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0" r:id="rId10"/>
    <p:sldId id="261" r:id="rId11"/>
    <p:sldId id="262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2" d="100"/>
          <a:sy n="162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982A9-3C50-8CB4-B95B-C013BDF0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32324-D476-0870-57F3-D0AB7F5E8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EFC91-78DC-CCFB-A040-C0AC15C4C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3A9BDB-87C0-9AC3-440C-64A467826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B34E-BA0D-B247-BBB5-FE10A1D9397F}" type="datetimeFigureOut">
              <a:rPr lang="en-US" smtClean="0"/>
              <a:t>9/6/26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54F43-9AB7-8A76-71A5-21835574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DA827-8C08-6A66-EBC4-CB52027B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1E61-75C2-6944-9A4D-04100B91DB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65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3quarksdaily.com/3quarksdaily/2013/07/enchantment-and-the-nine-bronze-tripods-%E4%B9%9D%E9%BC%8E.html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ckerinlaw.com/Site/wp-content/uploads/2026/08/FINAL_Modernization_as_Lebensweltv3_CLEAN_Working_Paper3.pdf" TargetMode="External"/><Relationship Id="rId2" Type="http://schemas.openxmlformats.org/officeDocument/2006/relationships/hyperlink" Target="https://www.backerinlaw.com/Site/wp-content/uploads/2026/08/FINAL_%E7%8E%B0%E4%BB%A3%E5%8C%96%E4%BD%9C%E4%B8%BA%E4%B8%AD%E5%9B%BD%E5%AE%AA%E6%94%BF%E7%9A%84%E7%94%9F%E6%B4%BB%E4%B8%96%E7%95%8C_%E5%B7%A5%E4%BD%9C%E8%AE%BA%E6%96%8711.pd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alamy.com/spread-spring-over-china-to-those-who-make-contribution-to-the-four-modernization-vintage-pcr-chinese-propaganda-poster-image508063655.htm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surfnsea.com/pages/shark-cage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ineseposters.net/posters/e13-37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teepublic.com/poster-and-art/32475494-scatter-the-old-world-forge-a-new-world-historica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chineseposters.net/posters/e15-14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rnoldzwicky.org/2020/04/29/magritte-by-banks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posterhouse.org/exhibition/the-sleeping-giant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2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33F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28600" y="137160"/>
            <a:ext cx="8842248" cy="117043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"Modernization" (</a:t>
            </a:r>
            <a:r>
              <a:rPr lang="en-US" sz="2800" b="1" dirty="0">
                <a:solidFill>
                  <a:srgbClr val="CED8D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现代化</a:t>
            </a:r>
            <a:r>
              <a:rPr lang="en-US" sz="28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)</a:t>
            </a:r>
            <a:endParaRPr lang="en-US" sz="2800" b="1" dirty="0"/>
          </a:p>
          <a:p>
            <a:pPr marL="0" indent="0" algn="ctr">
              <a:buNone/>
            </a:pPr>
            <a:r>
              <a:rPr lang="en-US" sz="28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Chinese Constitutionalism's "Lifeworld"</a:t>
            </a:r>
            <a:endParaRPr lang="en-US" sz="2800" b="1" dirty="0"/>
          </a:p>
        </p:txBody>
      </p:sp>
      <p:sp>
        <p:nvSpPr>
          <p:cNvPr id="4" name="Text 2"/>
          <p:cNvSpPr/>
          <p:nvPr/>
        </p:nvSpPr>
        <p:spPr>
          <a:xfrm>
            <a:off x="6021151" y="3283970"/>
            <a:ext cx="2985689" cy="17823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dirty="0">
                <a:solidFill>
                  <a:srgbClr val="FFC000"/>
                </a:solidFill>
              </a:rPr>
              <a:t>Presented at the European </a:t>
            </a:r>
          </a:p>
          <a:p>
            <a:r>
              <a:rPr lang="en-US" sz="1400" b="1" dirty="0">
                <a:solidFill>
                  <a:srgbClr val="FFC000"/>
                </a:solidFill>
              </a:rPr>
              <a:t> China Law Studies Association </a:t>
            </a:r>
          </a:p>
          <a:p>
            <a:r>
              <a:rPr lang="en-US" sz="1400" b="1" dirty="0">
                <a:solidFill>
                  <a:srgbClr val="FFC000"/>
                </a:solidFill>
              </a:rPr>
              <a:t>Annual Conference 2026</a:t>
            </a:r>
          </a:p>
          <a:p>
            <a:r>
              <a:rPr lang="en-US" sz="1400" b="1" dirty="0">
                <a:solidFill>
                  <a:srgbClr val="FFC000"/>
                </a:solidFill>
              </a:rPr>
              <a:t>Panel on Chinese Constitutionalism</a:t>
            </a:r>
          </a:p>
          <a:p>
            <a:r>
              <a:rPr lang="en-US" sz="1400" b="1" dirty="0">
                <a:solidFill>
                  <a:srgbClr val="FFC000"/>
                </a:solidFill>
              </a:rPr>
              <a:t>8 September 2026 </a:t>
            </a:r>
          </a:p>
          <a:p>
            <a:r>
              <a:rPr lang="en-US" sz="1400" b="1" dirty="0">
                <a:solidFill>
                  <a:srgbClr val="FFC000"/>
                </a:solidFill>
              </a:rPr>
              <a:t>University of Barcelona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37160" y="3732550"/>
            <a:ext cx="2048256" cy="1273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Larry Catá Backer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Pennsylvania State </a:t>
            </a:r>
            <a:r>
              <a:rPr lang="es-ES" sz="2000" b="1" dirty="0" err="1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</a:t>
            </a:r>
            <a:endParaRPr lang="en-US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V="1">
            <a:off x="4901184" y="146306"/>
            <a:ext cx="1097280" cy="45719"/>
          </a:xfrm>
          <a:prstGeom prst="rect">
            <a:avLst/>
          </a:prstGeom>
          <a:solidFill>
            <a:srgbClr val="333F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92884" y="365760"/>
            <a:ext cx="35939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Implications for Policy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98264" y="1088136"/>
            <a:ext cx="4745736" cy="342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Modernization has a long memory — invokes a century of experience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Modernization organizes the whole program — not one policy among many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Party legitimacy tied to direction, not to outcome thresholds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misidentify the system — distinct constitutional form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Accurate interpretation is not endorsement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5CB272-50A9-FD75-D99C-83CFFD8E96CE}"/>
              </a:ext>
            </a:extLst>
          </p:cNvPr>
          <p:cNvSpPr txBox="1"/>
          <p:nvPr/>
        </p:nvSpPr>
        <p:spPr>
          <a:xfrm>
            <a:off x="319676" y="4350863"/>
            <a:ext cx="8650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power of regulatory cages; </a:t>
            </a:r>
            <a:r>
              <a:rPr lang="en-US" b="1" dirty="0">
                <a:solidFill>
                  <a:srgbClr val="C00000"/>
                </a:solidFill>
              </a:rPr>
              <a:t>the vessel </a:t>
            </a:r>
            <a:r>
              <a:rPr lang="en-US" altLang="zh-CN" b="1" dirty="0">
                <a:solidFill>
                  <a:srgbClr val="C00000"/>
                </a:solidFill>
              </a:rPr>
              <a:t>(</a:t>
            </a:r>
            <a:r>
              <a:rPr lang="zh-CN" altLang="en-US" b="1" dirty="0">
                <a:solidFill>
                  <a:srgbClr val="C00000"/>
                </a:solidFill>
              </a:rPr>
              <a:t>鼎</a:t>
            </a:r>
            <a:r>
              <a:rPr lang="en-US" altLang="zh-CN" b="1" dirty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of state power</a:t>
            </a:r>
            <a:r>
              <a:rPr lang="en-US" dirty="0"/>
              <a:t>; A productive force; Modernization to high or new quality production</a:t>
            </a:r>
          </a:p>
        </p:txBody>
      </p:sp>
      <p:pic>
        <p:nvPicPr>
          <p:cNvPr id="8" name="Content Placeholder 5" descr="A collage of different colored pots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E18D5813-9F11-B5AC-0237-E5450F60D7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87"/>
          <a:stretch/>
        </p:blipFill>
        <p:spPr>
          <a:xfrm>
            <a:off x="319676" y="210313"/>
            <a:ext cx="3401932" cy="40416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33F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740664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C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1655064"/>
            <a:ext cx="768096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Paper </a:t>
            </a:r>
            <a:r>
              <a:rPr lang="en-US" sz="1400" b="1" dirty="0"/>
              <a:t>“Modernization” (</a:t>
            </a:r>
            <a:r>
              <a:rPr lang="en-US" sz="1400" b="1" dirty="0" err="1"/>
              <a:t>现代化</a:t>
            </a:r>
            <a:r>
              <a:rPr lang="en-US" sz="1400" b="1" dirty="0"/>
              <a:t>) and Chinese Constitutionalism’s “Lifeworld”; Constitutionalism as the Institutionalized Phenomenology of Modernization; </a:t>
            </a:r>
            <a:r>
              <a:rPr lang="en-US" sz="1400" b="1" i="1" dirty="0"/>
              <a:t>A Semiotic-Phenomenological Analysis of Modernization Discourse in Chinese Marxist-Leninist Political-Legal Theory  </a:t>
            </a:r>
            <a:r>
              <a:rPr lang="en-US" sz="1400" dirty="0"/>
              <a:t>[</a:t>
            </a:r>
            <a:r>
              <a:rPr lang="en-US" sz="1400" dirty="0">
                <a:hlinkClick r:id="rId2"/>
              </a:rPr>
              <a:t>现代化作为中国宪政的生活世界</a:t>
            </a:r>
            <a:r>
              <a:rPr lang="en-US" sz="1400" dirty="0"/>
              <a:t> ].  </a:t>
            </a:r>
            <a:endParaRPr lang="en-US" sz="1400" b="1" i="1" dirty="0"/>
          </a:p>
          <a:p>
            <a:endParaRPr lang="en-US" sz="1400" b="1" i="1" dirty="0"/>
          </a:p>
          <a:p>
            <a:r>
              <a:rPr lang="en-US" sz="1400" b="1" i="1" dirty="0"/>
              <a:t>ENGLISH: </a:t>
            </a:r>
            <a:r>
              <a:rPr lang="en-US" sz="1400" b="1" i="1" dirty="0">
                <a:hlinkClick r:id="rId3"/>
              </a:rPr>
              <a:t>https://www.backerinlaw.com/Site/wp-content/uploads/2026/08/FINAL_Modernization_as_Lebensweltv3_CLEAN_Working_Paper3.pdf</a:t>
            </a:r>
            <a:endParaRPr lang="en-US" sz="1400" b="1" i="1" dirty="0"/>
          </a:p>
          <a:p>
            <a:endParaRPr lang="en-US" sz="1400" b="1" dirty="0"/>
          </a:p>
          <a:p>
            <a:r>
              <a:rPr lang="en-US" sz="1400" b="1" i="1" dirty="0" err="1"/>
              <a:t>点击此处获取论文</a:t>
            </a:r>
            <a:r>
              <a:rPr lang="en-US" sz="1400" b="1" i="1" dirty="0"/>
              <a:t>:</a:t>
            </a:r>
            <a:r>
              <a:rPr lang="en-US" sz="1400" b="1" dirty="0"/>
              <a:t> </a:t>
            </a:r>
            <a:r>
              <a:rPr lang="en-US" sz="1400" b="1" dirty="0">
                <a:hlinkClick r:id="rId2"/>
              </a:rPr>
              <a:t>https://www.backerinlaw.com/Site/wp-content/uploads/2026/08/FINAL_%E7%8E%B0%E4%BB%A3%E5%8C%96%E4%BD%9C%E4%B8%BA%E4%B8%AD%E5%9B%BD%E5%AE%AA%E6%94%BF%E7%9A%84%E7%94%9F%E6%B4%BB%E4%B8%96%E7%95%8C_%E5%B7%A5%E4%BD%9C%E8%AE%BA%E6%96%8711.pdf</a:t>
            </a:r>
            <a:r>
              <a:rPr lang="en-US" sz="1400" b="1" dirty="0"/>
              <a:t> </a:t>
            </a:r>
            <a:endParaRPr lang="en-US" sz="1400" b="1" i="1" dirty="0"/>
          </a:p>
          <a:p>
            <a:endParaRPr lang="en-US" sz="1400" b="1" dirty="0"/>
          </a:p>
          <a:p>
            <a:endParaRPr lang="en-US" sz="1400" b="1" dirty="0"/>
          </a:p>
          <a:p>
            <a:pPr marL="0" indent="0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2">
            <a:alphaModFix amt="53473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097280" cy="54864"/>
          </a:xfrm>
          <a:prstGeom prst="rect">
            <a:avLst/>
          </a:prstGeom>
          <a:solidFill>
            <a:srgbClr val="333F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6012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chemeClr val="bg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18872" y="1005840"/>
            <a:ext cx="4453128" cy="4041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dominant Western narratives about Chinese constitutionalism:</a:t>
            </a:r>
            <a:endParaRPr lang="en-US" sz="2000" b="1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gap — progressive constitution, inadequate enforcement</a:t>
            </a:r>
            <a:endParaRPr lang="en-US" sz="2000" b="1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Façade constitutionalism — window dressing for authoritarian power</a:t>
            </a:r>
            <a:endParaRPr lang="en-US" sz="2000" b="1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Transitology — economic reform will produce political liberalization</a:t>
            </a:r>
            <a:endParaRPr lang="en-US" sz="2000" b="1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commit a fundamental analytical error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8B2B6-FFD7-2BA8-662C-D2F2CBC42757}"/>
              </a:ext>
            </a:extLst>
          </p:cNvPr>
          <p:cNvSpPr txBox="1"/>
          <p:nvPr/>
        </p:nvSpPr>
        <p:spPr>
          <a:xfrm>
            <a:off x="5070449" y="4881890"/>
            <a:ext cx="40735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https://wherever-</a:t>
            </a:r>
            <a:r>
              <a:rPr lang="en-US" sz="1100" dirty="0" err="1"/>
              <a:t>i</a:t>
            </a:r>
            <a:r>
              <a:rPr lang="en-US" sz="1100" dirty="0"/>
              <a:t>-</a:t>
            </a:r>
            <a:r>
              <a:rPr lang="en-US" sz="1100" dirty="0" err="1"/>
              <a:t>look.com</a:t>
            </a:r>
            <a:r>
              <a:rPr lang="en-US" sz="1100" dirty="0"/>
              <a:t>/movies/bubble-2022-review-summary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0E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371600"/>
            <a:ext cx="54864" cy="2286000"/>
          </a:xfrm>
          <a:prstGeom prst="rect">
            <a:avLst/>
          </a:prstGeom>
          <a:solidFill>
            <a:srgbClr val="CED8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97280" y="1371600"/>
            <a:ext cx="4517136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Modernization is not something the Chinese constitutional system pursues; it is the medium through which the system understands itself.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97280" y="38404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Central Thesis</a:t>
            </a:r>
            <a:endParaRPr lang="en-US" sz="1100" dirty="0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2BC29C2F-2D5F-9014-6F7F-E13ECA350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303" y="18288"/>
            <a:ext cx="3682697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D0995F-A64A-F61B-424F-E15A2B1DA084}"/>
              </a:ext>
            </a:extLst>
          </p:cNvPr>
          <p:cNvSpPr txBox="1"/>
          <p:nvPr/>
        </p:nvSpPr>
        <p:spPr>
          <a:xfrm>
            <a:off x="0" y="4404836"/>
            <a:ext cx="5358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“spread spring over China to those who make contribution to the four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Modernization”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097280" cy="54864"/>
          </a:xfrm>
          <a:prstGeom prst="rect">
            <a:avLst/>
          </a:prstGeom>
          <a:solidFill>
            <a:srgbClr val="333F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Modernization as Lebenswelt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983480" y="365760"/>
            <a:ext cx="3703320" cy="4690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Lebenswelt (lifeworld): pre-given background of shared assumptions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Operates as a condition of intelligibility, not an object of justification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Modernization is not one goal among many — it is the organizing framework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of law, common prosperity, ecological civilization — all are dimensions of modernization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metasignifier</a:t>
            </a: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 sign that positions other signs without emptying them</a:t>
            </a:r>
            <a:endParaRPr lang="en-US" dirty="0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D1345883-97B4-8C56-F726-75996FB55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83310"/>
            <a:ext cx="4114800" cy="40518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F9E9E-4F39-2711-ABDF-242B2DDEC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385" y="121624"/>
            <a:ext cx="4870965" cy="1232169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2400" b="1" dirty="0"/>
              <a:t>What are the foundational </a:t>
            </a:r>
            <a:br>
              <a:rPr lang="en-US" sz="2400" b="1" dirty="0"/>
            </a:br>
            <a:r>
              <a:rPr lang="en-US" sz="2400" b="1" dirty="0"/>
              <a:t>premises embedded in the Socialist (or Chinese style) modernization? </a:t>
            </a:r>
          </a:p>
        </p:txBody>
      </p:sp>
      <p:pic>
        <p:nvPicPr>
          <p:cNvPr id="6" name="Content Placeholder 5" descr="A collage of posters with two people's face&#10;&#10;Description automatically generated">
            <a:extLst>
              <a:ext uri="{FF2B5EF4-FFF2-40B4-BE49-F238E27FC236}">
                <a16:creationId xmlns:a16="http://schemas.microsoft.com/office/drawing/2014/main" id="{EF2A0DDF-6D4A-3347-93C7-68C3001A1F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4059" y="121624"/>
            <a:ext cx="2956268" cy="496851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77E5F-B0FF-713E-2230-A15B0476D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44385" y="1488332"/>
            <a:ext cx="4870965" cy="3144390"/>
          </a:xfrm>
        </p:spPr>
        <p:txBody>
          <a:bodyPr vert="horz" lIns="68580" tIns="34290" rIns="68580" bIns="34290" rtlCol="0">
            <a:normAutofit fontScale="85000" lnSpcReduction="20000"/>
          </a:bodyPr>
          <a:lstStyle/>
          <a:p>
            <a:r>
              <a:rPr lang="en-US" sz="2300" dirty="0"/>
              <a:t>Its is modernization with the  CPC at the center</a:t>
            </a:r>
          </a:p>
          <a:p>
            <a:r>
              <a:rPr lang="en-US" sz="2300" dirty="0"/>
              <a:t>National Characteristics</a:t>
            </a:r>
          </a:p>
          <a:p>
            <a:r>
              <a:rPr lang="en-US" sz="2300" dirty="0"/>
              <a:t>Core premises:</a:t>
            </a:r>
          </a:p>
          <a:p>
            <a:pPr lvl="1"/>
            <a:r>
              <a:rPr lang="en-US" sz="2300" dirty="0"/>
              <a:t>Socialist</a:t>
            </a:r>
          </a:p>
          <a:p>
            <a:pPr lvl="1"/>
            <a:r>
              <a:rPr lang="en-US" sz="2300" dirty="0"/>
              <a:t>Pathway towards Communism</a:t>
            </a:r>
          </a:p>
          <a:p>
            <a:pPr lvl="1"/>
            <a:r>
              <a:rPr lang="en-US" sz="2300" dirty="0"/>
              <a:t>Political project (CPC at the center</a:t>
            </a:r>
          </a:p>
          <a:p>
            <a:pPr lvl="1"/>
            <a:r>
              <a:rPr lang="en-US" sz="2300" dirty="0"/>
              <a:t>Development of productive forces</a:t>
            </a:r>
          </a:p>
          <a:p>
            <a:pPr lvl="1"/>
            <a:r>
              <a:rPr lang="en-US" sz="2300" dirty="0"/>
              <a:t>Whole process democracy</a:t>
            </a:r>
          </a:p>
          <a:p>
            <a:pPr lvl="1"/>
            <a:r>
              <a:rPr lang="en-US" sz="2300" dirty="0"/>
              <a:t>Create an international pathway</a:t>
            </a:r>
          </a:p>
          <a:p>
            <a:pPr lvl="1"/>
            <a:endParaRPr lang="en-US" sz="1275" dirty="0"/>
          </a:p>
          <a:p>
            <a:pPr lvl="1"/>
            <a:endParaRPr lang="en-US" sz="1275" dirty="0"/>
          </a:p>
        </p:txBody>
      </p:sp>
      <p:pic>
        <p:nvPicPr>
          <p:cNvPr id="7" name="Content Placeholder 5" descr="A collage of posters with two people's face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22AA08E9-499D-4992-2E37-47B110FD6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59" y="121624"/>
            <a:ext cx="2956268" cy="496851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8535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85DE-0A5E-68B4-A210-B152A7C18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09" y="542924"/>
            <a:ext cx="4501583" cy="1121569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3000" dirty="0"/>
              <a:t>What are the ends of modernization?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25867-2B8A-24ED-7AFA-B0974824D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510" y="1803800"/>
            <a:ext cx="4501583" cy="2796776"/>
          </a:xfrm>
        </p:spPr>
        <p:txBody>
          <a:bodyPr vert="horz" lIns="68580" tIns="34290" rIns="68580" bIns="34290" rtlCol="0">
            <a:normAutofit/>
          </a:bodyPr>
          <a:lstStyle/>
          <a:p>
            <a:r>
              <a:rPr lang="en-US" sz="1800" dirty="0"/>
              <a:t>Establishment of a Communist Society in China</a:t>
            </a:r>
          </a:p>
          <a:p>
            <a:r>
              <a:rPr lang="en-US" sz="1800" dirty="0"/>
              <a:t>That serves as a model of the world</a:t>
            </a:r>
          </a:p>
          <a:p>
            <a:r>
              <a:rPr lang="en-US" sz="1800" dirty="0"/>
              <a:t>Alignment between productive forces and State assets </a:t>
            </a:r>
          </a:p>
          <a:p>
            <a:r>
              <a:rPr lang="en-US" sz="1800" dirty="0"/>
              <a:t>All productive forces bent toward the fundamental terminal objective</a:t>
            </a:r>
          </a:p>
          <a:p>
            <a:endParaRPr lang="en-US" sz="1500" dirty="0"/>
          </a:p>
        </p:txBody>
      </p:sp>
      <p:pic>
        <p:nvPicPr>
          <p:cNvPr id="6" name="Content Placeholder 5" descr="A person holding a large hammer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DE7358A7-A413-814E-EDDA-E81369B365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530" r="1" b="1599"/>
          <a:stretch/>
        </p:blipFill>
        <p:spPr>
          <a:xfrm>
            <a:off x="5397293" y="0"/>
            <a:ext cx="3744420" cy="514349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34534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B75CF-6F91-9F03-D296-CFEA23469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3384" y="85431"/>
            <a:ext cx="5198320" cy="1176441"/>
          </a:xfr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US" sz="2400" dirty="0"/>
              <a:t>How is  the constitutional concept of modernization expressed in institutional action? </a:t>
            </a:r>
          </a:p>
        </p:txBody>
      </p:sp>
      <p:pic>
        <p:nvPicPr>
          <p:cNvPr id="6" name="Content Placeholder 5" descr="A pink poster with a person in space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3C5B4C63-D7F8-2267-9323-D027486336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0467" r="-2" b="-2"/>
          <a:stretch/>
        </p:blipFill>
        <p:spPr>
          <a:xfrm>
            <a:off x="0" y="7"/>
            <a:ext cx="3863384" cy="51434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9C8ED-80CD-2297-F861-34B8785B5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9080" y="1453896"/>
            <a:ext cx="4864608" cy="3447288"/>
          </a:xfrm>
        </p:spPr>
        <p:txBody>
          <a:bodyPr vert="horz" lIns="68580" tIns="34290" rIns="68580" bIns="34290" rtlCol="0">
            <a:normAutofit fontScale="85000" lnSpcReduction="20000"/>
          </a:bodyPr>
          <a:lstStyle/>
          <a:p>
            <a:r>
              <a:rPr lang="en-US" sz="2400" dirty="0"/>
              <a:t>Development of productive forces must move along socialist path in the right direction</a:t>
            </a:r>
          </a:p>
          <a:p>
            <a:r>
              <a:rPr lang="en-US" sz="2400" dirty="0"/>
              <a:t>CPC is the apex manifestation of productive forces, and its legitimate driver</a:t>
            </a:r>
          </a:p>
          <a:p>
            <a:pPr lvl="1"/>
            <a:r>
              <a:rPr lang="en-US" sz="2400" dirty="0"/>
              <a:t>Democratic centralism</a:t>
            </a:r>
          </a:p>
          <a:p>
            <a:r>
              <a:rPr lang="en-US" sz="2400" dirty="0"/>
              <a:t>Chinese people are the object of modernization and the engine of its fulfillment</a:t>
            </a:r>
          </a:p>
          <a:p>
            <a:pPr lvl="1"/>
            <a:r>
              <a:rPr lang="en-US" sz="2400" dirty="0"/>
              <a:t>People’s democratic dictatorship</a:t>
            </a:r>
          </a:p>
          <a:p>
            <a:pPr lvl="1"/>
            <a:r>
              <a:rPr lang="en-US" sz="2400" dirty="0"/>
              <a:t>Whole process consultative democracy 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161656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92B1-D8F3-1B84-551B-7BB5AEBE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936" y="14803"/>
            <a:ext cx="5084064" cy="1292789"/>
          </a:xfrm>
        </p:spPr>
        <p:txBody>
          <a:bodyPr vert="horz" lIns="68580" tIns="34290" rIns="68580" bIns="34290" rtlCol="0" anchor="b">
            <a:noAutofit/>
          </a:bodyPr>
          <a:lstStyle/>
          <a:p>
            <a:r>
              <a:rPr lang="en-US" sz="2800" b="1" dirty="0"/>
              <a:t>What are the constitutional forms of modernization thus understood? </a:t>
            </a:r>
          </a:p>
        </p:txBody>
      </p:sp>
      <p:pic>
        <p:nvPicPr>
          <p:cNvPr id="6" name="Content Placeholder 5" descr="Cartoon of a cartoon of a person holding a sign and a pipe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63AC9070-30E0-CFFB-7FD9-2EAC192FBF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09358" y="261297"/>
            <a:ext cx="3916219" cy="462090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BDC9F-571D-581D-C018-3CFF8E514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9392" y="1380745"/>
            <a:ext cx="4764024" cy="3621024"/>
          </a:xfrm>
        </p:spPr>
        <p:txBody>
          <a:bodyPr vert="horz" lIns="68580" tIns="34290" rIns="68580" bIns="34290" rtlCol="0" anchor="t">
            <a:normAutofit fontScale="85000" lnSpcReduction="20000"/>
          </a:bodyPr>
          <a:lstStyle/>
          <a:p>
            <a:r>
              <a:rPr lang="en-US" sz="2600" dirty="0">
                <a:solidFill>
                  <a:schemeClr val="tx1">
                    <a:alpha val="80000"/>
                  </a:schemeClr>
                </a:solidFill>
              </a:rPr>
              <a:t>The role of constitutional text </a:t>
            </a:r>
          </a:p>
          <a:p>
            <a:r>
              <a:rPr lang="en-US" sz="2600" dirty="0">
                <a:solidFill>
                  <a:schemeClr val="tx1">
                    <a:alpha val="80000"/>
                  </a:schemeClr>
                </a:solidFill>
              </a:rPr>
              <a:t>Modernization project drives text; text does not drive modernization</a:t>
            </a:r>
          </a:p>
          <a:p>
            <a:r>
              <a:rPr lang="en-US" sz="2600" dirty="0">
                <a:solidFill>
                  <a:schemeClr val="tx1">
                    <a:alpha val="80000"/>
                  </a:schemeClr>
                </a:solidFill>
              </a:rPr>
              <a:t>Constitutionalism</a:t>
            </a:r>
          </a:p>
          <a:p>
            <a:pPr lvl="1"/>
            <a:r>
              <a:rPr lang="en-US" sz="2600" b="1" i="1" dirty="0">
                <a:solidFill>
                  <a:schemeClr val="tx1">
                    <a:alpha val="80000"/>
                  </a:schemeClr>
                </a:solidFill>
              </a:rPr>
              <a:t>The study of a critical productive force in the structuring and institutionalization of order, and</a:t>
            </a:r>
          </a:p>
          <a:p>
            <a:pPr lvl="1"/>
            <a:r>
              <a:rPr lang="en-US" sz="2600" b="1" i="1" dirty="0">
                <a:solidFill>
                  <a:schemeClr val="tx1">
                    <a:alpha val="80000"/>
                  </a:schemeClr>
                </a:solidFill>
              </a:rPr>
              <a:t>The means by which the normative imperatives of socialist modernization is realized. </a:t>
            </a:r>
          </a:p>
          <a:p>
            <a:endParaRPr lang="en-US" sz="15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69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097280" cy="54864"/>
          </a:xfrm>
          <a:prstGeom prst="rect">
            <a:avLst/>
          </a:prstGeom>
          <a:solidFill>
            <a:srgbClr val="333F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Lebenswelt to Analytic Risk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28016" y="1188720"/>
            <a:ext cx="4050792" cy="39547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Projecting one order's constitutive assumptions onto another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gap: assumes universal constitutional function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Façade: assumes constraining force = genuine constitutionalism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Transitology: assumes modernization is instrumental, pointing beyond itself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Chinese constitution: representational and constitutive, not constraining</a:t>
            </a:r>
            <a:endParaRPr lang="en-US" dirty="0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1C10BC5F-32C1-759F-398D-DA3DFB938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268" y="9144"/>
            <a:ext cx="3545732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2C55CD-28F3-C5AA-1F45-C0DEA85D7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525" y="4555744"/>
            <a:ext cx="2012950" cy="596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697</Words>
  <Application>Microsoft Macintosh PowerPoint</Application>
  <PresentationFormat>On-screen Show (16:9)</PresentationFormat>
  <Paragraphs>77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What are the foundational  premises embedded in the Socialist (or Chinese style) modernization? </vt:lpstr>
      <vt:lpstr>What are the ends of modernization?</vt:lpstr>
      <vt:lpstr>How is  the constitutional concept of modernization expressed in institutional action? </vt:lpstr>
      <vt:lpstr>What are the constitutional forms of modernization thus understood? 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Modernization and Chinese Constitutionalism's Lifeworld — 15 min</dc:title>
  <dc:subject>PptxGenJS Presentation</dc:subject>
  <dc:creator>Larry Catá Backer</dc:creator>
  <cp:lastModifiedBy>Backer, Larry Cata</cp:lastModifiedBy>
  <cp:revision>7</cp:revision>
  <dcterms:created xsi:type="dcterms:W3CDTF">2026-08-28T14:57:47Z</dcterms:created>
  <dcterms:modified xsi:type="dcterms:W3CDTF">2026-09-06T08:51:23Z</dcterms:modified>
</cp:coreProperties>
</file>