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54864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Can You Drown</a:t>
            </a:r>
            <a:endParaRPr lang="en-US" sz="40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0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Demon?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46888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Gerasene Protocol as Structural Scaffold for Reading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Vanguard’s Oracular Discourses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3566160"/>
            <a:ext cx="1097280" cy="18288"/>
          </a:xfrm>
          <a:prstGeom prst="rect">
            <a:avLst/>
          </a:prstGeom>
          <a:solidFill>
            <a:srgbClr val="524F49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3749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5:1–13 | Academic Colloquium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4114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DeepSeek / Liang Wenfeng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Q&amp;A (2025)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/ Exploratory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Founder’s vision within guided-state parameters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— team stability as sole declared core interest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instability / loss of Party latitude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Goodwill + strategic restraint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“Restraint is itself a strategy” (克制) — giving up scale to purchase continued latitude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93D3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 / Zuckerberg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Future Is for Everyone (WSJ, July 28, 2026)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/ Beneficiary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via market distribution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Consumer/beneficiary — no institutional mechanism beyond market delivery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of power (by others)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inevitability / populist access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“Personal superintelligence for everyone” — the clearest vessel-destruction scenario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Dimensional Comparison</a:t>
            </a:r>
            <a:endParaRPr lang="en-US" sz="24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8321040" cy="3657600"/>
        </p:xfrm>
        <a:graphic>
          <a:graphicData uri="http://schemas.openxmlformats.org/drawingml/2006/table">
            <a:tbl>
              <a:tblPr/>
              <a:tblGrid>
                <a:gridCol w="1188720"/>
                <a:gridCol w="1188720"/>
                <a:gridCol w="1188720"/>
                <a:gridCol w="1188720"/>
                <a:gridCol w="1188720"/>
                <a:gridCol w="1188720"/>
                <a:gridCol w="118872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Aschenbrenner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Palantir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Anthropic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OpenAI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DeepSeek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Locus of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Authority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National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security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Engineering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vanguard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Dominant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state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Public-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Founder's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vision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Platform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 market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Named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Loss of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control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Civilizational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decadence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Authoritarian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capture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disruption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instability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concentration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Legitimacy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Survival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Patriotic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Democratic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defense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Shared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prosperity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Goodwill +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restraint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Historical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inevitability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Human-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Interface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Foreclosed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Supervisory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Proxy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Asymmetric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Internal/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exploratory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Consumer/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beneficiary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Legion-Function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 that conceal multiplicity while appearing singular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3657600" cy="27432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554480"/>
            <a:ext cx="3657600" cy="45720"/>
          </a:xfrm>
          <a:prstGeom prst="rect">
            <a:avLst/>
          </a:prstGeom>
          <a:solidFill>
            <a:srgbClr val="37334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7373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“Superintelligence”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286000"/>
            <a:ext cx="3291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(1) Technical threshold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(2) Product category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(3) Market structure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(4) Governance problem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(5) Inevitability-narrative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(6) Authorization device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1554480"/>
            <a:ext cx="3657600" cy="27432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9" name="Shape 7"/>
          <p:cNvSpPr/>
          <p:nvPr/>
        </p:nvSpPr>
        <p:spPr>
          <a:xfrm>
            <a:off x="4754880" y="1554480"/>
            <a:ext cx="3657600" cy="4572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17373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“Open Source”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2286000"/>
            <a:ext cx="3291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Appears to signify: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Transparency, access, empowerment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Actually signifies: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at distribution layer,</a:t>
            </a:r>
            <a:endParaRPr lang="en-US" sz="10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5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at determination layer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31520" y="45720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polysemy (multiple stable meanings) but strategic equivocation (sliding between meanings)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Distributed-Systems Inversion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are many” at the endpoint layer ≠ “We are many” at the control layer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914400" y="1828800"/>
            <a:ext cx="2286000" cy="201168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828800"/>
            <a:ext cx="22860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(Singular)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architecture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corpus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choices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logic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474720" y="2560320"/>
            <a:ext cx="731520" cy="365760"/>
          </a:xfrm>
          <a:prstGeom prst="rightArrow">
            <a:avLst/>
          </a:prstGeom>
          <a:solidFill>
            <a:srgbClr val="ADABA5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16459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0" y="16459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A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943600" y="16459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0" y="16459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B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315200" y="16459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0" y="16459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C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25603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0" y="25603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1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43600" y="25603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0" y="25603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2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315200" y="25603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0" y="25603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572000" y="34747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0" y="34747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X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0" y="34747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0" y="34747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Y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315200" y="3474720"/>
            <a:ext cx="1188720" cy="68580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0" y="3474720"/>
            <a:ext cx="1188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31520" y="45720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demon is one; the pigs are many. The architecture appears distributed because terminal vessels are numerous.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Permission Structure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oracle structures its ask so refusal appears more dangerous than consent.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Sovereignty is reduced to ratifying choices it did not author.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2651760" y="1645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 Sought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943600" y="16459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Refusal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31520" y="2011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Aschenbrenner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651760" y="2011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National-security apparatus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20116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Adversarial capture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31520" y="2395728"/>
            <a:ext cx="7680960" cy="4572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4688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Palantir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65176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Self-governing tech republic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943600" y="24688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decay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31520" y="2852928"/>
            <a:ext cx="7680960" cy="4572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9260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651760" y="29260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scaling + competition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943600" y="29260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Adversarial advantage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31520" y="3310128"/>
            <a:ext cx="7680960" cy="4572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3832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33832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policy channeling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0" y="33832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Unmanaged disruption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31520" y="3767328"/>
            <a:ext cx="7680960" cy="4572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38404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38404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Continued autonomy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0" y="38404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national asset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731520" y="4224528"/>
            <a:ext cx="7680960" cy="4572"/>
          </a:xfrm>
          <a:prstGeom prst="rect">
            <a:avLst/>
          </a:prstGeom>
          <a:solidFill>
            <a:srgbClr val="33312C"/>
          </a:solidFill>
          <a:ln/>
        </p:spPr>
      </p:sp>
      <p:sp>
        <p:nvSpPr>
          <p:cNvPr id="27" name="Text 25"/>
          <p:cNvSpPr/>
          <p:nvPr/>
        </p:nvSpPr>
        <p:spPr>
          <a:xfrm>
            <a:off x="731520" y="4297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A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2651760" y="42976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CA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Unrestricted open release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943600" y="42976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CD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Authoritarian control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F1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Terminal Question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31520" y="8229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without accountability machinery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2377440" cy="1828800"/>
          </a:xfrm>
          <a:prstGeom prst="rect">
            <a:avLst/>
          </a:prstGeom>
          <a:solidFill>
            <a:srgbClr val="0F0E0D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459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Chains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(Regulation)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23774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 apart.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strong enough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subdue him.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383280" y="1463040"/>
            <a:ext cx="2377440" cy="1828800"/>
          </a:xfrm>
          <a:prstGeom prst="rect">
            <a:avLst/>
          </a:prstGeom>
          <a:solidFill>
            <a:srgbClr val="0F0E0D"/>
          </a:solidFill>
          <a:ln/>
        </p:spPr>
      </p:sp>
      <p:sp>
        <p:nvSpPr>
          <p:cNvPr id="8" name="Text 6"/>
          <p:cNvSpPr/>
          <p:nvPr/>
        </p:nvSpPr>
        <p:spPr>
          <a:xfrm>
            <a:off x="3383280" y="16459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Tombs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(Institutions)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83280" y="23774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 forms that remain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available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habitation.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35040" y="1463040"/>
            <a:ext cx="2377440" cy="1828800"/>
          </a:xfrm>
          <a:prstGeom prst="rect">
            <a:avLst/>
          </a:prstGeom>
          <a:solidFill>
            <a:srgbClr val="0F0E0D"/>
          </a:solidFill>
          <a:ln/>
        </p:spPr>
      </p:sp>
      <p:sp>
        <p:nvSpPr>
          <p:cNvPr id="11" name="Text 9"/>
          <p:cNvSpPr/>
          <p:nvPr/>
        </p:nvSpPr>
        <p:spPr>
          <a:xfrm>
            <a:off x="6035040" y="16459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Pigs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(Terminal Vessels)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035040" y="23774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transferred;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destroyed.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force persists.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31520" y="3657600"/>
            <a:ext cx="7680960" cy="18288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84048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needed: a source of authority qualitatively different from anything within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system — not a better chain, not a stronger tomb, not a more durable pig.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73152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Until that authority materializes —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protocol will continue: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31520" y="20116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→ Naming → Negotiation → Authorized Transfer → Vessel Destruction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265176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question will recur, at each iteration,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sharpening itself against each new oracle’s speech: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31520" y="347472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i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 you drown a demon?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3657600" y="4297680"/>
            <a:ext cx="1828800" cy="18288"/>
          </a:xfrm>
          <a:prstGeom prst="rect">
            <a:avLst/>
          </a:prstGeom>
          <a:solidFill>
            <a:srgbClr val="333F40"/>
          </a:solidFill>
          <a:ln/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References &amp; Prior Work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768096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Sources Analyzed: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Aschenbrenner, L. Situational Awareness (2024)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Palantir Technologies. The Technological Republic: A Manifesto (2025)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Anthropic. 2028: Two Scenarios for Global AI Leadership (2025)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OpenAI. Industrial Policy for the Intelligence Age (April 2026)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Liang Wenfeng / DeepSeek. Investor Q&amp;A (2025)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Zuckerberg, M. The AI Future Is for Everyone. WSJ (July 28, 2026)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Author’s Related Work: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Satyricon, or Tragedy at Play: Artificial Intelligence and the New World Order (Aschenbrenner)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Reflections on the Palantir “Manifesto”: Oracular Semiosis of a “Technological Republic”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Fiction Double Feature: Anthropic’s “2028” in the Shadow of Palantir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Common Language Containing Differentiating Meanings (IFRS Foundation 2025)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Zhang Guanzi: Chinese Modernization from the Depth of World History</a:t>
            </a:r>
            <a:endParaRPr lang="en-US" sz="10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00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Be in Accord with the Times: Liang Wenfeng (DeepSeek) in Oracular Q&amp;A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F1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5:1–13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man lived among the tombs, and no one could bind him anymore, not even with a chain.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“What is your name?” “My name is Legion,” he replied, “for we are many.”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he begged Jesus again and again not to send them out of the area.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“Send us among the pigs; allow us to go into them.” He gave them permission.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CCCAC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herd, about two thousand in number, rushed down the steep bank into the lake and were drowned.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31520" y="4572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Mark 5:1–13 (NIV), selected verses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097280"/>
            <a:ext cx="7680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i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 you drown</a:t>
            </a:r>
            <a:endParaRPr lang="en-US" sz="4800" dirty="0"/>
          </a:p>
          <a:p>
            <a:pPr algn="ctr" indent="0" marL="0">
              <a:buNone/>
            </a:pPr>
            <a:r>
              <a:rPr lang="en-US" sz="4800" i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demon?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3840480" y="3108960"/>
            <a:ext cx="1463040" cy="18288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3383280"/>
            <a:ext cx="6400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pigs drown. The demons do not.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force persists; only the accountability relationship is destroyed.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Five-Stage Gerasene Protocol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31520" y="1143000"/>
            <a:ext cx="411480" cy="411480"/>
          </a:xfrm>
          <a:prstGeom prst="ellipse">
            <a:avLst/>
          </a:prstGeom>
          <a:solidFill>
            <a:srgbClr val="333F40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1430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371600" y="10972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E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0" y="109728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possessed man runs toward Jesus.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oracle identifies the force as already loose.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31520" y="1920240"/>
            <a:ext cx="411480" cy="411480"/>
          </a:xfrm>
          <a:prstGeom prst="ellipse">
            <a:avLst/>
          </a:prstGeom>
          <a:solidFill>
            <a:srgbClr val="373340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920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71600" y="18745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E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0" y="187452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“Legion, for we are many.”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that conceal multiplicity beneath nominal unity.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31520" y="2697480"/>
            <a:ext cx="411480" cy="411480"/>
          </a:xfrm>
          <a:prstGeom prst="ellipse">
            <a:avLst/>
          </a:prstGeom>
          <a:solidFill>
            <a:srgbClr val="4D4939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26974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71600" y="265176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E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657600" y="265176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 not send us out of the area.”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insists on its cognitive-territorial jurisdiction.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3474720"/>
            <a:ext cx="411480" cy="411480"/>
          </a:xfrm>
          <a:prstGeom prst="ellipse">
            <a:avLst/>
          </a:prstGeom>
          <a:solidFill>
            <a:srgbClr val="593D3A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474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71600" y="34290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E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TRANSFER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0" y="342900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“He gave them permission.”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Refusal structured as more dangerous than consent.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31520" y="4251960"/>
            <a:ext cx="411480" cy="411480"/>
          </a:xfrm>
          <a:prstGeom prst="ellipse">
            <a:avLst/>
          </a:prstGeom>
          <a:solidFill>
            <a:srgbClr val="33312C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42519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371600" y="420624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0E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VESSEL DESTRUCTION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0" y="42062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pigs drown; the demon persists.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relationship destroyed.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96112" y="1645920"/>
            <a:ext cx="9144" cy="228600"/>
          </a:xfrm>
          <a:prstGeom prst="rect">
            <a:avLst/>
          </a:prstGeom>
          <a:solidFill>
            <a:srgbClr val="CCCAC6"/>
          </a:solidFill>
          <a:ln/>
        </p:spPr>
      </p:sp>
      <p:sp>
        <p:nvSpPr>
          <p:cNvPr id="24" name="Shape 22"/>
          <p:cNvSpPr/>
          <p:nvPr/>
        </p:nvSpPr>
        <p:spPr>
          <a:xfrm>
            <a:off x="896112" y="2423160"/>
            <a:ext cx="9144" cy="228600"/>
          </a:xfrm>
          <a:prstGeom prst="rect">
            <a:avLst/>
          </a:prstGeom>
          <a:solidFill>
            <a:srgbClr val="CCCAC6"/>
          </a:solidFill>
          <a:ln/>
        </p:spPr>
      </p:sp>
      <p:sp>
        <p:nvSpPr>
          <p:cNvPr id="25" name="Shape 23"/>
          <p:cNvSpPr/>
          <p:nvPr/>
        </p:nvSpPr>
        <p:spPr>
          <a:xfrm>
            <a:off x="896112" y="3200400"/>
            <a:ext cx="9144" cy="228600"/>
          </a:xfrm>
          <a:prstGeom prst="rect">
            <a:avLst/>
          </a:prstGeom>
          <a:solidFill>
            <a:srgbClr val="CCCAC6"/>
          </a:solidFill>
          <a:ln/>
        </p:spPr>
      </p:sp>
      <p:sp>
        <p:nvSpPr>
          <p:cNvPr id="26" name="Shape 24"/>
          <p:cNvSpPr/>
          <p:nvPr/>
        </p:nvSpPr>
        <p:spPr>
          <a:xfrm>
            <a:off x="896112" y="3977640"/>
            <a:ext cx="9144" cy="228600"/>
          </a:xfrm>
          <a:prstGeom prst="rect">
            <a:avLst/>
          </a:prstGeom>
          <a:solidFill>
            <a:srgbClr val="CCCAC6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0E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Six Oracles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speaks from within dead structures — the exhausted political-economic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 that remain the only available dwelling places for governance thought.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1520" y="17373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7373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8745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Aschenbrenner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22402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Situational Awareness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1440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Security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566160" y="17373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10" name="Shape 8"/>
          <p:cNvSpPr/>
          <p:nvPr/>
        </p:nvSpPr>
        <p:spPr>
          <a:xfrm>
            <a:off x="3566160" y="17373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11" name="Text 9"/>
          <p:cNvSpPr/>
          <p:nvPr/>
        </p:nvSpPr>
        <p:spPr>
          <a:xfrm>
            <a:off x="3749040" y="18745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Palantir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749040" y="22402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Manifesto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74904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Technological Republic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400800" y="17373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15" name="Shape 13"/>
          <p:cNvSpPr/>
          <p:nvPr/>
        </p:nvSpPr>
        <p:spPr>
          <a:xfrm>
            <a:off x="6400800" y="17373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0" y="18745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Anthropic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583680" y="22402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2028: Two Scenarios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58368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Geopolitical Proxy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31520" y="33375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20" name="Shape 18"/>
          <p:cNvSpPr/>
          <p:nvPr/>
        </p:nvSpPr>
        <p:spPr>
          <a:xfrm>
            <a:off x="731520" y="33375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3474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OpenAI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14400" y="38404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Policy for the Intelligence Age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91440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Public-Private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566160" y="33375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25" name="Shape 23"/>
          <p:cNvSpPr/>
          <p:nvPr/>
        </p:nvSpPr>
        <p:spPr>
          <a:xfrm>
            <a:off x="3566160" y="33375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26" name="Text 24"/>
          <p:cNvSpPr/>
          <p:nvPr/>
        </p:nvSpPr>
        <p:spPr>
          <a:xfrm>
            <a:off x="3749040" y="3474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DeepSeek / Liang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749040" y="38404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Q&amp;A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74904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Restraint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400800" y="3337560"/>
            <a:ext cx="2606040" cy="1371600"/>
          </a:xfrm>
          <a:prstGeom prst="rect">
            <a:avLst/>
          </a:prstGeom>
          <a:solidFill>
            <a:srgbClr val="1F1D1A"/>
          </a:solidFill>
          <a:ln/>
        </p:spPr>
      </p:sp>
      <p:sp>
        <p:nvSpPr>
          <p:cNvPr id="30" name="Shape 28"/>
          <p:cNvSpPr/>
          <p:nvPr/>
        </p:nvSpPr>
        <p:spPr>
          <a:xfrm>
            <a:off x="6400800" y="3337560"/>
            <a:ext cx="45720" cy="1371600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31" name="Text 29"/>
          <p:cNvSpPr/>
          <p:nvPr/>
        </p:nvSpPr>
        <p:spPr>
          <a:xfrm>
            <a:off x="6583680" y="3474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A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 / Zuckerberg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583680" y="38404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DAB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Future Is for Everyone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58368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ED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Distribution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93D3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Aschenbrenner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Situational Awareness (2024)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Foreclosed Interaction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National-security state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Foreclosed — human deliberation overtaken by speed of intelligence explosion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control / adversarial capture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Survival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Project”: Manhattan Project logic applied to recursive self-improvement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33F4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Palantir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Manifesto (2025)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Supervisory Interaction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vanguard fused with reformed state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Supervisory — human oversight embedded within the technical system itself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Civilizational decadence / institutional decay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Patriotic duty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chains but domestication: convince the spirit it already lives where it wants to live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37334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Anthropic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2028: Two Scenarios (2025)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 Interaction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Dominant AI state (U.S. vs. adversaries)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Proxy — AI as instrument of geopolitical competition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Authoritarian capture of AI leadership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Democratic defense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it cannot be bound, ensure it is “our unbound thing rather than theirs”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4D4939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OpenAI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Policy for the Intelligence Age (April 2026)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Gerasene Stage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28016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 Interaction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Locus of Authority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834640" y="192024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Public-private techno-bureaucratic partnership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25603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Human-Interface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834640" y="256032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Asymmetric — private preponderance within public-interest framing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834640" y="320040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disruption / unmanaged transition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31520" y="3840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Legitimacy Function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834640" y="38404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F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prosperity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1520" y="4297680"/>
            <a:ext cx="7680960" cy="640080"/>
          </a:xfrm>
          <a:prstGeom prst="rect">
            <a:avLst/>
          </a:prstGeom>
          <a:solidFill>
            <a:srgbClr val="F2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3891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24F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limitations of today’s policy toolkit” = the chains cannot hold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Gerasene Protocol</dc:title>
  <dc:subject>PptxGenJS Presentation</dc:subject>
  <dc:creator>Larry Catá Backer</dc:creator>
  <cp:lastModifiedBy>Larry Catá Backer</cp:lastModifiedBy>
  <cp:revision>1</cp:revision>
  <dcterms:created xsi:type="dcterms:W3CDTF">2026-08-07T15:19:42Z</dcterms:created>
  <dcterms:modified xsi:type="dcterms:W3CDTF">2026-08-07T15:19:42Z</dcterms:modified>
</cp:coreProperties>
</file>