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6" r:id="rId15"/>
    <p:sldId id="277" r:id="rId16"/>
    <p:sldId id="274" r:id="rId17"/>
    <p:sldId id="275" r:id="rId18"/>
    <p:sldId id="278" r:id="rId19"/>
    <p:sldId id="267" r:id="rId20"/>
    <p:sldId id="268" r:id="rId21"/>
    <p:sldId id="280" r:id="rId22"/>
    <p:sldId id="279" r:id="rId23"/>
    <p:sldId id="281" r:id="rId24"/>
    <p:sldId id="282" r:id="rId25"/>
    <p:sldId id="283" r:id="rId26"/>
    <p:sldId id="284" r:id="rId27"/>
    <p:sldId id="270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 snapToObjects="1">
      <p:cViewPr varScale="1">
        <p:scale>
          <a:sx n="104" d="100"/>
          <a:sy n="104" d="100"/>
        </p:scale>
        <p:origin x="232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30352" y="475488"/>
            <a:ext cx="2926080" cy="118494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650" b="1" dirty="0">
                <a:solidFill>
                  <a:srgbClr val="113F7A"/>
                </a:solidFill>
                <a:latin typeface="Aptos"/>
              </a:rPr>
              <a:t>LECTURE </a:t>
            </a:r>
            <a:r>
              <a:rPr lang="es-ES" sz="650" b="1" dirty="0">
                <a:solidFill>
                  <a:srgbClr val="113F7A"/>
                </a:solidFill>
                <a:latin typeface="Aptos"/>
              </a:rPr>
              <a:t>Seven</a:t>
            </a:r>
            <a:endParaRPr sz="650" b="1" dirty="0">
              <a:solidFill>
                <a:srgbClr val="113F7A"/>
              </a:solidFill>
              <a:latin typeface="Apto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352" y="877824"/>
            <a:ext cx="8595360" cy="64008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3000" b="1">
                <a:solidFill>
                  <a:srgbClr val="121826"/>
                </a:solidFill>
                <a:latin typeface="Aptos"/>
              </a:rPr>
              <a:t>Comparative AI Governance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627632"/>
            <a:ext cx="9692640" cy="38404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1400" b="0">
                <a:solidFill>
                  <a:srgbClr val="555D6E"/>
                </a:solidFill>
                <a:latin typeface="Aptos"/>
              </a:rPr>
              <a:t>How the U.S., EU, China, and UN construct AI as different governance objects.</a:t>
            </a:r>
          </a:p>
        </p:txBody>
      </p:sp>
      <p:sp>
        <p:nvSpPr>
          <p:cNvPr id="8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9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1</a:t>
            </a: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700C8E3E-B47B-C270-183D-E2626F0727FC}"/>
              </a:ext>
            </a:extLst>
          </p:cNvPr>
          <p:cNvSpPr/>
          <p:nvPr/>
        </p:nvSpPr>
        <p:spPr>
          <a:xfrm>
            <a:off x="530352" y="3035808"/>
            <a:ext cx="9509760" cy="6400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r>
              <a:rPr lang="en-US" sz="2000" dirty="0">
                <a:solidFill>
                  <a:srgbClr val="5B657A"/>
                </a:solidFill>
              </a:rPr>
              <a:t>Larry Cata Backer – </a:t>
            </a:r>
            <a:r>
              <a:rPr lang="en-US" altLang="zh-CN" sz="2000" dirty="0">
                <a:solidFill>
                  <a:srgbClr val="5B657A"/>
                </a:solidFill>
              </a:rPr>
              <a:t>(</a:t>
            </a:r>
            <a:r>
              <a:rPr lang="zh-CN" altLang="en-US" sz="2000" dirty="0">
                <a:solidFill>
                  <a:srgbClr val="5B657A"/>
                </a:solidFill>
              </a:rPr>
              <a:t>白 轲</a:t>
            </a:r>
            <a:r>
              <a:rPr lang="en-US" altLang="zh-CN" sz="2000" dirty="0">
                <a:solidFill>
                  <a:srgbClr val="5B657A"/>
                </a:solidFill>
              </a:rPr>
              <a:t>)</a:t>
            </a:r>
            <a:br>
              <a:rPr lang="en-US" altLang="zh-CN" sz="2000" dirty="0">
                <a:solidFill>
                  <a:srgbClr val="5B657A"/>
                </a:solidFill>
              </a:rPr>
            </a:br>
            <a:r>
              <a:rPr lang="en-US" sz="2000" dirty="0">
                <a:solidFill>
                  <a:srgbClr val="5B657A"/>
                </a:solidFill>
              </a:rPr>
              <a:t>W. Richard and Mary Eshelman Faculty Scholar; Professor of Law and International Affairs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United Nations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M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odel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Global coordination, legitimacy, and capacity-building.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0120" y="1298448"/>
            <a:ext cx="4389120" cy="3200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1600" b="1">
                <a:solidFill>
                  <a:srgbClr val="113F7A"/>
                </a:solidFill>
                <a:latin typeface="Aptos"/>
              </a:rPr>
              <a:t>Strengths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7960" y="1298448"/>
            <a:ext cx="4389120" cy="3200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1600" b="1">
                <a:solidFill>
                  <a:srgbClr val="113F7A"/>
                </a:solidFill>
                <a:latin typeface="Aptos"/>
              </a:rPr>
              <a:t>Weaknesses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9320" y="1298448"/>
            <a:ext cx="9144" cy="4251960"/>
          </a:xfrm>
          <a:prstGeom prst="rect">
            <a:avLst/>
          </a:prstGeom>
          <a:solidFill>
            <a:srgbClr val="DAD6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914400" y="1874519"/>
            <a:ext cx="4617720" cy="1410386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Includes countries outside frontier AI ecosystems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Frames AI as a humanity-wide issue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Connects governance to development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Can build shared scientific assessment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Supports interoperability among systems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0528" y="1874519"/>
            <a:ext cx="4617720" cy="1410386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Limited enforcement power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Geopolitical conflict shapes negotiations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Principles can become abstract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Multilateral processes move slowly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Formal equality does not equal capacity equality</a:t>
            </a:r>
          </a:p>
        </p:txBody>
      </p:sp>
      <p:sp>
        <p:nvSpPr>
          <p:cNvPr id="11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2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Central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C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omparative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T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ension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Every system balances innovation, rights, security, and control differently.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Connector 5"/>
          <p:cNvCxnSpPr/>
          <p:nvPr/>
        </p:nvCxnSpPr>
        <p:spPr>
          <a:xfrm>
            <a:off x="6080760" y="1874519"/>
            <a:ext cx="2240280" cy="1371601"/>
          </a:xfrm>
          <a:prstGeom prst="line">
            <a:avLst/>
          </a:prstGeom>
          <a:ln w="15240">
            <a:solidFill>
              <a:srgbClr val="DAD6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or 6"/>
          <p:cNvCxnSpPr/>
          <p:nvPr/>
        </p:nvCxnSpPr>
        <p:spPr>
          <a:xfrm flipH="1">
            <a:off x="6080760" y="3246120"/>
            <a:ext cx="2240280" cy="1371600"/>
          </a:xfrm>
          <a:prstGeom prst="line">
            <a:avLst/>
          </a:prstGeom>
          <a:ln w="15240">
            <a:solidFill>
              <a:srgbClr val="DAD6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 7"/>
          <p:cNvCxnSpPr/>
          <p:nvPr/>
        </p:nvCxnSpPr>
        <p:spPr>
          <a:xfrm flipH="1" flipV="1">
            <a:off x="3840480" y="3246120"/>
            <a:ext cx="2240280" cy="1371600"/>
          </a:xfrm>
          <a:prstGeom prst="line">
            <a:avLst/>
          </a:prstGeom>
          <a:ln w="15240">
            <a:solidFill>
              <a:srgbClr val="DAD6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 flipV="1">
            <a:off x="3840480" y="1874519"/>
            <a:ext cx="2240280" cy="1371601"/>
          </a:xfrm>
          <a:prstGeom prst="line">
            <a:avLst/>
          </a:prstGeom>
          <a:ln w="15240">
            <a:solidFill>
              <a:srgbClr val="DAD6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212080" y="1508760"/>
            <a:ext cx="173736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1E5B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36576" rIns="45720" bIns="36576" rtlCol="0" anchor="ctr"/>
          <a:lstStyle/>
          <a:p>
            <a:pPr algn="ctr"/>
            <a:r>
              <a:rPr sz="1000" b="1">
                <a:solidFill>
                  <a:srgbClr val="113F7A"/>
                </a:solidFill>
                <a:latin typeface="Aptos"/>
              </a:rPr>
              <a:t>INNOVATION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9600" y="2962656"/>
            <a:ext cx="173736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1E5B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36576" rIns="45720" bIns="36576" rtlCol="0" anchor="ctr"/>
          <a:lstStyle/>
          <a:p>
            <a:pPr algn="ctr"/>
            <a:r>
              <a:rPr sz="1000" b="1">
                <a:solidFill>
                  <a:srgbClr val="113F7A"/>
                </a:solidFill>
                <a:latin typeface="Aptos"/>
              </a:rPr>
              <a:t>SECURITY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2080" y="4407408"/>
            <a:ext cx="173736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1E5B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36576" rIns="45720" bIns="36576" rtlCol="0" anchor="ctr"/>
          <a:lstStyle/>
          <a:p>
            <a:pPr algn="ctr"/>
            <a:r>
              <a:rPr sz="1000" b="1">
                <a:solidFill>
                  <a:srgbClr val="113F7A"/>
                </a:solidFill>
                <a:latin typeface="Aptos"/>
              </a:rPr>
              <a:t>RIGHTS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4560" y="2962656"/>
            <a:ext cx="173736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1E5B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36576" rIns="45720" bIns="36576" rtlCol="0" anchor="ctr"/>
          <a:lstStyle/>
          <a:p>
            <a:pPr algn="ctr"/>
            <a:r>
              <a:rPr sz="1000" b="1">
                <a:solidFill>
                  <a:srgbClr val="113F7A"/>
                </a:solidFill>
                <a:latin typeface="Aptos"/>
              </a:rPr>
              <a:t>CONTROL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6048" y="2926080"/>
            <a:ext cx="2240280" cy="658368"/>
          </a:xfrm>
          <a:prstGeom prst="rect">
            <a:avLst/>
          </a:prstGeom>
          <a:solidFill>
            <a:srgbClr val="1E5BA8"/>
          </a:solidFill>
          <a:ln w="12700">
            <a:solidFill>
              <a:srgbClr val="1E5B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36576" rIns="45720" bIns="36576" rtlCol="0" anchor="ctr"/>
          <a:lstStyle/>
          <a:p>
            <a:pPr algn="ctr"/>
            <a:r>
              <a:rPr sz="1000" b="1">
                <a:solidFill>
                  <a:srgbClr val="FFFFFF"/>
                </a:solidFill>
                <a:latin typeface="Aptos"/>
              </a:rPr>
              <a:t>GOVERNANCE CHOICE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9808" y="5321808"/>
            <a:ext cx="10607040" cy="457200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defRPr sz="1350">
                <a:solidFill>
                  <a:srgbClr val="113F7A"/>
                </a:solidFill>
                <a:latin typeface="Aptos"/>
              </a:defRPr>
            </a:pPr>
            <a:r>
              <a:t>No model solves the whole problem: the U.S. sees innovation, the EU sees rights, China sees infrastructure, and the UN sees global legitimacy.</a:t>
            </a:r>
          </a:p>
        </p:txBody>
      </p:sp>
      <p:sp>
        <p:nvSpPr>
          <p:cNvPr id="16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7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C477F4-BC94-344A-C8FC-77C759D38AE6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A60B11-0C11-EFE1-598E-13722BA3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National Legislation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9B033C-1B3A-C678-92BE-28396A974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22204"/>
            <a:ext cx="11678388" cy="3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8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DE0D0-5998-EC5F-2639-61E05317C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7F303-109F-9F98-B319-E7EA881EDC58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556140-E4E4-22C4-6864-C0BE4E1F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Comparative National Legislation (2)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11D2A9B-6DCA-CA68-714D-91EF9B144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399518"/>
            <a:ext cx="11678279" cy="518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0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94C96-A4AD-DB2C-9746-FB773E6B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77837-997E-94AA-325A-598E2BFF8649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1058C1-383A-A85E-9800-7564C755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Comparative National Legislation (3)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48402F-4A5E-DEBF-378A-F65322A92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417637"/>
            <a:ext cx="11703301" cy="53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83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BAD56-164C-973D-AE00-79C96606F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C2734-9E81-D401-57BE-2E416023450E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1B049D-33E8-517D-537E-05EA54EF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Comparative National Legislation (4)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4BCFFC-49DC-DCB6-1409-73867529F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9"/>
            <a:ext cx="11546958" cy="52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1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4F938-BFD2-7371-7BB4-C50D0BB40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232D9C-4C6F-B479-28B3-8D2DB1A1E0DC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5B16A5-C0DA-91F2-8EC4-7B16A038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252"/>
            <a:ext cx="8229600" cy="916208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Comparative National Legislation (5)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E49FF4F-8E93-82EE-A281-25F49A1B8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735" y="999460"/>
            <a:ext cx="11250158" cy="56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6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A0B63-678A-E7BC-9A1C-F2594C7C7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31AD40-ECAC-DDD8-32E0-5506A927AD60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730406-006B-8083-F658-CE119DA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5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Comparative National Legislation (6)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360B2F-4D90-4954-515B-B5123EC54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116419"/>
            <a:ext cx="11376837" cy="56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3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54712-8400-6E6A-CBEC-1D7A4A3AB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F0598-9CA2-AB38-2DE0-F2498C5A4E3F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BB728-76D6-E685-612A-F8E4E874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5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Comparative National Legislation (7)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3A841C-EEE1-6E20-4BF8-1DF4A3F40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46" y="1060891"/>
            <a:ext cx="11770242" cy="569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1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Regulatory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C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hallenges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T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oday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The object of governance keeps moving.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49808" y="1572768"/>
            <a:ext cx="1901952" cy="269748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 dirty="0">
                <a:solidFill>
                  <a:srgbClr val="113F7A"/>
                </a:solidFill>
                <a:latin typeface="Aptos"/>
              </a:rPr>
              <a:t>1. Defining the object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rPr dirty="0"/>
              <a:t>models, systems, platforms, outputs, harms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0088" y="1572768"/>
            <a:ext cx="1901952" cy="2697480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>
                <a:solidFill>
                  <a:srgbClr val="113F7A"/>
                </a:solidFill>
                <a:latin typeface="Aptos"/>
              </a:rPr>
              <a:t>2. General-purpose AI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t>upstream duties vs. downstream uses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0368" y="1572768"/>
            <a:ext cx="1901952" cy="269748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>
                <a:solidFill>
                  <a:srgbClr val="113F7A"/>
                </a:solidFill>
                <a:latin typeface="Aptos"/>
              </a:rPr>
              <a:t>3. Evaluation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t>continuous, contextual, adversarial testing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470648" y="1572768"/>
            <a:ext cx="1901952" cy="2697480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>
                <a:solidFill>
                  <a:srgbClr val="113F7A"/>
                </a:solidFill>
                <a:latin typeface="Aptos"/>
              </a:rPr>
              <a:t>4. Opacity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t>technical, institutional, and legal explanation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0928" y="1572768"/>
            <a:ext cx="1901952" cy="269748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>
                <a:solidFill>
                  <a:srgbClr val="113F7A"/>
                </a:solidFill>
                <a:latin typeface="Aptos"/>
              </a:rPr>
              <a:t>5. Data governance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t>privacy, copyright, biometric data, borders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280" y="5074920"/>
            <a:ext cx="10012680" cy="5486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ctr"/>
            <a:r>
              <a:rPr sz="1400" b="1">
                <a:solidFill>
                  <a:srgbClr val="113F7A"/>
                </a:solidFill>
                <a:latin typeface="Aptos"/>
              </a:rPr>
              <a:t>The recurring problem: laws designed for defined products and decisions must govern modular, adaptive, distributed systems.</a:t>
            </a:r>
          </a:p>
        </p:txBody>
      </p:sp>
      <p:sp>
        <p:nvSpPr>
          <p:cNvPr id="12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3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Core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T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hesis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16466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 dirty="0">
                <a:solidFill>
                  <a:srgbClr val="555D6E"/>
                </a:solidFill>
                <a:latin typeface="Aptos"/>
              </a:rPr>
              <a:t>AI governance systems sound similar</a:t>
            </a:r>
            <a:r>
              <a:rPr lang="en-US" sz="950" dirty="0">
                <a:solidFill>
                  <a:srgbClr val="555D6E"/>
                </a:solidFill>
                <a:latin typeface="Aptos"/>
              </a:rPr>
              <a:t> </a:t>
            </a:r>
            <a:r>
              <a:rPr sz="950" b="0" dirty="0">
                <a:solidFill>
                  <a:srgbClr val="555D6E"/>
                </a:solidFill>
                <a:latin typeface="Aptos"/>
              </a:rPr>
              <a:t>but allocate authority differently.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66928" y="1460754"/>
            <a:ext cx="530352" cy="16459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650" b="1">
                <a:solidFill>
                  <a:srgbClr val="113F7A"/>
                </a:solidFill>
                <a:latin typeface="Aptos"/>
              </a:rPr>
              <a:t>THESIS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932688" y="1417320"/>
            <a:ext cx="45719" cy="562864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97280" y="1355852"/>
            <a:ext cx="8732520" cy="68580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000" b="1" dirty="0">
                <a:solidFill>
                  <a:srgbClr val="121826"/>
                </a:solidFill>
                <a:latin typeface="Aptos"/>
              </a:rPr>
              <a:t>AI governance is not one global project. It is a field of competing political rationalities.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2688" y="2359660"/>
            <a:ext cx="9052560" cy="916148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550">
                <a:solidFill>
                  <a:srgbClr val="121826"/>
                </a:solidFill>
                <a:latin typeface="Aptos"/>
              </a:defRPr>
            </a:pPr>
            <a:r>
              <a:rPr dirty="0"/>
              <a:t>Shared vocabulary: safe, secure, trustworthy, beneficial AI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550">
                <a:solidFill>
                  <a:srgbClr val="121826"/>
                </a:solidFill>
                <a:latin typeface="Aptos"/>
              </a:defRPr>
            </a:pPr>
            <a:r>
              <a:rPr dirty="0"/>
              <a:t>Different objects: innovation market, risk system, strategic infrastructure, global concern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550">
                <a:solidFill>
                  <a:srgbClr val="121826"/>
                </a:solidFill>
                <a:latin typeface="Aptos"/>
              </a:defRPr>
            </a:pPr>
            <a:r>
              <a:rPr dirty="0"/>
              <a:t>Key dispute: who governs, when governance occurs, and whose values dominate</a:t>
            </a:r>
          </a:p>
        </p:txBody>
      </p:sp>
      <p:sp>
        <p:nvSpPr>
          <p:cNvPr id="10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1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Regulatory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C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hallenges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T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oday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Responsibility and power are distributed across the AI stack.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49808" y="1572768"/>
            <a:ext cx="1901952" cy="2697480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>
                <a:solidFill>
                  <a:srgbClr val="113F7A"/>
                </a:solidFill>
                <a:latin typeface="Aptos"/>
              </a:rPr>
              <a:t>6. Liability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t>many actors can blame one another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0088" y="1572768"/>
            <a:ext cx="1901952" cy="269748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>
                <a:solidFill>
                  <a:srgbClr val="113F7A"/>
                </a:solidFill>
                <a:latin typeface="Aptos"/>
              </a:rPr>
              <a:t>7. Regulatory capacity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t>expertise, compute, audits, staffing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0368" y="1572768"/>
            <a:ext cx="1901952" cy="2697480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>
                <a:solidFill>
                  <a:srgbClr val="113F7A"/>
                </a:solidFill>
                <a:latin typeface="Aptos"/>
              </a:rPr>
              <a:t>8. Private power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t>frontier labs, cloud, chips, app ecosystems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70648" y="1572768"/>
            <a:ext cx="1901952" cy="269748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>
                <a:solidFill>
                  <a:srgbClr val="113F7A"/>
                </a:solidFill>
                <a:latin typeface="Aptos"/>
              </a:rPr>
              <a:t>9. Open models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t>transparency and competition vs. misuse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0928" y="1572768"/>
            <a:ext cx="1901952" cy="2697480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>
                <a:solidFill>
                  <a:srgbClr val="113F7A"/>
                </a:solidFill>
                <a:latin typeface="Aptos"/>
              </a:rPr>
              <a:t>10. Arbitrage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t>training, hosting, fine-tuning, deployment across borders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7552" y="5074920"/>
            <a:ext cx="10241280" cy="5486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ctr"/>
            <a:r>
              <a:rPr sz="1400" b="1">
                <a:solidFill>
                  <a:srgbClr val="113F7A"/>
                </a:solidFill>
                <a:latin typeface="Aptos"/>
              </a:rPr>
              <a:t>Governance must prevent distributed technical systems from becoming responsibility-free institutional systems.</a:t>
            </a:r>
          </a:p>
        </p:txBody>
      </p:sp>
      <p:sp>
        <p:nvSpPr>
          <p:cNvPr id="12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3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13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1BFB0-3954-C113-F254-27BA1AC57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692BE-7DB5-AA76-87CD-327B931E09FC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A98B36F-FAE2-44AC-7070-038AE7FB01E4}"/>
              </a:ext>
            </a:extLst>
          </p:cNvPr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lang="en-US" sz="2400" b="1" dirty="0">
                <a:solidFill>
                  <a:srgbClr val="121826"/>
                </a:solidFill>
                <a:latin typeface="Aptos"/>
              </a:rPr>
              <a:t>The Special Case of Risk in C operative AI 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Regulatory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 Structures</a:t>
            </a:r>
            <a:endParaRPr sz="2400" b="1" dirty="0">
              <a:solidFill>
                <a:srgbClr val="121826"/>
              </a:solidFill>
              <a:latin typeface="Aptos"/>
            </a:endParaRP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3E9211D4-0A61-9A87-016E-F8D007712E39}"/>
              </a:ext>
            </a:extLst>
          </p:cNvPr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Responsibility and power are distributed across the AI stack.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0001D-8E68-9AB2-C580-05FCB10481F6}"/>
              </a:ext>
            </a:extLst>
          </p:cNvPr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5C409-FAB9-AF25-C69E-F0ACA464CB4B}"/>
              </a:ext>
            </a:extLst>
          </p:cNvPr>
          <p:cNvSpPr/>
          <p:nvPr/>
        </p:nvSpPr>
        <p:spPr>
          <a:xfrm>
            <a:off x="749808" y="1572768"/>
            <a:ext cx="1901952" cy="2697480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 dirty="0">
                <a:solidFill>
                  <a:srgbClr val="113F7A"/>
                </a:solidFill>
                <a:latin typeface="Aptos"/>
              </a:rPr>
              <a:t>6. </a:t>
            </a:r>
            <a:r>
              <a:rPr lang="en-US" sz="1250" b="1" dirty="0">
                <a:solidFill>
                  <a:srgbClr val="113F7A"/>
                </a:solidFill>
                <a:latin typeface="Aptos"/>
              </a:rPr>
              <a:t>US</a:t>
            </a:r>
            <a:endParaRPr sz="1250" b="1" dirty="0">
              <a:solidFill>
                <a:srgbClr val="113F7A"/>
              </a:solidFill>
              <a:latin typeface="Aptos"/>
            </a:endParaRP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rPr dirty="0"/>
              <a:t>many actors can blame one another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D79DBA-3D0C-9729-FE25-763FBAD41A28}"/>
              </a:ext>
            </a:extLst>
          </p:cNvPr>
          <p:cNvSpPr/>
          <p:nvPr/>
        </p:nvSpPr>
        <p:spPr>
          <a:xfrm>
            <a:off x="2990088" y="1572768"/>
            <a:ext cx="1901952" cy="269748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 dirty="0">
                <a:solidFill>
                  <a:srgbClr val="113F7A"/>
                </a:solidFill>
                <a:latin typeface="Aptos"/>
              </a:rPr>
              <a:t>7. </a:t>
            </a:r>
            <a:r>
              <a:rPr lang="en-US" sz="1250" b="1" dirty="0">
                <a:solidFill>
                  <a:srgbClr val="113F7A"/>
                </a:solidFill>
                <a:latin typeface="Aptos"/>
              </a:rPr>
              <a:t>EU</a:t>
            </a:r>
            <a:endParaRPr sz="1250" b="1" dirty="0">
              <a:solidFill>
                <a:srgbClr val="113F7A"/>
              </a:solidFill>
              <a:latin typeface="Aptos"/>
            </a:endParaRP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rPr lang="en-US" dirty="0"/>
              <a:t>EU AI Act: Risk as a function of adverse impacts to rights regimes;  innovation secondary 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E474B9-01DA-1519-CE8D-FDD6BFCDCA0B}"/>
              </a:ext>
            </a:extLst>
          </p:cNvPr>
          <p:cNvSpPr/>
          <p:nvPr/>
        </p:nvSpPr>
        <p:spPr>
          <a:xfrm>
            <a:off x="5230368" y="1572768"/>
            <a:ext cx="1901952" cy="2697480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 dirty="0">
                <a:solidFill>
                  <a:srgbClr val="113F7A"/>
                </a:solidFill>
                <a:latin typeface="Aptos"/>
              </a:rPr>
              <a:t>8. </a:t>
            </a:r>
            <a:r>
              <a:rPr lang="en-US" sz="1250" b="1" dirty="0">
                <a:solidFill>
                  <a:srgbClr val="113F7A"/>
                </a:solidFill>
                <a:latin typeface="Aptos"/>
              </a:rPr>
              <a:t>China</a:t>
            </a:r>
            <a:endParaRPr sz="1250" b="1" dirty="0">
              <a:solidFill>
                <a:srgbClr val="113F7A"/>
              </a:solidFill>
              <a:latin typeface="Aptos"/>
            </a:endParaRP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rPr lang="en-US" dirty="0"/>
              <a:t>Principles and framework for AI safety governance: Safety risks assessed as a function of fundamental innovation principle</a:t>
            </a:r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3F970-CB1C-F443-1687-F7EC84F5768F}"/>
              </a:ext>
            </a:extLst>
          </p:cNvPr>
          <p:cNvSpPr/>
          <p:nvPr/>
        </p:nvSpPr>
        <p:spPr>
          <a:xfrm>
            <a:off x="7470648" y="1572768"/>
            <a:ext cx="1901952" cy="269748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>
                <a:solidFill>
                  <a:srgbClr val="113F7A"/>
                </a:solidFill>
                <a:latin typeface="Aptos"/>
              </a:rPr>
              <a:t>9. Open models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t>transparency and competition vs. misuse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1D6CB4-0D9A-D463-06D8-B8513D286A85}"/>
              </a:ext>
            </a:extLst>
          </p:cNvPr>
          <p:cNvSpPr/>
          <p:nvPr/>
        </p:nvSpPr>
        <p:spPr>
          <a:xfrm>
            <a:off x="9710928" y="1572768"/>
            <a:ext cx="1901952" cy="2697480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250" b="1">
                <a:solidFill>
                  <a:srgbClr val="113F7A"/>
                </a:solidFill>
                <a:latin typeface="Aptos"/>
              </a:rPr>
              <a:t>10. Arbitrage</a:t>
            </a:r>
          </a:p>
          <a:p>
            <a:pPr>
              <a:spcAft>
                <a:spcPts val="300"/>
              </a:spcAft>
              <a:defRPr sz="1140">
                <a:solidFill>
                  <a:srgbClr val="121826"/>
                </a:solidFill>
                <a:latin typeface="Aptos"/>
              </a:defRPr>
            </a:pPr>
            <a:r>
              <a:t>training, hosting, fine-tuning, deployment across borders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2F068-A31A-6D68-0374-3EAA7124A4CA}"/>
              </a:ext>
            </a:extLst>
          </p:cNvPr>
          <p:cNvSpPr txBox="1"/>
          <p:nvPr/>
        </p:nvSpPr>
        <p:spPr>
          <a:xfrm>
            <a:off x="987552" y="5074920"/>
            <a:ext cx="10241280" cy="5486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ctr"/>
            <a:r>
              <a:rPr sz="1400" b="1">
                <a:solidFill>
                  <a:srgbClr val="113F7A"/>
                </a:solidFill>
                <a:latin typeface="Aptos"/>
              </a:rPr>
              <a:t>Governance must prevent distributed technical systems from becoming responsibility-free institutional systems.</a:t>
            </a:r>
          </a:p>
        </p:txBody>
      </p:sp>
      <p:sp>
        <p:nvSpPr>
          <p:cNvPr id="12" name="footer">
            <a:extLst>
              <a:ext uri="{FF2B5EF4-FFF2-40B4-BE49-F238E27FC236}">
                <a16:creationId xmlns:a16="http://schemas.microsoft.com/office/drawing/2014/main" id="{C22C3900-E282-89AB-30D4-8FC2CF04B7CB}"/>
              </a:ext>
            </a:extLst>
          </p:cNvPr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3" name="slide_number">
            <a:extLst>
              <a:ext uri="{FF2B5EF4-FFF2-40B4-BE49-F238E27FC236}">
                <a16:creationId xmlns:a16="http://schemas.microsoft.com/office/drawing/2014/main" id="{31BD9ABD-DA66-47BB-EFFE-B558EF4352E2}"/>
              </a:ext>
            </a:extLst>
          </p:cNvPr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31891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133B77-27D1-FCC0-DCB4-C71E9A1D00F3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FAAD35-C04F-8B43-BC5E-1140FFBA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63255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AI Risk/Based Regs in Comparative Perspective-EU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DDC29-BA8E-5167-6B1B-710E21F06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4166461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C5EE3-FAFB-F7F1-D71E-F037B21C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09ADC1-966F-EA1B-3AE7-E96DEDF7D78A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0BDBB-6F1B-98EB-45AD-67CC85DE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2" y="0"/>
            <a:ext cx="1026598" cy="6857999"/>
          </a:xfrm>
        </p:spPr>
        <p:txBody>
          <a:bodyPr>
            <a:normAutofit/>
          </a:bodyPr>
          <a:lstStyle/>
          <a:p>
            <a:r>
              <a:rPr lang="en-US" sz="2800" dirty="0"/>
              <a:t>Comparative AI Risk-Based Regs -China </a:t>
            </a:r>
            <a:r>
              <a:rPr lang="es-ES" sz="2800" dirty="0"/>
              <a:t>(1)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4D8780-5D35-35A8-261F-908549E535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2811" y="159489"/>
            <a:ext cx="10515600" cy="269825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D58571-0138-5BC9-DE59-EBF08BD690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9750" y="2998381"/>
            <a:ext cx="10906897" cy="37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2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2A584-AC10-BF87-6D18-089DA0FB5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C2359-9A02-EBF5-6D54-84AF56DC420A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97C991-D4E4-B917-31F4-9075B743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8984"/>
            <a:ext cx="11204448" cy="70972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Comparative AI Risk-Based Regs -China </a:t>
            </a:r>
            <a:r>
              <a:rPr lang="es-ES" dirty="0"/>
              <a:t>(2)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15920F-BF1F-2196-80D4-49369CE963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1041991"/>
            <a:ext cx="5316238" cy="5135525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2895982-2D2F-8360-556D-2FE7683985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4544" y="937354"/>
            <a:ext cx="5060256" cy="56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67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6165B-F275-733A-1327-EF6552D75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DE0EBE-FD5D-F6A8-F538-E381D919FE04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029020-C0B6-DC57-96C2-8C527DA1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03" y="274638"/>
            <a:ext cx="11293053" cy="1143000"/>
          </a:xfrm>
        </p:spPr>
        <p:txBody>
          <a:bodyPr>
            <a:normAutofit/>
          </a:bodyPr>
          <a:lstStyle/>
          <a:p>
            <a:r>
              <a:rPr lang="en-US" dirty="0"/>
              <a:t>Comparative AI Risk-Based Regs -China </a:t>
            </a:r>
            <a:r>
              <a:rPr lang="es-ES" dirty="0"/>
              <a:t>(3)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5B1779-C764-D78D-B427-C7AB30BFB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47777"/>
            <a:ext cx="11121656" cy="37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66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96753-9FD8-D4C0-D7A7-F52CAF92E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CACAC6-2D34-AA8D-8B24-E7AE6E874DE7}"/>
              </a:ext>
            </a:extLst>
          </p:cNvPr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BA89EB-752D-AB4F-0ABE-CC1DB293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03" y="274638"/>
            <a:ext cx="11293053" cy="1143000"/>
          </a:xfrm>
        </p:spPr>
        <p:txBody>
          <a:bodyPr>
            <a:normAutofit/>
          </a:bodyPr>
          <a:lstStyle/>
          <a:p>
            <a:r>
              <a:rPr lang="en-US" dirty="0"/>
              <a:t>Comparative AI Risk-Based Regs -US </a:t>
            </a:r>
            <a:r>
              <a:rPr lang="es-ES" dirty="0"/>
              <a:t>(1)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4534F0-08E2-0A4B-B7D1-9F7A0B43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39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Future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G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overnance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A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genda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The next regime must govern technology, institutions, and infrastructure together.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40080" y="1371600"/>
            <a:ext cx="2450592" cy="1261872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160" b="1" dirty="0">
                <a:solidFill>
                  <a:srgbClr val="113F7A"/>
                </a:solidFill>
                <a:latin typeface="Aptos"/>
              </a:rPr>
              <a:t>Lifecycle-based</a:t>
            </a:r>
          </a:p>
          <a:p>
            <a:pPr>
              <a:spcAft>
                <a:spcPts val="300"/>
              </a:spcAft>
              <a:defRPr sz="980">
                <a:solidFill>
                  <a:srgbClr val="121826"/>
                </a:solidFill>
                <a:latin typeface="Aptos"/>
              </a:defRPr>
            </a:pPr>
            <a:r>
              <a:rPr dirty="0"/>
              <a:t>evaluation, monitoring, incident reporting, reassessment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1371600"/>
            <a:ext cx="2450592" cy="1261872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160" b="1">
                <a:solidFill>
                  <a:srgbClr val="113F7A"/>
                </a:solidFill>
                <a:latin typeface="Aptos"/>
              </a:rPr>
              <a:t>System-based</a:t>
            </a:r>
          </a:p>
          <a:p>
            <a:pPr>
              <a:spcAft>
                <a:spcPts val="300"/>
              </a:spcAft>
              <a:defRPr sz="980">
                <a:solidFill>
                  <a:srgbClr val="121826"/>
                </a:solidFill>
                <a:latin typeface="Aptos"/>
              </a:defRPr>
            </a:pPr>
            <a:r>
              <a:t>data, interface, workflow, deployment context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7920" y="1371600"/>
            <a:ext cx="2450592" cy="1261872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160" b="1">
                <a:solidFill>
                  <a:srgbClr val="113F7A"/>
                </a:solidFill>
                <a:latin typeface="Aptos"/>
              </a:rPr>
              <a:t>Capacity-sensitive</a:t>
            </a:r>
          </a:p>
          <a:p>
            <a:pPr>
              <a:spcAft>
                <a:spcPts val="300"/>
              </a:spcAft>
              <a:defRPr sz="980">
                <a:solidFill>
                  <a:srgbClr val="121826"/>
                </a:solidFill>
                <a:latin typeface="Aptos"/>
              </a:defRPr>
            </a:pPr>
            <a:r>
              <a:t>tools, sandboxes, assistance, global support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6839" y="1371600"/>
            <a:ext cx="2450592" cy="1261872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160" b="1">
                <a:solidFill>
                  <a:srgbClr val="113F7A"/>
                </a:solidFill>
                <a:latin typeface="Aptos"/>
              </a:rPr>
              <a:t>Infrastructure-aware</a:t>
            </a:r>
          </a:p>
          <a:p>
            <a:pPr>
              <a:spcAft>
                <a:spcPts val="300"/>
              </a:spcAft>
              <a:defRPr sz="980">
                <a:solidFill>
                  <a:srgbClr val="121826"/>
                </a:solidFill>
                <a:latin typeface="Aptos"/>
              </a:defRPr>
            </a:pPr>
            <a:r>
              <a:t>compute, cloud, chips, energy, cybersecurity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" y="3246120"/>
            <a:ext cx="2450592" cy="1261872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160" b="1" dirty="0">
                <a:solidFill>
                  <a:srgbClr val="113F7A"/>
                </a:solidFill>
                <a:latin typeface="Aptos"/>
              </a:rPr>
              <a:t>Institutionally </a:t>
            </a:r>
            <a:r>
              <a:rPr lang="en-US" sz="1160" b="1" dirty="0">
                <a:solidFill>
                  <a:srgbClr val="113F7A"/>
                </a:solidFill>
                <a:latin typeface="Aptos"/>
              </a:rPr>
              <a:t>A</a:t>
            </a:r>
            <a:r>
              <a:rPr sz="1160" b="1" dirty="0">
                <a:solidFill>
                  <a:srgbClr val="113F7A"/>
                </a:solidFill>
                <a:latin typeface="Aptos"/>
              </a:rPr>
              <a:t>ccountable</a:t>
            </a:r>
          </a:p>
          <a:p>
            <a:pPr>
              <a:spcAft>
                <a:spcPts val="300"/>
              </a:spcAft>
              <a:defRPr sz="980">
                <a:solidFill>
                  <a:srgbClr val="121826"/>
                </a:solidFill>
                <a:latin typeface="Aptos"/>
              </a:defRPr>
            </a:pPr>
            <a:r>
              <a:rPr dirty="0"/>
              <a:t>humans and organizations cannot outsource responsibility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3246120"/>
            <a:ext cx="2450592" cy="1261872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160" b="1" dirty="0">
                <a:solidFill>
                  <a:srgbClr val="113F7A"/>
                </a:solidFill>
                <a:latin typeface="Aptos"/>
              </a:rPr>
              <a:t>Democratically </a:t>
            </a:r>
            <a:r>
              <a:rPr lang="en-US" sz="1160" b="1" dirty="0">
                <a:solidFill>
                  <a:srgbClr val="113F7A"/>
                </a:solidFill>
                <a:latin typeface="Aptos"/>
              </a:rPr>
              <a:t>L</a:t>
            </a:r>
            <a:r>
              <a:rPr sz="1160" b="1" dirty="0">
                <a:solidFill>
                  <a:srgbClr val="113F7A"/>
                </a:solidFill>
                <a:latin typeface="Aptos"/>
              </a:rPr>
              <a:t>egitimate</a:t>
            </a:r>
          </a:p>
          <a:p>
            <a:pPr>
              <a:spcAft>
                <a:spcPts val="300"/>
              </a:spcAft>
              <a:defRPr sz="980">
                <a:solidFill>
                  <a:srgbClr val="121826"/>
                </a:solidFill>
                <a:latin typeface="Aptos"/>
              </a:defRPr>
            </a:pPr>
            <a:r>
              <a:rPr dirty="0"/>
              <a:t>public participation, civil society, affected communities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7920" y="3246120"/>
            <a:ext cx="2450592" cy="1261872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160" b="1" dirty="0">
                <a:solidFill>
                  <a:srgbClr val="113F7A"/>
                </a:solidFill>
                <a:latin typeface="Aptos"/>
              </a:rPr>
              <a:t>Globally </a:t>
            </a:r>
            <a:r>
              <a:rPr lang="en-US" sz="1160" b="1" dirty="0">
                <a:solidFill>
                  <a:srgbClr val="113F7A"/>
                </a:solidFill>
                <a:latin typeface="Aptos"/>
              </a:rPr>
              <a:t>E</a:t>
            </a:r>
            <a:r>
              <a:rPr sz="1160" b="1" dirty="0">
                <a:solidFill>
                  <a:srgbClr val="113F7A"/>
                </a:solidFill>
                <a:latin typeface="Aptos"/>
              </a:rPr>
              <a:t>quitable</a:t>
            </a:r>
          </a:p>
          <a:p>
            <a:pPr>
              <a:spcAft>
                <a:spcPts val="300"/>
              </a:spcAft>
              <a:defRPr sz="980">
                <a:solidFill>
                  <a:srgbClr val="121826"/>
                </a:solidFill>
                <a:latin typeface="Aptos"/>
              </a:defRPr>
            </a:pPr>
            <a:r>
              <a:rPr dirty="0"/>
              <a:t>avoid dependency, exclusion, and AI-rich/AI-poor divides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06839" y="3246120"/>
            <a:ext cx="2450592" cy="1261872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160" b="1" dirty="0">
                <a:solidFill>
                  <a:srgbClr val="113F7A"/>
                </a:solidFill>
                <a:latin typeface="Aptos"/>
              </a:rPr>
              <a:t>Public-benefit </a:t>
            </a:r>
            <a:r>
              <a:rPr lang="en-US" sz="1160" b="1" dirty="0">
                <a:solidFill>
                  <a:srgbClr val="113F7A"/>
                </a:solidFill>
                <a:latin typeface="Aptos"/>
              </a:rPr>
              <a:t>O</a:t>
            </a:r>
            <a:r>
              <a:rPr sz="1160" b="1" dirty="0">
                <a:solidFill>
                  <a:srgbClr val="113F7A"/>
                </a:solidFill>
                <a:latin typeface="Aptos"/>
              </a:rPr>
              <a:t>riented</a:t>
            </a:r>
          </a:p>
          <a:p>
            <a:pPr>
              <a:spcAft>
                <a:spcPts val="300"/>
              </a:spcAft>
              <a:defRPr sz="980">
                <a:solidFill>
                  <a:srgbClr val="121826"/>
                </a:solidFill>
                <a:latin typeface="Aptos"/>
              </a:defRPr>
            </a:pPr>
            <a:r>
              <a:rPr dirty="0"/>
              <a:t>medicine, education, accessibility, climate, science</a:t>
            </a:r>
          </a:p>
        </p:txBody>
      </p:sp>
      <p:sp>
        <p:nvSpPr>
          <p:cNvPr id="14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5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15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Closing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T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akeaway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AI governance is not merely governance of technology.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66928" y="1417320"/>
            <a:ext cx="530352" cy="118494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lang="en-US" sz="650" b="1" dirty="0">
                <a:solidFill>
                  <a:srgbClr val="113F7A"/>
                </a:solidFill>
                <a:latin typeface="Aptos"/>
              </a:rPr>
              <a:t>CLOSING</a:t>
            </a:r>
            <a:endParaRPr sz="650" b="1" dirty="0">
              <a:solidFill>
                <a:srgbClr val="113F7A"/>
              </a:solidFill>
              <a:latin typeface="Apto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4126" y="1325626"/>
            <a:ext cx="45719" cy="77724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170432" y="1325626"/>
            <a:ext cx="9418320" cy="7772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300" b="1" dirty="0">
                <a:solidFill>
                  <a:srgbClr val="121826"/>
                </a:solidFill>
                <a:latin typeface="Aptos"/>
              </a:rPr>
              <a:t>AI governance is the governance of power as it moves through technology.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8407" y="2611894"/>
            <a:ext cx="9235440" cy="1166601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550">
                <a:solidFill>
                  <a:srgbClr val="121826"/>
                </a:solidFill>
                <a:latin typeface="Aptos"/>
              </a:defRPr>
            </a:pPr>
            <a:r>
              <a:rPr dirty="0"/>
              <a:t>The systems share a vocabulary of safe, secure, trustworthy, and beneficial AI</a:t>
            </a:r>
            <a:r>
              <a:rPr lang="en-US" dirty="0"/>
              <a:t>.</a:t>
            </a:r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550">
                <a:solidFill>
                  <a:srgbClr val="121826"/>
                </a:solidFill>
                <a:latin typeface="Aptos"/>
              </a:defRPr>
            </a:pPr>
            <a:r>
              <a:rPr dirty="0"/>
              <a:t>They diverge in how they allocate authority among markets, rights, states, platforms, and global institutions.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550">
                <a:solidFill>
                  <a:srgbClr val="121826"/>
                </a:solidFill>
                <a:latin typeface="Aptos"/>
              </a:defRPr>
            </a:pPr>
            <a:r>
              <a:rPr dirty="0"/>
              <a:t>The next challenge is governing AI as infrastructure, not only as models or products.</a:t>
            </a:r>
          </a:p>
        </p:txBody>
      </p:sp>
      <p:sp>
        <p:nvSpPr>
          <p:cNvPr id="10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1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Comparative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F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rame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The same technology becomes four different governance objects.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Connector 5"/>
          <p:cNvCxnSpPr/>
          <p:nvPr/>
        </p:nvCxnSpPr>
        <p:spPr>
          <a:xfrm flipH="1">
            <a:off x="2880360" y="1920240"/>
            <a:ext cx="3200400" cy="0"/>
          </a:xfrm>
          <a:prstGeom prst="line">
            <a:avLst/>
          </a:prstGeom>
          <a:ln w="15240">
            <a:solidFill>
              <a:srgbClr val="DAD6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or 6"/>
          <p:cNvCxnSpPr/>
          <p:nvPr/>
        </p:nvCxnSpPr>
        <p:spPr>
          <a:xfrm>
            <a:off x="6080760" y="1920240"/>
            <a:ext cx="3200400" cy="0"/>
          </a:xfrm>
          <a:prstGeom prst="line">
            <a:avLst/>
          </a:prstGeom>
          <a:ln w="15240">
            <a:solidFill>
              <a:srgbClr val="DAD6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 7"/>
          <p:cNvCxnSpPr/>
          <p:nvPr/>
        </p:nvCxnSpPr>
        <p:spPr>
          <a:xfrm flipH="1">
            <a:off x="2880360" y="1920240"/>
            <a:ext cx="3200400" cy="2286000"/>
          </a:xfrm>
          <a:prstGeom prst="line">
            <a:avLst/>
          </a:prstGeom>
          <a:ln w="15240">
            <a:solidFill>
              <a:srgbClr val="DAD6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>
            <a:off x="6080760" y="1920240"/>
            <a:ext cx="3200400" cy="2286000"/>
          </a:xfrm>
          <a:prstGeom prst="line">
            <a:avLst/>
          </a:prstGeom>
          <a:ln w="15240">
            <a:solidFill>
              <a:srgbClr val="DAD6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09160" y="1508760"/>
            <a:ext cx="2743200" cy="822960"/>
          </a:xfrm>
          <a:prstGeom prst="rect">
            <a:avLst/>
          </a:prstGeom>
          <a:solidFill>
            <a:srgbClr val="1E5BA8"/>
          </a:solidFill>
          <a:ln w="12700">
            <a:solidFill>
              <a:srgbClr val="1E5B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36576" rIns="45720" bIns="36576" rtlCol="0" anchor="ctr"/>
          <a:lstStyle/>
          <a:p>
            <a:pPr algn="ctr"/>
            <a:r>
              <a:rPr sz="1200" b="1">
                <a:solidFill>
                  <a:srgbClr val="FFFFFF"/>
                </a:solidFill>
                <a:latin typeface="Aptos"/>
              </a:rPr>
              <a:t>AI GOVERNANCE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1248" y="1463040"/>
            <a:ext cx="2926080" cy="91440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300" b="1" dirty="0">
                <a:solidFill>
                  <a:srgbClr val="113F7A"/>
                </a:solidFill>
                <a:latin typeface="Aptos"/>
              </a:rPr>
              <a:t>United States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 sz="1250">
                <a:solidFill>
                  <a:srgbClr val="121826"/>
                </a:solidFill>
                <a:latin typeface="Aptos"/>
              </a:defRPr>
            </a:pPr>
            <a:r>
              <a:rPr dirty="0"/>
              <a:t>Innovation market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 sz="1250">
                <a:solidFill>
                  <a:srgbClr val="121826"/>
                </a:solidFill>
                <a:latin typeface="Aptos"/>
              </a:defRPr>
            </a:pPr>
            <a:r>
              <a:rPr dirty="0"/>
              <a:t>Strategic asset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12480" y="1463040"/>
            <a:ext cx="2926080" cy="91440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300" b="1" dirty="0">
                <a:solidFill>
                  <a:srgbClr val="113F7A"/>
                </a:solidFill>
                <a:latin typeface="Aptos"/>
              </a:rPr>
              <a:t>European Union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 sz="1250">
                <a:solidFill>
                  <a:srgbClr val="121826"/>
                </a:solidFill>
                <a:latin typeface="Aptos"/>
              </a:defRPr>
            </a:pPr>
            <a:r>
              <a:rPr dirty="0"/>
              <a:t>Risk-bearing system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 sz="1250">
                <a:solidFill>
                  <a:srgbClr val="121826"/>
                </a:solidFill>
                <a:latin typeface="Aptos"/>
              </a:defRPr>
            </a:pPr>
            <a:r>
              <a:rPr dirty="0"/>
              <a:t>Legal market object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1248" y="3749039"/>
            <a:ext cx="2926080" cy="91440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300" b="1" dirty="0">
                <a:solidFill>
                  <a:srgbClr val="113F7A"/>
                </a:solidFill>
                <a:latin typeface="Aptos"/>
              </a:rPr>
              <a:t>China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 sz="1250">
                <a:solidFill>
                  <a:srgbClr val="121826"/>
                </a:solidFill>
                <a:latin typeface="Aptos"/>
              </a:defRPr>
            </a:pPr>
            <a:r>
              <a:rPr dirty="0"/>
              <a:t>Strategic productive force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 sz="1250">
                <a:solidFill>
                  <a:srgbClr val="121826"/>
                </a:solidFill>
                <a:latin typeface="Aptos"/>
              </a:defRPr>
            </a:pPr>
            <a:r>
              <a:rPr dirty="0"/>
              <a:t>Development-security infrastructure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12480" y="3749039"/>
            <a:ext cx="2926080" cy="91440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300" b="1" dirty="0">
                <a:solidFill>
                  <a:srgbClr val="113F7A"/>
                </a:solidFill>
                <a:latin typeface="Aptos"/>
              </a:rPr>
              <a:t>United Nations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 sz="1250">
                <a:solidFill>
                  <a:srgbClr val="121826"/>
                </a:solidFill>
                <a:latin typeface="Aptos"/>
              </a:defRPr>
            </a:pPr>
            <a:r>
              <a:rPr dirty="0"/>
              <a:t>Global coordination site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 sz="1250">
                <a:solidFill>
                  <a:srgbClr val="121826"/>
                </a:solidFill>
                <a:latin typeface="Aptos"/>
              </a:defRPr>
            </a:pPr>
            <a:r>
              <a:rPr dirty="0"/>
              <a:t>Norms and capacity-building</a:t>
            </a:r>
          </a:p>
        </p:txBody>
      </p:sp>
      <p:sp>
        <p:nvSpPr>
          <p:cNvPr id="15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6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Shared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T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hemes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A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cross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S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ystems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Vocabulary converges even when institutions diverge.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5800" y="1417320"/>
            <a:ext cx="2423160" cy="1115568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300" b="1">
                <a:solidFill>
                  <a:srgbClr val="113F7A"/>
                </a:solidFill>
                <a:latin typeface="Aptos"/>
              </a:rPr>
              <a:t>Safety</a:t>
            </a:r>
          </a:p>
          <a:p>
            <a:pPr>
              <a:spcAft>
                <a:spcPts val="300"/>
              </a:spcAft>
              <a:defRPr sz="1050">
                <a:solidFill>
                  <a:srgbClr val="121826"/>
                </a:solidFill>
                <a:latin typeface="Aptos"/>
              </a:defRPr>
            </a:pPr>
            <a:r>
              <a:t>Risk management, product safety, social order, human rights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4720" y="1417320"/>
            <a:ext cx="2423160" cy="1115568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300" b="1">
                <a:solidFill>
                  <a:srgbClr val="113F7A"/>
                </a:solidFill>
                <a:latin typeface="Aptos"/>
              </a:rPr>
              <a:t>Security</a:t>
            </a:r>
          </a:p>
          <a:p>
            <a:pPr>
              <a:spcAft>
                <a:spcPts val="300"/>
              </a:spcAft>
              <a:defRPr sz="1050">
                <a:solidFill>
                  <a:srgbClr val="121826"/>
                </a:solidFill>
                <a:latin typeface="Aptos"/>
              </a:defRPr>
            </a:pPr>
            <a:r>
              <a:t>Cybersecurity, national security, compute, chips, infrastructure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6263640" y="1417320"/>
            <a:ext cx="2423160" cy="1115568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300" b="1">
                <a:solidFill>
                  <a:srgbClr val="113F7A"/>
                </a:solidFill>
                <a:latin typeface="Aptos"/>
              </a:rPr>
              <a:t>Transparency</a:t>
            </a:r>
          </a:p>
          <a:p>
            <a:pPr>
              <a:spcAft>
                <a:spcPts val="300"/>
              </a:spcAft>
              <a:defRPr sz="1050">
                <a:solidFill>
                  <a:srgbClr val="121826"/>
                </a:solidFill>
                <a:latin typeface="Aptos"/>
              </a:defRPr>
            </a:pPr>
            <a:r>
              <a:t>Disclosures, documentation, filing, scientific assessment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9052559" y="1417320"/>
            <a:ext cx="2423160" cy="1115568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300" b="1">
                <a:solidFill>
                  <a:srgbClr val="113F7A"/>
                </a:solidFill>
                <a:latin typeface="Aptos"/>
              </a:rPr>
              <a:t>Accountability</a:t>
            </a:r>
          </a:p>
          <a:p>
            <a:pPr>
              <a:spcAft>
                <a:spcPts val="300"/>
              </a:spcAft>
              <a:defRPr sz="1050">
                <a:solidFill>
                  <a:srgbClr val="121826"/>
                </a:solidFill>
                <a:latin typeface="Aptos"/>
              </a:defRPr>
            </a:pPr>
            <a:r>
              <a:t>Responsibility across providers, deployers, platforms, users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3017520"/>
            <a:ext cx="2423160" cy="1115568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300" b="1">
                <a:solidFill>
                  <a:srgbClr val="113F7A"/>
                </a:solidFill>
                <a:latin typeface="Aptos"/>
              </a:rPr>
              <a:t>Innovation</a:t>
            </a:r>
          </a:p>
          <a:p>
            <a:pPr>
              <a:spcAft>
                <a:spcPts val="300"/>
              </a:spcAft>
              <a:defRPr sz="1050">
                <a:solidFill>
                  <a:srgbClr val="121826"/>
                </a:solidFill>
                <a:latin typeface="Aptos"/>
              </a:defRPr>
            </a:pPr>
            <a:r>
              <a:t>No major system wants to stop AI development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4720" y="3017520"/>
            <a:ext cx="2423160" cy="1115568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300" b="1">
                <a:solidFill>
                  <a:srgbClr val="113F7A"/>
                </a:solidFill>
                <a:latin typeface="Aptos"/>
              </a:rPr>
              <a:t>Data</a:t>
            </a:r>
          </a:p>
          <a:p>
            <a:pPr>
              <a:spcAft>
                <a:spcPts val="300"/>
              </a:spcAft>
              <a:defRPr sz="1050">
                <a:solidFill>
                  <a:srgbClr val="121826"/>
                </a:solidFill>
                <a:latin typeface="Aptos"/>
              </a:defRPr>
            </a:pPr>
            <a:r>
              <a:t>Training data, privacy, copyright, sovereignty, cross-border flows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63640" y="3017520"/>
            <a:ext cx="2423160" cy="1115568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300" b="1">
                <a:solidFill>
                  <a:srgbClr val="113F7A"/>
                </a:solidFill>
                <a:latin typeface="Aptos"/>
              </a:rPr>
              <a:t>Infrastructure</a:t>
            </a:r>
          </a:p>
          <a:p>
            <a:pPr>
              <a:spcAft>
                <a:spcPts val="300"/>
              </a:spcAft>
              <a:defRPr sz="1050">
                <a:solidFill>
                  <a:srgbClr val="121826"/>
                </a:solidFill>
                <a:latin typeface="Aptos"/>
              </a:defRPr>
            </a:pPr>
            <a:r>
              <a:t>From models to compute, cloud, energy, and supply chains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5257800"/>
            <a:ext cx="10241280" cy="23391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ctr"/>
            <a:r>
              <a:rPr sz="1400" b="1" dirty="0">
                <a:solidFill>
                  <a:srgbClr val="113F7A"/>
                </a:solidFill>
                <a:latin typeface="Aptos"/>
              </a:rPr>
              <a:t>Key </a:t>
            </a:r>
            <a:r>
              <a:rPr lang="en-US" sz="1400" b="1" dirty="0">
                <a:solidFill>
                  <a:srgbClr val="113F7A"/>
                </a:solidFill>
                <a:latin typeface="Aptos"/>
              </a:rPr>
              <a:t>I</a:t>
            </a:r>
            <a:r>
              <a:rPr sz="1400" b="1" dirty="0">
                <a:solidFill>
                  <a:srgbClr val="113F7A"/>
                </a:solidFill>
                <a:latin typeface="Aptos"/>
              </a:rPr>
              <a:t>dea: the dispute is not whether AI matters; the dispute is the institutional design for governing it.</a:t>
            </a:r>
          </a:p>
        </p:txBody>
      </p:sp>
      <p:sp>
        <p:nvSpPr>
          <p:cNvPr id="14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5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Alignment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v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ersus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D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ivergence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Agreement at the level of language; disagreement at the level of institutional design.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0120" y="1417320"/>
            <a:ext cx="4389120" cy="26468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ctr"/>
            <a:r>
              <a:rPr sz="1600" b="1" dirty="0">
                <a:solidFill>
                  <a:srgbClr val="113F7A"/>
                </a:solidFill>
                <a:latin typeface="Aptos"/>
              </a:rPr>
              <a:t>Points of </a:t>
            </a:r>
            <a:r>
              <a:rPr lang="en-US" sz="1600" b="1" dirty="0">
                <a:solidFill>
                  <a:srgbClr val="113F7A"/>
                </a:solidFill>
                <a:latin typeface="Aptos"/>
              </a:rPr>
              <a:t>A</a:t>
            </a:r>
            <a:r>
              <a:rPr sz="1600" b="1" dirty="0">
                <a:solidFill>
                  <a:srgbClr val="113F7A"/>
                </a:solidFill>
                <a:latin typeface="Aptos"/>
              </a:rPr>
              <a:t>lignment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0840" y="1417320"/>
            <a:ext cx="4389120" cy="26468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ctr"/>
            <a:r>
              <a:rPr sz="1600" b="1" dirty="0">
                <a:solidFill>
                  <a:srgbClr val="113F7A"/>
                </a:solidFill>
                <a:latin typeface="Aptos"/>
              </a:rPr>
              <a:t>Points of </a:t>
            </a:r>
            <a:r>
              <a:rPr lang="en-US" sz="1600" b="1" dirty="0">
                <a:solidFill>
                  <a:srgbClr val="113F7A"/>
                </a:solidFill>
                <a:latin typeface="Aptos"/>
              </a:rPr>
              <a:t>D</a:t>
            </a:r>
            <a:r>
              <a:rPr sz="1600" b="1" dirty="0">
                <a:solidFill>
                  <a:srgbClr val="113F7A"/>
                </a:solidFill>
                <a:latin typeface="Aptos"/>
              </a:rPr>
              <a:t>ivergence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80760" y="1417320"/>
            <a:ext cx="9144" cy="4069080"/>
          </a:xfrm>
          <a:prstGeom prst="rect">
            <a:avLst/>
          </a:prstGeom>
          <a:solidFill>
            <a:srgbClr val="DAD6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932688" y="1965960"/>
            <a:ext cx="4617720" cy="1450525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AI is transformative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AI creates serious risks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Standards and expertise matter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General-purpose AI complicates responsibility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International cooperation is necessary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5120" y="1965960"/>
            <a:ext cx="4617720" cy="2056845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Role of the state</a:t>
            </a:r>
            <a:endParaRPr lang="es-E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lang="en-US" dirty="0"/>
              <a:t>Role of Market</a:t>
            </a:r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lang="en-US" dirty="0"/>
              <a:t>Objective of innovation</a:t>
            </a:r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Timing: ex post, ex ante, continuous oversight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Theory of harm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Source of legitimacy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Authority over platforms and infrastructure</a:t>
            </a:r>
          </a:p>
        </p:txBody>
      </p:sp>
      <p:sp>
        <p:nvSpPr>
          <p:cNvPr id="11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2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Fundamental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D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ifferences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The models differ most in authority, timing, harm, and legitimacy.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5800" y="1353312"/>
            <a:ext cx="2514600" cy="416052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500" b="1" dirty="0">
                <a:solidFill>
                  <a:srgbClr val="113F7A"/>
                </a:solidFill>
                <a:latin typeface="Aptos"/>
              </a:rPr>
              <a:t>U.S.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Fragmented state + private sector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Often ex post correction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Harm translated into existing law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Legitimacy through innovation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1353312"/>
            <a:ext cx="2514600" cy="4160520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500" b="1" dirty="0">
                <a:solidFill>
                  <a:srgbClr val="113F7A"/>
                </a:solidFill>
                <a:latin typeface="Aptos"/>
              </a:rPr>
              <a:t>EU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Legal-bureaucratic supervision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Ex ante and lifecycle duties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Risk to safety and rights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Legitimacy through legality and rights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353312"/>
            <a:ext cx="2514600" cy="4160520"/>
          </a:xfrm>
          <a:prstGeom prst="rect">
            <a:avLst/>
          </a:prstGeom>
          <a:solidFill>
            <a:srgbClr val="F4F1EC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500" b="1" dirty="0">
                <a:solidFill>
                  <a:srgbClr val="113F7A"/>
                </a:solidFill>
                <a:latin typeface="Aptos"/>
              </a:rPr>
              <a:t>China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Party-state coordination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Continuous administrative oversight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Security, content, public opinion</a:t>
            </a:r>
            <a:r>
              <a:rPr lang="es-ES" dirty="0"/>
              <a:t>. </a:t>
            </a:r>
            <a:r>
              <a:rPr lang="en-US" dirty="0"/>
              <a:t>Legitimacy through development and stability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8915400" y="1353312"/>
            <a:ext cx="2514600" cy="4160520"/>
          </a:xfrm>
          <a:prstGeom prst="rect">
            <a:avLst/>
          </a:prstGeom>
          <a:solidFill>
            <a:srgbClr val="FFFFFF"/>
          </a:solidFill>
          <a:ln w="10160">
            <a:solidFill>
              <a:srgbClr val="DAD6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91440" rIns="109728" bIns="73152" rtlCol="0" anchor="ctr"/>
          <a:lstStyle/>
          <a:p>
            <a:pPr algn="ctr"/>
            <a:r>
              <a:rPr sz="1500" b="1" dirty="0">
                <a:solidFill>
                  <a:srgbClr val="113F7A"/>
                </a:solidFill>
                <a:latin typeface="Aptos"/>
              </a:rPr>
              <a:t>UN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Multilateral convener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Agenda-setting and norm-making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Global inequality and human rights</a:t>
            </a:r>
          </a:p>
          <a:p>
            <a:pPr>
              <a:spcAft>
                <a:spcPts val="300"/>
              </a:spcAft>
              <a:defRPr sz="1080">
                <a:solidFill>
                  <a:srgbClr val="121826"/>
                </a:solidFill>
                <a:latin typeface="Aptos"/>
              </a:defRPr>
            </a:pPr>
            <a:r>
              <a:rPr dirty="0"/>
              <a:t>Legitimacy through inclusion and universality</a:t>
            </a:r>
          </a:p>
        </p:txBody>
      </p:sp>
      <p:sp>
        <p:nvSpPr>
          <p:cNvPr id="10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1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United States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M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odel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Monitored markets plus strategic statecraft.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0120" y="1298448"/>
            <a:ext cx="4389120" cy="3200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1600" b="1">
                <a:solidFill>
                  <a:srgbClr val="113F7A"/>
                </a:solidFill>
                <a:latin typeface="Aptos"/>
              </a:rPr>
              <a:t>Strengths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7960" y="1298448"/>
            <a:ext cx="4389120" cy="3200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1600" b="1">
                <a:solidFill>
                  <a:srgbClr val="113F7A"/>
                </a:solidFill>
                <a:latin typeface="Aptos"/>
              </a:rPr>
              <a:t>Weaknesses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9320" y="1298448"/>
            <a:ext cx="9144" cy="4251960"/>
          </a:xfrm>
          <a:prstGeom prst="rect">
            <a:avLst/>
          </a:prstGeom>
          <a:solidFill>
            <a:srgbClr val="DAD6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914400" y="1874519"/>
            <a:ext cx="4617720" cy="1450525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Innovation capacity and private capital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Flexible existing-law enforcement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Strong standards ecosystem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Geopolitical and infrastructural power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Multiple points of contestation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0528" y="1874519"/>
            <a:ext cx="4617720" cy="1450525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Fragmented obligations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Reactive enforcement after harm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Heavy dependence on private governance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Uneven rights protection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National-security secrecy and concentration</a:t>
            </a:r>
          </a:p>
        </p:txBody>
      </p:sp>
      <p:sp>
        <p:nvSpPr>
          <p:cNvPr id="11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2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European Union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M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odel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Risk-based supervisory governance.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0120" y="1298448"/>
            <a:ext cx="4389120" cy="3200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1600" b="1">
                <a:solidFill>
                  <a:srgbClr val="113F7A"/>
                </a:solidFill>
                <a:latin typeface="Aptos"/>
              </a:rPr>
              <a:t>Strengths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7960" y="1298448"/>
            <a:ext cx="4389120" cy="3200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1600" b="1">
                <a:solidFill>
                  <a:srgbClr val="113F7A"/>
                </a:solidFill>
                <a:latin typeface="Aptos"/>
              </a:rPr>
              <a:t>Weaknesses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9320" y="1298448"/>
            <a:ext cx="9144" cy="4251960"/>
          </a:xfrm>
          <a:prstGeom prst="rect">
            <a:avLst/>
          </a:prstGeom>
          <a:solidFill>
            <a:srgbClr val="DAD6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914400" y="1874519"/>
            <a:ext cx="4617720" cy="1450525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Clear legal architecture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Fundamental-rights orientation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Ex ante governance for high-risk systems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Lifecycle duties: logs, monitoring, incidents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Market influence beyond Europe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0528" y="1874519"/>
            <a:ext cx="4617720" cy="1450525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Complex classification and compliance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Enforcement capacity must mature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Risk of paper compliance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Slower than technical change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rgbClr val="121826"/>
                </a:solidFill>
                <a:latin typeface="Aptos"/>
              </a:defRPr>
            </a:pPr>
            <a:r>
              <a:rPr dirty="0"/>
              <a:t>Burdens may favor large firms</a:t>
            </a:r>
          </a:p>
        </p:txBody>
      </p:sp>
      <p:sp>
        <p:nvSpPr>
          <p:cNvPr id="11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2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itle"/>
          <p:cNvSpPr txBox="1"/>
          <p:nvPr/>
        </p:nvSpPr>
        <p:spPr>
          <a:xfrm>
            <a:off x="530352" y="338328"/>
            <a:ext cx="9509760" cy="38779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2400" b="1" dirty="0">
                <a:solidFill>
                  <a:srgbClr val="121826"/>
                </a:solidFill>
                <a:latin typeface="Aptos"/>
              </a:rPr>
              <a:t>China </a:t>
            </a:r>
            <a:r>
              <a:rPr lang="en-US" sz="2400" b="1" dirty="0">
                <a:solidFill>
                  <a:srgbClr val="121826"/>
                </a:solidFill>
                <a:latin typeface="Aptos"/>
              </a:rPr>
              <a:t>M</a:t>
            </a:r>
            <a:r>
              <a:rPr sz="2400" b="1" dirty="0">
                <a:solidFill>
                  <a:srgbClr val="121826"/>
                </a:solidFill>
                <a:latin typeface="Aptos"/>
              </a:rPr>
              <a:t>odel</a:t>
            </a:r>
          </a:p>
        </p:txBody>
      </p:sp>
      <p:sp>
        <p:nvSpPr>
          <p:cNvPr id="4" name="subtitle"/>
          <p:cNvSpPr txBox="1"/>
          <p:nvPr/>
        </p:nvSpPr>
        <p:spPr>
          <a:xfrm>
            <a:off x="530352" y="758952"/>
            <a:ext cx="9692640" cy="256032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950" b="0">
                <a:solidFill>
                  <a:srgbClr val="555D6E"/>
                </a:solidFill>
                <a:latin typeface="Aptos"/>
              </a:rPr>
              <a:t>Development-security governance under party-state coordination.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52" y="1024128"/>
            <a:ext cx="9601200" cy="13716"/>
          </a:xfrm>
          <a:prstGeom prst="rect">
            <a:avLst/>
          </a:prstGeom>
          <a:solidFill>
            <a:srgbClr val="1E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0120" y="1298448"/>
            <a:ext cx="4389120" cy="3200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1600" b="1">
                <a:solidFill>
                  <a:srgbClr val="113F7A"/>
                </a:solidFill>
                <a:latin typeface="Aptos"/>
              </a:rPr>
              <a:t>Strengths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7960" y="1298448"/>
            <a:ext cx="4389120" cy="320040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1600" b="1">
                <a:solidFill>
                  <a:srgbClr val="113F7A"/>
                </a:solidFill>
                <a:latin typeface="Aptos"/>
              </a:rPr>
              <a:t>Weaknesses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9320" y="1298448"/>
            <a:ext cx="9144" cy="4251960"/>
          </a:xfrm>
          <a:prstGeom prst="rect">
            <a:avLst/>
          </a:prstGeom>
          <a:solidFill>
            <a:srgbClr val="DAD6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914400" y="1874519"/>
            <a:ext cx="4617720" cy="1410386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Treats AI as infrastructure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Administrative speed and coordination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Early focus on recommenders and synthetic media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Integration of data, platforms, security, industry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Clear national development direction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0528" y="1874519"/>
            <a:ext cx="4617720" cy="1410386"/>
          </a:xfrm>
          <a:prstGeom prst="rect">
            <a:avLst/>
          </a:prstGeom>
          <a:noFill/>
        </p:spPr>
        <p:txBody>
          <a:bodyPr wrap="square" lIns="18288" tIns="9144" rIns="18288" bIns="9144">
            <a:spAutoFit/>
          </a:bodyPr>
          <a:lstStyle/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Safety intertwined with political control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Opaque enforcement expectations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Constrained speech and experimentation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Compliance uncertainty</a:t>
            </a:r>
            <a:endParaRPr lang="en-US" dirty="0"/>
          </a:p>
          <a:p>
            <a:pPr marL="285750" indent="-2857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50">
                <a:solidFill>
                  <a:srgbClr val="121826"/>
                </a:solidFill>
                <a:latin typeface="Aptos"/>
              </a:defRPr>
            </a:pPr>
            <a:r>
              <a:rPr dirty="0"/>
              <a:t>International trust deficits</a:t>
            </a:r>
          </a:p>
        </p:txBody>
      </p:sp>
      <p:sp>
        <p:nvSpPr>
          <p:cNvPr id="11" name="footer"/>
          <p:cNvSpPr txBox="1"/>
          <p:nvPr/>
        </p:nvSpPr>
        <p:spPr>
          <a:xfrm>
            <a:off x="393192" y="6473952"/>
            <a:ext cx="6583680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l"/>
            <a:r>
              <a:rPr sz="580" b="0">
                <a:solidFill>
                  <a:srgbClr val="555D6E"/>
                </a:solidFill>
                <a:latin typeface="Aptos"/>
              </a:rPr>
              <a:t>Lecture Six - Comparative AI Governance</a:t>
            </a:r>
          </a:p>
        </p:txBody>
      </p:sp>
      <p:sp>
        <p:nvSpPr>
          <p:cNvPr id="12" name="slide_number"/>
          <p:cNvSpPr txBox="1"/>
          <p:nvPr/>
        </p:nvSpPr>
        <p:spPr>
          <a:xfrm>
            <a:off x="11484864" y="6473952"/>
            <a:ext cx="219456" cy="201168"/>
          </a:xfrm>
          <a:prstGeom prst="rect">
            <a:avLst/>
          </a:prstGeom>
          <a:noFill/>
        </p:spPr>
        <p:txBody>
          <a:bodyPr wrap="square" lIns="18288" tIns="9144" rIns="18288" bIns="9144" anchor="t">
            <a:spAutoFit/>
          </a:bodyPr>
          <a:lstStyle/>
          <a:p>
            <a:pPr algn="r"/>
            <a:r>
              <a:rPr sz="580" b="0">
                <a:solidFill>
                  <a:srgbClr val="555D6E"/>
                </a:solidFill>
                <a:latin typeface="Apto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1362</Words>
  <Application>Microsoft Macintosh PowerPoint</Application>
  <PresentationFormat>Widescreen</PresentationFormat>
  <Paragraphs>253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Comparative National Legislation</vt:lpstr>
      <vt:lpstr>Comparative National Legislation (2)</vt:lpstr>
      <vt:lpstr>Comparative National Legislation (3)</vt:lpstr>
      <vt:lpstr>Comparative National Legislation (4)</vt:lpstr>
      <vt:lpstr>Comparative National Legislation (5)</vt:lpstr>
      <vt:lpstr>Comparative National Legislation (6)</vt:lpstr>
      <vt:lpstr>Comparative National Legislation (7)</vt:lpstr>
      <vt:lpstr>PowerPoint Presentation</vt:lpstr>
      <vt:lpstr>PowerPoint Presentation</vt:lpstr>
      <vt:lpstr>PowerPoint Presentation</vt:lpstr>
      <vt:lpstr>AI Risk/Based Regs in Comparative Perspective-EU</vt:lpstr>
      <vt:lpstr>Comparative AI Risk-Based Regs -China (1)</vt:lpstr>
      <vt:lpstr>Comparative AI Risk-Based Regs -China (2)</vt:lpstr>
      <vt:lpstr>Comparative AI Risk-Based Regs -China (3)</vt:lpstr>
      <vt:lpstr>Comparative AI Risk-Based Regs -US (1)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Backer, Larry Cata</cp:lastModifiedBy>
  <cp:revision>10</cp:revision>
  <dcterms:created xsi:type="dcterms:W3CDTF">2026-05-25T22:41:31Z</dcterms:created>
  <dcterms:modified xsi:type="dcterms:W3CDTF">2026-05-29T23:16:26Z</dcterms:modified>
  <cp:category/>
</cp:coreProperties>
</file>