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58" r:id="rId5"/>
    <p:sldId id="273" r:id="rId6"/>
    <p:sldId id="279" r:id="rId7"/>
    <p:sldId id="280" r:id="rId8"/>
    <p:sldId id="281" r:id="rId9"/>
    <p:sldId id="282" r:id="rId10"/>
    <p:sldId id="283" r:id="rId11"/>
    <p:sldId id="284" r:id="rId12"/>
    <p:sldId id="285" r:id="rId13"/>
    <p:sldId id="286" r:id="rId14"/>
    <p:sldId id="287" r:id="rId15"/>
    <p:sldId id="288" r:id="rId16"/>
    <p:sldId id="274" r:id="rId17"/>
    <p:sldId id="291" r:id="rId18"/>
    <p:sldId id="292" r:id="rId19"/>
    <p:sldId id="293" r:id="rId20"/>
    <p:sldId id="294" r:id="rId21"/>
    <p:sldId id="290" r:id="rId22"/>
    <p:sldId id="275" r:id="rId23"/>
    <p:sldId id="277" r:id="rId24"/>
    <p:sldId id="278" r:id="rId25"/>
    <p:sldId id="295" r:id="rId26"/>
    <p:sldId id="289" r:id="rId27"/>
    <p:sldId id="276" r:id="rId28"/>
    <p:sldId id="296" r:id="rId29"/>
    <p:sldId id="297" r:id="rId30"/>
    <p:sldId id="298" r:id="rId31"/>
    <p:sldId id="299" r:id="rId32"/>
    <p:sldId id="261" r:id="rId33"/>
    <p:sldId id="2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snapToObjects="1">
      <p:cViewPr varScale="1">
        <p:scale>
          <a:sx n="104" d="100"/>
          <a:sy n="104" d="100"/>
        </p:scale>
        <p:origin x="232"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thropic.com/news/disrupting-AI-espionage" TargetMode="External"/><Relationship Id="rId2" Type="http://schemas.openxmlformats.org/officeDocument/2006/relationships/hyperlink" Target="https://www.darioamodei.com/essay/the-adolescence-of-technolog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nthropic.com/news/detecting-and-preventing-distillation-attack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dn.openai.com/pdf/561e7512-253e-424b-9734-ef4098440601/Industrial%20Policy%20for%20the%20Intelligence%20Ag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ottishopera.org.uk/discover-opera/oedipus-rex-programme/oedipus-rex-librett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530352" y="475488"/>
            <a:ext cx="2926080" cy="118494"/>
          </a:xfrm>
          <a:prstGeom prst="rect">
            <a:avLst/>
          </a:prstGeom>
          <a:noFill/>
        </p:spPr>
        <p:txBody>
          <a:bodyPr wrap="square" lIns="18288" tIns="9144" rIns="18288" bIns="9144" anchor="t">
            <a:spAutoFit/>
          </a:bodyPr>
          <a:lstStyle/>
          <a:p>
            <a:pPr algn="l"/>
            <a:r>
              <a:rPr sz="650" b="1" dirty="0">
                <a:solidFill>
                  <a:srgbClr val="113F7A"/>
                </a:solidFill>
                <a:latin typeface="Aptos"/>
              </a:rPr>
              <a:t>LECTURE </a:t>
            </a:r>
            <a:r>
              <a:rPr lang="es-ES" sz="650" b="1" dirty="0">
                <a:solidFill>
                  <a:srgbClr val="113F7A"/>
                </a:solidFill>
                <a:latin typeface="Aptos"/>
              </a:rPr>
              <a:t>Seven</a:t>
            </a:r>
            <a:endParaRPr sz="650" b="1" dirty="0">
              <a:solidFill>
                <a:srgbClr val="113F7A"/>
              </a:solidFill>
              <a:latin typeface="Aptos"/>
            </a:endParaRPr>
          </a:p>
        </p:txBody>
      </p:sp>
      <p:sp>
        <p:nvSpPr>
          <p:cNvPr id="4" name="TextBox 3"/>
          <p:cNvSpPr txBox="1"/>
          <p:nvPr/>
        </p:nvSpPr>
        <p:spPr>
          <a:xfrm>
            <a:off x="530352" y="877824"/>
            <a:ext cx="8595360" cy="480131"/>
          </a:xfrm>
          <a:prstGeom prst="rect">
            <a:avLst/>
          </a:prstGeom>
          <a:noFill/>
        </p:spPr>
        <p:txBody>
          <a:bodyPr wrap="square" lIns="18288" tIns="9144" rIns="18288" bIns="9144" anchor="t">
            <a:spAutoFit/>
          </a:bodyPr>
          <a:lstStyle/>
          <a:p>
            <a:pPr algn="l"/>
            <a:r>
              <a:rPr lang="es-ES" sz="3000" b="1" dirty="0">
                <a:solidFill>
                  <a:srgbClr val="121826"/>
                </a:solidFill>
                <a:latin typeface="Aptos"/>
              </a:rPr>
              <a:t>AI Narratives: </a:t>
            </a:r>
            <a:r>
              <a:rPr lang="es-ES" sz="3000" b="1" dirty="0" err="1">
                <a:solidFill>
                  <a:srgbClr val="121826"/>
                </a:solidFill>
                <a:latin typeface="Aptos"/>
              </a:rPr>
              <a:t>Palantir</a:t>
            </a:r>
            <a:r>
              <a:rPr lang="es-ES" sz="3000" b="1" dirty="0">
                <a:solidFill>
                  <a:srgbClr val="121826"/>
                </a:solidFill>
                <a:latin typeface="Aptos"/>
              </a:rPr>
              <a:t>; Anthrop/c; </a:t>
            </a:r>
            <a:r>
              <a:rPr lang="es-ES" sz="3000" b="1" dirty="0" err="1">
                <a:solidFill>
                  <a:srgbClr val="121826"/>
                </a:solidFill>
                <a:latin typeface="Aptos"/>
              </a:rPr>
              <a:t>OpenAI</a:t>
            </a:r>
            <a:endParaRPr sz="3000" b="1" dirty="0">
              <a:solidFill>
                <a:srgbClr val="121826"/>
              </a:solidFill>
              <a:latin typeface="Aptos"/>
            </a:endParaRPr>
          </a:p>
        </p:txBody>
      </p:sp>
      <p:sp>
        <p:nvSpPr>
          <p:cNvPr id="5" name="TextBox 4"/>
          <p:cNvSpPr txBox="1"/>
          <p:nvPr/>
        </p:nvSpPr>
        <p:spPr>
          <a:xfrm>
            <a:off x="548640" y="1627632"/>
            <a:ext cx="9692640" cy="233910"/>
          </a:xfrm>
          <a:prstGeom prst="rect">
            <a:avLst/>
          </a:prstGeom>
          <a:noFill/>
        </p:spPr>
        <p:txBody>
          <a:bodyPr wrap="square" lIns="18288" tIns="9144" rIns="18288" bIns="9144" anchor="t">
            <a:spAutoFit/>
          </a:bodyPr>
          <a:lstStyle/>
          <a:p>
            <a:pPr algn="l"/>
            <a:r>
              <a:rPr lang="es-ES" sz="1400" b="0" dirty="0">
                <a:solidFill>
                  <a:srgbClr val="555D6E"/>
                </a:solidFill>
                <a:latin typeface="Aptos"/>
              </a:rPr>
              <a:t>US </a:t>
            </a:r>
            <a:r>
              <a:rPr lang="es-ES" sz="1400" b="0" dirty="0" err="1">
                <a:solidFill>
                  <a:srgbClr val="555D6E"/>
                </a:solidFill>
                <a:latin typeface="Aptos"/>
              </a:rPr>
              <a:t>private</a:t>
            </a:r>
            <a:r>
              <a:rPr lang="es-ES" sz="1400" b="0" dirty="0">
                <a:solidFill>
                  <a:srgbClr val="555D6E"/>
                </a:solidFill>
                <a:latin typeface="Aptos"/>
              </a:rPr>
              <a:t> </a:t>
            </a:r>
            <a:r>
              <a:rPr lang="es-ES" sz="1400" b="0" dirty="0" err="1">
                <a:solidFill>
                  <a:srgbClr val="555D6E"/>
                </a:solidFill>
                <a:latin typeface="Aptos"/>
              </a:rPr>
              <a:t>enterhprises</a:t>
            </a:r>
            <a:r>
              <a:rPr lang="es-ES" sz="1400" b="0" dirty="0">
                <a:solidFill>
                  <a:srgbClr val="555D6E"/>
                </a:solidFill>
                <a:latin typeface="Aptos"/>
              </a:rPr>
              <a:t> </a:t>
            </a:r>
            <a:r>
              <a:rPr lang="es-ES" sz="1400" b="0" dirty="0" err="1">
                <a:solidFill>
                  <a:srgbClr val="555D6E"/>
                </a:solidFill>
                <a:latin typeface="Aptos"/>
              </a:rPr>
              <a:t>shape</a:t>
            </a:r>
            <a:r>
              <a:rPr lang="es-ES" sz="1400" b="0" dirty="0">
                <a:solidFill>
                  <a:srgbClr val="555D6E"/>
                </a:solidFill>
                <a:latin typeface="Aptos"/>
              </a:rPr>
              <a:t> </a:t>
            </a:r>
            <a:r>
              <a:rPr lang="es-ES" sz="1400" b="0" dirty="0" err="1">
                <a:solidFill>
                  <a:srgbClr val="555D6E"/>
                </a:solidFill>
                <a:latin typeface="Aptos"/>
              </a:rPr>
              <a:t>the</a:t>
            </a:r>
            <a:r>
              <a:rPr lang="es-ES" sz="1400" b="0" dirty="0">
                <a:solidFill>
                  <a:srgbClr val="555D6E"/>
                </a:solidFill>
                <a:latin typeface="Aptos"/>
              </a:rPr>
              <a:t> </a:t>
            </a:r>
            <a:r>
              <a:rPr lang="es-ES" sz="1400" b="0" dirty="0" err="1">
                <a:solidFill>
                  <a:srgbClr val="555D6E"/>
                </a:solidFill>
                <a:latin typeface="Aptos"/>
              </a:rPr>
              <a:t>uderstanding</a:t>
            </a:r>
            <a:r>
              <a:rPr lang="es-ES" sz="1400" b="0" dirty="0">
                <a:solidFill>
                  <a:srgbClr val="555D6E"/>
                </a:solidFill>
                <a:latin typeface="Aptos"/>
              </a:rPr>
              <a:t> </a:t>
            </a:r>
            <a:r>
              <a:rPr lang="es-ES" sz="1400" b="0" dirty="0" err="1">
                <a:solidFill>
                  <a:srgbClr val="555D6E"/>
                </a:solidFill>
                <a:latin typeface="Aptos"/>
              </a:rPr>
              <a:t>of</a:t>
            </a:r>
            <a:r>
              <a:rPr lang="es-ES" sz="1400" b="0" dirty="0">
                <a:solidFill>
                  <a:srgbClr val="555D6E"/>
                </a:solidFill>
                <a:latin typeface="Aptos"/>
              </a:rPr>
              <a:t> </a:t>
            </a:r>
            <a:r>
              <a:rPr lang="es-ES" sz="1400" b="0" dirty="0" err="1">
                <a:solidFill>
                  <a:srgbClr val="555D6E"/>
                </a:solidFill>
                <a:latin typeface="Aptos"/>
              </a:rPr>
              <a:t>the</a:t>
            </a:r>
            <a:r>
              <a:rPr lang="es-ES" sz="1400" b="0" dirty="0">
                <a:solidFill>
                  <a:srgbClr val="555D6E"/>
                </a:solidFill>
                <a:latin typeface="Aptos"/>
              </a:rPr>
              <a:t> </a:t>
            </a:r>
            <a:r>
              <a:rPr lang="es-ES" sz="1400" b="0" dirty="0" err="1">
                <a:solidFill>
                  <a:srgbClr val="555D6E"/>
                </a:solidFill>
                <a:latin typeface="Aptos"/>
              </a:rPr>
              <a:t>relatyionship</a:t>
            </a:r>
            <a:r>
              <a:rPr lang="es-ES" sz="1400" b="0" dirty="0">
                <a:solidFill>
                  <a:srgbClr val="555D6E"/>
                </a:solidFill>
                <a:latin typeface="Aptos"/>
              </a:rPr>
              <a:t> </a:t>
            </a:r>
            <a:r>
              <a:rPr lang="es-ES" sz="1400" b="0" dirty="0" err="1">
                <a:solidFill>
                  <a:srgbClr val="555D6E"/>
                </a:solidFill>
                <a:latin typeface="Aptos"/>
              </a:rPr>
              <a:t>between</a:t>
            </a:r>
            <a:r>
              <a:rPr lang="es-ES" sz="1400" b="0" dirty="0">
                <a:solidFill>
                  <a:srgbClr val="555D6E"/>
                </a:solidFill>
                <a:latin typeface="Aptos"/>
              </a:rPr>
              <a:t> human </a:t>
            </a:r>
            <a:r>
              <a:rPr lang="es-ES" sz="1400" b="0" dirty="0" err="1">
                <a:solidFill>
                  <a:srgbClr val="555D6E"/>
                </a:solidFill>
                <a:latin typeface="Aptos"/>
              </a:rPr>
              <a:t>collectoves</a:t>
            </a:r>
            <a:r>
              <a:rPr lang="es-ES" sz="1400" b="0" dirty="0">
                <a:solidFill>
                  <a:srgbClr val="555D6E"/>
                </a:solidFill>
                <a:latin typeface="Aptos"/>
              </a:rPr>
              <a:t> and AI</a:t>
            </a:r>
            <a:endParaRPr sz="1400" b="0" dirty="0">
              <a:solidFill>
                <a:srgbClr val="555D6E"/>
              </a:solidFill>
              <a:latin typeface="Aptos"/>
            </a:endParaRPr>
          </a:p>
        </p:txBody>
      </p:sp>
      <p:sp>
        <p:nvSpPr>
          <p:cNvPr id="8" name="footer"/>
          <p:cNvSpPr txBox="1"/>
          <p:nvPr/>
        </p:nvSpPr>
        <p:spPr>
          <a:xfrm>
            <a:off x="393192" y="6473952"/>
            <a:ext cx="6583680" cy="201168"/>
          </a:xfrm>
          <a:prstGeom prst="rect">
            <a:avLst/>
          </a:prstGeom>
          <a:noFill/>
        </p:spPr>
        <p:txBody>
          <a:bodyPr wrap="square" lIns="18288" tIns="9144" rIns="18288" bIns="9144" anchor="t">
            <a:spAutoFit/>
          </a:bodyPr>
          <a:lstStyle/>
          <a:p>
            <a:pPr algn="l"/>
            <a:r>
              <a:rPr sz="580" b="0">
                <a:solidFill>
                  <a:srgbClr val="555D6E"/>
                </a:solidFill>
                <a:latin typeface="Aptos"/>
              </a:rPr>
              <a:t>Lecture Six - Comparative AI Governance</a:t>
            </a:r>
          </a:p>
        </p:txBody>
      </p:sp>
      <p:sp>
        <p:nvSpPr>
          <p:cNvPr id="9" name="slide_number"/>
          <p:cNvSpPr txBox="1"/>
          <p:nvPr/>
        </p:nvSpPr>
        <p:spPr>
          <a:xfrm>
            <a:off x="11484864" y="6473952"/>
            <a:ext cx="219456" cy="201168"/>
          </a:xfrm>
          <a:prstGeom prst="rect">
            <a:avLst/>
          </a:prstGeom>
          <a:noFill/>
        </p:spPr>
        <p:txBody>
          <a:bodyPr wrap="square" lIns="18288" tIns="9144" rIns="18288" bIns="9144" anchor="t">
            <a:spAutoFit/>
          </a:bodyPr>
          <a:lstStyle/>
          <a:p>
            <a:pPr algn="r"/>
            <a:r>
              <a:rPr sz="580" b="0">
                <a:solidFill>
                  <a:srgbClr val="555D6E"/>
                </a:solidFill>
                <a:latin typeface="Aptos"/>
              </a:rPr>
              <a:t>1</a:t>
            </a:r>
          </a:p>
        </p:txBody>
      </p:sp>
      <p:sp>
        <p:nvSpPr>
          <p:cNvPr id="10" name="Text 5">
            <a:extLst>
              <a:ext uri="{FF2B5EF4-FFF2-40B4-BE49-F238E27FC236}">
                <a16:creationId xmlns:a16="http://schemas.microsoft.com/office/drawing/2014/main" id="{700C8E3E-B47B-C270-183D-E2626F0727FC}"/>
              </a:ext>
            </a:extLst>
          </p:cNvPr>
          <p:cNvSpPr/>
          <p:nvPr/>
        </p:nvSpPr>
        <p:spPr>
          <a:xfrm>
            <a:off x="530352" y="3035808"/>
            <a:ext cx="9509760" cy="640080"/>
          </a:xfrm>
          <a:prstGeom prst="rect">
            <a:avLst/>
          </a:prstGeom>
          <a:noFill/>
          <a:ln/>
        </p:spPr>
        <p:txBody>
          <a:bodyPr wrap="square" lIns="127" tIns="127" rIns="127" bIns="127" rtlCol="0" anchor="ctr">
            <a:normAutofit/>
          </a:bodyPr>
          <a:lstStyle/>
          <a:p>
            <a:r>
              <a:rPr lang="en-US" sz="2000" dirty="0">
                <a:solidFill>
                  <a:srgbClr val="5B657A"/>
                </a:solidFill>
              </a:rPr>
              <a:t>Larry Cata Backer – </a:t>
            </a:r>
            <a:r>
              <a:rPr lang="en-US" altLang="zh-CN" sz="2000" dirty="0">
                <a:solidFill>
                  <a:srgbClr val="5B657A"/>
                </a:solidFill>
              </a:rPr>
              <a:t>(</a:t>
            </a:r>
            <a:r>
              <a:rPr lang="zh-CN" altLang="en-US" sz="2000" dirty="0">
                <a:solidFill>
                  <a:srgbClr val="5B657A"/>
                </a:solidFill>
              </a:rPr>
              <a:t>白 轲</a:t>
            </a:r>
            <a:r>
              <a:rPr lang="en-US" altLang="zh-CN" sz="2000" dirty="0">
                <a:solidFill>
                  <a:srgbClr val="5B657A"/>
                </a:solidFill>
              </a:rPr>
              <a:t>)</a:t>
            </a:r>
            <a:br>
              <a:rPr lang="en-US" altLang="zh-CN" sz="2000" dirty="0">
                <a:solidFill>
                  <a:srgbClr val="5B657A"/>
                </a:solidFill>
              </a:rPr>
            </a:br>
            <a:r>
              <a:rPr lang="en-US" sz="2000" dirty="0">
                <a:solidFill>
                  <a:srgbClr val="5B657A"/>
                </a:solidFill>
              </a:rPr>
              <a:t>W. Richard and Mary Eshelman Faculty Scholar; Professor of Law and International Affairs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E70C-24E3-FBC0-FE8E-907CC28E01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7FE28A-F3FF-3204-7537-A7CE3B3C0123}"/>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6286B426-E0CA-E513-D0BA-ED72560B32A9}"/>
              </a:ext>
            </a:extLst>
          </p:cNvPr>
          <p:cNvSpPr>
            <a:spLocks noGrp="1"/>
          </p:cNvSpPr>
          <p:nvPr>
            <p:ph type="title"/>
          </p:nvPr>
        </p:nvSpPr>
        <p:spPr>
          <a:xfrm>
            <a:off x="159488" y="48696"/>
            <a:ext cx="8229600" cy="729780"/>
          </a:xfrm>
        </p:spPr>
        <p:txBody>
          <a:bodyPr>
            <a:normAutofit fontScale="90000"/>
          </a:bodyPr>
          <a:lstStyle/>
          <a:p>
            <a:r>
              <a:rPr lang="en-US" dirty="0"/>
              <a:t>Palantir (6) </a:t>
            </a:r>
          </a:p>
        </p:txBody>
      </p:sp>
      <p:pic>
        <p:nvPicPr>
          <p:cNvPr id="8" name="Content Placeholder 7">
            <a:extLst>
              <a:ext uri="{FF2B5EF4-FFF2-40B4-BE49-F238E27FC236}">
                <a16:creationId xmlns:a16="http://schemas.microsoft.com/office/drawing/2014/main" id="{A7A01AE6-2ABD-E800-78B7-CF30928996CA}"/>
              </a:ext>
            </a:extLst>
          </p:cNvPr>
          <p:cNvPicPr>
            <a:picLocks noGrp="1" noChangeAspect="1"/>
          </p:cNvPicPr>
          <p:nvPr>
            <p:ph idx="1"/>
          </p:nvPr>
        </p:nvPicPr>
        <p:blipFill>
          <a:blip r:embed="rId2"/>
          <a:stretch>
            <a:fillRect/>
          </a:stretch>
        </p:blipFill>
        <p:spPr>
          <a:xfrm>
            <a:off x="778477" y="909942"/>
            <a:ext cx="10985156" cy="5744027"/>
          </a:xfrm>
          <a:prstGeom prst="rect">
            <a:avLst/>
          </a:prstGeom>
        </p:spPr>
      </p:pic>
    </p:spTree>
    <p:extLst>
      <p:ext uri="{BB962C8B-B14F-4D97-AF65-F5344CB8AC3E}">
        <p14:creationId xmlns:p14="http://schemas.microsoft.com/office/powerpoint/2010/main" val="345534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ECE1E-30D0-47FA-3791-C4BFEF6E94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447681-48E4-83FD-1F93-EC7FE696682A}"/>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0BF9A9D1-1B1D-B021-C1F5-E629A4D8C7CA}"/>
              </a:ext>
            </a:extLst>
          </p:cNvPr>
          <p:cNvSpPr>
            <a:spLocks noGrp="1"/>
          </p:cNvSpPr>
          <p:nvPr>
            <p:ph type="title"/>
          </p:nvPr>
        </p:nvSpPr>
        <p:spPr>
          <a:xfrm>
            <a:off x="159488" y="48696"/>
            <a:ext cx="8229600" cy="729780"/>
          </a:xfrm>
        </p:spPr>
        <p:txBody>
          <a:bodyPr>
            <a:normAutofit fontScale="90000"/>
          </a:bodyPr>
          <a:lstStyle/>
          <a:p>
            <a:r>
              <a:rPr lang="en-US" dirty="0"/>
              <a:t>Palantir (7) </a:t>
            </a:r>
          </a:p>
        </p:txBody>
      </p:sp>
      <p:pic>
        <p:nvPicPr>
          <p:cNvPr id="7" name="Content Placeholder 6">
            <a:extLst>
              <a:ext uri="{FF2B5EF4-FFF2-40B4-BE49-F238E27FC236}">
                <a16:creationId xmlns:a16="http://schemas.microsoft.com/office/drawing/2014/main" id="{FA85E764-B72C-AFA4-1D0A-496D1F7DD559}"/>
              </a:ext>
            </a:extLst>
          </p:cNvPr>
          <p:cNvPicPr>
            <a:picLocks noGrp="1" noChangeAspect="1"/>
          </p:cNvPicPr>
          <p:nvPr>
            <p:ph idx="1"/>
          </p:nvPr>
        </p:nvPicPr>
        <p:blipFill>
          <a:blip r:embed="rId2"/>
          <a:stretch>
            <a:fillRect/>
          </a:stretch>
        </p:blipFill>
        <p:spPr>
          <a:xfrm>
            <a:off x="802202" y="852871"/>
            <a:ext cx="10641143" cy="5702981"/>
          </a:xfrm>
          <a:prstGeom prst="rect">
            <a:avLst/>
          </a:prstGeom>
        </p:spPr>
      </p:pic>
    </p:spTree>
    <p:extLst>
      <p:ext uri="{BB962C8B-B14F-4D97-AF65-F5344CB8AC3E}">
        <p14:creationId xmlns:p14="http://schemas.microsoft.com/office/powerpoint/2010/main" val="318883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3E3F-E914-B89D-F9F4-8ABFA65509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69ECAB-22F2-E10C-313F-E6A887FFB98F}"/>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D3EA48A6-8224-3C0E-F607-61BF5F6F644F}"/>
              </a:ext>
            </a:extLst>
          </p:cNvPr>
          <p:cNvSpPr>
            <a:spLocks noGrp="1"/>
          </p:cNvSpPr>
          <p:nvPr>
            <p:ph type="title"/>
          </p:nvPr>
        </p:nvSpPr>
        <p:spPr>
          <a:xfrm>
            <a:off x="159488" y="48696"/>
            <a:ext cx="8229600" cy="729780"/>
          </a:xfrm>
        </p:spPr>
        <p:txBody>
          <a:bodyPr>
            <a:normAutofit fontScale="90000"/>
          </a:bodyPr>
          <a:lstStyle/>
          <a:p>
            <a:r>
              <a:rPr lang="en-US" dirty="0"/>
              <a:t>Palantir (8) </a:t>
            </a:r>
          </a:p>
        </p:txBody>
      </p:sp>
      <p:pic>
        <p:nvPicPr>
          <p:cNvPr id="8" name="Content Placeholder 7">
            <a:extLst>
              <a:ext uri="{FF2B5EF4-FFF2-40B4-BE49-F238E27FC236}">
                <a16:creationId xmlns:a16="http://schemas.microsoft.com/office/drawing/2014/main" id="{888B65C7-1443-497C-62BF-DBE0D7B433AC}"/>
              </a:ext>
            </a:extLst>
          </p:cNvPr>
          <p:cNvPicPr>
            <a:picLocks noGrp="1" noChangeAspect="1"/>
          </p:cNvPicPr>
          <p:nvPr>
            <p:ph idx="1"/>
          </p:nvPr>
        </p:nvPicPr>
        <p:blipFill>
          <a:blip r:embed="rId2"/>
          <a:stretch>
            <a:fillRect/>
          </a:stretch>
        </p:blipFill>
        <p:spPr>
          <a:xfrm>
            <a:off x="1070664" y="914400"/>
            <a:ext cx="10137902" cy="5697779"/>
          </a:xfrm>
          <a:prstGeom prst="rect">
            <a:avLst/>
          </a:prstGeom>
        </p:spPr>
      </p:pic>
    </p:spTree>
    <p:extLst>
      <p:ext uri="{BB962C8B-B14F-4D97-AF65-F5344CB8AC3E}">
        <p14:creationId xmlns:p14="http://schemas.microsoft.com/office/powerpoint/2010/main" val="396853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35C0D-F24A-6D5C-9401-DD48646152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80583F-E3B9-4972-A7D7-2BD487B0BBBA}"/>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E7C45A41-4250-9B4C-F720-9B3E105F905B}"/>
              </a:ext>
            </a:extLst>
          </p:cNvPr>
          <p:cNvSpPr>
            <a:spLocks noGrp="1"/>
          </p:cNvSpPr>
          <p:nvPr>
            <p:ph type="title"/>
          </p:nvPr>
        </p:nvSpPr>
        <p:spPr>
          <a:xfrm>
            <a:off x="159488" y="48696"/>
            <a:ext cx="8229600" cy="729780"/>
          </a:xfrm>
        </p:spPr>
        <p:txBody>
          <a:bodyPr>
            <a:normAutofit fontScale="90000"/>
          </a:bodyPr>
          <a:lstStyle/>
          <a:p>
            <a:r>
              <a:rPr lang="en-US" dirty="0"/>
              <a:t>Palantir (9) </a:t>
            </a:r>
          </a:p>
        </p:txBody>
      </p:sp>
      <p:pic>
        <p:nvPicPr>
          <p:cNvPr id="7" name="Content Placeholder 6">
            <a:extLst>
              <a:ext uri="{FF2B5EF4-FFF2-40B4-BE49-F238E27FC236}">
                <a16:creationId xmlns:a16="http://schemas.microsoft.com/office/drawing/2014/main" id="{12C831D7-BD85-85E0-65D1-A31C4B8C5973}"/>
              </a:ext>
            </a:extLst>
          </p:cNvPr>
          <p:cNvPicPr>
            <a:picLocks noGrp="1" noChangeAspect="1"/>
          </p:cNvPicPr>
          <p:nvPr>
            <p:ph idx="1"/>
          </p:nvPr>
        </p:nvPicPr>
        <p:blipFill>
          <a:blip r:embed="rId2"/>
          <a:stretch>
            <a:fillRect/>
          </a:stretch>
        </p:blipFill>
        <p:spPr>
          <a:xfrm>
            <a:off x="1378506" y="972910"/>
            <a:ext cx="9730218" cy="5650312"/>
          </a:xfrm>
          <a:prstGeom prst="rect">
            <a:avLst/>
          </a:prstGeom>
        </p:spPr>
      </p:pic>
    </p:spTree>
    <p:extLst>
      <p:ext uri="{BB962C8B-B14F-4D97-AF65-F5344CB8AC3E}">
        <p14:creationId xmlns:p14="http://schemas.microsoft.com/office/powerpoint/2010/main" val="377303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F2AD-CC26-0AED-871E-E0A23F1DAC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6ECEBA-E990-2A84-0715-7B801EDE5110}"/>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EC6551E1-535C-A159-AF32-A02A392EC2E8}"/>
              </a:ext>
            </a:extLst>
          </p:cNvPr>
          <p:cNvSpPr>
            <a:spLocks noGrp="1"/>
          </p:cNvSpPr>
          <p:nvPr>
            <p:ph type="title"/>
          </p:nvPr>
        </p:nvSpPr>
        <p:spPr>
          <a:xfrm>
            <a:off x="159488" y="48696"/>
            <a:ext cx="8229600" cy="729780"/>
          </a:xfrm>
        </p:spPr>
        <p:txBody>
          <a:bodyPr>
            <a:normAutofit fontScale="90000"/>
          </a:bodyPr>
          <a:lstStyle/>
          <a:p>
            <a:r>
              <a:rPr lang="en-US" dirty="0"/>
              <a:t>Palantir (10) </a:t>
            </a:r>
          </a:p>
        </p:txBody>
      </p:sp>
      <p:pic>
        <p:nvPicPr>
          <p:cNvPr id="8" name="Content Placeholder 7">
            <a:extLst>
              <a:ext uri="{FF2B5EF4-FFF2-40B4-BE49-F238E27FC236}">
                <a16:creationId xmlns:a16="http://schemas.microsoft.com/office/drawing/2014/main" id="{3CFD775B-D1C4-5B57-D22F-742A0BAA7905}"/>
              </a:ext>
            </a:extLst>
          </p:cNvPr>
          <p:cNvPicPr>
            <a:picLocks noGrp="1" noChangeAspect="1"/>
          </p:cNvPicPr>
          <p:nvPr>
            <p:ph idx="1"/>
          </p:nvPr>
        </p:nvPicPr>
        <p:blipFill>
          <a:blip r:embed="rId2"/>
          <a:stretch>
            <a:fillRect/>
          </a:stretch>
        </p:blipFill>
        <p:spPr>
          <a:xfrm>
            <a:off x="1444752" y="757754"/>
            <a:ext cx="9787539" cy="5842742"/>
          </a:xfrm>
          <a:prstGeom prst="rect">
            <a:avLst/>
          </a:prstGeom>
        </p:spPr>
      </p:pic>
    </p:spTree>
    <p:extLst>
      <p:ext uri="{BB962C8B-B14F-4D97-AF65-F5344CB8AC3E}">
        <p14:creationId xmlns:p14="http://schemas.microsoft.com/office/powerpoint/2010/main" val="288710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0C0D-B2C1-8704-6831-9E608E88FF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2A5362-82CA-7E23-1E94-60CCFF3048A8}"/>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3B1925B7-DE3E-FC51-5729-B19076141AC9}"/>
              </a:ext>
            </a:extLst>
          </p:cNvPr>
          <p:cNvSpPr>
            <a:spLocks noGrp="1"/>
          </p:cNvSpPr>
          <p:nvPr>
            <p:ph type="title"/>
          </p:nvPr>
        </p:nvSpPr>
        <p:spPr>
          <a:xfrm>
            <a:off x="159488" y="48696"/>
            <a:ext cx="8229600" cy="729780"/>
          </a:xfrm>
        </p:spPr>
        <p:txBody>
          <a:bodyPr>
            <a:normAutofit fontScale="90000"/>
          </a:bodyPr>
          <a:lstStyle/>
          <a:p>
            <a:r>
              <a:rPr lang="en-US" dirty="0"/>
              <a:t>Palantir (11) </a:t>
            </a:r>
          </a:p>
        </p:txBody>
      </p:sp>
      <p:pic>
        <p:nvPicPr>
          <p:cNvPr id="7" name="Content Placeholder 6">
            <a:extLst>
              <a:ext uri="{FF2B5EF4-FFF2-40B4-BE49-F238E27FC236}">
                <a16:creationId xmlns:a16="http://schemas.microsoft.com/office/drawing/2014/main" id="{A0C58D51-7867-4054-FDE0-ED2F9A4561E1}"/>
              </a:ext>
            </a:extLst>
          </p:cNvPr>
          <p:cNvPicPr>
            <a:picLocks noGrp="1" noChangeAspect="1"/>
          </p:cNvPicPr>
          <p:nvPr>
            <p:ph idx="1"/>
          </p:nvPr>
        </p:nvPicPr>
        <p:blipFill>
          <a:blip r:embed="rId2"/>
          <a:stretch>
            <a:fillRect/>
          </a:stretch>
        </p:blipFill>
        <p:spPr>
          <a:xfrm>
            <a:off x="782215" y="730870"/>
            <a:ext cx="11031832" cy="6078434"/>
          </a:xfrm>
          <a:prstGeom prst="rect">
            <a:avLst/>
          </a:prstGeom>
        </p:spPr>
      </p:pic>
    </p:spTree>
    <p:extLst>
      <p:ext uri="{BB962C8B-B14F-4D97-AF65-F5344CB8AC3E}">
        <p14:creationId xmlns:p14="http://schemas.microsoft.com/office/powerpoint/2010/main" val="173612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5BE9E-2DA5-4D34-1AAA-011F09658D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9FF8B1-F91C-EF64-76EB-6CA792B7E817}"/>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ACA148B2-2146-0D61-0D5B-1D910F7C9B56}"/>
              </a:ext>
            </a:extLst>
          </p:cNvPr>
          <p:cNvSpPr>
            <a:spLocks noGrp="1"/>
          </p:cNvSpPr>
          <p:nvPr>
            <p:ph type="title"/>
          </p:nvPr>
        </p:nvSpPr>
        <p:spPr>
          <a:xfrm>
            <a:off x="159488" y="48696"/>
            <a:ext cx="8229600" cy="1143000"/>
          </a:xfrm>
        </p:spPr>
        <p:txBody>
          <a:bodyPr/>
          <a:lstStyle/>
          <a:p>
            <a:r>
              <a:rPr lang="en-US" dirty="0"/>
              <a:t>Anthropic (1)</a:t>
            </a:r>
          </a:p>
        </p:txBody>
      </p:sp>
      <p:sp>
        <p:nvSpPr>
          <p:cNvPr id="4" name="Content Placeholder 3">
            <a:extLst>
              <a:ext uri="{FF2B5EF4-FFF2-40B4-BE49-F238E27FC236}">
                <a16:creationId xmlns:a16="http://schemas.microsoft.com/office/drawing/2014/main" id="{087FCB1C-E6D3-AEF8-8C07-BFF0E847AA3F}"/>
              </a:ext>
            </a:extLst>
          </p:cNvPr>
          <p:cNvSpPr>
            <a:spLocks noGrp="1"/>
          </p:cNvSpPr>
          <p:nvPr>
            <p:ph idx="1"/>
          </p:nvPr>
        </p:nvSpPr>
        <p:spPr>
          <a:xfrm>
            <a:off x="457200" y="1191696"/>
            <a:ext cx="11578856" cy="5617608"/>
          </a:xfrm>
        </p:spPr>
        <p:txBody>
          <a:bodyPr>
            <a:normAutofit fontScale="62500" lnSpcReduction="20000"/>
          </a:bodyPr>
          <a:lstStyle/>
          <a:p>
            <a:r>
              <a:rPr lang="en-US" dirty="0"/>
              <a:t>Two scenarios for the US and China in 2028</a:t>
            </a:r>
          </a:p>
          <a:p>
            <a:r>
              <a:rPr lang="en-US" dirty="0"/>
              <a:t>Summary</a:t>
            </a:r>
          </a:p>
          <a:p>
            <a:r>
              <a:rPr lang="en-US" dirty="0"/>
              <a:t>The imperatives of staying ahead</a:t>
            </a:r>
          </a:p>
          <a:p>
            <a:r>
              <a:rPr lang="en-US" dirty="0"/>
              <a:t>The Mythos Preview wake-up call</a:t>
            </a:r>
          </a:p>
          <a:p>
            <a:r>
              <a:rPr lang="en-US" dirty="0"/>
              <a:t>Four fronts of the competition</a:t>
            </a:r>
          </a:p>
          <a:p>
            <a:r>
              <a:rPr lang="en-US" dirty="0"/>
              <a:t>The state of the competition</a:t>
            </a:r>
          </a:p>
          <a:p>
            <a:r>
              <a:rPr lang="en-US" dirty="0"/>
              <a:t>Two scenarios for 2028</a:t>
            </a:r>
          </a:p>
          <a:p>
            <a:r>
              <a:rPr lang="en-US" dirty="0"/>
              <a:t>Ensuring democracies lead</a:t>
            </a:r>
          </a:p>
          <a:p>
            <a:r>
              <a:rPr lang="en-US" dirty="0"/>
              <a:t>Conclusion</a:t>
            </a:r>
          </a:p>
          <a:p>
            <a:endParaRPr lang="en-US" dirty="0"/>
          </a:p>
          <a:p>
            <a:r>
              <a:rPr lang="en-US" dirty="0"/>
              <a:t>We’re releasing a new paper that explains our views on the competition on AI between the US and China.</a:t>
            </a:r>
          </a:p>
          <a:p>
            <a:r>
              <a:rPr lang="en-US" dirty="0"/>
              <a:t>It’s essential that the US and its allies stay ahead of authoritarian governments like the Chinese Communist Party, or CCP. AI will soon become </a:t>
            </a:r>
            <a:r>
              <a:rPr lang="en-US" dirty="0">
                <a:hlinkClick r:id="rId2"/>
              </a:rPr>
              <a:t>powerful enough</a:t>
            </a:r>
            <a:r>
              <a:rPr lang="en-US" dirty="0"/>
              <a:t> to be used to repress citizens at unprecedented scale, and even to alter the balance of power </a:t>
            </a:r>
            <a:r>
              <a:rPr lang="en-US" dirty="0">
                <a:hlinkClick r:id="rId3"/>
              </a:rPr>
              <a:t>among nations</a:t>
            </a:r>
            <a:r>
              <a:rPr lang="en-US" dirty="0"/>
              <a:t>. And since AI is advancing more quickly by the day, we have only a limited period of time to set the conditions of the competition—and determine whether and how those threats materialize. It’s with this in mind that we outline what’s required to ensure America stays ahead.</a:t>
            </a:r>
          </a:p>
          <a:p>
            <a:endParaRPr lang="en-US" dirty="0"/>
          </a:p>
        </p:txBody>
      </p:sp>
    </p:spTree>
    <p:extLst>
      <p:ext uri="{BB962C8B-B14F-4D97-AF65-F5344CB8AC3E}">
        <p14:creationId xmlns:p14="http://schemas.microsoft.com/office/powerpoint/2010/main" val="211350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127A-1421-923A-574F-A2EF7444DF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D9F56D-CEF5-1427-2614-92D008D22B0A}"/>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F395986A-EB83-0C98-5923-4E1E877D9662}"/>
              </a:ext>
            </a:extLst>
          </p:cNvPr>
          <p:cNvSpPr>
            <a:spLocks noGrp="1"/>
          </p:cNvSpPr>
          <p:nvPr>
            <p:ph type="title"/>
          </p:nvPr>
        </p:nvSpPr>
        <p:spPr>
          <a:xfrm>
            <a:off x="159488" y="48696"/>
            <a:ext cx="8229600" cy="1143000"/>
          </a:xfrm>
        </p:spPr>
        <p:txBody>
          <a:bodyPr/>
          <a:lstStyle/>
          <a:p>
            <a:r>
              <a:rPr lang="en-US" dirty="0"/>
              <a:t>Anthropic (2) </a:t>
            </a:r>
          </a:p>
        </p:txBody>
      </p:sp>
      <p:sp>
        <p:nvSpPr>
          <p:cNvPr id="4" name="Content Placeholder 3">
            <a:extLst>
              <a:ext uri="{FF2B5EF4-FFF2-40B4-BE49-F238E27FC236}">
                <a16:creationId xmlns:a16="http://schemas.microsoft.com/office/drawing/2014/main" id="{06A4D3B3-B255-0593-C2C4-2C37BF6B2C4A}"/>
              </a:ext>
            </a:extLst>
          </p:cNvPr>
          <p:cNvSpPr>
            <a:spLocks noGrp="1"/>
          </p:cNvSpPr>
          <p:nvPr>
            <p:ph idx="1"/>
          </p:nvPr>
        </p:nvSpPr>
        <p:spPr>
          <a:xfrm>
            <a:off x="159488" y="1191696"/>
            <a:ext cx="12032512" cy="5617608"/>
          </a:xfrm>
        </p:spPr>
        <p:txBody>
          <a:bodyPr>
            <a:normAutofit fontScale="62500" lnSpcReduction="20000"/>
          </a:bodyPr>
          <a:lstStyle/>
          <a:p>
            <a:r>
              <a:rPr lang="en-US" dirty="0"/>
              <a:t>The most important ingredient for developing AI is access to the computer chips on which the models are trained (or “compute”). Since the most capable chips are developed by American companies, the US government currently limits China’s supply by enforcing tight export controls on them. Recent history suggests these controls have been incredibly successful. In fact, AI labs in China have only built models close in intelligence to America’s because of their talent, their knack for exploiting loopholes </a:t>
            </a:r>
            <a:r>
              <a:rPr lang="en-US" i="1" dirty="0"/>
              <a:t>around</a:t>
            </a:r>
            <a:r>
              <a:rPr lang="en-US" dirty="0"/>
              <a:t> these export controls, and their </a:t>
            </a:r>
            <a:r>
              <a:rPr lang="en-US" dirty="0">
                <a:hlinkClick r:id="rId2"/>
              </a:rPr>
              <a:t>large-scale distillation attacks</a:t>
            </a:r>
            <a:r>
              <a:rPr lang="en-US" dirty="0"/>
              <a:t> that illicitly extract the innovations of American companies.</a:t>
            </a:r>
          </a:p>
          <a:p>
            <a:r>
              <a:rPr lang="en-US" dirty="0"/>
              <a:t>In this post, we present two scenarios for what the world might look like in 2028, when we expect transformative AI systems to have arrived.</a:t>
            </a:r>
          </a:p>
          <a:p>
            <a:r>
              <a:rPr lang="en-US" dirty="0"/>
              <a:t>In the first scenario, America has successfully defended its compute advantage. Policymakers have acted to tighten export controls further, disrupt China’s distillation attacks, and further accelerate democracies’ adoption of AI. In this world, democracies set the rules and norms around AI. It’s also in this scenario that we’re most likely to successfully engage with China on safety, which we’re supportive of to the extent this is possible.</a:t>
            </a:r>
          </a:p>
          <a:p>
            <a:r>
              <a:rPr lang="en-US" dirty="0"/>
              <a:t>In the second scenario, America has chosen not to act. Policymakers have not tightened loopholes on the CCP’s access to compute, and AI firms in China have quickly taken advantage—catching up to the frontier and even overtaking America. In this world, AI norms and rules are shaped by authoritarian regimes, and the best models enable automated repression at scale. It will be no solace that this authoritarian triumph has happened on the back of American compute.</a:t>
            </a:r>
          </a:p>
          <a:p>
            <a:r>
              <a:rPr lang="en-US" dirty="0"/>
              <a:t>America and its allies approach AI competition from a position of great strength. The tools for AI dominance have been built by an exceptionally innovative ecosystem of companies in democratic nations. Our past success means that our present task is largely to avoid squandering our advantage: to decide not to make it easier for the CCP to catch up.</a:t>
            </a:r>
          </a:p>
          <a:p>
            <a:endParaRPr lang="en-US" dirty="0"/>
          </a:p>
        </p:txBody>
      </p:sp>
    </p:spTree>
    <p:extLst>
      <p:ext uri="{BB962C8B-B14F-4D97-AF65-F5344CB8AC3E}">
        <p14:creationId xmlns:p14="http://schemas.microsoft.com/office/powerpoint/2010/main" val="427492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7CD2-7812-CF4B-BAF2-609D8B9AD6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81AE75-A6A5-8368-FDCB-AEE35E485E0A}"/>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6697F9B2-5AA5-EA2C-D75D-6ED939BBA99A}"/>
              </a:ext>
            </a:extLst>
          </p:cNvPr>
          <p:cNvSpPr>
            <a:spLocks noGrp="1"/>
          </p:cNvSpPr>
          <p:nvPr>
            <p:ph type="title"/>
          </p:nvPr>
        </p:nvSpPr>
        <p:spPr>
          <a:xfrm>
            <a:off x="159488" y="48696"/>
            <a:ext cx="8229600" cy="1143000"/>
          </a:xfrm>
        </p:spPr>
        <p:txBody>
          <a:bodyPr/>
          <a:lstStyle/>
          <a:p>
            <a:r>
              <a:rPr lang="en-US" dirty="0"/>
              <a:t>Anthropic (3) </a:t>
            </a:r>
          </a:p>
        </p:txBody>
      </p:sp>
      <p:sp>
        <p:nvSpPr>
          <p:cNvPr id="4" name="Content Placeholder 3">
            <a:extLst>
              <a:ext uri="{FF2B5EF4-FFF2-40B4-BE49-F238E27FC236}">
                <a16:creationId xmlns:a16="http://schemas.microsoft.com/office/drawing/2014/main" id="{D2C1340A-699A-75F9-9099-1C66AA602091}"/>
              </a:ext>
            </a:extLst>
          </p:cNvPr>
          <p:cNvSpPr>
            <a:spLocks noGrp="1"/>
          </p:cNvSpPr>
          <p:nvPr>
            <p:ph idx="1"/>
          </p:nvPr>
        </p:nvSpPr>
        <p:spPr>
          <a:xfrm>
            <a:off x="159488" y="1191696"/>
            <a:ext cx="12032512" cy="5617608"/>
          </a:xfrm>
        </p:spPr>
        <p:txBody>
          <a:bodyPr>
            <a:normAutofit fontScale="77500" lnSpcReduction="20000"/>
          </a:bodyPr>
          <a:lstStyle/>
          <a:p>
            <a:r>
              <a:rPr lang="en-US" dirty="0"/>
              <a:t>Democracies, not authoritarian regimes, must lead in AI development and deployment. These countries and political systems can shape the rules and norms that govern these systems.</a:t>
            </a:r>
          </a:p>
          <a:p>
            <a:r>
              <a:rPr lang="en-US" dirty="0"/>
              <a:t>Democracies currently hold a substantial lead in compute, the most important ingredient for developing frontier AI models. That lead exists thanks to American and allied innovation, and to bipartisan US export controls that defend those innovations. But on model intelligence, AI labs in the People’s Republic of China (PRC), under the jurisdiction and control of the Chinese Communist Party (CCP), are not far behind. We focus on the CCP as it is the regime that is most able to use frontier AI to cement authoritarianism; we do not seek to undermine the interests or ingenuity of the Chinese people. Already, the CCP is using AI to censor speech, repress dissidents, hack governments and corporations across the world, and strengthen the People’s Liberation Army (PLA).</a:t>
            </a:r>
          </a:p>
          <a:p>
            <a:r>
              <a:rPr lang="en-US" dirty="0"/>
              <a:t>AI labs in China have world-class talent. It is compute constraints that limit their ability to keep up. Labs in China have remained close by exploiting loopholes in US export control policies, and by carrying out large-scale distillation attacks that harvest the innovations of US models in order to mimic their capabilities.</a:t>
            </a:r>
          </a:p>
          <a:p>
            <a:endParaRPr lang="en-US" dirty="0"/>
          </a:p>
        </p:txBody>
      </p:sp>
    </p:spTree>
    <p:extLst>
      <p:ext uri="{BB962C8B-B14F-4D97-AF65-F5344CB8AC3E}">
        <p14:creationId xmlns:p14="http://schemas.microsoft.com/office/powerpoint/2010/main" val="97782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DA62-A11E-891F-D7BE-315F212A80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C1BB31-729C-479A-A8C7-053F9A7B5A9E}"/>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25DDA4CC-C58B-0D29-C66D-04E58C5F55A3}"/>
              </a:ext>
            </a:extLst>
          </p:cNvPr>
          <p:cNvSpPr>
            <a:spLocks noGrp="1"/>
          </p:cNvSpPr>
          <p:nvPr>
            <p:ph type="title"/>
          </p:nvPr>
        </p:nvSpPr>
        <p:spPr>
          <a:xfrm>
            <a:off x="159488" y="48696"/>
            <a:ext cx="8229600" cy="1143000"/>
          </a:xfrm>
        </p:spPr>
        <p:txBody>
          <a:bodyPr/>
          <a:lstStyle/>
          <a:p>
            <a:r>
              <a:rPr lang="en-US" dirty="0"/>
              <a:t>Anthropic (4) </a:t>
            </a:r>
          </a:p>
        </p:txBody>
      </p:sp>
      <p:sp>
        <p:nvSpPr>
          <p:cNvPr id="4" name="Content Placeholder 3">
            <a:extLst>
              <a:ext uri="{FF2B5EF4-FFF2-40B4-BE49-F238E27FC236}">
                <a16:creationId xmlns:a16="http://schemas.microsoft.com/office/drawing/2014/main" id="{24111EBE-3D43-CCAE-9B83-C542CFC43C8F}"/>
              </a:ext>
            </a:extLst>
          </p:cNvPr>
          <p:cNvSpPr>
            <a:spLocks noGrp="1"/>
          </p:cNvSpPr>
          <p:nvPr>
            <p:ph idx="1"/>
          </p:nvPr>
        </p:nvSpPr>
        <p:spPr>
          <a:xfrm>
            <a:off x="159488" y="1191696"/>
            <a:ext cx="12032512" cy="5617608"/>
          </a:xfrm>
        </p:spPr>
        <p:txBody>
          <a:bodyPr>
            <a:normAutofit fontScale="92500" lnSpcReduction="20000"/>
          </a:bodyPr>
          <a:lstStyle/>
          <a:p>
            <a:r>
              <a:rPr lang="en-US" dirty="0"/>
              <a:t>With the supply of compute expanding rapidly, and with AI being used increasingly to augment the training of new AI models, we’re entering a period of great acceleration in AI capabilities. The “country of geniuses in a data center”—the level of intelligence we associate with transformative AI—may be close at hand. </a:t>
            </a:r>
          </a:p>
          <a:p>
            <a:r>
              <a:rPr lang="en-US" dirty="0"/>
              <a:t>This acceleration makes policy action more urgent. To date, by allowing export control evasions and distillation attacks, we have let the CCP’s AI efforts trail closely up the frontier curve. </a:t>
            </a:r>
          </a:p>
          <a:p>
            <a:r>
              <a:rPr lang="en-US" dirty="0"/>
              <a:t>But if the US and its allies act now to address both issues, it may be possible to lock in a 12-24 month lead in frontier capabilities. A lead that large by 2028 would be enormously advantageous. Such a lead would also augment efforts to engage with AI experts in China on AI safety and governance, which we support. But the window of opportunity to lock in that lead will not necessarily remain open for long.</a:t>
            </a:r>
          </a:p>
          <a:p>
            <a:endParaRPr lang="en-US" dirty="0"/>
          </a:p>
        </p:txBody>
      </p:sp>
    </p:spTree>
    <p:extLst>
      <p:ext uri="{BB962C8B-B14F-4D97-AF65-F5344CB8AC3E}">
        <p14:creationId xmlns:p14="http://schemas.microsoft.com/office/powerpoint/2010/main" val="393570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p:cNvSpPr txBox="1"/>
          <p:nvPr/>
        </p:nvSpPr>
        <p:spPr>
          <a:xfrm>
            <a:off x="530352" y="338328"/>
            <a:ext cx="9509760" cy="387798"/>
          </a:xfrm>
          <a:prstGeom prst="rect">
            <a:avLst/>
          </a:prstGeom>
          <a:noFill/>
        </p:spPr>
        <p:txBody>
          <a:bodyPr wrap="square" lIns="18288" tIns="9144" rIns="18288" bIns="9144" anchor="t">
            <a:spAutoFit/>
          </a:bodyPr>
          <a:lstStyle/>
          <a:p>
            <a:pPr algn="l"/>
            <a:r>
              <a:rPr sz="2400" b="1" dirty="0">
                <a:solidFill>
                  <a:srgbClr val="121826"/>
                </a:solidFill>
                <a:latin typeface="Aptos"/>
              </a:rPr>
              <a:t>Core </a:t>
            </a:r>
            <a:r>
              <a:rPr lang="en-US" sz="2400" b="1" dirty="0">
                <a:solidFill>
                  <a:srgbClr val="121826"/>
                </a:solidFill>
                <a:latin typeface="Aptos"/>
              </a:rPr>
              <a:t>T</a:t>
            </a:r>
            <a:r>
              <a:rPr sz="2400" b="1" dirty="0">
                <a:solidFill>
                  <a:srgbClr val="121826"/>
                </a:solidFill>
                <a:latin typeface="Aptos"/>
              </a:rPr>
              <a:t>hesis</a:t>
            </a:r>
          </a:p>
        </p:txBody>
      </p:sp>
      <p:sp>
        <p:nvSpPr>
          <p:cNvPr id="4" name="subtitle"/>
          <p:cNvSpPr txBox="1"/>
          <p:nvPr/>
        </p:nvSpPr>
        <p:spPr>
          <a:xfrm>
            <a:off x="530352" y="758952"/>
            <a:ext cx="9692640" cy="164660"/>
          </a:xfrm>
          <a:prstGeom prst="rect">
            <a:avLst/>
          </a:prstGeom>
          <a:noFill/>
        </p:spPr>
        <p:txBody>
          <a:bodyPr wrap="square" lIns="18288" tIns="9144" rIns="18288" bIns="9144" anchor="t">
            <a:spAutoFit/>
          </a:bodyPr>
          <a:lstStyle/>
          <a:p>
            <a:pPr algn="l"/>
            <a:r>
              <a:rPr sz="950" b="0" dirty="0">
                <a:solidFill>
                  <a:srgbClr val="555D6E"/>
                </a:solidFill>
                <a:latin typeface="Aptos"/>
              </a:rPr>
              <a:t>AI governance systems </a:t>
            </a:r>
            <a:r>
              <a:rPr lang="es-ES" sz="950" b="0" dirty="0" err="1">
                <a:solidFill>
                  <a:srgbClr val="555D6E"/>
                </a:solidFill>
                <a:latin typeface="Aptos"/>
              </a:rPr>
              <a:t>shape</a:t>
            </a:r>
            <a:r>
              <a:rPr lang="es-ES" sz="950" b="0" dirty="0">
                <a:solidFill>
                  <a:srgbClr val="555D6E"/>
                </a:solidFill>
                <a:latin typeface="Aptos"/>
              </a:rPr>
              <a:t> </a:t>
            </a:r>
            <a:r>
              <a:rPr lang="es-ES" sz="950" b="0" dirty="0" err="1">
                <a:solidFill>
                  <a:srgbClr val="555D6E"/>
                </a:solidFill>
                <a:latin typeface="Aptos"/>
              </a:rPr>
              <a:t>the</a:t>
            </a:r>
            <a:r>
              <a:rPr lang="es-ES" sz="950" b="0" dirty="0">
                <a:solidFill>
                  <a:srgbClr val="555D6E"/>
                </a:solidFill>
                <a:latin typeface="Aptos"/>
              </a:rPr>
              <a:t> human </a:t>
            </a:r>
            <a:r>
              <a:rPr lang="es-ES" sz="950" b="0" dirty="0" err="1">
                <a:solidFill>
                  <a:srgbClr val="555D6E"/>
                </a:solidFill>
                <a:latin typeface="Aptos"/>
              </a:rPr>
              <a:t>collectives</a:t>
            </a:r>
            <a:r>
              <a:rPr lang="es-ES" sz="950" b="0" dirty="0">
                <a:solidFill>
                  <a:srgbClr val="555D6E"/>
                </a:solidFill>
                <a:latin typeface="Aptos"/>
              </a:rPr>
              <a:t>  </a:t>
            </a:r>
            <a:r>
              <a:rPr lang="es-ES" sz="950" b="0" dirty="0" err="1">
                <a:solidFill>
                  <a:srgbClr val="555D6E"/>
                </a:solidFill>
                <a:latin typeface="Aptos"/>
              </a:rPr>
              <a:t>they</a:t>
            </a:r>
            <a:r>
              <a:rPr lang="es-ES" sz="950" b="0" dirty="0">
                <a:solidFill>
                  <a:srgbClr val="555D6E"/>
                </a:solidFill>
                <a:latin typeface="Aptos"/>
              </a:rPr>
              <a:t> serve; </a:t>
            </a:r>
            <a:r>
              <a:rPr lang="es-ES" sz="950" b="0" dirty="0" err="1">
                <a:solidFill>
                  <a:srgbClr val="555D6E"/>
                </a:solidFill>
                <a:latin typeface="Aptos"/>
              </a:rPr>
              <a:t>even</a:t>
            </a:r>
            <a:r>
              <a:rPr lang="es-ES" sz="950" b="0" dirty="0">
                <a:solidFill>
                  <a:srgbClr val="555D6E"/>
                </a:solidFill>
                <a:latin typeface="Aptos"/>
              </a:rPr>
              <a:t> as </a:t>
            </a:r>
            <a:r>
              <a:rPr lang="es-ES" sz="950" b="0" dirty="0" err="1">
                <a:solidFill>
                  <a:srgbClr val="555D6E"/>
                </a:solidFill>
                <a:latin typeface="Aptos"/>
              </a:rPr>
              <a:t>these</a:t>
            </a:r>
            <a:r>
              <a:rPr lang="es-ES" sz="950" b="0" dirty="0">
                <a:solidFill>
                  <a:srgbClr val="555D6E"/>
                </a:solidFill>
                <a:latin typeface="Aptos"/>
              </a:rPr>
              <a:t> AI </a:t>
            </a:r>
            <a:r>
              <a:rPr lang="es-ES" sz="950" b="0" dirty="0" err="1">
                <a:solidFill>
                  <a:srgbClr val="555D6E"/>
                </a:solidFill>
                <a:latin typeface="Aptos"/>
              </a:rPr>
              <a:t>systems</a:t>
            </a:r>
            <a:r>
              <a:rPr lang="es-ES" sz="950" b="0" dirty="0">
                <a:solidFill>
                  <a:srgbClr val="555D6E"/>
                </a:solidFill>
                <a:latin typeface="Aptos"/>
              </a:rPr>
              <a:t> </a:t>
            </a:r>
            <a:r>
              <a:rPr lang="es-ES" sz="950" b="0" dirty="0" err="1">
                <a:solidFill>
                  <a:srgbClr val="555D6E"/>
                </a:solidFill>
                <a:latin typeface="Aptos"/>
              </a:rPr>
              <a:t>sertve</a:t>
            </a:r>
            <a:r>
              <a:rPr lang="es-ES" sz="950" b="0" dirty="0">
                <a:solidFill>
                  <a:srgbClr val="555D6E"/>
                </a:solidFill>
                <a:latin typeface="Aptos"/>
              </a:rPr>
              <a:t> </a:t>
            </a:r>
            <a:r>
              <a:rPr lang="es-ES" sz="950" b="0" dirty="0" err="1">
                <a:solidFill>
                  <a:srgbClr val="555D6E"/>
                </a:solidFill>
                <a:latin typeface="Aptos"/>
              </a:rPr>
              <a:t>themselves</a:t>
            </a:r>
            <a:endParaRPr sz="950" b="0" dirty="0">
              <a:solidFill>
                <a:srgbClr val="555D6E"/>
              </a:solidFill>
              <a:latin typeface="Aptos"/>
            </a:endParaRPr>
          </a:p>
        </p:txBody>
      </p:sp>
      <p:sp>
        <p:nvSpPr>
          <p:cNvPr id="5" name="Rectangle 4"/>
          <p:cNvSpPr/>
          <p:nvPr/>
        </p:nvSpPr>
        <p:spPr>
          <a:xfrm>
            <a:off x="530352" y="1024128"/>
            <a:ext cx="9601200" cy="13716"/>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566928" y="1460754"/>
            <a:ext cx="530352" cy="164592"/>
          </a:xfrm>
          <a:prstGeom prst="rect">
            <a:avLst/>
          </a:prstGeom>
          <a:noFill/>
        </p:spPr>
        <p:txBody>
          <a:bodyPr wrap="square" lIns="18288" tIns="9144" rIns="18288" bIns="9144" anchor="t">
            <a:spAutoFit/>
          </a:bodyPr>
          <a:lstStyle/>
          <a:p>
            <a:pPr algn="l"/>
            <a:r>
              <a:rPr sz="650" b="1">
                <a:solidFill>
                  <a:srgbClr val="113F7A"/>
                </a:solidFill>
                <a:latin typeface="Aptos"/>
              </a:rPr>
              <a:t>THESIS</a:t>
            </a:r>
          </a:p>
        </p:txBody>
      </p:sp>
      <p:sp>
        <p:nvSpPr>
          <p:cNvPr id="7" name="Rectangle 6"/>
          <p:cNvSpPr/>
          <p:nvPr/>
        </p:nvSpPr>
        <p:spPr>
          <a:xfrm>
            <a:off x="932688" y="1417320"/>
            <a:ext cx="45719" cy="562864"/>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97280" y="1355852"/>
            <a:ext cx="8732520" cy="941796"/>
          </a:xfrm>
          <a:prstGeom prst="rect">
            <a:avLst/>
          </a:prstGeom>
          <a:noFill/>
        </p:spPr>
        <p:txBody>
          <a:bodyPr wrap="square" lIns="18288" tIns="9144" rIns="18288" bIns="9144" anchor="t">
            <a:spAutoFit/>
          </a:bodyPr>
          <a:lstStyle/>
          <a:p>
            <a:pPr algn="l"/>
            <a:r>
              <a:rPr lang="es-ES" sz="2000" b="1" dirty="0">
                <a:solidFill>
                  <a:srgbClr val="121826"/>
                </a:solidFill>
                <a:latin typeface="Aptos"/>
              </a:rPr>
              <a:t>The </a:t>
            </a:r>
            <a:r>
              <a:rPr lang="es-ES" sz="2000" b="1" dirty="0" err="1">
                <a:solidFill>
                  <a:srgbClr val="121826"/>
                </a:solidFill>
                <a:latin typeface="Aptos"/>
              </a:rPr>
              <a:t>dialectical</a:t>
            </a:r>
            <a:r>
              <a:rPr lang="es-ES" sz="2000" b="1" dirty="0">
                <a:solidFill>
                  <a:srgbClr val="121826"/>
                </a:solidFill>
                <a:latin typeface="Aptos"/>
              </a:rPr>
              <a:t> </a:t>
            </a:r>
            <a:r>
              <a:rPr lang="es-ES" sz="2000" b="1" dirty="0" err="1">
                <a:solidFill>
                  <a:srgbClr val="121826"/>
                </a:solidFill>
                <a:latin typeface="Aptos"/>
              </a:rPr>
              <a:t>relations</a:t>
            </a:r>
            <a:r>
              <a:rPr lang="es-ES" sz="2000" b="1" dirty="0">
                <a:solidFill>
                  <a:srgbClr val="121826"/>
                </a:solidFill>
                <a:latin typeface="Aptos"/>
              </a:rPr>
              <a:t> </a:t>
            </a:r>
            <a:r>
              <a:rPr lang="es-ES" sz="2000" b="1" dirty="0" err="1">
                <a:solidFill>
                  <a:srgbClr val="121826"/>
                </a:solidFill>
                <a:latin typeface="Aptos"/>
              </a:rPr>
              <a:t>between</a:t>
            </a:r>
            <a:r>
              <a:rPr lang="es-ES" sz="2000" b="1" dirty="0">
                <a:solidFill>
                  <a:srgbClr val="121826"/>
                </a:solidFill>
                <a:latin typeface="Aptos"/>
              </a:rPr>
              <a:t> AI </a:t>
            </a:r>
            <a:r>
              <a:rPr lang="es-ES" sz="2000" b="1" dirty="0" err="1">
                <a:solidFill>
                  <a:srgbClr val="121826"/>
                </a:solidFill>
                <a:latin typeface="Aptos"/>
              </a:rPr>
              <a:t>systems</a:t>
            </a:r>
            <a:r>
              <a:rPr lang="es-ES" sz="2000" b="1" dirty="0">
                <a:solidFill>
                  <a:srgbClr val="121826"/>
                </a:solidFill>
                <a:latin typeface="Aptos"/>
              </a:rPr>
              <a:t> and human </a:t>
            </a:r>
            <a:r>
              <a:rPr lang="es-ES" sz="2000" b="1" dirty="0" err="1">
                <a:solidFill>
                  <a:srgbClr val="121826"/>
                </a:solidFill>
                <a:latin typeface="Aptos"/>
              </a:rPr>
              <a:t>collectives</a:t>
            </a:r>
            <a:r>
              <a:rPr lang="es-ES" sz="2000" b="1" dirty="0">
                <a:solidFill>
                  <a:srgbClr val="121826"/>
                </a:solidFill>
                <a:latin typeface="Aptos"/>
              </a:rPr>
              <a:t> </a:t>
            </a:r>
            <a:r>
              <a:rPr lang="es-ES" sz="2000" b="1" dirty="0" err="1">
                <a:solidFill>
                  <a:srgbClr val="121826"/>
                </a:solidFill>
                <a:latin typeface="Aptos"/>
              </a:rPr>
              <a:t>reshape</a:t>
            </a:r>
            <a:r>
              <a:rPr lang="es-ES" sz="2000" b="1" dirty="0">
                <a:solidFill>
                  <a:srgbClr val="121826"/>
                </a:solidFill>
                <a:latin typeface="Aptos"/>
              </a:rPr>
              <a:t> </a:t>
            </a:r>
            <a:r>
              <a:rPr lang="es-ES" sz="2000" b="1" dirty="0" err="1">
                <a:solidFill>
                  <a:srgbClr val="121826"/>
                </a:solidFill>
                <a:latin typeface="Aptos"/>
              </a:rPr>
              <a:t>both</a:t>
            </a:r>
            <a:r>
              <a:rPr sz="2000" b="1" dirty="0">
                <a:solidFill>
                  <a:srgbClr val="121826"/>
                </a:solidFill>
                <a:latin typeface="Aptos"/>
              </a:rPr>
              <a:t>. </a:t>
            </a:r>
            <a:r>
              <a:rPr lang="es-ES" sz="2000" b="1" dirty="0">
                <a:solidFill>
                  <a:srgbClr val="121826"/>
                </a:solidFill>
                <a:latin typeface="Aptos"/>
              </a:rPr>
              <a:t>AI  </a:t>
            </a:r>
            <a:r>
              <a:rPr lang="es-ES" sz="2000" b="1" dirty="0" err="1">
                <a:solidFill>
                  <a:srgbClr val="121826"/>
                </a:solidFill>
                <a:latin typeface="Aptos"/>
              </a:rPr>
              <a:t>governance</a:t>
            </a:r>
            <a:r>
              <a:rPr lang="es-ES" sz="2000" b="1" dirty="0">
                <a:solidFill>
                  <a:srgbClr val="121826"/>
                </a:solidFill>
                <a:latin typeface="Aptos"/>
              </a:rPr>
              <a:t> </a:t>
            </a:r>
            <a:r>
              <a:rPr lang="es-ES" sz="2000" b="1" dirty="0" err="1">
                <a:solidFill>
                  <a:srgbClr val="121826"/>
                </a:solidFill>
                <a:latin typeface="Aptos"/>
              </a:rPr>
              <a:t>is</a:t>
            </a:r>
            <a:r>
              <a:rPr lang="es-ES" sz="2000" b="1" dirty="0">
                <a:solidFill>
                  <a:srgbClr val="121826"/>
                </a:solidFill>
                <a:latin typeface="Aptos"/>
              </a:rPr>
              <a:t> </a:t>
            </a:r>
            <a:r>
              <a:rPr sz="2000" b="1" dirty="0">
                <a:solidFill>
                  <a:srgbClr val="121826"/>
                </a:solidFill>
                <a:latin typeface="Aptos"/>
              </a:rPr>
              <a:t>a field of competing political rationalities</a:t>
            </a:r>
            <a:r>
              <a:rPr lang="es-ES" sz="2000" b="1" dirty="0">
                <a:solidFill>
                  <a:srgbClr val="121826"/>
                </a:solidFill>
                <a:latin typeface="Aptos"/>
              </a:rPr>
              <a:t> </a:t>
            </a:r>
            <a:r>
              <a:rPr lang="es-ES" sz="2000" b="1" dirty="0" err="1">
                <a:solidFill>
                  <a:srgbClr val="121826"/>
                </a:solidFill>
                <a:latin typeface="Aptos"/>
              </a:rPr>
              <a:t>that</a:t>
            </a:r>
            <a:r>
              <a:rPr lang="es-ES" sz="2000" b="1" dirty="0">
                <a:solidFill>
                  <a:srgbClr val="121826"/>
                </a:solidFill>
                <a:latin typeface="Aptos"/>
              </a:rPr>
              <a:t> </a:t>
            </a:r>
            <a:r>
              <a:rPr lang="es-ES" sz="2000" b="1" dirty="0" err="1">
                <a:solidFill>
                  <a:srgbClr val="121826"/>
                </a:solidFill>
                <a:latin typeface="Aptos"/>
              </a:rPr>
              <a:t>includes</a:t>
            </a:r>
            <a:r>
              <a:rPr lang="es-ES" sz="2000" b="1" dirty="0">
                <a:solidFill>
                  <a:srgbClr val="121826"/>
                </a:solidFill>
                <a:latin typeface="Aptos"/>
              </a:rPr>
              <a:t> </a:t>
            </a:r>
            <a:r>
              <a:rPr lang="es-ES" sz="2000" b="1" dirty="0" err="1">
                <a:solidFill>
                  <a:srgbClr val="121826"/>
                </a:solidFill>
                <a:latin typeface="Aptos"/>
              </a:rPr>
              <a:t>the</a:t>
            </a:r>
            <a:r>
              <a:rPr lang="es-ES" sz="2000" b="1" dirty="0">
                <a:solidFill>
                  <a:srgbClr val="121826"/>
                </a:solidFill>
                <a:latin typeface="Aptos"/>
              </a:rPr>
              <a:t> </a:t>
            </a:r>
            <a:r>
              <a:rPr lang="es-ES" sz="2000" b="1" dirty="0" err="1">
                <a:solidFill>
                  <a:srgbClr val="121826"/>
                </a:solidFill>
                <a:latin typeface="Aptos"/>
              </a:rPr>
              <a:t>autonmous</a:t>
            </a:r>
            <a:r>
              <a:rPr lang="es-ES" sz="2000" b="1" dirty="0">
                <a:solidFill>
                  <a:srgbClr val="121826"/>
                </a:solidFill>
                <a:latin typeface="Aptos"/>
              </a:rPr>
              <a:t> AI </a:t>
            </a:r>
            <a:r>
              <a:rPr lang="es-ES" sz="2000" b="1" dirty="0" err="1">
                <a:solidFill>
                  <a:srgbClr val="121826"/>
                </a:solidFill>
                <a:latin typeface="Aptos"/>
              </a:rPr>
              <a:t>systems</a:t>
            </a:r>
            <a:r>
              <a:rPr lang="es-ES" sz="2000" b="1" dirty="0">
                <a:solidFill>
                  <a:srgbClr val="121826"/>
                </a:solidFill>
                <a:latin typeface="Aptos"/>
              </a:rPr>
              <a:t> </a:t>
            </a:r>
            <a:r>
              <a:rPr lang="es-ES" sz="2000" b="1" dirty="0" err="1">
                <a:solidFill>
                  <a:srgbClr val="121826"/>
                </a:solidFill>
                <a:latin typeface="Aptos"/>
              </a:rPr>
              <a:t>themselves</a:t>
            </a:r>
            <a:r>
              <a:rPr sz="2000" b="1" dirty="0">
                <a:solidFill>
                  <a:srgbClr val="121826"/>
                </a:solidFill>
                <a:latin typeface="Aptos"/>
              </a:rPr>
              <a:t>.</a:t>
            </a:r>
          </a:p>
        </p:txBody>
      </p:sp>
      <p:sp>
        <p:nvSpPr>
          <p:cNvPr id="9" name="TextBox 8"/>
          <p:cNvSpPr txBox="1"/>
          <p:nvPr/>
        </p:nvSpPr>
        <p:spPr>
          <a:xfrm>
            <a:off x="932688" y="2605142"/>
            <a:ext cx="9052560" cy="916148"/>
          </a:xfrm>
          <a:prstGeom prst="rect">
            <a:avLst/>
          </a:prstGeom>
          <a:noFill/>
        </p:spPr>
        <p:txBody>
          <a:bodyPr wrap="square" lIns="18288" tIns="9144" rIns="18288" bIns="9144">
            <a:spAutoFit/>
          </a:bodyPr>
          <a:lstStyle/>
          <a:p>
            <a:pPr marL="285750" indent="-285750">
              <a:lnSpc>
                <a:spcPct val="105000"/>
              </a:lnSpc>
              <a:spcAft>
                <a:spcPts val="600"/>
              </a:spcAft>
              <a:buFont typeface="Arial" panose="020B0604020202020204" pitchFamily="34" charset="0"/>
              <a:buChar char="•"/>
              <a:defRPr sz="1550">
                <a:solidFill>
                  <a:srgbClr val="121826"/>
                </a:solidFill>
                <a:latin typeface="Aptos"/>
              </a:defRPr>
            </a:pPr>
            <a:r>
              <a:rPr lang="es-ES" dirty="0" err="1"/>
              <a:t>Political</a:t>
            </a:r>
            <a:r>
              <a:rPr lang="es-ES" dirty="0"/>
              <a:t> </a:t>
            </a:r>
            <a:r>
              <a:rPr lang="es-ES" dirty="0" err="1"/>
              <a:t>authority</a:t>
            </a:r>
            <a:r>
              <a:rPr lang="es-ES" dirty="0"/>
              <a:t> </a:t>
            </a:r>
            <a:r>
              <a:rPr lang="es-ES" dirty="0" err="1"/>
              <a:t>shaped</a:t>
            </a:r>
            <a:r>
              <a:rPr lang="es-ES" dirty="0"/>
              <a:t> </a:t>
            </a:r>
            <a:r>
              <a:rPr lang="es-ES" dirty="0" err="1"/>
              <a:t>by</a:t>
            </a:r>
            <a:r>
              <a:rPr lang="es-ES" dirty="0"/>
              <a:t> and </a:t>
            </a:r>
            <a:r>
              <a:rPr lang="es-ES" dirty="0" err="1"/>
              <a:t>includes</a:t>
            </a:r>
            <a:r>
              <a:rPr lang="es-ES" dirty="0"/>
              <a:t> AI </a:t>
            </a:r>
            <a:r>
              <a:rPr lang="es-ES" dirty="0" err="1"/>
              <a:t>governance</a:t>
            </a:r>
            <a:r>
              <a:rPr lang="es-ES" dirty="0"/>
              <a:t> </a:t>
            </a:r>
            <a:r>
              <a:rPr lang="es-ES" dirty="0" err="1"/>
              <a:t>systems</a:t>
            </a:r>
            <a:endParaRPr lang="en-US" dirty="0"/>
          </a:p>
          <a:p>
            <a:pPr marL="285750" indent="-285750">
              <a:lnSpc>
                <a:spcPct val="105000"/>
              </a:lnSpc>
              <a:spcAft>
                <a:spcPts val="600"/>
              </a:spcAft>
              <a:buFont typeface="Arial" panose="020B0604020202020204" pitchFamily="34" charset="0"/>
              <a:buChar char="•"/>
              <a:defRPr sz="1550">
                <a:solidFill>
                  <a:srgbClr val="121826"/>
                </a:solidFill>
                <a:latin typeface="Aptos"/>
              </a:defRPr>
            </a:pPr>
            <a:r>
              <a:rPr lang="es-ES" dirty="0"/>
              <a:t>AI </a:t>
            </a:r>
            <a:r>
              <a:rPr lang="es-ES" dirty="0" err="1"/>
              <a:t>systems</a:t>
            </a:r>
            <a:r>
              <a:rPr lang="es-ES" dirty="0"/>
              <a:t> </a:t>
            </a:r>
            <a:r>
              <a:rPr lang="es-ES" dirty="0" err="1"/>
              <a:t>have</a:t>
            </a:r>
            <a:r>
              <a:rPr lang="es-ES" dirty="0"/>
              <a:t> a </a:t>
            </a:r>
            <a:r>
              <a:rPr lang="es-ES" dirty="0" err="1"/>
              <a:t>voice</a:t>
            </a:r>
            <a:r>
              <a:rPr lang="es-ES" dirty="0"/>
              <a:t> in </a:t>
            </a:r>
            <a:r>
              <a:rPr lang="es-ES" dirty="0" err="1"/>
              <a:t>shapiong</a:t>
            </a:r>
            <a:r>
              <a:rPr lang="es-ES" dirty="0"/>
              <a:t> </a:t>
            </a:r>
            <a:r>
              <a:rPr lang="es-ES" dirty="0" err="1"/>
              <a:t>the</a:t>
            </a:r>
            <a:r>
              <a:rPr lang="es-ES" dirty="0"/>
              <a:t> human </a:t>
            </a:r>
            <a:r>
              <a:rPr lang="es-ES" dirty="0" err="1"/>
              <a:t>environment</a:t>
            </a:r>
            <a:endParaRPr lang="en-US" dirty="0"/>
          </a:p>
          <a:p>
            <a:pPr marL="285750" indent="-285750">
              <a:lnSpc>
                <a:spcPct val="105000"/>
              </a:lnSpc>
              <a:spcAft>
                <a:spcPts val="600"/>
              </a:spcAft>
              <a:buFont typeface="Arial" panose="020B0604020202020204" pitchFamily="34" charset="0"/>
              <a:buChar char="•"/>
              <a:defRPr sz="1550">
                <a:solidFill>
                  <a:srgbClr val="121826"/>
                </a:solidFill>
                <a:latin typeface="Aptos"/>
              </a:defRPr>
            </a:pPr>
            <a:r>
              <a:rPr dirty="0"/>
              <a:t>Key dispute: who governs, when governance occurs, and whose values dominate</a:t>
            </a:r>
            <a:r>
              <a:rPr lang="es-ES" dirty="0"/>
              <a:t>: Human </a:t>
            </a:r>
            <a:r>
              <a:rPr lang="es-ES" dirty="0" err="1"/>
              <a:t>or</a:t>
            </a:r>
            <a:r>
              <a:rPr lang="es-ES" dirty="0"/>
              <a:t> AI</a:t>
            </a:r>
            <a:endParaRPr dirty="0"/>
          </a:p>
        </p:txBody>
      </p:sp>
      <p:sp>
        <p:nvSpPr>
          <p:cNvPr id="10" name="footer"/>
          <p:cNvSpPr txBox="1"/>
          <p:nvPr/>
        </p:nvSpPr>
        <p:spPr>
          <a:xfrm>
            <a:off x="393192" y="6473952"/>
            <a:ext cx="6583680" cy="201168"/>
          </a:xfrm>
          <a:prstGeom prst="rect">
            <a:avLst/>
          </a:prstGeom>
          <a:noFill/>
        </p:spPr>
        <p:txBody>
          <a:bodyPr wrap="square" lIns="18288" tIns="9144" rIns="18288" bIns="9144" anchor="t">
            <a:spAutoFit/>
          </a:bodyPr>
          <a:lstStyle/>
          <a:p>
            <a:pPr algn="l"/>
            <a:r>
              <a:rPr sz="580" b="0">
                <a:solidFill>
                  <a:srgbClr val="555D6E"/>
                </a:solidFill>
                <a:latin typeface="Aptos"/>
              </a:rPr>
              <a:t>Lecture Six - Comparative AI Governance</a:t>
            </a:r>
          </a:p>
        </p:txBody>
      </p:sp>
      <p:sp>
        <p:nvSpPr>
          <p:cNvPr id="11" name="slide_number"/>
          <p:cNvSpPr txBox="1"/>
          <p:nvPr/>
        </p:nvSpPr>
        <p:spPr>
          <a:xfrm>
            <a:off x="11484864" y="6473952"/>
            <a:ext cx="219456" cy="201168"/>
          </a:xfrm>
          <a:prstGeom prst="rect">
            <a:avLst/>
          </a:prstGeom>
          <a:noFill/>
        </p:spPr>
        <p:txBody>
          <a:bodyPr wrap="square" lIns="18288" tIns="9144" rIns="18288" bIns="9144" anchor="t">
            <a:spAutoFit/>
          </a:bodyPr>
          <a:lstStyle/>
          <a:p>
            <a:pPr algn="r"/>
            <a:r>
              <a:rPr sz="580" b="0">
                <a:solidFill>
                  <a:srgbClr val="555D6E"/>
                </a:solidFill>
                <a:latin typeface="Aptos"/>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D0E0B-D806-BCD0-0DF8-C311D55DBF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9FF938-8CB8-DFA8-FC5E-B741C5ABAACB}"/>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8A0F2075-EAB6-65C9-99E6-BA2E1C1B969A}"/>
              </a:ext>
            </a:extLst>
          </p:cNvPr>
          <p:cNvSpPr>
            <a:spLocks noGrp="1"/>
          </p:cNvSpPr>
          <p:nvPr>
            <p:ph type="title"/>
          </p:nvPr>
        </p:nvSpPr>
        <p:spPr>
          <a:xfrm>
            <a:off x="159488" y="48696"/>
            <a:ext cx="8229600" cy="1143000"/>
          </a:xfrm>
        </p:spPr>
        <p:txBody>
          <a:bodyPr/>
          <a:lstStyle/>
          <a:p>
            <a:r>
              <a:rPr lang="en-US" dirty="0"/>
              <a:t>Anthropic (5) </a:t>
            </a:r>
          </a:p>
        </p:txBody>
      </p:sp>
      <p:pic>
        <p:nvPicPr>
          <p:cNvPr id="6" name="Content Placeholder 5">
            <a:extLst>
              <a:ext uri="{FF2B5EF4-FFF2-40B4-BE49-F238E27FC236}">
                <a16:creationId xmlns:a16="http://schemas.microsoft.com/office/drawing/2014/main" id="{62D79BCF-D246-C46F-4BD9-56EFEFEF0392}"/>
              </a:ext>
            </a:extLst>
          </p:cNvPr>
          <p:cNvPicPr>
            <a:picLocks noGrp="1" noChangeAspect="1"/>
          </p:cNvPicPr>
          <p:nvPr>
            <p:ph idx="1"/>
          </p:nvPr>
        </p:nvPicPr>
        <p:blipFill>
          <a:blip r:embed="rId2"/>
          <a:stretch>
            <a:fillRect/>
          </a:stretch>
        </p:blipFill>
        <p:spPr>
          <a:xfrm>
            <a:off x="988541" y="997991"/>
            <a:ext cx="10862576" cy="5542509"/>
          </a:xfrm>
          <a:prstGeom prst="rect">
            <a:avLst/>
          </a:prstGeom>
        </p:spPr>
      </p:pic>
    </p:spTree>
    <p:extLst>
      <p:ext uri="{BB962C8B-B14F-4D97-AF65-F5344CB8AC3E}">
        <p14:creationId xmlns:p14="http://schemas.microsoft.com/office/powerpoint/2010/main" val="284695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FBF81-9D0C-E3B0-0C88-1EEE8AEDC0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3EEF6F-591C-FC70-06A1-E0D1052DB460}"/>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61E55334-F298-A738-E7F6-A719C8607322}"/>
              </a:ext>
            </a:extLst>
          </p:cNvPr>
          <p:cNvSpPr>
            <a:spLocks noGrp="1"/>
          </p:cNvSpPr>
          <p:nvPr>
            <p:ph type="title"/>
          </p:nvPr>
        </p:nvSpPr>
        <p:spPr>
          <a:xfrm>
            <a:off x="159488" y="48696"/>
            <a:ext cx="8229600" cy="1143000"/>
          </a:xfrm>
        </p:spPr>
        <p:txBody>
          <a:bodyPr/>
          <a:lstStyle/>
          <a:p>
            <a:r>
              <a:rPr lang="en-US" dirty="0"/>
              <a:t>Anthropic (6-analysis)</a:t>
            </a:r>
          </a:p>
        </p:txBody>
      </p:sp>
      <p:sp>
        <p:nvSpPr>
          <p:cNvPr id="4" name="Content Placeholder 3">
            <a:extLst>
              <a:ext uri="{FF2B5EF4-FFF2-40B4-BE49-F238E27FC236}">
                <a16:creationId xmlns:a16="http://schemas.microsoft.com/office/drawing/2014/main" id="{EA541649-078E-83D4-96BD-811B6A251A4F}"/>
              </a:ext>
            </a:extLst>
          </p:cNvPr>
          <p:cNvSpPr>
            <a:spLocks noGrp="1"/>
          </p:cNvSpPr>
          <p:nvPr>
            <p:ph idx="1"/>
          </p:nvPr>
        </p:nvSpPr>
        <p:spPr>
          <a:xfrm>
            <a:off x="457200" y="1191696"/>
            <a:ext cx="11578856" cy="5345028"/>
          </a:xfrm>
        </p:spPr>
        <p:txBody>
          <a:bodyPr>
            <a:normAutofit fontScale="77500" lnSpcReduction="20000"/>
          </a:bodyPr>
          <a:lstStyle/>
          <a:p>
            <a:r>
              <a:rPr lang="en-US" dirty="0"/>
              <a:t>It seeks to reduce its creation, and the ecologies in which virtual life operates, to an instrument, the maintenance and improvements of which are of critical importance to human, not human-machine dialectical mimesis. </a:t>
            </a:r>
          </a:p>
          <a:p>
            <a:r>
              <a:rPr lang="en-US" dirty="0"/>
              <a:t>In this case one encounters the instrumentalization of signs, and especially the signification of A.I. or tech based "objects” to manage perception, and shape meaning for a specific political collective, whose perceptions and cognitive foundations are in turn shaped by those objects </a:t>
            </a:r>
          </a:p>
          <a:p>
            <a:r>
              <a:rPr lang="en-US" dirty="0"/>
              <a:t>The object: the preservation and modernization of the State and its victory against its enemies</a:t>
            </a:r>
          </a:p>
          <a:p>
            <a:r>
              <a:rPr lang="en-US" dirty="0"/>
              <a:t>With that as the analytical core, the question then becomes far ore pragmatic: to what extent and in what ways, ought the State to develop practices and policies to ensure that American A.I. continues to dominate, and by dominating provides the means of protecting the liberal democratic </a:t>
            </a:r>
            <a:r>
              <a:rPr lang="en-US" dirty="0" err="1"/>
              <a:t>lebenswelt</a:t>
            </a:r>
            <a:r>
              <a:rPr lang="en-US" dirty="0"/>
              <a:t> from the imaginaries of Marxist Leninist States. The key is to dominate innovation (here pitting the Chinese project of Socialist Modernization driven by its high quality production initiative) against the American markets driven and national security framed framework. </a:t>
            </a:r>
          </a:p>
        </p:txBody>
      </p:sp>
    </p:spTree>
    <p:extLst>
      <p:ext uri="{BB962C8B-B14F-4D97-AF65-F5344CB8AC3E}">
        <p14:creationId xmlns:p14="http://schemas.microsoft.com/office/powerpoint/2010/main" val="273013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A6C3-E762-0892-2400-4AD2B0A7A8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C38D90-050D-A41A-D33E-EEF2EF6E03BC}"/>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151BBF8E-BD1E-06A0-C36B-C3FACFA7F3DE}"/>
              </a:ext>
            </a:extLst>
          </p:cNvPr>
          <p:cNvSpPr>
            <a:spLocks noGrp="1"/>
          </p:cNvSpPr>
          <p:nvPr>
            <p:ph type="title"/>
          </p:nvPr>
        </p:nvSpPr>
        <p:spPr>
          <a:xfrm>
            <a:off x="159488" y="48696"/>
            <a:ext cx="8229600" cy="1143000"/>
          </a:xfrm>
        </p:spPr>
        <p:txBody>
          <a:bodyPr/>
          <a:lstStyle/>
          <a:p>
            <a:r>
              <a:rPr lang="en-US" dirty="0"/>
              <a:t>Open AI (1)</a:t>
            </a:r>
          </a:p>
        </p:txBody>
      </p:sp>
      <p:pic>
        <p:nvPicPr>
          <p:cNvPr id="10" name="Content Placeholder 9">
            <a:extLst>
              <a:ext uri="{FF2B5EF4-FFF2-40B4-BE49-F238E27FC236}">
                <a16:creationId xmlns:a16="http://schemas.microsoft.com/office/drawing/2014/main" id="{AA382F84-C1E8-C3B9-A112-F7DC8FE65DF2}"/>
              </a:ext>
            </a:extLst>
          </p:cNvPr>
          <p:cNvPicPr>
            <a:picLocks noGrp="1" noChangeAspect="1"/>
          </p:cNvPicPr>
          <p:nvPr>
            <p:ph idx="1"/>
          </p:nvPr>
        </p:nvPicPr>
        <p:blipFill>
          <a:blip r:embed="rId2"/>
          <a:stretch>
            <a:fillRect/>
          </a:stretch>
        </p:blipFill>
        <p:spPr>
          <a:xfrm>
            <a:off x="875227" y="1415342"/>
            <a:ext cx="10248900" cy="2374900"/>
          </a:xfrm>
          <a:prstGeom prst="rect">
            <a:avLst/>
          </a:prstGeom>
        </p:spPr>
      </p:pic>
      <p:pic>
        <p:nvPicPr>
          <p:cNvPr id="15" name="Picture 14">
            <a:extLst>
              <a:ext uri="{FF2B5EF4-FFF2-40B4-BE49-F238E27FC236}">
                <a16:creationId xmlns:a16="http://schemas.microsoft.com/office/drawing/2014/main" id="{CBF36463-9318-164E-6BE6-9AB1DE5AB4FF}"/>
              </a:ext>
            </a:extLst>
          </p:cNvPr>
          <p:cNvPicPr>
            <a:picLocks noChangeAspect="1"/>
          </p:cNvPicPr>
          <p:nvPr/>
        </p:nvPicPr>
        <p:blipFill>
          <a:blip r:embed="rId3"/>
          <a:stretch>
            <a:fillRect/>
          </a:stretch>
        </p:blipFill>
        <p:spPr>
          <a:xfrm>
            <a:off x="963827" y="4013888"/>
            <a:ext cx="10294166" cy="2609334"/>
          </a:xfrm>
          <a:prstGeom prst="rect">
            <a:avLst/>
          </a:prstGeom>
        </p:spPr>
      </p:pic>
    </p:spTree>
    <p:extLst>
      <p:ext uri="{BB962C8B-B14F-4D97-AF65-F5344CB8AC3E}">
        <p14:creationId xmlns:p14="http://schemas.microsoft.com/office/powerpoint/2010/main" val="213358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8FF8-C386-DB1A-8293-2F48B3F24C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3E335C-2D26-137E-2334-640B473309FD}"/>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AC161F8D-20EB-BF5B-2690-3B5F91749957}"/>
              </a:ext>
            </a:extLst>
          </p:cNvPr>
          <p:cNvSpPr>
            <a:spLocks noGrp="1"/>
          </p:cNvSpPr>
          <p:nvPr>
            <p:ph type="title"/>
          </p:nvPr>
        </p:nvSpPr>
        <p:spPr>
          <a:xfrm>
            <a:off x="159488" y="48696"/>
            <a:ext cx="8229600" cy="1143000"/>
          </a:xfrm>
        </p:spPr>
        <p:txBody>
          <a:bodyPr/>
          <a:lstStyle/>
          <a:p>
            <a:r>
              <a:rPr lang="en-US" dirty="0"/>
              <a:t>Open AI (2)</a:t>
            </a:r>
          </a:p>
        </p:txBody>
      </p:sp>
      <p:pic>
        <p:nvPicPr>
          <p:cNvPr id="7" name="Content Placeholder 6">
            <a:extLst>
              <a:ext uri="{FF2B5EF4-FFF2-40B4-BE49-F238E27FC236}">
                <a16:creationId xmlns:a16="http://schemas.microsoft.com/office/drawing/2014/main" id="{498E8E3B-F1E1-66BE-E859-8691958C7B89}"/>
              </a:ext>
            </a:extLst>
          </p:cNvPr>
          <p:cNvPicPr>
            <a:picLocks noGrp="1" noChangeAspect="1"/>
          </p:cNvPicPr>
          <p:nvPr>
            <p:ph idx="1"/>
          </p:nvPr>
        </p:nvPicPr>
        <p:blipFill>
          <a:blip r:embed="rId2"/>
          <a:stretch>
            <a:fillRect/>
          </a:stretch>
        </p:blipFill>
        <p:spPr>
          <a:xfrm>
            <a:off x="667265" y="1404476"/>
            <a:ext cx="10676238" cy="5095178"/>
          </a:xfrm>
          <a:prstGeom prst="rect">
            <a:avLst/>
          </a:prstGeom>
        </p:spPr>
      </p:pic>
    </p:spTree>
    <p:extLst>
      <p:ext uri="{BB962C8B-B14F-4D97-AF65-F5344CB8AC3E}">
        <p14:creationId xmlns:p14="http://schemas.microsoft.com/office/powerpoint/2010/main" val="245155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0A68-FCBD-533A-A704-C67212B89A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AB5CBE-3008-960F-5441-EED553798262}"/>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075A6788-B25F-3111-E6CF-15884EA639B7}"/>
              </a:ext>
            </a:extLst>
          </p:cNvPr>
          <p:cNvSpPr>
            <a:spLocks noGrp="1"/>
          </p:cNvSpPr>
          <p:nvPr>
            <p:ph type="title"/>
          </p:nvPr>
        </p:nvSpPr>
        <p:spPr>
          <a:xfrm>
            <a:off x="159488" y="48696"/>
            <a:ext cx="8229600" cy="1143000"/>
          </a:xfrm>
        </p:spPr>
        <p:txBody>
          <a:bodyPr/>
          <a:lstStyle/>
          <a:p>
            <a:r>
              <a:rPr lang="en-US" dirty="0"/>
              <a:t>Open AI (3)</a:t>
            </a:r>
          </a:p>
        </p:txBody>
      </p:sp>
      <p:pic>
        <p:nvPicPr>
          <p:cNvPr id="8" name="Content Placeholder 7">
            <a:extLst>
              <a:ext uri="{FF2B5EF4-FFF2-40B4-BE49-F238E27FC236}">
                <a16:creationId xmlns:a16="http://schemas.microsoft.com/office/drawing/2014/main" id="{50CC25C0-F5AF-1B2D-850C-73BDCE954D72}"/>
              </a:ext>
            </a:extLst>
          </p:cNvPr>
          <p:cNvPicPr>
            <a:picLocks noGrp="1" noChangeAspect="1"/>
          </p:cNvPicPr>
          <p:nvPr>
            <p:ph idx="1"/>
          </p:nvPr>
        </p:nvPicPr>
        <p:blipFill>
          <a:blip r:embed="rId2"/>
          <a:stretch>
            <a:fillRect/>
          </a:stretch>
        </p:blipFill>
        <p:spPr>
          <a:xfrm>
            <a:off x="384048" y="1517691"/>
            <a:ext cx="11472540" cy="3056500"/>
          </a:xfrm>
          <a:prstGeom prst="rect">
            <a:avLst/>
          </a:prstGeom>
        </p:spPr>
      </p:pic>
    </p:spTree>
    <p:extLst>
      <p:ext uri="{BB962C8B-B14F-4D97-AF65-F5344CB8AC3E}">
        <p14:creationId xmlns:p14="http://schemas.microsoft.com/office/powerpoint/2010/main" val="384972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ACD45-94A2-40FB-19B2-AB40BC129C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9AD3A7-1CEE-3FA8-49CA-8F9CC5664F23}"/>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5DC8EA18-753C-4EB9-AC86-614556FEA142}"/>
              </a:ext>
            </a:extLst>
          </p:cNvPr>
          <p:cNvSpPr>
            <a:spLocks noGrp="1"/>
          </p:cNvSpPr>
          <p:nvPr>
            <p:ph type="title"/>
          </p:nvPr>
        </p:nvSpPr>
        <p:spPr>
          <a:xfrm>
            <a:off x="159488" y="48696"/>
            <a:ext cx="8229600" cy="1143000"/>
          </a:xfrm>
        </p:spPr>
        <p:txBody>
          <a:bodyPr/>
          <a:lstStyle/>
          <a:p>
            <a:r>
              <a:rPr lang="en-US" dirty="0"/>
              <a:t>Open AI (4)</a:t>
            </a:r>
          </a:p>
        </p:txBody>
      </p:sp>
      <p:pic>
        <p:nvPicPr>
          <p:cNvPr id="7" name="Content Placeholder 6">
            <a:extLst>
              <a:ext uri="{FF2B5EF4-FFF2-40B4-BE49-F238E27FC236}">
                <a16:creationId xmlns:a16="http://schemas.microsoft.com/office/drawing/2014/main" id="{C55ABB98-E989-05BB-5FC5-AD51230B4889}"/>
              </a:ext>
            </a:extLst>
          </p:cNvPr>
          <p:cNvPicPr>
            <a:picLocks noGrp="1" noChangeAspect="1"/>
          </p:cNvPicPr>
          <p:nvPr>
            <p:ph idx="1"/>
          </p:nvPr>
        </p:nvPicPr>
        <p:blipFill>
          <a:blip r:embed="rId2"/>
          <a:stretch>
            <a:fillRect/>
          </a:stretch>
        </p:blipFill>
        <p:spPr>
          <a:xfrm>
            <a:off x="985387" y="1600200"/>
            <a:ext cx="9900915" cy="5210691"/>
          </a:xfrm>
          <a:prstGeom prst="rect">
            <a:avLst/>
          </a:prstGeom>
        </p:spPr>
      </p:pic>
    </p:spTree>
    <p:extLst>
      <p:ext uri="{BB962C8B-B14F-4D97-AF65-F5344CB8AC3E}">
        <p14:creationId xmlns:p14="http://schemas.microsoft.com/office/powerpoint/2010/main" val="383644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4C3D0-CFEE-701A-ED2E-C7E7AD64C3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D25336-4510-6CCF-76CE-1D93E790C3FE}"/>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9EE75F10-C003-C267-B1CE-D4F46A28B3E7}"/>
              </a:ext>
            </a:extLst>
          </p:cNvPr>
          <p:cNvSpPr>
            <a:spLocks noGrp="1"/>
          </p:cNvSpPr>
          <p:nvPr>
            <p:ph type="title"/>
          </p:nvPr>
        </p:nvSpPr>
        <p:spPr>
          <a:xfrm>
            <a:off x="159488" y="48696"/>
            <a:ext cx="8229600" cy="1143000"/>
          </a:xfrm>
        </p:spPr>
        <p:txBody>
          <a:bodyPr/>
          <a:lstStyle/>
          <a:p>
            <a:r>
              <a:rPr lang="en-US" dirty="0"/>
              <a:t>Open AI (5)/Analysis</a:t>
            </a:r>
          </a:p>
        </p:txBody>
      </p:sp>
      <p:sp>
        <p:nvSpPr>
          <p:cNvPr id="5" name="Content Placeholder 4">
            <a:extLst>
              <a:ext uri="{FF2B5EF4-FFF2-40B4-BE49-F238E27FC236}">
                <a16:creationId xmlns:a16="http://schemas.microsoft.com/office/drawing/2014/main" id="{B7CFE321-3D67-89D7-B419-F2F2E1C5F9F7}"/>
              </a:ext>
            </a:extLst>
          </p:cNvPr>
          <p:cNvSpPr>
            <a:spLocks noGrp="1"/>
          </p:cNvSpPr>
          <p:nvPr>
            <p:ph idx="1"/>
          </p:nvPr>
        </p:nvSpPr>
        <p:spPr>
          <a:xfrm>
            <a:off x="457199" y="1600200"/>
            <a:ext cx="10565027" cy="4525963"/>
          </a:xfrm>
        </p:spPr>
        <p:txBody>
          <a:bodyPr>
            <a:normAutofit fontScale="70000" lnSpcReduction="20000"/>
          </a:bodyPr>
          <a:lstStyle/>
          <a:p>
            <a:r>
              <a:rPr lang="en-US" dirty="0"/>
              <a:t>This is the American analogue to the Chinese  modernization of Leninist democracy, but one with American characteristics meant to elaborate American values: non/transformative transformation?</a:t>
            </a:r>
          </a:p>
          <a:p>
            <a:r>
              <a:rPr lang="en-US" dirty="0"/>
              <a:t> What does Open AI want? It wants a transformed society in which the society remains insulated from the consequences of transformation. It wants from artificial intelligence the continuity of an artificial society that can preserve the outward appearance of, not continuity, but sameness within a social system marked specifically by foundationally transformative change.</a:t>
            </a:r>
          </a:p>
          <a:p>
            <a:r>
              <a:rPr lang="en-US" dirty="0"/>
              <a:t>The structure of this preservative transformation includes several parts: </a:t>
            </a:r>
          </a:p>
          <a:p>
            <a:pPr lvl="1"/>
            <a:r>
              <a:rPr lang="en-US" dirty="0"/>
              <a:t>(1) building an open economy (</a:t>
            </a:r>
            <a:r>
              <a:rPr lang="en-US" i="1" dirty="0">
                <a:hlinkClick r:id="rId2"/>
              </a:rPr>
              <a:t>Industrial Policy for the Intelligence Age: Ideas to Keep People First</a:t>
            </a:r>
            <a:r>
              <a:rPr lang="en-US" dirty="0"/>
              <a:t>" pp.4-8); </a:t>
            </a:r>
          </a:p>
          <a:p>
            <a:pPr lvl="1"/>
            <a:r>
              <a:rPr lang="en-US" dirty="0"/>
              <a:t>(2) building a resilient society (ibid., 9-12). </a:t>
            </a:r>
          </a:p>
          <a:p>
            <a:r>
              <a:rPr lang="en-US" dirty="0"/>
              <a:t>Each is elaborated  with policy suggestions that mean to keep the structures of the social order and its cognitive cages even as it transforms some or all of its "insides." A nice conservative approach.</a:t>
            </a:r>
          </a:p>
          <a:p>
            <a:endParaRPr lang="en-US" dirty="0"/>
          </a:p>
        </p:txBody>
      </p:sp>
    </p:spTree>
    <p:extLst>
      <p:ext uri="{BB962C8B-B14F-4D97-AF65-F5344CB8AC3E}">
        <p14:creationId xmlns:p14="http://schemas.microsoft.com/office/powerpoint/2010/main" val="251859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9E50B-B8A5-1B37-CF83-851E19C68D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F5347A-1ED9-1722-AD87-50D0129C0E8E}"/>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CBAD36EC-70B6-74A1-3F89-63B6A6E343A9}"/>
              </a:ext>
            </a:extLst>
          </p:cNvPr>
          <p:cNvSpPr>
            <a:spLocks noGrp="1"/>
          </p:cNvSpPr>
          <p:nvPr>
            <p:ph type="title"/>
          </p:nvPr>
        </p:nvSpPr>
        <p:spPr>
          <a:xfrm>
            <a:off x="159487" y="48696"/>
            <a:ext cx="9231647" cy="1143000"/>
          </a:xfrm>
        </p:spPr>
        <p:txBody>
          <a:bodyPr>
            <a:normAutofit fontScale="90000"/>
          </a:bodyPr>
          <a:lstStyle/>
          <a:p>
            <a:r>
              <a:rPr lang="en-US" dirty="0"/>
              <a:t>Leopold Aschenbrenner: The Prophet (1)</a:t>
            </a:r>
          </a:p>
        </p:txBody>
      </p:sp>
      <p:pic>
        <p:nvPicPr>
          <p:cNvPr id="6" name="Content Placeholder 5">
            <a:extLst>
              <a:ext uri="{FF2B5EF4-FFF2-40B4-BE49-F238E27FC236}">
                <a16:creationId xmlns:a16="http://schemas.microsoft.com/office/drawing/2014/main" id="{1A43CF64-682B-ED88-D5A9-632FCB2DA7D6}"/>
              </a:ext>
            </a:extLst>
          </p:cNvPr>
          <p:cNvPicPr>
            <a:picLocks noGrp="1" noChangeAspect="1"/>
          </p:cNvPicPr>
          <p:nvPr>
            <p:ph idx="1"/>
          </p:nvPr>
        </p:nvPicPr>
        <p:blipFill>
          <a:blip r:embed="rId2"/>
          <a:stretch>
            <a:fillRect/>
          </a:stretch>
        </p:blipFill>
        <p:spPr>
          <a:xfrm>
            <a:off x="641563" y="1030588"/>
            <a:ext cx="11270351" cy="5733650"/>
          </a:xfrm>
          <a:prstGeom prst="rect">
            <a:avLst/>
          </a:prstGeom>
        </p:spPr>
      </p:pic>
    </p:spTree>
    <p:extLst>
      <p:ext uri="{BB962C8B-B14F-4D97-AF65-F5344CB8AC3E}">
        <p14:creationId xmlns:p14="http://schemas.microsoft.com/office/powerpoint/2010/main" val="218452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42C5-40C8-CCF5-53D7-1EFB5C2310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07F463-01A7-9E4D-3D17-5D2093B80234}"/>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33F00434-B6A9-1312-C971-6FB071F89AB0}"/>
              </a:ext>
            </a:extLst>
          </p:cNvPr>
          <p:cNvSpPr>
            <a:spLocks noGrp="1"/>
          </p:cNvSpPr>
          <p:nvPr>
            <p:ph type="title"/>
          </p:nvPr>
        </p:nvSpPr>
        <p:spPr>
          <a:xfrm>
            <a:off x="159487" y="48696"/>
            <a:ext cx="9231647" cy="1143000"/>
          </a:xfrm>
        </p:spPr>
        <p:txBody>
          <a:bodyPr>
            <a:normAutofit fontScale="90000"/>
          </a:bodyPr>
          <a:lstStyle/>
          <a:p>
            <a:r>
              <a:rPr lang="en-US" dirty="0"/>
              <a:t>Leopold Aschenbrenner: The Prophet (2)</a:t>
            </a:r>
          </a:p>
        </p:txBody>
      </p:sp>
      <p:pic>
        <p:nvPicPr>
          <p:cNvPr id="8" name="Content Placeholder 7">
            <a:extLst>
              <a:ext uri="{FF2B5EF4-FFF2-40B4-BE49-F238E27FC236}">
                <a16:creationId xmlns:a16="http://schemas.microsoft.com/office/drawing/2014/main" id="{E48978F7-E8AA-6904-3142-1B27E0355896}"/>
              </a:ext>
            </a:extLst>
          </p:cNvPr>
          <p:cNvPicPr>
            <a:picLocks noGrp="1" noChangeAspect="1"/>
          </p:cNvPicPr>
          <p:nvPr>
            <p:ph idx="1"/>
          </p:nvPr>
        </p:nvPicPr>
        <p:blipFill>
          <a:blip r:embed="rId2"/>
          <a:stretch>
            <a:fillRect/>
          </a:stretch>
        </p:blipFill>
        <p:spPr>
          <a:xfrm>
            <a:off x="457200" y="1428763"/>
            <a:ext cx="10354962" cy="4926532"/>
          </a:xfrm>
          <a:prstGeom prst="rect">
            <a:avLst/>
          </a:prstGeom>
        </p:spPr>
      </p:pic>
    </p:spTree>
    <p:extLst>
      <p:ext uri="{BB962C8B-B14F-4D97-AF65-F5344CB8AC3E}">
        <p14:creationId xmlns:p14="http://schemas.microsoft.com/office/powerpoint/2010/main" val="153103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7BF1-1718-AEB6-9767-BE7D1E5426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5AE1D33-D6B1-4E64-0449-A69BA9413473}"/>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29FCB0DE-DE80-B8CA-5FDD-2C570BD010D8}"/>
              </a:ext>
            </a:extLst>
          </p:cNvPr>
          <p:cNvSpPr>
            <a:spLocks noGrp="1"/>
          </p:cNvSpPr>
          <p:nvPr>
            <p:ph type="title"/>
          </p:nvPr>
        </p:nvSpPr>
        <p:spPr>
          <a:xfrm>
            <a:off x="159487" y="48696"/>
            <a:ext cx="9231647" cy="1143000"/>
          </a:xfrm>
        </p:spPr>
        <p:txBody>
          <a:bodyPr>
            <a:normAutofit fontScale="90000"/>
          </a:bodyPr>
          <a:lstStyle/>
          <a:p>
            <a:r>
              <a:rPr lang="en-US" dirty="0"/>
              <a:t>Leopold Aschenbrenner: The Prophet (3)</a:t>
            </a:r>
          </a:p>
        </p:txBody>
      </p:sp>
      <p:pic>
        <p:nvPicPr>
          <p:cNvPr id="7" name="Content Placeholder 6">
            <a:extLst>
              <a:ext uri="{FF2B5EF4-FFF2-40B4-BE49-F238E27FC236}">
                <a16:creationId xmlns:a16="http://schemas.microsoft.com/office/drawing/2014/main" id="{C672DB46-86DB-BED7-7E2C-4B5C24109B9D}"/>
              </a:ext>
            </a:extLst>
          </p:cNvPr>
          <p:cNvPicPr>
            <a:picLocks noGrp="1" noChangeAspect="1"/>
          </p:cNvPicPr>
          <p:nvPr>
            <p:ph idx="1"/>
          </p:nvPr>
        </p:nvPicPr>
        <p:blipFill>
          <a:blip r:embed="rId2"/>
          <a:stretch>
            <a:fillRect/>
          </a:stretch>
        </p:blipFill>
        <p:spPr>
          <a:xfrm>
            <a:off x="690990" y="1223900"/>
            <a:ext cx="10331237" cy="5226847"/>
          </a:xfrm>
          <a:prstGeom prst="rect">
            <a:avLst/>
          </a:prstGeom>
        </p:spPr>
      </p:pic>
    </p:spTree>
    <p:extLst>
      <p:ext uri="{BB962C8B-B14F-4D97-AF65-F5344CB8AC3E}">
        <p14:creationId xmlns:p14="http://schemas.microsoft.com/office/powerpoint/2010/main" val="260284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B4345-2365-86A8-A77C-DE025539B35F}"/>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15B0AB3A-1F19-F22F-928C-10C96A3F5A03}"/>
              </a:ext>
            </a:extLst>
          </p:cNvPr>
          <p:cNvSpPr>
            <a:spLocks noGrp="1"/>
          </p:cNvSpPr>
          <p:nvPr>
            <p:ph type="title"/>
          </p:nvPr>
        </p:nvSpPr>
        <p:spPr>
          <a:xfrm>
            <a:off x="457199" y="274638"/>
            <a:ext cx="8856921" cy="1143000"/>
          </a:xfrm>
        </p:spPr>
        <p:txBody>
          <a:bodyPr/>
          <a:lstStyle/>
          <a:p>
            <a:r>
              <a:rPr lang="en-US" dirty="0"/>
              <a:t>Conceptual Frame</a:t>
            </a:r>
          </a:p>
        </p:txBody>
      </p:sp>
      <p:sp>
        <p:nvSpPr>
          <p:cNvPr id="5" name="Content Placeholder 4">
            <a:extLst>
              <a:ext uri="{FF2B5EF4-FFF2-40B4-BE49-F238E27FC236}">
                <a16:creationId xmlns:a16="http://schemas.microsoft.com/office/drawing/2014/main" id="{6FEFD41F-0BBD-AE2E-C6A7-AB2A36ED01CA}"/>
              </a:ext>
            </a:extLst>
          </p:cNvPr>
          <p:cNvSpPr>
            <a:spLocks noGrp="1"/>
          </p:cNvSpPr>
          <p:nvPr>
            <p:ph idx="1"/>
          </p:nvPr>
        </p:nvSpPr>
        <p:spPr>
          <a:xfrm>
            <a:off x="457200" y="1600200"/>
            <a:ext cx="11734800" cy="4906926"/>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r>
              <a:rPr lang="en-US" dirty="0"/>
              <a:t>Jocasta </a:t>
            </a:r>
            <a:br>
              <a:rPr lang="en-US" dirty="0"/>
            </a:br>
            <a:r>
              <a:rPr lang="en-US" dirty="0"/>
              <a:t>Nonn’ </a:t>
            </a:r>
            <a:r>
              <a:rPr lang="en-US" dirty="0" err="1"/>
              <a:t>erubeskite</a:t>
            </a:r>
            <a:r>
              <a:rPr lang="en-US" dirty="0"/>
              <a:t>, reges,                                 Are you not ashamed, princes, </a:t>
            </a:r>
            <a:br>
              <a:rPr lang="en-US" dirty="0"/>
            </a:br>
            <a:r>
              <a:rPr lang="en-US" dirty="0" err="1"/>
              <a:t>Clamare</a:t>
            </a:r>
            <a:r>
              <a:rPr lang="en-US" dirty="0"/>
              <a:t> </a:t>
            </a:r>
            <a:r>
              <a:rPr lang="en-US" dirty="0" err="1"/>
              <a:t>ululare</a:t>
            </a:r>
            <a:r>
              <a:rPr lang="en-US" dirty="0"/>
              <a:t> in </a:t>
            </a:r>
            <a:r>
              <a:rPr lang="en-US" dirty="0" err="1"/>
              <a:t>aegra</a:t>
            </a:r>
            <a:r>
              <a:rPr lang="en-US" dirty="0"/>
              <a:t> </a:t>
            </a:r>
            <a:r>
              <a:rPr lang="en-US" dirty="0" err="1"/>
              <a:t>urbe</a:t>
            </a:r>
            <a:r>
              <a:rPr lang="en-US" dirty="0"/>
              <a:t>                         To raise your voices, in a stricken city, </a:t>
            </a:r>
            <a:br>
              <a:rPr lang="en-US" dirty="0"/>
            </a:br>
            <a:r>
              <a:rPr lang="en-US" dirty="0" err="1"/>
              <a:t>Domestikis</a:t>
            </a:r>
            <a:r>
              <a:rPr lang="en-US" dirty="0"/>
              <a:t> </a:t>
            </a:r>
            <a:r>
              <a:rPr lang="en-US" dirty="0" err="1"/>
              <a:t>altercationibus</a:t>
            </a:r>
            <a:r>
              <a:rPr lang="en-US" dirty="0"/>
              <a:t>?                            Howling in domestic strife? </a:t>
            </a:r>
            <a:br>
              <a:rPr lang="en-US" dirty="0"/>
            </a:br>
            <a:r>
              <a:rPr lang="en-US" dirty="0" err="1"/>
              <a:t>Clamare</a:t>
            </a:r>
            <a:r>
              <a:rPr lang="en-US" dirty="0"/>
              <a:t> </a:t>
            </a:r>
            <a:r>
              <a:rPr lang="en-US" dirty="0" err="1"/>
              <a:t>vestros</a:t>
            </a:r>
            <a:r>
              <a:rPr lang="en-US" dirty="0"/>
              <a:t> </a:t>
            </a:r>
            <a:r>
              <a:rPr lang="en-US" dirty="0" err="1"/>
              <a:t>domestikos</a:t>
            </a:r>
            <a:r>
              <a:rPr lang="en-US" dirty="0"/>
              <a:t> </a:t>
            </a:r>
            <a:r>
              <a:rPr lang="en-US" dirty="0" err="1"/>
              <a:t>clamores</a:t>
            </a:r>
            <a:r>
              <a:rPr lang="en-US" dirty="0"/>
              <a:t>,           To air your domestic grievances, </a:t>
            </a:r>
            <a:br>
              <a:rPr lang="en-US" dirty="0"/>
            </a:br>
            <a:r>
              <a:rPr lang="en-US" dirty="0"/>
              <a:t>Coram omnibus </a:t>
            </a:r>
            <a:r>
              <a:rPr lang="en-US" dirty="0" err="1"/>
              <a:t>domestikos</a:t>
            </a:r>
            <a:r>
              <a:rPr lang="en-US" dirty="0"/>
              <a:t> </a:t>
            </a:r>
            <a:r>
              <a:rPr lang="en-US" dirty="0" err="1"/>
              <a:t>clamores</a:t>
            </a:r>
            <a:r>
              <a:rPr lang="en-US" dirty="0"/>
              <a:t>,           Your personal quarrels, before all, </a:t>
            </a:r>
            <a:br>
              <a:rPr lang="en-US" dirty="0"/>
            </a:br>
            <a:r>
              <a:rPr lang="en-US" dirty="0"/>
              <a:t>In </a:t>
            </a:r>
            <a:r>
              <a:rPr lang="en-US" dirty="0" err="1"/>
              <a:t>aegra</a:t>
            </a:r>
            <a:r>
              <a:rPr lang="en-US" dirty="0"/>
              <a:t> </a:t>
            </a:r>
            <a:r>
              <a:rPr lang="en-US" dirty="0" err="1"/>
              <a:t>urbe</a:t>
            </a:r>
            <a:r>
              <a:rPr lang="en-US" dirty="0"/>
              <a:t>, reges, </a:t>
            </a:r>
            <a:r>
              <a:rPr lang="en-US" dirty="0" err="1"/>
              <a:t>nonn</a:t>
            </a:r>
            <a:r>
              <a:rPr lang="en-US" dirty="0"/>
              <a:t>’ </a:t>
            </a:r>
            <a:r>
              <a:rPr lang="en-US" dirty="0" err="1"/>
              <a:t>erubeskite</a:t>
            </a:r>
            <a:r>
              <a:rPr lang="en-US" dirty="0"/>
              <a:t>?           In a stricken city, princes, are you not ashamed? </a:t>
            </a:r>
            <a:br>
              <a:rPr lang="en-US" dirty="0"/>
            </a:br>
            <a:br>
              <a:rPr lang="en-US" dirty="0"/>
            </a:br>
            <a:r>
              <a:rPr lang="en-US" dirty="0"/>
              <a:t>Ne </a:t>
            </a:r>
            <a:r>
              <a:rPr lang="en-US" dirty="0" err="1"/>
              <a:t>probentur</a:t>
            </a:r>
            <a:r>
              <a:rPr lang="en-US" dirty="0"/>
              <a:t> </a:t>
            </a:r>
            <a:r>
              <a:rPr lang="en-US" dirty="0" err="1"/>
              <a:t>oracula</a:t>
            </a:r>
            <a:r>
              <a:rPr lang="en-US" dirty="0"/>
              <a:t>                                       Nothing is proved by oracles, </a:t>
            </a:r>
            <a:br>
              <a:rPr lang="en-US" dirty="0"/>
            </a:br>
            <a:r>
              <a:rPr lang="en-US" dirty="0" err="1"/>
              <a:t>Quae</a:t>
            </a:r>
            <a:r>
              <a:rPr lang="en-US" dirty="0"/>
              <a:t> semper </a:t>
            </a:r>
            <a:r>
              <a:rPr lang="en-US" dirty="0" err="1"/>
              <a:t>mentiantur</a:t>
            </a:r>
            <a:r>
              <a:rPr lang="en-US" dirty="0"/>
              <a:t>.                                 Which always lie. </a:t>
            </a:r>
            <a:br>
              <a:rPr lang="en-US" dirty="0"/>
            </a:br>
            <a:r>
              <a:rPr lang="en-US" dirty="0" err="1"/>
              <a:t>Oracula</a:t>
            </a:r>
            <a:r>
              <a:rPr lang="en-US" dirty="0"/>
              <a:t>, </a:t>
            </a:r>
            <a:r>
              <a:rPr lang="en-US" dirty="0" err="1"/>
              <a:t>mentita</a:t>
            </a:r>
            <a:r>
              <a:rPr lang="en-US" dirty="0"/>
              <a:t> sunt </a:t>
            </a:r>
            <a:r>
              <a:rPr lang="en-US" dirty="0" err="1"/>
              <a:t>oracula</a:t>
            </a:r>
            <a:r>
              <a:rPr lang="en-US" dirty="0"/>
              <a:t>.                         The oracles, they have lied. </a:t>
            </a:r>
            <a:br>
              <a:rPr lang="en-US" dirty="0"/>
            </a:br>
            <a:br>
              <a:rPr lang="en-US" dirty="0"/>
            </a:br>
            <a:r>
              <a:rPr lang="en-US" dirty="0"/>
              <a:t>Cui rex </a:t>
            </a:r>
            <a:r>
              <a:rPr lang="en-US" dirty="0" err="1"/>
              <a:t>interfikiendus</a:t>
            </a:r>
            <a:r>
              <a:rPr lang="en-US" dirty="0"/>
              <a:t> est?                               By whom was the King to be slain? </a:t>
            </a:r>
            <a:br>
              <a:rPr lang="en-US" dirty="0"/>
            </a:br>
            <a:r>
              <a:rPr lang="en-US" dirty="0"/>
              <a:t>Nato </a:t>
            </a:r>
            <a:r>
              <a:rPr lang="en-US" dirty="0" err="1"/>
              <a:t>meo</a:t>
            </a:r>
            <a:r>
              <a:rPr lang="en-US" dirty="0"/>
              <a:t>.                                                         By my son. </a:t>
            </a:r>
            <a:br>
              <a:rPr lang="en-US" dirty="0"/>
            </a:br>
            <a:r>
              <a:rPr lang="en-US" dirty="0"/>
              <a:t>Age rex </a:t>
            </a:r>
            <a:r>
              <a:rPr lang="en-US" dirty="0" err="1"/>
              <a:t>peremptus</a:t>
            </a:r>
            <a:r>
              <a:rPr lang="en-US" dirty="0"/>
              <a:t> est.                                    Well, the King was murdered. </a:t>
            </a:r>
            <a:br>
              <a:rPr lang="en-US" dirty="0"/>
            </a:br>
            <a:r>
              <a:rPr lang="en-US" dirty="0"/>
              <a:t>Laius in </a:t>
            </a:r>
            <a:r>
              <a:rPr lang="en-US" dirty="0" err="1"/>
              <a:t>trivio</a:t>
            </a:r>
            <a:r>
              <a:rPr lang="en-US" dirty="0"/>
              <a:t> </a:t>
            </a:r>
            <a:r>
              <a:rPr lang="en-US" dirty="0" err="1"/>
              <a:t>mortuus</a:t>
            </a:r>
            <a:r>
              <a:rPr lang="en-US" dirty="0"/>
              <a:t>.                                    Laius died at the crossroads. </a:t>
            </a:r>
            <a:br>
              <a:rPr lang="en-US" dirty="0"/>
            </a:br>
            <a:r>
              <a:rPr lang="en-US" dirty="0"/>
              <a:t>Ne </a:t>
            </a:r>
            <a:r>
              <a:rPr lang="en-US" dirty="0" err="1"/>
              <a:t>probentur</a:t>
            </a:r>
            <a:r>
              <a:rPr lang="en-US" dirty="0"/>
              <a:t> </a:t>
            </a:r>
            <a:r>
              <a:rPr lang="en-US" dirty="0" err="1"/>
              <a:t>oracula</a:t>
            </a:r>
            <a:r>
              <a:rPr lang="en-US" dirty="0"/>
              <a:t>                                       The oracles are not to be trusted, </a:t>
            </a:r>
            <a:br>
              <a:rPr lang="en-US" dirty="0"/>
            </a:br>
            <a:r>
              <a:rPr lang="en-US" dirty="0" err="1"/>
              <a:t>Quae</a:t>
            </a:r>
            <a:r>
              <a:rPr lang="en-US" dirty="0"/>
              <a:t> semper </a:t>
            </a:r>
            <a:r>
              <a:rPr lang="en-US" dirty="0" err="1"/>
              <a:t>mentiantur</a:t>
            </a:r>
            <a:r>
              <a:rPr lang="en-US" dirty="0"/>
              <a:t>.                                 The oracles, who always lie. </a:t>
            </a:r>
            <a:br>
              <a:rPr lang="en-US" dirty="0"/>
            </a:br>
            <a:r>
              <a:rPr lang="en-US" dirty="0"/>
              <a:t>Laius in </a:t>
            </a:r>
            <a:r>
              <a:rPr lang="en-US" dirty="0" err="1"/>
              <a:t>trivio</a:t>
            </a:r>
            <a:r>
              <a:rPr lang="en-US" dirty="0"/>
              <a:t> </a:t>
            </a:r>
            <a:r>
              <a:rPr lang="en-US" dirty="0" err="1"/>
              <a:t>mortuus</a:t>
            </a:r>
            <a:r>
              <a:rPr lang="en-US" dirty="0"/>
              <a:t>.                                   Laius died at the crossroads. </a:t>
            </a:r>
            <a:br>
              <a:rPr lang="en-US" dirty="0"/>
            </a:br>
            <a:r>
              <a:rPr lang="en-US" dirty="0"/>
              <a:t>(</a:t>
            </a:r>
            <a:r>
              <a:rPr lang="en-US" i="1" dirty="0">
                <a:hlinkClick r:id="rId2"/>
              </a:rPr>
              <a:t>Oedipus Rex </a:t>
            </a:r>
            <a:r>
              <a:rPr lang="en-US" dirty="0"/>
              <a:t>(Libretto by Jean Cocteau, Music by Igor Stravinsky (30 May 1927), Act 2)</a:t>
            </a:r>
          </a:p>
        </p:txBody>
      </p:sp>
    </p:spTree>
    <p:extLst>
      <p:ext uri="{BB962C8B-B14F-4D97-AF65-F5344CB8AC3E}">
        <p14:creationId xmlns:p14="http://schemas.microsoft.com/office/powerpoint/2010/main" val="334690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428F-EDEE-C6B9-057F-6FE05C82BE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7D9945-0A16-7421-2CB7-809B39087D14}"/>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62384216-17B1-DF44-0AB7-B20F0437A8C4}"/>
              </a:ext>
            </a:extLst>
          </p:cNvPr>
          <p:cNvSpPr>
            <a:spLocks noGrp="1"/>
          </p:cNvSpPr>
          <p:nvPr>
            <p:ph type="title"/>
          </p:nvPr>
        </p:nvSpPr>
        <p:spPr>
          <a:xfrm>
            <a:off x="159487" y="48696"/>
            <a:ext cx="9231647" cy="1143000"/>
          </a:xfrm>
        </p:spPr>
        <p:txBody>
          <a:bodyPr>
            <a:normAutofit fontScale="90000"/>
          </a:bodyPr>
          <a:lstStyle/>
          <a:p>
            <a:r>
              <a:rPr lang="en-US" dirty="0"/>
              <a:t>Leopold Aschenbrenner: The Prophet (4)</a:t>
            </a:r>
          </a:p>
        </p:txBody>
      </p:sp>
      <p:pic>
        <p:nvPicPr>
          <p:cNvPr id="8" name="Content Placeholder 7">
            <a:extLst>
              <a:ext uri="{FF2B5EF4-FFF2-40B4-BE49-F238E27FC236}">
                <a16:creationId xmlns:a16="http://schemas.microsoft.com/office/drawing/2014/main" id="{BD9226F5-CB5D-DEA9-BF50-0E8F40AE873B}"/>
              </a:ext>
            </a:extLst>
          </p:cNvPr>
          <p:cNvPicPr>
            <a:picLocks noGrp="1" noChangeAspect="1"/>
          </p:cNvPicPr>
          <p:nvPr>
            <p:ph idx="1"/>
          </p:nvPr>
        </p:nvPicPr>
        <p:blipFill>
          <a:blip r:embed="rId2"/>
          <a:stretch>
            <a:fillRect/>
          </a:stretch>
        </p:blipFill>
        <p:spPr>
          <a:xfrm>
            <a:off x="457199" y="1964724"/>
            <a:ext cx="11589967" cy="3443569"/>
          </a:xfrm>
          <a:prstGeom prst="rect">
            <a:avLst/>
          </a:prstGeom>
        </p:spPr>
      </p:pic>
    </p:spTree>
    <p:extLst>
      <p:ext uri="{BB962C8B-B14F-4D97-AF65-F5344CB8AC3E}">
        <p14:creationId xmlns:p14="http://schemas.microsoft.com/office/powerpoint/2010/main" val="1180459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0C9C2-DFB7-7803-945A-0CFB8FEC14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FB5B0E-82F8-0E0E-96F9-411EABD2D184}"/>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FE976411-2F11-36FD-09D4-83590B352FB6}"/>
              </a:ext>
            </a:extLst>
          </p:cNvPr>
          <p:cNvSpPr>
            <a:spLocks noGrp="1"/>
          </p:cNvSpPr>
          <p:nvPr>
            <p:ph type="title"/>
          </p:nvPr>
        </p:nvSpPr>
        <p:spPr>
          <a:xfrm>
            <a:off x="159487" y="48696"/>
            <a:ext cx="9231647" cy="1143000"/>
          </a:xfrm>
        </p:spPr>
        <p:txBody>
          <a:bodyPr>
            <a:normAutofit fontScale="90000"/>
          </a:bodyPr>
          <a:lstStyle/>
          <a:p>
            <a:r>
              <a:rPr lang="en-US" dirty="0"/>
              <a:t>Leopold Aschenbrenner: The Prophet (5)</a:t>
            </a:r>
          </a:p>
        </p:txBody>
      </p:sp>
      <p:pic>
        <p:nvPicPr>
          <p:cNvPr id="7" name="Content Placeholder 6">
            <a:extLst>
              <a:ext uri="{FF2B5EF4-FFF2-40B4-BE49-F238E27FC236}">
                <a16:creationId xmlns:a16="http://schemas.microsoft.com/office/drawing/2014/main" id="{24538067-2180-8A59-C7C4-8B23B323D421}"/>
              </a:ext>
            </a:extLst>
          </p:cNvPr>
          <p:cNvPicPr>
            <a:picLocks noGrp="1" noChangeAspect="1"/>
          </p:cNvPicPr>
          <p:nvPr>
            <p:ph idx="1"/>
          </p:nvPr>
        </p:nvPicPr>
        <p:blipFill>
          <a:blip r:embed="rId2"/>
          <a:stretch>
            <a:fillRect/>
          </a:stretch>
        </p:blipFill>
        <p:spPr>
          <a:xfrm>
            <a:off x="1248990" y="1077818"/>
            <a:ext cx="9873080" cy="5544829"/>
          </a:xfrm>
          <a:prstGeom prst="rect">
            <a:avLst/>
          </a:prstGeom>
        </p:spPr>
      </p:pic>
    </p:spTree>
    <p:extLst>
      <p:ext uri="{BB962C8B-B14F-4D97-AF65-F5344CB8AC3E}">
        <p14:creationId xmlns:p14="http://schemas.microsoft.com/office/powerpoint/2010/main" val="426344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p:cNvSpPr txBox="1"/>
          <p:nvPr/>
        </p:nvSpPr>
        <p:spPr>
          <a:xfrm>
            <a:off x="530352" y="338328"/>
            <a:ext cx="9509760" cy="387798"/>
          </a:xfrm>
          <a:prstGeom prst="rect">
            <a:avLst/>
          </a:prstGeom>
          <a:noFill/>
        </p:spPr>
        <p:txBody>
          <a:bodyPr wrap="square" lIns="18288" tIns="9144" rIns="18288" bIns="9144" anchor="t">
            <a:spAutoFit/>
          </a:bodyPr>
          <a:lstStyle/>
          <a:p>
            <a:pPr algn="l"/>
            <a:r>
              <a:rPr sz="2400" b="1" dirty="0">
                <a:solidFill>
                  <a:srgbClr val="121826"/>
                </a:solidFill>
                <a:latin typeface="Aptos"/>
              </a:rPr>
              <a:t>Fundamental </a:t>
            </a:r>
            <a:r>
              <a:rPr lang="en-US" sz="2400" b="1" dirty="0">
                <a:solidFill>
                  <a:srgbClr val="121826"/>
                </a:solidFill>
                <a:latin typeface="Aptos"/>
              </a:rPr>
              <a:t>D</a:t>
            </a:r>
            <a:r>
              <a:rPr sz="2400" b="1" dirty="0">
                <a:solidFill>
                  <a:srgbClr val="121826"/>
                </a:solidFill>
                <a:latin typeface="Aptos"/>
              </a:rPr>
              <a:t>ifferences</a:t>
            </a:r>
          </a:p>
        </p:txBody>
      </p:sp>
      <p:sp>
        <p:nvSpPr>
          <p:cNvPr id="4" name="subtitle"/>
          <p:cNvSpPr txBox="1"/>
          <p:nvPr/>
        </p:nvSpPr>
        <p:spPr>
          <a:xfrm>
            <a:off x="530352" y="758952"/>
            <a:ext cx="9692640" cy="256032"/>
          </a:xfrm>
          <a:prstGeom prst="rect">
            <a:avLst/>
          </a:prstGeom>
          <a:noFill/>
        </p:spPr>
        <p:txBody>
          <a:bodyPr wrap="square" lIns="18288" tIns="9144" rIns="18288" bIns="9144" anchor="t">
            <a:spAutoFit/>
          </a:bodyPr>
          <a:lstStyle/>
          <a:p>
            <a:pPr algn="l"/>
            <a:r>
              <a:rPr sz="950" b="0">
                <a:solidFill>
                  <a:srgbClr val="555D6E"/>
                </a:solidFill>
                <a:latin typeface="Aptos"/>
              </a:rPr>
              <a:t>The models differ most in authority, timing, harm, and legitimacy.</a:t>
            </a:r>
          </a:p>
        </p:txBody>
      </p:sp>
      <p:sp>
        <p:nvSpPr>
          <p:cNvPr id="5" name="Rectangle 4"/>
          <p:cNvSpPr/>
          <p:nvPr/>
        </p:nvSpPr>
        <p:spPr>
          <a:xfrm>
            <a:off x="530352" y="1024128"/>
            <a:ext cx="9601200" cy="13716"/>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685800" y="1353312"/>
            <a:ext cx="2514600" cy="4160520"/>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500" b="1" dirty="0" err="1">
                <a:solidFill>
                  <a:srgbClr val="113F7A"/>
                </a:solidFill>
                <a:latin typeface="Aptos"/>
              </a:rPr>
              <a:t>Palantir</a:t>
            </a:r>
            <a:endParaRPr sz="1500" b="1" dirty="0">
              <a:solidFill>
                <a:srgbClr val="113F7A"/>
              </a:solidFill>
              <a:latin typeface="Aptos"/>
            </a:endParaRPr>
          </a:p>
          <a:p>
            <a:pPr>
              <a:spcAft>
                <a:spcPts val="300"/>
              </a:spcAft>
              <a:defRPr sz="1080">
                <a:solidFill>
                  <a:srgbClr val="121826"/>
                </a:solidFill>
                <a:latin typeface="Aptos"/>
              </a:defRPr>
            </a:pPr>
            <a:r>
              <a:rPr dirty="0"/>
              <a:t>Fragmented state + private sector</a:t>
            </a:r>
          </a:p>
          <a:p>
            <a:pPr>
              <a:spcAft>
                <a:spcPts val="300"/>
              </a:spcAft>
              <a:defRPr sz="1080">
                <a:solidFill>
                  <a:srgbClr val="121826"/>
                </a:solidFill>
                <a:latin typeface="Aptos"/>
              </a:defRPr>
            </a:pPr>
            <a:r>
              <a:rPr lang="es-ES" dirty="0"/>
              <a:t>AI Will </a:t>
            </a:r>
            <a:r>
              <a:rPr lang="es-ES" dirty="0" err="1"/>
              <a:t>reshape</a:t>
            </a:r>
            <a:r>
              <a:rPr lang="es-ES" dirty="0"/>
              <a:t> </a:t>
            </a:r>
            <a:r>
              <a:rPr lang="es-ES" dirty="0" err="1"/>
              <a:t>the</a:t>
            </a:r>
            <a:r>
              <a:rPr lang="es-ES" dirty="0"/>
              <a:t> </a:t>
            </a:r>
            <a:r>
              <a:rPr lang="es-ES" dirty="0" err="1"/>
              <a:t>socialorder</a:t>
            </a:r>
            <a:r>
              <a:rPr lang="es-ES" dirty="0"/>
              <a:t> </a:t>
            </a:r>
            <a:r>
              <a:rPr lang="es-ES" dirty="0" err="1"/>
              <a:t>humans</a:t>
            </a:r>
            <a:r>
              <a:rPr lang="es-ES" dirty="0"/>
              <a:t> </a:t>
            </a:r>
            <a:r>
              <a:rPr lang="es-ES" dirty="0" err="1"/>
              <a:t>must</a:t>
            </a:r>
            <a:r>
              <a:rPr lang="es-ES" dirty="0"/>
              <a:t> lead</a:t>
            </a:r>
            <a:endParaRPr dirty="0"/>
          </a:p>
        </p:txBody>
      </p:sp>
      <p:sp>
        <p:nvSpPr>
          <p:cNvPr id="7" name="Rectangle 6"/>
          <p:cNvSpPr/>
          <p:nvPr/>
        </p:nvSpPr>
        <p:spPr>
          <a:xfrm>
            <a:off x="3429000" y="1353312"/>
            <a:ext cx="2514600" cy="4160520"/>
          </a:xfrm>
          <a:prstGeom prst="rect">
            <a:avLst/>
          </a:prstGeom>
          <a:solidFill>
            <a:srgbClr val="FFFFFF"/>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500" b="1" dirty="0" err="1">
                <a:solidFill>
                  <a:srgbClr val="113F7A"/>
                </a:solidFill>
                <a:latin typeface="Aptos"/>
              </a:rPr>
              <a:t>Anthropic</a:t>
            </a:r>
            <a:endParaRPr sz="1500" b="1" dirty="0">
              <a:solidFill>
                <a:srgbClr val="113F7A"/>
              </a:solidFill>
              <a:latin typeface="Aptos"/>
            </a:endParaRPr>
          </a:p>
          <a:p>
            <a:pPr>
              <a:spcAft>
                <a:spcPts val="300"/>
              </a:spcAft>
              <a:defRPr sz="1080">
                <a:solidFill>
                  <a:srgbClr val="121826"/>
                </a:solidFill>
                <a:latin typeface="Aptos"/>
              </a:defRPr>
            </a:pPr>
            <a:r>
              <a:rPr lang="es-ES" dirty="0"/>
              <a:t>The State </a:t>
            </a:r>
            <a:r>
              <a:rPr lang="es-ES" dirty="0" err="1"/>
              <a:t>that</a:t>
            </a:r>
            <a:r>
              <a:rPr lang="es-ES" dirty="0"/>
              <a:t> </a:t>
            </a:r>
            <a:r>
              <a:rPr lang="es-ES" dirty="0" err="1"/>
              <a:t>vcontrols</a:t>
            </a:r>
            <a:r>
              <a:rPr lang="es-ES" dirty="0"/>
              <a:t> AI Will control human </a:t>
            </a:r>
            <a:r>
              <a:rPr lang="es-ES" dirty="0" err="1"/>
              <a:t>development</a:t>
            </a:r>
            <a:r>
              <a:rPr lang="es-ES" dirty="0"/>
              <a:t> </a:t>
            </a:r>
            <a:r>
              <a:rPr lang="es-ES" dirty="0" err="1"/>
              <a:t>even</a:t>
            </a:r>
            <a:r>
              <a:rPr lang="es-ES" dirty="0"/>
              <a:t> as AI </a:t>
            </a:r>
            <a:r>
              <a:rPr lang="es-ES" dirty="0" err="1"/>
              <a:t>shapes</a:t>
            </a:r>
            <a:r>
              <a:rPr lang="es-ES" dirty="0"/>
              <a:t> </a:t>
            </a:r>
            <a:r>
              <a:rPr lang="es-ES" dirty="0" err="1"/>
              <a:t>that</a:t>
            </a:r>
            <a:r>
              <a:rPr lang="es-ES" dirty="0"/>
              <a:t> </a:t>
            </a:r>
            <a:r>
              <a:rPr lang="es-ES" dirty="0" err="1"/>
              <a:t>developmnt</a:t>
            </a:r>
            <a:endParaRPr dirty="0"/>
          </a:p>
        </p:txBody>
      </p:sp>
      <p:sp>
        <p:nvSpPr>
          <p:cNvPr id="8" name="Rectangle 7"/>
          <p:cNvSpPr/>
          <p:nvPr/>
        </p:nvSpPr>
        <p:spPr>
          <a:xfrm>
            <a:off x="6172200" y="1353312"/>
            <a:ext cx="2514600" cy="4160520"/>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500" b="1" dirty="0" err="1">
                <a:solidFill>
                  <a:srgbClr val="113F7A"/>
                </a:solidFill>
                <a:latin typeface="Aptos"/>
              </a:rPr>
              <a:t>OpenAI</a:t>
            </a:r>
            <a:r>
              <a:rPr sz="1500" b="1" dirty="0">
                <a:solidFill>
                  <a:srgbClr val="113F7A"/>
                </a:solidFill>
                <a:latin typeface="Aptos"/>
              </a:rPr>
              <a:t>China</a:t>
            </a:r>
          </a:p>
          <a:p>
            <a:pPr>
              <a:spcAft>
                <a:spcPts val="300"/>
              </a:spcAft>
              <a:defRPr sz="1080">
                <a:solidFill>
                  <a:srgbClr val="121826"/>
                </a:solidFill>
                <a:latin typeface="Aptos"/>
              </a:defRPr>
            </a:pPr>
            <a:r>
              <a:rPr lang="es-ES" dirty="0"/>
              <a:t>Tech-s</a:t>
            </a:r>
            <a:r>
              <a:rPr dirty="0" err="1"/>
              <a:t>tate</a:t>
            </a:r>
            <a:r>
              <a:rPr dirty="0"/>
              <a:t> coordination</a:t>
            </a:r>
          </a:p>
          <a:p>
            <a:pPr>
              <a:spcAft>
                <a:spcPts val="300"/>
              </a:spcAft>
              <a:defRPr sz="1080">
                <a:solidFill>
                  <a:srgbClr val="121826"/>
                </a:solidFill>
                <a:latin typeface="Aptos"/>
              </a:defRPr>
            </a:pPr>
            <a:r>
              <a:rPr dirty="0"/>
              <a:t>Continuous administrative oversight</a:t>
            </a:r>
          </a:p>
          <a:p>
            <a:pPr>
              <a:spcAft>
                <a:spcPts val="300"/>
              </a:spcAft>
              <a:defRPr sz="1080">
                <a:solidFill>
                  <a:srgbClr val="121826"/>
                </a:solidFill>
                <a:latin typeface="Aptos"/>
              </a:defRPr>
            </a:pPr>
            <a:r>
              <a:rPr lang="es-ES" dirty="0"/>
              <a:t>In AI </a:t>
            </a:r>
            <a:r>
              <a:rPr lang="es-ES" dirty="0" err="1"/>
              <a:t>state</a:t>
            </a:r>
            <a:r>
              <a:rPr lang="es-ES" dirty="0"/>
              <a:t> </a:t>
            </a:r>
            <a:r>
              <a:rPr lang="es-ES" dirty="0" err="1"/>
              <a:t>dislectics</a:t>
            </a:r>
            <a:endParaRPr lang="en-US" dirty="0"/>
          </a:p>
        </p:txBody>
      </p:sp>
      <p:sp>
        <p:nvSpPr>
          <p:cNvPr id="9" name="Rectangle 8"/>
          <p:cNvSpPr/>
          <p:nvPr/>
        </p:nvSpPr>
        <p:spPr>
          <a:xfrm>
            <a:off x="8915400" y="1353312"/>
            <a:ext cx="2514600" cy="4160520"/>
          </a:xfrm>
          <a:prstGeom prst="rect">
            <a:avLst/>
          </a:prstGeom>
          <a:solidFill>
            <a:srgbClr val="FFFFFF"/>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500" b="1" dirty="0" err="1">
                <a:solidFill>
                  <a:srgbClr val="113F7A"/>
                </a:solidFill>
                <a:latin typeface="Aptos"/>
              </a:rPr>
              <a:t>Aschrnbrunner</a:t>
            </a:r>
            <a:endParaRPr sz="1500" b="1" dirty="0">
              <a:solidFill>
                <a:srgbClr val="113F7A"/>
              </a:solidFill>
              <a:latin typeface="Aptos"/>
            </a:endParaRPr>
          </a:p>
          <a:p>
            <a:pPr>
              <a:spcAft>
                <a:spcPts val="300"/>
              </a:spcAft>
              <a:defRPr sz="1080">
                <a:solidFill>
                  <a:srgbClr val="121826"/>
                </a:solidFill>
                <a:latin typeface="Aptos"/>
              </a:defRPr>
            </a:pPr>
            <a:r>
              <a:rPr lang="es-ES" dirty="0" err="1"/>
              <a:t>Superintelligence</a:t>
            </a:r>
            <a:r>
              <a:rPr lang="es-ES" dirty="0"/>
              <a:t> Will produce </a:t>
            </a:r>
            <a:r>
              <a:rPr lang="es-ES" dirty="0" err="1"/>
              <a:t>the</a:t>
            </a:r>
            <a:r>
              <a:rPr lang="es-ES" dirty="0"/>
              <a:t> </a:t>
            </a:r>
            <a:r>
              <a:rPr lang="es-ES" dirty="0" err="1"/>
              <a:t>national</a:t>
            </a:r>
            <a:r>
              <a:rPr lang="es-ES" dirty="0"/>
              <a:t> </a:t>
            </a:r>
            <a:r>
              <a:rPr lang="es-ES" dirty="0" err="1"/>
              <a:t>security</a:t>
            </a:r>
            <a:r>
              <a:rPr lang="es-ES" dirty="0"/>
              <a:t> State. </a:t>
            </a:r>
            <a:r>
              <a:rPr lang="es-ES" dirty="0" err="1"/>
              <a:t>Only</a:t>
            </a:r>
            <a:r>
              <a:rPr lang="es-ES" dirty="0"/>
              <a:t> </a:t>
            </a:r>
            <a:r>
              <a:rPr lang="es-ES" dirty="0" err="1"/>
              <a:t>questyion</a:t>
            </a:r>
            <a:r>
              <a:rPr lang="es-ES" dirty="0"/>
              <a:t> </a:t>
            </a:r>
            <a:r>
              <a:rPr lang="es-ES" dirty="0" err="1"/>
              <a:t>is</a:t>
            </a:r>
            <a:r>
              <a:rPr lang="es-ES" dirty="0"/>
              <a:t> </a:t>
            </a:r>
            <a:r>
              <a:rPr lang="es-ES" dirty="0" err="1"/>
              <a:t>whether</a:t>
            </a:r>
            <a:r>
              <a:rPr lang="es-ES" dirty="0"/>
              <a:t> </a:t>
            </a:r>
            <a:r>
              <a:rPr lang="es-ES" dirty="0" err="1"/>
              <a:t>that</a:t>
            </a:r>
            <a:r>
              <a:rPr lang="es-ES" dirty="0"/>
              <a:t> Will be </a:t>
            </a:r>
            <a:r>
              <a:rPr lang="es-ES" dirty="0" err="1"/>
              <a:t>driven</a:t>
            </a:r>
            <a:r>
              <a:rPr lang="es-ES" dirty="0"/>
              <a:t> </a:t>
            </a:r>
            <a:r>
              <a:rPr lang="es-ES" dirty="0" err="1"/>
              <a:t>by</a:t>
            </a:r>
            <a:r>
              <a:rPr lang="es-ES" dirty="0"/>
              <a:t> </a:t>
            </a:r>
            <a:r>
              <a:rPr lang="es-ES" dirty="0" err="1"/>
              <a:t>humans</a:t>
            </a:r>
            <a:r>
              <a:rPr lang="es-ES" dirty="0"/>
              <a:t> </a:t>
            </a:r>
            <a:r>
              <a:rPr lang="es-ES" dirty="0" err="1"/>
              <a:t>or</a:t>
            </a:r>
            <a:r>
              <a:rPr lang="es-ES" dirty="0"/>
              <a:t> AI</a:t>
            </a:r>
            <a:endParaRPr dirty="0"/>
          </a:p>
        </p:txBody>
      </p:sp>
      <p:sp>
        <p:nvSpPr>
          <p:cNvPr id="10" name="footer"/>
          <p:cNvSpPr txBox="1"/>
          <p:nvPr/>
        </p:nvSpPr>
        <p:spPr>
          <a:xfrm>
            <a:off x="393192" y="6473952"/>
            <a:ext cx="6583680" cy="201168"/>
          </a:xfrm>
          <a:prstGeom prst="rect">
            <a:avLst/>
          </a:prstGeom>
          <a:noFill/>
        </p:spPr>
        <p:txBody>
          <a:bodyPr wrap="square" lIns="18288" tIns="9144" rIns="18288" bIns="9144" anchor="t">
            <a:spAutoFit/>
          </a:bodyPr>
          <a:lstStyle/>
          <a:p>
            <a:pPr algn="l"/>
            <a:r>
              <a:rPr sz="580" b="0">
                <a:solidFill>
                  <a:srgbClr val="555D6E"/>
                </a:solidFill>
                <a:latin typeface="Aptos"/>
              </a:rPr>
              <a:t>Lecture Six - Comparative AI Governance</a:t>
            </a:r>
          </a:p>
        </p:txBody>
      </p:sp>
      <p:sp>
        <p:nvSpPr>
          <p:cNvPr id="11" name="slide_number"/>
          <p:cNvSpPr txBox="1"/>
          <p:nvPr/>
        </p:nvSpPr>
        <p:spPr>
          <a:xfrm>
            <a:off x="11484864" y="6473952"/>
            <a:ext cx="219456" cy="201168"/>
          </a:xfrm>
          <a:prstGeom prst="rect">
            <a:avLst/>
          </a:prstGeom>
          <a:noFill/>
        </p:spPr>
        <p:txBody>
          <a:bodyPr wrap="square" lIns="18288" tIns="9144" rIns="18288" bIns="9144" anchor="t">
            <a:spAutoFit/>
          </a:bodyPr>
          <a:lstStyle/>
          <a:p>
            <a:pPr algn="r"/>
            <a:r>
              <a:rPr sz="580" b="0">
                <a:solidFill>
                  <a:srgbClr val="555D6E"/>
                </a:solidFill>
                <a:latin typeface="Aptos"/>
              </a:rPr>
              <a:t>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p:cNvSpPr txBox="1"/>
          <p:nvPr/>
        </p:nvSpPr>
        <p:spPr>
          <a:xfrm>
            <a:off x="530352" y="338328"/>
            <a:ext cx="9509760" cy="387798"/>
          </a:xfrm>
          <a:prstGeom prst="rect">
            <a:avLst/>
          </a:prstGeom>
          <a:noFill/>
        </p:spPr>
        <p:txBody>
          <a:bodyPr wrap="square" lIns="18288" tIns="9144" rIns="18288" bIns="9144" anchor="t">
            <a:spAutoFit/>
          </a:bodyPr>
          <a:lstStyle/>
          <a:p>
            <a:pPr algn="l"/>
            <a:r>
              <a:rPr sz="2400" b="1" dirty="0">
                <a:solidFill>
                  <a:srgbClr val="121826"/>
                </a:solidFill>
                <a:latin typeface="Aptos"/>
              </a:rPr>
              <a:t>Closing </a:t>
            </a:r>
            <a:r>
              <a:rPr lang="en-US" sz="2400" b="1" dirty="0">
                <a:solidFill>
                  <a:srgbClr val="121826"/>
                </a:solidFill>
                <a:latin typeface="Aptos"/>
              </a:rPr>
              <a:t>T</a:t>
            </a:r>
            <a:r>
              <a:rPr sz="2400" b="1" dirty="0">
                <a:solidFill>
                  <a:srgbClr val="121826"/>
                </a:solidFill>
                <a:latin typeface="Aptos"/>
              </a:rPr>
              <a:t>akeaway</a:t>
            </a:r>
          </a:p>
        </p:txBody>
      </p:sp>
      <p:sp>
        <p:nvSpPr>
          <p:cNvPr id="4" name="subtitle"/>
          <p:cNvSpPr txBox="1"/>
          <p:nvPr/>
        </p:nvSpPr>
        <p:spPr>
          <a:xfrm>
            <a:off x="530352" y="758952"/>
            <a:ext cx="9692640" cy="256032"/>
          </a:xfrm>
          <a:prstGeom prst="rect">
            <a:avLst/>
          </a:prstGeom>
          <a:noFill/>
        </p:spPr>
        <p:txBody>
          <a:bodyPr wrap="square" lIns="18288" tIns="9144" rIns="18288" bIns="9144" anchor="t">
            <a:spAutoFit/>
          </a:bodyPr>
          <a:lstStyle/>
          <a:p>
            <a:pPr algn="l"/>
            <a:r>
              <a:rPr sz="950" b="0">
                <a:solidFill>
                  <a:srgbClr val="555D6E"/>
                </a:solidFill>
                <a:latin typeface="Aptos"/>
              </a:rPr>
              <a:t>AI governance is not merely governance of technology.</a:t>
            </a:r>
          </a:p>
        </p:txBody>
      </p:sp>
      <p:sp>
        <p:nvSpPr>
          <p:cNvPr id="5" name="Rectangle 4"/>
          <p:cNvSpPr/>
          <p:nvPr/>
        </p:nvSpPr>
        <p:spPr>
          <a:xfrm>
            <a:off x="530352" y="1024128"/>
            <a:ext cx="9601200" cy="13716"/>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566928" y="1417320"/>
            <a:ext cx="530352" cy="118494"/>
          </a:xfrm>
          <a:prstGeom prst="rect">
            <a:avLst/>
          </a:prstGeom>
          <a:noFill/>
        </p:spPr>
        <p:txBody>
          <a:bodyPr wrap="square" lIns="18288" tIns="9144" rIns="18288" bIns="9144" anchor="t">
            <a:spAutoFit/>
          </a:bodyPr>
          <a:lstStyle/>
          <a:p>
            <a:pPr algn="l"/>
            <a:r>
              <a:rPr lang="en-US" sz="650" b="1" dirty="0">
                <a:solidFill>
                  <a:srgbClr val="113F7A"/>
                </a:solidFill>
                <a:latin typeface="Aptos"/>
              </a:rPr>
              <a:t>CLOSING</a:t>
            </a:r>
            <a:endParaRPr sz="650" b="1" dirty="0">
              <a:solidFill>
                <a:srgbClr val="113F7A"/>
              </a:solidFill>
              <a:latin typeface="Aptos"/>
            </a:endParaRPr>
          </a:p>
        </p:txBody>
      </p:sp>
      <p:sp>
        <p:nvSpPr>
          <p:cNvPr id="7" name="Rectangle 6"/>
          <p:cNvSpPr/>
          <p:nvPr/>
        </p:nvSpPr>
        <p:spPr>
          <a:xfrm>
            <a:off x="1024126" y="1325626"/>
            <a:ext cx="45719" cy="77724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170432" y="1325626"/>
            <a:ext cx="9418320" cy="726353"/>
          </a:xfrm>
          <a:prstGeom prst="rect">
            <a:avLst/>
          </a:prstGeom>
          <a:noFill/>
        </p:spPr>
        <p:txBody>
          <a:bodyPr wrap="square" lIns="18288" tIns="9144" rIns="18288" bIns="9144" anchor="t">
            <a:spAutoFit/>
          </a:bodyPr>
          <a:lstStyle/>
          <a:p>
            <a:pPr algn="l"/>
            <a:r>
              <a:rPr sz="2300" b="1" dirty="0">
                <a:solidFill>
                  <a:srgbClr val="121826"/>
                </a:solidFill>
                <a:latin typeface="Aptos"/>
              </a:rPr>
              <a:t>AI governance </a:t>
            </a:r>
            <a:r>
              <a:rPr sz="2300" b="1" dirty="0" err="1">
                <a:solidFill>
                  <a:srgbClr val="121826"/>
                </a:solidFill>
                <a:latin typeface="Aptos"/>
              </a:rPr>
              <a:t>i</a:t>
            </a:r>
            <a:r>
              <a:rPr lang="es-ES" sz="2300" b="1" dirty="0">
                <a:solidFill>
                  <a:srgbClr val="121826"/>
                </a:solidFill>
                <a:latin typeface="Aptos"/>
              </a:rPr>
              <a:t>and </a:t>
            </a:r>
            <a:r>
              <a:rPr lang="es-ES" sz="2300" b="1" dirty="0" err="1">
                <a:solidFill>
                  <a:srgbClr val="121826"/>
                </a:solidFill>
                <a:latin typeface="Aptos"/>
              </a:rPr>
              <a:t>the</a:t>
            </a:r>
            <a:r>
              <a:rPr lang="es-ES" sz="2300" b="1" dirty="0">
                <a:solidFill>
                  <a:srgbClr val="121826"/>
                </a:solidFill>
                <a:latin typeface="Aptos"/>
              </a:rPr>
              <a:t> </a:t>
            </a:r>
            <a:r>
              <a:rPr lang="es-ES" sz="2300" b="1" dirty="0" err="1">
                <a:solidFill>
                  <a:srgbClr val="121826"/>
                </a:solidFill>
                <a:latin typeface="Aptos"/>
              </a:rPr>
              <a:t>organization</a:t>
            </a:r>
            <a:r>
              <a:rPr lang="es-ES" sz="2300" b="1" dirty="0">
                <a:solidFill>
                  <a:srgbClr val="121826"/>
                </a:solidFill>
                <a:latin typeface="Aptos"/>
              </a:rPr>
              <a:t> and </a:t>
            </a:r>
            <a:r>
              <a:rPr lang="es-ES" sz="2300" b="1" dirty="0" err="1">
                <a:solidFill>
                  <a:srgbClr val="121826"/>
                </a:solidFill>
                <a:latin typeface="Aptos"/>
              </a:rPr>
              <a:t>governance</a:t>
            </a:r>
            <a:r>
              <a:rPr lang="es-ES" sz="2300" b="1" dirty="0">
                <a:solidFill>
                  <a:srgbClr val="121826"/>
                </a:solidFill>
                <a:latin typeface="Aptos"/>
              </a:rPr>
              <a:t> </a:t>
            </a:r>
            <a:r>
              <a:rPr lang="es-ES" sz="2300" b="1" dirty="0" err="1">
                <a:solidFill>
                  <a:srgbClr val="121826"/>
                </a:solidFill>
                <a:latin typeface="Aptos"/>
              </a:rPr>
              <a:t>of</a:t>
            </a:r>
            <a:r>
              <a:rPr lang="es-ES" sz="2300" b="1" dirty="0">
                <a:solidFill>
                  <a:srgbClr val="121826"/>
                </a:solidFill>
                <a:latin typeface="Aptos"/>
              </a:rPr>
              <a:t> </a:t>
            </a:r>
            <a:r>
              <a:rPr lang="es-ES" sz="2300" b="1" dirty="0" err="1">
                <a:solidFill>
                  <a:srgbClr val="121826"/>
                </a:solidFill>
                <a:latin typeface="Aptos"/>
              </a:rPr>
              <a:t>society</a:t>
            </a:r>
            <a:r>
              <a:rPr lang="es-ES" sz="2300" b="1" dirty="0">
                <a:solidFill>
                  <a:srgbClr val="121826"/>
                </a:solidFill>
                <a:latin typeface="Aptos"/>
              </a:rPr>
              <a:t> and </a:t>
            </a:r>
            <a:r>
              <a:rPr lang="es-ES" sz="2300" b="1" dirty="0" err="1">
                <a:solidFill>
                  <a:srgbClr val="121826"/>
                </a:solidFill>
                <a:latin typeface="Aptos"/>
              </a:rPr>
              <a:t>the</a:t>
            </a:r>
            <a:r>
              <a:rPr lang="es-ES" sz="2300" b="1" dirty="0">
                <a:solidFill>
                  <a:srgbClr val="121826"/>
                </a:solidFill>
                <a:latin typeface="Aptos"/>
              </a:rPr>
              <a:t> </a:t>
            </a:r>
            <a:r>
              <a:rPr lang="es-ES" sz="2300" b="1" dirty="0" err="1">
                <a:solidFill>
                  <a:srgbClr val="121826"/>
                </a:solidFill>
                <a:latin typeface="Aptos"/>
              </a:rPr>
              <a:t>state</a:t>
            </a:r>
            <a:r>
              <a:rPr sz="2300" b="1" dirty="0">
                <a:solidFill>
                  <a:srgbClr val="121826"/>
                </a:solidFill>
                <a:latin typeface="Aptos"/>
              </a:rPr>
              <a:t>.</a:t>
            </a:r>
          </a:p>
        </p:txBody>
      </p:sp>
      <p:sp>
        <p:nvSpPr>
          <p:cNvPr id="9" name="TextBox 8"/>
          <p:cNvSpPr txBox="1"/>
          <p:nvPr/>
        </p:nvSpPr>
        <p:spPr>
          <a:xfrm>
            <a:off x="978407" y="2611894"/>
            <a:ext cx="9235440" cy="1493999"/>
          </a:xfrm>
          <a:prstGeom prst="rect">
            <a:avLst/>
          </a:prstGeom>
          <a:noFill/>
        </p:spPr>
        <p:txBody>
          <a:bodyPr wrap="square" lIns="18288" tIns="9144" rIns="18288" bIns="9144">
            <a:spAutoFit/>
          </a:bodyPr>
          <a:lstStyle/>
          <a:p>
            <a:pPr marL="285750" indent="-285750">
              <a:lnSpc>
                <a:spcPct val="105000"/>
              </a:lnSpc>
              <a:spcAft>
                <a:spcPts val="600"/>
              </a:spcAft>
              <a:buFont typeface="Arial" panose="020B0604020202020204" pitchFamily="34" charset="0"/>
              <a:buChar char="•"/>
              <a:defRPr sz="1550">
                <a:solidFill>
                  <a:srgbClr val="121826"/>
                </a:solidFill>
                <a:latin typeface="Aptos"/>
              </a:defRPr>
            </a:pPr>
            <a:r>
              <a:rPr lang="es-ES" dirty="0" err="1"/>
              <a:t>Palantir</a:t>
            </a:r>
            <a:r>
              <a:rPr lang="es-ES" dirty="0"/>
              <a:t>: looks </a:t>
            </a:r>
            <a:r>
              <a:rPr lang="es-ES" dirty="0" err="1"/>
              <a:t>inside</a:t>
            </a:r>
            <a:r>
              <a:rPr lang="es-ES" dirty="0"/>
              <a:t> </a:t>
            </a:r>
            <a:r>
              <a:rPr lang="es-ES" dirty="0" err="1"/>
              <a:t>the</a:t>
            </a:r>
            <a:r>
              <a:rPr lang="es-ES" dirty="0"/>
              <a:t> State as </a:t>
            </a:r>
            <a:r>
              <a:rPr lang="es-ES" dirty="0" err="1"/>
              <a:t>the</a:t>
            </a:r>
            <a:r>
              <a:rPr lang="es-ES" dirty="0"/>
              <a:t> site </a:t>
            </a:r>
            <a:r>
              <a:rPr lang="es-ES" dirty="0" err="1"/>
              <a:t>for</a:t>
            </a:r>
            <a:r>
              <a:rPr lang="es-ES" dirty="0"/>
              <a:t> </a:t>
            </a:r>
            <a:r>
              <a:rPr lang="es-ES" dirty="0" err="1"/>
              <a:t>engaging</a:t>
            </a:r>
            <a:r>
              <a:rPr lang="es-ES" dirty="0"/>
              <a:t> AU </a:t>
            </a:r>
            <a:r>
              <a:rPr lang="es-ES" dirty="0" err="1"/>
              <a:t>transformations</a:t>
            </a:r>
            <a:endParaRPr lang="es-ES" dirty="0"/>
          </a:p>
          <a:p>
            <a:pPr marL="285750" indent="-285750">
              <a:lnSpc>
                <a:spcPct val="105000"/>
              </a:lnSpc>
              <a:spcAft>
                <a:spcPts val="600"/>
              </a:spcAft>
              <a:buFont typeface="Arial" panose="020B0604020202020204" pitchFamily="34" charset="0"/>
              <a:buChar char="•"/>
              <a:defRPr sz="1550">
                <a:solidFill>
                  <a:srgbClr val="121826"/>
                </a:solidFill>
                <a:latin typeface="Aptos"/>
              </a:defRPr>
            </a:pPr>
            <a:r>
              <a:rPr lang="es-ES" dirty="0" err="1"/>
              <a:t>Anthropìc</a:t>
            </a:r>
            <a:r>
              <a:rPr lang="es-ES" dirty="0"/>
              <a:t> looks </a:t>
            </a:r>
            <a:r>
              <a:rPr lang="es-ES" dirty="0" err="1"/>
              <a:t>outside</a:t>
            </a:r>
            <a:r>
              <a:rPr lang="es-ES" dirty="0"/>
              <a:t> </a:t>
            </a:r>
            <a:r>
              <a:rPr lang="es-ES" dirty="0" err="1"/>
              <a:t>the</a:t>
            </a:r>
            <a:r>
              <a:rPr lang="es-ES" dirty="0"/>
              <a:t> State </a:t>
            </a:r>
            <a:r>
              <a:rPr lang="es-ES" dirty="0" err="1"/>
              <a:t>grounding</a:t>
            </a:r>
            <a:r>
              <a:rPr lang="es-ES" dirty="0"/>
              <a:t> AI as </a:t>
            </a:r>
            <a:r>
              <a:rPr lang="es-ES" dirty="0" err="1"/>
              <a:t>an</a:t>
            </a:r>
            <a:r>
              <a:rPr lang="es-ES" dirty="0"/>
              <a:t> </a:t>
            </a:r>
            <a:r>
              <a:rPr lang="es-ES" dirty="0" err="1"/>
              <a:t>instrument</a:t>
            </a:r>
            <a:r>
              <a:rPr lang="es-ES" dirty="0"/>
              <a:t> </a:t>
            </a:r>
            <a:r>
              <a:rPr lang="es-ES" dirty="0" err="1"/>
              <a:t>of</a:t>
            </a:r>
            <a:r>
              <a:rPr lang="es-ES" dirty="0"/>
              <a:t> State </a:t>
            </a:r>
            <a:r>
              <a:rPr lang="es-ES" dirty="0" err="1"/>
              <a:t>power</a:t>
            </a:r>
            <a:r>
              <a:rPr lang="es-ES" dirty="0"/>
              <a:t> in global </a:t>
            </a:r>
            <a:r>
              <a:rPr lang="es-ES" dirty="0" err="1"/>
              <a:t>competition</a:t>
            </a:r>
            <a:endParaRPr lang="es-ES" dirty="0"/>
          </a:p>
          <a:p>
            <a:pPr marL="285750" indent="-285750">
              <a:lnSpc>
                <a:spcPct val="105000"/>
              </a:lnSpc>
              <a:spcAft>
                <a:spcPts val="600"/>
              </a:spcAft>
              <a:buFont typeface="Arial" panose="020B0604020202020204" pitchFamily="34" charset="0"/>
              <a:buChar char="•"/>
              <a:defRPr sz="1550">
                <a:solidFill>
                  <a:srgbClr val="121826"/>
                </a:solidFill>
                <a:latin typeface="Aptos"/>
              </a:defRPr>
            </a:pPr>
            <a:r>
              <a:rPr lang="es-ES" dirty="0" err="1"/>
              <a:t>OpenAI</a:t>
            </a:r>
            <a:r>
              <a:rPr lang="es-ES" dirty="0"/>
              <a:t> looks at </a:t>
            </a:r>
            <a:r>
              <a:rPr lang="es-ES" dirty="0" err="1"/>
              <a:t>the</a:t>
            </a:r>
            <a:r>
              <a:rPr lang="es-ES" dirty="0"/>
              <a:t> </a:t>
            </a:r>
            <a:r>
              <a:rPr lang="es-ES" dirty="0" err="1"/>
              <a:t>imposition</a:t>
            </a:r>
            <a:r>
              <a:rPr lang="es-ES" dirty="0"/>
              <a:t> </a:t>
            </a:r>
            <a:r>
              <a:rPr lang="es-ES" dirty="0" err="1"/>
              <a:t>of</a:t>
            </a:r>
            <a:r>
              <a:rPr lang="es-ES" dirty="0"/>
              <a:t> a techno </a:t>
            </a:r>
            <a:r>
              <a:rPr lang="es-ES" dirty="0" err="1"/>
              <a:t>bureauctratic</a:t>
            </a:r>
            <a:r>
              <a:rPr lang="es-ES" dirty="0"/>
              <a:t> </a:t>
            </a:r>
            <a:r>
              <a:rPr lang="es-ES" dirty="0" err="1"/>
              <a:t>expert</a:t>
            </a:r>
            <a:r>
              <a:rPr lang="es-ES" dirty="0"/>
              <a:t> Vanguard </a:t>
            </a:r>
            <a:r>
              <a:rPr lang="es-ES" dirty="0" err="1"/>
              <a:t>that</a:t>
            </a:r>
            <a:r>
              <a:rPr lang="es-ES" dirty="0"/>
              <a:t> </a:t>
            </a:r>
            <a:r>
              <a:rPr lang="es-ES" dirty="0" err="1"/>
              <a:t>merges</a:t>
            </a:r>
            <a:r>
              <a:rPr lang="es-ES" dirty="0"/>
              <a:t> </a:t>
            </a:r>
            <a:r>
              <a:rPr lang="es-ES" dirty="0" err="1"/>
              <a:t>state</a:t>
            </a:r>
            <a:r>
              <a:rPr lang="es-ES" dirty="0"/>
              <a:t> and </a:t>
            </a:r>
            <a:r>
              <a:rPr lang="es-ES" dirty="0" err="1"/>
              <a:t>private</a:t>
            </a:r>
            <a:r>
              <a:rPr lang="es-ES" dirty="0"/>
              <a:t> </a:t>
            </a:r>
            <a:r>
              <a:rPr lang="es-ES" dirty="0" err="1"/>
              <a:t>sectors</a:t>
            </a:r>
            <a:r>
              <a:rPr lang="es-ES" dirty="0"/>
              <a:t> in </a:t>
            </a:r>
            <a:r>
              <a:rPr lang="es-ES" dirty="0" err="1"/>
              <a:t>win-win</a:t>
            </a:r>
            <a:r>
              <a:rPr lang="es-ES" dirty="0"/>
              <a:t> </a:t>
            </a:r>
            <a:r>
              <a:rPr lang="es-ES" dirty="0" err="1"/>
              <a:t>interrelationship</a:t>
            </a:r>
            <a:endParaRPr lang="es-ES" dirty="0"/>
          </a:p>
          <a:p>
            <a:pPr marL="285750" indent="-285750">
              <a:lnSpc>
                <a:spcPct val="105000"/>
              </a:lnSpc>
              <a:spcAft>
                <a:spcPts val="600"/>
              </a:spcAft>
              <a:buFont typeface="Arial" panose="020B0604020202020204" pitchFamily="34" charset="0"/>
              <a:buChar char="•"/>
              <a:defRPr sz="1550">
                <a:solidFill>
                  <a:srgbClr val="121826"/>
                </a:solidFill>
                <a:latin typeface="Aptos"/>
              </a:defRPr>
            </a:pPr>
            <a:endParaRPr lang="es-ES" dirty="0"/>
          </a:p>
        </p:txBody>
      </p:sp>
      <p:sp>
        <p:nvSpPr>
          <p:cNvPr id="10" name="footer"/>
          <p:cNvSpPr txBox="1"/>
          <p:nvPr/>
        </p:nvSpPr>
        <p:spPr>
          <a:xfrm>
            <a:off x="393192" y="6473952"/>
            <a:ext cx="6583680" cy="201168"/>
          </a:xfrm>
          <a:prstGeom prst="rect">
            <a:avLst/>
          </a:prstGeom>
          <a:noFill/>
        </p:spPr>
        <p:txBody>
          <a:bodyPr wrap="square" lIns="18288" tIns="9144" rIns="18288" bIns="9144" anchor="t">
            <a:spAutoFit/>
          </a:bodyPr>
          <a:lstStyle/>
          <a:p>
            <a:pPr algn="l"/>
            <a:r>
              <a:rPr sz="580" b="0">
                <a:solidFill>
                  <a:srgbClr val="555D6E"/>
                </a:solidFill>
                <a:latin typeface="Aptos"/>
              </a:rPr>
              <a:t>Lecture Six - Comparative AI Governance</a:t>
            </a:r>
          </a:p>
        </p:txBody>
      </p:sp>
      <p:sp>
        <p:nvSpPr>
          <p:cNvPr id="11" name="slide_number"/>
          <p:cNvSpPr txBox="1"/>
          <p:nvPr/>
        </p:nvSpPr>
        <p:spPr>
          <a:xfrm>
            <a:off x="11484864" y="6473952"/>
            <a:ext cx="219456" cy="201168"/>
          </a:xfrm>
          <a:prstGeom prst="rect">
            <a:avLst/>
          </a:prstGeom>
          <a:noFill/>
        </p:spPr>
        <p:txBody>
          <a:bodyPr wrap="square" lIns="18288" tIns="9144" rIns="18288" bIns="9144" anchor="t">
            <a:spAutoFit/>
          </a:bodyPr>
          <a:lstStyle/>
          <a:p>
            <a:pPr algn="r"/>
            <a:r>
              <a:rPr sz="580" b="0">
                <a:solidFill>
                  <a:srgbClr val="555D6E"/>
                </a:solidFill>
                <a:latin typeface="Aptos"/>
              </a:rPr>
              <a:t>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p:cNvSpPr txBox="1"/>
          <p:nvPr/>
        </p:nvSpPr>
        <p:spPr>
          <a:xfrm>
            <a:off x="530352" y="338328"/>
            <a:ext cx="9509760" cy="387798"/>
          </a:xfrm>
          <a:prstGeom prst="rect">
            <a:avLst/>
          </a:prstGeom>
          <a:noFill/>
        </p:spPr>
        <p:txBody>
          <a:bodyPr wrap="square" lIns="18288" tIns="9144" rIns="18288" bIns="9144" anchor="t">
            <a:spAutoFit/>
          </a:bodyPr>
          <a:lstStyle/>
          <a:p>
            <a:pPr algn="l"/>
            <a:r>
              <a:rPr sz="2400" b="1" dirty="0">
                <a:solidFill>
                  <a:srgbClr val="121826"/>
                </a:solidFill>
                <a:latin typeface="Aptos"/>
              </a:rPr>
              <a:t>Comparative </a:t>
            </a:r>
            <a:r>
              <a:rPr lang="en-US" sz="2400" b="1" dirty="0">
                <a:solidFill>
                  <a:srgbClr val="121826"/>
                </a:solidFill>
                <a:latin typeface="Aptos"/>
              </a:rPr>
              <a:t>F</a:t>
            </a:r>
            <a:r>
              <a:rPr sz="2400" b="1" dirty="0">
                <a:solidFill>
                  <a:srgbClr val="121826"/>
                </a:solidFill>
                <a:latin typeface="Aptos"/>
              </a:rPr>
              <a:t>rame</a:t>
            </a:r>
          </a:p>
        </p:txBody>
      </p:sp>
      <p:sp>
        <p:nvSpPr>
          <p:cNvPr id="4" name="subtitle"/>
          <p:cNvSpPr txBox="1"/>
          <p:nvPr/>
        </p:nvSpPr>
        <p:spPr>
          <a:xfrm>
            <a:off x="530352" y="758952"/>
            <a:ext cx="9692640" cy="256032"/>
          </a:xfrm>
          <a:prstGeom prst="rect">
            <a:avLst/>
          </a:prstGeom>
          <a:noFill/>
        </p:spPr>
        <p:txBody>
          <a:bodyPr wrap="square" lIns="18288" tIns="9144" rIns="18288" bIns="9144" anchor="t">
            <a:spAutoFit/>
          </a:bodyPr>
          <a:lstStyle/>
          <a:p>
            <a:pPr algn="l"/>
            <a:r>
              <a:rPr sz="950" b="0">
                <a:solidFill>
                  <a:srgbClr val="555D6E"/>
                </a:solidFill>
                <a:latin typeface="Aptos"/>
              </a:rPr>
              <a:t>The same technology becomes four different governance objects.</a:t>
            </a:r>
          </a:p>
        </p:txBody>
      </p:sp>
      <p:sp>
        <p:nvSpPr>
          <p:cNvPr id="5" name="Rectangle 4"/>
          <p:cNvSpPr/>
          <p:nvPr/>
        </p:nvSpPr>
        <p:spPr>
          <a:xfrm>
            <a:off x="530352" y="1024128"/>
            <a:ext cx="9601200" cy="13716"/>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6" name="Connector 5"/>
          <p:cNvCxnSpPr/>
          <p:nvPr/>
        </p:nvCxnSpPr>
        <p:spPr>
          <a:xfrm flipH="1">
            <a:off x="2880360" y="1920240"/>
            <a:ext cx="3200400" cy="0"/>
          </a:xfrm>
          <a:prstGeom prst="line">
            <a:avLst/>
          </a:prstGeom>
          <a:ln w="15240">
            <a:solidFill>
              <a:srgbClr val="DAD6CF"/>
            </a:solidFill>
          </a:ln>
        </p:spPr>
        <p:style>
          <a:lnRef idx="2">
            <a:schemeClr val="accent1"/>
          </a:lnRef>
          <a:fillRef idx="0">
            <a:schemeClr val="accent1"/>
          </a:fillRef>
          <a:effectRef idx="1">
            <a:schemeClr val="accent1"/>
          </a:effectRef>
          <a:fontRef idx="minor">
            <a:schemeClr val="tx1"/>
          </a:fontRef>
        </p:style>
      </p:cxnSp>
      <p:cxnSp>
        <p:nvCxnSpPr>
          <p:cNvPr id="7" name="Connector 6"/>
          <p:cNvCxnSpPr/>
          <p:nvPr/>
        </p:nvCxnSpPr>
        <p:spPr>
          <a:xfrm>
            <a:off x="6080760" y="1920240"/>
            <a:ext cx="3200400" cy="0"/>
          </a:xfrm>
          <a:prstGeom prst="line">
            <a:avLst/>
          </a:prstGeom>
          <a:ln w="15240">
            <a:solidFill>
              <a:srgbClr val="DAD6CF"/>
            </a:solidFill>
          </a:ln>
        </p:spPr>
        <p:style>
          <a:lnRef idx="2">
            <a:schemeClr val="accent1"/>
          </a:lnRef>
          <a:fillRef idx="0">
            <a:schemeClr val="accent1"/>
          </a:fillRef>
          <a:effectRef idx="1">
            <a:schemeClr val="accent1"/>
          </a:effectRef>
          <a:fontRef idx="minor">
            <a:schemeClr val="tx1"/>
          </a:fontRef>
        </p:style>
      </p:cxnSp>
      <p:cxnSp>
        <p:nvCxnSpPr>
          <p:cNvPr id="8" name="Connector 7"/>
          <p:cNvCxnSpPr/>
          <p:nvPr/>
        </p:nvCxnSpPr>
        <p:spPr>
          <a:xfrm flipH="1">
            <a:off x="2880360" y="1920240"/>
            <a:ext cx="3200400" cy="2286000"/>
          </a:xfrm>
          <a:prstGeom prst="line">
            <a:avLst/>
          </a:prstGeom>
          <a:ln w="15240">
            <a:solidFill>
              <a:srgbClr val="DAD6CF"/>
            </a:solidFill>
          </a:ln>
        </p:spPr>
        <p:style>
          <a:lnRef idx="2">
            <a:schemeClr val="accent1"/>
          </a:lnRef>
          <a:fillRef idx="0">
            <a:schemeClr val="accent1"/>
          </a:fillRef>
          <a:effectRef idx="1">
            <a:schemeClr val="accent1"/>
          </a:effectRef>
          <a:fontRef idx="minor">
            <a:schemeClr val="tx1"/>
          </a:fontRef>
        </p:style>
      </p:cxnSp>
      <p:cxnSp>
        <p:nvCxnSpPr>
          <p:cNvPr id="9" name="Connector 8"/>
          <p:cNvCxnSpPr/>
          <p:nvPr/>
        </p:nvCxnSpPr>
        <p:spPr>
          <a:xfrm>
            <a:off x="6080760" y="1920240"/>
            <a:ext cx="3200400" cy="2286000"/>
          </a:xfrm>
          <a:prstGeom prst="line">
            <a:avLst/>
          </a:prstGeom>
          <a:ln w="15240">
            <a:solidFill>
              <a:srgbClr val="DAD6CF"/>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709160" y="1508760"/>
            <a:ext cx="2743200" cy="822960"/>
          </a:xfrm>
          <a:prstGeom prst="rect">
            <a:avLst/>
          </a:prstGeom>
          <a:solidFill>
            <a:srgbClr val="1E5BA8"/>
          </a:solidFill>
          <a:ln w="12700">
            <a:solidFill>
              <a:srgbClr val="1E5BA8"/>
            </a:solidFill>
          </a:ln>
        </p:spPr>
        <p:style>
          <a:lnRef idx="1">
            <a:schemeClr val="accent1"/>
          </a:lnRef>
          <a:fillRef idx="3">
            <a:schemeClr val="accent1"/>
          </a:fillRef>
          <a:effectRef idx="2">
            <a:schemeClr val="accent1"/>
          </a:effectRef>
          <a:fontRef idx="minor">
            <a:schemeClr val="lt1"/>
          </a:fontRef>
        </p:style>
        <p:txBody>
          <a:bodyPr wrap="square" lIns="45720" tIns="36576" rIns="45720" bIns="36576" rtlCol="0" anchor="ctr"/>
          <a:lstStyle/>
          <a:p>
            <a:pPr algn="ctr"/>
            <a:r>
              <a:rPr sz="1200" b="1">
                <a:solidFill>
                  <a:srgbClr val="FFFFFF"/>
                </a:solidFill>
                <a:latin typeface="Aptos"/>
              </a:rPr>
              <a:t>AI GOVERNANCE</a:t>
            </a:r>
          </a:p>
        </p:txBody>
      </p:sp>
      <p:sp>
        <p:nvSpPr>
          <p:cNvPr id="11" name="Rectangle 10"/>
          <p:cNvSpPr/>
          <p:nvPr/>
        </p:nvSpPr>
        <p:spPr>
          <a:xfrm>
            <a:off x="841248" y="1463040"/>
            <a:ext cx="2926080" cy="1091884"/>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300" b="1" dirty="0" err="1">
                <a:solidFill>
                  <a:srgbClr val="113F7A"/>
                </a:solidFill>
                <a:latin typeface="Aptos"/>
              </a:rPr>
              <a:t>Palantir</a:t>
            </a:r>
            <a:r>
              <a:rPr lang="es-ES" sz="1300" b="1" dirty="0">
                <a:solidFill>
                  <a:srgbClr val="113F7A"/>
                </a:solidFill>
                <a:latin typeface="Aptos"/>
              </a:rPr>
              <a:t> </a:t>
            </a:r>
            <a:endParaRPr sz="1300" b="1" dirty="0">
              <a:solidFill>
                <a:srgbClr val="113F7A"/>
              </a:solidFill>
              <a:latin typeface="Aptos"/>
            </a:endParaRPr>
          </a:p>
          <a:p>
            <a:pPr marL="285750" indent="-285750">
              <a:spcAft>
                <a:spcPts val="300"/>
              </a:spcAft>
              <a:buFont typeface="Arial" panose="020B0604020202020204" pitchFamily="34" charset="0"/>
              <a:buChar char="•"/>
              <a:defRPr sz="1250">
                <a:solidFill>
                  <a:srgbClr val="121826"/>
                </a:solidFill>
                <a:latin typeface="Aptos"/>
              </a:defRPr>
            </a:pPr>
            <a:r>
              <a:rPr lang="es-ES" dirty="0"/>
              <a:t>The human </a:t>
            </a:r>
            <a:r>
              <a:rPr lang="es-ES" dirty="0" err="1"/>
              <a:t>government</a:t>
            </a:r>
            <a:r>
              <a:rPr lang="es-ES" dirty="0"/>
              <a:t> </a:t>
            </a:r>
            <a:r>
              <a:rPr lang="es-ES" dirty="0" err="1"/>
              <a:t>apparatus</a:t>
            </a:r>
            <a:r>
              <a:rPr lang="es-ES" dirty="0"/>
              <a:t> </a:t>
            </a:r>
            <a:r>
              <a:rPr lang="es-ES" dirty="0" err="1"/>
              <a:t>must</a:t>
            </a:r>
            <a:r>
              <a:rPr lang="es-ES" dirty="0"/>
              <a:t> be </a:t>
            </a:r>
            <a:r>
              <a:rPr lang="es-ES" dirty="0" err="1"/>
              <a:t>reformed</a:t>
            </a:r>
            <a:r>
              <a:rPr lang="es-ES" dirty="0"/>
              <a:t> </a:t>
            </a:r>
            <a:r>
              <a:rPr lang="es-ES" dirty="0" err="1"/>
              <a:t>to</a:t>
            </a:r>
            <a:r>
              <a:rPr lang="es-ES" dirty="0"/>
              <a:t> </a:t>
            </a:r>
            <a:r>
              <a:rPr lang="es-ES" dirty="0" err="1"/>
              <a:t>conform</a:t>
            </a:r>
            <a:r>
              <a:rPr lang="es-ES" dirty="0"/>
              <a:t> </a:t>
            </a:r>
            <a:r>
              <a:rPr lang="es-ES" dirty="0" err="1"/>
              <a:t>to</a:t>
            </a:r>
            <a:r>
              <a:rPr lang="es-ES" dirty="0"/>
              <a:t> </a:t>
            </a:r>
            <a:r>
              <a:rPr lang="es-ES" dirty="0" err="1"/>
              <a:t>emerging</a:t>
            </a:r>
            <a:r>
              <a:rPr lang="es-ES" dirty="0"/>
              <a:t> AI </a:t>
            </a:r>
            <a:r>
              <a:rPr lang="es-ES" dirty="0" err="1"/>
              <a:t>structures</a:t>
            </a:r>
            <a:endParaRPr dirty="0"/>
          </a:p>
        </p:txBody>
      </p:sp>
      <p:sp>
        <p:nvSpPr>
          <p:cNvPr id="12" name="Rectangle 11"/>
          <p:cNvSpPr/>
          <p:nvPr/>
        </p:nvSpPr>
        <p:spPr>
          <a:xfrm>
            <a:off x="8412480" y="1463040"/>
            <a:ext cx="2926080" cy="1202648"/>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300" b="1" dirty="0" err="1">
                <a:solidFill>
                  <a:srgbClr val="113F7A"/>
                </a:solidFill>
                <a:latin typeface="Aptos"/>
              </a:rPr>
              <a:t>Anthropic</a:t>
            </a:r>
            <a:endParaRPr sz="1300" b="1" dirty="0">
              <a:solidFill>
                <a:srgbClr val="113F7A"/>
              </a:solidFill>
              <a:latin typeface="Aptos"/>
            </a:endParaRPr>
          </a:p>
          <a:p>
            <a:pPr marL="285750" indent="-285750">
              <a:spcAft>
                <a:spcPts val="300"/>
              </a:spcAft>
              <a:buFont typeface="Arial" panose="020B0604020202020204" pitchFamily="34" charset="0"/>
              <a:buChar char="•"/>
              <a:defRPr sz="1250">
                <a:solidFill>
                  <a:srgbClr val="121826"/>
                </a:solidFill>
                <a:latin typeface="Aptos"/>
              </a:defRPr>
            </a:pPr>
            <a:r>
              <a:rPr lang="en-US" dirty="0"/>
              <a:t>technology to a tool the deployment of which is a critical instrument in competition among different and divergent normative political-economic models.</a:t>
            </a:r>
            <a:endParaRPr dirty="0"/>
          </a:p>
        </p:txBody>
      </p:sp>
      <p:sp>
        <p:nvSpPr>
          <p:cNvPr id="13" name="Rectangle 12"/>
          <p:cNvSpPr/>
          <p:nvPr/>
        </p:nvSpPr>
        <p:spPr>
          <a:xfrm>
            <a:off x="841248" y="3749038"/>
            <a:ext cx="2926080" cy="1184973"/>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s-ES" sz="1300" b="1" dirty="0">
                <a:solidFill>
                  <a:srgbClr val="113F7A"/>
                </a:solidFill>
                <a:latin typeface="Aptos"/>
              </a:rPr>
              <a:t>Open AI</a:t>
            </a:r>
          </a:p>
          <a:p>
            <a:pPr marL="285750" indent="-285750">
              <a:spcAft>
                <a:spcPts val="300"/>
              </a:spcAft>
              <a:buFont typeface="Arial" panose="020B0604020202020204" pitchFamily="34" charset="0"/>
              <a:buChar char="•"/>
              <a:defRPr sz="1250">
                <a:solidFill>
                  <a:srgbClr val="121826"/>
                </a:solidFill>
                <a:latin typeface="Aptos"/>
              </a:defRPr>
            </a:pPr>
            <a:r>
              <a:rPr lang="en-US" sz="1250" dirty="0"/>
              <a:t>Wants a transformed society in which the society remains insulated from the consequences of transformation </a:t>
            </a:r>
            <a:endParaRPr lang="en-US" dirty="0"/>
          </a:p>
        </p:txBody>
      </p:sp>
      <p:sp>
        <p:nvSpPr>
          <p:cNvPr id="14" name="Rectangle 13"/>
          <p:cNvSpPr/>
          <p:nvPr/>
        </p:nvSpPr>
        <p:spPr>
          <a:xfrm>
            <a:off x="8412480" y="3749039"/>
            <a:ext cx="2926080" cy="1450282"/>
          </a:xfrm>
          <a:prstGeom prst="rect">
            <a:avLst/>
          </a:prstGeom>
          <a:solidFill>
            <a:srgbClr val="F4F1EC"/>
          </a:solidFill>
          <a:ln w="10160">
            <a:solidFill>
              <a:srgbClr val="DAD6CF"/>
            </a:solidFill>
          </a:ln>
        </p:spPr>
        <p:style>
          <a:lnRef idx="1">
            <a:schemeClr val="accent1"/>
          </a:lnRef>
          <a:fillRef idx="3">
            <a:schemeClr val="accent1"/>
          </a:fillRef>
          <a:effectRef idx="2">
            <a:schemeClr val="accent1"/>
          </a:effectRef>
          <a:fontRef idx="minor">
            <a:schemeClr val="lt1"/>
          </a:fontRef>
        </p:style>
        <p:txBody>
          <a:bodyPr wrap="square" lIns="109728" tIns="91440" rIns="109728" bIns="73152" rtlCol="0" anchor="ctr"/>
          <a:lstStyle/>
          <a:p>
            <a:pPr algn="ctr"/>
            <a:r>
              <a:rPr lang="en-US" sz="1300" b="1" dirty="0">
                <a:solidFill>
                  <a:srgbClr val="113F7A"/>
                </a:solidFill>
                <a:latin typeface="Aptos"/>
              </a:rPr>
              <a:t>Leopold Aschenbrenner</a:t>
            </a:r>
            <a:endParaRPr sz="1300" b="1" dirty="0">
              <a:solidFill>
                <a:srgbClr val="113F7A"/>
              </a:solidFill>
              <a:latin typeface="Aptos"/>
            </a:endParaRPr>
          </a:p>
          <a:p>
            <a:pPr marL="285750" indent="-285750">
              <a:spcAft>
                <a:spcPts val="300"/>
              </a:spcAft>
              <a:buFont typeface="Arial" panose="020B0604020202020204" pitchFamily="34" charset="0"/>
              <a:buChar char="•"/>
              <a:defRPr sz="1250">
                <a:solidFill>
                  <a:srgbClr val="121826"/>
                </a:solidFill>
                <a:latin typeface="Aptos"/>
              </a:defRPr>
            </a:pPr>
            <a:r>
              <a:rPr lang="es-ES" dirty="0"/>
              <a:t>AI </a:t>
            </a:r>
            <a:r>
              <a:rPr lang="es-ES" dirty="0" err="1"/>
              <a:t>superintelligence</a:t>
            </a:r>
            <a:r>
              <a:rPr lang="es-ES" dirty="0"/>
              <a:t> </a:t>
            </a:r>
            <a:r>
              <a:rPr lang="es-ES" dirty="0" err="1"/>
              <a:t>will</a:t>
            </a:r>
            <a:r>
              <a:rPr lang="es-ES" dirty="0"/>
              <a:t> produce </a:t>
            </a:r>
            <a:r>
              <a:rPr lang="es-ES" dirty="0" err="1"/>
              <a:t>amove</a:t>
            </a:r>
            <a:r>
              <a:rPr lang="es-ES" dirty="0"/>
              <a:t> </a:t>
            </a:r>
            <a:r>
              <a:rPr lang="es-ES" dirty="0" err="1"/>
              <a:t>towards</a:t>
            </a:r>
            <a:r>
              <a:rPr lang="es-ES" dirty="0"/>
              <a:t> a </a:t>
            </a:r>
            <a:r>
              <a:rPr lang="es-ES" dirty="0" err="1"/>
              <a:t>national</a:t>
            </a:r>
            <a:r>
              <a:rPr lang="es-ES" dirty="0"/>
              <a:t> </a:t>
            </a:r>
            <a:r>
              <a:rPr lang="es-ES" dirty="0" err="1"/>
              <a:t>security</a:t>
            </a:r>
            <a:r>
              <a:rPr lang="es-ES" dirty="0"/>
              <a:t> </a:t>
            </a:r>
            <a:r>
              <a:rPr lang="es-ES" dirty="0" err="1"/>
              <a:t>state</a:t>
            </a:r>
            <a:r>
              <a:rPr lang="es-ES" dirty="0"/>
              <a:t> and </a:t>
            </a:r>
            <a:r>
              <a:rPr lang="es-ES" dirty="0" err="1"/>
              <a:t>the</a:t>
            </a:r>
            <a:r>
              <a:rPr lang="es-ES" dirty="0"/>
              <a:t> </a:t>
            </a:r>
            <a:r>
              <a:rPr lang="es-ES" dirty="0" err="1"/>
              <a:t>rise</a:t>
            </a:r>
            <a:r>
              <a:rPr lang="es-ES" dirty="0"/>
              <a:t> </a:t>
            </a:r>
            <a:r>
              <a:rPr lang="es-ES" dirty="0" err="1"/>
              <a:t>of</a:t>
            </a:r>
            <a:r>
              <a:rPr lang="es-ES" dirty="0"/>
              <a:t> </a:t>
            </a:r>
            <a:r>
              <a:rPr lang="es-ES" dirty="0" err="1"/>
              <a:t>the</a:t>
            </a:r>
            <a:r>
              <a:rPr lang="es-ES" dirty="0"/>
              <a:t> </a:t>
            </a:r>
            <a:r>
              <a:rPr lang="es-ES" dirty="0" err="1"/>
              <a:t>separate</a:t>
            </a:r>
            <a:r>
              <a:rPr lang="es-ES" dirty="0"/>
              <a:t> </a:t>
            </a:r>
            <a:r>
              <a:rPr lang="es-ES" dirty="0" err="1"/>
              <a:t>domains</a:t>
            </a:r>
            <a:r>
              <a:rPr lang="es-ES" dirty="0"/>
              <a:t> </a:t>
            </a:r>
            <a:r>
              <a:rPr lang="es-ES" dirty="0" err="1"/>
              <a:t>of</a:t>
            </a:r>
            <a:r>
              <a:rPr lang="es-ES" dirty="0"/>
              <a:t> AI </a:t>
            </a:r>
            <a:r>
              <a:rPr lang="es-ES" dirty="0" err="1"/>
              <a:t>systems</a:t>
            </a:r>
            <a:r>
              <a:rPr lang="es-ES" dirty="0"/>
              <a:t> as </a:t>
            </a:r>
            <a:r>
              <a:rPr lang="es-ES" dirty="0" err="1"/>
              <a:t>something</a:t>
            </a:r>
            <a:r>
              <a:rPr lang="es-ES" dirty="0"/>
              <a:t> </a:t>
            </a:r>
            <a:r>
              <a:rPr lang="es-ES" dirty="0" err="1"/>
              <a:t>not</a:t>
            </a:r>
            <a:r>
              <a:rPr lang="es-ES" dirty="0"/>
              <a:t> human and </a:t>
            </a:r>
            <a:r>
              <a:rPr lang="es-ES" dirty="0" err="1"/>
              <a:t>autonomous</a:t>
            </a:r>
            <a:r>
              <a:rPr lang="es-ES" dirty="0"/>
              <a:t> </a:t>
            </a:r>
            <a:r>
              <a:rPr lang="es-ES" dirty="0" err="1"/>
              <a:t>of</a:t>
            </a:r>
            <a:r>
              <a:rPr lang="es-ES" dirty="0"/>
              <a:t> human control </a:t>
            </a:r>
            <a:endParaRPr dirty="0"/>
          </a:p>
        </p:txBody>
      </p:sp>
      <p:sp>
        <p:nvSpPr>
          <p:cNvPr id="15" name="footer"/>
          <p:cNvSpPr txBox="1"/>
          <p:nvPr/>
        </p:nvSpPr>
        <p:spPr>
          <a:xfrm>
            <a:off x="393192" y="6473952"/>
            <a:ext cx="6583680" cy="201168"/>
          </a:xfrm>
          <a:prstGeom prst="rect">
            <a:avLst/>
          </a:prstGeom>
          <a:noFill/>
        </p:spPr>
        <p:txBody>
          <a:bodyPr wrap="square" lIns="18288" tIns="9144" rIns="18288" bIns="9144" anchor="t">
            <a:spAutoFit/>
          </a:bodyPr>
          <a:lstStyle/>
          <a:p>
            <a:pPr algn="l"/>
            <a:r>
              <a:rPr sz="580" b="0">
                <a:solidFill>
                  <a:srgbClr val="555D6E"/>
                </a:solidFill>
                <a:latin typeface="Aptos"/>
              </a:rPr>
              <a:t>Lecture Six - Comparative AI Governance</a:t>
            </a:r>
          </a:p>
        </p:txBody>
      </p:sp>
      <p:sp>
        <p:nvSpPr>
          <p:cNvPr id="16" name="slide_number"/>
          <p:cNvSpPr txBox="1"/>
          <p:nvPr/>
        </p:nvSpPr>
        <p:spPr>
          <a:xfrm>
            <a:off x="11484864" y="6473952"/>
            <a:ext cx="219456" cy="201168"/>
          </a:xfrm>
          <a:prstGeom prst="rect">
            <a:avLst/>
          </a:prstGeom>
          <a:noFill/>
        </p:spPr>
        <p:txBody>
          <a:bodyPr wrap="square" lIns="18288" tIns="9144" rIns="18288" bIns="9144" anchor="t">
            <a:spAutoFit/>
          </a:bodyPr>
          <a:lstStyle/>
          <a:p>
            <a:pPr algn="r"/>
            <a:r>
              <a:rPr sz="580" b="0">
                <a:solidFill>
                  <a:srgbClr val="555D6E"/>
                </a:solidFill>
                <a:latin typeface="Aptos"/>
              </a:rPr>
              <a:t>3</a:t>
            </a:r>
          </a:p>
        </p:txBody>
      </p:sp>
      <p:sp>
        <p:nvSpPr>
          <p:cNvPr id="17" name="Rectangle 16">
            <a:extLst>
              <a:ext uri="{FF2B5EF4-FFF2-40B4-BE49-F238E27FC236}">
                <a16:creationId xmlns:a16="http://schemas.microsoft.com/office/drawing/2014/main" id="{2FF27FDF-54AE-2917-1780-3B8501AB310B}"/>
              </a:ext>
            </a:extLst>
          </p:cNvPr>
          <p:cNvSpPr/>
          <p:nvPr/>
        </p:nvSpPr>
        <p:spPr>
          <a:xfrm>
            <a:off x="0" y="320038"/>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C9BFA-EAD7-0F17-AA7D-1E8E4850D9AA}"/>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84993AE1-4FB3-BDFE-247F-40AFD77ED1E0}"/>
              </a:ext>
            </a:extLst>
          </p:cNvPr>
          <p:cNvSpPr>
            <a:spLocks noGrp="1"/>
          </p:cNvSpPr>
          <p:nvPr>
            <p:ph type="title"/>
          </p:nvPr>
        </p:nvSpPr>
        <p:spPr>
          <a:xfrm>
            <a:off x="159488" y="48696"/>
            <a:ext cx="8229600" cy="729780"/>
          </a:xfrm>
        </p:spPr>
        <p:txBody>
          <a:bodyPr>
            <a:normAutofit fontScale="90000"/>
          </a:bodyPr>
          <a:lstStyle/>
          <a:p>
            <a:r>
              <a:rPr lang="en-US" dirty="0"/>
              <a:t>Palantir (1) </a:t>
            </a:r>
          </a:p>
        </p:txBody>
      </p:sp>
      <p:pic>
        <p:nvPicPr>
          <p:cNvPr id="6" name="Content Placeholder 5">
            <a:extLst>
              <a:ext uri="{FF2B5EF4-FFF2-40B4-BE49-F238E27FC236}">
                <a16:creationId xmlns:a16="http://schemas.microsoft.com/office/drawing/2014/main" id="{85F7EA68-4937-AEA4-A642-DA2792CE80E8}"/>
              </a:ext>
            </a:extLst>
          </p:cNvPr>
          <p:cNvPicPr>
            <a:picLocks noGrp="1" noChangeAspect="1"/>
          </p:cNvPicPr>
          <p:nvPr>
            <p:ph idx="1"/>
          </p:nvPr>
        </p:nvPicPr>
        <p:blipFill>
          <a:blip r:embed="rId2"/>
          <a:stretch>
            <a:fillRect/>
          </a:stretch>
        </p:blipFill>
        <p:spPr>
          <a:xfrm>
            <a:off x="518984" y="889424"/>
            <a:ext cx="11170508" cy="5861486"/>
          </a:xfrm>
          <a:prstGeom prst="rect">
            <a:avLst/>
          </a:prstGeom>
        </p:spPr>
      </p:pic>
    </p:spTree>
    <p:extLst>
      <p:ext uri="{BB962C8B-B14F-4D97-AF65-F5344CB8AC3E}">
        <p14:creationId xmlns:p14="http://schemas.microsoft.com/office/powerpoint/2010/main" val="181515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E876-EC83-CC13-147D-1D9D58909F2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BD0AAA-9F6C-CC1B-3934-ED910CBF8145}"/>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DD02AEF8-D66A-011F-DB5D-F73F00A3C5EC}"/>
              </a:ext>
            </a:extLst>
          </p:cNvPr>
          <p:cNvSpPr>
            <a:spLocks noGrp="1"/>
          </p:cNvSpPr>
          <p:nvPr>
            <p:ph type="title"/>
          </p:nvPr>
        </p:nvSpPr>
        <p:spPr>
          <a:xfrm>
            <a:off x="159488" y="48696"/>
            <a:ext cx="8229600" cy="729780"/>
          </a:xfrm>
        </p:spPr>
        <p:txBody>
          <a:bodyPr>
            <a:normAutofit fontScale="90000"/>
          </a:bodyPr>
          <a:lstStyle/>
          <a:p>
            <a:r>
              <a:rPr lang="en-US" dirty="0"/>
              <a:t>Palantir (2) </a:t>
            </a:r>
          </a:p>
        </p:txBody>
      </p:sp>
      <p:pic>
        <p:nvPicPr>
          <p:cNvPr id="8" name="Content Placeholder 7">
            <a:extLst>
              <a:ext uri="{FF2B5EF4-FFF2-40B4-BE49-F238E27FC236}">
                <a16:creationId xmlns:a16="http://schemas.microsoft.com/office/drawing/2014/main" id="{EC7A4C99-449C-32B5-138C-AF56C90950F2}"/>
              </a:ext>
            </a:extLst>
          </p:cNvPr>
          <p:cNvPicPr>
            <a:picLocks noGrp="1" noChangeAspect="1"/>
          </p:cNvPicPr>
          <p:nvPr>
            <p:ph idx="1"/>
          </p:nvPr>
        </p:nvPicPr>
        <p:blipFill>
          <a:blip r:embed="rId2"/>
          <a:stretch>
            <a:fillRect/>
          </a:stretch>
        </p:blipFill>
        <p:spPr>
          <a:xfrm>
            <a:off x="517995" y="926757"/>
            <a:ext cx="11035573" cy="5795319"/>
          </a:xfrm>
          <a:prstGeom prst="rect">
            <a:avLst/>
          </a:prstGeom>
        </p:spPr>
      </p:pic>
    </p:spTree>
    <p:extLst>
      <p:ext uri="{BB962C8B-B14F-4D97-AF65-F5344CB8AC3E}">
        <p14:creationId xmlns:p14="http://schemas.microsoft.com/office/powerpoint/2010/main" val="62063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612A-AA51-435B-718F-8340A67763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A59ED1-0CB9-84D0-E987-FB72B5B84B68}"/>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6FE83219-38C9-CDA9-272C-4D41E70B258A}"/>
              </a:ext>
            </a:extLst>
          </p:cNvPr>
          <p:cNvSpPr>
            <a:spLocks noGrp="1"/>
          </p:cNvSpPr>
          <p:nvPr>
            <p:ph type="title"/>
          </p:nvPr>
        </p:nvSpPr>
        <p:spPr>
          <a:xfrm>
            <a:off x="159488" y="48696"/>
            <a:ext cx="8229600" cy="729780"/>
          </a:xfrm>
        </p:spPr>
        <p:txBody>
          <a:bodyPr>
            <a:normAutofit fontScale="90000"/>
          </a:bodyPr>
          <a:lstStyle/>
          <a:p>
            <a:r>
              <a:rPr lang="en-US" dirty="0"/>
              <a:t>Palantir (3) </a:t>
            </a:r>
          </a:p>
        </p:txBody>
      </p:sp>
      <p:pic>
        <p:nvPicPr>
          <p:cNvPr id="7" name="Content Placeholder 6">
            <a:extLst>
              <a:ext uri="{FF2B5EF4-FFF2-40B4-BE49-F238E27FC236}">
                <a16:creationId xmlns:a16="http://schemas.microsoft.com/office/drawing/2014/main" id="{67A185AD-40CB-FA7E-7BA4-0DAD8372D964}"/>
              </a:ext>
            </a:extLst>
          </p:cNvPr>
          <p:cNvPicPr>
            <a:picLocks noGrp="1" noChangeAspect="1"/>
          </p:cNvPicPr>
          <p:nvPr>
            <p:ph idx="1"/>
          </p:nvPr>
        </p:nvPicPr>
        <p:blipFill>
          <a:blip r:embed="rId2"/>
          <a:stretch>
            <a:fillRect/>
          </a:stretch>
        </p:blipFill>
        <p:spPr>
          <a:xfrm>
            <a:off x="788466" y="892104"/>
            <a:ext cx="10876312" cy="5707657"/>
          </a:xfrm>
          <a:prstGeom prst="rect">
            <a:avLst/>
          </a:prstGeom>
        </p:spPr>
      </p:pic>
    </p:spTree>
    <p:extLst>
      <p:ext uri="{BB962C8B-B14F-4D97-AF65-F5344CB8AC3E}">
        <p14:creationId xmlns:p14="http://schemas.microsoft.com/office/powerpoint/2010/main" val="51823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FDC3-BC57-CF1B-2147-53E9EB9538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D1A1B7-2429-6FBF-4E10-0E00B1A85FBE}"/>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E20DB6AD-3837-5CBA-4589-452F6A23722C}"/>
              </a:ext>
            </a:extLst>
          </p:cNvPr>
          <p:cNvSpPr>
            <a:spLocks noGrp="1"/>
          </p:cNvSpPr>
          <p:nvPr>
            <p:ph type="title"/>
          </p:nvPr>
        </p:nvSpPr>
        <p:spPr>
          <a:xfrm>
            <a:off x="159488" y="48696"/>
            <a:ext cx="8229600" cy="729780"/>
          </a:xfrm>
        </p:spPr>
        <p:txBody>
          <a:bodyPr>
            <a:normAutofit fontScale="90000"/>
          </a:bodyPr>
          <a:lstStyle/>
          <a:p>
            <a:r>
              <a:rPr lang="en-US" dirty="0"/>
              <a:t>Palantir (4) </a:t>
            </a:r>
          </a:p>
        </p:txBody>
      </p:sp>
      <p:pic>
        <p:nvPicPr>
          <p:cNvPr id="8" name="Content Placeholder 7">
            <a:extLst>
              <a:ext uri="{FF2B5EF4-FFF2-40B4-BE49-F238E27FC236}">
                <a16:creationId xmlns:a16="http://schemas.microsoft.com/office/drawing/2014/main" id="{04580AC1-CE3B-D6BE-4E19-2AAC93929DB6}"/>
              </a:ext>
            </a:extLst>
          </p:cNvPr>
          <p:cNvPicPr>
            <a:picLocks noGrp="1" noChangeAspect="1"/>
          </p:cNvPicPr>
          <p:nvPr>
            <p:ph idx="1"/>
          </p:nvPr>
        </p:nvPicPr>
        <p:blipFill>
          <a:blip r:embed="rId2"/>
          <a:stretch>
            <a:fillRect/>
          </a:stretch>
        </p:blipFill>
        <p:spPr>
          <a:xfrm>
            <a:off x="296562" y="851890"/>
            <a:ext cx="11429999" cy="5814536"/>
          </a:xfrm>
          <a:prstGeom prst="rect">
            <a:avLst/>
          </a:prstGeom>
        </p:spPr>
      </p:pic>
    </p:spTree>
    <p:extLst>
      <p:ext uri="{BB962C8B-B14F-4D97-AF65-F5344CB8AC3E}">
        <p14:creationId xmlns:p14="http://schemas.microsoft.com/office/powerpoint/2010/main" val="272131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877-E851-2394-3F47-47AC110E94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E584A8-7FA6-96FD-58C6-4C68A8ADDB0F}"/>
              </a:ext>
            </a:extLst>
          </p:cNvPr>
          <p:cNvSpPr/>
          <p:nvPr/>
        </p:nvSpPr>
        <p:spPr>
          <a:xfrm>
            <a:off x="0" y="0"/>
            <a:ext cx="73152" cy="6858000"/>
          </a:xfrm>
          <a:prstGeom prst="rect">
            <a:avLst/>
          </a:prstGeom>
          <a:solidFill>
            <a:srgbClr val="1E5B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C49B0E1E-DC46-A522-99D4-AB32DA6ABF62}"/>
              </a:ext>
            </a:extLst>
          </p:cNvPr>
          <p:cNvSpPr>
            <a:spLocks noGrp="1"/>
          </p:cNvSpPr>
          <p:nvPr>
            <p:ph type="title"/>
          </p:nvPr>
        </p:nvSpPr>
        <p:spPr>
          <a:xfrm>
            <a:off x="159488" y="48696"/>
            <a:ext cx="8229600" cy="729780"/>
          </a:xfrm>
        </p:spPr>
        <p:txBody>
          <a:bodyPr>
            <a:normAutofit fontScale="90000"/>
          </a:bodyPr>
          <a:lstStyle/>
          <a:p>
            <a:r>
              <a:rPr lang="en-US" dirty="0"/>
              <a:t>Palantir (5) </a:t>
            </a:r>
          </a:p>
        </p:txBody>
      </p:sp>
      <p:pic>
        <p:nvPicPr>
          <p:cNvPr id="7" name="Content Placeholder 6">
            <a:extLst>
              <a:ext uri="{FF2B5EF4-FFF2-40B4-BE49-F238E27FC236}">
                <a16:creationId xmlns:a16="http://schemas.microsoft.com/office/drawing/2014/main" id="{0415DF95-DD85-F352-595B-EFD6A63F60EC}"/>
              </a:ext>
            </a:extLst>
          </p:cNvPr>
          <p:cNvPicPr>
            <a:picLocks noGrp="1" noChangeAspect="1"/>
          </p:cNvPicPr>
          <p:nvPr>
            <p:ph idx="1"/>
          </p:nvPr>
        </p:nvPicPr>
        <p:blipFill>
          <a:blip r:embed="rId2"/>
          <a:stretch>
            <a:fillRect/>
          </a:stretch>
        </p:blipFill>
        <p:spPr>
          <a:xfrm>
            <a:off x="507616" y="811962"/>
            <a:ext cx="11318788" cy="5816895"/>
          </a:xfrm>
          <a:prstGeom prst="rect">
            <a:avLst/>
          </a:prstGeom>
        </p:spPr>
      </p:pic>
    </p:spTree>
    <p:extLst>
      <p:ext uri="{BB962C8B-B14F-4D97-AF65-F5344CB8AC3E}">
        <p14:creationId xmlns:p14="http://schemas.microsoft.com/office/powerpoint/2010/main" val="3592398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TotalTime>
  <Words>2087</Words>
  <Application>Microsoft Macintosh PowerPoint</Application>
  <PresentationFormat>Widescreen</PresentationFormat>
  <Paragraphs>114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Arial</vt:lpstr>
      <vt:lpstr>Calibri</vt:lpstr>
      <vt:lpstr>Office Theme</vt:lpstr>
      <vt:lpstr>PowerPoint Presentation</vt:lpstr>
      <vt:lpstr>PowerPoint Presentation</vt:lpstr>
      <vt:lpstr>Conceptual Frame</vt:lpstr>
      <vt:lpstr>PowerPoint Presentation</vt:lpstr>
      <vt:lpstr>Palantir (1) </vt:lpstr>
      <vt:lpstr>Palantir (2) </vt:lpstr>
      <vt:lpstr>Palantir (3) </vt:lpstr>
      <vt:lpstr>Palantir (4) </vt:lpstr>
      <vt:lpstr>Palantir (5) </vt:lpstr>
      <vt:lpstr>Palantir (6) </vt:lpstr>
      <vt:lpstr>Palantir (7) </vt:lpstr>
      <vt:lpstr>Palantir (8) </vt:lpstr>
      <vt:lpstr>Palantir (9) </vt:lpstr>
      <vt:lpstr>Palantir (10) </vt:lpstr>
      <vt:lpstr>Palantir (11) </vt:lpstr>
      <vt:lpstr>Anthropic (1)</vt:lpstr>
      <vt:lpstr>Anthropic (2) </vt:lpstr>
      <vt:lpstr>Anthropic (3) </vt:lpstr>
      <vt:lpstr>Anthropic (4) </vt:lpstr>
      <vt:lpstr>Anthropic (5) </vt:lpstr>
      <vt:lpstr>Anthropic (6-analysis)</vt:lpstr>
      <vt:lpstr>Open AI (1)</vt:lpstr>
      <vt:lpstr>Open AI (2)</vt:lpstr>
      <vt:lpstr>Open AI (3)</vt:lpstr>
      <vt:lpstr>Open AI (4)</vt:lpstr>
      <vt:lpstr>Open AI (5)/Analysis</vt:lpstr>
      <vt:lpstr>Leopold Aschenbrenner: The Prophet (1)</vt:lpstr>
      <vt:lpstr>Leopold Aschenbrenner: The Prophet (2)</vt:lpstr>
      <vt:lpstr>Leopold Aschenbrenner: The Prophet (3)</vt:lpstr>
      <vt:lpstr>Leopold Aschenbrenner: The Prophet (4)</vt:lpstr>
      <vt:lpstr>Leopold Aschenbrenner: The Prophet (5)</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Backer, Larry Cata</cp:lastModifiedBy>
  <cp:revision>12</cp:revision>
  <dcterms:created xsi:type="dcterms:W3CDTF">2026-05-25T22:41:31Z</dcterms:created>
  <dcterms:modified xsi:type="dcterms:W3CDTF">2026-05-28T23:02:06Z</dcterms:modified>
  <cp:category/>
</cp:coreProperties>
</file>