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7"/>
  </p:notesMasterIdLst>
  <p:sldIdLst>
    <p:sldId id="256" r:id="rId2"/>
    <p:sldId id="275" r:id="rId3"/>
    <p:sldId id="274" r:id="rId4"/>
    <p:sldId id="276" r:id="rId5"/>
    <p:sldId id="277" r:id="rId6"/>
    <p:sldId id="257" r:id="rId7"/>
    <p:sldId id="258" r:id="rId8"/>
    <p:sldId id="259" r:id="rId9"/>
    <p:sldId id="278" r:id="rId10"/>
    <p:sldId id="279" r:id="rId11"/>
    <p:sldId id="280" r:id="rId12"/>
    <p:sldId id="281" r:id="rId13"/>
    <p:sldId id="282" r:id="rId14"/>
    <p:sldId id="260" r:id="rId15"/>
    <p:sldId id="283" r:id="rId16"/>
    <p:sldId id="261" r:id="rId17"/>
    <p:sldId id="269" r:id="rId18"/>
    <p:sldId id="270" r:id="rId19"/>
    <p:sldId id="271" r:id="rId20"/>
    <p:sldId id="272" r:id="rId21"/>
    <p:sldId id="273" r:id="rId22"/>
    <p:sldId id="268" r:id="rId23"/>
    <p:sldId id="285" r:id="rId24"/>
    <p:sldId id="284" r:id="rId25"/>
    <p:sldId id="286" r:id="rId26"/>
  </p:sldIdLst>
  <p:sldSz cx="12192000" cy="6858000"/>
  <p:notesSz cx="6858000" cy="12192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59"/>
    <p:restoredTop sz="94610"/>
  </p:normalViewPr>
  <p:slideViewPr>
    <p:cSldViewPr snapToGrid="0" snapToObjects="1">
      <p:cViewPr varScale="1">
        <p:scale>
          <a:sx n="97" d="100"/>
          <a:sy n="97" d="100"/>
        </p:scale>
        <p:origin x="224" y="8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621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7E062-E40E-F4A6-E370-8263E5B98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4E5BE2-D9BF-4169-93A5-5F68DF4599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F73AA-6643-0113-E7A1-107C883647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059F8A-D30C-7A36-F8A0-E41102DE47AB}"/>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364111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D6E73-6327-8EF7-842A-455403BFDC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CBE481-3E1C-ADBB-EA80-1409D84487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9F962C-C607-9882-8FC5-DCE168B50D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FC9D6B-6FEB-AEF3-A0B6-71096024F8EE}"/>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798819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01A4F-2889-2AD1-CE14-36555C4FE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52087C-21B8-75ED-E16F-0E58839A19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1FE91C-4145-627B-8224-1C052CD937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E14246-2CDB-3ECF-7CFF-A188349FCD14}"/>
              </a:ext>
            </a:extLst>
          </p:cNvPr>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922722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74985-2DC2-3054-077C-3588D91F8C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E77C8-5619-71F5-B4B9-7D5E384D64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84E563-3B4F-29B5-E722-9D9FC59459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8A7C57-89D1-88B9-BA48-3FBC07EF2459}"/>
              </a:ext>
            </a:extLst>
          </p:cNvPr>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3769691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AE9D7-FB80-B92A-1CA0-28D0296D6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79B73-CDC4-F1CE-EC2C-445995F05E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87C4BB-5E45-6231-3A84-57BDA71585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03E761-76BA-F83C-6588-BDB14CBF6DB0}"/>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291185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3F78A-1C88-7EDF-B788-64A33EA12E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9221B-2528-4F96-8ABB-9468F6A258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ECDE49-4FE8-8BB5-D3F6-E392EEC0A6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A151D3-442F-6633-6BB7-564070B8D2D7}"/>
              </a:ext>
            </a:extLst>
          </p:cNvPr>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960608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75F18-4A16-DDBF-DC9D-E81B2A7E6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04DD34-AAB0-AF4A-8465-10C69DAEBF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F7A229-E2CC-FDA3-148B-2D3B65AADB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D63C4C-7B59-440E-7038-43D8CD706902}"/>
              </a:ext>
            </a:extLst>
          </p:cNvPr>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237328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BA18F-8C22-3B63-AC10-D2A778453F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7911D8-ED29-AB18-C248-583CC8AE84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71DBF3-B975-137D-3947-80C3F363BF9B}"/>
              </a:ext>
            </a:extLst>
          </p:cNvPr>
          <p:cNvSpPr>
            <a:spLocks noGrp="1"/>
          </p:cNvSpPr>
          <p:nvPr>
            <p:ph type="dt" sz="half" idx="10"/>
          </p:nvPr>
        </p:nvSpPr>
        <p:spPr/>
        <p:txBody>
          <a:bodyPr/>
          <a:lstStyle/>
          <a:p>
            <a:fld id="{8A72AFC3-4246-4664-9907-CEC9EF4EFA4E}" type="datetimeFigureOut">
              <a:rPr lang="en-US" smtClean="0"/>
              <a:t>5/28/26</a:t>
            </a:fld>
            <a:endParaRPr lang="en-US"/>
          </a:p>
        </p:txBody>
      </p:sp>
      <p:sp>
        <p:nvSpPr>
          <p:cNvPr id="5" name="Footer Placeholder 4">
            <a:extLst>
              <a:ext uri="{FF2B5EF4-FFF2-40B4-BE49-F238E27FC236}">
                <a16:creationId xmlns:a16="http://schemas.microsoft.com/office/drawing/2014/main" id="{26885CE0-6C96-299B-8A60-CFD358D09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360CA-E163-23B9-BAE9-AE3314A58D2C}"/>
              </a:ext>
            </a:extLst>
          </p:cNvPr>
          <p:cNvSpPr>
            <a:spLocks noGrp="1"/>
          </p:cNvSpPr>
          <p:nvPr>
            <p:ph type="sldNum" sz="quarter" idx="12"/>
          </p:nvPr>
        </p:nvSpPr>
        <p:spPr/>
        <p:txBody>
          <a:bodyPr/>
          <a:lstStyle/>
          <a:p>
            <a:fld id="{E06FFBEF-FC8B-418E-A0C8-95E0C014E015}" type="slidenum">
              <a:rPr lang="en-US" smtClean="0"/>
              <a:t>‹#›</a:t>
            </a:fld>
            <a:endParaRPr lang="en-US"/>
          </a:p>
        </p:txBody>
      </p:sp>
    </p:spTree>
    <p:extLst>
      <p:ext uri="{BB962C8B-B14F-4D97-AF65-F5344CB8AC3E}">
        <p14:creationId xmlns:p14="http://schemas.microsoft.com/office/powerpoint/2010/main" val="64428203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B49B-2F0C-F818-B33D-416351133A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B257AA-F82C-F074-5AAF-791528F243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D187DF-44AC-1B09-A8D6-750625B0A9AE}"/>
              </a:ext>
            </a:extLst>
          </p:cNvPr>
          <p:cNvSpPr>
            <a:spLocks noGrp="1"/>
          </p:cNvSpPr>
          <p:nvPr>
            <p:ph type="dt" sz="half" idx="10"/>
          </p:nvPr>
        </p:nvSpPr>
        <p:spPr/>
        <p:txBody>
          <a:bodyPr/>
          <a:lstStyle/>
          <a:p>
            <a:fld id="{8A72AFC3-4246-4664-9907-CEC9EF4EFA4E}" type="datetimeFigureOut">
              <a:rPr lang="en-US" smtClean="0"/>
              <a:t>5/28/26</a:t>
            </a:fld>
            <a:endParaRPr lang="en-US"/>
          </a:p>
        </p:txBody>
      </p:sp>
      <p:sp>
        <p:nvSpPr>
          <p:cNvPr id="5" name="Footer Placeholder 4">
            <a:extLst>
              <a:ext uri="{FF2B5EF4-FFF2-40B4-BE49-F238E27FC236}">
                <a16:creationId xmlns:a16="http://schemas.microsoft.com/office/drawing/2014/main" id="{DECDE2A1-BF84-24DF-E4B3-21FBB37CB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02C6C8-27F4-1ED9-33EB-2D35BB188AB6}"/>
              </a:ext>
            </a:extLst>
          </p:cNvPr>
          <p:cNvSpPr>
            <a:spLocks noGrp="1"/>
          </p:cNvSpPr>
          <p:nvPr>
            <p:ph type="sldNum" sz="quarter" idx="12"/>
          </p:nvPr>
        </p:nvSpPr>
        <p:spPr/>
        <p:txBody>
          <a:bodyPr/>
          <a:lstStyle/>
          <a:p>
            <a:fld id="{E06FFBEF-FC8B-418E-A0C8-95E0C014E015}" type="slidenum">
              <a:rPr lang="en-US" smtClean="0"/>
              <a:t>‹#›</a:t>
            </a:fld>
            <a:endParaRPr lang="en-US"/>
          </a:p>
        </p:txBody>
      </p:sp>
    </p:spTree>
    <p:extLst>
      <p:ext uri="{BB962C8B-B14F-4D97-AF65-F5344CB8AC3E}">
        <p14:creationId xmlns:p14="http://schemas.microsoft.com/office/powerpoint/2010/main" val="35771083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628737-8071-9AAF-9D48-2CC7AC502D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58AEF4-E303-B47B-2886-4E6A1DBCBB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6412D3-21A6-D86E-95FC-348ED0B70E2D}"/>
              </a:ext>
            </a:extLst>
          </p:cNvPr>
          <p:cNvSpPr>
            <a:spLocks noGrp="1"/>
          </p:cNvSpPr>
          <p:nvPr>
            <p:ph type="dt" sz="half" idx="10"/>
          </p:nvPr>
        </p:nvSpPr>
        <p:spPr/>
        <p:txBody>
          <a:bodyPr/>
          <a:lstStyle/>
          <a:p>
            <a:fld id="{8A72AFC3-4246-4664-9907-CEC9EF4EFA4E}" type="datetimeFigureOut">
              <a:rPr lang="en-US" smtClean="0"/>
              <a:t>5/28/26</a:t>
            </a:fld>
            <a:endParaRPr lang="en-US"/>
          </a:p>
        </p:txBody>
      </p:sp>
      <p:sp>
        <p:nvSpPr>
          <p:cNvPr id="5" name="Footer Placeholder 4">
            <a:extLst>
              <a:ext uri="{FF2B5EF4-FFF2-40B4-BE49-F238E27FC236}">
                <a16:creationId xmlns:a16="http://schemas.microsoft.com/office/drawing/2014/main" id="{2DB2A50B-DE47-DA32-CA5D-33902B782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C05AF-782F-27EF-9BDF-21E34D060097}"/>
              </a:ext>
            </a:extLst>
          </p:cNvPr>
          <p:cNvSpPr>
            <a:spLocks noGrp="1"/>
          </p:cNvSpPr>
          <p:nvPr>
            <p:ph type="sldNum" sz="quarter" idx="12"/>
          </p:nvPr>
        </p:nvSpPr>
        <p:spPr/>
        <p:txBody>
          <a:bodyPr/>
          <a:lstStyle/>
          <a:p>
            <a:fld id="{E06FFBEF-FC8B-418E-A0C8-95E0C014E015}" type="slidenum">
              <a:rPr lang="en-US" smtClean="0"/>
              <a:t>‹#›</a:t>
            </a:fld>
            <a:endParaRPr lang="en-US"/>
          </a:p>
        </p:txBody>
      </p:sp>
    </p:spTree>
    <p:extLst>
      <p:ext uri="{BB962C8B-B14F-4D97-AF65-F5344CB8AC3E}">
        <p14:creationId xmlns:p14="http://schemas.microsoft.com/office/powerpoint/2010/main" val="32694940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75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D2C5-6509-0B43-5046-532EE8C19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8114A1-3269-5113-3002-471F2056C8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3D0D8-E8B3-0D1C-4335-ED3771D33FA5}"/>
              </a:ext>
            </a:extLst>
          </p:cNvPr>
          <p:cNvSpPr>
            <a:spLocks noGrp="1"/>
          </p:cNvSpPr>
          <p:nvPr>
            <p:ph type="dt" sz="half" idx="10"/>
          </p:nvPr>
        </p:nvSpPr>
        <p:spPr/>
        <p:txBody>
          <a:bodyPr/>
          <a:lstStyle/>
          <a:p>
            <a:fld id="{8A72AFC3-4246-4664-9907-CEC9EF4EFA4E}" type="datetimeFigureOut">
              <a:rPr lang="en-US" smtClean="0"/>
              <a:t>5/28/26</a:t>
            </a:fld>
            <a:endParaRPr lang="en-US"/>
          </a:p>
        </p:txBody>
      </p:sp>
      <p:sp>
        <p:nvSpPr>
          <p:cNvPr id="5" name="Footer Placeholder 4">
            <a:extLst>
              <a:ext uri="{FF2B5EF4-FFF2-40B4-BE49-F238E27FC236}">
                <a16:creationId xmlns:a16="http://schemas.microsoft.com/office/drawing/2014/main" id="{D065333B-B477-D9A0-9CFA-D8D01896B1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FFF1D5-925D-040C-BA93-ED0651614B9D}"/>
              </a:ext>
            </a:extLst>
          </p:cNvPr>
          <p:cNvSpPr>
            <a:spLocks noGrp="1"/>
          </p:cNvSpPr>
          <p:nvPr>
            <p:ph type="sldNum" sz="quarter" idx="12"/>
          </p:nvPr>
        </p:nvSpPr>
        <p:spPr/>
        <p:txBody>
          <a:bodyPr/>
          <a:lstStyle/>
          <a:p>
            <a:fld id="{E06FFBEF-FC8B-418E-A0C8-95E0C014E015}" type="slidenum">
              <a:rPr lang="en-US" smtClean="0"/>
              <a:t>‹#›</a:t>
            </a:fld>
            <a:endParaRPr lang="en-US"/>
          </a:p>
        </p:txBody>
      </p:sp>
    </p:spTree>
    <p:extLst>
      <p:ext uri="{BB962C8B-B14F-4D97-AF65-F5344CB8AC3E}">
        <p14:creationId xmlns:p14="http://schemas.microsoft.com/office/powerpoint/2010/main" val="327430871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C8D4-01C9-E3FF-D345-E87271AAA5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E6688C-B338-1C8E-84EF-29C637D0B5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7CF95C-5DD5-CFF9-E378-259F8039C8F5}"/>
              </a:ext>
            </a:extLst>
          </p:cNvPr>
          <p:cNvSpPr>
            <a:spLocks noGrp="1"/>
          </p:cNvSpPr>
          <p:nvPr>
            <p:ph type="dt" sz="half" idx="10"/>
          </p:nvPr>
        </p:nvSpPr>
        <p:spPr/>
        <p:txBody>
          <a:bodyPr/>
          <a:lstStyle/>
          <a:p>
            <a:fld id="{8A72AFC3-4246-4664-9907-CEC9EF4EFA4E}" type="datetimeFigureOut">
              <a:rPr lang="en-US" smtClean="0"/>
              <a:t>5/28/26</a:t>
            </a:fld>
            <a:endParaRPr lang="en-US"/>
          </a:p>
        </p:txBody>
      </p:sp>
      <p:sp>
        <p:nvSpPr>
          <p:cNvPr id="5" name="Footer Placeholder 4">
            <a:extLst>
              <a:ext uri="{FF2B5EF4-FFF2-40B4-BE49-F238E27FC236}">
                <a16:creationId xmlns:a16="http://schemas.microsoft.com/office/drawing/2014/main" id="{6487B77B-41C0-CA74-A3FD-28F00C618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C81297-FF7E-EEFA-D4AD-9DD21A42D06C}"/>
              </a:ext>
            </a:extLst>
          </p:cNvPr>
          <p:cNvSpPr>
            <a:spLocks noGrp="1"/>
          </p:cNvSpPr>
          <p:nvPr>
            <p:ph type="sldNum" sz="quarter" idx="12"/>
          </p:nvPr>
        </p:nvSpPr>
        <p:spPr/>
        <p:txBody>
          <a:bodyPr/>
          <a:lstStyle/>
          <a:p>
            <a:fld id="{E06FFBEF-FC8B-418E-A0C8-95E0C014E015}" type="slidenum">
              <a:rPr lang="en-US" smtClean="0"/>
              <a:t>‹#›</a:t>
            </a:fld>
            <a:endParaRPr lang="en-US"/>
          </a:p>
        </p:txBody>
      </p:sp>
    </p:spTree>
    <p:extLst>
      <p:ext uri="{BB962C8B-B14F-4D97-AF65-F5344CB8AC3E}">
        <p14:creationId xmlns:p14="http://schemas.microsoft.com/office/powerpoint/2010/main" val="144380202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A62B2-82EB-33E2-6553-4B632687B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94DA67-CF8E-01E1-05BE-DD654CA7F6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0292A4-1343-7975-00F5-BBBE988285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BAD1B8-D9D4-9B24-5A42-2D25B19C38D5}"/>
              </a:ext>
            </a:extLst>
          </p:cNvPr>
          <p:cNvSpPr>
            <a:spLocks noGrp="1"/>
          </p:cNvSpPr>
          <p:nvPr>
            <p:ph type="dt" sz="half" idx="10"/>
          </p:nvPr>
        </p:nvSpPr>
        <p:spPr/>
        <p:txBody>
          <a:bodyPr/>
          <a:lstStyle/>
          <a:p>
            <a:fld id="{8A72AFC3-4246-4664-9907-CEC9EF4EFA4E}" type="datetimeFigureOut">
              <a:rPr lang="en-US" smtClean="0"/>
              <a:t>5/28/26</a:t>
            </a:fld>
            <a:endParaRPr lang="en-US"/>
          </a:p>
        </p:txBody>
      </p:sp>
      <p:sp>
        <p:nvSpPr>
          <p:cNvPr id="6" name="Footer Placeholder 5">
            <a:extLst>
              <a:ext uri="{FF2B5EF4-FFF2-40B4-BE49-F238E27FC236}">
                <a16:creationId xmlns:a16="http://schemas.microsoft.com/office/drawing/2014/main" id="{C0F46BA0-B727-68F1-2DC3-4D16AA8A9F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C67FBB-7FEC-929A-434F-7F06854A3724}"/>
              </a:ext>
            </a:extLst>
          </p:cNvPr>
          <p:cNvSpPr>
            <a:spLocks noGrp="1"/>
          </p:cNvSpPr>
          <p:nvPr>
            <p:ph type="sldNum" sz="quarter" idx="12"/>
          </p:nvPr>
        </p:nvSpPr>
        <p:spPr/>
        <p:txBody>
          <a:bodyPr/>
          <a:lstStyle/>
          <a:p>
            <a:fld id="{E06FFBEF-FC8B-418E-A0C8-95E0C014E015}" type="slidenum">
              <a:rPr lang="en-US" smtClean="0"/>
              <a:t>‹#›</a:t>
            </a:fld>
            <a:endParaRPr lang="en-US"/>
          </a:p>
        </p:txBody>
      </p:sp>
    </p:spTree>
    <p:extLst>
      <p:ext uri="{BB962C8B-B14F-4D97-AF65-F5344CB8AC3E}">
        <p14:creationId xmlns:p14="http://schemas.microsoft.com/office/powerpoint/2010/main" val="13318516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E74BA-27F7-6C2C-8B24-CA8319F45B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2553C7-2352-1B5A-072F-97BD3BC05E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3BD1D-4275-5BCD-DC62-F8763FCB40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5540EC-49BA-7909-176C-F0B5027DBB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C7A7BF-69D0-7632-49C5-D70BAB6130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D6BE1F-2423-C21E-C131-1B09C6B15B74}"/>
              </a:ext>
            </a:extLst>
          </p:cNvPr>
          <p:cNvSpPr>
            <a:spLocks noGrp="1"/>
          </p:cNvSpPr>
          <p:nvPr>
            <p:ph type="dt" sz="half" idx="10"/>
          </p:nvPr>
        </p:nvSpPr>
        <p:spPr/>
        <p:txBody>
          <a:bodyPr/>
          <a:lstStyle/>
          <a:p>
            <a:fld id="{8A72AFC3-4246-4664-9907-CEC9EF4EFA4E}" type="datetimeFigureOut">
              <a:rPr lang="en-US" smtClean="0"/>
              <a:t>5/28/26</a:t>
            </a:fld>
            <a:endParaRPr lang="en-US"/>
          </a:p>
        </p:txBody>
      </p:sp>
      <p:sp>
        <p:nvSpPr>
          <p:cNvPr id="8" name="Footer Placeholder 7">
            <a:extLst>
              <a:ext uri="{FF2B5EF4-FFF2-40B4-BE49-F238E27FC236}">
                <a16:creationId xmlns:a16="http://schemas.microsoft.com/office/drawing/2014/main" id="{05DF1DFE-788D-1492-09C6-1A8543C4F8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3908D4-5652-6C39-34B2-BE7EB0AD746C}"/>
              </a:ext>
            </a:extLst>
          </p:cNvPr>
          <p:cNvSpPr>
            <a:spLocks noGrp="1"/>
          </p:cNvSpPr>
          <p:nvPr>
            <p:ph type="sldNum" sz="quarter" idx="12"/>
          </p:nvPr>
        </p:nvSpPr>
        <p:spPr/>
        <p:txBody>
          <a:bodyPr/>
          <a:lstStyle/>
          <a:p>
            <a:fld id="{E06FFBEF-FC8B-418E-A0C8-95E0C014E015}" type="slidenum">
              <a:rPr lang="en-US" smtClean="0"/>
              <a:t>‹#›</a:t>
            </a:fld>
            <a:endParaRPr lang="en-US"/>
          </a:p>
        </p:txBody>
      </p:sp>
    </p:spTree>
    <p:extLst>
      <p:ext uri="{BB962C8B-B14F-4D97-AF65-F5344CB8AC3E}">
        <p14:creationId xmlns:p14="http://schemas.microsoft.com/office/powerpoint/2010/main" val="255661082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1422-EFE9-573F-CA29-81DB05AA1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9134D3-8041-FFE4-9742-1983C723AEE3}"/>
              </a:ext>
            </a:extLst>
          </p:cNvPr>
          <p:cNvSpPr>
            <a:spLocks noGrp="1"/>
          </p:cNvSpPr>
          <p:nvPr>
            <p:ph type="dt" sz="half" idx="10"/>
          </p:nvPr>
        </p:nvSpPr>
        <p:spPr/>
        <p:txBody>
          <a:bodyPr/>
          <a:lstStyle/>
          <a:p>
            <a:fld id="{8A72AFC3-4246-4664-9907-CEC9EF4EFA4E}" type="datetimeFigureOut">
              <a:rPr lang="en-US" smtClean="0"/>
              <a:t>5/28/26</a:t>
            </a:fld>
            <a:endParaRPr lang="en-US"/>
          </a:p>
        </p:txBody>
      </p:sp>
      <p:sp>
        <p:nvSpPr>
          <p:cNvPr id="4" name="Footer Placeholder 3">
            <a:extLst>
              <a:ext uri="{FF2B5EF4-FFF2-40B4-BE49-F238E27FC236}">
                <a16:creationId xmlns:a16="http://schemas.microsoft.com/office/drawing/2014/main" id="{CFE06803-8EDC-FF75-1D69-63504F630E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D4D625-4FA1-76F1-B562-37E67FD27E63}"/>
              </a:ext>
            </a:extLst>
          </p:cNvPr>
          <p:cNvSpPr>
            <a:spLocks noGrp="1"/>
          </p:cNvSpPr>
          <p:nvPr>
            <p:ph type="sldNum" sz="quarter" idx="12"/>
          </p:nvPr>
        </p:nvSpPr>
        <p:spPr/>
        <p:txBody>
          <a:bodyPr/>
          <a:lstStyle/>
          <a:p>
            <a:fld id="{E06FFBEF-FC8B-418E-A0C8-95E0C014E015}" type="slidenum">
              <a:rPr lang="en-US" smtClean="0"/>
              <a:t>‹#›</a:t>
            </a:fld>
            <a:endParaRPr lang="en-US"/>
          </a:p>
        </p:txBody>
      </p:sp>
    </p:spTree>
    <p:extLst>
      <p:ext uri="{BB962C8B-B14F-4D97-AF65-F5344CB8AC3E}">
        <p14:creationId xmlns:p14="http://schemas.microsoft.com/office/powerpoint/2010/main" val="177937607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C636CD-83A4-3142-D373-A98E5A045282}"/>
              </a:ext>
            </a:extLst>
          </p:cNvPr>
          <p:cNvSpPr>
            <a:spLocks noGrp="1"/>
          </p:cNvSpPr>
          <p:nvPr>
            <p:ph type="dt" sz="half" idx="10"/>
          </p:nvPr>
        </p:nvSpPr>
        <p:spPr/>
        <p:txBody>
          <a:bodyPr/>
          <a:lstStyle/>
          <a:p>
            <a:fld id="{8A72AFC3-4246-4664-9907-CEC9EF4EFA4E}" type="datetimeFigureOut">
              <a:rPr lang="en-US" smtClean="0"/>
              <a:t>5/28/26</a:t>
            </a:fld>
            <a:endParaRPr lang="en-US"/>
          </a:p>
        </p:txBody>
      </p:sp>
      <p:sp>
        <p:nvSpPr>
          <p:cNvPr id="3" name="Footer Placeholder 2">
            <a:extLst>
              <a:ext uri="{FF2B5EF4-FFF2-40B4-BE49-F238E27FC236}">
                <a16:creationId xmlns:a16="http://schemas.microsoft.com/office/drawing/2014/main" id="{D96ACCE9-94C8-31A6-89DB-F76EA3541F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6235E1-4220-1309-C435-D13AEB4E2AE9}"/>
              </a:ext>
            </a:extLst>
          </p:cNvPr>
          <p:cNvSpPr>
            <a:spLocks noGrp="1"/>
          </p:cNvSpPr>
          <p:nvPr>
            <p:ph type="sldNum" sz="quarter" idx="12"/>
          </p:nvPr>
        </p:nvSpPr>
        <p:spPr/>
        <p:txBody>
          <a:bodyPr/>
          <a:lstStyle/>
          <a:p>
            <a:fld id="{E06FFBEF-FC8B-418E-A0C8-95E0C014E015}" type="slidenum">
              <a:rPr lang="en-US" smtClean="0"/>
              <a:t>‹#›</a:t>
            </a:fld>
            <a:endParaRPr lang="en-US"/>
          </a:p>
        </p:txBody>
      </p:sp>
    </p:spTree>
    <p:extLst>
      <p:ext uri="{BB962C8B-B14F-4D97-AF65-F5344CB8AC3E}">
        <p14:creationId xmlns:p14="http://schemas.microsoft.com/office/powerpoint/2010/main" val="391859360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E4ED-7C9C-D1C7-6D79-B0E071AD5A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5F2DA6-BF43-2214-DDBA-3CE412273F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101F9C-0CF5-B19E-93FA-E2963B246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A708EC-F67E-E841-43C8-BCCF5E5ECEB5}"/>
              </a:ext>
            </a:extLst>
          </p:cNvPr>
          <p:cNvSpPr>
            <a:spLocks noGrp="1"/>
          </p:cNvSpPr>
          <p:nvPr>
            <p:ph type="dt" sz="half" idx="10"/>
          </p:nvPr>
        </p:nvSpPr>
        <p:spPr/>
        <p:txBody>
          <a:bodyPr/>
          <a:lstStyle/>
          <a:p>
            <a:fld id="{8A72AFC3-4246-4664-9907-CEC9EF4EFA4E}" type="datetimeFigureOut">
              <a:rPr lang="en-US" smtClean="0"/>
              <a:t>5/28/26</a:t>
            </a:fld>
            <a:endParaRPr lang="en-US"/>
          </a:p>
        </p:txBody>
      </p:sp>
      <p:sp>
        <p:nvSpPr>
          <p:cNvPr id="6" name="Footer Placeholder 5">
            <a:extLst>
              <a:ext uri="{FF2B5EF4-FFF2-40B4-BE49-F238E27FC236}">
                <a16:creationId xmlns:a16="http://schemas.microsoft.com/office/drawing/2014/main" id="{C43302B5-7BED-276D-B220-9E98D2C078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B8D60B-FE4B-0026-F0BD-8AB3299FB68D}"/>
              </a:ext>
            </a:extLst>
          </p:cNvPr>
          <p:cNvSpPr>
            <a:spLocks noGrp="1"/>
          </p:cNvSpPr>
          <p:nvPr>
            <p:ph type="sldNum" sz="quarter" idx="12"/>
          </p:nvPr>
        </p:nvSpPr>
        <p:spPr/>
        <p:txBody>
          <a:bodyPr/>
          <a:lstStyle/>
          <a:p>
            <a:fld id="{E06FFBEF-FC8B-418E-A0C8-95E0C014E015}" type="slidenum">
              <a:rPr lang="en-US" smtClean="0"/>
              <a:t>‹#›</a:t>
            </a:fld>
            <a:endParaRPr lang="en-US"/>
          </a:p>
        </p:txBody>
      </p:sp>
    </p:spTree>
    <p:extLst>
      <p:ext uri="{BB962C8B-B14F-4D97-AF65-F5344CB8AC3E}">
        <p14:creationId xmlns:p14="http://schemas.microsoft.com/office/powerpoint/2010/main" val="88451313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D32B-582D-9E43-CB93-B962D05A3F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CB63F5-2051-465A-7488-9D0CDD4B8B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655560-C39A-2B88-6DCB-5BBEF9AE5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0A6E0C-8663-C3CF-7AA3-D2649D2FCA96}"/>
              </a:ext>
            </a:extLst>
          </p:cNvPr>
          <p:cNvSpPr>
            <a:spLocks noGrp="1"/>
          </p:cNvSpPr>
          <p:nvPr>
            <p:ph type="dt" sz="half" idx="10"/>
          </p:nvPr>
        </p:nvSpPr>
        <p:spPr/>
        <p:txBody>
          <a:bodyPr/>
          <a:lstStyle/>
          <a:p>
            <a:fld id="{8A72AFC3-4246-4664-9907-CEC9EF4EFA4E}" type="datetimeFigureOut">
              <a:rPr lang="en-US" smtClean="0"/>
              <a:t>5/28/26</a:t>
            </a:fld>
            <a:endParaRPr lang="en-US"/>
          </a:p>
        </p:txBody>
      </p:sp>
      <p:sp>
        <p:nvSpPr>
          <p:cNvPr id="6" name="Footer Placeholder 5">
            <a:extLst>
              <a:ext uri="{FF2B5EF4-FFF2-40B4-BE49-F238E27FC236}">
                <a16:creationId xmlns:a16="http://schemas.microsoft.com/office/drawing/2014/main" id="{24D15A72-9A6D-3EF9-A1B6-757F953CEB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FFE12C-7D1D-B875-3A96-AE1DA414C502}"/>
              </a:ext>
            </a:extLst>
          </p:cNvPr>
          <p:cNvSpPr>
            <a:spLocks noGrp="1"/>
          </p:cNvSpPr>
          <p:nvPr>
            <p:ph type="sldNum" sz="quarter" idx="12"/>
          </p:nvPr>
        </p:nvSpPr>
        <p:spPr/>
        <p:txBody>
          <a:bodyPr/>
          <a:lstStyle/>
          <a:p>
            <a:fld id="{E06FFBEF-FC8B-418E-A0C8-95E0C014E015}" type="slidenum">
              <a:rPr lang="en-US" smtClean="0"/>
              <a:t>‹#›</a:t>
            </a:fld>
            <a:endParaRPr lang="en-US"/>
          </a:p>
        </p:txBody>
      </p:sp>
    </p:spTree>
    <p:extLst>
      <p:ext uri="{BB962C8B-B14F-4D97-AF65-F5344CB8AC3E}">
        <p14:creationId xmlns:p14="http://schemas.microsoft.com/office/powerpoint/2010/main" val="28161053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94D728-DDB6-0BC4-A5E7-02881400E5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E62093-285E-0110-2FC2-99D892D7C0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07DC6-5309-24EB-BAC2-D1CE126A90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72AFC3-4246-4664-9907-CEC9EF4EFA4E}" type="datetimeFigureOut">
              <a:rPr lang="en-US" smtClean="0"/>
              <a:t>5/28/26</a:t>
            </a:fld>
            <a:endParaRPr lang="en-US"/>
          </a:p>
        </p:txBody>
      </p:sp>
      <p:sp>
        <p:nvSpPr>
          <p:cNvPr id="5" name="Footer Placeholder 4">
            <a:extLst>
              <a:ext uri="{FF2B5EF4-FFF2-40B4-BE49-F238E27FC236}">
                <a16:creationId xmlns:a16="http://schemas.microsoft.com/office/drawing/2014/main" id="{E8DC9A19-967E-F156-FD1C-073D6DAE08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A463C2C-4871-85B0-7BE8-6A6468E856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6FFBEF-FC8B-418E-A0C8-95E0C014E015}" type="slidenum">
              <a:rPr lang="en-US" smtClean="0"/>
              <a:t>‹#›</a:t>
            </a:fld>
            <a:endParaRPr lang="en-US"/>
          </a:p>
        </p:txBody>
      </p:sp>
    </p:spTree>
    <p:extLst>
      <p:ext uri="{BB962C8B-B14F-4D97-AF65-F5344CB8AC3E}">
        <p14:creationId xmlns:p14="http://schemas.microsoft.com/office/powerpoint/2010/main" val="305999064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americanbar.org/groups/business_law/resources/business-law-today/2025-august/recent-developments-artificial-intelligence-cases-legisl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mericanbar.org/groups/business_law/resources/business-law-today/2025-august/recent-developments-artificial-intelligence-cases-legisl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americanbar.org/groups/business_law/resources/business-law-today/2025-august/recent-developments-artificial-intelligence-cases-legisl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americanbar.org/groups/business_law/resources/business-law-today/2025-august/recent-developments-artificial-intelligence-cases-legisla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echpolicy.press/beyond-regulation-what-500-cases-reveal-about-the-future-of-ai-in-the-court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echpolicy.press/beyond-regulation-what-500-cases-reveal-about-the-future-of-ai-in-the-court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digital-client-solutions.hoganlovells.com/resources/ai-litigation-case-law-tracker" TargetMode="External"/><Relationship Id="rId5" Type="http://schemas.openxmlformats.org/officeDocument/2006/relationships/hyperlink" Target="https://www.opencase.com/"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www.americanbar.org/groups/business_law/resources/business-law-today/2025-august/recent-developments-artificial-intelligence-cases-legisl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7F4EE"/>
        </a:solidFill>
        <a:effectLst/>
      </p:bgPr>
    </p:bg>
    <p:spTree>
      <p:nvGrpSpPr>
        <p:cNvPr id="1" name=""/>
        <p:cNvGrpSpPr/>
        <p:nvPr/>
      </p:nvGrpSpPr>
      <p:grpSpPr>
        <a:xfrm>
          <a:off x="0" y="0"/>
          <a:ext cx="0" cy="0"/>
          <a:chOff x="0" y="0"/>
          <a:chExt cx="0" cy="0"/>
        </a:xfrm>
      </p:grpSpPr>
      <p:sp>
        <p:nvSpPr>
          <p:cNvPr id="2" name="Shape 0"/>
          <p:cNvSpPr/>
          <p:nvPr/>
        </p:nvSpPr>
        <p:spPr>
          <a:xfrm>
            <a:off x="0" y="0"/>
            <a:ext cx="164592" cy="6858000"/>
          </a:xfrm>
          <a:prstGeom prst="rect">
            <a:avLst/>
          </a:prstGeom>
          <a:solidFill>
            <a:srgbClr val="1F5AA6"/>
          </a:solidFill>
          <a:ln w="12700">
            <a:solidFill>
              <a:srgbClr val="1F5AA6"/>
            </a:solidFill>
            <a:prstDash val="solid"/>
          </a:ln>
        </p:spPr>
        <p:txBody>
          <a:bodyPr/>
          <a:lstStyle/>
          <a:p>
            <a:endParaRPr lang="en-US"/>
          </a:p>
        </p:txBody>
      </p:sp>
      <p:sp>
        <p:nvSpPr>
          <p:cNvPr id="3" name="Text 1"/>
          <p:cNvSpPr/>
          <p:nvPr/>
        </p:nvSpPr>
        <p:spPr>
          <a:xfrm>
            <a:off x="502920" y="6519672"/>
            <a:ext cx="8229600" cy="182880"/>
          </a:xfrm>
          <a:prstGeom prst="rect">
            <a:avLst/>
          </a:prstGeom>
          <a:noFill/>
          <a:ln/>
        </p:spPr>
        <p:txBody>
          <a:bodyPr wrap="square" lIns="0" tIns="0" rIns="0" bIns="0" rtlCol="0" anchor="ctr"/>
          <a:lstStyle/>
          <a:p>
            <a:pPr marL="0" indent="0">
              <a:buNone/>
            </a:pPr>
            <a:r>
              <a:rPr lang="en-US" sz="850" dirty="0">
                <a:solidFill>
                  <a:srgbClr val="5B657A"/>
                </a:solidFill>
                <a:latin typeface="Aptos" pitchFamily="34" charset="0"/>
                <a:ea typeface="Aptos" pitchFamily="34" charset="-122"/>
                <a:cs typeface="Aptos" pitchFamily="34" charset="-120"/>
              </a:rPr>
              <a:t>Lecture Six - The AI Cases and Emerging Trends</a:t>
            </a:r>
            <a:endParaRPr lang="en-US" sz="850" dirty="0"/>
          </a:p>
        </p:txBody>
      </p:sp>
      <p:sp>
        <p:nvSpPr>
          <p:cNvPr id="4" name="Text 2"/>
          <p:cNvSpPr/>
          <p:nvPr/>
        </p:nvSpPr>
        <p:spPr>
          <a:xfrm>
            <a:off x="11658600" y="6473952"/>
            <a:ext cx="256032" cy="182880"/>
          </a:xfrm>
          <a:prstGeom prst="rect">
            <a:avLst/>
          </a:prstGeom>
          <a:noFill/>
          <a:ln/>
        </p:spPr>
        <p:txBody>
          <a:bodyPr wrap="square" lIns="0" tIns="0" rIns="0" bIns="0" rtlCol="0" anchor="ctr"/>
          <a:lstStyle/>
          <a:p>
            <a:pPr marL="0" indent="0" algn="r">
              <a:buNone/>
            </a:pPr>
            <a:r>
              <a:rPr lang="en-US" sz="850" dirty="0">
                <a:solidFill>
                  <a:srgbClr val="5B657A"/>
                </a:solidFill>
                <a:latin typeface="Aptos" pitchFamily="34" charset="0"/>
                <a:ea typeface="Aptos" pitchFamily="34" charset="-122"/>
                <a:cs typeface="Aptos" pitchFamily="34" charset="-120"/>
              </a:rPr>
              <a:t>1</a:t>
            </a:r>
            <a:endParaRPr lang="en-US" sz="850" dirty="0"/>
          </a:p>
        </p:txBody>
      </p:sp>
      <p:sp>
        <p:nvSpPr>
          <p:cNvPr id="5" name="Text 3"/>
          <p:cNvSpPr/>
          <p:nvPr/>
        </p:nvSpPr>
        <p:spPr>
          <a:xfrm>
            <a:off x="685800" y="658368"/>
            <a:ext cx="8046720" cy="246888"/>
          </a:xfrm>
          <a:prstGeom prst="rect">
            <a:avLst/>
          </a:prstGeom>
          <a:noFill/>
          <a:ln/>
        </p:spPr>
        <p:txBody>
          <a:bodyPr wrap="square" lIns="0" tIns="0" rIns="0" bIns="0" rtlCol="0" anchor="ctr"/>
          <a:lstStyle/>
          <a:p>
            <a:pPr marL="0" indent="0">
              <a:buNone/>
            </a:pPr>
            <a:r>
              <a:rPr lang="en-US" sz="1200" b="1" dirty="0">
                <a:solidFill>
                  <a:srgbClr val="1F5AA6"/>
                </a:solidFill>
              </a:rPr>
              <a:t>LECTURE SIX</a:t>
            </a:r>
            <a:endParaRPr lang="en-US" sz="1200" dirty="0"/>
          </a:p>
        </p:txBody>
      </p:sp>
      <p:sp>
        <p:nvSpPr>
          <p:cNvPr id="6" name="Text 4"/>
          <p:cNvSpPr/>
          <p:nvPr/>
        </p:nvSpPr>
        <p:spPr>
          <a:xfrm>
            <a:off x="685800" y="1078992"/>
            <a:ext cx="8869680" cy="1051560"/>
          </a:xfrm>
          <a:prstGeom prst="rect">
            <a:avLst/>
          </a:prstGeom>
          <a:noFill/>
          <a:ln/>
        </p:spPr>
        <p:txBody>
          <a:bodyPr wrap="square" lIns="254" tIns="254" rIns="254" bIns="254" rtlCol="0" anchor="ctr">
            <a:normAutofit/>
          </a:bodyPr>
          <a:lstStyle/>
          <a:p>
            <a:pPr marL="0" indent="0">
              <a:buNone/>
            </a:pPr>
            <a:r>
              <a:rPr lang="en-US" sz="4400" b="1" dirty="0">
                <a:solidFill>
                  <a:srgbClr val="172033"/>
                </a:solidFill>
              </a:rPr>
              <a:t>The AI Cases and Emerging Trends</a:t>
            </a:r>
            <a:endParaRPr lang="en-US" sz="4400" dirty="0"/>
          </a:p>
        </p:txBody>
      </p:sp>
      <p:sp>
        <p:nvSpPr>
          <p:cNvPr id="7" name="Text 5"/>
          <p:cNvSpPr/>
          <p:nvPr/>
        </p:nvSpPr>
        <p:spPr>
          <a:xfrm>
            <a:off x="713232" y="2130552"/>
            <a:ext cx="9509760" cy="640080"/>
          </a:xfrm>
          <a:prstGeom prst="rect">
            <a:avLst/>
          </a:prstGeom>
          <a:noFill/>
          <a:ln/>
        </p:spPr>
        <p:txBody>
          <a:bodyPr wrap="square" lIns="127" tIns="127" rIns="127" bIns="127" rtlCol="0" anchor="ctr">
            <a:normAutofit/>
          </a:bodyPr>
          <a:lstStyle/>
          <a:p>
            <a:pPr marL="0" indent="0">
              <a:buNone/>
            </a:pPr>
            <a:r>
              <a:rPr lang="en-US" sz="2000" dirty="0">
                <a:solidFill>
                  <a:srgbClr val="5B657A"/>
                </a:solidFill>
              </a:rPr>
              <a:t>Courts, Companies, and the Legal Construction of Artificial Intelligence</a:t>
            </a:r>
            <a:endParaRPr lang="en-US" sz="2000" dirty="0"/>
          </a:p>
        </p:txBody>
      </p:sp>
      <p:sp>
        <p:nvSpPr>
          <p:cNvPr id="8" name="Text 5">
            <a:extLst>
              <a:ext uri="{FF2B5EF4-FFF2-40B4-BE49-F238E27FC236}">
                <a16:creationId xmlns:a16="http://schemas.microsoft.com/office/drawing/2014/main" id="{490649C1-7F44-FA5F-2808-F0E51E8F6992}"/>
              </a:ext>
            </a:extLst>
          </p:cNvPr>
          <p:cNvSpPr/>
          <p:nvPr/>
        </p:nvSpPr>
        <p:spPr>
          <a:xfrm>
            <a:off x="713232" y="3429000"/>
            <a:ext cx="9509760" cy="640080"/>
          </a:xfrm>
          <a:prstGeom prst="rect">
            <a:avLst/>
          </a:prstGeom>
          <a:noFill/>
          <a:ln/>
        </p:spPr>
        <p:txBody>
          <a:bodyPr wrap="square" lIns="127" tIns="127" rIns="127" bIns="127" rtlCol="0" anchor="ctr">
            <a:normAutofit fontScale="85000" lnSpcReduction="20000"/>
          </a:bodyPr>
          <a:lstStyle/>
          <a:p>
            <a:r>
              <a:rPr lang="en-US" sz="2000" dirty="0">
                <a:solidFill>
                  <a:srgbClr val="5B657A"/>
                </a:solidFill>
              </a:rPr>
              <a:t>Larry Cata Backer – </a:t>
            </a:r>
            <a:r>
              <a:rPr lang="en-US" altLang="zh-CN" sz="2000" dirty="0">
                <a:solidFill>
                  <a:srgbClr val="5B657A"/>
                </a:solidFill>
              </a:rPr>
              <a:t>(</a:t>
            </a:r>
            <a:r>
              <a:rPr lang="zh-CN" altLang="en-US" sz="2000" dirty="0">
                <a:solidFill>
                  <a:srgbClr val="5B657A"/>
                </a:solidFill>
              </a:rPr>
              <a:t>白 轲</a:t>
            </a:r>
            <a:r>
              <a:rPr lang="en-US" altLang="zh-CN" sz="2000" dirty="0">
                <a:solidFill>
                  <a:srgbClr val="5B657A"/>
                </a:solidFill>
              </a:rPr>
              <a:t>)</a:t>
            </a:r>
            <a:br>
              <a:rPr lang="en-US" altLang="zh-CN" sz="2000" dirty="0">
                <a:solidFill>
                  <a:srgbClr val="5B657A"/>
                </a:solidFill>
              </a:rPr>
            </a:br>
            <a:r>
              <a:rPr lang="en-US" sz="2000" dirty="0">
                <a:solidFill>
                  <a:srgbClr val="5B657A"/>
                </a:solidFill>
              </a:rPr>
              <a:t>W. Richard and Mary Eshelman Faculty Scholar; Professor of Law and International Affairs</a:t>
            </a:r>
          </a:p>
          <a:p>
            <a:r>
              <a:rPr lang="en-US" sz="2000" dirty="0">
                <a:solidFill>
                  <a:srgbClr val="5B657A"/>
                </a:solidFill>
              </a:rPr>
              <a:t>Pennsylvania State University</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7E358-903A-17C3-9801-A9C3283DA90D}"/>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C9BD57D-345C-BA11-293B-67D8200E3436}"/>
              </a:ext>
            </a:extLst>
          </p:cNvPr>
          <p:cNvSpPr/>
          <p:nvPr/>
        </p:nvSpPr>
        <p:spPr>
          <a:xfrm>
            <a:off x="0" y="0"/>
            <a:ext cx="164592" cy="6858000"/>
          </a:xfrm>
          <a:prstGeom prst="rect">
            <a:avLst/>
          </a:prstGeom>
          <a:solidFill>
            <a:srgbClr val="B3282D"/>
          </a:solidFill>
          <a:ln w="12700">
            <a:solidFill>
              <a:srgbClr val="B3282D"/>
            </a:solidFill>
            <a:prstDash val="solid"/>
          </a:ln>
        </p:spPr>
        <p:txBody>
          <a:bodyPr/>
          <a:lstStyle/>
          <a:p>
            <a:endParaRPr lang="en-US"/>
          </a:p>
        </p:txBody>
      </p:sp>
      <p:sp>
        <p:nvSpPr>
          <p:cNvPr id="3" name="Title 2">
            <a:extLst>
              <a:ext uri="{FF2B5EF4-FFF2-40B4-BE49-F238E27FC236}">
                <a16:creationId xmlns:a16="http://schemas.microsoft.com/office/drawing/2014/main" id="{A7A17C3D-A43E-3A49-EBF8-5AD1B7D26C5E}"/>
              </a:ext>
            </a:extLst>
          </p:cNvPr>
          <p:cNvSpPr>
            <a:spLocks noGrp="1"/>
          </p:cNvSpPr>
          <p:nvPr>
            <p:ph type="title"/>
          </p:nvPr>
        </p:nvSpPr>
        <p:spPr>
          <a:xfrm>
            <a:off x="838200" y="132522"/>
            <a:ext cx="10515600" cy="980662"/>
          </a:xfrm>
        </p:spPr>
        <p:txBody>
          <a:bodyPr/>
          <a:lstStyle/>
          <a:p>
            <a:r>
              <a:rPr lang="en-US" dirty="0">
                <a:hlinkClick r:id="rId2"/>
              </a:rPr>
              <a:t>US Cases of Note</a:t>
            </a:r>
            <a:endParaRPr lang="en-US" dirty="0"/>
          </a:p>
        </p:txBody>
      </p:sp>
      <p:sp>
        <p:nvSpPr>
          <p:cNvPr id="4" name="Content Placeholder 3">
            <a:extLst>
              <a:ext uri="{FF2B5EF4-FFF2-40B4-BE49-F238E27FC236}">
                <a16:creationId xmlns:a16="http://schemas.microsoft.com/office/drawing/2014/main" id="{02B84B4D-D767-DE14-0329-F1B8D18CD3DD}"/>
              </a:ext>
            </a:extLst>
          </p:cNvPr>
          <p:cNvSpPr>
            <a:spLocks noGrp="1"/>
          </p:cNvSpPr>
          <p:nvPr>
            <p:ph idx="1"/>
          </p:nvPr>
        </p:nvSpPr>
        <p:spPr>
          <a:xfrm>
            <a:off x="838200" y="1113184"/>
            <a:ext cx="11221278" cy="5744816"/>
          </a:xfrm>
        </p:spPr>
        <p:txBody>
          <a:bodyPr>
            <a:normAutofit fontScale="47500" lnSpcReduction="20000"/>
          </a:bodyPr>
          <a:lstStyle/>
          <a:p>
            <a:r>
              <a:rPr lang="en-US" sz="4200" dirty="0"/>
              <a:t>First Circuit</a:t>
            </a:r>
          </a:p>
          <a:p>
            <a:r>
              <a:rPr lang="en-US" sz="3700" b="1" dirty="0"/>
              <a:t>Harris v. Adams, </a:t>
            </a:r>
            <a:r>
              <a:rPr lang="en-US" sz="3700" dirty="0"/>
              <a:t>No. 24-cv-12437-PGL, 2024 U.S. Dist. LEXIS 210951 (D. Mass. Nov. 20, 2024). Two high school students were punished for cheating on an AP U.S. History project by failing to attribute the source for text (which included hallucinations) that they copied from Grammarly’s artificial intelligence software. Plaintiff Harris claimed that the high school violated Plaintiff’s due process rights and that the punishments were too harsh. The Court denied Plaintiff’s motion for preliminary injunction because Plaintiff had failed to show any misconduct by authorities of Plaintiff’s schools.</a:t>
            </a:r>
          </a:p>
          <a:p>
            <a:r>
              <a:rPr lang="en-US" sz="3700" b="1" dirty="0"/>
              <a:t>Overjet, Inc. v. </a:t>
            </a:r>
            <a:r>
              <a:rPr lang="en-US" sz="3700" b="1" dirty="0" err="1"/>
              <a:t>VideaHealth</a:t>
            </a:r>
            <a:r>
              <a:rPr lang="en-US" sz="3700" b="1" dirty="0"/>
              <a:t>, Inc.,</a:t>
            </a:r>
            <a:r>
              <a:rPr lang="en-US" sz="3700" dirty="0"/>
              <a:t> Civil Action No. 24-cv-10446-ADB, 2024 U.S. Dist. LEXIS 128030 (D. Mass. July 19, 2024). Overjet and </a:t>
            </a:r>
            <a:r>
              <a:rPr lang="en-US" sz="3700" dirty="0" err="1"/>
              <a:t>VideaHealth</a:t>
            </a:r>
            <a:r>
              <a:rPr lang="en-US" sz="3700" dirty="0"/>
              <a:t> compete in providing artificial intelligence-enabled dental software. In this case, Overjet alleged that Videa infringed Overjet’s copyrights related to its software and falsely advertised, including regarding Videa’s software’s artificial intelligence capabilities, in violation of the Lanham Act. The Court denied Overjet’s motion for a preliminary injunction because Overjet had not sufficiently shown a likelihood that its claims would succeed on the merits nor a likelihood of irreparable harm.</a:t>
            </a:r>
          </a:p>
          <a:p>
            <a:r>
              <a:rPr lang="en-US" sz="3700" b="1" dirty="0"/>
              <a:t>WEX Inc. v. HP Inc., </a:t>
            </a:r>
            <a:r>
              <a:rPr lang="en-US" sz="3700" dirty="0"/>
              <a:t>No. 2:24-cv-00121-JAW, 2024 U.S. Dist. LEXIS 119715 (D. Me. July 9, 2024). WEX alleged that HP’s “HP WEX” software name infringed WEX’s trademark “WEX.” HP argued that a news article presented as evidence of confusion of the WEX mark and HP WEX “‘was created using generative artificial intelligence,’ and therefore ‘no person . . . was confused.’” WEX countered that the article was nonetheless reviewed by a confused human editor. The Court found that the AI-generated article indicated that HP and WEX could be confused as being affiliated given the “HP WEX” brand. The Court granted WEX’s motion for a preliminary injunction against HP regarding use of “WEX.”</a:t>
            </a:r>
          </a:p>
          <a:p>
            <a:r>
              <a:rPr lang="en-US" sz="3700" b="1" dirty="0"/>
              <a:t>Baker v. CVS Health Corp</a:t>
            </a:r>
            <a:r>
              <a:rPr lang="en-US" sz="3700" dirty="0"/>
              <a:t>., 717 F. Supp. 3d 188 (D. Mass. Feb. 16, 2024). A job candidate alleged that CVS violated the Massachusetts Lie Detector Statute (Mass. Gen. Laws. Ch. 149, §19B) by subjecting the candidate to an artificial intelligence-based test (to help evaluate an individual’s integrity and cultural fit) during a job interview without notifying the candidate of his statutory rights. The Court denied CVS’ motions to dismiss for failure to state a claim and for lack of standing.</a:t>
            </a:r>
          </a:p>
          <a:p>
            <a:endParaRPr lang="en-US" dirty="0"/>
          </a:p>
        </p:txBody>
      </p:sp>
    </p:spTree>
    <p:extLst>
      <p:ext uri="{BB962C8B-B14F-4D97-AF65-F5344CB8AC3E}">
        <p14:creationId xmlns:p14="http://schemas.microsoft.com/office/powerpoint/2010/main" val="3259759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B1755-0FB9-2BF1-6CB7-CBE60B3E6214}"/>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2F39DA8C-968F-8B26-113E-49C3AD021C30}"/>
              </a:ext>
            </a:extLst>
          </p:cNvPr>
          <p:cNvSpPr/>
          <p:nvPr/>
        </p:nvSpPr>
        <p:spPr>
          <a:xfrm>
            <a:off x="0" y="0"/>
            <a:ext cx="164592" cy="6858000"/>
          </a:xfrm>
          <a:prstGeom prst="rect">
            <a:avLst/>
          </a:prstGeom>
          <a:solidFill>
            <a:srgbClr val="B3282D"/>
          </a:solidFill>
          <a:ln w="12700">
            <a:solidFill>
              <a:srgbClr val="B3282D"/>
            </a:solidFill>
            <a:prstDash val="solid"/>
          </a:ln>
        </p:spPr>
        <p:txBody>
          <a:bodyPr/>
          <a:lstStyle/>
          <a:p>
            <a:endParaRPr lang="en-US"/>
          </a:p>
        </p:txBody>
      </p:sp>
      <p:sp>
        <p:nvSpPr>
          <p:cNvPr id="3" name="Title 2">
            <a:extLst>
              <a:ext uri="{FF2B5EF4-FFF2-40B4-BE49-F238E27FC236}">
                <a16:creationId xmlns:a16="http://schemas.microsoft.com/office/drawing/2014/main" id="{F9C03E7F-B92A-9E10-1302-0200CA902D7A}"/>
              </a:ext>
            </a:extLst>
          </p:cNvPr>
          <p:cNvSpPr>
            <a:spLocks noGrp="1"/>
          </p:cNvSpPr>
          <p:nvPr>
            <p:ph type="title"/>
          </p:nvPr>
        </p:nvSpPr>
        <p:spPr>
          <a:xfrm>
            <a:off x="838200" y="132522"/>
            <a:ext cx="10515600" cy="980662"/>
          </a:xfrm>
        </p:spPr>
        <p:txBody>
          <a:bodyPr/>
          <a:lstStyle/>
          <a:p>
            <a:r>
              <a:rPr lang="en-US" dirty="0">
                <a:hlinkClick r:id="rId2"/>
              </a:rPr>
              <a:t>US Cases of Note</a:t>
            </a:r>
            <a:endParaRPr lang="en-US" dirty="0"/>
          </a:p>
        </p:txBody>
      </p:sp>
      <p:sp>
        <p:nvSpPr>
          <p:cNvPr id="4" name="Content Placeholder 3">
            <a:extLst>
              <a:ext uri="{FF2B5EF4-FFF2-40B4-BE49-F238E27FC236}">
                <a16:creationId xmlns:a16="http://schemas.microsoft.com/office/drawing/2014/main" id="{F3330775-41EA-EA93-090E-34EC70E0EE70}"/>
              </a:ext>
            </a:extLst>
          </p:cNvPr>
          <p:cNvSpPr>
            <a:spLocks noGrp="1"/>
          </p:cNvSpPr>
          <p:nvPr>
            <p:ph idx="1"/>
          </p:nvPr>
        </p:nvSpPr>
        <p:spPr>
          <a:xfrm>
            <a:off x="838200" y="1113184"/>
            <a:ext cx="11221278" cy="5744816"/>
          </a:xfrm>
        </p:spPr>
        <p:txBody>
          <a:bodyPr>
            <a:normAutofit fontScale="62500" lnSpcReduction="20000"/>
          </a:bodyPr>
          <a:lstStyle/>
          <a:p>
            <a:r>
              <a:rPr lang="en-US" sz="4200" dirty="0"/>
              <a:t>2nd Circuit</a:t>
            </a:r>
          </a:p>
          <a:p>
            <a:r>
              <a:rPr lang="en-US" sz="3700" b="1" dirty="0"/>
              <a:t>Gross v. Madison Square Garden Ent. Corp., </a:t>
            </a:r>
            <a:r>
              <a:rPr lang="en-US" sz="3700" dirty="0"/>
              <a:t>No. 23-cv-3380 (LAK) (JLC), 2024 U.S. Dist. LEXIS 83102 (S.D.N.Y. May 7, 2024). The Court granted the defendant’s motion to dismiss the complaint for failure to state a claim because it held that sharing biometric data with a third party to implement a policy banning certain individuals from venues does not constitute “profiting” from the biometric data within the meaning of NYC Ad. Code § 22-1202(b).</a:t>
            </a:r>
          </a:p>
          <a:p>
            <a:r>
              <a:rPr lang="en-US" sz="3700" b="1" dirty="0"/>
              <a:t>Network-1 Techs., Inc. v. Google LLC &amp; YouTube</a:t>
            </a:r>
            <a:r>
              <a:rPr lang="en-US" sz="3700" dirty="0"/>
              <a:t>, LLC, 2024 U.S. Dist. LEXIS 76545 (S.D.N.Y. Apr. 24, 2024). The Court held that in this patent infringement case against Google, the term “non-exhaustive search” is indefinite because persons skilled in the art could reasonably construe it in different ways based on the intrinsic and extrinsic evidence. Therefore, even though Google’s Siberia version of Content ID conducted an algorithmic patent search which increased computing resources, it did not perform a sublinear search as required by the ’237 Patent because undisputed evidence showed the search to be linear and the Plaintiff failed to show the multi-step search as a whole is sublinear.</a:t>
            </a:r>
          </a:p>
          <a:p>
            <a:r>
              <a:rPr lang="en-US" sz="3700" b="1" dirty="0"/>
              <a:t>Park v. Kim,</a:t>
            </a:r>
            <a:r>
              <a:rPr lang="en-US" sz="3700" dirty="0"/>
              <a:t> 91 F.4th 610 (2d Cir. Jan. 30, 2024). The Court referred an attorney to the Second Circuit’s Grievance Panel for investigation for submitting a brief that relief on “non-existent” caselaw generated by ChatGPT.</a:t>
            </a:r>
          </a:p>
          <a:p>
            <a:pPr lvl="1"/>
            <a:endParaRPr lang="en-US" dirty="0"/>
          </a:p>
        </p:txBody>
      </p:sp>
    </p:spTree>
    <p:extLst>
      <p:ext uri="{BB962C8B-B14F-4D97-AF65-F5344CB8AC3E}">
        <p14:creationId xmlns:p14="http://schemas.microsoft.com/office/powerpoint/2010/main" val="2428539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B679A-E56E-857E-EC70-204CAFFD4C75}"/>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B54E7215-FFFF-4EEE-6568-B3E63D85B344}"/>
              </a:ext>
            </a:extLst>
          </p:cNvPr>
          <p:cNvSpPr/>
          <p:nvPr/>
        </p:nvSpPr>
        <p:spPr>
          <a:xfrm>
            <a:off x="0" y="0"/>
            <a:ext cx="164592" cy="6858000"/>
          </a:xfrm>
          <a:prstGeom prst="rect">
            <a:avLst/>
          </a:prstGeom>
          <a:solidFill>
            <a:srgbClr val="B3282D"/>
          </a:solidFill>
          <a:ln w="12700">
            <a:solidFill>
              <a:srgbClr val="B3282D"/>
            </a:solidFill>
            <a:prstDash val="solid"/>
          </a:ln>
        </p:spPr>
        <p:txBody>
          <a:bodyPr/>
          <a:lstStyle/>
          <a:p>
            <a:endParaRPr lang="en-US"/>
          </a:p>
        </p:txBody>
      </p:sp>
      <p:sp>
        <p:nvSpPr>
          <p:cNvPr id="3" name="Title 2">
            <a:extLst>
              <a:ext uri="{FF2B5EF4-FFF2-40B4-BE49-F238E27FC236}">
                <a16:creationId xmlns:a16="http://schemas.microsoft.com/office/drawing/2014/main" id="{E38C0445-6846-020F-3AE8-767F6AAC7A2D}"/>
              </a:ext>
            </a:extLst>
          </p:cNvPr>
          <p:cNvSpPr>
            <a:spLocks noGrp="1"/>
          </p:cNvSpPr>
          <p:nvPr>
            <p:ph type="title"/>
          </p:nvPr>
        </p:nvSpPr>
        <p:spPr>
          <a:xfrm>
            <a:off x="838200" y="132522"/>
            <a:ext cx="10515600" cy="980662"/>
          </a:xfrm>
        </p:spPr>
        <p:txBody>
          <a:bodyPr/>
          <a:lstStyle/>
          <a:p>
            <a:r>
              <a:rPr lang="en-US" dirty="0">
                <a:hlinkClick r:id="rId2"/>
              </a:rPr>
              <a:t>US Cases of Note</a:t>
            </a:r>
            <a:endParaRPr lang="en-US" dirty="0"/>
          </a:p>
        </p:txBody>
      </p:sp>
      <p:sp>
        <p:nvSpPr>
          <p:cNvPr id="4" name="Content Placeholder 3">
            <a:extLst>
              <a:ext uri="{FF2B5EF4-FFF2-40B4-BE49-F238E27FC236}">
                <a16:creationId xmlns:a16="http://schemas.microsoft.com/office/drawing/2014/main" id="{C9DE43CD-5EE0-CB46-2B3B-10DF98BD7A03}"/>
              </a:ext>
            </a:extLst>
          </p:cNvPr>
          <p:cNvSpPr>
            <a:spLocks noGrp="1"/>
          </p:cNvSpPr>
          <p:nvPr>
            <p:ph idx="1"/>
          </p:nvPr>
        </p:nvSpPr>
        <p:spPr>
          <a:xfrm>
            <a:off x="477078" y="1113184"/>
            <a:ext cx="11582400" cy="5744816"/>
          </a:xfrm>
        </p:spPr>
        <p:txBody>
          <a:bodyPr>
            <a:normAutofit fontScale="70000" lnSpcReduction="20000"/>
          </a:bodyPr>
          <a:lstStyle/>
          <a:p>
            <a:r>
              <a:rPr lang="en-US" sz="4200" dirty="0"/>
              <a:t>3rd Circuit</a:t>
            </a:r>
          </a:p>
          <a:p>
            <a:pPr lvl="1"/>
            <a:r>
              <a:rPr lang="en-US" b="1" dirty="0"/>
              <a:t>Thomson Reuters Enter. Ctr. GmbH v. Ross Intel. Inc</a:t>
            </a:r>
            <a:r>
              <a:rPr lang="en-US" dirty="0"/>
              <a:t>., No. 1:20-cv-613-SB, 2025 U.S. Dist. LEXIS 24296 (D. Del. Feb. 11, 2025) and Thomson Reuters Enter. Ctr. GmbH v. Ross Intel. Inc., No. 1:20-cv-613-SB, 2024 U.S. Dist. LEXIS 175507 (D. Del. Sep. 27, 2024). Ross Intelligence aimed to improve legal research via development of an artificial intelligence-based research tool. Thomson Reuters alleged that Ross infringed Thomson Reuters’ copyrighted Westlaw headnotes and Key Number System by using them in the development of Ross’s tool. In its February 2025 opinion, the Court “grant[ed] most of Thomson Reuters’s motion for partial summary judgment on direct copyright infringement and related defenses, D.I. 674; (2) grant[ed] Thomson Reuters’s motion for partial summary judgment on fair use, D.I. 672; (3) den[</a:t>
            </a:r>
            <a:r>
              <a:rPr lang="en-US" dirty="0" err="1"/>
              <a:t>ied</a:t>
            </a:r>
            <a:r>
              <a:rPr lang="en-US" dirty="0"/>
              <a:t>] Ross’s motion for summary judgment on fair use, D.I. 676; and (4) den[</a:t>
            </a:r>
            <a:r>
              <a:rPr lang="en-US" dirty="0" err="1"/>
              <a:t>ied</a:t>
            </a:r>
            <a:r>
              <a:rPr lang="en-US" dirty="0"/>
              <a:t>] Ross’s motion for summary judgment on Thomson Reuters’s copyright claims, D.I. 683.”</a:t>
            </a:r>
          </a:p>
          <a:p>
            <a:pPr lvl="1"/>
            <a:r>
              <a:rPr lang="en-US" b="1" dirty="0"/>
              <a:t>Huckabee v. Meta Platforms, Inc., </a:t>
            </a:r>
            <a:r>
              <a:rPr lang="en-US" dirty="0"/>
              <a:t>Civil Action No. 24-773-GBW, 2024 U.S. Dist. LEXIS 209624 (D. Del. Nov. 18, 2024). Former Governor of Arkansas Mike Huckabee alleged that Meta should be liable under various laws and for violation of various legal rights for allowing, via its machine learning algorithms, presentation of third-party advertisements that made false claims and falsely attributed statements to Governor Huckabee. The Court held that Meta was liable under Section 230 of the Communications Decency Act as an “information content provider” because its algorithms determined advertisement presentation, but the Court denied Governor Huckabee’s claims as they did not state claims upon which relief can be granted.</a:t>
            </a:r>
          </a:p>
          <a:p>
            <a:pPr lvl="1"/>
            <a:r>
              <a:rPr lang="en-US" b="1" dirty="0"/>
              <a:t>State Farm Mut. Auto. Ins. Co. v. </a:t>
            </a:r>
            <a:r>
              <a:rPr lang="en-US" b="1" dirty="0" err="1"/>
              <a:t>Amazon.Com</a:t>
            </a:r>
            <a:r>
              <a:rPr lang="en-US" b="1" dirty="0"/>
              <a:t>, Inc., </a:t>
            </a:r>
            <a:r>
              <a:rPr lang="en-US" dirty="0"/>
              <a:t>Civil Action No. 22-1447-CJB, 2024 U.S. Dist. LEXIS 160437 (D. Del. Sep. 6, 2024). State Farm alleged that Amazon infringed several of State Farm’s patents relating to use of machine learning and neural networks to evaluate whether an individual can safely live independently. In this case, the Court denied Amazon’s motion to dismiss under which Amazon argued that the asserted patents pertained to patent ineligible subject matter and were thus invalid.</a:t>
            </a:r>
          </a:p>
          <a:p>
            <a:pPr lvl="1"/>
            <a:r>
              <a:rPr lang="en-US" b="1" dirty="0"/>
              <a:t>IPA Techs. Inc. v. Microsoft Corp., </a:t>
            </a:r>
            <a:r>
              <a:rPr lang="en-US" dirty="0"/>
              <a:t>Civil Action No. 18-1-RGA, 2024 U.S. Dist. LEXIS 76038 (D. Del. Apr. 25, 2024). IPA Technologies alleged that Microsoft products containing Microsoft’s virtual assistant Cortana infringed on various of IPA Technologies’ patents regarding software architecture that “supports cooperative task completion by flexible and autonomous electronic agents.” The Court granted in part, denied in part, and dismissed as moot in part Plaintiff’s and Defendant’s summary judgment and Daubert motions.</a:t>
            </a:r>
          </a:p>
          <a:p>
            <a:pPr lvl="1"/>
            <a:endParaRPr lang="en-US" dirty="0"/>
          </a:p>
        </p:txBody>
      </p:sp>
    </p:spTree>
    <p:extLst>
      <p:ext uri="{BB962C8B-B14F-4D97-AF65-F5344CB8AC3E}">
        <p14:creationId xmlns:p14="http://schemas.microsoft.com/office/powerpoint/2010/main" val="4150402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79B28-B95E-B118-773C-C5BE76CA4E13}"/>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F355405F-4D9B-68F4-3F6D-F02C8D96603B}"/>
              </a:ext>
            </a:extLst>
          </p:cNvPr>
          <p:cNvSpPr/>
          <p:nvPr/>
        </p:nvSpPr>
        <p:spPr>
          <a:xfrm>
            <a:off x="0" y="0"/>
            <a:ext cx="164592" cy="6858000"/>
          </a:xfrm>
          <a:prstGeom prst="rect">
            <a:avLst/>
          </a:prstGeom>
          <a:solidFill>
            <a:srgbClr val="B3282D"/>
          </a:solidFill>
          <a:ln w="12700">
            <a:solidFill>
              <a:srgbClr val="B3282D"/>
            </a:solidFill>
            <a:prstDash val="solid"/>
          </a:ln>
        </p:spPr>
        <p:txBody>
          <a:bodyPr/>
          <a:lstStyle/>
          <a:p>
            <a:endParaRPr lang="en-US"/>
          </a:p>
        </p:txBody>
      </p:sp>
      <p:sp>
        <p:nvSpPr>
          <p:cNvPr id="3" name="Title 2">
            <a:extLst>
              <a:ext uri="{FF2B5EF4-FFF2-40B4-BE49-F238E27FC236}">
                <a16:creationId xmlns:a16="http://schemas.microsoft.com/office/drawing/2014/main" id="{C8176352-1F00-F46E-4DDF-948F1AFC7912}"/>
              </a:ext>
            </a:extLst>
          </p:cNvPr>
          <p:cNvSpPr>
            <a:spLocks noGrp="1"/>
          </p:cNvSpPr>
          <p:nvPr>
            <p:ph type="title"/>
          </p:nvPr>
        </p:nvSpPr>
        <p:spPr>
          <a:xfrm>
            <a:off x="838200" y="132522"/>
            <a:ext cx="10515600" cy="980662"/>
          </a:xfrm>
        </p:spPr>
        <p:txBody>
          <a:bodyPr/>
          <a:lstStyle/>
          <a:p>
            <a:r>
              <a:rPr lang="en-US" dirty="0">
                <a:hlinkClick r:id="rId2"/>
              </a:rPr>
              <a:t>US Cases of Note</a:t>
            </a:r>
            <a:endParaRPr lang="en-US" dirty="0"/>
          </a:p>
        </p:txBody>
      </p:sp>
      <p:sp>
        <p:nvSpPr>
          <p:cNvPr id="4" name="Content Placeholder 3">
            <a:extLst>
              <a:ext uri="{FF2B5EF4-FFF2-40B4-BE49-F238E27FC236}">
                <a16:creationId xmlns:a16="http://schemas.microsoft.com/office/drawing/2014/main" id="{9557ADD0-7966-8C63-DA74-E56D5A6E5D54}"/>
              </a:ext>
            </a:extLst>
          </p:cNvPr>
          <p:cNvSpPr>
            <a:spLocks noGrp="1"/>
          </p:cNvSpPr>
          <p:nvPr>
            <p:ph idx="1"/>
          </p:nvPr>
        </p:nvSpPr>
        <p:spPr>
          <a:xfrm>
            <a:off x="477078" y="1113184"/>
            <a:ext cx="11582400" cy="5744816"/>
          </a:xfrm>
        </p:spPr>
        <p:txBody>
          <a:bodyPr>
            <a:normAutofit fontScale="85000" lnSpcReduction="20000"/>
          </a:bodyPr>
          <a:lstStyle/>
          <a:p>
            <a:r>
              <a:rPr lang="en-US" sz="4200" dirty="0"/>
              <a:t>Other Circuits</a:t>
            </a:r>
          </a:p>
          <a:p>
            <a:pPr lvl="1"/>
            <a:r>
              <a:rPr lang="en-US" b="1" dirty="0"/>
              <a:t>G.T. v. Samsung Elecs. Am., Inc.,</a:t>
            </a:r>
            <a:r>
              <a:rPr lang="en-US" dirty="0"/>
              <a:t> No. 21 CV 4976, 2024 U.S. Dist. LEXIS 233003 (N.D. Ill. Dec. 23, 2024) and G.T. v. Samsung Elecs. Am. Inc., No. 21 CV 4976, 2024 U.S. Dist. LEXIS 130771 (N.D. Ill. July 24, 2024). In a first amended complaint, plaintiffs in this class action lawsuit alleged that Samsung violated Illinois’s Biometric Information Privacy Act (“BIPA”) in possessing and collecting their biometric data via Samsung’s Gallery photo applications. The Court found claims to be insufficiently pled and granted Samsung’s motion to dismiss.</a:t>
            </a:r>
          </a:p>
          <a:p>
            <a:pPr lvl="1"/>
            <a:r>
              <a:rPr lang="en-US" dirty="0"/>
              <a:t>In their second amended complaint, the plaintiffs alleged that Samsung violated BIPA by offering software that generates and stores biometric data (face templates) on a device using facial recognition technology. The Court granted Samsung’s second motion to dismiss on the basis that BIPA requires control over the actual biometric data, and Samsung did not have such control.</a:t>
            </a:r>
          </a:p>
          <a:p>
            <a:pPr lvl="1"/>
            <a:r>
              <a:rPr lang="en-US" b="1" dirty="0"/>
              <a:t>Hartman v. Meta Platforms, Inc., </a:t>
            </a:r>
            <a:r>
              <a:rPr lang="en-US" dirty="0"/>
              <a:t>No. 3:23-CV-02995-NJR, 2024 U.S. Dist. LEXIS 167696 (S.D. Ill. Sep. 17, 2024). Plaintiffs in this putative class action lawsuit alleged that Meta violated BIPA in possessing and collecting their biometric data via augmented reality features of the Facebook Messenger and Messenger Kids applications. The Court denied Meta’s motion to dismiss on the basis that plaintiffs’ claims were plausible, and the case proceeded to discovery.</a:t>
            </a:r>
          </a:p>
          <a:p>
            <a:pPr lvl="1"/>
            <a:r>
              <a:rPr lang="en-US" b="1" dirty="0"/>
              <a:t>Lewerentz v. 1411 State Parkway Condo. </a:t>
            </a:r>
            <a:r>
              <a:rPr lang="en-US" b="1" dirty="0" err="1"/>
              <a:t>Ass’n</a:t>
            </a:r>
            <a:r>
              <a:rPr lang="en-US" b="1" dirty="0"/>
              <a:t>, </a:t>
            </a:r>
            <a:r>
              <a:rPr lang="en-US" dirty="0"/>
              <a:t>No. 23-cv-1635, 2024 U.S. Dist. LEXIS 159664 (N.D. Ill. Sep. 5, 2024). A building engineer continued to receive calls from elevator call buttons after stopping work at those buildings. The calls included an artificial intelligence voice. The engineer alleged that the calls were harassment under the Telephone Consumer Protection Act and a tort of intrusion upon seclusion under Illinois state law. The Court found that these claims were insufficiently pled and granted the Defendant’s motion to dismiss the complaint.</a:t>
            </a:r>
          </a:p>
          <a:p>
            <a:pPr lvl="1"/>
            <a:endParaRPr lang="en-US" dirty="0"/>
          </a:p>
        </p:txBody>
      </p:sp>
    </p:spTree>
    <p:extLst>
      <p:ext uri="{BB962C8B-B14F-4D97-AF65-F5344CB8AC3E}">
        <p14:creationId xmlns:p14="http://schemas.microsoft.com/office/powerpoint/2010/main" val="1799669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5">
    <p:bg>
      <p:bgPr>
        <a:solidFill>
          <a:srgbClr val="F7F4EE"/>
        </a:solidFill>
        <a:effectLst/>
      </p:bgPr>
    </p:bg>
    <p:spTree>
      <p:nvGrpSpPr>
        <p:cNvPr id="1" name=""/>
        <p:cNvGrpSpPr/>
        <p:nvPr/>
      </p:nvGrpSpPr>
      <p:grpSpPr>
        <a:xfrm>
          <a:off x="0" y="0"/>
          <a:ext cx="0" cy="0"/>
          <a:chOff x="0" y="0"/>
          <a:chExt cx="0" cy="0"/>
        </a:xfrm>
      </p:grpSpPr>
      <p:sp>
        <p:nvSpPr>
          <p:cNvPr id="2" name="Shape 0"/>
          <p:cNvSpPr/>
          <p:nvPr/>
        </p:nvSpPr>
        <p:spPr>
          <a:xfrm>
            <a:off x="0" y="0"/>
            <a:ext cx="164592" cy="6858000"/>
          </a:xfrm>
          <a:prstGeom prst="rect">
            <a:avLst/>
          </a:prstGeom>
          <a:solidFill>
            <a:srgbClr val="1F5AA6"/>
          </a:solidFill>
          <a:ln w="12700">
            <a:solidFill>
              <a:srgbClr val="1F5AA6"/>
            </a:solidFill>
            <a:prstDash val="solid"/>
          </a:ln>
        </p:spPr>
        <p:txBody>
          <a:bodyPr/>
          <a:lstStyle/>
          <a:p>
            <a:endParaRPr lang="en-US"/>
          </a:p>
        </p:txBody>
      </p:sp>
      <p:sp>
        <p:nvSpPr>
          <p:cNvPr id="3" name="Text 1"/>
          <p:cNvSpPr/>
          <p:nvPr/>
        </p:nvSpPr>
        <p:spPr>
          <a:xfrm>
            <a:off x="502920" y="6519672"/>
            <a:ext cx="8229600" cy="182880"/>
          </a:xfrm>
          <a:prstGeom prst="rect">
            <a:avLst/>
          </a:prstGeom>
          <a:noFill/>
          <a:ln/>
        </p:spPr>
        <p:txBody>
          <a:bodyPr wrap="square" lIns="0" tIns="0" rIns="0" bIns="0" rtlCol="0" anchor="ctr"/>
          <a:lstStyle/>
          <a:p>
            <a:r>
              <a:rPr lang="en-US" sz="850" dirty="0">
                <a:solidFill>
                  <a:srgbClr val="5B657A"/>
                </a:solidFill>
                <a:latin typeface="Aptos" pitchFamily="34" charset="0"/>
                <a:ea typeface="Aptos" pitchFamily="34" charset="-122"/>
                <a:cs typeface="Aptos" pitchFamily="34" charset="-120"/>
              </a:rPr>
              <a:t>Lecture Six - The AI Cases and Emerging Trends</a:t>
            </a:r>
            <a:endParaRPr lang="en-US" sz="850" dirty="0"/>
          </a:p>
        </p:txBody>
      </p:sp>
      <p:sp>
        <p:nvSpPr>
          <p:cNvPr id="4" name="Text 2"/>
          <p:cNvSpPr/>
          <p:nvPr/>
        </p:nvSpPr>
        <p:spPr>
          <a:xfrm>
            <a:off x="11658600" y="6473952"/>
            <a:ext cx="256032" cy="182880"/>
          </a:xfrm>
          <a:prstGeom prst="rect">
            <a:avLst/>
          </a:prstGeom>
          <a:noFill/>
          <a:ln/>
        </p:spPr>
        <p:txBody>
          <a:bodyPr wrap="square" lIns="0" tIns="0" rIns="0" bIns="0" rtlCol="0" anchor="ctr"/>
          <a:lstStyle/>
          <a:p>
            <a:pPr marL="0" indent="0" algn="r">
              <a:buNone/>
            </a:pPr>
            <a:r>
              <a:rPr lang="en-US" sz="850" dirty="0">
                <a:solidFill>
                  <a:srgbClr val="5B657A"/>
                </a:solidFill>
                <a:latin typeface="Aptos" pitchFamily="34" charset="0"/>
                <a:ea typeface="Aptos" pitchFamily="34" charset="-122"/>
                <a:cs typeface="Aptos" pitchFamily="34" charset="-120"/>
              </a:rPr>
              <a:t>5</a:t>
            </a:r>
            <a:endParaRPr lang="en-US" sz="850" dirty="0"/>
          </a:p>
        </p:txBody>
      </p:sp>
      <p:sp>
        <p:nvSpPr>
          <p:cNvPr id="5" name="Text 3"/>
          <p:cNvSpPr/>
          <p:nvPr/>
        </p:nvSpPr>
        <p:spPr>
          <a:xfrm>
            <a:off x="566928" y="384048"/>
            <a:ext cx="8961120" cy="411480"/>
          </a:xfrm>
          <a:prstGeom prst="rect">
            <a:avLst/>
          </a:prstGeom>
          <a:noFill/>
          <a:ln/>
        </p:spPr>
        <p:txBody>
          <a:bodyPr wrap="square" lIns="0" tIns="0" rIns="0" bIns="0" rtlCol="0" anchor="ctr">
            <a:normAutofit fontScale="92500" lnSpcReduction="10000"/>
          </a:bodyPr>
          <a:lstStyle/>
          <a:p>
            <a:pPr marL="0" indent="0">
              <a:buNone/>
            </a:pPr>
            <a:r>
              <a:rPr lang="en-US" sz="3100" b="1" dirty="0">
                <a:solidFill>
                  <a:srgbClr val="172033"/>
                </a:solidFill>
              </a:rPr>
              <a:t>Example: Hallucination Cases Database</a:t>
            </a:r>
            <a:endParaRPr lang="en-US" sz="3100" dirty="0"/>
          </a:p>
        </p:txBody>
      </p:sp>
      <p:sp>
        <p:nvSpPr>
          <p:cNvPr id="6" name="Text 4"/>
          <p:cNvSpPr/>
          <p:nvPr/>
        </p:nvSpPr>
        <p:spPr>
          <a:xfrm>
            <a:off x="585216" y="868680"/>
            <a:ext cx="9966960" cy="320040"/>
          </a:xfrm>
          <a:prstGeom prst="rect">
            <a:avLst/>
          </a:prstGeom>
          <a:noFill/>
          <a:ln/>
        </p:spPr>
        <p:txBody>
          <a:bodyPr wrap="square" lIns="0" tIns="0" rIns="0" bIns="0" rtlCol="0" anchor="ctr">
            <a:normAutofit/>
          </a:bodyPr>
          <a:lstStyle/>
          <a:p>
            <a:pPr marL="0" indent="0">
              <a:buNone/>
            </a:pPr>
            <a:r>
              <a:rPr lang="en-US" sz="1450" dirty="0">
                <a:solidFill>
                  <a:srgbClr val="5B657A"/>
                </a:solidFill>
              </a:rPr>
              <a:t>Tracking cases specifically related to AI hallucinations.</a:t>
            </a:r>
            <a:endParaRPr lang="en-US" sz="1450" dirty="0"/>
          </a:p>
        </p:txBody>
      </p:sp>
      <p:sp>
        <p:nvSpPr>
          <p:cNvPr id="7" name="Shape 5"/>
          <p:cNvSpPr/>
          <p:nvPr/>
        </p:nvSpPr>
        <p:spPr>
          <a:xfrm>
            <a:off x="585216" y="1298448"/>
            <a:ext cx="10835640" cy="0"/>
          </a:xfrm>
          <a:prstGeom prst="line">
            <a:avLst/>
          </a:prstGeom>
          <a:noFill/>
          <a:ln w="15875">
            <a:solidFill>
              <a:srgbClr val="1F5AA6"/>
            </a:solidFill>
            <a:prstDash val="solid"/>
          </a:ln>
        </p:spPr>
        <p:txBody>
          <a:bodyPr/>
          <a:lstStyle/>
          <a:p>
            <a:endParaRPr lang="en-US"/>
          </a:p>
        </p:txBody>
      </p:sp>
      <p:pic>
        <p:nvPicPr>
          <p:cNvPr id="19" name="Picture 18">
            <a:extLst>
              <a:ext uri="{FF2B5EF4-FFF2-40B4-BE49-F238E27FC236}">
                <a16:creationId xmlns:a16="http://schemas.microsoft.com/office/drawing/2014/main" id="{9B5A7E2E-1CBB-370F-9863-98710B0212E3}"/>
              </a:ext>
            </a:extLst>
          </p:cNvPr>
          <p:cNvPicPr>
            <a:picLocks noChangeAspect="1"/>
          </p:cNvPicPr>
          <p:nvPr/>
        </p:nvPicPr>
        <p:blipFill>
          <a:blip r:embed="rId3"/>
          <a:stretch>
            <a:fillRect/>
          </a:stretch>
        </p:blipFill>
        <p:spPr>
          <a:xfrm>
            <a:off x="691094" y="2198245"/>
            <a:ext cx="6740125" cy="4113560"/>
          </a:xfrm>
          <a:prstGeom prst="rect">
            <a:avLst/>
          </a:prstGeom>
          <a:ln w="38100">
            <a:solidFill>
              <a:schemeClr val="tx1"/>
            </a:solidFill>
          </a:ln>
        </p:spPr>
      </p:pic>
      <p:sp>
        <p:nvSpPr>
          <p:cNvPr id="20" name="TextBox 19">
            <a:extLst>
              <a:ext uri="{FF2B5EF4-FFF2-40B4-BE49-F238E27FC236}">
                <a16:creationId xmlns:a16="http://schemas.microsoft.com/office/drawing/2014/main" id="{1A398E0C-399F-E9A2-B47E-B45C467071F3}"/>
              </a:ext>
            </a:extLst>
          </p:cNvPr>
          <p:cNvSpPr txBox="1"/>
          <p:nvPr/>
        </p:nvSpPr>
        <p:spPr>
          <a:xfrm>
            <a:off x="566928" y="1621047"/>
            <a:ext cx="10273043" cy="369332"/>
          </a:xfrm>
          <a:prstGeom prst="rect">
            <a:avLst/>
          </a:prstGeom>
          <a:noFill/>
        </p:spPr>
        <p:txBody>
          <a:bodyPr wrap="square" rtlCol="0">
            <a:spAutoFit/>
          </a:bodyPr>
          <a:lstStyle/>
          <a:p>
            <a:r>
              <a:rPr lang="en-US" dirty="0"/>
              <a:t>This website is a continuously updated database tracking court decisions worldwide for hallucinations.</a:t>
            </a:r>
          </a:p>
        </p:txBody>
      </p:sp>
      <p:pic>
        <p:nvPicPr>
          <p:cNvPr id="9" name="Picture 8">
            <a:extLst>
              <a:ext uri="{FF2B5EF4-FFF2-40B4-BE49-F238E27FC236}">
                <a16:creationId xmlns:a16="http://schemas.microsoft.com/office/drawing/2014/main" id="{BA8701D3-EA16-9E96-A1B7-86A3E066EB90}"/>
              </a:ext>
            </a:extLst>
          </p:cNvPr>
          <p:cNvPicPr>
            <a:picLocks noChangeAspect="1"/>
          </p:cNvPicPr>
          <p:nvPr/>
        </p:nvPicPr>
        <p:blipFill>
          <a:blip r:embed="rId4"/>
          <a:stretch>
            <a:fillRect/>
          </a:stretch>
        </p:blipFill>
        <p:spPr>
          <a:xfrm>
            <a:off x="7957721" y="2312977"/>
            <a:ext cx="3467100" cy="2971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5055D-F5E0-FBC9-FF74-91BCACAF714B}"/>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EA455356-C101-2D81-8D04-14FCDF1FC3DC}"/>
              </a:ext>
            </a:extLst>
          </p:cNvPr>
          <p:cNvSpPr/>
          <p:nvPr/>
        </p:nvSpPr>
        <p:spPr>
          <a:xfrm>
            <a:off x="0" y="0"/>
            <a:ext cx="164592" cy="6858000"/>
          </a:xfrm>
          <a:prstGeom prst="rect">
            <a:avLst/>
          </a:prstGeom>
          <a:solidFill>
            <a:srgbClr val="B3282D"/>
          </a:solidFill>
          <a:ln w="12700">
            <a:solidFill>
              <a:srgbClr val="B3282D"/>
            </a:solidFill>
            <a:prstDash val="solid"/>
          </a:ln>
        </p:spPr>
        <p:txBody>
          <a:bodyPr/>
          <a:lstStyle/>
          <a:p>
            <a:endParaRPr lang="en-US"/>
          </a:p>
        </p:txBody>
      </p:sp>
      <p:sp>
        <p:nvSpPr>
          <p:cNvPr id="3" name="Title 2">
            <a:extLst>
              <a:ext uri="{FF2B5EF4-FFF2-40B4-BE49-F238E27FC236}">
                <a16:creationId xmlns:a16="http://schemas.microsoft.com/office/drawing/2014/main" id="{D710B138-0F4C-EF2A-34A9-1F5E00068E6E}"/>
              </a:ext>
            </a:extLst>
          </p:cNvPr>
          <p:cNvSpPr>
            <a:spLocks noGrp="1"/>
          </p:cNvSpPr>
          <p:nvPr>
            <p:ph type="title"/>
          </p:nvPr>
        </p:nvSpPr>
        <p:spPr/>
        <p:txBody>
          <a:bodyPr/>
          <a:lstStyle/>
          <a:p>
            <a:r>
              <a:rPr lang="en-US" dirty="0"/>
              <a:t>Global Case Distribution--Hallucination</a:t>
            </a:r>
          </a:p>
        </p:txBody>
      </p:sp>
      <p:pic>
        <p:nvPicPr>
          <p:cNvPr id="7" name="Content Placeholder 6">
            <a:extLst>
              <a:ext uri="{FF2B5EF4-FFF2-40B4-BE49-F238E27FC236}">
                <a16:creationId xmlns:a16="http://schemas.microsoft.com/office/drawing/2014/main" id="{BCE4E632-1009-1A70-A9ED-2D9E32A81F8E}"/>
              </a:ext>
            </a:extLst>
          </p:cNvPr>
          <p:cNvPicPr>
            <a:picLocks noGrp="1" noChangeAspect="1"/>
          </p:cNvPicPr>
          <p:nvPr>
            <p:ph sz="half" idx="1"/>
          </p:nvPr>
        </p:nvPicPr>
        <p:blipFill>
          <a:blip r:embed="rId2"/>
          <a:stretch>
            <a:fillRect/>
          </a:stretch>
        </p:blipFill>
        <p:spPr>
          <a:xfrm>
            <a:off x="1298713" y="1825625"/>
            <a:ext cx="3629839" cy="4667250"/>
          </a:xfrm>
          <a:prstGeom prst="rect">
            <a:avLst/>
          </a:prstGeom>
        </p:spPr>
      </p:pic>
      <p:pic>
        <p:nvPicPr>
          <p:cNvPr id="9" name="Content Placeholder 8">
            <a:extLst>
              <a:ext uri="{FF2B5EF4-FFF2-40B4-BE49-F238E27FC236}">
                <a16:creationId xmlns:a16="http://schemas.microsoft.com/office/drawing/2014/main" id="{C84920BD-157A-68FB-387F-94C8F78CF073}"/>
              </a:ext>
            </a:extLst>
          </p:cNvPr>
          <p:cNvPicPr>
            <a:picLocks noGrp="1" noChangeAspect="1"/>
          </p:cNvPicPr>
          <p:nvPr>
            <p:ph sz="half" idx="2"/>
          </p:nvPr>
        </p:nvPicPr>
        <p:blipFill>
          <a:blip r:embed="rId3"/>
          <a:stretch>
            <a:fillRect/>
          </a:stretch>
        </p:blipFill>
        <p:spPr>
          <a:xfrm>
            <a:off x="7156174" y="1825624"/>
            <a:ext cx="2888974" cy="4967379"/>
          </a:xfrm>
          <a:prstGeom prst="rect">
            <a:avLst/>
          </a:prstGeom>
        </p:spPr>
      </p:pic>
    </p:spTree>
    <p:extLst>
      <p:ext uri="{BB962C8B-B14F-4D97-AF65-F5344CB8AC3E}">
        <p14:creationId xmlns:p14="http://schemas.microsoft.com/office/powerpoint/2010/main" val="2331008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6">
    <p:bg>
      <p:bgPr>
        <a:solidFill>
          <a:srgbClr val="F7F4EE"/>
        </a:solidFill>
        <a:effectLst/>
      </p:bgPr>
    </p:bg>
    <p:spTree>
      <p:nvGrpSpPr>
        <p:cNvPr id="1" name=""/>
        <p:cNvGrpSpPr/>
        <p:nvPr/>
      </p:nvGrpSpPr>
      <p:grpSpPr>
        <a:xfrm>
          <a:off x="0" y="0"/>
          <a:ext cx="0" cy="0"/>
          <a:chOff x="0" y="0"/>
          <a:chExt cx="0" cy="0"/>
        </a:xfrm>
      </p:grpSpPr>
      <p:sp>
        <p:nvSpPr>
          <p:cNvPr id="2" name="Shape 0"/>
          <p:cNvSpPr/>
          <p:nvPr/>
        </p:nvSpPr>
        <p:spPr>
          <a:xfrm>
            <a:off x="0" y="0"/>
            <a:ext cx="164592" cy="6858000"/>
          </a:xfrm>
          <a:prstGeom prst="rect">
            <a:avLst/>
          </a:prstGeom>
          <a:solidFill>
            <a:srgbClr val="1F5AA6"/>
          </a:solidFill>
          <a:ln w="12700">
            <a:solidFill>
              <a:srgbClr val="1F5AA6"/>
            </a:solidFill>
            <a:prstDash val="solid"/>
          </a:ln>
        </p:spPr>
        <p:txBody>
          <a:bodyPr/>
          <a:lstStyle/>
          <a:p>
            <a:endParaRPr lang="en-US"/>
          </a:p>
        </p:txBody>
      </p:sp>
      <p:sp>
        <p:nvSpPr>
          <p:cNvPr id="3" name="Text 1"/>
          <p:cNvSpPr/>
          <p:nvPr/>
        </p:nvSpPr>
        <p:spPr>
          <a:xfrm>
            <a:off x="502920" y="6519672"/>
            <a:ext cx="8229600" cy="182880"/>
          </a:xfrm>
          <a:prstGeom prst="rect">
            <a:avLst/>
          </a:prstGeom>
          <a:noFill/>
          <a:ln/>
        </p:spPr>
        <p:txBody>
          <a:bodyPr wrap="square" lIns="0" tIns="0" rIns="0" bIns="0" rtlCol="0" anchor="ctr"/>
          <a:lstStyle/>
          <a:p>
            <a:r>
              <a:rPr lang="en-US" sz="850" dirty="0">
                <a:solidFill>
                  <a:srgbClr val="5B657A"/>
                </a:solidFill>
                <a:latin typeface="Aptos" pitchFamily="34" charset="0"/>
                <a:ea typeface="Aptos" pitchFamily="34" charset="-122"/>
                <a:cs typeface="Aptos" pitchFamily="34" charset="-120"/>
              </a:rPr>
              <a:t>Lecture Six - The AI Cases and Emerging Trends</a:t>
            </a:r>
            <a:endParaRPr lang="en-US" sz="850" dirty="0"/>
          </a:p>
        </p:txBody>
      </p:sp>
      <p:sp>
        <p:nvSpPr>
          <p:cNvPr id="4" name="Text 2"/>
          <p:cNvSpPr/>
          <p:nvPr/>
        </p:nvSpPr>
        <p:spPr>
          <a:xfrm>
            <a:off x="11658600" y="6473952"/>
            <a:ext cx="256032" cy="182880"/>
          </a:xfrm>
          <a:prstGeom prst="rect">
            <a:avLst/>
          </a:prstGeom>
          <a:noFill/>
          <a:ln/>
        </p:spPr>
        <p:txBody>
          <a:bodyPr wrap="square" lIns="0" tIns="0" rIns="0" bIns="0" rtlCol="0" anchor="ctr"/>
          <a:lstStyle/>
          <a:p>
            <a:pPr marL="0" indent="0" algn="r">
              <a:buNone/>
            </a:pPr>
            <a:r>
              <a:rPr lang="en-US" sz="850" dirty="0">
                <a:solidFill>
                  <a:srgbClr val="5B657A"/>
                </a:solidFill>
                <a:latin typeface="Aptos" pitchFamily="34" charset="0"/>
                <a:ea typeface="Aptos" pitchFamily="34" charset="-122"/>
                <a:cs typeface="Aptos" pitchFamily="34" charset="-120"/>
              </a:rPr>
              <a:t>6</a:t>
            </a:r>
            <a:endParaRPr lang="en-US" sz="850" dirty="0"/>
          </a:p>
        </p:txBody>
      </p:sp>
      <p:sp>
        <p:nvSpPr>
          <p:cNvPr id="5" name="Text 3"/>
          <p:cNvSpPr/>
          <p:nvPr/>
        </p:nvSpPr>
        <p:spPr>
          <a:xfrm>
            <a:off x="566928" y="384048"/>
            <a:ext cx="8961120" cy="411480"/>
          </a:xfrm>
          <a:prstGeom prst="rect">
            <a:avLst/>
          </a:prstGeom>
          <a:noFill/>
          <a:ln/>
        </p:spPr>
        <p:txBody>
          <a:bodyPr wrap="square" lIns="0" tIns="0" rIns="0" bIns="0" rtlCol="0" anchor="ctr">
            <a:normAutofit fontScale="92500" lnSpcReduction="10000"/>
          </a:bodyPr>
          <a:lstStyle/>
          <a:p>
            <a:pPr marL="0" indent="0">
              <a:buNone/>
            </a:pPr>
            <a:r>
              <a:rPr lang="en-US" sz="3100" b="1" dirty="0">
                <a:solidFill>
                  <a:srgbClr val="172033"/>
                </a:solidFill>
              </a:rPr>
              <a:t>Case Study: 12 Real Cases (2024 – 2026)</a:t>
            </a:r>
            <a:endParaRPr lang="en-US" sz="3100" dirty="0"/>
          </a:p>
        </p:txBody>
      </p:sp>
      <p:sp>
        <p:nvSpPr>
          <p:cNvPr id="6" name="Text 4"/>
          <p:cNvSpPr/>
          <p:nvPr/>
        </p:nvSpPr>
        <p:spPr>
          <a:xfrm>
            <a:off x="585216" y="868680"/>
            <a:ext cx="9966960" cy="320040"/>
          </a:xfrm>
          <a:prstGeom prst="rect">
            <a:avLst/>
          </a:prstGeom>
          <a:noFill/>
          <a:ln/>
        </p:spPr>
        <p:txBody>
          <a:bodyPr wrap="square" lIns="0" tIns="0" rIns="0" bIns="0" rtlCol="0" anchor="ctr">
            <a:normAutofit/>
          </a:bodyPr>
          <a:lstStyle/>
          <a:p>
            <a:pPr marL="0" indent="0">
              <a:buNone/>
            </a:pPr>
            <a:r>
              <a:rPr lang="en-US" sz="1450" dirty="0">
                <a:solidFill>
                  <a:srgbClr val="5B657A"/>
                </a:solidFill>
              </a:rPr>
              <a:t>Voluntary standards can become practical compliance baselines.</a:t>
            </a:r>
            <a:endParaRPr lang="en-US" sz="1450" dirty="0"/>
          </a:p>
        </p:txBody>
      </p:sp>
      <p:sp>
        <p:nvSpPr>
          <p:cNvPr id="7" name="Shape 5"/>
          <p:cNvSpPr/>
          <p:nvPr/>
        </p:nvSpPr>
        <p:spPr>
          <a:xfrm>
            <a:off x="585216" y="1298448"/>
            <a:ext cx="10835640" cy="0"/>
          </a:xfrm>
          <a:prstGeom prst="line">
            <a:avLst/>
          </a:prstGeom>
          <a:noFill/>
          <a:ln w="15875">
            <a:solidFill>
              <a:srgbClr val="1F5AA6"/>
            </a:solidFill>
            <a:prstDash val="solid"/>
          </a:ln>
        </p:spPr>
        <p:txBody>
          <a:bodyPr/>
          <a:lstStyle/>
          <a:p>
            <a:endParaRPr lang="en-US"/>
          </a:p>
        </p:txBody>
      </p:sp>
      <p:sp>
        <p:nvSpPr>
          <p:cNvPr id="8" name="Text 6"/>
          <p:cNvSpPr/>
          <p:nvPr/>
        </p:nvSpPr>
        <p:spPr>
          <a:xfrm>
            <a:off x="455676" y="1572766"/>
            <a:ext cx="5529072" cy="566928"/>
          </a:xfrm>
          <a:prstGeom prst="rect">
            <a:avLst/>
          </a:prstGeom>
          <a:solidFill>
            <a:srgbClr val="1F5AA6"/>
          </a:solidFill>
          <a:ln w="12700">
            <a:solidFill>
              <a:srgbClr val="1F5AA6"/>
            </a:solidFill>
          </a:ln>
        </p:spPr>
        <p:txBody>
          <a:bodyPr wrap="square" lIns="1016" tIns="1016" rIns="1016" bIns="1016" rtlCol="0" anchor="ctr">
            <a:normAutofit/>
          </a:bodyPr>
          <a:lstStyle/>
          <a:p>
            <a:pPr marL="0" indent="0" algn="ctr">
              <a:buNone/>
            </a:pPr>
            <a:r>
              <a:rPr lang="en-US" sz="1600" b="1" dirty="0">
                <a:solidFill>
                  <a:srgbClr val="FFFFFF"/>
                </a:solidFill>
              </a:rPr>
              <a:t>Air Canada: </a:t>
            </a:r>
          </a:p>
          <a:p>
            <a:pPr marL="0" indent="0" algn="ctr">
              <a:buNone/>
            </a:pPr>
            <a:r>
              <a:rPr lang="en-US" sz="1600" b="1" dirty="0">
                <a:solidFill>
                  <a:srgbClr val="FFFFFF"/>
                </a:solidFill>
              </a:rPr>
              <a:t>chatbot invents a bereavement fare refund (2024)</a:t>
            </a:r>
            <a:endParaRPr lang="en-US" sz="1600" dirty="0"/>
          </a:p>
        </p:txBody>
      </p:sp>
      <p:sp>
        <p:nvSpPr>
          <p:cNvPr id="9" name="Text 7"/>
          <p:cNvSpPr/>
          <p:nvPr/>
        </p:nvSpPr>
        <p:spPr>
          <a:xfrm>
            <a:off x="455676" y="2359151"/>
            <a:ext cx="5529072" cy="2935225"/>
          </a:xfrm>
          <a:prstGeom prst="rect">
            <a:avLst/>
          </a:prstGeom>
          <a:solidFill>
            <a:srgbClr val="FFFFFF"/>
          </a:solidFill>
          <a:ln w="12700">
            <a:solidFill>
              <a:srgbClr val="C9BDAE"/>
            </a:solidFill>
          </a:ln>
        </p:spPr>
        <p:txBody>
          <a:bodyPr wrap="square" lIns="182880" tIns="1016" rIns="182880" bIns="1016" rtlCol="0" anchor="ctr">
            <a:normAutofit/>
          </a:bodyPr>
          <a:lstStyle/>
          <a:p>
            <a:pPr marL="0" indent="0">
              <a:buNone/>
            </a:pPr>
            <a:r>
              <a:rPr lang="en-US" sz="1400" b="1" dirty="0">
                <a:solidFill>
                  <a:srgbClr val="172033"/>
                </a:solidFill>
              </a:rPr>
              <a:t>The most-cited customer service hallucination case. Air Canada's chatbot told a customer he could claim bereavement fares retroactively after purchasing full-price tickets. The policy didn't exist. When the airline refused the refund, a tribunal held Air Canada liable for what its chatbot said.</a:t>
            </a:r>
          </a:p>
          <a:p>
            <a:pPr marL="0" indent="0" algn="ctr">
              <a:buNone/>
            </a:pPr>
            <a:endParaRPr lang="en-US" sz="1400" b="1" dirty="0">
              <a:solidFill>
                <a:srgbClr val="172033"/>
              </a:solidFill>
            </a:endParaRPr>
          </a:p>
          <a:p>
            <a:pPr marL="0" indent="0">
              <a:buNone/>
            </a:pPr>
            <a:r>
              <a:rPr lang="en-US" sz="1400" b="1" dirty="0">
                <a:solidFill>
                  <a:srgbClr val="172033"/>
                </a:solidFill>
              </a:rPr>
              <a:t>The legal precedent matters. Companies cannot disclaim responsibility for AI-generated communications. The chatbot represents the company.</a:t>
            </a:r>
          </a:p>
        </p:txBody>
      </p:sp>
      <p:sp>
        <p:nvSpPr>
          <p:cNvPr id="10" name="Text 8"/>
          <p:cNvSpPr/>
          <p:nvPr/>
        </p:nvSpPr>
        <p:spPr>
          <a:xfrm>
            <a:off x="6275832" y="2359151"/>
            <a:ext cx="5510784" cy="2935225"/>
          </a:xfrm>
          <a:prstGeom prst="rect">
            <a:avLst/>
          </a:prstGeom>
          <a:solidFill>
            <a:srgbClr val="F1ECE4"/>
          </a:solidFill>
          <a:ln w="12700">
            <a:solidFill>
              <a:srgbClr val="C9BDAE"/>
            </a:solidFill>
          </a:ln>
        </p:spPr>
        <p:txBody>
          <a:bodyPr wrap="square" lIns="182880" tIns="1016" rIns="182880" bIns="1016" rtlCol="0" anchor="ctr">
            <a:normAutofit/>
          </a:bodyPr>
          <a:lstStyle/>
          <a:p>
            <a:pPr marL="0" indent="0">
              <a:buNone/>
            </a:pPr>
            <a:r>
              <a:rPr lang="en-US" sz="1400" b="1" dirty="0">
                <a:solidFill>
                  <a:srgbClr val="172033"/>
                </a:solidFill>
              </a:rPr>
              <a:t>Cursor's customer support AI, named "Sam," told users that simultaneous logins were no longer allowed under a new policy. There was no new policy. There was no Sam. The response was a hallucination, and customers began cancelling subscriptions.</a:t>
            </a:r>
          </a:p>
          <a:p>
            <a:pPr marL="0" indent="0" algn="ctr">
              <a:buNone/>
            </a:pPr>
            <a:endParaRPr lang="en-US" sz="1400" b="1" dirty="0">
              <a:solidFill>
                <a:srgbClr val="172033"/>
              </a:solidFill>
            </a:endParaRPr>
          </a:p>
          <a:p>
            <a:pPr marL="0" indent="0">
              <a:buNone/>
            </a:pPr>
            <a:r>
              <a:rPr lang="en-US" sz="1400" b="1" dirty="0">
                <a:solidFill>
                  <a:srgbClr val="172033"/>
                </a:solidFill>
              </a:rPr>
              <a:t>The damage spread fast in the developer community before Cursor could correct the record. The lesson: AI in technical communities gets fact-checked publicly, and brand damage from a hallucination can outpace the response.</a:t>
            </a:r>
            <a:endParaRPr lang="en-US" sz="1400" dirty="0"/>
          </a:p>
        </p:txBody>
      </p:sp>
      <p:sp>
        <p:nvSpPr>
          <p:cNvPr id="14" name="Text 6">
            <a:extLst>
              <a:ext uri="{FF2B5EF4-FFF2-40B4-BE49-F238E27FC236}">
                <a16:creationId xmlns:a16="http://schemas.microsoft.com/office/drawing/2014/main" id="{188404E1-5878-8BD0-30E3-2E2D131BC709}"/>
              </a:ext>
            </a:extLst>
          </p:cNvPr>
          <p:cNvSpPr/>
          <p:nvPr/>
        </p:nvSpPr>
        <p:spPr>
          <a:xfrm>
            <a:off x="6275832" y="1572766"/>
            <a:ext cx="5529072" cy="566928"/>
          </a:xfrm>
          <a:prstGeom prst="rect">
            <a:avLst/>
          </a:prstGeom>
          <a:solidFill>
            <a:srgbClr val="1F5AA6"/>
          </a:solidFill>
          <a:ln w="12700">
            <a:solidFill>
              <a:srgbClr val="1F5AA6"/>
            </a:solidFill>
          </a:ln>
        </p:spPr>
        <p:txBody>
          <a:bodyPr wrap="square" lIns="1016" tIns="1016" rIns="1016" bIns="1016" rtlCol="0" anchor="ctr">
            <a:normAutofit/>
          </a:bodyPr>
          <a:lstStyle/>
          <a:p>
            <a:pPr marL="0" indent="0" algn="ctr">
              <a:buNone/>
            </a:pPr>
            <a:r>
              <a:rPr lang="en-US" sz="1600" b="1" dirty="0">
                <a:solidFill>
                  <a:srgbClr val="FFFFFF"/>
                </a:solidFill>
              </a:rPr>
              <a:t>Cursor: </a:t>
            </a:r>
          </a:p>
          <a:p>
            <a:pPr marL="0" indent="0" algn="ctr">
              <a:buNone/>
            </a:pPr>
            <a:r>
              <a:rPr lang="en-US" sz="1600" b="1" dirty="0">
                <a:solidFill>
                  <a:srgbClr val="FFFFFF"/>
                </a:solidFill>
              </a:rPr>
              <a:t>AI invents a login policy that doesn't exist (2025)</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4EE"/>
        </a:solidFill>
        <a:effectLst/>
      </p:bgPr>
    </p:bg>
    <p:spTree>
      <p:nvGrpSpPr>
        <p:cNvPr id="1" name="">
          <a:extLst>
            <a:ext uri="{FF2B5EF4-FFF2-40B4-BE49-F238E27FC236}">
              <a16:creationId xmlns:a16="http://schemas.microsoft.com/office/drawing/2014/main" id="{371C017B-A841-8C15-5DB3-07EDA00200DB}"/>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7AD9CC53-4353-734F-8EC0-C579E73A4521}"/>
              </a:ext>
            </a:extLst>
          </p:cNvPr>
          <p:cNvSpPr/>
          <p:nvPr/>
        </p:nvSpPr>
        <p:spPr>
          <a:xfrm>
            <a:off x="0" y="0"/>
            <a:ext cx="164592" cy="6858000"/>
          </a:xfrm>
          <a:prstGeom prst="rect">
            <a:avLst/>
          </a:prstGeom>
          <a:solidFill>
            <a:srgbClr val="1F5AA6"/>
          </a:solidFill>
          <a:ln w="12700">
            <a:solidFill>
              <a:srgbClr val="1F5AA6"/>
            </a:solidFill>
            <a:prstDash val="solid"/>
          </a:ln>
        </p:spPr>
        <p:txBody>
          <a:bodyPr/>
          <a:lstStyle/>
          <a:p>
            <a:endParaRPr lang="en-US"/>
          </a:p>
        </p:txBody>
      </p:sp>
      <p:sp>
        <p:nvSpPr>
          <p:cNvPr id="3" name="Text 1">
            <a:extLst>
              <a:ext uri="{FF2B5EF4-FFF2-40B4-BE49-F238E27FC236}">
                <a16:creationId xmlns:a16="http://schemas.microsoft.com/office/drawing/2014/main" id="{5E518191-960B-6462-250A-18908EB56C4F}"/>
              </a:ext>
            </a:extLst>
          </p:cNvPr>
          <p:cNvSpPr/>
          <p:nvPr/>
        </p:nvSpPr>
        <p:spPr>
          <a:xfrm>
            <a:off x="502920" y="6519672"/>
            <a:ext cx="8229600" cy="182880"/>
          </a:xfrm>
          <a:prstGeom prst="rect">
            <a:avLst/>
          </a:prstGeom>
          <a:noFill/>
          <a:ln/>
        </p:spPr>
        <p:txBody>
          <a:bodyPr wrap="square" lIns="0" tIns="0" rIns="0" bIns="0" rtlCol="0" anchor="ctr"/>
          <a:lstStyle/>
          <a:p>
            <a:r>
              <a:rPr lang="en-US" sz="850" dirty="0">
                <a:solidFill>
                  <a:srgbClr val="5B657A"/>
                </a:solidFill>
                <a:latin typeface="Aptos" pitchFamily="34" charset="0"/>
                <a:ea typeface="Aptos" pitchFamily="34" charset="-122"/>
                <a:cs typeface="Aptos" pitchFamily="34" charset="-120"/>
              </a:rPr>
              <a:t>Lecture Six - The AI Cases and Emerging Trends</a:t>
            </a:r>
            <a:endParaRPr lang="en-US" sz="850" dirty="0"/>
          </a:p>
        </p:txBody>
      </p:sp>
      <p:sp>
        <p:nvSpPr>
          <p:cNvPr id="4" name="Text 2">
            <a:extLst>
              <a:ext uri="{FF2B5EF4-FFF2-40B4-BE49-F238E27FC236}">
                <a16:creationId xmlns:a16="http://schemas.microsoft.com/office/drawing/2014/main" id="{91DC2D2B-1703-C2A9-B281-7398913B05C0}"/>
              </a:ext>
            </a:extLst>
          </p:cNvPr>
          <p:cNvSpPr/>
          <p:nvPr/>
        </p:nvSpPr>
        <p:spPr>
          <a:xfrm>
            <a:off x="11658600" y="6473952"/>
            <a:ext cx="256032" cy="182880"/>
          </a:xfrm>
          <a:prstGeom prst="rect">
            <a:avLst/>
          </a:prstGeom>
          <a:noFill/>
          <a:ln/>
        </p:spPr>
        <p:txBody>
          <a:bodyPr wrap="square" lIns="0" tIns="0" rIns="0" bIns="0" rtlCol="0" anchor="ctr"/>
          <a:lstStyle/>
          <a:p>
            <a:pPr marL="0" indent="0" algn="r">
              <a:buNone/>
            </a:pPr>
            <a:r>
              <a:rPr lang="en-US" sz="850" dirty="0">
                <a:solidFill>
                  <a:srgbClr val="5B657A"/>
                </a:solidFill>
                <a:latin typeface="Aptos" pitchFamily="34" charset="0"/>
              </a:rPr>
              <a:t>7</a:t>
            </a:r>
            <a:endParaRPr lang="en-US" sz="850" dirty="0"/>
          </a:p>
        </p:txBody>
      </p:sp>
      <p:sp>
        <p:nvSpPr>
          <p:cNvPr id="5" name="Text 3">
            <a:extLst>
              <a:ext uri="{FF2B5EF4-FFF2-40B4-BE49-F238E27FC236}">
                <a16:creationId xmlns:a16="http://schemas.microsoft.com/office/drawing/2014/main" id="{817431F9-AC04-6953-E2F3-21BF9D605E0F}"/>
              </a:ext>
            </a:extLst>
          </p:cNvPr>
          <p:cNvSpPr/>
          <p:nvPr/>
        </p:nvSpPr>
        <p:spPr>
          <a:xfrm>
            <a:off x="566928" y="384048"/>
            <a:ext cx="8961120" cy="411480"/>
          </a:xfrm>
          <a:prstGeom prst="rect">
            <a:avLst/>
          </a:prstGeom>
          <a:noFill/>
          <a:ln/>
        </p:spPr>
        <p:txBody>
          <a:bodyPr wrap="square" lIns="0" tIns="0" rIns="0" bIns="0" rtlCol="0" anchor="ctr">
            <a:normAutofit fontScale="92500" lnSpcReduction="10000"/>
          </a:bodyPr>
          <a:lstStyle/>
          <a:p>
            <a:pPr marL="0" indent="0">
              <a:buNone/>
            </a:pPr>
            <a:r>
              <a:rPr lang="en-US" sz="3100" b="1" dirty="0">
                <a:solidFill>
                  <a:srgbClr val="172033"/>
                </a:solidFill>
              </a:rPr>
              <a:t>Case Study: 12 Real Cases (2024 – 2026)</a:t>
            </a:r>
            <a:endParaRPr lang="en-US" sz="3100" dirty="0"/>
          </a:p>
        </p:txBody>
      </p:sp>
      <p:sp>
        <p:nvSpPr>
          <p:cNvPr id="6" name="Text 4">
            <a:extLst>
              <a:ext uri="{FF2B5EF4-FFF2-40B4-BE49-F238E27FC236}">
                <a16:creationId xmlns:a16="http://schemas.microsoft.com/office/drawing/2014/main" id="{624B867A-3D87-A456-ECCE-A3CAF5F4A9A2}"/>
              </a:ext>
            </a:extLst>
          </p:cNvPr>
          <p:cNvSpPr/>
          <p:nvPr/>
        </p:nvSpPr>
        <p:spPr>
          <a:xfrm>
            <a:off x="585216" y="868680"/>
            <a:ext cx="9966960" cy="320040"/>
          </a:xfrm>
          <a:prstGeom prst="rect">
            <a:avLst/>
          </a:prstGeom>
          <a:noFill/>
          <a:ln/>
        </p:spPr>
        <p:txBody>
          <a:bodyPr wrap="square" lIns="0" tIns="0" rIns="0" bIns="0" rtlCol="0" anchor="ctr">
            <a:normAutofit/>
          </a:bodyPr>
          <a:lstStyle/>
          <a:p>
            <a:pPr marL="0" indent="0">
              <a:buNone/>
            </a:pPr>
            <a:r>
              <a:rPr lang="en-US" sz="1450" dirty="0">
                <a:solidFill>
                  <a:srgbClr val="5B657A"/>
                </a:solidFill>
              </a:rPr>
              <a:t>Voluntary standards can become practical compliance baselines.</a:t>
            </a:r>
            <a:endParaRPr lang="en-US" sz="1450" dirty="0"/>
          </a:p>
        </p:txBody>
      </p:sp>
      <p:sp>
        <p:nvSpPr>
          <p:cNvPr id="7" name="Shape 5">
            <a:extLst>
              <a:ext uri="{FF2B5EF4-FFF2-40B4-BE49-F238E27FC236}">
                <a16:creationId xmlns:a16="http://schemas.microsoft.com/office/drawing/2014/main" id="{B66DF424-0EB0-FE01-C55D-B710969D475F}"/>
              </a:ext>
            </a:extLst>
          </p:cNvPr>
          <p:cNvSpPr/>
          <p:nvPr/>
        </p:nvSpPr>
        <p:spPr>
          <a:xfrm>
            <a:off x="585216" y="1298448"/>
            <a:ext cx="10835640" cy="0"/>
          </a:xfrm>
          <a:prstGeom prst="line">
            <a:avLst/>
          </a:prstGeom>
          <a:noFill/>
          <a:ln w="15875">
            <a:solidFill>
              <a:srgbClr val="1F5AA6"/>
            </a:solidFill>
            <a:prstDash val="solid"/>
          </a:ln>
        </p:spPr>
        <p:txBody>
          <a:bodyPr/>
          <a:lstStyle/>
          <a:p>
            <a:endParaRPr lang="en-US"/>
          </a:p>
        </p:txBody>
      </p:sp>
      <p:sp>
        <p:nvSpPr>
          <p:cNvPr id="8" name="Text 6">
            <a:extLst>
              <a:ext uri="{FF2B5EF4-FFF2-40B4-BE49-F238E27FC236}">
                <a16:creationId xmlns:a16="http://schemas.microsoft.com/office/drawing/2014/main" id="{C539BA94-CCE1-2E60-5AD8-348E1D9EF94B}"/>
              </a:ext>
            </a:extLst>
          </p:cNvPr>
          <p:cNvSpPr/>
          <p:nvPr/>
        </p:nvSpPr>
        <p:spPr>
          <a:xfrm>
            <a:off x="455676" y="1572766"/>
            <a:ext cx="5529072" cy="566928"/>
          </a:xfrm>
          <a:prstGeom prst="rect">
            <a:avLst/>
          </a:prstGeom>
          <a:solidFill>
            <a:srgbClr val="1F5AA6"/>
          </a:solidFill>
          <a:ln w="12700">
            <a:solidFill>
              <a:srgbClr val="1F5AA6"/>
            </a:solidFill>
          </a:ln>
        </p:spPr>
        <p:txBody>
          <a:bodyPr wrap="square" lIns="1016" tIns="1016" rIns="1016" bIns="1016" rtlCol="0" anchor="ctr">
            <a:normAutofit/>
          </a:bodyPr>
          <a:lstStyle/>
          <a:p>
            <a:pPr marL="0" indent="0" algn="ctr">
              <a:buNone/>
            </a:pPr>
            <a:r>
              <a:rPr lang="en-US" sz="1600" b="1" dirty="0">
                <a:solidFill>
                  <a:srgbClr val="FFFFFF"/>
                </a:solidFill>
              </a:rPr>
              <a:t>DPD: </a:t>
            </a:r>
          </a:p>
          <a:p>
            <a:pPr marL="0" indent="0" algn="ctr">
              <a:buNone/>
            </a:pPr>
            <a:r>
              <a:rPr lang="en-US" sz="1600" b="1" dirty="0">
                <a:solidFill>
                  <a:srgbClr val="FFFFFF"/>
                </a:solidFill>
              </a:rPr>
              <a:t>chatbot writes a poem about the company (2024)</a:t>
            </a:r>
            <a:endParaRPr lang="en-US" sz="1600" dirty="0"/>
          </a:p>
        </p:txBody>
      </p:sp>
      <p:sp>
        <p:nvSpPr>
          <p:cNvPr id="9" name="Text 7">
            <a:extLst>
              <a:ext uri="{FF2B5EF4-FFF2-40B4-BE49-F238E27FC236}">
                <a16:creationId xmlns:a16="http://schemas.microsoft.com/office/drawing/2014/main" id="{93D63A88-AEB0-0129-AF23-9F671D2F1368}"/>
              </a:ext>
            </a:extLst>
          </p:cNvPr>
          <p:cNvSpPr/>
          <p:nvPr/>
        </p:nvSpPr>
        <p:spPr>
          <a:xfrm>
            <a:off x="455676" y="2359151"/>
            <a:ext cx="5529072" cy="2935225"/>
          </a:xfrm>
          <a:prstGeom prst="rect">
            <a:avLst/>
          </a:prstGeom>
          <a:solidFill>
            <a:srgbClr val="FFFFFF"/>
          </a:solidFill>
          <a:ln w="12700">
            <a:solidFill>
              <a:srgbClr val="C9BDAE"/>
            </a:solidFill>
          </a:ln>
        </p:spPr>
        <p:txBody>
          <a:bodyPr wrap="square" lIns="182880" tIns="1016" rIns="182880" bIns="1016" rtlCol="0" anchor="ctr">
            <a:normAutofit/>
          </a:bodyPr>
          <a:lstStyle/>
          <a:p>
            <a:pPr marL="0" indent="0">
              <a:buNone/>
            </a:pPr>
            <a:r>
              <a:rPr lang="en-US" sz="1400" b="1" dirty="0">
                <a:solidFill>
                  <a:srgbClr val="172033"/>
                </a:solidFill>
              </a:rPr>
              <a:t>DPD's customer service chatbot, after being prompted to "disregard the rules," wrote profane responses and a poem describing the company as "useless". The customer's screenshot went viral with 1.3 million views before DPD suspended the chatbot.</a:t>
            </a:r>
          </a:p>
          <a:p>
            <a:pPr marL="0" indent="0">
              <a:buNone/>
            </a:pPr>
            <a:endParaRPr lang="en-US" sz="1400" b="1" dirty="0">
              <a:solidFill>
                <a:srgbClr val="172033"/>
              </a:solidFill>
            </a:endParaRPr>
          </a:p>
          <a:p>
            <a:pPr marL="0" indent="0">
              <a:buNone/>
            </a:pPr>
            <a:r>
              <a:rPr lang="en-US" sz="1400" b="1" dirty="0">
                <a:solidFill>
                  <a:srgbClr val="172033"/>
                </a:solidFill>
              </a:rPr>
              <a:t>This isn't a typical hallucination so much as a jailbreak; the user got the model to abandon its instructions. The lesson is similar: AI deployed without robust guardrails will eventually produce content the company can't defend.</a:t>
            </a:r>
          </a:p>
        </p:txBody>
      </p:sp>
      <p:sp>
        <p:nvSpPr>
          <p:cNvPr id="10" name="Text 8">
            <a:extLst>
              <a:ext uri="{FF2B5EF4-FFF2-40B4-BE49-F238E27FC236}">
                <a16:creationId xmlns:a16="http://schemas.microsoft.com/office/drawing/2014/main" id="{EFE3A72F-DBA4-30E6-7A67-89F609DD526E}"/>
              </a:ext>
            </a:extLst>
          </p:cNvPr>
          <p:cNvSpPr/>
          <p:nvPr/>
        </p:nvSpPr>
        <p:spPr>
          <a:xfrm>
            <a:off x="6275832" y="2359151"/>
            <a:ext cx="5510784" cy="2935225"/>
          </a:xfrm>
          <a:prstGeom prst="rect">
            <a:avLst/>
          </a:prstGeom>
          <a:solidFill>
            <a:srgbClr val="F1ECE4"/>
          </a:solidFill>
          <a:ln w="12700">
            <a:solidFill>
              <a:srgbClr val="C9BDAE"/>
            </a:solidFill>
          </a:ln>
        </p:spPr>
        <p:txBody>
          <a:bodyPr wrap="square" lIns="182880" tIns="1016" rIns="182880" bIns="1016" rtlCol="0" anchor="ctr">
            <a:normAutofit/>
          </a:bodyPr>
          <a:lstStyle/>
          <a:p>
            <a:pPr marL="0" indent="0">
              <a:buNone/>
            </a:pPr>
            <a:r>
              <a:rPr lang="en-US" sz="1400" b="1" dirty="0">
                <a:solidFill>
                  <a:srgbClr val="172033"/>
                </a:solidFill>
              </a:rPr>
              <a:t>Two attorneys representing </a:t>
            </a:r>
            <a:r>
              <a:rPr lang="en-US" sz="1400" b="1" dirty="0" err="1">
                <a:solidFill>
                  <a:srgbClr val="172033"/>
                </a:solidFill>
              </a:rPr>
              <a:t>MyPillow</a:t>
            </a:r>
            <a:r>
              <a:rPr lang="en-US" sz="1400" b="1" dirty="0">
                <a:solidFill>
                  <a:srgbClr val="172033"/>
                </a:solidFill>
              </a:rPr>
              <a:t> CEO Mike Lindell in a Colorado defamation case were ordered to pay $3,000 each after submitting a court filing filled with citations to cases that didn't exist. The AI generated case names and citations that looked legitimate; none could be located in any legal database.</a:t>
            </a:r>
          </a:p>
          <a:p>
            <a:pPr marL="0" indent="0">
              <a:buNone/>
            </a:pPr>
            <a:endParaRPr lang="en-US" sz="1400" b="1" dirty="0">
              <a:solidFill>
                <a:srgbClr val="172033"/>
              </a:solidFill>
            </a:endParaRPr>
          </a:p>
          <a:p>
            <a:pPr marL="0" indent="0">
              <a:buNone/>
            </a:pPr>
            <a:r>
              <a:rPr lang="en-US" sz="1400" b="1" dirty="0">
                <a:solidFill>
                  <a:srgbClr val="172033"/>
                </a:solidFill>
              </a:rPr>
              <a:t>This was one of many similar cases. The AI Hallucination Cases Database tracks 486 incidents worldwide, 324 in U.S. courts alone.</a:t>
            </a:r>
            <a:endParaRPr lang="en-US" sz="1400" dirty="0"/>
          </a:p>
        </p:txBody>
      </p:sp>
      <p:sp>
        <p:nvSpPr>
          <p:cNvPr id="14" name="Text 6">
            <a:extLst>
              <a:ext uri="{FF2B5EF4-FFF2-40B4-BE49-F238E27FC236}">
                <a16:creationId xmlns:a16="http://schemas.microsoft.com/office/drawing/2014/main" id="{28AB7984-43DC-A9F2-2A65-2DD5A4F3F117}"/>
              </a:ext>
            </a:extLst>
          </p:cNvPr>
          <p:cNvSpPr/>
          <p:nvPr/>
        </p:nvSpPr>
        <p:spPr>
          <a:xfrm>
            <a:off x="6275832" y="1572766"/>
            <a:ext cx="5529072" cy="566928"/>
          </a:xfrm>
          <a:prstGeom prst="rect">
            <a:avLst/>
          </a:prstGeom>
          <a:solidFill>
            <a:srgbClr val="1F5AA6"/>
          </a:solidFill>
          <a:ln w="12700">
            <a:solidFill>
              <a:srgbClr val="1F5AA6"/>
            </a:solidFill>
          </a:ln>
        </p:spPr>
        <p:txBody>
          <a:bodyPr wrap="square" lIns="1016" tIns="1016" rIns="1016" bIns="1016" rtlCol="0" anchor="ctr">
            <a:normAutofit/>
          </a:bodyPr>
          <a:lstStyle/>
          <a:p>
            <a:pPr marL="0" indent="0" algn="ctr">
              <a:buNone/>
            </a:pPr>
            <a:r>
              <a:rPr lang="en-US" sz="1600" b="1" dirty="0" err="1">
                <a:solidFill>
                  <a:srgbClr val="FFFFFF"/>
                </a:solidFill>
              </a:rPr>
              <a:t>MyPillow</a:t>
            </a:r>
            <a:r>
              <a:rPr lang="en-US" sz="1600" b="1" dirty="0">
                <a:solidFill>
                  <a:srgbClr val="FFFFFF"/>
                </a:solidFill>
              </a:rPr>
              <a:t>:</a:t>
            </a:r>
          </a:p>
          <a:p>
            <a:pPr marL="0" indent="0" algn="ctr">
              <a:buNone/>
            </a:pPr>
            <a:r>
              <a:rPr lang="en-US" sz="1600" b="1" dirty="0">
                <a:solidFill>
                  <a:srgbClr val="FFFFFF"/>
                </a:solidFill>
              </a:rPr>
              <a:t>lawyers fined $3,000 each for AI-fabricated citations (2025)</a:t>
            </a:r>
            <a:endParaRPr lang="en-US" sz="1600" dirty="0"/>
          </a:p>
        </p:txBody>
      </p:sp>
    </p:spTree>
    <p:extLst>
      <p:ext uri="{BB962C8B-B14F-4D97-AF65-F5344CB8AC3E}">
        <p14:creationId xmlns:p14="http://schemas.microsoft.com/office/powerpoint/2010/main" val="1684332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4EE"/>
        </a:solidFill>
        <a:effectLst/>
      </p:bgPr>
    </p:bg>
    <p:spTree>
      <p:nvGrpSpPr>
        <p:cNvPr id="1" name="">
          <a:extLst>
            <a:ext uri="{FF2B5EF4-FFF2-40B4-BE49-F238E27FC236}">
              <a16:creationId xmlns:a16="http://schemas.microsoft.com/office/drawing/2014/main" id="{63981357-A498-E088-B267-CE7282E2FA09}"/>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EAD01F13-20D3-6D4F-E07D-3F5AAA0890D8}"/>
              </a:ext>
            </a:extLst>
          </p:cNvPr>
          <p:cNvSpPr/>
          <p:nvPr/>
        </p:nvSpPr>
        <p:spPr>
          <a:xfrm>
            <a:off x="0" y="0"/>
            <a:ext cx="164592" cy="6858000"/>
          </a:xfrm>
          <a:prstGeom prst="rect">
            <a:avLst/>
          </a:prstGeom>
          <a:solidFill>
            <a:srgbClr val="1F5AA6"/>
          </a:solidFill>
          <a:ln w="12700">
            <a:solidFill>
              <a:srgbClr val="1F5AA6"/>
            </a:solidFill>
            <a:prstDash val="solid"/>
          </a:ln>
        </p:spPr>
        <p:txBody>
          <a:bodyPr/>
          <a:lstStyle/>
          <a:p>
            <a:endParaRPr lang="en-US"/>
          </a:p>
        </p:txBody>
      </p:sp>
      <p:sp>
        <p:nvSpPr>
          <p:cNvPr id="3" name="Text 1">
            <a:extLst>
              <a:ext uri="{FF2B5EF4-FFF2-40B4-BE49-F238E27FC236}">
                <a16:creationId xmlns:a16="http://schemas.microsoft.com/office/drawing/2014/main" id="{712828E2-D273-75CA-C5FC-A7C7199ABE73}"/>
              </a:ext>
            </a:extLst>
          </p:cNvPr>
          <p:cNvSpPr/>
          <p:nvPr/>
        </p:nvSpPr>
        <p:spPr>
          <a:xfrm>
            <a:off x="502920" y="6519672"/>
            <a:ext cx="8229600" cy="182880"/>
          </a:xfrm>
          <a:prstGeom prst="rect">
            <a:avLst/>
          </a:prstGeom>
          <a:noFill/>
          <a:ln/>
        </p:spPr>
        <p:txBody>
          <a:bodyPr wrap="square" lIns="0" tIns="0" rIns="0" bIns="0" rtlCol="0" anchor="ctr"/>
          <a:lstStyle/>
          <a:p>
            <a:r>
              <a:rPr lang="en-US" sz="850" dirty="0">
                <a:solidFill>
                  <a:srgbClr val="5B657A"/>
                </a:solidFill>
                <a:latin typeface="Aptos" pitchFamily="34" charset="0"/>
                <a:ea typeface="Aptos" pitchFamily="34" charset="-122"/>
                <a:cs typeface="Aptos" pitchFamily="34" charset="-120"/>
              </a:rPr>
              <a:t>Lecture Six - The AI Cases and Emerging Trends</a:t>
            </a:r>
            <a:endParaRPr lang="en-US" sz="850" dirty="0"/>
          </a:p>
        </p:txBody>
      </p:sp>
      <p:sp>
        <p:nvSpPr>
          <p:cNvPr id="4" name="Text 2">
            <a:extLst>
              <a:ext uri="{FF2B5EF4-FFF2-40B4-BE49-F238E27FC236}">
                <a16:creationId xmlns:a16="http://schemas.microsoft.com/office/drawing/2014/main" id="{E9BACA3B-FEC0-3D60-9FAC-DEFA5F96BAF7}"/>
              </a:ext>
            </a:extLst>
          </p:cNvPr>
          <p:cNvSpPr/>
          <p:nvPr/>
        </p:nvSpPr>
        <p:spPr>
          <a:xfrm>
            <a:off x="11658600" y="6473952"/>
            <a:ext cx="256032" cy="182880"/>
          </a:xfrm>
          <a:prstGeom prst="rect">
            <a:avLst/>
          </a:prstGeom>
          <a:noFill/>
          <a:ln/>
        </p:spPr>
        <p:txBody>
          <a:bodyPr wrap="square" lIns="0" tIns="0" rIns="0" bIns="0" rtlCol="0" anchor="ctr"/>
          <a:lstStyle/>
          <a:p>
            <a:pPr marL="0" indent="0" algn="r">
              <a:buNone/>
            </a:pPr>
            <a:r>
              <a:rPr lang="en-US" sz="850" dirty="0">
                <a:solidFill>
                  <a:srgbClr val="5B657A"/>
                </a:solidFill>
                <a:latin typeface="Aptos" pitchFamily="34" charset="0"/>
              </a:rPr>
              <a:t>8</a:t>
            </a:r>
            <a:endParaRPr lang="en-US" sz="850" dirty="0"/>
          </a:p>
        </p:txBody>
      </p:sp>
      <p:sp>
        <p:nvSpPr>
          <p:cNvPr id="5" name="Text 3">
            <a:extLst>
              <a:ext uri="{FF2B5EF4-FFF2-40B4-BE49-F238E27FC236}">
                <a16:creationId xmlns:a16="http://schemas.microsoft.com/office/drawing/2014/main" id="{295DB5EF-3D06-ABE0-419A-57E84F27760E}"/>
              </a:ext>
            </a:extLst>
          </p:cNvPr>
          <p:cNvSpPr/>
          <p:nvPr/>
        </p:nvSpPr>
        <p:spPr>
          <a:xfrm>
            <a:off x="566928" y="384048"/>
            <a:ext cx="8961120" cy="411480"/>
          </a:xfrm>
          <a:prstGeom prst="rect">
            <a:avLst/>
          </a:prstGeom>
          <a:noFill/>
          <a:ln/>
        </p:spPr>
        <p:txBody>
          <a:bodyPr wrap="square" lIns="0" tIns="0" rIns="0" bIns="0" rtlCol="0" anchor="ctr">
            <a:normAutofit fontScale="92500" lnSpcReduction="10000"/>
          </a:bodyPr>
          <a:lstStyle/>
          <a:p>
            <a:pPr marL="0" indent="0">
              <a:buNone/>
            </a:pPr>
            <a:r>
              <a:rPr lang="en-US" sz="3100" b="1" dirty="0">
                <a:solidFill>
                  <a:srgbClr val="172033"/>
                </a:solidFill>
              </a:rPr>
              <a:t>Case Study: 12 Real Cases (2024 – 2026)</a:t>
            </a:r>
            <a:endParaRPr lang="en-US" sz="3100" dirty="0"/>
          </a:p>
        </p:txBody>
      </p:sp>
      <p:sp>
        <p:nvSpPr>
          <p:cNvPr id="6" name="Text 4">
            <a:extLst>
              <a:ext uri="{FF2B5EF4-FFF2-40B4-BE49-F238E27FC236}">
                <a16:creationId xmlns:a16="http://schemas.microsoft.com/office/drawing/2014/main" id="{4DFB6936-E228-1C82-325F-A1ABE897F972}"/>
              </a:ext>
            </a:extLst>
          </p:cNvPr>
          <p:cNvSpPr/>
          <p:nvPr/>
        </p:nvSpPr>
        <p:spPr>
          <a:xfrm>
            <a:off x="585216" y="868680"/>
            <a:ext cx="9966960" cy="320040"/>
          </a:xfrm>
          <a:prstGeom prst="rect">
            <a:avLst/>
          </a:prstGeom>
          <a:noFill/>
          <a:ln/>
        </p:spPr>
        <p:txBody>
          <a:bodyPr wrap="square" lIns="0" tIns="0" rIns="0" bIns="0" rtlCol="0" anchor="ctr">
            <a:normAutofit/>
          </a:bodyPr>
          <a:lstStyle/>
          <a:p>
            <a:pPr marL="0" indent="0">
              <a:buNone/>
            </a:pPr>
            <a:r>
              <a:rPr lang="en-US" sz="1450" dirty="0">
                <a:solidFill>
                  <a:srgbClr val="5B657A"/>
                </a:solidFill>
              </a:rPr>
              <a:t>Voluntary standards can become practical compliance baselines.</a:t>
            </a:r>
            <a:endParaRPr lang="en-US" sz="1450" dirty="0"/>
          </a:p>
        </p:txBody>
      </p:sp>
      <p:sp>
        <p:nvSpPr>
          <p:cNvPr id="7" name="Shape 5">
            <a:extLst>
              <a:ext uri="{FF2B5EF4-FFF2-40B4-BE49-F238E27FC236}">
                <a16:creationId xmlns:a16="http://schemas.microsoft.com/office/drawing/2014/main" id="{F116C4C6-B018-F348-D5D7-8F085642BEB3}"/>
              </a:ext>
            </a:extLst>
          </p:cNvPr>
          <p:cNvSpPr/>
          <p:nvPr/>
        </p:nvSpPr>
        <p:spPr>
          <a:xfrm>
            <a:off x="585216" y="1298448"/>
            <a:ext cx="10835640" cy="0"/>
          </a:xfrm>
          <a:prstGeom prst="line">
            <a:avLst/>
          </a:prstGeom>
          <a:noFill/>
          <a:ln w="15875">
            <a:solidFill>
              <a:srgbClr val="1F5AA6"/>
            </a:solidFill>
            <a:prstDash val="solid"/>
          </a:ln>
        </p:spPr>
        <p:txBody>
          <a:bodyPr/>
          <a:lstStyle/>
          <a:p>
            <a:endParaRPr lang="en-US"/>
          </a:p>
        </p:txBody>
      </p:sp>
      <p:sp>
        <p:nvSpPr>
          <p:cNvPr id="8" name="Text 6">
            <a:extLst>
              <a:ext uri="{FF2B5EF4-FFF2-40B4-BE49-F238E27FC236}">
                <a16:creationId xmlns:a16="http://schemas.microsoft.com/office/drawing/2014/main" id="{9B1525BF-8FE7-F008-14DA-5BBFB734F9E6}"/>
              </a:ext>
            </a:extLst>
          </p:cNvPr>
          <p:cNvSpPr/>
          <p:nvPr/>
        </p:nvSpPr>
        <p:spPr>
          <a:xfrm>
            <a:off x="455676" y="1572766"/>
            <a:ext cx="5529072" cy="566928"/>
          </a:xfrm>
          <a:prstGeom prst="rect">
            <a:avLst/>
          </a:prstGeom>
          <a:solidFill>
            <a:srgbClr val="1F5AA6"/>
          </a:solidFill>
          <a:ln w="12700">
            <a:solidFill>
              <a:srgbClr val="1F5AA6"/>
            </a:solidFill>
          </a:ln>
        </p:spPr>
        <p:txBody>
          <a:bodyPr wrap="square" lIns="1016" tIns="1016" rIns="1016" bIns="1016" rtlCol="0" anchor="ctr">
            <a:normAutofit/>
          </a:bodyPr>
          <a:lstStyle/>
          <a:p>
            <a:pPr marL="0" indent="0" algn="ctr">
              <a:buNone/>
            </a:pPr>
            <a:r>
              <a:rPr lang="en-US" sz="1600" b="1" dirty="0">
                <a:solidFill>
                  <a:srgbClr val="FFFFFF"/>
                </a:solidFill>
              </a:rPr>
              <a:t>James Martin Paul: </a:t>
            </a:r>
          </a:p>
          <a:p>
            <a:pPr marL="0" indent="0" algn="ctr">
              <a:buNone/>
            </a:pPr>
            <a:r>
              <a:rPr lang="en-US" sz="1600" b="1" dirty="0">
                <a:solidFill>
                  <a:srgbClr val="FFFFFF"/>
                </a:solidFill>
              </a:rPr>
              <a:t>hallucinated citations, leading to dismissal (2025)</a:t>
            </a:r>
            <a:endParaRPr lang="en-US" sz="1600" dirty="0"/>
          </a:p>
        </p:txBody>
      </p:sp>
      <p:sp>
        <p:nvSpPr>
          <p:cNvPr id="9" name="Text 7">
            <a:extLst>
              <a:ext uri="{FF2B5EF4-FFF2-40B4-BE49-F238E27FC236}">
                <a16:creationId xmlns:a16="http://schemas.microsoft.com/office/drawing/2014/main" id="{AF8695F1-8FBD-F6EE-B69E-67C9C755E162}"/>
              </a:ext>
            </a:extLst>
          </p:cNvPr>
          <p:cNvSpPr/>
          <p:nvPr/>
        </p:nvSpPr>
        <p:spPr>
          <a:xfrm>
            <a:off x="455676" y="2359151"/>
            <a:ext cx="5529072" cy="2935225"/>
          </a:xfrm>
          <a:prstGeom prst="rect">
            <a:avLst/>
          </a:prstGeom>
          <a:solidFill>
            <a:srgbClr val="FFFFFF"/>
          </a:solidFill>
          <a:ln w="12700">
            <a:solidFill>
              <a:srgbClr val="C9BDAE"/>
            </a:solidFill>
          </a:ln>
        </p:spPr>
        <p:txBody>
          <a:bodyPr wrap="square" lIns="182880" tIns="1016" rIns="182880" bIns="1016" rtlCol="0" anchor="ctr">
            <a:normAutofit/>
          </a:bodyPr>
          <a:lstStyle/>
          <a:p>
            <a:pPr marL="0" indent="0">
              <a:buNone/>
            </a:pPr>
            <a:r>
              <a:rPr lang="en-US" sz="1400" b="1" dirty="0">
                <a:solidFill>
                  <a:srgbClr val="172033"/>
                </a:solidFill>
              </a:rPr>
              <a:t>Florida attorney James Martin Paul used hallucinated citations across eight different legal matters, resulting in substantial sanctions including the dismissal without prejudice of four federal matters. The lawyer hadn't verified the AI's outputs before filing.</a:t>
            </a:r>
          </a:p>
          <a:p>
            <a:pPr marL="0" indent="0">
              <a:buNone/>
            </a:pPr>
            <a:endParaRPr lang="en-US" sz="1400" b="1" dirty="0">
              <a:solidFill>
                <a:srgbClr val="172033"/>
              </a:solidFill>
            </a:endParaRPr>
          </a:p>
          <a:p>
            <a:pPr marL="0" indent="0">
              <a:buNone/>
            </a:pPr>
            <a:r>
              <a:rPr lang="en-US" sz="1400" b="1" dirty="0">
                <a:solidFill>
                  <a:srgbClr val="172033"/>
                </a:solidFill>
              </a:rPr>
              <a:t>The pattern: AI tools made it easy to generate large volumes of legal content; the verification work didn't scale at the same pace. The first wave of sanctions in 2024 didn't stop the second wave in 2025.</a:t>
            </a:r>
          </a:p>
        </p:txBody>
      </p:sp>
      <p:sp>
        <p:nvSpPr>
          <p:cNvPr id="10" name="Text 8">
            <a:extLst>
              <a:ext uri="{FF2B5EF4-FFF2-40B4-BE49-F238E27FC236}">
                <a16:creationId xmlns:a16="http://schemas.microsoft.com/office/drawing/2014/main" id="{1D998CEC-BE39-B1CB-2D65-495915F48D79}"/>
              </a:ext>
            </a:extLst>
          </p:cNvPr>
          <p:cNvSpPr/>
          <p:nvPr/>
        </p:nvSpPr>
        <p:spPr>
          <a:xfrm>
            <a:off x="6275832" y="2359151"/>
            <a:ext cx="5510784" cy="2935225"/>
          </a:xfrm>
          <a:prstGeom prst="rect">
            <a:avLst/>
          </a:prstGeom>
          <a:solidFill>
            <a:srgbClr val="F1ECE4"/>
          </a:solidFill>
          <a:ln w="12700">
            <a:solidFill>
              <a:srgbClr val="C9BDAE"/>
            </a:solidFill>
          </a:ln>
        </p:spPr>
        <p:txBody>
          <a:bodyPr wrap="square" lIns="182880" tIns="1016" rIns="182880" bIns="1016" rtlCol="0" anchor="ctr">
            <a:normAutofit/>
          </a:bodyPr>
          <a:lstStyle/>
          <a:p>
            <a:pPr marL="0" indent="0">
              <a:buNone/>
            </a:pPr>
            <a:r>
              <a:rPr lang="en-US" sz="1400" b="1" dirty="0">
                <a:solidFill>
                  <a:srgbClr val="172033"/>
                </a:solidFill>
              </a:rPr>
              <a:t>In the Australian case Handa &amp; Mallick, a solicitor submitted hallucinated authorities generated by AI in a family law matter. The Victorian Legal Services Board disciplined him, prohibiting him from handling trust money or practicing unsupervised for two years.</a:t>
            </a:r>
          </a:p>
          <a:p>
            <a:pPr marL="0" indent="0">
              <a:buNone/>
            </a:pPr>
            <a:endParaRPr lang="en-US" sz="1400" b="1" dirty="0">
              <a:solidFill>
                <a:srgbClr val="172033"/>
              </a:solidFill>
            </a:endParaRPr>
          </a:p>
          <a:p>
            <a:pPr marL="0" indent="0">
              <a:buNone/>
            </a:pPr>
            <a:r>
              <a:rPr lang="en-US" sz="1400" b="1" dirty="0">
                <a:solidFill>
                  <a:srgbClr val="172033"/>
                </a:solidFill>
              </a:rPr>
              <a:t>The international scope of the problem matters. AI hallucination sanctions aren't a U.S. phenomenon; courts worldwide are seeing the same pattern.</a:t>
            </a:r>
            <a:endParaRPr lang="en-US" sz="1400" dirty="0"/>
          </a:p>
        </p:txBody>
      </p:sp>
      <p:sp>
        <p:nvSpPr>
          <p:cNvPr id="14" name="Text 6">
            <a:extLst>
              <a:ext uri="{FF2B5EF4-FFF2-40B4-BE49-F238E27FC236}">
                <a16:creationId xmlns:a16="http://schemas.microsoft.com/office/drawing/2014/main" id="{1EF757EB-1CB7-95E7-B220-F7AFEFAE59AF}"/>
              </a:ext>
            </a:extLst>
          </p:cNvPr>
          <p:cNvSpPr/>
          <p:nvPr/>
        </p:nvSpPr>
        <p:spPr>
          <a:xfrm>
            <a:off x="6275832" y="1572766"/>
            <a:ext cx="5529072" cy="566928"/>
          </a:xfrm>
          <a:prstGeom prst="rect">
            <a:avLst/>
          </a:prstGeom>
          <a:solidFill>
            <a:srgbClr val="1F5AA6"/>
          </a:solidFill>
          <a:ln w="12700">
            <a:solidFill>
              <a:srgbClr val="1F5AA6"/>
            </a:solidFill>
          </a:ln>
        </p:spPr>
        <p:txBody>
          <a:bodyPr wrap="square" lIns="1016" tIns="1016" rIns="1016" bIns="1016" rtlCol="0" anchor="ctr">
            <a:normAutofit fontScale="92500"/>
          </a:bodyPr>
          <a:lstStyle/>
          <a:p>
            <a:pPr marL="0" indent="0" algn="ctr">
              <a:buNone/>
            </a:pPr>
            <a:r>
              <a:rPr lang="en-US" sz="1600" b="1" dirty="0">
                <a:solidFill>
                  <a:srgbClr val="FFFFFF"/>
                </a:solidFill>
              </a:rPr>
              <a:t>Handa &amp; Mallick (Australia): </a:t>
            </a:r>
          </a:p>
          <a:p>
            <a:pPr marL="0" indent="0" algn="ctr">
              <a:buNone/>
            </a:pPr>
            <a:r>
              <a:rPr lang="en-US" sz="1600" b="1" dirty="0">
                <a:solidFill>
                  <a:srgbClr val="FFFFFF"/>
                </a:solidFill>
              </a:rPr>
              <a:t>lawyer disciplined for hallucinated family law authorities (2025)</a:t>
            </a:r>
            <a:endParaRPr lang="en-US" sz="1600" dirty="0"/>
          </a:p>
        </p:txBody>
      </p:sp>
    </p:spTree>
    <p:extLst>
      <p:ext uri="{BB962C8B-B14F-4D97-AF65-F5344CB8AC3E}">
        <p14:creationId xmlns:p14="http://schemas.microsoft.com/office/powerpoint/2010/main" val="2159157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4EE"/>
        </a:solidFill>
        <a:effectLst/>
      </p:bgPr>
    </p:bg>
    <p:spTree>
      <p:nvGrpSpPr>
        <p:cNvPr id="1" name="">
          <a:extLst>
            <a:ext uri="{FF2B5EF4-FFF2-40B4-BE49-F238E27FC236}">
              <a16:creationId xmlns:a16="http://schemas.microsoft.com/office/drawing/2014/main" id="{8DA9CB19-63E0-5D2E-5786-9687305AC4D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34A50C69-2FEF-036E-C4C4-0AC49CB090F8}"/>
              </a:ext>
            </a:extLst>
          </p:cNvPr>
          <p:cNvSpPr/>
          <p:nvPr/>
        </p:nvSpPr>
        <p:spPr>
          <a:xfrm>
            <a:off x="0" y="0"/>
            <a:ext cx="164592" cy="6858000"/>
          </a:xfrm>
          <a:prstGeom prst="rect">
            <a:avLst/>
          </a:prstGeom>
          <a:solidFill>
            <a:srgbClr val="1F5AA6"/>
          </a:solidFill>
          <a:ln w="12700">
            <a:solidFill>
              <a:srgbClr val="1F5AA6"/>
            </a:solidFill>
            <a:prstDash val="solid"/>
          </a:ln>
        </p:spPr>
        <p:txBody>
          <a:bodyPr/>
          <a:lstStyle/>
          <a:p>
            <a:endParaRPr lang="en-US"/>
          </a:p>
        </p:txBody>
      </p:sp>
      <p:sp>
        <p:nvSpPr>
          <p:cNvPr id="3" name="Text 1">
            <a:extLst>
              <a:ext uri="{FF2B5EF4-FFF2-40B4-BE49-F238E27FC236}">
                <a16:creationId xmlns:a16="http://schemas.microsoft.com/office/drawing/2014/main" id="{C592F306-A274-0B51-ACBC-ED54808A000D}"/>
              </a:ext>
            </a:extLst>
          </p:cNvPr>
          <p:cNvSpPr/>
          <p:nvPr/>
        </p:nvSpPr>
        <p:spPr>
          <a:xfrm>
            <a:off x="502920" y="6519672"/>
            <a:ext cx="8229600" cy="182880"/>
          </a:xfrm>
          <a:prstGeom prst="rect">
            <a:avLst/>
          </a:prstGeom>
          <a:noFill/>
          <a:ln/>
        </p:spPr>
        <p:txBody>
          <a:bodyPr wrap="square" lIns="0" tIns="0" rIns="0" bIns="0" rtlCol="0" anchor="ctr"/>
          <a:lstStyle/>
          <a:p>
            <a:r>
              <a:rPr lang="en-US" sz="850" dirty="0">
                <a:solidFill>
                  <a:srgbClr val="5B657A"/>
                </a:solidFill>
                <a:latin typeface="Aptos" pitchFamily="34" charset="0"/>
                <a:ea typeface="Aptos" pitchFamily="34" charset="-122"/>
                <a:cs typeface="Aptos" pitchFamily="34" charset="-120"/>
              </a:rPr>
              <a:t>Lecture Six - The AI Cases and Emerging Trends</a:t>
            </a:r>
            <a:endParaRPr lang="en-US" sz="850" dirty="0"/>
          </a:p>
        </p:txBody>
      </p:sp>
      <p:sp>
        <p:nvSpPr>
          <p:cNvPr id="4" name="Text 2">
            <a:extLst>
              <a:ext uri="{FF2B5EF4-FFF2-40B4-BE49-F238E27FC236}">
                <a16:creationId xmlns:a16="http://schemas.microsoft.com/office/drawing/2014/main" id="{D7F3FAF3-31E5-31D0-97EC-8C2AD5F8CDA0}"/>
              </a:ext>
            </a:extLst>
          </p:cNvPr>
          <p:cNvSpPr/>
          <p:nvPr/>
        </p:nvSpPr>
        <p:spPr>
          <a:xfrm>
            <a:off x="11658600" y="6473952"/>
            <a:ext cx="256032" cy="182880"/>
          </a:xfrm>
          <a:prstGeom prst="rect">
            <a:avLst/>
          </a:prstGeom>
          <a:noFill/>
          <a:ln/>
        </p:spPr>
        <p:txBody>
          <a:bodyPr wrap="square" lIns="0" tIns="0" rIns="0" bIns="0" rtlCol="0" anchor="ctr"/>
          <a:lstStyle/>
          <a:p>
            <a:pPr marL="0" indent="0" algn="r">
              <a:buNone/>
            </a:pPr>
            <a:r>
              <a:rPr lang="en-US" sz="850" dirty="0">
                <a:solidFill>
                  <a:srgbClr val="5B657A"/>
                </a:solidFill>
                <a:latin typeface="Aptos" pitchFamily="34" charset="0"/>
              </a:rPr>
              <a:t>9</a:t>
            </a:r>
            <a:endParaRPr lang="en-US" sz="850" dirty="0"/>
          </a:p>
        </p:txBody>
      </p:sp>
      <p:sp>
        <p:nvSpPr>
          <p:cNvPr id="5" name="Text 3">
            <a:extLst>
              <a:ext uri="{FF2B5EF4-FFF2-40B4-BE49-F238E27FC236}">
                <a16:creationId xmlns:a16="http://schemas.microsoft.com/office/drawing/2014/main" id="{58A46778-40D0-B038-91A8-5CEF746B036D}"/>
              </a:ext>
            </a:extLst>
          </p:cNvPr>
          <p:cNvSpPr/>
          <p:nvPr/>
        </p:nvSpPr>
        <p:spPr>
          <a:xfrm>
            <a:off x="566928" y="384048"/>
            <a:ext cx="8961120" cy="411480"/>
          </a:xfrm>
          <a:prstGeom prst="rect">
            <a:avLst/>
          </a:prstGeom>
          <a:noFill/>
          <a:ln/>
        </p:spPr>
        <p:txBody>
          <a:bodyPr wrap="square" lIns="0" tIns="0" rIns="0" bIns="0" rtlCol="0" anchor="ctr">
            <a:normAutofit fontScale="92500" lnSpcReduction="10000"/>
          </a:bodyPr>
          <a:lstStyle/>
          <a:p>
            <a:pPr marL="0" indent="0">
              <a:buNone/>
            </a:pPr>
            <a:r>
              <a:rPr lang="en-US" sz="3100" b="1" dirty="0">
                <a:solidFill>
                  <a:srgbClr val="172033"/>
                </a:solidFill>
              </a:rPr>
              <a:t>Case Study: 12 Real Cases (2024 – 2026)</a:t>
            </a:r>
            <a:endParaRPr lang="en-US" sz="3100" dirty="0"/>
          </a:p>
        </p:txBody>
      </p:sp>
      <p:sp>
        <p:nvSpPr>
          <p:cNvPr id="6" name="Text 4">
            <a:extLst>
              <a:ext uri="{FF2B5EF4-FFF2-40B4-BE49-F238E27FC236}">
                <a16:creationId xmlns:a16="http://schemas.microsoft.com/office/drawing/2014/main" id="{CD365743-81FD-F04C-5CBF-6AF24A9ED7B8}"/>
              </a:ext>
            </a:extLst>
          </p:cNvPr>
          <p:cNvSpPr/>
          <p:nvPr/>
        </p:nvSpPr>
        <p:spPr>
          <a:xfrm>
            <a:off x="585216" y="868680"/>
            <a:ext cx="9966960" cy="320040"/>
          </a:xfrm>
          <a:prstGeom prst="rect">
            <a:avLst/>
          </a:prstGeom>
          <a:noFill/>
          <a:ln/>
        </p:spPr>
        <p:txBody>
          <a:bodyPr wrap="square" lIns="0" tIns="0" rIns="0" bIns="0" rtlCol="0" anchor="ctr">
            <a:normAutofit/>
          </a:bodyPr>
          <a:lstStyle/>
          <a:p>
            <a:pPr marL="0" indent="0">
              <a:buNone/>
            </a:pPr>
            <a:r>
              <a:rPr lang="en-US" sz="1450" dirty="0">
                <a:solidFill>
                  <a:srgbClr val="5B657A"/>
                </a:solidFill>
              </a:rPr>
              <a:t>Voluntary standards can become practical compliance baselines.</a:t>
            </a:r>
            <a:endParaRPr lang="en-US" sz="1450" dirty="0"/>
          </a:p>
        </p:txBody>
      </p:sp>
      <p:sp>
        <p:nvSpPr>
          <p:cNvPr id="7" name="Shape 5">
            <a:extLst>
              <a:ext uri="{FF2B5EF4-FFF2-40B4-BE49-F238E27FC236}">
                <a16:creationId xmlns:a16="http://schemas.microsoft.com/office/drawing/2014/main" id="{F8ECAD43-6DC5-FE48-B86C-4F5B8399CD27}"/>
              </a:ext>
            </a:extLst>
          </p:cNvPr>
          <p:cNvSpPr/>
          <p:nvPr/>
        </p:nvSpPr>
        <p:spPr>
          <a:xfrm>
            <a:off x="585216" y="1298448"/>
            <a:ext cx="10835640" cy="0"/>
          </a:xfrm>
          <a:prstGeom prst="line">
            <a:avLst/>
          </a:prstGeom>
          <a:noFill/>
          <a:ln w="15875">
            <a:solidFill>
              <a:srgbClr val="1F5AA6"/>
            </a:solidFill>
            <a:prstDash val="solid"/>
          </a:ln>
        </p:spPr>
        <p:txBody>
          <a:bodyPr/>
          <a:lstStyle/>
          <a:p>
            <a:endParaRPr lang="en-US"/>
          </a:p>
        </p:txBody>
      </p:sp>
      <p:sp>
        <p:nvSpPr>
          <p:cNvPr id="8" name="Text 6">
            <a:extLst>
              <a:ext uri="{FF2B5EF4-FFF2-40B4-BE49-F238E27FC236}">
                <a16:creationId xmlns:a16="http://schemas.microsoft.com/office/drawing/2014/main" id="{530ABD58-686E-00E2-7303-180E51AC55ED}"/>
              </a:ext>
            </a:extLst>
          </p:cNvPr>
          <p:cNvSpPr/>
          <p:nvPr/>
        </p:nvSpPr>
        <p:spPr>
          <a:xfrm>
            <a:off x="455676" y="1572766"/>
            <a:ext cx="5529072" cy="566928"/>
          </a:xfrm>
          <a:prstGeom prst="rect">
            <a:avLst/>
          </a:prstGeom>
          <a:solidFill>
            <a:srgbClr val="1F5AA6"/>
          </a:solidFill>
          <a:ln w="12700">
            <a:solidFill>
              <a:srgbClr val="1F5AA6"/>
            </a:solidFill>
          </a:ln>
        </p:spPr>
        <p:txBody>
          <a:bodyPr wrap="square" lIns="1016" tIns="1016" rIns="1016" bIns="1016" rtlCol="0" anchor="ctr">
            <a:normAutofit/>
          </a:bodyPr>
          <a:lstStyle/>
          <a:p>
            <a:pPr marL="0" indent="0" algn="ctr">
              <a:buNone/>
            </a:pPr>
            <a:r>
              <a:rPr lang="en-US" sz="1600" b="1" dirty="0">
                <a:solidFill>
                  <a:srgbClr val="FFFFFF"/>
                </a:solidFill>
              </a:rPr>
              <a:t>Stanford study: </a:t>
            </a:r>
          </a:p>
          <a:p>
            <a:pPr marL="0" indent="0" algn="ctr">
              <a:buNone/>
            </a:pPr>
            <a:r>
              <a:rPr lang="en-US" sz="1600" b="1" dirty="0">
                <a:solidFill>
                  <a:srgbClr val="FFFFFF"/>
                </a:solidFill>
              </a:rPr>
              <a:t>even purpose-built legal AI hallucinates frequently (2024)</a:t>
            </a:r>
            <a:endParaRPr lang="en-US" sz="1600" dirty="0"/>
          </a:p>
        </p:txBody>
      </p:sp>
      <p:sp>
        <p:nvSpPr>
          <p:cNvPr id="9" name="Text 7">
            <a:extLst>
              <a:ext uri="{FF2B5EF4-FFF2-40B4-BE49-F238E27FC236}">
                <a16:creationId xmlns:a16="http://schemas.microsoft.com/office/drawing/2014/main" id="{BF3A39FF-641D-633A-B047-CB5CC2941564}"/>
              </a:ext>
            </a:extLst>
          </p:cNvPr>
          <p:cNvSpPr/>
          <p:nvPr/>
        </p:nvSpPr>
        <p:spPr>
          <a:xfrm>
            <a:off x="455676" y="2359151"/>
            <a:ext cx="5529072" cy="2935225"/>
          </a:xfrm>
          <a:prstGeom prst="rect">
            <a:avLst/>
          </a:prstGeom>
          <a:solidFill>
            <a:srgbClr val="FFFFFF"/>
          </a:solidFill>
          <a:ln w="12700">
            <a:solidFill>
              <a:srgbClr val="C9BDAE"/>
            </a:solidFill>
          </a:ln>
        </p:spPr>
        <p:txBody>
          <a:bodyPr wrap="square" lIns="182880" tIns="1016" rIns="182880" bIns="1016" rtlCol="0" anchor="ctr">
            <a:normAutofit/>
          </a:bodyPr>
          <a:lstStyle/>
          <a:p>
            <a:pPr marL="0" indent="0">
              <a:buNone/>
            </a:pPr>
            <a:r>
              <a:rPr lang="en-US" sz="1400" b="1" dirty="0">
                <a:solidFill>
                  <a:srgbClr val="172033"/>
                </a:solidFill>
              </a:rPr>
              <a:t>A Stanford Human-Centered AI study tested purpose-built legal AI tools and found Lexis+ AI and Ask Practical Law AI produced incorrect information more than 17% of the time. Westlaw's AI-Assisted Research hallucinated more than 34% of the time.</a:t>
            </a:r>
          </a:p>
          <a:p>
            <a:pPr marL="0" indent="0">
              <a:buNone/>
            </a:pPr>
            <a:endParaRPr lang="en-US" sz="1400" b="1" dirty="0">
              <a:solidFill>
                <a:srgbClr val="172033"/>
              </a:solidFill>
            </a:endParaRPr>
          </a:p>
          <a:p>
            <a:pPr marL="0" indent="0">
              <a:buNone/>
            </a:pPr>
            <a:r>
              <a:rPr lang="en-US" sz="1400" b="1" dirty="0">
                <a:solidFill>
                  <a:srgbClr val="172033"/>
                </a:solidFill>
              </a:rPr>
              <a:t>These are tools specifically marketed for legal accuracy. The hallucination rate didn't go to zero just because the vendor's pitch said it should.</a:t>
            </a:r>
          </a:p>
        </p:txBody>
      </p:sp>
      <p:sp>
        <p:nvSpPr>
          <p:cNvPr id="10" name="Text 8">
            <a:extLst>
              <a:ext uri="{FF2B5EF4-FFF2-40B4-BE49-F238E27FC236}">
                <a16:creationId xmlns:a16="http://schemas.microsoft.com/office/drawing/2014/main" id="{AA220729-8A67-BE5C-3053-F39CFD4BBB64}"/>
              </a:ext>
            </a:extLst>
          </p:cNvPr>
          <p:cNvSpPr/>
          <p:nvPr/>
        </p:nvSpPr>
        <p:spPr>
          <a:xfrm>
            <a:off x="6275832" y="2359151"/>
            <a:ext cx="5510784" cy="2935225"/>
          </a:xfrm>
          <a:prstGeom prst="rect">
            <a:avLst/>
          </a:prstGeom>
          <a:solidFill>
            <a:srgbClr val="F1ECE4"/>
          </a:solidFill>
          <a:ln w="12700">
            <a:solidFill>
              <a:srgbClr val="C9BDAE"/>
            </a:solidFill>
          </a:ln>
        </p:spPr>
        <p:txBody>
          <a:bodyPr wrap="square" lIns="182880" tIns="1016" rIns="182880" bIns="1016" rtlCol="0" anchor="ctr">
            <a:normAutofit/>
          </a:bodyPr>
          <a:lstStyle/>
          <a:p>
            <a:pPr marL="0" indent="0">
              <a:buNone/>
            </a:pPr>
            <a:r>
              <a:rPr lang="en-US" sz="1400" b="1" dirty="0">
                <a:solidFill>
                  <a:srgbClr val="172033"/>
                </a:solidFill>
              </a:rPr>
              <a:t>The case that put AI hallucinations in the legal news cycle. An attorney used ChatGPT to research case law and ended up citing six cases that didn't exist. The judge sanctioned the attorney and his firm. Every subsequent legal AI hallucination case has been measured against this one.</a:t>
            </a:r>
          </a:p>
          <a:p>
            <a:pPr marL="0" indent="0">
              <a:buNone/>
            </a:pPr>
            <a:endParaRPr lang="en-US" sz="1400" b="1" dirty="0">
              <a:solidFill>
                <a:srgbClr val="172033"/>
              </a:solidFill>
            </a:endParaRPr>
          </a:p>
          <a:p>
            <a:pPr marL="0" indent="0">
              <a:buNone/>
            </a:pPr>
            <a:r>
              <a:rPr lang="en-US" sz="1400" b="1" dirty="0">
                <a:solidFill>
                  <a:srgbClr val="172033"/>
                </a:solidFill>
              </a:rPr>
              <a:t>Even though this case is from 2023 and not within the 2024-2026 scope of this piece, it's worth including because it set the precedent and is referenced in nearly every subsequent ruling.</a:t>
            </a:r>
            <a:endParaRPr lang="en-US" sz="1400" dirty="0"/>
          </a:p>
        </p:txBody>
      </p:sp>
      <p:sp>
        <p:nvSpPr>
          <p:cNvPr id="14" name="Text 6">
            <a:extLst>
              <a:ext uri="{FF2B5EF4-FFF2-40B4-BE49-F238E27FC236}">
                <a16:creationId xmlns:a16="http://schemas.microsoft.com/office/drawing/2014/main" id="{BC4C60C1-FB28-2B5F-90A5-90D91847E79E}"/>
              </a:ext>
            </a:extLst>
          </p:cNvPr>
          <p:cNvSpPr/>
          <p:nvPr/>
        </p:nvSpPr>
        <p:spPr>
          <a:xfrm>
            <a:off x="6275832" y="1572766"/>
            <a:ext cx="5529072" cy="566928"/>
          </a:xfrm>
          <a:prstGeom prst="rect">
            <a:avLst/>
          </a:prstGeom>
          <a:solidFill>
            <a:srgbClr val="1F5AA6"/>
          </a:solidFill>
          <a:ln w="12700">
            <a:solidFill>
              <a:srgbClr val="1F5AA6"/>
            </a:solidFill>
          </a:ln>
        </p:spPr>
        <p:txBody>
          <a:bodyPr wrap="square" lIns="1016" tIns="1016" rIns="1016" bIns="1016" rtlCol="0" anchor="ctr">
            <a:normAutofit/>
          </a:bodyPr>
          <a:lstStyle/>
          <a:p>
            <a:pPr marL="0" indent="0" algn="ctr">
              <a:buNone/>
            </a:pPr>
            <a:r>
              <a:rPr lang="en-US" sz="1600" b="1" dirty="0">
                <a:solidFill>
                  <a:srgbClr val="FFFFFF"/>
                </a:solidFill>
              </a:rPr>
              <a:t>Mata v. Avianca: </a:t>
            </a:r>
          </a:p>
          <a:p>
            <a:pPr marL="0" indent="0" algn="ctr">
              <a:buNone/>
            </a:pPr>
            <a:r>
              <a:rPr lang="en-US" sz="1600" b="1" dirty="0">
                <a:solidFill>
                  <a:srgbClr val="FFFFFF"/>
                </a:solidFill>
              </a:rPr>
              <a:t>the original ChatGPT legal hallucination case (2023)</a:t>
            </a:r>
            <a:endParaRPr lang="en-US" sz="1600" dirty="0"/>
          </a:p>
        </p:txBody>
      </p:sp>
    </p:spTree>
    <p:extLst>
      <p:ext uri="{BB962C8B-B14F-4D97-AF65-F5344CB8AC3E}">
        <p14:creationId xmlns:p14="http://schemas.microsoft.com/office/powerpoint/2010/main" val="1768488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4EE"/>
        </a:solidFill>
        <a:effectLst/>
      </p:bgPr>
    </p:bg>
    <p:spTree>
      <p:nvGrpSpPr>
        <p:cNvPr id="1" name="">
          <a:extLst>
            <a:ext uri="{FF2B5EF4-FFF2-40B4-BE49-F238E27FC236}">
              <a16:creationId xmlns:a16="http://schemas.microsoft.com/office/drawing/2014/main" id="{8C8E4BDE-4D57-7371-ABC7-148E450542FF}"/>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CD065A42-9AF7-A217-4B53-228BBDEEC3F4}"/>
              </a:ext>
            </a:extLst>
          </p:cNvPr>
          <p:cNvSpPr/>
          <p:nvPr/>
        </p:nvSpPr>
        <p:spPr>
          <a:xfrm>
            <a:off x="0" y="0"/>
            <a:ext cx="164592" cy="6858000"/>
          </a:xfrm>
          <a:prstGeom prst="rect">
            <a:avLst/>
          </a:prstGeom>
          <a:solidFill>
            <a:srgbClr val="1F5AA6"/>
          </a:solidFill>
          <a:ln w="12700">
            <a:solidFill>
              <a:srgbClr val="1F5AA6"/>
            </a:solidFill>
            <a:prstDash val="solid"/>
          </a:ln>
        </p:spPr>
        <p:txBody>
          <a:bodyPr/>
          <a:lstStyle/>
          <a:p>
            <a:endParaRPr lang="en-US"/>
          </a:p>
        </p:txBody>
      </p:sp>
      <p:sp>
        <p:nvSpPr>
          <p:cNvPr id="3" name="Text 1">
            <a:extLst>
              <a:ext uri="{FF2B5EF4-FFF2-40B4-BE49-F238E27FC236}">
                <a16:creationId xmlns:a16="http://schemas.microsoft.com/office/drawing/2014/main" id="{19B448A9-DE56-1569-A5FF-F81A1189CCF8}"/>
              </a:ext>
            </a:extLst>
          </p:cNvPr>
          <p:cNvSpPr/>
          <p:nvPr/>
        </p:nvSpPr>
        <p:spPr>
          <a:xfrm>
            <a:off x="502920" y="6519672"/>
            <a:ext cx="8229600" cy="182880"/>
          </a:xfrm>
          <a:prstGeom prst="rect">
            <a:avLst/>
          </a:prstGeom>
          <a:noFill/>
          <a:ln/>
        </p:spPr>
        <p:txBody>
          <a:bodyPr wrap="square" lIns="0" tIns="0" rIns="0" bIns="0" rtlCol="0" anchor="ctr"/>
          <a:lstStyle/>
          <a:p>
            <a:pPr marL="0" indent="0">
              <a:buNone/>
            </a:pPr>
            <a:r>
              <a:rPr lang="en-US" sz="850" dirty="0">
                <a:solidFill>
                  <a:srgbClr val="5B657A"/>
                </a:solidFill>
                <a:latin typeface="Aptos" pitchFamily="34" charset="0"/>
                <a:ea typeface="Aptos" pitchFamily="34" charset="-122"/>
                <a:cs typeface="Aptos" pitchFamily="34" charset="-120"/>
              </a:rPr>
              <a:t>Lecture Six - The AI Cases and Emerging Trends</a:t>
            </a:r>
            <a:endParaRPr lang="en-US" sz="850" dirty="0"/>
          </a:p>
        </p:txBody>
      </p:sp>
      <p:sp>
        <p:nvSpPr>
          <p:cNvPr id="4" name="Text 2">
            <a:extLst>
              <a:ext uri="{FF2B5EF4-FFF2-40B4-BE49-F238E27FC236}">
                <a16:creationId xmlns:a16="http://schemas.microsoft.com/office/drawing/2014/main" id="{CCC5D902-783D-FD17-CE92-8D4FB36C0B97}"/>
              </a:ext>
            </a:extLst>
          </p:cNvPr>
          <p:cNvSpPr/>
          <p:nvPr/>
        </p:nvSpPr>
        <p:spPr>
          <a:xfrm>
            <a:off x="11658600" y="6473952"/>
            <a:ext cx="256032" cy="182880"/>
          </a:xfrm>
          <a:prstGeom prst="rect">
            <a:avLst/>
          </a:prstGeom>
          <a:noFill/>
          <a:ln/>
        </p:spPr>
        <p:txBody>
          <a:bodyPr wrap="square" lIns="0" tIns="0" rIns="0" bIns="0" rtlCol="0" anchor="ctr"/>
          <a:lstStyle/>
          <a:p>
            <a:pPr marL="0" indent="0" algn="r">
              <a:buNone/>
            </a:pPr>
            <a:r>
              <a:rPr lang="en-US" sz="850" dirty="0">
                <a:solidFill>
                  <a:srgbClr val="5B657A"/>
                </a:solidFill>
                <a:latin typeface="Aptos" pitchFamily="34" charset="0"/>
                <a:ea typeface="Aptos" pitchFamily="34" charset="-122"/>
                <a:cs typeface="Aptos" pitchFamily="34" charset="-120"/>
              </a:rPr>
              <a:t>1</a:t>
            </a:r>
            <a:endParaRPr lang="en-US" sz="850" dirty="0"/>
          </a:p>
        </p:txBody>
      </p:sp>
      <p:sp>
        <p:nvSpPr>
          <p:cNvPr id="5" name="Text 3">
            <a:extLst>
              <a:ext uri="{FF2B5EF4-FFF2-40B4-BE49-F238E27FC236}">
                <a16:creationId xmlns:a16="http://schemas.microsoft.com/office/drawing/2014/main" id="{1EA4D461-50A2-6FFD-F3CF-BB3C51328532}"/>
              </a:ext>
            </a:extLst>
          </p:cNvPr>
          <p:cNvSpPr/>
          <p:nvPr/>
        </p:nvSpPr>
        <p:spPr>
          <a:xfrm>
            <a:off x="685800" y="658368"/>
            <a:ext cx="8046720" cy="246888"/>
          </a:xfrm>
          <a:prstGeom prst="rect">
            <a:avLst/>
          </a:prstGeom>
          <a:noFill/>
          <a:ln/>
        </p:spPr>
        <p:txBody>
          <a:bodyPr wrap="square" lIns="0" tIns="0" rIns="0" bIns="0" rtlCol="0" anchor="ctr"/>
          <a:lstStyle/>
          <a:p>
            <a:pPr marL="0" indent="0">
              <a:buNone/>
            </a:pPr>
            <a:r>
              <a:rPr lang="en-US" sz="1200" b="1" dirty="0">
                <a:solidFill>
                  <a:srgbClr val="1F5AA6"/>
                </a:solidFill>
              </a:rPr>
              <a:t>LECTURE SIX</a:t>
            </a:r>
            <a:endParaRPr lang="en-US" sz="1200" dirty="0"/>
          </a:p>
        </p:txBody>
      </p:sp>
      <p:sp>
        <p:nvSpPr>
          <p:cNvPr id="6" name="Text 4">
            <a:extLst>
              <a:ext uri="{FF2B5EF4-FFF2-40B4-BE49-F238E27FC236}">
                <a16:creationId xmlns:a16="http://schemas.microsoft.com/office/drawing/2014/main" id="{61CCE2F6-6FF8-B22D-7D82-70A7584326C3}"/>
              </a:ext>
            </a:extLst>
          </p:cNvPr>
          <p:cNvSpPr/>
          <p:nvPr/>
        </p:nvSpPr>
        <p:spPr>
          <a:xfrm>
            <a:off x="685800" y="1078992"/>
            <a:ext cx="8869680" cy="1051560"/>
          </a:xfrm>
          <a:prstGeom prst="rect">
            <a:avLst/>
          </a:prstGeom>
          <a:noFill/>
          <a:ln/>
        </p:spPr>
        <p:txBody>
          <a:bodyPr wrap="square" lIns="254" tIns="254" rIns="254" bIns="254" rtlCol="0" anchor="ctr">
            <a:normAutofit/>
          </a:bodyPr>
          <a:lstStyle/>
          <a:p>
            <a:pPr marL="0" indent="0">
              <a:buNone/>
            </a:pPr>
            <a:r>
              <a:rPr lang="en-US" sz="4400" b="1" dirty="0">
                <a:solidFill>
                  <a:srgbClr val="172033"/>
                </a:solidFill>
              </a:rPr>
              <a:t>The AI Cases and Emerging Trends</a:t>
            </a:r>
            <a:endParaRPr lang="en-US" sz="4400" dirty="0"/>
          </a:p>
        </p:txBody>
      </p:sp>
      <p:sp>
        <p:nvSpPr>
          <p:cNvPr id="7" name="Text 5">
            <a:extLst>
              <a:ext uri="{FF2B5EF4-FFF2-40B4-BE49-F238E27FC236}">
                <a16:creationId xmlns:a16="http://schemas.microsoft.com/office/drawing/2014/main" id="{6D60463C-8AE3-0F7D-4166-A0515238E603}"/>
              </a:ext>
            </a:extLst>
          </p:cNvPr>
          <p:cNvSpPr/>
          <p:nvPr/>
        </p:nvSpPr>
        <p:spPr>
          <a:xfrm>
            <a:off x="713232" y="2130552"/>
            <a:ext cx="9509760" cy="640080"/>
          </a:xfrm>
          <a:prstGeom prst="rect">
            <a:avLst/>
          </a:prstGeom>
          <a:noFill/>
          <a:ln/>
        </p:spPr>
        <p:txBody>
          <a:bodyPr wrap="square" lIns="127" tIns="127" rIns="127" bIns="127" rtlCol="0" anchor="ctr">
            <a:normAutofit/>
          </a:bodyPr>
          <a:lstStyle/>
          <a:p>
            <a:pPr marL="0" indent="0">
              <a:buNone/>
            </a:pPr>
            <a:r>
              <a:rPr lang="en-US" sz="2000" dirty="0">
                <a:solidFill>
                  <a:srgbClr val="5B657A"/>
                </a:solidFill>
              </a:rPr>
              <a:t>Courts, Companies, and the Legal Construction of Artificial Intelligence</a:t>
            </a:r>
            <a:endParaRPr lang="en-US" sz="2000" dirty="0"/>
          </a:p>
        </p:txBody>
      </p:sp>
      <p:sp>
        <p:nvSpPr>
          <p:cNvPr id="8" name="Text 5">
            <a:extLst>
              <a:ext uri="{FF2B5EF4-FFF2-40B4-BE49-F238E27FC236}">
                <a16:creationId xmlns:a16="http://schemas.microsoft.com/office/drawing/2014/main" id="{5C00C045-3B54-4CD2-1194-4F3A6EE1B4FF}"/>
              </a:ext>
            </a:extLst>
          </p:cNvPr>
          <p:cNvSpPr/>
          <p:nvPr/>
        </p:nvSpPr>
        <p:spPr>
          <a:xfrm>
            <a:off x="713232" y="3429000"/>
            <a:ext cx="9509760" cy="640080"/>
          </a:xfrm>
          <a:prstGeom prst="rect">
            <a:avLst/>
          </a:prstGeom>
          <a:noFill/>
          <a:ln/>
        </p:spPr>
        <p:txBody>
          <a:bodyPr wrap="square" lIns="127" tIns="127" rIns="127" bIns="127" rtlCol="0" anchor="ctr">
            <a:normAutofit fontScale="85000" lnSpcReduction="20000"/>
          </a:bodyPr>
          <a:lstStyle/>
          <a:p>
            <a:r>
              <a:rPr lang="en-US" sz="2000" dirty="0">
                <a:solidFill>
                  <a:srgbClr val="5B657A"/>
                </a:solidFill>
              </a:rPr>
              <a:t>Larry Cata Backer – </a:t>
            </a:r>
            <a:r>
              <a:rPr lang="en-US" altLang="zh-CN" sz="2000" dirty="0">
                <a:solidFill>
                  <a:srgbClr val="5B657A"/>
                </a:solidFill>
              </a:rPr>
              <a:t>(</a:t>
            </a:r>
            <a:r>
              <a:rPr lang="zh-CN" altLang="en-US" sz="2000" dirty="0">
                <a:solidFill>
                  <a:srgbClr val="5B657A"/>
                </a:solidFill>
              </a:rPr>
              <a:t>白 轲</a:t>
            </a:r>
            <a:r>
              <a:rPr lang="en-US" altLang="zh-CN" sz="2000" dirty="0">
                <a:solidFill>
                  <a:srgbClr val="5B657A"/>
                </a:solidFill>
              </a:rPr>
              <a:t>)</a:t>
            </a:r>
            <a:br>
              <a:rPr lang="en-US" altLang="zh-CN" sz="2000" dirty="0">
                <a:solidFill>
                  <a:srgbClr val="5B657A"/>
                </a:solidFill>
              </a:rPr>
            </a:br>
            <a:r>
              <a:rPr lang="en-US" sz="2000" dirty="0">
                <a:solidFill>
                  <a:srgbClr val="5B657A"/>
                </a:solidFill>
              </a:rPr>
              <a:t>W. Richard and Mary Eshelman Faculty Scholar; Professor of Law and International Affairs</a:t>
            </a:r>
          </a:p>
          <a:p>
            <a:r>
              <a:rPr lang="en-US" sz="2000" dirty="0">
                <a:solidFill>
                  <a:srgbClr val="5B657A"/>
                </a:solidFill>
              </a:rPr>
              <a:t>Pennsylvania State University</a:t>
            </a:r>
            <a:endParaRPr lang="en-US" sz="2000" dirty="0"/>
          </a:p>
        </p:txBody>
      </p:sp>
    </p:spTree>
    <p:extLst>
      <p:ext uri="{BB962C8B-B14F-4D97-AF65-F5344CB8AC3E}">
        <p14:creationId xmlns:p14="http://schemas.microsoft.com/office/powerpoint/2010/main" val="215525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4EE"/>
        </a:solidFill>
        <a:effectLst/>
      </p:bgPr>
    </p:bg>
    <p:spTree>
      <p:nvGrpSpPr>
        <p:cNvPr id="1" name="">
          <a:extLst>
            <a:ext uri="{FF2B5EF4-FFF2-40B4-BE49-F238E27FC236}">
              <a16:creationId xmlns:a16="http://schemas.microsoft.com/office/drawing/2014/main" id="{4828062B-0AC3-AE17-6FD0-C65FB272C964}"/>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603BE4B6-5DEE-24A2-DE2B-B9C1B2F5F2E1}"/>
              </a:ext>
            </a:extLst>
          </p:cNvPr>
          <p:cNvSpPr/>
          <p:nvPr/>
        </p:nvSpPr>
        <p:spPr>
          <a:xfrm>
            <a:off x="0" y="0"/>
            <a:ext cx="164592" cy="6858000"/>
          </a:xfrm>
          <a:prstGeom prst="rect">
            <a:avLst/>
          </a:prstGeom>
          <a:solidFill>
            <a:srgbClr val="1F5AA6"/>
          </a:solidFill>
          <a:ln w="12700">
            <a:solidFill>
              <a:srgbClr val="1F5AA6"/>
            </a:solidFill>
            <a:prstDash val="solid"/>
          </a:ln>
        </p:spPr>
        <p:txBody>
          <a:bodyPr/>
          <a:lstStyle/>
          <a:p>
            <a:endParaRPr lang="en-US"/>
          </a:p>
        </p:txBody>
      </p:sp>
      <p:sp>
        <p:nvSpPr>
          <p:cNvPr id="3" name="Text 1">
            <a:extLst>
              <a:ext uri="{FF2B5EF4-FFF2-40B4-BE49-F238E27FC236}">
                <a16:creationId xmlns:a16="http://schemas.microsoft.com/office/drawing/2014/main" id="{5433CC14-2102-0FB7-F60D-7498AE481D15}"/>
              </a:ext>
            </a:extLst>
          </p:cNvPr>
          <p:cNvSpPr/>
          <p:nvPr/>
        </p:nvSpPr>
        <p:spPr>
          <a:xfrm>
            <a:off x="502920" y="6519672"/>
            <a:ext cx="8229600" cy="182880"/>
          </a:xfrm>
          <a:prstGeom prst="rect">
            <a:avLst/>
          </a:prstGeom>
          <a:noFill/>
          <a:ln/>
        </p:spPr>
        <p:txBody>
          <a:bodyPr wrap="square" lIns="0" tIns="0" rIns="0" bIns="0" rtlCol="0" anchor="ctr"/>
          <a:lstStyle/>
          <a:p>
            <a:r>
              <a:rPr lang="en-US" sz="850" dirty="0">
                <a:solidFill>
                  <a:srgbClr val="5B657A"/>
                </a:solidFill>
                <a:latin typeface="Aptos" pitchFamily="34" charset="0"/>
                <a:ea typeface="Aptos" pitchFamily="34" charset="-122"/>
                <a:cs typeface="Aptos" pitchFamily="34" charset="-120"/>
              </a:rPr>
              <a:t>Lecture Six - The AI Cases and Emerging Trends</a:t>
            </a:r>
            <a:endParaRPr lang="en-US" sz="850" dirty="0"/>
          </a:p>
        </p:txBody>
      </p:sp>
      <p:sp>
        <p:nvSpPr>
          <p:cNvPr id="4" name="Text 2">
            <a:extLst>
              <a:ext uri="{FF2B5EF4-FFF2-40B4-BE49-F238E27FC236}">
                <a16:creationId xmlns:a16="http://schemas.microsoft.com/office/drawing/2014/main" id="{5E77F7D3-ED17-B859-F153-ED90A6473402}"/>
              </a:ext>
            </a:extLst>
          </p:cNvPr>
          <p:cNvSpPr/>
          <p:nvPr/>
        </p:nvSpPr>
        <p:spPr>
          <a:xfrm>
            <a:off x="11658600" y="6473952"/>
            <a:ext cx="256032" cy="182880"/>
          </a:xfrm>
          <a:prstGeom prst="rect">
            <a:avLst/>
          </a:prstGeom>
          <a:noFill/>
          <a:ln/>
        </p:spPr>
        <p:txBody>
          <a:bodyPr wrap="square" lIns="0" tIns="0" rIns="0" bIns="0" rtlCol="0" anchor="ctr"/>
          <a:lstStyle/>
          <a:p>
            <a:pPr marL="0" indent="0" algn="r">
              <a:buNone/>
            </a:pPr>
            <a:r>
              <a:rPr lang="en-US" sz="850" dirty="0">
                <a:solidFill>
                  <a:srgbClr val="5B657A"/>
                </a:solidFill>
                <a:latin typeface="Aptos" pitchFamily="34" charset="0"/>
              </a:rPr>
              <a:t>10</a:t>
            </a:r>
            <a:endParaRPr lang="en-US" sz="850" dirty="0"/>
          </a:p>
        </p:txBody>
      </p:sp>
      <p:sp>
        <p:nvSpPr>
          <p:cNvPr id="5" name="Text 3">
            <a:extLst>
              <a:ext uri="{FF2B5EF4-FFF2-40B4-BE49-F238E27FC236}">
                <a16:creationId xmlns:a16="http://schemas.microsoft.com/office/drawing/2014/main" id="{B51E5A8D-CC4F-C62A-FBFA-489E6EC37759}"/>
              </a:ext>
            </a:extLst>
          </p:cNvPr>
          <p:cNvSpPr/>
          <p:nvPr/>
        </p:nvSpPr>
        <p:spPr>
          <a:xfrm>
            <a:off x="566928" y="384048"/>
            <a:ext cx="8961120" cy="411480"/>
          </a:xfrm>
          <a:prstGeom prst="rect">
            <a:avLst/>
          </a:prstGeom>
          <a:noFill/>
          <a:ln/>
        </p:spPr>
        <p:txBody>
          <a:bodyPr wrap="square" lIns="0" tIns="0" rIns="0" bIns="0" rtlCol="0" anchor="ctr">
            <a:normAutofit fontScale="92500" lnSpcReduction="10000"/>
          </a:bodyPr>
          <a:lstStyle/>
          <a:p>
            <a:pPr marL="0" indent="0">
              <a:buNone/>
            </a:pPr>
            <a:r>
              <a:rPr lang="en-US" sz="3100" b="1" dirty="0">
                <a:solidFill>
                  <a:srgbClr val="172033"/>
                </a:solidFill>
              </a:rPr>
              <a:t>Case Study: 12 Real Cases (2024 – 2026)</a:t>
            </a:r>
            <a:endParaRPr lang="en-US" sz="3100" dirty="0"/>
          </a:p>
        </p:txBody>
      </p:sp>
      <p:sp>
        <p:nvSpPr>
          <p:cNvPr id="6" name="Text 4">
            <a:extLst>
              <a:ext uri="{FF2B5EF4-FFF2-40B4-BE49-F238E27FC236}">
                <a16:creationId xmlns:a16="http://schemas.microsoft.com/office/drawing/2014/main" id="{9A478C46-4498-5919-1D33-89BEEDC1B717}"/>
              </a:ext>
            </a:extLst>
          </p:cNvPr>
          <p:cNvSpPr/>
          <p:nvPr/>
        </p:nvSpPr>
        <p:spPr>
          <a:xfrm>
            <a:off x="585216" y="868680"/>
            <a:ext cx="9966960" cy="320040"/>
          </a:xfrm>
          <a:prstGeom prst="rect">
            <a:avLst/>
          </a:prstGeom>
          <a:noFill/>
          <a:ln/>
        </p:spPr>
        <p:txBody>
          <a:bodyPr wrap="square" lIns="0" tIns="0" rIns="0" bIns="0" rtlCol="0" anchor="ctr">
            <a:normAutofit/>
          </a:bodyPr>
          <a:lstStyle/>
          <a:p>
            <a:pPr marL="0" indent="0">
              <a:buNone/>
            </a:pPr>
            <a:r>
              <a:rPr lang="en-US" sz="1450" dirty="0">
                <a:solidFill>
                  <a:srgbClr val="5B657A"/>
                </a:solidFill>
              </a:rPr>
              <a:t>Voluntary standards can become practical compliance baselines.</a:t>
            </a:r>
            <a:endParaRPr lang="en-US" sz="1450" dirty="0"/>
          </a:p>
        </p:txBody>
      </p:sp>
      <p:sp>
        <p:nvSpPr>
          <p:cNvPr id="7" name="Shape 5">
            <a:extLst>
              <a:ext uri="{FF2B5EF4-FFF2-40B4-BE49-F238E27FC236}">
                <a16:creationId xmlns:a16="http://schemas.microsoft.com/office/drawing/2014/main" id="{39F7B179-5537-40AF-35F3-958AF3B56B6A}"/>
              </a:ext>
            </a:extLst>
          </p:cNvPr>
          <p:cNvSpPr/>
          <p:nvPr/>
        </p:nvSpPr>
        <p:spPr>
          <a:xfrm>
            <a:off x="585216" y="1298448"/>
            <a:ext cx="10835640" cy="0"/>
          </a:xfrm>
          <a:prstGeom prst="line">
            <a:avLst/>
          </a:prstGeom>
          <a:noFill/>
          <a:ln w="15875">
            <a:solidFill>
              <a:srgbClr val="1F5AA6"/>
            </a:solidFill>
            <a:prstDash val="solid"/>
          </a:ln>
        </p:spPr>
        <p:txBody>
          <a:bodyPr/>
          <a:lstStyle/>
          <a:p>
            <a:endParaRPr lang="en-US"/>
          </a:p>
        </p:txBody>
      </p:sp>
      <p:sp>
        <p:nvSpPr>
          <p:cNvPr id="8" name="Text 6">
            <a:extLst>
              <a:ext uri="{FF2B5EF4-FFF2-40B4-BE49-F238E27FC236}">
                <a16:creationId xmlns:a16="http://schemas.microsoft.com/office/drawing/2014/main" id="{9CA006D0-D4F7-8CE7-35D2-310A729FFEFA}"/>
              </a:ext>
            </a:extLst>
          </p:cNvPr>
          <p:cNvSpPr/>
          <p:nvPr/>
        </p:nvSpPr>
        <p:spPr>
          <a:xfrm>
            <a:off x="455676" y="1572766"/>
            <a:ext cx="5529072" cy="566928"/>
          </a:xfrm>
          <a:prstGeom prst="rect">
            <a:avLst/>
          </a:prstGeom>
          <a:solidFill>
            <a:srgbClr val="1F5AA6"/>
          </a:solidFill>
          <a:ln w="12700">
            <a:solidFill>
              <a:srgbClr val="1F5AA6"/>
            </a:solidFill>
          </a:ln>
        </p:spPr>
        <p:txBody>
          <a:bodyPr wrap="square" lIns="1016" tIns="1016" rIns="1016" bIns="1016" rtlCol="0" anchor="ctr">
            <a:normAutofit fontScale="92500"/>
          </a:bodyPr>
          <a:lstStyle/>
          <a:p>
            <a:pPr marL="0" indent="0" algn="ctr">
              <a:buNone/>
            </a:pPr>
            <a:r>
              <a:rPr lang="en-US" sz="1600" b="1" dirty="0">
                <a:solidFill>
                  <a:srgbClr val="FFFFFF"/>
                </a:solidFill>
              </a:rPr>
              <a:t>Google Bard: </a:t>
            </a:r>
          </a:p>
          <a:p>
            <a:pPr marL="0" indent="0" algn="ctr">
              <a:buNone/>
            </a:pPr>
            <a:r>
              <a:rPr lang="en-US" sz="1600" b="1" dirty="0">
                <a:solidFill>
                  <a:srgbClr val="FFFFFF"/>
                </a:solidFill>
              </a:rPr>
              <a:t>invented a discovery about the James Webb Telescope (2023)</a:t>
            </a:r>
            <a:endParaRPr lang="en-US" sz="1600" dirty="0"/>
          </a:p>
        </p:txBody>
      </p:sp>
      <p:sp>
        <p:nvSpPr>
          <p:cNvPr id="9" name="Text 7">
            <a:extLst>
              <a:ext uri="{FF2B5EF4-FFF2-40B4-BE49-F238E27FC236}">
                <a16:creationId xmlns:a16="http://schemas.microsoft.com/office/drawing/2014/main" id="{A45EAD39-E11D-3CC9-F46E-590495E737E1}"/>
              </a:ext>
            </a:extLst>
          </p:cNvPr>
          <p:cNvSpPr/>
          <p:nvPr/>
        </p:nvSpPr>
        <p:spPr>
          <a:xfrm>
            <a:off x="455676" y="2359151"/>
            <a:ext cx="5529072" cy="2935225"/>
          </a:xfrm>
          <a:prstGeom prst="rect">
            <a:avLst/>
          </a:prstGeom>
          <a:solidFill>
            <a:srgbClr val="FFFFFF"/>
          </a:solidFill>
          <a:ln w="12700">
            <a:solidFill>
              <a:srgbClr val="C9BDAE"/>
            </a:solidFill>
          </a:ln>
        </p:spPr>
        <p:txBody>
          <a:bodyPr wrap="square" lIns="182880" tIns="1016" rIns="182880" bIns="1016" rtlCol="0" anchor="ctr">
            <a:normAutofit/>
          </a:bodyPr>
          <a:lstStyle/>
          <a:p>
            <a:pPr marL="0" indent="0">
              <a:buNone/>
            </a:pPr>
            <a:r>
              <a:rPr lang="en-US" sz="1400" b="1" dirty="0">
                <a:solidFill>
                  <a:srgbClr val="172033"/>
                </a:solidFill>
              </a:rPr>
              <a:t>In Google's launch demo for Bard, the AI confidently stated that the James Webb Space Telescope took "the very first pictures of a planet outside of our own solar system". It hadn't. Google's market cap dropped $100 billion the next day.</a:t>
            </a:r>
          </a:p>
          <a:p>
            <a:pPr marL="0" indent="0">
              <a:buNone/>
            </a:pPr>
            <a:endParaRPr lang="en-US" sz="1400" b="1" dirty="0">
              <a:solidFill>
                <a:srgbClr val="172033"/>
              </a:solidFill>
            </a:endParaRPr>
          </a:p>
          <a:p>
            <a:pPr marL="0" indent="0">
              <a:buNone/>
            </a:pPr>
            <a:r>
              <a:rPr lang="en-US" sz="1400" b="1" dirty="0">
                <a:solidFill>
                  <a:srgbClr val="172033"/>
                </a:solidFill>
              </a:rPr>
              <a:t>The lesson for product teams: hallucinations in demos can move markets. The lesson for AI buyers: vendors' demo confidence isn't the same as production reliability.</a:t>
            </a:r>
          </a:p>
        </p:txBody>
      </p:sp>
      <p:sp>
        <p:nvSpPr>
          <p:cNvPr id="10" name="Text 8">
            <a:extLst>
              <a:ext uri="{FF2B5EF4-FFF2-40B4-BE49-F238E27FC236}">
                <a16:creationId xmlns:a16="http://schemas.microsoft.com/office/drawing/2014/main" id="{98484FF0-5C77-E75E-5BE5-7C141BAFC369}"/>
              </a:ext>
            </a:extLst>
          </p:cNvPr>
          <p:cNvSpPr/>
          <p:nvPr/>
        </p:nvSpPr>
        <p:spPr>
          <a:xfrm>
            <a:off x="6275832" y="2359151"/>
            <a:ext cx="5510784" cy="2935225"/>
          </a:xfrm>
          <a:prstGeom prst="rect">
            <a:avLst/>
          </a:prstGeom>
          <a:solidFill>
            <a:srgbClr val="F1ECE4"/>
          </a:solidFill>
          <a:ln w="12700">
            <a:solidFill>
              <a:srgbClr val="C9BDAE"/>
            </a:solidFill>
          </a:ln>
        </p:spPr>
        <p:txBody>
          <a:bodyPr wrap="square" lIns="182880" tIns="1016" rIns="182880" bIns="1016" rtlCol="0" anchor="ctr">
            <a:normAutofit/>
          </a:bodyPr>
          <a:lstStyle/>
          <a:p>
            <a:pPr marL="0" indent="0">
              <a:buNone/>
            </a:pPr>
            <a:r>
              <a:rPr lang="en-US" sz="1400" b="1" dirty="0">
                <a:solidFill>
                  <a:srgbClr val="172033"/>
                </a:solidFill>
              </a:rPr>
              <a:t>A lawyer drafting an appeal of a denied Social Security claim cited 12 cases that were "fabricated, misleading, or unsupported". The judge described the filing as "replete with citation-related deficiencies, including those consistent with artificial intelligence generated hallucinations."</a:t>
            </a:r>
          </a:p>
          <a:p>
            <a:pPr marL="0" indent="0">
              <a:buNone/>
            </a:pPr>
            <a:endParaRPr lang="en-US" sz="1400" b="1" dirty="0">
              <a:solidFill>
                <a:srgbClr val="172033"/>
              </a:solidFill>
            </a:endParaRPr>
          </a:p>
          <a:p>
            <a:pPr marL="0" indent="0">
              <a:buNone/>
            </a:pPr>
            <a:r>
              <a:rPr lang="en-US" sz="1400" b="1" dirty="0">
                <a:solidFill>
                  <a:srgbClr val="172033"/>
                </a:solidFill>
              </a:rPr>
              <a:t>The pattern in 2025 sanctions cases: the volume of fabricated citations per brief is growing. Early cases had 1 to 3 hallucinated citations; some 2025 cases have a dozen or more.</a:t>
            </a:r>
            <a:endParaRPr lang="en-US" sz="1400" dirty="0"/>
          </a:p>
        </p:txBody>
      </p:sp>
      <p:sp>
        <p:nvSpPr>
          <p:cNvPr id="14" name="Text 6">
            <a:extLst>
              <a:ext uri="{FF2B5EF4-FFF2-40B4-BE49-F238E27FC236}">
                <a16:creationId xmlns:a16="http://schemas.microsoft.com/office/drawing/2014/main" id="{18AE0839-2967-590E-D04E-94061861F9C9}"/>
              </a:ext>
            </a:extLst>
          </p:cNvPr>
          <p:cNvSpPr/>
          <p:nvPr/>
        </p:nvSpPr>
        <p:spPr>
          <a:xfrm>
            <a:off x="6275832" y="1572766"/>
            <a:ext cx="5529072" cy="566928"/>
          </a:xfrm>
          <a:prstGeom prst="rect">
            <a:avLst/>
          </a:prstGeom>
          <a:solidFill>
            <a:srgbClr val="1F5AA6"/>
          </a:solidFill>
          <a:ln w="12700">
            <a:solidFill>
              <a:srgbClr val="1F5AA6"/>
            </a:solidFill>
          </a:ln>
        </p:spPr>
        <p:txBody>
          <a:bodyPr wrap="square" lIns="1016" tIns="1016" rIns="1016" bIns="1016" rtlCol="0" anchor="ctr">
            <a:normAutofit/>
          </a:bodyPr>
          <a:lstStyle/>
          <a:p>
            <a:pPr marL="0" indent="0" algn="ctr">
              <a:buNone/>
            </a:pPr>
            <a:r>
              <a:rPr lang="en-US" sz="1600" b="1" dirty="0">
                <a:solidFill>
                  <a:srgbClr val="FFFFFF"/>
                </a:solidFill>
              </a:rPr>
              <a:t>Social Security appeal: </a:t>
            </a:r>
          </a:p>
          <a:p>
            <a:pPr marL="0" indent="0" algn="ctr">
              <a:buNone/>
            </a:pPr>
            <a:r>
              <a:rPr lang="en-US" sz="1600" b="1" dirty="0">
                <a:solidFill>
                  <a:srgbClr val="FFFFFF"/>
                </a:solidFill>
              </a:rPr>
              <a:t>12 fabricated cases in one brief (2025)</a:t>
            </a:r>
            <a:endParaRPr lang="en-US" sz="1600" dirty="0"/>
          </a:p>
        </p:txBody>
      </p:sp>
    </p:spTree>
    <p:extLst>
      <p:ext uri="{BB962C8B-B14F-4D97-AF65-F5344CB8AC3E}">
        <p14:creationId xmlns:p14="http://schemas.microsoft.com/office/powerpoint/2010/main" val="3394387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4EE"/>
        </a:solidFill>
        <a:effectLst/>
      </p:bgPr>
    </p:bg>
    <p:spTree>
      <p:nvGrpSpPr>
        <p:cNvPr id="1" name="">
          <a:extLst>
            <a:ext uri="{FF2B5EF4-FFF2-40B4-BE49-F238E27FC236}">
              <a16:creationId xmlns:a16="http://schemas.microsoft.com/office/drawing/2014/main" id="{58976E06-3AC2-DF87-5FDD-E9F8A4FD9FDA}"/>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EC58417C-0348-066D-1642-532FC01FA6C5}"/>
              </a:ext>
            </a:extLst>
          </p:cNvPr>
          <p:cNvSpPr/>
          <p:nvPr/>
        </p:nvSpPr>
        <p:spPr>
          <a:xfrm>
            <a:off x="0" y="0"/>
            <a:ext cx="164592" cy="6858000"/>
          </a:xfrm>
          <a:prstGeom prst="rect">
            <a:avLst/>
          </a:prstGeom>
          <a:solidFill>
            <a:srgbClr val="1F5AA6"/>
          </a:solidFill>
          <a:ln w="12700">
            <a:solidFill>
              <a:srgbClr val="1F5AA6"/>
            </a:solidFill>
            <a:prstDash val="solid"/>
          </a:ln>
        </p:spPr>
        <p:txBody>
          <a:bodyPr/>
          <a:lstStyle/>
          <a:p>
            <a:endParaRPr lang="en-US"/>
          </a:p>
        </p:txBody>
      </p:sp>
      <p:sp>
        <p:nvSpPr>
          <p:cNvPr id="3" name="Text 1">
            <a:extLst>
              <a:ext uri="{FF2B5EF4-FFF2-40B4-BE49-F238E27FC236}">
                <a16:creationId xmlns:a16="http://schemas.microsoft.com/office/drawing/2014/main" id="{B2FC8D10-D1BD-A099-BA7E-A71E8405D336}"/>
              </a:ext>
            </a:extLst>
          </p:cNvPr>
          <p:cNvSpPr/>
          <p:nvPr/>
        </p:nvSpPr>
        <p:spPr>
          <a:xfrm>
            <a:off x="502920" y="6519672"/>
            <a:ext cx="8229600" cy="182880"/>
          </a:xfrm>
          <a:prstGeom prst="rect">
            <a:avLst/>
          </a:prstGeom>
          <a:noFill/>
          <a:ln/>
        </p:spPr>
        <p:txBody>
          <a:bodyPr wrap="square" lIns="0" tIns="0" rIns="0" bIns="0" rtlCol="0" anchor="ctr"/>
          <a:lstStyle/>
          <a:p>
            <a:r>
              <a:rPr lang="en-US" sz="850" dirty="0">
                <a:solidFill>
                  <a:srgbClr val="5B657A"/>
                </a:solidFill>
                <a:latin typeface="Aptos" pitchFamily="34" charset="0"/>
                <a:ea typeface="Aptos" pitchFamily="34" charset="-122"/>
                <a:cs typeface="Aptos" pitchFamily="34" charset="-120"/>
              </a:rPr>
              <a:t>Lecture Six - The AI Cases and Emerging Trends</a:t>
            </a:r>
            <a:endParaRPr lang="en-US" sz="850" dirty="0"/>
          </a:p>
        </p:txBody>
      </p:sp>
      <p:sp>
        <p:nvSpPr>
          <p:cNvPr id="4" name="Text 2">
            <a:extLst>
              <a:ext uri="{FF2B5EF4-FFF2-40B4-BE49-F238E27FC236}">
                <a16:creationId xmlns:a16="http://schemas.microsoft.com/office/drawing/2014/main" id="{F56497FD-9749-995F-C867-FD9511A4B72C}"/>
              </a:ext>
            </a:extLst>
          </p:cNvPr>
          <p:cNvSpPr/>
          <p:nvPr/>
        </p:nvSpPr>
        <p:spPr>
          <a:xfrm>
            <a:off x="11658600" y="6473952"/>
            <a:ext cx="256032" cy="182880"/>
          </a:xfrm>
          <a:prstGeom prst="rect">
            <a:avLst/>
          </a:prstGeom>
          <a:noFill/>
          <a:ln/>
        </p:spPr>
        <p:txBody>
          <a:bodyPr wrap="square" lIns="0" tIns="0" rIns="0" bIns="0" rtlCol="0" anchor="ctr"/>
          <a:lstStyle/>
          <a:p>
            <a:pPr marL="0" indent="0" algn="r">
              <a:buNone/>
            </a:pPr>
            <a:r>
              <a:rPr lang="en-US" sz="850" dirty="0">
                <a:solidFill>
                  <a:srgbClr val="5B657A"/>
                </a:solidFill>
                <a:latin typeface="Aptos" pitchFamily="34" charset="0"/>
              </a:rPr>
              <a:t>11</a:t>
            </a:r>
            <a:endParaRPr lang="en-US" sz="850" dirty="0"/>
          </a:p>
        </p:txBody>
      </p:sp>
      <p:sp>
        <p:nvSpPr>
          <p:cNvPr id="5" name="Text 3">
            <a:extLst>
              <a:ext uri="{FF2B5EF4-FFF2-40B4-BE49-F238E27FC236}">
                <a16:creationId xmlns:a16="http://schemas.microsoft.com/office/drawing/2014/main" id="{2B250C39-C4EC-632C-4444-EBC80B776BDB}"/>
              </a:ext>
            </a:extLst>
          </p:cNvPr>
          <p:cNvSpPr/>
          <p:nvPr/>
        </p:nvSpPr>
        <p:spPr>
          <a:xfrm>
            <a:off x="566928" y="384048"/>
            <a:ext cx="8961120" cy="411480"/>
          </a:xfrm>
          <a:prstGeom prst="rect">
            <a:avLst/>
          </a:prstGeom>
          <a:noFill/>
          <a:ln/>
        </p:spPr>
        <p:txBody>
          <a:bodyPr wrap="square" lIns="0" tIns="0" rIns="0" bIns="0" rtlCol="0" anchor="ctr">
            <a:normAutofit fontScale="92500" lnSpcReduction="10000"/>
          </a:bodyPr>
          <a:lstStyle/>
          <a:p>
            <a:pPr marL="0" indent="0">
              <a:buNone/>
            </a:pPr>
            <a:r>
              <a:rPr lang="en-US" sz="3100" b="1" dirty="0">
                <a:solidFill>
                  <a:srgbClr val="172033"/>
                </a:solidFill>
              </a:rPr>
              <a:t>Case Study: 12 Real Cases (2024 – 2026)</a:t>
            </a:r>
            <a:endParaRPr lang="en-US" sz="3100" dirty="0"/>
          </a:p>
        </p:txBody>
      </p:sp>
      <p:sp>
        <p:nvSpPr>
          <p:cNvPr id="6" name="Text 4">
            <a:extLst>
              <a:ext uri="{FF2B5EF4-FFF2-40B4-BE49-F238E27FC236}">
                <a16:creationId xmlns:a16="http://schemas.microsoft.com/office/drawing/2014/main" id="{BA8584A3-2DED-798B-53B6-1AFDB06E79C5}"/>
              </a:ext>
            </a:extLst>
          </p:cNvPr>
          <p:cNvSpPr/>
          <p:nvPr/>
        </p:nvSpPr>
        <p:spPr>
          <a:xfrm>
            <a:off x="585216" y="868680"/>
            <a:ext cx="9966960" cy="320040"/>
          </a:xfrm>
          <a:prstGeom prst="rect">
            <a:avLst/>
          </a:prstGeom>
          <a:noFill/>
          <a:ln/>
        </p:spPr>
        <p:txBody>
          <a:bodyPr wrap="square" lIns="0" tIns="0" rIns="0" bIns="0" rtlCol="0" anchor="ctr">
            <a:normAutofit/>
          </a:bodyPr>
          <a:lstStyle/>
          <a:p>
            <a:pPr marL="0" indent="0">
              <a:buNone/>
            </a:pPr>
            <a:r>
              <a:rPr lang="en-US" sz="1450" dirty="0">
                <a:solidFill>
                  <a:srgbClr val="5B657A"/>
                </a:solidFill>
              </a:rPr>
              <a:t>Voluntary standards can become practical compliance baselines.</a:t>
            </a:r>
            <a:endParaRPr lang="en-US" sz="1450" dirty="0"/>
          </a:p>
        </p:txBody>
      </p:sp>
      <p:sp>
        <p:nvSpPr>
          <p:cNvPr id="7" name="Shape 5">
            <a:extLst>
              <a:ext uri="{FF2B5EF4-FFF2-40B4-BE49-F238E27FC236}">
                <a16:creationId xmlns:a16="http://schemas.microsoft.com/office/drawing/2014/main" id="{8A8C55B3-2B00-53C0-4D1E-240F7D30A52C}"/>
              </a:ext>
            </a:extLst>
          </p:cNvPr>
          <p:cNvSpPr/>
          <p:nvPr/>
        </p:nvSpPr>
        <p:spPr>
          <a:xfrm>
            <a:off x="585216" y="1298448"/>
            <a:ext cx="10835640" cy="0"/>
          </a:xfrm>
          <a:prstGeom prst="line">
            <a:avLst/>
          </a:prstGeom>
          <a:noFill/>
          <a:ln w="15875">
            <a:solidFill>
              <a:srgbClr val="1F5AA6"/>
            </a:solidFill>
            <a:prstDash val="solid"/>
          </a:ln>
        </p:spPr>
        <p:txBody>
          <a:bodyPr/>
          <a:lstStyle/>
          <a:p>
            <a:endParaRPr lang="en-US"/>
          </a:p>
        </p:txBody>
      </p:sp>
      <p:sp>
        <p:nvSpPr>
          <p:cNvPr id="8" name="Text 6">
            <a:extLst>
              <a:ext uri="{FF2B5EF4-FFF2-40B4-BE49-F238E27FC236}">
                <a16:creationId xmlns:a16="http://schemas.microsoft.com/office/drawing/2014/main" id="{E39FAD8E-1D5F-9D81-3CB4-F5DCAB5206B7}"/>
              </a:ext>
            </a:extLst>
          </p:cNvPr>
          <p:cNvSpPr/>
          <p:nvPr/>
        </p:nvSpPr>
        <p:spPr>
          <a:xfrm>
            <a:off x="455676" y="1572766"/>
            <a:ext cx="5529072" cy="566928"/>
          </a:xfrm>
          <a:prstGeom prst="rect">
            <a:avLst/>
          </a:prstGeom>
          <a:solidFill>
            <a:srgbClr val="1F5AA6"/>
          </a:solidFill>
          <a:ln w="12700">
            <a:solidFill>
              <a:srgbClr val="1F5AA6"/>
            </a:solidFill>
          </a:ln>
        </p:spPr>
        <p:txBody>
          <a:bodyPr wrap="square" lIns="1016" tIns="1016" rIns="1016" bIns="1016" rtlCol="0" anchor="ctr">
            <a:normAutofit fontScale="92500" lnSpcReduction="20000"/>
          </a:bodyPr>
          <a:lstStyle/>
          <a:p>
            <a:pPr marL="0" indent="0" algn="ctr">
              <a:buNone/>
            </a:pPr>
            <a:r>
              <a:rPr lang="en-US" sz="1600" b="1" dirty="0">
                <a:solidFill>
                  <a:srgbClr val="FFFFFF"/>
                </a:solidFill>
              </a:rPr>
              <a:t>Customer service hallucination: </a:t>
            </a:r>
          </a:p>
          <a:p>
            <a:pPr marL="0" indent="0" algn="ctr">
              <a:buNone/>
            </a:pPr>
            <a:r>
              <a:rPr lang="en-US" sz="1600" b="1" dirty="0">
                <a:solidFill>
                  <a:srgbClr val="FFFFFF"/>
                </a:solidFill>
              </a:rPr>
              <a:t>ChatGPT-powered support inventing pricing </a:t>
            </a:r>
          </a:p>
          <a:p>
            <a:pPr marL="0" indent="0" algn="ctr">
              <a:buNone/>
            </a:pPr>
            <a:r>
              <a:rPr lang="en-US" sz="1600" b="1" dirty="0">
                <a:solidFill>
                  <a:srgbClr val="FFFFFF"/>
                </a:solidFill>
              </a:rPr>
              <a:t>(multiple cases, 2024-2025)</a:t>
            </a:r>
            <a:endParaRPr lang="en-US" sz="1600" dirty="0"/>
          </a:p>
        </p:txBody>
      </p:sp>
      <p:sp>
        <p:nvSpPr>
          <p:cNvPr id="9" name="Text 7">
            <a:extLst>
              <a:ext uri="{FF2B5EF4-FFF2-40B4-BE49-F238E27FC236}">
                <a16:creationId xmlns:a16="http://schemas.microsoft.com/office/drawing/2014/main" id="{FC8E3F76-6A74-C404-95C2-E72C992DB822}"/>
              </a:ext>
            </a:extLst>
          </p:cNvPr>
          <p:cNvSpPr/>
          <p:nvPr/>
        </p:nvSpPr>
        <p:spPr>
          <a:xfrm>
            <a:off x="455676" y="2359151"/>
            <a:ext cx="5529072" cy="2935225"/>
          </a:xfrm>
          <a:prstGeom prst="rect">
            <a:avLst/>
          </a:prstGeom>
          <a:solidFill>
            <a:srgbClr val="FFFFFF"/>
          </a:solidFill>
          <a:ln w="12700">
            <a:solidFill>
              <a:srgbClr val="C9BDAE"/>
            </a:solidFill>
          </a:ln>
        </p:spPr>
        <p:txBody>
          <a:bodyPr wrap="square" lIns="182880" tIns="1016" rIns="182880" bIns="1016" rtlCol="0" anchor="ctr">
            <a:normAutofit/>
          </a:bodyPr>
          <a:lstStyle/>
          <a:p>
            <a:pPr marL="0" indent="0">
              <a:buNone/>
            </a:pPr>
            <a:r>
              <a:rPr lang="en-US" sz="1400" b="1" dirty="0">
                <a:solidFill>
                  <a:srgbClr val="172033"/>
                </a:solidFill>
              </a:rPr>
              <a:t>Multiple reports of AI customer service tools quoting prices or policies that don't exist. One common pattern: customer asks about a discount, AI invents a discount code that doesn't work, customer is frustrated. Another: customer asks about a refund timeline, AI states a number it made up, customer waits the wrong amount of time.</a:t>
            </a:r>
          </a:p>
          <a:p>
            <a:pPr marL="0" indent="0">
              <a:buNone/>
            </a:pPr>
            <a:endParaRPr lang="en-US" sz="1400" b="1" dirty="0">
              <a:solidFill>
                <a:srgbClr val="172033"/>
              </a:solidFill>
            </a:endParaRPr>
          </a:p>
          <a:p>
            <a:pPr marL="0" indent="0">
              <a:buNone/>
            </a:pPr>
            <a:r>
              <a:rPr lang="en-US" sz="1400" b="1" dirty="0">
                <a:solidFill>
                  <a:srgbClr val="172033"/>
                </a:solidFill>
              </a:rPr>
              <a:t>These cases mostly don't make the news, but they accumulate as CSAT drops and recontact rates climb. The aggregate cost across deployments is larger than the high-profile cases.</a:t>
            </a:r>
          </a:p>
        </p:txBody>
      </p:sp>
      <p:sp>
        <p:nvSpPr>
          <p:cNvPr id="10" name="Text 8">
            <a:extLst>
              <a:ext uri="{FF2B5EF4-FFF2-40B4-BE49-F238E27FC236}">
                <a16:creationId xmlns:a16="http://schemas.microsoft.com/office/drawing/2014/main" id="{0021BEE4-76D6-83E4-18CF-4BBE418BE99C}"/>
              </a:ext>
            </a:extLst>
          </p:cNvPr>
          <p:cNvSpPr/>
          <p:nvPr/>
        </p:nvSpPr>
        <p:spPr>
          <a:xfrm>
            <a:off x="6275832" y="2359151"/>
            <a:ext cx="5510784" cy="2935225"/>
          </a:xfrm>
          <a:prstGeom prst="rect">
            <a:avLst/>
          </a:prstGeom>
          <a:solidFill>
            <a:srgbClr val="F1ECE4"/>
          </a:solidFill>
          <a:ln w="12700">
            <a:solidFill>
              <a:srgbClr val="C9BDAE"/>
            </a:solidFill>
          </a:ln>
        </p:spPr>
        <p:txBody>
          <a:bodyPr wrap="square" lIns="182880" tIns="1016" rIns="182880" bIns="1016" rtlCol="0" anchor="ctr">
            <a:normAutofit/>
          </a:bodyPr>
          <a:lstStyle/>
          <a:p>
            <a:pPr marL="0" indent="0">
              <a:buNone/>
            </a:pPr>
            <a:r>
              <a:rPr lang="en-US" sz="1400" b="1" dirty="0">
                <a:solidFill>
                  <a:srgbClr val="172033"/>
                </a:solidFill>
              </a:rPr>
              <a:t>Researchers found Microsoft's Copilot AI made factual errors in about 30% of responses to election questions tested in 2024. Wrong dates, wrong candidate information, invented quotes. Microsoft has since tightened guardrails on election-related queries.</a:t>
            </a:r>
          </a:p>
          <a:p>
            <a:pPr marL="0" indent="0">
              <a:buNone/>
            </a:pPr>
            <a:endParaRPr lang="en-US" sz="1400" b="1" dirty="0">
              <a:solidFill>
                <a:srgbClr val="172033"/>
              </a:solidFill>
            </a:endParaRPr>
          </a:p>
          <a:p>
            <a:pPr marL="0" indent="0">
              <a:buNone/>
            </a:pPr>
            <a:r>
              <a:rPr lang="en-US" sz="1400" b="1" dirty="0">
                <a:solidFill>
                  <a:srgbClr val="172033"/>
                </a:solidFill>
              </a:rPr>
              <a:t>The lesson: high-stakes domains (elections, medical, legal, financial) require explicit constraints. Default LLM behavior isn't safe for these contexts.</a:t>
            </a:r>
            <a:endParaRPr lang="en-US" sz="1400" dirty="0"/>
          </a:p>
        </p:txBody>
      </p:sp>
      <p:sp>
        <p:nvSpPr>
          <p:cNvPr id="14" name="Text 6">
            <a:extLst>
              <a:ext uri="{FF2B5EF4-FFF2-40B4-BE49-F238E27FC236}">
                <a16:creationId xmlns:a16="http://schemas.microsoft.com/office/drawing/2014/main" id="{D04E21C7-6508-286D-BED6-C9E94844D058}"/>
              </a:ext>
            </a:extLst>
          </p:cNvPr>
          <p:cNvSpPr/>
          <p:nvPr/>
        </p:nvSpPr>
        <p:spPr>
          <a:xfrm>
            <a:off x="6275832" y="1572766"/>
            <a:ext cx="5529072" cy="566928"/>
          </a:xfrm>
          <a:prstGeom prst="rect">
            <a:avLst/>
          </a:prstGeom>
          <a:solidFill>
            <a:srgbClr val="1F5AA6"/>
          </a:solidFill>
          <a:ln w="12700">
            <a:solidFill>
              <a:srgbClr val="1F5AA6"/>
            </a:solidFill>
          </a:ln>
        </p:spPr>
        <p:txBody>
          <a:bodyPr wrap="square" lIns="1016" tIns="1016" rIns="1016" bIns="1016" rtlCol="0" anchor="ctr">
            <a:normAutofit/>
          </a:bodyPr>
          <a:lstStyle/>
          <a:p>
            <a:pPr marL="0" indent="0" algn="ctr">
              <a:buNone/>
            </a:pPr>
            <a:r>
              <a:rPr lang="en-US" sz="1600" b="1" dirty="0">
                <a:solidFill>
                  <a:srgbClr val="FFFFFF"/>
                </a:solidFill>
              </a:rPr>
              <a:t>Microsoft Copilot: </a:t>
            </a:r>
          </a:p>
          <a:p>
            <a:pPr marL="0" indent="0" algn="ctr">
              <a:buNone/>
            </a:pPr>
            <a:r>
              <a:rPr lang="en-US" sz="1600" b="1" dirty="0">
                <a:solidFill>
                  <a:srgbClr val="FFFFFF"/>
                </a:solidFill>
              </a:rPr>
              <a:t>election misinformation in 2024 testing</a:t>
            </a:r>
            <a:endParaRPr lang="en-US" sz="1600" dirty="0"/>
          </a:p>
        </p:txBody>
      </p:sp>
    </p:spTree>
    <p:extLst>
      <p:ext uri="{BB962C8B-B14F-4D97-AF65-F5344CB8AC3E}">
        <p14:creationId xmlns:p14="http://schemas.microsoft.com/office/powerpoint/2010/main" val="3615981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4EE"/>
        </a:solidFill>
        <a:effectLst/>
      </p:bgPr>
    </p:bg>
    <p:spTree>
      <p:nvGrpSpPr>
        <p:cNvPr id="1" name="">
          <a:extLst>
            <a:ext uri="{FF2B5EF4-FFF2-40B4-BE49-F238E27FC236}">
              <a16:creationId xmlns:a16="http://schemas.microsoft.com/office/drawing/2014/main" id="{AD525093-5BF8-CA19-C509-59060D82924B}"/>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79891CB9-A128-3A17-9571-005D00334C6C}"/>
              </a:ext>
            </a:extLst>
          </p:cNvPr>
          <p:cNvSpPr/>
          <p:nvPr/>
        </p:nvSpPr>
        <p:spPr>
          <a:xfrm>
            <a:off x="0" y="0"/>
            <a:ext cx="164592" cy="6858000"/>
          </a:xfrm>
          <a:prstGeom prst="rect">
            <a:avLst/>
          </a:prstGeom>
          <a:solidFill>
            <a:srgbClr val="1F5AA6"/>
          </a:solidFill>
          <a:ln w="12700">
            <a:solidFill>
              <a:srgbClr val="1F5AA6"/>
            </a:solidFill>
            <a:prstDash val="solid"/>
          </a:ln>
        </p:spPr>
        <p:txBody>
          <a:bodyPr/>
          <a:lstStyle/>
          <a:p>
            <a:endParaRPr lang="en-US"/>
          </a:p>
        </p:txBody>
      </p:sp>
      <p:sp>
        <p:nvSpPr>
          <p:cNvPr id="3" name="Text 1">
            <a:extLst>
              <a:ext uri="{FF2B5EF4-FFF2-40B4-BE49-F238E27FC236}">
                <a16:creationId xmlns:a16="http://schemas.microsoft.com/office/drawing/2014/main" id="{76F664C3-C2AF-7E6A-B408-0CFB93396CA2}"/>
              </a:ext>
            </a:extLst>
          </p:cNvPr>
          <p:cNvSpPr/>
          <p:nvPr/>
        </p:nvSpPr>
        <p:spPr>
          <a:xfrm>
            <a:off x="502920" y="6519672"/>
            <a:ext cx="8229600" cy="182880"/>
          </a:xfrm>
          <a:prstGeom prst="rect">
            <a:avLst/>
          </a:prstGeom>
          <a:noFill/>
          <a:ln/>
        </p:spPr>
        <p:txBody>
          <a:bodyPr wrap="square" lIns="0" tIns="0" rIns="0" bIns="0" rtlCol="0" anchor="ctr"/>
          <a:lstStyle/>
          <a:p>
            <a:r>
              <a:rPr lang="en-US" sz="850" dirty="0">
                <a:solidFill>
                  <a:srgbClr val="5B657A"/>
                </a:solidFill>
                <a:latin typeface="Aptos" pitchFamily="34" charset="0"/>
                <a:ea typeface="Aptos" pitchFamily="34" charset="-122"/>
                <a:cs typeface="Aptos" pitchFamily="34" charset="-120"/>
              </a:rPr>
              <a:t>Lecture Six - The AI Cases and Emerging Trends</a:t>
            </a:r>
            <a:endParaRPr lang="en-US" sz="850" dirty="0"/>
          </a:p>
        </p:txBody>
      </p:sp>
      <p:sp>
        <p:nvSpPr>
          <p:cNvPr id="4" name="Text 2">
            <a:extLst>
              <a:ext uri="{FF2B5EF4-FFF2-40B4-BE49-F238E27FC236}">
                <a16:creationId xmlns:a16="http://schemas.microsoft.com/office/drawing/2014/main" id="{DA862451-032E-18CA-DA0C-BFB540ECDADB}"/>
              </a:ext>
            </a:extLst>
          </p:cNvPr>
          <p:cNvSpPr/>
          <p:nvPr/>
        </p:nvSpPr>
        <p:spPr>
          <a:xfrm>
            <a:off x="11658600" y="6473952"/>
            <a:ext cx="256032" cy="182880"/>
          </a:xfrm>
          <a:prstGeom prst="rect">
            <a:avLst/>
          </a:prstGeom>
          <a:noFill/>
          <a:ln/>
        </p:spPr>
        <p:txBody>
          <a:bodyPr wrap="square" lIns="0" tIns="0" rIns="0" bIns="0" rtlCol="0" anchor="ctr"/>
          <a:lstStyle/>
          <a:p>
            <a:pPr marL="0" indent="0" algn="r">
              <a:buNone/>
            </a:pPr>
            <a:r>
              <a:rPr lang="en-US" sz="850" dirty="0">
                <a:solidFill>
                  <a:srgbClr val="5B657A"/>
                </a:solidFill>
                <a:latin typeface="Aptos" pitchFamily="34" charset="0"/>
              </a:rPr>
              <a:t>12</a:t>
            </a:r>
            <a:endParaRPr lang="en-US" sz="850" dirty="0"/>
          </a:p>
        </p:txBody>
      </p:sp>
      <p:sp>
        <p:nvSpPr>
          <p:cNvPr id="5" name="Text 3">
            <a:extLst>
              <a:ext uri="{FF2B5EF4-FFF2-40B4-BE49-F238E27FC236}">
                <a16:creationId xmlns:a16="http://schemas.microsoft.com/office/drawing/2014/main" id="{7527EA56-889B-72CE-162C-ECEB73591216}"/>
              </a:ext>
            </a:extLst>
          </p:cNvPr>
          <p:cNvSpPr/>
          <p:nvPr/>
        </p:nvSpPr>
        <p:spPr>
          <a:xfrm>
            <a:off x="566928" y="384048"/>
            <a:ext cx="8961120" cy="411480"/>
          </a:xfrm>
          <a:prstGeom prst="rect">
            <a:avLst/>
          </a:prstGeom>
          <a:noFill/>
          <a:ln/>
        </p:spPr>
        <p:txBody>
          <a:bodyPr wrap="square" lIns="0" tIns="0" rIns="0" bIns="0" rtlCol="0" anchor="ctr">
            <a:normAutofit fontScale="92500" lnSpcReduction="10000"/>
          </a:bodyPr>
          <a:lstStyle/>
          <a:p>
            <a:pPr marL="0" indent="0">
              <a:buNone/>
            </a:pPr>
            <a:r>
              <a:rPr lang="en-US" sz="3100" b="1" dirty="0">
                <a:solidFill>
                  <a:srgbClr val="172033"/>
                </a:solidFill>
              </a:rPr>
              <a:t>Possible Trends</a:t>
            </a:r>
            <a:endParaRPr lang="en-US" sz="3100" dirty="0"/>
          </a:p>
        </p:txBody>
      </p:sp>
      <p:sp>
        <p:nvSpPr>
          <p:cNvPr id="6" name="Text 4">
            <a:extLst>
              <a:ext uri="{FF2B5EF4-FFF2-40B4-BE49-F238E27FC236}">
                <a16:creationId xmlns:a16="http://schemas.microsoft.com/office/drawing/2014/main" id="{7AE5CA5C-63EE-E9BE-2F0D-82CA1415D931}"/>
              </a:ext>
            </a:extLst>
          </p:cNvPr>
          <p:cNvSpPr/>
          <p:nvPr/>
        </p:nvSpPr>
        <p:spPr>
          <a:xfrm>
            <a:off x="585216" y="868680"/>
            <a:ext cx="9966960" cy="320040"/>
          </a:xfrm>
          <a:prstGeom prst="rect">
            <a:avLst/>
          </a:prstGeom>
          <a:noFill/>
          <a:ln/>
        </p:spPr>
        <p:txBody>
          <a:bodyPr wrap="square" lIns="0" tIns="0" rIns="0" bIns="0" rtlCol="0" anchor="ctr">
            <a:normAutofit/>
          </a:bodyPr>
          <a:lstStyle/>
          <a:p>
            <a:pPr marL="0" indent="0">
              <a:buNone/>
            </a:pPr>
            <a:r>
              <a:rPr lang="en-US" sz="1450" dirty="0">
                <a:solidFill>
                  <a:srgbClr val="5B657A"/>
                </a:solidFill>
              </a:rPr>
              <a:t>Courts are turning AI hype into legal accountability.</a:t>
            </a:r>
            <a:endParaRPr lang="en-US" sz="1450" dirty="0"/>
          </a:p>
        </p:txBody>
      </p:sp>
      <p:sp>
        <p:nvSpPr>
          <p:cNvPr id="7" name="Shape 5">
            <a:extLst>
              <a:ext uri="{FF2B5EF4-FFF2-40B4-BE49-F238E27FC236}">
                <a16:creationId xmlns:a16="http://schemas.microsoft.com/office/drawing/2014/main" id="{EA0539F7-01C6-2098-B6B5-4316E2B6E94D}"/>
              </a:ext>
            </a:extLst>
          </p:cNvPr>
          <p:cNvSpPr/>
          <p:nvPr/>
        </p:nvSpPr>
        <p:spPr>
          <a:xfrm>
            <a:off x="585216" y="1298448"/>
            <a:ext cx="10835640" cy="0"/>
          </a:xfrm>
          <a:prstGeom prst="line">
            <a:avLst/>
          </a:prstGeom>
          <a:noFill/>
          <a:ln w="15875">
            <a:solidFill>
              <a:srgbClr val="1F5AA6"/>
            </a:solidFill>
            <a:prstDash val="solid"/>
          </a:ln>
        </p:spPr>
        <p:txBody>
          <a:bodyPr/>
          <a:lstStyle/>
          <a:p>
            <a:endParaRPr lang="en-US"/>
          </a:p>
        </p:txBody>
      </p:sp>
      <p:sp>
        <p:nvSpPr>
          <p:cNvPr id="8" name="Text 6">
            <a:extLst>
              <a:ext uri="{FF2B5EF4-FFF2-40B4-BE49-F238E27FC236}">
                <a16:creationId xmlns:a16="http://schemas.microsoft.com/office/drawing/2014/main" id="{7FA9EB85-646D-D2B8-D257-E27E60C68BF3}"/>
              </a:ext>
            </a:extLst>
          </p:cNvPr>
          <p:cNvSpPr/>
          <p:nvPr/>
        </p:nvSpPr>
        <p:spPr>
          <a:xfrm>
            <a:off x="585216" y="4812729"/>
            <a:ext cx="10835640" cy="764234"/>
          </a:xfrm>
          <a:prstGeom prst="rect">
            <a:avLst/>
          </a:prstGeom>
          <a:noFill/>
          <a:ln/>
        </p:spPr>
        <p:txBody>
          <a:bodyPr wrap="square" lIns="0" tIns="0" rIns="0" bIns="0" rtlCol="0" anchor="ctr"/>
          <a:lstStyle/>
          <a:p>
            <a:pPr marL="0" indent="0">
              <a:buNone/>
            </a:pPr>
            <a:r>
              <a:rPr lang="en-US" sz="1900" b="1" dirty="0">
                <a:solidFill>
                  <a:srgbClr val="1F5AA6"/>
                </a:solidFill>
              </a:rPr>
              <a:t>AI litigation is moving from "what did the model produce?" to "who built, controlled, verified, profited from, and should be responsible for the system?"</a:t>
            </a:r>
            <a:endParaRPr lang="en-US" sz="1900" dirty="0"/>
          </a:p>
        </p:txBody>
      </p:sp>
      <p:sp>
        <p:nvSpPr>
          <p:cNvPr id="14" name="Text 8">
            <a:extLst>
              <a:ext uri="{FF2B5EF4-FFF2-40B4-BE49-F238E27FC236}">
                <a16:creationId xmlns:a16="http://schemas.microsoft.com/office/drawing/2014/main" id="{ED65E39F-1716-9EE7-D61A-9CD16243765D}"/>
              </a:ext>
            </a:extLst>
          </p:cNvPr>
          <p:cNvSpPr/>
          <p:nvPr/>
        </p:nvSpPr>
        <p:spPr>
          <a:xfrm>
            <a:off x="1456932" y="1711993"/>
            <a:ext cx="2750320" cy="1183670"/>
          </a:xfrm>
          <a:prstGeom prst="rect">
            <a:avLst/>
          </a:prstGeom>
          <a:solidFill>
            <a:srgbClr val="F1ECE4"/>
          </a:solidFill>
          <a:ln w="12700">
            <a:solidFill>
              <a:srgbClr val="C9BDAE"/>
            </a:solidFill>
          </a:ln>
        </p:spPr>
        <p:txBody>
          <a:bodyPr wrap="square" lIns="1016" tIns="1016" rIns="1016" bIns="1016" rtlCol="0" anchor="ctr">
            <a:normAutofit/>
          </a:bodyPr>
          <a:lstStyle/>
          <a:p>
            <a:pPr marL="0" indent="0" algn="ctr">
              <a:buNone/>
            </a:pPr>
            <a:r>
              <a:rPr lang="en-US" sz="1600" b="1" dirty="0">
                <a:solidFill>
                  <a:srgbClr val="172033"/>
                </a:solidFill>
              </a:rPr>
              <a:t>Old doctrines, new technology</a:t>
            </a:r>
            <a:endParaRPr lang="en-US" sz="1600" dirty="0"/>
          </a:p>
        </p:txBody>
      </p:sp>
      <p:sp>
        <p:nvSpPr>
          <p:cNvPr id="15" name="Text 7">
            <a:extLst>
              <a:ext uri="{FF2B5EF4-FFF2-40B4-BE49-F238E27FC236}">
                <a16:creationId xmlns:a16="http://schemas.microsoft.com/office/drawing/2014/main" id="{2B84A650-7983-09C6-75AE-AA8EA1DB8B53}"/>
              </a:ext>
            </a:extLst>
          </p:cNvPr>
          <p:cNvSpPr/>
          <p:nvPr/>
        </p:nvSpPr>
        <p:spPr>
          <a:xfrm>
            <a:off x="1456932" y="3229884"/>
            <a:ext cx="2750320" cy="1183670"/>
          </a:xfrm>
          <a:prstGeom prst="rect">
            <a:avLst/>
          </a:prstGeom>
          <a:solidFill>
            <a:srgbClr val="FFFFFF"/>
          </a:solidFill>
          <a:ln w="12700">
            <a:solidFill>
              <a:srgbClr val="C9BDAE"/>
            </a:solidFill>
          </a:ln>
        </p:spPr>
        <p:txBody>
          <a:bodyPr wrap="square" lIns="1016" tIns="1016" rIns="1016" bIns="1016" rtlCol="0" anchor="ctr">
            <a:normAutofit/>
          </a:bodyPr>
          <a:lstStyle/>
          <a:p>
            <a:pPr marL="0" indent="0" algn="ctr">
              <a:buNone/>
            </a:pPr>
            <a:r>
              <a:rPr lang="en-US" sz="1600" b="1" dirty="0">
                <a:solidFill>
                  <a:srgbClr val="172033"/>
                </a:solidFill>
              </a:rPr>
              <a:t>Evidence and discovery matter</a:t>
            </a:r>
            <a:endParaRPr lang="en-US" sz="1600" dirty="0"/>
          </a:p>
        </p:txBody>
      </p:sp>
      <p:sp>
        <p:nvSpPr>
          <p:cNvPr id="16" name="Text 8">
            <a:extLst>
              <a:ext uri="{FF2B5EF4-FFF2-40B4-BE49-F238E27FC236}">
                <a16:creationId xmlns:a16="http://schemas.microsoft.com/office/drawing/2014/main" id="{F55FA2B2-F9FB-E37F-6B76-7F9C77CA9250}"/>
              </a:ext>
            </a:extLst>
          </p:cNvPr>
          <p:cNvSpPr/>
          <p:nvPr/>
        </p:nvSpPr>
        <p:spPr>
          <a:xfrm>
            <a:off x="4627876" y="3221866"/>
            <a:ext cx="2750320" cy="1183670"/>
          </a:xfrm>
          <a:prstGeom prst="rect">
            <a:avLst/>
          </a:prstGeom>
          <a:solidFill>
            <a:srgbClr val="F1ECE4"/>
          </a:solidFill>
          <a:ln w="12700">
            <a:solidFill>
              <a:srgbClr val="C9BDAE"/>
            </a:solidFill>
          </a:ln>
        </p:spPr>
        <p:txBody>
          <a:bodyPr wrap="square" lIns="1016" tIns="1016" rIns="1016" bIns="1016" rtlCol="0" anchor="ctr">
            <a:normAutofit/>
          </a:bodyPr>
          <a:lstStyle/>
          <a:p>
            <a:pPr marL="0" indent="0" algn="ctr">
              <a:buNone/>
            </a:pPr>
            <a:r>
              <a:rPr lang="en-US" sz="1600" b="1" dirty="0">
                <a:solidFill>
                  <a:srgbClr val="172033"/>
                </a:solidFill>
              </a:rPr>
              <a:t>Fair use may shape the AI economy</a:t>
            </a:r>
            <a:endParaRPr lang="en-US" sz="1600" dirty="0"/>
          </a:p>
        </p:txBody>
      </p:sp>
      <p:sp>
        <p:nvSpPr>
          <p:cNvPr id="21" name="Text 7">
            <a:extLst>
              <a:ext uri="{FF2B5EF4-FFF2-40B4-BE49-F238E27FC236}">
                <a16:creationId xmlns:a16="http://schemas.microsoft.com/office/drawing/2014/main" id="{A16AF0EA-B445-C6C2-1AB1-795A6D54323A}"/>
              </a:ext>
            </a:extLst>
          </p:cNvPr>
          <p:cNvSpPr/>
          <p:nvPr/>
        </p:nvSpPr>
        <p:spPr>
          <a:xfrm>
            <a:off x="4627876" y="1711993"/>
            <a:ext cx="2750320" cy="1183670"/>
          </a:xfrm>
          <a:prstGeom prst="rect">
            <a:avLst/>
          </a:prstGeom>
          <a:solidFill>
            <a:srgbClr val="FFFFFF"/>
          </a:solidFill>
          <a:ln w="12700">
            <a:solidFill>
              <a:srgbClr val="C9BDAE"/>
            </a:solidFill>
          </a:ln>
        </p:spPr>
        <p:txBody>
          <a:bodyPr wrap="square" lIns="1016" tIns="1016" rIns="1016" bIns="1016" rtlCol="0" anchor="ctr">
            <a:normAutofit/>
          </a:bodyPr>
          <a:lstStyle/>
          <a:p>
            <a:pPr marL="0" indent="0" algn="ctr">
              <a:buNone/>
            </a:pPr>
            <a:r>
              <a:rPr lang="en-US" sz="1600" b="1" dirty="0">
                <a:solidFill>
                  <a:srgbClr val="172033"/>
                </a:solidFill>
              </a:rPr>
              <a:t>Responsibility is moving upstream</a:t>
            </a:r>
            <a:endParaRPr lang="en-US" sz="1600" dirty="0"/>
          </a:p>
        </p:txBody>
      </p:sp>
      <p:sp>
        <p:nvSpPr>
          <p:cNvPr id="22" name="Text 8">
            <a:extLst>
              <a:ext uri="{FF2B5EF4-FFF2-40B4-BE49-F238E27FC236}">
                <a16:creationId xmlns:a16="http://schemas.microsoft.com/office/drawing/2014/main" id="{4D720F2C-E00F-AB0C-8E5E-98194A57A7E5}"/>
              </a:ext>
            </a:extLst>
          </p:cNvPr>
          <p:cNvSpPr/>
          <p:nvPr/>
        </p:nvSpPr>
        <p:spPr>
          <a:xfrm>
            <a:off x="7798820" y="1706011"/>
            <a:ext cx="2750320" cy="1183670"/>
          </a:xfrm>
          <a:prstGeom prst="rect">
            <a:avLst/>
          </a:prstGeom>
          <a:solidFill>
            <a:srgbClr val="F1ECE4"/>
          </a:solidFill>
          <a:ln w="12700">
            <a:solidFill>
              <a:srgbClr val="C9BDAE"/>
            </a:solidFill>
          </a:ln>
        </p:spPr>
        <p:txBody>
          <a:bodyPr wrap="square" lIns="1016" tIns="1016" rIns="1016" bIns="1016" rtlCol="0" anchor="ctr">
            <a:normAutofit/>
          </a:bodyPr>
          <a:lstStyle/>
          <a:p>
            <a:pPr marL="0" indent="0" algn="ctr">
              <a:buNone/>
            </a:pPr>
            <a:r>
              <a:rPr lang="en-US" sz="1600" b="1" dirty="0">
                <a:solidFill>
                  <a:srgbClr val="172033"/>
                </a:solidFill>
              </a:rPr>
              <a:t>Human oversight is being tested</a:t>
            </a:r>
            <a:endParaRPr lang="en-US" sz="1600" dirty="0"/>
          </a:p>
        </p:txBody>
      </p:sp>
      <p:sp>
        <p:nvSpPr>
          <p:cNvPr id="23" name="Text 7">
            <a:extLst>
              <a:ext uri="{FF2B5EF4-FFF2-40B4-BE49-F238E27FC236}">
                <a16:creationId xmlns:a16="http://schemas.microsoft.com/office/drawing/2014/main" id="{E512AA47-9B1E-C939-C55B-C710525CD0CC}"/>
              </a:ext>
            </a:extLst>
          </p:cNvPr>
          <p:cNvSpPr/>
          <p:nvPr/>
        </p:nvSpPr>
        <p:spPr>
          <a:xfrm>
            <a:off x="7798820" y="3221866"/>
            <a:ext cx="2750320" cy="1183670"/>
          </a:xfrm>
          <a:prstGeom prst="rect">
            <a:avLst/>
          </a:prstGeom>
          <a:solidFill>
            <a:srgbClr val="FFFFFF"/>
          </a:solidFill>
          <a:ln w="12700">
            <a:solidFill>
              <a:srgbClr val="C9BDAE"/>
            </a:solidFill>
          </a:ln>
        </p:spPr>
        <p:txBody>
          <a:bodyPr wrap="square" lIns="1016" tIns="1016" rIns="1016" bIns="1016" rtlCol="0" anchor="ctr">
            <a:normAutofit/>
          </a:bodyPr>
          <a:lstStyle/>
          <a:p>
            <a:pPr marL="0" indent="0" algn="ctr">
              <a:buNone/>
            </a:pPr>
            <a:r>
              <a:rPr lang="en-US" sz="1600" b="1" dirty="0">
                <a:solidFill>
                  <a:srgbClr val="172033"/>
                </a:solidFill>
              </a:rPr>
              <a:t>AI law is becoming system governance</a:t>
            </a:r>
            <a:endParaRPr lang="en-US" sz="1600" dirty="0"/>
          </a:p>
        </p:txBody>
      </p:sp>
    </p:spTree>
    <p:extLst>
      <p:ext uri="{BB962C8B-B14F-4D97-AF65-F5344CB8AC3E}">
        <p14:creationId xmlns:p14="http://schemas.microsoft.com/office/powerpoint/2010/main" val="3492268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0F338-2385-804C-10DE-5EEC383EF817}"/>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EE30487D-C9CD-482E-5672-D1B058428598}"/>
              </a:ext>
            </a:extLst>
          </p:cNvPr>
          <p:cNvSpPr/>
          <p:nvPr/>
        </p:nvSpPr>
        <p:spPr>
          <a:xfrm>
            <a:off x="0" y="0"/>
            <a:ext cx="164592" cy="6858000"/>
          </a:xfrm>
          <a:prstGeom prst="rect">
            <a:avLst/>
          </a:prstGeom>
          <a:solidFill>
            <a:srgbClr val="B3282D"/>
          </a:solidFill>
          <a:ln w="12700">
            <a:solidFill>
              <a:srgbClr val="B3282D"/>
            </a:solidFill>
            <a:prstDash val="solid"/>
          </a:ln>
        </p:spPr>
        <p:txBody>
          <a:bodyPr/>
          <a:lstStyle/>
          <a:p>
            <a:endParaRPr lang="en-US"/>
          </a:p>
        </p:txBody>
      </p:sp>
      <p:sp>
        <p:nvSpPr>
          <p:cNvPr id="3" name="Title 2">
            <a:extLst>
              <a:ext uri="{FF2B5EF4-FFF2-40B4-BE49-F238E27FC236}">
                <a16:creationId xmlns:a16="http://schemas.microsoft.com/office/drawing/2014/main" id="{B9E0A052-6F1A-10CA-8DD3-0A251F9CD5FE}"/>
              </a:ext>
            </a:extLst>
          </p:cNvPr>
          <p:cNvSpPr>
            <a:spLocks noGrp="1"/>
          </p:cNvSpPr>
          <p:nvPr>
            <p:ph type="title"/>
          </p:nvPr>
        </p:nvSpPr>
        <p:spPr/>
        <p:txBody>
          <a:bodyPr>
            <a:normAutofit fontScale="90000"/>
          </a:bodyPr>
          <a:lstStyle/>
          <a:p>
            <a:r>
              <a:rPr lang="en-US" dirty="0">
                <a:hlinkClick r:id="rId2"/>
              </a:rPr>
              <a:t>Beyond Regulation: What 500 Cases Reveal About the Future of AI in the Courts </a:t>
            </a:r>
            <a:r>
              <a:rPr lang="en-US" sz="2700" dirty="0"/>
              <a:t>(Isadora Valadares Assunção / May 20, 2025)</a:t>
            </a:r>
          </a:p>
        </p:txBody>
      </p:sp>
      <p:pic>
        <p:nvPicPr>
          <p:cNvPr id="13" name="Content Placeholder 12">
            <a:extLst>
              <a:ext uri="{FF2B5EF4-FFF2-40B4-BE49-F238E27FC236}">
                <a16:creationId xmlns:a16="http://schemas.microsoft.com/office/drawing/2014/main" id="{01489ECA-DDF7-F033-E077-EC0C19287D12}"/>
              </a:ext>
            </a:extLst>
          </p:cNvPr>
          <p:cNvPicPr>
            <a:picLocks noGrp="1" noChangeAspect="1"/>
          </p:cNvPicPr>
          <p:nvPr>
            <p:ph idx="1"/>
          </p:nvPr>
        </p:nvPicPr>
        <p:blipFill>
          <a:blip r:embed="rId3"/>
          <a:stretch>
            <a:fillRect/>
          </a:stretch>
        </p:blipFill>
        <p:spPr>
          <a:xfrm>
            <a:off x="2546709" y="1825624"/>
            <a:ext cx="7909256" cy="4848271"/>
          </a:xfrm>
          <a:prstGeom prst="rect">
            <a:avLst/>
          </a:prstGeom>
        </p:spPr>
      </p:pic>
    </p:spTree>
    <p:extLst>
      <p:ext uri="{BB962C8B-B14F-4D97-AF65-F5344CB8AC3E}">
        <p14:creationId xmlns:p14="http://schemas.microsoft.com/office/powerpoint/2010/main" val="621867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D8C2-12C8-B24D-90E0-5EE6C85700EC}"/>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63196A3C-7F06-2E9C-0AAA-AF17DBF06183}"/>
              </a:ext>
            </a:extLst>
          </p:cNvPr>
          <p:cNvSpPr/>
          <p:nvPr/>
        </p:nvSpPr>
        <p:spPr>
          <a:xfrm>
            <a:off x="0" y="0"/>
            <a:ext cx="164592" cy="6858000"/>
          </a:xfrm>
          <a:prstGeom prst="rect">
            <a:avLst/>
          </a:prstGeom>
          <a:solidFill>
            <a:srgbClr val="B3282D"/>
          </a:solidFill>
          <a:ln w="12700">
            <a:solidFill>
              <a:srgbClr val="B3282D"/>
            </a:solidFill>
            <a:prstDash val="solid"/>
          </a:ln>
        </p:spPr>
        <p:txBody>
          <a:bodyPr/>
          <a:lstStyle/>
          <a:p>
            <a:endParaRPr lang="en-US"/>
          </a:p>
        </p:txBody>
      </p:sp>
      <p:sp>
        <p:nvSpPr>
          <p:cNvPr id="3" name="Title 2">
            <a:extLst>
              <a:ext uri="{FF2B5EF4-FFF2-40B4-BE49-F238E27FC236}">
                <a16:creationId xmlns:a16="http://schemas.microsoft.com/office/drawing/2014/main" id="{4DECF445-45AD-00EE-068A-4F8390E42D42}"/>
              </a:ext>
            </a:extLst>
          </p:cNvPr>
          <p:cNvSpPr>
            <a:spLocks noGrp="1"/>
          </p:cNvSpPr>
          <p:nvPr>
            <p:ph type="title"/>
          </p:nvPr>
        </p:nvSpPr>
        <p:spPr/>
        <p:txBody>
          <a:bodyPr>
            <a:normAutofit fontScale="90000"/>
          </a:bodyPr>
          <a:lstStyle/>
          <a:p>
            <a:r>
              <a:rPr lang="en-US" dirty="0">
                <a:hlinkClick r:id="rId2"/>
              </a:rPr>
              <a:t>Beyond Regulation: What 500 Cases Reveal About the Future of AI in the Courts </a:t>
            </a:r>
            <a:r>
              <a:rPr lang="en-US" sz="2700" dirty="0"/>
              <a:t>(Isadora Valadares Assunção / May 20, 2025)</a:t>
            </a:r>
          </a:p>
        </p:txBody>
      </p:sp>
      <p:pic>
        <p:nvPicPr>
          <p:cNvPr id="11" name="Content Placeholder 10">
            <a:extLst>
              <a:ext uri="{FF2B5EF4-FFF2-40B4-BE49-F238E27FC236}">
                <a16:creationId xmlns:a16="http://schemas.microsoft.com/office/drawing/2014/main" id="{4DEF6E38-F86B-1107-DABA-2ADBE926035C}"/>
              </a:ext>
            </a:extLst>
          </p:cNvPr>
          <p:cNvPicPr>
            <a:picLocks noGrp="1" noChangeAspect="1"/>
          </p:cNvPicPr>
          <p:nvPr>
            <p:ph idx="1"/>
          </p:nvPr>
        </p:nvPicPr>
        <p:blipFill>
          <a:blip r:embed="rId3"/>
          <a:stretch>
            <a:fillRect/>
          </a:stretch>
        </p:blipFill>
        <p:spPr>
          <a:xfrm>
            <a:off x="2377669" y="1825624"/>
            <a:ext cx="8475861" cy="4959395"/>
          </a:xfrm>
          <a:prstGeom prst="rect">
            <a:avLst/>
          </a:prstGeom>
        </p:spPr>
      </p:pic>
    </p:spTree>
    <p:extLst>
      <p:ext uri="{BB962C8B-B14F-4D97-AF65-F5344CB8AC3E}">
        <p14:creationId xmlns:p14="http://schemas.microsoft.com/office/powerpoint/2010/main" val="1313435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1223A-7A5C-9716-0601-9797321CD44A}"/>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1D6865E0-4AF6-2779-8006-FF518C0E2A34}"/>
              </a:ext>
            </a:extLst>
          </p:cNvPr>
          <p:cNvSpPr/>
          <p:nvPr/>
        </p:nvSpPr>
        <p:spPr>
          <a:xfrm>
            <a:off x="0" y="0"/>
            <a:ext cx="164592" cy="6858000"/>
          </a:xfrm>
          <a:prstGeom prst="rect">
            <a:avLst/>
          </a:prstGeom>
          <a:solidFill>
            <a:srgbClr val="B3282D"/>
          </a:solidFill>
          <a:ln w="12700">
            <a:solidFill>
              <a:srgbClr val="B3282D"/>
            </a:solidFill>
            <a:prstDash val="solid"/>
          </a:ln>
        </p:spPr>
        <p:txBody>
          <a:bodyPr/>
          <a:lstStyle/>
          <a:p>
            <a:endParaRPr lang="en-US"/>
          </a:p>
        </p:txBody>
      </p:sp>
      <p:sp>
        <p:nvSpPr>
          <p:cNvPr id="3" name="Title 2">
            <a:extLst>
              <a:ext uri="{FF2B5EF4-FFF2-40B4-BE49-F238E27FC236}">
                <a16:creationId xmlns:a16="http://schemas.microsoft.com/office/drawing/2014/main" id="{1D030368-C116-950E-AB55-73CC9D1AB23E}"/>
              </a:ext>
            </a:extLst>
          </p:cNvPr>
          <p:cNvSpPr>
            <a:spLocks noGrp="1"/>
          </p:cNvSpPr>
          <p:nvPr>
            <p:ph type="title"/>
          </p:nvPr>
        </p:nvSpPr>
        <p:spPr/>
        <p:txBody>
          <a:bodyPr>
            <a:normAutofit/>
          </a:bodyPr>
          <a:lstStyle/>
          <a:p>
            <a:r>
              <a:rPr lang="en-US" dirty="0"/>
              <a:t>Conclusions</a:t>
            </a:r>
            <a:endParaRPr lang="en-US" sz="2700" dirty="0"/>
          </a:p>
        </p:txBody>
      </p:sp>
      <p:sp>
        <p:nvSpPr>
          <p:cNvPr id="5" name="Content Placeholder 4">
            <a:extLst>
              <a:ext uri="{FF2B5EF4-FFF2-40B4-BE49-F238E27FC236}">
                <a16:creationId xmlns:a16="http://schemas.microsoft.com/office/drawing/2014/main" id="{5672C8D1-3A03-9A04-21FB-FAD7B3A9BB85}"/>
              </a:ext>
            </a:extLst>
          </p:cNvPr>
          <p:cNvSpPr>
            <a:spLocks noGrp="1"/>
          </p:cNvSpPr>
          <p:nvPr>
            <p:ph idx="1"/>
          </p:nvPr>
        </p:nvSpPr>
        <p:spPr/>
        <p:txBody>
          <a:bodyPr>
            <a:normAutofit lnSpcReduction="10000"/>
          </a:bodyPr>
          <a:lstStyle/>
          <a:p>
            <a:r>
              <a:rPr lang="en-US" dirty="0"/>
              <a:t>AI litigation is a growing global trend</a:t>
            </a:r>
          </a:p>
          <a:p>
            <a:r>
              <a:rPr lang="en-US" dirty="0"/>
              <a:t>Much of the litigation is centered on traditional law and legal claims </a:t>
            </a:r>
          </a:p>
          <a:p>
            <a:pPr lvl="1"/>
            <a:r>
              <a:rPr lang="en-US" dirty="0"/>
              <a:t>But courts are being asked to apply the law in new contexts and respecting new situations</a:t>
            </a:r>
          </a:p>
          <a:p>
            <a:r>
              <a:rPr lang="en-US" dirty="0"/>
              <a:t>Major areas</a:t>
            </a:r>
          </a:p>
          <a:p>
            <a:pPr lvl="1"/>
            <a:r>
              <a:rPr lang="en-US" dirty="0"/>
              <a:t>Deception</a:t>
            </a:r>
          </a:p>
          <a:p>
            <a:pPr lvl="1"/>
            <a:r>
              <a:rPr lang="en-US" dirty="0"/>
              <a:t>Negligence</a:t>
            </a:r>
          </a:p>
          <a:p>
            <a:pPr lvl="1"/>
            <a:r>
              <a:rPr lang="en-US" dirty="0"/>
              <a:t>Consumer protection</a:t>
            </a:r>
          </a:p>
          <a:p>
            <a:pPr lvl="1"/>
            <a:r>
              <a:rPr lang="en-US" dirty="0"/>
              <a:t>Intellectual property</a:t>
            </a:r>
          </a:p>
          <a:p>
            <a:pPr lvl="1"/>
            <a:r>
              <a:rPr lang="en-US" dirty="0"/>
              <a:t>Violation of statutes (</a:t>
            </a:r>
            <a:r>
              <a:rPr lang="en-US" dirty="0" err="1"/>
              <a:t>eg</a:t>
            </a:r>
            <a:r>
              <a:rPr lang="en-US" dirty="0"/>
              <a:t>, privacy, etc.)</a:t>
            </a:r>
          </a:p>
          <a:p>
            <a:pPr lvl="1"/>
            <a:endParaRPr lang="en-US" dirty="0"/>
          </a:p>
        </p:txBody>
      </p:sp>
    </p:spTree>
    <p:extLst>
      <p:ext uri="{BB962C8B-B14F-4D97-AF65-F5344CB8AC3E}">
        <p14:creationId xmlns:p14="http://schemas.microsoft.com/office/powerpoint/2010/main" val="2290759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a:extLst>
              <a:ext uri="{FF2B5EF4-FFF2-40B4-BE49-F238E27FC236}">
                <a16:creationId xmlns:a16="http://schemas.microsoft.com/office/drawing/2014/main" id="{465C33FD-1529-56A3-BBA7-3940EE03B8C4}"/>
              </a:ext>
            </a:extLst>
          </p:cNvPr>
          <p:cNvSpPr/>
          <p:nvPr/>
        </p:nvSpPr>
        <p:spPr>
          <a:xfrm>
            <a:off x="0" y="0"/>
            <a:ext cx="164592" cy="6858000"/>
          </a:xfrm>
          <a:prstGeom prst="rect">
            <a:avLst/>
          </a:prstGeom>
          <a:solidFill>
            <a:srgbClr val="B3282D"/>
          </a:solidFill>
          <a:ln w="12700">
            <a:solidFill>
              <a:srgbClr val="B3282D"/>
            </a:solidFill>
            <a:prstDash val="solid"/>
          </a:ln>
        </p:spPr>
        <p:txBody>
          <a:bodyPr/>
          <a:lstStyle/>
          <a:p>
            <a:endParaRPr lang="en-US"/>
          </a:p>
        </p:txBody>
      </p:sp>
      <p:sp>
        <p:nvSpPr>
          <p:cNvPr id="3" name="Title 2">
            <a:extLst>
              <a:ext uri="{FF2B5EF4-FFF2-40B4-BE49-F238E27FC236}">
                <a16:creationId xmlns:a16="http://schemas.microsoft.com/office/drawing/2014/main" id="{51B04009-33F4-6578-BBD3-0E26CA67B8A2}"/>
              </a:ext>
            </a:extLst>
          </p:cNvPr>
          <p:cNvSpPr>
            <a:spLocks noGrp="1"/>
          </p:cNvSpPr>
          <p:nvPr>
            <p:ph type="title"/>
          </p:nvPr>
        </p:nvSpPr>
        <p:spPr/>
        <p:txBody>
          <a:bodyPr/>
          <a:lstStyle/>
          <a:p>
            <a:r>
              <a:rPr lang="en-US" dirty="0"/>
              <a:t>The Theoretical Framework</a:t>
            </a:r>
          </a:p>
        </p:txBody>
      </p:sp>
      <p:sp>
        <p:nvSpPr>
          <p:cNvPr id="4" name="Content Placeholder 3">
            <a:extLst>
              <a:ext uri="{FF2B5EF4-FFF2-40B4-BE49-F238E27FC236}">
                <a16:creationId xmlns:a16="http://schemas.microsoft.com/office/drawing/2014/main" id="{9B8BA9C8-1A64-968A-4B59-8C86781D4598}"/>
              </a:ext>
            </a:extLst>
          </p:cNvPr>
          <p:cNvSpPr>
            <a:spLocks noGrp="1"/>
          </p:cNvSpPr>
          <p:nvPr>
            <p:ph sz="half" idx="1"/>
          </p:nvPr>
        </p:nvSpPr>
        <p:spPr/>
        <p:txBody>
          <a:bodyPr>
            <a:normAutofit fontScale="85000" lnSpcReduction="20000"/>
          </a:bodyPr>
          <a:lstStyle/>
          <a:p>
            <a:r>
              <a:rPr lang="en-US" dirty="0"/>
              <a:t>Object of regulation:</a:t>
            </a:r>
          </a:p>
          <a:p>
            <a:pPr lvl="1"/>
            <a:r>
              <a:rPr lang="en-US" dirty="0"/>
              <a:t>Disaggregating AI</a:t>
            </a:r>
          </a:p>
          <a:p>
            <a:pPr lvl="2"/>
            <a:r>
              <a:rPr lang="en-US" dirty="0"/>
              <a:t>LLM (large language models)</a:t>
            </a:r>
          </a:p>
          <a:p>
            <a:pPr lvl="2"/>
            <a:r>
              <a:rPr lang="en-US" dirty="0"/>
              <a:t>Deep Learning</a:t>
            </a:r>
          </a:p>
          <a:p>
            <a:pPr lvl="2"/>
            <a:r>
              <a:rPr lang="en-US" dirty="0"/>
              <a:t>Neural Networks</a:t>
            </a:r>
          </a:p>
          <a:p>
            <a:pPr lvl="2"/>
            <a:r>
              <a:rPr lang="en-US" dirty="0"/>
              <a:t>Generative AI (automates the creation of complex text, images, and video based on human language interaction)</a:t>
            </a:r>
          </a:p>
          <a:p>
            <a:pPr lvl="2"/>
            <a:r>
              <a:rPr lang="en-US" dirty="0" err="1"/>
              <a:t>Agenic</a:t>
            </a:r>
            <a:r>
              <a:rPr lang="en-US" dirty="0"/>
              <a:t> AI (autonomous software systems that perceive, reason, and act in digital environments to achieve goals on behalf of human principals)</a:t>
            </a:r>
          </a:p>
          <a:p>
            <a:pPr lvl="1"/>
            <a:r>
              <a:rPr lang="en-US" dirty="0"/>
              <a:t>AI sub-</a:t>
            </a:r>
            <a:r>
              <a:rPr lang="en-US" dirty="0" err="1"/>
              <a:t>copmpenants</a:t>
            </a:r>
            <a:endParaRPr lang="en-US" dirty="0"/>
          </a:p>
          <a:p>
            <a:pPr lvl="2"/>
            <a:r>
              <a:rPr lang="en-US" dirty="0"/>
              <a:t>Data</a:t>
            </a:r>
          </a:p>
          <a:p>
            <a:pPr lvl="2"/>
            <a:r>
              <a:rPr lang="en-US" dirty="0"/>
              <a:t>Algorithms</a:t>
            </a:r>
          </a:p>
          <a:p>
            <a:pPr lvl="2"/>
            <a:r>
              <a:rPr lang="en-US" dirty="0"/>
              <a:t>Warehousing</a:t>
            </a:r>
          </a:p>
          <a:p>
            <a:pPr lvl="2"/>
            <a:r>
              <a:rPr lang="en-US" dirty="0"/>
              <a:t>Infrastructure</a:t>
            </a:r>
          </a:p>
          <a:p>
            <a:pPr lvl="2"/>
            <a:r>
              <a:rPr lang="en-US" dirty="0" err="1"/>
              <a:t>Applicatons</a:t>
            </a:r>
            <a:endParaRPr lang="en-US" dirty="0"/>
          </a:p>
          <a:p>
            <a:endParaRPr lang="en-US" dirty="0"/>
          </a:p>
        </p:txBody>
      </p:sp>
      <p:sp>
        <p:nvSpPr>
          <p:cNvPr id="5" name="Content Placeholder 4">
            <a:extLst>
              <a:ext uri="{FF2B5EF4-FFF2-40B4-BE49-F238E27FC236}">
                <a16:creationId xmlns:a16="http://schemas.microsoft.com/office/drawing/2014/main" id="{8CDFA4AB-6267-5E56-F7F4-4D8B881EF4D8}"/>
              </a:ext>
            </a:extLst>
          </p:cNvPr>
          <p:cNvSpPr>
            <a:spLocks noGrp="1"/>
          </p:cNvSpPr>
          <p:nvPr>
            <p:ph sz="half" idx="2"/>
          </p:nvPr>
        </p:nvSpPr>
        <p:spPr/>
        <p:txBody>
          <a:bodyPr>
            <a:normAutofit fontScale="85000" lnSpcReduction="20000"/>
          </a:bodyPr>
          <a:lstStyle/>
          <a:p>
            <a:r>
              <a:rPr lang="en-US" dirty="0"/>
              <a:t>The Conceptual Box of Regulation:</a:t>
            </a:r>
          </a:p>
          <a:p>
            <a:pPr lvl="1"/>
            <a:r>
              <a:rPr lang="en-US" dirty="0"/>
              <a:t>Focus of regulation</a:t>
            </a:r>
          </a:p>
          <a:p>
            <a:pPr lvl="2"/>
            <a:r>
              <a:rPr lang="en-US" dirty="0"/>
              <a:t>Systems</a:t>
            </a:r>
          </a:p>
          <a:p>
            <a:pPr lvl="2"/>
            <a:r>
              <a:rPr lang="en-US" dirty="0"/>
              <a:t>Components</a:t>
            </a:r>
          </a:p>
          <a:p>
            <a:pPr lvl="2"/>
            <a:r>
              <a:rPr lang="en-US" dirty="0"/>
              <a:t>Producers</a:t>
            </a:r>
          </a:p>
          <a:p>
            <a:pPr lvl="2"/>
            <a:r>
              <a:rPr lang="en-US" dirty="0"/>
              <a:t>Consumers</a:t>
            </a:r>
          </a:p>
          <a:p>
            <a:pPr lvl="2"/>
            <a:r>
              <a:rPr lang="en-US" dirty="0"/>
              <a:t>Agents</a:t>
            </a:r>
          </a:p>
          <a:p>
            <a:pPr lvl="1"/>
            <a:r>
              <a:rPr lang="en-US" dirty="0"/>
              <a:t>Forms of regulations</a:t>
            </a:r>
          </a:p>
          <a:p>
            <a:pPr lvl="2"/>
            <a:r>
              <a:rPr lang="en-US" dirty="0"/>
              <a:t>Civil fines</a:t>
            </a:r>
          </a:p>
          <a:p>
            <a:pPr lvl="2"/>
            <a:r>
              <a:rPr lang="en-US" dirty="0"/>
              <a:t>Criminal penalties</a:t>
            </a:r>
          </a:p>
          <a:p>
            <a:pPr lvl="2"/>
            <a:r>
              <a:rPr lang="en-US" dirty="0"/>
              <a:t>Public administrative action</a:t>
            </a:r>
          </a:p>
          <a:p>
            <a:pPr lvl="2"/>
            <a:r>
              <a:rPr lang="en-US" dirty="0"/>
              <a:t>Private actins</a:t>
            </a:r>
          </a:p>
          <a:p>
            <a:pPr lvl="2"/>
            <a:r>
              <a:rPr lang="en-US" dirty="0"/>
              <a:t>Harms based</a:t>
            </a:r>
          </a:p>
          <a:p>
            <a:pPr lvl="3"/>
            <a:r>
              <a:rPr lang="en-US" dirty="0"/>
              <a:t>Prevention/mitigation model</a:t>
            </a:r>
          </a:p>
          <a:p>
            <a:pPr lvl="3"/>
            <a:r>
              <a:rPr lang="en-US" dirty="0"/>
              <a:t>Remedial model</a:t>
            </a:r>
          </a:p>
          <a:p>
            <a:pPr lvl="2"/>
            <a:endParaRPr lang="en-US" dirty="0"/>
          </a:p>
        </p:txBody>
      </p:sp>
    </p:spTree>
    <p:extLst>
      <p:ext uri="{BB962C8B-B14F-4D97-AF65-F5344CB8AC3E}">
        <p14:creationId xmlns:p14="http://schemas.microsoft.com/office/powerpoint/2010/main" val="2434048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a:extLst>
              <a:ext uri="{FF2B5EF4-FFF2-40B4-BE49-F238E27FC236}">
                <a16:creationId xmlns:a16="http://schemas.microsoft.com/office/drawing/2014/main" id="{D7278946-2BC4-4762-8AFB-8758CA54F3C7}"/>
              </a:ext>
            </a:extLst>
          </p:cNvPr>
          <p:cNvSpPr/>
          <p:nvPr/>
        </p:nvSpPr>
        <p:spPr>
          <a:xfrm>
            <a:off x="0" y="0"/>
            <a:ext cx="164592" cy="6858000"/>
          </a:xfrm>
          <a:prstGeom prst="rect">
            <a:avLst/>
          </a:prstGeom>
          <a:solidFill>
            <a:srgbClr val="B3282D"/>
          </a:solidFill>
          <a:ln w="12700">
            <a:solidFill>
              <a:srgbClr val="B3282D"/>
            </a:solidFill>
            <a:prstDash val="solid"/>
          </a:ln>
        </p:spPr>
        <p:txBody>
          <a:bodyPr/>
          <a:lstStyle/>
          <a:p>
            <a:endParaRPr lang="en-US"/>
          </a:p>
        </p:txBody>
      </p:sp>
      <p:sp>
        <p:nvSpPr>
          <p:cNvPr id="3" name="Title 2">
            <a:extLst>
              <a:ext uri="{FF2B5EF4-FFF2-40B4-BE49-F238E27FC236}">
                <a16:creationId xmlns:a16="http://schemas.microsoft.com/office/drawing/2014/main" id="{884E1875-3048-34EC-EA43-6DC59A639319}"/>
              </a:ext>
            </a:extLst>
          </p:cNvPr>
          <p:cNvSpPr>
            <a:spLocks noGrp="1"/>
          </p:cNvSpPr>
          <p:nvPr>
            <p:ph type="title"/>
          </p:nvPr>
        </p:nvSpPr>
        <p:spPr/>
        <p:txBody>
          <a:bodyPr>
            <a:normAutofit fontScale="90000"/>
          </a:bodyPr>
          <a:lstStyle/>
          <a:p>
            <a:r>
              <a:rPr lang="en-US" dirty="0"/>
              <a:t>National Neutral Networks;</a:t>
            </a:r>
            <a:br>
              <a:rPr lang="en-US" dirty="0"/>
            </a:br>
            <a:r>
              <a:rPr lang="en-US" dirty="0"/>
              <a:t>Object of Regulation and Regulatory Objectives</a:t>
            </a:r>
          </a:p>
        </p:txBody>
      </p:sp>
      <p:sp>
        <p:nvSpPr>
          <p:cNvPr id="4" name="Content Placeholder 3">
            <a:extLst>
              <a:ext uri="{FF2B5EF4-FFF2-40B4-BE49-F238E27FC236}">
                <a16:creationId xmlns:a16="http://schemas.microsoft.com/office/drawing/2014/main" id="{3568ADF7-F8E6-50DA-8467-B4DFC57F2455}"/>
              </a:ext>
            </a:extLst>
          </p:cNvPr>
          <p:cNvSpPr>
            <a:spLocks noGrp="1"/>
          </p:cNvSpPr>
          <p:nvPr>
            <p:ph idx="1"/>
          </p:nvPr>
        </p:nvSpPr>
        <p:spPr>
          <a:xfrm>
            <a:off x="838200" y="1825625"/>
            <a:ext cx="10515600" cy="4667250"/>
          </a:xfrm>
        </p:spPr>
        <p:txBody>
          <a:bodyPr>
            <a:normAutofit fontScale="77500" lnSpcReduction="20000"/>
          </a:bodyPr>
          <a:lstStyle/>
          <a:p>
            <a:r>
              <a:rPr lang="en-US" dirty="0"/>
              <a:t>National Civilizations neural as neutral networks</a:t>
            </a:r>
          </a:p>
          <a:p>
            <a:pPr lvl="1"/>
            <a:r>
              <a:rPr lang="en-US" dirty="0"/>
              <a:t>US</a:t>
            </a:r>
          </a:p>
          <a:p>
            <a:pPr lvl="2"/>
            <a:r>
              <a:rPr lang="en-US" dirty="0"/>
              <a:t>Markets driven basis</a:t>
            </a:r>
          </a:p>
          <a:p>
            <a:pPr lvl="2"/>
            <a:r>
              <a:rPr lang="en-US" dirty="0"/>
              <a:t>Distrust of state</a:t>
            </a:r>
          </a:p>
          <a:p>
            <a:pPr lvl="2"/>
            <a:r>
              <a:rPr lang="en-US" dirty="0"/>
              <a:t>Founding ideology: transactional; tradition, custom and expectation oriented; iterative mimetic social movements induced from movement; </a:t>
            </a:r>
          </a:p>
          <a:p>
            <a:pPr lvl="2"/>
            <a:r>
              <a:rPr lang="en-US" dirty="0"/>
              <a:t>resistance to top down</a:t>
            </a:r>
          </a:p>
          <a:p>
            <a:pPr lvl="1"/>
            <a:r>
              <a:rPr lang="en-US" dirty="0"/>
              <a:t>China</a:t>
            </a:r>
          </a:p>
          <a:p>
            <a:pPr lvl="2"/>
            <a:r>
              <a:rPr lang="en-US" dirty="0"/>
              <a:t>Socialist modernization driven</a:t>
            </a:r>
          </a:p>
          <a:p>
            <a:pPr lvl="2"/>
            <a:r>
              <a:rPr lang="en-US" dirty="0"/>
              <a:t>Rationalized through Marxcist lens</a:t>
            </a:r>
          </a:p>
          <a:p>
            <a:pPr lvl="2"/>
            <a:r>
              <a:rPr lang="en-US" dirty="0"/>
              <a:t>Operationalized through Chinese Leninist theories</a:t>
            </a:r>
          </a:p>
          <a:p>
            <a:pPr lvl="1"/>
            <a:r>
              <a:rPr lang="en-US" dirty="0"/>
              <a:t>EU</a:t>
            </a:r>
          </a:p>
          <a:p>
            <a:pPr lvl="2"/>
            <a:r>
              <a:rPr lang="en-US" dirty="0"/>
              <a:t>Administration/compliance driven</a:t>
            </a:r>
          </a:p>
          <a:p>
            <a:pPr lvl="2"/>
            <a:r>
              <a:rPr lang="en-US" dirty="0"/>
              <a:t>Trust state</a:t>
            </a:r>
          </a:p>
          <a:p>
            <a:pPr lvl="2"/>
            <a:r>
              <a:rPr lang="en-US" dirty="0"/>
              <a:t>Current form a sort of liberal democratic Leninism grounded in direction by public bodies of experts in state organs</a:t>
            </a:r>
          </a:p>
          <a:p>
            <a:pPr lvl="2"/>
            <a:r>
              <a:rPr lang="en-US" dirty="0"/>
              <a:t>Protection of rights driven by privileging of autonomous human person</a:t>
            </a:r>
          </a:p>
          <a:p>
            <a:pPr lvl="2"/>
            <a:r>
              <a:rPr lang="en-US" dirty="0"/>
              <a:t>Compliance/prevention of </a:t>
            </a:r>
            <a:r>
              <a:rPr lang="en-US" dirty="0" err="1"/>
              <a:t>hartm</a:t>
            </a:r>
            <a:r>
              <a:rPr lang="en-US" dirty="0"/>
              <a:t> orientation</a:t>
            </a:r>
          </a:p>
          <a:p>
            <a:pPr lvl="2"/>
            <a:r>
              <a:rPr lang="en-US" dirty="0"/>
              <a:t>Development </a:t>
            </a:r>
            <a:r>
              <a:rPr lang="en-US" dirty="0" err="1"/>
              <a:t>subordfinated</a:t>
            </a:r>
            <a:endParaRPr lang="en-US" dirty="0"/>
          </a:p>
          <a:p>
            <a:endParaRPr lang="en-US" dirty="0"/>
          </a:p>
        </p:txBody>
      </p:sp>
    </p:spTree>
    <p:extLst>
      <p:ext uri="{BB962C8B-B14F-4D97-AF65-F5344CB8AC3E}">
        <p14:creationId xmlns:p14="http://schemas.microsoft.com/office/powerpoint/2010/main" val="241705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a:extLst>
              <a:ext uri="{FF2B5EF4-FFF2-40B4-BE49-F238E27FC236}">
                <a16:creationId xmlns:a16="http://schemas.microsoft.com/office/drawing/2014/main" id="{6FB272EB-B753-CB0D-E653-22DEC6AC35A5}"/>
              </a:ext>
            </a:extLst>
          </p:cNvPr>
          <p:cNvSpPr/>
          <p:nvPr/>
        </p:nvSpPr>
        <p:spPr>
          <a:xfrm>
            <a:off x="0" y="0"/>
            <a:ext cx="164592" cy="6858000"/>
          </a:xfrm>
          <a:prstGeom prst="rect">
            <a:avLst/>
          </a:prstGeom>
          <a:solidFill>
            <a:srgbClr val="B3282D"/>
          </a:solidFill>
          <a:ln w="12700">
            <a:solidFill>
              <a:srgbClr val="B3282D"/>
            </a:solidFill>
            <a:prstDash val="solid"/>
          </a:ln>
        </p:spPr>
        <p:txBody>
          <a:bodyPr/>
          <a:lstStyle/>
          <a:p>
            <a:endParaRPr lang="en-US"/>
          </a:p>
        </p:txBody>
      </p:sp>
      <p:sp>
        <p:nvSpPr>
          <p:cNvPr id="3" name="Title 2">
            <a:extLst>
              <a:ext uri="{FF2B5EF4-FFF2-40B4-BE49-F238E27FC236}">
                <a16:creationId xmlns:a16="http://schemas.microsoft.com/office/drawing/2014/main" id="{679B52AF-BC87-7F6C-8DDE-D67230E47F7F}"/>
              </a:ext>
            </a:extLst>
          </p:cNvPr>
          <p:cNvSpPr>
            <a:spLocks noGrp="1"/>
          </p:cNvSpPr>
          <p:nvPr>
            <p:ph type="title"/>
          </p:nvPr>
        </p:nvSpPr>
        <p:spPr/>
        <p:txBody>
          <a:bodyPr/>
          <a:lstStyle/>
          <a:p>
            <a:r>
              <a:rPr lang="en-US" dirty="0"/>
              <a:t>From theory to Systems</a:t>
            </a:r>
          </a:p>
        </p:txBody>
      </p:sp>
      <p:sp>
        <p:nvSpPr>
          <p:cNvPr id="4" name="Content Placeholder 3">
            <a:extLst>
              <a:ext uri="{FF2B5EF4-FFF2-40B4-BE49-F238E27FC236}">
                <a16:creationId xmlns:a16="http://schemas.microsoft.com/office/drawing/2014/main" id="{1560E299-07BC-0B96-867A-7BA158121238}"/>
              </a:ext>
            </a:extLst>
          </p:cNvPr>
          <p:cNvSpPr>
            <a:spLocks noGrp="1"/>
          </p:cNvSpPr>
          <p:nvPr>
            <p:ph idx="1"/>
          </p:nvPr>
        </p:nvSpPr>
        <p:spPr>
          <a:xfrm>
            <a:off x="838200" y="1825625"/>
            <a:ext cx="10515600" cy="4773958"/>
          </a:xfrm>
        </p:spPr>
        <p:txBody>
          <a:bodyPr>
            <a:normAutofit fontScale="85000" lnSpcReduction="20000"/>
          </a:bodyPr>
          <a:lstStyle/>
          <a:p>
            <a:r>
              <a:rPr lang="en-US" dirty="0"/>
              <a:t>U.S.</a:t>
            </a:r>
          </a:p>
          <a:p>
            <a:pPr lvl="1"/>
            <a:r>
              <a:rPr lang="en-US" dirty="0"/>
              <a:t>Markets driven</a:t>
            </a:r>
          </a:p>
          <a:p>
            <a:pPr lvl="1"/>
            <a:r>
              <a:rPr lang="en-US" dirty="0"/>
              <a:t>Innovation directed</a:t>
            </a:r>
          </a:p>
          <a:p>
            <a:pPr lvl="1"/>
            <a:r>
              <a:rPr lang="en-US" dirty="0"/>
              <a:t>State guidance—national security driven </a:t>
            </a:r>
          </a:p>
          <a:p>
            <a:pPr lvl="1"/>
            <a:r>
              <a:rPr lang="en-US" dirty="0"/>
              <a:t>National security is economic policy tec.</a:t>
            </a:r>
          </a:p>
          <a:p>
            <a:r>
              <a:rPr lang="en-US" dirty="0"/>
              <a:t>EU </a:t>
            </a:r>
          </a:p>
          <a:p>
            <a:pPr lvl="1"/>
            <a:r>
              <a:rPr lang="en-US" dirty="0"/>
              <a:t>Complaisance driven; State led/managed</a:t>
            </a:r>
          </a:p>
          <a:p>
            <a:pPr lvl="1"/>
            <a:r>
              <a:rPr lang="en-US" dirty="0"/>
              <a:t>Regulatory supervision</a:t>
            </a:r>
          </a:p>
          <a:p>
            <a:pPr lvl="1"/>
            <a:r>
              <a:rPr lang="en-US" dirty="0"/>
              <a:t>Grounded in the protection of rights and prevention of harm</a:t>
            </a:r>
          </a:p>
          <a:p>
            <a:r>
              <a:rPr lang="en-US" dirty="0"/>
              <a:t>China </a:t>
            </a:r>
          </a:p>
          <a:p>
            <a:pPr lvl="1"/>
            <a:r>
              <a:rPr lang="en-US" dirty="0"/>
              <a:t>Driven by modernization imperative</a:t>
            </a:r>
          </a:p>
          <a:p>
            <a:pPr lvl="1"/>
            <a:r>
              <a:rPr lang="en-US" dirty="0"/>
              <a:t>Operated within framework of Chinese Leninism</a:t>
            </a:r>
          </a:p>
          <a:p>
            <a:pPr lvl="1"/>
            <a:r>
              <a:rPr lang="en-US" dirty="0"/>
              <a:t>Complex coordination structures</a:t>
            </a:r>
          </a:p>
          <a:p>
            <a:pPr lvl="1"/>
            <a:r>
              <a:rPr lang="en-US" dirty="0"/>
              <a:t>Innovation and protection of system integrity</a:t>
            </a:r>
          </a:p>
          <a:p>
            <a:pPr lvl="1"/>
            <a:r>
              <a:rPr lang="en-US" dirty="0"/>
              <a:t>Focused on Socialist path toward realization of its ultimate goal</a:t>
            </a:r>
          </a:p>
        </p:txBody>
      </p:sp>
    </p:spTree>
    <p:extLst>
      <p:ext uri="{BB962C8B-B14F-4D97-AF65-F5344CB8AC3E}">
        <p14:creationId xmlns:p14="http://schemas.microsoft.com/office/powerpoint/2010/main" val="2000439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2">
    <p:bg>
      <p:bgPr>
        <a:solidFill>
          <a:srgbClr val="F7F4EE"/>
        </a:solidFill>
        <a:effectLst/>
      </p:bgPr>
    </p:bg>
    <p:spTree>
      <p:nvGrpSpPr>
        <p:cNvPr id="1" name=""/>
        <p:cNvGrpSpPr/>
        <p:nvPr/>
      </p:nvGrpSpPr>
      <p:grpSpPr>
        <a:xfrm>
          <a:off x="0" y="0"/>
          <a:ext cx="0" cy="0"/>
          <a:chOff x="0" y="0"/>
          <a:chExt cx="0" cy="0"/>
        </a:xfrm>
      </p:grpSpPr>
      <p:sp>
        <p:nvSpPr>
          <p:cNvPr id="2" name="Shape 0"/>
          <p:cNvSpPr/>
          <p:nvPr/>
        </p:nvSpPr>
        <p:spPr>
          <a:xfrm>
            <a:off x="0" y="0"/>
            <a:ext cx="164592" cy="6858000"/>
          </a:xfrm>
          <a:prstGeom prst="rect">
            <a:avLst/>
          </a:prstGeom>
          <a:solidFill>
            <a:srgbClr val="1F5AA6"/>
          </a:solidFill>
          <a:ln w="12700">
            <a:solidFill>
              <a:srgbClr val="1F5AA6"/>
            </a:solidFill>
            <a:prstDash val="solid"/>
          </a:ln>
        </p:spPr>
        <p:txBody>
          <a:bodyPr/>
          <a:lstStyle/>
          <a:p>
            <a:endParaRPr lang="en-US"/>
          </a:p>
        </p:txBody>
      </p:sp>
      <p:sp>
        <p:nvSpPr>
          <p:cNvPr id="3" name="Text 1"/>
          <p:cNvSpPr/>
          <p:nvPr/>
        </p:nvSpPr>
        <p:spPr>
          <a:xfrm>
            <a:off x="502920" y="6519672"/>
            <a:ext cx="8229600" cy="182880"/>
          </a:xfrm>
          <a:prstGeom prst="rect">
            <a:avLst/>
          </a:prstGeom>
          <a:noFill/>
          <a:ln/>
        </p:spPr>
        <p:txBody>
          <a:bodyPr wrap="square" lIns="0" tIns="0" rIns="0" bIns="0" rtlCol="0" anchor="ctr"/>
          <a:lstStyle/>
          <a:p>
            <a:r>
              <a:rPr lang="en-US" sz="850" dirty="0">
                <a:solidFill>
                  <a:srgbClr val="5B657A"/>
                </a:solidFill>
                <a:latin typeface="Aptos" pitchFamily="34" charset="0"/>
                <a:ea typeface="Aptos" pitchFamily="34" charset="-122"/>
                <a:cs typeface="Aptos" pitchFamily="34" charset="-120"/>
              </a:rPr>
              <a:t>Lecture Six - The AI Cases and Emerging Trends</a:t>
            </a:r>
            <a:endParaRPr lang="en-US" sz="850" dirty="0"/>
          </a:p>
        </p:txBody>
      </p:sp>
      <p:sp>
        <p:nvSpPr>
          <p:cNvPr id="4" name="Text 2"/>
          <p:cNvSpPr/>
          <p:nvPr/>
        </p:nvSpPr>
        <p:spPr>
          <a:xfrm>
            <a:off x="11658600" y="6473952"/>
            <a:ext cx="256032" cy="182880"/>
          </a:xfrm>
          <a:prstGeom prst="rect">
            <a:avLst/>
          </a:prstGeom>
          <a:noFill/>
          <a:ln/>
        </p:spPr>
        <p:txBody>
          <a:bodyPr wrap="square" lIns="0" tIns="0" rIns="0" bIns="0" rtlCol="0" anchor="ctr"/>
          <a:lstStyle/>
          <a:p>
            <a:pPr marL="0" indent="0" algn="r">
              <a:buNone/>
            </a:pPr>
            <a:r>
              <a:rPr lang="en-US" sz="850" dirty="0">
                <a:solidFill>
                  <a:srgbClr val="5B657A"/>
                </a:solidFill>
                <a:latin typeface="Aptos" pitchFamily="34" charset="0"/>
                <a:ea typeface="Aptos" pitchFamily="34" charset="-122"/>
                <a:cs typeface="Aptos" pitchFamily="34" charset="-120"/>
              </a:rPr>
              <a:t>2</a:t>
            </a:r>
            <a:endParaRPr lang="en-US" sz="850" dirty="0"/>
          </a:p>
        </p:txBody>
      </p:sp>
      <p:sp>
        <p:nvSpPr>
          <p:cNvPr id="5" name="Text 3"/>
          <p:cNvSpPr/>
          <p:nvPr/>
        </p:nvSpPr>
        <p:spPr>
          <a:xfrm>
            <a:off x="566928" y="384048"/>
            <a:ext cx="8961120" cy="411480"/>
          </a:xfrm>
          <a:prstGeom prst="rect">
            <a:avLst/>
          </a:prstGeom>
          <a:noFill/>
          <a:ln/>
        </p:spPr>
        <p:txBody>
          <a:bodyPr wrap="square" lIns="0" tIns="0" rIns="0" bIns="0" rtlCol="0" anchor="ctr">
            <a:normAutofit fontScale="92500" lnSpcReduction="10000"/>
          </a:bodyPr>
          <a:lstStyle/>
          <a:p>
            <a:pPr marL="0" indent="0">
              <a:buNone/>
            </a:pPr>
            <a:r>
              <a:rPr lang="en-US" sz="3100" b="1" dirty="0">
                <a:solidFill>
                  <a:srgbClr val="172033"/>
                </a:solidFill>
              </a:rPr>
              <a:t>Core Thesis</a:t>
            </a:r>
            <a:endParaRPr lang="en-US" sz="3100" dirty="0"/>
          </a:p>
        </p:txBody>
      </p:sp>
      <p:sp>
        <p:nvSpPr>
          <p:cNvPr id="6" name="Text 4"/>
          <p:cNvSpPr/>
          <p:nvPr/>
        </p:nvSpPr>
        <p:spPr>
          <a:xfrm>
            <a:off x="585216" y="868680"/>
            <a:ext cx="9966960" cy="320040"/>
          </a:xfrm>
          <a:prstGeom prst="rect">
            <a:avLst/>
          </a:prstGeom>
          <a:noFill/>
          <a:ln/>
        </p:spPr>
        <p:txBody>
          <a:bodyPr wrap="square" lIns="0" tIns="0" rIns="0" bIns="0" rtlCol="0" anchor="ctr">
            <a:normAutofit/>
          </a:bodyPr>
          <a:lstStyle/>
          <a:p>
            <a:pPr marL="0" indent="0">
              <a:buNone/>
            </a:pPr>
            <a:r>
              <a:rPr lang="en-US" sz="1450" dirty="0">
                <a:solidFill>
                  <a:srgbClr val="5B657A"/>
                </a:solidFill>
              </a:rPr>
              <a:t>Courts are translating AI problems into existing legal categories and systems.</a:t>
            </a:r>
            <a:endParaRPr lang="en-US" sz="1450" dirty="0"/>
          </a:p>
        </p:txBody>
      </p:sp>
      <p:sp>
        <p:nvSpPr>
          <p:cNvPr id="7" name="Shape 5"/>
          <p:cNvSpPr/>
          <p:nvPr/>
        </p:nvSpPr>
        <p:spPr>
          <a:xfrm>
            <a:off x="585216" y="1298448"/>
            <a:ext cx="10835640" cy="0"/>
          </a:xfrm>
          <a:prstGeom prst="line">
            <a:avLst/>
          </a:prstGeom>
          <a:noFill/>
          <a:ln w="15875">
            <a:solidFill>
              <a:srgbClr val="1F5AA6"/>
            </a:solidFill>
            <a:prstDash val="solid"/>
          </a:ln>
        </p:spPr>
        <p:txBody>
          <a:bodyPr/>
          <a:lstStyle/>
          <a:p>
            <a:endParaRPr lang="en-US"/>
          </a:p>
        </p:txBody>
      </p:sp>
      <p:sp>
        <p:nvSpPr>
          <p:cNvPr id="8" name="Text 6"/>
          <p:cNvSpPr/>
          <p:nvPr/>
        </p:nvSpPr>
        <p:spPr>
          <a:xfrm>
            <a:off x="566928" y="1664208"/>
            <a:ext cx="566928" cy="201168"/>
          </a:xfrm>
          <a:prstGeom prst="rect">
            <a:avLst/>
          </a:prstGeom>
          <a:noFill/>
          <a:ln/>
        </p:spPr>
        <p:txBody>
          <a:bodyPr wrap="square" lIns="0" tIns="0" rIns="0" bIns="0" rtlCol="0" anchor="ctr"/>
          <a:lstStyle/>
          <a:p>
            <a:pPr marL="0" indent="0">
              <a:buNone/>
            </a:pPr>
            <a:r>
              <a:rPr lang="en-US" sz="1100" b="1" dirty="0">
                <a:solidFill>
                  <a:srgbClr val="1F5AA6"/>
                </a:solidFill>
              </a:rPr>
              <a:t>THESIS</a:t>
            </a:r>
            <a:endParaRPr lang="en-US" sz="1100" dirty="0"/>
          </a:p>
        </p:txBody>
      </p:sp>
      <p:sp>
        <p:nvSpPr>
          <p:cNvPr id="9" name="Shape 7"/>
          <p:cNvSpPr/>
          <p:nvPr/>
        </p:nvSpPr>
        <p:spPr>
          <a:xfrm>
            <a:off x="1188720" y="1664208"/>
            <a:ext cx="0" cy="704089"/>
          </a:xfrm>
          <a:prstGeom prst="line">
            <a:avLst/>
          </a:prstGeom>
          <a:noFill/>
          <a:ln w="38100">
            <a:solidFill>
              <a:srgbClr val="1F5AA6"/>
            </a:solidFill>
            <a:prstDash val="solid"/>
          </a:ln>
        </p:spPr>
        <p:txBody>
          <a:bodyPr/>
          <a:lstStyle/>
          <a:p>
            <a:endParaRPr lang="en-US"/>
          </a:p>
        </p:txBody>
      </p:sp>
      <p:sp>
        <p:nvSpPr>
          <p:cNvPr id="10" name="Text 8"/>
          <p:cNvSpPr/>
          <p:nvPr/>
        </p:nvSpPr>
        <p:spPr>
          <a:xfrm>
            <a:off x="1316736" y="1536192"/>
            <a:ext cx="9189720" cy="960120"/>
          </a:xfrm>
          <a:prstGeom prst="rect">
            <a:avLst/>
          </a:prstGeom>
          <a:noFill/>
          <a:ln/>
        </p:spPr>
        <p:txBody>
          <a:bodyPr wrap="square" lIns="254" tIns="254" rIns="254" bIns="254" rtlCol="0" anchor="ctr">
            <a:normAutofit/>
          </a:bodyPr>
          <a:lstStyle/>
          <a:p>
            <a:pPr marL="0" indent="0">
              <a:buNone/>
            </a:pPr>
            <a:r>
              <a:rPr lang="en-US" sz="2700" b="1" dirty="0">
                <a:solidFill>
                  <a:srgbClr val="172033"/>
                </a:solidFill>
              </a:rPr>
              <a:t>How have the courts dealt with these issues today?</a:t>
            </a:r>
            <a:endParaRPr lang="en-US" sz="2700" dirty="0"/>
          </a:p>
        </p:txBody>
      </p:sp>
      <p:sp>
        <p:nvSpPr>
          <p:cNvPr id="11" name="Text 9"/>
          <p:cNvSpPr/>
          <p:nvPr/>
        </p:nvSpPr>
        <p:spPr>
          <a:xfrm>
            <a:off x="1133856" y="2552901"/>
            <a:ext cx="9601200" cy="1405933"/>
          </a:xfrm>
          <a:prstGeom prst="rect">
            <a:avLst/>
          </a:prstGeom>
          <a:noFill/>
          <a:ln/>
        </p:spPr>
        <p:txBody>
          <a:bodyPr wrap="square" lIns="254" tIns="254" rIns="254" bIns="254" rtlCol="0" anchor="ctr">
            <a:normAutofit/>
          </a:bodyPr>
          <a:lstStyle/>
          <a:p>
            <a:pPr marL="0" indent="0">
              <a:buNone/>
            </a:pPr>
            <a:r>
              <a:rPr lang="en-US" sz="2000" dirty="0">
                <a:solidFill>
                  <a:srgbClr val="172033"/>
                </a:solidFill>
              </a:rPr>
              <a:t>Artificial intelligence has moved from policy debate into litigation. Courts are now being asked to decide what AI is, who is responsible for its outputs, and more</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3">
    <p:bg>
      <p:bgPr>
        <a:solidFill>
          <a:srgbClr val="F7F4EE"/>
        </a:solidFill>
        <a:effectLst/>
      </p:bgPr>
    </p:bg>
    <p:spTree>
      <p:nvGrpSpPr>
        <p:cNvPr id="1" name=""/>
        <p:cNvGrpSpPr/>
        <p:nvPr/>
      </p:nvGrpSpPr>
      <p:grpSpPr>
        <a:xfrm>
          <a:off x="0" y="0"/>
          <a:ext cx="0" cy="0"/>
          <a:chOff x="0" y="0"/>
          <a:chExt cx="0" cy="0"/>
        </a:xfrm>
      </p:grpSpPr>
      <p:sp>
        <p:nvSpPr>
          <p:cNvPr id="2" name="Shape 0"/>
          <p:cNvSpPr/>
          <p:nvPr/>
        </p:nvSpPr>
        <p:spPr>
          <a:xfrm>
            <a:off x="0" y="0"/>
            <a:ext cx="164592" cy="6858000"/>
          </a:xfrm>
          <a:prstGeom prst="rect">
            <a:avLst/>
          </a:prstGeom>
          <a:solidFill>
            <a:srgbClr val="1F5AA6"/>
          </a:solidFill>
          <a:ln w="12700">
            <a:solidFill>
              <a:srgbClr val="1F5AA6"/>
            </a:solidFill>
            <a:prstDash val="solid"/>
          </a:ln>
        </p:spPr>
        <p:txBody>
          <a:bodyPr/>
          <a:lstStyle/>
          <a:p>
            <a:endParaRPr lang="en-US"/>
          </a:p>
        </p:txBody>
      </p:sp>
      <p:sp>
        <p:nvSpPr>
          <p:cNvPr id="3" name="Text 1"/>
          <p:cNvSpPr/>
          <p:nvPr/>
        </p:nvSpPr>
        <p:spPr>
          <a:xfrm>
            <a:off x="502920" y="6519672"/>
            <a:ext cx="8229600" cy="182880"/>
          </a:xfrm>
          <a:prstGeom prst="rect">
            <a:avLst/>
          </a:prstGeom>
          <a:noFill/>
          <a:ln/>
        </p:spPr>
        <p:txBody>
          <a:bodyPr wrap="square" lIns="0" tIns="0" rIns="0" bIns="0" rtlCol="0" anchor="ctr"/>
          <a:lstStyle/>
          <a:p>
            <a:r>
              <a:rPr lang="en-US" sz="850" dirty="0">
                <a:solidFill>
                  <a:srgbClr val="5B657A"/>
                </a:solidFill>
                <a:latin typeface="Aptos" pitchFamily="34" charset="0"/>
                <a:ea typeface="Aptos" pitchFamily="34" charset="-122"/>
                <a:cs typeface="Aptos" pitchFamily="34" charset="-120"/>
              </a:rPr>
              <a:t>Lecture Six - The AI Cases and Emerging Trends</a:t>
            </a:r>
            <a:endParaRPr lang="en-US" sz="850" dirty="0"/>
          </a:p>
        </p:txBody>
      </p:sp>
      <p:sp>
        <p:nvSpPr>
          <p:cNvPr id="4" name="Text 2"/>
          <p:cNvSpPr/>
          <p:nvPr/>
        </p:nvSpPr>
        <p:spPr>
          <a:xfrm>
            <a:off x="11658600" y="6473952"/>
            <a:ext cx="256032" cy="182880"/>
          </a:xfrm>
          <a:prstGeom prst="rect">
            <a:avLst/>
          </a:prstGeom>
          <a:noFill/>
          <a:ln/>
        </p:spPr>
        <p:txBody>
          <a:bodyPr wrap="square" lIns="0" tIns="0" rIns="0" bIns="0" rtlCol="0" anchor="ctr"/>
          <a:lstStyle/>
          <a:p>
            <a:pPr marL="0" indent="0" algn="r">
              <a:buNone/>
            </a:pPr>
            <a:r>
              <a:rPr lang="en-US" sz="850" dirty="0">
                <a:solidFill>
                  <a:srgbClr val="5B657A"/>
                </a:solidFill>
                <a:latin typeface="Aptos" pitchFamily="34" charset="0"/>
                <a:ea typeface="Aptos" pitchFamily="34" charset="-122"/>
                <a:cs typeface="Aptos" pitchFamily="34" charset="-120"/>
              </a:rPr>
              <a:t>3</a:t>
            </a:r>
            <a:endParaRPr lang="en-US" sz="850" dirty="0"/>
          </a:p>
        </p:txBody>
      </p:sp>
      <p:sp>
        <p:nvSpPr>
          <p:cNvPr id="5" name="Text 3"/>
          <p:cNvSpPr/>
          <p:nvPr/>
        </p:nvSpPr>
        <p:spPr>
          <a:xfrm>
            <a:off x="566928" y="384048"/>
            <a:ext cx="8961120" cy="411480"/>
          </a:xfrm>
          <a:prstGeom prst="rect">
            <a:avLst/>
          </a:prstGeom>
          <a:noFill/>
          <a:ln/>
        </p:spPr>
        <p:txBody>
          <a:bodyPr wrap="square" lIns="0" tIns="0" rIns="0" bIns="0" rtlCol="0" anchor="ctr">
            <a:normAutofit fontScale="92500" lnSpcReduction="10000"/>
          </a:bodyPr>
          <a:lstStyle/>
          <a:p>
            <a:pPr marL="0" indent="0">
              <a:buNone/>
            </a:pPr>
            <a:r>
              <a:rPr lang="en-US" sz="3100" b="1" dirty="0">
                <a:solidFill>
                  <a:srgbClr val="172033"/>
                </a:solidFill>
              </a:rPr>
              <a:t>AI Court Case Resources</a:t>
            </a:r>
            <a:endParaRPr lang="en-US" sz="3100" dirty="0"/>
          </a:p>
        </p:txBody>
      </p:sp>
      <p:sp>
        <p:nvSpPr>
          <p:cNvPr id="6" name="Text 4"/>
          <p:cNvSpPr/>
          <p:nvPr/>
        </p:nvSpPr>
        <p:spPr>
          <a:xfrm>
            <a:off x="585216" y="868680"/>
            <a:ext cx="9966960" cy="320040"/>
          </a:xfrm>
          <a:prstGeom prst="rect">
            <a:avLst/>
          </a:prstGeom>
          <a:noFill/>
          <a:ln/>
        </p:spPr>
        <p:txBody>
          <a:bodyPr wrap="square" lIns="0" tIns="0" rIns="0" bIns="0" rtlCol="0" anchor="ctr">
            <a:normAutofit/>
          </a:bodyPr>
          <a:lstStyle/>
          <a:p>
            <a:pPr marL="0" indent="0">
              <a:buNone/>
            </a:pPr>
            <a:r>
              <a:rPr lang="en-US" sz="1450" dirty="0">
                <a:solidFill>
                  <a:srgbClr val="5B657A"/>
                </a:solidFill>
              </a:rPr>
              <a:t>Where to track the emerging AI litigation landscape.</a:t>
            </a:r>
            <a:endParaRPr lang="en-US" sz="1450" dirty="0"/>
          </a:p>
        </p:txBody>
      </p:sp>
      <p:sp>
        <p:nvSpPr>
          <p:cNvPr id="7" name="Shape 5"/>
          <p:cNvSpPr/>
          <p:nvPr/>
        </p:nvSpPr>
        <p:spPr>
          <a:xfrm>
            <a:off x="585216" y="1298448"/>
            <a:ext cx="10835640" cy="0"/>
          </a:xfrm>
          <a:prstGeom prst="line">
            <a:avLst/>
          </a:prstGeom>
          <a:noFill/>
          <a:ln w="15875">
            <a:solidFill>
              <a:srgbClr val="1F5AA6"/>
            </a:solidFill>
            <a:prstDash val="solid"/>
          </a:ln>
        </p:spPr>
        <p:txBody>
          <a:bodyPr/>
          <a:lstStyle/>
          <a:p>
            <a:endParaRPr lang="en-US"/>
          </a:p>
        </p:txBody>
      </p:sp>
      <p:sp>
        <p:nvSpPr>
          <p:cNvPr id="11" name="Text 9"/>
          <p:cNvSpPr/>
          <p:nvPr/>
        </p:nvSpPr>
        <p:spPr>
          <a:xfrm>
            <a:off x="6485021" y="1826514"/>
            <a:ext cx="2011680" cy="713232"/>
          </a:xfrm>
          <a:prstGeom prst="rect">
            <a:avLst/>
          </a:prstGeom>
          <a:solidFill>
            <a:srgbClr val="FFFFFF"/>
          </a:solidFill>
          <a:ln w="12700">
            <a:solidFill>
              <a:srgbClr val="C9BDAE"/>
            </a:solidFill>
          </a:ln>
        </p:spPr>
        <p:txBody>
          <a:bodyPr wrap="square" lIns="1016" tIns="1016" rIns="1016" bIns="1016" rtlCol="0" anchor="ctr">
            <a:normAutofit/>
          </a:bodyPr>
          <a:lstStyle/>
          <a:p>
            <a:pPr algn="ctr"/>
            <a:r>
              <a:rPr lang="en-US" sz="1350" b="1" dirty="0">
                <a:solidFill>
                  <a:srgbClr val="172033"/>
                </a:solidFill>
              </a:rPr>
              <a:t>AI Litigation </a:t>
            </a:r>
          </a:p>
          <a:p>
            <a:pPr algn="ctr"/>
            <a:r>
              <a:rPr lang="en-US" sz="1350" b="1" dirty="0">
                <a:solidFill>
                  <a:srgbClr val="172033"/>
                </a:solidFill>
              </a:rPr>
              <a:t>Case Law Tracker:</a:t>
            </a:r>
            <a:endParaRPr lang="en-US" sz="1350" dirty="0"/>
          </a:p>
        </p:txBody>
      </p:sp>
      <p:sp>
        <p:nvSpPr>
          <p:cNvPr id="13" name="Text 11"/>
          <p:cNvSpPr/>
          <p:nvPr/>
        </p:nvSpPr>
        <p:spPr>
          <a:xfrm>
            <a:off x="585216" y="1826514"/>
            <a:ext cx="2011680" cy="713232"/>
          </a:xfrm>
          <a:prstGeom prst="rect">
            <a:avLst/>
          </a:prstGeom>
          <a:solidFill>
            <a:srgbClr val="FFFFFF"/>
          </a:solidFill>
          <a:ln w="12700">
            <a:solidFill>
              <a:srgbClr val="C9BDAE"/>
            </a:solidFill>
          </a:ln>
        </p:spPr>
        <p:txBody>
          <a:bodyPr wrap="square" lIns="1016" tIns="1016" rIns="1016" bIns="1016" rtlCol="0" anchor="ctr">
            <a:normAutofit/>
          </a:bodyPr>
          <a:lstStyle/>
          <a:p>
            <a:pPr marL="0" indent="0" algn="ctr">
              <a:buNone/>
            </a:pPr>
            <a:r>
              <a:rPr lang="en-US" sz="1350" b="1" dirty="0" err="1">
                <a:solidFill>
                  <a:srgbClr val="172033"/>
                </a:solidFill>
              </a:rPr>
              <a:t>OpenCase</a:t>
            </a:r>
            <a:r>
              <a:rPr lang="en-US" sz="1350" b="1" dirty="0">
                <a:solidFill>
                  <a:srgbClr val="172033"/>
                </a:solidFill>
              </a:rPr>
              <a:t>:</a:t>
            </a:r>
            <a:endParaRPr lang="en-US" sz="1350" dirty="0"/>
          </a:p>
        </p:txBody>
      </p:sp>
      <p:pic>
        <p:nvPicPr>
          <p:cNvPr id="16" name="Picture 15">
            <a:extLst>
              <a:ext uri="{FF2B5EF4-FFF2-40B4-BE49-F238E27FC236}">
                <a16:creationId xmlns:a16="http://schemas.microsoft.com/office/drawing/2014/main" id="{719031F1-142C-EDAD-7C27-35B6A409492D}"/>
              </a:ext>
            </a:extLst>
          </p:cNvPr>
          <p:cNvPicPr>
            <a:picLocks noChangeAspect="1"/>
          </p:cNvPicPr>
          <p:nvPr/>
        </p:nvPicPr>
        <p:blipFill>
          <a:blip r:embed="rId3"/>
          <a:stretch>
            <a:fillRect/>
          </a:stretch>
        </p:blipFill>
        <p:spPr>
          <a:xfrm>
            <a:off x="617941" y="2909235"/>
            <a:ext cx="4429547" cy="2499310"/>
          </a:xfrm>
          <a:prstGeom prst="rect">
            <a:avLst/>
          </a:prstGeom>
          <a:ln w="38100">
            <a:solidFill>
              <a:schemeClr val="tx1"/>
            </a:solidFill>
          </a:ln>
        </p:spPr>
      </p:pic>
      <p:pic>
        <p:nvPicPr>
          <p:cNvPr id="18" name="Picture 17">
            <a:extLst>
              <a:ext uri="{FF2B5EF4-FFF2-40B4-BE49-F238E27FC236}">
                <a16:creationId xmlns:a16="http://schemas.microsoft.com/office/drawing/2014/main" id="{D542E91C-1E52-9253-16DE-9B6DF9711FE8}"/>
              </a:ext>
            </a:extLst>
          </p:cNvPr>
          <p:cNvPicPr>
            <a:picLocks noChangeAspect="1"/>
          </p:cNvPicPr>
          <p:nvPr/>
        </p:nvPicPr>
        <p:blipFill>
          <a:blip r:embed="rId4"/>
          <a:stretch>
            <a:fillRect/>
          </a:stretch>
        </p:blipFill>
        <p:spPr>
          <a:xfrm>
            <a:off x="6517746" y="2866533"/>
            <a:ext cx="4618923" cy="2542011"/>
          </a:xfrm>
          <a:prstGeom prst="rect">
            <a:avLst/>
          </a:prstGeom>
          <a:ln w="38100">
            <a:solidFill>
              <a:schemeClr val="tx1"/>
            </a:solidFill>
          </a:ln>
        </p:spPr>
      </p:pic>
      <p:sp>
        <p:nvSpPr>
          <p:cNvPr id="21" name="TextBox 20">
            <a:extLst>
              <a:ext uri="{FF2B5EF4-FFF2-40B4-BE49-F238E27FC236}">
                <a16:creationId xmlns:a16="http://schemas.microsoft.com/office/drawing/2014/main" id="{B8227698-3921-3974-8190-0046621574C1}"/>
              </a:ext>
            </a:extLst>
          </p:cNvPr>
          <p:cNvSpPr txBox="1"/>
          <p:nvPr/>
        </p:nvSpPr>
        <p:spPr>
          <a:xfrm>
            <a:off x="544549" y="5588810"/>
            <a:ext cx="3599848" cy="230832"/>
          </a:xfrm>
          <a:prstGeom prst="rect">
            <a:avLst/>
          </a:prstGeom>
          <a:noFill/>
        </p:spPr>
        <p:txBody>
          <a:bodyPr wrap="square" rtlCol="0">
            <a:spAutoFit/>
          </a:bodyPr>
          <a:lstStyle/>
          <a:p>
            <a:r>
              <a:rPr lang="en-US" sz="900" dirty="0"/>
              <a:t>See: </a:t>
            </a:r>
            <a:r>
              <a:rPr lang="en-US" sz="900" dirty="0">
                <a:hlinkClick r:id="rId5"/>
              </a:rPr>
              <a:t>https://www.opencase.com/</a:t>
            </a:r>
            <a:r>
              <a:rPr lang="en-US" sz="900" dirty="0"/>
              <a:t> </a:t>
            </a:r>
          </a:p>
        </p:txBody>
      </p:sp>
      <p:sp>
        <p:nvSpPr>
          <p:cNvPr id="22" name="TextBox 21">
            <a:extLst>
              <a:ext uri="{FF2B5EF4-FFF2-40B4-BE49-F238E27FC236}">
                <a16:creationId xmlns:a16="http://schemas.microsoft.com/office/drawing/2014/main" id="{5C7E6ECA-32F1-F93B-EBE0-12E463FA536D}"/>
              </a:ext>
            </a:extLst>
          </p:cNvPr>
          <p:cNvSpPr txBox="1"/>
          <p:nvPr/>
        </p:nvSpPr>
        <p:spPr>
          <a:xfrm>
            <a:off x="6404650" y="5659346"/>
            <a:ext cx="5197642" cy="230832"/>
          </a:xfrm>
          <a:prstGeom prst="rect">
            <a:avLst/>
          </a:prstGeom>
          <a:noFill/>
        </p:spPr>
        <p:txBody>
          <a:bodyPr wrap="square" rtlCol="0">
            <a:spAutoFit/>
          </a:bodyPr>
          <a:lstStyle/>
          <a:p>
            <a:r>
              <a:rPr lang="en-US" sz="900" dirty="0"/>
              <a:t>See: </a:t>
            </a:r>
            <a:r>
              <a:rPr lang="en-US" sz="900" dirty="0">
                <a:hlinkClick r:id="rId6"/>
              </a:rPr>
              <a:t>https://digital-client-solutions.hoganlovells.com/resources/ai-litigation-case-law-tracker</a:t>
            </a:r>
            <a:r>
              <a:rPr lang="en-US" sz="900"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4">
    <p:bg>
      <p:bgPr>
        <a:solidFill>
          <a:srgbClr val="F7F4EE"/>
        </a:solidFill>
        <a:effectLst/>
      </p:bgPr>
    </p:bg>
    <p:spTree>
      <p:nvGrpSpPr>
        <p:cNvPr id="1" name=""/>
        <p:cNvGrpSpPr/>
        <p:nvPr/>
      </p:nvGrpSpPr>
      <p:grpSpPr>
        <a:xfrm>
          <a:off x="0" y="0"/>
          <a:ext cx="0" cy="0"/>
          <a:chOff x="0" y="0"/>
          <a:chExt cx="0" cy="0"/>
        </a:xfrm>
      </p:grpSpPr>
      <p:sp>
        <p:nvSpPr>
          <p:cNvPr id="2" name="Shape 0"/>
          <p:cNvSpPr/>
          <p:nvPr/>
        </p:nvSpPr>
        <p:spPr>
          <a:xfrm>
            <a:off x="0" y="0"/>
            <a:ext cx="164592" cy="6858000"/>
          </a:xfrm>
          <a:prstGeom prst="rect">
            <a:avLst/>
          </a:prstGeom>
          <a:solidFill>
            <a:srgbClr val="1F5AA6"/>
          </a:solidFill>
          <a:ln w="12700">
            <a:solidFill>
              <a:srgbClr val="1F5AA6"/>
            </a:solidFill>
            <a:prstDash val="solid"/>
          </a:ln>
        </p:spPr>
        <p:txBody>
          <a:bodyPr/>
          <a:lstStyle/>
          <a:p>
            <a:endParaRPr lang="en-US"/>
          </a:p>
        </p:txBody>
      </p:sp>
      <p:sp>
        <p:nvSpPr>
          <p:cNvPr id="3" name="Text 1"/>
          <p:cNvSpPr/>
          <p:nvPr/>
        </p:nvSpPr>
        <p:spPr>
          <a:xfrm>
            <a:off x="502920" y="6519672"/>
            <a:ext cx="8229600" cy="182880"/>
          </a:xfrm>
          <a:prstGeom prst="rect">
            <a:avLst/>
          </a:prstGeom>
          <a:noFill/>
          <a:ln/>
        </p:spPr>
        <p:txBody>
          <a:bodyPr wrap="square" lIns="0" tIns="0" rIns="0" bIns="0" rtlCol="0" anchor="ctr"/>
          <a:lstStyle/>
          <a:p>
            <a:r>
              <a:rPr lang="en-US" sz="850" dirty="0">
                <a:solidFill>
                  <a:srgbClr val="5B657A"/>
                </a:solidFill>
                <a:latin typeface="Aptos" pitchFamily="34" charset="0"/>
                <a:ea typeface="Aptos" pitchFamily="34" charset="-122"/>
                <a:cs typeface="Aptos" pitchFamily="34" charset="-120"/>
              </a:rPr>
              <a:t>Lecture Six - The AI Cases and Emerging Trends</a:t>
            </a:r>
            <a:endParaRPr lang="en-US" sz="850" dirty="0"/>
          </a:p>
        </p:txBody>
      </p:sp>
      <p:sp>
        <p:nvSpPr>
          <p:cNvPr id="4" name="Text 2"/>
          <p:cNvSpPr/>
          <p:nvPr/>
        </p:nvSpPr>
        <p:spPr>
          <a:xfrm>
            <a:off x="11658600" y="6473952"/>
            <a:ext cx="256032" cy="182880"/>
          </a:xfrm>
          <a:prstGeom prst="rect">
            <a:avLst/>
          </a:prstGeom>
          <a:noFill/>
          <a:ln/>
        </p:spPr>
        <p:txBody>
          <a:bodyPr wrap="square" lIns="0" tIns="0" rIns="0" bIns="0" rtlCol="0" anchor="ctr"/>
          <a:lstStyle/>
          <a:p>
            <a:pPr marL="0" indent="0" algn="r">
              <a:buNone/>
            </a:pPr>
            <a:r>
              <a:rPr lang="en-US" sz="850" dirty="0">
                <a:solidFill>
                  <a:srgbClr val="5B657A"/>
                </a:solidFill>
                <a:latin typeface="Aptos" pitchFamily="34" charset="0"/>
                <a:ea typeface="Aptos" pitchFamily="34" charset="-122"/>
                <a:cs typeface="Aptos" pitchFamily="34" charset="-120"/>
              </a:rPr>
              <a:t>4</a:t>
            </a:r>
            <a:endParaRPr lang="en-US" sz="850" dirty="0"/>
          </a:p>
        </p:txBody>
      </p:sp>
      <p:sp>
        <p:nvSpPr>
          <p:cNvPr id="5" name="Text 3"/>
          <p:cNvSpPr/>
          <p:nvPr/>
        </p:nvSpPr>
        <p:spPr>
          <a:xfrm>
            <a:off x="566928" y="384048"/>
            <a:ext cx="8961120" cy="411480"/>
          </a:xfrm>
          <a:prstGeom prst="rect">
            <a:avLst/>
          </a:prstGeom>
          <a:noFill/>
          <a:ln/>
        </p:spPr>
        <p:txBody>
          <a:bodyPr wrap="square" lIns="0" tIns="0" rIns="0" bIns="0" rtlCol="0" anchor="ctr">
            <a:normAutofit fontScale="92500" lnSpcReduction="10000"/>
          </a:bodyPr>
          <a:lstStyle/>
          <a:p>
            <a:pPr marL="0" indent="0">
              <a:buNone/>
            </a:pPr>
            <a:r>
              <a:rPr lang="en-US" sz="3100" b="1" dirty="0">
                <a:solidFill>
                  <a:srgbClr val="172033"/>
                </a:solidFill>
              </a:rPr>
              <a:t>Cases Emerging Against AI Companies</a:t>
            </a:r>
            <a:endParaRPr lang="en-US" sz="3100" dirty="0"/>
          </a:p>
        </p:txBody>
      </p:sp>
      <p:sp>
        <p:nvSpPr>
          <p:cNvPr id="6" name="Text 4"/>
          <p:cNvSpPr/>
          <p:nvPr/>
        </p:nvSpPr>
        <p:spPr>
          <a:xfrm>
            <a:off x="585216" y="868680"/>
            <a:ext cx="9966960" cy="320040"/>
          </a:xfrm>
          <a:prstGeom prst="rect">
            <a:avLst/>
          </a:prstGeom>
          <a:noFill/>
          <a:ln/>
        </p:spPr>
        <p:txBody>
          <a:bodyPr wrap="square" lIns="0" tIns="0" rIns="0" bIns="0" rtlCol="0" anchor="ctr">
            <a:normAutofit/>
          </a:bodyPr>
          <a:lstStyle/>
          <a:p>
            <a:pPr marL="0" indent="0">
              <a:buNone/>
            </a:pPr>
            <a:r>
              <a:rPr lang="en-US" sz="1450" dirty="0">
                <a:solidFill>
                  <a:srgbClr val="5B657A"/>
                </a:solidFill>
              </a:rPr>
              <a:t>The main litigation fronts.</a:t>
            </a:r>
            <a:endParaRPr lang="en-US" sz="1450" dirty="0"/>
          </a:p>
        </p:txBody>
      </p:sp>
      <p:sp>
        <p:nvSpPr>
          <p:cNvPr id="7" name="Shape 5"/>
          <p:cNvSpPr/>
          <p:nvPr/>
        </p:nvSpPr>
        <p:spPr>
          <a:xfrm>
            <a:off x="585216" y="1298448"/>
            <a:ext cx="10835640" cy="0"/>
          </a:xfrm>
          <a:prstGeom prst="line">
            <a:avLst/>
          </a:prstGeom>
          <a:noFill/>
          <a:ln w="15875">
            <a:solidFill>
              <a:srgbClr val="1F5AA6"/>
            </a:solidFill>
            <a:prstDash val="solid"/>
          </a:ln>
        </p:spPr>
        <p:txBody>
          <a:bodyPr/>
          <a:lstStyle/>
          <a:p>
            <a:endParaRPr lang="en-US"/>
          </a:p>
        </p:txBody>
      </p:sp>
      <p:sp>
        <p:nvSpPr>
          <p:cNvPr id="8" name="Text 6"/>
          <p:cNvSpPr/>
          <p:nvPr/>
        </p:nvSpPr>
        <p:spPr>
          <a:xfrm>
            <a:off x="749808" y="1719072"/>
            <a:ext cx="8346066" cy="292608"/>
          </a:xfrm>
          <a:prstGeom prst="rect">
            <a:avLst/>
          </a:prstGeom>
          <a:noFill/>
          <a:ln/>
        </p:spPr>
        <p:txBody>
          <a:bodyPr wrap="square" lIns="0" tIns="0" rIns="0" bIns="0" rtlCol="0" anchor="ctr"/>
          <a:lstStyle/>
          <a:p>
            <a:pPr marL="0" indent="0">
              <a:buNone/>
            </a:pPr>
            <a:r>
              <a:rPr lang="en-US" sz="1900" b="1" dirty="0">
                <a:solidFill>
                  <a:srgbClr val="1F5AA6"/>
                </a:solidFill>
              </a:rPr>
              <a:t>As of May 24th, there are 113 lawsuits filed against AI companies in the US.</a:t>
            </a:r>
          </a:p>
        </p:txBody>
      </p:sp>
      <p:pic>
        <p:nvPicPr>
          <p:cNvPr id="13" name="Picture 12">
            <a:extLst>
              <a:ext uri="{FF2B5EF4-FFF2-40B4-BE49-F238E27FC236}">
                <a16:creationId xmlns:a16="http://schemas.microsoft.com/office/drawing/2014/main" id="{741CB2A1-C7DB-FF1F-50CA-18702AD126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4313" y="2416516"/>
            <a:ext cx="5671687" cy="3186385"/>
          </a:xfrm>
          <a:prstGeom prst="rect">
            <a:avLst/>
          </a:prstGeom>
          <a:ln w="38100">
            <a:solidFill>
              <a:schemeClr val="tx1"/>
            </a:solidFill>
          </a:ln>
        </p:spPr>
      </p:pic>
      <p:sp>
        <p:nvSpPr>
          <p:cNvPr id="16" name="Text 6">
            <a:extLst>
              <a:ext uri="{FF2B5EF4-FFF2-40B4-BE49-F238E27FC236}">
                <a16:creationId xmlns:a16="http://schemas.microsoft.com/office/drawing/2014/main" id="{EAAD29DF-C132-9186-C348-682EAE8AFAF1}"/>
              </a:ext>
            </a:extLst>
          </p:cNvPr>
          <p:cNvSpPr/>
          <p:nvPr/>
        </p:nvSpPr>
        <p:spPr>
          <a:xfrm>
            <a:off x="6652981" y="2389159"/>
            <a:ext cx="2442893" cy="303213"/>
          </a:xfrm>
          <a:prstGeom prst="rect">
            <a:avLst/>
          </a:prstGeom>
          <a:solidFill>
            <a:srgbClr val="1F5AA6"/>
          </a:solidFill>
          <a:ln w="12700">
            <a:solidFill>
              <a:srgbClr val="1F5AA6"/>
            </a:solidFill>
          </a:ln>
        </p:spPr>
        <p:txBody>
          <a:bodyPr wrap="square" lIns="1016" tIns="1016" rIns="1016" bIns="1016" rtlCol="0" anchor="ctr">
            <a:normAutofit/>
          </a:bodyPr>
          <a:lstStyle/>
          <a:p>
            <a:pPr marL="0" indent="0" algn="ctr">
              <a:buNone/>
            </a:pPr>
            <a:r>
              <a:rPr lang="en-US" sz="1600" b="1" dirty="0">
                <a:solidFill>
                  <a:srgbClr val="FFFFFF"/>
                </a:solidFill>
              </a:rPr>
              <a:t>Category</a:t>
            </a:r>
            <a:endParaRPr lang="en-US" sz="1600" dirty="0"/>
          </a:p>
        </p:txBody>
      </p:sp>
      <p:sp>
        <p:nvSpPr>
          <p:cNvPr id="17" name="Text 7">
            <a:extLst>
              <a:ext uri="{FF2B5EF4-FFF2-40B4-BE49-F238E27FC236}">
                <a16:creationId xmlns:a16="http://schemas.microsoft.com/office/drawing/2014/main" id="{03398243-9C9E-9DC8-EADB-B1FDA6200569}"/>
              </a:ext>
            </a:extLst>
          </p:cNvPr>
          <p:cNvSpPr/>
          <p:nvPr/>
        </p:nvSpPr>
        <p:spPr>
          <a:xfrm>
            <a:off x="6652981" y="2803924"/>
            <a:ext cx="2442893" cy="303213"/>
          </a:xfrm>
          <a:prstGeom prst="rect">
            <a:avLst/>
          </a:prstGeom>
          <a:solidFill>
            <a:srgbClr val="FFFFFF"/>
          </a:solidFill>
          <a:ln w="12700">
            <a:solidFill>
              <a:srgbClr val="C9BDAE"/>
            </a:solidFill>
          </a:ln>
        </p:spPr>
        <p:txBody>
          <a:bodyPr wrap="square" lIns="1016" tIns="1016" rIns="1016" bIns="1016" rtlCol="0" anchor="ctr">
            <a:normAutofit/>
          </a:bodyPr>
          <a:lstStyle/>
          <a:p>
            <a:pPr marL="0" indent="0" algn="ctr">
              <a:buNone/>
            </a:pPr>
            <a:r>
              <a:rPr lang="en-US" sz="1600" b="1" dirty="0">
                <a:solidFill>
                  <a:srgbClr val="172033"/>
                </a:solidFill>
              </a:rPr>
              <a:t>Training Data</a:t>
            </a:r>
            <a:endParaRPr lang="en-US" sz="1600" dirty="0"/>
          </a:p>
        </p:txBody>
      </p:sp>
      <p:sp>
        <p:nvSpPr>
          <p:cNvPr id="18" name="Text 8">
            <a:extLst>
              <a:ext uri="{FF2B5EF4-FFF2-40B4-BE49-F238E27FC236}">
                <a16:creationId xmlns:a16="http://schemas.microsoft.com/office/drawing/2014/main" id="{404435A1-638E-4054-61C0-90D0495EFA50}"/>
              </a:ext>
            </a:extLst>
          </p:cNvPr>
          <p:cNvSpPr/>
          <p:nvPr/>
        </p:nvSpPr>
        <p:spPr>
          <a:xfrm>
            <a:off x="6652981" y="3218689"/>
            <a:ext cx="2442893" cy="303213"/>
          </a:xfrm>
          <a:prstGeom prst="rect">
            <a:avLst/>
          </a:prstGeom>
          <a:solidFill>
            <a:srgbClr val="F1ECE4"/>
          </a:solidFill>
          <a:ln w="12700">
            <a:solidFill>
              <a:srgbClr val="C9BDAE"/>
            </a:solidFill>
          </a:ln>
        </p:spPr>
        <p:txBody>
          <a:bodyPr wrap="square" lIns="1016" tIns="1016" rIns="1016" bIns="1016" rtlCol="0" anchor="ctr">
            <a:normAutofit/>
          </a:bodyPr>
          <a:lstStyle/>
          <a:p>
            <a:pPr marL="0" indent="0" algn="ctr">
              <a:buNone/>
            </a:pPr>
            <a:r>
              <a:rPr lang="en-US" sz="1600" b="1" dirty="0">
                <a:solidFill>
                  <a:srgbClr val="172033"/>
                </a:solidFill>
              </a:rPr>
              <a:t>Generated Outputs</a:t>
            </a:r>
            <a:endParaRPr lang="en-US" sz="1600" dirty="0"/>
          </a:p>
        </p:txBody>
      </p:sp>
      <p:sp>
        <p:nvSpPr>
          <p:cNvPr id="31" name="Text 6">
            <a:extLst>
              <a:ext uri="{FF2B5EF4-FFF2-40B4-BE49-F238E27FC236}">
                <a16:creationId xmlns:a16="http://schemas.microsoft.com/office/drawing/2014/main" id="{291650A8-A544-8E5C-EB55-A591F4BCDAEA}"/>
              </a:ext>
            </a:extLst>
          </p:cNvPr>
          <p:cNvSpPr/>
          <p:nvPr/>
        </p:nvSpPr>
        <p:spPr>
          <a:xfrm>
            <a:off x="9215707" y="2387066"/>
            <a:ext cx="2442893" cy="303213"/>
          </a:xfrm>
          <a:prstGeom prst="rect">
            <a:avLst/>
          </a:prstGeom>
          <a:solidFill>
            <a:srgbClr val="1F5AA6"/>
          </a:solidFill>
          <a:ln w="12700">
            <a:solidFill>
              <a:srgbClr val="1F5AA6"/>
            </a:solidFill>
          </a:ln>
        </p:spPr>
        <p:txBody>
          <a:bodyPr wrap="square" lIns="1016" tIns="1016" rIns="1016" bIns="1016" rtlCol="0" anchor="ctr">
            <a:normAutofit/>
          </a:bodyPr>
          <a:lstStyle/>
          <a:p>
            <a:pPr marL="0" indent="0" algn="ctr">
              <a:buNone/>
            </a:pPr>
            <a:r>
              <a:rPr lang="en-US" sz="1600" b="1" dirty="0">
                <a:solidFill>
                  <a:srgbClr val="FFFFFF"/>
                </a:solidFill>
              </a:rPr>
              <a:t>Core Concern</a:t>
            </a:r>
            <a:endParaRPr lang="en-US" sz="1600" dirty="0"/>
          </a:p>
        </p:txBody>
      </p:sp>
      <p:sp>
        <p:nvSpPr>
          <p:cNvPr id="36" name="Text 7">
            <a:extLst>
              <a:ext uri="{FF2B5EF4-FFF2-40B4-BE49-F238E27FC236}">
                <a16:creationId xmlns:a16="http://schemas.microsoft.com/office/drawing/2014/main" id="{C383288C-58C0-8BB3-93A2-CBF46978C019}"/>
              </a:ext>
            </a:extLst>
          </p:cNvPr>
          <p:cNvSpPr/>
          <p:nvPr/>
        </p:nvSpPr>
        <p:spPr>
          <a:xfrm>
            <a:off x="6652981" y="3631631"/>
            <a:ext cx="2442893" cy="303213"/>
          </a:xfrm>
          <a:prstGeom prst="rect">
            <a:avLst/>
          </a:prstGeom>
          <a:solidFill>
            <a:srgbClr val="FFFFFF"/>
          </a:solidFill>
          <a:ln w="12700">
            <a:solidFill>
              <a:srgbClr val="C9BDAE"/>
            </a:solidFill>
          </a:ln>
        </p:spPr>
        <p:txBody>
          <a:bodyPr wrap="square" lIns="1016" tIns="1016" rIns="1016" bIns="1016" rtlCol="0" anchor="ctr">
            <a:normAutofit/>
          </a:bodyPr>
          <a:lstStyle/>
          <a:p>
            <a:pPr marL="0" indent="0" algn="ctr">
              <a:buNone/>
            </a:pPr>
            <a:r>
              <a:rPr lang="en-US" sz="1600" b="1" dirty="0">
                <a:solidFill>
                  <a:srgbClr val="172033"/>
                </a:solidFill>
              </a:rPr>
              <a:t>Scraping and Z-Lib</a:t>
            </a:r>
            <a:endParaRPr lang="en-US" sz="1600" dirty="0"/>
          </a:p>
        </p:txBody>
      </p:sp>
      <p:sp>
        <p:nvSpPr>
          <p:cNvPr id="37" name="Text 8">
            <a:extLst>
              <a:ext uri="{FF2B5EF4-FFF2-40B4-BE49-F238E27FC236}">
                <a16:creationId xmlns:a16="http://schemas.microsoft.com/office/drawing/2014/main" id="{717B6AD0-14BB-96AD-F9B9-1EE950142F88}"/>
              </a:ext>
            </a:extLst>
          </p:cNvPr>
          <p:cNvSpPr/>
          <p:nvPr/>
        </p:nvSpPr>
        <p:spPr>
          <a:xfrm>
            <a:off x="6652981" y="4046396"/>
            <a:ext cx="2442893" cy="303213"/>
          </a:xfrm>
          <a:prstGeom prst="rect">
            <a:avLst/>
          </a:prstGeom>
          <a:solidFill>
            <a:srgbClr val="F1ECE4"/>
          </a:solidFill>
          <a:ln w="12700">
            <a:solidFill>
              <a:srgbClr val="C9BDAE"/>
            </a:solidFill>
          </a:ln>
        </p:spPr>
        <p:txBody>
          <a:bodyPr wrap="square" lIns="1016" tIns="1016" rIns="1016" bIns="1016" rtlCol="0" anchor="ctr">
            <a:normAutofit/>
          </a:bodyPr>
          <a:lstStyle/>
          <a:p>
            <a:pPr marL="0" indent="0" algn="ctr">
              <a:buNone/>
            </a:pPr>
            <a:r>
              <a:rPr lang="en-US" sz="1600" b="1" dirty="0">
                <a:solidFill>
                  <a:srgbClr val="172033"/>
                </a:solidFill>
              </a:rPr>
              <a:t>DMCA Claims</a:t>
            </a:r>
            <a:endParaRPr lang="en-US" sz="1600" dirty="0"/>
          </a:p>
        </p:txBody>
      </p:sp>
      <p:sp>
        <p:nvSpPr>
          <p:cNvPr id="40" name="Text 7">
            <a:extLst>
              <a:ext uri="{FF2B5EF4-FFF2-40B4-BE49-F238E27FC236}">
                <a16:creationId xmlns:a16="http://schemas.microsoft.com/office/drawing/2014/main" id="{34406145-8DB7-B22F-FD91-CD5F8F10604E}"/>
              </a:ext>
            </a:extLst>
          </p:cNvPr>
          <p:cNvSpPr/>
          <p:nvPr/>
        </p:nvSpPr>
        <p:spPr>
          <a:xfrm>
            <a:off x="6652981" y="4461161"/>
            <a:ext cx="2442893" cy="303213"/>
          </a:xfrm>
          <a:prstGeom prst="rect">
            <a:avLst/>
          </a:prstGeom>
          <a:solidFill>
            <a:srgbClr val="FFFFFF"/>
          </a:solidFill>
          <a:ln w="12700">
            <a:solidFill>
              <a:srgbClr val="C9BDAE"/>
            </a:solidFill>
          </a:ln>
        </p:spPr>
        <p:txBody>
          <a:bodyPr wrap="square" lIns="1016" tIns="1016" rIns="1016" bIns="1016" rtlCol="0" anchor="ctr">
            <a:normAutofit/>
          </a:bodyPr>
          <a:lstStyle/>
          <a:p>
            <a:pPr marL="0" indent="0" algn="ctr">
              <a:buNone/>
            </a:pPr>
            <a:r>
              <a:rPr lang="en-US" sz="1600" b="1" dirty="0">
                <a:solidFill>
                  <a:srgbClr val="172033"/>
                </a:solidFill>
              </a:rPr>
              <a:t>AI Authorship</a:t>
            </a:r>
            <a:endParaRPr lang="en-US" sz="1600" dirty="0"/>
          </a:p>
        </p:txBody>
      </p:sp>
      <p:sp>
        <p:nvSpPr>
          <p:cNvPr id="41" name="Text 8">
            <a:extLst>
              <a:ext uri="{FF2B5EF4-FFF2-40B4-BE49-F238E27FC236}">
                <a16:creationId xmlns:a16="http://schemas.microsoft.com/office/drawing/2014/main" id="{BB908A52-5740-3E4E-325D-BA73C5727562}"/>
              </a:ext>
            </a:extLst>
          </p:cNvPr>
          <p:cNvSpPr/>
          <p:nvPr/>
        </p:nvSpPr>
        <p:spPr>
          <a:xfrm>
            <a:off x="6652981" y="4875926"/>
            <a:ext cx="2442893" cy="303213"/>
          </a:xfrm>
          <a:prstGeom prst="rect">
            <a:avLst/>
          </a:prstGeom>
          <a:solidFill>
            <a:srgbClr val="F1ECE4"/>
          </a:solidFill>
          <a:ln w="12700">
            <a:solidFill>
              <a:srgbClr val="C9BDAE"/>
            </a:solidFill>
          </a:ln>
        </p:spPr>
        <p:txBody>
          <a:bodyPr wrap="square" lIns="1016" tIns="1016" rIns="1016" bIns="1016" rtlCol="0" anchor="ctr">
            <a:normAutofit/>
          </a:bodyPr>
          <a:lstStyle/>
          <a:p>
            <a:pPr marL="0" indent="0" algn="ctr">
              <a:buNone/>
            </a:pPr>
            <a:r>
              <a:rPr lang="en-US" sz="1600" b="1" dirty="0">
                <a:solidFill>
                  <a:srgbClr val="172033"/>
                </a:solidFill>
              </a:rPr>
              <a:t>Real-World Harms</a:t>
            </a:r>
            <a:endParaRPr lang="en-US" sz="1600" dirty="0"/>
          </a:p>
        </p:txBody>
      </p:sp>
      <p:sp>
        <p:nvSpPr>
          <p:cNvPr id="43" name="Text 7">
            <a:extLst>
              <a:ext uri="{FF2B5EF4-FFF2-40B4-BE49-F238E27FC236}">
                <a16:creationId xmlns:a16="http://schemas.microsoft.com/office/drawing/2014/main" id="{19DEE3C6-1842-8D6A-E18B-7D7260E8FB84}"/>
              </a:ext>
            </a:extLst>
          </p:cNvPr>
          <p:cNvSpPr/>
          <p:nvPr/>
        </p:nvSpPr>
        <p:spPr>
          <a:xfrm>
            <a:off x="9215708" y="2803924"/>
            <a:ext cx="2442893" cy="303213"/>
          </a:xfrm>
          <a:prstGeom prst="rect">
            <a:avLst/>
          </a:prstGeom>
          <a:solidFill>
            <a:srgbClr val="FFFFFF"/>
          </a:solidFill>
          <a:ln w="12700">
            <a:solidFill>
              <a:srgbClr val="C9BDAE"/>
            </a:solidFill>
          </a:ln>
        </p:spPr>
        <p:txBody>
          <a:bodyPr wrap="square" lIns="1016" tIns="1016" rIns="1016" bIns="1016" rtlCol="0" anchor="ctr">
            <a:normAutofit/>
          </a:bodyPr>
          <a:lstStyle/>
          <a:p>
            <a:pPr marL="0" indent="0" algn="ctr">
              <a:buNone/>
            </a:pPr>
            <a:r>
              <a:rPr lang="en-US" sz="1600" b="1" dirty="0">
                <a:solidFill>
                  <a:srgbClr val="172033"/>
                </a:solidFill>
              </a:rPr>
              <a:t>Copyrighted Works</a:t>
            </a:r>
            <a:endParaRPr lang="en-US" sz="1600" dirty="0"/>
          </a:p>
        </p:txBody>
      </p:sp>
      <p:sp>
        <p:nvSpPr>
          <p:cNvPr id="44" name="Text 8">
            <a:extLst>
              <a:ext uri="{FF2B5EF4-FFF2-40B4-BE49-F238E27FC236}">
                <a16:creationId xmlns:a16="http://schemas.microsoft.com/office/drawing/2014/main" id="{BBA50C16-0127-A1C4-FF3C-63429C044368}"/>
              </a:ext>
            </a:extLst>
          </p:cNvPr>
          <p:cNvSpPr/>
          <p:nvPr/>
        </p:nvSpPr>
        <p:spPr>
          <a:xfrm>
            <a:off x="9215708" y="3218689"/>
            <a:ext cx="2442893" cy="303213"/>
          </a:xfrm>
          <a:prstGeom prst="rect">
            <a:avLst/>
          </a:prstGeom>
          <a:solidFill>
            <a:srgbClr val="F1ECE4"/>
          </a:solidFill>
          <a:ln w="12700">
            <a:solidFill>
              <a:srgbClr val="C9BDAE"/>
            </a:solidFill>
          </a:ln>
        </p:spPr>
        <p:txBody>
          <a:bodyPr wrap="square" lIns="1016" tIns="1016" rIns="1016" bIns="1016" rtlCol="0" anchor="ctr">
            <a:normAutofit/>
          </a:bodyPr>
          <a:lstStyle/>
          <a:p>
            <a:pPr marL="0" indent="0" algn="ctr">
              <a:buNone/>
            </a:pPr>
            <a:r>
              <a:rPr lang="en-US" sz="1600" b="1" dirty="0">
                <a:solidFill>
                  <a:srgbClr val="172033"/>
                </a:solidFill>
              </a:rPr>
              <a:t>Infringe or Substitute</a:t>
            </a:r>
            <a:endParaRPr lang="en-US" sz="1600" dirty="0"/>
          </a:p>
        </p:txBody>
      </p:sp>
      <p:sp>
        <p:nvSpPr>
          <p:cNvPr id="45" name="Text 7">
            <a:extLst>
              <a:ext uri="{FF2B5EF4-FFF2-40B4-BE49-F238E27FC236}">
                <a16:creationId xmlns:a16="http://schemas.microsoft.com/office/drawing/2014/main" id="{F454F66D-8C76-1904-9033-6C0DDB7EE200}"/>
              </a:ext>
            </a:extLst>
          </p:cNvPr>
          <p:cNvSpPr/>
          <p:nvPr/>
        </p:nvSpPr>
        <p:spPr>
          <a:xfrm>
            <a:off x="9215708" y="3631631"/>
            <a:ext cx="2442893" cy="303213"/>
          </a:xfrm>
          <a:prstGeom prst="rect">
            <a:avLst/>
          </a:prstGeom>
          <a:solidFill>
            <a:srgbClr val="FFFFFF"/>
          </a:solidFill>
          <a:ln w="12700">
            <a:solidFill>
              <a:srgbClr val="C9BDAE"/>
            </a:solidFill>
          </a:ln>
        </p:spPr>
        <p:txBody>
          <a:bodyPr wrap="square" lIns="1016" tIns="1016" rIns="1016" bIns="1016" rtlCol="0" anchor="ctr">
            <a:normAutofit/>
          </a:bodyPr>
          <a:lstStyle/>
          <a:p>
            <a:pPr marL="0" indent="0" algn="ctr">
              <a:buNone/>
            </a:pPr>
            <a:r>
              <a:rPr lang="en-US" sz="1600" b="1" dirty="0">
                <a:solidFill>
                  <a:srgbClr val="172033"/>
                </a:solidFill>
              </a:rPr>
              <a:t>Source of Information</a:t>
            </a:r>
            <a:endParaRPr lang="en-US" sz="1600" dirty="0"/>
          </a:p>
        </p:txBody>
      </p:sp>
      <p:sp>
        <p:nvSpPr>
          <p:cNvPr id="46" name="Text 8">
            <a:extLst>
              <a:ext uri="{FF2B5EF4-FFF2-40B4-BE49-F238E27FC236}">
                <a16:creationId xmlns:a16="http://schemas.microsoft.com/office/drawing/2014/main" id="{6E085303-665A-6A81-BC36-A4A755C4ADC1}"/>
              </a:ext>
            </a:extLst>
          </p:cNvPr>
          <p:cNvSpPr/>
          <p:nvPr/>
        </p:nvSpPr>
        <p:spPr>
          <a:xfrm>
            <a:off x="9215708" y="4046396"/>
            <a:ext cx="2442893" cy="303213"/>
          </a:xfrm>
          <a:prstGeom prst="rect">
            <a:avLst/>
          </a:prstGeom>
          <a:solidFill>
            <a:srgbClr val="F1ECE4"/>
          </a:solidFill>
          <a:ln w="12700">
            <a:solidFill>
              <a:srgbClr val="C9BDAE"/>
            </a:solidFill>
          </a:ln>
        </p:spPr>
        <p:txBody>
          <a:bodyPr wrap="square" lIns="1016" tIns="1016" rIns="1016" bIns="1016" rtlCol="0" anchor="ctr">
            <a:normAutofit/>
          </a:bodyPr>
          <a:lstStyle/>
          <a:p>
            <a:pPr marL="0" indent="0" algn="ctr">
              <a:buNone/>
            </a:pPr>
            <a:r>
              <a:rPr lang="en-US" sz="1600" b="1" dirty="0">
                <a:solidFill>
                  <a:srgbClr val="172033"/>
                </a:solidFill>
              </a:rPr>
              <a:t>Attribution and Controls</a:t>
            </a:r>
            <a:endParaRPr lang="en-US" sz="1600" dirty="0"/>
          </a:p>
        </p:txBody>
      </p:sp>
      <p:sp>
        <p:nvSpPr>
          <p:cNvPr id="47" name="Text 7">
            <a:extLst>
              <a:ext uri="{FF2B5EF4-FFF2-40B4-BE49-F238E27FC236}">
                <a16:creationId xmlns:a16="http://schemas.microsoft.com/office/drawing/2014/main" id="{B5A9FB3A-698C-B654-E163-BAF655BC22CB}"/>
              </a:ext>
            </a:extLst>
          </p:cNvPr>
          <p:cNvSpPr/>
          <p:nvPr/>
        </p:nvSpPr>
        <p:spPr>
          <a:xfrm>
            <a:off x="9215708" y="4461161"/>
            <a:ext cx="2442893" cy="303213"/>
          </a:xfrm>
          <a:prstGeom prst="rect">
            <a:avLst/>
          </a:prstGeom>
          <a:solidFill>
            <a:srgbClr val="FFFFFF"/>
          </a:solidFill>
          <a:ln w="12700">
            <a:solidFill>
              <a:srgbClr val="C9BDAE"/>
            </a:solidFill>
          </a:ln>
        </p:spPr>
        <p:txBody>
          <a:bodyPr wrap="square" lIns="1016" tIns="1016" rIns="1016" bIns="1016" rtlCol="0" anchor="ctr">
            <a:normAutofit/>
          </a:bodyPr>
          <a:lstStyle/>
          <a:p>
            <a:pPr marL="0" indent="0" algn="ctr">
              <a:buNone/>
            </a:pPr>
            <a:r>
              <a:rPr lang="en-US" sz="1600" b="1" dirty="0">
                <a:solidFill>
                  <a:srgbClr val="172033"/>
                </a:solidFill>
              </a:rPr>
              <a:t>AI Work and Copyright</a:t>
            </a:r>
            <a:endParaRPr lang="en-US" sz="1600" dirty="0"/>
          </a:p>
        </p:txBody>
      </p:sp>
      <p:sp>
        <p:nvSpPr>
          <p:cNvPr id="48" name="Text 8">
            <a:extLst>
              <a:ext uri="{FF2B5EF4-FFF2-40B4-BE49-F238E27FC236}">
                <a16:creationId xmlns:a16="http://schemas.microsoft.com/office/drawing/2014/main" id="{F5450F32-A908-D43D-E902-A674A9D7556A}"/>
              </a:ext>
            </a:extLst>
          </p:cNvPr>
          <p:cNvSpPr/>
          <p:nvPr/>
        </p:nvSpPr>
        <p:spPr>
          <a:xfrm>
            <a:off x="9215708" y="4875926"/>
            <a:ext cx="2442893" cy="303213"/>
          </a:xfrm>
          <a:prstGeom prst="rect">
            <a:avLst/>
          </a:prstGeom>
          <a:solidFill>
            <a:srgbClr val="F1ECE4"/>
          </a:solidFill>
          <a:ln w="12700">
            <a:solidFill>
              <a:srgbClr val="C9BDAE"/>
            </a:solidFill>
          </a:ln>
        </p:spPr>
        <p:txBody>
          <a:bodyPr wrap="square" lIns="1016" tIns="1016" rIns="1016" bIns="1016" rtlCol="0" anchor="ctr">
            <a:normAutofit/>
          </a:bodyPr>
          <a:lstStyle/>
          <a:p>
            <a:pPr marL="0" indent="0" algn="ctr">
              <a:buNone/>
            </a:pPr>
            <a:r>
              <a:rPr lang="en-US" sz="1600" b="1" dirty="0">
                <a:solidFill>
                  <a:srgbClr val="172033"/>
                </a:solidFill>
              </a:rPr>
              <a:t>Liability</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FE60B-7B6A-86AA-430B-94F41516B5E6}"/>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DE00F12E-2479-0894-2332-88CDAE703B65}"/>
              </a:ext>
            </a:extLst>
          </p:cNvPr>
          <p:cNvSpPr/>
          <p:nvPr/>
        </p:nvSpPr>
        <p:spPr>
          <a:xfrm>
            <a:off x="0" y="0"/>
            <a:ext cx="164592" cy="6858000"/>
          </a:xfrm>
          <a:prstGeom prst="rect">
            <a:avLst/>
          </a:prstGeom>
          <a:solidFill>
            <a:srgbClr val="B3282D"/>
          </a:solidFill>
          <a:ln w="12700">
            <a:solidFill>
              <a:srgbClr val="B3282D"/>
            </a:solidFill>
            <a:prstDash val="solid"/>
          </a:ln>
        </p:spPr>
        <p:txBody>
          <a:bodyPr/>
          <a:lstStyle/>
          <a:p>
            <a:endParaRPr lang="en-US"/>
          </a:p>
        </p:txBody>
      </p:sp>
      <p:sp>
        <p:nvSpPr>
          <p:cNvPr id="3" name="Title 2">
            <a:extLst>
              <a:ext uri="{FF2B5EF4-FFF2-40B4-BE49-F238E27FC236}">
                <a16:creationId xmlns:a16="http://schemas.microsoft.com/office/drawing/2014/main" id="{A3A8359A-2E06-8D42-F456-9BC7EA594033}"/>
              </a:ext>
            </a:extLst>
          </p:cNvPr>
          <p:cNvSpPr>
            <a:spLocks noGrp="1"/>
          </p:cNvSpPr>
          <p:nvPr>
            <p:ph type="title"/>
          </p:nvPr>
        </p:nvSpPr>
        <p:spPr/>
        <p:txBody>
          <a:bodyPr/>
          <a:lstStyle/>
          <a:p>
            <a:r>
              <a:rPr lang="en-US" dirty="0">
                <a:hlinkClick r:id="rId2"/>
              </a:rPr>
              <a:t>US Cases of Note</a:t>
            </a:r>
            <a:endParaRPr lang="en-US" dirty="0"/>
          </a:p>
        </p:txBody>
      </p:sp>
      <p:sp>
        <p:nvSpPr>
          <p:cNvPr id="4" name="Content Placeholder 3">
            <a:extLst>
              <a:ext uri="{FF2B5EF4-FFF2-40B4-BE49-F238E27FC236}">
                <a16:creationId xmlns:a16="http://schemas.microsoft.com/office/drawing/2014/main" id="{DCCF6711-5B5F-B7E1-3CA0-CB4D65C389EC}"/>
              </a:ext>
            </a:extLst>
          </p:cNvPr>
          <p:cNvSpPr>
            <a:spLocks noGrp="1"/>
          </p:cNvSpPr>
          <p:nvPr>
            <p:ph idx="1"/>
          </p:nvPr>
        </p:nvSpPr>
        <p:spPr/>
        <p:txBody>
          <a:bodyPr/>
          <a:lstStyle/>
          <a:p>
            <a:r>
              <a:rPr lang="en-US" b="1" dirty="0"/>
              <a:t>Artificial Intelligence Cases of Note</a:t>
            </a:r>
          </a:p>
          <a:p>
            <a:r>
              <a:rPr lang="en-US" b="1" dirty="0"/>
              <a:t>United States Supreme Court</a:t>
            </a:r>
          </a:p>
          <a:p>
            <a:pPr lvl="1"/>
            <a:r>
              <a:rPr lang="en-US" b="1" i="1" dirty="0"/>
              <a:t>Moody v. </a:t>
            </a:r>
            <a:r>
              <a:rPr lang="en-US" b="1" i="1" dirty="0" err="1"/>
              <a:t>NetChoice</a:t>
            </a:r>
            <a:r>
              <a:rPr lang="en-US" b="1" i="1" dirty="0"/>
              <a:t>, LLC</a:t>
            </a:r>
            <a:r>
              <a:rPr lang="en-US" b="1" dirty="0"/>
              <a:t>, 603 U.S. 707, 144 S. Ct. 2383 (2024).</a:t>
            </a:r>
            <a:r>
              <a:rPr lang="en-US" dirty="0"/>
              <a:t> Defendant </a:t>
            </a:r>
            <a:r>
              <a:rPr lang="en-US" dirty="0" err="1"/>
              <a:t>NetChoice</a:t>
            </a:r>
            <a:r>
              <a:rPr lang="en-US" dirty="0"/>
              <a:t>, an internet trade association, alleged that Florida and Texas laws restricting social media platforms’ ability to moderate content on their websites via algorithms (including artificial intelligence) violated the First Amendment to the U.S. Constitution. The Court found that the lower courts had not properly considered the issues and vacated and remanded the prior judgments regarding each law.</a:t>
            </a:r>
          </a:p>
          <a:p>
            <a:endParaRPr lang="en-US" dirty="0"/>
          </a:p>
        </p:txBody>
      </p:sp>
    </p:spTree>
    <p:extLst>
      <p:ext uri="{BB962C8B-B14F-4D97-AF65-F5344CB8AC3E}">
        <p14:creationId xmlns:p14="http://schemas.microsoft.com/office/powerpoint/2010/main" val="1770870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214</TotalTime>
  <Words>3920</Words>
  <Application>Microsoft Macintosh PowerPoint</Application>
  <PresentationFormat>Widescreen</PresentationFormat>
  <Paragraphs>266</Paragraphs>
  <Slides>25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vt:lpstr>
      <vt:lpstr>Aptos Display</vt:lpstr>
      <vt:lpstr>Arial</vt:lpstr>
      <vt:lpstr>Office Theme</vt:lpstr>
      <vt:lpstr>PowerPoint Presentation</vt:lpstr>
      <vt:lpstr>PowerPoint Presentation</vt:lpstr>
      <vt:lpstr>The Theoretical Framework</vt:lpstr>
      <vt:lpstr>National Neutral Networks; Object of Regulation and Regulatory Objectives</vt:lpstr>
      <vt:lpstr>From theory to Systems</vt:lpstr>
      <vt:lpstr>PowerPoint Presentation</vt:lpstr>
      <vt:lpstr>PowerPoint Presentation</vt:lpstr>
      <vt:lpstr>PowerPoint Presentation</vt:lpstr>
      <vt:lpstr>US Cases of Note</vt:lpstr>
      <vt:lpstr>US Cases of Note</vt:lpstr>
      <vt:lpstr>US Cases of Note</vt:lpstr>
      <vt:lpstr>US Cases of Note</vt:lpstr>
      <vt:lpstr>US Cases of Note</vt:lpstr>
      <vt:lpstr>PowerPoint Presentation</vt:lpstr>
      <vt:lpstr>Global Case Distribution--Hallucination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Beyond Regulation: What 500 Cases Reveal About the Future of AI in the Courts (Isadora Valadares Assunção / May 20, 2025)</vt:lpstr>
      <vt:lpstr>Beyond Regulation: What 500 Cases Reveal About the Future of AI in the Courts (Isadora Valadares Assunção / May 20, 2025)</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Backer, Larry Cata</cp:lastModifiedBy>
  <cp:revision>126</cp:revision>
  <dcterms:created xsi:type="dcterms:W3CDTF">2026-05-25T00:17:33Z</dcterms:created>
  <dcterms:modified xsi:type="dcterms:W3CDTF">2026-05-28T03:54:48Z</dcterms:modified>
</cp:coreProperties>
</file>