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66" r:id="rId16"/>
    <p:sldId id="267" r:id="rId17"/>
    <p:sldId id="268" r:id="rId1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41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52DF2-5478-8335-EC68-054BD2FDD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07A833-589C-2A80-E5D3-9750C0215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8FC707-00B5-B5BB-A040-D4C9E049A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41C32-875C-369F-7AC2-1C76A4224C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1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48D19-30A1-CB79-BFBA-C56B09C42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ED616A-EFF2-C0D0-8F9A-6968AD44A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474E32-1EC3-8683-CF66-5519FCE0D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63AE3-3F30-56BA-363A-04C2D0228D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03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82C6F-B052-F508-53D7-E544822A4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246C4-19E9-D8B4-C31F-216CD76093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88CF6F-C6D6-8772-3C83-9661EAE25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D7379-F32B-D6D0-B10F-7FA9F77985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3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4DEF9-7F2F-8098-5A3B-6F4999B58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52879A-6026-37C5-0A09-D9AAA2B32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FBC42E-EF3D-A27F-1BA0-C59F200DE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92A23-4DF5-3A29-F0F4-5A9986DC15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98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adarai.top/en/china-ai-policy-tracke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685800" y="658368"/>
            <a:ext cx="80467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3282D"/>
                </a:solidFill>
              </a:rPr>
              <a:t>LECTURE FIVE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685800" y="1078992"/>
            <a:ext cx="8869680" cy="10515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172033"/>
                </a:solidFill>
              </a:rPr>
              <a:t>The Chinese Approach</a:t>
            </a:r>
            <a:endParaRPr lang="en-US" sz="4400" dirty="0"/>
          </a:p>
        </p:txBody>
      </p:sp>
      <p:sp>
        <p:nvSpPr>
          <p:cNvPr id="7" name="Text 5"/>
          <p:cNvSpPr/>
          <p:nvPr/>
        </p:nvSpPr>
        <p:spPr>
          <a:xfrm>
            <a:off x="713232" y="2331720"/>
            <a:ext cx="9509760" cy="6400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5B657A"/>
                </a:solidFill>
              </a:rPr>
              <a:t>Developmental-security governance: rapid AI development under state-centered control.</a:t>
            </a:r>
            <a:endParaRPr lang="en-US" sz="200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2821CDE4-2869-FCD1-E73E-2D8D757F042A}"/>
              </a:ext>
            </a:extLst>
          </p:cNvPr>
          <p:cNvSpPr/>
          <p:nvPr/>
        </p:nvSpPr>
        <p:spPr>
          <a:xfrm>
            <a:off x="713232" y="3429000"/>
            <a:ext cx="9509760" cy="6400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5B657A"/>
                </a:solidFill>
              </a:rPr>
              <a:t>Larry Cata Backer – ADD YOUR TITLE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66928" y="384048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172033"/>
                </a:solidFill>
              </a:rPr>
              <a:t>Platforms and Industrial Policy</a:t>
            </a:r>
            <a:endParaRPr lang="en-US" sz="3100" dirty="0"/>
          </a:p>
        </p:txBody>
      </p:sp>
      <p:sp>
        <p:nvSpPr>
          <p:cNvPr id="6" name="Text 4"/>
          <p:cNvSpPr/>
          <p:nvPr/>
        </p:nvSpPr>
        <p:spPr>
          <a:xfrm>
            <a:off x="585216" y="868680"/>
            <a:ext cx="9966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5B657A"/>
                </a:solidFill>
              </a:rPr>
              <a:t>Firms are economic actors and governance actors.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585216" y="1298448"/>
            <a:ext cx="10835640" cy="0"/>
          </a:xfrm>
          <a:prstGeom prst="line">
            <a:avLst/>
          </a:prstGeom>
          <a:noFill/>
          <a:ln w="15875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49808" y="1719072"/>
            <a:ext cx="4892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B3282D"/>
                </a:solidFill>
              </a:rPr>
              <a:t>Platform Discipline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768096" y="2176272"/>
            <a:ext cx="4800600" cy="170591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Implement state requirements through product design and moderation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File algorithms, label synthetic content, verify users, protect data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Optimize engagement while managing illegal or harmful information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5961888" y="1691640"/>
            <a:ext cx="0" cy="3886200"/>
          </a:xfrm>
          <a:prstGeom prst="line">
            <a:avLst/>
          </a:prstGeom>
          <a:noFill/>
          <a:ln w="12700">
            <a:solidFill>
              <a:srgbClr val="C9BDA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28232" y="1719072"/>
            <a:ext cx="4892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B3282D"/>
                </a:solidFill>
              </a:rPr>
              <a:t>Development Policy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6446520" y="2176272"/>
            <a:ext cx="4800600" cy="170591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Support research, standards, talent, infrastructure, and domestic capacity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Promote advanced manufacturing, smart cities, digital government, and competitiveness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Balance control with the need to compete globally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4E9BA-90CD-AA8C-9862-028F3F634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2FCAD24-058B-D478-2DB0-5926EF9B97C1}"/>
              </a:ext>
            </a:extLst>
          </p:cNvPr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18B9ACC-97CB-4359-FA4D-1D5BDE82F403}"/>
              </a:ext>
            </a:extLst>
          </p:cNvPr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AACC4A7-6550-D296-20F9-462E39CD0125}"/>
              </a:ext>
            </a:extLst>
          </p:cNvPr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8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51C8D93-AE08-7DDE-00BA-DEC828528DA4}"/>
              </a:ext>
            </a:extLst>
          </p:cNvPr>
          <p:cNvSpPr/>
          <p:nvPr/>
        </p:nvSpPr>
        <p:spPr>
          <a:xfrm>
            <a:off x="566928" y="384048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172033"/>
                </a:solidFill>
              </a:rPr>
              <a:t>The Regulatory Stack (1) Regulation Timeline for AI Specific Regulation</a:t>
            </a:r>
            <a:endParaRPr lang="en-US" sz="31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E1AB692-35D4-7C8D-43DE-5730AD352EB2}"/>
              </a:ext>
            </a:extLst>
          </p:cNvPr>
          <p:cNvSpPr/>
          <p:nvPr/>
        </p:nvSpPr>
        <p:spPr>
          <a:xfrm>
            <a:off x="585216" y="868680"/>
            <a:ext cx="9966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5B657A"/>
                </a:solidFill>
              </a:rPr>
              <a:t>Coordination, Guidance, Conformity to Fundamental Political Line</a:t>
            </a:r>
            <a:endParaRPr lang="en-US" sz="145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07446D52-1D07-3F9F-AC99-EDB71C3C093C}"/>
              </a:ext>
            </a:extLst>
          </p:cNvPr>
          <p:cNvSpPr/>
          <p:nvPr/>
        </p:nvSpPr>
        <p:spPr>
          <a:xfrm>
            <a:off x="585216" y="1298448"/>
            <a:ext cx="10835640" cy="0"/>
          </a:xfrm>
          <a:prstGeom prst="line">
            <a:avLst/>
          </a:prstGeom>
          <a:noFill/>
          <a:ln w="15875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1FF86D26-3D0B-4E2E-53D5-A3EE4DBD94F5}"/>
              </a:ext>
            </a:extLst>
          </p:cNvPr>
          <p:cNvSpPr/>
          <p:nvPr/>
        </p:nvSpPr>
        <p:spPr>
          <a:xfrm>
            <a:off x="868680" y="1664208"/>
            <a:ext cx="10058400" cy="74980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/>
          </a:bodyPr>
          <a:lstStyle/>
          <a:p>
            <a:pPr marL="0" indent="0">
              <a:buNone/>
            </a:pPr>
            <a:endParaRPr lang="en-US" sz="23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485BED5A-4DD7-4458-9E3D-F4ACFC5B1C43}"/>
              </a:ext>
            </a:extLst>
          </p:cNvPr>
          <p:cNvSpPr/>
          <p:nvPr/>
        </p:nvSpPr>
        <p:spPr>
          <a:xfrm>
            <a:off x="868680" y="2458452"/>
            <a:ext cx="9509760" cy="119914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endParaRPr lang="en-US" sz="1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AB21CB-055B-6245-8CFC-6DBD09AEE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" y="1408176"/>
            <a:ext cx="10936224" cy="51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3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0A7FB-0F41-9174-8F5C-77B8DC5DC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05BC3AB-0B24-2870-7D48-4E8A397175C7}"/>
              </a:ext>
            </a:extLst>
          </p:cNvPr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46973BF-CC34-9A0C-E847-F04C936366F0}"/>
              </a:ext>
            </a:extLst>
          </p:cNvPr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E73FB0B-6FE3-069D-A7E9-BBA42B9DDA67}"/>
              </a:ext>
            </a:extLst>
          </p:cNvPr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8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272693E-1554-FFE2-554D-585C2E66649C}"/>
              </a:ext>
            </a:extLst>
          </p:cNvPr>
          <p:cNvSpPr/>
          <p:nvPr/>
        </p:nvSpPr>
        <p:spPr>
          <a:xfrm>
            <a:off x="566928" y="384048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172033"/>
                </a:solidFill>
              </a:rPr>
              <a:t>The Regulatory Stack (2)—Coordinating Regulatory Stack</a:t>
            </a:r>
            <a:endParaRPr lang="en-US" sz="31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D0D22033-2989-2C13-F5CE-C9CDC310BB08}"/>
              </a:ext>
            </a:extLst>
          </p:cNvPr>
          <p:cNvSpPr/>
          <p:nvPr/>
        </p:nvSpPr>
        <p:spPr>
          <a:xfrm>
            <a:off x="585216" y="868680"/>
            <a:ext cx="9966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5B657A"/>
                </a:solidFill>
              </a:rPr>
              <a:t>Coordination, Guidance, Conformity to Fundamental Political Line</a:t>
            </a:r>
            <a:endParaRPr lang="en-US" sz="145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F32698A8-5238-8493-452A-37E32F07C660}"/>
              </a:ext>
            </a:extLst>
          </p:cNvPr>
          <p:cNvSpPr/>
          <p:nvPr/>
        </p:nvSpPr>
        <p:spPr>
          <a:xfrm>
            <a:off x="585216" y="1298448"/>
            <a:ext cx="10835640" cy="0"/>
          </a:xfrm>
          <a:prstGeom prst="line">
            <a:avLst/>
          </a:prstGeom>
          <a:noFill/>
          <a:ln w="15875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E1ED92B2-10D0-A55E-8CF8-0406888642D1}"/>
              </a:ext>
            </a:extLst>
          </p:cNvPr>
          <p:cNvSpPr/>
          <p:nvPr/>
        </p:nvSpPr>
        <p:spPr>
          <a:xfrm>
            <a:off x="868680" y="1664208"/>
            <a:ext cx="10058400" cy="74980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/>
          </a:bodyPr>
          <a:lstStyle/>
          <a:p>
            <a:pPr marL="0" indent="0">
              <a:buNone/>
            </a:pPr>
            <a:endParaRPr lang="en-US" sz="23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58032B2B-CC5A-9EF4-37BE-DCF177C900FF}"/>
              </a:ext>
            </a:extLst>
          </p:cNvPr>
          <p:cNvSpPr/>
          <p:nvPr/>
        </p:nvSpPr>
        <p:spPr>
          <a:xfrm>
            <a:off x="868680" y="2458452"/>
            <a:ext cx="9509760" cy="119914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endParaRPr lang="en-US" sz="1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57CBE7-FB81-BCDD-3EE5-54ECA7BF2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367234"/>
            <a:ext cx="9923250" cy="517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2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6C646-7A0F-4C81-64F0-24CA1CCA2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81D3CDC-1CB0-F21C-210B-B15C617B375C}"/>
              </a:ext>
            </a:extLst>
          </p:cNvPr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C7E0619-DDED-9356-0B8A-31CBE0BE6C4A}"/>
              </a:ext>
            </a:extLst>
          </p:cNvPr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115FC93-8EE0-6437-C210-DB5AC273BF6A}"/>
              </a:ext>
            </a:extLst>
          </p:cNvPr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8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766DBED-3742-9D0E-C3A2-EDB0773A0296}"/>
              </a:ext>
            </a:extLst>
          </p:cNvPr>
          <p:cNvSpPr/>
          <p:nvPr/>
        </p:nvSpPr>
        <p:spPr>
          <a:xfrm>
            <a:off x="566928" y="384048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172033"/>
                </a:solidFill>
              </a:rPr>
              <a:t>The Regulatory Stack (3)—</a:t>
            </a:r>
            <a:r>
              <a:rPr lang="en-US" sz="3100" b="1" dirty="0">
                <a:solidFill>
                  <a:srgbClr val="172033"/>
                </a:solidFill>
                <a:hlinkClick r:id="rId3"/>
              </a:rPr>
              <a:t>Sources</a:t>
            </a:r>
            <a:endParaRPr lang="en-US" sz="31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5A4696D-1A31-C111-9FE5-7935E65FBCEA}"/>
              </a:ext>
            </a:extLst>
          </p:cNvPr>
          <p:cNvSpPr/>
          <p:nvPr/>
        </p:nvSpPr>
        <p:spPr>
          <a:xfrm>
            <a:off x="585216" y="868680"/>
            <a:ext cx="9966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5B657A"/>
                </a:solidFill>
              </a:rPr>
              <a:t>Coordination, Guidance, Conformity to Fundamental Political Line</a:t>
            </a:r>
            <a:endParaRPr lang="en-US" sz="145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412DE54-6AD1-8A2D-8F38-E6662C607FD7}"/>
              </a:ext>
            </a:extLst>
          </p:cNvPr>
          <p:cNvSpPr/>
          <p:nvPr/>
        </p:nvSpPr>
        <p:spPr>
          <a:xfrm>
            <a:off x="585216" y="1298448"/>
            <a:ext cx="10835640" cy="0"/>
          </a:xfrm>
          <a:prstGeom prst="line">
            <a:avLst/>
          </a:prstGeom>
          <a:noFill/>
          <a:ln w="15875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E3526952-7D57-19E8-E604-CB9D196E4FCE}"/>
              </a:ext>
            </a:extLst>
          </p:cNvPr>
          <p:cNvSpPr/>
          <p:nvPr/>
        </p:nvSpPr>
        <p:spPr>
          <a:xfrm>
            <a:off x="868680" y="1664208"/>
            <a:ext cx="10058400" cy="74980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/>
          </a:bodyPr>
          <a:lstStyle/>
          <a:p>
            <a:pPr marL="0" indent="0">
              <a:buNone/>
            </a:pPr>
            <a:endParaRPr lang="en-US" sz="23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CE765F09-D6E9-AFB4-BE98-8500AE539685}"/>
              </a:ext>
            </a:extLst>
          </p:cNvPr>
          <p:cNvSpPr/>
          <p:nvPr/>
        </p:nvSpPr>
        <p:spPr>
          <a:xfrm>
            <a:off x="868680" y="2458452"/>
            <a:ext cx="9509760" cy="119914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endParaRPr lang="en-US" sz="1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2B19A8-97E7-6233-5D11-3DC9DA739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1367234"/>
            <a:ext cx="9923250" cy="517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9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92B9A-6F37-B5BB-CA40-DB6100FC0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4B564DF-883F-B8C8-2E19-74E8FC480B33}"/>
              </a:ext>
            </a:extLst>
          </p:cNvPr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24308200-9842-C9E9-E98E-847D09B0F595}"/>
              </a:ext>
            </a:extLst>
          </p:cNvPr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F368684-8ECC-DE4E-6EC1-548144E6D6F9}"/>
              </a:ext>
            </a:extLst>
          </p:cNvPr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8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AE34B0E7-EDD0-877A-5E3E-AACF3833AD8C}"/>
              </a:ext>
            </a:extLst>
          </p:cNvPr>
          <p:cNvSpPr/>
          <p:nvPr/>
        </p:nvSpPr>
        <p:spPr>
          <a:xfrm>
            <a:off x="566928" y="384048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172033"/>
                </a:solidFill>
              </a:rPr>
              <a:t>The Regulatory Stack (4)—The Regulatory Stack Within Legislative Ecologies</a:t>
            </a:r>
            <a:endParaRPr lang="en-US" sz="31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9281D08-75A2-F0D6-18FA-AA04D2BEF7EA}"/>
              </a:ext>
            </a:extLst>
          </p:cNvPr>
          <p:cNvSpPr/>
          <p:nvPr/>
        </p:nvSpPr>
        <p:spPr>
          <a:xfrm>
            <a:off x="585216" y="868680"/>
            <a:ext cx="9966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5B657A"/>
                </a:solidFill>
              </a:rPr>
              <a:t>Coordination, Guidance, Conformity to Fundamental Political Line</a:t>
            </a:r>
            <a:endParaRPr lang="en-US" sz="145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0A84258E-721E-90BA-8660-D457C8434869}"/>
              </a:ext>
            </a:extLst>
          </p:cNvPr>
          <p:cNvSpPr/>
          <p:nvPr/>
        </p:nvSpPr>
        <p:spPr>
          <a:xfrm>
            <a:off x="585216" y="1298448"/>
            <a:ext cx="10835640" cy="0"/>
          </a:xfrm>
          <a:prstGeom prst="line">
            <a:avLst/>
          </a:prstGeom>
          <a:noFill/>
          <a:ln w="15875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C03F1AAF-8D40-032E-A958-CBC3512CCDDE}"/>
              </a:ext>
            </a:extLst>
          </p:cNvPr>
          <p:cNvSpPr/>
          <p:nvPr/>
        </p:nvSpPr>
        <p:spPr>
          <a:xfrm>
            <a:off x="868680" y="1664208"/>
            <a:ext cx="10058400" cy="74980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/>
          </a:bodyPr>
          <a:lstStyle/>
          <a:p>
            <a:pPr marL="0" indent="0">
              <a:buNone/>
            </a:pPr>
            <a:endParaRPr lang="en-US" sz="23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D8DCE411-C4CD-337E-A47A-D32A5509FCE5}"/>
              </a:ext>
            </a:extLst>
          </p:cNvPr>
          <p:cNvSpPr/>
          <p:nvPr/>
        </p:nvSpPr>
        <p:spPr>
          <a:xfrm>
            <a:off x="868680" y="2458452"/>
            <a:ext cx="9509760" cy="119914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endParaRPr lang="en-US" sz="1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79CD6-B410-C46D-84B8-3F268BCCD83D}"/>
              </a:ext>
            </a:extLst>
          </p:cNvPr>
          <p:cNvSpPr txBox="1"/>
          <p:nvPr/>
        </p:nvSpPr>
        <p:spPr>
          <a:xfrm>
            <a:off x="1929284" y="2190541"/>
            <a:ext cx="246009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 Security Laws</a:t>
            </a:r>
          </a:p>
          <a:p>
            <a:r>
              <a:rPr lang="en-US" dirty="0"/>
              <a:t>Anti-Espionage Law</a:t>
            </a:r>
          </a:p>
          <a:p>
            <a:r>
              <a:rPr lang="en-US" dirty="0"/>
              <a:t>Data Protection Laws</a:t>
            </a:r>
          </a:p>
          <a:p>
            <a:r>
              <a:rPr lang="en-US" dirty="0"/>
              <a:t>Social Credit Laws</a:t>
            </a:r>
          </a:p>
          <a:p>
            <a:r>
              <a:rPr lang="en-US" dirty="0"/>
              <a:t>Smart City Regulations</a:t>
            </a:r>
          </a:p>
          <a:p>
            <a:r>
              <a:rPr lang="en-US" dirty="0"/>
              <a:t>Blocking Regulations</a:t>
            </a:r>
          </a:p>
          <a:p>
            <a:r>
              <a:rPr lang="en-US" dirty="0"/>
              <a:t>Competition Laws</a:t>
            </a:r>
          </a:p>
          <a:p>
            <a:r>
              <a:rPr lang="en-US" dirty="0"/>
              <a:t>Land Use</a:t>
            </a:r>
          </a:p>
          <a:p>
            <a:r>
              <a:rPr lang="en-US" dirty="0"/>
              <a:t>Employment </a:t>
            </a:r>
          </a:p>
        </p:txBody>
      </p:sp>
    </p:spTree>
    <p:extLst>
      <p:ext uri="{BB962C8B-B14F-4D97-AF65-F5344CB8AC3E}">
        <p14:creationId xmlns:p14="http://schemas.microsoft.com/office/powerpoint/2010/main" val="284012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66928" y="384048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172033"/>
                </a:solidFill>
              </a:rPr>
              <a:t>Global AI Governance Positioning</a:t>
            </a:r>
            <a:endParaRPr lang="en-US" sz="3100" dirty="0"/>
          </a:p>
        </p:txBody>
      </p:sp>
      <p:sp>
        <p:nvSpPr>
          <p:cNvPr id="6" name="Text 4"/>
          <p:cNvSpPr/>
          <p:nvPr/>
        </p:nvSpPr>
        <p:spPr>
          <a:xfrm>
            <a:off x="585216" y="868680"/>
            <a:ext cx="9966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5B657A"/>
                </a:solidFill>
              </a:rPr>
              <a:t>Sovereignty is the organizing frame.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585216" y="1298448"/>
            <a:ext cx="10835640" cy="0"/>
          </a:xfrm>
          <a:prstGeom prst="line">
            <a:avLst/>
          </a:prstGeom>
          <a:noFill/>
          <a:ln w="15875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868680" y="1664208"/>
            <a:ext cx="10058400" cy="74980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Internationally, China emphasizes development rights, fairness, multilateralism, opposition to technological hegemony, and respect for sovereignty.</a:t>
            </a:r>
            <a:endParaRPr lang="en-US" sz="2300" dirty="0"/>
          </a:p>
        </p:txBody>
      </p:sp>
      <p:sp>
        <p:nvSpPr>
          <p:cNvPr id="9" name="Text 7"/>
          <p:cNvSpPr/>
          <p:nvPr/>
        </p:nvSpPr>
        <p:spPr>
          <a:xfrm>
            <a:off x="868680" y="2458452"/>
            <a:ext cx="9509760" cy="119914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172033"/>
                </a:solidFill>
              </a:rPr>
              <a:t>1. Critiques technological blocs and export restrictions</a:t>
            </a:r>
            <a:endParaRPr lang="en-US" sz="1900" dirty="0"/>
          </a:p>
          <a:p>
            <a:pPr marL="0" indent="0">
              <a:buNone/>
            </a:pPr>
            <a:r>
              <a:rPr lang="en-US" sz="1900" dirty="0">
                <a:solidFill>
                  <a:srgbClr val="172033"/>
                </a:solidFill>
              </a:rPr>
              <a:t>2. Promotes international cooperation while preserving domestic control</a:t>
            </a:r>
            <a:endParaRPr lang="en-US" sz="1900" dirty="0"/>
          </a:p>
          <a:p>
            <a:pPr marL="0" indent="0">
              <a:buNone/>
            </a:pPr>
            <a:r>
              <a:rPr lang="en-US" sz="1900" dirty="0">
                <a:solidFill>
                  <a:srgbClr val="172033"/>
                </a:solidFill>
              </a:rPr>
              <a:t>3. Competes with U.S. technological leadership and EU trustworthy-AI norms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66928" y="384048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172033"/>
                </a:solidFill>
              </a:rPr>
              <a:t>Strengths and Critiques</a:t>
            </a:r>
            <a:endParaRPr lang="en-US" sz="3100" dirty="0"/>
          </a:p>
        </p:txBody>
      </p:sp>
      <p:sp>
        <p:nvSpPr>
          <p:cNvPr id="6" name="Text 4"/>
          <p:cNvSpPr/>
          <p:nvPr/>
        </p:nvSpPr>
        <p:spPr>
          <a:xfrm>
            <a:off x="585216" y="868680"/>
            <a:ext cx="9966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5B657A"/>
                </a:solidFill>
              </a:rPr>
              <a:t>Integration creates capacity; control creates accountability problems.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585216" y="1298448"/>
            <a:ext cx="10835640" cy="0"/>
          </a:xfrm>
          <a:prstGeom prst="line">
            <a:avLst/>
          </a:prstGeom>
          <a:noFill/>
          <a:ln w="15875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49808" y="1719072"/>
            <a:ext cx="4892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B3282D"/>
                </a:solidFill>
              </a:rPr>
              <a:t>Strengths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768096" y="2176272"/>
            <a:ext cx="4800600" cy="1561539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Recognizes AI as infrastructure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Regulates recommender systems early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Integrates data, cybersecurity, content, platforms, and industrial policy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Strong administrative capacity and speed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5961888" y="1691640"/>
            <a:ext cx="0" cy="3886200"/>
          </a:xfrm>
          <a:prstGeom prst="line">
            <a:avLst/>
          </a:prstGeom>
          <a:noFill/>
          <a:ln w="12700">
            <a:solidFill>
              <a:srgbClr val="C9BDA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28232" y="1719072"/>
            <a:ext cx="4892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B3282D"/>
                </a:solidFill>
              </a:rPr>
              <a:t>Critiques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6446520" y="2176272"/>
            <a:ext cx="4800600" cy="210697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Extensive control over speech, content, platforms, and data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Opaque enforcement and limited contestability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Political requirements may constrain innovation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Geopolitical pressure on chips, compute, and research exchange</a:t>
            </a:r>
            <a:endParaRPr lang="en-US" sz="1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13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66928" y="384048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172033"/>
                </a:solidFill>
              </a:rPr>
              <a:t>Comparative Synthesis</a:t>
            </a:r>
            <a:endParaRPr lang="en-US" sz="3100" dirty="0"/>
          </a:p>
        </p:txBody>
      </p:sp>
      <p:sp>
        <p:nvSpPr>
          <p:cNvPr id="6" name="Text 4"/>
          <p:cNvSpPr/>
          <p:nvPr/>
        </p:nvSpPr>
        <p:spPr>
          <a:xfrm>
            <a:off x="585216" y="868680"/>
            <a:ext cx="9966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5B657A"/>
                </a:solidFill>
              </a:rPr>
              <a:t>The same technology becomes three different legal objects.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585216" y="1298448"/>
            <a:ext cx="10835640" cy="0"/>
          </a:xfrm>
          <a:prstGeom prst="line">
            <a:avLst/>
          </a:prstGeom>
          <a:noFill/>
          <a:ln w="15875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77240" y="1737360"/>
            <a:ext cx="3429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3282D"/>
                </a:solidFill>
              </a:rPr>
              <a:t>United States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777240" y="2148840"/>
            <a:ext cx="3429000" cy="0"/>
          </a:xfrm>
          <a:prstGeom prst="line">
            <a:avLst/>
          </a:prstGeom>
          <a:noFill/>
          <a:ln w="12700">
            <a:solidFill>
              <a:srgbClr val="C9BDA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777240" y="2423160"/>
            <a:ext cx="3429000" cy="127935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650" dirty="0">
                <a:solidFill>
                  <a:srgbClr val="172033"/>
                </a:solidFill>
              </a:rPr>
              <a:t>AI as innovation market and strategic asset. Monitored through existing law, standards, markets, and national security.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4562856" y="1737360"/>
            <a:ext cx="3429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3282D"/>
                </a:solidFill>
              </a:rPr>
              <a:t>European Union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4562856" y="2148840"/>
            <a:ext cx="3429000" cy="0"/>
          </a:xfrm>
          <a:prstGeom prst="line">
            <a:avLst/>
          </a:prstGeom>
          <a:noFill/>
          <a:ln w="12700">
            <a:solidFill>
              <a:srgbClr val="C9BDA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562856" y="2423160"/>
            <a:ext cx="3429000" cy="100583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650" dirty="0">
                <a:solidFill>
                  <a:srgbClr val="172033"/>
                </a:solidFill>
              </a:rPr>
              <a:t>AI as risk-bearing system. Governed through classification, lifecycle duties, rights, and supervision.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8348472" y="1737360"/>
            <a:ext cx="3429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3282D"/>
                </a:solidFill>
              </a:rPr>
              <a:t>China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8348472" y="2148840"/>
            <a:ext cx="3429000" cy="0"/>
          </a:xfrm>
          <a:prstGeom prst="line">
            <a:avLst/>
          </a:prstGeom>
          <a:noFill/>
          <a:ln w="12700">
            <a:solidFill>
              <a:srgbClr val="C9BDA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348472" y="2423160"/>
            <a:ext cx="3429000" cy="118952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650" dirty="0">
                <a:solidFill>
                  <a:srgbClr val="172033"/>
                </a:solidFill>
              </a:rPr>
              <a:t>AI as strategic infrastructure. Developed for modernization while secured, disciplined, and aligned with state priorities.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66928" y="384048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172033"/>
                </a:solidFill>
              </a:rPr>
              <a:t>Core Thesis</a:t>
            </a:r>
            <a:endParaRPr lang="en-US" sz="3100" dirty="0"/>
          </a:p>
        </p:txBody>
      </p:sp>
      <p:sp>
        <p:nvSpPr>
          <p:cNvPr id="6" name="Text 4"/>
          <p:cNvSpPr/>
          <p:nvPr/>
        </p:nvSpPr>
        <p:spPr>
          <a:xfrm>
            <a:off x="585216" y="868680"/>
            <a:ext cx="9966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5B657A"/>
                </a:solidFill>
              </a:rPr>
              <a:t>China connects AI governance to socialist modernization and state capacity.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585216" y="1298448"/>
            <a:ext cx="10835640" cy="0"/>
          </a:xfrm>
          <a:prstGeom prst="line">
            <a:avLst/>
          </a:prstGeom>
          <a:noFill/>
          <a:ln w="15875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66928" y="1664208"/>
            <a:ext cx="5669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B3282D"/>
                </a:solidFill>
              </a:rPr>
              <a:t>THESIS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1188720" y="1687068"/>
            <a:ext cx="0" cy="717805"/>
          </a:xfrm>
          <a:prstGeom prst="line">
            <a:avLst/>
          </a:prstGeom>
          <a:noFill/>
          <a:ln w="381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444752" y="1572768"/>
            <a:ext cx="9189720" cy="9601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172033"/>
                </a:solidFill>
              </a:rPr>
              <a:t>China constructs AI as strategic socio-technical infrastructure for socialist modernization.</a:t>
            </a:r>
            <a:endParaRPr lang="en-US" sz="2700" dirty="0"/>
          </a:p>
        </p:txBody>
      </p:sp>
      <p:sp>
        <p:nvSpPr>
          <p:cNvPr id="11" name="Text 9"/>
          <p:cNvSpPr/>
          <p:nvPr/>
        </p:nvSpPr>
        <p:spPr>
          <a:xfrm>
            <a:off x="1005840" y="2749536"/>
            <a:ext cx="9601200" cy="135331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950" dirty="0">
                <a:solidFill>
                  <a:srgbClr val="172033"/>
                </a:solidFill>
              </a:rPr>
              <a:t>1. AI is a productive force and a security domain</a:t>
            </a:r>
            <a:endParaRPr lang="en-US" sz="1950" dirty="0"/>
          </a:p>
          <a:p>
            <a:pPr marL="0" indent="0">
              <a:buNone/>
            </a:pPr>
            <a:r>
              <a:rPr lang="en-US" sz="1950" dirty="0">
                <a:solidFill>
                  <a:srgbClr val="172033"/>
                </a:solidFill>
              </a:rPr>
              <a:t>2. Public-facing AI must remain controllable</a:t>
            </a:r>
            <a:endParaRPr lang="en-US" sz="1950" dirty="0"/>
          </a:p>
          <a:p>
            <a:pPr marL="0" indent="0">
              <a:buNone/>
            </a:pPr>
            <a:r>
              <a:rPr lang="en-US" sz="1950" dirty="0">
                <a:solidFill>
                  <a:srgbClr val="172033"/>
                </a:solidFill>
              </a:rPr>
              <a:t>3. Platforms become governance intermediaries</a:t>
            </a:r>
            <a:endParaRPr lang="en-US" sz="1950" dirty="0"/>
          </a:p>
          <a:p>
            <a:pPr marL="0" indent="0">
              <a:buNone/>
            </a:pPr>
            <a:r>
              <a:rPr lang="en-US" sz="1950" dirty="0">
                <a:solidFill>
                  <a:srgbClr val="172033"/>
                </a:solidFill>
              </a:rPr>
              <a:t>4. Governance integrates development, security, data, content, and ideology</a:t>
            </a:r>
            <a:endParaRPr lang="en-US" sz="1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66928" y="384048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172033"/>
                </a:solidFill>
              </a:rPr>
              <a:t>Development-Security Dialectic</a:t>
            </a:r>
            <a:endParaRPr lang="en-US" sz="3100" dirty="0"/>
          </a:p>
        </p:txBody>
      </p:sp>
      <p:sp>
        <p:nvSpPr>
          <p:cNvPr id="6" name="Text 4"/>
          <p:cNvSpPr/>
          <p:nvPr/>
        </p:nvSpPr>
        <p:spPr>
          <a:xfrm>
            <a:off x="585216" y="868680"/>
            <a:ext cx="9966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5B657A"/>
                </a:solidFill>
              </a:rPr>
              <a:t>The whole model moves between acceleration and control.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585216" y="1298448"/>
            <a:ext cx="10835640" cy="0"/>
          </a:xfrm>
          <a:prstGeom prst="line">
            <a:avLst/>
          </a:prstGeom>
          <a:noFill/>
          <a:ln w="15875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77240" y="1737360"/>
            <a:ext cx="3429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3282D"/>
                </a:solidFill>
              </a:rPr>
              <a:t>Develop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777240" y="2148840"/>
            <a:ext cx="3429000" cy="0"/>
          </a:xfrm>
          <a:prstGeom prst="line">
            <a:avLst/>
          </a:prstGeom>
          <a:noFill/>
          <a:ln w="12700">
            <a:solidFill>
              <a:srgbClr val="C9BDA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777240" y="2423160"/>
            <a:ext cx="3429000" cy="1005829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650" dirty="0">
                <a:solidFill>
                  <a:srgbClr val="172033"/>
                </a:solidFill>
              </a:rPr>
              <a:t>Economic growth, scientific innovation, industrial upgrading, modernization, and competitiveness.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4562856" y="1737360"/>
            <a:ext cx="3429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3282D"/>
                </a:solidFill>
              </a:rPr>
              <a:t>Secure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4562856" y="2148840"/>
            <a:ext cx="3429000" cy="0"/>
          </a:xfrm>
          <a:prstGeom prst="line">
            <a:avLst/>
          </a:prstGeom>
          <a:noFill/>
          <a:ln w="12700">
            <a:solidFill>
              <a:srgbClr val="C9BDA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562856" y="2423160"/>
            <a:ext cx="3429000" cy="1005829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650" dirty="0">
                <a:solidFill>
                  <a:srgbClr val="172033"/>
                </a:solidFill>
              </a:rPr>
              <a:t>Controllability, legality, social stability, data security, ideological alignment, and national security.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8348472" y="1737360"/>
            <a:ext cx="3429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3282D"/>
                </a:solidFill>
              </a:rPr>
              <a:t>Coordinate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8348472" y="2148840"/>
            <a:ext cx="3429000" cy="0"/>
          </a:xfrm>
          <a:prstGeom prst="line">
            <a:avLst/>
          </a:prstGeom>
          <a:noFill/>
          <a:ln w="12700">
            <a:solidFill>
              <a:srgbClr val="C9BDA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348472" y="2423160"/>
            <a:ext cx="3429000" cy="100582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650" dirty="0">
                <a:solidFill>
                  <a:srgbClr val="172033"/>
                </a:solidFill>
              </a:rPr>
              <a:t>State planning, firms, platforms, local governments, research institutions, and national-security priorities.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66928" y="384048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172033"/>
                </a:solidFill>
              </a:rPr>
              <a:t>Socialist Modernization</a:t>
            </a:r>
            <a:endParaRPr lang="en-US" sz="3100" dirty="0"/>
          </a:p>
        </p:txBody>
      </p:sp>
      <p:sp>
        <p:nvSpPr>
          <p:cNvPr id="6" name="Text 4"/>
          <p:cNvSpPr/>
          <p:nvPr/>
        </p:nvSpPr>
        <p:spPr>
          <a:xfrm>
            <a:off x="585216" y="868680"/>
            <a:ext cx="9966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5B657A"/>
                </a:solidFill>
              </a:rPr>
              <a:t>AI is not just a private consumer technology.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585216" y="1298448"/>
            <a:ext cx="10835640" cy="0"/>
          </a:xfrm>
          <a:prstGeom prst="line">
            <a:avLst/>
          </a:prstGeom>
          <a:noFill/>
          <a:ln w="15875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868680" y="1664208"/>
            <a:ext cx="10058400" cy="749808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is framed as a strategic technology that can transform production, governance, public services, military affairs, and global competition.</a:t>
            </a:r>
            <a:endParaRPr lang="en-US" sz="2300" dirty="0"/>
          </a:p>
        </p:txBody>
      </p:sp>
      <p:sp>
        <p:nvSpPr>
          <p:cNvPr id="9" name="Text 7"/>
          <p:cNvSpPr/>
          <p:nvPr/>
        </p:nvSpPr>
        <p:spPr>
          <a:xfrm>
            <a:off x="868680" y="2574036"/>
            <a:ext cx="9509760" cy="11978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172033"/>
                </a:solidFill>
              </a:rPr>
              <a:t>1. Manufacturing, logistics, agriculture, finance, education, healthcare, transport</a:t>
            </a:r>
            <a:endParaRPr lang="en-US" sz="1900" dirty="0"/>
          </a:p>
          <a:p>
            <a:pPr marL="0" indent="0">
              <a:buNone/>
            </a:pPr>
            <a:r>
              <a:rPr lang="en-US" sz="1900" dirty="0">
                <a:solidFill>
                  <a:srgbClr val="172033"/>
                </a:solidFill>
              </a:rPr>
              <a:t>2. Smart cities, digital government, public administration, social services</a:t>
            </a:r>
            <a:endParaRPr lang="en-US" sz="1900" dirty="0"/>
          </a:p>
          <a:p>
            <a:pPr marL="0" indent="0">
              <a:buNone/>
            </a:pPr>
            <a:r>
              <a:rPr lang="en-US" sz="1900" dirty="0">
                <a:solidFill>
                  <a:srgbClr val="172033"/>
                </a:solidFill>
              </a:rPr>
              <a:t>3. Surveillance, censorship, predictive governance, and public-order management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2240280" y="5349240"/>
            <a:ext cx="7680960" cy="41148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B328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Core contrast: productive force under party-state leadership.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66928" y="384048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172033"/>
                </a:solidFill>
              </a:rPr>
              <a:t>Layered Governance Architecture</a:t>
            </a:r>
            <a:endParaRPr lang="en-US" sz="3100" dirty="0"/>
          </a:p>
        </p:txBody>
      </p:sp>
      <p:sp>
        <p:nvSpPr>
          <p:cNvPr id="6" name="Text 4"/>
          <p:cNvSpPr/>
          <p:nvPr/>
        </p:nvSpPr>
        <p:spPr>
          <a:xfrm>
            <a:off x="585216" y="868680"/>
            <a:ext cx="9966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5B657A"/>
                </a:solidFill>
              </a:rPr>
              <a:t>China does not rely on one AI law; it builds overlapping layers.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585216" y="1298448"/>
            <a:ext cx="10835640" cy="0"/>
          </a:xfrm>
          <a:prstGeom prst="line">
            <a:avLst/>
          </a:prstGeom>
          <a:noFill/>
          <a:ln w="15875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874520" y="1554480"/>
            <a:ext cx="8321040" cy="566928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Industrial Policy and National AI Strategy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874520" y="2240280"/>
            <a:ext cx="832104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C9BDAE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72033"/>
                </a:solidFill>
              </a:rPr>
              <a:t>Cybersecurity, data security, and personal information law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874520" y="2926080"/>
            <a:ext cx="8321040" cy="566928"/>
          </a:xfrm>
          <a:prstGeom prst="rect">
            <a:avLst/>
          </a:prstGeom>
          <a:solidFill>
            <a:srgbClr val="F1ECE4"/>
          </a:solidFill>
          <a:ln w="12700">
            <a:solidFill>
              <a:srgbClr val="C9BDAE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72033"/>
                </a:solidFill>
              </a:rPr>
              <a:t>Algorithmic recommendation regulation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874520" y="3611880"/>
            <a:ext cx="832104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C9BDAE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72033"/>
                </a:solidFill>
              </a:rPr>
              <a:t>Deep synthesis regulation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874520" y="4297680"/>
            <a:ext cx="8321040" cy="566928"/>
          </a:xfrm>
          <a:prstGeom prst="rect">
            <a:avLst/>
          </a:prstGeom>
          <a:solidFill>
            <a:srgbClr val="F1ECE4"/>
          </a:solidFill>
          <a:ln w="12700">
            <a:solidFill>
              <a:srgbClr val="C9BDAE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72033"/>
                </a:solidFill>
              </a:rPr>
              <a:t>Generative AI measures and ethical review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874520" y="4983480"/>
            <a:ext cx="832104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C9BDAE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72033"/>
                </a:solidFill>
              </a:rPr>
              <a:t>Filing systems, security assessments, standards, and supervision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66928" y="384048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172033"/>
                </a:solidFill>
              </a:rPr>
              <a:t>Data, Cybersecurity, and Personal Information</a:t>
            </a:r>
            <a:endParaRPr lang="en-US" sz="3100" dirty="0"/>
          </a:p>
        </p:txBody>
      </p:sp>
      <p:sp>
        <p:nvSpPr>
          <p:cNvPr id="6" name="Text 4"/>
          <p:cNvSpPr/>
          <p:nvPr/>
        </p:nvSpPr>
        <p:spPr>
          <a:xfrm>
            <a:off x="585216" y="868680"/>
            <a:ext cx="9966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5B657A"/>
                </a:solidFill>
              </a:rPr>
              <a:t>Data is both economic resource and security concern.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585216" y="1298448"/>
            <a:ext cx="10835640" cy="0"/>
          </a:xfrm>
          <a:prstGeom prst="line">
            <a:avLst/>
          </a:prstGeom>
          <a:noFill/>
          <a:ln w="15875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49808" y="1719072"/>
            <a:ext cx="4892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B3282D"/>
                </a:solidFill>
              </a:rPr>
              <a:t>Data Enables Development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768096" y="2176272"/>
            <a:ext cx="4800600" cy="1561539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Training data, user data, platform data, public data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AI depends on large-scale data flows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Data-driven modernization supports industrial and public-sector goals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5961888" y="1691640"/>
            <a:ext cx="0" cy="3886200"/>
          </a:xfrm>
          <a:prstGeom prst="line">
            <a:avLst/>
          </a:prstGeom>
          <a:noFill/>
          <a:ln w="12700">
            <a:solidFill>
              <a:srgbClr val="C9BDA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28232" y="1719072"/>
            <a:ext cx="4892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B3282D"/>
                </a:solidFill>
              </a:rPr>
              <a:t>Data Creates Risk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6446520" y="2176272"/>
            <a:ext cx="4800600" cy="1561539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National security and social order concerns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Cross-border transfer and important-data control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Personal information protection and security duties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66928" y="384048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172033"/>
                </a:solidFill>
              </a:rPr>
              <a:t>Algorithmic Recommendation</a:t>
            </a:r>
            <a:endParaRPr lang="en-US" sz="3100" dirty="0"/>
          </a:p>
        </p:txBody>
      </p:sp>
      <p:sp>
        <p:nvSpPr>
          <p:cNvPr id="6" name="Text 4"/>
          <p:cNvSpPr/>
          <p:nvPr/>
        </p:nvSpPr>
        <p:spPr>
          <a:xfrm>
            <a:off x="585216" y="868680"/>
            <a:ext cx="9966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5B657A"/>
                </a:solidFill>
              </a:rPr>
              <a:t>Recommendation is governance of attention.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585216" y="1298448"/>
            <a:ext cx="10835640" cy="0"/>
          </a:xfrm>
          <a:prstGeom prst="line">
            <a:avLst/>
          </a:prstGeom>
          <a:noFill/>
          <a:ln w="15875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868680" y="1664208"/>
            <a:ext cx="10058400" cy="868680"/>
          </a:xfrm>
          <a:prstGeom prst="rect">
            <a:avLst/>
          </a:prstGeom>
          <a:noFill/>
          <a:ln/>
        </p:spPr>
        <p:txBody>
          <a:bodyPr wrap="square" lIns="889" tIns="889" rIns="889" bIns="889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 a platform society, whoever controls recommendation controls attention. Whoever controls attention can shape public opinion, culture, consumption, labor, and mobilization.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868680" y="2797262"/>
            <a:ext cx="9509760" cy="17190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850" dirty="0">
                <a:solidFill>
                  <a:srgbClr val="172033"/>
                </a:solidFill>
              </a:rPr>
              <a:t>1. Regulates ranking, selection, pushing, search filtering, scheduling, and decision-making algorithms</a:t>
            </a:r>
            <a:endParaRPr lang="en-US" sz="1850" dirty="0"/>
          </a:p>
          <a:p>
            <a:pPr marL="0" indent="0">
              <a:buNone/>
            </a:pPr>
            <a:r>
              <a:rPr lang="en-US" sz="1850" dirty="0">
                <a:solidFill>
                  <a:srgbClr val="172033"/>
                </a:solidFill>
              </a:rPr>
              <a:t>2. Requires management systems, data protection, user controls, and filings in sensitive cases</a:t>
            </a:r>
            <a:endParaRPr lang="en-US" sz="1850" dirty="0"/>
          </a:p>
          <a:p>
            <a:pPr marL="0" indent="0">
              <a:buNone/>
            </a:pPr>
            <a:r>
              <a:rPr lang="en-US" sz="1850" dirty="0">
                <a:solidFill>
                  <a:srgbClr val="172033"/>
                </a:solidFill>
              </a:rPr>
              <a:t>3. Connects algorithms to public opinion, social mobilization, and Core Socialist Values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66928" y="384048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172033"/>
                </a:solidFill>
              </a:rPr>
              <a:t>Deep Synthesis and Generative AI</a:t>
            </a:r>
            <a:endParaRPr lang="en-US" sz="3100" dirty="0"/>
          </a:p>
        </p:txBody>
      </p:sp>
      <p:sp>
        <p:nvSpPr>
          <p:cNvPr id="6" name="Text 4"/>
          <p:cNvSpPr/>
          <p:nvPr/>
        </p:nvSpPr>
        <p:spPr>
          <a:xfrm>
            <a:off x="585216" y="868680"/>
            <a:ext cx="9966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5B657A"/>
                </a:solidFill>
              </a:rPr>
              <a:t>Synthetic media and public-facing generation are information-governance issues.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585216" y="1298448"/>
            <a:ext cx="10835640" cy="0"/>
          </a:xfrm>
          <a:prstGeom prst="line">
            <a:avLst/>
          </a:prstGeom>
          <a:noFill/>
          <a:ln w="15875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49808" y="1719072"/>
            <a:ext cx="4892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B3282D"/>
                </a:solidFill>
              </a:rPr>
              <a:t>Deep Synthesis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768096" y="2176272"/>
            <a:ext cx="4800600" cy="1908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Text, image, audio, video, virtual scenes, and deepfakes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Content management, labeling, identity, rumor control, and security assessment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Risk to trust, public order, and information stability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5961888" y="1691640"/>
            <a:ext cx="0" cy="3886200"/>
          </a:xfrm>
          <a:prstGeom prst="line">
            <a:avLst/>
          </a:prstGeom>
          <a:noFill/>
          <a:ln w="12700">
            <a:solidFill>
              <a:srgbClr val="C9BDA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28232" y="1719072"/>
            <a:ext cx="4892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B3282D"/>
                </a:solidFill>
              </a:rPr>
              <a:t>Generative AI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6446520" y="2176272"/>
            <a:ext cx="4800600" cy="1557529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Public-facing services that generate content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Training data legality, IP, personal information, accuracy, transparency, user rights</a:t>
            </a:r>
            <a:endParaRPr lang="en-US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172033"/>
                </a:solidFill>
              </a:rPr>
              <a:t>Content must satisfy state-defined security and value rules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3282D"/>
          </a:solidFill>
          <a:ln w="12700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02920" y="65196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Five - The Chinese Approach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11658600" y="6473952"/>
            <a:ext cx="256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B65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66928" y="384048"/>
            <a:ext cx="8961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172033"/>
                </a:solidFill>
              </a:rPr>
              <a:t>Public Opinion, Mobilization, and Values</a:t>
            </a:r>
            <a:endParaRPr lang="en-US" sz="3100" dirty="0"/>
          </a:p>
        </p:txBody>
      </p:sp>
      <p:sp>
        <p:nvSpPr>
          <p:cNvPr id="6" name="Text 4"/>
          <p:cNvSpPr/>
          <p:nvPr/>
        </p:nvSpPr>
        <p:spPr>
          <a:xfrm>
            <a:off x="585216" y="868680"/>
            <a:ext cx="9966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5B657A"/>
                </a:solidFill>
              </a:rPr>
              <a:t>The political logic of Chinese AI governance.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585216" y="1298448"/>
            <a:ext cx="10835640" cy="0"/>
          </a:xfrm>
          <a:prstGeom prst="line">
            <a:avLst/>
          </a:prstGeom>
          <a:noFill/>
          <a:ln w="15875">
            <a:solidFill>
              <a:srgbClr val="B328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77240" y="1737360"/>
            <a:ext cx="3429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3282D"/>
                </a:solidFill>
              </a:rPr>
              <a:t>Public Opinion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777240" y="2148840"/>
            <a:ext cx="3429000" cy="0"/>
          </a:xfrm>
          <a:prstGeom prst="line">
            <a:avLst/>
          </a:prstGeom>
          <a:noFill/>
          <a:ln w="12700">
            <a:solidFill>
              <a:srgbClr val="C9BDA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777240" y="2423160"/>
            <a:ext cx="3429000" cy="1005831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650" dirty="0">
                <a:solidFill>
                  <a:srgbClr val="172033"/>
                </a:solidFill>
              </a:rPr>
              <a:t>Systems that shape how people understand events, institutions, and social conditions.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4562856" y="1737360"/>
            <a:ext cx="3429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3282D"/>
                </a:solidFill>
              </a:rPr>
              <a:t>Mobilization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4562856" y="2148840"/>
            <a:ext cx="3429000" cy="0"/>
          </a:xfrm>
          <a:prstGeom prst="line">
            <a:avLst/>
          </a:prstGeom>
          <a:noFill/>
          <a:ln w="12700">
            <a:solidFill>
              <a:srgbClr val="C9BDA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562856" y="2423160"/>
            <a:ext cx="3429000" cy="1097283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650" dirty="0">
                <a:solidFill>
                  <a:srgbClr val="172033"/>
                </a:solidFill>
              </a:rPr>
              <a:t>Systems that coordinate attention, collective action, or social participation at scale.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8348472" y="1737360"/>
            <a:ext cx="3429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3282D"/>
                </a:solidFill>
              </a:rPr>
              <a:t>Value Alignment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8348472" y="2148840"/>
            <a:ext cx="3429000" cy="0"/>
          </a:xfrm>
          <a:prstGeom prst="line">
            <a:avLst/>
          </a:prstGeom>
          <a:noFill/>
          <a:ln w="12700">
            <a:solidFill>
              <a:srgbClr val="C9BDA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348472" y="2423160"/>
            <a:ext cx="3429000" cy="1097283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650" dirty="0">
                <a:solidFill>
                  <a:srgbClr val="172033"/>
                </a:solidFill>
              </a:rPr>
              <a:t>Model behavior and platform design evaluated against Core Socialist Values and state priorities.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1091</Words>
  <Application>Microsoft Macintosh PowerPoint</Application>
  <PresentationFormat>Widescreen</PresentationFormat>
  <Paragraphs>173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Backer, Larry Cata</cp:lastModifiedBy>
  <cp:revision>4</cp:revision>
  <dcterms:created xsi:type="dcterms:W3CDTF">2026-05-25T00:55:46Z</dcterms:created>
  <dcterms:modified xsi:type="dcterms:W3CDTF">2026-05-27T00:13:28Z</dcterms:modified>
</cp:coreProperties>
</file>