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8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27" d="100"/>
          <a:sy n="127" d="100"/>
        </p:scale>
        <p:origin x="5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233514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7D98F5-1A1E-20F7-BC3A-A413BD94D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E6A2B9-09BD-4121-FD4E-A9F1C6F3E9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C40CD3F-2BF2-B2A0-AD68-9E8E93AD947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E5712B-38AE-2083-B8B4-E65F9710BFA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9016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rtificialintelligenceact.eu/high-level-summary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44AA5"/>
          </a:solidFill>
          <a:ln w="12700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6519672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Lecture Four - The European Union Approach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658600" y="6473952"/>
            <a:ext cx="256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685800" y="658368"/>
            <a:ext cx="8046720" cy="2468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244AA5"/>
                </a:solidFill>
              </a:rPr>
              <a:t>LECTURE FOUR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685800" y="1078992"/>
            <a:ext cx="8869680" cy="105156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4400" b="1" dirty="0">
                <a:solidFill>
                  <a:srgbClr val="172033"/>
                </a:solidFill>
              </a:rPr>
              <a:t>The European Union Approach</a:t>
            </a:r>
            <a:endParaRPr lang="en-US" sz="4400" dirty="0"/>
          </a:p>
        </p:txBody>
      </p:sp>
      <p:sp>
        <p:nvSpPr>
          <p:cNvPr id="7" name="Text 5"/>
          <p:cNvSpPr/>
          <p:nvPr/>
        </p:nvSpPr>
        <p:spPr>
          <a:xfrm>
            <a:off x="713232" y="2331720"/>
            <a:ext cx="9509760" cy="6400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5B657A"/>
                </a:solidFill>
              </a:rPr>
              <a:t>Risk-based supervisory governance: classification, obligations, lifecycle control.</a:t>
            </a:r>
            <a:endParaRPr lang="en-US" sz="2000" dirty="0"/>
          </a:p>
        </p:txBody>
      </p:sp>
      <p:sp>
        <p:nvSpPr>
          <p:cNvPr id="12" name="Text 5">
            <a:extLst>
              <a:ext uri="{FF2B5EF4-FFF2-40B4-BE49-F238E27FC236}">
                <a16:creationId xmlns:a16="http://schemas.microsoft.com/office/drawing/2014/main" id="{E2CE20E8-80E3-81B2-C4DC-36425B5B3331}"/>
              </a:ext>
            </a:extLst>
          </p:cNvPr>
          <p:cNvSpPr/>
          <p:nvPr/>
        </p:nvSpPr>
        <p:spPr>
          <a:xfrm>
            <a:off x="713232" y="3429000"/>
            <a:ext cx="9509760" cy="640080"/>
          </a:xfrm>
          <a:prstGeom prst="rect">
            <a:avLst/>
          </a:prstGeom>
          <a:noFill/>
          <a:ln/>
        </p:spPr>
        <p:txBody>
          <a:bodyPr wrap="square" lIns="127" tIns="127" rIns="127" bIns="127" rtlCol="0" anchor="ctr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5B657A"/>
                </a:solidFill>
              </a:rPr>
              <a:t>Larry Cata Backer – ADD YOUR TITLE</a:t>
            </a:r>
            <a:endParaRPr lang="en-US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44AA5"/>
          </a:solidFill>
          <a:ln w="12700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6519672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Lecture Four - The European Union Approach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658600" y="6473952"/>
            <a:ext cx="256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9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566928" y="384048"/>
            <a:ext cx="8961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172033"/>
                </a:solidFill>
              </a:rPr>
              <a:t>Transparency and AI Literacy</a:t>
            </a:r>
            <a:endParaRPr lang="en-US" sz="3100" dirty="0"/>
          </a:p>
        </p:txBody>
      </p:sp>
      <p:sp>
        <p:nvSpPr>
          <p:cNvPr id="6" name="Text 4"/>
          <p:cNvSpPr/>
          <p:nvPr/>
        </p:nvSpPr>
        <p:spPr>
          <a:xfrm>
            <a:off x="585216" y="868680"/>
            <a:ext cx="9966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5B657A"/>
                </a:solidFill>
              </a:rPr>
              <a:t>Disclosure helps, but competence matters.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85216" y="1298448"/>
            <a:ext cx="10835640" cy="0"/>
          </a:xfrm>
          <a:prstGeom prst="line">
            <a:avLst/>
          </a:prstGeom>
          <a:noFill/>
          <a:ln w="15875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49808" y="1719072"/>
            <a:ext cx="4892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44AA5"/>
                </a:solidFill>
              </a:rPr>
              <a:t>Transparency Duties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768096" y="2176272"/>
            <a:ext cx="4800600" cy="1433202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rgbClr val="172033"/>
                </a:solidFill>
              </a:rPr>
              <a:t>Chatbots should not falsely appear human</a:t>
            </a:r>
            <a:endParaRPr lang="en-US" sz="17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rgbClr val="172033"/>
                </a:solidFill>
              </a:rPr>
              <a:t>Synthetic or manipulated content may require disclosure</a:t>
            </a:r>
            <a:endParaRPr lang="en-US" sz="17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rgbClr val="172033"/>
                </a:solidFill>
              </a:rPr>
              <a:t>Notice can counter false impressions but cannot solve all harms</a:t>
            </a:r>
            <a:endParaRPr lang="en-US" sz="1750" dirty="0"/>
          </a:p>
        </p:txBody>
      </p:sp>
      <p:sp>
        <p:nvSpPr>
          <p:cNvPr id="10" name="Shape 8"/>
          <p:cNvSpPr/>
          <p:nvPr/>
        </p:nvSpPr>
        <p:spPr>
          <a:xfrm>
            <a:off x="5961888" y="1691640"/>
            <a:ext cx="0" cy="3886200"/>
          </a:xfrm>
          <a:prstGeom prst="line">
            <a:avLst/>
          </a:prstGeom>
          <a:noFill/>
          <a:ln w="12700">
            <a:solidFill>
              <a:srgbClr val="C9BD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28232" y="1719072"/>
            <a:ext cx="4892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44AA5"/>
                </a:solidFill>
              </a:rPr>
              <a:t>AI Literacy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6446520" y="2176272"/>
            <a:ext cx="4800600" cy="1705917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rgbClr val="172033"/>
                </a:solidFill>
              </a:rPr>
              <a:t>Staff must understand systems they procure, operate, and monitor</a:t>
            </a:r>
            <a:endParaRPr lang="en-US" sz="17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rgbClr val="172033"/>
                </a:solidFill>
              </a:rPr>
              <a:t>Human oversight requires institutional competence</a:t>
            </a:r>
            <a:endParaRPr lang="en-US" sz="17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rgbClr val="172033"/>
                </a:solidFill>
              </a:rPr>
              <a:t>A human-in-the-loop is meaningless without understanding</a:t>
            </a:r>
            <a:endParaRPr lang="en-US" sz="17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44AA5"/>
          </a:solidFill>
          <a:ln w="12700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6519672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Lecture Four - The European Union Approach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658600" y="6473952"/>
            <a:ext cx="256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10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566928" y="384048"/>
            <a:ext cx="8961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172033"/>
                </a:solidFill>
              </a:rPr>
              <a:t>Implementation Challenge</a:t>
            </a:r>
            <a:endParaRPr lang="en-US" sz="3100" dirty="0"/>
          </a:p>
        </p:txBody>
      </p:sp>
      <p:sp>
        <p:nvSpPr>
          <p:cNvPr id="6" name="Text 4"/>
          <p:cNvSpPr/>
          <p:nvPr/>
        </p:nvSpPr>
        <p:spPr>
          <a:xfrm>
            <a:off x="585216" y="868680"/>
            <a:ext cx="9966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5B657A"/>
                </a:solidFill>
              </a:rPr>
              <a:t>Passing the law is easier than building the regulatory ecosystem.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85216" y="1298448"/>
            <a:ext cx="10835640" cy="0"/>
          </a:xfrm>
          <a:prstGeom prst="line">
            <a:avLst/>
          </a:prstGeom>
          <a:noFill/>
          <a:ln w="15875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874520" y="1554480"/>
            <a:ext cx="8321040" cy="566928"/>
          </a:xfrm>
          <a:prstGeom prst="rect">
            <a:avLst/>
          </a:prstGeom>
          <a:solidFill>
            <a:srgbClr val="244AA5"/>
          </a:solidFill>
          <a:ln w="12700">
            <a:solidFill>
              <a:srgbClr val="244AA5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Progressive Application: 2025 to 2027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874520" y="2240280"/>
            <a:ext cx="83210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C9BDAE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72033"/>
                </a:solidFill>
              </a:rPr>
              <a:t>Member-state authorities and EU-level bodies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874520" y="2926080"/>
            <a:ext cx="8321040" cy="566928"/>
          </a:xfrm>
          <a:prstGeom prst="rect">
            <a:avLst/>
          </a:prstGeom>
          <a:solidFill>
            <a:srgbClr val="F1ECE4"/>
          </a:solidFill>
          <a:ln w="12700">
            <a:solidFill>
              <a:srgbClr val="C9BDAE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72033"/>
                </a:solidFill>
              </a:rPr>
              <a:t>Standards, guidance, sandboxes, and conformity assessment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874520" y="3611880"/>
            <a:ext cx="83210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C9BDAE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72033"/>
                </a:solidFill>
              </a:rPr>
              <a:t>Business compliance programs and technical expertise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874520" y="4297680"/>
            <a:ext cx="8321040" cy="566928"/>
          </a:xfrm>
          <a:prstGeom prst="rect">
            <a:avLst/>
          </a:prstGeom>
          <a:solidFill>
            <a:srgbClr val="F1ECE4"/>
          </a:solidFill>
          <a:ln w="12700">
            <a:solidFill>
              <a:srgbClr val="C9BDAE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72033"/>
                </a:solidFill>
              </a:rPr>
              <a:t>Enforcement capacity and regulatory learning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44AA5"/>
          </a:solidFill>
          <a:ln w="12700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6519672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Lecture Four - The European Union Approach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658600" y="6473952"/>
            <a:ext cx="256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11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566928" y="384048"/>
            <a:ext cx="8961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172033"/>
                </a:solidFill>
              </a:rPr>
              <a:t>Strengths and Critiques</a:t>
            </a:r>
            <a:endParaRPr lang="en-US" sz="3100" dirty="0"/>
          </a:p>
        </p:txBody>
      </p:sp>
      <p:sp>
        <p:nvSpPr>
          <p:cNvPr id="6" name="Text 4"/>
          <p:cNvSpPr/>
          <p:nvPr/>
        </p:nvSpPr>
        <p:spPr>
          <a:xfrm>
            <a:off x="585216" y="868680"/>
            <a:ext cx="9966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5B657A"/>
                </a:solidFill>
              </a:rPr>
              <a:t>The AI Act is ambitious because it is comprehensive.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85216" y="1298448"/>
            <a:ext cx="10835640" cy="0"/>
          </a:xfrm>
          <a:prstGeom prst="line">
            <a:avLst/>
          </a:prstGeom>
          <a:noFill/>
          <a:ln w="15875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49808" y="1719072"/>
            <a:ext cx="4892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44AA5"/>
                </a:solidFill>
              </a:rPr>
              <a:t>Strengths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768096" y="2176272"/>
            <a:ext cx="4800600" cy="1545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rgbClr val="172033"/>
                </a:solidFill>
              </a:rPr>
              <a:t>Unified legal architecture</a:t>
            </a:r>
            <a:endParaRPr lang="en-US" sz="17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rgbClr val="172033"/>
                </a:solidFill>
              </a:rPr>
              <a:t>Risk-scaled obligations</a:t>
            </a:r>
            <a:endParaRPr lang="en-US" sz="17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rgbClr val="172033"/>
                </a:solidFill>
              </a:rPr>
              <a:t>Ex ante and lifecycle duties</a:t>
            </a:r>
            <a:endParaRPr lang="en-US" sz="17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rgbClr val="172033"/>
                </a:solidFill>
              </a:rPr>
              <a:t>Fundamental rights at the center</a:t>
            </a:r>
            <a:endParaRPr lang="en-US" sz="17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rgbClr val="172033"/>
                </a:solidFill>
              </a:rPr>
              <a:t>GPAI model layer addressed</a:t>
            </a:r>
            <a:endParaRPr lang="en-US" sz="1750" dirty="0"/>
          </a:p>
        </p:txBody>
      </p:sp>
      <p:sp>
        <p:nvSpPr>
          <p:cNvPr id="10" name="Shape 8"/>
          <p:cNvSpPr/>
          <p:nvPr/>
        </p:nvSpPr>
        <p:spPr>
          <a:xfrm>
            <a:off x="5961888" y="1691640"/>
            <a:ext cx="0" cy="3886200"/>
          </a:xfrm>
          <a:prstGeom prst="line">
            <a:avLst/>
          </a:prstGeom>
          <a:noFill/>
          <a:ln w="12700">
            <a:solidFill>
              <a:srgbClr val="C9BD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28232" y="1719072"/>
            <a:ext cx="4892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44AA5"/>
                </a:solidFill>
              </a:rPr>
              <a:t>Critiques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6446520" y="2176272"/>
            <a:ext cx="4800600" cy="154549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rgbClr val="172033"/>
                </a:solidFill>
              </a:rPr>
              <a:t>Complex classification</a:t>
            </a:r>
            <a:endParaRPr lang="en-US" sz="17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rgbClr val="172033"/>
                </a:solidFill>
              </a:rPr>
              <a:t>Heavy burden for smaller firms</a:t>
            </a:r>
            <a:endParaRPr lang="en-US" sz="17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rgbClr val="172033"/>
                </a:solidFill>
              </a:rPr>
              <a:t>Formalistic paperwork risk</a:t>
            </a:r>
            <a:endParaRPr lang="en-US" sz="17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rgbClr val="172033"/>
                </a:solidFill>
              </a:rPr>
              <a:t>Fast technical change</a:t>
            </a:r>
            <a:endParaRPr lang="en-US" sz="17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rgbClr val="172033"/>
                </a:solidFill>
              </a:rPr>
              <a:t>Political questions may become managerial</a:t>
            </a:r>
            <a:endParaRPr lang="en-US" sz="175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44AA5"/>
          </a:solidFill>
          <a:ln w="12700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6519672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Lecture Four - The European Union Approach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658600" y="6473952"/>
            <a:ext cx="256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12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566928" y="384048"/>
            <a:ext cx="8961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172033"/>
                </a:solidFill>
              </a:rPr>
              <a:t>Comparative Takeaway</a:t>
            </a:r>
            <a:endParaRPr lang="en-US" sz="3100" dirty="0"/>
          </a:p>
        </p:txBody>
      </p:sp>
      <p:sp>
        <p:nvSpPr>
          <p:cNvPr id="6" name="Text 4"/>
          <p:cNvSpPr/>
          <p:nvPr/>
        </p:nvSpPr>
        <p:spPr>
          <a:xfrm>
            <a:off x="585216" y="868680"/>
            <a:ext cx="9966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5B657A"/>
                </a:solidFill>
              </a:rPr>
              <a:t>A bridge from U.S. markets to Chinese developmental-security governance.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85216" y="1298448"/>
            <a:ext cx="10835640" cy="0"/>
          </a:xfrm>
          <a:prstGeom prst="line">
            <a:avLst/>
          </a:prstGeom>
          <a:noFill/>
          <a:ln w="15875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362456" y="1600199"/>
            <a:ext cx="9189720" cy="9601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fontScale="92500" lnSpcReduction="20000"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72033"/>
                </a:solidFill>
              </a:rPr>
              <a:t>The EU governs AI by making it legally classifiable: prohibited, high-risk, transparency-regulated, general-purpose, or minimal-risk.</a:t>
            </a:r>
            <a:endParaRPr lang="en-US" sz="2700" dirty="0"/>
          </a:p>
        </p:txBody>
      </p:sp>
      <p:sp>
        <p:nvSpPr>
          <p:cNvPr id="11" name="Text 9"/>
          <p:cNvSpPr/>
          <p:nvPr/>
        </p:nvSpPr>
        <p:spPr>
          <a:xfrm>
            <a:off x="1133856" y="2674619"/>
            <a:ext cx="9875520" cy="146304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900" dirty="0">
                <a:solidFill>
                  <a:srgbClr val="172033"/>
                </a:solidFill>
              </a:rPr>
              <a:t>1. Central question: can risk-based legal architecture keep pace with general-purpose, rapidly changing AI?</a:t>
            </a:r>
            <a:endParaRPr lang="en-US" sz="1900" dirty="0"/>
          </a:p>
          <a:p>
            <a:pPr marL="0" indent="0">
              <a:buNone/>
            </a:pPr>
            <a:r>
              <a:rPr lang="en-US" sz="1900" dirty="0">
                <a:solidFill>
                  <a:srgbClr val="172033"/>
                </a:solidFill>
              </a:rPr>
              <a:t>2. Next contrast: China links AI to development, security, public opinion, data sovereignty, and state capacity.</a:t>
            </a:r>
            <a:endParaRPr lang="en-US" sz="1900" dirty="0"/>
          </a:p>
        </p:txBody>
      </p:sp>
      <p:sp>
        <p:nvSpPr>
          <p:cNvPr id="12" name="Text 6">
            <a:extLst>
              <a:ext uri="{FF2B5EF4-FFF2-40B4-BE49-F238E27FC236}">
                <a16:creationId xmlns:a16="http://schemas.microsoft.com/office/drawing/2014/main" id="{CCD30BA8-29B2-FA11-8E65-6016869EA4DB}"/>
              </a:ext>
            </a:extLst>
          </p:cNvPr>
          <p:cNvSpPr/>
          <p:nvPr/>
        </p:nvSpPr>
        <p:spPr>
          <a:xfrm>
            <a:off x="566928" y="1664208"/>
            <a:ext cx="5669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F5AA6"/>
                </a:solidFill>
              </a:rPr>
              <a:t>THESIS</a:t>
            </a:r>
            <a:endParaRPr lang="en-US" sz="1100" dirty="0"/>
          </a:p>
        </p:txBody>
      </p:sp>
      <p:sp>
        <p:nvSpPr>
          <p:cNvPr id="13" name="Shape 7">
            <a:extLst>
              <a:ext uri="{FF2B5EF4-FFF2-40B4-BE49-F238E27FC236}">
                <a16:creationId xmlns:a16="http://schemas.microsoft.com/office/drawing/2014/main" id="{D8D97E06-9714-E372-16F0-FB5901BF187D}"/>
              </a:ext>
            </a:extLst>
          </p:cNvPr>
          <p:cNvSpPr/>
          <p:nvPr/>
        </p:nvSpPr>
        <p:spPr>
          <a:xfrm>
            <a:off x="1188720" y="1687068"/>
            <a:ext cx="0" cy="702449"/>
          </a:xfrm>
          <a:prstGeom prst="line">
            <a:avLst/>
          </a:prstGeom>
          <a:noFill/>
          <a:ln w="38100">
            <a:solidFill>
              <a:srgbClr val="1F5AA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44AA5"/>
          </a:solidFill>
          <a:ln w="12700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6519672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Lecture Four - The European Union Approach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658600" y="6473952"/>
            <a:ext cx="256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2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566928" y="384048"/>
            <a:ext cx="8961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172033"/>
                </a:solidFill>
              </a:rPr>
              <a:t>Core Thesis</a:t>
            </a:r>
            <a:endParaRPr lang="en-US" sz="3100" dirty="0"/>
          </a:p>
        </p:txBody>
      </p:sp>
      <p:sp>
        <p:nvSpPr>
          <p:cNvPr id="6" name="Text 4"/>
          <p:cNvSpPr/>
          <p:nvPr/>
        </p:nvSpPr>
        <p:spPr>
          <a:xfrm>
            <a:off x="585216" y="868680"/>
            <a:ext cx="9966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5B657A"/>
                </a:solidFill>
              </a:rPr>
              <a:t>The EU tries to make AI legally legible before and during deployment.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85216" y="1298448"/>
            <a:ext cx="10835640" cy="0"/>
          </a:xfrm>
          <a:prstGeom prst="line">
            <a:avLst/>
          </a:prstGeom>
          <a:noFill/>
          <a:ln w="15875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1417320" y="1623060"/>
            <a:ext cx="9189720" cy="795529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2700" b="1" dirty="0">
                <a:solidFill>
                  <a:srgbClr val="172033"/>
                </a:solidFill>
              </a:rPr>
              <a:t>The EU constructs AI as a risk-bearing system that must be classified, documented, supervised, and controlled.</a:t>
            </a:r>
            <a:endParaRPr lang="en-US" sz="2700" dirty="0"/>
          </a:p>
        </p:txBody>
      </p:sp>
      <p:sp>
        <p:nvSpPr>
          <p:cNvPr id="11" name="Text 9"/>
          <p:cNvSpPr/>
          <p:nvPr/>
        </p:nvSpPr>
        <p:spPr>
          <a:xfrm>
            <a:off x="1005840" y="2743200"/>
            <a:ext cx="9601200" cy="1284727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172033"/>
                </a:solidFill>
              </a:rPr>
              <a:t>1. Classification comes first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72033"/>
                </a:solidFill>
              </a:rPr>
              <a:t>2. Duties attach to risk category and actor role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72033"/>
                </a:solidFill>
              </a:rPr>
              <a:t>3. Compliance becomes a design requirement</a:t>
            </a:r>
            <a:endParaRPr lang="en-US" sz="2000" dirty="0"/>
          </a:p>
          <a:p>
            <a:pPr marL="0" indent="0">
              <a:buNone/>
            </a:pPr>
            <a:r>
              <a:rPr lang="en-US" sz="2000" dirty="0">
                <a:solidFill>
                  <a:srgbClr val="172033"/>
                </a:solidFill>
              </a:rPr>
              <a:t>4. The model is ex ante and lifecycle-oriented</a:t>
            </a:r>
            <a:endParaRPr lang="en-US" sz="2000" dirty="0"/>
          </a:p>
        </p:txBody>
      </p:sp>
      <p:sp>
        <p:nvSpPr>
          <p:cNvPr id="12" name="Text 6">
            <a:extLst>
              <a:ext uri="{FF2B5EF4-FFF2-40B4-BE49-F238E27FC236}">
                <a16:creationId xmlns:a16="http://schemas.microsoft.com/office/drawing/2014/main" id="{699AF5C7-5955-F78F-21B7-8A18BDC0553A}"/>
              </a:ext>
            </a:extLst>
          </p:cNvPr>
          <p:cNvSpPr/>
          <p:nvPr/>
        </p:nvSpPr>
        <p:spPr>
          <a:xfrm>
            <a:off x="566928" y="1664208"/>
            <a:ext cx="56692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F5AA6"/>
                </a:solidFill>
              </a:rPr>
              <a:t>THESIS</a:t>
            </a:r>
            <a:endParaRPr lang="en-US" sz="1100" dirty="0"/>
          </a:p>
        </p:txBody>
      </p:sp>
      <p:sp>
        <p:nvSpPr>
          <p:cNvPr id="13" name="Shape 7">
            <a:extLst>
              <a:ext uri="{FF2B5EF4-FFF2-40B4-BE49-F238E27FC236}">
                <a16:creationId xmlns:a16="http://schemas.microsoft.com/office/drawing/2014/main" id="{7C6DE70C-BB1A-EBAE-BA6C-8AB3F01C3F6E}"/>
              </a:ext>
            </a:extLst>
          </p:cNvPr>
          <p:cNvSpPr/>
          <p:nvPr/>
        </p:nvSpPr>
        <p:spPr>
          <a:xfrm>
            <a:off x="1188720" y="1664208"/>
            <a:ext cx="0" cy="704089"/>
          </a:xfrm>
          <a:prstGeom prst="line">
            <a:avLst/>
          </a:prstGeom>
          <a:noFill/>
          <a:ln w="38100">
            <a:solidFill>
              <a:srgbClr val="1F5AA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44AA5"/>
          </a:solidFill>
          <a:ln w="12700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6519672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Lecture Four - The European Union Approach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658600" y="6473952"/>
            <a:ext cx="256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3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566928" y="384048"/>
            <a:ext cx="8961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172033"/>
                </a:solidFill>
              </a:rPr>
              <a:t>The EU Regulatory Imagination</a:t>
            </a:r>
            <a:endParaRPr lang="en-US" sz="3100" dirty="0"/>
          </a:p>
        </p:txBody>
      </p:sp>
      <p:sp>
        <p:nvSpPr>
          <p:cNvPr id="6" name="Text 4"/>
          <p:cNvSpPr/>
          <p:nvPr/>
        </p:nvSpPr>
        <p:spPr>
          <a:xfrm>
            <a:off x="585216" y="868680"/>
            <a:ext cx="9966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5B657A"/>
                </a:solidFill>
              </a:rPr>
              <a:t>Market access is conditioned by law.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85216" y="1298448"/>
            <a:ext cx="10835640" cy="0"/>
          </a:xfrm>
          <a:prstGeom prst="line">
            <a:avLst/>
          </a:prstGeom>
          <a:noFill/>
          <a:ln w="15875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77240" y="1737360"/>
            <a:ext cx="3429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44AA5"/>
                </a:solidFill>
              </a:rPr>
              <a:t>Internal Market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777240" y="2148840"/>
            <a:ext cx="3429000" cy="0"/>
          </a:xfrm>
          <a:prstGeom prst="line">
            <a:avLst/>
          </a:prstGeom>
          <a:noFill/>
          <a:ln w="12700">
            <a:solidFill>
              <a:srgbClr val="C9BD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777240" y="2423160"/>
            <a:ext cx="3429000" cy="1005839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650" dirty="0">
                <a:solidFill>
                  <a:srgbClr val="172033"/>
                </a:solidFill>
              </a:rPr>
              <a:t>Harmonize AI rules across the EU market.</a:t>
            </a:r>
            <a:endParaRPr lang="en-US" sz="1650" dirty="0"/>
          </a:p>
        </p:txBody>
      </p:sp>
      <p:sp>
        <p:nvSpPr>
          <p:cNvPr id="11" name="Text 9"/>
          <p:cNvSpPr/>
          <p:nvPr/>
        </p:nvSpPr>
        <p:spPr>
          <a:xfrm>
            <a:off x="4562856" y="1737360"/>
            <a:ext cx="3429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44AA5"/>
                </a:solidFill>
              </a:rPr>
              <a:t>Product Safety</a:t>
            </a:r>
            <a:endParaRPr lang="en-US" sz="1800" dirty="0"/>
          </a:p>
        </p:txBody>
      </p:sp>
      <p:sp>
        <p:nvSpPr>
          <p:cNvPr id="12" name="Shape 10"/>
          <p:cNvSpPr/>
          <p:nvPr/>
        </p:nvSpPr>
        <p:spPr>
          <a:xfrm>
            <a:off x="4562856" y="2148840"/>
            <a:ext cx="3429000" cy="0"/>
          </a:xfrm>
          <a:prstGeom prst="line">
            <a:avLst/>
          </a:prstGeom>
          <a:noFill/>
          <a:ln w="12700">
            <a:solidFill>
              <a:srgbClr val="C9BD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4562856" y="2423160"/>
            <a:ext cx="3429000" cy="1005837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650" dirty="0">
                <a:solidFill>
                  <a:srgbClr val="172033"/>
                </a:solidFill>
              </a:rPr>
              <a:t>Conformity, documentation, robustness, monitoring.</a:t>
            </a:r>
            <a:endParaRPr lang="en-US" sz="1650" dirty="0"/>
          </a:p>
        </p:txBody>
      </p:sp>
      <p:sp>
        <p:nvSpPr>
          <p:cNvPr id="14" name="Text 12"/>
          <p:cNvSpPr/>
          <p:nvPr/>
        </p:nvSpPr>
        <p:spPr>
          <a:xfrm>
            <a:off x="8348472" y="1737360"/>
            <a:ext cx="3429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44AA5"/>
                </a:solidFill>
              </a:rPr>
              <a:t>Fundamental Rights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8348472" y="2148840"/>
            <a:ext cx="3429000" cy="0"/>
          </a:xfrm>
          <a:prstGeom prst="line">
            <a:avLst/>
          </a:prstGeom>
          <a:noFill/>
          <a:ln w="12700">
            <a:solidFill>
              <a:srgbClr val="C9BD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8348472" y="2423160"/>
            <a:ext cx="3429000" cy="1005836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650" dirty="0">
                <a:solidFill>
                  <a:srgbClr val="172033"/>
                </a:solidFill>
              </a:rPr>
              <a:t>Autonomy, dignity, discrimination, surveillance, and oversight.</a:t>
            </a:r>
            <a:endParaRPr lang="en-US" sz="1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44AA5"/>
          </a:solidFill>
          <a:ln w="12700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6519672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Lecture Four - The European Union Approach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658600" y="6473952"/>
            <a:ext cx="256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4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566928" y="384048"/>
            <a:ext cx="8961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172033"/>
                </a:solidFill>
              </a:rPr>
              <a:t>The Risk Pyramid</a:t>
            </a:r>
            <a:endParaRPr lang="en-US" sz="3100" dirty="0"/>
          </a:p>
        </p:txBody>
      </p:sp>
      <p:sp>
        <p:nvSpPr>
          <p:cNvPr id="6" name="Text 4"/>
          <p:cNvSpPr/>
          <p:nvPr/>
        </p:nvSpPr>
        <p:spPr>
          <a:xfrm>
            <a:off x="585216" y="868680"/>
            <a:ext cx="9966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5B657A"/>
                </a:solidFill>
              </a:rPr>
              <a:t>Obligations scale with the stakes of the system.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85216" y="1298448"/>
            <a:ext cx="10835640" cy="0"/>
          </a:xfrm>
          <a:prstGeom prst="line">
            <a:avLst/>
          </a:prstGeom>
          <a:noFill/>
          <a:ln w="15875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4267048" y="1691640"/>
            <a:ext cx="3657600" cy="603504"/>
          </a:xfrm>
          <a:prstGeom prst="rect">
            <a:avLst/>
          </a:prstGeom>
          <a:solidFill>
            <a:srgbClr val="244AA5"/>
          </a:solidFill>
          <a:ln w="12700">
            <a:solidFill>
              <a:srgbClr val="244AA5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Prohibited Practices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267048" y="2331720"/>
            <a:ext cx="3657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50" dirty="0">
                <a:solidFill>
                  <a:srgbClr val="5B657A"/>
                </a:solidFill>
              </a:rPr>
              <a:t>Unacceptable risk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3489808" y="2715768"/>
            <a:ext cx="5212080" cy="676656"/>
          </a:xfrm>
          <a:prstGeom prst="rect">
            <a:avLst/>
          </a:prstGeom>
          <a:solidFill>
            <a:srgbClr val="FFFFFF"/>
          </a:solidFill>
          <a:ln w="12700">
            <a:solidFill>
              <a:srgbClr val="C9BDAE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172033"/>
                </a:solidFill>
              </a:rPr>
              <a:t>High-Risk AI Systems</a:t>
            </a:r>
            <a:endParaRPr lang="en-US" sz="1650" dirty="0"/>
          </a:p>
        </p:txBody>
      </p:sp>
      <p:sp>
        <p:nvSpPr>
          <p:cNvPr id="11" name="Text 9"/>
          <p:cNvSpPr/>
          <p:nvPr/>
        </p:nvSpPr>
        <p:spPr>
          <a:xfrm>
            <a:off x="3489808" y="3429000"/>
            <a:ext cx="52120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50" dirty="0">
                <a:solidFill>
                  <a:srgbClr val="5B657A"/>
                </a:solidFill>
              </a:rPr>
              <a:t>Allowed with extensive obligations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2712568" y="3739896"/>
            <a:ext cx="6766560" cy="749808"/>
          </a:xfrm>
          <a:prstGeom prst="rect">
            <a:avLst/>
          </a:prstGeom>
          <a:solidFill>
            <a:srgbClr val="FFFFFF"/>
          </a:solidFill>
          <a:ln w="12700">
            <a:solidFill>
              <a:srgbClr val="C9BDAE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172033"/>
                </a:solidFill>
              </a:rPr>
              <a:t>Transparency-Regulated Systems</a:t>
            </a:r>
            <a:endParaRPr lang="en-US" sz="1650" dirty="0"/>
          </a:p>
        </p:txBody>
      </p:sp>
      <p:sp>
        <p:nvSpPr>
          <p:cNvPr id="13" name="Text 11"/>
          <p:cNvSpPr/>
          <p:nvPr/>
        </p:nvSpPr>
        <p:spPr>
          <a:xfrm>
            <a:off x="2712568" y="4526280"/>
            <a:ext cx="676656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50" dirty="0">
                <a:solidFill>
                  <a:srgbClr val="5B657A"/>
                </a:solidFill>
              </a:rPr>
              <a:t>Disclosure and notice duties</a:t>
            </a:r>
            <a:endParaRPr lang="en-US" sz="950" dirty="0"/>
          </a:p>
        </p:txBody>
      </p:sp>
      <p:sp>
        <p:nvSpPr>
          <p:cNvPr id="14" name="Text 12"/>
          <p:cNvSpPr/>
          <p:nvPr/>
        </p:nvSpPr>
        <p:spPr>
          <a:xfrm>
            <a:off x="1935328" y="4764024"/>
            <a:ext cx="8321040" cy="822960"/>
          </a:xfrm>
          <a:prstGeom prst="rect">
            <a:avLst/>
          </a:prstGeom>
          <a:solidFill>
            <a:srgbClr val="FFFFFF"/>
          </a:solidFill>
          <a:ln w="12700">
            <a:solidFill>
              <a:srgbClr val="C9BDAE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650" b="1" dirty="0">
                <a:solidFill>
                  <a:srgbClr val="172033"/>
                </a:solidFill>
              </a:rPr>
              <a:t>Minimal-Risk Systems</a:t>
            </a:r>
            <a:endParaRPr lang="en-US" sz="1650" dirty="0"/>
          </a:p>
        </p:txBody>
      </p:sp>
      <p:sp>
        <p:nvSpPr>
          <p:cNvPr id="15" name="Text 13"/>
          <p:cNvSpPr/>
          <p:nvPr/>
        </p:nvSpPr>
        <p:spPr>
          <a:xfrm>
            <a:off x="1935328" y="5623560"/>
            <a:ext cx="83210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 algn="ctr">
              <a:buNone/>
            </a:pPr>
            <a:r>
              <a:rPr lang="en-US" sz="950" dirty="0">
                <a:solidFill>
                  <a:srgbClr val="5B657A"/>
                </a:solidFill>
              </a:rPr>
              <a:t>Little or no AI Act-specific burden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3749040" y="5998464"/>
            <a:ext cx="4754880" cy="329184"/>
          </a:xfrm>
          <a:prstGeom prst="rect">
            <a:avLst/>
          </a:prstGeom>
          <a:noFill/>
          <a:ln/>
        </p:spPr>
        <p:txBody>
          <a:bodyPr wrap="square" lIns="889" tIns="889" rIns="889" bIns="889" rtlCol="0" anchor="ctr">
            <a:normAutofit/>
          </a:bodyPr>
          <a:lstStyle/>
          <a:p>
            <a:pPr marL="0" indent="0">
              <a:buNone/>
            </a:pPr>
            <a:r>
              <a:rPr lang="en-US" sz="1800" b="1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Classification is powerful, but contestable.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44AA5"/>
          </a:solidFill>
          <a:ln w="12700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6519672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Lecture Four - The European Union Approach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658600" y="6473952"/>
            <a:ext cx="256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566928" y="384048"/>
            <a:ext cx="8961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172033"/>
                </a:solidFill>
              </a:rPr>
              <a:t>EU AI Act-Summary—From </a:t>
            </a:r>
            <a:r>
              <a:rPr lang="en-US" sz="3100" b="1" dirty="0">
                <a:solidFill>
                  <a:srgbClr val="172033"/>
                </a:solidFill>
                <a:hlinkClick r:id="rId3"/>
              </a:rPr>
              <a:t>Website Explainer </a:t>
            </a:r>
            <a:endParaRPr lang="en-US" sz="3100" dirty="0"/>
          </a:p>
        </p:txBody>
      </p:sp>
      <p:sp>
        <p:nvSpPr>
          <p:cNvPr id="6" name="Text 4"/>
          <p:cNvSpPr/>
          <p:nvPr/>
        </p:nvSpPr>
        <p:spPr>
          <a:xfrm>
            <a:off x="585216" y="868680"/>
            <a:ext cx="9966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5B657A"/>
                </a:solidFill>
              </a:rPr>
              <a:t>A risk-based system still says some uses are not governable by paperwork.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85216" y="1298448"/>
            <a:ext cx="10835640" cy="0"/>
          </a:xfrm>
          <a:prstGeom prst="line">
            <a:avLst/>
          </a:prstGeom>
          <a:noFill/>
          <a:ln w="15875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68680" y="1664208"/>
            <a:ext cx="10149840" cy="868680"/>
          </a:xfrm>
          <a:prstGeom prst="rect">
            <a:avLst/>
          </a:prstGeom>
          <a:noFill/>
          <a:ln/>
        </p:spPr>
        <p:txBody>
          <a:bodyPr wrap="square" lIns="889" tIns="889" rIns="889" bIns="889" rtlCol="0" anchor="ctr">
            <a:normAutofit/>
          </a:bodyPr>
          <a:lstStyle/>
          <a:p>
            <a:pPr marL="0" indent="0">
              <a:buNone/>
            </a:pPr>
            <a:endParaRPr lang="en-US" sz="2300" dirty="0"/>
          </a:p>
        </p:txBody>
      </p:sp>
      <p:sp>
        <p:nvSpPr>
          <p:cNvPr id="9" name="Text 7"/>
          <p:cNvSpPr/>
          <p:nvPr/>
        </p:nvSpPr>
        <p:spPr>
          <a:xfrm>
            <a:off x="868680" y="2898647"/>
            <a:ext cx="9418320" cy="1353313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endParaRPr lang="en-US" sz="1900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1A225C-3A31-FC01-3491-2C84B2135FF8}"/>
              </a:ext>
            </a:extLst>
          </p:cNvPr>
          <p:cNvSpPr txBox="1"/>
          <p:nvPr/>
        </p:nvSpPr>
        <p:spPr>
          <a:xfrm>
            <a:off x="277368" y="1517748"/>
            <a:ext cx="11637264" cy="53860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b="1" dirty="0"/>
              <a:t>The AI Act classifies AI according to its risk: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Unacceptable risk is prohibited (e.g. social scoring systems and manipulative AI).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Most of the text addresses high-risk AI systems, which are regulated.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A smaller section handles limited risk AI systems, subject to lighter transparency obligations: developers and deployers must ensure that end-users are aware that they are interacting with AI (chatbots and deepfakes).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Minimal risk is unregulated (including the majority of AI applications currently available on the EU single market, such as AI enabled video games and spam filters – at least in 2021; this is changing with generative AI).</a:t>
            </a:r>
          </a:p>
          <a:p>
            <a:pPr>
              <a:buNone/>
            </a:pPr>
            <a:r>
              <a:rPr lang="en-US" b="1" dirty="0"/>
              <a:t>The majority of obligations fall on providers (developers) of high-risk AI systems.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Those that intend to place on the market or put into service high-risk AI systems in the EU, regardless of whether they are based in the EU or a third country.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And also third country providers where the high risk AI system’s output is used in the EU.</a:t>
            </a:r>
          </a:p>
          <a:p>
            <a:pPr>
              <a:buNone/>
            </a:pPr>
            <a:r>
              <a:rPr lang="en-US" b="1" dirty="0"/>
              <a:t>Users are natural or legal persons that deploy an AI system in a professional capacity</a:t>
            </a:r>
            <a:r>
              <a:rPr lang="en-US" dirty="0"/>
              <a:t>, not affected end-users.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Users (deployers) of high-risk AI systems have some obligations, though less than providers (developers).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This applies to users located in the EU, and third country users where the AI system’s output is used in the EU.</a:t>
            </a:r>
          </a:p>
          <a:p>
            <a:pPr>
              <a:buNone/>
            </a:pPr>
            <a:r>
              <a:rPr lang="en-US" b="1" dirty="0"/>
              <a:t>General purpose AI (GPAI):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All GPAI model providers must provide technical documentation, instructions for use, comply with the Copyright Directive, and publish a summary about the content used for training.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Free and open </a:t>
            </a:r>
            <a:r>
              <a:rPr lang="en-US" sz="1600" dirty="0" err="1"/>
              <a:t>licence</a:t>
            </a:r>
            <a:r>
              <a:rPr lang="en-US" sz="1600" dirty="0"/>
              <a:t> GPAI model providers only need to comply with copyright and publish the training data summary, unless they present a systemic risk.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600" dirty="0"/>
              <a:t>All providers of GPAI models that present a systemic risk – open or closed – must also conduct model evaluations, adversarial testing, track and report serious incidents and ensure cybersecurity protections.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7F4EE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52E84FB-3A69-108B-A065-57492F2C71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F03BED7B-C440-6A5F-0F7B-576A1EB52FF0}"/>
              </a:ext>
            </a:extLst>
          </p:cNvPr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44AA5"/>
          </a:solidFill>
          <a:ln w="12700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>
            <a:extLst>
              <a:ext uri="{FF2B5EF4-FFF2-40B4-BE49-F238E27FC236}">
                <a16:creationId xmlns:a16="http://schemas.microsoft.com/office/drawing/2014/main" id="{4918F032-5973-47DC-2A5D-0D32BBB2E4A9}"/>
              </a:ext>
            </a:extLst>
          </p:cNvPr>
          <p:cNvSpPr/>
          <p:nvPr/>
        </p:nvSpPr>
        <p:spPr>
          <a:xfrm>
            <a:off x="502920" y="6519672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Lecture Four - The European Union Approach</a:t>
            </a:r>
            <a:endParaRPr lang="en-US" sz="850" dirty="0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6406DFD5-F230-534F-F4F2-77390D079496}"/>
              </a:ext>
            </a:extLst>
          </p:cNvPr>
          <p:cNvSpPr/>
          <p:nvPr/>
        </p:nvSpPr>
        <p:spPr>
          <a:xfrm>
            <a:off x="11658600" y="6473952"/>
            <a:ext cx="256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5</a:t>
            </a:r>
            <a:endParaRPr lang="en-US" sz="850" dirty="0"/>
          </a:p>
        </p:txBody>
      </p:sp>
      <p:sp>
        <p:nvSpPr>
          <p:cNvPr id="5" name="Text 3">
            <a:extLst>
              <a:ext uri="{FF2B5EF4-FFF2-40B4-BE49-F238E27FC236}">
                <a16:creationId xmlns:a16="http://schemas.microsoft.com/office/drawing/2014/main" id="{AF48779D-CF9E-9F5C-AF55-6200B9D20201}"/>
              </a:ext>
            </a:extLst>
          </p:cNvPr>
          <p:cNvSpPr/>
          <p:nvPr/>
        </p:nvSpPr>
        <p:spPr>
          <a:xfrm>
            <a:off x="566928" y="384048"/>
            <a:ext cx="8961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172033"/>
                </a:solidFill>
              </a:rPr>
              <a:t>Prohibited Practices</a:t>
            </a:r>
            <a:endParaRPr lang="en-US" sz="3100" dirty="0"/>
          </a:p>
        </p:txBody>
      </p:sp>
      <p:sp>
        <p:nvSpPr>
          <p:cNvPr id="6" name="Text 4">
            <a:extLst>
              <a:ext uri="{FF2B5EF4-FFF2-40B4-BE49-F238E27FC236}">
                <a16:creationId xmlns:a16="http://schemas.microsoft.com/office/drawing/2014/main" id="{8F2A0DFE-97D2-65A6-9FEF-3C308A91F031}"/>
              </a:ext>
            </a:extLst>
          </p:cNvPr>
          <p:cNvSpPr/>
          <p:nvPr/>
        </p:nvSpPr>
        <p:spPr>
          <a:xfrm>
            <a:off x="585216" y="868680"/>
            <a:ext cx="9966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5B657A"/>
                </a:solidFill>
              </a:rPr>
              <a:t>A risk-based system still says some uses are not governable by paperwork.</a:t>
            </a:r>
            <a:endParaRPr lang="en-US" sz="1450" dirty="0"/>
          </a:p>
        </p:txBody>
      </p:sp>
      <p:sp>
        <p:nvSpPr>
          <p:cNvPr id="7" name="Shape 5">
            <a:extLst>
              <a:ext uri="{FF2B5EF4-FFF2-40B4-BE49-F238E27FC236}">
                <a16:creationId xmlns:a16="http://schemas.microsoft.com/office/drawing/2014/main" id="{A1CCBA48-D833-188B-9DCC-F8477C4DFA2B}"/>
              </a:ext>
            </a:extLst>
          </p:cNvPr>
          <p:cNvSpPr/>
          <p:nvPr/>
        </p:nvSpPr>
        <p:spPr>
          <a:xfrm>
            <a:off x="585216" y="1298448"/>
            <a:ext cx="10835640" cy="0"/>
          </a:xfrm>
          <a:prstGeom prst="line">
            <a:avLst/>
          </a:prstGeom>
          <a:noFill/>
          <a:ln w="15875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>
            <a:extLst>
              <a:ext uri="{FF2B5EF4-FFF2-40B4-BE49-F238E27FC236}">
                <a16:creationId xmlns:a16="http://schemas.microsoft.com/office/drawing/2014/main" id="{7E67426F-84B9-CE75-633A-D2C6A6A5011E}"/>
              </a:ext>
            </a:extLst>
          </p:cNvPr>
          <p:cNvSpPr/>
          <p:nvPr/>
        </p:nvSpPr>
        <p:spPr>
          <a:xfrm>
            <a:off x="868680" y="1664208"/>
            <a:ext cx="10149840" cy="868680"/>
          </a:xfrm>
          <a:prstGeom prst="rect">
            <a:avLst/>
          </a:prstGeom>
          <a:noFill/>
          <a:ln/>
        </p:spPr>
        <p:txBody>
          <a:bodyPr wrap="square" lIns="889" tIns="889" rIns="889" bIns="889" rtlCol="0" anchor="ctr">
            <a:normAutofit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The point is not to memorize every prohibited use. The point is that the EU treats some AI practices as incompatible with core commitments.</a:t>
            </a:r>
            <a:endParaRPr lang="en-US" sz="2300" dirty="0"/>
          </a:p>
        </p:txBody>
      </p:sp>
      <p:sp>
        <p:nvSpPr>
          <p:cNvPr id="9" name="Text 7">
            <a:extLst>
              <a:ext uri="{FF2B5EF4-FFF2-40B4-BE49-F238E27FC236}">
                <a16:creationId xmlns:a16="http://schemas.microsoft.com/office/drawing/2014/main" id="{43E8EAC3-7120-F83A-FD10-9D03A56D8A75}"/>
              </a:ext>
            </a:extLst>
          </p:cNvPr>
          <p:cNvSpPr/>
          <p:nvPr/>
        </p:nvSpPr>
        <p:spPr>
          <a:xfrm>
            <a:off x="868680" y="2898647"/>
            <a:ext cx="9418320" cy="1353313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0" indent="0">
              <a:buNone/>
            </a:pPr>
            <a:r>
              <a:rPr lang="en-US" sz="1900" dirty="0">
                <a:solidFill>
                  <a:srgbClr val="172033"/>
                </a:solidFill>
              </a:rPr>
              <a:t>1. Manipulation and exploitation</a:t>
            </a:r>
            <a:endParaRPr lang="en-US" sz="1900" dirty="0"/>
          </a:p>
          <a:p>
            <a:pPr marL="0" indent="0">
              <a:buNone/>
            </a:pPr>
            <a:r>
              <a:rPr lang="en-US" sz="1900" dirty="0">
                <a:solidFill>
                  <a:srgbClr val="172033"/>
                </a:solidFill>
              </a:rPr>
              <a:t>2. Certain social scoring practices</a:t>
            </a:r>
            <a:endParaRPr lang="en-US" sz="1900" dirty="0"/>
          </a:p>
          <a:p>
            <a:pPr marL="0" indent="0">
              <a:buNone/>
            </a:pPr>
            <a:r>
              <a:rPr lang="en-US" sz="1900" dirty="0">
                <a:solidFill>
                  <a:srgbClr val="172033"/>
                </a:solidFill>
              </a:rPr>
              <a:t>3. Certain biometric practices and surveillance-related uses</a:t>
            </a:r>
            <a:endParaRPr lang="en-US" sz="1900" dirty="0"/>
          </a:p>
          <a:p>
            <a:pPr marL="0" indent="0">
              <a:buNone/>
            </a:pPr>
            <a:r>
              <a:rPr lang="en-US" sz="1900" dirty="0">
                <a:solidFill>
                  <a:srgbClr val="172033"/>
                </a:solidFill>
              </a:rPr>
              <a:t>4. Concerns about autonomy, dignity, discrimination, and power</a:t>
            </a:r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2538871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44AA5"/>
          </a:solidFill>
          <a:ln w="12700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6519672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Lecture Four - The European Union Approach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658600" y="6473952"/>
            <a:ext cx="256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6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566928" y="384048"/>
            <a:ext cx="8961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172033"/>
                </a:solidFill>
              </a:rPr>
              <a:t>High-Risk AI Systems</a:t>
            </a:r>
            <a:endParaRPr lang="en-US" sz="3100" dirty="0"/>
          </a:p>
        </p:txBody>
      </p:sp>
      <p:sp>
        <p:nvSpPr>
          <p:cNvPr id="6" name="Text 4"/>
          <p:cNvSpPr/>
          <p:nvPr/>
        </p:nvSpPr>
        <p:spPr>
          <a:xfrm>
            <a:off x="585216" y="868680"/>
            <a:ext cx="9966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5B657A"/>
                </a:solidFill>
              </a:rPr>
              <a:t>The center of the EU model is evidence of control.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85216" y="1298448"/>
            <a:ext cx="10835640" cy="0"/>
          </a:xfrm>
          <a:prstGeom prst="line">
            <a:avLst/>
          </a:prstGeom>
          <a:noFill/>
          <a:ln w="15875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1874520" y="1554480"/>
            <a:ext cx="8321040" cy="566928"/>
          </a:xfrm>
          <a:prstGeom prst="rect">
            <a:avLst/>
          </a:prstGeom>
          <a:solidFill>
            <a:srgbClr val="244AA5"/>
          </a:solidFill>
          <a:ln w="12700">
            <a:solidFill>
              <a:srgbClr val="244AA5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Risk Management</a:t>
            </a:r>
            <a:endParaRPr lang="en-US" sz="1600" dirty="0"/>
          </a:p>
        </p:txBody>
      </p:sp>
      <p:sp>
        <p:nvSpPr>
          <p:cNvPr id="9" name="Text 7"/>
          <p:cNvSpPr/>
          <p:nvPr/>
        </p:nvSpPr>
        <p:spPr>
          <a:xfrm>
            <a:off x="1874520" y="2240280"/>
            <a:ext cx="83210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C9BDAE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72033"/>
                </a:solidFill>
              </a:rPr>
              <a:t>Data Governance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874520" y="2926080"/>
            <a:ext cx="8321040" cy="566928"/>
          </a:xfrm>
          <a:prstGeom prst="rect">
            <a:avLst/>
          </a:prstGeom>
          <a:solidFill>
            <a:srgbClr val="F1ECE4"/>
          </a:solidFill>
          <a:ln w="12700">
            <a:solidFill>
              <a:srgbClr val="C9BDAE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72033"/>
                </a:solidFill>
              </a:rPr>
              <a:t>Technical Documentation and Logs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874520" y="3611880"/>
            <a:ext cx="83210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C9BDAE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72033"/>
                </a:solidFill>
              </a:rPr>
              <a:t>Instructions for Use and Human Oversight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1874520" y="4297680"/>
            <a:ext cx="8321040" cy="566928"/>
          </a:xfrm>
          <a:prstGeom prst="rect">
            <a:avLst/>
          </a:prstGeom>
          <a:solidFill>
            <a:srgbClr val="F1ECE4"/>
          </a:solidFill>
          <a:ln w="12700">
            <a:solidFill>
              <a:srgbClr val="C9BDAE"/>
            </a:solidFill>
          </a:ln>
        </p:spPr>
        <p:txBody>
          <a:bodyPr wrap="square" lIns="1016" tIns="1016" rIns="1016" bIns="1016" rtlCol="0" anchor="ctr">
            <a:normAutofit/>
          </a:bodyPr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172033"/>
                </a:solidFill>
              </a:rPr>
              <a:t>Accuracy, Robustness, Cybersecurity, Monitoring, Incident Reporting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097280" y="5486400"/>
            <a:ext cx="9509760" cy="411480"/>
          </a:xfrm>
          <a:prstGeom prst="rect">
            <a:avLst/>
          </a:prstGeom>
          <a:noFill/>
          <a:ln/>
        </p:spPr>
        <p:txBody>
          <a:bodyPr wrap="square" lIns="889" tIns="889" rIns="889" bIns="889" rtlCol="0" anchor="ctr">
            <a:normAutofit/>
          </a:bodyPr>
          <a:lstStyle/>
          <a:p>
            <a:pPr marL="0" indent="0">
              <a:buNone/>
            </a:pPr>
            <a:r>
              <a:rPr lang="en-US" sz="1900" b="1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High-risk does not mean banned. It means allowed only under demanding obligations.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44AA5"/>
          </a:solidFill>
          <a:ln w="12700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6519672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Lecture Four - The European Union Approach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658600" y="6473952"/>
            <a:ext cx="256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7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566928" y="384048"/>
            <a:ext cx="8961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172033"/>
                </a:solidFill>
              </a:rPr>
              <a:t>Provider and Deployer</a:t>
            </a:r>
            <a:endParaRPr lang="en-US" sz="3100" dirty="0"/>
          </a:p>
        </p:txBody>
      </p:sp>
      <p:sp>
        <p:nvSpPr>
          <p:cNvPr id="6" name="Text 4"/>
          <p:cNvSpPr/>
          <p:nvPr/>
        </p:nvSpPr>
        <p:spPr>
          <a:xfrm>
            <a:off x="585216" y="868680"/>
            <a:ext cx="9966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5B657A"/>
                </a:solidFill>
              </a:rPr>
              <a:t>Responsibility is split across the AI supply chain.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85216" y="1298448"/>
            <a:ext cx="10835640" cy="0"/>
          </a:xfrm>
          <a:prstGeom prst="line">
            <a:avLst/>
          </a:prstGeom>
          <a:noFill/>
          <a:ln w="15875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749808" y="1719072"/>
            <a:ext cx="4892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44AA5"/>
                </a:solidFill>
              </a:rPr>
              <a:t>Provider</a:t>
            </a:r>
            <a:endParaRPr lang="en-US" sz="1900" dirty="0"/>
          </a:p>
        </p:txBody>
      </p:sp>
      <p:sp>
        <p:nvSpPr>
          <p:cNvPr id="9" name="Text 7"/>
          <p:cNvSpPr/>
          <p:nvPr/>
        </p:nvSpPr>
        <p:spPr>
          <a:xfrm>
            <a:off x="768096" y="2176272"/>
            <a:ext cx="4800600" cy="1385075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rgbClr val="172033"/>
                </a:solidFill>
              </a:rPr>
              <a:t>Develops or places the system on the market</a:t>
            </a:r>
            <a:endParaRPr lang="en-US" sz="17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rgbClr val="172033"/>
                </a:solidFill>
              </a:rPr>
              <a:t>Knows architecture, documentation, intended purpose, and technical constraints</a:t>
            </a:r>
            <a:endParaRPr lang="en-US" sz="17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rgbClr val="172033"/>
                </a:solidFill>
              </a:rPr>
              <a:t>Carries upstream design and compliance duties</a:t>
            </a:r>
            <a:endParaRPr lang="en-US" sz="1750" dirty="0"/>
          </a:p>
        </p:txBody>
      </p:sp>
      <p:sp>
        <p:nvSpPr>
          <p:cNvPr id="10" name="Shape 8"/>
          <p:cNvSpPr/>
          <p:nvPr/>
        </p:nvSpPr>
        <p:spPr>
          <a:xfrm>
            <a:off x="5961888" y="1691640"/>
            <a:ext cx="0" cy="3886200"/>
          </a:xfrm>
          <a:prstGeom prst="line">
            <a:avLst/>
          </a:prstGeom>
          <a:noFill/>
          <a:ln w="12700">
            <a:solidFill>
              <a:srgbClr val="C9BD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428232" y="1719072"/>
            <a:ext cx="48920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244AA5"/>
                </a:solidFill>
              </a:rPr>
              <a:t>Deployer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6446520" y="2176272"/>
            <a:ext cx="4800600" cy="1252729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rgbClr val="172033"/>
                </a:solidFill>
              </a:rPr>
              <a:t>Uses the system under its authority</a:t>
            </a:r>
            <a:endParaRPr lang="en-US" sz="17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rgbClr val="172033"/>
                </a:solidFill>
              </a:rPr>
              <a:t>Knows context, workflow, affected population, and institutional consequences</a:t>
            </a:r>
            <a:endParaRPr lang="en-US" sz="175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750" dirty="0">
                <a:solidFill>
                  <a:srgbClr val="172033"/>
                </a:solidFill>
              </a:rPr>
              <a:t>Carries duties tied to actual use and oversight</a:t>
            </a:r>
            <a:endParaRPr lang="en-US" sz="17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244AA5"/>
          </a:solidFill>
          <a:ln w="12700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02920" y="6519672"/>
            <a:ext cx="82296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Lecture Four - The European Union Approach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1658600" y="6473952"/>
            <a:ext cx="256032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5B657A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8</a:t>
            </a:r>
            <a:endParaRPr lang="en-US" sz="850" dirty="0"/>
          </a:p>
        </p:txBody>
      </p:sp>
      <p:sp>
        <p:nvSpPr>
          <p:cNvPr id="5" name="Text 3"/>
          <p:cNvSpPr/>
          <p:nvPr/>
        </p:nvSpPr>
        <p:spPr>
          <a:xfrm>
            <a:off x="566928" y="384048"/>
            <a:ext cx="8961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 fontScale="92500" lnSpcReduction="10000"/>
          </a:bodyPr>
          <a:lstStyle/>
          <a:p>
            <a:pPr marL="0" indent="0">
              <a:buNone/>
            </a:pPr>
            <a:r>
              <a:rPr lang="en-US" sz="3100" b="1" dirty="0">
                <a:solidFill>
                  <a:srgbClr val="172033"/>
                </a:solidFill>
              </a:rPr>
              <a:t>General-Purpose AI</a:t>
            </a:r>
            <a:endParaRPr lang="en-US" sz="3100" dirty="0"/>
          </a:p>
        </p:txBody>
      </p:sp>
      <p:sp>
        <p:nvSpPr>
          <p:cNvPr id="6" name="Text 4"/>
          <p:cNvSpPr/>
          <p:nvPr/>
        </p:nvSpPr>
        <p:spPr>
          <a:xfrm>
            <a:off x="585216" y="868680"/>
            <a:ext cx="9966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>
            <a:normAutofit/>
          </a:bodyPr>
          <a:lstStyle/>
          <a:p>
            <a:pPr marL="0" indent="0">
              <a:buNone/>
            </a:pPr>
            <a:r>
              <a:rPr lang="en-US" sz="1450" dirty="0">
                <a:solidFill>
                  <a:srgbClr val="5B657A"/>
                </a:solidFill>
              </a:rPr>
              <a:t>Foundation models break simple use-case regulation.</a:t>
            </a:r>
            <a:endParaRPr lang="en-US" sz="1450" dirty="0"/>
          </a:p>
        </p:txBody>
      </p:sp>
      <p:sp>
        <p:nvSpPr>
          <p:cNvPr id="7" name="Shape 5"/>
          <p:cNvSpPr/>
          <p:nvPr/>
        </p:nvSpPr>
        <p:spPr>
          <a:xfrm>
            <a:off x="585216" y="1298448"/>
            <a:ext cx="10835640" cy="0"/>
          </a:xfrm>
          <a:prstGeom prst="line">
            <a:avLst/>
          </a:prstGeom>
          <a:noFill/>
          <a:ln w="15875">
            <a:solidFill>
              <a:srgbClr val="244AA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868680" y="1664208"/>
            <a:ext cx="10149840" cy="640080"/>
          </a:xfrm>
          <a:prstGeom prst="rect">
            <a:avLst/>
          </a:prstGeom>
          <a:noFill/>
          <a:ln/>
        </p:spPr>
        <p:txBody>
          <a:bodyPr wrap="square" lIns="889" tIns="889" rIns="889" bIns="889" rtlCol="0" anchor="ctr">
            <a:normAutofit lnSpcReduction="10000"/>
          </a:bodyPr>
          <a:lstStyle/>
          <a:p>
            <a:pPr marL="0" indent="0">
              <a:buNone/>
            </a:pPr>
            <a:r>
              <a:rPr lang="en-US" sz="2300" b="1" dirty="0">
                <a:solidFill>
                  <a:srgbClr val="17203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foundation model is both a product and an infrastructure layer. It may be adapted into many downstream systems.</a:t>
            </a:r>
            <a:endParaRPr lang="en-US" sz="2300" dirty="0"/>
          </a:p>
        </p:txBody>
      </p:sp>
      <p:sp>
        <p:nvSpPr>
          <p:cNvPr id="9" name="Text 7"/>
          <p:cNvSpPr/>
          <p:nvPr/>
        </p:nvSpPr>
        <p:spPr>
          <a:xfrm>
            <a:off x="777240" y="2606040"/>
            <a:ext cx="3429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44AA5"/>
                </a:solidFill>
              </a:rPr>
              <a:t>Upstream Duties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777240" y="3017520"/>
            <a:ext cx="3429000" cy="0"/>
          </a:xfrm>
          <a:prstGeom prst="line">
            <a:avLst/>
          </a:prstGeom>
          <a:noFill/>
          <a:ln w="12700">
            <a:solidFill>
              <a:srgbClr val="C9BD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777240" y="3291840"/>
            <a:ext cx="3429000" cy="914393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650" dirty="0">
                <a:solidFill>
                  <a:srgbClr val="172033"/>
                </a:solidFill>
              </a:rPr>
              <a:t>Documentation, information for downstream providers, and copyright-related summaries.</a:t>
            </a:r>
            <a:endParaRPr lang="en-US" sz="1650" dirty="0"/>
          </a:p>
        </p:txBody>
      </p:sp>
      <p:sp>
        <p:nvSpPr>
          <p:cNvPr id="12" name="Text 10"/>
          <p:cNvSpPr/>
          <p:nvPr/>
        </p:nvSpPr>
        <p:spPr>
          <a:xfrm>
            <a:off x="4562856" y="2606040"/>
            <a:ext cx="3429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44AA5"/>
                </a:solidFill>
              </a:rPr>
              <a:t>Systemic Risk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4562856" y="3017520"/>
            <a:ext cx="3429000" cy="0"/>
          </a:xfrm>
          <a:prstGeom prst="line">
            <a:avLst/>
          </a:prstGeom>
          <a:noFill/>
          <a:ln w="12700">
            <a:solidFill>
              <a:srgbClr val="C9BD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562856" y="3291840"/>
            <a:ext cx="3429000" cy="914393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650" dirty="0">
                <a:solidFill>
                  <a:srgbClr val="172033"/>
                </a:solidFill>
              </a:rPr>
              <a:t>Evaluation, mitigation, cybersecurity, and incident reporting for the most consequential models.</a:t>
            </a:r>
            <a:endParaRPr lang="en-US" sz="1650" dirty="0"/>
          </a:p>
        </p:txBody>
      </p:sp>
      <p:sp>
        <p:nvSpPr>
          <p:cNvPr id="15" name="Text 13"/>
          <p:cNvSpPr/>
          <p:nvPr/>
        </p:nvSpPr>
        <p:spPr>
          <a:xfrm>
            <a:off x="8348472" y="2606040"/>
            <a:ext cx="3429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244AA5"/>
                </a:solidFill>
              </a:rPr>
              <a:t>Open Questions</a:t>
            </a:r>
            <a:endParaRPr lang="en-US" sz="1800" dirty="0"/>
          </a:p>
        </p:txBody>
      </p:sp>
      <p:sp>
        <p:nvSpPr>
          <p:cNvPr id="16" name="Shape 14"/>
          <p:cNvSpPr/>
          <p:nvPr/>
        </p:nvSpPr>
        <p:spPr>
          <a:xfrm>
            <a:off x="8348472" y="3017520"/>
            <a:ext cx="3429000" cy="0"/>
          </a:xfrm>
          <a:prstGeom prst="line">
            <a:avLst/>
          </a:prstGeom>
          <a:noFill/>
          <a:ln w="12700">
            <a:solidFill>
              <a:srgbClr val="C9BDA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8348472" y="3291840"/>
            <a:ext cx="3429000" cy="914390"/>
          </a:xfrm>
          <a:prstGeom prst="rect">
            <a:avLst/>
          </a:prstGeom>
          <a:noFill/>
          <a:ln/>
        </p:spPr>
        <p:txBody>
          <a:bodyPr wrap="square" lIns="381" tIns="381" rIns="381" bIns="381" rtlCol="0" anchor="ctr">
            <a:normAutofit/>
          </a:bodyPr>
          <a:lstStyle/>
          <a:p>
            <a:pPr marL="0" indent="0" algn="ctr">
              <a:buNone/>
            </a:pPr>
            <a:r>
              <a:rPr lang="en-US" sz="1650" dirty="0">
                <a:solidFill>
                  <a:srgbClr val="172033"/>
                </a:solidFill>
              </a:rPr>
              <a:t>Open-source treatment, disclosure, compute thresholds, and allocation of responsibility.</a:t>
            </a:r>
            <a:endParaRPr lang="en-US" sz="1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Words>1154</Words>
  <Application>Microsoft Macintosh PowerPoint</Application>
  <PresentationFormat>Widescreen</PresentationFormat>
  <Paragraphs>158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Aptos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lastModifiedBy>Backer, Larry Cata</cp:lastModifiedBy>
  <cp:revision>4</cp:revision>
  <dcterms:created xsi:type="dcterms:W3CDTF">2026-05-25T00:33:20Z</dcterms:created>
  <dcterms:modified xsi:type="dcterms:W3CDTF">2026-05-30T01:23:55Z</dcterms:modified>
</cp:coreProperties>
</file>