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15"/>
  </p:notesMasterIdLst>
  <p:sldIdLst>
    <p:sldId id="256" r:id="rId2"/>
    <p:sldId id="257" r:id="rId3"/>
    <p:sldId id="258" r:id="rId4"/>
    <p:sldId id="259" r:id="rId5"/>
    <p:sldId id="260" r:id="rId6"/>
    <p:sldId id="267" r:id="rId7"/>
    <p:sldId id="261" r:id="rId8"/>
    <p:sldId id="262" r:id="rId9"/>
    <p:sldId id="263" r:id="rId10"/>
    <p:sldId id="264" r:id="rId11"/>
    <p:sldId id="265" r:id="rId12"/>
    <p:sldId id="268" r:id="rId13"/>
    <p:sldId id="266" r:id="rId14"/>
  </p:sldIdLst>
  <p:sldSz cx="12192000" cy="6858000"/>
  <p:notesSz cx="6858000" cy="12192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D6"/>
    <a:srgbClr val="FFFDD7"/>
    <a:srgbClr val="FF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10"/>
  </p:normalViewPr>
  <p:slideViewPr>
    <p:cSldViewPr snapToGrid="0" snapToObjects="1">
      <p:cViewPr varScale="1">
        <p:scale>
          <a:sx n="104" d="100"/>
          <a:sy n="104" d="100"/>
        </p:scale>
        <p:origin x="232" y="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5621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9E063-98C1-F2F6-D012-8A40677B6F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6DCC99-B308-CED3-2E70-04E326F2E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DA593C-5598-DF2C-6799-C0904F9684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ABBEF1-FCBE-275D-C2D8-E90FFBD97519}"/>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58430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D5412-004F-B9E7-A84C-E81D66AA16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54694-0627-7F77-274D-93AA4E21EC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4CE32D-62AC-E16C-33CA-C8AC1CF701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851B75-3D70-30DF-4FFC-8B633977BBB0}"/>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72985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A18F-8C22-3B63-AC10-D2A778453F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7911D8-ED29-AB18-C248-583CC8AE84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71DBF3-B975-137D-3947-80C3F363BF9B}"/>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5" name="Footer Placeholder 4">
            <a:extLst>
              <a:ext uri="{FF2B5EF4-FFF2-40B4-BE49-F238E27FC236}">
                <a16:creationId xmlns:a16="http://schemas.microsoft.com/office/drawing/2014/main" id="{26885CE0-6C96-299B-8A60-CFD358D09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F360CA-E163-23B9-BAE9-AE3314A58D2C}"/>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64428203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0B49B-2F0C-F818-B33D-416351133A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DB257AA-F82C-F074-5AAF-791528F243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187DF-44AC-1B09-A8D6-750625B0A9AE}"/>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5" name="Footer Placeholder 4">
            <a:extLst>
              <a:ext uri="{FF2B5EF4-FFF2-40B4-BE49-F238E27FC236}">
                <a16:creationId xmlns:a16="http://schemas.microsoft.com/office/drawing/2014/main" id="{DECDE2A1-BF84-24DF-E4B3-21FBB37CB1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02C6C8-27F4-1ED9-33EB-2D35BB188AB6}"/>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357710835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628737-8071-9AAF-9D48-2CC7AC502D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58AEF4-E303-B47B-2886-4E6A1DBCBB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6412D3-21A6-D86E-95FC-348ED0B70E2D}"/>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5" name="Footer Placeholder 4">
            <a:extLst>
              <a:ext uri="{FF2B5EF4-FFF2-40B4-BE49-F238E27FC236}">
                <a16:creationId xmlns:a16="http://schemas.microsoft.com/office/drawing/2014/main" id="{2DB2A50B-DE47-DA32-CA5D-33902B782D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AC05AF-782F-27EF-9BDF-21E34D060097}"/>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32694940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6757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AD2C5-6509-0B43-5046-532EE8C197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8114A1-3269-5113-3002-471F2056C8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53D0D8-E8B3-0D1C-4335-ED3771D33FA5}"/>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5" name="Footer Placeholder 4">
            <a:extLst>
              <a:ext uri="{FF2B5EF4-FFF2-40B4-BE49-F238E27FC236}">
                <a16:creationId xmlns:a16="http://schemas.microsoft.com/office/drawing/2014/main" id="{D065333B-B477-D9A0-9CFA-D8D01896B1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FFF1D5-925D-040C-BA93-ED0651614B9D}"/>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327430871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7C8D4-01C9-E3FF-D345-E87271AAA5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E6688C-B338-1C8E-84EF-29C637D0B5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7CF95C-5DD5-CFF9-E378-259F8039C8F5}"/>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5" name="Footer Placeholder 4">
            <a:extLst>
              <a:ext uri="{FF2B5EF4-FFF2-40B4-BE49-F238E27FC236}">
                <a16:creationId xmlns:a16="http://schemas.microsoft.com/office/drawing/2014/main" id="{6487B77B-41C0-CA74-A3FD-28F00C6189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81297-FF7E-EEFA-D4AD-9DD21A42D06C}"/>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144380202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A62B2-82EB-33E2-6553-4B632687B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94DA67-CF8E-01E1-05BE-DD654CA7F6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0292A4-1343-7975-00F5-BBBE988285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BAD1B8-D9D4-9B24-5A42-2D25B19C38D5}"/>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6" name="Footer Placeholder 5">
            <a:extLst>
              <a:ext uri="{FF2B5EF4-FFF2-40B4-BE49-F238E27FC236}">
                <a16:creationId xmlns:a16="http://schemas.microsoft.com/office/drawing/2014/main" id="{C0F46BA0-B727-68F1-2DC3-4D16AA8A9F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C67FBB-7FEC-929A-434F-7F06854A3724}"/>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133185164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E74BA-27F7-6C2C-8B24-CA8319F45B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2553C7-2352-1B5A-072F-97BD3BC05E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3BD1D-4275-5BCD-DC62-F8763FCB40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5540EC-49BA-7909-176C-F0B5027DBB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C7A7BF-69D0-7632-49C5-D70BAB6130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D6BE1F-2423-C21E-C131-1B09C6B15B74}"/>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8" name="Footer Placeholder 7">
            <a:extLst>
              <a:ext uri="{FF2B5EF4-FFF2-40B4-BE49-F238E27FC236}">
                <a16:creationId xmlns:a16="http://schemas.microsoft.com/office/drawing/2014/main" id="{05DF1DFE-788D-1492-09C6-1A8543C4F8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3908D4-5652-6C39-34B2-BE7EB0AD746C}"/>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255661082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1422-EFE9-573F-CA29-81DB05AA13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9134D3-8041-FFE4-9742-1983C723AEE3}"/>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4" name="Footer Placeholder 3">
            <a:extLst>
              <a:ext uri="{FF2B5EF4-FFF2-40B4-BE49-F238E27FC236}">
                <a16:creationId xmlns:a16="http://schemas.microsoft.com/office/drawing/2014/main" id="{CFE06803-8EDC-FF75-1D69-63504F630E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D4D625-4FA1-76F1-B562-37E67FD27E63}"/>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177937607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C636CD-83A4-3142-D373-A98E5A045282}"/>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3" name="Footer Placeholder 2">
            <a:extLst>
              <a:ext uri="{FF2B5EF4-FFF2-40B4-BE49-F238E27FC236}">
                <a16:creationId xmlns:a16="http://schemas.microsoft.com/office/drawing/2014/main" id="{D96ACCE9-94C8-31A6-89DB-F76EA3541F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6235E1-4220-1309-C435-D13AEB4E2AE9}"/>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391859360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7E4ED-7C9C-D1C7-6D79-B0E071AD5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5F2DA6-BF43-2214-DDBA-3CE412273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101F9C-0CF5-B19E-93FA-E2963B246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A708EC-F67E-E841-43C8-BCCF5E5ECEB5}"/>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6" name="Footer Placeholder 5">
            <a:extLst>
              <a:ext uri="{FF2B5EF4-FFF2-40B4-BE49-F238E27FC236}">
                <a16:creationId xmlns:a16="http://schemas.microsoft.com/office/drawing/2014/main" id="{C43302B5-7BED-276D-B220-9E98D2C078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B8D60B-FE4B-0026-F0BD-8AB3299FB68D}"/>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8845131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1D32B-582D-9E43-CB93-B962D05A3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CB63F5-2051-465A-7488-9D0CDD4B8B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655560-C39A-2B88-6DCB-5BBEF9AE5C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0A6E0C-8663-C3CF-7AA3-D2649D2FCA96}"/>
              </a:ext>
            </a:extLst>
          </p:cNvPr>
          <p:cNvSpPr>
            <a:spLocks noGrp="1"/>
          </p:cNvSpPr>
          <p:nvPr>
            <p:ph type="dt" sz="half" idx="10"/>
          </p:nvPr>
        </p:nvSpPr>
        <p:spPr/>
        <p:txBody>
          <a:bodyPr/>
          <a:lstStyle/>
          <a:p>
            <a:fld id="{8A72AFC3-4246-4664-9907-CEC9EF4EFA4E}" type="datetimeFigureOut">
              <a:rPr lang="en-US" smtClean="0"/>
              <a:t>5/26/26</a:t>
            </a:fld>
            <a:endParaRPr lang="en-US"/>
          </a:p>
        </p:txBody>
      </p:sp>
      <p:sp>
        <p:nvSpPr>
          <p:cNvPr id="6" name="Footer Placeholder 5">
            <a:extLst>
              <a:ext uri="{FF2B5EF4-FFF2-40B4-BE49-F238E27FC236}">
                <a16:creationId xmlns:a16="http://schemas.microsoft.com/office/drawing/2014/main" id="{24D15A72-9A6D-3EF9-A1B6-757F953CEB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FFE12C-7D1D-B875-3A96-AE1DA414C502}"/>
              </a:ext>
            </a:extLst>
          </p:cNvPr>
          <p:cNvSpPr>
            <a:spLocks noGrp="1"/>
          </p:cNvSpPr>
          <p:nvPr>
            <p:ph type="sldNum" sz="quarter" idx="12"/>
          </p:nvPr>
        </p:nvSpPr>
        <p:spPr/>
        <p:txBody>
          <a:bodyPr/>
          <a:lstStyle/>
          <a:p>
            <a:fld id="{E06FFBEF-FC8B-418E-A0C8-95E0C014E015}" type="slidenum">
              <a:rPr lang="en-US" smtClean="0"/>
              <a:t>‹#›</a:t>
            </a:fld>
            <a:endParaRPr lang="en-US"/>
          </a:p>
        </p:txBody>
      </p:sp>
    </p:spTree>
    <p:extLst>
      <p:ext uri="{BB962C8B-B14F-4D97-AF65-F5344CB8AC3E}">
        <p14:creationId xmlns:p14="http://schemas.microsoft.com/office/powerpoint/2010/main" val="281610530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94D728-DDB6-0BC4-A5E7-02881400E5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E62093-285E-0110-2FC2-99D892D7C0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807DC6-5309-24EB-BAC2-D1CE126A90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72AFC3-4246-4664-9907-CEC9EF4EFA4E}" type="datetimeFigureOut">
              <a:rPr lang="en-US" smtClean="0"/>
              <a:t>5/26/26</a:t>
            </a:fld>
            <a:endParaRPr lang="en-US"/>
          </a:p>
        </p:txBody>
      </p:sp>
      <p:sp>
        <p:nvSpPr>
          <p:cNvPr id="5" name="Footer Placeholder 4">
            <a:extLst>
              <a:ext uri="{FF2B5EF4-FFF2-40B4-BE49-F238E27FC236}">
                <a16:creationId xmlns:a16="http://schemas.microsoft.com/office/drawing/2014/main" id="{E8DC9A19-967E-F156-FD1C-073D6DAE08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A463C2C-4871-85B0-7BE8-6A6468E856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6FFBEF-FC8B-418E-A0C8-95E0C014E015}" type="slidenum">
              <a:rPr lang="en-US" smtClean="0"/>
              <a:t>‹#›</a:t>
            </a:fld>
            <a:endParaRPr lang="en-US"/>
          </a:p>
        </p:txBody>
      </p:sp>
    </p:spTree>
    <p:extLst>
      <p:ext uri="{BB962C8B-B14F-4D97-AF65-F5344CB8AC3E}">
        <p14:creationId xmlns:p14="http://schemas.microsoft.com/office/powerpoint/2010/main" val="305999064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1</a:t>
            </a:r>
            <a:endParaRPr lang="en-US" sz="850" dirty="0"/>
          </a:p>
        </p:txBody>
      </p:sp>
      <p:sp>
        <p:nvSpPr>
          <p:cNvPr id="5" name="Text 3"/>
          <p:cNvSpPr/>
          <p:nvPr/>
        </p:nvSpPr>
        <p:spPr>
          <a:xfrm>
            <a:off x="685800" y="658368"/>
            <a:ext cx="8046720" cy="246888"/>
          </a:xfrm>
          <a:prstGeom prst="rect">
            <a:avLst/>
          </a:prstGeom>
          <a:noFill/>
          <a:ln/>
        </p:spPr>
        <p:txBody>
          <a:bodyPr wrap="square" lIns="0" tIns="0" rIns="0" bIns="0" rtlCol="0" anchor="ctr"/>
          <a:lstStyle/>
          <a:p>
            <a:pPr marL="0" indent="0">
              <a:buNone/>
            </a:pPr>
            <a:r>
              <a:rPr lang="en-US" sz="1200" b="1" dirty="0">
                <a:solidFill>
                  <a:srgbClr val="1F5AA6"/>
                </a:solidFill>
              </a:rPr>
              <a:t>LECTURE THREE</a:t>
            </a:r>
            <a:endParaRPr lang="en-US" sz="1200" dirty="0"/>
          </a:p>
        </p:txBody>
      </p:sp>
      <p:sp>
        <p:nvSpPr>
          <p:cNvPr id="6" name="Text 4"/>
          <p:cNvSpPr/>
          <p:nvPr/>
        </p:nvSpPr>
        <p:spPr>
          <a:xfrm>
            <a:off x="685800" y="1078992"/>
            <a:ext cx="8869680" cy="1051560"/>
          </a:xfrm>
          <a:prstGeom prst="rect">
            <a:avLst/>
          </a:prstGeom>
          <a:noFill/>
          <a:ln/>
        </p:spPr>
        <p:txBody>
          <a:bodyPr wrap="square" lIns="254" tIns="254" rIns="254" bIns="254" rtlCol="0" anchor="ctr">
            <a:normAutofit/>
          </a:bodyPr>
          <a:lstStyle/>
          <a:p>
            <a:pPr marL="0" indent="0">
              <a:buNone/>
            </a:pPr>
            <a:r>
              <a:rPr lang="en-US" sz="4400" b="1" dirty="0">
                <a:solidFill>
                  <a:srgbClr val="172033"/>
                </a:solidFill>
              </a:rPr>
              <a:t>The United States Approach</a:t>
            </a:r>
            <a:endParaRPr lang="en-US" sz="4400" dirty="0"/>
          </a:p>
        </p:txBody>
      </p:sp>
      <p:sp>
        <p:nvSpPr>
          <p:cNvPr id="7" name="Text 5"/>
          <p:cNvSpPr/>
          <p:nvPr/>
        </p:nvSpPr>
        <p:spPr>
          <a:xfrm>
            <a:off x="713232" y="2331720"/>
            <a:ext cx="9509760" cy="640080"/>
          </a:xfrm>
          <a:prstGeom prst="rect">
            <a:avLst/>
          </a:prstGeom>
          <a:noFill/>
          <a:ln/>
        </p:spPr>
        <p:txBody>
          <a:bodyPr wrap="square" lIns="127" tIns="127" rIns="127" bIns="127" rtlCol="0" anchor="ctr">
            <a:normAutofit/>
          </a:bodyPr>
          <a:lstStyle/>
          <a:p>
            <a:pPr marL="0" indent="0">
              <a:buNone/>
            </a:pPr>
            <a:r>
              <a:rPr lang="en-US" sz="2000" dirty="0">
                <a:solidFill>
                  <a:srgbClr val="5B657A"/>
                </a:solidFill>
              </a:rPr>
              <a:t>Monitored market governance: innovation first, fragmented oversight, strategic statecraft.</a:t>
            </a:r>
            <a:endParaRPr lang="en-US" sz="2000" dirty="0"/>
          </a:p>
        </p:txBody>
      </p:sp>
      <p:sp>
        <p:nvSpPr>
          <p:cNvPr id="8" name="Text 5">
            <a:extLst>
              <a:ext uri="{FF2B5EF4-FFF2-40B4-BE49-F238E27FC236}">
                <a16:creationId xmlns:a16="http://schemas.microsoft.com/office/drawing/2014/main" id="{490649C1-7F44-FA5F-2808-F0E51E8F6992}"/>
              </a:ext>
            </a:extLst>
          </p:cNvPr>
          <p:cNvSpPr/>
          <p:nvPr/>
        </p:nvSpPr>
        <p:spPr>
          <a:xfrm>
            <a:off x="713232" y="3429000"/>
            <a:ext cx="9509760" cy="640080"/>
          </a:xfrm>
          <a:prstGeom prst="rect">
            <a:avLst/>
          </a:prstGeom>
          <a:noFill/>
          <a:ln/>
        </p:spPr>
        <p:txBody>
          <a:bodyPr wrap="square" lIns="127" tIns="127" rIns="127" bIns="127" rtlCol="0" anchor="ctr">
            <a:normAutofit/>
          </a:bodyPr>
          <a:lstStyle/>
          <a:p>
            <a:pPr marL="0" indent="0">
              <a:buNone/>
            </a:pPr>
            <a:r>
              <a:rPr lang="en-US" sz="2000" dirty="0">
                <a:solidFill>
                  <a:srgbClr val="5B657A"/>
                </a:solidFill>
              </a:rPr>
              <a:t>Larry Cata Backer – ADD YOUR TITLE</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9</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National Security and the Technology Stack</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regulatory object expands from model to infrastructure.</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1874520" y="1554480"/>
            <a:ext cx="8321040" cy="566928"/>
          </a:xfrm>
          <a:prstGeom prst="rect">
            <a:avLst/>
          </a:prstGeom>
          <a:solidFill>
            <a:srgbClr val="1F5AA6"/>
          </a:solidFill>
          <a:ln w="12700">
            <a:solidFill>
              <a:srgbClr val="1F5AA6"/>
            </a:solidFill>
          </a:ln>
        </p:spPr>
        <p:txBody>
          <a:bodyPr wrap="square" lIns="1016" tIns="1016" rIns="1016" bIns="1016" rtlCol="0" anchor="ctr">
            <a:normAutofit/>
          </a:bodyPr>
          <a:lstStyle/>
          <a:p>
            <a:pPr marL="0" indent="0" algn="ctr">
              <a:buNone/>
            </a:pPr>
            <a:r>
              <a:rPr lang="en-US" sz="1600" b="1" dirty="0">
                <a:solidFill>
                  <a:srgbClr val="FFFFFF"/>
                </a:solidFill>
              </a:rPr>
              <a:t>Geopolitical Strategy</a:t>
            </a:r>
            <a:endParaRPr lang="en-US" sz="1600" dirty="0"/>
          </a:p>
        </p:txBody>
      </p:sp>
      <p:sp>
        <p:nvSpPr>
          <p:cNvPr id="9" name="Text 7"/>
          <p:cNvSpPr/>
          <p:nvPr/>
        </p:nvSpPr>
        <p:spPr>
          <a:xfrm>
            <a:off x="1874520" y="2240280"/>
            <a:ext cx="8321040" cy="566928"/>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Chips and Semiconductor Equipment</a:t>
            </a:r>
            <a:endParaRPr lang="en-US" sz="1600" dirty="0"/>
          </a:p>
        </p:txBody>
      </p:sp>
      <p:sp>
        <p:nvSpPr>
          <p:cNvPr id="10" name="Text 8"/>
          <p:cNvSpPr/>
          <p:nvPr/>
        </p:nvSpPr>
        <p:spPr>
          <a:xfrm>
            <a:off x="1874520" y="2926080"/>
            <a:ext cx="8321040" cy="566928"/>
          </a:xfrm>
          <a:prstGeom prst="rect">
            <a:avLst/>
          </a:prstGeom>
          <a:solidFill>
            <a:srgbClr val="F1ECE4"/>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Cloud, Compute, Data Centers, and Energy</a:t>
            </a:r>
            <a:endParaRPr lang="en-US" sz="1600" dirty="0"/>
          </a:p>
        </p:txBody>
      </p:sp>
      <p:sp>
        <p:nvSpPr>
          <p:cNvPr id="11" name="Text 9"/>
          <p:cNvSpPr/>
          <p:nvPr/>
        </p:nvSpPr>
        <p:spPr>
          <a:xfrm>
            <a:off x="1874520" y="3611880"/>
            <a:ext cx="8321040" cy="566928"/>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Models, Applications, Standards, and Alliances</a:t>
            </a:r>
            <a:endParaRPr lang="en-US" sz="1600" dirty="0"/>
          </a:p>
        </p:txBody>
      </p:sp>
      <p:sp>
        <p:nvSpPr>
          <p:cNvPr id="12" name="Text 10"/>
          <p:cNvSpPr/>
          <p:nvPr/>
        </p:nvSpPr>
        <p:spPr>
          <a:xfrm>
            <a:off x="1874520" y="4297680"/>
            <a:ext cx="8321040" cy="566928"/>
          </a:xfrm>
          <a:prstGeom prst="rect">
            <a:avLst/>
          </a:prstGeom>
          <a:solidFill>
            <a:srgbClr val="F1ECE4"/>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Export Controls and Domestic Industrial Policy</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10</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Strengths and Weaknesses</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same structure creates both dynamism and gaps.</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749808" y="1719072"/>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Strengths</a:t>
            </a:r>
            <a:endParaRPr lang="en-US" sz="1900" dirty="0"/>
          </a:p>
        </p:txBody>
      </p:sp>
      <p:sp>
        <p:nvSpPr>
          <p:cNvPr id="9" name="Text 7"/>
          <p:cNvSpPr/>
          <p:nvPr/>
        </p:nvSpPr>
        <p:spPr>
          <a:xfrm>
            <a:off x="768096" y="2176272"/>
            <a:ext cx="4800600" cy="1252728"/>
          </a:xfrm>
          <a:prstGeom prst="rect">
            <a:avLst/>
          </a:prstGeom>
          <a:noFill/>
          <a:ln/>
        </p:spPr>
        <p:txBody>
          <a:bodyPr wrap="square" lIns="254" tIns="254" rIns="254" bIns="254" rtlCol="0" anchor="ctr">
            <a:normAutofit lnSpcReduction="10000"/>
          </a:bodyPr>
          <a:lstStyle/>
          <a:p>
            <a:pPr marL="285750" indent="-285750">
              <a:buFont typeface="Arial" panose="020B0604020202020204" pitchFamily="34" charset="0"/>
              <a:buChar char="•"/>
            </a:pPr>
            <a:r>
              <a:rPr lang="en-US" sz="1750" dirty="0">
                <a:solidFill>
                  <a:srgbClr val="172033"/>
                </a:solidFill>
              </a:rPr>
              <a:t>Rapid innovation and experimentation</a:t>
            </a:r>
          </a:p>
          <a:p>
            <a:pPr marL="285750" indent="-285750">
              <a:buFont typeface="Arial" panose="020B0604020202020204" pitchFamily="34" charset="0"/>
              <a:buChar char="•"/>
            </a:pPr>
            <a:r>
              <a:rPr lang="en-US" sz="1750" dirty="0">
                <a:solidFill>
                  <a:srgbClr val="172033"/>
                </a:solidFill>
              </a:rPr>
              <a:t>World-leading firms, universities, cloud, and capital</a:t>
            </a:r>
          </a:p>
          <a:p>
            <a:pPr marL="285750" indent="-285750">
              <a:buFont typeface="Arial" panose="020B0604020202020204" pitchFamily="34" charset="0"/>
              <a:buChar char="•"/>
            </a:pPr>
            <a:r>
              <a:rPr lang="en-US" sz="1750" dirty="0">
                <a:solidFill>
                  <a:srgbClr val="172033"/>
                </a:solidFill>
              </a:rPr>
              <a:t>Immediate use of existing law</a:t>
            </a:r>
            <a:endParaRPr lang="en-US" sz="1750" dirty="0"/>
          </a:p>
          <a:p>
            <a:pPr marL="285750" indent="-285750">
              <a:buFont typeface="Arial" panose="020B0604020202020204" pitchFamily="34" charset="0"/>
              <a:buChar char="•"/>
            </a:pPr>
            <a:r>
              <a:rPr lang="en-US" sz="1750" dirty="0">
                <a:solidFill>
                  <a:srgbClr val="172033"/>
                </a:solidFill>
              </a:rPr>
              <a:t>Flexible sector-specific enforcement</a:t>
            </a:r>
            <a:endParaRPr lang="en-US" sz="1750" dirty="0"/>
          </a:p>
        </p:txBody>
      </p:sp>
      <p:sp>
        <p:nvSpPr>
          <p:cNvPr id="10" name="Shape 8"/>
          <p:cNvSpPr/>
          <p:nvPr/>
        </p:nvSpPr>
        <p:spPr>
          <a:xfrm>
            <a:off x="5961888" y="1691640"/>
            <a:ext cx="0" cy="3886200"/>
          </a:xfrm>
          <a:prstGeom prst="line">
            <a:avLst/>
          </a:prstGeom>
          <a:noFill/>
          <a:ln w="12700">
            <a:solidFill>
              <a:srgbClr val="C9BDAE"/>
            </a:solidFill>
            <a:prstDash val="solid"/>
          </a:ln>
        </p:spPr>
        <p:txBody>
          <a:bodyPr/>
          <a:lstStyle/>
          <a:p>
            <a:endParaRPr lang="en-US"/>
          </a:p>
        </p:txBody>
      </p:sp>
      <p:sp>
        <p:nvSpPr>
          <p:cNvPr id="11" name="Text 9"/>
          <p:cNvSpPr/>
          <p:nvPr/>
        </p:nvSpPr>
        <p:spPr>
          <a:xfrm>
            <a:off x="6428232" y="1719072"/>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Weaknesses</a:t>
            </a:r>
            <a:endParaRPr lang="en-US" sz="1900" dirty="0"/>
          </a:p>
        </p:txBody>
      </p:sp>
      <p:sp>
        <p:nvSpPr>
          <p:cNvPr id="12" name="Text 10"/>
          <p:cNvSpPr/>
          <p:nvPr/>
        </p:nvSpPr>
        <p:spPr>
          <a:xfrm>
            <a:off x="6446520" y="2176272"/>
            <a:ext cx="4800600" cy="1252728"/>
          </a:xfrm>
          <a:prstGeom prst="rect">
            <a:avLst/>
          </a:prstGeom>
          <a:noFill/>
          <a:ln/>
        </p:spPr>
        <p:txBody>
          <a:bodyPr wrap="square" lIns="254" tIns="254" rIns="254" bIns="254" rtlCol="0" anchor="ctr">
            <a:normAutofit/>
          </a:bodyPr>
          <a:lstStyle/>
          <a:p>
            <a:pPr marL="285750" indent="-285750">
              <a:buFont typeface="Arial" panose="020B0604020202020204" pitchFamily="34" charset="0"/>
              <a:buChar char="•"/>
            </a:pPr>
            <a:r>
              <a:rPr lang="en-US" sz="1750" dirty="0">
                <a:solidFill>
                  <a:srgbClr val="172033"/>
                </a:solidFill>
              </a:rPr>
              <a:t>Fragmented and reactive</a:t>
            </a:r>
            <a:endParaRPr lang="en-US" sz="1750" dirty="0"/>
          </a:p>
          <a:p>
            <a:pPr marL="285750" indent="-285750">
              <a:buFont typeface="Arial" panose="020B0604020202020204" pitchFamily="34" charset="0"/>
              <a:buChar char="•"/>
            </a:pPr>
            <a:r>
              <a:rPr lang="en-US" sz="1750" dirty="0">
                <a:solidFill>
                  <a:srgbClr val="172033"/>
                </a:solidFill>
              </a:rPr>
              <a:t>Uneven notice, explanation, and remedy</a:t>
            </a:r>
            <a:endParaRPr lang="en-US" sz="1750" dirty="0"/>
          </a:p>
          <a:p>
            <a:pPr marL="285750" indent="-285750">
              <a:buFont typeface="Arial" panose="020B0604020202020204" pitchFamily="34" charset="0"/>
              <a:buChar char="•"/>
            </a:pPr>
            <a:r>
              <a:rPr lang="en-US" sz="1750" dirty="0">
                <a:solidFill>
                  <a:srgbClr val="172033"/>
                </a:solidFill>
              </a:rPr>
              <a:t>Voluntary standards may be ignored</a:t>
            </a:r>
            <a:endParaRPr lang="en-US" sz="1750" dirty="0"/>
          </a:p>
          <a:p>
            <a:pPr marL="285750" indent="-285750">
              <a:buFont typeface="Arial" panose="020B0604020202020204" pitchFamily="34" charset="0"/>
              <a:buChar char="•"/>
            </a:pPr>
            <a:r>
              <a:rPr lang="en-US" sz="1750" dirty="0">
                <a:solidFill>
                  <a:srgbClr val="172033"/>
                </a:solidFill>
              </a:rPr>
              <a:t>Private firms define much of responsible AI</a:t>
            </a:r>
            <a:endParaRPr lang="en-US" sz="17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E9D6"/>
        </a:solidFill>
        <a:effectLst/>
      </p:bgPr>
    </p:bg>
    <p:spTree>
      <p:nvGrpSpPr>
        <p:cNvPr id="1" name="">
          <a:extLst>
            <a:ext uri="{FF2B5EF4-FFF2-40B4-BE49-F238E27FC236}">
              <a16:creationId xmlns:a16="http://schemas.microsoft.com/office/drawing/2014/main" id="{0B8AC612-5418-8EDF-9FEB-CA21BAA3C48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7111A994-53CA-A1FA-E5AF-32101BFC09B8}"/>
              </a:ext>
            </a:extLst>
          </p:cNvPr>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a:extLst>
              <a:ext uri="{FF2B5EF4-FFF2-40B4-BE49-F238E27FC236}">
                <a16:creationId xmlns:a16="http://schemas.microsoft.com/office/drawing/2014/main" id="{B898DF50-B5F6-6054-5148-2A29E8364F9F}"/>
              </a:ext>
            </a:extLst>
          </p:cNvPr>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a:extLst>
              <a:ext uri="{FF2B5EF4-FFF2-40B4-BE49-F238E27FC236}">
                <a16:creationId xmlns:a16="http://schemas.microsoft.com/office/drawing/2014/main" id="{DF2E4E57-6A47-9144-9C28-12C5DA4F2A49}"/>
              </a:ext>
            </a:extLst>
          </p:cNvPr>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2</a:t>
            </a:r>
            <a:endParaRPr lang="en-US" sz="850" dirty="0"/>
          </a:p>
        </p:txBody>
      </p:sp>
      <p:sp>
        <p:nvSpPr>
          <p:cNvPr id="5" name="Text 3">
            <a:extLst>
              <a:ext uri="{FF2B5EF4-FFF2-40B4-BE49-F238E27FC236}">
                <a16:creationId xmlns:a16="http://schemas.microsoft.com/office/drawing/2014/main" id="{EFAA873E-92A9-0FD0-8792-350777E7CBAA}"/>
              </a:ext>
            </a:extLst>
          </p:cNvPr>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AI Government Industry Dialog</a:t>
            </a:r>
            <a:endParaRPr lang="en-US" sz="3100" dirty="0"/>
          </a:p>
        </p:txBody>
      </p:sp>
      <p:sp>
        <p:nvSpPr>
          <p:cNvPr id="6" name="Text 4">
            <a:extLst>
              <a:ext uri="{FF2B5EF4-FFF2-40B4-BE49-F238E27FC236}">
                <a16:creationId xmlns:a16="http://schemas.microsoft.com/office/drawing/2014/main" id="{D1DCD201-53AB-1801-23B4-5F4E29FBFEB4}"/>
              </a:ext>
            </a:extLst>
          </p:cNvPr>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U.S. does not lack AI governance; it governs through dispersion.</a:t>
            </a:r>
            <a:endParaRPr lang="en-US" sz="1450" dirty="0"/>
          </a:p>
        </p:txBody>
      </p:sp>
      <p:sp>
        <p:nvSpPr>
          <p:cNvPr id="7" name="Shape 5">
            <a:extLst>
              <a:ext uri="{FF2B5EF4-FFF2-40B4-BE49-F238E27FC236}">
                <a16:creationId xmlns:a16="http://schemas.microsoft.com/office/drawing/2014/main" id="{3EC01402-1529-19E0-9AD2-8F6F1DCD0575}"/>
              </a:ext>
            </a:extLst>
          </p:cNvPr>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a:extLst>
              <a:ext uri="{FF2B5EF4-FFF2-40B4-BE49-F238E27FC236}">
                <a16:creationId xmlns:a16="http://schemas.microsoft.com/office/drawing/2014/main" id="{C9030723-7AE4-874B-85E6-A892A6ACBAF0}"/>
              </a:ext>
            </a:extLst>
          </p:cNvPr>
          <p:cNvSpPr/>
          <p:nvPr/>
        </p:nvSpPr>
        <p:spPr>
          <a:xfrm>
            <a:off x="566928" y="1664208"/>
            <a:ext cx="566928" cy="201168"/>
          </a:xfrm>
          <a:prstGeom prst="rect">
            <a:avLst/>
          </a:prstGeom>
          <a:noFill/>
          <a:ln/>
        </p:spPr>
        <p:txBody>
          <a:bodyPr wrap="square" lIns="0" tIns="0" rIns="0" bIns="0" rtlCol="0" anchor="ctr"/>
          <a:lstStyle/>
          <a:p>
            <a:pPr marL="0" indent="0">
              <a:buNone/>
            </a:pPr>
            <a:r>
              <a:rPr lang="en-US" sz="1100" b="1" dirty="0">
                <a:solidFill>
                  <a:srgbClr val="1F5AA6"/>
                </a:solidFill>
              </a:rPr>
              <a:t>THESIS</a:t>
            </a:r>
            <a:endParaRPr lang="en-US" sz="1100" dirty="0"/>
          </a:p>
        </p:txBody>
      </p:sp>
      <p:sp>
        <p:nvSpPr>
          <p:cNvPr id="9" name="Shape 7">
            <a:extLst>
              <a:ext uri="{FF2B5EF4-FFF2-40B4-BE49-F238E27FC236}">
                <a16:creationId xmlns:a16="http://schemas.microsoft.com/office/drawing/2014/main" id="{1E60F2CF-928E-5197-8302-9F84835BADC8}"/>
              </a:ext>
            </a:extLst>
          </p:cNvPr>
          <p:cNvSpPr/>
          <p:nvPr/>
        </p:nvSpPr>
        <p:spPr>
          <a:xfrm>
            <a:off x="1188720" y="1664208"/>
            <a:ext cx="0" cy="704089"/>
          </a:xfrm>
          <a:prstGeom prst="line">
            <a:avLst/>
          </a:prstGeom>
          <a:noFill/>
          <a:ln w="38100">
            <a:solidFill>
              <a:srgbClr val="1F5AA6"/>
            </a:solidFill>
            <a:prstDash val="solid"/>
          </a:ln>
        </p:spPr>
        <p:txBody>
          <a:bodyPr/>
          <a:lstStyle/>
          <a:p>
            <a:endParaRPr lang="en-US"/>
          </a:p>
        </p:txBody>
      </p:sp>
      <p:sp>
        <p:nvSpPr>
          <p:cNvPr id="10" name="Text 8">
            <a:extLst>
              <a:ext uri="{FF2B5EF4-FFF2-40B4-BE49-F238E27FC236}">
                <a16:creationId xmlns:a16="http://schemas.microsoft.com/office/drawing/2014/main" id="{DFA40739-D498-BDDD-6A78-A10154A3D896}"/>
              </a:ext>
            </a:extLst>
          </p:cNvPr>
          <p:cNvSpPr/>
          <p:nvPr/>
        </p:nvSpPr>
        <p:spPr>
          <a:xfrm>
            <a:off x="1417320" y="1520146"/>
            <a:ext cx="9189720" cy="960120"/>
          </a:xfrm>
          <a:prstGeom prst="rect">
            <a:avLst/>
          </a:prstGeom>
          <a:noFill/>
          <a:ln/>
        </p:spPr>
        <p:txBody>
          <a:bodyPr wrap="square" lIns="254" tIns="254" rIns="254" bIns="254" rtlCol="0" anchor="ctr">
            <a:normAutofit/>
          </a:bodyPr>
          <a:lstStyle/>
          <a:p>
            <a:pPr marL="0" indent="0">
              <a:buNone/>
            </a:pPr>
            <a:r>
              <a:rPr lang="en-US" sz="2700" dirty="0"/>
              <a:t>Recent “white papers” by Palantir; Anthropic; and Open AI </a:t>
            </a:r>
          </a:p>
        </p:txBody>
      </p:sp>
      <p:sp>
        <p:nvSpPr>
          <p:cNvPr id="11" name="Text 9">
            <a:extLst>
              <a:ext uri="{FF2B5EF4-FFF2-40B4-BE49-F238E27FC236}">
                <a16:creationId xmlns:a16="http://schemas.microsoft.com/office/drawing/2014/main" id="{DD1A6D5D-FEC5-BE97-0DC9-90A5297C05AF}"/>
              </a:ext>
            </a:extLst>
          </p:cNvPr>
          <p:cNvSpPr/>
          <p:nvPr/>
        </p:nvSpPr>
        <p:spPr>
          <a:xfrm>
            <a:off x="1133856" y="2552901"/>
            <a:ext cx="9601200" cy="1405933"/>
          </a:xfrm>
          <a:prstGeom prst="rect">
            <a:avLst/>
          </a:prstGeom>
          <a:noFill/>
          <a:ln/>
        </p:spPr>
        <p:txBody>
          <a:bodyPr wrap="square" lIns="254" tIns="254" rIns="254" bIns="254" rtlCol="0" anchor="ctr">
            <a:normAutofit fontScale="70000" lnSpcReduction="20000"/>
          </a:bodyPr>
          <a:lstStyle/>
          <a:p>
            <a:r>
              <a:rPr lang="en-US" sz="2000" dirty="0">
                <a:solidFill>
                  <a:srgbClr val="172033"/>
                </a:solidFill>
              </a:rPr>
              <a:t>1. Palantir</a:t>
            </a:r>
          </a:p>
          <a:p>
            <a:pPr lvl="1"/>
            <a:r>
              <a:rPr lang="en-US" sz="2000" dirty="0">
                <a:solidFill>
                  <a:srgbClr val="172033"/>
                </a:solidFill>
              </a:rPr>
              <a:t>a. Government must be reformed to fit onto new AI based collective social architecture; new basis for national solidarity</a:t>
            </a:r>
            <a:endParaRPr lang="en-US" sz="2000" dirty="0"/>
          </a:p>
          <a:p>
            <a:pPr marL="0" indent="0">
              <a:buNone/>
            </a:pPr>
            <a:r>
              <a:rPr lang="en-US" sz="2000" dirty="0">
                <a:solidFill>
                  <a:srgbClr val="172033"/>
                </a:solidFill>
              </a:rPr>
              <a:t>2. Anthropic</a:t>
            </a:r>
          </a:p>
          <a:p>
            <a:pPr marL="0" indent="0">
              <a:buNone/>
            </a:pPr>
            <a:r>
              <a:rPr lang="en-US" sz="2000" dirty="0"/>
              <a:t>	</a:t>
            </a:r>
          </a:p>
          <a:p>
            <a:pPr marL="0" indent="0">
              <a:buNone/>
            </a:pPr>
            <a:r>
              <a:rPr lang="en-US" sz="2000" dirty="0">
                <a:solidFill>
                  <a:srgbClr val="172033"/>
                </a:solidFill>
              </a:rPr>
              <a:t>3. Open AI </a:t>
            </a:r>
          </a:p>
          <a:p>
            <a:pPr marL="0" indent="0">
              <a:buNone/>
            </a:pPr>
            <a:r>
              <a:rPr lang="en-US" sz="2000" dirty="0"/>
              <a:t>	</a:t>
            </a:r>
          </a:p>
          <a:p>
            <a:pPr marL="0" indent="0">
              <a:buNone/>
            </a:pPr>
            <a:r>
              <a:rPr lang="en-US" sz="2000" dirty="0">
                <a:solidFill>
                  <a:srgbClr val="172033"/>
                </a:solidFill>
              </a:rPr>
              <a:t>4. AI innovation will require social and political as well as economic structural reform</a:t>
            </a:r>
            <a:endParaRPr lang="en-US" sz="2000" dirty="0"/>
          </a:p>
        </p:txBody>
      </p:sp>
    </p:spTree>
    <p:extLst>
      <p:ext uri="{BB962C8B-B14F-4D97-AF65-F5344CB8AC3E}">
        <p14:creationId xmlns:p14="http://schemas.microsoft.com/office/powerpoint/2010/main" val="4287024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11</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Comparative Takeaway</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A bridge to EU risk-based supervision.</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566928" y="1664208"/>
            <a:ext cx="566928" cy="201168"/>
          </a:xfrm>
          <a:prstGeom prst="rect">
            <a:avLst/>
          </a:prstGeom>
          <a:noFill/>
          <a:ln/>
        </p:spPr>
        <p:txBody>
          <a:bodyPr wrap="square" lIns="0" tIns="0" rIns="0" bIns="0" rtlCol="0" anchor="ctr"/>
          <a:lstStyle/>
          <a:p>
            <a:pPr marL="0" indent="0">
              <a:buNone/>
            </a:pPr>
            <a:r>
              <a:rPr lang="en-US" sz="1100" b="1" dirty="0">
                <a:solidFill>
                  <a:srgbClr val="1F5AA6"/>
                </a:solidFill>
              </a:rPr>
              <a:t>THESIS</a:t>
            </a:r>
            <a:endParaRPr lang="en-US" sz="1100" dirty="0"/>
          </a:p>
        </p:txBody>
      </p:sp>
      <p:sp>
        <p:nvSpPr>
          <p:cNvPr id="9" name="Shape 7"/>
          <p:cNvSpPr/>
          <p:nvPr/>
        </p:nvSpPr>
        <p:spPr>
          <a:xfrm>
            <a:off x="1188720" y="1687068"/>
            <a:ext cx="0" cy="702449"/>
          </a:xfrm>
          <a:prstGeom prst="line">
            <a:avLst/>
          </a:prstGeom>
          <a:noFill/>
          <a:ln w="38100">
            <a:solidFill>
              <a:srgbClr val="1F5AA6"/>
            </a:solidFill>
            <a:prstDash val="solid"/>
          </a:ln>
        </p:spPr>
        <p:txBody>
          <a:bodyPr/>
          <a:lstStyle/>
          <a:p>
            <a:endParaRPr lang="en-US"/>
          </a:p>
        </p:txBody>
      </p:sp>
      <p:sp>
        <p:nvSpPr>
          <p:cNvPr id="10" name="Text 8"/>
          <p:cNvSpPr/>
          <p:nvPr/>
        </p:nvSpPr>
        <p:spPr>
          <a:xfrm>
            <a:off x="1444752" y="1572768"/>
            <a:ext cx="9189720" cy="960120"/>
          </a:xfrm>
          <a:prstGeom prst="rect">
            <a:avLst/>
          </a:prstGeom>
          <a:noFill/>
          <a:ln/>
        </p:spPr>
        <p:txBody>
          <a:bodyPr wrap="square" lIns="254" tIns="254" rIns="254" bIns="254" rtlCol="0" anchor="ctr">
            <a:normAutofit/>
          </a:bodyPr>
          <a:lstStyle/>
          <a:p>
            <a:pPr marL="0" indent="0">
              <a:buNone/>
            </a:pPr>
            <a:r>
              <a:rPr lang="en-US" sz="2700" b="1" dirty="0">
                <a:solidFill>
                  <a:srgbClr val="172033"/>
                </a:solidFill>
              </a:rPr>
              <a:t>The U.S. governs AI less through one AI law than through monitored markets plus strategic statecraft.</a:t>
            </a:r>
            <a:endParaRPr lang="en-US" sz="2700" dirty="0"/>
          </a:p>
        </p:txBody>
      </p:sp>
      <p:sp>
        <p:nvSpPr>
          <p:cNvPr id="11" name="Text 9"/>
          <p:cNvSpPr/>
          <p:nvPr/>
        </p:nvSpPr>
        <p:spPr>
          <a:xfrm>
            <a:off x="1005840" y="3063240"/>
            <a:ext cx="9875520" cy="1078990"/>
          </a:xfrm>
          <a:prstGeom prst="rect">
            <a:avLst/>
          </a:prstGeom>
          <a:noFill/>
          <a:ln/>
        </p:spPr>
        <p:txBody>
          <a:bodyPr wrap="square" lIns="254" tIns="254" rIns="254" bIns="254" rtlCol="0" anchor="ctr">
            <a:normAutofit fontScale="92500" lnSpcReduction="10000"/>
          </a:bodyPr>
          <a:lstStyle/>
          <a:p>
            <a:pPr marL="0" indent="0">
              <a:buNone/>
            </a:pPr>
            <a:r>
              <a:rPr lang="en-US" sz="2000" dirty="0">
                <a:solidFill>
                  <a:srgbClr val="172033"/>
                </a:solidFill>
              </a:rPr>
              <a:t>1. Question to carry forward: can this system govern scalable, opaque, systemic, and geopolitical AI risks?</a:t>
            </a:r>
          </a:p>
          <a:p>
            <a:pPr marL="0" indent="0">
              <a:buNone/>
            </a:pPr>
            <a:endParaRPr lang="en-US" sz="2000" dirty="0"/>
          </a:p>
          <a:p>
            <a:pPr marL="0" indent="0">
              <a:buNone/>
            </a:pPr>
            <a:r>
              <a:rPr lang="en-US" sz="2000" dirty="0">
                <a:solidFill>
                  <a:srgbClr val="172033"/>
                </a:solidFill>
              </a:rPr>
              <a:t>2. Next contrast: the EU tries to classify AI before and during deployment.</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2</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Core Thesis</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U.S. does not lack AI governance; it governs through dispersion.</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566928" y="1664208"/>
            <a:ext cx="566928" cy="201168"/>
          </a:xfrm>
          <a:prstGeom prst="rect">
            <a:avLst/>
          </a:prstGeom>
          <a:noFill/>
          <a:ln/>
        </p:spPr>
        <p:txBody>
          <a:bodyPr wrap="square" lIns="0" tIns="0" rIns="0" bIns="0" rtlCol="0" anchor="ctr"/>
          <a:lstStyle/>
          <a:p>
            <a:pPr marL="0" indent="0">
              <a:buNone/>
            </a:pPr>
            <a:r>
              <a:rPr lang="en-US" sz="1100" b="1" dirty="0">
                <a:solidFill>
                  <a:srgbClr val="1F5AA6"/>
                </a:solidFill>
              </a:rPr>
              <a:t>THESIS</a:t>
            </a:r>
            <a:endParaRPr lang="en-US" sz="1100" dirty="0"/>
          </a:p>
        </p:txBody>
      </p:sp>
      <p:sp>
        <p:nvSpPr>
          <p:cNvPr id="9" name="Shape 7"/>
          <p:cNvSpPr/>
          <p:nvPr/>
        </p:nvSpPr>
        <p:spPr>
          <a:xfrm>
            <a:off x="1188720" y="1664208"/>
            <a:ext cx="0" cy="704089"/>
          </a:xfrm>
          <a:prstGeom prst="line">
            <a:avLst/>
          </a:prstGeom>
          <a:noFill/>
          <a:ln w="38100">
            <a:solidFill>
              <a:srgbClr val="1F5AA6"/>
            </a:solidFill>
            <a:prstDash val="solid"/>
          </a:ln>
        </p:spPr>
        <p:txBody>
          <a:bodyPr/>
          <a:lstStyle/>
          <a:p>
            <a:endParaRPr lang="en-US"/>
          </a:p>
        </p:txBody>
      </p:sp>
      <p:sp>
        <p:nvSpPr>
          <p:cNvPr id="10" name="Text 8"/>
          <p:cNvSpPr/>
          <p:nvPr/>
        </p:nvSpPr>
        <p:spPr>
          <a:xfrm>
            <a:off x="1417320" y="1520146"/>
            <a:ext cx="9189720" cy="960120"/>
          </a:xfrm>
          <a:prstGeom prst="rect">
            <a:avLst/>
          </a:prstGeom>
          <a:noFill/>
          <a:ln/>
        </p:spPr>
        <p:txBody>
          <a:bodyPr wrap="square" lIns="254" tIns="254" rIns="254" bIns="254" rtlCol="0" anchor="ctr">
            <a:normAutofit/>
          </a:bodyPr>
          <a:lstStyle/>
          <a:p>
            <a:pPr marL="0" indent="0">
              <a:buNone/>
            </a:pPr>
            <a:r>
              <a:rPr lang="en-US" sz="2700" b="1" dirty="0">
                <a:solidFill>
                  <a:srgbClr val="172033"/>
                </a:solidFill>
              </a:rPr>
              <a:t>The United States constructs AI primarily as an innovation market and strategic asset.</a:t>
            </a:r>
            <a:endParaRPr lang="en-US" sz="2700" dirty="0"/>
          </a:p>
        </p:txBody>
      </p:sp>
      <p:sp>
        <p:nvSpPr>
          <p:cNvPr id="11" name="Text 9"/>
          <p:cNvSpPr/>
          <p:nvPr/>
        </p:nvSpPr>
        <p:spPr>
          <a:xfrm>
            <a:off x="1133856" y="2552901"/>
            <a:ext cx="9601200" cy="1405933"/>
          </a:xfrm>
          <a:prstGeom prst="rect">
            <a:avLst/>
          </a:prstGeom>
          <a:noFill/>
          <a:ln/>
        </p:spPr>
        <p:txBody>
          <a:bodyPr wrap="square" lIns="254" tIns="254" rIns="254" bIns="254" rtlCol="0" anchor="ctr">
            <a:normAutofit/>
          </a:bodyPr>
          <a:lstStyle/>
          <a:p>
            <a:pPr marL="0" indent="0">
              <a:buNone/>
            </a:pPr>
            <a:r>
              <a:rPr lang="en-US" sz="2000" dirty="0">
                <a:solidFill>
                  <a:srgbClr val="172033"/>
                </a:solidFill>
              </a:rPr>
              <a:t>1. No single comprehensive national AI statute</a:t>
            </a:r>
            <a:endParaRPr lang="en-US" sz="2000" dirty="0"/>
          </a:p>
          <a:p>
            <a:pPr marL="0" indent="0">
              <a:buNone/>
            </a:pPr>
            <a:r>
              <a:rPr lang="en-US" sz="2000" dirty="0">
                <a:solidFill>
                  <a:srgbClr val="172033"/>
                </a:solidFill>
              </a:rPr>
              <a:t>2. Private-sector dynamism is preserved</a:t>
            </a:r>
            <a:endParaRPr lang="en-US" sz="2000" dirty="0"/>
          </a:p>
          <a:p>
            <a:pPr marL="0" indent="0">
              <a:buNone/>
            </a:pPr>
            <a:r>
              <a:rPr lang="en-US" sz="2000" dirty="0">
                <a:solidFill>
                  <a:srgbClr val="172033"/>
                </a:solidFill>
              </a:rPr>
              <a:t>3. Existing legal tools monitor harms</a:t>
            </a:r>
            <a:endParaRPr lang="en-US" sz="2000" dirty="0"/>
          </a:p>
          <a:p>
            <a:pPr marL="0" indent="0">
              <a:buNone/>
            </a:pPr>
            <a:r>
              <a:rPr lang="en-US" sz="2000" dirty="0">
                <a:solidFill>
                  <a:srgbClr val="172033"/>
                </a:solidFill>
              </a:rPr>
              <a:t>4. Tradeoff: speed and flexibility vs. uneven protection</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3</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Governance Map</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AI governance emerges from an institutional ecosystem, not one code.</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4736592" y="2926080"/>
            <a:ext cx="2514600" cy="960120"/>
          </a:xfrm>
          <a:prstGeom prst="rect">
            <a:avLst/>
          </a:prstGeom>
          <a:solidFill>
            <a:srgbClr val="1F5AA6"/>
          </a:solidFill>
          <a:ln w="12700">
            <a:solidFill>
              <a:srgbClr val="1F5AA6"/>
            </a:solidFill>
          </a:ln>
        </p:spPr>
        <p:txBody>
          <a:bodyPr wrap="square" lIns="1016" tIns="1016" rIns="1016" bIns="1016" rtlCol="0" anchor="ctr">
            <a:normAutofit/>
          </a:bodyPr>
          <a:lstStyle/>
          <a:p>
            <a:pPr marL="0" indent="0" algn="ctr">
              <a:buNone/>
            </a:pPr>
            <a:r>
              <a:rPr lang="en-US" sz="1600" b="1" dirty="0">
                <a:solidFill>
                  <a:srgbClr val="FFFFFF"/>
                </a:solidFill>
              </a:rPr>
              <a:t>Monitored</a:t>
            </a:r>
            <a:endParaRPr lang="en-US" sz="1600" dirty="0"/>
          </a:p>
          <a:p>
            <a:pPr marL="0" indent="0" algn="ctr">
              <a:buNone/>
            </a:pPr>
            <a:r>
              <a:rPr lang="en-US" sz="1600" b="1" dirty="0">
                <a:solidFill>
                  <a:srgbClr val="FFFFFF"/>
                </a:solidFill>
              </a:rPr>
              <a:t>Market</a:t>
            </a:r>
            <a:endParaRPr lang="en-US" sz="1600" dirty="0"/>
          </a:p>
          <a:p>
            <a:pPr marL="0" indent="0" algn="ctr">
              <a:buNone/>
            </a:pPr>
            <a:r>
              <a:rPr lang="en-US" sz="1600" b="1" dirty="0">
                <a:solidFill>
                  <a:srgbClr val="FFFFFF"/>
                </a:solidFill>
              </a:rPr>
              <a:t>Governance</a:t>
            </a:r>
            <a:endParaRPr lang="en-US" sz="1600" dirty="0"/>
          </a:p>
        </p:txBody>
      </p:sp>
      <p:sp>
        <p:nvSpPr>
          <p:cNvPr id="9" name="Text 7"/>
          <p:cNvSpPr/>
          <p:nvPr/>
        </p:nvSpPr>
        <p:spPr>
          <a:xfrm>
            <a:off x="2316710" y="3072384"/>
            <a:ext cx="2011680" cy="713232"/>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350" b="1" dirty="0">
                <a:solidFill>
                  <a:srgbClr val="172033"/>
                </a:solidFill>
              </a:rPr>
              <a:t>Markets + labs</a:t>
            </a:r>
            <a:endParaRPr lang="en-US" sz="1350" dirty="0"/>
          </a:p>
        </p:txBody>
      </p:sp>
      <p:sp>
        <p:nvSpPr>
          <p:cNvPr id="10" name="Text 8"/>
          <p:cNvSpPr/>
          <p:nvPr/>
        </p:nvSpPr>
        <p:spPr>
          <a:xfrm>
            <a:off x="4983480" y="1828800"/>
            <a:ext cx="2011680" cy="713232"/>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350" b="1" dirty="0">
                <a:solidFill>
                  <a:srgbClr val="172033"/>
                </a:solidFill>
              </a:rPr>
              <a:t>Federal agencies</a:t>
            </a:r>
            <a:endParaRPr lang="en-US" sz="1350" dirty="0"/>
          </a:p>
        </p:txBody>
      </p:sp>
      <p:sp>
        <p:nvSpPr>
          <p:cNvPr id="11" name="Text 9"/>
          <p:cNvSpPr/>
          <p:nvPr/>
        </p:nvSpPr>
        <p:spPr>
          <a:xfrm>
            <a:off x="7659394" y="1826514"/>
            <a:ext cx="2011680" cy="713232"/>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350" b="1" dirty="0">
                <a:solidFill>
                  <a:srgbClr val="172033"/>
                </a:solidFill>
              </a:rPr>
              <a:t>Voluntary standards</a:t>
            </a:r>
            <a:endParaRPr lang="en-US" sz="1350" dirty="0"/>
          </a:p>
        </p:txBody>
      </p:sp>
      <p:sp>
        <p:nvSpPr>
          <p:cNvPr id="12" name="Text 10"/>
          <p:cNvSpPr/>
          <p:nvPr/>
        </p:nvSpPr>
        <p:spPr>
          <a:xfrm>
            <a:off x="7659394" y="3067812"/>
            <a:ext cx="2011680" cy="713232"/>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350" b="1" dirty="0">
                <a:solidFill>
                  <a:srgbClr val="172033"/>
                </a:solidFill>
              </a:rPr>
              <a:t>Procurement</a:t>
            </a:r>
            <a:endParaRPr lang="en-US" sz="1350" dirty="0"/>
          </a:p>
        </p:txBody>
      </p:sp>
      <p:sp>
        <p:nvSpPr>
          <p:cNvPr id="13" name="Text 11"/>
          <p:cNvSpPr/>
          <p:nvPr/>
        </p:nvSpPr>
        <p:spPr>
          <a:xfrm>
            <a:off x="2316710" y="1828800"/>
            <a:ext cx="2011680" cy="713232"/>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350" b="1" dirty="0">
                <a:solidFill>
                  <a:srgbClr val="172033"/>
                </a:solidFill>
              </a:rPr>
              <a:t>State law</a:t>
            </a:r>
            <a:endParaRPr lang="en-US" sz="1350" dirty="0"/>
          </a:p>
        </p:txBody>
      </p:sp>
      <p:sp>
        <p:nvSpPr>
          <p:cNvPr id="14" name="Text 12"/>
          <p:cNvSpPr/>
          <p:nvPr/>
        </p:nvSpPr>
        <p:spPr>
          <a:xfrm>
            <a:off x="5090160" y="4270248"/>
            <a:ext cx="2011680" cy="713232"/>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350" b="1" dirty="0">
                <a:solidFill>
                  <a:srgbClr val="172033"/>
                </a:solidFill>
              </a:rPr>
              <a:t>Courts + litigation</a:t>
            </a:r>
            <a:endParaRPr lang="en-US" sz="13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4</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Innovation First, Enforcement After</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model tends to intervene after harmful practices appear.</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749808" y="1719072"/>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Innovation Logic</a:t>
            </a:r>
            <a:endParaRPr lang="en-US" sz="1900" dirty="0"/>
          </a:p>
        </p:txBody>
      </p:sp>
      <p:sp>
        <p:nvSpPr>
          <p:cNvPr id="9" name="Text 7"/>
          <p:cNvSpPr/>
          <p:nvPr/>
        </p:nvSpPr>
        <p:spPr>
          <a:xfrm>
            <a:off x="768096" y="2176272"/>
            <a:ext cx="4800600" cy="1446822"/>
          </a:xfrm>
          <a:prstGeom prst="rect">
            <a:avLst/>
          </a:prstGeom>
          <a:noFill/>
          <a:ln/>
        </p:spPr>
        <p:txBody>
          <a:bodyPr wrap="square" lIns="254" tIns="254" rIns="254" bIns="254" rtlCol="0" anchor="ctr">
            <a:normAutofit/>
          </a:bodyPr>
          <a:lstStyle/>
          <a:p>
            <a:pPr marL="285750" indent="-285750">
              <a:buFont typeface="Arial" panose="020B0604020202020204" pitchFamily="34" charset="0"/>
              <a:buChar char="•"/>
            </a:pPr>
            <a:r>
              <a:rPr lang="en-US" sz="1750" dirty="0">
                <a:solidFill>
                  <a:srgbClr val="172033"/>
                </a:solidFill>
              </a:rPr>
              <a:t>Firms can release many AI products without federal pre-approval</a:t>
            </a:r>
            <a:endParaRPr lang="en-US" sz="1750" dirty="0"/>
          </a:p>
          <a:p>
            <a:pPr marL="285750" indent="-285750">
              <a:buFont typeface="Arial" panose="020B0604020202020204" pitchFamily="34" charset="0"/>
              <a:buChar char="•"/>
            </a:pPr>
            <a:r>
              <a:rPr lang="en-US" sz="1750" dirty="0">
                <a:solidFill>
                  <a:srgbClr val="172033"/>
                </a:solidFill>
              </a:rPr>
              <a:t>Constraints often arise through agencies, contracts, standards, and courts</a:t>
            </a:r>
            <a:endParaRPr lang="en-US" sz="1750" dirty="0"/>
          </a:p>
          <a:p>
            <a:pPr marL="285750" indent="-285750">
              <a:buFont typeface="Arial" panose="020B0604020202020204" pitchFamily="34" charset="0"/>
              <a:buChar char="•"/>
            </a:pPr>
            <a:r>
              <a:rPr lang="en-US" sz="1750" dirty="0">
                <a:solidFill>
                  <a:srgbClr val="172033"/>
                </a:solidFill>
              </a:rPr>
              <a:t>Market speed is treated as a public advantage</a:t>
            </a:r>
            <a:endParaRPr lang="en-US" sz="1750" dirty="0"/>
          </a:p>
        </p:txBody>
      </p:sp>
      <p:sp>
        <p:nvSpPr>
          <p:cNvPr id="10" name="Shape 8"/>
          <p:cNvSpPr/>
          <p:nvPr/>
        </p:nvSpPr>
        <p:spPr>
          <a:xfrm>
            <a:off x="5961888" y="1691640"/>
            <a:ext cx="0" cy="3886200"/>
          </a:xfrm>
          <a:prstGeom prst="line">
            <a:avLst/>
          </a:prstGeom>
          <a:noFill/>
          <a:ln w="12700">
            <a:solidFill>
              <a:srgbClr val="C9BDAE"/>
            </a:solidFill>
            <a:prstDash val="solid"/>
          </a:ln>
        </p:spPr>
        <p:txBody>
          <a:bodyPr/>
          <a:lstStyle/>
          <a:p>
            <a:endParaRPr lang="en-US"/>
          </a:p>
        </p:txBody>
      </p:sp>
      <p:sp>
        <p:nvSpPr>
          <p:cNvPr id="11" name="Text 9"/>
          <p:cNvSpPr/>
          <p:nvPr/>
        </p:nvSpPr>
        <p:spPr>
          <a:xfrm>
            <a:off x="6428232" y="1719072"/>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Enforcement Logic</a:t>
            </a:r>
            <a:endParaRPr lang="en-US" sz="1900" dirty="0"/>
          </a:p>
        </p:txBody>
      </p:sp>
      <p:sp>
        <p:nvSpPr>
          <p:cNvPr id="12" name="Text 10"/>
          <p:cNvSpPr/>
          <p:nvPr/>
        </p:nvSpPr>
        <p:spPr>
          <a:xfrm>
            <a:off x="6446520" y="2176272"/>
            <a:ext cx="4974336" cy="1252728"/>
          </a:xfrm>
          <a:prstGeom prst="rect">
            <a:avLst/>
          </a:prstGeom>
          <a:noFill/>
          <a:ln/>
        </p:spPr>
        <p:txBody>
          <a:bodyPr wrap="square" lIns="254" tIns="254" rIns="254" bIns="254" rtlCol="0" anchor="ctr">
            <a:normAutofit/>
          </a:bodyPr>
          <a:lstStyle/>
          <a:p>
            <a:pPr marL="285750" indent="-285750">
              <a:buFont typeface="Arial" panose="020B0604020202020204" pitchFamily="34" charset="0"/>
              <a:buChar char="•"/>
            </a:pPr>
            <a:r>
              <a:rPr lang="en-US" sz="1750" dirty="0">
                <a:solidFill>
                  <a:srgbClr val="172033"/>
                </a:solidFill>
              </a:rPr>
              <a:t>FTC: deception and unfairness</a:t>
            </a:r>
            <a:endParaRPr lang="en-US" sz="1750" dirty="0"/>
          </a:p>
          <a:p>
            <a:pPr marL="285750" indent="-285750">
              <a:buFont typeface="Arial" panose="020B0604020202020204" pitchFamily="34" charset="0"/>
              <a:buChar char="•"/>
            </a:pPr>
            <a:r>
              <a:rPr lang="en-US" sz="1750" dirty="0">
                <a:solidFill>
                  <a:srgbClr val="172033"/>
                </a:solidFill>
              </a:rPr>
              <a:t>EEOC: discriminatory hiring tools</a:t>
            </a:r>
            <a:endParaRPr lang="en-US" sz="1750" dirty="0"/>
          </a:p>
          <a:p>
            <a:pPr marL="285750" indent="-285750">
              <a:buFont typeface="Arial" panose="020B0604020202020204" pitchFamily="34" charset="0"/>
              <a:buChar char="•"/>
            </a:pPr>
            <a:r>
              <a:rPr lang="en-US" sz="1750" dirty="0">
                <a:solidFill>
                  <a:srgbClr val="172033"/>
                </a:solidFill>
              </a:rPr>
              <a:t>SEC: AI-washing</a:t>
            </a:r>
            <a:endParaRPr lang="en-US" sz="1750" dirty="0"/>
          </a:p>
          <a:p>
            <a:pPr marL="285750" indent="-285750">
              <a:buFont typeface="Arial" panose="020B0604020202020204" pitchFamily="34" charset="0"/>
              <a:buChar char="•"/>
            </a:pPr>
            <a:r>
              <a:rPr lang="en-US" sz="1750" dirty="0">
                <a:solidFill>
                  <a:srgbClr val="172033"/>
                </a:solidFill>
              </a:rPr>
              <a:t>FDA, banking, transport, cyber: sectoral controls</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5</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Executive Policy and the Strategic Turn</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U.S. model is market-led, but not Laissez-Faire.</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822960" y="1691640"/>
            <a:ext cx="10287000" cy="713232"/>
          </a:xfrm>
          <a:prstGeom prst="rect">
            <a:avLst/>
          </a:prstGeom>
          <a:noFill/>
          <a:ln/>
        </p:spPr>
        <p:txBody>
          <a:bodyPr wrap="square" lIns="889" tIns="889" rIns="889" bIns="889" rtlCol="0" anchor="ctr">
            <a:normAutofit/>
          </a:bodyPr>
          <a:lstStyle/>
          <a:p>
            <a:pPr marL="0" indent="0">
              <a:buNone/>
            </a:pPr>
            <a:r>
              <a:rPr lang="en-US" sz="2200" b="1" dirty="0">
                <a:solidFill>
                  <a:srgbClr val="172033"/>
                </a:solidFill>
                <a:latin typeface="Aptos" pitchFamily="34" charset="0"/>
                <a:ea typeface="Aptos" pitchFamily="34" charset="-122"/>
                <a:cs typeface="Aptos" pitchFamily="34" charset="-120"/>
              </a:rPr>
              <a:t>Recent federal policy frames AI as central to economic competitiveness, national security, infrastructure, exports, and international leadership.</a:t>
            </a:r>
            <a:endParaRPr lang="en-US" sz="2200" dirty="0"/>
          </a:p>
        </p:txBody>
      </p:sp>
      <p:sp>
        <p:nvSpPr>
          <p:cNvPr id="9" name="Text 7"/>
          <p:cNvSpPr/>
          <p:nvPr/>
        </p:nvSpPr>
        <p:spPr>
          <a:xfrm>
            <a:off x="777240" y="2651760"/>
            <a:ext cx="3429000" cy="292608"/>
          </a:xfrm>
          <a:prstGeom prst="rect">
            <a:avLst/>
          </a:prstGeom>
          <a:noFill/>
          <a:ln/>
        </p:spPr>
        <p:txBody>
          <a:bodyPr wrap="square" lIns="0" tIns="0" rIns="0" bIns="0" rtlCol="0" anchor="ctr"/>
          <a:lstStyle/>
          <a:p>
            <a:pPr marL="0" indent="0" algn="ctr">
              <a:buNone/>
            </a:pPr>
            <a:r>
              <a:rPr lang="en-US" sz="1800" b="1" dirty="0">
                <a:solidFill>
                  <a:srgbClr val="1F5AA6"/>
                </a:solidFill>
              </a:rPr>
              <a:t>Accelerate</a:t>
            </a:r>
            <a:endParaRPr lang="en-US" sz="1800" dirty="0"/>
          </a:p>
        </p:txBody>
      </p:sp>
      <p:sp>
        <p:nvSpPr>
          <p:cNvPr id="10" name="Shape 8"/>
          <p:cNvSpPr/>
          <p:nvPr/>
        </p:nvSpPr>
        <p:spPr>
          <a:xfrm>
            <a:off x="777240" y="3063240"/>
            <a:ext cx="3429000" cy="0"/>
          </a:xfrm>
          <a:prstGeom prst="line">
            <a:avLst/>
          </a:prstGeom>
          <a:noFill/>
          <a:ln w="12700">
            <a:solidFill>
              <a:srgbClr val="C9BDAE"/>
            </a:solidFill>
            <a:prstDash val="solid"/>
          </a:ln>
        </p:spPr>
        <p:txBody>
          <a:bodyPr/>
          <a:lstStyle/>
          <a:p>
            <a:endParaRPr lang="en-US"/>
          </a:p>
        </p:txBody>
      </p:sp>
      <p:sp>
        <p:nvSpPr>
          <p:cNvPr id="11" name="Text 9"/>
          <p:cNvSpPr/>
          <p:nvPr/>
        </p:nvSpPr>
        <p:spPr>
          <a:xfrm>
            <a:off x="777240" y="3337560"/>
            <a:ext cx="3429000" cy="708228"/>
          </a:xfrm>
          <a:prstGeom prst="rect">
            <a:avLst/>
          </a:prstGeom>
          <a:noFill/>
          <a:ln/>
        </p:spPr>
        <p:txBody>
          <a:bodyPr wrap="square" lIns="381" tIns="381" rIns="381" bIns="381" rtlCol="0" anchor="ctr">
            <a:normAutofit/>
          </a:bodyPr>
          <a:lstStyle/>
          <a:p>
            <a:pPr marL="0" indent="0" algn="ctr">
              <a:buNone/>
            </a:pPr>
            <a:r>
              <a:rPr lang="en-US" sz="1650" dirty="0">
                <a:solidFill>
                  <a:srgbClr val="172033"/>
                </a:solidFill>
              </a:rPr>
              <a:t>Reduce barriers, promote private-sector development, scale adoption.</a:t>
            </a:r>
            <a:endParaRPr lang="en-US" sz="1650" dirty="0"/>
          </a:p>
        </p:txBody>
      </p:sp>
      <p:sp>
        <p:nvSpPr>
          <p:cNvPr id="12" name="Text 10"/>
          <p:cNvSpPr/>
          <p:nvPr/>
        </p:nvSpPr>
        <p:spPr>
          <a:xfrm>
            <a:off x="4562856" y="2651760"/>
            <a:ext cx="3429000" cy="292608"/>
          </a:xfrm>
          <a:prstGeom prst="rect">
            <a:avLst/>
          </a:prstGeom>
          <a:noFill/>
          <a:ln/>
        </p:spPr>
        <p:txBody>
          <a:bodyPr wrap="square" lIns="0" tIns="0" rIns="0" bIns="0" rtlCol="0" anchor="ctr"/>
          <a:lstStyle/>
          <a:p>
            <a:pPr marL="0" indent="0" algn="ctr">
              <a:buNone/>
            </a:pPr>
            <a:r>
              <a:rPr lang="en-US" sz="1800" b="1" dirty="0">
                <a:solidFill>
                  <a:srgbClr val="1F5AA6"/>
                </a:solidFill>
              </a:rPr>
              <a:t>Build</a:t>
            </a:r>
            <a:endParaRPr lang="en-US" sz="1800" dirty="0"/>
          </a:p>
        </p:txBody>
      </p:sp>
      <p:sp>
        <p:nvSpPr>
          <p:cNvPr id="13" name="Shape 11"/>
          <p:cNvSpPr/>
          <p:nvPr/>
        </p:nvSpPr>
        <p:spPr>
          <a:xfrm>
            <a:off x="4562856" y="3063240"/>
            <a:ext cx="3429000" cy="0"/>
          </a:xfrm>
          <a:prstGeom prst="line">
            <a:avLst/>
          </a:prstGeom>
          <a:noFill/>
          <a:ln w="12700">
            <a:solidFill>
              <a:srgbClr val="C9BDAE"/>
            </a:solidFill>
            <a:prstDash val="solid"/>
          </a:ln>
        </p:spPr>
        <p:txBody>
          <a:bodyPr/>
          <a:lstStyle/>
          <a:p>
            <a:endParaRPr lang="en-US"/>
          </a:p>
        </p:txBody>
      </p:sp>
      <p:sp>
        <p:nvSpPr>
          <p:cNvPr id="14" name="Text 12"/>
          <p:cNvSpPr/>
          <p:nvPr/>
        </p:nvSpPr>
        <p:spPr>
          <a:xfrm>
            <a:off x="4562856" y="3337560"/>
            <a:ext cx="3429000" cy="708228"/>
          </a:xfrm>
          <a:prstGeom prst="rect">
            <a:avLst/>
          </a:prstGeom>
          <a:noFill/>
          <a:ln/>
        </p:spPr>
        <p:txBody>
          <a:bodyPr wrap="square" lIns="381" tIns="381" rIns="381" bIns="381" rtlCol="0" anchor="ctr">
            <a:normAutofit lnSpcReduction="10000"/>
          </a:bodyPr>
          <a:lstStyle/>
          <a:p>
            <a:pPr marL="0" indent="0" algn="ctr">
              <a:buNone/>
            </a:pPr>
            <a:r>
              <a:rPr lang="en-US" sz="1650" dirty="0">
                <a:solidFill>
                  <a:srgbClr val="172033"/>
                </a:solidFill>
              </a:rPr>
              <a:t>AI infrastructure, compute, energy, data centers, and procurement capacity.</a:t>
            </a:r>
            <a:endParaRPr lang="en-US" sz="1650" dirty="0"/>
          </a:p>
        </p:txBody>
      </p:sp>
      <p:sp>
        <p:nvSpPr>
          <p:cNvPr id="15" name="Text 13"/>
          <p:cNvSpPr/>
          <p:nvPr/>
        </p:nvSpPr>
        <p:spPr>
          <a:xfrm>
            <a:off x="8348472" y="2651760"/>
            <a:ext cx="3429000" cy="292608"/>
          </a:xfrm>
          <a:prstGeom prst="rect">
            <a:avLst/>
          </a:prstGeom>
          <a:noFill/>
          <a:ln/>
        </p:spPr>
        <p:txBody>
          <a:bodyPr wrap="square" lIns="0" tIns="0" rIns="0" bIns="0" rtlCol="0" anchor="ctr"/>
          <a:lstStyle/>
          <a:p>
            <a:pPr marL="0" indent="0" algn="ctr">
              <a:buNone/>
            </a:pPr>
            <a:r>
              <a:rPr lang="en-US" sz="1800" b="1" dirty="0">
                <a:solidFill>
                  <a:srgbClr val="1F5AA6"/>
                </a:solidFill>
              </a:rPr>
              <a:t>Lead</a:t>
            </a:r>
            <a:endParaRPr lang="en-US" sz="1800" dirty="0"/>
          </a:p>
        </p:txBody>
      </p:sp>
      <p:sp>
        <p:nvSpPr>
          <p:cNvPr id="16" name="Shape 14"/>
          <p:cNvSpPr/>
          <p:nvPr/>
        </p:nvSpPr>
        <p:spPr>
          <a:xfrm>
            <a:off x="8348472" y="3063240"/>
            <a:ext cx="3429000" cy="0"/>
          </a:xfrm>
          <a:prstGeom prst="line">
            <a:avLst/>
          </a:prstGeom>
          <a:noFill/>
          <a:ln w="12700">
            <a:solidFill>
              <a:srgbClr val="C9BDAE"/>
            </a:solidFill>
            <a:prstDash val="solid"/>
          </a:ln>
        </p:spPr>
        <p:txBody>
          <a:bodyPr/>
          <a:lstStyle/>
          <a:p>
            <a:endParaRPr lang="en-US"/>
          </a:p>
        </p:txBody>
      </p:sp>
      <p:sp>
        <p:nvSpPr>
          <p:cNvPr id="17" name="Text 15"/>
          <p:cNvSpPr/>
          <p:nvPr/>
        </p:nvSpPr>
        <p:spPr>
          <a:xfrm>
            <a:off x="8348472" y="3337560"/>
            <a:ext cx="3429000" cy="708227"/>
          </a:xfrm>
          <a:prstGeom prst="rect">
            <a:avLst/>
          </a:prstGeom>
          <a:noFill/>
          <a:ln/>
        </p:spPr>
        <p:txBody>
          <a:bodyPr wrap="square" lIns="381" tIns="381" rIns="381" bIns="381" rtlCol="0" anchor="ctr">
            <a:normAutofit/>
          </a:bodyPr>
          <a:lstStyle/>
          <a:p>
            <a:pPr marL="0" indent="0" algn="ctr">
              <a:buNone/>
            </a:pPr>
            <a:r>
              <a:rPr lang="en-US" sz="1650" dirty="0">
                <a:solidFill>
                  <a:srgbClr val="172033"/>
                </a:solidFill>
              </a:rPr>
              <a:t>Export the American technology stack and shape global AI norms.</a:t>
            </a:r>
            <a:endParaRPr lang="en-US" sz="1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EDF4"/>
        </a:solidFill>
        <a:effectLst/>
      </p:bgPr>
    </p:bg>
    <p:spTree>
      <p:nvGrpSpPr>
        <p:cNvPr id="1" name="">
          <a:extLst>
            <a:ext uri="{FF2B5EF4-FFF2-40B4-BE49-F238E27FC236}">
              <a16:creationId xmlns:a16="http://schemas.microsoft.com/office/drawing/2014/main" id="{3D3EAB28-595E-66E8-907D-C6961AA59A53}"/>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5B03F90-AD6C-F1F0-FAD9-8908C74589F2}"/>
              </a:ext>
            </a:extLst>
          </p:cNvPr>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a:extLst>
              <a:ext uri="{FF2B5EF4-FFF2-40B4-BE49-F238E27FC236}">
                <a16:creationId xmlns:a16="http://schemas.microsoft.com/office/drawing/2014/main" id="{4802047C-FFF4-8AF0-85D4-CF5AF72864E7}"/>
              </a:ext>
            </a:extLst>
          </p:cNvPr>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a:extLst>
              <a:ext uri="{FF2B5EF4-FFF2-40B4-BE49-F238E27FC236}">
                <a16:creationId xmlns:a16="http://schemas.microsoft.com/office/drawing/2014/main" id="{8F3C683D-A0EE-7669-26E0-008F52780A1F}"/>
              </a:ext>
            </a:extLst>
          </p:cNvPr>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4</a:t>
            </a:r>
            <a:endParaRPr lang="en-US" sz="850" dirty="0"/>
          </a:p>
        </p:txBody>
      </p:sp>
      <p:sp>
        <p:nvSpPr>
          <p:cNvPr id="5" name="Text 3">
            <a:extLst>
              <a:ext uri="{FF2B5EF4-FFF2-40B4-BE49-F238E27FC236}">
                <a16:creationId xmlns:a16="http://schemas.microsoft.com/office/drawing/2014/main" id="{A05DE0DC-6EF0-8EB3-6E4E-0EEE6372EDBF}"/>
              </a:ext>
            </a:extLst>
          </p:cNvPr>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National Security at the Center; AI and America First</a:t>
            </a:r>
            <a:endParaRPr lang="en-US" sz="3100" dirty="0"/>
          </a:p>
        </p:txBody>
      </p:sp>
      <p:sp>
        <p:nvSpPr>
          <p:cNvPr id="6" name="Text 4">
            <a:extLst>
              <a:ext uri="{FF2B5EF4-FFF2-40B4-BE49-F238E27FC236}">
                <a16:creationId xmlns:a16="http://schemas.microsoft.com/office/drawing/2014/main" id="{9861FB05-256D-E994-3522-03ED54088FC7}"/>
              </a:ext>
            </a:extLst>
          </p:cNvPr>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The model tends to intervene after harmful practices appear.</a:t>
            </a:r>
            <a:endParaRPr lang="en-US" sz="1450" dirty="0"/>
          </a:p>
        </p:txBody>
      </p:sp>
      <p:sp>
        <p:nvSpPr>
          <p:cNvPr id="7" name="Shape 5">
            <a:extLst>
              <a:ext uri="{FF2B5EF4-FFF2-40B4-BE49-F238E27FC236}">
                <a16:creationId xmlns:a16="http://schemas.microsoft.com/office/drawing/2014/main" id="{E758E0F9-8EC0-1B95-D453-6122D39937A8}"/>
              </a:ext>
            </a:extLst>
          </p:cNvPr>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a:extLst>
              <a:ext uri="{FF2B5EF4-FFF2-40B4-BE49-F238E27FC236}">
                <a16:creationId xmlns:a16="http://schemas.microsoft.com/office/drawing/2014/main" id="{1EEA8135-A430-1DFF-9853-7C38DCF32B30}"/>
              </a:ext>
            </a:extLst>
          </p:cNvPr>
          <p:cNvSpPr/>
          <p:nvPr/>
        </p:nvSpPr>
        <p:spPr>
          <a:xfrm>
            <a:off x="502920" y="1435607"/>
            <a:ext cx="5138928" cy="292608"/>
          </a:xfrm>
          <a:prstGeom prst="rect">
            <a:avLst/>
          </a:prstGeom>
          <a:noFill/>
          <a:ln/>
        </p:spPr>
        <p:txBody>
          <a:bodyPr wrap="square" lIns="0" tIns="0" rIns="0" bIns="0" rtlCol="0" anchor="ctr"/>
          <a:lstStyle/>
          <a:p>
            <a:pPr marL="0" indent="0">
              <a:buNone/>
            </a:pPr>
            <a:r>
              <a:rPr lang="en-US" sz="1900" b="1" dirty="0">
                <a:solidFill>
                  <a:srgbClr val="1F5AA6"/>
                </a:solidFill>
              </a:rPr>
              <a:t>Innovation Logic</a:t>
            </a:r>
            <a:endParaRPr lang="en-US" sz="1900" dirty="0"/>
          </a:p>
        </p:txBody>
      </p:sp>
      <p:sp>
        <p:nvSpPr>
          <p:cNvPr id="9" name="Text 7">
            <a:extLst>
              <a:ext uri="{FF2B5EF4-FFF2-40B4-BE49-F238E27FC236}">
                <a16:creationId xmlns:a16="http://schemas.microsoft.com/office/drawing/2014/main" id="{747DD0D5-3705-DB18-8E49-37905A4DA2D7}"/>
              </a:ext>
            </a:extLst>
          </p:cNvPr>
          <p:cNvSpPr/>
          <p:nvPr/>
        </p:nvSpPr>
        <p:spPr>
          <a:xfrm>
            <a:off x="341647" y="1837944"/>
            <a:ext cx="5446194" cy="4681728"/>
          </a:xfrm>
          <a:prstGeom prst="rect">
            <a:avLst/>
          </a:prstGeom>
          <a:noFill/>
          <a:ln/>
        </p:spPr>
        <p:txBody>
          <a:bodyPr wrap="square" lIns="254" tIns="254" rIns="254" bIns="254" rtlCol="0" anchor="ctr">
            <a:noAutofit/>
          </a:bodyPr>
          <a:lstStyle/>
          <a:p>
            <a:pPr marL="285750" indent="-285750">
              <a:buFont typeface="Arial" panose="020B0604020202020204" pitchFamily="34" charset="0"/>
              <a:buChar char="•"/>
            </a:pPr>
            <a:r>
              <a:rPr lang="en-US" sz="1400" dirty="0">
                <a:solidFill>
                  <a:srgbClr val="172033"/>
                </a:solidFill>
              </a:rPr>
              <a:t>Economic policy is national security; the two cannot be unbundled.</a:t>
            </a:r>
          </a:p>
          <a:p>
            <a:pPr marL="285750" indent="-285750">
              <a:buFont typeface="Arial" panose="020B0604020202020204" pitchFamily="34" charset="0"/>
              <a:buChar char="•"/>
            </a:pPr>
            <a:r>
              <a:rPr lang="en-US" sz="1400" dirty="0"/>
              <a:t>Government must work with industry to enhance high quality development of innovative sectors following the model of Roosevelt Administration 1930s to return to US Golden Age </a:t>
            </a:r>
            <a:r>
              <a:rPr lang="en-US" sz="1400" dirty="0">
                <a:solidFill>
                  <a:srgbClr val="172033"/>
                </a:solidFill>
              </a:rPr>
              <a:t>Constraints often arise through agencies, contracts, standards, and courts.</a:t>
            </a:r>
          </a:p>
          <a:p>
            <a:pPr marL="285750" indent="-285750">
              <a:buFont typeface="Arial" panose="020B0604020202020204" pitchFamily="34" charset="0"/>
              <a:buChar char="•"/>
            </a:pPr>
            <a:r>
              <a:rPr lang="en-US" sz="1400" dirty="0"/>
              <a:t>“Liberal democratic Leninism”: a system in which markets remain central and private enterprise is preserved, but where the state strategically directs technological development, economic priorities, and national mobilization toward defined political and civilizational objectives. </a:t>
            </a:r>
          </a:p>
          <a:p>
            <a:pPr marL="285750" indent="-285750">
              <a:buFont typeface="Arial" panose="020B0604020202020204" pitchFamily="34" charset="0"/>
              <a:buChar char="•"/>
            </a:pPr>
            <a:r>
              <a:rPr lang="en-US" sz="1400" dirty="0"/>
              <a:t>Rhetoric of “renewal,” “rejuvenation,” and restoration of national greatness is compared to contemporary Chinese political discourse, especially the concept of the “great rejuvenation of the Chinese nation” </a:t>
            </a:r>
          </a:p>
          <a:p>
            <a:pPr marL="285750" indent="-285750">
              <a:buFont typeface="Arial" panose="020B0604020202020204" pitchFamily="34" charset="0"/>
              <a:buChar char="•"/>
            </a:pPr>
            <a:r>
              <a:rPr lang="en-US" sz="1400" dirty="0">
                <a:solidFill>
                  <a:srgbClr val="172033"/>
                </a:solidFill>
              </a:rPr>
              <a:t>Renewal through innovation</a:t>
            </a:r>
          </a:p>
          <a:p>
            <a:pPr marL="285750" indent="-285750">
              <a:buFont typeface="Arial" panose="020B0604020202020204" pitchFamily="34" charset="0"/>
              <a:buChar char="•"/>
            </a:pPr>
            <a:r>
              <a:rPr lang="en-US" sz="1400" dirty="0">
                <a:solidFill>
                  <a:srgbClr val="172033"/>
                </a:solidFill>
              </a:rPr>
              <a:t>Importance of enhancing sovereign borders—physical and virtual</a:t>
            </a:r>
          </a:p>
          <a:p>
            <a:pPr marL="285750" indent="-285750">
              <a:buFont typeface="Arial" panose="020B0604020202020204" pitchFamily="34" charset="0"/>
              <a:buChar char="•"/>
            </a:pPr>
            <a:r>
              <a:rPr lang="en-US" sz="1400" dirty="0">
                <a:solidFill>
                  <a:srgbClr val="172033"/>
                </a:solidFill>
              </a:rPr>
              <a:t>Market speed is treated as a public advantage</a:t>
            </a:r>
          </a:p>
          <a:p>
            <a:pPr marL="285750" indent="-285750">
              <a:buFont typeface="Arial" panose="020B0604020202020204" pitchFamily="34" charset="0"/>
              <a:buChar char="•"/>
            </a:pPr>
            <a:r>
              <a:rPr lang="en-US" sz="1400" dirty="0"/>
              <a:t>American modernization.” </a:t>
            </a:r>
            <a:r>
              <a:rPr lang="en-US" sz="1400" dirty="0" err="1"/>
              <a:t>Kratsios</a:t>
            </a:r>
            <a:r>
              <a:rPr lang="en-US" sz="1400" dirty="0"/>
              <a:t> identifies three central tasks for the state: (1) strategically allocating research and development funding; (2) constructing a pro-innovation regulatory environment; and (3) promoting the adoption and export of American technologies </a:t>
            </a:r>
          </a:p>
        </p:txBody>
      </p:sp>
      <p:sp>
        <p:nvSpPr>
          <p:cNvPr id="10" name="Shape 8">
            <a:extLst>
              <a:ext uri="{FF2B5EF4-FFF2-40B4-BE49-F238E27FC236}">
                <a16:creationId xmlns:a16="http://schemas.microsoft.com/office/drawing/2014/main" id="{3399A9E3-A96F-8BE1-5DDF-CE227D7EA84D}"/>
              </a:ext>
            </a:extLst>
          </p:cNvPr>
          <p:cNvSpPr/>
          <p:nvPr/>
        </p:nvSpPr>
        <p:spPr>
          <a:xfrm>
            <a:off x="5961888" y="1691640"/>
            <a:ext cx="0" cy="3886200"/>
          </a:xfrm>
          <a:prstGeom prst="line">
            <a:avLst/>
          </a:prstGeom>
          <a:noFill/>
          <a:ln w="12700">
            <a:solidFill>
              <a:srgbClr val="C9BDAE"/>
            </a:solidFill>
            <a:prstDash val="solid"/>
          </a:ln>
        </p:spPr>
        <p:txBody>
          <a:bodyPr/>
          <a:lstStyle/>
          <a:p>
            <a:endParaRPr lang="en-US"/>
          </a:p>
        </p:txBody>
      </p:sp>
      <p:sp>
        <p:nvSpPr>
          <p:cNvPr id="11" name="Text 9">
            <a:extLst>
              <a:ext uri="{FF2B5EF4-FFF2-40B4-BE49-F238E27FC236}">
                <a16:creationId xmlns:a16="http://schemas.microsoft.com/office/drawing/2014/main" id="{8DF5EE67-A19C-0867-031F-6345EEE77D9E}"/>
              </a:ext>
            </a:extLst>
          </p:cNvPr>
          <p:cNvSpPr/>
          <p:nvPr/>
        </p:nvSpPr>
        <p:spPr>
          <a:xfrm>
            <a:off x="6456569" y="1436421"/>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Renewal Through Export</a:t>
            </a:r>
            <a:endParaRPr lang="en-US" sz="1900" dirty="0"/>
          </a:p>
        </p:txBody>
      </p:sp>
      <p:sp>
        <p:nvSpPr>
          <p:cNvPr id="12" name="Text 10">
            <a:extLst>
              <a:ext uri="{FF2B5EF4-FFF2-40B4-BE49-F238E27FC236}">
                <a16:creationId xmlns:a16="http://schemas.microsoft.com/office/drawing/2014/main" id="{C427C638-7AAF-1785-EBAF-C2CDF469AC1F}"/>
              </a:ext>
            </a:extLst>
          </p:cNvPr>
          <p:cNvSpPr/>
          <p:nvPr/>
        </p:nvSpPr>
        <p:spPr>
          <a:xfrm>
            <a:off x="6230113" y="1737360"/>
            <a:ext cx="5837957" cy="5045276"/>
          </a:xfrm>
          <a:prstGeom prst="rect">
            <a:avLst/>
          </a:prstGeom>
          <a:noFill/>
          <a:ln/>
        </p:spPr>
        <p:txBody>
          <a:bodyPr wrap="square" lIns="254" tIns="254" rIns="254" bIns="254" rtlCol="0" anchor="ctr">
            <a:normAutofit fontScale="40000" lnSpcReduction="20000"/>
          </a:bodyPr>
          <a:lstStyle/>
          <a:p>
            <a:pPr marL="285750" indent="-285750">
              <a:buFont typeface="Arial" panose="020B0604020202020204" pitchFamily="34" charset="0"/>
              <a:buChar char="•"/>
            </a:pPr>
            <a:r>
              <a:rPr lang="en-US" sz="2900" dirty="0"/>
              <a:t>AI as an instrument of bilateral diplomacy and geopolitical integration. AI exports are not simply commercial transactions but mechanisms for building durable strategic relationships between states. </a:t>
            </a:r>
          </a:p>
          <a:p>
            <a:pPr marL="285750" indent="-285750">
              <a:buFont typeface="Arial" panose="020B0604020202020204" pitchFamily="34" charset="0"/>
              <a:buChar char="•"/>
            </a:pPr>
            <a:r>
              <a:rPr lang="en-US" sz="2900" dirty="0"/>
              <a:t>AI competition as a modern “space race.”  for global leadership</a:t>
            </a:r>
            <a:r>
              <a:rPr lang="en-US" sz="2900" dirty="0">
                <a:solidFill>
                  <a:srgbClr val="172033"/>
                </a:solidFill>
              </a:rPr>
              <a:t> discriminatory hiring tools</a:t>
            </a:r>
            <a:endParaRPr lang="en-US" sz="2900" dirty="0"/>
          </a:p>
          <a:p>
            <a:pPr marL="285750" indent="-285750">
              <a:buFont typeface="Arial" panose="020B0604020202020204" pitchFamily="34" charset="0"/>
              <a:buChar char="•"/>
            </a:pPr>
            <a:r>
              <a:rPr lang="en-US" sz="2900" dirty="0">
                <a:solidFill>
                  <a:srgbClr val="172033"/>
                </a:solidFill>
              </a:rPr>
              <a:t>Emphasis on deal making: “get government out of the way” domestically so private industry can innovate, while simultaneously using state power internationally to support and protect American commercial expansion</a:t>
            </a:r>
            <a:endParaRPr lang="en-US" sz="2900" dirty="0"/>
          </a:p>
          <a:p>
            <a:pPr marL="285750" indent="-285750">
              <a:buFont typeface="Arial" panose="020B0604020202020204" pitchFamily="34" charset="0"/>
              <a:buChar char="•"/>
            </a:pPr>
            <a:r>
              <a:rPr lang="en-US" sz="2900" dirty="0">
                <a:solidFill>
                  <a:srgbClr val="172033"/>
                </a:solidFill>
              </a:rPr>
              <a:t>AI and American civilizational identity</a:t>
            </a:r>
          </a:p>
          <a:p>
            <a:pPr marL="285750" indent="-285750">
              <a:buFont typeface="Arial" panose="020B0604020202020204" pitchFamily="34" charset="0"/>
              <a:buChar char="•"/>
            </a:pPr>
            <a:r>
              <a:rPr lang="en-US" sz="2900" dirty="0"/>
              <a:t>Trump Administration is not anti-state but instead deploys state power selectively to enable and protect market expansion. </a:t>
            </a:r>
            <a:r>
              <a:rPr lang="en-US" sz="2900" dirty="0">
                <a:solidFill>
                  <a:srgbClr val="FF0000"/>
                </a:solidFill>
              </a:rPr>
              <a:t>Domestically, </a:t>
            </a:r>
            <a:r>
              <a:rPr lang="en-US" sz="2900" dirty="0"/>
              <a:t>deregulation is promoted to encourage innovation and competition. </a:t>
            </a:r>
            <a:r>
              <a:rPr lang="en-US" sz="2900" dirty="0">
                <a:solidFill>
                  <a:srgbClr val="FF0000"/>
                </a:solidFill>
              </a:rPr>
              <a:t>Internationally</a:t>
            </a:r>
            <a:r>
              <a:rPr lang="en-US" sz="2900" dirty="0"/>
              <a:t>, however, the state actively supports AI exports through financing, guarantees, insurance, and diplomatic pressure. </a:t>
            </a:r>
          </a:p>
          <a:p>
            <a:pPr marL="285750" indent="-285750">
              <a:buFont typeface="Arial" panose="020B0604020202020204" pitchFamily="34" charset="0"/>
              <a:buChar char="•"/>
            </a:pPr>
            <a:r>
              <a:rPr lang="en-US" sz="2900" dirty="0"/>
              <a:t>AI Going Out Policy: AI “stack” — including infrastructure, software, financing, and support services — tailored to the needs of individual countries. The United States would use all available federal financial instruments, including loans, guarantees, equity investments, and technical assistance, to facilitate adoption of American AI systems abroad.</a:t>
            </a:r>
          </a:p>
          <a:p>
            <a:pPr marL="285750" indent="-285750">
              <a:buFont typeface="Arial" panose="020B0604020202020204" pitchFamily="34" charset="0"/>
              <a:buChar char="•"/>
            </a:pPr>
            <a:r>
              <a:rPr lang="en-US" sz="3500" dirty="0"/>
              <a:t>BIG BOX THEORY:</a:t>
            </a:r>
          </a:p>
          <a:p>
            <a:pPr marL="742950" lvl="1" indent="-285750">
              <a:buFont typeface="Arial" panose="020B0604020202020204" pitchFamily="34" charset="0"/>
              <a:buChar char="•"/>
            </a:pPr>
            <a:r>
              <a:rPr lang="en-US" sz="3500" dirty="0"/>
              <a:t>United States, the European Union, and China are described as offering rival technological ecosystems with different membership costs, rules, and normative commitments. Countries joining the “American warehouse club” gain access to American AI technology and support but must accept embedded U.S. norms and dependencies. Likewise, the EU’s “Brussels Effect” and China’s Belt and Road Initiative represent alternative techno-political ecosystems with their own rules and expectations.</a:t>
            </a:r>
          </a:p>
          <a:p>
            <a:pPr marL="742950" lvl="1" indent="-285750">
              <a:buFont typeface="Arial" panose="020B0604020202020204" pitchFamily="34" charset="0"/>
              <a:buChar char="•"/>
            </a:pPr>
            <a:endParaRPr lang="en-US" sz="1750" dirty="0"/>
          </a:p>
        </p:txBody>
      </p:sp>
    </p:spTree>
    <p:extLst>
      <p:ext uri="{BB962C8B-B14F-4D97-AF65-F5344CB8AC3E}">
        <p14:creationId xmlns:p14="http://schemas.microsoft.com/office/powerpoint/2010/main" val="2335098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6</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NIST and Voluntary Risk Management</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Voluntary standards can become practical compliance baselines.</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1874520" y="1554480"/>
            <a:ext cx="8321040" cy="566928"/>
          </a:xfrm>
          <a:prstGeom prst="rect">
            <a:avLst/>
          </a:prstGeom>
          <a:solidFill>
            <a:srgbClr val="1F5AA6"/>
          </a:solidFill>
          <a:ln w="12700">
            <a:solidFill>
              <a:srgbClr val="1F5AA6"/>
            </a:solidFill>
          </a:ln>
        </p:spPr>
        <p:txBody>
          <a:bodyPr wrap="square" lIns="1016" tIns="1016" rIns="1016" bIns="1016" rtlCol="0" anchor="ctr">
            <a:normAutofit/>
          </a:bodyPr>
          <a:lstStyle/>
          <a:p>
            <a:pPr marL="0" indent="0" algn="ctr">
              <a:buNone/>
            </a:pPr>
            <a:r>
              <a:rPr lang="en-US" sz="1600" b="1" dirty="0">
                <a:solidFill>
                  <a:srgbClr val="FFFFFF"/>
                </a:solidFill>
              </a:rPr>
              <a:t>Voluntary Framework</a:t>
            </a:r>
            <a:endParaRPr lang="en-US" sz="1600" dirty="0"/>
          </a:p>
        </p:txBody>
      </p:sp>
      <p:sp>
        <p:nvSpPr>
          <p:cNvPr id="9" name="Text 7"/>
          <p:cNvSpPr/>
          <p:nvPr/>
        </p:nvSpPr>
        <p:spPr>
          <a:xfrm>
            <a:off x="1874520" y="2240280"/>
            <a:ext cx="8321040" cy="566928"/>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Procurement Conditions</a:t>
            </a:r>
            <a:endParaRPr lang="en-US" sz="1600" dirty="0"/>
          </a:p>
        </p:txBody>
      </p:sp>
      <p:sp>
        <p:nvSpPr>
          <p:cNvPr id="10" name="Text 8"/>
          <p:cNvSpPr/>
          <p:nvPr/>
        </p:nvSpPr>
        <p:spPr>
          <a:xfrm>
            <a:off x="1874520" y="2926080"/>
            <a:ext cx="8321040" cy="566928"/>
          </a:xfrm>
          <a:prstGeom prst="rect">
            <a:avLst/>
          </a:prstGeom>
          <a:solidFill>
            <a:srgbClr val="F1ECE4"/>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Audits and Insurance Expectations</a:t>
            </a:r>
            <a:endParaRPr lang="en-US" sz="1600" dirty="0"/>
          </a:p>
        </p:txBody>
      </p:sp>
      <p:sp>
        <p:nvSpPr>
          <p:cNvPr id="11" name="Text 9"/>
          <p:cNvSpPr/>
          <p:nvPr/>
        </p:nvSpPr>
        <p:spPr>
          <a:xfrm>
            <a:off x="1874520" y="3611880"/>
            <a:ext cx="8321040" cy="566928"/>
          </a:xfrm>
          <a:prstGeom prst="rect">
            <a:avLst/>
          </a:prstGeom>
          <a:solidFill>
            <a:srgbClr val="FFFFFF"/>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Customer and Investor Demands</a:t>
            </a:r>
            <a:endParaRPr lang="en-US" sz="1600" dirty="0"/>
          </a:p>
        </p:txBody>
      </p:sp>
      <p:sp>
        <p:nvSpPr>
          <p:cNvPr id="12" name="Text 10"/>
          <p:cNvSpPr/>
          <p:nvPr/>
        </p:nvSpPr>
        <p:spPr>
          <a:xfrm>
            <a:off x="1874520" y="4297680"/>
            <a:ext cx="8321040" cy="566928"/>
          </a:xfrm>
          <a:prstGeom prst="rect">
            <a:avLst/>
          </a:prstGeom>
          <a:solidFill>
            <a:srgbClr val="F1ECE4"/>
          </a:solidFill>
          <a:ln w="12700">
            <a:solidFill>
              <a:srgbClr val="C9BDAE"/>
            </a:solidFill>
          </a:ln>
        </p:spPr>
        <p:txBody>
          <a:bodyPr wrap="square" lIns="1016" tIns="1016" rIns="1016" bIns="1016" rtlCol="0" anchor="ctr">
            <a:normAutofit/>
          </a:bodyPr>
          <a:lstStyle/>
          <a:p>
            <a:pPr marL="0" indent="0" algn="ctr">
              <a:buNone/>
            </a:pPr>
            <a:r>
              <a:rPr lang="en-US" sz="1600" b="1" dirty="0">
                <a:solidFill>
                  <a:srgbClr val="172033"/>
                </a:solidFill>
              </a:rPr>
              <a:t>Courts and Reasonable-Care Arguments</a:t>
            </a:r>
            <a:endParaRPr lang="en-US" sz="1600" dirty="0"/>
          </a:p>
        </p:txBody>
      </p:sp>
      <p:sp>
        <p:nvSpPr>
          <p:cNvPr id="13" name="Text 11"/>
          <p:cNvSpPr/>
          <p:nvPr/>
        </p:nvSpPr>
        <p:spPr>
          <a:xfrm>
            <a:off x="1005840" y="5321808"/>
            <a:ext cx="9692640" cy="502920"/>
          </a:xfrm>
          <a:prstGeom prst="rect">
            <a:avLst/>
          </a:prstGeom>
          <a:noFill/>
          <a:ln/>
        </p:spPr>
        <p:txBody>
          <a:bodyPr wrap="square" lIns="889" tIns="889" rIns="889" bIns="889" rtlCol="0" anchor="ctr">
            <a:normAutofit fontScale="92500" lnSpcReduction="10000"/>
          </a:bodyPr>
          <a:lstStyle/>
          <a:p>
            <a:pPr marL="0" indent="0">
              <a:buNone/>
            </a:pPr>
            <a:r>
              <a:rPr lang="en-US" sz="1900" b="1" dirty="0">
                <a:solidFill>
                  <a:srgbClr val="5B657A"/>
                </a:solidFill>
                <a:latin typeface="Aptos" pitchFamily="34" charset="0"/>
                <a:ea typeface="Aptos" pitchFamily="34" charset="-122"/>
                <a:cs typeface="Aptos" pitchFamily="34" charset="-120"/>
              </a:rPr>
              <a:t>Key idea: U.S. governance often works indirectly through standards, contracts, liability risk, and reputational pressure.</a:t>
            </a:r>
            <a:endParaRPr lang="en-US"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7</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Existing-Law Enforcement</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AI is translated into older legal categories.</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777240" y="1737360"/>
            <a:ext cx="3429000" cy="292608"/>
          </a:xfrm>
          <a:prstGeom prst="rect">
            <a:avLst/>
          </a:prstGeom>
          <a:noFill/>
          <a:ln/>
        </p:spPr>
        <p:txBody>
          <a:bodyPr wrap="square" lIns="0" tIns="0" rIns="0" bIns="0" rtlCol="0" anchor="ctr"/>
          <a:lstStyle/>
          <a:p>
            <a:pPr marL="0" indent="0" algn="ctr">
              <a:buNone/>
            </a:pPr>
            <a:r>
              <a:rPr lang="en-US" sz="1800" b="1" dirty="0">
                <a:solidFill>
                  <a:srgbClr val="1F5AA6"/>
                </a:solidFill>
              </a:rPr>
              <a:t>If </a:t>
            </a:r>
            <a:r>
              <a:rPr lang="en-US" b="1" dirty="0">
                <a:solidFill>
                  <a:srgbClr val="1F5AA6"/>
                </a:solidFill>
              </a:rPr>
              <a:t>I</a:t>
            </a:r>
            <a:r>
              <a:rPr lang="en-US" sz="1800" b="1" dirty="0">
                <a:solidFill>
                  <a:srgbClr val="1F5AA6"/>
                </a:solidFill>
              </a:rPr>
              <a:t>t Deceives</a:t>
            </a:r>
            <a:endParaRPr lang="en-US" sz="1800" dirty="0"/>
          </a:p>
        </p:txBody>
      </p:sp>
      <p:sp>
        <p:nvSpPr>
          <p:cNvPr id="9" name="Shape 7"/>
          <p:cNvSpPr/>
          <p:nvPr/>
        </p:nvSpPr>
        <p:spPr>
          <a:xfrm>
            <a:off x="777240" y="2148840"/>
            <a:ext cx="3429000" cy="0"/>
          </a:xfrm>
          <a:prstGeom prst="line">
            <a:avLst/>
          </a:prstGeom>
          <a:noFill/>
          <a:ln w="12700">
            <a:solidFill>
              <a:srgbClr val="C9BDAE"/>
            </a:solidFill>
            <a:prstDash val="solid"/>
          </a:ln>
        </p:spPr>
        <p:txBody>
          <a:bodyPr/>
          <a:lstStyle/>
          <a:p>
            <a:endParaRPr lang="en-US"/>
          </a:p>
        </p:txBody>
      </p:sp>
      <p:sp>
        <p:nvSpPr>
          <p:cNvPr id="10" name="Text 8"/>
          <p:cNvSpPr/>
          <p:nvPr/>
        </p:nvSpPr>
        <p:spPr>
          <a:xfrm>
            <a:off x="777240" y="2423160"/>
            <a:ext cx="3429000" cy="1005837"/>
          </a:xfrm>
          <a:prstGeom prst="rect">
            <a:avLst/>
          </a:prstGeom>
          <a:noFill/>
          <a:ln/>
        </p:spPr>
        <p:txBody>
          <a:bodyPr wrap="square" lIns="381" tIns="381" rIns="381" bIns="381" rtlCol="0" anchor="ctr">
            <a:normAutofit/>
          </a:bodyPr>
          <a:lstStyle/>
          <a:p>
            <a:pPr marL="0" indent="0" algn="ctr">
              <a:buNone/>
            </a:pPr>
            <a:r>
              <a:rPr lang="en-US" sz="1650" dirty="0">
                <a:solidFill>
                  <a:srgbClr val="172033"/>
                </a:solidFill>
              </a:rPr>
              <a:t>Consumer protection and unfair or deceptive practices.</a:t>
            </a:r>
            <a:endParaRPr lang="en-US" sz="1650" dirty="0"/>
          </a:p>
        </p:txBody>
      </p:sp>
      <p:sp>
        <p:nvSpPr>
          <p:cNvPr id="11" name="Text 9"/>
          <p:cNvSpPr/>
          <p:nvPr/>
        </p:nvSpPr>
        <p:spPr>
          <a:xfrm>
            <a:off x="4562856" y="1737360"/>
            <a:ext cx="3429000" cy="292608"/>
          </a:xfrm>
          <a:prstGeom prst="rect">
            <a:avLst/>
          </a:prstGeom>
          <a:noFill/>
          <a:ln/>
        </p:spPr>
        <p:txBody>
          <a:bodyPr wrap="square" lIns="0" tIns="0" rIns="0" bIns="0" rtlCol="0" anchor="ctr"/>
          <a:lstStyle/>
          <a:p>
            <a:pPr marL="0" indent="0" algn="ctr">
              <a:buNone/>
            </a:pPr>
            <a:r>
              <a:rPr lang="en-US" sz="1800" b="1" dirty="0">
                <a:solidFill>
                  <a:srgbClr val="1F5AA6"/>
                </a:solidFill>
              </a:rPr>
              <a:t>If It </a:t>
            </a:r>
            <a:r>
              <a:rPr lang="en-US" b="1" dirty="0">
                <a:solidFill>
                  <a:srgbClr val="1F5AA6"/>
                </a:solidFill>
              </a:rPr>
              <a:t>D</a:t>
            </a:r>
            <a:r>
              <a:rPr lang="en-US" sz="1800" b="1" dirty="0">
                <a:solidFill>
                  <a:srgbClr val="1F5AA6"/>
                </a:solidFill>
              </a:rPr>
              <a:t>iscriminates</a:t>
            </a:r>
            <a:endParaRPr lang="en-US" sz="1800" dirty="0"/>
          </a:p>
        </p:txBody>
      </p:sp>
      <p:sp>
        <p:nvSpPr>
          <p:cNvPr id="12" name="Shape 10"/>
          <p:cNvSpPr/>
          <p:nvPr/>
        </p:nvSpPr>
        <p:spPr>
          <a:xfrm>
            <a:off x="4562856" y="2148840"/>
            <a:ext cx="3429000" cy="0"/>
          </a:xfrm>
          <a:prstGeom prst="line">
            <a:avLst/>
          </a:prstGeom>
          <a:noFill/>
          <a:ln w="12700">
            <a:solidFill>
              <a:srgbClr val="C9BDAE"/>
            </a:solidFill>
            <a:prstDash val="solid"/>
          </a:ln>
        </p:spPr>
        <p:txBody>
          <a:bodyPr/>
          <a:lstStyle/>
          <a:p>
            <a:endParaRPr lang="en-US"/>
          </a:p>
        </p:txBody>
      </p:sp>
      <p:sp>
        <p:nvSpPr>
          <p:cNvPr id="13" name="Text 11"/>
          <p:cNvSpPr/>
          <p:nvPr/>
        </p:nvSpPr>
        <p:spPr>
          <a:xfrm>
            <a:off x="4562856" y="2423160"/>
            <a:ext cx="3429000" cy="1005837"/>
          </a:xfrm>
          <a:prstGeom prst="rect">
            <a:avLst/>
          </a:prstGeom>
          <a:noFill/>
          <a:ln/>
        </p:spPr>
        <p:txBody>
          <a:bodyPr wrap="square" lIns="381" tIns="381" rIns="381" bIns="381" rtlCol="0" anchor="ctr">
            <a:normAutofit/>
          </a:bodyPr>
          <a:lstStyle/>
          <a:p>
            <a:pPr marL="0" indent="0" algn="ctr">
              <a:buNone/>
            </a:pPr>
            <a:r>
              <a:rPr lang="en-US" sz="1650" dirty="0">
                <a:solidFill>
                  <a:srgbClr val="172033"/>
                </a:solidFill>
              </a:rPr>
              <a:t>Civil rights, employment, credit, housing, and sectoral law.</a:t>
            </a:r>
            <a:endParaRPr lang="en-US" sz="1650" dirty="0"/>
          </a:p>
        </p:txBody>
      </p:sp>
      <p:sp>
        <p:nvSpPr>
          <p:cNvPr id="14" name="Text 12"/>
          <p:cNvSpPr/>
          <p:nvPr/>
        </p:nvSpPr>
        <p:spPr>
          <a:xfrm>
            <a:off x="8348472" y="1737360"/>
            <a:ext cx="3429000" cy="292608"/>
          </a:xfrm>
          <a:prstGeom prst="rect">
            <a:avLst/>
          </a:prstGeom>
          <a:noFill/>
          <a:ln/>
        </p:spPr>
        <p:txBody>
          <a:bodyPr wrap="square" lIns="0" tIns="0" rIns="0" bIns="0" rtlCol="0" anchor="ctr"/>
          <a:lstStyle/>
          <a:p>
            <a:pPr marL="0" indent="0" algn="ctr">
              <a:buNone/>
            </a:pPr>
            <a:r>
              <a:rPr lang="en-US" sz="1800" b="1" dirty="0">
                <a:solidFill>
                  <a:srgbClr val="1F5AA6"/>
                </a:solidFill>
              </a:rPr>
              <a:t>If It </a:t>
            </a:r>
            <a:r>
              <a:rPr lang="en-US" b="1" dirty="0">
                <a:solidFill>
                  <a:srgbClr val="1F5AA6"/>
                </a:solidFill>
              </a:rPr>
              <a:t>E</a:t>
            </a:r>
            <a:r>
              <a:rPr lang="en-US" sz="1800" b="1" dirty="0">
                <a:solidFill>
                  <a:srgbClr val="1F5AA6"/>
                </a:solidFill>
              </a:rPr>
              <a:t>ndangers</a:t>
            </a:r>
            <a:endParaRPr lang="en-US" sz="1800" dirty="0"/>
          </a:p>
        </p:txBody>
      </p:sp>
      <p:sp>
        <p:nvSpPr>
          <p:cNvPr id="15" name="Shape 13"/>
          <p:cNvSpPr/>
          <p:nvPr/>
        </p:nvSpPr>
        <p:spPr>
          <a:xfrm>
            <a:off x="8348472" y="2148840"/>
            <a:ext cx="3429000" cy="0"/>
          </a:xfrm>
          <a:prstGeom prst="line">
            <a:avLst/>
          </a:prstGeom>
          <a:noFill/>
          <a:ln w="12700">
            <a:solidFill>
              <a:srgbClr val="C9BDAE"/>
            </a:solidFill>
            <a:prstDash val="solid"/>
          </a:ln>
        </p:spPr>
        <p:txBody>
          <a:bodyPr/>
          <a:lstStyle/>
          <a:p>
            <a:endParaRPr lang="en-US"/>
          </a:p>
        </p:txBody>
      </p:sp>
      <p:sp>
        <p:nvSpPr>
          <p:cNvPr id="16" name="Text 14"/>
          <p:cNvSpPr/>
          <p:nvPr/>
        </p:nvSpPr>
        <p:spPr>
          <a:xfrm>
            <a:off x="8348472" y="2423160"/>
            <a:ext cx="3429000" cy="1005835"/>
          </a:xfrm>
          <a:prstGeom prst="rect">
            <a:avLst/>
          </a:prstGeom>
          <a:noFill/>
          <a:ln/>
        </p:spPr>
        <p:txBody>
          <a:bodyPr wrap="square" lIns="381" tIns="381" rIns="381" bIns="381" rtlCol="0" anchor="ctr">
            <a:normAutofit/>
          </a:bodyPr>
          <a:lstStyle/>
          <a:p>
            <a:pPr marL="0" indent="0" algn="ctr">
              <a:buNone/>
            </a:pPr>
            <a:r>
              <a:rPr lang="en-US" sz="1650" dirty="0">
                <a:solidFill>
                  <a:srgbClr val="172033"/>
                </a:solidFill>
              </a:rPr>
              <a:t>Product safety, medical-device rules, tort, cyber, and procurement controls.</a:t>
            </a:r>
            <a:endParaRPr lang="en-US" sz="1650" dirty="0"/>
          </a:p>
        </p:txBody>
      </p:sp>
      <p:sp>
        <p:nvSpPr>
          <p:cNvPr id="17" name="Text 15"/>
          <p:cNvSpPr/>
          <p:nvPr/>
        </p:nvSpPr>
        <p:spPr>
          <a:xfrm>
            <a:off x="2194560" y="5559552"/>
            <a:ext cx="7818120" cy="457200"/>
          </a:xfrm>
          <a:prstGeom prst="rect">
            <a:avLst/>
          </a:prstGeom>
          <a:noFill/>
          <a:ln/>
        </p:spPr>
        <p:txBody>
          <a:bodyPr wrap="square" lIns="889" tIns="889" rIns="889" bIns="889" rtlCol="0" anchor="ctr">
            <a:normAutofit/>
          </a:bodyPr>
          <a:lstStyle/>
          <a:p>
            <a:pPr marL="0" indent="0">
              <a:buNone/>
            </a:pPr>
            <a:r>
              <a:rPr lang="en-US" sz="2200" b="1" dirty="0">
                <a:solidFill>
                  <a:srgbClr val="1F5AA6"/>
                </a:solidFill>
                <a:latin typeface="Aptos" pitchFamily="34" charset="0"/>
                <a:ea typeface="Aptos" pitchFamily="34" charset="-122"/>
                <a:cs typeface="Aptos" pitchFamily="34" charset="-120"/>
              </a:rPr>
              <a:t>No general exemption exists just because a system uses AI.</a:t>
            </a:r>
            <a:endParaRPr 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7F4EE"/>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F5AA6"/>
          </a:solidFill>
          <a:ln w="12700">
            <a:solidFill>
              <a:srgbClr val="1F5AA6"/>
            </a:solidFill>
            <a:prstDash val="solid"/>
          </a:ln>
        </p:spPr>
        <p:txBody>
          <a:bodyPr/>
          <a:lstStyle/>
          <a:p>
            <a:endParaRPr lang="en-US"/>
          </a:p>
        </p:txBody>
      </p:sp>
      <p:sp>
        <p:nvSpPr>
          <p:cNvPr id="3" name="Text 1"/>
          <p:cNvSpPr/>
          <p:nvPr/>
        </p:nvSpPr>
        <p:spPr>
          <a:xfrm>
            <a:off x="502920" y="6519672"/>
            <a:ext cx="8229600" cy="182880"/>
          </a:xfrm>
          <a:prstGeom prst="rect">
            <a:avLst/>
          </a:prstGeom>
          <a:noFill/>
          <a:ln/>
        </p:spPr>
        <p:txBody>
          <a:bodyPr wrap="square" lIns="0" tIns="0" rIns="0" bIns="0" rtlCol="0" anchor="ctr"/>
          <a:lstStyle/>
          <a:p>
            <a:pPr marL="0" indent="0">
              <a:buNone/>
            </a:pPr>
            <a:r>
              <a:rPr lang="en-US" sz="850" dirty="0">
                <a:solidFill>
                  <a:srgbClr val="5B657A"/>
                </a:solidFill>
                <a:latin typeface="Aptos" pitchFamily="34" charset="0"/>
                <a:ea typeface="Aptos" pitchFamily="34" charset="-122"/>
                <a:cs typeface="Aptos" pitchFamily="34" charset="-120"/>
              </a:rPr>
              <a:t>Lecture Three - The United States Approach</a:t>
            </a:r>
            <a:endParaRPr lang="en-US" sz="850" dirty="0"/>
          </a:p>
        </p:txBody>
      </p:sp>
      <p:sp>
        <p:nvSpPr>
          <p:cNvPr id="4" name="Text 2"/>
          <p:cNvSpPr/>
          <p:nvPr/>
        </p:nvSpPr>
        <p:spPr>
          <a:xfrm>
            <a:off x="11658600" y="6473952"/>
            <a:ext cx="256032" cy="182880"/>
          </a:xfrm>
          <a:prstGeom prst="rect">
            <a:avLst/>
          </a:prstGeom>
          <a:noFill/>
          <a:ln/>
        </p:spPr>
        <p:txBody>
          <a:bodyPr wrap="square" lIns="0" tIns="0" rIns="0" bIns="0" rtlCol="0" anchor="ctr"/>
          <a:lstStyle/>
          <a:p>
            <a:pPr marL="0" indent="0" algn="r">
              <a:buNone/>
            </a:pPr>
            <a:r>
              <a:rPr lang="en-US" sz="850" dirty="0">
                <a:solidFill>
                  <a:srgbClr val="5B657A"/>
                </a:solidFill>
                <a:latin typeface="Aptos" pitchFamily="34" charset="0"/>
                <a:ea typeface="Aptos" pitchFamily="34" charset="-122"/>
                <a:cs typeface="Aptos" pitchFamily="34" charset="-120"/>
              </a:rPr>
              <a:t>8</a:t>
            </a:r>
            <a:endParaRPr lang="en-US" sz="850" dirty="0"/>
          </a:p>
        </p:txBody>
      </p:sp>
      <p:sp>
        <p:nvSpPr>
          <p:cNvPr id="5" name="Text 3"/>
          <p:cNvSpPr/>
          <p:nvPr/>
        </p:nvSpPr>
        <p:spPr>
          <a:xfrm>
            <a:off x="566928" y="384048"/>
            <a:ext cx="8961120" cy="411480"/>
          </a:xfrm>
          <a:prstGeom prst="rect">
            <a:avLst/>
          </a:prstGeom>
          <a:noFill/>
          <a:ln/>
        </p:spPr>
        <p:txBody>
          <a:bodyPr wrap="square" lIns="0" tIns="0" rIns="0" bIns="0" rtlCol="0" anchor="ctr">
            <a:normAutofit fontScale="92500" lnSpcReduction="10000"/>
          </a:bodyPr>
          <a:lstStyle/>
          <a:p>
            <a:pPr marL="0" indent="0">
              <a:buNone/>
            </a:pPr>
            <a:r>
              <a:rPr lang="en-US" sz="3100" b="1" dirty="0">
                <a:solidFill>
                  <a:srgbClr val="172033"/>
                </a:solidFill>
              </a:rPr>
              <a:t>State Law, Procurement, and Litigation</a:t>
            </a:r>
            <a:endParaRPr lang="en-US" sz="3100" dirty="0"/>
          </a:p>
        </p:txBody>
      </p:sp>
      <p:sp>
        <p:nvSpPr>
          <p:cNvPr id="6" name="Text 4"/>
          <p:cNvSpPr/>
          <p:nvPr/>
        </p:nvSpPr>
        <p:spPr>
          <a:xfrm>
            <a:off x="585216" y="868680"/>
            <a:ext cx="9966960" cy="320040"/>
          </a:xfrm>
          <a:prstGeom prst="rect">
            <a:avLst/>
          </a:prstGeom>
          <a:noFill/>
          <a:ln/>
        </p:spPr>
        <p:txBody>
          <a:bodyPr wrap="square" lIns="0" tIns="0" rIns="0" bIns="0" rtlCol="0" anchor="ctr">
            <a:normAutofit/>
          </a:bodyPr>
          <a:lstStyle/>
          <a:p>
            <a:pPr marL="0" indent="0">
              <a:buNone/>
            </a:pPr>
            <a:r>
              <a:rPr lang="en-US" sz="1450" dirty="0">
                <a:solidFill>
                  <a:srgbClr val="5B657A"/>
                </a:solidFill>
              </a:rPr>
              <a:t>Patchwork governance becomes a defining feature.</a:t>
            </a:r>
            <a:endParaRPr lang="en-US" sz="1450" dirty="0"/>
          </a:p>
        </p:txBody>
      </p:sp>
      <p:sp>
        <p:nvSpPr>
          <p:cNvPr id="7" name="Shape 5"/>
          <p:cNvSpPr/>
          <p:nvPr/>
        </p:nvSpPr>
        <p:spPr>
          <a:xfrm>
            <a:off x="585216" y="1298448"/>
            <a:ext cx="10835640" cy="0"/>
          </a:xfrm>
          <a:prstGeom prst="line">
            <a:avLst/>
          </a:prstGeom>
          <a:noFill/>
          <a:ln w="15875">
            <a:solidFill>
              <a:srgbClr val="1F5AA6"/>
            </a:solidFill>
            <a:prstDash val="solid"/>
          </a:ln>
        </p:spPr>
        <p:txBody>
          <a:bodyPr/>
          <a:lstStyle/>
          <a:p>
            <a:endParaRPr lang="en-US"/>
          </a:p>
        </p:txBody>
      </p:sp>
      <p:sp>
        <p:nvSpPr>
          <p:cNvPr id="8" name="Text 6"/>
          <p:cNvSpPr/>
          <p:nvPr/>
        </p:nvSpPr>
        <p:spPr>
          <a:xfrm>
            <a:off x="749808" y="1719072"/>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State Experimentation</a:t>
            </a:r>
            <a:endParaRPr lang="en-US" sz="1900" dirty="0"/>
          </a:p>
        </p:txBody>
      </p:sp>
      <p:sp>
        <p:nvSpPr>
          <p:cNvPr id="9" name="Text 7"/>
          <p:cNvSpPr/>
          <p:nvPr/>
        </p:nvSpPr>
        <p:spPr>
          <a:xfrm>
            <a:off x="768096" y="2176272"/>
            <a:ext cx="4800600" cy="1645230"/>
          </a:xfrm>
          <a:prstGeom prst="rect">
            <a:avLst/>
          </a:prstGeom>
          <a:noFill/>
          <a:ln/>
        </p:spPr>
        <p:txBody>
          <a:bodyPr wrap="square" lIns="254" tIns="254" rIns="254" bIns="254" rtlCol="0" anchor="ctr">
            <a:normAutofit fontScale="92500" lnSpcReduction="20000"/>
          </a:bodyPr>
          <a:lstStyle/>
          <a:p>
            <a:pPr marL="285750" indent="-285750">
              <a:buFont typeface="Arial" panose="020B0604020202020204" pitchFamily="34" charset="0"/>
              <a:buChar char="•"/>
            </a:pPr>
            <a:r>
              <a:rPr lang="en-US" sz="1750" dirty="0">
                <a:solidFill>
                  <a:srgbClr val="172033"/>
                </a:solidFill>
              </a:rPr>
              <a:t>High-risk AI laws and algorithmic discrimination rules</a:t>
            </a:r>
            <a:endParaRPr lang="en-US" sz="1750" dirty="0"/>
          </a:p>
          <a:p>
            <a:pPr marL="285750" indent="-285750">
              <a:buFont typeface="Arial" panose="020B0604020202020204" pitchFamily="34" charset="0"/>
              <a:buChar char="•"/>
            </a:pPr>
            <a:r>
              <a:rPr lang="en-US" sz="1750" dirty="0">
                <a:solidFill>
                  <a:srgbClr val="172033"/>
                </a:solidFill>
              </a:rPr>
              <a:t>Employment, biometric, deepfake, insurance, and consumer-protection measures</a:t>
            </a:r>
            <a:endParaRPr lang="en-US" sz="1750" dirty="0"/>
          </a:p>
          <a:p>
            <a:pPr marL="285750" indent="-285750">
              <a:buFont typeface="Arial" panose="020B0604020202020204" pitchFamily="34" charset="0"/>
              <a:buChar char="•"/>
            </a:pPr>
            <a:r>
              <a:rPr lang="en-US" sz="1750" dirty="0">
                <a:solidFill>
                  <a:srgbClr val="172033"/>
                </a:solidFill>
              </a:rPr>
              <a:t>Experimentation creates both protection and compliance complexity</a:t>
            </a:r>
          </a:p>
          <a:p>
            <a:pPr marL="285750" indent="-285750">
              <a:buFont typeface="Arial" panose="020B0604020202020204" pitchFamily="34" charset="0"/>
              <a:buChar char="•"/>
            </a:pPr>
            <a:r>
              <a:rPr lang="en-US" sz="1750" dirty="0">
                <a:solidFill>
                  <a:srgbClr val="172033"/>
                </a:solidFill>
              </a:rPr>
              <a:t>Mimic Federal Executive—Guidance through executive orders and initiative framing </a:t>
            </a:r>
            <a:endParaRPr lang="en-US" sz="1750" dirty="0"/>
          </a:p>
        </p:txBody>
      </p:sp>
      <p:sp>
        <p:nvSpPr>
          <p:cNvPr id="10" name="Shape 8"/>
          <p:cNvSpPr/>
          <p:nvPr/>
        </p:nvSpPr>
        <p:spPr>
          <a:xfrm>
            <a:off x="5961888" y="1691640"/>
            <a:ext cx="0" cy="3886200"/>
          </a:xfrm>
          <a:prstGeom prst="line">
            <a:avLst/>
          </a:prstGeom>
          <a:noFill/>
          <a:ln w="12700">
            <a:solidFill>
              <a:srgbClr val="C9BDAE"/>
            </a:solidFill>
            <a:prstDash val="solid"/>
          </a:ln>
        </p:spPr>
        <p:txBody>
          <a:bodyPr/>
          <a:lstStyle/>
          <a:p>
            <a:endParaRPr lang="en-US"/>
          </a:p>
        </p:txBody>
      </p:sp>
      <p:sp>
        <p:nvSpPr>
          <p:cNvPr id="11" name="Text 9"/>
          <p:cNvSpPr/>
          <p:nvPr/>
        </p:nvSpPr>
        <p:spPr>
          <a:xfrm>
            <a:off x="6428232" y="1719072"/>
            <a:ext cx="4892040" cy="292608"/>
          </a:xfrm>
          <a:prstGeom prst="rect">
            <a:avLst/>
          </a:prstGeom>
          <a:noFill/>
          <a:ln/>
        </p:spPr>
        <p:txBody>
          <a:bodyPr wrap="square" lIns="0" tIns="0" rIns="0" bIns="0" rtlCol="0" anchor="ctr"/>
          <a:lstStyle/>
          <a:p>
            <a:pPr marL="0" indent="0">
              <a:buNone/>
            </a:pPr>
            <a:r>
              <a:rPr lang="en-US" sz="1900" b="1" dirty="0">
                <a:solidFill>
                  <a:srgbClr val="1F5AA6"/>
                </a:solidFill>
              </a:rPr>
              <a:t>Public and Private Enforcement</a:t>
            </a:r>
            <a:endParaRPr lang="en-US" sz="1900" dirty="0"/>
          </a:p>
        </p:txBody>
      </p:sp>
      <p:sp>
        <p:nvSpPr>
          <p:cNvPr id="12" name="Text 10"/>
          <p:cNvSpPr/>
          <p:nvPr/>
        </p:nvSpPr>
        <p:spPr>
          <a:xfrm>
            <a:off x="6446520" y="2176272"/>
            <a:ext cx="4800600" cy="1645230"/>
          </a:xfrm>
          <a:prstGeom prst="rect">
            <a:avLst/>
          </a:prstGeom>
          <a:noFill/>
          <a:ln/>
        </p:spPr>
        <p:txBody>
          <a:bodyPr wrap="square" lIns="254" tIns="254" rIns="254" bIns="254" rtlCol="0" anchor="ctr">
            <a:normAutofit/>
          </a:bodyPr>
          <a:lstStyle/>
          <a:p>
            <a:pPr marL="285750" indent="-285750">
              <a:buFont typeface="Arial" panose="020B0604020202020204" pitchFamily="34" charset="0"/>
              <a:buChar char="•"/>
            </a:pPr>
            <a:r>
              <a:rPr lang="en-US" sz="1750" dirty="0">
                <a:solidFill>
                  <a:srgbClr val="172033"/>
                </a:solidFill>
              </a:rPr>
              <a:t>Procurement turns the state into a buyer-regulator</a:t>
            </a:r>
            <a:endParaRPr lang="en-US" sz="1750" dirty="0"/>
          </a:p>
          <a:p>
            <a:pPr marL="285750" indent="-285750">
              <a:buFont typeface="Arial" panose="020B0604020202020204" pitchFamily="34" charset="0"/>
              <a:buChar char="•"/>
            </a:pPr>
            <a:r>
              <a:rPr lang="en-US" sz="1750" dirty="0">
                <a:solidFill>
                  <a:srgbClr val="172033"/>
                </a:solidFill>
              </a:rPr>
              <a:t>Contracts can require audits, transparency, and cybersecurity</a:t>
            </a:r>
            <a:endParaRPr lang="en-US" sz="1750" dirty="0"/>
          </a:p>
          <a:p>
            <a:pPr marL="285750" indent="-285750">
              <a:buFont typeface="Arial" panose="020B0604020202020204" pitchFamily="34" charset="0"/>
              <a:buChar char="•"/>
            </a:pPr>
            <a:r>
              <a:rPr lang="en-US" sz="1750" dirty="0">
                <a:solidFill>
                  <a:srgbClr val="172033"/>
                </a:solidFill>
              </a:rPr>
              <a:t>Litigation can expose evidence but is slow and costly</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244</TotalTime>
  <Words>1326</Words>
  <Application>Microsoft Macintosh PowerPoint</Application>
  <PresentationFormat>Widescreen</PresentationFormat>
  <Paragraphs>167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Backer, Larry Cata</cp:lastModifiedBy>
  <cp:revision>7</cp:revision>
  <dcterms:created xsi:type="dcterms:W3CDTF">2026-05-25T00:17:33Z</dcterms:created>
  <dcterms:modified xsi:type="dcterms:W3CDTF">2026-05-26T02:13:12Z</dcterms:modified>
</cp:coreProperties>
</file>