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20" r:id="rId3"/>
    <p:sldId id="269" r:id="rId4"/>
    <p:sldId id="257" r:id="rId5"/>
    <p:sldId id="258" r:id="rId6"/>
    <p:sldId id="276" r:id="rId7"/>
    <p:sldId id="259" r:id="rId8"/>
    <p:sldId id="260" r:id="rId9"/>
    <p:sldId id="275" r:id="rId10"/>
    <p:sldId id="261" r:id="rId11"/>
    <p:sldId id="321" r:id="rId12"/>
    <p:sldId id="277" r:id="rId13"/>
    <p:sldId id="263" r:id="rId14"/>
    <p:sldId id="264" r:id="rId15"/>
    <p:sldId id="267" r:id="rId16"/>
    <p:sldId id="283" r:id="rId17"/>
    <p:sldId id="300" r:id="rId18"/>
    <p:sldId id="262" r:id="rId19"/>
    <p:sldId id="265" r:id="rId20"/>
    <p:sldId id="266" r:id="rId21"/>
    <p:sldId id="301" r:id="rId22"/>
    <p:sldId id="313" r:id="rId23"/>
    <p:sldId id="268" r:id="rId24"/>
    <p:sldId id="302" r:id="rId25"/>
    <p:sldId id="303" r:id="rId26"/>
    <p:sldId id="304" r:id="rId27"/>
    <p:sldId id="305" r:id="rId28"/>
    <p:sldId id="306" r:id="rId29"/>
    <p:sldId id="318" r:id="rId30"/>
    <p:sldId id="307" r:id="rId31"/>
    <p:sldId id="308" r:id="rId32"/>
    <p:sldId id="319" r:id="rId33"/>
    <p:sldId id="309" r:id="rId34"/>
    <p:sldId id="310" r:id="rId35"/>
    <p:sldId id="315" r:id="rId36"/>
    <p:sldId id="317" r:id="rId37"/>
    <p:sldId id="292" r:id="rId38"/>
    <p:sldId id="294" r:id="rId39"/>
    <p:sldId id="316" r:id="rId40"/>
    <p:sldId id="311" r:id="rId41"/>
    <p:sldId id="297" r:id="rId42"/>
    <p:sldId id="295" r:id="rId43"/>
    <p:sldId id="296" r:id="rId44"/>
    <p:sldId id="312" r:id="rId45"/>
    <p:sldId id="314" r:id="rId46"/>
    <p:sldId id="278" r:id="rId47"/>
    <p:sldId id="281" r:id="rId48"/>
    <p:sldId id="282" r:id="rId49"/>
    <p:sldId id="280" r:id="rId50"/>
    <p:sldId id="29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0C3C7-82BD-1A68-22A8-C9187B5274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6A5DD1-BEA0-04E7-4E4C-18433B5035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D28E94-8F5A-64CA-3E72-3143F2F47C9A}"/>
              </a:ext>
            </a:extLst>
          </p:cNvPr>
          <p:cNvSpPr>
            <a:spLocks noGrp="1"/>
          </p:cNvSpPr>
          <p:nvPr>
            <p:ph type="dt" sz="half" idx="10"/>
          </p:nvPr>
        </p:nvSpPr>
        <p:spPr/>
        <p:txBody>
          <a:bodyPr/>
          <a:lstStyle/>
          <a:p>
            <a:fld id="{0E8DADF1-6C86-5E47-91D9-45DF46FE1E91}" type="datetimeFigureOut">
              <a:rPr lang="en-US" smtClean="0"/>
              <a:t>3/29/26</a:t>
            </a:fld>
            <a:endParaRPr lang="en-US"/>
          </a:p>
        </p:txBody>
      </p:sp>
      <p:sp>
        <p:nvSpPr>
          <p:cNvPr id="5" name="Footer Placeholder 4">
            <a:extLst>
              <a:ext uri="{FF2B5EF4-FFF2-40B4-BE49-F238E27FC236}">
                <a16:creationId xmlns:a16="http://schemas.microsoft.com/office/drawing/2014/main" id="{360BD0B2-8188-8AD9-B0FF-C2E3F1F5F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4C387-4D93-A838-0E7A-9C1FD9B4F245}"/>
              </a:ext>
            </a:extLst>
          </p:cNvPr>
          <p:cNvSpPr>
            <a:spLocks noGrp="1"/>
          </p:cNvSpPr>
          <p:nvPr>
            <p:ph type="sldNum" sz="quarter" idx="12"/>
          </p:nvPr>
        </p:nvSpPr>
        <p:spPr/>
        <p:txBody>
          <a:bodyPr/>
          <a:lstStyle/>
          <a:p>
            <a:fld id="{BB368F91-66AE-5C46-96F1-49889EAC25A4}" type="slidenum">
              <a:rPr lang="en-US" smtClean="0"/>
              <a:t>‹#›</a:t>
            </a:fld>
            <a:endParaRPr lang="en-US"/>
          </a:p>
        </p:txBody>
      </p:sp>
    </p:spTree>
    <p:extLst>
      <p:ext uri="{BB962C8B-B14F-4D97-AF65-F5344CB8AC3E}">
        <p14:creationId xmlns:p14="http://schemas.microsoft.com/office/powerpoint/2010/main" val="2407126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51EE-BAC7-08E1-B27D-3C64D753B9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FD11F2-CD53-7EA9-0168-117CB20CE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8462E-65A3-FB2E-4A8F-6F38EB11DBD0}"/>
              </a:ext>
            </a:extLst>
          </p:cNvPr>
          <p:cNvSpPr>
            <a:spLocks noGrp="1"/>
          </p:cNvSpPr>
          <p:nvPr>
            <p:ph type="dt" sz="half" idx="10"/>
          </p:nvPr>
        </p:nvSpPr>
        <p:spPr/>
        <p:txBody>
          <a:bodyPr/>
          <a:lstStyle/>
          <a:p>
            <a:fld id="{0E8DADF1-6C86-5E47-91D9-45DF46FE1E91}" type="datetimeFigureOut">
              <a:rPr lang="en-US" smtClean="0"/>
              <a:t>3/29/26</a:t>
            </a:fld>
            <a:endParaRPr lang="en-US"/>
          </a:p>
        </p:txBody>
      </p:sp>
      <p:sp>
        <p:nvSpPr>
          <p:cNvPr id="5" name="Footer Placeholder 4">
            <a:extLst>
              <a:ext uri="{FF2B5EF4-FFF2-40B4-BE49-F238E27FC236}">
                <a16:creationId xmlns:a16="http://schemas.microsoft.com/office/drawing/2014/main" id="{EB5DCC61-F522-241E-5AEF-1B7D891DE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AF4ACD-F13C-3F3D-B388-2C1D23CC6B76}"/>
              </a:ext>
            </a:extLst>
          </p:cNvPr>
          <p:cNvSpPr>
            <a:spLocks noGrp="1"/>
          </p:cNvSpPr>
          <p:nvPr>
            <p:ph type="sldNum" sz="quarter" idx="12"/>
          </p:nvPr>
        </p:nvSpPr>
        <p:spPr/>
        <p:txBody>
          <a:bodyPr/>
          <a:lstStyle/>
          <a:p>
            <a:fld id="{BB368F91-66AE-5C46-96F1-49889EAC25A4}" type="slidenum">
              <a:rPr lang="en-US" smtClean="0"/>
              <a:t>‹#›</a:t>
            </a:fld>
            <a:endParaRPr lang="en-US"/>
          </a:p>
        </p:txBody>
      </p:sp>
    </p:spTree>
    <p:extLst>
      <p:ext uri="{BB962C8B-B14F-4D97-AF65-F5344CB8AC3E}">
        <p14:creationId xmlns:p14="http://schemas.microsoft.com/office/powerpoint/2010/main" val="393146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374497-C1D4-1ADF-DA26-5804280F1A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E5C5AB-348A-AB50-3B74-203F323896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5BA235-0972-EB42-3C0F-8974E2F457B7}"/>
              </a:ext>
            </a:extLst>
          </p:cNvPr>
          <p:cNvSpPr>
            <a:spLocks noGrp="1"/>
          </p:cNvSpPr>
          <p:nvPr>
            <p:ph type="dt" sz="half" idx="10"/>
          </p:nvPr>
        </p:nvSpPr>
        <p:spPr/>
        <p:txBody>
          <a:bodyPr/>
          <a:lstStyle/>
          <a:p>
            <a:fld id="{0E8DADF1-6C86-5E47-91D9-45DF46FE1E91}" type="datetimeFigureOut">
              <a:rPr lang="en-US" smtClean="0"/>
              <a:t>3/29/26</a:t>
            </a:fld>
            <a:endParaRPr lang="en-US"/>
          </a:p>
        </p:txBody>
      </p:sp>
      <p:sp>
        <p:nvSpPr>
          <p:cNvPr id="5" name="Footer Placeholder 4">
            <a:extLst>
              <a:ext uri="{FF2B5EF4-FFF2-40B4-BE49-F238E27FC236}">
                <a16:creationId xmlns:a16="http://schemas.microsoft.com/office/drawing/2014/main" id="{CDC2A59F-709D-B46A-C86B-14CFE22887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A28B3-9E82-7D19-A3BB-CB94C5A80710}"/>
              </a:ext>
            </a:extLst>
          </p:cNvPr>
          <p:cNvSpPr>
            <a:spLocks noGrp="1"/>
          </p:cNvSpPr>
          <p:nvPr>
            <p:ph type="sldNum" sz="quarter" idx="12"/>
          </p:nvPr>
        </p:nvSpPr>
        <p:spPr/>
        <p:txBody>
          <a:bodyPr/>
          <a:lstStyle/>
          <a:p>
            <a:fld id="{BB368F91-66AE-5C46-96F1-49889EAC25A4}" type="slidenum">
              <a:rPr lang="en-US" smtClean="0"/>
              <a:t>‹#›</a:t>
            </a:fld>
            <a:endParaRPr lang="en-US"/>
          </a:p>
        </p:txBody>
      </p:sp>
    </p:spTree>
    <p:extLst>
      <p:ext uri="{BB962C8B-B14F-4D97-AF65-F5344CB8AC3E}">
        <p14:creationId xmlns:p14="http://schemas.microsoft.com/office/powerpoint/2010/main" val="2283386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54FCC-9F64-616F-5DFD-1E0FF62887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57902-E869-5B94-6CE0-FF84C2B7FD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93579-B3EF-47E6-6808-052B101B6093}"/>
              </a:ext>
            </a:extLst>
          </p:cNvPr>
          <p:cNvSpPr>
            <a:spLocks noGrp="1"/>
          </p:cNvSpPr>
          <p:nvPr>
            <p:ph type="dt" sz="half" idx="10"/>
          </p:nvPr>
        </p:nvSpPr>
        <p:spPr/>
        <p:txBody>
          <a:bodyPr/>
          <a:lstStyle/>
          <a:p>
            <a:fld id="{0E8DADF1-6C86-5E47-91D9-45DF46FE1E91}" type="datetimeFigureOut">
              <a:rPr lang="en-US" smtClean="0"/>
              <a:t>3/29/26</a:t>
            </a:fld>
            <a:endParaRPr lang="en-US"/>
          </a:p>
        </p:txBody>
      </p:sp>
      <p:sp>
        <p:nvSpPr>
          <p:cNvPr id="5" name="Footer Placeholder 4">
            <a:extLst>
              <a:ext uri="{FF2B5EF4-FFF2-40B4-BE49-F238E27FC236}">
                <a16:creationId xmlns:a16="http://schemas.microsoft.com/office/drawing/2014/main" id="{F8BF11D6-7DB8-1FDA-BDEE-1890A0757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CAD47-4CAB-D637-177E-3A33CA481060}"/>
              </a:ext>
            </a:extLst>
          </p:cNvPr>
          <p:cNvSpPr>
            <a:spLocks noGrp="1"/>
          </p:cNvSpPr>
          <p:nvPr>
            <p:ph type="sldNum" sz="quarter" idx="12"/>
          </p:nvPr>
        </p:nvSpPr>
        <p:spPr/>
        <p:txBody>
          <a:bodyPr/>
          <a:lstStyle/>
          <a:p>
            <a:fld id="{BB368F91-66AE-5C46-96F1-49889EAC25A4}" type="slidenum">
              <a:rPr lang="en-US" smtClean="0"/>
              <a:t>‹#›</a:t>
            </a:fld>
            <a:endParaRPr lang="en-US"/>
          </a:p>
        </p:txBody>
      </p:sp>
    </p:spTree>
    <p:extLst>
      <p:ext uri="{BB962C8B-B14F-4D97-AF65-F5344CB8AC3E}">
        <p14:creationId xmlns:p14="http://schemas.microsoft.com/office/powerpoint/2010/main" val="3149524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DCF9-8E44-B8D3-ED3A-960EFB9FE0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551171-D1AF-FFF0-B99C-F8C1A5AA004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9BCCB1-B63C-B74C-E45B-0943B3B29F41}"/>
              </a:ext>
            </a:extLst>
          </p:cNvPr>
          <p:cNvSpPr>
            <a:spLocks noGrp="1"/>
          </p:cNvSpPr>
          <p:nvPr>
            <p:ph type="dt" sz="half" idx="10"/>
          </p:nvPr>
        </p:nvSpPr>
        <p:spPr/>
        <p:txBody>
          <a:bodyPr/>
          <a:lstStyle/>
          <a:p>
            <a:fld id="{0E8DADF1-6C86-5E47-91D9-45DF46FE1E91}" type="datetimeFigureOut">
              <a:rPr lang="en-US" smtClean="0"/>
              <a:t>3/29/26</a:t>
            </a:fld>
            <a:endParaRPr lang="en-US"/>
          </a:p>
        </p:txBody>
      </p:sp>
      <p:sp>
        <p:nvSpPr>
          <p:cNvPr id="5" name="Footer Placeholder 4">
            <a:extLst>
              <a:ext uri="{FF2B5EF4-FFF2-40B4-BE49-F238E27FC236}">
                <a16:creationId xmlns:a16="http://schemas.microsoft.com/office/drawing/2014/main" id="{6DEB8E60-2F9A-4F42-5A97-C7045E27C7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C4BFB9-3F03-9009-5C7A-642C80C3F5CF}"/>
              </a:ext>
            </a:extLst>
          </p:cNvPr>
          <p:cNvSpPr>
            <a:spLocks noGrp="1"/>
          </p:cNvSpPr>
          <p:nvPr>
            <p:ph type="sldNum" sz="quarter" idx="12"/>
          </p:nvPr>
        </p:nvSpPr>
        <p:spPr/>
        <p:txBody>
          <a:bodyPr/>
          <a:lstStyle/>
          <a:p>
            <a:fld id="{BB368F91-66AE-5C46-96F1-49889EAC25A4}" type="slidenum">
              <a:rPr lang="en-US" smtClean="0"/>
              <a:t>‹#›</a:t>
            </a:fld>
            <a:endParaRPr lang="en-US"/>
          </a:p>
        </p:txBody>
      </p:sp>
    </p:spTree>
    <p:extLst>
      <p:ext uri="{BB962C8B-B14F-4D97-AF65-F5344CB8AC3E}">
        <p14:creationId xmlns:p14="http://schemas.microsoft.com/office/powerpoint/2010/main" val="2367663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80523-D628-7FB5-F573-0CEA3711C2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9F0F1F-4648-B3F1-8B4B-BEE2394AE3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9B9948-9DCE-A309-EACC-D51041A254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949349-EFC6-DF12-FE5A-F3CA6F59EB6B}"/>
              </a:ext>
            </a:extLst>
          </p:cNvPr>
          <p:cNvSpPr>
            <a:spLocks noGrp="1"/>
          </p:cNvSpPr>
          <p:nvPr>
            <p:ph type="dt" sz="half" idx="10"/>
          </p:nvPr>
        </p:nvSpPr>
        <p:spPr/>
        <p:txBody>
          <a:bodyPr/>
          <a:lstStyle/>
          <a:p>
            <a:fld id="{0E8DADF1-6C86-5E47-91D9-45DF46FE1E91}" type="datetimeFigureOut">
              <a:rPr lang="en-US" smtClean="0"/>
              <a:t>3/29/26</a:t>
            </a:fld>
            <a:endParaRPr lang="en-US"/>
          </a:p>
        </p:txBody>
      </p:sp>
      <p:sp>
        <p:nvSpPr>
          <p:cNvPr id="6" name="Footer Placeholder 5">
            <a:extLst>
              <a:ext uri="{FF2B5EF4-FFF2-40B4-BE49-F238E27FC236}">
                <a16:creationId xmlns:a16="http://schemas.microsoft.com/office/drawing/2014/main" id="{B45883D1-6612-63CF-38B5-863184748A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783A5E-700B-8E97-6B76-9BBE8E55FF36}"/>
              </a:ext>
            </a:extLst>
          </p:cNvPr>
          <p:cNvSpPr>
            <a:spLocks noGrp="1"/>
          </p:cNvSpPr>
          <p:nvPr>
            <p:ph type="sldNum" sz="quarter" idx="12"/>
          </p:nvPr>
        </p:nvSpPr>
        <p:spPr/>
        <p:txBody>
          <a:bodyPr/>
          <a:lstStyle/>
          <a:p>
            <a:fld id="{BB368F91-66AE-5C46-96F1-49889EAC25A4}" type="slidenum">
              <a:rPr lang="en-US" smtClean="0"/>
              <a:t>‹#›</a:t>
            </a:fld>
            <a:endParaRPr lang="en-US"/>
          </a:p>
        </p:txBody>
      </p:sp>
    </p:spTree>
    <p:extLst>
      <p:ext uri="{BB962C8B-B14F-4D97-AF65-F5344CB8AC3E}">
        <p14:creationId xmlns:p14="http://schemas.microsoft.com/office/powerpoint/2010/main" val="3760633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27707-641D-7AA2-DA7E-08CFD701B1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74EF99-A963-EBAD-AADB-58EA99E88B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E8A593-F6BD-E8A5-958C-7F9B32D789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8B391F-3C75-43A2-1C28-4B7CB0F90A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62B85C-9879-1BB8-68E0-78F18DDB55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87E002-8730-F458-D435-468250FD9932}"/>
              </a:ext>
            </a:extLst>
          </p:cNvPr>
          <p:cNvSpPr>
            <a:spLocks noGrp="1"/>
          </p:cNvSpPr>
          <p:nvPr>
            <p:ph type="dt" sz="half" idx="10"/>
          </p:nvPr>
        </p:nvSpPr>
        <p:spPr/>
        <p:txBody>
          <a:bodyPr/>
          <a:lstStyle/>
          <a:p>
            <a:fld id="{0E8DADF1-6C86-5E47-91D9-45DF46FE1E91}" type="datetimeFigureOut">
              <a:rPr lang="en-US" smtClean="0"/>
              <a:t>3/29/26</a:t>
            </a:fld>
            <a:endParaRPr lang="en-US"/>
          </a:p>
        </p:txBody>
      </p:sp>
      <p:sp>
        <p:nvSpPr>
          <p:cNvPr id="8" name="Footer Placeholder 7">
            <a:extLst>
              <a:ext uri="{FF2B5EF4-FFF2-40B4-BE49-F238E27FC236}">
                <a16:creationId xmlns:a16="http://schemas.microsoft.com/office/drawing/2014/main" id="{7C45C956-96A7-B978-A45E-0AA772FAB1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127C20-BF9E-F496-5EDA-84E1F1713F8C}"/>
              </a:ext>
            </a:extLst>
          </p:cNvPr>
          <p:cNvSpPr>
            <a:spLocks noGrp="1"/>
          </p:cNvSpPr>
          <p:nvPr>
            <p:ph type="sldNum" sz="quarter" idx="12"/>
          </p:nvPr>
        </p:nvSpPr>
        <p:spPr/>
        <p:txBody>
          <a:bodyPr/>
          <a:lstStyle/>
          <a:p>
            <a:fld id="{BB368F91-66AE-5C46-96F1-49889EAC25A4}" type="slidenum">
              <a:rPr lang="en-US" smtClean="0"/>
              <a:t>‹#›</a:t>
            </a:fld>
            <a:endParaRPr lang="en-US"/>
          </a:p>
        </p:txBody>
      </p:sp>
    </p:spTree>
    <p:extLst>
      <p:ext uri="{BB962C8B-B14F-4D97-AF65-F5344CB8AC3E}">
        <p14:creationId xmlns:p14="http://schemas.microsoft.com/office/powerpoint/2010/main" val="1954133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594C3-8781-78DE-FF91-023F328F56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3C77B7-42F9-431E-974E-226BD82BF7AF}"/>
              </a:ext>
            </a:extLst>
          </p:cNvPr>
          <p:cNvSpPr>
            <a:spLocks noGrp="1"/>
          </p:cNvSpPr>
          <p:nvPr>
            <p:ph type="dt" sz="half" idx="10"/>
          </p:nvPr>
        </p:nvSpPr>
        <p:spPr/>
        <p:txBody>
          <a:bodyPr/>
          <a:lstStyle/>
          <a:p>
            <a:fld id="{0E8DADF1-6C86-5E47-91D9-45DF46FE1E91}" type="datetimeFigureOut">
              <a:rPr lang="en-US" smtClean="0"/>
              <a:t>3/29/26</a:t>
            </a:fld>
            <a:endParaRPr lang="en-US"/>
          </a:p>
        </p:txBody>
      </p:sp>
      <p:sp>
        <p:nvSpPr>
          <p:cNvPr id="4" name="Footer Placeholder 3">
            <a:extLst>
              <a:ext uri="{FF2B5EF4-FFF2-40B4-BE49-F238E27FC236}">
                <a16:creationId xmlns:a16="http://schemas.microsoft.com/office/drawing/2014/main" id="{A4A891B8-9FC5-1F7F-554A-153A901FCA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816654-CDC0-F14C-6BE2-001B1C3FEC6F}"/>
              </a:ext>
            </a:extLst>
          </p:cNvPr>
          <p:cNvSpPr>
            <a:spLocks noGrp="1"/>
          </p:cNvSpPr>
          <p:nvPr>
            <p:ph type="sldNum" sz="quarter" idx="12"/>
          </p:nvPr>
        </p:nvSpPr>
        <p:spPr/>
        <p:txBody>
          <a:bodyPr/>
          <a:lstStyle/>
          <a:p>
            <a:fld id="{BB368F91-66AE-5C46-96F1-49889EAC25A4}" type="slidenum">
              <a:rPr lang="en-US" smtClean="0"/>
              <a:t>‹#›</a:t>
            </a:fld>
            <a:endParaRPr lang="en-US"/>
          </a:p>
        </p:txBody>
      </p:sp>
    </p:spTree>
    <p:extLst>
      <p:ext uri="{BB962C8B-B14F-4D97-AF65-F5344CB8AC3E}">
        <p14:creationId xmlns:p14="http://schemas.microsoft.com/office/powerpoint/2010/main" val="2912210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7ABFFF-4323-852E-BBB6-06C89FB7D597}"/>
              </a:ext>
            </a:extLst>
          </p:cNvPr>
          <p:cNvSpPr>
            <a:spLocks noGrp="1"/>
          </p:cNvSpPr>
          <p:nvPr>
            <p:ph type="dt" sz="half" idx="10"/>
          </p:nvPr>
        </p:nvSpPr>
        <p:spPr/>
        <p:txBody>
          <a:bodyPr/>
          <a:lstStyle/>
          <a:p>
            <a:fld id="{0E8DADF1-6C86-5E47-91D9-45DF46FE1E91}" type="datetimeFigureOut">
              <a:rPr lang="en-US" smtClean="0"/>
              <a:t>3/29/26</a:t>
            </a:fld>
            <a:endParaRPr lang="en-US"/>
          </a:p>
        </p:txBody>
      </p:sp>
      <p:sp>
        <p:nvSpPr>
          <p:cNvPr id="3" name="Footer Placeholder 2">
            <a:extLst>
              <a:ext uri="{FF2B5EF4-FFF2-40B4-BE49-F238E27FC236}">
                <a16:creationId xmlns:a16="http://schemas.microsoft.com/office/drawing/2014/main" id="{0E561CB6-2200-22C0-744F-326DA457D6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47B404-4997-BE48-80CC-05CD11C82047}"/>
              </a:ext>
            </a:extLst>
          </p:cNvPr>
          <p:cNvSpPr>
            <a:spLocks noGrp="1"/>
          </p:cNvSpPr>
          <p:nvPr>
            <p:ph type="sldNum" sz="quarter" idx="12"/>
          </p:nvPr>
        </p:nvSpPr>
        <p:spPr/>
        <p:txBody>
          <a:bodyPr/>
          <a:lstStyle/>
          <a:p>
            <a:fld id="{BB368F91-66AE-5C46-96F1-49889EAC25A4}" type="slidenum">
              <a:rPr lang="en-US" smtClean="0"/>
              <a:t>‹#›</a:t>
            </a:fld>
            <a:endParaRPr lang="en-US"/>
          </a:p>
        </p:txBody>
      </p:sp>
    </p:spTree>
    <p:extLst>
      <p:ext uri="{BB962C8B-B14F-4D97-AF65-F5344CB8AC3E}">
        <p14:creationId xmlns:p14="http://schemas.microsoft.com/office/powerpoint/2010/main" val="3650766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76ED5-CDCB-2696-85F0-8496BE6EE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07DA52-B75B-80B6-389A-643F319004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F66301-DDB3-BF16-0370-A3184935A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18C9E9-E16E-307D-CF16-987B84DBD384}"/>
              </a:ext>
            </a:extLst>
          </p:cNvPr>
          <p:cNvSpPr>
            <a:spLocks noGrp="1"/>
          </p:cNvSpPr>
          <p:nvPr>
            <p:ph type="dt" sz="half" idx="10"/>
          </p:nvPr>
        </p:nvSpPr>
        <p:spPr/>
        <p:txBody>
          <a:bodyPr/>
          <a:lstStyle/>
          <a:p>
            <a:fld id="{0E8DADF1-6C86-5E47-91D9-45DF46FE1E91}" type="datetimeFigureOut">
              <a:rPr lang="en-US" smtClean="0"/>
              <a:t>3/29/26</a:t>
            </a:fld>
            <a:endParaRPr lang="en-US"/>
          </a:p>
        </p:txBody>
      </p:sp>
      <p:sp>
        <p:nvSpPr>
          <p:cNvPr id="6" name="Footer Placeholder 5">
            <a:extLst>
              <a:ext uri="{FF2B5EF4-FFF2-40B4-BE49-F238E27FC236}">
                <a16:creationId xmlns:a16="http://schemas.microsoft.com/office/drawing/2014/main" id="{F6FEF9C7-41D1-A528-9001-2664732E1D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956FE-BC8C-5DAA-0AD1-541BDACBFBF0}"/>
              </a:ext>
            </a:extLst>
          </p:cNvPr>
          <p:cNvSpPr>
            <a:spLocks noGrp="1"/>
          </p:cNvSpPr>
          <p:nvPr>
            <p:ph type="sldNum" sz="quarter" idx="12"/>
          </p:nvPr>
        </p:nvSpPr>
        <p:spPr/>
        <p:txBody>
          <a:bodyPr/>
          <a:lstStyle/>
          <a:p>
            <a:fld id="{BB368F91-66AE-5C46-96F1-49889EAC25A4}" type="slidenum">
              <a:rPr lang="en-US" smtClean="0"/>
              <a:t>‹#›</a:t>
            </a:fld>
            <a:endParaRPr lang="en-US"/>
          </a:p>
        </p:txBody>
      </p:sp>
    </p:spTree>
    <p:extLst>
      <p:ext uri="{BB962C8B-B14F-4D97-AF65-F5344CB8AC3E}">
        <p14:creationId xmlns:p14="http://schemas.microsoft.com/office/powerpoint/2010/main" val="3494362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24FA4-E8B3-2DF4-B899-1B543CCC2F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8D0B45-B47F-DE2B-4428-3FC9ED9DC9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580EF8-EA45-5117-1C96-4A12558AB2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B274AF-6739-0534-A57D-998ACEAD3A4C}"/>
              </a:ext>
            </a:extLst>
          </p:cNvPr>
          <p:cNvSpPr>
            <a:spLocks noGrp="1"/>
          </p:cNvSpPr>
          <p:nvPr>
            <p:ph type="dt" sz="half" idx="10"/>
          </p:nvPr>
        </p:nvSpPr>
        <p:spPr/>
        <p:txBody>
          <a:bodyPr/>
          <a:lstStyle/>
          <a:p>
            <a:fld id="{0E8DADF1-6C86-5E47-91D9-45DF46FE1E91}" type="datetimeFigureOut">
              <a:rPr lang="en-US" smtClean="0"/>
              <a:t>3/29/26</a:t>
            </a:fld>
            <a:endParaRPr lang="en-US"/>
          </a:p>
        </p:txBody>
      </p:sp>
      <p:sp>
        <p:nvSpPr>
          <p:cNvPr id="6" name="Footer Placeholder 5">
            <a:extLst>
              <a:ext uri="{FF2B5EF4-FFF2-40B4-BE49-F238E27FC236}">
                <a16:creationId xmlns:a16="http://schemas.microsoft.com/office/drawing/2014/main" id="{E546316C-CE61-8945-8376-0D36BCE62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79A0D4-A85C-1427-CB91-208564E2003C}"/>
              </a:ext>
            </a:extLst>
          </p:cNvPr>
          <p:cNvSpPr>
            <a:spLocks noGrp="1"/>
          </p:cNvSpPr>
          <p:nvPr>
            <p:ph type="sldNum" sz="quarter" idx="12"/>
          </p:nvPr>
        </p:nvSpPr>
        <p:spPr/>
        <p:txBody>
          <a:bodyPr/>
          <a:lstStyle/>
          <a:p>
            <a:fld id="{BB368F91-66AE-5C46-96F1-49889EAC25A4}" type="slidenum">
              <a:rPr lang="en-US" smtClean="0"/>
              <a:t>‹#›</a:t>
            </a:fld>
            <a:endParaRPr lang="en-US"/>
          </a:p>
        </p:txBody>
      </p:sp>
    </p:spTree>
    <p:extLst>
      <p:ext uri="{BB962C8B-B14F-4D97-AF65-F5344CB8AC3E}">
        <p14:creationId xmlns:p14="http://schemas.microsoft.com/office/powerpoint/2010/main" val="4220877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604F40-CF1A-A41F-BCDE-31FBBF4E2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1DE0F8-6080-84C1-F034-7D41425632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0C66E8-F6D4-A666-DA3B-C60F546EDF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E8DADF1-6C86-5E47-91D9-45DF46FE1E91}" type="datetimeFigureOut">
              <a:rPr lang="en-US" smtClean="0"/>
              <a:t>3/29/26</a:t>
            </a:fld>
            <a:endParaRPr lang="en-US"/>
          </a:p>
        </p:txBody>
      </p:sp>
      <p:sp>
        <p:nvSpPr>
          <p:cNvPr id="5" name="Footer Placeholder 4">
            <a:extLst>
              <a:ext uri="{FF2B5EF4-FFF2-40B4-BE49-F238E27FC236}">
                <a16:creationId xmlns:a16="http://schemas.microsoft.com/office/drawing/2014/main" id="{8CF70666-04BB-CB22-616B-B9EC9C0C0B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64A8375-956F-9718-CDBC-F000296345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368F91-66AE-5C46-96F1-49889EAC25A4}" type="slidenum">
              <a:rPr lang="en-US" smtClean="0"/>
              <a:t>‹#›</a:t>
            </a:fld>
            <a:endParaRPr lang="en-US"/>
          </a:p>
        </p:txBody>
      </p:sp>
    </p:spTree>
    <p:extLst>
      <p:ext uri="{BB962C8B-B14F-4D97-AF65-F5344CB8AC3E}">
        <p14:creationId xmlns:p14="http://schemas.microsoft.com/office/powerpoint/2010/main" val="2902608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file:///Users/lcb911/Desktop/E_CN.4_2006_97-EN.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google.com/url?sa=t&amp;source=web&amp;rct=j&amp;url=https%3A%2F%2Ffineartamerica.com%2Ffeatured%2Fthe-market-stall-rudolphe-ernst.html&amp;ved=0CBoQjhxqFwoTCMjquMPIrpMDFQAAAAAdAAAAABAH&amp;opi=89978449"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2DEF7-980A-6468-93BD-AADCB7FB2C5D}"/>
              </a:ext>
            </a:extLst>
          </p:cNvPr>
          <p:cNvSpPr>
            <a:spLocks noGrp="1"/>
          </p:cNvSpPr>
          <p:nvPr>
            <p:ph type="ctrTitle"/>
          </p:nvPr>
        </p:nvSpPr>
        <p:spPr>
          <a:xfrm>
            <a:off x="0" y="0"/>
            <a:ext cx="5334000" cy="3605049"/>
          </a:xfrm>
        </p:spPr>
        <p:txBody>
          <a:bodyPr>
            <a:normAutofit fontScale="90000"/>
          </a:bodyPr>
          <a:lstStyle/>
          <a:p>
            <a:r>
              <a:rPr lang="en-US" sz="4400" b="1" dirty="0">
                <a:solidFill>
                  <a:schemeClr val="bg1"/>
                </a:solidFill>
              </a:rPr>
              <a:t>El Encuentro entre la Gobernansa Empresarial y los ONU Principios Rectores sobre las Empresas y los Derechos Humanos</a:t>
            </a:r>
          </a:p>
        </p:txBody>
      </p:sp>
      <p:sp>
        <p:nvSpPr>
          <p:cNvPr id="3" name="Subtitle 2">
            <a:extLst>
              <a:ext uri="{FF2B5EF4-FFF2-40B4-BE49-F238E27FC236}">
                <a16:creationId xmlns:a16="http://schemas.microsoft.com/office/drawing/2014/main" id="{35647936-3BD8-2D6C-08CB-B5C216B36C2C}"/>
              </a:ext>
            </a:extLst>
          </p:cNvPr>
          <p:cNvSpPr>
            <a:spLocks noGrp="1"/>
          </p:cNvSpPr>
          <p:nvPr>
            <p:ph type="subTitle" idx="1"/>
          </p:nvPr>
        </p:nvSpPr>
        <p:spPr>
          <a:xfrm>
            <a:off x="0" y="4134140"/>
            <a:ext cx="5609968" cy="2723860"/>
          </a:xfrm>
        </p:spPr>
        <p:txBody>
          <a:bodyPr>
            <a:normAutofit fontScale="92500" lnSpcReduction="10000"/>
          </a:bodyPr>
          <a:lstStyle/>
          <a:p>
            <a:r>
              <a:rPr lang="en-US" b="1" dirty="0">
                <a:solidFill>
                  <a:schemeClr val="bg1"/>
                </a:solidFill>
              </a:rPr>
              <a:t>Larry Catá Backer (</a:t>
            </a:r>
            <a:r>
              <a:rPr lang="zh-CN" altLang="en-US" b="1" dirty="0">
                <a:solidFill>
                  <a:schemeClr val="bg1"/>
                </a:solidFill>
              </a:rPr>
              <a:t>白 轲</a:t>
            </a:r>
            <a:r>
              <a:rPr lang="en-US" altLang="zh-CN" b="1" dirty="0">
                <a:solidFill>
                  <a:schemeClr val="bg1"/>
                </a:solidFill>
              </a:rPr>
              <a:t>)</a:t>
            </a:r>
            <a:br>
              <a:rPr lang="en-US" altLang="zh-CN" b="1" dirty="0">
                <a:solidFill>
                  <a:schemeClr val="bg1"/>
                </a:solidFill>
              </a:rPr>
            </a:br>
            <a:r>
              <a:rPr lang="en-US" sz="1700" b="1" dirty="0">
                <a:solidFill>
                  <a:schemeClr val="bg1"/>
                </a:solidFill>
              </a:rPr>
              <a:t>W. Richard and Mary Eshelman Faculty Scholar; Professor of Law and International Affairs</a:t>
            </a:r>
          </a:p>
          <a:p>
            <a:r>
              <a:rPr lang="en-US" sz="1700" b="1" dirty="0">
                <a:solidFill>
                  <a:schemeClr val="bg1"/>
                </a:solidFill>
              </a:rPr>
              <a:t>Pennsylvania State University | 239 Lewis Katz Building, University Park, PA 16802    1.814.863.3640 (direct) ||  lcb11@psu.edu</a:t>
            </a:r>
          </a:p>
          <a:p>
            <a:r>
              <a:rPr lang="en-US" b="1" dirty="0">
                <a:solidFill>
                  <a:schemeClr val="bg1"/>
                </a:solidFill>
              </a:rPr>
              <a:t>Ponencia realizado 19 March 2026</a:t>
            </a:r>
          </a:p>
          <a:p>
            <a:r>
              <a:rPr lang="en-US" b="1" dirty="0">
                <a:solidFill>
                  <a:schemeClr val="bg1"/>
                </a:solidFill>
              </a:rPr>
              <a:t>Universidad </a:t>
            </a:r>
            <a:r>
              <a:rPr lang="en-US" b="1" dirty="0" err="1">
                <a:solidFill>
                  <a:schemeClr val="bg1"/>
                </a:solidFill>
              </a:rPr>
              <a:t>Icesi</a:t>
            </a:r>
            <a:endParaRPr lang="en-US" b="1" dirty="0">
              <a:solidFill>
                <a:schemeClr val="bg1"/>
              </a:solidFill>
            </a:endParaRPr>
          </a:p>
          <a:p>
            <a:r>
              <a:rPr lang="en-US" b="1" dirty="0">
                <a:solidFill>
                  <a:schemeClr val="bg1"/>
                </a:solidFill>
              </a:rPr>
              <a:t>Cali, Colombia</a:t>
            </a:r>
          </a:p>
        </p:txBody>
      </p:sp>
      <p:sp>
        <p:nvSpPr>
          <p:cNvPr id="4" name="TextBox 3">
            <a:extLst>
              <a:ext uri="{FF2B5EF4-FFF2-40B4-BE49-F238E27FC236}">
                <a16:creationId xmlns:a16="http://schemas.microsoft.com/office/drawing/2014/main" id="{9E409D23-AA3C-2E25-53CB-27CD49295EE8}"/>
              </a:ext>
            </a:extLst>
          </p:cNvPr>
          <p:cNvSpPr txBox="1"/>
          <p:nvPr/>
        </p:nvSpPr>
        <p:spPr>
          <a:xfrm>
            <a:off x="5843752" y="3605049"/>
            <a:ext cx="6348248" cy="3170099"/>
          </a:xfrm>
          <a:prstGeom prst="rect">
            <a:avLst/>
          </a:prstGeom>
          <a:noFill/>
        </p:spPr>
        <p:txBody>
          <a:bodyPr wrap="square" rtlCol="0">
            <a:spAutoFit/>
          </a:bodyPr>
          <a:lstStyle/>
          <a:p>
            <a:r>
              <a:rPr lang="en-US" sz="4000" b="1" dirty="0">
                <a:solidFill>
                  <a:schemeClr val="bg1"/>
                </a:solidFill>
              </a:rPr>
              <a:t>Encountering Corporate Governance and the UN Guiding Principles for Business and Human Rights</a:t>
            </a:r>
            <a:endParaRPr lang="en-US" sz="4000" dirty="0"/>
          </a:p>
        </p:txBody>
      </p:sp>
    </p:spTree>
    <p:extLst>
      <p:ext uri="{BB962C8B-B14F-4D97-AF65-F5344CB8AC3E}">
        <p14:creationId xmlns:p14="http://schemas.microsoft.com/office/powerpoint/2010/main" val="2966470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95C65-9E22-F090-A655-A426D7F755C7}"/>
              </a:ext>
            </a:extLst>
          </p:cNvPr>
          <p:cNvSpPr>
            <a:spLocks noGrp="1"/>
          </p:cNvSpPr>
          <p:nvPr>
            <p:ph type="title"/>
          </p:nvPr>
        </p:nvSpPr>
        <p:spPr>
          <a:xfrm>
            <a:off x="433552" y="86498"/>
            <a:ext cx="11477296" cy="939113"/>
          </a:xfrm>
        </p:spPr>
        <p:txBody>
          <a:bodyPr/>
          <a:lstStyle/>
          <a:p>
            <a:pPr algn="ctr"/>
            <a:r>
              <a:rPr lang="en-US" err="1"/>
              <a:t>Desafíos</a:t>
            </a:r>
            <a:r>
              <a:rPr lang="en-US"/>
              <a:t> </a:t>
            </a:r>
            <a:r>
              <a:rPr lang="en-US" err="1"/>
              <a:t>normativos</a:t>
            </a:r>
            <a:r>
              <a:rPr lang="en-US"/>
              <a:t> y de </a:t>
            </a:r>
            <a:r>
              <a:rPr lang="en-US" err="1"/>
              <a:t>política</a:t>
            </a:r>
            <a:r>
              <a:rPr lang="en-US"/>
              <a:t> (Challenges)</a:t>
            </a:r>
          </a:p>
        </p:txBody>
      </p:sp>
      <p:sp>
        <p:nvSpPr>
          <p:cNvPr id="3" name="Content Placeholder 2">
            <a:extLst>
              <a:ext uri="{FF2B5EF4-FFF2-40B4-BE49-F238E27FC236}">
                <a16:creationId xmlns:a16="http://schemas.microsoft.com/office/drawing/2014/main" id="{7F36CB93-6AB8-95FC-C436-9C2BF79B6A04}"/>
              </a:ext>
            </a:extLst>
          </p:cNvPr>
          <p:cNvSpPr>
            <a:spLocks noGrp="1"/>
          </p:cNvSpPr>
          <p:nvPr>
            <p:ph sz="half" idx="1"/>
          </p:nvPr>
        </p:nvSpPr>
        <p:spPr>
          <a:xfrm>
            <a:off x="148280" y="1025612"/>
            <a:ext cx="6713837" cy="5614408"/>
          </a:xfrm>
        </p:spPr>
        <p:txBody>
          <a:bodyPr>
            <a:noAutofit/>
          </a:bodyPr>
          <a:lstStyle/>
          <a:p>
            <a:r>
              <a:rPr lang="en-US" sz="1800" dirty="0"/>
              <a:t>-</a:t>
            </a:r>
            <a:r>
              <a:rPr lang="en-US" sz="2000" b="1" dirty="0" err="1"/>
              <a:t>Cómo</a:t>
            </a:r>
            <a:r>
              <a:rPr lang="en-US" sz="2000" b="1" dirty="0"/>
              <a:t> </a:t>
            </a:r>
            <a:r>
              <a:rPr lang="en-US" sz="2000" b="1" dirty="0" err="1"/>
              <a:t>gestionar</a:t>
            </a:r>
            <a:r>
              <a:rPr lang="en-US" sz="2000" b="1" dirty="0"/>
              <a:t> los </a:t>
            </a:r>
            <a:r>
              <a:rPr lang="en-US" sz="2000" b="1" dirty="0" err="1"/>
              <a:t>impactos</a:t>
            </a:r>
            <a:r>
              <a:rPr lang="en-US" sz="2000" b="1" dirty="0"/>
              <a:t> </a:t>
            </a:r>
            <a:r>
              <a:rPr lang="en-US" sz="2000" b="1" dirty="0" err="1"/>
              <a:t>adversos</a:t>
            </a:r>
            <a:r>
              <a:rPr lang="en-US" sz="2000" b="1" dirty="0"/>
              <a:t> de la </a:t>
            </a:r>
            <a:r>
              <a:rPr lang="en-US" sz="2000" b="1" dirty="0" err="1"/>
              <a:t>actividad</a:t>
            </a:r>
            <a:r>
              <a:rPr lang="en-US" sz="2000" b="1" dirty="0"/>
              <a:t> </a:t>
            </a:r>
            <a:r>
              <a:rPr lang="en-US" sz="2000" b="1" dirty="0" err="1"/>
              <a:t>económica</a:t>
            </a:r>
            <a:r>
              <a:rPr lang="en-US" sz="2000" b="1" dirty="0"/>
              <a:t> sobre los derechos </a:t>
            </a:r>
            <a:r>
              <a:rPr lang="en-US" sz="2000" b="1" dirty="0" err="1"/>
              <a:t>humanos</a:t>
            </a:r>
            <a:r>
              <a:rPr lang="en-US" sz="2000" b="1" dirty="0"/>
              <a:t> </a:t>
            </a:r>
            <a:r>
              <a:rPr lang="en-US" sz="2000" b="1" dirty="0" err="1"/>
              <a:t>dentro</a:t>
            </a:r>
            <a:r>
              <a:rPr lang="en-US" sz="2000" b="1" dirty="0"/>
              <a:t> de </a:t>
            </a:r>
            <a:r>
              <a:rPr lang="en-US" sz="2000" b="1" dirty="0" err="1"/>
              <a:t>estos</a:t>
            </a:r>
            <a:r>
              <a:rPr lang="en-US" sz="2000" b="1" dirty="0"/>
              <a:t> </a:t>
            </a:r>
            <a:r>
              <a:rPr lang="en-US" sz="2000" b="1" dirty="0" err="1"/>
              <a:t>complejos</a:t>
            </a:r>
            <a:r>
              <a:rPr lang="en-US" sz="2000" b="1" dirty="0"/>
              <a:t> </a:t>
            </a:r>
            <a:r>
              <a:rPr lang="en-US" sz="2000" b="1" dirty="0" err="1"/>
              <a:t>sistemas</a:t>
            </a:r>
            <a:r>
              <a:rPr lang="en-US" sz="2000" b="1" dirty="0"/>
              <a:t> </a:t>
            </a:r>
            <a:r>
              <a:rPr lang="en-US" sz="2000" b="1" dirty="0" err="1"/>
              <a:t>regulatorios</a:t>
            </a:r>
            <a:r>
              <a:rPr lang="en-US" sz="2000" b="1" dirty="0"/>
              <a:t> </a:t>
            </a:r>
            <a:r>
              <a:rPr lang="en-US" sz="2000" b="1" dirty="0" err="1"/>
              <a:t>globales</a:t>
            </a:r>
            <a:r>
              <a:rPr lang="en-US" sz="1800" dirty="0"/>
              <a:t>.</a:t>
            </a:r>
          </a:p>
          <a:p>
            <a:r>
              <a:rPr lang="en-US" sz="1800" dirty="0"/>
              <a:t>-</a:t>
            </a:r>
            <a:r>
              <a:rPr lang="en-US" sz="1800" b="1" dirty="0" err="1">
                <a:solidFill>
                  <a:srgbClr val="C00000"/>
                </a:solidFill>
              </a:rPr>
              <a:t>Cómo</a:t>
            </a:r>
            <a:r>
              <a:rPr lang="en-US" sz="1800" b="1" dirty="0">
                <a:solidFill>
                  <a:srgbClr val="C00000"/>
                </a:solidFill>
              </a:rPr>
              <a:t> </a:t>
            </a:r>
            <a:r>
              <a:rPr lang="en-US" sz="1800" b="1" dirty="0" err="1">
                <a:solidFill>
                  <a:srgbClr val="C00000"/>
                </a:solidFill>
              </a:rPr>
              <a:t>lograrlo</a:t>
            </a:r>
            <a:r>
              <a:rPr lang="en-US" sz="1800" b="1" dirty="0">
                <a:solidFill>
                  <a:srgbClr val="C00000"/>
                </a:solidFill>
              </a:rPr>
              <a:t> </a:t>
            </a:r>
            <a:r>
              <a:rPr lang="en-US" sz="1800" b="1" dirty="0" err="1">
                <a:solidFill>
                  <a:srgbClr val="C00000"/>
                </a:solidFill>
              </a:rPr>
              <a:t>preservando</a:t>
            </a:r>
            <a:r>
              <a:rPr lang="en-US" sz="1800" b="1" dirty="0">
                <a:solidFill>
                  <a:srgbClr val="C00000"/>
                </a:solidFill>
              </a:rPr>
              <a:t>, al </a:t>
            </a:r>
            <a:r>
              <a:rPr lang="en-US" sz="1800" b="1" dirty="0" err="1">
                <a:solidFill>
                  <a:srgbClr val="C00000"/>
                </a:solidFill>
              </a:rPr>
              <a:t>mismo</a:t>
            </a:r>
            <a:r>
              <a:rPr lang="en-US" sz="1800" b="1" dirty="0">
                <a:solidFill>
                  <a:srgbClr val="C00000"/>
                </a:solidFill>
              </a:rPr>
              <a:t> </a:t>
            </a:r>
            <a:r>
              <a:rPr lang="en-US" sz="1800" b="1" dirty="0" err="1">
                <a:solidFill>
                  <a:srgbClr val="C00000"/>
                </a:solidFill>
              </a:rPr>
              <a:t>tiempo</a:t>
            </a:r>
            <a:r>
              <a:rPr lang="en-US" sz="1800" b="1" dirty="0">
                <a:solidFill>
                  <a:srgbClr val="C00000"/>
                </a:solidFill>
              </a:rPr>
              <a:t>, la </a:t>
            </a:r>
            <a:r>
              <a:rPr lang="en-US" sz="1800" b="1" dirty="0" err="1">
                <a:solidFill>
                  <a:srgbClr val="C00000"/>
                </a:solidFill>
              </a:rPr>
              <a:t>esencia</a:t>
            </a:r>
            <a:r>
              <a:rPr lang="en-US" sz="1800" b="1" dirty="0">
                <a:solidFill>
                  <a:srgbClr val="C00000"/>
                </a:solidFill>
              </a:rPr>
              <a:t> del </a:t>
            </a:r>
            <a:r>
              <a:rPr lang="en-US" sz="1800" b="1" dirty="0" err="1">
                <a:solidFill>
                  <a:srgbClr val="C00000"/>
                </a:solidFill>
              </a:rPr>
              <a:t>sistema</a:t>
            </a:r>
            <a:r>
              <a:rPr lang="en-US" sz="1800" b="1" dirty="0">
                <a:solidFill>
                  <a:srgbClr val="C00000"/>
                </a:solidFill>
              </a:rPr>
              <a:t> </a:t>
            </a:r>
            <a:r>
              <a:rPr lang="en-US" sz="1800" b="1" dirty="0" err="1">
                <a:solidFill>
                  <a:srgbClr val="C00000"/>
                </a:solidFill>
              </a:rPr>
              <a:t>estatal</a:t>
            </a:r>
            <a:r>
              <a:rPr lang="en-US" sz="1800" b="1" dirty="0">
                <a:solidFill>
                  <a:srgbClr val="C00000"/>
                </a:solidFill>
              </a:rPr>
              <a:t> </a:t>
            </a:r>
            <a:r>
              <a:rPr lang="en-US" sz="1800" b="1" dirty="0" err="1">
                <a:solidFill>
                  <a:srgbClr val="C00000"/>
                </a:solidFill>
              </a:rPr>
              <a:t>clásico</a:t>
            </a:r>
            <a:r>
              <a:rPr lang="en-US" sz="1800" b="1" dirty="0">
                <a:solidFill>
                  <a:srgbClr val="C00000"/>
                </a:solidFill>
              </a:rPr>
              <a:t> </a:t>
            </a:r>
            <a:r>
              <a:rPr lang="en-US" sz="1800" dirty="0"/>
              <a:t>—</a:t>
            </a:r>
            <a:r>
              <a:rPr lang="en-US" sz="1800" dirty="0" err="1"/>
              <a:t>el</a:t>
            </a:r>
            <a:r>
              <a:rPr lang="en-US" sz="1800" dirty="0"/>
              <a:t> </a:t>
            </a:r>
            <a:r>
              <a:rPr lang="en-US" sz="1800" dirty="0" err="1"/>
              <a:t>cual</a:t>
            </a:r>
            <a:r>
              <a:rPr lang="en-US" sz="1800" dirty="0"/>
              <a:t> </a:t>
            </a:r>
            <a:r>
              <a:rPr lang="en-US" sz="1800" dirty="0" err="1"/>
              <a:t>salvaguarda</a:t>
            </a:r>
            <a:r>
              <a:rPr lang="en-US" sz="1800" dirty="0"/>
              <a:t> </a:t>
            </a:r>
            <a:r>
              <a:rPr lang="en-US" sz="1800" dirty="0" err="1"/>
              <a:t>el</a:t>
            </a:r>
            <a:r>
              <a:rPr lang="en-US" sz="1800" dirty="0"/>
              <a:t> </a:t>
            </a:r>
            <a:r>
              <a:rPr lang="en-US" sz="1800" dirty="0" err="1"/>
              <a:t>poder</a:t>
            </a:r>
            <a:r>
              <a:rPr lang="en-US" sz="1800" dirty="0"/>
              <a:t> </a:t>
            </a:r>
            <a:r>
              <a:rPr lang="en-US" sz="1800" dirty="0" err="1"/>
              <a:t>regulatorio</a:t>
            </a:r>
            <a:r>
              <a:rPr lang="en-US" sz="1800" dirty="0"/>
              <a:t> del Estado </a:t>
            </a:r>
            <a:r>
              <a:rPr lang="en-US" sz="1800" dirty="0" err="1"/>
              <a:t>dentro</a:t>
            </a:r>
            <a:r>
              <a:rPr lang="en-US" sz="1800" dirty="0"/>
              <a:t> de </a:t>
            </a:r>
            <a:r>
              <a:rPr lang="en-US" sz="1800" dirty="0" err="1"/>
              <a:t>su</a:t>
            </a:r>
            <a:r>
              <a:rPr lang="en-US" sz="1800" dirty="0"/>
              <a:t> </a:t>
            </a:r>
            <a:r>
              <a:rPr lang="en-US" sz="1800" dirty="0" err="1"/>
              <a:t>jurisdicción</a:t>
            </a:r>
            <a:r>
              <a:rPr lang="en-US" sz="1800" dirty="0"/>
              <a:t> de </a:t>
            </a:r>
            <a:r>
              <a:rPr lang="en-US" sz="1800" dirty="0" err="1"/>
              <a:t>gobernanza</a:t>
            </a:r>
            <a:r>
              <a:rPr lang="en-US" sz="1800" dirty="0"/>
              <a:t> y </a:t>
            </a:r>
            <a:r>
              <a:rPr lang="en-US" sz="1800" dirty="0" err="1"/>
              <a:t>reconoce</a:t>
            </a:r>
            <a:r>
              <a:rPr lang="en-US" sz="1800" dirty="0"/>
              <a:t> al Estado </a:t>
            </a:r>
            <a:r>
              <a:rPr lang="en-US" sz="1800" dirty="0" err="1"/>
              <a:t>como</a:t>
            </a:r>
            <a:r>
              <a:rPr lang="en-US" sz="1800" dirty="0"/>
              <a:t> </a:t>
            </a:r>
            <a:r>
              <a:rPr lang="en-US" sz="1800" dirty="0" err="1"/>
              <a:t>el</a:t>
            </a:r>
            <a:r>
              <a:rPr lang="en-US" sz="1800" dirty="0"/>
              <a:t> </a:t>
            </a:r>
            <a:r>
              <a:rPr lang="en-US" sz="1800" dirty="0" err="1"/>
              <a:t>agente</a:t>
            </a:r>
            <a:r>
              <a:rPr lang="en-US" sz="1800" dirty="0"/>
              <a:t> </a:t>
            </a:r>
            <a:r>
              <a:rPr lang="en-US" sz="1800" dirty="0" err="1"/>
              <a:t>encargado</a:t>
            </a:r>
            <a:r>
              <a:rPr lang="en-US" sz="1800" dirty="0"/>
              <a:t> de la </a:t>
            </a:r>
            <a:r>
              <a:rPr lang="en-US" sz="1800" dirty="0" err="1"/>
              <a:t>elaboración</a:t>
            </a:r>
            <a:r>
              <a:rPr lang="en-US" sz="1800" dirty="0"/>
              <a:t> e </a:t>
            </a:r>
            <a:r>
              <a:rPr lang="en-US" sz="1800" dirty="0" err="1"/>
              <a:t>incorporación</a:t>
            </a:r>
            <a:r>
              <a:rPr lang="en-US" sz="1800" dirty="0"/>
              <a:t> del derecho y las </a:t>
            </a:r>
            <a:r>
              <a:rPr lang="en-US" sz="1800" dirty="0" err="1"/>
              <a:t>normas</a:t>
            </a:r>
            <a:r>
              <a:rPr lang="en-US" sz="1800" dirty="0"/>
              <a:t> </a:t>
            </a:r>
            <a:r>
              <a:rPr lang="en-US" sz="1800" dirty="0" err="1"/>
              <a:t>internacionales</a:t>
            </a:r>
            <a:r>
              <a:rPr lang="en-US" sz="1800" dirty="0"/>
              <a:t> </a:t>
            </a:r>
            <a:r>
              <a:rPr lang="en-US" sz="1800" dirty="0" err="1"/>
              <a:t>en</a:t>
            </a:r>
            <a:r>
              <a:rPr lang="en-US" sz="1800" dirty="0"/>
              <a:t> </a:t>
            </a:r>
            <a:r>
              <a:rPr lang="en-US" sz="1800" dirty="0" err="1"/>
              <a:t>su</a:t>
            </a:r>
            <a:r>
              <a:rPr lang="en-US" sz="1800" dirty="0"/>
              <a:t> </a:t>
            </a:r>
            <a:r>
              <a:rPr lang="en-US" sz="1800" dirty="0" err="1"/>
              <a:t>territorio</a:t>
            </a:r>
            <a:r>
              <a:rPr lang="en-US" sz="1800" dirty="0"/>
              <a:t> </a:t>
            </a:r>
            <a:r>
              <a:rPr lang="en-US" sz="1800" dirty="0" err="1"/>
              <a:t>nacional</a:t>
            </a:r>
            <a:r>
              <a:rPr lang="en-US" sz="1800" dirty="0"/>
              <a:t>.</a:t>
            </a:r>
          </a:p>
          <a:p>
            <a:r>
              <a:rPr lang="en-US" sz="1800" dirty="0"/>
              <a:t>-</a:t>
            </a:r>
            <a:r>
              <a:rPr lang="en-US" sz="1800" b="1" dirty="0" err="1">
                <a:solidFill>
                  <a:srgbClr val="C00000"/>
                </a:solidFill>
              </a:rPr>
              <a:t>Cómo</a:t>
            </a:r>
            <a:r>
              <a:rPr lang="en-US" sz="1800" b="1" dirty="0">
                <a:solidFill>
                  <a:srgbClr val="C00000"/>
                </a:solidFill>
              </a:rPr>
              <a:t> </a:t>
            </a:r>
            <a:r>
              <a:rPr lang="en-US" sz="1800" b="1" dirty="0" err="1">
                <a:solidFill>
                  <a:srgbClr val="C00000"/>
                </a:solidFill>
              </a:rPr>
              <a:t>llevar</a:t>
            </a:r>
            <a:r>
              <a:rPr lang="en-US" sz="1800" b="1" dirty="0">
                <a:solidFill>
                  <a:srgbClr val="C00000"/>
                </a:solidFill>
              </a:rPr>
              <a:t> </a:t>
            </a:r>
            <a:r>
              <a:rPr lang="en-US" sz="1800" b="1" dirty="0" err="1">
                <a:solidFill>
                  <a:srgbClr val="C00000"/>
                </a:solidFill>
              </a:rPr>
              <a:t>esto</a:t>
            </a:r>
            <a:r>
              <a:rPr lang="en-US" sz="1800" b="1" dirty="0">
                <a:solidFill>
                  <a:srgbClr val="C00000"/>
                </a:solidFill>
              </a:rPr>
              <a:t> a </a:t>
            </a:r>
            <a:r>
              <a:rPr lang="en-US" sz="1800" b="1" dirty="0" err="1">
                <a:solidFill>
                  <a:srgbClr val="C00000"/>
                </a:solidFill>
              </a:rPr>
              <a:t>cabo</a:t>
            </a:r>
            <a:r>
              <a:rPr lang="en-US" sz="1800" b="1" dirty="0">
                <a:solidFill>
                  <a:srgbClr val="C00000"/>
                </a:solidFill>
              </a:rPr>
              <a:t> </a:t>
            </a:r>
            <a:r>
              <a:rPr lang="en-US" sz="1800" b="1" dirty="0" err="1">
                <a:solidFill>
                  <a:srgbClr val="C00000"/>
                </a:solidFill>
              </a:rPr>
              <a:t>reconociendo</a:t>
            </a:r>
            <a:r>
              <a:rPr lang="en-US" sz="1800" b="1" dirty="0">
                <a:solidFill>
                  <a:srgbClr val="C00000"/>
                </a:solidFill>
              </a:rPr>
              <a:t>, </a:t>
            </a:r>
            <a:r>
              <a:rPr lang="en-US" sz="1800" b="1" dirty="0" err="1">
                <a:solidFill>
                  <a:srgbClr val="C00000"/>
                </a:solidFill>
              </a:rPr>
              <a:t>simultáneamente</a:t>
            </a:r>
            <a:r>
              <a:rPr lang="en-US" sz="1800" dirty="0"/>
              <a:t>: (a) los </a:t>
            </a:r>
            <a:r>
              <a:rPr lang="en-US" sz="1800" dirty="0" err="1"/>
              <a:t>límites</a:t>
            </a:r>
            <a:r>
              <a:rPr lang="en-US" sz="1800" dirty="0"/>
              <a:t> tanto del </a:t>
            </a:r>
            <a:r>
              <a:rPr lang="en-US" sz="1800" dirty="0" err="1"/>
              <a:t>poder</a:t>
            </a:r>
            <a:r>
              <a:rPr lang="en-US" sz="1800" dirty="0"/>
              <a:t> </a:t>
            </a:r>
            <a:r>
              <a:rPr lang="en-US" sz="1800" dirty="0" err="1"/>
              <a:t>estatal</a:t>
            </a:r>
            <a:r>
              <a:rPr lang="en-US" sz="1800" dirty="0"/>
              <a:t> </a:t>
            </a:r>
            <a:r>
              <a:rPr lang="en-US" sz="1800" dirty="0" err="1"/>
              <a:t>en</a:t>
            </a:r>
            <a:r>
              <a:rPr lang="en-US" sz="1800" dirty="0"/>
              <a:t> </a:t>
            </a:r>
            <a:r>
              <a:rPr lang="en-US" sz="1800" dirty="0" err="1"/>
              <a:t>el</a:t>
            </a:r>
            <a:r>
              <a:rPr lang="en-US" sz="1800" dirty="0"/>
              <a:t> </a:t>
            </a:r>
            <a:r>
              <a:rPr lang="en-US" sz="1800" dirty="0" err="1"/>
              <a:t>ámbito</a:t>
            </a:r>
            <a:r>
              <a:rPr lang="en-US" sz="1800" dirty="0"/>
              <a:t> de la </a:t>
            </a:r>
            <a:r>
              <a:rPr lang="en-US" sz="1800" dirty="0" err="1"/>
              <a:t>producción</a:t>
            </a:r>
            <a:r>
              <a:rPr lang="en-US" sz="1800" dirty="0"/>
              <a:t> global </a:t>
            </a:r>
            <a:r>
              <a:rPr lang="en-US" sz="1800" dirty="0" err="1"/>
              <a:t>como</a:t>
            </a:r>
            <a:r>
              <a:rPr lang="en-US" sz="1800" dirty="0"/>
              <a:t> de la </a:t>
            </a:r>
            <a:r>
              <a:rPr lang="en-US" sz="1800" dirty="0" err="1"/>
              <a:t>capacidad</a:t>
            </a:r>
            <a:r>
              <a:rPr lang="en-US" sz="1800" dirty="0"/>
              <a:t> del derecho </a:t>
            </a:r>
            <a:r>
              <a:rPr lang="en-US" sz="1800" dirty="0" err="1"/>
              <a:t>internacional</a:t>
            </a:r>
            <a:r>
              <a:rPr lang="en-US" sz="1800" dirty="0"/>
              <a:t> para </a:t>
            </a:r>
            <a:r>
              <a:rPr lang="en-US" sz="1800" dirty="0" err="1"/>
              <a:t>vincular</a:t>
            </a:r>
            <a:r>
              <a:rPr lang="en-US" sz="1800" dirty="0"/>
              <a:t> </a:t>
            </a:r>
            <a:r>
              <a:rPr lang="en-US" sz="1800" dirty="0" err="1"/>
              <a:t>directamente</a:t>
            </a:r>
            <a:r>
              <a:rPr lang="en-US" sz="1800" dirty="0"/>
              <a:t> a </a:t>
            </a:r>
            <a:r>
              <a:rPr lang="en-US" sz="1800" dirty="0" err="1"/>
              <a:t>actores</a:t>
            </a:r>
            <a:r>
              <a:rPr lang="en-US" sz="1800" dirty="0"/>
              <a:t> </a:t>
            </a:r>
            <a:r>
              <a:rPr lang="en-US" sz="1800" dirty="0" err="1"/>
              <a:t>distintos</a:t>
            </a:r>
            <a:r>
              <a:rPr lang="en-US" sz="1800" dirty="0"/>
              <a:t> de los </a:t>
            </a:r>
            <a:r>
              <a:rPr lang="en-US" sz="1800" dirty="0" err="1"/>
              <a:t>Estados</a:t>
            </a:r>
            <a:r>
              <a:rPr lang="en-US" sz="1800" dirty="0"/>
              <a:t>; (b) </a:t>
            </a:r>
            <a:r>
              <a:rPr lang="en-US" sz="1800" dirty="0" err="1"/>
              <a:t>el</a:t>
            </a:r>
            <a:r>
              <a:rPr lang="en-US" sz="1800" dirty="0"/>
              <a:t> </a:t>
            </a:r>
            <a:r>
              <a:rPr lang="en-US" sz="1800" dirty="0" err="1"/>
              <a:t>papel</a:t>
            </a:r>
            <a:r>
              <a:rPr lang="en-US" sz="1800" dirty="0"/>
              <a:t> </a:t>
            </a:r>
            <a:r>
              <a:rPr lang="en-US" sz="1800" dirty="0" err="1"/>
              <a:t>regulatorio</a:t>
            </a:r>
            <a:r>
              <a:rPr lang="en-US" sz="1800" dirty="0"/>
              <a:t> de los </a:t>
            </a:r>
            <a:r>
              <a:rPr lang="en-US" sz="1800" dirty="0" err="1"/>
              <a:t>actores</a:t>
            </a:r>
            <a:r>
              <a:rPr lang="en-US" sz="1800" dirty="0"/>
              <a:t> </a:t>
            </a:r>
            <a:r>
              <a:rPr lang="en-US" sz="1800" dirty="0" err="1"/>
              <a:t>económicos</a:t>
            </a:r>
            <a:r>
              <a:rPr lang="en-US" sz="1800" dirty="0"/>
              <a:t> no </a:t>
            </a:r>
            <a:r>
              <a:rPr lang="en-US" sz="1800" dirty="0" err="1"/>
              <a:t>estatales</a:t>
            </a:r>
            <a:r>
              <a:rPr lang="en-US" sz="1800" dirty="0"/>
              <a:t> a </a:t>
            </a:r>
            <a:r>
              <a:rPr lang="en-US" sz="1800" dirty="0" err="1"/>
              <a:t>través</a:t>
            </a:r>
            <a:r>
              <a:rPr lang="en-US" sz="1800" dirty="0"/>
              <a:t> del derecho privado y la </a:t>
            </a:r>
            <a:r>
              <a:rPr lang="en-US" sz="1800" dirty="0" err="1"/>
              <a:t>creación</a:t>
            </a:r>
            <a:r>
              <a:rPr lang="en-US" sz="1800" dirty="0"/>
              <a:t> de </a:t>
            </a:r>
            <a:r>
              <a:rPr lang="en-US" sz="1800" dirty="0" err="1"/>
              <a:t>normas</a:t>
            </a:r>
            <a:r>
              <a:rPr lang="en-US" sz="1800" dirty="0"/>
              <a:t>; (c) la </a:t>
            </a:r>
            <a:r>
              <a:rPr lang="en-US" sz="1800" dirty="0" err="1"/>
              <a:t>función</a:t>
            </a:r>
            <a:r>
              <a:rPr lang="en-US" sz="1800" dirty="0"/>
              <a:t> de las </a:t>
            </a:r>
            <a:r>
              <a:rPr lang="en-US" sz="1800" dirty="0" err="1"/>
              <a:t>organizaciones</a:t>
            </a:r>
            <a:r>
              <a:rPr lang="en-US" sz="1800" dirty="0"/>
              <a:t> no </a:t>
            </a:r>
            <a:r>
              <a:rPr lang="en-US" sz="1800" dirty="0" err="1"/>
              <a:t>gubernamentales</a:t>
            </a:r>
            <a:r>
              <a:rPr lang="en-US" sz="1800" dirty="0"/>
              <a:t> </a:t>
            </a:r>
            <a:r>
              <a:rPr lang="en-US" sz="1800" dirty="0" err="1"/>
              <a:t>como</a:t>
            </a:r>
            <a:r>
              <a:rPr lang="en-US" sz="1800" dirty="0"/>
              <a:t> </a:t>
            </a:r>
            <a:r>
              <a:rPr lang="en-US" sz="1800" dirty="0" err="1"/>
              <a:t>una</a:t>
            </a:r>
            <a:r>
              <a:rPr lang="en-US" sz="1800" dirty="0"/>
              <a:t> suerte de *demos* </a:t>
            </a:r>
            <a:r>
              <a:rPr lang="en-US" sz="1800" dirty="0" err="1"/>
              <a:t>sustituto</a:t>
            </a:r>
            <a:r>
              <a:rPr lang="en-US" sz="1800" dirty="0"/>
              <a:t> </a:t>
            </a:r>
            <a:r>
              <a:rPr lang="en-US" sz="1800" dirty="0" err="1"/>
              <a:t>en</a:t>
            </a:r>
            <a:r>
              <a:rPr lang="en-US" sz="1800" dirty="0"/>
              <a:t> la </a:t>
            </a:r>
            <a:r>
              <a:rPr lang="en-US" sz="1800" dirty="0" err="1"/>
              <a:t>esfera</a:t>
            </a:r>
            <a:r>
              <a:rPr lang="en-US" sz="1800" dirty="0"/>
              <a:t> </a:t>
            </a:r>
            <a:r>
              <a:rPr lang="en-US" sz="1800" dirty="0" err="1"/>
              <a:t>económica</a:t>
            </a:r>
            <a:r>
              <a:rPr lang="en-US" sz="1800" dirty="0"/>
              <a:t> global; y (d) la </a:t>
            </a:r>
            <a:r>
              <a:rPr lang="en-US" sz="1800" dirty="0" err="1"/>
              <a:t>incapacidad</a:t>
            </a:r>
            <a:r>
              <a:rPr lang="en-US" sz="1800" dirty="0"/>
              <a:t> o </a:t>
            </a:r>
            <a:r>
              <a:rPr lang="en-US" sz="1800" dirty="0" err="1"/>
              <a:t>falta</a:t>
            </a:r>
            <a:r>
              <a:rPr lang="en-US" sz="1800" dirty="0"/>
              <a:t> de </a:t>
            </a:r>
            <a:r>
              <a:rPr lang="en-US" sz="1800" dirty="0" err="1"/>
              <a:t>capacidad</a:t>
            </a:r>
            <a:r>
              <a:rPr lang="en-US" sz="1800" dirty="0"/>
              <a:t> de </a:t>
            </a:r>
            <a:r>
              <a:rPr lang="en-US" sz="1800" dirty="0" err="1"/>
              <a:t>algunos</a:t>
            </a:r>
            <a:r>
              <a:rPr lang="en-US" sz="1800" dirty="0"/>
              <a:t> </a:t>
            </a:r>
            <a:r>
              <a:rPr lang="en-US" sz="1800" dirty="0" err="1"/>
              <a:t>Estados</a:t>
            </a:r>
            <a:r>
              <a:rPr lang="en-US" sz="1800" dirty="0"/>
              <a:t> para </a:t>
            </a:r>
            <a:r>
              <a:rPr lang="en-US" sz="1800" dirty="0" err="1"/>
              <a:t>hacer</a:t>
            </a:r>
            <a:r>
              <a:rPr lang="en-US" sz="1800" dirty="0"/>
              <a:t> </a:t>
            </a:r>
            <a:r>
              <a:rPr lang="en-US" sz="1800" dirty="0" err="1"/>
              <a:t>cumplir</a:t>
            </a:r>
            <a:r>
              <a:rPr lang="en-US" sz="1800" dirty="0"/>
              <a:t> sus </a:t>
            </a:r>
            <a:r>
              <a:rPr lang="en-US" sz="1800" dirty="0" err="1"/>
              <a:t>propias</a:t>
            </a:r>
            <a:r>
              <a:rPr lang="en-US" sz="1800" dirty="0"/>
              <a:t> </a:t>
            </a:r>
            <a:r>
              <a:rPr lang="en-US" sz="1800" dirty="0" err="1"/>
              <a:t>leyes</a:t>
            </a:r>
            <a:r>
              <a:rPr lang="en-US" sz="1800" dirty="0"/>
              <a:t>, </a:t>
            </a:r>
            <a:r>
              <a:rPr lang="en-US" sz="1800" dirty="0" err="1"/>
              <a:t>incluidas</a:t>
            </a:r>
            <a:r>
              <a:rPr lang="en-US" sz="1800" dirty="0"/>
              <a:t> sus </a:t>
            </a:r>
            <a:r>
              <a:rPr lang="en-US" sz="1800" dirty="0" err="1"/>
              <a:t>obligaciones</a:t>
            </a:r>
            <a:r>
              <a:rPr lang="en-US" sz="1800" dirty="0"/>
              <a:t> </a:t>
            </a:r>
            <a:r>
              <a:rPr lang="en-US" sz="1800" dirty="0" err="1"/>
              <a:t>jurídicas</a:t>
            </a:r>
            <a:r>
              <a:rPr lang="en-US" sz="1800" dirty="0"/>
              <a:t> </a:t>
            </a:r>
            <a:r>
              <a:rPr lang="en-US" sz="1800" dirty="0" err="1"/>
              <a:t>internacionales</a:t>
            </a:r>
            <a:r>
              <a:rPr lang="en-US" sz="1800" dirty="0"/>
              <a:t>.</a:t>
            </a:r>
          </a:p>
        </p:txBody>
      </p:sp>
      <p:sp>
        <p:nvSpPr>
          <p:cNvPr id="4" name="Content Placeholder 3">
            <a:extLst>
              <a:ext uri="{FF2B5EF4-FFF2-40B4-BE49-F238E27FC236}">
                <a16:creationId xmlns:a16="http://schemas.microsoft.com/office/drawing/2014/main" id="{067A84BC-F270-BCA0-092B-0695E8E1B0FD}"/>
              </a:ext>
            </a:extLst>
          </p:cNvPr>
          <p:cNvSpPr>
            <a:spLocks noGrp="1"/>
          </p:cNvSpPr>
          <p:nvPr>
            <p:ph sz="half" idx="2"/>
          </p:nvPr>
        </p:nvSpPr>
        <p:spPr>
          <a:xfrm>
            <a:off x="6862118" y="1025611"/>
            <a:ext cx="5329881" cy="5745891"/>
          </a:xfrm>
        </p:spPr>
        <p:txBody>
          <a:bodyPr>
            <a:normAutofit fontScale="70000" lnSpcReduction="20000"/>
          </a:bodyPr>
          <a:lstStyle/>
          <a:p>
            <a:r>
              <a:rPr lang="en-US"/>
              <a:t>-How to manage the adverse human rights impacts of economic activity within these complex global regulatory systems</a:t>
            </a:r>
          </a:p>
          <a:p>
            <a:r>
              <a:rPr lang="en-US"/>
              <a:t>-How to do that while preserving the essence of the classical state system, which preserves State regulatory power  within its governance jurisdiction, and which recognizes the State as the agent for the elaboration and transmission of international law and norms into its national territory</a:t>
            </a:r>
          </a:p>
          <a:p>
            <a:r>
              <a:rPr lang="en-US"/>
              <a:t>-How do that while also (a) recognizing the limits of both State power in global production and the power of international law to reach directly actors other than states; (b) the regulatory role of non-State economic actors through private law and norm making; (c ) the role of non-governmental organizations as a sort of substitute demos in the global economic sphere; (d) and the inability or lack of capacity of some States to enforce their own laws, including their international legal obligations.</a:t>
            </a:r>
          </a:p>
        </p:txBody>
      </p:sp>
    </p:spTree>
    <p:extLst>
      <p:ext uri="{BB962C8B-B14F-4D97-AF65-F5344CB8AC3E}">
        <p14:creationId xmlns:p14="http://schemas.microsoft.com/office/powerpoint/2010/main" val="2904287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3226B-DCB7-1575-A963-F79EAA9C975B}"/>
              </a:ext>
            </a:extLst>
          </p:cNvPr>
          <p:cNvSpPr>
            <a:spLocks noGrp="1"/>
          </p:cNvSpPr>
          <p:nvPr>
            <p:ph type="title"/>
          </p:nvPr>
        </p:nvSpPr>
        <p:spPr/>
        <p:txBody>
          <a:bodyPr/>
          <a:lstStyle/>
          <a:p>
            <a:pPr algn="ctr"/>
            <a:r>
              <a:rPr lang="en-US"/>
              <a:t>Frontiers and Battlegrounds of Corporate Governance</a:t>
            </a:r>
          </a:p>
        </p:txBody>
      </p:sp>
      <p:pic>
        <p:nvPicPr>
          <p:cNvPr id="6" name="Content Placeholder 5">
            <a:extLst>
              <a:ext uri="{FF2B5EF4-FFF2-40B4-BE49-F238E27FC236}">
                <a16:creationId xmlns:a16="http://schemas.microsoft.com/office/drawing/2014/main" id="{1E46348C-D038-3CBF-63DA-F2741D0BC241}"/>
              </a:ext>
            </a:extLst>
          </p:cNvPr>
          <p:cNvPicPr>
            <a:picLocks noGrp="1" noChangeAspect="1"/>
          </p:cNvPicPr>
          <p:nvPr>
            <p:ph sz="half" idx="1"/>
          </p:nvPr>
        </p:nvPicPr>
        <p:blipFill>
          <a:blip r:embed="rId2"/>
          <a:stretch>
            <a:fillRect/>
          </a:stretch>
        </p:blipFill>
        <p:spPr>
          <a:xfrm rot="5400000">
            <a:off x="1252538" y="2369741"/>
            <a:ext cx="4352925" cy="3264693"/>
          </a:xfrm>
          <a:prstGeom prst="rect">
            <a:avLst/>
          </a:prstGeom>
        </p:spPr>
      </p:pic>
      <p:sp>
        <p:nvSpPr>
          <p:cNvPr id="4" name="Content Placeholder 3">
            <a:extLst>
              <a:ext uri="{FF2B5EF4-FFF2-40B4-BE49-F238E27FC236}">
                <a16:creationId xmlns:a16="http://schemas.microsoft.com/office/drawing/2014/main" id="{1AA34AFE-F0C9-3AAB-D425-1554244683AE}"/>
              </a:ext>
            </a:extLst>
          </p:cNvPr>
          <p:cNvSpPr>
            <a:spLocks noGrp="1"/>
          </p:cNvSpPr>
          <p:nvPr>
            <p:ph sz="half" idx="2"/>
          </p:nvPr>
        </p:nvSpPr>
        <p:spPr>
          <a:xfrm>
            <a:off x="5696607" y="1825624"/>
            <a:ext cx="6243145" cy="5032375"/>
          </a:xfrm>
        </p:spPr>
        <p:txBody>
          <a:bodyPr>
            <a:normAutofit fontScale="77500" lnSpcReduction="20000"/>
          </a:bodyPr>
          <a:lstStyle/>
          <a:p>
            <a:r>
              <a:rPr lang="en-US"/>
              <a:t>Enterprises</a:t>
            </a:r>
          </a:p>
          <a:p>
            <a:pPr lvl="1"/>
            <a:r>
              <a:rPr lang="en-US"/>
              <a:t>Tool or instrument of public policy</a:t>
            </a:r>
          </a:p>
          <a:p>
            <a:pPr lvl="1"/>
            <a:r>
              <a:rPr lang="en-US"/>
              <a:t>Human rights; sustainability, security, tech, etc. VERSUS or ALIGNED WITH economic wealth generation come in now?</a:t>
            </a:r>
          </a:p>
          <a:p>
            <a:r>
              <a:rPr lang="en-US"/>
              <a:t>Fulfillment of policy: </a:t>
            </a:r>
          </a:p>
          <a:p>
            <a:pPr lvl="1"/>
            <a:r>
              <a:rPr lang="en-US"/>
              <a:t>Legal Compliance or are enterprises meant to be privatized public administrative organs</a:t>
            </a:r>
          </a:p>
          <a:p>
            <a:r>
              <a:rPr lang="en-US"/>
              <a:t>Fiduciary duties: </a:t>
            </a:r>
          </a:p>
          <a:p>
            <a:pPr lvl="1"/>
            <a:r>
              <a:rPr lang="en-US"/>
              <a:t>what are they and to whom are they owed?</a:t>
            </a:r>
          </a:p>
          <a:p>
            <a:r>
              <a:rPr lang="en-US"/>
              <a:t>Who’s law/whose guidance?</a:t>
            </a:r>
          </a:p>
          <a:p>
            <a:pPr lvl="1"/>
            <a:r>
              <a:rPr lang="en-US"/>
              <a:t>National law, international law/norms?</a:t>
            </a:r>
          </a:p>
          <a:p>
            <a:pPr lvl="1"/>
            <a:r>
              <a:rPr lang="en-US"/>
              <a:t>Public/private</a:t>
            </a:r>
          </a:p>
          <a:p>
            <a:r>
              <a:rPr lang="en-US"/>
              <a:t>Corporations and Corporate governance up for grabs</a:t>
            </a:r>
          </a:p>
          <a:p>
            <a:pPr lvl="1"/>
            <a:r>
              <a:rPr lang="en-US"/>
              <a:t>Regulatory power fractured</a:t>
            </a:r>
          </a:p>
          <a:p>
            <a:pPr lvl="1"/>
            <a:r>
              <a:rPr lang="en-US"/>
              <a:t>But so is the normative consensus about the nature, role, and operation of entities</a:t>
            </a:r>
          </a:p>
          <a:p>
            <a:endParaRPr lang="en-US"/>
          </a:p>
        </p:txBody>
      </p:sp>
    </p:spTree>
    <p:extLst>
      <p:ext uri="{BB962C8B-B14F-4D97-AF65-F5344CB8AC3E}">
        <p14:creationId xmlns:p14="http://schemas.microsoft.com/office/powerpoint/2010/main" val="662955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A16F22E-4716-CA29-1F53-4AAD52955E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60503" y="-18309"/>
            <a:ext cx="4438566" cy="6883029"/>
            <a:chOff x="7760503" y="-18309"/>
            <a:chExt cx="4438566" cy="6883029"/>
          </a:xfrm>
        </p:grpSpPr>
        <p:sp>
          <p:nvSpPr>
            <p:cNvPr id="14" name="Rectangle 13">
              <a:extLst>
                <a:ext uri="{FF2B5EF4-FFF2-40B4-BE49-F238E27FC236}">
                  <a16:creationId xmlns:a16="http://schemas.microsoft.com/office/drawing/2014/main" id="{59412336-19ED-F153-443B-C46CDBED62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12" y="-11580"/>
              <a:ext cx="4431490" cy="6876300"/>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06AA53-E761-6881-5941-313119CC7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7760503" y="1713600"/>
              <a:ext cx="4431496"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44707E7-29B6-36B5-B4C4-6160DFDB9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09" y="-11586"/>
              <a:ext cx="3264743"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A8476-48ED-D7D6-F383-338B2F00A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547151" y="1202115"/>
              <a:ext cx="6872341" cy="4431494"/>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E8CBD2C1-A5DC-78BE-20D4-45B11C923C36}"/>
              </a:ext>
            </a:extLst>
          </p:cNvPr>
          <p:cNvSpPr>
            <a:spLocks noGrp="1"/>
          </p:cNvSpPr>
          <p:nvPr>
            <p:ph type="title"/>
          </p:nvPr>
        </p:nvSpPr>
        <p:spPr>
          <a:xfrm>
            <a:off x="7872249" y="714703"/>
            <a:ext cx="4225158" cy="4824249"/>
          </a:xfrm>
        </p:spPr>
        <p:txBody>
          <a:bodyPr vert="horz" lIns="91440" tIns="45720" rIns="91440" bIns="45720" rtlCol="0" anchor="t">
            <a:normAutofit/>
          </a:bodyPr>
          <a:lstStyle/>
          <a:p>
            <a:pPr algn="ctr"/>
            <a:r>
              <a:rPr lang="en-US" sz="3200" err="1">
                <a:solidFill>
                  <a:srgbClr val="FFFFFF"/>
                </a:solidFill>
              </a:rPr>
              <a:t>Deberes</a:t>
            </a:r>
            <a:r>
              <a:rPr lang="en-US" sz="3200">
                <a:solidFill>
                  <a:srgbClr val="FFFFFF"/>
                </a:solidFill>
              </a:rPr>
              <a:t> </a:t>
            </a:r>
            <a:r>
              <a:rPr lang="en-US" sz="3200" err="1">
                <a:solidFill>
                  <a:srgbClr val="FFFFFF"/>
                </a:solidFill>
              </a:rPr>
              <a:t>Estatales</a:t>
            </a:r>
            <a:r>
              <a:rPr lang="en-US" sz="3200">
                <a:solidFill>
                  <a:srgbClr val="FFFFFF"/>
                </a:solidFill>
              </a:rPr>
              <a:t> </a:t>
            </a:r>
            <a:br>
              <a:rPr lang="en-US" sz="3200">
                <a:solidFill>
                  <a:srgbClr val="FFFFFF"/>
                </a:solidFill>
              </a:rPr>
            </a:br>
            <a:r>
              <a:rPr lang="en-US" sz="2800">
                <a:solidFill>
                  <a:srgbClr val="FFFFFF"/>
                </a:solidFill>
              </a:rPr>
              <a:t>(State duty)</a:t>
            </a:r>
            <a:br>
              <a:rPr lang="en-US" sz="2800">
                <a:solidFill>
                  <a:srgbClr val="FFFFFF"/>
                </a:solidFill>
              </a:rPr>
            </a:br>
            <a:br>
              <a:rPr lang="en-US" sz="2800">
                <a:solidFill>
                  <a:srgbClr val="FFFFFF"/>
                </a:solidFill>
              </a:rPr>
            </a:br>
            <a:r>
              <a:rPr lang="en-US" sz="3200" err="1">
                <a:solidFill>
                  <a:srgbClr val="FFFFFF"/>
                </a:solidFill>
              </a:rPr>
              <a:t>Pecados</a:t>
            </a:r>
            <a:r>
              <a:rPr lang="en-US" sz="3200">
                <a:solidFill>
                  <a:srgbClr val="FFFFFF"/>
                </a:solidFill>
              </a:rPr>
              <a:t> </a:t>
            </a:r>
            <a:r>
              <a:rPr lang="en-US" sz="3200" err="1">
                <a:solidFill>
                  <a:srgbClr val="FFFFFF"/>
                </a:solidFill>
              </a:rPr>
              <a:t>Empresariales</a:t>
            </a:r>
            <a:r>
              <a:rPr lang="en-US" sz="3200">
                <a:solidFill>
                  <a:srgbClr val="FFFFFF"/>
                </a:solidFill>
              </a:rPr>
              <a:t>;</a:t>
            </a:r>
            <a:br>
              <a:rPr lang="en-US" sz="3200">
                <a:solidFill>
                  <a:srgbClr val="FFFFFF"/>
                </a:solidFill>
              </a:rPr>
            </a:br>
            <a:r>
              <a:rPr lang="en-US" sz="3200">
                <a:solidFill>
                  <a:srgbClr val="FFFFFF"/>
                </a:solidFill>
              </a:rPr>
              <a:t> </a:t>
            </a:r>
            <a:r>
              <a:rPr lang="en-US" sz="2800">
                <a:solidFill>
                  <a:srgbClr val="FFFFFF"/>
                </a:solidFill>
              </a:rPr>
              <a:t>(the sins of </a:t>
            </a:r>
            <a:r>
              <a:rPr lang="en-US" sz="2800" err="1">
                <a:solidFill>
                  <a:srgbClr val="FFFFFF"/>
                </a:solidFill>
              </a:rPr>
              <a:t>enterprioses</a:t>
            </a:r>
            <a:r>
              <a:rPr lang="en-US" sz="2800">
                <a:solidFill>
                  <a:srgbClr val="FFFFFF"/>
                </a:solidFill>
              </a:rPr>
              <a:t>)</a:t>
            </a:r>
            <a:br>
              <a:rPr lang="en-US" sz="2800">
                <a:solidFill>
                  <a:srgbClr val="FFFFFF"/>
                </a:solidFill>
              </a:rPr>
            </a:br>
            <a:br>
              <a:rPr lang="en-US" sz="2800">
                <a:solidFill>
                  <a:srgbClr val="FFFFFF"/>
                </a:solidFill>
              </a:rPr>
            </a:br>
            <a:r>
              <a:rPr lang="en-US" sz="3200" err="1">
                <a:solidFill>
                  <a:srgbClr val="FFFFFF"/>
                </a:solidFill>
              </a:rPr>
              <a:t>Impulsos</a:t>
            </a:r>
            <a:r>
              <a:rPr lang="en-US" sz="3200">
                <a:solidFill>
                  <a:srgbClr val="FFFFFF"/>
                </a:solidFill>
              </a:rPr>
              <a:t> </a:t>
            </a:r>
            <a:r>
              <a:rPr lang="en-US" sz="3200" err="1">
                <a:solidFill>
                  <a:srgbClr val="FFFFFF"/>
                </a:solidFill>
              </a:rPr>
              <a:t>Regulatorios</a:t>
            </a:r>
            <a:br>
              <a:rPr lang="en-US" sz="3200">
                <a:solidFill>
                  <a:srgbClr val="FFFFFF"/>
                </a:solidFill>
              </a:rPr>
            </a:br>
            <a:r>
              <a:rPr lang="en-US" sz="2800">
                <a:solidFill>
                  <a:srgbClr val="FFFFFF"/>
                </a:solidFill>
              </a:rPr>
              <a:t>(Regulatory Impulses)</a:t>
            </a:r>
          </a:p>
        </p:txBody>
      </p:sp>
      <p:pic>
        <p:nvPicPr>
          <p:cNvPr id="8" name="Content Placeholder 7">
            <a:extLst>
              <a:ext uri="{FF2B5EF4-FFF2-40B4-BE49-F238E27FC236}">
                <a16:creationId xmlns:a16="http://schemas.microsoft.com/office/drawing/2014/main" id="{6CF7E231-269E-F7A6-D8F3-6700F15B5E61}"/>
              </a:ext>
            </a:extLst>
          </p:cNvPr>
          <p:cNvPicPr>
            <a:picLocks noGrp="1" noChangeAspect="1"/>
          </p:cNvPicPr>
          <p:nvPr>
            <p:ph idx="1"/>
          </p:nvPr>
        </p:nvPicPr>
        <p:blipFill>
          <a:blip r:embed="rId2"/>
          <a:srcRect l="7978" r="5916" b="-1"/>
          <a:stretch>
            <a:fillRect/>
          </a:stretch>
        </p:blipFill>
        <p:spPr>
          <a:xfrm>
            <a:off x="1" y="-7623"/>
            <a:ext cx="7760508" cy="6872343"/>
          </a:xfrm>
          <a:prstGeom prst="rect">
            <a:avLst/>
          </a:prstGeom>
        </p:spPr>
      </p:pic>
    </p:spTree>
    <p:extLst>
      <p:ext uri="{BB962C8B-B14F-4D97-AF65-F5344CB8AC3E}">
        <p14:creationId xmlns:p14="http://schemas.microsoft.com/office/powerpoint/2010/main" val="4073200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3169A-F25A-7665-F327-18B1B041EAFC}"/>
              </a:ext>
            </a:extLst>
          </p:cNvPr>
          <p:cNvSpPr>
            <a:spLocks noGrp="1"/>
          </p:cNvSpPr>
          <p:nvPr>
            <p:ph type="title"/>
          </p:nvPr>
        </p:nvSpPr>
        <p:spPr>
          <a:xfrm>
            <a:off x="838200" y="18256"/>
            <a:ext cx="10515600" cy="784934"/>
          </a:xfrm>
        </p:spPr>
        <p:txBody>
          <a:bodyPr/>
          <a:lstStyle/>
          <a:p>
            <a:r>
              <a:rPr lang="es-ES"/>
              <a:t>Antecedentes históricos (1960s-2000s)</a:t>
            </a:r>
            <a:endParaRPr lang="en-US"/>
          </a:p>
        </p:txBody>
      </p:sp>
      <p:sp>
        <p:nvSpPr>
          <p:cNvPr id="3" name="Content Placeholder 2">
            <a:extLst>
              <a:ext uri="{FF2B5EF4-FFF2-40B4-BE49-F238E27FC236}">
                <a16:creationId xmlns:a16="http://schemas.microsoft.com/office/drawing/2014/main" id="{F46233C7-FD6B-D06E-7C07-4C711B6EA55B}"/>
              </a:ext>
            </a:extLst>
          </p:cNvPr>
          <p:cNvSpPr>
            <a:spLocks noGrp="1"/>
          </p:cNvSpPr>
          <p:nvPr>
            <p:ph sz="half" idx="1"/>
          </p:nvPr>
        </p:nvSpPr>
        <p:spPr>
          <a:xfrm>
            <a:off x="0" y="803190"/>
            <a:ext cx="6019800" cy="6054810"/>
          </a:xfrm>
        </p:spPr>
        <p:txBody>
          <a:bodyPr>
            <a:noAutofit/>
          </a:bodyPr>
          <a:lstStyle/>
          <a:p>
            <a:r>
              <a:rPr lang="en-US" sz="1800" b="1" i="1" dirty="0" err="1">
                <a:solidFill>
                  <a:srgbClr val="C00000"/>
                </a:solidFill>
              </a:rPr>
              <a:t>Décadas</a:t>
            </a:r>
            <a:r>
              <a:rPr lang="en-US" sz="1800" b="1" i="1" dirty="0">
                <a:solidFill>
                  <a:srgbClr val="C00000"/>
                </a:solidFill>
              </a:rPr>
              <a:t> de 1960 a 1980:</a:t>
            </a:r>
          </a:p>
          <a:p>
            <a:r>
              <a:rPr lang="en-US" sz="1800" dirty="0"/>
              <a:t>- Código de </a:t>
            </a:r>
            <a:r>
              <a:rPr lang="en-US" sz="1800" dirty="0" err="1"/>
              <a:t>Conducta</a:t>
            </a:r>
            <a:r>
              <a:rPr lang="en-US" sz="1800" dirty="0"/>
              <a:t> para Empresas </a:t>
            </a:r>
            <a:r>
              <a:rPr lang="en-US" sz="1800" dirty="0" err="1"/>
              <a:t>Transnacionales</a:t>
            </a:r>
            <a:r>
              <a:rPr lang="en-US" sz="1800" dirty="0"/>
              <a:t> de la ONU</a:t>
            </a:r>
          </a:p>
          <a:p>
            <a:r>
              <a:rPr lang="en-US" sz="1800" dirty="0"/>
              <a:t>- Las </a:t>
            </a:r>
            <a:r>
              <a:rPr lang="en-US" sz="1800" dirty="0" err="1"/>
              <a:t>empresas</a:t>
            </a:r>
            <a:r>
              <a:rPr lang="en-US" sz="1800" dirty="0"/>
              <a:t> </a:t>
            </a:r>
            <a:r>
              <a:rPr lang="en-US" sz="1800" dirty="0" err="1"/>
              <a:t>transnacionales</a:t>
            </a:r>
            <a:r>
              <a:rPr lang="en-US" sz="1800" dirty="0"/>
              <a:t> </a:t>
            </a:r>
            <a:r>
              <a:rPr lang="en-US" sz="1800" dirty="0" err="1"/>
              <a:t>como</a:t>
            </a:r>
            <a:r>
              <a:rPr lang="en-US" sz="1800" dirty="0"/>
              <a:t> </a:t>
            </a:r>
            <a:r>
              <a:rPr lang="en-US" sz="1800" dirty="0" err="1"/>
              <a:t>amenaza</a:t>
            </a:r>
            <a:r>
              <a:rPr lang="en-US" sz="1800" dirty="0"/>
              <a:t> para </a:t>
            </a:r>
            <a:r>
              <a:rPr lang="en-US" sz="1800" dirty="0" err="1"/>
              <a:t>el</a:t>
            </a:r>
            <a:r>
              <a:rPr lang="en-US" sz="1800" dirty="0"/>
              <a:t> </a:t>
            </a:r>
            <a:r>
              <a:rPr lang="en-US" sz="1800" dirty="0" err="1"/>
              <a:t>orden</a:t>
            </a:r>
            <a:r>
              <a:rPr lang="en-US" sz="1800" dirty="0"/>
              <a:t> </a:t>
            </a:r>
            <a:r>
              <a:rPr lang="en-US" sz="1800" dirty="0" err="1"/>
              <a:t>estatal</a:t>
            </a:r>
            <a:r>
              <a:rPr lang="en-US" sz="1800" dirty="0"/>
              <a:t> (Allende, etc.)</a:t>
            </a:r>
          </a:p>
          <a:p>
            <a:r>
              <a:rPr lang="en-US" sz="1800" dirty="0"/>
              <a:t>- Nuevo Orden Económico Internacional y </a:t>
            </a:r>
            <a:r>
              <a:rPr lang="en-US" sz="1800" dirty="0" err="1"/>
              <a:t>el</a:t>
            </a:r>
            <a:r>
              <a:rPr lang="en-US" sz="1800" dirty="0"/>
              <a:t> auge del Sur Global a </a:t>
            </a:r>
            <a:r>
              <a:rPr lang="en-US" sz="1800" dirty="0" err="1"/>
              <a:t>partir</a:t>
            </a:r>
            <a:r>
              <a:rPr lang="en-US" sz="1800" dirty="0"/>
              <a:t> de las </a:t>
            </a:r>
            <a:r>
              <a:rPr lang="en-US" sz="1800" dirty="0" err="1"/>
              <a:t>cenizas</a:t>
            </a:r>
            <a:r>
              <a:rPr lang="en-US" sz="1800" dirty="0"/>
              <a:t> de la </a:t>
            </a:r>
            <a:r>
              <a:rPr lang="en-US" sz="1800" dirty="0" err="1"/>
              <a:t>Conferencia</a:t>
            </a:r>
            <a:r>
              <a:rPr lang="en-US" sz="1800" dirty="0"/>
              <a:t> de Bandung</a:t>
            </a:r>
          </a:p>
          <a:p>
            <a:r>
              <a:rPr lang="en-US" sz="1800" b="1" i="1" dirty="0" err="1">
                <a:solidFill>
                  <a:srgbClr val="C00000"/>
                </a:solidFill>
              </a:rPr>
              <a:t>Décadas</a:t>
            </a:r>
            <a:r>
              <a:rPr lang="en-US" sz="1800" b="1" i="1" dirty="0">
                <a:solidFill>
                  <a:srgbClr val="C00000"/>
                </a:solidFill>
              </a:rPr>
              <a:t> de 1980 a 2000:</a:t>
            </a:r>
          </a:p>
          <a:p>
            <a:r>
              <a:rPr lang="en-US" sz="1800" dirty="0"/>
              <a:t>- Proyecto de Ginebra de la ONU: Normas sobre las </a:t>
            </a:r>
            <a:r>
              <a:rPr lang="en-US" sz="1800" dirty="0" err="1"/>
              <a:t>responsabilidades</a:t>
            </a:r>
            <a:r>
              <a:rPr lang="en-US" sz="1800" dirty="0"/>
              <a:t> de las </a:t>
            </a:r>
            <a:r>
              <a:rPr lang="en-US" sz="1800" dirty="0" err="1"/>
              <a:t>empresas</a:t>
            </a:r>
            <a:r>
              <a:rPr lang="en-US" sz="1800" dirty="0"/>
              <a:t> </a:t>
            </a:r>
            <a:r>
              <a:rPr lang="en-US" sz="1800" dirty="0" err="1"/>
              <a:t>transnacionales</a:t>
            </a:r>
            <a:r>
              <a:rPr lang="en-US" sz="1800" dirty="0"/>
              <a:t> y </a:t>
            </a:r>
            <a:r>
              <a:rPr lang="en-US" sz="1800" dirty="0" err="1"/>
              <a:t>otras</a:t>
            </a:r>
            <a:r>
              <a:rPr lang="en-US" sz="1800" dirty="0"/>
              <a:t> </a:t>
            </a:r>
            <a:r>
              <a:rPr lang="en-US" sz="1800" dirty="0" err="1"/>
              <a:t>empresas</a:t>
            </a:r>
            <a:r>
              <a:rPr lang="en-US" sz="1800" dirty="0"/>
              <a:t> </a:t>
            </a:r>
            <a:r>
              <a:rPr lang="en-US" sz="1800" dirty="0" err="1"/>
              <a:t>comerciales</a:t>
            </a:r>
            <a:r>
              <a:rPr lang="en-US" sz="1800" dirty="0"/>
              <a:t> </a:t>
            </a:r>
            <a:r>
              <a:rPr lang="en-US" sz="1800" dirty="0" err="1"/>
              <a:t>en</a:t>
            </a:r>
            <a:r>
              <a:rPr lang="en-US" sz="1800" dirty="0"/>
              <a:t> </a:t>
            </a:r>
            <a:r>
              <a:rPr lang="en-US" sz="1800" dirty="0" err="1"/>
              <a:t>relación</a:t>
            </a:r>
            <a:r>
              <a:rPr lang="en-US" sz="1800" dirty="0"/>
              <a:t> con los derechos </a:t>
            </a:r>
            <a:r>
              <a:rPr lang="en-US" sz="1800" dirty="0" err="1"/>
              <a:t>humanos</a:t>
            </a:r>
            <a:r>
              <a:rPr lang="en-US" sz="1800" dirty="0"/>
              <a:t>, Doc. de la ONU E/CN.4/Sub.2/2003/12/Rev.2 (2003).</a:t>
            </a:r>
          </a:p>
          <a:p>
            <a:r>
              <a:rPr lang="en-US" sz="1800" dirty="0"/>
              <a:t>- Normas </a:t>
            </a:r>
            <a:r>
              <a:rPr lang="en-US" sz="1800" dirty="0" err="1"/>
              <a:t>internacionales</a:t>
            </a:r>
            <a:r>
              <a:rPr lang="en-US" sz="1800" dirty="0"/>
              <a:t> </a:t>
            </a:r>
            <a:r>
              <a:rPr lang="en-US" sz="1800" dirty="0" err="1"/>
              <a:t>jurídicamente</a:t>
            </a:r>
            <a:r>
              <a:rPr lang="en-US" sz="1800" dirty="0"/>
              <a:t> </a:t>
            </a:r>
            <a:r>
              <a:rPr lang="en-US" sz="1800" dirty="0" err="1"/>
              <a:t>vinculantes</a:t>
            </a:r>
            <a:r>
              <a:rPr lang="en-US" sz="1800" dirty="0"/>
              <a:t> </a:t>
            </a:r>
            <a:r>
              <a:rPr lang="en-US" sz="1800" dirty="0" err="1"/>
              <a:t>que</a:t>
            </a:r>
            <a:r>
              <a:rPr lang="en-US" sz="1800" dirty="0"/>
              <a:t> </a:t>
            </a:r>
            <a:r>
              <a:rPr lang="en-US" sz="1800" dirty="0" err="1"/>
              <a:t>obligan</a:t>
            </a:r>
            <a:r>
              <a:rPr lang="en-US" sz="1800" dirty="0"/>
              <a:t> a las </a:t>
            </a:r>
            <a:r>
              <a:rPr lang="en-US" sz="1800" dirty="0" err="1"/>
              <a:t>empresas</a:t>
            </a:r>
            <a:r>
              <a:rPr lang="en-US" sz="1800" dirty="0"/>
              <a:t> </a:t>
            </a:r>
            <a:r>
              <a:rPr lang="en-US" sz="1800" dirty="0" err="1"/>
              <a:t>transnacionales</a:t>
            </a:r>
            <a:r>
              <a:rPr lang="en-US" sz="1800" dirty="0"/>
              <a:t> y a </a:t>
            </a:r>
            <a:r>
              <a:rPr lang="en-US" sz="1800" dirty="0" err="1"/>
              <a:t>otras</a:t>
            </a:r>
            <a:r>
              <a:rPr lang="en-US" sz="1800" dirty="0"/>
              <a:t> </a:t>
            </a:r>
            <a:r>
              <a:rPr lang="en-US" sz="1800" dirty="0" err="1"/>
              <a:t>entidades</a:t>
            </a:r>
            <a:r>
              <a:rPr lang="en-US" sz="1800" dirty="0"/>
              <a:t> </a:t>
            </a:r>
            <a:r>
              <a:rPr lang="en-US" sz="1800" dirty="0" err="1"/>
              <a:t>comerciales</a:t>
            </a:r>
            <a:r>
              <a:rPr lang="en-US" sz="1800" dirty="0"/>
              <a:t> a </a:t>
            </a:r>
            <a:r>
              <a:rPr lang="en-US" sz="1800" dirty="0" err="1"/>
              <a:t>respetar</a:t>
            </a:r>
            <a:r>
              <a:rPr lang="en-US" sz="1800" dirty="0"/>
              <a:t>, </a:t>
            </a:r>
            <a:r>
              <a:rPr lang="en-US" sz="1800" dirty="0" err="1"/>
              <a:t>proteger</a:t>
            </a:r>
            <a:r>
              <a:rPr lang="en-US" sz="1800" dirty="0"/>
              <a:t> y </a:t>
            </a:r>
            <a:r>
              <a:rPr lang="en-US" sz="1800" dirty="0" err="1"/>
              <a:t>cumplir</a:t>
            </a:r>
            <a:r>
              <a:rPr lang="en-US" sz="1800" dirty="0"/>
              <a:t> los derechos </a:t>
            </a:r>
            <a:r>
              <a:rPr lang="en-US" sz="1800" dirty="0" err="1"/>
              <a:t>humanos</a:t>
            </a:r>
            <a:r>
              <a:rPr lang="en-US" sz="1800" dirty="0"/>
              <a:t>.</a:t>
            </a:r>
          </a:p>
          <a:p>
            <a:r>
              <a:rPr lang="en-US" sz="1800" dirty="0"/>
              <a:t>- Proyecto </a:t>
            </a:r>
            <a:r>
              <a:rPr lang="en-US" sz="1800" dirty="0" err="1"/>
              <a:t>paralelo</a:t>
            </a:r>
            <a:r>
              <a:rPr lang="en-US" sz="1800" dirty="0"/>
              <a:t>: </a:t>
            </a:r>
            <a:r>
              <a:rPr lang="en-US" sz="1800" dirty="0" err="1"/>
              <a:t>Pacto</a:t>
            </a:r>
            <a:r>
              <a:rPr lang="en-US" sz="1800" dirty="0"/>
              <a:t> Mundial (</a:t>
            </a:r>
            <a:r>
              <a:rPr lang="en-US" sz="1800" dirty="0" err="1"/>
              <a:t>gestionado</a:t>
            </a:r>
            <a:r>
              <a:rPr lang="en-US" sz="1800" dirty="0"/>
              <a:t> </a:t>
            </a:r>
            <a:r>
              <a:rPr lang="en-US" sz="1800" dirty="0" err="1"/>
              <a:t>por</a:t>
            </a:r>
            <a:r>
              <a:rPr lang="en-US" sz="1800" dirty="0"/>
              <a:t> John Ruggie, de Harvard).</a:t>
            </a:r>
          </a:p>
        </p:txBody>
      </p:sp>
      <p:sp>
        <p:nvSpPr>
          <p:cNvPr id="4" name="Content Placeholder 3">
            <a:extLst>
              <a:ext uri="{FF2B5EF4-FFF2-40B4-BE49-F238E27FC236}">
                <a16:creationId xmlns:a16="http://schemas.microsoft.com/office/drawing/2014/main" id="{2F8742C9-9119-F858-5928-1DD25E5094AE}"/>
              </a:ext>
            </a:extLst>
          </p:cNvPr>
          <p:cNvSpPr>
            <a:spLocks noGrp="1"/>
          </p:cNvSpPr>
          <p:nvPr>
            <p:ph sz="half" idx="2"/>
          </p:nvPr>
        </p:nvSpPr>
        <p:spPr>
          <a:xfrm>
            <a:off x="6888892" y="1013254"/>
            <a:ext cx="5181600" cy="5412260"/>
          </a:xfrm>
        </p:spPr>
        <p:txBody>
          <a:bodyPr>
            <a:normAutofit fontScale="62500" lnSpcReduction="20000"/>
          </a:bodyPr>
          <a:lstStyle/>
          <a:p>
            <a:r>
              <a:rPr lang="en-US"/>
              <a:t>1960s-1980s: </a:t>
            </a:r>
          </a:p>
          <a:p>
            <a:r>
              <a:rPr lang="en-US"/>
              <a:t>-UN Code of Corporate Conduct</a:t>
            </a:r>
          </a:p>
          <a:p>
            <a:r>
              <a:rPr lang="en-US"/>
              <a:t>-Transnational enterprises as threat to state order (Allende, etc.)</a:t>
            </a:r>
          </a:p>
          <a:p>
            <a:r>
              <a:rPr lang="en-US"/>
              <a:t>-New International Economic Order and the rise pf the Global South from the ashes of the Bandung Conference</a:t>
            </a:r>
          </a:p>
          <a:p>
            <a:endParaRPr lang="en-US"/>
          </a:p>
          <a:p>
            <a:r>
              <a:rPr lang="en-US"/>
              <a:t>1980s-2000s</a:t>
            </a:r>
          </a:p>
          <a:p>
            <a:r>
              <a:rPr lang="en-US"/>
              <a:t>-UN Geneva Project: Norms on the Responsibilities of Transnational Corporations and Other Business Enterprises with Regard to Human Rights, U.N. Doc. E/CN.4/Sub.2/2003/12/Rev.2 (2003).</a:t>
            </a:r>
          </a:p>
          <a:p>
            <a:r>
              <a:rPr lang="en-US"/>
              <a:t>-legally binding international rules obligating transnational corporations and other business entities to respect, protect and fulfill human rights</a:t>
            </a:r>
          </a:p>
          <a:p>
            <a:r>
              <a:rPr lang="en-US"/>
              <a:t>-Parallel Project: Global Compact (managed by John Ruggie (Harvard)</a:t>
            </a:r>
          </a:p>
        </p:txBody>
      </p:sp>
    </p:spTree>
    <p:extLst>
      <p:ext uri="{BB962C8B-B14F-4D97-AF65-F5344CB8AC3E}">
        <p14:creationId xmlns:p14="http://schemas.microsoft.com/office/powerpoint/2010/main" val="3778622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A2182-D03C-B40B-5C99-5338915E5050}"/>
              </a:ext>
            </a:extLst>
          </p:cNvPr>
          <p:cNvSpPr>
            <a:spLocks noGrp="1"/>
          </p:cNvSpPr>
          <p:nvPr>
            <p:ph type="title"/>
          </p:nvPr>
        </p:nvSpPr>
        <p:spPr>
          <a:xfrm>
            <a:off x="838200" y="107821"/>
            <a:ext cx="10515600" cy="905433"/>
          </a:xfrm>
        </p:spPr>
        <p:txBody>
          <a:bodyPr/>
          <a:lstStyle/>
          <a:p>
            <a:pPr algn="ctr"/>
            <a:r>
              <a:rPr lang="es-ES"/>
              <a:t>Antecedentes históricos (2000s-- )</a:t>
            </a:r>
            <a:endParaRPr lang="en-US"/>
          </a:p>
        </p:txBody>
      </p:sp>
      <p:sp>
        <p:nvSpPr>
          <p:cNvPr id="3" name="Content Placeholder 2">
            <a:extLst>
              <a:ext uri="{FF2B5EF4-FFF2-40B4-BE49-F238E27FC236}">
                <a16:creationId xmlns:a16="http://schemas.microsoft.com/office/drawing/2014/main" id="{1919B039-B4BA-C033-0589-F4E75F2F8706}"/>
              </a:ext>
            </a:extLst>
          </p:cNvPr>
          <p:cNvSpPr>
            <a:spLocks noGrp="1"/>
          </p:cNvSpPr>
          <p:nvPr>
            <p:ph sz="half" idx="1"/>
          </p:nvPr>
        </p:nvSpPr>
        <p:spPr>
          <a:xfrm>
            <a:off x="123568" y="1433384"/>
            <a:ext cx="5896232" cy="5316795"/>
          </a:xfrm>
        </p:spPr>
        <p:txBody>
          <a:bodyPr>
            <a:normAutofit fontScale="85000" lnSpcReduction="20000"/>
          </a:bodyPr>
          <a:lstStyle/>
          <a:p>
            <a:r>
              <a:rPr lang="en-US" b="1" i="1" dirty="0">
                <a:solidFill>
                  <a:srgbClr val="C00000"/>
                </a:solidFill>
              </a:rPr>
              <a:t>2004-2011:</a:t>
            </a:r>
          </a:p>
          <a:p>
            <a:r>
              <a:rPr lang="en-US" dirty="0"/>
              <a:t>- </a:t>
            </a:r>
            <a:r>
              <a:rPr lang="en-US" dirty="0" err="1"/>
              <a:t>Rechazo</a:t>
            </a:r>
            <a:r>
              <a:rPr lang="en-US" dirty="0"/>
              <a:t> de las Normas.</a:t>
            </a:r>
          </a:p>
          <a:p>
            <a:r>
              <a:rPr lang="en-US" dirty="0"/>
              <a:t>- Proyecto de la ONU </a:t>
            </a:r>
            <a:r>
              <a:rPr lang="en-US" dirty="0" err="1"/>
              <a:t>en</a:t>
            </a:r>
            <a:r>
              <a:rPr lang="en-US" dirty="0"/>
              <a:t> Nueva York: Kofi Annan </a:t>
            </a:r>
            <a:r>
              <a:rPr lang="en-US" dirty="0" err="1"/>
              <a:t>nombra</a:t>
            </a:r>
            <a:r>
              <a:rPr lang="en-US" dirty="0"/>
              <a:t> a Ruggie </a:t>
            </a:r>
            <a:r>
              <a:rPr lang="en-US" dirty="0" err="1"/>
              <a:t>Representante</a:t>
            </a:r>
            <a:r>
              <a:rPr lang="en-US" dirty="0"/>
              <a:t> Especial del </a:t>
            </a:r>
            <a:r>
              <a:rPr lang="en-US" dirty="0" err="1"/>
              <a:t>Secretario</a:t>
            </a:r>
            <a:r>
              <a:rPr lang="en-US" dirty="0"/>
              <a:t> General de la ONU para </a:t>
            </a:r>
            <a:r>
              <a:rPr lang="en-US" dirty="0" err="1"/>
              <a:t>desarrollar</a:t>
            </a:r>
            <a:r>
              <a:rPr lang="en-US" dirty="0"/>
              <a:t> un </a:t>
            </a:r>
            <a:r>
              <a:rPr lang="en-US" dirty="0" err="1"/>
              <a:t>marco</a:t>
            </a:r>
            <a:r>
              <a:rPr lang="en-US" dirty="0"/>
              <a:t> de «derecho </a:t>
            </a:r>
            <a:r>
              <a:rPr lang="en-US" dirty="0" err="1"/>
              <a:t>blando</a:t>
            </a:r>
            <a:r>
              <a:rPr lang="en-US" dirty="0"/>
              <a:t>» (*soft law*).</a:t>
            </a:r>
          </a:p>
          <a:p>
            <a:r>
              <a:rPr lang="en-US" b="1" i="1" dirty="0">
                <a:solidFill>
                  <a:srgbClr val="C00000"/>
                </a:solidFill>
              </a:rPr>
              <a:t>2011:</a:t>
            </a:r>
          </a:p>
          <a:p>
            <a:r>
              <a:rPr lang="en-US" dirty="0"/>
              <a:t>- Los Principios Rectores de la ONU (UNGP) son </a:t>
            </a:r>
            <a:r>
              <a:rPr lang="en-US" dirty="0" err="1"/>
              <a:t>endorsardos</a:t>
            </a:r>
            <a:r>
              <a:rPr lang="en-US" dirty="0"/>
              <a:t> </a:t>
            </a:r>
            <a:r>
              <a:rPr lang="en-US" dirty="0" err="1"/>
              <a:t>por</a:t>
            </a:r>
            <a:r>
              <a:rPr lang="en-US" dirty="0"/>
              <a:t> </a:t>
            </a:r>
            <a:r>
              <a:rPr lang="en-US" dirty="0" err="1"/>
              <a:t>el</a:t>
            </a:r>
            <a:r>
              <a:rPr lang="en-US" dirty="0"/>
              <a:t> Consejo de Derechos Humanos de la ONU.</a:t>
            </a:r>
          </a:p>
          <a:p>
            <a:r>
              <a:rPr lang="en-US" b="1" i="1" dirty="0">
                <a:solidFill>
                  <a:srgbClr val="C00000"/>
                </a:solidFill>
              </a:rPr>
              <a:t>2014-:</a:t>
            </a:r>
          </a:p>
          <a:p>
            <a:r>
              <a:rPr lang="en-US" dirty="0"/>
              <a:t>- Se </a:t>
            </a:r>
            <a:r>
              <a:rPr lang="en-US" dirty="0" err="1"/>
              <a:t>inicia</a:t>
            </a:r>
            <a:r>
              <a:rPr lang="en-US" dirty="0"/>
              <a:t> un </a:t>
            </a:r>
            <a:r>
              <a:rPr lang="en-US" dirty="0" err="1"/>
              <a:t>esfuerzo</a:t>
            </a:r>
            <a:r>
              <a:rPr lang="en-US" dirty="0"/>
              <a:t> </a:t>
            </a:r>
            <a:r>
              <a:rPr lang="en-US" dirty="0" err="1"/>
              <a:t>renovado</a:t>
            </a:r>
            <a:r>
              <a:rPr lang="en-US" dirty="0"/>
              <a:t> para </a:t>
            </a:r>
            <a:r>
              <a:rPr lang="en-US" dirty="0" err="1"/>
              <a:t>desarrollar</a:t>
            </a:r>
            <a:r>
              <a:rPr lang="en-US" dirty="0"/>
              <a:t> un </a:t>
            </a:r>
            <a:r>
              <a:rPr lang="en-US" dirty="0" err="1"/>
              <a:t>marco</a:t>
            </a:r>
            <a:r>
              <a:rPr lang="en-US" dirty="0"/>
              <a:t> </a:t>
            </a:r>
            <a:r>
              <a:rPr lang="en-US" dirty="0" err="1"/>
              <a:t>jurídico</a:t>
            </a:r>
            <a:r>
              <a:rPr lang="en-US" dirty="0"/>
              <a:t> </a:t>
            </a:r>
            <a:r>
              <a:rPr lang="en-US" dirty="0" err="1"/>
              <a:t>internacional</a:t>
            </a:r>
            <a:r>
              <a:rPr lang="en-US" dirty="0"/>
              <a:t> </a:t>
            </a:r>
            <a:r>
              <a:rPr lang="en-US" dirty="0" err="1"/>
              <a:t>vinculante</a:t>
            </a:r>
            <a:r>
              <a:rPr lang="en-US" dirty="0"/>
              <a:t> </a:t>
            </a:r>
            <a:r>
              <a:rPr lang="en-US" dirty="0" err="1"/>
              <a:t>destinado</a:t>
            </a:r>
            <a:r>
              <a:rPr lang="en-US" dirty="0"/>
              <a:t> a regular las </a:t>
            </a:r>
            <a:r>
              <a:rPr lang="en-US" dirty="0" err="1"/>
              <a:t>empresas</a:t>
            </a:r>
            <a:r>
              <a:rPr lang="en-US" dirty="0"/>
              <a:t> </a:t>
            </a:r>
            <a:r>
              <a:rPr lang="en-US" dirty="0" err="1"/>
              <a:t>económicas</a:t>
            </a:r>
            <a:r>
              <a:rPr lang="en-US" dirty="0"/>
              <a:t> y los derechos </a:t>
            </a:r>
            <a:r>
              <a:rPr lang="en-US" dirty="0" err="1"/>
              <a:t>humanos</a:t>
            </a:r>
            <a:r>
              <a:rPr lang="en-US" dirty="0"/>
              <a:t>.</a:t>
            </a:r>
          </a:p>
          <a:p>
            <a:endParaRPr lang="en-US" dirty="0"/>
          </a:p>
        </p:txBody>
      </p:sp>
      <p:sp>
        <p:nvSpPr>
          <p:cNvPr id="4" name="Content Placeholder 3">
            <a:extLst>
              <a:ext uri="{FF2B5EF4-FFF2-40B4-BE49-F238E27FC236}">
                <a16:creationId xmlns:a16="http://schemas.microsoft.com/office/drawing/2014/main" id="{CC6B5E6D-29CC-72CA-0ABF-ED8D3804460F}"/>
              </a:ext>
            </a:extLst>
          </p:cNvPr>
          <p:cNvSpPr>
            <a:spLocks noGrp="1"/>
          </p:cNvSpPr>
          <p:nvPr>
            <p:ph sz="half" idx="2"/>
          </p:nvPr>
        </p:nvSpPr>
        <p:spPr>
          <a:xfrm>
            <a:off x="6886832" y="1433384"/>
            <a:ext cx="5181600" cy="5316795"/>
          </a:xfrm>
        </p:spPr>
        <p:txBody>
          <a:bodyPr>
            <a:normAutofit fontScale="85000" lnSpcReduction="20000"/>
          </a:bodyPr>
          <a:lstStyle/>
          <a:p>
            <a:r>
              <a:rPr lang="en-US"/>
              <a:t>2004-2011</a:t>
            </a:r>
          </a:p>
          <a:p>
            <a:r>
              <a:rPr lang="en-US"/>
              <a:t>-Norms rejected </a:t>
            </a:r>
          </a:p>
          <a:p>
            <a:r>
              <a:rPr lang="en-US"/>
              <a:t>-UNNY Project: Kofi Annan appoints Ruggie Special Representation of the UN Secretary General to develop a soft law framework</a:t>
            </a:r>
          </a:p>
          <a:p>
            <a:r>
              <a:rPr lang="en-US"/>
              <a:t>2011</a:t>
            </a:r>
          </a:p>
          <a:p>
            <a:r>
              <a:rPr lang="en-US"/>
              <a:t>-UNGP endorsed by UN Human Rights Council</a:t>
            </a:r>
          </a:p>
          <a:p>
            <a:r>
              <a:rPr lang="en-US"/>
              <a:t>2014</a:t>
            </a:r>
          </a:p>
          <a:p>
            <a:r>
              <a:rPr lang="en-US"/>
              <a:t>-Renewed effort starts to develop a binding international legal framework for regulating economic enterprises and human rights</a:t>
            </a:r>
          </a:p>
          <a:p>
            <a:endParaRPr lang="en-US"/>
          </a:p>
        </p:txBody>
      </p:sp>
    </p:spTree>
    <p:extLst>
      <p:ext uri="{BB962C8B-B14F-4D97-AF65-F5344CB8AC3E}">
        <p14:creationId xmlns:p14="http://schemas.microsoft.com/office/powerpoint/2010/main" val="777309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C06F0AB3-3FC9-F38E-B01D-01840F34BF57}"/>
              </a:ext>
            </a:extLst>
          </p:cNvPr>
          <p:cNvPicPr>
            <a:picLocks noChangeAspect="1"/>
          </p:cNvPicPr>
          <p:nvPr/>
        </p:nvPicPr>
        <p:blipFill>
          <a:blip r:embed="rId2"/>
          <a:srcRect t="28670" r="1" b="35477"/>
          <a:stretch>
            <a:fillRect/>
          </a:stretch>
        </p:blipFill>
        <p:spPr>
          <a:xfrm>
            <a:off x="20" y="1282"/>
            <a:ext cx="12191980" cy="6856718"/>
          </a:xfrm>
          <a:prstGeom prst="rect">
            <a:avLst/>
          </a:prstGeom>
        </p:spPr>
      </p:pic>
    </p:spTree>
    <p:extLst>
      <p:ext uri="{BB962C8B-B14F-4D97-AF65-F5344CB8AC3E}">
        <p14:creationId xmlns:p14="http://schemas.microsoft.com/office/powerpoint/2010/main" val="4269708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3B93E-B2D1-141B-820D-FBF061CDC67B}"/>
              </a:ext>
            </a:extLst>
          </p:cNvPr>
          <p:cNvSpPr>
            <a:spLocks noGrp="1"/>
          </p:cNvSpPr>
          <p:nvPr>
            <p:ph type="title"/>
          </p:nvPr>
        </p:nvSpPr>
        <p:spPr>
          <a:xfrm>
            <a:off x="98854" y="148281"/>
            <a:ext cx="11887200" cy="1112109"/>
          </a:xfrm>
        </p:spPr>
        <p:txBody>
          <a:bodyPr>
            <a:normAutofit fontScale="90000"/>
          </a:bodyPr>
          <a:lstStyle/>
          <a:p>
            <a:r>
              <a:rPr lang="en-US" dirty="0"/>
              <a:t>Founding Ideology: Principles and Pragmatism </a:t>
            </a:r>
            <a:br>
              <a:rPr lang="en-US" dirty="0"/>
            </a:br>
            <a:r>
              <a:rPr lang="en-US" dirty="0" err="1"/>
              <a:t>Ideología</a:t>
            </a:r>
            <a:r>
              <a:rPr lang="en-US" dirty="0"/>
              <a:t> </a:t>
            </a:r>
            <a:r>
              <a:rPr lang="en-US" dirty="0" err="1"/>
              <a:t>fundacional</a:t>
            </a:r>
            <a:r>
              <a:rPr lang="en-US" dirty="0"/>
              <a:t>: </a:t>
            </a:r>
            <a:r>
              <a:rPr lang="en-US" dirty="0" err="1"/>
              <a:t>principios</a:t>
            </a:r>
            <a:r>
              <a:rPr lang="en-US" dirty="0"/>
              <a:t> y </a:t>
            </a:r>
            <a:r>
              <a:rPr lang="en-US" dirty="0" err="1"/>
              <a:t>pragmatismo</a:t>
            </a:r>
            <a:endParaRPr lang="en-US" dirty="0"/>
          </a:p>
        </p:txBody>
      </p:sp>
      <p:sp>
        <p:nvSpPr>
          <p:cNvPr id="3" name="Content Placeholder 2">
            <a:extLst>
              <a:ext uri="{FF2B5EF4-FFF2-40B4-BE49-F238E27FC236}">
                <a16:creationId xmlns:a16="http://schemas.microsoft.com/office/drawing/2014/main" id="{3F9F9787-4A02-FBDE-CF37-DF411EB199C6}"/>
              </a:ext>
            </a:extLst>
          </p:cNvPr>
          <p:cNvSpPr>
            <a:spLocks noGrp="1"/>
          </p:cNvSpPr>
          <p:nvPr>
            <p:ph idx="1"/>
          </p:nvPr>
        </p:nvSpPr>
        <p:spPr>
          <a:xfrm>
            <a:off x="838200" y="1408670"/>
            <a:ext cx="10515600" cy="5301049"/>
          </a:xfrm>
        </p:spPr>
        <p:txBody>
          <a:bodyPr>
            <a:normAutofit lnSpcReduction="10000"/>
          </a:bodyPr>
          <a:lstStyle/>
          <a:p>
            <a:r>
              <a:rPr lang="en-US" dirty="0"/>
              <a:t>Principled pragmatism </a:t>
            </a:r>
          </a:p>
          <a:p>
            <a:pPr lvl="1"/>
            <a:r>
              <a:rPr lang="en-US" sz="2800" dirty="0"/>
              <a:t>“an unflinching commitment to the principle of strengthening the promotion and protection of human rights as it relates to businesses, coupled with a pragmatic attachment to what works best in creating change where it matters most—in the daily lives of people.” (Ruggie </a:t>
            </a:r>
            <a:r>
              <a:rPr lang="en-US" sz="2800" dirty="0">
                <a:hlinkClick r:id="rId2"/>
              </a:rPr>
              <a:t>2006 Report</a:t>
            </a:r>
            <a:r>
              <a:rPr lang="en-US" sz="2800" dirty="0"/>
              <a:t>; ¶81)</a:t>
            </a:r>
          </a:p>
          <a:p>
            <a:r>
              <a:rPr lang="en-US" b="1" i="1" dirty="0" err="1">
                <a:solidFill>
                  <a:srgbClr val="C00000"/>
                </a:solidFill>
              </a:rPr>
              <a:t>Pragmatismo</a:t>
            </a:r>
            <a:r>
              <a:rPr lang="en-US" b="1" i="1" dirty="0">
                <a:solidFill>
                  <a:srgbClr val="C00000"/>
                </a:solidFill>
              </a:rPr>
              <a:t> </a:t>
            </a:r>
            <a:r>
              <a:rPr lang="en-US" b="1" i="1" dirty="0" err="1">
                <a:solidFill>
                  <a:srgbClr val="C00000"/>
                </a:solidFill>
              </a:rPr>
              <a:t>principiado</a:t>
            </a:r>
            <a:endParaRPr lang="en-US" b="1" i="1" dirty="0">
              <a:solidFill>
                <a:srgbClr val="C00000"/>
              </a:solidFill>
            </a:endParaRPr>
          </a:p>
          <a:p>
            <a:pPr lvl="1"/>
            <a:r>
              <a:rPr lang="en-US" sz="2800" b="1" i="1" dirty="0">
                <a:solidFill>
                  <a:srgbClr val="C00000"/>
                </a:solidFill>
              </a:rPr>
              <a:t>«Un </a:t>
            </a:r>
            <a:r>
              <a:rPr lang="en-US" sz="2800" b="1" i="1" dirty="0" err="1">
                <a:solidFill>
                  <a:srgbClr val="C00000"/>
                </a:solidFill>
              </a:rPr>
              <a:t>compromiso</a:t>
            </a:r>
            <a:r>
              <a:rPr lang="en-US" sz="2800" b="1" i="1" dirty="0">
                <a:solidFill>
                  <a:srgbClr val="C00000"/>
                </a:solidFill>
              </a:rPr>
              <a:t> </a:t>
            </a:r>
            <a:r>
              <a:rPr lang="en-US" sz="2800" b="1" i="1" dirty="0" err="1">
                <a:solidFill>
                  <a:srgbClr val="C00000"/>
                </a:solidFill>
              </a:rPr>
              <a:t>inquebrantable</a:t>
            </a:r>
            <a:r>
              <a:rPr lang="en-US" sz="2800" b="1" i="1" dirty="0">
                <a:solidFill>
                  <a:srgbClr val="C00000"/>
                </a:solidFill>
              </a:rPr>
              <a:t> con </a:t>
            </a:r>
            <a:r>
              <a:rPr lang="en-US" sz="2800" b="1" i="1" dirty="0" err="1">
                <a:solidFill>
                  <a:srgbClr val="C00000"/>
                </a:solidFill>
              </a:rPr>
              <a:t>el</a:t>
            </a:r>
            <a:r>
              <a:rPr lang="en-US" sz="2800" b="1" i="1" dirty="0">
                <a:solidFill>
                  <a:srgbClr val="C00000"/>
                </a:solidFill>
              </a:rPr>
              <a:t> principio de </a:t>
            </a:r>
            <a:r>
              <a:rPr lang="en-US" sz="2800" b="1" i="1" dirty="0" err="1">
                <a:solidFill>
                  <a:srgbClr val="C00000"/>
                </a:solidFill>
              </a:rPr>
              <a:t>fortalecer</a:t>
            </a:r>
            <a:r>
              <a:rPr lang="en-US" sz="2800" b="1" i="1" dirty="0">
                <a:solidFill>
                  <a:srgbClr val="C00000"/>
                </a:solidFill>
              </a:rPr>
              <a:t> la </a:t>
            </a:r>
            <a:r>
              <a:rPr lang="en-US" sz="2800" b="1" i="1" dirty="0" err="1">
                <a:solidFill>
                  <a:srgbClr val="C00000"/>
                </a:solidFill>
              </a:rPr>
              <a:t>promoción</a:t>
            </a:r>
            <a:r>
              <a:rPr lang="en-US" sz="2800" b="1" i="1" dirty="0">
                <a:solidFill>
                  <a:srgbClr val="C00000"/>
                </a:solidFill>
              </a:rPr>
              <a:t> y </a:t>
            </a:r>
            <a:r>
              <a:rPr lang="en-US" sz="2800" b="1" i="1" dirty="0" err="1">
                <a:solidFill>
                  <a:srgbClr val="C00000"/>
                </a:solidFill>
              </a:rPr>
              <a:t>protección</a:t>
            </a:r>
            <a:r>
              <a:rPr lang="en-US" sz="2800" b="1" i="1" dirty="0">
                <a:solidFill>
                  <a:srgbClr val="C00000"/>
                </a:solidFill>
              </a:rPr>
              <a:t> de los derechos </a:t>
            </a:r>
            <a:r>
              <a:rPr lang="en-US" sz="2800" b="1" i="1" dirty="0" err="1">
                <a:solidFill>
                  <a:srgbClr val="C00000"/>
                </a:solidFill>
              </a:rPr>
              <a:t>humanos</a:t>
            </a:r>
            <a:r>
              <a:rPr lang="en-US" sz="2800" b="1" i="1" dirty="0">
                <a:solidFill>
                  <a:srgbClr val="C00000"/>
                </a:solidFill>
              </a:rPr>
              <a:t> </a:t>
            </a:r>
            <a:r>
              <a:rPr lang="en-US" sz="2800" b="1" i="1" dirty="0" err="1">
                <a:solidFill>
                  <a:srgbClr val="C00000"/>
                </a:solidFill>
              </a:rPr>
              <a:t>en</a:t>
            </a:r>
            <a:r>
              <a:rPr lang="en-US" sz="2800" b="1" i="1" dirty="0">
                <a:solidFill>
                  <a:srgbClr val="C00000"/>
                </a:solidFill>
              </a:rPr>
              <a:t> </a:t>
            </a:r>
            <a:r>
              <a:rPr lang="en-US" sz="2800" b="1" i="1" dirty="0" err="1">
                <a:solidFill>
                  <a:srgbClr val="C00000"/>
                </a:solidFill>
              </a:rPr>
              <a:t>relación</a:t>
            </a:r>
            <a:r>
              <a:rPr lang="en-US" sz="2800" b="1" i="1" dirty="0">
                <a:solidFill>
                  <a:srgbClr val="C00000"/>
                </a:solidFill>
              </a:rPr>
              <a:t> de la </a:t>
            </a:r>
            <a:r>
              <a:rPr lang="en-US" sz="2800" b="1" i="1" dirty="0" err="1">
                <a:solidFill>
                  <a:srgbClr val="C00000"/>
                </a:solidFill>
              </a:rPr>
              <a:t>funcción</a:t>
            </a:r>
            <a:r>
              <a:rPr lang="en-US" sz="2800" b="1" i="1" dirty="0">
                <a:solidFill>
                  <a:srgbClr val="C00000"/>
                </a:solidFill>
              </a:rPr>
              <a:t> </a:t>
            </a:r>
            <a:r>
              <a:rPr lang="en-US" sz="2800" b="1" i="1" dirty="0" err="1">
                <a:solidFill>
                  <a:srgbClr val="C00000"/>
                </a:solidFill>
              </a:rPr>
              <a:t>empresarial</a:t>
            </a:r>
            <a:r>
              <a:rPr lang="en-US" sz="2800" b="1" i="1" dirty="0">
                <a:solidFill>
                  <a:srgbClr val="C00000"/>
                </a:solidFill>
              </a:rPr>
              <a:t>, </a:t>
            </a:r>
            <a:r>
              <a:rPr lang="en-US" sz="2800" b="1" i="1" dirty="0" err="1">
                <a:solidFill>
                  <a:srgbClr val="C00000"/>
                </a:solidFill>
              </a:rPr>
              <a:t>aunado</a:t>
            </a:r>
            <a:r>
              <a:rPr lang="en-US" sz="2800" b="1" i="1" dirty="0">
                <a:solidFill>
                  <a:srgbClr val="C00000"/>
                </a:solidFill>
              </a:rPr>
              <a:t> a </a:t>
            </a:r>
            <a:r>
              <a:rPr lang="en-US" sz="2800" b="1" i="1" dirty="0" err="1">
                <a:solidFill>
                  <a:srgbClr val="C00000"/>
                </a:solidFill>
              </a:rPr>
              <a:t>una</a:t>
            </a:r>
            <a:r>
              <a:rPr lang="en-US" sz="2800" b="1" i="1" dirty="0">
                <a:solidFill>
                  <a:srgbClr val="C00000"/>
                </a:solidFill>
              </a:rPr>
              <a:t> </a:t>
            </a:r>
            <a:r>
              <a:rPr lang="en-US" sz="2800" b="1" i="1" dirty="0" err="1">
                <a:solidFill>
                  <a:srgbClr val="C00000"/>
                </a:solidFill>
              </a:rPr>
              <a:t>adhesión</a:t>
            </a:r>
            <a:r>
              <a:rPr lang="en-US" sz="2800" b="1" i="1" dirty="0">
                <a:solidFill>
                  <a:srgbClr val="C00000"/>
                </a:solidFill>
              </a:rPr>
              <a:t> </a:t>
            </a:r>
            <a:r>
              <a:rPr lang="en-US" sz="2800" b="1" i="1" dirty="0" err="1">
                <a:solidFill>
                  <a:srgbClr val="C00000"/>
                </a:solidFill>
              </a:rPr>
              <a:t>pragmática</a:t>
            </a:r>
            <a:r>
              <a:rPr lang="en-US" sz="2800" b="1" i="1" dirty="0">
                <a:solidFill>
                  <a:srgbClr val="C00000"/>
                </a:solidFill>
              </a:rPr>
              <a:t> a </a:t>
            </a:r>
            <a:r>
              <a:rPr lang="en-US" sz="2800" b="1" i="1" dirty="0" err="1">
                <a:solidFill>
                  <a:srgbClr val="C00000"/>
                </a:solidFill>
              </a:rPr>
              <a:t>aquello</a:t>
            </a:r>
            <a:r>
              <a:rPr lang="en-US" sz="2800" b="1" i="1" dirty="0">
                <a:solidFill>
                  <a:srgbClr val="C00000"/>
                </a:solidFill>
              </a:rPr>
              <a:t> </a:t>
            </a:r>
            <a:r>
              <a:rPr lang="en-US" sz="2800" b="1" i="1" dirty="0" err="1">
                <a:solidFill>
                  <a:srgbClr val="C00000"/>
                </a:solidFill>
              </a:rPr>
              <a:t>que</a:t>
            </a:r>
            <a:r>
              <a:rPr lang="en-US" sz="2800" b="1" i="1" dirty="0">
                <a:solidFill>
                  <a:srgbClr val="C00000"/>
                </a:solidFill>
              </a:rPr>
              <a:t> </a:t>
            </a:r>
            <a:r>
              <a:rPr lang="en-US" sz="2800" b="1" i="1" dirty="0" err="1">
                <a:solidFill>
                  <a:srgbClr val="C00000"/>
                </a:solidFill>
              </a:rPr>
              <a:t>mejor</a:t>
            </a:r>
            <a:r>
              <a:rPr lang="en-US" sz="2800" b="1" i="1" dirty="0">
                <a:solidFill>
                  <a:srgbClr val="C00000"/>
                </a:solidFill>
              </a:rPr>
              <a:t> </a:t>
            </a:r>
            <a:r>
              <a:rPr lang="en-US" sz="2800" b="1" i="1" dirty="0" err="1">
                <a:solidFill>
                  <a:srgbClr val="C00000"/>
                </a:solidFill>
              </a:rPr>
              <a:t>funciona</a:t>
            </a:r>
            <a:r>
              <a:rPr lang="en-US" sz="2800" b="1" i="1" dirty="0">
                <a:solidFill>
                  <a:srgbClr val="C00000"/>
                </a:solidFill>
              </a:rPr>
              <a:t> para </a:t>
            </a:r>
            <a:r>
              <a:rPr lang="en-US" sz="2800" b="1" i="1" dirty="0" err="1">
                <a:solidFill>
                  <a:srgbClr val="C00000"/>
                </a:solidFill>
              </a:rPr>
              <a:t>generar</a:t>
            </a:r>
            <a:r>
              <a:rPr lang="en-US" sz="2800" b="1" i="1" dirty="0">
                <a:solidFill>
                  <a:srgbClr val="C00000"/>
                </a:solidFill>
              </a:rPr>
              <a:t> </a:t>
            </a:r>
            <a:r>
              <a:rPr lang="en-US" sz="2800" b="1" i="1" dirty="0" err="1">
                <a:solidFill>
                  <a:srgbClr val="C00000"/>
                </a:solidFill>
              </a:rPr>
              <a:t>cambios</a:t>
            </a:r>
            <a:r>
              <a:rPr lang="en-US" sz="2800" b="1" i="1" dirty="0">
                <a:solidFill>
                  <a:srgbClr val="C00000"/>
                </a:solidFill>
              </a:rPr>
              <a:t> </a:t>
            </a:r>
            <a:r>
              <a:rPr lang="en-US" sz="2800" b="1" i="1" dirty="0" err="1">
                <a:solidFill>
                  <a:srgbClr val="C00000"/>
                </a:solidFill>
              </a:rPr>
              <a:t>allí</a:t>
            </a:r>
            <a:r>
              <a:rPr lang="en-US" sz="2800" b="1" i="1" dirty="0">
                <a:solidFill>
                  <a:srgbClr val="C00000"/>
                </a:solidFill>
              </a:rPr>
              <a:t> </a:t>
            </a:r>
            <a:r>
              <a:rPr lang="en-US" sz="2800" b="1" i="1" dirty="0" err="1">
                <a:solidFill>
                  <a:srgbClr val="C00000"/>
                </a:solidFill>
              </a:rPr>
              <a:t>donde</a:t>
            </a:r>
            <a:r>
              <a:rPr lang="en-US" sz="2800" b="1" i="1" dirty="0">
                <a:solidFill>
                  <a:srgbClr val="C00000"/>
                </a:solidFill>
              </a:rPr>
              <a:t> </a:t>
            </a:r>
            <a:r>
              <a:rPr lang="en-US" sz="2800" b="1" i="1" dirty="0" err="1">
                <a:solidFill>
                  <a:srgbClr val="C00000"/>
                </a:solidFill>
              </a:rPr>
              <a:t>más</a:t>
            </a:r>
            <a:r>
              <a:rPr lang="en-US" sz="2800" b="1" i="1" dirty="0">
                <a:solidFill>
                  <a:srgbClr val="C00000"/>
                </a:solidFill>
              </a:rPr>
              <a:t> </a:t>
            </a:r>
            <a:r>
              <a:rPr lang="en-US" sz="2800" b="1" i="1" dirty="0" err="1">
                <a:solidFill>
                  <a:srgbClr val="C00000"/>
                </a:solidFill>
              </a:rPr>
              <a:t>importa</a:t>
            </a:r>
            <a:r>
              <a:rPr lang="en-US" sz="2800" b="1" i="1" dirty="0">
                <a:solidFill>
                  <a:srgbClr val="C00000"/>
                </a:solidFill>
              </a:rPr>
              <a:t>: </a:t>
            </a:r>
            <a:r>
              <a:rPr lang="en-US" sz="2800" b="1" i="1" dirty="0" err="1">
                <a:solidFill>
                  <a:srgbClr val="C00000"/>
                </a:solidFill>
              </a:rPr>
              <a:t>en</a:t>
            </a:r>
            <a:r>
              <a:rPr lang="en-US" sz="2800" b="1" i="1" dirty="0">
                <a:solidFill>
                  <a:srgbClr val="C00000"/>
                </a:solidFill>
              </a:rPr>
              <a:t> la </a:t>
            </a:r>
            <a:r>
              <a:rPr lang="en-US" sz="2800" b="1" i="1" dirty="0" err="1">
                <a:solidFill>
                  <a:srgbClr val="C00000"/>
                </a:solidFill>
              </a:rPr>
              <a:t>vida</a:t>
            </a:r>
            <a:r>
              <a:rPr lang="en-US" sz="2800" b="1" i="1" dirty="0">
                <a:solidFill>
                  <a:srgbClr val="C00000"/>
                </a:solidFill>
              </a:rPr>
              <a:t> </a:t>
            </a:r>
            <a:r>
              <a:rPr lang="en-US" sz="2800" b="1" i="1" dirty="0" err="1">
                <a:solidFill>
                  <a:srgbClr val="C00000"/>
                </a:solidFill>
              </a:rPr>
              <a:t>cotidiana</a:t>
            </a:r>
            <a:r>
              <a:rPr lang="en-US" sz="2800" b="1" i="1" dirty="0">
                <a:solidFill>
                  <a:srgbClr val="C00000"/>
                </a:solidFill>
              </a:rPr>
              <a:t> de las personas». (Informe Ruggie 2006; ¶81)</a:t>
            </a:r>
          </a:p>
        </p:txBody>
      </p:sp>
    </p:spTree>
    <p:extLst>
      <p:ext uri="{BB962C8B-B14F-4D97-AF65-F5344CB8AC3E}">
        <p14:creationId xmlns:p14="http://schemas.microsoft.com/office/powerpoint/2010/main" val="783371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4D673A-F836-C26F-0DDF-166CC868E3AD}"/>
              </a:ext>
            </a:extLst>
          </p:cNvPr>
          <p:cNvSpPr>
            <a:spLocks noGrp="1"/>
          </p:cNvSpPr>
          <p:nvPr>
            <p:ph type="title"/>
          </p:nvPr>
        </p:nvSpPr>
        <p:spPr>
          <a:xfrm>
            <a:off x="0" y="91856"/>
            <a:ext cx="4974021" cy="1325563"/>
          </a:xfrm>
        </p:spPr>
        <p:txBody>
          <a:bodyPr/>
          <a:lstStyle/>
          <a:p>
            <a:r>
              <a:rPr lang="en-US"/>
              <a:t>General Structure</a:t>
            </a:r>
          </a:p>
        </p:txBody>
      </p:sp>
      <p:sp>
        <p:nvSpPr>
          <p:cNvPr id="5" name="Content Placeholder 4">
            <a:extLst>
              <a:ext uri="{FF2B5EF4-FFF2-40B4-BE49-F238E27FC236}">
                <a16:creationId xmlns:a16="http://schemas.microsoft.com/office/drawing/2014/main" id="{1F8595BB-2225-B936-B7A2-A6FF53845A2E}"/>
              </a:ext>
            </a:extLst>
          </p:cNvPr>
          <p:cNvSpPr>
            <a:spLocks noGrp="1"/>
          </p:cNvSpPr>
          <p:nvPr>
            <p:ph sz="half" idx="1"/>
          </p:nvPr>
        </p:nvSpPr>
        <p:spPr>
          <a:xfrm>
            <a:off x="91965" y="1417418"/>
            <a:ext cx="3565635" cy="5340653"/>
          </a:xfrm>
        </p:spPr>
        <p:txBody>
          <a:bodyPr>
            <a:normAutofit fontScale="92500"/>
          </a:bodyPr>
          <a:lstStyle/>
          <a:p>
            <a:r>
              <a:rPr lang="en-US"/>
              <a:t>General Principles</a:t>
            </a:r>
          </a:p>
          <a:p>
            <a:pPr lvl="1"/>
            <a:r>
              <a:rPr lang="en-US"/>
              <a:t>Describe the basic premises through which the UNGP Principles are organized</a:t>
            </a:r>
          </a:p>
          <a:p>
            <a:pPr lvl="1"/>
            <a:r>
              <a:rPr lang="en-US"/>
              <a:t>Basic approach to applications</a:t>
            </a:r>
          </a:p>
          <a:p>
            <a:r>
              <a:rPr lang="en-US"/>
              <a:t>General Frameworks</a:t>
            </a:r>
          </a:p>
          <a:p>
            <a:pPr lvl="1"/>
            <a:r>
              <a:rPr lang="en-US"/>
              <a:t>State duty to protect human rights</a:t>
            </a:r>
          </a:p>
          <a:p>
            <a:pPr lvl="1"/>
            <a:r>
              <a:rPr lang="en-US"/>
              <a:t>Corporate responsibility to respect human rights</a:t>
            </a:r>
          </a:p>
          <a:p>
            <a:pPr lvl="1"/>
            <a:r>
              <a:rPr lang="en-US"/>
              <a:t>Remedies</a:t>
            </a:r>
          </a:p>
        </p:txBody>
      </p:sp>
      <p:pic>
        <p:nvPicPr>
          <p:cNvPr id="3" name="Content Placeholder 2">
            <a:extLst>
              <a:ext uri="{FF2B5EF4-FFF2-40B4-BE49-F238E27FC236}">
                <a16:creationId xmlns:a16="http://schemas.microsoft.com/office/drawing/2014/main" id="{D1804B9F-AD16-9110-4888-0DE70122975E}"/>
              </a:ext>
            </a:extLst>
          </p:cNvPr>
          <p:cNvPicPr>
            <a:picLocks noGrp="1" noChangeAspect="1"/>
          </p:cNvPicPr>
          <p:nvPr>
            <p:ph sz="half" idx="2"/>
          </p:nvPr>
        </p:nvPicPr>
        <p:blipFill>
          <a:blip r:embed="rId2"/>
          <a:stretch>
            <a:fillRect/>
          </a:stretch>
        </p:blipFill>
        <p:spPr>
          <a:xfrm rot="5400000">
            <a:off x="6426734" y="1219351"/>
            <a:ext cx="6329967" cy="4747474"/>
          </a:xfrm>
          <a:prstGeom prst="rect">
            <a:avLst/>
          </a:prstGeom>
        </p:spPr>
      </p:pic>
      <p:sp>
        <p:nvSpPr>
          <p:cNvPr id="2" name="TextBox 1">
            <a:extLst>
              <a:ext uri="{FF2B5EF4-FFF2-40B4-BE49-F238E27FC236}">
                <a16:creationId xmlns:a16="http://schemas.microsoft.com/office/drawing/2014/main" id="{3AAD0558-5343-FAB0-C27D-9E3935418B17}"/>
              </a:ext>
            </a:extLst>
          </p:cNvPr>
          <p:cNvSpPr txBox="1"/>
          <p:nvPr/>
        </p:nvSpPr>
        <p:spPr>
          <a:xfrm>
            <a:off x="3657601" y="1342366"/>
            <a:ext cx="3560380" cy="4955203"/>
          </a:xfrm>
          <a:prstGeom prst="rect">
            <a:avLst/>
          </a:prstGeom>
          <a:noFill/>
        </p:spPr>
        <p:txBody>
          <a:bodyPr wrap="square" rtlCol="0">
            <a:spAutoFit/>
          </a:bodyPr>
          <a:lstStyle/>
          <a:p>
            <a:r>
              <a:rPr lang="en-US" sz="2400" dirty="0"/>
              <a:t>Principios </a:t>
            </a:r>
            <a:r>
              <a:rPr lang="en-US" sz="2400" dirty="0" err="1"/>
              <a:t>generales</a:t>
            </a:r>
            <a:endParaRPr lang="en-US" sz="2400" dirty="0"/>
          </a:p>
          <a:p>
            <a:r>
              <a:rPr lang="en-US" sz="2400" dirty="0"/>
              <a:t>   </a:t>
            </a:r>
            <a:r>
              <a:rPr lang="en-US" sz="2000" dirty="0"/>
              <a:t>*</a:t>
            </a:r>
            <a:r>
              <a:rPr lang="en-US" sz="2000" dirty="0" err="1"/>
              <a:t>Describa</a:t>
            </a:r>
            <a:r>
              <a:rPr lang="en-US" sz="2000" dirty="0"/>
              <a:t> las </a:t>
            </a:r>
            <a:r>
              <a:rPr lang="en-US" sz="2000" dirty="0" err="1"/>
              <a:t>premisas</a:t>
            </a:r>
            <a:r>
              <a:rPr lang="en-US" sz="2000" dirty="0"/>
              <a:t> </a:t>
            </a:r>
            <a:r>
              <a:rPr lang="en-US" sz="2000" dirty="0" err="1"/>
              <a:t>básicas</a:t>
            </a:r>
            <a:r>
              <a:rPr lang="en-US" sz="2000" dirty="0"/>
              <a:t> </a:t>
            </a:r>
            <a:r>
              <a:rPr lang="en-US" sz="2000" dirty="0" err="1"/>
              <a:t>en</a:t>
            </a:r>
            <a:r>
              <a:rPr lang="en-US" sz="2000" dirty="0"/>
              <a:t> </a:t>
            </a:r>
            <a:r>
              <a:rPr lang="en-US" sz="2000" dirty="0" err="1"/>
              <a:t>torno</a:t>
            </a:r>
            <a:r>
              <a:rPr lang="en-US" sz="2000" dirty="0"/>
              <a:t> a las </a:t>
            </a:r>
            <a:r>
              <a:rPr lang="en-US" sz="2000" dirty="0" err="1"/>
              <a:t>cuales</a:t>
            </a:r>
            <a:r>
              <a:rPr lang="en-US" sz="2000" dirty="0"/>
              <a:t> se </a:t>
            </a:r>
            <a:r>
              <a:rPr lang="en-US" sz="2000" dirty="0" err="1"/>
              <a:t>organizan</a:t>
            </a:r>
            <a:r>
              <a:rPr lang="en-US" sz="2000" dirty="0"/>
              <a:t> los Principios Rectores de la ONU</a:t>
            </a:r>
          </a:p>
          <a:p>
            <a:r>
              <a:rPr lang="zh-TW" altLang="en-US" sz="2400" dirty="0"/>
              <a:t>   </a:t>
            </a:r>
            <a:r>
              <a:rPr lang="zh-TW" altLang="en-US" sz="2000" dirty="0"/>
              <a:t>*</a:t>
            </a:r>
            <a:r>
              <a:rPr lang="en-US" sz="2000" dirty="0" err="1"/>
              <a:t>Enfoque</a:t>
            </a:r>
            <a:r>
              <a:rPr lang="en-US" sz="2000" dirty="0"/>
              <a:t> </a:t>
            </a:r>
            <a:r>
              <a:rPr lang="en-US" sz="2000" dirty="0" err="1"/>
              <a:t>básico</a:t>
            </a:r>
            <a:r>
              <a:rPr lang="en-US" sz="2000" dirty="0"/>
              <a:t> de la </a:t>
            </a:r>
            <a:r>
              <a:rPr lang="en-US" sz="2000" dirty="0" err="1"/>
              <a:t>aplicación</a:t>
            </a:r>
            <a:endParaRPr lang="en-US" sz="2000" dirty="0"/>
          </a:p>
          <a:p>
            <a:r>
              <a:rPr lang="en-US" sz="2400" dirty="0"/>
              <a:t>Marcos </a:t>
            </a:r>
            <a:r>
              <a:rPr lang="en-US" sz="2400" dirty="0" err="1"/>
              <a:t>generales</a:t>
            </a:r>
            <a:endParaRPr lang="en-US" sz="2400" dirty="0"/>
          </a:p>
          <a:p>
            <a:r>
              <a:rPr lang="zh-TW" altLang="en-US" sz="2000" dirty="0"/>
              <a:t>   *</a:t>
            </a:r>
            <a:r>
              <a:rPr lang="en-US" sz="2000" dirty="0"/>
              <a:t>El </a:t>
            </a:r>
            <a:r>
              <a:rPr lang="en-US" sz="2000" dirty="0" err="1"/>
              <a:t>deber</a:t>
            </a:r>
            <a:r>
              <a:rPr lang="en-US" sz="2000" dirty="0"/>
              <a:t> del Estado de </a:t>
            </a:r>
            <a:r>
              <a:rPr lang="en-US" sz="2000" dirty="0" err="1"/>
              <a:t>proteger</a:t>
            </a:r>
            <a:r>
              <a:rPr lang="en-US" sz="2000" dirty="0"/>
              <a:t> los derechos </a:t>
            </a:r>
            <a:r>
              <a:rPr lang="en-US" sz="2000" dirty="0" err="1"/>
              <a:t>humanos</a:t>
            </a:r>
            <a:endParaRPr lang="en-US" sz="2000" dirty="0"/>
          </a:p>
          <a:p>
            <a:r>
              <a:rPr lang="zh-TW" altLang="en-US" sz="2000" dirty="0"/>
              <a:t>   *</a:t>
            </a:r>
            <a:r>
              <a:rPr lang="en-US" sz="2000" dirty="0"/>
              <a:t>La </a:t>
            </a:r>
            <a:r>
              <a:rPr lang="en-US" sz="2000" dirty="0" err="1"/>
              <a:t>responsabilidad</a:t>
            </a:r>
            <a:r>
              <a:rPr lang="en-US" sz="2000" dirty="0"/>
              <a:t> de las </a:t>
            </a:r>
            <a:r>
              <a:rPr lang="en-US" sz="2000" dirty="0" err="1"/>
              <a:t>empresas</a:t>
            </a:r>
            <a:r>
              <a:rPr lang="en-US" sz="2000" dirty="0"/>
              <a:t> de </a:t>
            </a:r>
            <a:r>
              <a:rPr lang="en-US" sz="2000" dirty="0" err="1"/>
              <a:t>respetar</a:t>
            </a:r>
            <a:r>
              <a:rPr lang="en-US" sz="2000" dirty="0"/>
              <a:t> los derechos </a:t>
            </a:r>
            <a:r>
              <a:rPr lang="en-US" sz="2000" dirty="0" err="1"/>
              <a:t>humanos</a:t>
            </a:r>
            <a:endParaRPr lang="en-US" sz="2000" dirty="0"/>
          </a:p>
          <a:p>
            <a:r>
              <a:rPr lang="zh-TW" altLang="en-US" sz="2000" dirty="0"/>
              <a:t>   *</a:t>
            </a:r>
            <a:r>
              <a:rPr lang="en-US" sz="2000" dirty="0" err="1"/>
              <a:t>Mecanismos</a:t>
            </a:r>
            <a:r>
              <a:rPr lang="en-US" sz="2000" dirty="0"/>
              <a:t> de </a:t>
            </a:r>
            <a:r>
              <a:rPr lang="en-US" sz="2000" dirty="0" err="1"/>
              <a:t>reparación</a:t>
            </a:r>
            <a:endParaRPr lang="en-US" sz="2000" dirty="0"/>
          </a:p>
        </p:txBody>
      </p:sp>
    </p:spTree>
    <p:extLst>
      <p:ext uri="{BB962C8B-B14F-4D97-AF65-F5344CB8AC3E}">
        <p14:creationId xmlns:p14="http://schemas.microsoft.com/office/powerpoint/2010/main" val="463468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D75F9-6DCB-1D97-91B6-F938D792FA9C}"/>
              </a:ext>
            </a:extLst>
          </p:cNvPr>
          <p:cNvSpPr>
            <a:spLocks noGrp="1"/>
          </p:cNvSpPr>
          <p:nvPr>
            <p:ph type="title"/>
          </p:nvPr>
        </p:nvSpPr>
        <p:spPr>
          <a:xfrm>
            <a:off x="838200" y="130348"/>
            <a:ext cx="10515600" cy="870550"/>
          </a:xfrm>
        </p:spPr>
        <p:txBody>
          <a:bodyPr/>
          <a:lstStyle/>
          <a:p>
            <a:r>
              <a:rPr lang="en-US" dirty="0"/>
              <a:t>Principios Rectores</a:t>
            </a:r>
          </a:p>
        </p:txBody>
      </p:sp>
      <p:sp>
        <p:nvSpPr>
          <p:cNvPr id="3" name="Content Placeholder 2">
            <a:extLst>
              <a:ext uri="{FF2B5EF4-FFF2-40B4-BE49-F238E27FC236}">
                <a16:creationId xmlns:a16="http://schemas.microsoft.com/office/drawing/2014/main" id="{6B2DC823-5734-93BC-B61D-35B08DE171B1}"/>
              </a:ext>
            </a:extLst>
          </p:cNvPr>
          <p:cNvSpPr>
            <a:spLocks noGrp="1"/>
          </p:cNvSpPr>
          <p:nvPr>
            <p:ph sz="half" idx="1"/>
          </p:nvPr>
        </p:nvSpPr>
        <p:spPr>
          <a:xfrm>
            <a:off x="210065" y="1087396"/>
            <a:ext cx="5809735" cy="5640258"/>
          </a:xfrm>
        </p:spPr>
        <p:txBody>
          <a:bodyPr>
            <a:normAutofit fontScale="85000" lnSpcReduction="10000"/>
          </a:bodyPr>
          <a:lstStyle/>
          <a:p>
            <a:r>
              <a:rPr lang="es-ES" dirty="0"/>
              <a:t>-</a:t>
            </a:r>
            <a:r>
              <a:rPr lang="es-ES" b="1" i="1" dirty="0">
                <a:solidFill>
                  <a:srgbClr val="C00000"/>
                </a:solidFill>
              </a:rPr>
              <a:t>enfoque </a:t>
            </a:r>
            <a:r>
              <a:rPr lang="es-ES" dirty="0"/>
              <a:t>en los efectos de la actividad económica sobre los derechos humanos</a:t>
            </a:r>
            <a:r>
              <a:rPr lang="en-US" dirty="0"/>
              <a:t> </a:t>
            </a:r>
          </a:p>
          <a:p>
            <a:r>
              <a:rPr lang="en-US" dirty="0"/>
              <a:t>—</a:t>
            </a:r>
            <a:r>
              <a:rPr lang="en-US" b="1" i="1" dirty="0">
                <a:solidFill>
                  <a:srgbClr val="C00000"/>
                </a:solidFill>
              </a:rPr>
              <a:t>un </a:t>
            </a:r>
            <a:r>
              <a:rPr lang="en-US" b="1" i="1" dirty="0" err="1">
                <a:solidFill>
                  <a:srgbClr val="C00000"/>
                </a:solidFill>
              </a:rPr>
              <a:t>esfuerzo</a:t>
            </a:r>
            <a:r>
              <a:rPr lang="en-US" dirty="0"/>
              <a:t> </a:t>
            </a:r>
            <a:r>
              <a:rPr lang="en-US" dirty="0" err="1"/>
              <a:t>por</a:t>
            </a:r>
            <a:r>
              <a:rPr lang="en-US" dirty="0"/>
              <a:t> </a:t>
            </a:r>
            <a:r>
              <a:rPr lang="en-US" dirty="0" err="1"/>
              <a:t>construir</a:t>
            </a:r>
            <a:r>
              <a:rPr lang="en-US" dirty="0"/>
              <a:t> un </a:t>
            </a:r>
            <a:r>
              <a:rPr lang="en-US" dirty="0" err="1"/>
              <a:t>marco</a:t>
            </a:r>
            <a:r>
              <a:rPr lang="en-US" dirty="0"/>
              <a:t> </a:t>
            </a:r>
            <a:r>
              <a:rPr lang="en-US" dirty="0" err="1"/>
              <a:t>dentro</a:t>
            </a:r>
            <a:r>
              <a:rPr lang="en-US" dirty="0"/>
              <a:t> y </a:t>
            </a:r>
            <a:r>
              <a:rPr lang="en-US" dirty="0" err="1"/>
              <a:t>en</a:t>
            </a:r>
            <a:r>
              <a:rPr lang="en-US" dirty="0"/>
              <a:t> </a:t>
            </a:r>
            <a:r>
              <a:rPr lang="en-US" dirty="0" err="1"/>
              <a:t>torno</a:t>
            </a:r>
            <a:r>
              <a:rPr lang="en-US" dirty="0"/>
              <a:t> a </a:t>
            </a:r>
            <a:r>
              <a:rPr lang="en-US" dirty="0" err="1"/>
              <a:t>estas</a:t>
            </a:r>
            <a:r>
              <a:rPr lang="en-US" dirty="0"/>
              <a:t> </a:t>
            </a:r>
            <a:r>
              <a:rPr lang="en-US" dirty="0" err="1"/>
              <a:t>limitaciones</a:t>
            </a:r>
            <a:r>
              <a:rPr lang="en-US" dirty="0"/>
              <a:t> y </a:t>
            </a:r>
            <a:r>
              <a:rPr lang="en-US" dirty="0" err="1"/>
              <a:t>realidades</a:t>
            </a:r>
            <a:endParaRPr lang="en-US" dirty="0"/>
          </a:p>
          <a:p>
            <a:r>
              <a:rPr lang="en-US" dirty="0"/>
              <a:t>—</a:t>
            </a:r>
            <a:r>
              <a:rPr lang="en-US" b="1" i="1" dirty="0">
                <a:solidFill>
                  <a:srgbClr val="C00000"/>
                </a:solidFill>
              </a:rPr>
              <a:t>principio conceptual fundamental</a:t>
            </a:r>
            <a:r>
              <a:rPr lang="en-US" dirty="0"/>
              <a:t>: </a:t>
            </a:r>
            <a:r>
              <a:rPr lang="en-US" dirty="0" err="1"/>
              <a:t>pragmatismo</a:t>
            </a:r>
            <a:r>
              <a:rPr lang="en-US" dirty="0"/>
              <a:t> de </a:t>
            </a:r>
            <a:r>
              <a:rPr lang="en-US" dirty="0" err="1"/>
              <a:t>principios</a:t>
            </a:r>
            <a:endParaRPr lang="en-US" dirty="0"/>
          </a:p>
          <a:p>
            <a:r>
              <a:rPr lang="en-US" dirty="0"/>
              <a:t>—</a:t>
            </a:r>
            <a:r>
              <a:rPr lang="en-US" b="1" i="1" dirty="0" err="1">
                <a:solidFill>
                  <a:srgbClr val="C00000"/>
                </a:solidFill>
              </a:rPr>
              <a:t>objetivo</a:t>
            </a:r>
            <a:r>
              <a:rPr lang="en-US" b="1" i="1" dirty="0">
                <a:solidFill>
                  <a:srgbClr val="C00000"/>
                </a:solidFill>
              </a:rPr>
              <a:t> fundamental</a:t>
            </a:r>
            <a:r>
              <a:rPr lang="en-US" dirty="0"/>
              <a:t>: </a:t>
            </a:r>
            <a:r>
              <a:rPr lang="en-US" dirty="0" err="1"/>
              <a:t>emplear</a:t>
            </a:r>
            <a:r>
              <a:rPr lang="en-US" dirty="0"/>
              <a:t> </a:t>
            </a:r>
            <a:r>
              <a:rPr lang="en-US" dirty="0" err="1"/>
              <a:t>sistemas</a:t>
            </a:r>
            <a:r>
              <a:rPr lang="en-US" dirty="0"/>
              <a:t> de derecho </a:t>
            </a:r>
            <a:r>
              <a:rPr lang="en-US" dirty="0" err="1"/>
              <a:t>público</a:t>
            </a:r>
            <a:r>
              <a:rPr lang="en-US" dirty="0"/>
              <a:t> y de mercado —</a:t>
            </a:r>
            <a:r>
              <a:rPr lang="en-US" dirty="0" err="1"/>
              <a:t>alineados</a:t>
            </a:r>
            <a:r>
              <a:rPr lang="en-US" dirty="0"/>
              <a:t>, </a:t>
            </a:r>
            <a:r>
              <a:rPr lang="en-US" dirty="0" err="1"/>
              <a:t>pero</a:t>
            </a:r>
            <a:r>
              <a:rPr lang="en-US" dirty="0"/>
              <a:t> </a:t>
            </a:r>
            <a:r>
              <a:rPr lang="en-US" dirty="0" err="1"/>
              <a:t>autónomos</a:t>
            </a:r>
            <a:r>
              <a:rPr lang="en-US" dirty="0"/>
              <a:t>— para </a:t>
            </a:r>
            <a:r>
              <a:rPr lang="en-US" dirty="0" err="1"/>
              <a:t>prevenir</a:t>
            </a:r>
            <a:r>
              <a:rPr lang="en-US" dirty="0"/>
              <a:t>, </a:t>
            </a:r>
            <a:r>
              <a:rPr lang="en-US" dirty="0" err="1"/>
              <a:t>mitigar</a:t>
            </a:r>
            <a:r>
              <a:rPr lang="en-US" dirty="0"/>
              <a:t> o, </a:t>
            </a:r>
            <a:r>
              <a:rPr lang="en-US" dirty="0" err="1"/>
              <a:t>si</a:t>
            </a:r>
            <a:r>
              <a:rPr lang="en-US" dirty="0"/>
              <a:t> </a:t>
            </a:r>
            <a:r>
              <a:rPr lang="en-US" dirty="0" err="1"/>
              <a:t>ninguna</a:t>
            </a:r>
            <a:r>
              <a:rPr lang="en-US" dirty="0"/>
              <a:t> de </a:t>
            </a:r>
            <a:r>
              <a:rPr lang="en-US" dirty="0" err="1"/>
              <a:t>estas</a:t>
            </a:r>
            <a:r>
              <a:rPr lang="en-US" dirty="0"/>
              <a:t> </a:t>
            </a:r>
            <a:r>
              <a:rPr lang="en-US" dirty="0" err="1"/>
              <a:t>opciones</a:t>
            </a:r>
            <a:r>
              <a:rPr lang="en-US" dirty="0"/>
              <a:t> fuera </a:t>
            </a:r>
            <a:r>
              <a:rPr lang="en-US" dirty="0" err="1"/>
              <a:t>posible</a:t>
            </a:r>
            <a:r>
              <a:rPr lang="en-US" dirty="0"/>
              <a:t>, </a:t>
            </a:r>
            <a:r>
              <a:rPr lang="en-US" dirty="0" err="1"/>
              <a:t>remediar</a:t>
            </a:r>
            <a:r>
              <a:rPr lang="en-US" dirty="0"/>
              <a:t> los </a:t>
            </a:r>
            <a:r>
              <a:rPr lang="en-US" dirty="0" err="1"/>
              <a:t>impactos</a:t>
            </a:r>
            <a:r>
              <a:rPr lang="en-US" dirty="0"/>
              <a:t> </a:t>
            </a:r>
            <a:r>
              <a:rPr lang="en-US" dirty="0" err="1"/>
              <a:t>adversos</a:t>
            </a:r>
            <a:r>
              <a:rPr lang="en-US" dirty="0"/>
              <a:t> sobre los derechos </a:t>
            </a:r>
            <a:r>
              <a:rPr lang="en-US" dirty="0" err="1"/>
              <a:t>humanos</a:t>
            </a:r>
            <a:r>
              <a:rPr lang="en-US" dirty="0"/>
              <a:t> de los </a:t>
            </a:r>
            <a:r>
              <a:rPr lang="en-US" dirty="0" err="1"/>
              <a:t>cuales</a:t>
            </a:r>
            <a:r>
              <a:rPr lang="en-US" dirty="0"/>
              <a:t> las </a:t>
            </a:r>
            <a:r>
              <a:rPr lang="en-US" dirty="0" err="1"/>
              <a:t>empresas</a:t>
            </a:r>
            <a:r>
              <a:rPr lang="en-US" dirty="0"/>
              <a:t> </a:t>
            </a:r>
            <a:r>
              <a:rPr lang="en-US" dirty="0" err="1"/>
              <a:t>pudieran</a:t>
            </a:r>
            <a:r>
              <a:rPr lang="en-US" dirty="0"/>
              <a:t> ser </a:t>
            </a:r>
            <a:r>
              <a:rPr lang="en-US" dirty="0" err="1"/>
              <a:t>consideradas</a:t>
            </a:r>
            <a:r>
              <a:rPr lang="en-US" dirty="0"/>
              <a:t> </a:t>
            </a:r>
            <a:r>
              <a:rPr lang="en-US" dirty="0" err="1"/>
              <a:t>responsables</a:t>
            </a:r>
            <a:endParaRPr lang="en-US" dirty="0"/>
          </a:p>
        </p:txBody>
      </p:sp>
      <p:sp>
        <p:nvSpPr>
          <p:cNvPr id="4" name="Content Placeholder 3">
            <a:extLst>
              <a:ext uri="{FF2B5EF4-FFF2-40B4-BE49-F238E27FC236}">
                <a16:creationId xmlns:a16="http://schemas.microsoft.com/office/drawing/2014/main" id="{D4156733-7769-68F3-64A9-A2E6916F5CF3}"/>
              </a:ext>
            </a:extLst>
          </p:cNvPr>
          <p:cNvSpPr>
            <a:spLocks noGrp="1"/>
          </p:cNvSpPr>
          <p:nvPr>
            <p:ph sz="half" idx="2"/>
          </p:nvPr>
        </p:nvSpPr>
        <p:spPr>
          <a:xfrm>
            <a:off x="6172199" y="1825624"/>
            <a:ext cx="5809735" cy="4735813"/>
          </a:xfrm>
        </p:spPr>
        <p:txBody>
          <a:bodyPr>
            <a:normAutofit fontScale="85000" lnSpcReduction="10000"/>
          </a:bodyPr>
          <a:lstStyle/>
          <a:p>
            <a:r>
              <a:rPr lang="en-US"/>
              <a:t>-</a:t>
            </a:r>
            <a:r>
              <a:rPr lang="en-US" b="1" i="1">
                <a:solidFill>
                  <a:srgbClr val="FF0000"/>
                </a:solidFill>
              </a:rPr>
              <a:t>focus </a:t>
            </a:r>
            <a:r>
              <a:rPr lang="en-US"/>
              <a:t>on human rights effects of economic activity</a:t>
            </a:r>
          </a:p>
          <a:p>
            <a:r>
              <a:rPr lang="en-US"/>
              <a:t>-</a:t>
            </a:r>
            <a:r>
              <a:rPr lang="en-US" b="1" i="1">
                <a:solidFill>
                  <a:srgbClr val="FF0000"/>
                </a:solidFill>
              </a:rPr>
              <a:t>an effort </a:t>
            </a:r>
            <a:r>
              <a:rPr lang="en-US"/>
              <a:t>to construct a framework within and around these constraints and realities</a:t>
            </a:r>
          </a:p>
          <a:p>
            <a:r>
              <a:rPr lang="en-US"/>
              <a:t>-</a:t>
            </a:r>
            <a:r>
              <a:rPr lang="en-US" b="1" i="1">
                <a:solidFill>
                  <a:srgbClr val="FF0000"/>
                </a:solidFill>
              </a:rPr>
              <a:t>fundamental conceptual principle</a:t>
            </a:r>
            <a:r>
              <a:rPr lang="en-US"/>
              <a:t>: principled pragmatism</a:t>
            </a:r>
          </a:p>
          <a:p>
            <a:r>
              <a:rPr lang="en-US"/>
              <a:t>-</a:t>
            </a:r>
            <a:r>
              <a:rPr lang="en-US" b="1" i="1">
                <a:solidFill>
                  <a:srgbClr val="FF0000"/>
                </a:solidFill>
              </a:rPr>
              <a:t>fundamental objective</a:t>
            </a:r>
            <a:r>
              <a:rPr lang="en-US"/>
              <a:t>: to employ aligned by autonomous public law and market systems to prevent, mitigate or if neither of those were possible, to remedy, </a:t>
            </a:r>
            <a:r>
              <a:rPr lang="en-US" err="1"/>
              <a:t>adverrse</a:t>
            </a:r>
            <a:r>
              <a:rPr lang="en-US"/>
              <a:t> human rights impacts for which enterprises could be deemed to be responsible</a:t>
            </a:r>
          </a:p>
        </p:txBody>
      </p:sp>
    </p:spTree>
    <p:extLst>
      <p:ext uri="{BB962C8B-B14F-4D97-AF65-F5344CB8AC3E}">
        <p14:creationId xmlns:p14="http://schemas.microsoft.com/office/powerpoint/2010/main" val="1775810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618E9-F9DF-23C8-72A6-60BA4B04A999}"/>
              </a:ext>
            </a:extLst>
          </p:cNvPr>
          <p:cNvSpPr>
            <a:spLocks noGrp="1"/>
          </p:cNvSpPr>
          <p:nvPr>
            <p:ph type="title"/>
          </p:nvPr>
        </p:nvSpPr>
        <p:spPr>
          <a:xfrm>
            <a:off x="6243145" y="0"/>
            <a:ext cx="5843752" cy="917137"/>
          </a:xfrm>
        </p:spPr>
        <p:txBody>
          <a:bodyPr/>
          <a:lstStyle/>
          <a:p>
            <a:pPr algn="ctr"/>
            <a:r>
              <a:rPr lang="en-US" err="1"/>
              <a:t>Innovaciones</a:t>
            </a:r>
            <a:r>
              <a:rPr lang="en-US"/>
              <a:t> </a:t>
            </a:r>
            <a:r>
              <a:rPr lang="en-US" err="1"/>
              <a:t>novedosas</a:t>
            </a:r>
            <a:endParaRPr lang="en-US"/>
          </a:p>
        </p:txBody>
      </p:sp>
      <p:sp>
        <p:nvSpPr>
          <p:cNvPr id="3" name="Content Placeholder 2">
            <a:extLst>
              <a:ext uri="{FF2B5EF4-FFF2-40B4-BE49-F238E27FC236}">
                <a16:creationId xmlns:a16="http://schemas.microsoft.com/office/drawing/2014/main" id="{4D26A88B-1412-B558-03F9-2453B196DAA1}"/>
              </a:ext>
            </a:extLst>
          </p:cNvPr>
          <p:cNvSpPr>
            <a:spLocks noGrp="1"/>
          </p:cNvSpPr>
          <p:nvPr>
            <p:ph sz="half" idx="1"/>
          </p:nvPr>
        </p:nvSpPr>
        <p:spPr>
          <a:xfrm>
            <a:off x="1" y="271849"/>
            <a:ext cx="6653048" cy="6586151"/>
          </a:xfrm>
        </p:spPr>
        <p:txBody>
          <a:bodyPr>
            <a:noAutofit/>
          </a:bodyPr>
          <a:lstStyle/>
          <a:p>
            <a:r>
              <a:rPr lang="en-US" sz="2000" dirty="0"/>
              <a:t>1. </a:t>
            </a:r>
            <a:r>
              <a:rPr lang="en-US" sz="2000" b="1" i="1" dirty="0" err="1">
                <a:solidFill>
                  <a:srgbClr val="C00000"/>
                </a:solidFill>
              </a:rPr>
              <a:t>Limitar</a:t>
            </a:r>
            <a:r>
              <a:rPr lang="en-US" sz="2000" b="1" i="1" dirty="0">
                <a:solidFill>
                  <a:srgbClr val="C00000"/>
                </a:solidFill>
              </a:rPr>
              <a:t> </a:t>
            </a:r>
            <a:r>
              <a:rPr lang="en-US" sz="2000" b="1" i="1" dirty="0" err="1">
                <a:solidFill>
                  <a:srgbClr val="C00000"/>
                </a:solidFill>
              </a:rPr>
              <a:t>el</a:t>
            </a:r>
            <a:r>
              <a:rPr lang="en-US" sz="2000" b="1" i="1" dirty="0">
                <a:solidFill>
                  <a:srgbClr val="C00000"/>
                </a:solidFill>
              </a:rPr>
              <a:t> </a:t>
            </a:r>
            <a:r>
              <a:rPr lang="en-US" sz="2000" b="1" i="1" dirty="0" err="1">
                <a:solidFill>
                  <a:srgbClr val="C00000"/>
                </a:solidFill>
              </a:rPr>
              <a:t>alcance</a:t>
            </a:r>
            <a:r>
              <a:rPr lang="en-US" sz="2000" b="1" i="1" dirty="0">
                <a:solidFill>
                  <a:srgbClr val="C00000"/>
                </a:solidFill>
              </a:rPr>
              <a:t> del </a:t>
            </a:r>
            <a:r>
              <a:rPr lang="en-US" sz="2000" b="1" i="1" dirty="0" err="1">
                <a:solidFill>
                  <a:srgbClr val="C00000"/>
                </a:solidFill>
              </a:rPr>
              <a:t>deber</a:t>
            </a:r>
            <a:r>
              <a:rPr lang="en-US" sz="2000" b="1" i="1" dirty="0">
                <a:solidFill>
                  <a:srgbClr val="C00000"/>
                </a:solidFill>
              </a:rPr>
              <a:t> de </a:t>
            </a:r>
            <a:r>
              <a:rPr lang="en-US" sz="2000" b="1" i="1" dirty="0" err="1">
                <a:solidFill>
                  <a:srgbClr val="C00000"/>
                </a:solidFill>
              </a:rPr>
              <a:t>proteger</a:t>
            </a:r>
            <a:r>
              <a:rPr lang="en-US" sz="2000" b="1" i="1" dirty="0">
                <a:solidFill>
                  <a:srgbClr val="C00000"/>
                </a:solidFill>
              </a:rPr>
              <a:t> de los </a:t>
            </a:r>
            <a:r>
              <a:rPr lang="en-US" sz="2000" b="1" i="1" dirty="0" err="1">
                <a:solidFill>
                  <a:srgbClr val="C00000"/>
                </a:solidFill>
              </a:rPr>
              <a:t>Estados</a:t>
            </a:r>
            <a:r>
              <a:rPr lang="en-US" sz="2000" dirty="0"/>
              <a:t> </a:t>
            </a:r>
            <a:r>
              <a:rPr lang="en-US" sz="2000" dirty="0" err="1"/>
              <a:t>únicamente</a:t>
            </a:r>
            <a:r>
              <a:rPr lang="en-US" sz="2000" dirty="0"/>
              <a:t> a las </a:t>
            </a:r>
            <a:r>
              <a:rPr lang="en-US" sz="2000" dirty="0" err="1"/>
              <a:t>obligaciones</a:t>
            </a:r>
            <a:r>
              <a:rPr lang="en-US" sz="2000" dirty="0"/>
              <a:t> </a:t>
            </a:r>
            <a:r>
              <a:rPr lang="en-US" sz="2000" dirty="0" err="1"/>
              <a:t>internas</a:t>
            </a:r>
            <a:r>
              <a:rPr lang="en-US" sz="2000" dirty="0"/>
              <a:t> </a:t>
            </a:r>
            <a:r>
              <a:rPr lang="en-US" sz="2000" dirty="0" err="1"/>
              <a:t>jurídicamente</a:t>
            </a:r>
            <a:r>
              <a:rPr lang="en-US" sz="2000" dirty="0"/>
              <a:t> </a:t>
            </a:r>
            <a:r>
              <a:rPr lang="en-US" sz="2000" dirty="0" err="1"/>
              <a:t>vinculantes</a:t>
            </a:r>
            <a:r>
              <a:rPr lang="en-US" sz="2000" dirty="0"/>
              <a:t> de </a:t>
            </a:r>
            <a:r>
              <a:rPr lang="en-US" sz="2000" dirty="0" err="1"/>
              <a:t>cada</a:t>
            </a:r>
            <a:r>
              <a:rPr lang="en-US" sz="2000" dirty="0"/>
              <a:t> Estado (</a:t>
            </a:r>
            <a:r>
              <a:rPr lang="en-US" sz="2000" dirty="0" err="1"/>
              <a:t>aquellas</a:t>
            </a:r>
            <a:r>
              <a:rPr lang="en-US" sz="2000" dirty="0"/>
              <a:t> a las </a:t>
            </a:r>
            <a:r>
              <a:rPr lang="en-US" sz="2000" dirty="0" err="1"/>
              <a:t>que</a:t>
            </a:r>
            <a:r>
              <a:rPr lang="en-US" sz="2000" dirty="0"/>
              <a:t> los </a:t>
            </a:r>
            <a:r>
              <a:rPr lang="en-US" sz="2000" dirty="0" err="1"/>
              <a:t>propios</a:t>
            </a:r>
            <a:r>
              <a:rPr lang="en-US" sz="2000" dirty="0"/>
              <a:t> </a:t>
            </a:r>
            <a:r>
              <a:rPr lang="en-US" sz="2000" dirty="0" err="1"/>
              <a:t>Estados</a:t>
            </a:r>
            <a:r>
              <a:rPr lang="en-US" sz="2000" dirty="0"/>
              <a:t> se </a:t>
            </a:r>
            <a:r>
              <a:rPr lang="en-US" sz="2000" dirty="0" err="1"/>
              <a:t>comprometen</a:t>
            </a:r>
            <a:r>
              <a:rPr lang="en-US" sz="2000" dirty="0"/>
              <a:t> o a las </a:t>
            </a:r>
            <a:r>
              <a:rPr lang="en-US" sz="2000" dirty="0" err="1"/>
              <a:t>que</a:t>
            </a:r>
            <a:r>
              <a:rPr lang="en-US" sz="2000" dirty="0"/>
              <a:t> </a:t>
            </a:r>
            <a:r>
              <a:rPr lang="en-US" sz="2000" dirty="0" err="1"/>
              <a:t>están</a:t>
            </a:r>
            <a:r>
              <a:rPr lang="en-US" sz="2000" dirty="0"/>
              <a:t> </a:t>
            </a:r>
            <a:r>
              <a:rPr lang="en-US" sz="2000" dirty="0" err="1"/>
              <a:t>vinculados</a:t>
            </a:r>
            <a:r>
              <a:rPr lang="en-US" sz="2000" dirty="0"/>
              <a:t> </a:t>
            </a:r>
            <a:r>
              <a:rPr lang="en-US" sz="2000" dirty="0" err="1"/>
              <a:t>por</a:t>
            </a:r>
            <a:r>
              <a:rPr lang="en-US" sz="2000" dirty="0"/>
              <a:t> </a:t>
            </a:r>
            <a:r>
              <a:rPr lang="en-US" sz="2000" dirty="0" err="1"/>
              <a:t>otros</a:t>
            </a:r>
            <a:r>
              <a:rPr lang="en-US" sz="2000" dirty="0"/>
              <a:t> </a:t>
            </a:r>
            <a:r>
              <a:rPr lang="en-US" sz="2000" dirty="0" err="1"/>
              <a:t>medios</a:t>
            </a:r>
            <a:r>
              <a:rPr lang="en-US" sz="2000" dirty="0"/>
              <a:t>).</a:t>
            </a:r>
          </a:p>
          <a:p>
            <a:r>
              <a:rPr lang="en-US" sz="2000" dirty="0"/>
              <a:t>2. </a:t>
            </a:r>
            <a:r>
              <a:rPr lang="en-US" sz="2000" b="1" i="1" dirty="0" err="1">
                <a:solidFill>
                  <a:srgbClr val="C00000"/>
                </a:solidFill>
              </a:rPr>
              <a:t>Reconocer</a:t>
            </a:r>
            <a:r>
              <a:rPr lang="en-US" sz="2000" b="1" i="1" dirty="0">
                <a:solidFill>
                  <a:srgbClr val="C00000"/>
                </a:solidFill>
              </a:rPr>
              <a:t> </a:t>
            </a:r>
            <a:r>
              <a:rPr lang="en-US" sz="2000" b="1" i="1" dirty="0" err="1">
                <a:solidFill>
                  <a:srgbClr val="C00000"/>
                </a:solidFill>
              </a:rPr>
              <a:t>el</a:t>
            </a:r>
            <a:r>
              <a:rPr lang="en-US" sz="2000" b="1" i="1" dirty="0">
                <a:solidFill>
                  <a:srgbClr val="C00000"/>
                </a:solidFill>
              </a:rPr>
              <a:t> mercado </a:t>
            </a:r>
            <a:r>
              <a:rPr lang="en-US" sz="2000" b="1" i="1" dirty="0" err="1">
                <a:solidFill>
                  <a:srgbClr val="C00000"/>
                </a:solidFill>
              </a:rPr>
              <a:t>como</a:t>
            </a:r>
            <a:r>
              <a:rPr lang="en-US" sz="2000" b="1" i="1" dirty="0">
                <a:solidFill>
                  <a:srgbClr val="C00000"/>
                </a:solidFill>
              </a:rPr>
              <a:t> un </a:t>
            </a:r>
            <a:r>
              <a:rPr lang="en-US" sz="2000" b="1" i="1" dirty="0" err="1">
                <a:solidFill>
                  <a:srgbClr val="C00000"/>
                </a:solidFill>
              </a:rPr>
              <a:t>espacio</a:t>
            </a:r>
            <a:r>
              <a:rPr lang="en-US" sz="2000" b="1" i="1" dirty="0">
                <a:solidFill>
                  <a:srgbClr val="C00000"/>
                </a:solidFill>
              </a:rPr>
              <a:t> </a:t>
            </a:r>
            <a:r>
              <a:rPr lang="en-US" sz="2000" b="1" i="1" dirty="0" err="1">
                <a:solidFill>
                  <a:srgbClr val="C00000"/>
                </a:solidFill>
              </a:rPr>
              <a:t>autónomo</a:t>
            </a:r>
            <a:r>
              <a:rPr lang="en-US" sz="2000" b="1" i="1" dirty="0">
                <a:solidFill>
                  <a:srgbClr val="C00000"/>
                </a:solidFill>
              </a:rPr>
              <a:t> de </a:t>
            </a:r>
            <a:r>
              <a:rPr lang="en-US" sz="2000" b="1" i="1" dirty="0" err="1">
                <a:solidFill>
                  <a:srgbClr val="C00000"/>
                </a:solidFill>
              </a:rPr>
              <a:t>regulación</a:t>
            </a:r>
            <a:r>
              <a:rPr lang="en-US" sz="2000" b="1" i="1" dirty="0">
                <a:solidFill>
                  <a:srgbClr val="C00000"/>
                </a:solidFill>
              </a:rPr>
              <a:t>, </a:t>
            </a:r>
            <a:r>
              <a:rPr lang="en-US" sz="2000" dirty="0"/>
              <a:t>y a la </a:t>
            </a:r>
            <a:r>
              <a:rPr lang="en-US" sz="2000" dirty="0" err="1"/>
              <a:t>empresa</a:t>
            </a:r>
            <a:r>
              <a:rPr lang="en-US" sz="2000" dirty="0"/>
              <a:t> </a:t>
            </a:r>
            <a:r>
              <a:rPr lang="en-US" sz="2000" dirty="0" err="1"/>
              <a:t>como</a:t>
            </a:r>
            <a:r>
              <a:rPr lang="en-US" sz="2000" dirty="0"/>
              <a:t> un </a:t>
            </a:r>
            <a:r>
              <a:rPr lang="en-US" sz="2000" dirty="0" err="1"/>
              <a:t>vehículo</a:t>
            </a:r>
            <a:r>
              <a:rPr lang="en-US" sz="2000" dirty="0"/>
              <a:t> de </a:t>
            </a:r>
            <a:r>
              <a:rPr lang="en-US" sz="2000" dirty="0" err="1"/>
              <a:t>regulación</a:t>
            </a:r>
            <a:r>
              <a:rPr lang="en-US" sz="2000" dirty="0"/>
              <a:t> </a:t>
            </a:r>
            <a:r>
              <a:rPr lang="en-US" sz="2000" dirty="0" err="1"/>
              <a:t>transnacional</a:t>
            </a:r>
            <a:r>
              <a:rPr lang="en-US" sz="2000" dirty="0"/>
              <a:t> </a:t>
            </a:r>
            <a:r>
              <a:rPr lang="en-US" sz="2000" dirty="0" err="1"/>
              <a:t>dentro</a:t>
            </a:r>
            <a:r>
              <a:rPr lang="en-US" sz="2000" dirty="0"/>
              <a:t> del </a:t>
            </a:r>
            <a:r>
              <a:rPr lang="en-US" sz="2000" dirty="0" err="1"/>
              <a:t>ámbito</a:t>
            </a:r>
            <a:r>
              <a:rPr lang="en-US" sz="2000" dirty="0"/>
              <a:t> de sus </a:t>
            </a:r>
            <a:r>
              <a:rPr lang="en-US" sz="2000" dirty="0" err="1"/>
              <a:t>cadenas</a:t>
            </a:r>
            <a:r>
              <a:rPr lang="en-US" sz="2000" dirty="0"/>
              <a:t> de </a:t>
            </a:r>
            <a:r>
              <a:rPr lang="en-US" sz="2000" dirty="0" err="1"/>
              <a:t>producción</a:t>
            </a:r>
            <a:r>
              <a:rPr lang="en-US" sz="2000" dirty="0"/>
              <a:t>.</a:t>
            </a:r>
          </a:p>
          <a:p>
            <a:r>
              <a:rPr lang="en-US" sz="2000" dirty="0"/>
              <a:t>3. </a:t>
            </a:r>
            <a:r>
              <a:rPr lang="en-US" sz="2000" b="1" i="1" dirty="0" err="1">
                <a:solidFill>
                  <a:srgbClr val="C00000"/>
                </a:solidFill>
              </a:rPr>
              <a:t>Distinguir</a:t>
            </a:r>
            <a:r>
              <a:rPr lang="en-US" sz="2000" dirty="0"/>
              <a:t> entre </a:t>
            </a:r>
            <a:r>
              <a:rPr lang="en-US" sz="2000" dirty="0" err="1"/>
              <a:t>el</a:t>
            </a:r>
            <a:r>
              <a:rPr lang="en-US" sz="2000" dirty="0"/>
              <a:t> </a:t>
            </a:r>
            <a:r>
              <a:rPr lang="en-US" sz="2000" dirty="0" err="1"/>
              <a:t>deber</a:t>
            </a:r>
            <a:r>
              <a:rPr lang="en-US" sz="2000" dirty="0"/>
              <a:t> del Estado de </a:t>
            </a:r>
            <a:r>
              <a:rPr lang="en-US" sz="2000" dirty="0" err="1"/>
              <a:t>proteger</a:t>
            </a:r>
            <a:r>
              <a:rPr lang="en-US" sz="2000" dirty="0"/>
              <a:t> y la </a:t>
            </a:r>
            <a:r>
              <a:rPr lang="en-US" sz="2000" dirty="0" err="1"/>
              <a:t>responsabilidad</a:t>
            </a:r>
            <a:r>
              <a:rPr lang="en-US" sz="2000" dirty="0"/>
              <a:t> </a:t>
            </a:r>
            <a:r>
              <a:rPr lang="en-US" sz="2000" dirty="0" err="1"/>
              <a:t>empresarial</a:t>
            </a:r>
            <a:r>
              <a:rPr lang="en-US" sz="2000" dirty="0"/>
              <a:t> de </a:t>
            </a:r>
            <a:r>
              <a:rPr lang="en-US" sz="2000" dirty="0" err="1"/>
              <a:t>respetar</a:t>
            </a:r>
            <a:r>
              <a:rPr lang="en-US" sz="2000" dirty="0"/>
              <a:t>.</a:t>
            </a:r>
          </a:p>
          <a:p>
            <a:r>
              <a:rPr lang="en-US" sz="2000" dirty="0"/>
              <a:t>4. </a:t>
            </a:r>
            <a:r>
              <a:rPr lang="en-US" sz="2000" b="1" i="1" dirty="0" err="1">
                <a:solidFill>
                  <a:srgbClr val="C00000"/>
                </a:solidFill>
              </a:rPr>
              <a:t>Repàraciones</a:t>
            </a:r>
            <a:r>
              <a:rPr lang="en-US" sz="2000" b="1" i="1" dirty="0">
                <a:solidFill>
                  <a:srgbClr val="C00000"/>
                </a:solidFill>
              </a:rPr>
              <a:t>:</a:t>
            </a:r>
            <a:r>
              <a:rPr lang="en-US" sz="2000" dirty="0"/>
              <a:t> </a:t>
            </a:r>
            <a:r>
              <a:rPr lang="en-US" sz="2000" dirty="0" err="1"/>
              <a:t>Centrarse</a:t>
            </a:r>
            <a:r>
              <a:rPr lang="en-US" sz="2000" dirty="0"/>
              <a:t> </a:t>
            </a:r>
            <a:r>
              <a:rPr lang="en-US" sz="2000" dirty="0" err="1"/>
              <a:t>en</a:t>
            </a:r>
            <a:r>
              <a:rPr lang="en-US" sz="2000" dirty="0"/>
              <a:t> </a:t>
            </a:r>
            <a:r>
              <a:rPr lang="en-US" sz="2000" dirty="0" err="1"/>
              <a:t>el</a:t>
            </a:r>
            <a:r>
              <a:rPr lang="en-US" sz="2000" dirty="0"/>
              <a:t> </a:t>
            </a:r>
            <a:r>
              <a:rPr lang="en-US" sz="2000" dirty="0" err="1"/>
              <a:t>nexo</a:t>
            </a:r>
            <a:r>
              <a:rPr lang="en-US" sz="2000" dirty="0"/>
              <a:t> entre la </a:t>
            </a:r>
            <a:r>
              <a:rPr lang="en-US" sz="2000" dirty="0" err="1"/>
              <a:t>reparación</a:t>
            </a:r>
            <a:r>
              <a:rPr lang="en-US" sz="2000" dirty="0"/>
              <a:t> y los </a:t>
            </a:r>
            <a:r>
              <a:rPr lang="en-US" sz="2000" dirty="0" err="1"/>
              <a:t>impactos</a:t>
            </a:r>
            <a:r>
              <a:rPr lang="en-US" sz="2000" dirty="0"/>
              <a:t> </a:t>
            </a:r>
            <a:r>
              <a:rPr lang="en-US" sz="2000" dirty="0" err="1"/>
              <a:t>adversos</a:t>
            </a:r>
            <a:r>
              <a:rPr lang="en-US" sz="2000" dirty="0"/>
              <a:t> de </a:t>
            </a:r>
            <a:r>
              <a:rPr lang="en-US" sz="2000" dirty="0" err="1"/>
              <a:t>derchos</a:t>
            </a:r>
            <a:r>
              <a:rPr lang="en-US" sz="2000" dirty="0"/>
              <a:t> </a:t>
            </a:r>
            <a:r>
              <a:rPr lang="en-US" sz="2000" dirty="0" err="1"/>
              <a:t>humanos</a:t>
            </a:r>
            <a:r>
              <a:rPr lang="en-US" sz="2000" dirty="0"/>
              <a:t>.</a:t>
            </a:r>
          </a:p>
          <a:p>
            <a:r>
              <a:rPr lang="en-US" sz="2000" dirty="0"/>
              <a:t>5. </a:t>
            </a:r>
            <a:r>
              <a:rPr lang="en-US" sz="2000" b="1" i="1" dirty="0" err="1">
                <a:solidFill>
                  <a:srgbClr val="C00000"/>
                </a:solidFill>
              </a:rPr>
              <a:t>Transitar</a:t>
            </a:r>
            <a:r>
              <a:rPr lang="en-US" sz="2000" b="1" i="1" dirty="0">
                <a:solidFill>
                  <a:srgbClr val="C00000"/>
                </a:solidFill>
              </a:rPr>
              <a:t> de un </a:t>
            </a:r>
            <a:r>
              <a:rPr lang="en-US" sz="2000" b="1" i="1" dirty="0" err="1">
                <a:solidFill>
                  <a:srgbClr val="C00000"/>
                </a:solidFill>
              </a:rPr>
              <a:t>cumplimiento</a:t>
            </a:r>
            <a:r>
              <a:rPr lang="en-US" sz="2000" b="1" i="1" dirty="0">
                <a:solidFill>
                  <a:srgbClr val="C00000"/>
                </a:solidFill>
              </a:rPr>
              <a:t> legal </a:t>
            </a:r>
            <a:r>
              <a:rPr lang="en-US" sz="2000" b="1" i="1" dirty="0" err="1">
                <a:solidFill>
                  <a:srgbClr val="C00000"/>
                </a:solidFill>
              </a:rPr>
              <a:t>reactivo</a:t>
            </a:r>
            <a:r>
              <a:rPr lang="en-US" sz="2000" b="1" i="1" dirty="0">
                <a:solidFill>
                  <a:srgbClr val="C00000"/>
                </a:solidFill>
              </a:rPr>
              <a:t> </a:t>
            </a:r>
            <a:r>
              <a:rPr lang="en-US" sz="2000" dirty="0" err="1"/>
              <a:t>hacia</a:t>
            </a:r>
            <a:r>
              <a:rPr lang="en-US" sz="2000" dirty="0"/>
              <a:t> </a:t>
            </a:r>
            <a:r>
              <a:rPr lang="en-US" sz="2000" dirty="0" err="1"/>
              <a:t>medidas</a:t>
            </a:r>
            <a:r>
              <a:rPr lang="en-US" sz="2000" dirty="0"/>
              <a:t> </a:t>
            </a:r>
            <a:r>
              <a:rPr lang="en-US" sz="2000" dirty="0" err="1"/>
              <a:t>proactivas</a:t>
            </a:r>
            <a:r>
              <a:rPr lang="en-US" sz="2000" dirty="0"/>
              <a:t> </a:t>
            </a:r>
            <a:r>
              <a:rPr lang="en-US" sz="2000" dirty="0" err="1"/>
              <a:t>destinadas</a:t>
            </a:r>
            <a:r>
              <a:rPr lang="en-US" sz="2000" dirty="0"/>
              <a:t>, </a:t>
            </a:r>
            <a:r>
              <a:rPr lang="en-US" sz="2000" dirty="0" err="1"/>
              <a:t>en</a:t>
            </a:r>
            <a:r>
              <a:rPr lang="en-US" sz="2000" dirty="0"/>
              <a:t> primer </a:t>
            </a:r>
            <a:r>
              <a:rPr lang="en-US" sz="2000" dirty="0" err="1"/>
              <a:t>lugar</a:t>
            </a:r>
            <a:r>
              <a:rPr lang="en-US" sz="2000" dirty="0"/>
              <a:t>, a </a:t>
            </a:r>
            <a:r>
              <a:rPr lang="en-US" sz="2000" dirty="0" err="1"/>
              <a:t>prevenir</a:t>
            </a:r>
            <a:r>
              <a:rPr lang="en-US" sz="2000" dirty="0"/>
              <a:t> y </a:t>
            </a:r>
            <a:r>
              <a:rPr lang="en-US" sz="2000" dirty="0" err="1"/>
              <a:t>mitigar</a:t>
            </a:r>
            <a:r>
              <a:rPr lang="en-US" sz="2000" dirty="0"/>
              <a:t> los </a:t>
            </a:r>
            <a:r>
              <a:rPr lang="en-US" sz="2000" dirty="0" err="1"/>
              <a:t>impactos</a:t>
            </a:r>
            <a:r>
              <a:rPr lang="en-US" sz="2000" dirty="0"/>
              <a:t> </a:t>
            </a:r>
            <a:r>
              <a:rPr lang="en-US" sz="2000" dirty="0" err="1"/>
              <a:t>adversos</a:t>
            </a:r>
            <a:r>
              <a:rPr lang="en-US" sz="2000" dirty="0"/>
              <a:t> </a:t>
            </a:r>
            <a:r>
              <a:rPr lang="en-US" sz="2000" dirty="0" err="1"/>
              <a:t>en</a:t>
            </a:r>
            <a:r>
              <a:rPr lang="en-US" sz="2000" dirty="0"/>
              <a:t> los derechos </a:t>
            </a:r>
            <a:r>
              <a:rPr lang="en-US" sz="2000" dirty="0" err="1"/>
              <a:t>humanos</a:t>
            </a:r>
            <a:r>
              <a:rPr lang="en-US" sz="2000" dirty="0"/>
              <a:t> y, de no ser </a:t>
            </a:r>
            <a:r>
              <a:rPr lang="en-US" sz="2000" dirty="0" err="1"/>
              <a:t>esto</a:t>
            </a:r>
            <a:r>
              <a:rPr lang="en-US" sz="2000" dirty="0"/>
              <a:t> </a:t>
            </a:r>
            <a:r>
              <a:rPr lang="en-US" sz="2000" dirty="0" err="1"/>
              <a:t>posible</a:t>
            </a:r>
            <a:r>
              <a:rPr lang="en-US" sz="2000" dirty="0"/>
              <a:t>, a </a:t>
            </a:r>
            <a:r>
              <a:rPr lang="en-US" sz="2000" dirty="0" err="1"/>
              <a:t>ofrecer</a:t>
            </a:r>
            <a:r>
              <a:rPr lang="en-US" sz="2000" dirty="0"/>
              <a:t> </a:t>
            </a:r>
            <a:r>
              <a:rPr lang="en-US" sz="2000" dirty="0" err="1"/>
              <a:t>vías</a:t>
            </a:r>
            <a:r>
              <a:rPr lang="en-US" sz="2000" dirty="0"/>
              <a:t> de </a:t>
            </a:r>
            <a:r>
              <a:rPr lang="en-US" sz="2000" dirty="0" err="1"/>
              <a:t>reparación</a:t>
            </a:r>
            <a:r>
              <a:rPr lang="en-US" sz="2000" dirty="0"/>
              <a:t> para los </a:t>
            </a:r>
            <a:r>
              <a:rPr lang="en-US" sz="2000" dirty="0" err="1"/>
              <a:t>mismos</a:t>
            </a:r>
            <a:r>
              <a:rPr lang="en-US" sz="2000" dirty="0"/>
              <a:t>.</a:t>
            </a:r>
          </a:p>
          <a:p>
            <a:r>
              <a:rPr lang="en-US" sz="2000" dirty="0"/>
              <a:t>6. </a:t>
            </a:r>
            <a:r>
              <a:rPr lang="en-US" sz="2000" b="1" i="1" dirty="0" err="1">
                <a:solidFill>
                  <a:srgbClr val="C00000"/>
                </a:solidFill>
              </a:rPr>
              <a:t>Desarrollar</a:t>
            </a:r>
            <a:r>
              <a:rPr lang="en-US" sz="2000" b="1" i="1" dirty="0">
                <a:solidFill>
                  <a:srgbClr val="C00000"/>
                </a:solidFill>
              </a:rPr>
              <a:t> </a:t>
            </a:r>
            <a:r>
              <a:rPr lang="en-US" sz="2000" b="1" i="1" dirty="0" err="1">
                <a:solidFill>
                  <a:srgbClr val="C00000"/>
                </a:solidFill>
              </a:rPr>
              <a:t>el</a:t>
            </a:r>
            <a:r>
              <a:rPr lang="en-US" sz="2000" b="1" i="1" dirty="0">
                <a:solidFill>
                  <a:srgbClr val="C00000"/>
                </a:solidFill>
              </a:rPr>
              <a:t> </a:t>
            </a:r>
            <a:r>
              <a:rPr lang="en-US" sz="2000" b="1" i="1" dirty="0" err="1">
                <a:solidFill>
                  <a:srgbClr val="C00000"/>
                </a:solidFill>
              </a:rPr>
              <a:t>marco</a:t>
            </a:r>
            <a:r>
              <a:rPr lang="en-US" sz="2000" b="1" i="1" dirty="0">
                <a:solidFill>
                  <a:srgbClr val="C00000"/>
                </a:solidFill>
              </a:rPr>
              <a:t> </a:t>
            </a:r>
            <a:r>
              <a:rPr lang="en-US" sz="2000" b="1" i="1" dirty="0" err="1">
                <a:solidFill>
                  <a:srgbClr val="C00000"/>
                </a:solidFill>
              </a:rPr>
              <a:t>operativo</a:t>
            </a:r>
            <a:r>
              <a:rPr lang="en-US" sz="2000" b="1" i="1" dirty="0">
                <a:solidFill>
                  <a:srgbClr val="C00000"/>
                </a:solidFill>
              </a:rPr>
              <a:t> </a:t>
            </a:r>
            <a:r>
              <a:rPr lang="en-US" sz="2000" dirty="0"/>
              <a:t>de la «</a:t>
            </a:r>
            <a:r>
              <a:rPr lang="en-US" sz="2000" dirty="0" err="1"/>
              <a:t>debida</a:t>
            </a:r>
            <a:r>
              <a:rPr lang="en-US" sz="2000" dirty="0"/>
              <a:t> diligencia </a:t>
            </a:r>
            <a:r>
              <a:rPr lang="en-US" sz="2000" dirty="0" err="1"/>
              <a:t>en</a:t>
            </a:r>
            <a:r>
              <a:rPr lang="en-US" sz="2000" dirty="0"/>
              <a:t> </a:t>
            </a:r>
            <a:r>
              <a:rPr lang="en-US" sz="2000" dirty="0" err="1"/>
              <a:t>materia</a:t>
            </a:r>
            <a:r>
              <a:rPr lang="en-US" sz="2000" dirty="0"/>
              <a:t> de derechos </a:t>
            </a:r>
            <a:r>
              <a:rPr lang="en-US" sz="2000" dirty="0" err="1"/>
              <a:t>humanos</a:t>
            </a:r>
            <a:r>
              <a:rPr lang="en-US" sz="2000" dirty="0"/>
              <a:t>».</a:t>
            </a:r>
          </a:p>
        </p:txBody>
      </p:sp>
      <p:sp>
        <p:nvSpPr>
          <p:cNvPr id="4" name="Content Placeholder 3">
            <a:extLst>
              <a:ext uri="{FF2B5EF4-FFF2-40B4-BE49-F238E27FC236}">
                <a16:creationId xmlns:a16="http://schemas.microsoft.com/office/drawing/2014/main" id="{F0638321-BE26-B05E-08D2-06CE9AC28B6A}"/>
              </a:ext>
            </a:extLst>
          </p:cNvPr>
          <p:cNvSpPr>
            <a:spLocks noGrp="1"/>
          </p:cNvSpPr>
          <p:nvPr>
            <p:ph sz="half" idx="2"/>
          </p:nvPr>
        </p:nvSpPr>
        <p:spPr>
          <a:xfrm>
            <a:off x="7010400" y="1229710"/>
            <a:ext cx="5181600" cy="5628289"/>
          </a:xfrm>
        </p:spPr>
        <p:txBody>
          <a:bodyPr>
            <a:normAutofit fontScale="70000" lnSpcReduction="20000"/>
          </a:bodyPr>
          <a:lstStyle/>
          <a:p>
            <a:r>
              <a:rPr lang="en-US"/>
              <a:t>1. Limiting the extent of the duty to protect for States only to the internal legally binding obligations of each state (those to which States they bind themselves or are otherwise bound)</a:t>
            </a:r>
          </a:p>
          <a:p>
            <a:r>
              <a:rPr lang="en-US"/>
              <a:t>2, Recognizing the market as an autonomous space for regulation, and the enterprise as a vehicle for transnational regulation within the scope of their production chains</a:t>
            </a:r>
          </a:p>
          <a:p>
            <a:r>
              <a:rPr lang="en-US"/>
              <a:t>3. Distinguishing between the State duty to protect and the corporate responsibility to respect</a:t>
            </a:r>
          </a:p>
          <a:p>
            <a:r>
              <a:rPr lang="en-US"/>
              <a:t>4. Focusing on the connection between remedy and adverse human rights impacts</a:t>
            </a:r>
          </a:p>
          <a:p>
            <a:r>
              <a:rPr lang="en-US"/>
              <a:t>5. Moving away from reactive legal compliance to proactive measures to prevent and mitigate first, and if that is not possible, to provide remedies for, adverse human rights impacts.</a:t>
            </a:r>
          </a:p>
          <a:p>
            <a:r>
              <a:rPr lang="en-US"/>
              <a:t>6. Developing the "human Rights Due Diligence" operational framework</a:t>
            </a:r>
          </a:p>
        </p:txBody>
      </p:sp>
    </p:spTree>
    <p:extLst>
      <p:ext uri="{BB962C8B-B14F-4D97-AF65-F5344CB8AC3E}">
        <p14:creationId xmlns:p14="http://schemas.microsoft.com/office/powerpoint/2010/main" val="3781174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FB4DE-AEAD-B22F-E77F-797690D3B915}"/>
              </a:ext>
            </a:extLst>
          </p:cNvPr>
          <p:cNvSpPr>
            <a:spLocks noGrp="1"/>
          </p:cNvSpPr>
          <p:nvPr>
            <p:ph type="title"/>
          </p:nvPr>
        </p:nvSpPr>
        <p:spPr>
          <a:xfrm>
            <a:off x="914400" y="0"/>
            <a:ext cx="10515600" cy="956440"/>
          </a:xfrm>
        </p:spPr>
        <p:txBody>
          <a:bodyPr>
            <a:normAutofit fontScale="90000"/>
          </a:bodyPr>
          <a:lstStyle/>
          <a:p>
            <a:pPr algn="ctr"/>
            <a:r>
              <a:rPr lang="en-US"/>
              <a:t>From Problem to </a:t>
            </a:r>
            <a:r>
              <a:rPr lang="en-US" err="1"/>
              <a:t>Problematizaton</a:t>
            </a:r>
            <a:r>
              <a:rPr lang="en-US"/>
              <a:t>:</a:t>
            </a:r>
            <a:br>
              <a:rPr lang="en-US"/>
            </a:br>
            <a:r>
              <a:rPr lang="en-US"/>
              <a:t> </a:t>
            </a:r>
            <a:r>
              <a:rPr lang="en-US" sz="3600"/>
              <a:t>Who or What Drives Corporate Governance</a:t>
            </a:r>
          </a:p>
        </p:txBody>
      </p:sp>
      <p:sp>
        <p:nvSpPr>
          <p:cNvPr id="4" name="Content Placeholder 3">
            <a:extLst>
              <a:ext uri="{FF2B5EF4-FFF2-40B4-BE49-F238E27FC236}">
                <a16:creationId xmlns:a16="http://schemas.microsoft.com/office/drawing/2014/main" id="{63EDD9A8-6426-1E3C-AADE-8084FE9E9801}"/>
              </a:ext>
            </a:extLst>
          </p:cNvPr>
          <p:cNvSpPr>
            <a:spLocks noGrp="1"/>
          </p:cNvSpPr>
          <p:nvPr>
            <p:ph sz="half" idx="1"/>
          </p:nvPr>
        </p:nvSpPr>
        <p:spPr>
          <a:xfrm>
            <a:off x="84083" y="956440"/>
            <a:ext cx="6180083" cy="5901560"/>
          </a:xfrm>
        </p:spPr>
        <p:txBody>
          <a:bodyPr>
            <a:normAutofit fontScale="85000" lnSpcReduction="20000"/>
          </a:bodyPr>
          <a:lstStyle/>
          <a:p>
            <a:endParaRPr lang="en-US"/>
          </a:p>
          <a:p>
            <a:r>
              <a:rPr lang="en-US"/>
              <a:t>(1) Fundamental Issues</a:t>
            </a:r>
          </a:p>
          <a:p>
            <a:pPr lvl="1"/>
            <a:r>
              <a:rPr lang="en-US"/>
              <a:t>Enterprises</a:t>
            </a:r>
          </a:p>
          <a:p>
            <a:pPr lvl="1"/>
            <a:r>
              <a:rPr lang="en-US"/>
              <a:t>Economic Objectives</a:t>
            </a:r>
          </a:p>
          <a:p>
            <a:pPr lvl="1"/>
            <a:r>
              <a:rPr lang="en-US"/>
              <a:t>Borders and Globalization</a:t>
            </a:r>
          </a:p>
          <a:p>
            <a:r>
              <a:rPr lang="en-US"/>
              <a:t>(2) Palettes of Contemporary Governance</a:t>
            </a:r>
          </a:p>
          <a:p>
            <a:pPr lvl="1"/>
            <a:r>
              <a:rPr lang="en-US"/>
              <a:t>Public Law</a:t>
            </a:r>
          </a:p>
          <a:p>
            <a:pPr lvl="1"/>
            <a:r>
              <a:rPr lang="en-US"/>
              <a:t>Private Law</a:t>
            </a:r>
          </a:p>
          <a:p>
            <a:r>
              <a:rPr lang="en-US"/>
              <a:t>(3) The Problem of the Corporation and Corporate governance</a:t>
            </a:r>
          </a:p>
          <a:p>
            <a:r>
              <a:rPr lang="en-US"/>
              <a:t>(4) The manifestation of the problem—corporate human rights</a:t>
            </a:r>
          </a:p>
          <a:p>
            <a:pPr lvl="1"/>
            <a:r>
              <a:rPr lang="en-US"/>
              <a:t>Historical antecedents</a:t>
            </a:r>
          </a:p>
          <a:p>
            <a:pPr lvl="1"/>
            <a:r>
              <a:rPr lang="en-US"/>
              <a:t>Emerging framework: the UN Guiding Principles for Business and Human Rights</a:t>
            </a:r>
          </a:p>
          <a:p>
            <a:r>
              <a:rPr lang="en-US"/>
              <a:t>(5) Corporate Governance and </a:t>
            </a:r>
            <a:br>
              <a:rPr lang="en-US"/>
            </a:br>
            <a:r>
              <a:rPr lang="en-US"/>
              <a:t>Human Rights: </a:t>
            </a:r>
          </a:p>
          <a:p>
            <a:pPr lvl="1"/>
            <a:r>
              <a:rPr lang="en-US"/>
              <a:t>Connections, Alignments, Transformations</a:t>
            </a:r>
          </a:p>
          <a:p>
            <a:r>
              <a:rPr lang="en-US"/>
              <a:t>(6 )Putting it all together</a:t>
            </a:r>
          </a:p>
          <a:p>
            <a:pPr lvl="1"/>
            <a:endParaRPr lang="en-US"/>
          </a:p>
        </p:txBody>
      </p:sp>
      <p:pic>
        <p:nvPicPr>
          <p:cNvPr id="7" name="Content Placeholder 6">
            <a:extLst>
              <a:ext uri="{FF2B5EF4-FFF2-40B4-BE49-F238E27FC236}">
                <a16:creationId xmlns:a16="http://schemas.microsoft.com/office/drawing/2014/main" id="{66F28170-ECF6-6EFE-2455-DEA989F97F96}"/>
              </a:ext>
            </a:extLst>
          </p:cNvPr>
          <p:cNvPicPr>
            <a:picLocks noGrp="1" noChangeAspect="1"/>
          </p:cNvPicPr>
          <p:nvPr>
            <p:ph sz="half" idx="2"/>
          </p:nvPr>
        </p:nvPicPr>
        <p:blipFill>
          <a:blip r:embed="rId2"/>
          <a:stretch>
            <a:fillRect/>
          </a:stretch>
        </p:blipFill>
        <p:spPr>
          <a:xfrm>
            <a:off x="6723965" y="1278306"/>
            <a:ext cx="5257828" cy="5257828"/>
          </a:xfrm>
          <a:prstGeom prst="rect">
            <a:avLst/>
          </a:prstGeom>
        </p:spPr>
      </p:pic>
    </p:spTree>
    <p:extLst>
      <p:ext uri="{BB962C8B-B14F-4D97-AF65-F5344CB8AC3E}">
        <p14:creationId xmlns:p14="http://schemas.microsoft.com/office/powerpoint/2010/main" val="4073969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2B5DD885-9598-1793-1834-A39D322B19D1}"/>
              </a:ext>
            </a:extLst>
          </p:cNvPr>
          <p:cNvPicPr>
            <a:picLocks noGrp="1" noChangeAspect="1"/>
          </p:cNvPicPr>
          <p:nvPr>
            <p:ph idx="1"/>
          </p:nvPr>
        </p:nvPicPr>
        <p:blipFill>
          <a:blip r:embed="rId2"/>
          <a:srcRect l="444"/>
          <a:stretch>
            <a:fillRect/>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A39580-4069-D796-EF6D-EE2C142C3C6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Los </a:t>
            </a:r>
            <a:r>
              <a:rPr lang="en-US" sz="3600" dirty="0" err="1">
                <a:solidFill>
                  <a:schemeClr val="tx1">
                    <a:lumMod val="85000"/>
                    <a:lumOff val="15000"/>
                  </a:schemeClr>
                </a:solidFill>
              </a:rPr>
              <a:t>Detalles</a:t>
            </a:r>
            <a:endParaRPr lang="en-US" sz="3600" dirty="0">
              <a:solidFill>
                <a:schemeClr val="tx1">
                  <a:lumMod val="85000"/>
                  <a:lumOff val="15000"/>
                </a:schemeClr>
              </a:solidFill>
            </a:endParaRP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461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E83F6-32AE-1114-5094-F4385E72A52C}"/>
              </a:ext>
            </a:extLst>
          </p:cNvPr>
          <p:cNvSpPr>
            <a:spLocks noGrp="1"/>
          </p:cNvSpPr>
          <p:nvPr>
            <p:ph type="title"/>
          </p:nvPr>
        </p:nvSpPr>
        <p:spPr>
          <a:xfrm>
            <a:off x="838200" y="141891"/>
            <a:ext cx="10515600" cy="825062"/>
          </a:xfrm>
        </p:spPr>
        <p:txBody>
          <a:bodyPr/>
          <a:lstStyle/>
          <a:p>
            <a:pPr algn="ctr"/>
            <a:r>
              <a:rPr lang="en-US"/>
              <a:t>General Principles</a:t>
            </a:r>
          </a:p>
        </p:txBody>
      </p:sp>
      <p:sp>
        <p:nvSpPr>
          <p:cNvPr id="3" name="Content Placeholder 2">
            <a:extLst>
              <a:ext uri="{FF2B5EF4-FFF2-40B4-BE49-F238E27FC236}">
                <a16:creationId xmlns:a16="http://schemas.microsoft.com/office/drawing/2014/main" id="{E2DFF253-48BB-EEF1-CFD7-DCA0BE7FF966}"/>
              </a:ext>
            </a:extLst>
          </p:cNvPr>
          <p:cNvSpPr>
            <a:spLocks noGrp="1"/>
          </p:cNvSpPr>
          <p:nvPr>
            <p:ph sz="half" idx="1"/>
          </p:nvPr>
        </p:nvSpPr>
        <p:spPr>
          <a:xfrm>
            <a:off x="210207" y="1124607"/>
            <a:ext cx="5809593" cy="5591503"/>
          </a:xfrm>
        </p:spPr>
        <p:txBody>
          <a:bodyPr>
            <a:normAutofit fontScale="92500" lnSpcReduction="20000"/>
          </a:bodyPr>
          <a:lstStyle/>
          <a:p>
            <a:r>
              <a:rPr lang="en-US"/>
              <a:t>Fundamental Premises:</a:t>
            </a:r>
          </a:p>
          <a:p>
            <a:pPr lvl="1"/>
            <a:r>
              <a:rPr lang="en-US"/>
              <a:t>(a) States’ existing obligations to respect, protect and fulfil human rights and fundamental freedoms;</a:t>
            </a:r>
          </a:p>
          <a:p>
            <a:pPr lvl="1"/>
            <a:r>
              <a:rPr lang="en-US"/>
              <a:t>(b) The role of business enterprises as specialized organs of society performing</a:t>
            </a:r>
            <a:r>
              <a:rPr lang="zh-CN" altLang="en-US"/>
              <a:t> </a:t>
            </a:r>
            <a:r>
              <a:rPr lang="en-US"/>
              <a:t>specialized functions, required to comply with all applicable laws AND to</a:t>
            </a:r>
            <a:r>
              <a:rPr lang="zh-CN" altLang="en-US"/>
              <a:t> </a:t>
            </a:r>
            <a:r>
              <a:rPr lang="en-US"/>
              <a:t>respect human rights;</a:t>
            </a:r>
          </a:p>
          <a:p>
            <a:pPr lvl="1"/>
            <a:r>
              <a:rPr lang="en-US"/>
              <a:t>(c) The need for rights and obligations to be matched to appropriate and effective remedies when breached.</a:t>
            </a:r>
          </a:p>
          <a:p>
            <a:r>
              <a:rPr lang="en-US"/>
              <a:t>“</a:t>
            </a:r>
            <a:r>
              <a:rPr lang="en-US" b="1" i="1">
                <a:solidFill>
                  <a:srgbClr val="C00000"/>
                </a:solidFill>
              </a:rPr>
              <a:t>Nothing in these Guiding Principles should be read as creating new international law obligations</a:t>
            </a:r>
            <a:r>
              <a:rPr lang="en-US"/>
              <a:t>, or as limiting or undermining any legal obligations a State may have undertaken or be subject to under international law with regard to human rights.”</a:t>
            </a:r>
          </a:p>
        </p:txBody>
      </p:sp>
      <p:sp>
        <p:nvSpPr>
          <p:cNvPr id="4" name="Content Placeholder 3">
            <a:extLst>
              <a:ext uri="{FF2B5EF4-FFF2-40B4-BE49-F238E27FC236}">
                <a16:creationId xmlns:a16="http://schemas.microsoft.com/office/drawing/2014/main" id="{9CAC75F8-6EA6-82B9-151D-90256E7525F2}"/>
              </a:ext>
            </a:extLst>
          </p:cNvPr>
          <p:cNvSpPr>
            <a:spLocks noGrp="1"/>
          </p:cNvSpPr>
          <p:nvPr>
            <p:ph sz="half" idx="2"/>
          </p:nvPr>
        </p:nvSpPr>
        <p:spPr>
          <a:xfrm>
            <a:off x="6172200" y="1124607"/>
            <a:ext cx="5809592" cy="5591503"/>
          </a:xfrm>
        </p:spPr>
        <p:txBody>
          <a:bodyPr>
            <a:normAutofit fontScale="92500" lnSpcReduction="20000"/>
          </a:bodyPr>
          <a:lstStyle/>
          <a:p>
            <a:r>
              <a:rPr lang="en-US"/>
              <a:t>Application:</a:t>
            </a:r>
          </a:p>
          <a:p>
            <a:pPr lvl="1"/>
            <a:r>
              <a:rPr lang="en-US"/>
              <a:t>All businesses</a:t>
            </a:r>
          </a:p>
          <a:p>
            <a:pPr lvl="1"/>
            <a:r>
              <a:rPr lang="en-US"/>
              <a:t>All States</a:t>
            </a:r>
          </a:p>
          <a:p>
            <a:pPr lvl="1"/>
            <a:r>
              <a:rPr lang="en-US"/>
              <a:t>NOT Non-State actors or religious institutions</a:t>
            </a:r>
          </a:p>
          <a:p>
            <a:r>
              <a:rPr lang="en-US"/>
              <a:t>Rules for interpreting the Principles</a:t>
            </a:r>
          </a:p>
          <a:p>
            <a:pPr lvl="1"/>
            <a:r>
              <a:rPr lang="en-US"/>
              <a:t>To be read as a whole </a:t>
            </a:r>
          </a:p>
          <a:p>
            <a:pPr lvl="1"/>
            <a:r>
              <a:rPr lang="en-US"/>
              <a:t>should be read, individually and collectively, in terms of their objective of enhancing Business and human rights standards and practices</a:t>
            </a:r>
          </a:p>
          <a:p>
            <a:r>
              <a:rPr lang="en-US"/>
              <a:t>Objective:</a:t>
            </a:r>
          </a:p>
          <a:p>
            <a:pPr lvl="1"/>
            <a:r>
              <a:rPr lang="en-US"/>
              <a:t>to achieve tangible results for affected individuals and communities, and thereby also contributing to a socially sustainable globalization</a:t>
            </a:r>
          </a:p>
        </p:txBody>
      </p:sp>
    </p:spTree>
    <p:extLst>
      <p:ext uri="{BB962C8B-B14F-4D97-AF65-F5344CB8AC3E}">
        <p14:creationId xmlns:p14="http://schemas.microsoft.com/office/powerpoint/2010/main" val="1491874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6F7D5-56E6-C190-A5E7-2899497A89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257CB-5125-BD0E-CD22-E765D0C0FDC3}"/>
              </a:ext>
            </a:extLst>
          </p:cNvPr>
          <p:cNvSpPr>
            <a:spLocks noGrp="1"/>
          </p:cNvSpPr>
          <p:nvPr>
            <p:ph type="title"/>
          </p:nvPr>
        </p:nvSpPr>
        <p:spPr>
          <a:xfrm>
            <a:off x="838200" y="141891"/>
            <a:ext cx="10515600" cy="825062"/>
          </a:xfrm>
        </p:spPr>
        <p:txBody>
          <a:bodyPr/>
          <a:lstStyle/>
          <a:p>
            <a:pPr algn="ctr"/>
            <a:r>
              <a:rPr lang="en-US" dirty="0"/>
              <a:t>Principios Generales</a:t>
            </a:r>
          </a:p>
        </p:txBody>
      </p:sp>
      <p:sp>
        <p:nvSpPr>
          <p:cNvPr id="3" name="Content Placeholder 2">
            <a:extLst>
              <a:ext uri="{FF2B5EF4-FFF2-40B4-BE49-F238E27FC236}">
                <a16:creationId xmlns:a16="http://schemas.microsoft.com/office/drawing/2014/main" id="{52F38C24-677D-3492-CEF4-9CA4850E88C9}"/>
              </a:ext>
            </a:extLst>
          </p:cNvPr>
          <p:cNvSpPr>
            <a:spLocks noGrp="1"/>
          </p:cNvSpPr>
          <p:nvPr>
            <p:ph sz="half" idx="1"/>
          </p:nvPr>
        </p:nvSpPr>
        <p:spPr>
          <a:xfrm>
            <a:off x="210207" y="966953"/>
            <a:ext cx="5809593" cy="5891047"/>
          </a:xfrm>
        </p:spPr>
        <p:txBody>
          <a:bodyPr>
            <a:normAutofit fontScale="47500" lnSpcReduction="20000"/>
          </a:bodyPr>
          <a:lstStyle/>
          <a:p>
            <a:r>
              <a:rPr lang="en-US" sz="4200" b="1" i="1" dirty="0" err="1">
                <a:solidFill>
                  <a:srgbClr val="C00000"/>
                </a:solidFill>
              </a:rPr>
              <a:t>Premisas</a:t>
            </a:r>
            <a:r>
              <a:rPr lang="en-US" sz="4200" b="1" i="1" dirty="0">
                <a:solidFill>
                  <a:srgbClr val="C00000"/>
                </a:solidFill>
              </a:rPr>
              <a:t> </a:t>
            </a:r>
            <a:r>
              <a:rPr lang="en-US" sz="4200" b="1" i="1" dirty="0" err="1">
                <a:solidFill>
                  <a:srgbClr val="C00000"/>
                </a:solidFill>
              </a:rPr>
              <a:t>fundamentales</a:t>
            </a:r>
            <a:r>
              <a:rPr lang="en-US" sz="4200" b="1" i="1" dirty="0">
                <a:solidFill>
                  <a:srgbClr val="C00000"/>
                </a:solidFill>
              </a:rPr>
              <a:t>:</a:t>
            </a:r>
          </a:p>
          <a:p>
            <a:r>
              <a:rPr lang="en-US" sz="4200" dirty="0"/>
              <a:t>(a) Las </a:t>
            </a:r>
            <a:r>
              <a:rPr lang="en-US" sz="4200" dirty="0" err="1"/>
              <a:t>obligaciones</a:t>
            </a:r>
            <a:r>
              <a:rPr lang="en-US" sz="4200" dirty="0"/>
              <a:t> </a:t>
            </a:r>
            <a:r>
              <a:rPr lang="en-US" sz="4200" dirty="0" err="1"/>
              <a:t>existentes</a:t>
            </a:r>
            <a:r>
              <a:rPr lang="en-US" sz="4200" dirty="0"/>
              <a:t> de los </a:t>
            </a:r>
            <a:r>
              <a:rPr lang="en-US" sz="4200" dirty="0" err="1"/>
              <a:t>Estados</a:t>
            </a:r>
            <a:r>
              <a:rPr lang="en-US" sz="4200" dirty="0"/>
              <a:t> de </a:t>
            </a:r>
            <a:r>
              <a:rPr lang="en-US" sz="4200" dirty="0" err="1"/>
              <a:t>respetar</a:t>
            </a:r>
            <a:r>
              <a:rPr lang="en-US" sz="4200" dirty="0"/>
              <a:t>, </a:t>
            </a:r>
            <a:r>
              <a:rPr lang="en-US" sz="4200" dirty="0" err="1"/>
              <a:t>proteger</a:t>
            </a:r>
            <a:r>
              <a:rPr lang="en-US" sz="4200" dirty="0"/>
              <a:t> y </a:t>
            </a:r>
            <a:r>
              <a:rPr lang="en-US" sz="4200" dirty="0" err="1"/>
              <a:t>cumplir</a:t>
            </a:r>
            <a:r>
              <a:rPr lang="en-US" sz="4200" dirty="0"/>
              <a:t> los derechos </a:t>
            </a:r>
            <a:r>
              <a:rPr lang="en-US" sz="4200" dirty="0" err="1"/>
              <a:t>humanos</a:t>
            </a:r>
            <a:r>
              <a:rPr lang="en-US" sz="4200" dirty="0"/>
              <a:t> y las </a:t>
            </a:r>
            <a:r>
              <a:rPr lang="en-US" sz="4200" dirty="0" err="1"/>
              <a:t>libertades</a:t>
            </a:r>
            <a:r>
              <a:rPr lang="en-US" sz="4200" dirty="0"/>
              <a:t> </a:t>
            </a:r>
            <a:r>
              <a:rPr lang="en-US" sz="4200" dirty="0" err="1"/>
              <a:t>fundamentales</a:t>
            </a:r>
            <a:r>
              <a:rPr lang="en-US" sz="4200" dirty="0"/>
              <a:t>;</a:t>
            </a:r>
          </a:p>
          <a:p>
            <a:r>
              <a:rPr lang="en-US" sz="4200" dirty="0"/>
              <a:t>(b) El </a:t>
            </a:r>
            <a:r>
              <a:rPr lang="en-US" sz="4200" dirty="0" err="1"/>
              <a:t>papel</a:t>
            </a:r>
            <a:r>
              <a:rPr lang="en-US" sz="4200" dirty="0"/>
              <a:t> de las </a:t>
            </a:r>
            <a:r>
              <a:rPr lang="en-US" sz="4200" dirty="0" err="1"/>
              <a:t>empresas</a:t>
            </a:r>
            <a:r>
              <a:rPr lang="en-US" sz="4200" dirty="0"/>
              <a:t> </a:t>
            </a:r>
            <a:r>
              <a:rPr lang="en-US" sz="4200" dirty="0" err="1"/>
              <a:t>como</a:t>
            </a:r>
            <a:r>
              <a:rPr lang="en-US" sz="4200" dirty="0"/>
              <a:t> </a:t>
            </a:r>
            <a:r>
              <a:rPr lang="en-US" sz="4200" dirty="0" err="1"/>
              <a:t>órganos</a:t>
            </a:r>
            <a:r>
              <a:rPr lang="en-US" sz="4200" dirty="0"/>
              <a:t> </a:t>
            </a:r>
            <a:r>
              <a:rPr lang="en-US" sz="4200" dirty="0" err="1"/>
              <a:t>especializados</a:t>
            </a:r>
            <a:r>
              <a:rPr lang="en-US" sz="4200" dirty="0"/>
              <a:t> de la </a:t>
            </a:r>
            <a:r>
              <a:rPr lang="en-US" sz="4200" dirty="0" err="1"/>
              <a:t>sociedad</a:t>
            </a:r>
            <a:r>
              <a:rPr lang="en-US" sz="4200" dirty="0"/>
              <a:t> </a:t>
            </a:r>
            <a:r>
              <a:rPr lang="en-US" sz="4200" dirty="0" err="1"/>
              <a:t>que</a:t>
            </a:r>
            <a:r>
              <a:rPr lang="en-US" sz="4200" dirty="0"/>
              <a:t> </a:t>
            </a:r>
            <a:r>
              <a:rPr lang="en-US" sz="4200" dirty="0" err="1"/>
              <a:t>desempeñan</a:t>
            </a:r>
            <a:r>
              <a:rPr lang="en-US" sz="4200" dirty="0"/>
              <a:t> </a:t>
            </a:r>
            <a:r>
              <a:rPr lang="en-US" sz="4200" dirty="0" err="1"/>
              <a:t>funciones</a:t>
            </a:r>
            <a:r>
              <a:rPr lang="en-US" sz="4200" dirty="0"/>
              <a:t> </a:t>
            </a:r>
            <a:r>
              <a:rPr lang="en-US" sz="4200" dirty="0" err="1"/>
              <a:t>especializadas</a:t>
            </a:r>
            <a:r>
              <a:rPr lang="en-US" sz="4200" dirty="0"/>
              <a:t>, y a las </a:t>
            </a:r>
            <a:r>
              <a:rPr lang="en-US" sz="4200" dirty="0" err="1"/>
              <a:t>que</a:t>
            </a:r>
            <a:r>
              <a:rPr lang="en-US" sz="4200" dirty="0"/>
              <a:t> se </a:t>
            </a:r>
            <a:r>
              <a:rPr lang="en-US" sz="4200" dirty="0" err="1"/>
              <a:t>exige</a:t>
            </a:r>
            <a:r>
              <a:rPr lang="en-US" sz="4200" dirty="0"/>
              <a:t> </a:t>
            </a:r>
            <a:r>
              <a:rPr lang="en-US" sz="4200" dirty="0" err="1"/>
              <a:t>cumplir</a:t>
            </a:r>
            <a:r>
              <a:rPr lang="en-US" sz="4200" dirty="0"/>
              <a:t> </a:t>
            </a:r>
            <a:r>
              <a:rPr lang="en-US" sz="4200" dirty="0" err="1"/>
              <a:t>todas</a:t>
            </a:r>
            <a:r>
              <a:rPr lang="en-US" sz="4200" dirty="0"/>
              <a:t> las </a:t>
            </a:r>
            <a:r>
              <a:rPr lang="en-US" sz="4200" dirty="0" err="1"/>
              <a:t>leyes</a:t>
            </a:r>
            <a:r>
              <a:rPr lang="en-US" sz="4200" dirty="0"/>
              <a:t> </a:t>
            </a:r>
            <a:r>
              <a:rPr lang="en-US" sz="4200" dirty="0" err="1"/>
              <a:t>aplicables</a:t>
            </a:r>
            <a:r>
              <a:rPr lang="en-US" sz="4200" dirty="0"/>
              <a:t> Y </a:t>
            </a:r>
            <a:r>
              <a:rPr lang="en-US" sz="4200" dirty="0" err="1"/>
              <a:t>respetar</a:t>
            </a:r>
            <a:r>
              <a:rPr lang="en-US" sz="4200" dirty="0"/>
              <a:t> los derechos </a:t>
            </a:r>
            <a:r>
              <a:rPr lang="en-US" sz="4200" dirty="0" err="1"/>
              <a:t>humanos</a:t>
            </a:r>
            <a:r>
              <a:rPr lang="en-US" sz="4200" dirty="0"/>
              <a:t>;</a:t>
            </a:r>
          </a:p>
          <a:p>
            <a:r>
              <a:rPr lang="en-US" sz="4200" dirty="0"/>
              <a:t>(c) La </a:t>
            </a:r>
            <a:r>
              <a:rPr lang="en-US" sz="4200" dirty="0" err="1"/>
              <a:t>necesidad</a:t>
            </a:r>
            <a:r>
              <a:rPr lang="en-US" sz="4200" dirty="0"/>
              <a:t> de </a:t>
            </a:r>
            <a:r>
              <a:rPr lang="en-US" sz="4200" dirty="0" err="1"/>
              <a:t>que</a:t>
            </a:r>
            <a:r>
              <a:rPr lang="en-US" sz="4200" dirty="0"/>
              <a:t> los derechos y las </a:t>
            </a:r>
            <a:r>
              <a:rPr lang="en-US" sz="4200" dirty="0" err="1"/>
              <a:t>obligaciones</a:t>
            </a:r>
            <a:r>
              <a:rPr lang="en-US" sz="4200" dirty="0"/>
              <a:t> </a:t>
            </a:r>
            <a:r>
              <a:rPr lang="en-US" sz="4200" dirty="0" err="1"/>
              <a:t>vayan</a:t>
            </a:r>
            <a:r>
              <a:rPr lang="en-US" sz="4200" dirty="0"/>
              <a:t> </a:t>
            </a:r>
            <a:r>
              <a:rPr lang="en-US" sz="4200" dirty="0" err="1"/>
              <a:t>acompañados</a:t>
            </a:r>
            <a:r>
              <a:rPr lang="en-US" sz="4200" dirty="0"/>
              <a:t> de </a:t>
            </a:r>
            <a:r>
              <a:rPr lang="en-US" sz="4200" dirty="0" err="1"/>
              <a:t>recursos</a:t>
            </a:r>
            <a:r>
              <a:rPr lang="en-US" sz="4200" dirty="0"/>
              <a:t> </a:t>
            </a:r>
            <a:r>
              <a:rPr lang="en-US" sz="4200" dirty="0" err="1"/>
              <a:t>adecuados</a:t>
            </a:r>
            <a:r>
              <a:rPr lang="en-US" sz="4200" dirty="0"/>
              <a:t> y </a:t>
            </a:r>
            <a:r>
              <a:rPr lang="en-US" sz="4200" dirty="0" err="1"/>
              <a:t>efectivos</a:t>
            </a:r>
            <a:r>
              <a:rPr lang="en-US" sz="4200" dirty="0"/>
              <a:t> </a:t>
            </a:r>
            <a:r>
              <a:rPr lang="en-US" sz="4200" dirty="0" err="1"/>
              <a:t>en</a:t>
            </a:r>
            <a:r>
              <a:rPr lang="en-US" sz="4200" dirty="0"/>
              <a:t> </a:t>
            </a:r>
            <a:r>
              <a:rPr lang="en-US" sz="4200" dirty="0" err="1"/>
              <a:t>caso</a:t>
            </a:r>
            <a:r>
              <a:rPr lang="en-US" sz="4200" dirty="0"/>
              <a:t> de </a:t>
            </a:r>
            <a:r>
              <a:rPr lang="en-US" sz="4200" dirty="0" err="1"/>
              <a:t>incumplimiento</a:t>
            </a:r>
            <a:r>
              <a:rPr lang="en-US" sz="4200" dirty="0"/>
              <a:t>.</a:t>
            </a:r>
          </a:p>
          <a:p>
            <a:r>
              <a:rPr lang="en-US" sz="4400" dirty="0"/>
              <a:t>«</a:t>
            </a:r>
            <a:r>
              <a:rPr lang="en-US" sz="4400" b="1" i="1" dirty="0">
                <a:solidFill>
                  <a:srgbClr val="C00000"/>
                </a:solidFill>
              </a:rPr>
              <a:t>Nada de lo </a:t>
            </a:r>
            <a:r>
              <a:rPr lang="en-US" sz="4400" b="1" i="1" dirty="0" err="1">
                <a:solidFill>
                  <a:srgbClr val="C00000"/>
                </a:solidFill>
              </a:rPr>
              <a:t>dispuesto</a:t>
            </a:r>
            <a:r>
              <a:rPr lang="en-US" sz="4400" b="1" i="1" dirty="0">
                <a:solidFill>
                  <a:srgbClr val="C00000"/>
                </a:solidFill>
              </a:rPr>
              <a:t> </a:t>
            </a:r>
            <a:r>
              <a:rPr lang="en-US" sz="4400" b="1" i="1" dirty="0" err="1">
                <a:solidFill>
                  <a:srgbClr val="C00000"/>
                </a:solidFill>
              </a:rPr>
              <a:t>en</a:t>
            </a:r>
            <a:r>
              <a:rPr lang="en-US" sz="4400" b="1" i="1" dirty="0">
                <a:solidFill>
                  <a:srgbClr val="C00000"/>
                </a:solidFill>
              </a:rPr>
              <a:t> </a:t>
            </a:r>
            <a:r>
              <a:rPr lang="en-US" sz="4400" b="1" i="1" dirty="0" err="1">
                <a:solidFill>
                  <a:srgbClr val="C00000"/>
                </a:solidFill>
              </a:rPr>
              <a:t>estos</a:t>
            </a:r>
            <a:r>
              <a:rPr lang="en-US" sz="4400" b="1" i="1" dirty="0">
                <a:solidFill>
                  <a:srgbClr val="C00000"/>
                </a:solidFill>
              </a:rPr>
              <a:t> Principios Rectores </a:t>
            </a:r>
            <a:r>
              <a:rPr lang="en-US" sz="4400" b="1" i="1" dirty="0" err="1">
                <a:solidFill>
                  <a:srgbClr val="C00000"/>
                </a:solidFill>
              </a:rPr>
              <a:t>deberá</a:t>
            </a:r>
            <a:r>
              <a:rPr lang="en-US" sz="4400" b="1" i="1" dirty="0">
                <a:solidFill>
                  <a:srgbClr val="C00000"/>
                </a:solidFill>
              </a:rPr>
              <a:t> </a:t>
            </a:r>
            <a:r>
              <a:rPr lang="en-US" sz="4400" b="1" i="1" dirty="0" err="1">
                <a:solidFill>
                  <a:srgbClr val="C00000"/>
                </a:solidFill>
              </a:rPr>
              <a:t>interpretarse</a:t>
            </a:r>
            <a:r>
              <a:rPr lang="en-US" sz="4400" b="1" i="1" dirty="0">
                <a:solidFill>
                  <a:srgbClr val="C00000"/>
                </a:solidFill>
              </a:rPr>
              <a:t> </a:t>
            </a:r>
            <a:r>
              <a:rPr lang="en-US" sz="4400" b="1" i="1" dirty="0" err="1">
                <a:solidFill>
                  <a:srgbClr val="C00000"/>
                </a:solidFill>
              </a:rPr>
              <a:t>en</a:t>
            </a:r>
            <a:r>
              <a:rPr lang="en-US" sz="4400" b="1" i="1" dirty="0">
                <a:solidFill>
                  <a:srgbClr val="C00000"/>
                </a:solidFill>
              </a:rPr>
              <a:t> </a:t>
            </a:r>
            <a:r>
              <a:rPr lang="en-US" sz="4400" b="1" i="1" dirty="0" err="1">
                <a:solidFill>
                  <a:srgbClr val="C00000"/>
                </a:solidFill>
              </a:rPr>
              <a:t>el</a:t>
            </a:r>
            <a:r>
              <a:rPr lang="en-US" sz="4400" b="1" i="1" dirty="0">
                <a:solidFill>
                  <a:srgbClr val="C00000"/>
                </a:solidFill>
              </a:rPr>
              <a:t> </a:t>
            </a:r>
            <a:r>
              <a:rPr lang="en-US" sz="4400" b="1" i="1" dirty="0" err="1">
                <a:solidFill>
                  <a:srgbClr val="C00000"/>
                </a:solidFill>
              </a:rPr>
              <a:t>sentido</a:t>
            </a:r>
            <a:r>
              <a:rPr lang="en-US" sz="4400" b="1" i="1" dirty="0">
                <a:solidFill>
                  <a:srgbClr val="C00000"/>
                </a:solidFill>
              </a:rPr>
              <a:t> de </a:t>
            </a:r>
            <a:r>
              <a:rPr lang="en-US" sz="4400" b="1" i="1" dirty="0" err="1">
                <a:solidFill>
                  <a:srgbClr val="C00000"/>
                </a:solidFill>
              </a:rPr>
              <a:t>que</a:t>
            </a:r>
            <a:r>
              <a:rPr lang="en-US" sz="4400" b="1" i="1" dirty="0">
                <a:solidFill>
                  <a:srgbClr val="C00000"/>
                </a:solidFill>
              </a:rPr>
              <a:t> </a:t>
            </a:r>
            <a:r>
              <a:rPr lang="en-US" sz="4400" b="1" i="1" dirty="0" err="1">
                <a:solidFill>
                  <a:srgbClr val="C00000"/>
                </a:solidFill>
              </a:rPr>
              <a:t>crea</a:t>
            </a:r>
            <a:r>
              <a:rPr lang="en-US" sz="4400" b="1" i="1" dirty="0">
                <a:solidFill>
                  <a:srgbClr val="C00000"/>
                </a:solidFill>
              </a:rPr>
              <a:t> </a:t>
            </a:r>
            <a:r>
              <a:rPr lang="en-US" sz="4400" b="1" i="1" dirty="0" err="1">
                <a:solidFill>
                  <a:srgbClr val="C00000"/>
                </a:solidFill>
              </a:rPr>
              <a:t>nuevas</a:t>
            </a:r>
            <a:r>
              <a:rPr lang="en-US" sz="4400" b="1" i="1" dirty="0">
                <a:solidFill>
                  <a:srgbClr val="C00000"/>
                </a:solidFill>
              </a:rPr>
              <a:t> </a:t>
            </a:r>
            <a:r>
              <a:rPr lang="en-US" sz="4400" b="1" i="1" dirty="0" err="1">
                <a:solidFill>
                  <a:srgbClr val="C00000"/>
                </a:solidFill>
              </a:rPr>
              <a:t>obligaciones</a:t>
            </a:r>
            <a:r>
              <a:rPr lang="en-US" sz="4400" b="1" i="1" dirty="0">
                <a:solidFill>
                  <a:srgbClr val="C00000"/>
                </a:solidFill>
              </a:rPr>
              <a:t> de derecho </a:t>
            </a:r>
            <a:r>
              <a:rPr lang="en-US" sz="4400" b="1" i="1" dirty="0" err="1">
                <a:solidFill>
                  <a:srgbClr val="C00000"/>
                </a:solidFill>
              </a:rPr>
              <a:t>internacional</a:t>
            </a:r>
            <a:r>
              <a:rPr lang="en-US" sz="4400" dirty="0"/>
              <a:t>, </a:t>
            </a:r>
            <a:r>
              <a:rPr lang="en-US" sz="4400" dirty="0" err="1"/>
              <a:t>ni</a:t>
            </a:r>
            <a:r>
              <a:rPr lang="en-US" sz="4400" dirty="0"/>
              <a:t> de </a:t>
            </a:r>
            <a:r>
              <a:rPr lang="en-US" sz="4400" dirty="0" err="1"/>
              <a:t>que</a:t>
            </a:r>
            <a:r>
              <a:rPr lang="en-US" sz="4400" dirty="0"/>
              <a:t> </a:t>
            </a:r>
            <a:r>
              <a:rPr lang="en-US" sz="4400" dirty="0" err="1"/>
              <a:t>limita</a:t>
            </a:r>
            <a:r>
              <a:rPr lang="en-US" sz="4400" dirty="0"/>
              <a:t> o </a:t>
            </a:r>
            <a:r>
              <a:rPr lang="en-US" sz="4400" dirty="0" err="1"/>
              <a:t>menoscaba</a:t>
            </a:r>
            <a:r>
              <a:rPr lang="en-US" sz="4400" dirty="0"/>
              <a:t> </a:t>
            </a:r>
            <a:r>
              <a:rPr lang="en-US" sz="4400" dirty="0" err="1"/>
              <a:t>cualesquiera</a:t>
            </a:r>
            <a:r>
              <a:rPr lang="en-US" sz="4400" dirty="0"/>
              <a:t> </a:t>
            </a:r>
            <a:r>
              <a:rPr lang="en-US" sz="4400" dirty="0" err="1"/>
              <a:t>obligaciones</a:t>
            </a:r>
            <a:r>
              <a:rPr lang="en-US" sz="4400" dirty="0"/>
              <a:t> </a:t>
            </a:r>
            <a:r>
              <a:rPr lang="en-US" sz="4400" dirty="0" err="1"/>
              <a:t>jurídicas</a:t>
            </a:r>
            <a:r>
              <a:rPr lang="en-US" sz="4400" dirty="0"/>
              <a:t> </a:t>
            </a:r>
            <a:r>
              <a:rPr lang="en-US" sz="4400" dirty="0" err="1"/>
              <a:t>que</a:t>
            </a:r>
            <a:r>
              <a:rPr lang="en-US" sz="4400" dirty="0"/>
              <a:t> un Estado </a:t>
            </a:r>
            <a:r>
              <a:rPr lang="en-US" sz="4400" dirty="0" err="1"/>
              <a:t>pueda</a:t>
            </a:r>
            <a:r>
              <a:rPr lang="en-US" sz="4400" dirty="0"/>
              <a:t> </a:t>
            </a:r>
            <a:r>
              <a:rPr lang="en-US" sz="4400" dirty="0" err="1"/>
              <a:t>haber</a:t>
            </a:r>
            <a:r>
              <a:rPr lang="en-US" sz="4400" dirty="0"/>
              <a:t> </a:t>
            </a:r>
            <a:r>
              <a:rPr lang="en-US" sz="4400" dirty="0" err="1"/>
              <a:t>contraído</a:t>
            </a:r>
            <a:r>
              <a:rPr lang="en-US" sz="4400" dirty="0"/>
              <a:t> o a las </a:t>
            </a:r>
            <a:r>
              <a:rPr lang="en-US" sz="4400" dirty="0" err="1"/>
              <a:t>que</a:t>
            </a:r>
            <a:r>
              <a:rPr lang="en-US" sz="4400" dirty="0"/>
              <a:t> </a:t>
            </a:r>
            <a:r>
              <a:rPr lang="en-US" sz="4400" dirty="0" err="1"/>
              <a:t>pueda</a:t>
            </a:r>
            <a:r>
              <a:rPr lang="en-US" sz="4400" dirty="0"/>
              <a:t> </a:t>
            </a:r>
            <a:r>
              <a:rPr lang="en-US" sz="4400" dirty="0" err="1"/>
              <a:t>estar</a:t>
            </a:r>
            <a:r>
              <a:rPr lang="en-US" sz="4400" dirty="0"/>
              <a:t> </a:t>
            </a:r>
            <a:r>
              <a:rPr lang="en-US" sz="4400" dirty="0" err="1"/>
              <a:t>sujeto</a:t>
            </a:r>
            <a:r>
              <a:rPr lang="en-US" sz="4400" dirty="0"/>
              <a:t> </a:t>
            </a:r>
            <a:r>
              <a:rPr lang="en-US" sz="4400" dirty="0" err="1"/>
              <a:t>en</a:t>
            </a:r>
            <a:r>
              <a:rPr lang="en-US" sz="4400" dirty="0"/>
              <a:t> </a:t>
            </a:r>
            <a:r>
              <a:rPr lang="en-US" sz="4400" dirty="0" err="1"/>
              <a:t>virtud</a:t>
            </a:r>
            <a:r>
              <a:rPr lang="en-US" sz="4400" dirty="0"/>
              <a:t> del derecho </a:t>
            </a:r>
            <a:r>
              <a:rPr lang="en-US" sz="4400" dirty="0" err="1"/>
              <a:t>internacional</a:t>
            </a:r>
            <a:r>
              <a:rPr lang="en-US" sz="4400" dirty="0"/>
              <a:t> con </a:t>
            </a:r>
            <a:r>
              <a:rPr lang="en-US" sz="4400" dirty="0" err="1"/>
              <a:t>respecto</a:t>
            </a:r>
            <a:r>
              <a:rPr lang="en-US" sz="4400" dirty="0"/>
              <a:t> a los derechos </a:t>
            </a:r>
            <a:r>
              <a:rPr lang="en-US" sz="4400" dirty="0" err="1"/>
              <a:t>humanos</a:t>
            </a:r>
            <a:r>
              <a:rPr lang="en-US" sz="4400" dirty="0"/>
              <a:t>».</a:t>
            </a:r>
          </a:p>
        </p:txBody>
      </p:sp>
      <p:sp>
        <p:nvSpPr>
          <p:cNvPr id="4" name="Content Placeholder 3">
            <a:extLst>
              <a:ext uri="{FF2B5EF4-FFF2-40B4-BE49-F238E27FC236}">
                <a16:creationId xmlns:a16="http://schemas.microsoft.com/office/drawing/2014/main" id="{268BA2A6-FD0E-8DDC-15BA-6AA0175A1D45}"/>
              </a:ext>
            </a:extLst>
          </p:cNvPr>
          <p:cNvSpPr>
            <a:spLocks noGrp="1"/>
          </p:cNvSpPr>
          <p:nvPr>
            <p:ph sz="half" idx="2"/>
          </p:nvPr>
        </p:nvSpPr>
        <p:spPr>
          <a:xfrm>
            <a:off x="6172200" y="1124607"/>
            <a:ext cx="5809592" cy="5591503"/>
          </a:xfrm>
        </p:spPr>
        <p:txBody>
          <a:bodyPr>
            <a:noAutofit/>
          </a:bodyPr>
          <a:lstStyle/>
          <a:p>
            <a:r>
              <a:rPr lang="en-US" sz="2400" b="1" i="1" dirty="0" err="1">
                <a:solidFill>
                  <a:srgbClr val="C00000"/>
                </a:solidFill>
              </a:rPr>
              <a:t>Ámbito</a:t>
            </a:r>
            <a:r>
              <a:rPr lang="en-US" sz="2400" b="1" i="1" dirty="0">
                <a:solidFill>
                  <a:srgbClr val="C00000"/>
                </a:solidFill>
              </a:rPr>
              <a:t> de </a:t>
            </a:r>
            <a:r>
              <a:rPr lang="en-US" sz="2400" b="1" i="1" dirty="0" err="1">
                <a:solidFill>
                  <a:srgbClr val="C00000"/>
                </a:solidFill>
              </a:rPr>
              <a:t>aplicación</a:t>
            </a:r>
            <a:r>
              <a:rPr lang="en-US" sz="2400" dirty="0"/>
              <a:t>:</a:t>
            </a:r>
          </a:p>
          <a:p>
            <a:pPr lvl="1"/>
            <a:r>
              <a:rPr lang="en-US" sz="2000" dirty="0" err="1"/>
              <a:t>Todas</a:t>
            </a:r>
            <a:r>
              <a:rPr lang="en-US" sz="2000" dirty="0"/>
              <a:t> las </a:t>
            </a:r>
            <a:r>
              <a:rPr lang="en-US" sz="2000" dirty="0" err="1"/>
              <a:t>empresas</a:t>
            </a:r>
            <a:endParaRPr lang="en-US" sz="2000" dirty="0"/>
          </a:p>
          <a:p>
            <a:pPr lvl="1"/>
            <a:r>
              <a:rPr lang="en-US" sz="2000" dirty="0"/>
              <a:t>Todos los </a:t>
            </a:r>
            <a:r>
              <a:rPr lang="en-US" sz="2000" dirty="0" err="1"/>
              <a:t>Estados</a:t>
            </a:r>
            <a:endParaRPr lang="en-US" sz="2000" dirty="0"/>
          </a:p>
          <a:p>
            <a:pPr lvl="1"/>
            <a:r>
              <a:rPr lang="en-US" sz="2000" dirty="0"/>
              <a:t>NO los </a:t>
            </a:r>
            <a:r>
              <a:rPr lang="en-US" sz="2000" dirty="0" err="1"/>
              <a:t>actores</a:t>
            </a:r>
            <a:r>
              <a:rPr lang="en-US" sz="2000" dirty="0"/>
              <a:t> no </a:t>
            </a:r>
            <a:r>
              <a:rPr lang="en-US" sz="2000" dirty="0" err="1"/>
              <a:t>estatales</a:t>
            </a:r>
            <a:r>
              <a:rPr lang="en-US" sz="2000" dirty="0"/>
              <a:t> </a:t>
            </a:r>
            <a:r>
              <a:rPr lang="en-US" sz="2000" dirty="0" err="1"/>
              <a:t>ni</a:t>
            </a:r>
            <a:r>
              <a:rPr lang="en-US" sz="2000" dirty="0"/>
              <a:t> las </a:t>
            </a:r>
            <a:r>
              <a:rPr lang="en-US" sz="2000" dirty="0" err="1"/>
              <a:t>instituciones</a:t>
            </a:r>
            <a:r>
              <a:rPr lang="en-US" sz="2000" dirty="0"/>
              <a:t> </a:t>
            </a:r>
            <a:r>
              <a:rPr lang="en-US" sz="2000" dirty="0" err="1"/>
              <a:t>religiosas</a:t>
            </a:r>
            <a:endParaRPr lang="en-US" sz="2000" dirty="0"/>
          </a:p>
          <a:p>
            <a:r>
              <a:rPr lang="en-US" sz="2400" b="1" i="1" dirty="0">
                <a:solidFill>
                  <a:srgbClr val="C00000"/>
                </a:solidFill>
              </a:rPr>
              <a:t>Normas para la </a:t>
            </a:r>
            <a:r>
              <a:rPr lang="en-US" sz="2400" b="1" i="1" dirty="0" err="1">
                <a:solidFill>
                  <a:srgbClr val="C00000"/>
                </a:solidFill>
              </a:rPr>
              <a:t>interpretación</a:t>
            </a:r>
            <a:r>
              <a:rPr lang="en-US" sz="2400" b="1" i="1" dirty="0">
                <a:solidFill>
                  <a:srgbClr val="C00000"/>
                </a:solidFill>
              </a:rPr>
              <a:t> de los Principios</a:t>
            </a:r>
          </a:p>
          <a:p>
            <a:pPr lvl="1"/>
            <a:r>
              <a:rPr lang="en-US" sz="2000" dirty="0"/>
              <a:t>Deben </a:t>
            </a:r>
            <a:r>
              <a:rPr lang="en-US" sz="2000" dirty="0" err="1"/>
              <a:t>leerse</a:t>
            </a:r>
            <a:r>
              <a:rPr lang="en-US" sz="2000" dirty="0"/>
              <a:t> </a:t>
            </a:r>
            <a:r>
              <a:rPr lang="en-US" sz="2000" dirty="0" err="1"/>
              <a:t>en</a:t>
            </a:r>
            <a:r>
              <a:rPr lang="en-US" sz="2000" dirty="0"/>
              <a:t> </a:t>
            </a:r>
            <a:r>
              <a:rPr lang="en-US" sz="2000" dirty="0" err="1"/>
              <a:t>su</a:t>
            </a:r>
            <a:r>
              <a:rPr lang="en-US" sz="2000" dirty="0"/>
              <a:t> conjunto</a:t>
            </a:r>
          </a:p>
          <a:p>
            <a:pPr lvl="1"/>
            <a:r>
              <a:rPr lang="en-US" sz="2000" dirty="0" err="1"/>
              <a:t>deben</a:t>
            </a:r>
            <a:r>
              <a:rPr lang="en-US" sz="2000" dirty="0"/>
              <a:t> </a:t>
            </a:r>
            <a:r>
              <a:rPr lang="en-US" sz="2000" dirty="0" err="1"/>
              <a:t>interpretarse</a:t>
            </a:r>
            <a:r>
              <a:rPr lang="en-US" sz="2000" dirty="0"/>
              <a:t>, tanto individual </a:t>
            </a:r>
            <a:r>
              <a:rPr lang="en-US" sz="2000" dirty="0" err="1"/>
              <a:t>como</a:t>
            </a:r>
            <a:r>
              <a:rPr lang="en-US" sz="2000" dirty="0"/>
              <a:t> </a:t>
            </a:r>
            <a:r>
              <a:rPr lang="en-US" sz="2000" dirty="0" err="1"/>
              <a:t>colectivamente</a:t>
            </a:r>
            <a:r>
              <a:rPr lang="en-US" sz="2000" dirty="0"/>
              <a:t>, a la luz de </a:t>
            </a:r>
            <a:r>
              <a:rPr lang="en-US" sz="2000" dirty="0" err="1"/>
              <a:t>su</a:t>
            </a:r>
            <a:r>
              <a:rPr lang="en-US" sz="2000" dirty="0"/>
              <a:t> </a:t>
            </a:r>
            <a:r>
              <a:rPr lang="en-US" sz="2000" dirty="0" err="1"/>
              <a:t>objetivo</a:t>
            </a:r>
            <a:r>
              <a:rPr lang="en-US" sz="2000" dirty="0"/>
              <a:t> de </a:t>
            </a:r>
            <a:r>
              <a:rPr lang="en-US" sz="2000" dirty="0" err="1"/>
              <a:t>mejorar</a:t>
            </a:r>
            <a:r>
              <a:rPr lang="en-US" sz="2000" dirty="0"/>
              <a:t> las </a:t>
            </a:r>
            <a:r>
              <a:rPr lang="en-US" sz="2000" dirty="0" err="1"/>
              <a:t>normas</a:t>
            </a:r>
            <a:r>
              <a:rPr lang="en-US" sz="2000" dirty="0"/>
              <a:t> y </a:t>
            </a:r>
            <a:r>
              <a:rPr lang="en-US" sz="2000" dirty="0" err="1"/>
              <a:t>prácticas</a:t>
            </a:r>
            <a:r>
              <a:rPr lang="en-US" sz="2000" dirty="0"/>
              <a:t> </a:t>
            </a:r>
            <a:r>
              <a:rPr lang="en-US" sz="2000" dirty="0" err="1"/>
              <a:t>en</a:t>
            </a:r>
            <a:r>
              <a:rPr lang="en-US" sz="2000" dirty="0"/>
              <a:t> </a:t>
            </a:r>
            <a:r>
              <a:rPr lang="en-US" sz="2000" dirty="0" err="1"/>
              <a:t>materia</a:t>
            </a:r>
            <a:r>
              <a:rPr lang="en-US" sz="2000" dirty="0"/>
              <a:t> de </a:t>
            </a:r>
            <a:r>
              <a:rPr lang="en-US" sz="2000" dirty="0" err="1"/>
              <a:t>empresas</a:t>
            </a:r>
            <a:r>
              <a:rPr lang="en-US" sz="2000" dirty="0"/>
              <a:t> y derechos </a:t>
            </a:r>
            <a:r>
              <a:rPr lang="en-US" sz="2000" dirty="0" err="1"/>
              <a:t>humanos</a:t>
            </a:r>
            <a:endParaRPr lang="en-US" sz="2000" dirty="0"/>
          </a:p>
          <a:p>
            <a:r>
              <a:rPr lang="en-US" sz="2400" b="1" i="1" dirty="0" err="1">
                <a:solidFill>
                  <a:srgbClr val="C00000"/>
                </a:solidFill>
              </a:rPr>
              <a:t>Objetivo</a:t>
            </a:r>
            <a:r>
              <a:rPr lang="en-US" sz="2400" dirty="0"/>
              <a:t>:</a:t>
            </a:r>
          </a:p>
          <a:p>
            <a:pPr lvl="1"/>
            <a:r>
              <a:rPr lang="en-US" sz="2000" dirty="0" err="1"/>
              <a:t>lograr</a:t>
            </a:r>
            <a:r>
              <a:rPr lang="en-US" sz="2000" dirty="0"/>
              <a:t> </a:t>
            </a:r>
            <a:r>
              <a:rPr lang="en-US" sz="2000" dirty="0" err="1"/>
              <a:t>resultados</a:t>
            </a:r>
            <a:r>
              <a:rPr lang="en-US" sz="2000" dirty="0"/>
              <a:t> tangibles para las personas y comunidades </a:t>
            </a:r>
            <a:r>
              <a:rPr lang="en-US" sz="2000" dirty="0" err="1"/>
              <a:t>afectadas</a:t>
            </a:r>
            <a:r>
              <a:rPr lang="en-US" sz="2000" dirty="0"/>
              <a:t> y, de </a:t>
            </a:r>
            <a:r>
              <a:rPr lang="en-US" sz="2000" dirty="0" err="1"/>
              <a:t>este</a:t>
            </a:r>
            <a:r>
              <a:rPr lang="en-US" sz="2000" dirty="0"/>
              <a:t> modo, </a:t>
            </a:r>
            <a:r>
              <a:rPr lang="en-US" sz="2000" dirty="0" err="1"/>
              <a:t>contribuir</a:t>
            </a:r>
            <a:r>
              <a:rPr lang="en-US" sz="2000" dirty="0"/>
              <a:t> también a </a:t>
            </a:r>
            <a:r>
              <a:rPr lang="en-US" sz="2000" dirty="0" err="1"/>
              <a:t>una</a:t>
            </a:r>
            <a:r>
              <a:rPr lang="en-US" sz="2000" dirty="0"/>
              <a:t> </a:t>
            </a:r>
            <a:r>
              <a:rPr lang="en-US" sz="2000" dirty="0" err="1"/>
              <a:t>globalización</a:t>
            </a:r>
            <a:r>
              <a:rPr lang="en-US" sz="2000" dirty="0"/>
              <a:t> </a:t>
            </a:r>
            <a:r>
              <a:rPr lang="en-US" sz="2000" dirty="0" err="1"/>
              <a:t>socialmente</a:t>
            </a:r>
            <a:r>
              <a:rPr lang="en-US" sz="2000" dirty="0"/>
              <a:t> </a:t>
            </a:r>
            <a:r>
              <a:rPr lang="en-US" sz="2000" dirty="0" err="1"/>
              <a:t>sostenible</a:t>
            </a:r>
            <a:endParaRPr lang="en-US" sz="2000" dirty="0"/>
          </a:p>
        </p:txBody>
      </p:sp>
    </p:spTree>
    <p:extLst>
      <p:ext uri="{BB962C8B-B14F-4D97-AF65-F5344CB8AC3E}">
        <p14:creationId xmlns:p14="http://schemas.microsoft.com/office/powerpoint/2010/main" val="1208697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E294-56A9-E716-C856-16A32FB77FE7}"/>
              </a:ext>
            </a:extLst>
          </p:cNvPr>
          <p:cNvSpPr>
            <a:spLocks noGrp="1"/>
          </p:cNvSpPr>
          <p:nvPr>
            <p:ph type="title"/>
          </p:nvPr>
        </p:nvSpPr>
        <p:spPr>
          <a:xfrm>
            <a:off x="838200" y="18255"/>
            <a:ext cx="10515600" cy="797291"/>
          </a:xfrm>
        </p:spPr>
        <p:txBody>
          <a:bodyPr/>
          <a:lstStyle/>
          <a:p>
            <a:pPr algn="ctr"/>
            <a:r>
              <a:rPr lang="en-US" dirty="0"/>
              <a:t>Principios Generales</a:t>
            </a:r>
          </a:p>
        </p:txBody>
      </p:sp>
      <p:sp>
        <p:nvSpPr>
          <p:cNvPr id="3" name="Content Placeholder 2">
            <a:extLst>
              <a:ext uri="{FF2B5EF4-FFF2-40B4-BE49-F238E27FC236}">
                <a16:creationId xmlns:a16="http://schemas.microsoft.com/office/drawing/2014/main" id="{2B26ACB0-05C3-A5B4-7C7A-531A1BAB4502}"/>
              </a:ext>
            </a:extLst>
          </p:cNvPr>
          <p:cNvSpPr>
            <a:spLocks noGrp="1"/>
          </p:cNvSpPr>
          <p:nvPr>
            <p:ph sz="half" idx="1"/>
          </p:nvPr>
        </p:nvSpPr>
        <p:spPr>
          <a:xfrm>
            <a:off x="-1" y="1037968"/>
            <a:ext cx="6512011" cy="5801777"/>
          </a:xfrm>
        </p:spPr>
        <p:txBody>
          <a:bodyPr>
            <a:normAutofit fontScale="77500" lnSpcReduction="20000"/>
          </a:bodyPr>
          <a:lstStyle/>
          <a:p>
            <a:r>
              <a:rPr lang="en-US" dirty="0" err="1"/>
              <a:t>Estos</a:t>
            </a:r>
            <a:r>
              <a:rPr lang="en-US" dirty="0"/>
              <a:t> Principios Rectores </a:t>
            </a:r>
            <a:r>
              <a:rPr lang="en-US" b="1" i="1" dirty="0">
                <a:solidFill>
                  <a:srgbClr val="C00000"/>
                </a:solidFill>
              </a:rPr>
              <a:t>se </a:t>
            </a:r>
            <a:r>
              <a:rPr lang="en-US" b="1" i="1" dirty="0" err="1">
                <a:solidFill>
                  <a:srgbClr val="C00000"/>
                </a:solidFill>
              </a:rPr>
              <a:t>aplican</a:t>
            </a:r>
            <a:r>
              <a:rPr lang="en-US" b="1" i="1" dirty="0">
                <a:solidFill>
                  <a:srgbClr val="C00000"/>
                </a:solidFill>
              </a:rPr>
              <a:t> a </a:t>
            </a:r>
            <a:r>
              <a:rPr lang="en-US" b="1" i="1" dirty="0" err="1">
                <a:solidFill>
                  <a:srgbClr val="C00000"/>
                </a:solidFill>
              </a:rPr>
              <a:t>todos</a:t>
            </a:r>
            <a:r>
              <a:rPr lang="en-US" b="1" i="1" dirty="0">
                <a:solidFill>
                  <a:srgbClr val="C00000"/>
                </a:solidFill>
              </a:rPr>
              <a:t> los </a:t>
            </a:r>
            <a:r>
              <a:rPr lang="en-US" b="1" i="1" dirty="0" err="1">
                <a:solidFill>
                  <a:srgbClr val="C00000"/>
                </a:solidFill>
              </a:rPr>
              <a:t>Estados</a:t>
            </a:r>
            <a:r>
              <a:rPr lang="en-US" b="1" i="1" dirty="0">
                <a:solidFill>
                  <a:srgbClr val="C00000"/>
                </a:solidFill>
              </a:rPr>
              <a:t> y a </a:t>
            </a:r>
            <a:r>
              <a:rPr lang="en-US" b="1" i="1" dirty="0" err="1">
                <a:solidFill>
                  <a:srgbClr val="C00000"/>
                </a:solidFill>
              </a:rPr>
              <a:t>todas</a:t>
            </a:r>
            <a:r>
              <a:rPr lang="en-US" b="1" i="1" dirty="0">
                <a:solidFill>
                  <a:srgbClr val="C00000"/>
                </a:solidFill>
              </a:rPr>
              <a:t> las </a:t>
            </a:r>
            <a:r>
              <a:rPr lang="en-US" b="1" i="1" dirty="0" err="1">
                <a:solidFill>
                  <a:srgbClr val="C00000"/>
                </a:solidFill>
              </a:rPr>
              <a:t>empresas</a:t>
            </a:r>
            <a:r>
              <a:rPr lang="en-US" dirty="0"/>
              <a:t>, tanto </a:t>
            </a:r>
            <a:r>
              <a:rPr lang="en-US" dirty="0" err="1"/>
              <a:t>transnacionales</a:t>
            </a:r>
            <a:r>
              <a:rPr lang="en-US" dirty="0"/>
              <a:t> </a:t>
            </a:r>
            <a:r>
              <a:rPr lang="en-US" dirty="0" err="1"/>
              <a:t>como</a:t>
            </a:r>
            <a:r>
              <a:rPr lang="en-US" dirty="0"/>
              <a:t> de </a:t>
            </a:r>
            <a:r>
              <a:rPr lang="en-US" dirty="0" err="1"/>
              <a:t>otro</a:t>
            </a:r>
            <a:r>
              <a:rPr lang="en-US" dirty="0"/>
              <a:t> </a:t>
            </a:r>
            <a:r>
              <a:rPr lang="en-US" dirty="0" err="1"/>
              <a:t>tipo</a:t>
            </a:r>
            <a:r>
              <a:rPr lang="en-US" dirty="0"/>
              <a:t>, con </a:t>
            </a:r>
            <a:r>
              <a:rPr lang="en-US" dirty="0" err="1"/>
              <a:t>independencia</a:t>
            </a:r>
            <a:r>
              <a:rPr lang="en-US" dirty="0"/>
              <a:t> de </a:t>
            </a:r>
            <a:r>
              <a:rPr lang="en-US" dirty="0" err="1"/>
              <a:t>su</a:t>
            </a:r>
            <a:r>
              <a:rPr lang="en-US" dirty="0"/>
              <a:t> </a:t>
            </a:r>
            <a:r>
              <a:rPr lang="en-US" dirty="0" err="1"/>
              <a:t>tamaño</a:t>
            </a:r>
            <a:r>
              <a:rPr lang="en-US" dirty="0"/>
              <a:t>, sector, </a:t>
            </a:r>
            <a:r>
              <a:rPr lang="en-US" dirty="0" err="1"/>
              <a:t>ubicación</a:t>
            </a:r>
            <a:r>
              <a:rPr lang="en-US" dirty="0"/>
              <a:t>, </a:t>
            </a:r>
            <a:r>
              <a:rPr lang="en-US" dirty="0" err="1"/>
              <a:t>propietarios</a:t>
            </a:r>
            <a:r>
              <a:rPr lang="en-US" dirty="0"/>
              <a:t> y </a:t>
            </a:r>
            <a:r>
              <a:rPr lang="en-US" dirty="0" err="1"/>
              <a:t>estructura</a:t>
            </a:r>
            <a:r>
              <a:rPr lang="en-US" dirty="0"/>
              <a:t>.</a:t>
            </a:r>
          </a:p>
          <a:p>
            <a:r>
              <a:rPr lang="en-US" b="1" i="1" dirty="0" err="1">
                <a:solidFill>
                  <a:srgbClr val="C00000"/>
                </a:solidFill>
              </a:rPr>
              <a:t>Estos</a:t>
            </a:r>
            <a:r>
              <a:rPr lang="en-US" b="1" i="1" dirty="0">
                <a:solidFill>
                  <a:srgbClr val="C00000"/>
                </a:solidFill>
              </a:rPr>
              <a:t> Principios Rectores </a:t>
            </a:r>
            <a:r>
              <a:rPr lang="en-US" b="1" i="1" dirty="0" err="1">
                <a:solidFill>
                  <a:srgbClr val="C00000"/>
                </a:solidFill>
              </a:rPr>
              <a:t>deben</a:t>
            </a:r>
            <a:r>
              <a:rPr lang="en-US" b="1" i="1" dirty="0">
                <a:solidFill>
                  <a:srgbClr val="C00000"/>
                </a:solidFill>
              </a:rPr>
              <a:t> </a:t>
            </a:r>
            <a:r>
              <a:rPr lang="en-US" b="1" i="1" dirty="0" err="1">
                <a:solidFill>
                  <a:srgbClr val="C00000"/>
                </a:solidFill>
              </a:rPr>
              <a:t>entenderse</a:t>
            </a:r>
            <a:r>
              <a:rPr lang="en-US" b="1" i="1" dirty="0">
                <a:solidFill>
                  <a:srgbClr val="C00000"/>
                </a:solidFill>
              </a:rPr>
              <a:t> </a:t>
            </a:r>
            <a:r>
              <a:rPr lang="en-US" b="1" i="1" dirty="0" err="1">
                <a:solidFill>
                  <a:srgbClr val="C00000"/>
                </a:solidFill>
              </a:rPr>
              <a:t>como</a:t>
            </a:r>
            <a:r>
              <a:rPr lang="en-US" b="1" i="1" dirty="0">
                <a:solidFill>
                  <a:srgbClr val="C00000"/>
                </a:solidFill>
              </a:rPr>
              <a:t> un </a:t>
            </a:r>
            <a:r>
              <a:rPr lang="en-US" b="1" i="1" dirty="0" err="1">
                <a:solidFill>
                  <a:srgbClr val="C00000"/>
                </a:solidFill>
              </a:rPr>
              <a:t>todo</a:t>
            </a:r>
            <a:r>
              <a:rPr lang="en-US" b="1" i="1" dirty="0">
                <a:solidFill>
                  <a:srgbClr val="C00000"/>
                </a:solidFill>
              </a:rPr>
              <a:t> </a:t>
            </a:r>
            <a:r>
              <a:rPr lang="en-US" b="1" i="1" dirty="0" err="1">
                <a:solidFill>
                  <a:srgbClr val="C00000"/>
                </a:solidFill>
              </a:rPr>
              <a:t>coherente</a:t>
            </a:r>
            <a:r>
              <a:rPr lang="en-US" b="1" i="1" dirty="0">
                <a:solidFill>
                  <a:srgbClr val="C00000"/>
                </a:solidFill>
              </a:rPr>
              <a:t> </a:t>
            </a:r>
            <a:r>
              <a:rPr lang="en-US" dirty="0"/>
              <a:t>y ser </a:t>
            </a:r>
            <a:r>
              <a:rPr lang="en-US" dirty="0" err="1"/>
              <a:t>interpretados</a:t>
            </a:r>
            <a:r>
              <a:rPr lang="en-US" dirty="0"/>
              <a:t>, individual y </a:t>
            </a:r>
            <a:r>
              <a:rPr lang="en-US" dirty="0" err="1"/>
              <a:t>colectivamente</a:t>
            </a:r>
            <a:r>
              <a:rPr lang="en-US" dirty="0"/>
              <a:t>, </a:t>
            </a:r>
            <a:r>
              <a:rPr lang="en-US" dirty="0" err="1"/>
              <a:t>en</a:t>
            </a:r>
            <a:r>
              <a:rPr lang="en-US" dirty="0"/>
              <a:t> </a:t>
            </a:r>
            <a:r>
              <a:rPr lang="en-US" dirty="0" err="1"/>
              <a:t>términos</a:t>
            </a:r>
            <a:r>
              <a:rPr lang="en-US" dirty="0"/>
              <a:t> de </a:t>
            </a:r>
            <a:r>
              <a:rPr lang="en-US" dirty="0" err="1"/>
              <a:t>su</a:t>
            </a:r>
            <a:r>
              <a:rPr lang="en-US" dirty="0"/>
              <a:t> </a:t>
            </a:r>
            <a:r>
              <a:rPr lang="en-US" dirty="0" err="1"/>
              <a:t>objetivo</a:t>
            </a:r>
            <a:r>
              <a:rPr lang="en-US" dirty="0"/>
              <a:t> de </a:t>
            </a:r>
            <a:r>
              <a:rPr lang="en-US" dirty="0" err="1"/>
              <a:t>mejorar</a:t>
            </a:r>
            <a:r>
              <a:rPr lang="en-US" dirty="0"/>
              <a:t>  las </a:t>
            </a:r>
            <a:r>
              <a:rPr lang="en-US" dirty="0" err="1"/>
              <a:t>normas</a:t>
            </a:r>
            <a:r>
              <a:rPr lang="en-US" dirty="0"/>
              <a:t> y </a:t>
            </a:r>
            <a:r>
              <a:rPr lang="en-US" dirty="0" err="1"/>
              <a:t>prácticas</a:t>
            </a:r>
            <a:r>
              <a:rPr lang="en-US" dirty="0"/>
              <a:t> </a:t>
            </a:r>
            <a:r>
              <a:rPr lang="en-US" dirty="0" err="1"/>
              <a:t>en</a:t>
            </a:r>
            <a:r>
              <a:rPr lang="en-US" dirty="0"/>
              <a:t> </a:t>
            </a:r>
            <a:r>
              <a:rPr lang="en-US" dirty="0" err="1"/>
              <a:t>relación</a:t>
            </a:r>
            <a:r>
              <a:rPr lang="en-US" dirty="0"/>
              <a:t> con las </a:t>
            </a:r>
            <a:r>
              <a:rPr lang="en-US" dirty="0" err="1"/>
              <a:t>empresas</a:t>
            </a:r>
            <a:r>
              <a:rPr lang="en-US" dirty="0"/>
              <a:t> y los derechos </a:t>
            </a:r>
            <a:r>
              <a:rPr lang="en-US" dirty="0" err="1"/>
              <a:t>humanos</a:t>
            </a:r>
            <a:r>
              <a:rPr lang="en-US" dirty="0"/>
              <a:t> a fin de </a:t>
            </a:r>
            <a:r>
              <a:rPr lang="en-US" dirty="0" err="1"/>
              <a:t>obtener</a:t>
            </a:r>
            <a:r>
              <a:rPr lang="en-US" dirty="0"/>
              <a:t> </a:t>
            </a:r>
            <a:r>
              <a:rPr lang="en-US" dirty="0" err="1"/>
              <a:t>resultados</a:t>
            </a:r>
            <a:r>
              <a:rPr lang="en-US" dirty="0"/>
              <a:t> tangibles para las personas y las comunidades </a:t>
            </a:r>
            <a:r>
              <a:rPr lang="en-US" dirty="0" err="1"/>
              <a:t>afectadas</a:t>
            </a:r>
            <a:r>
              <a:rPr lang="en-US" dirty="0"/>
              <a:t>, y </a:t>
            </a:r>
            <a:r>
              <a:rPr lang="en-US" dirty="0" err="1"/>
              <a:t>contribuir</a:t>
            </a:r>
            <a:r>
              <a:rPr lang="en-US" dirty="0"/>
              <a:t> </a:t>
            </a:r>
            <a:r>
              <a:rPr lang="en-US" dirty="0" err="1"/>
              <a:t>así</a:t>
            </a:r>
            <a:r>
              <a:rPr lang="en-US" dirty="0"/>
              <a:t> también a </a:t>
            </a:r>
            <a:r>
              <a:rPr lang="en-US" dirty="0" err="1"/>
              <a:t>una</a:t>
            </a:r>
            <a:r>
              <a:rPr lang="en-US" dirty="0"/>
              <a:t> </a:t>
            </a:r>
            <a:r>
              <a:rPr lang="en-US" dirty="0" err="1"/>
              <a:t>globalización</a:t>
            </a:r>
            <a:r>
              <a:rPr lang="en-US" dirty="0"/>
              <a:t> </a:t>
            </a:r>
            <a:r>
              <a:rPr lang="en-US" dirty="0" err="1"/>
              <a:t>socialmente</a:t>
            </a:r>
            <a:r>
              <a:rPr lang="en-US" dirty="0"/>
              <a:t> </a:t>
            </a:r>
            <a:r>
              <a:rPr lang="en-US" dirty="0" err="1"/>
              <a:t>sostenible</a:t>
            </a:r>
            <a:r>
              <a:rPr lang="en-US" dirty="0"/>
              <a:t>.</a:t>
            </a:r>
          </a:p>
          <a:p>
            <a:r>
              <a:rPr lang="en-US" b="1" i="1" dirty="0">
                <a:solidFill>
                  <a:srgbClr val="C00000"/>
                </a:solidFill>
              </a:rPr>
              <a:t>En </a:t>
            </a:r>
            <a:r>
              <a:rPr lang="en-US" b="1" i="1" dirty="0" err="1">
                <a:solidFill>
                  <a:srgbClr val="C00000"/>
                </a:solidFill>
              </a:rPr>
              <a:t>ningún</a:t>
            </a:r>
            <a:r>
              <a:rPr lang="en-US" b="1" i="1" dirty="0">
                <a:solidFill>
                  <a:srgbClr val="C00000"/>
                </a:solidFill>
              </a:rPr>
              <a:t> </a:t>
            </a:r>
            <a:r>
              <a:rPr lang="en-US" b="1" i="1" dirty="0" err="1">
                <a:solidFill>
                  <a:srgbClr val="C00000"/>
                </a:solidFill>
              </a:rPr>
              <a:t>caso</a:t>
            </a:r>
            <a:r>
              <a:rPr lang="en-US" b="1" i="1" dirty="0">
                <a:solidFill>
                  <a:srgbClr val="C00000"/>
                </a:solidFill>
              </a:rPr>
              <a:t> </a:t>
            </a:r>
            <a:r>
              <a:rPr lang="en-US" b="1" i="1" dirty="0" err="1">
                <a:solidFill>
                  <a:srgbClr val="C00000"/>
                </a:solidFill>
              </a:rPr>
              <a:t>debe</a:t>
            </a:r>
            <a:r>
              <a:rPr lang="en-US" b="1" i="1" dirty="0">
                <a:solidFill>
                  <a:srgbClr val="C00000"/>
                </a:solidFill>
              </a:rPr>
              <a:t> </a:t>
            </a:r>
            <a:r>
              <a:rPr lang="en-US" b="1" i="1" dirty="0" err="1">
                <a:solidFill>
                  <a:srgbClr val="C00000"/>
                </a:solidFill>
              </a:rPr>
              <a:t>interpretarse</a:t>
            </a:r>
            <a:r>
              <a:rPr lang="en-US" b="1" i="1" dirty="0">
                <a:solidFill>
                  <a:srgbClr val="C00000"/>
                </a:solidFill>
              </a:rPr>
              <a:t> </a:t>
            </a:r>
            <a:r>
              <a:rPr lang="en-US" b="1" i="1" dirty="0" err="1">
                <a:solidFill>
                  <a:srgbClr val="C00000"/>
                </a:solidFill>
              </a:rPr>
              <a:t>que</a:t>
            </a:r>
            <a:r>
              <a:rPr lang="en-US" b="1" i="1" dirty="0">
                <a:solidFill>
                  <a:srgbClr val="C00000"/>
                </a:solidFill>
              </a:rPr>
              <a:t> </a:t>
            </a:r>
            <a:r>
              <a:rPr lang="en-US" b="1" i="1" dirty="0" err="1">
                <a:solidFill>
                  <a:srgbClr val="C00000"/>
                </a:solidFill>
              </a:rPr>
              <a:t>estos</a:t>
            </a:r>
            <a:r>
              <a:rPr lang="en-US" b="1" i="1" dirty="0">
                <a:solidFill>
                  <a:srgbClr val="C00000"/>
                </a:solidFill>
              </a:rPr>
              <a:t> Principios Rectores </a:t>
            </a:r>
            <a:r>
              <a:rPr lang="en-US" b="1" i="1" dirty="0" err="1">
                <a:solidFill>
                  <a:srgbClr val="C00000"/>
                </a:solidFill>
              </a:rPr>
              <a:t>establezcan</a:t>
            </a:r>
            <a:r>
              <a:rPr lang="en-US" b="1" i="1" dirty="0">
                <a:solidFill>
                  <a:srgbClr val="C00000"/>
                </a:solidFill>
              </a:rPr>
              <a:t> </a:t>
            </a:r>
            <a:r>
              <a:rPr lang="en-US" b="1" i="1" dirty="0" err="1">
                <a:solidFill>
                  <a:srgbClr val="C00000"/>
                </a:solidFill>
              </a:rPr>
              <a:t>nuevas</a:t>
            </a:r>
            <a:r>
              <a:rPr lang="en-US" b="1" i="1" dirty="0">
                <a:solidFill>
                  <a:srgbClr val="C00000"/>
                </a:solidFill>
              </a:rPr>
              <a:t> </a:t>
            </a:r>
            <a:r>
              <a:rPr lang="en-US" b="1" i="1" dirty="0" err="1">
                <a:solidFill>
                  <a:srgbClr val="C00000"/>
                </a:solidFill>
              </a:rPr>
              <a:t>obligaciones</a:t>
            </a:r>
            <a:r>
              <a:rPr lang="en-US" b="1" i="1" dirty="0">
                <a:solidFill>
                  <a:srgbClr val="C00000"/>
                </a:solidFill>
              </a:rPr>
              <a:t> de derecho </a:t>
            </a:r>
            <a:r>
              <a:rPr lang="en-US" b="1" i="1" dirty="0" err="1">
                <a:solidFill>
                  <a:srgbClr val="C00000"/>
                </a:solidFill>
              </a:rPr>
              <a:t>internacional</a:t>
            </a:r>
            <a:r>
              <a:rPr lang="en-US" b="1" i="1" dirty="0">
                <a:solidFill>
                  <a:srgbClr val="C00000"/>
                </a:solidFill>
              </a:rPr>
              <a:t> </a:t>
            </a:r>
            <a:r>
              <a:rPr lang="en-US" b="1" i="1" dirty="0" err="1">
                <a:solidFill>
                  <a:srgbClr val="C00000"/>
                </a:solidFill>
              </a:rPr>
              <a:t>ni</a:t>
            </a:r>
            <a:r>
              <a:rPr lang="en-US" b="1" i="1" dirty="0">
                <a:solidFill>
                  <a:srgbClr val="C00000"/>
                </a:solidFill>
              </a:rPr>
              <a:t> </a:t>
            </a:r>
            <a:r>
              <a:rPr lang="en-US" b="1" i="1" dirty="0" err="1">
                <a:solidFill>
                  <a:srgbClr val="C00000"/>
                </a:solidFill>
              </a:rPr>
              <a:t>que</a:t>
            </a:r>
            <a:r>
              <a:rPr lang="en-US" b="1" i="1" dirty="0">
                <a:solidFill>
                  <a:srgbClr val="C00000"/>
                </a:solidFill>
              </a:rPr>
              <a:t> </a:t>
            </a:r>
            <a:r>
              <a:rPr lang="en-US" b="1" i="1" dirty="0" err="1">
                <a:solidFill>
                  <a:srgbClr val="C00000"/>
                </a:solidFill>
              </a:rPr>
              <a:t>restrinjan</a:t>
            </a:r>
            <a:r>
              <a:rPr lang="en-US" b="1" i="1" dirty="0">
                <a:solidFill>
                  <a:srgbClr val="C00000"/>
                </a:solidFill>
              </a:rPr>
              <a:t> o </a:t>
            </a:r>
            <a:r>
              <a:rPr lang="en-US" b="1" i="1" dirty="0" err="1">
                <a:solidFill>
                  <a:srgbClr val="C00000"/>
                </a:solidFill>
              </a:rPr>
              <a:t>reduzcan</a:t>
            </a:r>
            <a:r>
              <a:rPr lang="en-US" b="1" i="1" dirty="0">
                <a:solidFill>
                  <a:srgbClr val="C00000"/>
                </a:solidFill>
              </a:rPr>
              <a:t> las </a:t>
            </a:r>
            <a:r>
              <a:rPr lang="en-US" b="1" i="1" dirty="0" err="1">
                <a:solidFill>
                  <a:srgbClr val="C00000"/>
                </a:solidFill>
              </a:rPr>
              <a:t>obligaciones</a:t>
            </a:r>
            <a:r>
              <a:rPr lang="en-US" dirty="0"/>
              <a:t> </a:t>
            </a:r>
            <a:r>
              <a:rPr lang="en-US" dirty="0" err="1"/>
              <a:t>legales</a:t>
            </a:r>
            <a:r>
              <a:rPr lang="en-US" dirty="0"/>
              <a:t> </a:t>
            </a:r>
            <a:r>
              <a:rPr lang="en-US" dirty="0" err="1"/>
              <a:t>que</a:t>
            </a:r>
            <a:r>
              <a:rPr lang="en-US" dirty="0"/>
              <a:t> un Estado </a:t>
            </a:r>
            <a:r>
              <a:rPr lang="en-US" dirty="0" err="1"/>
              <a:t>haya</a:t>
            </a:r>
            <a:r>
              <a:rPr lang="en-US" dirty="0"/>
              <a:t> </a:t>
            </a:r>
            <a:r>
              <a:rPr lang="en-US" dirty="0" err="1"/>
              <a:t>asumido</a:t>
            </a:r>
            <a:r>
              <a:rPr lang="en-US" dirty="0"/>
              <a:t>, o a las </a:t>
            </a:r>
            <a:r>
              <a:rPr lang="en-US" dirty="0" err="1"/>
              <a:t>que</a:t>
            </a:r>
            <a:r>
              <a:rPr lang="en-US" dirty="0"/>
              <a:t> </a:t>
            </a:r>
            <a:r>
              <a:rPr lang="en-US" dirty="0" err="1"/>
              <a:t>esté</a:t>
            </a:r>
            <a:r>
              <a:rPr lang="en-US" dirty="0"/>
              <a:t> </a:t>
            </a:r>
            <a:r>
              <a:rPr lang="en-US" dirty="0" err="1"/>
              <a:t>sujeto</a:t>
            </a:r>
            <a:r>
              <a:rPr lang="en-US" dirty="0"/>
              <a:t> de </a:t>
            </a:r>
            <a:r>
              <a:rPr lang="en-US" dirty="0" err="1"/>
              <a:t>conformidad</a:t>
            </a:r>
            <a:r>
              <a:rPr lang="en-US" dirty="0"/>
              <a:t> con las </a:t>
            </a:r>
            <a:r>
              <a:rPr lang="en-US" dirty="0" err="1"/>
              <a:t>normas</a:t>
            </a:r>
            <a:r>
              <a:rPr lang="en-US" dirty="0"/>
              <a:t> de derecho </a:t>
            </a:r>
            <a:r>
              <a:rPr lang="en-US" dirty="0" err="1"/>
              <a:t>internacional</a:t>
            </a:r>
            <a:r>
              <a:rPr lang="en-US" dirty="0"/>
              <a:t> </a:t>
            </a:r>
            <a:r>
              <a:rPr lang="en-US" dirty="0" err="1"/>
              <a:t>en</a:t>
            </a:r>
            <a:r>
              <a:rPr lang="en-US" dirty="0"/>
              <a:t> </a:t>
            </a:r>
            <a:r>
              <a:rPr lang="en-US" dirty="0" err="1"/>
              <a:t>materia</a:t>
            </a:r>
            <a:r>
              <a:rPr lang="en-US" dirty="0"/>
              <a:t> de derechos </a:t>
            </a:r>
            <a:r>
              <a:rPr lang="en-US" dirty="0" err="1"/>
              <a:t>humanos</a:t>
            </a:r>
            <a:r>
              <a:rPr lang="en-US" dirty="0"/>
              <a:t>.</a:t>
            </a:r>
          </a:p>
        </p:txBody>
      </p:sp>
      <p:sp>
        <p:nvSpPr>
          <p:cNvPr id="4" name="Content Placeholder 3">
            <a:extLst>
              <a:ext uri="{FF2B5EF4-FFF2-40B4-BE49-F238E27FC236}">
                <a16:creationId xmlns:a16="http://schemas.microsoft.com/office/drawing/2014/main" id="{86018A0D-E2D0-AEC4-EF7E-E2973BA284F4}"/>
              </a:ext>
            </a:extLst>
          </p:cNvPr>
          <p:cNvSpPr>
            <a:spLocks noGrp="1"/>
          </p:cNvSpPr>
          <p:nvPr>
            <p:ph sz="half" idx="2"/>
          </p:nvPr>
        </p:nvSpPr>
        <p:spPr>
          <a:xfrm>
            <a:off x="7010400" y="883228"/>
            <a:ext cx="5181600" cy="5579355"/>
          </a:xfrm>
        </p:spPr>
        <p:txBody>
          <a:bodyPr>
            <a:noAutofit/>
          </a:bodyPr>
          <a:lstStyle/>
          <a:p>
            <a:r>
              <a:rPr lang="en-US" sz="2400" dirty="0"/>
              <a:t>a) Las </a:t>
            </a:r>
            <a:r>
              <a:rPr lang="en-US" sz="2400" dirty="0" err="1"/>
              <a:t>actuales</a:t>
            </a:r>
            <a:r>
              <a:rPr lang="en-US" sz="2400" dirty="0"/>
              <a:t> </a:t>
            </a:r>
            <a:r>
              <a:rPr lang="en-US" sz="2400" dirty="0" err="1"/>
              <a:t>obligaciones</a:t>
            </a:r>
            <a:r>
              <a:rPr lang="en-US" sz="2400" dirty="0"/>
              <a:t> de los </a:t>
            </a:r>
            <a:r>
              <a:rPr lang="en-US" sz="2400" dirty="0" err="1"/>
              <a:t>Estados</a:t>
            </a:r>
            <a:r>
              <a:rPr lang="en-US" sz="2400" dirty="0"/>
              <a:t> de </a:t>
            </a:r>
            <a:r>
              <a:rPr lang="en-US" sz="2400" dirty="0" err="1"/>
              <a:t>respetar</a:t>
            </a:r>
            <a:r>
              <a:rPr lang="en-US" sz="2400" dirty="0"/>
              <a:t>, </a:t>
            </a:r>
            <a:r>
              <a:rPr lang="en-US" sz="2400" dirty="0" err="1"/>
              <a:t>proteger</a:t>
            </a:r>
            <a:r>
              <a:rPr lang="en-US" sz="2400" dirty="0"/>
              <a:t> y </a:t>
            </a:r>
            <a:r>
              <a:rPr lang="en-US" sz="2400" dirty="0" err="1"/>
              <a:t>cumplir</a:t>
            </a:r>
            <a:r>
              <a:rPr lang="en-US" sz="2400" dirty="0"/>
              <a:t> </a:t>
            </a:r>
            <a:r>
              <a:rPr lang="en-US" sz="2400" dirty="0" err="1"/>
              <a:t>losderechos</a:t>
            </a:r>
            <a:r>
              <a:rPr lang="en-US" sz="2400" dirty="0"/>
              <a:t> </a:t>
            </a:r>
            <a:r>
              <a:rPr lang="en-US" sz="2400" dirty="0" err="1"/>
              <a:t>humanos</a:t>
            </a:r>
            <a:r>
              <a:rPr lang="en-US" sz="2400" dirty="0"/>
              <a:t> y las </a:t>
            </a:r>
            <a:r>
              <a:rPr lang="en-US" sz="2400" dirty="0" err="1"/>
              <a:t>libertades</a:t>
            </a:r>
            <a:r>
              <a:rPr lang="en-US" sz="2400" dirty="0"/>
              <a:t> </a:t>
            </a:r>
            <a:r>
              <a:rPr lang="en-US" sz="2400" dirty="0" err="1"/>
              <a:t>fundamentales</a:t>
            </a:r>
            <a:r>
              <a:rPr lang="en-US" sz="2400" dirty="0"/>
              <a:t>;</a:t>
            </a:r>
          </a:p>
          <a:p>
            <a:r>
              <a:rPr lang="en-US" sz="2400" dirty="0"/>
              <a:t>b) El </a:t>
            </a:r>
            <a:r>
              <a:rPr lang="en-US" sz="2400" dirty="0" err="1"/>
              <a:t>papel</a:t>
            </a:r>
            <a:r>
              <a:rPr lang="en-US" sz="2400" dirty="0"/>
              <a:t> de las </a:t>
            </a:r>
            <a:r>
              <a:rPr lang="en-US" sz="2400" dirty="0" err="1"/>
              <a:t>empresas</a:t>
            </a:r>
            <a:r>
              <a:rPr lang="en-US" sz="2400" dirty="0"/>
              <a:t> </a:t>
            </a:r>
            <a:r>
              <a:rPr lang="en-US" sz="2400" dirty="0" err="1"/>
              <a:t>como</a:t>
            </a:r>
            <a:r>
              <a:rPr lang="en-US" sz="2400" dirty="0"/>
              <a:t> </a:t>
            </a:r>
            <a:r>
              <a:rPr lang="en-US" sz="2400" dirty="0" err="1"/>
              <a:t>órganos</a:t>
            </a:r>
            <a:r>
              <a:rPr lang="en-US" sz="2400" dirty="0"/>
              <a:t> </a:t>
            </a:r>
            <a:r>
              <a:rPr lang="en-US" sz="2400" dirty="0" err="1"/>
              <a:t>especializados</a:t>
            </a:r>
            <a:r>
              <a:rPr lang="en-US" sz="2400" dirty="0"/>
              <a:t> de la </a:t>
            </a:r>
            <a:r>
              <a:rPr lang="en-US" sz="2400" dirty="0" err="1"/>
              <a:t>sociedad</a:t>
            </a:r>
            <a:r>
              <a:rPr lang="en-US" sz="2400" dirty="0"/>
              <a:t> </a:t>
            </a:r>
            <a:r>
              <a:rPr lang="en-US" sz="2400" dirty="0" err="1"/>
              <a:t>que</a:t>
            </a:r>
            <a:r>
              <a:rPr lang="en-US" sz="2400" dirty="0"/>
              <a:t> </a:t>
            </a:r>
            <a:r>
              <a:rPr lang="en-US" sz="2400" dirty="0" err="1"/>
              <a:t>desempeñan</a:t>
            </a:r>
            <a:r>
              <a:rPr lang="en-US" sz="2400" dirty="0"/>
              <a:t> </a:t>
            </a:r>
            <a:r>
              <a:rPr lang="en-US" sz="2400" dirty="0" err="1"/>
              <a:t>funciones</a:t>
            </a:r>
            <a:r>
              <a:rPr lang="en-US" sz="2400" dirty="0"/>
              <a:t> </a:t>
            </a:r>
            <a:r>
              <a:rPr lang="en-US" sz="2400" dirty="0" err="1"/>
              <a:t>especializadas</a:t>
            </a:r>
            <a:r>
              <a:rPr lang="en-US" sz="2400" dirty="0"/>
              <a:t> y </a:t>
            </a:r>
            <a:r>
              <a:rPr lang="en-US" sz="2400" dirty="0" err="1"/>
              <a:t>que</a:t>
            </a:r>
            <a:r>
              <a:rPr lang="en-US" sz="2400" dirty="0"/>
              <a:t> </a:t>
            </a:r>
            <a:r>
              <a:rPr lang="en-US" sz="2400" dirty="0" err="1"/>
              <a:t>deben</a:t>
            </a:r>
            <a:r>
              <a:rPr lang="en-US" sz="2400" dirty="0"/>
              <a:t> </a:t>
            </a:r>
            <a:r>
              <a:rPr lang="en-US" sz="2400" dirty="0" err="1"/>
              <a:t>cumplir</a:t>
            </a:r>
            <a:r>
              <a:rPr lang="en-US" sz="2400" dirty="0"/>
              <a:t> </a:t>
            </a:r>
            <a:r>
              <a:rPr lang="en-US" sz="2400" dirty="0" err="1"/>
              <a:t>todas</a:t>
            </a:r>
            <a:r>
              <a:rPr lang="en-US" sz="2400" dirty="0"/>
              <a:t> las </a:t>
            </a:r>
            <a:r>
              <a:rPr lang="en-US" sz="2400" dirty="0" err="1"/>
              <a:t>leyes</a:t>
            </a:r>
            <a:r>
              <a:rPr lang="en-US" sz="2400" dirty="0"/>
              <a:t> </a:t>
            </a:r>
            <a:r>
              <a:rPr lang="en-US" sz="2400" dirty="0" err="1"/>
              <a:t>aplicables</a:t>
            </a:r>
            <a:r>
              <a:rPr lang="en-US" sz="2400" dirty="0"/>
              <a:t> </a:t>
            </a:r>
            <a:r>
              <a:rPr lang="en-US" sz="3200" b="1" i="1" dirty="0">
                <a:solidFill>
                  <a:srgbClr val="C00000"/>
                </a:solidFill>
              </a:rPr>
              <a:t>y</a:t>
            </a:r>
            <a:r>
              <a:rPr lang="en-US" sz="2400" dirty="0"/>
              <a:t> </a:t>
            </a:r>
            <a:r>
              <a:rPr lang="en-US" sz="2400" dirty="0" err="1"/>
              <a:t>respetar</a:t>
            </a:r>
            <a:r>
              <a:rPr lang="en-US" sz="2400" dirty="0"/>
              <a:t> los derechos </a:t>
            </a:r>
            <a:r>
              <a:rPr lang="en-US" sz="2400" dirty="0" err="1"/>
              <a:t>humanos</a:t>
            </a:r>
            <a:r>
              <a:rPr lang="en-US" sz="2400" dirty="0"/>
              <a:t>; </a:t>
            </a:r>
          </a:p>
          <a:p>
            <a:r>
              <a:rPr lang="en-US" sz="2400" dirty="0"/>
              <a:t>c) La </a:t>
            </a:r>
            <a:r>
              <a:rPr lang="en-US" sz="2400" dirty="0" err="1"/>
              <a:t>necesidad</a:t>
            </a:r>
            <a:r>
              <a:rPr lang="en-US" sz="2400" dirty="0"/>
              <a:t> de </a:t>
            </a:r>
            <a:r>
              <a:rPr lang="en-US" sz="2400" dirty="0" err="1"/>
              <a:t>que</a:t>
            </a:r>
            <a:r>
              <a:rPr lang="en-US" sz="2400" dirty="0"/>
              <a:t> los derechos y </a:t>
            </a:r>
            <a:r>
              <a:rPr lang="en-US" sz="2400" dirty="0" err="1"/>
              <a:t>obligaciones</a:t>
            </a:r>
            <a:r>
              <a:rPr lang="en-US" sz="2400" dirty="0"/>
              <a:t> </a:t>
            </a:r>
            <a:r>
              <a:rPr lang="en-US" sz="2400" dirty="0" err="1"/>
              <a:t>vayan</a:t>
            </a:r>
            <a:r>
              <a:rPr lang="en-US" sz="2400" dirty="0"/>
              <a:t> </a:t>
            </a:r>
            <a:r>
              <a:rPr lang="en-US" sz="2400" dirty="0" err="1"/>
              <a:t>acompañados</a:t>
            </a:r>
            <a:r>
              <a:rPr lang="en-US" sz="2400" dirty="0"/>
              <a:t> de </a:t>
            </a:r>
            <a:r>
              <a:rPr lang="en-US" sz="2400" dirty="0" err="1"/>
              <a:t>recursos</a:t>
            </a:r>
            <a:r>
              <a:rPr lang="en-US" sz="2400" dirty="0"/>
              <a:t> </a:t>
            </a:r>
            <a:r>
              <a:rPr lang="en-US" sz="2400" dirty="0" err="1"/>
              <a:t>adecuados</a:t>
            </a:r>
            <a:r>
              <a:rPr lang="en-US" sz="2400" dirty="0"/>
              <a:t> y </a:t>
            </a:r>
            <a:r>
              <a:rPr lang="en-US" sz="2400" dirty="0" err="1"/>
              <a:t>efectivos</a:t>
            </a:r>
            <a:r>
              <a:rPr lang="en-US" sz="2400" dirty="0"/>
              <a:t> </a:t>
            </a:r>
            <a:r>
              <a:rPr lang="en-US" sz="2400" dirty="0" err="1"/>
              <a:t>en</a:t>
            </a:r>
            <a:r>
              <a:rPr lang="en-US" sz="2400" dirty="0"/>
              <a:t> </a:t>
            </a:r>
            <a:r>
              <a:rPr lang="en-US" sz="2400" dirty="0" err="1"/>
              <a:t>caso</a:t>
            </a:r>
            <a:r>
              <a:rPr lang="en-US" sz="2400" dirty="0"/>
              <a:t> de </a:t>
            </a:r>
            <a:r>
              <a:rPr lang="en-US" sz="2400" dirty="0" err="1"/>
              <a:t>incumplimiento</a:t>
            </a:r>
            <a:r>
              <a:rPr lang="en-US" sz="2400" dirty="0"/>
              <a:t>.</a:t>
            </a:r>
          </a:p>
        </p:txBody>
      </p:sp>
    </p:spTree>
    <p:extLst>
      <p:ext uri="{BB962C8B-B14F-4D97-AF65-F5344CB8AC3E}">
        <p14:creationId xmlns:p14="http://schemas.microsoft.com/office/powerpoint/2010/main" val="3435699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51BE52-7106-C465-C077-F61545B6DBED}"/>
              </a:ext>
            </a:extLst>
          </p:cNvPr>
          <p:cNvSpPr>
            <a:spLocks noGrp="1"/>
          </p:cNvSpPr>
          <p:nvPr>
            <p:ph type="title"/>
          </p:nvPr>
        </p:nvSpPr>
        <p:spPr>
          <a:xfrm>
            <a:off x="2633986" y="5654918"/>
            <a:ext cx="6924026" cy="913975"/>
          </a:xfrm>
        </p:spPr>
        <p:txBody>
          <a:bodyPr vert="horz" lIns="91440" tIns="45720" rIns="91440" bIns="45720" rtlCol="0" anchor="ctr">
            <a:normAutofit/>
          </a:bodyPr>
          <a:lstStyle/>
          <a:p>
            <a:pPr algn="ctr"/>
            <a:r>
              <a:rPr lang="en-US" sz="2700">
                <a:solidFill>
                  <a:srgbClr val="FFFFFF"/>
                </a:solidFill>
              </a:rPr>
              <a:t>Comparing State Duty and Corporate Responsibility</a:t>
            </a:r>
          </a:p>
        </p:txBody>
      </p:sp>
      <p:pic>
        <p:nvPicPr>
          <p:cNvPr id="12" name="Content Placeholder 11">
            <a:hlinkClick r:id="rId2"/>
            <a:extLst>
              <a:ext uri="{FF2B5EF4-FFF2-40B4-BE49-F238E27FC236}">
                <a16:creationId xmlns:a16="http://schemas.microsoft.com/office/drawing/2014/main" id="{EC9ABFCC-9975-C6BB-EFD6-EBF5DD48D798}"/>
              </a:ext>
            </a:extLst>
          </p:cNvPr>
          <p:cNvPicPr>
            <a:picLocks noGrp="1" noChangeAspect="1"/>
          </p:cNvPicPr>
          <p:nvPr>
            <p:ph idx="1"/>
          </p:nvPr>
        </p:nvPicPr>
        <p:blipFill>
          <a:blip r:embed="rId3"/>
          <a:srcRect t="15020" b="6588"/>
          <a:stretch>
            <a:fillRect/>
          </a:stretch>
        </p:blipFill>
        <p:spPr>
          <a:xfrm>
            <a:off x="1" y="10"/>
            <a:ext cx="12191998" cy="5352218"/>
          </a:xfrm>
          <a:prstGeom prst="rect">
            <a:avLst/>
          </a:prstGeom>
        </p:spPr>
      </p:pic>
      <p:sp>
        <p:nvSpPr>
          <p:cNvPr id="3" name="TextBox 2">
            <a:extLst>
              <a:ext uri="{FF2B5EF4-FFF2-40B4-BE49-F238E27FC236}">
                <a16:creationId xmlns:a16="http://schemas.microsoft.com/office/drawing/2014/main" id="{014AD4EF-C1C5-3D60-ED67-E11560FC27E3}"/>
              </a:ext>
            </a:extLst>
          </p:cNvPr>
          <p:cNvSpPr txBox="1"/>
          <p:nvPr/>
        </p:nvSpPr>
        <p:spPr>
          <a:xfrm>
            <a:off x="0" y="5404019"/>
            <a:ext cx="12191999" cy="1200329"/>
          </a:xfrm>
          <a:prstGeom prst="rect">
            <a:avLst/>
          </a:prstGeom>
          <a:noFill/>
        </p:spPr>
        <p:txBody>
          <a:bodyPr wrap="square">
            <a:spAutoFit/>
          </a:bodyPr>
          <a:lstStyle/>
          <a:p>
            <a:pPr algn="ctr"/>
            <a:r>
              <a:rPr lang="en-US" sz="3600" dirty="0"/>
              <a:t>Comparing State Duty and Corporate Responsibility</a:t>
            </a:r>
          </a:p>
          <a:p>
            <a:pPr algn="ctr"/>
            <a:r>
              <a:rPr lang="en-US" sz="3600" dirty="0" err="1"/>
              <a:t>Comparación</a:t>
            </a:r>
            <a:r>
              <a:rPr lang="en-US" sz="3600" dirty="0"/>
              <a:t> Deber Estatal y Resp</a:t>
            </a:r>
            <a:r>
              <a:rPr lang="es-ES" sz="3600" dirty="0"/>
              <a:t>o</a:t>
            </a:r>
            <a:r>
              <a:rPr lang="en-US" sz="3600" dirty="0" err="1"/>
              <a:t>nsabilidad</a:t>
            </a:r>
            <a:r>
              <a:rPr lang="en-US" sz="3600"/>
              <a:t> Empresarial</a:t>
            </a:r>
            <a:endParaRPr lang="en-US" sz="3600" dirty="0"/>
          </a:p>
        </p:txBody>
      </p:sp>
    </p:spTree>
    <p:extLst>
      <p:ext uri="{BB962C8B-B14F-4D97-AF65-F5344CB8AC3E}">
        <p14:creationId xmlns:p14="http://schemas.microsoft.com/office/powerpoint/2010/main" val="1543009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54CE0-B36A-85E3-0BC3-24AD6565A9D4}"/>
              </a:ext>
            </a:extLst>
          </p:cNvPr>
          <p:cNvSpPr>
            <a:spLocks noGrp="1"/>
          </p:cNvSpPr>
          <p:nvPr>
            <p:ph type="title"/>
          </p:nvPr>
        </p:nvSpPr>
        <p:spPr/>
        <p:txBody>
          <a:bodyPr/>
          <a:lstStyle/>
          <a:p>
            <a:pPr algn="ctr"/>
            <a:r>
              <a:rPr lang="en-US"/>
              <a:t>Foundational Normative Principles</a:t>
            </a:r>
          </a:p>
        </p:txBody>
      </p:sp>
      <p:sp>
        <p:nvSpPr>
          <p:cNvPr id="3" name="Content Placeholder 2">
            <a:extLst>
              <a:ext uri="{FF2B5EF4-FFF2-40B4-BE49-F238E27FC236}">
                <a16:creationId xmlns:a16="http://schemas.microsoft.com/office/drawing/2014/main" id="{75906C0B-CF52-E34F-F10A-E6EF0A24E92E}"/>
              </a:ext>
            </a:extLst>
          </p:cNvPr>
          <p:cNvSpPr>
            <a:spLocks noGrp="1"/>
          </p:cNvSpPr>
          <p:nvPr>
            <p:ph sz="half" idx="1"/>
          </p:nvPr>
        </p:nvSpPr>
        <p:spPr>
          <a:xfrm>
            <a:off x="241738" y="1825625"/>
            <a:ext cx="5778062" cy="4351338"/>
          </a:xfrm>
        </p:spPr>
        <p:txBody>
          <a:bodyPr>
            <a:normAutofit fontScale="92500" lnSpcReduction="20000"/>
          </a:bodyPr>
          <a:lstStyle/>
          <a:p>
            <a:r>
              <a:rPr lang="en-US"/>
              <a:t>State Duty</a:t>
            </a:r>
          </a:p>
          <a:p>
            <a:pPr lvl="1"/>
            <a:r>
              <a:rPr lang="en-US" b="1">
                <a:solidFill>
                  <a:srgbClr val="C00000"/>
                </a:solidFill>
              </a:rPr>
              <a:t>MUST</a:t>
            </a:r>
            <a:r>
              <a:rPr lang="en-US"/>
              <a:t> Protect human rights (¶1)</a:t>
            </a:r>
          </a:p>
          <a:p>
            <a:pPr lvl="1" algn="just"/>
            <a:r>
              <a:rPr lang="en-US" b="1">
                <a:solidFill>
                  <a:srgbClr val="C00000"/>
                </a:solidFill>
              </a:rPr>
              <a:t>SHOULD</a:t>
            </a:r>
            <a:r>
              <a:rPr lang="en-US"/>
              <a:t> set out clearly the expectation that all business enterprises domiciled in their territory and/or jurisdiction respect human rights throughout their operations. (¶2)</a:t>
            </a:r>
          </a:p>
          <a:p>
            <a:pPr lvl="1"/>
            <a:r>
              <a:rPr lang="en-US" b="1" i="1"/>
              <a:t>Definition of protection</a:t>
            </a:r>
            <a:r>
              <a:rPr lang="en-US"/>
              <a:t>:</a:t>
            </a:r>
          </a:p>
          <a:p>
            <a:pPr lvl="2"/>
            <a:r>
              <a:rPr lang="en-US"/>
              <a:t>(2) requires taking appropriate steps to prevent, investigate, punish and redress abuses of human rights </a:t>
            </a:r>
          </a:p>
          <a:p>
            <a:pPr lvl="2"/>
            <a:r>
              <a:rPr lang="en-US"/>
              <a:t>(2) through effective policies, legislation, regulations and adjudication</a:t>
            </a:r>
          </a:p>
          <a:p>
            <a:pPr lvl="1"/>
            <a:r>
              <a:rPr lang="en-US" b="1" i="1"/>
              <a:t>What Human Rights?</a:t>
            </a:r>
          </a:p>
          <a:p>
            <a:pPr lvl="2"/>
            <a:r>
              <a:rPr lang="en-US"/>
              <a:t>Only </a:t>
            </a:r>
            <a:r>
              <a:rPr lang="en-US" i="1"/>
              <a:t>legally binding  </a:t>
            </a:r>
            <a:r>
              <a:rPr lang="en-US"/>
              <a:t>international human rights </a:t>
            </a:r>
          </a:p>
          <a:p>
            <a:pPr lvl="1"/>
            <a:endParaRPr lang="en-US"/>
          </a:p>
          <a:p>
            <a:pPr lvl="1"/>
            <a:endParaRPr lang="en-US"/>
          </a:p>
        </p:txBody>
      </p:sp>
      <p:sp>
        <p:nvSpPr>
          <p:cNvPr id="4" name="Content Placeholder 3">
            <a:extLst>
              <a:ext uri="{FF2B5EF4-FFF2-40B4-BE49-F238E27FC236}">
                <a16:creationId xmlns:a16="http://schemas.microsoft.com/office/drawing/2014/main" id="{5A2C5423-3C8B-C6E2-C143-22622AAD347E}"/>
              </a:ext>
            </a:extLst>
          </p:cNvPr>
          <p:cNvSpPr>
            <a:spLocks noGrp="1"/>
          </p:cNvSpPr>
          <p:nvPr>
            <p:ph sz="half" idx="2"/>
          </p:nvPr>
        </p:nvSpPr>
        <p:spPr>
          <a:xfrm>
            <a:off x="6172199" y="1825625"/>
            <a:ext cx="5925207" cy="4351338"/>
          </a:xfrm>
        </p:spPr>
        <p:txBody>
          <a:bodyPr>
            <a:normAutofit fontScale="92500" lnSpcReduction="20000"/>
          </a:bodyPr>
          <a:lstStyle/>
          <a:p>
            <a:r>
              <a:rPr lang="en-US"/>
              <a:t>Corporate Responsibility</a:t>
            </a:r>
          </a:p>
          <a:p>
            <a:pPr lvl="1"/>
            <a:r>
              <a:rPr lang="en-US"/>
              <a:t>SHOULD respect human rights</a:t>
            </a:r>
          </a:p>
          <a:p>
            <a:pPr lvl="1"/>
            <a:r>
              <a:rPr lang="en-US" b="1" i="1"/>
              <a:t>Definition of protection</a:t>
            </a:r>
          </a:p>
          <a:p>
            <a:pPr lvl="2"/>
            <a:r>
              <a:rPr lang="en-US"/>
              <a:t>(1) avoid infringing on the human rights of others and </a:t>
            </a:r>
          </a:p>
          <a:p>
            <a:pPr lvl="2"/>
            <a:r>
              <a:rPr lang="en-US"/>
              <a:t>(1) Should address adverse human rights impacts with which they are involved.</a:t>
            </a:r>
          </a:p>
          <a:p>
            <a:pPr lvl="1"/>
            <a:r>
              <a:rPr lang="en-US" b="1" i="1"/>
              <a:t>What Human Rights?</a:t>
            </a:r>
          </a:p>
          <a:p>
            <a:pPr lvl="2"/>
            <a:r>
              <a:rPr lang="en-US"/>
              <a:t>All human rights  law, norms, deflations, policies, expectations</a:t>
            </a:r>
          </a:p>
          <a:p>
            <a:pPr lvl="2"/>
            <a:r>
              <a:rPr lang="en-US"/>
              <a:t>Minimum or core compliance: International Bill of Human Rights PLUS ILO Declaration on Fundamental Principles and</a:t>
            </a:r>
          </a:p>
          <a:p>
            <a:pPr lvl="2"/>
            <a:r>
              <a:rPr lang="en-US"/>
              <a:t>Rights at Work.</a:t>
            </a:r>
          </a:p>
        </p:txBody>
      </p:sp>
    </p:spTree>
    <p:extLst>
      <p:ext uri="{BB962C8B-B14F-4D97-AF65-F5344CB8AC3E}">
        <p14:creationId xmlns:p14="http://schemas.microsoft.com/office/powerpoint/2010/main" val="150357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E38D0-616C-F29E-1199-427A71381195}"/>
              </a:ext>
            </a:extLst>
          </p:cNvPr>
          <p:cNvSpPr>
            <a:spLocks noGrp="1"/>
          </p:cNvSpPr>
          <p:nvPr>
            <p:ph type="title"/>
          </p:nvPr>
        </p:nvSpPr>
        <p:spPr/>
        <p:txBody>
          <a:bodyPr/>
          <a:lstStyle/>
          <a:p>
            <a:pPr algn="ctr"/>
            <a:r>
              <a:rPr lang="en-US"/>
              <a:t>Fundamental Operational Principles</a:t>
            </a:r>
          </a:p>
        </p:txBody>
      </p:sp>
      <p:sp>
        <p:nvSpPr>
          <p:cNvPr id="3" name="Content Placeholder 2">
            <a:extLst>
              <a:ext uri="{FF2B5EF4-FFF2-40B4-BE49-F238E27FC236}">
                <a16:creationId xmlns:a16="http://schemas.microsoft.com/office/drawing/2014/main" id="{5D79A8B7-96A8-971B-1BE6-CCAB84039F69}"/>
              </a:ext>
            </a:extLst>
          </p:cNvPr>
          <p:cNvSpPr>
            <a:spLocks noGrp="1"/>
          </p:cNvSpPr>
          <p:nvPr>
            <p:ph sz="half" idx="1"/>
          </p:nvPr>
        </p:nvSpPr>
        <p:spPr/>
        <p:txBody>
          <a:bodyPr>
            <a:normAutofit fontScale="85000" lnSpcReduction="20000"/>
          </a:bodyPr>
          <a:lstStyle/>
          <a:p>
            <a:r>
              <a:rPr lang="en-US"/>
              <a:t>State Duty (¶3)</a:t>
            </a:r>
          </a:p>
          <a:p>
            <a:pPr lvl="1"/>
            <a:r>
              <a:rPr lang="en-US"/>
              <a:t>Law</a:t>
            </a:r>
          </a:p>
          <a:p>
            <a:pPr lvl="2"/>
            <a:r>
              <a:rPr lang="en-US"/>
              <a:t>Compliance with law</a:t>
            </a:r>
          </a:p>
          <a:p>
            <a:pPr lvl="2"/>
            <a:r>
              <a:rPr lang="en-US"/>
              <a:t>Law reform of all legal fields that impede duty to protect human rights (</a:t>
            </a:r>
            <a:r>
              <a:rPr lang="en-US" err="1"/>
              <a:t>eg</a:t>
            </a:r>
            <a:r>
              <a:rPr lang="en-US"/>
              <a:t> corporate, tax, security laws)</a:t>
            </a:r>
          </a:p>
          <a:p>
            <a:pPr lvl="1"/>
            <a:r>
              <a:rPr lang="en-US"/>
              <a:t>Policy</a:t>
            </a:r>
          </a:p>
          <a:p>
            <a:pPr lvl="1"/>
            <a:r>
              <a:rPr lang="en-US"/>
              <a:t>Administrative practices</a:t>
            </a:r>
          </a:p>
          <a:p>
            <a:pPr lvl="1"/>
            <a:r>
              <a:rPr lang="en-US"/>
              <a:t>Guidance</a:t>
            </a:r>
          </a:p>
          <a:p>
            <a:pPr lvl="1"/>
            <a:r>
              <a:rPr lang="en-US"/>
              <a:t>Support (financial and consular)</a:t>
            </a:r>
          </a:p>
          <a:p>
            <a:pPr lvl="1"/>
            <a:r>
              <a:rPr lang="en-US"/>
              <a:t>National and international public institutional venues</a:t>
            </a:r>
          </a:p>
          <a:p>
            <a:r>
              <a:rPr lang="en-US"/>
              <a:t>Smart Mix of measures</a:t>
            </a:r>
          </a:p>
          <a:p>
            <a:pPr lvl="1"/>
            <a:r>
              <a:rPr lang="en-US"/>
              <a:t>Including making mandatory some or all of the processes of HRDD</a:t>
            </a:r>
          </a:p>
        </p:txBody>
      </p:sp>
      <p:sp>
        <p:nvSpPr>
          <p:cNvPr id="4" name="Content Placeholder 3">
            <a:extLst>
              <a:ext uri="{FF2B5EF4-FFF2-40B4-BE49-F238E27FC236}">
                <a16:creationId xmlns:a16="http://schemas.microsoft.com/office/drawing/2014/main" id="{FA8222EC-9C8B-4FEA-E4AE-AB5C9B5A58EA}"/>
              </a:ext>
            </a:extLst>
          </p:cNvPr>
          <p:cNvSpPr>
            <a:spLocks noGrp="1"/>
          </p:cNvSpPr>
          <p:nvPr>
            <p:ph sz="half" idx="2"/>
          </p:nvPr>
        </p:nvSpPr>
        <p:spPr>
          <a:xfrm>
            <a:off x="6172200" y="1825624"/>
            <a:ext cx="5181600" cy="5032375"/>
          </a:xfrm>
        </p:spPr>
        <p:txBody>
          <a:bodyPr>
            <a:normAutofit fontScale="85000" lnSpcReduction="20000"/>
          </a:bodyPr>
          <a:lstStyle/>
          <a:p>
            <a:r>
              <a:rPr lang="en-US"/>
              <a:t>Corporate Responsibility (¶¶ 13-15)</a:t>
            </a:r>
          </a:p>
          <a:p>
            <a:pPr lvl="1"/>
            <a:r>
              <a:rPr lang="en-US"/>
              <a:t>Extent of responsibility (¶13)—</a:t>
            </a:r>
          </a:p>
          <a:p>
            <a:pPr lvl="2"/>
            <a:r>
              <a:rPr lang="en-US"/>
              <a:t>“Cause or contribute” through their activities</a:t>
            </a:r>
          </a:p>
          <a:p>
            <a:pPr lvl="2"/>
            <a:r>
              <a:rPr lang="en-US"/>
              <a:t>“seek to prevent or mitigate” where they do not cause or contribute”</a:t>
            </a:r>
          </a:p>
          <a:p>
            <a:pPr lvl="1"/>
            <a:r>
              <a:rPr lang="en-US"/>
              <a:t>Size, sector, operational context, ownership and structure (¶14)</a:t>
            </a:r>
          </a:p>
          <a:p>
            <a:pPr lvl="2"/>
            <a:r>
              <a:rPr lang="en-US"/>
              <a:t>MEANS for meeting responsibility a function of; operational scale and complexity balanced against severity of adverse impact</a:t>
            </a:r>
          </a:p>
          <a:p>
            <a:pPr lvl="1"/>
            <a:r>
              <a:rPr lang="en-US"/>
              <a:t>Minimum policies and processes (¶15)</a:t>
            </a:r>
          </a:p>
          <a:p>
            <a:pPr lvl="2"/>
            <a:r>
              <a:rPr lang="en-US"/>
              <a:t>Internal policy commitment (internal regulation framework, (¶16);</a:t>
            </a:r>
          </a:p>
          <a:p>
            <a:pPr lvl="2"/>
            <a:r>
              <a:rPr lang="en-US"/>
              <a:t>A Human Rights Due Diligence Process (¶¶17-21)</a:t>
            </a:r>
          </a:p>
          <a:p>
            <a:pPr lvl="2"/>
            <a:r>
              <a:rPr lang="en-US"/>
              <a:t>Process for remediation for “cause or contribute adverse impacts (¶22)</a:t>
            </a:r>
          </a:p>
          <a:p>
            <a:pPr lvl="2"/>
            <a:endParaRPr lang="en-US"/>
          </a:p>
        </p:txBody>
      </p:sp>
    </p:spTree>
    <p:extLst>
      <p:ext uri="{BB962C8B-B14F-4D97-AF65-F5344CB8AC3E}">
        <p14:creationId xmlns:p14="http://schemas.microsoft.com/office/powerpoint/2010/main" val="1570308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CF8101E-FDB7-DC1A-B439-1E4CEA1F068A}"/>
              </a:ext>
            </a:extLst>
          </p:cNvPr>
          <p:cNvSpPr>
            <a:spLocks noGrp="1"/>
          </p:cNvSpPr>
          <p:nvPr>
            <p:ph type="title"/>
          </p:nvPr>
        </p:nvSpPr>
        <p:spPr>
          <a:xfrm>
            <a:off x="838200" y="1174819"/>
            <a:ext cx="4375151" cy="2858363"/>
          </a:xfrm>
        </p:spPr>
        <p:txBody>
          <a:bodyPr vert="horz" lIns="91440" tIns="45720" rIns="91440" bIns="45720" rtlCol="0" anchor="b">
            <a:normAutofit/>
          </a:bodyPr>
          <a:lstStyle/>
          <a:p>
            <a:r>
              <a:rPr lang="en-US" sz="4000">
                <a:solidFill>
                  <a:schemeClr val="bg1"/>
                </a:solidFill>
              </a:rPr>
              <a:t>Fulfilling Duty/Responsibility</a:t>
            </a:r>
          </a:p>
        </p:txBody>
      </p:sp>
      <p:pic>
        <p:nvPicPr>
          <p:cNvPr id="8" name="Content Placeholder 7">
            <a:extLst>
              <a:ext uri="{FF2B5EF4-FFF2-40B4-BE49-F238E27FC236}">
                <a16:creationId xmlns:a16="http://schemas.microsoft.com/office/drawing/2014/main" id="{E2DEB17F-4F40-A92B-96A0-B9A664C36774}"/>
              </a:ext>
            </a:extLst>
          </p:cNvPr>
          <p:cNvPicPr>
            <a:picLocks noGrp="1" noChangeAspect="1"/>
          </p:cNvPicPr>
          <p:nvPr>
            <p:ph idx="1"/>
          </p:nvPr>
        </p:nvPicPr>
        <p:blipFill>
          <a:blip r:embed="rId2"/>
          <a:srcRect t="1913" r="1" b="8275"/>
          <a:stretch>
            <a:fillRect/>
          </a:stretch>
        </p:blipFill>
        <p:spPr>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sp>
        <p:nvSpPr>
          <p:cNvPr id="15" name="Freeform: Shape 14">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11063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CB344-133D-E56F-298C-1361AA9BD622}"/>
              </a:ext>
            </a:extLst>
          </p:cNvPr>
          <p:cNvSpPr>
            <a:spLocks noGrp="1"/>
          </p:cNvSpPr>
          <p:nvPr>
            <p:ph type="title"/>
          </p:nvPr>
        </p:nvSpPr>
        <p:spPr>
          <a:xfrm>
            <a:off x="838200" y="18255"/>
            <a:ext cx="10515600" cy="969717"/>
          </a:xfrm>
        </p:spPr>
        <p:txBody>
          <a:bodyPr/>
          <a:lstStyle/>
          <a:p>
            <a:pPr algn="ctr"/>
            <a:r>
              <a:rPr lang="en-US"/>
              <a:t>Realization of that Duty/Responsibility</a:t>
            </a:r>
          </a:p>
        </p:txBody>
      </p:sp>
      <p:sp>
        <p:nvSpPr>
          <p:cNvPr id="3" name="Content Placeholder 2">
            <a:extLst>
              <a:ext uri="{FF2B5EF4-FFF2-40B4-BE49-F238E27FC236}">
                <a16:creationId xmlns:a16="http://schemas.microsoft.com/office/drawing/2014/main" id="{6CB8F837-8CCF-1EDD-C973-AFFDACA0ACEF}"/>
              </a:ext>
            </a:extLst>
          </p:cNvPr>
          <p:cNvSpPr>
            <a:spLocks noGrp="1"/>
          </p:cNvSpPr>
          <p:nvPr>
            <p:ph sz="half" idx="1"/>
          </p:nvPr>
        </p:nvSpPr>
        <p:spPr>
          <a:xfrm>
            <a:off x="115614" y="1156138"/>
            <a:ext cx="5904186" cy="5683607"/>
          </a:xfrm>
        </p:spPr>
        <p:txBody>
          <a:bodyPr>
            <a:normAutofit lnSpcReduction="10000"/>
          </a:bodyPr>
          <a:lstStyle/>
          <a:p>
            <a:r>
              <a:rPr lang="en-US"/>
              <a:t>Mandatory </a:t>
            </a:r>
          </a:p>
          <a:p>
            <a:pPr lvl="1"/>
            <a:r>
              <a:rPr lang="en-US"/>
              <a:t>Public law (states)</a:t>
            </a:r>
          </a:p>
          <a:p>
            <a:pPr lvl="1"/>
            <a:r>
              <a:rPr lang="en-US"/>
              <a:t>Private law (enterprises)</a:t>
            </a:r>
          </a:p>
          <a:p>
            <a:r>
              <a:rPr lang="en-US"/>
              <a:t>Expectation Based </a:t>
            </a:r>
          </a:p>
          <a:p>
            <a:pPr lvl="1"/>
            <a:r>
              <a:rPr lang="en-US"/>
              <a:t>Public law</a:t>
            </a:r>
          </a:p>
          <a:p>
            <a:pPr lvl="2"/>
            <a:r>
              <a:rPr lang="en-US"/>
              <a:t>Administrative oversight (Compliance)</a:t>
            </a:r>
          </a:p>
          <a:p>
            <a:pPr lvl="2"/>
            <a:r>
              <a:rPr lang="en-US"/>
              <a:t>Guidance measures</a:t>
            </a:r>
          </a:p>
          <a:p>
            <a:pPr lvl="2"/>
            <a:r>
              <a:rPr lang="en-US"/>
              <a:t>Disclosure</a:t>
            </a:r>
          </a:p>
          <a:p>
            <a:pPr lvl="2"/>
            <a:r>
              <a:rPr lang="en-US"/>
              <a:t>Financial incentives</a:t>
            </a:r>
          </a:p>
          <a:p>
            <a:pPr lvl="2"/>
            <a:r>
              <a:rPr lang="en-US"/>
              <a:t>Access to public services</a:t>
            </a:r>
          </a:p>
          <a:p>
            <a:pPr lvl="1"/>
            <a:r>
              <a:rPr lang="en-US"/>
              <a:t>Private Law</a:t>
            </a:r>
          </a:p>
          <a:p>
            <a:pPr lvl="2"/>
            <a:r>
              <a:rPr lang="en-US"/>
              <a:t>Internal rules</a:t>
            </a:r>
          </a:p>
          <a:p>
            <a:pPr lvl="2"/>
            <a:r>
              <a:rPr lang="en-US"/>
              <a:t>Standardized regulatory contracts within production chains</a:t>
            </a:r>
          </a:p>
          <a:p>
            <a:pPr lvl="2"/>
            <a:r>
              <a:rPr lang="en-US"/>
              <a:t>Third Party standard setting and assessment</a:t>
            </a:r>
          </a:p>
        </p:txBody>
      </p:sp>
      <p:sp>
        <p:nvSpPr>
          <p:cNvPr id="4" name="Content Placeholder 3">
            <a:extLst>
              <a:ext uri="{FF2B5EF4-FFF2-40B4-BE49-F238E27FC236}">
                <a16:creationId xmlns:a16="http://schemas.microsoft.com/office/drawing/2014/main" id="{7C4658F8-9D84-BA53-663F-E066DE0F90C4}"/>
              </a:ext>
            </a:extLst>
          </p:cNvPr>
          <p:cNvSpPr>
            <a:spLocks noGrp="1"/>
          </p:cNvSpPr>
          <p:nvPr>
            <p:ph sz="half" idx="2"/>
          </p:nvPr>
        </p:nvSpPr>
        <p:spPr>
          <a:xfrm>
            <a:off x="6172200" y="1156138"/>
            <a:ext cx="5181600" cy="5020825"/>
          </a:xfrm>
        </p:spPr>
        <p:txBody>
          <a:bodyPr>
            <a:normAutofit lnSpcReduction="10000"/>
          </a:bodyPr>
          <a:lstStyle/>
          <a:p>
            <a:r>
              <a:rPr lang="en-US"/>
              <a:t>Remedial</a:t>
            </a:r>
          </a:p>
          <a:p>
            <a:pPr lvl="1"/>
            <a:r>
              <a:rPr lang="en-US"/>
              <a:t>State based judicial mechanisms</a:t>
            </a:r>
          </a:p>
          <a:p>
            <a:pPr lvl="1"/>
            <a:r>
              <a:rPr lang="en-US"/>
              <a:t>State based non-judicial mechanisms</a:t>
            </a:r>
          </a:p>
          <a:p>
            <a:pPr lvl="1"/>
            <a:r>
              <a:rPr lang="en-US"/>
              <a:t>Non-State based grievance mechanisms</a:t>
            </a:r>
          </a:p>
          <a:p>
            <a:r>
              <a:rPr lang="en-US"/>
              <a:t>System assessment criteria</a:t>
            </a:r>
          </a:p>
          <a:p>
            <a:pPr lvl="1"/>
            <a:r>
              <a:rPr lang="en-US"/>
              <a:t>States—None mandatory or specified</a:t>
            </a:r>
          </a:p>
          <a:p>
            <a:pPr lvl="1"/>
            <a:r>
              <a:rPr lang="en-US"/>
              <a:t>Enterprises—assessment and assessment communication mechanisms</a:t>
            </a:r>
          </a:p>
          <a:p>
            <a:pPr lvl="1"/>
            <a:r>
              <a:rPr lang="en-US"/>
              <a:t>REMEDIES: Assessment </a:t>
            </a:r>
            <a:r>
              <a:rPr lang="en-US" err="1"/>
              <a:t>criteris</a:t>
            </a:r>
            <a:r>
              <a:rPr lang="en-US"/>
              <a:t> (UNGP ¶31)</a:t>
            </a:r>
          </a:p>
        </p:txBody>
      </p:sp>
    </p:spTree>
    <p:extLst>
      <p:ext uri="{BB962C8B-B14F-4D97-AF65-F5344CB8AC3E}">
        <p14:creationId xmlns:p14="http://schemas.microsoft.com/office/powerpoint/2010/main" val="3067948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4BF23-2384-9244-7468-7CAA8106B3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B9E1A1-721F-97FA-6487-1B81CFF147C9}"/>
              </a:ext>
            </a:extLst>
          </p:cNvPr>
          <p:cNvSpPr>
            <a:spLocks noGrp="1"/>
          </p:cNvSpPr>
          <p:nvPr>
            <p:ph type="title"/>
          </p:nvPr>
        </p:nvSpPr>
        <p:spPr>
          <a:xfrm>
            <a:off x="838200" y="18255"/>
            <a:ext cx="10515600" cy="969717"/>
          </a:xfrm>
        </p:spPr>
        <p:txBody>
          <a:bodyPr/>
          <a:lstStyle/>
          <a:p>
            <a:pPr algn="ctr"/>
            <a:r>
              <a:rPr lang="en-US"/>
              <a:t>Realization of that Duty/Responsibility</a:t>
            </a:r>
          </a:p>
        </p:txBody>
      </p:sp>
      <p:sp>
        <p:nvSpPr>
          <p:cNvPr id="3" name="Content Placeholder 2">
            <a:extLst>
              <a:ext uri="{FF2B5EF4-FFF2-40B4-BE49-F238E27FC236}">
                <a16:creationId xmlns:a16="http://schemas.microsoft.com/office/drawing/2014/main" id="{D92F8305-CF9D-6738-BC7A-59962FD712AD}"/>
              </a:ext>
            </a:extLst>
          </p:cNvPr>
          <p:cNvSpPr>
            <a:spLocks noGrp="1"/>
          </p:cNvSpPr>
          <p:nvPr>
            <p:ph sz="half" idx="1"/>
          </p:nvPr>
        </p:nvSpPr>
        <p:spPr>
          <a:xfrm>
            <a:off x="115614" y="987972"/>
            <a:ext cx="5904186" cy="5851773"/>
          </a:xfrm>
          <a:solidFill>
            <a:schemeClr val="tx2">
              <a:lumMod val="10000"/>
              <a:lumOff val="90000"/>
            </a:schemeClr>
          </a:solidFill>
        </p:spPr>
        <p:txBody>
          <a:bodyPr>
            <a:normAutofit fontScale="92500" lnSpcReduction="20000"/>
          </a:bodyPr>
          <a:lstStyle/>
          <a:p>
            <a:r>
              <a:rPr lang="en-US" err="1"/>
              <a:t>Obligatorio</a:t>
            </a:r>
            <a:endParaRPr lang="en-US"/>
          </a:p>
          <a:p>
            <a:pPr lvl="1"/>
            <a:r>
              <a:rPr lang="en-US"/>
              <a:t>Derecho </a:t>
            </a:r>
            <a:r>
              <a:rPr lang="en-US" err="1"/>
              <a:t>público</a:t>
            </a:r>
            <a:r>
              <a:rPr lang="en-US"/>
              <a:t> (</a:t>
            </a:r>
            <a:r>
              <a:rPr lang="en-US" err="1"/>
              <a:t>Estados</a:t>
            </a:r>
            <a:r>
              <a:rPr lang="en-US"/>
              <a:t>)</a:t>
            </a:r>
          </a:p>
          <a:p>
            <a:pPr lvl="1"/>
            <a:r>
              <a:rPr lang="en-US"/>
              <a:t>Derecho privado (</a:t>
            </a:r>
            <a:r>
              <a:rPr lang="en-US" err="1"/>
              <a:t>empresas</a:t>
            </a:r>
            <a:r>
              <a:rPr lang="en-US"/>
              <a:t>)</a:t>
            </a:r>
          </a:p>
          <a:p>
            <a:r>
              <a:rPr lang="en-US" err="1"/>
              <a:t>Basado</a:t>
            </a:r>
            <a:r>
              <a:rPr lang="en-US"/>
              <a:t> </a:t>
            </a:r>
            <a:r>
              <a:rPr lang="en-US" err="1"/>
              <a:t>en</a:t>
            </a:r>
            <a:r>
              <a:rPr lang="en-US"/>
              <a:t> </a:t>
            </a:r>
            <a:r>
              <a:rPr lang="en-US" err="1"/>
              <a:t>expectativas</a:t>
            </a:r>
            <a:endParaRPr lang="en-US"/>
          </a:p>
          <a:p>
            <a:pPr lvl="1"/>
            <a:r>
              <a:rPr lang="en-US"/>
              <a:t>Derecho </a:t>
            </a:r>
            <a:r>
              <a:rPr lang="en-US" err="1"/>
              <a:t>público</a:t>
            </a:r>
            <a:endParaRPr lang="en-US"/>
          </a:p>
          <a:p>
            <a:pPr lvl="1"/>
            <a:r>
              <a:rPr lang="en-US" err="1"/>
              <a:t>Supervisión</a:t>
            </a:r>
            <a:r>
              <a:rPr lang="en-US"/>
              <a:t> </a:t>
            </a:r>
            <a:r>
              <a:rPr lang="en-US" err="1"/>
              <a:t>administrativa</a:t>
            </a:r>
            <a:r>
              <a:rPr lang="en-US"/>
              <a:t> (</a:t>
            </a:r>
            <a:r>
              <a:rPr lang="en-US" err="1"/>
              <a:t>cumplimiento</a:t>
            </a:r>
            <a:r>
              <a:rPr lang="en-US"/>
              <a:t>)</a:t>
            </a:r>
          </a:p>
          <a:p>
            <a:pPr lvl="1"/>
            <a:r>
              <a:rPr lang="en-US" err="1"/>
              <a:t>Medidas</a:t>
            </a:r>
            <a:r>
              <a:rPr lang="en-US"/>
              <a:t> de </a:t>
            </a:r>
            <a:r>
              <a:rPr lang="en-US" err="1"/>
              <a:t>orientación</a:t>
            </a:r>
            <a:endParaRPr lang="en-US"/>
          </a:p>
          <a:p>
            <a:pPr lvl="1"/>
            <a:r>
              <a:rPr lang="en-US" err="1"/>
              <a:t>Divulgación</a:t>
            </a:r>
            <a:endParaRPr lang="en-US"/>
          </a:p>
          <a:p>
            <a:pPr lvl="1"/>
            <a:r>
              <a:rPr lang="en-US" err="1"/>
              <a:t>Incentivos</a:t>
            </a:r>
            <a:r>
              <a:rPr lang="en-US"/>
              <a:t> </a:t>
            </a:r>
            <a:r>
              <a:rPr lang="en-US" err="1"/>
              <a:t>financieros</a:t>
            </a:r>
            <a:endParaRPr lang="en-US"/>
          </a:p>
          <a:p>
            <a:pPr lvl="1"/>
            <a:r>
              <a:rPr lang="en-US" err="1"/>
              <a:t>Acceso</a:t>
            </a:r>
            <a:r>
              <a:rPr lang="en-US"/>
              <a:t> a </a:t>
            </a:r>
            <a:r>
              <a:rPr lang="en-US" err="1"/>
              <a:t>servicios</a:t>
            </a:r>
            <a:r>
              <a:rPr lang="en-US"/>
              <a:t> </a:t>
            </a:r>
            <a:r>
              <a:rPr lang="en-US" err="1"/>
              <a:t>públicos</a:t>
            </a:r>
            <a:endParaRPr lang="en-US"/>
          </a:p>
          <a:p>
            <a:r>
              <a:rPr lang="en-US"/>
              <a:t>Derecho privado</a:t>
            </a:r>
          </a:p>
          <a:p>
            <a:pPr lvl="1"/>
            <a:r>
              <a:rPr lang="en-US"/>
              <a:t>Normas </a:t>
            </a:r>
            <a:r>
              <a:rPr lang="en-US" err="1"/>
              <a:t>internas</a:t>
            </a:r>
            <a:endParaRPr lang="en-US"/>
          </a:p>
          <a:p>
            <a:r>
              <a:rPr lang="en-US" err="1"/>
              <a:t>Contratos</a:t>
            </a:r>
            <a:r>
              <a:rPr lang="en-US"/>
              <a:t> </a:t>
            </a:r>
            <a:r>
              <a:rPr lang="en-US" err="1"/>
              <a:t>regulatorios</a:t>
            </a:r>
            <a:r>
              <a:rPr lang="en-US"/>
              <a:t> </a:t>
            </a:r>
            <a:r>
              <a:rPr lang="en-US" err="1"/>
              <a:t>estandarizados</a:t>
            </a:r>
            <a:r>
              <a:rPr lang="en-US"/>
              <a:t> </a:t>
            </a:r>
            <a:r>
              <a:rPr lang="en-US" err="1"/>
              <a:t>dentro</a:t>
            </a:r>
            <a:r>
              <a:rPr lang="en-US"/>
              <a:t> de las </a:t>
            </a:r>
            <a:r>
              <a:rPr lang="en-US" err="1"/>
              <a:t>cadenas</a:t>
            </a:r>
            <a:r>
              <a:rPr lang="en-US"/>
              <a:t> de </a:t>
            </a:r>
            <a:r>
              <a:rPr lang="en-US" err="1"/>
              <a:t>producción</a:t>
            </a:r>
            <a:endParaRPr lang="en-US"/>
          </a:p>
          <a:p>
            <a:r>
              <a:rPr lang="en-US" err="1"/>
              <a:t>Establecimiento</a:t>
            </a:r>
            <a:r>
              <a:rPr lang="en-US"/>
              <a:t> de </a:t>
            </a:r>
            <a:r>
              <a:rPr lang="en-US" err="1"/>
              <a:t>normas</a:t>
            </a:r>
            <a:r>
              <a:rPr lang="en-US"/>
              <a:t> y </a:t>
            </a:r>
            <a:r>
              <a:rPr lang="en-US" err="1"/>
              <a:t>evaluación</a:t>
            </a:r>
            <a:r>
              <a:rPr lang="en-US"/>
              <a:t> </a:t>
            </a:r>
            <a:r>
              <a:rPr lang="en-US" err="1"/>
              <a:t>por</a:t>
            </a:r>
            <a:r>
              <a:rPr lang="en-US"/>
              <a:t> </a:t>
            </a:r>
            <a:r>
              <a:rPr lang="en-US" err="1"/>
              <a:t>terceros</a:t>
            </a:r>
            <a:endParaRPr lang="en-US"/>
          </a:p>
        </p:txBody>
      </p:sp>
      <p:sp>
        <p:nvSpPr>
          <p:cNvPr id="4" name="Content Placeholder 3">
            <a:extLst>
              <a:ext uri="{FF2B5EF4-FFF2-40B4-BE49-F238E27FC236}">
                <a16:creationId xmlns:a16="http://schemas.microsoft.com/office/drawing/2014/main" id="{9324827D-BE4E-4D98-9432-E43924FEC934}"/>
              </a:ext>
            </a:extLst>
          </p:cNvPr>
          <p:cNvSpPr>
            <a:spLocks noGrp="1"/>
          </p:cNvSpPr>
          <p:nvPr>
            <p:ph sz="half" idx="2"/>
          </p:nvPr>
        </p:nvSpPr>
        <p:spPr>
          <a:xfrm>
            <a:off x="6172199" y="987972"/>
            <a:ext cx="5904185" cy="5851773"/>
          </a:xfrm>
          <a:solidFill>
            <a:schemeClr val="accent1">
              <a:lumMod val="20000"/>
              <a:lumOff val="80000"/>
            </a:schemeClr>
          </a:solidFill>
        </p:spPr>
        <p:txBody>
          <a:bodyPr>
            <a:noAutofit/>
          </a:bodyPr>
          <a:lstStyle/>
          <a:p>
            <a:r>
              <a:rPr lang="en-US" sz="2400" dirty="0" err="1"/>
              <a:t>Mecanismos</a:t>
            </a:r>
            <a:r>
              <a:rPr lang="en-US" sz="2400" dirty="0"/>
              <a:t> de </a:t>
            </a:r>
            <a:r>
              <a:rPr lang="en-US" sz="2400" dirty="0" err="1"/>
              <a:t>reparación</a:t>
            </a:r>
            <a:endParaRPr lang="en-US" sz="2400" dirty="0"/>
          </a:p>
          <a:p>
            <a:pPr lvl="1"/>
            <a:r>
              <a:rPr lang="en-US" dirty="0" err="1"/>
              <a:t>Mecanismos</a:t>
            </a:r>
            <a:r>
              <a:rPr lang="en-US" dirty="0"/>
              <a:t> </a:t>
            </a:r>
            <a:r>
              <a:rPr lang="en-US" dirty="0" err="1"/>
              <a:t>judiciales</a:t>
            </a:r>
            <a:r>
              <a:rPr lang="en-US" dirty="0"/>
              <a:t> de base </a:t>
            </a:r>
            <a:r>
              <a:rPr lang="en-US" dirty="0" err="1"/>
              <a:t>estatal</a:t>
            </a:r>
            <a:endParaRPr lang="en-US" dirty="0"/>
          </a:p>
          <a:p>
            <a:pPr lvl="1"/>
            <a:r>
              <a:rPr lang="en-US" dirty="0" err="1"/>
              <a:t>Mecanismos</a:t>
            </a:r>
            <a:r>
              <a:rPr lang="en-US" dirty="0"/>
              <a:t> no </a:t>
            </a:r>
            <a:r>
              <a:rPr lang="en-US" dirty="0" err="1"/>
              <a:t>judiciales</a:t>
            </a:r>
            <a:r>
              <a:rPr lang="en-US" dirty="0"/>
              <a:t> de base </a:t>
            </a:r>
            <a:r>
              <a:rPr lang="en-US" dirty="0" err="1"/>
              <a:t>estatal</a:t>
            </a:r>
            <a:endParaRPr lang="en-US" dirty="0"/>
          </a:p>
          <a:p>
            <a:pPr lvl="1"/>
            <a:r>
              <a:rPr lang="en-US" dirty="0" err="1"/>
              <a:t>Mecanismos</a:t>
            </a:r>
            <a:r>
              <a:rPr lang="en-US" dirty="0"/>
              <a:t> de </a:t>
            </a:r>
            <a:r>
              <a:rPr lang="en-US" dirty="0" err="1"/>
              <a:t>reclamación</a:t>
            </a:r>
            <a:r>
              <a:rPr lang="en-US" dirty="0"/>
              <a:t> de base no </a:t>
            </a:r>
            <a:r>
              <a:rPr lang="en-US" dirty="0" err="1"/>
              <a:t>estatal</a:t>
            </a:r>
            <a:endParaRPr lang="en-US" dirty="0"/>
          </a:p>
          <a:p>
            <a:r>
              <a:rPr lang="en-US" sz="2400" dirty="0" err="1"/>
              <a:t>Criterios</a:t>
            </a:r>
            <a:r>
              <a:rPr lang="en-US" sz="2400" dirty="0"/>
              <a:t> de </a:t>
            </a:r>
            <a:r>
              <a:rPr lang="en-US" sz="2400" dirty="0" err="1"/>
              <a:t>evaluación</a:t>
            </a:r>
            <a:r>
              <a:rPr lang="en-US" sz="2400" dirty="0"/>
              <a:t> del </a:t>
            </a:r>
            <a:r>
              <a:rPr lang="en-US" sz="2400" dirty="0" err="1"/>
              <a:t>sistema</a:t>
            </a:r>
            <a:endParaRPr lang="en-US" sz="2400" dirty="0"/>
          </a:p>
          <a:p>
            <a:pPr lvl="1"/>
            <a:r>
              <a:rPr lang="en-US" dirty="0" err="1"/>
              <a:t>Estados</a:t>
            </a:r>
            <a:r>
              <a:rPr lang="en-US" dirty="0"/>
              <a:t>: </a:t>
            </a:r>
            <a:r>
              <a:rPr lang="en-US" dirty="0" err="1"/>
              <a:t>Ninguno</a:t>
            </a:r>
            <a:r>
              <a:rPr lang="en-US" dirty="0"/>
              <a:t> </a:t>
            </a:r>
            <a:r>
              <a:rPr lang="en-US" dirty="0" err="1"/>
              <a:t>obligatorio</a:t>
            </a:r>
            <a:r>
              <a:rPr lang="en-US" dirty="0"/>
              <a:t> </a:t>
            </a:r>
            <a:r>
              <a:rPr lang="en-US" dirty="0" err="1"/>
              <a:t>ni</a:t>
            </a:r>
            <a:r>
              <a:rPr lang="en-US" dirty="0"/>
              <a:t> </a:t>
            </a:r>
            <a:r>
              <a:rPr lang="en-US" dirty="0" err="1"/>
              <a:t>especificado</a:t>
            </a:r>
            <a:endParaRPr lang="en-US" dirty="0"/>
          </a:p>
          <a:p>
            <a:pPr lvl="1"/>
            <a:r>
              <a:rPr lang="en-US" dirty="0"/>
              <a:t>Empresas: </a:t>
            </a:r>
            <a:r>
              <a:rPr lang="en-US" dirty="0" err="1"/>
              <a:t>Mecanismos</a:t>
            </a:r>
            <a:r>
              <a:rPr lang="en-US" dirty="0"/>
              <a:t> de </a:t>
            </a:r>
            <a:r>
              <a:rPr lang="en-US" dirty="0" err="1"/>
              <a:t>evaluación</a:t>
            </a:r>
            <a:r>
              <a:rPr lang="en-US" dirty="0"/>
              <a:t> y de </a:t>
            </a:r>
            <a:r>
              <a:rPr lang="en-US" dirty="0" err="1"/>
              <a:t>comunicación</a:t>
            </a:r>
            <a:r>
              <a:rPr lang="en-US" dirty="0"/>
              <a:t> de la </a:t>
            </a:r>
            <a:r>
              <a:rPr lang="en-US" dirty="0" err="1"/>
              <a:t>evaluación</a:t>
            </a:r>
            <a:endParaRPr lang="en-US" dirty="0"/>
          </a:p>
          <a:p>
            <a:pPr lvl="1"/>
            <a:r>
              <a:rPr lang="en-US" dirty="0"/>
              <a:t>REPARACIÓN: </a:t>
            </a:r>
            <a:r>
              <a:rPr lang="en-US" dirty="0" err="1"/>
              <a:t>Criterios</a:t>
            </a:r>
            <a:r>
              <a:rPr lang="en-US" dirty="0"/>
              <a:t> de </a:t>
            </a:r>
            <a:r>
              <a:rPr lang="en-US" dirty="0" err="1"/>
              <a:t>evaluación</a:t>
            </a:r>
            <a:r>
              <a:rPr lang="en-US" dirty="0"/>
              <a:t> (Principios Rectores de la ONU, </a:t>
            </a:r>
            <a:r>
              <a:rPr lang="en-US" dirty="0" err="1"/>
              <a:t>párr</a:t>
            </a:r>
            <a:r>
              <a:rPr lang="en-US" dirty="0"/>
              <a:t>. 31)</a:t>
            </a:r>
          </a:p>
        </p:txBody>
      </p:sp>
    </p:spTree>
    <p:extLst>
      <p:ext uri="{BB962C8B-B14F-4D97-AF65-F5344CB8AC3E}">
        <p14:creationId xmlns:p14="http://schemas.microsoft.com/office/powerpoint/2010/main" val="2588505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C145541-EA85-F02A-BF6E-F815241BD995}"/>
              </a:ext>
            </a:extLst>
          </p:cNvPr>
          <p:cNvPicPr>
            <a:picLocks noGrp="1" noChangeAspect="1"/>
          </p:cNvPicPr>
          <p:nvPr>
            <p:ph idx="1"/>
          </p:nvPr>
        </p:nvPicPr>
        <p:blipFill>
          <a:blip r:embed="rId2"/>
          <a:srcRect/>
          <a:stretch>
            <a:fillRect/>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E8F9CC00-0EA8-46A5-EABA-335ED6E4E3C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Conceptualización del la </a:t>
            </a:r>
            <a:r>
              <a:rPr lang="en-US" sz="3600" err="1">
                <a:solidFill>
                  <a:schemeClr val="tx1">
                    <a:lumMod val="85000"/>
                    <a:lumOff val="15000"/>
                  </a:schemeClr>
                </a:solidFill>
              </a:rPr>
              <a:t>problematica</a:t>
            </a:r>
            <a:endParaRPr lang="en-US" sz="3600">
              <a:solidFill>
                <a:schemeClr val="tx1">
                  <a:lumMod val="85000"/>
                  <a:lumOff val="15000"/>
                </a:schemeClr>
              </a:solidFill>
            </a:endParaRP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796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095953A-7DC0-3F46-6E96-31FBC9B1A0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60503" y="-18309"/>
            <a:ext cx="4438566" cy="6883029"/>
            <a:chOff x="7760503" y="-18309"/>
            <a:chExt cx="4438566" cy="6883029"/>
          </a:xfrm>
        </p:grpSpPr>
        <p:sp>
          <p:nvSpPr>
            <p:cNvPr id="26" name="Rectangle 25">
              <a:extLst>
                <a:ext uri="{FF2B5EF4-FFF2-40B4-BE49-F238E27FC236}">
                  <a16:creationId xmlns:a16="http://schemas.microsoft.com/office/drawing/2014/main" id="{707A3D96-0FAB-1097-EDDA-3FEF83BF3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12" y="-11580"/>
              <a:ext cx="4431490" cy="6876300"/>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EAB96BF-DFB3-4E65-F857-5FB098087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7760503" y="1713600"/>
              <a:ext cx="4431496"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8" name="Rectangle 27">
              <a:extLst>
                <a:ext uri="{FF2B5EF4-FFF2-40B4-BE49-F238E27FC236}">
                  <a16:creationId xmlns:a16="http://schemas.microsoft.com/office/drawing/2014/main" id="{1F350EA2-C795-0DD6-A39B-C920189404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09" y="-11586"/>
              <a:ext cx="3264743"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4AC1597-691C-C2BF-535E-B9DBBAA76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547151" y="1202115"/>
              <a:ext cx="6872341" cy="4431494"/>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369A5CC2-35FF-F55E-8A0A-71F5C7609664}"/>
              </a:ext>
            </a:extLst>
          </p:cNvPr>
          <p:cNvSpPr>
            <a:spLocks noGrp="1"/>
          </p:cNvSpPr>
          <p:nvPr>
            <p:ph type="title"/>
          </p:nvPr>
        </p:nvSpPr>
        <p:spPr>
          <a:xfrm>
            <a:off x="8328214" y="1489363"/>
            <a:ext cx="3310215" cy="2987269"/>
          </a:xfrm>
        </p:spPr>
        <p:txBody>
          <a:bodyPr vert="horz" lIns="91440" tIns="45720" rIns="91440" bIns="45720" rtlCol="0" anchor="t">
            <a:normAutofit/>
          </a:bodyPr>
          <a:lstStyle/>
          <a:p>
            <a:r>
              <a:rPr lang="en-US" sz="3200" kern="1200">
                <a:solidFill>
                  <a:srgbClr val="FFFFFF"/>
                </a:solidFill>
                <a:latin typeface="+mj-lt"/>
                <a:ea typeface="+mj-ea"/>
                <a:cs typeface="+mj-cs"/>
              </a:rPr>
              <a:t>State Duty: Public Governance</a:t>
            </a:r>
          </a:p>
        </p:txBody>
      </p:sp>
      <p:pic>
        <p:nvPicPr>
          <p:cNvPr id="8" name="Content Placeholder 7">
            <a:extLst>
              <a:ext uri="{FF2B5EF4-FFF2-40B4-BE49-F238E27FC236}">
                <a16:creationId xmlns:a16="http://schemas.microsoft.com/office/drawing/2014/main" id="{CBCFB1B0-EC27-DE36-AA84-8CE9E71179B9}"/>
              </a:ext>
            </a:extLst>
          </p:cNvPr>
          <p:cNvPicPr>
            <a:picLocks noGrp="1" noChangeAspect="1"/>
          </p:cNvPicPr>
          <p:nvPr>
            <p:ph idx="1"/>
          </p:nvPr>
        </p:nvPicPr>
        <p:blipFill>
          <a:blip r:embed="rId2"/>
          <a:srcRect l="2018" r="17613"/>
          <a:stretch>
            <a:fillRect/>
          </a:stretch>
        </p:blipFill>
        <p:spPr>
          <a:xfrm>
            <a:off x="729276" y="1216425"/>
            <a:ext cx="6274979" cy="4450396"/>
          </a:xfrm>
          <a:prstGeom prst="rect">
            <a:avLst/>
          </a:prstGeom>
        </p:spPr>
      </p:pic>
    </p:spTree>
    <p:extLst>
      <p:ext uri="{BB962C8B-B14F-4D97-AF65-F5344CB8AC3E}">
        <p14:creationId xmlns:p14="http://schemas.microsoft.com/office/powerpoint/2010/main" val="597002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7557CD-0FA6-A56C-5477-4B492ED8E582}"/>
              </a:ext>
            </a:extLst>
          </p:cNvPr>
          <p:cNvSpPr>
            <a:spLocks noGrp="1"/>
          </p:cNvSpPr>
          <p:nvPr>
            <p:ph type="title"/>
          </p:nvPr>
        </p:nvSpPr>
        <p:spPr>
          <a:xfrm>
            <a:off x="914400" y="169916"/>
            <a:ext cx="10515600" cy="1022241"/>
          </a:xfrm>
        </p:spPr>
        <p:txBody>
          <a:bodyPr/>
          <a:lstStyle/>
          <a:p>
            <a:pPr algn="ctr"/>
            <a:r>
              <a:rPr lang="en-US"/>
              <a:t>Operationalizing State Duty</a:t>
            </a:r>
          </a:p>
        </p:txBody>
      </p:sp>
      <p:sp>
        <p:nvSpPr>
          <p:cNvPr id="5" name="Content Placeholder 4">
            <a:extLst>
              <a:ext uri="{FF2B5EF4-FFF2-40B4-BE49-F238E27FC236}">
                <a16:creationId xmlns:a16="http://schemas.microsoft.com/office/drawing/2014/main" id="{D70C353E-314D-9A0B-E0BF-21FB13BC3059}"/>
              </a:ext>
            </a:extLst>
          </p:cNvPr>
          <p:cNvSpPr>
            <a:spLocks noGrp="1"/>
          </p:cNvSpPr>
          <p:nvPr>
            <p:ph sz="half" idx="1"/>
          </p:nvPr>
        </p:nvSpPr>
        <p:spPr>
          <a:xfrm>
            <a:off x="152400" y="1192156"/>
            <a:ext cx="5867400" cy="5495927"/>
          </a:xfrm>
        </p:spPr>
        <p:txBody>
          <a:bodyPr>
            <a:normAutofit fontScale="77500" lnSpcReduction="20000"/>
          </a:bodyPr>
          <a:lstStyle/>
          <a:p>
            <a:r>
              <a:rPr lang="en-US"/>
              <a:t>Policy Coherence (Internal)</a:t>
            </a:r>
          </a:p>
          <a:p>
            <a:pPr lvl="1"/>
            <a:r>
              <a:rPr lang="en-US"/>
              <a:t>“ensure that governmental departments, agencies and other State-based institutions that shape business practices are aware of and observe the State’s human rights obligations when fulfilling their respective mandates (¶8)</a:t>
            </a:r>
          </a:p>
          <a:p>
            <a:pPr lvl="1"/>
            <a:r>
              <a:rPr lang="en-US"/>
              <a:t>“maintain adequate domestic policy space to meet their human rights obligations when pursuing business-related policy objectives with other States or business enterprises (¶9)</a:t>
            </a:r>
          </a:p>
          <a:p>
            <a:r>
              <a:rPr lang="en-US"/>
              <a:t>Policy Coherence (External)</a:t>
            </a:r>
          </a:p>
          <a:p>
            <a:pPr lvl="1"/>
            <a:r>
              <a:rPr lang="en-US"/>
              <a:t>Applies when States are “acting as members of multilateral institutions that deal with business-related issues” (¶10):</a:t>
            </a:r>
          </a:p>
          <a:p>
            <a:pPr lvl="2"/>
            <a:r>
              <a:rPr lang="en-US"/>
              <a:t>“Seek to ensure” that these organs do not hinder State duty or corporate responsibility in their operations or rulemaking</a:t>
            </a:r>
          </a:p>
          <a:p>
            <a:pPr lvl="2"/>
            <a:r>
              <a:rPr lang="en-US"/>
              <a:t>“Encourage those institutions, within their respective mandates and capacities, to promote business respect for human rights” and help States build capacity</a:t>
            </a:r>
          </a:p>
          <a:p>
            <a:pPr lvl="2"/>
            <a:r>
              <a:rPr lang="en-US"/>
              <a:t>Draw on the UNGP in international cooperation relating to management of human rights “·</a:t>
            </a:r>
            <a:r>
              <a:rPr lang="en-US" err="1"/>
              <a:t>challenges”human</a:t>
            </a:r>
            <a:r>
              <a:rPr lang="en-US"/>
              <a:t> rights</a:t>
            </a:r>
          </a:p>
          <a:p>
            <a:pPr lvl="2"/>
            <a:endParaRPr lang="en-US"/>
          </a:p>
        </p:txBody>
      </p:sp>
      <p:sp>
        <p:nvSpPr>
          <p:cNvPr id="6" name="Content Placeholder 5">
            <a:extLst>
              <a:ext uri="{FF2B5EF4-FFF2-40B4-BE49-F238E27FC236}">
                <a16:creationId xmlns:a16="http://schemas.microsoft.com/office/drawing/2014/main" id="{F253419B-403F-0A67-AC79-CF6D44B5A4BA}"/>
              </a:ext>
            </a:extLst>
          </p:cNvPr>
          <p:cNvSpPr>
            <a:spLocks noGrp="1"/>
          </p:cNvSpPr>
          <p:nvPr>
            <p:ph sz="half" idx="2"/>
          </p:nvPr>
        </p:nvSpPr>
        <p:spPr>
          <a:xfrm>
            <a:off x="6096000" y="1192157"/>
            <a:ext cx="6096000" cy="5665843"/>
          </a:xfrm>
        </p:spPr>
        <p:txBody>
          <a:bodyPr>
            <a:normAutofit fontScale="77500" lnSpcReduction="20000"/>
          </a:bodyPr>
          <a:lstStyle/>
          <a:p>
            <a:r>
              <a:rPr lang="en-US"/>
              <a:t>Rationalized Governance</a:t>
            </a:r>
          </a:p>
          <a:p>
            <a:pPr lvl="1"/>
            <a:r>
              <a:rPr lang="en-US"/>
              <a:t>“State-Business Nexus”</a:t>
            </a:r>
          </a:p>
          <a:p>
            <a:pPr lvl="2"/>
            <a:r>
              <a:rPr lang="en-US"/>
              <a:t>“Additional steps” to protect against human rights abuses by State Owned, controlled or supported entities(¶4)</a:t>
            </a:r>
          </a:p>
          <a:p>
            <a:pPr lvl="2"/>
            <a:r>
              <a:rPr lang="en-US"/>
              <a:t>“Exercise adequate oversight” when States contract with, or legislate for, business enterprises to provide services (privatized service delivery, ¶5)</a:t>
            </a:r>
          </a:p>
          <a:p>
            <a:pPr lvl="2"/>
            <a:r>
              <a:rPr lang="en-US"/>
              <a:t>“Promote respect for human rights by entities with which States conduct commercial transactions (procurement, ¶6).</a:t>
            </a:r>
          </a:p>
          <a:p>
            <a:pPr lvl="1"/>
            <a:r>
              <a:rPr lang="en-US"/>
              <a:t>Conflict affected areas (gross human rights abuses)</a:t>
            </a:r>
          </a:p>
          <a:p>
            <a:pPr lvl="2"/>
            <a:r>
              <a:rPr lang="en-US"/>
              <a:t>Engaging with entities respecting their HRDD processes</a:t>
            </a:r>
          </a:p>
          <a:p>
            <a:pPr lvl="2"/>
            <a:r>
              <a:rPr lang="en-US"/>
              <a:t>“Adequate assistance” in identifying risk of heightened abuse</a:t>
            </a:r>
          </a:p>
          <a:p>
            <a:pPr lvl="2"/>
            <a:r>
              <a:rPr lang="en-US"/>
              <a:t>Deny access to public support to enterprises “involved with” gross human rights abuse</a:t>
            </a:r>
          </a:p>
          <a:p>
            <a:pPr lvl="2"/>
            <a:r>
              <a:rPr lang="en-US"/>
              <a:t>Ensure “current policies, legislation, regulations and enforcement measures are effective in addressing the risk of business involvement in gross human rights abuses.”</a:t>
            </a:r>
          </a:p>
          <a:p>
            <a:pPr lvl="1"/>
            <a:r>
              <a:rPr lang="en-US"/>
              <a:t>When does it make sense to make Human rights due diligence mandatory? Should HRDD be followed by States as well? (¶¶2, 7)</a:t>
            </a:r>
          </a:p>
          <a:p>
            <a:pPr lvl="1"/>
            <a:endParaRPr lang="en-US"/>
          </a:p>
        </p:txBody>
      </p:sp>
    </p:spTree>
    <p:extLst>
      <p:ext uri="{BB962C8B-B14F-4D97-AF65-F5344CB8AC3E}">
        <p14:creationId xmlns:p14="http://schemas.microsoft.com/office/powerpoint/2010/main" val="1952581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82B02-D583-65A0-C991-694EFFBBB39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5BFE422-B6CB-8F9E-2633-6EAA12AD2596}"/>
              </a:ext>
            </a:extLst>
          </p:cNvPr>
          <p:cNvSpPr>
            <a:spLocks noGrp="1"/>
          </p:cNvSpPr>
          <p:nvPr>
            <p:ph type="title"/>
          </p:nvPr>
        </p:nvSpPr>
        <p:spPr>
          <a:xfrm>
            <a:off x="6172202" y="1"/>
            <a:ext cx="6019798" cy="976184"/>
          </a:xfrm>
        </p:spPr>
        <p:txBody>
          <a:bodyPr>
            <a:normAutofit fontScale="90000"/>
          </a:bodyPr>
          <a:lstStyle/>
          <a:p>
            <a:pPr algn="ctr"/>
            <a:r>
              <a:rPr lang="en-US"/>
              <a:t>Operationalizing State Duty</a:t>
            </a:r>
          </a:p>
        </p:txBody>
      </p:sp>
      <p:sp>
        <p:nvSpPr>
          <p:cNvPr id="5" name="Content Placeholder 4">
            <a:extLst>
              <a:ext uri="{FF2B5EF4-FFF2-40B4-BE49-F238E27FC236}">
                <a16:creationId xmlns:a16="http://schemas.microsoft.com/office/drawing/2014/main" id="{EEB1735C-B260-0C33-D8D1-7BFB28E2F7A9}"/>
              </a:ext>
            </a:extLst>
          </p:cNvPr>
          <p:cNvSpPr>
            <a:spLocks noGrp="1"/>
          </p:cNvSpPr>
          <p:nvPr>
            <p:ph sz="half" idx="1"/>
          </p:nvPr>
        </p:nvSpPr>
        <p:spPr>
          <a:xfrm>
            <a:off x="0" y="0"/>
            <a:ext cx="6019800" cy="6858000"/>
          </a:xfrm>
        </p:spPr>
        <p:txBody>
          <a:bodyPr>
            <a:noAutofit/>
          </a:bodyPr>
          <a:lstStyle/>
          <a:p>
            <a:r>
              <a:rPr lang="en-US" sz="1800" dirty="0" err="1"/>
              <a:t>Coherencia</a:t>
            </a:r>
            <a:r>
              <a:rPr lang="en-US" sz="1800" dirty="0"/>
              <a:t> de </a:t>
            </a:r>
            <a:r>
              <a:rPr lang="en-US" sz="1800" dirty="0" err="1"/>
              <a:t>políticas</a:t>
            </a:r>
            <a:r>
              <a:rPr lang="en-US" sz="1800" dirty="0"/>
              <a:t> (Interna)</a:t>
            </a:r>
          </a:p>
          <a:p>
            <a:pPr lvl="1"/>
            <a:r>
              <a:rPr lang="en-US" sz="1600" dirty="0"/>
              <a:t>«</a:t>
            </a:r>
            <a:r>
              <a:rPr lang="en-US" sz="1600" dirty="0" err="1"/>
              <a:t>asegurar</a:t>
            </a:r>
            <a:r>
              <a:rPr lang="en-US" sz="1600" dirty="0"/>
              <a:t> </a:t>
            </a:r>
            <a:r>
              <a:rPr lang="en-US" sz="1600" dirty="0" err="1"/>
              <a:t>que</a:t>
            </a:r>
            <a:r>
              <a:rPr lang="en-US" sz="1600" dirty="0"/>
              <a:t> los </a:t>
            </a:r>
            <a:r>
              <a:rPr lang="en-US" sz="1600" dirty="0" err="1"/>
              <a:t>departamentos</a:t>
            </a:r>
            <a:r>
              <a:rPr lang="en-US" sz="1600" dirty="0"/>
              <a:t> </a:t>
            </a:r>
            <a:r>
              <a:rPr lang="en-US" sz="1600" dirty="0" err="1"/>
              <a:t>gubernamentales</a:t>
            </a:r>
            <a:r>
              <a:rPr lang="en-US" sz="1600" dirty="0"/>
              <a:t>, las </a:t>
            </a:r>
            <a:r>
              <a:rPr lang="en-US" sz="1600" dirty="0" err="1"/>
              <a:t>agencias</a:t>
            </a:r>
            <a:r>
              <a:rPr lang="en-US" sz="1600" dirty="0"/>
              <a:t> y </a:t>
            </a:r>
            <a:r>
              <a:rPr lang="en-US" sz="1600" dirty="0" err="1"/>
              <a:t>otras</a:t>
            </a:r>
            <a:r>
              <a:rPr lang="en-US" sz="1600" dirty="0"/>
              <a:t> </a:t>
            </a:r>
            <a:r>
              <a:rPr lang="en-US" sz="1600" dirty="0" err="1"/>
              <a:t>instituciones</a:t>
            </a:r>
            <a:r>
              <a:rPr lang="en-US" sz="1600" dirty="0"/>
              <a:t> </a:t>
            </a:r>
            <a:r>
              <a:rPr lang="en-US" sz="1600" dirty="0" err="1"/>
              <a:t>estatales</a:t>
            </a:r>
            <a:r>
              <a:rPr lang="en-US" sz="1600" dirty="0"/>
              <a:t> </a:t>
            </a:r>
            <a:r>
              <a:rPr lang="en-US" sz="1600" dirty="0" err="1"/>
              <a:t>que</a:t>
            </a:r>
            <a:r>
              <a:rPr lang="en-US" sz="1600" dirty="0"/>
              <a:t> </a:t>
            </a:r>
            <a:r>
              <a:rPr lang="en-US" sz="1600" dirty="0" err="1"/>
              <a:t>configuran</a:t>
            </a:r>
            <a:r>
              <a:rPr lang="en-US" sz="1600" dirty="0"/>
              <a:t> las </a:t>
            </a:r>
            <a:r>
              <a:rPr lang="en-US" sz="1600" dirty="0" err="1"/>
              <a:t>prácticas</a:t>
            </a:r>
            <a:r>
              <a:rPr lang="en-US" sz="1600" dirty="0"/>
              <a:t> </a:t>
            </a:r>
            <a:r>
              <a:rPr lang="en-US" sz="1600" dirty="0" err="1"/>
              <a:t>empresariales</a:t>
            </a:r>
            <a:r>
              <a:rPr lang="en-US" sz="1600" dirty="0"/>
              <a:t> </a:t>
            </a:r>
            <a:r>
              <a:rPr lang="en-US" sz="1600" dirty="0" err="1"/>
              <a:t>sean</a:t>
            </a:r>
            <a:r>
              <a:rPr lang="en-US" sz="1600" dirty="0"/>
              <a:t> </a:t>
            </a:r>
            <a:r>
              <a:rPr lang="en-US" sz="1600" dirty="0" err="1"/>
              <a:t>conscientes</a:t>
            </a:r>
            <a:r>
              <a:rPr lang="en-US" sz="1600" dirty="0"/>
              <a:t> de las </a:t>
            </a:r>
            <a:r>
              <a:rPr lang="en-US" sz="1600" dirty="0" err="1"/>
              <a:t>obligaciones</a:t>
            </a:r>
            <a:r>
              <a:rPr lang="en-US" sz="1600" dirty="0"/>
              <a:t> del Estado </a:t>
            </a:r>
            <a:r>
              <a:rPr lang="en-US" sz="1600" dirty="0" err="1"/>
              <a:t>en</a:t>
            </a:r>
            <a:r>
              <a:rPr lang="en-US" sz="1600" dirty="0"/>
              <a:t> </a:t>
            </a:r>
            <a:r>
              <a:rPr lang="en-US" sz="1600" dirty="0" err="1"/>
              <a:t>materia</a:t>
            </a:r>
            <a:r>
              <a:rPr lang="en-US" sz="1600" dirty="0"/>
              <a:t> de derechos </a:t>
            </a:r>
            <a:r>
              <a:rPr lang="en-US" sz="1600" dirty="0" err="1"/>
              <a:t>humanos</a:t>
            </a:r>
            <a:r>
              <a:rPr lang="en-US" sz="1600" dirty="0"/>
              <a:t> —y las </a:t>
            </a:r>
            <a:r>
              <a:rPr lang="en-US" sz="1600" dirty="0" err="1"/>
              <a:t>observen</a:t>
            </a:r>
            <a:r>
              <a:rPr lang="en-US" sz="1600" dirty="0"/>
              <a:t>— al </a:t>
            </a:r>
            <a:r>
              <a:rPr lang="en-US" sz="1600" dirty="0" err="1"/>
              <a:t>cumplir</a:t>
            </a:r>
            <a:r>
              <a:rPr lang="en-US" sz="1600" dirty="0"/>
              <a:t> sus </a:t>
            </a:r>
            <a:r>
              <a:rPr lang="en-US" sz="1600" dirty="0" err="1"/>
              <a:t>respectivos</a:t>
            </a:r>
            <a:r>
              <a:rPr lang="en-US" sz="1600" dirty="0"/>
              <a:t> </a:t>
            </a:r>
            <a:r>
              <a:rPr lang="en-US" sz="1600" dirty="0" err="1"/>
              <a:t>mandatos</a:t>
            </a:r>
            <a:r>
              <a:rPr lang="en-US" sz="1600" dirty="0"/>
              <a:t>» (¶8)</a:t>
            </a:r>
          </a:p>
          <a:p>
            <a:pPr lvl="1"/>
            <a:r>
              <a:rPr lang="en-US" sz="1600" dirty="0"/>
              <a:t>«</a:t>
            </a:r>
            <a:r>
              <a:rPr lang="en-US" sz="1600" dirty="0" err="1"/>
              <a:t>mantener</a:t>
            </a:r>
            <a:r>
              <a:rPr lang="en-US" sz="1600" dirty="0"/>
              <a:t> un </a:t>
            </a:r>
            <a:r>
              <a:rPr lang="en-US" sz="1600" dirty="0" err="1"/>
              <a:t>espacio</a:t>
            </a:r>
            <a:r>
              <a:rPr lang="en-US" sz="1600" dirty="0"/>
              <a:t> de </a:t>
            </a:r>
            <a:r>
              <a:rPr lang="en-US" sz="1600" dirty="0" err="1"/>
              <a:t>política</a:t>
            </a:r>
            <a:r>
              <a:rPr lang="en-US" sz="1600" dirty="0"/>
              <a:t> interna </a:t>
            </a:r>
            <a:r>
              <a:rPr lang="en-US" sz="1600" dirty="0" err="1"/>
              <a:t>adecuado</a:t>
            </a:r>
            <a:r>
              <a:rPr lang="en-US" sz="1600" dirty="0"/>
              <a:t> para </a:t>
            </a:r>
            <a:r>
              <a:rPr lang="en-US" sz="1600" dirty="0" err="1"/>
              <a:t>cumplir</a:t>
            </a:r>
            <a:r>
              <a:rPr lang="en-US" sz="1600" dirty="0"/>
              <a:t> sus </a:t>
            </a:r>
            <a:r>
              <a:rPr lang="en-US" sz="1600" dirty="0" err="1"/>
              <a:t>obligaciones</a:t>
            </a:r>
            <a:r>
              <a:rPr lang="en-US" sz="1600" dirty="0"/>
              <a:t> </a:t>
            </a:r>
            <a:r>
              <a:rPr lang="en-US" sz="1600" dirty="0" err="1"/>
              <a:t>en</a:t>
            </a:r>
            <a:r>
              <a:rPr lang="en-US" sz="1600" dirty="0"/>
              <a:t> </a:t>
            </a:r>
            <a:r>
              <a:rPr lang="en-US" sz="1600" dirty="0" err="1"/>
              <a:t>materia</a:t>
            </a:r>
            <a:r>
              <a:rPr lang="en-US" sz="1600" dirty="0"/>
              <a:t> de derechos </a:t>
            </a:r>
            <a:r>
              <a:rPr lang="en-US" sz="1600" dirty="0" err="1"/>
              <a:t>humanos</a:t>
            </a:r>
            <a:r>
              <a:rPr lang="en-US" sz="1600" dirty="0"/>
              <a:t> al </a:t>
            </a:r>
            <a:r>
              <a:rPr lang="en-US" sz="1600" dirty="0" err="1"/>
              <a:t>perseguir</a:t>
            </a:r>
            <a:r>
              <a:rPr lang="en-US" sz="1600" dirty="0"/>
              <a:t> </a:t>
            </a:r>
            <a:r>
              <a:rPr lang="en-US" sz="1600" dirty="0" err="1"/>
              <a:t>objetivos</a:t>
            </a:r>
            <a:r>
              <a:rPr lang="en-US" sz="1600" dirty="0"/>
              <a:t> de </a:t>
            </a:r>
            <a:r>
              <a:rPr lang="en-US" sz="1600" dirty="0" err="1"/>
              <a:t>política</a:t>
            </a:r>
            <a:r>
              <a:rPr lang="en-US" sz="1600" dirty="0"/>
              <a:t> </a:t>
            </a:r>
            <a:r>
              <a:rPr lang="en-US" sz="1600" dirty="0" err="1"/>
              <a:t>relacionados</a:t>
            </a:r>
            <a:r>
              <a:rPr lang="en-US" sz="1600" dirty="0"/>
              <a:t> con las </a:t>
            </a:r>
            <a:r>
              <a:rPr lang="en-US" sz="1600" dirty="0" err="1"/>
              <a:t>empresas</a:t>
            </a:r>
            <a:r>
              <a:rPr lang="en-US" sz="1600" dirty="0"/>
              <a:t> junto con </a:t>
            </a:r>
            <a:r>
              <a:rPr lang="en-US" sz="1600" dirty="0" err="1"/>
              <a:t>otros</a:t>
            </a:r>
            <a:r>
              <a:rPr lang="en-US" sz="1600" dirty="0"/>
              <a:t> </a:t>
            </a:r>
            <a:r>
              <a:rPr lang="en-US" sz="1600" dirty="0" err="1"/>
              <a:t>Estados</a:t>
            </a:r>
            <a:r>
              <a:rPr lang="en-US" sz="1600" dirty="0"/>
              <a:t> o </a:t>
            </a:r>
            <a:r>
              <a:rPr lang="en-US" sz="1600" dirty="0" err="1"/>
              <a:t>empresas</a:t>
            </a:r>
            <a:r>
              <a:rPr lang="en-US" sz="1600" dirty="0"/>
              <a:t>» (¶9)</a:t>
            </a:r>
          </a:p>
          <a:p>
            <a:r>
              <a:rPr lang="en-US" sz="1800" dirty="0" err="1"/>
              <a:t>Coherencia</a:t>
            </a:r>
            <a:r>
              <a:rPr lang="en-US" sz="1800" dirty="0"/>
              <a:t> de </a:t>
            </a:r>
            <a:r>
              <a:rPr lang="en-US" sz="1800" dirty="0" err="1"/>
              <a:t>políticas</a:t>
            </a:r>
            <a:r>
              <a:rPr lang="en-US" sz="1800" dirty="0"/>
              <a:t> (Externa)</a:t>
            </a:r>
          </a:p>
          <a:p>
            <a:pPr lvl="1"/>
            <a:r>
              <a:rPr lang="en-US" sz="1600" dirty="0"/>
              <a:t>Se </a:t>
            </a:r>
            <a:r>
              <a:rPr lang="en-US" sz="1600" dirty="0" err="1"/>
              <a:t>aplica</a:t>
            </a:r>
            <a:r>
              <a:rPr lang="en-US" sz="1600" dirty="0"/>
              <a:t> </a:t>
            </a:r>
            <a:r>
              <a:rPr lang="en-US" sz="1600" dirty="0" err="1"/>
              <a:t>cuando</a:t>
            </a:r>
            <a:r>
              <a:rPr lang="en-US" sz="1600" dirty="0"/>
              <a:t> los </a:t>
            </a:r>
            <a:r>
              <a:rPr lang="en-US" sz="1600" dirty="0" err="1"/>
              <a:t>Estados</a:t>
            </a:r>
            <a:r>
              <a:rPr lang="en-US" sz="1600" dirty="0"/>
              <a:t> «</a:t>
            </a:r>
            <a:r>
              <a:rPr lang="en-US" sz="1600" dirty="0" err="1"/>
              <a:t>actúan</a:t>
            </a:r>
            <a:r>
              <a:rPr lang="en-US" sz="1600" dirty="0"/>
              <a:t> </a:t>
            </a:r>
            <a:r>
              <a:rPr lang="en-US" sz="1600" dirty="0" err="1"/>
              <a:t>como</a:t>
            </a:r>
            <a:r>
              <a:rPr lang="en-US" sz="1600" dirty="0"/>
              <a:t> </a:t>
            </a:r>
            <a:r>
              <a:rPr lang="en-US" sz="1600" dirty="0" err="1"/>
              <a:t>miembros</a:t>
            </a:r>
            <a:r>
              <a:rPr lang="en-US" sz="1600" dirty="0"/>
              <a:t> de </a:t>
            </a:r>
            <a:r>
              <a:rPr lang="en-US" sz="1600" dirty="0" err="1"/>
              <a:t>instituciones</a:t>
            </a:r>
            <a:r>
              <a:rPr lang="en-US" sz="1600" dirty="0"/>
              <a:t> </a:t>
            </a:r>
            <a:r>
              <a:rPr lang="en-US" sz="1600" dirty="0" err="1"/>
              <a:t>multilaterales</a:t>
            </a:r>
            <a:r>
              <a:rPr lang="en-US" sz="1600" dirty="0"/>
              <a:t> </a:t>
            </a:r>
            <a:r>
              <a:rPr lang="en-US" sz="1600" dirty="0" err="1"/>
              <a:t>que</a:t>
            </a:r>
            <a:r>
              <a:rPr lang="en-US" sz="1600" dirty="0"/>
              <a:t> </a:t>
            </a:r>
            <a:r>
              <a:rPr lang="en-US" sz="1600" dirty="0" err="1"/>
              <a:t>abordan</a:t>
            </a:r>
            <a:r>
              <a:rPr lang="en-US" sz="1600" dirty="0"/>
              <a:t> </a:t>
            </a:r>
            <a:r>
              <a:rPr lang="en-US" sz="1600" dirty="0" err="1"/>
              <a:t>cuestiones</a:t>
            </a:r>
            <a:r>
              <a:rPr lang="en-US" sz="1600" dirty="0"/>
              <a:t> </a:t>
            </a:r>
            <a:r>
              <a:rPr lang="en-US" sz="1600" dirty="0" err="1"/>
              <a:t>relacionadas</a:t>
            </a:r>
            <a:r>
              <a:rPr lang="en-US" sz="1600" dirty="0"/>
              <a:t> con las </a:t>
            </a:r>
            <a:r>
              <a:rPr lang="en-US" sz="1600" dirty="0" err="1"/>
              <a:t>empresas</a:t>
            </a:r>
            <a:r>
              <a:rPr lang="en-US" sz="1600" dirty="0"/>
              <a:t>» (¶10):</a:t>
            </a:r>
          </a:p>
          <a:p>
            <a:pPr lvl="2"/>
            <a:r>
              <a:rPr lang="en-US" sz="1600" dirty="0"/>
              <a:t>«</a:t>
            </a:r>
            <a:r>
              <a:rPr lang="en-US" sz="1600" dirty="0" err="1"/>
              <a:t>Procurar</a:t>
            </a:r>
            <a:r>
              <a:rPr lang="en-US" sz="1600" dirty="0"/>
              <a:t> </a:t>
            </a:r>
            <a:r>
              <a:rPr lang="en-US" sz="1600" dirty="0" err="1"/>
              <a:t>asegurar</a:t>
            </a:r>
            <a:r>
              <a:rPr lang="en-US" sz="1600" dirty="0"/>
              <a:t>» </a:t>
            </a:r>
            <a:r>
              <a:rPr lang="en-US" sz="1600" dirty="0" err="1"/>
              <a:t>que</a:t>
            </a:r>
            <a:r>
              <a:rPr lang="en-US" sz="1600" dirty="0"/>
              <a:t> </a:t>
            </a:r>
            <a:r>
              <a:rPr lang="en-US" sz="1600" dirty="0" err="1"/>
              <a:t>estos</a:t>
            </a:r>
            <a:r>
              <a:rPr lang="en-US" sz="1600" dirty="0"/>
              <a:t> </a:t>
            </a:r>
            <a:r>
              <a:rPr lang="en-US" sz="1600" dirty="0" err="1"/>
              <a:t>órganos</a:t>
            </a:r>
            <a:r>
              <a:rPr lang="en-US" sz="1600" dirty="0"/>
              <a:t> no </a:t>
            </a:r>
            <a:r>
              <a:rPr lang="en-US" sz="1600" dirty="0" err="1"/>
              <a:t>obstaculicen</a:t>
            </a:r>
            <a:r>
              <a:rPr lang="en-US" sz="1600" dirty="0"/>
              <a:t> </a:t>
            </a:r>
            <a:r>
              <a:rPr lang="en-US" sz="1600" dirty="0" err="1"/>
              <a:t>el</a:t>
            </a:r>
            <a:r>
              <a:rPr lang="en-US" sz="1600" dirty="0"/>
              <a:t> </a:t>
            </a:r>
            <a:r>
              <a:rPr lang="en-US" sz="1600" dirty="0" err="1"/>
              <a:t>deber</a:t>
            </a:r>
            <a:r>
              <a:rPr lang="en-US" sz="1600" dirty="0"/>
              <a:t> del Estado </a:t>
            </a:r>
            <a:r>
              <a:rPr lang="en-US" sz="1600" dirty="0" err="1"/>
              <a:t>ni</a:t>
            </a:r>
            <a:r>
              <a:rPr lang="en-US" sz="1600" dirty="0"/>
              <a:t> la </a:t>
            </a:r>
            <a:r>
              <a:rPr lang="en-US" sz="1600" dirty="0" err="1"/>
              <a:t>responsabilidad</a:t>
            </a:r>
            <a:r>
              <a:rPr lang="en-US" sz="1600" dirty="0"/>
              <a:t> </a:t>
            </a:r>
            <a:r>
              <a:rPr lang="en-US" sz="1600" dirty="0" err="1"/>
              <a:t>empresarial</a:t>
            </a:r>
            <a:r>
              <a:rPr lang="en-US" sz="1600" dirty="0"/>
              <a:t> </a:t>
            </a:r>
            <a:r>
              <a:rPr lang="en-US" sz="1600" dirty="0" err="1"/>
              <a:t>en</a:t>
            </a:r>
            <a:r>
              <a:rPr lang="en-US" sz="1600" dirty="0"/>
              <a:t> sus </a:t>
            </a:r>
            <a:r>
              <a:rPr lang="en-US" sz="1600" dirty="0" err="1"/>
              <a:t>operaciones</a:t>
            </a:r>
            <a:r>
              <a:rPr lang="en-US" sz="1600" dirty="0"/>
              <a:t> o </a:t>
            </a:r>
            <a:r>
              <a:rPr lang="en-US" sz="1600" dirty="0" err="1"/>
              <a:t>en</a:t>
            </a:r>
            <a:r>
              <a:rPr lang="en-US" sz="1600" dirty="0"/>
              <a:t> la </a:t>
            </a:r>
            <a:r>
              <a:rPr lang="en-US" sz="1600" dirty="0" err="1"/>
              <a:t>elaboración</a:t>
            </a:r>
            <a:r>
              <a:rPr lang="en-US" sz="1600" dirty="0"/>
              <a:t> de </a:t>
            </a:r>
            <a:r>
              <a:rPr lang="en-US" sz="1600" dirty="0" err="1"/>
              <a:t>normas</a:t>
            </a:r>
            <a:endParaRPr lang="en-US" sz="1600" dirty="0"/>
          </a:p>
          <a:p>
            <a:pPr lvl="2"/>
            <a:r>
              <a:rPr lang="en-US" sz="1600" dirty="0"/>
              <a:t>«</a:t>
            </a:r>
            <a:r>
              <a:rPr lang="en-US" sz="1600" dirty="0" err="1"/>
              <a:t>Alentar</a:t>
            </a:r>
            <a:r>
              <a:rPr lang="en-US" sz="1600" dirty="0"/>
              <a:t> a </a:t>
            </a:r>
            <a:r>
              <a:rPr lang="en-US" sz="1600" dirty="0" err="1"/>
              <a:t>dichas</a:t>
            </a:r>
            <a:r>
              <a:rPr lang="en-US" sz="1600" dirty="0"/>
              <a:t> </a:t>
            </a:r>
            <a:r>
              <a:rPr lang="en-US" sz="1600" dirty="0" err="1"/>
              <a:t>instituciones</a:t>
            </a:r>
            <a:r>
              <a:rPr lang="en-US" sz="1600" dirty="0"/>
              <a:t>, </a:t>
            </a:r>
            <a:r>
              <a:rPr lang="en-US" sz="1600" dirty="0" err="1"/>
              <a:t>dentro</a:t>
            </a:r>
            <a:r>
              <a:rPr lang="en-US" sz="1600" dirty="0"/>
              <a:t> de sus </a:t>
            </a:r>
            <a:r>
              <a:rPr lang="en-US" sz="1600" dirty="0" err="1"/>
              <a:t>respectivos</a:t>
            </a:r>
            <a:r>
              <a:rPr lang="en-US" sz="1600" dirty="0"/>
              <a:t> </a:t>
            </a:r>
            <a:r>
              <a:rPr lang="en-US" sz="1600" dirty="0" err="1"/>
              <a:t>mandatos</a:t>
            </a:r>
            <a:r>
              <a:rPr lang="en-US" sz="1600" dirty="0"/>
              <a:t> y </a:t>
            </a:r>
            <a:r>
              <a:rPr lang="en-US" sz="1600" dirty="0" err="1"/>
              <a:t>capacidades</a:t>
            </a:r>
            <a:r>
              <a:rPr lang="en-US" sz="1600" dirty="0"/>
              <a:t>, a </a:t>
            </a:r>
            <a:r>
              <a:rPr lang="en-US" sz="1600" dirty="0" err="1"/>
              <a:t>promover</a:t>
            </a:r>
            <a:r>
              <a:rPr lang="en-US" sz="1600" dirty="0"/>
              <a:t> </a:t>
            </a:r>
            <a:r>
              <a:rPr lang="en-US" sz="1600" dirty="0" err="1"/>
              <a:t>el</a:t>
            </a:r>
            <a:r>
              <a:rPr lang="en-US" sz="1600" dirty="0"/>
              <a:t> </a:t>
            </a:r>
            <a:r>
              <a:rPr lang="en-US" sz="1600" dirty="0" err="1"/>
              <a:t>respeto</a:t>
            </a:r>
            <a:r>
              <a:rPr lang="en-US" sz="1600" dirty="0"/>
              <a:t> de los derechos </a:t>
            </a:r>
            <a:r>
              <a:rPr lang="en-US" sz="1600" dirty="0" err="1"/>
              <a:t>humanos</a:t>
            </a:r>
            <a:r>
              <a:rPr lang="en-US" sz="1600" dirty="0"/>
              <a:t> </a:t>
            </a:r>
            <a:r>
              <a:rPr lang="en-US" sz="1600" dirty="0" err="1"/>
              <a:t>por</a:t>
            </a:r>
            <a:r>
              <a:rPr lang="en-US" sz="1600" dirty="0"/>
              <a:t> </a:t>
            </a:r>
            <a:r>
              <a:rPr lang="en-US" sz="1600" dirty="0" err="1"/>
              <a:t>parte</a:t>
            </a:r>
            <a:r>
              <a:rPr lang="en-US" sz="1600" dirty="0"/>
              <a:t> de las </a:t>
            </a:r>
            <a:r>
              <a:rPr lang="en-US" sz="1600" dirty="0" err="1"/>
              <a:t>empresas</a:t>
            </a:r>
            <a:r>
              <a:rPr lang="en-US" sz="1600" dirty="0"/>
              <a:t>» y </a:t>
            </a:r>
            <a:r>
              <a:rPr lang="en-US" sz="1600" dirty="0" err="1"/>
              <a:t>ayudar</a:t>
            </a:r>
            <a:r>
              <a:rPr lang="en-US" sz="1600" dirty="0"/>
              <a:t> a los </a:t>
            </a:r>
            <a:r>
              <a:rPr lang="en-US" sz="1600" dirty="0" err="1"/>
              <a:t>Estados</a:t>
            </a:r>
            <a:r>
              <a:rPr lang="en-US" sz="1600" dirty="0"/>
              <a:t> a </a:t>
            </a:r>
            <a:r>
              <a:rPr lang="en-US" sz="1600" dirty="0" err="1"/>
              <a:t>desarrollar</a:t>
            </a:r>
            <a:r>
              <a:rPr lang="en-US" sz="1600" dirty="0"/>
              <a:t> </a:t>
            </a:r>
            <a:r>
              <a:rPr lang="en-US" sz="1600" dirty="0" err="1"/>
              <a:t>capacidades</a:t>
            </a:r>
            <a:endParaRPr lang="en-US" sz="1600" dirty="0"/>
          </a:p>
          <a:p>
            <a:pPr lvl="2"/>
            <a:r>
              <a:rPr lang="en-US" sz="1600" dirty="0" err="1"/>
              <a:t>Basarse</a:t>
            </a:r>
            <a:r>
              <a:rPr lang="en-US" sz="1600" dirty="0"/>
              <a:t> </a:t>
            </a:r>
            <a:r>
              <a:rPr lang="en-US" sz="1600" dirty="0" err="1"/>
              <a:t>en</a:t>
            </a:r>
            <a:r>
              <a:rPr lang="en-US" sz="1600" dirty="0"/>
              <a:t> los Principios Rectores de la ONU </a:t>
            </a:r>
            <a:r>
              <a:rPr lang="en-US" sz="1600" dirty="0" err="1"/>
              <a:t>en</a:t>
            </a:r>
            <a:r>
              <a:rPr lang="en-US" sz="1600" dirty="0"/>
              <a:t> la </a:t>
            </a:r>
            <a:r>
              <a:rPr lang="en-US" sz="1600" dirty="0" err="1"/>
              <a:t>cooperación</a:t>
            </a:r>
            <a:r>
              <a:rPr lang="en-US" sz="1600" dirty="0"/>
              <a:t> </a:t>
            </a:r>
            <a:r>
              <a:rPr lang="en-US" sz="1600" dirty="0" err="1"/>
              <a:t>internacional</a:t>
            </a:r>
            <a:r>
              <a:rPr lang="en-US" sz="1600" dirty="0"/>
              <a:t> </a:t>
            </a:r>
            <a:r>
              <a:rPr lang="en-US" sz="1600" dirty="0" err="1"/>
              <a:t>relativa</a:t>
            </a:r>
            <a:r>
              <a:rPr lang="en-US" sz="1600" dirty="0"/>
              <a:t> a la </a:t>
            </a:r>
            <a:r>
              <a:rPr lang="en-US" sz="1600" dirty="0" err="1"/>
              <a:t>gestión</a:t>
            </a:r>
            <a:r>
              <a:rPr lang="en-US" sz="1600" dirty="0"/>
              <a:t> de los «</a:t>
            </a:r>
            <a:r>
              <a:rPr lang="en-US" sz="1600" dirty="0" err="1"/>
              <a:t>desafíos</a:t>
            </a:r>
            <a:r>
              <a:rPr lang="en-US" sz="1600" dirty="0"/>
              <a:t>» </a:t>
            </a:r>
            <a:r>
              <a:rPr lang="en-US" sz="1600" dirty="0" err="1"/>
              <a:t>en</a:t>
            </a:r>
            <a:r>
              <a:rPr lang="en-US" sz="1600" dirty="0"/>
              <a:t> </a:t>
            </a:r>
            <a:r>
              <a:rPr lang="en-US" sz="1600" dirty="0" err="1"/>
              <a:t>materia</a:t>
            </a:r>
            <a:r>
              <a:rPr lang="en-US" sz="1600" dirty="0"/>
              <a:t> de derechos </a:t>
            </a:r>
            <a:r>
              <a:rPr lang="en-US" sz="1600" dirty="0" err="1"/>
              <a:t>humanos</a:t>
            </a:r>
            <a:endParaRPr lang="en-US" sz="1600" dirty="0"/>
          </a:p>
        </p:txBody>
      </p:sp>
      <p:sp>
        <p:nvSpPr>
          <p:cNvPr id="6" name="Content Placeholder 5">
            <a:extLst>
              <a:ext uri="{FF2B5EF4-FFF2-40B4-BE49-F238E27FC236}">
                <a16:creationId xmlns:a16="http://schemas.microsoft.com/office/drawing/2014/main" id="{A858E756-5FB3-1B39-A3E1-9F1A8E2326BC}"/>
              </a:ext>
            </a:extLst>
          </p:cNvPr>
          <p:cNvSpPr>
            <a:spLocks noGrp="1"/>
          </p:cNvSpPr>
          <p:nvPr>
            <p:ph sz="half" idx="2"/>
          </p:nvPr>
        </p:nvSpPr>
        <p:spPr>
          <a:xfrm>
            <a:off x="6096000" y="976185"/>
            <a:ext cx="6096000" cy="5881815"/>
          </a:xfrm>
        </p:spPr>
        <p:txBody>
          <a:bodyPr>
            <a:normAutofit fontScale="70000" lnSpcReduction="20000"/>
          </a:bodyPr>
          <a:lstStyle/>
          <a:p>
            <a:r>
              <a:rPr lang="en-US" sz="2600" dirty="0" err="1"/>
              <a:t>Gobernanza</a:t>
            </a:r>
            <a:r>
              <a:rPr lang="en-US" sz="2600" dirty="0"/>
              <a:t> </a:t>
            </a:r>
            <a:r>
              <a:rPr lang="en-US" sz="2600" dirty="0" err="1"/>
              <a:t>racionalizada</a:t>
            </a:r>
            <a:endParaRPr lang="en-US" sz="2600" dirty="0"/>
          </a:p>
          <a:p>
            <a:pPr lvl="1"/>
            <a:r>
              <a:rPr lang="en-US" sz="2600" dirty="0"/>
              <a:t>«</a:t>
            </a:r>
            <a:r>
              <a:rPr lang="en-US" sz="2600" dirty="0" err="1"/>
              <a:t>Vínculo</a:t>
            </a:r>
            <a:r>
              <a:rPr lang="en-US" sz="2600" dirty="0"/>
              <a:t> Estado-Empres</a:t>
            </a:r>
            <a:r>
              <a:rPr lang="en-US" sz="2200" dirty="0"/>
              <a:t>a»</a:t>
            </a:r>
          </a:p>
          <a:p>
            <a:pPr lvl="2"/>
            <a:r>
              <a:rPr lang="en-US" sz="2200" dirty="0"/>
              <a:t>«</a:t>
            </a:r>
            <a:r>
              <a:rPr lang="en-US" sz="2200" dirty="0" err="1"/>
              <a:t>Medidas</a:t>
            </a:r>
            <a:r>
              <a:rPr lang="en-US" sz="2200" dirty="0"/>
              <a:t> </a:t>
            </a:r>
            <a:r>
              <a:rPr lang="en-US" sz="2200" dirty="0" err="1"/>
              <a:t>adicionales</a:t>
            </a:r>
            <a:r>
              <a:rPr lang="en-US" sz="2200" dirty="0"/>
              <a:t>» para </a:t>
            </a:r>
            <a:r>
              <a:rPr lang="en-US" sz="2200" dirty="0" err="1"/>
              <a:t>proteger</a:t>
            </a:r>
            <a:r>
              <a:rPr lang="en-US" sz="2200" dirty="0"/>
              <a:t> contra los </a:t>
            </a:r>
            <a:r>
              <a:rPr lang="en-US" sz="2200" dirty="0" err="1"/>
              <a:t>abusos</a:t>
            </a:r>
            <a:r>
              <a:rPr lang="en-US" sz="2200" dirty="0"/>
              <a:t> de los derechos </a:t>
            </a:r>
            <a:r>
              <a:rPr lang="en-US" sz="2200" dirty="0" err="1"/>
              <a:t>humanos</a:t>
            </a:r>
            <a:r>
              <a:rPr lang="en-US" sz="2200" dirty="0"/>
              <a:t> </a:t>
            </a:r>
            <a:r>
              <a:rPr lang="en-US" sz="2200" dirty="0" err="1"/>
              <a:t>cometidos</a:t>
            </a:r>
            <a:r>
              <a:rPr lang="en-US" sz="2200" dirty="0"/>
              <a:t> </a:t>
            </a:r>
            <a:r>
              <a:rPr lang="en-US" sz="2200" dirty="0" err="1"/>
              <a:t>por</a:t>
            </a:r>
            <a:r>
              <a:rPr lang="en-US" sz="2200" dirty="0"/>
              <a:t> </a:t>
            </a:r>
            <a:r>
              <a:rPr lang="en-US" sz="2200" dirty="0" err="1"/>
              <a:t>entidades</a:t>
            </a:r>
            <a:r>
              <a:rPr lang="en-US" sz="2200" dirty="0"/>
              <a:t> de </a:t>
            </a:r>
            <a:r>
              <a:rPr lang="en-US" sz="2200" dirty="0" err="1"/>
              <a:t>propiedad</a:t>
            </a:r>
            <a:r>
              <a:rPr lang="en-US" sz="2200" dirty="0"/>
              <a:t>, bajo control o con </a:t>
            </a:r>
            <a:r>
              <a:rPr lang="en-US" sz="2200" dirty="0" err="1"/>
              <a:t>apoyo</a:t>
            </a:r>
            <a:r>
              <a:rPr lang="en-US" sz="2200" dirty="0"/>
              <a:t> del Estado (¶4)</a:t>
            </a:r>
          </a:p>
          <a:p>
            <a:pPr lvl="2"/>
            <a:r>
              <a:rPr lang="en-US" sz="2200" dirty="0"/>
              <a:t>«</a:t>
            </a:r>
            <a:r>
              <a:rPr lang="en-US" sz="2200" dirty="0" err="1"/>
              <a:t>Ejercer</a:t>
            </a:r>
            <a:r>
              <a:rPr lang="en-US" sz="2200" dirty="0"/>
              <a:t> </a:t>
            </a:r>
            <a:r>
              <a:rPr lang="en-US" sz="2200" dirty="0" err="1"/>
              <a:t>una</a:t>
            </a:r>
            <a:r>
              <a:rPr lang="en-US" sz="2200" dirty="0"/>
              <a:t> </a:t>
            </a:r>
            <a:r>
              <a:rPr lang="en-US" sz="2200" dirty="0" err="1"/>
              <a:t>supervisión</a:t>
            </a:r>
            <a:r>
              <a:rPr lang="en-US" sz="2200" dirty="0"/>
              <a:t> </a:t>
            </a:r>
            <a:r>
              <a:rPr lang="en-US" sz="2200" dirty="0" err="1"/>
              <a:t>adecuada</a:t>
            </a:r>
            <a:r>
              <a:rPr lang="en-US" sz="2200" dirty="0"/>
              <a:t>» </a:t>
            </a:r>
            <a:r>
              <a:rPr lang="en-US" sz="2200" dirty="0" err="1"/>
              <a:t>cuando</a:t>
            </a:r>
            <a:r>
              <a:rPr lang="en-US" sz="2200" dirty="0"/>
              <a:t> los </a:t>
            </a:r>
            <a:r>
              <a:rPr lang="en-US" sz="2200" dirty="0" err="1"/>
              <a:t>Estados</a:t>
            </a:r>
            <a:r>
              <a:rPr lang="en-US" sz="2200" dirty="0"/>
              <a:t> </a:t>
            </a:r>
            <a:r>
              <a:rPr lang="en-US" sz="2200" dirty="0" err="1"/>
              <a:t>contratan</a:t>
            </a:r>
            <a:r>
              <a:rPr lang="en-US" sz="2200" dirty="0"/>
              <a:t> a </a:t>
            </a:r>
            <a:r>
              <a:rPr lang="en-US" sz="2200" dirty="0" err="1"/>
              <a:t>empresas</a:t>
            </a:r>
            <a:r>
              <a:rPr lang="en-US" sz="2200" dirty="0"/>
              <a:t>, o </a:t>
            </a:r>
            <a:r>
              <a:rPr lang="en-US" sz="2200" dirty="0" err="1"/>
              <a:t>legislan</a:t>
            </a:r>
            <a:r>
              <a:rPr lang="en-US" sz="2200" dirty="0"/>
              <a:t> para </a:t>
            </a:r>
            <a:r>
              <a:rPr lang="en-US" sz="2200" dirty="0" err="1"/>
              <a:t>ellas</a:t>
            </a:r>
            <a:r>
              <a:rPr lang="en-US" sz="2200" dirty="0"/>
              <a:t>, con </a:t>
            </a:r>
            <a:r>
              <a:rPr lang="en-US" sz="2200" dirty="0" err="1"/>
              <a:t>el</a:t>
            </a:r>
            <a:r>
              <a:rPr lang="en-US" sz="2200" dirty="0"/>
              <a:t> fin de </a:t>
            </a:r>
            <a:r>
              <a:rPr lang="en-US" sz="2200" dirty="0" err="1"/>
              <a:t>que</a:t>
            </a:r>
            <a:r>
              <a:rPr lang="en-US" sz="2200" dirty="0"/>
              <a:t> </a:t>
            </a:r>
            <a:r>
              <a:rPr lang="en-US" sz="2200" dirty="0" err="1"/>
              <a:t>presten</a:t>
            </a:r>
            <a:r>
              <a:rPr lang="en-US" sz="2200" dirty="0"/>
              <a:t> </a:t>
            </a:r>
            <a:r>
              <a:rPr lang="en-US" sz="2200" dirty="0" err="1"/>
              <a:t>servicios</a:t>
            </a:r>
            <a:r>
              <a:rPr lang="en-US" sz="2200" dirty="0"/>
              <a:t> (</a:t>
            </a:r>
            <a:r>
              <a:rPr lang="en-US" sz="2200" dirty="0" err="1"/>
              <a:t>prestación</a:t>
            </a:r>
            <a:r>
              <a:rPr lang="en-US" sz="2200" dirty="0"/>
              <a:t> de </a:t>
            </a:r>
            <a:r>
              <a:rPr lang="en-US" sz="2200" dirty="0" err="1"/>
              <a:t>servicios</a:t>
            </a:r>
            <a:r>
              <a:rPr lang="en-US" sz="2200" dirty="0"/>
              <a:t> </a:t>
            </a:r>
            <a:r>
              <a:rPr lang="en-US" sz="2200" dirty="0" err="1"/>
              <a:t>privatizados</a:t>
            </a:r>
            <a:r>
              <a:rPr lang="en-US" sz="2200" dirty="0"/>
              <a:t>, ¶5)</a:t>
            </a:r>
          </a:p>
          <a:p>
            <a:pPr lvl="2"/>
            <a:r>
              <a:rPr lang="en-US" sz="2200" dirty="0"/>
              <a:t>«</a:t>
            </a:r>
            <a:r>
              <a:rPr lang="en-US" sz="2200" dirty="0" err="1"/>
              <a:t>Promover</a:t>
            </a:r>
            <a:r>
              <a:rPr lang="en-US" sz="2200" dirty="0"/>
              <a:t> </a:t>
            </a:r>
            <a:r>
              <a:rPr lang="en-US" sz="2200" dirty="0" err="1"/>
              <a:t>el</a:t>
            </a:r>
            <a:r>
              <a:rPr lang="en-US" sz="2200" dirty="0"/>
              <a:t> </a:t>
            </a:r>
            <a:r>
              <a:rPr lang="en-US" sz="2200" dirty="0" err="1"/>
              <a:t>respeto</a:t>
            </a:r>
            <a:r>
              <a:rPr lang="en-US" sz="2200" dirty="0"/>
              <a:t> de los derechos </a:t>
            </a:r>
            <a:r>
              <a:rPr lang="en-US" sz="2200" dirty="0" err="1"/>
              <a:t>humanos</a:t>
            </a:r>
            <a:r>
              <a:rPr lang="en-US" sz="2200" dirty="0"/>
              <a:t> </a:t>
            </a:r>
            <a:r>
              <a:rPr lang="en-US" sz="2200" dirty="0" err="1"/>
              <a:t>por</a:t>
            </a:r>
            <a:r>
              <a:rPr lang="en-US" sz="2200" dirty="0"/>
              <a:t> </a:t>
            </a:r>
            <a:r>
              <a:rPr lang="en-US" sz="2200" dirty="0" err="1"/>
              <a:t>parte</a:t>
            </a:r>
            <a:r>
              <a:rPr lang="en-US" sz="2200" dirty="0"/>
              <a:t> de las </a:t>
            </a:r>
            <a:r>
              <a:rPr lang="en-US" sz="2200" dirty="0" err="1"/>
              <a:t>entidades</a:t>
            </a:r>
            <a:r>
              <a:rPr lang="en-US" sz="2200" dirty="0"/>
              <a:t> con las </a:t>
            </a:r>
            <a:r>
              <a:rPr lang="en-US" sz="2200" dirty="0" err="1"/>
              <a:t>que</a:t>
            </a:r>
            <a:r>
              <a:rPr lang="en-US" sz="2200" dirty="0"/>
              <a:t> los </a:t>
            </a:r>
            <a:r>
              <a:rPr lang="en-US" sz="2200" dirty="0" err="1"/>
              <a:t>Estados</a:t>
            </a:r>
            <a:r>
              <a:rPr lang="en-US" sz="2200" dirty="0"/>
              <a:t> </a:t>
            </a:r>
            <a:r>
              <a:rPr lang="en-US" sz="2200" dirty="0" err="1"/>
              <a:t>realizan</a:t>
            </a:r>
            <a:r>
              <a:rPr lang="en-US" sz="2200" dirty="0"/>
              <a:t> </a:t>
            </a:r>
            <a:r>
              <a:rPr lang="en-US" sz="2200" dirty="0" err="1"/>
              <a:t>transacciones</a:t>
            </a:r>
            <a:r>
              <a:rPr lang="en-US" sz="2200" dirty="0"/>
              <a:t> </a:t>
            </a:r>
            <a:r>
              <a:rPr lang="en-US" sz="2200" dirty="0" err="1"/>
              <a:t>comerciales</a:t>
            </a:r>
            <a:r>
              <a:rPr lang="en-US" sz="2200" dirty="0"/>
              <a:t>» (</a:t>
            </a:r>
            <a:r>
              <a:rPr lang="en-US" sz="2200" dirty="0" err="1"/>
              <a:t>contratación</a:t>
            </a:r>
            <a:r>
              <a:rPr lang="en-US" sz="2200" dirty="0"/>
              <a:t> </a:t>
            </a:r>
            <a:r>
              <a:rPr lang="en-US" sz="2200" dirty="0" err="1"/>
              <a:t>pública</a:t>
            </a:r>
            <a:r>
              <a:rPr lang="en-US" sz="2200" dirty="0"/>
              <a:t>, ¶6)</a:t>
            </a:r>
          </a:p>
          <a:p>
            <a:r>
              <a:rPr lang="en-US" sz="2600" dirty="0"/>
              <a:t>Zonas </a:t>
            </a:r>
            <a:r>
              <a:rPr lang="en-US" sz="2600" dirty="0" err="1"/>
              <a:t>afectadas</a:t>
            </a:r>
            <a:r>
              <a:rPr lang="en-US" sz="2600" dirty="0"/>
              <a:t> </a:t>
            </a:r>
            <a:r>
              <a:rPr lang="en-US" sz="2600" dirty="0" err="1"/>
              <a:t>por</a:t>
            </a:r>
            <a:r>
              <a:rPr lang="en-US" sz="2600" dirty="0"/>
              <a:t> </a:t>
            </a:r>
            <a:r>
              <a:rPr lang="en-US" sz="2600" dirty="0" err="1"/>
              <a:t>conflictos</a:t>
            </a:r>
            <a:r>
              <a:rPr lang="en-US" sz="2600" dirty="0"/>
              <a:t> (</a:t>
            </a:r>
            <a:r>
              <a:rPr lang="en-US" sz="2600" dirty="0" err="1"/>
              <a:t>abusos</a:t>
            </a:r>
            <a:r>
              <a:rPr lang="en-US" sz="2600" dirty="0"/>
              <a:t> graves de los derechos </a:t>
            </a:r>
            <a:r>
              <a:rPr lang="en-US" sz="2600" dirty="0" err="1"/>
              <a:t>humanos</a:t>
            </a:r>
            <a:r>
              <a:rPr lang="en-US" sz="2600" dirty="0"/>
              <a:t>)</a:t>
            </a:r>
          </a:p>
          <a:p>
            <a:pPr lvl="1"/>
            <a:r>
              <a:rPr lang="en-US" sz="2200" dirty="0" err="1"/>
              <a:t>Interactuar</a:t>
            </a:r>
            <a:r>
              <a:rPr lang="en-US" sz="2200" dirty="0"/>
              <a:t> con </a:t>
            </a:r>
            <a:r>
              <a:rPr lang="en-US" sz="2200" dirty="0" err="1"/>
              <a:t>entidades</a:t>
            </a:r>
            <a:r>
              <a:rPr lang="en-US" sz="2200" dirty="0"/>
              <a:t> </a:t>
            </a:r>
            <a:r>
              <a:rPr lang="en-US" sz="2200" dirty="0" err="1"/>
              <a:t>respetando</a:t>
            </a:r>
            <a:r>
              <a:rPr lang="en-US" sz="2200" dirty="0"/>
              <a:t> sus </a:t>
            </a:r>
            <a:r>
              <a:rPr lang="en-US" sz="2200" dirty="0" err="1"/>
              <a:t>procesos</a:t>
            </a:r>
            <a:r>
              <a:rPr lang="en-US" sz="2200" dirty="0"/>
              <a:t> de diligencia </a:t>
            </a:r>
            <a:r>
              <a:rPr lang="en-US" sz="2200" dirty="0" err="1"/>
              <a:t>debida</a:t>
            </a:r>
            <a:r>
              <a:rPr lang="en-US" sz="2200" dirty="0"/>
              <a:t> </a:t>
            </a:r>
            <a:r>
              <a:rPr lang="en-US" sz="2200" dirty="0" err="1"/>
              <a:t>en</a:t>
            </a:r>
            <a:r>
              <a:rPr lang="en-US" sz="2200" dirty="0"/>
              <a:t> </a:t>
            </a:r>
            <a:r>
              <a:rPr lang="en-US" sz="2200" dirty="0" err="1"/>
              <a:t>materia</a:t>
            </a:r>
            <a:r>
              <a:rPr lang="en-US" sz="2200" dirty="0"/>
              <a:t> de derechos </a:t>
            </a:r>
            <a:r>
              <a:rPr lang="en-US" sz="2200" dirty="0" err="1"/>
              <a:t>humanos</a:t>
            </a:r>
            <a:r>
              <a:rPr lang="en-US" sz="2200" dirty="0"/>
              <a:t> (HRDD)</a:t>
            </a:r>
          </a:p>
          <a:p>
            <a:pPr lvl="1"/>
            <a:r>
              <a:rPr lang="en-US" sz="2200" dirty="0"/>
              <a:t>«Asistencia </a:t>
            </a:r>
            <a:r>
              <a:rPr lang="en-US" sz="2200" dirty="0" err="1"/>
              <a:t>adecuada</a:t>
            </a:r>
            <a:r>
              <a:rPr lang="en-US" sz="2200" dirty="0"/>
              <a:t>» para </a:t>
            </a:r>
            <a:r>
              <a:rPr lang="en-US" sz="2200" dirty="0" err="1"/>
              <a:t>identificar</a:t>
            </a:r>
            <a:r>
              <a:rPr lang="en-US" sz="2200" dirty="0"/>
              <a:t> </a:t>
            </a:r>
            <a:r>
              <a:rPr lang="en-US" sz="2200" dirty="0" err="1"/>
              <a:t>el</a:t>
            </a:r>
            <a:r>
              <a:rPr lang="en-US" sz="2200" dirty="0"/>
              <a:t> </a:t>
            </a:r>
            <a:r>
              <a:rPr lang="en-US" sz="2200" dirty="0" err="1"/>
              <a:t>riesgo</a:t>
            </a:r>
            <a:r>
              <a:rPr lang="en-US" sz="2200" dirty="0"/>
              <a:t> de </a:t>
            </a:r>
            <a:r>
              <a:rPr lang="en-US" sz="2200" dirty="0" err="1"/>
              <a:t>abusos</a:t>
            </a:r>
            <a:r>
              <a:rPr lang="en-US" sz="2200" dirty="0"/>
              <a:t> </a:t>
            </a:r>
            <a:r>
              <a:rPr lang="en-US" sz="2200" dirty="0" err="1"/>
              <a:t>agravados</a:t>
            </a:r>
            <a:endParaRPr lang="en-US" sz="2200" dirty="0"/>
          </a:p>
          <a:p>
            <a:pPr lvl="1"/>
            <a:r>
              <a:rPr lang="en-US" sz="2200" dirty="0" err="1"/>
              <a:t>Denegar</a:t>
            </a:r>
            <a:r>
              <a:rPr lang="en-US" sz="2200" dirty="0"/>
              <a:t> </a:t>
            </a:r>
            <a:r>
              <a:rPr lang="en-US" sz="2200" dirty="0" err="1"/>
              <a:t>el</a:t>
            </a:r>
            <a:r>
              <a:rPr lang="en-US" sz="2200" dirty="0"/>
              <a:t> </a:t>
            </a:r>
            <a:r>
              <a:rPr lang="en-US" sz="2200" dirty="0" err="1"/>
              <a:t>acceso</a:t>
            </a:r>
            <a:r>
              <a:rPr lang="en-US" sz="2200" dirty="0"/>
              <a:t> al </a:t>
            </a:r>
            <a:r>
              <a:rPr lang="en-US" sz="2200" dirty="0" err="1"/>
              <a:t>apoyo</a:t>
            </a:r>
            <a:r>
              <a:rPr lang="en-US" sz="2200" dirty="0"/>
              <a:t> </a:t>
            </a:r>
            <a:r>
              <a:rPr lang="en-US" sz="2200" dirty="0" err="1"/>
              <a:t>público</a:t>
            </a:r>
            <a:r>
              <a:rPr lang="en-US" sz="2200" dirty="0"/>
              <a:t> a las </a:t>
            </a:r>
            <a:r>
              <a:rPr lang="en-US" sz="2200" dirty="0" err="1"/>
              <a:t>empresas</a:t>
            </a:r>
            <a:r>
              <a:rPr lang="en-US" sz="2200" dirty="0"/>
              <a:t> «</a:t>
            </a:r>
            <a:r>
              <a:rPr lang="en-US" sz="2200" dirty="0" err="1"/>
              <a:t>involucradas</a:t>
            </a:r>
            <a:r>
              <a:rPr lang="en-US" sz="2200" dirty="0"/>
              <a:t> </a:t>
            </a:r>
            <a:r>
              <a:rPr lang="en-US" sz="2200" dirty="0" err="1"/>
              <a:t>en</a:t>
            </a:r>
            <a:r>
              <a:rPr lang="en-US" sz="2200" dirty="0"/>
              <a:t>» </a:t>
            </a:r>
            <a:r>
              <a:rPr lang="en-US" sz="2200" dirty="0" err="1"/>
              <a:t>abusos</a:t>
            </a:r>
            <a:r>
              <a:rPr lang="en-US" sz="2200" dirty="0"/>
              <a:t> graves de los derechos </a:t>
            </a:r>
            <a:r>
              <a:rPr lang="en-US" sz="2200" dirty="0" err="1"/>
              <a:t>humanos</a:t>
            </a:r>
            <a:endParaRPr lang="en-US" sz="2200" dirty="0"/>
          </a:p>
          <a:p>
            <a:pPr lvl="1"/>
            <a:r>
              <a:rPr lang="en-US" sz="2200" dirty="0" err="1"/>
              <a:t>Garantizar</a:t>
            </a:r>
            <a:r>
              <a:rPr lang="en-US" sz="2200" dirty="0"/>
              <a:t> </a:t>
            </a:r>
            <a:r>
              <a:rPr lang="en-US" sz="2200" dirty="0" err="1"/>
              <a:t>que</a:t>
            </a:r>
            <a:r>
              <a:rPr lang="en-US" sz="2200" dirty="0"/>
              <a:t> «las </a:t>
            </a:r>
            <a:r>
              <a:rPr lang="en-US" sz="2200" dirty="0" err="1"/>
              <a:t>políticas</a:t>
            </a:r>
            <a:r>
              <a:rPr lang="en-US" sz="2200" dirty="0"/>
              <a:t>, la </a:t>
            </a:r>
            <a:r>
              <a:rPr lang="en-US" sz="2200" dirty="0" err="1"/>
              <a:t>legislación</a:t>
            </a:r>
            <a:r>
              <a:rPr lang="en-US" sz="2200" dirty="0"/>
              <a:t>, las </a:t>
            </a:r>
            <a:r>
              <a:rPr lang="en-US" sz="2200" dirty="0" err="1"/>
              <a:t>reglamentación</a:t>
            </a:r>
            <a:r>
              <a:rPr lang="en-US" sz="2200" dirty="0"/>
              <a:t> y las </a:t>
            </a:r>
            <a:r>
              <a:rPr lang="en-US" sz="2200" dirty="0" err="1"/>
              <a:t>medidas</a:t>
            </a:r>
            <a:r>
              <a:rPr lang="en-US" sz="2200" dirty="0"/>
              <a:t> de </a:t>
            </a:r>
            <a:r>
              <a:rPr lang="en-US" sz="2200" dirty="0" err="1"/>
              <a:t>aplicación</a:t>
            </a:r>
            <a:r>
              <a:rPr lang="en-US" sz="2200" dirty="0"/>
              <a:t> </a:t>
            </a:r>
            <a:r>
              <a:rPr lang="en-US" sz="2200" dirty="0" err="1"/>
              <a:t>vigentes</a:t>
            </a:r>
            <a:r>
              <a:rPr lang="en-US" sz="2200" dirty="0"/>
              <a:t> </a:t>
            </a:r>
            <a:r>
              <a:rPr lang="en-US" sz="2200" dirty="0" err="1"/>
              <a:t>sean</a:t>
            </a:r>
            <a:r>
              <a:rPr lang="en-US" sz="2200" dirty="0"/>
              <a:t> </a:t>
            </a:r>
            <a:r>
              <a:rPr lang="en-US" sz="2200" dirty="0" err="1"/>
              <a:t>eficaces</a:t>
            </a:r>
            <a:r>
              <a:rPr lang="en-US" sz="2200" dirty="0"/>
              <a:t> para </a:t>
            </a:r>
            <a:r>
              <a:rPr lang="en-US" sz="2200" dirty="0" err="1"/>
              <a:t>abordar</a:t>
            </a:r>
            <a:r>
              <a:rPr lang="en-US" sz="2200" dirty="0"/>
              <a:t> </a:t>
            </a:r>
            <a:r>
              <a:rPr lang="en-US" sz="2200" dirty="0" err="1"/>
              <a:t>el</a:t>
            </a:r>
            <a:r>
              <a:rPr lang="en-US" sz="2200" dirty="0"/>
              <a:t> </a:t>
            </a:r>
            <a:r>
              <a:rPr lang="en-US" sz="2200" dirty="0" err="1"/>
              <a:t>riesgo</a:t>
            </a:r>
            <a:r>
              <a:rPr lang="en-US" sz="2200" dirty="0"/>
              <a:t> de </a:t>
            </a:r>
            <a:r>
              <a:rPr lang="en-US" sz="2200" dirty="0" err="1"/>
              <a:t>participación</a:t>
            </a:r>
            <a:r>
              <a:rPr lang="en-US" sz="2200" dirty="0"/>
              <a:t> </a:t>
            </a:r>
            <a:r>
              <a:rPr lang="en-US" sz="2200" dirty="0" err="1"/>
              <a:t>empresarial</a:t>
            </a:r>
            <a:r>
              <a:rPr lang="en-US" sz="2200" dirty="0"/>
              <a:t> </a:t>
            </a:r>
            <a:r>
              <a:rPr lang="en-US" sz="2200" dirty="0" err="1"/>
              <a:t>en</a:t>
            </a:r>
            <a:r>
              <a:rPr lang="en-US" sz="2200" dirty="0"/>
              <a:t> </a:t>
            </a:r>
            <a:r>
              <a:rPr lang="en-US" sz="2200" dirty="0" err="1"/>
              <a:t>abusos</a:t>
            </a:r>
            <a:r>
              <a:rPr lang="en-US" sz="2200" dirty="0"/>
              <a:t> graves de los derechos </a:t>
            </a:r>
            <a:r>
              <a:rPr lang="en-US" sz="2200" dirty="0" err="1"/>
              <a:t>humanos</a:t>
            </a:r>
            <a:r>
              <a:rPr lang="en-US" sz="2200" dirty="0"/>
              <a:t>».</a:t>
            </a:r>
          </a:p>
          <a:p>
            <a:r>
              <a:rPr lang="en-US" dirty="0"/>
              <a:t>¿</a:t>
            </a:r>
            <a:r>
              <a:rPr lang="en-US" dirty="0" err="1"/>
              <a:t>Cuándo</a:t>
            </a:r>
            <a:r>
              <a:rPr lang="en-US" dirty="0"/>
              <a:t> </a:t>
            </a:r>
            <a:r>
              <a:rPr lang="en-US" dirty="0" err="1"/>
              <a:t>tiene</a:t>
            </a:r>
            <a:r>
              <a:rPr lang="en-US" dirty="0"/>
              <a:t> </a:t>
            </a:r>
            <a:r>
              <a:rPr lang="en-US" dirty="0" err="1"/>
              <a:t>sentido</a:t>
            </a:r>
            <a:r>
              <a:rPr lang="en-US" dirty="0"/>
              <a:t> </a:t>
            </a:r>
            <a:r>
              <a:rPr lang="en-US" dirty="0" err="1"/>
              <a:t>hacer</a:t>
            </a:r>
            <a:r>
              <a:rPr lang="en-US" dirty="0"/>
              <a:t> </a:t>
            </a:r>
            <a:r>
              <a:rPr lang="en-US" dirty="0" err="1"/>
              <a:t>obligatoria</a:t>
            </a:r>
            <a:r>
              <a:rPr lang="en-US" dirty="0"/>
              <a:t> la diligencia </a:t>
            </a:r>
            <a:r>
              <a:rPr lang="en-US" dirty="0" err="1"/>
              <a:t>debida</a:t>
            </a:r>
            <a:r>
              <a:rPr lang="en-US" dirty="0"/>
              <a:t> </a:t>
            </a:r>
            <a:r>
              <a:rPr lang="en-US" dirty="0" err="1"/>
              <a:t>en</a:t>
            </a:r>
            <a:r>
              <a:rPr lang="en-US" dirty="0"/>
              <a:t> </a:t>
            </a:r>
            <a:r>
              <a:rPr lang="en-US" dirty="0" err="1"/>
              <a:t>materia</a:t>
            </a:r>
            <a:r>
              <a:rPr lang="en-US" dirty="0"/>
              <a:t> de derechos </a:t>
            </a:r>
            <a:r>
              <a:rPr lang="en-US" dirty="0" err="1"/>
              <a:t>humanos</a:t>
            </a:r>
            <a:r>
              <a:rPr lang="en-US" dirty="0"/>
              <a:t>? ¿</a:t>
            </a:r>
            <a:r>
              <a:rPr lang="en-US" dirty="0" err="1"/>
              <a:t>Deberían</a:t>
            </a:r>
            <a:r>
              <a:rPr lang="en-US" dirty="0"/>
              <a:t> los </a:t>
            </a:r>
            <a:r>
              <a:rPr lang="en-US" dirty="0" err="1"/>
              <a:t>Estados</a:t>
            </a:r>
            <a:r>
              <a:rPr lang="en-US" dirty="0"/>
              <a:t> también </a:t>
            </a:r>
            <a:r>
              <a:rPr lang="en-US" dirty="0" err="1"/>
              <a:t>aplicar</a:t>
            </a:r>
            <a:r>
              <a:rPr lang="en-US" dirty="0"/>
              <a:t> la HRDD? (¶¶2, 7)</a:t>
            </a:r>
          </a:p>
        </p:txBody>
      </p:sp>
    </p:spTree>
    <p:extLst>
      <p:ext uri="{BB962C8B-B14F-4D97-AF65-F5344CB8AC3E}">
        <p14:creationId xmlns:p14="http://schemas.microsoft.com/office/powerpoint/2010/main" val="64587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9FBDD4-A948-94D4-8E15-930FEAA1EA6B}"/>
              </a:ext>
            </a:extLst>
          </p:cNvPr>
          <p:cNvSpPr>
            <a:spLocks noGrp="1"/>
          </p:cNvSpPr>
          <p:nvPr>
            <p:ph type="title"/>
          </p:nvPr>
        </p:nvSpPr>
        <p:spPr>
          <a:xfrm>
            <a:off x="19698" y="0"/>
            <a:ext cx="4935361" cy="6857999"/>
          </a:xfrm>
          <a:gradFill flip="none" rotWithShape="1">
            <a:gsLst>
              <a:gs pos="41009">
                <a:srgbClr val="00B0F0"/>
              </a:gs>
              <a:gs pos="43998">
                <a:srgbClr val="002060"/>
              </a:gs>
              <a:gs pos="43010">
                <a:srgbClr val="FFFF00"/>
              </a:gs>
              <a:gs pos="85996">
                <a:srgbClr val="FF0000"/>
              </a:gs>
              <a:gs pos="85996">
                <a:srgbClr val="0F455E"/>
              </a:gs>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txBody>
          <a:bodyPr/>
          <a:lstStyle/>
          <a:p>
            <a:pPr algn="ctr"/>
            <a:r>
              <a:rPr lang="en-US" b="1">
                <a:solidFill>
                  <a:schemeClr val="bg1"/>
                </a:solidFill>
              </a:rPr>
              <a:t>Human Rights Due Diligence (HRDD)</a:t>
            </a:r>
            <a:br>
              <a:rPr lang="en-US" b="1">
                <a:solidFill>
                  <a:schemeClr val="bg1"/>
                </a:solidFill>
              </a:rPr>
            </a:br>
            <a:r>
              <a:rPr lang="en-US" b="1" err="1">
                <a:solidFill>
                  <a:schemeClr val="bg1"/>
                </a:solidFill>
              </a:rPr>
              <a:t>Debida</a:t>
            </a:r>
            <a:r>
              <a:rPr lang="en-US" b="1">
                <a:solidFill>
                  <a:schemeClr val="bg1"/>
                </a:solidFill>
              </a:rPr>
              <a:t> </a:t>
            </a:r>
            <a:r>
              <a:rPr lang="en-US" b="1" err="1">
                <a:solidFill>
                  <a:schemeClr val="bg1"/>
                </a:solidFill>
              </a:rPr>
              <a:t>Dilgencia</a:t>
            </a:r>
            <a:endParaRPr lang="en-US" b="1">
              <a:solidFill>
                <a:schemeClr val="bg1"/>
              </a:solidFill>
            </a:endParaRPr>
          </a:p>
        </p:txBody>
      </p:sp>
      <p:pic>
        <p:nvPicPr>
          <p:cNvPr id="12" name="Content Placeholder 11">
            <a:extLst>
              <a:ext uri="{FF2B5EF4-FFF2-40B4-BE49-F238E27FC236}">
                <a16:creationId xmlns:a16="http://schemas.microsoft.com/office/drawing/2014/main" id="{D12D16FA-3DCC-10D6-0C45-A4EB34477DBA}"/>
              </a:ext>
            </a:extLst>
          </p:cNvPr>
          <p:cNvPicPr>
            <a:picLocks noGrp="1" noChangeAspect="1"/>
          </p:cNvPicPr>
          <p:nvPr>
            <p:ph idx="1"/>
          </p:nvPr>
        </p:nvPicPr>
        <p:blipFill>
          <a:blip r:embed="rId2"/>
          <a:stretch>
            <a:fillRect/>
          </a:stretch>
        </p:blipFill>
        <p:spPr>
          <a:xfrm>
            <a:off x="5301049" y="644439"/>
            <a:ext cx="6444259" cy="5235961"/>
          </a:xfrm>
          <a:prstGeom prst="rect">
            <a:avLst/>
          </a:prstGeom>
        </p:spPr>
      </p:pic>
    </p:spTree>
    <p:extLst>
      <p:ext uri="{BB962C8B-B14F-4D97-AF65-F5344CB8AC3E}">
        <p14:creationId xmlns:p14="http://schemas.microsoft.com/office/powerpoint/2010/main" val="1268043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7D43BA-4146-41BD-C6A6-5DB514C7DADD}"/>
              </a:ext>
            </a:extLst>
          </p:cNvPr>
          <p:cNvSpPr>
            <a:spLocks noGrp="1"/>
          </p:cNvSpPr>
          <p:nvPr>
            <p:ph type="title"/>
          </p:nvPr>
        </p:nvSpPr>
        <p:spPr>
          <a:xfrm>
            <a:off x="76200" y="91856"/>
            <a:ext cx="12192000" cy="1325563"/>
          </a:xfrm>
        </p:spPr>
        <p:txBody>
          <a:bodyPr/>
          <a:lstStyle/>
          <a:p>
            <a:pPr algn="ctr"/>
            <a:r>
              <a:rPr lang="en-US"/>
              <a:t>HRDD Structures and Methods (UNGP ¶¶ 17-21</a:t>
            </a:r>
          </a:p>
        </p:txBody>
      </p:sp>
      <p:pic>
        <p:nvPicPr>
          <p:cNvPr id="8" name="Content Placeholder 7">
            <a:extLst>
              <a:ext uri="{FF2B5EF4-FFF2-40B4-BE49-F238E27FC236}">
                <a16:creationId xmlns:a16="http://schemas.microsoft.com/office/drawing/2014/main" id="{D1272CD5-216C-47B8-F0A7-9C0D0064F4EA}"/>
              </a:ext>
            </a:extLst>
          </p:cNvPr>
          <p:cNvPicPr>
            <a:picLocks noGrp="1" noChangeAspect="1"/>
          </p:cNvPicPr>
          <p:nvPr>
            <p:ph sz="half" idx="1"/>
          </p:nvPr>
        </p:nvPicPr>
        <p:blipFill>
          <a:blip r:embed="rId2"/>
          <a:stretch>
            <a:fillRect/>
          </a:stretch>
        </p:blipFill>
        <p:spPr>
          <a:xfrm>
            <a:off x="76200" y="1324304"/>
            <a:ext cx="5695950" cy="4630854"/>
          </a:xfrm>
          <a:prstGeom prst="rect">
            <a:avLst/>
          </a:prstGeom>
        </p:spPr>
      </p:pic>
      <p:sp>
        <p:nvSpPr>
          <p:cNvPr id="6" name="Content Placeholder 5">
            <a:extLst>
              <a:ext uri="{FF2B5EF4-FFF2-40B4-BE49-F238E27FC236}">
                <a16:creationId xmlns:a16="http://schemas.microsoft.com/office/drawing/2014/main" id="{22CF9AD7-8805-C8ED-4781-72AF53F332CF}"/>
              </a:ext>
            </a:extLst>
          </p:cNvPr>
          <p:cNvSpPr>
            <a:spLocks noGrp="1"/>
          </p:cNvSpPr>
          <p:nvPr>
            <p:ph sz="half" idx="2"/>
          </p:nvPr>
        </p:nvSpPr>
        <p:spPr>
          <a:xfrm>
            <a:off x="5772150" y="1324304"/>
            <a:ext cx="6419850" cy="5533696"/>
          </a:xfrm>
        </p:spPr>
        <p:txBody>
          <a:bodyPr>
            <a:normAutofit fontScale="92500" lnSpcReduction="20000"/>
          </a:bodyPr>
          <a:lstStyle/>
          <a:p>
            <a:r>
              <a:rPr lang="en-US"/>
              <a:t>Objective: </a:t>
            </a:r>
          </a:p>
          <a:p>
            <a:pPr lvl="1"/>
            <a:r>
              <a:rPr lang="en-US"/>
              <a:t>“identify, prevent, mitigate and account for how they address their adverse human rights impacts” (UNGP ¶17)</a:t>
            </a:r>
          </a:p>
          <a:p>
            <a:r>
              <a:rPr lang="en-US"/>
              <a:t>Method</a:t>
            </a:r>
          </a:p>
          <a:p>
            <a:pPr lvl="1" algn="just"/>
            <a:r>
              <a:rPr lang="en-US"/>
              <a:t>(1) Assessing actual and potential human rights impacts (¶18), </a:t>
            </a:r>
          </a:p>
          <a:p>
            <a:pPr lvl="1" algn="just"/>
            <a:r>
              <a:rPr lang="en-US"/>
              <a:t>(2) integrating and acting upon the findings (¶19), </a:t>
            </a:r>
          </a:p>
          <a:p>
            <a:pPr lvl="1" algn="just"/>
            <a:r>
              <a:rPr lang="en-US"/>
              <a:t>(3) tracking responses (¶20), and </a:t>
            </a:r>
          </a:p>
          <a:p>
            <a:pPr lvl="1" algn="just"/>
            <a:r>
              <a:rPr lang="en-US"/>
              <a:t>(4) communicating how impacts are addressed (¶21)</a:t>
            </a:r>
          </a:p>
          <a:p>
            <a:pPr algn="just"/>
            <a:r>
              <a:rPr lang="en-US"/>
              <a:t>Remedy</a:t>
            </a:r>
          </a:p>
          <a:p>
            <a:pPr lvl="1" algn="just"/>
            <a:r>
              <a:rPr lang="en-US"/>
              <a:t>When actual adverse impacts occur (¶22)</a:t>
            </a:r>
          </a:p>
          <a:p>
            <a:pPr algn="just"/>
            <a:r>
              <a:rPr lang="en-US"/>
              <a:t>Compliance and Prioritization</a:t>
            </a:r>
          </a:p>
          <a:p>
            <a:pPr lvl="1" algn="just"/>
            <a:r>
              <a:rPr lang="en-US"/>
              <a:t>HRDD as a matter of legal compliance (¶23)</a:t>
            </a:r>
          </a:p>
          <a:p>
            <a:pPr lvl="1" algn="just"/>
            <a:r>
              <a:rPr lang="en-US"/>
              <a:t>Prioritization grounded in severity and context (¶24)</a:t>
            </a:r>
          </a:p>
          <a:p>
            <a:pPr algn="just"/>
            <a:endParaRPr lang="en-US"/>
          </a:p>
          <a:p>
            <a:pPr algn="just"/>
            <a:endParaRPr lang="en-US"/>
          </a:p>
        </p:txBody>
      </p:sp>
    </p:spTree>
    <p:extLst>
      <p:ext uri="{BB962C8B-B14F-4D97-AF65-F5344CB8AC3E}">
        <p14:creationId xmlns:p14="http://schemas.microsoft.com/office/powerpoint/2010/main" val="993231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47798-C367-0EAE-F408-DC6B03CF24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4BE4B66-DF0E-4863-3944-CDEE5821F4B4}"/>
              </a:ext>
            </a:extLst>
          </p:cNvPr>
          <p:cNvSpPr>
            <a:spLocks noGrp="1"/>
          </p:cNvSpPr>
          <p:nvPr>
            <p:ph type="title"/>
          </p:nvPr>
        </p:nvSpPr>
        <p:spPr>
          <a:xfrm>
            <a:off x="76200" y="91856"/>
            <a:ext cx="12192000" cy="780503"/>
          </a:xfrm>
        </p:spPr>
        <p:txBody>
          <a:bodyPr/>
          <a:lstStyle/>
          <a:p>
            <a:pPr algn="ctr"/>
            <a:r>
              <a:rPr lang="en-US"/>
              <a:t>HRDD </a:t>
            </a:r>
            <a:r>
              <a:rPr lang="en-US" err="1"/>
              <a:t>Estructuras</a:t>
            </a:r>
            <a:r>
              <a:rPr lang="en-US"/>
              <a:t> y </a:t>
            </a:r>
            <a:r>
              <a:rPr lang="en-US" err="1"/>
              <a:t>Métodos</a:t>
            </a:r>
            <a:r>
              <a:rPr lang="en-US"/>
              <a:t> (UNGP ¶¶ 17-21</a:t>
            </a:r>
          </a:p>
        </p:txBody>
      </p:sp>
      <p:pic>
        <p:nvPicPr>
          <p:cNvPr id="8" name="Content Placeholder 7">
            <a:extLst>
              <a:ext uri="{FF2B5EF4-FFF2-40B4-BE49-F238E27FC236}">
                <a16:creationId xmlns:a16="http://schemas.microsoft.com/office/drawing/2014/main" id="{36A46891-4B16-E827-518F-6FD4F1F2FD75}"/>
              </a:ext>
            </a:extLst>
          </p:cNvPr>
          <p:cNvPicPr>
            <a:picLocks noGrp="1" noChangeAspect="1"/>
          </p:cNvPicPr>
          <p:nvPr>
            <p:ph sz="half" idx="1"/>
          </p:nvPr>
        </p:nvPicPr>
        <p:blipFill>
          <a:blip r:embed="rId2"/>
          <a:stretch>
            <a:fillRect/>
          </a:stretch>
        </p:blipFill>
        <p:spPr>
          <a:xfrm>
            <a:off x="6922664" y="1933902"/>
            <a:ext cx="5269336" cy="4284013"/>
          </a:xfrm>
          <a:prstGeom prst="rect">
            <a:avLst/>
          </a:prstGeom>
        </p:spPr>
      </p:pic>
      <p:sp>
        <p:nvSpPr>
          <p:cNvPr id="6" name="Content Placeholder 5">
            <a:extLst>
              <a:ext uri="{FF2B5EF4-FFF2-40B4-BE49-F238E27FC236}">
                <a16:creationId xmlns:a16="http://schemas.microsoft.com/office/drawing/2014/main" id="{C5CEA5E5-551B-7A4C-3F01-0E42067E3D4D}"/>
              </a:ext>
            </a:extLst>
          </p:cNvPr>
          <p:cNvSpPr>
            <a:spLocks noGrp="1"/>
          </p:cNvSpPr>
          <p:nvPr>
            <p:ph sz="half" idx="2"/>
          </p:nvPr>
        </p:nvSpPr>
        <p:spPr>
          <a:xfrm>
            <a:off x="76200" y="872359"/>
            <a:ext cx="6755524" cy="5893785"/>
          </a:xfrm>
        </p:spPr>
        <p:txBody>
          <a:bodyPr>
            <a:normAutofit fontScale="55000" lnSpcReduction="20000"/>
          </a:bodyPr>
          <a:lstStyle/>
          <a:p>
            <a:pPr algn="just"/>
            <a:r>
              <a:rPr lang="en-US" sz="3600" dirty="0" err="1"/>
              <a:t>Objetivo</a:t>
            </a:r>
            <a:r>
              <a:rPr lang="en-US" sz="3600" dirty="0"/>
              <a:t>:</a:t>
            </a:r>
          </a:p>
          <a:p>
            <a:pPr lvl="1" algn="just"/>
            <a:r>
              <a:rPr lang="en-US" sz="3600" dirty="0"/>
              <a:t>«</a:t>
            </a:r>
            <a:r>
              <a:rPr lang="en-US" sz="3600" dirty="0" err="1"/>
              <a:t>identificar</a:t>
            </a:r>
            <a:r>
              <a:rPr lang="en-US" sz="3600" dirty="0"/>
              <a:t>, </a:t>
            </a:r>
            <a:r>
              <a:rPr lang="en-US" sz="3600" dirty="0" err="1"/>
              <a:t>prevenir</a:t>
            </a:r>
            <a:r>
              <a:rPr lang="en-US" sz="3600" dirty="0"/>
              <a:t>, </a:t>
            </a:r>
            <a:r>
              <a:rPr lang="en-US" sz="3600" dirty="0" err="1"/>
              <a:t>mitigar</a:t>
            </a:r>
            <a:r>
              <a:rPr lang="en-US" sz="3600" dirty="0"/>
              <a:t> y </a:t>
            </a:r>
            <a:r>
              <a:rPr lang="en-US" sz="3600" dirty="0" err="1"/>
              <a:t>dar</a:t>
            </a:r>
            <a:r>
              <a:rPr lang="en-US" sz="3600" dirty="0"/>
              <a:t> </a:t>
            </a:r>
            <a:r>
              <a:rPr lang="en-US" sz="3600" dirty="0" err="1"/>
              <a:t>cuenta</a:t>
            </a:r>
            <a:r>
              <a:rPr lang="en-US" sz="3600" dirty="0"/>
              <a:t> de </a:t>
            </a:r>
            <a:r>
              <a:rPr lang="en-US" sz="3600" dirty="0" err="1"/>
              <a:t>cómo</a:t>
            </a:r>
            <a:r>
              <a:rPr lang="en-US" sz="3600" dirty="0"/>
              <a:t> </a:t>
            </a:r>
            <a:r>
              <a:rPr lang="en-US" sz="3600" dirty="0" err="1"/>
              <a:t>abordan</a:t>
            </a:r>
            <a:r>
              <a:rPr lang="en-US" sz="3600" dirty="0"/>
              <a:t> sus </a:t>
            </a:r>
            <a:r>
              <a:rPr lang="en-US" sz="3600" dirty="0" err="1"/>
              <a:t>impactos</a:t>
            </a:r>
            <a:r>
              <a:rPr lang="en-US" sz="3600" dirty="0"/>
              <a:t> </a:t>
            </a:r>
            <a:r>
              <a:rPr lang="en-US" sz="3600" dirty="0" err="1"/>
              <a:t>adversos</a:t>
            </a:r>
            <a:r>
              <a:rPr lang="en-US" sz="3600" dirty="0"/>
              <a:t> </a:t>
            </a:r>
            <a:r>
              <a:rPr lang="en-US" sz="3600" dirty="0" err="1"/>
              <a:t>en</a:t>
            </a:r>
            <a:r>
              <a:rPr lang="en-US" sz="3600" dirty="0"/>
              <a:t> los derechos </a:t>
            </a:r>
            <a:r>
              <a:rPr lang="en-US" sz="3600" dirty="0" err="1"/>
              <a:t>humanos</a:t>
            </a:r>
            <a:r>
              <a:rPr lang="en-US" sz="3600" dirty="0"/>
              <a:t>» (Principios Rectores de la ONU, </a:t>
            </a:r>
            <a:r>
              <a:rPr lang="en-US" sz="3600" dirty="0" err="1"/>
              <a:t>párr</a:t>
            </a:r>
            <a:r>
              <a:rPr lang="en-US" sz="3600" dirty="0"/>
              <a:t>. 17)</a:t>
            </a:r>
          </a:p>
          <a:p>
            <a:pPr algn="just"/>
            <a:r>
              <a:rPr lang="en-US" sz="3600" dirty="0" err="1"/>
              <a:t>Método</a:t>
            </a:r>
            <a:endParaRPr lang="en-US" sz="3600" dirty="0"/>
          </a:p>
          <a:p>
            <a:pPr lvl="1" algn="just"/>
            <a:r>
              <a:rPr lang="en-US" sz="3600" dirty="0"/>
              <a:t>(1) </a:t>
            </a:r>
            <a:r>
              <a:rPr lang="en-US" sz="3600" dirty="0" err="1"/>
              <a:t>Evaluar</a:t>
            </a:r>
            <a:r>
              <a:rPr lang="en-US" sz="3600" dirty="0"/>
              <a:t> los </a:t>
            </a:r>
            <a:r>
              <a:rPr lang="en-US" sz="3600" dirty="0" err="1"/>
              <a:t>impactos</a:t>
            </a:r>
            <a:r>
              <a:rPr lang="en-US" sz="3600" dirty="0"/>
              <a:t> reales y </a:t>
            </a:r>
            <a:r>
              <a:rPr lang="en-US" sz="3600" dirty="0" err="1"/>
              <a:t>potenciales</a:t>
            </a:r>
            <a:r>
              <a:rPr lang="en-US" sz="3600" dirty="0"/>
              <a:t> </a:t>
            </a:r>
            <a:r>
              <a:rPr lang="en-US" sz="3600" dirty="0" err="1"/>
              <a:t>en</a:t>
            </a:r>
            <a:r>
              <a:rPr lang="en-US" sz="3600" dirty="0"/>
              <a:t> los derechos </a:t>
            </a:r>
            <a:r>
              <a:rPr lang="en-US" sz="3600" dirty="0" err="1"/>
              <a:t>humanos</a:t>
            </a:r>
            <a:r>
              <a:rPr lang="en-US" sz="3600" dirty="0"/>
              <a:t> (</a:t>
            </a:r>
            <a:r>
              <a:rPr lang="en-US" sz="3600" dirty="0" err="1"/>
              <a:t>párr</a:t>
            </a:r>
            <a:r>
              <a:rPr lang="en-US" sz="3600" dirty="0"/>
              <a:t>. 18),</a:t>
            </a:r>
          </a:p>
          <a:p>
            <a:pPr lvl="1" algn="just"/>
            <a:r>
              <a:rPr lang="en-US" sz="3600" dirty="0"/>
              <a:t>(2) </a:t>
            </a:r>
            <a:r>
              <a:rPr lang="en-US" sz="3600" dirty="0" err="1"/>
              <a:t>integrar</a:t>
            </a:r>
            <a:r>
              <a:rPr lang="en-US" sz="3600" dirty="0"/>
              <a:t> los </a:t>
            </a:r>
            <a:r>
              <a:rPr lang="en-US" sz="3600" dirty="0" err="1"/>
              <a:t>hallazgos</a:t>
            </a:r>
            <a:r>
              <a:rPr lang="en-US" sz="3600" dirty="0"/>
              <a:t> y </a:t>
            </a:r>
            <a:r>
              <a:rPr lang="en-US" sz="3600" dirty="0" err="1"/>
              <a:t>actuar</a:t>
            </a:r>
            <a:r>
              <a:rPr lang="en-US" sz="3600" dirty="0"/>
              <a:t> </a:t>
            </a:r>
            <a:r>
              <a:rPr lang="en-US" sz="3600" dirty="0" err="1"/>
              <a:t>en</a:t>
            </a:r>
            <a:r>
              <a:rPr lang="en-US" sz="3600" dirty="0"/>
              <a:t> </a:t>
            </a:r>
            <a:r>
              <a:rPr lang="en-US" sz="3600" dirty="0" err="1"/>
              <a:t>consecuencia</a:t>
            </a:r>
            <a:r>
              <a:rPr lang="en-US" sz="3600" dirty="0"/>
              <a:t> (</a:t>
            </a:r>
            <a:r>
              <a:rPr lang="en-US" sz="3600" dirty="0" err="1"/>
              <a:t>párr</a:t>
            </a:r>
            <a:r>
              <a:rPr lang="en-US" sz="3600" dirty="0"/>
              <a:t>. 19),</a:t>
            </a:r>
          </a:p>
          <a:p>
            <a:pPr lvl="1" algn="just"/>
            <a:r>
              <a:rPr lang="en-US" sz="3600" dirty="0"/>
              <a:t>(3) </a:t>
            </a:r>
            <a:r>
              <a:rPr lang="en-US" sz="3600" dirty="0" err="1"/>
              <a:t>realizar</a:t>
            </a:r>
            <a:r>
              <a:rPr lang="en-US" sz="3600" dirty="0"/>
              <a:t> un </a:t>
            </a:r>
            <a:r>
              <a:rPr lang="en-US" sz="3600" dirty="0" err="1"/>
              <a:t>seguimiento</a:t>
            </a:r>
            <a:r>
              <a:rPr lang="en-US" sz="3600" dirty="0"/>
              <a:t> de las </a:t>
            </a:r>
            <a:r>
              <a:rPr lang="en-US" sz="3600" dirty="0" err="1"/>
              <a:t>respuestas</a:t>
            </a:r>
            <a:r>
              <a:rPr lang="en-US" sz="3600" dirty="0"/>
              <a:t> (</a:t>
            </a:r>
            <a:r>
              <a:rPr lang="en-US" sz="3600" dirty="0" err="1"/>
              <a:t>párr</a:t>
            </a:r>
            <a:r>
              <a:rPr lang="en-US" sz="3600" dirty="0"/>
              <a:t>. 20), y</a:t>
            </a:r>
          </a:p>
          <a:p>
            <a:pPr lvl="1" algn="just"/>
            <a:r>
              <a:rPr lang="en-US" sz="3600" dirty="0"/>
              <a:t>(4) </a:t>
            </a:r>
            <a:r>
              <a:rPr lang="en-US" sz="3600" dirty="0" err="1"/>
              <a:t>comunicar</a:t>
            </a:r>
            <a:r>
              <a:rPr lang="en-US" sz="3600" dirty="0"/>
              <a:t> </a:t>
            </a:r>
            <a:r>
              <a:rPr lang="en-US" sz="3600" dirty="0" err="1"/>
              <a:t>cómo</a:t>
            </a:r>
            <a:r>
              <a:rPr lang="en-US" sz="3600" dirty="0"/>
              <a:t> se </a:t>
            </a:r>
            <a:r>
              <a:rPr lang="en-US" sz="3600" dirty="0" err="1"/>
              <a:t>abordan</a:t>
            </a:r>
            <a:r>
              <a:rPr lang="en-US" sz="3600" dirty="0"/>
              <a:t> los </a:t>
            </a:r>
            <a:r>
              <a:rPr lang="en-US" sz="3600" dirty="0" err="1"/>
              <a:t>impactos</a:t>
            </a:r>
            <a:r>
              <a:rPr lang="en-US" sz="3600" dirty="0"/>
              <a:t> (</a:t>
            </a:r>
            <a:r>
              <a:rPr lang="en-US" sz="3600" dirty="0" err="1"/>
              <a:t>párr</a:t>
            </a:r>
            <a:r>
              <a:rPr lang="en-US" sz="3600" dirty="0"/>
              <a:t>. 21)</a:t>
            </a:r>
          </a:p>
          <a:p>
            <a:pPr algn="just"/>
            <a:r>
              <a:rPr lang="en-US" sz="3600" dirty="0"/>
              <a:t>Remedio</a:t>
            </a:r>
          </a:p>
          <a:p>
            <a:pPr lvl="1" algn="just"/>
            <a:r>
              <a:rPr lang="en-US" sz="3600" dirty="0"/>
              <a:t>Cuando se </a:t>
            </a:r>
            <a:r>
              <a:rPr lang="en-US" sz="3600" dirty="0" err="1"/>
              <a:t>producen</a:t>
            </a:r>
            <a:r>
              <a:rPr lang="en-US" sz="3600" dirty="0"/>
              <a:t> </a:t>
            </a:r>
            <a:r>
              <a:rPr lang="en-US" sz="3600" dirty="0" err="1"/>
              <a:t>impactos</a:t>
            </a:r>
            <a:r>
              <a:rPr lang="en-US" sz="3600" dirty="0"/>
              <a:t> </a:t>
            </a:r>
            <a:r>
              <a:rPr lang="en-US" sz="3600" dirty="0" err="1"/>
              <a:t>adversos</a:t>
            </a:r>
            <a:r>
              <a:rPr lang="en-US" sz="3600" dirty="0"/>
              <a:t> reales (</a:t>
            </a:r>
            <a:r>
              <a:rPr lang="en-US" sz="3600" dirty="0" err="1"/>
              <a:t>párr</a:t>
            </a:r>
            <a:r>
              <a:rPr lang="en-US" sz="3600" dirty="0"/>
              <a:t>. 22)</a:t>
            </a:r>
          </a:p>
          <a:p>
            <a:pPr algn="just"/>
            <a:r>
              <a:rPr lang="en-US" sz="3600" dirty="0" err="1"/>
              <a:t>Cumplimiento</a:t>
            </a:r>
            <a:r>
              <a:rPr lang="en-US" sz="3600" dirty="0"/>
              <a:t> y </a:t>
            </a:r>
            <a:r>
              <a:rPr lang="en-US" sz="3600" dirty="0" err="1"/>
              <a:t>priorización</a:t>
            </a:r>
            <a:endParaRPr lang="en-US" sz="3600" dirty="0"/>
          </a:p>
          <a:p>
            <a:pPr lvl="1" algn="just"/>
            <a:r>
              <a:rPr lang="en-US" sz="3600" dirty="0"/>
              <a:t>La </a:t>
            </a:r>
            <a:r>
              <a:rPr lang="en-US" sz="3600" dirty="0" err="1"/>
              <a:t>debida</a:t>
            </a:r>
            <a:r>
              <a:rPr lang="en-US" sz="3600" dirty="0"/>
              <a:t> diligencia </a:t>
            </a:r>
            <a:r>
              <a:rPr lang="en-US" sz="3600" dirty="0" err="1"/>
              <a:t>en</a:t>
            </a:r>
            <a:r>
              <a:rPr lang="en-US" sz="3600" dirty="0"/>
              <a:t> </a:t>
            </a:r>
            <a:r>
              <a:rPr lang="en-US" sz="3600" dirty="0" err="1"/>
              <a:t>materia</a:t>
            </a:r>
            <a:r>
              <a:rPr lang="en-US" sz="3600" dirty="0"/>
              <a:t> de derechos </a:t>
            </a:r>
            <a:r>
              <a:rPr lang="en-US" sz="3600" dirty="0" err="1"/>
              <a:t>humanos</a:t>
            </a:r>
            <a:r>
              <a:rPr lang="en-US" sz="3600" dirty="0"/>
              <a:t> </a:t>
            </a:r>
            <a:r>
              <a:rPr lang="en-US" sz="3600" dirty="0" err="1"/>
              <a:t>como</a:t>
            </a:r>
            <a:r>
              <a:rPr lang="en-US" sz="3600" dirty="0"/>
              <a:t> </a:t>
            </a:r>
            <a:r>
              <a:rPr lang="en-US" sz="3600" dirty="0" err="1"/>
              <a:t>cuestión</a:t>
            </a:r>
            <a:r>
              <a:rPr lang="en-US" sz="3600" dirty="0"/>
              <a:t> de </a:t>
            </a:r>
            <a:r>
              <a:rPr lang="en-US" sz="3600" dirty="0" err="1"/>
              <a:t>cumplimiento</a:t>
            </a:r>
            <a:r>
              <a:rPr lang="en-US" sz="3600" dirty="0"/>
              <a:t> legal (</a:t>
            </a:r>
            <a:r>
              <a:rPr lang="en-US" sz="3600" dirty="0" err="1"/>
              <a:t>párr</a:t>
            </a:r>
            <a:r>
              <a:rPr lang="en-US" sz="3600" dirty="0"/>
              <a:t>. 23)</a:t>
            </a:r>
          </a:p>
          <a:p>
            <a:pPr lvl="1" algn="just"/>
            <a:r>
              <a:rPr lang="en-US" sz="3600" dirty="0" err="1"/>
              <a:t>Priorización</a:t>
            </a:r>
            <a:r>
              <a:rPr lang="en-US" sz="3600" dirty="0"/>
              <a:t> </a:t>
            </a:r>
            <a:r>
              <a:rPr lang="en-US" sz="3600" dirty="0" err="1"/>
              <a:t>basada</a:t>
            </a:r>
            <a:r>
              <a:rPr lang="en-US" sz="3600" dirty="0"/>
              <a:t> </a:t>
            </a:r>
            <a:r>
              <a:rPr lang="en-US" sz="3600" dirty="0" err="1"/>
              <a:t>en</a:t>
            </a:r>
            <a:r>
              <a:rPr lang="en-US" sz="3600" dirty="0"/>
              <a:t> la </a:t>
            </a:r>
            <a:r>
              <a:rPr lang="en-US" sz="3600" dirty="0" err="1"/>
              <a:t>gravedad</a:t>
            </a:r>
            <a:r>
              <a:rPr lang="en-US" sz="3600" dirty="0"/>
              <a:t> y </a:t>
            </a:r>
            <a:r>
              <a:rPr lang="en-US" sz="3600" dirty="0" err="1"/>
              <a:t>el</a:t>
            </a:r>
            <a:r>
              <a:rPr lang="en-US" sz="3600" dirty="0"/>
              <a:t> </a:t>
            </a:r>
            <a:r>
              <a:rPr lang="en-US" sz="3600" dirty="0" err="1"/>
              <a:t>contexto</a:t>
            </a:r>
            <a:r>
              <a:rPr lang="en-US" sz="3600" dirty="0"/>
              <a:t> (</a:t>
            </a:r>
            <a:r>
              <a:rPr lang="en-US" sz="3600" dirty="0" err="1"/>
              <a:t>párr</a:t>
            </a:r>
            <a:r>
              <a:rPr lang="en-US" sz="3600" dirty="0"/>
              <a:t>. 24)</a:t>
            </a:r>
          </a:p>
          <a:p>
            <a:pPr algn="just"/>
            <a:endParaRPr lang="en-US" dirty="0"/>
          </a:p>
        </p:txBody>
      </p:sp>
    </p:spTree>
    <p:extLst>
      <p:ext uri="{BB962C8B-B14F-4D97-AF65-F5344CB8AC3E}">
        <p14:creationId xmlns:p14="http://schemas.microsoft.com/office/powerpoint/2010/main" val="3206005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E639B-4CAA-B0DD-6CF9-F4BBB6CC3C58}"/>
              </a:ext>
            </a:extLst>
          </p:cNvPr>
          <p:cNvSpPr>
            <a:spLocks noGrp="1"/>
          </p:cNvSpPr>
          <p:nvPr>
            <p:ph type="title"/>
          </p:nvPr>
        </p:nvSpPr>
        <p:spPr>
          <a:xfrm>
            <a:off x="838200" y="91856"/>
            <a:ext cx="10515600" cy="1325563"/>
          </a:xfrm>
        </p:spPr>
        <p:txBody>
          <a:bodyPr/>
          <a:lstStyle/>
          <a:p>
            <a:r>
              <a:rPr lang="en-US" dirty="0"/>
              <a:t>The Limits of Mandatory Measures</a:t>
            </a:r>
            <a:br>
              <a:rPr lang="en-US" dirty="0"/>
            </a:br>
            <a:r>
              <a:rPr lang="en-US" dirty="0"/>
              <a:t>Los </a:t>
            </a:r>
            <a:r>
              <a:rPr lang="en-US" dirty="0" err="1"/>
              <a:t>límites</a:t>
            </a:r>
            <a:r>
              <a:rPr lang="en-US" dirty="0"/>
              <a:t> de las </a:t>
            </a:r>
            <a:r>
              <a:rPr lang="en-US" dirty="0" err="1"/>
              <a:t>medidas</a:t>
            </a:r>
            <a:r>
              <a:rPr lang="en-US" dirty="0"/>
              <a:t> </a:t>
            </a:r>
            <a:r>
              <a:rPr lang="en-US" dirty="0" err="1"/>
              <a:t>obligatorias</a:t>
            </a:r>
            <a:endParaRPr lang="en-US" dirty="0"/>
          </a:p>
        </p:txBody>
      </p:sp>
      <p:sp>
        <p:nvSpPr>
          <p:cNvPr id="3" name="Content Placeholder 2">
            <a:extLst>
              <a:ext uri="{FF2B5EF4-FFF2-40B4-BE49-F238E27FC236}">
                <a16:creationId xmlns:a16="http://schemas.microsoft.com/office/drawing/2014/main" id="{2CB7B901-114B-C408-6EDD-002B61B43823}"/>
              </a:ext>
            </a:extLst>
          </p:cNvPr>
          <p:cNvSpPr>
            <a:spLocks noGrp="1"/>
          </p:cNvSpPr>
          <p:nvPr>
            <p:ph sz="half" idx="1"/>
          </p:nvPr>
        </p:nvSpPr>
        <p:spPr>
          <a:xfrm>
            <a:off x="241738" y="1507524"/>
            <a:ext cx="5778062" cy="5350475"/>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Autofit/>
          </a:bodyPr>
          <a:lstStyle/>
          <a:p>
            <a:r>
              <a:rPr lang="en-US" sz="2400"/>
              <a:t>(1) States cannot entirely displace Markets based HRDD because the State duty only applies to those international legal measures by which they are bound </a:t>
            </a:r>
          </a:p>
          <a:p>
            <a:r>
              <a:rPr lang="en-US" sz="2400"/>
              <a:t>(2) International Treaties have the same limitation</a:t>
            </a:r>
          </a:p>
          <a:p>
            <a:r>
              <a:rPr lang="en-US" sz="2400"/>
              <a:t>(3) There is no “one size fits all” possibilities under HRDD: Severity, context, and capacity significantly impact both timing and methods for addressing adverse impacts</a:t>
            </a:r>
          </a:p>
        </p:txBody>
      </p:sp>
      <p:sp>
        <p:nvSpPr>
          <p:cNvPr id="4" name="Content Placeholder 3">
            <a:extLst>
              <a:ext uri="{FF2B5EF4-FFF2-40B4-BE49-F238E27FC236}">
                <a16:creationId xmlns:a16="http://schemas.microsoft.com/office/drawing/2014/main" id="{7FB4EDCF-5005-C0A9-8B75-46CB2FB18445}"/>
              </a:ext>
            </a:extLst>
          </p:cNvPr>
          <p:cNvSpPr>
            <a:spLocks noGrp="1"/>
          </p:cNvSpPr>
          <p:nvPr>
            <p:ph sz="half" idx="2"/>
          </p:nvPr>
        </p:nvSpPr>
        <p:spPr>
          <a:xfrm>
            <a:off x="6172199" y="1507524"/>
            <a:ext cx="5872655" cy="5350475"/>
          </a:xfr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a:normAutofit fontScale="92500" lnSpcReduction="20000"/>
          </a:bodyPr>
          <a:lstStyle/>
          <a:p>
            <a:r>
              <a:rPr lang="en-US" dirty="0"/>
              <a:t>(1) Los </a:t>
            </a:r>
            <a:r>
              <a:rPr lang="en-US" dirty="0" err="1"/>
              <a:t>Estados</a:t>
            </a:r>
            <a:r>
              <a:rPr lang="en-US" dirty="0"/>
              <a:t> no </a:t>
            </a:r>
            <a:r>
              <a:rPr lang="en-US" dirty="0" err="1"/>
              <a:t>pueden</a:t>
            </a:r>
            <a:r>
              <a:rPr lang="en-US" dirty="0"/>
              <a:t> </a:t>
            </a:r>
            <a:r>
              <a:rPr lang="en-US" dirty="0" err="1"/>
              <a:t>desplazar</a:t>
            </a:r>
            <a:r>
              <a:rPr lang="en-US" dirty="0"/>
              <a:t> </a:t>
            </a:r>
            <a:r>
              <a:rPr lang="en-US" dirty="0" err="1"/>
              <a:t>por</a:t>
            </a:r>
            <a:r>
              <a:rPr lang="en-US" dirty="0"/>
              <a:t> </a:t>
            </a:r>
            <a:r>
              <a:rPr lang="en-US" dirty="0" err="1"/>
              <a:t>completo</a:t>
            </a:r>
            <a:r>
              <a:rPr lang="en-US" dirty="0"/>
              <a:t> la </a:t>
            </a:r>
            <a:r>
              <a:rPr lang="en-US" dirty="0" err="1"/>
              <a:t>debida</a:t>
            </a:r>
            <a:r>
              <a:rPr lang="en-US" dirty="0"/>
              <a:t> diligencia </a:t>
            </a:r>
            <a:r>
              <a:rPr lang="en-US" dirty="0" err="1"/>
              <a:t>en</a:t>
            </a:r>
            <a:r>
              <a:rPr lang="en-US" dirty="0"/>
              <a:t> </a:t>
            </a:r>
            <a:r>
              <a:rPr lang="en-US" dirty="0" err="1"/>
              <a:t>materia</a:t>
            </a:r>
            <a:r>
              <a:rPr lang="en-US" dirty="0"/>
              <a:t> de derechos </a:t>
            </a:r>
            <a:r>
              <a:rPr lang="en-US" dirty="0" err="1"/>
              <a:t>humanos</a:t>
            </a:r>
            <a:r>
              <a:rPr lang="en-US" dirty="0"/>
              <a:t> (HRDD) </a:t>
            </a:r>
            <a:r>
              <a:rPr lang="en-US" dirty="0" err="1"/>
              <a:t>basada</a:t>
            </a:r>
            <a:r>
              <a:rPr lang="en-US" dirty="0"/>
              <a:t> </a:t>
            </a:r>
            <a:r>
              <a:rPr lang="en-US" dirty="0" err="1"/>
              <a:t>en</a:t>
            </a:r>
            <a:r>
              <a:rPr lang="en-US" dirty="0"/>
              <a:t> </a:t>
            </a:r>
            <a:r>
              <a:rPr lang="en-US" dirty="0" err="1"/>
              <a:t>el</a:t>
            </a:r>
            <a:r>
              <a:rPr lang="en-US" dirty="0"/>
              <a:t> mercado, dado </a:t>
            </a:r>
            <a:r>
              <a:rPr lang="en-US" dirty="0" err="1"/>
              <a:t>que</a:t>
            </a:r>
            <a:r>
              <a:rPr lang="en-US" dirty="0"/>
              <a:t> </a:t>
            </a:r>
            <a:r>
              <a:rPr lang="en-US" dirty="0" err="1"/>
              <a:t>el</a:t>
            </a:r>
            <a:r>
              <a:rPr lang="en-US" dirty="0"/>
              <a:t> </a:t>
            </a:r>
            <a:r>
              <a:rPr lang="en-US" dirty="0" err="1"/>
              <a:t>deber</a:t>
            </a:r>
            <a:r>
              <a:rPr lang="en-US" dirty="0"/>
              <a:t> </a:t>
            </a:r>
            <a:r>
              <a:rPr lang="en-US" dirty="0" err="1"/>
              <a:t>estatal</a:t>
            </a:r>
            <a:r>
              <a:rPr lang="en-US" dirty="0"/>
              <a:t> se </a:t>
            </a:r>
            <a:r>
              <a:rPr lang="en-US" dirty="0" err="1"/>
              <a:t>aplica</a:t>
            </a:r>
            <a:r>
              <a:rPr lang="en-US" dirty="0"/>
              <a:t> </a:t>
            </a:r>
            <a:r>
              <a:rPr lang="en-US" dirty="0" err="1"/>
              <a:t>únicamente</a:t>
            </a:r>
            <a:r>
              <a:rPr lang="en-US" dirty="0"/>
              <a:t> a </a:t>
            </a:r>
            <a:r>
              <a:rPr lang="en-US" dirty="0" err="1"/>
              <a:t>aquellas</a:t>
            </a:r>
            <a:r>
              <a:rPr lang="en-US" dirty="0"/>
              <a:t> </a:t>
            </a:r>
            <a:r>
              <a:rPr lang="en-US" dirty="0" err="1"/>
              <a:t>medidas</a:t>
            </a:r>
            <a:r>
              <a:rPr lang="en-US" dirty="0"/>
              <a:t> </a:t>
            </a:r>
            <a:r>
              <a:rPr lang="en-US" dirty="0" err="1"/>
              <a:t>jurídicas</a:t>
            </a:r>
            <a:r>
              <a:rPr lang="en-US" dirty="0"/>
              <a:t> </a:t>
            </a:r>
            <a:r>
              <a:rPr lang="en-US" dirty="0" err="1"/>
              <a:t>internacionales</a:t>
            </a:r>
            <a:r>
              <a:rPr lang="en-US" dirty="0"/>
              <a:t> </a:t>
            </a:r>
            <a:r>
              <a:rPr lang="en-US" dirty="0" err="1"/>
              <a:t>por</a:t>
            </a:r>
            <a:r>
              <a:rPr lang="en-US" dirty="0"/>
              <a:t> las </a:t>
            </a:r>
            <a:r>
              <a:rPr lang="en-US" dirty="0" err="1"/>
              <a:t>que</a:t>
            </a:r>
            <a:r>
              <a:rPr lang="en-US" dirty="0"/>
              <a:t> se </a:t>
            </a:r>
            <a:r>
              <a:rPr lang="en-US" dirty="0" err="1"/>
              <a:t>encuentran</a:t>
            </a:r>
            <a:r>
              <a:rPr lang="en-US" dirty="0"/>
              <a:t> </a:t>
            </a:r>
            <a:r>
              <a:rPr lang="en-US" dirty="0" err="1"/>
              <a:t>vinculados</a:t>
            </a:r>
            <a:r>
              <a:rPr lang="en-US" dirty="0"/>
              <a:t>.</a:t>
            </a:r>
          </a:p>
          <a:p>
            <a:r>
              <a:rPr lang="en-US" dirty="0"/>
              <a:t>(2) Los </a:t>
            </a:r>
            <a:r>
              <a:rPr lang="en-US" dirty="0" err="1"/>
              <a:t>tratados</a:t>
            </a:r>
            <a:r>
              <a:rPr lang="en-US" dirty="0"/>
              <a:t> </a:t>
            </a:r>
            <a:r>
              <a:rPr lang="en-US" dirty="0" err="1"/>
              <a:t>internacionales</a:t>
            </a:r>
            <a:r>
              <a:rPr lang="en-US" dirty="0"/>
              <a:t> </a:t>
            </a:r>
            <a:r>
              <a:rPr lang="en-US" dirty="0" err="1"/>
              <a:t>presentan</a:t>
            </a:r>
            <a:r>
              <a:rPr lang="en-US" dirty="0"/>
              <a:t> la </a:t>
            </a:r>
            <a:r>
              <a:rPr lang="en-US" dirty="0" err="1"/>
              <a:t>misma</a:t>
            </a:r>
            <a:r>
              <a:rPr lang="en-US" dirty="0"/>
              <a:t> </a:t>
            </a:r>
            <a:r>
              <a:rPr lang="en-US" dirty="0" err="1"/>
              <a:t>limitación</a:t>
            </a:r>
            <a:r>
              <a:rPr lang="en-US" dirty="0"/>
              <a:t>.</a:t>
            </a:r>
          </a:p>
          <a:p>
            <a:r>
              <a:rPr lang="en-US" dirty="0"/>
              <a:t>(3) En </a:t>
            </a:r>
            <a:r>
              <a:rPr lang="en-US" dirty="0" err="1"/>
              <a:t>el</a:t>
            </a:r>
            <a:r>
              <a:rPr lang="en-US" dirty="0"/>
              <a:t> </a:t>
            </a:r>
            <a:r>
              <a:rPr lang="en-US" dirty="0" err="1"/>
              <a:t>ámbito</a:t>
            </a:r>
            <a:r>
              <a:rPr lang="en-US" dirty="0"/>
              <a:t> de la HRDD no </a:t>
            </a:r>
            <a:r>
              <a:rPr lang="en-US" dirty="0" err="1"/>
              <a:t>existen</a:t>
            </a:r>
            <a:r>
              <a:rPr lang="en-US" dirty="0"/>
              <a:t> </a:t>
            </a:r>
            <a:r>
              <a:rPr lang="en-US" dirty="0" err="1"/>
              <a:t>soluciones</a:t>
            </a:r>
            <a:r>
              <a:rPr lang="en-US" dirty="0"/>
              <a:t> de «</a:t>
            </a:r>
            <a:r>
              <a:rPr lang="en-US" dirty="0" err="1"/>
              <a:t>talla</a:t>
            </a:r>
            <a:r>
              <a:rPr lang="en-US" dirty="0"/>
              <a:t> </a:t>
            </a:r>
            <a:r>
              <a:rPr lang="en-US" dirty="0" err="1"/>
              <a:t>única</a:t>
            </a:r>
            <a:r>
              <a:rPr lang="en-US" dirty="0"/>
              <a:t>»: la </a:t>
            </a:r>
            <a:r>
              <a:rPr lang="en-US" dirty="0" err="1"/>
              <a:t>gravedad</a:t>
            </a:r>
            <a:r>
              <a:rPr lang="en-US" dirty="0"/>
              <a:t>, </a:t>
            </a:r>
            <a:r>
              <a:rPr lang="en-US" dirty="0" err="1"/>
              <a:t>el</a:t>
            </a:r>
            <a:r>
              <a:rPr lang="en-US" dirty="0"/>
              <a:t> </a:t>
            </a:r>
            <a:r>
              <a:rPr lang="en-US" dirty="0" err="1"/>
              <a:t>contexto</a:t>
            </a:r>
            <a:r>
              <a:rPr lang="en-US" dirty="0"/>
              <a:t> y la </a:t>
            </a:r>
            <a:r>
              <a:rPr lang="en-US" dirty="0" err="1"/>
              <a:t>capacidad</a:t>
            </a:r>
            <a:r>
              <a:rPr lang="en-US" dirty="0"/>
              <a:t> </a:t>
            </a:r>
            <a:r>
              <a:rPr lang="en-US" dirty="0" err="1"/>
              <a:t>influyen</a:t>
            </a:r>
            <a:r>
              <a:rPr lang="en-US" dirty="0"/>
              <a:t> de </a:t>
            </a:r>
            <a:r>
              <a:rPr lang="en-US" dirty="0" err="1"/>
              <a:t>manera</a:t>
            </a:r>
            <a:r>
              <a:rPr lang="en-US" dirty="0"/>
              <a:t> </a:t>
            </a:r>
            <a:r>
              <a:rPr lang="en-US" dirty="0" err="1"/>
              <a:t>significativa</a:t>
            </a:r>
            <a:r>
              <a:rPr lang="en-US" dirty="0"/>
              <a:t> tanto </a:t>
            </a:r>
            <a:r>
              <a:rPr lang="en-US" dirty="0" err="1"/>
              <a:t>en</a:t>
            </a:r>
            <a:r>
              <a:rPr lang="en-US" dirty="0"/>
              <a:t> los </a:t>
            </a:r>
            <a:r>
              <a:rPr lang="en-US" dirty="0" err="1"/>
              <a:t>plazos</a:t>
            </a:r>
            <a:r>
              <a:rPr lang="en-US" dirty="0"/>
              <a:t> </a:t>
            </a:r>
            <a:r>
              <a:rPr lang="en-US" dirty="0" err="1"/>
              <a:t>como</a:t>
            </a:r>
            <a:r>
              <a:rPr lang="en-US" dirty="0"/>
              <a:t> </a:t>
            </a:r>
            <a:r>
              <a:rPr lang="en-US" dirty="0" err="1"/>
              <a:t>en</a:t>
            </a:r>
            <a:r>
              <a:rPr lang="en-US" dirty="0"/>
              <a:t> los </a:t>
            </a:r>
            <a:r>
              <a:rPr lang="en-US" dirty="0" err="1"/>
              <a:t>métodos</a:t>
            </a:r>
            <a:r>
              <a:rPr lang="en-US" dirty="0"/>
              <a:t> para </a:t>
            </a:r>
            <a:r>
              <a:rPr lang="en-US" dirty="0" err="1"/>
              <a:t>abordar</a:t>
            </a:r>
            <a:r>
              <a:rPr lang="en-US" dirty="0"/>
              <a:t> los </a:t>
            </a:r>
            <a:r>
              <a:rPr lang="en-US" dirty="0" err="1"/>
              <a:t>impactos</a:t>
            </a:r>
            <a:r>
              <a:rPr lang="en-US" dirty="0"/>
              <a:t> </a:t>
            </a:r>
            <a:r>
              <a:rPr lang="en-US" dirty="0" err="1"/>
              <a:t>adversos</a:t>
            </a:r>
            <a:r>
              <a:rPr lang="en-US" dirty="0"/>
              <a:t>.</a:t>
            </a:r>
          </a:p>
        </p:txBody>
      </p:sp>
    </p:spTree>
    <p:extLst>
      <p:ext uri="{BB962C8B-B14F-4D97-AF65-F5344CB8AC3E}">
        <p14:creationId xmlns:p14="http://schemas.microsoft.com/office/powerpoint/2010/main" val="1223224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627C3F6-FAF5-6556-612E-C2F4D929C07E}"/>
              </a:ext>
            </a:extLst>
          </p:cNvPr>
          <p:cNvPicPr>
            <a:picLocks noGrp="1" noChangeAspect="1"/>
          </p:cNvPicPr>
          <p:nvPr>
            <p:ph idx="1"/>
          </p:nvPr>
        </p:nvPicPr>
        <p:blipFill>
          <a:blip r:embed="rId2"/>
          <a:srcRect t="1860" r="1" b="1"/>
          <a:stretch>
            <a:fillRect/>
          </a:stretch>
        </p:blipFill>
        <p:spPr>
          <a:xfrm>
            <a:off x="5101771" y="10"/>
            <a:ext cx="7094361" cy="6857989"/>
          </a:xfrm>
          <a:prstGeom prst="rect">
            <a:avLst/>
          </a:prstGeom>
        </p:spPr>
      </p:pic>
      <p:sp>
        <p:nvSpPr>
          <p:cNvPr id="20" name="Rectangle 19">
            <a:extLst>
              <a:ext uri="{FF2B5EF4-FFF2-40B4-BE49-F238E27FC236}">
                <a16:creationId xmlns:a16="http://schemas.microsoft.com/office/drawing/2014/main" id="{A34066D6-1B59-4642-A86D-39464CEE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c 20">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718653"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47ED8B3E-34FE-8681-6A0C-41E24A482EB6}"/>
              </a:ext>
            </a:extLst>
          </p:cNvPr>
          <p:cNvSpPr>
            <a:spLocks noGrp="1"/>
          </p:cNvSpPr>
          <p:nvPr>
            <p:ph type="title"/>
          </p:nvPr>
        </p:nvSpPr>
        <p:spPr>
          <a:xfrm>
            <a:off x="643467" y="795509"/>
            <a:ext cx="4092525" cy="2798604"/>
          </a:xfrm>
        </p:spPr>
        <p:txBody>
          <a:bodyPr vert="horz" lIns="91440" tIns="45720" rIns="91440" bIns="45720" rtlCol="0" anchor="b">
            <a:normAutofit/>
          </a:bodyPr>
          <a:lstStyle/>
          <a:p>
            <a:pPr algn="ctr"/>
            <a:r>
              <a:rPr lang="en-US" sz="6000">
                <a:solidFill>
                  <a:srgbClr val="FFFFFF"/>
                </a:solidFill>
              </a:rPr>
              <a:t>Remedios</a:t>
            </a:r>
          </a:p>
        </p:txBody>
      </p:sp>
      <p:sp>
        <p:nvSpPr>
          <p:cNvPr id="22" name="Oval 21">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4626633"/>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BF9EBB4-5078-47B2-AAA0-DF4A88D81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932" y="5011563"/>
            <a:ext cx="731558" cy="731558"/>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984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418C37-706A-BFB1-F9E7-69753BC7BD20}"/>
              </a:ext>
            </a:extLst>
          </p:cNvPr>
          <p:cNvSpPr>
            <a:spLocks noGrp="1"/>
          </p:cNvSpPr>
          <p:nvPr>
            <p:ph type="title"/>
          </p:nvPr>
        </p:nvSpPr>
        <p:spPr>
          <a:xfrm>
            <a:off x="838200" y="18255"/>
            <a:ext cx="10515600" cy="1325563"/>
          </a:xfrm>
        </p:spPr>
        <p:txBody>
          <a:bodyPr/>
          <a:lstStyle/>
          <a:p>
            <a:r>
              <a:rPr lang="en-US"/>
              <a:t>Semi-Firm: Compliance and Remediation</a:t>
            </a:r>
          </a:p>
        </p:txBody>
      </p:sp>
      <p:sp>
        <p:nvSpPr>
          <p:cNvPr id="5" name="Content Placeholder 4">
            <a:extLst>
              <a:ext uri="{FF2B5EF4-FFF2-40B4-BE49-F238E27FC236}">
                <a16:creationId xmlns:a16="http://schemas.microsoft.com/office/drawing/2014/main" id="{053B6FD9-50E0-6490-1722-718C4F53C25B}"/>
              </a:ext>
            </a:extLst>
          </p:cNvPr>
          <p:cNvSpPr>
            <a:spLocks noGrp="1"/>
          </p:cNvSpPr>
          <p:nvPr>
            <p:ph sz="half" idx="1"/>
          </p:nvPr>
        </p:nvSpPr>
        <p:spPr>
          <a:xfrm>
            <a:off x="123568" y="1445741"/>
            <a:ext cx="5896232" cy="4731222"/>
          </a:xfrm>
          <a:solidFill>
            <a:schemeClr val="accent3">
              <a:lumMod val="20000"/>
              <a:lumOff val="80000"/>
            </a:schemeClr>
          </a:solidFill>
        </p:spPr>
        <p:txBody>
          <a:bodyPr>
            <a:normAutofit fontScale="92500" lnSpcReduction="20000"/>
          </a:bodyPr>
          <a:lstStyle/>
          <a:p>
            <a:r>
              <a:rPr lang="en-US"/>
              <a:t>Pillar 1—UNGP 25, 27</a:t>
            </a:r>
          </a:p>
          <a:p>
            <a:pPr lvl="1"/>
            <a:r>
              <a:rPr lang="en-US"/>
              <a:t>As part of their duty to protect against business-related human rights abuse, </a:t>
            </a:r>
            <a:r>
              <a:rPr lang="en-US" b="1" i="1">
                <a:solidFill>
                  <a:srgbClr val="C00000"/>
                </a:solidFill>
              </a:rPr>
              <a:t>States must take appropriate steps </a:t>
            </a:r>
            <a:r>
              <a:rPr lang="en-US"/>
              <a:t>to ensure, through </a:t>
            </a:r>
            <a:r>
              <a:rPr lang="en-US" b="1" i="1">
                <a:solidFill>
                  <a:srgbClr val="0070C0"/>
                </a:solidFill>
              </a:rPr>
              <a:t>judicial, administrative, legislative or other appropriate mean</a:t>
            </a:r>
            <a:r>
              <a:rPr lang="en-US">
                <a:solidFill>
                  <a:srgbClr val="0070C0"/>
                </a:solidFill>
              </a:rPr>
              <a:t>s</a:t>
            </a:r>
            <a:r>
              <a:rPr lang="en-US"/>
              <a:t>, that when such abuses occur within their territory and/or jurisdiction those affected have </a:t>
            </a:r>
            <a:r>
              <a:rPr lang="en-US" b="1" i="1">
                <a:solidFill>
                  <a:srgbClr val="C00000"/>
                </a:solidFill>
              </a:rPr>
              <a:t>access to </a:t>
            </a:r>
            <a:r>
              <a:rPr lang="en-US" b="1">
                <a:solidFill>
                  <a:srgbClr val="C00000"/>
                </a:solidFill>
              </a:rPr>
              <a:t>effective</a:t>
            </a:r>
            <a:r>
              <a:rPr lang="en-US" b="1" i="1">
                <a:solidFill>
                  <a:srgbClr val="C00000"/>
                </a:solidFill>
              </a:rPr>
              <a:t> remedy</a:t>
            </a:r>
            <a:r>
              <a:rPr lang="en-US"/>
              <a:t>. (UNGP 25)</a:t>
            </a:r>
          </a:p>
          <a:p>
            <a:pPr lvl="1"/>
            <a:r>
              <a:rPr lang="en-US"/>
              <a:t>States should </a:t>
            </a:r>
            <a:r>
              <a:rPr lang="en-US" b="1" i="1">
                <a:solidFill>
                  <a:srgbClr val="C00000"/>
                </a:solidFill>
              </a:rPr>
              <a:t>provide effective and appropriate non-judicial grievance mechanisms, alongside judicial mechanisms</a:t>
            </a:r>
            <a:r>
              <a:rPr lang="en-US"/>
              <a:t>, as part of a </a:t>
            </a:r>
            <a:r>
              <a:rPr lang="en-US" b="1" i="1">
                <a:solidFill>
                  <a:srgbClr val="0070C0"/>
                </a:solidFill>
              </a:rPr>
              <a:t>comprehensive State-based system </a:t>
            </a:r>
            <a:r>
              <a:rPr lang="en-US"/>
              <a:t>for the remedy of business-related human rights abuse. (UNGP 27)</a:t>
            </a:r>
          </a:p>
        </p:txBody>
      </p:sp>
      <p:sp>
        <p:nvSpPr>
          <p:cNvPr id="6" name="Content Placeholder 5">
            <a:extLst>
              <a:ext uri="{FF2B5EF4-FFF2-40B4-BE49-F238E27FC236}">
                <a16:creationId xmlns:a16="http://schemas.microsoft.com/office/drawing/2014/main" id="{82C80E2B-CAB9-39B5-4C0A-5852C457C73D}"/>
              </a:ext>
            </a:extLst>
          </p:cNvPr>
          <p:cNvSpPr>
            <a:spLocks noGrp="1"/>
          </p:cNvSpPr>
          <p:nvPr>
            <p:ph sz="half" idx="2"/>
          </p:nvPr>
        </p:nvSpPr>
        <p:spPr>
          <a:xfrm>
            <a:off x="6172199" y="1343818"/>
            <a:ext cx="5764427" cy="5495927"/>
          </a:xfrm>
          <a:solidFill>
            <a:srgbClr val="DDE2FF"/>
          </a:solidFill>
        </p:spPr>
        <p:txBody>
          <a:bodyPr>
            <a:normAutofit fontScale="92500" lnSpcReduction="20000"/>
          </a:bodyPr>
          <a:lstStyle/>
          <a:p>
            <a:r>
              <a:rPr lang="en-US">
                <a:effectLst/>
                <a:latin typeface="Arial" panose="020B0604020202020204" pitchFamily="34" charset="0"/>
              </a:rPr>
              <a:t>Pillar 2—UNGP 22, 29</a:t>
            </a:r>
          </a:p>
          <a:p>
            <a:pPr lvl="1"/>
            <a:r>
              <a:rPr lang="en-US">
                <a:effectLst/>
                <a:latin typeface="Arial" panose="020B0604020202020204" pitchFamily="34" charset="0"/>
              </a:rPr>
              <a:t>Where business enterprises </a:t>
            </a:r>
            <a:r>
              <a:rPr lang="en-US" b="1" i="1">
                <a:solidFill>
                  <a:srgbClr val="C00000"/>
                </a:solidFill>
                <a:effectLst/>
                <a:latin typeface="Arial" panose="020B0604020202020204" pitchFamily="34" charset="0"/>
              </a:rPr>
              <a:t>identify that they have </a:t>
            </a:r>
            <a:r>
              <a:rPr lang="en-US" b="1">
                <a:solidFill>
                  <a:srgbClr val="0070C0"/>
                </a:solidFill>
                <a:effectLst/>
                <a:latin typeface="Arial" panose="020B0604020202020204" pitchFamily="34" charset="0"/>
              </a:rPr>
              <a:t>caused or contributed </a:t>
            </a:r>
            <a:r>
              <a:rPr lang="en-US">
                <a:effectLst/>
                <a:latin typeface="Arial" panose="020B0604020202020204" pitchFamily="34" charset="0"/>
              </a:rPr>
              <a:t>to adverse impacts, they should provide for or cooperate in their remediation through legitimate processes (UNGP 22)</a:t>
            </a:r>
          </a:p>
          <a:p>
            <a:pPr lvl="1"/>
            <a:r>
              <a:rPr lang="en-US">
                <a:effectLst/>
                <a:latin typeface="Arial" panose="020B0604020202020204" pitchFamily="34" charset="0"/>
              </a:rPr>
              <a:t>Business enterprises should establish or participate </a:t>
            </a:r>
            <a:r>
              <a:rPr lang="en-US" b="1" i="1">
                <a:solidFill>
                  <a:srgbClr val="C00000"/>
                </a:solidFill>
                <a:effectLst/>
                <a:latin typeface="Arial" panose="020B0604020202020204" pitchFamily="34" charset="0"/>
              </a:rPr>
              <a:t>in effective operational-level grievance mechanisms </a:t>
            </a:r>
            <a:r>
              <a:rPr lang="en-US">
                <a:effectLst/>
                <a:latin typeface="Arial" panose="020B0604020202020204" pitchFamily="34" charset="0"/>
              </a:rPr>
              <a:t>for individuals and communities who may be adversely impacted (UNGP 29)</a:t>
            </a:r>
          </a:p>
          <a:p>
            <a:pPr lvl="1"/>
            <a:r>
              <a:rPr lang="en-US">
                <a:effectLst/>
                <a:latin typeface="Arial" panose="020B0604020202020204" pitchFamily="34" charset="0"/>
              </a:rPr>
              <a:t>Industry, </a:t>
            </a:r>
            <a:r>
              <a:rPr lang="en-US" b="1" i="1">
                <a:solidFill>
                  <a:srgbClr val="C00000"/>
                </a:solidFill>
                <a:effectLst/>
                <a:latin typeface="Arial" panose="020B0604020202020204" pitchFamily="34" charset="0"/>
              </a:rPr>
              <a:t>multi-stakeholder and other collaborative initiatives that are </a:t>
            </a:r>
            <a:r>
              <a:rPr lang="en-US" b="1" i="1">
                <a:solidFill>
                  <a:srgbClr val="0070C0"/>
                </a:solidFill>
                <a:effectLst/>
                <a:latin typeface="Arial" panose="020B0604020202020204" pitchFamily="34" charset="0"/>
              </a:rPr>
              <a:t>based on respect for human rights-related standards </a:t>
            </a:r>
            <a:r>
              <a:rPr lang="en-US">
                <a:effectLst/>
                <a:latin typeface="Arial" panose="020B0604020202020204" pitchFamily="34" charset="0"/>
              </a:rPr>
              <a:t>should ensure that effective grievance mechanisms are available (UNGP 30)</a:t>
            </a:r>
          </a:p>
          <a:p>
            <a:pPr lvl="1"/>
            <a:endParaRPr lang="en-US"/>
          </a:p>
        </p:txBody>
      </p:sp>
    </p:spTree>
    <p:extLst>
      <p:ext uri="{BB962C8B-B14F-4D97-AF65-F5344CB8AC3E}">
        <p14:creationId xmlns:p14="http://schemas.microsoft.com/office/powerpoint/2010/main" val="3675630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1EE2E-710F-AC41-EC0D-CB71FC129B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56A6D73-B7D2-42F5-2559-C4BD05C11BF3}"/>
              </a:ext>
            </a:extLst>
          </p:cNvPr>
          <p:cNvSpPr>
            <a:spLocks noGrp="1"/>
          </p:cNvSpPr>
          <p:nvPr>
            <p:ph type="title"/>
          </p:nvPr>
        </p:nvSpPr>
        <p:spPr>
          <a:xfrm>
            <a:off x="838200" y="18255"/>
            <a:ext cx="10515600" cy="1325563"/>
          </a:xfrm>
        </p:spPr>
        <p:txBody>
          <a:bodyPr/>
          <a:lstStyle/>
          <a:p>
            <a:r>
              <a:rPr lang="en-US"/>
              <a:t>Semi-Firm: Compliance and Remediation</a:t>
            </a:r>
          </a:p>
        </p:txBody>
      </p:sp>
      <p:sp>
        <p:nvSpPr>
          <p:cNvPr id="5" name="Content Placeholder 4">
            <a:extLst>
              <a:ext uri="{FF2B5EF4-FFF2-40B4-BE49-F238E27FC236}">
                <a16:creationId xmlns:a16="http://schemas.microsoft.com/office/drawing/2014/main" id="{967BC4C5-F9FD-ED28-D256-F44020ECA7CF}"/>
              </a:ext>
            </a:extLst>
          </p:cNvPr>
          <p:cNvSpPr>
            <a:spLocks noGrp="1"/>
          </p:cNvSpPr>
          <p:nvPr>
            <p:ph sz="half" idx="1"/>
          </p:nvPr>
        </p:nvSpPr>
        <p:spPr>
          <a:xfrm>
            <a:off x="123568" y="1187669"/>
            <a:ext cx="5896232" cy="5652076"/>
          </a:xfrm>
          <a:solidFill>
            <a:schemeClr val="accent3">
              <a:lumMod val="20000"/>
              <a:lumOff val="80000"/>
            </a:schemeClr>
          </a:solidFill>
        </p:spPr>
        <p:txBody>
          <a:bodyPr>
            <a:normAutofit fontScale="85000" lnSpcReduction="20000"/>
          </a:bodyPr>
          <a:lstStyle/>
          <a:p>
            <a:r>
              <a:rPr lang="en-US" dirty="0"/>
              <a:t>Pilar 1 — Principios Rectores de la ONU 25, 27</a:t>
            </a:r>
          </a:p>
          <a:p>
            <a:r>
              <a:rPr lang="en-US" dirty="0" err="1"/>
              <a:t>Estados</a:t>
            </a:r>
            <a:r>
              <a:rPr lang="en-US" dirty="0"/>
              <a:t> </a:t>
            </a:r>
            <a:r>
              <a:rPr lang="en-US" dirty="0" err="1"/>
              <a:t>deben</a:t>
            </a:r>
            <a:r>
              <a:rPr lang="en-US" dirty="0"/>
              <a:t> </a:t>
            </a:r>
            <a:r>
              <a:rPr lang="en-US" b="1" i="1" dirty="0" err="1">
                <a:solidFill>
                  <a:srgbClr val="C00000"/>
                </a:solidFill>
              </a:rPr>
              <a:t>adoptar</a:t>
            </a:r>
            <a:r>
              <a:rPr lang="en-US" b="1" i="1" dirty="0">
                <a:solidFill>
                  <a:srgbClr val="C00000"/>
                </a:solidFill>
              </a:rPr>
              <a:t> las </a:t>
            </a:r>
            <a:r>
              <a:rPr lang="en-US" b="1" i="1" dirty="0" err="1">
                <a:solidFill>
                  <a:srgbClr val="C00000"/>
                </a:solidFill>
              </a:rPr>
              <a:t>medidas</a:t>
            </a:r>
            <a:r>
              <a:rPr lang="en-US" b="1" i="1" dirty="0">
                <a:solidFill>
                  <a:srgbClr val="C00000"/>
                </a:solidFill>
              </a:rPr>
              <a:t> </a:t>
            </a:r>
            <a:r>
              <a:rPr lang="en-US" b="1" i="1" dirty="0" err="1">
                <a:solidFill>
                  <a:srgbClr val="C00000"/>
                </a:solidFill>
              </a:rPr>
              <a:t>adecuadas</a:t>
            </a:r>
            <a:r>
              <a:rPr lang="en-US" dirty="0"/>
              <a:t> para </a:t>
            </a:r>
            <a:r>
              <a:rPr lang="en-US" dirty="0" err="1"/>
              <a:t>asegurar</a:t>
            </a:r>
            <a:r>
              <a:rPr lang="en-US" dirty="0"/>
              <a:t>, </a:t>
            </a:r>
            <a:r>
              <a:rPr lang="en-US" dirty="0" err="1"/>
              <a:t>por</a:t>
            </a:r>
            <a:r>
              <a:rPr lang="en-US" dirty="0"/>
              <a:t> </a:t>
            </a:r>
            <a:r>
              <a:rPr lang="en-US" dirty="0" err="1"/>
              <a:t>medios</a:t>
            </a:r>
            <a:r>
              <a:rPr lang="en-US" dirty="0"/>
              <a:t> </a:t>
            </a:r>
            <a:r>
              <a:rPr lang="en-US" dirty="0" err="1"/>
              <a:t>judiciales</a:t>
            </a:r>
            <a:r>
              <a:rPr lang="en-US" dirty="0"/>
              <a:t>, </a:t>
            </a:r>
            <a:r>
              <a:rPr lang="en-US" dirty="0" err="1"/>
              <a:t>administrativos</a:t>
            </a:r>
            <a:r>
              <a:rPr lang="en-US" dirty="0"/>
              <a:t>, </a:t>
            </a:r>
            <a:r>
              <a:rPr lang="en-US" dirty="0" err="1"/>
              <a:t>legislativos</a:t>
            </a:r>
            <a:r>
              <a:rPr lang="en-US" dirty="0"/>
              <a:t> u </a:t>
            </a:r>
            <a:r>
              <a:rPr lang="en-US" dirty="0" err="1"/>
              <a:t>otros</a:t>
            </a:r>
            <a:r>
              <a:rPr lang="en-US" dirty="0"/>
              <a:t> </a:t>
            </a:r>
            <a:r>
              <a:rPr lang="en-US" dirty="0" err="1"/>
              <a:t>medios</a:t>
            </a:r>
            <a:r>
              <a:rPr lang="en-US" dirty="0"/>
              <a:t> </a:t>
            </a:r>
            <a:r>
              <a:rPr lang="en-US" dirty="0" err="1"/>
              <a:t>apropiados</a:t>
            </a:r>
            <a:r>
              <a:rPr lang="en-US" dirty="0"/>
              <a:t>, </a:t>
            </a:r>
            <a:r>
              <a:rPr lang="en-US" dirty="0" err="1"/>
              <a:t>que</a:t>
            </a:r>
            <a:r>
              <a:rPr lang="en-US" dirty="0"/>
              <a:t>, </a:t>
            </a:r>
            <a:r>
              <a:rPr lang="en-US" dirty="0" err="1"/>
              <a:t>cuando</a:t>
            </a:r>
            <a:r>
              <a:rPr lang="en-US" dirty="0"/>
              <a:t> tales </a:t>
            </a:r>
            <a:r>
              <a:rPr lang="en-US" dirty="0" err="1"/>
              <a:t>abusos</a:t>
            </a:r>
            <a:r>
              <a:rPr lang="en-US" dirty="0"/>
              <a:t> </a:t>
            </a:r>
            <a:r>
              <a:rPr lang="en-US" dirty="0" err="1"/>
              <a:t>ocurran</a:t>
            </a:r>
            <a:r>
              <a:rPr lang="en-US" dirty="0"/>
              <a:t> </a:t>
            </a:r>
            <a:r>
              <a:rPr lang="en-US" dirty="0" err="1"/>
              <a:t>dentro</a:t>
            </a:r>
            <a:r>
              <a:rPr lang="en-US" dirty="0"/>
              <a:t> de </a:t>
            </a:r>
            <a:r>
              <a:rPr lang="en-US" dirty="0" err="1"/>
              <a:t>su</a:t>
            </a:r>
            <a:r>
              <a:rPr lang="en-US" dirty="0"/>
              <a:t> </a:t>
            </a:r>
            <a:r>
              <a:rPr lang="en-US" dirty="0" err="1"/>
              <a:t>territorio</a:t>
            </a:r>
            <a:r>
              <a:rPr lang="en-US" dirty="0"/>
              <a:t> y/o </a:t>
            </a:r>
            <a:r>
              <a:rPr lang="en-US" dirty="0" err="1"/>
              <a:t>jurisdicción</a:t>
            </a:r>
            <a:r>
              <a:rPr lang="en-US" dirty="0"/>
              <a:t>, las personas </a:t>
            </a:r>
            <a:r>
              <a:rPr lang="en-US" dirty="0" err="1"/>
              <a:t>afectadas</a:t>
            </a:r>
            <a:r>
              <a:rPr lang="en-US" dirty="0"/>
              <a:t> </a:t>
            </a:r>
            <a:r>
              <a:rPr lang="en-US" dirty="0" err="1"/>
              <a:t>tengan</a:t>
            </a:r>
            <a:r>
              <a:rPr lang="en-US" dirty="0"/>
              <a:t> </a:t>
            </a:r>
            <a:r>
              <a:rPr lang="en-US" dirty="0" err="1"/>
              <a:t>acceso</a:t>
            </a:r>
            <a:r>
              <a:rPr lang="en-US" dirty="0"/>
              <a:t> a un </a:t>
            </a:r>
            <a:r>
              <a:rPr lang="en-US" dirty="0" err="1"/>
              <a:t>recurso</a:t>
            </a:r>
            <a:r>
              <a:rPr lang="en-US" dirty="0"/>
              <a:t> </a:t>
            </a:r>
            <a:r>
              <a:rPr lang="en-US" dirty="0" err="1"/>
              <a:t>efectivo</a:t>
            </a:r>
            <a:r>
              <a:rPr lang="en-US" dirty="0"/>
              <a:t>. (Principio Rector 25)</a:t>
            </a:r>
          </a:p>
          <a:p>
            <a:r>
              <a:rPr lang="en-US" dirty="0"/>
              <a:t>Los </a:t>
            </a:r>
            <a:r>
              <a:rPr lang="en-US" dirty="0" err="1"/>
              <a:t>Estados</a:t>
            </a:r>
            <a:r>
              <a:rPr lang="en-US" dirty="0"/>
              <a:t> </a:t>
            </a:r>
            <a:r>
              <a:rPr lang="en-US" b="1" i="1" dirty="0" err="1">
                <a:solidFill>
                  <a:srgbClr val="C00000"/>
                </a:solidFill>
              </a:rPr>
              <a:t>deben</a:t>
            </a:r>
            <a:r>
              <a:rPr lang="en-US" b="1" i="1" dirty="0">
                <a:solidFill>
                  <a:srgbClr val="C00000"/>
                </a:solidFill>
              </a:rPr>
              <a:t> </a:t>
            </a:r>
            <a:r>
              <a:rPr lang="en-US" b="1" i="1" dirty="0" err="1">
                <a:solidFill>
                  <a:srgbClr val="C00000"/>
                </a:solidFill>
              </a:rPr>
              <a:t>proporcionar</a:t>
            </a:r>
            <a:r>
              <a:rPr lang="en-US" b="1" i="1" dirty="0">
                <a:solidFill>
                  <a:srgbClr val="C00000"/>
                </a:solidFill>
              </a:rPr>
              <a:t> </a:t>
            </a:r>
            <a:r>
              <a:rPr lang="en-US" b="1" i="1" dirty="0" err="1">
                <a:solidFill>
                  <a:srgbClr val="C00000"/>
                </a:solidFill>
              </a:rPr>
              <a:t>mecanismos</a:t>
            </a:r>
            <a:r>
              <a:rPr lang="en-US" b="1" i="1" dirty="0">
                <a:solidFill>
                  <a:srgbClr val="C00000"/>
                </a:solidFill>
              </a:rPr>
              <a:t> de </a:t>
            </a:r>
            <a:r>
              <a:rPr lang="en-US" b="1" i="1" dirty="0" err="1">
                <a:solidFill>
                  <a:srgbClr val="C00000"/>
                </a:solidFill>
              </a:rPr>
              <a:t>reclamación</a:t>
            </a:r>
            <a:r>
              <a:rPr lang="en-US" b="1" i="1" dirty="0">
                <a:solidFill>
                  <a:srgbClr val="C00000"/>
                </a:solidFill>
              </a:rPr>
              <a:t> no </a:t>
            </a:r>
            <a:r>
              <a:rPr lang="en-US" b="1" i="1" dirty="0" err="1">
                <a:solidFill>
                  <a:srgbClr val="C00000"/>
                </a:solidFill>
              </a:rPr>
              <a:t>judiciales</a:t>
            </a:r>
            <a:r>
              <a:rPr lang="en-US" b="1" i="1" dirty="0">
                <a:solidFill>
                  <a:srgbClr val="C00000"/>
                </a:solidFill>
              </a:rPr>
              <a:t> </a:t>
            </a:r>
            <a:r>
              <a:rPr lang="en-US" b="1" i="1" dirty="0" err="1">
                <a:solidFill>
                  <a:srgbClr val="C00000"/>
                </a:solidFill>
              </a:rPr>
              <a:t>que</a:t>
            </a:r>
            <a:r>
              <a:rPr lang="en-US" b="1" i="1" dirty="0">
                <a:solidFill>
                  <a:srgbClr val="C00000"/>
                </a:solidFill>
              </a:rPr>
              <a:t> </a:t>
            </a:r>
            <a:r>
              <a:rPr lang="en-US" b="1" i="1" dirty="0" err="1">
                <a:solidFill>
                  <a:srgbClr val="C00000"/>
                </a:solidFill>
              </a:rPr>
              <a:t>sean</a:t>
            </a:r>
            <a:r>
              <a:rPr lang="en-US" b="1" i="1" dirty="0">
                <a:solidFill>
                  <a:srgbClr val="C00000"/>
                </a:solidFill>
              </a:rPr>
              <a:t> </a:t>
            </a:r>
            <a:r>
              <a:rPr lang="en-US" b="1" i="1" dirty="0" err="1">
                <a:solidFill>
                  <a:srgbClr val="C00000"/>
                </a:solidFill>
              </a:rPr>
              <a:t>efectivos</a:t>
            </a:r>
            <a:r>
              <a:rPr lang="en-US" b="1" i="1" dirty="0">
                <a:solidFill>
                  <a:srgbClr val="C00000"/>
                </a:solidFill>
              </a:rPr>
              <a:t> y </a:t>
            </a:r>
            <a:r>
              <a:rPr lang="en-US" b="1" i="1" dirty="0" err="1">
                <a:solidFill>
                  <a:srgbClr val="C00000"/>
                </a:solidFill>
              </a:rPr>
              <a:t>apropiados</a:t>
            </a:r>
            <a:r>
              <a:rPr lang="en-US" dirty="0"/>
              <a:t>, junto con los </a:t>
            </a:r>
            <a:r>
              <a:rPr lang="en-US" dirty="0" err="1"/>
              <a:t>mecanismos</a:t>
            </a:r>
            <a:r>
              <a:rPr lang="en-US" dirty="0"/>
              <a:t> </a:t>
            </a:r>
            <a:r>
              <a:rPr lang="en-US" dirty="0" err="1"/>
              <a:t>judiciales</a:t>
            </a:r>
            <a:r>
              <a:rPr lang="en-US" dirty="0"/>
              <a:t>, </a:t>
            </a:r>
            <a:r>
              <a:rPr lang="en-US" dirty="0" err="1"/>
              <a:t>como</a:t>
            </a:r>
            <a:r>
              <a:rPr lang="en-US" dirty="0"/>
              <a:t> </a:t>
            </a:r>
            <a:r>
              <a:rPr lang="en-US" dirty="0" err="1"/>
              <a:t>parte</a:t>
            </a:r>
            <a:r>
              <a:rPr lang="en-US" dirty="0"/>
              <a:t> de un </a:t>
            </a:r>
            <a:r>
              <a:rPr lang="en-US" dirty="0" err="1"/>
              <a:t>sistema</a:t>
            </a:r>
            <a:r>
              <a:rPr lang="en-US" dirty="0"/>
              <a:t> </a:t>
            </a:r>
            <a:r>
              <a:rPr lang="en-US" dirty="0" err="1"/>
              <a:t>estatal</a:t>
            </a:r>
            <a:r>
              <a:rPr lang="en-US" dirty="0"/>
              <a:t> integral para la </a:t>
            </a:r>
            <a:r>
              <a:rPr lang="en-US" dirty="0" err="1"/>
              <a:t>reparación</a:t>
            </a:r>
            <a:r>
              <a:rPr lang="en-US" dirty="0"/>
              <a:t> de los </a:t>
            </a:r>
            <a:r>
              <a:rPr lang="en-US" dirty="0" err="1"/>
              <a:t>abusos</a:t>
            </a:r>
            <a:r>
              <a:rPr lang="en-US" dirty="0"/>
              <a:t> de los derechos </a:t>
            </a:r>
            <a:r>
              <a:rPr lang="en-US" dirty="0" err="1"/>
              <a:t>humanos</a:t>
            </a:r>
            <a:r>
              <a:rPr lang="en-US" dirty="0"/>
              <a:t> </a:t>
            </a:r>
            <a:r>
              <a:rPr lang="en-US" dirty="0" err="1"/>
              <a:t>relacionados</a:t>
            </a:r>
            <a:r>
              <a:rPr lang="en-US" dirty="0"/>
              <a:t> con las </a:t>
            </a:r>
            <a:r>
              <a:rPr lang="en-US" dirty="0" err="1"/>
              <a:t>empresas</a:t>
            </a:r>
            <a:r>
              <a:rPr lang="en-US" dirty="0"/>
              <a:t>. (Principio Rector 27)</a:t>
            </a:r>
          </a:p>
        </p:txBody>
      </p:sp>
      <p:sp>
        <p:nvSpPr>
          <p:cNvPr id="6" name="Content Placeholder 5">
            <a:extLst>
              <a:ext uri="{FF2B5EF4-FFF2-40B4-BE49-F238E27FC236}">
                <a16:creationId xmlns:a16="http://schemas.microsoft.com/office/drawing/2014/main" id="{CC316D69-6FB9-3303-231C-E7A7E9E3852E}"/>
              </a:ext>
            </a:extLst>
          </p:cNvPr>
          <p:cNvSpPr>
            <a:spLocks noGrp="1"/>
          </p:cNvSpPr>
          <p:nvPr>
            <p:ph sz="half" idx="2"/>
          </p:nvPr>
        </p:nvSpPr>
        <p:spPr>
          <a:xfrm>
            <a:off x="6172199" y="1187670"/>
            <a:ext cx="5764427" cy="5652076"/>
          </a:xfrm>
          <a:solidFill>
            <a:srgbClr val="DDE2FF"/>
          </a:solidFill>
        </p:spPr>
        <p:txBody>
          <a:bodyPr>
            <a:normAutofit fontScale="85000" lnSpcReduction="20000"/>
          </a:bodyPr>
          <a:lstStyle/>
          <a:p>
            <a:r>
              <a:rPr lang="en-US" dirty="0"/>
              <a:t>Pilar 2 — UNGP 22, 29</a:t>
            </a:r>
          </a:p>
          <a:p>
            <a:r>
              <a:rPr lang="en-US" dirty="0"/>
              <a:t>Cuando las </a:t>
            </a:r>
            <a:r>
              <a:rPr lang="en-US" dirty="0" err="1"/>
              <a:t>empresas</a:t>
            </a:r>
            <a:r>
              <a:rPr lang="en-US" dirty="0"/>
              <a:t> </a:t>
            </a:r>
            <a:r>
              <a:rPr lang="en-US" b="1" i="1" dirty="0" err="1">
                <a:solidFill>
                  <a:srgbClr val="C00000"/>
                </a:solidFill>
              </a:rPr>
              <a:t>identifiquen</a:t>
            </a:r>
            <a:r>
              <a:rPr lang="en-US" dirty="0"/>
              <a:t> </a:t>
            </a:r>
            <a:r>
              <a:rPr lang="en-US" dirty="0" err="1"/>
              <a:t>que</a:t>
            </a:r>
            <a:r>
              <a:rPr lang="en-US" dirty="0"/>
              <a:t> </a:t>
            </a:r>
            <a:r>
              <a:rPr lang="en-US" dirty="0" err="1"/>
              <a:t>han</a:t>
            </a:r>
            <a:r>
              <a:rPr lang="en-US" dirty="0"/>
              <a:t> </a:t>
            </a:r>
            <a:r>
              <a:rPr lang="en-US" b="1" i="1" dirty="0" err="1">
                <a:solidFill>
                  <a:srgbClr val="C00000"/>
                </a:solidFill>
              </a:rPr>
              <a:t>causado</a:t>
            </a:r>
            <a:r>
              <a:rPr lang="en-US" b="1" i="1" dirty="0">
                <a:solidFill>
                  <a:srgbClr val="C00000"/>
                </a:solidFill>
              </a:rPr>
              <a:t> o </a:t>
            </a:r>
            <a:r>
              <a:rPr lang="en-US" b="1" i="1" dirty="0" err="1">
                <a:solidFill>
                  <a:srgbClr val="C00000"/>
                </a:solidFill>
              </a:rPr>
              <a:t>contribuido</a:t>
            </a:r>
            <a:r>
              <a:rPr lang="en-US" b="1" i="1" dirty="0">
                <a:solidFill>
                  <a:srgbClr val="C00000"/>
                </a:solidFill>
              </a:rPr>
              <a:t> </a:t>
            </a:r>
            <a:r>
              <a:rPr lang="en-US" dirty="0"/>
              <a:t>a </a:t>
            </a:r>
            <a:r>
              <a:rPr lang="en-US" dirty="0" err="1"/>
              <a:t>impactos</a:t>
            </a:r>
            <a:r>
              <a:rPr lang="en-US" dirty="0"/>
              <a:t> </a:t>
            </a:r>
            <a:r>
              <a:rPr lang="en-US" dirty="0" err="1"/>
              <a:t>adversos</a:t>
            </a:r>
            <a:r>
              <a:rPr lang="en-US" dirty="0"/>
              <a:t>, </a:t>
            </a:r>
            <a:r>
              <a:rPr lang="en-US" dirty="0" err="1"/>
              <a:t>deben</a:t>
            </a:r>
            <a:r>
              <a:rPr lang="en-US" dirty="0"/>
              <a:t> </a:t>
            </a:r>
            <a:r>
              <a:rPr lang="en-US" dirty="0" err="1"/>
              <a:t>prever</a:t>
            </a:r>
            <a:r>
              <a:rPr lang="en-US" dirty="0"/>
              <a:t> o </a:t>
            </a:r>
            <a:r>
              <a:rPr lang="en-US" dirty="0" err="1"/>
              <a:t>cooperar</a:t>
            </a:r>
            <a:r>
              <a:rPr lang="en-US" dirty="0"/>
              <a:t> </a:t>
            </a:r>
            <a:r>
              <a:rPr lang="en-US" dirty="0" err="1"/>
              <a:t>en</a:t>
            </a:r>
            <a:r>
              <a:rPr lang="en-US" dirty="0"/>
              <a:t> </a:t>
            </a:r>
            <a:r>
              <a:rPr lang="en-US" dirty="0" err="1"/>
              <a:t>su</a:t>
            </a:r>
            <a:r>
              <a:rPr lang="en-US" dirty="0"/>
              <a:t> </a:t>
            </a:r>
            <a:r>
              <a:rPr lang="en-US" dirty="0" err="1"/>
              <a:t>reparación</a:t>
            </a:r>
            <a:r>
              <a:rPr lang="en-US" dirty="0"/>
              <a:t> a </a:t>
            </a:r>
            <a:r>
              <a:rPr lang="en-US" dirty="0" err="1"/>
              <a:t>través</a:t>
            </a:r>
            <a:r>
              <a:rPr lang="en-US" dirty="0"/>
              <a:t> de </a:t>
            </a:r>
            <a:r>
              <a:rPr lang="en-US" dirty="0" err="1"/>
              <a:t>procesos</a:t>
            </a:r>
            <a:r>
              <a:rPr lang="en-US" dirty="0"/>
              <a:t> </a:t>
            </a:r>
            <a:r>
              <a:rPr lang="en-US" dirty="0" err="1"/>
              <a:t>legítimos</a:t>
            </a:r>
            <a:r>
              <a:rPr lang="en-US" dirty="0"/>
              <a:t> (UNGP 22).</a:t>
            </a:r>
          </a:p>
          <a:p>
            <a:r>
              <a:rPr lang="en-US" dirty="0"/>
              <a:t>Las </a:t>
            </a:r>
            <a:r>
              <a:rPr lang="en-US" dirty="0" err="1"/>
              <a:t>empresas</a:t>
            </a:r>
            <a:r>
              <a:rPr lang="en-US" dirty="0"/>
              <a:t> </a:t>
            </a:r>
            <a:r>
              <a:rPr lang="en-US" dirty="0" err="1"/>
              <a:t>deben</a:t>
            </a:r>
            <a:r>
              <a:rPr lang="en-US" dirty="0"/>
              <a:t> </a:t>
            </a:r>
            <a:r>
              <a:rPr lang="en-US" dirty="0" err="1"/>
              <a:t>establecer</a:t>
            </a:r>
            <a:r>
              <a:rPr lang="en-US" dirty="0"/>
              <a:t> o </a:t>
            </a:r>
            <a:r>
              <a:rPr lang="en-US" dirty="0" err="1"/>
              <a:t>participar</a:t>
            </a:r>
            <a:r>
              <a:rPr lang="en-US" dirty="0"/>
              <a:t> </a:t>
            </a:r>
            <a:r>
              <a:rPr lang="en-US" dirty="0" err="1"/>
              <a:t>en</a:t>
            </a:r>
            <a:r>
              <a:rPr lang="en-US" dirty="0"/>
              <a:t> </a:t>
            </a:r>
            <a:r>
              <a:rPr lang="en-US" b="1" i="1" dirty="0" err="1">
                <a:solidFill>
                  <a:srgbClr val="C00000"/>
                </a:solidFill>
              </a:rPr>
              <a:t>mecanismos</a:t>
            </a:r>
            <a:r>
              <a:rPr lang="en-US" b="1" i="1" dirty="0">
                <a:solidFill>
                  <a:srgbClr val="C00000"/>
                </a:solidFill>
              </a:rPr>
              <a:t> de </a:t>
            </a:r>
            <a:r>
              <a:rPr lang="en-US" b="1" i="1" dirty="0" err="1">
                <a:solidFill>
                  <a:srgbClr val="C00000"/>
                </a:solidFill>
              </a:rPr>
              <a:t>reclamación</a:t>
            </a:r>
            <a:r>
              <a:rPr lang="en-US" b="1" i="1" dirty="0">
                <a:solidFill>
                  <a:srgbClr val="C00000"/>
                </a:solidFill>
              </a:rPr>
              <a:t> </a:t>
            </a:r>
            <a:r>
              <a:rPr lang="en-US" b="1" i="1" dirty="0" err="1">
                <a:solidFill>
                  <a:srgbClr val="C00000"/>
                </a:solidFill>
              </a:rPr>
              <a:t>efectivos</a:t>
            </a:r>
            <a:r>
              <a:rPr lang="en-US" b="1" i="1" dirty="0">
                <a:solidFill>
                  <a:srgbClr val="C00000"/>
                </a:solidFill>
              </a:rPr>
              <a:t> a </a:t>
            </a:r>
            <a:r>
              <a:rPr lang="en-US" b="1" i="1" dirty="0" err="1">
                <a:solidFill>
                  <a:srgbClr val="C00000"/>
                </a:solidFill>
              </a:rPr>
              <a:t>nivel</a:t>
            </a:r>
            <a:r>
              <a:rPr lang="en-US" b="1" i="1" dirty="0">
                <a:solidFill>
                  <a:srgbClr val="C00000"/>
                </a:solidFill>
              </a:rPr>
              <a:t> </a:t>
            </a:r>
            <a:r>
              <a:rPr lang="en-US" b="1" i="1" dirty="0" err="1">
                <a:solidFill>
                  <a:srgbClr val="C00000"/>
                </a:solidFill>
              </a:rPr>
              <a:t>operativo</a:t>
            </a:r>
            <a:r>
              <a:rPr lang="en-US" b="1" i="1" dirty="0">
                <a:solidFill>
                  <a:srgbClr val="C00000"/>
                </a:solidFill>
              </a:rPr>
              <a:t> </a:t>
            </a:r>
            <a:r>
              <a:rPr lang="en-US" dirty="0"/>
              <a:t>para las personas y comunidades </a:t>
            </a:r>
            <a:r>
              <a:rPr lang="en-US" dirty="0" err="1"/>
              <a:t>que</a:t>
            </a:r>
            <a:r>
              <a:rPr lang="en-US" dirty="0"/>
              <a:t> </a:t>
            </a:r>
            <a:r>
              <a:rPr lang="en-US" dirty="0" err="1"/>
              <a:t>puedan</a:t>
            </a:r>
            <a:r>
              <a:rPr lang="en-US" dirty="0"/>
              <a:t> verse </a:t>
            </a:r>
            <a:r>
              <a:rPr lang="en-US" dirty="0" err="1"/>
              <a:t>afectadas</a:t>
            </a:r>
            <a:r>
              <a:rPr lang="en-US" dirty="0"/>
              <a:t> </a:t>
            </a:r>
            <a:r>
              <a:rPr lang="en-US" dirty="0" err="1"/>
              <a:t>negativamente</a:t>
            </a:r>
            <a:r>
              <a:rPr lang="en-US" dirty="0"/>
              <a:t> (UNGP 29).</a:t>
            </a:r>
          </a:p>
          <a:p>
            <a:r>
              <a:rPr lang="en-US" dirty="0"/>
              <a:t>Las </a:t>
            </a:r>
            <a:r>
              <a:rPr lang="en-US" b="1" i="1" dirty="0" err="1">
                <a:solidFill>
                  <a:srgbClr val="C00000"/>
                </a:solidFill>
              </a:rPr>
              <a:t>iniciativas</a:t>
            </a:r>
            <a:r>
              <a:rPr lang="en-US" b="1" i="1" dirty="0">
                <a:solidFill>
                  <a:srgbClr val="C00000"/>
                </a:solidFill>
              </a:rPr>
              <a:t> </a:t>
            </a:r>
            <a:r>
              <a:rPr lang="en-US" b="1" i="1" dirty="0" err="1">
                <a:solidFill>
                  <a:srgbClr val="C00000"/>
                </a:solidFill>
              </a:rPr>
              <a:t>sectoriales</a:t>
            </a:r>
            <a:r>
              <a:rPr lang="en-US" b="1" i="1" dirty="0">
                <a:solidFill>
                  <a:srgbClr val="C00000"/>
                </a:solidFill>
              </a:rPr>
              <a:t>, </a:t>
            </a:r>
            <a:r>
              <a:rPr lang="en-US" b="1" i="1" dirty="0" err="1">
                <a:solidFill>
                  <a:srgbClr val="C00000"/>
                </a:solidFill>
              </a:rPr>
              <a:t>multiactor</a:t>
            </a:r>
            <a:r>
              <a:rPr lang="en-US" b="1" i="1" dirty="0">
                <a:solidFill>
                  <a:srgbClr val="C00000"/>
                </a:solidFill>
              </a:rPr>
              <a:t> y </a:t>
            </a:r>
            <a:r>
              <a:rPr lang="en-US" b="1" i="1" dirty="0" err="1">
                <a:solidFill>
                  <a:srgbClr val="C00000"/>
                </a:solidFill>
              </a:rPr>
              <a:t>otras</a:t>
            </a:r>
            <a:r>
              <a:rPr lang="en-US" b="1" i="1" dirty="0">
                <a:solidFill>
                  <a:srgbClr val="C00000"/>
                </a:solidFill>
              </a:rPr>
              <a:t> </a:t>
            </a:r>
            <a:r>
              <a:rPr lang="en-US" b="1" i="1" dirty="0" err="1">
                <a:solidFill>
                  <a:srgbClr val="C00000"/>
                </a:solidFill>
              </a:rPr>
              <a:t>iniciativas</a:t>
            </a:r>
            <a:r>
              <a:rPr lang="en-US" b="1" i="1" dirty="0">
                <a:solidFill>
                  <a:srgbClr val="C00000"/>
                </a:solidFill>
              </a:rPr>
              <a:t> de </a:t>
            </a:r>
            <a:r>
              <a:rPr lang="en-US" b="1" i="1" dirty="0" err="1">
                <a:solidFill>
                  <a:srgbClr val="C00000"/>
                </a:solidFill>
              </a:rPr>
              <a:t>colaboración</a:t>
            </a:r>
            <a:r>
              <a:rPr lang="en-US" dirty="0"/>
              <a:t> </a:t>
            </a:r>
            <a:r>
              <a:rPr lang="en-US" dirty="0" err="1"/>
              <a:t>que</a:t>
            </a:r>
            <a:r>
              <a:rPr lang="en-US" dirty="0"/>
              <a:t> se </a:t>
            </a:r>
            <a:r>
              <a:rPr lang="en-US" dirty="0" err="1"/>
              <a:t>basen</a:t>
            </a:r>
            <a:r>
              <a:rPr lang="en-US" dirty="0"/>
              <a:t> </a:t>
            </a:r>
            <a:r>
              <a:rPr lang="en-US" dirty="0" err="1"/>
              <a:t>en</a:t>
            </a:r>
            <a:r>
              <a:rPr lang="en-US" dirty="0"/>
              <a:t> </a:t>
            </a:r>
            <a:r>
              <a:rPr lang="en-US" dirty="0" err="1"/>
              <a:t>el</a:t>
            </a:r>
            <a:r>
              <a:rPr lang="en-US" dirty="0"/>
              <a:t> </a:t>
            </a:r>
            <a:r>
              <a:rPr lang="en-US" dirty="0" err="1"/>
              <a:t>respeto</a:t>
            </a:r>
            <a:r>
              <a:rPr lang="en-US" dirty="0"/>
              <a:t> de las </a:t>
            </a:r>
            <a:r>
              <a:rPr lang="en-US" dirty="0" err="1"/>
              <a:t>normas</a:t>
            </a:r>
            <a:r>
              <a:rPr lang="en-US" dirty="0"/>
              <a:t> </a:t>
            </a:r>
            <a:r>
              <a:rPr lang="en-US" dirty="0" err="1"/>
              <a:t>relativas</a:t>
            </a:r>
            <a:r>
              <a:rPr lang="en-US" dirty="0"/>
              <a:t> a los derechos </a:t>
            </a:r>
            <a:r>
              <a:rPr lang="en-US" dirty="0" err="1"/>
              <a:t>humanos</a:t>
            </a:r>
            <a:r>
              <a:rPr lang="en-US" dirty="0"/>
              <a:t> </a:t>
            </a:r>
            <a:r>
              <a:rPr lang="en-US" dirty="0" err="1"/>
              <a:t>deben</a:t>
            </a:r>
            <a:r>
              <a:rPr lang="en-US" dirty="0"/>
              <a:t> </a:t>
            </a:r>
            <a:r>
              <a:rPr lang="en-US" dirty="0" err="1"/>
              <a:t>asegurar</a:t>
            </a:r>
            <a:r>
              <a:rPr lang="en-US" dirty="0"/>
              <a:t> </a:t>
            </a:r>
            <a:r>
              <a:rPr lang="en-US" dirty="0" err="1"/>
              <a:t>que</a:t>
            </a:r>
            <a:r>
              <a:rPr lang="en-US" dirty="0"/>
              <a:t> </a:t>
            </a:r>
            <a:r>
              <a:rPr lang="en-US" dirty="0" err="1"/>
              <a:t>existan</a:t>
            </a:r>
            <a:r>
              <a:rPr lang="en-US" dirty="0"/>
              <a:t> </a:t>
            </a:r>
            <a:r>
              <a:rPr lang="en-US" dirty="0" err="1"/>
              <a:t>mecanismos</a:t>
            </a:r>
            <a:r>
              <a:rPr lang="en-US" dirty="0"/>
              <a:t> de </a:t>
            </a:r>
            <a:r>
              <a:rPr lang="en-US" dirty="0" err="1"/>
              <a:t>reclamación</a:t>
            </a:r>
            <a:r>
              <a:rPr lang="en-US" dirty="0"/>
              <a:t> </a:t>
            </a:r>
            <a:r>
              <a:rPr lang="en-US" dirty="0" err="1"/>
              <a:t>efectivos</a:t>
            </a:r>
            <a:r>
              <a:rPr lang="en-US" dirty="0"/>
              <a:t> (UNGP 30).</a:t>
            </a:r>
          </a:p>
        </p:txBody>
      </p:sp>
    </p:spTree>
    <p:extLst>
      <p:ext uri="{BB962C8B-B14F-4D97-AF65-F5344CB8AC3E}">
        <p14:creationId xmlns:p14="http://schemas.microsoft.com/office/powerpoint/2010/main" val="4248410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75DD69-CCE9-2A09-9321-540E3AC07192}"/>
              </a:ext>
            </a:extLst>
          </p:cNvPr>
          <p:cNvSpPr>
            <a:spLocks noGrp="1"/>
          </p:cNvSpPr>
          <p:nvPr>
            <p:ph type="title"/>
          </p:nvPr>
        </p:nvSpPr>
        <p:spPr/>
        <p:txBody>
          <a:bodyPr/>
          <a:lstStyle/>
          <a:p>
            <a:r>
              <a:rPr lang="en-US" err="1"/>
              <a:t>Problemas</a:t>
            </a:r>
            <a:r>
              <a:rPr lang="en-US"/>
              <a:t> </a:t>
            </a:r>
            <a:r>
              <a:rPr lang="en-US" err="1"/>
              <a:t>Fundamentales</a:t>
            </a:r>
            <a:r>
              <a:rPr lang="en-US"/>
              <a:t>: Empresas</a:t>
            </a:r>
          </a:p>
        </p:txBody>
      </p:sp>
      <p:sp>
        <p:nvSpPr>
          <p:cNvPr id="5" name="Content Placeholder 4">
            <a:extLst>
              <a:ext uri="{FF2B5EF4-FFF2-40B4-BE49-F238E27FC236}">
                <a16:creationId xmlns:a16="http://schemas.microsoft.com/office/drawing/2014/main" id="{EABDD1D5-72CA-EAB6-D59C-2A21D4AE8718}"/>
              </a:ext>
            </a:extLst>
          </p:cNvPr>
          <p:cNvSpPr>
            <a:spLocks noGrp="1"/>
          </p:cNvSpPr>
          <p:nvPr>
            <p:ph sz="half" idx="1"/>
          </p:nvPr>
        </p:nvSpPr>
        <p:spPr/>
        <p:txBody>
          <a:bodyPr>
            <a:normAutofit fontScale="92500"/>
          </a:bodyPr>
          <a:lstStyle/>
          <a:p>
            <a:r>
              <a:rPr lang="en-US"/>
              <a:t>La </a:t>
            </a:r>
            <a:r>
              <a:rPr lang="en-US" err="1"/>
              <a:t>naturaleza</a:t>
            </a:r>
            <a:r>
              <a:rPr lang="en-US"/>
              <a:t> de la </a:t>
            </a:r>
            <a:r>
              <a:rPr lang="en-US" err="1"/>
              <a:t>personalidad</a:t>
            </a:r>
            <a:r>
              <a:rPr lang="en-US"/>
              <a:t> </a:t>
            </a:r>
            <a:r>
              <a:rPr lang="en-US" err="1"/>
              <a:t>jurídica</a:t>
            </a:r>
            <a:r>
              <a:rPr lang="en-US"/>
              <a:t> de las </a:t>
            </a:r>
            <a:r>
              <a:rPr lang="en-US" err="1"/>
              <a:t>empresas</a:t>
            </a:r>
            <a:r>
              <a:rPr lang="en-US"/>
              <a:t>:</a:t>
            </a:r>
          </a:p>
          <a:p>
            <a:r>
              <a:rPr lang="en-US"/>
              <a:t>1- </a:t>
            </a:r>
            <a:r>
              <a:rPr lang="en-US" err="1"/>
              <a:t>Principalmente</a:t>
            </a:r>
            <a:r>
              <a:rPr lang="en-US"/>
              <a:t> </a:t>
            </a:r>
            <a:r>
              <a:rPr lang="en-US" err="1"/>
              <a:t>una</a:t>
            </a:r>
            <a:r>
              <a:rPr lang="en-US"/>
              <a:t> </a:t>
            </a:r>
            <a:r>
              <a:rPr lang="en-US" err="1"/>
              <a:t>creación</a:t>
            </a:r>
            <a:r>
              <a:rPr lang="en-US"/>
              <a:t> del Estado</a:t>
            </a:r>
          </a:p>
          <a:p>
            <a:r>
              <a:rPr lang="en-US"/>
              <a:t>2- Un bien </a:t>
            </a:r>
            <a:r>
              <a:rPr lang="en-US" err="1"/>
              <a:t>en</a:t>
            </a:r>
            <a:r>
              <a:rPr lang="en-US"/>
              <a:t> manos de </a:t>
            </a:r>
            <a:r>
              <a:rPr lang="en-US" err="1"/>
              <a:t>aquellos</a:t>
            </a:r>
            <a:r>
              <a:rPr lang="en-US"/>
              <a:t> </a:t>
            </a:r>
            <a:r>
              <a:rPr lang="en-US" err="1"/>
              <a:t>que</a:t>
            </a:r>
            <a:r>
              <a:rPr lang="en-US"/>
              <a:t> </a:t>
            </a:r>
            <a:r>
              <a:rPr lang="en-US" err="1"/>
              <a:t>poseen</a:t>
            </a:r>
            <a:r>
              <a:rPr lang="en-US"/>
              <a:t> </a:t>
            </a:r>
            <a:r>
              <a:rPr lang="en-US" err="1"/>
              <a:t>una</a:t>
            </a:r>
            <a:r>
              <a:rPr lang="en-US"/>
              <a:t> </a:t>
            </a:r>
            <a:r>
              <a:rPr lang="en-US" err="1"/>
              <a:t>participación</a:t>
            </a:r>
            <a:r>
              <a:rPr lang="en-US"/>
              <a:t> </a:t>
            </a:r>
            <a:r>
              <a:rPr lang="en-US" err="1"/>
              <a:t>en</a:t>
            </a:r>
            <a:r>
              <a:rPr lang="en-US"/>
              <a:t> </a:t>
            </a:r>
            <a:r>
              <a:rPr lang="en-US" err="1"/>
              <a:t>el</a:t>
            </a:r>
            <a:r>
              <a:rPr lang="en-US"/>
              <a:t> capital de la </a:t>
            </a:r>
            <a:r>
              <a:rPr lang="en-US" err="1"/>
              <a:t>empresa</a:t>
            </a:r>
            <a:endParaRPr lang="en-US"/>
          </a:p>
          <a:p>
            <a:r>
              <a:rPr lang="en-US"/>
              <a:t>3- Un </a:t>
            </a:r>
            <a:r>
              <a:rPr lang="en-US" err="1"/>
              <a:t>órgano</a:t>
            </a:r>
            <a:r>
              <a:rPr lang="en-US"/>
              <a:t> </a:t>
            </a:r>
            <a:r>
              <a:rPr lang="en-US" err="1"/>
              <a:t>económico</a:t>
            </a:r>
            <a:r>
              <a:rPr lang="en-US"/>
              <a:t> </a:t>
            </a:r>
            <a:r>
              <a:rPr lang="en-US" err="1"/>
              <a:t>autónomo</a:t>
            </a:r>
            <a:r>
              <a:rPr lang="en-US"/>
              <a:t>, </a:t>
            </a:r>
            <a:r>
              <a:rPr lang="en-US" err="1"/>
              <a:t>separado</a:t>
            </a:r>
            <a:r>
              <a:rPr lang="en-US"/>
              <a:t> del Estado y de sus </a:t>
            </a:r>
            <a:r>
              <a:rPr lang="en-US" err="1"/>
              <a:t>inversores</a:t>
            </a:r>
            <a:endParaRPr lang="en-US"/>
          </a:p>
        </p:txBody>
      </p:sp>
      <p:sp>
        <p:nvSpPr>
          <p:cNvPr id="6" name="Content Placeholder 5">
            <a:extLst>
              <a:ext uri="{FF2B5EF4-FFF2-40B4-BE49-F238E27FC236}">
                <a16:creationId xmlns:a16="http://schemas.microsoft.com/office/drawing/2014/main" id="{6AC4054A-D6B2-CAFB-A02D-039C331CA3E1}"/>
              </a:ext>
            </a:extLst>
          </p:cNvPr>
          <p:cNvSpPr>
            <a:spLocks noGrp="1"/>
          </p:cNvSpPr>
          <p:nvPr>
            <p:ph sz="half" idx="2"/>
          </p:nvPr>
        </p:nvSpPr>
        <p:spPr/>
        <p:txBody>
          <a:bodyPr>
            <a:normAutofit fontScale="92500"/>
          </a:bodyPr>
          <a:lstStyle/>
          <a:p>
            <a:r>
              <a:rPr lang="en-US"/>
              <a:t>The nature of the legal personality of enterprises:</a:t>
            </a:r>
          </a:p>
          <a:p>
            <a:r>
              <a:rPr lang="en-US"/>
              <a:t>1-Primarily a creature of the State</a:t>
            </a:r>
          </a:p>
          <a:p>
            <a:r>
              <a:rPr lang="en-US"/>
              <a:t>2--Property in the hands of those with an equity interest in the enterprise</a:t>
            </a:r>
          </a:p>
          <a:p>
            <a:r>
              <a:rPr lang="en-US"/>
              <a:t>3--An autonomous economic organ separate form the State and from its investors</a:t>
            </a:r>
          </a:p>
        </p:txBody>
      </p:sp>
    </p:spTree>
    <p:extLst>
      <p:ext uri="{BB962C8B-B14F-4D97-AF65-F5344CB8AC3E}">
        <p14:creationId xmlns:p14="http://schemas.microsoft.com/office/powerpoint/2010/main" val="31734189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095953A-7DC0-3F46-6E96-31FBC9B1A0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60503" y="-18309"/>
            <a:ext cx="4438566" cy="6883029"/>
            <a:chOff x="7760503" y="-18309"/>
            <a:chExt cx="4438566" cy="6883029"/>
          </a:xfrm>
        </p:grpSpPr>
        <p:sp>
          <p:nvSpPr>
            <p:cNvPr id="13" name="Rectangle 12">
              <a:extLst>
                <a:ext uri="{FF2B5EF4-FFF2-40B4-BE49-F238E27FC236}">
                  <a16:creationId xmlns:a16="http://schemas.microsoft.com/office/drawing/2014/main" id="{707A3D96-0FAB-1097-EDDA-3FEF83BF3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12" y="-11580"/>
              <a:ext cx="4431490" cy="6876300"/>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EAB96BF-DFB3-4E65-F857-5FB098087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7760503" y="1713600"/>
              <a:ext cx="4431496"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F350EA2-C795-0DD6-A39B-C920189404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09" y="-11586"/>
              <a:ext cx="3264743"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AC1597-691C-C2BF-535E-B9DBBAA76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547151" y="1202115"/>
              <a:ext cx="6872341" cy="4431494"/>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8A6FFF7-FE08-33FF-576F-7300E463F574}"/>
              </a:ext>
            </a:extLst>
          </p:cNvPr>
          <p:cNvSpPr>
            <a:spLocks noGrp="1"/>
          </p:cNvSpPr>
          <p:nvPr>
            <p:ph type="title"/>
          </p:nvPr>
        </p:nvSpPr>
        <p:spPr>
          <a:xfrm>
            <a:off x="8328214" y="1489363"/>
            <a:ext cx="3310215" cy="2987269"/>
          </a:xfrm>
        </p:spPr>
        <p:txBody>
          <a:bodyPr vert="horz" lIns="91440" tIns="45720" rIns="91440" bIns="45720" rtlCol="0" anchor="t">
            <a:normAutofit/>
          </a:bodyPr>
          <a:lstStyle/>
          <a:p>
            <a:r>
              <a:rPr lang="en-US" sz="3200" kern="1200">
                <a:solidFill>
                  <a:srgbClr val="FFFFFF"/>
                </a:solidFill>
                <a:latin typeface="+mj-lt"/>
                <a:ea typeface="+mj-ea"/>
                <a:cs typeface="+mj-cs"/>
              </a:rPr>
              <a:t>Corporate Governance and </a:t>
            </a:r>
            <a:br>
              <a:rPr lang="en-US" sz="3200" kern="1200">
                <a:solidFill>
                  <a:srgbClr val="FFFFFF"/>
                </a:solidFill>
                <a:latin typeface="+mj-lt"/>
                <a:ea typeface="+mj-ea"/>
                <a:cs typeface="+mj-cs"/>
              </a:rPr>
            </a:br>
            <a:r>
              <a:rPr lang="en-US" sz="3200" kern="1200">
                <a:solidFill>
                  <a:srgbClr val="FFFFFF"/>
                </a:solidFill>
                <a:latin typeface="+mj-lt"/>
                <a:ea typeface="+mj-ea"/>
                <a:cs typeface="+mj-cs"/>
              </a:rPr>
              <a:t>Human Rights: Connections, Alignments, Transformations</a:t>
            </a:r>
          </a:p>
        </p:txBody>
      </p:sp>
      <p:pic>
        <p:nvPicPr>
          <p:cNvPr id="7" name="Content Placeholder 6">
            <a:extLst>
              <a:ext uri="{FF2B5EF4-FFF2-40B4-BE49-F238E27FC236}">
                <a16:creationId xmlns:a16="http://schemas.microsoft.com/office/drawing/2014/main" id="{25D53658-15E0-1342-201B-75B749C6C380}"/>
              </a:ext>
            </a:extLst>
          </p:cNvPr>
          <p:cNvPicPr>
            <a:picLocks noGrp="1" noChangeAspect="1"/>
          </p:cNvPicPr>
          <p:nvPr>
            <p:ph idx="1"/>
          </p:nvPr>
        </p:nvPicPr>
        <p:blipFill>
          <a:blip r:embed="rId2"/>
          <a:stretch>
            <a:fillRect/>
          </a:stretch>
        </p:blipFill>
        <p:spPr>
          <a:xfrm>
            <a:off x="729276" y="1088506"/>
            <a:ext cx="6274979" cy="4706234"/>
          </a:xfrm>
          <a:prstGeom prst="rect">
            <a:avLst/>
          </a:prstGeom>
        </p:spPr>
      </p:pic>
    </p:spTree>
    <p:extLst>
      <p:ext uri="{BB962C8B-B14F-4D97-AF65-F5344CB8AC3E}">
        <p14:creationId xmlns:p14="http://schemas.microsoft.com/office/powerpoint/2010/main" val="3469410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54473170-C2D3-B7DB-AD74-A991B1F58F58}"/>
              </a:ext>
            </a:extLst>
          </p:cNvPr>
          <p:cNvPicPr>
            <a:picLocks noGrp="1" noChangeAspect="1"/>
          </p:cNvPicPr>
          <p:nvPr>
            <p:ph sz="half" idx="1"/>
          </p:nvPr>
        </p:nvPicPr>
        <p:blipFill>
          <a:blip r:embed="rId2">
            <a:alphaModFix amt="60000"/>
          </a:blip>
          <a:srcRect b="4395"/>
          <a:stretch>
            <a:fillRect/>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220D18A4-B3D7-DC42-2313-73DF0AE9161D}"/>
              </a:ext>
            </a:extLst>
          </p:cNvPr>
          <p:cNvSpPr>
            <a:spLocks noGrp="1"/>
          </p:cNvSpPr>
          <p:nvPr>
            <p:ph type="title"/>
          </p:nvPr>
        </p:nvSpPr>
        <p:spPr>
          <a:xfrm>
            <a:off x="838200" y="525195"/>
            <a:ext cx="10165218" cy="2806506"/>
          </a:xfrm>
        </p:spPr>
        <p:txBody>
          <a:bodyPr vert="horz" lIns="91440" tIns="45720" rIns="91440" bIns="45720" rtlCol="0" anchor="b">
            <a:normAutofit/>
          </a:bodyPr>
          <a:lstStyle/>
          <a:p>
            <a:r>
              <a:rPr lang="en-US" sz="4000">
                <a:solidFill>
                  <a:srgbClr val="FFFFFF"/>
                </a:solidFill>
              </a:rPr>
              <a:t>Y </a:t>
            </a:r>
            <a:r>
              <a:rPr lang="en-US" sz="4000" err="1">
                <a:solidFill>
                  <a:srgbClr val="FFFFFF"/>
                </a:solidFill>
              </a:rPr>
              <a:t>Que</a:t>
            </a:r>
            <a:r>
              <a:rPr lang="en-US" sz="4000">
                <a:solidFill>
                  <a:srgbClr val="FFFFFF"/>
                </a:solidFill>
              </a:rPr>
              <a:t> de la </a:t>
            </a:r>
            <a:r>
              <a:rPr lang="en-US" sz="4000" err="1">
                <a:solidFill>
                  <a:srgbClr val="FFFFFF"/>
                </a:solidFill>
              </a:rPr>
              <a:t>Gobernaza</a:t>
            </a:r>
            <a:r>
              <a:rPr lang="en-US" sz="4000">
                <a:solidFill>
                  <a:srgbClr val="FFFFFF"/>
                </a:solidFill>
              </a:rPr>
              <a:t> Empresarial?/And What of </a:t>
            </a:r>
            <a:r>
              <a:rPr lang="en-US" sz="4000" err="1">
                <a:solidFill>
                  <a:srgbClr val="FFFFFF"/>
                </a:solidFill>
              </a:rPr>
              <a:t>Corproate</a:t>
            </a:r>
            <a:r>
              <a:rPr lang="en-US" sz="4000">
                <a:solidFill>
                  <a:srgbClr val="FFFFFF"/>
                </a:solidFill>
              </a:rPr>
              <a:t> </a:t>
            </a:r>
            <a:r>
              <a:rPr lang="en-US" sz="4000" err="1">
                <a:solidFill>
                  <a:srgbClr val="FFFFFF"/>
                </a:solidFill>
              </a:rPr>
              <a:t>Goverfnace</a:t>
            </a:r>
            <a:r>
              <a:rPr lang="en-US" sz="4000">
                <a:solidFill>
                  <a:srgbClr val="FFFFFF"/>
                </a:solidFill>
              </a:rPr>
              <a:t>? </a:t>
            </a:r>
          </a:p>
        </p:txBody>
      </p:sp>
      <p:sp>
        <p:nvSpPr>
          <p:cNvPr id="4" name="Content Placeholder 3">
            <a:extLst>
              <a:ext uri="{FF2B5EF4-FFF2-40B4-BE49-F238E27FC236}">
                <a16:creationId xmlns:a16="http://schemas.microsoft.com/office/drawing/2014/main" id="{E8ED407F-22CB-CEE9-A543-E0C01DE83502}"/>
              </a:ext>
            </a:extLst>
          </p:cNvPr>
          <p:cNvSpPr>
            <a:spLocks noGrp="1"/>
          </p:cNvSpPr>
          <p:nvPr>
            <p:ph sz="half" idx="2"/>
          </p:nvPr>
        </p:nvSpPr>
        <p:spPr>
          <a:xfrm>
            <a:off x="838200" y="3526299"/>
            <a:ext cx="10851292" cy="3148821"/>
          </a:xfrm>
        </p:spPr>
        <p:txBody>
          <a:bodyPr vert="horz" lIns="91440" tIns="45720" rIns="91440" bIns="45720" rtlCol="0">
            <a:normAutofit fontScale="77500" lnSpcReduction="20000"/>
          </a:bodyPr>
          <a:lstStyle/>
          <a:p>
            <a:r>
              <a:rPr lang="en-US" b="1">
                <a:solidFill>
                  <a:srgbClr val="FFFFFF"/>
                </a:solidFill>
              </a:rPr>
              <a:t>Empresas </a:t>
            </a:r>
            <a:r>
              <a:rPr lang="en-US" b="1" err="1">
                <a:solidFill>
                  <a:srgbClr val="FFFFFF"/>
                </a:solidFill>
              </a:rPr>
              <a:t>dentro</a:t>
            </a:r>
            <a:r>
              <a:rPr lang="en-US" b="1">
                <a:solidFill>
                  <a:srgbClr val="FFFFFF"/>
                </a:solidFill>
              </a:rPr>
              <a:t> y </a:t>
            </a:r>
            <a:r>
              <a:rPr lang="en-US" b="1" err="1">
                <a:solidFill>
                  <a:srgbClr val="FFFFFF"/>
                </a:solidFill>
              </a:rPr>
              <a:t>afuera</a:t>
            </a:r>
            <a:r>
              <a:rPr lang="en-US" b="1">
                <a:solidFill>
                  <a:srgbClr val="FFFFFF"/>
                </a:solidFill>
              </a:rPr>
              <a:t> de </a:t>
            </a:r>
            <a:r>
              <a:rPr lang="en-US" b="1" err="1">
                <a:solidFill>
                  <a:srgbClr val="FFFFFF"/>
                </a:solidFill>
              </a:rPr>
              <a:t>sistemas</a:t>
            </a:r>
            <a:r>
              <a:rPr lang="en-US" b="1">
                <a:solidFill>
                  <a:srgbClr val="FFFFFF"/>
                </a:solidFill>
              </a:rPr>
              <a:t> </a:t>
            </a:r>
            <a:r>
              <a:rPr lang="en-US" b="1" err="1">
                <a:solidFill>
                  <a:srgbClr val="FFFFFF"/>
                </a:solidFill>
              </a:rPr>
              <a:t>estatales</a:t>
            </a:r>
            <a:r>
              <a:rPr lang="en-US" b="1">
                <a:solidFill>
                  <a:srgbClr val="FFFFFF"/>
                </a:solidFill>
              </a:rPr>
              <a:t> de derecho </a:t>
            </a:r>
          </a:p>
          <a:p>
            <a:pPr lvl="1"/>
            <a:r>
              <a:rPr lang="en-US" b="1">
                <a:solidFill>
                  <a:srgbClr val="FFFFFF"/>
                </a:solidFill>
              </a:rPr>
              <a:t>Enterprises  within and beyond national legal systems</a:t>
            </a:r>
          </a:p>
          <a:p>
            <a:r>
              <a:rPr lang="en-US" b="1">
                <a:solidFill>
                  <a:srgbClr val="FFFFFF"/>
                </a:solidFill>
              </a:rPr>
              <a:t>Empresas </a:t>
            </a:r>
            <a:r>
              <a:rPr lang="en-US" b="1" err="1">
                <a:solidFill>
                  <a:srgbClr val="FFFFFF"/>
                </a:solidFill>
              </a:rPr>
              <a:t>creatura</a:t>
            </a:r>
            <a:r>
              <a:rPr lang="en-US" b="1">
                <a:solidFill>
                  <a:srgbClr val="FFFFFF"/>
                </a:solidFill>
              </a:rPr>
              <a:t> del </a:t>
            </a:r>
            <a:r>
              <a:rPr lang="en-US" b="1" err="1">
                <a:solidFill>
                  <a:srgbClr val="FFFFFF"/>
                </a:solidFill>
              </a:rPr>
              <a:t>estado</a:t>
            </a:r>
            <a:r>
              <a:rPr lang="en-US" b="1">
                <a:solidFill>
                  <a:srgbClr val="FFFFFF"/>
                </a:solidFill>
              </a:rPr>
              <a:t>, </a:t>
            </a:r>
            <a:r>
              <a:rPr lang="en-US" b="1" err="1">
                <a:solidFill>
                  <a:srgbClr val="FFFFFF"/>
                </a:solidFill>
              </a:rPr>
              <a:t>propriedad</a:t>
            </a:r>
            <a:r>
              <a:rPr lang="en-US" b="1">
                <a:solidFill>
                  <a:srgbClr val="FFFFFF"/>
                </a:solidFill>
              </a:rPr>
              <a:t> de sus </a:t>
            </a:r>
            <a:r>
              <a:rPr lang="en-US" b="1" err="1">
                <a:solidFill>
                  <a:srgbClr val="FFFFFF"/>
                </a:solidFill>
              </a:rPr>
              <a:t>inversionistas</a:t>
            </a:r>
            <a:r>
              <a:rPr lang="en-US" b="1">
                <a:solidFill>
                  <a:srgbClr val="FFFFFF"/>
                </a:solidFill>
              </a:rPr>
              <a:t>, y </a:t>
            </a:r>
            <a:r>
              <a:rPr lang="en-US" b="1" err="1">
                <a:solidFill>
                  <a:srgbClr val="FFFFFF"/>
                </a:solidFill>
              </a:rPr>
              <a:t>propriamente</a:t>
            </a:r>
            <a:r>
              <a:rPr lang="en-US" b="1">
                <a:solidFill>
                  <a:srgbClr val="FFFFFF"/>
                </a:solidFill>
              </a:rPr>
              <a:t> </a:t>
            </a:r>
            <a:r>
              <a:rPr lang="en-US" b="1" err="1">
                <a:solidFill>
                  <a:srgbClr val="FFFFFF"/>
                </a:solidFill>
              </a:rPr>
              <a:t>una</a:t>
            </a:r>
            <a:r>
              <a:rPr lang="en-US" b="1">
                <a:solidFill>
                  <a:srgbClr val="FFFFFF"/>
                </a:solidFill>
              </a:rPr>
              <a:t> </a:t>
            </a:r>
            <a:r>
              <a:rPr lang="en-US" b="1" err="1">
                <a:solidFill>
                  <a:srgbClr val="FFFFFF"/>
                </a:solidFill>
              </a:rPr>
              <a:t>organización</a:t>
            </a:r>
            <a:r>
              <a:rPr lang="en-US" b="1">
                <a:solidFill>
                  <a:srgbClr val="FFFFFF"/>
                </a:solidFill>
              </a:rPr>
              <a:t> </a:t>
            </a:r>
            <a:r>
              <a:rPr lang="en-US" b="1" err="1">
                <a:solidFill>
                  <a:srgbClr val="FFFFFF"/>
                </a:solidFill>
              </a:rPr>
              <a:t>autonoma</a:t>
            </a:r>
            <a:r>
              <a:rPr lang="en-US" b="1">
                <a:solidFill>
                  <a:srgbClr val="FFFFFF"/>
                </a:solidFill>
              </a:rPr>
              <a:t> con sus </a:t>
            </a:r>
            <a:r>
              <a:rPr lang="en-US" b="1" err="1">
                <a:solidFill>
                  <a:srgbClr val="FFFFFF"/>
                </a:solidFill>
              </a:rPr>
              <a:t>deberes</a:t>
            </a:r>
            <a:r>
              <a:rPr lang="en-US" b="1">
                <a:solidFill>
                  <a:srgbClr val="FFFFFF"/>
                </a:solidFill>
              </a:rPr>
              <a:t> y </a:t>
            </a:r>
            <a:r>
              <a:rPr lang="en-US" b="1" err="1">
                <a:solidFill>
                  <a:srgbClr val="FFFFFF"/>
                </a:solidFill>
              </a:rPr>
              <a:t>responsabilidades</a:t>
            </a:r>
            <a:endParaRPr lang="en-US" b="1">
              <a:solidFill>
                <a:srgbClr val="FFFFFF"/>
              </a:solidFill>
            </a:endParaRPr>
          </a:p>
          <a:p>
            <a:pPr lvl="1"/>
            <a:r>
              <a:rPr lang="en-US" b="1">
                <a:solidFill>
                  <a:srgbClr val="FFFFFF"/>
                </a:solidFill>
              </a:rPr>
              <a:t>The character of legal </a:t>
            </a:r>
            <a:r>
              <a:rPr lang="en-US" b="1" err="1">
                <a:solidFill>
                  <a:srgbClr val="FFFFFF"/>
                </a:solidFill>
              </a:rPr>
              <a:t>personañlity</a:t>
            </a:r>
            <a:r>
              <a:rPr lang="en-US" b="1">
                <a:solidFill>
                  <a:srgbClr val="FFFFFF"/>
                </a:solidFill>
              </a:rPr>
              <a:t>—Creatures of the State, property or autonomous organ?</a:t>
            </a:r>
          </a:p>
          <a:p>
            <a:r>
              <a:rPr lang="en-US" b="1">
                <a:solidFill>
                  <a:srgbClr val="FFFFFF"/>
                </a:solidFill>
              </a:rPr>
              <a:t>Derecho </a:t>
            </a:r>
            <a:r>
              <a:rPr lang="en-US" b="1" err="1">
                <a:solidFill>
                  <a:srgbClr val="FFFFFF"/>
                </a:solidFill>
              </a:rPr>
              <a:t>en</a:t>
            </a:r>
            <a:r>
              <a:rPr lang="en-US" b="1">
                <a:solidFill>
                  <a:srgbClr val="FFFFFF"/>
                </a:solidFill>
              </a:rPr>
              <a:t> </a:t>
            </a:r>
            <a:r>
              <a:rPr lang="en-US" b="1" err="1">
                <a:solidFill>
                  <a:srgbClr val="FFFFFF"/>
                </a:solidFill>
              </a:rPr>
              <a:t>tres</a:t>
            </a:r>
            <a:r>
              <a:rPr lang="en-US" b="1">
                <a:solidFill>
                  <a:srgbClr val="FFFFFF"/>
                </a:solidFill>
              </a:rPr>
              <a:t> partes: </a:t>
            </a:r>
            <a:r>
              <a:rPr lang="en-US" b="1" err="1">
                <a:solidFill>
                  <a:srgbClr val="FFFFFF"/>
                </a:solidFill>
              </a:rPr>
              <a:t>nacional</a:t>
            </a:r>
            <a:r>
              <a:rPr lang="en-US" b="1">
                <a:solidFill>
                  <a:srgbClr val="FFFFFF"/>
                </a:solidFill>
              </a:rPr>
              <a:t>, international, privado</a:t>
            </a:r>
          </a:p>
          <a:p>
            <a:pPr lvl="1"/>
            <a:r>
              <a:rPr lang="en-US" b="1">
                <a:solidFill>
                  <a:srgbClr val="FFFFFF"/>
                </a:solidFill>
              </a:rPr>
              <a:t>Law in three parts: national, international, and private</a:t>
            </a:r>
          </a:p>
          <a:p>
            <a:r>
              <a:rPr lang="en-US" b="1">
                <a:solidFill>
                  <a:srgbClr val="FFFFFF"/>
                </a:solidFill>
              </a:rPr>
              <a:t>Sistemas de </a:t>
            </a:r>
            <a:r>
              <a:rPr lang="en-US" b="1" err="1">
                <a:solidFill>
                  <a:srgbClr val="FFFFFF"/>
                </a:solidFill>
              </a:rPr>
              <a:t>gobernanza</a:t>
            </a:r>
            <a:r>
              <a:rPr lang="en-US" b="1">
                <a:solidFill>
                  <a:srgbClr val="FFFFFF"/>
                </a:solidFill>
              </a:rPr>
              <a:t> </a:t>
            </a:r>
            <a:r>
              <a:rPr lang="en-US" b="1" err="1">
                <a:solidFill>
                  <a:srgbClr val="FFFFFF"/>
                </a:solidFill>
              </a:rPr>
              <a:t>basada</a:t>
            </a:r>
            <a:r>
              <a:rPr lang="en-US" b="1">
                <a:solidFill>
                  <a:srgbClr val="FFFFFF"/>
                </a:solidFill>
              </a:rPr>
              <a:t> </a:t>
            </a:r>
            <a:r>
              <a:rPr lang="en-US" b="1" err="1">
                <a:solidFill>
                  <a:srgbClr val="FFFFFF"/>
                </a:solidFill>
              </a:rPr>
              <a:t>en</a:t>
            </a:r>
            <a:r>
              <a:rPr lang="en-US" b="1">
                <a:solidFill>
                  <a:srgbClr val="FFFFFF"/>
                </a:solidFill>
              </a:rPr>
              <a:t> </a:t>
            </a:r>
            <a:r>
              <a:rPr lang="en-US" b="1" err="1">
                <a:solidFill>
                  <a:srgbClr val="FFFFFF"/>
                </a:solidFill>
              </a:rPr>
              <a:t>el</a:t>
            </a:r>
            <a:r>
              <a:rPr lang="en-US" b="1">
                <a:solidFill>
                  <a:srgbClr val="FFFFFF"/>
                </a:solidFill>
              </a:rPr>
              <a:t> </a:t>
            </a:r>
            <a:r>
              <a:rPr lang="en-US" b="1" err="1">
                <a:solidFill>
                  <a:srgbClr val="FFFFFF"/>
                </a:solidFill>
              </a:rPr>
              <a:t>cumplimento</a:t>
            </a:r>
            <a:r>
              <a:rPr lang="en-US" b="1">
                <a:solidFill>
                  <a:srgbClr val="FFFFFF"/>
                </a:solidFill>
              </a:rPr>
              <a:t> de </a:t>
            </a:r>
            <a:r>
              <a:rPr lang="en-US" b="1" err="1">
                <a:solidFill>
                  <a:srgbClr val="FFFFFF"/>
                </a:solidFill>
              </a:rPr>
              <a:t>estados</a:t>
            </a:r>
            <a:r>
              <a:rPr lang="en-US" b="1">
                <a:solidFill>
                  <a:srgbClr val="FFFFFF"/>
                </a:solidFill>
              </a:rPr>
              <a:t>, </a:t>
            </a:r>
            <a:r>
              <a:rPr lang="en-US" b="1" err="1">
                <a:solidFill>
                  <a:srgbClr val="FFFFFF"/>
                </a:solidFill>
              </a:rPr>
              <a:t>sistemas</a:t>
            </a:r>
            <a:r>
              <a:rPr lang="en-US" b="1">
                <a:solidFill>
                  <a:srgbClr val="FFFFFF"/>
                </a:solidFill>
              </a:rPr>
              <a:t> </a:t>
            </a:r>
            <a:r>
              <a:rPr lang="en-US" b="1" err="1">
                <a:solidFill>
                  <a:srgbClr val="FFFFFF"/>
                </a:solidFill>
              </a:rPr>
              <a:t>internacionales</a:t>
            </a:r>
            <a:r>
              <a:rPr lang="en-US" b="1">
                <a:solidFill>
                  <a:srgbClr val="FFFFFF"/>
                </a:solidFill>
              </a:rPr>
              <a:t> y </a:t>
            </a:r>
            <a:r>
              <a:rPr lang="en-US" b="1" err="1">
                <a:solidFill>
                  <a:srgbClr val="FFFFFF"/>
                </a:solidFill>
              </a:rPr>
              <a:t>el</a:t>
            </a:r>
            <a:r>
              <a:rPr lang="en-US" b="1">
                <a:solidFill>
                  <a:srgbClr val="FFFFFF"/>
                </a:solidFill>
              </a:rPr>
              <a:t> mercado</a:t>
            </a:r>
          </a:p>
          <a:p>
            <a:pPr lvl="1"/>
            <a:r>
              <a:rPr lang="en-US" b="1">
                <a:solidFill>
                  <a:srgbClr val="FFFFFF"/>
                </a:solidFill>
              </a:rPr>
              <a:t>Governance systems grounded in State, international, and market system </a:t>
            </a:r>
            <a:r>
              <a:rPr lang="en-US" b="1" err="1">
                <a:solidFill>
                  <a:srgbClr val="FFFFFF"/>
                </a:solidFill>
              </a:rPr>
              <a:t>cpmpliance</a:t>
            </a:r>
            <a:r>
              <a:rPr lang="en-US" b="1">
                <a:solidFill>
                  <a:srgbClr val="FFFFFF"/>
                </a:solidFill>
              </a:rPr>
              <a:t> regimes</a:t>
            </a:r>
          </a:p>
          <a:p>
            <a:endParaRPr lang="en-US" sz="2000">
              <a:solidFill>
                <a:srgbClr val="FFFFFF"/>
              </a:solidFill>
            </a:endParaRPr>
          </a:p>
        </p:txBody>
      </p:sp>
    </p:spTree>
    <p:extLst>
      <p:ext uri="{BB962C8B-B14F-4D97-AF65-F5344CB8AC3E}">
        <p14:creationId xmlns:p14="http://schemas.microsoft.com/office/powerpoint/2010/main" val="1200917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4A3E-0573-4719-6302-D7F685E968B4}"/>
              </a:ext>
            </a:extLst>
          </p:cNvPr>
          <p:cNvSpPr>
            <a:spLocks noGrp="1"/>
          </p:cNvSpPr>
          <p:nvPr>
            <p:ph type="title"/>
          </p:nvPr>
        </p:nvSpPr>
        <p:spPr>
          <a:xfrm>
            <a:off x="805148" y="271955"/>
            <a:ext cx="6002110" cy="1062860"/>
          </a:xfrm>
        </p:spPr>
        <p:txBody>
          <a:bodyPr vert="horz" lIns="91440" tIns="45720" rIns="91440" bIns="45720" rtlCol="0" anchor="ctr">
            <a:normAutofit/>
          </a:bodyPr>
          <a:lstStyle/>
          <a:p>
            <a:r>
              <a:rPr lang="en-US" sz="4000"/>
              <a:t>Interpenetrations</a:t>
            </a:r>
          </a:p>
        </p:txBody>
      </p:sp>
      <p:sp>
        <p:nvSpPr>
          <p:cNvPr id="4" name="Content Placeholder 3">
            <a:extLst>
              <a:ext uri="{FF2B5EF4-FFF2-40B4-BE49-F238E27FC236}">
                <a16:creationId xmlns:a16="http://schemas.microsoft.com/office/drawing/2014/main" id="{C7C2A4A6-078A-4A85-3B25-E107C310214E}"/>
              </a:ext>
            </a:extLst>
          </p:cNvPr>
          <p:cNvSpPr>
            <a:spLocks noGrp="1"/>
          </p:cNvSpPr>
          <p:nvPr>
            <p:ph sz="half" idx="2"/>
          </p:nvPr>
        </p:nvSpPr>
        <p:spPr>
          <a:xfrm>
            <a:off x="98854" y="1606770"/>
            <a:ext cx="6981568" cy="5164733"/>
          </a:xfrm>
        </p:spPr>
        <p:txBody>
          <a:bodyPr vert="horz" lIns="91440" tIns="45720" rIns="91440" bIns="45720" rtlCol="0">
            <a:normAutofit/>
          </a:bodyPr>
          <a:lstStyle/>
          <a:p>
            <a:r>
              <a:rPr lang="en-US" sz="2400" b="1" i="1">
                <a:solidFill>
                  <a:srgbClr val="C00000"/>
                </a:solidFill>
              </a:rPr>
              <a:t>1</a:t>
            </a:r>
            <a:r>
              <a:rPr lang="en-US" sz="2400" b="1" i="1" baseline="30000">
                <a:solidFill>
                  <a:srgbClr val="C00000"/>
                </a:solidFill>
              </a:rPr>
              <a:t>st</a:t>
            </a:r>
            <a:r>
              <a:rPr lang="en-US" sz="2400" b="1" i="1">
                <a:solidFill>
                  <a:srgbClr val="C00000"/>
                </a:solidFill>
              </a:rPr>
              <a:t> Pillar Administrative Legalities</a:t>
            </a:r>
          </a:p>
          <a:p>
            <a:pPr lvl="1"/>
            <a:r>
              <a:rPr lang="en-US"/>
              <a:t>Create Norms</a:t>
            </a:r>
          </a:p>
          <a:p>
            <a:pPr lvl="1"/>
            <a:r>
              <a:rPr lang="en-US"/>
              <a:t>Capacity building</a:t>
            </a:r>
          </a:p>
          <a:p>
            <a:pPr lvl="1"/>
            <a:r>
              <a:rPr lang="en-US"/>
              <a:t>Coordination upwards and downward</a:t>
            </a:r>
          </a:p>
          <a:p>
            <a:r>
              <a:rPr lang="en-US" sz="2400" b="1" i="1">
                <a:solidFill>
                  <a:srgbClr val="C00000"/>
                </a:solidFill>
              </a:rPr>
              <a:t>2</a:t>
            </a:r>
            <a:r>
              <a:rPr lang="en-US" sz="2400" b="1" i="1" baseline="30000">
                <a:solidFill>
                  <a:srgbClr val="C00000"/>
                </a:solidFill>
              </a:rPr>
              <a:t>nd</a:t>
            </a:r>
            <a:r>
              <a:rPr lang="en-US" sz="2400" b="1" i="1">
                <a:solidFill>
                  <a:srgbClr val="C00000"/>
                </a:solidFill>
              </a:rPr>
              <a:t> Pillar Enterprise Operationalization</a:t>
            </a:r>
          </a:p>
          <a:p>
            <a:pPr lvl="1"/>
            <a:r>
              <a:rPr lang="en-US"/>
              <a:t>Create systems</a:t>
            </a:r>
          </a:p>
          <a:p>
            <a:pPr lvl="1"/>
            <a:r>
              <a:rPr lang="en-US"/>
              <a:t>Effective operation</a:t>
            </a:r>
          </a:p>
          <a:p>
            <a:pPr lvl="1"/>
            <a:r>
              <a:rPr lang="en-US"/>
              <a:t>Quality  control and reporting </a:t>
            </a:r>
          </a:p>
          <a:p>
            <a:r>
              <a:rPr lang="en-US" sz="2400" b="1" i="1">
                <a:solidFill>
                  <a:srgbClr val="C00000"/>
                </a:solidFill>
              </a:rPr>
              <a:t>3</a:t>
            </a:r>
            <a:r>
              <a:rPr lang="en-US" sz="2400" b="1" i="1" baseline="30000">
                <a:solidFill>
                  <a:srgbClr val="C00000"/>
                </a:solidFill>
              </a:rPr>
              <a:t>rd</a:t>
            </a:r>
            <a:r>
              <a:rPr lang="en-US" sz="2400" b="1" i="1">
                <a:solidFill>
                  <a:srgbClr val="C00000"/>
                </a:solidFill>
              </a:rPr>
              <a:t> Pillar Civil-Juridical Disciplines</a:t>
            </a:r>
          </a:p>
          <a:p>
            <a:pPr lvl="1"/>
            <a:r>
              <a:rPr lang="en-US"/>
              <a:t>Civil penalties (system integrity)</a:t>
            </a:r>
          </a:p>
          <a:p>
            <a:pPr lvl="1"/>
            <a:r>
              <a:rPr lang="en-US"/>
              <a:t>Rights vindication (ex ante; post facto)</a:t>
            </a:r>
          </a:p>
        </p:txBody>
      </p:sp>
      <p:pic>
        <p:nvPicPr>
          <p:cNvPr id="6" name="Content Placeholder 5" descr="A trash can full of plastic bottles&#10;&#10;Description automatically generated">
            <a:extLst>
              <a:ext uri="{FF2B5EF4-FFF2-40B4-BE49-F238E27FC236}">
                <a16:creationId xmlns:a16="http://schemas.microsoft.com/office/drawing/2014/main" id="{5F614AA0-FF9F-F9AA-4198-52E47B86AEFB}"/>
              </a:ext>
            </a:extLst>
          </p:cNvPr>
          <p:cNvPicPr>
            <a:picLocks noGrp="1" noChangeAspect="1"/>
          </p:cNvPicPr>
          <p:nvPr>
            <p:ph sz="half" idx="1"/>
          </p:nvPr>
        </p:nvPicPr>
        <p:blipFill rotWithShape="1">
          <a:blip r:embed="rId2"/>
          <a:srcRect r="6066"/>
          <a:stretch/>
        </p:blipFill>
        <p:spPr>
          <a:xfrm>
            <a:off x="7199440" y="10"/>
            <a:ext cx="4992560" cy="6857990"/>
          </a:xfrm>
          <a:prstGeom prst="rect">
            <a:avLst/>
          </a:prstGeom>
          <a:effectLst/>
        </p:spPr>
      </p:pic>
    </p:spTree>
    <p:extLst>
      <p:ext uri="{BB962C8B-B14F-4D97-AF65-F5344CB8AC3E}">
        <p14:creationId xmlns:p14="http://schemas.microsoft.com/office/powerpoint/2010/main" val="1875203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CA46E-D6A7-5849-C8D0-B7F127028A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0A671E-A099-06B5-7197-722CF5997370}"/>
              </a:ext>
            </a:extLst>
          </p:cNvPr>
          <p:cNvSpPr>
            <a:spLocks noGrp="1"/>
          </p:cNvSpPr>
          <p:nvPr>
            <p:ph type="title"/>
          </p:nvPr>
        </p:nvSpPr>
        <p:spPr>
          <a:xfrm>
            <a:off x="5818582" y="82769"/>
            <a:ext cx="6002110" cy="1062860"/>
          </a:xfrm>
        </p:spPr>
        <p:txBody>
          <a:bodyPr vert="horz" lIns="91440" tIns="45720" rIns="91440" bIns="45720" rtlCol="0" anchor="ctr">
            <a:normAutofit/>
          </a:bodyPr>
          <a:lstStyle/>
          <a:p>
            <a:r>
              <a:rPr lang="en-US" sz="4000"/>
              <a:t>Inter-</a:t>
            </a:r>
            <a:r>
              <a:rPr lang="en-US" sz="4000" err="1"/>
              <a:t>penetraciones</a:t>
            </a:r>
            <a:endParaRPr lang="en-US" sz="4000"/>
          </a:p>
        </p:txBody>
      </p:sp>
      <p:sp>
        <p:nvSpPr>
          <p:cNvPr id="4" name="Content Placeholder 3">
            <a:extLst>
              <a:ext uri="{FF2B5EF4-FFF2-40B4-BE49-F238E27FC236}">
                <a16:creationId xmlns:a16="http://schemas.microsoft.com/office/drawing/2014/main" id="{010D6FA2-D177-FA7D-8A23-42B8B1C3AE5E}"/>
              </a:ext>
            </a:extLst>
          </p:cNvPr>
          <p:cNvSpPr>
            <a:spLocks noGrp="1"/>
          </p:cNvSpPr>
          <p:nvPr>
            <p:ph sz="half" idx="2"/>
          </p:nvPr>
        </p:nvSpPr>
        <p:spPr>
          <a:xfrm>
            <a:off x="5210432" y="1366346"/>
            <a:ext cx="6981568" cy="5164733"/>
          </a:xfrm>
        </p:spPr>
        <p:txBody>
          <a:bodyPr vert="horz" lIns="91440" tIns="45720" rIns="91440" bIns="45720" rtlCol="0">
            <a:normAutofit lnSpcReduction="10000"/>
          </a:bodyPr>
          <a:lstStyle/>
          <a:p>
            <a:r>
              <a:rPr lang="en-US" b="1" i="1">
                <a:solidFill>
                  <a:srgbClr val="C00000"/>
                </a:solidFill>
              </a:rPr>
              <a:t>1.er Pilar: </a:t>
            </a:r>
            <a:r>
              <a:rPr lang="en-US" b="1" i="1" err="1">
                <a:solidFill>
                  <a:srgbClr val="C00000"/>
                </a:solidFill>
              </a:rPr>
              <a:t>Aspectos</a:t>
            </a:r>
            <a:r>
              <a:rPr lang="en-US" b="1" i="1">
                <a:solidFill>
                  <a:srgbClr val="C00000"/>
                </a:solidFill>
              </a:rPr>
              <a:t> </a:t>
            </a:r>
            <a:r>
              <a:rPr lang="en-US" b="1" i="1" err="1">
                <a:solidFill>
                  <a:srgbClr val="C00000"/>
                </a:solidFill>
              </a:rPr>
              <a:t>jurídico-administrativos</a:t>
            </a:r>
            <a:endParaRPr lang="en-US" b="1" i="1">
              <a:solidFill>
                <a:srgbClr val="C00000"/>
              </a:solidFill>
            </a:endParaRPr>
          </a:p>
          <a:p>
            <a:pPr lvl="1"/>
            <a:r>
              <a:rPr lang="en-US" err="1"/>
              <a:t>Establecimiento</a:t>
            </a:r>
            <a:r>
              <a:rPr lang="en-US"/>
              <a:t> de </a:t>
            </a:r>
            <a:r>
              <a:rPr lang="en-US" err="1"/>
              <a:t>normas</a:t>
            </a:r>
            <a:endParaRPr lang="en-US"/>
          </a:p>
          <a:p>
            <a:pPr lvl="1"/>
            <a:r>
              <a:rPr lang="en-US" err="1"/>
              <a:t>Fortalecimiento</a:t>
            </a:r>
            <a:r>
              <a:rPr lang="en-US"/>
              <a:t> de </a:t>
            </a:r>
            <a:r>
              <a:rPr lang="en-US" err="1"/>
              <a:t>capacidades</a:t>
            </a:r>
            <a:endParaRPr lang="en-US"/>
          </a:p>
          <a:p>
            <a:pPr lvl="1"/>
            <a:r>
              <a:rPr lang="en-US" err="1"/>
              <a:t>Coordinación</a:t>
            </a:r>
            <a:r>
              <a:rPr lang="en-US"/>
              <a:t> </a:t>
            </a:r>
            <a:r>
              <a:rPr lang="en-US" err="1"/>
              <a:t>ascendente</a:t>
            </a:r>
            <a:r>
              <a:rPr lang="en-US"/>
              <a:t> y </a:t>
            </a:r>
            <a:r>
              <a:rPr lang="en-US" err="1"/>
              <a:t>descendente</a:t>
            </a:r>
            <a:endParaRPr lang="en-US"/>
          </a:p>
          <a:p>
            <a:r>
              <a:rPr lang="en-US" b="1" i="1">
                <a:solidFill>
                  <a:srgbClr val="C00000"/>
                </a:solidFill>
              </a:rPr>
              <a:t>2.º Pilar: </a:t>
            </a:r>
            <a:r>
              <a:rPr lang="en-US" b="1" i="1" err="1">
                <a:solidFill>
                  <a:srgbClr val="C00000"/>
                </a:solidFill>
              </a:rPr>
              <a:t>Operacionalización</a:t>
            </a:r>
            <a:r>
              <a:rPr lang="en-US" b="1" i="1">
                <a:solidFill>
                  <a:srgbClr val="C00000"/>
                </a:solidFill>
              </a:rPr>
              <a:t> </a:t>
            </a:r>
            <a:r>
              <a:rPr lang="en-US" b="1" i="1" err="1">
                <a:solidFill>
                  <a:srgbClr val="C00000"/>
                </a:solidFill>
              </a:rPr>
              <a:t>empresarial</a:t>
            </a:r>
            <a:endParaRPr lang="en-US" b="1" i="1">
              <a:solidFill>
                <a:srgbClr val="C00000"/>
              </a:solidFill>
            </a:endParaRPr>
          </a:p>
          <a:p>
            <a:pPr lvl="1"/>
            <a:r>
              <a:rPr lang="en-US" err="1"/>
              <a:t>Creación</a:t>
            </a:r>
            <a:r>
              <a:rPr lang="en-US"/>
              <a:t> de </a:t>
            </a:r>
            <a:r>
              <a:rPr lang="en-US" err="1"/>
              <a:t>sistemas</a:t>
            </a:r>
            <a:endParaRPr lang="en-US"/>
          </a:p>
          <a:p>
            <a:pPr lvl="1"/>
            <a:r>
              <a:rPr lang="en-US" err="1"/>
              <a:t>Operatividad</a:t>
            </a:r>
            <a:r>
              <a:rPr lang="en-US"/>
              <a:t> </a:t>
            </a:r>
            <a:r>
              <a:rPr lang="en-US" err="1"/>
              <a:t>efectiva</a:t>
            </a:r>
            <a:endParaRPr lang="en-US"/>
          </a:p>
          <a:p>
            <a:pPr lvl="1"/>
            <a:r>
              <a:rPr lang="en-US"/>
              <a:t>Control de </a:t>
            </a:r>
            <a:r>
              <a:rPr lang="en-US" err="1"/>
              <a:t>calidad</a:t>
            </a:r>
            <a:r>
              <a:rPr lang="en-US"/>
              <a:t> y </a:t>
            </a:r>
            <a:r>
              <a:rPr lang="en-US" err="1"/>
              <a:t>elaboración</a:t>
            </a:r>
            <a:r>
              <a:rPr lang="en-US"/>
              <a:t> de </a:t>
            </a:r>
            <a:r>
              <a:rPr lang="en-US" err="1"/>
              <a:t>informes</a:t>
            </a:r>
            <a:endParaRPr lang="en-US"/>
          </a:p>
          <a:p>
            <a:r>
              <a:rPr lang="en-US" b="1" i="1">
                <a:solidFill>
                  <a:srgbClr val="C00000"/>
                </a:solidFill>
              </a:rPr>
              <a:t>3.er Pilar: </a:t>
            </a:r>
            <a:r>
              <a:rPr lang="en-US" b="1" i="1" err="1">
                <a:solidFill>
                  <a:srgbClr val="C00000"/>
                </a:solidFill>
              </a:rPr>
              <a:t>Disciplinas</a:t>
            </a:r>
            <a:r>
              <a:rPr lang="en-US" b="1" i="1">
                <a:solidFill>
                  <a:srgbClr val="C00000"/>
                </a:solidFill>
              </a:rPr>
              <a:t> civil-</a:t>
            </a:r>
            <a:r>
              <a:rPr lang="en-US" b="1" i="1" err="1">
                <a:solidFill>
                  <a:srgbClr val="C00000"/>
                </a:solidFill>
              </a:rPr>
              <a:t>jurídicas</a:t>
            </a:r>
            <a:endParaRPr lang="en-US" b="1" i="1">
              <a:solidFill>
                <a:srgbClr val="C00000"/>
              </a:solidFill>
            </a:endParaRPr>
          </a:p>
          <a:p>
            <a:pPr lvl="1"/>
            <a:r>
              <a:rPr lang="en-US" err="1"/>
              <a:t>Sanciones</a:t>
            </a:r>
            <a:r>
              <a:rPr lang="en-US"/>
              <a:t> </a:t>
            </a:r>
            <a:r>
              <a:rPr lang="en-US" err="1"/>
              <a:t>civiles</a:t>
            </a:r>
            <a:r>
              <a:rPr lang="en-US"/>
              <a:t> (</a:t>
            </a:r>
            <a:r>
              <a:rPr lang="en-US" err="1"/>
              <a:t>integridad</a:t>
            </a:r>
            <a:r>
              <a:rPr lang="en-US"/>
              <a:t> del </a:t>
            </a:r>
            <a:r>
              <a:rPr lang="en-US" err="1"/>
              <a:t>sistema</a:t>
            </a:r>
            <a:r>
              <a:rPr lang="en-US"/>
              <a:t>)</a:t>
            </a:r>
          </a:p>
          <a:p>
            <a:pPr lvl="1"/>
            <a:r>
              <a:rPr lang="en-US" err="1"/>
              <a:t>Reivindicación</a:t>
            </a:r>
            <a:r>
              <a:rPr lang="en-US"/>
              <a:t> de derechos (ex ante; ex post)</a:t>
            </a:r>
          </a:p>
        </p:txBody>
      </p:sp>
      <p:pic>
        <p:nvPicPr>
          <p:cNvPr id="6" name="Content Placeholder 5" descr="A trash can full of plastic bottles&#10;&#10;Description automatically generated">
            <a:extLst>
              <a:ext uri="{FF2B5EF4-FFF2-40B4-BE49-F238E27FC236}">
                <a16:creationId xmlns:a16="http://schemas.microsoft.com/office/drawing/2014/main" id="{1DA3D12F-54D1-40C2-3216-74D49AB64FE2}"/>
              </a:ext>
            </a:extLst>
          </p:cNvPr>
          <p:cNvPicPr>
            <a:picLocks noGrp="1" noChangeAspect="1"/>
          </p:cNvPicPr>
          <p:nvPr>
            <p:ph sz="half" idx="1"/>
          </p:nvPr>
        </p:nvPicPr>
        <p:blipFill rotWithShape="1">
          <a:blip r:embed="rId2"/>
          <a:srcRect r="6066"/>
          <a:stretch/>
        </p:blipFill>
        <p:spPr>
          <a:xfrm>
            <a:off x="0" y="10"/>
            <a:ext cx="4992560" cy="6857990"/>
          </a:xfrm>
          <a:prstGeom prst="rect">
            <a:avLst/>
          </a:prstGeom>
          <a:effectLst/>
        </p:spPr>
      </p:pic>
    </p:spTree>
    <p:extLst>
      <p:ext uri="{BB962C8B-B14F-4D97-AF65-F5344CB8AC3E}">
        <p14:creationId xmlns:p14="http://schemas.microsoft.com/office/powerpoint/2010/main" val="19645470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3B1F0-0D0A-A93E-8B29-4EFFA3749C63}"/>
              </a:ext>
            </a:extLst>
          </p:cNvPr>
          <p:cNvSpPr>
            <a:spLocks noGrp="1"/>
          </p:cNvSpPr>
          <p:nvPr>
            <p:ph type="title"/>
          </p:nvPr>
        </p:nvSpPr>
        <p:spPr>
          <a:xfrm>
            <a:off x="838200" y="1"/>
            <a:ext cx="10515600" cy="840827"/>
          </a:xfrm>
        </p:spPr>
        <p:txBody>
          <a:bodyPr/>
          <a:lstStyle/>
          <a:p>
            <a:pPr algn="ctr"/>
            <a:r>
              <a:rPr lang="en-US"/>
              <a:t>Conflicts and Alignments</a:t>
            </a:r>
          </a:p>
        </p:txBody>
      </p:sp>
      <p:sp>
        <p:nvSpPr>
          <p:cNvPr id="3" name="Content Placeholder 2">
            <a:extLst>
              <a:ext uri="{FF2B5EF4-FFF2-40B4-BE49-F238E27FC236}">
                <a16:creationId xmlns:a16="http://schemas.microsoft.com/office/drawing/2014/main" id="{26035A81-4A8B-EDD6-2D36-F8095551FF76}"/>
              </a:ext>
            </a:extLst>
          </p:cNvPr>
          <p:cNvSpPr>
            <a:spLocks noGrp="1"/>
          </p:cNvSpPr>
          <p:nvPr>
            <p:ph sz="half" idx="1"/>
          </p:nvPr>
        </p:nvSpPr>
        <p:spPr>
          <a:xfrm>
            <a:off x="0" y="1481959"/>
            <a:ext cx="6019800" cy="5376040"/>
          </a:xfrm>
        </p:spPr>
        <p:txBody>
          <a:bodyPr>
            <a:normAutofit/>
          </a:bodyPr>
          <a:lstStyle/>
          <a:p>
            <a:r>
              <a:rPr lang="en-US"/>
              <a:t>HRDD</a:t>
            </a:r>
          </a:p>
          <a:p>
            <a:pPr lvl="1"/>
            <a:r>
              <a:rPr lang="en-US"/>
              <a:t>To what extent  may HRDD be tied to, or reshape, the fiduciary duty of care or good faith</a:t>
            </a:r>
          </a:p>
          <a:p>
            <a:pPr lvl="2"/>
            <a:r>
              <a:rPr lang="en-US"/>
              <a:t>Especially with respect to duty top monitor</a:t>
            </a:r>
          </a:p>
          <a:p>
            <a:pPr lvl="2"/>
            <a:r>
              <a:rPr lang="en-US"/>
              <a:t>Difference between legal risk (and compliance) and business risk?</a:t>
            </a:r>
          </a:p>
          <a:p>
            <a:r>
              <a:rPr lang="en-US"/>
              <a:t>Choice of Law</a:t>
            </a:r>
          </a:p>
          <a:p>
            <a:pPr lvl="1"/>
            <a:r>
              <a:rPr lang="en-US"/>
              <a:t>What law applied to matters of  corporate governance?</a:t>
            </a:r>
          </a:p>
          <a:p>
            <a:pPr lvl="2"/>
            <a:r>
              <a:rPr lang="en-US"/>
              <a:t>Is corporate governance no only longer a matter of national law?</a:t>
            </a:r>
          </a:p>
          <a:p>
            <a:pPr lvl="2"/>
            <a:endParaRPr lang="en-US"/>
          </a:p>
        </p:txBody>
      </p:sp>
      <p:sp>
        <p:nvSpPr>
          <p:cNvPr id="4" name="Content Placeholder 3">
            <a:extLst>
              <a:ext uri="{FF2B5EF4-FFF2-40B4-BE49-F238E27FC236}">
                <a16:creationId xmlns:a16="http://schemas.microsoft.com/office/drawing/2014/main" id="{FB5D3843-1D91-054A-AE85-6F596C59F193}"/>
              </a:ext>
            </a:extLst>
          </p:cNvPr>
          <p:cNvSpPr>
            <a:spLocks noGrp="1"/>
          </p:cNvSpPr>
          <p:nvPr>
            <p:ph sz="half" idx="2"/>
          </p:nvPr>
        </p:nvSpPr>
        <p:spPr>
          <a:xfrm>
            <a:off x="6172199" y="1690688"/>
            <a:ext cx="5872655" cy="5167312"/>
          </a:xfrm>
        </p:spPr>
        <p:txBody>
          <a:bodyPr>
            <a:normAutofit/>
          </a:bodyPr>
          <a:lstStyle/>
          <a:p>
            <a:r>
              <a:rPr lang="en-US"/>
              <a:t>What is the nature of legal personality of the enterprise?</a:t>
            </a:r>
          </a:p>
          <a:p>
            <a:r>
              <a:rPr lang="en-US"/>
              <a:t>What is its connection between personality and purpose?</a:t>
            </a:r>
          </a:p>
          <a:p>
            <a:r>
              <a:rPr lang="en-US"/>
              <a:t>What institution drives either or both—that state? International organizations? The market?</a:t>
            </a:r>
          </a:p>
          <a:p>
            <a:r>
              <a:rPr lang="en-US"/>
              <a:t>What is the difference between </a:t>
            </a:r>
            <a:r>
              <a:rPr lang="en-US" b="1" i="1">
                <a:solidFill>
                  <a:srgbClr val="C00000"/>
                </a:solidFill>
              </a:rPr>
              <a:t>corporate governance internationalism </a:t>
            </a:r>
            <a:r>
              <a:rPr lang="en-US"/>
              <a:t>and </a:t>
            </a:r>
            <a:r>
              <a:rPr lang="en-US" b="1" i="1">
                <a:solidFill>
                  <a:srgbClr val="C00000"/>
                </a:solidFill>
              </a:rPr>
              <a:t>corporate governance nationalism</a:t>
            </a:r>
            <a:r>
              <a:rPr lang="en-US"/>
              <a:t>?</a:t>
            </a:r>
          </a:p>
          <a:p>
            <a:pPr lvl="1"/>
            <a:endParaRPr lang="en-US"/>
          </a:p>
        </p:txBody>
      </p:sp>
    </p:spTree>
    <p:extLst>
      <p:ext uri="{BB962C8B-B14F-4D97-AF65-F5344CB8AC3E}">
        <p14:creationId xmlns:p14="http://schemas.microsoft.com/office/powerpoint/2010/main" val="2471099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DD093-78E8-EA73-B200-67A08334D7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525E67-293D-C14C-9ECF-FAA91670ED26}"/>
              </a:ext>
            </a:extLst>
          </p:cNvPr>
          <p:cNvSpPr>
            <a:spLocks noGrp="1"/>
          </p:cNvSpPr>
          <p:nvPr>
            <p:ph type="title"/>
          </p:nvPr>
        </p:nvSpPr>
        <p:spPr>
          <a:xfrm>
            <a:off x="838200" y="1"/>
            <a:ext cx="10515600" cy="840827"/>
          </a:xfrm>
        </p:spPr>
        <p:txBody>
          <a:bodyPr/>
          <a:lstStyle/>
          <a:p>
            <a:pPr algn="ctr"/>
            <a:r>
              <a:rPr lang="en-US" err="1"/>
              <a:t>Conflictos</a:t>
            </a:r>
            <a:r>
              <a:rPr lang="en-US"/>
              <a:t> y  and </a:t>
            </a:r>
            <a:r>
              <a:rPr lang="en-US" err="1"/>
              <a:t>Alineamientos</a:t>
            </a:r>
            <a:endParaRPr lang="en-US"/>
          </a:p>
        </p:txBody>
      </p:sp>
      <p:sp>
        <p:nvSpPr>
          <p:cNvPr id="3" name="Content Placeholder 2">
            <a:extLst>
              <a:ext uri="{FF2B5EF4-FFF2-40B4-BE49-F238E27FC236}">
                <a16:creationId xmlns:a16="http://schemas.microsoft.com/office/drawing/2014/main" id="{BC88BD46-7F50-3A4E-4A29-E0C941C467D6}"/>
              </a:ext>
            </a:extLst>
          </p:cNvPr>
          <p:cNvSpPr>
            <a:spLocks noGrp="1"/>
          </p:cNvSpPr>
          <p:nvPr>
            <p:ph sz="half" idx="1"/>
          </p:nvPr>
        </p:nvSpPr>
        <p:spPr>
          <a:xfrm>
            <a:off x="0" y="1124607"/>
            <a:ext cx="6019800" cy="5733392"/>
          </a:xfrm>
        </p:spPr>
        <p:txBody>
          <a:bodyPr>
            <a:normAutofit lnSpcReduction="10000"/>
          </a:bodyPr>
          <a:lstStyle/>
          <a:p>
            <a:r>
              <a:rPr lang="en-US" err="1"/>
              <a:t>Debida</a:t>
            </a:r>
            <a:r>
              <a:rPr lang="en-US"/>
              <a:t> </a:t>
            </a:r>
            <a:r>
              <a:rPr lang="en-US" err="1"/>
              <a:t>Diligenica</a:t>
            </a:r>
            <a:endParaRPr lang="en-US"/>
          </a:p>
          <a:p>
            <a:pPr lvl="1"/>
            <a:r>
              <a:rPr lang="en-US"/>
              <a:t>¿En </a:t>
            </a:r>
            <a:r>
              <a:rPr lang="en-US" err="1"/>
              <a:t>qué</a:t>
            </a:r>
            <a:r>
              <a:rPr lang="en-US"/>
              <a:t> </a:t>
            </a:r>
            <a:r>
              <a:rPr lang="en-US" err="1"/>
              <a:t>medida</a:t>
            </a:r>
            <a:r>
              <a:rPr lang="en-US"/>
              <a:t> </a:t>
            </a:r>
            <a:r>
              <a:rPr lang="en-US" err="1"/>
              <a:t>puede</a:t>
            </a:r>
            <a:r>
              <a:rPr lang="en-US"/>
              <a:t> la HRDD </a:t>
            </a:r>
            <a:r>
              <a:rPr lang="en-US" err="1"/>
              <a:t>vincularse</a:t>
            </a:r>
            <a:r>
              <a:rPr lang="en-US"/>
              <a:t> al </a:t>
            </a:r>
            <a:r>
              <a:rPr lang="en-US" err="1"/>
              <a:t>deber</a:t>
            </a:r>
            <a:r>
              <a:rPr lang="en-US"/>
              <a:t> </a:t>
            </a:r>
            <a:r>
              <a:rPr lang="en-US" err="1"/>
              <a:t>fiduciario</a:t>
            </a:r>
            <a:r>
              <a:rPr lang="en-US"/>
              <a:t> de diligencia o de </a:t>
            </a:r>
            <a:r>
              <a:rPr lang="en-US" err="1"/>
              <a:t>buena</a:t>
            </a:r>
            <a:r>
              <a:rPr lang="en-US"/>
              <a:t> </a:t>
            </a:r>
            <a:r>
              <a:rPr lang="en-US" err="1"/>
              <a:t>fe</a:t>
            </a:r>
            <a:r>
              <a:rPr lang="en-US"/>
              <a:t>, o </a:t>
            </a:r>
            <a:r>
              <a:rPr lang="en-US" err="1"/>
              <a:t>reconfigurar</a:t>
            </a:r>
            <a:r>
              <a:rPr lang="en-US"/>
              <a:t> </a:t>
            </a:r>
            <a:r>
              <a:rPr lang="en-US" err="1"/>
              <a:t>dicho</a:t>
            </a:r>
            <a:r>
              <a:rPr lang="en-US"/>
              <a:t> </a:t>
            </a:r>
            <a:r>
              <a:rPr lang="en-US" err="1"/>
              <a:t>deber</a:t>
            </a:r>
            <a:r>
              <a:rPr lang="en-US"/>
              <a:t>?</a:t>
            </a:r>
          </a:p>
          <a:p>
            <a:pPr lvl="1"/>
            <a:r>
              <a:rPr lang="en-US" err="1"/>
              <a:t>Especialmente</a:t>
            </a:r>
            <a:r>
              <a:rPr lang="en-US"/>
              <a:t> con </a:t>
            </a:r>
            <a:r>
              <a:rPr lang="en-US" err="1"/>
              <a:t>respecto</a:t>
            </a:r>
            <a:r>
              <a:rPr lang="en-US"/>
              <a:t> al </a:t>
            </a:r>
            <a:r>
              <a:rPr lang="en-US" err="1"/>
              <a:t>deber</a:t>
            </a:r>
            <a:r>
              <a:rPr lang="en-US"/>
              <a:t> de </a:t>
            </a:r>
            <a:r>
              <a:rPr lang="en-US" err="1"/>
              <a:t>supervisión</a:t>
            </a:r>
            <a:r>
              <a:rPr lang="en-US"/>
              <a:t>.</a:t>
            </a:r>
          </a:p>
          <a:p>
            <a:pPr lvl="1"/>
            <a:r>
              <a:rPr lang="en-US"/>
              <a:t>¿</a:t>
            </a:r>
            <a:r>
              <a:rPr lang="en-US" err="1"/>
              <a:t>Cuál</a:t>
            </a:r>
            <a:r>
              <a:rPr lang="en-US"/>
              <a:t> es la </a:t>
            </a:r>
            <a:r>
              <a:rPr lang="en-US" err="1"/>
              <a:t>diferencia</a:t>
            </a:r>
            <a:r>
              <a:rPr lang="en-US"/>
              <a:t> entre </a:t>
            </a:r>
            <a:r>
              <a:rPr lang="en-US" err="1"/>
              <a:t>el</a:t>
            </a:r>
            <a:r>
              <a:rPr lang="en-US"/>
              <a:t> </a:t>
            </a:r>
            <a:r>
              <a:rPr lang="en-US" err="1"/>
              <a:t>riesgo</a:t>
            </a:r>
            <a:r>
              <a:rPr lang="en-US"/>
              <a:t> legal (y de </a:t>
            </a:r>
            <a:r>
              <a:rPr lang="en-US" err="1"/>
              <a:t>cumplimiento</a:t>
            </a:r>
            <a:r>
              <a:rPr lang="en-US"/>
              <a:t> </a:t>
            </a:r>
            <a:r>
              <a:rPr lang="en-US" err="1"/>
              <a:t>normativo</a:t>
            </a:r>
            <a:r>
              <a:rPr lang="en-US"/>
              <a:t>) y </a:t>
            </a:r>
            <a:r>
              <a:rPr lang="en-US" err="1"/>
              <a:t>el</a:t>
            </a:r>
            <a:r>
              <a:rPr lang="en-US"/>
              <a:t> </a:t>
            </a:r>
            <a:r>
              <a:rPr lang="en-US" err="1"/>
              <a:t>riesgo</a:t>
            </a:r>
            <a:r>
              <a:rPr lang="en-US"/>
              <a:t> </a:t>
            </a:r>
            <a:r>
              <a:rPr lang="en-US" err="1"/>
              <a:t>empresarial</a:t>
            </a:r>
            <a:r>
              <a:rPr lang="en-US"/>
              <a:t>?</a:t>
            </a:r>
          </a:p>
          <a:p>
            <a:r>
              <a:rPr lang="en-US" err="1"/>
              <a:t>Elección</a:t>
            </a:r>
            <a:r>
              <a:rPr lang="en-US"/>
              <a:t> de la ley </a:t>
            </a:r>
            <a:r>
              <a:rPr lang="en-US" err="1"/>
              <a:t>aplicable</a:t>
            </a:r>
            <a:endParaRPr lang="en-US"/>
          </a:p>
          <a:p>
            <a:pPr lvl="1"/>
            <a:r>
              <a:rPr lang="en-US"/>
              <a:t>¿</a:t>
            </a:r>
            <a:r>
              <a:rPr lang="en-US" err="1"/>
              <a:t>Qué</a:t>
            </a:r>
            <a:r>
              <a:rPr lang="en-US"/>
              <a:t> ley </a:t>
            </a:r>
            <a:r>
              <a:rPr lang="en-US" err="1"/>
              <a:t>rige</a:t>
            </a:r>
            <a:r>
              <a:rPr lang="en-US"/>
              <a:t> </a:t>
            </a:r>
            <a:r>
              <a:rPr lang="en-US" err="1"/>
              <a:t>en</a:t>
            </a:r>
            <a:r>
              <a:rPr lang="en-US"/>
              <a:t> </a:t>
            </a:r>
            <a:r>
              <a:rPr lang="en-US" err="1"/>
              <a:t>materia</a:t>
            </a:r>
            <a:r>
              <a:rPr lang="en-US"/>
              <a:t> de </a:t>
            </a:r>
            <a:r>
              <a:rPr lang="en-US" err="1"/>
              <a:t>gobierno</a:t>
            </a:r>
            <a:r>
              <a:rPr lang="en-US"/>
              <a:t> </a:t>
            </a:r>
            <a:r>
              <a:rPr lang="en-US" err="1"/>
              <a:t>corporativo</a:t>
            </a:r>
            <a:r>
              <a:rPr lang="en-US"/>
              <a:t>?</a:t>
            </a:r>
          </a:p>
          <a:p>
            <a:pPr lvl="1"/>
            <a:r>
              <a:rPr lang="en-US"/>
              <a:t>¿Ha </a:t>
            </a:r>
            <a:r>
              <a:rPr lang="en-US" err="1"/>
              <a:t>dejado</a:t>
            </a:r>
            <a:r>
              <a:rPr lang="en-US"/>
              <a:t> </a:t>
            </a:r>
            <a:r>
              <a:rPr lang="en-US" err="1"/>
              <a:t>el</a:t>
            </a:r>
            <a:r>
              <a:rPr lang="en-US"/>
              <a:t> </a:t>
            </a:r>
            <a:r>
              <a:rPr lang="en-US" err="1"/>
              <a:t>gobierno</a:t>
            </a:r>
            <a:r>
              <a:rPr lang="en-US"/>
              <a:t> </a:t>
            </a:r>
            <a:r>
              <a:rPr lang="en-US" err="1"/>
              <a:t>corporativo</a:t>
            </a:r>
            <a:r>
              <a:rPr lang="en-US"/>
              <a:t> de ser </a:t>
            </a:r>
            <a:r>
              <a:rPr lang="en-US" err="1"/>
              <a:t>una</a:t>
            </a:r>
            <a:r>
              <a:rPr lang="en-US"/>
              <a:t> </a:t>
            </a:r>
            <a:r>
              <a:rPr lang="en-US" err="1"/>
              <a:t>cuestión</a:t>
            </a:r>
            <a:r>
              <a:rPr lang="en-US"/>
              <a:t> </a:t>
            </a:r>
            <a:r>
              <a:rPr lang="en-US" err="1"/>
              <a:t>exclusivamente</a:t>
            </a:r>
            <a:r>
              <a:rPr lang="en-US"/>
              <a:t> </a:t>
            </a:r>
            <a:r>
              <a:rPr lang="en-US" err="1"/>
              <a:t>regida</a:t>
            </a:r>
            <a:r>
              <a:rPr lang="en-US"/>
              <a:t> </a:t>
            </a:r>
            <a:r>
              <a:rPr lang="en-US" err="1"/>
              <a:t>por</a:t>
            </a:r>
            <a:r>
              <a:rPr lang="en-US"/>
              <a:t> </a:t>
            </a:r>
            <a:r>
              <a:rPr lang="en-US" err="1"/>
              <a:t>el</a:t>
            </a:r>
            <a:r>
              <a:rPr lang="en-US"/>
              <a:t> derecho </a:t>
            </a:r>
            <a:r>
              <a:rPr lang="en-US" err="1"/>
              <a:t>nacional</a:t>
            </a:r>
            <a:r>
              <a:rPr lang="en-US"/>
              <a:t>?</a:t>
            </a:r>
          </a:p>
        </p:txBody>
      </p:sp>
      <p:sp>
        <p:nvSpPr>
          <p:cNvPr id="4" name="Content Placeholder 3">
            <a:extLst>
              <a:ext uri="{FF2B5EF4-FFF2-40B4-BE49-F238E27FC236}">
                <a16:creationId xmlns:a16="http://schemas.microsoft.com/office/drawing/2014/main" id="{94EA0534-1C2F-5062-8DEB-6EE47A2AF652}"/>
              </a:ext>
            </a:extLst>
          </p:cNvPr>
          <p:cNvSpPr>
            <a:spLocks noGrp="1"/>
          </p:cNvSpPr>
          <p:nvPr>
            <p:ph sz="half" idx="2"/>
          </p:nvPr>
        </p:nvSpPr>
        <p:spPr>
          <a:xfrm>
            <a:off x="6172199" y="1229710"/>
            <a:ext cx="5872655" cy="5628290"/>
          </a:xfrm>
        </p:spPr>
        <p:txBody>
          <a:bodyPr>
            <a:normAutofit lnSpcReduction="10000"/>
          </a:bodyPr>
          <a:lstStyle/>
          <a:p>
            <a:r>
              <a:rPr lang="en-US"/>
              <a:t>¿</a:t>
            </a:r>
            <a:r>
              <a:rPr lang="en-US" err="1"/>
              <a:t>Cuál</a:t>
            </a:r>
            <a:r>
              <a:rPr lang="en-US"/>
              <a:t> es la </a:t>
            </a:r>
            <a:r>
              <a:rPr lang="en-US" err="1"/>
              <a:t>naturaleza</a:t>
            </a:r>
            <a:r>
              <a:rPr lang="en-US"/>
              <a:t> de la </a:t>
            </a:r>
            <a:r>
              <a:rPr lang="en-US" err="1"/>
              <a:t>personalidad</a:t>
            </a:r>
            <a:r>
              <a:rPr lang="en-US"/>
              <a:t> </a:t>
            </a:r>
            <a:r>
              <a:rPr lang="en-US" err="1"/>
              <a:t>jurídica</a:t>
            </a:r>
            <a:r>
              <a:rPr lang="en-US"/>
              <a:t> de la </a:t>
            </a:r>
            <a:r>
              <a:rPr lang="en-US" err="1"/>
              <a:t>empresa</a:t>
            </a:r>
            <a:r>
              <a:rPr lang="en-US"/>
              <a:t>?</a:t>
            </a:r>
          </a:p>
          <a:p>
            <a:r>
              <a:rPr lang="en-US"/>
              <a:t>¿</a:t>
            </a:r>
            <a:r>
              <a:rPr lang="en-US" err="1"/>
              <a:t>Cuál</a:t>
            </a:r>
            <a:r>
              <a:rPr lang="en-US"/>
              <a:t> es la </a:t>
            </a:r>
            <a:r>
              <a:rPr lang="en-US" err="1"/>
              <a:t>conexión</a:t>
            </a:r>
            <a:r>
              <a:rPr lang="en-US"/>
              <a:t> entre la </a:t>
            </a:r>
            <a:r>
              <a:rPr lang="en-US" err="1"/>
              <a:t>personalidad</a:t>
            </a:r>
            <a:r>
              <a:rPr lang="en-US"/>
              <a:t> y </a:t>
            </a:r>
            <a:r>
              <a:rPr lang="en-US" err="1"/>
              <a:t>el</a:t>
            </a:r>
            <a:r>
              <a:rPr lang="en-US"/>
              <a:t> </a:t>
            </a:r>
            <a:r>
              <a:rPr lang="en-US" err="1"/>
              <a:t>propósito</a:t>
            </a:r>
            <a:r>
              <a:rPr lang="en-US"/>
              <a:t>?</a:t>
            </a:r>
          </a:p>
          <a:p>
            <a:r>
              <a:rPr lang="en-US"/>
              <a:t>¿</a:t>
            </a:r>
            <a:r>
              <a:rPr lang="en-US" err="1"/>
              <a:t>Qué</a:t>
            </a:r>
            <a:r>
              <a:rPr lang="en-US"/>
              <a:t> </a:t>
            </a:r>
            <a:r>
              <a:rPr lang="en-US" err="1"/>
              <a:t>institución</a:t>
            </a:r>
            <a:r>
              <a:rPr lang="en-US"/>
              <a:t> </a:t>
            </a:r>
            <a:r>
              <a:rPr lang="en-US" err="1"/>
              <a:t>impulsa</a:t>
            </a:r>
            <a:r>
              <a:rPr lang="en-US"/>
              <a:t> uno u </a:t>
            </a:r>
            <a:r>
              <a:rPr lang="en-US" err="1"/>
              <a:t>otro</a:t>
            </a:r>
            <a:r>
              <a:rPr lang="en-US"/>
              <a:t> —o ambos—: </a:t>
            </a:r>
            <a:r>
              <a:rPr lang="en-US" err="1"/>
              <a:t>el</a:t>
            </a:r>
            <a:r>
              <a:rPr lang="en-US"/>
              <a:t> Estado, las </a:t>
            </a:r>
            <a:r>
              <a:rPr lang="en-US" err="1"/>
              <a:t>organizaciones</a:t>
            </a:r>
            <a:r>
              <a:rPr lang="en-US"/>
              <a:t> </a:t>
            </a:r>
            <a:r>
              <a:rPr lang="en-US" err="1"/>
              <a:t>internacionales</a:t>
            </a:r>
            <a:r>
              <a:rPr lang="en-US"/>
              <a:t> o </a:t>
            </a:r>
            <a:r>
              <a:rPr lang="en-US" err="1"/>
              <a:t>el</a:t>
            </a:r>
            <a:r>
              <a:rPr lang="en-US"/>
              <a:t> mercado?</a:t>
            </a:r>
          </a:p>
          <a:p>
            <a:r>
              <a:rPr lang="en-US"/>
              <a:t>¿</a:t>
            </a:r>
            <a:r>
              <a:rPr lang="en-US" err="1"/>
              <a:t>Cuál</a:t>
            </a:r>
            <a:r>
              <a:rPr lang="en-US"/>
              <a:t> es la </a:t>
            </a:r>
            <a:r>
              <a:rPr lang="en-US" err="1"/>
              <a:t>diferencia</a:t>
            </a:r>
            <a:r>
              <a:rPr lang="en-US"/>
              <a:t> entre </a:t>
            </a:r>
            <a:r>
              <a:rPr lang="en-US" err="1"/>
              <a:t>el</a:t>
            </a:r>
            <a:r>
              <a:rPr lang="en-US"/>
              <a:t> </a:t>
            </a:r>
            <a:r>
              <a:rPr lang="en-US" b="1" i="1" err="1">
                <a:solidFill>
                  <a:srgbClr val="C00000"/>
                </a:solidFill>
              </a:rPr>
              <a:t>internacionalismo</a:t>
            </a:r>
            <a:r>
              <a:rPr lang="en-US" b="1" i="1">
                <a:solidFill>
                  <a:srgbClr val="C00000"/>
                </a:solidFill>
              </a:rPr>
              <a:t> y </a:t>
            </a:r>
            <a:r>
              <a:rPr lang="en-US" b="1" i="1" err="1">
                <a:solidFill>
                  <a:srgbClr val="C00000"/>
                </a:solidFill>
              </a:rPr>
              <a:t>el</a:t>
            </a:r>
            <a:r>
              <a:rPr lang="en-US" b="1" i="1">
                <a:solidFill>
                  <a:srgbClr val="C00000"/>
                </a:solidFill>
              </a:rPr>
              <a:t> </a:t>
            </a:r>
            <a:r>
              <a:rPr lang="en-US" b="1" i="1" err="1">
                <a:solidFill>
                  <a:srgbClr val="C00000"/>
                </a:solidFill>
              </a:rPr>
              <a:t>nacionalismo</a:t>
            </a:r>
            <a:r>
              <a:rPr lang="en-US" b="1" i="1">
                <a:solidFill>
                  <a:srgbClr val="C00000"/>
                </a:solidFill>
              </a:rPr>
              <a:t> </a:t>
            </a:r>
            <a:r>
              <a:rPr lang="en-US" b="1" i="1" err="1">
                <a:solidFill>
                  <a:srgbClr val="C00000"/>
                </a:solidFill>
              </a:rPr>
              <a:t>en</a:t>
            </a:r>
            <a:r>
              <a:rPr lang="en-US" b="1" i="1">
                <a:solidFill>
                  <a:srgbClr val="C00000"/>
                </a:solidFill>
              </a:rPr>
              <a:t> la </a:t>
            </a:r>
            <a:r>
              <a:rPr lang="en-US" b="1" i="1" err="1">
                <a:solidFill>
                  <a:srgbClr val="C00000"/>
                </a:solidFill>
              </a:rPr>
              <a:t>gobernanza</a:t>
            </a:r>
            <a:r>
              <a:rPr lang="en-US" b="1" i="1">
                <a:solidFill>
                  <a:srgbClr val="C00000"/>
                </a:solidFill>
              </a:rPr>
              <a:t> </a:t>
            </a:r>
            <a:r>
              <a:rPr lang="en-US" b="1" i="1" err="1">
                <a:solidFill>
                  <a:srgbClr val="C00000"/>
                </a:solidFill>
              </a:rPr>
              <a:t>corporativa</a:t>
            </a:r>
            <a:r>
              <a:rPr lang="en-US"/>
              <a:t>?</a:t>
            </a:r>
          </a:p>
        </p:txBody>
      </p:sp>
    </p:spTree>
    <p:extLst>
      <p:ext uri="{BB962C8B-B14F-4D97-AF65-F5344CB8AC3E}">
        <p14:creationId xmlns:p14="http://schemas.microsoft.com/office/powerpoint/2010/main" val="14056283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A16F22E-4716-CA29-1F53-4AAD52955E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60503" y="-18309"/>
            <a:ext cx="4438566" cy="6883029"/>
            <a:chOff x="7760503" y="-18309"/>
            <a:chExt cx="4438566" cy="6883029"/>
          </a:xfrm>
        </p:grpSpPr>
        <p:sp>
          <p:nvSpPr>
            <p:cNvPr id="14" name="Rectangle 13">
              <a:extLst>
                <a:ext uri="{FF2B5EF4-FFF2-40B4-BE49-F238E27FC236}">
                  <a16:creationId xmlns:a16="http://schemas.microsoft.com/office/drawing/2014/main" id="{59412336-19ED-F153-443B-C46CDBED62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12" y="-11580"/>
              <a:ext cx="4431490" cy="6876300"/>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06AA53-E761-6881-5941-313119CC7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7760503" y="1713600"/>
              <a:ext cx="4431496"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44707E7-29B6-36B5-B4C4-6160DFDB9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09" y="-11586"/>
              <a:ext cx="3264743"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A8476-48ED-D7D6-F383-338B2F00A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547151" y="1202115"/>
              <a:ext cx="6872341" cy="4431494"/>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FA21FFDC-1E82-4347-2E77-070254BED8DD}"/>
              </a:ext>
            </a:extLst>
          </p:cNvPr>
          <p:cNvSpPr>
            <a:spLocks noGrp="1"/>
          </p:cNvSpPr>
          <p:nvPr>
            <p:ph type="title"/>
          </p:nvPr>
        </p:nvSpPr>
        <p:spPr>
          <a:xfrm>
            <a:off x="8328214" y="1489364"/>
            <a:ext cx="3310215" cy="3566112"/>
          </a:xfrm>
        </p:spPr>
        <p:txBody>
          <a:bodyPr vert="horz" lIns="91440" tIns="45720" rIns="91440" bIns="45720" rtlCol="0" anchor="t">
            <a:normAutofit/>
          </a:bodyPr>
          <a:lstStyle/>
          <a:p>
            <a:r>
              <a:rPr lang="en-US" sz="3000">
                <a:solidFill>
                  <a:srgbClr val="FFFFFF"/>
                </a:solidFill>
              </a:rPr>
              <a:t>Putting it All Together:</a:t>
            </a:r>
            <a:br>
              <a:rPr lang="en-US" sz="3000">
                <a:solidFill>
                  <a:srgbClr val="FFFFFF"/>
                </a:solidFill>
              </a:rPr>
            </a:br>
            <a:r>
              <a:rPr lang="en-US" sz="3000">
                <a:solidFill>
                  <a:srgbClr val="FFFFFF"/>
                </a:solidFill>
              </a:rPr>
              <a:t>Norm Aligned Risk – Regulation Structures (the UNGPS) and Corporate Governance</a:t>
            </a:r>
          </a:p>
        </p:txBody>
      </p:sp>
      <p:pic>
        <p:nvPicPr>
          <p:cNvPr id="8" name="Content Placeholder 7">
            <a:extLst>
              <a:ext uri="{FF2B5EF4-FFF2-40B4-BE49-F238E27FC236}">
                <a16:creationId xmlns:a16="http://schemas.microsoft.com/office/drawing/2014/main" id="{616AF9FD-4B19-C66A-31E5-1EB44D188108}"/>
              </a:ext>
            </a:extLst>
          </p:cNvPr>
          <p:cNvPicPr>
            <a:picLocks noGrp="1" noChangeAspect="1"/>
          </p:cNvPicPr>
          <p:nvPr>
            <p:ph idx="1"/>
          </p:nvPr>
        </p:nvPicPr>
        <p:blipFill>
          <a:blip r:embed="rId2"/>
          <a:srcRect l="9207" r="18522"/>
          <a:stretch>
            <a:fillRect/>
          </a:stretch>
        </p:blipFill>
        <p:spPr>
          <a:xfrm>
            <a:off x="1" y="-7623"/>
            <a:ext cx="7760508" cy="6872343"/>
          </a:xfrm>
          <a:prstGeom prst="rect">
            <a:avLst/>
          </a:prstGeom>
        </p:spPr>
      </p:pic>
      <p:sp>
        <p:nvSpPr>
          <p:cNvPr id="2" name="TextBox 1">
            <a:extLst>
              <a:ext uri="{FF2B5EF4-FFF2-40B4-BE49-F238E27FC236}">
                <a16:creationId xmlns:a16="http://schemas.microsoft.com/office/drawing/2014/main" id="{705F54E1-065A-B5C7-9803-15B6AEBA074D}"/>
              </a:ext>
            </a:extLst>
          </p:cNvPr>
          <p:cNvSpPr txBox="1"/>
          <p:nvPr/>
        </p:nvSpPr>
        <p:spPr>
          <a:xfrm>
            <a:off x="9588843" y="630195"/>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647814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6742-CB29-1572-42FC-F399DC246D00}"/>
              </a:ext>
            </a:extLst>
          </p:cNvPr>
          <p:cNvSpPr>
            <a:spLocks noGrp="1"/>
          </p:cNvSpPr>
          <p:nvPr>
            <p:ph type="title"/>
          </p:nvPr>
        </p:nvSpPr>
        <p:spPr>
          <a:xfrm>
            <a:off x="0" y="58394"/>
            <a:ext cx="6972405" cy="1708837"/>
          </a:xfrm>
        </p:spPr>
        <p:txBody>
          <a:bodyPr>
            <a:normAutofit fontScale="90000"/>
          </a:bodyPr>
          <a:lstStyle/>
          <a:p>
            <a:r>
              <a:rPr lang="en-US"/>
              <a:t>UNGP: Corp Governance as Aligned Parallel Risk-Reg Structures</a:t>
            </a:r>
          </a:p>
        </p:txBody>
      </p:sp>
      <p:sp>
        <p:nvSpPr>
          <p:cNvPr id="3" name="Content Placeholder 2">
            <a:extLst>
              <a:ext uri="{FF2B5EF4-FFF2-40B4-BE49-F238E27FC236}">
                <a16:creationId xmlns:a16="http://schemas.microsoft.com/office/drawing/2014/main" id="{50B228EB-7130-259D-DCB3-9D074BB896A9}"/>
              </a:ext>
            </a:extLst>
          </p:cNvPr>
          <p:cNvSpPr>
            <a:spLocks noGrp="1"/>
          </p:cNvSpPr>
          <p:nvPr>
            <p:ph sz="half" idx="1"/>
          </p:nvPr>
        </p:nvSpPr>
        <p:spPr/>
        <p:txBody>
          <a:bodyPr>
            <a:normAutofit fontScale="77500" lnSpcReduction="20000"/>
          </a:bodyPr>
          <a:lstStyle/>
          <a:p>
            <a:pPr marL="457200" lvl="1" indent="0">
              <a:buNone/>
            </a:pPr>
            <a:endParaRPr lang="en-US"/>
          </a:p>
          <a:p>
            <a:endParaRPr lang="en-US"/>
          </a:p>
        </p:txBody>
      </p:sp>
      <p:sp>
        <p:nvSpPr>
          <p:cNvPr id="6" name="Content Placeholder 5">
            <a:extLst>
              <a:ext uri="{FF2B5EF4-FFF2-40B4-BE49-F238E27FC236}">
                <a16:creationId xmlns:a16="http://schemas.microsoft.com/office/drawing/2014/main" id="{19E8CF74-EF23-788D-FFB5-47E43D34E7FE}"/>
              </a:ext>
            </a:extLst>
          </p:cNvPr>
          <p:cNvSpPr>
            <a:spLocks noGrp="1"/>
          </p:cNvSpPr>
          <p:nvPr>
            <p:ph sz="half" idx="2"/>
          </p:nvPr>
        </p:nvSpPr>
        <p:spPr>
          <a:xfrm>
            <a:off x="74140" y="1618593"/>
            <a:ext cx="6972405" cy="5181013"/>
          </a:xfrm>
        </p:spPr>
        <p:txBody>
          <a:bodyPr>
            <a:normAutofit fontScale="77500" lnSpcReduction="20000"/>
          </a:bodyPr>
          <a:lstStyle/>
          <a:p>
            <a:endParaRPr lang="en-US"/>
          </a:p>
          <a:p>
            <a:r>
              <a:rPr lang="en-US"/>
              <a:t>Reading Pillars 1-2-3 as interlinked interpenetrating institutional frameworks</a:t>
            </a:r>
          </a:p>
          <a:p>
            <a:pPr lvl="1"/>
            <a:r>
              <a:rPr lang="en-US"/>
              <a:t>Structural coupling among functionally differentiated institutional actors that together constitute the aggregated sum of human social relations</a:t>
            </a:r>
          </a:p>
          <a:p>
            <a:r>
              <a:rPr lang="en-US"/>
              <a:t>Due diligence Runs through this</a:t>
            </a:r>
          </a:p>
          <a:p>
            <a:pPr lvl="1"/>
            <a:r>
              <a:rPr lang="en-US"/>
              <a:t>Pillar 1</a:t>
            </a:r>
          </a:p>
          <a:p>
            <a:pPr lvl="2"/>
            <a:r>
              <a:rPr lang="en-US"/>
              <a:t>Macro regulation; coordination; and guidance function within territories</a:t>
            </a:r>
          </a:p>
          <a:p>
            <a:pPr lvl="2"/>
            <a:r>
              <a:rPr lang="en-US"/>
              <a:t>Supra coordination through international institutions and private actors</a:t>
            </a:r>
          </a:p>
          <a:p>
            <a:pPr lvl="1"/>
            <a:r>
              <a:rPr lang="en-US"/>
              <a:t>Pillar 2</a:t>
            </a:r>
          </a:p>
          <a:p>
            <a:pPr lvl="2"/>
            <a:r>
              <a:rPr lang="en-US"/>
              <a:t>Micro regulation; coordination; and guidance function within the territories of global production</a:t>
            </a:r>
          </a:p>
          <a:p>
            <a:pPr lvl="2"/>
            <a:r>
              <a:rPr lang="en-US"/>
              <a:t>Supra coordination through transnational alignments with NGOs, IOs, and  states</a:t>
            </a:r>
          </a:p>
          <a:p>
            <a:pPr lvl="1"/>
            <a:r>
              <a:rPr lang="en-US"/>
              <a:t>Pillar 3</a:t>
            </a:r>
          </a:p>
          <a:p>
            <a:pPr lvl="2"/>
            <a:r>
              <a:rPr lang="en-US"/>
              <a:t>State coordinated systems of interlocking remedial mechanisms (judicial, administrative, data-based accountability)</a:t>
            </a:r>
          </a:p>
          <a:p>
            <a:endParaRPr lang="en-US"/>
          </a:p>
        </p:txBody>
      </p:sp>
      <p:pic>
        <p:nvPicPr>
          <p:cNvPr id="8" name="Picture 7" descr="A picture containing dog, ground, standing, white&#10;&#10;Description automatically generated">
            <a:extLst>
              <a:ext uri="{FF2B5EF4-FFF2-40B4-BE49-F238E27FC236}">
                <a16:creationId xmlns:a16="http://schemas.microsoft.com/office/drawing/2014/main" id="{8D48AE53-6A2F-77F3-4ED1-183365AEB1D1}"/>
              </a:ext>
            </a:extLst>
          </p:cNvPr>
          <p:cNvPicPr>
            <a:picLocks noChangeAspect="1"/>
          </p:cNvPicPr>
          <p:nvPr/>
        </p:nvPicPr>
        <p:blipFill>
          <a:blip r:embed="rId2"/>
          <a:stretch>
            <a:fillRect/>
          </a:stretch>
        </p:blipFill>
        <p:spPr>
          <a:xfrm>
            <a:off x="7046545" y="0"/>
            <a:ext cx="5145455" cy="6858000"/>
          </a:xfrm>
          <a:prstGeom prst="rect">
            <a:avLst/>
          </a:prstGeom>
        </p:spPr>
      </p:pic>
    </p:spTree>
    <p:extLst>
      <p:ext uri="{BB962C8B-B14F-4D97-AF65-F5344CB8AC3E}">
        <p14:creationId xmlns:p14="http://schemas.microsoft.com/office/powerpoint/2010/main" val="2857257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2445E-2C79-181A-3F7B-A4F96ABD8326}"/>
              </a:ext>
            </a:extLst>
          </p:cNvPr>
          <p:cNvSpPr>
            <a:spLocks noGrp="1"/>
          </p:cNvSpPr>
          <p:nvPr>
            <p:ph type="title"/>
          </p:nvPr>
        </p:nvSpPr>
        <p:spPr>
          <a:xfrm>
            <a:off x="0" y="1"/>
            <a:ext cx="12192000" cy="1346885"/>
          </a:xfrm>
        </p:spPr>
        <p:txBody>
          <a:bodyPr>
            <a:normAutofit fontScale="90000"/>
          </a:bodyPr>
          <a:lstStyle/>
          <a:p>
            <a:pPr algn="ctr"/>
            <a:r>
              <a:rPr lang="es-ES"/>
              <a:t>Principios Rectores y Gobernanza empresariales estructuras paralelas y alineadas de riesgo y regulación</a:t>
            </a:r>
            <a:endParaRPr lang="en-US"/>
          </a:p>
        </p:txBody>
      </p:sp>
      <p:sp>
        <p:nvSpPr>
          <p:cNvPr id="3" name="Content Placeholder 2">
            <a:extLst>
              <a:ext uri="{FF2B5EF4-FFF2-40B4-BE49-F238E27FC236}">
                <a16:creationId xmlns:a16="http://schemas.microsoft.com/office/drawing/2014/main" id="{8C94A185-6B24-47EB-E4E2-F0CA93976D66}"/>
              </a:ext>
            </a:extLst>
          </p:cNvPr>
          <p:cNvSpPr>
            <a:spLocks noGrp="1"/>
          </p:cNvSpPr>
          <p:nvPr>
            <p:ph sz="half" idx="1"/>
          </p:nvPr>
        </p:nvSpPr>
        <p:spPr>
          <a:xfrm>
            <a:off x="0" y="1346886"/>
            <a:ext cx="8481848" cy="5511113"/>
          </a:xfrm>
        </p:spPr>
        <p:txBody>
          <a:bodyPr>
            <a:normAutofit fontScale="85000" lnSpcReduction="20000"/>
          </a:bodyPr>
          <a:lstStyle/>
          <a:p>
            <a:r>
              <a:rPr lang="en-US" dirty="0"/>
              <a:t>La </a:t>
            </a:r>
            <a:r>
              <a:rPr lang="en-US" dirty="0" err="1"/>
              <a:t>comprensión</a:t>
            </a:r>
            <a:r>
              <a:rPr lang="en-US" dirty="0"/>
              <a:t> de los Pilares 1, 2 y 3 </a:t>
            </a:r>
            <a:r>
              <a:rPr lang="en-US" dirty="0" err="1"/>
              <a:t>como</a:t>
            </a:r>
            <a:r>
              <a:rPr lang="en-US" dirty="0"/>
              <a:t> </a:t>
            </a:r>
            <a:r>
              <a:rPr lang="en-US" dirty="0" err="1"/>
              <a:t>marcos</a:t>
            </a:r>
            <a:r>
              <a:rPr lang="en-US" dirty="0"/>
              <a:t> </a:t>
            </a:r>
            <a:r>
              <a:rPr lang="en-US" dirty="0" err="1"/>
              <a:t>institucionales</a:t>
            </a:r>
            <a:r>
              <a:rPr lang="en-US" dirty="0"/>
              <a:t> </a:t>
            </a:r>
            <a:r>
              <a:rPr lang="en-US" dirty="0" err="1"/>
              <a:t>interconectados</a:t>
            </a:r>
            <a:r>
              <a:rPr lang="en-US" dirty="0"/>
              <a:t> e </a:t>
            </a:r>
            <a:r>
              <a:rPr lang="en-US" dirty="0" err="1"/>
              <a:t>interpenetrantes</a:t>
            </a:r>
            <a:endParaRPr lang="en-US" dirty="0"/>
          </a:p>
          <a:p>
            <a:pPr lvl="1"/>
            <a:r>
              <a:rPr lang="en-US" dirty="0" err="1"/>
              <a:t>Acoplamiento</a:t>
            </a:r>
            <a:r>
              <a:rPr lang="en-US" dirty="0"/>
              <a:t> </a:t>
            </a:r>
            <a:r>
              <a:rPr lang="en-US" dirty="0" err="1"/>
              <a:t>estructural</a:t>
            </a:r>
            <a:r>
              <a:rPr lang="en-US" dirty="0"/>
              <a:t> entre </a:t>
            </a:r>
            <a:r>
              <a:rPr lang="en-US" dirty="0" err="1"/>
              <a:t>actores</a:t>
            </a:r>
            <a:r>
              <a:rPr lang="en-US" dirty="0"/>
              <a:t> </a:t>
            </a:r>
            <a:r>
              <a:rPr lang="en-US" dirty="0" err="1"/>
              <a:t>institucionales</a:t>
            </a:r>
            <a:r>
              <a:rPr lang="en-US" dirty="0"/>
              <a:t>  </a:t>
            </a:r>
            <a:r>
              <a:rPr lang="en-US" dirty="0" err="1"/>
              <a:t>funcionalmente</a:t>
            </a:r>
            <a:r>
              <a:rPr lang="en-US" dirty="0"/>
              <a:t> </a:t>
            </a:r>
            <a:r>
              <a:rPr lang="en-US" dirty="0" err="1"/>
              <a:t>diferenciados</a:t>
            </a:r>
            <a:r>
              <a:rPr lang="en-US" dirty="0"/>
              <a:t> </a:t>
            </a:r>
            <a:r>
              <a:rPr lang="en-US" dirty="0" err="1"/>
              <a:t>que</a:t>
            </a:r>
            <a:r>
              <a:rPr lang="en-US" dirty="0"/>
              <a:t>, </a:t>
            </a:r>
            <a:r>
              <a:rPr lang="en-US" dirty="0" err="1"/>
              <a:t>en</a:t>
            </a:r>
            <a:r>
              <a:rPr lang="en-US" dirty="0"/>
              <a:t> conjunto, </a:t>
            </a:r>
            <a:r>
              <a:rPr lang="en-US" dirty="0" err="1"/>
              <a:t>constituyen</a:t>
            </a:r>
            <a:r>
              <a:rPr lang="en-US" dirty="0"/>
              <a:t> la </a:t>
            </a:r>
            <a:r>
              <a:rPr lang="en-US" dirty="0" err="1"/>
              <a:t>suma</a:t>
            </a:r>
            <a:r>
              <a:rPr lang="en-US" dirty="0"/>
              <a:t> </a:t>
            </a:r>
            <a:r>
              <a:rPr lang="en-US" dirty="0" err="1"/>
              <a:t>agregada</a:t>
            </a:r>
            <a:r>
              <a:rPr lang="en-US" dirty="0"/>
              <a:t> de las </a:t>
            </a:r>
            <a:r>
              <a:rPr lang="en-US" dirty="0" err="1"/>
              <a:t>relaciones</a:t>
            </a:r>
            <a:r>
              <a:rPr lang="en-US" dirty="0"/>
              <a:t> </a:t>
            </a:r>
            <a:r>
              <a:rPr lang="en-US" dirty="0" err="1"/>
              <a:t>sociales</a:t>
            </a:r>
            <a:r>
              <a:rPr lang="en-US" dirty="0"/>
              <a:t> </a:t>
            </a:r>
            <a:r>
              <a:rPr lang="en-US" dirty="0" err="1"/>
              <a:t>humanas</a:t>
            </a:r>
            <a:endParaRPr lang="en-US" dirty="0"/>
          </a:p>
          <a:p>
            <a:r>
              <a:rPr lang="en-US" dirty="0"/>
              <a:t>La </a:t>
            </a:r>
            <a:r>
              <a:rPr lang="en-US" dirty="0" err="1"/>
              <a:t>debida</a:t>
            </a:r>
            <a:r>
              <a:rPr lang="en-US" dirty="0"/>
              <a:t> diligencia </a:t>
            </a:r>
            <a:r>
              <a:rPr lang="en-US" dirty="0" err="1"/>
              <a:t>atraviesa</a:t>
            </a:r>
            <a:r>
              <a:rPr lang="en-US" dirty="0"/>
              <a:t> </a:t>
            </a:r>
            <a:r>
              <a:rPr lang="en-US" dirty="0" err="1"/>
              <a:t>todo</a:t>
            </a:r>
            <a:r>
              <a:rPr lang="en-US" dirty="0"/>
              <a:t> </a:t>
            </a:r>
            <a:r>
              <a:rPr lang="en-US" dirty="0" err="1"/>
              <a:t>este</a:t>
            </a:r>
            <a:r>
              <a:rPr lang="en-US" dirty="0"/>
              <a:t> </a:t>
            </a:r>
            <a:r>
              <a:rPr lang="en-US" dirty="0" err="1"/>
              <a:t>entramado</a:t>
            </a:r>
            <a:endParaRPr lang="en-US" dirty="0"/>
          </a:p>
          <a:p>
            <a:pPr lvl="1"/>
            <a:r>
              <a:rPr lang="en-US" dirty="0"/>
              <a:t>Pilar 1</a:t>
            </a:r>
          </a:p>
          <a:p>
            <a:pPr lvl="2"/>
            <a:r>
              <a:rPr lang="en-US" sz="2400" dirty="0" err="1"/>
              <a:t>Macrorregulación</a:t>
            </a:r>
            <a:r>
              <a:rPr lang="en-US" sz="2400" dirty="0"/>
              <a:t>; </a:t>
            </a:r>
            <a:r>
              <a:rPr lang="en-US" sz="2400" dirty="0" err="1"/>
              <a:t>coordinación</a:t>
            </a:r>
            <a:r>
              <a:rPr lang="en-US" sz="2400" dirty="0"/>
              <a:t>; y </a:t>
            </a:r>
            <a:r>
              <a:rPr lang="en-US" sz="2400" dirty="0" err="1"/>
              <a:t>función</a:t>
            </a:r>
            <a:r>
              <a:rPr lang="en-US" sz="2400" dirty="0"/>
              <a:t> de </a:t>
            </a:r>
            <a:r>
              <a:rPr lang="en-US" sz="2400" dirty="0" err="1"/>
              <a:t>orientación</a:t>
            </a:r>
            <a:r>
              <a:rPr lang="en-US" sz="2400" dirty="0"/>
              <a:t> </a:t>
            </a:r>
            <a:r>
              <a:rPr lang="en-US" sz="2400" dirty="0" err="1"/>
              <a:t>dentro</a:t>
            </a:r>
            <a:r>
              <a:rPr lang="en-US" sz="2400" dirty="0"/>
              <a:t> de los </a:t>
            </a:r>
            <a:r>
              <a:rPr lang="en-US" sz="2400" dirty="0" err="1"/>
              <a:t>territorios</a:t>
            </a:r>
            <a:endParaRPr lang="en-US" sz="2400" dirty="0"/>
          </a:p>
          <a:p>
            <a:pPr lvl="2"/>
            <a:r>
              <a:rPr lang="en-US" sz="2400" dirty="0" err="1"/>
              <a:t>Supracoordinación</a:t>
            </a:r>
            <a:r>
              <a:rPr lang="en-US" sz="2400" dirty="0"/>
              <a:t> a </a:t>
            </a:r>
            <a:r>
              <a:rPr lang="en-US" sz="2400" dirty="0" err="1"/>
              <a:t>través</a:t>
            </a:r>
            <a:r>
              <a:rPr lang="en-US" sz="2400" dirty="0"/>
              <a:t> de </a:t>
            </a:r>
            <a:r>
              <a:rPr lang="en-US" sz="2400" dirty="0" err="1"/>
              <a:t>instituciones</a:t>
            </a:r>
            <a:r>
              <a:rPr lang="en-US" sz="2400" dirty="0"/>
              <a:t> </a:t>
            </a:r>
            <a:r>
              <a:rPr lang="en-US" sz="2400" dirty="0" err="1"/>
              <a:t>internacionales</a:t>
            </a:r>
            <a:r>
              <a:rPr lang="en-US" sz="2400" dirty="0"/>
              <a:t> y </a:t>
            </a:r>
            <a:r>
              <a:rPr lang="en-US" sz="2400" dirty="0" err="1"/>
              <a:t>actores</a:t>
            </a:r>
            <a:r>
              <a:rPr lang="en-US" sz="2400" dirty="0"/>
              <a:t> privados</a:t>
            </a:r>
          </a:p>
          <a:p>
            <a:pPr lvl="1"/>
            <a:r>
              <a:rPr lang="en-US" dirty="0"/>
              <a:t>Pilar 2</a:t>
            </a:r>
          </a:p>
          <a:p>
            <a:pPr lvl="2"/>
            <a:r>
              <a:rPr lang="en-US" sz="2400" dirty="0" err="1"/>
              <a:t>Microrregulación</a:t>
            </a:r>
            <a:r>
              <a:rPr lang="en-US" sz="2400" dirty="0"/>
              <a:t>; </a:t>
            </a:r>
            <a:r>
              <a:rPr lang="en-US" sz="2400" dirty="0" err="1"/>
              <a:t>coordinación</a:t>
            </a:r>
            <a:r>
              <a:rPr lang="en-US" sz="2400" dirty="0"/>
              <a:t>; y </a:t>
            </a:r>
            <a:r>
              <a:rPr lang="en-US" sz="2400" dirty="0" err="1"/>
              <a:t>función</a:t>
            </a:r>
            <a:r>
              <a:rPr lang="en-US" sz="2400" dirty="0"/>
              <a:t> de </a:t>
            </a:r>
            <a:r>
              <a:rPr lang="en-US" sz="2400" dirty="0" err="1"/>
              <a:t>orientación</a:t>
            </a:r>
            <a:r>
              <a:rPr lang="en-US" sz="2400" dirty="0"/>
              <a:t> </a:t>
            </a:r>
            <a:r>
              <a:rPr lang="en-US" sz="2400" dirty="0" err="1"/>
              <a:t>dentro</a:t>
            </a:r>
            <a:r>
              <a:rPr lang="en-US" sz="2400" dirty="0"/>
              <a:t> de los </a:t>
            </a:r>
            <a:r>
              <a:rPr lang="en-US" sz="2400" dirty="0" err="1"/>
              <a:t>territorios</a:t>
            </a:r>
            <a:r>
              <a:rPr lang="en-US" sz="2400" dirty="0"/>
              <a:t> de </a:t>
            </a:r>
            <a:r>
              <a:rPr lang="en-US" sz="2400" dirty="0" err="1"/>
              <a:t>producción</a:t>
            </a:r>
            <a:r>
              <a:rPr lang="en-US" sz="2400" dirty="0"/>
              <a:t> global</a:t>
            </a:r>
          </a:p>
          <a:p>
            <a:pPr lvl="2"/>
            <a:r>
              <a:rPr lang="en-US" sz="2400" dirty="0" err="1"/>
              <a:t>Supracoordinación</a:t>
            </a:r>
            <a:r>
              <a:rPr lang="en-US" sz="2400" dirty="0"/>
              <a:t> a </a:t>
            </a:r>
            <a:r>
              <a:rPr lang="en-US" sz="2400" dirty="0" err="1"/>
              <a:t>través</a:t>
            </a:r>
            <a:r>
              <a:rPr lang="en-US" sz="2400" dirty="0"/>
              <a:t> de </a:t>
            </a:r>
            <a:r>
              <a:rPr lang="en-US" sz="2400" dirty="0" err="1"/>
              <a:t>alineamientos</a:t>
            </a:r>
            <a:r>
              <a:rPr lang="en-US" sz="2400" dirty="0"/>
              <a:t> </a:t>
            </a:r>
            <a:r>
              <a:rPr lang="en-US" sz="2400" dirty="0" err="1"/>
              <a:t>transnacionales</a:t>
            </a:r>
            <a:r>
              <a:rPr lang="en-US" sz="2400" dirty="0"/>
              <a:t> con ONG, </a:t>
            </a:r>
            <a:r>
              <a:rPr lang="en-US" sz="2400" dirty="0" err="1"/>
              <a:t>organizaciones</a:t>
            </a:r>
            <a:r>
              <a:rPr lang="en-US" sz="2400" dirty="0"/>
              <a:t> </a:t>
            </a:r>
            <a:r>
              <a:rPr lang="en-US" sz="2400" dirty="0" err="1"/>
              <a:t>internacionales</a:t>
            </a:r>
            <a:r>
              <a:rPr lang="en-US" sz="2400" dirty="0"/>
              <a:t> y </a:t>
            </a:r>
            <a:r>
              <a:rPr lang="en-US" sz="2400" dirty="0" err="1"/>
              <a:t>Estados</a:t>
            </a:r>
            <a:endParaRPr lang="en-US" sz="2400" dirty="0"/>
          </a:p>
          <a:p>
            <a:pPr lvl="1"/>
            <a:r>
              <a:rPr lang="en-US" dirty="0"/>
              <a:t>Pilar 3</a:t>
            </a:r>
          </a:p>
          <a:p>
            <a:pPr lvl="2"/>
            <a:r>
              <a:rPr lang="en-US" sz="2400" dirty="0"/>
              <a:t>Sistemas </a:t>
            </a:r>
            <a:r>
              <a:rPr lang="en-US" sz="2400" dirty="0" err="1"/>
              <a:t>coordinados</a:t>
            </a:r>
            <a:r>
              <a:rPr lang="en-US" sz="2400" dirty="0"/>
              <a:t> </a:t>
            </a:r>
            <a:r>
              <a:rPr lang="en-US" sz="2400" dirty="0" err="1"/>
              <a:t>por</a:t>
            </a:r>
            <a:r>
              <a:rPr lang="en-US" sz="2400" dirty="0"/>
              <a:t> </a:t>
            </a:r>
            <a:r>
              <a:rPr lang="en-US" sz="2400" dirty="0" err="1"/>
              <a:t>el</a:t>
            </a:r>
            <a:r>
              <a:rPr lang="en-US" sz="2400" dirty="0"/>
              <a:t> Estado de </a:t>
            </a:r>
            <a:r>
              <a:rPr lang="en-US" sz="2400" dirty="0" err="1"/>
              <a:t>mecanismos</a:t>
            </a:r>
            <a:r>
              <a:rPr lang="en-US" sz="2400" dirty="0"/>
              <a:t> </a:t>
            </a:r>
            <a:r>
              <a:rPr lang="en-US" sz="2400" dirty="0" err="1"/>
              <a:t>correctivos</a:t>
            </a:r>
            <a:r>
              <a:rPr lang="en-US" sz="2400" dirty="0"/>
              <a:t> </a:t>
            </a:r>
            <a:r>
              <a:rPr lang="en-US" sz="2400" dirty="0" err="1"/>
              <a:t>interconectados</a:t>
            </a:r>
            <a:r>
              <a:rPr lang="en-US" sz="2400" dirty="0"/>
              <a:t> (</a:t>
            </a:r>
            <a:r>
              <a:rPr lang="en-US" sz="2400" dirty="0" err="1"/>
              <a:t>judiciales</a:t>
            </a:r>
            <a:r>
              <a:rPr lang="en-US" sz="2400" dirty="0"/>
              <a:t>, </a:t>
            </a:r>
            <a:r>
              <a:rPr lang="en-US" sz="2400" dirty="0" err="1"/>
              <a:t>administrativos</a:t>
            </a:r>
            <a:r>
              <a:rPr lang="en-US" sz="2400" dirty="0"/>
              <a:t> y de </a:t>
            </a:r>
            <a:r>
              <a:rPr lang="en-US" sz="2400" dirty="0" err="1"/>
              <a:t>rendición</a:t>
            </a:r>
            <a:r>
              <a:rPr lang="en-US" sz="2400" dirty="0"/>
              <a:t> de </a:t>
            </a:r>
            <a:r>
              <a:rPr lang="en-US" sz="2400" dirty="0" err="1"/>
              <a:t>cuentas</a:t>
            </a:r>
            <a:r>
              <a:rPr lang="en-US" sz="2400" dirty="0"/>
              <a:t> </a:t>
            </a:r>
            <a:r>
              <a:rPr lang="en-US" sz="2400" dirty="0" err="1"/>
              <a:t>basada</a:t>
            </a:r>
            <a:r>
              <a:rPr lang="en-US" sz="2400" dirty="0"/>
              <a:t> </a:t>
            </a:r>
            <a:r>
              <a:rPr lang="en-US" sz="2400" dirty="0" err="1"/>
              <a:t>en</a:t>
            </a:r>
            <a:r>
              <a:rPr lang="en-US" sz="2400" dirty="0"/>
              <a:t> </a:t>
            </a:r>
            <a:r>
              <a:rPr lang="en-US" sz="2400" dirty="0" err="1"/>
              <a:t>datos</a:t>
            </a:r>
            <a:r>
              <a:rPr lang="en-US" sz="2400" dirty="0"/>
              <a:t>)</a:t>
            </a:r>
          </a:p>
        </p:txBody>
      </p:sp>
      <p:pic>
        <p:nvPicPr>
          <p:cNvPr id="5" name="Content Placeholder 4" descr="A picture containing dog, ground, standing, white&#10;&#10;Description automatically generated">
            <a:extLst>
              <a:ext uri="{FF2B5EF4-FFF2-40B4-BE49-F238E27FC236}">
                <a16:creationId xmlns:a16="http://schemas.microsoft.com/office/drawing/2014/main" id="{07A70890-743B-84DD-B03F-F5C6A512E372}"/>
              </a:ext>
            </a:extLst>
          </p:cNvPr>
          <p:cNvPicPr>
            <a:picLocks noGrp="1" noChangeAspect="1"/>
          </p:cNvPicPr>
          <p:nvPr>
            <p:ph sz="half" idx="2"/>
          </p:nvPr>
        </p:nvPicPr>
        <p:blipFill>
          <a:blip r:embed="rId2"/>
          <a:stretch>
            <a:fillRect/>
          </a:stretch>
        </p:blipFill>
        <p:spPr>
          <a:xfrm>
            <a:off x="8601082" y="1346885"/>
            <a:ext cx="3264743" cy="5338119"/>
          </a:xfrm>
          <a:prstGeom prst="rect">
            <a:avLst/>
          </a:prstGeom>
        </p:spPr>
      </p:pic>
    </p:spTree>
    <p:extLst>
      <p:ext uri="{BB962C8B-B14F-4D97-AF65-F5344CB8AC3E}">
        <p14:creationId xmlns:p14="http://schemas.microsoft.com/office/powerpoint/2010/main" val="14879875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ny question marks on black background">
            <a:extLst>
              <a:ext uri="{FF2B5EF4-FFF2-40B4-BE49-F238E27FC236}">
                <a16:creationId xmlns:a16="http://schemas.microsoft.com/office/drawing/2014/main" id="{F9ABF88F-516A-CBE6-D134-51DB29797256}"/>
              </a:ext>
            </a:extLst>
          </p:cNvPr>
          <p:cNvPicPr>
            <a:picLocks noChangeAspect="1"/>
          </p:cNvPicPr>
          <p:nvPr/>
        </p:nvPicPr>
        <p:blipFill rotWithShape="1">
          <a:blip r:embed="rId2"/>
          <a:srcRect t="7787"/>
          <a:stretch/>
        </p:blipFill>
        <p:spPr>
          <a:xfrm>
            <a:off x="20" y="10"/>
            <a:ext cx="12191981" cy="6857990"/>
          </a:xfrm>
          <a:prstGeom prst="rect">
            <a:avLst/>
          </a:prstGeom>
        </p:spPr>
      </p:pic>
      <p:sp>
        <p:nvSpPr>
          <p:cNvPr id="5" name="Title 4">
            <a:extLst>
              <a:ext uri="{FF2B5EF4-FFF2-40B4-BE49-F238E27FC236}">
                <a16:creationId xmlns:a16="http://schemas.microsoft.com/office/drawing/2014/main" id="{AF572604-3B7D-B24F-4765-2B47BB3401DF}"/>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Questions/Discussion</a:t>
            </a:r>
          </a:p>
        </p:txBody>
      </p:sp>
    </p:spTree>
    <p:extLst>
      <p:ext uri="{BB962C8B-B14F-4D97-AF65-F5344CB8AC3E}">
        <p14:creationId xmlns:p14="http://schemas.microsoft.com/office/powerpoint/2010/main" val="1476132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ABB77-FA74-9BD3-379A-EF5B52272221}"/>
              </a:ext>
            </a:extLst>
          </p:cNvPr>
          <p:cNvSpPr>
            <a:spLocks noGrp="1"/>
          </p:cNvSpPr>
          <p:nvPr>
            <p:ph type="title"/>
          </p:nvPr>
        </p:nvSpPr>
        <p:spPr/>
        <p:txBody>
          <a:bodyPr/>
          <a:lstStyle/>
          <a:p>
            <a:r>
              <a:rPr lang="en-US" err="1"/>
              <a:t>Problemas</a:t>
            </a:r>
            <a:r>
              <a:rPr lang="en-US"/>
              <a:t> </a:t>
            </a:r>
            <a:r>
              <a:rPr lang="en-US" err="1"/>
              <a:t>Fundamentales</a:t>
            </a:r>
            <a:r>
              <a:rPr lang="en-US"/>
              <a:t>: </a:t>
            </a:r>
            <a:r>
              <a:rPr lang="en-US" err="1"/>
              <a:t>Objectivos</a:t>
            </a:r>
            <a:r>
              <a:rPr lang="en-US"/>
              <a:t> </a:t>
            </a:r>
            <a:r>
              <a:rPr lang="en-US" err="1"/>
              <a:t>Económicos</a:t>
            </a:r>
            <a:endParaRPr lang="en-US"/>
          </a:p>
        </p:txBody>
      </p:sp>
      <p:sp>
        <p:nvSpPr>
          <p:cNvPr id="3" name="Content Placeholder 2">
            <a:extLst>
              <a:ext uri="{FF2B5EF4-FFF2-40B4-BE49-F238E27FC236}">
                <a16:creationId xmlns:a16="http://schemas.microsoft.com/office/drawing/2014/main" id="{D2BF36EA-98B2-13B0-E3ED-EF1C95A336AF}"/>
              </a:ext>
            </a:extLst>
          </p:cNvPr>
          <p:cNvSpPr>
            <a:spLocks noGrp="1"/>
          </p:cNvSpPr>
          <p:nvPr>
            <p:ph sz="half" idx="1"/>
          </p:nvPr>
        </p:nvSpPr>
        <p:spPr/>
        <p:txBody>
          <a:bodyPr/>
          <a:lstStyle/>
          <a:p>
            <a:r>
              <a:rPr lang="en-US" dirty="0" err="1"/>
              <a:t>Maximizar</a:t>
            </a:r>
            <a:r>
              <a:rPr lang="en-US" dirty="0"/>
              <a:t> </a:t>
            </a:r>
            <a:r>
              <a:rPr lang="en-US" dirty="0" err="1"/>
              <a:t>el</a:t>
            </a:r>
            <a:r>
              <a:rPr lang="en-US" dirty="0"/>
              <a:t> valor de la </a:t>
            </a:r>
            <a:r>
              <a:rPr lang="en-US" dirty="0" err="1"/>
              <a:t>actividad</a:t>
            </a:r>
            <a:r>
              <a:rPr lang="en-US" dirty="0"/>
              <a:t> </a:t>
            </a:r>
            <a:r>
              <a:rPr lang="en-US" dirty="0" err="1"/>
              <a:t>empresarial</a:t>
            </a:r>
            <a:r>
              <a:rPr lang="en-US" dirty="0"/>
              <a:t>:</a:t>
            </a:r>
          </a:p>
          <a:p>
            <a:r>
              <a:rPr lang="en-US" dirty="0"/>
              <a:t>1- para los </a:t>
            </a:r>
            <a:r>
              <a:rPr lang="en-US" dirty="0" err="1"/>
              <a:t>inversores</a:t>
            </a:r>
            <a:endParaRPr lang="en-US" dirty="0"/>
          </a:p>
          <a:p>
            <a:r>
              <a:rPr lang="en-US" dirty="0"/>
              <a:t>2- para la </a:t>
            </a:r>
            <a:r>
              <a:rPr lang="en-US" dirty="0" err="1"/>
              <a:t>propia</a:t>
            </a:r>
            <a:r>
              <a:rPr lang="en-US" dirty="0"/>
              <a:t> </a:t>
            </a:r>
            <a:r>
              <a:rPr lang="en-US" dirty="0" err="1"/>
              <a:t>empresa</a:t>
            </a:r>
            <a:endParaRPr lang="en-US" dirty="0"/>
          </a:p>
          <a:p>
            <a:r>
              <a:rPr lang="en-US" dirty="0"/>
              <a:t>3- para la </a:t>
            </a:r>
            <a:r>
              <a:rPr lang="en-US" dirty="0" err="1"/>
              <a:t>realización</a:t>
            </a:r>
            <a:r>
              <a:rPr lang="en-US" dirty="0"/>
              <a:t> de la </a:t>
            </a:r>
            <a:r>
              <a:rPr lang="en-US" dirty="0" err="1"/>
              <a:t>política</a:t>
            </a:r>
            <a:r>
              <a:rPr lang="en-US" dirty="0"/>
              <a:t> </a:t>
            </a:r>
            <a:r>
              <a:rPr lang="en-US" dirty="0" err="1"/>
              <a:t>estatal</a:t>
            </a:r>
            <a:r>
              <a:rPr lang="en-US" dirty="0"/>
              <a:t> y/o de los </a:t>
            </a:r>
            <a:r>
              <a:rPr lang="en-US" dirty="0" err="1"/>
              <a:t>objetivos</a:t>
            </a:r>
            <a:r>
              <a:rPr lang="en-US" dirty="0"/>
              <a:t> </a:t>
            </a:r>
            <a:r>
              <a:rPr lang="en-US" dirty="0" err="1"/>
              <a:t>económicos</a:t>
            </a:r>
            <a:r>
              <a:rPr lang="en-US" dirty="0"/>
              <a:t>, </a:t>
            </a:r>
            <a:r>
              <a:rPr lang="en-US" dirty="0" err="1"/>
              <a:t>sociales</a:t>
            </a:r>
            <a:r>
              <a:rPr lang="en-US" dirty="0"/>
              <a:t> y </a:t>
            </a:r>
            <a:r>
              <a:rPr lang="en-US" dirty="0" err="1"/>
              <a:t>otros</a:t>
            </a:r>
            <a:endParaRPr lang="en-US" dirty="0"/>
          </a:p>
        </p:txBody>
      </p:sp>
      <p:sp>
        <p:nvSpPr>
          <p:cNvPr id="4" name="Content Placeholder 3">
            <a:extLst>
              <a:ext uri="{FF2B5EF4-FFF2-40B4-BE49-F238E27FC236}">
                <a16:creationId xmlns:a16="http://schemas.microsoft.com/office/drawing/2014/main" id="{1D9C7733-3E7E-F5F8-F03B-720BF428ABFE}"/>
              </a:ext>
            </a:extLst>
          </p:cNvPr>
          <p:cNvSpPr>
            <a:spLocks noGrp="1"/>
          </p:cNvSpPr>
          <p:nvPr>
            <p:ph sz="half" idx="2"/>
          </p:nvPr>
        </p:nvSpPr>
        <p:spPr/>
        <p:txBody>
          <a:bodyPr/>
          <a:lstStyle/>
          <a:p>
            <a:r>
              <a:rPr lang="en-US"/>
              <a:t>Maximize the value of enterprise activity </a:t>
            </a:r>
          </a:p>
          <a:p>
            <a:r>
              <a:rPr lang="en-US"/>
              <a:t>1- for investors</a:t>
            </a:r>
          </a:p>
          <a:p>
            <a:r>
              <a:rPr lang="en-US"/>
              <a:t>2- for the enterprise itself</a:t>
            </a:r>
          </a:p>
          <a:p>
            <a:r>
              <a:rPr lang="en-US"/>
              <a:t>3- for the realization of State policy and economic/social/ and other objectives</a:t>
            </a:r>
          </a:p>
        </p:txBody>
      </p:sp>
    </p:spTree>
    <p:extLst>
      <p:ext uri="{BB962C8B-B14F-4D97-AF65-F5344CB8AC3E}">
        <p14:creationId xmlns:p14="http://schemas.microsoft.com/office/powerpoint/2010/main" val="42449587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6E339B-162B-6815-4270-06A8296ABAB0}"/>
              </a:ext>
            </a:extLst>
          </p:cNvPr>
          <p:cNvSpPr>
            <a:spLocks noGrp="1"/>
          </p:cNvSpPr>
          <p:nvPr>
            <p:ph type="title"/>
          </p:nvPr>
        </p:nvSpPr>
        <p:spPr/>
        <p:txBody>
          <a:bodyPr>
            <a:normAutofit/>
          </a:bodyPr>
          <a:lstStyle/>
          <a:p>
            <a:pPr algn="ctr"/>
            <a:r>
              <a:rPr lang="en-US" sz="4800" b="1" i="1">
                <a:solidFill>
                  <a:srgbClr val="FFFF00"/>
                </a:solidFill>
              </a:rPr>
              <a:t>Gracias!</a:t>
            </a:r>
          </a:p>
        </p:txBody>
      </p:sp>
    </p:spTree>
    <p:extLst>
      <p:ext uri="{BB962C8B-B14F-4D97-AF65-F5344CB8AC3E}">
        <p14:creationId xmlns:p14="http://schemas.microsoft.com/office/powerpoint/2010/main" val="1213202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A1A06DF-D368-F381-7098-5EA971A4064D}"/>
              </a:ext>
            </a:extLst>
          </p:cNvPr>
          <p:cNvPicPr>
            <a:picLocks noGrp="1" noChangeAspect="1"/>
          </p:cNvPicPr>
          <p:nvPr>
            <p:ph idx="1"/>
          </p:nvPr>
        </p:nvPicPr>
        <p:blipFill>
          <a:blip r:embed="rId2"/>
          <a:srcRect t="11885" b="12612"/>
          <a:stretch>
            <a:fillRect/>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68D572D-2D23-0FF9-A415-7BC62B3A92C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Cuentos y Paletas </a:t>
            </a:r>
            <a:r>
              <a:rPr lang="en-US" sz="3600" err="1">
                <a:solidFill>
                  <a:schemeClr val="tx1">
                    <a:lumMod val="85000"/>
                    <a:lumOff val="15000"/>
                  </a:schemeClr>
                </a:solidFill>
              </a:rPr>
              <a:t>Normativos</a:t>
            </a:r>
            <a:r>
              <a:rPr lang="en-US" sz="3600">
                <a:solidFill>
                  <a:schemeClr val="tx1">
                    <a:lumMod val="85000"/>
                    <a:lumOff val="15000"/>
                  </a:schemeClr>
                </a:solidFill>
              </a:rPr>
              <a:t> y </a:t>
            </a:r>
            <a:r>
              <a:rPr lang="en-US" sz="3600" err="1">
                <a:solidFill>
                  <a:schemeClr val="tx1">
                    <a:lumMod val="85000"/>
                    <a:lumOff val="15000"/>
                  </a:schemeClr>
                </a:solidFill>
              </a:rPr>
              <a:t>Pragmáticas</a:t>
            </a:r>
            <a:endParaRPr lang="en-US" sz="3600">
              <a:solidFill>
                <a:schemeClr val="tx1">
                  <a:lumMod val="85000"/>
                  <a:lumOff val="15000"/>
                </a:schemeClr>
              </a:solidFill>
            </a:endParaRP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761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82DB3-8B91-FB99-7F8F-0F051A8D69FA}"/>
              </a:ext>
            </a:extLst>
          </p:cNvPr>
          <p:cNvSpPr>
            <a:spLocks noGrp="1"/>
          </p:cNvSpPr>
          <p:nvPr>
            <p:ph type="title"/>
          </p:nvPr>
        </p:nvSpPr>
        <p:spPr>
          <a:xfrm>
            <a:off x="76200" y="131379"/>
            <a:ext cx="12192000" cy="1017799"/>
          </a:xfrm>
        </p:spPr>
        <p:txBody>
          <a:bodyPr>
            <a:normAutofit/>
          </a:bodyPr>
          <a:lstStyle/>
          <a:p>
            <a:pPr algn="ctr"/>
            <a:r>
              <a:rPr lang="en-US" sz="4000" err="1"/>
              <a:t>Problemas</a:t>
            </a:r>
            <a:r>
              <a:rPr lang="en-US" sz="4000"/>
              <a:t> </a:t>
            </a:r>
            <a:r>
              <a:rPr lang="en-US" sz="4000" err="1"/>
              <a:t>Fundamentales</a:t>
            </a:r>
            <a:r>
              <a:rPr lang="en-US" sz="4000"/>
              <a:t>: Fronteras y </a:t>
            </a:r>
            <a:r>
              <a:rPr lang="en-US" sz="4000" err="1"/>
              <a:t>Globalización</a:t>
            </a:r>
            <a:endParaRPr lang="en-US" sz="4000"/>
          </a:p>
        </p:txBody>
      </p:sp>
      <p:sp>
        <p:nvSpPr>
          <p:cNvPr id="3" name="Content Placeholder 2">
            <a:extLst>
              <a:ext uri="{FF2B5EF4-FFF2-40B4-BE49-F238E27FC236}">
                <a16:creationId xmlns:a16="http://schemas.microsoft.com/office/drawing/2014/main" id="{281F84B2-442F-7CF3-869B-69B5410568C5}"/>
              </a:ext>
            </a:extLst>
          </p:cNvPr>
          <p:cNvSpPr>
            <a:spLocks noGrp="1"/>
          </p:cNvSpPr>
          <p:nvPr>
            <p:ph sz="half" idx="1"/>
          </p:nvPr>
        </p:nvSpPr>
        <p:spPr>
          <a:xfrm>
            <a:off x="0" y="1260389"/>
            <a:ext cx="6019800" cy="5466232"/>
          </a:xfrm>
        </p:spPr>
        <p:txBody>
          <a:bodyPr>
            <a:normAutofit fontScale="92500" lnSpcReduction="20000"/>
          </a:bodyPr>
          <a:lstStyle/>
          <a:p>
            <a:r>
              <a:rPr lang="en-US"/>
              <a:t>1. La OMC </a:t>
            </a:r>
            <a:r>
              <a:rPr lang="es-ES"/>
              <a:t>(Organización Mundial del Comercio)</a:t>
            </a:r>
            <a:r>
              <a:rPr lang="en-US"/>
              <a:t>y </a:t>
            </a:r>
            <a:r>
              <a:rPr lang="en-US" err="1"/>
              <a:t>otros</a:t>
            </a:r>
            <a:r>
              <a:rPr lang="en-US"/>
              <a:t> </a:t>
            </a:r>
            <a:r>
              <a:rPr lang="en-US" err="1"/>
              <a:t>regímenes</a:t>
            </a:r>
            <a:r>
              <a:rPr lang="en-US"/>
              <a:t> </a:t>
            </a:r>
            <a:r>
              <a:rPr lang="en-US" err="1"/>
              <a:t>comerciales</a:t>
            </a:r>
            <a:r>
              <a:rPr lang="en-US"/>
              <a:t> </a:t>
            </a:r>
            <a:r>
              <a:rPr lang="en-US" err="1"/>
              <a:t>han</a:t>
            </a:r>
            <a:r>
              <a:rPr lang="en-US"/>
              <a:t> </a:t>
            </a:r>
            <a:r>
              <a:rPr lang="en-US" err="1"/>
              <a:t>limitado</a:t>
            </a:r>
            <a:r>
              <a:rPr lang="en-US"/>
              <a:t> </a:t>
            </a:r>
            <a:r>
              <a:rPr lang="en-US" err="1"/>
              <a:t>el</a:t>
            </a:r>
            <a:r>
              <a:rPr lang="en-US"/>
              <a:t> </a:t>
            </a:r>
            <a:r>
              <a:rPr lang="en-US" err="1"/>
              <a:t>alcance</a:t>
            </a:r>
            <a:r>
              <a:rPr lang="en-US"/>
              <a:t> de la </a:t>
            </a:r>
            <a:r>
              <a:rPr lang="en-US" err="1"/>
              <a:t>regulación</a:t>
            </a:r>
            <a:r>
              <a:rPr lang="en-US"/>
              <a:t> </a:t>
            </a:r>
            <a:r>
              <a:rPr lang="en-US" err="1"/>
              <a:t>nacional</a:t>
            </a:r>
            <a:r>
              <a:rPr lang="en-US"/>
              <a:t> </a:t>
            </a:r>
            <a:r>
              <a:rPr lang="en-US" err="1"/>
              <a:t>en</a:t>
            </a:r>
            <a:r>
              <a:rPr lang="en-US"/>
              <a:t> lo </a:t>
            </a:r>
            <a:r>
              <a:rPr lang="en-US" err="1"/>
              <a:t>que</a:t>
            </a:r>
            <a:r>
              <a:rPr lang="en-US"/>
              <a:t> </a:t>
            </a:r>
            <a:r>
              <a:rPr lang="en-US" err="1"/>
              <a:t>respecta</a:t>
            </a:r>
            <a:r>
              <a:rPr lang="en-US"/>
              <a:t> a la </a:t>
            </a:r>
            <a:r>
              <a:rPr lang="en-US" err="1"/>
              <a:t>actividad</a:t>
            </a:r>
            <a:r>
              <a:rPr lang="en-US"/>
              <a:t> </a:t>
            </a:r>
            <a:r>
              <a:rPr lang="en-US" err="1"/>
              <a:t>económica</a:t>
            </a:r>
            <a:r>
              <a:rPr lang="en-US"/>
              <a:t> interna.</a:t>
            </a:r>
          </a:p>
          <a:p>
            <a:r>
              <a:rPr lang="en-US"/>
              <a:t>2. La </a:t>
            </a:r>
            <a:r>
              <a:rPr lang="en-US" err="1"/>
              <a:t>inversión</a:t>
            </a:r>
            <a:r>
              <a:rPr lang="en-US"/>
              <a:t> </a:t>
            </a:r>
            <a:r>
              <a:rPr lang="en-US" err="1"/>
              <a:t>entrante</a:t>
            </a:r>
            <a:r>
              <a:rPr lang="en-US"/>
              <a:t> y </a:t>
            </a:r>
            <a:r>
              <a:rPr lang="en-US" err="1"/>
              <a:t>saliente</a:t>
            </a:r>
            <a:r>
              <a:rPr lang="en-US"/>
              <a:t>, junto con la libre </a:t>
            </a:r>
            <a:r>
              <a:rPr lang="en-US" err="1"/>
              <a:t>circulación</a:t>
            </a:r>
            <a:r>
              <a:rPr lang="en-US"/>
              <a:t> de </a:t>
            </a:r>
            <a:r>
              <a:rPr lang="en-US" err="1"/>
              <a:t>bienes</a:t>
            </a:r>
            <a:r>
              <a:rPr lang="en-US"/>
              <a:t>, </a:t>
            </a:r>
            <a:r>
              <a:rPr lang="en-US" err="1"/>
              <a:t>servicios</a:t>
            </a:r>
            <a:r>
              <a:rPr lang="en-US"/>
              <a:t> y capital, ha </a:t>
            </a:r>
            <a:r>
              <a:rPr lang="en-US" err="1"/>
              <a:t>generado</a:t>
            </a:r>
            <a:r>
              <a:rPr lang="en-US"/>
              <a:t> </a:t>
            </a:r>
            <a:r>
              <a:rPr lang="en-US" err="1"/>
              <a:t>densas</a:t>
            </a:r>
            <a:r>
              <a:rPr lang="en-US"/>
              <a:t> redes de </a:t>
            </a:r>
            <a:r>
              <a:rPr lang="en-US" err="1"/>
              <a:t>cadenas</a:t>
            </a:r>
            <a:r>
              <a:rPr lang="en-US"/>
              <a:t> de </a:t>
            </a:r>
            <a:r>
              <a:rPr lang="en-US" err="1"/>
              <a:t>suministro</a:t>
            </a:r>
            <a:r>
              <a:rPr lang="en-US"/>
              <a:t> </a:t>
            </a:r>
            <a:r>
              <a:rPr lang="en-US" err="1"/>
              <a:t>globales</a:t>
            </a:r>
            <a:r>
              <a:rPr lang="en-US"/>
              <a:t>, de las </a:t>
            </a:r>
            <a:r>
              <a:rPr lang="en-US" err="1"/>
              <a:t>cuales</a:t>
            </a:r>
            <a:r>
              <a:rPr lang="en-US"/>
              <a:t> solo </a:t>
            </a:r>
            <a:r>
              <a:rPr lang="en-US" err="1"/>
              <a:t>una</a:t>
            </a:r>
            <a:r>
              <a:rPr lang="en-US"/>
              <a:t> </a:t>
            </a:r>
            <a:r>
              <a:rPr lang="en-US" err="1"/>
              <a:t>parte</a:t>
            </a:r>
            <a:r>
              <a:rPr lang="en-US"/>
              <a:t> se </a:t>
            </a:r>
            <a:r>
              <a:rPr lang="en-US" err="1"/>
              <a:t>lleva</a:t>
            </a:r>
            <a:r>
              <a:rPr lang="en-US"/>
              <a:t> a </a:t>
            </a:r>
            <a:r>
              <a:rPr lang="en-US" err="1"/>
              <a:t>cabo</a:t>
            </a:r>
            <a:r>
              <a:rPr lang="en-US"/>
              <a:t> </a:t>
            </a:r>
            <a:r>
              <a:rPr lang="en-US" err="1"/>
              <a:t>dentro</a:t>
            </a:r>
            <a:r>
              <a:rPr lang="en-US"/>
              <a:t> del </a:t>
            </a:r>
            <a:r>
              <a:rPr lang="en-US" err="1"/>
              <a:t>territorio</a:t>
            </a:r>
            <a:r>
              <a:rPr lang="en-US"/>
              <a:t> </a:t>
            </a:r>
            <a:r>
              <a:rPr lang="en-US" err="1"/>
              <a:t>nacional</a:t>
            </a:r>
            <a:r>
              <a:rPr lang="en-US"/>
              <a:t> de un Estado.</a:t>
            </a:r>
          </a:p>
          <a:p>
            <a:r>
              <a:rPr lang="en-US"/>
              <a:t>3. Como </a:t>
            </a:r>
            <a:r>
              <a:rPr lang="en-US" err="1"/>
              <a:t>consecuencia</a:t>
            </a:r>
            <a:r>
              <a:rPr lang="en-US"/>
              <a:t>, </a:t>
            </a:r>
            <a:r>
              <a:rPr lang="en-US" err="1"/>
              <a:t>ni</a:t>
            </a:r>
            <a:r>
              <a:rPr lang="en-US"/>
              <a:t> la </a:t>
            </a:r>
            <a:r>
              <a:rPr lang="en-US" err="1"/>
              <a:t>política</a:t>
            </a:r>
            <a:r>
              <a:rPr lang="en-US"/>
              <a:t> </a:t>
            </a:r>
            <a:r>
              <a:rPr lang="en-US" err="1"/>
              <a:t>económica</a:t>
            </a:r>
            <a:r>
              <a:rPr lang="en-US"/>
              <a:t> </a:t>
            </a:r>
            <a:r>
              <a:rPr lang="en-US" err="1"/>
              <a:t>ni</a:t>
            </a:r>
            <a:r>
              <a:rPr lang="en-US"/>
              <a:t> las </a:t>
            </a:r>
            <a:r>
              <a:rPr lang="en-US" err="1"/>
              <a:t>normas</a:t>
            </a:r>
            <a:r>
              <a:rPr lang="en-US"/>
              <a:t> de </a:t>
            </a:r>
            <a:r>
              <a:rPr lang="en-US" err="1"/>
              <a:t>gobierno</a:t>
            </a:r>
            <a:r>
              <a:rPr lang="en-US"/>
              <a:t> </a:t>
            </a:r>
            <a:r>
              <a:rPr lang="en-US" err="1"/>
              <a:t>corporativo</a:t>
            </a:r>
            <a:r>
              <a:rPr lang="en-US"/>
              <a:t> se </a:t>
            </a:r>
            <a:r>
              <a:rPr lang="en-US" err="1"/>
              <a:t>encuentran</a:t>
            </a:r>
            <a:r>
              <a:rPr lang="en-US"/>
              <a:t> </a:t>
            </a:r>
            <a:r>
              <a:rPr lang="en-US" err="1"/>
              <a:t>enteramente</a:t>
            </a:r>
            <a:r>
              <a:rPr lang="en-US"/>
              <a:t> bajo </a:t>
            </a:r>
            <a:r>
              <a:rPr lang="en-US" err="1"/>
              <a:t>el</a:t>
            </a:r>
            <a:r>
              <a:rPr lang="en-US"/>
              <a:t> control </a:t>
            </a:r>
            <a:r>
              <a:rPr lang="en-US" err="1"/>
              <a:t>exclusivo</a:t>
            </a:r>
            <a:r>
              <a:rPr lang="en-US"/>
              <a:t> de un Estado.</a:t>
            </a:r>
          </a:p>
        </p:txBody>
      </p:sp>
      <p:sp>
        <p:nvSpPr>
          <p:cNvPr id="4" name="Content Placeholder 3">
            <a:extLst>
              <a:ext uri="{FF2B5EF4-FFF2-40B4-BE49-F238E27FC236}">
                <a16:creationId xmlns:a16="http://schemas.microsoft.com/office/drawing/2014/main" id="{97850482-5742-3CD4-550A-061D4C16BCBC}"/>
              </a:ext>
            </a:extLst>
          </p:cNvPr>
          <p:cNvSpPr>
            <a:spLocks noGrp="1"/>
          </p:cNvSpPr>
          <p:nvPr>
            <p:ph sz="half" idx="2"/>
          </p:nvPr>
        </p:nvSpPr>
        <p:spPr>
          <a:xfrm>
            <a:off x="6703541" y="1260388"/>
            <a:ext cx="5181600" cy="5338119"/>
          </a:xfrm>
        </p:spPr>
        <p:txBody>
          <a:bodyPr>
            <a:normAutofit fontScale="92500" lnSpcReduction="20000"/>
          </a:bodyPr>
          <a:lstStyle/>
          <a:p>
            <a:r>
              <a:rPr lang="en-US"/>
              <a:t>1. WTO and other trade regimes have limited the scope of national regulation if its internal economic activity</a:t>
            </a:r>
          </a:p>
          <a:p>
            <a:r>
              <a:rPr lang="en-US"/>
              <a:t>2. Inbound and outbound investment, along with free movement of goods, services, and capital has created dense networks of global supply chains only parts of which  will be undertaken within the national </a:t>
            </a:r>
            <a:r>
              <a:rPr lang="en-US" err="1"/>
              <a:t>terriroty</a:t>
            </a:r>
            <a:r>
              <a:rPr lang="en-US"/>
              <a:t> of a state.</a:t>
            </a:r>
          </a:p>
          <a:p>
            <a:r>
              <a:rPr lang="en-US"/>
              <a:t>3. As a </a:t>
            </a:r>
            <a:r>
              <a:rPr lang="en-US" err="1"/>
              <a:t>conseqeunce</a:t>
            </a:r>
            <a:r>
              <a:rPr lang="en-US"/>
              <a:t>, neither economic policy nor corporate governance norms are entirely within the sole control of a State</a:t>
            </a:r>
          </a:p>
        </p:txBody>
      </p:sp>
    </p:spTree>
    <p:extLst>
      <p:ext uri="{BB962C8B-B14F-4D97-AF65-F5344CB8AC3E}">
        <p14:creationId xmlns:p14="http://schemas.microsoft.com/office/powerpoint/2010/main" val="1431510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C26B0-2D63-788B-B65F-5CFC6B03564B}"/>
              </a:ext>
            </a:extLst>
          </p:cNvPr>
          <p:cNvSpPr>
            <a:spLocks noGrp="1"/>
          </p:cNvSpPr>
          <p:nvPr>
            <p:ph type="title"/>
          </p:nvPr>
        </p:nvSpPr>
        <p:spPr>
          <a:xfrm>
            <a:off x="0" y="28225"/>
            <a:ext cx="11992303" cy="1108597"/>
          </a:xfrm>
        </p:spPr>
        <p:txBody>
          <a:bodyPr/>
          <a:lstStyle/>
          <a:p>
            <a:pPr algn="ctr"/>
            <a:r>
              <a:rPr lang="en-US"/>
              <a:t>Paletas de formas de </a:t>
            </a:r>
            <a:r>
              <a:rPr lang="en-US" err="1"/>
              <a:t>gobernanza</a:t>
            </a:r>
            <a:r>
              <a:rPr lang="en-US"/>
              <a:t> </a:t>
            </a:r>
            <a:r>
              <a:rPr lang="en-US" err="1"/>
              <a:t>contemporáneas</a:t>
            </a:r>
            <a:endParaRPr lang="en-US"/>
          </a:p>
        </p:txBody>
      </p:sp>
      <p:sp>
        <p:nvSpPr>
          <p:cNvPr id="3" name="Content Placeholder 2">
            <a:extLst>
              <a:ext uri="{FF2B5EF4-FFF2-40B4-BE49-F238E27FC236}">
                <a16:creationId xmlns:a16="http://schemas.microsoft.com/office/drawing/2014/main" id="{04FBDD6D-71FC-0F6C-61F4-A9EF275779CF}"/>
              </a:ext>
            </a:extLst>
          </p:cNvPr>
          <p:cNvSpPr>
            <a:spLocks noGrp="1"/>
          </p:cNvSpPr>
          <p:nvPr>
            <p:ph sz="half" idx="1"/>
          </p:nvPr>
        </p:nvSpPr>
        <p:spPr>
          <a:xfrm>
            <a:off x="6820930" y="1000897"/>
            <a:ext cx="5371070" cy="5754736"/>
          </a:xfrm>
        </p:spPr>
        <p:txBody>
          <a:bodyPr>
            <a:noAutofit/>
          </a:bodyPr>
          <a:lstStyle/>
          <a:p>
            <a:r>
              <a:rPr lang="en-US" sz="2400"/>
              <a:t>1- Public Law: </a:t>
            </a:r>
          </a:p>
          <a:p>
            <a:r>
              <a:rPr lang="en-US" sz="2400"/>
              <a:t>(a) -direct mandates, traditional compliance mechanisms; </a:t>
            </a:r>
          </a:p>
          <a:p>
            <a:r>
              <a:rPr lang="en-US" sz="2400"/>
              <a:t>(b) establishment of administrative organs to manage  behaviors set as objectives in law and then elaborated in regulation (compliance-oriented regulation): </a:t>
            </a:r>
          </a:p>
          <a:p>
            <a:pPr lvl="1"/>
            <a:r>
              <a:rPr lang="en-US"/>
              <a:t>(</a:t>
            </a:r>
            <a:r>
              <a:rPr lang="en-US" err="1"/>
              <a:t>i</a:t>
            </a:r>
            <a:r>
              <a:rPr lang="en-US"/>
              <a:t>) delegation of legislative objectives to enterprises; (ii) ratings and social scoring systems; (iii) disclosure and policy creation mandates</a:t>
            </a:r>
          </a:p>
        </p:txBody>
      </p:sp>
      <p:sp>
        <p:nvSpPr>
          <p:cNvPr id="4" name="Content Placeholder 3">
            <a:extLst>
              <a:ext uri="{FF2B5EF4-FFF2-40B4-BE49-F238E27FC236}">
                <a16:creationId xmlns:a16="http://schemas.microsoft.com/office/drawing/2014/main" id="{54DC039D-333A-875D-208F-2030938568A7}"/>
              </a:ext>
            </a:extLst>
          </p:cNvPr>
          <p:cNvSpPr>
            <a:spLocks noGrp="1"/>
          </p:cNvSpPr>
          <p:nvPr>
            <p:ph sz="half" idx="2"/>
          </p:nvPr>
        </p:nvSpPr>
        <p:spPr>
          <a:xfrm>
            <a:off x="1" y="1000897"/>
            <a:ext cx="6978870" cy="5754737"/>
          </a:xfrm>
        </p:spPr>
        <p:txBody>
          <a:bodyPr>
            <a:noAutofit/>
          </a:bodyPr>
          <a:lstStyle/>
          <a:p>
            <a:r>
              <a:rPr lang="en-US" sz="3200" b="1">
                <a:solidFill>
                  <a:srgbClr val="FF0000"/>
                </a:solidFill>
              </a:rPr>
              <a:t>1- Derecho </a:t>
            </a:r>
            <a:r>
              <a:rPr lang="en-US" sz="3200" b="1" err="1">
                <a:solidFill>
                  <a:srgbClr val="FF0000"/>
                </a:solidFill>
              </a:rPr>
              <a:t>público</a:t>
            </a:r>
            <a:r>
              <a:rPr lang="en-US" sz="3200"/>
              <a:t>: </a:t>
            </a:r>
          </a:p>
          <a:p>
            <a:r>
              <a:rPr lang="en-US" sz="2400"/>
              <a:t>(a) - </a:t>
            </a:r>
            <a:r>
              <a:rPr lang="en-US" sz="2400" err="1"/>
              <a:t>mandatos</a:t>
            </a:r>
            <a:r>
              <a:rPr lang="en-US" sz="2400"/>
              <a:t> </a:t>
            </a:r>
            <a:r>
              <a:rPr lang="en-US" sz="2400" err="1"/>
              <a:t>directos</a:t>
            </a:r>
            <a:r>
              <a:rPr lang="en-US" sz="2400"/>
              <a:t>, </a:t>
            </a:r>
            <a:r>
              <a:rPr lang="en-US" sz="2400" err="1"/>
              <a:t>mecanismos</a:t>
            </a:r>
            <a:r>
              <a:rPr lang="en-US" sz="2400"/>
              <a:t> </a:t>
            </a:r>
            <a:r>
              <a:rPr lang="en-US" sz="2400" err="1"/>
              <a:t>tradicionales</a:t>
            </a:r>
            <a:r>
              <a:rPr lang="en-US" sz="2400"/>
              <a:t> de </a:t>
            </a:r>
            <a:r>
              <a:rPr lang="en-US" sz="2400" err="1"/>
              <a:t>cumplimiento</a:t>
            </a:r>
            <a:r>
              <a:rPr lang="en-US" sz="2400"/>
              <a:t>; </a:t>
            </a:r>
          </a:p>
          <a:p>
            <a:r>
              <a:rPr lang="en-US" sz="2400"/>
              <a:t>(b) - </a:t>
            </a:r>
            <a:r>
              <a:rPr lang="en-US" sz="2400" err="1"/>
              <a:t>establecimiento</a:t>
            </a:r>
            <a:r>
              <a:rPr lang="en-US" sz="2400"/>
              <a:t> de </a:t>
            </a:r>
            <a:r>
              <a:rPr lang="en-US" sz="2400" err="1"/>
              <a:t>órganos</a:t>
            </a:r>
            <a:r>
              <a:rPr lang="en-US" sz="2400"/>
              <a:t> </a:t>
            </a:r>
            <a:r>
              <a:rPr lang="en-US" sz="2400" err="1"/>
              <a:t>administrativos</a:t>
            </a:r>
            <a:r>
              <a:rPr lang="en-US" sz="2400"/>
              <a:t> para </a:t>
            </a:r>
            <a:r>
              <a:rPr lang="en-US" sz="2400" err="1"/>
              <a:t>gestionar</a:t>
            </a:r>
            <a:r>
              <a:rPr lang="en-US" sz="2400"/>
              <a:t> las </a:t>
            </a:r>
            <a:r>
              <a:rPr lang="en-US" sz="2400" err="1"/>
              <a:t>conductas</a:t>
            </a:r>
            <a:r>
              <a:rPr lang="en-US" sz="2400"/>
              <a:t> </a:t>
            </a:r>
            <a:r>
              <a:rPr lang="en-US" sz="2400" err="1"/>
              <a:t>establecidas</a:t>
            </a:r>
            <a:r>
              <a:rPr lang="en-US" sz="2400"/>
              <a:t> </a:t>
            </a:r>
            <a:r>
              <a:rPr lang="en-US" sz="2400" err="1"/>
              <a:t>como</a:t>
            </a:r>
            <a:r>
              <a:rPr lang="en-US" sz="2400"/>
              <a:t> </a:t>
            </a:r>
            <a:r>
              <a:rPr lang="en-US" sz="2400" err="1"/>
              <a:t>objetivos</a:t>
            </a:r>
            <a:r>
              <a:rPr lang="en-US" sz="2400"/>
              <a:t> </a:t>
            </a:r>
            <a:r>
              <a:rPr lang="en-US" sz="2400" err="1"/>
              <a:t>en</a:t>
            </a:r>
            <a:r>
              <a:rPr lang="en-US" sz="2400"/>
              <a:t> la ley y </a:t>
            </a:r>
            <a:r>
              <a:rPr lang="en-US" sz="2400" err="1"/>
              <a:t>posteriormente</a:t>
            </a:r>
            <a:r>
              <a:rPr lang="en-US" sz="2400"/>
              <a:t> </a:t>
            </a:r>
            <a:r>
              <a:rPr lang="en-US" sz="2400" err="1"/>
              <a:t>desarrolladas</a:t>
            </a:r>
            <a:r>
              <a:rPr lang="en-US" sz="2400"/>
              <a:t> </a:t>
            </a:r>
            <a:r>
              <a:rPr lang="en-US" sz="2400" err="1"/>
              <a:t>en</a:t>
            </a:r>
            <a:r>
              <a:rPr lang="en-US" sz="2400"/>
              <a:t> la </a:t>
            </a:r>
            <a:r>
              <a:rPr lang="en-US" sz="2400" err="1"/>
              <a:t>normativa</a:t>
            </a:r>
            <a:r>
              <a:rPr lang="en-US" sz="2400"/>
              <a:t> </a:t>
            </a:r>
            <a:r>
              <a:rPr lang="en-US" sz="2400" err="1"/>
              <a:t>reglamentaria</a:t>
            </a:r>
            <a:r>
              <a:rPr lang="en-US" sz="2400"/>
              <a:t> (</a:t>
            </a:r>
            <a:r>
              <a:rPr lang="en-US" sz="2400" err="1"/>
              <a:t>regulación</a:t>
            </a:r>
            <a:r>
              <a:rPr lang="en-US" sz="2400"/>
              <a:t> </a:t>
            </a:r>
            <a:r>
              <a:rPr lang="en-US" sz="2400" err="1"/>
              <a:t>orientada</a:t>
            </a:r>
            <a:r>
              <a:rPr lang="en-US" sz="2400"/>
              <a:t> al </a:t>
            </a:r>
            <a:r>
              <a:rPr lang="en-US" sz="2400" err="1"/>
              <a:t>cumplimiento</a:t>
            </a:r>
            <a:r>
              <a:rPr lang="en-US" sz="2400"/>
              <a:t>): </a:t>
            </a:r>
          </a:p>
          <a:p>
            <a:pPr lvl="1"/>
            <a:r>
              <a:rPr lang="en-US"/>
              <a:t>(</a:t>
            </a:r>
            <a:r>
              <a:rPr lang="en-US" err="1"/>
              <a:t>i</a:t>
            </a:r>
            <a:r>
              <a:rPr lang="en-US"/>
              <a:t>) </a:t>
            </a:r>
            <a:r>
              <a:rPr lang="en-US" err="1"/>
              <a:t>delegación</a:t>
            </a:r>
            <a:r>
              <a:rPr lang="en-US"/>
              <a:t> de </a:t>
            </a:r>
            <a:r>
              <a:rPr lang="en-US" err="1"/>
              <a:t>objetivos</a:t>
            </a:r>
            <a:r>
              <a:rPr lang="en-US"/>
              <a:t> </a:t>
            </a:r>
            <a:r>
              <a:rPr lang="en-US" err="1"/>
              <a:t>legislativos</a:t>
            </a:r>
            <a:r>
              <a:rPr lang="en-US"/>
              <a:t> </a:t>
            </a:r>
            <a:r>
              <a:rPr lang="en-US" err="1"/>
              <a:t>en</a:t>
            </a:r>
            <a:r>
              <a:rPr lang="en-US"/>
              <a:t> las </a:t>
            </a:r>
            <a:r>
              <a:rPr lang="en-US" err="1"/>
              <a:t>empresas</a:t>
            </a:r>
            <a:r>
              <a:rPr lang="en-US"/>
              <a:t>; (ii) </a:t>
            </a:r>
            <a:r>
              <a:rPr lang="en-US" err="1"/>
              <a:t>sistemas</a:t>
            </a:r>
            <a:r>
              <a:rPr lang="en-US"/>
              <a:t> de </a:t>
            </a:r>
            <a:r>
              <a:rPr lang="en-US" err="1"/>
              <a:t>calificación</a:t>
            </a:r>
            <a:r>
              <a:rPr lang="en-US"/>
              <a:t> y </a:t>
            </a:r>
            <a:r>
              <a:rPr lang="en-US" err="1"/>
              <a:t>puntuación</a:t>
            </a:r>
            <a:r>
              <a:rPr lang="en-US"/>
              <a:t> social; (iii) </a:t>
            </a:r>
            <a:r>
              <a:rPr lang="en-US" err="1"/>
              <a:t>mandatos</a:t>
            </a:r>
            <a:r>
              <a:rPr lang="en-US"/>
              <a:t> de </a:t>
            </a:r>
            <a:r>
              <a:rPr lang="en-US" err="1"/>
              <a:t>divulgación</a:t>
            </a:r>
            <a:r>
              <a:rPr lang="en-US"/>
              <a:t> y de </a:t>
            </a:r>
            <a:r>
              <a:rPr lang="en-US" err="1"/>
              <a:t>creación</a:t>
            </a:r>
            <a:r>
              <a:rPr lang="en-US"/>
              <a:t> de </a:t>
            </a:r>
            <a:r>
              <a:rPr lang="en-US" err="1"/>
              <a:t>políticas</a:t>
            </a:r>
            <a:endParaRPr lang="en-US"/>
          </a:p>
        </p:txBody>
      </p:sp>
    </p:spTree>
    <p:extLst>
      <p:ext uri="{BB962C8B-B14F-4D97-AF65-F5344CB8AC3E}">
        <p14:creationId xmlns:p14="http://schemas.microsoft.com/office/powerpoint/2010/main" val="456867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28A88-FBC2-F431-E8B3-9F5DAB476ABC}"/>
              </a:ext>
            </a:extLst>
          </p:cNvPr>
          <p:cNvSpPr>
            <a:spLocks noGrp="1"/>
          </p:cNvSpPr>
          <p:nvPr>
            <p:ph type="title"/>
          </p:nvPr>
        </p:nvSpPr>
        <p:spPr>
          <a:xfrm>
            <a:off x="2059" y="117990"/>
            <a:ext cx="12035481" cy="1325563"/>
          </a:xfrm>
        </p:spPr>
        <p:txBody>
          <a:bodyPr/>
          <a:lstStyle/>
          <a:p>
            <a:pPr algn="ctr"/>
            <a:r>
              <a:rPr lang="en-US"/>
              <a:t>Paletas del Mercado: Derecho/</a:t>
            </a:r>
            <a:r>
              <a:rPr lang="en-US" err="1"/>
              <a:t>Reglamento</a:t>
            </a:r>
            <a:r>
              <a:rPr lang="en-US"/>
              <a:t> Privado</a:t>
            </a:r>
          </a:p>
        </p:txBody>
      </p:sp>
      <p:sp>
        <p:nvSpPr>
          <p:cNvPr id="3" name="Content Placeholder 2">
            <a:extLst>
              <a:ext uri="{FF2B5EF4-FFF2-40B4-BE49-F238E27FC236}">
                <a16:creationId xmlns:a16="http://schemas.microsoft.com/office/drawing/2014/main" id="{AEBCA195-B538-D6F1-70F3-1ACD87A4DD02}"/>
              </a:ext>
            </a:extLst>
          </p:cNvPr>
          <p:cNvSpPr>
            <a:spLocks noGrp="1"/>
          </p:cNvSpPr>
          <p:nvPr>
            <p:ph sz="half" idx="1"/>
          </p:nvPr>
        </p:nvSpPr>
        <p:spPr>
          <a:xfrm>
            <a:off x="154459" y="1443552"/>
            <a:ext cx="6287531" cy="5414447"/>
          </a:xfrm>
        </p:spPr>
        <p:txBody>
          <a:bodyPr>
            <a:normAutofit fontScale="77500" lnSpcReduction="20000"/>
          </a:bodyPr>
          <a:lstStyle/>
          <a:p>
            <a:r>
              <a:rPr lang="en-US" b="1" dirty="0">
                <a:solidFill>
                  <a:srgbClr val="FF0000"/>
                </a:solidFill>
              </a:rPr>
              <a:t>2- Derecho privado</a:t>
            </a:r>
            <a:r>
              <a:rPr lang="en-US" dirty="0"/>
              <a:t>: </a:t>
            </a:r>
          </a:p>
          <a:p>
            <a:r>
              <a:rPr lang="en-US" dirty="0"/>
              <a:t>(a) las </a:t>
            </a:r>
            <a:r>
              <a:rPr lang="en-US" dirty="0" err="1"/>
              <a:t>normas</a:t>
            </a:r>
            <a:r>
              <a:rPr lang="en-US" dirty="0"/>
              <a:t> </a:t>
            </a:r>
            <a:r>
              <a:rPr lang="en-US" dirty="0" err="1"/>
              <a:t>internas</a:t>
            </a:r>
            <a:r>
              <a:rPr lang="en-US" dirty="0"/>
              <a:t> de </a:t>
            </a:r>
            <a:r>
              <a:rPr lang="en-US" dirty="0" err="1"/>
              <a:t>políticas</a:t>
            </a:r>
            <a:r>
              <a:rPr lang="en-US" dirty="0"/>
              <a:t>, </a:t>
            </a:r>
            <a:r>
              <a:rPr lang="en-US" dirty="0" err="1"/>
              <a:t>objetivos</a:t>
            </a:r>
            <a:r>
              <a:rPr lang="en-US" dirty="0"/>
              <a:t> y </a:t>
            </a:r>
            <a:r>
              <a:rPr lang="en-US" dirty="0" err="1"/>
              <a:t>reglas</a:t>
            </a:r>
            <a:r>
              <a:rPr lang="en-US" dirty="0"/>
              <a:t>, </a:t>
            </a:r>
            <a:r>
              <a:rPr lang="en-US" dirty="0" err="1"/>
              <a:t>así</a:t>
            </a:r>
            <a:r>
              <a:rPr lang="en-US" dirty="0"/>
              <a:t> </a:t>
            </a:r>
            <a:r>
              <a:rPr lang="en-US" dirty="0" err="1"/>
              <a:t>como</a:t>
            </a:r>
            <a:r>
              <a:rPr lang="en-US" dirty="0"/>
              <a:t> las </a:t>
            </a:r>
            <a:r>
              <a:rPr lang="en-US" dirty="0" err="1"/>
              <a:t>ecologías</a:t>
            </a:r>
            <a:r>
              <a:rPr lang="en-US" dirty="0"/>
              <a:t> </a:t>
            </a:r>
            <a:r>
              <a:rPr lang="en-US" dirty="0" err="1"/>
              <a:t>regulatorias</a:t>
            </a:r>
            <a:r>
              <a:rPr lang="en-US" dirty="0"/>
              <a:t> de las </a:t>
            </a:r>
            <a:r>
              <a:rPr lang="en-US" dirty="0" err="1"/>
              <a:t>cadenas</a:t>
            </a:r>
            <a:r>
              <a:rPr lang="en-US" dirty="0"/>
              <a:t> de </a:t>
            </a:r>
            <a:r>
              <a:rPr lang="en-US" dirty="0" err="1"/>
              <a:t>suministro</a:t>
            </a:r>
            <a:r>
              <a:rPr lang="en-US" dirty="0"/>
              <a:t>, </a:t>
            </a:r>
            <a:r>
              <a:rPr lang="en-US" dirty="0" err="1"/>
              <a:t>dirigidas</a:t>
            </a:r>
            <a:r>
              <a:rPr lang="en-US" dirty="0"/>
              <a:t> </a:t>
            </a:r>
            <a:r>
              <a:rPr lang="en-US" dirty="0" err="1"/>
              <a:t>habitualmente</a:t>
            </a:r>
            <a:r>
              <a:rPr lang="en-US" dirty="0"/>
              <a:t> </a:t>
            </a:r>
            <a:r>
              <a:rPr lang="en-US" dirty="0" err="1"/>
              <a:t>desde</a:t>
            </a:r>
            <a:r>
              <a:rPr lang="en-US" dirty="0"/>
              <a:t> la </a:t>
            </a:r>
            <a:r>
              <a:rPr lang="en-US" dirty="0" err="1"/>
              <a:t>empresa</a:t>
            </a:r>
            <a:r>
              <a:rPr lang="en-US" dirty="0"/>
              <a:t> </a:t>
            </a:r>
            <a:r>
              <a:rPr lang="en-US" dirty="0" err="1"/>
              <a:t>situada</a:t>
            </a:r>
            <a:r>
              <a:rPr lang="en-US" dirty="0"/>
              <a:t> </a:t>
            </a:r>
            <a:r>
              <a:rPr lang="en-US" dirty="0" err="1"/>
              <a:t>en</a:t>
            </a:r>
            <a:r>
              <a:rPr lang="en-US" dirty="0"/>
              <a:t> la </a:t>
            </a:r>
            <a:r>
              <a:rPr lang="en-US" dirty="0" err="1"/>
              <a:t>cúspide</a:t>
            </a:r>
            <a:r>
              <a:rPr lang="en-US" dirty="0"/>
              <a:t> de la </a:t>
            </a:r>
            <a:r>
              <a:rPr lang="en-US" dirty="0" err="1"/>
              <a:t>cadena</a:t>
            </a:r>
            <a:r>
              <a:rPr lang="en-US" dirty="0"/>
              <a:t> de </a:t>
            </a:r>
            <a:r>
              <a:rPr lang="en-US" dirty="0" err="1"/>
              <a:t>producción</a:t>
            </a:r>
            <a:r>
              <a:rPr lang="en-US" dirty="0"/>
              <a:t>; </a:t>
            </a:r>
          </a:p>
          <a:p>
            <a:r>
              <a:rPr lang="en-US" dirty="0"/>
              <a:t>(b)  de base </a:t>
            </a:r>
            <a:r>
              <a:rPr lang="en-US" dirty="0" err="1"/>
              <a:t>en</a:t>
            </a:r>
            <a:r>
              <a:rPr lang="en-US" dirty="0"/>
              <a:t> </a:t>
            </a:r>
            <a:r>
              <a:rPr lang="en-US" dirty="0" err="1"/>
              <a:t>el</a:t>
            </a:r>
            <a:r>
              <a:rPr lang="en-US" dirty="0"/>
              <a:t> derecho privado: </a:t>
            </a:r>
            <a:r>
              <a:rPr lang="en-US" dirty="0" err="1"/>
              <a:t>el</a:t>
            </a:r>
            <a:r>
              <a:rPr lang="en-US" dirty="0"/>
              <a:t> </a:t>
            </a:r>
            <a:r>
              <a:rPr lang="en-US" dirty="0" err="1"/>
              <a:t>contrato</a:t>
            </a:r>
            <a:r>
              <a:rPr lang="en-US" dirty="0"/>
              <a:t> (</a:t>
            </a:r>
            <a:r>
              <a:rPr lang="en-US" dirty="0" err="1"/>
              <a:t>cuyos</a:t>
            </a:r>
            <a:r>
              <a:rPr lang="en-US" dirty="0"/>
              <a:t> </a:t>
            </a:r>
            <a:r>
              <a:rPr lang="en-US" dirty="0" err="1"/>
              <a:t>sujetos</a:t>
            </a:r>
            <a:r>
              <a:rPr lang="en-US" dirty="0"/>
              <a:t> son las partes </a:t>
            </a:r>
            <a:r>
              <a:rPr lang="en-US" dirty="0" err="1"/>
              <a:t>contratantes</a:t>
            </a:r>
            <a:r>
              <a:rPr lang="en-US" dirty="0"/>
              <a:t> —</a:t>
            </a:r>
            <a:r>
              <a:rPr lang="en-US" dirty="0" err="1"/>
              <a:t>generalmente</a:t>
            </a:r>
            <a:r>
              <a:rPr lang="en-US" dirty="0"/>
              <a:t>, </a:t>
            </a:r>
            <a:r>
              <a:rPr lang="en-US" dirty="0" err="1"/>
              <a:t>empresas</a:t>
            </a:r>
            <a:r>
              <a:rPr lang="en-US" dirty="0"/>
              <a:t> </a:t>
            </a:r>
            <a:r>
              <a:rPr lang="en-US" dirty="0" err="1"/>
              <a:t>dentro</a:t>
            </a:r>
            <a:r>
              <a:rPr lang="en-US" dirty="0"/>
              <a:t> de </a:t>
            </a:r>
            <a:r>
              <a:rPr lang="en-US" dirty="0" err="1"/>
              <a:t>una</a:t>
            </a:r>
            <a:r>
              <a:rPr lang="en-US" dirty="0"/>
              <a:t> </a:t>
            </a:r>
            <a:r>
              <a:rPr lang="en-US" dirty="0" err="1"/>
              <a:t>cadena</a:t>
            </a:r>
            <a:r>
              <a:rPr lang="en-US" dirty="0"/>
              <a:t> de </a:t>
            </a:r>
            <a:r>
              <a:rPr lang="en-US" dirty="0" err="1"/>
              <a:t>producción</a:t>
            </a:r>
            <a:r>
              <a:rPr lang="en-US" dirty="0"/>
              <a:t>); </a:t>
            </a:r>
          </a:p>
          <a:p>
            <a:r>
              <a:rPr lang="en-US" dirty="0"/>
              <a:t>(c) - </a:t>
            </a:r>
            <a:r>
              <a:rPr lang="en-US" dirty="0" err="1"/>
              <a:t>representan</a:t>
            </a:r>
            <a:r>
              <a:rPr lang="en-US" dirty="0"/>
              <a:t> </a:t>
            </a:r>
            <a:r>
              <a:rPr lang="en-US" dirty="0" err="1"/>
              <a:t>una</a:t>
            </a:r>
            <a:r>
              <a:rPr lang="en-US" dirty="0"/>
              <a:t> </a:t>
            </a:r>
            <a:r>
              <a:rPr lang="en-US" dirty="0" err="1"/>
              <a:t>combinación</a:t>
            </a:r>
            <a:r>
              <a:rPr lang="en-US" dirty="0"/>
              <a:t> de: (</a:t>
            </a:r>
            <a:r>
              <a:rPr lang="en-US" dirty="0" err="1"/>
              <a:t>i</a:t>
            </a:r>
            <a:r>
              <a:rPr lang="en-US" dirty="0"/>
              <a:t>) </a:t>
            </a:r>
            <a:r>
              <a:rPr lang="en-US" dirty="0" err="1"/>
              <a:t>obligaciones</a:t>
            </a:r>
            <a:r>
              <a:rPr lang="en-US" dirty="0"/>
              <a:t> de derecho </a:t>
            </a:r>
            <a:r>
              <a:rPr lang="en-US" dirty="0" err="1"/>
              <a:t>público</a:t>
            </a:r>
            <a:r>
              <a:rPr lang="en-US" dirty="0"/>
              <a:t> (</a:t>
            </a:r>
            <a:r>
              <a:rPr lang="en-US" dirty="0" err="1"/>
              <a:t>más</a:t>
            </a:r>
            <a:r>
              <a:rPr lang="en-US" dirty="0"/>
              <a:t> </a:t>
            </a:r>
            <a:r>
              <a:rPr lang="en-US" dirty="0" err="1"/>
              <a:t>allá</a:t>
            </a:r>
            <a:r>
              <a:rPr lang="en-US" dirty="0"/>
              <a:t> de la </a:t>
            </a:r>
            <a:r>
              <a:rPr lang="en-US" dirty="0" err="1"/>
              <a:t>obligación</a:t>
            </a:r>
            <a:r>
              <a:rPr lang="en-US" dirty="0"/>
              <a:t> general de </a:t>
            </a:r>
            <a:r>
              <a:rPr lang="en-US" dirty="0" err="1"/>
              <a:t>cumplir</a:t>
            </a:r>
            <a:r>
              <a:rPr lang="en-US" dirty="0"/>
              <a:t> con </a:t>
            </a:r>
            <a:r>
              <a:rPr lang="en-US" dirty="0" err="1"/>
              <a:t>todas</a:t>
            </a:r>
            <a:r>
              <a:rPr lang="en-US" dirty="0"/>
              <a:t> las </a:t>
            </a:r>
            <a:r>
              <a:rPr lang="en-US" dirty="0" err="1"/>
              <a:t>leyes</a:t>
            </a:r>
            <a:r>
              <a:rPr lang="en-US" dirty="0"/>
              <a:t> de un Estado); (ii) los </a:t>
            </a:r>
            <a:r>
              <a:rPr lang="en-US" dirty="0" err="1"/>
              <a:t>requisitos</a:t>
            </a:r>
            <a:r>
              <a:rPr lang="en-US" dirty="0"/>
              <a:t> del mercado (</a:t>
            </a:r>
            <a:r>
              <a:rPr lang="en-US" dirty="0" err="1"/>
              <a:t>relativos</a:t>
            </a:r>
            <a:r>
              <a:rPr lang="en-US" dirty="0"/>
              <a:t> a los </a:t>
            </a:r>
            <a:r>
              <a:rPr lang="en-US" dirty="0" err="1"/>
              <a:t>objetivos</a:t>
            </a:r>
            <a:r>
              <a:rPr lang="en-US" dirty="0"/>
              <a:t> </a:t>
            </a:r>
            <a:r>
              <a:rPr lang="en-US" dirty="0" err="1"/>
              <a:t>corporativos</a:t>
            </a:r>
            <a:r>
              <a:rPr lang="en-US" dirty="0"/>
              <a:t> </a:t>
            </a:r>
            <a:r>
              <a:rPr lang="en-US" dirty="0" err="1"/>
              <a:t>fundamentales</a:t>
            </a:r>
            <a:r>
              <a:rPr lang="en-US" dirty="0"/>
              <a:t> de </a:t>
            </a:r>
            <a:r>
              <a:rPr lang="en-US" dirty="0" err="1"/>
              <a:t>aumentar</a:t>
            </a:r>
            <a:r>
              <a:rPr lang="en-US" dirty="0"/>
              <a:t> </a:t>
            </a:r>
            <a:r>
              <a:rPr lang="en-US" dirty="0" err="1"/>
              <a:t>el</a:t>
            </a:r>
            <a:r>
              <a:rPr lang="en-US" dirty="0"/>
              <a:t> valor); y (iii) la </a:t>
            </a:r>
            <a:r>
              <a:rPr lang="en-US" dirty="0" err="1"/>
              <a:t>expectativa</a:t>
            </a:r>
            <a:r>
              <a:rPr lang="en-US" dirty="0"/>
              <a:t> general entre los </a:t>
            </a:r>
            <a:r>
              <a:rPr lang="en-US" dirty="0" err="1"/>
              <a:t>participantes</a:t>
            </a:r>
            <a:r>
              <a:rPr lang="en-US" dirty="0"/>
              <a:t> del mercado </a:t>
            </a:r>
            <a:r>
              <a:rPr lang="en-US" dirty="0" err="1"/>
              <a:t>en</a:t>
            </a:r>
            <a:r>
              <a:rPr lang="en-US" dirty="0"/>
              <a:t> </a:t>
            </a:r>
            <a:r>
              <a:rPr lang="en-US" dirty="0" err="1"/>
              <a:t>el</a:t>
            </a:r>
            <a:r>
              <a:rPr lang="en-US" dirty="0"/>
              <a:t> </a:t>
            </a:r>
            <a:r>
              <a:rPr lang="en-US" dirty="0" err="1"/>
              <a:t>ámbito</a:t>
            </a:r>
            <a:r>
              <a:rPr lang="en-US" dirty="0"/>
              <a:t> industrial </a:t>
            </a:r>
            <a:r>
              <a:rPr lang="en-US" dirty="0" err="1"/>
              <a:t>específico</a:t>
            </a:r>
            <a:r>
              <a:rPr lang="en-US" dirty="0"/>
              <a:t> </a:t>
            </a:r>
            <a:r>
              <a:rPr lang="en-US" dirty="0" err="1"/>
              <a:t>en</a:t>
            </a:r>
            <a:r>
              <a:rPr lang="en-US" dirty="0"/>
              <a:t> </a:t>
            </a:r>
            <a:r>
              <a:rPr lang="en-US" dirty="0" err="1"/>
              <a:t>el</a:t>
            </a:r>
            <a:r>
              <a:rPr lang="en-US" dirty="0"/>
              <a:t> </a:t>
            </a:r>
            <a:r>
              <a:rPr lang="en-US" dirty="0" err="1"/>
              <a:t>que</a:t>
            </a:r>
            <a:r>
              <a:rPr lang="en-US" dirty="0"/>
              <a:t> opera la </a:t>
            </a:r>
            <a:r>
              <a:rPr lang="en-US" dirty="0" err="1"/>
              <a:t>empresa</a:t>
            </a:r>
            <a:r>
              <a:rPr lang="en-US" dirty="0"/>
              <a:t>.</a:t>
            </a:r>
          </a:p>
          <a:p>
            <a:endParaRPr lang="en-US" dirty="0"/>
          </a:p>
        </p:txBody>
      </p:sp>
      <p:sp>
        <p:nvSpPr>
          <p:cNvPr id="4" name="Content Placeholder 3">
            <a:extLst>
              <a:ext uri="{FF2B5EF4-FFF2-40B4-BE49-F238E27FC236}">
                <a16:creationId xmlns:a16="http://schemas.microsoft.com/office/drawing/2014/main" id="{4A257ADB-9529-B6D1-1322-1ABB9567B97E}"/>
              </a:ext>
            </a:extLst>
          </p:cNvPr>
          <p:cNvSpPr>
            <a:spLocks noGrp="1"/>
          </p:cNvSpPr>
          <p:nvPr>
            <p:ph sz="half" idx="2"/>
          </p:nvPr>
        </p:nvSpPr>
        <p:spPr>
          <a:xfrm>
            <a:off x="6641757" y="1325563"/>
            <a:ext cx="5196016" cy="5414447"/>
          </a:xfrm>
        </p:spPr>
        <p:txBody>
          <a:bodyPr>
            <a:normAutofit fontScale="77500" lnSpcReduction="20000"/>
          </a:bodyPr>
          <a:lstStyle/>
          <a:p>
            <a:r>
              <a:rPr lang="en-US"/>
              <a:t>2- Private Law:  </a:t>
            </a:r>
          </a:p>
          <a:p>
            <a:r>
              <a:rPr lang="en-US"/>
              <a:t>(a) the internal policy/objectives/norm rules and regulatory ecologies of supply chains, usually directed from the apex enterprise in a production chain; </a:t>
            </a:r>
          </a:p>
          <a:p>
            <a:r>
              <a:rPr lang="en-US"/>
              <a:t>(b)  private law based: contract (the subjects of which are the parties to the contract--usually among enterprises in a production chain); </a:t>
            </a:r>
          </a:p>
          <a:p>
            <a:r>
              <a:rPr lang="en-US"/>
              <a:t>(c )  they represent a blending of (</a:t>
            </a:r>
            <a:r>
              <a:rPr lang="en-US" err="1"/>
              <a:t>i</a:t>
            </a:r>
            <a:r>
              <a:rPr lang="en-US"/>
              <a:t>) public law obligations (beyond the general obligation to comply with all laws of a state),  (ii) the requisites of the market (relating to fundamental corporate objectives to enhance value(); and (iii) the general expectation among market participants in the specific industrial field in which the enterprise operates.</a:t>
            </a:r>
          </a:p>
          <a:p>
            <a:endParaRPr lang="en-US"/>
          </a:p>
        </p:txBody>
      </p:sp>
    </p:spTree>
    <p:extLst>
      <p:ext uri="{BB962C8B-B14F-4D97-AF65-F5344CB8AC3E}">
        <p14:creationId xmlns:p14="http://schemas.microsoft.com/office/powerpoint/2010/main" val="21352001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1372</TotalTime>
  <Words>6157</Words>
  <Application>Microsoft Macintosh PowerPoint</Application>
  <PresentationFormat>Widescreen</PresentationFormat>
  <Paragraphs>471</Paragraphs>
  <Slides>50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Aptos</vt:lpstr>
      <vt:lpstr>Aptos Display</vt:lpstr>
      <vt:lpstr>Arial</vt:lpstr>
      <vt:lpstr>Calibri</vt:lpstr>
      <vt:lpstr>Office Theme</vt:lpstr>
      <vt:lpstr>El Encuentro entre la Gobernansa Empresarial y los ONU Principios Rectores sobre las Empresas y los Derechos Humanos</vt:lpstr>
      <vt:lpstr>From Problem to Problematizaton:  Who or What Drives Corporate Governance</vt:lpstr>
      <vt:lpstr>Conceptualización del la problematica</vt:lpstr>
      <vt:lpstr>Problemas Fundamentales: Empresas</vt:lpstr>
      <vt:lpstr>Problemas Fundamentales: Objectivos Económicos</vt:lpstr>
      <vt:lpstr>Cuentos y Paletas Normativos y Pragmáticas</vt:lpstr>
      <vt:lpstr>Problemas Fundamentales: Fronteras y Globalización</vt:lpstr>
      <vt:lpstr>Paletas de formas de gobernanza contemporáneas</vt:lpstr>
      <vt:lpstr>Paletas del Mercado: Derecho/Reglamento Privado</vt:lpstr>
      <vt:lpstr>Desafíos normativos y de política (Challenges)</vt:lpstr>
      <vt:lpstr>Frontiers and Battlegrounds of Corporate Governance</vt:lpstr>
      <vt:lpstr>Deberes Estatales  (State duty)  Pecados Empresariales;  (the sins of enterprioses)  Impulsos Regulatorios (Regulatory Impulses)</vt:lpstr>
      <vt:lpstr>Antecedentes históricos (1960s-2000s)</vt:lpstr>
      <vt:lpstr>Antecedentes históricos (2000s-- )</vt:lpstr>
      <vt:lpstr>PowerPoint Presentation</vt:lpstr>
      <vt:lpstr>Founding Ideology: Principles and Pragmatism  Ideología fundacional: principios y pragmatismo</vt:lpstr>
      <vt:lpstr>General Structure</vt:lpstr>
      <vt:lpstr>Principios Rectores</vt:lpstr>
      <vt:lpstr>Innovaciones novedosas</vt:lpstr>
      <vt:lpstr>Los Detalles</vt:lpstr>
      <vt:lpstr>General Principles</vt:lpstr>
      <vt:lpstr>Principios Generales</vt:lpstr>
      <vt:lpstr>Principios Generales</vt:lpstr>
      <vt:lpstr>Comparing State Duty and Corporate Responsibility</vt:lpstr>
      <vt:lpstr>Foundational Normative Principles</vt:lpstr>
      <vt:lpstr>Fundamental Operational Principles</vt:lpstr>
      <vt:lpstr>Fulfilling Duty/Responsibility</vt:lpstr>
      <vt:lpstr>Realization of that Duty/Responsibility</vt:lpstr>
      <vt:lpstr>Realization of that Duty/Responsibility</vt:lpstr>
      <vt:lpstr>State Duty: Public Governance</vt:lpstr>
      <vt:lpstr>Operationalizing State Duty</vt:lpstr>
      <vt:lpstr>Operationalizing State Duty</vt:lpstr>
      <vt:lpstr>Human Rights Due Diligence (HRDD) Debida Dilgencia</vt:lpstr>
      <vt:lpstr>HRDD Structures and Methods (UNGP ¶¶ 17-21</vt:lpstr>
      <vt:lpstr>HRDD Estructuras y Métodos (UNGP ¶¶ 17-21</vt:lpstr>
      <vt:lpstr>The Limits of Mandatory Measures Los límites de las medidas obligatorias</vt:lpstr>
      <vt:lpstr>Remedios</vt:lpstr>
      <vt:lpstr>Semi-Firm: Compliance and Remediation</vt:lpstr>
      <vt:lpstr>Semi-Firm: Compliance and Remediation</vt:lpstr>
      <vt:lpstr>Corporate Governance and  Human Rights: Connections, Alignments, Transformations</vt:lpstr>
      <vt:lpstr>Y Que de la Gobernaza Empresarial?/And What of Corproate Goverfnace? </vt:lpstr>
      <vt:lpstr>Interpenetrations</vt:lpstr>
      <vt:lpstr>Inter-penetraciones</vt:lpstr>
      <vt:lpstr>Conflicts and Alignments</vt:lpstr>
      <vt:lpstr>Conflictos y  and Alineamientos</vt:lpstr>
      <vt:lpstr>Putting it All Together: Norm Aligned Risk – Regulation Structures (the UNGPS) and Corporate Governance</vt:lpstr>
      <vt:lpstr>UNGP: Corp Governance as Aligned Parallel Risk-Reg Structures</vt:lpstr>
      <vt:lpstr>Principios Rectores y Gobernanza empresariales estructuras paralelas y alineadas de riesgo y regulación</vt:lpstr>
      <vt:lpstr>Questions/Discussion</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Backer, Larry Cata</dc:creator>
  <cp:lastModifiedBy>Backer, Larry Cata</cp:lastModifiedBy>
  <cp:revision>66</cp:revision>
  <dcterms:created xsi:type="dcterms:W3CDTF">2026-03-18T01:13:58Z</dcterms:created>
  <dcterms:modified xsi:type="dcterms:W3CDTF">2026-03-29T16:54:37Z</dcterms:modified>
</cp:coreProperties>
</file>