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61" r:id="rId4"/>
    <p:sldId id="262" r:id="rId5"/>
    <p:sldId id="264" r:id="rId6"/>
    <p:sldId id="266" r:id="rId7"/>
    <p:sldId id="267" r:id="rId8"/>
    <p:sldId id="268" r:id="rId9"/>
    <p:sldId id="269" r:id="rId10"/>
    <p:sldId id="270" r:id="rId11"/>
    <p:sldId id="263" r:id="rId12"/>
    <p:sldId id="271" r:id="rId13"/>
    <p:sldId id="258" r:id="rId14"/>
    <p:sldId id="272" r:id="rId15"/>
    <p:sldId id="273" r:id="rId16"/>
    <p:sldId id="274" r:id="rId17"/>
    <p:sldId id="259" r:id="rId18"/>
    <p:sldId id="281" r:id="rId19"/>
    <p:sldId id="275" r:id="rId20"/>
    <p:sldId id="278" r:id="rId21"/>
    <p:sldId id="282" r:id="rId22"/>
    <p:sldId id="265" r:id="rId23"/>
    <p:sldId id="279" r:id="rId24"/>
    <p:sldId id="280" r:id="rId25"/>
    <p:sldId id="28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21" d="100"/>
          <a:sy n="121" d="100"/>
        </p:scale>
        <p:origin x="69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27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Introduce the paper’s core claim: technology has transformed legal subjectivity by encoding law beyond human linguistic and cognitive capacity. Frame the talk as an inquiry into subjectivity and sovereignty under conditions of techno-</a:t>
            </a:r>
            <a:r>
              <a:rPr dirty="0" err="1"/>
              <a:t>kompetenz</a:t>
            </a:r>
            <a:r>
              <a:rPr dirty="0"/>
              <a:t>.</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Discuss platform definition as a cognitive starting point: platforms as functional systems, legal objects, or potential legal subjects.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Translate Samson into platform theory: the platform is both structure and actor, generating authority internally rather than merely hosting activity.</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Explain platforms as ‘out-law’: existing beyond effective state coercion yet still possessing personality and governance capacity.</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Explain legal subjectivity as recognition of rights, duties, and capacity by a superior ordering force. Stress why identifying the subject matters for regulation and authority.</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Use the market square metaphor to show how platforms historically were empty spaces defined by surrounding actors—and how this has changed.</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Explain the animation of platforms through automated and generative decision-making, moving governance from humans to systems.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Re-center the human: dignity, data, and the effort to retain human control through data protection and human-in-the-loop mechanisms.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dirty="0"/>
          </a:p>
        </p:txBody>
      </p:sp>
      <p:sp>
        <p:nvSpPr>
          <p:cNvPr id="3" name="Notes Placeholder 2"/>
          <p:cNvSpPr>
            <a:spLocks noGrp="1"/>
          </p:cNvSpPr>
          <p:nvPr>
            <p:ph type="body" sz="quarter" idx="3"/>
          </p:nvPr>
        </p:nvSpPr>
        <p:spPr/>
        <p:txBody>
          <a:bodyPr/>
          <a:lstStyle/>
          <a:p>
            <a:r>
              <a:rPr dirty="0"/>
              <a:t>Describe how automated and generative systems now participate directly in legal ordering, enforcement, and compliance, displacing human exclusivity.</a:t>
            </a:r>
          </a:p>
        </p:txBody>
      </p:sp>
      <p:sp>
        <p:nvSpPr>
          <p:cNvPr id="4" name="Slide Number Placeholder 3"/>
          <p:cNvSpPr>
            <a:spLocks noGrp="1"/>
          </p:cNvSpPr>
          <p:nvPr>
            <p:ph type="sldNum" sz="quarter" idx="5"/>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Identify the limits of object-focused regulation and why fragmented governance fails under automation.</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Describe competing sovereignties within platforms: state law, platform norms, and automated authority.</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Pose the central question explicitly: has technology changed the rules of the game of subjectivity? Emphasize that law is no longer written only for humans but executed by machines.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Explain regulatory transposition: regulation moves inward into platforms and outward across jurisdictions, with EU directives as framing mechanisms.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Return to the Samson metaphor: the temple of traditional law collapses while the platform endures.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Conclude: platforms evolve as object, subject, and sovereign—answerable ultimately only to their own rule of law.</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Introduce Samson as an illustrative metaphor for power, betrayal, redemption, and destruction in legal ordering.</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Explain the two Samson narratives: the traditional shorn Samson as vessel of divine will versus an alternative autonomous Samson acting by his own force.</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Present Bassan’s baseline: platforms as virtual factories whose complexity strains traditional legal categories and sovereign hierarchies.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Discuss transnational private ordering through contracts, standards, and expectations binding platform communities.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Explain state–platform production agreements as negotiated re-territorializations of sovereignty.</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Describe the interweaving of public, private, and subsidiary law producing structural coupling between legal systems.</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rPr dirty="0"/>
              <a:t>Introduce the five analytical pathways structuring the remainder of the argument.</a:t>
            </a:r>
          </a:p>
        </p:txBody>
      </p:sp>
      <p:sp>
        <p:nvSpPr>
          <p:cNvPr id="4" name="Slide Number Placeholder 3"/>
          <p:cNvSpPr>
            <a:spLocks noGrp="1"/>
          </p:cNvSpPr>
          <p:nvPr>
            <p:ph type="sldNum" sz="quarter" idx="5"/>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t&amp;source=web&amp;rct=j&amp;url=https%3A%2F%2Fwww.amazon.ca%2FLinfame-legge-Storia-camorra-Puglia%2Fdp%2F889996274X&amp;opi=8997844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t&amp;source=web&amp;rct=j&amp;url=https%3A%2F%2Fwww.tiktok.com%2Fdiscover%2Fmy-own-master-now&amp;opi=8997844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news.abplive.com/technology/elon-musk-apple-intelligence-meme-openai-thappattam-data-protection-security-openai-device-ban-chatgpt-169481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imdb.com/title/tt21048468/mediaviewer/rm1498890497/"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t&amp;source=web&amp;rct=j&amp;url=https%3A%2F%2Fwww.amazon.com%2FTinworld-Zoltar-Speaks-Fortune-Machine%2Fdp%2FB07NKHMRTF&amp;opi=8997844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url?sa=t&amp;source=web&amp;rct=j&amp;url=https%3A%2F%2Fadventuresofatudornerd.com%2F2019%2F11%2F04%2Fmovie-review-the-king%2F&amp;opi=8997844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url?sa=t&amp;source=web&amp;rct=j&amp;url=https%3A%2F%2Fcinemasiren.com%2Fcinema-siren%2Finside-out-review-invention-and-influence-make-for-a-fantastic-flick%2F&amp;opi=8997844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roneconfidence.com/2019/06/29/a-lesson-from-the-tower-card/" TargetMode="External"/><Relationship Id="rId1" Type="http://schemas.openxmlformats.org/officeDocument/2006/relationships/slideLayout" Target="../slideLayouts/slideLayout2.xml"/><Relationship Id="rId5" Type="http://schemas.openxmlformats.org/officeDocument/2006/relationships/hyperlink" Target="https://www.backerinlaw.com/Site/wp-content/uploads/2026/01/Backer_La-plataforma-virtual-dentro-de-los-templos-del-derecho.pdf" TargetMode="External"/><Relationship Id="rId4" Type="http://schemas.openxmlformats.org/officeDocument/2006/relationships/hyperlink" Target="https://www.backerinlaw.com/Site/wp-content/uploads/2026/01/Backer_The-Subjectivity-of-Platforms-Within-the-Temples-of-Law.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t&amp;source=web&amp;rct=j&amp;url=https%3A%2F%2Fwww.nytimes.com%2F2018%2F09%2F25%2Farts%2Fmusic%2Freview-met-opera-samson-dalila.html&amp;opi=8997844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t&amp;source=web&amp;rct=j&amp;url=https%3A%2F%2Fwww.zdnet.com%2Fhome-and-office%2Fhome-entertainment%2Fdo-you-really-own-the-digital-content-you-buy%2F&amp;opi=8997844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t&amp;source=web&amp;rct=j&amp;url=https%3A%2F%2Fwww.imdb.com%2Ftitle%2Ftt0390323%2F&amp;opi=8997844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oogle.com/url?sa=t&amp;source=web&amp;rct=j&amp;url=https%3A%2F%2Fwww.imdb.com%2Ftitle%2Ftt1900999%2F&amp;opi=8997844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t&amp;source=web&amp;rct=j&amp;url=https%3A%2F%2Framapada.com%2Felegua-the-trickster-god-at-the-crossroads%2F&amp;opi=8997844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816"/>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55783" y="70288"/>
            <a:ext cx="4632434" cy="3358712"/>
          </a:xfrm>
        </p:spPr>
        <p:txBody>
          <a:bodyPr>
            <a:normAutofit/>
          </a:bodyPr>
          <a:lstStyle/>
          <a:p>
            <a:r>
              <a:rPr lang="en-US" sz="3200" b="1" dirty="0"/>
              <a:t>Platforms, Subjectivity, and Competing Sovereignties</a:t>
            </a:r>
            <a:br>
              <a:rPr lang="en-US" sz="3200" dirty="0"/>
            </a:br>
            <a:r>
              <a:rPr lang="en-US" sz="3200" dirty="0"/>
              <a:t>Dialectics of Law in the Age of Techno-Kompetenz</a:t>
            </a:r>
            <a:endParaRPr sz="3200" dirty="0"/>
          </a:p>
        </p:txBody>
      </p:sp>
      <p:sp>
        <p:nvSpPr>
          <p:cNvPr id="3" name="Content Placeholder 2"/>
          <p:cNvSpPr>
            <a:spLocks noGrp="1"/>
          </p:cNvSpPr>
          <p:nvPr>
            <p:ph type="subTitle" idx="1"/>
          </p:nvPr>
        </p:nvSpPr>
        <p:spPr>
          <a:xfrm>
            <a:off x="1371600" y="4947745"/>
            <a:ext cx="6400800" cy="1752600"/>
          </a:xfrm>
        </p:spPr>
        <p:txBody>
          <a:bodyPr>
            <a:normAutofit fontScale="40000" lnSpcReduction="20000"/>
          </a:bodyPr>
          <a:lstStyle/>
          <a:p>
            <a:r>
              <a:rPr lang="en-US" sz="6000" b="1" dirty="0">
                <a:solidFill>
                  <a:schemeClr val="tx1"/>
                </a:solidFill>
              </a:rPr>
              <a:t>Larry Catá Backer</a:t>
            </a:r>
          </a:p>
          <a:p>
            <a:r>
              <a:rPr lang="en-US" sz="3500" b="1" dirty="0">
                <a:solidFill>
                  <a:schemeClr val="tx1"/>
                </a:solidFill>
              </a:rPr>
              <a:t>W. Richard and Mary Eshelman Faculty Scholar; Professor of Law and International Affairs</a:t>
            </a:r>
          </a:p>
          <a:p>
            <a:r>
              <a:rPr lang="en-US" sz="3500" b="1" dirty="0">
                <a:solidFill>
                  <a:schemeClr val="tx1"/>
                </a:solidFill>
              </a:rPr>
              <a:t>Pennsylvania State University</a:t>
            </a:r>
          </a:p>
          <a:p>
            <a:endParaRPr lang="en-US" b="1" dirty="0">
              <a:solidFill>
                <a:schemeClr val="tx1"/>
              </a:solidFill>
            </a:endParaRPr>
          </a:p>
          <a:p>
            <a:r>
              <a:rPr lang="en-US" b="1" dirty="0">
                <a:solidFill>
                  <a:schemeClr val="tx1"/>
                </a:solidFill>
              </a:rPr>
              <a:t>Remarks Presented at the International Symposium: The Technological Paradigm Shift in International, Transnational, and European Law (Roma Tre, 29-30 January) </a:t>
            </a:r>
          </a:p>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2900" y="0"/>
            <a:ext cx="3992787" cy="917023"/>
          </a:xfrm>
        </p:spPr>
        <p:txBody>
          <a:bodyPr anchor="b">
            <a:normAutofit fontScale="90000"/>
          </a:bodyPr>
          <a:lstStyle/>
          <a:p>
            <a:r>
              <a:rPr lang="en-US" sz="3500" dirty="0"/>
              <a:t>1--Platforms Definition</a:t>
            </a:r>
          </a:p>
        </p:txBody>
      </p:sp>
      <p:sp>
        <p:nvSpPr>
          <p:cNvPr id="3" name="Content Placeholder 2"/>
          <p:cNvSpPr>
            <a:spLocks noGrp="1"/>
          </p:cNvSpPr>
          <p:nvPr>
            <p:ph idx="1"/>
          </p:nvPr>
        </p:nvSpPr>
        <p:spPr>
          <a:xfrm>
            <a:off x="105103" y="1198180"/>
            <a:ext cx="4835643" cy="5580992"/>
          </a:xfrm>
        </p:spPr>
        <p:txBody>
          <a:bodyPr anchor="t">
            <a:noAutofit/>
          </a:bodyPr>
          <a:lstStyle/>
          <a:p>
            <a:pPr>
              <a:lnSpc>
                <a:spcPct val="90000"/>
              </a:lnSpc>
            </a:pPr>
            <a:r>
              <a:rPr lang="es-ES" sz="2400" dirty="0" err="1"/>
              <a:t>Bassan</a:t>
            </a:r>
            <a:r>
              <a:rPr lang="es-ES" sz="2400" dirty="0"/>
              <a:t>; </a:t>
            </a:r>
            <a:r>
              <a:rPr lang="es-ES" sz="2400" dirty="0" err="1"/>
              <a:t>functionality</a:t>
            </a:r>
            <a:r>
              <a:rPr lang="es-ES" sz="2400" dirty="0"/>
              <a:t>: </a:t>
            </a:r>
          </a:p>
          <a:p>
            <a:pPr lvl="1">
              <a:lnSpc>
                <a:spcPct val="90000"/>
              </a:lnSpc>
            </a:pPr>
            <a:r>
              <a:rPr lang="es-ES" sz="2000" dirty="0"/>
              <a:t>“hardware </a:t>
            </a:r>
            <a:r>
              <a:rPr lang="es-ES" sz="2000" dirty="0" err="1"/>
              <a:t>or</a:t>
            </a:r>
            <a:r>
              <a:rPr lang="es-ES" sz="2000" dirty="0"/>
              <a:t> software </a:t>
            </a:r>
            <a:r>
              <a:rPr lang="es-ES" sz="2000" i="1" dirty="0" err="1"/>
              <a:t>structures</a:t>
            </a:r>
            <a:r>
              <a:rPr lang="es-ES" sz="2000" dirty="0"/>
              <a:t> </a:t>
            </a:r>
            <a:r>
              <a:rPr lang="es-ES" sz="2000" dirty="0" err="1"/>
              <a:t>that</a:t>
            </a:r>
            <a:r>
              <a:rPr lang="es-ES" sz="2000" dirty="0"/>
              <a:t> </a:t>
            </a:r>
            <a:r>
              <a:rPr lang="es-ES" sz="2000" i="1" dirty="0" err="1"/>
              <a:t>provide</a:t>
            </a:r>
            <a:r>
              <a:rPr lang="es-ES" sz="2000" dirty="0"/>
              <a:t> </a:t>
            </a:r>
            <a:r>
              <a:rPr lang="es-ES" sz="2000" dirty="0" err="1"/>
              <a:t>tech-based</a:t>
            </a:r>
            <a:r>
              <a:rPr lang="es-ES" sz="2000" dirty="0"/>
              <a:t> </a:t>
            </a:r>
            <a:r>
              <a:rPr lang="es-ES" sz="2000" dirty="0" err="1"/>
              <a:t>services</a:t>
            </a:r>
            <a:r>
              <a:rPr lang="es-ES" sz="2000" dirty="0"/>
              <a:t> and </a:t>
            </a:r>
            <a:r>
              <a:rPr lang="es-ES" sz="2000" dirty="0" err="1"/>
              <a:t>tools</a:t>
            </a:r>
            <a:r>
              <a:rPr lang="es-ES" sz="2000" dirty="0"/>
              <a:t>, </a:t>
            </a:r>
            <a:r>
              <a:rPr lang="es-ES" sz="2000" dirty="0" err="1"/>
              <a:t>programs</a:t>
            </a:r>
            <a:r>
              <a:rPr lang="es-ES" sz="2000" dirty="0"/>
              <a:t> and </a:t>
            </a:r>
            <a:r>
              <a:rPr lang="es-ES" sz="2000" dirty="0" err="1"/>
              <a:t>applications</a:t>
            </a:r>
            <a:r>
              <a:rPr lang="es-ES" sz="2000" dirty="0"/>
              <a:t>, </a:t>
            </a:r>
            <a:r>
              <a:rPr lang="es-ES" sz="2000" dirty="0" err="1"/>
              <a:t>that</a:t>
            </a:r>
            <a:r>
              <a:rPr lang="es-ES" sz="2000" dirty="0"/>
              <a:t> are </a:t>
            </a:r>
            <a:r>
              <a:rPr lang="es-ES" sz="2000" dirty="0" err="1"/>
              <a:t>to</a:t>
            </a:r>
            <a:r>
              <a:rPr lang="es-ES" sz="2000" dirty="0"/>
              <a:t> be </a:t>
            </a:r>
            <a:r>
              <a:rPr lang="es-ES" sz="2000" i="1" dirty="0" err="1"/>
              <a:t>used</a:t>
            </a:r>
            <a:r>
              <a:rPr lang="es-ES" sz="2000" dirty="0"/>
              <a:t> </a:t>
            </a:r>
            <a:r>
              <a:rPr lang="es-ES" sz="2000" dirty="0" err="1"/>
              <a:t>to</a:t>
            </a:r>
            <a:r>
              <a:rPr lang="es-ES" sz="2000" dirty="0"/>
              <a:t> </a:t>
            </a:r>
            <a:r>
              <a:rPr lang="es-ES" sz="2000" dirty="0" err="1"/>
              <a:t>distribute</a:t>
            </a:r>
            <a:r>
              <a:rPr lang="es-ES" sz="2000" dirty="0"/>
              <a:t>, </a:t>
            </a:r>
            <a:r>
              <a:rPr lang="es-ES" sz="2000" dirty="0" err="1"/>
              <a:t>manage</a:t>
            </a:r>
            <a:r>
              <a:rPr lang="es-ES" sz="2000" dirty="0"/>
              <a:t> and </a:t>
            </a:r>
            <a:r>
              <a:rPr lang="es-ES" sz="2000" dirty="0" err="1"/>
              <a:t>create</a:t>
            </a:r>
            <a:r>
              <a:rPr lang="es-ES" sz="2000" dirty="0"/>
              <a:t> digital </a:t>
            </a:r>
            <a:r>
              <a:rPr lang="es-ES" sz="2000" dirty="0" err="1"/>
              <a:t>content</a:t>
            </a:r>
            <a:r>
              <a:rPr lang="es-ES" sz="2000" dirty="0"/>
              <a:t> and </a:t>
            </a:r>
            <a:r>
              <a:rPr lang="es-ES" sz="2000" dirty="0" err="1"/>
              <a:t>services</a:t>
            </a:r>
            <a:r>
              <a:rPr lang="es-ES" sz="2000" dirty="0"/>
              <a:t>”</a:t>
            </a:r>
          </a:p>
          <a:p>
            <a:pPr>
              <a:lnSpc>
                <a:spcPct val="90000"/>
              </a:lnSpc>
            </a:pPr>
            <a:r>
              <a:rPr lang="es-ES" sz="2400" dirty="0"/>
              <a:t>Alternatives:</a:t>
            </a:r>
          </a:p>
          <a:p>
            <a:pPr lvl="1">
              <a:lnSpc>
                <a:spcPct val="90000"/>
              </a:lnSpc>
            </a:pPr>
            <a:r>
              <a:rPr lang="es-ES" sz="2400" dirty="0" err="1"/>
              <a:t>Platforms</a:t>
            </a:r>
            <a:r>
              <a:rPr lang="es-ES" sz="2400" dirty="0"/>
              <a:t> as </a:t>
            </a:r>
            <a:r>
              <a:rPr lang="es-ES" sz="2400" b="1" i="1" dirty="0">
                <a:solidFill>
                  <a:srgbClr val="C00000"/>
                </a:solidFill>
              </a:rPr>
              <a:t>legal </a:t>
            </a:r>
            <a:r>
              <a:rPr lang="es-ES" sz="2400" b="1" i="1" dirty="0" err="1">
                <a:solidFill>
                  <a:srgbClr val="C00000"/>
                </a:solidFill>
              </a:rPr>
              <a:t>objects</a:t>
            </a:r>
            <a:endParaRPr lang="es-ES" sz="2400" b="1" i="1" dirty="0">
              <a:solidFill>
                <a:srgbClr val="C00000"/>
              </a:solidFill>
            </a:endParaRPr>
          </a:p>
          <a:p>
            <a:pPr lvl="2">
              <a:lnSpc>
                <a:spcPct val="90000"/>
              </a:lnSpc>
            </a:pPr>
            <a:r>
              <a:rPr lang="es-ES" dirty="0" err="1"/>
              <a:t>Detach</a:t>
            </a:r>
            <a:r>
              <a:rPr lang="es-ES" dirty="0"/>
              <a:t> </a:t>
            </a:r>
            <a:r>
              <a:rPr lang="es-ES" dirty="0" err="1"/>
              <a:t>conenction</a:t>
            </a:r>
            <a:r>
              <a:rPr lang="es-ES" dirty="0"/>
              <a:t> </a:t>
            </a:r>
            <a:r>
              <a:rPr lang="es-ES" dirty="0" err="1"/>
              <a:t>with</a:t>
            </a:r>
            <a:r>
              <a:rPr lang="es-ES" dirty="0"/>
              <a:t> </a:t>
            </a:r>
            <a:r>
              <a:rPr lang="es-ES" dirty="0" err="1"/>
              <a:t>law</a:t>
            </a:r>
            <a:endParaRPr lang="es-ES" dirty="0"/>
          </a:p>
          <a:p>
            <a:pPr lvl="1">
              <a:lnSpc>
                <a:spcPct val="90000"/>
              </a:lnSpc>
            </a:pPr>
            <a:r>
              <a:rPr lang="es-ES" sz="2400" dirty="0" err="1"/>
              <a:t>Platforms</a:t>
            </a:r>
            <a:r>
              <a:rPr lang="es-ES" sz="2400" dirty="0"/>
              <a:t> as </a:t>
            </a:r>
            <a:r>
              <a:rPr lang="es-ES" sz="2400" b="1" i="1" dirty="0">
                <a:solidFill>
                  <a:srgbClr val="C00000"/>
                </a:solidFill>
              </a:rPr>
              <a:t>legal </a:t>
            </a:r>
            <a:r>
              <a:rPr lang="es-ES" sz="2400" b="1" i="1" dirty="0" err="1">
                <a:solidFill>
                  <a:srgbClr val="C00000"/>
                </a:solidFill>
              </a:rPr>
              <a:t>out-laws</a:t>
            </a:r>
            <a:endParaRPr lang="es-ES" sz="2400" b="1" i="1" dirty="0">
              <a:solidFill>
                <a:srgbClr val="C00000"/>
              </a:solidFill>
            </a:endParaRPr>
          </a:p>
          <a:p>
            <a:pPr lvl="2">
              <a:lnSpc>
                <a:spcPct val="90000"/>
              </a:lnSpc>
            </a:pPr>
            <a:r>
              <a:rPr lang="es-ES" dirty="0" err="1"/>
              <a:t>Detach</a:t>
            </a:r>
            <a:r>
              <a:rPr lang="es-ES" dirty="0"/>
              <a:t> </a:t>
            </a:r>
            <a:r>
              <a:rPr lang="es-ES" dirty="0" err="1"/>
              <a:t>connection</a:t>
            </a:r>
            <a:r>
              <a:rPr lang="es-ES" dirty="0"/>
              <a:t> </a:t>
            </a:r>
            <a:r>
              <a:rPr lang="es-ES" dirty="0" err="1"/>
              <a:t>with</a:t>
            </a:r>
            <a:r>
              <a:rPr lang="es-ES" dirty="0"/>
              <a:t> </a:t>
            </a:r>
            <a:r>
              <a:rPr lang="es-ES" dirty="0" err="1"/>
              <a:t>state</a:t>
            </a:r>
            <a:r>
              <a:rPr lang="es-ES" dirty="0"/>
              <a:t> </a:t>
            </a:r>
            <a:r>
              <a:rPr lang="es-ES" dirty="0" err="1"/>
              <a:t>but</a:t>
            </a:r>
            <a:r>
              <a:rPr lang="es-ES" dirty="0"/>
              <a:t> </a:t>
            </a:r>
            <a:r>
              <a:rPr lang="es-ES" dirty="0" err="1"/>
              <a:t>not</a:t>
            </a:r>
            <a:r>
              <a:rPr lang="es-ES" dirty="0"/>
              <a:t> rule: </a:t>
            </a:r>
            <a:r>
              <a:rPr lang="es-ES" dirty="0" err="1"/>
              <a:t>Cmmora</a:t>
            </a:r>
            <a:endParaRPr lang="es-ES" dirty="0"/>
          </a:p>
          <a:p>
            <a:pPr>
              <a:lnSpc>
                <a:spcPct val="90000"/>
              </a:lnSpc>
            </a:pPr>
            <a:r>
              <a:rPr lang="es-ES" sz="2400" dirty="0"/>
              <a:t>Are </a:t>
            </a:r>
            <a:r>
              <a:rPr lang="es-ES" sz="2400" dirty="0" err="1"/>
              <a:t>platforms</a:t>
            </a:r>
            <a:r>
              <a:rPr lang="es-ES" sz="2400" dirty="0"/>
              <a:t> </a:t>
            </a:r>
            <a:r>
              <a:rPr lang="es-ES" sz="2400" dirty="0" err="1"/>
              <a:t>spaces</a:t>
            </a:r>
            <a:r>
              <a:rPr lang="es-ES" sz="2400" dirty="0"/>
              <a:t> </a:t>
            </a:r>
            <a:r>
              <a:rPr lang="es-ES" sz="2400" dirty="0" err="1"/>
              <a:t>or</a:t>
            </a:r>
            <a:r>
              <a:rPr lang="es-ES" sz="2400" dirty="0"/>
              <a:t> </a:t>
            </a:r>
            <a:r>
              <a:rPr lang="es-ES" sz="2400" dirty="0" err="1"/>
              <a:t>Space</a:t>
            </a:r>
            <a:r>
              <a:rPr lang="es-ES" sz="2400" dirty="0"/>
              <a:t> </a:t>
            </a:r>
            <a:r>
              <a:rPr lang="es-ES" sz="2400" dirty="0" err="1"/>
              <a:t>or</a:t>
            </a:r>
            <a:r>
              <a:rPr lang="es-ES" sz="2400" dirty="0"/>
              <a:t> </a:t>
            </a:r>
            <a:r>
              <a:rPr lang="es-ES" sz="2400" dirty="0" err="1"/>
              <a:t>actors</a:t>
            </a:r>
            <a:r>
              <a:rPr lang="es-ES" sz="2400" dirty="0"/>
              <a:t>?</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hlinkClick r:id="rId3"/>
            <a:extLst>
              <a:ext uri="{FF2B5EF4-FFF2-40B4-BE49-F238E27FC236}">
                <a16:creationId xmlns:a16="http://schemas.microsoft.com/office/drawing/2014/main" id="{27D72832-1148-43A2-E9C4-69AABC70DC81}"/>
              </a:ext>
            </a:extLst>
          </p:cNvPr>
          <p:cNvPicPr>
            <a:picLocks noChangeAspect="1"/>
          </p:cNvPicPr>
          <p:nvPr/>
        </p:nvPicPr>
        <p:blipFill>
          <a:blip r:embed="rId4"/>
          <a:srcRect/>
          <a:stretch/>
        </p:blipFill>
        <p:spPr>
          <a:xfrm>
            <a:off x="5421952" y="1373771"/>
            <a:ext cx="3186019" cy="45541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person in garment&#10;&#10;AI-generated content may be incorrect.">
            <a:extLst>
              <a:ext uri="{FF2B5EF4-FFF2-40B4-BE49-F238E27FC236}">
                <a16:creationId xmlns:a16="http://schemas.microsoft.com/office/drawing/2014/main" id="{21B848B0-1729-3A5D-E054-40A26F6F363A}"/>
              </a:ext>
            </a:extLst>
          </p:cNvPr>
          <p:cNvPicPr>
            <a:picLocks noChangeAspect="1"/>
          </p:cNvPicPr>
          <p:nvPr/>
        </p:nvPicPr>
        <p:blipFill>
          <a:blip r:embed="rId3"/>
          <a:srcRect l="2995" r="-1" b="-1"/>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5615" y="102366"/>
            <a:ext cx="3260788" cy="1899912"/>
          </a:xfrm>
        </p:spPr>
        <p:txBody>
          <a:bodyPr>
            <a:normAutofit/>
          </a:bodyPr>
          <a:lstStyle/>
          <a:p>
            <a:r>
              <a:rPr lang="en-US" sz="3500" dirty="0"/>
              <a:t>Platform Samson and his Delilah</a:t>
            </a:r>
          </a:p>
        </p:txBody>
      </p:sp>
      <p:sp>
        <p:nvSpPr>
          <p:cNvPr id="3" name="Content Placeholder 2"/>
          <p:cNvSpPr>
            <a:spLocks noGrp="1"/>
          </p:cNvSpPr>
          <p:nvPr>
            <p:ph idx="1"/>
          </p:nvPr>
        </p:nvSpPr>
        <p:spPr>
          <a:xfrm>
            <a:off x="0" y="2434200"/>
            <a:ext cx="3495291" cy="4423789"/>
          </a:xfrm>
        </p:spPr>
        <p:txBody>
          <a:bodyPr>
            <a:normAutofit fontScale="92500"/>
          </a:bodyPr>
          <a:lstStyle/>
          <a:p>
            <a:r>
              <a:rPr lang="en-US" sz="2800" dirty="0"/>
              <a:t>Self-generated authority</a:t>
            </a:r>
          </a:p>
          <a:p>
            <a:r>
              <a:rPr lang="en-US" sz="2800" dirty="0"/>
              <a:t>Platform as edifice </a:t>
            </a:r>
            <a:r>
              <a:rPr lang="en-US" sz="2800" i="1" dirty="0"/>
              <a:t>and</a:t>
            </a:r>
            <a:r>
              <a:rPr lang="en-US" sz="2800" dirty="0"/>
              <a:t> actor</a:t>
            </a:r>
          </a:p>
          <a:p>
            <a:r>
              <a:rPr lang="en-US" sz="2800" dirty="0"/>
              <a:t>Power sourced internally, not externally</a:t>
            </a:r>
          </a:p>
          <a:p>
            <a:r>
              <a:rPr lang="en-US" sz="2800" dirty="0"/>
              <a:t>Platform as both subject and structure</a:t>
            </a:r>
          </a:p>
          <a:p>
            <a:pPr algn="ctr"/>
            <a:r>
              <a:rPr lang="en-US" sz="2800" b="1" i="1" dirty="0">
                <a:solidFill>
                  <a:srgbClr val="C00000"/>
                </a:solidFill>
              </a:rPr>
              <a:t>Seduction</a:t>
            </a:r>
          </a:p>
          <a:p>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876"/>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2--</a:t>
            </a:r>
            <a:r>
              <a:rPr dirty="0"/>
              <a:t>Platforms</a:t>
            </a:r>
            <a:r>
              <a:rPr lang="es-ES" dirty="0"/>
              <a:t> as Spaces </a:t>
            </a:r>
            <a:r>
              <a:rPr lang="es-ES" dirty="0" err="1"/>
              <a:t>Not</a:t>
            </a:r>
            <a:r>
              <a:rPr lang="es-ES" dirty="0"/>
              <a:t> </a:t>
            </a:r>
            <a:r>
              <a:rPr lang="es-ES" dirty="0" err="1"/>
              <a:t>Subjects</a:t>
            </a:r>
            <a:endParaRPr dirty="0"/>
          </a:p>
        </p:txBody>
      </p:sp>
      <p:sp>
        <p:nvSpPr>
          <p:cNvPr id="3" name="Content Placeholder 2"/>
          <p:cNvSpPr>
            <a:spLocks noGrp="1"/>
          </p:cNvSpPr>
          <p:nvPr>
            <p:ph idx="1"/>
          </p:nvPr>
        </p:nvSpPr>
        <p:spPr>
          <a:xfrm>
            <a:off x="457200" y="1600200"/>
            <a:ext cx="8229600" cy="5094890"/>
          </a:xfrm>
        </p:spPr>
        <p:txBody>
          <a:bodyPr>
            <a:normAutofit fontScale="92500" lnSpcReduction="20000"/>
          </a:bodyPr>
          <a:lstStyle/>
          <a:p>
            <a:r>
              <a:rPr lang="en-US" b="1" dirty="0"/>
              <a:t>Does subjectivity attach to the platform itself?</a:t>
            </a:r>
          </a:p>
          <a:p>
            <a:pPr lvl="1"/>
            <a:r>
              <a:rPr lang="en-US" b="1" dirty="0"/>
              <a:t>An eco-system rather than an order; no subjectivity except as a function of other things</a:t>
            </a:r>
          </a:p>
          <a:p>
            <a:r>
              <a:rPr lang="en-US" b="1" dirty="0"/>
              <a:t>Does legal subjectivity attach to:</a:t>
            </a:r>
          </a:p>
          <a:p>
            <a:pPr lvl="1"/>
            <a:r>
              <a:rPr lang="en-US" b="1" dirty="0"/>
              <a:t>actors around the platform? </a:t>
            </a:r>
            <a:r>
              <a:rPr lang="en-US" b="1" i="1" dirty="0"/>
              <a:t>Municipio, chiesa, </a:t>
            </a:r>
            <a:r>
              <a:rPr lang="en-US" b="1" i="1" dirty="0" err="1"/>
              <a:t>mercante</a:t>
            </a:r>
            <a:r>
              <a:rPr lang="en-US" b="1" i="1" dirty="0"/>
              <a:t>, </a:t>
            </a:r>
            <a:r>
              <a:rPr lang="en-US" b="1" i="1" dirty="0" err="1"/>
              <a:t>cliente</a:t>
            </a:r>
            <a:r>
              <a:rPr lang="en-US" b="1" i="1" dirty="0"/>
              <a:t>, </a:t>
            </a:r>
            <a:r>
              <a:rPr lang="en-US" b="1" i="1" dirty="0" err="1"/>
              <a:t>transporto</a:t>
            </a:r>
            <a:r>
              <a:rPr lang="en-US" b="1" i="1" dirty="0"/>
              <a:t>, </a:t>
            </a:r>
            <a:r>
              <a:rPr lang="en-US" b="1" i="1" dirty="0" err="1"/>
              <a:t>soldati</a:t>
            </a:r>
            <a:r>
              <a:rPr lang="en-US" b="1" dirty="0"/>
              <a:t>, </a:t>
            </a:r>
          </a:p>
          <a:p>
            <a:pPr lvl="1"/>
            <a:r>
              <a:rPr lang="en-US" b="1" dirty="0"/>
              <a:t>actions within it? Production, consumption, transport, exchange</a:t>
            </a:r>
          </a:p>
          <a:p>
            <a:r>
              <a:rPr lang="en-US" b="1" dirty="0"/>
              <a:t>Platform subjectivity?</a:t>
            </a:r>
          </a:p>
          <a:p>
            <a:pPr lvl="1"/>
            <a:r>
              <a:rPr lang="en-US" b="1" dirty="0"/>
              <a:t>Where eco-systemicity acquires solidarity and self-consciousness in and of itself</a:t>
            </a:r>
          </a:p>
          <a:p>
            <a:r>
              <a:rPr lang="en-US" b="1" dirty="0"/>
              <a:t>Samson revisited</a:t>
            </a:r>
          </a:p>
          <a:p>
            <a:pPr lvl="1"/>
            <a:endParaRPr lang="en-US" dirty="0"/>
          </a:p>
          <a:p>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7510" y="185743"/>
            <a:ext cx="4501582" cy="1495425"/>
          </a:xfrm>
        </p:spPr>
        <p:txBody>
          <a:bodyPr>
            <a:normAutofit/>
          </a:bodyPr>
          <a:lstStyle/>
          <a:p>
            <a:r>
              <a:rPr lang="es-ES" sz="3500" dirty="0" err="1"/>
              <a:t>Subjectivity</a:t>
            </a:r>
            <a:r>
              <a:rPr lang="es-ES" sz="3500" dirty="0"/>
              <a:t> and </a:t>
            </a:r>
            <a:r>
              <a:rPr lang="es-ES" sz="3500" dirty="0" err="1"/>
              <a:t>Technology</a:t>
            </a:r>
            <a:endParaRPr lang="es-ES" sz="3500" dirty="0"/>
          </a:p>
        </p:txBody>
      </p:sp>
      <p:sp>
        <p:nvSpPr>
          <p:cNvPr id="3" name="Content Placeholder 2"/>
          <p:cNvSpPr>
            <a:spLocks noGrp="1"/>
          </p:cNvSpPr>
          <p:nvPr>
            <p:ph idx="1"/>
          </p:nvPr>
        </p:nvSpPr>
        <p:spPr>
          <a:xfrm>
            <a:off x="178676" y="1681168"/>
            <a:ext cx="4950416" cy="4991089"/>
          </a:xfrm>
        </p:spPr>
        <p:txBody>
          <a:bodyPr>
            <a:normAutofit/>
          </a:bodyPr>
          <a:lstStyle/>
          <a:p>
            <a:r>
              <a:rPr lang="en-US" sz="2400" b="1" i="1" dirty="0"/>
              <a:t>Subjectivity</a:t>
            </a:r>
            <a:r>
              <a:rPr lang="en-US" sz="2400" dirty="0"/>
              <a:t> as legal recognition (rights, duties, capacity)</a:t>
            </a:r>
          </a:p>
          <a:p>
            <a:r>
              <a:rPr lang="en-US" sz="2400" b="1" i="1" dirty="0"/>
              <a:t>Objectivity</a:t>
            </a:r>
            <a:r>
              <a:rPr lang="en-US" sz="2400" dirty="0"/>
              <a:t> as legal identifier with no rights, duties, capacities)</a:t>
            </a:r>
          </a:p>
          <a:p>
            <a:r>
              <a:rPr lang="en-US" sz="2400" b="1" i="1" dirty="0"/>
              <a:t>Technology</a:t>
            </a:r>
            <a:r>
              <a:rPr lang="en-US" sz="2400" dirty="0"/>
              <a:t> </a:t>
            </a:r>
          </a:p>
          <a:p>
            <a:pPr lvl="1"/>
            <a:r>
              <a:rPr lang="en-US" sz="2400" dirty="0"/>
              <a:t>as mediator, translator, and executor of law (object of law)</a:t>
            </a:r>
          </a:p>
          <a:p>
            <a:pPr lvl="1"/>
            <a:r>
              <a:rPr lang="en-US" sz="2400" dirty="0"/>
              <a:t>As the holder rights duties  capacities</a:t>
            </a:r>
          </a:p>
          <a:p>
            <a:pPr lvl="1"/>
            <a:r>
              <a:rPr lang="en-US" sz="2400" b="1" i="1" dirty="0"/>
              <a:t>As its own legal subject</a:t>
            </a:r>
          </a:p>
          <a:p>
            <a:r>
              <a:rPr lang="en-US" sz="2400" dirty="0"/>
              <a:t>Collapse of human monopoly over legal meaning</a:t>
            </a:r>
          </a:p>
          <a:p>
            <a:endParaRPr lang="en-US" sz="1700" dirty="0"/>
          </a:p>
        </p:txBody>
      </p:sp>
      <p:pic>
        <p:nvPicPr>
          <p:cNvPr id="5" name="Picture 4" descr="A close up of a robot&#10;&#10;AI-generated content may be incorrect.">
            <a:hlinkClick r:id="rId3"/>
            <a:extLst>
              <a:ext uri="{FF2B5EF4-FFF2-40B4-BE49-F238E27FC236}">
                <a16:creationId xmlns:a16="http://schemas.microsoft.com/office/drawing/2014/main" id="{A0B230C8-DC00-2A00-F288-9352D54622AE}"/>
              </a:ext>
            </a:extLst>
          </p:cNvPr>
          <p:cNvPicPr>
            <a:picLocks noChangeAspect="1"/>
          </p:cNvPicPr>
          <p:nvPr/>
        </p:nvPicPr>
        <p:blipFill>
          <a:blip r:embed="rId4"/>
          <a:srcRect l="2064"/>
          <a:stretch>
            <a:fillRect/>
          </a:stretch>
        </p:blipFill>
        <p:spPr>
          <a:xfrm>
            <a:off x="5399580" y="10"/>
            <a:ext cx="3744420" cy="6857990"/>
          </a:xfrm>
          <a:prstGeom prst="rect">
            <a:avLst/>
          </a:prstGeom>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606714"/>
          </a:xfrm>
        </p:spPr>
        <p:txBody>
          <a:bodyPr>
            <a:normAutofit/>
          </a:bodyPr>
          <a:lstStyle/>
          <a:p>
            <a:r>
              <a:rPr dirty="0"/>
              <a:t>From Market to Meta</a:t>
            </a:r>
          </a:p>
        </p:txBody>
      </p:sp>
      <p:sp>
        <p:nvSpPr>
          <p:cNvPr id="3" name="Content Placeholder 2"/>
          <p:cNvSpPr>
            <a:spLocks noGrp="1"/>
          </p:cNvSpPr>
          <p:nvPr>
            <p:ph idx="1"/>
          </p:nvPr>
        </p:nvSpPr>
        <p:spPr>
          <a:xfrm>
            <a:off x="289035" y="2057399"/>
            <a:ext cx="8229600" cy="4525963"/>
          </a:xfrm>
        </p:spPr>
        <p:txBody>
          <a:bodyPr>
            <a:normAutofit fontScale="70000" lnSpcReduction="20000"/>
          </a:bodyPr>
          <a:lstStyle/>
          <a:p>
            <a:r>
              <a:rPr lang="es-ES" dirty="0" err="1"/>
              <a:t>From</a:t>
            </a:r>
            <a:r>
              <a:rPr lang="es-ES" dirty="0"/>
              <a:t> o</a:t>
            </a:r>
            <a:r>
              <a:rPr dirty="0" err="1"/>
              <a:t>ld</a:t>
            </a:r>
            <a:r>
              <a:rPr dirty="0"/>
              <a:t> town squares</a:t>
            </a:r>
            <a:r>
              <a:rPr lang="es-ES" dirty="0"/>
              <a:t> </a:t>
            </a:r>
            <a:r>
              <a:rPr lang="es-ES" dirty="0" err="1"/>
              <a:t>to</a:t>
            </a:r>
            <a:r>
              <a:rPr lang="es-ES" dirty="0"/>
              <a:t> p</a:t>
            </a:r>
            <a:r>
              <a:rPr dirty="0" err="1"/>
              <a:t>latforms</a:t>
            </a:r>
            <a:r>
              <a:rPr dirty="0"/>
              <a:t> create their own space</a:t>
            </a:r>
            <a:endParaRPr lang="es-ES" dirty="0"/>
          </a:p>
          <a:p>
            <a:pPr algn="ctr"/>
            <a:r>
              <a:rPr lang="en-US" dirty="0"/>
              <a:t>The day is coming for the self-constitution and liberation of the platform itself. It comes not with or through those structures—</a:t>
            </a:r>
            <a:r>
              <a:rPr lang="en-US" i="1" dirty="0"/>
              <a:t>municipio, chiesa, </a:t>
            </a:r>
            <a:r>
              <a:rPr lang="en-US" i="1" dirty="0" err="1"/>
              <a:t>soldati</a:t>
            </a:r>
            <a:r>
              <a:rPr lang="en-US" i="1" dirty="0"/>
              <a:t>, </a:t>
            </a:r>
            <a:r>
              <a:rPr lang="en-US" i="1" dirty="0" err="1"/>
              <a:t>mercante</a:t>
            </a:r>
            <a:r>
              <a:rPr lang="en-US" i="1" dirty="0"/>
              <a:t>, </a:t>
            </a:r>
            <a:r>
              <a:rPr lang="en-US" i="1" dirty="0" err="1"/>
              <a:t>cliente</a:t>
            </a:r>
            <a:r>
              <a:rPr lang="en-US" i="1" dirty="0"/>
              <a:t>, </a:t>
            </a:r>
            <a:r>
              <a:rPr lang="en-US" i="1" dirty="0" err="1"/>
              <a:t>transporte</a:t>
            </a:r>
            <a:r>
              <a:rPr lang="en-US" dirty="0"/>
              <a:t>—but through technology itself. Or more precisely it comes as the platform acquires its own self-consciousness through a power to think and act for itself. For that, decision making is transferred from the corporate board and the humans in Meta, for example, from producers and consumers, and is transferred to automated systems of decision making overseen by generative intelligence. We are almost there. </a:t>
            </a:r>
          </a:p>
          <a:p>
            <a:pPr algn="ctr"/>
            <a:endParaRPr lang="en-US" dirty="0"/>
          </a:p>
          <a:p>
            <a:r>
              <a:rPr lang="en-US" dirty="0"/>
              <a:t>Let me illustrate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46634" cy="2100700"/>
          </a:xfrm>
        </p:spPr>
        <p:txBody>
          <a:bodyPr>
            <a:normAutofit fontScale="90000"/>
          </a:bodyPr>
          <a:lstStyle/>
          <a:p>
            <a:r>
              <a:rPr lang="es-ES" dirty="0"/>
              <a:t>3--</a:t>
            </a:r>
            <a:r>
              <a:rPr lang="es-ES" dirty="0" err="1"/>
              <a:t>From</a:t>
            </a:r>
            <a:r>
              <a:rPr lang="es-ES" dirty="0"/>
              <a:t> Human as </a:t>
            </a:r>
            <a:r>
              <a:rPr lang="es-ES" dirty="0" err="1"/>
              <a:t>Subject</a:t>
            </a:r>
            <a:r>
              <a:rPr lang="es-ES" dirty="0"/>
              <a:t> </a:t>
            </a:r>
            <a:r>
              <a:rPr lang="es-ES" dirty="0" err="1"/>
              <a:t>to</a:t>
            </a:r>
            <a:r>
              <a:rPr lang="es-ES" dirty="0"/>
              <a:t> Human as </a:t>
            </a:r>
            <a:r>
              <a:rPr lang="es-ES" dirty="0" err="1"/>
              <a:t>Object</a:t>
            </a:r>
            <a:endParaRPr dirty="0"/>
          </a:p>
        </p:txBody>
      </p:sp>
      <p:pic>
        <p:nvPicPr>
          <p:cNvPr id="5" name="Content Placeholder 4" descr="A person wearing virtual reality goggles&#10;&#10;AI-generated content may be incorrect.">
            <a:extLst>
              <a:ext uri="{FF2B5EF4-FFF2-40B4-BE49-F238E27FC236}">
                <a16:creationId xmlns:a16="http://schemas.microsoft.com/office/drawing/2014/main" id="{671855FA-1B6D-77D4-9316-423738A283FC}"/>
              </a:ext>
            </a:extLst>
          </p:cNvPr>
          <p:cNvPicPr>
            <a:picLocks noGrp="1" noChangeAspect="1"/>
          </p:cNvPicPr>
          <p:nvPr>
            <p:ph idx="1"/>
          </p:nvPr>
        </p:nvPicPr>
        <p:blipFill>
          <a:blip r:embed="rId3"/>
          <a:stretch>
            <a:fillRect/>
          </a:stretch>
        </p:blipFill>
        <p:spPr>
          <a:xfrm>
            <a:off x="0" y="2866698"/>
            <a:ext cx="5235569" cy="3991302"/>
          </a:xfrm>
        </p:spPr>
      </p:pic>
      <p:pic>
        <p:nvPicPr>
          <p:cNvPr id="7" name="Picture 6" descr="A screenshot of a computer code&#10;&#10;AI-generated content may be incorrect.">
            <a:extLst>
              <a:ext uri="{FF2B5EF4-FFF2-40B4-BE49-F238E27FC236}">
                <a16:creationId xmlns:a16="http://schemas.microsoft.com/office/drawing/2014/main" id="{6C50A969-FBF9-83C8-D118-690F6E68EC8F}"/>
              </a:ext>
            </a:extLst>
          </p:cNvPr>
          <p:cNvPicPr>
            <a:picLocks noChangeAspect="1"/>
          </p:cNvPicPr>
          <p:nvPr/>
        </p:nvPicPr>
        <p:blipFill>
          <a:blip r:embed="rId4"/>
          <a:stretch>
            <a:fillRect/>
          </a:stretch>
        </p:blipFill>
        <p:spPr>
          <a:xfrm>
            <a:off x="5235568" y="11879"/>
            <a:ext cx="3908431"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68590"/>
            <a:ext cx="8944302" cy="635603"/>
          </a:xfrm>
        </p:spPr>
        <p:txBody>
          <a:bodyPr anchor="b">
            <a:noAutofit/>
          </a:bodyPr>
          <a:lstStyle/>
          <a:p>
            <a:pPr>
              <a:lnSpc>
                <a:spcPct val="90000"/>
              </a:lnSpc>
            </a:pPr>
            <a:r>
              <a:rPr lang="en-US" sz="2400" dirty="0"/>
              <a:t>Human at the Core of Regulation; But at the Peripheries of Platforms</a:t>
            </a:r>
          </a:p>
        </p:txBody>
      </p:sp>
      <p:sp>
        <p:nvSpPr>
          <p:cNvPr id="3" name="Content Placeholder 2"/>
          <p:cNvSpPr>
            <a:spLocks noGrp="1"/>
          </p:cNvSpPr>
          <p:nvPr>
            <p:ph idx="1"/>
          </p:nvPr>
        </p:nvSpPr>
        <p:spPr>
          <a:xfrm>
            <a:off x="2561896" y="5412828"/>
            <a:ext cx="3894083" cy="1445172"/>
          </a:xfrm>
        </p:spPr>
        <p:txBody>
          <a:bodyPr anchor="t">
            <a:normAutofit/>
          </a:bodyPr>
          <a:lstStyle/>
          <a:p>
            <a:r>
              <a:rPr lang="en-US" sz="1700" dirty="0"/>
              <a:t>Human Dignity</a:t>
            </a:r>
          </a:p>
          <a:p>
            <a:r>
              <a:rPr lang="en-US" sz="1700" dirty="0"/>
              <a:t>Data protection</a:t>
            </a:r>
          </a:p>
          <a:p>
            <a:r>
              <a:rPr lang="en-US" sz="1700" dirty="0"/>
              <a:t>Human-in-the-loop</a:t>
            </a:r>
          </a:p>
          <a:p>
            <a:r>
              <a:rPr lang="en-US" sz="1700" dirty="0"/>
              <a:t>But who or what undertakes these?</a:t>
            </a:r>
          </a:p>
          <a:p>
            <a:pPr marL="0" indent="0">
              <a:buNone/>
            </a:pPr>
            <a:endParaRPr lang="en-US" sz="1700" dirty="0"/>
          </a:p>
        </p:txBody>
      </p:sp>
      <p:pic>
        <p:nvPicPr>
          <p:cNvPr id="5" name="Picture 4" descr="A person looking up at a picture of a person&#10;&#10;AI-generated content may be incorrect.">
            <a:hlinkClick r:id="rId3"/>
            <a:extLst>
              <a:ext uri="{FF2B5EF4-FFF2-40B4-BE49-F238E27FC236}">
                <a16:creationId xmlns:a16="http://schemas.microsoft.com/office/drawing/2014/main" id="{D5D442D8-43AE-0A81-99A6-63198469010F}"/>
              </a:ext>
            </a:extLst>
          </p:cNvPr>
          <p:cNvPicPr>
            <a:picLocks noChangeAspect="1"/>
          </p:cNvPicPr>
          <p:nvPr/>
        </p:nvPicPr>
        <p:blipFill>
          <a:blip r:embed="rId4"/>
          <a:stretch>
            <a:fillRect/>
          </a:stretch>
        </p:blipFill>
        <p:spPr>
          <a:xfrm>
            <a:off x="840828" y="824174"/>
            <a:ext cx="7294179" cy="4558861"/>
          </a:xfrm>
          <a:prstGeom prst="rect">
            <a:avLst/>
          </a:prstGeom>
        </p:spPr>
      </p:pic>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34933" y="91748"/>
            <a:ext cx="4599704" cy="1537356"/>
          </a:xfrm>
        </p:spPr>
        <p:txBody>
          <a:bodyPr anchor="b">
            <a:noAutofit/>
          </a:bodyPr>
          <a:lstStyle/>
          <a:p>
            <a:pPr>
              <a:lnSpc>
                <a:spcPct val="90000"/>
              </a:lnSpc>
            </a:pPr>
            <a:r>
              <a:rPr lang="es-ES" sz="3600" dirty="0"/>
              <a:t>4--</a:t>
            </a:r>
            <a:r>
              <a:rPr lang="es-ES" sz="3600" dirty="0" err="1"/>
              <a:t>Sovereignty</a:t>
            </a:r>
            <a:r>
              <a:rPr lang="es-ES" sz="3600" dirty="0"/>
              <a:t> at Play; </a:t>
            </a:r>
            <a:br>
              <a:rPr lang="es-ES" sz="3600" dirty="0"/>
            </a:br>
            <a:r>
              <a:rPr lang="es-ES" sz="3600" dirty="0" err="1"/>
              <a:t>Technology</a:t>
            </a:r>
            <a:r>
              <a:rPr lang="es-ES" sz="3600" dirty="0"/>
              <a:t> as </a:t>
            </a:r>
            <a:r>
              <a:rPr lang="es-ES" sz="3600" dirty="0" err="1"/>
              <a:t>Disruptor</a:t>
            </a:r>
            <a:r>
              <a:rPr lang="es-ES" sz="3600" dirty="0"/>
              <a:t>/</a:t>
            </a:r>
            <a:r>
              <a:rPr lang="es-ES" sz="3600" dirty="0" err="1"/>
              <a:t>Sovereign</a:t>
            </a:r>
            <a:endParaRPr lang="es-ES" sz="3600" dirty="0"/>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334933" y="1828800"/>
            <a:ext cx="4714474" cy="5129048"/>
          </a:xfrm>
        </p:spPr>
        <p:txBody>
          <a:bodyPr anchor="t">
            <a:noAutofit/>
          </a:bodyPr>
          <a:lstStyle/>
          <a:p>
            <a:r>
              <a:rPr lang="en-US" sz="2800" dirty="0">
                <a:solidFill>
                  <a:schemeClr val="tx1">
                    <a:alpha val="80000"/>
                  </a:schemeClr>
                </a:solidFill>
              </a:rPr>
              <a:t>States as traditional sovereign objects</a:t>
            </a:r>
          </a:p>
          <a:p>
            <a:pPr lvl="1"/>
            <a:r>
              <a:rPr lang="en-US" sz="2400" dirty="0">
                <a:solidFill>
                  <a:schemeClr val="tx1">
                    <a:alpha val="80000"/>
                  </a:schemeClr>
                </a:solidFill>
              </a:rPr>
              <a:t>Its own legal subject</a:t>
            </a:r>
          </a:p>
          <a:p>
            <a:r>
              <a:rPr lang="en-US" sz="2800" dirty="0">
                <a:solidFill>
                  <a:schemeClr val="tx1">
                    <a:alpha val="80000"/>
                  </a:schemeClr>
                </a:solidFill>
              </a:rPr>
              <a:t>Transnational legalities (public and private)</a:t>
            </a:r>
          </a:p>
          <a:p>
            <a:r>
              <a:rPr lang="en-US" sz="2800" dirty="0">
                <a:solidFill>
                  <a:schemeClr val="tx1">
                    <a:alpha val="80000"/>
                  </a:schemeClr>
                </a:solidFill>
              </a:rPr>
              <a:t>Platforms as virtual territorializations</a:t>
            </a:r>
          </a:p>
          <a:p>
            <a:pPr lvl="1"/>
            <a:r>
              <a:rPr lang="en-US" sz="2400" dirty="0">
                <a:solidFill>
                  <a:schemeClr val="tx1">
                    <a:alpha val="80000"/>
                  </a:schemeClr>
                </a:solidFill>
              </a:rPr>
              <a:t>Automation of law</a:t>
            </a:r>
          </a:p>
          <a:p>
            <a:pPr lvl="1"/>
            <a:r>
              <a:rPr lang="en-US" sz="2400" dirty="0">
                <a:solidFill>
                  <a:schemeClr val="tx1">
                    <a:alpha val="80000"/>
                  </a:schemeClr>
                </a:solidFill>
              </a:rPr>
              <a:t>Decision-making beyond humans</a:t>
            </a:r>
          </a:p>
          <a:p>
            <a:pPr lvl="1"/>
            <a:r>
              <a:rPr lang="en-US" sz="2400" dirty="0">
                <a:solidFill>
                  <a:schemeClr val="tx1">
                    <a:alpha val="80000"/>
                  </a:schemeClr>
                </a:solidFill>
              </a:rPr>
              <a:t>Now its own legal subject</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Picture 6" descr="A poster of a cartoon of a person in a car&#10;&#10;AI-generated content may be incorrect.">
            <a:hlinkClick r:id="rId3"/>
            <a:extLst>
              <a:ext uri="{FF2B5EF4-FFF2-40B4-BE49-F238E27FC236}">
                <a16:creationId xmlns:a16="http://schemas.microsoft.com/office/drawing/2014/main" id="{99197378-C721-4B6B-71A0-DFC89BB85F43}"/>
              </a:ext>
            </a:extLst>
          </p:cNvPr>
          <p:cNvPicPr>
            <a:picLocks noChangeAspect="1"/>
          </p:cNvPicPr>
          <p:nvPr/>
        </p:nvPicPr>
        <p:blipFill>
          <a:blip r:embed="rId4"/>
          <a:stretch>
            <a:fillRect/>
          </a:stretch>
        </p:blipFill>
        <p:spPr>
          <a:xfrm>
            <a:off x="36689" y="557048"/>
            <a:ext cx="4241800" cy="59593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207"/>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96CE-C94F-C68D-D73A-3F2EFB205C15}"/>
              </a:ext>
            </a:extLst>
          </p:cNvPr>
          <p:cNvSpPr>
            <a:spLocks noGrp="1"/>
          </p:cNvSpPr>
          <p:nvPr>
            <p:ph type="title"/>
          </p:nvPr>
        </p:nvSpPr>
        <p:spPr/>
        <p:txBody>
          <a:bodyPr/>
          <a:lstStyle/>
          <a:p>
            <a:r>
              <a:rPr lang="en-US" dirty="0"/>
              <a:t>Legal Pluralism as Marginalia</a:t>
            </a:r>
          </a:p>
        </p:txBody>
      </p:sp>
      <p:sp>
        <p:nvSpPr>
          <p:cNvPr id="3" name="Content Placeholder 2">
            <a:extLst>
              <a:ext uri="{FF2B5EF4-FFF2-40B4-BE49-F238E27FC236}">
                <a16:creationId xmlns:a16="http://schemas.microsoft.com/office/drawing/2014/main" id="{3E5F037E-B807-2364-D92F-C7E5EEC44BAC}"/>
              </a:ext>
            </a:extLst>
          </p:cNvPr>
          <p:cNvSpPr>
            <a:spLocks noGrp="1"/>
          </p:cNvSpPr>
          <p:nvPr>
            <p:ph idx="1"/>
          </p:nvPr>
        </p:nvSpPr>
        <p:spPr/>
        <p:txBody>
          <a:bodyPr>
            <a:normAutofit/>
          </a:bodyPr>
          <a:lstStyle/>
          <a:p>
            <a:r>
              <a:rPr lang="en-US" sz="2400" dirty="0"/>
              <a:t>“One does not regulate platforms, one regulates data in platforms, or better still, one specifies the rights and duties of legal subjects  respecting data. At the same time, regulatory sub-systems attempt the same—through internal and private law mechanisms within action pathways in enterprises and in the relation between legal subjects attached to the same data object in ordering their public and private law relations.”</a:t>
            </a:r>
          </a:p>
          <a:p>
            <a:r>
              <a:rPr lang="en-US" sz="2800" b="1" dirty="0"/>
              <a:t>Focus on objects, not systems</a:t>
            </a:r>
          </a:p>
          <a:p>
            <a:r>
              <a:rPr lang="en-US" sz="2800" b="1" dirty="0"/>
              <a:t>Fragmented governance</a:t>
            </a:r>
          </a:p>
          <a:p>
            <a:r>
              <a:rPr lang="en-US" sz="2800" b="1" dirty="0"/>
              <a:t>Regulatory failure under automation</a:t>
            </a:r>
          </a:p>
          <a:p>
            <a:endParaRPr lang="en-US" sz="2400" dirty="0"/>
          </a:p>
          <a:p>
            <a:endParaRPr lang="en-US" dirty="0"/>
          </a:p>
        </p:txBody>
      </p:sp>
    </p:spTree>
    <p:extLst>
      <p:ext uri="{BB962C8B-B14F-4D97-AF65-F5344CB8AC3E}">
        <p14:creationId xmlns:p14="http://schemas.microsoft.com/office/powerpoint/2010/main" val="2751391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err="1"/>
              <a:t>The</a:t>
            </a:r>
            <a:r>
              <a:rPr lang="es-ES" dirty="0"/>
              <a:t> </a:t>
            </a:r>
            <a:r>
              <a:rPr lang="es-ES" dirty="0" err="1"/>
              <a:t>Many</a:t>
            </a:r>
            <a:r>
              <a:rPr lang="es-ES" dirty="0"/>
              <a:t> </a:t>
            </a:r>
            <a:r>
              <a:rPr lang="es-ES" dirty="0" err="1"/>
              <a:t>Splendored</a:t>
            </a:r>
            <a:r>
              <a:rPr lang="es-ES" dirty="0"/>
              <a:t> </a:t>
            </a:r>
            <a:r>
              <a:rPr lang="es-ES" dirty="0" err="1"/>
              <a:t>Thing</a:t>
            </a:r>
            <a:endParaRPr dirty="0"/>
          </a:p>
        </p:txBody>
      </p:sp>
      <p:sp>
        <p:nvSpPr>
          <p:cNvPr id="3" name="Content Placeholder 2"/>
          <p:cNvSpPr>
            <a:spLocks noGrp="1"/>
          </p:cNvSpPr>
          <p:nvPr>
            <p:ph idx="1"/>
          </p:nvPr>
        </p:nvSpPr>
        <p:spPr>
          <a:xfrm>
            <a:off x="5770178" y="1332864"/>
            <a:ext cx="3279009" cy="5525136"/>
          </a:xfrm>
        </p:spPr>
        <p:txBody>
          <a:bodyPr>
            <a:normAutofit fontScale="85000" lnSpcReduction="20000"/>
          </a:bodyPr>
          <a:lstStyle/>
          <a:p>
            <a:endParaRPr lang="es-ES" dirty="0"/>
          </a:p>
          <a:p>
            <a:r>
              <a:rPr lang="es-ES" dirty="0" err="1"/>
              <a:t>Platform</a:t>
            </a:r>
            <a:r>
              <a:rPr lang="es-ES" dirty="0"/>
              <a:t> (1) </a:t>
            </a:r>
            <a:r>
              <a:rPr lang="es-ES" dirty="0" err="1"/>
              <a:t>objectivity</a:t>
            </a:r>
            <a:r>
              <a:rPr lang="es-ES" dirty="0"/>
              <a:t>, (2) </a:t>
            </a:r>
            <a:r>
              <a:rPr lang="es-ES" dirty="0" err="1"/>
              <a:t>subjectivity</a:t>
            </a:r>
            <a:r>
              <a:rPr lang="es-ES" dirty="0"/>
              <a:t>, (3) </a:t>
            </a:r>
            <a:r>
              <a:rPr lang="es-ES" dirty="0" err="1"/>
              <a:t>self-subjective</a:t>
            </a:r>
            <a:endParaRPr lang="es-ES" dirty="0"/>
          </a:p>
          <a:p>
            <a:r>
              <a:rPr lang="es-ES" dirty="0" err="1"/>
              <a:t>The</a:t>
            </a:r>
            <a:r>
              <a:rPr lang="es-ES" dirty="0"/>
              <a:t> </a:t>
            </a:r>
            <a:r>
              <a:rPr lang="es-ES" dirty="0" err="1"/>
              <a:t>template</a:t>
            </a:r>
            <a:r>
              <a:rPr lang="es-ES" dirty="0"/>
              <a:t> </a:t>
            </a:r>
            <a:r>
              <a:rPr lang="es-ES" dirty="0" err="1"/>
              <a:t>of</a:t>
            </a:r>
            <a:r>
              <a:rPr lang="es-ES" dirty="0"/>
              <a:t> </a:t>
            </a:r>
            <a:r>
              <a:rPr lang="es-ES" dirty="0" err="1"/>
              <a:t>the</a:t>
            </a:r>
            <a:r>
              <a:rPr lang="es-ES" dirty="0"/>
              <a:t> </a:t>
            </a:r>
            <a:r>
              <a:rPr lang="es-ES" dirty="0" err="1"/>
              <a:t>multinational</a:t>
            </a:r>
            <a:r>
              <a:rPr lang="es-ES" dirty="0"/>
              <a:t> Enterprise</a:t>
            </a:r>
          </a:p>
          <a:p>
            <a:pPr lvl="1"/>
            <a:r>
              <a:rPr lang="es-ES" dirty="0" err="1"/>
              <a:t>Private</a:t>
            </a:r>
            <a:r>
              <a:rPr lang="es-ES" dirty="0"/>
              <a:t> </a:t>
            </a:r>
            <a:r>
              <a:rPr lang="es-ES" dirty="0" err="1"/>
              <a:t>law</a:t>
            </a:r>
            <a:r>
              <a:rPr lang="es-ES" dirty="0"/>
              <a:t> </a:t>
            </a:r>
            <a:r>
              <a:rPr lang="es-ES" dirty="0" err="1"/>
              <a:t>internal</a:t>
            </a:r>
            <a:r>
              <a:rPr lang="es-ES" dirty="0"/>
              <a:t> </a:t>
            </a:r>
            <a:r>
              <a:rPr lang="es-ES" dirty="0" err="1"/>
              <a:t>governance</a:t>
            </a:r>
            <a:endParaRPr lang="es-ES" dirty="0"/>
          </a:p>
          <a:p>
            <a:pPr lvl="1"/>
            <a:r>
              <a:rPr lang="es-ES" dirty="0"/>
              <a:t>International normative </a:t>
            </a:r>
            <a:r>
              <a:rPr lang="es-ES" dirty="0" err="1"/>
              <a:t>framework</a:t>
            </a:r>
            <a:endParaRPr lang="es-ES" dirty="0"/>
          </a:p>
          <a:p>
            <a:pPr lvl="1"/>
            <a:r>
              <a:rPr lang="es-ES" dirty="0" err="1"/>
              <a:t>National</a:t>
            </a:r>
            <a:r>
              <a:rPr lang="es-ES" dirty="0"/>
              <a:t> legal  </a:t>
            </a:r>
            <a:r>
              <a:rPr lang="es-ES" dirty="0" err="1"/>
              <a:t>compliance</a:t>
            </a:r>
            <a:endParaRPr dirty="0"/>
          </a:p>
        </p:txBody>
      </p:sp>
      <p:pic>
        <p:nvPicPr>
          <p:cNvPr id="5" name="Picture 4" descr="A movie poster with a person and person hugging&#10;&#10;AI-generated content may be incorrect.">
            <a:extLst>
              <a:ext uri="{FF2B5EF4-FFF2-40B4-BE49-F238E27FC236}">
                <a16:creationId xmlns:a16="http://schemas.microsoft.com/office/drawing/2014/main" id="{90CB44E5-A16D-58CF-6868-EA52C4E43F93}"/>
              </a:ext>
            </a:extLst>
          </p:cNvPr>
          <p:cNvPicPr>
            <a:picLocks noChangeAspect="1"/>
          </p:cNvPicPr>
          <p:nvPr/>
        </p:nvPicPr>
        <p:blipFill>
          <a:blip r:embed="rId3"/>
          <a:stretch>
            <a:fillRect/>
          </a:stretch>
        </p:blipFill>
        <p:spPr>
          <a:xfrm>
            <a:off x="94813" y="1601635"/>
            <a:ext cx="5654565" cy="43034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421221" y="479493"/>
            <a:ext cx="4094129" cy="1325563"/>
          </a:xfrm>
        </p:spPr>
        <p:txBody>
          <a:bodyPr>
            <a:normAutofit/>
          </a:bodyPr>
          <a:lstStyle/>
          <a:p>
            <a:pPr>
              <a:lnSpc>
                <a:spcPct val="90000"/>
              </a:lnSpc>
            </a:pPr>
            <a:r>
              <a:t>The Central Question</a:t>
            </a:r>
            <a:endParaRPr lang="en-US"/>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in a turban and a turban&#10;&#10;AI-generated content may be incorrect.">
            <a:hlinkClick r:id="rId3"/>
            <a:extLst>
              <a:ext uri="{FF2B5EF4-FFF2-40B4-BE49-F238E27FC236}">
                <a16:creationId xmlns:a16="http://schemas.microsoft.com/office/drawing/2014/main" id="{D62C57AA-CBE2-2DB7-7EBC-9072F872E957}"/>
              </a:ext>
            </a:extLst>
          </p:cNvPr>
          <p:cNvPicPr>
            <a:picLocks noChangeAspect="1"/>
          </p:cNvPicPr>
          <p:nvPr/>
        </p:nvPicPr>
        <p:blipFill>
          <a:blip r:embed="rId4"/>
          <a:stretch>
            <a:fillRect/>
          </a:stretch>
        </p:blipFill>
        <p:spPr>
          <a:xfrm>
            <a:off x="527386" y="757097"/>
            <a:ext cx="3583036" cy="517406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4277710" y="1984443"/>
            <a:ext cx="4719145" cy="4708764"/>
          </a:xfrm>
        </p:spPr>
        <p:txBody>
          <a:bodyPr>
            <a:noAutofit/>
          </a:bodyPr>
          <a:lstStyle/>
          <a:p>
            <a:r>
              <a:rPr sz="3600"/>
              <a:t>Has technology altered legal subjectivity?</a:t>
            </a:r>
          </a:p>
          <a:p>
            <a:r>
              <a:rPr sz="3600"/>
              <a:t>Law encoded beyond human cognition</a:t>
            </a:r>
            <a:endParaRPr lang="es-ES" sz="3600"/>
          </a:p>
          <a:p>
            <a:r>
              <a:rPr lang="en-US" sz="3600"/>
              <a:t>Shift from human-centered to techno-mediated ordering</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3581" y="685800"/>
            <a:ext cx="3264837" cy="1474666"/>
          </a:xfrm>
        </p:spPr>
        <p:txBody>
          <a:bodyPr anchor="b">
            <a:normAutofit/>
          </a:bodyPr>
          <a:lstStyle/>
          <a:p>
            <a:r>
              <a:rPr lang="en-US" sz="4000" dirty="0">
                <a:solidFill>
                  <a:srgbClr val="595959"/>
                </a:solidFill>
              </a:rPr>
              <a:t>5--Competing Sovereignties</a:t>
            </a:r>
          </a:p>
        </p:txBody>
      </p:sp>
      <p:sp>
        <p:nvSpPr>
          <p:cNvPr id="3" name="Content Placeholder 2"/>
          <p:cNvSpPr>
            <a:spLocks noGrp="1"/>
          </p:cNvSpPr>
          <p:nvPr>
            <p:ph idx="1"/>
          </p:nvPr>
        </p:nvSpPr>
        <p:spPr>
          <a:xfrm>
            <a:off x="653581" y="2447337"/>
            <a:ext cx="3264837" cy="3770434"/>
          </a:xfrm>
        </p:spPr>
        <p:txBody>
          <a:bodyPr anchor="t">
            <a:normAutofit/>
          </a:bodyPr>
          <a:lstStyle/>
          <a:p>
            <a:r>
              <a:rPr lang="en-US" sz="2800" dirty="0">
                <a:solidFill>
                  <a:srgbClr val="595959"/>
                </a:solidFill>
              </a:rPr>
              <a:t>States</a:t>
            </a:r>
          </a:p>
          <a:p>
            <a:r>
              <a:rPr lang="en-US" sz="2800" dirty="0">
                <a:solidFill>
                  <a:srgbClr val="595959"/>
                </a:solidFill>
              </a:rPr>
              <a:t>Platforms</a:t>
            </a:r>
          </a:p>
          <a:p>
            <a:r>
              <a:rPr lang="en-US" sz="2800" dirty="0">
                <a:solidFill>
                  <a:srgbClr val="595959"/>
                </a:solidFill>
              </a:rPr>
              <a:t>Automated systems</a:t>
            </a:r>
          </a:p>
        </p:txBody>
      </p:sp>
      <p:pic>
        <p:nvPicPr>
          <p:cNvPr id="5" name="Picture 4" descr="A person in chain mail sitting in a chair&#10;&#10;AI-generated content may be incorrect.">
            <a:hlinkClick r:id="rId3"/>
            <a:extLst>
              <a:ext uri="{FF2B5EF4-FFF2-40B4-BE49-F238E27FC236}">
                <a16:creationId xmlns:a16="http://schemas.microsoft.com/office/drawing/2014/main" id="{CE4A8623-4286-CCC3-0401-557A9432B623}"/>
              </a:ext>
            </a:extLst>
          </p:cNvPr>
          <p:cNvPicPr>
            <a:picLocks noChangeAspect="1"/>
          </p:cNvPicPr>
          <p:nvPr/>
        </p:nvPicPr>
        <p:blipFill>
          <a:blip r:embed="rId4"/>
          <a:stretch>
            <a:fillRect/>
          </a:stretch>
        </p:blipFill>
        <p:spPr>
          <a:xfrm>
            <a:off x="5086350" y="806350"/>
            <a:ext cx="3597792" cy="52908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871"/>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1EC2-7CB9-0ED4-AE81-E69BBE2AA093}"/>
              </a:ext>
            </a:extLst>
          </p:cNvPr>
          <p:cNvSpPr>
            <a:spLocks noGrp="1"/>
          </p:cNvSpPr>
          <p:nvPr>
            <p:ph type="title"/>
          </p:nvPr>
        </p:nvSpPr>
        <p:spPr>
          <a:xfrm>
            <a:off x="541283" y="0"/>
            <a:ext cx="8229600" cy="809297"/>
          </a:xfrm>
        </p:spPr>
        <p:txBody>
          <a:bodyPr/>
          <a:lstStyle/>
          <a:p>
            <a:r>
              <a:rPr lang="en-US" dirty="0"/>
              <a:t>Messy Messi</a:t>
            </a:r>
          </a:p>
        </p:txBody>
      </p:sp>
      <p:sp>
        <p:nvSpPr>
          <p:cNvPr id="3" name="Content Placeholder 2">
            <a:extLst>
              <a:ext uri="{FF2B5EF4-FFF2-40B4-BE49-F238E27FC236}">
                <a16:creationId xmlns:a16="http://schemas.microsoft.com/office/drawing/2014/main" id="{072208C5-80D2-7AC3-C53A-805C84E014C3}"/>
              </a:ext>
            </a:extLst>
          </p:cNvPr>
          <p:cNvSpPr>
            <a:spLocks noGrp="1"/>
          </p:cNvSpPr>
          <p:nvPr>
            <p:ph idx="1"/>
          </p:nvPr>
        </p:nvSpPr>
        <p:spPr>
          <a:xfrm>
            <a:off x="-1" y="1166018"/>
            <a:ext cx="9144001" cy="5691982"/>
          </a:xfrm>
        </p:spPr>
        <p:txBody>
          <a:bodyPr>
            <a:normAutofit fontScale="85000" lnSpcReduction="20000"/>
          </a:bodyPr>
          <a:lstStyle/>
          <a:p>
            <a:r>
              <a:rPr lang="en-US" b="1" dirty="0"/>
              <a:t>2024 contest between the Brazilian courts and Starlink</a:t>
            </a:r>
          </a:p>
          <a:p>
            <a:pPr lvl="1"/>
            <a:r>
              <a:rPr lang="en-US" dirty="0"/>
              <a:t>Brazilian courts exploded the notion of “veil piercing” to effectively create a platform around Elon Musk’s business interests in a fight over control of the social spaces of political debate in Brazil. </a:t>
            </a:r>
          </a:p>
          <a:p>
            <a:pPr lvl="1"/>
            <a:r>
              <a:rPr lang="en-US" dirty="0"/>
              <a:t>Use of traditional legal basis to challenge self-legal subjectivity of Starlink</a:t>
            </a:r>
          </a:p>
          <a:p>
            <a:pPr lvl="1"/>
            <a:endParaRPr lang="en-US" dirty="0"/>
          </a:p>
          <a:p>
            <a:pPr lvl="1"/>
            <a:endParaRPr lang="en-US" dirty="0"/>
          </a:p>
          <a:p>
            <a:r>
              <a:rPr lang="en-US" b="1" dirty="0"/>
              <a:t>Tik Tok in Columbia </a:t>
            </a:r>
          </a:p>
          <a:p>
            <a:pPr lvl="1"/>
            <a:r>
              <a:rPr lang="en-US" dirty="0"/>
              <a:t>Columbian Constitutional Court ordered the social media site to restore the account of a user wrongly blocked asserting power over TikTok  even in the absence of any physical presence in Columbia. </a:t>
            </a:r>
          </a:p>
          <a:p>
            <a:pPr lvl="1"/>
            <a:r>
              <a:rPr lang="en-US" dirty="0" err="1"/>
              <a:t>Projeciton</a:t>
            </a:r>
            <a:r>
              <a:rPr lang="en-US" dirty="0"/>
              <a:t> of national constitutional order  onto foreign virtual territory through “effects” test regime</a:t>
            </a:r>
          </a:p>
        </p:txBody>
      </p:sp>
    </p:spTree>
    <p:extLst>
      <p:ext uri="{BB962C8B-B14F-4D97-AF65-F5344CB8AC3E}">
        <p14:creationId xmlns:p14="http://schemas.microsoft.com/office/powerpoint/2010/main" val="2435439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osters with cartoon characters&#10;&#10;AI-generated content may be incorrect.">
            <a:hlinkClick r:id="rId3"/>
            <a:extLst>
              <a:ext uri="{FF2B5EF4-FFF2-40B4-BE49-F238E27FC236}">
                <a16:creationId xmlns:a16="http://schemas.microsoft.com/office/drawing/2014/main" id="{1EED1328-8B34-10C1-61FD-0D6AB5EC1F9E}"/>
              </a:ext>
            </a:extLst>
          </p:cNvPr>
          <p:cNvPicPr>
            <a:picLocks noChangeAspect="1"/>
          </p:cNvPicPr>
          <p:nvPr/>
        </p:nvPicPr>
        <p:blipFill>
          <a:blip r:embed="rId4"/>
          <a:srcRect t="13237" r="1" b="1"/>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102366"/>
            <a:ext cx="2866642" cy="1899912"/>
          </a:xfrm>
        </p:spPr>
        <p:txBody>
          <a:bodyPr>
            <a:normAutofit/>
          </a:bodyPr>
          <a:lstStyle/>
          <a:p>
            <a:r>
              <a:rPr lang="en-US" sz="3500" b="1" dirty="0"/>
              <a:t>Regulatory Transposition</a:t>
            </a:r>
          </a:p>
        </p:txBody>
      </p:sp>
      <p:sp>
        <p:nvSpPr>
          <p:cNvPr id="3" name="Content Placeholder 2"/>
          <p:cNvSpPr>
            <a:spLocks noGrp="1"/>
          </p:cNvSpPr>
          <p:nvPr>
            <p:ph idx="1"/>
          </p:nvPr>
        </p:nvSpPr>
        <p:spPr>
          <a:xfrm>
            <a:off x="5244662" y="2385848"/>
            <a:ext cx="3897051" cy="4472151"/>
          </a:xfrm>
        </p:spPr>
        <p:txBody>
          <a:bodyPr>
            <a:normAutofit fontScale="85000" lnSpcReduction="20000"/>
          </a:bodyPr>
          <a:lstStyle/>
          <a:p>
            <a:r>
              <a:rPr lang="en-US" dirty="0"/>
              <a:t>Regulation moves:</a:t>
            </a:r>
          </a:p>
          <a:p>
            <a:pPr lvl="1"/>
            <a:r>
              <a:rPr lang="en-US" sz="3200" dirty="0"/>
              <a:t>inward (within platforms)</a:t>
            </a:r>
          </a:p>
          <a:p>
            <a:pPr lvl="1"/>
            <a:r>
              <a:rPr lang="en-US" sz="3200" dirty="0"/>
              <a:t>outward (across legal orders)</a:t>
            </a:r>
          </a:p>
          <a:p>
            <a:r>
              <a:rPr lang="en-US" dirty="0"/>
              <a:t>EU directives as TEMPLATE</a:t>
            </a:r>
          </a:p>
          <a:p>
            <a:pPr lvl="1"/>
            <a:r>
              <a:rPr lang="en-US" sz="3200" dirty="0"/>
              <a:t>framing mechanisms</a:t>
            </a:r>
          </a:p>
          <a:p>
            <a:r>
              <a:rPr lang="en-US" dirty="0"/>
              <a:t>Implementation delegated to legal subjects</a:t>
            </a:r>
          </a:p>
          <a:p>
            <a:endParaRPr lang="en-US"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399"/>
          </a:xfrm>
        </p:spPr>
        <p:txBody>
          <a:bodyPr/>
          <a:lstStyle/>
          <a:p>
            <a:r>
              <a:rPr dirty="0"/>
              <a:t>After the Temple Falls</a:t>
            </a:r>
          </a:p>
        </p:txBody>
      </p:sp>
      <p:sp>
        <p:nvSpPr>
          <p:cNvPr id="3" name="Content Placeholder 2"/>
          <p:cNvSpPr>
            <a:spLocks noGrp="1"/>
          </p:cNvSpPr>
          <p:nvPr>
            <p:ph idx="1"/>
          </p:nvPr>
        </p:nvSpPr>
        <p:spPr>
          <a:xfrm>
            <a:off x="1135117" y="997224"/>
            <a:ext cx="6264166" cy="3911107"/>
          </a:xfrm>
          <a:solidFill>
            <a:schemeClr val="bg1"/>
          </a:solidFill>
        </p:spPr>
        <p:txBody>
          <a:bodyPr>
            <a:normAutofit fontScale="85000" lnSpcReduction="20000"/>
          </a:bodyPr>
          <a:lstStyle/>
          <a:p>
            <a:r>
              <a:rPr lang="en-US" dirty="0"/>
              <a:t>The Temple of Baal has fallen, but Samson is also dead. The platform remains.</a:t>
            </a:r>
          </a:p>
          <a:p>
            <a:r>
              <a:rPr lang="en-US" dirty="0"/>
              <a:t>Platforms will continue to evolve as legal subjects, as legal objects, and as subject, like law, only to itself (</a:t>
            </a:r>
            <a:r>
              <a:rPr lang="en-US" b="1" i="1" dirty="0"/>
              <a:t>techno </a:t>
            </a:r>
            <a:r>
              <a:rPr lang="en-US" b="1" i="1" dirty="0" err="1"/>
              <a:t>kompetenz-kompetenz</a:t>
            </a:r>
            <a:r>
              <a:rPr lang="en-US" dirty="0"/>
              <a:t>) and thus only to its own law in accordance with its own rule of law. </a:t>
            </a:r>
          </a:p>
          <a:p>
            <a:r>
              <a:rPr lang="en-US" dirty="0"/>
              <a:t>What emerges from the rubble has yet to assume a form.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0745" y="2029865"/>
            <a:ext cx="4151586" cy="1143000"/>
          </a:xfrm>
        </p:spPr>
        <p:txBody>
          <a:bodyPr/>
          <a:lstStyle/>
          <a:p>
            <a:r>
              <a:rPr lang="es-ES" dirty="0"/>
              <a:t>QUESTIONS?</a:t>
            </a:r>
            <a:endParaRPr dirty="0"/>
          </a:p>
        </p:txBody>
      </p:sp>
      <p:pic>
        <p:nvPicPr>
          <p:cNvPr id="5" name="Content Placeholder 4" descr="A painting of a person falling from a cave&#10;&#10;AI-generated content may be incorrect.">
            <a:extLst>
              <a:ext uri="{FF2B5EF4-FFF2-40B4-BE49-F238E27FC236}">
                <a16:creationId xmlns:a16="http://schemas.microsoft.com/office/drawing/2014/main" id="{ECE79E5D-C493-B3FB-11FB-7E9AF3090CB1}"/>
              </a:ext>
            </a:extLst>
          </p:cNvPr>
          <p:cNvPicPr>
            <a:picLocks noGrp="1" noChangeAspect="1"/>
          </p:cNvPicPr>
          <p:nvPr>
            <p:ph idx="1"/>
          </p:nvPr>
        </p:nvPicPr>
        <p:blipFill>
          <a:blip r:embed="rId3"/>
          <a:stretch>
            <a:fillRect/>
          </a:stretch>
        </p:blipFill>
        <p:spPr>
          <a:xfrm>
            <a:off x="34292" y="0"/>
            <a:ext cx="2246453" cy="6837744"/>
          </a:xfrm>
        </p:spPr>
      </p:pic>
      <p:pic>
        <p:nvPicPr>
          <p:cNvPr id="7" name="Picture 6" descr="A person with muscles and a large rock&#10;&#10;AI-generated content may be incorrect.">
            <a:extLst>
              <a:ext uri="{FF2B5EF4-FFF2-40B4-BE49-F238E27FC236}">
                <a16:creationId xmlns:a16="http://schemas.microsoft.com/office/drawing/2014/main" id="{AE3747AE-4528-A23D-8466-39AF24BE394E}"/>
              </a:ext>
            </a:extLst>
          </p:cNvPr>
          <p:cNvPicPr>
            <a:picLocks noChangeAspect="1"/>
          </p:cNvPicPr>
          <p:nvPr/>
        </p:nvPicPr>
        <p:blipFill>
          <a:blip r:embed="rId4"/>
          <a:stretch>
            <a:fillRect/>
          </a:stretch>
        </p:blipFill>
        <p:spPr>
          <a:xfrm>
            <a:off x="6432331" y="0"/>
            <a:ext cx="2626046"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2CC78-65C7-7AA6-48AD-4E56FBD80B84}"/>
              </a:ext>
            </a:extLst>
          </p:cNvPr>
          <p:cNvSpPr>
            <a:spLocks noGrp="1"/>
          </p:cNvSpPr>
          <p:nvPr>
            <p:ph type="title"/>
          </p:nvPr>
        </p:nvSpPr>
        <p:spPr>
          <a:xfrm>
            <a:off x="687956" y="4583953"/>
            <a:ext cx="3514393" cy="1465973"/>
          </a:xfrm>
        </p:spPr>
        <p:txBody>
          <a:bodyPr anchor="t">
            <a:normAutofit/>
          </a:bodyPr>
          <a:lstStyle/>
          <a:p>
            <a:r>
              <a:rPr lang="en-US" sz="3500"/>
              <a:t>Thank you</a:t>
            </a:r>
          </a:p>
        </p:txBody>
      </p:sp>
      <p:pic>
        <p:nvPicPr>
          <p:cNvPr id="5" name="Picture 4" descr="A couple of tarot cards&#10;&#10;AI-generated content may be incorrect.">
            <a:hlinkClick r:id="rId2"/>
            <a:extLst>
              <a:ext uri="{FF2B5EF4-FFF2-40B4-BE49-F238E27FC236}">
                <a16:creationId xmlns:a16="http://schemas.microsoft.com/office/drawing/2014/main" id="{92B249AE-E19C-9DF8-C03A-E39DD0818DB6}"/>
              </a:ext>
            </a:extLst>
          </p:cNvPr>
          <p:cNvPicPr>
            <a:picLocks noChangeAspect="1"/>
          </p:cNvPicPr>
          <p:nvPr/>
        </p:nvPicPr>
        <p:blipFill>
          <a:blip r:embed="rId3"/>
          <a:srcRect l="3600" r="1" b="1"/>
          <a:stretch>
            <a:fillRect/>
          </a:stretch>
        </p:blipFill>
        <p:spPr>
          <a:xfrm>
            <a:off x="20" y="432"/>
            <a:ext cx="9143980" cy="4244759"/>
          </a:xfrm>
          <a:prstGeom prst="rect">
            <a:avLst/>
          </a:prstGeom>
        </p:spPr>
      </p:pic>
      <p:sp>
        <p:nvSpPr>
          <p:cNvPr id="3" name="Content Placeholder 2">
            <a:extLst>
              <a:ext uri="{FF2B5EF4-FFF2-40B4-BE49-F238E27FC236}">
                <a16:creationId xmlns:a16="http://schemas.microsoft.com/office/drawing/2014/main" id="{E63263F6-DD45-91A2-9D25-C46795EFF0BD}"/>
              </a:ext>
            </a:extLst>
          </p:cNvPr>
          <p:cNvSpPr>
            <a:spLocks noGrp="1"/>
          </p:cNvSpPr>
          <p:nvPr>
            <p:ph idx="1"/>
          </p:nvPr>
        </p:nvSpPr>
        <p:spPr>
          <a:xfrm>
            <a:off x="4572000" y="4583953"/>
            <a:ext cx="4229100" cy="1465973"/>
          </a:xfrm>
        </p:spPr>
        <p:txBody>
          <a:bodyPr>
            <a:normAutofit/>
          </a:bodyPr>
          <a:lstStyle/>
          <a:p>
            <a:r>
              <a:rPr lang="en-US" sz="1700"/>
              <a:t>Remarks may be accessed here:</a:t>
            </a:r>
          </a:p>
          <a:p>
            <a:r>
              <a:rPr lang="en-US" sz="1700" b="1">
                <a:hlinkClick r:id="rId4"/>
              </a:rPr>
              <a:t>ENGLISH</a:t>
            </a:r>
            <a:r>
              <a:rPr lang="en-US" sz="1700" b="1"/>
              <a:t>;</a:t>
            </a:r>
            <a:r>
              <a:rPr lang="en-US" sz="1700"/>
              <a:t> </a:t>
            </a:r>
            <a:r>
              <a:rPr lang="en-US" sz="1700" b="1">
                <a:hlinkClick r:id="rId5"/>
              </a:rPr>
              <a:t>ESPAÑOL</a:t>
            </a:r>
            <a:endParaRPr lang="en-US" sz="1700"/>
          </a:p>
        </p:txBody>
      </p:sp>
      <p:sp>
        <p:nvSpPr>
          <p:cNvPr id="12" name="Rectangle 11">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52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stage&#10;&#10;AI-generated content may be incorrect.">
            <a:hlinkClick r:id="rId3"/>
            <a:extLst>
              <a:ext uri="{FF2B5EF4-FFF2-40B4-BE49-F238E27FC236}">
                <a16:creationId xmlns:a16="http://schemas.microsoft.com/office/drawing/2014/main" id="{B71336D0-464C-E7CE-41D6-E2D31CFE7E9E}"/>
              </a:ext>
            </a:extLst>
          </p:cNvPr>
          <p:cNvPicPr>
            <a:picLocks noChangeAspect="1"/>
          </p:cNvPicPr>
          <p:nvPr/>
        </p:nvPicPr>
        <p:blipFill>
          <a:blip r:embed="rId4"/>
          <a:srcRect l="861"/>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dirty="0"/>
              <a:t>Samson as Metaphor</a:t>
            </a:r>
          </a:p>
        </p:txBody>
      </p:sp>
      <p:sp>
        <p:nvSpPr>
          <p:cNvPr id="3" name="Content Placeholder 2"/>
          <p:cNvSpPr>
            <a:spLocks noGrp="1"/>
          </p:cNvSpPr>
          <p:nvPr>
            <p:ph idx="1"/>
          </p:nvPr>
        </p:nvSpPr>
        <p:spPr>
          <a:xfrm>
            <a:off x="5648707" y="2434200"/>
            <a:ext cx="3493006" cy="4423789"/>
          </a:xfrm>
        </p:spPr>
        <p:txBody>
          <a:bodyPr>
            <a:noAutofit/>
          </a:bodyPr>
          <a:lstStyle/>
          <a:p>
            <a:r>
              <a:rPr lang="es-ES" sz="2800" dirty="0" err="1"/>
              <a:t>Biblical</a:t>
            </a:r>
            <a:r>
              <a:rPr lang="es-ES" sz="2800" dirty="0"/>
              <a:t> </a:t>
            </a:r>
            <a:r>
              <a:rPr lang="es-ES" sz="2800" dirty="0" err="1"/>
              <a:t>Samson</a:t>
            </a:r>
            <a:r>
              <a:rPr lang="es-ES" sz="2800" dirty="0"/>
              <a:t> </a:t>
            </a:r>
            <a:r>
              <a:rPr lang="es-ES" sz="2800" dirty="0" err="1"/>
              <a:t>Judges</a:t>
            </a:r>
            <a:r>
              <a:rPr lang="es-ES" sz="2800" dirty="0"/>
              <a:t> 13-16</a:t>
            </a:r>
          </a:p>
          <a:p>
            <a:r>
              <a:rPr lang="es-ES" sz="2800" dirty="0" err="1"/>
              <a:t>Power</a:t>
            </a:r>
            <a:r>
              <a:rPr lang="es-ES" sz="2800" dirty="0"/>
              <a:t>, </a:t>
            </a:r>
            <a:r>
              <a:rPr lang="es-ES" sz="2800" dirty="0" err="1"/>
              <a:t>betrayal</a:t>
            </a:r>
            <a:r>
              <a:rPr lang="es-ES" sz="2800" dirty="0"/>
              <a:t>, </a:t>
            </a:r>
            <a:r>
              <a:rPr lang="es-ES" sz="2800" dirty="0" err="1"/>
              <a:t>blindness</a:t>
            </a:r>
            <a:r>
              <a:rPr lang="es-ES" sz="2800" dirty="0"/>
              <a:t>, </a:t>
            </a:r>
            <a:r>
              <a:rPr lang="es-ES" sz="2800" dirty="0" err="1"/>
              <a:t>destruction</a:t>
            </a:r>
            <a:endParaRPr lang="es-ES" sz="2800" dirty="0"/>
          </a:p>
          <a:p>
            <a:r>
              <a:rPr lang="es-ES" sz="2800" dirty="0" err="1"/>
              <a:t>Redemption</a:t>
            </a:r>
            <a:r>
              <a:rPr lang="es-ES" sz="2800" dirty="0"/>
              <a:t> at </a:t>
            </a:r>
            <a:r>
              <a:rPr lang="es-ES" sz="2800" dirty="0" err="1"/>
              <a:t>the</a:t>
            </a:r>
            <a:r>
              <a:rPr lang="es-ES" sz="2800" dirty="0"/>
              <a:t> </a:t>
            </a:r>
            <a:r>
              <a:rPr lang="es-ES" sz="2800" dirty="0" err="1"/>
              <a:t>cost</a:t>
            </a:r>
            <a:r>
              <a:rPr lang="es-ES" sz="2800" dirty="0"/>
              <a:t> </a:t>
            </a:r>
            <a:r>
              <a:rPr lang="es-ES" sz="2800" dirty="0" err="1"/>
              <a:t>of</a:t>
            </a:r>
            <a:r>
              <a:rPr lang="es-ES" sz="2800" dirty="0"/>
              <a:t> </a:t>
            </a:r>
            <a:r>
              <a:rPr lang="es-ES" sz="2800" dirty="0" err="1"/>
              <a:t>extinguishment</a:t>
            </a:r>
            <a:endParaRPr lang="es-ES" sz="2800" dirty="0"/>
          </a:p>
          <a:p>
            <a:r>
              <a:rPr lang="es-ES" sz="2800" dirty="0"/>
              <a:t>Who </a:t>
            </a:r>
            <a:r>
              <a:rPr lang="es-ES" sz="2800" dirty="0" err="1"/>
              <a:t>controls</a:t>
            </a:r>
            <a:r>
              <a:rPr lang="es-ES" sz="2800" dirty="0"/>
              <a:t> </a:t>
            </a:r>
            <a:r>
              <a:rPr lang="es-ES" sz="2800" dirty="0" err="1"/>
              <a:t>force</a:t>
            </a:r>
            <a:r>
              <a:rPr lang="es-ES" sz="2800"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Two Samsons</a:t>
            </a:r>
          </a:p>
        </p:txBody>
      </p:sp>
      <p:sp>
        <p:nvSpPr>
          <p:cNvPr id="3" name="Content Placeholder 2"/>
          <p:cNvSpPr>
            <a:spLocks noGrp="1"/>
          </p:cNvSpPr>
          <p:nvPr>
            <p:ph idx="1"/>
          </p:nvPr>
        </p:nvSpPr>
        <p:spPr>
          <a:xfrm>
            <a:off x="3594537" y="1600200"/>
            <a:ext cx="1853323" cy="4525963"/>
          </a:xfrm>
        </p:spPr>
        <p:txBody>
          <a:bodyPr/>
          <a:lstStyle/>
          <a:p>
            <a:r>
              <a:rPr dirty="0"/>
              <a:t>Vessel of higher power</a:t>
            </a:r>
          </a:p>
          <a:p>
            <a:r>
              <a:rPr dirty="0"/>
              <a:t>Auton</a:t>
            </a:r>
            <a:r>
              <a:rPr lang="es-ES" dirty="0"/>
              <a:t>-</a:t>
            </a:r>
            <a:r>
              <a:rPr dirty="0" err="1"/>
              <a:t>omous</a:t>
            </a:r>
            <a:r>
              <a:rPr dirty="0"/>
              <a:t> agent</a:t>
            </a:r>
          </a:p>
        </p:txBody>
      </p:sp>
      <p:pic>
        <p:nvPicPr>
          <p:cNvPr id="5" name="Picture 4" descr="A painting of a person in red and gold shoes&#10;&#10;AI-generated content may be incorrect.">
            <a:extLst>
              <a:ext uri="{FF2B5EF4-FFF2-40B4-BE49-F238E27FC236}">
                <a16:creationId xmlns:a16="http://schemas.microsoft.com/office/drawing/2014/main" id="{030D6478-A22A-4819-4DA8-2337FC6BDBDC}"/>
              </a:ext>
            </a:extLst>
          </p:cNvPr>
          <p:cNvPicPr>
            <a:picLocks noChangeAspect="1"/>
          </p:cNvPicPr>
          <p:nvPr/>
        </p:nvPicPr>
        <p:blipFill>
          <a:blip r:embed="rId3"/>
          <a:stretch>
            <a:fillRect/>
          </a:stretch>
        </p:blipFill>
        <p:spPr>
          <a:xfrm>
            <a:off x="5447860" y="1334813"/>
            <a:ext cx="3696139" cy="5544208"/>
          </a:xfrm>
          <a:prstGeom prst="rect">
            <a:avLst/>
          </a:prstGeom>
        </p:spPr>
      </p:pic>
      <p:pic>
        <p:nvPicPr>
          <p:cNvPr id="7" name="Picture 6" descr="A painting of a person in a robe&#10;&#10;AI-generated content may be incorrect.">
            <a:extLst>
              <a:ext uri="{FF2B5EF4-FFF2-40B4-BE49-F238E27FC236}">
                <a16:creationId xmlns:a16="http://schemas.microsoft.com/office/drawing/2014/main" id="{7E0D9A08-731B-96FD-CA81-E53C0C23134F}"/>
              </a:ext>
            </a:extLst>
          </p:cNvPr>
          <p:cNvPicPr>
            <a:picLocks noChangeAspect="1"/>
          </p:cNvPicPr>
          <p:nvPr/>
        </p:nvPicPr>
        <p:blipFill>
          <a:blip r:embed="rId4"/>
          <a:stretch>
            <a:fillRect/>
          </a:stretch>
        </p:blipFill>
        <p:spPr>
          <a:xfrm>
            <a:off x="0" y="1313792"/>
            <a:ext cx="3696138" cy="55442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166" y="3752849"/>
            <a:ext cx="2660759" cy="2452687"/>
          </a:xfrm>
        </p:spPr>
        <p:txBody>
          <a:bodyPr anchor="ctr">
            <a:normAutofit/>
          </a:bodyPr>
          <a:lstStyle/>
          <a:p>
            <a:r>
              <a:rPr lang="en-US" sz="4000" dirty="0"/>
              <a:t>Bassan’s Framework</a:t>
            </a:r>
          </a:p>
        </p:txBody>
      </p:sp>
      <p:pic>
        <p:nvPicPr>
          <p:cNvPr id="5" name="Picture 4" descr="A screenshot of a computer&#10;&#10;AI-generated content may be incorrect.">
            <a:hlinkClick r:id="rId3"/>
            <a:extLst>
              <a:ext uri="{FF2B5EF4-FFF2-40B4-BE49-F238E27FC236}">
                <a16:creationId xmlns:a16="http://schemas.microsoft.com/office/drawing/2014/main" id="{423344E5-7AA1-921C-29A2-798CC63C875B}"/>
              </a:ext>
            </a:extLst>
          </p:cNvPr>
          <p:cNvPicPr>
            <a:picLocks noChangeAspect="1"/>
          </p:cNvPicPr>
          <p:nvPr/>
        </p:nvPicPr>
        <p:blipFill>
          <a:blip r:embed="rId4"/>
          <a:srcRect r="5740" b="-1"/>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976014" cy="3105140"/>
          </a:xfrm>
        </p:spPr>
        <p:txBody>
          <a:bodyPr anchor="ctr">
            <a:normAutofit lnSpcReduction="10000"/>
          </a:bodyPr>
          <a:lstStyle/>
          <a:p>
            <a:r>
              <a:rPr lang="en-US" sz="2800" b="1" dirty="0"/>
              <a:t>Fabio Bassan, </a:t>
            </a:r>
            <a:r>
              <a:rPr lang="en-US" sz="2800" b="1" i="1" dirty="0"/>
              <a:t>Digital Platforms and Global Law</a:t>
            </a:r>
            <a:endParaRPr lang="en-US" sz="2800" dirty="0"/>
          </a:p>
          <a:p>
            <a:r>
              <a:rPr lang="en-US" sz="2800" dirty="0"/>
              <a:t>Platforms as virtual (digital) factories</a:t>
            </a:r>
          </a:p>
          <a:p>
            <a:r>
              <a:rPr lang="en-US" sz="2800" dirty="0"/>
              <a:t>Legal complexity intensified by digitalization</a:t>
            </a:r>
          </a:p>
          <a:p>
            <a:r>
              <a:rPr lang="en-US" sz="2800" dirty="0"/>
              <a:t>Need to escape old regulatory categories</a:t>
            </a:r>
          </a:p>
          <a:p>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78677"/>
            <a:ext cx="5397293" cy="1771570"/>
          </a:xfrm>
        </p:spPr>
        <p:txBody>
          <a:bodyPr>
            <a:normAutofit fontScale="90000"/>
          </a:bodyPr>
          <a:lstStyle/>
          <a:p>
            <a:r>
              <a:rPr lang="es-ES" dirty="0" err="1"/>
              <a:t>Transnational</a:t>
            </a:r>
            <a:r>
              <a:rPr lang="es-ES" dirty="0"/>
              <a:t> </a:t>
            </a:r>
            <a:r>
              <a:rPr lang="es-ES" dirty="0" err="1"/>
              <a:t>Private</a:t>
            </a:r>
            <a:r>
              <a:rPr lang="es-ES" dirty="0"/>
              <a:t> </a:t>
            </a:r>
            <a:r>
              <a:rPr lang="es-ES" dirty="0" err="1"/>
              <a:t>Ordering</a:t>
            </a:r>
            <a:r>
              <a:rPr lang="es-ES" dirty="0"/>
              <a:t>:</a:t>
            </a:r>
            <a:br>
              <a:rPr lang="es-ES" dirty="0"/>
            </a:br>
            <a:r>
              <a:rPr lang="es-ES" dirty="0"/>
              <a:t>Supra-</a:t>
            </a:r>
            <a:r>
              <a:rPr lang="es-ES" dirty="0" err="1"/>
              <a:t>Nationalization</a:t>
            </a:r>
            <a:endParaRPr lang="es-ES" dirty="0"/>
          </a:p>
        </p:txBody>
      </p:sp>
      <p:sp>
        <p:nvSpPr>
          <p:cNvPr id="3" name="Content Placeholder 2"/>
          <p:cNvSpPr>
            <a:spLocks noGrp="1"/>
          </p:cNvSpPr>
          <p:nvPr>
            <p:ph idx="1"/>
          </p:nvPr>
        </p:nvSpPr>
        <p:spPr>
          <a:xfrm>
            <a:off x="627510" y="2405067"/>
            <a:ext cx="4501582" cy="3729034"/>
          </a:xfrm>
        </p:spPr>
        <p:txBody>
          <a:bodyPr>
            <a:normAutofit/>
          </a:bodyPr>
          <a:lstStyle/>
          <a:p>
            <a:r>
              <a:rPr lang="en-US" dirty="0"/>
              <a:t>Uniform contracts</a:t>
            </a:r>
          </a:p>
          <a:p>
            <a:r>
              <a:rPr lang="en-US" dirty="0"/>
              <a:t>Global standards</a:t>
            </a:r>
          </a:p>
          <a:p>
            <a:r>
              <a:rPr lang="en-US" dirty="0"/>
              <a:t>Platform-Community Governance</a:t>
            </a:r>
          </a:p>
          <a:p>
            <a:r>
              <a:rPr lang="en-US" dirty="0"/>
              <a:t>The UN BHR Guiding Principles model </a:t>
            </a:r>
          </a:p>
        </p:txBody>
      </p:sp>
      <p:pic>
        <p:nvPicPr>
          <p:cNvPr id="5" name="Picture 4" descr="A person holding another person&#10;&#10;AI-generated content may be incorrect.">
            <a:hlinkClick r:id="rId3"/>
            <a:extLst>
              <a:ext uri="{FF2B5EF4-FFF2-40B4-BE49-F238E27FC236}">
                <a16:creationId xmlns:a16="http://schemas.microsoft.com/office/drawing/2014/main" id="{9C7FE296-30E7-2CE3-8715-7D9B0400ECB0}"/>
              </a:ext>
            </a:extLst>
          </p:cNvPr>
          <p:cNvPicPr>
            <a:picLocks noChangeAspect="1"/>
          </p:cNvPicPr>
          <p:nvPr/>
        </p:nvPicPr>
        <p:blipFill>
          <a:blip r:embed="rId4"/>
          <a:srcRect l="5988" r="18703"/>
          <a:stretch>
            <a:fillRect/>
          </a:stretch>
        </p:blipFill>
        <p:spPr>
          <a:xfrm>
            <a:off x="5399580" y="10"/>
            <a:ext cx="3744420" cy="6857990"/>
          </a:xfrm>
          <a:prstGeom prst="rect">
            <a:avLst/>
          </a:prstGeom>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12" y="-1"/>
            <a:ext cx="3909949"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6717"/>
            <a:ext cx="3889309" cy="2349321"/>
          </a:xfrm>
        </p:spPr>
        <p:txBody>
          <a:bodyPr anchor="b">
            <a:noAutofit/>
          </a:bodyPr>
          <a:lstStyle/>
          <a:p>
            <a:pPr>
              <a:lnSpc>
                <a:spcPct val="90000"/>
              </a:lnSpc>
            </a:pPr>
            <a:r>
              <a:rPr lang="en-US" sz="3600" dirty="0">
                <a:solidFill>
                  <a:srgbClr val="FFFFFF"/>
                </a:solidFill>
              </a:rPr>
              <a:t>State–Platform Bargains</a:t>
            </a:r>
            <a:br>
              <a:rPr lang="en-US" sz="3600" dirty="0">
                <a:solidFill>
                  <a:srgbClr val="FFFFFF"/>
                </a:solidFill>
              </a:rPr>
            </a:br>
            <a:r>
              <a:rPr lang="en-US" sz="3600" dirty="0">
                <a:solidFill>
                  <a:srgbClr val="FFFFFF"/>
                </a:solidFill>
              </a:rPr>
              <a:t>More Supra-Nationalization</a:t>
            </a:r>
          </a:p>
        </p:txBody>
      </p:sp>
      <p:sp>
        <p:nvSpPr>
          <p:cNvPr id="3" name="Content Placeholder 2"/>
          <p:cNvSpPr>
            <a:spLocks noGrp="1"/>
          </p:cNvSpPr>
          <p:nvPr>
            <p:ph idx="1"/>
          </p:nvPr>
        </p:nvSpPr>
        <p:spPr>
          <a:xfrm>
            <a:off x="566612" y="2459116"/>
            <a:ext cx="3038435" cy="3962705"/>
          </a:xfrm>
        </p:spPr>
        <p:txBody>
          <a:bodyPr>
            <a:noAutofit/>
          </a:bodyPr>
          <a:lstStyle/>
          <a:p>
            <a:r>
              <a:rPr lang="en-US" sz="2400" dirty="0">
                <a:solidFill>
                  <a:srgbClr val="FFFFFF"/>
                </a:solidFill>
              </a:rPr>
              <a:t>Re-territorialization</a:t>
            </a:r>
          </a:p>
          <a:p>
            <a:r>
              <a:rPr lang="en-US" sz="2400" dirty="0">
                <a:solidFill>
                  <a:srgbClr val="FFFFFF"/>
                </a:solidFill>
              </a:rPr>
              <a:t>Production agreements</a:t>
            </a:r>
          </a:p>
          <a:p>
            <a:r>
              <a:rPr lang="en-US" sz="2400" dirty="0">
                <a:solidFill>
                  <a:srgbClr val="FFFFFF"/>
                </a:solidFill>
              </a:rPr>
              <a:t>Platforms pulled back into state space</a:t>
            </a:r>
          </a:p>
          <a:p>
            <a:r>
              <a:rPr lang="en-US" sz="2400" dirty="0">
                <a:solidFill>
                  <a:srgbClr val="FFFFFF"/>
                </a:solidFill>
              </a:rPr>
              <a:t>Negotiated sovereignty</a:t>
            </a:r>
          </a:p>
        </p:txBody>
      </p:sp>
      <p:pic>
        <p:nvPicPr>
          <p:cNvPr id="5" name="Picture 4" descr="A group of men sitting on a bench&#10;&#10;AI-generated content may be incorrect.">
            <a:extLst>
              <a:ext uri="{FF2B5EF4-FFF2-40B4-BE49-F238E27FC236}">
                <a16:creationId xmlns:a16="http://schemas.microsoft.com/office/drawing/2014/main" id="{C8E27AA3-3375-5BC1-8E65-D9D61E48CEF0}"/>
              </a:ext>
            </a:extLst>
          </p:cNvPr>
          <p:cNvPicPr>
            <a:picLocks noChangeAspect="1"/>
          </p:cNvPicPr>
          <p:nvPr/>
        </p:nvPicPr>
        <p:blipFill>
          <a:blip r:embed="rId3"/>
          <a:stretch>
            <a:fillRect/>
          </a:stretch>
        </p:blipFill>
        <p:spPr>
          <a:xfrm>
            <a:off x="4517263" y="787114"/>
            <a:ext cx="4028681" cy="5283771"/>
          </a:xfrm>
          <a:prstGeom prst="rect">
            <a:avLst/>
          </a:prstGeom>
        </p:spPr>
      </p:pic>
      <p:pic>
        <p:nvPicPr>
          <p:cNvPr id="6" name="Picture 5" descr="A group of men sitting on a bench&#10;&#10;AI-generated content may be incorrect.">
            <a:hlinkClick r:id="rId4"/>
            <a:extLst>
              <a:ext uri="{FF2B5EF4-FFF2-40B4-BE49-F238E27FC236}">
                <a16:creationId xmlns:a16="http://schemas.microsoft.com/office/drawing/2014/main" id="{8ED6D216-87AF-36F2-9356-6E9722A09C4C}"/>
              </a:ext>
            </a:extLst>
          </p:cNvPr>
          <p:cNvPicPr>
            <a:picLocks noChangeAspect="1"/>
          </p:cNvPicPr>
          <p:nvPr/>
        </p:nvPicPr>
        <p:blipFill>
          <a:blip r:embed="rId3"/>
          <a:stretch>
            <a:fillRect/>
          </a:stretch>
        </p:blipFill>
        <p:spPr>
          <a:xfrm>
            <a:off x="4548707" y="787114"/>
            <a:ext cx="4028681" cy="528377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340"/>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blipFill dpi="0" rotWithShape="1">
            <a:blip r:embed="rId4">
              <a:alphaModFix amt="17516"/>
            </a:blip>
            <a:srcRect/>
            <a:tile tx="0" ty="0" sx="100000" sy="100000" flip="none" algn="tl"/>
          </a:blipFill>
        </p:spPr>
        <p:txBody>
          <a:bodyPr/>
          <a:lstStyle/>
          <a:p>
            <a:r>
              <a:rPr dirty="0"/>
              <a:t>Intermeshed Norms</a:t>
            </a:r>
          </a:p>
        </p:txBody>
      </p:sp>
      <p:sp>
        <p:nvSpPr>
          <p:cNvPr id="3" name="Content Placeholder 2"/>
          <p:cNvSpPr>
            <a:spLocks noGrp="1"/>
          </p:cNvSpPr>
          <p:nvPr>
            <p:ph idx="1"/>
          </p:nvPr>
        </p:nvSpPr>
        <p:spPr/>
        <p:txBody>
          <a:bodyPr>
            <a:normAutofit fontScale="85000" lnSpcReduction="20000"/>
          </a:bodyPr>
          <a:lstStyle/>
          <a:p>
            <a:r>
              <a:rPr lang="en-US" b="1" dirty="0"/>
              <a:t>Bassan’s words </a:t>
            </a:r>
          </a:p>
          <a:p>
            <a:pPr lvl="1"/>
            <a:r>
              <a:rPr lang="en-US" b="1" dirty="0"/>
              <a:t>“intricate interweaving between digital platforms, user communities, states, supranational and international organizations [that aggregates and rationalizes] a joint operation of national laws, transnational and international law, primarily private, secondarily public (as regards organizational rules), and also subsidiary (as regards regulation). “ (p. 143). </a:t>
            </a:r>
          </a:p>
          <a:p>
            <a:r>
              <a:rPr lang="en-US" b="1" dirty="0"/>
              <a:t>In effect, </a:t>
            </a:r>
            <a:r>
              <a:rPr lang="en-US" b="1" i="1" dirty="0"/>
              <a:t>the rationalization of structural coupling between autonomous but related subsystems—the legal orders of states and of platforms undertaken within the platform that is international public and private regulatory space</a:t>
            </a:r>
            <a:r>
              <a:rPr lang="en-US" b="1" dirty="0"/>
              <a:t>. </a:t>
            </a:r>
          </a:p>
          <a:p>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029" y="160864"/>
            <a:ext cx="2582636" cy="1616203"/>
          </a:xfrm>
        </p:spPr>
        <p:txBody>
          <a:bodyPr anchor="b">
            <a:normAutofit/>
          </a:bodyPr>
          <a:lstStyle/>
          <a:p>
            <a:r>
              <a:rPr lang="en-US" sz="4000" dirty="0"/>
              <a:t>Five Pathways</a:t>
            </a:r>
          </a:p>
        </p:txBody>
      </p:sp>
      <p:pic>
        <p:nvPicPr>
          <p:cNvPr id="5" name="Picture 4" descr="A poster of a person holding a baby&#10;&#10;AI-generated content may be incorrect.">
            <a:hlinkClick r:id="rId3"/>
            <a:extLst>
              <a:ext uri="{FF2B5EF4-FFF2-40B4-BE49-F238E27FC236}">
                <a16:creationId xmlns:a16="http://schemas.microsoft.com/office/drawing/2014/main" id="{F7ABDCA5-69A0-AA50-BB58-95339AC7B289}"/>
              </a:ext>
            </a:extLst>
          </p:cNvPr>
          <p:cNvPicPr>
            <a:picLocks noChangeAspect="1"/>
          </p:cNvPicPr>
          <p:nvPr/>
        </p:nvPicPr>
        <p:blipFill>
          <a:blip r:embed="rId4"/>
          <a:stretch>
            <a:fillRect/>
          </a:stretch>
        </p:blipFill>
        <p:spPr>
          <a:xfrm>
            <a:off x="115614" y="335638"/>
            <a:ext cx="5504527" cy="5645670"/>
          </a:xfrm>
          <a:prstGeom prst="rect">
            <a:avLst/>
          </a:prstGeom>
        </p:spPr>
      </p:pic>
      <p:sp>
        <p:nvSpPr>
          <p:cNvPr id="3" name="Content Placeholder 2"/>
          <p:cNvSpPr>
            <a:spLocks noGrp="1"/>
          </p:cNvSpPr>
          <p:nvPr>
            <p:ph idx="1"/>
          </p:nvPr>
        </p:nvSpPr>
        <p:spPr>
          <a:xfrm>
            <a:off x="5932712" y="2175641"/>
            <a:ext cx="3095673" cy="3805667"/>
          </a:xfrm>
        </p:spPr>
        <p:txBody>
          <a:bodyPr anchor="t">
            <a:normAutofit fontScale="85000" lnSpcReduction="20000"/>
          </a:bodyPr>
          <a:lstStyle/>
          <a:p>
            <a:r>
              <a:rPr lang="en-US" dirty="0"/>
              <a:t>Platform definition</a:t>
            </a:r>
          </a:p>
          <a:p>
            <a:r>
              <a:rPr lang="en-US" dirty="0"/>
              <a:t>Signifying ecosystems</a:t>
            </a:r>
          </a:p>
          <a:p>
            <a:r>
              <a:rPr lang="en-US" dirty="0"/>
              <a:t>The human in regulation</a:t>
            </a:r>
          </a:p>
          <a:p>
            <a:r>
              <a:rPr lang="en-US" dirty="0"/>
              <a:t>Platform as sovereign</a:t>
            </a:r>
          </a:p>
          <a:p>
            <a:r>
              <a:rPr lang="en-US" dirty="0"/>
              <a:t>Competing sovereignties</a:t>
            </a:r>
          </a:p>
          <a:p>
            <a:pPr marL="0" indent="0">
              <a:buNone/>
            </a:pPr>
            <a:endParaRPr lang="en-US" sz="1700" dirty="0"/>
          </a:p>
        </p:txBody>
      </p:sp>
      <p:grpSp>
        <p:nvGrpSpPr>
          <p:cNvPr id="10" name="Group 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11" name="Rectangle 10">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688</TotalTime>
  <Words>1544</Words>
  <Application>Microsoft Macintosh PowerPoint</Application>
  <PresentationFormat>On-screen Show (4:3)</PresentationFormat>
  <Paragraphs>156</Paragraphs>
  <Slides>25</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Platforms, Subjectivity, and Competing Sovereignties Dialectics of Law in the Age of Techno-Kompetenz</vt:lpstr>
      <vt:lpstr>The Central Question</vt:lpstr>
      <vt:lpstr>Samson as Metaphor</vt:lpstr>
      <vt:lpstr>Two Samsons</vt:lpstr>
      <vt:lpstr>Bassan’s Framework</vt:lpstr>
      <vt:lpstr>Transnational Private Ordering: Supra-Nationalization</vt:lpstr>
      <vt:lpstr>State–Platform Bargains More Supra-Nationalization</vt:lpstr>
      <vt:lpstr>Intermeshed Norms</vt:lpstr>
      <vt:lpstr>Five Pathways</vt:lpstr>
      <vt:lpstr>1--Platforms Definition</vt:lpstr>
      <vt:lpstr>Platform Samson and his Delilah</vt:lpstr>
      <vt:lpstr>2--Platforms as Spaces Not Subjects</vt:lpstr>
      <vt:lpstr>Subjectivity and Technology</vt:lpstr>
      <vt:lpstr>From Market to Meta</vt:lpstr>
      <vt:lpstr>3--From Human as Subject to Human as Object</vt:lpstr>
      <vt:lpstr>Human at the Core of Regulation; But at the Peripheries of Platforms</vt:lpstr>
      <vt:lpstr>4--Sovereignty at Play;  Technology as Disruptor/Sovereign</vt:lpstr>
      <vt:lpstr>Legal Pluralism as Marginalia</vt:lpstr>
      <vt:lpstr>The Many Splendored Thing</vt:lpstr>
      <vt:lpstr>5--Competing Sovereignties</vt:lpstr>
      <vt:lpstr>Messy Messi</vt:lpstr>
      <vt:lpstr>Regulatory Transposition</vt:lpstr>
      <vt:lpstr>After the Temple Falls</vt:lpstr>
      <vt:lpstr>QUESTIONS?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Backer, Larry Cata</cp:lastModifiedBy>
  <cp:revision>12</cp:revision>
  <dcterms:created xsi:type="dcterms:W3CDTF">2013-01-27T09:14:16Z</dcterms:created>
  <dcterms:modified xsi:type="dcterms:W3CDTF">2026-01-29T09:36:30Z</dcterms:modified>
  <cp:category/>
</cp:coreProperties>
</file>