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4" r:id="rId9"/>
    <p:sldId id="263"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94"/>
  </p:normalViewPr>
  <p:slideViewPr>
    <p:cSldViewPr snapToGrid="0">
      <p:cViewPr varScale="1">
        <p:scale>
          <a:sx n="104" d="100"/>
          <a:sy n="104" d="100"/>
        </p:scale>
        <p:origin x="23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CD1E08-2BCE-443E-B136-41C25C225644}" type="doc">
      <dgm:prSet loTypeId="urn:microsoft.com/office/officeart/2005/8/layout/bProcess4" loCatId="process" qsTypeId="urn:microsoft.com/office/officeart/2005/8/quickstyle/simple1" qsCatId="simple" csTypeId="urn:microsoft.com/office/officeart/2005/8/colors/accent1_2" csCatId="accent1"/>
      <dgm:spPr/>
      <dgm:t>
        <a:bodyPr/>
        <a:lstStyle/>
        <a:p>
          <a:endParaRPr lang="en-US"/>
        </a:p>
      </dgm:t>
    </dgm:pt>
    <dgm:pt modelId="{8464C55C-AB44-4032-A7B9-910CAF76F702}">
      <dgm:prSet/>
      <dgm:spPr/>
      <dgm:t>
        <a:bodyPr/>
        <a:lstStyle/>
        <a:p>
          <a:r>
            <a:rPr lang="en-US" dirty="0"/>
            <a:t>The perils of complacency</a:t>
          </a:r>
        </a:p>
      </dgm:t>
    </dgm:pt>
    <dgm:pt modelId="{0DCA230E-C720-463E-9E6F-5BC6FA694D11}" type="parTrans" cxnId="{858B60F2-F895-4DD3-AF0B-AE7266B5BAFF}">
      <dgm:prSet/>
      <dgm:spPr/>
      <dgm:t>
        <a:bodyPr/>
        <a:lstStyle/>
        <a:p>
          <a:endParaRPr lang="en-US"/>
        </a:p>
      </dgm:t>
    </dgm:pt>
    <dgm:pt modelId="{654F16DE-6976-4F5E-B77B-C0A9E529707A}" type="sibTrans" cxnId="{858B60F2-F895-4DD3-AF0B-AE7266B5BAFF}">
      <dgm:prSet/>
      <dgm:spPr/>
      <dgm:t>
        <a:bodyPr/>
        <a:lstStyle/>
        <a:p>
          <a:endParaRPr lang="en-US"/>
        </a:p>
      </dgm:t>
    </dgm:pt>
    <dgm:pt modelId="{EB50CF09-5D68-428F-BFA7-A9F5346196E3}">
      <dgm:prSet/>
      <dgm:spPr/>
      <dgm:t>
        <a:bodyPr/>
        <a:lstStyle/>
        <a:p>
          <a:r>
            <a:rPr lang="en-US" dirty="0"/>
            <a:t>Business as usual (“we experts have everything under control”)</a:t>
          </a:r>
        </a:p>
      </dgm:t>
    </dgm:pt>
    <dgm:pt modelId="{55B329E7-6E93-4092-A25B-C01F181BE62B}" type="parTrans" cxnId="{651E46C8-EDD8-4CFF-A213-9DA00BBEE86A}">
      <dgm:prSet/>
      <dgm:spPr/>
      <dgm:t>
        <a:bodyPr/>
        <a:lstStyle/>
        <a:p>
          <a:endParaRPr lang="en-US"/>
        </a:p>
      </dgm:t>
    </dgm:pt>
    <dgm:pt modelId="{D94FD555-3267-4A3D-B408-3EEDFF34E79B}" type="sibTrans" cxnId="{651E46C8-EDD8-4CFF-A213-9DA00BBEE86A}">
      <dgm:prSet/>
      <dgm:spPr/>
      <dgm:t>
        <a:bodyPr/>
        <a:lstStyle/>
        <a:p>
          <a:endParaRPr lang="en-US"/>
        </a:p>
      </dgm:t>
    </dgm:pt>
    <dgm:pt modelId="{75FBCCE1-CE40-4186-8AB2-A166D2C5FED6}">
      <dgm:prSet/>
      <dgm:spPr/>
      <dgm:t>
        <a:bodyPr/>
        <a:lstStyle/>
        <a:p>
          <a:r>
            <a:rPr lang="en-US" dirty="0"/>
            <a:t>International community complacency suggesting the manageability of elections (and thus their corruption)</a:t>
          </a:r>
        </a:p>
      </dgm:t>
    </dgm:pt>
    <dgm:pt modelId="{48E52B0A-40D6-4FE6-AFCC-025506214146}" type="parTrans" cxnId="{5B310F7C-AC3E-429C-A808-4E1D029F80DD}">
      <dgm:prSet/>
      <dgm:spPr/>
      <dgm:t>
        <a:bodyPr/>
        <a:lstStyle/>
        <a:p>
          <a:endParaRPr lang="en-US"/>
        </a:p>
      </dgm:t>
    </dgm:pt>
    <dgm:pt modelId="{EB8FB254-EA8C-46C4-94C7-B86E79AC7433}" type="sibTrans" cxnId="{5B310F7C-AC3E-429C-A808-4E1D029F80DD}">
      <dgm:prSet/>
      <dgm:spPr/>
      <dgm:t>
        <a:bodyPr/>
        <a:lstStyle/>
        <a:p>
          <a:endParaRPr lang="en-US"/>
        </a:p>
      </dgm:t>
    </dgm:pt>
    <dgm:pt modelId="{C29A8DE7-4F32-40E5-89E6-7DF3A9D91CA7}">
      <dgm:prSet/>
      <dgm:spPr/>
      <dgm:t>
        <a:bodyPr/>
        <a:lstStyle/>
        <a:p>
          <a:r>
            <a:rPr lang="en-US" dirty="0"/>
            <a:t>The cluelessness of political elites and their claques</a:t>
          </a:r>
        </a:p>
      </dgm:t>
    </dgm:pt>
    <dgm:pt modelId="{7104EE16-A2CF-4E7F-BE1D-D22A57087C27}" type="parTrans" cxnId="{5D38EEB7-B719-460E-8495-72A4F7DCA9AC}">
      <dgm:prSet/>
      <dgm:spPr/>
      <dgm:t>
        <a:bodyPr/>
        <a:lstStyle/>
        <a:p>
          <a:endParaRPr lang="en-US"/>
        </a:p>
      </dgm:t>
    </dgm:pt>
    <dgm:pt modelId="{56D1D997-AE29-4341-9B69-89C4F5377593}" type="sibTrans" cxnId="{5D38EEB7-B719-460E-8495-72A4F7DCA9AC}">
      <dgm:prSet/>
      <dgm:spPr/>
      <dgm:t>
        <a:bodyPr/>
        <a:lstStyle/>
        <a:p>
          <a:endParaRPr lang="en-US"/>
        </a:p>
      </dgm:t>
    </dgm:pt>
    <dgm:pt modelId="{4562B4E7-5F8E-4AD2-9FDF-AF612C7BC4C1}">
      <dgm:prSet/>
      <dgm:spPr/>
      <dgm:t>
        <a:bodyPr/>
        <a:lstStyle/>
        <a:p>
          <a:r>
            <a:rPr lang="en-US" dirty="0"/>
            <a:t>The “basket of deplorables”</a:t>
          </a:r>
        </a:p>
      </dgm:t>
    </dgm:pt>
    <dgm:pt modelId="{4DAAA429-B630-405C-B90B-BF407E19AEE7}" type="parTrans" cxnId="{4D7305F0-B25E-4153-A04B-41E71C7E93B9}">
      <dgm:prSet/>
      <dgm:spPr/>
      <dgm:t>
        <a:bodyPr/>
        <a:lstStyle/>
        <a:p>
          <a:endParaRPr lang="en-US"/>
        </a:p>
      </dgm:t>
    </dgm:pt>
    <dgm:pt modelId="{0B455B6E-71FD-4884-BE34-7DAE1BA1F9B7}" type="sibTrans" cxnId="{4D7305F0-B25E-4153-A04B-41E71C7E93B9}">
      <dgm:prSet/>
      <dgm:spPr/>
      <dgm:t>
        <a:bodyPr/>
        <a:lstStyle/>
        <a:p>
          <a:endParaRPr lang="en-US"/>
        </a:p>
      </dgm:t>
    </dgm:pt>
    <dgm:pt modelId="{C0329321-0731-47E1-91A6-F87ED6B8E6DF}">
      <dgm:prSet/>
      <dgm:spPr/>
      <dgm:t>
        <a:bodyPr/>
        <a:lstStyle/>
        <a:p>
          <a:r>
            <a:rPr lang="en-US" dirty="0"/>
            <a:t>Polling Hallucinations</a:t>
          </a:r>
        </a:p>
      </dgm:t>
    </dgm:pt>
    <dgm:pt modelId="{F8FB0192-880B-414A-B733-D4FF18EA2E6B}" type="parTrans" cxnId="{61AD6B76-C954-4987-AF55-03DD7C559C8A}">
      <dgm:prSet/>
      <dgm:spPr/>
      <dgm:t>
        <a:bodyPr/>
        <a:lstStyle/>
        <a:p>
          <a:endParaRPr lang="en-US"/>
        </a:p>
      </dgm:t>
    </dgm:pt>
    <dgm:pt modelId="{BB34795C-B13F-4860-AC5C-7D17E45D16CD}" type="sibTrans" cxnId="{61AD6B76-C954-4987-AF55-03DD7C559C8A}">
      <dgm:prSet/>
      <dgm:spPr/>
      <dgm:t>
        <a:bodyPr/>
        <a:lstStyle/>
        <a:p>
          <a:endParaRPr lang="en-US"/>
        </a:p>
      </dgm:t>
    </dgm:pt>
    <dgm:pt modelId="{A81794FE-1D09-764E-8E9D-B66DB3440855}" type="pres">
      <dgm:prSet presAssocID="{F7CD1E08-2BCE-443E-B136-41C25C225644}" presName="Name0" presStyleCnt="0">
        <dgm:presLayoutVars>
          <dgm:dir/>
          <dgm:resizeHandles/>
        </dgm:presLayoutVars>
      </dgm:prSet>
      <dgm:spPr/>
    </dgm:pt>
    <dgm:pt modelId="{939E8D11-1DDC-444E-B29F-7585D46604BF}" type="pres">
      <dgm:prSet presAssocID="{8464C55C-AB44-4032-A7B9-910CAF76F702}" presName="compNode" presStyleCnt="0"/>
      <dgm:spPr/>
    </dgm:pt>
    <dgm:pt modelId="{26343F66-3D6A-164A-9D86-AA80AFE1344C}" type="pres">
      <dgm:prSet presAssocID="{8464C55C-AB44-4032-A7B9-910CAF76F702}" presName="dummyConnPt" presStyleCnt="0"/>
      <dgm:spPr/>
    </dgm:pt>
    <dgm:pt modelId="{1AD2E68B-5A53-7F45-8527-065153E77927}" type="pres">
      <dgm:prSet presAssocID="{8464C55C-AB44-4032-A7B9-910CAF76F702}" presName="node" presStyleLbl="node1" presStyleIdx="0" presStyleCnt="2">
        <dgm:presLayoutVars>
          <dgm:bulletEnabled val="1"/>
        </dgm:presLayoutVars>
      </dgm:prSet>
      <dgm:spPr/>
    </dgm:pt>
    <dgm:pt modelId="{2C5FF0B5-7AC9-294F-88B8-6CDB205312C5}" type="pres">
      <dgm:prSet presAssocID="{654F16DE-6976-4F5E-B77B-C0A9E529707A}" presName="sibTrans" presStyleLbl="bgSibTrans2D1" presStyleIdx="0" presStyleCnt="1"/>
      <dgm:spPr/>
    </dgm:pt>
    <dgm:pt modelId="{0CDAE0FD-CCFB-4B4F-9527-F9C2333D7A38}" type="pres">
      <dgm:prSet presAssocID="{C29A8DE7-4F32-40E5-89E6-7DF3A9D91CA7}" presName="compNode" presStyleCnt="0"/>
      <dgm:spPr/>
    </dgm:pt>
    <dgm:pt modelId="{A315B69D-9DE2-6748-8FD4-C6C0FE057455}" type="pres">
      <dgm:prSet presAssocID="{C29A8DE7-4F32-40E5-89E6-7DF3A9D91CA7}" presName="dummyConnPt" presStyleCnt="0"/>
      <dgm:spPr/>
    </dgm:pt>
    <dgm:pt modelId="{AB573D3E-8A0F-AB4F-B266-EFC02C42BE6C}" type="pres">
      <dgm:prSet presAssocID="{C29A8DE7-4F32-40E5-89E6-7DF3A9D91CA7}" presName="node" presStyleLbl="node1" presStyleIdx="1" presStyleCnt="2" custLinFactNeighborX="2666" custLinFactNeighborY="3455">
        <dgm:presLayoutVars>
          <dgm:bulletEnabled val="1"/>
        </dgm:presLayoutVars>
      </dgm:prSet>
      <dgm:spPr/>
    </dgm:pt>
  </dgm:ptLst>
  <dgm:cxnLst>
    <dgm:cxn modelId="{193EFD18-089E-7344-B1E2-669C2170DB57}" type="presOf" srcId="{C29A8DE7-4F32-40E5-89E6-7DF3A9D91CA7}" destId="{AB573D3E-8A0F-AB4F-B266-EFC02C42BE6C}" srcOrd="0" destOrd="0" presId="urn:microsoft.com/office/officeart/2005/8/layout/bProcess4"/>
    <dgm:cxn modelId="{AFE65C5A-7324-4845-ACAC-5EEA409B2A58}" type="presOf" srcId="{75FBCCE1-CE40-4186-8AB2-A166D2C5FED6}" destId="{1AD2E68B-5A53-7F45-8527-065153E77927}" srcOrd="0" destOrd="2" presId="urn:microsoft.com/office/officeart/2005/8/layout/bProcess4"/>
    <dgm:cxn modelId="{835C4E5E-B8FB-584C-9A8E-A38329FD10E7}" type="presOf" srcId="{654F16DE-6976-4F5E-B77B-C0A9E529707A}" destId="{2C5FF0B5-7AC9-294F-88B8-6CDB205312C5}" srcOrd="0" destOrd="0" presId="urn:microsoft.com/office/officeart/2005/8/layout/bProcess4"/>
    <dgm:cxn modelId="{F4F1D76F-55CB-8E42-84F8-B6D41229FD61}" type="presOf" srcId="{4562B4E7-5F8E-4AD2-9FDF-AF612C7BC4C1}" destId="{AB573D3E-8A0F-AB4F-B266-EFC02C42BE6C}" srcOrd="0" destOrd="1" presId="urn:microsoft.com/office/officeart/2005/8/layout/bProcess4"/>
    <dgm:cxn modelId="{61AD6B76-C954-4987-AF55-03DD7C559C8A}" srcId="{C29A8DE7-4F32-40E5-89E6-7DF3A9D91CA7}" destId="{C0329321-0731-47E1-91A6-F87ED6B8E6DF}" srcOrd="1" destOrd="0" parTransId="{F8FB0192-880B-414A-B733-D4FF18EA2E6B}" sibTransId="{BB34795C-B13F-4860-AC5C-7D17E45D16CD}"/>
    <dgm:cxn modelId="{5B310F7C-AC3E-429C-A808-4E1D029F80DD}" srcId="{8464C55C-AB44-4032-A7B9-910CAF76F702}" destId="{75FBCCE1-CE40-4186-8AB2-A166D2C5FED6}" srcOrd="1" destOrd="0" parTransId="{48E52B0A-40D6-4FE6-AFCC-025506214146}" sibTransId="{EB8FB254-EA8C-46C4-94C7-B86E79AC7433}"/>
    <dgm:cxn modelId="{F717FE91-C4B9-C14F-B01C-819CD911F77C}" type="presOf" srcId="{8464C55C-AB44-4032-A7B9-910CAF76F702}" destId="{1AD2E68B-5A53-7F45-8527-065153E77927}" srcOrd="0" destOrd="0" presId="urn:microsoft.com/office/officeart/2005/8/layout/bProcess4"/>
    <dgm:cxn modelId="{EF637AA9-28D4-A844-92AF-BCC6ECDE0682}" type="presOf" srcId="{F7CD1E08-2BCE-443E-B136-41C25C225644}" destId="{A81794FE-1D09-764E-8E9D-B66DB3440855}" srcOrd="0" destOrd="0" presId="urn:microsoft.com/office/officeart/2005/8/layout/bProcess4"/>
    <dgm:cxn modelId="{5D38EEB7-B719-460E-8495-72A4F7DCA9AC}" srcId="{F7CD1E08-2BCE-443E-B136-41C25C225644}" destId="{C29A8DE7-4F32-40E5-89E6-7DF3A9D91CA7}" srcOrd="1" destOrd="0" parTransId="{7104EE16-A2CF-4E7F-BE1D-D22A57087C27}" sibTransId="{56D1D997-AE29-4341-9B69-89C4F5377593}"/>
    <dgm:cxn modelId="{651E46C8-EDD8-4CFF-A213-9DA00BBEE86A}" srcId="{8464C55C-AB44-4032-A7B9-910CAF76F702}" destId="{EB50CF09-5D68-428F-BFA7-A9F5346196E3}" srcOrd="0" destOrd="0" parTransId="{55B329E7-6E93-4092-A25B-C01F181BE62B}" sibTransId="{D94FD555-3267-4A3D-B408-3EEDFF34E79B}"/>
    <dgm:cxn modelId="{FF942ECE-F5F8-104A-A841-29CB929760A4}" type="presOf" srcId="{C0329321-0731-47E1-91A6-F87ED6B8E6DF}" destId="{AB573D3E-8A0F-AB4F-B266-EFC02C42BE6C}" srcOrd="0" destOrd="2" presId="urn:microsoft.com/office/officeart/2005/8/layout/bProcess4"/>
    <dgm:cxn modelId="{4D7305F0-B25E-4153-A04B-41E71C7E93B9}" srcId="{C29A8DE7-4F32-40E5-89E6-7DF3A9D91CA7}" destId="{4562B4E7-5F8E-4AD2-9FDF-AF612C7BC4C1}" srcOrd="0" destOrd="0" parTransId="{4DAAA429-B630-405C-B90B-BF407E19AEE7}" sibTransId="{0B455B6E-71FD-4884-BE34-7DAE1BA1F9B7}"/>
    <dgm:cxn modelId="{858B60F2-F895-4DD3-AF0B-AE7266B5BAFF}" srcId="{F7CD1E08-2BCE-443E-B136-41C25C225644}" destId="{8464C55C-AB44-4032-A7B9-910CAF76F702}" srcOrd="0" destOrd="0" parTransId="{0DCA230E-C720-463E-9E6F-5BC6FA694D11}" sibTransId="{654F16DE-6976-4F5E-B77B-C0A9E529707A}"/>
    <dgm:cxn modelId="{3ACBE5F7-B374-024E-8DDB-B2B3126AA782}" type="presOf" srcId="{EB50CF09-5D68-428F-BFA7-A9F5346196E3}" destId="{1AD2E68B-5A53-7F45-8527-065153E77927}" srcOrd="0" destOrd="1" presId="urn:microsoft.com/office/officeart/2005/8/layout/bProcess4"/>
    <dgm:cxn modelId="{23D17C91-727F-484F-A055-C823916DF2A1}" type="presParOf" srcId="{A81794FE-1D09-764E-8E9D-B66DB3440855}" destId="{939E8D11-1DDC-444E-B29F-7585D46604BF}" srcOrd="0" destOrd="0" presId="urn:microsoft.com/office/officeart/2005/8/layout/bProcess4"/>
    <dgm:cxn modelId="{BD5B1C99-A205-D74A-8C70-0D100A6CB4ED}" type="presParOf" srcId="{939E8D11-1DDC-444E-B29F-7585D46604BF}" destId="{26343F66-3D6A-164A-9D86-AA80AFE1344C}" srcOrd="0" destOrd="0" presId="urn:microsoft.com/office/officeart/2005/8/layout/bProcess4"/>
    <dgm:cxn modelId="{5D5F2AD5-BF25-984B-BDBD-C77C38A52368}" type="presParOf" srcId="{939E8D11-1DDC-444E-B29F-7585D46604BF}" destId="{1AD2E68B-5A53-7F45-8527-065153E77927}" srcOrd="1" destOrd="0" presId="urn:microsoft.com/office/officeart/2005/8/layout/bProcess4"/>
    <dgm:cxn modelId="{7D323FAD-BE22-CE4C-81E0-3C49D684AB8E}" type="presParOf" srcId="{A81794FE-1D09-764E-8E9D-B66DB3440855}" destId="{2C5FF0B5-7AC9-294F-88B8-6CDB205312C5}" srcOrd="1" destOrd="0" presId="urn:microsoft.com/office/officeart/2005/8/layout/bProcess4"/>
    <dgm:cxn modelId="{07E5DB9B-44C0-0D4B-94BA-DCA0CC4A50E7}" type="presParOf" srcId="{A81794FE-1D09-764E-8E9D-B66DB3440855}" destId="{0CDAE0FD-CCFB-4B4F-9527-F9C2333D7A38}" srcOrd="2" destOrd="0" presId="urn:microsoft.com/office/officeart/2005/8/layout/bProcess4"/>
    <dgm:cxn modelId="{ABC3253C-0A5E-1B4B-86B2-FD9FE0141BB3}" type="presParOf" srcId="{0CDAE0FD-CCFB-4B4F-9527-F9C2333D7A38}" destId="{A315B69D-9DE2-6748-8FD4-C6C0FE057455}" srcOrd="0" destOrd="0" presId="urn:microsoft.com/office/officeart/2005/8/layout/bProcess4"/>
    <dgm:cxn modelId="{28F1937D-5EFA-314D-8678-5DD8B5AF6459}" type="presParOf" srcId="{0CDAE0FD-CCFB-4B4F-9527-F9C2333D7A38}" destId="{AB573D3E-8A0F-AB4F-B266-EFC02C42BE6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301157-4AFF-466E-827C-FF20926BD87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59891C9-1A75-4BAC-BA29-C25117A7AC0A}">
      <dgm:prSet/>
      <dgm:spPr/>
      <dgm:t>
        <a:bodyPr/>
        <a:lstStyle/>
        <a:p>
          <a:r>
            <a:rPr lang="en-US" dirty="0"/>
            <a:t>DEI--racism, racialism, neutrality</a:t>
          </a:r>
        </a:p>
      </dgm:t>
    </dgm:pt>
    <dgm:pt modelId="{F5013080-C4FC-4CD4-9EB8-08C4A4C26FB0}" type="parTrans" cxnId="{AADA9225-E78A-4027-8EA5-14A14574DA6B}">
      <dgm:prSet/>
      <dgm:spPr/>
      <dgm:t>
        <a:bodyPr/>
        <a:lstStyle/>
        <a:p>
          <a:endParaRPr lang="en-US"/>
        </a:p>
      </dgm:t>
    </dgm:pt>
    <dgm:pt modelId="{A604E823-C5E5-4687-A440-43682CC80A96}" type="sibTrans" cxnId="{AADA9225-E78A-4027-8EA5-14A14574DA6B}">
      <dgm:prSet/>
      <dgm:spPr/>
      <dgm:t>
        <a:bodyPr/>
        <a:lstStyle/>
        <a:p>
          <a:endParaRPr lang="en-US"/>
        </a:p>
      </dgm:t>
    </dgm:pt>
    <dgm:pt modelId="{7081B95F-F290-497F-AF01-7E66827BF934}">
      <dgm:prSet/>
      <dgm:spPr/>
      <dgm:t>
        <a:bodyPr/>
        <a:lstStyle/>
        <a:p>
          <a:r>
            <a:rPr lang="en-US" dirty="0"/>
            <a:t>Educational Institutions</a:t>
          </a:r>
        </a:p>
      </dgm:t>
    </dgm:pt>
    <dgm:pt modelId="{F114DA97-2092-427D-9442-0B15EE0E984A}" type="parTrans" cxnId="{0560D851-898C-4804-BA34-C55432572393}">
      <dgm:prSet/>
      <dgm:spPr/>
      <dgm:t>
        <a:bodyPr/>
        <a:lstStyle/>
        <a:p>
          <a:endParaRPr lang="en-US"/>
        </a:p>
      </dgm:t>
    </dgm:pt>
    <dgm:pt modelId="{A8A886AA-0D28-4DC1-B7C6-76273BCF65E8}" type="sibTrans" cxnId="{0560D851-898C-4804-BA34-C55432572393}">
      <dgm:prSet/>
      <dgm:spPr/>
      <dgm:t>
        <a:bodyPr/>
        <a:lstStyle/>
        <a:p>
          <a:endParaRPr lang="en-US"/>
        </a:p>
      </dgm:t>
    </dgm:pt>
    <dgm:pt modelId="{02B5F99F-F2B3-44F4-8035-849470D9785D}">
      <dgm:prSet/>
      <dgm:spPr/>
      <dgm:t>
        <a:bodyPr/>
        <a:lstStyle/>
        <a:p>
          <a:r>
            <a:rPr lang="en-US" dirty="0"/>
            <a:t>The deep state</a:t>
          </a:r>
        </a:p>
      </dgm:t>
    </dgm:pt>
    <dgm:pt modelId="{442EE006-6B24-414E-B3CF-A1668F9630F6}" type="parTrans" cxnId="{CE0F7FD0-A40D-4363-89C9-24206641956F}">
      <dgm:prSet/>
      <dgm:spPr/>
      <dgm:t>
        <a:bodyPr/>
        <a:lstStyle/>
        <a:p>
          <a:endParaRPr lang="en-US"/>
        </a:p>
      </dgm:t>
    </dgm:pt>
    <dgm:pt modelId="{33842169-7669-49E8-A4FD-EBE15C181FFC}" type="sibTrans" cxnId="{CE0F7FD0-A40D-4363-89C9-24206641956F}">
      <dgm:prSet/>
      <dgm:spPr/>
      <dgm:t>
        <a:bodyPr/>
        <a:lstStyle/>
        <a:p>
          <a:endParaRPr lang="en-US"/>
        </a:p>
      </dgm:t>
    </dgm:pt>
    <dgm:pt modelId="{7DF817AD-75BB-4983-BB0C-559EBCC0B12C}">
      <dgm:prSet/>
      <dgm:spPr/>
      <dgm:t>
        <a:bodyPr/>
        <a:lstStyle/>
        <a:p>
          <a:r>
            <a:rPr lang="en-US" dirty="0"/>
            <a:t>Migration</a:t>
          </a:r>
        </a:p>
      </dgm:t>
    </dgm:pt>
    <dgm:pt modelId="{7F6536BB-5707-45DB-8225-E271FCA23372}" type="parTrans" cxnId="{F9D308B3-9FCD-40BF-9EEC-ECB6CCD9510C}">
      <dgm:prSet/>
      <dgm:spPr/>
      <dgm:t>
        <a:bodyPr/>
        <a:lstStyle/>
        <a:p>
          <a:endParaRPr lang="en-US"/>
        </a:p>
      </dgm:t>
    </dgm:pt>
    <dgm:pt modelId="{1B71770B-BF9F-4168-B41D-E2E8C0F40285}" type="sibTrans" cxnId="{F9D308B3-9FCD-40BF-9EEC-ECB6CCD9510C}">
      <dgm:prSet/>
      <dgm:spPr/>
      <dgm:t>
        <a:bodyPr/>
        <a:lstStyle/>
        <a:p>
          <a:endParaRPr lang="en-US"/>
        </a:p>
      </dgm:t>
    </dgm:pt>
    <dgm:pt modelId="{5D8FEECB-C489-44C1-8453-340F81C010DC}">
      <dgm:prSet/>
      <dgm:spPr/>
      <dgm:t>
        <a:bodyPr/>
        <a:lstStyle/>
        <a:p>
          <a:r>
            <a:rPr lang="en-US" dirty="0"/>
            <a:t>Lawyers and courts</a:t>
          </a:r>
        </a:p>
      </dgm:t>
    </dgm:pt>
    <dgm:pt modelId="{7D0590F1-BE48-4302-8C55-8C9DD0938B27}" type="parTrans" cxnId="{D6059DEE-A93D-4A63-9F3F-CC16AA4FF161}">
      <dgm:prSet/>
      <dgm:spPr/>
      <dgm:t>
        <a:bodyPr/>
        <a:lstStyle/>
        <a:p>
          <a:endParaRPr lang="en-US"/>
        </a:p>
      </dgm:t>
    </dgm:pt>
    <dgm:pt modelId="{9155CCA2-A500-4832-B0B4-66FF95C07A61}" type="sibTrans" cxnId="{D6059DEE-A93D-4A63-9F3F-CC16AA4FF161}">
      <dgm:prSet/>
      <dgm:spPr/>
      <dgm:t>
        <a:bodyPr/>
        <a:lstStyle/>
        <a:p>
          <a:endParaRPr lang="en-US"/>
        </a:p>
      </dgm:t>
    </dgm:pt>
    <dgm:pt modelId="{9677AC67-0EEE-D44F-ABB1-3C3E66491ADB}">
      <dgm:prSet/>
      <dgm:spPr/>
      <dgm:t>
        <a:bodyPr/>
        <a:lstStyle/>
        <a:p>
          <a:r>
            <a:rPr lang="en-US" dirty="0"/>
            <a:t>America First</a:t>
          </a:r>
        </a:p>
      </dgm:t>
    </dgm:pt>
    <dgm:pt modelId="{C9194290-1D80-6C4D-83AE-A5E77EA81F4A}" type="parTrans" cxnId="{AFB58946-5E14-E74F-A78E-7076D2840865}">
      <dgm:prSet/>
      <dgm:spPr/>
      <dgm:t>
        <a:bodyPr/>
        <a:lstStyle/>
        <a:p>
          <a:endParaRPr lang="en-US"/>
        </a:p>
      </dgm:t>
    </dgm:pt>
    <dgm:pt modelId="{01CC9BCC-8094-D44C-9C08-353D69B5BD63}" type="sibTrans" cxnId="{AFB58946-5E14-E74F-A78E-7076D2840865}">
      <dgm:prSet/>
      <dgm:spPr/>
      <dgm:t>
        <a:bodyPr/>
        <a:lstStyle/>
        <a:p>
          <a:endParaRPr lang="en-US"/>
        </a:p>
      </dgm:t>
    </dgm:pt>
    <dgm:pt modelId="{5C6CA459-6992-4342-94B1-73E480D5C321}">
      <dgm:prSet/>
      <dgm:spPr/>
      <dgm:t>
        <a:bodyPr/>
        <a:lstStyle/>
        <a:p>
          <a:r>
            <a:rPr lang="en-US" dirty="0"/>
            <a:t>Climate/Environment</a:t>
          </a:r>
        </a:p>
      </dgm:t>
    </dgm:pt>
    <dgm:pt modelId="{B9EAB59E-10D6-9E42-861E-A3562D4935F6}" type="parTrans" cxnId="{B56AE57C-A75A-3B48-AB80-ECEF410CDFB8}">
      <dgm:prSet/>
      <dgm:spPr/>
      <dgm:t>
        <a:bodyPr/>
        <a:lstStyle/>
        <a:p>
          <a:endParaRPr lang="en-US"/>
        </a:p>
      </dgm:t>
    </dgm:pt>
    <dgm:pt modelId="{5DD464A7-D4EA-3741-B4EB-8C664F1200DC}" type="sibTrans" cxnId="{B56AE57C-A75A-3B48-AB80-ECEF410CDFB8}">
      <dgm:prSet/>
      <dgm:spPr/>
      <dgm:t>
        <a:bodyPr/>
        <a:lstStyle/>
        <a:p>
          <a:endParaRPr lang="en-US"/>
        </a:p>
      </dgm:t>
    </dgm:pt>
    <dgm:pt modelId="{0123235D-2F0E-2240-A52B-AACFAF340D1D}">
      <dgm:prSet/>
      <dgm:spPr/>
      <dgm:t>
        <a:bodyPr/>
        <a:lstStyle/>
        <a:p>
          <a:r>
            <a:rPr lang="en-US" dirty="0"/>
            <a:t>Transactions Culture</a:t>
          </a:r>
        </a:p>
      </dgm:t>
    </dgm:pt>
    <dgm:pt modelId="{FD83691A-AACF-084F-856A-C905A5ED4EA1}" type="parTrans" cxnId="{D86DE69C-B3BC-AA49-B344-991FABD5BB7F}">
      <dgm:prSet/>
      <dgm:spPr/>
      <dgm:t>
        <a:bodyPr/>
        <a:lstStyle/>
        <a:p>
          <a:endParaRPr lang="en-US"/>
        </a:p>
      </dgm:t>
    </dgm:pt>
    <dgm:pt modelId="{C5A9E13C-690A-B647-8DF3-F0A36E340DCC}" type="sibTrans" cxnId="{D86DE69C-B3BC-AA49-B344-991FABD5BB7F}">
      <dgm:prSet/>
      <dgm:spPr/>
      <dgm:t>
        <a:bodyPr/>
        <a:lstStyle/>
        <a:p>
          <a:endParaRPr lang="en-US"/>
        </a:p>
      </dgm:t>
    </dgm:pt>
    <dgm:pt modelId="{E2095BA8-2180-B942-8A8D-A884ED1211A5}" type="pres">
      <dgm:prSet presAssocID="{47301157-4AFF-466E-827C-FF20926BD878}" presName="vert0" presStyleCnt="0">
        <dgm:presLayoutVars>
          <dgm:dir/>
          <dgm:animOne val="branch"/>
          <dgm:animLvl val="lvl"/>
        </dgm:presLayoutVars>
      </dgm:prSet>
      <dgm:spPr/>
    </dgm:pt>
    <dgm:pt modelId="{089083E6-817D-FD4D-B9A9-95B66AA15993}" type="pres">
      <dgm:prSet presAssocID="{159891C9-1A75-4BAC-BA29-C25117A7AC0A}" presName="thickLine" presStyleLbl="alignNode1" presStyleIdx="0" presStyleCnt="8"/>
      <dgm:spPr/>
    </dgm:pt>
    <dgm:pt modelId="{E44CE8E4-8313-C244-84C3-D442DD4657FF}" type="pres">
      <dgm:prSet presAssocID="{159891C9-1A75-4BAC-BA29-C25117A7AC0A}" presName="horz1" presStyleCnt="0"/>
      <dgm:spPr/>
    </dgm:pt>
    <dgm:pt modelId="{F964C1A5-8E15-FE44-980D-348B530F218A}" type="pres">
      <dgm:prSet presAssocID="{159891C9-1A75-4BAC-BA29-C25117A7AC0A}" presName="tx1" presStyleLbl="revTx" presStyleIdx="0" presStyleCnt="8"/>
      <dgm:spPr/>
    </dgm:pt>
    <dgm:pt modelId="{73C4B489-0DB3-054A-85D7-9CD94E0BEC57}" type="pres">
      <dgm:prSet presAssocID="{159891C9-1A75-4BAC-BA29-C25117A7AC0A}" presName="vert1" presStyleCnt="0"/>
      <dgm:spPr/>
    </dgm:pt>
    <dgm:pt modelId="{4438FF6B-D2A8-7A4A-8DE6-16C7EC8AFCE7}" type="pres">
      <dgm:prSet presAssocID="{7081B95F-F290-497F-AF01-7E66827BF934}" presName="thickLine" presStyleLbl="alignNode1" presStyleIdx="1" presStyleCnt="8"/>
      <dgm:spPr/>
    </dgm:pt>
    <dgm:pt modelId="{6E027FD7-476A-4340-9B22-5860BBD9677A}" type="pres">
      <dgm:prSet presAssocID="{7081B95F-F290-497F-AF01-7E66827BF934}" presName="horz1" presStyleCnt="0"/>
      <dgm:spPr/>
    </dgm:pt>
    <dgm:pt modelId="{D696A27D-B6A8-8743-959C-B6C8055D5C16}" type="pres">
      <dgm:prSet presAssocID="{7081B95F-F290-497F-AF01-7E66827BF934}" presName="tx1" presStyleLbl="revTx" presStyleIdx="1" presStyleCnt="8"/>
      <dgm:spPr/>
    </dgm:pt>
    <dgm:pt modelId="{CF1FA844-F201-6D4D-90A1-5DAD66E688B5}" type="pres">
      <dgm:prSet presAssocID="{7081B95F-F290-497F-AF01-7E66827BF934}" presName="vert1" presStyleCnt="0"/>
      <dgm:spPr/>
    </dgm:pt>
    <dgm:pt modelId="{6F1A5CFC-0A17-444E-8AAC-A830399BF4AB}" type="pres">
      <dgm:prSet presAssocID="{02B5F99F-F2B3-44F4-8035-849470D9785D}" presName="thickLine" presStyleLbl="alignNode1" presStyleIdx="2" presStyleCnt="8"/>
      <dgm:spPr/>
    </dgm:pt>
    <dgm:pt modelId="{99FF4623-D54B-B84E-869B-C97104991442}" type="pres">
      <dgm:prSet presAssocID="{02B5F99F-F2B3-44F4-8035-849470D9785D}" presName="horz1" presStyleCnt="0"/>
      <dgm:spPr/>
    </dgm:pt>
    <dgm:pt modelId="{243E49D4-BA27-C344-83BC-B2D7F9775805}" type="pres">
      <dgm:prSet presAssocID="{02B5F99F-F2B3-44F4-8035-849470D9785D}" presName="tx1" presStyleLbl="revTx" presStyleIdx="2" presStyleCnt="8"/>
      <dgm:spPr/>
    </dgm:pt>
    <dgm:pt modelId="{2BA0CE8B-65F8-8041-8093-BF3209A047CE}" type="pres">
      <dgm:prSet presAssocID="{02B5F99F-F2B3-44F4-8035-849470D9785D}" presName="vert1" presStyleCnt="0"/>
      <dgm:spPr/>
    </dgm:pt>
    <dgm:pt modelId="{33DB6D8B-D838-4845-B6CC-43D1C3CD529B}" type="pres">
      <dgm:prSet presAssocID="{7DF817AD-75BB-4983-BB0C-559EBCC0B12C}" presName="thickLine" presStyleLbl="alignNode1" presStyleIdx="3" presStyleCnt="8"/>
      <dgm:spPr/>
    </dgm:pt>
    <dgm:pt modelId="{E44FB830-F1FC-5A42-9BC8-CDAE2794B564}" type="pres">
      <dgm:prSet presAssocID="{7DF817AD-75BB-4983-BB0C-559EBCC0B12C}" presName="horz1" presStyleCnt="0"/>
      <dgm:spPr/>
    </dgm:pt>
    <dgm:pt modelId="{E4DE8B7B-53B2-924B-82A3-A5BFCCEF149B}" type="pres">
      <dgm:prSet presAssocID="{7DF817AD-75BB-4983-BB0C-559EBCC0B12C}" presName="tx1" presStyleLbl="revTx" presStyleIdx="3" presStyleCnt="8"/>
      <dgm:spPr/>
    </dgm:pt>
    <dgm:pt modelId="{5D557EE0-7ED5-224A-88F2-E43B3352A6B3}" type="pres">
      <dgm:prSet presAssocID="{7DF817AD-75BB-4983-BB0C-559EBCC0B12C}" presName="vert1" presStyleCnt="0"/>
      <dgm:spPr/>
    </dgm:pt>
    <dgm:pt modelId="{FE1B4924-912D-8242-99E0-7E7EA005BE72}" type="pres">
      <dgm:prSet presAssocID="{5D8FEECB-C489-44C1-8453-340F81C010DC}" presName="thickLine" presStyleLbl="alignNode1" presStyleIdx="4" presStyleCnt="8"/>
      <dgm:spPr/>
    </dgm:pt>
    <dgm:pt modelId="{915AC8AC-1B4A-524B-9C1D-A58344A24982}" type="pres">
      <dgm:prSet presAssocID="{5D8FEECB-C489-44C1-8453-340F81C010DC}" presName="horz1" presStyleCnt="0"/>
      <dgm:spPr/>
    </dgm:pt>
    <dgm:pt modelId="{9D8FBD11-2F01-C046-94CB-DEBCF494DE38}" type="pres">
      <dgm:prSet presAssocID="{5D8FEECB-C489-44C1-8453-340F81C010DC}" presName="tx1" presStyleLbl="revTx" presStyleIdx="4" presStyleCnt="8"/>
      <dgm:spPr/>
    </dgm:pt>
    <dgm:pt modelId="{372B204C-3A47-9148-92EA-24FA20A0AC92}" type="pres">
      <dgm:prSet presAssocID="{5D8FEECB-C489-44C1-8453-340F81C010DC}" presName="vert1" presStyleCnt="0"/>
      <dgm:spPr/>
    </dgm:pt>
    <dgm:pt modelId="{E0D8F577-9BBE-E44A-A5B6-437A4A92B01A}" type="pres">
      <dgm:prSet presAssocID="{9677AC67-0EEE-D44F-ABB1-3C3E66491ADB}" presName="thickLine" presStyleLbl="alignNode1" presStyleIdx="5" presStyleCnt="8"/>
      <dgm:spPr/>
    </dgm:pt>
    <dgm:pt modelId="{E88CF283-4AFD-EE40-BBC1-FAF7C06B2C3A}" type="pres">
      <dgm:prSet presAssocID="{9677AC67-0EEE-D44F-ABB1-3C3E66491ADB}" presName="horz1" presStyleCnt="0"/>
      <dgm:spPr/>
    </dgm:pt>
    <dgm:pt modelId="{82117951-A8C7-F245-A767-27DCCDAEF653}" type="pres">
      <dgm:prSet presAssocID="{9677AC67-0EEE-D44F-ABB1-3C3E66491ADB}" presName="tx1" presStyleLbl="revTx" presStyleIdx="5" presStyleCnt="8"/>
      <dgm:spPr/>
    </dgm:pt>
    <dgm:pt modelId="{55D2D695-832C-7744-B7E7-0151794CAD59}" type="pres">
      <dgm:prSet presAssocID="{9677AC67-0EEE-D44F-ABB1-3C3E66491ADB}" presName="vert1" presStyleCnt="0"/>
      <dgm:spPr/>
    </dgm:pt>
    <dgm:pt modelId="{7C7FE794-53CA-434C-8AFD-D7B80933FD57}" type="pres">
      <dgm:prSet presAssocID="{5C6CA459-6992-4342-94B1-73E480D5C321}" presName="thickLine" presStyleLbl="alignNode1" presStyleIdx="6" presStyleCnt="8"/>
      <dgm:spPr/>
    </dgm:pt>
    <dgm:pt modelId="{8FB107E7-23B0-4C4B-9865-A4AE35B15764}" type="pres">
      <dgm:prSet presAssocID="{5C6CA459-6992-4342-94B1-73E480D5C321}" presName="horz1" presStyleCnt="0"/>
      <dgm:spPr/>
    </dgm:pt>
    <dgm:pt modelId="{85E421BD-5C0B-3B4D-BAA1-70392143B603}" type="pres">
      <dgm:prSet presAssocID="{5C6CA459-6992-4342-94B1-73E480D5C321}" presName="tx1" presStyleLbl="revTx" presStyleIdx="6" presStyleCnt="8"/>
      <dgm:spPr/>
    </dgm:pt>
    <dgm:pt modelId="{03606BF1-BABC-6749-A313-F65743B01561}" type="pres">
      <dgm:prSet presAssocID="{5C6CA459-6992-4342-94B1-73E480D5C321}" presName="vert1" presStyleCnt="0"/>
      <dgm:spPr/>
    </dgm:pt>
    <dgm:pt modelId="{64870F0C-3383-BA4B-BFA3-96CB93A1D691}" type="pres">
      <dgm:prSet presAssocID="{0123235D-2F0E-2240-A52B-AACFAF340D1D}" presName="thickLine" presStyleLbl="alignNode1" presStyleIdx="7" presStyleCnt="8"/>
      <dgm:spPr/>
    </dgm:pt>
    <dgm:pt modelId="{AC433F50-D4E0-C04E-AC20-7BB98F9D75D7}" type="pres">
      <dgm:prSet presAssocID="{0123235D-2F0E-2240-A52B-AACFAF340D1D}" presName="horz1" presStyleCnt="0"/>
      <dgm:spPr/>
    </dgm:pt>
    <dgm:pt modelId="{8235E9C9-53BF-254B-93E3-53EA36F7DAAD}" type="pres">
      <dgm:prSet presAssocID="{0123235D-2F0E-2240-A52B-AACFAF340D1D}" presName="tx1" presStyleLbl="revTx" presStyleIdx="7" presStyleCnt="8"/>
      <dgm:spPr/>
    </dgm:pt>
    <dgm:pt modelId="{7AA33AB6-E7B0-BD42-9BDF-02C34A688C40}" type="pres">
      <dgm:prSet presAssocID="{0123235D-2F0E-2240-A52B-AACFAF340D1D}" presName="vert1" presStyleCnt="0"/>
      <dgm:spPr/>
    </dgm:pt>
  </dgm:ptLst>
  <dgm:cxnLst>
    <dgm:cxn modelId="{3959DA03-680D-7F43-A937-0BBEC54DF851}" type="presOf" srcId="{7081B95F-F290-497F-AF01-7E66827BF934}" destId="{D696A27D-B6A8-8743-959C-B6C8055D5C16}" srcOrd="0" destOrd="0" presId="urn:microsoft.com/office/officeart/2008/layout/LinedList"/>
    <dgm:cxn modelId="{AADA9225-E78A-4027-8EA5-14A14574DA6B}" srcId="{47301157-4AFF-466E-827C-FF20926BD878}" destId="{159891C9-1A75-4BAC-BA29-C25117A7AC0A}" srcOrd="0" destOrd="0" parTransId="{F5013080-C4FC-4CD4-9EB8-08C4A4C26FB0}" sibTransId="{A604E823-C5E5-4687-A440-43682CC80A96}"/>
    <dgm:cxn modelId="{16B74B28-AC00-7D42-8DDB-40EAFB5E5480}" type="presOf" srcId="{47301157-4AFF-466E-827C-FF20926BD878}" destId="{E2095BA8-2180-B942-8A8D-A884ED1211A5}" srcOrd="0" destOrd="0" presId="urn:microsoft.com/office/officeart/2008/layout/LinedList"/>
    <dgm:cxn modelId="{AFB58946-5E14-E74F-A78E-7076D2840865}" srcId="{47301157-4AFF-466E-827C-FF20926BD878}" destId="{9677AC67-0EEE-D44F-ABB1-3C3E66491ADB}" srcOrd="5" destOrd="0" parTransId="{C9194290-1D80-6C4D-83AE-A5E77EA81F4A}" sibTransId="{01CC9BCC-8094-D44C-9C08-353D69B5BD63}"/>
    <dgm:cxn modelId="{0560D851-898C-4804-BA34-C55432572393}" srcId="{47301157-4AFF-466E-827C-FF20926BD878}" destId="{7081B95F-F290-497F-AF01-7E66827BF934}" srcOrd="1" destOrd="0" parTransId="{F114DA97-2092-427D-9442-0B15EE0E984A}" sibTransId="{A8A886AA-0D28-4DC1-B7C6-76273BCF65E8}"/>
    <dgm:cxn modelId="{115C1360-C875-E54E-AC3D-E7323397EAB0}" type="presOf" srcId="{0123235D-2F0E-2240-A52B-AACFAF340D1D}" destId="{8235E9C9-53BF-254B-93E3-53EA36F7DAAD}" srcOrd="0" destOrd="0" presId="urn:microsoft.com/office/officeart/2008/layout/LinedList"/>
    <dgm:cxn modelId="{B56AE57C-A75A-3B48-AB80-ECEF410CDFB8}" srcId="{47301157-4AFF-466E-827C-FF20926BD878}" destId="{5C6CA459-6992-4342-94B1-73E480D5C321}" srcOrd="6" destOrd="0" parTransId="{B9EAB59E-10D6-9E42-861E-A3562D4935F6}" sibTransId="{5DD464A7-D4EA-3741-B4EB-8C664F1200DC}"/>
    <dgm:cxn modelId="{D86DE69C-B3BC-AA49-B344-991FABD5BB7F}" srcId="{47301157-4AFF-466E-827C-FF20926BD878}" destId="{0123235D-2F0E-2240-A52B-AACFAF340D1D}" srcOrd="7" destOrd="0" parTransId="{FD83691A-AACF-084F-856A-C905A5ED4EA1}" sibTransId="{C5A9E13C-690A-B647-8DF3-F0A36E340DCC}"/>
    <dgm:cxn modelId="{46CAF4A3-45C7-F543-B161-0E377CD19076}" type="presOf" srcId="{7DF817AD-75BB-4983-BB0C-559EBCC0B12C}" destId="{E4DE8B7B-53B2-924B-82A3-A5BFCCEF149B}" srcOrd="0" destOrd="0" presId="urn:microsoft.com/office/officeart/2008/layout/LinedList"/>
    <dgm:cxn modelId="{6FB1F3A8-BB00-5941-8288-88F63D3F523D}" type="presOf" srcId="{5C6CA459-6992-4342-94B1-73E480D5C321}" destId="{85E421BD-5C0B-3B4D-BAA1-70392143B603}" srcOrd="0" destOrd="0" presId="urn:microsoft.com/office/officeart/2008/layout/LinedList"/>
    <dgm:cxn modelId="{AA2BB5B0-7961-0C47-BA41-F1AE743CC3ED}" type="presOf" srcId="{159891C9-1A75-4BAC-BA29-C25117A7AC0A}" destId="{F964C1A5-8E15-FE44-980D-348B530F218A}" srcOrd="0" destOrd="0" presId="urn:microsoft.com/office/officeart/2008/layout/LinedList"/>
    <dgm:cxn modelId="{F9D308B3-9FCD-40BF-9EEC-ECB6CCD9510C}" srcId="{47301157-4AFF-466E-827C-FF20926BD878}" destId="{7DF817AD-75BB-4983-BB0C-559EBCC0B12C}" srcOrd="3" destOrd="0" parTransId="{7F6536BB-5707-45DB-8225-E271FCA23372}" sibTransId="{1B71770B-BF9F-4168-B41D-E2E8C0F40285}"/>
    <dgm:cxn modelId="{CE0F7FD0-A40D-4363-89C9-24206641956F}" srcId="{47301157-4AFF-466E-827C-FF20926BD878}" destId="{02B5F99F-F2B3-44F4-8035-849470D9785D}" srcOrd="2" destOrd="0" parTransId="{442EE006-6B24-414E-B3CF-A1668F9630F6}" sibTransId="{33842169-7669-49E8-A4FD-EBE15C181FFC}"/>
    <dgm:cxn modelId="{0DEA49E5-80FB-794C-BA7A-93E955F2B358}" type="presOf" srcId="{5D8FEECB-C489-44C1-8453-340F81C010DC}" destId="{9D8FBD11-2F01-C046-94CB-DEBCF494DE38}" srcOrd="0" destOrd="0" presId="urn:microsoft.com/office/officeart/2008/layout/LinedList"/>
    <dgm:cxn modelId="{D6059DEE-A93D-4A63-9F3F-CC16AA4FF161}" srcId="{47301157-4AFF-466E-827C-FF20926BD878}" destId="{5D8FEECB-C489-44C1-8453-340F81C010DC}" srcOrd="4" destOrd="0" parTransId="{7D0590F1-BE48-4302-8C55-8C9DD0938B27}" sibTransId="{9155CCA2-A500-4832-B0B4-66FF95C07A61}"/>
    <dgm:cxn modelId="{E65A9FFA-B03A-1840-AF50-9CE0132EFD99}" type="presOf" srcId="{9677AC67-0EEE-D44F-ABB1-3C3E66491ADB}" destId="{82117951-A8C7-F245-A767-27DCCDAEF653}" srcOrd="0" destOrd="0" presId="urn:microsoft.com/office/officeart/2008/layout/LinedList"/>
    <dgm:cxn modelId="{06E084FF-35FA-DA44-B38F-D704BB7B23C0}" type="presOf" srcId="{02B5F99F-F2B3-44F4-8035-849470D9785D}" destId="{243E49D4-BA27-C344-83BC-B2D7F9775805}" srcOrd="0" destOrd="0" presId="urn:microsoft.com/office/officeart/2008/layout/LinedList"/>
    <dgm:cxn modelId="{B22A8A07-1B7A-E54F-9092-1B75D4DF8643}" type="presParOf" srcId="{E2095BA8-2180-B942-8A8D-A884ED1211A5}" destId="{089083E6-817D-FD4D-B9A9-95B66AA15993}" srcOrd="0" destOrd="0" presId="urn:microsoft.com/office/officeart/2008/layout/LinedList"/>
    <dgm:cxn modelId="{49CF4D17-8B53-8D44-A976-82908A63D073}" type="presParOf" srcId="{E2095BA8-2180-B942-8A8D-A884ED1211A5}" destId="{E44CE8E4-8313-C244-84C3-D442DD4657FF}" srcOrd="1" destOrd="0" presId="urn:microsoft.com/office/officeart/2008/layout/LinedList"/>
    <dgm:cxn modelId="{7903E8B0-ABE8-404C-8BD8-0562145677A9}" type="presParOf" srcId="{E44CE8E4-8313-C244-84C3-D442DD4657FF}" destId="{F964C1A5-8E15-FE44-980D-348B530F218A}" srcOrd="0" destOrd="0" presId="urn:microsoft.com/office/officeart/2008/layout/LinedList"/>
    <dgm:cxn modelId="{36D6CE91-9B75-7E4D-BDC0-7871C44C2957}" type="presParOf" srcId="{E44CE8E4-8313-C244-84C3-D442DD4657FF}" destId="{73C4B489-0DB3-054A-85D7-9CD94E0BEC57}" srcOrd="1" destOrd="0" presId="urn:microsoft.com/office/officeart/2008/layout/LinedList"/>
    <dgm:cxn modelId="{CA62AA7C-2235-314F-889B-4E75402B7AA1}" type="presParOf" srcId="{E2095BA8-2180-B942-8A8D-A884ED1211A5}" destId="{4438FF6B-D2A8-7A4A-8DE6-16C7EC8AFCE7}" srcOrd="2" destOrd="0" presId="urn:microsoft.com/office/officeart/2008/layout/LinedList"/>
    <dgm:cxn modelId="{6346137F-4C9F-7F4D-8EFF-43F61C9F84D6}" type="presParOf" srcId="{E2095BA8-2180-B942-8A8D-A884ED1211A5}" destId="{6E027FD7-476A-4340-9B22-5860BBD9677A}" srcOrd="3" destOrd="0" presId="urn:microsoft.com/office/officeart/2008/layout/LinedList"/>
    <dgm:cxn modelId="{75C7FD8A-D4DB-ED45-A50C-E616DC116017}" type="presParOf" srcId="{6E027FD7-476A-4340-9B22-5860BBD9677A}" destId="{D696A27D-B6A8-8743-959C-B6C8055D5C16}" srcOrd="0" destOrd="0" presId="urn:microsoft.com/office/officeart/2008/layout/LinedList"/>
    <dgm:cxn modelId="{6741FDA6-13FB-C546-94AB-D985F921D604}" type="presParOf" srcId="{6E027FD7-476A-4340-9B22-5860BBD9677A}" destId="{CF1FA844-F201-6D4D-90A1-5DAD66E688B5}" srcOrd="1" destOrd="0" presId="urn:microsoft.com/office/officeart/2008/layout/LinedList"/>
    <dgm:cxn modelId="{F966D49B-E2A3-3C47-9F2F-A19BD92D0349}" type="presParOf" srcId="{E2095BA8-2180-B942-8A8D-A884ED1211A5}" destId="{6F1A5CFC-0A17-444E-8AAC-A830399BF4AB}" srcOrd="4" destOrd="0" presId="urn:microsoft.com/office/officeart/2008/layout/LinedList"/>
    <dgm:cxn modelId="{F7451BEE-E2E8-D442-9E0D-4BC89BB9FA0C}" type="presParOf" srcId="{E2095BA8-2180-B942-8A8D-A884ED1211A5}" destId="{99FF4623-D54B-B84E-869B-C97104991442}" srcOrd="5" destOrd="0" presId="urn:microsoft.com/office/officeart/2008/layout/LinedList"/>
    <dgm:cxn modelId="{BBB81741-DC77-0D46-A851-CA81AE10E6BF}" type="presParOf" srcId="{99FF4623-D54B-B84E-869B-C97104991442}" destId="{243E49D4-BA27-C344-83BC-B2D7F9775805}" srcOrd="0" destOrd="0" presId="urn:microsoft.com/office/officeart/2008/layout/LinedList"/>
    <dgm:cxn modelId="{7D7A7B95-B4E4-9847-9793-2FE4764F653E}" type="presParOf" srcId="{99FF4623-D54B-B84E-869B-C97104991442}" destId="{2BA0CE8B-65F8-8041-8093-BF3209A047CE}" srcOrd="1" destOrd="0" presId="urn:microsoft.com/office/officeart/2008/layout/LinedList"/>
    <dgm:cxn modelId="{869955DC-5F97-9C43-9C09-2AD56CC24516}" type="presParOf" srcId="{E2095BA8-2180-B942-8A8D-A884ED1211A5}" destId="{33DB6D8B-D838-4845-B6CC-43D1C3CD529B}" srcOrd="6" destOrd="0" presId="urn:microsoft.com/office/officeart/2008/layout/LinedList"/>
    <dgm:cxn modelId="{48FB7557-900C-6A44-B6D7-08EDC244B7AD}" type="presParOf" srcId="{E2095BA8-2180-B942-8A8D-A884ED1211A5}" destId="{E44FB830-F1FC-5A42-9BC8-CDAE2794B564}" srcOrd="7" destOrd="0" presId="urn:microsoft.com/office/officeart/2008/layout/LinedList"/>
    <dgm:cxn modelId="{C40370A7-4369-CF4E-A691-5A9F9E2B97FB}" type="presParOf" srcId="{E44FB830-F1FC-5A42-9BC8-CDAE2794B564}" destId="{E4DE8B7B-53B2-924B-82A3-A5BFCCEF149B}" srcOrd="0" destOrd="0" presId="urn:microsoft.com/office/officeart/2008/layout/LinedList"/>
    <dgm:cxn modelId="{DA1FA493-CF99-574E-AA16-BE0D221CDFFD}" type="presParOf" srcId="{E44FB830-F1FC-5A42-9BC8-CDAE2794B564}" destId="{5D557EE0-7ED5-224A-88F2-E43B3352A6B3}" srcOrd="1" destOrd="0" presId="urn:microsoft.com/office/officeart/2008/layout/LinedList"/>
    <dgm:cxn modelId="{69791653-5C10-A34D-BB54-F63AD659B6D6}" type="presParOf" srcId="{E2095BA8-2180-B942-8A8D-A884ED1211A5}" destId="{FE1B4924-912D-8242-99E0-7E7EA005BE72}" srcOrd="8" destOrd="0" presId="urn:microsoft.com/office/officeart/2008/layout/LinedList"/>
    <dgm:cxn modelId="{A82DB25B-EEB1-7E44-809C-C379D4A75A54}" type="presParOf" srcId="{E2095BA8-2180-B942-8A8D-A884ED1211A5}" destId="{915AC8AC-1B4A-524B-9C1D-A58344A24982}" srcOrd="9" destOrd="0" presId="urn:microsoft.com/office/officeart/2008/layout/LinedList"/>
    <dgm:cxn modelId="{76C148DB-3749-4446-974C-7D07EB2397CD}" type="presParOf" srcId="{915AC8AC-1B4A-524B-9C1D-A58344A24982}" destId="{9D8FBD11-2F01-C046-94CB-DEBCF494DE38}" srcOrd="0" destOrd="0" presId="urn:microsoft.com/office/officeart/2008/layout/LinedList"/>
    <dgm:cxn modelId="{7B2126CC-B02B-2E4B-8A30-878EC6B1C104}" type="presParOf" srcId="{915AC8AC-1B4A-524B-9C1D-A58344A24982}" destId="{372B204C-3A47-9148-92EA-24FA20A0AC92}" srcOrd="1" destOrd="0" presId="urn:microsoft.com/office/officeart/2008/layout/LinedList"/>
    <dgm:cxn modelId="{D31AB11E-72D5-5247-96D4-0290DE691345}" type="presParOf" srcId="{E2095BA8-2180-B942-8A8D-A884ED1211A5}" destId="{E0D8F577-9BBE-E44A-A5B6-437A4A92B01A}" srcOrd="10" destOrd="0" presId="urn:microsoft.com/office/officeart/2008/layout/LinedList"/>
    <dgm:cxn modelId="{8EA3DF4A-5CA4-DB4B-97AA-9EA959582824}" type="presParOf" srcId="{E2095BA8-2180-B942-8A8D-A884ED1211A5}" destId="{E88CF283-4AFD-EE40-BBC1-FAF7C06B2C3A}" srcOrd="11" destOrd="0" presId="urn:microsoft.com/office/officeart/2008/layout/LinedList"/>
    <dgm:cxn modelId="{3FEDDF41-D20C-4346-BDA0-F71BE6C8713C}" type="presParOf" srcId="{E88CF283-4AFD-EE40-BBC1-FAF7C06B2C3A}" destId="{82117951-A8C7-F245-A767-27DCCDAEF653}" srcOrd="0" destOrd="0" presId="urn:microsoft.com/office/officeart/2008/layout/LinedList"/>
    <dgm:cxn modelId="{FAE897BA-AE39-BF43-A41E-B6167F2886E3}" type="presParOf" srcId="{E88CF283-4AFD-EE40-BBC1-FAF7C06B2C3A}" destId="{55D2D695-832C-7744-B7E7-0151794CAD59}" srcOrd="1" destOrd="0" presId="urn:microsoft.com/office/officeart/2008/layout/LinedList"/>
    <dgm:cxn modelId="{BDF8EF40-1C72-1D4E-87EC-7D15F29EFE0B}" type="presParOf" srcId="{E2095BA8-2180-B942-8A8D-A884ED1211A5}" destId="{7C7FE794-53CA-434C-8AFD-D7B80933FD57}" srcOrd="12" destOrd="0" presId="urn:microsoft.com/office/officeart/2008/layout/LinedList"/>
    <dgm:cxn modelId="{2BD911CF-C50E-6445-A8F7-B38D732152C2}" type="presParOf" srcId="{E2095BA8-2180-B942-8A8D-A884ED1211A5}" destId="{8FB107E7-23B0-4C4B-9865-A4AE35B15764}" srcOrd="13" destOrd="0" presId="urn:microsoft.com/office/officeart/2008/layout/LinedList"/>
    <dgm:cxn modelId="{21213D9F-78D3-9D4C-AC8B-5CC4DD0426B3}" type="presParOf" srcId="{8FB107E7-23B0-4C4B-9865-A4AE35B15764}" destId="{85E421BD-5C0B-3B4D-BAA1-70392143B603}" srcOrd="0" destOrd="0" presId="urn:microsoft.com/office/officeart/2008/layout/LinedList"/>
    <dgm:cxn modelId="{2FCDF5A0-99DC-2442-A73B-5E2E6ABA8E26}" type="presParOf" srcId="{8FB107E7-23B0-4C4B-9865-A4AE35B15764}" destId="{03606BF1-BABC-6749-A313-F65743B01561}" srcOrd="1" destOrd="0" presId="urn:microsoft.com/office/officeart/2008/layout/LinedList"/>
    <dgm:cxn modelId="{2F5B5B42-9BC5-7244-B7ED-8AB98895134A}" type="presParOf" srcId="{E2095BA8-2180-B942-8A8D-A884ED1211A5}" destId="{64870F0C-3383-BA4B-BFA3-96CB93A1D691}" srcOrd="14" destOrd="0" presId="urn:microsoft.com/office/officeart/2008/layout/LinedList"/>
    <dgm:cxn modelId="{C290C1A4-4BB4-2A47-82E9-E2820F44CE23}" type="presParOf" srcId="{E2095BA8-2180-B942-8A8D-A884ED1211A5}" destId="{AC433F50-D4E0-C04E-AC20-7BB98F9D75D7}" srcOrd="15" destOrd="0" presId="urn:microsoft.com/office/officeart/2008/layout/LinedList"/>
    <dgm:cxn modelId="{7EE7157E-F8C2-A645-86FD-3869706E8DEC}" type="presParOf" srcId="{AC433F50-D4E0-C04E-AC20-7BB98F9D75D7}" destId="{8235E9C9-53BF-254B-93E3-53EA36F7DAAD}" srcOrd="0" destOrd="0" presId="urn:microsoft.com/office/officeart/2008/layout/LinedList"/>
    <dgm:cxn modelId="{A6051CEA-9AC1-E948-BE99-B88AE68EEDF1}" type="presParOf" srcId="{AC433F50-D4E0-C04E-AC20-7BB98F9D75D7}" destId="{7AA33AB6-E7B0-BD42-9BDF-02C34A688C40}"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FF0B5-7AC9-294F-88B8-6CDB205312C5}">
      <dsp:nvSpPr>
        <dsp:cNvPr id="0" name=""/>
        <dsp:cNvSpPr/>
      </dsp:nvSpPr>
      <dsp:spPr>
        <a:xfrm rot="5400000">
          <a:off x="-691428" y="2057942"/>
          <a:ext cx="2988576" cy="35318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D2E68B-5A53-7F45-8527-065153E77927}">
      <dsp:nvSpPr>
        <dsp:cNvPr id="0" name=""/>
        <dsp:cNvSpPr/>
      </dsp:nvSpPr>
      <dsp:spPr>
        <a:xfrm>
          <a:off x="0" y="135223"/>
          <a:ext cx="3924301" cy="23545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The perils of complacency</a:t>
          </a:r>
        </a:p>
        <a:p>
          <a:pPr marL="171450" lvl="1" indent="-171450" algn="l" defTabSz="800100">
            <a:lnSpc>
              <a:spcPct val="90000"/>
            </a:lnSpc>
            <a:spcBef>
              <a:spcPct val="0"/>
            </a:spcBef>
            <a:spcAft>
              <a:spcPct val="15000"/>
            </a:spcAft>
            <a:buChar char="•"/>
          </a:pPr>
          <a:r>
            <a:rPr lang="en-US" sz="1800" kern="1200" dirty="0"/>
            <a:t>Business as usual (“we experts have everything under control”)</a:t>
          </a:r>
        </a:p>
        <a:p>
          <a:pPr marL="171450" lvl="1" indent="-171450" algn="l" defTabSz="800100">
            <a:lnSpc>
              <a:spcPct val="90000"/>
            </a:lnSpc>
            <a:spcBef>
              <a:spcPct val="0"/>
            </a:spcBef>
            <a:spcAft>
              <a:spcPct val="15000"/>
            </a:spcAft>
            <a:buChar char="•"/>
          </a:pPr>
          <a:r>
            <a:rPr lang="en-US" sz="1800" kern="1200" dirty="0"/>
            <a:t>International community complacency suggesting the manageability of elections (and thus their corruption)</a:t>
          </a:r>
        </a:p>
      </dsp:txBody>
      <dsp:txXfrm>
        <a:off x="68963" y="204186"/>
        <a:ext cx="3786375" cy="2216654"/>
      </dsp:txXfrm>
    </dsp:sp>
    <dsp:sp modelId="{AB573D3E-8A0F-AB4F-B266-EFC02C42BE6C}">
      <dsp:nvSpPr>
        <dsp:cNvPr id="0" name=""/>
        <dsp:cNvSpPr/>
      </dsp:nvSpPr>
      <dsp:spPr>
        <a:xfrm>
          <a:off x="0" y="3159800"/>
          <a:ext cx="3924301" cy="23545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The cluelessness of political elites and their claques</a:t>
          </a:r>
        </a:p>
        <a:p>
          <a:pPr marL="171450" lvl="1" indent="-171450" algn="l" defTabSz="800100">
            <a:lnSpc>
              <a:spcPct val="90000"/>
            </a:lnSpc>
            <a:spcBef>
              <a:spcPct val="0"/>
            </a:spcBef>
            <a:spcAft>
              <a:spcPct val="15000"/>
            </a:spcAft>
            <a:buChar char="•"/>
          </a:pPr>
          <a:r>
            <a:rPr lang="en-US" sz="1800" kern="1200" dirty="0"/>
            <a:t>The “basket of deplorables”</a:t>
          </a:r>
        </a:p>
        <a:p>
          <a:pPr marL="171450" lvl="1" indent="-171450" algn="l" defTabSz="800100">
            <a:lnSpc>
              <a:spcPct val="90000"/>
            </a:lnSpc>
            <a:spcBef>
              <a:spcPct val="0"/>
            </a:spcBef>
            <a:spcAft>
              <a:spcPct val="15000"/>
            </a:spcAft>
            <a:buChar char="•"/>
          </a:pPr>
          <a:r>
            <a:rPr lang="en-US" sz="1800" kern="1200" dirty="0"/>
            <a:t>Polling Hallucinations</a:t>
          </a:r>
        </a:p>
      </dsp:txBody>
      <dsp:txXfrm>
        <a:off x="68963" y="3228763"/>
        <a:ext cx="3786375" cy="22166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9083E6-817D-FD4D-B9A9-95B66AA15993}">
      <dsp:nvSpPr>
        <dsp:cNvPr id="0" name=""/>
        <dsp:cNvSpPr/>
      </dsp:nvSpPr>
      <dsp:spPr>
        <a:xfrm>
          <a:off x="0" y="0"/>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64C1A5-8E15-FE44-980D-348B530F218A}">
      <dsp:nvSpPr>
        <dsp:cNvPr id="0" name=""/>
        <dsp:cNvSpPr/>
      </dsp:nvSpPr>
      <dsp:spPr>
        <a:xfrm>
          <a:off x="0" y="0"/>
          <a:ext cx="5181600" cy="60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DEI--racism, racialism, neutrality</a:t>
          </a:r>
        </a:p>
      </dsp:txBody>
      <dsp:txXfrm>
        <a:off x="0" y="0"/>
        <a:ext cx="5181600" cy="606848"/>
      </dsp:txXfrm>
    </dsp:sp>
    <dsp:sp modelId="{4438FF6B-D2A8-7A4A-8DE6-16C7EC8AFCE7}">
      <dsp:nvSpPr>
        <dsp:cNvPr id="0" name=""/>
        <dsp:cNvSpPr/>
      </dsp:nvSpPr>
      <dsp:spPr>
        <a:xfrm>
          <a:off x="0" y="606848"/>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96A27D-B6A8-8743-959C-B6C8055D5C16}">
      <dsp:nvSpPr>
        <dsp:cNvPr id="0" name=""/>
        <dsp:cNvSpPr/>
      </dsp:nvSpPr>
      <dsp:spPr>
        <a:xfrm>
          <a:off x="0" y="606848"/>
          <a:ext cx="5181600" cy="60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Educational Institutions</a:t>
          </a:r>
        </a:p>
      </dsp:txBody>
      <dsp:txXfrm>
        <a:off x="0" y="606848"/>
        <a:ext cx="5181600" cy="606848"/>
      </dsp:txXfrm>
    </dsp:sp>
    <dsp:sp modelId="{6F1A5CFC-0A17-444E-8AAC-A830399BF4AB}">
      <dsp:nvSpPr>
        <dsp:cNvPr id="0" name=""/>
        <dsp:cNvSpPr/>
      </dsp:nvSpPr>
      <dsp:spPr>
        <a:xfrm>
          <a:off x="0" y="1213697"/>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3E49D4-BA27-C344-83BC-B2D7F9775805}">
      <dsp:nvSpPr>
        <dsp:cNvPr id="0" name=""/>
        <dsp:cNvSpPr/>
      </dsp:nvSpPr>
      <dsp:spPr>
        <a:xfrm>
          <a:off x="0" y="1213697"/>
          <a:ext cx="5181600" cy="60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The deep state</a:t>
          </a:r>
        </a:p>
      </dsp:txBody>
      <dsp:txXfrm>
        <a:off x="0" y="1213697"/>
        <a:ext cx="5181600" cy="606848"/>
      </dsp:txXfrm>
    </dsp:sp>
    <dsp:sp modelId="{33DB6D8B-D838-4845-B6CC-43D1C3CD529B}">
      <dsp:nvSpPr>
        <dsp:cNvPr id="0" name=""/>
        <dsp:cNvSpPr/>
      </dsp:nvSpPr>
      <dsp:spPr>
        <a:xfrm>
          <a:off x="0" y="1820546"/>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DE8B7B-53B2-924B-82A3-A5BFCCEF149B}">
      <dsp:nvSpPr>
        <dsp:cNvPr id="0" name=""/>
        <dsp:cNvSpPr/>
      </dsp:nvSpPr>
      <dsp:spPr>
        <a:xfrm>
          <a:off x="0" y="1820546"/>
          <a:ext cx="5181600" cy="60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Migration</a:t>
          </a:r>
        </a:p>
      </dsp:txBody>
      <dsp:txXfrm>
        <a:off x="0" y="1820546"/>
        <a:ext cx="5181600" cy="606848"/>
      </dsp:txXfrm>
    </dsp:sp>
    <dsp:sp modelId="{FE1B4924-912D-8242-99E0-7E7EA005BE72}">
      <dsp:nvSpPr>
        <dsp:cNvPr id="0" name=""/>
        <dsp:cNvSpPr/>
      </dsp:nvSpPr>
      <dsp:spPr>
        <a:xfrm>
          <a:off x="0" y="2427395"/>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FBD11-2F01-C046-94CB-DEBCF494DE38}">
      <dsp:nvSpPr>
        <dsp:cNvPr id="0" name=""/>
        <dsp:cNvSpPr/>
      </dsp:nvSpPr>
      <dsp:spPr>
        <a:xfrm>
          <a:off x="0" y="2427395"/>
          <a:ext cx="5181600" cy="60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Lawyers and courts</a:t>
          </a:r>
        </a:p>
      </dsp:txBody>
      <dsp:txXfrm>
        <a:off x="0" y="2427395"/>
        <a:ext cx="5181600" cy="606848"/>
      </dsp:txXfrm>
    </dsp:sp>
    <dsp:sp modelId="{E0D8F577-9BBE-E44A-A5B6-437A4A92B01A}">
      <dsp:nvSpPr>
        <dsp:cNvPr id="0" name=""/>
        <dsp:cNvSpPr/>
      </dsp:nvSpPr>
      <dsp:spPr>
        <a:xfrm>
          <a:off x="0" y="3034243"/>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17951-A8C7-F245-A767-27DCCDAEF653}">
      <dsp:nvSpPr>
        <dsp:cNvPr id="0" name=""/>
        <dsp:cNvSpPr/>
      </dsp:nvSpPr>
      <dsp:spPr>
        <a:xfrm>
          <a:off x="0" y="3034243"/>
          <a:ext cx="5181600" cy="60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America First</a:t>
          </a:r>
        </a:p>
      </dsp:txBody>
      <dsp:txXfrm>
        <a:off x="0" y="3034243"/>
        <a:ext cx="5181600" cy="606848"/>
      </dsp:txXfrm>
    </dsp:sp>
    <dsp:sp modelId="{7C7FE794-53CA-434C-8AFD-D7B80933FD57}">
      <dsp:nvSpPr>
        <dsp:cNvPr id="0" name=""/>
        <dsp:cNvSpPr/>
      </dsp:nvSpPr>
      <dsp:spPr>
        <a:xfrm>
          <a:off x="0" y="3641092"/>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E421BD-5C0B-3B4D-BAA1-70392143B603}">
      <dsp:nvSpPr>
        <dsp:cNvPr id="0" name=""/>
        <dsp:cNvSpPr/>
      </dsp:nvSpPr>
      <dsp:spPr>
        <a:xfrm>
          <a:off x="0" y="3641092"/>
          <a:ext cx="5181600" cy="60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Climate/Environment</a:t>
          </a:r>
        </a:p>
      </dsp:txBody>
      <dsp:txXfrm>
        <a:off x="0" y="3641092"/>
        <a:ext cx="5181600" cy="606848"/>
      </dsp:txXfrm>
    </dsp:sp>
    <dsp:sp modelId="{64870F0C-3383-BA4B-BFA3-96CB93A1D691}">
      <dsp:nvSpPr>
        <dsp:cNvPr id="0" name=""/>
        <dsp:cNvSpPr/>
      </dsp:nvSpPr>
      <dsp:spPr>
        <a:xfrm>
          <a:off x="0" y="4247941"/>
          <a:ext cx="5181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35E9C9-53BF-254B-93E3-53EA36F7DAAD}">
      <dsp:nvSpPr>
        <dsp:cNvPr id="0" name=""/>
        <dsp:cNvSpPr/>
      </dsp:nvSpPr>
      <dsp:spPr>
        <a:xfrm>
          <a:off x="0" y="4247941"/>
          <a:ext cx="5181600" cy="6068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Transactions Culture</a:t>
          </a:r>
        </a:p>
      </dsp:txBody>
      <dsp:txXfrm>
        <a:off x="0" y="4247941"/>
        <a:ext cx="5181600" cy="60684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E911-FD65-F37F-1541-3BE2B7FE9B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58FD42-50A1-3C7E-3DEF-A8975CF61E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EEE7E-A5CE-0EFB-070F-35207DC68831}"/>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5" name="Footer Placeholder 4">
            <a:extLst>
              <a:ext uri="{FF2B5EF4-FFF2-40B4-BE49-F238E27FC236}">
                <a16:creationId xmlns:a16="http://schemas.microsoft.com/office/drawing/2014/main" id="{BD513D43-03B2-62D3-9A6B-5E6662F485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01F5BE-FFB3-3E96-4A73-A14FCE5F1246}"/>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1238164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53D7F-0A46-C166-DCC4-1F5DAFFF93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14A980-59E0-AABE-D638-E3439A81F2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8D614-5554-EA68-3736-D3F3474DFAFF}"/>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5" name="Footer Placeholder 4">
            <a:extLst>
              <a:ext uri="{FF2B5EF4-FFF2-40B4-BE49-F238E27FC236}">
                <a16:creationId xmlns:a16="http://schemas.microsoft.com/office/drawing/2014/main" id="{9DD82349-EB9E-B9E0-217F-AEF4E29533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B03ED2-5D67-1900-BA97-C5587A59517C}"/>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34017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B4EFC-6173-0644-7B8A-77D82FB3F1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578AC6-B915-8250-B4C1-9C36A23DB0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443-556F-B5AE-469F-92ABF8632DBC}"/>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5" name="Footer Placeholder 4">
            <a:extLst>
              <a:ext uri="{FF2B5EF4-FFF2-40B4-BE49-F238E27FC236}">
                <a16:creationId xmlns:a16="http://schemas.microsoft.com/office/drawing/2014/main" id="{A8C261B6-C1A4-C816-3898-7D3777BC15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29C171-F99F-7662-BA3C-99E85BE2A144}"/>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2594316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998A-8E03-4DDD-EEA9-BB7E71FCB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80B6A-960C-7663-4F47-448CA71956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BF6DB-5096-BCB4-AC62-FE8C73F150B1}"/>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5" name="Footer Placeholder 4">
            <a:extLst>
              <a:ext uri="{FF2B5EF4-FFF2-40B4-BE49-F238E27FC236}">
                <a16:creationId xmlns:a16="http://schemas.microsoft.com/office/drawing/2014/main" id="{1F2CA525-EB85-E143-6612-1B4B2B3436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0CBF33-4CF7-1655-0EB7-469261E2BA86}"/>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440718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CC1C7-5B5B-C235-8F5F-01B53E983C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B2B4E6-C99E-C8E6-9376-0C411A4186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0868D3-3EB0-839F-E643-2BEA72262193}"/>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5" name="Footer Placeholder 4">
            <a:extLst>
              <a:ext uri="{FF2B5EF4-FFF2-40B4-BE49-F238E27FC236}">
                <a16:creationId xmlns:a16="http://schemas.microsoft.com/office/drawing/2014/main" id="{80B260CD-A5B7-C08D-CF94-A47589A4A8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1412D-49A1-36AB-5BC8-00CB5D6A72C6}"/>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1886963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630D3-9D1A-2C33-4DBB-76B4818B0D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B92A8-3132-19A2-CDBE-40F8353EC7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1212E7-F715-763E-3103-053B977E800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A0F3CB-2823-1141-0B59-0B91A06AB94F}"/>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6" name="Footer Placeholder 5">
            <a:extLst>
              <a:ext uri="{FF2B5EF4-FFF2-40B4-BE49-F238E27FC236}">
                <a16:creationId xmlns:a16="http://schemas.microsoft.com/office/drawing/2014/main" id="{66B8D8D6-6C47-AC1B-B86D-DA1C38CA3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3718A2-E4AF-6DE6-4942-5894EE9CAF1E}"/>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2544594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EB22C-AAF2-C548-3EC4-40BDF76341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1FB45E-7B34-AE8F-8057-3CA8A99DB3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C54617-3CEB-AF85-DC07-26702193F7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C70243-D8F1-44FE-BE50-7A55194A6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E7C9E-5F7A-5F92-548E-8903543F2A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9303E0-8C4F-DDA3-62F0-EF6E814E4139}"/>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8" name="Footer Placeholder 7">
            <a:extLst>
              <a:ext uri="{FF2B5EF4-FFF2-40B4-BE49-F238E27FC236}">
                <a16:creationId xmlns:a16="http://schemas.microsoft.com/office/drawing/2014/main" id="{B3ADFB09-CE43-0FB4-433E-68E55E0F306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D912C88-075E-84F7-DF84-E40CEB934416}"/>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258075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2888-CC2E-8281-E9D7-3DD6FF1D49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7978FC-4F68-0FE5-7985-AF2936547FDF}"/>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4" name="Footer Placeholder 3">
            <a:extLst>
              <a:ext uri="{FF2B5EF4-FFF2-40B4-BE49-F238E27FC236}">
                <a16:creationId xmlns:a16="http://schemas.microsoft.com/office/drawing/2014/main" id="{17DE6FD4-88A3-69FE-F5D2-68E055E3032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BB005D-C4EF-6FB7-14C4-CF649DE90857}"/>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308859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3ED02-C4BB-01B9-C953-6930955E4765}"/>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3" name="Footer Placeholder 2">
            <a:extLst>
              <a:ext uri="{FF2B5EF4-FFF2-40B4-BE49-F238E27FC236}">
                <a16:creationId xmlns:a16="http://schemas.microsoft.com/office/drawing/2014/main" id="{76087A5C-3158-953A-516B-7AEC7426D7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1F53F4C-ED85-B970-8CA2-DA86C2CE13D5}"/>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1469051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2C9C-27CC-DAFC-5DBD-66A8298872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A7D99E-B1DB-1A49-B77E-1D4F0E5D06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A8B4A8-3C38-EE47-2B08-BC2187606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16B793-46EE-4519-4383-F32CC53383D5}"/>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6" name="Footer Placeholder 5">
            <a:extLst>
              <a:ext uri="{FF2B5EF4-FFF2-40B4-BE49-F238E27FC236}">
                <a16:creationId xmlns:a16="http://schemas.microsoft.com/office/drawing/2014/main" id="{E942AE4C-A53D-76C4-DD5F-ACEB9B71F1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B160D3-C2BB-401B-BD4C-5CB71BCCCE46}"/>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136517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A8F5-3DB7-2C7C-5575-AF9F12953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FAD1F7-15D2-CEE4-B772-050CCF757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4318D9E-2800-2413-1159-077C2F330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C6E95-78E5-12A7-5F4D-67A2DF25B411}"/>
              </a:ext>
            </a:extLst>
          </p:cNvPr>
          <p:cNvSpPr>
            <a:spLocks noGrp="1"/>
          </p:cNvSpPr>
          <p:nvPr>
            <p:ph type="dt" sz="half" idx="10"/>
          </p:nvPr>
        </p:nvSpPr>
        <p:spPr/>
        <p:txBody>
          <a:bodyPr/>
          <a:lstStyle/>
          <a:p>
            <a:fld id="{FEE53D8C-FC7D-C048-B200-F89CE279AED4}" type="datetimeFigureOut">
              <a:rPr lang="en-US" smtClean="0"/>
              <a:t>6/13/25</a:t>
            </a:fld>
            <a:endParaRPr lang="en-US" dirty="0"/>
          </a:p>
        </p:txBody>
      </p:sp>
      <p:sp>
        <p:nvSpPr>
          <p:cNvPr id="6" name="Footer Placeholder 5">
            <a:extLst>
              <a:ext uri="{FF2B5EF4-FFF2-40B4-BE49-F238E27FC236}">
                <a16:creationId xmlns:a16="http://schemas.microsoft.com/office/drawing/2014/main" id="{6589F77C-D2BC-836E-5834-372AE6F06C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112142-C110-1F4B-F0BC-4509DEBBF72F}"/>
              </a:ext>
            </a:extLst>
          </p:cNvPr>
          <p:cNvSpPr>
            <a:spLocks noGrp="1"/>
          </p:cNvSpPr>
          <p:nvPr>
            <p:ph type="sldNum" sz="quarter" idx="12"/>
          </p:nvPr>
        </p:nvSpPr>
        <p:spPr/>
        <p:txBody>
          <a:bodyPr/>
          <a:lstStyle/>
          <a:p>
            <a:fld id="{FBE146F4-390A-4241-BBE7-80167BCF2C8C}" type="slidenum">
              <a:rPr lang="en-US" smtClean="0"/>
              <a:t>‹#›</a:t>
            </a:fld>
            <a:endParaRPr lang="en-US" dirty="0"/>
          </a:p>
        </p:txBody>
      </p:sp>
    </p:spTree>
    <p:extLst>
      <p:ext uri="{BB962C8B-B14F-4D97-AF65-F5344CB8AC3E}">
        <p14:creationId xmlns:p14="http://schemas.microsoft.com/office/powerpoint/2010/main" val="633857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59BF9-C090-3FE6-859D-8940021AF0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0303FB-AACC-E3E7-FB67-7A6E3E4CC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20405-ECA4-C6D6-FA48-338FA3F8E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E53D8C-FC7D-C048-B200-F89CE279AED4}" type="datetimeFigureOut">
              <a:rPr lang="en-US" smtClean="0"/>
              <a:t>6/13/25</a:t>
            </a:fld>
            <a:endParaRPr lang="en-US" dirty="0"/>
          </a:p>
        </p:txBody>
      </p:sp>
      <p:sp>
        <p:nvSpPr>
          <p:cNvPr id="5" name="Footer Placeholder 4">
            <a:extLst>
              <a:ext uri="{FF2B5EF4-FFF2-40B4-BE49-F238E27FC236}">
                <a16:creationId xmlns:a16="http://schemas.microsoft.com/office/drawing/2014/main" id="{B6211F25-AF68-39E3-7F00-83E9F5B16E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FD1F9728-41A3-F275-34A9-964C9F18D2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E146F4-390A-4241-BBE7-80167BCF2C8C}" type="slidenum">
              <a:rPr lang="en-US" smtClean="0"/>
              <a:t>‹#›</a:t>
            </a:fld>
            <a:endParaRPr lang="en-US" dirty="0"/>
          </a:p>
        </p:txBody>
      </p:sp>
    </p:spTree>
    <p:extLst>
      <p:ext uri="{BB962C8B-B14F-4D97-AF65-F5344CB8AC3E}">
        <p14:creationId xmlns:p14="http://schemas.microsoft.com/office/powerpoint/2010/main" val="3886619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ytimes.com/2017/03/07/arts/music/review-mozart-idomeneo-metropolitan-opera-james-levine.html"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learningindustry.com/how-many-options-should-a-multiple-choice-question-hav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apers.ssrn.com/sol3/papers.cfm?abstract_id=5286876" TargetMode="External"/><Relationship Id="rId2" Type="http://schemas.openxmlformats.org/officeDocument/2006/relationships/hyperlink" Target="https://lcbackerblog.blogspot.com/search/label/Trump47" TargetMode="Externa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hyperlink" Target="https://www.policyforum.net/us-votes-deplorables-expendables/" TargetMode="Externa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bcnews.com/politics/donald-trump/trump-obama-relationship-jimmy-carter-funeral-rcna187096"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2UfsqZ1T6E8"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www.theguardian.com/us-news/2023/mar/31/jan-6-rioter-qanon-release-jacob-chansley" TargetMode="External"/><Relationship Id="rId1" Type="http://schemas.openxmlformats.org/officeDocument/2006/relationships/slideLayout" Target="../slideLayouts/slideLayout4.xml"/><Relationship Id="rId6" Type="http://schemas.openxmlformats.org/officeDocument/2006/relationships/hyperlink" Target="https://www.facebook.com/story.php?story_fbid=1172628417556180&amp;id=100044270987823" TargetMode="External"/><Relationship Id="rId5" Type="http://schemas.openxmlformats.org/officeDocument/2006/relationships/image" Target="../media/image7.png"/><Relationship Id="rId4" Type="http://schemas.openxmlformats.org/officeDocument/2006/relationships/hyperlink" Target="https://thedemlabs.org/2023/07/29/handy-visual-guide-to-trump-lawsui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lucyengraving.com/products/donald-trump-45-47-president-whiskey-glass-engraved" TargetMode="Externa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hyperlink" Target="https://www.reuters.com/world/us/trump-signs-price-transparency-executive-order-2025-02-25/"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hyperlink" Target="https://www.bostonglobe.com/2025/02/19/nation/trump-administration-imposes-vision/" TargetMode="Externa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rance24.com/en/americas/20241113-trump-meets-biden-at-white-house-to-begin-transition-of-power"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DDF9F-29CE-98D2-4C67-2BA5631B135F}"/>
              </a:ext>
            </a:extLst>
          </p:cNvPr>
          <p:cNvSpPr>
            <a:spLocks noGrp="1"/>
          </p:cNvSpPr>
          <p:nvPr>
            <p:ph type="ctrTitle"/>
          </p:nvPr>
        </p:nvSpPr>
        <p:spPr>
          <a:xfrm>
            <a:off x="8229600" y="-2"/>
            <a:ext cx="3962400" cy="5128056"/>
          </a:xfrm>
          <a:solidFill>
            <a:schemeClr val="tx2">
              <a:lumMod val="25000"/>
              <a:lumOff val="75000"/>
            </a:schemeClr>
          </a:solidFill>
        </p:spPr>
        <p:txBody>
          <a:bodyPr>
            <a:noAutofit/>
          </a:bodyPr>
          <a:lstStyle/>
          <a:p>
            <a:br>
              <a:rPr lang="en-US" sz="8000" dirty="0"/>
            </a:br>
            <a:br>
              <a:rPr lang="en-US" sz="8000" dirty="0"/>
            </a:br>
            <a:r>
              <a:rPr lang="en-US" sz="8000" dirty="0"/>
              <a:t>Trump’s America:</a:t>
            </a:r>
            <a:br>
              <a:rPr lang="en-US" sz="8000" dirty="0"/>
            </a:br>
            <a:r>
              <a:rPr lang="en-US" sz="4800" dirty="0"/>
              <a:t>Issues, Conflicts and</a:t>
            </a:r>
            <a:br>
              <a:rPr lang="en-US" sz="4800" dirty="0"/>
            </a:br>
            <a:r>
              <a:rPr lang="en-US" sz="4800" dirty="0"/>
              <a:t>Future Trajectories </a:t>
            </a:r>
          </a:p>
        </p:txBody>
      </p:sp>
      <p:sp>
        <p:nvSpPr>
          <p:cNvPr id="3" name="Subtitle 2">
            <a:extLst>
              <a:ext uri="{FF2B5EF4-FFF2-40B4-BE49-F238E27FC236}">
                <a16:creationId xmlns:a16="http://schemas.microsoft.com/office/drawing/2014/main" id="{6AB9DF86-E994-34E7-0325-5DDD05D0D887}"/>
              </a:ext>
            </a:extLst>
          </p:cNvPr>
          <p:cNvSpPr>
            <a:spLocks noGrp="1"/>
          </p:cNvSpPr>
          <p:nvPr>
            <p:ph type="subTitle" idx="1"/>
          </p:nvPr>
        </p:nvSpPr>
        <p:spPr>
          <a:xfrm>
            <a:off x="0" y="3793525"/>
            <a:ext cx="3529914" cy="3064475"/>
          </a:xfrm>
          <a:solidFill>
            <a:schemeClr val="tx2">
              <a:lumMod val="25000"/>
              <a:lumOff val="75000"/>
            </a:schemeClr>
          </a:solidFill>
        </p:spPr>
        <p:txBody>
          <a:bodyPr>
            <a:normAutofit/>
          </a:bodyPr>
          <a:lstStyle/>
          <a:p>
            <a:r>
              <a:rPr lang="en-US" dirty="0"/>
              <a:t>Larry Catá Backer (</a:t>
            </a:r>
            <a:r>
              <a:rPr lang="zh-CN" altLang="en-US"/>
              <a:t>白 轲</a:t>
            </a:r>
            <a:r>
              <a:rPr lang="en-US" altLang="zh-CN" dirty="0"/>
              <a:t>)</a:t>
            </a:r>
            <a:br>
              <a:rPr lang="en-US" altLang="zh-CN" dirty="0"/>
            </a:br>
            <a:r>
              <a:rPr lang="en-US" sz="1500" dirty="0"/>
              <a:t>W. Richard and Mary Eshelman Faculty Scholar; Professor of Law and International Affairs</a:t>
            </a:r>
          </a:p>
          <a:p>
            <a:r>
              <a:rPr lang="en-US" sz="1500" dirty="0"/>
              <a:t>Pennsylvania State University | 239 Lewis Katz Building, University Park, PA 16802    1.814.863.3640 (direct) ||  lcb11@psu.edu</a:t>
            </a:r>
          </a:p>
          <a:p>
            <a:r>
              <a:rPr lang="en-US" dirty="0"/>
              <a:t>Presentation for Workshop 14 June 2025</a:t>
            </a:r>
          </a:p>
        </p:txBody>
      </p:sp>
    </p:spTree>
    <p:extLst>
      <p:ext uri="{BB962C8B-B14F-4D97-AF65-F5344CB8AC3E}">
        <p14:creationId xmlns:p14="http://schemas.microsoft.com/office/powerpoint/2010/main" val="329816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A425-13D5-621D-70A5-6D8AAF88A2E0}"/>
              </a:ext>
            </a:extLst>
          </p:cNvPr>
          <p:cNvSpPr>
            <a:spLocks noGrp="1"/>
          </p:cNvSpPr>
          <p:nvPr>
            <p:ph type="title"/>
          </p:nvPr>
        </p:nvSpPr>
        <p:spPr>
          <a:xfrm>
            <a:off x="998838" y="47804"/>
            <a:ext cx="10515600" cy="954108"/>
          </a:xfrm>
        </p:spPr>
        <p:txBody>
          <a:bodyPr/>
          <a:lstStyle/>
          <a:p>
            <a:pPr algn="ctr"/>
            <a:r>
              <a:rPr lang="en-US" dirty="0"/>
              <a:t>Revolution or Business as Usual?</a:t>
            </a:r>
          </a:p>
        </p:txBody>
      </p:sp>
      <p:sp>
        <p:nvSpPr>
          <p:cNvPr id="3" name="Content Placeholder 2">
            <a:extLst>
              <a:ext uri="{FF2B5EF4-FFF2-40B4-BE49-F238E27FC236}">
                <a16:creationId xmlns:a16="http://schemas.microsoft.com/office/drawing/2014/main" id="{9596ACB7-EA17-37FA-978E-D5FC1B5B60BB}"/>
              </a:ext>
            </a:extLst>
          </p:cNvPr>
          <p:cNvSpPr>
            <a:spLocks noGrp="1"/>
          </p:cNvSpPr>
          <p:nvPr>
            <p:ph sz="half" idx="1"/>
          </p:nvPr>
        </p:nvSpPr>
        <p:spPr>
          <a:xfrm>
            <a:off x="172995" y="1001912"/>
            <a:ext cx="6450227" cy="5808284"/>
          </a:xfrm>
        </p:spPr>
        <p:txBody>
          <a:bodyPr>
            <a:normAutofit fontScale="47500" lnSpcReduction="20000"/>
          </a:bodyPr>
          <a:lstStyle/>
          <a:p>
            <a:r>
              <a:rPr lang="en-US" sz="3400" b="1" dirty="0"/>
              <a:t>Not all disagreement is fascism; or liberal authoritarianism.</a:t>
            </a:r>
          </a:p>
          <a:p>
            <a:r>
              <a:rPr lang="en-US" sz="3400" b="1" dirty="0"/>
              <a:t>Not all fascism comes from the right.</a:t>
            </a:r>
          </a:p>
          <a:p>
            <a:r>
              <a:rPr lang="en-US" sz="3400" b="1" dirty="0"/>
              <a:t>Populations are not objects to be worked on; ignoring the human person and personal wants/needs exacts a high price</a:t>
            </a:r>
          </a:p>
          <a:p>
            <a:r>
              <a:rPr lang="en-US" sz="3400" b="1" dirty="0"/>
              <a:t>Demonization can backfire</a:t>
            </a:r>
          </a:p>
          <a:p>
            <a:r>
              <a:rPr lang="en-US" sz="3400" b="1" dirty="0"/>
              <a:t>Using the courts to punish or destroy political enemies can harm the state more than the target</a:t>
            </a:r>
          </a:p>
          <a:p>
            <a:r>
              <a:rPr lang="en-US" sz="3400" b="1" dirty="0"/>
              <a:t>Tools have no ideological allegiance (E.O.s etc.)</a:t>
            </a:r>
          </a:p>
          <a:p>
            <a:r>
              <a:rPr lang="en-US" sz="3400" b="1" dirty="0"/>
              <a:t>Separation of powers are fragile and easily overstepped (nationwide injunctions) </a:t>
            </a:r>
          </a:p>
          <a:p>
            <a:r>
              <a:rPr lang="en-US" sz="3400" b="1" dirty="0"/>
              <a:t>The politics of the personal can be costly (going after lawyers one despises)</a:t>
            </a:r>
          </a:p>
          <a:p>
            <a:r>
              <a:rPr lang="en-US" sz="3400" b="1" dirty="0"/>
              <a:t>Rule of law is both a sword and a shield in politics</a:t>
            </a:r>
          </a:p>
          <a:p>
            <a:r>
              <a:rPr lang="en-US" sz="3400" b="1" dirty="0"/>
              <a:t>Hermeneutics and process are moving to the center as the basis for interpretive consensus fades and process becomes an impediment.</a:t>
            </a:r>
          </a:p>
          <a:p>
            <a:r>
              <a:rPr lang="en-US" sz="3400" b="1" dirty="0"/>
              <a:t>The fundamental issues of the ordering of liberal democracy are now up for grabs: (regulatory supervision state versus transactional state; managerialism versus markets; to what extent can a population be protected against itself, etc.; development-human rights-traditional values)</a:t>
            </a:r>
          </a:p>
          <a:p>
            <a:r>
              <a:rPr lang="en-US" sz="3400" b="1" dirty="0"/>
              <a:t>Migration and political solidarity</a:t>
            </a:r>
          </a:p>
          <a:p>
            <a:r>
              <a:rPr lang="en-US" sz="3400" b="1" dirty="0"/>
              <a:t>Sovereignty (whose) and national security</a:t>
            </a:r>
          </a:p>
          <a:p>
            <a:endParaRPr lang="en-US" dirty="0"/>
          </a:p>
          <a:p>
            <a:endParaRPr lang="en-US" dirty="0"/>
          </a:p>
        </p:txBody>
      </p:sp>
      <p:pic>
        <p:nvPicPr>
          <p:cNvPr id="6" name="Content Placeholder 5" descr="A person in a black dress with a group of men in the background&#10;&#10;AI-generated content may be incorrect.">
            <a:hlinkClick r:id="rId2"/>
            <a:extLst>
              <a:ext uri="{FF2B5EF4-FFF2-40B4-BE49-F238E27FC236}">
                <a16:creationId xmlns:a16="http://schemas.microsoft.com/office/drawing/2014/main" id="{8F8EC354-6A0E-88DD-D79C-E6CF82CE14F1}"/>
              </a:ext>
            </a:extLst>
          </p:cNvPr>
          <p:cNvPicPr>
            <a:picLocks noGrp="1" noChangeAspect="1"/>
          </p:cNvPicPr>
          <p:nvPr>
            <p:ph sz="half" idx="2"/>
          </p:nvPr>
        </p:nvPicPr>
        <p:blipFill>
          <a:blip r:embed="rId3"/>
          <a:stretch>
            <a:fillRect/>
          </a:stretch>
        </p:blipFill>
        <p:spPr>
          <a:xfrm>
            <a:off x="6800335" y="1239666"/>
            <a:ext cx="5181600" cy="3440030"/>
          </a:xfrm>
        </p:spPr>
      </p:pic>
      <p:sp>
        <p:nvSpPr>
          <p:cNvPr id="7" name="TextBox 6">
            <a:extLst>
              <a:ext uri="{FF2B5EF4-FFF2-40B4-BE49-F238E27FC236}">
                <a16:creationId xmlns:a16="http://schemas.microsoft.com/office/drawing/2014/main" id="{13D50C7F-397C-EC51-D5D7-0BDFDDA3D323}"/>
              </a:ext>
            </a:extLst>
          </p:cNvPr>
          <p:cNvSpPr txBox="1"/>
          <p:nvPr/>
        </p:nvSpPr>
        <p:spPr>
          <a:xfrm>
            <a:off x="6800335" y="4823036"/>
            <a:ext cx="5447270" cy="954107"/>
          </a:xfrm>
          <a:prstGeom prst="rect">
            <a:avLst/>
          </a:prstGeom>
          <a:noFill/>
        </p:spPr>
        <p:txBody>
          <a:bodyPr wrap="square" rtlCol="0">
            <a:spAutoFit/>
          </a:bodyPr>
          <a:lstStyle/>
          <a:p>
            <a:r>
              <a:rPr lang="en-US" sz="1400" dirty="0"/>
              <a:t>O madness! Ye furies ... Despairing Electra. Must I see Idamante in my rival's arms? Ah no, let me follow my brother Orestes into the hollow abyss. Now you will have me for companion in Hades, in eternal woe, in endless lamenting</a:t>
            </a:r>
          </a:p>
        </p:txBody>
      </p:sp>
    </p:spTree>
    <p:extLst>
      <p:ext uri="{BB962C8B-B14F-4D97-AF65-F5344CB8AC3E}">
        <p14:creationId xmlns:p14="http://schemas.microsoft.com/office/powerpoint/2010/main" val="3422383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7" descr="A person standing in a desert with red doors and balloons&#10;&#10;AI-generated content may be incorrect.">
            <a:hlinkClick r:id="rId2"/>
            <a:extLst>
              <a:ext uri="{FF2B5EF4-FFF2-40B4-BE49-F238E27FC236}">
                <a16:creationId xmlns:a16="http://schemas.microsoft.com/office/drawing/2014/main" id="{EE127AF2-24FE-A0D9-F01F-902B6594F29F}"/>
              </a:ext>
            </a:extLst>
          </p:cNvPr>
          <p:cNvPicPr>
            <a:picLocks noGrp="1" noChangeAspect="1"/>
          </p:cNvPicPr>
          <p:nvPr>
            <p:ph idx="1"/>
          </p:nvPr>
        </p:nvPicPr>
        <p:blipFill>
          <a:blip r:embed="rId3"/>
          <a:srcRect r="5314" b="1"/>
          <a:stretch>
            <a:fillRect/>
          </a:stretch>
        </p:blipFill>
        <p:spPr>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p:spPr>
      </p:pic>
      <p:sp>
        <p:nvSpPr>
          <p:cNvPr id="5" name="Title 4">
            <a:extLst>
              <a:ext uri="{FF2B5EF4-FFF2-40B4-BE49-F238E27FC236}">
                <a16:creationId xmlns:a16="http://schemas.microsoft.com/office/drawing/2014/main" id="{C4156EE5-C88D-CD3C-4617-C308BB960201}"/>
              </a:ext>
            </a:extLst>
          </p:cNvPr>
          <p:cNvSpPr>
            <a:spLocks noGrp="1"/>
          </p:cNvSpPr>
          <p:nvPr>
            <p:ph type="title"/>
          </p:nvPr>
        </p:nvSpPr>
        <p:spPr>
          <a:xfrm>
            <a:off x="661916" y="2852381"/>
            <a:ext cx="3161940" cy="2640247"/>
          </a:xfrm>
        </p:spPr>
        <p:txBody>
          <a:bodyPr vert="horz" lIns="91440" tIns="45720" rIns="91440" bIns="45720" rtlCol="0" anchor="b">
            <a:normAutofit/>
          </a:bodyPr>
          <a:lstStyle/>
          <a:p>
            <a:r>
              <a:rPr lang="en-US" sz="3600" dirty="0">
                <a:solidFill>
                  <a:schemeClr val="tx1">
                    <a:lumMod val="85000"/>
                    <a:lumOff val="15000"/>
                  </a:schemeClr>
                </a:solidFill>
              </a:rPr>
              <a:t>Questions?</a:t>
            </a:r>
          </a:p>
        </p:txBody>
      </p:sp>
    </p:spTree>
    <p:extLst>
      <p:ext uri="{BB962C8B-B14F-4D97-AF65-F5344CB8AC3E}">
        <p14:creationId xmlns:p14="http://schemas.microsoft.com/office/powerpoint/2010/main" val="1200009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FAD966-DD64-B750-7BEA-6F360B3173C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Thank You!</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148EE18A-50E8-C1A7-DD8A-FB504130ED5E}"/>
              </a:ext>
            </a:extLst>
          </p:cNvPr>
          <p:cNvSpPr>
            <a:spLocks noGrp="1"/>
          </p:cNvSpPr>
          <p:nvPr>
            <p:ph sz="half" idx="1"/>
          </p:nvPr>
        </p:nvSpPr>
        <p:spPr>
          <a:xfrm>
            <a:off x="640080" y="2872899"/>
            <a:ext cx="4243589" cy="3320668"/>
          </a:xfrm>
        </p:spPr>
        <p:txBody>
          <a:bodyPr vert="horz" lIns="91440" tIns="45720" rIns="91440" bIns="45720" rtlCol="0">
            <a:normAutofit/>
          </a:bodyPr>
          <a:lstStyle/>
          <a:p>
            <a:r>
              <a:rPr lang="en-US" sz="1900"/>
              <a:t>Additional essays on these topics may be accessed at “Law at the End of the Day”</a:t>
            </a:r>
          </a:p>
          <a:p>
            <a:pPr lvl="1"/>
            <a:r>
              <a:rPr lang="en-US" sz="1900">
                <a:effectLst/>
              </a:rPr>
              <a:t>(</a:t>
            </a:r>
            <a:r>
              <a:rPr lang="en-US" sz="1900">
                <a:effectLst/>
                <a:hlinkClick r:id="rId2"/>
              </a:rPr>
              <a:t>Trump47</a:t>
            </a:r>
            <a:r>
              <a:rPr lang="en-US" sz="1900">
                <a:effectLst/>
              </a:rPr>
              <a:t> )</a:t>
            </a:r>
          </a:p>
          <a:p>
            <a:r>
              <a:rPr lang="en-US" sz="1900"/>
              <a:t>Essay; Undesirable Clients; Undesirable Lawyers -The Emerging Structures of Gatekeeping Strategies in the U.S.A” may be accessed from SSRN: </a:t>
            </a:r>
            <a:r>
              <a:rPr lang="en-US" sz="1900">
                <a:hlinkClick r:id="rId3"/>
              </a:rPr>
              <a:t>https://papers.ssrn.com/sol3/papers.cfm?abstract_id=5286876</a:t>
            </a:r>
            <a:r>
              <a:rPr lang="en-US" sz="1900"/>
              <a:t>.</a:t>
            </a:r>
          </a:p>
          <a:p>
            <a:endParaRPr lang="en-US" sz="1900">
              <a:effectLst/>
            </a:endParaRPr>
          </a:p>
          <a:p>
            <a:pPr lvl="1"/>
            <a:endParaRPr lang="en-US" sz="1900"/>
          </a:p>
        </p:txBody>
      </p:sp>
      <p:pic>
        <p:nvPicPr>
          <p:cNvPr id="7" name="Content Placeholder 6" descr="A painting of a person and person in a field&#10;&#10;AI-generated content may be incorrect.">
            <a:extLst>
              <a:ext uri="{FF2B5EF4-FFF2-40B4-BE49-F238E27FC236}">
                <a16:creationId xmlns:a16="http://schemas.microsoft.com/office/drawing/2014/main" id="{E3587729-90FD-C216-C797-CFC04E7C60B5}"/>
              </a:ext>
            </a:extLst>
          </p:cNvPr>
          <p:cNvPicPr>
            <a:picLocks noGrp="1" noChangeAspect="1"/>
          </p:cNvPicPr>
          <p:nvPr>
            <p:ph sz="half" idx="2"/>
          </p:nvPr>
        </p:nvPicPr>
        <p:blipFill>
          <a:blip r:embed="rId4"/>
          <a:srcRect l="5510" r="9483"/>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29976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holding a flag and standing in front of a crowd of people&#10;&#10;AI-generated content may be incorrect.">
            <a:extLst>
              <a:ext uri="{FF2B5EF4-FFF2-40B4-BE49-F238E27FC236}">
                <a16:creationId xmlns:a16="http://schemas.microsoft.com/office/drawing/2014/main" id="{C63B3203-7271-8A71-2BE4-575B0F4C8F2D}"/>
              </a:ext>
            </a:extLst>
          </p:cNvPr>
          <p:cNvPicPr>
            <a:picLocks noChangeAspect="1"/>
          </p:cNvPicPr>
          <p:nvPr/>
        </p:nvPicPr>
        <p:blipFill>
          <a:blip r:embed="rId2"/>
          <a:srcRect r="3163"/>
          <a:stretch>
            <a:fillRect/>
          </a:stretch>
        </p:blipFill>
        <p:spPr>
          <a:xfrm>
            <a:off x="2812249" y="1587"/>
            <a:ext cx="4846882" cy="6856413"/>
          </a:xfrm>
          <a:custGeom>
            <a:avLst/>
            <a:gdLst/>
            <a:ahLst/>
            <a:cxnLst/>
            <a:rect l="l" t="t" r="r" b="b"/>
            <a:pathLst>
              <a:path w="5110407" h="6856413">
                <a:moveTo>
                  <a:pt x="121782" y="0"/>
                </a:moveTo>
                <a:lnTo>
                  <a:pt x="4731440" y="0"/>
                </a:lnTo>
                <a:lnTo>
                  <a:pt x="4775629" y="179775"/>
                </a:lnTo>
                <a:cubicBezTo>
                  <a:pt x="5052916" y="1415453"/>
                  <a:pt x="5165791" y="2739148"/>
                  <a:pt x="5084710" y="4108260"/>
                </a:cubicBezTo>
                <a:cubicBezTo>
                  <a:pt x="5038379" y="4890611"/>
                  <a:pt x="4930907" y="5650759"/>
                  <a:pt x="4768709" y="6381464"/>
                </a:cubicBezTo>
                <a:lnTo>
                  <a:pt x="4653290" y="6856413"/>
                </a:lnTo>
                <a:lnTo>
                  <a:pt x="0" y="6856413"/>
                </a:lnTo>
                <a:lnTo>
                  <a:pt x="21062" y="6803488"/>
                </a:lnTo>
                <a:cubicBezTo>
                  <a:pt x="355644" y="5917239"/>
                  <a:pt x="573134" y="4914171"/>
                  <a:pt x="636462" y="3844830"/>
                </a:cubicBezTo>
                <a:cubicBezTo>
                  <a:pt x="713862" y="2537857"/>
                  <a:pt x="550895" y="1302013"/>
                  <a:pt x="203879" y="236924"/>
                </a:cubicBezTo>
                <a:close/>
              </a:path>
            </a:pathLst>
          </a:custGeom>
        </p:spPr>
      </p:pic>
      <p:sp>
        <p:nvSpPr>
          <p:cNvPr id="2" name="Title 1">
            <a:extLst>
              <a:ext uri="{FF2B5EF4-FFF2-40B4-BE49-F238E27FC236}">
                <a16:creationId xmlns:a16="http://schemas.microsoft.com/office/drawing/2014/main" id="{EB6E93A9-9443-0001-1BA2-432CE7C50B76}"/>
              </a:ext>
            </a:extLst>
          </p:cNvPr>
          <p:cNvSpPr>
            <a:spLocks noGrp="1"/>
          </p:cNvSpPr>
          <p:nvPr>
            <p:ph type="title"/>
          </p:nvPr>
        </p:nvSpPr>
        <p:spPr>
          <a:xfrm>
            <a:off x="481012" y="485775"/>
            <a:ext cx="2825506" cy="5719762"/>
          </a:xfrm>
        </p:spPr>
        <p:txBody>
          <a:bodyPr>
            <a:normAutofit/>
          </a:bodyPr>
          <a:lstStyle/>
          <a:p>
            <a:r>
              <a:rPr lang="en-US" sz="3100" dirty="0"/>
              <a:t>Continuity and Transformations</a:t>
            </a:r>
          </a:p>
        </p:txBody>
      </p:sp>
      <p:sp>
        <p:nvSpPr>
          <p:cNvPr id="3" name="Content Placeholder 2">
            <a:extLst>
              <a:ext uri="{FF2B5EF4-FFF2-40B4-BE49-F238E27FC236}">
                <a16:creationId xmlns:a16="http://schemas.microsoft.com/office/drawing/2014/main" id="{466DA1FE-7526-03BC-2F49-D6A85EEAE7D6}"/>
              </a:ext>
            </a:extLst>
          </p:cNvPr>
          <p:cNvSpPr>
            <a:spLocks noGrp="1"/>
          </p:cNvSpPr>
          <p:nvPr>
            <p:ph idx="1"/>
          </p:nvPr>
        </p:nvSpPr>
        <p:spPr>
          <a:xfrm>
            <a:off x="7659131" y="0"/>
            <a:ext cx="4532870" cy="6858000"/>
          </a:xfrm>
        </p:spPr>
        <p:txBody>
          <a:bodyPr anchor="ctr">
            <a:normAutofit lnSpcReduction="10000"/>
          </a:bodyPr>
          <a:lstStyle/>
          <a:p>
            <a:endParaRPr lang="en-US" sz="1600" dirty="0"/>
          </a:p>
          <a:p>
            <a:r>
              <a:rPr lang="en-US" sz="1600" b="1" i="1" dirty="0">
                <a:solidFill>
                  <a:srgbClr val="C00000"/>
                </a:solidFill>
              </a:rPr>
              <a:t>1. The Path to Trump 45</a:t>
            </a:r>
          </a:p>
          <a:p>
            <a:pPr lvl="1"/>
            <a:r>
              <a:rPr lang="en-US" sz="1600" dirty="0"/>
              <a:t>The perils of complacency</a:t>
            </a:r>
          </a:p>
          <a:p>
            <a:pPr lvl="1"/>
            <a:r>
              <a:rPr lang="en-US" sz="1600" dirty="0"/>
              <a:t>The cluelessness of political elites and their claques</a:t>
            </a:r>
          </a:p>
          <a:p>
            <a:r>
              <a:rPr lang="en-US" sz="1600" dirty="0"/>
              <a:t>2. </a:t>
            </a:r>
            <a:r>
              <a:rPr lang="en-US" sz="1600" b="1" i="1" dirty="0">
                <a:solidFill>
                  <a:srgbClr val="C00000"/>
                </a:solidFill>
              </a:rPr>
              <a:t>Trump 45</a:t>
            </a:r>
          </a:p>
          <a:p>
            <a:pPr lvl="1"/>
            <a:r>
              <a:rPr lang="en-US" sz="1600" dirty="0"/>
              <a:t>The outsider comes inside</a:t>
            </a:r>
          </a:p>
          <a:p>
            <a:pPr lvl="1"/>
            <a:r>
              <a:rPr lang="en-US" sz="1600" dirty="0"/>
              <a:t>Legislative paralysis</a:t>
            </a:r>
          </a:p>
          <a:p>
            <a:pPr lvl="1"/>
            <a:r>
              <a:rPr lang="en-US" sz="1600" dirty="0"/>
              <a:t>The rebirth of the courts as the primary space for politics</a:t>
            </a:r>
          </a:p>
          <a:p>
            <a:pPr lvl="1"/>
            <a:r>
              <a:rPr lang="en-US" sz="1600" dirty="0"/>
              <a:t>Arrogance, and COVID</a:t>
            </a:r>
          </a:p>
          <a:p>
            <a:r>
              <a:rPr lang="en-US" sz="1600" dirty="0"/>
              <a:t>3. </a:t>
            </a:r>
            <a:r>
              <a:rPr lang="en-US" sz="1600" b="1" i="1" dirty="0">
                <a:solidFill>
                  <a:srgbClr val="C00000"/>
                </a:solidFill>
              </a:rPr>
              <a:t>The Political risks of demonization</a:t>
            </a:r>
          </a:p>
          <a:p>
            <a:pPr lvl="1"/>
            <a:r>
              <a:rPr lang="en-US" sz="1600" dirty="0"/>
              <a:t>Insurrection politics</a:t>
            </a:r>
          </a:p>
          <a:p>
            <a:pPr lvl="1"/>
            <a:r>
              <a:rPr lang="en-US" sz="1600" dirty="0"/>
              <a:t>The judicialization of revenge</a:t>
            </a:r>
          </a:p>
          <a:p>
            <a:r>
              <a:rPr lang="en-US" sz="1600" dirty="0"/>
              <a:t>4</a:t>
            </a:r>
            <a:r>
              <a:rPr lang="en-US" sz="1600" b="1" i="1" dirty="0">
                <a:solidFill>
                  <a:srgbClr val="C00000"/>
                </a:solidFill>
              </a:rPr>
              <a:t>. Biden, Democratic Party Fracture and the Return of Trump 47</a:t>
            </a:r>
          </a:p>
          <a:p>
            <a:pPr lvl="1"/>
            <a:r>
              <a:rPr lang="en-US" sz="1600" dirty="0"/>
              <a:t>Biden and the overplaying of the hand of the forces of victory over Trump 1</a:t>
            </a:r>
          </a:p>
          <a:p>
            <a:pPr lvl="1"/>
            <a:r>
              <a:rPr lang="en-US" sz="1600" dirty="0"/>
              <a:t>Who is in control</a:t>
            </a:r>
          </a:p>
          <a:p>
            <a:pPr lvl="1"/>
            <a:r>
              <a:rPr lang="en-US" sz="1600" dirty="0"/>
              <a:t>The disaster of an election campaign; cluelessness Part 2</a:t>
            </a:r>
          </a:p>
          <a:p>
            <a:r>
              <a:rPr lang="en-US" sz="1600" dirty="0"/>
              <a:t>5. </a:t>
            </a:r>
            <a:r>
              <a:rPr lang="en-US" sz="1600" b="1" i="1" dirty="0">
                <a:solidFill>
                  <a:srgbClr val="C00000"/>
                </a:solidFill>
              </a:rPr>
              <a:t>The New Zealot and the Return to a Golden Age</a:t>
            </a:r>
          </a:p>
          <a:p>
            <a:pPr lvl="1"/>
            <a:r>
              <a:rPr lang="en-US" sz="1600" dirty="0"/>
              <a:t>Hitting the ground running</a:t>
            </a:r>
          </a:p>
          <a:p>
            <a:pPr lvl="1"/>
            <a:r>
              <a:rPr lang="en-US" sz="1600" dirty="0"/>
              <a:t>The Executive triumphant</a:t>
            </a:r>
          </a:p>
          <a:p>
            <a:r>
              <a:rPr lang="en-US" sz="1600" dirty="0"/>
              <a:t>6. </a:t>
            </a:r>
            <a:r>
              <a:rPr lang="en-US" sz="1600" b="1" dirty="0">
                <a:solidFill>
                  <a:srgbClr val="C00000"/>
                </a:solidFill>
              </a:rPr>
              <a:t>Lessons</a:t>
            </a:r>
          </a:p>
          <a:p>
            <a:endParaRPr lang="en-US" sz="1100" dirty="0"/>
          </a:p>
          <a:p>
            <a:endParaRPr lang="en-US" sz="1100" dirty="0"/>
          </a:p>
        </p:txBody>
      </p:sp>
    </p:spTree>
    <p:extLst>
      <p:ext uri="{BB962C8B-B14F-4D97-AF65-F5344CB8AC3E}">
        <p14:creationId xmlns:p14="http://schemas.microsoft.com/office/powerpoint/2010/main" val="360395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42B2-A93E-00EF-4177-5228DB44C986}"/>
              </a:ext>
            </a:extLst>
          </p:cNvPr>
          <p:cNvSpPr>
            <a:spLocks noGrp="1"/>
          </p:cNvSpPr>
          <p:nvPr>
            <p:ph type="title"/>
          </p:nvPr>
        </p:nvSpPr>
        <p:spPr>
          <a:xfrm>
            <a:off x="2240692" y="0"/>
            <a:ext cx="5128054" cy="1325563"/>
          </a:xfrm>
        </p:spPr>
        <p:txBody>
          <a:bodyPr/>
          <a:lstStyle/>
          <a:p>
            <a:r>
              <a:rPr lang="en-US" dirty="0"/>
              <a:t>The Path to Trump 45</a:t>
            </a:r>
          </a:p>
        </p:txBody>
      </p:sp>
      <p:graphicFrame>
        <p:nvGraphicFramePr>
          <p:cNvPr id="9" name="Content Placeholder 3">
            <a:extLst>
              <a:ext uri="{FF2B5EF4-FFF2-40B4-BE49-F238E27FC236}">
                <a16:creationId xmlns:a16="http://schemas.microsoft.com/office/drawing/2014/main" id="{5D7C29FE-468C-3ACE-9BB3-34600BC07DED}"/>
              </a:ext>
            </a:extLst>
          </p:cNvPr>
          <p:cNvGraphicFramePr>
            <a:graphicFrameLocks noGrp="1"/>
          </p:cNvGraphicFramePr>
          <p:nvPr>
            <p:ph sz="half" idx="1"/>
            <p:extLst>
              <p:ext uri="{D42A27DB-BD31-4B8C-83A1-F6EECF244321}">
                <p14:modId xmlns:p14="http://schemas.microsoft.com/office/powerpoint/2010/main" val="3163253632"/>
              </p:ext>
            </p:extLst>
          </p:nvPr>
        </p:nvGraphicFramePr>
        <p:xfrm>
          <a:off x="0" y="1092038"/>
          <a:ext cx="3924301" cy="5568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B9297D3D-66C7-3091-C3C3-49489F0A82EC}"/>
              </a:ext>
            </a:extLst>
          </p:cNvPr>
          <p:cNvSpPr>
            <a:spLocks noGrp="1"/>
          </p:cNvSpPr>
          <p:nvPr>
            <p:ph sz="half" idx="2"/>
          </p:nvPr>
        </p:nvSpPr>
        <p:spPr>
          <a:xfrm>
            <a:off x="8390237" y="681035"/>
            <a:ext cx="3645243" cy="6158709"/>
          </a:xfrm>
        </p:spPr>
        <p:txBody>
          <a:bodyPr>
            <a:normAutofit/>
          </a:bodyPr>
          <a:lstStyle/>
          <a:p>
            <a:pPr algn="ctr"/>
            <a:r>
              <a:rPr lang="en-US" sz="2100" dirty="0"/>
              <a:t>“In her own words just two months ago, Clinton described half of Trump’s supporters as ‘deplorables’ who are “racist, sexist, homophobic, xenophobic, Islamophobic”. While Trump himself, condemned by his own words, could be accused of all of these ‘nasties’, </a:t>
            </a:r>
            <a:r>
              <a:rPr lang="en-US" sz="2100" i="1" dirty="0">
                <a:solidFill>
                  <a:srgbClr val="C00000"/>
                </a:solidFill>
              </a:rPr>
              <a:t>it seems that there were enough Americans who were angry enough with ‘business as usual’ to vote for change, even if this made them deplorable in the eyes of Hillary Clinton and the elites</a:t>
            </a:r>
            <a:r>
              <a:rPr lang="en-US" sz="2100" dirty="0"/>
              <a:t>.” (</a:t>
            </a:r>
            <a:r>
              <a:rPr lang="en-US" sz="2100" i="1" dirty="0">
                <a:hlinkClick r:id="rId7"/>
              </a:rPr>
              <a:t>What Does Trump’s Win Mean for Trum Voters</a:t>
            </a:r>
            <a:r>
              <a:rPr lang="en-US" sz="2100" i="1" dirty="0"/>
              <a:t>?)</a:t>
            </a:r>
          </a:p>
          <a:p>
            <a:endParaRPr lang="en-US" dirty="0"/>
          </a:p>
        </p:txBody>
      </p:sp>
      <p:pic>
        <p:nvPicPr>
          <p:cNvPr id="7" name="Picture 6" descr="A person in a suit and glasses&#10;&#10;AI-generated content may be incorrect.">
            <a:extLst>
              <a:ext uri="{FF2B5EF4-FFF2-40B4-BE49-F238E27FC236}">
                <a16:creationId xmlns:a16="http://schemas.microsoft.com/office/drawing/2014/main" id="{A59018CD-6771-9771-541F-E5B94ABCA70D}"/>
              </a:ext>
            </a:extLst>
          </p:cNvPr>
          <p:cNvPicPr>
            <a:picLocks noChangeAspect="1"/>
          </p:cNvPicPr>
          <p:nvPr/>
        </p:nvPicPr>
        <p:blipFill>
          <a:blip r:embed="rId8"/>
          <a:stretch>
            <a:fillRect/>
          </a:stretch>
        </p:blipFill>
        <p:spPr>
          <a:xfrm>
            <a:off x="4133849" y="883787"/>
            <a:ext cx="4256387" cy="5943600"/>
          </a:xfrm>
          <a:prstGeom prst="rect">
            <a:avLst/>
          </a:prstGeom>
        </p:spPr>
      </p:pic>
    </p:spTree>
    <p:extLst>
      <p:ext uri="{BB962C8B-B14F-4D97-AF65-F5344CB8AC3E}">
        <p14:creationId xmlns:p14="http://schemas.microsoft.com/office/powerpoint/2010/main" val="377210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54CA3-8571-2E8D-72D6-A7196452E385}"/>
              </a:ext>
            </a:extLst>
          </p:cNvPr>
          <p:cNvSpPr>
            <a:spLocks noGrp="1"/>
          </p:cNvSpPr>
          <p:nvPr>
            <p:ph type="title"/>
          </p:nvPr>
        </p:nvSpPr>
        <p:spPr/>
        <p:txBody>
          <a:bodyPr/>
          <a:lstStyle/>
          <a:p>
            <a:r>
              <a:rPr lang="en-US" dirty="0"/>
              <a:t>Trump 45</a:t>
            </a:r>
          </a:p>
        </p:txBody>
      </p:sp>
      <p:pic>
        <p:nvPicPr>
          <p:cNvPr id="8" name="Content Placeholder 7" descr="Two men in suits and ties&#10;&#10;AI-generated content may be incorrect.">
            <a:hlinkClick r:id="rId2"/>
            <a:extLst>
              <a:ext uri="{FF2B5EF4-FFF2-40B4-BE49-F238E27FC236}">
                <a16:creationId xmlns:a16="http://schemas.microsoft.com/office/drawing/2014/main" id="{D92E583B-054F-0369-E54E-12BB2C5B7F36}"/>
              </a:ext>
            </a:extLst>
          </p:cNvPr>
          <p:cNvPicPr>
            <a:picLocks noGrp="1" noChangeAspect="1"/>
          </p:cNvPicPr>
          <p:nvPr>
            <p:ph sz="half" idx="1"/>
          </p:nvPr>
        </p:nvPicPr>
        <p:blipFill>
          <a:blip r:embed="rId3"/>
          <a:stretch>
            <a:fillRect/>
          </a:stretch>
        </p:blipFill>
        <p:spPr>
          <a:xfrm>
            <a:off x="294502" y="1825625"/>
            <a:ext cx="5181600" cy="4034852"/>
          </a:xfrm>
        </p:spPr>
      </p:pic>
      <p:sp>
        <p:nvSpPr>
          <p:cNvPr id="4" name="Content Placeholder 3">
            <a:extLst>
              <a:ext uri="{FF2B5EF4-FFF2-40B4-BE49-F238E27FC236}">
                <a16:creationId xmlns:a16="http://schemas.microsoft.com/office/drawing/2014/main" id="{29145055-6691-FA42-A6AA-9F1F5F401FCF}"/>
              </a:ext>
            </a:extLst>
          </p:cNvPr>
          <p:cNvSpPr>
            <a:spLocks noGrp="1"/>
          </p:cNvSpPr>
          <p:nvPr>
            <p:ph sz="half" idx="2"/>
          </p:nvPr>
        </p:nvSpPr>
        <p:spPr/>
        <p:txBody>
          <a:bodyPr/>
          <a:lstStyle/>
          <a:p>
            <a:r>
              <a:rPr lang="en-US" dirty="0"/>
              <a:t>The outsider comes inside</a:t>
            </a:r>
          </a:p>
          <a:p>
            <a:r>
              <a:rPr lang="en-US" dirty="0"/>
              <a:t>Legislative paralysis</a:t>
            </a:r>
          </a:p>
          <a:p>
            <a:r>
              <a:rPr lang="en-US" dirty="0"/>
              <a:t>The rebirth of the courts as the primary space for politics</a:t>
            </a:r>
          </a:p>
          <a:p>
            <a:r>
              <a:rPr lang="en-US" dirty="0"/>
              <a:t>Arrogance, and COVID</a:t>
            </a:r>
          </a:p>
          <a:p>
            <a:endParaRPr lang="en-US" dirty="0"/>
          </a:p>
        </p:txBody>
      </p:sp>
    </p:spTree>
    <p:extLst>
      <p:ext uri="{BB962C8B-B14F-4D97-AF65-F5344CB8AC3E}">
        <p14:creationId xmlns:p14="http://schemas.microsoft.com/office/powerpoint/2010/main" val="111634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62C03BE-73FC-D662-C8B4-6D90CEDC79A0}"/>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sz="3700" dirty="0"/>
              <a:t>Democratic Party Fracture 2020-2024 and the Triumph of Trump 47</a:t>
            </a:r>
          </a:p>
        </p:txBody>
      </p:sp>
      <p:pic>
        <p:nvPicPr>
          <p:cNvPr id="8" name="Content Placeholder 7" descr="A person in a suit climbing stairs&#10;&#10;AI-generated content may be incorrect.">
            <a:hlinkClick r:id="rId2"/>
            <a:extLst>
              <a:ext uri="{FF2B5EF4-FFF2-40B4-BE49-F238E27FC236}">
                <a16:creationId xmlns:a16="http://schemas.microsoft.com/office/drawing/2014/main" id="{B1EFD3FA-850A-BD07-8551-EE5034E0A2E4}"/>
              </a:ext>
            </a:extLst>
          </p:cNvPr>
          <p:cNvPicPr>
            <a:picLocks noGrp="1" noChangeAspect="1"/>
          </p:cNvPicPr>
          <p:nvPr>
            <p:ph sz="half" idx="1"/>
          </p:nvPr>
        </p:nvPicPr>
        <p:blipFill>
          <a:blip r:embed="rId3"/>
          <a:srcRect l="1072" r="3135"/>
          <a:stretch>
            <a:fillRect/>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Content Placeholder 3">
            <a:extLst>
              <a:ext uri="{FF2B5EF4-FFF2-40B4-BE49-F238E27FC236}">
                <a16:creationId xmlns:a16="http://schemas.microsoft.com/office/drawing/2014/main" id="{4B1ABB07-ABAB-4D9B-DEF3-D0E0EE5E49E9}"/>
              </a:ext>
            </a:extLst>
          </p:cNvPr>
          <p:cNvSpPr>
            <a:spLocks noGrp="1"/>
          </p:cNvSpPr>
          <p:nvPr>
            <p:ph sz="half" idx="2"/>
          </p:nvPr>
        </p:nvSpPr>
        <p:spPr>
          <a:xfrm>
            <a:off x="6797003" y="670559"/>
            <a:ext cx="5263191" cy="6014446"/>
          </a:xfrm>
        </p:spPr>
        <p:txBody>
          <a:bodyPr vert="horz" lIns="91440" tIns="45720" rIns="91440" bIns="45720" rtlCol="0" anchor="t">
            <a:normAutofit lnSpcReduction="10000"/>
          </a:bodyPr>
          <a:lstStyle/>
          <a:p>
            <a:r>
              <a:rPr lang="en-US" sz="2400" dirty="0"/>
              <a:t>Biden and the overplaying of the hand of the forces of victory over Trump 1</a:t>
            </a:r>
          </a:p>
          <a:p>
            <a:pPr lvl="1"/>
            <a:r>
              <a:rPr lang="en-US" dirty="0"/>
              <a:t>Scary woke</a:t>
            </a:r>
          </a:p>
          <a:p>
            <a:pPr lvl="1"/>
            <a:r>
              <a:rPr lang="en-US" dirty="0"/>
              <a:t>Managing racial crisis in police killings (George Floyd and its aftermath)</a:t>
            </a:r>
          </a:p>
          <a:p>
            <a:r>
              <a:rPr lang="en-US" sz="2400" dirty="0"/>
              <a:t>Foot on the gas</a:t>
            </a:r>
          </a:p>
          <a:p>
            <a:pPr lvl="1"/>
            <a:r>
              <a:rPr lang="en-US" dirty="0"/>
              <a:t>Elite re-imagining of the nation through regulation and re-education</a:t>
            </a:r>
          </a:p>
          <a:p>
            <a:r>
              <a:rPr lang="en-US" sz="2400" dirty="0"/>
              <a:t>Who is in control?</a:t>
            </a:r>
          </a:p>
          <a:p>
            <a:pPr lvl="1"/>
            <a:r>
              <a:rPr lang="en-US" dirty="0"/>
              <a:t>Health issues</a:t>
            </a:r>
          </a:p>
          <a:p>
            <a:r>
              <a:rPr lang="en-US" sz="2400" dirty="0"/>
              <a:t>The disaster of an election campaign; cluelessness Part 2</a:t>
            </a:r>
          </a:p>
          <a:p>
            <a:pPr lvl="1"/>
            <a:r>
              <a:rPr lang="en-US" dirty="0"/>
              <a:t>The tragedy that was Kamela Harris’s campaign</a:t>
            </a:r>
          </a:p>
          <a:p>
            <a:endParaRPr lang="en-US" sz="2000" dirty="0"/>
          </a:p>
        </p:txBody>
      </p:sp>
    </p:spTree>
    <p:extLst>
      <p:ext uri="{BB962C8B-B14F-4D97-AF65-F5344CB8AC3E}">
        <p14:creationId xmlns:p14="http://schemas.microsoft.com/office/powerpoint/2010/main" val="14351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3024AD-1B80-5FE8-F47F-1482F83AD6C7}"/>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kern="1200" dirty="0">
                <a:solidFill>
                  <a:schemeClr val="tx1"/>
                </a:solidFill>
                <a:latin typeface="+mj-lt"/>
                <a:ea typeface="+mj-ea"/>
                <a:cs typeface="+mj-cs"/>
              </a:rPr>
              <a:t>The Political Risks of Demonization</a:t>
            </a:r>
          </a:p>
        </p:txBody>
      </p:sp>
      <p:sp>
        <p:nvSpPr>
          <p:cNvPr id="3" name="Content Placeholder 2">
            <a:extLst>
              <a:ext uri="{FF2B5EF4-FFF2-40B4-BE49-F238E27FC236}">
                <a16:creationId xmlns:a16="http://schemas.microsoft.com/office/drawing/2014/main" id="{81EA3832-9247-6898-DE78-74CF1EBAE69C}"/>
              </a:ext>
            </a:extLst>
          </p:cNvPr>
          <p:cNvSpPr>
            <a:spLocks noGrp="1"/>
          </p:cNvSpPr>
          <p:nvPr>
            <p:ph sz="half" idx="1"/>
          </p:nvPr>
        </p:nvSpPr>
        <p:spPr>
          <a:xfrm>
            <a:off x="838201" y="2482589"/>
            <a:ext cx="3816096" cy="3694373"/>
          </a:xfrm>
        </p:spPr>
        <p:txBody>
          <a:bodyPr vert="horz" lIns="91440" tIns="45720" rIns="91440" bIns="45720" rtlCol="0">
            <a:normAutofit/>
          </a:bodyPr>
          <a:lstStyle/>
          <a:p>
            <a:r>
              <a:rPr lang="en-US" sz="2000" dirty="0"/>
              <a:t>Insurrection politics</a:t>
            </a:r>
          </a:p>
          <a:p>
            <a:r>
              <a:rPr lang="en-US" sz="2000" dirty="0"/>
              <a:t>The judicialization of revenge</a:t>
            </a:r>
          </a:p>
        </p:txBody>
      </p:sp>
      <p:pic>
        <p:nvPicPr>
          <p:cNvPr id="6" name="Content Placeholder 5" descr="A person with a beard and a fur hat holding a flag&#10;&#10;AI-generated content may be incorrect.">
            <a:hlinkClick r:id="rId2"/>
            <a:extLst>
              <a:ext uri="{FF2B5EF4-FFF2-40B4-BE49-F238E27FC236}">
                <a16:creationId xmlns:a16="http://schemas.microsoft.com/office/drawing/2014/main" id="{EC727545-B91E-DEC8-ED9E-500EABBF1514}"/>
              </a:ext>
            </a:extLst>
          </p:cNvPr>
          <p:cNvPicPr>
            <a:picLocks noGrp="1" noChangeAspect="1"/>
          </p:cNvPicPr>
          <p:nvPr>
            <p:ph sz="half" idx="2"/>
          </p:nvPr>
        </p:nvPicPr>
        <p:blipFill>
          <a:blip r:embed="rId3"/>
          <a:srcRect t="9301" r="-1" b="32431"/>
          <a:stretch>
            <a:fillRect/>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8" name="Picture 7" descr="A close-up of a person's face&#10;&#10;AI-generated content may be incorrect.">
            <a:hlinkClick r:id="rId4"/>
            <a:extLst>
              <a:ext uri="{FF2B5EF4-FFF2-40B4-BE49-F238E27FC236}">
                <a16:creationId xmlns:a16="http://schemas.microsoft.com/office/drawing/2014/main" id="{9C636DCF-8904-6E3B-B93F-8BA1BAE803CE}"/>
              </a:ext>
            </a:extLst>
          </p:cNvPr>
          <p:cNvPicPr>
            <a:picLocks noChangeAspect="1"/>
          </p:cNvPicPr>
          <p:nvPr/>
        </p:nvPicPr>
        <p:blipFill>
          <a:blip r:embed="rId5"/>
          <a:srcRect t="7588" b="3533"/>
          <a:stretch>
            <a:fillRect/>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pic>
        <p:nvPicPr>
          <p:cNvPr id="10" name="Picture 9" descr="A person in a suit and tie&#10;&#10;AI-generated content may be incorrect.">
            <a:hlinkClick r:id="rId6"/>
            <a:extLst>
              <a:ext uri="{FF2B5EF4-FFF2-40B4-BE49-F238E27FC236}">
                <a16:creationId xmlns:a16="http://schemas.microsoft.com/office/drawing/2014/main" id="{FBA2EA15-B915-388C-AC70-6FDDD35991BA}"/>
              </a:ext>
            </a:extLst>
          </p:cNvPr>
          <p:cNvPicPr>
            <a:picLocks noChangeAspect="1"/>
          </p:cNvPicPr>
          <p:nvPr/>
        </p:nvPicPr>
        <p:blipFill>
          <a:blip r:embed="rId7"/>
          <a:stretch>
            <a:fillRect/>
          </a:stretch>
        </p:blipFill>
        <p:spPr>
          <a:xfrm>
            <a:off x="910444" y="3470057"/>
            <a:ext cx="2905840" cy="3387945"/>
          </a:xfrm>
          <a:prstGeom prst="rect">
            <a:avLst/>
          </a:prstGeom>
        </p:spPr>
      </p:pic>
    </p:spTree>
    <p:extLst>
      <p:ext uri="{BB962C8B-B14F-4D97-AF65-F5344CB8AC3E}">
        <p14:creationId xmlns:p14="http://schemas.microsoft.com/office/powerpoint/2010/main" val="1542503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hand holding a glass of alcohol&#10;&#10;AI-generated content may be incorrect.">
            <a:hlinkClick r:id="rId2"/>
            <a:extLst>
              <a:ext uri="{FF2B5EF4-FFF2-40B4-BE49-F238E27FC236}">
                <a16:creationId xmlns:a16="http://schemas.microsoft.com/office/drawing/2014/main" id="{EB1732C5-D863-4CD4-D8AC-9959E0468E12}"/>
              </a:ext>
            </a:extLst>
          </p:cNvPr>
          <p:cNvPicPr>
            <a:picLocks noGrp="1" noChangeAspect="1"/>
          </p:cNvPicPr>
          <p:nvPr>
            <p:ph sz="half" idx="2"/>
          </p:nvPr>
        </p:nvPicPr>
        <p:blipFill>
          <a:blip r:embed="rId3"/>
          <a:srcRect l="21940" r="8365" b="-1"/>
          <a:stretch>
            <a:fillRect/>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8" name="Picture 7" descr="A person holding a document&#10;&#10;AI-generated content may be incorrect.">
            <a:hlinkClick r:id="rId4"/>
            <a:extLst>
              <a:ext uri="{FF2B5EF4-FFF2-40B4-BE49-F238E27FC236}">
                <a16:creationId xmlns:a16="http://schemas.microsoft.com/office/drawing/2014/main" id="{E7442A37-D13E-85CF-D685-0C9FBBB543E8}"/>
              </a:ext>
            </a:extLst>
          </p:cNvPr>
          <p:cNvPicPr>
            <a:picLocks noChangeAspect="1"/>
          </p:cNvPicPr>
          <p:nvPr/>
        </p:nvPicPr>
        <p:blipFill>
          <a:blip r:embed="rId5"/>
          <a:srcRect r="48585"/>
          <a:stretch>
            <a:fillRect/>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20" name="Freeform: Shape 19">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22" name="Freeform: Shape 21">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7E43B7-2ECB-897B-605C-78AD019C1209}"/>
              </a:ext>
            </a:extLst>
          </p:cNvPr>
          <p:cNvSpPr>
            <a:spLocks noGrp="1"/>
          </p:cNvSpPr>
          <p:nvPr>
            <p:ph type="title"/>
          </p:nvPr>
        </p:nvSpPr>
        <p:spPr>
          <a:xfrm>
            <a:off x="448056" y="681038"/>
            <a:ext cx="2804504" cy="1325563"/>
          </a:xfrm>
        </p:spPr>
        <p:txBody>
          <a:bodyPr vert="horz" lIns="91440" tIns="45720" rIns="91440" bIns="45720" rtlCol="0" anchor="ctr">
            <a:normAutofit/>
          </a:bodyPr>
          <a:lstStyle/>
          <a:p>
            <a:r>
              <a:rPr lang="en-US" sz="2800" kern="1200" dirty="0">
                <a:solidFill>
                  <a:schemeClr val="tx1"/>
                </a:solidFill>
                <a:latin typeface="+mj-lt"/>
                <a:ea typeface="+mj-ea"/>
                <a:cs typeface="+mj-cs"/>
              </a:rPr>
              <a:t>The New Zealot and the Return to a “Golden Age”</a:t>
            </a:r>
          </a:p>
        </p:txBody>
      </p:sp>
      <p:sp>
        <p:nvSpPr>
          <p:cNvPr id="24" name="Rectangle 23">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349132A-3603-DFCD-697C-0DC4A42B9308}"/>
              </a:ext>
            </a:extLst>
          </p:cNvPr>
          <p:cNvSpPr>
            <a:spLocks noGrp="1"/>
          </p:cNvSpPr>
          <p:nvPr>
            <p:ph sz="half" idx="1"/>
          </p:nvPr>
        </p:nvSpPr>
        <p:spPr>
          <a:xfrm>
            <a:off x="448056" y="2258171"/>
            <a:ext cx="2804504" cy="3918792"/>
          </a:xfrm>
        </p:spPr>
        <p:txBody>
          <a:bodyPr vert="horz" lIns="91440" tIns="45720" rIns="91440" bIns="45720" rtlCol="0">
            <a:normAutofit/>
          </a:bodyPr>
          <a:lstStyle/>
          <a:p>
            <a:r>
              <a:rPr lang="en-US" sz="1800" dirty="0"/>
              <a:t>Hitting the ground running</a:t>
            </a:r>
          </a:p>
          <a:p>
            <a:r>
              <a:rPr lang="en-US" sz="1800" dirty="0"/>
              <a:t>The Executive triumphant</a:t>
            </a:r>
          </a:p>
          <a:p>
            <a:endParaRPr lang="en-US" sz="1800" dirty="0"/>
          </a:p>
        </p:txBody>
      </p:sp>
    </p:spTree>
    <p:extLst>
      <p:ext uri="{BB962C8B-B14F-4D97-AF65-F5344CB8AC3E}">
        <p14:creationId xmlns:p14="http://schemas.microsoft.com/office/powerpoint/2010/main" val="271355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00D82-1009-43EA-87C1-E4A0A863575B}"/>
              </a:ext>
            </a:extLst>
          </p:cNvPr>
          <p:cNvSpPr>
            <a:spLocks noGrp="1"/>
          </p:cNvSpPr>
          <p:nvPr>
            <p:ph type="title"/>
          </p:nvPr>
        </p:nvSpPr>
        <p:spPr/>
        <p:txBody>
          <a:bodyPr/>
          <a:lstStyle/>
          <a:p>
            <a:r>
              <a:rPr lang="en-US" dirty="0"/>
              <a:t>The Agenda Triumphant</a:t>
            </a:r>
          </a:p>
        </p:txBody>
      </p:sp>
      <p:pic>
        <p:nvPicPr>
          <p:cNvPr id="6" name="Content Placeholder 5" descr="A person standing next to a person in a black cap&#10;&#10;AI-generated content may be incorrect.">
            <a:hlinkClick r:id="rId2"/>
            <a:extLst>
              <a:ext uri="{FF2B5EF4-FFF2-40B4-BE49-F238E27FC236}">
                <a16:creationId xmlns:a16="http://schemas.microsoft.com/office/drawing/2014/main" id="{74633939-567C-FE04-DAFD-B1C96191941E}"/>
              </a:ext>
            </a:extLst>
          </p:cNvPr>
          <p:cNvPicPr>
            <a:picLocks noGrp="1" noChangeAspect="1"/>
          </p:cNvPicPr>
          <p:nvPr>
            <p:ph sz="half" idx="1"/>
          </p:nvPr>
        </p:nvPicPr>
        <p:blipFill>
          <a:blip r:embed="rId3"/>
          <a:stretch>
            <a:fillRect/>
          </a:stretch>
        </p:blipFill>
        <p:spPr>
          <a:xfrm>
            <a:off x="838200" y="2363799"/>
            <a:ext cx="5181600" cy="3274990"/>
          </a:xfrm>
        </p:spPr>
      </p:pic>
      <p:graphicFrame>
        <p:nvGraphicFramePr>
          <p:cNvPr id="8" name="Content Placeholder 3">
            <a:extLst>
              <a:ext uri="{FF2B5EF4-FFF2-40B4-BE49-F238E27FC236}">
                <a16:creationId xmlns:a16="http://schemas.microsoft.com/office/drawing/2014/main" id="{EF811056-DBAF-36D4-02D5-DA6DBFE846B9}"/>
              </a:ext>
            </a:extLst>
          </p:cNvPr>
          <p:cNvGraphicFramePr>
            <a:graphicFrameLocks noGrp="1"/>
          </p:cNvGraphicFramePr>
          <p:nvPr>
            <p:ph sz="half" idx="2"/>
            <p:extLst>
              <p:ext uri="{D42A27DB-BD31-4B8C-83A1-F6EECF244321}">
                <p14:modId xmlns:p14="http://schemas.microsoft.com/office/powerpoint/2010/main" val="1327963110"/>
              </p:ext>
            </p:extLst>
          </p:nvPr>
        </p:nvGraphicFramePr>
        <p:xfrm>
          <a:off x="6382265" y="1573899"/>
          <a:ext cx="5181600" cy="48547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50860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Two men in suits sitting in front of a fireplace&#10;&#10;AI-generated content may be incorrect.">
            <a:hlinkClick r:id="rId2"/>
            <a:extLst>
              <a:ext uri="{FF2B5EF4-FFF2-40B4-BE49-F238E27FC236}">
                <a16:creationId xmlns:a16="http://schemas.microsoft.com/office/drawing/2014/main" id="{9063DC93-7063-92D5-7124-98660AEE4465}"/>
              </a:ext>
            </a:extLst>
          </p:cNvPr>
          <p:cNvPicPr>
            <a:picLocks noGrp="1" noChangeAspect="1"/>
          </p:cNvPicPr>
          <p:nvPr>
            <p:ph sz="half" idx="1"/>
          </p:nvPr>
        </p:nvPicPr>
        <p:blipFill>
          <a:blip r:embed="rId3"/>
          <a:srcRect b="11067"/>
          <a:stretch>
            <a:fill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610179-783C-3CEA-CE38-EA7FD376ED8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Lessons</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229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156</TotalTime>
  <Words>815</Words>
  <Application>Microsoft Macintosh PowerPoint</Application>
  <PresentationFormat>Widescreen</PresentationFormat>
  <Paragraphs>84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Calibri</vt:lpstr>
      <vt:lpstr>Office Theme</vt:lpstr>
      <vt:lpstr>  Trump’s America: Issues, Conflicts and Future Trajectories </vt:lpstr>
      <vt:lpstr>Continuity and Transformations</vt:lpstr>
      <vt:lpstr>The Path to Trump 45</vt:lpstr>
      <vt:lpstr>Trump 45</vt:lpstr>
      <vt:lpstr>Democratic Party Fracture 2020-2024 and the Triumph of Trump 47</vt:lpstr>
      <vt:lpstr>The Political Risks of Demonization</vt:lpstr>
      <vt:lpstr>The New Zealot and the Return to a “Golden Age”</vt:lpstr>
      <vt:lpstr>The Agenda Triumphant</vt:lpstr>
      <vt:lpstr>Lessons</vt:lpstr>
      <vt:lpstr>Revolution or Business as Usual?</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Backer, Larry Cata</dc:creator>
  <cp:lastModifiedBy>Backer, Larry Cata</cp:lastModifiedBy>
  <cp:revision>12</cp:revision>
  <dcterms:created xsi:type="dcterms:W3CDTF">2025-06-13T18:11:13Z</dcterms:created>
  <dcterms:modified xsi:type="dcterms:W3CDTF">2025-06-13T20:47:18Z</dcterms:modified>
</cp:coreProperties>
</file>