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EB3E-F545-D0F9-A021-3357AE179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9C3AA2-2FB7-181D-9BA6-EA05CD76B5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5A1CF7-D4D9-5F78-8C2D-8CAA11C833A0}"/>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5" name="Footer Placeholder 4">
            <a:extLst>
              <a:ext uri="{FF2B5EF4-FFF2-40B4-BE49-F238E27FC236}">
                <a16:creationId xmlns:a16="http://schemas.microsoft.com/office/drawing/2014/main" id="{5F3C162B-0B90-1671-5792-94B7B1D56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290BD-062D-E24B-C343-5EDC662BF03A}"/>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300073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E44A-2FF9-DEEC-AA62-BFE6CA7DF8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858CCD-EEB3-C369-73A6-C7FFB2896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C35C4-23FD-A368-BA33-CA2BF473C0AE}"/>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5" name="Footer Placeholder 4">
            <a:extLst>
              <a:ext uri="{FF2B5EF4-FFF2-40B4-BE49-F238E27FC236}">
                <a16:creationId xmlns:a16="http://schemas.microsoft.com/office/drawing/2014/main" id="{BC42E824-AFD6-EE88-DAD1-3104DB31E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4D529-CDB4-BEF2-2362-6A3F90347B31}"/>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58981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1B773E-0125-E57C-8B39-EBFF81180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E85981-9AD7-5BAF-9225-7829B14E98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9BEA0-53C9-22EF-4170-262BFD38C230}"/>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5" name="Footer Placeholder 4">
            <a:extLst>
              <a:ext uri="{FF2B5EF4-FFF2-40B4-BE49-F238E27FC236}">
                <a16:creationId xmlns:a16="http://schemas.microsoft.com/office/drawing/2014/main" id="{1B542BDC-D406-4DC7-9315-22DB97AD4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51917-3265-E072-64FE-CA4F6BCE617B}"/>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359280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6032-0833-2BE9-2DE7-C8FDA11AF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D8A5B3-76C8-C406-06C8-F693F6F7C6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C0F1C-FE07-5458-6187-0087803268C3}"/>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5" name="Footer Placeholder 4">
            <a:extLst>
              <a:ext uri="{FF2B5EF4-FFF2-40B4-BE49-F238E27FC236}">
                <a16:creationId xmlns:a16="http://schemas.microsoft.com/office/drawing/2014/main" id="{1A834EFF-45B5-E582-2609-1BAA70069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3120C-9372-1CC9-7F34-22A3EA72C135}"/>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322166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FC02-6716-677E-0C8A-3908C729E6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06E7C-888A-67CC-B5F6-6BD1B927A2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4F364D-BD18-F72F-D28E-930F5618280B}"/>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5" name="Footer Placeholder 4">
            <a:extLst>
              <a:ext uri="{FF2B5EF4-FFF2-40B4-BE49-F238E27FC236}">
                <a16:creationId xmlns:a16="http://schemas.microsoft.com/office/drawing/2014/main" id="{7E8B85A5-F389-4014-637D-A2D604436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1B088-CEAE-7600-3B19-A6AE6DFE231E}"/>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1620409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F4E0-854D-9905-034B-851D9AAEDE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B3B122-BB4D-4E02-7E53-AB8C3C335B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6A8DB6-388E-370F-9DC9-61B7C56D2D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E923D4-24B4-BA87-C750-2FE0109C922C}"/>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6" name="Footer Placeholder 5">
            <a:extLst>
              <a:ext uri="{FF2B5EF4-FFF2-40B4-BE49-F238E27FC236}">
                <a16:creationId xmlns:a16="http://schemas.microsoft.com/office/drawing/2014/main" id="{C98616F5-1D32-C3CF-62E6-168997EEE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8A4C7-1560-A78B-D3B9-8549802EE4ED}"/>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3795310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5B06-7877-460A-6F66-9CC5678C46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658C23-7941-99CA-C59B-DF12131CF6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2665A-5E41-FA8C-687F-62F982A11F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E1BE2E-B65E-292D-9862-3155E178E1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C7AA6-00C5-D166-E240-6E83F1B1E0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673A28-D3CA-9E29-7892-46D4FDBD1F18}"/>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8" name="Footer Placeholder 7">
            <a:extLst>
              <a:ext uri="{FF2B5EF4-FFF2-40B4-BE49-F238E27FC236}">
                <a16:creationId xmlns:a16="http://schemas.microsoft.com/office/drawing/2014/main" id="{C276EA49-77E3-26AA-E0FE-C9F02667CD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C2BBD0-1233-2177-8B9A-24E0CD040854}"/>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214171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685F-2A6E-4C9E-07EF-93B5CD1781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120980-8C84-F97E-DF84-111BBFA05E47}"/>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4" name="Footer Placeholder 3">
            <a:extLst>
              <a:ext uri="{FF2B5EF4-FFF2-40B4-BE49-F238E27FC236}">
                <a16:creationId xmlns:a16="http://schemas.microsoft.com/office/drawing/2014/main" id="{9DE46B45-7530-7689-74BE-28E73A082E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DC1381-381B-EFAF-2915-BAE48FD56E4A}"/>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150762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BDBC1B-6BC4-7293-271B-77F2BFF90412}"/>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3" name="Footer Placeholder 2">
            <a:extLst>
              <a:ext uri="{FF2B5EF4-FFF2-40B4-BE49-F238E27FC236}">
                <a16:creationId xmlns:a16="http://schemas.microsoft.com/office/drawing/2014/main" id="{213752A2-1700-1FE3-E2D3-EF7E951010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0F15FB-F8F6-D791-3285-A2B8FADF61F2}"/>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132945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2B22-49C6-85C7-44E7-76458B247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96BEE8-A078-6C33-A367-B41C019C33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0987B-F901-3D83-3727-8BE9F08EB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31AAD-EABB-5897-6E47-2178F0577220}"/>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6" name="Footer Placeholder 5">
            <a:extLst>
              <a:ext uri="{FF2B5EF4-FFF2-40B4-BE49-F238E27FC236}">
                <a16:creationId xmlns:a16="http://schemas.microsoft.com/office/drawing/2014/main" id="{FEE0A38A-0101-44A3-A593-18F8AAB142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3BBC5-705A-AA27-FBDA-6E57A2F54BAA}"/>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288623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6564-849D-4B15-3234-8C0B88FC7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DA4293-BE7A-8A6F-4B10-3AE68D56BD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DD21DD-1C7B-9EDB-2F65-B9C3ECEF5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B1A32-0D4A-07A0-9C39-A88D13BAC9CF}"/>
              </a:ext>
            </a:extLst>
          </p:cNvPr>
          <p:cNvSpPr>
            <a:spLocks noGrp="1"/>
          </p:cNvSpPr>
          <p:nvPr>
            <p:ph type="dt" sz="half" idx="10"/>
          </p:nvPr>
        </p:nvSpPr>
        <p:spPr/>
        <p:txBody>
          <a:bodyPr/>
          <a:lstStyle/>
          <a:p>
            <a:fld id="{C774CAC8-403F-544D-9999-B9E5A3DB63A7}" type="datetimeFigureOut">
              <a:rPr lang="en-US" smtClean="0"/>
              <a:t>5/8/25</a:t>
            </a:fld>
            <a:endParaRPr lang="en-US"/>
          </a:p>
        </p:txBody>
      </p:sp>
      <p:sp>
        <p:nvSpPr>
          <p:cNvPr id="6" name="Footer Placeholder 5">
            <a:extLst>
              <a:ext uri="{FF2B5EF4-FFF2-40B4-BE49-F238E27FC236}">
                <a16:creationId xmlns:a16="http://schemas.microsoft.com/office/drawing/2014/main" id="{208E44E0-570B-779A-0B18-3B372A49C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70AFD-69A6-AD73-013E-11B4005968E3}"/>
              </a:ext>
            </a:extLst>
          </p:cNvPr>
          <p:cNvSpPr>
            <a:spLocks noGrp="1"/>
          </p:cNvSpPr>
          <p:nvPr>
            <p:ph type="sldNum" sz="quarter" idx="12"/>
          </p:nvPr>
        </p:nvSpPr>
        <p:spPr/>
        <p:txBody>
          <a:bodyPr/>
          <a:lstStyle/>
          <a:p>
            <a:fld id="{E7CDE8D3-ACE3-FB41-8BDB-F66FBFDF6763}" type="slidenum">
              <a:rPr lang="en-US" smtClean="0"/>
              <a:t>‹#›</a:t>
            </a:fld>
            <a:endParaRPr lang="en-US"/>
          </a:p>
        </p:txBody>
      </p:sp>
    </p:spTree>
    <p:extLst>
      <p:ext uri="{BB962C8B-B14F-4D97-AF65-F5344CB8AC3E}">
        <p14:creationId xmlns:p14="http://schemas.microsoft.com/office/powerpoint/2010/main" val="2889552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8CFF1B-8DA8-5F02-5077-50163B3ADB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D649FB-D1AC-23A5-5417-7FD372CBB1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34366-E7D4-8431-8DE7-856D05B9F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74CAC8-403F-544D-9999-B9E5A3DB63A7}" type="datetimeFigureOut">
              <a:rPr lang="en-US" smtClean="0"/>
              <a:t>5/8/25</a:t>
            </a:fld>
            <a:endParaRPr lang="en-US"/>
          </a:p>
        </p:txBody>
      </p:sp>
      <p:sp>
        <p:nvSpPr>
          <p:cNvPr id="5" name="Footer Placeholder 4">
            <a:extLst>
              <a:ext uri="{FF2B5EF4-FFF2-40B4-BE49-F238E27FC236}">
                <a16:creationId xmlns:a16="http://schemas.microsoft.com/office/drawing/2014/main" id="{0132A435-F7D8-1739-6021-D76241FC08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8CF57F-582A-D925-E87F-F98C547C3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CDE8D3-ACE3-FB41-8BDB-F66FBFDF6763}" type="slidenum">
              <a:rPr lang="en-US" smtClean="0"/>
              <a:t>‹#›</a:t>
            </a:fld>
            <a:endParaRPr lang="en-US"/>
          </a:p>
        </p:txBody>
      </p:sp>
    </p:spTree>
    <p:extLst>
      <p:ext uri="{BB962C8B-B14F-4D97-AF65-F5344CB8AC3E}">
        <p14:creationId xmlns:p14="http://schemas.microsoft.com/office/powerpoint/2010/main" val="4106178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hoto-to-text.com/pictures-made-from-text/"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ebneel.com/i/0/10-optical-illusion-paintings-by-salvador-dali/09-2013/d?n=9210"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www.belcourt.org/films/the-last-temptation-of-christ/"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coptictreasuresenglish.wordpress.com/2020/06/06/the-grace-of-the-indwelling-of-the-holy-spiri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wikiart.org/en/lubo-kristek/apotheosis-of-the-human-brain-201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file:///Users/lcb911/Desktop/Screenshot%202025-05-08%20at%202.16.01&#8239;PM.pn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s://www.twincities.com/2022/04/22/praying-football-coach-asking-supreme-court-for-his-job-back/" TargetMode="External"/><Relationship Id="rId1" Type="http://schemas.openxmlformats.org/officeDocument/2006/relationships/slideLayout" Target="../slideLayouts/slideLayout6.xml"/><Relationship Id="rId6" Type="http://schemas.openxmlformats.org/officeDocument/2006/relationships/hyperlink" Target="https://www.kitsapsun.com/story/news/2023/09/01/joe-kennedy-returns-to-field-to-coach-and-pray-in-bremerton/70738551007/" TargetMode="External"/><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hyperlink" Target="https://curiosmos.com/10-things-you-should-know-about-the-star-of-bethlehem/"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stanforddaily.com/2018/10/22/2001-a-space-odyssey-is-a-bizarre-epic-journey/"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hyperlink" Target="https://www.ft.com/content/297e42d9-2f19-472e-b276-d8e4af48c3b0" TargetMode="External"/><Relationship Id="rId12" Type="http://schemas.openxmlformats.org/officeDocument/2006/relationships/image" Target="../media/image16.png"/><Relationship Id="rId2" Type="http://schemas.openxmlformats.org/officeDocument/2006/relationships/hyperlink" Target="https://www.latimes.com/opinion/editorials/la-ed-scotus-playground-20170627-story.html"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hyperlink" Target="https://ifex.org/myanmar-junta-builds-a-surveillance-state/" TargetMode="External"/><Relationship Id="rId5" Type="http://schemas.openxmlformats.org/officeDocument/2006/relationships/hyperlink" Target="https://www.ynetnews.com/article/sy5hljry1e" TargetMode="Externa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hyperlink" Target="https://krcgtv.com/news/local/supreme-court-rules-for-missouri-church-in-playground-cas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google.com/imgres?imgurl=https%3A%2F%2Fstatic.wikia.nocookie.net%2Fagathachristie%2Fimages%2F6%2F64%2FWidmark_Ratchett_body.jpg%2Frevision%2Flatest%2Fscale-to-width-down%2F300%3Fcb%3D20180805213207&amp;tbnid=x20ho8-bm-mzvM&amp;vet=10CAgQxiAoAWoXChMIgN7WwM6UjQMVAAAAAB0AAAAAEAY..i&amp;imgrefurl=https%3A%2F%2Fagathachristie.fandom.com%2Fwiki%2FCassetti&amp;docid=DH4-h4dTB5uzMM&amp;w=300&amp;h=165&amp;q=murder%20on%20the%20orient%20express%20murder%20scene&amp;hl=en&amp;client=firefox-b-1-d&amp;ved=0CAgQxiAoAWoXChMIgN7WwM6UjQMVAAAAAB0AAAAAEAY#imgrc=x20ho8-bm-mzvM&amp;imgdii=6PLvsDRA0J_inM" TargetMode="External"/><Relationship Id="rId7" Type="http://schemas.openxmlformats.org/officeDocument/2006/relationships/hyperlink" Target="https://nypost.com/2015/03/01/the-real-story-behind-the-assassination-of-julius-caesar/" TargetMode="External"/><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hyperlink" Target="https://mubi.com/en/us/films/murder-on-the-orient-express" TargetMode="Externa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broadstreetonline.org/2014/11/illusion-and-reality-in-ar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hyperlink" Target="https://www.kentucky.com/news/politics-government/article44487702.html" TargetMode="External"/><Relationship Id="rId1" Type="http://schemas.openxmlformats.org/officeDocument/2006/relationships/slideLayout" Target="../slideLayouts/slideLayout2.xml"/><Relationship Id="rId6" Type="http://schemas.openxmlformats.org/officeDocument/2006/relationships/hyperlink" Target="https://www.imdb.com/title/tt0705985/" TargetMode="External"/><Relationship Id="rId5" Type="http://schemas.openxmlformats.org/officeDocument/2006/relationships/image" Target="../media/image23.png"/><Relationship Id="rId4" Type="http://schemas.openxmlformats.org/officeDocument/2006/relationships/hyperlink" Target="https://transfersmagazine.org/2018/06/25/how-do-people-perceive-transit-in-l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68C01-B48C-CD29-1641-A753175AC9CC}"/>
              </a:ext>
            </a:extLst>
          </p:cNvPr>
          <p:cNvSpPr>
            <a:spLocks noGrp="1"/>
          </p:cNvSpPr>
          <p:nvPr>
            <p:ph type="ctrTitle"/>
          </p:nvPr>
        </p:nvSpPr>
        <p:spPr>
          <a:xfrm>
            <a:off x="0" y="-1"/>
            <a:ext cx="4979773" cy="4769709"/>
          </a:xfrm>
        </p:spPr>
        <p:txBody>
          <a:bodyPr>
            <a:noAutofit/>
          </a:bodyPr>
          <a:lstStyle/>
          <a:p>
            <a:r>
              <a:rPr lang="en-US" sz="4800" b="1" dirty="0">
                <a:solidFill>
                  <a:schemeClr val="bg1"/>
                </a:solidFill>
              </a:rPr>
              <a:t>The Visualization of Text and the Textualization of Image: </a:t>
            </a:r>
            <a:r>
              <a:rPr lang="en-US" sz="4800" b="1" dirty="0">
                <a:solidFill>
                  <a:schemeClr val="bg1"/>
                </a:solidFill>
                <a:hlinkClick r:id="rId3"/>
              </a:rPr>
              <a:t>Factual</a:t>
            </a:r>
            <a:r>
              <a:rPr lang="en-US" sz="4800" b="1" dirty="0">
                <a:solidFill>
                  <a:schemeClr val="bg1"/>
                </a:solidFill>
              </a:rPr>
              <a:t> Narratives in and as Legal Discourse</a:t>
            </a:r>
          </a:p>
        </p:txBody>
      </p:sp>
      <p:sp>
        <p:nvSpPr>
          <p:cNvPr id="3" name="Subtitle 2">
            <a:extLst>
              <a:ext uri="{FF2B5EF4-FFF2-40B4-BE49-F238E27FC236}">
                <a16:creationId xmlns:a16="http://schemas.microsoft.com/office/drawing/2014/main" id="{2E0F756F-9087-8A97-643B-6C6381D2097E}"/>
              </a:ext>
            </a:extLst>
          </p:cNvPr>
          <p:cNvSpPr>
            <a:spLocks noGrp="1"/>
          </p:cNvSpPr>
          <p:nvPr>
            <p:ph type="subTitle" idx="1"/>
          </p:nvPr>
        </p:nvSpPr>
        <p:spPr>
          <a:xfrm>
            <a:off x="7690022" y="12355"/>
            <a:ext cx="4501978" cy="2261287"/>
          </a:xfrm>
        </p:spPr>
        <p:txBody>
          <a:bodyPr>
            <a:normAutofit lnSpcReduction="10000"/>
          </a:bodyPr>
          <a:lstStyle/>
          <a:p>
            <a:pPr marL="0" marR="0">
              <a:buNone/>
            </a:pPr>
            <a:r>
              <a:rPr lang="en-US" b="1" kern="100" dirty="0">
                <a:solidFill>
                  <a:schemeClr val="bg1"/>
                </a:solidFill>
                <a:effectLst/>
                <a:ea typeface="DengXian" panose="02010600030101010101" pitchFamily="2" charset="-122"/>
                <a:cs typeface="Times New Roman (Body CS)"/>
              </a:rPr>
              <a:t>Larry Cat</a:t>
            </a:r>
            <a:r>
              <a:rPr lang="zh-CN" b="1" kern="100" dirty="0">
                <a:solidFill>
                  <a:schemeClr val="bg1"/>
                </a:solidFill>
                <a:effectLst/>
                <a:ea typeface="DengXian" panose="02010600030101010101" pitchFamily="2" charset="-122"/>
                <a:cs typeface="Times New Roman (Body CS)"/>
              </a:rPr>
              <a:t>á</a:t>
            </a:r>
            <a:r>
              <a:rPr lang="en-US" b="1" kern="100" dirty="0">
                <a:solidFill>
                  <a:schemeClr val="bg1"/>
                </a:solidFill>
                <a:effectLst/>
                <a:ea typeface="DengXian" panose="02010600030101010101" pitchFamily="2" charset="-122"/>
                <a:cs typeface="Times New Roman (Body CS)"/>
              </a:rPr>
              <a:t> Backer (</a:t>
            </a:r>
            <a:r>
              <a:rPr lang="zh-CN" b="1" kern="100" dirty="0">
                <a:solidFill>
                  <a:schemeClr val="bg1"/>
                </a:solidFill>
                <a:effectLst/>
                <a:ea typeface="DengXian" panose="02010600030101010101" pitchFamily="2" charset="-122"/>
                <a:cs typeface="Times New Roman (Body CS)"/>
              </a:rPr>
              <a:t>白 轲</a:t>
            </a:r>
            <a:r>
              <a:rPr lang="en-US" b="1" kern="100" dirty="0">
                <a:solidFill>
                  <a:schemeClr val="bg1"/>
                </a:solidFill>
                <a:effectLst/>
                <a:ea typeface="DengXian" panose="02010600030101010101" pitchFamily="2" charset="-122"/>
                <a:cs typeface="Times New Roman (Body CS)"/>
              </a:rPr>
              <a:t>)</a:t>
            </a:r>
          </a:p>
          <a:p>
            <a:pPr marL="0" marR="0">
              <a:buNone/>
            </a:pPr>
            <a:r>
              <a:rPr lang="en-US" sz="1400" kern="100" dirty="0">
                <a:solidFill>
                  <a:schemeClr val="bg1"/>
                </a:solidFill>
                <a:effectLst/>
                <a:ea typeface="DengXian" panose="02010600030101010101" pitchFamily="2" charset="-122"/>
                <a:cs typeface="Times New Roman (Body CS)"/>
              </a:rPr>
              <a:t>W. Richard and Mary Eshelman Faculty Scholar; Professor of Law and International Affairs </a:t>
            </a:r>
            <a:r>
              <a:rPr lang="en-US" sz="1400" dirty="0">
                <a:solidFill>
                  <a:schemeClr val="bg1"/>
                </a:solidFill>
                <a:effectLst/>
                <a:ea typeface="DengXian" panose="02010600030101010101" pitchFamily="2" charset="-122"/>
                <a:cs typeface="Times New Roman (Body CS)"/>
              </a:rPr>
              <a:t>Pennsylvania State University </a:t>
            </a:r>
          </a:p>
          <a:p>
            <a:r>
              <a:rPr lang="en-US" sz="1400" b="1" dirty="0">
                <a:solidFill>
                  <a:schemeClr val="bg1"/>
                </a:solidFill>
                <a:ea typeface="DengXian" panose="02010600030101010101" pitchFamily="2" charset="-122"/>
                <a:cs typeface="Times New Roman (Body CS)"/>
              </a:rPr>
              <a:t>Remarks presented at the 25th International Roundtable for the Semiotics of Law (IRSL 2025)Legal Evidence in the Age of Techno-Societies and Visual Jurisprudence</a:t>
            </a:r>
          </a:p>
          <a:p>
            <a:r>
              <a:rPr lang="en-US" sz="1400" dirty="0">
                <a:solidFill>
                  <a:schemeClr val="bg1"/>
                </a:solidFill>
                <a:ea typeface="DengXian" panose="02010600030101010101" pitchFamily="2" charset="-122"/>
                <a:cs typeface="Times New Roman (Body CS)"/>
              </a:rPr>
              <a:t>University of Coimbra 9 May 2025</a:t>
            </a:r>
          </a:p>
          <a:p>
            <a:endParaRPr lang="en-US" sz="1400" dirty="0">
              <a:solidFill>
                <a:schemeClr val="bg1"/>
              </a:solidFill>
              <a:effectLst/>
              <a:ea typeface="DengXian" panose="02010600030101010101" pitchFamily="2" charset="-122"/>
              <a:cs typeface="Times New Roman (Body CS)"/>
            </a:endParaRPr>
          </a:p>
          <a:p>
            <a:pPr>
              <a:buNone/>
            </a:pPr>
            <a:endParaRPr lang="en-US" sz="1400" dirty="0">
              <a:solidFill>
                <a:schemeClr val="bg1"/>
              </a:solidFill>
            </a:endParaRPr>
          </a:p>
        </p:txBody>
      </p:sp>
    </p:spTree>
    <p:extLst>
      <p:ext uri="{BB962C8B-B14F-4D97-AF65-F5344CB8AC3E}">
        <p14:creationId xmlns:p14="http://schemas.microsoft.com/office/powerpoint/2010/main" val="638472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ouple of men playing instruments&#10;&#10;AI-generated content may be incorrect.">
            <a:extLst>
              <a:ext uri="{FF2B5EF4-FFF2-40B4-BE49-F238E27FC236}">
                <a16:creationId xmlns:a16="http://schemas.microsoft.com/office/drawing/2014/main" id="{07F1DEB0-CD98-E842-53B0-F83FEBD0B395}"/>
              </a:ext>
            </a:extLst>
          </p:cNvPr>
          <p:cNvPicPr>
            <a:picLocks noGrp="1" noChangeAspect="1"/>
          </p:cNvPicPr>
          <p:nvPr>
            <p:ph idx="1"/>
          </p:nvPr>
        </p:nvPicPr>
        <p:blipFill>
          <a:blip r:embed="rId2"/>
          <a:srcRect l="13555" r="12861" b="1"/>
          <a:stretch/>
        </p:blipFill>
        <p:spPr>
          <a:xfrm>
            <a:off x="-1" y="1376689"/>
            <a:ext cx="7574486" cy="5481312"/>
          </a:xfrm>
          <a:prstGeom prst="rect">
            <a:avLst/>
          </a:prstGeom>
        </p:spPr>
      </p:pic>
      <p:pic>
        <p:nvPicPr>
          <p:cNvPr id="7" name="Picture 6" descr="A painting of two people&#10;&#10;AI-generated content may be incorrect.">
            <a:hlinkClick r:id="rId3"/>
            <a:extLst>
              <a:ext uri="{FF2B5EF4-FFF2-40B4-BE49-F238E27FC236}">
                <a16:creationId xmlns:a16="http://schemas.microsoft.com/office/drawing/2014/main" id="{B16A32DC-B1CD-BED8-1B8D-9280CB42B492}"/>
              </a:ext>
            </a:extLst>
          </p:cNvPr>
          <p:cNvPicPr>
            <a:picLocks noChangeAspect="1"/>
          </p:cNvPicPr>
          <p:nvPr/>
        </p:nvPicPr>
        <p:blipFill>
          <a:blip r:embed="rId4"/>
          <a:srcRect t="3871" r="-1" b="4130"/>
          <a:stretch/>
        </p:blipFill>
        <p:spPr>
          <a:xfrm>
            <a:off x="7574491" y="1376689"/>
            <a:ext cx="4617509" cy="5481312"/>
          </a:xfrm>
          <a:prstGeom prst="rect">
            <a:avLst/>
          </a:prstGeom>
        </p:spPr>
      </p:pic>
      <p:sp>
        <p:nvSpPr>
          <p:cNvPr id="12" name="Rectangle 11">
            <a:extLst>
              <a:ext uri="{FF2B5EF4-FFF2-40B4-BE49-F238E27FC236}">
                <a16:creationId xmlns:a16="http://schemas.microsoft.com/office/drawing/2014/main" id="{6DB035F4-535B-5F8E-E737-42F576F74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376687"/>
          </a:xfrm>
          <a:prstGeom prst="rect">
            <a:avLst/>
          </a:prstGeom>
          <a:solidFill>
            <a:schemeClr val="bg1"/>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069CE-6873-3E52-3B9C-CBD574F77EA2}"/>
              </a:ext>
            </a:extLst>
          </p:cNvPr>
          <p:cNvSpPr>
            <a:spLocks noGrp="1"/>
          </p:cNvSpPr>
          <p:nvPr>
            <p:ph type="title"/>
          </p:nvPr>
        </p:nvSpPr>
        <p:spPr>
          <a:xfrm>
            <a:off x="0" y="135925"/>
            <a:ext cx="12192000" cy="1011218"/>
          </a:xfrm>
        </p:spPr>
        <p:txBody>
          <a:bodyPr vert="horz" lIns="91440" tIns="45720" rIns="91440" bIns="45720" rtlCol="0" anchor="ctr">
            <a:normAutofit fontScale="90000"/>
          </a:bodyPr>
          <a:lstStyle/>
          <a:p>
            <a:pPr algn="ct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Storytime</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What if the World is Only Illusion?; What if Illusion Makes the Real?</a:t>
            </a:r>
            <a:br>
              <a:rPr lang="en-US" sz="2800"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spTree>
    <p:extLst>
      <p:ext uri="{BB962C8B-B14F-4D97-AF65-F5344CB8AC3E}">
        <p14:creationId xmlns:p14="http://schemas.microsoft.com/office/powerpoint/2010/main" val="369987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F8C40A-EC4A-B5B5-B180-21F1E43D130F}"/>
              </a:ext>
            </a:extLst>
          </p:cNvPr>
          <p:cNvSpPr>
            <a:spLocks noGrp="1"/>
          </p:cNvSpPr>
          <p:nvPr>
            <p:ph type="title"/>
          </p:nvPr>
        </p:nvSpPr>
        <p:spPr>
          <a:xfrm>
            <a:off x="630936" y="640080"/>
            <a:ext cx="4818888" cy="1481328"/>
          </a:xfrm>
        </p:spPr>
        <p:txBody>
          <a:bodyPr anchor="b">
            <a:normAutofit/>
          </a:bodyPr>
          <a:lstStyle/>
          <a:p>
            <a:r>
              <a:rPr lang="en-US" sz="4200"/>
              <a:t>The Last Temptation of Human Rights</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E2B589-38BC-4297-E196-91B6C3F817EE}"/>
              </a:ext>
            </a:extLst>
          </p:cNvPr>
          <p:cNvSpPr>
            <a:spLocks noGrp="1"/>
          </p:cNvSpPr>
          <p:nvPr>
            <p:ph idx="1"/>
          </p:nvPr>
        </p:nvSpPr>
        <p:spPr>
          <a:xfrm>
            <a:off x="630936" y="2660904"/>
            <a:ext cx="4818888" cy="3547872"/>
          </a:xfrm>
        </p:spPr>
        <p:txBody>
          <a:bodyPr anchor="t">
            <a:normAutofit/>
          </a:bodyPr>
          <a:lstStyle/>
          <a:p>
            <a:r>
              <a:rPr lang="en-US" sz="2200"/>
              <a:t>Facilitation as acceptable signification</a:t>
            </a:r>
          </a:p>
          <a:p>
            <a:r>
              <a:rPr lang="en-US" sz="2200"/>
              <a:t>Connecting the dots and the causation matrix</a:t>
            </a:r>
          </a:p>
          <a:p>
            <a:r>
              <a:rPr lang="en-US" sz="2200"/>
              <a:t>The reality of allocating responsibility</a:t>
            </a:r>
          </a:p>
        </p:txBody>
      </p:sp>
      <p:pic>
        <p:nvPicPr>
          <p:cNvPr id="5" name="Picture 4" descr="A movie poster of a person with a crown of thorns&#10;&#10;AI-generated content may be incorrect.">
            <a:extLst>
              <a:ext uri="{FF2B5EF4-FFF2-40B4-BE49-F238E27FC236}">
                <a16:creationId xmlns:a16="http://schemas.microsoft.com/office/drawing/2014/main" id="{95CF24B8-E6BC-A102-2E6B-026F9B1B37CA}"/>
              </a:ext>
            </a:extLst>
          </p:cNvPr>
          <p:cNvPicPr>
            <a:picLocks noChangeAspect="1"/>
          </p:cNvPicPr>
          <p:nvPr/>
        </p:nvPicPr>
        <p:blipFill>
          <a:blip r:embed="rId2"/>
          <a:stretch>
            <a:fillRect/>
          </a:stretch>
        </p:blipFill>
        <p:spPr>
          <a:xfrm>
            <a:off x="7008762" y="640080"/>
            <a:ext cx="3639539" cy="5577840"/>
          </a:xfrm>
          <a:prstGeom prst="rect">
            <a:avLst/>
          </a:prstGeom>
        </p:spPr>
      </p:pic>
      <p:pic>
        <p:nvPicPr>
          <p:cNvPr id="7" name="Picture 6" descr="A person in a robe leaning against a wall&#10;&#10;AI-generated content may be incorrect.">
            <a:hlinkClick r:id="rId3"/>
            <a:extLst>
              <a:ext uri="{FF2B5EF4-FFF2-40B4-BE49-F238E27FC236}">
                <a16:creationId xmlns:a16="http://schemas.microsoft.com/office/drawing/2014/main" id="{B9B0E6CA-BEEA-DAED-CF34-7B7DFFAA53E6}"/>
              </a:ext>
            </a:extLst>
          </p:cNvPr>
          <p:cNvPicPr>
            <a:picLocks noChangeAspect="1"/>
          </p:cNvPicPr>
          <p:nvPr/>
        </p:nvPicPr>
        <p:blipFill>
          <a:blip r:embed="rId4"/>
          <a:stretch>
            <a:fillRect/>
          </a:stretch>
        </p:blipFill>
        <p:spPr>
          <a:xfrm>
            <a:off x="4889500" y="2336800"/>
            <a:ext cx="2413000" cy="2184400"/>
          </a:xfrm>
          <a:prstGeom prst="rect">
            <a:avLst/>
          </a:prstGeom>
        </p:spPr>
      </p:pic>
    </p:spTree>
    <p:extLst>
      <p:ext uri="{BB962C8B-B14F-4D97-AF65-F5344CB8AC3E}">
        <p14:creationId xmlns:p14="http://schemas.microsoft.com/office/powerpoint/2010/main" val="6445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CF3E0-9906-0825-25AD-7B43EC3B736F}"/>
              </a:ext>
            </a:extLst>
          </p:cNvPr>
          <p:cNvSpPr>
            <a:spLocks noGrp="1"/>
          </p:cNvSpPr>
          <p:nvPr>
            <p:ph type="title"/>
          </p:nvPr>
        </p:nvSpPr>
        <p:spPr>
          <a:xfrm>
            <a:off x="4572001" y="601744"/>
            <a:ext cx="6781800" cy="1338696"/>
          </a:xfrm>
        </p:spPr>
        <p:txBody>
          <a:bodyPr>
            <a:normAutofit/>
          </a:bodyPr>
          <a:lstStyle/>
          <a:p>
            <a:r>
              <a:rPr lang="en-US" dirty="0"/>
              <a:t>In Search of Logos</a:t>
            </a:r>
            <a:endParaRPr lang="en-US"/>
          </a:p>
        </p:txBody>
      </p:sp>
      <p:pic>
        <p:nvPicPr>
          <p:cNvPr id="5" name="Picture 4" descr="A painting of a person surrounded by people&#10;&#10;AI-generated content may be incorrect.">
            <a:hlinkClick r:id="rId2"/>
            <a:extLst>
              <a:ext uri="{FF2B5EF4-FFF2-40B4-BE49-F238E27FC236}">
                <a16:creationId xmlns:a16="http://schemas.microsoft.com/office/drawing/2014/main" id="{F74D8146-D406-7D75-D036-C93B94550FD1}"/>
              </a:ext>
            </a:extLst>
          </p:cNvPr>
          <p:cNvPicPr>
            <a:picLocks noChangeAspect="1"/>
          </p:cNvPicPr>
          <p:nvPr/>
        </p:nvPicPr>
        <p:blipFill>
          <a:blip r:embed="rId3"/>
          <a:srcRect t="3860" r="2" b="25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370F7674-DAEC-E3DF-999A-7520D2D7864F}"/>
              </a:ext>
            </a:extLst>
          </p:cNvPr>
          <p:cNvSpPr>
            <a:spLocks noGrp="1"/>
          </p:cNvSpPr>
          <p:nvPr>
            <p:ph idx="1"/>
          </p:nvPr>
        </p:nvSpPr>
        <p:spPr>
          <a:xfrm>
            <a:off x="4572001" y="2201958"/>
            <a:ext cx="6781800" cy="3900730"/>
          </a:xfrm>
        </p:spPr>
        <p:txBody>
          <a:bodyPr anchor="t">
            <a:normAutofit/>
          </a:bodyPr>
          <a:lstStyle/>
          <a:p>
            <a:r>
              <a:rPr lang="en-US" sz="2000"/>
              <a:t>And yet beneath these small iterations of a constant drumming of technical functionality lie deeper structures of discipline, and these deeper structures of discipline invoke the expressive power of image made manifest in text. It is the image that moves one—and it is the performance of that imagery in text that drives not just an invocation of regulatory discursive decisional tropes, but also orders the system in which the application of such tropes becomes inevitable. </a:t>
            </a:r>
          </a:p>
        </p:txBody>
      </p:sp>
    </p:spTree>
    <p:extLst>
      <p:ext uri="{BB962C8B-B14F-4D97-AF65-F5344CB8AC3E}">
        <p14:creationId xmlns:p14="http://schemas.microsoft.com/office/powerpoint/2010/main" val="1311567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llage of a person's face&#10;&#10;AI-generated content may be incorrect.">
            <a:extLst>
              <a:ext uri="{FF2B5EF4-FFF2-40B4-BE49-F238E27FC236}">
                <a16:creationId xmlns:a16="http://schemas.microsoft.com/office/drawing/2014/main" id="{9326A9C8-61F3-CC8B-DE98-0FD6B5B5A931}"/>
              </a:ext>
            </a:extLst>
          </p:cNvPr>
          <p:cNvPicPr>
            <a:picLocks noGrp="1" noChangeAspect="1"/>
          </p:cNvPicPr>
          <p:nvPr>
            <p:ph idx="1"/>
          </p:nvPr>
        </p:nvPicPr>
        <p:blipFill>
          <a:blip r:embed="rId2">
            <a:alphaModFix amt="50000"/>
          </a:blip>
          <a:srcRect t="5023" r="-1" b="4592"/>
          <a:stretch/>
        </p:blipFill>
        <p:spPr>
          <a:xfrm>
            <a:off x="20" y="10"/>
            <a:ext cx="12188930" cy="6857990"/>
          </a:xfrm>
          <a:prstGeom prst="rect">
            <a:avLst/>
          </a:prstGeom>
        </p:spPr>
      </p:pic>
      <p:sp>
        <p:nvSpPr>
          <p:cNvPr id="2" name="Title 1">
            <a:extLst>
              <a:ext uri="{FF2B5EF4-FFF2-40B4-BE49-F238E27FC236}">
                <a16:creationId xmlns:a16="http://schemas.microsoft.com/office/drawing/2014/main" id="{F2D66E5B-3835-74A9-62C5-85084F045AA2}"/>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2600">
                <a:solidFill>
                  <a:schemeClr val="bg1"/>
                </a:solidFill>
              </a:rPr>
              <a:t>The Preacher type is indeed in the world, of the world, and the processes through which the world is made manifest. Logos, as Ecclesiastes might have it, is reduced to vanity. But perhaps a necessary one; for vanity expresses the justice to which the Institutes remind us, is our (collective) due expressed in the visualized textualization of what is acceptable to us as  just and unjust. </a:t>
            </a:r>
            <a:br>
              <a:rPr lang="en-US" sz="2600">
                <a:solidFill>
                  <a:schemeClr val="bg1"/>
                </a:solidFill>
              </a:rPr>
            </a:br>
            <a:endParaRPr lang="en-US" sz="2600">
              <a:solidFill>
                <a:schemeClr val="bg1"/>
              </a:solidFill>
            </a:endParaRP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99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0FEF04-9FA2-4DD8-EC29-60D92C722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844" y="-4329"/>
            <a:ext cx="7020159" cy="6869586"/>
            <a:chOff x="5171844" y="-11586"/>
            <a:chExt cx="7020159" cy="6869586"/>
          </a:xfrm>
        </p:grpSpPr>
        <p:sp>
          <p:nvSpPr>
            <p:cNvPr id="11" name="Rectangle 10">
              <a:extLst>
                <a:ext uri="{FF2B5EF4-FFF2-40B4-BE49-F238E27FC236}">
                  <a16:creationId xmlns:a16="http://schemas.microsoft.com/office/drawing/2014/main" id="{1B4A5D8B-34EC-D352-BE87-4809E4CE4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411AD96-CCBD-9812-0D19-0E7C7A79E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5AF89D92-20DD-C8E9-DF7A-988B09642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F78F10-63E0-611E-AC78-66E24EA30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447E9D6-9A8A-110E-BE73-CC8AF6563BB7}"/>
              </a:ext>
            </a:extLst>
          </p:cNvPr>
          <p:cNvSpPr>
            <a:spLocks noGrp="1"/>
          </p:cNvSpPr>
          <p:nvPr>
            <p:ph type="title"/>
          </p:nvPr>
        </p:nvSpPr>
        <p:spPr>
          <a:xfrm>
            <a:off x="6188028" y="1536179"/>
            <a:ext cx="4987793" cy="2135125"/>
          </a:xfrm>
        </p:spPr>
        <p:txBody>
          <a:bodyPr vert="horz" lIns="91440" tIns="45720" rIns="91440" bIns="45720" rtlCol="0" anchor="b">
            <a:normAutofit/>
          </a:bodyPr>
          <a:lstStyle/>
          <a:p>
            <a:pPr algn="ctr"/>
            <a:r>
              <a:rPr lang="en-US" sz="4000">
                <a:solidFill>
                  <a:srgbClr val="FFFFFF"/>
                </a:solidFill>
              </a:rPr>
              <a:t>Thank you</a:t>
            </a:r>
          </a:p>
        </p:txBody>
      </p:sp>
      <p:pic>
        <p:nvPicPr>
          <p:cNvPr id="5" name="Content Placeholder 4" descr="A mannequin with a variety of objects&#10;&#10;AI-generated content may be incorrect.">
            <a:hlinkClick r:id="rId2"/>
            <a:extLst>
              <a:ext uri="{FF2B5EF4-FFF2-40B4-BE49-F238E27FC236}">
                <a16:creationId xmlns:a16="http://schemas.microsoft.com/office/drawing/2014/main" id="{9E38AB2E-FB79-C8EF-E220-8EFAA6D067BF}"/>
              </a:ext>
            </a:extLst>
          </p:cNvPr>
          <p:cNvPicPr>
            <a:picLocks noGrp="1" noChangeAspect="1"/>
          </p:cNvPicPr>
          <p:nvPr>
            <p:ph idx="1"/>
          </p:nvPr>
        </p:nvPicPr>
        <p:blipFill>
          <a:blip r:embed="rId3"/>
          <a:srcRect r="-2" b="4750"/>
          <a:stretch/>
        </p:blipFill>
        <p:spPr>
          <a:xfrm>
            <a:off x="20" y="-7622"/>
            <a:ext cx="5171828" cy="6865622"/>
          </a:xfrm>
          <a:prstGeom prst="rect">
            <a:avLst/>
          </a:prstGeom>
        </p:spPr>
      </p:pic>
    </p:spTree>
    <p:extLst>
      <p:ext uri="{BB962C8B-B14F-4D97-AF65-F5344CB8AC3E}">
        <p14:creationId xmlns:p14="http://schemas.microsoft.com/office/powerpoint/2010/main" val="1785654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431A39A-8547-2A6F-2BD6-F90D16118BF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A marvelously Revealing Occurrence </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2659249-28D4-5236-6585-4CA0DE3FC51B}"/>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a:t>The </a:t>
            </a:r>
            <a:r>
              <a:rPr lang="en-US" sz="1700" i="1"/>
              <a:t>cultus</a:t>
            </a:r>
            <a:r>
              <a:rPr lang="en-US" sz="1700"/>
              <a:t> of “knowing” and the dialectics of the marvelous:</a:t>
            </a:r>
          </a:p>
          <a:p>
            <a:pPr lvl="1"/>
            <a:r>
              <a:rPr lang="en-US" sz="1700"/>
              <a:t>Experienced externally</a:t>
            </a:r>
          </a:p>
          <a:p>
            <a:pPr lvl="1"/>
            <a:r>
              <a:rPr lang="en-US" sz="1700"/>
              <a:t>Internalization—to be filled with wonder</a:t>
            </a:r>
          </a:p>
          <a:p>
            <a:r>
              <a:rPr lang="en-US" sz="1700"/>
              <a:t>The Occurrence</a:t>
            </a:r>
          </a:p>
          <a:p>
            <a:pPr lvl="1"/>
            <a:r>
              <a:rPr lang="en-US" sz="1700"/>
              <a:t>The essential phenomenology of knowledge as experiencing a “thing”, “event” “process”</a:t>
            </a:r>
          </a:p>
          <a:p>
            <a:r>
              <a:rPr lang="en-US" sz="1700"/>
              <a:t>The revelation</a:t>
            </a:r>
          </a:p>
          <a:p>
            <a:pPr lvl="1"/>
            <a:r>
              <a:rPr lang="en-US" sz="1700"/>
              <a:t>The solidarity of signification</a:t>
            </a:r>
          </a:p>
          <a:p>
            <a:pPr lvl="1"/>
            <a:endParaRPr lang="en-US" sz="1700"/>
          </a:p>
        </p:txBody>
      </p:sp>
      <p:pic>
        <p:nvPicPr>
          <p:cNvPr id="8" name="Content Placeholder 7" descr="A group of monkeys sitting on a hill&#10;&#10;AI-generated content may be incorrect.">
            <a:hlinkClick r:id="rId2"/>
            <a:extLst>
              <a:ext uri="{FF2B5EF4-FFF2-40B4-BE49-F238E27FC236}">
                <a16:creationId xmlns:a16="http://schemas.microsoft.com/office/drawing/2014/main" id="{725B6C08-33D2-DF24-C487-560BDB8DAFEE}"/>
              </a:ext>
            </a:extLst>
          </p:cNvPr>
          <p:cNvPicPr>
            <a:picLocks noGrp="1" noChangeAspect="1"/>
          </p:cNvPicPr>
          <p:nvPr>
            <p:ph sz="half" idx="2"/>
          </p:nvPr>
        </p:nvPicPr>
        <p:blipFill>
          <a:blip r:embed="rId3"/>
          <a:srcRect r="-2" b="1126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40623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47C170-2E7C-55DF-18BA-DEF2CFCC205A}"/>
              </a:ext>
            </a:extLst>
          </p:cNvPr>
          <p:cNvSpPr>
            <a:spLocks noGrp="1"/>
          </p:cNvSpPr>
          <p:nvPr>
            <p:ph type="title"/>
          </p:nvPr>
        </p:nvSpPr>
        <p:spPr>
          <a:xfrm>
            <a:off x="4128368" y="4921823"/>
            <a:ext cx="4937937" cy="1147150"/>
          </a:xfrm>
        </p:spPr>
        <p:txBody>
          <a:bodyPr vert="horz" lIns="91440" tIns="45720" rIns="91440" bIns="45720" rtlCol="0" anchor="t">
            <a:normAutofit/>
          </a:bodyPr>
          <a:lstStyle/>
          <a:p>
            <a:r>
              <a:rPr lang="en-US" kern="1200">
                <a:solidFill>
                  <a:schemeClr val="tx1"/>
                </a:solidFill>
                <a:latin typeface="+mj-lt"/>
                <a:ea typeface="+mj-ea"/>
                <a:cs typeface="+mj-cs"/>
              </a:rPr>
              <a:t>The Guiding Eye</a:t>
            </a:r>
          </a:p>
        </p:txBody>
      </p:sp>
      <p:sp>
        <p:nvSpPr>
          <p:cNvPr id="40" name="Freeform: Shape 3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A group of people in a huddle&#10;&#10;AI-generated content may be incorrect.">
            <a:hlinkClick r:id="rId2"/>
            <a:extLst>
              <a:ext uri="{FF2B5EF4-FFF2-40B4-BE49-F238E27FC236}">
                <a16:creationId xmlns:a16="http://schemas.microsoft.com/office/drawing/2014/main" id="{1904E080-364E-17BF-D99D-A03EBACDAE2F}"/>
              </a:ext>
            </a:extLst>
          </p:cNvPr>
          <p:cNvPicPr>
            <a:picLocks noChangeAspect="1"/>
          </p:cNvPicPr>
          <p:nvPr/>
        </p:nvPicPr>
        <p:blipFill>
          <a:blip r:embed="rId3"/>
          <a:srcRect l="2418" r="2958" b="-4"/>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31" name="Picture 30" descr="A manger in a manger with a star in the sky&#10;&#10;AI-generated content may be incorrect.">
            <a:hlinkClick r:id="rId4"/>
            <a:extLst>
              <a:ext uri="{FF2B5EF4-FFF2-40B4-BE49-F238E27FC236}">
                <a16:creationId xmlns:a16="http://schemas.microsoft.com/office/drawing/2014/main" id="{33539DF4-9155-DC33-6946-2E4818DD72BB}"/>
              </a:ext>
            </a:extLst>
          </p:cNvPr>
          <p:cNvPicPr>
            <a:picLocks noChangeAspect="1"/>
          </p:cNvPicPr>
          <p:nvPr/>
        </p:nvPicPr>
        <p:blipFill>
          <a:blip r:embed="rId5"/>
          <a:srcRect t="9336" r="-2" b="102"/>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44" name="Oval 43">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descr="A person kneeling on a football field&#10;&#10;AI-generated content may be incorrect.">
            <a:hlinkClick r:id="rId6"/>
            <a:extLst>
              <a:ext uri="{FF2B5EF4-FFF2-40B4-BE49-F238E27FC236}">
                <a16:creationId xmlns:a16="http://schemas.microsoft.com/office/drawing/2014/main" id="{78F3AA63-0B9E-0454-B2D8-81FED7580523}"/>
              </a:ext>
            </a:extLst>
          </p:cNvPr>
          <p:cNvPicPr>
            <a:picLocks noChangeAspect="1"/>
          </p:cNvPicPr>
          <p:nvPr/>
        </p:nvPicPr>
        <p:blipFill>
          <a:blip r:embed="rId7"/>
          <a:srcRect t="1855" r="-5" b="17784"/>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23" name="Picture 22" descr="A map of a hospital&#10;&#10;AI-generated content may be incorrect.">
            <a:extLst>
              <a:ext uri="{FF2B5EF4-FFF2-40B4-BE49-F238E27FC236}">
                <a16:creationId xmlns:a16="http://schemas.microsoft.com/office/drawing/2014/main" id="{DD4E6348-28F4-2844-620E-FEAB47042409}"/>
              </a:ext>
            </a:extLst>
          </p:cNvPr>
          <p:cNvPicPr>
            <a:picLocks noChangeAspect="1"/>
          </p:cNvPicPr>
          <p:nvPr/>
        </p:nvPicPr>
        <p:blipFill>
          <a:blip r:embed="rId8"/>
          <a:srcRect r="747" b="-3"/>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8" name="Freeform: Shape 4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descr="A fire in a city&#10;&#10;AI-generated content may be incorrect.">
            <a:extLst>
              <a:ext uri="{FF2B5EF4-FFF2-40B4-BE49-F238E27FC236}">
                <a16:creationId xmlns:a16="http://schemas.microsoft.com/office/drawing/2014/main" id="{7F691A29-7EE4-06F1-6854-31001A85766E}"/>
              </a:ext>
            </a:extLst>
          </p:cNvPr>
          <p:cNvPicPr>
            <a:picLocks noChangeAspect="1"/>
          </p:cNvPicPr>
          <p:nvPr/>
        </p:nvPicPr>
        <p:blipFill>
          <a:blip r:embed="rId9"/>
          <a:srcRect l="11976" r="-4" b="-4"/>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50" name="Freeform: Shape 4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descr="A bright star in the sky&#10;&#10;AI-generated content may be incorrect.">
            <a:hlinkClick r:id="rId4"/>
            <a:extLst>
              <a:ext uri="{FF2B5EF4-FFF2-40B4-BE49-F238E27FC236}">
                <a16:creationId xmlns:a16="http://schemas.microsoft.com/office/drawing/2014/main" id="{9C881EFC-F37B-B8EF-BBB7-99436668176B}"/>
              </a:ext>
            </a:extLst>
          </p:cNvPr>
          <p:cNvPicPr>
            <a:picLocks noChangeAspect="1"/>
          </p:cNvPicPr>
          <p:nvPr/>
        </p:nvPicPr>
        <p:blipFill>
          <a:blip r:embed="rId10"/>
          <a:srcRect t="4276" r="1" b="1"/>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3105078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in a space suit&#10;&#10;AI-generated content may be incorrect.">
            <a:hlinkClick r:id="rId2"/>
            <a:extLst>
              <a:ext uri="{FF2B5EF4-FFF2-40B4-BE49-F238E27FC236}">
                <a16:creationId xmlns:a16="http://schemas.microsoft.com/office/drawing/2014/main" id="{81FF4C7E-9678-B385-58A1-A16EC3C7D1F8}"/>
              </a:ext>
            </a:extLst>
          </p:cNvPr>
          <p:cNvPicPr>
            <a:picLocks noGrp="1" noChangeAspect="1"/>
          </p:cNvPicPr>
          <p:nvPr>
            <p:ph sz="half" idx="1"/>
          </p:nvPr>
        </p:nvPicPr>
        <p:blipFill>
          <a:blip r:embed="rId3"/>
          <a:srcRect b="480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E5AFDC-9EB8-B90E-93E9-6290185B2F5E}"/>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The Mechanics of the Marvelous</a:t>
            </a:r>
          </a:p>
        </p:txBody>
      </p:sp>
      <p:sp>
        <p:nvSpPr>
          <p:cNvPr id="4" name="Content Placeholder 3">
            <a:extLst>
              <a:ext uri="{FF2B5EF4-FFF2-40B4-BE49-F238E27FC236}">
                <a16:creationId xmlns:a16="http://schemas.microsoft.com/office/drawing/2014/main" id="{A8E1F958-B4CC-BA43-759E-A4F3DE615855}"/>
              </a:ext>
            </a:extLst>
          </p:cNvPr>
          <p:cNvSpPr>
            <a:spLocks noGrp="1"/>
          </p:cNvSpPr>
          <p:nvPr>
            <p:ph sz="half" idx="2"/>
          </p:nvPr>
        </p:nvSpPr>
        <p:spPr>
          <a:xfrm>
            <a:off x="7531610" y="2434201"/>
            <a:ext cx="3822189" cy="3742762"/>
          </a:xfrm>
        </p:spPr>
        <p:txBody>
          <a:bodyPr vert="horz" lIns="91440" tIns="45720" rIns="91440" bIns="45720" rtlCol="0">
            <a:normAutofit/>
          </a:bodyPr>
          <a:lstStyle/>
          <a:p>
            <a:r>
              <a:rPr lang="en-US" sz="2000"/>
              <a:t>The marvelous is such because it is believed to be such, and it is believed to be such through the invocation of an apparatus of belief that guides its witnesses and the audience for these witnesses, into states of cognition that then beg for or can be used to guide action. </a:t>
            </a:r>
          </a:p>
        </p:txBody>
      </p:sp>
    </p:spTree>
    <p:extLst>
      <p:ext uri="{BB962C8B-B14F-4D97-AF65-F5344CB8AC3E}">
        <p14:creationId xmlns:p14="http://schemas.microsoft.com/office/powerpoint/2010/main" val="149891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469D5-D393-2EC7-0A36-DAD3A335AA35}"/>
              </a:ext>
            </a:extLst>
          </p:cNvPr>
          <p:cNvSpPr>
            <a:spLocks noGrp="1"/>
          </p:cNvSpPr>
          <p:nvPr>
            <p:ph type="title"/>
          </p:nvPr>
        </p:nvSpPr>
        <p:spPr>
          <a:xfrm>
            <a:off x="843159" y="142703"/>
            <a:ext cx="5471143" cy="1807305"/>
          </a:xfrm>
        </p:spPr>
        <p:txBody>
          <a:bodyPr vert="horz" lIns="91440" tIns="45720" rIns="91440" bIns="45720" rtlCol="0" anchor="ctr">
            <a:normAutofit/>
          </a:bodyPr>
          <a:lstStyle/>
          <a:p>
            <a:pPr algn="ctr"/>
            <a:r>
              <a:rPr lang="en-US" sz="4100" dirty="0"/>
              <a:t>The Sun Never Shines on the Same Place Twice</a:t>
            </a:r>
          </a:p>
        </p:txBody>
      </p:sp>
      <p:sp>
        <p:nvSpPr>
          <p:cNvPr id="3" name="Content Placeholder 2">
            <a:extLst>
              <a:ext uri="{FF2B5EF4-FFF2-40B4-BE49-F238E27FC236}">
                <a16:creationId xmlns:a16="http://schemas.microsoft.com/office/drawing/2014/main" id="{9BB09902-3F77-E728-AE2C-DB7B29C0BFB6}"/>
              </a:ext>
            </a:extLst>
          </p:cNvPr>
          <p:cNvSpPr>
            <a:spLocks noGrp="1"/>
          </p:cNvSpPr>
          <p:nvPr>
            <p:ph sz="half" idx="1"/>
          </p:nvPr>
        </p:nvSpPr>
        <p:spPr>
          <a:xfrm>
            <a:off x="0" y="1950008"/>
            <a:ext cx="6536724" cy="4907991"/>
          </a:xfrm>
        </p:spPr>
        <p:txBody>
          <a:bodyPr vert="horz" lIns="91440" tIns="45720" rIns="91440" bIns="45720" rtlCol="0">
            <a:noAutofit/>
          </a:bodyPr>
          <a:lstStyle/>
          <a:p>
            <a:r>
              <a:rPr lang="en-US" sz="2000" dirty="0"/>
              <a:t> because the preacher was wise, he still taught the people knowledge; yea, he gave good heed, and sought out, and set in order many proverbs. The preacher sought to find out acceptable words: and that which was written was upright, even words of truth.” (</a:t>
            </a:r>
            <a:r>
              <a:rPr lang="en-US" sz="2000" dirty="0" err="1"/>
              <a:t>Ecc</a:t>
            </a:r>
            <a:r>
              <a:rPr lang="en-US" sz="2000" dirty="0"/>
              <a:t>. 12:9-10). </a:t>
            </a:r>
          </a:p>
          <a:p>
            <a:r>
              <a:rPr lang="en-US" sz="2000" dirty="0"/>
              <a:t>The key here is the connection, at the heart of the semiotic framework, between what is communally acceptable (as an external object that is internalized, the marvel), in in ancient sense form the Latin </a:t>
            </a:r>
            <a:r>
              <a:rPr lang="en-US" sz="2000" dirty="0" err="1"/>
              <a:t>acceptabilis</a:t>
            </a:r>
            <a:r>
              <a:rPr lang="en-US" sz="2000" dirty="0"/>
              <a:t>—as something that is both worthy of acceptance and accepted willingly (Etymology Online). </a:t>
            </a:r>
          </a:p>
          <a:p>
            <a:r>
              <a:rPr lang="en-US" sz="2000" dirty="0"/>
              <a:t>This, perhaps, is what the authors of Justinian’s Institutes had in mind when they explained that “Justice is the set and constant purpose which gives to every man his due” </a:t>
            </a:r>
          </a:p>
        </p:txBody>
      </p:sp>
      <p:pic>
        <p:nvPicPr>
          <p:cNvPr id="6" name="Content Placeholder 5" descr="A poster of a person with flames on his face&#10;&#10;AI-generated content may be incorrect.">
            <a:extLst>
              <a:ext uri="{FF2B5EF4-FFF2-40B4-BE49-F238E27FC236}">
                <a16:creationId xmlns:a16="http://schemas.microsoft.com/office/drawing/2014/main" id="{7DA0BC67-B865-AF45-6D63-87D9E300B831}"/>
              </a:ext>
            </a:extLst>
          </p:cNvPr>
          <p:cNvPicPr>
            <a:picLocks noGrp="1" noChangeAspect="1"/>
          </p:cNvPicPr>
          <p:nvPr>
            <p:ph sz="half" idx="2"/>
          </p:nvPr>
        </p:nvPicPr>
        <p:blipFill>
          <a:blip r:embed="rId2"/>
          <a:srcRect t="9164" b="1291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2977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BE7F483-B65D-E181-B651-78135933C238}"/>
              </a:ext>
            </a:extLst>
          </p:cNvPr>
          <p:cNvSpPr>
            <a:spLocks noGrp="1"/>
          </p:cNvSpPr>
          <p:nvPr>
            <p:ph type="title"/>
          </p:nvPr>
        </p:nvSpPr>
        <p:spPr>
          <a:xfrm>
            <a:off x="6567955" y="543070"/>
            <a:ext cx="4785837" cy="1681825"/>
          </a:xfrm>
        </p:spPr>
        <p:txBody>
          <a:bodyPr>
            <a:normAutofit/>
          </a:bodyPr>
          <a:lstStyle/>
          <a:p>
            <a:r>
              <a:rPr lang="en-US" sz="4000"/>
              <a:t>Text-Visualization in Juristic Context</a:t>
            </a:r>
          </a:p>
        </p:txBody>
      </p:sp>
      <p:pic>
        <p:nvPicPr>
          <p:cNvPr id="12" name="Picture 11" descr="A playground equipment behind a fence&#10;&#10;AI-generated content may be incorrect.">
            <a:hlinkClick r:id="rId2"/>
            <a:extLst>
              <a:ext uri="{FF2B5EF4-FFF2-40B4-BE49-F238E27FC236}">
                <a16:creationId xmlns:a16="http://schemas.microsoft.com/office/drawing/2014/main" id="{C9F1BBEC-945F-3F64-0146-D98CEF35F659}"/>
              </a:ext>
            </a:extLst>
          </p:cNvPr>
          <p:cNvPicPr>
            <a:picLocks noChangeAspect="1"/>
          </p:cNvPicPr>
          <p:nvPr/>
        </p:nvPicPr>
        <p:blipFill>
          <a:blip r:embed="rId3"/>
          <a:srcRect t="16859" r="4" b="4"/>
          <a:stretch/>
        </p:blipFill>
        <p:spPr>
          <a:xfrm>
            <a:off x="-3" y="170174"/>
            <a:ext cx="3013876" cy="2054723"/>
          </a:xfrm>
          <a:prstGeom prst="rect">
            <a:avLst/>
          </a:prstGeom>
        </p:spPr>
      </p:pic>
      <p:pic>
        <p:nvPicPr>
          <p:cNvPr id="14" name="Picture 13" descr="A hand holding a phone&#10;&#10;AI-generated content may be incorrect.">
            <a:hlinkClick r:id="rId2"/>
            <a:extLst>
              <a:ext uri="{FF2B5EF4-FFF2-40B4-BE49-F238E27FC236}">
                <a16:creationId xmlns:a16="http://schemas.microsoft.com/office/drawing/2014/main" id="{CC977C27-FBD3-2778-456C-BE51655DB70B}"/>
              </a:ext>
            </a:extLst>
          </p:cNvPr>
          <p:cNvPicPr>
            <a:picLocks noChangeAspect="1"/>
          </p:cNvPicPr>
          <p:nvPr/>
        </p:nvPicPr>
        <p:blipFill>
          <a:blip r:embed="rId4"/>
          <a:srcRect r="24472" b="-2"/>
          <a:stretch/>
        </p:blipFill>
        <p:spPr>
          <a:xfrm>
            <a:off x="3190841" y="170174"/>
            <a:ext cx="2998757" cy="2054723"/>
          </a:xfrm>
          <a:prstGeom prst="rect">
            <a:avLst/>
          </a:prstGeom>
        </p:spPr>
      </p:pic>
      <p:pic>
        <p:nvPicPr>
          <p:cNvPr id="20" name="Picture 19" descr="A child holding an object&#10;&#10;AI-generated content may be incorrect.">
            <a:hlinkClick r:id="rId5"/>
            <a:extLst>
              <a:ext uri="{FF2B5EF4-FFF2-40B4-BE49-F238E27FC236}">
                <a16:creationId xmlns:a16="http://schemas.microsoft.com/office/drawing/2014/main" id="{39ECC716-AE36-949F-BBFA-0942957BB4C1}"/>
              </a:ext>
            </a:extLst>
          </p:cNvPr>
          <p:cNvPicPr>
            <a:picLocks noChangeAspect="1"/>
          </p:cNvPicPr>
          <p:nvPr/>
        </p:nvPicPr>
        <p:blipFill>
          <a:blip r:embed="rId6"/>
          <a:srcRect r="3116"/>
          <a:stretch/>
        </p:blipFill>
        <p:spPr>
          <a:xfrm>
            <a:off x="20" y="2396614"/>
            <a:ext cx="3013855" cy="2060899"/>
          </a:xfrm>
          <a:prstGeom prst="rect">
            <a:avLst/>
          </a:prstGeom>
        </p:spPr>
      </p:pic>
      <p:pic>
        <p:nvPicPr>
          <p:cNvPr id="18" name="Picture 17" descr="A person holding a book and another person sitting in front of microphones&#10;&#10;AI-generated content may be incorrect.">
            <a:hlinkClick r:id="rId7"/>
            <a:extLst>
              <a:ext uri="{FF2B5EF4-FFF2-40B4-BE49-F238E27FC236}">
                <a16:creationId xmlns:a16="http://schemas.microsoft.com/office/drawing/2014/main" id="{AF506F05-A370-4C1D-7BD4-60B0E5285E00}"/>
              </a:ext>
            </a:extLst>
          </p:cNvPr>
          <p:cNvPicPr>
            <a:picLocks noChangeAspect="1"/>
          </p:cNvPicPr>
          <p:nvPr/>
        </p:nvPicPr>
        <p:blipFill>
          <a:blip r:embed="rId8"/>
          <a:srcRect l="85" r="605" b="-1"/>
          <a:stretch/>
        </p:blipFill>
        <p:spPr>
          <a:xfrm>
            <a:off x="3190842" y="2396614"/>
            <a:ext cx="2998756" cy="2060899"/>
          </a:xfrm>
          <a:prstGeom prst="rect">
            <a:avLst/>
          </a:prstGeom>
        </p:spPr>
      </p:pic>
      <p:pic>
        <p:nvPicPr>
          <p:cNvPr id="10" name="Picture 9" descr="A church with a sign and flags&#10;&#10;AI-generated content may be incorrect.">
            <a:hlinkClick r:id="rId9"/>
            <a:extLst>
              <a:ext uri="{FF2B5EF4-FFF2-40B4-BE49-F238E27FC236}">
                <a16:creationId xmlns:a16="http://schemas.microsoft.com/office/drawing/2014/main" id="{82FD49A4-787C-09FC-816A-B1E91C201FD8}"/>
              </a:ext>
            </a:extLst>
          </p:cNvPr>
          <p:cNvPicPr>
            <a:picLocks noChangeAspect="1"/>
          </p:cNvPicPr>
          <p:nvPr/>
        </p:nvPicPr>
        <p:blipFill>
          <a:blip r:embed="rId10"/>
          <a:srcRect t="16935" r="-1" b="13743"/>
          <a:stretch/>
        </p:blipFill>
        <p:spPr>
          <a:xfrm>
            <a:off x="-1" y="4629235"/>
            <a:ext cx="3013875" cy="1681992"/>
          </a:xfrm>
          <a:prstGeom prst="rect">
            <a:avLst/>
          </a:prstGeom>
        </p:spPr>
      </p:pic>
      <p:pic>
        <p:nvPicPr>
          <p:cNvPr id="16" name="Picture 15" descr="A person sitting at a desk with a computer screen&#10;&#10;AI-generated content may be incorrect.">
            <a:hlinkClick r:id="rId11"/>
            <a:extLst>
              <a:ext uri="{FF2B5EF4-FFF2-40B4-BE49-F238E27FC236}">
                <a16:creationId xmlns:a16="http://schemas.microsoft.com/office/drawing/2014/main" id="{9BA80F55-E76C-8C3C-FEB6-5C9CADEBD88F}"/>
              </a:ext>
            </a:extLst>
          </p:cNvPr>
          <p:cNvPicPr>
            <a:picLocks noChangeAspect="1"/>
          </p:cNvPicPr>
          <p:nvPr/>
        </p:nvPicPr>
        <p:blipFill>
          <a:blip r:embed="rId12"/>
          <a:srcRect t="20101" r="1" b="20858"/>
          <a:stretch/>
        </p:blipFill>
        <p:spPr>
          <a:xfrm>
            <a:off x="3190842" y="4629235"/>
            <a:ext cx="2998756" cy="1681992"/>
          </a:xfrm>
          <a:prstGeom prst="rect">
            <a:avLst/>
          </a:prstGeom>
        </p:spPr>
      </p:pic>
      <p:sp>
        <p:nvSpPr>
          <p:cNvPr id="7" name="Content Placeholder 6">
            <a:extLst>
              <a:ext uri="{FF2B5EF4-FFF2-40B4-BE49-F238E27FC236}">
                <a16:creationId xmlns:a16="http://schemas.microsoft.com/office/drawing/2014/main" id="{A8DAD1EC-5A45-3C85-4CA0-21EF17B82238}"/>
              </a:ext>
            </a:extLst>
          </p:cNvPr>
          <p:cNvSpPr>
            <a:spLocks noGrp="1"/>
          </p:cNvSpPr>
          <p:nvPr>
            <p:ph idx="1"/>
          </p:nvPr>
        </p:nvSpPr>
        <p:spPr>
          <a:xfrm>
            <a:off x="6567955" y="2412009"/>
            <a:ext cx="4785837" cy="3713895"/>
          </a:xfrm>
        </p:spPr>
        <p:txBody>
          <a:bodyPr>
            <a:normAutofit/>
          </a:bodyPr>
          <a:lstStyle/>
          <a:p>
            <a:r>
              <a:rPr lang="en-US" sz="2000"/>
              <a:t>U.S. Religion Clauses Jurisprudence</a:t>
            </a:r>
          </a:p>
          <a:p>
            <a:r>
              <a:rPr lang="en-US" sz="2000"/>
              <a:t>Gaza and its Genocides</a:t>
            </a:r>
          </a:p>
          <a:p>
            <a:r>
              <a:rPr lang="en-US" sz="2000"/>
              <a:t>The facilitation of What Displeases</a:t>
            </a:r>
          </a:p>
        </p:txBody>
      </p:sp>
    </p:spTree>
    <p:extLst>
      <p:ext uri="{BB962C8B-B14F-4D97-AF65-F5344CB8AC3E}">
        <p14:creationId xmlns:p14="http://schemas.microsoft.com/office/powerpoint/2010/main" val="2100518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964093-5683-BBED-8463-9AAD26B1BA57}"/>
              </a:ext>
            </a:extLst>
          </p:cNvPr>
          <p:cNvSpPr>
            <a:spLocks noGrp="1"/>
          </p:cNvSpPr>
          <p:nvPr>
            <p:ph type="title"/>
          </p:nvPr>
        </p:nvSpPr>
        <p:spPr>
          <a:xfrm>
            <a:off x="971368" y="371719"/>
            <a:ext cx="6125964" cy="1906863"/>
          </a:xfrm>
        </p:spPr>
        <p:txBody>
          <a:bodyPr vert="horz" lIns="91440" tIns="45720" rIns="91440" bIns="45720" rtlCol="0" anchor="b">
            <a:normAutofit/>
          </a:bodyPr>
          <a:lstStyle/>
          <a:p>
            <a:r>
              <a:rPr lang="en-US" kern="1200">
                <a:solidFill>
                  <a:schemeClr val="tx1"/>
                </a:solidFill>
                <a:latin typeface="+mj-lt"/>
                <a:ea typeface="+mj-ea"/>
                <a:cs typeface="+mj-cs"/>
              </a:rPr>
              <a:t>The Bordello of Solidarity</a:t>
            </a:r>
          </a:p>
        </p:txBody>
      </p:sp>
      <p:sp>
        <p:nvSpPr>
          <p:cNvPr id="4" name="Content Placeholder 3">
            <a:extLst>
              <a:ext uri="{FF2B5EF4-FFF2-40B4-BE49-F238E27FC236}">
                <a16:creationId xmlns:a16="http://schemas.microsoft.com/office/drawing/2014/main" id="{A1AB3B7E-D6EB-FBB0-08D9-31E2ABB2664B}"/>
              </a:ext>
            </a:extLst>
          </p:cNvPr>
          <p:cNvSpPr>
            <a:spLocks noGrp="1"/>
          </p:cNvSpPr>
          <p:nvPr>
            <p:ph sz="half" idx="2"/>
          </p:nvPr>
        </p:nvSpPr>
        <p:spPr>
          <a:xfrm>
            <a:off x="971368" y="2711395"/>
            <a:ext cx="4114801" cy="3465568"/>
          </a:xfrm>
        </p:spPr>
        <p:txBody>
          <a:bodyPr vert="horz" lIns="91440" tIns="45720" rIns="91440" bIns="45720" rtlCol="0">
            <a:normAutofit/>
          </a:bodyPr>
          <a:lstStyle/>
          <a:p>
            <a:r>
              <a:rPr lang="en-US" sz="2000"/>
              <a:t>The power of communal sacrifice</a:t>
            </a:r>
          </a:p>
          <a:p>
            <a:r>
              <a:rPr lang="en-US" sz="2000"/>
              <a:t>The bloody hand of unity</a:t>
            </a:r>
          </a:p>
          <a:p>
            <a:r>
              <a:rPr lang="en-US" sz="2000"/>
              <a:t>We must all wield the knife</a:t>
            </a:r>
          </a:p>
        </p:txBody>
      </p:sp>
      <p:pic>
        <p:nvPicPr>
          <p:cNvPr id="10" name="Picture 9" descr="A poster of a zombie with a martini glass&#10;&#10;AI-generated content may be incorrect.">
            <a:extLst>
              <a:ext uri="{FF2B5EF4-FFF2-40B4-BE49-F238E27FC236}">
                <a16:creationId xmlns:a16="http://schemas.microsoft.com/office/drawing/2014/main" id="{50AA1000-AE2C-F83B-3813-AB79028CB9E2}"/>
              </a:ext>
            </a:extLst>
          </p:cNvPr>
          <p:cNvPicPr>
            <a:picLocks noChangeAspect="1"/>
          </p:cNvPicPr>
          <p:nvPr/>
        </p:nvPicPr>
        <p:blipFill>
          <a:blip r:embed="rId2"/>
          <a:srcRect r="11259"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6" name="Content Placeholder 5" descr="A person in a gold shirt&#10;&#10;AI-generated content may be incorrect.">
            <a:hlinkClick r:id="rId3"/>
            <a:extLst>
              <a:ext uri="{FF2B5EF4-FFF2-40B4-BE49-F238E27FC236}">
                <a16:creationId xmlns:a16="http://schemas.microsoft.com/office/drawing/2014/main" id="{3C6D44A9-ED69-5738-85DA-D6606CBB183A}"/>
              </a:ext>
            </a:extLst>
          </p:cNvPr>
          <p:cNvPicPr>
            <a:picLocks noGrp="1" noChangeAspect="1"/>
          </p:cNvPicPr>
          <p:nvPr>
            <p:ph sz="half" idx="1"/>
          </p:nvPr>
        </p:nvPicPr>
        <p:blipFill>
          <a:blip r:embed="rId4"/>
          <a:srcRect r="-2" b="3501"/>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Picture 7" descr="A group of people in a train&#10;&#10;AI-generated content may be incorrect.">
            <a:hlinkClick r:id="rId5"/>
            <a:extLst>
              <a:ext uri="{FF2B5EF4-FFF2-40B4-BE49-F238E27FC236}">
                <a16:creationId xmlns:a16="http://schemas.microsoft.com/office/drawing/2014/main" id="{44E507CF-C5D4-DA95-4F80-8DDB418109CA}"/>
              </a:ext>
            </a:extLst>
          </p:cNvPr>
          <p:cNvPicPr>
            <a:picLocks noChangeAspect="1"/>
          </p:cNvPicPr>
          <p:nvPr/>
        </p:nvPicPr>
        <p:blipFill>
          <a:blip r:embed="rId6"/>
          <a:srcRect l="16671" r="10484" b="1"/>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12" name="Picture 11">
            <a:hlinkClick r:id="rId7"/>
            <a:extLst>
              <a:ext uri="{FF2B5EF4-FFF2-40B4-BE49-F238E27FC236}">
                <a16:creationId xmlns:a16="http://schemas.microsoft.com/office/drawing/2014/main" id="{B2F273C9-BCD6-3D27-E1D1-AD2AA66A4B7E}"/>
              </a:ext>
            </a:extLst>
          </p:cNvPr>
          <p:cNvPicPr>
            <a:picLocks noChangeAspect="1"/>
          </p:cNvPicPr>
          <p:nvPr/>
        </p:nvPicPr>
        <p:blipFill>
          <a:blip r:embed="rId8"/>
          <a:stretch>
            <a:fillRect/>
          </a:stretch>
        </p:blipFill>
        <p:spPr>
          <a:xfrm>
            <a:off x="0" y="3880438"/>
            <a:ext cx="3636721" cy="2977565"/>
          </a:xfrm>
          <a:prstGeom prst="rect">
            <a:avLst/>
          </a:prstGeom>
        </p:spPr>
      </p:pic>
    </p:spTree>
    <p:extLst>
      <p:ext uri="{BB962C8B-B14F-4D97-AF65-F5344CB8AC3E}">
        <p14:creationId xmlns:p14="http://schemas.microsoft.com/office/powerpoint/2010/main" val="293244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1D24E8-3CDF-B190-7736-17300A22EDF8}"/>
              </a:ext>
            </a:extLst>
          </p:cNvPr>
          <p:cNvSpPr>
            <a:spLocks noGrp="1"/>
          </p:cNvSpPr>
          <p:nvPr>
            <p:ph type="title"/>
          </p:nvPr>
        </p:nvSpPr>
        <p:spPr>
          <a:xfrm>
            <a:off x="836679" y="723898"/>
            <a:ext cx="6002110" cy="1495425"/>
          </a:xfrm>
        </p:spPr>
        <p:txBody>
          <a:bodyPr>
            <a:normAutofit/>
          </a:bodyPr>
          <a:lstStyle/>
          <a:p>
            <a:r>
              <a:rPr lang="en-US" sz="4000" dirty="0"/>
              <a:t>The Image Factory</a:t>
            </a:r>
            <a:endParaRPr lang="en-US" sz="4000"/>
          </a:p>
        </p:txBody>
      </p:sp>
      <p:sp>
        <p:nvSpPr>
          <p:cNvPr id="3" name="Content Placeholder 2">
            <a:extLst>
              <a:ext uri="{FF2B5EF4-FFF2-40B4-BE49-F238E27FC236}">
                <a16:creationId xmlns:a16="http://schemas.microsoft.com/office/drawing/2014/main" id="{074AC637-4DFE-90F6-4741-9B41AC0FE2D2}"/>
              </a:ext>
            </a:extLst>
          </p:cNvPr>
          <p:cNvSpPr>
            <a:spLocks noGrp="1"/>
          </p:cNvSpPr>
          <p:nvPr>
            <p:ph idx="1"/>
          </p:nvPr>
        </p:nvSpPr>
        <p:spPr>
          <a:xfrm>
            <a:off x="836680" y="2405067"/>
            <a:ext cx="6002110" cy="3729034"/>
          </a:xfrm>
        </p:spPr>
        <p:txBody>
          <a:bodyPr>
            <a:normAutofit/>
          </a:bodyPr>
          <a:lstStyle/>
          <a:p>
            <a:r>
              <a:rPr lang="en-US" sz="2000" dirty="0"/>
              <a:t>The first is in the production of large language model data sets form which it is possible to  produce an image. </a:t>
            </a:r>
          </a:p>
          <a:p>
            <a:r>
              <a:rPr lang="en-US" sz="2000" dirty="0"/>
              <a:t>The other is the textualization of images, either as data sets or as the double reduction of a thing or action as an image then reduced to text, </a:t>
            </a:r>
          </a:p>
          <a:p>
            <a:r>
              <a:rPr lang="en-US" sz="2000" dirty="0"/>
              <a:t>In a third phase these can be digitized and reproduced from data sets in its original or altered forms. </a:t>
            </a:r>
          </a:p>
        </p:txBody>
      </p:sp>
      <p:pic>
        <p:nvPicPr>
          <p:cNvPr id="12" name="Picture 11" descr="A painting of a child in a frame&#10;&#10;AI-generated content may be incorrect.">
            <a:hlinkClick r:id="rId2"/>
            <a:extLst>
              <a:ext uri="{FF2B5EF4-FFF2-40B4-BE49-F238E27FC236}">
                <a16:creationId xmlns:a16="http://schemas.microsoft.com/office/drawing/2014/main" id="{7DF4B73D-FF28-1CEF-F532-6245086A7D68}"/>
              </a:ext>
            </a:extLst>
          </p:cNvPr>
          <p:cNvPicPr>
            <a:picLocks noChangeAspect="1"/>
          </p:cNvPicPr>
          <p:nvPr/>
        </p:nvPicPr>
        <p:blipFill>
          <a:blip r:embed="rId3"/>
          <a:srcRect l="4514" r="4202"/>
          <a:stretch/>
        </p:blipFill>
        <p:spPr>
          <a:xfrm>
            <a:off x="7199440" y="10"/>
            <a:ext cx="4992560" cy="6857990"/>
          </a:xfrm>
          <a:prstGeom prst="rect">
            <a:avLst/>
          </a:prstGeom>
          <a:effectLst/>
        </p:spPr>
      </p:pic>
    </p:spTree>
    <p:extLst>
      <p:ext uri="{BB962C8B-B14F-4D97-AF65-F5344CB8AC3E}">
        <p14:creationId xmlns:p14="http://schemas.microsoft.com/office/powerpoint/2010/main" val="384815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B5ECC8-9D6B-BEDA-01E3-FAEA00CAB910}"/>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E6B11E-4259-D3B9-82B7-32F72A45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6A739-836A-2896-AE69-82A7D2316785}"/>
              </a:ext>
            </a:extLst>
          </p:cNvPr>
          <p:cNvSpPr>
            <a:spLocks noGrp="1"/>
          </p:cNvSpPr>
          <p:nvPr>
            <p:ph type="title"/>
          </p:nvPr>
        </p:nvSpPr>
        <p:spPr>
          <a:xfrm>
            <a:off x="6600264" y="556994"/>
            <a:ext cx="4753535" cy="1672499"/>
          </a:xfrm>
        </p:spPr>
        <p:txBody>
          <a:bodyPr>
            <a:normAutofit/>
          </a:bodyPr>
          <a:lstStyle/>
          <a:p>
            <a:pPr algn="ctr"/>
            <a:r>
              <a:rPr lang="en-US" sz="4000" dirty="0"/>
              <a:t>Cropping pictures to Shape Reality</a:t>
            </a:r>
          </a:p>
        </p:txBody>
      </p:sp>
      <p:pic>
        <p:nvPicPr>
          <p:cNvPr id="6" name="Picture 5" descr="A group of people walking by a school bus&#10;&#10;AI-generated content may be incorrect.">
            <a:hlinkClick r:id="rId2"/>
            <a:extLst>
              <a:ext uri="{FF2B5EF4-FFF2-40B4-BE49-F238E27FC236}">
                <a16:creationId xmlns:a16="http://schemas.microsoft.com/office/drawing/2014/main" id="{C2BB5F6B-B343-419A-302B-784775BD354D}"/>
              </a:ext>
            </a:extLst>
          </p:cNvPr>
          <p:cNvPicPr>
            <a:picLocks noChangeAspect="1"/>
          </p:cNvPicPr>
          <p:nvPr/>
        </p:nvPicPr>
        <p:blipFill>
          <a:blip r:embed="rId3"/>
          <a:srcRect l="5843"/>
          <a:stretch/>
        </p:blipFill>
        <p:spPr>
          <a:xfrm>
            <a:off x="-4642" y="10"/>
            <a:ext cx="3006061" cy="3339639"/>
          </a:xfrm>
          <a:prstGeom prst="rect">
            <a:avLst/>
          </a:prstGeom>
        </p:spPr>
      </p:pic>
      <p:pic>
        <p:nvPicPr>
          <p:cNvPr id="8" name="Picture 7" descr="A group of people boarding a bus&#10;&#10;AI-generated content may be incorrect.">
            <a:hlinkClick r:id="rId4"/>
            <a:extLst>
              <a:ext uri="{FF2B5EF4-FFF2-40B4-BE49-F238E27FC236}">
                <a16:creationId xmlns:a16="http://schemas.microsoft.com/office/drawing/2014/main" id="{E739069B-629E-4595-BEBD-06285795A286}"/>
              </a:ext>
            </a:extLst>
          </p:cNvPr>
          <p:cNvPicPr>
            <a:picLocks noChangeAspect="1"/>
          </p:cNvPicPr>
          <p:nvPr/>
        </p:nvPicPr>
        <p:blipFill>
          <a:blip r:embed="rId5"/>
          <a:srcRect l="10952" r="29039" b="-3"/>
          <a:stretch/>
        </p:blipFill>
        <p:spPr>
          <a:xfrm>
            <a:off x="3198068" y="10"/>
            <a:ext cx="2991088" cy="3339639"/>
          </a:xfrm>
          <a:prstGeom prst="rect">
            <a:avLst/>
          </a:prstGeom>
        </p:spPr>
      </p:pic>
      <p:pic>
        <p:nvPicPr>
          <p:cNvPr id="10" name="Picture 9" descr="Cartoon of a school bus&#10;&#10;AI-generated content may be incorrect.">
            <a:hlinkClick r:id="rId6"/>
            <a:extLst>
              <a:ext uri="{FF2B5EF4-FFF2-40B4-BE49-F238E27FC236}">
                <a16:creationId xmlns:a16="http://schemas.microsoft.com/office/drawing/2014/main" id="{4993277F-118F-2F2D-7F38-EEB9D6B63E3B}"/>
              </a:ext>
            </a:extLst>
          </p:cNvPr>
          <p:cNvPicPr>
            <a:picLocks noChangeAspect="1"/>
          </p:cNvPicPr>
          <p:nvPr/>
        </p:nvPicPr>
        <p:blipFill>
          <a:blip r:embed="rId7"/>
          <a:srcRect r="1" b="5748"/>
          <a:stretch/>
        </p:blipFill>
        <p:spPr>
          <a:xfrm>
            <a:off x="-2" y="3518351"/>
            <a:ext cx="6189158" cy="3339649"/>
          </a:xfrm>
          <a:prstGeom prst="rect">
            <a:avLst/>
          </a:prstGeom>
        </p:spPr>
      </p:pic>
      <p:sp>
        <p:nvSpPr>
          <p:cNvPr id="3" name="Content Placeholder 2">
            <a:extLst>
              <a:ext uri="{FF2B5EF4-FFF2-40B4-BE49-F238E27FC236}">
                <a16:creationId xmlns:a16="http://schemas.microsoft.com/office/drawing/2014/main" id="{2C6792F4-B888-4F84-3F71-E7FD10A5E39C}"/>
              </a:ext>
            </a:extLst>
          </p:cNvPr>
          <p:cNvSpPr>
            <a:spLocks noGrp="1"/>
          </p:cNvSpPr>
          <p:nvPr>
            <p:ph idx="1"/>
          </p:nvPr>
        </p:nvSpPr>
        <p:spPr>
          <a:xfrm>
            <a:off x="6600265" y="2413645"/>
            <a:ext cx="4753534" cy="3694734"/>
          </a:xfrm>
        </p:spPr>
        <p:txBody>
          <a:bodyPr>
            <a:normAutofit/>
          </a:bodyPr>
          <a:lstStyle/>
          <a:p>
            <a:r>
              <a:rPr lang="en-US" sz="2000"/>
              <a:t>The first is in the production of large language model data sets form which it is possible to  produce an image. </a:t>
            </a:r>
          </a:p>
          <a:p>
            <a:r>
              <a:rPr lang="en-US" sz="2000"/>
              <a:t>The other is the textualization of images, either as data sets or as the double reduction of a thing or action as an image then reduced to text, </a:t>
            </a:r>
          </a:p>
          <a:p>
            <a:r>
              <a:rPr lang="en-US" sz="2000"/>
              <a:t>In a third phase these can be digitized and reproduced from data sets in its original or altered forms. </a:t>
            </a:r>
          </a:p>
        </p:txBody>
      </p:sp>
    </p:spTree>
    <p:extLst>
      <p:ext uri="{BB962C8B-B14F-4D97-AF65-F5344CB8AC3E}">
        <p14:creationId xmlns:p14="http://schemas.microsoft.com/office/powerpoint/2010/main" val="36585822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193</TotalTime>
  <Words>744</Words>
  <Application>Microsoft Macintosh PowerPoint</Application>
  <PresentationFormat>Widescreen</PresentationFormat>
  <Paragraphs>45</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DengXian</vt:lpstr>
      <vt:lpstr>Aptos</vt:lpstr>
      <vt:lpstr>Aptos Display</vt:lpstr>
      <vt:lpstr>Arial</vt:lpstr>
      <vt:lpstr>Calibri</vt:lpstr>
      <vt:lpstr>Office Theme</vt:lpstr>
      <vt:lpstr>The Visualization of Text and the Textualization of Image: Factual Narratives in and as Legal Discourse</vt:lpstr>
      <vt:lpstr>A marvelously Revealing Occurrence </vt:lpstr>
      <vt:lpstr>The Guiding Eye</vt:lpstr>
      <vt:lpstr>The Mechanics of the Marvelous</vt:lpstr>
      <vt:lpstr>The Sun Never Shines on the Same Place Twice</vt:lpstr>
      <vt:lpstr>Text-Visualization in Juristic Context</vt:lpstr>
      <vt:lpstr>The Bordello of Solidarity</vt:lpstr>
      <vt:lpstr>The Image Factory</vt:lpstr>
      <vt:lpstr>Cropping pictures to Shape Reality</vt:lpstr>
      <vt:lpstr> Storytime What if the World is Only Illusion?; What if Illusion Makes the Real? </vt:lpstr>
      <vt:lpstr>The Last Temptation of Human Rights</vt:lpstr>
      <vt:lpstr>In Search of Logos</vt:lpstr>
      <vt:lpstr>The Preacher type is indeed in the world, of the world, and the processes through which the world is made manifest. Logos, as Ecclesiastes might have it, is reduced to vanity. But perhaps a necessary one; for vanity expresses the justice to which the Institutes remind us, is our (collective) due expressed in the visualized textualization of what is acceptable to us as  just and unjust.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Backer, Larry Cata</dc:creator>
  <cp:lastModifiedBy>Backer, Larry Cata</cp:lastModifiedBy>
  <cp:revision>6</cp:revision>
  <dcterms:created xsi:type="dcterms:W3CDTF">2025-05-08T17:29:55Z</dcterms:created>
  <dcterms:modified xsi:type="dcterms:W3CDTF">2025-05-08T20:42:59Z</dcterms:modified>
</cp:coreProperties>
</file>