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0" r:id="rId5"/>
    <p:sldId id="265" r:id="rId6"/>
    <p:sldId id="263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BE42-BB8C-0ACA-FDFF-F0180663E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86311-E413-420C-889D-9207306AC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3CC5E-0E45-274C-ABC4-E0B5A0CC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F3E2-A159-72AF-4201-E93430CC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C5394-6343-4ED6-C3DC-9039E910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9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2F40-F8A2-6AC5-5395-061A51AE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9A05A-228A-82F9-1764-979381408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AD49-8AF0-ACCC-8365-CF0CF107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DED58-C44B-EBAA-C172-F5370630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07D6-8444-AF20-3E63-0A38F9CD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0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AAA1E-B7CF-D7EA-F609-7B1EAF369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E1D60-C6DB-B0BD-D2DF-2607C0DDF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D5583-4663-4E3F-A8A3-43F82CEE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EBBD8-67E4-344E-1886-15AD703A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B66DC-F4EB-0C28-05DA-93BD0D7C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8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665D-08A2-E81B-B97D-90574958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F3B1E-4D4A-6440-7F1B-30C3B02F8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7C8F-0D0E-0A55-AF58-D3F2A2C7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A8A84-D196-07A3-2005-113E8E6C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9B08-0F70-BAF9-06B6-0C3BB851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7FFCF-9AB4-2B0B-3A43-703CBF00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74314-55E4-E97F-DAC7-ADB11556D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6A6B-CB3B-590B-CAEB-1C2AD64A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9481E-8518-0DC8-E993-5F19700A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14BEB-B3B5-2235-B2E4-CC545285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9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05D2-7EBF-1833-0246-0EB6783B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7089-6880-D04D-B716-55F6B43C1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BF7FD-88D7-2287-6E45-8D6664E48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8C311-638B-E64D-AC11-775CBC1C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EB15D-1D78-2543-F877-2D43524A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4107-9341-BA80-0A18-D591C8C6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90B0-9EFB-4E0A-8067-D94C33A7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6A91-B07B-D972-1B10-C67EE5BEF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1188E-5278-19BD-052F-E603892F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FAF70-334A-5EB1-B1F5-04BD6F2A7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D183B-3C5A-502C-D5D5-B2CF69D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933CD-156E-CD39-1E17-E8BAE45A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9067D-C6FC-5664-15F3-AFFD157D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6EF61-5AAE-D896-9BDC-1223221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2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02A8-2AC6-3540-FB79-8806F53C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A53A2-59B1-7702-F0DA-BE353005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08963-257E-D689-FDAE-9489C851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FCABF-4BCD-0481-B03E-BE7AA14E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8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F323A-25E8-ACB3-AF91-82817490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EB5BD-F728-87BE-E317-EF2810E0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E12D6-B292-4BEA-970B-C9546015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3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0590-4C06-0D0B-10DC-DB0ADF93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77F73-1ED3-6A53-D1DF-25F915B8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623F4-A3BC-0AB9-74BE-141F7E4E3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86DB8-2F34-2D2F-3D90-F040D096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ACD36-3D93-41B4-86FA-F82301A0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0DBF-343C-BB01-B88E-3871307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2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AADE-DA9C-6C55-A5F3-63B687CE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D057E-7480-1898-48BF-D6DFDBB97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48084-421B-A45C-B722-52B408026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A964A-A80D-EB97-F520-4AC23333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4AAC8-FEF9-FEF8-5353-010FCA24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78E2-DB33-6E7C-B2F8-E9C57356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9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0434C-B0EE-0DD8-1CB6-24C388B5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C89A8-67B1-9BDD-224D-65B93F92F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AC718-CF84-FDBE-AFE1-F1E6BF492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5382A-23B1-6F4D-92BE-ACD36738C3BC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00564-56A2-2B70-198E-1DC81A53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FC466-D611-90F8-E275-FEA8A43D5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BCCB38-DFDA-3142-B049-0024EBF43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5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hineseposters.net/posters/e13-465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hineseposters.net/posters/e15-15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hineseposters.net/posters/g2-54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hammacher.com/product/self-contained-hootenann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ciencefocus.com/science/do-two-mirrors-facing-each-other-produce-infinite-reflection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reenrant.com/pirates-caribbean-movies-davy-jones-octopus-appearance-reason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pectator.co.uk/article/deus-ex-machina-the-dangers-of-ai-godbot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hineseposters.net/posters/pc-1958-02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stennotes.com/podcasts/blowback/coming-soon-blowback-season-AP8NmG4aER3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Xaoy44kauM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oku.com/whats-on/movies/loyalty-over-trust?id=09b52cbaa3b15638e4ff24d2959c4e7c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hineseposters.net/posters/pc-195a-005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6C8-10D9-B63A-22B1-1EA3FD08E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8141" y="86498"/>
            <a:ext cx="6783859" cy="236014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The Future of a Smart Society with Chinese Marxist-Leninist Characteristics: 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2400" b="1" dirty="0">
                <a:solidFill>
                  <a:srgbClr val="FFC000"/>
                </a:solidFill>
              </a:rPr>
              <a:t>Reflections on “Opinions on Completing/Improving the Social Credit System” issued by the General Offices of the State Council and the CPCCC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B08A1-B5E9-BDC8-9A97-302C93AB7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446639"/>
            <a:ext cx="535047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>
                <a:solidFill>
                  <a:srgbClr val="FFC000"/>
                </a:solidFill>
              </a:rPr>
              <a:t>Larry Catá Backer (</a:t>
            </a:r>
            <a:r>
              <a:rPr lang="zh-CN" altLang="en-US" sz="2600" b="1" dirty="0">
                <a:solidFill>
                  <a:srgbClr val="FFC000"/>
                </a:solidFill>
              </a:rPr>
              <a:t>白 轲</a:t>
            </a:r>
            <a:r>
              <a:rPr lang="en-US" altLang="zh-CN" sz="2600" b="1" dirty="0">
                <a:solidFill>
                  <a:srgbClr val="FFC000"/>
                </a:solidFill>
              </a:rPr>
              <a:t>)</a:t>
            </a:r>
            <a:br>
              <a:rPr lang="en-US" altLang="zh-CN" sz="2600" b="1" dirty="0">
                <a:solidFill>
                  <a:srgbClr val="FFC000"/>
                </a:solidFill>
              </a:rPr>
            </a:br>
            <a:r>
              <a:rPr lang="en-US" sz="1900" b="1" dirty="0">
                <a:solidFill>
                  <a:srgbClr val="FFC000"/>
                </a:solidFill>
              </a:rPr>
              <a:t>W. Richard and Mary Eshelman Faculty Scholar; Professor of Law and International Affairs</a:t>
            </a:r>
          </a:p>
          <a:p>
            <a:r>
              <a:rPr lang="en-US" sz="1700" b="1" dirty="0">
                <a:solidFill>
                  <a:srgbClr val="FFC000"/>
                </a:solidFill>
              </a:rPr>
              <a:t>Pennsylvania State University | 239 Lewis Katz Building, University Park, PA 16802    1.814.863.3640 (direct) ||  lcb11@psu.edu</a:t>
            </a:r>
            <a:br>
              <a:rPr lang="en-US" sz="1700" dirty="0"/>
            </a:b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40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7FC15-E5F9-C00A-9A0D-52327B22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279054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(1) General Requirements</a:t>
            </a:r>
            <a:br>
              <a:rPr lang="en-US" sz="4000" dirty="0"/>
            </a:br>
            <a:r>
              <a:rPr lang="en-US" sz="4000" dirty="0"/>
              <a:t>[</a:t>
            </a:r>
            <a:r>
              <a:rPr lang="zh-CN" altLang="en-US" sz="4000" dirty="0"/>
              <a:t>总体要求</a:t>
            </a:r>
            <a:r>
              <a:rPr lang="en-US" altLang="zh-CN" sz="4000" dirty="0"/>
              <a:t>]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434C5-3CC0-823A-C30A-C7EA8A278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199005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These situate social credit squarely within the ideological development of Chinese Marxist-Leninism in its New Era, </a:t>
            </a:r>
          </a:p>
          <a:p>
            <a:pPr lvl="1"/>
            <a:r>
              <a:rPr lang="en-US" sz="2000" dirty="0"/>
              <a:t>Specifically as a manifestation of new and high quality productivity </a:t>
            </a:r>
          </a:p>
          <a:p>
            <a:pPr lvl="1"/>
            <a:r>
              <a:rPr lang="en-US" sz="2000" dirty="0"/>
              <a:t>at the heart of socialist modernization theory 3rd Plenum of the 20th CPC Congress in July 2024 </a:t>
            </a:r>
          </a:p>
          <a:p>
            <a:r>
              <a:rPr lang="en-US" sz="2000" dirty="0"/>
              <a:t>Risk averse</a:t>
            </a:r>
          </a:p>
          <a:p>
            <a:pPr lvl="1"/>
            <a:r>
              <a:rPr lang="en-US" sz="2000" dirty="0"/>
              <a:t>Maintain stability</a:t>
            </a:r>
          </a:p>
          <a:p>
            <a:pPr lvl="1"/>
            <a:r>
              <a:rPr lang="en-US" sz="2000" dirty="0"/>
              <a:t>Risk avoidance development</a:t>
            </a:r>
          </a:p>
        </p:txBody>
      </p:sp>
      <p:pic>
        <p:nvPicPr>
          <p:cNvPr id="12" name="Content Placeholder 11">
            <a:hlinkClick r:id="rId2"/>
            <a:extLst>
              <a:ext uri="{FF2B5EF4-FFF2-40B4-BE49-F238E27FC236}">
                <a16:creationId xmlns:a16="http://schemas.microsoft.com/office/drawing/2014/main" id="{04AEC76A-DC8C-5BD4-A7A3-0073B5400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59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4D66E1-A790-C071-6FA6-CD22D96AB586}"/>
              </a:ext>
            </a:extLst>
          </p:cNvPr>
          <p:cNvSpPr txBox="1"/>
          <p:nvPr/>
        </p:nvSpPr>
        <p:spPr>
          <a:xfrm>
            <a:off x="507103" y="5934670"/>
            <a:ext cx="6512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/>
              <a:t>Regulations for staff and workers -- Warmly love the collective, work hard at economizing, take loving care of public property, participate actively in management </a:t>
            </a:r>
          </a:p>
          <a:p>
            <a:r>
              <a:rPr lang="zh-CN" altLang="en-US" sz="1200" dirty="0"/>
              <a:t>职工守则 </a:t>
            </a:r>
            <a:r>
              <a:rPr lang="en-US" altLang="zh-CN" sz="1200" dirty="0"/>
              <a:t>-- </a:t>
            </a:r>
            <a:r>
              <a:rPr lang="zh-CN" altLang="en-US" sz="1200" dirty="0"/>
              <a:t>热爱集体，勤俭节约，爱护公物，积极参加管理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77B6-12AE-0C56-D3E3-D03EFABA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(2) Build a social credit system covering all types of entities [</a:t>
            </a:r>
            <a:r>
              <a:rPr lang="zh-CN" altLang="en-US" dirty="0"/>
              <a:t>构建覆盖各类主体的社会信用体系</a:t>
            </a:r>
            <a:r>
              <a:rPr lang="en-US" altLang="zh-CN" dirty="0"/>
              <a:t>]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F1624D-F1E9-A01B-147C-AC36BCEBCC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276" y="1564057"/>
            <a:ext cx="3311610" cy="459505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DD473-2BEF-2E66-6388-108961274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1622" y="1825624"/>
            <a:ext cx="6102178" cy="4908807"/>
          </a:xfrm>
        </p:spPr>
        <p:txBody>
          <a:bodyPr>
            <a:normAutofit fontScale="92500"/>
          </a:bodyPr>
          <a:lstStyle/>
          <a:p>
            <a:r>
              <a:rPr lang="en-US" dirty="0"/>
              <a:t>Comprehensive breadth but cautious fulfillment with people at the center</a:t>
            </a:r>
          </a:p>
          <a:p>
            <a:pPr lvl="1"/>
            <a:r>
              <a:rPr lang="en-US" dirty="0"/>
              <a:t>(1) Deepen the construction of Government credit; </a:t>
            </a:r>
          </a:p>
          <a:p>
            <a:pPr lvl="1"/>
            <a:r>
              <a:rPr lang="en-US" dirty="0"/>
              <a:t>(2) Strengthen the credit construction of business entities;  </a:t>
            </a:r>
          </a:p>
          <a:p>
            <a:pPr lvl="1"/>
            <a:r>
              <a:rPr lang="en-US" dirty="0"/>
              <a:t>(3) Accelerate the credit construction of social organizations; </a:t>
            </a:r>
          </a:p>
          <a:p>
            <a:pPr lvl="1"/>
            <a:r>
              <a:rPr lang="en-US" dirty="0"/>
              <a:t>(4) Promote the credit construction of natural persons in an orderly manner; and </a:t>
            </a:r>
          </a:p>
          <a:p>
            <a:pPr lvl="1"/>
            <a:r>
              <a:rPr lang="en-US" dirty="0"/>
              <a:t>(5) Comprehensively strengthen the credit construction of the judicial law enforcement system.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A0C73-6072-87DA-BB07-299E2C339A11}"/>
              </a:ext>
            </a:extLst>
          </p:cNvPr>
          <p:cNvSpPr txBox="1"/>
          <p:nvPr/>
        </p:nvSpPr>
        <p:spPr>
          <a:xfrm>
            <a:off x="321276" y="6437870"/>
            <a:ext cx="620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/>
              <a:t>Bring every positive factor into play, correctly handle contradictions among the people </a:t>
            </a:r>
          </a:p>
          <a:p>
            <a:r>
              <a:rPr lang="zh-CN" altLang="en-US" sz="1200" dirty="0"/>
              <a:t>总路线宣传画 </a:t>
            </a:r>
            <a:r>
              <a:rPr lang="en-US" altLang="zh-CN" sz="1200" dirty="0"/>
              <a:t>4 -- </a:t>
            </a:r>
            <a:r>
              <a:rPr lang="zh-CN" altLang="en-US" sz="1200" dirty="0"/>
              <a:t>调动一切积极因素，正确处理人民内部矛盾</a:t>
            </a:r>
          </a:p>
        </p:txBody>
      </p:sp>
    </p:spTree>
    <p:extLst>
      <p:ext uri="{BB962C8B-B14F-4D97-AF65-F5344CB8AC3E}">
        <p14:creationId xmlns:p14="http://schemas.microsoft.com/office/powerpoint/2010/main" val="300451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DE285-1D72-BFB8-73E8-E6A34DD4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(3) Consolidate the data foundation of the social credit system [</a:t>
            </a:r>
            <a:r>
              <a:rPr lang="zh-CN" altLang="en-US" sz="3100"/>
              <a:t>夯实社会信用体系数据基础</a:t>
            </a:r>
            <a:r>
              <a:rPr lang="en-US" altLang="zh-CN" sz="3100"/>
              <a:t>] 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79A10-A7AA-7697-F502-E0BBAA773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Affirmation of the old SCS core:</a:t>
            </a:r>
          </a:p>
          <a:p>
            <a:pPr lvl="1"/>
            <a:r>
              <a:rPr lang="en-US" sz="2000"/>
              <a:t>(1) Establish a comprehensive, complete and accurate credit records; </a:t>
            </a:r>
          </a:p>
          <a:p>
            <a:pPr lvl="1"/>
            <a:r>
              <a:rPr lang="en-US" sz="2000"/>
              <a:t>(2) Strengthen the collection and sharing of credit information; </a:t>
            </a:r>
          </a:p>
          <a:p>
            <a:pPr lvl="1"/>
            <a:r>
              <a:rPr lang="en-US" sz="2000"/>
              <a:t>(3) Establish a unified public disclosure system for public credit information; </a:t>
            </a:r>
          </a:p>
          <a:p>
            <a:pPr lvl="1"/>
            <a:r>
              <a:rPr lang="en-US" sz="2000"/>
              <a:t>(4) Promote the open circulation of public credit information in an orderly manner; and (</a:t>
            </a:r>
          </a:p>
          <a:p>
            <a:pPr lvl="1"/>
            <a:r>
              <a:rPr lang="en-US" sz="2000"/>
              <a:t>5) Strengthen the security protection of credit information.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F9F737-275A-C4E4-32F6-7C2626433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-1" b="3158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92F67-9C35-DE29-5171-7637A17189A4}"/>
              </a:ext>
            </a:extLst>
          </p:cNvPr>
          <p:cNvSpPr txBox="1"/>
          <p:nvPr/>
        </p:nvSpPr>
        <p:spPr>
          <a:xfrm>
            <a:off x="358346" y="6134101"/>
            <a:ext cx="41745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/>
              <a:t>Struggle to realize the overall assignments of the new era </a:t>
            </a:r>
          </a:p>
          <a:p>
            <a:r>
              <a:rPr lang="zh-CN" altLang="en-US" sz="1200" dirty="0"/>
              <a:t>为实现新时期总任务而奋斗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3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2DC4D-4AEC-074D-8184-01892CE0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(4) Improve the trustworthiness incentive and dishonesty punishment mechanism [</a:t>
            </a:r>
            <a:r>
              <a:rPr lang="zh-CN" altLang="en-US" sz="3000"/>
              <a:t>健全守信激励和失信惩戒机制</a:t>
            </a:r>
            <a:r>
              <a:rPr lang="en-US" altLang="zh-CN" sz="3000"/>
              <a:t>] </a:t>
            </a:r>
            <a:endParaRPr lang="en-US" sz="3000"/>
          </a:p>
        </p:txBody>
      </p:sp>
      <p:pic>
        <p:nvPicPr>
          <p:cNvPr id="6" name="Content Placeholder 5" descr="A painting of babies riding on a fish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6E98DC76-B7E3-3D1F-8BD2-E98D834381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3" b="97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33F-B1E9-9A49-F624-4B4A8FC91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A return to trust and trustworthiness (</a:t>
            </a:r>
            <a:r>
              <a:rPr lang="zh-CN" altLang="en-US" sz="2200"/>
              <a:t>鱼肥荷香</a:t>
            </a:r>
            <a:r>
              <a:rPr lang="en-US" altLang="zh-CN" sz="2200"/>
              <a:t> the fish is fat the lotus is fragrant</a:t>
            </a:r>
            <a:r>
              <a:rPr lang="en-US" sz="2200"/>
              <a:t>)</a:t>
            </a:r>
          </a:p>
          <a:p>
            <a:pPr lvl="1"/>
            <a:r>
              <a:rPr lang="en-US" sz="2200"/>
              <a:t>But its expression and coordination with the project of building a rule of law state has modified the means toward its fulfillment </a:t>
            </a:r>
          </a:p>
          <a:p>
            <a:r>
              <a:rPr lang="en-US" sz="2200"/>
              <a:t>(1) Strengthening incentives for trustworthy behavior, (2) Carrying out dishonesty punishment in accordance with laws and regulations; and (3) Improving the unified credit repair system </a:t>
            </a:r>
          </a:p>
        </p:txBody>
      </p:sp>
    </p:spTree>
    <p:extLst>
      <p:ext uri="{BB962C8B-B14F-4D97-AF65-F5344CB8AC3E}">
        <p14:creationId xmlns:p14="http://schemas.microsoft.com/office/powerpoint/2010/main" val="71484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B3289-B08F-2DB5-CFB8-5A9DC6CC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(5) Improve the supervision and governance mechanism based on credit [</a:t>
            </a:r>
            <a:r>
              <a:rPr lang="zh-CN" alt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健全以信用为基础的监管和治理机制</a:t>
            </a:r>
            <a:r>
              <a:rPr lang="en-US" altLang="zh-CN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] 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39BD-40DE-1702-B08D-05B92BEDB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10714"/>
            <a:ext cx="5752195" cy="4546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Preparing the regulatory sausage</a:t>
            </a:r>
          </a:p>
          <a:p>
            <a:pPr lvl="1"/>
            <a:r>
              <a:rPr lang="en-US" sz="2000" dirty="0"/>
              <a:t>(1) Implement hierarchical and classified supervision based on credit evaluation; </a:t>
            </a:r>
          </a:p>
          <a:p>
            <a:pPr lvl="1"/>
            <a:r>
              <a:rPr lang="en-US" sz="2000" dirty="0"/>
              <a:t>(2) Establish and improve the credit commitment system; </a:t>
            </a:r>
          </a:p>
          <a:p>
            <a:pPr lvl="1"/>
            <a:r>
              <a:rPr lang="en-US" sz="2000" dirty="0"/>
              <a:t>(3) Promote the in-depth application of credit reports; </a:t>
            </a:r>
          </a:p>
          <a:p>
            <a:pPr lvl="1"/>
            <a:r>
              <a:rPr lang="en-US" sz="2000" dirty="0"/>
              <a:t>(4) Strengthen the credit supervision of contract performance such as government signing and guiding the signing of contracts; </a:t>
            </a:r>
          </a:p>
          <a:p>
            <a:pPr lvl="1"/>
            <a:r>
              <a:rPr lang="en-US" sz="2000" dirty="0"/>
              <a:t>(5) Promote credit empowerment of grassroots governance; and </a:t>
            </a:r>
          </a:p>
          <a:p>
            <a:pPr lvl="1"/>
            <a:r>
              <a:rPr lang="en-US" sz="2000" dirty="0"/>
              <a:t>(6) Improve the laws, regulations and systems of the social credit system </a:t>
            </a:r>
          </a:p>
        </p:txBody>
      </p:sp>
      <p:pic>
        <p:nvPicPr>
          <p:cNvPr id="6" name="Content Placeholder 5" descr="A person with a trumpet and a rifle&#10;&#10;AI-generated content may be incorrect.">
            <a:extLst>
              <a:ext uri="{FF2B5EF4-FFF2-40B4-BE49-F238E27FC236}">
                <a16:creationId xmlns:a16="http://schemas.microsoft.com/office/drawing/2014/main" id="{EC2F4F27-6348-9B1E-5C80-AB57F3131E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1532" y="2570970"/>
            <a:ext cx="5150277" cy="35408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oster of a group of people smiling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D043C954-F80E-6D88-5DEF-EED72B27CC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3632" y="540480"/>
            <a:ext cx="4247428" cy="57985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946CB-72DE-0EA6-51E4-4C0B0BA2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(6) Improve the marketization and socialization level of the social credit system [</a:t>
            </a:r>
            <a:r>
              <a:rPr lang="zh-CN" alt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提高社会信用体系市场化社会化水平</a:t>
            </a:r>
            <a:r>
              <a:rPr lang="en-US" altLang="zh-CN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] </a:t>
            </a: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2F989-07F9-4AC1-4CB4-DD579B56A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solidFill>
                  <a:srgbClr val="FFFFFF"/>
                </a:solidFill>
              </a:rPr>
              <a:t>A complementary role for private enterprise and the place of Socialist Internationalism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(1) Vigorously cultivate the credit service market; 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(2) Deepen the promotion of credit financing and credit transactions; 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(3) Strengthen credit construction in the platform economy; and 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(4) Serve high-level opening up </a:t>
            </a:r>
          </a:p>
          <a:p>
            <a:pPr lvl="1"/>
            <a:endParaRPr lang="en-US" sz="1900">
              <a:solidFill>
                <a:srgbClr val="FFFFFF"/>
              </a:solidFill>
            </a:endParaRPr>
          </a:p>
          <a:p>
            <a:pPr lvl="1"/>
            <a:r>
              <a:rPr lang="en-US" sz="1900">
                <a:solidFill>
                  <a:srgbClr val="FFFFFF"/>
                </a:solidFill>
              </a:rPr>
              <a:t>New Socialist Things are Fine</a:t>
            </a:r>
          </a:p>
        </p:txBody>
      </p:sp>
    </p:spTree>
    <p:extLst>
      <p:ext uri="{BB962C8B-B14F-4D97-AF65-F5344CB8AC3E}">
        <p14:creationId xmlns:p14="http://schemas.microsoft.com/office/powerpoint/2010/main" val="146292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42B1E-5241-3C81-8F62-8F73987A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(7) Strengthen organization and implementation [</a:t>
            </a:r>
            <a:r>
              <a:rPr lang="zh-CN" altLang="en-US" dirty="0"/>
              <a:t>加强组织实施</a:t>
            </a:r>
            <a:r>
              <a:rPr lang="en-US" altLang="zh-CN" dirty="0"/>
              <a:t>]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483B-C9A5-15C9-DC65-173A8BE15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en-US" dirty="0"/>
              <a:t>section recognizes the state of administrative governance in China, </a:t>
            </a:r>
          </a:p>
          <a:p>
            <a:pPr lvl="1"/>
            <a:r>
              <a:rPr lang="en-US" dirty="0"/>
              <a:t>Fundamental division, at an operational level, between the Peoples Bank of China on the one hand, and the National Development and Reform Commission on the other. </a:t>
            </a:r>
          </a:p>
          <a:p>
            <a:pPr lvl="1"/>
            <a:r>
              <a:rPr lang="en-US" dirty="0"/>
              <a:t>Recognizes task of coordinating from the top the activities of lower level actions, regulations, etc. at the provincial and local levels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5B682-9B0E-22DF-BA39-2EC129A62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825624"/>
            <a:ext cx="5774439" cy="39461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93F71-75FF-8CAF-7984-A08C12B61ECF}"/>
              </a:ext>
            </a:extLst>
          </p:cNvPr>
          <p:cNvSpPr txBox="1"/>
          <p:nvPr/>
        </p:nvSpPr>
        <p:spPr>
          <a:xfrm>
            <a:off x="6450227" y="5934670"/>
            <a:ext cx="53816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/>
              <a:t>Learn from the poor and lower-middle peasants and serve them </a:t>
            </a:r>
          </a:p>
          <a:p>
            <a:r>
              <a:rPr lang="zh-CN" altLang="en-US" sz="1400" dirty="0"/>
              <a:t>向贫下中农学习为贫下中农服务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6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33285-3736-B90F-725A-5DF903FD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Putting it Together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06DC4BA1-5B6A-D91D-4498-945CDBE338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6199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044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8E6DA-80A3-3098-C011-04D93FA7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 Does this Leave SCS?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16FB-616E-194B-9B80-6991D1C13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serve as a bridge between  the operations of an administrative nomenklatura and its caste of bureaucrats and officials, with the overall direction of the CPC.</a:t>
            </a:r>
          </a:p>
          <a:p>
            <a:r>
              <a:rPr lang="en-US" sz="2000">
                <a:solidFill>
                  <a:srgbClr val="FFFFFF"/>
                </a:solidFill>
              </a:rPr>
              <a:t>deployed as a digitalized mechanism for the elaboration of critical dialectics in the operation of the policies developed to propel the nation along the Socialist path </a:t>
            </a:r>
          </a:p>
          <a:p>
            <a:r>
              <a:rPr lang="en-US" sz="2000">
                <a:solidFill>
                  <a:srgbClr val="FFFFFF"/>
                </a:solidFill>
              </a:rPr>
              <a:t>one aspect that a set of techniques that will eventually be as important for the disciplining of the Party as it is for the nation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F8DDA-E901-C600-3137-04900DA1C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development of trust in the nation and the CPC, especially through the assessment and data driven mechanisms of SCS may serve China’s international policy objectives </a:t>
            </a:r>
          </a:p>
          <a:p>
            <a:r>
              <a:rPr lang="en-US" sz="2000">
                <a:solidFill>
                  <a:srgbClr val="FFFFFF"/>
                </a:solidFill>
              </a:rPr>
              <a:t>designed to please everyone—legalism on the inside; political doctrine on the outside </a:t>
            </a:r>
          </a:p>
          <a:p>
            <a:r>
              <a:rPr lang="en-US" sz="2000">
                <a:solidFill>
                  <a:srgbClr val="FFFFFF"/>
                </a:solidFill>
              </a:rPr>
              <a:t>furthers  the CPC’s role as a cultural leader even within emerging technologies </a:t>
            </a:r>
          </a:p>
          <a:p>
            <a:r>
              <a:rPr lang="en-US" sz="2000">
                <a:solidFill>
                  <a:srgbClr val="FFFFFF"/>
                </a:solidFill>
              </a:rPr>
              <a:t>Mechanism for further developing Chinese productive forces as a new elaboration of the CPC Basic Line  through tech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taking a picture of himself in a mirror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E43D72A5-8EF9-2717-928C-BEDC5F6C4A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 amt="55000"/>
          </a:blip>
          <a:srcRect r="2223" b="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F0DCD-44B2-835E-5934-BEC9AE80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09" y="627083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Bigger Picture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3E13-4043-3CAB-D950-B49A99948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6897" y="9107"/>
            <a:ext cx="8905083" cy="683978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It is not clear what is driving policy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Is ideology driving function or is SCS driving ideology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The inherent contradiction of new quality productivity within Marxist-Leninist </a:t>
            </a:r>
            <a:r>
              <a:rPr lang="en-US" sz="1800" dirty="0" err="1">
                <a:solidFill>
                  <a:srgbClr val="FFFFFF"/>
                </a:solidFill>
              </a:rPr>
              <a:t>thery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Fundamental issues unresolved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What is SCS?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Regulatory Tool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Scientific civil actions (punishments/rewards)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SCS as a subset of larger policies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Socialist legality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Socialist modernization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Organization and management of society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Digitalization of coordination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The problem of the problem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SCS reflects conceptual turmoil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Dissonance: 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between the old humanizing techniques of control and its virtual transformation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Uncharted pathways and linkages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Between digitalized regulatory spaces and the human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Moving Target problem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SCS is a human and artificial construct over a dynamic process of the movement from the physical to the virtual and from the qualitative and exogenous to the quantitative and endogenous</a:t>
            </a:r>
          </a:p>
          <a:p>
            <a:pPr lvl="2"/>
            <a:endParaRPr lang="en-US" sz="1100" dirty="0">
              <a:solidFill>
                <a:srgbClr val="FFFFFF"/>
              </a:solidFill>
            </a:endParaRPr>
          </a:p>
          <a:p>
            <a:pPr lvl="1"/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8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F3A4B9-9B26-3591-DAE2-1C4875E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外儒内法</a:t>
            </a:r>
            <a:br>
              <a:rPr lang="es-ES" altLang="zh-CN" sz="3600" dirty="0"/>
            </a:br>
            <a:r>
              <a:rPr lang="en-US" sz="3600" noProof="1"/>
              <a:t>Confucianism on the Outside/Legalism on the Inside</a:t>
            </a:r>
            <a:endParaRPr lang="en-US" sz="3600" dirty="0"/>
          </a:p>
        </p:txBody>
      </p:sp>
      <p:pic>
        <p:nvPicPr>
          <p:cNvPr id="8" name="Content Placeholder 7" descr="A group of men in clothing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D7A10F53-AE9F-EC4E-F1F1-7C9F648D2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1226" b="2820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8942B6-6D5D-23EA-4B4A-832CB247C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9449" y="3571103"/>
            <a:ext cx="8262551" cy="328689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s-ES" altLang="zh-CN" sz="1800" dirty="0"/>
          </a:p>
          <a:p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中共中央办公厅国务院办公厅关于健全社会信用体系的意见 </a:t>
            </a:r>
            <a:br>
              <a:rPr lang="en-US" altLang="zh-CN" sz="1800" dirty="0"/>
            </a:br>
            <a:r>
              <a:rPr lang="en-US" altLang="zh-CN" sz="1800" dirty="0"/>
              <a:t>[</a:t>
            </a:r>
            <a:r>
              <a:rPr lang="en-US" sz="1800" dirty="0"/>
              <a:t>Opinions of the General Office of the CPC Central Committee and the General Office of the State Council on Improving the Social Credit System</a:t>
            </a:r>
          </a:p>
          <a:p>
            <a:pPr lvl="1"/>
            <a:r>
              <a:rPr lang="en-US" sz="1400" dirty="0"/>
              <a:t>First time in over a decade since the last major conceptual writing on social credit and its systems</a:t>
            </a:r>
          </a:p>
          <a:p>
            <a:pPr lvl="1"/>
            <a:r>
              <a:rPr lang="en-US" sz="1400" dirty="0"/>
              <a:t>Like everything else the Social Credit System requires (socialist) modernization.</a:t>
            </a:r>
          </a:p>
          <a:p>
            <a:pPr lvl="1"/>
            <a:r>
              <a:rPr lang="en-US" sz="1400" dirty="0"/>
              <a:t>To understand the “Opinions” one must understand post 3</a:t>
            </a:r>
            <a:r>
              <a:rPr lang="en-US" sz="1400" baseline="30000" dirty="0"/>
              <a:t>rd</a:t>
            </a:r>
            <a:r>
              <a:rPr lang="en-US" sz="1400" dirty="0"/>
              <a:t> Plenum Socialist Modernization</a:t>
            </a:r>
          </a:p>
          <a:p>
            <a:r>
              <a:rPr lang="en-US" sz="1800" dirty="0"/>
              <a:t>Reflect on the “Opinions”</a:t>
            </a:r>
          </a:p>
          <a:p>
            <a:pPr lvl="1"/>
            <a:r>
              <a:rPr lang="en-US" sz="1400" dirty="0"/>
              <a:t>First Context (Deus ex Machina)</a:t>
            </a:r>
          </a:p>
          <a:p>
            <a:pPr lvl="1"/>
            <a:r>
              <a:rPr lang="en-US" sz="1400" dirty="0"/>
              <a:t>Then the SIX Opinions (A Shared Future for Mankind)</a:t>
            </a:r>
          </a:p>
          <a:p>
            <a:r>
              <a:rPr lang="en-US" sz="1800" dirty="0"/>
              <a:t>Suggest broader themes and trajectories: (</a:t>
            </a:r>
            <a:r>
              <a:rPr lang="en-US" sz="1400" dirty="0"/>
              <a:t>Structure: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外儒内法</a:t>
            </a:r>
            <a:r>
              <a:rPr lang="es-ES" altLang="zh-CN" sz="1400" dirty="0"/>
              <a:t>; and </a:t>
            </a:r>
            <a:r>
              <a:rPr lang="es-ES" sz="1400" dirty="0" err="1"/>
              <a:t>Norms</a:t>
            </a:r>
            <a:r>
              <a:rPr lang="es-ES" sz="1400" dirty="0"/>
              <a:t>: Trust </a:t>
            </a:r>
            <a:r>
              <a:rPr lang="en-US" sz="105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信</a:t>
            </a:r>
            <a:r>
              <a:rPr lang="en-US" sz="1050" b="1" dirty="0"/>
              <a:t> </a:t>
            </a:r>
            <a:r>
              <a:rPr lang="es-ES" sz="1400" dirty="0"/>
              <a:t>)</a:t>
            </a: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893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D0B5D7-BBAD-D3D3-BA64-4E3ADACD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roadway" pitchFamily="82" charset="77"/>
              </a:rPr>
              <a:t>Thank you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C4A055-983E-876F-0B0C-AE2904286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2850" y="1835944"/>
            <a:ext cx="7226300" cy="4330700"/>
          </a:xfrm>
        </p:spPr>
      </p:pic>
    </p:spTree>
    <p:extLst>
      <p:ext uri="{BB962C8B-B14F-4D97-AF65-F5344CB8AC3E}">
        <p14:creationId xmlns:p14="http://schemas.microsoft.com/office/powerpoint/2010/main" val="346441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hlinkClick r:id="rId2"/>
            <a:extLst>
              <a:ext uri="{FF2B5EF4-FFF2-40B4-BE49-F238E27FC236}">
                <a16:creationId xmlns:a16="http://schemas.microsoft.com/office/drawing/2014/main" id="{525BC34B-E034-EA16-B336-DBD16859A8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5842E-1CA9-E61E-D3AB-C11B5A34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Deus ex Machina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41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C4E38-86AD-8DC0-D209-37DBB2B3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From 2014 to 2025; Is There a Vision Here?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4B44-F0CC-9C10-D7E8-EB9BDF64D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872899"/>
            <a:ext cx="5310177" cy="394852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Social Credit </a:t>
            </a:r>
          </a:p>
          <a:p>
            <a:pPr lvl="1"/>
            <a:r>
              <a:rPr lang="en-US" sz="2000" dirty="0"/>
              <a:t>A concept in search of conception</a:t>
            </a:r>
          </a:p>
          <a:p>
            <a:pPr lvl="1"/>
            <a:r>
              <a:rPr lang="en-US" sz="2000" dirty="0"/>
              <a:t>A fetish object in which could be poured all fears of transformation in which humans were no longer at the center</a:t>
            </a:r>
          </a:p>
          <a:p>
            <a:pPr lvl="1"/>
            <a:r>
              <a:rPr lang="en-US" sz="2000" dirty="0"/>
              <a:t>Seamless management with the Party at the center</a:t>
            </a:r>
          </a:p>
          <a:p>
            <a:pPr lvl="2"/>
            <a:r>
              <a:rPr lang="en-US" dirty="0"/>
              <a:t>But not the Party, its avatar</a:t>
            </a:r>
          </a:p>
          <a:p>
            <a:pPr lvl="1"/>
            <a:r>
              <a:rPr lang="en-US" sz="2000" dirty="0"/>
              <a:t>A system of systems for the production of the Socialist ideal cadre, worker, artist, person, enterprise, judge etc.</a:t>
            </a:r>
          </a:p>
        </p:txBody>
      </p:sp>
      <p:pic>
        <p:nvPicPr>
          <p:cNvPr id="6" name="Content Placeholder 5" descr="Cartoon of a genie with a monkey and a lamp&#10;&#10;AI-generated content may be incorrect.">
            <a:extLst>
              <a:ext uri="{FF2B5EF4-FFF2-40B4-BE49-F238E27FC236}">
                <a16:creationId xmlns:a16="http://schemas.microsoft.com/office/drawing/2014/main" id="{EAA904F1-A0A5-20C1-55F4-1F7C5EE14A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677" r="1411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500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33603-D099-0FD8-F334-0AC6FA27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979978" cy="15350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The Fear: A Great Leap Forward Into the Unknown</a:t>
            </a:r>
          </a:p>
        </p:txBody>
      </p:sp>
      <p:pic>
        <p:nvPicPr>
          <p:cNvPr id="14" name="Content Placeholder 13" descr="A poster with a person holding a rocket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8E101312-96CB-41CA-2829-B6B45020FA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745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9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E7660-518C-D6A9-8035-D43787335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215" y="3351276"/>
            <a:ext cx="6979979" cy="35067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It was, at its root, the beginning of an effort</a:t>
            </a:r>
          </a:p>
          <a:p>
            <a:pPr lvl="1"/>
            <a:r>
              <a:rPr lang="en-US" sz="1700" b="1" i="1" dirty="0"/>
              <a:t>to digitize </a:t>
            </a:r>
            <a:r>
              <a:rPr lang="en-US" sz="1700" dirty="0"/>
              <a:t>(eventually, and in its most ambitious versions) </a:t>
            </a:r>
          </a:p>
          <a:p>
            <a:pPr lvl="1"/>
            <a:r>
              <a:rPr lang="en-US" sz="1700" dirty="0"/>
              <a:t>All of Chinese life and social relations, and then </a:t>
            </a:r>
          </a:p>
          <a:p>
            <a:pPr lvl="1"/>
            <a:r>
              <a:rPr lang="en-US" sz="1700" b="1" i="1" dirty="0"/>
              <a:t>to digitalize </a:t>
            </a:r>
            <a:r>
              <a:rPr lang="en-US" sz="1700" dirty="0"/>
              <a:t>these social relations through the construction of what might be understood as the hologram of Chinese life in all its respects. </a:t>
            </a:r>
          </a:p>
          <a:p>
            <a:pPr lvl="1"/>
            <a:r>
              <a:rPr lang="en-US" sz="1700" dirty="0"/>
              <a:t>While similar ambitions were on display outside of China, the core difference was embedded in the difference between Marxist-Leninist and liberal democratic systems. 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7006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video gam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02E7C300-9BCD-D6E5-DB9D-7D9B63119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2574" r="17088" b="-1"/>
          <a:stretch/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68ABD-74BB-5B71-6A0D-259D97A5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The Multiplicity of Social Credit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ECC6D-926F-F03F-83C1-274AF271C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3401" y="98854"/>
            <a:ext cx="4038599" cy="675755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The blowback</a:t>
            </a:r>
          </a:p>
          <a:p>
            <a:pPr lvl="1"/>
            <a:r>
              <a:rPr lang="en-US" dirty="0"/>
              <a:t>Fracture</a:t>
            </a:r>
          </a:p>
          <a:p>
            <a:pPr lvl="1"/>
            <a:r>
              <a:rPr lang="en-US" dirty="0"/>
              <a:t>Functional differentiation</a:t>
            </a:r>
          </a:p>
          <a:p>
            <a:pPr lvl="1"/>
            <a:r>
              <a:rPr lang="en-US" dirty="0"/>
              <a:t>Carving up regulatory power (Silos)</a:t>
            </a:r>
          </a:p>
          <a:p>
            <a:pPr lvl="1"/>
            <a:r>
              <a:rPr lang="en-US" dirty="0"/>
              <a:t>Detaching various components</a:t>
            </a:r>
          </a:p>
          <a:p>
            <a:pPr lvl="2"/>
            <a:r>
              <a:rPr lang="en-US" sz="2400" dirty="0"/>
              <a:t>Smart cities</a:t>
            </a:r>
          </a:p>
          <a:p>
            <a:pPr lvl="2"/>
            <a:r>
              <a:rPr lang="en-US" sz="2400" dirty="0"/>
              <a:t>Implementation</a:t>
            </a:r>
          </a:p>
          <a:p>
            <a:pPr lvl="2"/>
            <a:r>
              <a:rPr lang="en-US" sz="2400" dirty="0"/>
              <a:t>Delegation</a:t>
            </a:r>
          </a:p>
          <a:p>
            <a:pPr lvl="2"/>
            <a:r>
              <a:rPr lang="en-US" sz="2400" dirty="0"/>
              <a:t>Techno-Bureaucratization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The coherence problem</a:t>
            </a:r>
          </a:p>
          <a:p>
            <a:pPr lvl="1"/>
            <a:r>
              <a:rPr lang="en-US" dirty="0"/>
              <a:t>Socialist legality</a:t>
            </a:r>
          </a:p>
          <a:p>
            <a:pPr lvl="1"/>
            <a:r>
              <a:rPr lang="en-US" dirty="0"/>
              <a:t>Socialist modernization</a:t>
            </a:r>
          </a:p>
          <a:p>
            <a:pPr lvl="1"/>
            <a:r>
              <a:rPr lang="en-US" dirty="0"/>
              <a:t>Socialist Internationalism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503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hlinkClick r:id="rId2"/>
            <a:extLst>
              <a:ext uri="{FF2B5EF4-FFF2-40B4-BE49-F238E27FC236}">
                <a16:creationId xmlns:a16="http://schemas.microsoft.com/office/drawing/2014/main" id="{BBBF594F-C873-E58C-4E44-F3D165FEC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E7830-772C-5F09-2426-A0DB5BA3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Shared Future for Mankind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89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F2A3F-1862-3178-91B8-88B8A042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0317"/>
            <a:ext cx="7574692" cy="16848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2400" dirty="0"/>
              <a:t>中共中央办公厅国务院办公厅关于健全社会信用体系的意见 </a:t>
            </a:r>
            <a:r>
              <a:rPr lang="en-US" altLang="zh-CN" sz="2400" dirty="0"/>
              <a:t>[</a:t>
            </a:r>
            <a:r>
              <a:rPr lang="en-US" sz="2400" dirty="0"/>
              <a:t>Opinions of the General Office of the CPC Central Committee and the General Office of the State Council on Improving the Social Credit System] </a:t>
            </a:r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96EC-37A0-3C71-EACC-BCEA3611A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149" y="3235157"/>
            <a:ext cx="7055708" cy="35862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The core object remains the same--trust as the organizing object/characteristic that drives system building.  </a:t>
            </a:r>
          </a:p>
          <a:p>
            <a:r>
              <a:rPr lang="en-US" sz="2400" dirty="0"/>
              <a:t>Its scope and methods now reflect a new and perhaps less ambitious reality grounded in its contribution to socialist modernization </a:t>
            </a:r>
          </a:p>
          <a:p>
            <a:r>
              <a:rPr lang="en-US" sz="2400" dirty="0"/>
              <a:t>(</a:t>
            </a:r>
            <a:r>
              <a:rPr lang="zh-CN" altLang="en-US" sz="2400" dirty="0"/>
              <a:t>社会信用制度是市场经济基础制度 </a:t>
            </a:r>
            <a:r>
              <a:rPr lang="en-US" altLang="zh-CN" sz="2400" dirty="0"/>
              <a:t>[</a:t>
            </a:r>
            <a:r>
              <a:rPr lang="en-US" sz="2400" dirty="0"/>
              <a:t>The social credit system is the basic system of the market economy])--an object that also appears in liberal democratic states</a:t>
            </a:r>
          </a:p>
        </p:txBody>
      </p:sp>
      <p:pic>
        <p:nvPicPr>
          <p:cNvPr id="6" name="Content Placeholder 5" descr="A person in a suit and ti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E3E0D36D-CAC6-223C-4C05-40FBBA0BC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153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CAB42-9767-5CF3-6185-E70EE065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Organization</a:t>
            </a:r>
          </a:p>
        </p:txBody>
      </p:sp>
      <p:pic>
        <p:nvPicPr>
          <p:cNvPr id="6" name="Content Placeholder 5" descr="A person reading a book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844BB2AF-3F74-A810-D2E1-2A8B9B93AE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79" r="417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562D9-C56E-6BEE-D51F-BEBF5A315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1492" y="2706624"/>
            <a:ext cx="7357460" cy="41330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(1) General Requirements [</a:t>
            </a:r>
            <a:r>
              <a:rPr lang="zh-CN" altLang="en-US" sz="1800" dirty="0"/>
              <a:t>总体要求</a:t>
            </a:r>
            <a:r>
              <a:rPr lang="en-US" altLang="zh-CN" sz="1800" dirty="0"/>
              <a:t>]; </a:t>
            </a:r>
          </a:p>
          <a:p>
            <a:r>
              <a:rPr lang="en-US" altLang="zh-CN" sz="1800" dirty="0"/>
              <a:t>(2) </a:t>
            </a:r>
            <a:r>
              <a:rPr lang="en-US" sz="1800" dirty="0"/>
              <a:t>Build a social credit system covering all types of entities [</a:t>
            </a:r>
            <a:r>
              <a:rPr lang="zh-CN" altLang="en-US" sz="1800" dirty="0"/>
              <a:t>构建覆盖各类主体的社会信用体系</a:t>
            </a:r>
            <a:r>
              <a:rPr lang="en-US" altLang="zh-CN" sz="1800" dirty="0"/>
              <a:t>]; </a:t>
            </a:r>
          </a:p>
          <a:p>
            <a:r>
              <a:rPr lang="en-US" altLang="zh-CN" sz="1800" dirty="0"/>
              <a:t>(3) </a:t>
            </a:r>
            <a:r>
              <a:rPr lang="en-US" sz="1800" dirty="0"/>
              <a:t>Consolidate the data foundation of the social credit system [</a:t>
            </a:r>
            <a:r>
              <a:rPr lang="zh-CN" altLang="en-US" sz="1800" dirty="0"/>
              <a:t>夯实社会信用体系数据基础</a:t>
            </a:r>
            <a:r>
              <a:rPr lang="en-US" altLang="zh-CN" sz="1800" dirty="0"/>
              <a:t>]; </a:t>
            </a:r>
          </a:p>
          <a:p>
            <a:r>
              <a:rPr lang="en-US" altLang="zh-CN" sz="1800" dirty="0"/>
              <a:t>(4) </a:t>
            </a:r>
            <a:r>
              <a:rPr lang="en-US" sz="1800" dirty="0"/>
              <a:t>Improve the trustworthiness incentive and dishonesty punishment mechanism [</a:t>
            </a:r>
            <a:r>
              <a:rPr lang="zh-CN" altLang="en-US" sz="1800" dirty="0"/>
              <a:t>健全守信激励和失信惩戒机制</a:t>
            </a:r>
            <a:r>
              <a:rPr lang="en-US" altLang="zh-CN" sz="1800" dirty="0"/>
              <a:t>]; </a:t>
            </a:r>
          </a:p>
          <a:p>
            <a:r>
              <a:rPr lang="en-US" altLang="zh-CN" sz="1800" dirty="0"/>
              <a:t>(5) </a:t>
            </a:r>
            <a:r>
              <a:rPr lang="en-US" sz="1800" dirty="0"/>
              <a:t>Improve the supervision and governance mechanism based on credit [</a:t>
            </a:r>
            <a:r>
              <a:rPr lang="zh-CN" altLang="en-US" sz="1800" dirty="0"/>
              <a:t>健全以信用为基础的监管和治理机制</a:t>
            </a:r>
            <a:r>
              <a:rPr lang="en-US" altLang="zh-CN" sz="1800" dirty="0"/>
              <a:t>]; </a:t>
            </a:r>
          </a:p>
          <a:p>
            <a:r>
              <a:rPr lang="en-US" altLang="zh-CN" sz="1800" dirty="0"/>
              <a:t>(6) </a:t>
            </a:r>
            <a:r>
              <a:rPr lang="en-US" sz="1800" dirty="0"/>
              <a:t>Improve the marketization and socialization level of the social credit system [</a:t>
            </a:r>
            <a:r>
              <a:rPr lang="zh-CN" altLang="en-US" sz="1800" dirty="0"/>
              <a:t>提高社会信用体系市场化社会化水平</a:t>
            </a:r>
            <a:r>
              <a:rPr lang="en-US" altLang="zh-CN" sz="1800" dirty="0"/>
              <a:t>]; </a:t>
            </a:r>
            <a:r>
              <a:rPr lang="en-US" sz="1800" dirty="0"/>
              <a:t>and </a:t>
            </a:r>
          </a:p>
          <a:p>
            <a:r>
              <a:rPr lang="en-US" sz="1800" dirty="0"/>
              <a:t>(7) Strengthen organization and implementation [</a:t>
            </a:r>
            <a:r>
              <a:rPr lang="zh-CN" altLang="en-US" sz="1800" dirty="0"/>
              <a:t>加强组织实施</a:t>
            </a:r>
            <a:r>
              <a:rPr lang="en-US" altLang="zh-CN" sz="1800" dirty="0"/>
              <a:t>]. </a:t>
            </a:r>
            <a:r>
              <a:rPr lang="en-US" sz="1800" dirty="0"/>
              <a:t>Let's consider each very briefly. </a:t>
            </a:r>
          </a:p>
        </p:txBody>
      </p:sp>
    </p:spTree>
    <p:extLst>
      <p:ext uri="{BB962C8B-B14F-4D97-AF65-F5344CB8AC3E}">
        <p14:creationId xmlns:p14="http://schemas.microsoft.com/office/powerpoint/2010/main" val="236417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1714</Words>
  <Application>Microsoft Macintosh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SimSun</vt:lpstr>
      <vt:lpstr>Aptos</vt:lpstr>
      <vt:lpstr>Aptos Display</vt:lpstr>
      <vt:lpstr>Arial</vt:lpstr>
      <vt:lpstr>Broadway</vt:lpstr>
      <vt:lpstr>Calibri</vt:lpstr>
      <vt:lpstr>Office Theme</vt:lpstr>
      <vt:lpstr>The Future of a Smart Society with Chinese Marxist-Leninist Characteristics:  Reflections on “Opinions on Completing/Improving the Social Credit System” issued by the General Offices of the State Council and the CPCCC</vt:lpstr>
      <vt:lpstr>外儒内法 Confucianism on the Outside/Legalism on the Inside</vt:lpstr>
      <vt:lpstr>Deus ex Machina</vt:lpstr>
      <vt:lpstr>From 2014 to 2025; Is There a Vision Here?</vt:lpstr>
      <vt:lpstr>The Fear: A Great Leap Forward Into the Unknown</vt:lpstr>
      <vt:lpstr>The Multiplicity of Social Credit Systems</vt:lpstr>
      <vt:lpstr>A Shared Future for Mankind</vt:lpstr>
      <vt:lpstr>中共中央办公厅国务院办公厅关于健全社会信用体系的意见 [Opinions of the General Office of the CPC Central Committee and the General Office of the State Council on Improving the Social Credit System] </vt:lpstr>
      <vt:lpstr>Organization</vt:lpstr>
      <vt:lpstr>(1) General Requirements [总体要求] </vt:lpstr>
      <vt:lpstr>(2) Build a social credit system covering all types of entities [构建覆盖各类主体的社会信用体系] </vt:lpstr>
      <vt:lpstr>(3) Consolidate the data foundation of the social credit system [夯实社会信用体系数据基础] </vt:lpstr>
      <vt:lpstr>(4) Improve the trustworthiness incentive and dishonesty punishment mechanism [健全守信激励和失信惩戒机制] </vt:lpstr>
      <vt:lpstr>(5) Improve the supervision and governance mechanism based on credit [健全以信用为基础的监管和治理机制] </vt:lpstr>
      <vt:lpstr>(6) Improve the marketization and socialization level of the social credit system [提高社会信用体系市场化社会化水平] </vt:lpstr>
      <vt:lpstr>(7) Strengthen organization and implementation [加强组织实施] </vt:lpstr>
      <vt:lpstr>Putting it Together</vt:lpstr>
      <vt:lpstr>Where Does this Leave SCS?</vt:lpstr>
      <vt:lpstr>The Bigger Picture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Backer, Larry Cata</dc:creator>
  <cp:lastModifiedBy>Backer, Larry Cata</cp:lastModifiedBy>
  <cp:revision>13</cp:revision>
  <dcterms:created xsi:type="dcterms:W3CDTF">2025-04-28T15:58:14Z</dcterms:created>
  <dcterms:modified xsi:type="dcterms:W3CDTF">2025-04-29T11:34:58Z</dcterms:modified>
</cp:coreProperties>
</file>