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8" r:id="rId3"/>
    <p:sldId id="259" r:id="rId4"/>
    <p:sldId id="257" r:id="rId5"/>
    <p:sldId id="260" r:id="rId6"/>
    <p:sldId id="263" r:id="rId7"/>
    <p:sldId id="261" r:id="rId8"/>
    <p:sldId id="264" r:id="rId9"/>
    <p:sldId id="262" r:id="rId10"/>
    <p:sldId id="265" r:id="rId11"/>
    <p:sldId id="269" r:id="rId12"/>
    <p:sldId id="266" r:id="rId13"/>
    <p:sldId id="267" r:id="rId14"/>
    <p:sldId id="268"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04" d="100"/>
          <a:sy n="104" d="100"/>
        </p:scale>
        <p:origin x="232" y="5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428E1-CE38-7D11-F6B5-67F4082260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E3D86C8-60B8-FE44-3645-E82FF327ECC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1D6123B-037D-E840-5B5B-C77A4EB26B6F}"/>
              </a:ext>
            </a:extLst>
          </p:cNvPr>
          <p:cNvSpPr>
            <a:spLocks noGrp="1"/>
          </p:cNvSpPr>
          <p:nvPr>
            <p:ph type="dt" sz="half" idx="10"/>
          </p:nvPr>
        </p:nvSpPr>
        <p:spPr/>
        <p:txBody>
          <a:bodyPr/>
          <a:lstStyle/>
          <a:p>
            <a:fld id="{86CFCCD2-1B54-9F49-97D8-FE116A532743}" type="datetimeFigureOut">
              <a:rPr lang="en-US" smtClean="0"/>
              <a:t>10/18/24</a:t>
            </a:fld>
            <a:endParaRPr lang="en-US" dirty="0"/>
          </a:p>
        </p:txBody>
      </p:sp>
      <p:sp>
        <p:nvSpPr>
          <p:cNvPr id="5" name="Footer Placeholder 4">
            <a:extLst>
              <a:ext uri="{FF2B5EF4-FFF2-40B4-BE49-F238E27FC236}">
                <a16:creationId xmlns:a16="http://schemas.microsoft.com/office/drawing/2014/main" id="{BF34B8A7-EB6F-FA42-1C06-327D12EAF0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B96CA31-9E1E-5A29-4E23-F88EC4E26D35}"/>
              </a:ext>
            </a:extLst>
          </p:cNvPr>
          <p:cNvSpPr>
            <a:spLocks noGrp="1"/>
          </p:cNvSpPr>
          <p:nvPr>
            <p:ph type="sldNum" sz="quarter" idx="12"/>
          </p:nvPr>
        </p:nvSpPr>
        <p:spPr/>
        <p:txBody>
          <a:bodyPr/>
          <a:lstStyle/>
          <a:p>
            <a:fld id="{C3FF4A40-0B7E-224F-8F4C-6589288D0193}" type="slidenum">
              <a:rPr lang="en-US" smtClean="0"/>
              <a:t>‹#›</a:t>
            </a:fld>
            <a:endParaRPr lang="en-US" dirty="0"/>
          </a:p>
        </p:txBody>
      </p:sp>
    </p:spTree>
    <p:extLst>
      <p:ext uri="{BB962C8B-B14F-4D97-AF65-F5344CB8AC3E}">
        <p14:creationId xmlns:p14="http://schemas.microsoft.com/office/powerpoint/2010/main" val="29774113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AC546C-FD6B-469B-A148-E263C278CF1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EC4510-B5C2-15D9-CD73-A9F3F9D2B5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52846A-CE69-BCBA-5ED8-583ABE6EF456}"/>
              </a:ext>
            </a:extLst>
          </p:cNvPr>
          <p:cNvSpPr>
            <a:spLocks noGrp="1"/>
          </p:cNvSpPr>
          <p:nvPr>
            <p:ph type="dt" sz="half" idx="10"/>
          </p:nvPr>
        </p:nvSpPr>
        <p:spPr/>
        <p:txBody>
          <a:bodyPr/>
          <a:lstStyle/>
          <a:p>
            <a:fld id="{86CFCCD2-1B54-9F49-97D8-FE116A532743}" type="datetimeFigureOut">
              <a:rPr lang="en-US" smtClean="0"/>
              <a:t>10/18/24</a:t>
            </a:fld>
            <a:endParaRPr lang="en-US" dirty="0"/>
          </a:p>
        </p:txBody>
      </p:sp>
      <p:sp>
        <p:nvSpPr>
          <p:cNvPr id="5" name="Footer Placeholder 4">
            <a:extLst>
              <a:ext uri="{FF2B5EF4-FFF2-40B4-BE49-F238E27FC236}">
                <a16:creationId xmlns:a16="http://schemas.microsoft.com/office/drawing/2014/main" id="{4E4DACE7-E017-226A-9C07-2AD08221D63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2266CE-5744-AF42-8199-3008A0C5E2D8}"/>
              </a:ext>
            </a:extLst>
          </p:cNvPr>
          <p:cNvSpPr>
            <a:spLocks noGrp="1"/>
          </p:cNvSpPr>
          <p:nvPr>
            <p:ph type="sldNum" sz="quarter" idx="12"/>
          </p:nvPr>
        </p:nvSpPr>
        <p:spPr/>
        <p:txBody>
          <a:bodyPr/>
          <a:lstStyle/>
          <a:p>
            <a:fld id="{C3FF4A40-0B7E-224F-8F4C-6589288D0193}" type="slidenum">
              <a:rPr lang="en-US" smtClean="0"/>
              <a:t>‹#›</a:t>
            </a:fld>
            <a:endParaRPr lang="en-US" dirty="0"/>
          </a:p>
        </p:txBody>
      </p:sp>
    </p:spTree>
    <p:extLst>
      <p:ext uri="{BB962C8B-B14F-4D97-AF65-F5344CB8AC3E}">
        <p14:creationId xmlns:p14="http://schemas.microsoft.com/office/powerpoint/2010/main" val="190345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590DA25-33B5-1A3C-C3AF-509692D3C8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5F33E94-3721-6A90-2E35-2007BBE1B0B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26A77-87CB-80B4-4497-C5F5E72F3DE6}"/>
              </a:ext>
            </a:extLst>
          </p:cNvPr>
          <p:cNvSpPr>
            <a:spLocks noGrp="1"/>
          </p:cNvSpPr>
          <p:nvPr>
            <p:ph type="dt" sz="half" idx="10"/>
          </p:nvPr>
        </p:nvSpPr>
        <p:spPr/>
        <p:txBody>
          <a:bodyPr/>
          <a:lstStyle/>
          <a:p>
            <a:fld id="{86CFCCD2-1B54-9F49-97D8-FE116A532743}" type="datetimeFigureOut">
              <a:rPr lang="en-US" smtClean="0"/>
              <a:t>10/18/24</a:t>
            </a:fld>
            <a:endParaRPr lang="en-US" dirty="0"/>
          </a:p>
        </p:txBody>
      </p:sp>
      <p:sp>
        <p:nvSpPr>
          <p:cNvPr id="5" name="Footer Placeholder 4">
            <a:extLst>
              <a:ext uri="{FF2B5EF4-FFF2-40B4-BE49-F238E27FC236}">
                <a16:creationId xmlns:a16="http://schemas.microsoft.com/office/drawing/2014/main" id="{80A97649-7903-7612-F9D2-05BFBB1D7E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4654421-E811-FC29-B597-B9A7153260B9}"/>
              </a:ext>
            </a:extLst>
          </p:cNvPr>
          <p:cNvSpPr>
            <a:spLocks noGrp="1"/>
          </p:cNvSpPr>
          <p:nvPr>
            <p:ph type="sldNum" sz="quarter" idx="12"/>
          </p:nvPr>
        </p:nvSpPr>
        <p:spPr/>
        <p:txBody>
          <a:bodyPr/>
          <a:lstStyle/>
          <a:p>
            <a:fld id="{C3FF4A40-0B7E-224F-8F4C-6589288D0193}" type="slidenum">
              <a:rPr lang="en-US" smtClean="0"/>
              <a:t>‹#›</a:t>
            </a:fld>
            <a:endParaRPr lang="en-US" dirty="0"/>
          </a:p>
        </p:txBody>
      </p:sp>
    </p:spTree>
    <p:extLst>
      <p:ext uri="{BB962C8B-B14F-4D97-AF65-F5344CB8AC3E}">
        <p14:creationId xmlns:p14="http://schemas.microsoft.com/office/powerpoint/2010/main" val="3906558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93FADF-6BBA-6DCA-F115-67B1C92C6E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AEB151-FFE1-3865-D89B-86B940B86C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B4501A-20A4-C81B-8364-A551B434603E}"/>
              </a:ext>
            </a:extLst>
          </p:cNvPr>
          <p:cNvSpPr>
            <a:spLocks noGrp="1"/>
          </p:cNvSpPr>
          <p:nvPr>
            <p:ph type="dt" sz="half" idx="10"/>
          </p:nvPr>
        </p:nvSpPr>
        <p:spPr/>
        <p:txBody>
          <a:bodyPr/>
          <a:lstStyle/>
          <a:p>
            <a:fld id="{86CFCCD2-1B54-9F49-97D8-FE116A532743}" type="datetimeFigureOut">
              <a:rPr lang="en-US" smtClean="0"/>
              <a:t>10/18/24</a:t>
            </a:fld>
            <a:endParaRPr lang="en-US" dirty="0"/>
          </a:p>
        </p:txBody>
      </p:sp>
      <p:sp>
        <p:nvSpPr>
          <p:cNvPr id="5" name="Footer Placeholder 4">
            <a:extLst>
              <a:ext uri="{FF2B5EF4-FFF2-40B4-BE49-F238E27FC236}">
                <a16:creationId xmlns:a16="http://schemas.microsoft.com/office/drawing/2014/main" id="{118671EC-3C26-940E-E72C-1E04D42C860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D76215A1-E2BF-D382-D0E1-98975EFDC68C}"/>
              </a:ext>
            </a:extLst>
          </p:cNvPr>
          <p:cNvSpPr>
            <a:spLocks noGrp="1"/>
          </p:cNvSpPr>
          <p:nvPr>
            <p:ph type="sldNum" sz="quarter" idx="12"/>
          </p:nvPr>
        </p:nvSpPr>
        <p:spPr/>
        <p:txBody>
          <a:bodyPr/>
          <a:lstStyle/>
          <a:p>
            <a:fld id="{C3FF4A40-0B7E-224F-8F4C-6589288D0193}" type="slidenum">
              <a:rPr lang="en-US" smtClean="0"/>
              <a:t>‹#›</a:t>
            </a:fld>
            <a:endParaRPr lang="en-US" dirty="0"/>
          </a:p>
        </p:txBody>
      </p:sp>
    </p:spTree>
    <p:extLst>
      <p:ext uri="{BB962C8B-B14F-4D97-AF65-F5344CB8AC3E}">
        <p14:creationId xmlns:p14="http://schemas.microsoft.com/office/powerpoint/2010/main" val="262690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610D-AE1C-D6E3-22FD-E72B13DDCF2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839097-7B95-C199-4FA9-2D24A501F3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02EF5E-4851-2223-AF3D-593B51208584}"/>
              </a:ext>
            </a:extLst>
          </p:cNvPr>
          <p:cNvSpPr>
            <a:spLocks noGrp="1"/>
          </p:cNvSpPr>
          <p:nvPr>
            <p:ph type="dt" sz="half" idx="10"/>
          </p:nvPr>
        </p:nvSpPr>
        <p:spPr/>
        <p:txBody>
          <a:bodyPr/>
          <a:lstStyle/>
          <a:p>
            <a:fld id="{86CFCCD2-1B54-9F49-97D8-FE116A532743}" type="datetimeFigureOut">
              <a:rPr lang="en-US" smtClean="0"/>
              <a:t>10/18/24</a:t>
            </a:fld>
            <a:endParaRPr lang="en-US" dirty="0"/>
          </a:p>
        </p:txBody>
      </p:sp>
      <p:sp>
        <p:nvSpPr>
          <p:cNvPr id="5" name="Footer Placeholder 4">
            <a:extLst>
              <a:ext uri="{FF2B5EF4-FFF2-40B4-BE49-F238E27FC236}">
                <a16:creationId xmlns:a16="http://schemas.microsoft.com/office/drawing/2014/main" id="{0380B952-2D28-21EB-FE9D-C39F6A46DA0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2875333-40BB-FB4F-1D20-24E623B088E0}"/>
              </a:ext>
            </a:extLst>
          </p:cNvPr>
          <p:cNvSpPr>
            <a:spLocks noGrp="1"/>
          </p:cNvSpPr>
          <p:nvPr>
            <p:ph type="sldNum" sz="quarter" idx="12"/>
          </p:nvPr>
        </p:nvSpPr>
        <p:spPr/>
        <p:txBody>
          <a:bodyPr/>
          <a:lstStyle/>
          <a:p>
            <a:fld id="{C3FF4A40-0B7E-224F-8F4C-6589288D0193}" type="slidenum">
              <a:rPr lang="en-US" smtClean="0"/>
              <a:t>‹#›</a:t>
            </a:fld>
            <a:endParaRPr lang="en-US" dirty="0"/>
          </a:p>
        </p:txBody>
      </p:sp>
    </p:spTree>
    <p:extLst>
      <p:ext uri="{BB962C8B-B14F-4D97-AF65-F5344CB8AC3E}">
        <p14:creationId xmlns:p14="http://schemas.microsoft.com/office/powerpoint/2010/main" val="2656888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943C0-02E6-B676-ACCD-DA070BC422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14504F-B0CC-0C79-7D7C-E00934E52E7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4157F8-80BC-4BC2-7493-B9E5D8E5EB7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957F5A7-0EDB-5E88-C908-6B0583D975AC}"/>
              </a:ext>
            </a:extLst>
          </p:cNvPr>
          <p:cNvSpPr>
            <a:spLocks noGrp="1"/>
          </p:cNvSpPr>
          <p:nvPr>
            <p:ph type="dt" sz="half" idx="10"/>
          </p:nvPr>
        </p:nvSpPr>
        <p:spPr/>
        <p:txBody>
          <a:bodyPr/>
          <a:lstStyle/>
          <a:p>
            <a:fld id="{86CFCCD2-1B54-9F49-97D8-FE116A532743}" type="datetimeFigureOut">
              <a:rPr lang="en-US" smtClean="0"/>
              <a:t>10/18/24</a:t>
            </a:fld>
            <a:endParaRPr lang="en-US" dirty="0"/>
          </a:p>
        </p:txBody>
      </p:sp>
      <p:sp>
        <p:nvSpPr>
          <p:cNvPr id="6" name="Footer Placeholder 5">
            <a:extLst>
              <a:ext uri="{FF2B5EF4-FFF2-40B4-BE49-F238E27FC236}">
                <a16:creationId xmlns:a16="http://schemas.microsoft.com/office/drawing/2014/main" id="{F962A378-4927-0FCA-81F3-ACFD6003ADB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A48144C-52FA-0735-2CDA-C2EB691F5A8C}"/>
              </a:ext>
            </a:extLst>
          </p:cNvPr>
          <p:cNvSpPr>
            <a:spLocks noGrp="1"/>
          </p:cNvSpPr>
          <p:nvPr>
            <p:ph type="sldNum" sz="quarter" idx="12"/>
          </p:nvPr>
        </p:nvSpPr>
        <p:spPr/>
        <p:txBody>
          <a:bodyPr/>
          <a:lstStyle/>
          <a:p>
            <a:fld id="{C3FF4A40-0B7E-224F-8F4C-6589288D0193}" type="slidenum">
              <a:rPr lang="en-US" smtClean="0"/>
              <a:t>‹#›</a:t>
            </a:fld>
            <a:endParaRPr lang="en-US" dirty="0"/>
          </a:p>
        </p:txBody>
      </p:sp>
    </p:spTree>
    <p:extLst>
      <p:ext uri="{BB962C8B-B14F-4D97-AF65-F5344CB8AC3E}">
        <p14:creationId xmlns:p14="http://schemas.microsoft.com/office/powerpoint/2010/main" val="421205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22D612-9612-44AE-6F00-B62A6D503C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58DB2F-C76A-1ABF-0585-C9A7D324DA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FBD609-C297-7DF9-EBC6-F6FCDA0A35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343952-A489-E4B4-ABF1-7778F6C42B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FB03FA-15DD-0812-BD01-60B6131818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68380A7-A4EF-E981-BE19-6FECC0D65172}"/>
              </a:ext>
            </a:extLst>
          </p:cNvPr>
          <p:cNvSpPr>
            <a:spLocks noGrp="1"/>
          </p:cNvSpPr>
          <p:nvPr>
            <p:ph type="dt" sz="half" idx="10"/>
          </p:nvPr>
        </p:nvSpPr>
        <p:spPr/>
        <p:txBody>
          <a:bodyPr/>
          <a:lstStyle/>
          <a:p>
            <a:fld id="{86CFCCD2-1B54-9F49-97D8-FE116A532743}" type="datetimeFigureOut">
              <a:rPr lang="en-US" smtClean="0"/>
              <a:t>10/18/24</a:t>
            </a:fld>
            <a:endParaRPr lang="en-US" dirty="0"/>
          </a:p>
        </p:txBody>
      </p:sp>
      <p:sp>
        <p:nvSpPr>
          <p:cNvPr id="8" name="Footer Placeholder 7">
            <a:extLst>
              <a:ext uri="{FF2B5EF4-FFF2-40B4-BE49-F238E27FC236}">
                <a16:creationId xmlns:a16="http://schemas.microsoft.com/office/drawing/2014/main" id="{7740F0E2-F393-5356-3CBC-A9C7D217034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35662826-171A-7B48-C31F-D266D1B9E859}"/>
              </a:ext>
            </a:extLst>
          </p:cNvPr>
          <p:cNvSpPr>
            <a:spLocks noGrp="1"/>
          </p:cNvSpPr>
          <p:nvPr>
            <p:ph type="sldNum" sz="quarter" idx="12"/>
          </p:nvPr>
        </p:nvSpPr>
        <p:spPr/>
        <p:txBody>
          <a:bodyPr/>
          <a:lstStyle/>
          <a:p>
            <a:fld id="{C3FF4A40-0B7E-224F-8F4C-6589288D0193}" type="slidenum">
              <a:rPr lang="en-US" smtClean="0"/>
              <a:t>‹#›</a:t>
            </a:fld>
            <a:endParaRPr lang="en-US" dirty="0"/>
          </a:p>
        </p:txBody>
      </p:sp>
    </p:spTree>
    <p:extLst>
      <p:ext uri="{BB962C8B-B14F-4D97-AF65-F5344CB8AC3E}">
        <p14:creationId xmlns:p14="http://schemas.microsoft.com/office/powerpoint/2010/main" val="41212917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0AD70-BCC7-C83C-FE3D-35206B8619E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000780C-BFAB-EB63-E2F8-347F3386ADBC}"/>
              </a:ext>
            </a:extLst>
          </p:cNvPr>
          <p:cNvSpPr>
            <a:spLocks noGrp="1"/>
          </p:cNvSpPr>
          <p:nvPr>
            <p:ph type="dt" sz="half" idx="10"/>
          </p:nvPr>
        </p:nvSpPr>
        <p:spPr/>
        <p:txBody>
          <a:bodyPr/>
          <a:lstStyle/>
          <a:p>
            <a:fld id="{86CFCCD2-1B54-9F49-97D8-FE116A532743}" type="datetimeFigureOut">
              <a:rPr lang="en-US" smtClean="0"/>
              <a:t>10/18/24</a:t>
            </a:fld>
            <a:endParaRPr lang="en-US" dirty="0"/>
          </a:p>
        </p:txBody>
      </p:sp>
      <p:sp>
        <p:nvSpPr>
          <p:cNvPr id="4" name="Footer Placeholder 3">
            <a:extLst>
              <a:ext uri="{FF2B5EF4-FFF2-40B4-BE49-F238E27FC236}">
                <a16:creationId xmlns:a16="http://schemas.microsoft.com/office/drawing/2014/main" id="{D5661536-F5A0-FFE1-5139-A1635F1C808E}"/>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A9CADD7A-4316-9D35-B222-4F6DC2D881B6}"/>
              </a:ext>
            </a:extLst>
          </p:cNvPr>
          <p:cNvSpPr>
            <a:spLocks noGrp="1"/>
          </p:cNvSpPr>
          <p:nvPr>
            <p:ph type="sldNum" sz="quarter" idx="12"/>
          </p:nvPr>
        </p:nvSpPr>
        <p:spPr/>
        <p:txBody>
          <a:bodyPr/>
          <a:lstStyle/>
          <a:p>
            <a:fld id="{C3FF4A40-0B7E-224F-8F4C-6589288D0193}" type="slidenum">
              <a:rPr lang="en-US" smtClean="0"/>
              <a:t>‹#›</a:t>
            </a:fld>
            <a:endParaRPr lang="en-US" dirty="0"/>
          </a:p>
        </p:txBody>
      </p:sp>
    </p:spTree>
    <p:extLst>
      <p:ext uri="{BB962C8B-B14F-4D97-AF65-F5344CB8AC3E}">
        <p14:creationId xmlns:p14="http://schemas.microsoft.com/office/powerpoint/2010/main" val="2433921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8824FB-0C50-03E4-21C1-303ADC16C702}"/>
              </a:ext>
            </a:extLst>
          </p:cNvPr>
          <p:cNvSpPr>
            <a:spLocks noGrp="1"/>
          </p:cNvSpPr>
          <p:nvPr>
            <p:ph type="dt" sz="half" idx="10"/>
          </p:nvPr>
        </p:nvSpPr>
        <p:spPr/>
        <p:txBody>
          <a:bodyPr/>
          <a:lstStyle/>
          <a:p>
            <a:fld id="{86CFCCD2-1B54-9F49-97D8-FE116A532743}" type="datetimeFigureOut">
              <a:rPr lang="en-US" smtClean="0"/>
              <a:t>10/18/24</a:t>
            </a:fld>
            <a:endParaRPr lang="en-US" dirty="0"/>
          </a:p>
        </p:txBody>
      </p:sp>
      <p:sp>
        <p:nvSpPr>
          <p:cNvPr id="3" name="Footer Placeholder 2">
            <a:extLst>
              <a:ext uri="{FF2B5EF4-FFF2-40B4-BE49-F238E27FC236}">
                <a16:creationId xmlns:a16="http://schemas.microsoft.com/office/drawing/2014/main" id="{5F2FBCC9-F8F7-2039-7BEE-CEC3A8E638FD}"/>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A9E76974-ADDC-6CAF-492A-4B62762980E2}"/>
              </a:ext>
            </a:extLst>
          </p:cNvPr>
          <p:cNvSpPr>
            <a:spLocks noGrp="1"/>
          </p:cNvSpPr>
          <p:nvPr>
            <p:ph type="sldNum" sz="quarter" idx="12"/>
          </p:nvPr>
        </p:nvSpPr>
        <p:spPr/>
        <p:txBody>
          <a:bodyPr/>
          <a:lstStyle/>
          <a:p>
            <a:fld id="{C3FF4A40-0B7E-224F-8F4C-6589288D0193}" type="slidenum">
              <a:rPr lang="en-US" smtClean="0"/>
              <a:t>‹#›</a:t>
            </a:fld>
            <a:endParaRPr lang="en-US" dirty="0"/>
          </a:p>
        </p:txBody>
      </p:sp>
    </p:spTree>
    <p:extLst>
      <p:ext uri="{BB962C8B-B14F-4D97-AF65-F5344CB8AC3E}">
        <p14:creationId xmlns:p14="http://schemas.microsoft.com/office/powerpoint/2010/main" val="4270388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774A4-BB04-C5C8-2880-B53BC8AC9D4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35F82D-C494-2F6D-353A-2BFBE734B4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4034B75-0A3D-3F24-7DF4-79AD88ECE0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FCEE63-A67D-7420-677B-5051B041C975}"/>
              </a:ext>
            </a:extLst>
          </p:cNvPr>
          <p:cNvSpPr>
            <a:spLocks noGrp="1"/>
          </p:cNvSpPr>
          <p:nvPr>
            <p:ph type="dt" sz="half" idx="10"/>
          </p:nvPr>
        </p:nvSpPr>
        <p:spPr/>
        <p:txBody>
          <a:bodyPr/>
          <a:lstStyle/>
          <a:p>
            <a:fld id="{86CFCCD2-1B54-9F49-97D8-FE116A532743}" type="datetimeFigureOut">
              <a:rPr lang="en-US" smtClean="0"/>
              <a:t>10/18/24</a:t>
            </a:fld>
            <a:endParaRPr lang="en-US" dirty="0"/>
          </a:p>
        </p:txBody>
      </p:sp>
      <p:sp>
        <p:nvSpPr>
          <p:cNvPr id="6" name="Footer Placeholder 5">
            <a:extLst>
              <a:ext uri="{FF2B5EF4-FFF2-40B4-BE49-F238E27FC236}">
                <a16:creationId xmlns:a16="http://schemas.microsoft.com/office/drawing/2014/main" id="{F4AC1DB8-4634-01CD-F090-2EA6A398DF3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D829CA5-8B37-BD99-C2EC-5F8F0481AC11}"/>
              </a:ext>
            </a:extLst>
          </p:cNvPr>
          <p:cNvSpPr>
            <a:spLocks noGrp="1"/>
          </p:cNvSpPr>
          <p:nvPr>
            <p:ph type="sldNum" sz="quarter" idx="12"/>
          </p:nvPr>
        </p:nvSpPr>
        <p:spPr/>
        <p:txBody>
          <a:bodyPr/>
          <a:lstStyle/>
          <a:p>
            <a:fld id="{C3FF4A40-0B7E-224F-8F4C-6589288D0193}" type="slidenum">
              <a:rPr lang="en-US" smtClean="0"/>
              <a:t>‹#›</a:t>
            </a:fld>
            <a:endParaRPr lang="en-US" dirty="0"/>
          </a:p>
        </p:txBody>
      </p:sp>
    </p:spTree>
    <p:extLst>
      <p:ext uri="{BB962C8B-B14F-4D97-AF65-F5344CB8AC3E}">
        <p14:creationId xmlns:p14="http://schemas.microsoft.com/office/powerpoint/2010/main" val="1627046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898E7-89AB-CA3D-7EFD-5D0CC26B54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2B80897-D117-66D2-2FCA-ED93ABCF28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98C0BAD-B467-12DE-EA02-47389DF0EB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DE9B0E-E184-6C07-F296-C10A9E3D9830}"/>
              </a:ext>
            </a:extLst>
          </p:cNvPr>
          <p:cNvSpPr>
            <a:spLocks noGrp="1"/>
          </p:cNvSpPr>
          <p:nvPr>
            <p:ph type="dt" sz="half" idx="10"/>
          </p:nvPr>
        </p:nvSpPr>
        <p:spPr/>
        <p:txBody>
          <a:bodyPr/>
          <a:lstStyle/>
          <a:p>
            <a:fld id="{86CFCCD2-1B54-9F49-97D8-FE116A532743}" type="datetimeFigureOut">
              <a:rPr lang="en-US" smtClean="0"/>
              <a:t>10/18/24</a:t>
            </a:fld>
            <a:endParaRPr lang="en-US" dirty="0"/>
          </a:p>
        </p:txBody>
      </p:sp>
      <p:sp>
        <p:nvSpPr>
          <p:cNvPr id="6" name="Footer Placeholder 5">
            <a:extLst>
              <a:ext uri="{FF2B5EF4-FFF2-40B4-BE49-F238E27FC236}">
                <a16:creationId xmlns:a16="http://schemas.microsoft.com/office/drawing/2014/main" id="{2BDCF049-AC51-379F-FAE4-867D3AB6FFD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67EA750-317B-34D2-CDD9-0AB0632098A0}"/>
              </a:ext>
            </a:extLst>
          </p:cNvPr>
          <p:cNvSpPr>
            <a:spLocks noGrp="1"/>
          </p:cNvSpPr>
          <p:nvPr>
            <p:ph type="sldNum" sz="quarter" idx="12"/>
          </p:nvPr>
        </p:nvSpPr>
        <p:spPr/>
        <p:txBody>
          <a:bodyPr/>
          <a:lstStyle/>
          <a:p>
            <a:fld id="{C3FF4A40-0B7E-224F-8F4C-6589288D0193}" type="slidenum">
              <a:rPr lang="en-US" smtClean="0"/>
              <a:t>‹#›</a:t>
            </a:fld>
            <a:endParaRPr lang="en-US" dirty="0"/>
          </a:p>
        </p:txBody>
      </p:sp>
    </p:spTree>
    <p:extLst>
      <p:ext uri="{BB962C8B-B14F-4D97-AF65-F5344CB8AC3E}">
        <p14:creationId xmlns:p14="http://schemas.microsoft.com/office/powerpoint/2010/main" val="2938823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C32EFF-0076-DCAC-787C-E9A66F6F3F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1EDA50E-7D28-63E6-6AA8-B2FBD4ABB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6969C-64D3-8E17-BA31-C3DE3F03C9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CFCCD2-1B54-9F49-97D8-FE116A532743}" type="datetimeFigureOut">
              <a:rPr lang="en-US" smtClean="0"/>
              <a:t>10/18/24</a:t>
            </a:fld>
            <a:endParaRPr lang="en-US" dirty="0"/>
          </a:p>
        </p:txBody>
      </p:sp>
      <p:sp>
        <p:nvSpPr>
          <p:cNvPr id="5" name="Footer Placeholder 4">
            <a:extLst>
              <a:ext uri="{FF2B5EF4-FFF2-40B4-BE49-F238E27FC236}">
                <a16:creationId xmlns:a16="http://schemas.microsoft.com/office/drawing/2014/main" id="{DC29E333-64FF-CB66-5156-F44F1CB8629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34FD0855-6705-0D80-03D3-BFA83B8EB6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FF4A40-0B7E-224F-8F4C-6589288D0193}" type="slidenum">
              <a:rPr lang="en-US" smtClean="0"/>
              <a:t>‹#›</a:t>
            </a:fld>
            <a:endParaRPr lang="en-US" dirty="0"/>
          </a:p>
        </p:txBody>
      </p:sp>
    </p:spTree>
    <p:extLst>
      <p:ext uri="{BB962C8B-B14F-4D97-AF65-F5344CB8AC3E}">
        <p14:creationId xmlns:p14="http://schemas.microsoft.com/office/powerpoint/2010/main" val="1736312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oncubanews.com/en/cuba/economy/cuban-economy/government-adjusts-its-plans-to-war-economy-and-announces-single-pricing-policy/" TargetMode="Externa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hyperlink" Target="https://alnavio.es/las-predicciones-de-los-babalawos-cubanos-para-este-2023/"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google.com/url?sa=i&amp;url=https%3A%2F%2Fwww.tiktok.com%2F%40tremendotve%2Fvideo%2F7224312230471322885&amp;psig=AOvVaw0gFy6nkL3bZfFjE85f09tt&amp;ust=1729350525161000&amp;source=images&amp;cd=vfe&amp;opi=89978449&amp;ved=0CBcQjhxqFwoTCIjuzfWamIkDFQAAAAAdAAAAABAJ" TargetMode="External"/><Relationship Id="rId1" Type="http://schemas.openxmlformats.org/officeDocument/2006/relationships/slideLayout" Target="../slideLayouts/slideLayout4.xml"/><Relationship Id="rId4" Type="http://schemas.openxmlformats.org/officeDocument/2006/relationships/hyperlink" Target="https://papers.ssrn.com/sol3/papers.cfm?abstract_id=4991337"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www.e-ir.info/2020/12/19/cuban-cold-war-internationalism-and-the-nonaligned-mov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nytimes.com/2007/09/02/weekinreview/02romero.html"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C8C48-B7A1-86E0-2B63-2C9AA12A0246}"/>
              </a:ext>
            </a:extLst>
          </p:cNvPr>
          <p:cNvSpPr>
            <a:spLocks noGrp="1"/>
          </p:cNvSpPr>
          <p:nvPr>
            <p:ph type="ctrTitle"/>
          </p:nvPr>
        </p:nvSpPr>
        <p:spPr>
          <a:xfrm>
            <a:off x="0" y="0"/>
            <a:ext cx="3978875" cy="2947130"/>
          </a:xfrm>
          <a:solidFill>
            <a:schemeClr val="bg1"/>
          </a:solidFill>
        </p:spPr>
        <p:txBody>
          <a:bodyPr>
            <a:noAutofit/>
          </a:bodyPr>
          <a:lstStyle/>
          <a:p>
            <a:r>
              <a:rPr lang="en-US" sz="3600" dirty="0"/>
              <a:t>Cuba and the Constitution of a Stable State of Misery: </a:t>
            </a:r>
            <a:br>
              <a:rPr lang="en-US" sz="3600" dirty="0"/>
            </a:br>
            <a:r>
              <a:rPr lang="en-US" sz="2800" dirty="0"/>
              <a:t>Ideology, Economic Policy, and Popular Discipline</a:t>
            </a:r>
          </a:p>
        </p:txBody>
      </p:sp>
      <p:sp>
        <p:nvSpPr>
          <p:cNvPr id="3" name="Subtitle 2">
            <a:extLst>
              <a:ext uri="{FF2B5EF4-FFF2-40B4-BE49-F238E27FC236}">
                <a16:creationId xmlns:a16="http://schemas.microsoft.com/office/drawing/2014/main" id="{2F8440AD-B05E-3A40-1083-7FDCDC330BFF}"/>
              </a:ext>
            </a:extLst>
          </p:cNvPr>
          <p:cNvSpPr>
            <a:spLocks noGrp="1"/>
          </p:cNvSpPr>
          <p:nvPr>
            <p:ph type="subTitle" idx="1"/>
          </p:nvPr>
        </p:nvSpPr>
        <p:spPr>
          <a:xfrm>
            <a:off x="7611762" y="3429000"/>
            <a:ext cx="4580238" cy="3429000"/>
          </a:xfrm>
          <a:solidFill>
            <a:schemeClr val="bg1"/>
          </a:solidFill>
        </p:spPr>
        <p:txBody>
          <a:bodyPr>
            <a:normAutofit/>
          </a:bodyPr>
          <a:lstStyle/>
          <a:p>
            <a:endParaRPr lang="en-US" sz="1800" dirty="0"/>
          </a:p>
          <a:p>
            <a:r>
              <a:rPr lang="en-US" dirty="0"/>
              <a:t>Larry Catá Backer</a:t>
            </a:r>
          </a:p>
          <a:p>
            <a:r>
              <a:rPr lang="en-US" sz="1600" dirty="0"/>
              <a:t>W. Richard and Mary Eshelman Faculty Scholar; Professor of Law and International Affairs</a:t>
            </a:r>
          </a:p>
          <a:p>
            <a:r>
              <a:rPr lang="en-US" sz="1600" dirty="0"/>
              <a:t>Pennsylvania State University</a:t>
            </a:r>
          </a:p>
          <a:p>
            <a:endParaRPr lang="en-US" sz="1800" dirty="0"/>
          </a:p>
          <a:p>
            <a:r>
              <a:rPr lang="en-US" sz="1600" dirty="0"/>
              <a:t>Paper presented for the panel, Social and Cultural Consequences of Cuba’s Economic Path?, 2024 Annual Conference of the Association for the study of the Cuban Economy (Miami, FL 19 October 20204)</a:t>
            </a:r>
          </a:p>
          <a:p>
            <a:endParaRPr lang="en-US" dirty="0"/>
          </a:p>
        </p:txBody>
      </p:sp>
      <p:sp>
        <p:nvSpPr>
          <p:cNvPr id="4" name="TextBox 3">
            <a:extLst>
              <a:ext uri="{FF2B5EF4-FFF2-40B4-BE49-F238E27FC236}">
                <a16:creationId xmlns:a16="http://schemas.microsoft.com/office/drawing/2014/main" id="{BECAC286-82FC-C8E8-E31E-6AA4730DA63F}"/>
              </a:ext>
            </a:extLst>
          </p:cNvPr>
          <p:cNvSpPr txBox="1"/>
          <p:nvPr/>
        </p:nvSpPr>
        <p:spPr>
          <a:xfrm>
            <a:off x="172994" y="6211669"/>
            <a:ext cx="6870357" cy="646331"/>
          </a:xfrm>
          <a:prstGeom prst="rect">
            <a:avLst/>
          </a:prstGeom>
          <a:noFill/>
        </p:spPr>
        <p:txBody>
          <a:bodyPr wrap="square" rtlCol="0">
            <a:spAutoFit/>
          </a:bodyPr>
          <a:lstStyle/>
          <a:p>
            <a:r>
              <a:rPr lang="en-US" dirty="0">
                <a:solidFill>
                  <a:schemeClr val="bg1"/>
                </a:solidFill>
              </a:rPr>
              <a:t>https://en.elmensajerorochester.com/news/christian-group-calls-for-free-election-amid-rare-protests-in-cuba/</a:t>
            </a:r>
          </a:p>
        </p:txBody>
      </p:sp>
    </p:spTree>
    <p:extLst>
      <p:ext uri="{BB962C8B-B14F-4D97-AF65-F5344CB8AC3E}">
        <p14:creationId xmlns:p14="http://schemas.microsoft.com/office/powerpoint/2010/main" val="4109313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A person standing next to a cart of produce&#10;&#10;Description automatically generated">
            <a:hlinkClick r:id="rId2"/>
            <a:extLst>
              <a:ext uri="{FF2B5EF4-FFF2-40B4-BE49-F238E27FC236}">
                <a16:creationId xmlns:a16="http://schemas.microsoft.com/office/drawing/2014/main" id="{92A980F0-617C-EF86-B8B4-94A0D5CBC2CD}"/>
              </a:ext>
            </a:extLst>
          </p:cNvPr>
          <p:cNvPicPr>
            <a:picLocks noGrp="1" noChangeAspect="1"/>
          </p:cNvPicPr>
          <p:nvPr>
            <p:ph sz="half" idx="1"/>
          </p:nvPr>
        </p:nvPicPr>
        <p:blipFill>
          <a:blip r:embed="rId3"/>
          <a:srcRect b="459"/>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C156661-4175-DF4A-F949-12333EA27133}"/>
              </a:ext>
            </a:extLst>
          </p:cNvPr>
          <p:cNvSpPr>
            <a:spLocks noGrp="1"/>
          </p:cNvSpPr>
          <p:nvPr>
            <p:ph type="title"/>
          </p:nvPr>
        </p:nvSpPr>
        <p:spPr>
          <a:xfrm>
            <a:off x="0" y="0"/>
            <a:ext cx="6277232" cy="1519881"/>
          </a:xfrm>
        </p:spPr>
        <p:txBody>
          <a:bodyPr vert="horz" lIns="91440" tIns="45720" rIns="91440" bIns="45720" rtlCol="0" anchor="ctr">
            <a:normAutofit/>
          </a:bodyPr>
          <a:lstStyle/>
          <a:p>
            <a:r>
              <a:rPr lang="en-US" sz="4000" dirty="0"/>
              <a:t>Mass Dialectics in the Economy and on the Streets</a:t>
            </a:r>
          </a:p>
        </p:txBody>
      </p:sp>
      <p:sp>
        <p:nvSpPr>
          <p:cNvPr id="6" name="Content Placeholder 5">
            <a:extLst>
              <a:ext uri="{FF2B5EF4-FFF2-40B4-BE49-F238E27FC236}">
                <a16:creationId xmlns:a16="http://schemas.microsoft.com/office/drawing/2014/main" id="{AD4CD60E-4BB9-94F7-2723-A200EBEA36ED}"/>
              </a:ext>
            </a:extLst>
          </p:cNvPr>
          <p:cNvSpPr>
            <a:spLocks noGrp="1"/>
          </p:cNvSpPr>
          <p:nvPr>
            <p:ph sz="half" idx="2"/>
          </p:nvPr>
        </p:nvSpPr>
        <p:spPr>
          <a:xfrm>
            <a:off x="98854" y="1519880"/>
            <a:ext cx="5820032" cy="5338109"/>
          </a:xfrm>
        </p:spPr>
        <p:txBody>
          <a:bodyPr vert="horz" lIns="91440" tIns="45720" rIns="91440" bIns="45720" rtlCol="0">
            <a:normAutofit fontScale="92500" lnSpcReduction="10000"/>
          </a:bodyPr>
          <a:lstStyle/>
          <a:p>
            <a:pPr lvl="1"/>
            <a:r>
              <a:rPr lang="en-US" b="1" i="1" dirty="0"/>
              <a:t>4.1 Vignette 9: The Edges of Misery and the Misery of the Edges--11 July 2021</a:t>
            </a:r>
          </a:p>
          <a:p>
            <a:pPr lvl="2"/>
            <a:r>
              <a:rPr lang="en-US" dirty="0"/>
              <a:t>The power of the masses to move administrative practice</a:t>
            </a:r>
          </a:p>
          <a:p>
            <a:pPr lvl="2"/>
            <a:r>
              <a:rPr lang="en-US" dirty="0"/>
              <a:t>But not state ideology</a:t>
            </a:r>
          </a:p>
          <a:p>
            <a:pPr lvl="1"/>
            <a:r>
              <a:rPr lang="en-US" b="1" i="1" dirty="0"/>
              <a:t>4.2. Vignette 10; Even Protests can be a Leninist Instrument.</a:t>
            </a:r>
          </a:p>
          <a:p>
            <a:pPr lvl="2"/>
            <a:r>
              <a:rPr lang="en-US" dirty="0"/>
              <a:t>Lumpenproletariat protests as a Leninist mechanism</a:t>
            </a:r>
          </a:p>
          <a:p>
            <a:pPr lvl="1"/>
            <a:r>
              <a:rPr lang="en-US" b="1" i="1" dirty="0"/>
              <a:t>4.3 Vignette 11: The Toleration of the Intolerable and the Search for a Stable State.</a:t>
            </a:r>
          </a:p>
          <a:p>
            <a:pPr lvl="2"/>
            <a:r>
              <a:rPr lang="en-US" dirty="0"/>
              <a:t>Transitory complementary of the official non-state sector</a:t>
            </a:r>
          </a:p>
          <a:p>
            <a:pPr lvl="1"/>
            <a:r>
              <a:rPr lang="en-US" b="1" i="1" dirty="0"/>
              <a:t>4.4. Vignette 12: The Swingling Pendulum</a:t>
            </a:r>
            <a:r>
              <a:rPr lang="en-US" dirty="0"/>
              <a:t>.</a:t>
            </a:r>
          </a:p>
          <a:p>
            <a:pPr lvl="2"/>
            <a:r>
              <a:rPr lang="en-US" dirty="0"/>
              <a:t>The realities of the unofficial market, corruption and escape hatches</a:t>
            </a:r>
          </a:p>
          <a:p>
            <a:endParaRPr lang="en-US" sz="2000" dirty="0"/>
          </a:p>
        </p:txBody>
      </p:sp>
    </p:spTree>
    <p:extLst>
      <p:ext uri="{BB962C8B-B14F-4D97-AF65-F5344CB8AC3E}">
        <p14:creationId xmlns:p14="http://schemas.microsoft.com/office/powerpoint/2010/main" val="2910215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group of people kneeling around a bowl of food&#10;&#10;Description automatically generated">
            <a:hlinkClick r:id="rId2"/>
            <a:extLst>
              <a:ext uri="{FF2B5EF4-FFF2-40B4-BE49-F238E27FC236}">
                <a16:creationId xmlns:a16="http://schemas.microsoft.com/office/drawing/2014/main" id="{58DD5EEB-C1BA-30BD-1E49-AF490338C145}"/>
              </a:ext>
            </a:extLst>
          </p:cNvPr>
          <p:cNvPicPr>
            <a:picLocks noGrp="1" noChangeAspect="1"/>
          </p:cNvPicPr>
          <p:nvPr>
            <p:ph idx="1"/>
          </p:nvPr>
        </p:nvPicPr>
        <p:blipFill>
          <a:blip r:embed="rId3"/>
          <a:srcRect r="10666" b="-1"/>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F70CFE75-F402-307C-7105-92ACD7B7C494}"/>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Prognostications: Is There a System Here? Is it Stable?</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15236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20790D5-1381-6BF5-2845-A2A59220D83A}"/>
              </a:ext>
            </a:extLst>
          </p:cNvPr>
          <p:cNvSpPr>
            <a:spLocks noGrp="1"/>
          </p:cNvSpPr>
          <p:nvPr>
            <p:ph type="title"/>
          </p:nvPr>
        </p:nvSpPr>
        <p:spPr>
          <a:xfrm>
            <a:off x="-11424" y="71477"/>
            <a:ext cx="12188528" cy="891364"/>
          </a:xfrm>
        </p:spPr>
        <p:txBody>
          <a:bodyPr vert="horz" lIns="91440" tIns="45720" rIns="91440" bIns="45720" rtlCol="0" anchor="b">
            <a:normAutofit/>
          </a:bodyPr>
          <a:lstStyle/>
          <a:p>
            <a:r>
              <a:rPr lang="en-US" sz="4600" dirty="0"/>
              <a:t>The Dynamic Stability of Misery: A Theory of sorts?</a:t>
            </a:r>
          </a:p>
        </p:txBody>
      </p:sp>
      <p:sp>
        <p:nvSpPr>
          <p:cNvPr id="21"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a:extLst>
              <a:ext uri="{FF2B5EF4-FFF2-40B4-BE49-F238E27FC236}">
                <a16:creationId xmlns:a16="http://schemas.microsoft.com/office/drawing/2014/main" id="{5BDA2A24-F1DE-A588-B3F1-2CDFCF3958D9}"/>
              </a:ext>
            </a:extLst>
          </p:cNvPr>
          <p:cNvSpPr>
            <a:spLocks noGrp="1"/>
          </p:cNvSpPr>
          <p:nvPr>
            <p:ph sz="half" idx="1"/>
          </p:nvPr>
        </p:nvSpPr>
        <p:spPr>
          <a:xfrm>
            <a:off x="0" y="1903470"/>
            <a:ext cx="7675234" cy="4899666"/>
          </a:xfrm>
        </p:spPr>
        <p:txBody>
          <a:bodyPr vert="horz" lIns="91440" tIns="45720" rIns="91440" bIns="45720" rtlCol="0" anchor="t">
            <a:normAutofit lnSpcReduction="10000"/>
          </a:bodyPr>
          <a:lstStyle/>
          <a:p>
            <a:r>
              <a:rPr lang="en-US" sz="2000" b="1" i="1" dirty="0">
                <a:solidFill>
                  <a:srgbClr val="C00000"/>
                </a:solidFill>
              </a:rPr>
              <a:t>The Core Objective</a:t>
            </a:r>
            <a:r>
              <a:rPr lang="en-US" sz="2000" dirty="0"/>
              <a:t>:</a:t>
            </a:r>
          </a:p>
          <a:p>
            <a:pPr lvl="1"/>
            <a:r>
              <a:rPr lang="en-US" sz="1600" dirty="0"/>
              <a:t>Society of workers whose needs are met; not prosperity</a:t>
            </a:r>
          </a:p>
          <a:p>
            <a:pPr lvl="1"/>
            <a:r>
              <a:rPr lang="en-US" sz="1600" dirty="0"/>
              <a:t>Economic activity is the means to make that possible</a:t>
            </a:r>
          </a:p>
          <a:p>
            <a:pPr lvl="1"/>
            <a:r>
              <a:rPr lang="en-US" sz="1600" dirty="0"/>
              <a:t>External conditions make that goal difficult; the current object is to protective preservation of the framework (8</a:t>
            </a:r>
            <a:r>
              <a:rPr lang="en-US" sz="1600" baseline="30000" dirty="0"/>
              <a:t>th</a:t>
            </a:r>
            <a:r>
              <a:rPr lang="en-US" sz="1600" dirty="0"/>
              <a:t> PCC Congress)</a:t>
            </a:r>
          </a:p>
          <a:p>
            <a:r>
              <a:rPr lang="en-US" sz="2000" b="1" i="1" dirty="0">
                <a:solidFill>
                  <a:srgbClr val="C00000"/>
                </a:solidFill>
              </a:rPr>
              <a:t>The Moral State</a:t>
            </a:r>
          </a:p>
          <a:p>
            <a:pPr lvl="1"/>
            <a:r>
              <a:rPr lang="en-US" sz="2000" dirty="0"/>
              <a:t>The morality of consumerism and materialism</a:t>
            </a:r>
          </a:p>
          <a:p>
            <a:pPr lvl="1"/>
            <a:r>
              <a:rPr lang="en-US" sz="2000" dirty="0"/>
              <a:t>Mass and sovereign equality as the measures</a:t>
            </a:r>
          </a:p>
          <a:p>
            <a:pPr lvl="1"/>
            <a:r>
              <a:rPr lang="en-US" sz="2000" dirty="0"/>
              <a:t>Markets are the enemy</a:t>
            </a:r>
          </a:p>
          <a:p>
            <a:r>
              <a:rPr lang="en-US" sz="2000" b="1" i="1" dirty="0">
                <a:solidFill>
                  <a:srgbClr val="C00000"/>
                </a:solidFill>
              </a:rPr>
              <a:t>The State of Permanent Crisis</a:t>
            </a:r>
          </a:p>
          <a:p>
            <a:pPr lvl="1"/>
            <a:r>
              <a:rPr lang="en-US" sz="2000" dirty="0"/>
              <a:t>Transpositions of moral ideology to the Leninist apparatus</a:t>
            </a:r>
          </a:p>
          <a:p>
            <a:pPr lvl="1"/>
            <a:r>
              <a:rPr lang="en-US" sz="2000" dirty="0"/>
              <a:t>The Internationalization of Subsidies</a:t>
            </a:r>
          </a:p>
          <a:p>
            <a:pPr lvl="1"/>
            <a:r>
              <a:rPr lang="en-US" sz="2000" dirty="0"/>
              <a:t>Migration as subsidy</a:t>
            </a:r>
          </a:p>
          <a:p>
            <a:r>
              <a:rPr lang="en-US" sz="2000" b="1" i="1" dirty="0">
                <a:solidFill>
                  <a:srgbClr val="C00000"/>
                </a:solidFill>
              </a:rPr>
              <a:t>The Cuban Mass Line</a:t>
            </a:r>
          </a:p>
          <a:p>
            <a:pPr lvl="1"/>
            <a:r>
              <a:rPr lang="en-US" sz="2000" dirty="0"/>
              <a:t>The Streets: Popular protest</a:t>
            </a:r>
          </a:p>
          <a:p>
            <a:pPr lvl="1"/>
            <a:r>
              <a:rPr lang="en-US" sz="2000" dirty="0"/>
              <a:t>The Economy: Non-state sector and unofficial economy</a:t>
            </a:r>
          </a:p>
        </p:txBody>
      </p:sp>
      <p:pic>
        <p:nvPicPr>
          <p:cNvPr id="7" name="Content Placeholder 6" descr="A person with a box over their head&#10;&#10;Description automatically generated">
            <a:extLst>
              <a:ext uri="{FF2B5EF4-FFF2-40B4-BE49-F238E27FC236}">
                <a16:creationId xmlns:a16="http://schemas.microsoft.com/office/drawing/2014/main" id="{C8E30CCB-C467-1CF7-01EF-C396CCB52E18}"/>
              </a:ext>
            </a:extLst>
          </p:cNvPr>
          <p:cNvPicPr>
            <a:picLocks noGrp="1" noChangeAspect="1"/>
          </p:cNvPicPr>
          <p:nvPr>
            <p:ph sz="half" idx="2"/>
          </p:nvPr>
        </p:nvPicPr>
        <p:blipFill>
          <a:blip r:embed="rId2"/>
          <a:srcRect r="4" b="1517"/>
          <a:stretch/>
        </p:blipFill>
        <p:spPr>
          <a:xfrm>
            <a:off x="7675658" y="1129903"/>
            <a:ext cx="4512870" cy="5709809"/>
          </a:xfrm>
          <a:prstGeom prst="rect">
            <a:avLst/>
          </a:prstGeom>
        </p:spPr>
      </p:pic>
    </p:spTree>
    <p:extLst>
      <p:ext uri="{BB962C8B-B14F-4D97-AF65-F5344CB8AC3E}">
        <p14:creationId xmlns:p14="http://schemas.microsoft.com/office/powerpoint/2010/main" val="3578211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bonsai tree in a pot&#10;&#10;Description automatically generated">
            <a:extLst>
              <a:ext uri="{FF2B5EF4-FFF2-40B4-BE49-F238E27FC236}">
                <a16:creationId xmlns:a16="http://schemas.microsoft.com/office/drawing/2014/main" id="{5F63EDE8-FC69-B3F4-DCCB-7F96CF071191}"/>
              </a:ext>
            </a:extLst>
          </p:cNvPr>
          <p:cNvPicPr>
            <a:picLocks noGrp="1" noChangeAspect="1"/>
          </p:cNvPicPr>
          <p:nvPr>
            <p:ph idx="1"/>
          </p:nvPr>
        </p:nvPicPr>
        <p:blipFill>
          <a:blip r:embed="rId2"/>
          <a:srcRect t="17553" b="32384"/>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D82A1C-4B16-1A09-F646-131062DF3553}"/>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Questions/Prequntas/Comentarios?</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0842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green truck with people on it&#10;&#10;Description automatically generated">
            <a:hlinkClick r:id="rId2"/>
            <a:extLst>
              <a:ext uri="{FF2B5EF4-FFF2-40B4-BE49-F238E27FC236}">
                <a16:creationId xmlns:a16="http://schemas.microsoft.com/office/drawing/2014/main" id="{10245A35-E635-8AED-4549-6680E47A46E5}"/>
              </a:ext>
            </a:extLst>
          </p:cNvPr>
          <p:cNvPicPr>
            <a:picLocks noGrp="1" noChangeAspect="1"/>
          </p:cNvPicPr>
          <p:nvPr>
            <p:ph sz="half" idx="2"/>
          </p:nvPr>
        </p:nvPicPr>
        <p:blipFill>
          <a:blip r:embed="rId3"/>
          <a:srcRect r="8352"/>
          <a:stretch/>
        </p:blipFill>
        <p:spPr>
          <a:xfrm>
            <a:off x="2522356" y="10"/>
            <a:ext cx="9669642" cy="6857990"/>
          </a:xfrm>
          <a:prstGeom prst="rect">
            <a:avLst/>
          </a:prstGeom>
        </p:spPr>
      </p:pic>
      <p:sp>
        <p:nvSpPr>
          <p:cNvPr id="14" name="Rectangle 1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DADE9A8-17C2-0A21-8D8B-5B14A79BDA93}"/>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dirty="0"/>
              <a:t>¡Gracias!</a:t>
            </a:r>
          </a:p>
        </p:txBody>
      </p:sp>
      <p:sp>
        <p:nvSpPr>
          <p:cNvPr id="4" name="Content Placeholder 3">
            <a:extLst>
              <a:ext uri="{FF2B5EF4-FFF2-40B4-BE49-F238E27FC236}">
                <a16:creationId xmlns:a16="http://schemas.microsoft.com/office/drawing/2014/main" id="{FEAA5F3C-1706-DEDC-6038-BFFAAC36D437}"/>
              </a:ext>
            </a:extLst>
          </p:cNvPr>
          <p:cNvSpPr>
            <a:spLocks noGrp="1"/>
          </p:cNvSpPr>
          <p:nvPr>
            <p:ph sz="half" idx="1"/>
          </p:nvPr>
        </p:nvSpPr>
        <p:spPr>
          <a:xfrm>
            <a:off x="838200" y="2434201"/>
            <a:ext cx="3822189" cy="3742762"/>
          </a:xfrm>
        </p:spPr>
        <p:txBody>
          <a:bodyPr vert="horz" lIns="91440" tIns="45720" rIns="91440" bIns="45720" rtlCol="0">
            <a:normAutofit/>
          </a:bodyPr>
          <a:lstStyle/>
          <a:p>
            <a:r>
              <a:rPr lang="en-US" sz="2000" dirty="0"/>
              <a:t>The paper, </a:t>
            </a:r>
            <a:r>
              <a:rPr lang="en-US" sz="2000" i="1" dirty="0">
                <a:hlinkClick r:id="rId4"/>
              </a:rPr>
              <a:t>Cuba—The Art and Theory of a Stable State of Misery: Ideology, Economic Policy, and Popular Discipline</a:t>
            </a:r>
            <a:r>
              <a:rPr lang="en-US" sz="2000" dirty="0"/>
              <a:t>."  may be accessed HERE:</a:t>
            </a:r>
          </a:p>
          <a:p>
            <a:r>
              <a:rPr lang="en-US" sz="2000" dirty="0">
                <a:hlinkClick r:id="rId4"/>
              </a:rPr>
              <a:t>https://papers.ssrn.com/sol3/papers.cfm?abstract_id=4991337</a:t>
            </a:r>
            <a:r>
              <a:rPr lang="en-US" sz="2000" dirty="0"/>
              <a:t> </a:t>
            </a:r>
          </a:p>
        </p:txBody>
      </p:sp>
    </p:spTree>
    <p:extLst>
      <p:ext uri="{BB962C8B-B14F-4D97-AF65-F5344CB8AC3E}">
        <p14:creationId xmlns:p14="http://schemas.microsoft.com/office/powerpoint/2010/main" val="16416844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Content Placeholder 27" descr="A person holding a knife&#10;&#10;Description automatically generated">
            <a:extLst>
              <a:ext uri="{FF2B5EF4-FFF2-40B4-BE49-F238E27FC236}">
                <a16:creationId xmlns:a16="http://schemas.microsoft.com/office/drawing/2014/main" id="{0DFDE2B0-4A42-DE7A-6F71-2339D10BE8B4}"/>
              </a:ext>
            </a:extLst>
          </p:cNvPr>
          <p:cNvPicPr>
            <a:picLocks noGrp="1" noChangeAspect="1"/>
          </p:cNvPicPr>
          <p:nvPr>
            <p:ph sz="half" idx="2"/>
          </p:nvPr>
        </p:nvPicPr>
        <p:blipFill>
          <a:blip r:embed="rId2"/>
          <a:srcRect r="21041"/>
          <a:stretch/>
        </p:blipFill>
        <p:spPr>
          <a:xfrm>
            <a:off x="0" y="10"/>
            <a:ext cx="9669642" cy="6857990"/>
          </a:xfrm>
          <a:prstGeom prst="rect">
            <a:avLst/>
          </a:prstGeom>
        </p:spPr>
      </p:pic>
      <p:sp>
        <p:nvSpPr>
          <p:cNvPr id="38" name="Rectangle 3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DB14DD6E-43A9-066B-AC35-A77A82210A60}"/>
              </a:ext>
            </a:extLst>
          </p:cNvPr>
          <p:cNvSpPr>
            <a:spLocks noGrp="1"/>
          </p:cNvSpPr>
          <p:nvPr>
            <p:ph type="title"/>
          </p:nvPr>
        </p:nvSpPr>
        <p:spPr>
          <a:xfrm>
            <a:off x="4053018" y="0"/>
            <a:ext cx="2557847" cy="1149178"/>
          </a:xfrm>
        </p:spPr>
        <p:txBody>
          <a:bodyPr vert="horz" lIns="91440" tIns="45720" rIns="91440" bIns="45720" rtlCol="0" anchor="ctr">
            <a:normAutofit/>
          </a:bodyPr>
          <a:lstStyle/>
          <a:p>
            <a:r>
              <a:rPr lang="en-US" sz="4000" dirty="0"/>
              <a:t>Questions</a:t>
            </a:r>
          </a:p>
        </p:txBody>
      </p:sp>
      <p:sp>
        <p:nvSpPr>
          <p:cNvPr id="6" name="Content Placeholder 5">
            <a:extLst>
              <a:ext uri="{FF2B5EF4-FFF2-40B4-BE49-F238E27FC236}">
                <a16:creationId xmlns:a16="http://schemas.microsoft.com/office/drawing/2014/main" id="{F08258AD-E9D5-505A-DAFD-308F8336AA96}"/>
              </a:ext>
            </a:extLst>
          </p:cNvPr>
          <p:cNvSpPr>
            <a:spLocks noGrp="1"/>
          </p:cNvSpPr>
          <p:nvPr>
            <p:ph sz="half" idx="1"/>
          </p:nvPr>
        </p:nvSpPr>
        <p:spPr>
          <a:xfrm>
            <a:off x="6487298" y="914401"/>
            <a:ext cx="5609968" cy="5943590"/>
          </a:xfrm>
        </p:spPr>
        <p:txBody>
          <a:bodyPr vert="horz" lIns="91440" tIns="45720" rIns="91440" bIns="45720" rtlCol="0">
            <a:normAutofit fontScale="92500" lnSpcReduction="20000"/>
          </a:bodyPr>
          <a:lstStyle/>
          <a:p>
            <a:r>
              <a:rPr lang="en-US" sz="2100" dirty="0"/>
              <a:t>Might it be possible to describe the current state of Cuba as an effort to perfect a stable state of misery? </a:t>
            </a:r>
          </a:p>
          <a:p>
            <a:r>
              <a:rPr lang="en-US" sz="2100" dirty="0"/>
              <a:t>Can one better understand the core premises of its political-economic model as pointing to the perfection of administrative apparatus that oversees this state of misery? </a:t>
            </a:r>
          </a:p>
          <a:p>
            <a:r>
              <a:rPr lang="en-US" sz="2100" dirty="0"/>
              <a:t>Can what to outsiders appears to be a state of wretchedness be instead understood from the inside </a:t>
            </a:r>
          </a:p>
          <a:p>
            <a:pPr lvl="1"/>
            <a:r>
              <a:rPr lang="en-US" sz="2100" dirty="0"/>
              <a:t>as the fulfillment of a vision of social relations that relies for its ordering on maintaining just enough wretchedness to divert popular attention from the political (and its ruling apparatus) to the business of surviving;</a:t>
            </a:r>
          </a:p>
          <a:p>
            <a:pPr lvl="1"/>
            <a:r>
              <a:rPr lang="en-US" sz="2100" dirty="0"/>
              <a:t>as a set of social relations </a:t>
            </a:r>
            <a:r>
              <a:rPr lang="en-US" sz="2100" i="1" dirty="0"/>
              <a:t>en el que lo principal es resolver </a:t>
            </a:r>
            <a:r>
              <a:rPr lang="en-US" sz="2100" dirty="0"/>
              <a:t>(in which the principal objective is to solve, to fix, or to overcome the immediate challenges of finding enough to eat and to live well enough)? </a:t>
            </a:r>
          </a:p>
          <a:p>
            <a:r>
              <a:rPr lang="en-US" sz="2100" dirty="0"/>
              <a:t>And might that stability of misery be a condition that suits the rest of the world, which contributes to the maintenance of this implementation of the moral judgments embedded in the Cuban political-economic model? </a:t>
            </a:r>
          </a:p>
          <a:p>
            <a:endParaRPr lang="en-US" sz="1000" dirty="0"/>
          </a:p>
        </p:txBody>
      </p:sp>
    </p:spTree>
    <p:extLst>
      <p:ext uri="{BB962C8B-B14F-4D97-AF65-F5344CB8AC3E}">
        <p14:creationId xmlns:p14="http://schemas.microsoft.com/office/powerpoint/2010/main" val="1171552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8" name="Content Placeholder 7" descr="A person pushing a cart with vegetables&#10;&#10;Description automatically generated">
            <a:extLst>
              <a:ext uri="{FF2B5EF4-FFF2-40B4-BE49-F238E27FC236}">
                <a16:creationId xmlns:a16="http://schemas.microsoft.com/office/drawing/2014/main" id="{B6925B2A-896F-0CDA-C58B-89DA9A611A34}"/>
              </a:ext>
            </a:extLst>
          </p:cNvPr>
          <p:cNvPicPr>
            <a:picLocks noGrp="1" noChangeAspect="1"/>
          </p:cNvPicPr>
          <p:nvPr>
            <p:ph sz="half" idx="2"/>
          </p:nvPr>
        </p:nvPicPr>
        <p:blipFill>
          <a:blip r:embed="rId2"/>
          <a:srcRect r="18413"/>
          <a:stretch/>
        </p:blipFill>
        <p:spPr>
          <a:xfrm>
            <a:off x="20" y="10"/>
            <a:ext cx="9947062" cy="6857990"/>
          </a:xfrm>
          <a:prstGeom prst="rect">
            <a:avLst/>
          </a:prstGeom>
        </p:spPr>
      </p:pic>
      <p:sp>
        <p:nvSpPr>
          <p:cNvPr id="15" name="Freeform: Shape 14">
            <a:extLst>
              <a:ext uri="{FF2B5EF4-FFF2-40B4-BE49-F238E27FC236}">
                <a16:creationId xmlns:a16="http://schemas.microsoft.com/office/drawing/2014/main" id="{5871FC61-DD4E-47D4-81FD-8A7E7D12B3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5205951" cy="6858000"/>
          </a:xfrm>
          <a:custGeom>
            <a:avLst/>
            <a:gdLst>
              <a:gd name="connsiteX0" fmla="*/ 0 w 5205951"/>
              <a:gd name="connsiteY0" fmla="*/ 0 h 6858000"/>
              <a:gd name="connsiteX1" fmla="*/ 1709529 w 5205951"/>
              <a:gd name="connsiteY1" fmla="*/ 0 h 6858000"/>
              <a:gd name="connsiteX2" fmla="*/ 2489695 w 5205951"/>
              <a:gd name="connsiteY2" fmla="*/ 0 h 6858000"/>
              <a:gd name="connsiteX3" fmla="*/ 3582928 w 5205951"/>
              <a:gd name="connsiteY3" fmla="*/ 0 h 6858000"/>
              <a:gd name="connsiteX4" fmla="*/ 3605052 w 5205951"/>
              <a:gd name="connsiteY4" fmla="*/ 14997 h 6858000"/>
              <a:gd name="connsiteX5" fmla="*/ 5205951 w 5205951"/>
              <a:gd name="connsiteY5" fmla="*/ 3621656 h 6858000"/>
              <a:gd name="connsiteX6" fmla="*/ 3331601 w 5205951"/>
              <a:gd name="connsiteY6" fmla="*/ 6374814 h 6858000"/>
              <a:gd name="connsiteX7" fmla="*/ 2814953 w 5205951"/>
              <a:gd name="connsiteY7" fmla="*/ 6780599 h 6858000"/>
              <a:gd name="connsiteX8" fmla="*/ 2703197 w 5205951"/>
              <a:gd name="connsiteY8" fmla="*/ 6858000 h 6858000"/>
              <a:gd name="connsiteX9" fmla="*/ 2489695 w 5205951"/>
              <a:gd name="connsiteY9" fmla="*/ 6858000 h 6858000"/>
              <a:gd name="connsiteX10" fmla="*/ 1709529 w 5205951"/>
              <a:gd name="connsiteY10" fmla="*/ 6858000 h 6858000"/>
              <a:gd name="connsiteX11" fmla="*/ 0 w 5205951"/>
              <a:gd name="connsiteY1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05951" h="685800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17" name="Freeform: Shape 16">
            <a:extLst>
              <a:ext uri="{FF2B5EF4-FFF2-40B4-BE49-F238E27FC236}">
                <a16:creationId xmlns:a16="http://schemas.microsoft.com/office/drawing/2014/main" id="{F9EC3F91-A75C-4F74-867E-E4C28C135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8226" y="0"/>
            <a:ext cx="5043774" cy="6858000"/>
          </a:xfrm>
          <a:custGeom>
            <a:avLst/>
            <a:gdLst>
              <a:gd name="connsiteX0" fmla="*/ 1648981 w 5043774"/>
              <a:gd name="connsiteY0" fmla="*/ 0 h 6858000"/>
              <a:gd name="connsiteX1" fmla="*/ 2759699 w 5043774"/>
              <a:gd name="connsiteY1" fmla="*/ 0 h 6858000"/>
              <a:gd name="connsiteX2" fmla="*/ 3379301 w 5043774"/>
              <a:gd name="connsiteY2" fmla="*/ 0 h 6858000"/>
              <a:gd name="connsiteX3" fmla="*/ 3552342 w 5043774"/>
              <a:gd name="connsiteY3" fmla="*/ 0 h 6858000"/>
              <a:gd name="connsiteX4" fmla="*/ 4617166 w 5043774"/>
              <a:gd name="connsiteY4" fmla="*/ 0 h 6858000"/>
              <a:gd name="connsiteX5" fmla="*/ 4786130 w 5043774"/>
              <a:gd name="connsiteY5" fmla="*/ 0 h 6858000"/>
              <a:gd name="connsiteX6" fmla="*/ 4980168 w 5043774"/>
              <a:gd name="connsiteY6" fmla="*/ 0 h 6858000"/>
              <a:gd name="connsiteX7" fmla="*/ 5043774 w 5043774"/>
              <a:gd name="connsiteY7" fmla="*/ 0 h 6858000"/>
              <a:gd name="connsiteX8" fmla="*/ 5043774 w 5043774"/>
              <a:gd name="connsiteY8" fmla="*/ 6858000 h 6858000"/>
              <a:gd name="connsiteX9" fmla="*/ 4980168 w 5043774"/>
              <a:gd name="connsiteY9" fmla="*/ 6858000 h 6858000"/>
              <a:gd name="connsiteX10" fmla="*/ 4786130 w 5043774"/>
              <a:gd name="connsiteY10" fmla="*/ 6858000 h 6858000"/>
              <a:gd name="connsiteX11" fmla="*/ 4617166 w 5043774"/>
              <a:gd name="connsiteY11" fmla="*/ 6858000 h 6858000"/>
              <a:gd name="connsiteX12" fmla="*/ 3552342 w 5043774"/>
              <a:gd name="connsiteY12" fmla="*/ 6858000 h 6858000"/>
              <a:gd name="connsiteX13" fmla="*/ 3379301 w 5043774"/>
              <a:gd name="connsiteY13" fmla="*/ 6858000 h 6858000"/>
              <a:gd name="connsiteX14" fmla="*/ 2759699 w 5043774"/>
              <a:gd name="connsiteY14" fmla="*/ 6858000 h 6858000"/>
              <a:gd name="connsiteX15" fmla="*/ 2542782 w 5043774"/>
              <a:gd name="connsiteY15" fmla="*/ 6858000 h 6858000"/>
              <a:gd name="connsiteX16" fmla="*/ 2429239 w 5043774"/>
              <a:gd name="connsiteY16" fmla="*/ 6780599 h 6858000"/>
              <a:gd name="connsiteX17" fmla="*/ 1904328 w 5043774"/>
              <a:gd name="connsiteY17" fmla="*/ 6374814 h 6858000"/>
              <a:gd name="connsiteX18" fmla="*/ 0 w 5043774"/>
              <a:gd name="connsiteY18" fmla="*/ 3621656 h 6858000"/>
              <a:gd name="connsiteX19" fmla="*/ 1626503 w 5043774"/>
              <a:gd name="connsiteY19"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3774" h="685800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prstClr val="white"/>
              </a:solidFill>
              <a:latin typeface="Meiryo"/>
            </a:endParaRPr>
          </a:p>
        </p:txBody>
      </p:sp>
      <p:sp>
        <p:nvSpPr>
          <p:cNvPr id="19" name="Freeform: Shape 18">
            <a:extLst>
              <a:ext uri="{FF2B5EF4-FFF2-40B4-BE49-F238E27FC236}">
                <a16:creationId xmlns:a16="http://schemas.microsoft.com/office/drawing/2014/main" id="{829A1E2C-5AC8-40FC-99E9-832069D39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97013"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Title 1">
            <a:extLst>
              <a:ext uri="{FF2B5EF4-FFF2-40B4-BE49-F238E27FC236}">
                <a16:creationId xmlns:a16="http://schemas.microsoft.com/office/drawing/2014/main" id="{18FE5081-7E0E-825D-EAEC-2BF5927FA08B}"/>
              </a:ext>
            </a:extLst>
          </p:cNvPr>
          <p:cNvSpPr>
            <a:spLocks noGrp="1"/>
          </p:cNvSpPr>
          <p:nvPr>
            <p:ph type="title"/>
          </p:nvPr>
        </p:nvSpPr>
        <p:spPr>
          <a:xfrm>
            <a:off x="8292386" y="131197"/>
            <a:ext cx="3633746" cy="1588422"/>
          </a:xfrm>
        </p:spPr>
        <p:txBody>
          <a:bodyPr vert="horz" lIns="91440" tIns="45720" rIns="91440" bIns="45720" rtlCol="0" anchor="b">
            <a:normAutofit/>
          </a:bodyPr>
          <a:lstStyle/>
          <a:p>
            <a:r>
              <a:rPr lang="en-US" sz="3600" dirty="0"/>
              <a:t>Pathways to Answers</a:t>
            </a:r>
          </a:p>
        </p:txBody>
      </p:sp>
      <p:sp>
        <p:nvSpPr>
          <p:cNvPr id="3" name="Content Placeholder 2">
            <a:extLst>
              <a:ext uri="{FF2B5EF4-FFF2-40B4-BE49-F238E27FC236}">
                <a16:creationId xmlns:a16="http://schemas.microsoft.com/office/drawing/2014/main" id="{60A661A6-6CF0-FF4B-67D9-2E3D20469A43}"/>
              </a:ext>
            </a:extLst>
          </p:cNvPr>
          <p:cNvSpPr>
            <a:spLocks noGrp="1"/>
          </p:cNvSpPr>
          <p:nvPr>
            <p:ph sz="half" idx="1"/>
          </p:nvPr>
        </p:nvSpPr>
        <p:spPr>
          <a:xfrm>
            <a:off x="7834184" y="2001795"/>
            <a:ext cx="4357815" cy="4090086"/>
          </a:xfrm>
        </p:spPr>
        <p:txBody>
          <a:bodyPr vert="horz" lIns="91440" tIns="45720" rIns="91440" bIns="45720" rtlCol="0">
            <a:normAutofit/>
          </a:bodyPr>
          <a:lstStyle/>
          <a:p>
            <a:r>
              <a:rPr lang="en-US" sz="1800" dirty="0"/>
              <a:t>The first, the </a:t>
            </a:r>
            <a:r>
              <a:rPr lang="en-US" sz="1800" b="1" i="1" dirty="0"/>
              <a:t>ideological element</a:t>
            </a:r>
            <a:r>
              <a:rPr lang="en-US" sz="1800" dirty="0"/>
              <a:t>, considers  the way that that morality of consumerism and its articulation in globalization;</a:t>
            </a:r>
          </a:p>
          <a:p>
            <a:r>
              <a:rPr lang="en-US" sz="1800" dirty="0"/>
              <a:t>The second looks to </a:t>
            </a:r>
            <a:r>
              <a:rPr lang="en-US" sz="1800" b="1" i="1" dirty="0"/>
              <a:t>the political-economic element</a:t>
            </a:r>
            <a:r>
              <a:rPr lang="en-US" sz="1800" dirty="0"/>
              <a:t>; transposing ideology into institutional structures and the complicity of friends and enemies abroad</a:t>
            </a:r>
          </a:p>
          <a:p>
            <a:r>
              <a:rPr lang="en-US" sz="1800" dirty="0"/>
              <a:t>The third considers the </a:t>
            </a:r>
            <a:r>
              <a:rPr lang="en-US" sz="1800" b="1" i="1" dirty="0"/>
              <a:t>dialectics of protest</a:t>
            </a:r>
            <a:r>
              <a:rPr lang="en-US" sz="1800" dirty="0"/>
              <a:t> and the utility of the unofficial economy as the accountability and disciplinary element of misery</a:t>
            </a:r>
          </a:p>
        </p:txBody>
      </p:sp>
      <p:sp>
        <p:nvSpPr>
          <p:cNvPr id="10" name="TextBox 9">
            <a:extLst>
              <a:ext uri="{FF2B5EF4-FFF2-40B4-BE49-F238E27FC236}">
                <a16:creationId xmlns:a16="http://schemas.microsoft.com/office/drawing/2014/main" id="{A89F3632-7EF3-B4E1-2E4F-8D5FFCA16486}"/>
              </a:ext>
            </a:extLst>
          </p:cNvPr>
          <p:cNvSpPr txBox="1"/>
          <p:nvPr/>
        </p:nvSpPr>
        <p:spPr>
          <a:xfrm>
            <a:off x="642551" y="6203092"/>
            <a:ext cx="6505675" cy="338554"/>
          </a:xfrm>
          <a:prstGeom prst="rect">
            <a:avLst/>
          </a:prstGeom>
          <a:noFill/>
        </p:spPr>
        <p:txBody>
          <a:bodyPr wrap="square" rtlCol="0">
            <a:spAutoFit/>
          </a:bodyPr>
          <a:lstStyle/>
          <a:p>
            <a:r>
              <a:rPr lang="en-US" sz="800" dirty="0">
                <a:solidFill>
                  <a:schemeClr val="bg1"/>
                </a:solidFill>
              </a:rPr>
              <a:t>https://www.martinoticias.com/a/los-cubanos-enfrentan-la-peor-recesi%C3%B3n-econ%C3%B3mica-en-30-a%C3%B1os-revela-informe-onu/329449.html</a:t>
            </a:r>
          </a:p>
        </p:txBody>
      </p:sp>
    </p:spTree>
    <p:extLst>
      <p:ext uri="{BB962C8B-B14F-4D97-AF65-F5344CB8AC3E}">
        <p14:creationId xmlns:p14="http://schemas.microsoft.com/office/powerpoint/2010/main" val="42154929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2BD27D4-EAA2-9F5A-DBE4-FA0EEB78C813}"/>
              </a:ext>
            </a:extLst>
          </p:cNvPr>
          <p:cNvSpPr>
            <a:spLocks noGrp="1"/>
          </p:cNvSpPr>
          <p:nvPr>
            <p:ph type="title"/>
          </p:nvPr>
        </p:nvSpPr>
        <p:spPr>
          <a:xfrm>
            <a:off x="918565" y="0"/>
            <a:ext cx="3595678" cy="1330839"/>
          </a:xfrm>
        </p:spPr>
        <p:txBody>
          <a:bodyPr vert="horz" lIns="91440" tIns="45720" rIns="91440" bIns="45720" rtlCol="0" anchor="ctr">
            <a:normAutofit/>
          </a:bodyPr>
          <a:lstStyle/>
          <a:p>
            <a:r>
              <a:rPr lang="en-US" dirty="0"/>
              <a:t>The Vignettes</a:t>
            </a:r>
          </a:p>
        </p:txBody>
      </p:sp>
      <p:sp>
        <p:nvSpPr>
          <p:cNvPr id="4" name="Content Placeholder 3">
            <a:extLst>
              <a:ext uri="{FF2B5EF4-FFF2-40B4-BE49-F238E27FC236}">
                <a16:creationId xmlns:a16="http://schemas.microsoft.com/office/drawing/2014/main" id="{665BABC9-6B77-F31E-A64A-91B108A4A567}"/>
              </a:ext>
            </a:extLst>
          </p:cNvPr>
          <p:cNvSpPr>
            <a:spLocks noGrp="1"/>
          </p:cNvSpPr>
          <p:nvPr>
            <p:ph sz="half" idx="1"/>
          </p:nvPr>
        </p:nvSpPr>
        <p:spPr>
          <a:xfrm>
            <a:off x="135924" y="1330839"/>
            <a:ext cx="4707925" cy="5527159"/>
          </a:xfrm>
        </p:spPr>
        <p:txBody>
          <a:bodyPr vert="horz" lIns="91440" tIns="45720" rIns="91440" bIns="45720" rtlCol="0">
            <a:normAutofit fontScale="77500" lnSpcReduction="20000"/>
          </a:bodyPr>
          <a:lstStyle/>
          <a:p>
            <a:r>
              <a:rPr lang="en-US" sz="2000" b="1" i="1" dirty="0"/>
              <a:t>2. The Ideological Element</a:t>
            </a:r>
          </a:p>
          <a:p>
            <a:pPr lvl="1"/>
            <a:r>
              <a:rPr lang="en-US" sz="2000" dirty="0"/>
              <a:t>2.1 Vignette 1: Fidel’s Refrigerators.</a:t>
            </a:r>
          </a:p>
          <a:p>
            <a:pPr lvl="1"/>
            <a:r>
              <a:rPr lang="en-US" sz="2000" dirty="0"/>
              <a:t>2.2. Vignette 2: The State Ideology in the Shadow of Consumption and Globalization.</a:t>
            </a:r>
          </a:p>
          <a:p>
            <a:pPr lvl="1"/>
            <a:r>
              <a:rPr lang="en-US" sz="2000" dirty="0"/>
              <a:t>2.3 Vignette 3: Fidel’s “Children” and the Institutionalization of Ideologies of Misery. </a:t>
            </a:r>
          </a:p>
          <a:p>
            <a:r>
              <a:rPr lang="en-US" sz="2000" b="1" i="1" dirty="0"/>
              <a:t>3. The Political-Economic Element</a:t>
            </a:r>
          </a:p>
          <a:p>
            <a:pPr lvl="1"/>
            <a:r>
              <a:rPr lang="en-US" sz="2000" dirty="0"/>
              <a:t>3.1 Vignette 4: The Phoenix of Stability From out of Disaster</a:t>
            </a:r>
          </a:p>
          <a:p>
            <a:pPr lvl="1"/>
            <a:r>
              <a:rPr lang="en-US" sz="2000" dirty="0"/>
              <a:t>3.2 Vignette 5: The Governance of Misery</a:t>
            </a:r>
          </a:p>
          <a:p>
            <a:pPr lvl="1"/>
            <a:r>
              <a:rPr lang="en-US" sz="2000" dirty="0"/>
              <a:t>3.3 Vignette 6: Welcome to the Hunger Games and Global Lenders</a:t>
            </a:r>
          </a:p>
          <a:p>
            <a:pPr lvl="1"/>
            <a:r>
              <a:rPr lang="en-US" sz="2000" dirty="0"/>
              <a:t>3.4 Vignette 7: The Hunger Games Part 2—The Spy-Friends Edition. </a:t>
            </a:r>
          </a:p>
          <a:p>
            <a:pPr lvl="1"/>
            <a:r>
              <a:rPr lang="en-US" sz="2000" dirty="0"/>
              <a:t>3.5  Vignette 8: The Hunger Games Part 3—The ‘You’ve Got a Friend in Me’ Edition</a:t>
            </a:r>
          </a:p>
          <a:p>
            <a:r>
              <a:rPr lang="en-US" sz="2000" b="1" i="1" dirty="0"/>
              <a:t>4. Popular explosion as the Disciplinary Factor</a:t>
            </a:r>
          </a:p>
          <a:p>
            <a:pPr lvl="1"/>
            <a:r>
              <a:rPr lang="en-US" sz="2000" dirty="0"/>
              <a:t>4.1 Vignette 9: The Edges of Misery and the Misery of the Edges--11 July 2021</a:t>
            </a:r>
          </a:p>
          <a:p>
            <a:pPr lvl="1"/>
            <a:r>
              <a:rPr lang="en-US" sz="2000" dirty="0"/>
              <a:t>4.2. Vignette 10; Even Protests can be a Leninist Instrument.</a:t>
            </a:r>
          </a:p>
          <a:p>
            <a:pPr lvl="1"/>
            <a:r>
              <a:rPr lang="en-US" sz="2000" dirty="0"/>
              <a:t>4.3 Vignette 11: The Toleration of the Intolerable and the Search for a Stable State.</a:t>
            </a:r>
          </a:p>
          <a:p>
            <a:pPr lvl="1"/>
            <a:r>
              <a:rPr lang="en-US" sz="2000" dirty="0"/>
              <a:t>4.4. Vignette 12: The Swingling Pendulum.</a:t>
            </a:r>
          </a:p>
          <a:p>
            <a:endParaRPr lang="en-US" sz="800" dirty="0"/>
          </a:p>
        </p:txBody>
      </p:sp>
      <p:pic>
        <p:nvPicPr>
          <p:cNvPr id="11" name="Content Placeholder 10" descr="A person in a leopard print robe with a meteor exploding in the background&#10;&#10;Description automatically generated">
            <a:extLst>
              <a:ext uri="{FF2B5EF4-FFF2-40B4-BE49-F238E27FC236}">
                <a16:creationId xmlns:a16="http://schemas.microsoft.com/office/drawing/2014/main" id="{75FE1D90-775A-F028-4ABE-F3E3C1810EDA}"/>
              </a:ext>
            </a:extLst>
          </p:cNvPr>
          <p:cNvPicPr>
            <a:picLocks noGrp="1" noChangeAspect="1"/>
          </p:cNvPicPr>
          <p:nvPr>
            <p:ph sz="half" idx="2"/>
          </p:nvPr>
        </p:nvPicPr>
        <p:blipFill>
          <a:blip r:embed="rId2"/>
          <a:srcRect l="35404" r="4653" b="-1"/>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p:spPr>
      </p:pic>
      <p:sp>
        <p:nvSpPr>
          <p:cNvPr id="13" name="TextBox 12">
            <a:extLst>
              <a:ext uri="{FF2B5EF4-FFF2-40B4-BE49-F238E27FC236}">
                <a16:creationId xmlns:a16="http://schemas.microsoft.com/office/drawing/2014/main" id="{32C186D5-E8B9-6C7D-F891-132F779E8E6C}"/>
              </a:ext>
            </a:extLst>
          </p:cNvPr>
          <p:cNvSpPr txBox="1"/>
          <p:nvPr/>
        </p:nvSpPr>
        <p:spPr>
          <a:xfrm>
            <a:off x="5782962" y="6190735"/>
            <a:ext cx="5115697" cy="646331"/>
          </a:xfrm>
          <a:prstGeom prst="rect">
            <a:avLst/>
          </a:prstGeom>
          <a:noFill/>
        </p:spPr>
        <p:txBody>
          <a:bodyPr wrap="square" rtlCol="0">
            <a:spAutoFit/>
          </a:bodyPr>
          <a:lstStyle/>
          <a:p>
            <a:r>
              <a:rPr lang="en-US" dirty="0">
                <a:solidFill>
                  <a:schemeClr val="bg1"/>
                </a:solidFill>
              </a:rPr>
              <a:t>https://thatjoescott.com/2024/07/01/how-the-fifth-element-really-ended-according-to-science/</a:t>
            </a:r>
          </a:p>
        </p:txBody>
      </p:sp>
    </p:spTree>
    <p:extLst>
      <p:ext uri="{BB962C8B-B14F-4D97-AF65-F5344CB8AC3E}">
        <p14:creationId xmlns:p14="http://schemas.microsoft.com/office/powerpoint/2010/main" val="47767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7" descr="A postage stamp with two men&#10;&#10;Description automatically generated">
            <a:hlinkClick r:id="rId2"/>
            <a:extLst>
              <a:ext uri="{FF2B5EF4-FFF2-40B4-BE49-F238E27FC236}">
                <a16:creationId xmlns:a16="http://schemas.microsoft.com/office/drawing/2014/main" id="{E1498773-3967-1B0B-87E0-62E7B7636123}"/>
              </a:ext>
            </a:extLst>
          </p:cNvPr>
          <p:cNvPicPr>
            <a:picLocks noGrp="1" noChangeAspect="1"/>
          </p:cNvPicPr>
          <p:nvPr>
            <p:ph idx="1"/>
          </p:nvPr>
        </p:nvPicPr>
        <p:blipFill>
          <a:blip r:embed="rId3"/>
          <a:srcRect t="7449" b="8282"/>
          <a:stretch/>
        </p:blipFill>
        <p:spPr>
          <a:xfrm>
            <a:off x="20" y="10"/>
            <a:ext cx="12191980" cy="6857990"/>
          </a:xfrm>
          <a:prstGeom prst="rect">
            <a:avLst/>
          </a:prstGeom>
        </p:spPr>
      </p:pic>
      <p:sp>
        <p:nvSpPr>
          <p:cNvPr id="13" name="Rectangle 12">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a:extLst>
              <a:ext uri="{FF2B5EF4-FFF2-40B4-BE49-F238E27FC236}">
                <a16:creationId xmlns:a16="http://schemas.microsoft.com/office/drawing/2014/main" id="{F9783735-7F26-4C65-EBA9-B988AC5B4851}"/>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The Ideological Element</a:t>
            </a:r>
          </a:p>
        </p:txBody>
      </p:sp>
      <p:cxnSp>
        <p:nvCxnSpPr>
          <p:cNvPr id="15" name="Straight Connector 14">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0485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person sitting in a chair in a room with a refrigerator&#10;&#10;Description automatically generated">
            <a:hlinkClick r:id="rId2"/>
            <a:extLst>
              <a:ext uri="{FF2B5EF4-FFF2-40B4-BE49-F238E27FC236}">
                <a16:creationId xmlns:a16="http://schemas.microsoft.com/office/drawing/2014/main" id="{2F97D158-5AEA-F022-3119-43F2D96B850B}"/>
              </a:ext>
            </a:extLst>
          </p:cNvPr>
          <p:cNvPicPr>
            <a:picLocks noGrp="1" noChangeAspect="1"/>
          </p:cNvPicPr>
          <p:nvPr>
            <p:ph sz="half" idx="1"/>
          </p:nvPr>
        </p:nvPicPr>
        <p:blipFill>
          <a:blip r:embed="rId3"/>
          <a:srcRect l="3416" r="-1"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56313A4-052E-F9C1-C1CF-1EADFB16E1FF}"/>
              </a:ext>
            </a:extLst>
          </p:cNvPr>
          <p:cNvSpPr>
            <a:spLocks noGrp="1"/>
          </p:cNvSpPr>
          <p:nvPr>
            <p:ph type="title"/>
          </p:nvPr>
        </p:nvSpPr>
        <p:spPr>
          <a:xfrm>
            <a:off x="5343308" y="0"/>
            <a:ext cx="6845643" cy="1186249"/>
          </a:xfrm>
        </p:spPr>
        <p:txBody>
          <a:bodyPr vert="horz" lIns="91440" tIns="45720" rIns="91440" bIns="45720" rtlCol="0" anchor="ctr">
            <a:noAutofit/>
          </a:bodyPr>
          <a:lstStyle/>
          <a:p>
            <a:pPr algn="ctr"/>
            <a:r>
              <a:rPr lang="en-US" sz="3600" dirty="0"/>
              <a:t>Consumerism, Globalization, Abstracted Solidarity</a:t>
            </a:r>
          </a:p>
        </p:txBody>
      </p:sp>
      <p:sp>
        <p:nvSpPr>
          <p:cNvPr id="4" name="Content Placeholder 3">
            <a:extLst>
              <a:ext uri="{FF2B5EF4-FFF2-40B4-BE49-F238E27FC236}">
                <a16:creationId xmlns:a16="http://schemas.microsoft.com/office/drawing/2014/main" id="{F85C2AB2-E2B1-0629-0042-2FC57DC5D64E}"/>
              </a:ext>
            </a:extLst>
          </p:cNvPr>
          <p:cNvSpPr>
            <a:spLocks noGrp="1"/>
          </p:cNvSpPr>
          <p:nvPr>
            <p:ph sz="half" idx="2"/>
          </p:nvPr>
        </p:nvSpPr>
        <p:spPr>
          <a:xfrm>
            <a:off x="6376085" y="1899912"/>
            <a:ext cx="5812865" cy="4958078"/>
          </a:xfrm>
          <a:solidFill>
            <a:schemeClr val="bg1">
              <a:lumMod val="85000"/>
            </a:schemeClr>
          </a:solidFill>
        </p:spPr>
        <p:txBody>
          <a:bodyPr vert="horz" lIns="91440" tIns="45720" rIns="91440" bIns="45720" rtlCol="0">
            <a:normAutofit fontScale="92500"/>
          </a:bodyPr>
          <a:lstStyle/>
          <a:p>
            <a:pPr lvl="1"/>
            <a:r>
              <a:rPr lang="en-US" sz="2800" b="1" i="1" dirty="0"/>
              <a:t>2.1 Vignette 1: Fidel’s Refrigerators.</a:t>
            </a:r>
          </a:p>
          <a:p>
            <a:pPr lvl="2"/>
            <a:r>
              <a:rPr lang="en-US" sz="2400" dirty="0"/>
              <a:t>The morality of consumerism</a:t>
            </a:r>
          </a:p>
          <a:p>
            <a:pPr lvl="1"/>
            <a:r>
              <a:rPr lang="en-US" sz="2800" b="1" i="1" dirty="0"/>
              <a:t>2.2. Vignette 2: The State Ideology in the Shadow of Consumption and Globalization</a:t>
            </a:r>
            <a:r>
              <a:rPr lang="en-US" sz="2800" dirty="0"/>
              <a:t>.</a:t>
            </a:r>
          </a:p>
          <a:p>
            <a:pPr lvl="2"/>
            <a:r>
              <a:rPr lang="en-US" sz="2400" dirty="0"/>
              <a:t>Overproduction, overconsumption, and the economics of equality</a:t>
            </a:r>
          </a:p>
          <a:p>
            <a:pPr lvl="1"/>
            <a:r>
              <a:rPr lang="en-US" sz="2800" b="1" i="1" dirty="0"/>
              <a:t>2.3 Vignette 3: Fidel’s “Children” and the Institutionalization of Ideologies of Misery. </a:t>
            </a:r>
          </a:p>
          <a:p>
            <a:pPr lvl="2"/>
            <a:r>
              <a:rPr lang="en-US" sz="2400" dirty="0"/>
              <a:t>The bureaucratization of equality within a messy environment</a:t>
            </a:r>
          </a:p>
        </p:txBody>
      </p:sp>
    </p:spTree>
    <p:extLst>
      <p:ext uri="{BB962C8B-B14F-4D97-AF65-F5344CB8AC3E}">
        <p14:creationId xmlns:p14="http://schemas.microsoft.com/office/powerpoint/2010/main" val="3554146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holding his hands up and another person standing&#10;&#10;Description automatically generated">
            <a:extLst>
              <a:ext uri="{FF2B5EF4-FFF2-40B4-BE49-F238E27FC236}">
                <a16:creationId xmlns:a16="http://schemas.microsoft.com/office/drawing/2014/main" id="{EA6BAEFB-3B4A-5322-4254-07C3C3CF2503}"/>
              </a:ext>
            </a:extLst>
          </p:cNvPr>
          <p:cNvPicPr>
            <a:picLocks noGrp="1" noChangeAspect="1"/>
          </p:cNvPicPr>
          <p:nvPr>
            <p:ph idx="1"/>
          </p:nvPr>
        </p:nvPicPr>
        <p:blipFill>
          <a:blip r:embed="rId2"/>
          <a:srcRect l="4120" r="7879"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B0070DD-F0E9-7705-7F55-A5AD4A502CA8}"/>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The Political-Economic Element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34924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Content Placeholder 5" descr="A person looking up at a person&#10;&#10;Description automatically generated">
            <a:extLst>
              <a:ext uri="{FF2B5EF4-FFF2-40B4-BE49-F238E27FC236}">
                <a16:creationId xmlns:a16="http://schemas.microsoft.com/office/drawing/2014/main" id="{B1741913-EFD3-44FB-1F8B-3C6537F7F4CF}"/>
              </a:ext>
            </a:extLst>
          </p:cNvPr>
          <p:cNvPicPr>
            <a:picLocks noGrp="1" noChangeAspect="1"/>
          </p:cNvPicPr>
          <p:nvPr>
            <p:ph sz="half" idx="1"/>
          </p:nvPr>
        </p:nvPicPr>
        <p:blipFill>
          <a:blip r:embed="rId2"/>
          <a:srcRect l="11971" r="8718"/>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1CA273F-95B4-44DE-3139-EFBEE27E88E1}"/>
              </a:ext>
            </a:extLst>
          </p:cNvPr>
          <p:cNvSpPr>
            <a:spLocks noGrp="1"/>
          </p:cNvSpPr>
          <p:nvPr>
            <p:ph type="title"/>
          </p:nvPr>
        </p:nvSpPr>
        <p:spPr>
          <a:xfrm>
            <a:off x="3768811" y="69477"/>
            <a:ext cx="8303739" cy="1289766"/>
          </a:xfrm>
        </p:spPr>
        <p:txBody>
          <a:bodyPr vert="horz" lIns="91440" tIns="45720" rIns="91440" bIns="45720" rtlCol="0" anchor="ctr">
            <a:normAutofit/>
          </a:bodyPr>
          <a:lstStyle/>
          <a:p>
            <a:r>
              <a:rPr lang="en-US" sz="4000" dirty="0"/>
              <a:t>The Institutional Structures of Misery and Its International Framework</a:t>
            </a:r>
          </a:p>
        </p:txBody>
      </p:sp>
      <p:sp>
        <p:nvSpPr>
          <p:cNvPr id="4" name="Content Placeholder 3">
            <a:extLst>
              <a:ext uri="{FF2B5EF4-FFF2-40B4-BE49-F238E27FC236}">
                <a16:creationId xmlns:a16="http://schemas.microsoft.com/office/drawing/2014/main" id="{F6CC5784-F924-90CB-CA13-5AF8B439FC35}"/>
              </a:ext>
            </a:extLst>
          </p:cNvPr>
          <p:cNvSpPr>
            <a:spLocks noGrp="1"/>
          </p:cNvSpPr>
          <p:nvPr>
            <p:ph sz="half" idx="2"/>
          </p:nvPr>
        </p:nvSpPr>
        <p:spPr>
          <a:xfrm>
            <a:off x="5740701" y="1428710"/>
            <a:ext cx="6448249" cy="5429280"/>
          </a:xfrm>
        </p:spPr>
        <p:txBody>
          <a:bodyPr vert="horz" lIns="91440" tIns="45720" rIns="91440" bIns="45720" rtlCol="0">
            <a:normAutofit/>
          </a:bodyPr>
          <a:lstStyle/>
          <a:p>
            <a:pPr lvl="1"/>
            <a:r>
              <a:rPr lang="en-US" sz="2000" b="1" i="1" dirty="0"/>
              <a:t>3.1 Vignette 4: The Phoenix of Stability From out of Disaster</a:t>
            </a:r>
          </a:p>
          <a:p>
            <a:pPr lvl="2"/>
            <a:r>
              <a:rPr lang="en-US" sz="1800" dirty="0"/>
              <a:t>The shifting ideal and the disjunction of ideal and realities of economic policy</a:t>
            </a:r>
          </a:p>
          <a:p>
            <a:pPr lvl="1"/>
            <a:r>
              <a:rPr lang="en-US" sz="2000" b="1" i="1" dirty="0"/>
              <a:t>3.2 Vignette 5: The Governance of Misery</a:t>
            </a:r>
          </a:p>
          <a:p>
            <a:pPr lvl="2"/>
            <a:r>
              <a:rPr lang="en-US" sz="1800" dirty="0"/>
              <a:t>Equality principles and the economics of avoiding collapse</a:t>
            </a:r>
          </a:p>
          <a:p>
            <a:pPr lvl="1"/>
            <a:r>
              <a:rPr lang="en-US" sz="2000" b="1" i="1" dirty="0"/>
              <a:t>3.3 Vignette 6: Welcome to the Hunger Games and Global Lenders</a:t>
            </a:r>
          </a:p>
          <a:p>
            <a:pPr lvl="2"/>
            <a:r>
              <a:rPr lang="en-US" sz="1800" dirty="0"/>
              <a:t>The complicity of foreign lenders—the Pars Club</a:t>
            </a:r>
          </a:p>
          <a:p>
            <a:pPr lvl="1"/>
            <a:r>
              <a:rPr lang="en-US" sz="2000" b="1" i="1" dirty="0"/>
              <a:t>3.4 Vignette 7: The Hunger Games Part 2—The Spy-Friends Edition. </a:t>
            </a:r>
          </a:p>
          <a:p>
            <a:pPr lvl="2"/>
            <a:r>
              <a:rPr lang="en-US" sz="1800" dirty="0"/>
              <a:t>Leveraging value: Cuba for sale and the quid pro quo of subsidy</a:t>
            </a:r>
          </a:p>
          <a:p>
            <a:pPr lvl="1"/>
            <a:r>
              <a:rPr lang="en-US" sz="2000" b="1" i="1" dirty="0"/>
              <a:t>3.5  Vignette 8: The Hunger Games Part 3—The ‘You’ve Got a Friend in Me’ Edition</a:t>
            </a:r>
          </a:p>
          <a:p>
            <a:pPr lvl="2"/>
            <a:r>
              <a:rPr lang="en-US" sz="1800" dirty="0"/>
              <a:t>Subsidies and the friends keeping Cuba on a short leash</a:t>
            </a:r>
          </a:p>
          <a:p>
            <a:pPr lvl="2"/>
            <a:endParaRPr lang="en-US" sz="1600" dirty="0"/>
          </a:p>
          <a:p>
            <a:endParaRPr lang="en-US" sz="1700" dirty="0"/>
          </a:p>
        </p:txBody>
      </p:sp>
    </p:spTree>
    <p:extLst>
      <p:ext uri="{BB962C8B-B14F-4D97-AF65-F5344CB8AC3E}">
        <p14:creationId xmlns:p14="http://schemas.microsoft.com/office/powerpoint/2010/main" val="2087851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holding flags&#10;&#10;Description automatically generated">
            <a:extLst>
              <a:ext uri="{FF2B5EF4-FFF2-40B4-BE49-F238E27FC236}">
                <a16:creationId xmlns:a16="http://schemas.microsoft.com/office/drawing/2014/main" id="{76CC4699-B612-52BB-F9B7-7DCC2FAC7D67}"/>
              </a:ext>
            </a:extLst>
          </p:cNvPr>
          <p:cNvPicPr>
            <a:picLocks noGrp="1" noChangeAspect="1"/>
          </p:cNvPicPr>
          <p:nvPr>
            <p:ph idx="1"/>
          </p:nvPr>
        </p:nvPicPr>
        <p:blipFill>
          <a:blip r:embed="rId2"/>
          <a:srcRect t="5504" b="9909"/>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D37E7FC-5C72-466C-5B83-8BBE91E7E310}"/>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dirty="0">
                <a:solidFill>
                  <a:schemeClr val="tx1">
                    <a:lumMod val="85000"/>
                    <a:lumOff val="15000"/>
                  </a:schemeClr>
                </a:solidFill>
              </a:rPr>
              <a:t>The Dialectics of Protest</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53237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140</TotalTime>
  <Words>1048</Words>
  <Application>Microsoft Macintosh PowerPoint</Application>
  <PresentationFormat>Widescreen</PresentationFormat>
  <Paragraphs>89</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Meiryo</vt:lpstr>
      <vt:lpstr>Aptos</vt:lpstr>
      <vt:lpstr>Aptos Display</vt:lpstr>
      <vt:lpstr>Arial</vt:lpstr>
      <vt:lpstr>Office Theme</vt:lpstr>
      <vt:lpstr>Cuba and the Constitution of a Stable State of Misery:  Ideology, Economic Policy, and Popular Discipline</vt:lpstr>
      <vt:lpstr>Questions</vt:lpstr>
      <vt:lpstr>Pathways to Answers</vt:lpstr>
      <vt:lpstr>The Vignettes</vt:lpstr>
      <vt:lpstr>The Ideological Element</vt:lpstr>
      <vt:lpstr>Consumerism, Globalization, Abstracted Solidarity</vt:lpstr>
      <vt:lpstr>The Political-Economic Element</vt:lpstr>
      <vt:lpstr>The Institutional Structures of Misery and Its International Framework</vt:lpstr>
      <vt:lpstr>The Dialectics of Protest</vt:lpstr>
      <vt:lpstr>Mass Dialectics in the Economy and on the Streets</vt:lpstr>
      <vt:lpstr>Prognostications: Is There a System Here? Is it Stable?</vt:lpstr>
      <vt:lpstr>The Dynamic Stability of Misery: A Theory of sorts?</vt:lpstr>
      <vt:lpstr>Questions/Prequntas/Comentarios?</vt:lpstr>
      <vt:lpstr>¡Gracias!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Backer, Larry Cata</dc:creator>
  <cp:lastModifiedBy>Backer, Larry Cata</cp:lastModifiedBy>
  <cp:revision>20</cp:revision>
  <dcterms:created xsi:type="dcterms:W3CDTF">2024-10-18T13:16:10Z</dcterms:created>
  <dcterms:modified xsi:type="dcterms:W3CDTF">2024-10-18T15:36:47Z</dcterms:modified>
</cp:coreProperties>
</file>