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57" r:id="rId4"/>
    <p:sldId id="272" r:id="rId5"/>
    <p:sldId id="273" r:id="rId6"/>
    <p:sldId id="259" r:id="rId7"/>
    <p:sldId id="262" r:id="rId8"/>
    <p:sldId id="264" r:id="rId9"/>
    <p:sldId id="265" r:id="rId10"/>
    <p:sldId id="266" r:id="rId11"/>
    <p:sldId id="267" r:id="rId12"/>
    <p:sldId id="263" r:id="rId13"/>
    <p:sldId id="274" r:id="rId14"/>
    <p:sldId id="268" r:id="rId15"/>
    <p:sldId id="271" r:id="rId16"/>
    <p:sldId id="275" r:id="rId17"/>
    <p:sldId id="261" r:id="rId18"/>
    <p:sldId id="276" r:id="rId19"/>
    <p:sldId id="277" r:id="rId20"/>
    <p:sldId id="278" r:id="rId21"/>
    <p:sldId id="279" r:id="rId22"/>
    <p:sldId id="280" r:id="rId23"/>
    <p:sldId id="281" r:id="rId24"/>
    <p:sldId id="27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15992-0089-0E37-1EBA-7426BCAA9E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D82754-3D26-CC30-45D2-875E7324E4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DC34B2-1CF6-7553-6959-6F718AA9D5B0}"/>
              </a:ext>
            </a:extLst>
          </p:cNvPr>
          <p:cNvSpPr>
            <a:spLocks noGrp="1"/>
          </p:cNvSpPr>
          <p:nvPr>
            <p:ph type="dt" sz="half" idx="10"/>
          </p:nvPr>
        </p:nvSpPr>
        <p:spPr/>
        <p:txBody>
          <a:bodyPr/>
          <a:lstStyle/>
          <a:p>
            <a:fld id="{1B7CBC93-D5B6-0F4B-8970-09010252AC80}" type="datetimeFigureOut">
              <a:rPr lang="en-US" smtClean="0"/>
              <a:t>4/8/24</a:t>
            </a:fld>
            <a:endParaRPr lang="en-US" dirty="0"/>
          </a:p>
        </p:txBody>
      </p:sp>
      <p:sp>
        <p:nvSpPr>
          <p:cNvPr id="5" name="Footer Placeholder 4">
            <a:extLst>
              <a:ext uri="{FF2B5EF4-FFF2-40B4-BE49-F238E27FC236}">
                <a16:creationId xmlns:a16="http://schemas.microsoft.com/office/drawing/2014/main" id="{8E371A60-D855-3566-AAEF-F9634D9C57C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89D5F82-48F4-7D64-8C56-25B38BB7543F}"/>
              </a:ext>
            </a:extLst>
          </p:cNvPr>
          <p:cNvSpPr>
            <a:spLocks noGrp="1"/>
          </p:cNvSpPr>
          <p:nvPr>
            <p:ph type="sldNum" sz="quarter" idx="12"/>
          </p:nvPr>
        </p:nvSpPr>
        <p:spPr/>
        <p:txBody>
          <a:bodyPr/>
          <a:lstStyle/>
          <a:p>
            <a:fld id="{E62F9BB8-CA1D-2046-9884-1AF42C599110}" type="slidenum">
              <a:rPr lang="en-US" smtClean="0"/>
              <a:t>‹#›</a:t>
            </a:fld>
            <a:endParaRPr lang="en-US" dirty="0"/>
          </a:p>
        </p:txBody>
      </p:sp>
    </p:spTree>
    <p:extLst>
      <p:ext uri="{BB962C8B-B14F-4D97-AF65-F5344CB8AC3E}">
        <p14:creationId xmlns:p14="http://schemas.microsoft.com/office/powerpoint/2010/main" val="2191938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87B58-E688-DD27-6DDD-0522C96DF0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80D4A2-4865-3EAF-47B3-0BF757F814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B55A52-29F2-A353-03D7-0C1E92FE0A8A}"/>
              </a:ext>
            </a:extLst>
          </p:cNvPr>
          <p:cNvSpPr>
            <a:spLocks noGrp="1"/>
          </p:cNvSpPr>
          <p:nvPr>
            <p:ph type="dt" sz="half" idx="10"/>
          </p:nvPr>
        </p:nvSpPr>
        <p:spPr/>
        <p:txBody>
          <a:bodyPr/>
          <a:lstStyle/>
          <a:p>
            <a:fld id="{1B7CBC93-D5B6-0F4B-8970-09010252AC80}" type="datetimeFigureOut">
              <a:rPr lang="en-US" smtClean="0"/>
              <a:t>4/8/24</a:t>
            </a:fld>
            <a:endParaRPr lang="en-US" dirty="0"/>
          </a:p>
        </p:txBody>
      </p:sp>
      <p:sp>
        <p:nvSpPr>
          <p:cNvPr id="5" name="Footer Placeholder 4">
            <a:extLst>
              <a:ext uri="{FF2B5EF4-FFF2-40B4-BE49-F238E27FC236}">
                <a16:creationId xmlns:a16="http://schemas.microsoft.com/office/drawing/2014/main" id="{886548D8-B12A-2B80-1E16-810A5D8823F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307A03-F2FF-E8FA-B2DB-5A04B959BF9A}"/>
              </a:ext>
            </a:extLst>
          </p:cNvPr>
          <p:cNvSpPr>
            <a:spLocks noGrp="1"/>
          </p:cNvSpPr>
          <p:nvPr>
            <p:ph type="sldNum" sz="quarter" idx="12"/>
          </p:nvPr>
        </p:nvSpPr>
        <p:spPr/>
        <p:txBody>
          <a:bodyPr/>
          <a:lstStyle/>
          <a:p>
            <a:fld id="{E62F9BB8-CA1D-2046-9884-1AF42C599110}" type="slidenum">
              <a:rPr lang="en-US" smtClean="0"/>
              <a:t>‹#›</a:t>
            </a:fld>
            <a:endParaRPr lang="en-US" dirty="0"/>
          </a:p>
        </p:txBody>
      </p:sp>
    </p:spTree>
    <p:extLst>
      <p:ext uri="{BB962C8B-B14F-4D97-AF65-F5344CB8AC3E}">
        <p14:creationId xmlns:p14="http://schemas.microsoft.com/office/powerpoint/2010/main" val="286823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97AC72-24FE-DB6C-7D47-022EA1CB6B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22717E-5C62-2A53-DBEF-AFA2C83E0E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B48E83-BBBA-A853-E55D-C37AE015E259}"/>
              </a:ext>
            </a:extLst>
          </p:cNvPr>
          <p:cNvSpPr>
            <a:spLocks noGrp="1"/>
          </p:cNvSpPr>
          <p:nvPr>
            <p:ph type="dt" sz="half" idx="10"/>
          </p:nvPr>
        </p:nvSpPr>
        <p:spPr/>
        <p:txBody>
          <a:bodyPr/>
          <a:lstStyle/>
          <a:p>
            <a:fld id="{1B7CBC93-D5B6-0F4B-8970-09010252AC80}" type="datetimeFigureOut">
              <a:rPr lang="en-US" smtClean="0"/>
              <a:t>4/8/24</a:t>
            </a:fld>
            <a:endParaRPr lang="en-US" dirty="0"/>
          </a:p>
        </p:txBody>
      </p:sp>
      <p:sp>
        <p:nvSpPr>
          <p:cNvPr id="5" name="Footer Placeholder 4">
            <a:extLst>
              <a:ext uri="{FF2B5EF4-FFF2-40B4-BE49-F238E27FC236}">
                <a16:creationId xmlns:a16="http://schemas.microsoft.com/office/drawing/2014/main" id="{039E0B0D-7737-03B4-9B3C-F9DAAD58D21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9953DEE-7820-ACB0-215E-467D74763225}"/>
              </a:ext>
            </a:extLst>
          </p:cNvPr>
          <p:cNvSpPr>
            <a:spLocks noGrp="1"/>
          </p:cNvSpPr>
          <p:nvPr>
            <p:ph type="sldNum" sz="quarter" idx="12"/>
          </p:nvPr>
        </p:nvSpPr>
        <p:spPr/>
        <p:txBody>
          <a:bodyPr/>
          <a:lstStyle/>
          <a:p>
            <a:fld id="{E62F9BB8-CA1D-2046-9884-1AF42C599110}" type="slidenum">
              <a:rPr lang="en-US" smtClean="0"/>
              <a:t>‹#›</a:t>
            </a:fld>
            <a:endParaRPr lang="en-US" dirty="0"/>
          </a:p>
        </p:txBody>
      </p:sp>
    </p:spTree>
    <p:extLst>
      <p:ext uri="{BB962C8B-B14F-4D97-AF65-F5344CB8AC3E}">
        <p14:creationId xmlns:p14="http://schemas.microsoft.com/office/powerpoint/2010/main" val="959257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F2784-90A6-A1B6-94E3-45D00B8EB8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1D218A-5FEB-58DB-7AA8-CAE264BE31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FEB8FC-2A42-0A12-D4BE-DE44A96E375F}"/>
              </a:ext>
            </a:extLst>
          </p:cNvPr>
          <p:cNvSpPr>
            <a:spLocks noGrp="1"/>
          </p:cNvSpPr>
          <p:nvPr>
            <p:ph type="dt" sz="half" idx="10"/>
          </p:nvPr>
        </p:nvSpPr>
        <p:spPr/>
        <p:txBody>
          <a:bodyPr/>
          <a:lstStyle/>
          <a:p>
            <a:fld id="{1B7CBC93-D5B6-0F4B-8970-09010252AC80}" type="datetimeFigureOut">
              <a:rPr lang="en-US" smtClean="0"/>
              <a:t>4/8/24</a:t>
            </a:fld>
            <a:endParaRPr lang="en-US" dirty="0"/>
          </a:p>
        </p:txBody>
      </p:sp>
      <p:sp>
        <p:nvSpPr>
          <p:cNvPr id="5" name="Footer Placeholder 4">
            <a:extLst>
              <a:ext uri="{FF2B5EF4-FFF2-40B4-BE49-F238E27FC236}">
                <a16:creationId xmlns:a16="http://schemas.microsoft.com/office/drawing/2014/main" id="{9473623C-6C94-B548-93A5-8A4BC3643B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BA85EF4-A44A-F797-82F6-472DFFF61D96}"/>
              </a:ext>
            </a:extLst>
          </p:cNvPr>
          <p:cNvSpPr>
            <a:spLocks noGrp="1"/>
          </p:cNvSpPr>
          <p:nvPr>
            <p:ph type="sldNum" sz="quarter" idx="12"/>
          </p:nvPr>
        </p:nvSpPr>
        <p:spPr/>
        <p:txBody>
          <a:bodyPr/>
          <a:lstStyle/>
          <a:p>
            <a:fld id="{E62F9BB8-CA1D-2046-9884-1AF42C599110}" type="slidenum">
              <a:rPr lang="en-US" smtClean="0"/>
              <a:t>‹#›</a:t>
            </a:fld>
            <a:endParaRPr lang="en-US" dirty="0"/>
          </a:p>
        </p:txBody>
      </p:sp>
    </p:spTree>
    <p:extLst>
      <p:ext uri="{BB962C8B-B14F-4D97-AF65-F5344CB8AC3E}">
        <p14:creationId xmlns:p14="http://schemas.microsoft.com/office/powerpoint/2010/main" val="2195995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BAF40-8320-6DE6-72D3-9A66A9D039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C6FDA6-DC2B-E58B-9F18-7BCD890947A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6A7E2E-5FB4-4F1C-3ED4-4FC905D1E663}"/>
              </a:ext>
            </a:extLst>
          </p:cNvPr>
          <p:cNvSpPr>
            <a:spLocks noGrp="1"/>
          </p:cNvSpPr>
          <p:nvPr>
            <p:ph type="dt" sz="half" idx="10"/>
          </p:nvPr>
        </p:nvSpPr>
        <p:spPr/>
        <p:txBody>
          <a:bodyPr/>
          <a:lstStyle/>
          <a:p>
            <a:fld id="{1B7CBC93-D5B6-0F4B-8970-09010252AC80}" type="datetimeFigureOut">
              <a:rPr lang="en-US" smtClean="0"/>
              <a:t>4/8/24</a:t>
            </a:fld>
            <a:endParaRPr lang="en-US" dirty="0"/>
          </a:p>
        </p:txBody>
      </p:sp>
      <p:sp>
        <p:nvSpPr>
          <p:cNvPr id="5" name="Footer Placeholder 4">
            <a:extLst>
              <a:ext uri="{FF2B5EF4-FFF2-40B4-BE49-F238E27FC236}">
                <a16:creationId xmlns:a16="http://schemas.microsoft.com/office/drawing/2014/main" id="{C7A5EA99-7618-A33B-9DE3-30B2560478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B342538-6AD0-FEBB-B21A-E97E8477EAC7}"/>
              </a:ext>
            </a:extLst>
          </p:cNvPr>
          <p:cNvSpPr>
            <a:spLocks noGrp="1"/>
          </p:cNvSpPr>
          <p:nvPr>
            <p:ph type="sldNum" sz="quarter" idx="12"/>
          </p:nvPr>
        </p:nvSpPr>
        <p:spPr/>
        <p:txBody>
          <a:bodyPr/>
          <a:lstStyle/>
          <a:p>
            <a:fld id="{E62F9BB8-CA1D-2046-9884-1AF42C599110}" type="slidenum">
              <a:rPr lang="en-US" smtClean="0"/>
              <a:t>‹#›</a:t>
            </a:fld>
            <a:endParaRPr lang="en-US" dirty="0"/>
          </a:p>
        </p:txBody>
      </p:sp>
    </p:spTree>
    <p:extLst>
      <p:ext uri="{BB962C8B-B14F-4D97-AF65-F5344CB8AC3E}">
        <p14:creationId xmlns:p14="http://schemas.microsoft.com/office/powerpoint/2010/main" val="612922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CE8E1-2855-5CD2-7972-F02910F681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A861CB-70C8-2A19-07CC-3ACD2F5A80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3AA8CE-77DA-A9E9-CEEC-E639D99410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6E34A-D093-F534-B1AF-A0F935B54A1B}"/>
              </a:ext>
            </a:extLst>
          </p:cNvPr>
          <p:cNvSpPr>
            <a:spLocks noGrp="1"/>
          </p:cNvSpPr>
          <p:nvPr>
            <p:ph type="dt" sz="half" idx="10"/>
          </p:nvPr>
        </p:nvSpPr>
        <p:spPr/>
        <p:txBody>
          <a:bodyPr/>
          <a:lstStyle/>
          <a:p>
            <a:fld id="{1B7CBC93-D5B6-0F4B-8970-09010252AC80}" type="datetimeFigureOut">
              <a:rPr lang="en-US" smtClean="0"/>
              <a:t>4/8/24</a:t>
            </a:fld>
            <a:endParaRPr lang="en-US" dirty="0"/>
          </a:p>
        </p:txBody>
      </p:sp>
      <p:sp>
        <p:nvSpPr>
          <p:cNvPr id="6" name="Footer Placeholder 5">
            <a:extLst>
              <a:ext uri="{FF2B5EF4-FFF2-40B4-BE49-F238E27FC236}">
                <a16:creationId xmlns:a16="http://schemas.microsoft.com/office/drawing/2014/main" id="{1893365C-3AD0-10E0-40D8-D70504E54A0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DA3A9D5-F09A-C71A-E7CD-CFC09FBD227D}"/>
              </a:ext>
            </a:extLst>
          </p:cNvPr>
          <p:cNvSpPr>
            <a:spLocks noGrp="1"/>
          </p:cNvSpPr>
          <p:nvPr>
            <p:ph type="sldNum" sz="quarter" idx="12"/>
          </p:nvPr>
        </p:nvSpPr>
        <p:spPr/>
        <p:txBody>
          <a:bodyPr/>
          <a:lstStyle/>
          <a:p>
            <a:fld id="{E62F9BB8-CA1D-2046-9884-1AF42C599110}" type="slidenum">
              <a:rPr lang="en-US" smtClean="0"/>
              <a:t>‹#›</a:t>
            </a:fld>
            <a:endParaRPr lang="en-US" dirty="0"/>
          </a:p>
        </p:txBody>
      </p:sp>
    </p:spTree>
    <p:extLst>
      <p:ext uri="{BB962C8B-B14F-4D97-AF65-F5344CB8AC3E}">
        <p14:creationId xmlns:p14="http://schemas.microsoft.com/office/powerpoint/2010/main" val="4287407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E2490-4CF3-97C2-743A-F7E566A0AB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E2DFB7-E657-0B1F-114F-5A290ECF0C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B13325-8117-C683-2CC3-242BA23B36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399DAD-137A-8C78-24F2-70B5B65676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3BF920-6871-F690-A825-BCA736FF36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41F765-0136-7F3E-890E-B8F9702706F4}"/>
              </a:ext>
            </a:extLst>
          </p:cNvPr>
          <p:cNvSpPr>
            <a:spLocks noGrp="1"/>
          </p:cNvSpPr>
          <p:nvPr>
            <p:ph type="dt" sz="half" idx="10"/>
          </p:nvPr>
        </p:nvSpPr>
        <p:spPr/>
        <p:txBody>
          <a:bodyPr/>
          <a:lstStyle/>
          <a:p>
            <a:fld id="{1B7CBC93-D5B6-0F4B-8970-09010252AC80}" type="datetimeFigureOut">
              <a:rPr lang="en-US" smtClean="0"/>
              <a:t>4/8/24</a:t>
            </a:fld>
            <a:endParaRPr lang="en-US" dirty="0"/>
          </a:p>
        </p:txBody>
      </p:sp>
      <p:sp>
        <p:nvSpPr>
          <p:cNvPr id="8" name="Footer Placeholder 7">
            <a:extLst>
              <a:ext uri="{FF2B5EF4-FFF2-40B4-BE49-F238E27FC236}">
                <a16:creationId xmlns:a16="http://schemas.microsoft.com/office/drawing/2014/main" id="{FA374A70-4AC6-E1C8-1D7A-6B31AD3FC8D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628FA7D-2767-4941-887E-A24095AE26E2}"/>
              </a:ext>
            </a:extLst>
          </p:cNvPr>
          <p:cNvSpPr>
            <a:spLocks noGrp="1"/>
          </p:cNvSpPr>
          <p:nvPr>
            <p:ph type="sldNum" sz="quarter" idx="12"/>
          </p:nvPr>
        </p:nvSpPr>
        <p:spPr/>
        <p:txBody>
          <a:bodyPr/>
          <a:lstStyle/>
          <a:p>
            <a:fld id="{E62F9BB8-CA1D-2046-9884-1AF42C599110}" type="slidenum">
              <a:rPr lang="en-US" smtClean="0"/>
              <a:t>‹#›</a:t>
            </a:fld>
            <a:endParaRPr lang="en-US" dirty="0"/>
          </a:p>
        </p:txBody>
      </p:sp>
    </p:spTree>
    <p:extLst>
      <p:ext uri="{BB962C8B-B14F-4D97-AF65-F5344CB8AC3E}">
        <p14:creationId xmlns:p14="http://schemas.microsoft.com/office/powerpoint/2010/main" val="226898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F5814-E3B9-7905-C6CE-1F6C7BAEFB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70BB2A-6870-FC04-2C0E-B462BFD7D49C}"/>
              </a:ext>
            </a:extLst>
          </p:cNvPr>
          <p:cNvSpPr>
            <a:spLocks noGrp="1"/>
          </p:cNvSpPr>
          <p:nvPr>
            <p:ph type="dt" sz="half" idx="10"/>
          </p:nvPr>
        </p:nvSpPr>
        <p:spPr/>
        <p:txBody>
          <a:bodyPr/>
          <a:lstStyle/>
          <a:p>
            <a:fld id="{1B7CBC93-D5B6-0F4B-8970-09010252AC80}" type="datetimeFigureOut">
              <a:rPr lang="en-US" smtClean="0"/>
              <a:t>4/8/24</a:t>
            </a:fld>
            <a:endParaRPr lang="en-US" dirty="0"/>
          </a:p>
        </p:txBody>
      </p:sp>
      <p:sp>
        <p:nvSpPr>
          <p:cNvPr id="4" name="Footer Placeholder 3">
            <a:extLst>
              <a:ext uri="{FF2B5EF4-FFF2-40B4-BE49-F238E27FC236}">
                <a16:creationId xmlns:a16="http://schemas.microsoft.com/office/drawing/2014/main" id="{9B5B2A77-8920-7104-1951-528969219B8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62E4052-AD2E-B962-AC9C-2B9D7243A325}"/>
              </a:ext>
            </a:extLst>
          </p:cNvPr>
          <p:cNvSpPr>
            <a:spLocks noGrp="1"/>
          </p:cNvSpPr>
          <p:nvPr>
            <p:ph type="sldNum" sz="quarter" idx="12"/>
          </p:nvPr>
        </p:nvSpPr>
        <p:spPr/>
        <p:txBody>
          <a:bodyPr/>
          <a:lstStyle/>
          <a:p>
            <a:fld id="{E62F9BB8-CA1D-2046-9884-1AF42C599110}" type="slidenum">
              <a:rPr lang="en-US" smtClean="0"/>
              <a:t>‹#›</a:t>
            </a:fld>
            <a:endParaRPr lang="en-US" dirty="0"/>
          </a:p>
        </p:txBody>
      </p:sp>
    </p:spTree>
    <p:extLst>
      <p:ext uri="{BB962C8B-B14F-4D97-AF65-F5344CB8AC3E}">
        <p14:creationId xmlns:p14="http://schemas.microsoft.com/office/powerpoint/2010/main" val="2746612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864824-7F8F-7B1D-9FB1-EF9E4F8773F1}"/>
              </a:ext>
            </a:extLst>
          </p:cNvPr>
          <p:cNvSpPr>
            <a:spLocks noGrp="1"/>
          </p:cNvSpPr>
          <p:nvPr>
            <p:ph type="dt" sz="half" idx="10"/>
          </p:nvPr>
        </p:nvSpPr>
        <p:spPr/>
        <p:txBody>
          <a:bodyPr/>
          <a:lstStyle/>
          <a:p>
            <a:fld id="{1B7CBC93-D5B6-0F4B-8970-09010252AC80}" type="datetimeFigureOut">
              <a:rPr lang="en-US" smtClean="0"/>
              <a:t>4/8/24</a:t>
            </a:fld>
            <a:endParaRPr lang="en-US" dirty="0"/>
          </a:p>
        </p:txBody>
      </p:sp>
      <p:sp>
        <p:nvSpPr>
          <p:cNvPr id="3" name="Footer Placeholder 2">
            <a:extLst>
              <a:ext uri="{FF2B5EF4-FFF2-40B4-BE49-F238E27FC236}">
                <a16:creationId xmlns:a16="http://schemas.microsoft.com/office/drawing/2014/main" id="{60A69C1A-FBF6-6C71-134D-001A5A937AD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DC0FC29-11C4-9A6D-9E0F-C67F4C153415}"/>
              </a:ext>
            </a:extLst>
          </p:cNvPr>
          <p:cNvSpPr>
            <a:spLocks noGrp="1"/>
          </p:cNvSpPr>
          <p:nvPr>
            <p:ph type="sldNum" sz="quarter" idx="12"/>
          </p:nvPr>
        </p:nvSpPr>
        <p:spPr/>
        <p:txBody>
          <a:bodyPr/>
          <a:lstStyle/>
          <a:p>
            <a:fld id="{E62F9BB8-CA1D-2046-9884-1AF42C599110}" type="slidenum">
              <a:rPr lang="en-US" smtClean="0"/>
              <a:t>‹#›</a:t>
            </a:fld>
            <a:endParaRPr lang="en-US" dirty="0"/>
          </a:p>
        </p:txBody>
      </p:sp>
    </p:spTree>
    <p:extLst>
      <p:ext uri="{BB962C8B-B14F-4D97-AF65-F5344CB8AC3E}">
        <p14:creationId xmlns:p14="http://schemas.microsoft.com/office/powerpoint/2010/main" val="3356953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00C2B-9DE6-C2E6-8036-293B2EF6AC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724FC5-0F2F-8B0A-8EBE-366C3D0CF4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F42ADE-7749-9411-598B-DA34C6159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5D80E6-0253-090E-0937-7ACDBB573B7C}"/>
              </a:ext>
            </a:extLst>
          </p:cNvPr>
          <p:cNvSpPr>
            <a:spLocks noGrp="1"/>
          </p:cNvSpPr>
          <p:nvPr>
            <p:ph type="dt" sz="half" idx="10"/>
          </p:nvPr>
        </p:nvSpPr>
        <p:spPr/>
        <p:txBody>
          <a:bodyPr/>
          <a:lstStyle/>
          <a:p>
            <a:fld id="{1B7CBC93-D5B6-0F4B-8970-09010252AC80}" type="datetimeFigureOut">
              <a:rPr lang="en-US" smtClean="0"/>
              <a:t>4/8/24</a:t>
            </a:fld>
            <a:endParaRPr lang="en-US" dirty="0"/>
          </a:p>
        </p:txBody>
      </p:sp>
      <p:sp>
        <p:nvSpPr>
          <p:cNvPr id="6" name="Footer Placeholder 5">
            <a:extLst>
              <a:ext uri="{FF2B5EF4-FFF2-40B4-BE49-F238E27FC236}">
                <a16:creationId xmlns:a16="http://schemas.microsoft.com/office/drawing/2014/main" id="{70423A51-B2FC-C297-BF71-132FB7B1833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6BDFC84-19D9-3F81-1CB5-FD55A8B94D77}"/>
              </a:ext>
            </a:extLst>
          </p:cNvPr>
          <p:cNvSpPr>
            <a:spLocks noGrp="1"/>
          </p:cNvSpPr>
          <p:nvPr>
            <p:ph type="sldNum" sz="quarter" idx="12"/>
          </p:nvPr>
        </p:nvSpPr>
        <p:spPr/>
        <p:txBody>
          <a:bodyPr/>
          <a:lstStyle/>
          <a:p>
            <a:fld id="{E62F9BB8-CA1D-2046-9884-1AF42C599110}" type="slidenum">
              <a:rPr lang="en-US" smtClean="0"/>
              <a:t>‹#›</a:t>
            </a:fld>
            <a:endParaRPr lang="en-US" dirty="0"/>
          </a:p>
        </p:txBody>
      </p:sp>
    </p:spTree>
    <p:extLst>
      <p:ext uri="{BB962C8B-B14F-4D97-AF65-F5344CB8AC3E}">
        <p14:creationId xmlns:p14="http://schemas.microsoft.com/office/powerpoint/2010/main" val="2966952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0E200-2E10-2950-FD7A-8BC099B5F7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DD084E-FEE6-8980-B6BA-3FB222E929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9E5BBF2-6C89-4C9F-7F5B-EB15DACD4A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BFEBA1-8763-456E-9204-01F25C6AC4D3}"/>
              </a:ext>
            </a:extLst>
          </p:cNvPr>
          <p:cNvSpPr>
            <a:spLocks noGrp="1"/>
          </p:cNvSpPr>
          <p:nvPr>
            <p:ph type="dt" sz="half" idx="10"/>
          </p:nvPr>
        </p:nvSpPr>
        <p:spPr/>
        <p:txBody>
          <a:bodyPr/>
          <a:lstStyle/>
          <a:p>
            <a:fld id="{1B7CBC93-D5B6-0F4B-8970-09010252AC80}" type="datetimeFigureOut">
              <a:rPr lang="en-US" smtClean="0"/>
              <a:t>4/8/24</a:t>
            </a:fld>
            <a:endParaRPr lang="en-US" dirty="0"/>
          </a:p>
        </p:txBody>
      </p:sp>
      <p:sp>
        <p:nvSpPr>
          <p:cNvPr id="6" name="Footer Placeholder 5">
            <a:extLst>
              <a:ext uri="{FF2B5EF4-FFF2-40B4-BE49-F238E27FC236}">
                <a16:creationId xmlns:a16="http://schemas.microsoft.com/office/drawing/2014/main" id="{AAD4251A-E5D8-59A9-23C7-9E21719BB11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6EB3885-4F4A-485E-F118-A8BCDF9A334D}"/>
              </a:ext>
            </a:extLst>
          </p:cNvPr>
          <p:cNvSpPr>
            <a:spLocks noGrp="1"/>
          </p:cNvSpPr>
          <p:nvPr>
            <p:ph type="sldNum" sz="quarter" idx="12"/>
          </p:nvPr>
        </p:nvSpPr>
        <p:spPr/>
        <p:txBody>
          <a:bodyPr/>
          <a:lstStyle/>
          <a:p>
            <a:fld id="{E62F9BB8-CA1D-2046-9884-1AF42C599110}" type="slidenum">
              <a:rPr lang="en-US" smtClean="0"/>
              <a:t>‹#›</a:t>
            </a:fld>
            <a:endParaRPr lang="en-US" dirty="0"/>
          </a:p>
        </p:txBody>
      </p:sp>
    </p:spTree>
    <p:extLst>
      <p:ext uri="{BB962C8B-B14F-4D97-AF65-F5344CB8AC3E}">
        <p14:creationId xmlns:p14="http://schemas.microsoft.com/office/powerpoint/2010/main" val="238317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955184-FB34-1660-13B7-4384BFE3FC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DAD8D7-5AB2-3BB8-2905-0B1412C1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ACE318-0493-A45B-124A-33F80D7B66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B7CBC93-D5B6-0F4B-8970-09010252AC80}" type="datetimeFigureOut">
              <a:rPr lang="en-US" smtClean="0"/>
              <a:t>4/8/24</a:t>
            </a:fld>
            <a:endParaRPr lang="en-US" dirty="0"/>
          </a:p>
        </p:txBody>
      </p:sp>
      <p:sp>
        <p:nvSpPr>
          <p:cNvPr id="5" name="Footer Placeholder 4">
            <a:extLst>
              <a:ext uri="{FF2B5EF4-FFF2-40B4-BE49-F238E27FC236}">
                <a16:creationId xmlns:a16="http://schemas.microsoft.com/office/drawing/2014/main" id="{734F822C-E4F9-5D70-B6AE-F49597B2AE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C6EA1612-AC4E-FAE7-A184-12EFC3FCBD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62F9BB8-CA1D-2046-9884-1AF42C599110}" type="slidenum">
              <a:rPr lang="en-US" smtClean="0"/>
              <a:t>‹#›</a:t>
            </a:fld>
            <a:endParaRPr lang="en-US" dirty="0"/>
          </a:p>
        </p:txBody>
      </p:sp>
    </p:spTree>
    <p:extLst>
      <p:ext uri="{BB962C8B-B14F-4D97-AF65-F5344CB8AC3E}">
        <p14:creationId xmlns:p14="http://schemas.microsoft.com/office/powerpoint/2010/main" val="23592623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headmind.com/en/csdd/"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elderhsquill.org/18566/features/mechanizing-the-world/"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disneydining.com/pirates-of-the-caribbean-6-plot-villain-revealed-ma1/"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youtube.com/watch?v=jtxBNIxWE90"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pbs.org/newshour/nation/how-baltimores-key-bridge-collapse-will-affect-supply-chains-and-the-economy" TargetMode="Externa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s://www.macombdaily.com/2024/03/26/francis-scott-key-bridge-through-the-years-photo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judithtrojan.com/2014/12/07/i-love-lucy-christmas-special-sweetens-the-pot/"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routenote.com/blog/digital-vs-analog-music/"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imdb.com/title/tt28104766/"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youtube.com/watch?v=baBhClzOge0"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chinatalk.media/p/karl-marx-meets-confucius-on-hunan"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economist.com/business/2015/09/10/digital-taylorism"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sciencefocus.com/science/do-two-mirrors-facing-each-other-produce-infinite-reflections"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allhere.com/ro/wallpaper/1012643#google_vignette"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mutualart.com/Artwork/Robert-Koch-im-Labor/BA7F29358A8B41CB"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FAA07-0439-F7D2-C6EE-92878DF1ED9C}"/>
              </a:ext>
            </a:extLst>
          </p:cNvPr>
          <p:cNvSpPr>
            <a:spLocks noGrp="1"/>
          </p:cNvSpPr>
          <p:nvPr>
            <p:ph type="ctrTitle"/>
          </p:nvPr>
        </p:nvSpPr>
        <p:spPr>
          <a:xfrm>
            <a:off x="0" y="0"/>
            <a:ext cx="12192000" cy="1458097"/>
          </a:xfrm>
        </p:spPr>
        <p:txBody>
          <a:bodyPr>
            <a:normAutofit/>
          </a:bodyPr>
          <a:lstStyle/>
          <a:p>
            <a:r>
              <a:rPr lang="en-US" sz="3200" b="1" dirty="0">
                <a:solidFill>
                  <a:schemeClr val="bg1"/>
                </a:solidFill>
              </a:rPr>
              <a:t>You Can’t Stop the “Signal”: </a:t>
            </a:r>
            <a:br>
              <a:rPr lang="en-US" sz="3200" b="1" dirty="0">
                <a:solidFill>
                  <a:schemeClr val="bg1"/>
                </a:solidFill>
              </a:rPr>
            </a:br>
            <a:r>
              <a:rPr lang="en-US" sz="3200" b="1" dirty="0">
                <a:solidFill>
                  <a:schemeClr val="bg1"/>
                </a:solidFill>
              </a:rPr>
              <a:t>From the Past to the Future of Digitally Mediated </a:t>
            </a:r>
            <a:br>
              <a:rPr lang="en-US" sz="3200" b="1" dirty="0">
                <a:solidFill>
                  <a:schemeClr val="bg1"/>
                </a:solidFill>
              </a:rPr>
            </a:br>
            <a:r>
              <a:rPr lang="en-US" sz="3200" b="1" dirty="0">
                <a:solidFill>
                  <a:schemeClr val="bg1"/>
                </a:solidFill>
              </a:rPr>
              <a:t>Sustainability Due Diligence </a:t>
            </a:r>
          </a:p>
        </p:txBody>
      </p:sp>
      <p:sp>
        <p:nvSpPr>
          <p:cNvPr id="3" name="Subtitle 2">
            <a:extLst>
              <a:ext uri="{FF2B5EF4-FFF2-40B4-BE49-F238E27FC236}">
                <a16:creationId xmlns:a16="http://schemas.microsoft.com/office/drawing/2014/main" id="{328F3C2D-9B8F-ACD2-6739-60EBED0CF853}"/>
              </a:ext>
            </a:extLst>
          </p:cNvPr>
          <p:cNvSpPr>
            <a:spLocks noGrp="1"/>
          </p:cNvSpPr>
          <p:nvPr>
            <p:ph type="subTitle" idx="1"/>
          </p:nvPr>
        </p:nvSpPr>
        <p:spPr>
          <a:xfrm>
            <a:off x="0" y="5534561"/>
            <a:ext cx="6549081" cy="1323439"/>
          </a:xfrm>
        </p:spPr>
        <p:txBody>
          <a:bodyPr>
            <a:normAutofit lnSpcReduction="10000"/>
          </a:bodyPr>
          <a:lstStyle/>
          <a:p>
            <a:r>
              <a:rPr lang="en-US" dirty="0">
                <a:solidFill>
                  <a:schemeClr val="bg1"/>
                </a:solidFill>
              </a:rPr>
              <a:t>Larry Catá Backer (</a:t>
            </a:r>
            <a:r>
              <a:rPr lang="zh-CN" altLang="en-US">
                <a:solidFill>
                  <a:schemeClr val="bg1"/>
                </a:solidFill>
              </a:rPr>
              <a:t>白 轲</a:t>
            </a:r>
            <a:r>
              <a:rPr lang="en-US" altLang="zh-CN" dirty="0">
                <a:solidFill>
                  <a:schemeClr val="bg1"/>
                </a:solidFill>
              </a:rPr>
              <a:t>)</a:t>
            </a:r>
            <a:br>
              <a:rPr lang="en-US" altLang="zh-CN" dirty="0">
                <a:solidFill>
                  <a:schemeClr val="bg1"/>
                </a:solidFill>
              </a:rPr>
            </a:br>
            <a:r>
              <a:rPr lang="en-US" sz="1600" dirty="0">
                <a:solidFill>
                  <a:schemeClr val="bg1"/>
                </a:solidFill>
              </a:rPr>
              <a:t>W. Richard and Mary Eshelman Faculty Scholar; Professor of Law and International Affairs</a:t>
            </a:r>
          </a:p>
          <a:p>
            <a:r>
              <a:rPr lang="en-US" sz="1600" dirty="0">
                <a:solidFill>
                  <a:schemeClr val="bg1"/>
                </a:solidFill>
              </a:rPr>
              <a:t>Pennsylvania State University | 239 Lewis Katz Building, University Park, PA 16802 </a:t>
            </a:r>
          </a:p>
          <a:p>
            <a:endParaRPr lang="en-US" dirty="0"/>
          </a:p>
        </p:txBody>
      </p:sp>
      <p:sp>
        <p:nvSpPr>
          <p:cNvPr id="4" name="TextBox 3">
            <a:extLst>
              <a:ext uri="{FF2B5EF4-FFF2-40B4-BE49-F238E27FC236}">
                <a16:creationId xmlns:a16="http://schemas.microsoft.com/office/drawing/2014/main" id="{116EF014-B485-DB8D-FB4B-D66AF4493270}"/>
              </a:ext>
            </a:extLst>
          </p:cNvPr>
          <p:cNvSpPr txBox="1"/>
          <p:nvPr/>
        </p:nvSpPr>
        <p:spPr>
          <a:xfrm>
            <a:off x="6549081" y="5534561"/>
            <a:ext cx="5642919" cy="1323439"/>
          </a:xfrm>
          <a:prstGeom prst="rect">
            <a:avLst/>
          </a:prstGeom>
          <a:noFill/>
        </p:spPr>
        <p:txBody>
          <a:bodyPr wrap="square" rtlCol="0">
            <a:spAutoFit/>
          </a:bodyPr>
          <a:lstStyle/>
          <a:p>
            <a:pPr marL="0" marR="0" algn="ctr">
              <a:spcBef>
                <a:spcPts val="0"/>
              </a:spcBef>
              <a:spcAft>
                <a:spcPts val="0"/>
              </a:spcAft>
            </a:pPr>
            <a:r>
              <a:rPr lang="en-US" sz="1600" b="1" kern="0" dirty="0">
                <a:solidFill>
                  <a:schemeClr val="bg1"/>
                </a:solidFill>
                <a:effectLst/>
                <a:ea typeface="Times New Roman" panose="02020603050405020304" pitchFamily="18" charset="0"/>
                <a:cs typeface="Times New Roman" panose="02020603050405020304" pitchFamily="18" charset="0"/>
              </a:rPr>
              <a:t>Asser Institute:  Center for International and European Law &amp; University of Amsterdam  Law School-</a:t>
            </a:r>
          </a:p>
          <a:p>
            <a:pPr marL="0" marR="0" algn="ctr">
              <a:spcBef>
                <a:spcPts val="0"/>
              </a:spcBef>
              <a:spcAft>
                <a:spcPts val="0"/>
              </a:spcAft>
            </a:pPr>
            <a:r>
              <a:rPr lang="en-US" sz="1600" b="1" kern="0" dirty="0">
                <a:solidFill>
                  <a:schemeClr val="bg1"/>
                </a:solidFill>
                <a:effectLst/>
                <a:ea typeface="Times New Roman" panose="02020603050405020304" pitchFamily="18" charset="0"/>
                <a:cs typeface="Times New Roman" panose="02020603050405020304" pitchFamily="18" charset="0"/>
              </a:rPr>
              <a:t>[Spring Academy] Technologies of sustainability due diligence: Digital tools and global value chain regulations</a:t>
            </a:r>
            <a:endParaRPr lang="en-US" sz="1600" b="1" kern="100" dirty="0">
              <a:solidFill>
                <a:schemeClr val="bg1"/>
              </a:solidFill>
              <a:effectLst/>
              <a:ea typeface="DengXian" panose="02010600030101010101" pitchFamily="2" charset="-122"/>
              <a:cs typeface="Times New Roman (Body CS)"/>
            </a:endParaRPr>
          </a:p>
          <a:p>
            <a:pPr algn="ctr"/>
            <a:r>
              <a:rPr lang="en-US" sz="1600" b="1" kern="0" dirty="0">
                <a:solidFill>
                  <a:schemeClr val="bg1"/>
                </a:solidFill>
                <a:effectLst/>
                <a:ea typeface="Times New Roman" panose="02020603050405020304" pitchFamily="18" charset="0"/>
                <a:cs typeface="Times New Roman" panose="02020603050405020304" pitchFamily="18" charset="0"/>
              </a:rPr>
              <a:t>8 April 2024 </a:t>
            </a:r>
            <a:endParaRPr lang="en-US" sz="1600" b="1" dirty="0">
              <a:solidFill>
                <a:schemeClr val="bg1"/>
              </a:solidFill>
            </a:endParaRPr>
          </a:p>
        </p:txBody>
      </p:sp>
    </p:spTree>
    <p:extLst>
      <p:ext uri="{BB962C8B-B14F-4D97-AF65-F5344CB8AC3E}">
        <p14:creationId xmlns:p14="http://schemas.microsoft.com/office/powerpoint/2010/main" val="269818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A couple of men in suits&#10;&#10;Description automatically generated">
            <a:extLst>
              <a:ext uri="{FF2B5EF4-FFF2-40B4-BE49-F238E27FC236}">
                <a16:creationId xmlns:a16="http://schemas.microsoft.com/office/drawing/2014/main" id="{13C6AC68-02B9-26E2-17F1-3C3510611B05}"/>
              </a:ext>
            </a:extLst>
          </p:cNvPr>
          <p:cNvPicPr>
            <a:picLocks noGrp="1" noChangeAspect="1"/>
          </p:cNvPicPr>
          <p:nvPr>
            <p:ph sz="half" idx="2"/>
          </p:nvPr>
        </p:nvPicPr>
        <p:blipFill rotWithShape="1">
          <a:blip r:embed="rId2"/>
          <a:srcRect b="9652"/>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39DA58E-0DA0-A85A-0ABA-65C4ED2CDB66}"/>
              </a:ext>
            </a:extLst>
          </p:cNvPr>
          <p:cNvSpPr>
            <a:spLocks noGrp="1"/>
          </p:cNvSpPr>
          <p:nvPr>
            <p:ph type="title"/>
          </p:nvPr>
        </p:nvSpPr>
        <p:spPr>
          <a:xfrm>
            <a:off x="7531610" y="253915"/>
            <a:ext cx="3822189" cy="1899912"/>
          </a:xfrm>
        </p:spPr>
        <p:txBody>
          <a:bodyPr vert="horz" lIns="91440" tIns="45720" rIns="91440" bIns="45720" rtlCol="0" anchor="ctr">
            <a:normAutofit/>
          </a:bodyPr>
          <a:lstStyle/>
          <a:p>
            <a:r>
              <a:rPr lang="en-US" sz="4000" dirty="0"/>
              <a:t>Markets-Based Diligence Systems: UNGP</a:t>
            </a:r>
          </a:p>
        </p:txBody>
      </p:sp>
      <p:sp>
        <p:nvSpPr>
          <p:cNvPr id="3" name="Content Placeholder 2">
            <a:extLst>
              <a:ext uri="{FF2B5EF4-FFF2-40B4-BE49-F238E27FC236}">
                <a16:creationId xmlns:a16="http://schemas.microsoft.com/office/drawing/2014/main" id="{276A4D2D-64D9-69B6-459E-DC791D26CDC8}"/>
              </a:ext>
            </a:extLst>
          </p:cNvPr>
          <p:cNvSpPr>
            <a:spLocks noGrp="1"/>
          </p:cNvSpPr>
          <p:nvPr>
            <p:ph sz="half" idx="1"/>
          </p:nvPr>
        </p:nvSpPr>
        <p:spPr>
          <a:xfrm>
            <a:off x="7534659" y="2294019"/>
            <a:ext cx="4657341" cy="4563971"/>
          </a:xfrm>
        </p:spPr>
        <p:txBody>
          <a:bodyPr vert="horz" lIns="91440" tIns="45720" rIns="91440" bIns="45720" rtlCol="0">
            <a:noAutofit/>
          </a:bodyPr>
          <a:lstStyle/>
          <a:p>
            <a:r>
              <a:rPr lang="en-US" sz="1800" dirty="0"/>
              <a:t>Policy Commitment</a:t>
            </a:r>
          </a:p>
          <a:p>
            <a:r>
              <a:rPr lang="en-US" sz="1800" dirty="0"/>
              <a:t>Diligence Framework</a:t>
            </a:r>
          </a:p>
          <a:p>
            <a:pPr lvl="1"/>
            <a:r>
              <a:rPr lang="en-US" sz="1600" dirty="0"/>
              <a:t>Purpose: </a:t>
            </a:r>
          </a:p>
          <a:p>
            <a:pPr lvl="2"/>
            <a:r>
              <a:rPr lang="en-US" sz="1400" dirty="0"/>
              <a:t>to “identify, prevent, mitigate, and account for” the way in which an enterprise addresses adverse human rights impacts </a:t>
            </a:r>
          </a:p>
          <a:p>
            <a:pPr lvl="1"/>
            <a:r>
              <a:rPr lang="en-US" sz="1600" dirty="0"/>
              <a:t>(1) assessing impacts; </a:t>
            </a:r>
          </a:p>
          <a:p>
            <a:pPr lvl="1"/>
            <a:r>
              <a:rPr lang="en-US" sz="1600" dirty="0"/>
              <a:t>(2) integrating and acting on findings; </a:t>
            </a:r>
          </a:p>
          <a:p>
            <a:pPr lvl="1"/>
            <a:r>
              <a:rPr lang="en-US" sz="1600" dirty="0"/>
              <a:t>(3) tracking responses; and </a:t>
            </a:r>
          </a:p>
          <a:p>
            <a:pPr lvl="1"/>
            <a:r>
              <a:rPr lang="en-US" sz="1600" dirty="0"/>
              <a:t>(4) communicating how impacts are addressed</a:t>
            </a:r>
          </a:p>
          <a:p>
            <a:r>
              <a:rPr lang="en-US" sz="1800" dirty="0"/>
              <a:t>Mediating and Routing Principles</a:t>
            </a:r>
          </a:p>
          <a:p>
            <a:pPr lvl="1"/>
            <a:r>
              <a:rPr lang="en-US" sz="1600" dirty="0"/>
              <a:t>Prevent-mitigate-remedy</a:t>
            </a:r>
          </a:p>
          <a:p>
            <a:pPr lvl="1"/>
            <a:r>
              <a:rPr lang="en-US" sz="1600" dirty="0"/>
              <a:t>Severity</a:t>
            </a:r>
          </a:p>
          <a:p>
            <a:pPr lvl="1"/>
            <a:r>
              <a:rPr lang="en-US" sz="1600" dirty="0"/>
              <a:t>Direct vs Indirect causation</a:t>
            </a:r>
          </a:p>
          <a:p>
            <a:pPr lvl="1"/>
            <a:r>
              <a:rPr lang="en-US" sz="1600" dirty="0"/>
              <a:t>Leverage</a:t>
            </a:r>
          </a:p>
        </p:txBody>
      </p:sp>
    </p:spTree>
    <p:extLst>
      <p:ext uri="{BB962C8B-B14F-4D97-AF65-F5344CB8AC3E}">
        <p14:creationId xmlns:p14="http://schemas.microsoft.com/office/powerpoint/2010/main" val="4198996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E787B00-AD1B-AAB7-142B-7679C00E30AB}"/>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sz="4100" dirty="0"/>
              <a:t>Public Law Based Diligence Systems: SC3D</a:t>
            </a:r>
          </a:p>
        </p:txBody>
      </p:sp>
      <p:sp>
        <p:nvSpPr>
          <p:cNvPr id="3" name="Content Placeholder 2">
            <a:extLst>
              <a:ext uri="{FF2B5EF4-FFF2-40B4-BE49-F238E27FC236}">
                <a16:creationId xmlns:a16="http://schemas.microsoft.com/office/drawing/2014/main" id="{5E21EAB6-8A49-2F81-7F5A-0606045B8AF5}"/>
              </a:ext>
            </a:extLst>
          </p:cNvPr>
          <p:cNvSpPr>
            <a:spLocks noGrp="1"/>
          </p:cNvSpPr>
          <p:nvPr>
            <p:ph sz="half" idx="1"/>
          </p:nvPr>
        </p:nvSpPr>
        <p:spPr>
          <a:xfrm>
            <a:off x="0" y="2333297"/>
            <a:ext cx="6226167" cy="4388780"/>
          </a:xfrm>
        </p:spPr>
        <p:txBody>
          <a:bodyPr vert="horz" lIns="91440" tIns="45720" rIns="91440" bIns="45720" rtlCol="0">
            <a:normAutofit fontScale="85000" lnSpcReduction="20000"/>
          </a:bodyPr>
          <a:lstStyle/>
          <a:p>
            <a:r>
              <a:rPr lang="en-US" sz="2400" dirty="0"/>
              <a:t>Built around the conceptual framework for such systems developed by the Organization for Economic Cooperation and Development (OECD).</a:t>
            </a:r>
          </a:p>
          <a:p>
            <a:r>
              <a:rPr lang="en-US" sz="2400" dirty="0"/>
              <a:t>Six critical steps</a:t>
            </a:r>
            <a:r>
              <a:rPr lang="en-US" sz="1800" dirty="0"/>
              <a:t>: </a:t>
            </a:r>
          </a:p>
          <a:p>
            <a:pPr lvl="1"/>
            <a:r>
              <a:rPr lang="en-US" sz="1800" dirty="0"/>
              <a:t>(1) integrating due diligence into policies and management systems; </a:t>
            </a:r>
          </a:p>
          <a:p>
            <a:pPr lvl="1"/>
            <a:r>
              <a:rPr lang="en-US" sz="1800" dirty="0"/>
              <a:t>(2) Identifying and addressing adverse human rights and environmental impacts; </a:t>
            </a:r>
          </a:p>
          <a:p>
            <a:pPr lvl="1"/>
            <a:r>
              <a:rPr lang="en-US" sz="1800" dirty="0"/>
              <a:t>(3) Preventing, ceasing or minimizing actual and potential adverse human rights impacts; </a:t>
            </a:r>
          </a:p>
          <a:p>
            <a:pPr lvl="1"/>
            <a:r>
              <a:rPr lang="en-US" sz="1800" dirty="0"/>
              <a:t>(4) Monitoring and assessing the effectiveness of measures; </a:t>
            </a:r>
          </a:p>
          <a:p>
            <a:pPr lvl="1"/>
            <a:r>
              <a:rPr lang="en-US" sz="1800" dirty="0"/>
              <a:t>(5) Communicating; and </a:t>
            </a:r>
          </a:p>
          <a:p>
            <a:pPr lvl="1"/>
            <a:r>
              <a:rPr lang="en-US" sz="1800" dirty="0"/>
              <a:t>(6) Providing remediation. Action and impact is to be ordered around concepts of severity and immediacy. And the system privileges prevention (risk aversion principles) rather than compensatory principles.  </a:t>
            </a:r>
          </a:p>
          <a:p>
            <a:r>
              <a:rPr lang="en-US" sz="2400" dirty="0"/>
              <a:t>System of administrative oversight</a:t>
            </a:r>
          </a:p>
          <a:p>
            <a:pPr lvl="1"/>
            <a:r>
              <a:rPr lang="en-US" sz="1800" dirty="0"/>
              <a:t>With incentive and penalty features</a:t>
            </a:r>
          </a:p>
          <a:p>
            <a:pPr lvl="1"/>
            <a:r>
              <a:rPr lang="en-US" sz="1800" dirty="0"/>
              <a:t>Limited direct reach</a:t>
            </a:r>
          </a:p>
          <a:p>
            <a:pPr lvl="1"/>
            <a:r>
              <a:rPr lang="en-US" sz="1800" dirty="0"/>
              <a:t>Cram down principle for indirect adoption</a:t>
            </a:r>
          </a:p>
          <a:p>
            <a:endParaRPr lang="en-US" sz="1000" dirty="0"/>
          </a:p>
        </p:txBody>
      </p:sp>
      <p:pic>
        <p:nvPicPr>
          <p:cNvPr id="8" name="Content Placeholder 7" descr="A blue square with yellow stars in the center&#10;&#10;Description automatically generated">
            <a:hlinkClick r:id="rId2"/>
            <a:extLst>
              <a:ext uri="{FF2B5EF4-FFF2-40B4-BE49-F238E27FC236}">
                <a16:creationId xmlns:a16="http://schemas.microsoft.com/office/drawing/2014/main" id="{DCAE53EE-E5AA-C714-E85E-139179D2F98F}"/>
              </a:ext>
            </a:extLst>
          </p:cNvPr>
          <p:cNvPicPr>
            <a:picLocks noGrp="1" noChangeAspect="1"/>
          </p:cNvPicPr>
          <p:nvPr>
            <p:ph sz="half" idx="2"/>
          </p:nvPr>
        </p:nvPicPr>
        <p:blipFill rotWithShape="1">
          <a:blip r:embed="rId3"/>
          <a:srcRect l="9059" r="421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230130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CED7F-BE1C-BED9-70F7-B606E708D6AD}"/>
              </a:ext>
            </a:extLst>
          </p:cNvPr>
          <p:cNvSpPr>
            <a:spLocks noGrp="1"/>
          </p:cNvSpPr>
          <p:nvPr>
            <p:ph type="title"/>
          </p:nvPr>
        </p:nvSpPr>
        <p:spPr>
          <a:xfrm>
            <a:off x="762001" y="5074023"/>
            <a:ext cx="10109199" cy="956073"/>
          </a:xfrm>
        </p:spPr>
        <p:txBody>
          <a:bodyPr vert="horz" lIns="91440" tIns="45720" rIns="91440" bIns="45720" rtlCol="0" anchor="ctr">
            <a:normAutofit fontScale="90000"/>
          </a:bodyPr>
          <a:lstStyle/>
          <a:p>
            <a:r>
              <a:rPr lang="en-US" sz="3600" dirty="0"/>
              <a:t>III. Compliance Tech and Compliant Technologies: The Marriage of Tech and Diligence </a:t>
            </a:r>
          </a:p>
        </p:txBody>
      </p:sp>
      <p:pic>
        <p:nvPicPr>
          <p:cNvPr id="7" name="Content Placeholder 6" descr="A close-up of a hand touching a silver and blue light&#10;&#10;Description automatically generated">
            <a:hlinkClick r:id="rId2"/>
            <a:extLst>
              <a:ext uri="{FF2B5EF4-FFF2-40B4-BE49-F238E27FC236}">
                <a16:creationId xmlns:a16="http://schemas.microsoft.com/office/drawing/2014/main" id="{BEC24A4B-BFA3-64D1-8149-5B9C86DC8FE7}"/>
              </a:ext>
            </a:extLst>
          </p:cNvPr>
          <p:cNvPicPr>
            <a:picLocks noGrp="1" noChangeAspect="1"/>
          </p:cNvPicPr>
          <p:nvPr>
            <p:ph idx="1"/>
          </p:nvPr>
        </p:nvPicPr>
        <p:blipFill rotWithShape="1">
          <a:blip r:embed="rId3"/>
          <a:srcRect t="22043" b="3148"/>
          <a:stretch/>
        </p:blipFill>
        <p:spPr>
          <a:xfrm>
            <a:off x="20" y="-39"/>
            <a:ext cx="12191980" cy="4172740"/>
          </a:xfrm>
          <a:prstGeom prst="rect">
            <a:avLst/>
          </a:prstGeom>
        </p:spPr>
      </p:pic>
      <p:cxnSp>
        <p:nvCxnSpPr>
          <p:cNvPr id="12" name="Straight Connector 11">
            <a:extLst>
              <a:ext uri="{FF2B5EF4-FFF2-40B4-BE49-F238E27FC236}">
                <a16:creationId xmlns:a16="http://schemas.microsoft.com/office/drawing/2014/main" id="{7667AA61-5C27-F30F-D229-06CBE5709F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1" y="4811517"/>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318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761AE-835E-476A-B19D-240B0D32BC54}"/>
              </a:ext>
            </a:extLst>
          </p:cNvPr>
          <p:cNvSpPr>
            <a:spLocks noGrp="1"/>
          </p:cNvSpPr>
          <p:nvPr>
            <p:ph type="title"/>
          </p:nvPr>
        </p:nvSpPr>
        <p:spPr/>
        <p:txBody>
          <a:bodyPr/>
          <a:lstStyle/>
          <a:p>
            <a:r>
              <a:rPr lang="en-US" dirty="0"/>
              <a:t>Mutual Advantage--Bridging</a:t>
            </a:r>
          </a:p>
        </p:txBody>
      </p:sp>
      <p:pic>
        <p:nvPicPr>
          <p:cNvPr id="7" name="Content Placeholder 6" descr="A person and person sitting on a bed&#10;&#10;Description automatically generated">
            <a:extLst>
              <a:ext uri="{FF2B5EF4-FFF2-40B4-BE49-F238E27FC236}">
                <a16:creationId xmlns:a16="http://schemas.microsoft.com/office/drawing/2014/main" id="{E6B46908-FEA3-1D42-ABB8-A3BE2B531027}"/>
              </a:ext>
            </a:extLst>
          </p:cNvPr>
          <p:cNvPicPr>
            <a:picLocks noGrp="1" noChangeAspect="1"/>
          </p:cNvPicPr>
          <p:nvPr>
            <p:ph sz="half" idx="1"/>
          </p:nvPr>
        </p:nvPicPr>
        <p:blipFill>
          <a:blip r:embed="rId2"/>
          <a:stretch>
            <a:fillRect/>
          </a:stretch>
        </p:blipFill>
        <p:spPr>
          <a:xfrm>
            <a:off x="838200" y="2247327"/>
            <a:ext cx="5181600" cy="3507934"/>
          </a:xfrm>
        </p:spPr>
      </p:pic>
      <p:sp>
        <p:nvSpPr>
          <p:cNvPr id="5" name="Content Placeholder 4">
            <a:extLst>
              <a:ext uri="{FF2B5EF4-FFF2-40B4-BE49-F238E27FC236}">
                <a16:creationId xmlns:a16="http://schemas.microsoft.com/office/drawing/2014/main" id="{FDB3843A-66D1-85F1-7AFD-6BDAB762329F}"/>
              </a:ext>
            </a:extLst>
          </p:cNvPr>
          <p:cNvSpPr>
            <a:spLocks noGrp="1"/>
          </p:cNvSpPr>
          <p:nvPr>
            <p:ph sz="half" idx="2"/>
          </p:nvPr>
        </p:nvSpPr>
        <p:spPr/>
        <p:txBody>
          <a:bodyPr>
            <a:normAutofit fontScale="92500" lnSpcReduction="10000"/>
          </a:bodyPr>
          <a:lstStyle/>
          <a:p>
            <a:r>
              <a:rPr lang="en-US" dirty="0"/>
              <a:t>Mapping</a:t>
            </a:r>
          </a:p>
          <a:p>
            <a:pPr lvl="1"/>
            <a:r>
              <a:rPr lang="en-US" dirty="0"/>
              <a:t>Upstream/downstream supply chains</a:t>
            </a:r>
          </a:p>
          <a:p>
            <a:pPr lvl="1"/>
            <a:r>
              <a:rPr lang="en-US" dirty="0"/>
              <a:t>Product lifecycles</a:t>
            </a:r>
          </a:p>
          <a:p>
            <a:r>
              <a:rPr lang="en-US" dirty="0"/>
              <a:t>Detect and assess</a:t>
            </a:r>
          </a:p>
          <a:p>
            <a:pPr lvl="1"/>
            <a:r>
              <a:rPr lang="en-US" dirty="0"/>
              <a:t>Sustainability risks and impacts</a:t>
            </a:r>
          </a:p>
          <a:p>
            <a:r>
              <a:rPr lang="en-US" dirty="0"/>
              <a:t>Model and predict</a:t>
            </a:r>
          </a:p>
          <a:p>
            <a:pPr lvl="1"/>
            <a:r>
              <a:rPr lang="en-US" dirty="0"/>
              <a:t>Activity as a function of risk</a:t>
            </a:r>
          </a:p>
          <a:p>
            <a:r>
              <a:rPr lang="en-US" dirty="0"/>
              <a:t>Monitoring</a:t>
            </a:r>
          </a:p>
          <a:p>
            <a:pPr lvl="1"/>
            <a:r>
              <a:rPr lang="en-US" dirty="0"/>
              <a:t>Minimize compliance risk across platforms</a:t>
            </a:r>
          </a:p>
          <a:p>
            <a:pPr lvl="1"/>
            <a:r>
              <a:rPr lang="en-US" dirty="0"/>
              <a:t>Quality control</a:t>
            </a:r>
          </a:p>
        </p:txBody>
      </p:sp>
      <p:sp>
        <p:nvSpPr>
          <p:cNvPr id="8" name="TextBox 7">
            <a:extLst>
              <a:ext uri="{FF2B5EF4-FFF2-40B4-BE49-F238E27FC236}">
                <a16:creationId xmlns:a16="http://schemas.microsoft.com/office/drawing/2014/main" id="{E159F17B-3493-9048-1E1E-046134F380C2}"/>
              </a:ext>
            </a:extLst>
          </p:cNvPr>
          <p:cNvSpPr txBox="1"/>
          <p:nvPr/>
        </p:nvSpPr>
        <p:spPr>
          <a:xfrm>
            <a:off x="0" y="6199274"/>
            <a:ext cx="4164227" cy="646331"/>
          </a:xfrm>
          <a:prstGeom prst="rect">
            <a:avLst/>
          </a:prstGeom>
          <a:noFill/>
        </p:spPr>
        <p:txBody>
          <a:bodyPr wrap="square" rtlCol="0">
            <a:spAutoFit/>
          </a:bodyPr>
          <a:lstStyle/>
          <a:p>
            <a:r>
              <a:rPr lang="en-US" dirty="0"/>
              <a:t>Mr. Universe weds his Companion Bot</a:t>
            </a:r>
          </a:p>
          <a:p>
            <a:endParaRPr lang="en-US" dirty="0"/>
          </a:p>
        </p:txBody>
      </p:sp>
      <p:sp>
        <p:nvSpPr>
          <p:cNvPr id="3" name="TextBox 2">
            <a:extLst>
              <a:ext uri="{FF2B5EF4-FFF2-40B4-BE49-F238E27FC236}">
                <a16:creationId xmlns:a16="http://schemas.microsoft.com/office/drawing/2014/main" id="{42B47935-503A-E946-D18A-B696531DED94}"/>
              </a:ext>
            </a:extLst>
          </p:cNvPr>
          <p:cNvSpPr txBox="1"/>
          <p:nvPr/>
        </p:nvSpPr>
        <p:spPr>
          <a:xfrm>
            <a:off x="4267280" y="6383939"/>
            <a:ext cx="7813293" cy="276999"/>
          </a:xfrm>
          <a:prstGeom prst="rect">
            <a:avLst/>
          </a:prstGeom>
          <a:noFill/>
        </p:spPr>
        <p:txBody>
          <a:bodyPr wrap="none" rtlCol="0">
            <a:spAutoFit/>
          </a:bodyPr>
          <a:lstStyle/>
          <a:p>
            <a:r>
              <a:rPr lang="en-US" sz="1200" dirty="0"/>
              <a:t>2023 report, The Potential of Big Data Technologies for the Human Rights and Environmental Due Diligence Process </a:t>
            </a:r>
          </a:p>
        </p:txBody>
      </p:sp>
    </p:spTree>
    <p:extLst>
      <p:ext uri="{BB962C8B-B14F-4D97-AF65-F5344CB8AC3E}">
        <p14:creationId xmlns:p14="http://schemas.microsoft.com/office/powerpoint/2010/main" val="1061429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730"/>
            <a:lum/>
          </a:blip>
          <a:srcRect/>
          <a:stretch>
            <a:fillRect t="-23000" b="-2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FBE65-27AB-79B3-3253-B0B17CF25133}"/>
              </a:ext>
            </a:extLst>
          </p:cNvPr>
          <p:cNvSpPr>
            <a:spLocks noGrp="1"/>
          </p:cNvSpPr>
          <p:nvPr>
            <p:ph type="title"/>
          </p:nvPr>
        </p:nvSpPr>
        <p:spPr/>
        <p:txBody>
          <a:bodyPr>
            <a:normAutofit/>
          </a:bodyPr>
          <a:lstStyle/>
          <a:p>
            <a:r>
              <a:rPr lang="en-US" dirty="0"/>
              <a:t>Mutual Risks—Blowing Things Up</a:t>
            </a:r>
          </a:p>
        </p:txBody>
      </p:sp>
      <p:sp>
        <p:nvSpPr>
          <p:cNvPr id="6" name="Content Placeholder 5">
            <a:extLst>
              <a:ext uri="{FF2B5EF4-FFF2-40B4-BE49-F238E27FC236}">
                <a16:creationId xmlns:a16="http://schemas.microsoft.com/office/drawing/2014/main" id="{34614D60-0E5A-569F-B03F-5CD94CB3E76F}"/>
              </a:ext>
            </a:extLst>
          </p:cNvPr>
          <p:cNvSpPr>
            <a:spLocks noGrp="1"/>
          </p:cNvSpPr>
          <p:nvPr>
            <p:ph idx="1"/>
          </p:nvPr>
        </p:nvSpPr>
        <p:spPr>
          <a:xfrm>
            <a:off x="4088524" y="1690688"/>
            <a:ext cx="6400799" cy="4685398"/>
          </a:xfrm>
        </p:spPr>
        <p:txBody>
          <a:bodyPr>
            <a:normAutofit fontScale="85000" lnSpcReduction="20000"/>
          </a:bodyPr>
          <a:lstStyle/>
          <a:p>
            <a:r>
              <a:rPr lang="en-US" dirty="0">
                <a:solidFill>
                  <a:srgbClr val="C00000"/>
                </a:solidFill>
              </a:rPr>
              <a:t>Risks</a:t>
            </a:r>
          </a:p>
          <a:p>
            <a:pPr lvl="1"/>
            <a:r>
              <a:rPr lang="en-US" dirty="0"/>
              <a:t>Effectiveness</a:t>
            </a:r>
          </a:p>
          <a:p>
            <a:pPr lvl="2"/>
            <a:r>
              <a:rPr lang="en-US" dirty="0"/>
              <a:t>Coding</a:t>
            </a:r>
          </a:p>
          <a:p>
            <a:pPr lvl="2"/>
            <a:r>
              <a:rPr lang="en-US" dirty="0"/>
              <a:t>Data garbage</a:t>
            </a:r>
          </a:p>
          <a:p>
            <a:pPr lvl="2"/>
            <a:r>
              <a:rPr lang="en-US" dirty="0"/>
              <a:t>Conceptual framework</a:t>
            </a:r>
          </a:p>
          <a:p>
            <a:pPr lvl="2"/>
            <a:r>
              <a:rPr lang="en-US" dirty="0"/>
              <a:t>Objectives</a:t>
            </a:r>
          </a:p>
          <a:p>
            <a:pPr lvl="2"/>
            <a:r>
              <a:rPr lang="en-US" dirty="0"/>
              <a:t>Alignment of OS</a:t>
            </a:r>
          </a:p>
          <a:p>
            <a:pPr lvl="1"/>
            <a:r>
              <a:rPr lang="en-US" dirty="0"/>
              <a:t>Amplifying bias</a:t>
            </a:r>
          </a:p>
          <a:p>
            <a:pPr lvl="2"/>
            <a:r>
              <a:rPr lang="en-US" dirty="0"/>
              <a:t>Coding a system of privileging bias</a:t>
            </a:r>
          </a:p>
          <a:p>
            <a:pPr lvl="2"/>
            <a:r>
              <a:rPr lang="en-US" dirty="0"/>
              <a:t>Suppressing taboo bias</a:t>
            </a:r>
          </a:p>
          <a:p>
            <a:pPr lvl="2"/>
            <a:r>
              <a:rPr lang="en-US" dirty="0"/>
              <a:t>Knowing the difference between the two</a:t>
            </a:r>
          </a:p>
          <a:p>
            <a:pPr lvl="1"/>
            <a:r>
              <a:rPr lang="en-US" dirty="0"/>
              <a:t>Tech itself an adverse impact </a:t>
            </a:r>
          </a:p>
          <a:p>
            <a:pPr lvl="2"/>
            <a:r>
              <a:rPr lang="en-US" dirty="0"/>
              <a:t>Privacy</a:t>
            </a:r>
          </a:p>
          <a:p>
            <a:pPr lvl="2"/>
            <a:r>
              <a:rPr lang="en-US" dirty="0"/>
              <a:t>Manipulation (only humans should manipulate each other)</a:t>
            </a:r>
          </a:p>
          <a:p>
            <a:pPr lvl="2"/>
            <a:r>
              <a:rPr lang="en-US" dirty="0"/>
              <a:t>Effect on environment through consumption of resources</a:t>
            </a:r>
          </a:p>
          <a:p>
            <a:endParaRPr lang="en-US" dirty="0"/>
          </a:p>
        </p:txBody>
      </p:sp>
      <p:sp>
        <p:nvSpPr>
          <p:cNvPr id="5" name="TextBox 4">
            <a:extLst>
              <a:ext uri="{FF2B5EF4-FFF2-40B4-BE49-F238E27FC236}">
                <a16:creationId xmlns:a16="http://schemas.microsoft.com/office/drawing/2014/main" id="{7FF9342B-FDDA-678F-FF5C-25639A2C4980}"/>
              </a:ext>
            </a:extLst>
          </p:cNvPr>
          <p:cNvSpPr txBox="1"/>
          <p:nvPr/>
        </p:nvSpPr>
        <p:spPr>
          <a:xfrm>
            <a:off x="0" y="6376086"/>
            <a:ext cx="12192000" cy="307777"/>
          </a:xfrm>
          <a:prstGeom prst="rect">
            <a:avLst/>
          </a:prstGeom>
          <a:noFill/>
        </p:spPr>
        <p:txBody>
          <a:bodyPr wrap="square" rtlCol="0">
            <a:spAutoFit/>
          </a:bodyPr>
          <a:lstStyle/>
          <a:p>
            <a:pPr algn="ctr"/>
            <a:r>
              <a:rPr lang="en-US" sz="1400" dirty="0"/>
              <a:t>2023 report, The Potential of Big Data Technologies for the Human Rights and Environmental Due Diligence Process </a:t>
            </a:r>
          </a:p>
        </p:txBody>
      </p:sp>
    </p:spTree>
    <p:extLst>
      <p:ext uri="{BB962C8B-B14F-4D97-AF65-F5344CB8AC3E}">
        <p14:creationId xmlns:p14="http://schemas.microsoft.com/office/powerpoint/2010/main" val="1183814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10292-4776-DCFF-316F-E07135BBB138}"/>
              </a:ext>
            </a:extLst>
          </p:cNvPr>
          <p:cNvSpPr>
            <a:spLocks noGrp="1"/>
          </p:cNvSpPr>
          <p:nvPr>
            <p:ph type="title"/>
          </p:nvPr>
        </p:nvSpPr>
        <p:spPr>
          <a:xfrm>
            <a:off x="838200" y="1"/>
            <a:ext cx="10515600" cy="1050324"/>
          </a:xfrm>
        </p:spPr>
        <p:txBody>
          <a:bodyPr/>
          <a:lstStyle/>
          <a:p>
            <a:pPr algn="ctr"/>
            <a:r>
              <a:rPr lang="en-US" b="1" dirty="0"/>
              <a:t>EU Artificial Intelligence Act </a:t>
            </a:r>
          </a:p>
        </p:txBody>
      </p:sp>
      <p:sp>
        <p:nvSpPr>
          <p:cNvPr id="3" name="Content Placeholder 2">
            <a:extLst>
              <a:ext uri="{FF2B5EF4-FFF2-40B4-BE49-F238E27FC236}">
                <a16:creationId xmlns:a16="http://schemas.microsoft.com/office/drawing/2014/main" id="{D0CD0329-988F-15B7-1A09-4CACAFEFD93C}"/>
              </a:ext>
            </a:extLst>
          </p:cNvPr>
          <p:cNvSpPr>
            <a:spLocks noGrp="1"/>
          </p:cNvSpPr>
          <p:nvPr>
            <p:ph sz="half" idx="1"/>
          </p:nvPr>
        </p:nvSpPr>
        <p:spPr>
          <a:xfrm>
            <a:off x="0" y="1050325"/>
            <a:ext cx="3756454" cy="5807675"/>
          </a:xfrm>
        </p:spPr>
        <p:txBody>
          <a:bodyPr>
            <a:normAutofit fontScale="70000" lnSpcReduction="20000"/>
          </a:bodyPr>
          <a:lstStyle/>
          <a:p>
            <a:r>
              <a:rPr lang="en-US" dirty="0"/>
              <a:t>EU-AIA core objectives: </a:t>
            </a:r>
          </a:p>
          <a:p>
            <a:r>
              <a:rPr lang="en-US" dirty="0"/>
              <a:t>(1)  ensuring that AI systems placed on the Union market and used are safe and respect existing law on fundamental rights and Union values; </a:t>
            </a:r>
          </a:p>
          <a:p>
            <a:r>
              <a:rPr lang="en-US" dirty="0"/>
              <a:t>(2) ensuring legal certainty to facilitate investment and innovation in AI; </a:t>
            </a:r>
          </a:p>
          <a:p>
            <a:r>
              <a:rPr lang="en-US" dirty="0"/>
              <a:t>(3) enhancing governance and effective enforcement of existing law on fundamental rights and safety requirements applicable to AI systems;</a:t>
            </a:r>
          </a:p>
          <a:p>
            <a:r>
              <a:rPr lang="en-US" dirty="0"/>
              <a:t>(4) facilitating the development of a single market for lawful, safe and trustworthy AI applications and prevent market fragmentation </a:t>
            </a:r>
          </a:p>
        </p:txBody>
      </p:sp>
      <p:sp>
        <p:nvSpPr>
          <p:cNvPr id="4" name="Content Placeholder 3">
            <a:extLst>
              <a:ext uri="{FF2B5EF4-FFF2-40B4-BE49-F238E27FC236}">
                <a16:creationId xmlns:a16="http://schemas.microsoft.com/office/drawing/2014/main" id="{AB21FC5B-8A13-A5C4-B72B-52722E012689}"/>
              </a:ext>
            </a:extLst>
          </p:cNvPr>
          <p:cNvSpPr>
            <a:spLocks noGrp="1"/>
          </p:cNvSpPr>
          <p:nvPr>
            <p:ph sz="half" idx="2"/>
          </p:nvPr>
        </p:nvSpPr>
        <p:spPr>
          <a:xfrm>
            <a:off x="7920682" y="1050324"/>
            <a:ext cx="4271318" cy="5807675"/>
          </a:xfrm>
        </p:spPr>
        <p:txBody>
          <a:bodyPr>
            <a:normAutofit fontScale="70000" lnSpcReduction="20000"/>
          </a:bodyPr>
          <a:lstStyle/>
          <a:p>
            <a:r>
              <a:rPr lang="en-US" dirty="0"/>
              <a:t>What is suppressed:</a:t>
            </a:r>
          </a:p>
          <a:p>
            <a:r>
              <a:rPr lang="en-US" dirty="0"/>
              <a:t>(1) biometric categorization systems that use sensitive characteristics (e.g. political, religious, philosophical beliefs, sexual orientation, race); </a:t>
            </a:r>
          </a:p>
          <a:p>
            <a:r>
              <a:rPr lang="en-US" dirty="0"/>
              <a:t>(2) untargeted scraping of facial images from the internet or CCTV footage to create facial recognition databases; </a:t>
            </a:r>
          </a:p>
          <a:p>
            <a:r>
              <a:rPr lang="en-US" dirty="0"/>
              <a:t>(3) emotion recognition in the workplace and educational institutions; </a:t>
            </a:r>
          </a:p>
          <a:p>
            <a:r>
              <a:rPr lang="en-US" dirty="0"/>
              <a:t>(4) social scoring based on social behavior or personal characteristics; </a:t>
            </a:r>
          </a:p>
          <a:p>
            <a:r>
              <a:rPr lang="en-US" dirty="0"/>
              <a:t>(5) AI systems that manipulate human behavior to circumvent their free will; and </a:t>
            </a:r>
          </a:p>
          <a:p>
            <a:r>
              <a:rPr lang="en-US" dirty="0"/>
              <a:t>(6) AI used to exploit the vulnerabilities of people (due to their age, disability, social or economic situation). </a:t>
            </a:r>
          </a:p>
        </p:txBody>
      </p:sp>
      <p:pic>
        <p:nvPicPr>
          <p:cNvPr id="6" name="Picture 5" descr="A painting of a person holding a scale with a demon&#10;&#10;Description automatically generated">
            <a:extLst>
              <a:ext uri="{FF2B5EF4-FFF2-40B4-BE49-F238E27FC236}">
                <a16:creationId xmlns:a16="http://schemas.microsoft.com/office/drawing/2014/main" id="{562921E1-3682-CE01-056E-91DA77FEBED0}"/>
              </a:ext>
            </a:extLst>
          </p:cNvPr>
          <p:cNvPicPr>
            <a:picLocks noChangeAspect="1"/>
          </p:cNvPicPr>
          <p:nvPr/>
        </p:nvPicPr>
        <p:blipFill>
          <a:blip r:embed="rId2"/>
          <a:stretch>
            <a:fillRect/>
          </a:stretch>
        </p:blipFill>
        <p:spPr>
          <a:xfrm>
            <a:off x="3851508" y="1050325"/>
            <a:ext cx="3919114" cy="4843848"/>
          </a:xfrm>
          <a:prstGeom prst="rect">
            <a:avLst/>
          </a:prstGeom>
        </p:spPr>
      </p:pic>
    </p:spTree>
    <p:extLst>
      <p:ext uri="{BB962C8B-B14F-4D97-AF65-F5344CB8AC3E}">
        <p14:creationId xmlns:p14="http://schemas.microsoft.com/office/powerpoint/2010/main" val="3131961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A person in pirate garment&#10;&#10;Description automatically generated">
            <a:hlinkClick r:id="rId2"/>
            <a:extLst>
              <a:ext uri="{FF2B5EF4-FFF2-40B4-BE49-F238E27FC236}">
                <a16:creationId xmlns:a16="http://schemas.microsoft.com/office/drawing/2014/main" id="{7B6098F6-2F51-BAC8-F5DD-77D789DFDA1F}"/>
              </a:ext>
            </a:extLst>
          </p:cNvPr>
          <p:cNvPicPr>
            <a:picLocks noGrp="1" noChangeAspect="1"/>
          </p:cNvPicPr>
          <p:nvPr>
            <p:ph sz="half" idx="2"/>
          </p:nvPr>
        </p:nvPicPr>
        <p:blipFill rotWithShape="1">
          <a:blip r:embed="rId3"/>
          <a:srcRect l="10357" r="13858" b="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279980B-45AE-76D2-6D46-48AA18082CBC}"/>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dirty="0"/>
              <a:t>Systemic Elasticities</a:t>
            </a:r>
          </a:p>
        </p:txBody>
      </p:sp>
      <p:sp>
        <p:nvSpPr>
          <p:cNvPr id="3" name="Content Placeholder 2">
            <a:extLst>
              <a:ext uri="{FF2B5EF4-FFF2-40B4-BE49-F238E27FC236}">
                <a16:creationId xmlns:a16="http://schemas.microsoft.com/office/drawing/2014/main" id="{23C0A9C3-B596-D40F-88CA-D29D38EE4F2F}"/>
              </a:ext>
            </a:extLst>
          </p:cNvPr>
          <p:cNvSpPr>
            <a:spLocks noGrp="1"/>
          </p:cNvSpPr>
          <p:nvPr>
            <p:ph sz="half" idx="1"/>
          </p:nvPr>
        </p:nvSpPr>
        <p:spPr>
          <a:xfrm>
            <a:off x="7531610" y="2434201"/>
            <a:ext cx="3822189" cy="3742762"/>
          </a:xfrm>
        </p:spPr>
        <p:txBody>
          <a:bodyPr vert="horz" lIns="91440" tIns="45720" rIns="91440" bIns="45720" rtlCol="0">
            <a:normAutofit/>
          </a:bodyPr>
          <a:lstStyle/>
          <a:p>
            <a:r>
              <a:rPr lang="en-US" sz="2000" dirty="0"/>
              <a:t>Exceptions, limitations, interpretation</a:t>
            </a:r>
          </a:p>
          <a:p>
            <a:r>
              <a:rPr lang="en-US" sz="2000" dirty="0"/>
              <a:t>Competition/convergence from other AI regulatory regimes</a:t>
            </a:r>
          </a:p>
          <a:p>
            <a:r>
              <a:rPr lang="en-US" sz="2000" dirty="0"/>
              <a:t>Rise of “unofficial” markets</a:t>
            </a:r>
          </a:p>
          <a:p>
            <a:r>
              <a:rPr lang="en-US" sz="2000" dirty="0"/>
              <a:t>Bridging rule text and coded application</a:t>
            </a:r>
          </a:p>
          <a:p>
            <a:endParaRPr lang="en-US" sz="2000" dirty="0"/>
          </a:p>
        </p:txBody>
      </p:sp>
    </p:spTree>
    <p:extLst>
      <p:ext uri="{BB962C8B-B14F-4D97-AF65-F5344CB8AC3E}">
        <p14:creationId xmlns:p14="http://schemas.microsoft.com/office/powerpoint/2010/main" val="3050868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6" descr="A screenshot of a video&#10;&#10;Description automatically generated">
            <a:hlinkClick r:id="rId2"/>
            <a:extLst>
              <a:ext uri="{FF2B5EF4-FFF2-40B4-BE49-F238E27FC236}">
                <a16:creationId xmlns:a16="http://schemas.microsoft.com/office/drawing/2014/main" id="{C172CE47-EA71-A104-0E66-CF9EC7A7854F}"/>
              </a:ext>
            </a:extLst>
          </p:cNvPr>
          <p:cNvPicPr>
            <a:picLocks noGrp="1" noChangeAspect="1"/>
          </p:cNvPicPr>
          <p:nvPr>
            <p:ph idx="1"/>
          </p:nvPr>
        </p:nvPicPr>
        <p:blipFill rotWithShape="1">
          <a:blip r:embed="rId3"/>
          <a:srcRect t="11280" b="3814"/>
          <a:stretch/>
        </p:blipFill>
        <p:spPr>
          <a:xfrm>
            <a:off x="20" y="10"/>
            <a:ext cx="12191979" cy="5486390"/>
          </a:xfrm>
          <a:prstGeom prst="rect">
            <a:avLst/>
          </a:prstGeom>
          <a:effectLst>
            <a:outerShdw blurRad="596900" dist="330200" dir="8820000" sx="87000" sy="87000" algn="ctr" rotWithShape="0">
              <a:srgbClr val="000000">
                <a:alpha val="29000"/>
              </a:srgbClr>
            </a:outerShdw>
          </a:effectLst>
        </p:spPr>
      </p:pic>
      <p:sp useBgFill="1">
        <p:nvSpPr>
          <p:cNvPr id="14" name="Rectangle 13">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12192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8608BFF-F1C5-CCD1-478D-78B0738A7BFA}"/>
              </a:ext>
            </a:extLst>
          </p:cNvPr>
          <p:cNvSpPr>
            <a:spLocks noGrp="1"/>
          </p:cNvSpPr>
          <p:nvPr>
            <p:ph type="title"/>
          </p:nvPr>
        </p:nvSpPr>
        <p:spPr>
          <a:xfrm>
            <a:off x="589556" y="5746071"/>
            <a:ext cx="11322358" cy="852260"/>
          </a:xfrm>
        </p:spPr>
        <p:txBody>
          <a:bodyPr vert="horz" lIns="91440" tIns="45720" rIns="91440" bIns="45720" rtlCol="0" anchor="ctr">
            <a:normAutofit fontScale="90000"/>
          </a:bodyPr>
          <a:lstStyle/>
          <a:p>
            <a:r>
              <a:rPr lang="en-US" sz="3600" dirty="0"/>
              <a:t>IV. The Conjunction of Sustainability Due Diligence and Big Data Analytics: The Environment of Social Relations</a:t>
            </a:r>
          </a:p>
        </p:txBody>
      </p:sp>
    </p:spTree>
    <p:extLst>
      <p:ext uri="{BB962C8B-B14F-4D97-AF65-F5344CB8AC3E}">
        <p14:creationId xmlns:p14="http://schemas.microsoft.com/office/powerpoint/2010/main" val="514809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6" descr="A person with red scarf over her face&#10;&#10;Description automatically generated">
            <a:extLst>
              <a:ext uri="{FF2B5EF4-FFF2-40B4-BE49-F238E27FC236}">
                <a16:creationId xmlns:a16="http://schemas.microsoft.com/office/drawing/2014/main" id="{CEA7FB3A-4D09-52EA-03D5-1821B90B6825}"/>
              </a:ext>
            </a:extLst>
          </p:cNvPr>
          <p:cNvPicPr>
            <a:picLocks noGrp="1" noChangeAspect="1"/>
          </p:cNvPicPr>
          <p:nvPr>
            <p:ph sz="half" idx="2"/>
          </p:nvPr>
        </p:nvPicPr>
        <p:blipFill rotWithShape="1">
          <a:blip r:embed="rId2"/>
          <a:srcRect b="7290"/>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280D85-C26F-A042-F680-76F09BED502D}"/>
              </a:ext>
            </a:extLst>
          </p:cNvPr>
          <p:cNvSpPr>
            <a:spLocks noGrp="1"/>
          </p:cNvSpPr>
          <p:nvPr>
            <p:ph type="title"/>
          </p:nvPr>
        </p:nvSpPr>
        <p:spPr>
          <a:xfrm>
            <a:off x="6381277" y="0"/>
            <a:ext cx="5807674" cy="1364821"/>
          </a:xfrm>
        </p:spPr>
        <p:txBody>
          <a:bodyPr vert="horz" lIns="91440" tIns="45720" rIns="91440" bIns="45720" rtlCol="0" anchor="ctr">
            <a:normAutofit/>
          </a:bodyPr>
          <a:lstStyle/>
          <a:p>
            <a:r>
              <a:rPr lang="en-US" sz="4000" dirty="0"/>
              <a:t>Pathways and Trajectories</a:t>
            </a:r>
          </a:p>
        </p:txBody>
      </p:sp>
      <p:sp>
        <p:nvSpPr>
          <p:cNvPr id="4" name="Content Placeholder 3">
            <a:extLst>
              <a:ext uri="{FF2B5EF4-FFF2-40B4-BE49-F238E27FC236}">
                <a16:creationId xmlns:a16="http://schemas.microsoft.com/office/drawing/2014/main" id="{6981D05E-7B96-E4B2-999E-F96CC8AB985A}"/>
              </a:ext>
            </a:extLst>
          </p:cNvPr>
          <p:cNvSpPr>
            <a:spLocks noGrp="1"/>
          </p:cNvSpPr>
          <p:nvPr>
            <p:ph sz="half" idx="1"/>
          </p:nvPr>
        </p:nvSpPr>
        <p:spPr>
          <a:xfrm>
            <a:off x="7241060" y="1260390"/>
            <a:ext cx="4947892" cy="5597610"/>
          </a:xfrm>
        </p:spPr>
        <p:txBody>
          <a:bodyPr vert="horz" lIns="91440" tIns="45720" rIns="91440" bIns="45720" rtlCol="0">
            <a:noAutofit/>
          </a:bodyPr>
          <a:lstStyle/>
          <a:p>
            <a:r>
              <a:rPr lang="en-US" sz="1800" dirty="0"/>
              <a:t>(1) General trend within liberal democratic political orders to deepen the scope of the governmentalization of the private transnational sphere through multinational enterprises. </a:t>
            </a:r>
          </a:p>
          <a:p>
            <a:r>
              <a:rPr lang="en-US" sz="1800" dirty="0"/>
              <a:t>(2) Collateral effects of this process of governmentalization--of transforming the multinational enterprise from an economic organ to an organ through which state power may be applied directly </a:t>
            </a:r>
          </a:p>
          <a:p>
            <a:r>
              <a:rPr lang="en-US" sz="1800" dirty="0"/>
              <a:t>(3) The double role now assigned to private economic actors. </a:t>
            </a:r>
          </a:p>
          <a:p>
            <a:pPr lvl="1"/>
            <a:r>
              <a:rPr lang="en-US" sz="1400" dirty="0"/>
              <a:t>Instruments of economic activity representing large numbers of aggregated productive forces-</a:t>
            </a:r>
          </a:p>
          <a:p>
            <a:pPr lvl="1"/>
            <a:r>
              <a:rPr lang="en-US" sz="1400" dirty="0"/>
              <a:t>Private sector administrative organ of the state</a:t>
            </a:r>
          </a:p>
          <a:p>
            <a:r>
              <a:rPr lang="en-US" sz="1800" dirty="0"/>
              <a:t>(4) Acceleration of rise in markets for regulation</a:t>
            </a:r>
          </a:p>
          <a:p>
            <a:r>
              <a:rPr lang="en-US" sz="1800" dirty="0"/>
              <a:t>(5) Operating system obsolescence</a:t>
            </a:r>
          </a:p>
          <a:p>
            <a:pPr lvl="1"/>
            <a:r>
              <a:rPr lang="en-US" sz="1400" dirty="0"/>
              <a:t>Static statutes; dynamic operations</a:t>
            </a:r>
          </a:p>
        </p:txBody>
      </p:sp>
    </p:spTree>
    <p:extLst>
      <p:ext uri="{BB962C8B-B14F-4D97-AF65-F5344CB8AC3E}">
        <p14:creationId xmlns:p14="http://schemas.microsoft.com/office/powerpoint/2010/main" val="1124840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D880886B-02ED-4317-9236-CB60C22CF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AE11AFB2-C4D3-928F-4257-DA5A5C4BF87E}"/>
              </a:ext>
            </a:extLst>
          </p:cNvPr>
          <p:cNvSpPr>
            <a:spLocks noGrp="1"/>
          </p:cNvSpPr>
          <p:nvPr>
            <p:ph type="title"/>
          </p:nvPr>
        </p:nvSpPr>
        <p:spPr>
          <a:xfrm>
            <a:off x="640080" y="4419600"/>
            <a:ext cx="10908792" cy="1203960"/>
          </a:xfrm>
        </p:spPr>
        <p:txBody>
          <a:bodyPr vert="horz" lIns="91440" tIns="45720" rIns="91440" bIns="45720" rtlCol="0" anchor="ctr">
            <a:normAutofit/>
          </a:bodyPr>
          <a:lstStyle/>
          <a:p>
            <a:pPr algn="ctr"/>
            <a:r>
              <a:rPr lang="en-US" sz="3600" kern="1200" dirty="0">
                <a:solidFill>
                  <a:schemeClr val="tx1"/>
                </a:solidFill>
                <a:latin typeface="+mj-lt"/>
                <a:ea typeface="+mj-ea"/>
                <a:cs typeface="+mj-cs"/>
              </a:rPr>
              <a:t>V. The Conjunction of Sustainability Due Diligence and Big Data Analytics: Mediating Operating Systems </a:t>
            </a:r>
          </a:p>
        </p:txBody>
      </p:sp>
      <p:pic>
        <p:nvPicPr>
          <p:cNvPr id="8" name="Content Placeholder 7" descr="A large metal bridge with a large container in the water&#10;&#10;Description automatically generated">
            <a:hlinkClick r:id="rId2"/>
            <a:extLst>
              <a:ext uri="{FF2B5EF4-FFF2-40B4-BE49-F238E27FC236}">
                <a16:creationId xmlns:a16="http://schemas.microsoft.com/office/drawing/2014/main" id="{D03FA447-8751-8F6E-02D1-7165703D0587}"/>
              </a:ext>
            </a:extLst>
          </p:cNvPr>
          <p:cNvPicPr>
            <a:picLocks noChangeAspect="1"/>
          </p:cNvPicPr>
          <p:nvPr/>
        </p:nvPicPr>
        <p:blipFill rotWithShape="1">
          <a:blip r:embed="rId3"/>
          <a:srcRect r="19344" b="-3"/>
          <a:stretch/>
        </p:blipFill>
        <p:spPr>
          <a:xfrm>
            <a:off x="6" y="-11"/>
            <a:ext cx="6095994" cy="4194796"/>
          </a:xfrm>
          <a:custGeom>
            <a:avLst/>
            <a:gdLst/>
            <a:ahLst/>
            <a:cxnLst/>
            <a:rect l="l" t="t" r="r" b="b"/>
            <a:pathLst>
              <a:path w="6002835" h="4194796">
                <a:moveTo>
                  <a:pt x="0" y="0"/>
                </a:moveTo>
                <a:lnTo>
                  <a:pt x="5999418" y="0"/>
                </a:lnTo>
                <a:lnTo>
                  <a:pt x="5996190" y="32760"/>
                </a:lnTo>
                <a:cubicBezTo>
                  <a:pt x="5998706" y="293110"/>
                  <a:pt x="5983874" y="553460"/>
                  <a:pt x="5997116" y="813682"/>
                </a:cubicBezTo>
                <a:cubicBezTo>
                  <a:pt x="6007314" y="1015047"/>
                  <a:pt x="6000824" y="1216284"/>
                  <a:pt x="5997116" y="1417522"/>
                </a:cubicBezTo>
                <a:cubicBezTo>
                  <a:pt x="5989967" y="1803471"/>
                  <a:pt x="6000824" y="2188911"/>
                  <a:pt x="5996190" y="2574351"/>
                </a:cubicBezTo>
                <a:cubicBezTo>
                  <a:pt x="5994204" y="2745205"/>
                  <a:pt x="5996454" y="2915805"/>
                  <a:pt x="6000824" y="3086660"/>
                </a:cubicBezTo>
                <a:cubicBezTo>
                  <a:pt x="6007180" y="3330611"/>
                  <a:pt x="5997382" y="3574689"/>
                  <a:pt x="5986656" y="3818514"/>
                </a:cubicBezTo>
                <a:cubicBezTo>
                  <a:pt x="5983054" y="3885559"/>
                  <a:pt x="5982107" y="3952684"/>
                  <a:pt x="5983808" y="4019746"/>
                </a:cubicBezTo>
                <a:lnTo>
                  <a:pt x="5993788" y="4173418"/>
                </a:lnTo>
                <a:lnTo>
                  <a:pt x="5955106" y="4175101"/>
                </a:lnTo>
                <a:cubicBezTo>
                  <a:pt x="5890100" y="4175133"/>
                  <a:pt x="5825078" y="4173227"/>
                  <a:pt x="5760087" y="4171956"/>
                </a:cubicBezTo>
                <a:cubicBezTo>
                  <a:pt x="5521345" y="4167509"/>
                  <a:pt x="5282477" y="4171956"/>
                  <a:pt x="5044242" y="4149213"/>
                </a:cubicBezTo>
                <a:cubicBezTo>
                  <a:pt x="4979506" y="4143051"/>
                  <a:pt x="4914326" y="4139111"/>
                  <a:pt x="4849272" y="4139890"/>
                </a:cubicBezTo>
                <a:cubicBezTo>
                  <a:pt x="4784218" y="4140668"/>
                  <a:pt x="4719291" y="4146163"/>
                  <a:pt x="4655063" y="4158869"/>
                </a:cubicBezTo>
                <a:cubicBezTo>
                  <a:pt x="4447578" y="4199146"/>
                  <a:pt x="4239457" y="4201688"/>
                  <a:pt x="4029811" y="4185424"/>
                </a:cubicBezTo>
                <a:cubicBezTo>
                  <a:pt x="3943792" y="4178690"/>
                  <a:pt x="3857774" y="4167509"/>
                  <a:pt x="3771375" y="4169669"/>
                </a:cubicBezTo>
                <a:cubicBezTo>
                  <a:pt x="3623225" y="4173608"/>
                  <a:pt x="3474948" y="4165603"/>
                  <a:pt x="3326672" y="4167636"/>
                </a:cubicBezTo>
                <a:cubicBezTo>
                  <a:pt x="3322669" y="4168208"/>
                  <a:pt x="3318578" y="4167674"/>
                  <a:pt x="3314855" y="4166111"/>
                </a:cubicBezTo>
                <a:cubicBezTo>
                  <a:pt x="3278008" y="4140827"/>
                  <a:pt x="3237604" y="4150610"/>
                  <a:pt x="3199487" y="4157217"/>
                </a:cubicBezTo>
                <a:cubicBezTo>
                  <a:pt x="3072810" y="4179198"/>
                  <a:pt x="2946260" y="4189998"/>
                  <a:pt x="2817550" y="4172972"/>
                </a:cubicBezTo>
                <a:cubicBezTo>
                  <a:pt x="2694647" y="4155146"/>
                  <a:pt x="2569990" y="4152923"/>
                  <a:pt x="2446541" y="4166365"/>
                </a:cubicBezTo>
                <a:cubicBezTo>
                  <a:pt x="2276791" y="4186186"/>
                  <a:pt x="2107677" y="4181993"/>
                  <a:pt x="1938308" y="4166365"/>
                </a:cubicBezTo>
                <a:cubicBezTo>
                  <a:pt x="1869570" y="4160013"/>
                  <a:pt x="1799815" y="4149213"/>
                  <a:pt x="1731712" y="4165095"/>
                </a:cubicBezTo>
                <a:cubicBezTo>
                  <a:pt x="1647854" y="4184535"/>
                  <a:pt x="1564250" y="4178182"/>
                  <a:pt x="1480137" y="4173862"/>
                </a:cubicBezTo>
                <a:cubicBezTo>
                  <a:pt x="1373663" y="4168271"/>
                  <a:pt x="1267442" y="4152135"/>
                  <a:pt x="1160586" y="4164841"/>
                </a:cubicBezTo>
                <a:cubicBezTo>
                  <a:pt x="1111161" y="4170685"/>
                  <a:pt x="1062116" y="4179961"/>
                  <a:pt x="1012055" y="4177547"/>
                </a:cubicBezTo>
                <a:cubicBezTo>
                  <a:pt x="873562" y="4171194"/>
                  <a:pt x="735196" y="4163697"/>
                  <a:pt x="596449" y="4164841"/>
                </a:cubicBezTo>
                <a:cubicBezTo>
                  <a:pt x="538383" y="4165222"/>
                  <a:pt x="480699" y="4167128"/>
                  <a:pt x="422887" y="4171321"/>
                </a:cubicBezTo>
                <a:cubicBezTo>
                  <a:pt x="315015" y="4179198"/>
                  <a:pt x="207524" y="4168525"/>
                  <a:pt x="100033" y="4164714"/>
                </a:cubicBezTo>
                <a:lnTo>
                  <a:pt x="0" y="4169195"/>
                </a:lnTo>
                <a:close/>
              </a:path>
            </a:pathLst>
          </a:custGeom>
        </p:spPr>
      </p:pic>
      <p:pic>
        <p:nvPicPr>
          <p:cNvPr id="10" name="Content Placeholder 9" descr="A bridge under construction with cars&#10;&#10;Description automatically generated">
            <a:hlinkClick r:id="rId4"/>
            <a:extLst>
              <a:ext uri="{FF2B5EF4-FFF2-40B4-BE49-F238E27FC236}">
                <a16:creationId xmlns:a16="http://schemas.microsoft.com/office/drawing/2014/main" id="{DF9B9EFE-DA79-3D7A-F0AE-38E774518D49}"/>
              </a:ext>
            </a:extLst>
          </p:cNvPr>
          <p:cNvPicPr>
            <a:picLocks noGrp="1" noChangeAspect="1"/>
          </p:cNvPicPr>
          <p:nvPr>
            <p:ph idx="1"/>
          </p:nvPr>
        </p:nvPicPr>
        <p:blipFill rotWithShape="1">
          <a:blip r:embed="rId5"/>
          <a:srcRect l="5932" r="10394" b="-2"/>
          <a:stretch/>
        </p:blipFill>
        <p:spPr>
          <a:xfrm>
            <a:off x="6019800" y="12"/>
            <a:ext cx="6172195" cy="4186171"/>
          </a:xfrm>
          <a:custGeom>
            <a:avLst/>
            <a:gdLst/>
            <a:ahLst/>
            <a:cxnLst/>
            <a:rect l="l" t="t" r="r" b="b"/>
            <a:pathLst>
              <a:path w="6009490" h="4186171">
                <a:moveTo>
                  <a:pt x="9049" y="0"/>
                </a:moveTo>
                <a:lnTo>
                  <a:pt x="6009490" y="0"/>
                </a:lnTo>
                <a:lnTo>
                  <a:pt x="6009490" y="4168273"/>
                </a:lnTo>
                <a:lnTo>
                  <a:pt x="5803951" y="4172925"/>
                </a:lnTo>
                <a:cubicBezTo>
                  <a:pt x="5729787" y="4171950"/>
                  <a:pt x="5655658" y="4168322"/>
                  <a:pt x="5581704" y="4162045"/>
                </a:cubicBezTo>
                <a:cubicBezTo>
                  <a:pt x="5474340" y="4154041"/>
                  <a:pt x="5366086" y="4142987"/>
                  <a:pt x="5259485" y="4163316"/>
                </a:cubicBezTo>
                <a:cubicBezTo>
                  <a:pt x="5142465" y="4185805"/>
                  <a:pt x="5025571" y="4185932"/>
                  <a:pt x="4907534" y="4180215"/>
                </a:cubicBezTo>
                <a:cubicBezTo>
                  <a:pt x="4806650" y="4175387"/>
                  <a:pt x="4706147" y="4149975"/>
                  <a:pt x="4604501" y="4176784"/>
                </a:cubicBezTo>
                <a:cubicBezTo>
                  <a:pt x="4594387" y="4178258"/>
                  <a:pt x="4584082" y="4177826"/>
                  <a:pt x="4574133" y="4175514"/>
                </a:cubicBezTo>
                <a:cubicBezTo>
                  <a:pt x="4462958" y="4160140"/>
                  <a:pt x="4351020" y="4172718"/>
                  <a:pt x="4239463" y="4168398"/>
                </a:cubicBezTo>
                <a:cubicBezTo>
                  <a:pt x="4188005" y="4166365"/>
                  <a:pt x="4135530" y="4167509"/>
                  <a:pt x="4084706" y="4162045"/>
                </a:cubicBezTo>
                <a:cubicBezTo>
                  <a:pt x="3968067" y="4149594"/>
                  <a:pt x="3851682" y="4142987"/>
                  <a:pt x="3736314" y="4172337"/>
                </a:cubicBezTo>
                <a:cubicBezTo>
                  <a:pt x="3702643" y="4180253"/>
                  <a:pt x="3668235" y="4184509"/>
                  <a:pt x="3633650" y="4185043"/>
                </a:cubicBezTo>
                <a:cubicBezTo>
                  <a:pt x="3520696" y="4189109"/>
                  <a:pt x="3408122" y="4181358"/>
                  <a:pt x="3295549" y="4175005"/>
                </a:cubicBezTo>
                <a:cubicBezTo>
                  <a:pt x="3217408" y="4170558"/>
                  <a:pt x="3139394" y="4160902"/>
                  <a:pt x="3061127" y="4169034"/>
                </a:cubicBezTo>
                <a:cubicBezTo>
                  <a:pt x="3015640" y="4173735"/>
                  <a:pt x="2969772" y="4173735"/>
                  <a:pt x="2924285" y="4169034"/>
                </a:cubicBezTo>
                <a:cubicBezTo>
                  <a:pt x="2840452" y="4159212"/>
                  <a:pt x="2755870" y="4157382"/>
                  <a:pt x="2671694" y="4163570"/>
                </a:cubicBezTo>
                <a:cubicBezTo>
                  <a:pt x="2546033" y="4174370"/>
                  <a:pt x="2420500" y="4183391"/>
                  <a:pt x="2294459" y="4166238"/>
                </a:cubicBezTo>
                <a:cubicBezTo>
                  <a:pt x="2222976" y="4155006"/>
                  <a:pt x="2150298" y="4153685"/>
                  <a:pt x="2078460" y="4162300"/>
                </a:cubicBezTo>
                <a:cubicBezTo>
                  <a:pt x="1907313" y="4186314"/>
                  <a:pt x="1735785" y="4178563"/>
                  <a:pt x="1564257" y="4168653"/>
                </a:cubicBezTo>
                <a:cubicBezTo>
                  <a:pt x="1449650" y="4161918"/>
                  <a:pt x="1334536" y="4149594"/>
                  <a:pt x="1220183" y="4165857"/>
                </a:cubicBezTo>
                <a:cubicBezTo>
                  <a:pt x="1074321" y="4186186"/>
                  <a:pt x="928331" y="4179452"/>
                  <a:pt x="782087" y="4173481"/>
                </a:cubicBezTo>
                <a:cubicBezTo>
                  <a:pt x="674723" y="4169034"/>
                  <a:pt x="567232" y="4155565"/>
                  <a:pt x="459614" y="4172210"/>
                </a:cubicBezTo>
                <a:cubicBezTo>
                  <a:pt x="448535" y="4173722"/>
                  <a:pt x="437265" y="4172591"/>
                  <a:pt x="426706" y="4168907"/>
                </a:cubicBezTo>
                <a:cubicBezTo>
                  <a:pt x="385869" y="4155464"/>
                  <a:pt x="342085" y="4153660"/>
                  <a:pt x="300283" y="4163697"/>
                </a:cubicBezTo>
                <a:cubicBezTo>
                  <a:pt x="223159" y="4180596"/>
                  <a:pt x="146162" y="4187965"/>
                  <a:pt x="67640" y="4172591"/>
                </a:cubicBezTo>
                <a:lnTo>
                  <a:pt x="14015" y="4169393"/>
                </a:lnTo>
                <a:lnTo>
                  <a:pt x="28554" y="3856095"/>
                </a:lnTo>
                <a:cubicBezTo>
                  <a:pt x="30458" y="3735660"/>
                  <a:pt x="27412" y="3615306"/>
                  <a:pt x="15626" y="3495237"/>
                </a:cubicBezTo>
                <a:cubicBezTo>
                  <a:pt x="-847" y="3348740"/>
                  <a:pt x="-4304" y="3201174"/>
                  <a:pt x="5296" y="3054118"/>
                </a:cubicBezTo>
                <a:cubicBezTo>
                  <a:pt x="11786" y="2969961"/>
                  <a:pt x="18539" y="2885804"/>
                  <a:pt x="22776" y="2801522"/>
                </a:cubicBezTo>
                <a:cubicBezTo>
                  <a:pt x="28180" y="2681630"/>
                  <a:pt x="25173" y="2561524"/>
                  <a:pt x="13771" y="2442014"/>
                </a:cubicBezTo>
                <a:cubicBezTo>
                  <a:pt x="4237" y="2350879"/>
                  <a:pt x="3177" y="2259120"/>
                  <a:pt x="10593" y="2167807"/>
                </a:cubicBezTo>
                <a:cubicBezTo>
                  <a:pt x="25690" y="2012336"/>
                  <a:pt x="9931" y="1856863"/>
                  <a:pt x="5032" y="1701516"/>
                </a:cubicBezTo>
                <a:cubicBezTo>
                  <a:pt x="-3577" y="1415742"/>
                  <a:pt x="20393" y="1130095"/>
                  <a:pt x="9666" y="844320"/>
                </a:cubicBezTo>
                <a:cubicBezTo>
                  <a:pt x="3841" y="702958"/>
                  <a:pt x="16420" y="561723"/>
                  <a:pt x="9666" y="420361"/>
                </a:cubicBezTo>
                <a:cubicBezTo>
                  <a:pt x="4105" y="319805"/>
                  <a:pt x="397" y="219250"/>
                  <a:pt x="4105" y="118568"/>
                </a:cubicBezTo>
                <a:cubicBezTo>
                  <a:pt x="5164" y="91109"/>
                  <a:pt x="5826" y="63523"/>
                  <a:pt x="9534" y="36446"/>
                </a:cubicBezTo>
                <a:close/>
              </a:path>
            </a:pathLst>
          </a:custGeom>
        </p:spPr>
      </p:pic>
      <p:sp>
        <p:nvSpPr>
          <p:cNvPr id="35" name="sketch line">
            <a:extLst>
              <a:ext uri="{FF2B5EF4-FFF2-40B4-BE49-F238E27FC236}">
                <a16:creationId xmlns:a16="http://schemas.microsoft.com/office/drawing/2014/main" id="{28C31856-6ABF-41FD-B683-B06E5FFF9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8439"/>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4718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0" name="Arc 19">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2A3D3D-B5EC-5D76-DB1E-DB5B4DCB740E}"/>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kern="1200" dirty="0">
                <a:solidFill>
                  <a:schemeClr val="tx1"/>
                </a:solidFill>
                <a:latin typeface="+mj-lt"/>
                <a:ea typeface="+mj-ea"/>
                <a:cs typeface="+mj-cs"/>
              </a:rPr>
              <a:t>The Flow of the Remarks</a:t>
            </a:r>
          </a:p>
        </p:txBody>
      </p:sp>
      <p:sp>
        <p:nvSpPr>
          <p:cNvPr id="22" name="Freeform: Shape 21">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 name="Content Placeholder 9" descr="A couple of women in pink uniforms&#10;&#10;Description automatically generated">
            <a:hlinkClick r:id="rId2"/>
            <a:extLst>
              <a:ext uri="{FF2B5EF4-FFF2-40B4-BE49-F238E27FC236}">
                <a16:creationId xmlns:a16="http://schemas.microsoft.com/office/drawing/2014/main" id="{0B9FB9BA-11F3-43FD-768C-0F2FEEBE4D15}"/>
              </a:ext>
            </a:extLst>
          </p:cNvPr>
          <p:cNvPicPr>
            <a:picLocks noGrp="1" noChangeAspect="1"/>
          </p:cNvPicPr>
          <p:nvPr>
            <p:ph sz="half" idx="2"/>
          </p:nvPr>
        </p:nvPicPr>
        <p:blipFill>
          <a:blip r:embed="rId3"/>
          <a:stretch>
            <a:fillRect/>
          </a:stretch>
        </p:blipFill>
        <p:spPr>
          <a:xfrm>
            <a:off x="271290" y="1285103"/>
            <a:ext cx="5209274" cy="3802768"/>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B989CD22-B7AB-EDA2-A5FE-218A3517C3A1}"/>
              </a:ext>
            </a:extLst>
          </p:cNvPr>
          <p:cNvSpPr>
            <a:spLocks noGrp="1"/>
          </p:cNvSpPr>
          <p:nvPr>
            <p:ph sz="half" idx="1"/>
          </p:nvPr>
        </p:nvSpPr>
        <p:spPr>
          <a:xfrm>
            <a:off x="5894962" y="1984443"/>
            <a:ext cx="5458838" cy="4192520"/>
          </a:xfrm>
        </p:spPr>
        <p:txBody>
          <a:bodyPr vert="horz" lIns="91440" tIns="45720" rIns="91440" bIns="45720" rtlCol="0">
            <a:normAutofit fontScale="92500" lnSpcReduction="10000"/>
          </a:bodyPr>
          <a:lstStyle/>
          <a:p>
            <a:r>
              <a:rPr lang="en-US" sz="2200" dirty="0"/>
              <a:t>1. Ordering Concepts</a:t>
            </a:r>
          </a:p>
          <a:p>
            <a:r>
              <a:rPr lang="en-US" sz="2200" dirty="0"/>
              <a:t>2. From Corporate Social Responsibility to Sustainability Due Diligence. </a:t>
            </a:r>
          </a:p>
          <a:p>
            <a:r>
              <a:rPr lang="en-US" sz="2200" dirty="0"/>
              <a:t>3. From the Technologies of Monitoring, Accountability, and Assessments to Big Data Descriptive, Predictive and Generative Analytics. </a:t>
            </a:r>
          </a:p>
          <a:p>
            <a:r>
              <a:rPr lang="en-US" sz="2200" dirty="0"/>
              <a:t>4. The Conjunction of Sustainability Due Diligence and Big Data Analytics: The Environment of Social Relations</a:t>
            </a:r>
          </a:p>
          <a:p>
            <a:r>
              <a:rPr lang="en-US" sz="2200" dirty="0"/>
              <a:t>5. The Conjunction of Sustainability Due Diligence and Big Data Analytics: Mediating Operating Systems</a:t>
            </a:r>
          </a:p>
          <a:p>
            <a:r>
              <a:rPr lang="en-US" sz="2200" dirty="0"/>
              <a:t>6. The Revolution is Coming</a:t>
            </a:r>
          </a:p>
        </p:txBody>
      </p:sp>
    </p:spTree>
    <p:extLst>
      <p:ext uri="{BB962C8B-B14F-4D97-AF65-F5344CB8AC3E}">
        <p14:creationId xmlns:p14="http://schemas.microsoft.com/office/powerpoint/2010/main" val="3622647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6" descr="A blue and green graphic with a white board with a blue and green graphic&#10;&#10;Description automatically generated with medium confidence">
            <a:hlinkClick r:id="rId2"/>
            <a:extLst>
              <a:ext uri="{FF2B5EF4-FFF2-40B4-BE49-F238E27FC236}">
                <a16:creationId xmlns:a16="http://schemas.microsoft.com/office/drawing/2014/main" id="{7E476125-292A-EDB7-BB7A-5676F6A0E06A}"/>
              </a:ext>
            </a:extLst>
          </p:cNvPr>
          <p:cNvPicPr>
            <a:picLocks noGrp="1" noChangeAspect="1"/>
          </p:cNvPicPr>
          <p:nvPr>
            <p:ph sz="half" idx="1"/>
          </p:nvPr>
        </p:nvPicPr>
        <p:blipFill rotWithShape="1">
          <a:blip r:embed="rId3"/>
          <a:srcRect l="15675" r="4307" b="-1"/>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66C27E-ED42-2FEC-A489-0C38CF011461}"/>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dirty="0"/>
              <a:t>Challenge</a:t>
            </a:r>
          </a:p>
        </p:txBody>
      </p:sp>
      <p:sp>
        <p:nvSpPr>
          <p:cNvPr id="5" name="Content Placeholder 4">
            <a:extLst>
              <a:ext uri="{FF2B5EF4-FFF2-40B4-BE49-F238E27FC236}">
                <a16:creationId xmlns:a16="http://schemas.microsoft.com/office/drawing/2014/main" id="{89A9B067-1D09-84E0-EFA9-5111CFBC3F0B}"/>
              </a:ext>
            </a:extLst>
          </p:cNvPr>
          <p:cNvSpPr>
            <a:spLocks noGrp="1"/>
          </p:cNvSpPr>
          <p:nvPr>
            <p:ph sz="half" idx="2"/>
          </p:nvPr>
        </p:nvSpPr>
        <p:spPr>
          <a:xfrm>
            <a:off x="7531610" y="2434200"/>
            <a:ext cx="3822189" cy="4300231"/>
          </a:xfrm>
        </p:spPr>
        <p:txBody>
          <a:bodyPr vert="horz" lIns="91440" tIns="45720" rIns="91440" bIns="45720" rtlCol="0">
            <a:noAutofit/>
          </a:bodyPr>
          <a:lstStyle/>
          <a:p>
            <a:r>
              <a:rPr lang="en-US" sz="2400" dirty="0">
                <a:solidFill>
                  <a:srgbClr val="C00000"/>
                </a:solidFill>
              </a:rPr>
              <a:t>Corporate operations</a:t>
            </a:r>
            <a:r>
              <a:rPr lang="en-US" sz="2400" dirty="0"/>
              <a:t>, corporate compliance, and the techno-bureaucracies that tend to both, are essentially still analog institutional forms. </a:t>
            </a:r>
          </a:p>
          <a:p>
            <a:r>
              <a:rPr lang="en-US" sz="2400" dirty="0">
                <a:solidFill>
                  <a:srgbClr val="C00000"/>
                </a:solidFill>
              </a:rPr>
              <a:t>Big data</a:t>
            </a:r>
            <a:r>
              <a:rPr lang="en-US" sz="2400" dirty="0"/>
              <a:t> descriptive, predictive and generative processes and their products are digital and virtual. </a:t>
            </a:r>
          </a:p>
        </p:txBody>
      </p:sp>
    </p:spTree>
    <p:extLst>
      <p:ext uri="{BB962C8B-B14F-4D97-AF65-F5344CB8AC3E}">
        <p14:creationId xmlns:p14="http://schemas.microsoft.com/office/powerpoint/2010/main" val="3918562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D104372-03FD-8F4A-1C2C-2AFEAD1EF42F}"/>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dirty="0"/>
              <a:t>Challenge Types</a:t>
            </a:r>
          </a:p>
        </p:txBody>
      </p:sp>
      <p:sp>
        <p:nvSpPr>
          <p:cNvPr id="3" name="Content Placeholder 2">
            <a:extLst>
              <a:ext uri="{FF2B5EF4-FFF2-40B4-BE49-F238E27FC236}">
                <a16:creationId xmlns:a16="http://schemas.microsoft.com/office/drawing/2014/main" id="{1F9404F0-4B79-FB1B-76E8-B7A5DCA78A6A}"/>
              </a:ext>
            </a:extLst>
          </p:cNvPr>
          <p:cNvSpPr>
            <a:spLocks noGrp="1"/>
          </p:cNvSpPr>
          <p:nvPr>
            <p:ph sz="half" idx="1"/>
          </p:nvPr>
        </p:nvSpPr>
        <p:spPr>
          <a:xfrm>
            <a:off x="838200" y="2333297"/>
            <a:ext cx="4619621" cy="3843666"/>
          </a:xfrm>
        </p:spPr>
        <p:txBody>
          <a:bodyPr vert="horz" lIns="91440" tIns="45720" rIns="91440" bIns="45720" rtlCol="0">
            <a:normAutofit/>
          </a:bodyPr>
          <a:lstStyle/>
          <a:p>
            <a:r>
              <a:rPr lang="en-US" sz="2000" dirty="0"/>
              <a:t>Translation across operating systems</a:t>
            </a:r>
          </a:p>
          <a:p>
            <a:r>
              <a:rPr lang="en-US" sz="2000" dirty="0"/>
              <a:t>Cross-recognition of OS “being” </a:t>
            </a:r>
          </a:p>
          <a:p>
            <a:r>
              <a:rPr lang="en-US" sz="2000" dirty="0"/>
              <a:t>Processing data and recognizing and organizing it as knowledge </a:t>
            </a:r>
          </a:p>
          <a:p>
            <a:r>
              <a:rPr lang="en-US" sz="2000" dirty="0"/>
              <a:t>Management and control</a:t>
            </a:r>
          </a:p>
        </p:txBody>
      </p:sp>
      <p:pic>
        <p:nvPicPr>
          <p:cNvPr id="6" name="Content Placeholder 5">
            <a:hlinkClick r:id="rId2"/>
            <a:extLst>
              <a:ext uri="{FF2B5EF4-FFF2-40B4-BE49-F238E27FC236}">
                <a16:creationId xmlns:a16="http://schemas.microsoft.com/office/drawing/2014/main" id="{13263312-9ED2-9E3A-2C38-6A4ACFE51C29}"/>
              </a:ext>
            </a:extLst>
          </p:cNvPr>
          <p:cNvPicPr>
            <a:picLocks noGrp="1" noChangeAspect="1"/>
          </p:cNvPicPr>
          <p:nvPr>
            <p:ph sz="half" idx="2"/>
          </p:nvPr>
        </p:nvPicPr>
        <p:blipFill rotWithShape="1">
          <a:blip r:embed="rId3"/>
          <a:srcRect t="8277" r="-1"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532192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254D376-7060-4491-9779-FC35E62F3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F57E10C2-9403-A5E2-C2C4-04EA17843BC6}"/>
              </a:ext>
            </a:extLst>
          </p:cNvPr>
          <p:cNvSpPr>
            <a:spLocks noGrp="1"/>
          </p:cNvSpPr>
          <p:nvPr>
            <p:ph type="title"/>
          </p:nvPr>
        </p:nvSpPr>
        <p:spPr>
          <a:xfrm>
            <a:off x="838200" y="5186423"/>
            <a:ext cx="10515600" cy="1114382"/>
          </a:xfrm>
        </p:spPr>
        <p:txBody>
          <a:bodyPr vert="horz" lIns="91440" tIns="45720" rIns="91440" bIns="45720" rtlCol="0" anchor="ctr">
            <a:normAutofit/>
          </a:bodyPr>
          <a:lstStyle/>
          <a:p>
            <a:pPr algn="ctr"/>
            <a:r>
              <a:rPr lang="en-US" sz="4800" dirty="0"/>
              <a:t>Is the Diligence-Tech Revolution Coming?</a:t>
            </a:r>
          </a:p>
        </p:txBody>
      </p:sp>
      <p:pic>
        <p:nvPicPr>
          <p:cNvPr id="12" name="Content Placeholder 11" descr="A video of a person holding flowers&#10;&#10;Description automatically generated">
            <a:hlinkClick r:id="rId2"/>
            <a:extLst>
              <a:ext uri="{FF2B5EF4-FFF2-40B4-BE49-F238E27FC236}">
                <a16:creationId xmlns:a16="http://schemas.microsoft.com/office/drawing/2014/main" id="{BE9B4767-B98D-4323-B566-DA191110DBAE}"/>
              </a:ext>
            </a:extLst>
          </p:cNvPr>
          <p:cNvPicPr>
            <a:picLocks noGrp="1" noChangeAspect="1"/>
          </p:cNvPicPr>
          <p:nvPr>
            <p:ph idx="1"/>
          </p:nvPr>
        </p:nvPicPr>
        <p:blipFill rotWithShape="1">
          <a:blip r:embed="rId3"/>
          <a:srcRect b="10585"/>
          <a:stretch/>
        </p:blipFill>
        <p:spPr>
          <a:xfrm>
            <a:off x="20" y="10"/>
            <a:ext cx="12191980" cy="5014697"/>
          </a:xfrm>
          <a:prstGeom prst="rect">
            <a:avLst/>
          </a:prstGeom>
        </p:spPr>
      </p:pic>
    </p:spTree>
    <p:extLst>
      <p:ext uri="{BB962C8B-B14F-4D97-AF65-F5344CB8AC3E}">
        <p14:creationId xmlns:p14="http://schemas.microsoft.com/office/powerpoint/2010/main" val="2592037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6" descr="Two women sitting on a chair&#10;&#10;Description automatically generated">
            <a:hlinkClick r:id="rId2"/>
            <a:extLst>
              <a:ext uri="{FF2B5EF4-FFF2-40B4-BE49-F238E27FC236}">
                <a16:creationId xmlns:a16="http://schemas.microsoft.com/office/drawing/2014/main" id="{AF460854-686D-BDB9-8BCF-5A757FF52B57}"/>
              </a:ext>
            </a:extLst>
          </p:cNvPr>
          <p:cNvPicPr>
            <a:picLocks noGrp="1" noChangeAspect="1"/>
          </p:cNvPicPr>
          <p:nvPr>
            <p:ph sz="half" idx="1"/>
          </p:nvPr>
        </p:nvPicPr>
        <p:blipFill rotWithShape="1">
          <a:blip r:embed="rId3"/>
          <a:srcRect r="10820" b="1"/>
          <a:stretch/>
        </p:blipFill>
        <p:spPr>
          <a:xfrm>
            <a:off x="2522356" y="10"/>
            <a:ext cx="9669642" cy="6857990"/>
          </a:xfrm>
          <a:prstGeom prst="rect">
            <a:avLst/>
          </a:prstGeom>
        </p:spPr>
      </p:pic>
      <p:sp>
        <p:nvSpPr>
          <p:cNvPr id="25"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23C96F-19C0-1927-8050-73CF329F1224}"/>
              </a:ext>
            </a:extLst>
          </p:cNvPr>
          <p:cNvSpPr>
            <a:spLocks noGrp="1"/>
          </p:cNvSpPr>
          <p:nvPr>
            <p:ph type="title"/>
          </p:nvPr>
        </p:nvSpPr>
        <p:spPr>
          <a:xfrm>
            <a:off x="158579" y="167417"/>
            <a:ext cx="3822189" cy="1899912"/>
          </a:xfrm>
        </p:spPr>
        <p:txBody>
          <a:bodyPr vert="horz" lIns="91440" tIns="45720" rIns="91440" bIns="45720" rtlCol="0" anchor="ctr">
            <a:normAutofit/>
          </a:bodyPr>
          <a:lstStyle/>
          <a:p>
            <a:r>
              <a:rPr lang="en-US" sz="4000" dirty="0"/>
              <a:t>The Dialectics of the Diligence-Tech Revolution</a:t>
            </a:r>
          </a:p>
        </p:txBody>
      </p:sp>
      <p:sp>
        <p:nvSpPr>
          <p:cNvPr id="5" name="Content Placeholder 4">
            <a:extLst>
              <a:ext uri="{FF2B5EF4-FFF2-40B4-BE49-F238E27FC236}">
                <a16:creationId xmlns:a16="http://schemas.microsoft.com/office/drawing/2014/main" id="{BEC4B5CB-22F8-1525-4D01-1A7FD0292726}"/>
              </a:ext>
            </a:extLst>
          </p:cNvPr>
          <p:cNvSpPr>
            <a:spLocks noGrp="1"/>
          </p:cNvSpPr>
          <p:nvPr>
            <p:ph sz="half" idx="2"/>
          </p:nvPr>
        </p:nvSpPr>
        <p:spPr>
          <a:xfrm>
            <a:off x="158579" y="2234736"/>
            <a:ext cx="3956221" cy="4141350"/>
          </a:xfrm>
        </p:spPr>
        <p:txBody>
          <a:bodyPr vert="horz" lIns="91440" tIns="45720" rIns="91440" bIns="45720" rtlCol="0">
            <a:normAutofit/>
          </a:bodyPr>
          <a:lstStyle/>
          <a:p>
            <a:r>
              <a:rPr lang="en-US" sz="1700" dirty="0"/>
              <a:t>A society reveals itself most clearly when it consciously confronts something threatening.  That revelation becomes acute when the threat also constitutes a temptation that is irresistible.  </a:t>
            </a:r>
          </a:p>
          <a:p>
            <a:pPr lvl="1"/>
            <a:r>
              <a:rPr lang="en-US" sz="1700" dirty="0"/>
              <a:t>Reactionary/traditionalist reflex</a:t>
            </a:r>
          </a:p>
          <a:p>
            <a:pPr lvl="2"/>
            <a:r>
              <a:rPr lang="en-US" sz="1700" dirty="0"/>
              <a:t>Keep things as they are</a:t>
            </a:r>
          </a:p>
          <a:p>
            <a:pPr lvl="2"/>
            <a:r>
              <a:rPr lang="en-US" sz="1700" dirty="0"/>
              <a:t>Exploit but control</a:t>
            </a:r>
          </a:p>
          <a:p>
            <a:pPr lvl="1"/>
            <a:r>
              <a:rPr lang="en-US" sz="1700" dirty="0"/>
              <a:t>Revolutionary reflex</a:t>
            </a:r>
          </a:p>
          <a:p>
            <a:pPr lvl="2"/>
            <a:r>
              <a:rPr lang="en-US" sz="1700" dirty="0"/>
              <a:t>Exploit</a:t>
            </a:r>
          </a:p>
          <a:p>
            <a:pPr lvl="2"/>
            <a:r>
              <a:rPr lang="en-US" sz="1700" dirty="0"/>
              <a:t>Instrument of collateral changes</a:t>
            </a:r>
          </a:p>
        </p:txBody>
      </p:sp>
    </p:spTree>
    <p:extLst>
      <p:ext uri="{BB962C8B-B14F-4D97-AF65-F5344CB8AC3E}">
        <p14:creationId xmlns:p14="http://schemas.microsoft.com/office/powerpoint/2010/main" val="21976956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34EAFE4D-544D-0402-9267-6CD20585A5E8}"/>
              </a:ext>
            </a:extLst>
          </p:cNvPr>
          <p:cNvSpPr>
            <a:spLocks noGrp="1"/>
          </p:cNvSpPr>
          <p:nvPr>
            <p:ph type="title"/>
          </p:nvPr>
        </p:nvSpPr>
        <p:spPr>
          <a:xfrm>
            <a:off x="640080" y="325369"/>
            <a:ext cx="4368602" cy="1956841"/>
          </a:xfrm>
        </p:spPr>
        <p:txBody>
          <a:bodyPr anchor="b">
            <a:normAutofit/>
          </a:bodyPr>
          <a:lstStyle/>
          <a:p>
            <a:r>
              <a:rPr lang="en-US" sz="5400" dirty="0"/>
              <a:t>Thanks</a:t>
            </a:r>
          </a:p>
        </p:txBody>
      </p:sp>
      <p:sp>
        <p:nvSpPr>
          <p:cNvPr id="2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12">
            <a:extLst>
              <a:ext uri="{FF2B5EF4-FFF2-40B4-BE49-F238E27FC236}">
                <a16:creationId xmlns:a16="http://schemas.microsoft.com/office/drawing/2014/main" id="{E6A09080-7252-C54A-0889-7A14287DDBC5}"/>
              </a:ext>
            </a:extLst>
          </p:cNvPr>
          <p:cNvSpPr>
            <a:spLocks noGrp="1"/>
          </p:cNvSpPr>
          <p:nvPr>
            <p:ph idx="1"/>
          </p:nvPr>
        </p:nvSpPr>
        <p:spPr>
          <a:xfrm>
            <a:off x="640080" y="2872899"/>
            <a:ext cx="4243589" cy="3320668"/>
          </a:xfrm>
        </p:spPr>
        <p:txBody>
          <a:bodyPr>
            <a:normAutofit/>
          </a:bodyPr>
          <a:lstStyle/>
          <a:p>
            <a:r>
              <a:rPr lang="en-US" sz="2200" dirty="0"/>
              <a:t>Contact me at lcb11[AT]psu.edu</a:t>
            </a:r>
          </a:p>
          <a:p>
            <a:r>
              <a:rPr lang="en-US" sz="2200" dirty="0"/>
              <a:t>Text of Remarks may be accessed here:[https://</a:t>
            </a:r>
            <a:r>
              <a:rPr lang="en-US" sz="2200" dirty="0" err="1"/>
              <a:t>www.backerinlaw.com</a:t>
            </a:r>
            <a:r>
              <a:rPr lang="en-US" sz="2200" dirty="0"/>
              <a:t>/Site/wp-content/uploads/2024/04/Backer_Remarks_v1-2_CantStopSignal.pdf]</a:t>
            </a:r>
          </a:p>
        </p:txBody>
      </p:sp>
      <p:pic>
        <p:nvPicPr>
          <p:cNvPr id="18" name="Picture 17" descr="A close up of a person's mouth&#10;&#10;Description automatically generated">
            <a:extLst>
              <a:ext uri="{FF2B5EF4-FFF2-40B4-BE49-F238E27FC236}">
                <a16:creationId xmlns:a16="http://schemas.microsoft.com/office/drawing/2014/main" id="{0F405EAC-B3D3-8B5E-A968-6387F6BF09DD}"/>
              </a:ext>
            </a:extLst>
          </p:cNvPr>
          <p:cNvPicPr>
            <a:picLocks noChangeAspect="1"/>
          </p:cNvPicPr>
          <p:nvPr/>
        </p:nvPicPr>
        <p:blipFill rotWithShape="1">
          <a:blip r:embed="rId2"/>
          <a:srcRect l="3952" r="24582"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72767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36629D-65FF-9A2E-12C3-0CC4D64D468C}"/>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en-US" sz="5400" dirty="0"/>
              <a:t>I. Ordering Concepts 1:</a:t>
            </a:r>
            <a:br>
              <a:rPr lang="en-US" sz="5400" dirty="0"/>
            </a:br>
            <a:r>
              <a:rPr lang="en-US" sz="5400" dirty="0"/>
              <a:t>The Signal/Flow</a:t>
            </a:r>
          </a:p>
        </p:txBody>
      </p:sp>
      <p:sp>
        <p:nvSpPr>
          <p:cNvPr id="2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6600F846-6D95-FEFD-7139-AB2C9F4DA1A9}"/>
              </a:ext>
            </a:extLst>
          </p:cNvPr>
          <p:cNvSpPr>
            <a:spLocks noGrp="1"/>
          </p:cNvSpPr>
          <p:nvPr>
            <p:ph sz="half" idx="1"/>
          </p:nvPr>
        </p:nvSpPr>
        <p:spPr>
          <a:xfrm>
            <a:off x="640080" y="2872899"/>
            <a:ext cx="4670097" cy="3764594"/>
          </a:xfrm>
        </p:spPr>
        <p:txBody>
          <a:bodyPr vert="horz" lIns="91440" tIns="45720" rIns="91440" bIns="45720" rtlCol="0">
            <a:normAutofit fontScale="77500" lnSpcReduction="20000"/>
          </a:bodyPr>
          <a:lstStyle/>
          <a:p>
            <a:pPr algn="ctr"/>
            <a:r>
              <a:rPr lang="en-US" sz="2200" dirty="0">
                <a:highlight>
                  <a:srgbClr val="00FFFF"/>
                </a:highlight>
              </a:rPr>
              <a:t>[Mr. Universe:] “There is no news. There's the truth of the signal. What I see. And, there's the puppet theater--the Parliament jesters foist on the somnambulant public. . . Can't stop the signal. . . Everything goes somewhere, and I go everywhere.” </a:t>
            </a:r>
          </a:p>
          <a:p>
            <a:pPr lvl="2" algn="ctr"/>
            <a:r>
              <a:rPr lang="en-US" sz="1400" dirty="0"/>
              <a:t>(Script, </a:t>
            </a:r>
            <a:r>
              <a:rPr lang="en-US" sz="1400" i="1" dirty="0"/>
              <a:t>Serenity</a:t>
            </a:r>
            <a:r>
              <a:rPr lang="en-US" sz="1400" dirty="0"/>
              <a:t>, 2005)</a:t>
            </a:r>
          </a:p>
          <a:p>
            <a:endParaRPr lang="en-US" sz="2200" dirty="0"/>
          </a:p>
          <a:p>
            <a:r>
              <a:rPr lang="en-US" sz="2200" dirty="0"/>
              <a:t>Static, deductive, top down (from principle/norm to action) </a:t>
            </a:r>
          </a:p>
          <a:p>
            <a:pPr lvl="1"/>
            <a:r>
              <a:rPr lang="en-US" sz="1800" dirty="0"/>
              <a:t>freezing the past to project onto the future</a:t>
            </a:r>
          </a:p>
          <a:p>
            <a:pPr lvl="1"/>
            <a:r>
              <a:rPr lang="en-US" sz="1800" dirty="0"/>
              <a:t>Law-rule systems</a:t>
            </a:r>
          </a:p>
          <a:p>
            <a:r>
              <a:rPr lang="en-US" sz="2200" dirty="0"/>
              <a:t>Dynamic, inductive, iterative, bottom-up (from action to principle to action to principle)</a:t>
            </a:r>
          </a:p>
          <a:p>
            <a:pPr lvl="1"/>
            <a:r>
              <a:rPr lang="en-US" sz="1800" dirty="0"/>
              <a:t>Historical flows from out of the past into a/several future(s)  </a:t>
            </a:r>
          </a:p>
          <a:p>
            <a:pPr lvl="1"/>
            <a:r>
              <a:rPr lang="en-US" sz="1800" dirty="0"/>
              <a:t>Virtual, simulated and rule-dialectical systems</a:t>
            </a:r>
          </a:p>
          <a:p>
            <a:endParaRPr lang="en-US" sz="2200" dirty="0"/>
          </a:p>
        </p:txBody>
      </p:sp>
      <p:pic>
        <p:nvPicPr>
          <p:cNvPr id="8" name="Content Placeholder 7" descr="A group of cartoon characters&#10;&#10;Description automatically generated">
            <a:extLst>
              <a:ext uri="{FF2B5EF4-FFF2-40B4-BE49-F238E27FC236}">
                <a16:creationId xmlns:a16="http://schemas.microsoft.com/office/drawing/2014/main" id="{CAE94736-D601-65E5-5765-3373B601A2B4}"/>
              </a:ext>
            </a:extLst>
          </p:cNvPr>
          <p:cNvPicPr>
            <a:picLocks noGrp="1" noChangeAspect="1"/>
          </p:cNvPicPr>
          <p:nvPr>
            <p:ph sz="half" idx="2"/>
          </p:nvPr>
        </p:nvPicPr>
        <p:blipFill rotWithShape="1">
          <a:blip r:embed="rId2"/>
          <a:srcRect l="5121" r="711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996359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5B0EB-E749-31F6-A709-CC93671D895D}"/>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3300" dirty="0"/>
              <a:t>Ordering Concepts 2: Router/Platforms </a:t>
            </a:r>
          </a:p>
        </p:txBody>
      </p:sp>
      <p:pic>
        <p:nvPicPr>
          <p:cNvPr id="6" name="Content Placeholder 5">
            <a:hlinkClick r:id="rId2"/>
            <a:extLst>
              <a:ext uri="{FF2B5EF4-FFF2-40B4-BE49-F238E27FC236}">
                <a16:creationId xmlns:a16="http://schemas.microsoft.com/office/drawing/2014/main" id="{B150A5D8-EDBD-27CA-A94C-9FFEC0518B58}"/>
              </a:ext>
            </a:extLst>
          </p:cNvPr>
          <p:cNvPicPr>
            <a:picLocks noGrp="1" noChangeAspect="1"/>
          </p:cNvPicPr>
          <p:nvPr>
            <p:ph sz="half" idx="1"/>
          </p:nvPr>
        </p:nvPicPr>
        <p:blipFill rotWithShape="1">
          <a:blip r:embed="rId3"/>
          <a:srcRect t="18642" b="23662"/>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Content Placeholder 3">
            <a:extLst>
              <a:ext uri="{FF2B5EF4-FFF2-40B4-BE49-F238E27FC236}">
                <a16:creationId xmlns:a16="http://schemas.microsoft.com/office/drawing/2014/main" id="{8E76DEF3-9414-6312-0804-303A64476BEF}"/>
              </a:ext>
            </a:extLst>
          </p:cNvPr>
          <p:cNvSpPr>
            <a:spLocks noGrp="1"/>
          </p:cNvSpPr>
          <p:nvPr>
            <p:ph sz="half" idx="2"/>
          </p:nvPr>
        </p:nvSpPr>
        <p:spPr>
          <a:xfrm>
            <a:off x="3954162" y="3710613"/>
            <a:ext cx="8237838" cy="3147387"/>
          </a:xfrm>
        </p:spPr>
        <p:txBody>
          <a:bodyPr vert="horz" lIns="91440" tIns="45720" rIns="91440" bIns="45720" rtlCol="0" anchor="ctr">
            <a:normAutofit lnSpcReduction="10000"/>
          </a:bodyPr>
          <a:lstStyle/>
          <a:p>
            <a:r>
              <a:rPr lang="en-US" sz="1800" dirty="0"/>
              <a:t>On one side one encounters the modalities, expectations, practices, constitution, and legalities built around the </a:t>
            </a:r>
            <a:r>
              <a:rPr lang="en-US" sz="1800" dirty="0">
                <a:solidFill>
                  <a:srgbClr val="C00000"/>
                </a:solidFill>
              </a:rPr>
              <a:t>development of productive forces in collective social relations</a:t>
            </a:r>
            <a:r>
              <a:rPr lang="en-US" sz="1800" dirty="0"/>
              <a:t>. </a:t>
            </a:r>
          </a:p>
          <a:p>
            <a:pPr lvl="1"/>
            <a:r>
              <a:rPr lang="en-US" sz="1400" dirty="0"/>
              <a:t>More specifically, one focuses on the larger social collectives organized around the exploitation of labor through capital to produce and consume objects of value</a:t>
            </a:r>
            <a:r>
              <a:rPr lang="en-US" sz="1800" dirty="0"/>
              <a:t>. </a:t>
            </a:r>
          </a:p>
          <a:p>
            <a:pPr lvl="1"/>
            <a:r>
              <a:rPr lang="en-US" sz="1400" dirty="0"/>
              <a:t>Most specifically, the focus is on efforts to manage these forces against norm ideals through “diligence” systems</a:t>
            </a:r>
            <a:r>
              <a:rPr lang="en-US" sz="1800" dirty="0"/>
              <a:t>. </a:t>
            </a:r>
          </a:p>
          <a:p>
            <a:r>
              <a:rPr lang="en-US" sz="1800" dirty="0"/>
              <a:t>On the other one engages </a:t>
            </a:r>
            <a:r>
              <a:rPr lang="en-US" sz="1800" dirty="0">
                <a:solidFill>
                  <a:srgbClr val="C00000"/>
                </a:solidFill>
              </a:rPr>
              <a:t>with virtual simulacra of the behaviors of productive forces in collective social relations</a:t>
            </a:r>
            <a:r>
              <a:rPr lang="en-US" sz="1800" dirty="0"/>
              <a:t>.  </a:t>
            </a:r>
          </a:p>
          <a:p>
            <a:pPr lvl="1"/>
            <a:r>
              <a:rPr lang="en-US" sz="1400" dirty="0"/>
              <a:t>Technology in-itself and as an object-instrument and a consumable in the production of something of value to humans and human society.</a:t>
            </a:r>
          </a:p>
          <a:p>
            <a:pPr lvl="1"/>
            <a:r>
              <a:rPr lang="en-US" sz="1400" dirty="0"/>
              <a:t>More specifically data fed digital and virtual systems for descriptive, predictive and generative analytics</a:t>
            </a:r>
          </a:p>
        </p:txBody>
      </p:sp>
    </p:spTree>
    <p:extLst>
      <p:ext uri="{BB962C8B-B14F-4D97-AF65-F5344CB8AC3E}">
        <p14:creationId xmlns:p14="http://schemas.microsoft.com/office/powerpoint/2010/main" val="2492011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BCCA0-4C5A-9F02-FBFF-F3A5A4495DF0}"/>
              </a:ext>
            </a:extLst>
          </p:cNvPr>
          <p:cNvSpPr>
            <a:spLocks noGrp="1"/>
          </p:cNvSpPr>
          <p:nvPr>
            <p:ph type="title"/>
          </p:nvPr>
        </p:nvSpPr>
        <p:spPr>
          <a:xfrm>
            <a:off x="481013" y="327026"/>
            <a:ext cx="3290887" cy="2287588"/>
          </a:xfrm>
        </p:spPr>
        <p:txBody>
          <a:bodyPr vert="horz" lIns="91440" tIns="45720" rIns="91440" bIns="45720" rtlCol="0" anchor="ctr">
            <a:normAutofit/>
          </a:bodyPr>
          <a:lstStyle/>
          <a:p>
            <a:r>
              <a:rPr lang="en-US" sz="3100" dirty="0"/>
              <a:t>Ordering Concepts 3: The Diligence and Tech Lebenswelt-Imaginaries</a:t>
            </a:r>
          </a:p>
        </p:txBody>
      </p:sp>
      <p:sp>
        <p:nvSpPr>
          <p:cNvPr id="4" name="Content Placeholder 3">
            <a:extLst>
              <a:ext uri="{FF2B5EF4-FFF2-40B4-BE49-F238E27FC236}">
                <a16:creationId xmlns:a16="http://schemas.microsoft.com/office/drawing/2014/main" id="{629ADA51-8794-9B20-2991-FC12686DC1F8}"/>
              </a:ext>
            </a:extLst>
          </p:cNvPr>
          <p:cNvSpPr>
            <a:spLocks noGrp="1"/>
          </p:cNvSpPr>
          <p:nvPr>
            <p:ph sz="half" idx="2"/>
          </p:nvPr>
        </p:nvSpPr>
        <p:spPr>
          <a:xfrm>
            <a:off x="4223982" y="327026"/>
            <a:ext cx="7485413" cy="2436125"/>
          </a:xfrm>
        </p:spPr>
        <p:txBody>
          <a:bodyPr vert="horz" lIns="91440" tIns="45720" rIns="91440" bIns="45720" rtlCol="0" anchor="ctr">
            <a:normAutofit/>
          </a:bodyPr>
          <a:lstStyle/>
          <a:p>
            <a:r>
              <a:rPr lang="en-US" sz="2000" dirty="0"/>
              <a:t>Contextualization of diligence and tech platform systems within larger systemic transformation of governance</a:t>
            </a:r>
          </a:p>
          <a:p>
            <a:pPr lvl="1"/>
            <a:r>
              <a:rPr lang="en-US" sz="1800" dirty="0"/>
              <a:t>Governmentalization of public sphere</a:t>
            </a:r>
          </a:p>
          <a:p>
            <a:pPr lvl="1"/>
            <a:r>
              <a:rPr lang="en-US" sz="1800" dirty="0"/>
              <a:t>Reconceptualization of the role and purpose of economic activity</a:t>
            </a:r>
          </a:p>
          <a:p>
            <a:pPr lvl="1"/>
            <a:r>
              <a:rPr lang="en-US" sz="1800" dirty="0"/>
              <a:t>Encountering, exploiting, and taming collective virtual selves</a:t>
            </a:r>
          </a:p>
        </p:txBody>
      </p:sp>
      <p:pic>
        <p:nvPicPr>
          <p:cNvPr id="6" name="Content Placeholder 5" descr="A person walking in front of a large painting&#10;&#10;Description automatically generated">
            <a:extLst>
              <a:ext uri="{FF2B5EF4-FFF2-40B4-BE49-F238E27FC236}">
                <a16:creationId xmlns:a16="http://schemas.microsoft.com/office/drawing/2014/main" id="{8223A2B0-BFF7-3B50-9970-A289320C3B15}"/>
              </a:ext>
            </a:extLst>
          </p:cNvPr>
          <p:cNvPicPr>
            <a:picLocks noGrp="1" noChangeAspect="1"/>
          </p:cNvPicPr>
          <p:nvPr>
            <p:ph sz="half" idx="1"/>
          </p:nvPr>
        </p:nvPicPr>
        <p:blipFill rotWithShape="1">
          <a:blip r:embed="rId2"/>
          <a:srcRect t="13874" b="10312"/>
          <a:stretch/>
        </p:blipFill>
        <p:spPr>
          <a:xfrm>
            <a:off x="-9168" y="2763151"/>
            <a:ext cx="12201168" cy="4093262"/>
          </a:xfrm>
          <a:custGeom>
            <a:avLst/>
            <a:gdLst/>
            <a:ahLst/>
            <a:cxnLst/>
            <a:rect l="l" t="t" r="r" b="b"/>
            <a:pathLst>
              <a:path w="12201168" h="4093262">
                <a:moveTo>
                  <a:pt x="12201168" y="0"/>
                </a:moveTo>
                <a:lnTo>
                  <a:pt x="12201168" y="4093262"/>
                </a:lnTo>
                <a:lnTo>
                  <a:pt x="0" y="4093262"/>
                </a:lnTo>
                <a:lnTo>
                  <a:pt x="0" y="49771"/>
                </a:lnTo>
                <a:lnTo>
                  <a:pt x="344880" y="64399"/>
                </a:lnTo>
                <a:cubicBezTo>
                  <a:pt x="3386438" y="213466"/>
                  <a:pt x="6427997" y="534535"/>
                  <a:pt x="9469555" y="167599"/>
                </a:cubicBezTo>
                <a:cubicBezTo>
                  <a:pt x="10229945" y="75865"/>
                  <a:pt x="10990334" y="27132"/>
                  <a:pt x="11750723" y="7961"/>
                </a:cubicBezTo>
                <a:close/>
              </a:path>
            </a:pathLst>
          </a:custGeom>
        </p:spPr>
      </p:pic>
    </p:spTree>
    <p:extLst>
      <p:ext uri="{BB962C8B-B14F-4D97-AF65-F5344CB8AC3E}">
        <p14:creationId xmlns:p14="http://schemas.microsoft.com/office/powerpoint/2010/main" val="3747031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Fill">
            <a:extLst>
              <a:ext uri="{FF2B5EF4-FFF2-40B4-BE49-F238E27FC236}">
                <a16:creationId xmlns:a16="http://schemas.microsoft.com/office/drawing/2014/main" id="{7D07B7BC-3270-4CF3-A7AA-0937908A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3248F5E6-4377-481A-9615-8B26AF96A0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4" name="Color">
              <a:extLst>
                <a:ext uri="{FF2B5EF4-FFF2-40B4-BE49-F238E27FC236}">
                  <a16:creationId xmlns:a16="http://schemas.microsoft.com/office/drawing/2014/main" id="{D8552057-9E04-4499-916A-649BB6B51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D1194A2F-4E63-4228-A833-4D86528EAD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19" name="Freeform: Shape 18">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0" name="Freeform: Shape 19">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1" name="Freeform: Shape 20">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2" name="Freeform: Shape 21">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3" name="Freeform: Shape 22">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4" name="Freeform: Shape 23">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grpSp>
      <p:sp>
        <p:nvSpPr>
          <p:cNvPr id="2" name="Title 1">
            <a:extLst>
              <a:ext uri="{FF2B5EF4-FFF2-40B4-BE49-F238E27FC236}">
                <a16:creationId xmlns:a16="http://schemas.microsoft.com/office/drawing/2014/main" id="{49866D36-A7BF-E634-7345-747F9DC8E894}"/>
              </a:ext>
            </a:extLst>
          </p:cNvPr>
          <p:cNvSpPr>
            <a:spLocks noGrp="1"/>
          </p:cNvSpPr>
          <p:nvPr>
            <p:ph type="title"/>
          </p:nvPr>
        </p:nvSpPr>
        <p:spPr>
          <a:xfrm>
            <a:off x="656708" y="302761"/>
            <a:ext cx="10377484" cy="1182095"/>
          </a:xfrm>
        </p:spPr>
        <p:txBody>
          <a:bodyPr vert="horz" lIns="91440" tIns="45720" rIns="91440" bIns="45720" rtlCol="0" anchor="t">
            <a:normAutofit/>
          </a:bodyPr>
          <a:lstStyle/>
          <a:p>
            <a:r>
              <a:rPr lang="en-US" sz="4800" dirty="0">
                <a:solidFill>
                  <a:schemeClr val="bg1"/>
                </a:solidFill>
              </a:rPr>
              <a:t>The Principal “Take Aways”</a:t>
            </a:r>
            <a:endParaRPr lang="en-US" sz="4800" kern="1200" dirty="0">
              <a:solidFill>
                <a:schemeClr val="bg1"/>
              </a:solidFill>
              <a:latin typeface="+mj-lt"/>
              <a:ea typeface="+mj-ea"/>
              <a:cs typeface="+mj-cs"/>
            </a:endParaRPr>
          </a:p>
        </p:txBody>
      </p:sp>
      <p:sp>
        <p:nvSpPr>
          <p:cNvPr id="4" name="Content Placeholder 3">
            <a:extLst>
              <a:ext uri="{FF2B5EF4-FFF2-40B4-BE49-F238E27FC236}">
                <a16:creationId xmlns:a16="http://schemas.microsoft.com/office/drawing/2014/main" id="{2064AB3B-1C31-C3AF-0647-00EAC4EEFDA5}"/>
              </a:ext>
            </a:extLst>
          </p:cNvPr>
          <p:cNvSpPr>
            <a:spLocks noGrp="1"/>
          </p:cNvSpPr>
          <p:nvPr>
            <p:ph sz="half" idx="2"/>
          </p:nvPr>
        </p:nvSpPr>
        <p:spPr>
          <a:xfrm>
            <a:off x="6464409" y="1124607"/>
            <a:ext cx="5608608" cy="5733393"/>
          </a:xfrm>
        </p:spPr>
        <p:txBody>
          <a:bodyPr vert="horz" lIns="91440" tIns="45720" rIns="91440" bIns="45720" rtlCol="0" anchor="ctr">
            <a:normAutofit lnSpcReduction="10000"/>
          </a:bodyPr>
          <a:lstStyle/>
          <a:p>
            <a:r>
              <a:rPr lang="en-US" sz="2000" b="1" dirty="0">
                <a:solidFill>
                  <a:schemeClr val="bg1"/>
                </a:solidFill>
                <a:effectLst/>
              </a:rPr>
              <a:t>Three fundamental characteristics of (1) the role of technology in the evolution and application of sustainability due diligence systems, and (2) the role of sustainability due diligence in the evolution and shaping of tech.</a:t>
            </a:r>
          </a:p>
          <a:p>
            <a:pPr lvl="1"/>
            <a:r>
              <a:rPr lang="en-US" sz="1600" b="1" dirty="0">
                <a:solidFill>
                  <a:schemeClr val="bg1"/>
                </a:solidFill>
                <a:effectLst/>
              </a:rPr>
              <a:t>(1) </a:t>
            </a:r>
            <a:r>
              <a:rPr lang="en-US" sz="1600" b="1" dirty="0">
                <a:solidFill>
                  <a:srgbClr val="FFFF00"/>
                </a:solidFill>
                <a:effectLst/>
              </a:rPr>
              <a:t>The interactive and dialectical processes of these operating systems are incompatible in the sense that one system is analog (“diligence”) and the other is digital (big-data tech)  system</a:t>
            </a:r>
            <a:r>
              <a:rPr lang="en-US" sz="1600" b="1" dirty="0">
                <a:solidFill>
                  <a:schemeClr val="bg1"/>
                </a:solidFill>
                <a:effectLst/>
              </a:rPr>
              <a:t>; two-way bridges are necessary to effect productive inter-penetration. </a:t>
            </a:r>
          </a:p>
          <a:p>
            <a:pPr lvl="1"/>
            <a:r>
              <a:rPr lang="en-US" sz="1600" b="1" dirty="0">
                <a:solidFill>
                  <a:schemeClr val="bg1"/>
                </a:solidFill>
                <a:effectLst/>
              </a:rPr>
              <a:t>(2) </a:t>
            </a:r>
            <a:r>
              <a:rPr lang="en-US" sz="1600" b="1" dirty="0">
                <a:solidFill>
                  <a:srgbClr val="FFFF00"/>
                </a:solidFill>
                <a:effectLst/>
              </a:rPr>
              <a:t>Those two-way bridges are built on the trajectories of </a:t>
            </a:r>
            <a:r>
              <a:rPr lang="en-US" sz="1600" b="1" dirty="0">
                <a:solidFill>
                  <a:srgbClr val="FFFF00"/>
                </a:solidFill>
              </a:rPr>
              <a:t>macro changes to the core premises and operations of collective social relations</a:t>
            </a:r>
            <a:r>
              <a:rPr lang="en-US" sz="1600" b="1" dirty="0">
                <a:solidFill>
                  <a:schemeClr val="bg1"/>
                </a:solidFill>
              </a:rPr>
              <a:t>; these are creating points of convergence in norms and expectations of social sub-systems—big-data tech and economic behavior expressed through signification of  ”diligence.”</a:t>
            </a:r>
          </a:p>
          <a:p>
            <a:pPr lvl="1"/>
            <a:r>
              <a:rPr lang="en-US" sz="1600" b="1" dirty="0">
                <a:solidFill>
                  <a:schemeClr val="bg1"/>
                </a:solidFill>
              </a:rPr>
              <a:t>(3) </a:t>
            </a:r>
            <a:r>
              <a:rPr lang="en-US" sz="1600" b="1" dirty="0">
                <a:solidFill>
                  <a:srgbClr val="FFFF00"/>
                </a:solidFill>
              </a:rPr>
              <a:t>The dissonance produced by the interpenetration of analog (“diligence”) and digital (big-data tech) platforms produces a dynamic environment in which every instance of application affects the system and its applications</a:t>
            </a:r>
            <a:r>
              <a:rPr lang="en-US" sz="1600" b="1" dirty="0">
                <a:solidFill>
                  <a:schemeClr val="tx2">
                    <a:lumMod val="10000"/>
                    <a:lumOff val="90000"/>
                  </a:schemeClr>
                </a:solidFill>
              </a:rPr>
              <a:t>; digitally mediated diligence becomes a site of plural inter-subjectivity. </a:t>
            </a:r>
          </a:p>
        </p:txBody>
      </p:sp>
      <p:pic>
        <p:nvPicPr>
          <p:cNvPr id="8" name="Content Placeholder 7" descr="A person taking a picture of himself in a mirror&#10;&#10;Description automatically generated">
            <a:hlinkClick r:id="rId2"/>
            <a:extLst>
              <a:ext uri="{FF2B5EF4-FFF2-40B4-BE49-F238E27FC236}">
                <a16:creationId xmlns:a16="http://schemas.microsoft.com/office/drawing/2014/main" id="{FD4EFB13-563D-167D-552C-FE0CC0E3ACC3}"/>
              </a:ext>
            </a:extLst>
          </p:cNvPr>
          <p:cNvPicPr>
            <a:picLocks noGrp="1" noChangeAspect="1"/>
          </p:cNvPicPr>
          <p:nvPr>
            <p:ph sz="half" idx="1"/>
          </p:nvPr>
        </p:nvPicPr>
        <p:blipFill>
          <a:blip r:embed="rId3"/>
          <a:stretch>
            <a:fillRect/>
          </a:stretch>
        </p:blipFill>
        <p:spPr>
          <a:xfrm>
            <a:off x="16858" y="1801987"/>
            <a:ext cx="6499756" cy="3656975"/>
          </a:xfrm>
        </p:spPr>
      </p:pic>
    </p:spTree>
    <p:extLst>
      <p:ext uri="{BB962C8B-B14F-4D97-AF65-F5344CB8AC3E}">
        <p14:creationId xmlns:p14="http://schemas.microsoft.com/office/powerpoint/2010/main" val="3090931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371E0-0247-9170-FB24-33B9165C7F74}"/>
              </a:ext>
            </a:extLst>
          </p:cNvPr>
          <p:cNvSpPr>
            <a:spLocks noGrp="1"/>
          </p:cNvSpPr>
          <p:nvPr>
            <p:ph type="title"/>
          </p:nvPr>
        </p:nvSpPr>
        <p:spPr>
          <a:xfrm>
            <a:off x="762001" y="5074024"/>
            <a:ext cx="10109199" cy="598032"/>
          </a:xfrm>
        </p:spPr>
        <p:txBody>
          <a:bodyPr vert="horz" lIns="91440" tIns="45720" rIns="91440" bIns="45720" rtlCol="0" anchor="ctr">
            <a:normAutofit/>
          </a:bodyPr>
          <a:lstStyle/>
          <a:p>
            <a:r>
              <a:rPr lang="en-US" sz="3600" dirty="0"/>
              <a:t>II. The Enterprise of Due Diligence</a:t>
            </a:r>
          </a:p>
        </p:txBody>
      </p:sp>
      <p:pic>
        <p:nvPicPr>
          <p:cNvPr id="9" name="Content Placeholder 8" descr="A person in a black coat&#10;&#10;Description automatically generated">
            <a:hlinkClick r:id="rId2"/>
            <a:extLst>
              <a:ext uri="{FF2B5EF4-FFF2-40B4-BE49-F238E27FC236}">
                <a16:creationId xmlns:a16="http://schemas.microsoft.com/office/drawing/2014/main" id="{D6229FF1-58CC-E963-524F-6AFBDEDA2FEF}"/>
              </a:ext>
            </a:extLst>
          </p:cNvPr>
          <p:cNvPicPr>
            <a:picLocks noGrp="1" noChangeAspect="1"/>
          </p:cNvPicPr>
          <p:nvPr>
            <p:ph idx="1"/>
          </p:nvPr>
        </p:nvPicPr>
        <p:blipFill rotWithShape="1">
          <a:blip r:embed="rId3"/>
          <a:srcRect b="16524"/>
          <a:stretch/>
        </p:blipFill>
        <p:spPr>
          <a:xfrm>
            <a:off x="20" y="-39"/>
            <a:ext cx="12191980" cy="4172740"/>
          </a:xfrm>
          <a:prstGeom prst="rect">
            <a:avLst/>
          </a:prstGeom>
        </p:spPr>
      </p:pic>
      <p:cxnSp>
        <p:nvCxnSpPr>
          <p:cNvPr id="14" name="Straight Connector 13">
            <a:extLst>
              <a:ext uri="{FF2B5EF4-FFF2-40B4-BE49-F238E27FC236}">
                <a16:creationId xmlns:a16="http://schemas.microsoft.com/office/drawing/2014/main" id="{7667AA61-5C27-F30F-D229-06CBE5709F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1" y="4811517"/>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6913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7" descr="A person holding an object&#10;&#10;Description automatically generated">
            <a:extLst>
              <a:ext uri="{FF2B5EF4-FFF2-40B4-BE49-F238E27FC236}">
                <a16:creationId xmlns:a16="http://schemas.microsoft.com/office/drawing/2014/main" id="{A68C0F7C-8E63-CFFC-3670-2967A5F0DDD6}"/>
              </a:ext>
            </a:extLst>
          </p:cNvPr>
          <p:cNvPicPr>
            <a:picLocks noGrp="1" noChangeAspect="1"/>
          </p:cNvPicPr>
          <p:nvPr>
            <p:ph sz="half" idx="1"/>
          </p:nvPr>
        </p:nvPicPr>
        <p:blipFill rotWithShape="1">
          <a:blip r:embed="rId2"/>
          <a:srcRect r="3794"/>
          <a:stretch/>
        </p:blipFill>
        <p:spPr>
          <a:xfrm>
            <a:off x="-1" y="-2"/>
            <a:ext cx="5410198" cy="6858002"/>
          </a:xfrm>
          <a:prstGeom prst="rect">
            <a:avLst/>
          </a:prstGeom>
        </p:spPr>
      </p:pic>
      <p:sp useBgFill="1">
        <p:nvSpPr>
          <p:cNvPr id="15" name="Rectangle 14">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FD572FAE-73DB-24B2-A899-BFB5B4851C35}"/>
              </a:ext>
            </a:extLst>
          </p:cNvPr>
          <p:cNvSpPr>
            <a:spLocks noGrp="1"/>
          </p:cNvSpPr>
          <p:nvPr>
            <p:ph type="title"/>
          </p:nvPr>
        </p:nvSpPr>
        <p:spPr>
          <a:xfrm>
            <a:off x="5534549" y="0"/>
            <a:ext cx="5464968" cy="1559301"/>
          </a:xfrm>
        </p:spPr>
        <p:txBody>
          <a:bodyPr vert="horz" lIns="91440" tIns="45720" rIns="91440" bIns="45720" rtlCol="0" anchor="ctr">
            <a:normAutofit/>
          </a:bodyPr>
          <a:lstStyle/>
          <a:p>
            <a:r>
              <a:rPr lang="en-US" sz="4000" dirty="0"/>
              <a:t>Contemporary History</a:t>
            </a:r>
          </a:p>
        </p:txBody>
      </p:sp>
      <p:sp>
        <p:nvSpPr>
          <p:cNvPr id="6" name="Content Placeholder 5">
            <a:extLst>
              <a:ext uri="{FF2B5EF4-FFF2-40B4-BE49-F238E27FC236}">
                <a16:creationId xmlns:a16="http://schemas.microsoft.com/office/drawing/2014/main" id="{9B4A38DF-75DA-4E7A-5707-E2BD16F2A34C}"/>
              </a:ext>
            </a:extLst>
          </p:cNvPr>
          <p:cNvSpPr>
            <a:spLocks noGrp="1"/>
          </p:cNvSpPr>
          <p:nvPr>
            <p:ph sz="half" idx="2"/>
          </p:nvPr>
        </p:nvSpPr>
        <p:spPr>
          <a:xfrm>
            <a:off x="5410196" y="2285999"/>
            <a:ext cx="6781803" cy="4572001"/>
          </a:xfrm>
        </p:spPr>
        <p:txBody>
          <a:bodyPr vert="horz" lIns="91440" tIns="45720" rIns="91440" bIns="45720" rtlCol="0" anchor="ctr">
            <a:normAutofit/>
          </a:bodyPr>
          <a:lstStyle/>
          <a:p>
            <a:r>
              <a:rPr lang="en-US" sz="1600" dirty="0"/>
              <a:t>Blending of two streams:</a:t>
            </a:r>
          </a:p>
          <a:p>
            <a:pPr lvl="1"/>
            <a:r>
              <a:rPr lang="en-US" sz="1600" dirty="0"/>
              <a:t>Disclosure in securities markets from the 1930s (public law) </a:t>
            </a:r>
          </a:p>
          <a:p>
            <a:pPr lvl="1"/>
            <a:r>
              <a:rPr lang="en-US" sz="1600" dirty="0"/>
              <a:t>Risk minimization in caveat emptor environments (private law)</a:t>
            </a:r>
          </a:p>
          <a:p>
            <a:r>
              <a:rPr lang="en-US" sz="1600" dirty="0"/>
              <a:t>Crossing the blood-Brain barrier</a:t>
            </a:r>
          </a:p>
          <a:p>
            <a:pPr lvl="1"/>
            <a:r>
              <a:rPr lang="en-US" sz="1600" dirty="0"/>
              <a:t>UN Guiding Principles</a:t>
            </a:r>
          </a:p>
          <a:p>
            <a:pPr lvl="2"/>
            <a:r>
              <a:rPr lang="en-US" sz="1600" dirty="0"/>
              <a:t>HRDD as a private function grounded in public compliance under UNGP 2</a:t>
            </a:r>
            <a:r>
              <a:rPr lang="en-US" sz="1600" baseline="30000" dirty="0"/>
              <a:t>nd</a:t>
            </a:r>
            <a:r>
              <a:rPr lang="en-US" sz="1600" dirty="0"/>
              <a:t> Pillar (Protect-Respect-Remedy)</a:t>
            </a:r>
          </a:p>
          <a:p>
            <a:pPr lvl="1"/>
            <a:r>
              <a:rPr lang="en-US" sz="1600" dirty="0"/>
              <a:t>Inspiration from Environmental due diligence</a:t>
            </a:r>
          </a:p>
          <a:p>
            <a:pPr lvl="1"/>
            <a:r>
              <a:rPr lang="en-US" sz="1600" dirty="0"/>
              <a:t>Prevent, mitigate, remedy shifted character of duty from negative to positive</a:t>
            </a:r>
          </a:p>
          <a:p>
            <a:r>
              <a:rPr lang="en-US" sz="1600" dirty="0"/>
              <a:t>Recombination as sustainability due diligence</a:t>
            </a:r>
          </a:p>
          <a:p>
            <a:pPr lvl="1"/>
            <a:r>
              <a:rPr lang="en-US" sz="1600" dirty="0"/>
              <a:t>Amalgamation of environmental, sustainability, and climate rights with and as human rights after 2015.</a:t>
            </a:r>
          </a:p>
          <a:p>
            <a:pPr lvl="1"/>
            <a:r>
              <a:rPr lang="en-US" sz="1600" dirty="0"/>
              <a:t>Generalized duty to investigate within compliance and risk reduction principles</a:t>
            </a:r>
          </a:p>
        </p:txBody>
      </p:sp>
    </p:spTree>
    <p:extLst>
      <p:ext uri="{BB962C8B-B14F-4D97-AF65-F5344CB8AC3E}">
        <p14:creationId xmlns:p14="http://schemas.microsoft.com/office/powerpoint/2010/main" val="2147410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E7EEDE-DABA-218F-1507-6E4AD89A3BC8}"/>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dirty="0"/>
              <a:t>Modern Forms of Diligence</a:t>
            </a:r>
          </a:p>
        </p:txBody>
      </p:sp>
      <p:sp>
        <p:nvSpPr>
          <p:cNvPr id="3" name="Content Placeholder 2">
            <a:extLst>
              <a:ext uri="{FF2B5EF4-FFF2-40B4-BE49-F238E27FC236}">
                <a16:creationId xmlns:a16="http://schemas.microsoft.com/office/drawing/2014/main" id="{FD0CC813-1C49-3471-3C5A-47E89CFDFCB8}"/>
              </a:ext>
            </a:extLst>
          </p:cNvPr>
          <p:cNvSpPr>
            <a:spLocks noGrp="1"/>
          </p:cNvSpPr>
          <p:nvPr>
            <p:ph sz="half" idx="1"/>
          </p:nvPr>
        </p:nvSpPr>
        <p:spPr>
          <a:xfrm>
            <a:off x="838200" y="2333297"/>
            <a:ext cx="4619621" cy="3843666"/>
          </a:xfrm>
        </p:spPr>
        <p:txBody>
          <a:bodyPr vert="horz" lIns="91440" tIns="45720" rIns="91440" bIns="45720" rtlCol="0">
            <a:normAutofit/>
          </a:bodyPr>
          <a:lstStyle/>
          <a:p>
            <a:r>
              <a:rPr lang="en-US" sz="1300" dirty="0"/>
              <a:t>In its modern forms, sustainability due diligence takes one of two forms—</a:t>
            </a:r>
          </a:p>
          <a:p>
            <a:pPr lvl="1"/>
            <a:r>
              <a:rPr lang="en-US" sz="1300" dirty="0"/>
              <a:t>one essentially private law based, and markets driven with a compliance overlay; </a:t>
            </a:r>
          </a:p>
          <a:p>
            <a:pPr lvl="1"/>
            <a:r>
              <a:rPr lang="en-US" sz="1300" dirty="0"/>
              <a:t>the other public law based and driven by the imperative to align public policy goals of the state with the behavior expectations and outputs of markets and the institutions that operate in them. </a:t>
            </a:r>
          </a:p>
          <a:p>
            <a:pPr lvl="2"/>
            <a:r>
              <a:rPr lang="en-US" sz="1300" dirty="0"/>
              <a:t>The private forms of structuring due diligence have largely been developed for the market </a:t>
            </a:r>
          </a:p>
          <a:p>
            <a:pPr lvl="3"/>
            <a:r>
              <a:rPr lang="en-US" sz="1300" dirty="0"/>
              <a:t>UNGP</a:t>
            </a:r>
          </a:p>
          <a:p>
            <a:pPr lvl="2"/>
            <a:r>
              <a:rPr lang="en-US" sz="1300" dirty="0"/>
              <a:t>The public forms of structuring due diligence have largely been a European (and to a lesser extent a Chinese Leninist) project </a:t>
            </a:r>
          </a:p>
          <a:p>
            <a:pPr lvl="3"/>
            <a:r>
              <a:rPr lang="en-US" sz="1300" dirty="0"/>
              <a:t>SC3D</a:t>
            </a:r>
          </a:p>
        </p:txBody>
      </p:sp>
      <p:pic>
        <p:nvPicPr>
          <p:cNvPr id="6" name="Content Placeholder 5" descr="A painting of a person in a suit and tie holding a test tube&#10;&#10;Description automatically generated">
            <a:hlinkClick r:id="rId2"/>
            <a:extLst>
              <a:ext uri="{FF2B5EF4-FFF2-40B4-BE49-F238E27FC236}">
                <a16:creationId xmlns:a16="http://schemas.microsoft.com/office/drawing/2014/main" id="{201D1FDA-88FA-8AEE-688F-23988030A3D5}"/>
              </a:ext>
            </a:extLst>
          </p:cNvPr>
          <p:cNvPicPr>
            <a:picLocks noGrp="1" noChangeAspect="1"/>
          </p:cNvPicPr>
          <p:nvPr>
            <p:ph sz="half" idx="2"/>
          </p:nvPr>
        </p:nvPicPr>
        <p:blipFill rotWithShape="1">
          <a:blip r:embed="rId3"/>
          <a:srcRect t="4539" r="-1"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7819155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3144</TotalTime>
  <Words>1810</Words>
  <Application>Microsoft Macintosh PowerPoint</Application>
  <PresentationFormat>Widescreen</PresentationFormat>
  <Paragraphs>168</Paragraphs>
  <Slides>24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DengXian</vt:lpstr>
      <vt:lpstr>Aptos</vt:lpstr>
      <vt:lpstr>Aptos Display</vt:lpstr>
      <vt:lpstr>Arial</vt:lpstr>
      <vt:lpstr>Calibri</vt:lpstr>
      <vt:lpstr>Times New Roman</vt:lpstr>
      <vt:lpstr>Office Theme</vt:lpstr>
      <vt:lpstr>You Can’t Stop the “Signal”:  From the Past to the Future of Digitally Mediated  Sustainability Due Diligence </vt:lpstr>
      <vt:lpstr>The Flow of the Remarks</vt:lpstr>
      <vt:lpstr>I. Ordering Concepts 1: The Signal/Flow</vt:lpstr>
      <vt:lpstr>Ordering Concepts 2: Router/Platforms </vt:lpstr>
      <vt:lpstr>Ordering Concepts 3: The Diligence and Tech Lebenswelt-Imaginaries</vt:lpstr>
      <vt:lpstr>The Principal “Take Aways”</vt:lpstr>
      <vt:lpstr>II. The Enterprise of Due Diligence</vt:lpstr>
      <vt:lpstr>Contemporary History</vt:lpstr>
      <vt:lpstr>Modern Forms of Diligence</vt:lpstr>
      <vt:lpstr>Markets-Based Diligence Systems: UNGP</vt:lpstr>
      <vt:lpstr>Public Law Based Diligence Systems: SC3D</vt:lpstr>
      <vt:lpstr>III. Compliance Tech and Compliant Technologies: The Marriage of Tech and Diligence </vt:lpstr>
      <vt:lpstr>Mutual Advantage--Bridging</vt:lpstr>
      <vt:lpstr>Mutual Risks—Blowing Things Up</vt:lpstr>
      <vt:lpstr>EU Artificial Intelligence Act </vt:lpstr>
      <vt:lpstr>Systemic Elasticities</vt:lpstr>
      <vt:lpstr>IV. The Conjunction of Sustainability Due Diligence and Big Data Analytics: The Environment of Social Relations</vt:lpstr>
      <vt:lpstr>Pathways and Trajectories</vt:lpstr>
      <vt:lpstr>V. The Conjunction of Sustainability Due Diligence and Big Data Analytics: Mediating Operating Systems </vt:lpstr>
      <vt:lpstr>Challenge</vt:lpstr>
      <vt:lpstr>Challenge Types</vt:lpstr>
      <vt:lpstr>Is the Diligence-Tech Revolution Coming?</vt:lpstr>
      <vt:lpstr>The Dialectics of the Diligence-Tech Revolution</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 Can’t Stop the “Signal”:  From the Past to the Future of Digitally Mediated Sustainability Due Diligence </dc:title>
  <dc:creator>Backer, Larry Cata</dc:creator>
  <cp:lastModifiedBy>Backer, Larry Cata</cp:lastModifiedBy>
  <cp:revision>31</cp:revision>
  <dcterms:created xsi:type="dcterms:W3CDTF">2024-04-05T00:28:17Z</dcterms:created>
  <dcterms:modified xsi:type="dcterms:W3CDTF">2024-04-08T13:01:27Z</dcterms:modified>
</cp:coreProperties>
</file>