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A5F3"/>
    <a:srgbClr val="5AC1F3"/>
    <a:srgbClr val="8BD4FF"/>
    <a:srgbClr val="5AC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05C48-3585-4743-A408-A7441933F6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B42023-F29A-2B16-EF59-D8B98D2C1C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6E8BE4-4F91-4155-8A24-FCDE6CAC08E6}"/>
              </a:ext>
            </a:extLst>
          </p:cNvPr>
          <p:cNvSpPr>
            <a:spLocks noGrp="1"/>
          </p:cNvSpPr>
          <p:nvPr>
            <p:ph type="dt" sz="half" idx="10"/>
          </p:nvPr>
        </p:nvSpPr>
        <p:spPr/>
        <p:txBody>
          <a:bodyPr/>
          <a:lstStyle/>
          <a:p>
            <a:fld id="{0FB51F0D-50FC-ED44-99F6-B99BC2E944AC}" type="datetimeFigureOut">
              <a:rPr lang="en-US" smtClean="0"/>
              <a:t>2/11/24</a:t>
            </a:fld>
            <a:endParaRPr lang="en-US" dirty="0"/>
          </a:p>
        </p:txBody>
      </p:sp>
      <p:sp>
        <p:nvSpPr>
          <p:cNvPr id="5" name="Footer Placeholder 4">
            <a:extLst>
              <a:ext uri="{FF2B5EF4-FFF2-40B4-BE49-F238E27FC236}">
                <a16:creationId xmlns:a16="http://schemas.microsoft.com/office/drawing/2014/main" id="{939D8256-7F5A-CB49-A042-3DFC934E16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CD4A6E-92EB-CD0D-8A6A-EB0C709FB245}"/>
              </a:ext>
            </a:extLst>
          </p:cNvPr>
          <p:cNvSpPr>
            <a:spLocks noGrp="1"/>
          </p:cNvSpPr>
          <p:nvPr>
            <p:ph type="sldNum" sz="quarter" idx="12"/>
          </p:nvPr>
        </p:nvSpPr>
        <p:spPr/>
        <p:txBody>
          <a:bodyPr/>
          <a:lstStyle/>
          <a:p>
            <a:fld id="{7C67BA9E-61D9-2E47-915E-9581B3C391DB}" type="slidenum">
              <a:rPr lang="en-US" smtClean="0"/>
              <a:t>‹#›</a:t>
            </a:fld>
            <a:endParaRPr lang="en-US" dirty="0"/>
          </a:p>
        </p:txBody>
      </p:sp>
    </p:spTree>
    <p:extLst>
      <p:ext uri="{BB962C8B-B14F-4D97-AF65-F5344CB8AC3E}">
        <p14:creationId xmlns:p14="http://schemas.microsoft.com/office/powerpoint/2010/main" val="422601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2779B-9A04-B6D8-4A4C-2BA0900633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48ACA6-EA50-3168-CF81-471A260B38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86952-28F0-9B61-2814-70174615517E}"/>
              </a:ext>
            </a:extLst>
          </p:cNvPr>
          <p:cNvSpPr>
            <a:spLocks noGrp="1"/>
          </p:cNvSpPr>
          <p:nvPr>
            <p:ph type="dt" sz="half" idx="10"/>
          </p:nvPr>
        </p:nvSpPr>
        <p:spPr/>
        <p:txBody>
          <a:bodyPr/>
          <a:lstStyle/>
          <a:p>
            <a:fld id="{0FB51F0D-50FC-ED44-99F6-B99BC2E944AC}" type="datetimeFigureOut">
              <a:rPr lang="en-US" smtClean="0"/>
              <a:t>2/11/24</a:t>
            </a:fld>
            <a:endParaRPr lang="en-US" dirty="0"/>
          </a:p>
        </p:txBody>
      </p:sp>
      <p:sp>
        <p:nvSpPr>
          <p:cNvPr id="5" name="Footer Placeholder 4">
            <a:extLst>
              <a:ext uri="{FF2B5EF4-FFF2-40B4-BE49-F238E27FC236}">
                <a16:creationId xmlns:a16="http://schemas.microsoft.com/office/drawing/2014/main" id="{45A5ACEB-EB6A-25D6-6FBE-B77CC496C7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8B0022-80F6-F10D-6B9B-CF3DCFA389A6}"/>
              </a:ext>
            </a:extLst>
          </p:cNvPr>
          <p:cNvSpPr>
            <a:spLocks noGrp="1"/>
          </p:cNvSpPr>
          <p:nvPr>
            <p:ph type="sldNum" sz="quarter" idx="12"/>
          </p:nvPr>
        </p:nvSpPr>
        <p:spPr/>
        <p:txBody>
          <a:bodyPr/>
          <a:lstStyle/>
          <a:p>
            <a:fld id="{7C67BA9E-61D9-2E47-915E-9581B3C391DB}" type="slidenum">
              <a:rPr lang="en-US" smtClean="0"/>
              <a:t>‹#›</a:t>
            </a:fld>
            <a:endParaRPr lang="en-US" dirty="0"/>
          </a:p>
        </p:txBody>
      </p:sp>
    </p:spTree>
    <p:extLst>
      <p:ext uri="{BB962C8B-B14F-4D97-AF65-F5344CB8AC3E}">
        <p14:creationId xmlns:p14="http://schemas.microsoft.com/office/powerpoint/2010/main" val="301341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6071D9-7889-8029-469A-4801C057E2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49449C-3B9D-0A0A-D886-ADDCDC607A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BDD2C-F673-AC11-139B-BC73F305B2A7}"/>
              </a:ext>
            </a:extLst>
          </p:cNvPr>
          <p:cNvSpPr>
            <a:spLocks noGrp="1"/>
          </p:cNvSpPr>
          <p:nvPr>
            <p:ph type="dt" sz="half" idx="10"/>
          </p:nvPr>
        </p:nvSpPr>
        <p:spPr/>
        <p:txBody>
          <a:bodyPr/>
          <a:lstStyle/>
          <a:p>
            <a:fld id="{0FB51F0D-50FC-ED44-99F6-B99BC2E944AC}" type="datetimeFigureOut">
              <a:rPr lang="en-US" smtClean="0"/>
              <a:t>2/11/24</a:t>
            </a:fld>
            <a:endParaRPr lang="en-US" dirty="0"/>
          </a:p>
        </p:txBody>
      </p:sp>
      <p:sp>
        <p:nvSpPr>
          <p:cNvPr id="5" name="Footer Placeholder 4">
            <a:extLst>
              <a:ext uri="{FF2B5EF4-FFF2-40B4-BE49-F238E27FC236}">
                <a16:creationId xmlns:a16="http://schemas.microsoft.com/office/drawing/2014/main" id="{61B92AF6-D6DC-B616-820B-28B5FD9601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080B76-9C8E-40BF-A6A1-906D190ECD81}"/>
              </a:ext>
            </a:extLst>
          </p:cNvPr>
          <p:cNvSpPr>
            <a:spLocks noGrp="1"/>
          </p:cNvSpPr>
          <p:nvPr>
            <p:ph type="sldNum" sz="quarter" idx="12"/>
          </p:nvPr>
        </p:nvSpPr>
        <p:spPr/>
        <p:txBody>
          <a:bodyPr/>
          <a:lstStyle/>
          <a:p>
            <a:fld id="{7C67BA9E-61D9-2E47-915E-9581B3C391DB}" type="slidenum">
              <a:rPr lang="en-US" smtClean="0"/>
              <a:t>‹#›</a:t>
            </a:fld>
            <a:endParaRPr lang="en-US" dirty="0"/>
          </a:p>
        </p:txBody>
      </p:sp>
    </p:spTree>
    <p:extLst>
      <p:ext uri="{BB962C8B-B14F-4D97-AF65-F5344CB8AC3E}">
        <p14:creationId xmlns:p14="http://schemas.microsoft.com/office/powerpoint/2010/main" val="47353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3B26-2C12-23E6-511F-B76F52018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148DF9-02A4-0A8E-1709-10B79BFF31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42FAF-38F5-E348-D195-8F71DBBA564B}"/>
              </a:ext>
            </a:extLst>
          </p:cNvPr>
          <p:cNvSpPr>
            <a:spLocks noGrp="1"/>
          </p:cNvSpPr>
          <p:nvPr>
            <p:ph type="dt" sz="half" idx="10"/>
          </p:nvPr>
        </p:nvSpPr>
        <p:spPr/>
        <p:txBody>
          <a:bodyPr/>
          <a:lstStyle/>
          <a:p>
            <a:fld id="{0FB51F0D-50FC-ED44-99F6-B99BC2E944AC}" type="datetimeFigureOut">
              <a:rPr lang="en-US" smtClean="0"/>
              <a:t>2/11/24</a:t>
            </a:fld>
            <a:endParaRPr lang="en-US" dirty="0"/>
          </a:p>
        </p:txBody>
      </p:sp>
      <p:sp>
        <p:nvSpPr>
          <p:cNvPr id="5" name="Footer Placeholder 4">
            <a:extLst>
              <a:ext uri="{FF2B5EF4-FFF2-40B4-BE49-F238E27FC236}">
                <a16:creationId xmlns:a16="http://schemas.microsoft.com/office/drawing/2014/main" id="{B44C0B27-523D-5AC6-FFA1-3A42C17974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139152-2DE1-ECBB-8E0D-975AA0EBF597}"/>
              </a:ext>
            </a:extLst>
          </p:cNvPr>
          <p:cNvSpPr>
            <a:spLocks noGrp="1"/>
          </p:cNvSpPr>
          <p:nvPr>
            <p:ph type="sldNum" sz="quarter" idx="12"/>
          </p:nvPr>
        </p:nvSpPr>
        <p:spPr/>
        <p:txBody>
          <a:bodyPr/>
          <a:lstStyle/>
          <a:p>
            <a:fld id="{7C67BA9E-61D9-2E47-915E-9581B3C391DB}" type="slidenum">
              <a:rPr lang="en-US" smtClean="0"/>
              <a:t>‹#›</a:t>
            </a:fld>
            <a:endParaRPr lang="en-US" dirty="0"/>
          </a:p>
        </p:txBody>
      </p:sp>
    </p:spTree>
    <p:extLst>
      <p:ext uri="{BB962C8B-B14F-4D97-AF65-F5344CB8AC3E}">
        <p14:creationId xmlns:p14="http://schemas.microsoft.com/office/powerpoint/2010/main" val="1612441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D3C0-4F4C-DC83-6F6C-184EB269FD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C044C-1F39-1EB6-E549-F4C41B5E2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816955-ECDA-CE13-9AAC-08E2B1D17FE4}"/>
              </a:ext>
            </a:extLst>
          </p:cNvPr>
          <p:cNvSpPr>
            <a:spLocks noGrp="1"/>
          </p:cNvSpPr>
          <p:nvPr>
            <p:ph type="dt" sz="half" idx="10"/>
          </p:nvPr>
        </p:nvSpPr>
        <p:spPr/>
        <p:txBody>
          <a:bodyPr/>
          <a:lstStyle/>
          <a:p>
            <a:fld id="{0FB51F0D-50FC-ED44-99F6-B99BC2E944AC}" type="datetimeFigureOut">
              <a:rPr lang="en-US" smtClean="0"/>
              <a:t>2/11/24</a:t>
            </a:fld>
            <a:endParaRPr lang="en-US" dirty="0"/>
          </a:p>
        </p:txBody>
      </p:sp>
      <p:sp>
        <p:nvSpPr>
          <p:cNvPr id="5" name="Footer Placeholder 4">
            <a:extLst>
              <a:ext uri="{FF2B5EF4-FFF2-40B4-BE49-F238E27FC236}">
                <a16:creationId xmlns:a16="http://schemas.microsoft.com/office/drawing/2014/main" id="{08048F1A-80DA-D731-2E07-3CE413B41B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25626F-F277-B5EC-6021-4B9F4314FEE0}"/>
              </a:ext>
            </a:extLst>
          </p:cNvPr>
          <p:cNvSpPr>
            <a:spLocks noGrp="1"/>
          </p:cNvSpPr>
          <p:nvPr>
            <p:ph type="sldNum" sz="quarter" idx="12"/>
          </p:nvPr>
        </p:nvSpPr>
        <p:spPr/>
        <p:txBody>
          <a:bodyPr/>
          <a:lstStyle/>
          <a:p>
            <a:fld id="{7C67BA9E-61D9-2E47-915E-9581B3C391DB}" type="slidenum">
              <a:rPr lang="en-US" smtClean="0"/>
              <a:t>‹#›</a:t>
            </a:fld>
            <a:endParaRPr lang="en-US" dirty="0"/>
          </a:p>
        </p:txBody>
      </p:sp>
    </p:spTree>
    <p:extLst>
      <p:ext uri="{BB962C8B-B14F-4D97-AF65-F5344CB8AC3E}">
        <p14:creationId xmlns:p14="http://schemas.microsoft.com/office/powerpoint/2010/main" val="166007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8D9F-CC96-0598-B94D-0CE935DA9D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270410-A266-954C-2429-F7FE93EB28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EA4542-76C6-4EA2-08C6-720AC8A4EE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7B22F-AF7D-1662-48FC-3F70FD8363FC}"/>
              </a:ext>
            </a:extLst>
          </p:cNvPr>
          <p:cNvSpPr>
            <a:spLocks noGrp="1"/>
          </p:cNvSpPr>
          <p:nvPr>
            <p:ph type="dt" sz="half" idx="10"/>
          </p:nvPr>
        </p:nvSpPr>
        <p:spPr/>
        <p:txBody>
          <a:bodyPr/>
          <a:lstStyle/>
          <a:p>
            <a:fld id="{0FB51F0D-50FC-ED44-99F6-B99BC2E944AC}" type="datetimeFigureOut">
              <a:rPr lang="en-US" smtClean="0"/>
              <a:t>2/11/24</a:t>
            </a:fld>
            <a:endParaRPr lang="en-US" dirty="0"/>
          </a:p>
        </p:txBody>
      </p:sp>
      <p:sp>
        <p:nvSpPr>
          <p:cNvPr id="6" name="Footer Placeholder 5">
            <a:extLst>
              <a:ext uri="{FF2B5EF4-FFF2-40B4-BE49-F238E27FC236}">
                <a16:creationId xmlns:a16="http://schemas.microsoft.com/office/drawing/2014/main" id="{E23E56CE-EDB3-04FF-1415-BC804E85FA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14164D-D87C-E2E5-AAFE-2B8A0394DCD2}"/>
              </a:ext>
            </a:extLst>
          </p:cNvPr>
          <p:cNvSpPr>
            <a:spLocks noGrp="1"/>
          </p:cNvSpPr>
          <p:nvPr>
            <p:ph type="sldNum" sz="quarter" idx="12"/>
          </p:nvPr>
        </p:nvSpPr>
        <p:spPr/>
        <p:txBody>
          <a:bodyPr/>
          <a:lstStyle/>
          <a:p>
            <a:fld id="{7C67BA9E-61D9-2E47-915E-9581B3C391DB}" type="slidenum">
              <a:rPr lang="en-US" smtClean="0"/>
              <a:t>‹#›</a:t>
            </a:fld>
            <a:endParaRPr lang="en-US" dirty="0"/>
          </a:p>
        </p:txBody>
      </p:sp>
    </p:spTree>
    <p:extLst>
      <p:ext uri="{BB962C8B-B14F-4D97-AF65-F5344CB8AC3E}">
        <p14:creationId xmlns:p14="http://schemas.microsoft.com/office/powerpoint/2010/main" val="73146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1A9F1-6701-10E9-8694-E9E3D71C9B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6232-133A-65D5-E8D6-ADB7FA4028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C9F522-BD65-68CE-2E40-447339D31E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36B2F9-5DFC-FD43-2FE6-9D9DBBB08A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002115-2327-24D8-58D4-1C24345604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B697A9-25A4-9E69-7D73-69B7FC58BF76}"/>
              </a:ext>
            </a:extLst>
          </p:cNvPr>
          <p:cNvSpPr>
            <a:spLocks noGrp="1"/>
          </p:cNvSpPr>
          <p:nvPr>
            <p:ph type="dt" sz="half" idx="10"/>
          </p:nvPr>
        </p:nvSpPr>
        <p:spPr/>
        <p:txBody>
          <a:bodyPr/>
          <a:lstStyle/>
          <a:p>
            <a:fld id="{0FB51F0D-50FC-ED44-99F6-B99BC2E944AC}" type="datetimeFigureOut">
              <a:rPr lang="en-US" smtClean="0"/>
              <a:t>2/11/24</a:t>
            </a:fld>
            <a:endParaRPr lang="en-US" dirty="0"/>
          </a:p>
        </p:txBody>
      </p:sp>
      <p:sp>
        <p:nvSpPr>
          <p:cNvPr id="8" name="Footer Placeholder 7">
            <a:extLst>
              <a:ext uri="{FF2B5EF4-FFF2-40B4-BE49-F238E27FC236}">
                <a16:creationId xmlns:a16="http://schemas.microsoft.com/office/drawing/2014/main" id="{5B1CB75E-E2C2-0E40-2D21-9127E4398CB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82E4BE1-5C7D-3A84-9FA9-F0E5A41BE47E}"/>
              </a:ext>
            </a:extLst>
          </p:cNvPr>
          <p:cNvSpPr>
            <a:spLocks noGrp="1"/>
          </p:cNvSpPr>
          <p:nvPr>
            <p:ph type="sldNum" sz="quarter" idx="12"/>
          </p:nvPr>
        </p:nvSpPr>
        <p:spPr/>
        <p:txBody>
          <a:bodyPr/>
          <a:lstStyle/>
          <a:p>
            <a:fld id="{7C67BA9E-61D9-2E47-915E-9581B3C391DB}" type="slidenum">
              <a:rPr lang="en-US" smtClean="0"/>
              <a:t>‹#›</a:t>
            </a:fld>
            <a:endParaRPr lang="en-US" dirty="0"/>
          </a:p>
        </p:txBody>
      </p:sp>
    </p:spTree>
    <p:extLst>
      <p:ext uri="{BB962C8B-B14F-4D97-AF65-F5344CB8AC3E}">
        <p14:creationId xmlns:p14="http://schemas.microsoft.com/office/powerpoint/2010/main" val="1137999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7B87F-8D33-6A8B-EE8F-D78C4E3C92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43CDD-3A81-7D84-8E5D-BCBE9A55518D}"/>
              </a:ext>
            </a:extLst>
          </p:cNvPr>
          <p:cNvSpPr>
            <a:spLocks noGrp="1"/>
          </p:cNvSpPr>
          <p:nvPr>
            <p:ph type="dt" sz="half" idx="10"/>
          </p:nvPr>
        </p:nvSpPr>
        <p:spPr/>
        <p:txBody>
          <a:bodyPr/>
          <a:lstStyle/>
          <a:p>
            <a:fld id="{0FB51F0D-50FC-ED44-99F6-B99BC2E944AC}" type="datetimeFigureOut">
              <a:rPr lang="en-US" smtClean="0"/>
              <a:t>2/11/24</a:t>
            </a:fld>
            <a:endParaRPr lang="en-US" dirty="0"/>
          </a:p>
        </p:txBody>
      </p:sp>
      <p:sp>
        <p:nvSpPr>
          <p:cNvPr id="4" name="Footer Placeholder 3">
            <a:extLst>
              <a:ext uri="{FF2B5EF4-FFF2-40B4-BE49-F238E27FC236}">
                <a16:creationId xmlns:a16="http://schemas.microsoft.com/office/drawing/2014/main" id="{53DDC5FB-D7C9-90E0-6F20-3E88D721515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AEE7D16-2DEC-D300-4AA6-7E9B7A546B27}"/>
              </a:ext>
            </a:extLst>
          </p:cNvPr>
          <p:cNvSpPr>
            <a:spLocks noGrp="1"/>
          </p:cNvSpPr>
          <p:nvPr>
            <p:ph type="sldNum" sz="quarter" idx="12"/>
          </p:nvPr>
        </p:nvSpPr>
        <p:spPr/>
        <p:txBody>
          <a:bodyPr/>
          <a:lstStyle/>
          <a:p>
            <a:fld id="{7C67BA9E-61D9-2E47-915E-9581B3C391DB}" type="slidenum">
              <a:rPr lang="en-US" smtClean="0"/>
              <a:t>‹#›</a:t>
            </a:fld>
            <a:endParaRPr lang="en-US" dirty="0"/>
          </a:p>
        </p:txBody>
      </p:sp>
    </p:spTree>
    <p:extLst>
      <p:ext uri="{BB962C8B-B14F-4D97-AF65-F5344CB8AC3E}">
        <p14:creationId xmlns:p14="http://schemas.microsoft.com/office/powerpoint/2010/main" val="419230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B92B93-0B74-3F08-5144-9B5E8BA3A3A7}"/>
              </a:ext>
            </a:extLst>
          </p:cNvPr>
          <p:cNvSpPr>
            <a:spLocks noGrp="1"/>
          </p:cNvSpPr>
          <p:nvPr>
            <p:ph type="dt" sz="half" idx="10"/>
          </p:nvPr>
        </p:nvSpPr>
        <p:spPr/>
        <p:txBody>
          <a:bodyPr/>
          <a:lstStyle/>
          <a:p>
            <a:fld id="{0FB51F0D-50FC-ED44-99F6-B99BC2E944AC}" type="datetimeFigureOut">
              <a:rPr lang="en-US" smtClean="0"/>
              <a:t>2/11/24</a:t>
            </a:fld>
            <a:endParaRPr lang="en-US" dirty="0"/>
          </a:p>
        </p:txBody>
      </p:sp>
      <p:sp>
        <p:nvSpPr>
          <p:cNvPr id="3" name="Footer Placeholder 2">
            <a:extLst>
              <a:ext uri="{FF2B5EF4-FFF2-40B4-BE49-F238E27FC236}">
                <a16:creationId xmlns:a16="http://schemas.microsoft.com/office/drawing/2014/main" id="{DD2DC814-D893-E9FE-EE05-F37622F3247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AE3C89-DAF4-3598-00D6-957FB1ED69B5}"/>
              </a:ext>
            </a:extLst>
          </p:cNvPr>
          <p:cNvSpPr>
            <a:spLocks noGrp="1"/>
          </p:cNvSpPr>
          <p:nvPr>
            <p:ph type="sldNum" sz="quarter" idx="12"/>
          </p:nvPr>
        </p:nvSpPr>
        <p:spPr/>
        <p:txBody>
          <a:bodyPr/>
          <a:lstStyle/>
          <a:p>
            <a:fld id="{7C67BA9E-61D9-2E47-915E-9581B3C391DB}" type="slidenum">
              <a:rPr lang="en-US" smtClean="0"/>
              <a:t>‹#›</a:t>
            </a:fld>
            <a:endParaRPr lang="en-US" dirty="0"/>
          </a:p>
        </p:txBody>
      </p:sp>
    </p:spTree>
    <p:extLst>
      <p:ext uri="{BB962C8B-B14F-4D97-AF65-F5344CB8AC3E}">
        <p14:creationId xmlns:p14="http://schemas.microsoft.com/office/powerpoint/2010/main" val="3835484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5B8F-F240-742C-61B8-A0B03EAC4D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F56590-F28D-B5FB-B2A1-9C919B8482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93A724-415B-5D38-0842-CA0E95312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4862B3-4593-7A00-34C4-B35F1F392F71}"/>
              </a:ext>
            </a:extLst>
          </p:cNvPr>
          <p:cNvSpPr>
            <a:spLocks noGrp="1"/>
          </p:cNvSpPr>
          <p:nvPr>
            <p:ph type="dt" sz="half" idx="10"/>
          </p:nvPr>
        </p:nvSpPr>
        <p:spPr/>
        <p:txBody>
          <a:bodyPr/>
          <a:lstStyle/>
          <a:p>
            <a:fld id="{0FB51F0D-50FC-ED44-99F6-B99BC2E944AC}" type="datetimeFigureOut">
              <a:rPr lang="en-US" smtClean="0"/>
              <a:t>2/11/24</a:t>
            </a:fld>
            <a:endParaRPr lang="en-US" dirty="0"/>
          </a:p>
        </p:txBody>
      </p:sp>
      <p:sp>
        <p:nvSpPr>
          <p:cNvPr id="6" name="Footer Placeholder 5">
            <a:extLst>
              <a:ext uri="{FF2B5EF4-FFF2-40B4-BE49-F238E27FC236}">
                <a16:creationId xmlns:a16="http://schemas.microsoft.com/office/drawing/2014/main" id="{8AE0B735-7FF0-D50D-88E2-F5BA494A42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A06814-8EE0-B9DB-C29A-34209FDF50D4}"/>
              </a:ext>
            </a:extLst>
          </p:cNvPr>
          <p:cNvSpPr>
            <a:spLocks noGrp="1"/>
          </p:cNvSpPr>
          <p:nvPr>
            <p:ph type="sldNum" sz="quarter" idx="12"/>
          </p:nvPr>
        </p:nvSpPr>
        <p:spPr/>
        <p:txBody>
          <a:bodyPr/>
          <a:lstStyle/>
          <a:p>
            <a:fld id="{7C67BA9E-61D9-2E47-915E-9581B3C391DB}" type="slidenum">
              <a:rPr lang="en-US" smtClean="0"/>
              <a:t>‹#›</a:t>
            </a:fld>
            <a:endParaRPr lang="en-US" dirty="0"/>
          </a:p>
        </p:txBody>
      </p:sp>
    </p:spTree>
    <p:extLst>
      <p:ext uri="{BB962C8B-B14F-4D97-AF65-F5344CB8AC3E}">
        <p14:creationId xmlns:p14="http://schemas.microsoft.com/office/powerpoint/2010/main" val="1190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5641-CA56-B738-C450-F99CC66A30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38298A-61AB-5F8B-98F8-1EB956C45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239F3F-9EF4-D904-EF40-7FCFBB9C0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41D9D2-BAF8-9CB8-5EA4-AD31028F2D59}"/>
              </a:ext>
            </a:extLst>
          </p:cNvPr>
          <p:cNvSpPr>
            <a:spLocks noGrp="1"/>
          </p:cNvSpPr>
          <p:nvPr>
            <p:ph type="dt" sz="half" idx="10"/>
          </p:nvPr>
        </p:nvSpPr>
        <p:spPr/>
        <p:txBody>
          <a:bodyPr/>
          <a:lstStyle/>
          <a:p>
            <a:fld id="{0FB51F0D-50FC-ED44-99F6-B99BC2E944AC}" type="datetimeFigureOut">
              <a:rPr lang="en-US" smtClean="0"/>
              <a:t>2/11/24</a:t>
            </a:fld>
            <a:endParaRPr lang="en-US" dirty="0"/>
          </a:p>
        </p:txBody>
      </p:sp>
      <p:sp>
        <p:nvSpPr>
          <p:cNvPr id="6" name="Footer Placeholder 5">
            <a:extLst>
              <a:ext uri="{FF2B5EF4-FFF2-40B4-BE49-F238E27FC236}">
                <a16:creationId xmlns:a16="http://schemas.microsoft.com/office/drawing/2014/main" id="{CE0F24E4-4369-975D-B10F-D9F5FE6B9B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487A63-07C4-138E-3432-F4A2A9881278}"/>
              </a:ext>
            </a:extLst>
          </p:cNvPr>
          <p:cNvSpPr>
            <a:spLocks noGrp="1"/>
          </p:cNvSpPr>
          <p:nvPr>
            <p:ph type="sldNum" sz="quarter" idx="12"/>
          </p:nvPr>
        </p:nvSpPr>
        <p:spPr/>
        <p:txBody>
          <a:bodyPr/>
          <a:lstStyle/>
          <a:p>
            <a:fld id="{7C67BA9E-61D9-2E47-915E-9581B3C391DB}" type="slidenum">
              <a:rPr lang="en-US" smtClean="0"/>
              <a:t>‹#›</a:t>
            </a:fld>
            <a:endParaRPr lang="en-US" dirty="0"/>
          </a:p>
        </p:txBody>
      </p:sp>
    </p:spTree>
    <p:extLst>
      <p:ext uri="{BB962C8B-B14F-4D97-AF65-F5344CB8AC3E}">
        <p14:creationId xmlns:p14="http://schemas.microsoft.com/office/powerpoint/2010/main" val="400461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AADD62-D3AF-4BD4-339E-4DA89A389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117174-07D9-3051-C69A-D8C366563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9A7DBC-40DD-98C9-7B0E-C668A0CB61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51F0D-50FC-ED44-99F6-B99BC2E944AC}" type="datetimeFigureOut">
              <a:rPr lang="en-US" smtClean="0"/>
              <a:t>2/11/24</a:t>
            </a:fld>
            <a:endParaRPr lang="en-US" dirty="0"/>
          </a:p>
        </p:txBody>
      </p:sp>
      <p:sp>
        <p:nvSpPr>
          <p:cNvPr id="5" name="Footer Placeholder 4">
            <a:extLst>
              <a:ext uri="{FF2B5EF4-FFF2-40B4-BE49-F238E27FC236}">
                <a16:creationId xmlns:a16="http://schemas.microsoft.com/office/drawing/2014/main" id="{78D5EABE-4414-5216-9263-797A60A38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7E2928-1303-1A6A-B16E-9BBE477834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7BA9E-61D9-2E47-915E-9581B3C391DB}" type="slidenum">
              <a:rPr lang="en-US" smtClean="0"/>
              <a:t>‹#›</a:t>
            </a:fld>
            <a:endParaRPr lang="en-US" dirty="0"/>
          </a:p>
        </p:txBody>
      </p:sp>
    </p:spTree>
    <p:extLst>
      <p:ext uri="{BB962C8B-B14F-4D97-AF65-F5344CB8AC3E}">
        <p14:creationId xmlns:p14="http://schemas.microsoft.com/office/powerpoint/2010/main" val="3736309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interconnect.substack.com/p/eu-china-us-three-different-attitudes"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03CD3-7660-3592-673D-F59B5796C0CD}"/>
              </a:ext>
            </a:extLst>
          </p:cNvPr>
          <p:cNvSpPr>
            <a:spLocks noGrp="1"/>
          </p:cNvSpPr>
          <p:nvPr>
            <p:ph type="ctrTitle"/>
          </p:nvPr>
        </p:nvSpPr>
        <p:spPr>
          <a:xfrm>
            <a:off x="0" y="0"/>
            <a:ext cx="6647935" cy="1383957"/>
          </a:xfrm>
          <a:solidFill>
            <a:srgbClr val="1DA5F3"/>
          </a:solidFill>
        </p:spPr>
        <p:txBody>
          <a:bodyPr>
            <a:noAutofit/>
          </a:bodyPr>
          <a:lstStyle/>
          <a:p>
            <a:br>
              <a:rPr lang="en-US" sz="2800" i="1" kern="0" dirty="0">
                <a:effectLst/>
                <a:latin typeface="+mn-lt"/>
                <a:ea typeface="Times New Roman" panose="02020603050405020304" pitchFamily="18" charset="0"/>
                <a:cs typeface="Times New Roman" panose="02020603050405020304" pitchFamily="18" charset="0"/>
              </a:rPr>
            </a:br>
            <a:br>
              <a:rPr lang="en-US" sz="2800" i="1" kern="0" dirty="0">
                <a:effectLst/>
                <a:latin typeface="+mn-lt"/>
                <a:ea typeface="Times New Roman" panose="02020603050405020304" pitchFamily="18" charset="0"/>
                <a:cs typeface="Times New Roman" panose="02020603050405020304" pitchFamily="18" charset="0"/>
              </a:rPr>
            </a:br>
            <a:br>
              <a:rPr lang="en-US" sz="2800" i="1" kern="0" dirty="0">
                <a:effectLst/>
                <a:latin typeface="+mn-lt"/>
                <a:ea typeface="Times New Roman" panose="02020603050405020304" pitchFamily="18" charset="0"/>
                <a:cs typeface="Times New Roman" panose="02020603050405020304" pitchFamily="18" charset="0"/>
              </a:rPr>
            </a:br>
            <a:r>
              <a:rPr lang="en-US" sz="2800" b="1" i="1" kern="0" dirty="0">
                <a:solidFill>
                  <a:schemeClr val="bg1"/>
                </a:solidFill>
                <a:effectLst/>
                <a:latin typeface="+mn-lt"/>
                <a:ea typeface="Times New Roman" panose="02020603050405020304" pitchFamily="18" charset="0"/>
                <a:cs typeface="Times New Roman" panose="02020603050405020304" pitchFamily="18" charset="0"/>
              </a:rPr>
              <a:t>The Two Towers: China, the U.S. and the Structural Characteristics of Competitive Advantage in AI Innovation</a:t>
            </a:r>
            <a:endParaRPr lang="en-US" sz="2800" b="1" dirty="0">
              <a:solidFill>
                <a:schemeClr val="bg1"/>
              </a:solidFill>
              <a:latin typeface="+mn-lt"/>
            </a:endParaRPr>
          </a:p>
        </p:txBody>
      </p:sp>
      <p:sp>
        <p:nvSpPr>
          <p:cNvPr id="3" name="Subtitle 2">
            <a:extLst>
              <a:ext uri="{FF2B5EF4-FFF2-40B4-BE49-F238E27FC236}">
                <a16:creationId xmlns:a16="http://schemas.microsoft.com/office/drawing/2014/main" id="{849B6151-2B90-1846-A771-086E47AE1D3F}"/>
              </a:ext>
            </a:extLst>
          </p:cNvPr>
          <p:cNvSpPr>
            <a:spLocks noGrp="1"/>
          </p:cNvSpPr>
          <p:nvPr>
            <p:ph type="subTitle" idx="1"/>
          </p:nvPr>
        </p:nvSpPr>
        <p:spPr>
          <a:xfrm>
            <a:off x="3048000" y="5004486"/>
            <a:ext cx="9144000" cy="1853514"/>
          </a:xfrm>
          <a:solidFill>
            <a:srgbClr val="1DA5F3"/>
          </a:solidFill>
        </p:spPr>
        <p:txBody>
          <a:bodyPr>
            <a:normAutofit fontScale="92500"/>
          </a:bodyPr>
          <a:lstStyle/>
          <a:p>
            <a:pPr marL="0" marR="0">
              <a:spcBef>
                <a:spcPts val="0"/>
              </a:spcBef>
              <a:spcAft>
                <a:spcPts val="0"/>
              </a:spcAft>
            </a:pPr>
            <a:r>
              <a:rPr lang="en-US" sz="2600" kern="0" dirty="0">
                <a:solidFill>
                  <a:schemeClr val="bg1"/>
                </a:solidFill>
                <a:effectLst/>
                <a:latin typeface="Bodoni 72 Book" pitchFamily="2" charset="0"/>
                <a:ea typeface="Times New Roman" panose="02020603050405020304" pitchFamily="18" charset="0"/>
                <a:cs typeface="Times New Roman" panose="02020603050405020304" pitchFamily="18" charset="0"/>
              </a:rPr>
              <a:t>Larry Catá Backer</a:t>
            </a:r>
            <a:endParaRPr lang="en-US" sz="2600" kern="100" dirty="0">
              <a:solidFill>
                <a:schemeClr val="bg1"/>
              </a:solidFill>
              <a:effectLst/>
              <a:latin typeface="Bodoni 72" pitchFamily="2" charset="0"/>
              <a:ea typeface="DengXian" panose="02010600030101010101" pitchFamily="2" charset="-122"/>
              <a:cs typeface="Times New Roman (Body CS)"/>
            </a:endParaRPr>
          </a:p>
          <a:p>
            <a:pPr marL="0" marR="0">
              <a:spcBef>
                <a:spcPts val="0"/>
              </a:spcBef>
              <a:spcAft>
                <a:spcPts val="0"/>
              </a:spcAft>
            </a:pPr>
            <a:r>
              <a:rPr lang="en-US" sz="1400" kern="0" dirty="0">
                <a:solidFill>
                  <a:schemeClr val="bg1"/>
                </a:solidFill>
                <a:effectLst/>
                <a:latin typeface="Bodoni 72 Book" pitchFamily="2" charset="0"/>
                <a:ea typeface="Times New Roman" panose="02020603050405020304" pitchFamily="18" charset="0"/>
                <a:cs typeface="Times New Roman" panose="02020603050405020304" pitchFamily="18" charset="0"/>
              </a:rPr>
              <a:t>W. Richard and Mary Eshelman Faculty Scholar; Professor of Law and International Affairs</a:t>
            </a:r>
            <a:endParaRPr lang="en-US" sz="1400" kern="100" dirty="0">
              <a:solidFill>
                <a:schemeClr val="bg1"/>
              </a:solidFill>
              <a:effectLst/>
              <a:latin typeface="Bodoni 72" pitchFamily="2" charset="0"/>
              <a:ea typeface="DengXian" panose="02010600030101010101" pitchFamily="2" charset="-122"/>
              <a:cs typeface="Times New Roman (Body CS)"/>
            </a:endParaRPr>
          </a:p>
          <a:p>
            <a:pPr marL="0" marR="0">
              <a:spcBef>
                <a:spcPts val="0"/>
              </a:spcBef>
              <a:spcAft>
                <a:spcPts val="0"/>
              </a:spcAft>
            </a:pPr>
            <a:r>
              <a:rPr lang="en-US" sz="1400" kern="0" dirty="0">
                <a:solidFill>
                  <a:schemeClr val="bg1"/>
                </a:solidFill>
                <a:effectLst/>
                <a:latin typeface="Bodoni 72 Book" pitchFamily="2" charset="0"/>
                <a:ea typeface="Times New Roman" panose="02020603050405020304" pitchFamily="18" charset="0"/>
                <a:cs typeface="Times New Roman" panose="02020603050405020304" pitchFamily="18" charset="0"/>
              </a:rPr>
              <a:t>Penn State University Faculty Ombuds </a:t>
            </a:r>
            <a:endParaRPr lang="en-US" sz="1400" kern="100" dirty="0">
              <a:solidFill>
                <a:schemeClr val="bg1"/>
              </a:solidFill>
              <a:effectLst/>
              <a:latin typeface="Bodoni 72" pitchFamily="2" charset="0"/>
              <a:ea typeface="DengXian" panose="02010600030101010101" pitchFamily="2" charset="-122"/>
              <a:cs typeface="Times New Roman (Body CS)"/>
            </a:endParaRPr>
          </a:p>
          <a:p>
            <a:pPr marL="0" marR="0">
              <a:spcBef>
                <a:spcPts val="0"/>
              </a:spcBef>
              <a:spcAft>
                <a:spcPts val="0"/>
              </a:spcAft>
            </a:pPr>
            <a:r>
              <a:rPr lang="en-US" sz="1400" kern="0" dirty="0">
                <a:solidFill>
                  <a:schemeClr val="bg1"/>
                </a:solidFill>
                <a:effectLst/>
                <a:latin typeface="Bodoni 72 Book" pitchFamily="2" charset="0"/>
                <a:ea typeface="Times New Roman" panose="02020603050405020304" pitchFamily="18" charset="0"/>
                <a:cs typeface="Times New Roman" panose="02020603050405020304" pitchFamily="18" charset="0"/>
              </a:rPr>
              <a:t>Pennsylvania State University | 239 Lewis Katz Building, University Park, PA 16802    1.814.863.3640 (direct) ||  lcb11@psu.edu</a:t>
            </a:r>
            <a:endParaRPr lang="en-US" sz="1400" kern="100" dirty="0">
              <a:solidFill>
                <a:schemeClr val="bg1"/>
              </a:solidFill>
              <a:effectLst/>
              <a:latin typeface="Bodoni 72" pitchFamily="2" charset="0"/>
              <a:ea typeface="DengXian" panose="02010600030101010101" pitchFamily="2" charset="-122"/>
              <a:cs typeface="Times New Roman (Body CS)"/>
            </a:endParaRPr>
          </a:p>
          <a:p>
            <a:r>
              <a:rPr lang="en-US" dirty="0">
                <a:solidFill>
                  <a:schemeClr val="bg1"/>
                </a:solidFill>
              </a:rPr>
              <a:t>Presentation for Conference: Cooperation, Competition, &amp; Conflict in East Asia</a:t>
            </a:r>
          </a:p>
          <a:p>
            <a:r>
              <a:rPr lang="en-US" dirty="0">
                <a:solidFill>
                  <a:schemeClr val="bg1"/>
                </a:solidFill>
              </a:rPr>
              <a:t>William &amp; Mary Security &amp; Foreign Policy Initiative (15 February 2024)</a:t>
            </a:r>
          </a:p>
          <a:p>
            <a:endParaRPr lang="en-US" dirty="0">
              <a:solidFill>
                <a:schemeClr val="bg1"/>
              </a:solidFill>
            </a:endParaRPr>
          </a:p>
        </p:txBody>
      </p:sp>
    </p:spTree>
    <p:extLst>
      <p:ext uri="{BB962C8B-B14F-4D97-AF65-F5344CB8AC3E}">
        <p14:creationId xmlns:p14="http://schemas.microsoft.com/office/powerpoint/2010/main" val="3100483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3741C7-1C5D-5A2D-15D5-6B880295B16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dirty="0"/>
              <a:t>A Space Race or the Battle of the Towers?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67D96A0-9791-BBAC-21F6-8D6F4278BE70}"/>
              </a:ext>
            </a:extLst>
          </p:cNvPr>
          <p:cNvSpPr>
            <a:spLocks noGrp="1"/>
          </p:cNvSpPr>
          <p:nvPr>
            <p:ph sz="half" idx="1"/>
          </p:nvPr>
        </p:nvSpPr>
        <p:spPr>
          <a:xfrm>
            <a:off x="640080" y="2872899"/>
            <a:ext cx="4243589" cy="3824956"/>
          </a:xfrm>
        </p:spPr>
        <p:txBody>
          <a:bodyPr vert="horz" lIns="91440" tIns="45720" rIns="91440" bIns="45720" rtlCol="0">
            <a:normAutofit/>
          </a:bodyPr>
          <a:lstStyle/>
          <a:p>
            <a:r>
              <a:rPr lang="en-US" sz="1500" i="1" dirty="0">
                <a:effectLst/>
              </a:rPr>
              <a:t>AI innovation is a marker for national progress </a:t>
            </a:r>
            <a:endParaRPr lang="en-US" sz="1500" i="1" dirty="0"/>
          </a:p>
          <a:p>
            <a:r>
              <a:rPr lang="en-US" sz="1500" i="1" dirty="0">
                <a:effectLst/>
              </a:rPr>
              <a:t>It is also the way in which the relationship between China, the U.S. is signified</a:t>
            </a:r>
          </a:p>
          <a:p>
            <a:r>
              <a:rPr lang="en-US" sz="1500" i="1" dirty="0"/>
              <a:t>Consider the forms of that signification through three propositions:</a:t>
            </a:r>
            <a:endParaRPr lang="en-US" sz="1500" i="1" dirty="0">
              <a:effectLst/>
            </a:endParaRPr>
          </a:p>
          <a:p>
            <a:pPr lvl="1"/>
            <a:r>
              <a:rPr lang="en-US" sz="1500" i="1" dirty="0">
                <a:effectLst/>
              </a:rPr>
              <a:t>Proposition 1: China exercises unitary control over its AI industry, research, deployment and regulation of AI</a:t>
            </a:r>
            <a:r>
              <a:rPr lang="en-US" sz="1500" dirty="0">
                <a:effectLst/>
              </a:rPr>
              <a:t>. </a:t>
            </a:r>
          </a:p>
          <a:p>
            <a:pPr lvl="1"/>
            <a:r>
              <a:rPr lang="en-US" sz="1500" i="1" dirty="0">
                <a:effectLst/>
              </a:rPr>
              <a:t>Proposition 2: Does this combination of legal and technical innovation by China and other nations give them a competitive advantage strategically over the US? </a:t>
            </a:r>
            <a:endParaRPr lang="en-US" sz="1500" dirty="0">
              <a:effectLst/>
            </a:endParaRPr>
          </a:p>
          <a:p>
            <a:pPr lvl="1"/>
            <a:r>
              <a:rPr lang="en-US" sz="1500" dirty="0"/>
              <a:t>Proposition 3: In the earliest stages of the Age of Artificial Intelligence (AI), does the US find itself in a new kind of space race?</a:t>
            </a:r>
          </a:p>
          <a:p>
            <a:endParaRPr lang="en-US" sz="1500" dirty="0"/>
          </a:p>
        </p:txBody>
      </p:sp>
      <p:pic>
        <p:nvPicPr>
          <p:cNvPr id="6" name="Content Placeholder 5" descr="A cartoon of astronauts in rockets flying in space&#10;&#10;Description automatically generated">
            <a:extLst>
              <a:ext uri="{FF2B5EF4-FFF2-40B4-BE49-F238E27FC236}">
                <a16:creationId xmlns:a16="http://schemas.microsoft.com/office/drawing/2014/main" id="{6BE7E7D5-E5E0-F7EB-CB9F-733A2B1911FE}"/>
              </a:ext>
            </a:extLst>
          </p:cNvPr>
          <p:cNvPicPr>
            <a:picLocks noGrp="1" noChangeAspect="1"/>
          </p:cNvPicPr>
          <p:nvPr>
            <p:ph sz="half" idx="2"/>
          </p:nvPr>
        </p:nvPicPr>
        <p:blipFill rotWithShape="1">
          <a:blip r:embed="rId2"/>
          <a:srcRect r="546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78166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77AB3E-D73D-FB1F-7A85-9B0909CB28DB}"/>
              </a:ext>
            </a:extLst>
          </p:cNvPr>
          <p:cNvSpPr>
            <a:spLocks noGrp="1"/>
          </p:cNvSpPr>
          <p:nvPr>
            <p:ph type="title"/>
          </p:nvPr>
        </p:nvSpPr>
        <p:spPr>
          <a:xfrm>
            <a:off x="4134448" y="58140"/>
            <a:ext cx="4818888" cy="1481328"/>
          </a:xfrm>
        </p:spPr>
        <p:txBody>
          <a:bodyPr vert="horz" lIns="91440" tIns="45720" rIns="91440" bIns="45720" rtlCol="0" anchor="b">
            <a:normAutofit/>
          </a:bodyPr>
          <a:lstStyle/>
          <a:p>
            <a:r>
              <a:rPr lang="en-US" sz="5000" kern="1200" dirty="0">
                <a:solidFill>
                  <a:schemeClr val="tx1"/>
                </a:solidFill>
                <a:latin typeface="+mj-lt"/>
                <a:ea typeface="+mj-ea"/>
                <a:cs typeface="+mj-cs"/>
              </a:rPr>
              <a:t>Chinese Public Control of AI</a:t>
            </a:r>
          </a:p>
        </p:txBody>
      </p:sp>
      <p:sp>
        <p:nvSpPr>
          <p:cNvPr id="16"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477E8295-06B4-70B9-11DC-DFA5B6FF3A6F}"/>
              </a:ext>
            </a:extLst>
          </p:cNvPr>
          <p:cNvSpPr>
            <a:spLocks noGrp="1"/>
          </p:cNvSpPr>
          <p:nvPr>
            <p:ph sz="half" idx="2"/>
          </p:nvPr>
        </p:nvSpPr>
        <p:spPr>
          <a:xfrm>
            <a:off x="189141" y="2660904"/>
            <a:ext cx="6354752" cy="4197096"/>
          </a:xfrm>
        </p:spPr>
        <p:txBody>
          <a:bodyPr vert="horz" lIns="91440" tIns="45720" rIns="91440" bIns="45720" rtlCol="0" anchor="t">
            <a:normAutofit fontScale="92500" lnSpcReduction="20000"/>
          </a:bodyPr>
          <a:lstStyle/>
          <a:p>
            <a:r>
              <a:rPr lang="en-US" sz="1900" b="1" i="1" dirty="0">
                <a:solidFill>
                  <a:srgbClr val="C00000"/>
                </a:solidFill>
              </a:rPr>
              <a:t>Role of regulation </a:t>
            </a:r>
          </a:p>
          <a:p>
            <a:pPr lvl="1"/>
            <a:r>
              <a:rPr lang="en-US" sz="1900" dirty="0"/>
              <a:t>Object: </a:t>
            </a:r>
          </a:p>
          <a:p>
            <a:pPr lvl="2"/>
            <a:r>
              <a:rPr lang="en-US" sz="1900" dirty="0"/>
              <a:t>AI as state asset;</a:t>
            </a:r>
          </a:p>
          <a:p>
            <a:pPr lvl="2"/>
            <a:r>
              <a:rPr lang="en-US" sz="1900" dirty="0"/>
              <a:t> AI as means for realizing policy objectives</a:t>
            </a:r>
          </a:p>
          <a:p>
            <a:pPr lvl="1"/>
            <a:r>
              <a:rPr lang="en-US" sz="1900" dirty="0"/>
              <a:t>Structured as objectives and principals based with broad expectations of exercise of discretionary authority</a:t>
            </a:r>
          </a:p>
          <a:p>
            <a:pPr lvl="1"/>
            <a:r>
              <a:rPr lang="en-US" sz="1900" dirty="0"/>
              <a:t>The power of policy</a:t>
            </a:r>
          </a:p>
          <a:p>
            <a:pPr lvl="2"/>
            <a:r>
              <a:rPr lang="en-US" sz="1900" dirty="0"/>
              <a:t>Socialist modernization</a:t>
            </a:r>
          </a:p>
          <a:p>
            <a:pPr lvl="2"/>
            <a:r>
              <a:rPr lang="en-US" sz="1900" dirty="0"/>
              <a:t>Core objective of the state</a:t>
            </a:r>
          </a:p>
          <a:p>
            <a:r>
              <a:rPr lang="en-US" sz="1900" b="1" i="1" dirty="0">
                <a:solidFill>
                  <a:srgbClr val="C00000"/>
                </a:solidFill>
              </a:rPr>
              <a:t>AI regulation</a:t>
            </a:r>
          </a:p>
          <a:p>
            <a:pPr lvl="1"/>
            <a:r>
              <a:rPr lang="en-US" sz="1900" dirty="0"/>
              <a:t>Vertical</a:t>
            </a:r>
          </a:p>
          <a:p>
            <a:pPr lvl="1"/>
            <a:r>
              <a:rPr lang="en-US" sz="1900" dirty="0"/>
              <a:t>Iterative</a:t>
            </a:r>
          </a:p>
          <a:p>
            <a:pPr lvl="1"/>
            <a:r>
              <a:rPr lang="en-US" sz="1900" dirty="0"/>
              <a:t>Objectives based</a:t>
            </a:r>
          </a:p>
          <a:p>
            <a:r>
              <a:rPr lang="en-US" sz="1900" b="1" i="1" dirty="0">
                <a:solidFill>
                  <a:srgbClr val="C00000"/>
                </a:solidFill>
              </a:rPr>
              <a:t>Cyberspace Administration of China (CAC)</a:t>
            </a:r>
          </a:p>
          <a:p>
            <a:pPr lvl="1"/>
            <a:r>
              <a:rPr lang="en-US" sz="1900" dirty="0"/>
              <a:t>CPC cybersecurity leading group</a:t>
            </a:r>
          </a:p>
          <a:p>
            <a:pPr lvl="1"/>
            <a:r>
              <a:rPr lang="en-US" sz="1900" dirty="0"/>
              <a:t>Regulator, manager, coordinating role</a:t>
            </a:r>
          </a:p>
          <a:p>
            <a:pPr lvl="1"/>
            <a:endParaRPr lang="en-US" sz="900" dirty="0"/>
          </a:p>
          <a:p>
            <a:endParaRPr lang="en-US" sz="900" dirty="0"/>
          </a:p>
          <a:p>
            <a:endParaRPr lang="en-US" sz="900" dirty="0"/>
          </a:p>
        </p:txBody>
      </p:sp>
      <p:pic>
        <p:nvPicPr>
          <p:cNvPr id="6" name="Content Placeholder 5" descr="A collage of several images of people&#10;&#10;Description automatically generated">
            <a:extLst>
              <a:ext uri="{FF2B5EF4-FFF2-40B4-BE49-F238E27FC236}">
                <a16:creationId xmlns:a16="http://schemas.microsoft.com/office/drawing/2014/main" id="{513C19E2-7A0A-A448-90E2-3470A317CBA8}"/>
              </a:ext>
            </a:extLst>
          </p:cNvPr>
          <p:cNvPicPr>
            <a:picLocks noGrp="1" noChangeAspect="1"/>
          </p:cNvPicPr>
          <p:nvPr>
            <p:ph sz="half" idx="1"/>
          </p:nvPr>
        </p:nvPicPr>
        <p:blipFill rotWithShape="1">
          <a:blip r:embed="rId2"/>
          <a:srcRect t="24619" b="16265"/>
          <a:stretch/>
        </p:blipFill>
        <p:spPr>
          <a:xfrm>
            <a:off x="6543892" y="1597608"/>
            <a:ext cx="5458968" cy="1831392"/>
          </a:xfrm>
          <a:prstGeom prst="rect">
            <a:avLst/>
          </a:prstGeom>
        </p:spPr>
      </p:pic>
      <p:sp>
        <p:nvSpPr>
          <p:cNvPr id="7" name="TextBox 6">
            <a:extLst>
              <a:ext uri="{FF2B5EF4-FFF2-40B4-BE49-F238E27FC236}">
                <a16:creationId xmlns:a16="http://schemas.microsoft.com/office/drawing/2014/main" id="{224C698C-69EE-393D-7679-4CE12049344C}"/>
              </a:ext>
            </a:extLst>
          </p:cNvPr>
          <p:cNvSpPr txBox="1"/>
          <p:nvPr/>
        </p:nvSpPr>
        <p:spPr>
          <a:xfrm>
            <a:off x="7142205" y="3805881"/>
            <a:ext cx="4646141" cy="2031325"/>
          </a:xfrm>
          <a:prstGeom prst="rect">
            <a:avLst/>
          </a:prstGeom>
          <a:noFill/>
        </p:spPr>
        <p:txBody>
          <a:bodyPr wrap="square" rtlCol="0">
            <a:spAutoFit/>
          </a:bodyPr>
          <a:lstStyle/>
          <a:p>
            <a:r>
              <a:rPr lang="en-US" i="1" dirty="0">
                <a:hlinkClick r:id="rId3"/>
              </a:rPr>
              <a:t>EU, China, US: Three Different Attitudes Toward AI Regulation</a:t>
            </a:r>
            <a:endParaRPr lang="en-US" i="1" dirty="0"/>
          </a:p>
          <a:p>
            <a:r>
              <a:rPr lang="en-US" i="1" dirty="0"/>
              <a:t>EU : Chasing the Brussels Effects</a:t>
            </a:r>
          </a:p>
          <a:p>
            <a:r>
              <a:rPr lang="en-US" i="1" dirty="0"/>
              <a:t>US: Laissez-faire and learn</a:t>
            </a:r>
          </a:p>
          <a:p>
            <a:r>
              <a:rPr lang="en-US" i="1" dirty="0"/>
              <a:t>China: Regulate like a start up (start up pragmatism with red line)</a:t>
            </a:r>
          </a:p>
          <a:p>
            <a:endParaRPr lang="en-US" i="1" dirty="0"/>
          </a:p>
        </p:txBody>
      </p:sp>
      <p:sp>
        <p:nvSpPr>
          <p:cNvPr id="8" name="TextBox 7">
            <a:extLst>
              <a:ext uri="{FF2B5EF4-FFF2-40B4-BE49-F238E27FC236}">
                <a16:creationId xmlns:a16="http://schemas.microsoft.com/office/drawing/2014/main" id="{F2BFC8CE-DBDF-C84C-254C-171D74291DF5}"/>
              </a:ext>
            </a:extLst>
          </p:cNvPr>
          <p:cNvSpPr txBox="1"/>
          <p:nvPr/>
        </p:nvSpPr>
        <p:spPr>
          <a:xfrm>
            <a:off x="643278" y="1494768"/>
            <a:ext cx="4287068" cy="1107996"/>
          </a:xfrm>
          <a:prstGeom prst="rect">
            <a:avLst/>
          </a:prstGeom>
          <a:noFill/>
        </p:spPr>
        <p:txBody>
          <a:bodyPr wrap="square" rtlCol="0">
            <a:spAutoFit/>
          </a:bodyPr>
          <a:lstStyle/>
          <a:p>
            <a:r>
              <a:rPr lang="en-US" sz="1600" b="1" dirty="0">
                <a:solidFill>
                  <a:srgbClr val="C00000"/>
                </a:solidFill>
              </a:rPr>
              <a:t>Marxist-Leninist political order</a:t>
            </a:r>
          </a:p>
          <a:p>
            <a:pPr lvl="1"/>
            <a:r>
              <a:rPr lang="en-US" sz="1600" b="1" i="1" dirty="0">
                <a:solidFill>
                  <a:srgbClr val="C00000"/>
                </a:solidFill>
              </a:rPr>
              <a:t>State: administrative apparatus</a:t>
            </a:r>
          </a:p>
          <a:p>
            <a:pPr lvl="1"/>
            <a:r>
              <a:rPr lang="en-US" sz="1600" b="1" i="1" dirty="0">
                <a:solidFill>
                  <a:srgbClr val="C00000"/>
                </a:solidFill>
              </a:rPr>
              <a:t>Party: political authority</a:t>
            </a:r>
          </a:p>
          <a:p>
            <a:endParaRPr lang="en-US" dirty="0"/>
          </a:p>
        </p:txBody>
      </p:sp>
    </p:spTree>
    <p:extLst>
      <p:ext uri="{BB962C8B-B14F-4D97-AF65-F5344CB8AC3E}">
        <p14:creationId xmlns:p14="http://schemas.microsoft.com/office/powerpoint/2010/main" val="1359141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D01B5-2B29-3CFC-F8ED-4F94EA7DC79F}"/>
              </a:ext>
            </a:extLst>
          </p:cNvPr>
          <p:cNvSpPr>
            <a:spLocks noGrp="1"/>
          </p:cNvSpPr>
          <p:nvPr>
            <p:ph type="title"/>
          </p:nvPr>
        </p:nvSpPr>
        <p:spPr>
          <a:xfrm>
            <a:off x="5177481" y="84855"/>
            <a:ext cx="5754896" cy="1187891"/>
          </a:xfrm>
        </p:spPr>
        <p:txBody>
          <a:bodyPr vert="horz" lIns="91440" tIns="45720" rIns="91440" bIns="45720" rtlCol="0" anchor="b">
            <a:normAutofit fontScale="90000"/>
          </a:bodyPr>
          <a:lstStyle/>
          <a:p>
            <a:r>
              <a:rPr lang="en-US" sz="4000" kern="1200" dirty="0">
                <a:solidFill>
                  <a:schemeClr val="tx1"/>
                </a:solidFill>
                <a:latin typeface="+mj-lt"/>
                <a:ea typeface="+mj-ea"/>
                <a:cs typeface="+mj-cs"/>
              </a:rPr>
              <a:t>Competitive Advantage or Vulnerability?</a:t>
            </a:r>
          </a:p>
        </p:txBody>
      </p:sp>
      <p:pic>
        <p:nvPicPr>
          <p:cNvPr id="14" name="Content Placeholder 13" descr="A movie poster with a helicopter falling off a mountain of people&#10;&#10;Description automatically generated">
            <a:extLst>
              <a:ext uri="{FF2B5EF4-FFF2-40B4-BE49-F238E27FC236}">
                <a16:creationId xmlns:a16="http://schemas.microsoft.com/office/drawing/2014/main" id="{64CD4FAC-0B22-FE7D-6631-C523A8ED7B26}"/>
              </a:ext>
            </a:extLst>
          </p:cNvPr>
          <p:cNvPicPr>
            <a:picLocks noGrp="1" noChangeAspect="1"/>
          </p:cNvPicPr>
          <p:nvPr>
            <p:ph sz="half" idx="1"/>
          </p:nvPr>
        </p:nvPicPr>
        <p:blipFill>
          <a:blip r:embed="rId2"/>
          <a:stretch>
            <a:fillRect/>
          </a:stretch>
        </p:blipFill>
        <p:spPr>
          <a:xfrm>
            <a:off x="383059" y="316014"/>
            <a:ext cx="4338302" cy="5803750"/>
          </a:xfrm>
          <a:prstGeom prst="rect">
            <a:avLst/>
          </a:prstGeom>
        </p:spPr>
      </p:pic>
      <p:sp>
        <p:nvSpPr>
          <p:cNvPr id="4" name="Content Placeholder 3">
            <a:extLst>
              <a:ext uri="{FF2B5EF4-FFF2-40B4-BE49-F238E27FC236}">
                <a16:creationId xmlns:a16="http://schemas.microsoft.com/office/drawing/2014/main" id="{0B0861EF-0717-8060-39EA-5E02297F89A2}"/>
              </a:ext>
            </a:extLst>
          </p:cNvPr>
          <p:cNvSpPr>
            <a:spLocks noGrp="1"/>
          </p:cNvSpPr>
          <p:nvPr>
            <p:ph sz="half" idx="2"/>
          </p:nvPr>
        </p:nvSpPr>
        <p:spPr>
          <a:xfrm>
            <a:off x="4880919" y="1357601"/>
            <a:ext cx="7043351" cy="5042771"/>
          </a:xfrm>
        </p:spPr>
        <p:txBody>
          <a:bodyPr vert="horz" lIns="91440" tIns="45720" rIns="91440" bIns="45720" rtlCol="0" anchor="t">
            <a:normAutofit fontScale="92500" lnSpcReduction="20000"/>
          </a:bodyPr>
          <a:lstStyle/>
          <a:p>
            <a:r>
              <a:rPr lang="en-US" sz="1800" b="1" i="1" dirty="0">
                <a:solidFill>
                  <a:srgbClr val="C00000"/>
                </a:solidFill>
              </a:rPr>
              <a:t>Strength analysis</a:t>
            </a:r>
            <a:r>
              <a:rPr lang="en-US" sz="1800" dirty="0"/>
              <a:t>:</a:t>
            </a:r>
          </a:p>
          <a:p>
            <a:pPr lvl="1"/>
            <a:r>
              <a:rPr lang="en-US" sz="1800" dirty="0"/>
              <a:t>If focus on the </a:t>
            </a:r>
            <a:r>
              <a:rPr lang="en-US" sz="1800" i="1" dirty="0"/>
              <a:t>strategic public policy objectives of the state</a:t>
            </a:r>
            <a:r>
              <a:rPr lang="en-US" sz="1800" dirty="0"/>
              <a:t>,  then the answer must be yes, </a:t>
            </a:r>
          </a:p>
          <a:p>
            <a:pPr lvl="2"/>
            <a:r>
              <a:rPr lang="en-US" sz="1800" dirty="0"/>
              <a:t>premise that a state that can  direct all of its productive forces toward specific goals, for which administrative supervision and markets can serve as instruments, is invariably at a competitive advantage with respect to meeting those goals. </a:t>
            </a:r>
          </a:p>
          <a:p>
            <a:pPr lvl="1"/>
            <a:r>
              <a:rPr lang="en-US" sz="1800" dirty="0"/>
              <a:t>If focus is on the </a:t>
            </a:r>
            <a:r>
              <a:rPr lang="en-US" sz="1800" i="1" dirty="0"/>
              <a:t>strategic public policy objectives of the </a:t>
            </a:r>
            <a:r>
              <a:rPr lang="en-US" sz="1800" dirty="0"/>
              <a:t>market, then the answer must be no. </a:t>
            </a:r>
          </a:p>
          <a:p>
            <a:pPr lvl="2"/>
            <a:r>
              <a:rPr lang="en-US" sz="1800" dirty="0"/>
              <a:t>The result follows precisely because its productive forces are free to innovate in ways that may not be efficiently determined by state organs or politically authoritative social leading forces. </a:t>
            </a:r>
          </a:p>
          <a:p>
            <a:r>
              <a:rPr lang="en-US" sz="1800" b="1" i="1" dirty="0">
                <a:solidFill>
                  <a:srgbClr val="C00000"/>
                </a:solidFill>
              </a:rPr>
              <a:t>Vulnerability analysis:</a:t>
            </a:r>
          </a:p>
          <a:p>
            <a:pPr lvl="1"/>
            <a:r>
              <a:rPr lang="en-US" sz="1800" dirty="0"/>
              <a:t>The vulnerability of one approach is a function of the strength of the other.:</a:t>
            </a:r>
          </a:p>
          <a:p>
            <a:pPr lvl="1"/>
            <a:r>
              <a:rPr lang="en-US" sz="1800" dirty="0"/>
              <a:t>Refocus  on data ecosystems, mass information infrastructures, and techno-security</a:t>
            </a:r>
          </a:p>
          <a:p>
            <a:pPr lvl="2"/>
            <a:r>
              <a:rPr lang="en-US" sz="1800" dirty="0"/>
              <a:t>Garbage in, garbage out (definitions, methodologies)</a:t>
            </a:r>
          </a:p>
          <a:p>
            <a:pPr lvl="2"/>
            <a:r>
              <a:rPr lang="en-US" sz="1800" dirty="0"/>
              <a:t>Is all ideologically infused data garbage?</a:t>
            </a:r>
          </a:p>
          <a:p>
            <a:pPr lvl="1"/>
            <a:r>
              <a:rPr lang="en-US" sz="1800" dirty="0"/>
              <a:t>Dual circulation and sanctions-based regimes</a:t>
            </a:r>
          </a:p>
          <a:p>
            <a:pPr lvl="1"/>
            <a:r>
              <a:rPr lang="en-US" sz="1800" dirty="0"/>
              <a:t>Security versus social solidarity</a:t>
            </a:r>
          </a:p>
          <a:p>
            <a:pPr lvl="1"/>
            <a:endParaRPr lang="en-US" sz="1800" dirty="0"/>
          </a:p>
          <a:p>
            <a:pPr lvl="1"/>
            <a:endParaRPr lang="en-US" sz="1100" dirty="0"/>
          </a:p>
          <a:p>
            <a:pPr lvl="1"/>
            <a:endParaRPr lang="en-US" sz="1100" dirty="0"/>
          </a:p>
          <a:p>
            <a:endParaRPr lang="en-US" sz="1100" dirty="0"/>
          </a:p>
        </p:txBody>
      </p:sp>
      <p:sp>
        <p:nvSpPr>
          <p:cNvPr id="22" name="Rectangle 2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641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E76DED-FAD2-B5B0-90AA-E2B70C7A84BD}"/>
              </a:ext>
            </a:extLst>
          </p:cNvPr>
          <p:cNvSpPr>
            <a:spLocks noGrp="1"/>
          </p:cNvSpPr>
          <p:nvPr>
            <p:ph type="title"/>
          </p:nvPr>
        </p:nvSpPr>
        <p:spPr>
          <a:xfrm>
            <a:off x="-1" y="325369"/>
            <a:ext cx="5474043" cy="1302757"/>
          </a:xfrm>
        </p:spPr>
        <p:txBody>
          <a:bodyPr vert="horz" lIns="91440" tIns="45720" rIns="91440" bIns="45720" rtlCol="0" anchor="b">
            <a:normAutofit/>
          </a:bodyPr>
          <a:lstStyle/>
          <a:p>
            <a:r>
              <a:rPr lang="en-US" sz="4200" dirty="0"/>
              <a:t>Space Race or Something Else?</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27852B6-3329-ED13-F3CE-ABD2710C845F}"/>
              </a:ext>
            </a:extLst>
          </p:cNvPr>
          <p:cNvSpPr>
            <a:spLocks noGrp="1"/>
          </p:cNvSpPr>
          <p:nvPr>
            <p:ph sz="half" idx="1"/>
          </p:nvPr>
        </p:nvSpPr>
        <p:spPr>
          <a:xfrm>
            <a:off x="0" y="2872898"/>
            <a:ext cx="5310177" cy="3985101"/>
          </a:xfrm>
        </p:spPr>
        <p:txBody>
          <a:bodyPr vert="horz" lIns="91440" tIns="45720" rIns="91440" bIns="45720" rtlCol="0">
            <a:normAutofit fontScale="92500" lnSpcReduction="10000"/>
          </a:bodyPr>
          <a:lstStyle/>
          <a:p>
            <a:r>
              <a:rPr lang="en-US" sz="2000" dirty="0"/>
              <a:t>Value of core?—</a:t>
            </a:r>
            <a:r>
              <a:rPr lang="en-US" sz="2000" i="1" dirty="0">
                <a:solidFill>
                  <a:srgbClr val="C00000"/>
                </a:solidFill>
              </a:rPr>
              <a:t>the assumption that the state is a central element in AI innovation</a:t>
            </a:r>
            <a:r>
              <a:rPr lang="en-US" sz="2000" dirty="0"/>
              <a:t>?</a:t>
            </a:r>
          </a:p>
          <a:p>
            <a:r>
              <a:rPr lang="en-US" sz="2000" dirty="0"/>
              <a:t>Is the race focused on the relationship between </a:t>
            </a:r>
            <a:r>
              <a:rPr lang="en-US" sz="2000" i="1" dirty="0"/>
              <a:t>rates of innovation or </a:t>
            </a:r>
            <a:r>
              <a:rPr lang="en-US" sz="2000" dirty="0"/>
              <a:t> </a:t>
            </a:r>
            <a:r>
              <a:rPr lang="en-US" sz="2000" i="1" dirty="0"/>
              <a:t>quality of innovation</a:t>
            </a:r>
          </a:p>
          <a:p>
            <a:pPr lvl="1"/>
            <a:r>
              <a:rPr lang="en-US" sz="2000" dirty="0"/>
              <a:t>State intervention (quality, form) expressed as a next change in rate and quality</a:t>
            </a:r>
          </a:p>
          <a:p>
            <a:pPr lvl="1"/>
            <a:r>
              <a:rPr lang="en-US" sz="2000" dirty="0"/>
              <a:t>But rate and quality measures are themselves based on core presumptions of value and counting—here the basis for evaluation will differ between the US and China.</a:t>
            </a:r>
          </a:p>
          <a:p>
            <a:r>
              <a:rPr lang="en-US" sz="2000" dirty="0"/>
              <a:t>Are we measuring or seeking to displace by projections against structural vulnerabilities of the other system? </a:t>
            </a:r>
          </a:p>
        </p:txBody>
      </p:sp>
      <p:pic>
        <p:nvPicPr>
          <p:cNvPr id="10" name="Content Placeholder 9" descr="A group of towers with blue sky&#10;&#10;Description automatically generated">
            <a:extLst>
              <a:ext uri="{FF2B5EF4-FFF2-40B4-BE49-F238E27FC236}">
                <a16:creationId xmlns:a16="http://schemas.microsoft.com/office/drawing/2014/main" id="{D133423C-D0FA-7D20-DBAE-5BE2FF1D1241}"/>
              </a:ext>
            </a:extLst>
          </p:cNvPr>
          <p:cNvPicPr>
            <a:picLocks noGrp="1" noChangeAspect="1"/>
          </p:cNvPicPr>
          <p:nvPr>
            <p:ph sz="half" idx="2"/>
          </p:nvPr>
        </p:nvPicPr>
        <p:blipFill rotWithShape="1">
          <a:blip r:embed="rId2"/>
          <a:srcRect l="22344" r="3277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5966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B34BA-CA35-7734-2323-9AFEAD13D708}"/>
              </a:ext>
            </a:extLst>
          </p:cNvPr>
          <p:cNvSpPr>
            <a:spLocks noGrp="1"/>
          </p:cNvSpPr>
          <p:nvPr>
            <p:ph type="title"/>
          </p:nvPr>
        </p:nvSpPr>
        <p:spPr/>
        <p:txBody>
          <a:bodyPr/>
          <a:lstStyle/>
          <a:p>
            <a:r>
              <a:rPr lang="en-US" dirty="0"/>
              <a:t>AI Innovation and its Narrative Politics</a:t>
            </a:r>
          </a:p>
        </p:txBody>
      </p:sp>
      <p:pic>
        <p:nvPicPr>
          <p:cNvPr id="6" name="Content Placeholder 5" descr="A person in a garment&#10;&#10;Description automatically generated">
            <a:extLst>
              <a:ext uri="{FF2B5EF4-FFF2-40B4-BE49-F238E27FC236}">
                <a16:creationId xmlns:a16="http://schemas.microsoft.com/office/drawing/2014/main" id="{8E7AF5AF-267A-974A-60C8-838F048E0903}"/>
              </a:ext>
            </a:extLst>
          </p:cNvPr>
          <p:cNvPicPr>
            <a:picLocks noGrp="1" noChangeAspect="1"/>
          </p:cNvPicPr>
          <p:nvPr>
            <p:ph sz="half" idx="1"/>
          </p:nvPr>
        </p:nvPicPr>
        <p:blipFill>
          <a:blip r:embed="rId2"/>
          <a:stretch>
            <a:fillRect/>
          </a:stretch>
        </p:blipFill>
        <p:spPr>
          <a:xfrm>
            <a:off x="1111913" y="1825625"/>
            <a:ext cx="4634174" cy="4351338"/>
          </a:xfrm>
        </p:spPr>
      </p:pic>
      <p:sp>
        <p:nvSpPr>
          <p:cNvPr id="4" name="Content Placeholder 3">
            <a:extLst>
              <a:ext uri="{FF2B5EF4-FFF2-40B4-BE49-F238E27FC236}">
                <a16:creationId xmlns:a16="http://schemas.microsoft.com/office/drawing/2014/main" id="{E8EB19E8-D91E-13D7-0AE2-8DC5DD2AB84C}"/>
              </a:ext>
            </a:extLst>
          </p:cNvPr>
          <p:cNvSpPr>
            <a:spLocks noGrp="1"/>
          </p:cNvSpPr>
          <p:nvPr>
            <p:ph sz="half" idx="2"/>
          </p:nvPr>
        </p:nvSpPr>
        <p:spPr/>
        <p:txBody>
          <a:bodyPr>
            <a:normAutofit fontScale="70000" lnSpcReduction="20000"/>
          </a:bodyPr>
          <a:lstStyle/>
          <a:p>
            <a:pPr algn="ctr"/>
            <a:r>
              <a:rPr lang="en-US" b="1" i="1" dirty="0"/>
              <a:t>The question </a:t>
            </a:r>
            <a:r>
              <a:rPr lang="en-US" dirty="0"/>
              <a:t>that one must confront then, the question on which the issue of comparative measure rests, is not one of innovation, its rates or quality, </a:t>
            </a:r>
            <a:r>
              <a:rPr lang="en-US" b="1" i="1" dirty="0"/>
              <a:t>but rather the utility of those measures for constructing narratives of legitimacy, superiority, and authority, that are vitally useful, not in the measure of AI innovation, but in the control and capture of narratives of authority on which hierarchies of social relations are built</a:t>
            </a:r>
            <a:r>
              <a:rPr lang="en-US" dirty="0"/>
              <a:t>.</a:t>
            </a:r>
          </a:p>
          <a:p>
            <a:pPr algn="ctr"/>
            <a:r>
              <a:rPr lang="en-US" dirty="0"/>
              <a:t> And that takes on back to CAC, and its origins within the propaganda apparatus—the function of AI as both a tool for managing perception (and values) and as the evidence vindicating that perception. </a:t>
            </a:r>
          </a:p>
        </p:txBody>
      </p:sp>
      <p:sp>
        <p:nvSpPr>
          <p:cNvPr id="7" name="TextBox 6">
            <a:extLst>
              <a:ext uri="{FF2B5EF4-FFF2-40B4-BE49-F238E27FC236}">
                <a16:creationId xmlns:a16="http://schemas.microsoft.com/office/drawing/2014/main" id="{1CEC7989-7626-A3F4-CFDA-9699815636E7}"/>
              </a:ext>
            </a:extLst>
          </p:cNvPr>
          <p:cNvSpPr txBox="1"/>
          <p:nvPr/>
        </p:nvSpPr>
        <p:spPr>
          <a:xfrm>
            <a:off x="1519881" y="6339016"/>
            <a:ext cx="2712409" cy="369332"/>
          </a:xfrm>
          <a:prstGeom prst="rect">
            <a:avLst/>
          </a:prstGeom>
          <a:noFill/>
        </p:spPr>
        <p:txBody>
          <a:bodyPr wrap="none" rtlCol="0">
            <a:spAutoFit/>
          </a:bodyPr>
          <a:lstStyle/>
          <a:p>
            <a:r>
              <a:rPr lang="en-US" dirty="0"/>
              <a:t>Ubu Roi (Alfred Jarry 1896)</a:t>
            </a:r>
          </a:p>
        </p:txBody>
      </p:sp>
    </p:spTree>
    <p:extLst>
      <p:ext uri="{BB962C8B-B14F-4D97-AF65-F5344CB8AC3E}">
        <p14:creationId xmlns:p14="http://schemas.microsoft.com/office/powerpoint/2010/main" val="310011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5C106AF1-D4E5-2C52-6F21-9AD088FBD198}"/>
              </a:ext>
            </a:extLst>
          </p:cNvPr>
          <p:cNvSpPr>
            <a:spLocks noGrp="1"/>
          </p:cNvSpPr>
          <p:nvPr>
            <p:ph type="title"/>
          </p:nvPr>
        </p:nvSpPr>
        <p:spPr>
          <a:xfrm>
            <a:off x="6981824" y="1367673"/>
            <a:ext cx="4375151" cy="2665509"/>
          </a:xfrm>
        </p:spPr>
        <p:txBody>
          <a:bodyPr vert="horz" lIns="91440" tIns="45720" rIns="91440" bIns="45720" rtlCol="0" anchor="b">
            <a:normAutofit/>
          </a:bodyPr>
          <a:lstStyle/>
          <a:p>
            <a:pPr algn="r"/>
            <a:r>
              <a:rPr lang="en-US" sz="7200">
                <a:solidFill>
                  <a:schemeClr val="bg1"/>
                </a:solidFill>
              </a:rPr>
              <a:t>Thanks</a:t>
            </a:r>
          </a:p>
        </p:txBody>
      </p:sp>
      <p:pic>
        <p:nvPicPr>
          <p:cNvPr id="9" name="Picture 8" descr="A group of people in clothing&#10;&#10;Description automatically generated">
            <a:extLst>
              <a:ext uri="{FF2B5EF4-FFF2-40B4-BE49-F238E27FC236}">
                <a16:creationId xmlns:a16="http://schemas.microsoft.com/office/drawing/2014/main" id="{0013CC98-58AD-F079-ECAB-5858C5A60705}"/>
              </a:ext>
            </a:extLst>
          </p:cNvPr>
          <p:cNvPicPr>
            <a:picLocks noChangeAspect="1"/>
          </p:cNvPicPr>
          <p:nvPr/>
        </p:nvPicPr>
        <p:blipFill rotWithShape="1">
          <a:blip r:embed="rId2"/>
          <a:srcRect r="2" b="16051"/>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16" name="Freeform: Shape 15">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66354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955</TotalTime>
  <Words>745</Words>
  <Application>Microsoft Macintosh PowerPoint</Application>
  <PresentationFormat>Widescreen</PresentationFormat>
  <Paragraphs>64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Bodoni 72</vt:lpstr>
      <vt:lpstr>Bodoni 72 Book</vt:lpstr>
      <vt:lpstr>Calibri</vt:lpstr>
      <vt:lpstr>Calibri Light</vt:lpstr>
      <vt:lpstr>Office Theme</vt:lpstr>
      <vt:lpstr>   The Two Towers: China, the U.S. and the Structural Characteristics of Competitive Advantage in AI Innovation</vt:lpstr>
      <vt:lpstr>A Space Race or the Battle of the Towers?</vt:lpstr>
      <vt:lpstr>Chinese Public Control of AI</vt:lpstr>
      <vt:lpstr>Competitive Advantage or Vulnerability?</vt:lpstr>
      <vt:lpstr>Space Race or Something Else?</vt:lpstr>
      <vt:lpstr>AI Innovation and its Narrative Politics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Two Towers: China, the U.S. and the Structural Characteristics of Competitive Advantage in AI Innovation</dc:title>
  <dc:creator>Backer, Larry Cata</dc:creator>
  <cp:lastModifiedBy>Backer, Larry Cata</cp:lastModifiedBy>
  <cp:revision>14</cp:revision>
  <dcterms:created xsi:type="dcterms:W3CDTF">2024-02-11T22:36:38Z</dcterms:created>
  <dcterms:modified xsi:type="dcterms:W3CDTF">2024-02-12T14:32:14Z</dcterms:modified>
</cp:coreProperties>
</file>