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1" r:id="rId3"/>
    <p:sldId id="257" r:id="rId4"/>
    <p:sldId id="263" r:id="rId5"/>
    <p:sldId id="264" r:id="rId6"/>
    <p:sldId id="284" r:id="rId7"/>
    <p:sldId id="278" r:id="rId8"/>
    <p:sldId id="279" r:id="rId9"/>
    <p:sldId id="286" r:id="rId10"/>
    <p:sldId id="285" r:id="rId11"/>
    <p:sldId id="265" r:id="rId12"/>
    <p:sldId id="266" r:id="rId13"/>
    <p:sldId id="258" r:id="rId14"/>
    <p:sldId id="259" r:id="rId15"/>
    <p:sldId id="260" r:id="rId16"/>
    <p:sldId id="282" r:id="rId17"/>
    <p:sldId id="267" r:id="rId18"/>
    <p:sldId id="268" r:id="rId19"/>
    <p:sldId id="269" r:id="rId20"/>
    <p:sldId id="270" r:id="rId21"/>
    <p:sldId id="271" r:id="rId22"/>
    <p:sldId id="272" r:id="rId23"/>
    <p:sldId id="273" r:id="rId24"/>
    <p:sldId id="274" r:id="rId25"/>
    <p:sldId id="276" r:id="rId26"/>
    <p:sldId id="283" r:id="rId27"/>
    <p:sldId id="275" r:id="rId28"/>
    <p:sldId id="277" r:id="rId29"/>
    <p:sldId id="287" r:id="rId30"/>
    <p:sldId id="280" r:id="rId31"/>
    <p:sldId id="28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FFEF"/>
    <a:srgbClr val="FECBA1"/>
    <a:srgbClr val="DDE2FF"/>
    <a:srgbClr val="7EA9FC"/>
    <a:srgbClr val="EADAC9"/>
    <a:srgbClr val="E8DAFF"/>
    <a:srgbClr val="FFC2CD"/>
    <a:srgbClr val="FFBE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62F3F-EAF8-6370-9D01-68A4D1FC84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69ACD0-2484-AC29-90FE-D7B565889B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4A0E0A-DB60-6005-AD3B-D7804A6E366B}"/>
              </a:ext>
            </a:extLst>
          </p:cNvPr>
          <p:cNvSpPr>
            <a:spLocks noGrp="1"/>
          </p:cNvSpPr>
          <p:nvPr>
            <p:ph type="dt" sz="half" idx="10"/>
          </p:nvPr>
        </p:nvSpPr>
        <p:spPr/>
        <p:txBody>
          <a:bodyPr/>
          <a:lstStyle/>
          <a:p>
            <a:fld id="{62956D31-EC10-6848-BF4C-DF5427E82293}" type="datetimeFigureOut">
              <a:rPr lang="en-US" smtClean="0"/>
              <a:t>9/7/23</a:t>
            </a:fld>
            <a:endParaRPr lang="en-US" dirty="0"/>
          </a:p>
        </p:txBody>
      </p:sp>
      <p:sp>
        <p:nvSpPr>
          <p:cNvPr id="5" name="Footer Placeholder 4">
            <a:extLst>
              <a:ext uri="{FF2B5EF4-FFF2-40B4-BE49-F238E27FC236}">
                <a16:creationId xmlns:a16="http://schemas.microsoft.com/office/drawing/2014/main" id="{0894C1A8-2096-0812-74AD-536851F1A5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42CF8F9-2132-162F-EC02-A18DAB23B2F6}"/>
              </a:ext>
            </a:extLst>
          </p:cNvPr>
          <p:cNvSpPr>
            <a:spLocks noGrp="1"/>
          </p:cNvSpPr>
          <p:nvPr>
            <p:ph type="sldNum" sz="quarter" idx="12"/>
          </p:nvPr>
        </p:nvSpPr>
        <p:spPr/>
        <p:txBody>
          <a:bodyPr/>
          <a:lstStyle/>
          <a:p>
            <a:fld id="{F7378916-7F97-6246-BFAE-E92D5AC363FA}" type="slidenum">
              <a:rPr lang="en-US" smtClean="0"/>
              <a:t>‹#›</a:t>
            </a:fld>
            <a:endParaRPr lang="en-US" dirty="0"/>
          </a:p>
        </p:txBody>
      </p:sp>
    </p:spTree>
    <p:extLst>
      <p:ext uri="{BB962C8B-B14F-4D97-AF65-F5344CB8AC3E}">
        <p14:creationId xmlns:p14="http://schemas.microsoft.com/office/powerpoint/2010/main" val="4288246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C8F3A-D3CA-FC7B-5461-13BB481108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5E3A1A-055C-6DCE-9EE9-A3FA14DA3B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34B7A4-0BF1-7ECD-A478-1205C6EFBD9F}"/>
              </a:ext>
            </a:extLst>
          </p:cNvPr>
          <p:cNvSpPr>
            <a:spLocks noGrp="1"/>
          </p:cNvSpPr>
          <p:nvPr>
            <p:ph type="dt" sz="half" idx="10"/>
          </p:nvPr>
        </p:nvSpPr>
        <p:spPr/>
        <p:txBody>
          <a:bodyPr/>
          <a:lstStyle/>
          <a:p>
            <a:fld id="{62956D31-EC10-6848-BF4C-DF5427E82293}" type="datetimeFigureOut">
              <a:rPr lang="en-US" smtClean="0"/>
              <a:t>9/7/23</a:t>
            </a:fld>
            <a:endParaRPr lang="en-US" dirty="0"/>
          </a:p>
        </p:txBody>
      </p:sp>
      <p:sp>
        <p:nvSpPr>
          <p:cNvPr id="5" name="Footer Placeholder 4">
            <a:extLst>
              <a:ext uri="{FF2B5EF4-FFF2-40B4-BE49-F238E27FC236}">
                <a16:creationId xmlns:a16="http://schemas.microsoft.com/office/drawing/2014/main" id="{7F2600CE-0330-ACDC-9A4A-B9C0216AF6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FEDFE8-3DDC-AA48-3653-16512CBCAE72}"/>
              </a:ext>
            </a:extLst>
          </p:cNvPr>
          <p:cNvSpPr>
            <a:spLocks noGrp="1"/>
          </p:cNvSpPr>
          <p:nvPr>
            <p:ph type="sldNum" sz="quarter" idx="12"/>
          </p:nvPr>
        </p:nvSpPr>
        <p:spPr/>
        <p:txBody>
          <a:bodyPr/>
          <a:lstStyle/>
          <a:p>
            <a:fld id="{F7378916-7F97-6246-BFAE-E92D5AC363FA}" type="slidenum">
              <a:rPr lang="en-US" smtClean="0"/>
              <a:t>‹#›</a:t>
            </a:fld>
            <a:endParaRPr lang="en-US" dirty="0"/>
          </a:p>
        </p:txBody>
      </p:sp>
    </p:spTree>
    <p:extLst>
      <p:ext uri="{BB962C8B-B14F-4D97-AF65-F5344CB8AC3E}">
        <p14:creationId xmlns:p14="http://schemas.microsoft.com/office/powerpoint/2010/main" val="416839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A08C5F-AA16-2841-5DED-DF236224AC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74083F-F828-03A0-AD12-7F9C5641A0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859FD-8873-07FB-C85B-5552A51999FD}"/>
              </a:ext>
            </a:extLst>
          </p:cNvPr>
          <p:cNvSpPr>
            <a:spLocks noGrp="1"/>
          </p:cNvSpPr>
          <p:nvPr>
            <p:ph type="dt" sz="half" idx="10"/>
          </p:nvPr>
        </p:nvSpPr>
        <p:spPr/>
        <p:txBody>
          <a:bodyPr/>
          <a:lstStyle/>
          <a:p>
            <a:fld id="{62956D31-EC10-6848-BF4C-DF5427E82293}" type="datetimeFigureOut">
              <a:rPr lang="en-US" smtClean="0"/>
              <a:t>9/7/23</a:t>
            </a:fld>
            <a:endParaRPr lang="en-US" dirty="0"/>
          </a:p>
        </p:txBody>
      </p:sp>
      <p:sp>
        <p:nvSpPr>
          <p:cNvPr id="5" name="Footer Placeholder 4">
            <a:extLst>
              <a:ext uri="{FF2B5EF4-FFF2-40B4-BE49-F238E27FC236}">
                <a16:creationId xmlns:a16="http://schemas.microsoft.com/office/drawing/2014/main" id="{53261CCE-1B3C-1F6B-F041-356A0A75FE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76C015-CC42-6C43-683E-E319C39383FB}"/>
              </a:ext>
            </a:extLst>
          </p:cNvPr>
          <p:cNvSpPr>
            <a:spLocks noGrp="1"/>
          </p:cNvSpPr>
          <p:nvPr>
            <p:ph type="sldNum" sz="quarter" idx="12"/>
          </p:nvPr>
        </p:nvSpPr>
        <p:spPr/>
        <p:txBody>
          <a:bodyPr/>
          <a:lstStyle/>
          <a:p>
            <a:fld id="{F7378916-7F97-6246-BFAE-E92D5AC363FA}" type="slidenum">
              <a:rPr lang="en-US" smtClean="0"/>
              <a:t>‹#›</a:t>
            </a:fld>
            <a:endParaRPr lang="en-US" dirty="0"/>
          </a:p>
        </p:txBody>
      </p:sp>
    </p:spTree>
    <p:extLst>
      <p:ext uri="{BB962C8B-B14F-4D97-AF65-F5344CB8AC3E}">
        <p14:creationId xmlns:p14="http://schemas.microsoft.com/office/powerpoint/2010/main" val="3456650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F161A-65B5-604D-1215-59B2F7228E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A2CE22-B680-EE16-C139-3104BF9E05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D3B0E4-37D2-0D9E-8597-A6C308BD2454}"/>
              </a:ext>
            </a:extLst>
          </p:cNvPr>
          <p:cNvSpPr>
            <a:spLocks noGrp="1"/>
          </p:cNvSpPr>
          <p:nvPr>
            <p:ph type="dt" sz="half" idx="10"/>
          </p:nvPr>
        </p:nvSpPr>
        <p:spPr/>
        <p:txBody>
          <a:bodyPr/>
          <a:lstStyle/>
          <a:p>
            <a:fld id="{62956D31-EC10-6848-BF4C-DF5427E82293}" type="datetimeFigureOut">
              <a:rPr lang="en-US" smtClean="0"/>
              <a:t>9/7/23</a:t>
            </a:fld>
            <a:endParaRPr lang="en-US" dirty="0"/>
          </a:p>
        </p:txBody>
      </p:sp>
      <p:sp>
        <p:nvSpPr>
          <p:cNvPr id="5" name="Footer Placeholder 4">
            <a:extLst>
              <a:ext uri="{FF2B5EF4-FFF2-40B4-BE49-F238E27FC236}">
                <a16:creationId xmlns:a16="http://schemas.microsoft.com/office/drawing/2014/main" id="{E34F9085-91B1-9F58-6B95-C088C4837E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E48A6A-E441-A772-0202-2D0C9F48D4C3}"/>
              </a:ext>
            </a:extLst>
          </p:cNvPr>
          <p:cNvSpPr>
            <a:spLocks noGrp="1"/>
          </p:cNvSpPr>
          <p:nvPr>
            <p:ph type="sldNum" sz="quarter" idx="12"/>
          </p:nvPr>
        </p:nvSpPr>
        <p:spPr/>
        <p:txBody>
          <a:bodyPr/>
          <a:lstStyle/>
          <a:p>
            <a:fld id="{F7378916-7F97-6246-BFAE-E92D5AC363FA}" type="slidenum">
              <a:rPr lang="en-US" smtClean="0"/>
              <a:t>‹#›</a:t>
            </a:fld>
            <a:endParaRPr lang="en-US" dirty="0"/>
          </a:p>
        </p:txBody>
      </p:sp>
    </p:spTree>
    <p:extLst>
      <p:ext uri="{BB962C8B-B14F-4D97-AF65-F5344CB8AC3E}">
        <p14:creationId xmlns:p14="http://schemas.microsoft.com/office/powerpoint/2010/main" val="139063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9C885-EF2C-EBCC-E3B5-4AE3DBF263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7814FE-4CC5-66E2-B4DD-9EC3676DCD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B6A7EC-E25B-876B-D0EC-21F31C736AA9}"/>
              </a:ext>
            </a:extLst>
          </p:cNvPr>
          <p:cNvSpPr>
            <a:spLocks noGrp="1"/>
          </p:cNvSpPr>
          <p:nvPr>
            <p:ph type="dt" sz="half" idx="10"/>
          </p:nvPr>
        </p:nvSpPr>
        <p:spPr/>
        <p:txBody>
          <a:bodyPr/>
          <a:lstStyle/>
          <a:p>
            <a:fld id="{62956D31-EC10-6848-BF4C-DF5427E82293}" type="datetimeFigureOut">
              <a:rPr lang="en-US" smtClean="0"/>
              <a:t>9/7/23</a:t>
            </a:fld>
            <a:endParaRPr lang="en-US" dirty="0"/>
          </a:p>
        </p:txBody>
      </p:sp>
      <p:sp>
        <p:nvSpPr>
          <p:cNvPr id="5" name="Footer Placeholder 4">
            <a:extLst>
              <a:ext uri="{FF2B5EF4-FFF2-40B4-BE49-F238E27FC236}">
                <a16:creationId xmlns:a16="http://schemas.microsoft.com/office/drawing/2014/main" id="{60D02FF1-3777-4834-1049-264576166D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B89F6D-934D-DBEA-442C-889ECC68C34C}"/>
              </a:ext>
            </a:extLst>
          </p:cNvPr>
          <p:cNvSpPr>
            <a:spLocks noGrp="1"/>
          </p:cNvSpPr>
          <p:nvPr>
            <p:ph type="sldNum" sz="quarter" idx="12"/>
          </p:nvPr>
        </p:nvSpPr>
        <p:spPr/>
        <p:txBody>
          <a:bodyPr/>
          <a:lstStyle/>
          <a:p>
            <a:fld id="{F7378916-7F97-6246-BFAE-E92D5AC363FA}" type="slidenum">
              <a:rPr lang="en-US" smtClean="0"/>
              <a:t>‹#›</a:t>
            </a:fld>
            <a:endParaRPr lang="en-US" dirty="0"/>
          </a:p>
        </p:txBody>
      </p:sp>
    </p:spTree>
    <p:extLst>
      <p:ext uri="{BB962C8B-B14F-4D97-AF65-F5344CB8AC3E}">
        <p14:creationId xmlns:p14="http://schemas.microsoft.com/office/powerpoint/2010/main" val="2227875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FBA11-2A28-8A86-3310-FF37F7C55E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CA2534-5D45-A4C6-DE37-2B5F4A53B7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E332C5-EC9A-3FE9-A3C5-74BEA0CD47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954227-4F20-3878-8159-8DDA56EF5124}"/>
              </a:ext>
            </a:extLst>
          </p:cNvPr>
          <p:cNvSpPr>
            <a:spLocks noGrp="1"/>
          </p:cNvSpPr>
          <p:nvPr>
            <p:ph type="dt" sz="half" idx="10"/>
          </p:nvPr>
        </p:nvSpPr>
        <p:spPr/>
        <p:txBody>
          <a:bodyPr/>
          <a:lstStyle/>
          <a:p>
            <a:fld id="{62956D31-EC10-6848-BF4C-DF5427E82293}" type="datetimeFigureOut">
              <a:rPr lang="en-US" smtClean="0"/>
              <a:t>9/7/23</a:t>
            </a:fld>
            <a:endParaRPr lang="en-US" dirty="0"/>
          </a:p>
        </p:txBody>
      </p:sp>
      <p:sp>
        <p:nvSpPr>
          <p:cNvPr id="6" name="Footer Placeholder 5">
            <a:extLst>
              <a:ext uri="{FF2B5EF4-FFF2-40B4-BE49-F238E27FC236}">
                <a16:creationId xmlns:a16="http://schemas.microsoft.com/office/drawing/2014/main" id="{ECD0703D-CB3D-539B-FF20-65EEE9797B4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6F83198-C240-8300-FC8C-40B72665344D}"/>
              </a:ext>
            </a:extLst>
          </p:cNvPr>
          <p:cNvSpPr>
            <a:spLocks noGrp="1"/>
          </p:cNvSpPr>
          <p:nvPr>
            <p:ph type="sldNum" sz="quarter" idx="12"/>
          </p:nvPr>
        </p:nvSpPr>
        <p:spPr/>
        <p:txBody>
          <a:bodyPr/>
          <a:lstStyle/>
          <a:p>
            <a:fld id="{F7378916-7F97-6246-BFAE-E92D5AC363FA}" type="slidenum">
              <a:rPr lang="en-US" smtClean="0"/>
              <a:t>‹#›</a:t>
            </a:fld>
            <a:endParaRPr lang="en-US" dirty="0"/>
          </a:p>
        </p:txBody>
      </p:sp>
    </p:spTree>
    <p:extLst>
      <p:ext uri="{BB962C8B-B14F-4D97-AF65-F5344CB8AC3E}">
        <p14:creationId xmlns:p14="http://schemas.microsoft.com/office/powerpoint/2010/main" val="3346912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867A8-2E80-E8F2-CF3D-84C389BD99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4B7012-B035-4C0D-5901-EBF042F7FD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6BC893-6D00-53B4-B0D8-9F61E13AE6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403272-4CA5-1C4C-45C9-F16AB288F0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E05623-8F65-916A-C888-FAE435E875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FF9892-0248-81BC-AAB1-03330AF5866C}"/>
              </a:ext>
            </a:extLst>
          </p:cNvPr>
          <p:cNvSpPr>
            <a:spLocks noGrp="1"/>
          </p:cNvSpPr>
          <p:nvPr>
            <p:ph type="dt" sz="half" idx="10"/>
          </p:nvPr>
        </p:nvSpPr>
        <p:spPr/>
        <p:txBody>
          <a:bodyPr/>
          <a:lstStyle/>
          <a:p>
            <a:fld id="{62956D31-EC10-6848-BF4C-DF5427E82293}" type="datetimeFigureOut">
              <a:rPr lang="en-US" smtClean="0"/>
              <a:t>9/7/23</a:t>
            </a:fld>
            <a:endParaRPr lang="en-US" dirty="0"/>
          </a:p>
        </p:txBody>
      </p:sp>
      <p:sp>
        <p:nvSpPr>
          <p:cNvPr id="8" name="Footer Placeholder 7">
            <a:extLst>
              <a:ext uri="{FF2B5EF4-FFF2-40B4-BE49-F238E27FC236}">
                <a16:creationId xmlns:a16="http://schemas.microsoft.com/office/drawing/2014/main" id="{59F63DF7-D08D-845F-D43C-2F1FF06B318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B94DFBB-EC0D-2C6C-6116-CC55A0F87280}"/>
              </a:ext>
            </a:extLst>
          </p:cNvPr>
          <p:cNvSpPr>
            <a:spLocks noGrp="1"/>
          </p:cNvSpPr>
          <p:nvPr>
            <p:ph type="sldNum" sz="quarter" idx="12"/>
          </p:nvPr>
        </p:nvSpPr>
        <p:spPr/>
        <p:txBody>
          <a:bodyPr/>
          <a:lstStyle/>
          <a:p>
            <a:fld id="{F7378916-7F97-6246-BFAE-E92D5AC363FA}" type="slidenum">
              <a:rPr lang="en-US" smtClean="0"/>
              <a:t>‹#›</a:t>
            </a:fld>
            <a:endParaRPr lang="en-US" dirty="0"/>
          </a:p>
        </p:txBody>
      </p:sp>
    </p:spTree>
    <p:extLst>
      <p:ext uri="{BB962C8B-B14F-4D97-AF65-F5344CB8AC3E}">
        <p14:creationId xmlns:p14="http://schemas.microsoft.com/office/powerpoint/2010/main" val="3761167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E6070-B372-B08F-5CAB-29654728C7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995067-1A32-DE14-B655-1655F3F468DB}"/>
              </a:ext>
            </a:extLst>
          </p:cNvPr>
          <p:cNvSpPr>
            <a:spLocks noGrp="1"/>
          </p:cNvSpPr>
          <p:nvPr>
            <p:ph type="dt" sz="half" idx="10"/>
          </p:nvPr>
        </p:nvSpPr>
        <p:spPr/>
        <p:txBody>
          <a:bodyPr/>
          <a:lstStyle/>
          <a:p>
            <a:fld id="{62956D31-EC10-6848-BF4C-DF5427E82293}" type="datetimeFigureOut">
              <a:rPr lang="en-US" smtClean="0"/>
              <a:t>9/7/23</a:t>
            </a:fld>
            <a:endParaRPr lang="en-US" dirty="0"/>
          </a:p>
        </p:txBody>
      </p:sp>
      <p:sp>
        <p:nvSpPr>
          <p:cNvPr id="4" name="Footer Placeholder 3">
            <a:extLst>
              <a:ext uri="{FF2B5EF4-FFF2-40B4-BE49-F238E27FC236}">
                <a16:creationId xmlns:a16="http://schemas.microsoft.com/office/drawing/2014/main" id="{795A8ACB-8D5D-7DF0-0F17-3B796C26057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20CEE3D-D320-11AD-3C15-D81810638C66}"/>
              </a:ext>
            </a:extLst>
          </p:cNvPr>
          <p:cNvSpPr>
            <a:spLocks noGrp="1"/>
          </p:cNvSpPr>
          <p:nvPr>
            <p:ph type="sldNum" sz="quarter" idx="12"/>
          </p:nvPr>
        </p:nvSpPr>
        <p:spPr/>
        <p:txBody>
          <a:bodyPr/>
          <a:lstStyle/>
          <a:p>
            <a:fld id="{F7378916-7F97-6246-BFAE-E92D5AC363FA}" type="slidenum">
              <a:rPr lang="en-US" smtClean="0"/>
              <a:t>‹#›</a:t>
            </a:fld>
            <a:endParaRPr lang="en-US" dirty="0"/>
          </a:p>
        </p:txBody>
      </p:sp>
    </p:spTree>
    <p:extLst>
      <p:ext uri="{BB962C8B-B14F-4D97-AF65-F5344CB8AC3E}">
        <p14:creationId xmlns:p14="http://schemas.microsoft.com/office/powerpoint/2010/main" val="840247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792123-62EB-D6E7-EFDD-5CE47483CC46}"/>
              </a:ext>
            </a:extLst>
          </p:cNvPr>
          <p:cNvSpPr>
            <a:spLocks noGrp="1"/>
          </p:cNvSpPr>
          <p:nvPr>
            <p:ph type="dt" sz="half" idx="10"/>
          </p:nvPr>
        </p:nvSpPr>
        <p:spPr/>
        <p:txBody>
          <a:bodyPr/>
          <a:lstStyle/>
          <a:p>
            <a:fld id="{62956D31-EC10-6848-BF4C-DF5427E82293}" type="datetimeFigureOut">
              <a:rPr lang="en-US" smtClean="0"/>
              <a:t>9/7/23</a:t>
            </a:fld>
            <a:endParaRPr lang="en-US" dirty="0"/>
          </a:p>
        </p:txBody>
      </p:sp>
      <p:sp>
        <p:nvSpPr>
          <p:cNvPr id="3" name="Footer Placeholder 2">
            <a:extLst>
              <a:ext uri="{FF2B5EF4-FFF2-40B4-BE49-F238E27FC236}">
                <a16:creationId xmlns:a16="http://schemas.microsoft.com/office/drawing/2014/main" id="{4C0EA1E3-49A8-399C-3452-9AD69EBA205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2D85D5D-8D0B-0111-9E80-7B6361A1C89F}"/>
              </a:ext>
            </a:extLst>
          </p:cNvPr>
          <p:cNvSpPr>
            <a:spLocks noGrp="1"/>
          </p:cNvSpPr>
          <p:nvPr>
            <p:ph type="sldNum" sz="quarter" idx="12"/>
          </p:nvPr>
        </p:nvSpPr>
        <p:spPr/>
        <p:txBody>
          <a:bodyPr/>
          <a:lstStyle/>
          <a:p>
            <a:fld id="{F7378916-7F97-6246-BFAE-E92D5AC363FA}" type="slidenum">
              <a:rPr lang="en-US" smtClean="0"/>
              <a:t>‹#›</a:t>
            </a:fld>
            <a:endParaRPr lang="en-US" dirty="0"/>
          </a:p>
        </p:txBody>
      </p:sp>
    </p:spTree>
    <p:extLst>
      <p:ext uri="{BB962C8B-B14F-4D97-AF65-F5344CB8AC3E}">
        <p14:creationId xmlns:p14="http://schemas.microsoft.com/office/powerpoint/2010/main" val="1170598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3E5A-BE54-C1D4-E853-F727BAE376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C83042-C5AA-0184-B3A6-4A0024DAA6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E69348-A163-529D-4601-91D4A31E3C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B651CC-9914-2149-924E-39C841C2A5BF}"/>
              </a:ext>
            </a:extLst>
          </p:cNvPr>
          <p:cNvSpPr>
            <a:spLocks noGrp="1"/>
          </p:cNvSpPr>
          <p:nvPr>
            <p:ph type="dt" sz="half" idx="10"/>
          </p:nvPr>
        </p:nvSpPr>
        <p:spPr/>
        <p:txBody>
          <a:bodyPr/>
          <a:lstStyle/>
          <a:p>
            <a:fld id="{62956D31-EC10-6848-BF4C-DF5427E82293}" type="datetimeFigureOut">
              <a:rPr lang="en-US" smtClean="0"/>
              <a:t>9/7/23</a:t>
            </a:fld>
            <a:endParaRPr lang="en-US" dirty="0"/>
          </a:p>
        </p:txBody>
      </p:sp>
      <p:sp>
        <p:nvSpPr>
          <p:cNvPr id="6" name="Footer Placeholder 5">
            <a:extLst>
              <a:ext uri="{FF2B5EF4-FFF2-40B4-BE49-F238E27FC236}">
                <a16:creationId xmlns:a16="http://schemas.microsoft.com/office/drawing/2014/main" id="{DD7AC509-792B-3993-269F-FBECC9AED91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247C4E6-F978-B986-442C-324C014F20D6}"/>
              </a:ext>
            </a:extLst>
          </p:cNvPr>
          <p:cNvSpPr>
            <a:spLocks noGrp="1"/>
          </p:cNvSpPr>
          <p:nvPr>
            <p:ph type="sldNum" sz="quarter" idx="12"/>
          </p:nvPr>
        </p:nvSpPr>
        <p:spPr/>
        <p:txBody>
          <a:bodyPr/>
          <a:lstStyle/>
          <a:p>
            <a:fld id="{F7378916-7F97-6246-BFAE-E92D5AC363FA}" type="slidenum">
              <a:rPr lang="en-US" smtClean="0"/>
              <a:t>‹#›</a:t>
            </a:fld>
            <a:endParaRPr lang="en-US" dirty="0"/>
          </a:p>
        </p:txBody>
      </p:sp>
    </p:spTree>
    <p:extLst>
      <p:ext uri="{BB962C8B-B14F-4D97-AF65-F5344CB8AC3E}">
        <p14:creationId xmlns:p14="http://schemas.microsoft.com/office/powerpoint/2010/main" val="2365107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D5B07-72E2-A56A-CE67-430871BD15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D27B51-7453-0523-CA47-83B7061DAA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BD75B34-3570-1872-3002-9B6ABACF40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1A1BEF-4A45-73A2-F84A-DBD9E77DD96E}"/>
              </a:ext>
            </a:extLst>
          </p:cNvPr>
          <p:cNvSpPr>
            <a:spLocks noGrp="1"/>
          </p:cNvSpPr>
          <p:nvPr>
            <p:ph type="dt" sz="half" idx="10"/>
          </p:nvPr>
        </p:nvSpPr>
        <p:spPr/>
        <p:txBody>
          <a:bodyPr/>
          <a:lstStyle/>
          <a:p>
            <a:fld id="{62956D31-EC10-6848-BF4C-DF5427E82293}" type="datetimeFigureOut">
              <a:rPr lang="en-US" smtClean="0"/>
              <a:t>9/7/23</a:t>
            </a:fld>
            <a:endParaRPr lang="en-US" dirty="0"/>
          </a:p>
        </p:txBody>
      </p:sp>
      <p:sp>
        <p:nvSpPr>
          <p:cNvPr id="6" name="Footer Placeholder 5">
            <a:extLst>
              <a:ext uri="{FF2B5EF4-FFF2-40B4-BE49-F238E27FC236}">
                <a16:creationId xmlns:a16="http://schemas.microsoft.com/office/drawing/2014/main" id="{EBF3051F-5F41-39D9-D368-FF0D261100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507C2EE-3655-71D1-D570-3A0501BE3183}"/>
              </a:ext>
            </a:extLst>
          </p:cNvPr>
          <p:cNvSpPr>
            <a:spLocks noGrp="1"/>
          </p:cNvSpPr>
          <p:nvPr>
            <p:ph type="sldNum" sz="quarter" idx="12"/>
          </p:nvPr>
        </p:nvSpPr>
        <p:spPr/>
        <p:txBody>
          <a:bodyPr/>
          <a:lstStyle/>
          <a:p>
            <a:fld id="{F7378916-7F97-6246-BFAE-E92D5AC363FA}" type="slidenum">
              <a:rPr lang="en-US" smtClean="0"/>
              <a:t>‹#›</a:t>
            </a:fld>
            <a:endParaRPr lang="en-US" dirty="0"/>
          </a:p>
        </p:txBody>
      </p:sp>
    </p:spTree>
    <p:extLst>
      <p:ext uri="{BB962C8B-B14F-4D97-AF65-F5344CB8AC3E}">
        <p14:creationId xmlns:p14="http://schemas.microsoft.com/office/powerpoint/2010/main" val="3791687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C66346-E01A-0ABF-3755-2AFDD040E8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47D0DF-8AF0-16A2-75BF-CAC1FAF7BA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FAFDFF-C062-9A13-82FC-4EAB696BA3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956D31-EC10-6848-BF4C-DF5427E82293}" type="datetimeFigureOut">
              <a:rPr lang="en-US" smtClean="0"/>
              <a:t>9/7/23</a:t>
            </a:fld>
            <a:endParaRPr lang="en-US" dirty="0"/>
          </a:p>
        </p:txBody>
      </p:sp>
      <p:sp>
        <p:nvSpPr>
          <p:cNvPr id="5" name="Footer Placeholder 4">
            <a:extLst>
              <a:ext uri="{FF2B5EF4-FFF2-40B4-BE49-F238E27FC236}">
                <a16:creationId xmlns:a16="http://schemas.microsoft.com/office/drawing/2014/main" id="{A1E43DBE-7A67-4F8E-7F96-BB23D2FD73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DB4CB0A-B8D9-D989-E2A8-7029A4676F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378916-7F97-6246-BFAE-E92D5AC363FA}" type="slidenum">
              <a:rPr lang="en-US" smtClean="0"/>
              <a:t>‹#›</a:t>
            </a:fld>
            <a:endParaRPr lang="en-US" dirty="0"/>
          </a:p>
        </p:txBody>
      </p:sp>
    </p:spTree>
    <p:extLst>
      <p:ext uri="{BB962C8B-B14F-4D97-AF65-F5344CB8AC3E}">
        <p14:creationId xmlns:p14="http://schemas.microsoft.com/office/powerpoint/2010/main" val="3380065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thecpe.org/projects/research-projects/the-current-state-and-future-trajectories-of-human-rights-due-diligence-laws-2022/workshop-conference-the-current-state-and-future-trajectories-of-human-rights-due-diligence-laws-new-legal-norms-on-human-rights-due-diligence-6-september-2023-virtual/"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ocuments-dds-ny.un.org/doc/UNDOC/GEN/G07/108/85/PDF/G0710885.pdf?OpenElement" TargetMode="External"/><Relationship Id="rId2" Type="http://schemas.openxmlformats.org/officeDocument/2006/relationships/hyperlink" Target="file:///Users/lcb911/Desktop/E_CN.4_2006_97-EN.pdf" TargetMode="Externa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AEF1A-E5BF-9DB7-2092-715A3BCC245D}"/>
              </a:ext>
            </a:extLst>
          </p:cNvPr>
          <p:cNvSpPr>
            <a:spLocks noGrp="1"/>
          </p:cNvSpPr>
          <p:nvPr>
            <p:ph type="ctrTitle"/>
          </p:nvPr>
        </p:nvSpPr>
        <p:spPr>
          <a:xfrm>
            <a:off x="4118" y="0"/>
            <a:ext cx="12187881" cy="956441"/>
          </a:xfrm>
          <a:solidFill>
            <a:schemeClr val="accent1">
              <a:lumMod val="40000"/>
              <a:lumOff val="60000"/>
            </a:schemeClr>
          </a:solidFill>
        </p:spPr>
        <p:txBody>
          <a:bodyPr>
            <a:normAutofit/>
          </a:bodyPr>
          <a:lstStyle/>
          <a:p>
            <a:r>
              <a:rPr lang="en-US" sz="4400" dirty="0"/>
              <a:t>Human Rights Due Diligence in the UNGPs </a:t>
            </a:r>
          </a:p>
        </p:txBody>
      </p:sp>
      <p:sp>
        <p:nvSpPr>
          <p:cNvPr id="3" name="Subtitle 2">
            <a:extLst>
              <a:ext uri="{FF2B5EF4-FFF2-40B4-BE49-F238E27FC236}">
                <a16:creationId xmlns:a16="http://schemas.microsoft.com/office/drawing/2014/main" id="{616E1861-2214-819C-49AF-0D7213EC293B}"/>
              </a:ext>
            </a:extLst>
          </p:cNvPr>
          <p:cNvSpPr>
            <a:spLocks noGrp="1"/>
          </p:cNvSpPr>
          <p:nvPr>
            <p:ph type="subTitle" idx="1"/>
          </p:nvPr>
        </p:nvSpPr>
        <p:spPr>
          <a:xfrm>
            <a:off x="1696995" y="5202238"/>
            <a:ext cx="9144000" cy="1655762"/>
          </a:xfrm>
          <a:solidFill>
            <a:schemeClr val="accent1">
              <a:lumMod val="40000"/>
              <a:lumOff val="60000"/>
            </a:schemeClr>
          </a:solidFill>
        </p:spPr>
        <p:txBody>
          <a:bodyPr>
            <a:normAutofit/>
          </a:bodyPr>
          <a:lstStyle/>
          <a:p>
            <a:pPr marL="0" marR="0">
              <a:spcBef>
                <a:spcPts val="0"/>
              </a:spcBef>
              <a:spcAft>
                <a:spcPts val="0"/>
              </a:spcAft>
            </a:pPr>
            <a:r>
              <a:rPr lang="en-US" sz="1800" dirty="0">
                <a:effectLst/>
                <a:latin typeface="+mj-lt"/>
                <a:ea typeface="DengXian" panose="02010600030101010101" pitchFamily="2" charset="-122"/>
                <a:cs typeface="Times New Roman (Body CS)"/>
              </a:rPr>
              <a:t>Larry Catá Backer</a:t>
            </a:r>
          </a:p>
          <a:p>
            <a:pPr marL="0" marR="0">
              <a:spcBef>
                <a:spcPts val="0"/>
              </a:spcBef>
              <a:spcAft>
                <a:spcPts val="0"/>
              </a:spcAft>
            </a:pPr>
            <a:r>
              <a:rPr lang="en-US" sz="1300" dirty="0">
                <a:effectLst/>
                <a:latin typeface="+mj-lt"/>
                <a:ea typeface="DengXian" panose="02010600030101010101" pitchFamily="2" charset="-122"/>
                <a:cs typeface="Times New Roman (Body CS)"/>
              </a:rPr>
              <a:t>W. Richard and Mary Eshelman Faculty Scholar; Professor of Law and International Affairs</a:t>
            </a:r>
          </a:p>
          <a:p>
            <a:pPr marL="0" marR="0">
              <a:spcBef>
                <a:spcPts val="0"/>
              </a:spcBef>
              <a:spcAft>
                <a:spcPts val="0"/>
              </a:spcAft>
            </a:pPr>
            <a:r>
              <a:rPr lang="en-US" sz="1300" dirty="0">
                <a:effectLst/>
                <a:latin typeface="+mj-lt"/>
                <a:ea typeface="DengXian" panose="02010600030101010101" pitchFamily="2" charset="-122"/>
                <a:cs typeface="Times New Roman (Body CS)"/>
              </a:rPr>
              <a:t>Pennsylvania State University</a:t>
            </a:r>
          </a:p>
          <a:p>
            <a:pPr marL="0" marR="0">
              <a:spcBef>
                <a:spcPts val="0"/>
              </a:spcBef>
              <a:spcAft>
                <a:spcPts val="0"/>
              </a:spcAft>
            </a:pPr>
            <a:r>
              <a:rPr lang="en-US" sz="1300" dirty="0">
                <a:effectLst/>
                <a:latin typeface="+mj-lt"/>
                <a:ea typeface="DengXian" panose="02010600030101010101" pitchFamily="2" charset="-122"/>
                <a:cs typeface="Times New Roman (Body CS)"/>
              </a:rPr>
              <a:t>239 Lewis Katz Building</a:t>
            </a:r>
          </a:p>
          <a:p>
            <a:pPr marL="0" marR="0">
              <a:spcBef>
                <a:spcPts val="0"/>
              </a:spcBef>
              <a:spcAft>
                <a:spcPts val="0"/>
              </a:spcAft>
            </a:pPr>
            <a:r>
              <a:rPr lang="en-US" sz="1300" dirty="0">
                <a:effectLst/>
                <a:latin typeface="+mj-lt"/>
                <a:ea typeface="DengXian" panose="02010600030101010101" pitchFamily="2" charset="-122"/>
                <a:cs typeface="Times New Roman (Body CS)"/>
              </a:rPr>
              <a:t>University Park, PA 16802 </a:t>
            </a:r>
          </a:p>
          <a:p>
            <a:pPr>
              <a:spcBef>
                <a:spcPts val="0"/>
              </a:spcBef>
            </a:pPr>
            <a:r>
              <a:rPr lang="en-US" sz="1800" dirty="0">
                <a:effectLst/>
                <a:latin typeface="+mj-lt"/>
                <a:ea typeface="DengXian" panose="02010600030101010101" pitchFamily="2" charset="-122"/>
                <a:cs typeface="Times New Roman (Body CS)"/>
              </a:rPr>
              <a:t>Prepared for Workshop: </a:t>
            </a:r>
            <a:r>
              <a:rPr lang="en-US" sz="1800" b="1" i="1" dirty="0">
                <a:hlinkClick r:id="rId3"/>
              </a:rPr>
              <a:t>The current state and future trajectories of human rights due diligence laws: New Legal Norms on Human Rights Due Diligence</a:t>
            </a:r>
            <a:r>
              <a:rPr lang="en-US" sz="1800" b="1" dirty="0">
                <a:hlinkClick r:id="rId3"/>
              </a:rPr>
              <a:t> </a:t>
            </a:r>
            <a:r>
              <a:rPr lang="en-US" sz="1800" b="1" dirty="0"/>
              <a:t>(6 September 2023; virtual)</a:t>
            </a:r>
          </a:p>
          <a:p>
            <a:pPr>
              <a:spcBef>
                <a:spcPts val="0"/>
              </a:spcBef>
            </a:pPr>
            <a:endParaRPr lang="en-US" sz="1800" dirty="0">
              <a:effectLst/>
              <a:latin typeface="+mj-lt"/>
              <a:ea typeface="DengXian" panose="02010600030101010101" pitchFamily="2" charset="-122"/>
              <a:cs typeface="Times New Roman (Body CS)"/>
            </a:endParaRPr>
          </a:p>
          <a:p>
            <a:endParaRPr lang="en-US" dirty="0"/>
          </a:p>
        </p:txBody>
      </p:sp>
    </p:spTree>
    <p:extLst>
      <p:ext uri="{BB962C8B-B14F-4D97-AF65-F5344CB8AC3E}">
        <p14:creationId xmlns:p14="http://schemas.microsoft.com/office/powerpoint/2010/main" val="3053189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7F1B8-1F88-760D-AB4B-B8019933A9D5}"/>
              </a:ext>
            </a:extLst>
          </p:cNvPr>
          <p:cNvSpPr>
            <a:spLocks noGrp="1"/>
          </p:cNvSpPr>
          <p:nvPr>
            <p:ph type="title"/>
          </p:nvPr>
        </p:nvSpPr>
        <p:spPr>
          <a:xfrm>
            <a:off x="431849" y="271835"/>
            <a:ext cx="5479719" cy="1616203"/>
          </a:xfrm>
        </p:spPr>
        <p:txBody>
          <a:bodyPr vert="horz" lIns="91440" tIns="45720" rIns="91440" bIns="45720" rtlCol="0" anchor="b">
            <a:normAutofit/>
          </a:bodyPr>
          <a:lstStyle/>
          <a:p>
            <a:r>
              <a:rPr lang="en-US" sz="3200" dirty="0"/>
              <a:t>From Principled Pragmatism to HRDD</a:t>
            </a:r>
          </a:p>
        </p:txBody>
      </p:sp>
      <p:sp>
        <p:nvSpPr>
          <p:cNvPr id="3" name="Content Placeholder 2">
            <a:extLst>
              <a:ext uri="{FF2B5EF4-FFF2-40B4-BE49-F238E27FC236}">
                <a16:creationId xmlns:a16="http://schemas.microsoft.com/office/drawing/2014/main" id="{BACF054E-615A-3BF2-3C0E-900D0EED8F8C}"/>
              </a:ext>
            </a:extLst>
          </p:cNvPr>
          <p:cNvSpPr>
            <a:spLocks noGrp="1"/>
          </p:cNvSpPr>
          <p:nvPr>
            <p:ph sz="half" idx="1"/>
          </p:nvPr>
        </p:nvSpPr>
        <p:spPr>
          <a:xfrm>
            <a:off x="296562" y="2137719"/>
            <a:ext cx="6400800" cy="4621427"/>
          </a:xfrm>
        </p:spPr>
        <p:txBody>
          <a:bodyPr vert="horz" lIns="91440" tIns="45720" rIns="91440" bIns="45720" rtlCol="0" anchor="t">
            <a:normAutofit/>
          </a:bodyPr>
          <a:lstStyle/>
          <a:p>
            <a:r>
              <a:rPr lang="en-US" sz="1800" dirty="0"/>
              <a:t>Principled pragmatism </a:t>
            </a:r>
          </a:p>
          <a:p>
            <a:pPr lvl="1"/>
            <a:r>
              <a:rPr lang="en-US" sz="1800" dirty="0"/>
              <a:t>“an unflinching commitment to the principle of strengthening the promotion and protection of human rights as it relates to businesses, coupled with a pragmatic attachment to what works best in creating change where it matters most—in the daily lives of people.” (Ruggie </a:t>
            </a:r>
            <a:r>
              <a:rPr lang="en-US" sz="1800" dirty="0">
                <a:hlinkClick r:id="rId2"/>
              </a:rPr>
              <a:t>2006 Report</a:t>
            </a:r>
            <a:r>
              <a:rPr lang="en-US" sz="1800" dirty="0"/>
              <a:t>; ¶81)</a:t>
            </a:r>
          </a:p>
          <a:p>
            <a:r>
              <a:rPr lang="en-US" sz="1800" dirty="0"/>
              <a:t>“[C]ompanies are constrained not only by legal standards but also by social norms and moral considerations . . . Each has standards” (Ibid., ¶ 70)</a:t>
            </a:r>
          </a:p>
          <a:p>
            <a:r>
              <a:rPr lang="en-US" sz="1800" dirty="0"/>
              <a:t>“[T]he State duty to protect against non-State abuses is part of the very foundation of the international human rights regime. The duty requires States to play a key role in regulating and adjudicating abuse by business enterprises or risk breaching their international obligations”  (Ruggie </a:t>
            </a:r>
            <a:r>
              <a:rPr lang="en-US" sz="1800" dirty="0">
                <a:hlinkClick r:id="rId3"/>
              </a:rPr>
              <a:t>2007 Report </a:t>
            </a:r>
            <a:r>
              <a:rPr lang="en-US" sz="1800" dirty="0"/>
              <a:t>¶ 18)</a:t>
            </a:r>
          </a:p>
        </p:txBody>
      </p:sp>
      <p:pic>
        <p:nvPicPr>
          <p:cNvPr id="6" name="Content Placeholder 5">
            <a:extLst>
              <a:ext uri="{FF2B5EF4-FFF2-40B4-BE49-F238E27FC236}">
                <a16:creationId xmlns:a16="http://schemas.microsoft.com/office/drawing/2014/main" id="{F445270C-C033-49E6-54F3-A1BC36CDD011}"/>
              </a:ext>
            </a:extLst>
          </p:cNvPr>
          <p:cNvPicPr>
            <a:picLocks noGrp="1" noChangeAspect="1"/>
          </p:cNvPicPr>
          <p:nvPr>
            <p:ph sz="half" idx="2"/>
          </p:nvPr>
        </p:nvPicPr>
        <p:blipFill rotWithShape="1">
          <a:blip r:embed="rId4"/>
          <a:srcRect l="22529" r="17734" b="2"/>
          <a:stretch/>
        </p:blipFill>
        <p:spPr>
          <a:xfrm>
            <a:off x="7270812" y="10"/>
            <a:ext cx="4921187" cy="6857990"/>
          </a:xfrm>
          <a:prstGeom prst="rect">
            <a:avLst/>
          </a:prstGeom>
        </p:spPr>
      </p:pic>
      <p:grpSp>
        <p:nvGrpSpPr>
          <p:cNvPr id="11" name="Group 10">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60804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indoor&#10;&#10;Description automatically generated">
            <a:extLst>
              <a:ext uri="{FF2B5EF4-FFF2-40B4-BE49-F238E27FC236}">
                <a16:creationId xmlns:a16="http://schemas.microsoft.com/office/drawing/2014/main" id="{58C91F6B-F910-5A80-1438-E20A73FA0BCB}"/>
              </a:ext>
            </a:extLst>
          </p:cNvPr>
          <p:cNvPicPr>
            <a:picLocks noGrp="1" noChangeAspect="1"/>
          </p:cNvPicPr>
          <p:nvPr>
            <p:ph idx="1"/>
          </p:nvPr>
        </p:nvPicPr>
        <p:blipFill rotWithShape="1">
          <a:blip r:embed="rId2"/>
          <a:srcRect r="13777" b="-1"/>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CA34875-9742-9B75-1FEC-FC7B1055889E}"/>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From Goal to Structure</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985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78FD1E94-B12F-434F-8027-5DBEAC55A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1">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46489B2-A8B4-74A0-6BC7-083F78CF8F19}"/>
              </a:ext>
            </a:extLst>
          </p:cNvPr>
          <p:cNvSpPr>
            <a:spLocks noGrp="1"/>
          </p:cNvSpPr>
          <p:nvPr>
            <p:ph type="title"/>
          </p:nvPr>
        </p:nvSpPr>
        <p:spPr>
          <a:xfrm>
            <a:off x="3226" y="94601"/>
            <a:ext cx="10515600" cy="843245"/>
          </a:xfrm>
        </p:spPr>
        <p:txBody>
          <a:bodyPr vert="horz" lIns="91440" tIns="45720" rIns="91440" bIns="45720" rtlCol="0" anchor="ctr">
            <a:normAutofit/>
          </a:bodyPr>
          <a:lstStyle/>
          <a:p>
            <a:r>
              <a:rPr lang="en-US" kern="1200" dirty="0">
                <a:solidFill>
                  <a:schemeClr val="tx1"/>
                </a:solidFill>
                <a:latin typeface="+mj-lt"/>
                <a:ea typeface="+mj-ea"/>
                <a:cs typeface="+mj-cs"/>
              </a:rPr>
              <a:t>Chapeaus--The UNGP General Principles</a:t>
            </a:r>
          </a:p>
        </p:txBody>
      </p:sp>
      <p:sp>
        <p:nvSpPr>
          <p:cNvPr id="3" name="Content Placeholder 2">
            <a:extLst>
              <a:ext uri="{FF2B5EF4-FFF2-40B4-BE49-F238E27FC236}">
                <a16:creationId xmlns:a16="http://schemas.microsoft.com/office/drawing/2014/main" id="{F802B684-2AE4-AC85-F4E1-84FAC78D6B08}"/>
              </a:ext>
            </a:extLst>
          </p:cNvPr>
          <p:cNvSpPr>
            <a:spLocks noGrp="1"/>
          </p:cNvSpPr>
          <p:nvPr>
            <p:ph sz="half" idx="1"/>
          </p:nvPr>
        </p:nvSpPr>
        <p:spPr>
          <a:xfrm>
            <a:off x="-3049" y="3526158"/>
            <a:ext cx="5825319" cy="3331842"/>
          </a:xfrm>
        </p:spPr>
        <p:txBody>
          <a:bodyPr>
            <a:noAutofit/>
          </a:bodyPr>
          <a:lstStyle/>
          <a:p>
            <a:pPr marL="201168" indent="-201168" defTabSz="804672">
              <a:spcBef>
                <a:spcPts val="880"/>
              </a:spcBef>
            </a:pPr>
            <a:endParaRPr lang="en-US" sz="1800" kern="1200" dirty="0">
              <a:solidFill>
                <a:schemeClr val="tx1"/>
              </a:solidFill>
              <a:latin typeface="+mn-lt"/>
              <a:ea typeface="+mn-ea"/>
              <a:cs typeface="+mn-cs"/>
            </a:endParaRPr>
          </a:p>
          <a:p>
            <a:pPr marL="201168" indent="-201168" defTabSz="804672">
              <a:spcBef>
                <a:spcPts val="880"/>
              </a:spcBef>
            </a:pPr>
            <a:r>
              <a:rPr lang="en-US" sz="1800" kern="1200" dirty="0">
                <a:solidFill>
                  <a:schemeClr val="tx1"/>
                </a:solidFill>
                <a:latin typeface="+mn-lt"/>
                <a:ea typeface="+mn-ea"/>
                <a:cs typeface="+mn-cs"/>
              </a:rPr>
              <a:t>Grounded in recognition of:</a:t>
            </a:r>
          </a:p>
          <a:p>
            <a:pPr marL="603504" lvl="1" indent="-201168" defTabSz="804672">
              <a:spcBef>
                <a:spcPts val="440"/>
              </a:spcBef>
            </a:pPr>
            <a:r>
              <a:rPr lang="en-US" sz="1800" kern="1200" dirty="0">
                <a:solidFill>
                  <a:schemeClr val="tx1"/>
                </a:solidFill>
                <a:latin typeface="+mn-lt"/>
                <a:ea typeface="+mn-ea"/>
                <a:cs typeface="+mn-cs"/>
              </a:rPr>
              <a:t>(a) States’ </a:t>
            </a:r>
            <a:r>
              <a:rPr lang="en-US" sz="1800" b="1" i="1" kern="1200" dirty="0">
                <a:solidFill>
                  <a:srgbClr val="C00000"/>
                </a:solidFill>
                <a:latin typeface="+mn-lt"/>
                <a:ea typeface="+mn-ea"/>
                <a:cs typeface="+mn-cs"/>
              </a:rPr>
              <a:t>existing obligations</a:t>
            </a:r>
            <a:r>
              <a:rPr lang="en-US" sz="1800" kern="1200" dirty="0">
                <a:solidFill>
                  <a:schemeClr val="tx1"/>
                </a:solidFill>
                <a:latin typeface="+mn-lt"/>
                <a:ea typeface="+mn-ea"/>
                <a:cs typeface="+mn-cs"/>
              </a:rPr>
              <a:t> to </a:t>
            </a:r>
            <a:r>
              <a:rPr lang="en-US" sz="1800" b="1" i="1" kern="1200" dirty="0">
                <a:solidFill>
                  <a:srgbClr val="C00000"/>
                </a:solidFill>
                <a:latin typeface="+mn-lt"/>
                <a:ea typeface="+mn-ea"/>
                <a:cs typeface="+mn-cs"/>
              </a:rPr>
              <a:t>respect, protect and fulfil</a:t>
            </a:r>
            <a:r>
              <a:rPr lang="en-US" sz="1800" kern="1200" dirty="0">
                <a:solidFill>
                  <a:schemeClr val="tx1"/>
                </a:solidFill>
                <a:latin typeface="+mn-lt"/>
                <a:ea typeface="+mn-ea"/>
                <a:cs typeface="+mn-cs"/>
              </a:rPr>
              <a:t> human rights and fundamental freedoms;</a:t>
            </a:r>
          </a:p>
          <a:p>
            <a:pPr marL="603504" lvl="1" indent="-201168" defTabSz="804672">
              <a:spcBef>
                <a:spcPts val="440"/>
              </a:spcBef>
            </a:pPr>
            <a:r>
              <a:rPr lang="en-US" sz="1800" kern="1200" dirty="0">
                <a:solidFill>
                  <a:schemeClr val="tx1"/>
                </a:solidFill>
                <a:latin typeface="+mn-lt"/>
                <a:ea typeface="+mn-ea"/>
                <a:cs typeface="+mn-cs"/>
              </a:rPr>
              <a:t>(b) The role of business enterprises as </a:t>
            </a:r>
            <a:r>
              <a:rPr lang="en-US" sz="1800" b="1" i="1" kern="1200" dirty="0">
                <a:solidFill>
                  <a:srgbClr val="C00000"/>
                </a:solidFill>
                <a:latin typeface="+mn-lt"/>
                <a:ea typeface="+mn-ea"/>
                <a:cs typeface="+mn-cs"/>
              </a:rPr>
              <a:t>specialized organs of society </a:t>
            </a:r>
            <a:r>
              <a:rPr lang="en-US" sz="1800" kern="1200" dirty="0">
                <a:solidFill>
                  <a:schemeClr val="tx1"/>
                </a:solidFill>
                <a:latin typeface="+mn-lt"/>
                <a:ea typeface="+mn-ea"/>
                <a:cs typeface="+mn-cs"/>
              </a:rPr>
              <a:t>performing specialized functions, required to </a:t>
            </a:r>
            <a:r>
              <a:rPr lang="en-US" sz="1800" b="1" i="1" kern="1200" dirty="0">
                <a:solidFill>
                  <a:srgbClr val="C00000"/>
                </a:solidFill>
                <a:latin typeface="+mn-lt"/>
                <a:ea typeface="+mn-ea"/>
                <a:cs typeface="+mn-cs"/>
              </a:rPr>
              <a:t>comply </a:t>
            </a:r>
            <a:r>
              <a:rPr lang="en-US" sz="1800" kern="1200" dirty="0">
                <a:solidFill>
                  <a:schemeClr val="tx1"/>
                </a:solidFill>
                <a:latin typeface="+mn-lt"/>
                <a:ea typeface="+mn-ea"/>
                <a:cs typeface="+mn-cs"/>
              </a:rPr>
              <a:t>with all applicable laws and to</a:t>
            </a:r>
            <a:br>
              <a:rPr lang="en-US" sz="1800" kern="1200" dirty="0">
                <a:solidFill>
                  <a:schemeClr val="tx1"/>
                </a:solidFill>
                <a:latin typeface="+mn-lt"/>
                <a:ea typeface="+mn-ea"/>
                <a:cs typeface="+mn-cs"/>
              </a:rPr>
            </a:br>
            <a:r>
              <a:rPr lang="en-US" sz="1800" kern="1200" dirty="0">
                <a:solidFill>
                  <a:schemeClr val="tx1"/>
                </a:solidFill>
                <a:latin typeface="+mn-lt"/>
                <a:ea typeface="+mn-ea"/>
                <a:cs typeface="+mn-cs"/>
              </a:rPr>
              <a:t>respect human rights;</a:t>
            </a:r>
          </a:p>
          <a:p>
            <a:pPr marL="603504" lvl="1" indent="-201168" defTabSz="804672">
              <a:spcBef>
                <a:spcPts val="440"/>
              </a:spcBef>
            </a:pPr>
            <a:r>
              <a:rPr lang="en-US" sz="1800" kern="1200" dirty="0">
                <a:solidFill>
                  <a:schemeClr val="tx1"/>
                </a:solidFill>
                <a:latin typeface="+mn-lt"/>
                <a:ea typeface="+mn-ea"/>
                <a:cs typeface="+mn-cs"/>
              </a:rPr>
              <a:t>(c) The need for rights and obligations to be matched to </a:t>
            </a:r>
            <a:r>
              <a:rPr lang="en-US" sz="1800" b="1" i="1" kern="1200" dirty="0">
                <a:solidFill>
                  <a:srgbClr val="C00000"/>
                </a:solidFill>
                <a:latin typeface="+mn-lt"/>
                <a:ea typeface="+mn-ea"/>
                <a:cs typeface="+mn-cs"/>
              </a:rPr>
              <a:t>appropriate and effective remedies </a:t>
            </a:r>
            <a:r>
              <a:rPr lang="en-US" sz="1800" kern="1200" dirty="0">
                <a:solidFill>
                  <a:schemeClr val="tx1"/>
                </a:solidFill>
                <a:latin typeface="+mn-lt"/>
                <a:ea typeface="+mn-ea"/>
                <a:cs typeface="+mn-cs"/>
              </a:rPr>
              <a:t>when breached.</a:t>
            </a:r>
            <a:endParaRPr lang="en-US" sz="1800" dirty="0"/>
          </a:p>
        </p:txBody>
      </p:sp>
      <p:sp>
        <p:nvSpPr>
          <p:cNvPr id="16" name="Content Placeholder 3">
            <a:extLst>
              <a:ext uri="{FF2B5EF4-FFF2-40B4-BE49-F238E27FC236}">
                <a16:creationId xmlns:a16="http://schemas.microsoft.com/office/drawing/2014/main" id="{0803F8A5-045A-6318-A450-6E245A969C83}"/>
              </a:ext>
            </a:extLst>
          </p:cNvPr>
          <p:cNvSpPr>
            <a:spLocks noGrp="1"/>
          </p:cNvSpPr>
          <p:nvPr>
            <p:ph sz="half" idx="2"/>
          </p:nvPr>
        </p:nvSpPr>
        <p:spPr>
          <a:xfrm>
            <a:off x="5825319" y="1569308"/>
            <a:ext cx="6261578" cy="5209863"/>
          </a:xfrm>
        </p:spPr>
        <p:txBody>
          <a:bodyPr>
            <a:normAutofit/>
          </a:bodyPr>
          <a:lstStyle/>
          <a:p>
            <a:pPr marL="201168" indent="-201168" defTabSz="804672">
              <a:spcBef>
                <a:spcPts val="880"/>
              </a:spcBef>
            </a:pPr>
            <a:r>
              <a:rPr lang="en-US" sz="2000" b="1" i="1" kern="1200" dirty="0">
                <a:solidFill>
                  <a:srgbClr val="C00000"/>
                </a:solidFill>
                <a:latin typeface="+mn-lt"/>
                <a:ea typeface="+mn-ea"/>
                <a:cs typeface="+mn-cs"/>
              </a:rPr>
              <a:t>Apply to all States and to all business enterprises</a:t>
            </a:r>
            <a:r>
              <a:rPr lang="en-US" sz="2000" kern="1200" dirty="0">
                <a:solidFill>
                  <a:schemeClr val="tx1"/>
                </a:solidFill>
                <a:latin typeface="+mn-lt"/>
                <a:ea typeface="+mn-ea"/>
                <a:cs typeface="+mn-cs"/>
              </a:rPr>
              <a:t>, both transnational and others, regardless of their size, sector, location, ownership and structure.</a:t>
            </a:r>
          </a:p>
          <a:p>
            <a:pPr marL="201168" indent="-201168" defTabSz="804672">
              <a:spcBef>
                <a:spcPts val="880"/>
              </a:spcBef>
            </a:pPr>
            <a:r>
              <a:rPr lang="en-US" sz="2000" b="1" i="1" kern="1200" dirty="0">
                <a:solidFill>
                  <a:srgbClr val="C00000"/>
                </a:solidFill>
                <a:latin typeface="+mn-lt"/>
                <a:ea typeface="+mn-ea"/>
                <a:cs typeface="+mn-cs"/>
              </a:rPr>
              <a:t>Should be understood as a coherent whole </a:t>
            </a:r>
            <a:r>
              <a:rPr lang="en-US" sz="2000" kern="1200" dirty="0">
                <a:solidFill>
                  <a:schemeClr val="tx1"/>
                </a:solidFill>
                <a:latin typeface="+mn-lt"/>
                <a:ea typeface="+mn-ea"/>
                <a:cs typeface="+mn-cs"/>
              </a:rPr>
              <a:t>and should be read, individually and collectively, </a:t>
            </a:r>
            <a:r>
              <a:rPr lang="en-US" sz="2000" b="1" i="1" kern="1200" dirty="0">
                <a:solidFill>
                  <a:srgbClr val="C00000"/>
                </a:solidFill>
                <a:latin typeface="+mn-lt"/>
                <a:ea typeface="+mn-ea"/>
                <a:cs typeface="+mn-cs"/>
              </a:rPr>
              <a:t>in terms of their objective</a:t>
            </a:r>
            <a:r>
              <a:rPr lang="en-US" sz="2000" kern="1200" dirty="0">
                <a:solidFill>
                  <a:schemeClr val="tx1"/>
                </a:solidFill>
                <a:latin typeface="+mn-lt"/>
                <a:ea typeface="+mn-ea"/>
                <a:cs typeface="+mn-cs"/>
              </a:rPr>
              <a:t> of enhancing standards and practices with regard to business and human rights so as to achieve tangible results for affected individuals and communities, and thereby also contributing to a socially sustainable globalization.</a:t>
            </a:r>
          </a:p>
          <a:p>
            <a:pPr marL="201168" indent="-201168" defTabSz="804672">
              <a:spcBef>
                <a:spcPts val="880"/>
              </a:spcBef>
            </a:pPr>
            <a:r>
              <a:rPr lang="en-US" sz="2000" b="1" i="1" kern="1200" dirty="0">
                <a:solidFill>
                  <a:srgbClr val="C00000"/>
                </a:solidFill>
                <a:latin typeface="+mn-lt"/>
                <a:ea typeface="+mn-ea"/>
                <a:cs typeface="+mn-cs"/>
              </a:rPr>
              <a:t>Should NOT be read as creating new international</a:t>
            </a:r>
            <a:br>
              <a:rPr lang="en-US" sz="2000" b="1" i="1" kern="1200" dirty="0">
                <a:solidFill>
                  <a:srgbClr val="C00000"/>
                </a:solidFill>
                <a:latin typeface="+mn-lt"/>
                <a:ea typeface="+mn-ea"/>
                <a:cs typeface="+mn-cs"/>
              </a:rPr>
            </a:br>
            <a:r>
              <a:rPr lang="en-US" sz="2000" b="1" i="1" kern="1200" dirty="0">
                <a:solidFill>
                  <a:srgbClr val="C00000"/>
                </a:solidFill>
                <a:latin typeface="+mn-lt"/>
                <a:ea typeface="+mn-ea"/>
                <a:cs typeface="+mn-cs"/>
              </a:rPr>
              <a:t>law obligations</a:t>
            </a:r>
            <a:r>
              <a:rPr lang="en-US" sz="2000" kern="1200" dirty="0">
                <a:solidFill>
                  <a:schemeClr val="tx1"/>
                </a:solidFill>
                <a:latin typeface="+mn-lt"/>
                <a:ea typeface="+mn-ea"/>
                <a:cs typeface="+mn-cs"/>
              </a:rPr>
              <a:t>, or as limiting or undermining any legal obligations a State may have undertaken or be subject to under international law with regard to human rights.</a:t>
            </a:r>
          </a:p>
          <a:p>
            <a:pPr marL="201168" indent="-201168" defTabSz="804672">
              <a:spcBef>
                <a:spcPts val="880"/>
              </a:spcBef>
            </a:pPr>
            <a:r>
              <a:rPr lang="en-US" sz="2000" kern="1200" dirty="0">
                <a:solidFill>
                  <a:schemeClr val="tx1"/>
                </a:solidFill>
                <a:latin typeface="+mn-lt"/>
                <a:ea typeface="+mn-ea"/>
                <a:cs typeface="+mn-cs"/>
              </a:rPr>
              <a:t>Should be implemented in </a:t>
            </a:r>
            <a:r>
              <a:rPr lang="en-US" sz="2000" b="1" i="1" kern="1200" dirty="0">
                <a:solidFill>
                  <a:srgbClr val="C00000"/>
                </a:solidFill>
                <a:latin typeface="+mn-lt"/>
                <a:ea typeface="+mn-ea"/>
                <a:cs typeface="+mn-cs"/>
              </a:rPr>
              <a:t>a non-discriminatory manner</a:t>
            </a:r>
            <a:r>
              <a:rPr lang="en-US" sz="2000" b="1" i="1" dirty="0"/>
              <a:t>.</a:t>
            </a:r>
            <a:endParaRPr lang="en-US" sz="2000" dirty="0"/>
          </a:p>
        </p:txBody>
      </p:sp>
      <p:pic>
        <p:nvPicPr>
          <p:cNvPr id="7" name="Picture 6" descr="A person wearing a hat and sitting on a bench&#10;&#10;Description automatically generated with low confidence">
            <a:extLst>
              <a:ext uri="{FF2B5EF4-FFF2-40B4-BE49-F238E27FC236}">
                <a16:creationId xmlns:a16="http://schemas.microsoft.com/office/drawing/2014/main" id="{7B598474-4CC7-8030-6E14-B64299C62EF4}"/>
              </a:ext>
            </a:extLst>
          </p:cNvPr>
          <p:cNvPicPr>
            <a:picLocks noChangeAspect="1"/>
          </p:cNvPicPr>
          <p:nvPr/>
        </p:nvPicPr>
        <p:blipFill>
          <a:blip r:embed="rId2"/>
          <a:stretch>
            <a:fillRect/>
          </a:stretch>
        </p:blipFill>
        <p:spPr>
          <a:xfrm>
            <a:off x="1501283" y="985146"/>
            <a:ext cx="2293324" cy="2493711"/>
          </a:xfrm>
          <a:prstGeom prst="rect">
            <a:avLst/>
          </a:prstGeom>
        </p:spPr>
      </p:pic>
    </p:spTree>
    <p:extLst>
      <p:ext uri="{BB962C8B-B14F-4D97-AF65-F5344CB8AC3E}">
        <p14:creationId xmlns:p14="http://schemas.microsoft.com/office/powerpoint/2010/main" val="1035298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2B5087-D178-92FE-F324-10F93D1211CE}"/>
              </a:ext>
            </a:extLst>
          </p:cNvPr>
          <p:cNvSpPr>
            <a:spLocks noGrp="1"/>
          </p:cNvSpPr>
          <p:nvPr>
            <p:ph type="title"/>
          </p:nvPr>
        </p:nvSpPr>
        <p:spPr>
          <a:xfrm>
            <a:off x="5297762" y="329184"/>
            <a:ext cx="6251110" cy="980632"/>
          </a:xfrm>
        </p:spPr>
        <p:txBody>
          <a:bodyPr vert="horz" lIns="91440" tIns="45720" rIns="91440" bIns="45720" rtlCol="0" anchor="b">
            <a:normAutofit/>
          </a:bodyPr>
          <a:lstStyle/>
          <a:p>
            <a:r>
              <a:rPr lang="en-US" sz="3800" dirty="0"/>
              <a:t>The Hard Shell of the 1</a:t>
            </a:r>
            <a:r>
              <a:rPr lang="en-US" sz="3800" baseline="30000" dirty="0"/>
              <a:t>st</a:t>
            </a:r>
            <a:r>
              <a:rPr lang="en-US" sz="3800" dirty="0"/>
              <a:t> Pillar</a:t>
            </a:r>
          </a:p>
        </p:txBody>
      </p:sp>
      <p:pic>
        <p:nvPicPr>
          <p:cNvPr id="7" name="Content Placeholder 6" descr="A tarot card of the tarot&#10;&#10;Description automatically generated">
            <a:extLst>
              <a:ext uri="{FF2B5EF4-FFF2-40B4-BE49-F238E27FC236}">
                <a16:creationId xmlns:a16="http://schemas.microsoft.com/office/drawing/2014/main" id="{4EA507A0-605C-8703-1AD0-0236B31E1D4F}"/>
              </a:ext>
            </a:extLst>
          </p:cNvPr>
          <p:cNvPicPr>
            <a:picLocks noGrp="1" noChangeAspect="1"/>
          </p:cNvPicPr>
          <p:nvPr>
            <p:ph sz="half" idx="2"/>
          </p:nvPr>
        </p:nvPicPr>
        <p:blipFill rotWithShape="1">
          <a:blip r:embed="rId2"/>
          <a:srcRect t="14962" r="2"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B2D3B4C-7B6B-50D9-C0AE-58306A624464}"/>
              </a:ext>
            </a:extLst>
          </p:cNvPr>
          <p:cNvSpPr>
            <a:spLocks noGrp="1"/>
          </p:cNvSpPr>
          <p:nvPr>
            <p:ph sz="half" idx="1"/>
          </p:nvPr>
        </p:nvSpPr>
        <p:spPr>
          <a:xfrm>
            <a:off x="5297761" y="2706624"/>
            <a:ext cx="6799503" cy="4151376"/>
          </a:xfrm>
        </p:spPr>
        <p:txBody>
          <a:bodyPr vert="horz" lIns="91440" tIns="45720" rIns="91440" bIns="45720" rtlCol="0">
            <a:normAutofit fontScale="77500" lnSpcReduction="20000"/>
          </a:bodyPr>
          <a:lstStyle/>
          <a:p>
            <a:r>
              <a:rPr lang="en-US" dirty="0"/>
              <a:t>The 1st Pillar framed around primacy of </a:t>
            </a:r>
            <a:r>
              <a:rPr lang="en-US" b="1" i="1" dirty="0">
                <a:solidFill>
                  <a:srgbClr val="C00000"/>
                </a:solidFill>
              </a:rPr>
              <a:t>international law </a:t>
            </a:r>
            <a:r>
              <a:rPr lang="en-US" dirty="0"/>
              <a:t>WITHIN STATE OPERATIONS</a:t>
            </a:r>
          </a:p>
          <a:p>
            <a:pPr lvl="2"/>
            <a:r>
              <a:rPr lang="en-US" i="1" dirty="0">
                <a:solidFill>
                  <a:srgbClr val="C00000"/>
                </a:solidFill>
              </a:rPr>
              <a:t>Hard Law that penetrates</a:t>
            </a:r>
            <a:r>
              <a:rPr lang="en-US" dirty="0"/>
              <a:t> (the UNGP itself etc.)</a:t>
            </a:r>
          </a:p>
          <a:p>
            <a:pPr lvl="2"/>
            <a:r>
              <a:rPr lang="en-US" i="1" dirty="0">
                <a:solidFill>
                  <a:srgbClr val="C00000"/>
                </a:solidFill>
              </a:rPr>
              <a:t>Hard law that does not penetrate </a:t>
            </a:r>
            <a:r>
              <a:rPr lang="en-US" dirty="0"/>
              <a:t>(International Law binding on states)</a:t>
            </a:r>
          </a:p>
          <a:p>
            <a:pPr lvl="2"/>
            <a:r>
              <a:rPr lang="en-US" i="1" dirty="0">
                <a:solidFill>
                  <a:srgbClr val="C00000"/>
                </a:solidFill>
              </a:rPr>
              <a:t>Soft Law that Guides and affects outward behaviors</a:t>
            </a:r>
            <a:r>
              <a:rPr lang="en-US" dirty="0"/>
              <a:t>: (UNGPs)</a:t>
            </a:r>
          </a:p>
          <a:p>
            <a:r>
              <a:rPr lang="en-US" b="1" i="1" dirty="0">
                <a:solidFill>
                  <a:srgbClr val="C00000"/>
                </a:solidFill>
              </a:rPr>
              <a:t>Transposition Mechanics</a:t>
            </a:r>
            <a:r>
              <a:rPr lang="en-US" dirty="0"/>
              <a:t>:</a:t>
            </a:r>
          </a:p>
          <a:p>
            <a:pPr lvl="1"/>
            <a:r>
              <a:rPr lang="en-US" dirty="0"/>
              <a:t>From international law to National Rights in law</a:t>
            </a:r>
          </a:p>
          <a:p>
            <a:pPr lvl="1"/>
            <a:r>
              <a:rPr lang="en-US" dirty="0"/>
              <a:t>Alignment of (1) internal compliance regimes, (2) political pressure, and (3) alignments of state external commitments against internal rights structures</a:t>
            </a:r>
          </a:p>
          <a:p>
            <a:pPr lvl="2"/>
            <a:r>
              <a:rPr lang="en-US" b="1" dirty="0">
                <a:solidFill>
                  <a:srgbClr val="C00000"/>
                </a:solidFill>
              </a:rPr>
              <a:t>Capacity</a:t>
            </a:r>
            <a:r>
              <a:rPr lang="en-US" dirty="0"/>
              <a:t>. </a:t>
            </a:r>
          </a:p>
          <a:p>
            <a:pPr lvl="2"/>
            <a:r>
              <a:rPr lang="en-US" b="1" dirty="0">
                <a:solidFill>
                  <a:srgbClr val="C00000"/>
                </a:solidFill>
              </a:rPr>
              <a:t>Compliance (administrative oversight) </a:t>
            </a:r>
          </a:p>
          <a:p>
            <a:pPr lvl="2"/>
            <a:r>
              <a:rPr lang="en-US" b="1" dirty="0">
                <a:solidFill>
                  <a:srgbClr val="C00000"/>
                </a:solidFill>
              </a:rPr>
              <a:t>Political and Compliance Risks</a:t>
            </a:r>
          </a:p>
          <a:p>
            <a:pPr lvl="2"/>
            <a:r>
              <a:rPr lang="en-US" b="1" dirty="0">
                <a:solidFill>
                  <a:srgbClr val="C00000"/>
                </a:solidFill>
              </a:rPr>
              <a:t>Oversight Risk</a:t>
            </a:r>
          </a:p>
          <a:p>
            <a:pPr lvl="2"/>
            <a:r>
              <a:rPr lang="en-US" b="1" dirty="0">
                <a:solidFill>
                  <a:srgbClr val="C00000"/>
                </a:solidFill>
              </a:rPr>
              <a:t>Complicity/Collusion</a:t>
            </a:r>
          </a:p>
          <a:p>
            <a:pPr lvl="2"/>
            <a:r>
              <a:rPr lang="en-US" sz="2000" b="1" dirty="0">
                <a:solidFill>
                  <a:srgbClr val="C00000"/>
                </a:solidFill>
              </a:rPr>
              <a:t>The Normative politics </a:t>
            </a:r>
            <a:r>
              <a:rPr lang="en-US" b="1" dirty="0">
                <a:solidFill>
                  <a:srgbClr val="C00000"/>
                </a:solidFill>
              </a:rPr>
              <a:t>o</a:t>
            </a:r>
            <a:r>
              <a:rPr lang="en-US" sz="2000" b="1" dirty="0">
                <a:solidFill>
                  <a:srgbClr val="C00000"/>
                </a:solidFill>
              </a:rPr>
              <a:t>f human rights</a:t>
            </a:r>
            <a:endParaRPr lang="en-US" sz="2000" dirty="0"/>
          </a:p>
          <a:p>
            <a:pPr lvl="2"/>
            <a:endParaRPr lang="en-US" sz="1200" dirty="0"/>
          </a:p>
        </p:txBody>
      </p:sp>
    </p:spTree>
    <p:extLst>
      <p:ext uri="{BB962C8B-B14F-4D97-AF65-F5344CB8AC3E}">
        <p14:creationId xmlns:p14="http://schemas.microsoft.com/office/powerpoint/2010/main" val="2609939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96EFB-F48B-3F91-A240-6BE8FF371AAB}"/>
              </a:ext>
            </a:extLst>
          </p:cNvPr>
          <p:cNvSpPr>
            <a:spLocks noGrp="1"/>
          </p:cNvSpPr>
          <p:nvPr>
            <p:ph type="title"/>
          </p:nvPr>
        </p:nvSpPr>
        <p:spPr>
          <a:xfrm>
            <a:off x="0" y="18255"/>
            <a:ext cx="10515600" cy="1325563"/>
          </a:xfrm>
        </p:spPr>
        <p:txBody>
          <a:bodyPr/>
          <a:lstStyle/>
          <a:p>
            <a:r>
              <a:rPr lang="en-US" dirty="0"/>
              <a:t>Masks of Complexity</a:t>
            </a:r>
          </a:p>
        </p:txBody>
      </p:sp>
      <p:pic>
        <p:nvPicPr>
          <p:cNvPr id="6" name="Content Placeholder 5">
            <a:extLst>
              <a:ext uri="{FF2B5EF4-FFF2-40B4-BE49-F238E27FC236}">
                <a16:creationId xmlns:a16="http://schemas.microsoft.com/office/drawing/2014/main" id="{7ACAFF19-EF44-6A54-97E7-D9AEFE9DF394}"/>
              </a:ext>
            </a:extLst>
          </p:cNvPr>
          <p:cNvPicPr>
            <a:picLocks noGrp="1" noChangeAspect="1"/>
          </p:cNvPicPr>
          <p:nvPr>
            <p:ph sz="half" idx="1"/>
          </p:nvPr>
        </p:nvPicPr>
        <p:blipFill>
          <a:blip r:embed="rId2"/>
          <a:stretch>
            <a:fillRect/>
          </a:stretch>
        </p:blipFill>
        <p:spPr>
          <a:xfrm>
            <a:off x="-10644" y="1253331"/>
            <a:ext cx="4614175" cy="5621290"/>
          </a:xfrm>
        </p:spPr>
      </p:pic>
      <p:sp>
        <p:nvSpPr>
          <p:cNvPr id="4" name="Content Placeholder 3">
            <a:extLst>
              <a:ext uri="{FF2B5EF4-FFF2-40B4-BE49-F238E27FC236}">
                <a16:creationId xmlns:a16="http://schemas.microsoft.com/office/drawing/2014/main" id="{54966C3A-D468-ADAC-9F38-3E9F1DFDE6DF}"/>
              </a:ext>
            </a:extLst>
          </p:cNvPr>
          <p:cNvSpPr>
            <a:spLocks noGrp="1"/>
          </p:cNvSpPr>
          <p:nvPr>
            <p:ph sz="half" idx="2"/>
          </p:nvPr>
        </p:nvSpPr>
        <p:spPr>
          <a:xfrm>
            <a:off x="4806778" y="1253331"/>
            <a:ext cx="7385222" cy="5604668"/>
          </a:xfrm>
        </p:spPr>
        <p:txBody>
          <a:bodyPr>
            <a:normAutofit fontScale="92500" lnSpcReduction="20000"/>
          </a:bodyPr>
          <a:lstStyle/>
          <a:p>
            <a:r>
              <a:rPr lang="en-US" dirty="0"/>
              <a:t>The 2nd Pillar framed around primacy of </a:t>
            </a:r>
            <a:r>
              <a:rPr lang="en-US" b="1" i="1" dirty="0">
                <a:solidFill>
                  <a:srgbClr val="C00000"/>
                </a:solidFill>
              </a:rPr>
              <a:t>international norms </a:t>
            </a:r>
            <a:r>
              <a:rPr lang="en-US" dirty="0"/>
              <a:t>WITHIN OPERATIONS</a:t>
            </a:r>
          </a:p>
          <a:p>
            <a:pPr lvl="2"/>
            <a:r>
              <a:rPr lang="en-US" i="1" dirty="0">
                <a:solidFill>
                  <a:srgbClr val="C00000"/>
                </a:solidFill>
              </a:rPr>
              <a:t>Soft law; hard norms</a:t>
            </a:r>
            <a:r>
              <a:rPr lang="en-US" dirty="0"/>
              <a:t> (the UNGP itself etc.)</a:t>
            </a:r>
          </a:p>
          <a:p>
            <a:pPr lvl="2"/>
            <a:r>
              <a:rPr lang="en-US" i="1" dirty="0">
                <a:solidFill>
                  <a:srgbClr val="C00000"/>
                </a:solidFill>
              </a:rPr>
              <a:t>Hard law; soft norms </a:t>
            </a:r>
            <a:r>
              <a:rPr lang="en-US" dirty="0"/>
              <a:t>(International Law binding on states)</a:t>
            </a:r>
          </a:p>
          <a:p>
            <a:pPr lvl="2"/>
            <a:r>
              <a:rPr lang="en-US" i="1" dirty="0">
                <a:solidFill>
                  <a:srgbClr val="C00000"/>
                </a:solidFill>
              </a:rPr>
              <a:t>Law from remedies</a:t>
            </a:r>
            <a:r>
              <a:rPr lang="en-US" dirty="0"/>
              <a:t>: widening the portal to remedial organs for individuals (judge made regulation through deep webs of interconnected decision-making)</a:t>
            </a:r>
          </a:p>
          <a:p>
            <a:r>
              <a:rPr lang="en-US" b="1" i="1" dirty="0">
                <a:solidFill>
                  <a:srgbClr val="C00000"/>
                </a:solidFill>
              </a:rPr>
              <a:t>Transposition Mechanics</a:t>
            </a:r>
            <a:r>
              <a:rPr lang="en-US" dirty="0"/>
              <a:t>:</a:t>
            </a:r>
          </a:p>
          <a:p>
            <a:pPr lvl="1"/>
            <a:r>
              <a:rPr lang="en-US" dirty="0"/>
              <a:t>Primacy argument is not strictly a matter of public law</a:t>
            </a:r>
          </a:p>
          <a:p>
            <a:pPr lvl="1"/>
            <a:r>
              <a:rPr lang="en-US" dirty="0"/>
              <a:t>Alignment of (1) compliance regimes, (2) market pressure, and (3) private law</a:t>
            </a:r>
          </a:p>
          <a:p>
            <a:pPr lvl="2"/>
            <a:r>
              <a:rPr lang="en-US" dirty="0"/>
              <a:t>The framing is built into the operations of economic collectives that are themselves, in some respects, a </a:t>
            </a:r>
            <a:r>
              <a:rPr lang="en-US" b="1" i="1" dirty="0">
                <a:solidFill>
                  <a:srgbClr val="C00000"/>
                </a:solidFill>
              </a:rPr>
              <a:t>nexus of contracts and control relationships</a:t>
            </a:r>
            <a:r>
              <a:rPr lang="en-US" dirty="0"/>
              <a:t>. </a:t>
            </a:r>
          </a:p>
          <a:p>
            <a:pPr lvl="2"/>
            <a:r>
              <a:rPr lang="en-US" b="1" dirty="0">
                <a:solidFill>
                  <a:srgbClr val="C00000"/>
                </a:solidFill>
              </a:rPr>
              <a:t>MARKETS</a:t>
            </a:r>
            <a:r>
              <a:rPr lang="en-US" b="1" i="1" dirty="0">
                <a:solidFill>
                  <a:srgbClr val="C00000"/>
                </a:solidFill>
              </a:rPr>
              <a:t>: International norms</a:t>
            </a:r>
            <a:r>
              <a:rPr lang="en-US" i="1" dirty="0">
                <a:solidFill>
                  <a:srgbClr val="C00000"/>
                </a:solidFill>
              </a:rPr>
              <a:t>: Soft on the outside </a:t>
            </a:r>
            <a:r>
              <a:rPr lang="en-US" dirty="0"/>
              <a:t>(with respect to states); </a:t>
            </a:r>
            <a:r>
              <a:rPr lang="en-US" i="1" dirty="0">
                <a:solidFill>
                  <a:srgbClr val="C00000"/>
                </a:solidFill>
              </a:rPr>
              <a:t>hard on the inside</a:t>
            </a:r>
            <a:r>
              <a:rPr lang="en-US" dirty="0"/>
              <a:t> of production chain management(with respect to private law)</a:t>
            </a:r>
          </a:p>
          <a:p>
            <a:pPr lvl="2"/>
            <a:r>
              <a:rPr lang="en-US" b="1" dirty="0">
                <a:solidFill>
                  <a:srgbClr val="C00000"/>
                </a:solidFill>
              </a:rPr>
              <a:t>STATES</a:t>
            </a:r>
            <a:r>
              <a:rPr lang="en-US" b="1" i="1" dirty="0">
                <a:solidFill>
                  <a:srgbClr val="C00000"/>
                </a:solidFill>
              </a:rPr>
              <a:t>: From contract to compliance</a:t>
            </a:r>
            <a:r>
              <a:rPr lang="en-US" dirty="0"/>
              <a:t>: </a:t>
            </a:r>
            <a:r>
              <a:rPr lang="en-US" dirty="0">
                <a:solidFill>
                  <a:srgbClr val="C00000"/>
                </a:solidFill>
              </a:rPr>
              <a:t>hard on the outside </a:t>
            </a:r>
            <a:r>
              <a:rPr lang="en-US" dirty="0"/>
              <a:t>(regulation); soft n the inside (through data and disclosure-based disclosure regimes. </a:t>
            </a:r>
          </a:p>
          <a:p>
            <a:pPr lvl="2"/>
            <a:r>
              <a:rPr lang="en-US" b="1" dirty="0">
                <a:solidFill>
                  <a:srgbClr val="C00000"/>
                </a:solidFill>
              </a:rPr>
              <a:t>INDIVIDUAL</a:t>
            </a:r>
            <a:r>
              <a:rPr lang="en-US" dirty="0"/>
              <a:t>S: the rise of human rights and sustainability </a:t>
            </a:r>
            <a:r>
              <a:rPr lang="en-US" b="1" i="1" dirty="0">
                <a:solidFill>
                  <a:srgbClr val="C00000"/>
                </a:solidFill>
              </a:rPr>
              <a:t>torts</a:t>
            </a:r>
            <a:r>
              <a:rPr lang="en-US" dirty="0"/>
              <a:t>.</a:t>
            </a:r>
          </a:p>
        </p:txBody>
      </p:sp>
      <p:sp>
        <p:nvSpPr>
          <p:cNvPr id="7" name="TextBox 6">
            <a:extLst>
              <a:ext uri="{FF2B5EF4-FFF2-40B4-BE49-F238E27FC236}">
                <a16:creationId xmlns:a16="http://schemas.microsoft.com/office/drawing/2014/main" id="{71E572B9-09C5-0F63-7374-B3EEE5EA825A}"/>
              </a:ext>
            </a:extLst>
          </p:cNvPr>
          <p:cNvSpPr txBox="1"/>
          <p:nvPr/>
        </p:nvSpPr>
        <p:spPr>
          <a:xfrm>
            <a:off x="729049" y="6492875"/>
            <a:ext cx="3684598" cy="369332"/>
          </a:xfrm>
          <a:prstGeom prst="rect">
            <a:avLst/>
          </a:prstGeom>
          <a:noFill/>
        </p:spPr>
        <p:txBody>
          <a:bodyPr wrap="none" rtlCol="0">
            <a:spAutoFit/>
          </a:bodyPr>
          <a:lstStyle/>
          <a:p>
            <a:r>
              <a:rPr lang="en-US" b="1" dirty="0"/>
              <a:t>Danza del Diablo; Ciudad de Panamá</a:t>
            </a:r>
          </a:p>
        </p:txBody>
      </p:sp>
    </p:spTree>
    <p:extLst>
      <p:ext uri="{BB962C8B-B14F-4D97-AF65-F5344CB8AC3E}">
        <p14:creationId xmlns:p14="http://schemas.microsoft.com/office/powerpoint/2010/main" val="717657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a:extLst>
              <a:ext uri="{FF2B5EF4-FFF2-40B4-BE49-F238E27FC236}">
                <a16:creationId xmlns:a16="http://schemas.microsoft.com/office/drawing/2014/main" id="{97C85F3A-E0AD-4D44-925F-8AA6E5A6B277}"/>
              </a:ext>
            </a:extLst>
          </p:cNvPr>
          <p:cNvPicPr>
            <a:picLocks noGrp="1" noChangeAspect="1"/>
          </p:cNvPicPr>
          <p:nvPr>
            <p:ph sz="half" idx="2"/>
          </p:nvPr>
        </p:nvPicPr>
        <p:blipFill rotWithShape="1">
          <a:blip r:embed="rId2"/>
          <a:srcRect t="9527" r="1" b="23984"/>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1157C5-728F-DD64-EFEF-55234C389114}"/>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dirty="0"/>
              <a:t>Consequences</a:t>
            </a:r>
          </a:p>
        </p:txBody>
      </p:sp>
      <p:sp>
        <p:nvSpPr>
          <p:cNvPr id="3" name="Content Placeholder 2">
            <a:extLst>
              <a:ext uri="{FF2B5EF4-FFF2-40B4-BE49-F238E27FC236}">
                <a16:creationId xmlns:a16="http://schemas.microsoft.com/office/drawing/2014/main" id="{7E09DF32-A5FF-2DE6-3E67-609D2D9E91C5}"/>
              </a:ext>
            </a:extLst>
          </p:cNvPr>
          <p:cNvSpPr>
            <a:spLocks noGrp="1"/>
          </p:cNvSpPr>
          <p:nvPr>
            <p:ph sz="half" idx="1"/>
          </p:nvPr>
        </p:nvSpPr>
        <p:spPr>
          <a:xfrm>
            <a:off x="7531610" y="2434200"/>
            <a:ext cx="4657341" cy="4423789"/>
          </a:xfrm>
        </p:spPr>
        <p:txBody>
          <a:bodyPr vert="horz" lIns="91440" tIns="45720" rIns="91440" bIns="45720" rtlCol="0">
            <a:normAutofit/>
          </a:bodyPr>
          <a:lstStyle/>
          <a:p>
            <a:r>
              <a:rPr lang="en-US" sz="2400" dirty="0"/>
              <a:t>Spillover</a:t>
            </a:r>
          </a:p>
          <a:p>
            <a:pPr lvl="1"/>
            <a:r>
              <a:rPr lang="en-US" dirty="0"/>
              <a:t>Into the state’s 1st Pillar duty </a:t>
            </a:r>
          </a:p>
          <a:p>
            <a:pPr lvl="1"/>
            <a:r>
              <a:rPr lang="en-US" dirty="0"/>
              <a:t>Legalization of 2nd Pillar itself</a:t>
            </a:r>
          </a:p>
          <a:p>
            <a:pPr lvl="2"/>
            <a:r>
              <a:rPr lang="en-US" sz="2400" dirty="0"/>
              <a:t>Through international legally binding instruments </a:t>
            </a:r>
          </a:p>
          <a:p>
            <a:pPr lvl="2"/>
            <a:r>
              <a:rPr lang="en-US" sz="2400" dirty="0"/>
              <a:t>National Law</a:t>
            </a:r>
          </a:p>
          <a:p>
            <a:r>
              <a:rPr lang="en-US" sz="2400" dirty="0"/>
              <a:t>Transpositions</a:t>
            </a:r>
          </a:p>
          <a:p>
            <a:pPr lvl="1"/>
            <a:r>
              <a:rPr lang="en-US" dirty="0"/>
              <a:t>From HRDD to mHRDD</a:t>
            </a:r>
          </a:p>
          <a:p>
            <a:pPr lvl="1"/>
            <a:r>
              <a:rPr lang="en-US" dirty="0"/>
              <a:t>Embedded  in ESG </a:t>
            </a:r>
          </a:p>
        </p:txBody>
      </p:sp>
    </p:spTree>
    <p:extLst>
      <p:ext uri="{BB962C8B-B14F-4D97-AF65-F5344CB8AC3E}">
        <p14:creationId xmlns:p14="http://schemas.microsoft.com/office/powerpoint/2010/main" val="1632921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F5BE1DF-5C93-149B-73CE-CA0DF7B1C1FE}"/>
              </a:ext>
            </a:extLst>
          </p:cNvPr>
          <p:cNvSpPr>
            <a:spLocks noGrp="1"/>
          </p:cNvSpPr>
          <p:nvPr>
            <p:ph type="title"/>
          </p:nvPr>
        </p:nvSpPr>
        <p:spPr>
          <a:xfrm>
            <a:off x="1740244" y="105635"/>
            <a:ext cx="5251316" cy="1154755"/>
          </a:xfrm>
        </p:spPr>
        <p:txBody>
          <a:bodyPr vert="horz" lIns="91440" tIns="45720" rIns="91440" bIns="45720" rtlCol="0" anchor="ctr">
            <a:normAutofit/>
          </a:bodyPr>
          <a:lstStyle/>
          <a:p>
            <a:r>
              <a:rPr lang="en-US" dirty="0"/>
              <a:t>The Challenges</a:t>
            </a:r>
          </a:p>
        </p:txBody>
      </p:sp>
      <p:sp>
        <p:nvSpPr>
          <p:cNvPr id="8" name="Content Placeholder 7">
            <a:extLst>
              <a:ext uri="{FF2B5EF4-FFF2-40B4-BE49-F238E27FC236}">
                <a16:creationId xmlns:a16="http://schemas.microsoft.com/office/drawing/2014/main" id="{334CE383-F6CA-6C26-2EBD-1CED0EBA895D}"/>
              </a:ext>
            </a:extLst>
          </p:cNvPr>
          <p:cNvSpPr>
            <a:spLocks noGrp="1"/>
          </p:cNvSpPr>
          <p:nvPr>
            <p:ph sz="half" idx="2"/>
          </p:nvPr>
        </p:nvSpPr>
        <p:spPr>
          <a:xfrm>
            <a:off x="98854" y="1260390"/>
            <a:ext cx="6326660" cy="5491975"/>
          </a:xfrm>
        </p:spPr>
        <p:txBody>
          <a:bodyPr vert="horz" lIns="91440" tIns="45720" rIns="91440" bIns="45720" rtlCol="0">
            <a:normAutofit fontScale="92500" lnSpcReduction="10000"/>
          </a:bodyPr>
          <a:lstStyle/>
          <a:p>
            <a:r>
              <a:rPr lang="en-US" sz="1900" b="1" i="1" dirty="0">
                <a:solidFill>
                  <a:srgbClr val="C00000"/>
                </a:solidFill>
              </a:rPr>
              <a:t>Narrow view of the “legal”</a:t>
            </a:r>
          </a:p>
          <a:p>
            <a:pPr lvl="1"/>
            <a:r>
              <a:rPr lang="en-US" sz="1600" dirty="0"/>
              <a:t>Regulation: soft and hard</a:t>
            </a:r>
          </a:p>
          <a:p>
            <a:pPr lvl="1"/>
            <a:r>
              <a:rPr lang="en-US" sz="1600" dirty="0"/>
              <a:t>Non-regulatory measures: (1) administrative discretionary guidance subject to regulatory objectives; (2) markets guidance based on consumption</a:t>
            </a:r>
          </a:p>
          <a:p>
            <a:pPr lvl="1"/>
            <a:r>
              <a:rPr lang="en-US" sz="1600" dirty="0"/>
              <a:t>The new frontier: automated and machine based nudging regulation </a:t>
            </a:r>
          </a:p>
          <a:p>
            <a:r>
              <a:rPr lang="en-US" sz="1900" b="1" i="1" dirty="0">
                <a:solidFill>
                  <a:srgbClr val="C00000"/>
                </a:solidFill>
              </a:rPr>
              <a:t>Silo approaches to regulation-management</a:t>
            </a:r>
          </a:p>
          <a:p>
            <a:r>
              <a:rPr lang="en-US" sz="1900" b="1" i="1" dirty="0">
                <a:solidFill>
                  <a:srgbClr val="C00000"/>
                </a:solidFill>
              </a:rPr>
              <a:t>Zero Sum-ism</a:t>
            </a:r>
          </a:p>
          <a:p>
            <a:pPr lvl="1"/>
            <a:r>
              <a:rPr lang="en-US" sz="1600" dirty="0"/>
              <a:t>Oppositions </a:t>
            </a:r>
          </a:p>
          <a:p>
            <a:pPr lvl="2"/>
            <a:r>
              <a:rPr lang="en-US" sz="1600" dirty="0"/>
              <a:t>between state and market</a:t>
            </a:r>
          </a:p>
          <a:p>
            <a:pPr lvl="2"/>
            <a:r>
              <a:rPr lang="en-US" sz="1600" dirty="0"/>
              <a:t>between national and international</a:t>
            </a:r>
          </a:p>
          <a:p>
            <a:pPr lvl="2"/>
            <a:r>
              <a:rPr lang="en-US" sz="1600" dirty="0"/>
              <a:t>Between the territories of production and of politics</a:t>
            </a:r>
          </a:p>
          <a:p>
            <a:pPr lvl="1"/>
            <a:r>
              <a:rPr lang="en-US" sz="1600" dirty="0"/>
              <a:t>The problem of profit</a:t>
            </a:r>
          </a:p>
          <a:p>
            <a:pPr lvl="1"/>
            <a:r>
              <a:rPr lang="en-US" sz="1600" dirty="0"/>
              <a:t>The fear of valuation and tensons between tort and administrative approaches to remedies</a:t>
            </a:r>
          </a:p>
          <a:p>
            <a:r>
              <a:rPr lang="en-US" sz="1900" b="1" i="1" dirty="0">
                <a:solidFill>
                  <a:srgbClr val="C00000"/>
                </a:solidFill>
              </a:rPr>
              <a:t>The risks</a:t>
            </a:r>
          </a:p>
          <a:p>
            <a:pPr lvl="1"/>
            <a:r>
              <a:rPr lang="en-US" sz="1600" dirty="0"/>
              <a:t>Return to the governance gaps pre-2011</a:t>
            </a:r>
          </a:p>
          <a:p>
            <a:pPr lvl="1"/>
            <a:r>
              <a:rPr lang="en-US" sz="1600" dirty="0"/>
              <a:t>The rise of the state and regulatory fracture (commodification of law in production)</a:t>
            </a:r>
          </a:p>
          <a:p>
            <a:pPr lvl="1"/>
            <a:r>
              <a:rPr lang="en-US" sz="1600" dirty="0"/>
              <a:t>The development of zones beyond regulatory reach</a:t>
            </a:r>
          </a:p>
          <a:p>
            <a:pPr lvl="1"/>
            <a:r>
              <a:rPr lang="en-US" sz="1600" dirty="0"/>
              <a:t>Coherence issues</a:t>
            </a:r>
          </a:p>
          <a:p>
            <a:pPr lvl="1"/>
            <a:endParaRPr lang="en-US" sz="800" dirty="0"/>
          </a:p>
          <a:p>
            <a:endParaRPr lang="en-US" sz="800" dirty="0"/>
          </a:p>
        </p:txBody>
      </p:sp>
      <p:pic>
        <p:nvPicPr>
          <p:cNvPr id="6" name="Content Placeholder 5" descr="A carved stone with faces&#10;&#10;Description automatically generated with medium confidence">
            <a:extLst>
              <a:ext uri="{FF2B5EF4-FFF2-40B4-BE49-F238E27FC236}">
                <a16:creationId xmlns:a16="http://schemas.microsoft.com/office/drawing/2014/main" id="{F9CC4F65-1F98-B810-F88F-3F60360B582C}"/>
              </a:ext>
            </a:extLst>
          </p:cNvPr>
          <p:cNvPicPr>
            <a:picLocks noGrp="1" noChangeAspect="1"/>
          </p:cNvPicPr>
          <p:nvPr>
            <p:ph sz="half" idx="1"/>
          </p:nvPr>
        </p:nvPicPr>
        <p:blipFill rotWithShape="1">
          <a:blip r:embed="rId2"/>
          <a:srcRect t="9768" r="-2" b="1633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54100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D829F95B-1DB0-E364-E700-E1B3A35DCA20}"/>
              </a:ext>
            </a:extLst>
          </p:cNvPr>
          <p:cNvSpPr>
            <a:spLocks noGrp="1"/>
          </p:cNvSpPr>
          <p:nvPr>
            <p:ph type="title"/>
          </p:nvPr>
        </p:nvSpPr>
        <p:spPr>
          <a:xfrm>
            <a:off x="5297762" y="640080"/>
            <a:ext cx="6251110" cy="3566160"/>
          </a:xfrm>
        </p:spPr>
        <p:txBody>
          <a:bodyPr vert="horz" lIns="91440" tIns="45720" rIns="91440" bIns="45720" rtlCol="0" anchor="b">
            <a:normAutofit/>
          </a:bodyPr>
          <a:lstStyle/>
          <a:p>
            <a:r>
              <a:rPr lang="en-US" sz="5400" dirty="0"/>
              <a:t>Conversations between the Harder 1</a:t>
            </a:r>
            <a:r>
              <a:rPr lang="en-US" sz="5400" baseline="30000" dirty="0"/>
              <a:t>st</a:t>
            </a:r>
            <a:r>
              <a:rPr lang="en-US" sz="5400" dirty="0"/>
              <a:t> and Softer 2</a:t>
            </a:r>
            <a:r>
              <a:rPr lang="en-US" sz="5400" baseline="30000" dirty="0"/>
              <a:t>nd</a:t>
            </a:r>
            <a:r>
              <a:rPr lang="en-US" sz="5400" dirty="0"/>
              <a:t> Pillar</a:t>
            </a:r>
          </a:p>
        </p:txBody>
      </p:sp>
      <p:pic>
        <p:nvPicPr>
          <p:cNvPr id="8" name="Content Placeholder 7" descr="A picture containing dog, indoor, window, mammal&#10;&#10;Description automatically generated">
            <a:extLst>
              <a:ext uri="{FF2B5EF4-FFF2-40B4-BE49-F238E27FC236}">
                <a16:creationId xmlns:a16="http://schemas.microsoft.com/office/drawing/2014/main" id="{D6325253-84D5-C4B1-23CB-96FD48346407}"/>
              </a:ext>
            </a:extLst>
          </p:cNvPr>
          <p:cNvPicPr>
            <a:picLocks noGrp="1" noChangeAspect="1"/>
          </p:cNvPicPr>
          <p:nvPr>
            <p:ph idx="1"/>
          </p:nvPr>
        </p:nvPicPr>
        <p:blipFill rotWithShape="1">
          <a:blip r:embed="rId2"/>
          <a:srcRect t="1273" r="-1" b="227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0959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736C2B-0DEE-BEFF-0458-D3839F81F3AE}"/>
              </a:ext>
            </a:extLst>
          </p:cNvPr>
          <p:cNvSpPr>
            <a:spLocks noGrp="1"/>
          </p:cNvSpPr>
          <p:nvPr>
            <p:ph type="title"/>
          </p:nvPr>
        </p:nvSpPr>
        <p:spPr>
          <a:xfrm>
            <a:off x="817605" y="19138"/>
            <a:ext cx="10515600" cy="784051"/>
          </a:xfrm>
        </p:spPr>
        <p:txBody>
          <a:bodyPr/>
          <a:lstStyle/>
          <a:p>
            <a:r>
              <a:rPr lang="en-US" dirty="0"/>
              <a:t> Duty Versus Responsibility</a:t>
            </a:r>
          </a:p>
        </p:txBody>
      </p:sp>
      <p:sp>
        <p:nvSpPr>
          <p:cNvPr id="5" name="Content Placeholder 4">
            <a:extLst>
              <a:ext uri="{FF2B5EF4-FFF2-40B4-BE49-F238E27FC236}">
                <a16:creationId xmlns:a16="http://schemas.microsoft.com/office/drawing/2014/main" id="{F37F64CC-0DBE-0698-A0B3-9E9DFD6536C5}"/>
              </a:ext>
            </a:extLst>
          </p:cNvPr>
          <p:cNvSpPr>
            <a:spLocks noGrp="1"/>
          </p:cNvSpPr>
          <p:nvPr>
            <p:ph sz="half" idx="1"/>
          </p:nvPr>
        </p:nvSpPr>
        <p:spPr>
          <a:xfrm>
            <a:off x="354228" y="1257213"/>
            <a:ext cx="5278395" cy="4667249"/>
          </a:xfrm>
          <a:solidFill>
            <a:schemeClr val="accent2">
              <a:lumMod val="20000"/>
              <a:lumOff val="80000"/>
            </a:schemeClr>
          </a:solidFill>
        </p:spPr>
        <p:txBody>
          <a:bodyPr>
            <a:normAutofit fontScale="85000" lnSpcReduction="10000"/>
          </a:bodyPr>
          <a:lstStyle/>
          <a:p>
            <a:r>
              <a:rPr lang="en-US" dirty="0"/>
              <a:t>Pillar 1--UNGP 1; 2</a:t>
            </a:r>
          </a:p>
          <a:p>
            <a:pPr lvl="1"/>
            <a:r>
              <a:rPr lang="en-US" dirty="0"/>
              <a:t>“States </a:t>
            </a:r>
            <a:r>
              <a:rPr lang="en-US" b="1" i="1" dirty="0">
                <a:solidFill>
                  <a:srgbClr val="C00000"/>
                </a:solidFill>
              </a:rPr>
              <a:t>must protect </a:t>
            </a:r>
            <a:r>
              <a:rPr lang="en-US" dirty="0"/>
              <a:t>against human rights abuse </a:t>
            </a:r>
            <a:r>
              <a:rPr lang="en-US" i="1" dirty="0">
                <a:solidFill>
                  <a:srgbClr val="C00000"/>
                </a:solidFill>
              </a:rPr>
              <a:t>within their territory and/or jurisdiction</a:t>
            </a:r>
            <a:r>
              <a:rPr lang="en-US" dirty="0"/>
              <a:t>”</a:t>
            </a:r>
          </a:p>
          <a:p>
            <a:pPr lvl="2"/>
            <a:r>
              <a:rPr lang="en-US" dirty="0"/>
              <a:t>WHAT: “requires taking appropriate steps to </a:t>
            </a:r>
            <a:r>
              <a:rPr lang="en-US" b="1" i="1" dirty="0">
                <a:solidFill>
                  <a:srgbClr val="C00000"/>
                </a:solidFill>
              </a:rPr>
              <a:t>prevent, investigate, punish and redress</a:t>
            </a:r>
            <a:r>
              <a:rPr lang="en-US" dirty="0"/>
              <a:t> such abuse </a:t>
            </a:r>
          </a:p>
          <a:p>
            <a:pPr lvl="2"/>
            <a:r>
              <a:rPr lang="en-US" dirty="0"/>
              <a:t>HOW: “through effective </a:t>
            </a:r>
            <a:r>
              <a:rPr lang="en-US" b="1" i="1" dirty="0">
                <a:solidFill>
                  <a:srgbClr val="C00000"/>
                </a:solidFill>
              </a:rPr>
              <a:t>policies, legislation, regulations and adjudication</a:t>
            </a:r>
            <a:r>
              <a:rPr lang="en-US" dirty="0"/>
              <a:t>” (UNGP 1)</a:t>
            </a:r>
          </a:p>
          <a:p>
            <a:pPr lvl="1"/>
            <a:r>
              <a:rPr lang="en-US" b="1" i="1" dirty="0">
                <a:solidFill>
                  <a:srgbClr val="C00000"/>
                </a:solidFill>
              </a:rPr>
              <a:t>COMPLIANCE</a:t>
            </a:r>
            <a:r>
              <a:rPr lang="en-US" dirty="0"/>
              <a:t>: “States should set out clearly the expectation that all business enterprises domiciled in their territory and/or jurisdiction respect human rights throughout their operations.” (UNGP 2)</a:t>
            </a:r>
          </a:p>
          <a:p>
            <a:pPr lvl="1"/>
            <a:endParaRPr lang="en-US" dirty="0"/>
          </a:p>
        </p:txBody>
      </p:sp>
      <p:sp>
        <p:nvSpPr>
          <p:cNvPr id="6" name="Content Placeholder 5">
            <a:extLst>
              <a:ext uri="{FF2B5EF4-FFF2-40B4-BE49-F238E27FC236}">
                <a16:creationId xmlns:a16="http://schemas.microsoft.com/office/drawing/2014/main" id="{E5DD83B2-5822-B4B6-757A-1C72602E99B6}"/>
              </a:ext>
            </a:extLst>
          </p:cNvPr>
          <p:cNvSpPr>
            <a:spLocks noGrp="1"/>
          </p:cNvSpPr>
          <p:nvPr>
            <p:ph sz="half" idx="2"/>
          </p:nvPr>
        </p:nvSpPr>
        <p:spPr>
          <a:xfrm>
            <a:off x="6172199" y="1257213"/>
            <a:ext cx="5875639" cy="5581649"/>
          </a:xfrm>
          <a:solidFill>
            <a:schemeClr val="accent4">
              <a:lumMod val="20000"/>
              <a:lumOff val="80000"/>
            </a:schemeClr>
          </a:solidFill>
        </p:spPr>
        <p:txBody>
          <a:bodyPr>
            <a:normAutofit fontScale="85000" lnSpcReduction="10000"/>
          </a:bodyPr>
          <a:lstStyle/>
          <a:p>
            <a:r>
              <a:rPr lang="en-US" dirty="0"/>
              <a:t>Pillar 2--UNGP 11; 12; 14</a:t>
            </a:r>
          </a:p>
          <a:p>
            <a:pPr lvl="1"/>
            <a:r>
              <a:rPr lang="en-US" dirty="0"/>
              <a:t>“Business enterprises </a:t>
            </a:r>
            <a:r>
              <a:rPr lang="en-US" b="1" i="1" dirty="0">
                <a:solidFill>
                  <a:srgbClr val="C00000"/>
                </a:solidFill>
              </a:rPr>
              <a:t>should respect </a:t>
            </a:r>
            <a:r>
              <a:rPr lang="en-US" dirty="0"/>
              <a:t>human rights.” (UNGP 11)</a:t>
            </a:r>
          </a:p>
          <a:p>
            <a:pPr lvl="2"/>
            <a:r>
              <a:rPr lang="en-US" dirty="0"/>
              <a:t>WHAT: “This means that they should </a:t>
            </a:r>
            <a:r>
              <a:rPr lang="en-US" b="1" i="1" dirty="0">
                <a:solidFill>
                  <a:srgbClr val="C00000"/>
                </a:solidFill>
              </a:rPr>
              <a:t>avoid infringing </a:t>
            </a:r>
            <a:r>
              <a:rPr lang="en-US" dirty="0"/>
              <a:t>on the human rights of others and” </a:t>
            </a:r>
          </a:p>
          <a:p>
            <a:pPr lvl="2"/>
            <a:r>
              <a:rPr lang="en-US" dirty="0"/>
              <a:t>HOW: “Should </a:t>
            </a:r>
            <a:r>
              <a:rPr lang="en-US" b="1" dirty="0">
                <a:solidFill>
                  <a:srgbClr val="C00000"/>
                </a:solidFill>
              </a:rPr>
              <a:t>address adverse human rights impacts </a:t>
            </a:r>
            <a:r>
              <a:rPr lang="en-US" i="1" dirty="0">
                <a:solidFill>
                  <a:srgbClr val="C00000"/>
                </a:solidFill>
              </a:rPr>
              <a:t>with which they are involved</a:t>
            </a:r>
            <a:r>
              <a:rPr lang="en-US" dirty="0"/>
              <a:t>.”</a:t>
            </a:r>
          </a:p>
          <a:p>
            <a:pPr lvl="1"/>
            <a:r>
              <a:rPr lang="en-US" dirty="0"/>
              <a:t>The responsibility to respect human rights requires that business enterprises (UNGP 12):</a:t>
            </a:r>
          </a:p>
          <a:p>
            <a:pPr lvl="2"/>
            <a:r>
              <a:rPr lang="en-US" dirty="0"/>
              <a:t>(a) </a:t>
            </a:r>
            <a:r>
              <a:rPr lang="en-US" b="1" i="1" dirty="0">
                <a:solidFill>
                  <a:srgbClr val="C00000"/>
                </a:solidFill>
              </a:rPr>
              <a:t>Avoid causing or contributing </a:t>
            </a:r>
            <a:r>
              <a:rPr lang="en-US" dirty="0"/>
              <a:t>to adverse human rights impacts through their own activities. </a:t>
            </a:r>
          </a:p>
          <a:p>
            <a:pPr lvl="2"/>
            <a:r>
              <a:rPr lang="en-US" dirty="0"/>
              <a:t>(b) Seek to </a:t>
            </a:r>
            <a:r>
              <a:rPr lang="en-US" b="1" i="1" dirty="0">
                <a:solidFill>
                  <a:srgbClr val="C00000"/>
                </a:solidFill>
              </a:rPr>
              <a:t>prevent or mitigate </a:t>
            </a:r>
            <a:r>
              <a:rPr lang="en-US" dirty="0"/>
              <a:t>adverse human rights impacts that are </a:t>
            </a:r>
            <a:r>
              <a:rPr lang="en-US" b="1" i="1" dirty="0">
                <a:solidFill>
                  <a:srgbClr val="C00000"/>
                </a:solidFill>
              </a:rPr>
              <a:t>directly linked </a:t>
            </a:r>
            <a:r>
              <a:rPr lang="en-US" dirty="0"/>
              <a:t>to their operations, products or services by their business relationships, </a:t>
            </a:r>
            <a:r>
              <a:rPr lang="en-US" b="1" i="1" dirty="0">
                <a:solidFill>
                  <a:srgbClr val="C00000"/>
                </a:solidFill>
              </a:rPr>
              <a:t>even if they have not contributed to those impacts</a:t>
            </a:r>
            <a:r>
              <a:rPr lang="en-US" dirty="0"/>
              <a:t>.</a:t>
            </a:r>
          </a:p>
          <a:p>
            <a:pPr lvl="1"/>
            <a:r>
              <a:rPr lang="en-US" dirty="0"/>
              <a:t>The responsibility of business enterprises to respect human rights </a:t>
            </a:r>
            <a:r>
              <a:rPr lang="en-US" b="1" i="1" dirty="0">
                <a:solidFill>
                  <a:srgbClr val="C00000"/>
                </a:solidFill>
              </a:rPr>
              <a:t>applies to all enterprises regardless of their size, sector, operational context, ownership and structure </a:t>
            </a:r>
            <a:r>
              <a:rPr lang="en-US" dirty="0"/>
              <a:t>(UNGP 14):</a:t>
            </a:r>
          </a:p>
          <a:p>
            <a:pPr lvl="2"/>
            <a:r>
              <a:rPr lang="en-US" dirty="0"/>
              <a:t>May affect means through which enterprises meet that responsibility</a:t>
            </a:r>
          </a:p>
        </p:txBody>
      </p:sp>
    </p:spTree>
    <p:extLst>
      <p:ext uri="{BB962C8B-B14F-4D97-AF65-F5344CB8AC3E}">
        <p14:creationId xmlns:p14="http://schemas.microsoft.com/office/powerpoint/2010/main" val="2414628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2E07D-8E8A-63FD-AD88-0172A7E651DB}"/>
              </a:ext>
            </a:extLst>
          </p:cNvPr>
          <p:cNvSpPr>
            <a:spLocks noGrp="1"/>
          </p:cNvSpPr>
          <p:nvPr>
            <p:ph type="title"/>
          </p:nvPr>
        </p:nvSpPr>
        <p:spPr>
          <a:xfrm>
            <a:off x="455140" y="18255"/>
            <a:ext cx="10515600" cy="1325563"/>
          </a:xfrm>
        </p:spPr>
        <p:txBody>
          <a:bodyPr/>
          <a:lstStyle/>
          <a:p>
            <a:r>
              <a:rPr lang="en-US" dirty="0"/>
              <a:t>Hard &amp; Soft Legal Foundations</a:t>
            </a:r>
          </a:p>
        </p:txBody>
      </p:sp>
      <p:sp>
        <p:nvSpPr>
          <p:cNvPr id="3" name="Content Placeholder 2">
            <a:extLst>
              <a:ext uri="{FF2B5EF4-FFF2-40B4-BE49-F238E27FC236}">
                <a16:creationId xmlns:a16="http://schemas.microsoft.com/office/drawing/2014/main" id="{1911566C-7A42-A376-D9FF-7FFBEF07551D}"/>
              </a:ext>
            </a:extLst>
          </p:cNvPr>
          <p:cNvSpPr>
            <a:spLocks noGrp="1"/>
          </p:cNvSpPr>
          <p:nvPr>
            <p:ph sz="half" idx="1"/>
          </p:nvPr>
        </p:nvSpPr>
        <p:spPr>
          <a:xfrm>
            <a:off x="0" y="1343818"/>
            <a:ext cx="6201103" cy="5495927"/>
          </a:xfrm>
          <a:solidFill>
            <a:schemeClr val="accent6">
              <a:lumMod val="20000"/>
              <a:lumOff val="80000"/>
            </a:schemeClr>
          </a:solidFill>
        </p:spPr>
        <p:txBody>
          <a:bodyPr>
            <a:normAutofit fontScale="92500" lnSpcReduction="10000"/>
          </a:bodyPr>
          <a:lstStyle/>
          <a:p>
            <a:r>
              <a:rPr lang="en-US" dirty="0"/>
              <a:t>Pillar 1—UNGP 3; 4</a:t>
            </a:r>
          </a:p>
          <a:p>
            <a:pPr lvl="1"/>
            <a:r>
              <a:rPr lang="en-US" dirty="0"/>
              <a:t>States should: </a:t>
            </a:r>
          </a:p>
          <a:p>
            <a:pPr lvl="2"/>
            <a:r>
              <a:rPr lang="en-US" dirty="0"/>
              <a:t>(a) </a:t>
            </a:r>
            <a:r>
              <a:rPr lang="en-US" b="1" i="1" dirty="0">
                <a:solidFill>
                  <a:srgbClr val="C00000"/>
                </a:solidFill>
              </a:rPr>
              <a:t>Enforce laws that are aimed at, or have the effect of, requiring business enterprises to respect human rights</a:t>
            </a:r>
            <a:r>
              <a:rPr lang="en-US" dirty="0"/>
              <a:t>, and periodically to assess the adequacy of such laws and address any gaps;</a:t>
            </a:r>
          </a:p>
          <a:p>
            <a:pPr lvl="2"/>
            <a:r>
              <a:rPr lang="en-US" dirty="0"/>
              <a:t>* * * </a:t>
            </a:r>
          </a:p>
          <a:p>
            <a:pPr lvl="2"/>
            <a:r>
              <a:rPr lang="en-US" dirty="0"/>
              <a:t>(d) </a:t>
            </a:r>
            <a:r>
              <a:rPr lang="en-US" b="1" i="1" dirty="0">
                <a:solidFill>
                  <a:srgbClr val="C00000"/>
                </a:solidFill>
              </a:rPr>
              <a:t>Encourage, and where appropriate require, business enterprises to communicate </a:t>
            </a:r>
            <a:r>
              <a:rPr lang="en-US" dirty="0"/>
              <a:t>how they address their human rights impact (UNGP 3)</a:t>
            </a:r>
          </a:p>
          <a:p>
            <a:pPr lvl="1"/>
            <a:r>
              <a:rPr lang="en-US" dirty="0"/>
              <a:t>States should take </a:t>
            </a:r>
            <a:r>
              <a:rPr lang="en-US" b="1" i="1" dirty="0">
                <a:solidFill>
                  <a:srgbClr val="C00000"/>
                </a:solidFill>
              </a:rPr>
              <a:t>additional steps </a:t>
            </a:r>
            <a:r>
              <a:rPr lang="en-US" dirty="0"/>
              <a:t>to protect against human rights abuses by business </a:t>
            </a:r>
            <a:r>
              <a:rPr lang="en-US" b="1" i="1" dirty="0">
                <a:solidFill>
                  <a:srgbClr val="C00000"/>
                </a:solidFill>
              </a:rPr>
              <a:t>enterprises that are owned or controlled by the State, or that receive substantial support and services from State agencies </a:t>
            </a:r>
            <a:r>
              <a:rPr lang="en-US" dirty="0"/>
              <a:t>such as export credit agencies and official investment insurance or guarantee agencies, including, where appropriate, by requiring human rights due diligence.</a:t>
            </a:r>
          </a:p>
          <a:p>
            <a:pPr lvl="2"/>
            <a:endParaRPr lang="en-US" dirty="0"/>
          </a:p>
        </p:txBody>
      </p:sp>
      <p:sp>
        <p:nvSpPr>
          <p:cNvPr id="4" name="Content Placeholder 3">
            <a:extLst>
              <a:ext uri="{FF2B5EF4-FFF2-40B4-BE49-F238E27FC236}">
                <a16:creationId xmlns:a16="http://schemas.microsoft.com/office/drawing/2014/main" id="{D6D9D936-B016-C5E2-1B3F-9FA8B2DCD3AD}"/>
              </a:ext>
            </a:extLst>
          </p:cNvPr>
          <p:cNvSpPr>
            <a:spLocks noGrp="1"/>
          </p:cNvSpPr>
          <p:nvPr>
            <p:ph sz="half" idx="2"/>
          </p:nvPr>
        </p:nvSpPr>
        <p:spPr>
          <a:xfrm>
            <a:off x="6468761" y="1343818"/>
            <a:ext cx="5504935" cy="4833144"/>
          </a:xfrm>
          <a:solidFill>
            <a:schemeClr val="accent5">
              <a:lumMod val="20000"/>
              <a:lumOff val="80000"/>
            </a:schemeClr>
          </a:solidFill>
        </p:spPr>
        <p:txBody>
          <a:bodyPr>
            <a:normAutofit fontScale="92500" lnSpcReduction="10000"/>
          </a:bodyPr>
          <a:lstStyle/>
          <a:p>
            <a:r>
              <a:rPr lang="en-US" dirty="0"/>
              <a:t>Pillar 2—UNGP 11 </a:t>
            </a:r>
          </a:p>
          <a:p>
            <a:pPr lvl="1"/>
            <a:r>
              <a:rPr lang="en-US" dirty="0">
                <a:effectLst/>
              </a:rPr>
              <a:t>internationally recognized human rights – understood, at a minimum, as those expressed in the</a:t>
            </a:r>
          </a:p>
          <a:p>
            <a:pPr lvl="2"/>
            <a:r>
              <a:rPr lang="en-US" dirty="0">
                <a:effectLst/>
              </a:rPr>
              <a:t> </a:t>
            </a:r>
            <a:r>
              <a:rPr lang="en-US" b="1" i="1" dirty="0">
                <a:solidFill>
                  <a:srgbClr val="C00000"/>
                </a:solidFill>
                <a:effectLst/>
              </a:rPr>
              <a:t>International Bill of Human Rights </a:t>
            </a:r>
            <a:r>
              <a:rPr lang="en-US" dirty="0">
                <a:effectLst/>
              </a:rPr>
              <a:t>and </a:t>
            </a:r>
          </a:p>
          <a:p>
            <a:pPr lvl="2"/>
            <a:r>
              <a:rPr lang="en-US" dirty="0"/>
              <a:t>T</a:t>
            </a:r>
            <a:r>
              <a:rPr lang="en-US" dirty="0">
                <a:effectLst/>
              </a:rPr>
              <a:t>he </a:t>
            </a:r>
            <a:r>
              <a:rPr lang="en-US" b="1" i="1" dirty="0">
                <a:solidFill>
                  <a:srgbClr val="C00000"/>
                </a:solidFill>
                <a:effectLst/>
              </a:rPr>
              <a:t>principles concerning fundamental rights </a:t>
            </a:r>
            <a:r>
              <a:rPr lang="en-US" dirty="0">
                <a:effectLst/>
              </a:rPr>
              <a:t>set out in the International labour Organization’s Declaration on Fundamental Principles and Rights at Work</a:t>
            </a:r>
            <a:endParaRPr lang="en-US" dirty="0"/>
          </a:p>
        </p:txBody>
      </p:sp>
    </p:spTree>
    <p:extLst>
      <p:ext uri="{BB962C8B-B14F-4D97-AF65-F5344CB8AC3E}">
        <p14:creationId xmlns:p14="http://schemas.microsoft.com/office/powerpoint/2010/main" val="3063547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1496C13-83AD-7652-5323-9DBC9CD8D0F7}"/>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dirty="0"/>
              <a:t>Problemmatique of the UNGP</a:t>
            </a:r>
          </a:p>
        </p:txBody>
      </p:sp>
      <p:sp>
        <p:nvSpPr>
          <p:cNvPr id="4" name="Content Placeholder 3">
            <a:extLst>
              <a:ext uri="{FF2B5EF4-FFF2-40B4-BE49-F238E27FC236}">
                <a16:creationId xmlns:a16="http://schemas.microsoft.com/office/drawing/2014/main" id="{A417250A-78B4-0B25-4097-E8AD0A638422}"/>
              </a:ext>
            </a:extLst>
          </p:cNvPr>
          <p:cNvSpPr>
            <a:spLocks noGrp="1"/>
          </p:cNvSpPr>
          <p:nvPr>
            <p:ph sz="half" idx="1"/>
          </p:nvPr>
        </p:nvSpPr>
        <p:spPr>
          <a:xfrm>
            <a:off x="838200" y="2333297"/>
            <a:ext cx="4895335" cy="4277568"/>
          </a:xfrm>
        </p:spPr>
        <p:txBody>
          <a:bodyPr vert="horz" lIns="91440" tIns="45720" rIns="91440" bIns="45720" rtlCol="0">
            <a:normAutofit/>
          </a:bodyPr>
          <a:lstStyle/>
          <a:p>
            <a:r>
              <a:rPr lang="en-US" dirty="0"/>
              <a:t>Alignments</a:t>
            </a:r>
          </a:p>
          <a:p>
            <a:pPr lvl="1"/>
            <a:r>
              <a:rPr lang="en-US" sz="2800" dirty="0"/>
              <a:t>Public administrative apparatus and markets institutions</a:t>
            </a:r>
          </a:p>
          <a:p>
            <a:r>
              <a:rPr lang="en-US" dirty="0"/>
              <a:t>Coordination</a:t>
            </a:r>
          </a:p>
          <a:p>
            <a:pPr lvl="1"/>
            <a:r>
              <a:rPr lang="en-US" sz="2800" dirty="0"/>
              <a:t>States and enterprises</a:t>
            </a:r>
          </a:p>
          <a:p>
            <a:r>
              <a:rPr lang="en-US" dirty="0"/>
              <a:t>Transpositions</a:t>
            </a:r>
          </a:p>
          <a:p>
            <a:pPr lvl="1"/>
            <a:r>
              <a:rPr lang="en-US" sz="2800" i="1" dirty="0"/>
              <a:t>Value</a:t>
            </a:r>
            <a:r>
              <a:rPr lang="en-US" sz="2800" dirty="0"/>
              <a:t> in economic relations</a:t>
            </a:r>
          </a:p>
          <a:p>
            <a:pPr lvl="1"/>
            <a:r>
              <a:rPr lang="en-US" sz="2800" i="1" dirty="0"/>
              <a:t>Duty</a:t>
            </a:r>
            <a:r>
              <a:rPr lang="en-US" sz="2800" dirty="0"/>
              <a:t> in social relations</a:t>
            </a:r>
          </a:p>
          <a:p>
            <a:pPr marL="0" indent="0">
              <a:buNone/>
            </a:pPr>
            <a:endParaRPr lang="en-US" sz="2400" dirty="0"/>
          </a:p>
          <a:p>
            <a:pPr lvl="1"/>
            <a:endParaRPr lang="en-US" sz="2000" dirty="0"/>
          </a:p>
        </p:txBody>
      </p:sp>
      <p:pic>
        <p:nvPicPr>
          <p:cNvPr id="7" name="Content Placeholder 6" descr="A body of water with rocks and a dock with a city in the background&#10;&#10;Description automatically generated with low confidence">
            <a:extLst>
              <a:ext uri="{FF2B5EF4-FFF2-40B4-BE49-F238E27FC236}">
                <a16:creationId xmlns:a16="http://schemas.microsoft.com/office/drawing/2014/main" id="{C57437EB-536D-9580-2FC3-D9C500999904}"/>
              </a:ext>
            </a:extLst>
          </p:cNvPr>
          <p:cNvPicPr>
            <a:picLocks noGrp="1" noChangeAspect="1"/>
          </p:cNvPicPr>
          <p:nvPr>
            <p:ph sz="half" idx="2"/>
          </p:nvPr>
        </p:nvPicPr>
        <p:blipFill rotWithShape="1">
          <a:blip r:embed="rId2"/>
          <a:srcRect t="3101" r="2"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721259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572A-6EFC-09EC-20C5-3539DEA8D705}"/>
              </a:ext>
            </a:extLst>
          </p:cNvPr>
          <p:cNvSpPr>
            <a:spLocks noGrp="1"/>
          </p:cNvSpPr>
          <p:nvPr>
            <p:ph type="title"/>
          </p:nvPr>
        </p:nvSpPr>
        <p:spPr>
          <a:xfrm>
            <a:off x="762000" y="18255"/>
            <a:ext cx="10515600" cy="1325563"/>
          </a:xfrm>
        </p:spPr>
        <p:txBody>
          <a:bodyPr/>
          <a:lstStyle/>
          <a:p>
            <a:r>
              <a:rPr lang="en-US" dirty="0"/>
              <a:t>POLICY OPERATIONLIZATION</a:t>
            </a:r>
          </a:p>
        </p:txBody>
      </p:sp>
      <p:sp>
        <p:nvSpPr>
          <p:cNvPr id="3" name="Content Placeholder 2">
            <a:extLst>
              <a:ext uri="{FF2B5EF4-FFF2-40B4-BE49-F238E27FC236}">
                <a16:creationId xmlns:a16="http://schemas.microsoft.com/office/drawing/2014/main" id="{A1A41A7E-5F2F-50AA-E60B-621670F162B1}"/>
              </a:ext>
            </a:extLst>
          </p:cNvPr>
          <p:cNvSpPr>
            <a:spLocks noGrp="1"/>
          </p:cNvSpPr>
          <p:nvPr>
            <p:ph sz="half" idx="1"/>
          </p:nvPr>
        </p:nvSpPr>
        <p:spPr>
          <a:xfrm>
            <a:off x="105103" y="1343818"/>
            <a:ext cx="5914697" cy="4833145"/>
          </a:xfrm>
          <a:solidFill>
            <a:schemeClr val="accent4">
              <a:lumMod val="20000"/>
              <a:lumOff val="80000"/>
            </a:schemeClr>
          </a:solidFill>
        </p:spPr>
        <p:txBody>
          <a:bodyPr>
            <a:normAutofit fontScale="70000" lnSpcReduction="20000"/>
          </a:bodyPr>
          <a:lstStyle/>
          <a:p>
            <a:r>
              <a:rPr lang="en-US" dirty="0"/>
              <a:t>PILLAR 1—UNGP 3; 5</a:t>
            </a:r>
          </a:p>
          <a:p>
            <a:r>
              <a:rPr lang="en-US" dirty="0"/>
              <a:t>States should: </a:t>
            </a:r>
          </a:p>
          <a:p>
            <a:pPr lvl="1"/>
            <a:r>
              <a:rPr lang="en-US" dirty="0"/>
              <a:t>* * * </a:t>
            </a:r>
          </a:p>
          <a:p>
            <a:pPr lvl="1"/>
            <a:r>
              <a:rPr lang="en-US" dirty="0"/>
              <a:t>(b) </a:t>
            </a:r>
            <a:r>
              <a:rPr lang="en-US" b="1" i="1" dirty="0">
                <a:solidFill>
                  <a:srgbClr val="C00000"/>
                </a:solidFill>
              </a:rPr>
              <a:t>Ensure that other laws </a:t>
            </a:r>
            <a:r>
              <a:rPr lang="en-US" dirty="0"/>
              <a:t>and policies governing the creation and ongoing operation of business enterprises, such as corporate law, </a:t>
            </a:r>
            <a:r>
              <a:rPr lang="en-US" b="1" i="1" dirty="0">
                <a:solidFill>
                  <a:srgbClr val="C00000"/>
                </a:solidFill>
              </a:rPr>
              <a:t>do not constrain but enable business respect</a:t>
            </a:r>
            <a:r>
              <a:rPr lang="en-US" dirty="0"/>
              <a:t> for human rights;</a:t>
            </a:r>
          </a:p>
          <a:p>
            <a:pPr lvl="1"/>
            <a:r>
              <a:rPr lang="en-US" dirty="0"/>
              <a:t>(c) </a:t>
            </a:r>
            <a:r>
              <a:rPr lang="en-US" b="1" i="1" dirty="0">
                <a:solidFill>
                  <a:srgbClr val="C00000"/>
                </a:solidFill>
              </a:rPr>
              <a:t>Provide effective guidance </a:t>
            </a:r>
            <a:r>
              <a:rPr lang="en-US" dirty="0"/>
              <a:t>to business enterprises on how to respect human rights throughout their operations;</a:t>
            </a:r>
          </a:p>
          <a:p>
            <a:pPr lvl="1"/>
            <a:r>
              <a:rPr lang="en-US" dirty="0"/>
              <a:t>(d) </a:t>
            </a:r>
            <a:r>
              <a:rPr lang="en-US" b="1" i="1" dirty="0">
                <a:solidFill>
                  <a:srgbClr val="C00000"/>
                </a:solidFill>
              </a:rPr>
              <a:t>Encourage, and where appropriate require, business enterprises to communicate </a:t>
            </a:r>
            <a:r>
              <a:rPr lang="en-US" dirty="0"/>
              <a:t>how they address their human rights impact (UNGP 3)</a:t>
            </a:r>
          </a:p>
          <a:p>
            <a:r>
              <a:rPr lang="en-US" dirty="0"/>
              <a:t>States should </a:t>
            </a:r>
            <a:r>
              <a:rPr lang="en-US" b="1" dirty="0">
                <a:solidFill>
                  <a:srgbClr val="C00000"/>
                </a:solidFill>
              </a:rPr>
              <a:t>exercise adequate oversight </a:t>
            </a:r>
            <a:r>
              <a:rPr lang="en-US" dirty="0"/>
              <a:t>in order to meet their </a:t>
            </a:r>
            <a:r>
              <a:rPr lang="en-US" b="1" i="1" dirty="0">
                <a:solidFill>
                  <a:srgbClr val="C00000"/>
                </a:solidFill>
              </a:rPr>
              <a:t>international human rights obligations </a:t>
            </a:r>
            <a:r>
              <a:rPr lang="en-US" dirty="0"/>
              <a:t>when they contract with, or legislate for, business enterprises to provide services that may impact upon the enjoyment of human rights.</a:t>
            </a:r>
          </a:p>
          <a:p>
            <a:endParaRPr lang="en-US" dirty="0"/>
          </a:p>
        </p:txBody>
      </p:sp>
      <p:sp>
        <p:nvSpPr>
          <p:cNvPr id="4" name="Content Placeholder 3">
            <a:extLst>
              <a:ext uri="{FF2B5EF4-FFF2-40B4-BE49-F238E27FC236}">
                <a16:creationId xmlns:a16="http://schemas.microsoft.com/office/drawing/2014/main" id="{5F016DB1-5D3A-1037-5F65-1FDCAC41F409}"/>
              </a:ext>
            </a:extLst>
          </p:cNvPr>
          <p:cNvSpPr>
            <a:spLocks noGrp="1"/>
          </p:cNvSpPr>
          <p:nvPr>
            <p:ph sz="half" idx="2"/>
          </p:nvPr>
        </p:nvSpPr>
        <p:spPr>
          <a:xfrm>
            <a:off x="6172202" y="1343818"/>
            <a:ext cx="5181600" cy="4351338"/>
          </a:xfrm>
          <a:solidFill>
            <a:schemeClr val="tx2">
              <a:lumMod val="20000"/>
              <a:lumOff val="80000"/>
            </a:schemeClr>
          </a:solidFill>
        </p:spPr>
        <p:txBody>
          <a:bodyPr>
            <a:normAutofit fontScale="70000" lnSpcReduction="20000"/>
          </a:bodyPr>
          <a:lstStyle/>
          <a:p>
            <a:r>
              <a:rPr lang="en-US" dirty="0"/>
              <a:t>PILLAR 2—UNGP 15</a:t>
            </a:r>
          </a:p>
          <a:p>
            <a:r>
              <a:rPr lang="en-US" dirty="0"/>
              <a:t>Business enterprises should have in place policies and processes appropriate to their size and circumstances, including:</a:t>
            </a:r>
          </a:p>
          <a:p>
            <a:pPr lvl="1"/>
            <a:r>
              <a:rPr lang="en-US" dirty="0"/>
              <a:t>a) A </a:t>
            </a:r>
            <a:r>
              <a:rPr lang="en-US" b="1" i="1" dirty="0">
                <a:solidFill>
                  <a:srgbClr val="C00000"/>
                </a:solidFill>
              </a:rPr>
              <a:t>policy commitment </a:t>
            </a:r>
            <a:r>
              <a:rPr lang="en-US" dirty="0"/>
              <a:t>to meet their responsibility to respect human</a:t>
            </a:r>
            <a:br>
              <a:rPr lang="en-US" dirty="0"/>
            </a:br>
            <a:r>
              <a:rPr lang="en-US" dirty="0"/>
              <a:t>rights;</a:t>
            </a:r>
            <a:br>
              <a:rPr lang="en-US" dirty="0"/>
            </a:br>
            <a:r>
              <a:rPr lang="en-US" dirty="0"/>
              <a:t>(b) A </a:t>
            </a:r>
            <a:r>
              <a:rPr lang="en-US" b="1" i="1" dirty="0">
                <a:solidFill>
                  <a:srgbClr val="C00000"/>
                </a:solidFill>
              </a:rPr>
              <a:t>human rights due diligence process </a:t>
            </a:r>
            <a:r>
              <a:rPr lang="en-US" dirty="0"/>
              <a:t>to identify, prevent, mitigate</a:t>
            </a:r>
            <a:br>
              <a:rPr lang="en-US" dirty="0"/>
            </a:br>
            <a:r>
              <a:rPr lang="en-US" dirty="0"/>
              <a:t>and account for how they address their impacts on human rights;</a:t>
            </a:r>
            <a:br>
              <a:rPr lang="en-US" dirty="0"/>
            </a:br>
            <a:r>
              <a:rPr lang="en-US" dirty="0"/>
              <a:t>(c) Processes to enable the </a:t>
            </a:r>
            <a:r>
              <a:rPr lang="en-US" b="1" i="1" dirty="0">
                <a:solidFill>
                  <a:srgbClr val="C00000"/>
                </a:solidFill>
              </a:rPr>
              <a:t>remediation </a:t>
            </a:r>
            <a:r>
              <a:rPr lang="en-US" dirty="0"/>
              <a:t>of any adverse human rights</a:t>
            </a:r>
            <a:br>
              <a:rPr lang="en-US" dirty="0"/>
            </a:br>
            <a:r>
              <a:rPr lang="en-US" dirty="0"/>
              <a:t>impacts they cause or to which they contribute</a:t>
            </a:r>
          </a:p>
        </p:txBody>
      </p:sp>
    </p:spTree>
    <p:extLst>
      <p:ext uri="{BB962C8B-B14F-4D97-AF65-F5344CB8AC3E}">
        <p14:creationId xmlns:p14="http://schemas.microsoft.com/office/powerpoint/2010/main" val="4232251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FE266-92CD-8987-4FE6-AC030A6AC914}"/>
              </a:ext>
            </a:extLst>
          </p:cNvPr>
          <p:cNvSpPr>
            <a:spLocks noGrp="1"/>
          </p:cNvSpPr>
          <p:nvPr>
            <p:ph type="title"/>
          </p:nvPr>
        </p:nvSpPr>
        <p:spPr>
          <a:xfrm>
            <a:off x="838200" y="1"/>
            <a:ext cx="10515600" cy="914400"/>
          </a:xfrm>
        </p:spPr>
        <p:txBody>
          <a:bodyPr/>
          <a:lstStyle/>
          <a:p>
            <a:r>
              <a:rPr lang="en-US" dirty="0"/>
              <a:t>The Soft Law of Policy Coherence</a:t>
            </a:r>
          </a:p>
        </p:txBody>
      </p:sp>
      <p:sp>
        <p:nvSpPr>
          <p:cNvPr id="3" name="Content Placeholder 2">
            <a:extLst>
              <a:ext uri="{FF2B5EF4-FFF2-40B4-BE49-F238E27FC236}">
                <a16:creationId xmlns:a16="http://schemas.microsoft.com/office/drawing/2014/main" id="{13665C20-4836-D762-92D8-47EBFFA86EF6}"/>
              </a:ext>
            </a:extLst>
          </p:cNvPr>
          <p:cNvSpPr>
            <a:spLocks noGrp="1"/>
          </p:cNvSpPr>
          <p:nvPr>
            <p:ph sz="half" idx="1"/>
          </p:nvPr>
        </p:nvSpPr>
        <p:spPr>
          <a:xfrm>
            <a:off x="111212" y="1050324"/>
            <a:ext cx="5908589" cy="5532436"/>
          </a:xfrm>
          <a:solidFill>
            <a:srgbClr val="D1FFEF"/>
          </a:solidFill>
        </p:spPr>
        <p:txBody>
          <a:bodyPr>
            <a:normAutofit fontScale="55000" lnSpcReduction="20000"/>
          </a:bodyPr>
          <a:lstStyle/>
          <a:p>
            <a:r>
              <a:rPr lang="en-US" sz="2900" dirty="0"/>
              <a:t>Pillar 1—UNGP 6; 8; 9</a:t>
            </a:r>
          </a:p>
          <a:p>
            <a:pPr lvl="1"/>
            <a:r>
              <a:rPr lang="en-US" sz="2900" b="1" i="1" dirty="0">
                <a:solidFill>
                  <a:srgbClr val="C00000"/>
                </a:solidFill>
              </a:rPr>
              <a:t>PUBLIC LAW</a:t>
            </a:r>
            <a:r>
              <a:rPr lang="en-US" sz="2900" dirty="0"/>
              <a:t>: States should ensure that governmental departments, agencies and other State-based institutions that shape business practices </a:t>
            </a:r>
            <a:r>
              <a:rPr lang="en-US" sz="2900" b="1" i="1" dirty="0">
                <a:solidFill>
                  <a:srgbClr val="C00000"/>
                </a:solidFill>
              </a:rPr>
              <a:t>are aware of and observe the State’s human rights obligations </a:t>
            </a:r>
            <a:r>
              <a:rPr lang="en-US" sz="2900" dirty="0"/>
              <a:t>when fulfilling</a:t>
            </a:r>
            <a:br>
              <a:rPr lang="en-US" sz="2900" dirty="0"/>
            </a:br>
            <a:r>
              <a:rPr lang="en-US" sz="2900" dirty="0"/>
              <a:t>their respective mandates, including by providing them with relevant information, training and support. (UBGP 8)</a:t>
            </a:r>
          </a:p>
          <a:p>
            <a:pPr lvl="1"/>
            <a:endParaRPr lang="en-US" sz="2900" dirty="0"/>
          </a:p>
          <a:p>
            <a:pPr lvl="1"/>
            <a:r>
              <a:rPr lang="en-US" sz="2900" b="1" i="1" dirty="0">
                <a:solidFill>
                  <a:srgbClr val="C00000"/>
                </a:solidFill>
              </a:rPr>
              <a:t>PRIVATE LAW</a:t>
            </a:r>
            <a:r>
              <a:rPr lang="en-US" sz="2900" dirty="0"/>
              <a:t>: States </a:t>
            </a:r>
            <a:r>
              <a:rPr lang="en-US" sz="2900" b="1" i="1" dirty="0">
                <a:solidFill>
                  <a:srgbClr val="C00000"/>
                </a:solidFill>
              </a:rPr>
              <a:t>should promote </a:t>
            </a:r>
            <a:r>
              <a:rPr lang="en-US" sz="2900" dirty="0"/>
              <a:t>respect for human rights by business enterprises with which they conduct commercial transactions. (UNGP 6)</a:t>
            </a:r>
          </a:p>
          <a:p>
            <a:pPr lvl="1"/>
            <a:endParaRPr lang="en-US" sz="2900" dirty="0"/>
          </a:p>
          <a:p>
            <a:pPr lvl="1"/>
            <a:r>
              <a:rPr lang="en-US" sz="2900" b="1" i="1" dirty="0">
                <a:solidFill>
                  <a:srgbClr val="C00000"/>
                </a:solidFill>
              </a:rPr>
              <a:t>INTER-STATE POLICY</a:t>
            </a:r>
            <a:r>
              <a:rPr lang="en-US" sz="2900" dirty="0"/>
              <a:t>: States should maintain adequate </a:t>
            </a:r>
            <a:r>
              <a:rPr lang="en-US" sz="2900" b="1" i="1" dirty="0">
                <a:solidFill>
                  <a:srgbClr val="C00000"/>
                </a:solidFill>
              </a:rPr>
              <a:t>domestic policy space </a:t>
            </a:r>
            <a:r>
              <a:rPr lang="en-US" sz="2900" dirty="0"/>
              <a:t>to meet their human rights obligations when pursuing </a:t>
            </a:r>
            <a:r>
              <a:rPr lang="en-US" sz="2900" b="1" i="1" dirty="0">
                <a:solidFill>
                  <a:srgbClr val="C00000"/>
                </a:solidFill>
              </a:rPr>
              <a:t>business-related policy objectives with other States or business enterprises</a:t>
            </a:r>
            <a:r>
              <a:rPr lang="en-US" sz="2900" dirty="0"/>
              <a:t>, for instance through investment treaties or contracts. (UNGP 9)</a:t>
            </a:r>
          </a:p>
          <a:p>
            <a:pPr lvl="1"/>
            <a:endParaRPr lang="en-US" dirty="0"/>
          </a:p>
        </p:txBody>
      </p:sp>
      <p:sp>
        <p:nvSpPr>
          <p:cNvPr id="4" name="Content Placeholder 3">
            <a:extLst>
              <a:ext uri="{FF2B5EF4-FFF2-40B4-BE49-F238E27FC236}">
                <a16:creationId xmlns:a16="http://schemas.microsoft.com/office/drawing/2014/main" id="{668E7571-AAD9-4CF2-102F-F3E03F562216}"/>
              </a:ext>
            </a:extLst>
          </p:cNvPr>
          <p:cNvSpPr>
            <a:spLocks noGrp="1"/>
          </p:cNvSpPr>
          <p:nvPr>
            <p:ph sz="half" idx="2"/>
          </p:nvPr>
        </p:nvSpPr>
        <p:spPr>
          <a:xfrm>
            <a:off x="6172200" y="1050324"/>
            <a:ext cx="6019800" cy="5708822"/>
          </a:xfrm>
          <a:solidFill>
            <a:srgbClr val="DDE2FF"/>
          </a:solidFill>
        </p:spPr>
        <p:txBody>
          <a:bodyPr>
            <a:normAutofit fontScale="55000" lnSpcReduction="20000"/>
          </a:bodyPr>
          <a:lstStyle/>
          <a:p>
            <a:r>
              <a:rPr lang="en-US" sz="3400" dirty="0"/>
              <a:t>Pillar 2—UNGP 15; 16</a:t>
            </a:r>
          </a:p>
          <a:p>
            <a:pPr lvl="1"/>
            <a:r>
              <a:rPr lang="en-US" sz="3400" dirty="0"/>
              <a:t>In order to meet their . . . enterprises should have in place policies and processes . . . , including:</a:t>
            </a:r>
          </a:p>
          <a:p>
            <a:pPr lvl="2"/>
            <a:r>
              <a:rPr lang="en-US" sz="3000" dirty="0"/>
              <a:t>(a) A </a:t>
            </a:r>
            <a:r>
              <a:rPr lang="en-US" sz="3000" b="1" i="1" dirty="0">
                <a:solidFill>
                  <a:srgbClr val="C00000"/>
                </a:solidFill>
              </a:rPr>
              <a:t>policy commitment </a:t>
            </a:r>
            <a:r>
              <a:rPr lang="en-US" sz="3000" dirty="0"/>
              <a:t>to meet their responsibility to respect human rights;</a:t>
            </a:r>
            <a:br>
              <a:rPr lang="en-US" sz="3000" dirty="0"/>
            </a:br>
            <a:r>
              <a:rPr lang="en-US" sz="3000" dirty="0"/>
              <a:t>(b) A human rights </a:t>
            </a:r>
            <a:r>
              <a:rPr lang="en-US" sz="3000" b="1" i="1" dirty="0">
                <a:solidFill>
                  <a:srgbClr val="C00000"/>
                </a:solidFill>
              </a:rPr>
              <a:t>due diligence process</a:t>
            </a:r>
            <a:r>
              <a:rPr lang="en-US" sz="3000" dirty="0"/>
              <a:t> to identify, prevent, mitigate and account for how they address their impacts on human rights;</a:t>
            </a:r>
            <a:br>
              <a:rPr lang="en-US" sz="3000" dirty="0"/>
            </a:br>
            <a:r>
              <a:rPr lang="en-US" sz="3000" dirty="0"/>
              <a:t>(c) Processes to enable the </a:t>
            </a:r>
            <a:r>
              <a:rPr lang="en-US" sz="3000" b="1" i="1" dirty="0">
                <a:solidFill>
                  <a:srgbClr val="C00000"/>
                </a:solidFill>
              </a:rPr>
              <a:t>remediation</a:t>
            </a:r>
            <a:r>
              <a:rPr lang="en-US" sz="3000" dirty="0"/>
              <a:t> of any adverse human rights impacts they cause or to which they contribute</a:t>
            </a:r>
          </a:p>
          <a:p>
            <a:pPr lvl="1"/>
            <a:r>
              <a:rPr lang="en-US" sz="3400" dirty="0"/>
              <a:t>As the basis for embedding their responsibility to respect human rights, business enterprises should express their commitment to meet this responsibility through </a:t>
            </a:r>
            <a:r>
              <a:rPr lang="en-US" sz="3400" b="1" i="1" dirty="0">
                <a:solidFill>
                  <a:srgbClr val="C00000"/>
                </a:solidFill>
              </a:rPr>
              <a:t>a statement of policy </a:t>
            </a:r>
            <a:r>
              <a:rPr lang="en-US" sz="3400" dirty="0"/>
              <a:t>that:</a:t>
            </a:r>
          </a:p>
          <a:p>
            <a:pPr lvl="2"/>
            <a:r>
              <a:rPr lang="en-US" sz="2300" dirty="0"/>
              <a:t>(</a:t>
            </a:r>
            <a:r>
              <a:rPr lang="en-US" sz="2900" dirty="0"/>
              <a:t>a) Is approved at the </a:t>
            </a:r>
            <a:r>
              <a:rPr lang="en-US" sz="2900" i="1" dirty="0">
                <a:solidFill>
                  <a:srgbClr val="C00000"/>
                </a:solidFill>
              </a:rPr>
              <a:t>most senior level </a:t>
            </a:r>
            <a:r>
              <a:rPr lang="en-US" sz="2900" dirty="0"/>
              <a:t>of the business enterprise;</a:t>
            </a:r>
          </a:p>
          <a:p>
            <a:pPr lvl="2"/>
            <a:r>
              <a:rPr lang="en-US" sz="2900" dirty="0"/>
              <a:t>(b) </a:t>
            </a:r>
            <a:r>
              <a:rPr lang="en-US" sz="2900" i="1" dirty="0">
                <a:solidFill>
                  <a:srgbClr val="C00000"/>
                </a:solidFill>
              </a:rPr>
              <a:t>Is informed by </a:t>
            </a:r>
            <a:r>
              <a:rPr lang="en-US" sz="2900" dirty="0"/>
              <a:t>relevant internal and/or external </a:t>
            </a:r>
            <a:r>
              <a:rPr lang="en-US" sz="2900" i="1" dirty="0"/>
              <a:t>expertise</a:t>
            </a:r>
            <a:r>
              <a:rPr lang="en-US" sz="2900" dirty="0"/>
              <a:t>;</a:t>
            </a:r>
          </a:p>
          <a:p>
            <a:pPr lvl="2"/>
            <a:r>
              <a:rPr lang="en-US" sz="2900" dirty="0"/>
              <a:t>(c) Stipulates the enterprise’s </a:t>
            </a:r>
            <a:r>
              <a:rPr lang="en-US" sz="2900" i="1" dirty="0">
                <a:solidFill>
                  <a:srgbClr val="C00000"/>
                </a:solidFill>
              </a:rPr>
              <a:t>human rights expectations </a:t>
            </a:r>
            <a:r>
              <a:rPr lang="en-US" sz="2900" dirty="0"/>
              <a:t>of personnel, business partners and other parties </a:t>
            </a:r>
            <a:r>
              <a:rPr lang="en-US" sz="2900" i="1" dirty="0">
                <a:solidFill>
                  <a:srgbClr val="C00000"/>
                </a:solidFill>
              </a:rPr>
              <a:t>directly linked to its operations, products or services</a:t>
            </a:r>
            <a:r>
              <a:rPr lang="en-US" sz="2900" dirty="0"/>
              <a:t>;</a:t>
            </a:r>
          </a:p>
          <a:p>
            <a:pPr lvl="2"/>
            <a:r>
              <a:rPr lang="en-US" sz="2900" dirty="0"/>
              <a:t>(d) </a:t>
            </a:r>
            <a:r>
              <a:rPr lang="en-US" sz="2900" i="1" dirty="0">
                <a:solidFill>
                  <a:srgbClr val="C00000"/>
                </a:solidFill>
              </a:rPr>
              <a:t>Is publicly available and communicated internally and externally</a:t>
            </a:r>
            <a:r>
              <a:rPr lang="en-US" sz="2900" dirty="0"/>
              <a:t> to all personnel, business partners and other relevant parties;</a:t>
            </a:r>
          </a:p>
          <a:p>
            <a:pPr lvl="2"/>
            <a:r>
              <a:rPr lang="en-US" sz="2900" dirty="0"/>
              <a:t>(e) Is reflected in </a:t>
            </a:r>
            <a:r>
              <a:rPr lang="en-US" sz="2900" i="1" dirty="0">
                <a:solidFill>
                  <a:srgbClr val="C00000"/>
                </a:solidFill>
              </a:rPr>
              <a:t>operational policies and procedures </a:t>
            </a:r>
            <a:r>
              <a:rPr lang="en-US" sz="2900" dirty="0"/>
              <a:t>necessary to embed it throughout the business enterprise.</a:t>
            </a:r>
          </a:p>
        </p:txBody>
      </p:sp>
    </p:spTree>
    <p:extLst>
      <p:ext uri="{BB962C8B-B14F-4D97-AF65-F5344CB8AC3E}">
        <p14:creationId xmlns:p14="http://schemas.microsoft.com/office/powerpoint/2010/main" val="907821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FFFF3-3CE1-FD81-A8B6-300962FDFC89}"/>
              </a:ext>
            </a:extLst>
          </p:cNvPr>
          <p:cNvSpPr>
            <a:spLocks noGrp="1"/>
          </p:cNvSpPr>
          <p:nvPr>
            <p:ph type="title"/>
          </p:nvPr>
        </p:nvSpPr>
        <p:spPr>
          <a:xfrm>
            <a:off x="838200" y="0"/>
            <a:ext cx="10515600" cy="843565"/>
          </a:xfrm>
        </p:spPr>
        <p:txBody>
          <a:bodyPr/>
          <a:lstStyle/>
          <a:p>
            <a:r>
              <a:rPr lang="en-US" dirty="0"/>
              <a:t>The Hard &amp; Soft Law of Diligence</a:t>
            </a:r>
          </a:p>
        </p:txBody>
      </p:sp>
      <p:sp>
        <p:nvSpPr>
          <p:cNvPr id="3" name="Content Placeholder 2">
            <a:extLst>
              <a:ext uri="{FF2B5EF4-FFF2-40B4-BE49-F238E27FC236}">
                <a16:creationId xmlns:a16="http://schemas.microsoft.com/office/drawing/2014/main" id="{470D0342-A8A2-0E9B-9F5D-EA9C385E5DEF}"/>
              </a:ext>
            </a:extLst>
          </p:cNvPr>
          <p:cNvSpPr>
            <a:spLocks noGrp="1"/>
          </p:cNvSpPr>
          <p:nvPr>
            <p:ph sz="half" idx="1"/>
          </p:nvPr>
        </p:nvSpPr>
        <p:spPr>
          <a:xfrm>
            <a:off x="94593" y="1010032"/>
            <a:ext cx="5925207" cy="5847967"/>
          </a:xfrm>
          <a:solidFill>
            <a:srgbClr val="EADAC9"/>
          </a:solidFill>
        </p:spPr>
        <p:txBody>
          <a:bodyPr>
            <a:normAutofit fontScale="55000" lnSpcReduction="20000"/>
          </a:bodyPr>
          <a:lstStyle/>
          <a:p>
            <a:r>
              <a:rPr lang="en-US" sz="5100" dirty="0"/>
              <a:t>Pillar 1 UNGP 7; 9; 10 (Heighted Diligence and Compliance)</a:t>
            </a:r>
          </a:p>
          <a:p>
            <a:pPr lvl="1"/>
            <a:r>
              <a:rPr lang="en-US" sz="5100" dirty="0"/>
              <a:t>STATE TO STATE: States should maintain adequate </a:t>
            </a:r>
            <a:r>
              <a:rPr lang="en-US" sz="5100" b="1" i="1" dirty="0">
                <a:solidFill>
                  <a:srgbClr val="C00000"/>
                </a:solidFill>
              </a:rPr>
              <a:t>domestic policy space </a:t>
            </a:r>
            <a:r>
              <a:rPr lang="en-US" sz="5100" dirty="0"/>
              <a:t>to meet their human rights obligations when pursuing business-related policy </a:t>
            </a:r>
            <a:br>
              <a:rPr lang="en-US" sz="5100" dirty="0"/>
            </a:br>
            <a:r>
              <a:rPr lang="en-US" sz="5100" dirty="0"/>
              <a:t>objectives with other States or business enterprises, for instance through investment treaties or contracts. (UNGP 9)</a:t>
            </a:r>
          </a:p>
          <a:p>
            <a:pPr lvl="1"/>
            <a:r>
              <a:rPr lang="en-US" sz="5100"/>
              <a:t>STATE </a:t>
            </a:r>
            <a:r>
              <a:rPr lang="en-US" sz="5100" dirty="0"/>
              <a:t>BUSINESS NEXUS: </a:t>
            </a:r>
            <a:r>
              <a:rPr lang="en-US" sz="5400" dirty="0"/>
              <a:t>States </a:t>
            </a:r>
            <a:r>
              <a:rPr lang="en-US" sz="5400" b="1" dirty="0">
                <a:solidFill>
                  <a:srgbClr val="C00000"/>
                </a:solidFill>
              </a:rPr>
              <a:t>should promote respect for human rights</a:t>
            </a:r>
            <a:r>
              <a:rPr lang="en-US" sz="5400" dirty="0"/>
              <a:t> by business enterprises with which they conduct commercial transactions. (UNGP 6)</a:t>
            </a:r>
          </a:p>
          <a:p>
            <a:pPr lvl="1"/>
            <a:endParaRPr lang="en-US" sz="5100" dirty="0"/>
          </a:p>
          <a:p>
            <a:pPr lvl="1"/>
            <a:endParaRPr lang="en-US" dirty="0"/>
          </a:p>
        </p:txBody>
      </p:sp>
      <p:sp>
        <p:nvSpPr>
          <p:cNvPr id="4" name="Content Placeholder 3">
            <a:extLst>
              <a:ext uri="{FF2B5EF4-FFF2-40B4-BE49-F238E27FC236}">
                <a16:creationId xmlns:a16="http://schemas.microsoft.com/office/drawing/2014/main" id="{2383FFB0-FF09-3692-2B63-EDC25FE2524A}"/>
              </a:ext>
            </a:extLst>
          </p:cNvPr>
          <p:cNvSpPr>
            <a:spLocks noGrp="1"/>
          </p:cNvSpPr>
          <p:nvPr>
            <p:ph sz="half" idx="2"/>
          </p:nvPr>
        </p:nvSpPr>
        <p:spPr>
          <a:xfrm>
            <a:off x="6277303" y="1010032"/>
            <a:ext cx="5820104" cy="5685057"/>
          </a:xfrm>
          <a:solidFill>
            <a:schemeClr val="bg2"/>
          </a:solidFill>
        </p:spPr>
        <p:txBody>
          <a:bodyPr>
            <a:normAutofit fontScale="55000" lnSpcReduction="20000"/>
          </a:bodyPr>
          <a:lstStyle/>
          <a:p>
            <a:r>
              <a:rPr lang="en-US" sz="3300" dirty="0"/>
              <a:t>Pillar 2—UNGP 17-22 (HRDD)</a:t>
            </a:r>
          </a:p>
          <a:p>
            <a:pPr lvl="1"/>
            <a:r>
              <a:rPr lang="en-US" sz="3300" dirty="0"/>
              <a:t>In order to </a:t>
            </a:r>
            <a:r>
              <a:rPr lang="en-US" sz="3300" b="1" i="1" dirty="0">
                <a:solidFill>
                  <a:srgbClr val="C00000"/>
                </a:solidFill>
              </a:rPr>
              <a:t>identify (UNGP 18), prevent, mitigate (UNGP 19) and account (UNGP 20)</a:t>
            </a:r>
            <a:r>
              <a:rPr lang="en-US" sz="3300" dirty="0"/>
              <a:t> for how they address their adverse human rights impacts, business enterprises should carry out human rights due diligence. The process should include </a:t>
            </a:r>
            <a:r>
              <a:rPr lang="en-US" sz="3300" b="1" i="1" dirty="0">
                <a:solidFill>
                  <a:srgbClr val="C00000"/>
                </a:solidFill>
              </a:rPr>
              <a:t>assessing actual and potential human rights impacts (UNGP 21),</a:t>
            </a:r>
            <a:r>
              <a:rPr lang="en-US" sz="3300" b="1" i="1" dirty="0"/>
              <a:t> </a:t>
            </a:r>
            <a:r>
              <a:rPr lang="en-US" sz="3300" dirty="0"/>
              <a:t>integrating and acting upon the findings, tracking responses, and communicating how impacts are addressed. Human rights due diligence:</a:t>
            </a:r>
          </a:p>
          <a:p>
            <a:pPr lvl="2"/>
            <a:br>
              <a:rPr lang="en-US" dirty="0"/>
            </a:br>
            <a:r>
              <a:rPr lang="en-US" sz="2900" dirty="0"/>
              <a:t>(a) Should cover adverse human rights impacts that the business enterprise </a:t>
            </a:r>
            <a:r>
              <a:rPr lang="en-US" sz="2900" i="1" dirty="0">
                <a:solidFill>
                  <a:srgbClr val="C00000"/>
                </a:solidFill>
              </a:rPr>
              <a:t>may cause or contribute </a:t>
            </a:r>
            <a:r>
              <a:rPr lang="en-US" sz="2900" dirty="0"/>
              <a:t>to through its own activities, or which may be directly linked to its operations, products or services</a:t>
            </a:r>
            <a:br>
              <a:rPr lang="en-US" sz="2900" dirty="0"/>
            </a:br>
            <a:r>
              <a:rPr lang="en-US" sz="2900" dirty="0"/>
              <a:t>by its business relationships;</a:t>
            </a:r>
          </a:p>
          <a:p>
            <a:pPr lvl="2"/>
            <a:r>
              <a:rPr lang="en-US" sz="2900" dirty="0"/>
              <a:t>(b) </a:t>
            </a:r>
            <a:r>
              <a:rPr lang="en-US" sz="2900" i="1" dirty="0">
                <a:solidFill>
                  <a:srgbClr val="C00000"/>
                </a:solidFill>
              </a:rPr>
              <a:t>Will vary in complexity </a:t>
            </a:r>
            <a:r>
              <a:rPr lang="en-US" sz="2900" dirty="0"/>
              <a:t>with the size of the business enterprise, the risk of severe human rights impacts, and the nature and context of its operations;</a:t>
            </a:r>
          </a:p>
          <a:p>
            <a:pPr lvl="2"/>
            <a:r>
              <a:rPr lang="en-US" sz="2900" dirty="0"/>
              <a:t>(c) </a:t>
            </a:r>
            <a:r>
              <a:rPr lang="en-US" sz="2900" i="1" dirty="0">
                <a:solidFill>
                  <a:srgbClr val="C00000"/>
                </a:solidFill>
              </a:rPr>
              <a:t>Should be ongoing</a:t>
            </a:r>
            <a:r>
              <a:rPr lang="en-US" sz="2900" dirty="0"/>
              <a:t>, recognizing that the human rights risks may change over time as the business enterprise’s operations and operating context evolve</a:t>
            </a:r>
          </a:p>
        </p:txBody>
      </p:sp>
    </p:spTree>
    <p:extLst>
      <p:ext uri="{BB962C8B-B14F-4D97-AF65-F5344CB8AC3E}">
        <p14:creationId xmlns:p14="http://schemas.microsoft.com/office/powerpoint/2010/main" val="1716746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5ED50-C41A-CFCC-D97F-19948269B305}"/>
              </a:ext>
            </a:extLst>
          </p:cNvPr>
          <p:cNvSpPr>
            <a:spLocks noGrp="1"/>
          </p:cNvSpPr>
          <p:nvPr>
            <p:ph type="title"/>
          </p:nvPr>
        </p:nvSpPr>
        <p:spPr>
          <a:xfrm>
            <a:off x="762000" y="18255"/>
            <a:ext cx="10515600" cy="859075"/>
          </a:xfrm>
        </p:spPr>
        <p:txBody>
          <a:bodyPr>
            <a:normAutofit/>
          </a:bodyPr>
          <a:lstStyle/>
          <a:p>
            <a:r>
              <a:rPr lang="en-US" dirty="0"/>
              <a:t>The Law of Soft Interventions in Production</a:t>
            </a:r>
          </a:p>
        </p:txBody>
      </p:sp>
      <p:sp>
        <p:nvSpPr>
          <p:cNvPr id="3" name="Content Placeholder 2">
            <a:extLst>
              <a:ext uri="{FF2B5EF4-FFF2-40B4-BE49-F238E27FC236}">
                <a16:creationId xmlns:a16="http://schemas.microsoft.com/office/drawing/2014/main" id="{1B816BCE-665F-78C4-EE79-98CBBCD5D797}"/>
              </a:ext>
            </a:extLst>
          </p:cNvPr>
          <p:cNvSpPr>
            <a:spLocks noGrp="1"/>
          </p:cNvSpPr>
          <p:nvPr>
            <p:ph sz="half" idx="1"/>
          </p:nvPr>
        </p:nvSpPr>
        <p:spPr>
          <a:xfrm>
            <a:off x="-1" y="877331"/>
            <a:ext cx="6647936" cy="5980670"/>
          </a:xfrm>
          <a:solidFill>
            <a:srgbClr val="D1FFEF"/>
          </a:solidFill>
        </p:spPr>
        <p:txBody>
          <a:bodyPr>
            <a:normAutofit fontScale="55000" lnSpcReduction="20000"/>
          </a:bodyPr>
          <a:lstStyle/>
          <a:p>
            <a:r>
              <a:rPr lang="en-US" dirty="0"/>
              <a:t>Pillar 1—UNGP 7; 10</a:t>
            </a:r>
          </a:p>
          <a:p>
            <a:r>
              <a:rPr lang="en-US" b="1" i="1" dirty="0">
                <a:solidFill>
                  <a:srgbClr val="0070C0"/>
                </a:solidFill>
              </a:rPr>
              <a:t>RULES BASED MULTILATERALISM</a:t>
            </a:r>
            <a:r>
              <a:rPr lang="en-US" dirty="0"/>
              <a:t> (the” common reference point” principle): States, </a:t>
            </a:r>
            <a:r>
              <a:rPr lang="en-US" b="1" i="1" dirty="0">
                <a:solidFill>
                  <a:srgbClr val="C00000"/>
                </a:solidFill>
              </a:rPr>
              <a:t>when acting as members of multilateral institutions that deal with business-related issues</a:t>
            </a:r>
            <a:r>
              <a:rPr lang="en-US" dirty="0"/>
              <a:t>, should:</a:t>
            </a:r>
          </a:p>
          <a:p>
            <a:pPr lvl="1"/>
            <a:r>
              <a:rPr lang="en-US" dirty="0"/>
              <a:t>(a) </a:t>
            </a:r>
            <a:r>
              <a:rPr lang="en-US" dirty="0">
                <a:solidFill>
                  <a:srgbClr val="C00000"/>
                </a:solidFill>
              </a:rPr>
              <a:t>Seek to ensure </a:t>
            </a:r>
            <a:r>
              <a:rPr lang="en-US" dirty="0"/>
              <a:t>that those institutions neither restrain the ability of their member States to meet their duty to protect nor hinder business enterprises from respecting human rights;</a:t>
            </a:r>
          </a:p>
          <a:p>
            <a:pPr lvl="1"/>
            <a:r>
              <a:rPr lang="en-US" dirty="0"/>
              <a:t>(b) </a:t>
            </a:r>
            <a:r>
              <a:rPr lang="en-US" i="1" dirty="0">
                <a:solidFill>
                  <a:srgbClr val="C00000"/>
                </a:solidFill>
              </a:rPr>
              <a:t>Encourag</a:t>
            </a:r>
            <a:r>
              <a:rPr lang="en-US" dirty="0"/>
              <a:t>e those institutions, within their respective mandates and capacities, to promote business respect for human rights and,where requested, to help States meet their duty to protect against human rights abuse by business enterprises, including through technical assistance, capacity-building and awareness-raising;</a:t>
            </a:r>
          </a:p>
          <a:p>
            <a:pPr lvl="1"/>
            <a:r>
              <a:rPr lang="en-US" dirty="0"/>
              <a:t>(c) </a:t>
            </a:r>
            <a:r>
              <a:rPr lang="en-US" i="1" dirty="0">
                <a:solidFill>
                  <a:srgbClr val="C00000"/>
                </a:solidFill>
              </a:rPr>
              <a:t>Draw on these Guiding Principles to promote shared understanding </a:t>
            </a:r>
            <a:r>
              <a:rPr lang="en-US" dirty="0"/>
              <a:t>and advance international cooperation in the management of business and human rights challenges.(UNGP 10)</a:t>
            </a:r>
          </a:p>
          <a:p>
            <a:pPr lvl="1"/>
            <a:endParaRPr lang="en-US" dirty="0"/>
          </a:p>
          <a:p>
            <a:r>
              <a:rPr lang="en-US" b="1" i="1" dirty="0">
                <a:solidFill>
                  <a:srgbClr val="0070C0"/>
                </a:solidFill>
              </a:rPr>
              <a:t>CONFLICT ZONES</a:t>
            </a:r>
            <a:r>
              <a:rPr lang="en-US" dirty="0"/>
              <a:t>: Because the risk of gross human rights abuses is heightened in conflict-affected areas, </a:t>
            </a:r>
            <a:r>
              <a:rPr lang="en-US" b="1" i="1" dirty="0">
                <a:solidFill>
                  <a:srgbClr val="C00000"/>
                </a:solidFill>
              </a:rPr>
              <a:t>States should help ensure that business enterprises operating in those contexts are not involved with such abuses</a:t>
            </a:r>
            <a:r>
              <a:rPr lang="en-US" dirty="0"/>
              <a:t>, including by:</a:t>
            </a:r>
          </a:p>
          <a:p>
            <a:pPr lvl="1"/>
            <a:r>
              <a:rPr lang="en-US" dirty="0"/>
              <a:t>(a) </a:t>
            </a:r>
            <a:r>
              <a:rPr lang="en-US" i="1" dirty="0">
                <a:solidFill>
                  <a:srgbClr val="C00000"/>
                </a:solidFill>
              </a:rPr>
              <a:t>Engaging</a:t>
            </a:r>
            <a:r>
              <a:rPr lang="en-US" dirty="0"/>
              <a:t> at the earliest stage possible with business enterprises to help them identify, prevent and mitigate the human rights-related risks of their activities and business relationships;</a:t>
            </a:r>
          </a:p>
          <a:p>
            <a:pPr lvl="1"/>
            <a:r>
              <a:rPr lang="en-US" dirty="0"/>
              <a:t>(b) </a:t>
            </a:r>
            <a:r>
              <a:rPr lang="en-US" i="1" dirty="0">
                <a:solidFill>
                  <a:srgbClr val="C00000"/>
                </a:solidFill>
              </a:rPr>
              <a:t>Providing adequate assistance </a:t>
            </a:r>
            <a:r>
              <a:rPr lang="en-US" dirty="0"/>
              <a:t>to business enterprises to assess and address the heightened risks of abuses, paying special attention to both gender-based and sexual violence;</a:t>
            </a:r>
          </a:p>
          <a:p>
            <a:pPr lvl="1"/>
            <a:r>
              <a:rPr lang="en-US" dirty="0"/>
              <a:t>(c) </a:t>
            </a:r>
            <a:r>
              <a:rPr lang="en-US" i="1" dirty="0">
                <a:solidFill>
                  <a:srgbClr val="C00000"/>
                </a:solidFill>
              </a:rPr>
              <a:t>Denying access </a:t>
            </a:r>
            <a:r>
              <a:rPr lang="en-US" dirty="0"/>
              <a:t>to public support and services for a business enterprise that is involved with gross human rights abuses and refuses to cooperate in addressing the situation;</a:t>
            </a:r>
          </a:p>
          <a:p>
            <a:pPr lvl="1"/>
            <a:r>
              <a:rPr lang="en-US" dirty="0"/>
              <a:t>(d) Ensuring that their </a:t>
            </a:r>
            <a:r>
              <a:rPr lang="en-US" i="1" dirty="0">
                <a:solidFill>
                  <a:srgbClr val="C00000"/>
                </a:solidFill>
              </a:rPr>
              <a:t>current policies, legislation, regulations and enforcement measures </a:t>
            </a:r>
            <a:r>
              <a:rPr lang="en-US" dirty="0"/>
              <a:t>are </a:t>
            </a:r>
            <a:r>
              <a:rPr lang="en-US" i="1" dirty="0">
                <a:solidFill>
                  <a:srgbClr val="C00000"/>
                </a:solidFill>
              </a:rPr>
              <a:t>effective in addressing the risk of business involvement in gross human rights abuse.</a:t>
            </a:r>
            <a:r>
              <a:rPr lang="en-US" dirty="0">
                <a:solidFill>
                  <a:srgbClr val="C00000"/>
                </a:solidFill>
              </a:rPr>
              <a:t> </a:t>
            </a:r>
            <a:r>
              <a:rPr lang="en-US" dirty="0"/>
              <a:t>[UNGP 7 (ESG)]</a:t>
            </a:r>
            <a:endParaRPr lang="en-US" i="1" dirty="0"/>
          </a:p>
          <a:p>
            <a:endParaRPr lang="en-US" dirty="0"/>
          </a:p>
        </p:txBody>
      </p:sp>
      <p:sp>
        <p:nvSpPr>
          <p:cNvPr id="4" name="Content Placeholder 3">
            <a:extLst>
              <a:ext uri="{FF2B5EF4-FFF2-40B4-BE49-F238E27FC236}">
                <a16:creationId xmlns:a16="http://schemas.microsoft.com/office/drawing/2014/main" id="{5ACAFF59-FCEC-E10E-4767-A03EC50BDBC5}"/>
              </a:ext>
            </a:extLst>
          </p:cNvPr>
          <p:cNvSpPr>
            <a:spLocks noGrp="1"/>
          </p:cNvSpPr>
          <p:nvPr>
            <p:ph sz="half" idx="2"/>
          </p:nvPr>
        </p:nvSpPr>
        <p:spPr>
          <a:xfrm>
            <a:off x="6672649" y="877330"/>
            <a:ext cx="5519351" cy="5622324"/>
          </a:xfrm>
          <a:solidFill>
            <a:srgbClr val="EADAC9"/>
          </a:solidFill>
        </p:spPr>
        <p:txBody>
          <a:bodyPr>
            <a:noAutofit/>
          </a:bodyPr>
          <a:lstStyle/>
          <a:p>
            <a:r>
              <a:rPr lang="en-US" sz="2000" dirty="0"/>
              <a:t>Pillar 2—UNGP 23; 24</a:t>
            </a:r>
          </a:p>
          <a:p>
            <a:r>
              <a:rPr lang="en-US" sz="2000" b="1" i="1" dirty="0">
                <a:solidFill>
                  <a:srgbClr val="0070C0"/>
                </a:solidFill>
              </a:rPr>
              <a:t>NUDGING AND COMPLIANCE</a:t>
            </a:r>
            <a:r>
              <a:rPr lang="en-US" sz="2000" dirty="0"/>
              <a:t>: 23. In all contexts, business enterprises should:</a:t>
            </a:r>
          </a:p>
          <a:p>
            <a:pPr lvl="1"/>
            <a:r>
              <a:rPr lang="en-US" sz="1800" dirty="0"/>
              <a:t>(a) </a:t>
            </a:r>
            <a:r>
              <a:rPr lang="en-US" sz="1800" b="1" i="1" dirty="0">
                <a:solidFill>
                  <a:srgbClr val="C00000"/>
                </a:solidFill>
              </a:rPr>
              <a:t>Comply</a:t>
            </a:r>
            <a:r>
              <a:rPr lang="en-US" sz="1800" dirty="0"/>
              <a:t> with all applicable laws and respect internationally recognized human rights, wherever they operate;</a:t>
            </a:r>
          </a:p>
          <a:p>
            <a:pPr lvl="1"/>
            <a:r>
              <a:rPr lang="en-US" sz="1800" dirty="0"/>
              <a:t>(b) Seek ways to </a:t>
            </a:r>
            <a:r>
              <a:rPr lang="en-US" sz="1800" i="1" dirty="0">
                <a:solidFill>
                  <a:srgbClr val="C00000"/>
                </a:solidFill>
              </a:rPr>
              <a:t>honour the principles of internationally recognized human rights when faced with conflicting requirements</a:t>
            </a:r>
            <a:r>
              <a:rPr lang="en-US" sz="1800" dirty="0"/>
              <a:t>;</a:t>
            </a:r>
          </a:p>
          <a:p>
            <a:pPr lvl="1"/>
            <a:r>
              <a:rPr lang="en-US" sz="1800" dirty="0"/>
              <a:t>(c) </a:t>
            </a:r>
            <a:r>
              <a:rPr lang="en-US" sz="1800" i="1" dirty="0">
                <a:solidFill>
                  <a:srgbClr val="C00000"/>
                </a:solidFill>
              </a:rPr>
              <a:t>Treat the risk of causing or contributing to gross human rights abuses as a legal compliance issue</a:t>
            </a:r>
            <a:r>
              <a:rPr lang="en-US" sz="1800" dirty="0"/>
              <a:t> wherever they operate. (UNGP 23)</a:t>
            </a:r>
          </a:p>
          <a:p>
            <a:r>
              <a:rPr lang="en-US" sz="2000" b="1" i="1" dirty="0"/>
              <a:t>RISK ALLOCATION, PRIORITIZATION; BALANCING</a:t>
            </a:r>
            <a:r>
              <a:rPr lang="en-US" sz="2000" dirty="0"/>
              <a:t>: Where it is necessary to </a:t>
            </a:r>
            <a:r>
              <a:rPr lang="en-US" sz="2000" i="1" dirty="0">
                <a:solidFill>
                  <a:srgbClr val="C00000"/>
                </a:solidFill>
              </a:rPr>
              <a:t>prioritize actions </a:t>
            </a:r>
            <a:r>
              <a:rPr lang="en-US" sz="2000" dirty="0"/>
              <a:t>to address actual and potential adverse human rights impacts, business enterprises should </a:t>
            </a:r>
            <a:r>
              <a:rPr lang="en-US" sz="2000" i="1" dirty="0">
                <a:solidFill>
                  <a:srgbClr val="C00000"/>
                </a:solidFill>
              </a:rPr>
              <a:t>first seek to prevent and mitigate those that are most severe or where delayed response would make them irremediable. </a:t>
            </a:r>
            <a:r>
              <a:rPr lang="en-US" sz="2000" dirty="0"/>
              <a:t>(UBGP 24) </a:t>
            </a:r>
          </a:p>
        </p:txBody>
      </p:sp>
    </p:spTree>
    <p:extLst>
      <p:ext uri="{BB962C8B-B14F-4D97-AF65-F5344CB8AC3E}">
        <p14:creationId xmlns:p14="http://schemas.microsoft.com/office/powerpoint/2010/main" val="2025405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descr="A picture containing text, indoor, fabric&#10;&#10;Description automatically generated">
            <a:extLst>
              <a:ext uri="{FF2B5EF4-FFF2-40B4-BE49-F238E27FC236}">
                <a16:creationId xmlns:a16="http://schemas.microsoft.com/office/drawing/2014/main" id="{0EDD26CB-FF11-4884-2034-74E5AF444304}"/>
              </a:ext>
            </a:extLst>
          </p:cNvPr>
          <p:cNvPicPr>
            <a:picLocks noGrp="1" noChangeAspect="1"/>
          </p:cNvPicPr>
          <p:nvPr>
            <p:ph idx="1"/>
          </p:nvPr>
        </p:nvPicPr>
        <p:blipFill rotWithShape="1">
          <a:blip r:embed="rId2"/>
          <a:srcRect t="9975" r="9092" b="31410"/>
          <a:stretch/>
        </p:blipFill>
        <p:spPr>
          <a:xfrm>
            <a:off x="3523488" y="10"/>
            <a:ext cx="8668512" cy="6857990"/>
          </a:xfrm>
          <a:prstGeom prst="rect">
            <a:avLst/>
          </a:prstGeom>
        </p:spPr>
      </p:pic>
      <p:sp>
        <p:nvSpPr>
          <p:cNvPr id="15" name="Rectangle 1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C4E58DF9-4128-6D6B-8233-7B54355BD4B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Soft and Hard Remedial Measures</a:t>
            </a: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621150"/>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418C37-706A-BFB1-F9E7-69753BC7BD20}"/>
              </a:ext>
            </a:extLst>
          </p:cNvPr>
          <p:cNvSpPr>
            <a:spLocks noGrp="1"/>
          </p:cNvSpPr>
          <p:nvPr>
            <p:ph type="title"/>
          </p:nvPr>
        </p:nvSpPr>
        <p:spPr>
          <a:xfrm>
            <a:off x="838200" y="18255"/>
            <a:ext cx="10515600" cy="1325563"/>
          </a:xfrm>
        </p:spPr>
        <p:txBody>
          <a:bodyPr/>
          <a:lstStyle/>
          <a:p>
            <a:r>
              <a:rPr lang="en-US"/>
              <a:t>Semi-Firm</a:t>
            </a:r>
            <a:r>
              <a:rPr lang="en-US" dirty="0"/>
              <a:t>: Compliance and Remediation</a:t>
            </a:r>
          </a:p>
        </p:txBody>
      </p:sp>
      <p:sp>
        <p:nvSpPr>
          <p:cNvPr id="5" name="Content Placeholder 4">
            <a:extLst>
              <a:ext uri="{FF2B5EF4-FFF2-40B4-BE49-F238E27FC236}">
                <a16:creationId xmlns:a16="http://schemas.microsoft.com/office/drawing/2014/main" id="{053B6FD9-50E0-6490-1722-718C4F53C25B}"/>
              </a:ext>
            </a:extLst>
          </p:cNvPr>
          <p:cNvSpPr>
            <a:spLocks noGrp="1"/>
          </p:cNvSpPr>
          <p:nvPr>
            <p:ph sz="half" idx="1"/>
          </p:nvPr>
        </p:nvSpPr>
        <p:spPr>
          <a:solidFill>
            <a:schemeClr val="accent3">
              <a:lumMod val="20000"/>
              <a:lumOff val="80000"/>
            </a:schemeClr>
          </a:solidFill>
        </p:spPr>
        <p:txBody>
          <a:bodyPr>
            <a:normAutofit fontScale="85000" lnSpcReduction="20000"/>
          </a:bodyPr>
          <a:lstStyle/>
          <a:p>
            <a:r>
              <a:rPr lang="en-US" dirty="0"/>
              <a:t>Pillar 1—UNGP 25, 27</a:t>
            </a:r>
          </a:p>
          <a:p>
            <a:pPr lvl="1"/>
            <a:r>
              <a:rPr lang="en-US" dirty="0"/>
              <a:t>As part of their duty to protect against business-related human rights abuse, </a:t>
            </a:r>
            <a:r>
              <a:rPr lang="en-US" b="1" i="1" dirty="0">
                <a:solidFill>
                  <a:srgbClr val="C00000"/>
                </a:solidFill>
              </a:rPr>
              <a:t>States must take appropriate steps </a:t>
            </a:r>
            <a:r>
              <a:rPr lang="en-US" dirty="0"/>
              <a:t>to ensure, through </a:t>
            </a:r>
            <a:r>
              <a:rPr lang="en-US" b="1" i="1" dirty="0">
                <a:solidFill>
                  <a:srgbClr val="0070C0"/>
                </a:solidFill>
              </a:rPr>
              <a:t>judicial, administrative, legislative or other appropriate mean</a:t>
            </a:r>
            <a:r>
              <a:rPr lang="en-US" dirty="0">
                <a:solidFill>
                  <a:srgbClr val="0070C0"/>
                </a:solidFill>
              </a:rPr>
              <a:t>s</a:t>
            </a:r>
            <a:r>
              <a:rPr lang="en-US" dirty="0"/>
              <a:t>, that when such abuses occur within their territory and/or jurisdiction those affected have </a:t>
            </a:r>
            <a:r>
              <a:rPr lang="en-US" b="1" i="1" dirty="0">
                <a:solidFill>
                  <a:srgbClr val="C00000"/>
                </a:solidFill>
              </a:rPr>
              <a:t>access to </a:t>
            </a:r>
            <a:r>
              <a:rPr lang="en-US" b="1" dirty="0">
                <a:solidFill>
                  <a:srgbClr val="C00000"/>
                </a:solidFill>
              </a:rPr>
              <a:t>effective</a:t>
            </a:r>
            <a:r>
              <a:rPr lang="en-US" b="1" i="1" dirty="0">
                <a:solidFill>
                  <a:srgbClr val="C00000"/>
                </a:solidFill>
              </a:rPr>
              <a:t> remedy</a:t>
            </a:r>
            <a:r>
              <a:rPr lang="en-US" dirty="0"/>
              <a:t>. (UNGP 25)</a:t>
            </a:r>
          </a:p>
          <a:p>
            <a:pPr lvl="1"/>
            <a:r>
              <a:rPr lang="en-US" dirty="0"/>
              <a:t>States should </a:t>
            </a:r>
            <a:r>
              <a:rPr lang="en-US" b="1" i="1" dirty="0">
                <a:solidFill>
                  <a:srgbClr val="C00000"/>
                </a:solidFill>
              </a:rPr>
              <a:t>provide effective and appropriate non-judicial grievance mechanisms, alongside judicial mechanisms</a:t>
            </a:r>
            <a:r>
              <a:rPr lang="en-US" dirty="0"/>
              <a:t>, as part of a </a:t>
            </a:r>
            <a:r>
              <a:rPr lang="en-US" b="1" i="1" dirty="0">
                <a:solidFill>
                  <a:srgbClr val="0070C0"/>
                </a:solidFill>
              </a:rPr>
              <a:t>comprehensive State-based system </a:t>
            </a:r>
            <a:r>
              <a:rPr lang="en-US" dirty="0"/>
              <a:t>for the remedy of business-related human rights abuse. (UNGP 27)</a:t>
            </a:r>
          </a:p>
        </p:txBody>
      </p:sp>
      <p:sp>
        <p:nvSpPr>
          <p:cNvPr id="6" name="Content Placeholder 5">
            <a:extLst>
              <a:ext uri="{FF2B5EF4-FFF2-40B4-BE49-F238E27FC236}">
                <a16:creationId xmlns:a16="http://schemas.microsoft.com/office/drawing/2014/main" id="{82C80E2B-CAB9-39B5-4C0A-5852C457C73D}"/>
              </a:ext>
            </a:extLst>
          </p:cNvPr>
          <p:cNvSpPr>
            <a:spLocks noGrp="1"/>
          </p:cNvSpPr>
          <p:nvPr>
            <p:ph sz="half" idx="2"/>
          </p:nvPr>
        </p:nvSpPr>
        <p:spPr>
          <a:xfrm>
            <a:off x="6172200" y="1825625"/>
            <a:ext cx="5181600" cy="5014120"/>
          </a:xfrm>
          <a:solidFill>
            <a:srgbClr val="DDE2FF"/>
          </a:solidFill>
        </p:spPr>
        <p:txBody>
          <a:bodyPr>
            <a:normAutofit fontScale="85000" lnSpcReduction="20000"/>
          </a:bodyPr>
          <a:lstStyle/>
          <a:p>
            <a:r>
              <a:rPr lang="en-US" dirty="0">
                <a:effectLst/>
                <a:latin typeface="Arial" panose="020B0604020202020204" pitchFamily="34" charset="0"/>
              </a:rPr>
              <a:t>Pillar 2—UNGP 22, 29</a:t>
            </a:r>
          </a:p>
          <a:p>
            <a:pPr lvl="1"/>
            <a:r>
              <a:rPr lang="en-US" dirty="0">
                <a:effectLst/>
                <a:latin typeface="Arial" panose="020B0604020202020204" pitchFamily="34" charset="0"/>
              </a:rPr>
              <a:t>Where business enterprises </a:t>
            </a:r>
            <a:r>
              <a:rPr lang="en-US" b="1" i="1" dirty="0">
                <a:solidFill>
                  <a:srgbClr val="C00000"/>
                </a:solidFill>
                <a:effectLst/>
                <a:latin typeface="Arial" panose="020B0604020202020204" pitchFamily="34" charset="0"/>
              </a:rPr>
              <a:t>identify that they have </a:t>
            </a:r>
            <a:r>
              <a:rPr lang="en-US" b="1" dirty="0">
                <a:solidFill>
                  <a:srgbClr val="0070C0"/>
                </a:solidFill>
                <a:effectLst/>
                <a:latin typeface="Arial" panose="020B0604020202020204" pitchFamily="34" charset="0"/>
              </a:rPr>
              <a:t>caused or contributed </a:t>
            </a:r>
            <a:r>
              <a:rPr lang="en-US" dirty="0">
                <a:effectLst/>
                <a:latin typeface="Arial" panose="020B0604020202020204" pitchFamily="34" charset="0"/>
              </a:rPr>
              <a:t>to adverse impacts, they should provide for or cooperate in their remediation through legitimate processes (UNGP 22)</a:t>
            </a:r>
          </a:p>
          <a:p>
            <a:pPr lvl="1"/>
            <a:r>
              <a:rPr lang="en-US" dirty="0">
                <a:effectLst/>
                <a:latin typeface="Arial" panose="020B0604020202020204" pitchFamily="34" charset="0"/>
              </a:rPr>
              <a:t>Business enterprises should establish or participate </a:t>
            </a:r>
            <a:r>
              <a:rPr lang="en-US" b="1" i="1" dirty="0">
                <a:solidFill>
                  <a:srgbClr val="C00000"/>
                </a:solidFill>
                <a:effectLst/>
                <a:latin typeface="Arial" panose="020B0604020202020204" pitchFamily="34" charset="0"/>
              </a:rPr>
              <a:t>in effective operational-level grievance mechanisms </a:t>
            </a:r>
            <a:r>
              <a:rPr lang="en-US" dirty="0">
                <a:effectLst/>
                <a:latin typeface="Arial" panose="020B0604020202020204" pitchFamily="34" charset="0"/>
              </a:rPr>
              <a:t>for individuals and communities who may be adversely impacted (UNGP 29)</a:t>
            </a:r>
          </a:p>
          <a:p>
            <a:pPr lvl="1"/>
            <a:r>
              <a:rPr lang="en-US" dirty="0">
                <a:effectLst/>
                <a:latin typeface="Arial" panose="020B0604020202020204" pitchFamily="34" charset="0"/>
              </a:rPr>
              <a:t>Industry, </a:t>
            </a:r>
            <a:r>
              <a:rPr lang="en-US" b="1" i="1" dirty="0">
                <a:solidFill>
                  <a:srgbClr val="C00000"/>
                </a:solidFill>
                <a:effectLst/>
                <a:latin typeface="Arial" panose="020B0604020202020204" pitchFamily="34" charset="0"/>
              </a:rPr>
              <a:t>multi-stakeholder and other collaborative initiatives that are </a:t>
            </a:r>
            <a:r>
              <a:rPr lang="en-US" b="1" i="1" dirty="0">
                <a:solidFill>
                  <a:srgbClr val="0070C0"/>
                </a:solidFill>
                <a:effectLst/>
                <a:latin typeface="Arial" panose="020B0604020202020204" pitchFamily="34" charset="0"/>
              </a:rPr>
              <a:t>based on respect for human rights-related standards </a:t>
            </a:r>
            <a:r>
              <a:rPr lang="en-US" dirty="0">
                <a:effectLst/>
                <a:latin typeface="Arial" panose="020B0604020202020204" pitchFamily="34" charset="0"/>
              </a:rPr>
              <a:t>should ensure that effective grievance mechanisms are available (UNGP 30)</a:t>
            </a:r>
          </a:p>
          <a:p>
            <a:pPr lvl="1"/>
            <a:endParaRPr lang="en-US" dirty="0"/>
          </a:p>
        </p:txBody>
      </p:sp>
    </p:spTree>
    <p:extLst>
      <p:ext uri="{BB962C8B-B14F-4D97-AF65-F5344CB8AC3E}">
        <p14:creationId xmlns:p14="http://schemas.microsoft.com/office/powerpoint/2010/main" val="3675630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089AD96-F7AA-9BC9-222B-1EF250C076C8}"/>
              </a:ext>
            </a:extLst>
          </p:cNvPr>
          <p:cNvSpPr>
            <a:spLocks noGrp="1"/>
          </p:cNvSpPr>
          <p:nvPr>
            <p:ph type="title"/>
          </p:nvPr>
        </p:nvSpPr>
        <p:spPr>
          <a:xfrm>
            <a:off x="499247" y="93277"/>
            <a:ext cx="5251316" cy="981762"/>
          </a:xfrm>
        </p:spPr>
        <p:txBody>
          <a:bodyPr vert="horz" lIns="91440" tIns="45720" rIns="91440" bIns="45720" rtlCol="0" anchor="ctr">
            <a:normAutofit/>
          </a:bodyPr>
          <a:lstStyle/>
          <a:p>
            <a:r>
              <a:rPr lang="en-US" dirty="0"/>
              <a:t>Remedial Variegation</a:t>
            </a:r>
          </a:p>
        </p:txBody>
      </p:sp>
      <p:sp>
        <p:nvSpPr>
          <p:cNvPr id="3" name="Content Placeholder 2">
            <a:extLst>
              <a:ext uri="{FF2B5EF4-FFF2-40B4-BE49-F238E27FC236}">
                <a16:creationId xmlns:a16="http://schemas.microsoft.com/office/drawing/2014/main" id="{C6D3B691-BD7A-55F0-8D33-D9F93291CD3F}"/>
              </a:ext>
            </a:extLst>
          </p:cNvPr>
          <p:cNvSpPr>
            <a:spLocks noGrp="1"/>
          </p:cNvSpPr>
          <p:nvPr>
            <p:ph sz="half" idx="1"/>
          </p:nvPr>
        </p:nvSpPr>
        <p:spPr>
          <a:xfrm>
            <a:off x="206505" y="1168316"/>
            <a:ext cx="6181937" cy="5596407"/>
          </a:xfrm>
        </p:spPr>
        <p:txBody>
          <a:bodyPr vert="horz" lIns="91440" tIns="45720" rIns="91440" bIns="45720" rtlCol="0">
            <a:normAutofit/>
          </a:bodyPr>
          <a:lstStyle/>
          <a:p>
            <a:r>
              <a:rPr lang="en-US" sz="1800" b="1" i="1" dirty="0">
                <a:solidFill>
                  <a:srgbClr val="C00000"/>
                </a:solidFill>
              </a:rPr>
              <a:t>Administrative</a:t>
            </a:r>
          </a:p>
          <a:p>
            <a:pPr lvl="1"/>
            <a:r>
              <a:rPr lang="en-US" sz="1800" dirty="0"/>
              <a:t>Protect systemic integrity</a:t>
            </a:r>
          </a:p>
          <a:p>
            <a:pPr lvl="1"/>
            <a:r>
              <a:rPr lang="en-US" sz="1800" dirty="0"/>
              <a:t>Compliance and accountability oriented</a:t>
            </a:r>
          </a:p>
          <a:p>
            <a:pPr lvl="1"/>
            <a:r>
              <a:rPr lang="en-US" sz="1800" dirty="0"/>
              <a:t>Institutionally focused</a:t>
            </a:r>
          </a:p>
          <a:p>
            <a:pPr lvl="2"/>
            <a:r>
              <a:rPr lang="en-US" sz="1800" dirty="0"/>
              <a:t>Punitive: civil fines , criminal etc.</a:t>
            </a:r>
          </a:p>
          <a:p>
            <a:pPr lvl="2"/>
            <a:r>
              <a:rPr lang="en-US" sz="1800" dirty="0"/>
              <a:t>Solidarity building: capacity building, guidance etc.</a:t>
            </a:r>
          </a:p>
          <a:p>
            <a:r>
              <a:rPr lang="en-US" sz="1800" b="1" i="1" dirty="0">
                <a:solidFill>
                  <a:srgbClr val="C00000"/>
                </a:solidFill>
              </a:rPr>
              <a:t>Breach Oriented</a:t>
            </a:r>
          </a:p>
          <a:p>
            <a:pPr lvl="1"/>
            <a:r>
              <a:rPr lang="en-US" sz="1800" dirty="0"/>
              <a:t>Compensatory </a:t>
            </a:r>
          </a:p>
          <a:p>
            <a:pPr lvl="2"/>
            <a:r>
              <a:rPr lang="en-US" sz="1800" dirty="0"/>
              <a:t>human rights and sustainability torts with individual and measurable effects</a:t>
            </a:r>
          </a:p>
          <a:p>
            <a:pPr lvl="2"/>
            <a:r>
              <a:rPr lang="en-US" sz="1800" dirty="0"/>
              <a:t>Post facto</a:t>
            </a:r>
          </a:p>
          <a:p>
            <a:pPr lvl="1"/>
            <a:r>
              <a:rPr lang="en-US" sz="1800" dirty="0"/>
              <a:t>Injunctive</a:t>
            </a:r>
          </a:p>
          <a:p>
            <a:pPr lvl="2"/>
            <a:r>
              <a:rPr lang="en-US" sz="1800" dirty="0"/>
              <a:t>Ex ante</a:t>
            </a:r>
          </a:p>
          <a:p>
            <a:pPr lvl="2"/>
            <a:r>
              <a:rPr lang="en-US" sz="1800" dirty="0"/>
              <a:t>Prevent harmful acts</a:t>
            </a:r>
          </a:p>
          <a:p>
            <a:pPr lvl="2"/>
            <a:r>
              <a:rPr lang="en-US" sz="1800" dirty="0"/>
              <a:t>Ties back to compliance and supervision</a:t>
            </a:r>
          </a:p>
          <a:p>
            <a:r>
              <a:rPr lang="en-US" sz="1800" dirty="0"/>
              <a:t>UNGP suggests interweaving of both tracks</a:t>
            </a:r>
          </a:p>
          <a:p>
            <a:pPr lvl="1"/>
            <a:r>
              <a:rPr lang="en-US" sz="1800" dirty="0"/>
              <a:t>Folds back to Pillars 1-2</a:t>
            </a:r>
          </a:p>
          <a:p>
            <a:pPr lvl="1"/>
            <a:endParaRPr lang="en-US" sz="1100" dirty="0"/>
          </a:p>
        </p:txBody>
      </p:sp>
      <p:pic>
        <p:nvPicPr>
          <p:cNvPr id="6" name="Content Placeholder 5" descr="A picture containing timeline&#10;&#10;Description automatically generated">
            <a:extLst>
              <a:ext uri="{FF2B5EF4-FFF2-40B4-BE49-F238E27FC236}">
                <a16:creationId xmlns:a16="http://schemas.microsoft.com/office/drawing/2014/main" id="{712CFC6D-886A-D160-B774-465119626222}"/>
              </a:ext>
            </a:extLst>
          </p:cNvPr>
          <p:cNvPicPr>
            <a:picLocks noGrp="1" noChangeAspect="1"/>
          </p:cNvPicPr>
          <p:nvPr>
            <p:ph sz="half" idx="2"/>
          </p:nvPr>
        </p:nvPicPr>
        <p:blipFill rotWithShape="1">
          <a:blip r:embed="rId2"/>
          <a:srcRect t="964" b="1277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938770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07406DEE-A6CA-2850-1D95-AA16E39E4E8C}"/>
              </a:ext>
            </a:extLst>
          </p:cNvPr>
          <p:cNvSpPr>
            <a:spLocks noGrp="1"/>
          </p:cNvSpPr>
          <p:nvPr>
            <p:ph type="title"/>
          </p:nvPr>
        </p:nvSpPr>
        <p:spPr>
          <a:xfrm>
            <a:off x="6367461" y="728664"/>
            <a:ext cx="4984813" cy="4946922"/>
          </a:xfrm>
          <a:noFill/>
        </p:spPr>
        <p:txBody>
          <a:bodyPr vert="horz" lIns="91440" tIns="45720" rIns="91440" bIns="45720" rtlCol="0" anchor="b">
            <a:normAutofit fontScale="90000"/>
          </a:bodyPr>
          <a:lstStyle/>
          <a:p>
            <a:r>
              <a:rPr lang="en-US" sz="5200" dirty="0"/>
              <a:t>Interweaving Hard and Soft Law—</a:t>
            </a:r>
            <a:br>
              <a:rPr lang="en-US" sz="5200" dirty="0"/>
            </a:br>
            <a:r>
              <a:rPr lang="en-US" sz="5200" dirty="0"/>
              <a:t>The Soft Edges of the Hard Law of </a:t>
            </a:r>
            <a:r>
              <a:rPr lang="en-US" sz="5200" dirty="0" err="1"/>
              <a:t>mHRDD</a:t>
            </a:r>
            <a:br>
              <a:rPr lang="en-US" sz="5200" dirty="0"/>
            </a:br>
            <a:endParaRPr lang="en-US" sz="5200" dirty="0"/>
          </a:p>
        </p:txBody>
      </p:sp>
      <p:pic>
        <p:nvPicPr>
          <p:cNvPr id="8" name="Content Placeholder 7">
            <a:extLst>
              <a:ext uri="{FF2B5EF4-FFF2-40B4-BE49-F238E27FC236}">
                <a16:creationId xmlns:a16="http://schemas.microsoft.com/office/drawing/2014/main" id="{06C0B62B-A3DA-04CD-DE72-ECE6751A3594}"/>
              </a:ext>
            </a:extLst>
          </p:cNvPr>
          <p:cNvPicPr>
            <a:picLocks noGrp="1" noChangeAspect="1"/>
          </p:cNvPicPr>
          <p:nvPr>
            <p:ph idx="1"/>
          </p:nvPr>
        </p:nvPicPr>
        <p:blipFill rotWithShape="1">
          <a:blip r:embed="rId2"/>
          <a:srcRect t="7502" r="3" b="3"/>
          <a:stretch/>
        </p:blipFill>
        <p:spPr>
          <a:xfrm>
            <a:off x="1" y="10"/>
            <a:ext cx="6005512" cy="6857990"/>
          </a:xfrm>
          <a:prstGeom prst="rect">
            <a:avLst/>
          </a:prstGeom>
        </p:spPr>
      </p:pic>
    </p:spTree>
    <p:extLst>
      <p:ext uri="{BB962C8B-B14F-4D97-AF65-F5344CB8AC3E}">
        <p14:creationId xmlns:p14="http://schemas.microsoft.com/office/powerpoint/2010/main" val="991772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23D8A1-1312-8E23-9E6B-399EBA7E2B15}"/>
              </a:ext>
            </a:extLst>
          </p:cNvPr>
          <p:cNvSpPr>
            <a:spLocks noGrp="1"/>
          </p:cNvSpPr>
          <p:nvPr>
            <p:ph type="title"/>
          </p:nvPr>
        </p:nvSpPr>
        <p:spPr>
          <a:xfrm>
            <a:off x="5465379" y="1"/>
            <a:ext cx="6723572" cy="903890"/>
          </a:xfrm>
        </p:spPr>
        <p:txBody>
          <a:bodyPr vert="horz" lIns="91440" tIns="45720" rIns="91440" bIns="45720" rtlCol="0" anchor="ctr">
            <a:normAutofit/>
          </a:bodyPr>
          <a:lstStyle/>
          <a:p>
            <a:r>
              <a:rPr lang="en-US" dirty="0"/>
              <a:t>What is Going on Here?</a:t>
            </a:r>
          </a:p>
        </p:txBody>
      </p:sp>
      <p:pic>
        <p:nvPicPr>
          <p:cNvPr id="6" name="Content Placeholder 5" descr="A monkey holding a baby monkey&#10;&#10;Description automatically generated with medium confidence">
            <a:extLst>
              <a:ext uri="{FF2B5EF4-FFF2-40B4-BE49-F238E27FC236}">
                <a16:creationId xmlns:a16="http://schemas.microsoft.com/office/drawing/2014/main" id="{40FEC034-3D03-F23D-6688-1BB9AF5A56D9}"/>
              </a:ext>
            </a:extLst>
          </p:cNvPr>
          <p:cNvPicPr>
            <a:picLocks noGrp="1" noChangeAspect="1"/>
          </p:cNvPicPr>
          <p:nvPr>
            <p:ph sz="half" idx="2"/>
          </p:nvPr>
        </p:nvPicPr>
        <p:blipFill rotWithShape="1">
          <a:blip r:embed="rId2"/>
          <a:srcRect r="6609"/>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1275C0FD-4EAE-344F-7B04-FFDE0C7BDB3C}"/>
              </a:ext>
            </a:extLst>
          </p:cNvPr>
          <p:cNvSpPr>
            <a:spLocks noGrp="1"/>
          </p:cNvSpPr>
          <p:nvPr>
            <p:ph sz="half" idx="1"/>
          </p:nvPr>
        </p:nvSpPr>
        <p:spPr>
          <a:xfrm>
            <a:off x="5836289" y="1197705"/>
            <a:ext cx="6355711" cy="5539426"/>
          </a:xfrm>
        </p:spPr>
        <p:txBody>
          <a:bodyPr vert="horz" lIns="91440" tIns="45720" rIns="91440" bIns="45720" rtlCol="0">
            <a:normAutofit fontScale="92500"/>
          </a:bodyPr>
          <a:lstStyle/>
          <a:p>
            <a:r>
              <a:rPr lang="en-US" dirty="0"/>
              <a:t>There are no clear divisions:</a:t>
            </a:r>
          </a:p>
          <a:p>
            <a:pPr lvl="2"/>
            <a:r>
              <a:rPr lang="en-US" dirty="0"/>
              <a:t>between hard and soft OR</a:t>
            </a:r>
          </a:p>
          <a:p>
            <a:pPr lvl="2"/>
            <a:r>
              <a:rPr lang="en-US" dirty="0"/>
              <a:t>between public and private law</a:t>
            </a:r>
          </a:p>
          <a:p>
            <a:pPr lvl="2"/>
            <a:r>
              <a:rPr lang="en-US" dirty="0"/>
              <a:t>Between regulatory and admirative (compliance; guidance; accountability) measures</a:t>
            </a:r>
          </a:p>
          <a:p>
            <a:r>
              <a:rPr lang="en-US" dirty="0"/>
              <a:t>All 3 pillars are built on interaction between</a:t>
            </a:r>
          </a:p>
          <a:p>
            <a:pPr lvl="2"/>
            <a:r>
              <a:rPr lang="en-US" dirty="0"/>
              <a:t>national, international, public and private law,</a:t>
            </a:r>
          </a:p>
          <a:p>
            <a:pPr lvl="2"/>
            <a:r>
              <a:rPr lang="en-US" dirty="0"/>
              <a:t>together with administrative guidance and broad discretionary authority to meet objectives</a:t>
            </a:r>
          </a:p>
          <a:p>
            <a:r>
              <a:rPr lang="en-US" sz="2400" b="1" dirty="0"/>
              <a:t>The UNGP as </a:t>
            </a:r>
            <a:r>
              <a:rPr lang="en-US" sz="2400" b="1" i="1" dirty="0">
                <a:solidFill>
                  <a:srgbClr val="C00000"/>
                </a:solidFill>
              </a:rPr>
              <a:t>a framework for legal inter-penetration</a:t>
            </a:r>
          </a:p>
          <a:p>
            <a:pPr lvl="2"/>
            <a:r>
              <a:rPr lang="en-US" dirty="0"/>
              <a:t>Vertical (internal and external):</a:t>
            </a:r>
          </a:p>
          <a:p>
            <a:pPr lvl="3"/>
            <a:r>
              <a:rPr lang="en-US" dirty="0"/>
              <a:t>Optimality through structural coupling and core functional autonomy</a:t>
            </a:r>
          </a:p>
          <a:p>
            <a:pPr lvl="2"/>
            <a:r>
              <a:rPr lang="en-US" dirty="0"/>
              <a:t>Horizontal (internal and external): </a:t>
            </a:r>
          </a:p>
          <a:p>
            <a:pPr lvl="3"/>
            <a:r>
              <a:rPr lang="en-US" dirty="0"/>
              <a:t>Encourages polycentric transnational (legal) ordering</a:t>
            </a:r>
          </a:p>
          <a:p>
            <a:pPr lvl="2"/>
            <a:endParaRPr lang="en-US" dirty="0"/>
          </a:p>
          <a:p>
            <a:pPr lvl="2"/>
            <a:endParaRPr lang="en-US" dirty="0"/>
          </a:p>
          <a:p>
            <a:pPr lvl="2"/>
            <a:endParaRPr lang="en-US" dirty="0"/>
          </a:p>
        </p:txBody>
      </p:sp>
    </p:spTree>
    <p:extLst>
      <p:ext uri="{BB962C8B-B14F-4D97-AF65-F5344CB8AC3E}">
        <p14:creationId xmlns:p14="http://schemas.microsoft.com/office/powerpoint/2010/main" val="306815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6E4A3E-0573-4719-6302-D7F685E968B4}"/>
              </a:ext>
            </a:extLst>
          </p:cNvPr>
          <p:cNvSpPr>
            <a:spLocks noGrp="1"/>
          </p:cNvSpPr>
          <p:nvPr>
            <p:ph type="title"/>
          </p:nvPr>
        </p:nvSpPr>
        <p:spPr>
          <a:xfrm>
            <a:off x="805148" y="271955"/>
            <a:ext cx="6002110" cy="1062860"/>
          </a:xfrm>
        </p:spPr>
        <p:txBody>
          <a:bodyPr vert="horz" lIns="91440" tIns="45720" rIns="91440" bIns="45720" rtlCol="0" anchor="ctr">
            <a:normAutofit/>
          </a:bodyPr>
          <a:lstStyle/>
          <a:p>
            <a:r>
              <a:rPr lang="en-US" sz="4000" dirty="0"/>
              <a:t>Interpenetrations</a:t>
            </a:r>
          </a:p>
        </p:txBody>
      </p:sp>
      <p:sp>
        <p:nvSpPr>
          <p:cNvPr id="4" name="Content Placeholder 3">
            <a:extLst>
              <a:ext uri="{FF2B5EF4-FFF2-40B4-BE49-F238E27FC236}">
                <a16:creationId xmlns:a16="http://schemas.microsoft.com/office/drawing/2014/main" id="{C7C2A4A6-078A-4A85-3B25-E107C310214E}"/>
              </a:ext>
            </a:extLst>
          </p:cNvPr>
          <p:cNvSpPr>
            <a:spLocks noGrp="1"/>
          </p:cNvSpPr>
          <p:nvPr>
            <p:ph sz="half" idx="2"/>
          </p:nvPr>
        </p:nvSpPr>
        <p:spPr>
          <a:xfrm>
            <a:off x="98854" y="1606770"/>
            <a:ext cx="6981568" cy="5164733"/>
          </a:xfrm>
        </p:spPr>
        <p:txBody>
          <a:bodyPr vert="horz" lIns="91440" tIns="45720" rIns="91440" bIns="45720" rtlCol="0">
            <a:normAutofit/>
          </a:bodyPr>
          <a:lstStyle/>
          <a:p>
            <a:r>
              <a:rPr lang="en-US" sz="2400" b="1" i="1" dirty="0">
                <a:solidFill>
                  <a:srgbClr val="C00000"/>
                </a:solidFill>
              </a:rPr>
              <a:t>1</a:t>
            </a:r>
            <a:r>
              <a:rPr lang="en-US" sz="2400" b="1" i="1" baseline="30000" dirty="0">
                <a:solidFill>
                  <a:srgbClr val="C00000"/>
                </a:solidFill>
              </a:rPr>
              <a:t>st</a:t>
            </a:r>
            <a:r>
              <a:rPr lang="en-US" sz="2400" b="1" i="1" dirty="0">
                <a:solidFill>
                  <a:srgbClr val="C00000"/>
                </a:solidFill>
              </a:rPr>
              <a:t> Pillar Administrative Legalities</a:t>
            </a:r>
          </a:p>
          <a:p>
            <a:pPr lvl="1"/>
            <a:r>
              <a:rPr lang="en-US" dirty="0"/>
              <a:t>Create Norms</a:t>
            </a:r>
          </a:p>
          <a:p>
            <a:pPr lvl="1"/>
            <a:r>
              <a:rPr lang="en-US" dirty="0"/>
              <a:t>Capacity building</a:t>
            </a:r>
          </a:p>
          <a:p>
            <a:pPr lvl="1"/>
            <a:r>
              <a:rPr lang="en-US" dirty="0"/>
              <a:t>Coordination upwards and downward</a:t>
            </a:r>
          </a:p>
          <a:p>
            <a:r>
              <a:rPr lang="en-US" sz="2400" b="1" i="1" dirty="0">
                <a:solidFill>
                  <a:srgbClr val="C00000"/>
                </a:solidFill>
              </a:rPr>
              <a:t>2</a:t>
            </a:r>
            <a:r>
              <a:rPr lang="en-US" sz="2400" b="1" i="1" baseline="30000" dirty="0">
                <a:solidFill>
                  <a:srgbClr val="C00000"/>
                </a:solidFill>
              </a:rPr>
              <a:t>nd</a:t>
            </a:r>
            <a:r>
              <a:rPr lang="en-US" sz="2400" b="1" i="1" dirty="0">
                <a:solidFill>
                  <a:srgbClr val="C00000"/>
                </a:solidFill>
              </a:rPr>
              <a:t> Pillar Enterprise Operationalization</a:t>
            </a:r>
          </a:p>
          <a:p>
            <a:pPr lvl="1"/>
            <a:r>
              <a:rPr lang="en-US" dirty="0"/>
              <a:t>Create systems</a:t>
            </a:r>
          </a:p>
          <a:p>
            <a:pPr lvl="1"/>
            <a:r>
              <a:rPr lang="en-US" dirty="0"/>
              <a:t>Effective operation</a:t>
            </a:r>
          </a:p>
          <a:p>
            <a:pPr lvl="1"/>
            <a:r>
              <a:rPr lang="en-US" dirty="0"/>
              <a:t>Quality  control and reporting </a:t>
            </a:r>
          </a:p>
          <a:p>
            <a:r>
              <a:rPr lang="en-US" sz="2400" b="1" i="1" dirty="0">
                <a:solidFill>
                  <a:srgbClr val="C00000"/>
                </a:solidFill>
              </a:rPr>
              <a:t>3</a:t>
            </a:r>
            <a:r>
              <a:rPr lang="en-US" sz="2400" b="1" i="1" baseline="30000" dirty="0">
                <a:solidFill>
                  <a:srgbClr val="C00000"/>
                </a:solidFill>
              </a:rPr>
              <a:t>rd</a:t>
            </a:r>
            <a:r>
              <a:rPr lang="en-US" sz="2400" b="1" i="1" dirty="0">
                <a:solidFill>
                  <a:srgbClr val="C00000"/>
                </a:solidFill>
              </a:rPr>
              <a:t> Pillar Civil-Juridical Disciplines</a:t>
            </a:r>
          </a:p>
          <a:p>
            <a:pPr lvl="1"/>
            <a:r>
              <a:rPr lang="en-US" dirty="0"/>
              <a:t>Civil penalties (system integrity)</a:t>
            </a:r>
          </a:p>
          <a:p>
            <a:pPr lvl="1"/>
            <a:r>
              <a:rPr lang="en-US" dirty="0"/>
              <a:t>Rights vindication (ex ante; post facto)</a:t>
            </a:r>
          </a:p>
        </p:txBody>
      </p:sp>
      <p:pic>
        <p:nvPicPr>
          <p:cNvPr id="6" name="Content Placeholder 5" descr="A trash can full of plastic bottles&#10;&#10;Description automatically generated">
            <a:extLst>
              <a:ext uri="{FF2B5EF4-FFF2-40B4-BE49-F238E27FC236}">
                <a16:creationId xmlns:a16="http://schemas.microsoft.com/office/drawing/2014/main" id="{5F614AA0-FF9F-F9AA-4198-52E47B86AEFB}"/>
              </a:ext>
            </a:extLst>
          </p:cNvPr>
          <p:cNvPicPr>
            <a:picLocks noGrp="1" noChangeAspect="1"/>
          </p:cNvPicPr>
          <p:nvPr>
            <p:ph sz="half" idx="1"/>
          </p:nvPr>
        </p:nvPicPr>
        <p:blipFill rotWithShape="1">
          <a:blip r:embed="rId2"/>
          <a:srcRect r="6066"/>
          <a:stretch/>
        </p:blipFill>
        <p:spPr>
          <a:xfrm>
            <a:off x="7199440" y="10"/>
            <a:ext cx="4992560" cy="6857990"/>
          </a:xfrm>
          <a:prstGeom prst="rect">
            <a:avLst/>
          </a:prstGeom>
          <a:effectLst/>
        </p:spPr>
      </p:pic>
    </p:spTree>
    <p:extLst>
      <p:ext uri="{BB962C8B-B14F-4D97-AF65-F5344CB8AC3E}">
        <p14:creationId xmlns:p14="http://schemas.microsoft.com/office/powerpoint/2010/main" val="1875203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3CC185-0894-A154-4865-AC0FACEFB99C}"/>
              </a:ext>
            </a:extLst>
          </p:cNvPr>
          <p:cNvSpPr>
            <a:spLocks noGrp="1"/>
          </p:cNvSpPr>
          <p:nvPr>
            <p:ph type="title"/>
          </p:nvPr>
        </p:nvSpPr>
        <p:spPr>
          <a:xfrm>
            <a:off x="838200" y="1"/>
            <a:ext cx="10515600" cy="914400"/>
          </a:xfrm>
        </p:spPr>
        <p:txBody>
          <a:bodyPr/>
          <a:lstStyle/>
          <a:p>
            <a:r>
              <a:rPr lang="en-US" dirty="0"/>
              <a:t>UNGP 3 Pillar Structure</a:t>
            </a:r>
          </a:p>
        </p:txBody>
      </p:sp>
      <p:pic>
        <p:nvPicPr>
          <p:cNvPr id="8" name="Content Placeholder 7">
            <a:extLst>
              <a:ext uri="{FF2B5EF4-FFF2-40B4-BE49-F238E27FC236}">
                <a16:creationId xmlns:a16="http://schemas.microsoft.com/office/drawing/2014/main" id="{68B754EE-75C0-9C8B-0727-CA7F58FE5D9B}"/>
              </a:ext>
            </a:extLst>
          </p:cNvPr>
          <p:cNvPicPr>
            <a:picLocks noGrp="1" noChangeAspect="1"/>
          </p:cNvPicPr>
          <p:nvPr>
            <p:ph sz="half" idx="1"/>
          </p:nvPr>
        </p:nvPicPr>
        <p:blipFill>
          <a:blip r:embed="rId2"/>
          <a:stretch>
            <a:fillRect/>
          </a:stretch>
        </p:blipFill>
        <p:spPr>
          <a:xfrm>
            <a:off x="76200" y="1614024"/>
            <a:ext cx="5943600" cy="4100547"/>
          </a:xfrm>
        </p:spPr>
      </p:pic>
      <p:sp>
        <p:nvSpPr>
          <p:cNvPr id="6" name="Content Placeholder 5">
            <a:extLst>
              <a:ext uri="{FF2B5EF4-FFF2-40B4-BE49-F238E27FC236}">
                <a16:creationId xmlns:a16="http://schemas.microsoft.com/office/drawing/2014/main" id="{4C4F1F3F-677B-AD6E-0769-CD0349EA3E66}"/>
              </a:ext>
            </a:extLst>
          </p:cNvPr>
          <p:cNvSpPr>
            <a:spLocks noGrp="1"/>
          </p:cNvSpPr>
          <p:nvPr>
            <p:ph sz="half" idx="2"/>
          </p:nvPr>
        </p:nvSpPr>
        <p:spPr>
          <a:xfrm>
            <a:off x="6096000" y="1235677"/>
            <a:ext cx="6019800" cy="5622324"/>
          </a:xfrm>
        </p:spPr>
        <p:txBody>
          <a:bodyPr>
            <a:noAutofit/>
          </a:bodyPr>
          <a:lstStyle/>
          <a:p>
            <a:r>
              <a:rPr lang="en-US" b="1" i="1" dirty="0">
                <a:solidFill>
                  <a:srgbClr val="C00000"/>
                </a:solidFill>
                <a:effectLst/>
                <a:latin typeface="+mj-lt"/>
                <a:ea typeface="DengXian" panose="02010600030101010101" pitchFamily="2" charset="-122"/>
                <a:cs typeface="Times New Roman (Body CS)"/>
              </a:rPr>
              <a:t>State duty to protect </a:t>
            </a:r>
          </a:p>
          <a:p>
            <a:pPr lvl="1"/>
            <a:r>
              <a:rPr lang="en-US" dirty="0">
                <a:latin typeface="+mj-lt"/>
                <a:ea typeface="DengXian" panose="02010600030101010101" pitchFamily="2" charset="-122"/>
                <a:cs typeface="Times New Roman (Body CS)"/>
              </a:rPr>
              <a:t>G</a:t>
            </a:r>
            <a:r>
              <a:rPr lang="en-US" dirty="0">
                <a:effectLst/>
                <a:latin typeface="+mj-lt"/>
                <a:ea typeface="DengXian" panose="02010600030101010101" pitchFamily="2" charset="-122"/>
                <a:cs typeface="Times New Roman (Body CS)"/>
              </a:rPr>
              <a:t>rounded in </a:t>
            </a:r>
            <a:r>
              <a:rPr lang="en-US" i="1" dirty="0">
                <a:effectLst/>
                <a:latin typeface="+mj-lt"/>
                <a:ea typeface="DengXian" panose="02010600030101010101" pitchFamily="2" charset="-122"/>
                <a:cs typeface="Times New Roman (Body CS)"/>
              </a:rPr>
              <a:t>public law grounded in national constitutional law and state obligations under international law; </a:t>
            </a:r>
            <a:r>
              <a:rPr lang="en-US" dirty="0">
                <a:effectLst/>
                <a:latin typeface="+mj-lt"/>
                <a:ea typeface="DengXian" panose="02010600030101010101" pitchFamily="2" charset="-122"/>
                <a:cs typeface="Times New Roman (Body CS)"/>
              </a:rPr>
              <a:t>structured within systems of administrative and judicial oversight</a:t>
            </a:r>
          </a:p>
          <a:p>
            <a:r>
              <a:rPr lang="en-US" b="1" i="1" dirty="0">
                <a:solidFill>
                  <a:srgbClr val="C00000"/>
                </a:solidFill>
                <a:latin typeface="+mj-lt"/>
                <a:ea typeface="DengXian" panose="02010600030101010101" pitchFamily="2" charset="-122"/>
                <a:cs typeface="Times New Roman (Body CS)"/>
              </a:rPr>
              <a:t>C</a:t>
            </a:r>
            <a:r>
              <a:rPr lang="en-US" b="1" i="1" dirty="0">
                <a:solidFill>
                  <a:srgbClr val="C00000"/>
                </a:solidFill>
                <a:effectLst/>
                <a:latin typeface="+mj-lt"/>
                <a:ea typeface="DengXian" panose="02010600030101010101" pitchFamily="2" charset="-122"/>
                <a:cs typeface="Times New Roman (Body CS)"/>
              </a:rPr>
              <a:t>orporate responsibility to respect </a:t>
            </a:r>
          </a:p>
          <a:p>
            <a:pPr lvl="1"/>
            <a:r>
              <a:rPr lang="en-US" dirty="0">
                <a:latin typeface="+mj-lt"/>
                <a:ea typeface="DengXian" panose="02010600030101010101" pitchFamily="2" charset="-122"/>
                <a:cs typeface="Times New Roman (Body CS)"/>
              </a:rPr>
              <a:t>G</a:t>
            </a:r>
            <a:r>
              <a:rPr lang="en-US" dirty="0">
                <a:effectLst/>
                <a:latin typeface="+mj-lt"/>
                <a:ea typeface="DengXian" panose="02010600030101010101" pitchFamily="2" charset="-122"/>
                <a:cs typeface="Times New Roman (Body CS)"/>
              </a:rPr>
              <a:t>rounded in markets and </a:t>
            </a:r>
            <a:r>
              <a:rPr lang="en-US" i="1" dirty="0">
                <a:effectLst/>
                <a:latin typeface="+mj-lt"/>
                <a:ea typeface="DengXian" panose="02010600030101010101" pitchFamily="2" charset="-122"/>
                <a:cs typeface="Times New Roman (Body CS)"/>
              </a:rPr>
              <a:t>private law guided by international norms </a:t>
            </a:r>
            <a:r>
              <a:rPr lang="en-US" dirty="0">
                <a:effectLst/>
                <a:latin typeface="+mj-lt"/>
                <a:ea typeface="DengXian" panose="02010600030101010101" pitchFamily="2" charset="-122"/>
                <a:cs typeface="Times New Roman (Body CS)"/>
              </a:rPr>
              <a:t>and legal compliance principles; </a:t>
            </a:r>
          </a:p>
          <a:p>
            <a:r>
              <a:rPr lang="en-US" b="1" i="1" dirty="0">
                <a:solidFill>
                  <a:srgbClr val="C00000"/>
                </a:solidFill>
                <a:latin typeface="+mj-lt"/>
                <a:ea typeface="DengXian" panose="02010600030101010101" pitchFamily="2" charset="-122"/>
                <a:cs typeface="Times New Roman (Body CS)"/>
              </a:rPr>
              <a:t>R</a:t>
            </a:r>
            <a:r>
              <a:rPr lang="en-US" b="1" i="1" dirty="0">
                <a:solidFill>
                  <a:srgbClr val="C00000"/>
                </a:solidFill>
                <a:effectLst/>
                <a:latin typeface="+mj-lt"/>
                <a:ea typeface="DengXian" panose="02010600030101010101" pitchFamily="2" charset="-122"/>
                <a:cs typeface="Times New Roman (Body CS)"/>
              </a:rPr>
              <a:t>emedial pillar</a:t>
            </a:r>
          </a:p>
          <a:p>
            <a:pPr lvl="1"/>
            <a:r>
              <a:rPr lang="en-US" dirty="0">
                <a:latin typeface="+mj-lt"/>
                <a:ea typeface="DengXian" panose="02010600030101010101" pitchFamily="2" charset="-122"/>
                <a:cs typeface="Times New Roman (Body CS)"/>
              </a:rPr>
              <a:t>Grounded </a:t>
            </a:r>
            <a:r>
              <a:rPr lang="en-US" dirty="0">
                <a:effectLst/>
                <a:latin typeface="+mj-lt"/>
                <a:ea typeface="DengXian" panose="02010600030101010101" pitchFamily="2" charset="-122"/>
                <a:cs typeface="Times New Roman (Body CS)"/>
              </a:rPr>
              <a:t>in the critical role of state based judicial mechanism within a constellation of administrative, legislative or other appropriate mechanisms. </a:t>
            </a:r>
            <a:endParaRPr lang="en-US" dirty="0">
              <a:latin typeface="+mj-lt"/>
            </a:endParaRPr>
          </a:p>
        </p:txBody>
      </p:sp>
    </p:spTree>
    <p:extLst>
      <p:ext uri="{BB962C8B-B14F-4D97-AF65-F5344CB8AC3E}">
        <p14:creationId xmlns:p14="http://schemas.microsoft.com/office/powerpoint/2010/main" val="426876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Many question marks on black background">
            <a:extLst>
              <a:ext uri="{FF2B5EF4-FFF2-40B4-BE49-F238E27FC236}">
                <a16:creationId xmlns:a16="http://schemas.microsoft.com/office/drawing/2014/main" id="{F9ABF88F-516A-CBE6-D134-51DB29797256}"/>
              </a:ext>
            </a:extLst>
          </p:cNvPr>
          <p:cNvPicPr>
            <a:picLocks noChangeAspect="1"/>
          </p:cNvPicPr>
          <p:nvPr/>
        </p:nvPicPr>
        <p:blipFill rotWithShape="1">
          <a:blip r:embed="rId2"/>
          <a:srcRect t="7787"/>
          <a:stretch/>
        </p:blipFill>
        <p:spPr>
          <a:xfrm>
            <a:off x="20" y="10"/>
            <a:ext cx="12191981" cy="6857990"/>
          </a:xfrm>
          <a:prstGeom prst="rect">
            <a:avLst/>
          </a:prstGeom>
        </p:spPr>
      </p:pic>
      <p:sp>
        <p:nvSpPr>
          <p:cNvPr id="17" name="Rectangle 1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AF572604-3B7D-B24F-4765-2B47BB3401DF}"/>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t>Questions/Discussion</a:t>
            </a:r>
          </a:p>
        </p:txBody>
      </p:sp>
      <p:sp>
        <p:nvSpPr>
          <p:cNvPr id="19" name="Rectangle: Rounded Corners 1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6132478"/>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2D9094-24FB-A2DF-7FB2-F4F6EA6A7144}"/>
              </a:ext>
            </a:extLst>
          </p:cNvPr>
          <p:cNvSpPr>
            <a:spLocks noGrp="1"/>
          </p:cNvSpPr>
          <p:nvPr>
            <p:ph type="title"/>
          </p:nvPr>
        </p:nvSpPr>
        <p:spPr>
          <a:xfrm>
            <a:off x="5857103" y="4677633"/>
            <a:ext cx="3929447" cy="1325563"/>
          </a:xfrm>
        </p:spPr>
        <p:txBody>
          <a:bodyPr>
            <a:noAutofit/>
          </a:bodyPr>
          <a:lstStyle/>
          <a:p>
            <a:r>
              <a:rPr lang="en-US" sz="8000" b="1" dirty="0">
                <a:solidFill>
                  <a:schemeClr val="bg1"/>
                </a:solidFill>
              </a:rPr>
              <a:t>Thanks!</a:t>
            </a:r>
          </a:p>
        </p:txBody>
      </p:sp>
    </p:spTree>
    <p:extLst>
      <p:ext uri="{BB962C8B-B14F-4D97-AF65-F5344CB8AC3E}">
        <p14:creationId xmlns:p14="http://schemas.microsoft.com/office/powerpoint/2010/main" val="2318962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person wearing a crown&#10;&#10;Description automatically generated with medium confidence">
            <a:extLst>
              <a:ext uri="{FF2B5EF4-FFF2-40B4-BE49-F238E27FC236}">
                <a16:creationId xmlns:a16="http://schemas.microsoft.com/office/drawing/2014/main" id="{9A949A11-AD4F-403A-FFBA-B1AFE0CD3776}"/>
              </a:ext>
            </a:extLst>
          </p:cNvPr>
          <p:cNvPicPr>
            <a:picLocks noGrp="1" noChangeAspect="1"/>
          </p:cNvPicPr>
          <p:nvPr>
            <p:ph sz="half" idx="2"/>
          </p:nvPr>
        </p:nvPicPr>
        <p:blipFill rotWithShape="1">
          <a:blip r:embed="rId2"/>
          <a:srcRect t="10476" b="18601"/>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427D7D-814E-D68A-1AF4-BCF044784F81}"/>
              </a:ext>
            </a:extLst>
          </p:cNvPr>
          <p:cNvSpPr>
            <a:spLocks noGrp="1"/>
          </p:cNvSpPr>
          <p:nvPr>
            <p:ph type="title"/>
          </p:nvPr>
        </p:nvSpPr>
        <p:spPr>
          <a:xfrm>
            <a:off x="354724" y="365125"/>
            <a:ext cx="4305665" cy="1899912"/>
          </a:xfrm>
        </p:spPr>
        <p:txBody>
          <a:bodyPr vert="horz" lIns="91440" tIns="45720" rIns="91440" bIns="45720" rtlCol="0" anchor="ctr">
            <a:normAutofit fontScale="90000"/>
          </a:bodyPr>
          <a:lstStyle/>
          <a:p>
            <a:r>
              <a:rPr lang="en-US" sz="3700" dirty="0"/>
              <a:t>Where and How Does Human Rights Due Diligence Fit Into the UNGP Framework?</a:t>
            </a:r>
          </a:p>
        </p:txBody>
      </p:sp>
      <p:sp>
        <p:nvSpPr>
          <p:cNvPr id="3" name="Content Placeholder 2">
            <a:extLst>
              <a:ext uri="{FF2B5EF4-FFF2-40B4-BE49-F238E27FC236}">
                <a16:creationId xmlns:a16="http://schemas.microsoft.com/office/drawing/2014/main" id="{BC074AB1-53A8-CE43-B921-EE6FEEFB82C2}"/>
              </a:ext>
            </a:extLst>
          </p:cNvPr>
          <p:cNvSpPr>
            <a:spLocks noGrp="1"/>
          </p:cNvSpPr>
          <p:nvPr>
            <p:ph sz="half" idx="1"/>
          </p:nvPr>
        </p:nvSpPr>
        <p:spPr>
          <a:xfrm>
            <a:off x="354724" y="2392158"/>
            <a:ext cx="4627179" cy="4323951"/>
          </a:xfrm>
        </p:spPr>
        <p:txBody>
          <a:bodyPr vert="horz" lIns="91440" tIns="45720" rIns="91440" bIns="45720" rtlCol="0">
            <a:normAutofit/>
          </a:bodyPr>
          <a:lstStyle/>
          <a:p>
            <a:r>
              <a:rPr lang="en-US" sz="1700" dirty="0"/>
              <a:t>Consider the aligning structures of the UNGP as a whole</a:t>
            </a:r>
          </a:p>
          <a:p>
            <a:pPr lvl="1"/>
            <a:r>
              <a:rPr lang="en-US" sz="1700" dirty="0"/>
              <a:t>General principles</a:t>
            </a:r>
          </a:p>
          <a:p>
            <a:pPr lvl="1"/>
            <a:r>
              <a:rPr lang="en-US" sz="1700" dirty="0"/>
              <a:t>“End of the beginning” narratives</a:t>
            </a:r>
          </a:p>
          <a:p>
            <a:r>
              <a:rPr lang="en-US" sz="1700" dirty="0"/>
              <a:t>Examine the core structural regulatory framework for the three pillars</a:t>
            </a:r>
          </a:p>
          <a:p>
            <a:pPr lvl="1"/>
            <a:r>
              <a:rPr lang="en-US" sz="1700" dirty="0"/>
              <a:t>Regulatory silos</a:t>
            </a:r>
          </a:p>
          <a:p>
            <a:pPr lvl="1"/>
            <a:r>
              <a:rPr lang="en-US" sz="1700" dirty="0"/>
              <a:t>Risk cabins</a:t>
            </a:r>
          </a:p>
          <a:p>
            <a:r>
              <a:rPr lang="en-US" sz="1700" dirty="0"/>
              <a:t>Consider the interlinkages</a:t>
            </a:r>
          </a:p>
          <a:p>
            <a:pPr lvl="1"/>
            <a:r>
              <a:rPr lang="en-US" sz="1700" dirty="0"/>
              <a:t>Structural</a:t>
            </a:r>
          </a:p>
          <a:p>
            <a:pPr lvl="1"/>
            <a:r>
              <a:rPr lang="en-US" sz="1700" dirty="0"/>
              <a:t>Regulatory</a:t>
            </a:r>
          </a:p>
          <a:p>
            <a:endParaRPr lang="en-US" sz="1700" dirty="0"/>
          </a:p>
        </p:txBody>
      </p:sp>
    </p:spTree>
    <p:extLst>
      <p:ext uri="{BB962C8B-B14F-4D97-AF65-F5344CB8AC3E}">
        <p14:creationId xmlns:p14="http://schemas.microsoft.com/office/powerpoint/2010/main" val="2358333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B148762-9D0C-DBFE-79D7-0554DD9C2E40}"/>
              </a:ext>
            </a:extLst>
          </p:cNvPr>
          <p:cNvPicPr>
            <a:picLocks noGrp="1" noChangeAspect="1"/>
          </p:cNvPicPr>
          <p:nvPr>
            <p:ph idx="1"/>
          </p:nvPr>
        </p:nvPicPr>
        <p:blipFill rotWithShape="1">
          <a:blip r:embed="rId2"/>
          <a:srcRect t="15094"/>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A4A0C5C-00E2-24BA-6289-8C27141A3B0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Crossing the Streams/Fording the River</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586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08A10D-DC71-663E-B665-DB46C1DB9246}"/>
              </a:ext>
            </a:extLst>
          </p:cNvPr>
          <p:cNvSpPr>
            <a:spLocks noGrp="1"/>
          </p:cNvSpPr>
          <p:nvPr>
            <p:ph type="title"/>
          </p:nvPr>
        </p:nvSpPr>
        <p:spPr>
          <a:xfrm>
            <a:off x="418071" y="130347"/>
            <a:ext cx="5251316" cy="1807305"/>
          </a:xfrm>
        </p:spPr>
        <p:txBody>
          <a:bodyPr vert="horz" lIns="91440" tIns="45720" rIns="91440" bIns="45720" rtlCol="0" anchor="ctr">
            <a:normAutofit/>
          </a:bodyPr>
          <a:lstStyle/>
          <a:p>
            <a:r>
              <a:rPr lang="en-US" dirty="0"/>
              <a:t>Due Diligence and Risk</a:t>
            </a:r>
          </a:p>
        </p:txBody>
      </p:sp>
      <p:sp>
        <p:nvSpPr>
          <p:cNvPr id="4" name="Content Placeholder 3">
            <a:extLst>
              <a:ext uri="{FF2B5EF4-FFF2-40B4-BE49-F238E27FC236}">
                <a16:creationId xmlns:a16="http://schemas.microsoft.com/office/drawing/2014/main" id="{B35DA072-C49A-C45A-2C7B-F69583061432}"/>
              </a:ext>
            </a:extLst>
          </p:cNvPr>
          <p:cNvSpPr>
            <a:spLocks noGrp="1"/>
          </p:cNvSpPr>
          <p:nvPr>
            <p:ph sz="half" idx="1"/>
          </p:nvPr>
        </p:nvSpPr>
        <p:spPr>
          <a:xfrm>
            <a:off x="0" y="1752528"/>
            <a:ext cx="6096000" cy="5105471"/>
          </a:xfrm>
        </p:spPr>
        <p:txBody>
          <a:bodyPr vert="horz" lIns="91440" tIns="45720" rIns="91440" bIns="45720" rtlCol="0">
            <a:normAutofit lnSpcReduction="10000"/>
          </a:bodyPr>
          <a:lstStyle/>
          <a:p>
            <a:r>
              <a:rPr lang="en-US" sz="2400" dirty="0"/>
              <a:t>Generally: “</a:t>
            </a:r>
            <a:r>
              <a:rPr lang="en-US" sz="2400" b="1" dirty="0"/>
              <a:t>a process or effort to collect and analyze information before making a decision</a:t>
            </a:r>
            <a:r>
              <a:rPr lang="en-US" sz="2400" dirty="0"/>
              <a:t>.”</a:t>
            </a:r>
          </a:p>
          <a:p>
            <a:r>
              <a:rPr lang="en-US" sz="2400" dirty="0"/>
              <a:t>Risk mitigation (against a liability standard)</a:t>
            </a:r>
          </a:p>
          <a:p>
            <a:pPr lvl="1"/>
            <a:r>
              <a:rPr lang="en-US" dirty="0"/>
              <a:t>Legal Risk</a:t>
            </a:r>
          </a:p>
          <a:p>
            <a:pPr lvl="1"/>
            <a:r>
              <a:rPr lang="en-US" dirty="0"/>
              <a:t>Business Risk</a:t>
            </a:r>
          </a:p>
          <a:p>
            <a:pPr lvl="1"/>
            <a:r>
              <a:rPr lang="en-US" dirty="0"/>
              <a:t>Financial Risk</a:t>
            </a:r>
          </a:p>
          <a:p>
            <a:pPr lvl="1"/>
            <a:r>
              <a:rPr lang="en-US" dirty="0"/>
              <a:t>Compliance Risk</a:t>
            </a:r>
          </a:p>
          <a:p>
            <a:pPr lvl="1"/>
            <a:r>
              <a:rPr lang="en-US" dirty="0"/>
              <a:t>Political Risk</a:t>
            </a:r>
          </a:p>
          <a:p>
            <a:r>
              <a:rPr lang="en-US" sz="2400" dirty="0"/>
              <a:t>Due Care</a:t>
            </a:r>
          </a:p>
          <a:p>
            <a:pPr lvl="1"/>
            <a:r>
              <a:rPr lang="en-US" dirty="0"/>
              <a:t>All phases of economic activity</a:t>
            </a:r>
          </a:p>
          <a:p>
            <a:pPr lvl="1"/>
            <a:r>
              <a:rPr lang="en-US" dirty="0"/>
              <a:t>Internal/external</a:t>
            </a:r>
          </a:p>
          <a:p>
            <a:pPr lvl="1"/>
            <a:r>
              <a:rPr lang="en-US" dirty="0"/>
              <a:t>Costing/impacts</a:t>
            </a:r>
          </a:p>
        </p:txBody>
      </p:sp>
      <p:pic>
        <p:nvPicPr>
          <p:cNvPr id="7" name="Content Placeholder 6" descr="A painting of two people&#10;&#10;Description automatically generated">
            <a:extLst>
              <a:ext uri="{FF2B5EF4-FFF2-40B4-BE49-F238E27FC236}">
                <a16:creationId xmlns:a16="http://schemas.microsoft.com/office/drawing/2014/main" id="{CABF380B-A667-4CB4-D61C-75BE813060B1}"/>
              </a:ext>
            </a:extLst>
          </p:cNvPr>
          <p:cNvPicPr>
            <a:picLocks noGrp="1" noChangeAspect="1"/>
          </p:cNvPicPr>
          <p:nvPr>
            <p:ph sz="half" idx="2"/>
          </p:nvPr>
        </p:nvPicPr>
        <p:blipFill rotWithShape="1">
          <a:blip r:embed="rId2"/>
          <a:srcRect r="-2" b="1431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228206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B6742-CB29-1572-42FC-F399DC246D00}"/>
              </a:ext>
            </a:extLst>
          </p:cNvPr>
          <p:cNvSpPr>
            <a:spLocks noGrp="1"/>
          </p:cNvSpPr>
          <p:nvPr>
            <p:ph type="title"/>
          </p:nvPr>
        </p:nvSpPr>
        <p:spPr>
          <a:xfrm>
            <a:off x="412354" y="0"/>
            <a:ext cx="5855043" cy="1325563"/>
          </a:xfrm>
        </p:spPr>
        <p:txBody>
          <a:bodyPr/>
          <a:lstStyle/>
          <a:p>
            <a:r>
              <a:rPr lang="en-US" dirty="0"/>
              <a:t>UNGP as Aligned Parallel Risk-Reg Structures</a:t>
            </a:r>
          </a:p>
        </p:txBody>
      </p:sp>
      <p:sp>
        <p:nvSpPr>
          <p:cNvPr id="3" name="Content Placeholder 2">
            <a:extLst>
              <a:ext uri="{FF2B5EF4-FFF2-40B4-BE49-F238E27FC236}">
                <a16:creationId xmlns:a16="http://schemas.microsoft.com/office/drawing/2014/main" id="{50B228EB-7130-259D-DCB3-9D074BB896A9}"/>
              </a:ext>
            </a:extLst>
          </p:cNvPr>
          <p:cNvSpPr>
            <a:spLocks noGrp="1"/>
          </p:cNvSpPr>
          <p:nvPr>
            <p:ph sz="half" idx="1"/>
          </p:nvPr>
        </p:nvSpPr>
        <p:spPr/>
        <p:txBody>
          <a:bodyPr>
            <a:normAutofit fontScale="85000" lnSpcReduction="10000"/>
          </a:bodyPr>
          <a:lstStyle/>
          <a:p>
            <a:pPr marL="457200" lvl="1" indent="0">
              <a:buNone/>
            </a:pPr>
            <a:endParaRPr lang="en-US" dirty="0"/>
          </a:p>
          <a:p>
            <a:endParaRPr lang="en-US" dirty="0"/>
          </a:p>
        </p:txBody>
      </p:sp>
      <p:sp>
        <p:nvSpPr>
          <p:cNvPr id="6" name="Content Placeholder 5">
            <a:extLst>
              <a:ext uri="{FF2B5EF4-FFF2-40B4-BE49-F238E27FC236}">
                <a16:creationId xmlns:a16="http://schemas.microsoft.com/office/drawing/2014/main" id="{19E8CF74-EF23-788D-FFB5-47E43D34E7FE}"/>
              </a:ext>
            </a:extLst>
          </p:cNvPr>
          <p:cNvSpPr>
            <a:spLocks noGrp="1"/>
          </p:cNvSpPr>
          <p:nvPr>
            <p:ph sz="half" idx="2"/>
          </p:nvPr>
        </p:nvSpPr>
        <p:spPr>
          <a:xfrm>
            <a:off x="74140" y="1553883"/>
            <a:ext cx="6972405" cy="5245723"/>
          </a:xfrm>
        </p:spPr>
        <p:txBody>
          <a:bodyPr>
            <a:normAutofit fontScale="85000" lnSpcReduction="10000"/>
          </a:bodyPr>
          <a:lstStyle/>
          <a:p>
            <a:r>
              <a:rPr lang="en-US" dirty="0"/>
              <a:t>Reading Pillars 1-2-3 as interlinked interpenetrating institutional frameworks</a:t>
            </a:r>
          </a:p>
          <a:p>
            <a:pPr lvl="1"/>
            <a:r>
              <a:rPr lang="en-US" dirty="0"/>
              <a:t>Structural coupling among functionally differentiated institutional actors that together constitute the aggregated sum of human social relations</a:t>
            </a:r>
          </a:p>
          <a:p>
            <a:r>
              <a:rPr lang="en-US" dirty="0"/>
              <a:t>Due diligence Runs through this</a:t>
            </a:r>
          </a:p>
          <a:p>
            <a:pPr lvl="1"/>
            <a:r>
              <a:rPr lang="en-US" dirty="0"/>
              <a:t>Pillar 1</a:t>
            </a:r>
          </a:p>
          <a:p>
            <a:pPr lvl="2"/>
            <a:r>
              <a:rPr lang="en-US" dirty="0"/>
              <a:t>Macro regulation; coordination; and guidance function within territories</a:t>
            </a:r>
          </a:p>
          <a:p>
            <a:pPr lvl="2"/>
            <a:r>
              <a:rPr lang="en-US" dirty="0"/>
              <a:t>Supra coordination through international institutions and private actors</a:t>
            </a:r>
          </a:p>
          <a:p>
            <a:pPr lvl="1"/>
            <a:r>
              <a:rPr lang="en-US" dirty="0"/>
              <a:t>Pillar 2</a:t>
            </a:r>
          </a:p>
          <a:p>
            <a:pPr lvl="2"/>
            <a:r>
              <a:rPr lang="en-US" dirty="0"/>
              <a:t>Micro regulation; coordination; and guidance function within the territories of global production</a:t>
            </a:r>
          </a:p>
          <a:p>
            <a:pPr lvl="2"/>
            <a:r>
              <a:rPr lang="en-US" dirty="0"/>
              <a:t>Supra coordination through transnational alignments with NGOs, IOs, and  states</a:t>
            </a:r>
          </a:p>
          <a:p>
            <a:pPr lvl="1"/>
            <a:r>
              <a:rPr lang="en-US" dirty="0"/>
              <a:t>Pillar 3</a:t>
            </a:r>
          </a:p>
          <a:p>
            <a:pPr lvl="2"/>
            <a:r>
              <a:rPr lang="en-US" dirty="0"/>
              <a:t>State coordinated systems of interlocking remedial mechanisms (judicial, administrative, data-based accountability)</a:t>
            </a:r>
          </a:p>
          <a:p>
            <a:endParaRPr lang="en-US" dirty="0"/>
          </a:p>
        </p:txBody>
      </p:sp>
      <p:pic>
        <p:nvPicPr>
          <p:cNvPr id="8" name="Picture 7" descr="A picture containing dog, ground, standing, white&#10;&#10;Description automatically generated">
            <a:extLst>
              <a:ext uri="{FF2B5EF4-FFF2-40B4-BE49-F238E27FC236}">
                <a16:creationId xmlns:a16="http://schemas.microsoft.com/office/drawing/2014/main" id="{8D48AE53-6A2F-77F3-4ED1-183365AEB1D1}"/>
              </a:ext>
            </a:extLst>
          </p:cNvPr>
          <p:cNvPicPr>
            <a:picLocks noChangeAspect="1"/>
          </p:cNvPicPr>
          <p:nvPr/>
        </p:nvPicPr>
        <p:blipFill>
          <a:blip r:embed="rId2"/>
          <a:stretch>
            <a:fillRect/>
          </a:stretch>
        </p:blipFill>
        <p:spPr>
          <a:xfrm>
            <a:off x="7046545" y="0"/>
            <a:ext cx="5145455" cy="6858000"/>
          </a:xfrm>
          <a:prstGeom prst="rect">
            <a:avLst/>
          </a:prstGeom>
        </p:spPr>
      </p:pic>
    </p:spTree>
    <p:extLst>
      <p:ext uri="{BB962C8B-B14F-4D97-AF65-F5344CB8AC3E}">
        <p14:creationId xmlns:p14="http://schemas.microsoft.com/office/powerpoint/2010/main" val="2857257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54086-CAC9-12EF-D4C8-DAA082588EA4}"/>
              </a:ext>
            </a:extLst>
          </p:cNvPr>
          <p:cNvSpPr>
            <a:spLocks noGrp="1"/>
          </p:cNvSpPr>
          <p:nvPr>
            <p:ph type="title"/>
          </p:nvPr>
        </p:nvSpPr>
        <p:spPr>
          <a:xfrm>
            <a:off x="598665" y="44277"/>
            <a:ext cx="6002110" cy="1495425"/>
          </a:xfrm>
        </p:spPr>
        <p:txBody>
          <a:bodyPr vert="horz" lIns="91440" tIns="45720" rIns="91440" bIns="45720" rtlCol="0" anchor="ctr">
            <a:normAutofit/>
          </a:bodyPr>
          <a:lstStyle/>
          <a:p>
            <a:r>
              <a:rPr lang="en-US" sz="4000" dirty="0"/>
              <a:t>The Framing Ideology</a:t>
            </a:r>
          </a:p>
        </p:txBody>
      </p:sp>
      <p:sp>
        <p:nvSpPr>
          <p:cNvPr id="4" name="Content Placeholder 3">
            <a:extLst>
              <a:ext uri="{FF2B5EF4-FFF2-40B4-BE49-F238E27FC236}">
                <a16:creationId xmlns:a16="http://schemas.microsoft.com/office/drawing/2014/main" id="{1197E9AF-2B51-B17C-F69D-FD7469D7BEA0}"/>
              </a:ext>
            </a:extLst>
          </p:cNvPr>
          <p:cNvSpPr>
            <a:spLocks noGrp="1"/>
          </p:cNvSpPr>
          <p:nvPr>
            <p:ph sz="half" idx="2"/>
          </p:nvPr>
        </p:nvSpPr>
        <p:spPr>
          <a:xfrm>
            <a:off x="595616" y="1526109"/>
            <a:ext cx="5578261" cy="5318298"/>
          </a:xfrm>
        </p:spPr>
        <p:txBody>
          <a:bodyPr vert="horz" lIns="91440" tIns="45720" rIns="91440" bIns="45720" rtlCol="0">
            <a:noAutofit/>
          </a:bodyPr>
          <a:lstStyle/>
          <a:p>
            <a:r>
              <a:rPr lang="en-US" sz="2400" b="1" dirty="0"/>
              <a:t>Prevent-Mitigate-Remedy</a:t>
            </a:r>
          </a:p>
          <a:p>
            <a:pPr lvl="1"/>
            <a:r>
              <a:rPr lang="en-US" dirty="0"/>
              <a:t>Transposing public administrative culture sensibilities or embedding accountability and avoiding free riding</a:t>
            </a:r>
          </a:p>
          <a:p>
            <a:pPr lvl="2"/>
            <a:r>
              <a:rPr lang="en-US" sz="2400" dirty="0"/>
              <a:t>Governing risk and value in business decision making (administrative and process-centered)</a:t>
            </a:r>
          </a:p>
          <a:p>
            <a:pPr lvl="3"/>
            <a:r>
              <a:rPr lang="en-US" sz="2400" dirty="0"/>
              <a:t>endogenous</a:t>
            </a:r>
          </a:p>
          <a:p>
            <a:pPr lvl="2"/>
            <a:r>
              <a:rPr lang="en-US" sz="2400" dirty="0"/>
              <a:t>Imposing conduct rules and interdictions (traditional norms and command-prosecution-centered)</a:t>
            </a:r>
          </a:p>
          <a:p>
            <a:pPr lvl="3"/>
            <a:r>
              <a:rPr lang="en-US" sz="2400" dirty="0"/>
              <a:t>exogenous.</a:t>
            </a:r>
          </a:p>
        </p:txBody>
      </p:sp>
      <p:pic>
        <p:nvPicPr>
          <p:cNvPr id="8" name="Content Placeholder 7" descr="A collection of zodiac signs&#10;&#10;Description automatically generated">
            <a:extLst>
              <a:ext uri="{FF2B5EF4-FFF2-40B4-BE49-F238E27FC236}">
                <a16:creationId xmlns:a16="http://schemas.microsoft.com/office/drawing/2014/main" id="{F72E38B9-0751-DF5C-820A-421195C924A1}"/>
              </a:ext>
            </a:extLst>
          </p:cNvPr>
          <p:cNvPicPr>
            <a:picLocks noGrp="1" noChangeAspect="1"/>
          </p:cNvPicPr>
          <p:nvPr>
            <p:ph sz="half" idx="1"/>
          </p:nvPr>
        </p:nvPicPr>
        <p:blipFill rotWithShape="1">
          <a:blip r:embed="rId2"/>
          <a:srcRect r="3257"/>
          <a:stretch/>
        </p:blipFill>
        <p:spPr>
          <a:xfrm>
            <a:off x="6726621" y="10"/>
            <a:ext cx="5465379" cy="6857990"/>
          </a:xfrm>
          <a:prstGeom prst="rect">
            <a:avLst/>
          </a:prstGeom>
          <a:effectLst/>
        </p:spPr>
      </p:pic>
    </p:spTree>
    <p:extLst>
      <p:ext uri="{BB962C8B-B14F-4D97-AF65-F5344CB8AC3E}">
        <p14:creationId xmlns:p14="http://schemas.microsoft.com/office/powerpoint/2010/main" val="1764146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EF1F4D-5580-E285-2C1B-BAFF662EF767}"/>
              </a:ext>
            </a:extLst>
          </p:cNvPr>
          <p:cNvSpPr>
            <a:spLocks noGrp="1"/>
          </p:cNvSpPr>
          <p:nvPr>
            <p:ph type="title"/>
          </p:nvPr>
        </p:nvSpPr>
        <p:spPr>
          <a:xfrm>
            <a:off x="5297762" y="329184"/>
            <a:ext cx="6251110" cy="1305099"/>
          </a:xfrm>
        </p:spPr>
        <p:txBody>
          <a:bodyPr vert="horz" lIns="91440" tIns="45720" rIns="91440" bIns="45720" rtlCol="0" anchor="b">
            <a:normAutofit/>
          </a:bodyPr>
          <a:lstStyle/>
          <a:p>
            <a:r>
              <a:rPr lang="en-US" sz="3800" dirty="0"/>
              <a:t>HRDD Mediating Between Prevention-Mitigation-Remedy</a:t>
            </a:r>
          </a:p>
        </p:txBody>
      </p:sp>
      <p:pic>
        <p:nvPicPr>
          <p:cNvPr id="6" name="Content Placeholder 5" descr="People sitting on a train&#10;&#10;Description automatically generated">
            <a:extLst>
              <a:ext uri="{FF2B5EF4-FFF2-40B4-BE49-F238E27FC236}">
                <a16:creationId xmlns:a16="http://schemas.microsoft.com/office/drawing/2014/main" id="{04F2D208-B58D-A2B5-8632-4A829FECC615}"/>
              </a:ext>
            </a:extLst>
          </p:cNvPr>
          <p:cNvPicPr>
            <a:picLocks noGrp="1" noChangeAspect="1"/>
          </p:cNvPicPr>
          <p:nvPr>
            <p:ph sz="half" idx="1"/>
          </p:nvPr>
        </p:nvPicPr>
        <p:blipFill rotWithShape="1">
          <a:blip r:embed="rId2"/>
          <a:srcRect l="1265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66CCC899-4229-1279-9074-DCB872495907}"/>
              </a:ext>
            </a:extLst>
          </p:cNvPr>
          <p:cNvSpPr>
            <a:spLocks noGrp="1"/>
          </p:cNvSpPr>
          <p:nvPr>
            <p:ph sz="half" idx="2"/>
          </p:nvPr>
        </p:nvSpPr>
        <p:spPr>
          <a:xfrm>
            <a:off x="4657345" y="2706624"/>
            <a:ext cx="7531607" cy="4133078"/>
          </a:xfrm>
        </p:spPr>
        <p:txBody>
          <a:bodyPr vert="horz" lIns="91440" tIns="45720" rIns="91440" bIns="45720" rtlCol="0">
            <a:normAutofit lnSpcReduction="10000"/>
          </a:bodyPr>
          <a:lstStyle/>
          <a:p>
            <a:r>
              <a:rPr lang="en-US" sz="1400" b="1" i="1" dirty="0"/>
              <a:t>Central Contradiction </a:t>
            </a:r>
            <a:r>
              <a:rPr lang="en-US" sz="1400" b="1" dirty="0"/>
              <a:t>between Markets and Management</a:t>
            </a:r>
          </a:p>
          <a:p>
            <a:pPr lvl="1"/>
            <a:r>
              <a:rPr lang="en-US" sz="1400" b="1" i="1" dirty="0">
                <a:solidFill>
                  <a:srgbClr val="C00000"/>
                </a:solidFill>
              </a:rPr>
              <a:t>Markets</a:t>
            </a:r>
            <a:r>
              <a:rPr lang="en-US" sz="1400" dirty="0"/>
              <a:t> based bottom-up decisions and centrally planned or guided top-down choices;</a:t>
            </a:r>
          </a:p>
          <a:p>
            <a:pPr lvl="2"/>
            <a:r>
              <a:rPr lang="en-US" sz="1400" dirty="0"/>
              <a:t>Issue of line drawing</a:t>
            </a:r>
          </a:p>
          <a:p>
            <a:pPr lvl="2"/>
            <a:r>
              <a:rPr lang="en-US" sz="1400" dirty="0"/>
              <a:t>Focus on post facto compensation</a:t>
            </a:r>
          </a:p>
          <a:p>
            <a:pPr lvl="2"/>
            <a:r>
              <a:rPr lang="en-US" sz="1400" dirty="0"/>
              <a:t>Longer term—mitigation</a:t>
            </a:r>
          </a:p>
          <a:p>
            <a:pPr lvl="2"/>
            <a:r>
              <a:rPr lang="en-US" sz="1400" dirty="0"/>
              <a:t>Prevention—longest term and in the public realm</a:t>
            </a:r>
          </a:p>
          <a:p>
            <a:pPr lvl="1"/>
            <a:r>
              <a:rPr lang="en-US" sz="1400" dirty="0"/>
              <a:t>The ideology and construction of profit (public and private) as the foundational rationalizing premise</a:t>
            </a:r>
          </a:p>
          <a:p>
            <a:pPr lvl="1"/>
            <a:r>
              <a:rPr lang="en-US" sz="1400" b="1" i="1" dirty="0">
                <a:solidFill>
                  <a:srgbClr val="C00000"/>
                </a:solidFill>
              </a:rPr>
              <a:t>Managemen</a:t>
            </a:r>
            <a:r>
              <a:rPr lang="en-US" sz="1400" dirty="0"/>
              <a:t>t compliance based with state as </a:t>
            </a:r>
            <a:r>
              <a:rPr lang="en-US" sz="1400" dirty="0" err="1"/>
              <a:t>te</a:t>
            </a:r>
            <a:r>
              <a:rPr lang="en-US" sz="1400" dirty="0"/>
              <a:t> critical shareholder</a:t>
            </a:r>
          </a:p>
          <a:p>
            <a:pPr lvl="1"/>
            <a:r>
              <a:rPr lang="en-US" sz="1400" dirty="0"/>
              <a:t>Centralizing or privatizing standards and standard setting functions.</a:t>
            </a:r>
          </a:p>
          <a:p>
            <a:pPr lvl="2"/>
            <a:r>
              <a:rPr lang="en-US" sz="1400" b="1" dirty="0"/>
              <a:t>State based public versus private and 3</a:t>
            </a:r>
            <a:r>
              <a:rPr lang="en-US" sz="1400" b="1" baseline="30000" dirty="0"/>
              <a:t>rd</a:t>
            </a:r>
            <a:r>
              <a:rPr lang="en-US" sz="1400" b="1" dirty="0"/>
              <a:t> party</a:t>
            </a:r>
          </a:p>
          <a:p>
            <a:pPr lvl="3"/>
            <a:r>
              <a:rPr lang="en-US" sz="1400" b="1" dirty="0"/>
              <a:t>Tolerance of markets for private standards </a:t>
            </a:r>
          </a:p>
          <a:p>
            <a:pPr lvl="4"/>
            <a:r>
              <a:rPr lang="en-US" sz="1400" b="1" dirty="0" err="1"/>
              <a:t>Eg</a:t>
            </a:r>
            <a:r>
              <a:rPr lang="en-US" sz="1400" b="1" dirty="0"/>
              <a:t> NGO and for-profit institutions</a:t>
            </a:r>
          </a:p>
          <a:p>
            <a:pPr lvl="3"/>
            <a:r>
              <a:rPr lang="en-US" sz="1400" b="1" dirty="0"/>
              <a:t>Or markets for national public standards</a:t>
            </a:r>
          </a:p>
          <a:p>
            <a:pPr lvl="4"/>
            <a:r>
              <a:rPr lang="en-US" sz="1400" b="1" dirty="0" err="1"/>
              <a:t>Eg</a:t>
            </a:r>
            <a:r>
              <a:rPr lang="en-US" sz="1400" b="1" dirty="0"/>
              <a:t> German </a:t>
            </a:r>
            <a:r>
              <a:rPr lang="en-US" sz="1400" b="1" dirty="0" err="1"/>
              <a:t>mHRDD</a:t>
            </a:r>
            <a:endParaRPr lang="en-US" sz="1400" b="1" dirty="0"/>
          </a:p>
          <a:p>
            <a:pPr lvl="1"/>
            <a:r>
              <a:rPr lang="en-US" sz="1400" dirty="0"/>
              <a:t>The ideology of compliance and public profit (value to the political collective)</a:t>
            </a:r>
          </a:p>
          <a:p>
            <a:pPr lvl="2"/>
            <a:r>
              <a:rPr lang="en-US" sz="1400" dirty="0"/>
              <a:t>Compliance as a norms based “golden share”</a:t>
            </a:r>
          </a:p>
          <a:p>
            <a:endParaRPr lang="en-US" sz="1000" dirty="0"/>
          </a:p>
        </p:txBody>
      </p:sp>
    </p:spTree>
    <p:extLst>
      <p:ext uri="{BB962C8B-B14F-4D97-AF65-F5344CB8AC3E}">
        <p14:creationId xmlns:p14="http://schemas.microsoft.com/office/powerpoint/2010/main" val="32131775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2372</TotalTime>
  <Words>3553</Words>
  <Application>Microsoft Macintosh PowerPoint</Application>
  <PresentationFormat>Widescreen</PresentationFormat>
  <Paragraphs>287</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Human Rights Due Diligence in the UNGPs </vt:lpstr>
      <vt:lpstr>Problemmatique of the UNGP</vt:lpstr>
      <vt:lpstr>UNGP 3 Pillar Structure</vt:lpstr>
      <vt:lpstr>Where and How Does Human Rights Due Diligence Fit Into the UNGP Framework?</vt:lpstr>
      <vt:lpstr>Crossing the Streams/Fording the River</vt:lpstr>
      <vt:lpstr>Due Diligence and Risk</vt:lpstr>
      <vt:lpstr>UNGP as Aligned Parallel Risk-Reg Structures</vt:lpstr>
      <vt:lpstr>The Framing Ideology</vt:lpstr>
      <vt:lpstr>HRDD Mediating Between Prevention-Mitigation-Remedy</vt:lpstr>
      <vt:lpstr>From Principled Pragmatism to HRDD</vt:lpstr>
      <vt:lpstr>From Goal to Structure</vt:lpstr>
      <vt:lpstr>Chapeaus--The UNGP General Principles</vt:lpstr>
      <vt:lpstr>The Hard Shell of the 1st Pillar</vt:lpstr>
      <vt:lpstr>Masks of Complexity</vt:lpstr>
      <vt:lpstr>Consequences</vt:lpstr>
      <vt:lpstr>The Challenges</vt:lpstr>
      <vt:lpstr>Conversations between the Harder 1st and Softer 2nd Pillar</vt:lpstr>
      <vt:lpstr> Duty Versus Responsibility</vt:lpstr>
      <vt:lpstr>Hard &amp; Soft Legal Foundations</vt:lpstr>
      <vt:lpstr>POLICY OPERATIONLIZATION</vt:lpstr>
      <vt:lpstr>The Soft Law of Policy Coherence</vt:lpstr>
      <vt:lpstr>The Hard &amp; Soft Law of Diligence</vt:lpstr>
      <vt:lpstr>The Law of Soft Interventions in Production</vt:lpstr>
      <vt:lpstr>Soft and Hard Remedial Measures</vt:lpstr>
      <vt:lpstr>Semi-Firm: Compliance and Remediation</vt:lpstr>
      <vt:lpstr>Remedial Variegation</vt:lpstr>
      <vt:lpstr>Interweaving Hard and Soft Law— The Soft Edges of the Hard Law of mHRDD </vt:lpstr>
      <vt:lpstr>What is Going on Here?</vt:lpstr>
      <vt:lpstr>Interpenetrations</vt:lpstr>
      <vt:lpstr>Questions/Discussion</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UNGP’s 2nd Pillar as Soft Public and Harder Private Law </dc:title>
  <dc:creator>Backer, Larry Cata</dc:creator>
  <cp:lastModifiedBy>Backer, Larry Cata</cp:lastModifiedBy>
  <cp:revision>77</cp:revision>
  <dcterms:created xsi:type="dcterms:W3CDTF">2023-03-16T13:11:18Z</dcterms:created>
  <dcterms:modified xsi:type="dcterms:W3CDTF">2023-09-07T10:50:37Z</dcterms:modified>
</cp:coreProperties>
</file>