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77" r:id="rId3"/>
    <p:sldId id="257" r:id="rId4"/>
    <p:sldId id="285" r:id="rId5"/>
    <p:sldId id="278" r:id="rId6"/>
    <p:sldId id="258" r:id="rId7"/>
    <p:sldId id="283" r:id="rId8"/>
    <p:sldId id="272" r:id="rId9"/>
    <p:sldId id="266" r:id="rId10"/>
    <p:sldId id="276" r:id="rId11"/>
    <p:sldId id="259" r:id="rId12"/>
    <p:sldId id="260" r:id="rId13"/>
    <p:sldId id="282" r:id="rId14"/>
    <p:sldId id="261" r:id="rId15"/>
    <p:sldId id="262" r:id="rId16"/>
    <p:sldId id="264" r:id="rId17"/>
    <p:sldId id="265" r:id="rId18"/>
    <p:sldId id="284" r:id="rId19"/>
    <p:sldId id="273" r:id="rId20"/>
    <p:sldId id="279" r:id="rId21"/>
    <p:sldId id="280" r:id="rId22"/>
    <p:sldId id="281" r:id="rId23"/>
    <p:sldId id="267" r:id="rId24"/>
    <p:sldId id="268" r:id="rId25"/>
    <p:sldId id="263" r:id="rId26"/>
    <p:sldId id="270"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6327"/>
  </p:normalViewPr>
  <p:slideViewPr>
    <p:cSldViewPr snapToGrid="0">
      <p:cViewPr varScale="1">
        <p:scale>
          <a:sx n="104" d="100"/>
          <a:sy n="104" d="100"/>
        </p:scale>
        <p:origin x="232"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F63843-C74E-5644-A721-A8FE8A57CCDA}" type="datetimeFigureOut">
              <a:rPr lang="en-US" smtClean="0"/>
              <a:t>9/1/23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E0B362-A410-DB45-9A80-186DE31C4FFE}" type="slidenum">
              <a:rPr lang="en-US" smtClean="0"/>
              <a:t>‹#›</a:t>
            </a:fld>
            <a:endParaRPr lang="en-US"/>
          </a:p>
        </p:txBody>
      </p:sp>
    </p:spTree>
    <p:extLst>
      <p:ext uri="{BB962C8B-B14F-4D97-AF65-F5344CB8AC3E}">
        <p14:creationId xmlns:p14="http://schemas.microsoft.com/office/powerpoint/2010/main" val="3581756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E0B362-A410-DB45-9A80-186DE31C4FFE}" type="slidenum">
              <a:rPr lang="en-US" smtClean="0"/>
              <a:t>1</a:t>
            </a:fld>
            <a:endParaRPr lang="en-US"/>
          </a:p>
        </p:txBody>
      </p:sp>
    </p:spTree>
    <p:extLst>
      <p:ext uri="{BB962C8B-B14F-4D97-AF65-F5344CB8AC3E}">
        <p14:creationId xmlns:p14="http://schemas.microsoft.com/office/powerpoint/2010/main" val="296529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08EC4-566F-775C-9076-EF759770C7D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E45885-F95D-32ED-6760-E76A123AFF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D8F430-F8C1-7400-7900-83DC65B9BE24}"/>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5" name="Footer Placeholder 4">
            <a:extLst>
              <a:ext uri="{FF2B5EF4-FFF2-40B4-BE49-F238E27FC236}">
                <a16:creationId xmlns:a16="http://schemas.microsoft.com/office/drawing/2014/main" id="{A193AAB0-06C2-D657-EBF1-8E137D2BC57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B84CCD-A772-920B-6A27-C560A1BA4100}"/>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1850503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FF770-8B51-E895-039B-CF19A40773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5D3844-F7F0-0A3E-51E2-189F9DAFE6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336E26-4559-A9CC-6BD0-B4C1F47F5A67}"/>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5" name="Footer Placeholder 4">
            <a:extLst>
              <a:ext uri="{FF2B5EF4-FFF2-40B4-BE49-F238E27FC236}">
                <a16:creationId xmlns:a16="http://schemas.microsoft.com/office/drawing/2014/main" id="{EB4ED795-1F12-E69D-0148-1296C2695A5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DA0F32-797E-AAF7-2539-49519E8A2463}"/>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35749044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6BB30-38FB-5E19-8A6D-0447FB9652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FE0349-65F2-3978-6981-9147C6B9606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0D4302-13FE-1AF0-6B87-D68B1DF99A83}"/>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5" name="Footer Placeholder 4">
            <a:extLst>
              <a:ext uri="{FF2B5EF4-FFF2-40B4-BE49-F238E27FC236}">
                <a16:creationId xmlns:a16="http://schemas.microsoft.com/office/drawing/2014/main" id="{1FE9972D-1BD7-7F34-D610-516B2839AA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D404D5-C300-260D-C50C-98A1B89077F4}"/>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369777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5A561-267F-9DC0-33E5-29257F94D9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DBD923-005A-07DA-BD38-79390A8F8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B6A8E9-5E97-00F4-A2E4-C194A4BC0CAE}"/>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5" name="Footer Placeholder 4">
            <a:extLst>
              <a:ext uri="{FF2B5EF4-FFF2-40B4-BE49-F238E27FC236}">
                <a16:creationId xmlns:a16="http://schemas.microsoft.com/office/drawing/2014/main" id="{21948BFC-3145-5B80-0F0B-7E00E8D8F4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7B1815-3337-7FDB-45AC-C394BC145A4F}"/>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86975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229C4-B936-5649-A081-0EF0C3E7309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090C97-6F88-133C-2A27-E5F7307540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D1EAC4-678F-2AA8-08EF-FC4389AC3857}"/>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5" name="Footer Placeholder 4">
            <a:extLst>
              <a:ext uri="{FF2B5EF4-FFF2-40B4-BE49-F238E27FC236}">
                <a16:creationId xmlns:a16="http://schemas.microsoft.com/office/drawing/2014/main" id="{7846769D-F910-99AD-3C38-F0144283AB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973EF59-66F9-0582-595F-EFAC8DBF0712}"/>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1906045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47921-5536-5D04-EDDA-605CD4274A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60C8F2-1462-7F7E-7309-0543D81B36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130AB9-BDC1-48C5-A9B7-DCDD6E1547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B52469-4329-910A-28DB-67DA4649D378}"/>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6" name="Footer Placeholder 5">
            <a:extLst>
              <a:ext uri="{FF2B5EF4-FFF2-40B4-BE49-F238E27FC236}">
                <a16:creationId xmlns:a16="http://schemas.microsoft.com/office/drawing/2014/main" id="{89B98B0D-D7C9-EF64-580C-A0FA264DE11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71DADF5-694A-AFCF-E3D0-16071DD6D98D}"/>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4018624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B6E2-8B63-3A77-A7A0-FA8CA944D6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5C4EB8-95A3-2F4F-F02C-CABD7DBCA3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5D21D90-8CF7-4E3D-C89F-893818D808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B8967E-198C-6AD4-ED53-09C5803EB2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475700-09CE-4579-11A8-DD901F11548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0B4BDB-CBD5-AF91-0B80-ADA7ADD02E1A}"/>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8" name="Footer Placeholder 7">
            <a:extLst>
              <a:ext uri="{FF2B5EF4-FFF2-40B4-BE49-F238E27FC236}">
                <a16:creationId xmlns:a16="http://schemas.microsoft.com/office/drawing/2014/main" id="{859F7780-CEBC-580F-73DC-4D4B9D4ADB4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755115B-FC99-AB36-4906-13C27825BBAD}"/>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192234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4F0B-868F-EBA1-ED64-E61DC5F40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823E10-AF81-1FAF-BB9B-B1A878C3BA1B}"/>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4" name="Footer Placeholder 3">
            <a:extLst>
              <a:ext uri="{FF2B5EF4-FFF2-40B4-BE49-F238E27FC236}">
                <a16:creationId xmlns:a16="http://schemas.microsoft.com/office/drawing/2014/main" id="{C40A02D3-168B-147E-9BAB-3D5F3EE41A6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7E8859F-4919-FBF6-ADBC-1BD6B95DE776}"/>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166611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4C9519-D19B-413C-5B28-AD6DCE5583D4}"/>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3" name="Footer Placeholder 2">
            <a:extLst>
              <a:ext uri="{FF2B5EF4-FFF2-40B4-BE49-F238E27FC236}">
                <a16:creationId xmlns:a16="http://schemas.microsoft.com/office/drawing/2014/main" id="{68F869B7-D93C-D29C-0CF8-28020A5231D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90F268E-093B-5524-E082-DAECD108A7B7}"/>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1988172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7711E-88CF-AF8E-C50B-8C18AA8AC3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EDD9E2-4A23-CF76-21DA-68BE20D5B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A89D27-61BA-A5EF-5668-6D9A68DF9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93AF42-D27A-2036-F254-A34DEBB36264}"/>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6" name="Footer Placeholder 5">
            <a:extLst>
              <a:ext uri="{FF2B5EF4-FFF2-40B4-BE49-F238E27FC236}">
                <a16:creationId xmlns:a16="http://schemas.microsoft.com/office/drawing/2014/main" id="{A5EDFBC4-56C5-DBDE-B916-A0EAF6AEC83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4F42697-F6D7-7C96-37FA-EE576BF2AF4F}"/>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62885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20D1-EDD5-7853-8ED2-3197B4656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D02036-01C7-1BB2-AE06-B44EA59DB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49C6C86-6FB4-6B67-2C9F-F5B741A690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C382F3-C49D-BDA8-8919-6A432898D707}"/>
              </a:ext>
            </a:extLst>
          </p:cNvPr>
          <p:cNvSpPr>
            <a:spLocks noGrp="1"/>
          </p:cNvSpPr>
          <p:nvPr>
            <p:ph type="dt" sz="half" idx="10"/>
          </p:nvPr>
        </p:nvSpPr>
        <p:spPr/>
        <p:txBody>
          <a:bodyPr/>
          <a:lstStyle/>
          <a:p>
            <a:fld id="{D29F2303-D250-F34A-B7A6-AEB956303CDA}" type="datetimeFigureOut">
              <a:rPr lang="en-US" smtClean="0"/>
              <a:t>9/1/23</a:t>
            </a:fld>
            <a:endParaRPr lang="en-US" dirty="0"/>
          </a:p>
        </p:txBody>
      </p:sp>
      <p:sp>
        <p:nvSpPr>
          <p:cNvPr id="6" name="Footer Placeholder 5">
            <a:extLst>
              <a:ext uri="{FF2B5EF4-FFF2-40B4-BE49-F238E27FC236}">
                <a16:creationId xmlns:a16="http://schemas.microsoft.com/office/drawing/2014/main" id="{D738C207-ECC9-A40C-EF97-CDFF68FCCA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B910681-9F6A-989D-1649-6344D85886E8}"/>
              </a:ext>
            </a:extLst>
          </p:cNvPr>
          <p:cNvSpPr>
            <a:spLocks noGrp="1"/>
          </p:cNvSpPr>
          <p:nvPr>
            <p:ph type="sldNum" sz="quarter" idx="12"/>
          </p:nvPr>
        </p:nvSpPr>
        <p:spPr/>
        <p:txBody>
          <a:bodyPr/>
          <a:lstStyle/>
          <a:p>
            <a:fld id="{ECE0836D-9CEF-274A-8F09-54FC66D9E60A}" type="slidenum">
              <a:rPr lang="en-US" smtClean="0"/>
              <a:t>‹#›</a:t>
            </a:fld>
            <a:endParaRPr lang="en-US" dirty="0"/>
          </a:p>
        </p:txBody>
      </p:sp>
    </p:spTree>
    <p:extLst>
      <p:ext uri="{BB962C8B-B14F-4D97-AF65-F5344CB8AC3E}">
        <p14:creationId xmlns:p14="http://schemas.microsoft.com/office/powerpoint/2010/main" val="236813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08AC4-F2FE-AF8B-A305-41D4936AE5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DA4808-110E-062E-4450-FE2A25E523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0D14A-9108-BF08-58A4-14CEF6DC2D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2303-D250-F34A-B7A6-AEB956303CDA}" type="datetimeFigureOut">
              <a:rPr lang="en-US" smtClean="0"/>
              <a:t>9/1/23</a:t>
            </a:fld>
            <a:endParaRPr lang="en-US" dirty="0"/>
          </a:p>
        </p:txBody>
      </p:sp>
      <p:sp>
        <p:nvSpPr>
          <p:cNvPr id="5" name="Footer Placeholder 4">
            <a:extLst>
              <a:ext uri="{FF2B5EF4-FFF2-40B4-BE49-F238E27FC236}">
                <a16:creationId xmlns:a16="http://schemas.microsoft.com/office/drawing/2014/main" id="{4981717A-0081-C133-7A7E-392B4794F1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1D145F5-4509-F213-B0FB-A3D639C3E7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E0836D-9CEF-274A-8F09-54FC66D9E60A}" type="slidenum">
              <a:rPr lang="en-US" smtClean="0"/>
              <a:t>‹#›</a:t>
            </a:fld>
            <a:endParaRPr lang="en-US" dirty="0"/>
          </a:p>
        </p:txBody>
      </p:sp>
    </p:spTree>
    <p:extLst>
      <p:ext uri="{BB962C8B-B14F-4D97-AF65-F5344CB8AC3E}">
        <p14:creationId xmlns:p14="http://schemas.microsoft.com/office/powerpoint/2010/main" val="298104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efrag.org/" TargetMode="External"/><Relationship Id="rId7" Type="http://schemas.openxmlformats.org/officeDocument/2006/relationships/hyperlink" Target="file:///Users/lcb911/Desktop/gri-perspective-esg-standards-frameworks.pdf" TargetMode="External"/><Relationship Id="rId2" Type="http://schemas.openxmlformats.org/officeDocument/2006/relationships/hyperlink" Target="https://eur-lex.europa.eu/legal-content/EN/TXT/?uri=CELEX:32022L2464" TargetMode="Externa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hyperlink" Target="https://www.cfainstitute.org/-/media/documents/ESG-standards/Global-ESG-Disclosure-Standards-for-Investment-Products-Handbook.pdf" TargetMode="External"/><Relationship Id="rId4" Type="http://schemas.openxmlformats.org/officeDocument/2006/relationships/hyperlink" Target="https://eur-lex.europa.eu/legal-content/EN/TXT/?uri=CELEX:32014L0095"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investopedia.com/terms/e/environmental-social-and-governance-esg-criteria.asp" TargetMode="External"/><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hyperlink" Target="https://www.fidelity.com.hk/en/articles/pages/2019-03-13-commitment-to-responsible-investing-1552453833747"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risk.net/derivatives/7955971/ny-fed-paper-warns-of-systemic-risks-from-sofr-credit-lines" TargetMode="External"/><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www.unpri.org/private-equity/managing-esg-risk-in-the-supply-chains-of-private-companies-and-assets/615.article" TargetMode="Externa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repository.library.brown.edu/studio/item/bdr:89366/" TargetMode="Externa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www.weforum.org/agenda/2019/12/davos-manifesto-2020-the-universal-purpose-of-a-company-in-the-fourth-industrial-revolution/" TargetMode="External"/><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unepfi.org/fileadmin/events/2004/stocks/who_cares_wins_global_compact_2004.pdf"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s://www.investopedia.com/terms/e/environmental-social-and-governance-esg-criteria.asp" TargetMode="External"/><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hyperlink" Target="https://www.investors.com/news/esg-companies-list-2021-best-esg-stocks-environmental-social-governance-values-2/"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s://blogs.cfainstitute.org/investor/2018/07/18/four-challenges-in-the-esg-market-whats-next/" TargetMode="External"/><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9000" b="-2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BE83-DFB4-4140-B07D-D15DF852177A}"/>
              </a:ext>
            </a:extLst>
          </p:cNvPr>
          <p:cNvSpPr>
            <a:spLocks noGrp="1"/>
          </p:cNvSpPr>
          <p:nvPr>
            <p:ph type="ctrTitle"/>
          </p:nvPr>
        </p:nvSpPr>
        <p:spPr>
          <a:xfrm>
            <a:off x="1128584" y="0"/>
            <a:ext cx="9144000" cy="2405270"/>
          </a:xfr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txBody>
          <a:bodyPr>
            <a:normAutofit fontScale="90000"/>
          </a:bodyPr>
          <a:lstStyle/>
          <a:p>
            <a:r>
              <a:rPr lang="en-US" dirty="0"/>
              <a:t>The Just Transitions of Risk—Human Rights, Sustainability and the ESG Wars</a:t>
            </a:r>
          </a:p>
        </p:txBody>
      </p:sp>
      <p:sp>
        <p:nvSpPr>
          <p:cNvPr id="3" name="Subtitle 2">
            <a:extLst>
              <a:ext uri="{FF2B5EF4-FFF2-40B4-BE49-F238E27FC236}">
                <a16:creationId xmlns:a16="http://schemas.microsoft.com/office/drawing/2014/main" id="{9884BA22-6BD2-2CAF-0577-FED8C3AB87FB}"/>
              </a:ext>
            </a:extLst>
          </p:cNvPr>
          <p:cNvSpPr>
            <a:spLocks noGrp="1"/>
          </p:cNvSpPr>
          <p:nvPr>
            <p:ph type="subTitle" idx="1"/>
          </p:nvPr>
        </p:nvSpPr>
        <p:spPr>
          <a:xfrm>
            <a:off x="0" y="5202238"/>
            <a:ext cx="9144000" cy="1655762"/>
          </a:xfrm>
          <a:gradFill>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gradFill>
        </p:spPr>
        <p:txBody>
          <a:bodyPr>
            <a:normAutofit fontScale="62500" lnSpcReduction="20000"/>
          </a:bodyPr>
          <a:lstStyle/>
          <a:p>
            <a:r>
              <a:rPr lang="en-US" dirty="0"/>
              <a:t>Larry Catá Backer (</a:t>
            </a:r>
            <a:r>
              <a:rPr lang="zh-CN" altLang="en-US" dirty="0"/>
              <a:t>白 轲</a:t>
            </a:r>
            <a:r>
              <a:rPr lang="en-US" altLang="zh-CN" dirty="0"/>
              <a:t>)</a:t>
            </a:r>
          </a:p>
          <a:p>
            <a:r>
              <a:rPr lang="en-US" dirty="0"/>
              <a:t>W. Richard and Mary Eshelman Faculty Scholar Professor of Law and International Affairs; Pennsylvania State University</a:t>
            </a:r>
          </a:p>
          <a:p>
            <a:r>
              <a:rPr lang="en-US" dirty="0"/>
              <a:t>Presentation at Just Transitions and International Law Conference </a:t>
            </a:r>
          </a:p>
          <a:p>
            <a:r>
              <a:rPr lang="en-US" dirty="0"/>
              <a:t>7-8 September 2023</a:t>
            </a:r>
          </a:p>
          <a:p>
            <a:r>
              <a:rPr lang="en-US" dirty="0"/>
              <a:t>University of Dundee, Scotland, 13 February 2023</a:t>
            </a:r>
          </a:p>
          <a:p>
            <a:endParaRPr lang="en-US" dirty="0"/>
          </a:p>
        </p:txBody>
      </p:sp>
    </p:spTree>
    <p:extLst>
      <p:ext uri="{BB962C8B-B14F-4D97-AF65-F5344CB8AC3E}">
        <p14:creationId xmlns:p14="http://schemas.microsoft.com/office/powerpoint/2010/main" val="1478299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F7E6AC3-A191-93A7-9D82-A5007D78A1AA}"/>
              </a:ext>
            </a:extLst>
          </p:cNvPr>
          <p:cNvSpPr>
            <a:spLocks noGrp="1"/>
          </p:cNvSpPr>
          <p:nvPr>
            <p:ph type="title"/>
          </p:nvPr>
        </p:nvSpPr>
        <p:spPr>
          <a:xfrm>
            <a:off x="1087338" y="0"/>
            <a:ext cx="4784796" cy="1330840"/>
          </a:xfrm>
        </p:spPr>
        <p:txBody>
          <a:bodyPr vert="horz" lIns="91440" tIns="45720" rIns="91440" bIns="45720" rtlCol="0" anchor="ctr">
            <a:normAutofit/>
          </a:bodyPr>
          <a:lstStyle/>
          <a:p>
            <a:r>
              <a:rPr lang="en-US" kern="1200" dirty="0">
                <a:solidFill>
                  <a:schemeClr val="tx1"/>
                </a:solidFill>
                <a:latin typeface="+mj-lt"/>
                <a:ea typeface="+mj-ea"/>
                <a:cs typeface="+mj-cs"/>
              </a:rPr>
              <a:t>Regulatory Challenges</a:t>
            </a:r>
          </a:p>
        </p:txBody>
      </p:sp>
      <p:sp>
        <p:nvSpPr>
          <p:cNvPr id="3" name="Content Placeholder 2">
            <a:extLst>
              <a:ext uri="{FF2B5EF4-FFF2-40B4-BE49-F238E27FC236}">
                <a16:creationId xmlns:a16="http://schemas.microsoft.com/office/drawing/2014/main" id="{5907FA3B-2EA1-91E5-12E0-917635B8AB44}"/>
              </a:ext>
            </a:extLst>
          </p:cNvPr>
          <p:cNvSpPr>
            <a:spLocks noGrp="1"/>
          </p:cNvSpPr>
          <p:nvPr>
            <p:ph sz="half" idx="1"/>
          </p:nvPr>
        </p:nvSpPr>
        <p:spPr>
          <a:xfrm>
            <a:off x="0" y="1212574"/>
            <a:ext cx="6539948" cy="5526157"/>
          </a:xfrm>
        </p:spPr>
        <p:txBody>
          <a:bodyPr vert="horz" lIns="91440" tIns="45720" rIns="91440" bIns="45720" rtlCol="0">
            <a:noAutofit/>
          </a:bodyPr>
          <a:lstStyle/>
          <a:p>
            <a:r>
              <a:rPr lang="en-US" sz="1600" dirty="0"/>
              <a:t>Regulatory competition</a:t>
            </a:r>
          </a:p>
          <a:p>
            <a:pPr lvl="1"/>
            <a:r>
              <a:rPr lang="en-US" sz="1600" dirty="0"/>
              <a:t>EU</a:t>
            </a:r>
          </a:p>
          <a:p>
            <a:pPr lvl="2"/>
            <a:r>
              <a:rPr lang="en-US" sz="1600" dirty="0">
                <a:effectLst/>
              </a:rPr>
              <a:t>(e.g. </a:t>
            </a:r>
            <a:r>
              <a:rPr lang="en-US" sz="1600" dirty="0"/>
              <a:t> </a:t>
            </a:r>
            <a:r>
              <a:rPr lang="en-US" sz="1600" dirty="0">
                <a:hlinkClick r:id="rId2"/>
              </a:rPr>
              <a:t>Corporate Sustainability Reporting Directive (CSRD)</a:t>
            </a:r>
            <a:r>
              <a:rPr lang="en-US" sz="1600" dirty="0">
                <a:effectLst/>
              </a:rPr>
              <a:t> (5 January 2023 and its </a:t>
            </a:r>
            <a:r>
              <a:rPr lang="en-US" sz="1600" dirty="0"/>
              <a:t>European Sustainability Reporting Standards (ESRS) to be developed by the </a:t>
            </a:r>
            <a:r>
              <a:rPr lang="en-US" sz="1600" dirty="0">
                <a:hlinkClick r:id="rId3"/>
              </a:rPr>
              <a:t>EFRAG, </a:t>
            </a:r>
            <a:r>
              <a:rPr lang="en-US" sz="1600" dirty="0"/>
              <a:t>a "private association established in 2001 with the encouragement of the European Commission to serve the public interest "; and also the </a:t>
            </a:r>
            <a:r>
              <a:rPr lang="en-US" sz="1600" dirty="0">
                <a:hlinkClick r:id="rId4"/>
              </a:rPr>
              <a:t>Non-Financial Reporting Directive (NFRD)</a:t>
            </a:r>
            <a:r>
              <a:rPr lang="en-US" sz="1600" dirty="0">
                <a:effectLst/>
              </a:rPr>
              <a:t>).</a:t>
            </a:r>
          </a:p>
          <a:p>
            <a:pPr lvl="1"/>
            <a:r>
              <a:rPr lang="en-US" sz="1600" dirty="0"/>
              <a:t>Global Reporting Initiative (GRI)</a:t>
            </a:r>
          </a:p>
          <a:p>
            <a:pPr lvl="2"/>
            <a:r>
              <a:rPr lang="en-US" sz="1600" dirty="0" err="1"/>
              <a:t>Mullti</a:t>
            </a:r>
            <a:r>
              <a:rPr lang="en-US" sz="1600" dirty="0"/>
              <a:t>-stakeholder standards</a:t>
            </a:r>
          </a:p>
          <a:p>
            <a:pPr lvl="1"/>
            <a:r>
              <a:rPr lang="en-US" sz="1600" dirty="0"/>
              <a:t>Sustainability Accounting Standards Board (SASB)</a:t>
            </a:r>
          </a:p>
          <a:p>
            <a:pPr lvl="2"/>
            <a:r>
              <a:rPr lang="en-US" sz="1600" dirty="0"/>
              <a:t>identify the subset of environmental, social and governance issues most relevant to financial performance and enterprise value for 77 industries. </a:t>
            </a:r>
          </a:p>
          <a:p>
            <a:r>
              <a:rPr lang="en-US" sz="1600" dirty="0"/>
              <a:t>Incompatible standards</a:t>
            </a:r>
          </a:p>
          <a:p>
            <a:pPr lvl="1"/>
            <a:r>
              <a:rPr lang="en-US" sz="1600" dirty="0"/>
              <a:t>Competition</a:t>
            </a:r>
          </a:p>
          <a:p>
            <a:pPr lvl="1"/>
            <a:r>
              <a:rPr lang="en-US" sz="1600" dirty="0"/>
              <a:t>Complementarity</a:t>
            </a:r>
          </a:p>
          <a:p>
            <a:pPr lvl="2"/>
            <a:r>
              <a:rPr lang="en-US" sz="1600" i="1" dirty="0">
                <a:hlinkClick r:id="rId5"/>
              </a:rPr>
              <a:t>Global ESG Disclosure Standards for Investment Products Handbook</a:t>
            </a:r>
            <a:r>
              <a:rPr lang="en-US" sz="1600" i="1" dirty="0"/>
              <a:t> (</a:t>
            </a:r>
            <a:r>
              <a:rPr lang="en-US" sz="1600" dirty="0"/>
              <a:t>including review of 125 regulations, principles, codes, standards, guides, reports, white papers, methodologies, classifications, labels, assessment tools, and questionnaires). </a:t>
            </a:r>
          </a:p>
        </p:txBody>
      </p:sp>
      <p:pic>
        <p:nvPicPr>
          <p:cNvPr id="6" name="Content Placeholder 5" descr="Diagram&#10;&#10;Description automatically generated">
            <a:extLst>
              <a:ext uri="{FF2B5EF4-FFF2-40B4-BE49-F238E27FC236}">
                <a16:creationId xmlns:a16="http://schemas.microsoft.com/office/drawing/2014/main" id="{EEC3B23B-6D71-AB79-2387-CE6EE922F319}"/>
              </a:ext>
            </a:extLst>
          </p:cNvPr>
          <p:cNvPicPr>
            <a:picLocks noGrp="1" noChangeAspect="1"/>
          </p:cNvPicPr>
          <p:nvPr>
            <p:ph sz="half" idx="2"/>
          </p:nvPr>
        </p:nvPicPr>
        <p:blipFill>
          <a:blip r:embed="rId6"/>
          <a:stretch>
            <a:fillRect/>
          </a:stretch>
        </p:blipFill>
        <p:spPr>
          <a:xfrm>
            <a:off x="6426175" y="1212574"/>
            <a:ext cx="5756161" cy="4532243"/>
          </a:xfrm>
          <a:prstGeom prst="rect">
            <a:avLst/>
          </a:prstGeom>
        </p:spPr>
      </p:pic>
      <p:sp>
        <p:nvSpPr>
          <p:cNvPr id="7" name="TextBox 6">
            <a:extLst>
              <a:ext uri="{FF2B5EF4-FFF2-40B4-BE49-F238E27FC236}">
                <a16:creationId xmlns:a16="http://schemas.microsoft.com/office/drawing/2014/main" id="{BEEFF778-C8D0-4E1B-BAC0-4D4F53D5C016}"/>
              </a:ext>
            </a:extLst>
          </p:cNvPr>
          <p:cNvSpPr txBox="1"/>
          <p:nvPr/>
        </p:nvSpPr>
        <p:spPr>
          <a:xfrm>
            <a:off x="8110330" y="6132443"/>
            <a:ext cx="2081404" cy="369332"/>
          </a:xfrm>
          <a:prstGeom prst="rect">
            <a:avLst/>
          </a:prstGeom>
          <a:noFill/>
        </p:spPr>
        <p:txBody>
          <a:bodyPr wrap="none" rtlCol="0">
            <a:spAutoFit/>
          </a:bodyPr>
          <a:lstStyle/>
          <a:p>
            <a:r>
              <a:rPr lang="en-US" dirty="0"/>
              <a:t>Pix Credit GRI (</a:t>
            </a:r>
            <a:r>
              <a:rPr lang="en-US" dirty="0">
                <a:hlinkClick r:id="rId7"/>
              </a:rPr>
              <a:t>here</a:t>
            </a:r>
            <a:r>
              <a:rPr lang="en-US" dirty="0"/>
              <a:t>)</a:t>
            </a:r>
          </a:p>
        </p:txBody>
      </p:sp>
    </p:spTree>
    <p:extLst>
      <p:ext uri="{BB962C8B-B14F-4D97-AF65-F5344CB8AC3E}">
        <p14:creationId xmlns:p14="http://schemas.microsoft.com/office/powerpoint/2010/main" val="23119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000060E-96DD-160C-7A4C-3F6AEB26E8F3}"/>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dirty="0">
                <a:solidFill>
                  <a:srgbClr val="FFFFFF"/>
                </a:solidFill>
              </a:rPr>
              <a:t>External Risk—Rating Investment</a:t>
            </a:r>
          </a:p>
        </p:txBody>
      </p:sp>
      <p:pic>
        <p:nvPicPr>
          <p:cNvPr id="6" name="Content Placeholder 5" descr="Diagram&#10;&#10;Description automatically generated">
            <a:extLst>
              <a:ext uri="{FF2B5EF4-FFF2-40B4-BE49-F238E27FC236}">
                <a16:creationId xmlns:a16="http://schemas.microsoft.com/office/drawing/2014/main" id="{1D600D08-209B-0A7B-7626-994AC3814C75}"/>
              </a:ext>
            </a:extLst>
          </p:cNvPr>
          <p:cNvPicPr>
            <a:picLocks noGrp="1" noChangeAspect="1"/>
          </p:cNvPicPr>
          <p:nvPr>
            <p:ph sz="half" idx="2"/>
          </p:nvPr>
        </p:nvPicPr>
        <p:blipFill rotWithShape="1">
          <a:blip r:embed="rId2"/>
          <a:srcRect t="166" r="1" b="167"/>
          <a:stretch/>
        </p:blipFill>
        <p:spPr>
          <a:xfrm>
            <a:off x="60139" y="2307731"/>
            <a:ext cx="7058306" cy="4080254"/>
          </a:xfrm>
          <a:prstGeom prst="rect">
            <a:avLst/>
          </a:prstGeom>
        </p:spPr>
      </p:pic>
      <p:sp>
        <p:nvSpPr>
          <p:cNvPr id="28" name="Rectangle 27">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DC85C9B-BB67-3FD7-F958-D3CBDE5B79EE}"/>
              </a:ext>
            </a:extLst>
          </p:cNvPr>
          <p:cNvSpPr>
            <a:spLocks noGrp="1"/>
          </p:cNvSpPr>
          <p:nvPr>
            <p:ph sz="half" idx="1"/>
          </p:nvPr>
        </p:nvSpPr>
        <p:spPr>
          <a:xfrm>
            <a:off x="7797114" y="491260"/>
            <a:ext cx="3870629" cy="5798329"/>
          </a:xfrm>
        </p:spPr>
        <p:txBody>
          <a:bodyPr vert="horz" lIns="91440" tIns="45720" rIns="91440" bIns="45720" rtlCol="0" anchor="ctr">
            <a:normAutofit/>
          </a:bodyPr>
          <a:lstStyle/>
          <a:p>
            <a:r>
              <a:rPr lang="en-US" sz="1800" dirty="0">
                <a:solidFill>
                  <a:srgbClr val="FFFFFF"/>
                </a:solidFill>
              </a:rPr>
              <a:t>Rating investment</a:t>
            </a:r>
          </a:p>
          <a:p>
            <a:r>
              <a:rPr lang="en-US" sz="1800" dirty="0">
                <a:solidFill>
                  <a:srgbClr val="FFFFFF"/>
                </a:solidFill>
              </a:rPr>
              <a:t>Transpose SWF practice</a:t>
            </a:r>
          </a:p>
          <a:p>
            <a:pPr lvl="1"/>
            <a:r>
              <a:rPr lang="en-US" sz="1800" dirty="0">
                <a:solidFill>
                  <a:srgbClr val="FFFFFF"/>
                </a:solidFill>
              </a:rPr>
              <a:t>Include in investment universe</a:t>
            </a:r>
          </a:p>
          <a:p>
            <a:pPr lvl="1"/>
            <a:r>
              <a:rPr lang="en-US" sz="1800" dirty="0">
                <a:solidFill>
                  <a:srgbClr val="FFFFFF"/>
                </a:solidFill>
              </a:rPr>
              <a:t>Means of adjusting costing of capital</a:t>
            </a:r>
          </a:p>
          <a:p>
            <a:pPr lvl="1"/>
            <a:r>
              <a:rPr lang="en-US" sz="1800" dirty="0">
                <a:solidFill>
                  <a:srgbClr val="FFFFFF"/>
                </a:solidFill>
              </a:rPr>
              <a:t>Eg </a:t>
            </a:r>
            <a:r>
              <a:rPr lang="en-US" sz="1800" dirty="0">
                <a:solidFill>
                  <a:srgbClr val="FFFF00"/>
                </a:solidFill>
                <a:hlinkClick r:id="rId3">
                  <a:extLst>
                    <a:ext uri="{A12FA001-AC4F-418D-AE19-62706E023703}">
                      <ahyp:hlinkClr xmlns:ahyp="http://schemas.microsoft.com/office/drawing/2018/hyperlinkcolor" val="tx"/>
                    </a:ext>
                  </a:extLst>
                </a:hlinkClick>
              </a:rPr>
              <a:t>Trillium Asset Management</a:t>
            </a:r>
            <a:r>
              <a:rPr lang="en-US" sz="1800" dirty="0">
                <a:solidFill>
                  <a:srgbClr val="FFFF00"/>
                </a:solidFill>
              </a:rPr>
              <a:t> </a:t>
            </a:r>
          </a:p>
          <a:p>
            <a:pPr lvl="2"/>
            <a:r>
              <a:rPr lang="en-US" sz="1800" dirty="0">
                <a:solidFill>
                  <a:srgbClr val="FFFFFF"/>
                </a:solidFill>
              </a:rPr>
              <a:t>“No go” companies (private prisons, etc.)</a:t>
            </a:r>
          </a:p>
          <a:p>
            <a:pPr lvl="2"/>
            <a:r>
              <a:rPr lang="en-US" sz="1800" dirty="0">
                <a:solidFill>
                  <a:srgbClr val="FFFFFF"/>
                </a:solidFill>
              </a:rPr>
              <a:t>Ratings based positive criteria</a:t>
            </a:r>
          </a:p>
          <a:p>
            <a:r>
              <a:rPr lang="en-US" sz="1800" dirty="0">
                <a:solidFill>
                  <a:srgbClr val="FFFFFF"/>
                </a:solidFill>
              </a:rPr>
              <a:t>Focus on identification judged against an ideal</a:t>
            </a:r>
          </a:p>
          <a:p>
            <a:pPr lvl="1"/>
            <a:r>
              <a:rPr lang="en-US" sz="1800" dirty="0">
                <a:solidFill>
                  <a:srgbClr val="FFFFFF"/>
                </a:solidFill>
              </a:rPr>
              <a:t>Legal compliance</a:t>
            </a:r>
          </a:p>
          <a:p>
            <a:pPr lvl="1"/>
            <a:r>
              <a:rPr lang="en-US" sz="1800" dirty="0">
                <a:solidFill>
                  <a:srgbClr val="FFFFFF"/>
                </a:solidFill>
              </a:rPr>
              <a:t>Reduce business and social risk</a:t>
            </a:r>
          </a:p>
        </p:txBody>
      </p:sp>
      <p:sp>
        <p:nvSpPr>
          <p:cNvPr id="7" name="TextBox 6">
            <a:extLst>
              <a:ext uri="{FF2B5EF4-FFF2-40B4-BE49-F238E27FC236}">
                <a16:creationId xmlns:a16="http://schemas.microsoft.com/office/drawing/2014/main" id="{6FA7EC5B-1A70-3B1E-6790-6F9A6B007489}"/>
              </a:ext>
            </a:extLst>
          </p:cNvPr>
          <p:cNvSpPr txBox="1"/>
          <p:nvPr/>
        </p:nvSpPr>
        <p:spPr>
          <a:xfrm>
            <a:off x="6351373" y="6633929"/>
            <a:ext cx="2135200" cy="369332"/>
          </a:xfrm>
          <a:prstGeom prst="rect">
            <a:avLst/>
          </a:prstGeom>
          <a:noFill/>
        </p:spPr>
        <p:txBody>
          <a:bodyPr wrap="none" rtlCol="0">
            <a:spAutoFit/>
          </a:bodyPr>
          <a:lstStyle/>
          <a:p>
            <a:pPr>
              <a:spcAft>
                <a:spcPts val="600"/>
              </a:spcAft>
            </a:pPr>
            <a:r>
              <a:rPr lang="en-US" dirty="0"/>
              <a:t>Fidelity International</a:t>
            </a:r>
          </a:p>
        </p:txBody>
      </p:sp>
      <p:sp>
        <p:nvSpPr>
          <p:cNvPr id="8" name="TextBox 7">
            <a:extLst>
              <a:ext uri="{FF2B5EF4-FFF2-40B4-BE49-F238E27FC236}">
                <a16:creationId xmlns:a16="http://schemas.microsoft.com/office/drawing/2014/main" id="{E2871610-4DC8-9D54-7B1F-6C9F757AB824}"/>
              </a:ext>
            </a:extLst>
          </p:cNvPr>
          <p:cNvSpPr txBox="1"/>
          <p:nvPr/>
        </p:nvSpPr>
        <p:spPr>
          <a:xfrm>
            <a:off x="1359243" y="6366740"/>
            <a:ext cx="2135200" cy="369332"/>
          </a:xfrm>
          <a:prstGeom prst="rect">
            <a:avLst/>
          </a:prstGeom>
          <a:noFill/>
        </p:spPr>
        <p:txBody>
          <a:bodyPr wrap="none" rtlCol="0">
            <a:spAutoFit/>
          </a:bodyPr>
          <a:lstStyle/>
          <a:p>
            <a:r>
              <a:rPr lang="en-US" dirty="0">
                <a:hlinkClick r:id="rId4"/>
              </a:rPr>
              <a:t>Fidelity International</a:t>
            </a:r>
            <a:endParaRPr lang="en-US" dirty="0"/>
          </a:p>
        </p:txBody>
      </p:sp>
    </p:spTree>
    <p:extLst>
      <p:ext uri="{BB962C8B-B14F-4D97-AF65-F5344CB8AC3E}">
        <p14:creationId xmlns:p14="http://schemas.microsoft.com/office/powerpoint/2010/main" val="29551944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Diagram&#10;&#10;Description automatically generated">
            <a:extLst>
              <a:ext uri="{FF2B5EF4-FFF2-40B4-BE49-F238E27FC236}">
                <a16:creationId xmlns:a16="http://schemas.microsoft.com/office/drawing/2014/main" id="{BC3C026E-A432-8E98-AB26-C0E2199802FC}"/>
              </a:ext>
            </a:extLst>
          </p:cNvPr>
          <p:cNvPicPr>
            <a:picLocks noGrp="1" noChangeAspect="1"/>
          </p:cNvPicPr>
          <p:nvPr>
            <p:ph sz="half" idx="2"/>
          </p:nvPr>
        </p:nvPicPr>
        <p:blipFill rotWithShape="1">
          <a:blip r:embed="rId2"/>
          <a:srcRect t="881"/>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25905C99-85A8-18D7-8702-9ACF1EDE3686}"/>
              </a:ext>
            </a:extLst>
          </p:cNvPr>
          <p:cNvSpPr>
            <a:spLocks noGrp="1"/>
          </p:cNvSpPr>
          <p:nvPr>
            <p:ph type="title"/>
          </p:nvPr>
        </p:nvSpPr>
        <p:spPr>
          <a:xfrm>
            <a:off x="729327" y="1856854"/>
            <a:ext cx="4204137" cy="1342754"/>
          </a:xfrm>
        </p:spPr>
        <p:txBody>
          <a:bodyPr vert="horz" lIns="91440" tIns="45720" rIns="91440" bIns="45720" rtlCol="0" anchor="ctr">
            <a:normAutofit/>
          </a:bodyPr>
          <a:lstStyle/>
          <a:p>
            <a:pPr algn="ctr"/>
            <a:r>
              <a:rPr lang="en-US" sz="3600" dirty="0"/>
              <a:t>External Risk—Compliance </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B0ABE6-F12C-7222-DEE7-D513EDFCEDF2}"/>
              </a:ext>
            </a:extLst>
          </p:cNvPr>
          <p:cNvSpPr>
            <a:spLocks noGrp="1"/>
          </p:cNvSpPr>
          <p:nvPr>
            <p:ph sz="half" idx="1"/>
          </p:nvPr>
        </p:nvSpPr>
        <p:spPr>
          <a:xfrm>
            <a:off x="78828" y="3417573"/>
            <a:ext cx="6391546" cy="3440427"/>
          </a:xfrm>
        </p:spPr>
        <p:txBody>
          <a:bodyPr vert="horz" lIns="91440" tIns="45720" rIns="91440" bIns="45720" rtlCol="0" anchor="ctr">
            <a:noAutofit/>
          </a:bodyPr>
          <a:lstStyle/>
          <a:p>
            <a:r>
              <a:rPr lang="en-US" sz="2000" b="1" dirty="0"/>
              <a:t>From identifying risk to using risk assessment to further normative aims (from passive to active)</a:t>
            </a:r>
          </a:p>
          <a:p>
            <a:r>
              <a:rPr lang="en-US" sz="2000" b="1" dirty="0"/>
              <a:t>Risk identification produces judgment for action</a:t>
            </a:r>
          </a:p>
          <a:p>
            <a:pPr lvl="1"/>
            <a:r>
              <a:rPr lang="en-US" sz="2000" b="1" dirty="0"/>
              <a:t>SWF Model—active shareholding to induce internal changes, or divestment</a:t>
            </a:r>
          </a:p>
          <a:p>
            <a:r>
              <a:rPr lang="en-US" sz="2000" b="1" dirty="0"/>
              <a:t>From  hard to soft law compliance</a:t>
            </a:r>
          </a:p>
          <a:p>
            <a:pPr lvl="1"/>
            <a:r>
              <a:rPr lang="en-US" sz="2000" b="1" dirty="0"/>
              <a:t>Standards as a goal </a:t>
            </a:r>
          </a:p>
          <a:p>
            <a:pPr lvl="1"/>
            <a:r>
              <a:rPr lang="en-US" sz="2000" b="1" dirty="0"/>
              <a:t>Articulated through Int’l soft law instruments</a:t>
            </a:r>
          </a:p>
          <a:p>
            <a:pPr lvl="1"/>
            <a:r>
              <a:rPr lang="en-US" sz="2000" b="1" dirty="0"/>
              <a:t>EU Regulation</a:t>
            </a:r>
          </a:p>
          <a:p>
            <a:pPr lvl="1"/>
            <a:r>
              <a:rPr lang="en-US" sz="2000" b="1" dirty="0"/>
              <a:t>US Permissive use and disclosure</a:t>
            </a:r>
          </a:p>
        </p:txBody>
      </p:sp>
    </p:spTree>
    <p:extLst>
      <p:ext uri="{BB962C8B-B14F-4D97-AF65-F5344CB8AC3E}">
        <p14:creationId xmlns:p14="http://schemas.microsoft.com/office/powerpoint/2010/main" val="6034003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meteor falling from earth&#10;&#10;Description automatically generated">
            <a:extLst>
              <a:ext uri="{FF2B5EF4-FFF2-40B4-BE49-F238E27FC236}">
                <a16:creationId xmlns:a16="http://schemas.microsoft.com/office/drawing/2014/main" id="{6F418A46-947B-84A4-0033-4779ECF20491}"/>
              </a:ext>
            </a:extLst>
          </p:cNvPr>
          <p:cNvPicPr>
            <a:picLocks noGrp="1" noChangeAspect="1"/>
          </p:cNvPicPr>
          <p:nvPr>
            <p:ph idx="1"/>
          </p:nvPr>
        </p:nvPicPr>
        <p:blipFill rotWithShape="1">
          <a:blip r:embed="rId2"/>
          <a:srcRect t="6250" r="28012" b="1"/>
          <a:stretch/>
        </p:blipFill>
        <p:spPr>
          <a:xfrm>
            <a:off x="3523488" y="10"/>
            <a:ext cx="8668512"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3774D4-10B3-933B-B190-185AE44DFFC0}"/>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a:solidFill>
                  <a:schemeClr val="bg1"/>
                </a:solidFill>
              </a:rPr>
              <a:t>Beyond Finance—ESG and Operational Impacts Assessments</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879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8981-9CB6-4E5E-6714-0BE773836554}"/>
              </a:ext>
            </a:extLst>
          </p:cNvPr>
          <p:cNvSpPr>
            <a:spLocks noGrp="1"/>
          </p:cNvSpPr>
          <p:nvPr>
            <p:ph type="title"/>
          </p:nvPr>
        </p:nvSpPr>
        <p:spPr>
          <a:xfrm>
            <a:off x="838200" y="55757"/>
            <a:ext cx="10515600" cy="1325563"/>
          </a:xfrm>
        </p:spPr>
        <p:txBody>
          <a:bodyPr/>
          <a:lstStyle/>
          <a:p>
            <a:pPr algn="ctr"/>
            <a:r>
              <a:rPr lang="en-US" dirty="0"/>
              <a:t>Internal Corporate Operations</a:t>
            </a:r>
          </a:p>
        </p:txBody>
      </p:sp>
      <p:sp>
        <p:nvSpPr>
          <p:cNvPr id="3" name="Content Placeholder 2">
            <a:extLst>
              <a:ext uri="{FF2B5EF4-FFF2-40B4-BE49-F238E27FC236}">
                <a16:creationId xmlns:a16="http://schemas.microsoft.com/office/drawing/2014/main" id="{C8D7E35D-7CA0-9994-0EF1-A3A5ADBFE762}"/>
              </a:ext>
            </a:extLst>
          </p:cNvPr>
          <p:cNvSpPr>
            <a:spLocks noGrp="1"/>
          </p:cNvSpPr>
          <p:nvPr>
            <p:ph idx="1"/>
          </p:nvPr>
        </p:nvSpPr>
        <p:spPr>
          <a:xfrm>
            <a:off x="343930" y="1739128"/>
            <a:ext cx="3709086" cy="4351338"/>
          </a:xfrm>
        </p:spPr>
        <p:txBody>
          <a:bodyPr/>
          <a:lstStyle/>
          <a:p>
            <a:r>
              <a:rPr lang="en-US" dirty="0"/>
              <a:t>Risk Assessment</a:t>
            </a:r>
          </a:p>
          <a:p>
            <a:r>
              <a:rPr lang="en-US" dirty="0"/>
              <a:t>Risk as action triggers (the effects of risk)</a:t>
            </a:r>
          </a:p>
          <a:p>
            <a:r>
              <a:rPr lang="en-US" dirty="0"/>
              <a:t>Risk based surveillance, monitoring, and reporting</a:t>
            </a:r>
          </a:p>
          <a:p>
            <a:pPr marL="0" indent="0">
              <a:buNone/>
            </a:pPr>
            <a:r>
              <a:rPr lang="en-US" dirty="0"/>
              <a:t> </a:t>
            </a:r>
          </a:p>
        </p:txBody>
      </p:sp>
      <p:pic>
        <p:nvPicPr>
          <p:cNvPr id="6" name="Picture 5">
            <a:extLst>
              <a:ext uri="{FF2B5EF4-FFF2-40B4-BE49-F238E27FC236}">
                <a16:creationId xmlns:a16="http://schemas.microsoft.com/office/drawing/2014/main" id="{773BF2DB-DA84-0CA9-9A5A-5744BDC710A0}"/>
              </a:ext>
            </a:extLst>
          </p:cNvPr>
          <p:cNvPicPr>
            <a:picLocks noChangeAspect="1"/>
          </p:cNvPicPr>
          <p:nvPr/>
        </p:nvPicPr>
        <p:blipFill>
          <a:blip r:embed="rId2"/>
          <a:stretch>
            <a:fillRect/>
          </a:stretch>
        </p:blipFill>
        <p:spPr>
          <a:xfrm>
            <a:off x="4053016" y="1381320"/>
            <a:ext cx="7772400" cy="5328578"/>
          </a:xfrm>
          <a:prstGeom prst="rect">
            <a:avLst/>
          </a:prstGeom>
        </p:spPr>
      </p:pic>
    </p:spTree>
    <p:extLst>
      <p:ext uri="{BB962C8B-B14F-4D97-AF65-F5344CB8AC3E}">
        <p14:creationId xmlns:p14="http://schemas.microsoft.com/office/powerpoint/2010/main" val="9437621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2" name="Title 1">
            <a:extLst>
              <a:ext uri="{FF2B5EF4-FFF2-40B4-BE49-F238E27FC236}">
                <a16:creationId xmlns:a16="http://schemas.microsoft.com/office/drawing/2014/main" id="{A30520C7-2FB2-A790-929B-204784353654}"/>
              </a:ext>
            </a:extLst>
          </p:cNvPr>
          <p:cNvSpPr>
            <a:spLocks noGrp="1"/>
          </p:cNvSpPr>
          <p:nvPr>
            <p:ph type="title"/>
          </p:nvPr>
        </p:nvSpPr>
        <p:spPr>
          <a:xfrm>
            <a:off x="210065" y="365125"/>
            <a:ext cx="6015637" cy="1325563"/>
          </a:xfrm>
        </p:spPr>
        <p:txBody>
          <a:bodyPr vert="horz" lIns="91440" tIns="45720" rIns="91440" bIns="45720" rtlCol="0" anchor="ctr">
            <a:normAutofit/>
          </a:bodyPr>
          <a:lstStyle/>
          <a:p>
            <a:r>
              <a:rPr lang="en-US" dirty="0"/>
              <a:t>Internal Tool: Project Risk</a:t>
            </a:r>
          </a:p>
        </p:txBody>
      </p:sp>
      <p:sp>
        <p:nvSpPr>
          <p:cNvPr id="3" name="Content Placeholder 2">
            <a:extLst>
              <a:ext uri="{FF2B5EF4-FFF2-40B4-BE49-F238E27FC236}">
                <a16:creationId xmlns:a16="http://schemas.microsoft.com/office/drawing/2014/main" id="{35738AA8-61EB-53DF-ABF8-1072C2EF5375}"/>
              </a:ext>
            </a:extLst>
          </p:cNvPr>
          <p:cNvSpPr>
            <a:spLocks noGrp="1"/>
          </p:cNvSpPr>
          <p:nvPr>
            <p:ph sz="half" idx="1"/>
          </p:nvPr>
        </p:nvSpPr>
        <p:spPr>
          <a:xfrm>
            <a:off x="210065" y="1825625"/>
            <a:ext cx="6015637" cy="4945878"/>
          </a:xfrm>
        </p:spPr>
        <p:txBody>
          <a:bodyPr vert="horz" lIns="91440" tIns="45720" rIns="91440" bIns="45720" rtlCol="0">
            <a:normAutofit/>
          </a:bodyPr>
          <a:lstStyle/>
          <a:p>
            <a:r>
              <a:rPr lang="en-US" sz="2400" dirty="0"/>
              <a:t>ESG risk factors for project</a:t>
            </a:r>
          </a:p>
          <a:p>
            <a:r>
              <a:rPr lang="en-US" sz="2400" dirty="0"/>
              <a:t>Risk mitigation strategies</a:t>
            </a:r>
          </a:p>
          <a:p>
            <a:pPr lvl="1"/>
            <a:r>
              <a:rPr lang="en-US" dirty="0"/>
              <a:t>What does mitigation mean?</a:t>
            </a:r>
          </a:p>
          <a:p>
            <a:r>
              <a:rPr lang="en-US" sz="2400" dirty="0"/>
              <a:t>Balancing</a:t>
            </a:r>
          </a:p>
          <a:p>
            <a:pPr lvl="1"/>
            <a:r>
              <a:rPr lang="en-US" dirty="0"/>
              <a:t>Financial  objectives</a:t>
            </a:r>
          </a:p>
          <a:p>
            <a:pPr lvl="1"/>
            <a:r>
              <a:rPr lang="en-US" dirty="0"/>
              <a:t>Social objectives</a:t>
            </a:r>
          </a:p>
          <a:p>
            <a:pPr lvl="1"/>
            <a:r>
              <a:rPr lang="en-US" dirty="0"/>
              <a:t>Political objectives (SOEs and Private entities)</a:t>
            </a:r>
          </a:p>
          <a:p>
            <a:r>
              <a:rPr lang="en-US" sz="2400" dirty="0"/>
              <a:t>Issue prioritization among</a:t>
            </a:r>
          </a:p>
          <a:p>
            <a:pPr lvl="1"/>
            <a:r>
              <a:rPr lang="en-US" dirty="0"/>
              <a:t>Prevention</a:t>
            </a:r>
          </a:p>
          <a:p>
            <a:pPr lvl="1"/>
            <a:r>
              <a:rPr lang="en-US" dirty="0"/>
              <a:t>Mitigation</a:t>
            </a:r>
          </a:p>
          <a:p>
            <a:pPr lvl="1"/>
            <a:r>
              <a:rPr lang="en-US" dirty="0"/>
              <a:t>Remedy </a:t>
            </a:r>
          </a:p>
        </p:txBody>
      </p:sp>
      <p:pic>
        <p:nvPicPr>
          <p:cNvPr id="6" name="Content Placeholder 5" descr="A picture containing text, indoor&#10;&#10;Description automatically generated">
            <a:extLst>
              <a:ext uri="{FF2B5EF4-FFF2-40B4-BE49-F238E27FC236}">
                <a16:creationId xmlns:a16="http://schemas.microsoft.com/office/drawing/2014/main" id="{8500AC7A-E10D-7EAA-53F8-47F45DE2A7C3}"/>
              </a:ext>
            </a:extLst>
          </p:cNvPr>
          <p:cNvPicPr>
            <a:picLocks noGrp="1" noChangeAspect="1"/>
          </p:cNvPicPr>
          <p:nvPr>
            <p:ph sz="half" idx="2"/>
          </p:nvPr>
        </p:nvPicPr>
        <p:blipFill rotWithShape="1">
          <a:blip r:embed="rId2"/>
          <a:srcRect l="26187" r="6465" b="1"/>
          <a:stretch/>
        </p:blipFill>
        <p:spPr>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3"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1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96179-B760-C078-9EF7-D01A750401C1}"/>
              </a:ext>
            </a:extLst>
          </p:cNvPr>
          <p:cNvSpPr>
            <a:spLocks noGrp="1"/>
          </p:cNvSpPr>
          <p:nvPr>
            <p:ph type="title"/>
          </p:nvPr>
        </p:nvSpPr>
        <p:spPr/>
        <p:txBody>
          <a:bodyPr/>
          <a:lstStyle/>
          <a:p>
            <a:r>
              <a:rPr lang="en-US" dirty="0"/>
              <a:t>Internal Tool: Operational (Systemic) Risk</a:t>
            </a:r>
          </a:p>
        </p:txBody>
      </p:sp>
      <p:pic>
        <p:nvPicPr>
          <p:cNvPr id="6" name="Content Placeholder 5" descr="A picture containing text, piano&#10;&#10;Description automatically generated">
            <a:extLst>
              <a:ext uri="{FF2B5EF4-FFF2-40B4-BE49-F238E27FC236}">
                <a16:creationId xmlns:a16="http://schemas.microsoft.com/office/drawing/2014/main" id="{0C548FA5-8141-0D3D-3B1E-AAAEF2FC7DCD}"/>
              </a:ext>
            </a:extLst>
          </p:cNvPr>
          <p:cNvPicPr>
            <a:picLocks noGrp="1" noChangeAspect="1"/>
          </p:cNvPicPr>
          <p:nvPr>
            <p:ph sz="half" idx="1"/>
          </p:nvPr>
        </p:nvPicPr>
        <p:blipFill>
          <a:blip r:embed="rId2"/>
          <a:stretch>
            <a:fillRect/>
          </a:stretch>
        </p:blipFill>
        <p:spPr>
          <a:xfrm>
            <a:off x="0" y="1690687"/>
            <a:ext cx="6289589" cy="4030491"/>
          </a:xfrm>
        </p:spPr>
      </p:pic>
      <p:sp>
        <p:nvSpPr>
          <p:cNvPr id="4" name="Content Placeholder 3">
            <a:extLst>
              <a:ext uri="{FF2B5EF4-FFF2-40B4-BE49-F238E27FC236}">
                <a16:creationId xmlns:a16="http://schemas.microsoft.com/office/drawing/2014/main" id="{C03013C7-0243-AD28-5FBC-9F2F6E34E677}"/>
              </a:ext>
            </a:extLst>
          </p:cNvPr>
          <p:cNvSpPr>
            <a:spLocks noGrp="1"/>
          </p:cNvSpPr>
          <p:nvPr>
            <p:ph sz="half" idx="2"/>
          </p:nvPr>
        </p:nvSpPr>
        <p:spPr>
          <a:xfrm>
            <a:off x="6172199" y="1825625"/>
            <a:ext cx="5801497" cy="4945878"/>
          </a:xfrm>
        </p:spPr>
        <p:txBody>
          <a:bodyPr>
            <a:normAutofit/>
          </a:bodyPr>
          <a:lstStyle/>
          <a:p>
            <a:r>
              <a:rPr lang="en-US" dirty="0"/>
              <a:t>Compliance and Reporting regimes</a:t>
            </a:r>
          </a:p>
          <a:p>
            <a:r>
              <a:rPr lang="en-US" dirty="0"/>
              <a:t>Identification of risk markers</a:t>
            </a:r>
          </a:p>
          <a:p>
            <a:r>
              <a:rPr lang="en-US" dirty="0"/>
              <a:t>Contextual analysis</a:t>
            </a:r>
          </a:p>
          <a:p>
            <a:r>
              <a:rPr lang="en-US" dirty="0"/>
              <a:t>Risk</a:t>
            </a:r>
          </a:p>
          <a:p>
            <a:pPr lvl="1"/>
            <a:r>
              <a:rPr lang="en-US" dirty="0"/>
              <a:t>Avoidance or correction</a:t>
            </a:r>
          </a:p>
          <a:p>
            <a:pPr lvl="1"/>
            <a:r>
              <a:rPr lang="en-US" dirty="0"/>
              <a:t>Effect on Valuing or costing operations</a:t>
            </a:r>
          </a:p>
          <a:p>
            <a:r>
              <a:rPr lang="en-US" dirty="0"/>
              <a:t>Governmentalization of the enterprise</a:t>
            </a:r>
          </a:p>
          <a:p>
            <a:pPr lvl="1"/>
            <a:r>
              <a:rPr lang="en-US" dirty="0"/>
              <a:t>Are all entities SOEs now?</a:t>
            </a:r>
          </a:p>
          <a:p>
            <a:pPr lvl="1"/>
            <a:r>
              <a:rPr lang="en-US" dirty="0"/>
              <a:t>State Owned Versus State Controlled entities</a:t>
            </a:r>
          </a:p>
        </p:txBody>
      </p:sp>
      <p:sp>
        <p:nvSpPr>
          <p:cNvPr id="7" name="TextBox 6">
            <a:extLst>
              <a:ext uri="{FF2B5EF4-FFF2-40B4-BE49-F238E27FC236}">
                <a16:creationId xmlns:a16="http://schemas.microsoft.com/office/drawing/2014/main" id="{06406826-4E45-90CC-FACD-C5D3117BD820}"/>
              </a:ext>
            </a:extLst>
          </p:cNvPr>
          <p:cNvSpPr txBox="1"/>
          <p:nvPr/>
        </p:nvSpPr>
        <p:spPr>
          <a:xfrm>
            <a:off x="2286000" y="5877008"/>
            <a:ext cx="927242" cy="369332"/>
          </a:xfrm>
          <a:prstGeom prst="rect">
            <a:avLst/>
          </a:prstGeom>
          <a:noFill/>
        </p:spPr>
        <p:txBody>
          <a:bodyPr wrap="square" rtlCol="0">
            <a:spAutoFit/>
          </a:bodyPr>
          <a:lstStyle/>
          <a:p>
            <a:r>
              <a:rPr lang="en-US" dirty="0">
                <a:hlinkClick r:id="rId3"/>
              </a:rPr>
              <a:t>Risk.net</a:t>
            </a:r>
            <a:endParaRPr lang="en-US" dirty="0"/>
          </a:p>
        </p:txBody>
      </p:sp>
    </p:spTree>
    <p:extLst>
      <p:ext uri="{BB962C8B-B14F-4D97-AF65-F5344CB8AC3E}">
        <p14:creationId xmlns:p14="http://schemas.microsoft.com/office/powerpoint/2010/main" val="2265172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4F846E-CC2E-C26D-5D18-B64E9887E8B4}"/>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3400" kern="1200" dirty="0">
                <a:solidFill>
                  <a:schemeClr val="tx1"/>
                </a:solidFill>
                <a:latin typeface="+mj-lt"/>
                <a:ea typeface="+mj-ea"/>
                <a:cs typeface="+mj-cs"/>
              </a:rPr>
              <a:t>Internal Tool: Global Production Chain Risks</a:t>
            </a:r>
          </a:p>
        </p:txBody>
      </p:sp>
      <p:sp>
        <p:nvSpPr>
          <p:cNvPr id="13"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581A693-9588-8E67-29CD-9AD4FE175CD4}"/>
              </a:ext>
            </a:extLst>
          </p:cNvPr>
          <p:cNvSpPr>
            <a:spLocks noGrp="1"/>
          </p:cNvSpPr>
          <p:nvPr>
            <p:ph sz="half" idx="1"/>
          </p:nvPr>
        </p:nvSpPr>
        <p:spPr>
          <a:xfrm>
            <a:off x="630936" y="2807208"/>
            <a:ext cx="3429000" cy="3410712"/>
          </a:xfrm>
        </p:spPr>
        <p:txBody>
          <a:bodyPr vert="horz" lIns="91440" tIns="45720" rIns="91440" bIns="45720" rtlCol="0" anchor="t">
            <a:normAutofit/>
          </a:bodyPr>
          <a:lstStyle/>
          <a:p>
            <a:r>
              <a:rPr lang="en-US" sz="2200" dirty="0"/>
              <a:t>Hardening of markets driven guidance through soft law regimes</a:t>
            </a:r>
          </a:p>
          <a:p>
            <a:r>
              <a:rPr lang="en-US" sz="2200" dirty="0"/>
              <a:t>Complicity as risk</a:t>
            </a:r>
          </a:p>
          <a:p>
            <a:pPr lvl="1"/>
            <a:r>
              <a:rPr lang="en-US" sz="2200" dirty="0"/>
              <a:t>Complicity in or of what?</a:t>
            </a:r>
          </a:p>
          <a:p>
            <a:r>
              <a:rPr lang="en-US" sz="2200" dirty="0"/>
              <a:t>Balancing and prioritizing risk</a:t>
            </a:r>
          </a:p>
        </p:txBody>
      </p:sp>
      <p:pic>
        <p:nvPicPr>
          <p:cNvPr id="6" name="Content Placeholder 5" descr="Diagram&#10;&#10;Description automatically generated">
            <a:extLst>
              <a:ext uri="{FF2B5EF4-FFF2-40B4-BE49-F238E27FC236}">
                <a16:creationId xmlns:a16="http://schemas.microsoft.com/office/drawing/2014/main" id="{551A48B0-5A42-1034-7FBC-A4081CB31922}"/>
              </a:ext>
            </a:extLst>
          </p:cNvPr>
          <p:cNvPicPr>
            <a:picLocks noGrp="1" noChangeAspect="1"/>
          </p:cNvPicPr>
          <p:nvPr>
            <p:ph sz="half" idx="2"/>
          </p:nvPr>
        </p:nvPicPr>
        <p:blipFill>
          <a:blip r:embed="rId2"/>
          <a:stretch>
            <a:fillRect/>
          </a:stretch>
        </p:blipFill>
        <p:spPr>
          <a:xfrm>
            <a:off x="4673638" y="640080"/>
            <a:ext cx="6865035" cy="5577840"/>
          </a:xfrm>
          <a:prstGeom prst="rect">
            <a:avLst/>
          </a:prstGeom>
        </p:spPr>
      </p:pic>
      <p:sp>
        <p:nvSpPr>
          <p:cNvPr id="7" name="TextBox 6">
            <a:extLst>
              <a:ext uri="{FF2B5EF4-FFF2-40B4-BE49-F238E27FC236}">
                <a16:creationId xmlns:a16="http://schemas.microsoft.com/office/drawing/2014/main" id="{B54BBC05-11AA-49F8-BA8D-CEDFCF9D2C6C}"/>
              </a:ext>
            </a:extLst>
          </p:cNvPr>
          <p:cNvSpPr txBox="1"/>
          <p:nvPr/>
        </p:nvSpPr>
        <p:spPr>
          <a:xfrm>
            <a:off x="6746790" y="6353294"/>
            <a:ext cx="486030" cy="369332"/>
          </a:xfrm>
          <a:prstGeom prst="rect">
            <a:avLst/>
          </a:prstGeom>
          <a:noFill/>
        </p:spPr>
        <p:txBody>
          <a:bodyPr wrap="none" rtlCol="0">
            <a:spAutoFit/>
          </a:bodyPr>
          <a:lstStyle/>
          <a:p>
            <a:r>
              <a:rPr lang="en-US" dirty="0">
                <a:hlinkClick r:id="rId3"/>
              </a:rPr>
              <a:t>PRI</a:t>
            </a:r>
            <a:endParaRPr lang="en-US" dirty="0"/>
          </a:p>
        </p:txBody>
      </p:sp>
    </p:spTree>
    <p:extLst>
      <p:ext uri="{BB962C8B-B14F-4D97-AF65-F5344CB8AC3E}">
        <p14:creationId xmlns:p14="http://schemas.microsoft.com/office/powerpoint/2010/main" val="4149083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18">
            <a:extLst>
              <a:ext uri="{FF2B5EF4-FFF2-40B4-BE49-F238E27FC236}">
                <a16:creationId xmlns:a16="http://schemas.microsoft.com/office/drawing/2014/main" id="{1095953A-7DC0-3F46-6E96-31FBC9B1A0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25" name="Rectangle 19">
              <a:extLst>
                <a:ext uri="{FF2B5EF4-FFF2-40B4-BE49-F238E27FC236}">
                  <a16:creationId xmlns:a16="http://schemas.microsoft.com/office/drawing/2014/main" id="{707A3D96-0FAB-1097-EDDA-3FEF83BF3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a:extLst>
                <a:ext uri="{FF2B5EF4-FFF2-40B4-BE49-F238E27FC236}">
                  <a16:creationId xmlns:a16="http://schemas.microsoft.com/office/drawing/2014/main" id="{9EAB96BF-DFB3-4E65-F857-5FB098087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22" name="Rectangle 21">
              <a:extLst>
                <a:ext uri="{FF2B5EF4-FFF2-40B4-BE49-F238E27FC236}">
                  <a16:creationId xmlns:a16="http://schemas.microsoft.com/office/drawing/2014/main" id="{1F350EA2-C795-0DD6-A39B-C92018940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AC1597-691C-C2BF-535E-B9DBBAA76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ED82B61A-66B0-A1E2-0988-12FC030D0E79}"/>
              </a:ext>
            </a:extLst>
          </p:cNvPr>
          <p:cNvSpPr>
            <a:spLocks noGrp="1"/>
          </p:cNvSpPr>
          <p:nvPr>
            <p:ph type="title"/>
          </p:nvPr>
        </p:nvSpPr>
        <p:spPr>
          <a:xfrm>
            <a:off x="8328214" y="1489363"/>
            <a:ext cx="3310215" cy="2987269"/>
          </a:xfrm>
        </p:spPr>
        <p:txBody>
          <a:bodyPr vert="horz" lIns="91440" tIns="45720" rIns="91440" bIns="45720" rtlCol="0" anchor="t">
            <a:normAutofit/>
          </a:bodyPr>
          <a:lstStyle/>
          <a:p>
            <a:r>
              <a:rPr lang="en-US" sz="3200" kern="1200">
                <a:solidFill>
                  <a:srgbClr val="FFFFFF"/>
                </a:solidFill>
                <a:latin typeface="+mj-lt"/>
                <a:ea typeface="+mj-ea"/>
                <a:cs typeface="+mj-cs"/>
              </a:rPr>
              <a:t>ESG and the Great Capitalist Revolution</a:t>
            </a:r>
          </a:p>
        </p:txBody>
      </p:sp>
      <p:pic>
        <p:nvPicPr>
          <p:cNvPr id="14" name="Content Placeholder 13" descr="A poster of a group of people holding guns&#10;&#10;Description automatically generated">
            <a:extLst>
              <a:ext uri="{FF2B5EF4-FFF2-40B4-BE49-F238E27FC236}">
                <a16:creationId xmlns:a16="http://schemas.microsoft.com/office/drawing/2014/main" id="{B383D632-57EA-7823-673B-E60A8B8B00C3}"/>
              </a:ext>
            </a:extLst>
          </p:cNvPr>
          <p:cNvPicPr>
            <a:picLocks noGrp="1" noChangeAspect="1"/>
          </p:cNvPicPr>
          <p:nvPr>
            <p:ph idx="1"/>
          </p:nvPr>
        </p:nvPicPr>
        <p:blipFill>
          <a:blip r:embed="rId2"/>
          <a:stretch>
            <a:fillRect/>
          </a:stretch>
        </p:blipFill>
        <p:spPr>
          <a:xfrm>
            <a:off x="345990" y="799693"/>
            <a:ext cx="7043352" cy="5282512"/>
          </a:xfrm>
          <a:prstGeom prst="rect">
            <a:avLst/>
          </a:prstGeom>
        </p:spPr>
      </p:pic>
    </p:spTree>
    <p:extLst>
      <p:ext uri="{BB962C8B-B14F-4D97-AF65-F5344CB8AC3E}">
        <p14:creationId xmlns:p14="http://schemas.microsoft.com/office/powerpoint/2010/main" val="267757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7FF0CF5-B8B0-AE60-05AC-B5C60373B3F5}"/>
              </a:ext>
            </a:extLst>
          </p:cNvPr>
          <p:cNvSpPr>
            <a:spLocks noGrp="1"/>
          </p:cNvSpPr>
          <p:nvPr>
            <p:ph type="title"/>
          </p:nvPr>
        </p:nvSpPr>
        <p:spPr>
          <a:xfrm>
            <a:off x="5297762" y="329184"/>
            <a:ext cx="6251110" cy="1783080"/>
          </a:xfrm>
        </p:spPr>
        <p:txBody>
          <a:bodyPr vert="horz" lIns="91440" tIns="45720" rIns="91440" bIns="45720" rtlCol="0" anchor="b">
            <a:normAutofit/>
          </a:bodyPr>
          <a:lstStyle/>
          <a:p>
            <a:r>
              <a:rPr lang="en-US" sz="5400" dirty="0"/>
              <a:t>Does ESG Have an Ideology</a:t>
            </a:r>
          </a:p>
        </p:txBody>
      </p:sp>
      <p:pic>
        <p:nvPicPr>
          <p:cNvPr id="10" name="Content Placeholder 9" descr="A picture containing text, newspaper&#10;&#10;Description automatically generated">
            <a:extLst>
              <a:ext uri="{FF2B5EF4-FFF2-40B4-BE49-F238E27FC236}">
                <a16:creationId xmlns:a16="http://schemas.microsoft.com/office/drawing/2014/main" id="{0F88E271-2F4A-082C-FA12-11D5BAE66089}"/>
              </a:ext>
            </a:extLst>
          </p:cNvPr>
          <p:cNvPicPr>
            <a:picLocks noGrp="1" noChangeAspect="1"/>
          </p:cNvPicPr>
          <p:nvPr>
            <p:ph sz="half" idx="2"/>
          </p:nvPr>
        </p:nvPicPr>
        <p:blipFill rotWithShape="1">
          <a:blip r:embed="rId2"/>
          <a:srcRect l="15388" r="3350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4006A201-E700-EDAF-4695-F00E7FA7CFB7}"/>
              </a:ext>
            </a:extLst>
          </p:cNvPr>
          <p:cNvSpPr>
            <a:spLocks noGrp="1"/>
          </p:cNvSpPr>
          <p:nvPr>
            <p:ph sz="half" idx="1"/>
          </p:nvPr>
        </p:nvSpPr>
        <p:spPr>
          <a:xfrm>
            <a:off x="5297762" y="2706624"/>
            <a:ext cx="6251110" cy="4021876"/>
          </a:xfrm>
        </p:spPr>
        <p:txBody>
          <a:bodyPr vert="horz" lIns="91440" tIns="45720" rIns="91440" bIns="45720" rtlCol="0">
            <a:normAutofit fontScale="92500" lnSpcReduction="20000"/>
          </a:bodyPr>
          <a:lstStyle/>
          <a:p>
            <a:r>
              <a:rPr lang="en-US" sz="2000" dirty="0"/>
              <a:t>There is a suggestion that ESG is economics not ideology</a:t>
            </a:r>
          </a:p>
          <a:p>
            <a:pPr lvl="1"/>
            <a:r>
              <a:rPr lang="en-US" sz="2000" dirty="0"/>
              <a:t>Yet that misses the point</a:t>
            </a:r>
          </a:p>
          <a:p>
            <a:pPr lvl="1"/>
            <a:r>
              <a:rPr lang="en-US" sz="2000" dirty="0"/>
              <a:t>Economics is itself an expression of ideology </a:t>
            </a:r>
          </a:p>
          <a:p>
            <a:pPr lvl="1"/>
            <a:r>
              <a:rPr lang="en-US" sz="2000" dirty="0"/>
              <a:t>Providing the foundational principles and assumptions on  which its lens can develop self referencing rationalization</a:t>
            </a:r>
          </a:p>
          <a:p>
            <a:r>
              <a:rPr lang="en-US" sz="2000" dirty="0"/>
              <a:t>ESG is a vessel </a:t>
            </a:r>
          </a:p>
          <a:p>
            <a:pPr lvl="1"/>
            <a:r>
              <a:rPr lang="en-US" sz="2000" dirty="0"/>
              <a:t>For risk assessed against objectives</a:t>
            </a:r>
          </a:p>
          <a:p>
            <a:pPr lvl="1"/>
            <a:r>
              <a:rPr lang="en-US" sz="2000" dirty="0"/>
              <a:t> For impact assessed against ideal states</a:t>
            </a:r>
          </a:p>
          <a:p>
            <a:r>
              <a:rPr lang="en-US" sz="2000" dirty="0"/>
              <a:t>Contests over ideology is reflected in current debate</a:t>
            </a:r>
          </a:p>
          <a:p>
            <a:pPr lvl="1"/>
            <a:r>
              <a:rPr lang="en-US" sz="2000" dirty="0"/>
              <a:t>Traditional financial objectives centered on firm</a:t>
            </a:r>
          </a:p>
          <a:p>
            <a:pPr lvl="1"/>
            <a:r>
              <a:rPr lang="en-US" sz="2000" dirty="0"/>
              <a:t>Liberal democratic social objectives grounded on human rights/environment</a:t>
            </a:r>
          </a:p>
          <a:p>
            <a:pPr lvl="1"/>
            <a:r>
              <a:rPr lang="en-US" sz="2000" dirty="0"/>
              <a:t>Marxist-Leninist/Developing States objectives based on development, security, and sustainability </a:t>
            </a:r>
          </a:p>
          <a:p>
            <a:pPr lvl="1"/>
            <a:endParaRPr lang="en-US" sz="2000" dirty="0"/>
          </a:p>
          <a:p>
            <a:pPr lvl="1"/>
            <a:endParaRPr lang="en-US" sz="1600" dirty="0"/>
          </a:p>
          <a:p>
            <a:pPr lvl="1"/>
            <a:endParaRPr lang="en-US" sz="2000" dirty="0"/>
          </a:p>
        </p:txBody>
      </p:sp>
    </p:spTree>
    <p:extLst>
      <p:ext uri="{BB962C8B-B14F-4D97-AF65-F5344CB8AC3E}">
        <p14:creationId xmlns:p14="http://schemas.microsoft.com/office/powerpoint/2010/main" val="1163150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3B328-98F2-F3EB-CFDB-57F6D8CE6DFE}"/>
              </a:ext>
            </a:extLst>
          </p:cNvPr>
          <p:cNvSpPr>
            <a:spLocks noGrp="1"/>
          </p:cNvSpPr>
          <p:nvPr>
            <p:ph type="title"/>
          </p:nvPr>
        </p:nvSpPr>
        <p:spPr>
          <a:xfrm>
            <a:off x="7055708" y="107952"/>
            <a:ext cx="5010253" cy="1330839"/>
          </a:xfrm>
        </p:spPr>
        <p:txBody>
          <a:bodyPr>
            <a:normAutofit/>
          </a:bodyPr>
          <a:lstStyle/>
          <a:p>
            <a:pPr algn="ctr"/>
            <a:r>
              <a:rPr lang="en-US" sz="3700" dirty="0"/>
              <a:t>ESG as Object; Method; and Fetish </a:t>
            </a:r>
          </a:p>
        </p:txBody>
      </p:sp>
      <p:pic>
        <p:nvPicPr>
          <p:cNvPr id="5" name="Picture 4" descr="A group of statues in a glass case&#10;&#10;Description automatically generated">
            <a:extLst>
              <a:ext uri="{FF2B5EF4-FFF2-40B4-BE49-F238E27FC236}">
                <a16:creationId xmlns:a16="http://schemas.microsoft.com/office/drawing/2014/main" id="{7B996B21-F276-E445-9399-6B68642E7E85}"/>
              </a:ext>
            </a:extLst>
          </p:cNvPr>
          <p:cNvPicPr>
            <a:picLocks noChangeAspect="1"/>
          </p:cNvPicPr>
          <p:nvPr/>
        </p:nvPicPr>
        <p:blipFill rotWithShape="1">
          <a:blip r:embed="rId2"/>
          <a:srcRect t="83" r="-1" b="2216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id="{AE02121C-7C56-4E89-4CEA-0476ACB9B20D}"/>
              </a:ext>
            </a:extLst>
          </p:cNvPr>
          <p:cNvSpPr>
            <a:spLocks noGrp="1"/>
          </p:cNvSpPr>
          <p:nvPr>
            <p:ph idx="1"/>
          </p:nvPr>
        </p:nvSpPr>
        <p:spPr>
          <a:xfrm>
            <a:off x="6746789" y="1804086"/>
            <a:ext cx="5445191" cy="4945962"/>
          </a:xfrm>
        </p:spPr>
        <p:txBody>
          <a:bodyPr>
            <a:normAutofit lnSpcReduction="10000"/>
          </a:bodyPr>
          <a:lstStyle/>
          <a:p>
            <a:r>
              <a:rPr lang="en-US" sz="1800" b="1" i="1" dirty="0">
                <a:solidFill>
                  <a:srgbClr val="C00000"/>
                </a:solidFill>
              </a:rPr>
              <a:t>Objective</a:t>
            </a:r>
          </a:p>
          <a:p>
            <a:pPr lvl="1"/>
            <a:r>
              <a:rPr lang="en-US" sz="1800" dirty="0"/>
              <a:t>To consider the discursive and operational complexities of ESG </a:t>
            </a:r>
          </a:p>
          <a:p>
            <a:pPr lvl="1"/>
            <a:r>
              <a:rPr lang="en-US" sz="1800" dirty="0"/>
              <a:t>Normative battlefields of </a:t>
            </a:r>
          </a:p>
          <a:p>
            <a:pPr lvl="2"/>
            <a:r>
              <a:rPr lang="en-US" sz="1800" dirty="0"/>
              <a:t>principles of finance, </a:t>
            </a:r>
          </a:p>
          <a:p>
            <a:pPr lvl="2"/>
            <a:r>
              <a:rPr lang="en-US" sz="1800" dirty="0"/>
              <a:t>valuation, </a:t>
            </a:r>
          </a:p>
          <a:p>
            <a:pPr lvl="2"/>
            <a:r>
              <a:rPr lang="en-US" sz="1800" dirty="0"/>
              <a:t>risk, and </a:t>
            </a:r>
          </a:p>
          <a:p>
            <a:pPr lvl="2"/>
            <a:r>
              <a:rPr lang="en-US" sz="1800" dirty="0"/>
              <a:t>corporate purpose </a:t>
            </a:r>
          </a:p>
          <a:p>
            <a:r>
              <a:rPr lang="en-US" sz="1800" b="1" i="1" dirty="0">
                <a:solidFill>
                  <a:srgbClr val="C00000"/>
                </a:solidFill>
              </a:rPr>
              <a:t>Discursive Framing</a:t>
            </a:r>
          </a:p>
          <a:p>
            <a:pPr lvl="1"/>
            <a:r>
              <a:rPr lang="en-US" sz="1800" dirty="0"/>
              <a:t>ESG as </a:t>
            </a:r>
            <a:r>
              <a:rPr lang="en-US" sz="1800" b="1" i="1" dirty="0">
                <a:solidFill>
                  <a:srgbClr val="0070C0"/>
                </a:solidFill>
              </a:rPr>
              <a:t>objectification of risk</a:t>
            </a:r>
          </a:p>
          <a:p>
            <a:pPr lvl="1"/>
            <a:r>
              <a:rPr lang="en-US" sz="1800" dirty="0"/>
              <a:t>ESG as </a:t>
            </a:r>
            <a:r>
              <a:rPr lang="en-US" sz="1800" b="1" dirty="0">
                <a:solidFill>
                  <a:srgbClr val="0070C0"/>
                </a:solidFill>
              </a:rPr>
              <a:t>methods of valuation</a:t>
            </a:r>
          </a:p>
          <a:p>
            <a:pPr lvl="1"/>
            <a:r>
              <a:rPr lang="en-US" sz="1800" dirty="0"/>
              <a:t>ESG as </a:t>
            </a:r>
            <a:r>
              <a:rPr lang="en-US" sz="1800" b="1" i="1" dirty="0">
                <a:solidFill>
                  <a:srgbClr val="0070C0"/>
                </a:solidFill>
              </a:rPr>
              <a:t>Fetish</a:t>
            </a:r>
            <a:r>
              <a:rPr lang="en-US" sz="1800" dirty="0"/>
              <a:t> </a:t>
            </a:r>
          </a:p>
          <a:p>
            <a:pPr lvl="2"/>
            <a:r>
              <a:rPr lang="en-US" sz="1800" dirty="0"/>
              <a:t>Transforming corporate purpose through valuation</a:t>
            </a:r>
          </a:p>
          <a:p>
            <a:pPr lvl="2"/>
            <a:r>
              <a:rPr lang="en-US" sz="1800" dirty="0"/>
              <a:t>Transforming the system of markets based and profits fueled first principles of organizing collective economic activity</a:t>
            </a:r>
          </a:p>
          <a:p>
            <a:pPr lvl="1"/>
            <a:endParaRPr lang="en-US" sz="1100" dirty="0"/>
          </a:p>
          <a:p>
            <a:endParaRPr lang="en-US" sz="1100" dirty="0"/>
          </a:p>
        </p:txBody>
      </p:sp>
    </p:spTree>
    <p:extLst>
      <p:ext uri="{BB962C8B-B14F-4D97-AF65-F5344CB8AC3E}">
        <p14:creationId xmlns:p14="http://schemas.microsoft.com/office/powerpoint/2010/main" val="326071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0E8BC-F365-3547-FD4E-18EFD5376417}"/>
              </a:ext>
            </a:extLst>
          </p:cNvPr>
          <p:cNvSpPr>
            <a:spLocks noGrp="1"/>
          </p:cNvSpPr>
          <p:nvPr>
            <p:ph type="title"/>
          </p:nvPr>
        </p:nvSpPr>
        <p:spPr>
          <a:xfrm>
            <a:off x="247135" y="98046"/>
            <a:ext cx="11565924" cy="1325563"/>
          </a:xfrm>
        </p:spPr>
        <p:txBody>
          <a:bodyPr/>
          <a:lstStyle/>
          <a:p>
            <a:r>
              <a:rPr lang="en-US" dirty="0"/>
              <a:t>From Purpose to Ideology; From Ideology to Fetish</a:t>
            </a:r>
          </a:p>
        </p:txBody>
      </p:sp>
      <p:pic>
        <p:nvPicPr>
          <p:cNvPr id="6" name="Content Placeholder 5">
            <a:extLst>
              <a:ext uri="{FF2B5EF4-FFF2-40B4-BE49-F238E27FC236}">
                <a16:creationId xmlns:a16="http://schemas.microsoft.com/office/drawing/2014/main" id="{53B2E0E7-4C2B-68D5-3140-4B0562CAA5C7}"/>
              </a:ext>
            </a:extLst>
          </p:cNvPr>
          <p:cNvPicPr>
            <a:picLocks noGrp="1" noChangeAspect="1"/>
          </p:cNvPicPr>
          <p:nvPr>
            <p:ph sz="half" idx="1"/>
          </p:nvPr>
        </p:nvPicPr>
        <p:blipFill>
          <a:blip r:embed="rId2"/>
          <a:stretch>
            <a:fillRect/>
          </a:stretch>
        </p:blipFill>
        <p:spPr>
          <a:xfrm>
            <a:off x="247135" y="1594022"/>
            <a:ext cx="6241577" cy="4399005"/>
          </a:xfrm>
        </p:spPr>
      </p:pic>
      <p:sp>
        <p:nvSpPr>
          <p:cNvPr id="4" name="Content Placeholder 3">
            <a:extLst>
              <a:ext uri="{FF2B5EF4-FFF2-40B4-BE49-F238E27FC236}">
                <a16:creationId xmlns:a16="http://schemas.microsoft.com/office/drawing/2014/main" id="{33460A41-FE22-EF04-8F4E-58C33FD8EC76}"/>
              </a:ext>
            </a:extLst>
          </p:cNvPr>
          <p:cNvSpPr>
            <a:spLocks noGrp="1"/>
          </p:cNvSpPr>
          <p:nvPr>
            <p:ph sz="half" idx="2"/>
          </p:nvPr>
        </p:nvSpPr>
        <p:spPr>
          <a:xfrm>
            <a:off x="6575854" y="1594022"/>
            <a:ext cx="5369011" cy="5165932"/>
          </a:xfrm>
        </p:spPr>
        <p:txBody>
          <a:bodyPr>
            <a:normAutofit fontScale="70000" lnSpcReduction="20000"/>
          </a:bodyPr>
          <a:lstStyle/>
          <a:p>
            <a:r>
              <a:rPr lang="en-US" b="1" i="1" dirty="0">
                <a:solidFill>
                  <a:srgbClr val="0070C0"/>
                </a:solidFill>
              </a:rPr>
              <a:t>Purpose</a:t>
            </a:r>
            <a:r>
              <a:rPr lang="en-US" dirty="0"/>
              <a:t>:</a:t>
            </a:r>
          </a:p>
          <a:p>
            <a:pPr lvl="1"/>
            <a:r>
              <a:rPr lang="en-US" sz="2600" b="1" i="1" dirty="0">
                <a:solidFill>
                  <a:srgbClr val="C00000"/>
                </a:solidFill>
              </a:rPr>
              <a:t>Operations</a:t>
            </a:r>
            <a:r>
              <a:rPr lang="en-US" sz="2600" dirty="0"/>
              <a:t>: Risk measuring device for specific contingencies in production of goods and services(company centered); </a:t>
            </a:r>
          </a:p>
          <a:p>
            <a:pPr lvl="1"/>
            <a:r>
              <a:rPr lang="en-US" sz="2600" b="1" i="1" dirty="0">
                <a:solidFill>
                  <a:srgbClr val="C00000"/>
                </a:solidFill>
              </a:rPr>
              <a:t>Impacts</a:t>
            </a:r>
            <a:r>
              <a:rPr lang="en-US" sz="2600" dirty="0"/>
              <a:t>: measuring risk toward specific normative ends; guiding the conduct of economic activity through impacts assessments (community or externally centered)</a:t>
            </a:r>
          </a:p>
          <a:p>
            <a:r>
              <a:rPr lang="en-US" b="1" i="1" dirty="0">
                <a:solidFill>
                  <a:srgbClr val="0070C0"/>
                </a:solidFill>
              </a:rPr>
              <a:t>Ideology</a:t>
            </a:r>
          </a:p>
          <a:p>
            <a:pPr lvl="1"/>
            <a:r>
              <a:rPr lang="en-US" sz="2600" b="1" i="1" dirty="0">
                <a:solidFill>
                  <a:srgbClr val="C00000"/>
                </a:solidFill>
              </a:rPr>
              <a:t>Privileging markets </a:t>
            </a:r>
            <a:r>
              <a:rPr lang="en-US" sz="2600" dirty="0"/>
              <a:t>(micro) decision making and individual autonomy through transactions (level playing field, true costing, transparency)</a:t>
            </a:r>
          </a:p>
          <a:p>
            <a:pPr lvl="1"/>
            <a:r>
              <a:rPr lang="en-US" sz="2600" b="1" dirty="0">
                <a:solidFill>
                  <a:srgbClr val="C00000"/>
                </a:solidFill>
              </a:rPr>
              <a:t>Privileging Administrative compliance </a:t>
            </a:r>
            <a:r>
              <a:rPr lang="en-US" sz="2600" dirty="0"/>
              <a:t>structure that views markets as a tool of public policy</a:t>
            </a:r>
          </a:p>
          <a:p>
            <a:r>
              <a:rPr lang="en-US" b="1" i="1" dirty="0">
                <a:solidFill>
                  <a:srgbClr val="0070C0"/>
                </a:solidFill>
              </a:rPr>
              <a:t>Fetish</a:t>
            </a:r>
          </a:p>
          <a:p>
            <a:pPr lvl="1"/>
            <a:r>
              <a:rPr lang="en-US" sz="2600" dirty="0"/>
              <a:t>ESG as sloganeering for re-imagining collective ideology of economic production</a:t>
            </a:r>
          </a:p>
          <a:p>
            <a:pPr lvl="1"/>
            <a:r>
              <a:rPr lang="en-US" sz="2600" dirty="0"/>
              <a:t>Form of projecting these ideologies within systems</a:t>
            </a:r>
          </a:p>
          <a:p>
            <a:pPr lvl="1"/>
            <a:r>
              <a:rPr lang="en-US" sz="2600" dirty="0"/>
              <a:t>Piecemeal revolution; using the system against itself</a:t>
            </a:r>
          </a:p>
          <a:p>
            <a:endParaRPr lang="en-US" dirty="0"/>
          </a:p>
        </p:txBody>
      </p:sp>
      <p:sp>
        <p:nvSpPr>
          <p:cNvPr id="7" name="TextBox 6">
            <a:extLst>
              <a:ext uri="{FF2B5EF4-FFF2-40B4-BE49-F238E27FC236}">
                <a16:creationId xmlns:a16="http://schemas.microsoft.com/office/drawing/2014/main" id="{F364D34D-1DD8-5F3E-7031-08ADD6E5B4BF}"/>
              </a:ext>
            </a:extLst>
          </p:cNvPr>
          <p:cNvSpPr txBox="1"/>
          <p:nvPr/>
        </p:nvSpPr>
        <p:spPr>
          <a:xfrm>
            <a:off x="444843" y="6119336"/>
            <a:ext cx="5369011" cy="738664"/>
          </a:xfrm>
          <a:prstGeom prst="rect">
            <a:avLst/>
          </a:prstGeom>
          <a:noFill/>
        </p:spPr>
        <p:txBody>
          <a:bodyPr wrap="square" rtlCol="0">
            <a:spAutoFit/>
          </a:bodyPr>
          <a:lstStyle/>
          <a:p>
            <a:r>
              <a:rPr lang="en-US" sz="1200" dirty="0"/>
              <a:t>Viktor Deni (1920), “either death to capitalism, or death under the foot of capitalism” Pix Credit </a:t>
            </a:r>
            <a:r>
              <a:rPr lang="en-US" sz="1200" dirty="0">
                <a:hlinkClick r:id="rId3"/>
              </a:rPr>
              <a:t>here</a:t>
            </a:r>
            <a:endParaRPr lang="en-US" sz="1200" dirty="0"/>
          </a:p>
          <a:p>
            <a:endParaRPr lang="en-US" dirty="0"/>
          </a:p>
        </p:txBody>
      </p:sp>
    </p:spTree>
    <p:extLst>
      <p:ext uri="{BB962C8B-B14F-4D97-AF65-F5344CB8AC3E}">
        <p14:creationId xmlns:p14="http://schemas.microsoft.com/office/powerpoint/2010/main" val="1288487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2B8E1-7F62-B946-4D33-02C2F4F35F8C}"/>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dirty="0"/>
              <a:t>ESG and the “New Capitalism”:</a:t>
            </a:r>
            <a:br>
              <a:rPr lang="en-US" sz="3200" dirty="0"/>
            </a:br>
            <a:r>
              <a:rPr lang="en-US" sz="3200" dirty="0"/>
              <a:t>A Fetish Object</a:t>
            </a:r>
          </a:p>
        </p:txBody>
      </p:sp>
      <p:pic>
        <p:nvPicPr>
          <p:cNvPr id="6" name="Content Placeholder 5" descr="A poster with people around each other&#10;&#10;Description automatically generated">
            <a:extLst>
              <a:ext uri="{FF2B5EF4-FFF2-40B4-BE49-F238E27FC236}">
                <a16:creationId xmlns:a16="http://schemas.microsoft.com/office/drawing/2014/main" id="{3BD15D8E-FD49-E7FC-CC11-339695BA56FB}"/>
              </a:ext>
            </a:extLst>
          </p:cNvPr>
          <p:cNvPicPr>
            <a:picLocks noGrp="1" noChangeAspect="1"/>
          </p:cNvPicPr>
          <p:nvPr>
            <p:ph sz="half" idx="1"/>
          </p:nvPr>
        </p:nvPicPr>
        <p:blipFill rotWithShape="1">
          <a:blip r:embed="rId2"/>
          <a:srcRect r="6110"/>
          <a:stretch/>
        </p:blipFill>
        <p:spPr>
          <a:xfrm>
            <a:off x="-1" y="10"/>
            <a:ext cx="5151179" cy="6857990"/>
          </a:xfrm>
          <a:prstGeom prst="rect">
            <a:avLst/>
          </a:prstGeom>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97A4A8F-8725-0E5C-B2AA-60F4501D6FC7}"/>
              </a:ext>
            </a:extLst>
          </p:cNvPr>
          <p:cNvSpPr>
            <a:spLocks noGrp="1"/>
          </p:cNvSpPr>
          <p:nvPr>
            <p:ph sz="half" idx="2"/>
          </p:nvPr>
        </p:nvSpPr>
        <p:spPr>
          <a:xfrm>
            <a:off x="5868557" y="2551176"/>
            <a:ext cx="5444382" cy="4306824"/>
          </a:xfrm>
        </p:spPr>
        <p:txBody>
          <a:bodyPr vert="horz" lIns="91440" tIns="45720" rIns="91440" bIns="45720" rtlCol="0">
            <a:normAutofit/>
          </a:bodyPr>
          <a:lstStyle/>
          <a:p>
            <a:r>
              <a:rPr lang="en-US" sz="2000" dirty="0"/>
              <a:t>Wrapped in a sloganeering of a re-imagined “capitalism” fashionable among  propertied elites and their staffs</a:t>
            </a:r>
          </a:p>
          <a:p>
            <a:pPr lvl="1"/>
            <a:r>
              <a:rPr lang="en-US" sz="1600" i="1" dirty="0">
                <a:hlinkClick r:id="rId3"/>
              </a:rPr>
              <a:t>Davos Manifesto 2020: The Universal Purpose of a Company in the Fourth Industrial Revolution</a:t>
            </a:r>
            <a:r>
              <a:rPr lang="en-US" sz="1600" dirty="0"/>
              <a:t>.</a:t>
            </a:r>
          </a:p>
          <a:p>
            <a:pPr lvl="1"/>
            <a:r>
              <a:rPr lang="en-US" sz="1600" dirty="0"/>
              <a:t>“A company is more than an economic unit generating wealth. It fulfils human and societal aspirations as part of the broader social system. </a:t>
            </a:r>
            <a:r>
              <a:rPr lang="en-US" sz="1600" b="1" dirty="0">
                <a:solidFill>
                  <a:srgbClr val="0070C0"/>
                </a:solidFill>
              </a:rPr>
              <a:t>Performance must be measured not only on the return to shareholders, but also on how it achieves its environmental, social and good governance objectives</a:t>
            </a:r>
            <a:r>
              <a:rPr lang="en-US" sz="1600" dirty="0"/>
              <a:t>.” (Manifesto § B). </a:t>
            </a:r>
          </a:p>
          <a:p>
            <a:pPr lvl="1"/>
            <a:r>
              <a:rPr lang="en-US" sz="1600" dirty="0"/>
              <a:t>22 Core metrics; 34 aspirational metrics</a:t>
            </a:r>
          </a:p>
          <a:p>
            <a:endParaRPr lang="en-US" sz="2000" dirty="0"/>
          </a:p>
        </p:txBody>
      </p:sp>
    </p:spTree>
    <p:extLst>
      <p:ext uri="{BB962C8B-B14F-4D97-AF65-F5344CB8AC3E}">
        <p14:creationId xmlns:p14="http://schemas.microsoft.com/office/powerpoint/2010/main" val="3037587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9E6671AF-110C-4E4D-BEB4-1323A3136D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A6E122-24EB-1088-E17A-6F89F20D3FDF}"/>
              </a:ext>
            </a:extLst>
          </p:cNvPr>
          <p:cNvSpPr>
            <a:spLocks noGrp="1"/>
          </p:cNvSpPr>
          <p:nvPr>
            <p:ph type="title"/>
          </p:nvPr>
        </p:nvSpPr>
        <p:spPr>
          <a:xfrm>
            <a:off x="0" y="-1"/>
            <a:ext cx="2051222" cy="2743201"/>
          </a:xfrm>
        </p:spPr>
        <p:txBody>
          <a:bodyPr vert="horz" lIns="91440" tIns="45720" rIns="91440" bIns="45720" rtlCol="0" anchor="ctr">
            <a:normAutofit fontScale="90000"/>
          </a:bodyPr>
          <a:lstStyle/>
          <a:p>
            <a:r>
              <a:rPr lang="en-US" sz="4000" dirty="0"/>
              <a:t>From Law and Mores to the Law of Mores</a:t>
            </a:r>
          </a:p>
        </p:txBody>
      </p:sp>
      <p:sp>
        <p:nvSpPr>
          <p:cNvPr id="3" name="Content Placeholder 2">
            <a:extLst>
              <a:ext uri="{FF2B5EF4-FFF2-40B4-BE49-F238E27FC236}">
                <a16:creationId xmlns:a16="http://schemas.microsoft.com/office/drawing/2014/main" id="{C564152A-935F-0CC7-2846-A5C44E897DF6}"/>
              </a:ext>
            </a:extLst>
          </p:cNvPr>
          <p:cNvSpPr>
            <a:spLocks noGrp="1"/>
          </p:cNvSpPr>
          <p:nvPr>
            <p:ph sz="half" idx="1"/>
          </p:nvPr>
        </p:nvSpPr>
        <p:spPr>
          <a:xfrm>
            <a:off x="5128054" y="39049"/>
            <a:ext cx="7063945" cy="2704151"/>
          </a:xfrm>
        </p:spPr>
        <p:txBody>
          <a:bodyPr vert="horz" lIns="91440" tIns="45720" rIns="91440" bIns="45720" rtlCol="0" anchor="ctr">
            <a:noAutofit/>
          </a:bodyPr>
          <a:lstStyle/>
          <a:p>
            <a:r>
              <a:rPr lang="en-US" sz="1800" dirty="0"/>
              <a:t>Marxist-Leninist Systems</a:t>
            </a:r>
          </a:p>
          <a:p>
            <a:pPr lvl="1"/>
            <a:r>
              <a:rPr lang="en-US" sz="1600" dirty="0"/>
              <a:t>Public; State directed</a:t>
            </a:r>
          </a:p>
          <a:p>
            <a:pPr lvl="1"/>
            <a:r>
              <a:rPr lang="en-US" sz="1600" dirty="0"/>
              <a:t>Aligned to the core objectives of the vanguard party and its basic line</a:t>
            </a:r>
          </a:p>
          <a:p>
            <a:pPr lvl="1"/>
            <a:r>
              <a:rPr lang="en-US" sz="1600" dirty="0"/>
              <a:t>Embedded within the current stage of history and its principal contradiction</a:t>
            </a:r>
          </a:p>
          <a:p>
            <a:pPr lvl="1"/>
            <a:r>
              <a:rPr lang="en-US" sz="1600" dirty="0"/>
              <a:t>Today: Core Socialist Values; Development, Stability</a:t>
            </a:r>
          </a:p>
          <a:p>
            <a:r>
              <a:rPr lang="en-US" sz="1800" dirty="0"/>
              <a:t>Liberal-Democratic</a:t>
            </a:r>
          </a:p>
          <a:p>
            <a:pPr lvl="1"/>
            <a:r>
              <a:rPr lang="en-US" sz="1600" dirty="0"/>
              <a:t>Private; Directed through finance hierarchies</a:t>
            </a:r>
          </a:p>
          <a:p>
            <a:pPr lvl="1"/>
            <a:r>
              <a:rPr lang="en-US" sz="1600" dirty="0"/>
              <a:t>Embedded within the private sector of public administrative structures</a:t>
            </a:r>
          </a:p>
          <a:p>
            <a:pPr lvl="1"/>
            <a:r>
              <a:rPr lang="en-US" sz="1600" dirty="0"/>
              <a:t>Today “social justice” and “sustainability”</a:t>
            </a:r>
          </a:p>
        </p:txBody>
      </p:sp>
      <p:pic>
        <p:nvPicPr>
          <p:cNvPr id="10" name="Content Placeholder 9" descr="A group of men in robes and red hats&#10;&#10;Description automatically generated">
            <a:extLst>
              <a:ext uri="{FF2B5EF4-FFF2-40B4-BE49-F238E27FC236}">
                <a16:creationId xmlns:a16="http://schemas.microsoft.com/office/drawing/2014/main" id="{18E8333E-B625-E4C1-CE7F-7B2AD11B8883}"/>
              </a:ext>
            </a:extLst>
          </p:cNvPr>
          <p:cNvPicPr>
            <a:picLocks noGrp="1" noChangeAspect="1"/>
          </p:cNvPicPr>
          <p:nvPr>
            <p:ph sz="half" idx="2"/>
          </p:nvPr>
        </p:nvPicPr>
        <p:blipFill rotWithShape="1">
          <a:blip r:embed="rId2"/>
          <a:srcRect t="16298" b="3820"/>
          <a:stretch/>
        </p:blipFill>
        <p:spPr>
          <a:xfrm>
            <a:off x="20" y="2743201"/>
            <a:ext cx="12191979" cy="4114799"/>
          </a:xfrm>
          <a:prstGeom prst="rect">
            <a:avLst/>
          </a:prstGeom>
          <a:effectLst>
            <a:innerShdw blurRad="190500" dist="127000" dir="16200000">
              <a:prstClr val="black">
                <a:alpha val="19000"/>
              </a:prstClr>
            </a:innerShdw>
          </a:effectLst>
        </p:spPr>
      </p:pic>
    </p:spTree>
    <p:extLst>
      <p:ext uri="{BB962C8B-B14F-4D97-AF65-F5344CB8AC3E}">
        <p14:creationId xmlns:p14="http://schemas.microsoft.com/office/powerpoint/2010/main" val="50792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47AF11-51E8-5EA4-5F43-7837547190E5}"/>
              </a:ext>
            </a:extLst>
          </p:cNvPr>
          <p:cNvSpPr>
            <a:spLocks noGrp="1"/>
          </p:cNvSpPr>
          <p:nvPr>
            <p:ph type="title"/>
          </p:nvPr>
        </p:nvSpPr>
        <p:spPr>
          <a:xfrm>
            <a:off x="643467" y="321734"/>
            <a:ext cx="10905066" cy="1135737"/>
          </a:xfrm>
        </p:spPr>
        <p:txBody>
          <a:bodyPr vert="horz" lIns="91440" tIns="45720" rIns="91440" bIns="45720" rtlCol="0" anchor="ctr">
            <a:normAutofit/>
          </a:bodyPr>
          <a:lstStyle/>
          <a:p>
            <a:r>
              <a:rPr lang="en-US" sz="3600" kern="1200" dirty="0">
                <a:solidFill>
                  <a:schemeClr val="tx1"/>
                </a:solidFill>
                <a:latin typeface="+mj-lt"/>
                <a:ea typeface="+mj-ea"/>
                <a:cs typeface="+mj-cs"/>
              </a:rPr>
              <a:t>Contradictions of Risk</a:t>
            </a:r>
          </a:p>
        </p:txBody>
      </p:sp>
      <p:sp>
        <p:nvSpPr>
          <p:cNvPr id="4" name="Content Placeholder 3">
            <a:extLst>
              <a:ext uri="{FF2B5EF4-FFF2-40B4-BE49-F238E27FC236}">
                <a16:creationId xmlns:a16="http://schemas.microsoft.com/office/drawing/2014/main" id="{6261D225-C569-4383-A380-84EF2E3E45CC}"/>
              </a:ext>
            </a:extLst>
          </p:cNvPr>
          <p:cNvSpPr>
            <a:spLocks noGrp="1"/>
          </p:cNvSpPr>
          <p:nvPr>
            <p:ph sz="half" idx="2"/>
          </p:nvPr>
        </p:nvSpPr>
        <p:spPr>
          <a:xfrm>
            <a:off x="185351" y="1457472"/>
            <a:ext cx="4466502" cy="5400528"/>
          </a:xfrm>
        </p:spPr>
        <p:txBody>
          <a:bodyPr vert="horz" lIns="91440" tIns="45720" rIns="91440" bIns="45720" rtlCol="0">
            <a:normAutofit fontScale="92500" lnSpcReduction="20000"/>
          </a:bodyPr>
          <a:lstStyle/>
          <a:p>
            <a:r>
              <a:rPr lang="en-US" sz="2000" dirty="0"/>
              <a:t>Compliance oriented risk</a:t>
            </a:r>
          </a:p>
          <a:p>
            <a:pPr lvl="1"/>
            <a:r>
              <a:rPr lang="en-US" sz="2000" dirty="0"/>
              <a:t>Administrative risk: The primary purpose of business is to comply with mandatory obligations (prevent-mitigate-prevent) and achieve public purposes</a:t>
            </a:r>
          </a:p>
          <a:p>
            <a:pPr lvl="1"/>
            <a:r>
              <a:rPr lang="en-US" sz="2000" b="1" i="1" dirty="0">
                <a:solidFill>
                  <a:srgbClr val="C00000"/>
                </a:solidFill>
              </a:rPr>
              <a:t>VERSUS</a:t>
            </a:r>
          </a:p>
          <a:p>
            <a:pPr lvl="1"/>
            <a:r>
              <a:rPr lang="en-US" sz="2000" dirty="0"/>
              <a:t>Business risk: primary purpose is micro—enhancing entity value as a going concern; based on balancing gain net of costs of remedying harms (return net of compensation for unavoidable harm as a function of return)</a:t>
            </a:r>
          </a:p>
          <a:p>
            <a:r>
              <a:rPr lang="en-US" sz="2000" dirty="0"/>
              <a:t>Objectives oriented risk</a:t>
            </a:r>
          </a:p>
          <a:p>
            <a:pPr lvl="1"/>
            <a:r>
              <a:rPr lang="en-US" sz="2000" dirty="0"/>
              <a:t>M-L and post colonial: privileging development and anti-poverty measures</a:t>
            </a:r>
          </a:p>
          <a:p>
            <a:pPr lvl="1"/>
            <a:r>
              <a:rPr lang="en-US" sz="2000" dirty="0"/>
              <a:t>Liberal democratic privileging rights-based individual and communal harm prevention</a:t>
            </a:r>
          </a:p>
        </p:txBody>
      </p:sp>
      <p:grpSp>
        <p:nvGrpSpPr>
          <p:cNvPr id="13" name="Group 1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Content Placeholder 5" descr="Chart&#10;&#10;Description automatically generated">
            <a:extLst>
              <a:ext uri="{FF2B5EF4-FFF2-40B4-BE49-F238E27FC236}">
                <a16:creationId xmlns:a16="http://schemas.microsoft.com/office/drawing/2014/main" id="{BD537CDA-D24D-CCDE-66A0-4E5E6FECD3ED}"/>
              </a:ext>
            </a:extLst>
          </p:cNvPr>
          <p:cNvPicPr>
            <a:picLocks noGrp="1" noChangeAspect="1"/>
          </p:cNvPicPr>
          <p:nvPr>
            <p:ph sz="half" idx="1"/>
          </p:nvPr>
        </p:nvPicPr>
        <p:blipFill>
          <a:blip r:embed="rId2"/>
          <a:stretch>
            <a:fillRect/>
          </a:stretch>
        </p:blipFill>
        <p:spPr>
          <a:xfrm>
            <a:off x="5295320" y="1900368"/>
            <a:ext cx="6253212" cy="4127118"/>
          </a:xfrm>
          <a:prstGeom prst="rect">
            <a:avLst/>
          </a:prstGeom>
        </p:spPr>
      </p:pic>
      <p:grpSp>
        <p:nvGrpSpPr>
          <p:cNvPr id="17" name="Group 1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8" name="Rectangle 1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72060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sky, outdoor, truck, transport&#10;&#10;Description automatically generated">
            <a:extLst>
              <a:ext uri="{FF2B5EF4-FFF2-40B4-BE49-F238E27FC236}">
                <a16:creationId xmlns:a16="http://schemas.microsoft.com/office/drawing/2014/main" id="{201ADD07-3E3B-A315-0332-C8DA886E9F20}"/>
              </a:ext>
            </a:extLst>
          </p:cNvPr>
          <p:cNvPicPr>
            <a:picLocks noGrp="1" noChangeAspect="1"/>
          </p:cNvPicPr>
          <p:nvPr>
            <p:ph sz="half" idx="2"/>
          </p:nvPr>
        </p:nvPicPr>
        <p:blipFill rotWithShape="1">
          <a:blip r:embed="rId2"/>
          <a:srcRect l="7111" r="-1" b="-1"/>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itle 1">
            <a:extLst>
              <a:ext uri="{FF2B5EF4-FFF2-40B4-BE49-F238E27FC236}">
                <a16:creationId xmlns:a16="http://schemas.microsoft.com/office/drawing/2014/main" id="{D7A6C9DD-FBF5-E75E-CA80-7281AB12ED7B}"/>
              </a:ext>
            </a:extLst>
          </p:cNvPr>
          <p:cNvSpPr>
            <a:spLocks noGrp="1"/>
          </p:cNvSpPr>
          <p:nvPr>
            <p:ph type="title"/>
          </p:nvPr>
        </p:nvSpPr>
        <p:spPr>
          <a:xfrm>
            <a:off x="709448" y="1913950"/>
            <a:ext cx="4204137" cy="1342754"/>
          </a:xfrm>
        </p:spPr>
        <p:txBody>
          <a:bodyPr vert="horz" lIns="91440" tIns="45720" rIns="91440" bIns="45720" rtlCol="0" anchor="ctr">
            <a:normAutofit/>
          </a:bodyPr>
          <a:lstStyle/>
          <a:p>
            <a:pPr algn="ctr"/>
            <a:r>
              <a:rPr lang="en-US" sz="2800" b="1" dirty="0"/>
              <a:t>From Contradiction and Incoherence to Resistance</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0AAC4F9-D4E0-7C01-27AF-2790036BEA8D}"/>
              </a:ext>
            </a:extLst>
          </p:cNvPr>
          <p:cNvSpPr>
            <a:spLocks noGrp="1"/>
          </p:cNvSpPr>
          <p:nvPr>
            <p:ph sz="half" idx="1"/>
          </p:nvPr>
        </p:nvSpPr>
        <p:spPr>
          <a:xfrm>
            <a:off x="123568" y="3417573"/>
            <a:ext cx="5177481" cy="3440427"/>
          </a:xfrm>
        </p:spPr>
        <p:txBody>
          <a:bodyPr vert="horz" lIns="91440" tIns="45720" rIns="91440" bIns="45720" rtlCol="0" anchor="ctr">
            <a:normAutofit lnSpcReduction="10000"/>
          </a:bodyPr>
          <a:lstStyle/>
          <a:p>
            <a:endParaRPr lang="en-US" sz="1400" dirty="0"/>
          </a:p>
          <a:p>
            <a:r>
              <a:rPr lang="en-US" sz="1800" b="1" dirty="0"/>
              <a:t>Risk as battleground</a:t>
            </a:r>
          </a:p>
          <a:p>
            <a:pPr lvl="1"/>
            <a:r>
              <a:rPr lang="en-US" sz="1800" b="1" dirty="0"/>
              <a:t>Proxy for business purpose and the role of economic activity in human political organization</a:t>
            </a:r>
          </a:p>
          <a:p>
            <a:pPr lvl="1"/>
            <a:r>
              <a:rPr lang="en-US" sz="1800" b="1" dirty="0"/>
              <a:t>What s Profit and for whose benefit</a:t>
            </a:r>
          </a:p>
          <a:p>
            <a:r>
              <a:rPr lang="en-US" sz="1800" b="1" dirty="0"/>
              <a:t>Identifying fields of battle</a:t>
            </a:r>
          </a:p>
          <a:p>
            <a:pPr lvl="1"/>
            <a:r>
              <a:rPr lang="en-US" sz="1800" b="1" dirty="0"/>
              <a:t>Mandatory disclosures</a:t>
            </a:r>
          </a:p>
          <a:p>
            <a:pPr lvl="1"/>
            <a:r>
              <a:rPr lang="en-US" sz="1800" b="1" dirty="0"/>
              <a:t>Mandatory action given conclusions</a:t>
            </a:r>
          </a:p>
          <a:p>
            <a:pPr lvl="1"/>
            <a:r>
              <a:rPr lang="en-US" sz="1800" b="1" dirty="0"/>
              <a:t>Access to markets</a:t>
            </a:r>
          </a:p>
          <a:p>
            <a:pPr lvl="1"/>
            <a:r>
              <a:rPr lang="en-US" sz="1800" b="1" dirty="0"/>
              <a:t>Cost of production</a:t>
            </a:r>
          </a:p>
          <a:p>
            <a:pPr lvl="1"/>
            <a:r>
              <a:rPr lang="en-US" sz="1800" b="1" dirty="0"/>
              <a:t>Cost of capital</a:t>
            </a:r>
          </a:p>
          <a:p>
            <a:endParaRPr lang="en-US" sz="1400" dirty="0"/>
          </a:p>
        </p:txBody>
      </p:sp>
    </p:spTree>
    <p:extLst>
      <p:ext uri="{BB962C8B-B14F-4D97-AF65-F5344CB8AC3E}">
        <p14:creationId xmlns:p14="http://schemas.microsoft.com/office/powerpoint/2010/main" val="24683963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3516-DEF6-7FB2-7A12-1FAAB83E540B}"/>
              </a:ext>
            </a:extLst>
          </p:cNvPr>
          <p:cNvSpPr>
            <a:spLocks noGrp="1"/>
          </p:cNvSpPr>
          <p:nvPr>
            <p:ph type="title"/>
          </p:nvPr>
        </p:nvSpPr>
        <p:spPr>
          <a:xfrm>
            <a:off x="5206314" y="18255"/>
            <a:ext cx="6960972" cy="1325563"/>
          </a:xfrm>
        </p:spPr>
        <p:txBody>
          <a:bodyPr>
            <a:normAutofit fontScale="90000"/>
          </a:bodyPr>
          <a:lstStyle/>
          <a:p>
            <a:r>
              <a:rPr lang="en-US" dirty="0"/>
              <a:t>Summing Up: ESG as Platforms—Producers and Consumers</a:t>
            </a:r>
          </a:p>
        </p:txBody>
      </p:sp>
      <p:pic>
        <p:nvPicPr>
          <p:cNvPr id="6" name="Content Placeholder 5">
            <a:extLst>
              <a:ext uri="{FF2B5EF4-FFF2-40B4-BE49-F238E27FC236}">
                <a16:creationId xmlns:a16="http://schemas.microsoft.com/office/drawing/2014/main" id="{DF751742-DD02-FC8E-0481-96B4065D359F}"/>
              </a:ext>
            </a:extLst>
          </p:cNvPr>
          <p:cNvPicPr>
            <a:picLocks noGrp="1" noChangeAspect="1"/>
          </p:cNvPicPr>
          <p:nvPr>
            <p:ph sz="half" idx="1"/>
          </p:nvPr>
        </p:nvPicPr>
        <p:blipFill>
          <a:blip r:embed="rId2"/>
          <a:stretch>
            <a:fillRect/>
          </a:stretch>
        </p:blipFill>
        <p:spPr>
          <a:xfrm>
            <a:off x="24714" y="4155"/>
            <a:ext cx="5181600" cy="6853845"/>
          </a:xfrm>
        </p:spPr>
      </p:pic>
      <p:sp>
        <p:nvSpPr>
          <p:cNvPr id="4" name="Content Placeholder 3">
            <a:extLst>
              <a:ext uri="{FF2B5EF4-FFF2-40B4-BE49-F238E27FC236}">
                <a16:creationId xmlns:a16="http://schemas.microsoft.com/office/drawing/2014/main" id="{13E793D0-30BD-CE58-BB0D-2C80D9CAC4C7}"/>
              </a:ext>
            </a:extLst>
          </p:cNvPr>
          <p:cNvSpPr>
            <a:spLocks noGrp="1"/>
          </p:cNvSpPr>
          <p:nvPr>
            <p:ph sz="half" idx="2"/>
          </p:nvPr>
        </p:nvSpPr>
        <p:spPr>
          <a:xfrm>
            <a:off x="5671751" y="1507524"/>
            <a:ext cx="6264875" cy="5332221"/>
          </a:xfrm>
        </p:spPr>
        <p:txBody>
          <a:bodyPr>
            <a:normAutofit fontScale="85000" lnSpcReduction="20000"/>
          </a:bodyPr>
          <a:lstStyle/>
          <a:p>
            <a:r>
              <a:rPr lang="en-US" dirty="0"/>
              <a:t>Consumers</a:t>
            </a:r>
          </a:p>
          <a:p>
            <a:pPr lvl="1"/>
            <a:r>
              <a:rPr lang="en-US" dirty="0"/>
              <a:t>Financial managers</a:t>
            </a:r>
          </a:p>
          <a:p>
            <a:pPr lvl="1"/>
            <a:r>
              <a:rPr lang="en-US" dirty="0"/>
              <a:t>Public agencies</a:t>
            </a:r>
          </a:p>
          <a:p>
            <a:pPr lvl="1"/>
            <a:r>
              <a:rPr lang="en-US" dirty="0"/>
              <a:t>NGOs</a:t>
            </a:r>
          </a:p>
          <a:p>
            <a:r>
              <a:rPr lang="en-US" dirty="0"/>
              <a:t>Producers</a:t>
            </a:r>
          </a:p>
          <a:p>
            <a:pPr lvl="1"/>
            <a:r>
              <a:rPr lang="en-US" dirty="0"/>
              <a:t>Ratings agencies</a:t>
            </a:r>
          </a:p>
          <a:p>
            <a:pPr lvl="1"/>
            <a:r>
              <a:rPr lang="en-US" dirty="0"/>
              <a:t>Enterprises</a:t>
            </a:r>
          </a:p>
          <a:p>
            <a:pPr lvl="1"/>
            <a:r>
              <a:rPr lang="en-US" dirty="0"/>
              <a:t>NGOs</a:t>
            </a:r>
          </a:p>
          <a:p>
            <a:r>
              <a:rPr lang="en-US" dirty="0"/>
              <a:t>What is produced/consumed</a:t>
            </a:r>
          </a:p>
          <a:p>
            <a:pPr lvl="1"/>
            <a:r>
              <a:rPr lang="en-US" dirty="0"/>
              <a:t>Assessing finance risk (and thus cost of capital) in private markets</a:t>
            </a:r>
          </a:p>
          <a:p>
            <a:pPr lvl="1"/>
            <a:r>
              <a:rPr lang="en-US" dirty="0"/>
              <a:t>Decision-making device for internal operations and choice and manner of engaging in transactions</a:t>
            </a:r>
          </a:p>
          <a:p>
            <a:pPr lvl="2"/>
            <a:r>
              <a:rPr lang="en-US" dirty="0"/>
              <a:t>An expression of prevent-mitigate-remedy (Risk) principles</a:t>
            </a:r>
          </a:p>
          <a:p>
            <a:pPr lvl="2"/>
            <a:r>
              <a:rPr lang="en-US" dirty="0"/>
              <a:t>Means of operationalizing sustainability and human rights measures in economic activity</a:t>
            </a:r>
          </a:p>
          <a:p>
            <a:pPr lvl="2"/>
            <a:r>
              <a:rPr lang="en-US" dirty="0"/>
              <a:t>Human versus bio-diversity centered</a:t>
            </a:r>
          </a:p>
          <a:p>
            <a:pPr lvl="2"/>
            <a:r>
              <a:rPr lang="en-US" dirty="0"/>
              <a:t>Development versus individual centered</a:t>
            </a:r>
          </a:p>
          <a:p>
            <a:endParaRPr lang="en-US" dirty="0"/>
          </a:p>
        </p:txBody>
      </p:sp>
    </p:spTree>
    <p:extLst>
      <p:ext uri="{BB962C8B-B14F-4D97-AF65-F5344CB8AC3E}">
        <p14:creationId xmlns:p14="http://schemas.microsoft.com/office/powerpoint/2010/main" val="3927898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4DD26BD-503C-3343-8117-7D3A04C3D082}"/>
              </a:ext>
            </a:extLst>
          </p:cNvPr>
          <p:cNvPicPr>
            <a:picLocks noChangeAspect="1"/>
          </p:cNvPicPr>
          <p:nvPr/>
        </p:nvPicPr>
        <p:blipFill rotWithShape="1">
          <a:blip r:embed="rId2">
            <a:alphaModFix/>
          </a:blip>
          <a:srcRect b="6250"/>
          <a:stretch/>
        </p:blipFill>
        <p:spPr>
          <a:xfrm>
            <a:off x="20" y="10"/>
            <a:ext cx="12191979" cy="6857990"/>
          </a:xfrm>
          <a:prstGeom prst="rect">
            <a:avLst/>
          </a:prstGeom>
        </p:spPr>
      </p:pic>
      <p:sp>
        <p:nvSpPr>
          <p:cNvPr id="25" name="Rectangle 24">
            <a:extLst>
              <a:ext uri="{FF2B5EF4-FFF2-40B4-BE49-F238E27FC236}">
                <a16:creationId xmlns:a16="http://schemas.microsoft.com/office/drawing/2014/main" id="{EB0222B5-B739-82A9-5CCC-C5585AE12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7871AE9D-D1BE-D3AF-29A5-7F123C60B2DF}"/>
              </a:ext>
            </a:extLst>
          </p:cNvPr>
          <p:cNvSpPr>
            <a:spLocks noGrp="1"/>
          </p:cNvSpPr>
          <p:nvPr>
            <p:ph type="title"/>
          </p:nvPr>
        </p:nvSpPr>
        <p:spPr>
          <a:xfrm>
            <a:off x="762000" y="1137434"/>
            <a:ext cx="7800660" cy="1520987"/>
          </a:xfrm>
        </p:spPr>
        <p:txBody>
          <a:bodyPr vert="horz" lIns="91440" tIns="45720" rIns="91440" bIns="45720" rtlCol="0" anchor="t">
            <a:normAutofit/>
          </a:bodyPr>
          <a:lstStyle/>
          <a:p>
            <a:r>
              <a:rPr lang="en-US" sz="4000">
                <a:solidFill>
                  <a:srgbClr val="FFFFFF"/>
                </a:solidFill>
              </a:rPr>
              <a:t>Questions?</a:t>
            </a:r>
          </a:p>
        </p:txBody>
      </p:sp>
      <p:sp>
        <p:nvSpPr>
          <p:cNvPr id="27" name="Rectangle 26">
            <a:extLst>
              <a:ext uri="{FF2B5EF4-FFF2-40B4-BE49-F238E27FC236}">
                <a16:creationId xmlns:a16="http://schemas.microsoft.com/office/drawing/2014/main" id="{5BE23E75-E7E9-4D9F-6D25-5512363F86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61B115DB-65EB-3FC3-7284-CFDF4ADC60B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65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08-92D5-2604-80E8-C3B79EEE7BA7}"/>
              </a:ext>
            </a:extLst>
          </p:cNvPr>
          <p:cNvSpPr>
            <a:spLocks noGrp="1"/>
          </p:cNvSpPr>
          <p:nvPr>
            <p:ph type="title"/>
          </p:nvPr>
        </p:nvSpPr>
        <p:spPr>
          <a:xfrm>
            <a:off x="2469292" y="2280422"/>
            <a:ext cx="1942070" cy="1325563"/>
          </a:xfrm>
        </p:spPr>
        <p:txBody>
          <a:bodyPr/>
          <a:lstStyle/>
          <a:p>
            <a:r>
              <a:rPr lang="en-US" dirty="0"/>
              <a:t>Thanks!</a:t>
            </a:r>
          </a:p>
        </p:txBody>
      </p:sp>
    </p:spTree>
    <p:extLst>
      <p:ext uri="{BB962C8B-B14F-4D97-AF65-F5344CB8AC3E}">
        <p14:creationId xmlns:p14="http://schemas.microsoft.com/office/powerpoint/2010/main" val="2164829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81D504-75DB-EC9A-F234-C5D0E079F446}"/>
              </a:ext>
            </a:extLst>
          </p:cNvPr>
          <p:cNvSpPr>
            <a:spLocks noGrp="1"/>
          </p:cNvSpPr>
          <p:nvPr>
            <p:ph type="title"/>
          </p:nvPr>
        </p:nvSpPr>
        <p:spPr>
          <a:xfrm>
            <a:off x="843160" y="0"/>
            <a:ext cx="5251316" cy="1807305"/>
          </a:xfrm>
        </p:spPr>
        <p:txBody>
          <a:bodyPr>
            <a:normAutofit/>
          </a:bodyPr>
          <a:lstStyle/>
          <a:p>
            <a:r>
              <a:rPr lang="en-US" dirty="0"/>
              <a:t>What’s the Fuss?</a:t>
            </a:r>
          </a:p>
        </p:txBody>
      </p:sp>
      <p:sp>
        <p:nvSpPr>
          <p:cNvPr id="3" name="Content Placeholder 2">
            <a:extLst>
              <a:ext uri="{FF2B5EF4-FFF2-40B4-BE49-F238E27FC236}">
                <a16:creationId xmlns:a16="http://schemas.microsoft.com/office/drawing/2014/main" id="{37EB7FC0-DB4F-74FF-1796-59508751731E}"/>
              </a:ext>
            </a:extLst>
          </p:cNvPr>
          <p:cNvSpPr>
            <a:spLocks noGrp="1"/>
          </p:cNvSpPr>
          <p:nvPr>
            <p:ph idx="1"/>
          </p:nvPr>
        </p:nvSpPr>
        <p:spPr>
          <a:xfrm>
            <a:off x="-1" y="1807306"/>
            <a:ext cx="6685005" cy="5050694"/>
          </a:xfrm>
        </p:spPr>
        <p:txBody>
          <a:bodyPr>
            <a:noAutofit/>
          </a:bodyPr>
          <a:lstStyle/>
          <a:p>
            <a:r>
              <a:rPr lang="en-US" sz="2000" b="1" i="1" dirty="0">
                <a:solidFill>
                  <a:srgbClr val="C00000"/>
                </a:solidFill>
              </a:rPr>
              <a:t>Risk or Impact?</a:t>
            </a:r>
          </a:p>
          <a:p>
            <a:pPr lvl="1"/>
            <a:r>
              <a:rPr lang="en-US" sz="2000" dirty="0"/>
              <a:t>ESG has evolved </a:t>
            </a:r>
          </a:p>
          <a:p>
            <a:pPr lvl="2"/>
            <a:r>
              <a:rPr lang="en-US" sz="1600" dirty="0"/>
              <a:t>from a means of broadening risk assessment </a:t>
            </a:r>
          </a:p>
          <a:p>
            <a:pPr lvl="2"/>
            <a:r>
              <a:rPr lang="en-US" sz="1600" dirty="0"/>
              <a:t>into a tool for alignment with  normative agendas around the shape and operation of economic activity (impacts) </a:t>
            </a:r>
          </a:p>
          <a:p>
            <a:pPr lvl="1"/>
            <a:r>
              <a:rPr lang="en-US" sz="2000" dirty="0"/>
              <a:t>The ideologies embedded in ESG have sparked strong reaction</a:t>
            </a:r>
          </a:p>
          <a:p>
            <a:pPr lvl="2"/>
            <a:r>
              <a:rPr lang="en-US" dirty="0"/>
              <a:t>An attack on markets and primacy of profit principle? </a:t>
            </a:r>
          </a:p>
          <a:p>
            <a:pPr lvl="2"/>
            <a:r>
              <a:rPr lang="en-US" dirty="0"/>
              <a:t>A refinement of compliance principles?</a:t>
            </a:r>
          </a:p>
          <a:p>
            <a:pPr lvl="2"/>
            <a:r>
              <a:rPr lang="en-US" dirty="0"/>
              <a:t>More realistic risk-pricing model to enhance profit based economic activity?</a:t>
            </a:r>
          </a:p>
          <a:p>
            <a:r>
              <a:rPr lang="en-US" sz="2000" b="1" i="1" dirty="0">
                <a:solidFill>
                  <a:srgbClr val="C00000"/>
                </a:solidFill>
              </a:rPr>
              <a:t>The fight for the control of the narrative of ESG and its use</a:t>
            </a:r>
          </a:p>
          <a:p>
            <a:pPr lvl="1"/>
            <a:r>
              <a:rPr lang="en-US" sz="2000" dirty="0"/>
              <a:t>Highly contested</a:t>
            </a:r>
          </a:p>
          <a:p>
            <a:pPr lvl="1"/>
            <a:r>
              <a:rPr lang="en-US" sz="2000" dirty="0"/>
              <a:t>In the US it has now migrated to the courts</a:t>
            </a:r>
          </a:p>
        </p:txBody>
      </p:sp>
      <p:pic>
        <p:nvPicPr>
          <p:cNvPr id="8" name="Picture 7" descr="A painting of two wrestlers&#10;&#10;Description automatically generated">
            <a:extLst>
              <a:ext uri="{FF2B5EF4-FFF2-40B4-BE49-F238E27FC236}">
                <a16:creationId xmlns:a16="http://schemas.microsoft.com/office/drawing/2014/main" id="{E3B413DE-A6EF-6DEE-6B4D-CD66C05AE731}"/>
              </a:ext>
            </a:extLst>
          </p:cNvPr>
          <p:cNvPicPr>
            <a:picLocks noChangeAspect="1"/>
          </p:cNvPicPr>
          <p:nvPr/>
        </p:nvPicPr>
        <p:blipFill rotWithShape="1">
          <a:blip r:embed="rId2"/>
          <a:srcRect r="419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375728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D548A-8849-DBA6-78D0-269B48EC6CDD}"/>
              </a:ext>
            </a:extLst>
          </p:cNvPr>
          <p:cNvSpPr>
            <a:spLocks noGrp="1"/>
          </p:cNvSpPr>
          <p:nvPr>
            <p:ph type="title"/>
          </p:nvPr>
        </p:nvSpPr>
        <p:spPr>
          <a:xfrm>
            <a:off x="838200" y="5586257"/>
            <a:ext cx="6926703" cy="804161"/>
          </a:xfrm>
        </p:spPr>
        <p:txBody>
          <a:bodyPr vert="horz" lIns="91440" tIns="45720" rIns="91440" bIns="45720" rtlCol="0" anchor="ctr">
            <a:normAutofit/>
          </a:bodyPr>
          <a:lstStyle/>
          <a:p>
            <a:r>
              <a:rPr lang="en-US" sz="3200"/>
              <a:t>Risk, Valuation, and Responsibility</a:t>
            </a:r>
          </a:p>
        </p:txBody>
      </p:sp>
      <p:pic>
        <p:nvPicPr>
          <p:cNvPr id="5" name="Content Placeholder 4">
            <a:extLst>
              <a:ext uri="{FF2B5EF4-FFF2-40B4-BE49-F238E27FC236}">
                <a16:creationId xmlns:a16="http://schemas.microsoft.com/office/drawing/2014/main" id="{B0AA44ED-2D91-5870-5285-C8A375641FED}"/>
              </a:ext>
            </a:extLst>
          </p:cNvPr>
          <p:cNvPicPr>
            <a:picLocks noGrp="1" noChangeAspect="1"/>
          </p:cNvPicPr>
          <p:nvPr>
            <p:ph idx="1"/>
          </p:nvPr>
        </p:nvPicPr>
        <p:blipFill rotWithShape="1">
          <a:blip r:embed="rId2"/>
          <a:srcRect b="18673"/>
          <a:stretch/>
        </p:blipFill>
        <p:spPr>
          <a:xfrm>
            <a:off x="20" y="10"/>
            <a:ext cx="12191980" cy="5279933"/>
          </a:xfrm>
          <a:prstGeom prst="rect">
            <a:avLst/>
          </a:prstGeom>
        </p:spPr>
      </p:pic>
      <p:grpSp>
        <p:nvGrpSpPr>
          <p:cNvPr id="10" name="Group 9">
            <a:extLst>
              <a:ext uri="{FF2B5EF4-FFF2-40B4-BE49-F238E27FC236}">
                <a16:creationId xmlns:a16="http://schemas.microsoft.com/office/drawing/2014/main" id="{0E76F6F3-F5F0-B26D-1B63-73AD0299B7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5193518"/>
            <a:ext cx="12207200" cy="123363"/>
            <a:chOff x="-5025" y="6737718"/>
            <a:chExt cx="12207200" cy="123363"/>
          </a:xfrm>
        </p:grpSpPr>
        <p:sp>
          <p:nvSpPr>
            <p:cNvPr id="11" name="Rectangle 10">
              <a:extLst>
                <a:ext uri="{FF2B5EF4-FFF2-40B4-BE49-F238E27FC236}">
                  <a16:creationId xmlns:a16="http://schemas.microsoft.com/office/drawing/2014/main" id="{ABC84BA2-BCC1-89D4-5592-8B2364E6B8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9C4FA24-7C12-A16B-31C2-891750171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1165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E122-B46B-E246-D1E3-E474F5C0E109}"/>
              </a:ext>
            </a:extLst>
          </p:cNvPr>
          <p:cNvSpPr>
            <a:spLocks noGrp="1"/>
          </p:cNvSpPr>
          <p:nvPr>
            <p:ph type="title"/>
          </p:nvPr>
        </p:nvSpPr>
        <p:spPr>
          <a:xfrm>
            <a:off x="110310" y="3752849"/>
            <a:ext cx="2657603" cy="2452687"/>
          </a:xfrm>
        </p:spPr>
        <p:txBody>
          <a:bodyPr anchor="ctr">
            <a:normAutofit/>
          </a:bodyPr>
          <a:lstStyle/>
          <a:p>
            <a:r>
              <a:rPr lang="en-US" sz="3600" dirty="0"/>
              <a:t>In the Beginning</a:t>
            </a:r>
          </a:p>
        </p:txBody>
      </p:sp>
      <p:pic>
        <p:nvPicPr>
          <p:cNvPr id="5" name="Picture 4" descr="A blue and yellow cover with text&#10;&#10;Description automatically generated">
            <a:extLst>
              <a:ext uri="{FF2B5EF4-FFF2-40B4-BE49-F238E27FC236}">
                <a16:creationId xmlns:a16="http://schemas.microsoft.com/office/drawing/2014/main" id="{78DAA392-403E-AA6A-A9FE-1D0F97099237}"/>
              </a:ext>
            </a:extLst>
          </p:cNvPr>
          <p:cNvPicPr>
            <a:picLocks noChangeAspect="1"/>
          </p:cNvPicPr>
          <p:nvPr/>
        </p:nvPicPr>
        <p:blipFill rotWithShape="1">
          <a:blip r:embed="rId2"/>
          <a:srcRect t="25811" b="2510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D468C5FE-6670-B4D9-A3F0-614828FFAFD8}"/>
              </a:ext>
            </a:extLst>
          </p:cNvPr>
          <p:cNvSpPr>
            <a:spLocks noGrp="1"/>
          </p:cNvSpPr>
          <p:nvPr>
            <p:ph idx="1"/>
          </p:nvPr>
        </p:nvSpPr>
        <p:spPr>
          <a:xfrm>
            <a:off x="2767913" y="3752850"/>
            <a:ext cx="9313777" cy="3105140"/>
          </a:xfrm>
        </p:spPr>
        <p:txBody>
          <a:bodyPr anchor="ctr">
            <a:normAutofit/>
          </a:bodyPr>
          <a:lstStyle/>
          <a:p>
            <a:pPr algn="ctr"/>
            <a:r>
              <a:rPr lang="en-US" sz="1800" dirty="0"/>
              <a:t>Current Framing: </a:t>
            </a:r>
            <a:r>
              <a:rPr lang="en-US" sz="1800" b="0" dirty="0">
                <a:effectLst/>
              </a:rPr>
              <a:t>2004 UN Report; </a:t>
            </a:r>
            <a:r>
              <a:rPr lang="en-US" sz="1800" b="0" i="1" dirty="0">
                <a:effectLst/>
                <a:hlinkClick r:id="rId3"/>
              </a:rPr>
              <a:t>Who Cares Wins</a:t>
            </a:r>
            <a:r>
              <a:rPr lang="en-US" sz="1800" b="0" i="1" dirty="0">
                <a:effectLst/>
              </a:rPr>
              <a:t>  (focus on financial market </a:t>
            </a:r>
            <a:r>
              <a:rPr lang="en-US" sz="1800" b="0" i="1" dirty="0" err="1">
                <a:effectLst/>
              </a:rPr>
              <a:t>actros</a:t>
            </a:r>
            <a:r>
              <a:rPr lang="en-US" sz="1800" b="0" i="1" dirty="0">
                <a:effectLst/>
              </a:rPr>
              <a:t>)</a:t>
            </a:r>
          </a:p>
          <a:p>
            <a:pPr marL="0" indent="0" algn="ctr">
              <a:buNone/>
            </a:pPr>
            <a:r>
              <a:rPr lang="en-US" sz="2000" dirty="0"/>
              <a:t>“The institutions endorsing this report are convinced that in a more </a:t>
            </a:r>
            <a:r>
              <a:rPr lang="en-US" sz="2000" dirty="0" err="1"/>
              <a:t>globalised</a:t>
            </a:r>
            <a:r>
              <a:rPr lang="en-US" sz="2000" dirty="0"/>
              <a:t>, interconnected and competitive world the way that </a:t>
            </a:r>
            <a:r>
              <a:rPr lang="en-US" sz="2000" b="1" dirty="0">
                <a:solidFill>
                  <a:srgbClr val="C00000"/>
                </a:solidFill>
              </a:rPr>
              <a:t>environmental, social and corporate governance issues are managed is part of companies’ overall management quality needed to compete successfully</a:t>
            </a:r>
            <a:r>
              <a:rPr lang="en-US" sz="2000" dirty="0"/>
              <a:t>. Companies that perform better with regard to these issues can increase shareholder value by, for  example, properly managing risks, anticipating regulatory action or accessing new markets, while at the same time contributing to the sustainable development of the societies in which they operate. Moreover, these issues can have a strong impact on reputation and brands, an increasingly important part of company value.”</a:t>
            </a:r>
          </a:p>
        </p:txBody>
      </p:sp>
    </p:spTree>
    <p:extLst>
      <p:ext uri="{BB962C8B-B14F-4D97-AF65-F5344CB8AC3E}">
        <p14:creationId xmlns:p14="http://schemas.microsoft.com/office/powerpoint/2010/main" val="272972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C552E-B0D4-6849-DD04-00AB6B8FB764}"/>
              </a:ext>
            </a:extLst>
          </p:cNvPr>
          <p:cNvSpPr>
            <a:spLocks noGrp="1"/>
          </p:cNvSpPr>
          <p:nvPr>
            <p:ph type="title"/>
          </p:nvPr>
        </p:nvSpPr>
        <p:spPr>
          <a:xfrm>
            <a:off x="557095" y="0"/>
            <a:ext cx="5181600" cy="1325563"/>
          </a:xfrm>
        </p:spPr>
        <p:txBody>
          <a:bodyPr/>
          <a:lstStyle/>
          <a:p>
            <a:r>
              <a:rPr lang="en-US" dirty="0"/>
              <a:t>Brief Background: ESG</a:t>
            </a:r>
          </a:p>
        </p:txBody>
      </p:sp>
      <p:sp>
        <p:nvSpPr>
          <p:cNvPr id="3" name="Content Placeholder 2">
            <a:extLst>
              <a:ext uri="{FF2B5EF4-FFF2-40B4-BE49-F238E27FC236}">
                <a16:creationId xmlns:a16="http://schemas.microsoft.com/office/drawing/2014/main" id="{BE25F2C2-F85C-EB3C-A6C0-B88DE66DA4B2}"/>
              </a:ext>
            </a:extLst>
          </p:cNvPr>
          <p:cNvSpPr>
            <a:spLocks noGrp="1"/>
          </p:cNvSpPr>
          <p:nvPr>
            <p:ph sz="half" idx="1"/>
          </p:nvPr>
        </p:nvSpPr>
        <p:spPr>
          <a:xfrm>
            <a:off x="0" y="1325563"/>
            <a:ext cx="6019800" cy="5532437"/>
          </a:xfrm>
        </p:spPr>
        <p:txBody>
          <a:bodyPr>
            <a:normAutofit fontScale="92500" lnSpcReduction="10000"/>
          </a:bodyPr>
          <a:lstStyle/>
          <a:p>
            <a:r>
              <a:rPr lang="en-US" dirty="0"/>
              <a:t>Assessing finance risk (and thus cost of capital) in private markets</a:t>
            </a:r>
          </a:p>
          <a:p>
            <a:r>
              <a:rPr lang="en-US" dirty="0"/>
              <a:t>Possibilities:</a:t>
            </a:r>
          </a:p>
          <a:p>
            <a:pPr lvl="1"/>
            <a:r>
              <a:rPr lang="en-US" dirty="0"/>
              <a:t>a decision-making device for internal operations and choice and manner of engaging in transactions</a:t>
            </a:r>
          </a:p>
          <a:p>
            <a:pPr lvl="2"/>
            <a:r>
              <a:rPr lang="en-US" dirty="0"/>
              <a:t>Operational framing</a:t>
            </a:r>
          </a:p>
          <a:p>
            <a:pPr lvl="1"/>
            <a:r>
              <a:rPr lang="en-US" dirty="0"/>
              <a:t>Expression of prevent-mitigate-remedy (Risk) principles </a:t>
            </a:r>
          </a:p>
          <a:p>
            <a:pPr lvl="2"/>
            <a:r>
              <a:rPr lang="en-US" dirty="0"/>
              <a:t>risk framing</a:t>
            </a:r>
          </a:p>
          <a:p>
            <a:pPr lvl="1"/>
            <a:r>
              <a:rPr lang="en-US" dirty="0"/>
              <a:t>Means of operationalizing sustainability and human rights measures in economic activity</a:t>
            </a:r>
          </a:p>
          <a:p>
            <a:pPr lvl="2"/>
            <a:r>
              <a:rPr lang="en-US" dirty="0"/>
              <a:t>Objectives framing</a:t>
            </a:r>
          </a:p>
          <a:p>
            <a:pPr lvl="1"/>
            <a:r>
              <a:rPr lang="en-US" dirty="0"/>
              <a:t>Human versus bio-diversity centered</a:t>
            </a:r>
          </a:p>
          <a:p>
            <a:pPr lvl="2"/>
            <a:r>
              <a:rPr lang="en-US" dirty="0"/>
              <a:t>System framing</a:t>
            </a:r>
          </a:p>
          <a:p>
            <a:pPr lvl="1"/>
            <a:r>
              <a:rPr lang="en-US" dirty="0"/>
              <a:t>Development versus individual centered</a:t>
            </a:r>
          </a:p>
          <a:p>
            <a:pPr lvl="2"/>
            <a:r>
              <a:rPr lang="en-US" dirty="0"/>
              <a:t>Stakeholder privileging framing</a:t>
            </a:r>
          </a:p>
          <a:p>
            <a:pPr lvl="1"/>
            <a:endParaRPr lang="en-US" dirty="0"/>
          </a:p>
          <a:p>
            <a:pPr marL="0" indent="0">
              <a:buNone/>
            </a:pPr>
            <a:endParaRPr lang="en-US" dirty="0"/>
          </a:p>
        </p:txBody>
      </p:sp>
      <p:pic>
        <p:nvPicPr>
          <p:cNvPr id="6" name="Content Placeholder 5">
            <a:extLst>
              <a:ext uri="{FF2B5EF4-FFF2-40B4-BE49-F238E27FC236}">
                <a16:creationId xmlns:a16="http://schemas.microsoft.com/office/drawing/2014/main" id="{6441B519-8CEA-4177-273F-D666F712B0FD}"/>
              </a:ext>
            </a:extLst>
          </p:cNvPr>
          <p:cNvPicPr>
            <a:picLocks noGrp="1" noChangeAspect="1"/>
          </p:cNvPicPr>
          <p:nvPr>
            <p:ph sz="half" idx="2"/>
          </p:nvPr>
        </p:nvPicPr>
        <p:blipFill>
          <a:blip r:embed="rId2"/>
          <a:stretch>
            <a:fillRect/>
          </a:stretch>
        </p:blipFill>
        <p:spPr>
          <a:xfrm>
            <a:off x="6453306" y="86496"/>
            <a:ext cx="5617974" cy="6647935"/>
          </a:xfrm>
        </p:spPr>
      </p:pic>
    </p:spTree>
    <p:extLst>
      <p:ext uri="{BB962C8B-B14F-4D97-AF65-F5344CB8AC3E}">
        <p14:creationId xmlns:p14="http://schemas.microsoft.com/office/powerpoint/2010/main" val="456172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CEEF3F-7E23-8852-5D28-7A26B7A41EA2}"/>
              </a:ext>
            </a:extLst>
          </p:cNvPr>
          <p:cNvSpPr>
            <a:spLocks noGrp="1"/>
          </p:cNvSpPr>
          <p:nvPr>
            <p:ph type="title"/>
          </p:nvPr>
        </p:nvSpPr>
        <p:spPr>
          <a:xfrm>
            <a:off x="8153400" y="1128094"/>
            <a:ext cx="3434180" cy="700702"/>
          </a:xfrm>
        </p:spPr>
        <p:txBody>
          <a:bodyPr vert="horz" lIns="91440" tIns="45720" rIns="91440" bIns="45720" rtlCol="0" anchor="t">
            <a:normAutofit/>
          </a:bodyPr>
          <a:lstStyle/>
          <a:p>
            <a:r>
              <a:rPr lang="en-US" sz="3200" dirty="0"/>
              <a:t>How is it Used?</a:t>
            </a:r>
          </a:p>
        </p:txBody>
      </p:sp>
      <p:pic>
        <p:nvPicPr>
          <p:cNvPr id="8" name="Content Placeholder 7" descr="A painting of a person flying a rocket&#10;&#10;Description automatically generated">
            <a:extLst>
              <a:ext uri="{FF2B5EF4-FFF2-40B4-BE49-F238E27FC236}">
                <a16:creationId xmlns:a16="http://schemas.microsoft.com/office/drawing/2014/main" id="{2C59B5FF-969A-0712-A374-9852FDA9AD16}"/>
              </a:ext>
            </a:extLst>
          </p:cNvPr>
          <p:cNvPicPr>
            <a:picLocks noGrp="1" noChangeAspect="1"/>
          </p:cNvPicPr>
          <p:nvPr>
            <p:ph sz="half" idx="1"/>
          </p:nvPr>
        </p:nvPicPr>
        <p:blipFill rotWithShape="1">
          <a:blip r:embed="rId2"/>
          <a:srcRect r="26294" b="-1"/>
          <a:stretch/>
        </p:blipFill>
        <p:spPr>
          <a:xfrm>
            <a:off x="-9886" y="10"/>
            <a:ext cx="7572605" cy="6857990"/>
          </a:xfrm>
          <a:prstGeom prst="rect">
            <a:avLst/>
          </a:prstGeom>
        </p:spPr>
      </p:pic>
      <p:cxnSp>
        <p:nvCxnSpPr>
          <p:cNvPr id="17" name="Straight Connector 12">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CECD781-A0E6-CABC-4ECB-96D52F7E9CA9}"/>
              </a:ext>
            </a:extLst>
          </p:cNvPr>
          <p:cNvSpPr>
            <a:spLocks noGrp="1"/>
          </p:cNvSpPr>
          <p:nvPr>
            <p:ph sz="half" idx="2"/>
          </p:nvPr>
        </p:nvSpPr>
        <p:spPr>
          <a:xfrm>
            <a:off x="7562719" y="1828796"/>
            <a:ext cx="4629281" cy="4880923"/>
          </a:xfrm>
        </p:spPr>
        <p:txBody>
          <a:bodyPr vert="horz" lIns="91440" tIns="45720" rIns="91440" bIns="45720" rtlCol="0">
            <a:normAutofit/>
          </a:bodyPr>
          <a:lstStyle/>
          <a:p>
            <a:r>
              <a:rPr lang="en-US" sz="1800" dirty="0"/>
              <a:t>Investment and reporting</a:t>
            </a:r>
          </a:p>
          <a:p>
            <a:r>
              <a:rPr lang="en-US" sz="1800" dirty="0"/>
              <a:t>Grounded in specific objectives relevant to time, space and place</a:t>
            </a:r>
          </a:p>
          <a:p>
            <a:r>
              <a:rPr lang="en-US" sz="1800" dirty="0"/>
              <a:t>Indirect regulatory effect:</a:t>
            </a:r>
          </a:p>
          <a:p>
            <a:pPr lvl="1"/>
            <a:r>
              <a:rPr lang="en-US" sz="1800" dirty="0"/>
              <a:t>Companies conform to ESG expectations  to remain in their investment universe</a:t>
            </a:r>
          </a:p>
          <a:p>
            <a:pPr lvl="1"/>
            <a:r>
              <a:rPr lang="en-US" sz="1800" dirty="0"/>
              <a:t>“According to an industry report from US SIF Foundation, investors held $17.1 trillion in assets chosen according to ESG principles in 2020, up from $12 trillion just two years earlier.1 ESG-specific mutual funds and ETFs also reached a record $400 billion in AUM in 2021, up 33% from the year before. . .” (</a:t>
            </a:r>
            <a:r>
              <a:rPr lang="en-US" sz="1800" dirty="0">
                <a:hlinkClick r:id="rId3"/>
              </a:rPr>
              <a:t>Investopedia</a:t>
            </a:r>
            <a:r>
              <a:rPr lang="en-US" sz="1800" dirty="0"/>
              <a:t>)</a:t>
            </a:r>
          </a:p>
          <a:p>
            <a:pPr lvl="1"/>
            <a:r>
              <a:rPr lang="en-US" sz="1800" dirty="0"/>
              <a:t>RATINGS: “</a:t>
            </a:r>
            <a:r>
              <a:rPr lang="en-US" sz="1800" dirty="0">
                <a:hlinkClick r:id="rId4"/>
              </a:rPr>
              <a:t>100 Best ESG Companies 2021</a:t>
            </a:r>
            <a:r>
              <a:rPr lang="en-US" sz="1800" dirty="0"/>
              <a:t>”</a:t>
            </a:r>
          </a:p>
          <a:p>
            <a:pPr lvl="1"/>
            <a:endParaRPr lang="en-US" sz="1100" dirty="0"/>
          </a:p>
        </p:txBody>
      </p:sp>
    </p:spTree>
    <p:extLst>
      <p:ext uri="{BB962C8B-B14F-4D97-AF65-F5344CB8AC3E}">
        <p14:creationId xmlns:p14="http://schemas.microsoft.com/office/powerpoint/2010/main" val="2094204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Content Placeholder 9" descr="A group of tall pillars with writing on them&#10;&#10;Description automatically generated">
            <a:extLst>
              <a:ext uri="{FF2B5EF4-FFF2-40B4-BE49-F238E27FC236}">
                <a16:creationId xmlns:a16="http://schemas.microsoft.com/office/drawing/2014/main" id="{1A832942-BA10-5808-28AA-D80C82BC21F0}"/>
              </a:ext>
            </a:extLst>
          </p:cNvPr>
          <p:cNvPicPr>
            <a:picLocks noGrp="1" noChangeAspect="1"/>
          </p:cNvPicPr>
          <p:nvPr>
            <p:ph sz="half" idx="1"/>
          </p:nvPr>
        </p:nvPicPr>
        <p:blipFill rotWithShape="1">
          <a:blip r:embed="rId2"/>
          <a:srcRect r="-2" b="3955"/>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032DE2E-91C7-586F-CFE3-C5025C4DE719}"/>
              </a:ext>
            </a:extLst>
          </p:cNvPr>
          <p:cNvSpPr>
            <a:spLocks noGrp="1"/>
          </p:cNvSpPr>
          <p:nvPr>
            <p:ph type="title"/>
          </p:nvPr>
        </p:nvSpPr>
        <p:spPr>
          <a:xfrm>
            <a:off x="5827048" y="407987"/>
            <a:ext cx="5721484" cy="1325563"/>
          </a:xfrm>
        </p:spPr>
        <p:txBody>
          <a:bodyPr vert="horz" lIns="91440" tIns="45720" rIns="91440" bIns="45720" rtlCol="0" anchor="ctr">
            <a:normAutofit/>
          </a:bodyPr>
          <a:lstStyle/>
          <a:p>
            <a:r>
              <a:rPr lang="en-US"/>
              <a:t>The E-S-G in ESG</a:t>
            </a:r>
          </a:p>
        </p:txBody>
      </p:sp>
      <p:sp>
        <p:nvSpPr>
          <p:cNvPr id="5" name="Content Placeholder 4">
            <a:extLst>
              <a:ext uri="{FF2B5EF4-FFF2-40B4-BE49-F238E27FC236}">
                <a16:creationId xmlns:a16="http://schemas.microsoft.com/office/drawing/2014/main" id="{74B6B300-EBA5-50D0-825A-D5C4A8B93B0E}"/>
              </a:ext>
            </a:extLst>
          </p:cNvPr>
          <p:cNvSpPr>
            <a:spLocks noGrp="1"/>
          </p:cNvSpPr>
          <p:nvPr>
            <p:ph sz="half" idx="2"/>
          </p:nvPr>
        </p:nvSpPr>
        <p:spPr>
          <a:xfrm>
            <a:off x="5827047" y="1868486"/>
            <a:ext cx="6109579" cy="4989513"/>
          </a:xfrm>
        </p:spPr>
        <p:txBody>
          <a:bodyPr vert="horz" lIns="91440" tIns="45720" rIns="91440" bIns="45720" rtlCol="0">
            <a:normAutofit/>
          </a:bodyPr>
          <a:lstStyle/>
          <a:p>
            <a:r>
              <a:rPr lang="en-US" sz="1800" b="1" i="1" dirty="0"/>
              <a:t>Environmental</a:t>
            </a:r>
          </a:p>
          <a:p>
            <a:pPr lvl="1"/>
            <a:r>
              <a:rPr lang="en-US" sz="1800" dirty="0"/>
              <a:t>Ecologies/Environment/</a:t>
            </a:r>
          </a:p>
          <a:p>
            <a:pPr lvl="1"/>
            <a:r>
              <a:rPr lang="en-US" sz="1800" dirty="0"/>
              <a:t>SDGs/Climate policies</a:t>
            </a:r>
          </a:p>
          <a:p>
            <a:pPr lvl="1"/>
            <a:r>
              <a:rPr lang="en-US" sz="1800" dirty="0"/>
              <a:t>Bio-diversity; Climate change</a:t>
            </a:r>
          </a:p>
          <a:p>
            <a:r>
              <a:rPr lang="en-US" sz="1800" b="1" i="1" dirty="0"/>
              <a:t>Social</a:t>
            </a:r>
          </a:p>
          <a:p>
            <a:pPr lvl="1"/>
            <a:r>
              <a:rPr lang="en-US" sz="1800" dirty="0"/>
              <a:t>Human rights </a:t>
            </a:r>
          </a:p>
          <a:p>
            <a:pPr lvl="1"/>
            <a:r>
              <a:rPr lang="en-US" sz="1800" dirty="0"/>
              <a:t>Societal and workplace focused</a:t>
            </a:r>
          </a:p>
          <a:p>
            <a:pPr lvl="1"/>
            <a:r>
              <a:rPr lang="en-US" sz="1800" dirty="0"/>
              <a:t>SDGs (internal/external stakeholders)</a:t>
            </a:r>
          </a:p>
          <a:p>
            <a:pPr lvl="1"/>
            <a:r>
              <a:rPr lang="en-US" sz="1800" dirty="0"/>
              <a:t>Health and safety</a:t>
            </a:r>
          </a:p>
          <a:p>
            <a:r>
              <a:rPr lang="en-US" sz="1800" b="1" i="1" dirty="0"/>
              <a:t>Governance </a:t>
            </a:r>
          </a:p>
          <a:p>
            <a:pPr lvl="1"/>
            <a:r>
              <a:rPr lang="en-US" sz="1800" dirty="0"/>
              <a:t>Capacity (systems)</a:t>
            </a:r>
          </a:p>
          <a:p>
            <a:pPr lvl="1"/>
            <a:r>
              <a:rPr lang="en-US" sz="1800" dirty="0"/>
              <a:t>Compliance </a:t>
            </a:r>
          </a:p>
          <a:p>
            <a:pPr lvl="1"/>
            <a:r>
              <a:rPr lang="en-US" sz="1800" dirty="0"/>
              <a:t>Transparency</a:t>
            </a:r>
          </a:p>
          <a:p>
            <a:pPr lvl="1"/>
            <a:r>
              <a:rPr lang="en-US" sz="1800" dirty="0"/>
              <a:t>Internal governance (Board diversity; executive pay; corruption)</a:t>
            </a:r>
          </a:p>
          <a:p>
            <a:pPr lvl="1"/>
            <a:endParaRPr lang="en-US" sz="1100" dirty="0"/>
          </a:p>
        </p:txBody>
      </p:sp>
    </p:spTree>
    <p:extLst>
      <p:ext uri="{BB962C8B-B14F-4D97-AF65-F5344CB8AC3E}">
        <p14:creationId xmlns:p14="http://schemas.microsoft.com/office/powerpoint/2010/main" val="108498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Content Placeholder 5" descr="Chart&#10;&#10;Description automatically generated">
            <a:extLst>
              <a:ext uri="{FF2B5EF4-FFF2-40B4-BE49-F238E27FC236}">
                <a16:creationId xmlns:a16="http://schemas.microsoft.com/office/drawing/2014/main" id="{49A704F3-ECF0-9A4F-5EA8-FCF61A9FC48C}"/>
              </a:ext>
            </a:extLst>
          </p:cNvPr>
          <p:cNvPicPr>
            <a:picLocks noGrp="1" noChangeAspect="1"/>
          </p:cNvPicPr>
          <p:nvPr>
            <p:ph sz="half" idx="1"/>
          </p:nvPr>
        </p:nvPicPr>
        <p:blipFill rotWithShape="1">
          <a:blip r:embed="rId2"/>
          <a:srcRect r="9091" b="16170"/>
          <a:stretch/>
        </p:blipFill>
        <p:spPr>
          <a:xfrm>
            <a:off x="20" y="10"/>
            <a:ext cx="12191980" cy="6857990"/>
          </a:xfrm>
          <a:prstGeom prst="rect">
            <a:avLst/>
          </a:prstGeom>
        </p:spPr>
      </p:pic>
      <p:sp>
        <p:nvSpPr>
          <p:cNvPr id="2" name="Title 1">
            <a:extLst>
              <a:ext uri="{FF2B5EF4-FFF2-40B4-BE49-F238E27FC236}">
                <a16:creationId xmlns:a16="http://schemas.microsoft.com/office/drawing/2014/main" id="{B54B71AD-6C3E-F1EC-C0CD-9DF88F75A98B}"/>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dirty="0"/>
              <a:t>Coherence Challenges</a:t>
            </a:r>
          </a:p>
        </p:txBody>
      </p:sp>
      <p:sp>
        <p:nvSpPr>
          <p:cNvPr id="4" name="Content Placeholder 3">
            <a:extLst>
              <a:ext uri="{FF2B5EF4-FFF2-40B4-BE49-F238E27FC236}">
                <a16:creationId xmlns:a16="http://schemas.microsoft.com/office/drawing/2014/main" id="{5FB7791D-7E20-3DE3-69B6-EBBAC0B8F480}"/>
              </a:ext>
            </a:extLst>
          </p:cNvPr>
          <p:cNvSpPr>
            <a:spLocks noGrp="1"/>
          </p:cNvSpPr>
          <p:nvPr>
            <p:ph sz="half" idx="2"/>
          </p:nvPr>
        </p:nvSpPr>
        <p:spPr>
          <a:xfrm>
            <a:off x="838200" y="1825625"/>
            <a:ext cx="10515600" cy="4351338"/>
          </a:xfrm>
        </p:spPr>
        <p:txBody>
          <a:bodyPr vert="horz" lIns="91440" tIns="45720" rIns="91440" bIns="45720" rtlCol="0">
            <a:normAutofit/>
          </a:bodyPr>
          <a:lstStyle/>
          <a:p>
            <a:r>
              <a:rPr lang="en-US" dirty="0"/>
              <a:t>Definitions</a:t>
            </a:r>
          </a:p>
          <a:p>
            <a:r>
              <a:rPr lang="en-US" dirty="0"/>
              <a:t>Methods of Assessments</a:t>
            </a:r>
          </a:p>
          <a:p>
            <a:r>
              <a:rPr lang="en-US" dirty="0"/>
              <a:t>Quality of data</a:t>
            </a:r>
          </a:p>
          <a:p>
            <a:r>
              <a:rPr lang="en-US" dirty="0"/>
              <a:t>Applications</a:t>
            </a:r>
          </a:p>
          <a:p>
            <a:r>
              <a:rPr lang="en-US" dirty="0"/>
              <a:t>Scalability</a:t>
            </a:r>
          </a:p>
          <a:p>
            <a:r>
              <a:rPr lang="en-US" dirty="0"/>
              <a:t>Comparability</a:t>
            </a:r>
          </a:p>
          <a:p>
            <a:r>
              <a:rPr lang="en-US" dirty="0"/>
              <a:t>Liability-consequences</a:t>
            </a:r>
          </a:p>
          <a:p>
            <a:pPr lvl="1"/>
            <a:r>
              <a:rPr lang="en-US" sz="1400" dirty="0"/>
              <a:t>Pix </a:t>
            </a:r>
            <a:r>
              <a:rPr lang="en-US" sz="1400" dirty="0">
                <a:hlinkClick r:id="rId3"/>
              </a:rPr>
              <a:t>CFA Institute</a:t>
            </a:r>
            <a:endParaRPr lang="en-US" sz="1400" dirty="0"/>
          </a:p>
        </p:txBody>
      </p:sp>
    </p:spTree>
    <p:extLst>
      <p:ext uri="{BB962C8B-B14F-4D97-AF65-F5344CB8AC3E}">
        <p14:creationId xmlns:p14="http://schemas.microsoft.com/office/powerpoint/2010/main" val="8070703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1038</TotalTime>
  <Words>1673</Words>
  <Application>Microsoft Macintosh PowerPoint</Application>
  <PresentationFormat>Widescreen</PresentationFormat>
  <Paragraphs>229</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The Just Transitions of Risk—Human Rights, Sustainability and the ESG Wars</vt:lpstr>
      <vt:lpstr>ESG as Object; Method; and Fetish </vt:lpstr>
      <vt:lpstr>What’s the Fuss?</vt:lpstr>
      <vt:lpstr>Risk, Valuation, and Responsibility</vt:lpstr>
      <vt:lpstr>In the Beginning</vt:lpstr>
      <vt:lpstr>Brief Background: ESG</vt:lpstr>
      <vt:lpstr>How is it Used?</vt:lpstr>
      <vt:lpstr>The E-S-G in ESG</vt:lpstr>
      <vt:lpstr>Coherence Challenges</vt:lpstr>
      <vt:lpstr>Regulatory Challenges</vt:lpstr>
      <vt:lpstr>External Risk—Rating Investment</vt:lpstr>
      <vt:lpstr>External Risk—Compliance </vt:lpstr>
      <vt:lpstr>Beyond Finance—ESG and Operational Impacts Assessments</vt:lpstr>
      <vt:lpstr>Internal Corporate Operations</vt:lpstr>
      <vt:lpstr>Internal Tool: Project Risk</vt:lpstr>
      <vt:lpstr>Internal Tool: Operational (Systemic) Risk</vt:lpstr>
      <vt:lpstr>Internal Tool: Global Production Chain Risks</vt:lpstr>
      <vt:lpstr>ESG and the Great Capitalist Revolution</vt:lpstr>
      <vt:lpstr>Does ESG Have an Ideology</vt:lpstr>
      <vt:lpstr>From Purpose to Ideology; From Ideology to Fetish</vt:lpstr>
      <vt:lpstr>ESG and the “New Capitalism”: A Fetish Object</vt:lpstr>
      <vt:lpstr>From Law and Mores to the Law of Mores</vt:lpstr>
      <vt:lpstr>Contradictions of Risk</vt:lpstr>
      <vt:lpstr>From Contradiction and Incoherence to Resistance</vt:lpstr>
      <vt:lpstr>Summing Up: ESG as Platforms—Producers and Consumers</vt:lpstr>
      <vt:lpstr>Questions?</vt:lpstr>
      <vt:lpstr>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ESG Wars</dc:title>
  <dc:creator>Backer, Larry Cata</dc:creator>
  <cp:lastModifiedBy>Backer, Larry Cata</cp:lastModifiedBy>
  <cp:revision>37</cp:revision>
  <dcterms:created xsi:type="dcterms:W3CDTF">2023-02-12T10:58:57Z</dcterms:created>
  <dcterms:modified xsi:type="dcterms:W3CDTF">2023-09-02T01:26:58Z</dcterms:modified>
</cp:coreProperties>
</file>