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5" r:id="rId6"/>
    <p:sldId id="273" r:id="rId7"/>
    <p:sldId id="264" r:id="rId8"/>
    <p:sldId id="278" r:id="rId9"/>
    <p:sldId id="260" r:id="rId10"/>
    <p:sldId id="266" r:id="rId11"/>
    <p:sldId id="270" r:id="rId12"/>
    <p:sldId id="271" r:id="rId13"/>
    <p:sldId id="274" r:id="rId14"/>
    <p:sldId id="275" r:id="rId15"/>
    <p:sldId id="276" r:id="rId16"/>
    <p:sldId id="279" r:id="rId17"/>
    <p:sldId id="261" r:id="rId18"/>
    <p:sldId id="281" r:id="rId19"/>
    <p:sldId id="269" r:id="rId20"/>
    <p:sldId id="282" r:id="rId21"/>
    <p:sldId id="268" r:id="rId22"/>
    <p:sldId id="283" r:id="rId23"/>
    <p:sldId id="280" r:id="rId24"/>
    <p:sldId id="277" r:id="rId25"/>
    <p:sldId id="262" r:id="rId26"/>
    <p:sldId id="2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52A980-B52A-4E59-9A06-BFA076DB10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D780B5-4D7E-4E9A-8E4B-FB47CE4E1A6F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Data governance as an expression of liberal democratic normative baselines</a:t>
          </a:r>
        </a:p>
      </dgm:t>
    </dgm:pt>
    <dgm:pt modelId="{09DDDBBC-90CF-467E-BC3F-D88840AA65C1}" type="parTrans" cxnId="{69A69040-BAC1-4B91-9D4D-E641DB16D371}">
      <dgm:prSet/>
      <dgm:spPr/>
      <dgm:t>
        <a:bodyPr/>
        <a:lstStyle/>
        <a:p>
          <a:endParaRPr lang="en-US"/>
        </a:p>
      </dgm:t>
    </dgm:pt>
    <dgm:pt modelId="{C100D1CE-26CF-427D-AFC7-3493ECA6B12B}" type="sibTrans" cxnId="{69A69040-BAC1-4B91-9D4D-E641DB16D371}">
      <dgm:prSet/>
      <dgm:spPr/>
      <dgm:t>
        <a:bodyPr/>
        <a:lstStyle/>
        <a:p>
          <a:endParaRPr lang="en-US"/>
        </a:p>
      </dgm:t>
    </dgm:pt>
    <dgm:pt modelId="{07E4C538-6738-47F2-B5E8-E5FFF6BB5C35}">
      <dgm:prSet/>
      <dgm:spPr>
        <a:solidFill>
          <a:srgbClr val="0070C0"/>
        </a:solidFill>
      </dgm:spPr>
      <dgm:t>
        <a:bodyPr/>
        <a:lstStyle/>
        <a:p>
          <a:r>
            <a:rPr lang="en-US" dirty="0"/>
            <a:t>The issue of data as a markets driven commodity</a:t>
          </a:r>
        </a:p>
      </dgm:t>
    </dgm:pt>
    <dgm:pt modelId="{F638AAEA-D769-4912-852A-CBFF0B6799A4}" type="parTrans" cxnId="{96154181-AD69-4C32-938A-A6C9618BA5AE}">
      <dgm:prSet/>
      <dgm:spPr/>
      <dgm:t>
        <a:bodyPr/>
        <a:lstStyle/>
        <a:p>
          <a:endParaRPr lang="en-US"/>
        </a:p>
      </dgm:t>
    </dgm:pt>
    <dgm:pt modelId="{1F9F6416-115B-40C9-982B-44F6FF1F3E4F}" type="sibTrans" cxnId="{96154181-AD69-4C32-938A-A6C9618BA5AE}">
      <dgm:prSet/>
      <dgm:spPr/>
      <dgm:t>
        <a:bodyPr/>
        <a:lstStyle/>
        <a:p>
          <a:endParaRPr lang="en-US"/>
        </a:p>
      </dgm:t>
    </dgm:pt>
    <dgm:pt modelId="{6F5ABAF5-4FC5-4327-8550-788B94CA198B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The hybrid nature of data in data-compliance cultures</a:t>
          </a:r>
        </a:p>
      </dgm:t>
    </dgm:pt>
    <dgm:pt modelId="{93DF151D-63E2-4854-BC61-EA494AE19212}" type="parTrans" cxnId="{C87ADA7B-5F67-454E-8441-6E43BBACD706}">
      <dgm:prSet/>
      <dgm:spPr/>
      <dgm:t>
        <a:bodyPr/>
        <a:lstStyle/>
        <a:p>
          <a:endParaRPr lang="en-US"/>
        </a:p>
      </dgm:t>
    </dgm:pt>
    <dgm:pt modelId="{DC521B38-A629-4173-B5F1-DAC8DF53A7BA}" type="sibTrans" cxnId="{C87ADA7B-5F67-454E-8441-6E43BBACD706}">
      <dgm:prSet/>
      <dgm:spPr/>
      <dgm:t>
        <a:bodyPr/>
        <a:lstStyle/>
        <a:p>
          <a:endParaRPr lang="en-US"/>
        </a:p>
      </dgm:t>
    </dgm:pt>
    <dgm:pt modelId="{98AB9C6B-D97A-A845-AD25-C6BF6519933F}">
      <dgm:prSet/>
      <dgm:spPr/>
      <dgm:t>
        <a:bodyPr/>
        <a:lstStyle/>
        <a:p>
          <a:r>
            <a:rPr lang="en-US" dirty="0"/>
            <a:t>Social justice</a:t>
          </a:r>
        </a:p>
      </dgm:t>
    </dgm:pt>
    <dgm:pt modelId="{02657A78-060B-3843-821A-5DEE5A41CEA0}" type="parTrans" cxnId="{7056B455-DC95-3D43-8226-3A5FEF0D07A4}">
      <dgm:prSet/>
      <dgm:spPr/>
      <dgm:t>
        <a:bodyPr/>
        <a:lstStyle/>
        <a:p>
          <a:endParaRPr lang="en-US"/>
        </a:p>
      </dgm:t>
    </dgm:pt>
    <dgm:pt modelId="{A472BA23-33E7-6246-815B-C14ED4D5B2BE}" type="sibTrans" cxnId="{7056B455-DC95-3D43-8226-3A5FEF0D07A4}">
      <dgm:prSet/>
      <dgm:spPr/>
      <dgm:t>
        <a:bodyPr/>
        <a:lstStyle/>
        <a:p>
          <a:endParaRPr lang="en-US"/>
        </a:p>
      </dgm:t>
    </dgm:pt>
    <dgm:pt modelId="{927B9D91-8534-824C-8891-370076BE9812}">
      <dgm:prSet/>
      <dgm:spPr/>
      <dgm:t>
        <a:bodyPr/>
        <a:lstStyle/>
        <a:p>
          <a:r>
            <a:rPr lang="en-US" dirty="0"/>
            <a:t>Human rights</a:t>
          </a:r>
        </a:p>
      </dgm:t>
    </dgm:pt>
    <dgm:pt modelId="{1977CA56-8E29-7B4E-A904-029FE2F59CB2}" type="parTrans" cxnId="{8E1B7251-C97D-A741-9DC3-4D6C27A65064}">
      <dgm:prSet/>
      <dgm:spPr/>
      <dgm:t>
        <a:bodyPr/>
        <a:lstStyle/>
        <a:p>
          <a:endParaRPr lang="en-US"/>
        </a:p>
      </dgm:t>
    </dgm:pt>
    <dgm:pt modelId="{34B62712-E33C-1B4C-BF1A-825F29F30C4E}" type="sibTrans" cxnId="{8E1B7251-C97D-A741-9DC3-4D6C27A65064}">
      <dgm:prSet/>
      <dgm:spPr/>
      <dgm:t>
        <a:bodyPr/>
        <a:lstStyle/>
        <a:p>
          <a:endParaRPr lang="en-US"/>
        </a:p>
      </dgm:t>
    </dgm:pt>
    <dgm:pt modelId="{817D726C-6BFD-954E-896C-685D511149D5}">
      <dgm:prSet/>
      <dgm:spPr/>
      <dgm:t>
        <a:bodyPr/>
        <a:lstStyle/>
        <a:p>
          <a:r>
            <a:rPr lang="en-US" dirty="0"/>
            <a:t>Environment/sustainability</a:t>
          </a:r>
        </a:p>
      </dgm:t>
    </dgm:pt>
    <dgm:pt modelId="{C82366CB-F773-E54C-A9BD-514A51410F41}" type="parTrans" cxnId="{449B18B8-1C1A-1642-807D-5826A344980B}">
      <dgm:prSet/>
      <dgm:spPr/>
      <dgm:t>
        <a:bodyPr/>
        <a:lstStyle/>
        <a:p>
          <a:endParaRPr lang="en-US"/>
        </a:p>
      </dgm:t>
    </dgm:pt>
    <dgm:pt modelId="{FAE615BC-9CFA-974B-AE43-566B2D1A01C2}" type="sibTrans" cxnId="{449B18B8-1C1A-1642-807D-5826A344980B}">
      <dgm:prSet/>
      <dgm:spPr/>
      <dgm:t>
        <a:bodyPr/>
        <a:lstStyle/>
        <a:p>
          <a:endParaRPr lang="en-US"/>
        </a:p>
      </dgm:t>
    </dgm:pt>
    <dgm:pt modelId="{641FDABD-2622-EC4E-BA69-19845539A319}">
      <dgm:prSet/>
      <dgm:spPr>
        <a:solidFill>
          <a:srgbClr val="7030A0"/>
        </a:solidFill>
      </dgm:spPr>
      <dgm:t>
        <a:bodyPr/>
        <a:lstStyle/>
        <a:p>
          <a:r>
            <a:rPr lang="en-US" dirty="0"/>
            <a:t>The politics of control of the meaning of baselines going into coding systems</a:t>
          </a:r>
        </a:p>
      </dgm:t>
    </dgm:pt>
    <dgm:pt modelId="{891018C0-09BB-F147-AE9D-0A954DF4CF05}" type="parTrans" cxnId="{6C576269-578B-0547-B991-52D63574AD79}">
      <dgm:prSet/>
      <dgm:spPr/>
      <dgm:t>
        <a:bodyPr/>
        <a:lstStyle/>
        <a:p>
          <a:endParaRPr lang="en-US"/>
        </a:p>
      </dgm:t>
    </dgm:pt>
    <dgm:pt modelId="{CDA21599-3D1D-1C4B-AE1F-A9521EDAA77D}" type="sibTrans" cxnId="{6C576269-578B-0547-B991-52D63574AD79}">
      <dgm:prSet/>
      <dgm:spPr/>
      <dgm:t>
        <a:bodyPr/>
        <a:lstStyle/>
        <a:p>
          <a:endParaRPr lang="en-US"/>
        </a:p>
      </dgm:t>
    </dgm:pt>
    <dgm:pt modelId="{319EE0EF-3AE4-A54D-BAE3-4AB357CED517}">
      <dgm:prSet/>
      <dgm:spPr/>
      <dgm:t>
        <a:bodyPr/>
        <a:lstStyle/>
        <a:p>
          <a:r>
            <a:rPr lang="en-US" dirty="0"/>
            <a:t>Data as impact measures</a:t>
          </a:r>
        </a:p>
      </dgm:t>
    </dgm:pt>
    <dgm:pt modelId="{99244305-5A2C-0C4B-958E-A02D224DE1A0}" type="parTrans" cxnId="{2E1CB3A5-CE55-7A43-8165-A29548789FC7}">
      <dgm:prSet/>
      <dgm:spPr/>
      <dgm:t>
        <a:bodyPr/>
        <a:lstStyle/>
        <a:p>
          <a:endParaRPr lang="en-US"/>
        </a:p>
      </dgm:t>
    </dgm:pt>
    <dgm:pt modelId="{5B45CA29-EFA7-E440-8D8B-C256F39A8E56}" type="sibTrans" cxnId="{2E1CB3A5-CE55-7A43-8165-A29548789FC7}">
      <dgm:prSet/>
      <dgm:spPr/>
      <dgm:t>
        <a:bodyPr/>
        <a:lstStyle/>
        <a:p>
          <a:endParaRPr lang="en-US"/>
        </a:p>
      </dgm:t>
    </dgm:pt>
    <dgm:pt modelId="{7BA6A4E7-BC75-9D43-84B1-30AE571057A5}">
      <dgm:prSet/>
      <dgm:spPr/>
      <dgm:t>
        <a:bodyPr/>
        <a:lstStyle/>
        <a:p>
          <a:r>
            <a:rPr lang="en-US" dirty="0"/>
            <a:t>Data as measure of public policy accountability</a:t>
          </a:r>
        </a:p>
      </dgm:t>
    </dgm:pt>
    <dgm:pt modelId="{BDB729CD-8A61-4F4D-8FCD-1C16C16E9BBA}" type="parTrans" cxnId="{19A98BCF-8E27-8F46-865C-FC8DD5DB709F}">
      <dgm:prSet/>
      <dgm:spPr/>
      <dgm:t>
        <a:bodyPr/>
        <a:lstStyle/>
        <a:p>
          <a:endParaRPr lang="en-US"/>
        </a:p>
      </dgm:t>
    </dgm:pt>
    <dgm:pt modelId="{01912E6D-F56A-C24B-BC99-2575A85CCB2D}" type="sibTrans" cxnId="{19A98BCF-8E27-8F46-865C-FC8DD5DB709F}">
      <dgm:prSet/>
      <dgm:spPr/>
      <dgm:t>
        <a:bodyPr/>
        <a:lstStyle/>
        <a:p>
          <a:endParaRPr lang="en-US"/>
        </a:p>
      </dgm:t>
    </dgm:pt>
    <dgm:pt modelId="{BC17EFBE-B8DA-0A45-B960-4A6B2B0EDFA9}">
      <dgm:prSet/>
      <dgm:spPr/>
      <dgm:t>
        <a:bodyPr/>
        <a:lstStyle/>
        <a:p>
          <a:r>
            <a:rPr lang="en-US" dirty="0"/>
            <a:t>Self regulation</a:t>
          </a:r>
        </a:p>
      </dgm:t>
    </dgm:pt>
    <dgm:pt modelId="{39DCB543-B0BE-144E-9A66-DEECBBE99200}" type="parTrans" cxnId="{31DF2CBB-255D-A64F-A3A2-576FDB35DEBA}">
      <dgm:prSet/>
      <dgm:spPr/>
      <dgm:t>
        <a:bodyPr/>
        <a:lstStyle/>
        <a:p>
          <a:endParaRPr lang="en-US"/>
        </a:p>
      </dgm:t>
    </dgm:pt>
    <dgm:pt modelId="{DB6DB25E-330B-B04A-AFB3-5E922AFD1BC9}" type="sibTrans" cxnId="{31DF2CBB-255D-A64F-A3A2-576FDB35DEBA}">
      <dgm:prSet/>
      <dgm:spPr/>
      <dgm:t>
        <a:bodyPr/>
        <a:lstStyle/>
        <a:p>
          <a:endParaRPr lang="en-US"/>
        </a:p>
      </dgm:t>
    </dgm:pt>
    <dgm:pt modelId="{F250E1D4-1436-D94E-A949-3A132B82F938}">
      <dgm:prSet/>
      <dgm:spPr/>
      <dgm:t>
        <a:bodyPr/>
        <a:lstStyle/>
        <a:p>
          <a:r>
            <a:rPr lang="en-US" dirty="0"/>
            <a:t>Regulatory delegation</a:t>
          </a:r>
        </a:p>
      </dgm:t>
    </dgm:pt>
    <dgm:pt modelId="{E950D22F-A884-C44C-B606-3E01ED5DCCFE}" type="parTrans" cxnId="{D2EA1BB7-E34F-CC4E-9DFF-C82839ED38DC}">
      <dgm:prSet/>
      <dgm:spPr/>
      <dgm:t>
        <a:bodyPr/>
        <a:lstStyle/>
        <a:p>
          <a:endParaRPr lang="en-US"/>
        </a:p>
      </dgm:t>
    </dgm:pt>
    <dgm:pt modelId="{248D065C-A599-E541-9FFE-0FD2C0DB024A}" type="sibTrans" cxnId="{D2EA1BB7-E34F-CC4E-9DFF-C82839ED38DC}">
      <dgm:prSet/>
      <dgm:spPr/>
      <dgm:t>
        <a:bodyPr/>
        <a:lstStyle/>
        <a:p>
          <a:endParaRPr lang="en-US"/>
        </a:p>
      </dgm:t>
    </dgm:pt>
    <dgm:pt modelId="{F12BEB1D-9CFC-8F4A-9A54-66559F941988}">
      <dgm:prSet/>
      <dgm:spPr/>
      <dgm:t>
        <a:bodyPr/>
        <a:lstStyle/>
        <a:p>
          <a:r>
            <a:rPr lang="en-US" dirty="0"/>
            <a:t>Public private "partnerships" among those in control of commodified data</a:t>
          </a:r>
        </a:p>
      </dgm:t>
    </dgm:pt>
    <dgm:pt modelId="{4AB21E55-18F2-CC46-B34A-56035957EF1B}" type="parTrans" cxnId="{BB5703ED-8F4E-504C-914A-3FF0986F6D90}">
      <dgm:prSet/>
      <dgm:spPr/>
      <dgm:t>
        <a:bodyPr/>
        <a:lstStyle/>
        <a:p>
          <a:endParaRPr lang="en-US"/>
        </a:p>
      </dgm:t>
    </dgm:pt>
    <dgm:pt modelId="{F6C4DFCC-F04C-EF42-A9EC-26684F7FCF46}" type="sibTrans" cxnId="{BB5703ED-8F4E-504C-914A-3FF0986F6D90}">
      <dgm:prSet/>
      <dgm:spPr/>
      <dgm:t>
        <a:bodyPr/>
        <a:lstStyle/>
        <a:p>
          <a:endParaRPr lang="en-US"/>
        </a:p>
      </dgm:t>
    </dgm:pt>
    <dgm:pt modelId="{E91A09F1-F869-5947-ADD2-A4150D0BE6D5}">
      <dgm:prSet/>
      <dgm:spPr/>
      <dgm:t>
        <a:bodyPr/>
        <a:lstStyle/>
        <a:p>
          <a:r>
            <a:rPr lang="en-US" dirty="0"/>
            <a:t>The state as a generator of data </a:t>
          </a:r>
        </a:p>
      </dgm:t>
    </dgm:pt>
    <dgm:pt modelId="{9E5ECCB8-8B0B-7540-9F24-27F9030E29D5}" type="parTrans" cxnId="{568F7F1E-F648-AA45-B880-77DC4647EF2C}">
      <dgm:prSet/>
      <dgm:spPr/>
      <dgm:t>
        <a:bodyPr/>
        <a:lstStyle/>
        <a:p>
          <a:endParaRPr lang="en-US"/>
        </a:p>
      </dgm:t>
    </dgm:pt>
    <dgm:pt modelId="{79836ECC-9BFA-034C-99D5-4CABD109C248}" type="sibTrans" cxnId="{568F7F1E-F648-AA45-B880-77DC4647EF2C}">
      <dgm:prSet/>
      <dgm:spPr/>
      <dgm:t>
        <a:bodyPr/>
        <a:lstStyle/>
        <a:p>
          <a:endParaRPr lang="en-US"/>
        </a:p>
      </dgm:t>
    </dgm:pt>
    <dgm:pt modelId="{940B6E4E-0A2F-C942-9136-167699951AB5}">
      <dgm:prSet/>
      <dgm:spPr/>
      <dgm:t>
        <a:bodyPr/>
        <a:lstStyle/>
        <a:p>
          <a:r>
            <a:rPr lang="en-US" dirty="0"/>
            <a:t>The state as the purchaser of analytics</a:t>
          </a:r>
        </a:p>
      </dgm:t>
    </dgm:pt>
    <dgm:pt modelId="{208D8A33-B4F5-F24C-AF26-E95CC265AE3B}" type="parTrans" cxnId="{47806D80-1CFE-2248-9C3C-C39C7CF9C903}">
      <dgm:prSet/>
      <dgm:spPr/>
      <dgm:t>
        <a:bodyPr/>
        <a:lstStyle/>
        <a:p>
          <a:endParaRPr lang="en-US"/>
        </a:p>
      </dgm:t>
    </dgm:pt>
    <dgm:pt modelId="{CB0E6DC7-29D1-2740-B86E-E87E457A5CFE}" type="sibTrans" cxnId="{47806D80-1CFE-2248-9C3C-C39C7CF9C903}">
      <dgm:prSet/>
      <dgm:spPr/>
      <dgm:t>
        <a:bodyPr/>
        <a:lstStyle/>
        <a:p>
          <a:endParaRPr lang="en-US"/>
        </a:p>
      </dgm:t>
    </dgm:pt>
    <dgm:pt modelId="{9E6DD629-0014-8E42-A0B9-D9916B55E0D2}">
      <dgm:prSet/>
      <dgm:spPr/>
      <dgm:t>
        <a:bodyPr/>
        <a:lstStyle/>
        <a:p>
          <a:r>
            <a:rPr lang="en-US" dirty="0"/>
            <a:t>The state ad definer of objectives</a:t>
          </a:r>
        </a:p>
      </dgm:t>
    </dgm:pt>
    <dgm:pt modelId="{A573C54D-31FC-4F4A-8A71-78690C7C6458}" type="parTrans" cxnId="{DA2E841C-3E62-EF46-ABDA-5037D1392876}">
      <dgm:prSet/>
      <dgm:spPr/>
      <dgm:t>
        <a:bodyPr/>
        <a:lstStyle/>
        <a:p>
          <a:endParaRPr lang="en-US"/>
        </a:p>
      </dgm:t>
    </dgm:pt>
    <dgm:pt modelId="{4F4C8C25-16AE-0C4E-B1FE-BC32E7EF02CE}" type="sibTrans" cxnId="{DA2E841C-3E62-EF46-ABDA-5037D1392876}">
      <dgm:prSet/>
      <dgm:spPr/>
      <dgm:t>
        <a:bodyPr/>
        <a:lstStyle/>
        <a:p>
          <a:endParaRPr lang="en-US"/>
        </a:p>
      </dgm:t>
    </dgm:pt>
    <dgm:pt modelId="{2DDDF27B-3DF7-BF42-A423-0992A064D857}">
      <dgm:prSet/>
      <dgm:spPr/>
      <dgm:t>
        <a:bodyPr/>
        <a:lstStyle/>
        <a:p>
          <a:r>
            <a:rPr lang="en-US" dirty="0"/>
            <a:t>A space for profits?</a:t>
          </a:r>
        </a:p>
      </dgm:t>
    </dgm:pt>
    <dgm:pt modelId="{9F685646-0055-C241-9189-984BE54A102A}" type="parTrans" cxnId="{CDD1CAB3-983C-0F43-A896-6ECC49FDF727}">
      <dgm:prSet/>
      <dgm:spPr/>
      <dgm:t>
        <a:bodyPr/>
        <a:lstStyle/>
        <a:p>
          <a:endParaRPr lang="en-US"/>
        </a:p>
      </dgm:t>
    </dgm:pt>
    <dgm:pt modelId="{6CED46B2-E91C-0842-B972-7B84565A3D04}" type="sibTrans" cxnId="{CDD1CAB3-983C-0F43-A896-6ECC49FDF727}">
      <dgm:prSet/>
      <dgm:spPr/>
      <dgm:t>
        <a:bodyPr/>
        <a:lstStyle/>
        <a:p>
          <a:endParaRPr lang="en-US"/>
        </a:p>
      </dgm:t>
    </dgm:pt>
    <dgm:pt modelId="{C0C52C6A-10B7-D647-BECB-35B784802B86}" type="pres">
      <dgm:prSet presAssocID="{2152A980-B52A-4E59-9A06-BFA076DB108B}" presName="linear" presStyleCnt="0">
        <dgm:presLayoutVars>
          <dgm:animLvl val="lvl"/>
          <dgm:resizeHandles val="exact"/>
        </dgm:presLayoutVars>
      </dgm:prSet>
      <dgm:spPr/>
    </dgm:pt>
    <dgm:pt modelId="{68B6C27E-2A74-F94A-B228-E887300150AD}" type="pres">
      <dgm:prSet presAssocID="{7ED780B5-4D7E-4E9A-8E4B-FB47CE4E1A6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C9760E1-733E-5E48-9A1F-966EAA1F5142}" type="pres">
      <dgm:prSet presAssocID="{7ED780B5-4D7E-4E9A-8E4B-FB47CE4E1A6F}" presName="childText" presStyleLbl="revTx" presStyleIdx="0" presStyleCnt="4">
        <dgm:presLayoutVars>
          <dgm:bulletEnabled val="1"/>
        </dgm:presLayoutVars>
      </dgm:prSet>
      <dgm:spPr/>
    </dgm:pt>
    <dgm:pt modelId="{6C633BFE-A252-6847-AD02-E2CEF30D5C6F}" type="pres">
      <dgm:prSet presAssocID="{641FDABD-2622-EC4E-BA69-19845539A31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095EAA7-2407-4B4F-88E3-1E613EB08F97}" type="pres">
      <dgm:prSet presAssocID="{641FDABD-2622-EC4E-BA69-19845539A319}" presName="childText" presStyleLbl="revTx" presStyleIdx="1" presStyleCnt="4">
        <dgm:presLayoutVars>
          <dgm:bulletEnabled val="1"/>
        </dgm:presLayoutVars>
      </dgm:prSet>
      <dgm:spPr/>
    </dgm:pt>
    <dgm:pt modelId="{1AD4415B-793D-3545-8B0C-1507E631744C}" type="pres">
      <dgm:prSet presAssocID="{07E4C538-6738-47F2-B5E8-E5FFF6BB5C3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4A62CE3-B8C3-9D46-BAC5-2165102299E2}" type="pres">
      <dgm:prSet presAssocID="{07E4C538-6738-47F2-B5E8-E5FFF6BB5C35}" presName="childText" presStyleLbl="revTx" presStyleIdx="2" presStyleCnt="4">
        <dgm:presLayoutVars>
          <dgm:bulletEnabled val="1"/>
        </dgm:presLayoutVars>
      </dgm:prSet>
      <dgm:spPr/>
    </dgm:pt>
    <dgm:pt modelId="{851106C5-5364-2F40-A9A5-B0CA13A732C2}" type="pres">
      <dgm:prSet presAssocID="{6F5ABAF5-4FC5-4327-8550-788B94CA198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61BD2D8-A51B-7A4C-B0A5-FE56473E05FE}" type="pres">
      <dgm:prSet presAssocID="{6F5ABAF5-4FC5-4327-8550-788B94CA198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56D3120D-B41B-1741-BDC9-133449D370F4}" type="presOf" srcId="{319EE0EF-3AE4-A54D-BAE3-4AB357CED517}" destId="{F4A62CE3-B8C3-9D46-BAC5-2165102299E2}" srcOrd="0" destOrd="0" presId="urn:microsoft.com/office/officeart/2005/8/layout/vList2"/>
    <dgm:cxn modelId="{DA2E841C-3E62-EF46-ABDA-5037D1392876}" srcId="{641FDABD-2622-EC4E-BA69-19845539A319}" destId="{9E6DD629-0014-8E42-A0B9-D9916B55E0D2}" srcOrd="2" destOrd="0" parTransId="{A573C54D-31FC-4F4A-8A71-78690C7C6458}" sibTransId="{4F4C8C25-16AE-0C4E-B1FE-BC32E7EF02CE}"/>
    <dgm:cxn modelId="{568F7F1E-F648-AA45-B880-77DC4647EF2C}" srcId="{641FDABD-2622-EC4E-BA69-19845539A319}" destId="{E91A09F1-F869-5947-ADD2-A4150D0BE6D5}" srcOrd="0" destOrd="0" parTransId="{9E5ECCB8-8B0B-7540-9F24-27F9030E29D5}" sibTransId="{79836ECC-9BFA-034C-99D5-4CABD109C248}"/>
    <dgm:cxn modelId="{8BE84720-2E9B-FD49-84A5-CCA72B559969}" type="presOf" srcId="{9E6DD629-0014-8E42-A0B9-D9916B55E0D2}" destId="{9095EAA7-2407-4B4F-88E3-1E613EB08F97}" srcOrd="0" destOrd="2" presId="urn:microsoft.com/office/officeart/2005/8/layout/vList2"/>
    <dgm:cxn modelId="{69A69040-BAC1-4B91-9D4D-E641DB16D371}" srcId="{2152A980-B52A-4E59-9A06-BFA076DB108B}" destId="{7ED780B5-4D7E-4E9A-8E4B-FB47CE4E1A6F}" srcOrd="0" destOrd="0" parTransId="{09DDDBBC-90CF-467E-BC3F-D88840AA65C1}" sibTransId="{C100D1CE-26CF-427D-AFC7-3493ECA6B12B}"/>
    <dgm:cxn modelId="{947F6B46-6184-F345-B5A9-54EA9408C440}" type="presOf" srcId="{2DDDF27B-3DF7-BF42-A423-0992A064D857}" destId="{F4A62CE3-B8C3-9D46-BAC5-2165102299E2}" srcOrd="0" destOrd="2" presId="urn:microsoft.com/office/officeart/2005/8/layout/vList2"/>
    <dgm:cxn modelId="{8E1B7251-C97D-A741-9DC3-4D6C27A65064}" srcId="{7ED780B5-4D7E-4E9A-8E4B-FB47CE4E1A6F}" destId="{927B9D91-8534-824C-8891-370076BE9812}" srcOrd="1" destOrd="0" parTransId="{1977CA56-8E29-7B4E-A904-029FE2F59CB2}" sibTransId="{34B62712-E33C-1B4C-BF1A-825F29F30C4E}"/>
    <dgm:cxn modelId="{7056B455-DC95-3D43-8226-3A5FEF0D07A4}" srcId="{7ED780B5-4D7E-4E9A-8E4B-FB47CE4E1A6F}" destId="{98AB9C6B-D97A-A845-AD25-C6BF6519933F}" srcOrd="0" destOrd="0" parTransId="{02657A78-060B-3843-821A-5DEE5A41CEA0}" sibTransId="{A472BA23-33E7-6246-815B-C14ED4D5B2BE}"/>
    <dgm:cxn modelId="{8AE1FB55-0F73-9043-8F71-09D345274E2A}" type="presOf" srcId="{817D726C-6BFD-954E-896C-685D511149D5}" destId="{BC9760E1-733E-5E48-9A1F-966EAA1F5142}" srcOrd="0" destOrd="2" presId="urn:microsoft.com/office/officeart/2005/8/layout/vList2"/>
    <dgm:cxn modelId="{9A0DDC5F-1E0D-064A-B21F-03D814B2AA79}" type="presOf" srcId="{6F5ABAF5-4FC5-4327-8550-788B94CA198B}" destId="{851106C5-5364-2F40-A9A5-B0CA13A732C2}" srcOrd="0" destOrd="0" presId="urn:microsoft.com/office/officeart/2005/8/layout/vList2"/>
    <dgm:cxn modelId="{6C576269-578B-0547-B991-52D63574AD79}" srcId="{2152A980-B52A-4E59-9A06-BFA076DB108B}" destId="{641FDABD-2622-EC4E-BA69-19845539A319}" srcOrd="1" destOrd="0" parTransId="{891018C0-09BB-F147-AE9D-0A954DF4CF05}" sibTransId="{CDA21599-3D1D-1C4B-AE1F-A9521EDAA77D}"/>
    <dgm:cxn modelId="{C87ADA7B-5F67-454E-8441-6E43BBACD706}" srcId="{2152A980-B52A-4E59-9A06-BFA076DB108B}" destId="{6F5ABAF5-4FC5-4327-8550-788B94CA198B}" srcOrd="3" destOrd="0" parTransId="{93DF151D-63E2-4854-BC61-EA494AE19212}" sibTransId="{DC521B38-A629-4173-B5F1-DAC8DF53A7BA}"/>
    <dgm:cxn modelId="{B971AA7C-49EE-4840-94CD-24CAA1029FCB}" type="presOf" srcId="{98AB9C6B-D97A-A845-AD25-C6BF6519933F}" destId="{BC9760E1-733E-5E48-9A1F-966EAA1F5142}" srcOrd="0" destOrd="0" presId="urn:microsoft.com/office/officeart/2005/8/layout/vList2"/>
    <dgm:cxn modelId="{47806D80-1CFE-2248-9C3C-C39C7CF9C903}" srcId="{641FDABD-2622-EC4E-BA69-19845539A319}" destId="{940B6E4E-0A2F-C942-9136-167699951AB5}" srcOrd="1" destOrd="0" parTransId="{208D8A33-B4F5-F24C-AF26-E95CC265AE3B}" sibTransId="{CB0E6DC7-29D1-2740-B86E-E87E457A5CFE}"/>
    <dgm:cxn modelId="{13B79E80-4DB9-4243-8DAE-5FD60F54AFEC}" type="presOf" srcId="{BC17EFBE-B8DA-0A45-B960-4A6B2B0EDFA9}" destId="{F61BD2D8-A51B-7A4C-B0A5-FE56473E05FE}" srcOrd="0" destOrd="0" presId="urn:microsoft.com/office/officeart/2005/8/layout/vList2"/>
    <dgm:cxn modelId="{96154181-AD69-4C32-938A-A6C9618BA5AE}" srcId="{2152A980-B52A-4E59-9A06-BFA076DB108B}" destId="{07E4C538-6738-47F2-B5E8-E5FFF6BB5C35}" srcOrd="2" destOrd="0" parTransId="{F638AAEA-D769-4912-852A-CBFF0B6799A4}" sibTransId="{1F9F6416-115B-40C9-982B-44F6FF1F3E4F}"/>
    <dgm:cxn modelId="{CBD35582-6B9C-B249-B886-CCC8661A7C35}" type="presOf" srcId="{641FDABD-2622-EC4E-BA69-19845539A319}" destId="{6C633BFE-A252-6847-AD02-E2CEF30D5C6F}" srcOrd="0" destOrd="0" presId="urn:microsoft.com/office/officeart/2005/8/layout/vList2"/>
    <dgm:cxn modelId="{3228238B-436F-8047-8E7A-1A325F4AAE47}" type="presOf" srcId="{927B9D91-8534-824C-8891-370076BE9812}" destId="{BC9760E1-733E-5E48-9A1F-966EAA1F5142}" srcOrd="0" destOrd="1" presId="urn:microsoft.com/office/officeart/2005/8/layout/vList2"/>
    <dgm:cxn modelId="{7B81818B-1947-024C-882B-5C09FD844D2F}" type="presOf" srcId="{7BA6A4E7-BC75-9D43-84B1-30AE571057A5}" destId="{F4A62CE3-B8C3-9D46-BAC5-2165102299E2}" srcOrd="0" destOrd="1" presId="urn:microsoft.com/office/officeart/2005/8/layout/vList2"/>
    <dgm:cxn modelId="{E97CC492-3015-1547-A4E5-93F5AEEFE04E}" type="presOf" srcId="{940B6E4E-0A2F-C942-9136-167699951AB5}" destId="{9095EAA7-2407-4B4F-88E3-1E613EB08F97}" srcOrd="0" destOrd="1" presId="urn:microsoft.com/office/officeart/2005/8/layout/vList2"/>
    <dgm:cxn modelId="{2E1CB3A5-CE55-7A43-8165-A29548789FC7}" srcId="{07E4C538-6738-47F2-B5E8-E5FFF6BB5C35}" destId="{319EE0EF-3AE4-A54D-BAE3-4AB357CED517}" srcOrd="0" destOrd="0" parTransId="{99244305-5A2C-0C4B-958E-A02D224DE1A0}" sibTransId="{5B45CA29-EFA7-E440-8D8B-C256F39A8E56}"/>
    <dgm:cxn modelId="{D4EBCFAF-5124-C646-B9E0-C1C9CD85D2CF}" type="presOf" srcId="{E91A09F1-F869-5947-ADD2-A4150D0BE6D5}" destId="{9095EAA7-2407-4B4F-88E3-1E613EB08F97}" srcOrd="0" destOrd="0" presId="urn:microsoft.com/office/officeart/2005/8/layout/vList2"/>
    <dgm:cxn modelId="{382DD9B1-C8AE-464E-9CB7-C62405AB1A09}" type="presOf" srcId="{07E4C538-6738-47F2-B5E8-E5FFF6BB5C35}" destId="{1AD4415B-793D-3545-8B0C-1507E631744C}" srcOrd="0" destOrd="0" presId="urn:microsoft.com/office/officeart/2005/8/layout/vList2"/>
    <dgm:cxn modelId="{CDD1CAB3-983C-0F43-A896-6ECC49FDF727}" srcId="{07E4C538-6738-47F2-B5E8-E5FFF6BB5C35}" destId="{2DDDF27B-3DF7-BF42-A423-0992A064D857}" srcOrd="2" destOrd="0" parTransId="{9F685646-0055-C241-9189-984BE54A102A}" sibTransId="{6CED46B2-E91C-0842-B972-7B84565A3D04}"/>
    <dgm:cxn modelId="{D2EA1BB7-E34F-CC4E-9DFF-C82839ED38DC}" srcId="{6F5ABAF5-4FC5-4327-8550-788B94CA198B}" destId="{F250E1D4-1436-D94E-A949-3A132B82F938}" srcOrd="1" destOrd="0" parTransId="{E950D22F-A884-C44C-B606-3E01ED5DCCFE}" sibTransId="{248D065C-A599-E541-9FFE-0FD2C0DB024A}"/>
    <dgm:cxn modelId="{449B18B8-1C1A-1642-807D-5826A344980B}" srcId="{7ED780B5-4D7E-4E9A-8E4B-FB47CE4E1A6F}" destId="{817D726C-6BFD-954E-896C-685D511149D5}" srcOrd="2" destOrd="0" parTransId="{C82366CB-F773-E54C-A9BD-514A51410F41}" sibTransId="{FAE615BC-9CFA-974B-AE43-566B2D1A01C2}"/>
    <dgm:cxn modelId="{31DF2CBB-255D-A64F-A3A2-576FDB35DEBA}" srcId="{6F5ABAF5-4FC5-4327-8550-788B94CA198B}" destId="{BC17EFBE-B8DA-0A45-B960-4A6B2B0EDFA9}" srcOrd="0" destOrd="0" parTransId="{39DCB543-B0BE-144E-9A66-DEECBBE99200}" sibTransId="{DB6DB25E-330B-B04A-AFB3-5E922AFD1BC9}"/>
    <dgm:cxn modelId="{E3D07DC2-D7D4-2A4A-8712-CBEBBD3E0783}" type="presOf" srcId="{7ED780B5-4D7E-4E9A-8E4B-FB47CE4E1A6F}" destId="{68B6C27E-2A74-F94A-B228-E887300150AD}" srcOrd="0" destOrd="0" presId="urn:microsoft.com/office/officeart/2005/8/layout/vList2"/>
    <dgm:cxn modelId="{101D70C4-DBA8-BE4E-8895-E4C058CBCC34}" type="presOf" srcId="{2152A980-B52A-4E59-9A06-BFA076DB108B}" destId="{C0C52C6A-10B7-D647-BECB-35B784802B86}" srcOrd="0" destOrd="0" presId="urn:microsoft.com/office/officeart/2005/8/layout/vList2"/>
    <dgm:cxn modelId="{19A98BCF-8E27-8F46-865C-FC8DD5DB709F}" srcId="{07E4C538-6738-47F2-B5E8-E5FFF6BB5C35}" destId="{7BA6A4E7-BC75-9D43-84B1-30AE571057A5}" srcOrd="1" destOrd="0" parTransId="{BDB729CD-8A61-4F4D-8FCD-1C16C16E9BBA}" sibTransId="{01912E6D-F56A-C24B-BC99-2575A85CCB2D}"/>
    <dgm:cxn modelId="{37AEFBDC-21C7-1F45-A3AA-41E50CDE7253}" type="presOf" srcId="{F250E1D4-1436-D94E-A949-3A132B82F938}" destId="{F61BD2D8-A51B-7A4C-B0A5-FE56473E05FE}" srcOrd="0" destOrd="1" presId="urn:microsoft.com/office/officeart/2005/8/layout/vList2"/>
    <dgm:cxn modelId="{BB5703ED-8F4E-504C-914A-3FF0986F6D90}" srcId="{6F5ABAF5-4FC5-4327-8550-788B94CA198B}" destId="{F12BEB1D-9CFC-8F4A-9A54-66559F941988}" srcOrd="2" destOrd="0" parTransId="{4AB21E55-18F2-CC46-B34A-56035957EF1B}" sibTransId="{F6C4DFCC-F04C-EF42-A9EC-26684F7FCF46}"/>
    <dgm:cxn modelId="{E556BEFC-FA15-4D44-9F33-F48C64B96864}" type="presOf" srcId="{F12BEB1D-9CFC-8F4A-9A54-66559F941988}" destId="{F61BD2D8-A51B-7A4C-B0A5-FE56473E05FE}" srcOrd="0" destOrd="2" presId="urn:microsoft.com/office/officeart/2005/8/layout/vList2"/>
    <dgm:cxn modelId="{4FE076AB-12FB-FD44-91A1-6F0450618EA8}" type="presParOf" srcId="{C0C52C6A-10B7-D647-BECB-35B784802B86}" destId="{68B6C27E-2A74-F94A-B228-E887300150AD}" srcOrd="0" destOrd="0" presId="urn:microsoft.com/office/officeart/2005/8/layout/vList2"/>
    <dgm:cxn modelId="{E5F25B1A-FA2D-AF4D-A73C-44A0A07EC10D}" type="presParOf" srcId="{C0C52C6A-10B7-D647-BECB-35B784802B86}" destId="{BC9760E1-733E-5E48-9A1F-966EAA1F5142}" srcOrd="1" destOrd="0" presId="urn:microsoft.com/office/officeart/2005/8/layout/vList2"/>
    <dgm:cxn modelId="{2473CB71-AB14-CC44-B81E-DB9C7A47A3EA}" type="presParOf" srcId="{C0C52C6A-10B7-D647-BECB-35B784802B86}" destId="{6C633BFE-A252-6847-AD02-E2CEF30D5C6F}" srcOrd="2" destOrd="0" presId="urn:microsoft.com/office/officeart/2005/8/layout/vList2"/>
    <dgm:cxn modelId="{C0458319-5D12-1640-901D-75C6B491C883}" type="presParOf" srcId="{C0C52C6A-10B7-D647-BECB-35B784802B86}" destId="{9095EAA7-2407-4B4F-88E3-1E613EB08F97}" srcOrd="3" destOrd="0" presId="urn:microsoft.com/office/officeart/2005/8/layout/vList2"/>
    <dgm:cxn modelId="{C3A3B766-82A3-BE4B-95B4-18E857CC913D}" type="presParOf" srcId="{C0C52C6A-10B7-D647-BECB-35B784802B86}" destId="{1AD4415B-793D-3545-8B0C-1507E631744C}" srcOrd="4" destOrd="0" presId="urn:microsoft.com/office/officeart/2005/8/layout/vList2"/>
    <dgm:cxn modelId="{8483962A-A045-CF4A-BC4E-2565BB3CBE2D}" type="presParOf" srcId="{C0C52C6A-10B7-D647-BECB-35B784802B86}" destId="{F4A62CE3-B8C3-9D46-BAC5-2165102299E2}" srcOrd="5" destOrd="0" presId="urn:microsoft.com/office/officeart/2005/8/layout/vList2"/>
    <dgm:cxn modelId="{20FF28CA-A9E2-5246-84F4-C69A0A794F28}" type="presParOf" srcId="{C0C52C6A-10B7-D647-BECB-35B784802B86}" destId="{851106C5-5364-2F40-A9A5-B0CA13A732C2}" srcOrd="6" destOrd="0" presId="urn:microsoft.com/office/officeart/2005/8/layout/vList2"/>
    <dgm:cxn modelId="{1A7D8694-6E74-2A44-8A10-9E8A2709A56F}" type="presParOf" srcId="{C0C52C6A-10B7-D647-BECB-35B784802B86}" destId="{F61BD2D8-A51B-7A4C-B0A5-FE56473E05FE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6C27E-2A74-F94A-B228-E887300150AD}">
      <dsp:nvSpPr>
        <dsp:cNvPr id="0" name=""/>
        <dsp:cNvSpPr/>
      </dsp:nvSpPr>
      <dsp:spPr>
        <a:xfrm>
          <a:off x="0" y="146947"/>
          <a:ext cx="6400800" cy="636480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Data governance as an expression of liberal democratic normative baselines</a:t>
          </a:r>
        </a:p>
      </dsp:txBody>
      <dsp:txXfrm>
        <a:off x="31070" y="178017"/>
        <a:ext cx="6338660" cy="574340"/>
      </dsp:txXfrm>
    </dsp:sp>
    <dsp:sp modelId="{BC9760E1-733E-5E48-9A1F-966EAA1F5142}">
      <dsp:nvSpPr>
        <dsp:cNvPr id="0" name=""/>
        <dsp:cNvSpPr/>
      </dsp:nvSpPr>
      <dsp:spPr>
        <a:xfrm>
          <a:off x="0" y="783427"/>
          <a:ext cx="6400800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25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Social justice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Human rights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Environment/sustainability</a:t>
          </a:r>
        </a:p>
      </dsp:txBody>
      <dsp:txXfrm>
        <a:off x="0" y="783427"/>
        <a:ext cx="6400800" cy="629280"/>
      </dsp:txXfrm>
    </dsp:sp>
    <dsp:sp modelId="{6C633BFE-A252-6847-AD02-E2CEF30D5C6F}">
      <dsp:nvSpPr>
        <dsp:cNvPr id="0" name=""/>
        <dsp:cNvSpPr/>
      </dsp:nvSpPr>
      <dsp:spPr>
        <a:xfrm>
          <a:off x="0" y="1412707"/>
          <a:ext cx="6400800" cy="63648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politics of control of the meaning of baselines going into coding systems</a:t>
          </a:r>
        </a:p>
      </dsp:txBody>
      <dsp:txXfrm>
        <a:off x="31070" y="1443777"/>
        <a:ext cx="6338660" cy="574340"/>
      </dsp:txXfrm>
    </dsp:sp>
    <dsp:sp modelId="{9095EAA7-2407-4B4F-88E3-1E613EB08F97}">
      <dsp:nvSpPr>
        <dsp:cNvPr id="0" name=""/>
        <dsp:cNvSpPr/>
      </dsp:nvSpPr>
      <dsp:spPr>
        <a:xfrm>
          <a:off x="0" y="2049187"/>
          <a:ext cx="6400800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25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The state as a generator of data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The state as the purchaser of analytics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The state ad definer of objectives</a:t>
          </a:r>
        </a:p>
      </dsp:txBody>
      <dsp:txXfrm>
        <a:off x="0" y="2049187"/>
        <a:ext cx="6400800" cy="629280"/>
      </dsp:txXfrm>
    </dsp:sp>
    <dsp:sp modelId="{1AD4415B-793D-3545-8B0C-1507E631744C}">
      <dsp:nvSpPr>
        <dsp:cNvPr id="0" name=""/>
        <dsp:cNvSpPr/>
      </dsp:nvSpPr>
      <dsp:spPr>
        <a:xfrm>
          <a:off x="0" y="2678467"/>
          <a:ext cx="6400800" cy="63648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issue of data as a markets driven commodity</a:t>
          </a:r>
        </a:p>
      </dsp:txBody>
      <dsp:txXfrm>
        <a:off x="31070" y="2709537"/>
        <a:ext cx="6338660" cy="574340"/>
      </dsp:txXfrm>
    </dsp:sp>
    <dsp:sp modelId="{F4A62CE3-B8C3-9D46-BAC5-2165102299E2}">
      <dsp:nvSpPr>
        <dsp:cNvPr id="0" name=""/>
        <dsp:cNvSpPr/>
      </dsp:nvSpPr>
      <dsp:spPr>
        <a:xfrm>
          <a:off x="0" y="3314947"/>
          <a:ext cx="6400800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25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Data as impact measures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Data as measure of public policy accountability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A space for profits?</a:t>
          </a:r>
        </a:p>
      </dsp:txBody>
      <dsp:txXfrm>
        <a:off x="0" y="3314947"/>
        <a:ext cx="6400800" cy="629280"/>
      </dsp:txXfrm>
    </dsp:sp>
    <dsp:sp modelId="{851106C5-5364-2F40-A9A5-B0CA13A732C2}">
      <dsp:nvSpPr>
        <dsp:cNvPr id="0" name=""/>
        <dsp:cNvSpPr/>
      </dsp:nvSpPr>
      <dsp:spPr>
        <a:xfrm>
          <a:off x="0" y="3944227"/>
          <a:ext cx="6400800" cy="63648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hybrid nature of data in data-compliance cultures</a:t>
          </a:r>
        </a:p>
      </dsp:txBody>
      <dsp:txXfrm>
        <a:off x="31070" y="3975297"/>
        <a:ext cx="6338660" cy="574340"/>
      </dsp:txXfrm>
    </dsp:sp>
    <dsp:sp modelId="{F61BD2D8-A51B-7A4C-B0A5-FE56473E05FE}">
      <dsp:nvSpPr>
        <dsp:cNvPr id="0" name=""/>
        <dsp:cNvSpPr/>
      </dsp:nvSpPr>
      <dsp:spPr>
        <a:xfrm>
          <a:off x="0" y="4580707"/>
          <a:ext cx="6400800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25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Self regulation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Regulatory delegation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Public private "partnerships" among those in control of commodified data</a:t>
          </a:r>
        </a:p>
      </dsp:txBody>
      <dsp:txXfrm>
        <a:off x="0" y="4580707"/>
        <a:ext cx="6400800" cy="629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99B38-4CDC-244B-8A96-9215843B8101}" type="datetimeFigureOut">
              <a:rPr lang="en-US" smtClean="0"/>
              <a:t>9/28/23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B98B5-F46E-484C-A026-55898DD2CD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320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B98B5-F46E-484C-A026-55898DD2CDF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94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AC8F1-27F5-DF2F-A6F4-C792F6D71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74DAA1-1F1B-FF19-9F62-D9B5BDBDB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0F936-1BAE-6A15-D389-AE6F9DFEB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5FA5-9BE8-4340-B6C6-51A4AA264B65}" type="datetimeFigureOut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F2E59-342D-EA60-41C9-00CABE5B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0BF3F-EF48-0A76-8AE0-50471883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FE86-1E7B-724C-B0DA-8997E97A0E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9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04D3-877C-7FDE-AEF1-CADE46954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C4F63-BD23-33DB-DDE8-28526FEB0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28190-2180-F67A-57B0-70B2C85BC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5FA5-9BE8-4340-B6C6-51A4AA264B65}" type="datetimeFigureOut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2C74E-981C-B99F-C3DB-D5A9B7E53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C39CA-1822-71B5-8D45-F053F6A6B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FE86-1E7B-724C-B0DA-8997E97A0E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23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760E7C-8891-F595-D639-CA090A2E4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F1D799-6C16-F0EC-EF28-E120F926E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6E587-EE34-4CEB-D620-ED4F5D22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5FA5-9BE8-4340-B6C6-51A4AA264B65}" type="datetimeFigureOut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98767-6C84-DD22-BDC2-C16FA9A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F678-DDA2-EF1E-6C4F-4C367F144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FE86-1E7B-724C-B0DA-8997E97A0E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84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6217F-B167-E3D3-FB99-04B982BD4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ACFBB-DCD4-4279-6CE2-4E0CA60E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025F5-92E1-671F-0D56-64FF1C9C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5FA5-9BE8-4340-B6C6-51A4AA264B65}" type="datetimeFigureOut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FC12C-535B-F821-A621-7B3E674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53D17-5D26-BB47-1F22-899B03AAE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FE86-1E7B-724C-B0DA-8997E97A0E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8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2E128-7066-0CD1-BCE8-2B71163B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D5793-B29F-3018-15C3-6F04A0E73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A556-48EC-A89E-BEE8-B417FB63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5FA5-9BE8-4340-B6C6-51A4AA264B65}" type="datetimeFigureOut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41930-088F-4C3B-AB78-E6A858CAE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DF35E-98BE-5E36-AD0C-3826E950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FE86-1E7B-724C-B0DA-8997E97A0E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4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AA5E4-2648-B680-C35E-0BD502BA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39F38-034D-C854-14CC-C74C3D7B7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E1BAF-7D2D-8DA3-2E25-AC4D113B5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02025-F9DE-BF8D-C1E0-0C6B5BFA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5FA5-9BE8-4340-B6C6-51A4AA264B65}" type="datetimeFigureOut">
              <a:rPr lang="en-US" smtClean="0"/>
              <a:t>9/28/23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B032F-FC00-49BE-146C-986A40E2E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32DB9-AC2C-B948-4884-D78A5E1DE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FE86-1E7B-724C-B0DA-8997E97A0E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5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928E7-C938-EE4E-1858-84DF2EE72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83D43-F6D9-5498-D3C3-B0BACE037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C171C-6EF5-5D27-38E7-48BA7B1B8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E8613D-7481-9749-F4EC-9A0C57A97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4ADA2-6D99-DC56-7423-5DC880634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6DBEC0-55EF-4229-D9D7-DD8BF170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5FA5-9BE8-4340-B6C6-51A4AA264B65}" type="datetimeFigureOut">
              <a:rPr lang="en-US" smtClean="0"/>
              <a:t>9/28/23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110DCE-E8CF-6FB1-B979-8D3CA5A1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C0089-55AA-E161-BDD7-0D6CAC6F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FE86-1E7B-724C-B0DA-8997E97A0E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5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1835-56C0-9C1B-B2E5-BF5D47E8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29877-22C9-47D3-2050-0CE2812D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5FA5-9BE8-4340-B6C6-51A4AA264B65}" type="datetimeFigureOut">
              <a:rPr lang="en-US" smtClean="0"/>
              <a:t>9/28/23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3021FE-63E6-A080-E56D-FB0E3F0A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47A61-6185-B50B-6285-CFE541100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FE86-1E7B-724C-B0DA-8997E97A0E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51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B3E03-EA9F-965F-A062-378CBEB4E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5FA5-9BE8-4340-B6C6-51A4AA264B65}" type="datetimeFigureOut">
              <a:rPr lang="en-US" smtClean="0"/>
              <a:t>9/28/23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AB3247-1F31-257D-670A-46F12EEB5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B4065-55F6-7518-9DED-CA32058F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FE86-1E7B-724C-B0DA-8997E97A0E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71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5504-FE53-691F-2D56-0E14440E2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73A2D-4034-D201-7631-D6602F3B8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1FF09-D54C-7521-0C94-3910A9DAB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DB84-2758-8C30-3458-75E09A578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5FA5-9BE8-4340-B6C6-51A4AA264B65}" type="datetimeFigureOut">
              <a:rPr lang="en-US" smtClean="0"/>
              <a:t>9/28/23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94C7E-AC88-3BF1-A919-9460D4E9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78B98-20CE-DB53-1D42-31B6E125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FE86-1E7B-724C-B0DA-8997E97A0E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81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EBCF2-B09E-4E53-9203-83318717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DAE3C-5925-1AE1-6C29-AA1D8511C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F8470-CF13-4242-6907-4CF7E22A5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CB0C1-E6BD-DA4D-3A6D-AC2EF8CC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5FA5-9BE8-4340-B6C6-51A4AA264B65}" type="datetimeFigureOut">
              <a:rPr lang="en-US" smtClean="0"/>
              <a:t>9/28/23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CB88A-0F5F-F518-25E4-75D8F158F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5C117-AE26-B033-7D57-AD7FF973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FE86-1E7B-724C-B0DA-8997E97A0E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0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7EA4FD-B253-825A-8710-185BE47BD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0230D-378E-6A38-83ED-5F5ECC1E7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37F93-E27D-ECB4-C8AA-F0F5A6E96C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35FA5-9BE8-4340-B6C6-51A4AA264B65}" type="datetimeFigureOut">
              <a:rPr lang="en-US" smtClean="0"/>
              <a:t>9/28/23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9D3A4-FC50-C5C0-5A72-29979EFCB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95F40-6926-58F0-EFE8-662F6E7A5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EFE86-1E7B-724C-B0DA-8997E97A0E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5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stor.org/stable/48683822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creenrant.com/unknown-facts-mystique-x-men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deadline.com/wp-content/uploads/2023/05/mickey-mouse-ron-desantis-disney.jpg?w=681&amp;h=383&amp;crop=1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google.com/url?sa=i&amp;url=https%3A%2F%2Fwww.amazon.com%2FWelcome-Poster-Communist-Chairman-Propaganda%2Fdp%2FB08XWGWFY3&amp;psig=AOvVaw3IwMnLQDODpqCar9usNcDe&amp;ust=1695990806800000&amp;source=images&amp;cd=vfe&amp;opi=89978449&amp;ved=0CBIQjhxqFwoTCIje5Z6ozYEDFQAAAAAdAAAAABAH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imdb.com/title/tt2179237/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allpart.com/products/nick-fury--100714085?guid=MAX1&amp;gclid=CjwKCAjw38SoBhB6EiwA8EQVLubeAxpqiN44JBdO6yq1IceprEN_wUhPZ4Qzj3RkB1ySMywACPYcERoC564QAvD_BwE#1111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All%20actors%20produce%20and%20consume%20data%20%20%20All%20actors%20are%20data%20%20Data%20consumption%20and%20production%20is%20data%20%20Data%20analytics%20consumes%20data%20and%20is%20data%20%20Data%20integrity%20is%20data%20%20Data%20governance%20is%20data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ouple of clowns holding balloons&#10;&#10;Description automatically generated">
            <a:extLst>
              <a:ext uri="{FF2B5EF4-FFF2-40B4-BE49-F238E27FC236}">
                <a16:creationId xmlns:a16="http://schemas.microsoft.com/office/drawing/2014/main" id="{1E7C3967-8A4C-16C0-58A4-CCCE4E1DB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-1" b="19334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543821-5345-7640-D4B7-039211D2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351" y="287289"/>
            <a:ext cx="5758249" cy="3975074"/>
          </a:xfrm>
        </p:spPr>
        <p:txBody>
          <a:bodyPr>
            <a:normAutofit/>
          </a:bodyPr>
          <a:lstStyle/>
          <a:p>
            <a:r>
              <a:rPr lang="en-US" sz="5100" b="1" dirty="0">
                <a:solidFill>
                  <a:schemeClr val="bg1"/>
                </a:solidFill>
              </a:rPr>
              <a:t>Data/Governance With Ideological Characteristics: </a:t>
            </a:r>
            <a:br>
              <a:rPr lang="en-US" sz="5100" b="1" dirty="0">
                <a:solidFill>
                  <a:schemeClr val="bg1"/>
                </a:solidFill>
              </a:rPr>
            </a:br>
            <a:r>
              <a:rPr lang="en-US" sz="5100" b="1" dirty="0">
                <a:solidFill>
                  <a:schemeClr val="bg1"/>
                </a:solidFill>
              </a:rPr>
              <a:t>China in (and as) the Shadow of the US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85D22-DA06-370D-E2D8-5417D98C4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Larry Catá Backer (</a:t>
            </a:r>
            <a:r>
              <a:rPr lang="zh-CN" altLang="en-US">
                <a:solidFill>
                  <a:schemeClr val="bg1"/>
                </a:solidFill>
              </a:rPr>
              <a:t>白 轲</a:t>
            </a:r>
            <a:r>
              <a:rPr lang="en-US" altLang="zh-CN" dirty="0">
                <a:solidFill>
                  <a:schemeClr val="bg1"/>
                </a:solidFill>
              </a:rPr>
              <a:t>)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W. Richard and Mary Eshelman Faculty Scholar; Professor of Law and International Affairs; Pennsylvania State University | 239 Lewis Katz Building, University Park, PA 16802 ||  1.814.863.3640 (direct) ||  lcb11@psu.edu</a:t>
            </a:r>
          </a:p>
          <a:p>
            <a:r>
              <a:rPr lang="en-US" sz="1500" dirty="0">
                <a:solidFill>
                  <a:schemeClr val="bg1"/>
                </a:solidFill>
              </a:rPr>
              <a:t>Prepared for Presentation at the Event: </a:t>
            </a:r>
            <a:r>
              <a:rPr lang="en-US" sz="1500" b="1" i="1" dirty="0">
                <a:solidFill>
                  <a:schemeClr val="bg1"/>
                </a:solidFill>
              </a:rPr>
              <a:t>Data Governance and its Impact on U.S.-China Relations - China Focus </a:t>
            </a:r>
            <a:r>
              <a:rPr lang="en-US" sz="1500" dirty="0">
                <a:solidFill>
                  <a:schemeClr val="bg1"/>
                </a:solidFill>
              </a:rPr>
              <a:t>| The Carter Center Emory University, Atlanta Georgia 26 September 2023</a:t>
            </a:r>
          </a:p>
          <a:p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996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4B026-E92E-BD78-A1E2-0488A15A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391" y="0"/>
            <a:ext cx="5160873" cy="20017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i="1" dirty="0">
                <a:solidFill>
                  <a:srgbClr val="C00000"/>
                </a:solidFill>
              </a:rPr>
              <a:t>The “How” Problem --</a:t>
            </a:r>
            <a:r>
              <a:rPr lang="en-US" sz="3100" dirty="0"/>
              <a:t> Building Systemic Structures and the “Instruction Manuel” of Governance:</a:t>
            </a:r>
          </a:p>
        </p:txBody>
      </p:sp>
      <p:pic>
        <p:nvPicPr>
          <p:cNvPr id="8" name="Content Placeholder 7" descr="A painting of people in hats&#10;&#10;Description automatically generated">
            <a:extLst>
              <a:ext uri="{FF2B5EF4-FFF2-40B4-BE49-F238E27FC236}">
                <a16:creationId xmlns:a16="http://schemas.microsoft.com/office/drawing/2014/main" id="{3207DC87-1616-B2D1-75D0-C0A58BB0EB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612" r="-2" b="12864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F0FD-D49C-A9E2-AE13-5ACC79C89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05135" y="2001796"/>
            <a:ext cx="5083816" cy="485620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1800" dirty="0"/>
              <a:t>The </a:t>
            </a:r>
            <a:r>
              <a:rPr lang="en-US" sz="1800" b="1" dirty="0">
                <a:solidFill>
                  <a:srgbClr val="C00000"/>
                </a:solidFill>
              </a:rPr>
              <a:t>conscious machine </a:t>
            </a:r>
          </a:p>
          <a:p>
            <a:pPr lvl="1"/>
            <a:r>
              <a:rPr lang="en-US" sz="1800" dirty="0"/>
              <a:t>Neural Networks and Circulatory Systems</a:t>
            </a:r>
          </a:p>
          <a:p>
            <a:pPr lvl="1"/>
            <a:r>
              <a:rPr lang="en-US" sz="1800" dirty="0"/>
              <a:t>Connected Platforms</a:t>
            </a:r>
          </a:p>
          <a:p>
            <a:pPr lvl="1"/>
            <a:r>
              <a:rPr lang="en-US" sz="1800" dirty="0"/>
              <a:t>Stimulus-rationalizing structures</a:t>
            </a:r>
          </a:p>
          <a:p>
            <a:r>
              <a:rPr lang="en-US" sz="1800" b="1" dirty="0"/>
              <a:t>The “Instruction Manuel” of Governance--the Outside-Inside Debates</a:t>
            </a:r>
          </a:p>
          <a:p>
            <a:pPr lvl="1"/>
            <a:r>
              <a:rPr lang="en-US" sz="1800" b="1" i="1" dirty="0">
                <a:solidFill>
                  <a:srgbClr val="C00000"/>
                </a:solidFill>
              </a:rPr>
              <a:t>Outside (Exogenous Governance)</a:t>
            </a:r>
            <a:r>
              <a:rPr lang="en-US" sz="1800" dirty="0"/>
              <a:t> </a:t>
            </a:r>
          </a:p>
          <a:p>
            <a:pPr lvl="2"/>
            <a:r>
              <a:rPr lang="en-US" sz="1800" dirty="0"/>
              <a:t>Traditional forms of regulation </a:t>
            </a:r>
          </a:p>
          <a:p>
            <a:pPr lvl="2"/>
            <a:r>
              <a:rPr lang="en-US" sz="1800" dirty="0"/>
              <a:t>Law plus administrative structures to manage and enforce</a:t>
            </a:r>
          </a:p>
          <a:p>
            <a:pPr lvl="2"/>
            <a:r>
              <a:rPr lang="en-US" sz="1800" dirty="0"/>
              <a:t>This is the “go to”</a:t>
            </a:r>
          </a:p>
          <a:p>
            <a:pPr lvl="3"/>
            <a:r>
              <a:rPr lang="en-US" sz="1600" dirty="0"/>
              <a:t>Hypercyclicity of social relations in/as law</a:t>
            </a:r>
          </a:p>
          <a:p>
            <a:pPr lvl="1"/>
            <a:r>
              <a:rPr lang="en-US" sz="1800" b="1" i="1" dirty="0">
                <a:solidFill>
                  <a:srgbClr val="C00000"/>
                </a:solidFill>
              </a:rPr>
              <a:t>Inside (Endogenous Governance)</a:t>
            </a:r>
          </a:p>
          <a:p>
            <a:pPr lvl="2"/>
            <a:r>
              <a:rPr lang="en-US" sz="1800" dirty="0"/>
              <a:t>codes and coding; standards</a:t>
            </a:r>
          </a:p>
          <a:p>
            <a:pPr lvl="2"/>
            <a:r>
              <a:rPr lang="en-US" sz="1800" dirty="0"/>
              <a:t>Complex interaction between authorities (public and private) and the “black box” spaces of building virtual systems</a:t>
            </a:r>
          </a:p>
          <a:p>
            <a:pPr lvl="2"/>
            <a:endParaRPr lang="en-US" sz="18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8877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AABD-79A2-DE86-3C4C-DD4B1316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3" y="3984488"/>
            <a:ext cx="2872875" cy="27375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b="1" i="1" dirty="0">
                <a:solidFill>
                  <a:srgbClr val="C00000"/>
                </a:solidFill>
              </a:rPr>
              <a:t>(1) From Machine to Tool</a:t>
            </a:r>
            <a:r>
              <a:rPr lang="en-US" sz="3300" b="1" dirty="0"/>
              <a:t>: </a:t>
            </a:r>
            <a:br>
              <a:rPr lang="en-US" sz="3300" b="1" dirty="0"/>
            </a:br>
            <a:r>
              <a:rPr lang="en-US" sz="2800" b="1" dirty="0"/>
              <a:t>The Mirror of Normativity, Ideology, and Bias</a:t>
            </a:r>
          </a:p>
        </p:txBody>
      </p:sp>
      <p:pic>
        <p:nvPicPr>
          <p:cNvPr id="9" name="Content Placeholder 8" descr="A person taking a picture of himself in a mirror&#10;&#10;Description automatically generated">
            <a:extLst>
              <a:ext uri="{FF2B5EF4-FFF2-40B4-BE49-F238E27FC236}">
                <a16:creationId xmlns:a16="http://schemas.microsoft.com/office/drawing/2014/main" id="{6577680B-88E5-7951-A4D8-695E07923C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524" b="30910"/>
          <a:stretch/>
        </p:blipFill>
        <p:spPr>
          <a:xfrm>
            <a:off x="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6DF0B-F740-3CD5-1856-4687B952E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0" y="3429000"/>
            <a:ext cx="8534400" cy="3429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b="1" i="1" dirty="0">
                <a:solidFill>
                  <a:srgbClr val="C00000"/>
                </a:solidFill>
              </a:rPr>
              <a:t>The Ideological Mirror</a:t>
            </a:r>
          </a:p>
          <a:p>
            <a:pPr lvl="1"/>
            <a:r>
              <a:rPr lang="en-US" sz="1600" b="1" dirty="0"/>
              <a:t>The machine as the virtual (social) self</a:t>
            </a:r>
          </a:p>
          <a:p>
            <a:pPr lvl="1"/>
            <a:r>
              <a:rPr lang="en-US" sz="1600" b="1" dirty="0"/>
              <a:t>Bias (e.g, Social Justice, Peng &amp; Chen “</a:t>
            </a:r>
            <a:r>
              <a:rPr lang="en-US" sz="1600" b="1" dirty="0">
                <a:hlinkClick r:id="rId3"/>
              </a:rPr>
              <a:t>Ethnic Disparity in Theft Sentencing</a:t>
            </a:r>
            <a:r>
              <a:rPr lang="en-US" sz="1600" b="1" dirty="0"/>
              <a:t>” 2022); “Biden to bar medical debt from credit scores” WSJ 25 Sept 2023)</a:t>
            </a:r>
          </a:p>
          <a:p>
            <a:pPr lvl="1"/>
            <a:r>
              <a:rPr lang="en-US" sz="1600" b="1" dirty="0"/>
              <a:t>Norms</a:t>
            </a:r>
          </a:p>
          <a:p>
            <a:r>
              <a:rPr lang="en-US" sz="1800" b="1" i="1" dirty="0">
                <a:solidFill>
                  <a:srgbClr val="C00000"/>
                </a:solidFill>
              </a:rPr>
              <a:t>Descriptive analytics</a:t>
            </a:r>
          </a:p>
          <a:p>
            <a:pPr lvl="1"/>
            <a:r>
              <a:rPr lang="en-US" sz="1600" b="1" dirty="0"/>
              <a:t>Modern Slavery Acts</a:t>
            </a:r>
          </a:p>
          <a:p>
            <a:pPr lvl="1"/>
            <a:r>
              <a:rPr lang="en-US" sz="1600" b="1" dirty="0"/>
              <a:t>Sanctions compliance reporting</a:t>
            </a:r>
          </a:p>
          <a:p>
            <a:pPr lvl="1"/>
            <a:r>
              <a:rPr lang="en-US" sz="1600" b="1" dirty="0"/>
              <a:t>Reporting on Monitoring and information systems </a:t>
            </a:r>
          </a:p>
          <a:p>
            <a:pPr lvl="2"/>
            <a:r>
              <a:rPr lang="en-US" sz="1600" b="1" dirty="0"/>
              <a:t>ESG;</a:t>
            </a:r>
          </a:p>
          <a:p>
            <a:pPr lvl="2"/>
            <a:r>
              <a:rPr lang="en-US" sz="1600" b="1" dirty="0"/>
              <a:t>Corporate fiduciary duty;</a:t>
            </a:r>
          </a:p>
          <a:p>
            <a:pPr lvl="2"/>
            <a:r>
              <a:rPr lang="en-US" sz="1600" b="1" dirty="0"/>
              <a:t>Listing requirements.</a:t>
            </a:r>
          </a:p>
        </p:txBody>
      </p:sp>
    </p:spTree>
    <p:extLst>
      <p:ext uri="{BB962C8B-B14F-4D97-AF65-F5344CB8AC3E}">
        <p14:creationId xmlns:p14="http://schemas.microsoft.com/office/powerpoint/2010/main" val="2565657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684C9E-CFD6-4781-8D93-A9595CC3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359" y="67345"/>
            <a:ext cx="4195674" cy="14953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Markets and Commodification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14C7C0-FA1D-4105-8345-1DF76F987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17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6564C-FF8F-A3C3-5733-B8AA1EA10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9993" y="2088292"/>
            <a:ext cx="5041721" cy="470236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Data</a:t>
            </a:r>
          </a:p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Analytics</a:t>
            </a:r>
          </a:p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Pathways</a:t>
            </a:r>
          </a:p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Coordination/Direction</a:t>
            </a:r>
          </a:p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Modalities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U.S.: </a:t>
            </a:r>
          </a:p>
          <a:p>
            <a:pPr lvl="2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State managed</a:t>
            </a:r>
          </a:p>
          <a:p>
            <a:pPr lvl="2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Law and administrative compliance oversight/responsibility delegation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China: </a:t>
            </a:r>
          </a:p>
          <a:p>
            <a:pPr lvl="2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State directed </a:t>
            </a:r>
          </a:p>
          <a:p>
            <a:pPr lvl="2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CPC guides</a:t>
            </a:r>
          </a:p>
          <a:p>
            <a:pPr lvl="2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State organs direct</a:t>
            </a:r>
          </a:p>
          <a:p>
            <a:pPr lvl="2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Three-way interactions bounded by law and policy</a:t>
            </a:r>
          </a:p>
        </p:txBody>
      </p:sp>
      <p:sp>
        <p:nvSpPr>
          <p:cNvPr id="20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F6E080-82D2-6D21-352D-8379150B57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0512" y="67345"/>
            <a:ext cx="4063010" cy="574218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B04BEE-80E9-8EE5-299D-6DD78B1FC0CE}"/>
              </a:ext>
            </a:extLst>
          </p:cNvPr>
          <p:cNvSpPr txBox="1"/>
          <p:nvPr/>
        </p:nvSpPr>
        <p:spPr>
          <a:xfrm>
            <a:off x="1176471" y="6154321"/>
            <a:ext cx="3730188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40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Picobia L’Adoration du veau Cntr Pompidou 1941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078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9AE3C2-B69C-120F-7ACB-E73FBC1110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3945" b="33040"/>
          <a:stretch/>
        </p:blipFill>
        <p:spPr>
          <a:xfrm>
            <a:off x="2491814" y="146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4AABD-79A2-DE86-3C4C-DD4B1316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888"/>
            <a:ext cx="5871519" cy="1407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The Emergence of Data as Regulatory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6DF0B-F740-3CD5-1856-4687B952E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43767"/>
            <a:ext cx="5572897" cy="491423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b="1" i="1" dirty="0">
                <a:solidFill>
                  <a:srgbClr val="C00000"/>
                </a:solidFill>
              </a:rPr>
              <a:t>U.S.</a:t>
            </a:r>
          </a:p>
          <a:p>
            <a:pPr lvl="1"/>
            <a:r>
              <a:rPr lang="en-US" sz="1600" b="1" dirty="0"/>
              <a:t>Markets based interactive compliance systems</a:t>
            </a:r>
          </a:p>
          <a:p>
            <a:pPr lvl="1"/>
            <a:r>
              <a:rPr lang="en-US" sz="1600" b="1" dirty="0"/>
              <a:t>Private social systems</a:t>
            </a:r>
          </a:p>
          <a:p>
            <a:pPr lvl="1"/>
            <a:r>
              <a:rPr lang="en-US" sz="1600" b="1" dirty="0"/>
              <a:t>Administrative oversight and the reproduction of public policy through </a:t>
            </a:r>
          </a:p>
          <a:p>
            <a:pPr lvl="2"/>
            <a:r>
              <a:rPr lang="en-US" sz="1600" b="1" dirty="0"/>
              <a:t>compliance based data-driven measures (descriptive and reporting)</a:t>
            </a:r>
          </a:p>
          <a:p>
            <a:pPr lvl="2"/>
            <a:r>
              <a:rPr lang="en-US" sz="1600" b="1" dirty="0"/>
              <a:t>Operationalization of public measures (e.g. sanctions; and standards)</a:t>
            </a:r>
          </a:p>
          <a:p>
            <a:r>
              <a:rPr lang="en-US" sz="1800" i="1" dirty="0">
                <a:solidFill>
                  <a:srgbClr val="C00000"/>
                </a:solidFill>
              </a:rPr>
              <a:t>China</a:t>
            </a:r>
          </a:p>
          <a:p>
            <a:pPr lvl="1"/>
            <a:r>
              <a:rPr lang="en-US" sz="1600" b="1" dirty="0"/>
              <a:t>Ideological superstructure</a:t>
            </a:r>
          </a:p>
          <a:p>
            <a:pPr lvl="1"/>
            <a:r>
              <a:rPr lang="en-US" sz="1600" b="1" dirty="0"/>
              <a:t>Coordination</a:t>
            </a:r>
          </a:p>
          <a:p>
            <a:pPr lvl="1"/>
            <a:r>
              <a:rPr lang="en-US" sz="1600" b="1" dirty="0"/>
              <a:t>Conscious injection of policy objectives through automated systems of punishments and rewards</a:t>
            </a:r>
          </a:p>
          <a:p>
            <a:pPr lvl="1"/>
            <a:r>
              <a:rPr lang="en-US" sz="1600" b="1" dirty="0"/>
              <a:t>Public facing: social credit</a:t>
            </a:r>
          </a:p>
          <a:p>
            <a:pPr lvl="1"/>
            <a:r>
              <a:rPr lang="en-US" sz="1600" b="1" dirty="0"/>
              <a:t>Internal Regulatory institutional disciplining and inspection—courts, officials, entities, civil society</a:t>
            </a:r>
          </a:p>
          <a:p>
            <a:pPr lvl="2"/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04810C-5058-7CD3-EA6E-40A319E9D075}"/>
              </a:ext>
            </a:extLst>
          </p:cNvPr>
          <p:cNvSpPr txBox="1"/>
          <p:nvPr/>
        </p:nvSpPr>
        <p:spPr>
          <a:xfrm>
            <a:off x="9144000" y="6172201"/>
            <a:ext cx="3047998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>
                <a:solidFill>
                  <a:srgbClr val="FFFFFF"/>
                </a:solidFill>
              </a:rPr>
              <a:t>Monet Les dindons 1874, Cntr  Pompidou</a:t>
            </a:r>
          </a:p>
        </p:txBody>
      </p:sp>
    </p:spTree>
    <p:extLst>
      <p:ext uri="{BB962C8B-B14F-4D97-AF65-F5344CB8AC3E}">
        <p14:creationId xmlns:p14="http://schemas.microsoft.com/office/powerpoint/2010/main" val="2138552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A person riding a tractor in the sea&#10;&#10;Description automatically generated">
            <a:extLst>
              <a:ext uri="{FF2B5EF4-FFF2-40B4-BE49-F238E27FC236}">
                <a16:creationId xmlns:a16="http://schemas.microsoft.com/office/drawing/2014/main" id="{D6B24D84-01B8-B5AA-F8D7-C4F6BF6C93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6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CB69D-BA28-D077-EBE6-B968ECB0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5538" y="267145"/>
            <a:ext cx="3822189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(2) From Tool to Sentience</a:t>
            </a:r>
            <a:r>
              <a:rPr lang="en-US" b="1" dirty="0"/>
              <a:t>: </a:t>
            </a:r>
            <a:br>
              <a:rPr lang="en-US" sz="3100" b="1" dirty="0"/>
            </a:br>
            <a:r>
              <a:rPr lang="en-US" sz="3100" b="1" i="1" dirty="0"/>
              <a:t>Autonomous</a:t>
            </a:r>
            <a:r>
              <a:rPr lang="en-US" sz="3100" b="1" dirty="0"/>
              <a:t> Virtual Automation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111B5-510A-5317-4D52-3E21A2075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5538" y="2434192"/>
            <a:ext cx="4053413" cy="442379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000" dirty="0"/>
              <a:t>Generative AI</a:t>
            </a:r>
          </a:p>
          <a:p>
            <a:r>
              <a:rPr lang="en-US" sz="2000" dirty="0"/>
              <a:t>Predictive analytics</a:t>
            </a:r>
          </a:p>
          <a:p>
            <a:pPr lvl="1"/>
            <a:r>
              <a:rPr lang="en-US" sz="1600" dirty="0"/>
              <a:t>German Supply Chain Due Diligence Law</a:t>
            </a:r>
          </a:p>
          <a:p>
            <a:pPr lvl="1"/>
            <a:r>
              <a:rPr lang="en-US" sz="1600" dirty="0"/>
              <a:t>SOE planning for outbound investment regimes (China)</a:t>
            </a:r>
          </a:p>
          <a:p>
            <a:r>
              <a:rPr lang="en-US" sz="2000" dirty="0"/>
              <a:t>Automation in production of black-red-white lists</a:t>
            </a:r>
          </a:p>
          <a:p>
            <a:r>
              <a:rPr lang="en-US" sz="2000" dirty="0"/>
              <a:t>Policy in coding</a:t>
            </a:r>
          </a:p>
          <a:p>
            <a:r>
              <a:rPr lang="en-US" sz="2000" dirty="0"/>
              <a:t>Artificial sentience operationalizing policy</a:t>
            </a:r>
          </a:p>
          <a:p>
            <a:r>
              <a:rPr lang="en-US" sz="2000" dirty="0"/>
              <a:t>The informal economies of A.I. and predictive analytics </a:t>
            </a:r>
          </a:p>
          <a:p>
            <a:pPr lvl="1"/>
            <a:r>
              <a:rPr lang="en-US" sz="1600" dirty="0"/>
              <a:t>Anyone can participate</a:t>
            </a:r>
          </a:p>
          <a:p>
            <a:pPr lvl="1"/>
            <a:r>
              <a:rPr lang="en-US" sz="1600" dirty="0"/>
              <a:t>State or business monopolies difficult to maintain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2855B-84A2-7985-4F08-5589D38A3D91}"/>
              </a:ext>
            </a:extLst>
          </p:cNvPr>
          <p:cNvSpPr txBox="1"/>
          <p:nvPr/>
        </p:nvSpPr>
        <p:spPr>
          <a:xfrm>
            <a:off x="2823137" y="6411955"/>
            <a:ext cx="4542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”Brave the wind and waves; everything has remarkable abilities” 1958</a:t>
            </a:r>
          </a:p>
        </p:txBody>
      </p:sp>
    </p:spTree>
    <p:extLst>
      <p:ext uri="{BB962C8B-B14F-4D97-AF65-F5344CB8AC3E}">
        <p14:creationId xmlns:p14="http://schemas.microsoft.com/office/powerpoint/2010/main" val="3121845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E75CB-350A-F9A0-1ADC-118B4F90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50" y="0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Quality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0A2C5-79AB-0DCA-7C0E-2264D252F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51" y="1495425"/>
            <a:ext cx="7011040" cy="53625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Data/systemic integrity</a:t>
            </a:r>
          </a:p>
          <a:p>
            <a:pPr lvl="1"/>
            <a:r>
              <a:rPr lang="en-US" sz="1600" dirty="0"/>
              <a:t>Protection of inputs (individuals and entities)</a:t>
            </a:r>
          </a:p>
          <a:p>
            <a:pPr lvl="1"/>
            <a:r>
              <a:rPr lang="en-US" sz="1600" dirty="0"/>
              <a:t>Systemic protection (corruption of bad data; integrity of system for modeling and AI autonomy)</a:t>
            </a:r>
          </a:p>
          <a:p>
            <a:pPr lvl="1"/>
            <a:r>
              <a:rPr lang="en-US" sz="1600" dirty="0"/>
              <a:t>Protection from interference</a:t>
            </a:r>
          </a:p>
          <a:p>
            <a:pPr lvl="2"/>
            <a:r>
              <a:rPr lang="en-US" sz="1600" dirty="0"/>
              <a:t>Foreign</a:t>
            </a:r>
          </a:p>
          <a:p>
            <a:pPr lvl="2"/>
            <a:r>
              <a:rPr lang="en-US" sz="1600" dirty="0"/>
              <a:t>Domestic</a:t>
            </a:r>
          </a:p>
          <a:p>
            <a:pPr lvl="1"/>
            <a:r>
              <a:rPr lang="en-US" sz="1600" b="1" dirty="0"/>
              <a:t>Authority of baselines (can’t trust the science if it is faked)</a:t>
            </a:r>
          </a:p>
          <a:p>
            <a:pPr lvl="2"/>
            <a:r>
              <a:rPr lang="en-US" sz="1200" dirty="0"/>
              <a:t>(“Debunkers Bust Bad Scientists” WSJ 25 Sept 2023)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Narrative</a:t>
            </a:r>
          </a:p>
          <a:p>
            <a:pPr lvl="1"/>
            <a:r>
              <a:rPr lang="en-US" sz="1600" b="1" dirty="0"/>
              <a:t>Negative</a:t>
            </a:r>
          </a:p>
          <a:p>
            <a:pPr lvl="2"/>
            <a:r>
              <a:rPr lang="en-US" sz="1600" dirty="0"/>
              <a:t>Mis-; Mal-; Dis- information</a:t>
            </a:r>
          </a:p>
          <a:p>
            <a:pPr lvl="2"/>
            <a:r>
              <a:rPr lang="en-US" sz="1600" dirty="0"/>
              <a:t>Fake news; faked data (science/social science feeders)</a:t>
            </a:r>
          </a:p>
          <a:p>
            <a:pPr lvl="1"/>
            <a:r>
              <a:rPr lang="en-US" sz="1600" b="1" dirty="0"/>
              <a:t>Positive</a:t>
            </a:r>
          </a:p>
          <a:p>
            <a:pPr lvl="2"/>
            <a:r>
              <a:rPr lang="en-US" sz="1600" dirty="0"/>
              <a:t>Crafting stories to align normative goals with “factual” basis</a:t>
            </a:r>
          </a:p>
          <a:p>
            <a:pPr lvl="2"/>
            <a:r>
              <a:rPr lang="en-US" sz="1600" dirty="0"/>
              <a:t>Compelling stories or teaching stories</a:t>
            </a:r>
          </a:p>
          <a:p>
            <a:pPr lvl="2"/>
            <a:r>
              <a:rPr lang="en-US" sz="1600" dirty="0"/>
              <a:t>Collective meaning making from out of data signification</a:t>
            </a:r>
          </a:p>
          <a:p>
            <a:pPr lvl="2"/>
            <a:r>
              <a:rPr lang="en-US" sz="1600" dirty="0"/>
              <a:t>“Meta to Use Chatbots in AI-Fueled Youth Push” WSJ 25 Sept 2023)</a:t>
            </a:r>
          </a:p>
        </p:txBody>
      </p:sp>
      <p:pic>
        <p:nvPicPr>
          <p:cNvPr id="6" name="Content Placeholder 5" descr="A person holding a pot&#10;&#10;Description automatically generated">
            <a:extLst>
              <a:ext uri="{FF2B5EF4-FFF2-40B4-BE49-F238E27FC236}">
                <a16:creationId xmlns:a16="http://schemas.microsoft.com/office/drawing/2014/main" id="{65897FC9-EE71-F8FA-3B1F-14551F38E7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" b="4877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1927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D9D4F-E5AD-2536-9D37-E71E7A2F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641" y="9194"/>
            <a:ext cx="6723573" cy="12205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Governance De-Mystified</a:t>
            </a:r>
          </a:p>
        </p:txBody>
      </p:sp>
      <p:pic>
        <p:nvPicPr>
          <p:cNvPr id="10" name="Content Placeholder 9" descr="A poster of a movie&#10;&#10;Description automatically generated">
            <a:extLst>
              <a:ext uri="{FF2B5EF4-FFF2-40B4-BE49-F238E27FC236}">
                <a16:creationId xmlns:a16="http://schemas.microsoft.com/office/drawing/2014/main" id="{5FEABF9D-99F1-E461-7472-55113BB786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02" b="24496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97580-2843-D7EA-3471-67ADC8AD5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3035" y="1124607"/>
            <a:ext cx="6565918" cy="5733393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endParaRPr lang="en-US" sz="1100" dirty="0"/>
          </a:p>
          <a:p>
            <a:r>
              <a:rPr lang="en-US" sz="2000" b="1" i="1" dirty="0">
                <a:solidFill>
                  <a:srgbClr val="C00000"/>
                </a:solidFill>
              </a:rPr>
              <a:t>Fundamental distinction </a:t>
            </a:r>
            <a:r>
              <a:rPr lang="en-US" sz="2000" dirty="0"/>
              <a:t>between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Data </a:t>
            </a:r>
            <a:r>
              <a:rPr lang="en-US" sz="2000" dirty="0"/>
              <a:t>(input): Objects and their identification; investing objects with value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Data machines/platforms </a:t>
            </a:r>
            <a:r>
              <a:rPr lang="en-US" sz="2000" dirty="0"/>
              <a:t>(rationalization, analytics, connections): </a:t>
            </a:r>
          </a:p>
          <a:p>
            <a:pPr lvl="2"/>
            <a:r>
              <a:rPr lang="en-US" dirty="0"/>
              <a:t>ACTIVATING DATA (from significance to signification)—the conscious tool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Neural pathways/circulatory systems </a:t>
            </a:r>
            <a:r>
              <a:rPr lang="en-US" sz="2000" dirty="0"/>
              <a:t>among data machines (connecting data machines; building more complex structures of interactive signification and collective meaning making, </a:t>
            </a:r>
          </a:p>
          <a:p>
            <a:pPr lvl="2"/>
            <a:r>
              <a:rPr lang="en-US" dirty="0"/>
              <a:t>From descriptive to predictive machines; self-referencing iterative sentience; autonomy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Data governance</a:t>
            </a:r>
            <a:r>
              <a:rPr lang="en-US" sz="2000" dirty="0"/>
              <a:t>: Imposed imaginaries /worldviews) coercively shaping the structure and operation of data machines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Initial problem</a:t>
            </a:r>
            <a:r>
              <a:rPr lang="en-US" sz="2000" dirty="0"/>
              <a:t>: Placing governance INSIDE or OUTSIDE the MACHINE(s)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Outside</a:t>
            </a:r>
          </a:p>
          <a:p>
            <a:pPr lvl="2"/>
            <a:r>
              <a:rPr lang="en-US" dirty="0"/>
              <a:t>Traditional law, norms, rules, </a:t>
            </a:r>
            <a:r>
              <a:rPr lang="en-US" b="1" i="1" dirty="0"/>
              <a:t>exogenous</a:t>
            </a:r>
            <a:r>
              <a:rPr lang="en-US" dirty="0"/>
              <a:t> structures of meaning making, control and discipline. 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Inside</a:t>
            </a:r>
          </a:p>
          <a:p>
            <a:pPr lvl="2"/>
            <a:r>
              <a:rPr lang="en-US" dirty="0"/>
              <a:t> Standards; coding; analytic parameters; the “inorganic” structuring of iterative non-carbon-based sentience: </a:t>
            </a:r>
            <a:r>
              <a:rPr lang="en-US" b="1" i="1" dirty="0"/>
              <a:t>endogenous.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Consequences/Effects</a:t>
            </a:r>
          </a:p>
          <a:p>
            <a:pPr lvl="1"/>
            <a:r>
              <a:rPr lang="en-US" sz="2000" dirty="0"/>
              <a:t>The ideological mirror and governance instrumentalization of data machines</a:t>
            </a:r>
          </a:p>
          <a:p>
            <a:pPr lvl="1"/>
            <a:r>
              <a:rPr lang="en-US" sz="2000" dirty="0"/>
              <a:t>Bias; and bias privileging (“Social justice” versus “development-stability-prosperity” models) </a:t>
            </a:r>
          </a:p>
          <a:p>
            <a:pPr lvl="1"/>
            <a:r>
              <a:rPr lang="en-US" sz="2000" dirty="0"/>
              <a:t>Rationalizing modalities of management: markets, regulatory property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Governance and Quality Control</a:t>
            </a:r>
          </a:p>
          <a:p>
            <a:pPr lvl="1"/>
            <a:r>
              <a:rPr lang="en-US" sz="2000" dirty="0"/>
              <a:t>Data/systemic integrity; the question of narrative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Where are we? </a:t>
            </a:r>
            <a:r>
              <a:rPr lang="en-US" sz="2000" dirty="0"/>
              <a:t>Governance as semiotic “thirdness”: collective meaning systems disciplining social relations in virtual spaces</a:t>
            </a:r>
            <a:endParaRPr lang="en-US" sz="2000" b="1" i="1" dirty="0">
              <a:solidFill>
                <a:srgbClr val="C00000"/>
              </a:solidFill>
            </a:endParaRPr>
          </a:p>
          <a:p>
            <a:pPr lvl="1"/>
            <a:endParaRPr lang="en-US" sz="1100" dirty="0"/>
          </a:p>
          <a:p>
            <a:pPr lvl="1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37871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41A8E-E8B4-0502-6868-D9FDA1DD4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7" y="92436"/>
            <a:ext cx="10537826" cy="1518758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/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unbearable lightness of national characteristics</a:t>
            </a:r>
            <a:b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 ī —Data as “Social Skin” </a:t>
            </a:r>
          </a:p>
        </p:txBody>
      </p:sp>
      <p:sp>
        <p:nvSpPr>
          <p:cNvPr id="28" name="Content Placeholder 18">
            <a:extLst>
              <a:ext uri="{FF2B5EF4-FFF2-40B4-BE49-F238E27FC236}">
                <a16:creationId xmlns:a16="http://schemas.microsoft.com/office/drawing/2014/main" id="{5B8FD9E7-A70B-446B-F1FB-B5134F8EA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0" y="6415735"/>
            <a:ext cx="3510728" cy="349829"/>
          </a:xfrm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1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Leger, Les grands plongeurs noires, 1944 Cntr Pompidou</a:t>
            </a:r>
          </a:p>
        </p:txBody>
      </p:sp>
      <p:pic>
        <p:nvPicPr>
          <p:cNvPr id="14" name="Content Placeholder 13" descr="A painting of people hugging each other&#10;&#10;Description automatically generated">
            <a:extLst>
              <a:ext uri="{FF2B5EF4-FFF2-40B4-BE49-F238E27FC236}">
                <a16:creationId xmlns:a16="http://schemas.microsoft.com/office/drawing/2014/main" id="{9BCFD093-1B30-0BE2-BEFC-F39377481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1" r="-1" b="44822"/>
          <a:stretch/>
        </p:blipFill>
        <p:spPr>
          <a:xfrm>
            <a:off x="4151586" y="3477464"/>
            <a:ext cx="8040409" cy="3380536"/>
          </a:xfrm>
          <a:custGeom>
            <a:avLst/>
            <a:gdLst/>
            <a:ahLst/>
            <a:cxnLst/>
            <a:rect l="l" t="t" r="r" b="b"/>
            <a:pathLst>
              <a:path w="6000750" h="3380536">
                <a:moveTo>
                  <a:pt x="6000750" y="0"/>
                </a:moveTo>
                <a:lnTo>
                  <a:pt x="6000750" y="3380536"/>
                </a:lnTo>
                <a:lnTo>
                  <a:pt x="0" y="3380536"/>
                </a:lnTo>
                <a:lnTo>
                  <a:pt x="0" y="734920"/>
                </a:lnTo>
                <a:lnTo>
                  <a:pt x="1093" y="734894"/>
                </a:lnTo>
                <a:cubicBezTo>
                  <a:pt x="43982" y="734250"/>
                  <a:pt x="86046" y="738067"/>
                  <a:pt x="129383" y="735472"/>
                </a:cubicBezTo>
                <a:cubicBezTo>
                  <a:pt x="232305" y="729284"/>
                  <a:pt x="335599" y="720589"/>
                  <a:pt x="438999" y="712634"/>
                </a:cubicBezTo>
                <a:cubicBezTo>
                  <a:pt x="545632" y="704405"/>
                  <a:pt x="651967" y="696598"/>
                  <a:pt x="758502" y="687629"/>
                </a:cubicBezTo>
                <a:cubicBezTo>
                  <a:pt x="816777" y="682526"/>
                  <a:pt x="875042" y="674778"/>
                  <a:pt x="933290" y="669489"/>
                </a:cubicBezTo>
                <a:cubicBezTo>
                  <a:pt x="984350" y="664848"/>
                  <a:pt x="1035368" y="662477"/>
                  <a:pt x="1086504" y="658393"/>
                </a:cubicBezTo>
                <a:cubicBezTo>
                  <a:pt x="1130780" y="654718"/>
                  <a:pt x="1175255" y="649883"/>
                  <a:pt x="1219532" y="646211"/>
                </a:cubicBezTo>
                <a:cubicBezTo>
                  <a:pt x="1290460" y="640432"/>
                  <a:pt x="1361111" y="635262"/>
                  <a:pt x="1431709" y="629721"/>
                </a:cubicBezTo>
                <a:cubicBezTo>
                  <a:pt x="1461215" y="627211"/>
                  <a:pt x="1492576" y="627456"/>
                  <a:pt x="1519665" y="620761"/>
                </a:cubicBezTo>
                <a:cubicBezTo>
                  <a:pt x="1587914" y="603847"/>
                  <a:pt x="1656385" y="596155"/>
                  <a:pt x="1725964" y="591136"/>
                </a:cubicBezTo>
                <a:cubicBezTo>
                  <a:pt x="1749760" y="589442"/>
                  <a:pt x="1775052" y="585455"/>
                  <a:pt x="1797448" y="579050"/>
                </a:cubicBezTo>
                <a:cubicBezTo>
                  <a:pt x="1843314" y="566085"/>
                  <a:pt x="1887378" y="550735"/>
                  <a:pt x="1932321" y="536393"/>
                </a:cubicBezTo>
                <a:cubicBezTo>
                  <a:pt x="1937187" y="534756"/>
                  <a:pt x="1943228" y="533703"/>
                  <a:pt x="1948501" y="532386"/>
                </a:cubicBezTo>
                <a:cubicBezTo>
                  <a:pt x="1978396" y="524909"/>
                  <a:pt x="2007929" y="517486"/>
                  <a:pt x="2037878" y="510381"/>
                </a:cubicBezTo>
                <a:cubicBezTo>
                  <a:pt x="2054084" y="506558"/>
                  <a:pt x="2070836" y="503979"/>
                  <a:pt x="2087074" y="500340"/>
                </a:cubicBezTo>
                <a:cubicBezTo>
                  <a:pt x="2149871" y="486094"/>
                  <a:pt x="2221077" y="484809"/>
                  <a:pt x="2272856" y="454575"/>
                </a:cubicBezTo>
                <a:cubicBezTo>
                  <a:pt x="2306493" y="435047"/>
                  <a:pt x="2341593" y="433439"/>
                  <a:pt x="2380102" y="430210"/>
                </a:cubicBezTo>
                <a:cubicBezTo>
                  <a:pt x="2409255" y="427750"/>
                  <a:pt x="2438805" y="422967"/>
                  <a:pt x="2468101" y="418977"/>
                </a:cubicBezTo>
                <a:cubicBezTo>
                  <a:pt x="2519583" y="412197"/>
                  <a:pt x="2571012" y="405050"/>
                  <a:pt x="2622546" y="398641"/>
                </a:cubicBezTo>
                <a:cubicBezTo>
                  <a:pt x="2639021" y="396667"/>
                  <a:pt x="2656456" y="398901"/>
                  <a:pt x="2672416" y="395869"/>
                </a:cubicBezTo>
                <a:cubicBezTo>
                  <a:pt x="2746162" y="381759"/>
                  <a:pt x="2819618" y="365613"/>
                  <a:pt x="2893417" y="351874"/>
                </a:cubicBezTo>
                <a:cubicBezTo>
                  <a:pt x="2935273" y="344015"/>
                  <a:pt x="2978970" y="341367"/>
                  <a:pt x="3020364" y="332819"/>
                </a:cubicBezTo>
                <a:cubicBezTo>
                  <a:pt x="3068129" y="322982"/>
                  <a:pt x="3114165" y="308673"/>
                  <a:pt x="3161340" y="297221"/>
                </a:cubicBezTo>
                <a:cubicBezTo>
                  <a:pt x="3174361" y="294043"/>
                  <a:pt x="3189234" y="293619"/>
                  <a:pt x="3203209" y="292002"/>
                </a:cubicBezTo>
                <a:cubicBezTo>
                  <a:pt x="3218968" y="290132"/>
                  <a:pt x="3234424" y="288682"/>
                  <a:pt x="3250157" y="286626"/>
                </a:cubicBezTo>
                <a:cubicBezTo>
                  <a:pt x="3298044" y="280172"/>
                  <a:pt x="3345797" y="272792"/>
                  <a:pt x="3393816" y="267263"/>
                </a:cubicBezTo>
                <a:cubicBezTo>
                  <a:pt x="3423190" y="263828"/>
                  <a:pt x="3454970" y="267035"/>
                  <a:pt x="3481707" y="260387"/>
                </a:cubicBezTo>
                <a:cubicBezTo>
                  <a:pt x="3536267" y="247128"/>
                  <a:pt x="3593313" y="251261"/>
                  <a:pt x="3647214" y="233375"/>
                </a:cubicBezTo>
                <a:cubicBezTo>
                  <a:pt x="3663930" y="227969"/>
                  <a:pt x="3688543" y="232010"/>
                  <a:pt x="3709301" y="229426"/>
                </a:cubicBezTo>
                <a:cubicBezTo>
                  <a:pt x="3761192" y="222966"/>
                  <a:pt x="3812924" y="215397"/>
                  <a:pt x="3864656" y="207827"/>
                </a:cubicBezTo>
                <a:cubicBezTo>
                  <a:pt x="3911037" y="201021"/>
                  <a:pt x="3959597" y="196736"/>
                  <a:pt x="4003477" y="185188"/>
                </a:cubicBezTo>
                <a:cubicBezTo>
                  <a:pt x="4049448" y="172966"/>
                  <a:pt x="4091674" y="167696"/>
                  <a:pt x="4137906" y="167519"/>
                </a:cubicBezTo>
                <a:cubicBezTo>
                  <a:pt x="4169570" y="167345"/>
                  <a:pt x="4202490" y="163215"/>
                  <a:pt x="4234799" y="159925"/>
                </a:cubicBezTo>
                <a:cubicBezTo>
                  <a:pt x="4269635" y="156466"/>
                  <a:pt x="4307277" y="147130"/>
                  <a:pt x="4339561" y="148755"/>
                </a:cubicBezTo>
                <a:cubicBezTo>
                  <a:pt x="4435674" y="153547"/>
                  <a:pt x="4532250" y="143733"/>
                  <a:pt x="4630056" y="129778"/>
                </a:cubicBezTo>
                <a:cubicBezTo>
                  <a:pt x="4647906" y="127231"/>
                  <a:pt x="4665742" y="122044"/>
                  <a:pt x="4682476" y="116824"/>
                </a:cubicBezTo>
                <a:cubicBezTo>
                  <a:pt x="4780053" y="85907"/>
                  <a:pt x="4880569" y="73077"/>
                  <a:pt x="4983755" y="68740"/>
                </a:cubicBezTo>
                <a:cubicBezTo>
                  <a:pt x="5005134" y="67956"/>
                  <a:pt x="5028744" y="64966"/>
                  <a:pt x="5049489" y="59740"/>
                </a:cubicBezTo>
                <a:cubicBezTo>
                  <a:pt x="5107823" y="44808"/>
                  <a:pt x="5163760" y="25875"/>
                  <a:pt x="5222715" y="12743"/>
                </a:cubicBezTo>
                <a:cubicBezTo>
                  <a:pt x="5320150" y="-8899"/>
                  <a:pt x="5409108" y="4464"/>
                  <a:pt x="5499654" y="8541"/>
                </a:cubicBezTo>
                <a:cubicBezTo>
                  <a:pt x="5585786" y="12301"/>
                  <a:pt x="5662247" y="37645"/>
                  <a:pt x="5760350" y="15528"/>
                </a:cubicBezTo>
                <a:cubicBezTo>
                  <a:pt x="5770235" y="13363"/>
                  <a:pt x="5782015" y="16781"/>
                  <a:pt x="5793267" y="16498"/>
                </a:cubicBezTo>
                <a:cubicBezTo>
                  <a:pt x="5824109" y="15685"/>
                  <a:pt x="5855057" y="15611"/>
                  <a:pt x="5885995" y="12898"/>
                </a:cubicBezTo>
                <a:cubicBezTo>
                  <a:pt x="5923792" y="9771"/>
                  <a:pt x="5961883" y="3581"/>
                  <a:pt x="5999626" y="83"/>
                </a:cubicBezTo>
                <a:close/>
              </a:path>
            </a:pathLst>
          </a:cu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36E7633-D204-4C70-AA1D-FC904463E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14035"/>
            <a:ext cx="12192000" cy="1203824"/>
            <a:chOff x="0" y="3014035"/>
            <a:chExt cx="12192000" cy="1203824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3DA9B54-D89F-4BC6-9210-8D9066660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014035"/>
              <a:ext cx="12192000" cy="1203824"/>
            </a:xfrm>
            <a:custGeom>
              <a:avLst/>
              <a:gdLst>
                <a:gd name="connsiteX0" fmla="*/ 12192000 w 12192000"/>
                <a:gd name="connsiteY0" fmla="*/ 0 h 1203824"/>
                <a:gd name="connsiteX1" fmla="*/ 12192000 w 12192000"/>
                <a:gd name="connsiteY1" fmla="*/ 463429 h 1203824"/>
                <a:gd name="connsiteX2" fmla="*/ 12190876 w 12192000"/>
                <a:gd name="connsiteY2" fmla="*/ 463512 h 1203824"/>
                <a:gd name="connsiteX3" fmla="*/ 12077245 w 12192000"/>
                <a:gd name="connsiteY3" fmla="*/ 476327 h 1203824"/>
                <a:gd name="connsiteX4" fmla="*/ 11984517 w 12192000"/>
                <a:gd name="connsiteY4" fmla="*/ 479927 h 1203824"/>
                <a:gd name="connsiteX5" fmla="*/ 11951600 w 12192000"/>
                <a:gd name="connsiteY5" fmla="*/ 478957 h 1203824"/>
                <a:gd name="connsiteX6" fmla="*/ 11690904 w 12192000"/>
                <a:gd name="connsiteY6" fmla="*/ 471970 h 1203824"/>
                <a:gd name="connsiteX7" fmla="*/ 11413965 w 12192000"/>
                <a:gd name="connsiteY7" fmla="*/ 476172 h 1203824"/>
                <a:gd name="connsiteX8" fmla="*/ 11240739 w 12192000"/>
                <a:gd name="connsiteY8" fmla="*/ 523169 h 1203824"/>
                <a:gd name="connsiteX9" fmla="*/ 11175005 w 12192000"/>
                <a:gd name="connsiteY9" fmla="*/ 532169 h 1203824"/>
                <a:gd name="connsiteX10" fmla="*/ 10873726 w 12192000"/>
                <a:gd name="connsiteY10" fmla="*/ 580253 h 1203824"/>
                <a:gd name="connsiteX11" fmla="*/ 10821306 w 12192000"/>
                <a:gd name="connsiteY11" fmla="*/ 593207 h 1203824"/>
                <a:gd name="connsiteX12" fmla="*/ 10530811 w 12192000"/>
                <a:gd name="connsiteY12" fmla="*/ 612184 h 1203824"/>
                <a:gd name="connsiteX13" fmla="*/ 10426049 w 12192000"/>
                <a:gd name="connsiteY13" fmla="*/ 623354 h 1203824"/>
                <a:gd name="connsiteX14" fmla="*/ 10329156 w 12192000"/>
                <a:gd name="connsiteY14" fmla="*/ 630948 h 1203824"/>
                <a:gd name="connsiteX15" fmla="*/ 10194727 w 12192000"/>
                <a:gd name="connsiteY15" fmla="*/ 648617 h 1203824"/>
                <a:gd name="connsiteX16" fmla="*/ 10055906 w 12192000"/>
                <a:gd name="connsiteY16" fmla="*/ 671256 h 1203824"/>
                <a:gd name="connsiteX17" fmla="*/ 9900551 w 12192000"/>
                <a:gd name="connsiteY17" fmla="*/ 692855 h 1203824"/>
                <a:gd name="connsiteX18" fmla="*/ 9838464 w 12192000"/>
                <a:gd name="connsiteY18" fmla="*/ 696804 h 1203824"/>
                <a:gd name="connsiteX19" fmla="*/ 9672957 w 12192000"/>
                <a:gd name="connsiteY19" fmla="*/ 723816 h 1203824"/>
                <a:gd name="connsiteX20" fmla="*/ 9585066 w 12192000"/>
                <a:gd name="connsiteY20" fmla="*/ 730692 h 1203824"/>
                <a:gd name="connsiteX21" fmla="*/ 9441407 w 12192000"/>
                <a:gd name="connsiteY21" fmla="*/ 750055 h 1203824"/>
                <a:gd name="connsiteX22" fmla="*/ 9394459 w 12192000"/>
                <a:gd name="connsiteY22" fmla="*/ 755431 h 1203824"/>
                <a:gd name="connsiteX23" fmla="*/ 9352590 w 12192000"/>
                <a:gd name="connsiteY23" fmla="*/ 760650 h 1203824"/>
                <a:gd name="connsiteX24" fmla="*/ 9211614 w 12192000"/>
                <a:gd name="connsiteY24" fmla="*/ 796248 h 1203824"/>
                <a:gd name="connsiteX25" fmla="*/ 9084667 w 12192000"/>
                <a:gd name="connsiteY25" fmla="*/ 815303 h 1203824"/>
                <a:gd name="connsiteX26" fmla="*/ 8863666 w 12192000"/>
                <a:gd name="connsiteY26" fmla="*/ 859298 h 1203824"/>
                <a:gd name="connsiteX27" fmla="*/ 8813796 w 12192000"/>
                <a:gd name="connsiteY27" fmla="*/ 862070 h 1203824"/>
                <a:gd name="connsiteX28" fmla="*/ 8659351 w 12192000"/>
                <a:gd name="connsiteY28" fmla="*/ 882406 h 1203824"/>
                <a:gd name="connsiteX29" fmla="*/ 8571352 w 12192000"/>
                <a:gd name="connsiteY29" fmla="*/ 893639 h 1203824"/>
                <a:gd name="connsiteX30" fmla="*/ 8464106 w 12192000"/>
                <a:gd name="connsiteY30" fmla="*/ 918004 h 1203824"/>
                <a:gd name="connsiteX31" fmla="*/ 8278324 w 12192000"/>
                <a:gd name="connsiteY31" fmla="*/ 963769 h 1203824"/>
                <a:gd name="connsiteX32" fmla="*/ 8229128 w 12192000"/>
                <a:gd name="connsiteY32" fmla="*/ 973810 h 1203824"/>
                <a:gd name="connsiteX33" fmla="*/ 8139751 w 12192000"/>
                <a:gd name="connsiteY33" fmla="*/ 995815 h 1203824"/>
                <a:gd name="connsiteX34" fmla="*/ 8123571 w 12192000"/>
                <a:gd name="connsiteY34" fmla="*/ 999822 h 1203824"/>
                <a:gd name="connsiteX35" fmla="*/ 7988699 w 12192000"/>
                <a:gd name="connsiteY35" fmla="*/ 1042479 h 1203824"/>
                <a:gd name="connsiteX36" fmla="*/ 7917214 w 12192000"/>
                <a:gd name="connsiteY36" fmla="*/ 1054565 h 1203824"/>
                <a:gd name="connsiteX37" fmla="*/ 7710915 w 12192000"/>
                <a:gd name="connsiteY37" fmla="*/ 1084190 h 1203824"/>
                <a:gd name="connsiteX38" fmla="*/ 7622959 w 12192000"/>
                <a:gd name="connsiteY38" fmla="*/ 1093150 h 1203824"/>
                <a:gd name="connsiteX39" fmla="*/ 7410782 w 12192000"/>
                <a:gd name="connsiteY39" fmla="*/ 1109640 h 1203824"/>
                <a:gd name="connsiteX40" fmla="*/ 7277754 w 12192000"/>
                <a:gd name="connsiteY40" fmla="*/ 1121822 h 1203824"/>
                <a:gd name="connsiteX41" fmla="*/ 7124540 w 12192000"/>
                <a:gd name="connsiteY41" fmla="*/ 1132918 h 1203824"/>
                <a:gd name="connsiteX42" fmla="*/ 6949752 w 12192000"/>
                <a:gd name="connsiteY42" fmla="*/ 1151058 h 1203824"/>
                <a:gd name="connsiteX43" fmla="*/ 6630249 w 12192000"/>
                <a:gd name="connsiteY43" fmla="*/ 1176063 h 1203824"/>
                <a:gd name="connsiteX44" fmla="*/ 6320634 w 12192000"/>
                <a:gd name="connsiteY44" fmla="*/ 1198901 h 1203824"/>
                <a:gd name="connsiteX45" fmla="*/ 6192343 w 12192000"/>
                <a:gd name="connsiteY45" fmla="*/ 1198323 h 1203824"/>
                <a:gd name="connsiteX46" fmla="*/ 5966562 w 12192000"/>
                <a:gd name="connsiteY46" fmla="*/ 1203723 h 1203824"/>
                <a:gd name="connsiteX47" fmla="*/ 5867227 w 12192000"/>
                <a:gd name="connsiteY47" fmla="*/ 1201847 h 1203824"/>
                <a:gd name="connsiteX48" fmla="*/ 5630172 w 12192000"/>
                <a:gd name="connsiteY48" fmla="*/ 1202248 h 1203824"/>
                <a:gd name="connsiteX49" fmla="*/ 5348949 w 12192000"/>
                <a:gd name="connsiteY49" fmla="*/ 1191768 h 1203824"/>
                <a:gd name="connsiteX50" fmla="*/ 5241228 w 12192000"/>
                <a:gd name="connsiteY50" fmla="*/ 1192408 h 1203824"/>
                <a:gd name="connsiteX51" fmla="*/ 4971133 w 12192000"/>
                <a:gd name="connsiteY51" fmla="*/ 1193559 h 1203824"/>
                <a:gd name="connsiteX52" fmla="*/ 4869416 w 12192000"/>
                <a:gd name="connsiteY52" fmla="*/ 1200519 h 1203824"/>
                <a:gd name="connsiteX53" fmla="*/ 4753274 w 12192000"/>
                <a:gd name="connsiteY53" fmla="*/ 1200850 h 1203824"/>
                <a:gd name="connsiteX54" fmla="*/ 4611883 w 12192000"/>
                <a:gd name="connsiteY54" fmla="*/ 1192701 h 1203824"/>
                <a:gd name="connsiteX55" fmla="*/ 4376825 w 12192000"/>
                <a:gd name="connsiteY55" fmla="*/ 1184131 h 1203824"/>
                <a:gd name="connsiteX56" fmla="*/ 4285471 w 12192000"/>
                <a:gd name="connsiteY56" fmla="*/ 1187158 h 1203824"/>
                <a:gd name="connsiteX57" fmla="*/ 3866543 w 12192000"/>
                <a:gd name="connsiteY57" fmla="*/ 1181596 h 1203824"/>
                <a:gd name="connsiteX58" fmla="*/ 3651342 w 12192000"/>
                <a:gd name="connsiteY58" fmla="*/ 1174348 h 1203824"/>
                <a:gd name="connsiteX59" fmla="*/ 3518453 w 12192000"/>
                <a:gd name="connsiteY59" fmla="*/ 1177258 h 1203824"/>
                <a:gd name="connsiteX60" fmla="*/ 3400818 w 12192000"/>
                <a:gd name="connsiteY60" fmla="*/ 1169685 h 1203824"/>
                <a:gd name="connsiteX61" fmla="*/ 3037154 w 12192000"/>
                <a:gd name="connsiteY61" fmla="*/ 1153217 h 1203824"/>
                <a:gd name="connsiteX62" fmla="*/ 2866260 w 12192000"/>
                <a:gd name="connsiteY62" fmla="*/ 1132283 h 1203824"/>
                <a:gd name="connsiteX63" fmla="*/ 2582173 w 12192000"/>
                <a:gd name="connsiteY63" fmla="*/ 1088979 h 1203824"/>
                <a:gd name="connsiteX64" fmla="*/ 2395406 w 12192000"/>
                <a:gd name="connsiteY64" fmla="*/ 1035945 h 1203824"/>
                <a:gd name="connsiteX65" fmla="*/ 2294751 w 12192000"/>
                <a:gd name="connsiteY65" fmla="*/ 1014618 h 1203824"/>
                <a:gd name="connsiteX66" fmla="*/ 2122944 w 12192000"/>
                <a:gd name="connsiteY66" fmla="*/ 984751 h 1203824"/>
                <a:gd name="connsiteX67" fmla="*/ 1905504 w 12192000"/>
                <a:gd name="connsiteY67" fmla="*/ 941380 h 1203824"/>
                <a:gd name="connsiteX68" fmla="*/ 1671045 w 12192000"/>
                <a:gd name="connsiteY68" fmla="*/ 924228 h 1203824"/>
                <a:gd name="connsiteX69" fmla="*/ 1543856 w 12192000"/>
                <a:gd name="connsiteY69" fmla="*/ 898190 h 1203824"/>
                <a:gd name="connsiteX70" fmla="*/ 1419784 w 12192000"/>
                <a:gd name="connsiteY70" fmla="*/ 868500 h 1203824"/>
                <a:gd name="connsiteX71" fmla="*/ 1355116 w 12192000"/>
                <a:gd name="connsiteY71" fmla="*/ 849214 h 1203824"/>
                <a:gd name="connsiteX72" fmla="*/ 1223713 w 12192000"/>
                <a:gd name="connsiteY72" fmla="*/ 821702 h 1203824"/>
                <a:gd name="connsiteX73" fmla="*/ 1094193 w 12192000"/>
                <a:gd name="connsiteY73" fmla="*/ 804872 h 1203824"/>
                <a:gd name="connsiteX74" fmla="*/ 1001115 w 12192000"/>
                <a:gd name="connsiteY74" fmla="*/ 783030 h 1203824"/>
                <a:gd name="connsiteX75" fmla="*/ 879548 w 12192000"/>
                <a:gd name="connsiteY75" fmla="*/ 747884 h 1203824"/>
                <a:gd name="connsiteX76" fmla="*/ 711163 w 12192000"/>
                <a:gd name="connsiteY76" fmla="*/ 719039 h 1203824"/>
                <a:gd name="connsiteX77" fmla="*/ 557941 w 12192000"/>
                <a:gd name="connsiteY77" fmla="*/ 707101 h 1203824"/>
                <a:gd name="connsiteX78" fmla="*/ 480347 w 12192000"/>
                <a:gd name="connsiteY78" fmla="*/ 668702 h 1203824"/>
                <a:gd name="connsiteX79" fmla="*/ 296224 w 12192000"/>
                <a:gd name="connsiteY79" fmla="*/ 603583 h 1203824"/>
                <a:gd name="connsiteX80" fmla="*/ 72689 w 12192000"/>
                <a:gd name="connsiteY80" fmla="*/ 560892 h 1203824"/>
                <a:gd name="connsiteX81" fmla="*/ 0 w 12192000"/>
                <a:gd name="connsiteY81" fmla="*/ 543486 h 1203824"/>
                <a:gd name="connsiteX82" fmla="*/ 0 w 12192000"/>
                <a:gd name="connsiteY82" fmla="*/ 384357 h 1203824"/>
                <a:gd name="connsiteX83" fmla="*/ 51784 w 12192000"/>
                <a:gd name="connsiteY83" fmla="*/ 393937 h 1203824"/>
                <a:gd name="connsiteX84" fmla="*/ 205561 w 12192000"/>
                <a:gd name="connsiteY84" fmla="*/ 414859 h 1203824"/>
                <a:gd name="connsiteX85" fmla="*/ 354391 w 12192000"/>
                <a:gd name="connsiteY85" fmla="*/ 426667 h 1203824"/>
                <a:gd name="connsiteX86" fmla="*/ 448281 w 12192000"/>
                <a:gd name="connsiteY86" fmla="*/ 436308 h 1203824"/>
                <a:gd name="connsiteX87" fmla="*/ 611518 w 12192000"/>
                <a:gd name="connsiteY87" fmla="*/ 434166 h 1203824"/>
                <a:gd name="connsiteX88" fmla="*/ 746076 w 12192000"/>
                <a:gd name="connsiteY88" fmla="*/ 422520 h 1203824"/>
                <a:gd name="connsiteX89" fmla="*/ 902724 w 12192000"/>
                <a:gd name="connsiteY89" fmla="*/ 409989 h 1203824"/>
                <a:gd name="connsiteX90" fmla="*/ 1113854 w 12192000"/>
                <a:gd name="connsiteY90" fmla="*/ 414230 h 1203824"/>
                <a:gd name="connsiteX91" fmla="*/ 1333449 w 12192000"/>
                <a:gd name="connsiteY91" fmla="*/ 459938 h 1203824"/>
                <a:gd name="connsiteX92" fmla="*/ 1408608 w 12192000"/>
                <a:gd name="connsiteY92" fmla="*/ 458278 h 1203824"/>
                <a:gd name="connsiteX93" fmla="*/ 1630191 w 12192000"/>
                <a:gd name="connsiteY93" fmla="*/ 403061 h 1203824"/>
                <a:gd name="connsiteX94" fmla="*/ 1956289 w 12192000"/>
                <a:gd name="connsiteY94" fmla="*/ 332366 h 1203824"/>
                <a:gd name="connsiteX95" fmla="*/ 2042814 w 12192000"/>
                <a:gd name="connsiteY95" fmla="*/ 344002 h 1203824"/>
                <a:gd name="connsiteX96" fmla="*/ 2183420 w 12192000"/>
                <a:gd name="connsiteY96" fmla="*/ 369635 h 1203824"/>
                <a:gd name="connsiteX97" fmla="*/ 2269566 w 12192000"/>
                <a:gd name="connsiteY97" fmla="*/ 439859 h 1203824"/>
                <a:gd name="connsiteX98" fmla="*/ 2331129 w 12192000"/>
                <a:gd name="connsiteY98" fmla="*/ 524163 h 1203824"/>
                <a:gd name="connsiteX99" fmla="*/ 2385112 w 12192000"/>
                <a:gd name="connsiteY99" fmla="*/ 555357 h 1203824"/>
                <a:gd name="connsiteX100" fmla="*/ 2444033 w 12192000"/>
                <a:gd name="connsiteY100" fmla="*/ 572629 h 1203824"/>
                <a:gd name="connsiteX101" fmla="*/ 2525979 w 12192000"/>
                <a:gd name="connsiteY101" fmla="*/ 603233 h 1203824"/>
                <a:gd name="connsiteX102" fmla="*/ 2603911 w 12192000"/>
                <a:gd name="connsiteY102" fmla="*/ 684825 h 1203824"/>
                <a:gd name="connsiteX103" fmla="*/ 2678828 w 12192000"/>
                <a:gd name="connsiteY103" fmla="*/ 706990 h 1203824"/>
                <a:gd name="connsiteX104" fmla="*/ 2738094 w 12192000"/>
                <a:gd name="connsiteY104" fmla="*/ 711376 h 1203824"/>
                <a:gd name="connsiteX105" fmla="*/ 2983806 w 12192000"/>
                <a:gd name="connsiteY105" fmla="*/ 728243 h 1203824"/>
                <a:gd name="connsiteX106" fmla="*/ 3013997 w 12192000"/>
                <a:gd name="connsiteY106" fmla="*/ 725446 h 1203824"/>
                <a:gd name="connsiteX107" fmla="*/ 3364419 w 12192000"/>
                <a:gd name="connsiteY107" fmla="*/ 720577 h 1203824"/>
                <a:gd name="connsiteX108" fmla="*/ 3460521 w 12192000"/>
                <a:gd name="connsiteY108" fmla="*/ 717628 h 1203824"/>
                <a:gd name="connsiteX109" fmla="*/ 3710982 w 12192000"/>
                <a:gd name="connsiteY109" fmla="*/ 714182 h 1203824"/>
                <a:gd name="connsiteX110" fmla="*/ 3850961 w 12192000"/>
                <a:gd name="connsiteY110" fmla="*/ 778802 h 1203824"/>
                <a:gd name="connsiteX111" fmla="*/ 3946286 w 12192000"/>
                <a:gd name="connsiteY111" fmla="*/ 816372 h 1203824"/>
                <a:gd name="connsiteX112" fmla="*/ 4065132 w 12192000"/>
                <a:gd name="connsiteY112" fmla="*/ 832459 h 1203824"/>
                <a:gd name="connsiteX113" fmla="*/ 4132173 w 12192000"/>
                <a:gd name="connsiteY113" fmla="*/ 835167 h 1203824"/>
                <a:gd name="connsiteX114" fmla="*/ 4305858 w 12192000"/>
                <a:gd name="connsiteY114" fmla="*/ 804156 h 1203824"/>
                <a:gd name="connsiteX115" fmla="*/ 4382131 w 12192000"/>
                <a:gd name="connsiteY115" fmla="*/ 769481 h 1203824"/>
                <a:gd name="connsiteX116" fmla="*/ 4453289 w 12192000"/>
                <a:gd name="connsiteY116" fmla="*/ 752531 h 1203824"/>
                <a:gd name="connsiteX117" fmla="*/ 4657971 w 12192000"/>
                <a:gd name="connsiteY117" fmla="*/ 795835 h 1203824"/>
                <a:gd name="connsiteX118" fmla="*/ 4682399 w 12192000"/>
                <a:gd name="connsiteY118" fmla="*/ 813876 h 1203824"/>
                <a:gd name="connsiteX119" fmla="*/ 4771814 w 12192000"/>
                <a:gd name="connsiteY119" fmla="*/ 907046 h 1203824"/>
                <a:gd name="connsiteX120" fmla="*/ 4827520 w 12192000"/>
                <a:gd name="connsiteY120" fmla="*/ 929876 h 1203824"/>
                <a:gd name="connsiteX121" fmla="*/ 4849942 w 12192000"/>
                <a:gd name="connsiteY121" fmla="*/ 933851 h 1203824"/>
                <a:gd name="connsiteX122" fmla="*/ 5009626 w 12192000"/>
                <a:gd name="connsiteY122" fmla="*/ 957896 h 1203824"/>
                <a:gd name="connsiteX123" fmla="*/ 5158711 w 12192000"/>
                <a:gd name="connsiteY123" fmla="*/ 963814 h 1203824"/>
                <a:gd name="connsiteX124" fmla="*/ 5376427 w 12192000"/>
                <a:gd name="connsiteY124" fmla="*/ 963151 h 1203824"/>
                <a:gd name="connsiteX125" fmla="*/ 5475787 w 12192000"/>
                <a:gd name="connsiteY125" fmla="*/ 980508 h 1203824"/>
                <a:gd name="connsiteX126" fmla="*/ 5653401 w 12192000"/>
                <a:gd name="connsiteY126" fmla="*/ 987268 h 1203824"/>
                <a:gd name="connsiteX127" fmla="*/ 5726340 w 12192000"/>
                <a:gd name="connsiteY127" fmla="*/ 985357 h 1203824"/>
                <a:gd name="connsiteX128" fmla="*/ 5790563 w 12192000"/>
                <a:gd name="connsiteY128" fmla="*/ 991300 h 1203824"/>
                <a:gd name="connsiteX129" fmla="*/ 5860260 w 12192000"/>
                <a:gd name="connsiteY129" fmla="*/ 1004958 h 1203824"/>
                <a:gd name="connsiteX130" fmla="*/ 6042101 w 12192000"/>
                <a:gd name="connsiteY130" fmla="*/ 1036226 h 1203824"/>
                <a:gd name="connsiteX131" fmla="*/ 6301998 w 12192000"/>
                <a:gd name="connsiteY131" fmla="*/ 989138 h 1203824"/>
                <a:gd name="connsiteX132" fmla="*/ 6452025 w 12192000"/>
                <a:gd name="connsiteY132" fmla="*/ 968489 h 1203824"/>
                <a:gd name="connsiteX133" fmla="*/ 6589205 w 12192000"/>
                <a:gd name="connsiteY133" fmla="*/ 939474 h 1203824"/>
                <a:gd name="connsiteX134" fmla="*/ 6631069 w 12192000"/>
                <a:gd name="connsiteY134" fmla="*/ 911222 h 1203824"/>
                <a:gd name="connsiteX135" fmla="*/ 6828274 w 12192000"/>
                <a:gd name="connsiteY135" fmla="*/ 942941 h 1203824"/>
                <a:gd name="connsiteX136" fmla="*/ 6900803 w 12192000"/>
                <a:gd name="connsiteY136" fmla="*/ 984140 h 1203824"/>
                <a:gd name="connsiteX137" fmla="*/ 7034668 w 12192000"/>
                <a:gd name="connsiteY137" fmla="*/ 1018665 h 1203824"/>
                <a:gd name="connsiteX138" fmla="*/ 7281067 w 12192000"/>
                <a:gd name="connsiteY138" fmla="*/ 966327 h 1203824"/>
                <a:gd name="connsiteX139" fmla="*/ 7412780 w 12192000"/>
                <a:gd name="connsiteY139" fmla="*/ 909206 h 1203824"/>
                <a:gd name="connsiteX140" fmla="*/ 7500327 w 12192000"/>
                <a:gd name="connsiteY140" fmla="*/ 894826 h 1203824"/>
                <a:gd name="connsiteX141" fmla="*/ 7662324 w 12192000"/>
                <a:gd name="connsiteY141" fmla="*/ 927415 h 1203824"/>
                <a:gd name="connsiteX142" fmla="*/ 7725334 w 12192000"/>
                <a:gd name="connsiteY142" fmla="*/ 924844 h 1203824"/>
                <a:gd name="connsiteX143" fmla="*/ 7833279 w 12192000"/>
                <a:gd name="connsiteY143" fmla="*/ 913031 h 1203824"/>
                <a:gd name="connsiteX144" fmla="*/ 7928605 w 12192000"/>
                <a:gd name="connsiteY144" fmla="*/ 881683 h 1203824"/>
                <a:gd name="connsiteX145" fmla="*/ 8146597 w 12192000"/>
                <a:gd name="connsiteY145" fmla="*/ 762968 h 1203824"/>
                <a:gd name="connsiteX146" fmla="*/ 8183577 w 12192000"/>
                <a:gd name="connsiteY146" fmla="*/ 749005 h 1203824"/>
                <a:gd name="connsiteX147" fmla="*/ 8250224 w 12192000"/>
                <a:gd name="connsiteY147" fmla="*/ 733642 h 1203824"/>
                <a:gd name="connsiteX148" fmla="*/ 8505929 w 12192000"/>
                <a:gd name="connsiteY148" fmla="*/ 626542 h 1203824"/>
                <a:gd name="connsiteX149" fmla="*/ 8564194 w 12192000"/>
                <a:gd name="connsiteY149" fmla="*/ 618796 h 1203824"/>
                <a:gd name="connsiteX150" fmla="*/ 8660705 w 12192000"/>
                <a:gd name="connsiteY150" fmla="*/ 611069 h 1203824"/>
                <a:gd name="connsiteX151" fmla="*/ 8762255 w 12192000"/>
                <a:gd name="connsiteY151" fmla="*/ 585060 h 1203824"/>
                <a:gd name="connsiteX152" fmla="*/ 8836439 w 12192000"/>
                <a:gd name="connsiteY152" fmla="*/ 566358 h 1203824"/>
                <a:gd name="connsiteX153" fmla="*/ 9050728 w 12192000"/>
                <a:gd name="connsiteY153" fmla="*/ 559575 h 1203824"/>
                <a:gd name="connsiteX154" fmla="*/ 9229627 w 12192000"/>
                <a:gd name="connsiteY154" fmla="*/ 557464 h 1203824"/>
                <a:gd name="connsiteX155" fmla="*/ 9253451 w 12192000"/>
                <a:gd name="connsiteY155" fmla="*/ 550855 h 1203824"/>
                <a:gd name="connsiteX156" fmla="*/ 9484214 w 12192000"/>
                <a:gd name="connsiteY156" fmla="*/ 498671 h 1203824"/>
                <a:gd name="connsiteX157" fmla="*/ 9582633 w 12192000"/>
                <a:gd name="connsiteY157" fmla="*/ 458384 h 1203824"/>
                <a:gd name="connsiteX158" fmla="*/ 9719670 w 12192000"/>
                <a:gd name="connsiteY158" fmla="*/ 415607 h 1203824"/>
                <a:gd name="connsiteX159" fmla="*/ 9871784 w 12192000"/>
                <a:gd name="connsiteY159" fmla="*/ 366147 h 1203824"/>
                <a:gd name="connsiteX160" fmla="*/ 9984494 w 12192000"/>
                <a:gd name="connsiteY160" fmla="*/ 336660 h 1203824"/>
                <a:gd name="connsiteX161" fmla="*/ 10154708 w 12192000"/>
                <a:gd name="connsiteY161" fmla="*/ 322193 h 1203824"/>
                <a:gd name="connsiteX162" fmla="*/ 10190446 w 12192000"/>
                <a:gd name="connsiteY162" fmla="*/ 325025 h 1203824"/>
                <a:gd name="connsiteX163" fmla="*/ 10530736 w 12192000"/>
                <a:gd name="connsiteY163" fmla="*/ 335953 h 1203824"/>
                <a:gd name="connsiteX164" fmla="*/ 10752157 w 12192000"/>
                <a:gd name="connsiteY164" fmla="*/ 305117 h 1203824"/>
                <a:gd name="connsiteX165" fmla="*/ 10824452 w 12192000"/>
                <a:gd name="connsiteY165" fmla="*/ 285927 h 1203824"/>
                <a:gd name="connsiteX166" fmla="*/ 10953152 w 12192000"/>
                <a:gd name="connsiteY166" fmla="*/ 228102 h 1203824"/>
                <a:gd name="connsiteX167" fmla="*/ 11011614 w 12192000"/>
                <a:gd name="connsiteY167" fmla="*/ 214096 h 1203824"/>
                <a:gd name="connsiteX168" fmla="*/ 11116031 w 12192000"/>
                <a:gd name="connsiteY168" fmla="*/ 195421 h 1203824"/>
                <a:gd name="connsiteX169" fmla="*/ 11344303 w 12192000"/>
                <a:gd name="connsiteY169" fmla="*/ 166629 h 1203824"/>
                <a:gd name="connsiteX170" fmla="*/ 11639050 w 12192000"/>
                <a:gd name="connsiteY170" fmla="*/ 108526 h 1203824"/>
                <a:gd name="connsiteX171" fmla="*/ 11757532 w 12192000"/>
                <a:gd name="connsiteY171" fmla="*/ 96530 h 1203824"/>
                <a:gd name="connsiteX172" fmla="*/ 11885799 w 12192000"/>
                <a:gd name="connsiteY172" fmla="*/ 86728 h 1203824"/>
                <a:gd name="connsiteX173" fmla="*/ 11922874 w 12192000"/>
                <a:gd name="connsiteY173" fmla="*/ 81060 h 1203824"/>
                <a:gd name="connsiteX174" fmla="*/ 12115331 w 12192000"/>
                <a:gd name="connsiteY174" fmla="*/ 33587 h 1203824"/>
                <a:gd name="connsiteX175" fmla="*/ 12158080 w 12192000"/>
                <a:gd name="connsiteY175" fmla="*/ 14081 h 120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4">
                  <a:moveTo>
                    <a:pt x="12192000" y="0"/>
                  </a:moveTo>
                  <a:lnTo>
                    <a:pt x="12192000" y="463429"/>
                  </a:lnTo>
                  <a:lnTo>
                    <a:pt x="12190876" y="463512"/>
                  </a:lnTo>
                  <a:cubicBezTo>
                    <a:pt x="12153133" y="467010"/>
                    <a:pt x="12115042" y="473200"/>
                    <a:pt x="12077245" y="476327"/>
                  </a:cubicBezTo>
                  <a:cubicBezTo>
                    <a:pt x="12046307" y="479040"/>
                    <a:pt x="12015359" y="479114"/>
                    <a:pt x="11984517" y="479927"/>
                  </a:cubicBezTo>
                  <a:cubicBezTo>
                    <a:pt x="11973265" y="480210"/>
                    <a:pt x="11961485" y="476792"/>
                    <a:pt x="11951600" y="478957"/>
                  </a:cubicBezTo>
                  <a:cubicBezTo>
                    <a:pt x="11853497" y="501074"/>
                    <a:pt x="11777036" y="475730"/>
                    <a:pt x="11690904" y="471970"/>
                  </a:cubicBezTo>
                  <a:cubicBezTo>
                    <a:pt x="11600358" y="467893"/>
                    <a:pt x="11511400" y="454530"/>
                    <a:pt x="11413965" y="476172"/>
                  </a:cubicBezTo>
                  <a:cubicBezTo>
                    <a:pt x="11355010" y="489304"/>
                    <a:pt x="11299073" y="508237"/>
                    <a:pt x="11240739" y="523169"/>
                  </a:cubicBezTo>
                  <a:cubicBezTo>
                    <a:pt x="11219994" y="528395"/>
                    <a:pt x="11196384" y="531385"/>
                    <a:pt x="11175005" y="532169"/>
                  </a:cubicBezTo>
                  <a:cubicBezTo>
                    <a:pt x="11071819" y="536506"/>
                    <a:pt x="10971303" y="549336"/>
                    <a:pt x="10873726" y="580253"/>
                  </a:cubicBezTo>
                  <a:cubicBezTo>
                    <a:pt x="10856992" y="585473"/>
                    <a:pt x="10839156" y="590660"/>
                    <a:pt x="10821306" y="593207"/>
                  </a:cubicBezTo>
                  <a:cubicBezTo>
                    <a:pt x="10723500" y="607162"/>
                    <a:pt x="10626924" y="616976"/>
                    <a:pt x="10530811" y="612184"/>
                  </a:cubicBezTo>
                  <a:cubicBezTo>
                    <a:pt x="10498527" y="610559"/>
                    <a:pt x="10460885" y="619895"/>
                    <a:pt x="10426049" y="623354"/>
                  </a:cubicBezTo>
                  <a:cubicBezTo>
                    <a:pt x="10393740" y="626644"/>
                    <a:pt x="10360820" y="630774"/>
                    <a:pt x="10329156" y="630948"/>
                  </a:cubicBezTo>
                  <a:cubicBezTo>
                    <a:pt x="10282924" y="631125"/>
                    <a:pt x="10240698" y="636395"/>
                    <a:pt x="10194727" y="648617"/>
                  </a:cubicBezTo>
                  <a:cubicBezTo>
                    <a:pt x="10150847" y="660165"/>
                    <a:pt x="10102287" y="664450"/>
                    <a:pt x="10055906" y="671256"/>
                  </a:cubicBezTo>
                  <a:cubicBezTo>
                    <a:pt x="10004174" y="678826"/>
                    <a:pt x="9952442" y="686395"/>
                    <a:pt x="9900551" y="692855"/>
                  </a:cubicBezTo>
                  <a:cubicBezTo>
                    <a:pt x="9879793" y="695439"/>
                    <a:pt x="9855180" y="691398"/>
                    <a:pt x="9838464" y="696804"/>
                  </a:cubicBezTo>
                  <a:cubicBezTo>
                    <a:pt x="9784563" y="714690"/>
                    <a:pt x="9727517" y="710557"/>
                    <a:pt x="9672957" y="723816"/>
                  </a:cubicBezTo>
                  <a:cubicBezTo>
                    <a:pt x="9646220" y="730464"/>
                    <a:pt x="9614440" y="727257"/>
                    <a:pt x="9585066" y="730692"/>
                  </a:cubicBezTo>
                  <a:cubicBezTo>
                    <a:pt x="9537047" y="736221"/>
                    <a:pt x="9489294" y="743601"/>
                    <a:pt x="9441407" y="750055"/>
                  </a:cubicBezTo>
                  <a:cubicBezTo>
                    <a:pt x="9425674" y="752111"/>
                    <a:pt x="9410218" y="753561"/>
                    <a:pt x="9394459" y="755431"/>
                  </a:cubicBezTo>
                  <a:cubicBezTo>
                    <a:pt x="9380484" y="757048"/>
                    <a:pt x="9365611" y="757472"/>
                    <a:pt x="9352590" y="760650"/>
                  </a:cubicBezTo>
                  <a:cubicBezTo>
                    <a:pt x="9305415" y="772102"/>
                    <a:pt x="9259379" y="786411"/>
                    <a:pt x="9211614" y="796248"/>
                  </a:cubicBezTo>
                  <a:cubicBezTo>
                    <a:pt x="9170220" y="804796"/>
                    <a:pt x="9126523" y="807444"/>
                    <a:pt x="9084667" y="815303"/>
                  </a:cubicBezTo>
                  <a:cubicBezTo>
                    <a:pt x="9010868" y="829042"/>
                    <a:pt x="8937412" y="845188"/>
                    <a:pt x="8863666" y="859298"/>
                  </a:cubicBezTo>
                  <a:cubicBezTo>
                    <a:pt x="8847706" y="862330"/>
                    <a:pt x="8830271" y="860096"/>
                    <a:pt x="8813796" y="862070"/>
                  </a:cubicBezTo>
                  <a:cubicBezTo>
                    <a:pt x="8762262" y="868479"/>
                    <a:pt x="8710833" y="875626"/>
                    <a:pt x="8659351" y="882406"/>
                  </a:cubicBezTo>
                  <a:cubicBezTo>
                    <a:pt x="8630055" y="886396"/>
                    <a:pt x="8600505" y="891179"/>
                    <a:pt x="8571352" y="893639"/>
                  </a:cubicBezTo>
                  <a:cubicBezTo>
                    <a:pt x="8532843" y="896868"/>
                    <a:pt x="8497743" y="898476"/>
                    <a:pt x="8464106" y="918004"/>
                  </a:cubicBezTo>
                  <a:cubicBezTo>
                    <a:pt x="8412327" y="948238"/>
                    <a:pt x="8341122" y="949523"/>
                    <a:pt x="8278324" y="963769"/>
                  </a:cubicBezTo>
                  <a:cubicBezTo>
                    <a:pt x="8262086" y="967408"/>
                    <a:pt x="8245335" y="969987"/>
                    <a:pt x="8229128" y="973810"/>
                  </a:cubicBezTo>
                  <a:cubicBezTo>
                    <a:pt x="8199180" y="980915"/>
                    <a:pt x="8169646" y="988338"/>
                    <a:pt x="8139751" y="995815"/>
                  </a:cubicBezTo>
                  <a:cubicBezTo>
                    <a:pt x="8134478" y="997132"/>
                    <a:pt x="8128438" y="998185"/>
                    <a:pt x="8123571" y="999822"/>
                  </a:cubicBezTo>
                  <a:cubicBezTo>
                    <a:pt x="8078628" y="1014164"/>
                    <a:pt x="8034565" y="1029514"/>
                    <a:pt x="7988699" y="1042479"/>
                  </a:cubicBezTo>
                  <a:cubicBezTo>
                    <a:pt x="7966302" y="1048884"/>
                    <a:pt x="7941011" y="1052871"/>
                    <a:pt x="7917214" y="1054565"/>
                  </a:cubicBezTo>
                  <a:cubicBezTo>
                    <a:pt x="7847636" y="1059584"/>
                    <a:pt x="7779165" y="1067276"/>
                    <a:pt x="7710915" y="1084190"/>
                  </a:cubicBezTo>
                  <a:cubicBezTo>
                    <a:pt x="7683826" y="1090885"/>
                    <a:pt x="7652466" y="1090640"/>
                    <a:pt x="7622959" y="1093150"/>
                  </a:cubicBezTo>
                  <a:cubicBezTo>
                    <a:pt x="7552361" y="1098691"/>
                    <a:pt x="7481710" y="1103861"/>
                    <a:pt x="7410782" y="1109640"/>
                  </a:cubicBezTo>
                  <a:cubicBezTo>
                    <a:pt x="7366505" y="1113312"/>
                    <a:pt x="7322030" y="1118147"/>
                    <a:pt x="7277754" y="1121822"/>
                  </a:cubicBezTo>
                  <a:cubicBezTo>
                    <a:pt x="7226619" y="1125906"/>
                    <a:pt x="7175601" y="1128277"/>
                    <a:pt x="7124540" y="1132918"/>
                  </a:cubicBezTo>
                  <a:cubicBezTo>
                    <a:pt x="7066293" y="1138207"/>
                    <a:pt x="7008028" y="1145955"/>
                    <a:pt x="6949752" y="1151058"/>
                  </a:cubicBezTo>
                  <a:cubicBezTo>
                    <a:pt x="6843217" y="1160027"/>
                    <a:pt x="6736882" y="1167834"/>
                    <a:pt x="6630249" y="1176063"/>
                  </a:cubicBezTo>
                  <a:cubicBezTo>
                    <a:pt x="6526849" y="1184018"/>
                    <a:pt x="6423556" y="1192713"/>
                    <a:pt x="6320634" y="1198901"/>
                  </a:cubicBezTo>
                  <a:cubicBezTo>
                    <a:pt x="6277297" y="1201496"/>
                    <a:pt x="6235232" y="1197679"/>
                    <a:pt x="6192343" y="1198323"/>
                  </a:cubicBezTo>
                  <a:cubicBezTo>
                    <a:pt x="6117131" y="1199612"/>
                    <a:pt x="6041418" y="1202485"/>
                    <a:pt x="5966562" y="1203723"/>
                  </a:cubicBezTo>
                  <a:cubicBezTo>
                    <a:pt x="5933144" y="1204338"/>
                    <a:pt x="5900754" y="1201974"/>
                    <a:pt x="5867227" y="1201847"/>
                  </a:cubicBezTo>
                  <a:cubicBezTo>
                    <a:pt x="5788180" y="1201796"/>
                    <a:pt x="5708354" y="1203933"/>
                    <a:pt x="5630172" y="1202248"/>
                  </a:cubicBezTo>
                  <a:cubicBezTo>
                    <a:pt x="5535908" y="1200213"/>
                    <a:pt x="5442984" y="1194779"/>
                    <a:pt x="5348949" y="1191768"/>
                  </a:cubicBezTo>
                  <a:cubicBezTo>
                    <a:pt x="5313810" y="1190551"/>
                    <a:pt x="5277251" y="1192179"/>
                    <a:pt x="5241228" y="1192408"/>
                  </a:cubicBezTo>
                  <a:cubicBezTo>
                    <a:pt x="5151316" y="1192775"/>
                    <a:pt x="5061657" y="1192349"/>
                    <a:pt x="4971133" y="1193559"/>
                  </a:cubicBezTo>
                  <a:cubicBezTo>
                    <a:pt x="4937685" y="1193988"/>
                    <a:pt x="4903114" y="1199299"/>
                    <a:pt x="4869416" y="1200519"/>
                  </a:cubicBezTo>
                  <a:cubicBezTo>
                    <a:pt x="4830283" y="1201947"/>
                    <a:pt x="4791348" y="1202215"/>
                    <a:pt x="4753274" y="1200850"/>
                  </a:cubicBezTo>
                  <a:cubicBezTo>
                    <a:pt x="4705682" y="1199144"/>
                    <a:pt x="4659172" y="1194829"/>
                    <a:pt x="4611883" y="1192701"/>
                  </a:cubicBezTo>
                  <a:cubicBezTo>
                    <a:pt x="4533819" y="1189298"/>
                    <a:pt x="4455420" y="1186135"/>
                    <a:pt x="4376825" y="1184131"/>
                  </a:cubicBezTo>
                  <a:cubicBezTo>
                    <a:pt x="4347226" y="1183446"/>
                    <a:pt x="4315374" y="1187423"/>
                    <a:pt x="4285471" y="1187158"/>
                  </a:cubicBezTo>
                  <a:cubicBezTo>
                    <a:pt x="4145774" y="1185753"/>
                    <a:pt x="4006046" y="1184162"/>
                    <a:pt x="3866543" y="1181596"/>
                  </a:cubicBezTo>
                  <a:cubicBezTo>
                    <a:pt x="3794230" y="1180207"/>
                    <a:pt x="3723633" y="1175551"/>
                    <a:pt x="3651342" y="1174348"/>
                  </a:cubicBezTo>
                  <a:cubicBezTo>
                    <a:pt x="3607885" y="1173562"/>
                    <a:pt x="3561907" y="1178044"/>
                    <a:pt x="3518453" y="1177258"/>
                  </a:cubicBezTo>
                  <a:cubicBezTo>
                    <a:pt x="3478287" y="1176568"/>
                    <a:pt x="3440399" y="1171400"/>
                    <a:pt x="3400818" y="1169685"/>
                  </a:cubicBezTo>
                  <a:cubicBezTo>
                    <a:pt x="3279824" y="1164099"/>
                    <a:pt x="3157310" y="1160621"/>
                    <a:pt x="3037154" y="1153217"/>
                  </a:cubicBezTo>
                  <a:cubicBezTo>
                    <a:pt x="2978373" y="1149708"/>
                    <a:pt x="2922429" y="1140508"/>
                    <a:pt x="2866260" y="1132283"/>
                  </a:cubicBezTo>
                  <a:cubicBezTo>
                    <a:pt x="2771049" y="1118489"/>
                    <a:pt x="2677107" y="1103380"/>
                    <a:pt x="2582173" y="1088979"/>
                  </a:cubicBezTo>
                  <a:cubicBezTo>
                    <a:pt x="2511090" y="1078352"/>
                    <a:pt x="2447356" y="1063086"/>
                    <a:pt x="2395406" y="1035945"/>
                  </a:cubicBezTo>
                  <a:cubicBezTo>
                    <a:pt x="2371411" y="1023508"/>
                    <a:pt x="2331675" y="1015582"/>
                    <a:pt x="2294751" y="1014618"/>
                  </a:cubicBezTo>
                  <a:cubicBezTo>
                    <a:pt x="2228580" y="1012920"/>
                    <a:pt x="2177384" y="998698"/>
                    <a:pt x="2122944" y="984751"/>
                  </a:cubicBezTo>
                  <a:cubicBezTo>
                    <a:pt x="2054121" y="967003"/>
                    <a:pt x="1981585" y="951294"/>
                    <a:pt x="1905504" y="941380"/>
                  </a:cubicBezTo>
                  <a:cubicBezTo>
                    <a:pt x="1830544" y="931682"/>
                    <a:pt x="1747929" y="932141"/>
                    <a:pt x="1671045" y="924228"/>
                  </a:cubicBezTo>
                  <a:cubicBezTo>
                    <a:pt x="1625936" y="919523"/>
                    <a:pt x="1585613" y="907528"/>
                    <a:pt x="1543856" y="898190"/>
                  </a:cubicBezTo>
                  <a:cubicBezTo>
                    <a:pt x="1502093" y="888855"/>
                    <a:pt x="1460606" y="878913"/>
                    <a:pt x="1419784" y="868500"/>
                  </a:cubicBezTo>
                  <a:cubicBezTo>
                    <a:pt x="1397486" y="862806"/>
                    <a:pt x="1378078" y="854435"/>
                    <a:pt x="1355116" y="849214"/>
                  </a:cubicBezTo>
                  <a:cubicBezTo>
                    <a:pt x="1311848" y="839527"/>
                    <a:pt x="1265353" y="832754"/>
                    <a:pt x="1223713" y="821702"/>
                  </a:cubicBezTo>
                  <a:cubicBezTo>
                    <a:pt x="1183577" y="811001"/>
                    <a:pt x="1138864" y="809072"/>
                    <a:pt x="1094193" y="804872"/>
                  </a:cubicBezTo>
                  <a:cubicBezTo>
                    <a:pt x="1060244" y="801784"/>
                    <a:pt x="1034230" y="787936"/>
                    <a:pt x="1001115" y="783030"/>
                  </a:cubicBezTo>
                  <a:cubicBezTo>
                    <a:pt x="953853" y="775990"/>
                    <a:pt x="916853" y="764276"/>
                    <a:pt x="879548" y="747884"/>
                  </a:cubicBezTo>
                  <a:cubicBezTo>
                    <a:pt x="837586" y="729513"/>
                    <a:pt x="770061" y="725929"/>
                    <a:pt x="711163" y="719039"/>
                  </a:cubicBezTo>
                  <a:cubicBezTo>
                    <a:pt x="661152" y="713146"/>
                    <a:pt x="604343" y="715774"/>
                    <a:pt x="557941" y="707101"/>
                  </a:cubicBezTo>
                  <a:cubicBezTo>
                    <a:pt x="525381" y="700984"/>
                    <a:pt x="499355" y="684493"/>
                    <a:pt x="480347" y="668702"/>
                  </a:cubicBezTo>
                  <a:cubicBezTo>
                    <a:pt x="437718" y="632865"/>
                    <a:pt x="370204" y="616630"/>
                    <a:pt x="296224" y="603583"/>
                  </a:cubicBezTo>
                  <a:cubicBezTo>
                    <a:pt x="220741" y="590184"/>
                    <a:pt x="148480" y="573869"/>
                    <a:pt x="72689" y="560892"/>
                  </a:cubicBezTo>
                  <a:lnTo>
                    <a:pt x="0" y="543486"/>
                  </a:lnTo>
                  <a:lnTo>
                    <a:pt x="0" y="384357"/>
                  </a:lnTo>
                  <a:lnTo>
                    <a:pt x="51784" y="393937"/>
                  </a:lnTo>
                  <a:cubicBezTo>
                    <a:pt x="104770" y="397707"/>
                    <a:pt x="153378" y="409086"/>
                    <a:pt x="205561" y="414859"/>
                  </a:cubicBezTo>
                  <a:cubicBezTo>
                    <a:pt x="254062" y="420400"/>
                    <a:pt x="305001" y="422574"/>
                    <a:pt x="354391" y="426667"/>
                  </a:cubicBezTo>
                  <a:cubicBezTo>
                    <a:pt x="386450" y="429269"/>
                    <a:pt x="420771" y="429847"/>
                    <a:pt x="448281" y="436308"/>
                  </a:cubicBezTo>
                  <a:cubicBezTo>
                    <a:pt x="499904" y="448391"/>
                    <a:pt x="551004" y="446576"/>
                    <a:pt x="611518" y="434166"/>
                  </a:cubicBezTo>
                  <a:cubicBezTo>
                    <a:pt x="654695" y="425361"/>
                    <a:pt x="702395" y="422710"/>
                    <a:pt x="746076" y="422520"/>
                  </a:cubicBezTo>
                  <a:cubicBezTo>
                    <a:pt x="798481" y="422218"/>
                    <a:pt x="848400" y="419817"/>
                    <a:pt x="902724" y="409989"/>
                  </a:cubicBezTo>
                  <a:cubicBezTo>
                    <a:pt x="977291" y="396518"/>
                    <a:pt x="1048428" y="397321"/>
                    <a:pt x="1113854" y="414230"/>
                  </a:cubicBezTo>
                  <a:cubicBezTo>
                    <a:pt x="1184155" y="432145"/>
                    <a:pt x="1258677" y="446437"/>
                    <a:pt x="1333449" y="459938"/>
                  </a:cubicBezTo>
                  <a:cubicBezTo>
                    <a:pt x="1354772" y="463883"/>
                    <a:pt x="1385284" y="463304"/>
                    <a:pt x="1408608" y="458278"/>
                  </a:cubicBezTo>
                  <a:cubicBezTo>
                    <a:pt x="1483492" y="441930"/>
                    <a:pt x="1561495" y="427025"/>
                    <a:pt x="1630191" y="403061"/>
                  </a:cubicBezTo>
                  <a:cubicBezTo>
                    <a:pt x="1735315" y="366348"/>
                    <a:pt x="1840887" y="337881"/>
                    <a:pt x="1956289" y="332366"/>
                  </a:cubicBezTo>
                  <a:cubicBezTo>
                    <a:pt x="1986669" y="330865"/>
                    <a:pt x="2019100" y="336056"/>
                    <a:pt x="2042814" y="344002"/>
                  </a:cubicBezTo>
                  <a:cubicBezTo>
                    <a:pt x="2085261" y="358150"/>
                    <a:pt x="2126350" y="370413"/>
                    <a:pt x="2183420" y="369635"/>
                  </a:cubicBezTo>
                  <a:cubicBezTo>
                    <a:pt x="2235035" y="368879"/>
                    <a:pt x="2279659" y="405942"/>
                    <a:pt x="2269566" y="439859"/>
                  </a:cubicBezTo>
                  <a:cubicBezTo>
                    <a:pt x="2258267" y="478101"/>
                    <a:pt x="2277762" y="504964"/>
                    <a:pt x="2331129" y="524163"/>
                  </a:cubicBezTo>
                  <a:cubicBezTo>
                    <a:pt x="2352980" y="531807"/>
                    <a:pt x="2364861" y="546162"/>
                    <a:pt x="2385112" y="555357"/>
                  </a:cubicBezTo>
                  <a:cubicBezTo>
                    <a:pt x="2401860" y="562976"/>
                    <a:pt x="2421927" y="570875"/>
                    <a:pt x="2444033" y="572629"/>
                  </a:cubicBezTo>
                  <a:cubicBezTo>
                    <a:pt x="2483469" y="575878"/>
                    <a:pt x="2509763" y="584022"/>
                    <a:pt x="2525979" y="603233"/>
                  </a:cubicBezTo>
                  <a:cubicBezTo>
                    <a:pt x="2549282" y="631254"/>
                    <a:pt x="2578520" y="657481"/>
                    <a:pt x="2603911" y="684825"/>
                  </a:cubicBezTo>
                  <a:cubicBezTo>
                    <a:pt x="2618910" y="700624"/>
                    <a:pt x="2643515" y="707120"/>
                    <a:pt x="2678828" y="706990"/>
                  </a:cubicBezTo>
                  <a:cubicBezTo>
                    <a:pt x="2699243" y="707100"/>
                    <a:pt x="2725615" y="705603"/>
                    <a:pt x="2738094" y="711376"/>
                  </a:cubicBezTo>
                  <a:cubicBezTo>
                    <a:pt x="2805960" y="742855"/>
                    <a:pt x="2895980" y="733032"/>
                    <a:pt x="2983806" y="728243"/>
                  </a:cubicBezTo>
                  <a:cubicBezTo>
                    <a:pt x="2993929" y="727744"/>
                    <a:pt x="3004007" y="726871"/>
                    <a:pt x="3013997" y="725446"/>
                  </a:cubicBezTo>
                  <a:cubicBezTo>
                    <a:pt x="3136002" y="707474"/>
                    <a:pt x="3250133" y="713470"/>
                    <a:pt x="3364419" y="720577"/>
                  </a:cubicBezTo>
                  <a:cubicBezTo>
                    <a:pt x="3394563" y="722507"/>
                    <a:pt x="3428050" y="719807"/>
                    <a:pt x="3460521" y="717628"/>
                  </a:cubicBezTo>
                  <a:cubicBezTo>
                    <a:pt x="3545330" y="712137"/>
                    <a:pt x="3633314" y="698262"/>
                    <a:pt x="3710982" y="714182"/>
                  </a:cubicBezTo>
                  <a:cubicBezTo>
                    <a:pt x="3772122" y="726607"/>
                    <a:pt x="3825029" y="745116"/>
                    <a:pt x="3850961" y="778802"/>
                  </a:cubicBezTo>
                  <a:cubicBezTo>
                    <a:pt x="3868395" y="801427"/>
                    <a:pt x="3898481" y="813185"/>
                    <a:pt x="3946286" y="816372"/>
                  </a:cubicBezTo>
                  <a:cubicBezTo>
                    <a:pt x="3987480" y="819179"/>
                    <a:pt x="4025130" y="827781"/>
                    <a:pt x="4065132" y="832459"/>
                  </a:cubicBezTo>
                  <a:cubicBezTo>
                    <a:pt x="4086246" y="834922"/>
                    <a:pt x="4110400" y="838274"/>
                    <a:pt x="4132173" y="835167"/>
                  </a:cubicBezTo>
                  <a:cubicBezTo>
                    <a:pt x="4190358" y="826865"/>
                    <a:pt x="4249453" y="817300"/>
                    <a:pt x="4305858" y="804156"/>
                  </a:cubicBezTo>
                  <a:cubicBezTo>
                    <a:pt x="4334041" y="797490"/>
                    <a:pt x="4360739" y="782919"/>
                    <a:pt x="4382131" y="769481"/>
                  </a:cubicBezTo>
                  <a:cubicBezTo>
                    <a:pt x="4404161" y="755388"/>
                    <a:pt x="4425552" y="747047"/>
                    <a:pt x="4453289" y="752531"/>
                  </a:cubicBezTo>
                  <a:cubicBezTo>
                    <a:pt x="4522267" y="766292"/>
                    <a:pt x="4590589" y="780524"/>
                    <a:pt x="4657971" y="795835"/>
                  </a:cubicBezTo>
                  <a:cubicBezTo>
                    <a:pt x="4669645" y="798513"/>
                    <a:pt x="4675987" y="807238"/>
                    <a:pt x="4682399" y="813876"/>
                  </a:cubicBezTo>
                  <a:cubicBezTo>
                    <a:pt x="4712325" y="844914"/>
                    <a:pt x="4739115" y="876968"/>
                    <a:pt x="4771814" y="907046"/>
                  </a:cubicBezTo>
                  <a:cubicBezTo>
                    <a:pt x="4783117" y="917329"/>
                    <a:pt x="4807945" y="922850"/>
                    <a:pt x="4827520" y="929876"/>
                  </a:cubicBezTo>
                  <a:cubicBezTo>
                    <a:pt x="4833681" y="932206"/>
                    <a:pt x="4845543" y="931081"/>
                    <a:pt x="4849942" y="933851"/>
                  </a:cubicBezTo>
                  <a:cubicBezTo>
                    <a:pt x="4888949" y="959631"/>
                    <a:pt x="4951287" y="954890"/>
                    <a:pt x="5009626" y="957896"/>
                  </a:cubicBezTo>
                  <a:cubicBezTo>
                    <a:pt x="5059523" y="960407"/>
                    <a:pt x="5111928" y="960104"/>
                    <a:pt x="5158711" y="963814"/>
                  </a:cubicBezTo>
                  <a:cubicBezTo>
                    <a:pt x="5231307" y="969696"/>
                    <a:pt x="5298173" y="973751"/>
                    <a:pt x="5376427" y="963151"/>
                  </a:cubicBezTo>
                  <a:cubicBezTo>
                    <a:pt x="5408579" y="958754"/>
                    <a:pt x="5448461" y="970245"/>
                    <a:pt x="5475787" y="980508"/>
                  </a:cubicBezTo>
                  <a:cubicBezTo>
                    <a:pt x="5528518" y="1000363"/>
                    <a:pt x="5584839" y="1001958"/>
                    <a:pt x="5653401" y="987268"/>
                  </a:cubicBezTo>
                  <a:cubicBezTo>
                    <a:pt x="5676008" y="982341"/>
                    <a:pt x="5702558" y="984595"/>
                    <a:pt x="5726340" y="985357"/>
                  </a:cubicBezTo>
                  <a:cubicBezTo>
                    <a:pt x="5748643" y="985952"/>
                    <a:pt x="5770110" y="988364"/>
                    <a:pt x="5790563" y="991300"/>
                  </a:cubicBezTo>
                  <a:cubicBezTo>
                    <a:pt x="5815128" y="994969"/>
                    <a:pt x="5845522" y="996110"/>
                    <a:pt x="5860260" y="1004958"/>
                  </a:cubicBezTo>
                  <a:cubicBezTo>
                    <a:pt x="5906803" y="1032493"/>
                    <a:pt x="5977069" y="1037385"/>
                    <a:pt x="6042101" y="1036226"/>
                  </a:cubicBezTo>
                  <a:cubicBezTo>
                    <a:pt x="6128232" y="1034888"/>
                    <a:pt x="6222269" y="1027704"/>
                    <a:pt x="6301998" y="989138"/>
                  </a:cubicBezTo>
                  <a:cubicBezTo>
                    <a:pt x="6349672" y="965909"/>
                    <a:pt x="6396952" y="955198"/>
                    <a:pt x="6452025" y="968489"/>
                  </a:cubicBezTo>
                  <a:cubicBezTo>
                    <a:pt x="6489401" y="977695"/>
                    <a:pt x="6558002" y="960731"/>
                    <a:pt x="6589205" y="939474"/>
                  </a:cubicBezTo>
                  <a:cubicBezTo>
                    <a:pt x="6600499" y="931821"/>
                    <a:pt x="6612148" y="924116"/>
                    <a:pt x="6631069" y="911222"/>
                  </a:cubicBezTo>
                  <a:cubicBezTo>
                    <a:pt x="6674305" y="951313"/>
                    <a:pt x="6752346" y="944332"/>
                    <a:pt x="6828274" y="942941"/>
                  </a:cubicBezTo>
                  <a:cubicBezTo>
                    <a:pt x="6874780" y="942157"/>
                    <a:pt x="6889173" y="963896"/>
                    <a:pt x="6900803" y="984140"/>
                  </a:cubicBezTo>
                  <a:cubicBezTo>
                    <a:pt x="6921316" y="1020676"/>
                    <a:pt x="6959796" y="1032557"/>
                    <a:pt x="7034668" y="1018665"/>
                  </a:cubicBezTo>
                  <a:cubicBezTo>
                    <a:pt x="7117337" y="1003282"/>
                    <a:pt x="7199637" y="985309"/>
                    <a:pt x="7281067" y="966327"/>
                  </a:cubicBezTo>
                  <a:cubicBezTo>
                    <a:pt x="7332521" y="954266"/>
                    <a:pt x="7378029" y="936255"/>
                    <a:pt x="7412780" y="909206"/>
                  </a:cubicBezTo>
                  <a:cubicBezTo>
                    <a:pt x="7446535" y="882864"/>
                    <a:pt x="7455445" y="884046"/>
                    <a:pt x="7500327" y="894826"/>
                  </a:cubicBezTo>
                  <a:cubicBezTo>
                    <a:pt x="7552743" y="907363"/>
                    <a:pt x="7606735" y="918164"/>
                    <a:pt x="7662324" y="927415"/>
                  </a:cubicBezTo>
                  <a:cubicBezTo>
                    <a:pt x="7679867" y="930387"/>
                    <a:pt x="7704114" y="926740"/>
                    <a:pt x="7725334" y="924844"/>
                  </a:cubicBezTo>
                  <a:cubicBezTo>
                    <a:pt x="7761320" y="921787"/>
                    <a:pt x="7798617" y="920242"/>
                    <a:pt x="7833279" y="913031"/>
                  </a:cubicBezTo>
                  <a:cubicBezTo>
                    <a:pt x="7866516" y="906023"/>
                    <a:pt x="7898634" y="893700"/>
                    <a:pt x="7928605" y="881683"/>
                  </a:cubicBezTo>
                  <a:cubicBezTo>
                    <a:pt x="8012311" y="848025"/>
                    <a:pt x="8088138" y="810205"/>
                    <a:pt x="8146597" y="762968"/>
                  </a:cubicBezTo>
                  <a:cubicBezTo>
                    <a:pt x="8154091" y="756800"/>
                    <a:pt x="8170249" y="752606"/>
                    <a:pt x="8183577" y="749005"/>
                  </a:cubicBezTo>
                  <a:cubicBezTo>
                    <a:pt x="8205312" y="743071"/>
                    <a:pt x="8227788" y="737222"/>
                    <a:pt x="8250224" y="733642"/>
                  </a:cubicBezTo>
                  <a:cubicBezTo>
                    <a:pt x="8359189" y="716209"/>
                    <a:pt x="8441164" y="678078"/>
                    <a:pt x="8505929" y="626542"/>
                  </a:cubicBezTo>
                  <a:cubicBezTo>
                    <a:pt x="8524585" y="611796"/>
                    <a:pt x="8540107" y="608259"/>
                    <a:pt x="8564194" y="618796"/>
                  </a:cubicBezTo>
                  <a:cubicBezTo>
                    <a:pt x="8592162" y="631043"/>
                    <a:pt x="8628032" y="619507"/>
                    <a:pt x="8660705" y="611069"/>
                  </a:cubicBezTo>
                  <a:cubicBezTo>
                    <a:pt x="8694442" y="602479"/>
                    <a:pt x="8728514" y="593651"/>
                    <a:pt x="8762255" y="585060"/>
                  </a:cubicBezTo>
                  <a:cubicBezTo>
                    <a:pt x="8787227" y="578855"/>
                    <a:pt x="8811899" y="573069"/>
                    <a:pt x="8836439" y="566358"/>
                  </a:cubicBezTo>
                  <a:cubicBezTo>
                    <a:pt x="8912856" y="545447"/>
                    <a:pt x="8983243" y="538425"/>
                    <a:pt x="9050728" y="559575"/>
                  </a:cubicBezTo>
                  <a:cubicBezTo>
                    <a:pt x="9102219" y="575830"/>
                    <a:pt x="9164950" y="573868"/>
                    <a:pt x="9229627" y="557464"/>
                  </a:cubicBezTo>
                  <a:cubicBezTo>
                    <a:pt x="9237706" y="555368"/>
                    <a:pt x="9247529" y="550190"/>
                    <a:pt x="9253451" y="550855"/>
                  </a:cubicBezTo>
                  <a:cubicBezTo>
                    <a:pt x="9342568" y="560232"/>
                    <a:pt x="9405310" y="512383"/>
                    <a:pt x="9484214" y="498671"/>
                  </a:cubicBezTo>
                  <a:cubicBezTo>
                    <a:pt x="9519035" y="492570"/>
                    <a:pt x="9552778" y="473783"/>
                    <a:pt x="9582633" y="458384"/>
                  </a:cubicBezTo>
                  <a:cubicBezTo>
                    <a:pt x="9623689" y="437231"/>
                    <a:pt x="9660183" y="417297"/>
                    <a:pt x="9719670" y="415607"/>
                  </a:cubicBezTo>
                  <a:cubicBezTo>
                    <a:pt x="9779189" y="414101"/>
                    <a:pt x="9830940" y="393878"/>
                    <a:pt x="9871784" y="366147"/>
                  </a:cubicBezTo>
                  <a:cubicBezTo>
                    <a:pt x="9903014" y="345075"/>
                    <a:pt x="9939570" y="338349"/>
                    <a:pt x="9984494" y="336660"/>
                  </a:cubicBezTo>
                  <a:cubicBezTo>
                    <a:pt x="10040642" y="334503"/>
                    <a:pt x="10098165" y="326674"/>
                    <a:pt x="10154708" y="322193"/>
                  </a:cubicBezTo>
                  <a:cubicBezTo>
                    <a:pt x="10166953" y="321201"/>
                    <a:pt x="10182669" y="321603"/>
                    <a:pt x="10190446" y="325025"/>
                  </a:cubicBezTo>
                  <a:cubicBezTo>
                    <a:pt x="10285769" y="367692"/>
                    <a:pt x="10408999" y="350677"/>
                    <a:pt x="10530736" y="335953"/>
                  </a:cubicBezTo>
                  <a:cubicBezTo>
                    <a:pt x="10604506" y="327127"/>
                    <a:pt x="10678397" y="316584"/>
                    <a:pt x="10752157" y="305117"/>
                  </a:cubicBezTo>
                  <a:cubicBezTo>
                    <a:pt x="10777120" y="301365"/>
                    <a:pt x="10803110" y="294636"/>
                    <a:pt x="10824452" y="285927"/>
                  </a:cubicBezTo>
                  <a:cubicBezTo>
                    <a:pt x="10868837" y="267698"/>
                    <a:pt x="10909147" y="246465"/>
                    <a:pt x="10953152" y="228102"/>
                  </a:cubicBezTo>
                  <a:cubicBezTo>
                    <a:pt x="10969622" y="221030"/>
                    <a:pt x="10991730" y="217688"/>
                    <a:pt x="11011614" y="214096"/>
                  </a:cubicBezTo>
                  <a:cubicBezTo>
                    <a:pt x="11046743" y="207573"/>
                    <a:pt x="11086641" y="206412"/>
                    <a:pt x="11116031" y="195421"/>
                  </a:cubicBezTo>
                  <a:cubicBezTo>
                    <a:pt x="11192467" y="166956"/>
                    <a:pt x="11266913" y="160299"/>
                    <a:pt x="11344303" y="166629"/>
                  </a:cubicBezTo>
                  <a:cubicBezTo>
                    <a:pt x="11452657" y="175527"/>
                    <a:pt x="11551626" y="159519"/>
                    <a:pt x="11639050" y="108526"/>
                  </a:cubicBezTo>
                  <a:cubicBezTo>
                    <a:pt x="11678385" y="85543"/>
                    <a:pt x="11720243" y="87879"/>
                    <a:pt x="11757532" y="96530"/>
                  </a:cubicBezTo>
                  <a:cubicBezTo>
                    <a:pt x="11800499" y="106640"/>
                    <a:pt x="11840704" y="105056"/>
                    <a:pt x="11885799" y="86728"/>
                  </a:cubicBezTo>
                  <a:cubicBezTo>
                    <a:pt x="11895784" y="82659"/>
                    <a:pt x="11910604" y="81867"/>
                    <a:pt x="11922874" y="81060"/>
                  </a:cubicBezTo>
                  <a:cubicBezTo>
                    <a:pt x="11992783" y="75806"/>
                    <a:pt x="12063500" y="73647"/>
                    <a:pt x="12115331" y="33587"/>
                  </a:cubicBezTo>
                  <a:cubicBezTo>
                    <a:pt x="12125500" y="25715"/>
                    <a:pt x="12143693" y="20477"/>
                    <a:pt x="12158080" y="14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62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49C648B-1331-428B-BBB3-D8B69D31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014035"/>
              <a:ext cx="12192000" cy="1203824"/>
            </a:xfrm>
            <a:custGeom>
              <a:avLst/>
              <a:gdLst>
                <a:gd name="connsiteX0" fmla="*/ 12192000 w 12192000"/>
                <a:gd name="connsiteY0" fmla="*/ 0 h 1203824"/>
                <a:gd name="connsiteX1" fmla="*/ 12192000 w 12192000"/>
                <a:gd name="connsiteY1" fmla="*/ 463429 h 1203824"/>
                <a:gd name="connsiteX2" fmla="*/ 12190876 w 12192000"/>
                <a:gd name="connsiteY2" fmla="*/ 463512 h 1203824"/>
                <a:gd name="connsiteX3" fmla="*/ 12077245 w 12192000"/>
                <a:gd name="connsiteY3" fmla="*/ 476327 h 1203824"/>
                <a:gd name="connsiteX4" fmla="*/ 11984517 w 12192000"/>
                <a:gd name="connsiteY4" fmla="*/ 479927 h 1203824"/>
                <a:gd name="connsiteX5" fmla="*/ 11951600 w 12192000"/>
                <a:gd name="connsiteY5" fmla="*/ 478957 h 1203824"/>
                <a:gd name="connsiteX6" fmla="*/ 11690904 w 12192000"/>
                <a:gd name="connsiteY6" fmla="*/ 471970 h 1203824"/>
                <a:gd name="connsiteX7" fmla="*/ 11413965 w 12192000"/>
                <a:gd name="connsiteY7" fmla="*/ 476172 h 1203824"/>
                <a:gd name="connsiteX8" fmla="*/ 11240739 w 12192000"/>
                <a:gd name="connsiteY8" fmla="*/ 523169 h 1203824"/>
                <a:gd name="connsiteX9" fmla="*/ 11175005 w 12192000"/>
                <a:gd name="connsiteY9" fmla="*/ 532169 h 1203824"/>
                <a:gd name="connsiteX10" fmla="*/ 10873726 w 12192000"/>
                <a:gd name="connsiteY10" fmla="*/ 580253 h 1203824"/>
                <a:gd name="connsiteX11" fmla="*/ 10821306 w 12192000"/>
                <a:gd name="connsiteY11" fmla="*/ 593207 h 1203824"/>
                <a:gd name="connsiteX12" fmla="*/ 10530811 w 12192000"/>
                <a:gd name="connsiteY12" fmla="*/ 612184 h 1203824"/>
                <a:gd name="connsiteX13" fmla="*/ 10426049 w 12192000"/>
                <a:gd name="connsiteY13" fmla="*/ 623354 h 1203824"/>
                <a:gd name="connsiteX14" fmla="*/ 10329156 w 12192000"/>
                <a:gd name="connsiteY14" fmla="*/ 630948 h 1203824"/>
                <a:gd name="connsiteX15" fmla="*/ 10194727 w 12192000"/>
                <a:gd name="connsiteY15" fmla="*/ 648617 h 1203824"/>
                <a:gd name="connsiteX16" fmla="*/ 10055906 w 12192000"/>
                <a:gd name="connsiteY16" fmla="*/ 671256 h 1203824"/>
                <a:gd name="connsiteX17" fmla="*/ 9900551 w 12192000"/>
                <a:gd name="connsiteY17" fmla="*/ 692855 h 1203824"/>
                <a:gd name="connsiteX18" fmla="*/ 9838464 w 12192000"/>
                <a:gd name="connsiteY18" fmla="*/ 696804 h 1203824"/>
                <a:gd name="connsiteX19" fmla="*/ 9672957 w 12192000"/>
                <a:gd name="connsiteY19" fmla="*/ 723816 h 1203824"/>
                <a:gd name="connsiteX20" fmla="*/ 9585066 w 12192000"/>
                <a:gd name="connsiteY20" fmla="*/ 730692 h 1203824"/>
                <a:gd name="connsiteX21" fmla="*/ 9441407 w 12192000"/>
                <a:gd name="connsiteY21" fmla="*/ 750055 h 1203824"/>
                <a:gd name="connsiteX22" fmla="*/ 9394459 w 12192000"/>
                <a:gd name="connsiteY22" fmla="*/ 755431 h 1203824"/>
                <a:gd name="connsiteX23" fmla="*/ 9352590 w 12192000"/>
                <a:gd name="connsiteY23" fmla="*/ 760650 h 1203824"/>
                <a:gd name="connsiteX24" fmla="*/ 9211614 w 12192000"/>
                <a:gd name="connsiteY24" fmla="*/ 796248 h 1203824"/>
                <a:gd name="connsiteX25" fmla="*/ 9084667 w 12192000"/>
                <a:gd name="connsiteY25" fmla="*/ 815303 h 1203824"/>
                <a:gd name="connsiteX26" fmla="*/ 8863666 w 12192000"/>
                <a:gd name="connsiteY26" fmla="*/ 859298 h 1203824"/>
                <a:gd name="connsiteX27" fmla="*/ 8813796 w 12192000"/>
                <a:gd name="connsiteY27" fmla="*/ 862070 h 1203824"/>
                <a:gd name="connsiteX28" fmla="*/ 8659351 w 12192000"/>
                <a:gd name="connsiteY28" fmla="*/ 882406 h 1203824"/>
                <a:gd name="connsiteX29" fmla="*/ 8571352 w 12192000"/>
                <a:gd name="connsiteY29" fmla="*/ 893639 h 1203824"/>
                <a:gd name="connsiteX30" fmla="*/ 8464106 w 12192000"/>
                <a:gd name="connsiteY30" fmla="*/ 918004 h 1203824"/>
                <a:gd name="connsiteX31" fmla="*/ 8278324 w 12192000"/>
                <a:gd name="connsiteY31" fmla="*/ 963769 h 1203824"/>
                <a:gd name="connsiteX32" fmla="*/ 8229128 w 12192000"/>
                <a:gd name="connsiteY32" fmla="*/ 973810 h 1203824"/>
                <a:gd name="connsiteX33" fmla="*/ 8139751 w 12192000"/>
                <a:gd name="connsiteY33" fmla="*/ 995815 h 1203824"/>
                <a:gd name="connsiteX34" fmla="*/ 8123571 w 12192000"/>
                <a:gd name="connsiteY34" fmla="*/ 999822 h 1203824"/>
                <a:gd name="connsiteX35" fmla="*/ 7988699 w 12192000"/>
                <a:gd name="connsiteY35" fmla="*/ 1042479 h 1203824"/>
                <a:gd name="connsiteX36" fmla="*/ 7917214 w 12192000"/>
                <a:gd name="connsiteY36" fmla="*/ 1054565 h 1203824"/>
                <a:gd name="connsiteX37" fmla="*/ 7710915 w 12192000"/>
                <a:gd name="connsiteY37" fmla="*/ 1084190 h 1203824"/>
                <a:gd name="connsiteX38" fmla="*/ 7622959 w 12192000"/>
                <a:gd name="connsiteY38" fmla="*/ 1093150 h 1203824"/>
                <a:gd name="connsiteX39" fmla="*/ 7410782 w 12192000"/>
                <a:gd name="connsiteY39" fmla="*/ 1109640 h 1203824"/>
                <a:gd name="connsiteX40" fmla="*/ 7277754 w 12192000"/>
                <a:gd name="connsiteY40" fmla="*/ 1121822 h 1203824"/>
                <a:gd name="connsiteX41" fmla="*/ 7124540 w 12192000"/>
                <a:gd name="connsiteY41" fmla="*/ 1132918 h 1203824"/>
                <a:gd name="connsiteX42" fmla="*/ 6949752 w 12192000"/>
                <a:gd name="connsiteY42" fmla="*/ 1151058 h 1203824"/>
                <a:gd name="connsiteX43" fmla="*/ 6630249 w 12192000"/>
                <a:gd name="connsiteY43" fmla="*/ 1176063 h 1203824"/>
                <a:gd name="connsiteX44" fmla="*/ 6320634 w 12192000"/>
                <a:gd name="connsiteY44" fmla="*/ 1198901 h 1203824"/>
                <a:gd name="connsiteX45" fmla="*/ 6192343 w 12192000"/>
                <a:gd name="connsiteY45" fmla="*/ 1198323 h 1203824"/>
                <a:gd name="connsiteX46" fmla="*/ 5966562 w 12192000"/>
                <a:gd name="connsiteY46" fmla="*/ 1203723 h 1203824"/>
                <a:gd name="connsiteX47" fmla="*/ 5867227 w 12192000"/>
                <a:gd name="connsiteY47" fmla="*/ 1201847 h 1203824"/>
                <a:gd name="connsiteX48" fmla="*/ 5630172 w 12192000"/>
                <a:gd name="connsiteY48" fmla="*/ 1202248 h 1203824"/>
                <a:gd name="connsiteX49" fmla="*/ 5348949 w 12192000"/>
                <a:gd name="connsiteY49" fmla="*/ 1191768 h 1203824"/>
                <a:gd name="connsiteX50" fmla="*/ 5241228 w 12192000"/>
                <a:gd name="connsiteY50" fmla="*/ 1192408 h 1203824"/>
                <a:gd name="connsiteX51" fmla="*/ 4971133 w 12192000"/>
                <a:gd name="connsiteY51" fmla="*/ 1193559 h 1203824"/>
                <a:gd name="connsiteX52" fmla="*/ 4869416 w 12192000"/>
                <a:gd name="connsiteY52" fmla="*/ 1200519 h 1203824"/>
                <a:gd name="connsiteX53" fmla="*/ 4753274 w 12192000"/>
                <a:gd name="connsiteY53" fmla="*/ 1200850 h 1203824"/>
                <a:gd name="connsiteX54" fmla="*/ 4611883 w 12192000"/>
                <a:gd name="connsiteY54" fmla="*/ 1192701 h 1203824"/>
                <a:gd name="connsiteX55" fmla="*/ 4376825 w 12192000"/>
                <a:gd name="connsiteY55" fmla="*/ 1184131 h 1203824"/>
                <a:gd name="connsiteX56" fmla="*/ 4285471 w 12192000"/>
                <a:gd name="connsiteY56" fmla="*/ 1187158 h 1203824"/>
                <a:gd name="connsiteX57" fmla="*/ 3866543 w 12192000"/>
                <a:gd name="connsiteY57" fmla="*/ 1181596 h 1203824"/>
                <a:gd name="connsiteX58" fmla="*/ 3651342 w 12192000"/>
                <a:gd name="connsiteY58" fmla="*/ 1174348 h 1203824"/>
                <a:gd name="connsiteX59" fmla="*/ 3518453 w 12192000"/>
                <a:gd name="connsiteY59" fmla="*/ 1177258 h 1203824"/>
                <a:gd name="connsiteX60" fmla="*/ 3400818 w 12192000"/>
                <a:gd name="connsiteY60" fmla="*/ 1169685 h 1203824"/>
                <a:gd name="connsiteX61" fmla="*/ 3037154 w 12192000"/>
                <a:gd name="connsiteY61" fmla="*/ 1153217 h 1203824"/>
                <a:gd name="connsiteX62" fmla="*/ 2866260 w 12192000"/>
                <a:gd name="connsiteY62" fmla="*/ 1132283 h 1203824"/>
                <a:gd name="connsiteX63" fmla="*/ 2582173 w 12192000"/>
                <a:gd name="connsiteY63" fmla="*/ 1088979 h 1203824"/>
                <a:gd name="connsiteX64" fmla="*/ 2395406 w 12192000"/>
                <a:gd name="connsiteY64" fmla="*/ 1035945 h 1203824"/>
                <a:gd name="connsiteX65" fmla="*/ 2294751 w 12192000"/>
                <a:gd name="connsiteY65" fmla="*/ 1014618 h 1203824"/>
                <a:gd name="connsiteX66" fmla="*/ 2122944 w 12192000"/>
                <a:gd name="connsiteY66" fmla="*/ 984751 h 1203824"/>
                <a:gd name="connsiteX67" fmla="*/ 1905504 w 12192000"/>
                <a:gd name="connsiteY67" fmla="*/ 941380 h 1203824"/>
                <a:gd name="connsiteX68" fmla="*/ 1671045 w 12192000"/>
                <a:gd name="connsiteY68" fmla="*/ 924228 h 1203824"/>
                <a:gd name="connsiteX69" fmla="*/ 1543856 w 12192000"/>
                <a:gd name="connsiteY69" fmla="*/ 898190 h 1203824"/>
                <a:gd name="connsiteX70" fmla="*/ 1419784 w 12192000"/>
                <a:gd name="connsiteY70" fmla="*/ 868500 h 1203824"/>
                <a:gd name="connsiteX71" fmla="*/ 1355116 w 12192000"/>
                <a:gd name="connsiteY71" fmla="*/ 849214 h 1203824"/>
                <a:gd name="connsiteX72" fmla="*/ 1223713 w 12192000"/>
                <a:gd name="connsiteY72" fmla="*/ 821702 h 1203824"/>
                <a:gd name="connsiteX73" fmla="*/ 1094193 w 12192000"/>
                <a:gd name="connsiteY73" fmla="*/ 804872 h 1203824"/>
                <a:gd name="connsiteX74" fmla="*/ 1001115 w 12192000"/>
                <a:gd name="connsiteY74" fmla="*/ 783030 h 1203824"/>
                <a:gd name="connsiteX75" fmla="*/ 879548 w 12192000"/>
                <a:gd name="connsiteY75" fmla="*/ 747884 h 1203824"/>
                <a:gd name="connsiteX76" fmla="*/ 711163 w 12192000"/>
                <a:gd name="connsiteY76" fmla="*/ 719039 h 1203824"/>
                <a:gd name="connsiteX77" fmla="*/ 557941 w 12192000"/>
                <a:gd name="connsiteY77" fmla="*/ 707101 h 1203824"/>
                <a:gd name="connsiteX78" fmla="*/ 480347 w 12192000"/>
                <a:gd name="connsiteY78" fmla="*/ 668702 h 1203824"/>
                <a:gd name="connsiteX79" fmla="*/ 296224 w 12192000"/>
                <a:gd name="connsiteY79" fmla="*/ 603583 h 1203824"/>
                <a:gd name="connsiteX80" fmla="*/ 72689 w 12192000"/>
                <a:gd name="connsiteY80" fmla="*/ 560892 h 1203824"/>
                <a:gd name="connsiteX81" fmla="*/ 0 w 12192000"/>
                <a:gd name="connsiteY81" fmla="*/ 543486 h 1203824"/>
                <a:gd name="connsiteX82" fmla="*/ 0 w 12192000"/>
                <a:gd name="connsiteY82" fmla="*/ 384357 h 1203824"/>
                <a:gd name="connsiteX83" fmla="*/ 51784 w 12192000"/>
                <a:gd name="connsiteY83" fmla="*/ 393937 h 1203824"/>
                <a:gd name="connsiteX84" fmla="*/ 205561 w 12192000"/>
                <a:gd name="connsiteY84" fmla="*/ 414859 h 1203824"/>
                <a:gd name="connsiteX85" fmla="*/ 354391 w 12192000"/>
                <a:gd name="connsiteY85" fmla="*/ 426667 h 1203824"/>
                <a:gd name="connsiteX86" fmla="*/ 448281 w 12192000"/>
                <a:gd name="connsiteY86" fmla="*/ 436308 h 1203824"/>
                <a:gd name="connsiteX87" fmla="*/ 611518 w 12192000"/>
                <a:gd name="connsiteY87" fmla="*/ 434166 h 1203824"/>
                <a:gd name="connsiteX88" fmla="*/ 746076 w 12192000"/>
                <a:gd name="connsiteY88" fmla="*/ 422520 h 1203824"/>
                <a:gd name="connsiteX89" fmla="*/ 902724 w 12192000"/>
                <a:gd name="connsiteY89" fmla="*/ 409989 h 1203824"/>
                <a:gd name="connsiteX90" fmla="*/ 1113854 w 12192000"/>
                <a:gd name="connsiteY90" fmla="*/ 414230 h 1203824"/>
                <a:gd name="connsiteX91" fmla="*/ 1333449 w 12192000"/>
                <a:gd name="connsiteY91" fmla="*/ 459938 h 1203824"/>
                <a:gd name="connsiteX92" fmla="*/ 1408608 w 12192000"/>
                <a:gd name="connsiteY92" fmla="*/ 458278 h 1203824"/>
                <a:gd name="connsiteX93" fmla="*/ 1630191 w 12192000"/>
                <a:gd name="connsiteY93" fmla="*/ 403061 h 1203824"/>
                <a:gd name="connsiteX94" fmla="*/ 1956289 w 12192000"/>
                <a:gd name="connsiteY94" fmla="*/ 332366 h 1203824"/>
                <a:gd name="connsiteX95" fmla="*/ 2042814 w 12192000"/>
                <a:gd name="connsiteY95" fmla="*/ 344002 h 1203824"/>
                <a:gd name="connsiteX96" fmla="*/ 2183420 w 12192000"/>
                <a:gd name="connsiteY96" fmla="*/ 369635 h 1203824"/>
                <a:gd name="connsiteX97" fmla="*/ 2269566 w 12192000"/>
                <a:gd name="connsiteY97" fmla="*/ 439859 h 1203824"/>
                <a:gd name="connsiteX98" fmla="*/ 2331129 w 12192000"/>
                <a:gd name="connsiteY98" fmla="*/ 524163 h 1203824"/>
                <a:gd name="connsiteX99" fmla="*/ 2385112 w 12192000"/>
                <a:gd name="connsiteY99" fmla="*/ 555357 h 1203824"/>
                <a:gd name="connsiteX100" fmla="*/ 2444033 w 12192000"/>
                <a:gd name="connsiteY100" fmla="*/ 572629 h 1203824"/>
                <a:gd name="connsiteX101" fmla="*/ 2525979 w 12192000"/>
                <a:gd name="connsiteY101" fmla="*/ 603233 h 1203824"/>
                <a:gd name="connsiteX102" fmla="*/ 2603911 w 12192000"/>
                <a:gd name="connsiteY102" fmla="*/ 684825 h 1203824"/>
                <a:gd name="connsiteX103" fmla="*/ 2678828 w 12192000"/>
                <a:gd name="connsiteY103" fmla="*/ 706990 h 1203824"/>
                <a:gd name="connsiteX104" fmla="*/ 2738094 w 12192000"/>
                <a:gd name="connsiteY104" fmla="*/ 711376 h 1203824"/>
                <a:gd name="connsiteX105" fmla="*/ 2983806 w 12192000"/>
                <a:gd name="connsiteY105" fmla="*/ 728243 h 1203824"/>
                <a:gd name="connsiteX106" fmla="*/ 3013997 w 12192000"/>
                <a:gd name="connsiteY106" fmla="*/ 725446 h 1203824"/>
                <a:gd name="connsiteX107" fmla="*/ 3364419 w 12192000"/>
                <a:gd name="connsiteY107" fmla="*/ 720577 h 1203824"/>
                <a:gd name="connsiteX108" fmla="*/ 3460521 w 12192000"/>
                <a:gd name="connsiteY108" fmla="*/ 717628 h 1203824"/>
                <a:gd name="connsiteX109" fmla="*/ 3710982 w 12192000"/>
                <a:gd name="connsiteY109" fmla="*/ 714182 h 1203824"/>
                <a:gd name="connsiteX110" fmla="*/ 3850961 w 12192000"/>
                <a:gd name="connsiteY110" fmla="*/ 778802 h 1203824"/>
                <a:gd name="connsiteX111" fmla="*/ 3946286 w 12192000"/>
                <a:gd name="connsiteY111" fmla="*/ 816372 h 1203824"/>
                <a:gd name="connsiteX112" fmla="*/ 4065132 w 12192000"/>
                <a:gd name="connsiteY112" fmla="*/ 832459 h 1203824"/>
                <a:gd name="connsiteX113" fmla="*/ 4132173 w 12192000"/>
                <a:gd name="connsiteY113" fmla="*/ 835167 h 1203824"/>
                <a:gd name="connsiteX114" fmla="*/ 4305858 w 12192000"/>
                <a:gd name="connsiteY114" fmla="*/ 804156 h 1203824"/>
                <a:gd name="connsiteX115" fmla="*/ 4382131 w 12192000"/>
                <a:gd name="connsiteY115" fmla="*/ 769481 h 1203824"/>
                <a:gd name="connsiteX116" fmla="*/ 4453289 w 12192000"/>
                <a:gd name="connsiteY116" fmla="*/ 752531 h 1203824"/>
                <a:gd name="connsiteX117" fmla="*/ 4657971 w 12192000"/>
                <a:gd name="connsiteY117" fmla="*/ 795835 h 1203824"/>
                <a:gd name="connsiteX118" fmla="*/ 4682399 w 12192000"/>
                <a:gd name="connsiteY118" fmla="*/ 813876 h 1203824"/>
                <a:gd name="connsiteX119" fmla="*/ 4771814 w 12192000"/>
                <a:gd name="connsiteY119" fmla="*/ 907046 h 1203824"/>
                <a:gd name="connsiteX120" fmla="*/ 4827520 w 12192000"/>
                <a:gd name="connsiteY120" fmla="*/ 929876 h 1203824"/>
                <a:gd name="connsiteX121" fmla="*/ 4849942 w 12192000"/>
                <a:gd name="connsiteY121" fmla="*/ 933851 h 1203824"/>
                <a:gd name="connsiteX122" fmla="*/ 5009626 w 12192000"/>
                <a:gd name="connsiteY122" fmla="*/ 957896 h 1203824"/>
                <a:gd name="connsiteX123" fmla="*/ 5158711 w 12192000"/>
                <a:gd name="connsiteY123" fmla="*/ 963814 h 1203824"/>
                <a:gd name="connsiteX124" fmla="*/ 5376427 w 12192000"/>
                <a:gd name="connsiteY124" fmla="*/ 963151 h 1203824"/>
                <a:gd name="connsiteX125" fmla="*/ 5475787 w 12192000"/>
                <a:gd name="connsiteY125" fmla="*/ 980508 h 1203824"/>
                <a:gd name="connsiteX126" fmla="*/ 5653401 w 12192000"/>
                <a:gd name="connsiteY126" fmla="*/ 987268 h 1203824"/>
                <a:gd name="connsiteX127" fmla="*/ 5726340 w 12192000"/>
                <a:gd name="connsiteY127" fmla="*/ 985357 h 1203824"/>
                <a:gd name="connsiteX128" fmla="*/ 5790563 w 12192000"/>
                <a:gd name="connsiteY128" fmla="*/ 991300 h 1203824"/>
                <a:gd name="connsiteX129" fmla="*/ 5860260 w 12192000"/>
                <a:gd name="connsiteY129" fmla="*/ 1004958 h 1203824"/>
                <a:gd name="connsiteX130" fmla="*/ 6042101 w 12192000"/>
                <a:gd name="connsiteY130" fmla="*/ 1036226 h 1203824"/>
                <a:gd name="connsiteX131" fmla="*/ 6301998 w 12192000"/>
                <a:gd name="connsiteY131" fmla="*/ 989138 h 1203824"/>
                <a:gd name="connsiteX132" fmla="*/ 6452025 w 12192000"/>
                <a:gd name="connsiteY132" fmla="*/ 968489 h 1203824"/>
                <a:gd name="connsiteX133" fmla="*/ 6589205 w 12192000"/>
                <a:gd name="connsiteY133" fmla="*/ 939474 h 1203824"/>
                <a:gd name="connsiteX134" fmla="*/ 6631069 w 12192000"/>
                <a:gd name="connsiteY134" fmla="*/ 911222 h 1203824"/>
                <a:gd name="connsiteX135" fmla="*/ 6828274 w 12192000"/>
                <a:gd name="connsiteY135" fmla="*/ 942941 h 1203824"/>
                <a:gd name="connsiteX136" fmla="*/ 6900803 w 12192000"/>
                <a:gd name="connsiteY136" fmla="*/ 984140 h 1203824"/>
                <a:gd name="connsiteX137" fmla="*/ 7034668 w 12192000"/>
                <a:gd name="connsiteY137" fmla="*/ 1018665 h 1203824"/>
                <a:gd name="connsiteX138" fmla="*/ 7281067 w 12192000"/>
                <a:gd name="connsiteY138" fmla="*/ 966327 h 1203824"/>
                <a:gd name="connsiteX139" fmla="*/ 7412780 w 12192000"/>
                <a:gd name="connsiteY139" fmla="*/ 909206 h 1203824"/>
                <a:gd name="connsiteX140" fmla="*/ 7500327 w 12192000"/>
                <a:gd name="connsiteY140" fmla="*/ 894826 h 1203824"/>
                <a:gd name="connsiteX141" fmla="*/ 7662324 w 12192000"/>
                <a:gd name="connsiteY141" fmla="*/ 927415 h 1203824"/>
                <a:gd name="connsiteX142" fmla="*/ 7725334 w 12192000"/>
                <a:gd name="connsiteY142" fmla="*/ 924844 h 1203824"/>
                <a:gd name="connsiteX143" fmla="*/ 7833279 w 12192000"/>
                <a:gd name="connsiteY143" fmla="*/ 913031 h 1203824"/>
                <a:gd name="connsiteX144" fmla="*/ 7928605 w 12192000"/>
                <a:gd name="connsiteY144" fmla="*/ 881683 h 1203824"/>
                <a:gd name="connsiteX145" fmla="*/ 8146597 w 12192000"/>
                <a:gd name="connsiteY145" fmla="*/ 762968 h 1203824"/>
                <a:gd name="connsiteX146" fmla="*/ 8183577 w 12192000"/>
                <a:gd name="connsiteY146" fmla="*/ 749005 h 1203824"/>
                <a:gd name="connsiteX147" fmla="*/ 8250224 w 12192000"/>
                <a:gd name="connsiteY147" fmla="*/ 733642 h 1203824"/>
                <a:gd name="connsiteX148" fmla="*/ 8505929 w 12192000"/>
                <a:gd name="connsiteY148" fmla="*/ 626542 h 1203824"/>
                <a:gd name="connsiteX149" fmla="*/ 8564194 w 12192000"/>
                <a:gd name="connsiteY149" fmla="*/ 618796 h 1203824"/>
                <a:gd name="connsiteX150" fmla="*/ 8660705 w 12192000"/>
                <a:gd name="connsiteY150" fmla="*/ 611069 h 1203824"/>
                <a:gd name="connsiteX151" fmla="*/ 8762255 w 12192000"/>
                <a:gd name="connsiteY151" fmla="*/ 585060 h 1203824"/>
                <a:gd name="connsiteX152" fmla="*/ 8836439 w 12192000"/>
                <a:gd name="connsiteY152" fmla="*/ 566358 h 1203824"/>
                <a:gd name="connsiteX153" fmla="*/ 9050728 w 12192000"/>
                <a:gd name="connsiteY153" fmla="*/ 559575 h 1203824"/>
                <a:gd name="connsiteX154" fmla="*/ 9229627 w 12192000"/>
                <a:gd name="connsiteY154" fmla="*/ 557464 h 1203824"/>
                <a:gd name="connsiteX155" fmla="*/ 9253451 w 12192000"/>
                <a:gd name="connsiteY155" fmla="*/ 550855 h 1203824"/>
                <a:gd name="connsiteX156" fmla="*/ 9484214 w 12192000"/>
                <a:gd name="connsiteY156" fmla="*/ 498671 h 1203824"/>
                <a:gd name="connsiteX157" fmla="*/ 9582633 w 12192000"/>
                <a:gd name="connsiteY157" fmla="*/ 458384 h 1203824"/>
                <a:gd name="connsiteX158" fmla="*/ 9719670 w 12192000"/>
                <a:gd name="connsiteY158" fmla="*/ 415607 h 1203824"/>
                <a:gd name="connsiteX159" fmla="*/ 9871784 w 12192000"/>
                <a:gd name="connsiteY159" fmla="*/ 366147 h 1203824"/>
                <a:gd name="connsiteX160" fmla="*/ 9984494 w 12192000"/>
                <a:gd name="connsiteY160" fmla="*/ 336660 h 1203824"/>
                <a:gd name="connsiteX161" fmla="*/ 10154708 w 12192000"/>
                <a:gd name="connsiteY161" fmla="*/ 322193 h 1203824"/>
                <a:gd name="connsiteX162" fmla="*/ 10190446 w 12192000"/>
                <a:gd name="connsiteY162" fmla="*/ 325025 h 1203824"/>
                <a:gd name="connsiteX163" fmla="*/ 10530736 w 12192000"/>
                <a:gd name="connsiteY163" fmla="*/ 335953 h 1203824"/>
                <a:gd name="connsiteX164" fmla="*/ 10752157 w 12192000"/>
                <a:gd name="connsiteY164" fmla="*/ 305117 h 1203824"/>
                <a:gd name="connsiteX165" fmla="*/ 10824452 w 12192000"/>
                <a:gd name="connsiteY165" fmla="*/ 285927 h 1203824"/>
                <a:gd name="connsiteX166" fmla="*/ 10953152 w 12192000"/>
                <a:gd name="connsiteY166" fmla="*/ 228102 h 1203824"/>
                <a:gd name="connsiteX167" fmla="*/ 11011614 w 12192000"/>
                <a:gd name="connsiteY167" fmla="*/ 214096 h 1203824"/>
                <a:gd name="connsiteX168" fmla="*/ 11116031 w 12192000"/>
                <a:gd name="connsiteY168" fmla="*/ 195421 h 1203824"/>
                <a:gd name="connsiteX169" fmla="*/ 11344303 w 12192000"/>
                <a:gd name="connsiteY169" fmla="*/ 166629 h 1203824"/>
                <a:gd name="connsiteX170" fmla="*/ 11639050 w 12192000"/>
                <a:gd name="connsiteY170" fmla="*/ 108526 h 1203824"/>
                <a:gd name="connsiteX171" fmla="*/ 11757532 w 12192000"/>
                <a:gd name="connsiteY171" fmla="*/ 96530 h 1203824"/>
                <a:gd name="connsiteX172" fmla="*/ 11885799 w 12192000"/>
                <a:gd name="connsiteY172" fmla="*/ 86728 h 1203824"/>
                <a:gd name="connsiteX173" fmla="*/ 11922874 w 12192000"/>
                <a:gd name="connsiteY173" fmla="*/ 81060 h 1203824"/>
                <a:gd name="connsiteX174" fmla="*/ 12115331 w 12192000"/>
                <a:gd name="connsiteY174" fmla="*/ 33587 h 1203824"/>
                <a:gd name="connsiteX175" fmla="*/ 12158080 w 12192000"/>
                <a:gd name="connsiteY175" fmla="*/ 14081 h 120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4">
                  <a:moveTo>
                    <a:pt x="12192000" y="0"/>
                  </a:moveTo>
                  <a:lnTo>
                    <a:pt x="12192000" y="463429"/>
                  </a:lnTo>
                  <a:lnTo>
                    <a:pt x="12190876" y="463512"/>
                  </a:lnTo>
                  <a:cubicBezTo>
                    <a:pt x="12153133" y="467010"/>
                    <a:pt x="12115042" y="473200"/>
                    <a:pt x="12077245" y="476327"/>
                  </a:cubicBezTo>
                  <a:cubicBezTo>
                    <a:pt x="12046307" y="479040"/>
                    <a:pt x="12015359" y="479114"/>
                    <a:pt x="11984517" y="479927"/>
                  </a:cubicBezTo>
                  <a:cubicBezTo>
                    <a:pt x="11973265" y="480210"/>
                    <a:pt x="11961485" y="476792"/>
                    <a:pt x="11951600" y="478957"/>
                  </a:cubicBezTo>
                  <a:cubicBezTo>
                    <a:pt x="11853497" y="501074"/>
                    <a:pt x="11777036" y="475730"/>
                    <a:pt x="11690904" y="471970"/>
                  </a:cubicBezTo>
                  <a:cubicBezTo>
                    <a:pt x="11600358" y="467893"/>
                    <a:pt x="11511400" y="454530"/>
                    <a:pt x="11413965" y="476172"/>
                  </a:cubicBezTo>
                  <a:cubicBezTo>
                    <a:pt x="11355010" y="489304"/>
                    <a:pt x="11299073" y="508237"/>
                    <a:pt x="11240739" y="523169"/>
                  </a:cubicBezTo>
                  <a:cubicBezTo>
                    <a:pt x="11219994" y="528395"/>
                    <a:pt x="11196384" y="531385"/>
                    <a:pt x="11175005" y="532169"/>
                  </a:cubicBezTo>
                  <a:cubicBezTo>
                    <a:pt x="11071819" y="536506"/>
                    <a:pt x="10971303" y="549336"/>
                    <a:pt x="10873726" y="580253"/>
                  </a:cubicBezTo>
                  <a:cubicBezTo>
                    <a:pt x="10856992" y="585473"/>
                    <a:pt x="10839156" y="590660"/>
                    <a:pt x="10821306" y="593207"/>
                  </a:cubicBezTo>
                  <a:cubicBezTo>
                    <a:pt x="10723500" y="607162"/>
                    <a:pt x="10626924" y="616976"/>
                    <a:pt x="10530811" y="612184"/>
                  </a:cubicBezTo>
                  <a:cubicBezTo>
                    <a:pt x="10498527" y="610559"/>
                    <a:pt x="10460885" y="619895"/>
                    <a:pt x="10426049" y="623354"/>
                  </a:cubicBezTo>
                  <a:cubicBezTo>
                    <a:pt x="10393740" y="626644"/>
                    <a:pt x="10360820" y="630774"/>
                    <a:pt x="10329156" y="630948"/>
                  </a:cubicBezTo>
                  <a:cubicBezTo>
                    <a:pt x="10282924" y="631125"/>
                    <a:pt x="10240698" y="636395"/>
                    <a:pt x="10194727" y="648617"/>
                  </a:cubicBezTo>
                  <a:cubicBezTo>
                    <a:pt x="10150847" y="660165"/>
                    <a:pt x="10102287" y="664450"/>
                    <a:pt x="10055906" y="671256"/>
                  </a:cubicBezTo>
                  <a:cubicBezTo>
                    <a:pt x="10004174" y="678826"/>
                    <a:pt x="9952442" y="686395"/>
                    <a:pt x="9900551" y="692855"/>
                  </a:cubicBezTo>
                  <a:cubicBezTo>
                    <a:pt x="9879793" y="695439"/>
                    <a:pt x="9855180" y="691398"/>
                    <a:pt x="9838464" y="696804"/>
                  </a:cubicBezTo>
                  <a:cubicBezTo>
                    <a:pt x="9784563" y="714690"/>
                    <a:pt x="9727517" y="710557"/>
                    <a:pt x="9672957" y="723816"/>
                  </a:cubicBezTo>
                  <a:cubicBezTo>
                    <a:pt x="9646220" y="730464"/>
                    <a:pt x="9614440" y="727257"/>
                    <a:pt x="9585066" y="730692"/>
                  </a:cubicBezTo>
                  <a:cubicBezTo>
                    <a:pt x="9537047" y="736221"/>
                    <a:pt x="9489294" y="743601"/>
                    <a:pt x="9441407" y="750055"/>
                  </a:cubicBezTo>
                  <a:cubicBezTo>
                    <a:pt x="9425674" y="752111"/>
                    <a:pt x="9410218" y="753561"/>
                    <a:pt x="9394459" y="755431"/>
                  </a:cubicBezTo>
                  <a:cubicBezTo>
                    <a:pt x="9380484" y="757048"/>
                    <a:pt x="9365611" y="757472"/>
                    <a:pt x="9352590" y="760650"/>
                  </a:cubicBezTo>
                  <a:cubicBezTo>
                    <a:pt x="9305415" y="772102"/>
                    <a:pt x="9259379" y="786411"/>
                    <a:pt x="9211614" y="796248"/>
                  </a:cubicBezTo>
                  <a:cubicBezTo>
                    <a:pt x="9170220" y="804796"/>
                    <a:pt x="9126523" y="807444"/>
                    <a:pt x="9084667" y="815303"/>
                  </a:cubicBezTo>
                  <a:cubicBezTo>
                    <a:pt x="9010868" y="829042"/>
                    <a:pt x="8937412" y="845188"/>
                    <a:pt x="8863666" y="859298"/>
                  </a:cubicBezTo>
                  <a:cubicBezTo>
                    <a:pt x="8847706" y="862330"/>
                    <a:pt x="8830271" y="860096"/>
                    <a:pt x="8813796" y="862070"/>
                  </a:cubicBezTo>
                  <a:cubicBezTo>
                    <a:pt x="8762262" y="868479"/>
                    <a:pt x="8710833" y="875626"/>
                    <a:pt x="8659351" y="882406"/>
                  </a:cubicBezTo>
                  <a:cubicBezTo>
                    <a:pt x="8630055" y="886396"/>
                    <a:pt x="8600505" y="891179"/>
                    <a:pt x="8571352" y="893639"/>
                  </a:cubicBezTo>
                  <a:cubicBezTo>
                    <a:pt x="8532843" y="896868"/>
                    <a:pt x="8497743" y="898476"/>
                    <a:pt x="8464106" y="918004"/>
                  </a:cubicBezTo>
                  <a:cubicBezTo>
                    <a:pt x="8412327" y="948238"/>
                    <a:pt x="8341122" y="949523"/>
                    <a:pt x="8278324" y="963769"/>
                  </a:cubicBezTo>
                  <a:cubicBezTo>
                    <a:pt x="8262086" y="967408"/>
                    <a:pt x="8245335" y="969987"/>
                    <a:pt x="8229128" y="973810"/>
                  </a:cubicBezTo>
                  <a:cubicBezTo>
                    <a:pt x="8199180" y="980915"/>
                    <a:pt x="8169646" y="988338"/>
                    <a:pt x="8139751" y="995815"/>
                  </a:cubicBezTo>
                  <a:cubicBezTo>
                    <a:pt x="8134478" y="997132"/>
                    <a:pt x="8128438" y="998185"/>
                    <a:pt x="8123571" y="999822"/>
                  </a:cubicBezTo>
                  <a:cubicBezTo>
                    <a:pt x="8078628" y="1014164"/>
                    <a:pt x="8034565" y="1029514"/>
                    <a:pt x="7988699" y="1042479"/>
                  </a:cubicBezTo>
                  <a:cubicBezTo>
                    <a:pt x="7966302" y="1048884"/>
                    <a:pt x="7941011" y="1052871"/>
                    <a:pt x="7917214" y="1054565"/>
                  </a:cubicBezTo>
                  <a:cubicBezTo>
                    <a:pt x="7847636" y="1059584"/>
                    <a:pt x="7779165" y="1067276"/>
                    <a:pt x="7710915" y="1084190"/>
                  </a:cubicBezTo>
                  <a:cubicBezTo>
                    <a:pt x="7683826" y="1090885"/>
                    <a:pt x="7652466" y="1090640"/>
                    <a:pt x="7622959" y="1093150"/>
                  </a:cubicBezTo>
                  <a:cubicBezTo>
                    <a:pt x="7552361" y="1098691"/>
                    <a:pt x="7481710" y="1103861"/>
                    <a:pt x="7410782" y="1109640"/>
                  </a:cubicBezTo>
                  <a:cubicBezTo>
                    <a:pt x="7366505" y="1113312"/>
                    <a:pt x="7322030" y="1118147"/>
                    <a:pt x="7277754" y="1121822"/>
                  </a:cubicBezTo>
                  <a:cubicBezTo>
                    <a:pt x="7226619" y="1125906"/>
                    <a:pt x="7175601" y="1128277"/>
                    <a:pt x="7124540" y="1132918"/>
                  </a:cubicBezTo>
                  <a:cubicBezTo>
                    <a:pt x="7066293" y="1138207"/>
                    <a:pt x="7008028" y="1145955"/>
                    <a:pt x="6949752" y="1151058"/>
                  </a:cubicBezTo>
                  <a:cubicBezTo>
                    <a:pt x="6843217" y="1160027"/>
                    <a:pt x="6736882" y="1167834"/>
                    <a:pt x="6630249" y="1176063"/>
                  </a:cubicBezTo>
                  <a:cubicBezTo>
                    <a:pt x="6526849" y="1184018"/>
                    <a:pt x="6423556" y="1192713"/>
                    <a:pt x="6320634" y="1198901"/>
                  </a:cubicBezTo>
                  <a:cubicBezTo>
                    <a:pt x="6277297" y="1201496"/>
                    <a:pt x="6235232" y="1197679"/>
                    <a:pt x="6192343" y="1198323"/>
                  </a:cubicBezTo>
                  <a:cubicBezTo>
                    <a:pt x="6117131" y="1199612"/>
                    <a:pt x="6041418" y="1202485"/>
                    <a:pt x="5966562" y="1203723"/>
                  </a:cubicBezTo>
                  <a:cubicBezTo>
                    <a:pt x="5933144" y="1204338"/>
                    <a:pt x="5900754" y="1201974"/>
                    <a:pt x="5867227" y="1201847"/>
                  </a:cubicBezTo>
                  <a:cubicBezTo>
                    <a:pt x="5788180" y="1201796"/>
                    <a:pt x="5708354" y="1203933"/>
                    <a:pt x="5630172" y="1202248"/>
                  </a:cubicBezTo>
                  <a:cubicBezTo>
                    <a:pt x="5535908" y="1200213"/>
                    <a:pt x="5442984" y="1194779"/>
                    <a:pt x="5348949" y="1191768"/>
                  </a:cubicBezTo>
                  <a:cubicBezTo>
                    <a:pt x="5313810" y="1190551"/>
                    <a:pt x="5277251" y="1192179"/>
                    <a:pt x="5241228" y="1192408"/>
                  </a:cubicBezTo>
                  <a:cubicBezTo>
                    <a:pt x="5151316" y="1192775"/>
                    <a:pt x="5061657" y="1192349"/>
                    <a:pt x="4971133" y="1193559"/>
                  </a:cubicBezTo>
                  <a:cubicBezTo>
                    <a:pt x="4937685" y="1193988"/>
                    <a:pt x="4903114" y="1199299"/>
                    <a:pt x="4869416" y="1200519"/>
                  </a:cubicBezTo>
                  <a:cubicBezTo>
                    <a:pt x="4830283" y="1201947"/>
                    <a:pt x="4791348" y="1202215"/>
                    <a:pt x="4753274" y="1200850"/>
                  </a:cubicBezTo>
                  <a:cubicBezTo>
                    <a:pt x="4705682" y="1199144"/>
                    <a:pt x="4659172" y="1194829"/>
                    <a:pt x="4611883" y="1192701"/>
                  </a:cubicBezTo>
                  <a:cubicBezTo>
                    <a:pt x="4533819" y="1189298"/>
                    <a:pt x="4455420" y="1186135"/>
                    <a:pt x="4376825" y="1184131"/>
                  </a:cubicBezTo>
                  <a:cubicBezTo>
                    <a:pt x="4347226" y="1183446"/>
                    <a:pt x="4315374" y="1187423"/>
                    <a:pt x="4285471" y="1187158"/>
                  </a:cubicBezTo>
                  <a:cubicBezTo>
                    <a:pt x="4145774" y="1185753"/>
                    <a:pt x="4006046" y="1184162"/>
                    <a:pt x="3866543" y="1181596"/>
                  </a:cubicBezTo>
                  <a:cubicBezTo>
                    <a:pt x="3794230" y="1180207"/>
                    <a:pt x="3723633" y="1175551"/>
                    <a:pt x="3651342" y="1174348"/>
                  </a:cubicBezTo>
                  <a:cubicBezTo>
                    <a:pt x="3607885" y="1173562"/>
                    <a:pt x="3561907" y="1178044"/>
                    <a:pt x="3518453" y="1177258"/>
                  </a:cubicBezTo>
                  <a:cubicBezTo>
                    <a:pt x="3478287" y="1176568"/>
                    <a:pt x="3440399" y="1171400"/>
                    <a:pt x="3400818" y="1169685"/>
                  </a:cubicBezTo>
                  <a:cubicBezTo>
                    <a:pt x="3279824" y="1164099"/>
                    <a:pt x="3157310" y="1160621"/>
                    <a:pt x="3037154" y="1153217"/>
                  </a:cubicBezTo>
                  <a:cubicBezTo>
                    <a:pt x="2978373" y="1149708"/>
                    <a:pt x="2922429" y="1140508"/>
                    <a:pt x="2866260" y="1132283"/>
                  </a:cubicBezTo>
                  <a:cubicBezTo>
                    <a:pt x="2771049" y="1118489"/>
                    <a:pt x="2677107" y="1103380"/>
                    <a:pt x="2582173" y="1088979"/>
                  </a:cubicBezTo>
                  <a:cubicBezTo>
                    <a:pt x="2511090" y="1078352"/>
                    <a:pt x="2447356" y="1063086"/>
                    <a:pt x="2395406" y="1035945"/>
                  </a:cubicBezTo>
                  <a:cubicBezTo>
                    <a:pt x="2371411" y="1023508"/>
                    <a:pt x="2331675" y="1015582"/>
                    <a:pt x="2294751" y="1014618"/>
                  </a:cubicBezTo>
                  <a:cubicBezTo>
                    <a:pt x="2228580" y="1012920"/>
                    <a:pt x="2177384" y="998698"/>
                    <a:pt x="2122944" y="984751"/>
                  </a:cubicBezTo>
                  <a:cubicBezTo>
                    <a:pt x="2054121" y="967003"/>
                    <a:pt x="1981585" y="951294"/>
                    <a:pt x="1905504" y="941380"/>
                  </a:cubicBezTo>
                  <a:cubicBezTo>
                    <a:pt x="1830544" y="931682"/>
                    <a:pt x="1747929" y="932141"/>
                    <a:pt x="1671045" y="924228"/>
                  </a:cubicBezTo>
                  <a:cubicBezTo>
                    <a:pt x="1625936" y="919523"/>
                    <a:pt x="1585613" y="907528"/>
                    <a:pt x="1543856" y="898190"/>
                  </a:cubicBezTo>
                  <a:cubicBezTo>
                    <a:pt x="1502093" y="888855"/>
                    <a:pt x="1460606" y="878913"/>
                    <a:pt x="1419784" y="868500"/>
                  </a:cubicBezTo>
                  <a:cubicBezTo>
                    <a:pt x="1397486" y="862806"/>
                    <a:pt x="1378078" y="854435"/>
                    <a:pt x="1355116" y="849214"/>
                  </a:cubicBezTo>
                  <a:cubicBezTo>
                    <a:pt x="1311848" y="839527"/>
                    <a:pt x="1265353" y="832754"/>
                    <a:pt x="1223713" y="821702"/>
                  </a:cubicBezTo>
                  <a:cubicBezTo>
                    <a:pt x="1183577" y="811001"/>
                    <a:pt x="1138864" y="809072"/>
                    <a:pt x="1094193" y="804872"/>
                  </a:cubicBezTo>
                  <a:cubicBezTo>
                    <a:pt x="1060244" y="801784"/>
                    <a:pt x="1034230" y="787936"/>
                    <a:pt x="1001115" y="783030"/>
                  </a:cubicBezTo>
                  <a:cubicBezTo>
                    <a:pt x="953853" y="775990"/>
                    <a:pt x="916853" y="764276"/>
                    <a:pt x="879548" y="747884"/>
                  </a:cubicBezTo>
                  <a:cubicBezTo>
                    <a:pt x="837586" y="729513"/>
                    <a:pt x="770061" y="725929"/>
                    <a:pt x="711163" y="719039"/>
                  </a:cubicBezTo>
                  <a:cubicBezTo>
                    <a:pt x="661152" y="713146"/>
                    <a:pt x="604343" y="715774"/>
                    <a:pt x="557941" y="707101"/>
                  </a:cubicBezTo>
                  <a:cubicBezTo>
                    <a:pt x="525381" y="700984"/>
                    <a:pt x="499355" y="684493"/>
                    <a:pt x="480347" y="668702"/>
                  </a:cubicBezTo>
                  <a:cubicBezTo>
                    <a:pt x="437718" y="632865"/>
                    <a:pt x="370204" y="616630"/>
                    <a:pt x="296224" y="603583"/>
                  </a:cubicBezTo>
                  <a:cubicBezTo>
                    <a:pt x="220741" y="590184"/>
                    <a:pt x="148480" y="573869"/>
                    <a:pt x="72689" y="560892"/>
                  </a:cubicBezTo>
                  <a:lnTo>
                    <a:pt x="0" y="543486"/>
                  </a:lnTo>
                  <a:lnTo>
                    <a:pt x="0" y="384357"/>
                  </a:lnTo>
                  <a:lnTo>
                    <a:pt x="51784" y="393937"/>
                  </a:lnTo>
                  <a:cubicBezTo>
                    <a:pt x="104770" y="397707"/>
                    <a:pt x="153378" y="409086"/>
                    <a:pt x="205561" y="414859"/>
                  </a:cubicBezTo>
                  <a:cubicBezTo>
                    <a:pt x="254062" y="420400"/>
                    <a:pt x="305001" y="422574"/>
                    <a:pt x="354391" y="426667"/>
                  </a:cubicBezTo>
                  <a:cubicBezTo>
                    <a:pt x="386450" y="429269"/>
                    <a:pt x="420771" y="429847"/>
                    <a:pt x="448281" y="436308"/>
                  </a:cubicBezTo>
                  <a:cubicBezTo>
                    <a:pt x="499904" y="448391"/>
                    <a:pt x="551004" y="446576"/>
                    <a:pt x="611518" y="434166"/>
                  </a:cubicBezTo>
                  <a:cubicBezTo>
                    <a:pt x="654695" y="425361"/>
                    <a:pt x="702395" y="422710"/>
                    <a:pt x="746076" y="422520"/>
                  </a:cubicBezTo>
                  <a:cubicBezTo>
                    <a:pt x="798481" y="422218"/>
                    <a:pt x="848400" y="419817"/>
                    <a:pt x="902724" y="409989"/>
                  </a:cubicBezTo>
                  <a:cubicBezTo>
                    <a:pt x="977291" y="396518"/>
                    <a:pt x="1048428" y="397321"/>
                    <a:pt x="1113854" y="414230"/>
                  </a:cubicBezTo>
                  <a:cubicBezTo>
                    <a:pt x="1184155" y="432145"/>
                    <a:pt x="1258677" y="446437"/>
                    <a:pt x="1333449" y="459938"/>
                  </a:cubicBezTo>
                  <a:cubicBezTo>
                    <a:pt x="1354772" y="463883"/>
                    <a:pt x="1385284" y="463304"/>
                    <a:pt x="1408608" y="458278"/>
                  </a:cubicBezTo>
                  <a:cubicBezTo>
                    <a:pt x="1483492" y="441930"/>
                    <a:pt x="1561495" y="427025"/>
                    <a:pt x="1630191" y="403061"/>
                  </a:cubicBezTo>
                  <a:cubicBezTo>
                    <a:pt x="1735315" y="366348"/>
                    <a:pt x="1840887" y="337881"/>
                    <a:pt x="1956289" y="332366"/>
                  </a:cubicBezTo>
                  <a:cubicBezTo>
                    <a:pt x="1986669" y="330865"/>
                    <a:pt x="2019100" y="336056"/>
                    <a:pt x="2042814" y="344002"/>
                  </a:cubicBezTo>
                  <a:cubicBezTo>
                    <a:pt x="2085261" y="358150"/>
                    <a:pt x="2126350" y="370413"/>
                    <a:pt x="2183420" y="369635"/>
                  </a:cubicBezTo>
                  <a:cubicBezTo>
                    <a:pt x="2235035" y="368879"/>
                    <a:pt x="2279659" y="405942"/>
                    <a:pt x="2269566" y="439859"/>
                  </a:cubicBezTo>
                  <a:cubicBezTo>
                    <a:pt x="2258267" y="478101"/>
                    <a:pt x="2277762" y="504964"/>
                    <a:pt x="2331129" y="524163"/>
                  </a:cubicBezTo>
                  <a:cubicBezTo>
                    <a:pt x="2352980" y="531807"/>
                    <a:pt x="2364861" y="546162"/>
                    <a:pt x="2385112" y="555357"/>
                  </a:cubicBezTo>
                  <a:cubicBezTo>
                    <a:pt x="2401860" y="562976"/>
                    <a:pt x="2421927" y="570875"/>
                    <a:pt x="2444033" y="572629"/>
                  </a:cubicBezTo>
                  <a:cubicBezTo>
                    <a:pt x="2483469" y="575878"/>
                    <a:pt x="2509763" y="584022"/>
                    <a:pt x="2525979" y="603233"/>
                  </a:cubicBezTo>
                  <a:cubicBezTo>
                    <a:pt x="2549282" y="631254"/>
                    <a:pt x="2578520" y="657481"/>
                    <a:pt x="2603911" y="684825"/>
                  </a:cubicBezTo>
                  <a:cubicBezTo>
                    <a:pt x="2618910" y="700624"/>
                    <a:pt x="2643515" y="707120"/>
                    <a:pt x="2678828" y="706990"/>
                  </a:cubicBezTo>
                  <a:cubicBezTo>
                    <a:pt x="2699243" y="707100"/>
                    <a:pt x="2725615" y="705603"/>
                    <a:pt x="2738094" y="711376"/>
                  </a:cubicBezTo>
                  <a:cubicBezTo>
                    <a:pt x="2805960" y="742855"/>
                    <a:pt x="2895980" y="733032"/>
                    <a:pt x="2983806" y="728243"/>
                  </a:cubicBezTo>
                  <a:cubicBezTo>
                    <a:pt x="2993929" y="727744"/>
                    <a:pt x="3004007" y="726871"/>
                    <a:pt x="3013997" y="725446"/>
                  </a:cubicBezTo>
                  <a:cubicBezTo>
                    <a:pt x="3136002" y="707474"/>
                    <a:pt x="3250133" y="713470"/>
                    <a:pt x="3364419" y="720577"/>
                  </a:cubicBezTo>
                  <a:cubicBezTo>
                    <a:pt x="3394563" y="722507"/>
                    <a:pt x="3428050" y="719807"/>
                    <a:pt x="3460521" y="717628"/>
                  </a:cubicBezTo>
                  <a:cubicBezTo>
                    <a:pt x="3545330" y="712137"/>
                    <a:pt x="3633314" y="698262"/>
                    <a:pt x="3710982" y="714182"/>
                  </a:cubicBezTo>
                  <a:cubicBezTo>
                    <a:pt x="3772122" y="726607"/>
                    <a:pt x="3825029" y="745116"/>
                    <a:pt x="3850961" y="778802"/>
                  </a:cubicBezTo>
                  <a:cubicBezTo>
                    <a:pt x="3868395" y="801427"/>
                    <a:pt x="3898481" y="813185"/>
                    <a:pt x="3946286" y="816372"/>
                  </a:cubicBezTo>
                  <a:cubicBezTo>
                    <a:pt x="3987480" y="819179"/>
                    <a:pt x="4025130" y="827781"/>
                    <a:pt x="4065132" y="832459"/>
                  </a:cubicBezTo>
                  <a:cubicBezTo>
                    <a:pt x="4086246" y="834922"/>
                    <a:pt x="4110400" y="838274"/>
                    <a:pt x="4132173" y="835167"/>
                  </a:cubicBezTo>
                  <a:cubicBezTo>
                    <a:pt x="4190358" y="826865"/>
                    <a:pt x="4249453" y="817300"/>
                    <a:pt x="4305858" y="804156"/>
                  </a:cubicBezTo>
                  <a:cubicBezTo>
                    <a:pt x="4334041" y="797490"/>
                    <a:pt x="4360739" y="782919"/>
                    <a:pt x="4382131" y="769481"/>
                  </a:cubicBezTo>
                  <a:cubicBezTo>
                    <a:pt x="4404161" y="755388"/>
                    <a:pt x="4425552" y="747047"/>
                    <a:pt x="4453289" y="752531"/>
                  </a:cubicBezTo>
                  <a:cubicBezTo>
                    <a:pt x="4522267" y="766292"/>
                    <a:pt x="4590589" y="780524"/>
                    <a:pt x="4657971" y="795835"/>
                  </a:cubicBezTo>
                  <a:cubicBezTo>
                    <a:pt x="4669645" y="798513"/>
                    <a:pt x="4675987" y="807238"/>
                    <a:pt x="4682399" y="813876"/>
                  </a:cubicBezTo>
                  <a:cubicBezTo>
                    <a:pt x="4712325" y="844914"/>
                    <a:pt x="4739115" y="876968"/>
                    <a:pt x="4771814" y="907046"/>
                  </a:cubicBezTo>
                  <a:cubicBezTo>
                    <a:pt x="4783117" y="917329"/>
                    <a:pt x="4807945" y="922850"/>
                    <a:pt x="4827520" y="929876"/>
                  </a:cubicBezTo>
                  <a:cubicBezTo>
                    <a:pt x="4833681" y="932206"/>
                    <a:pt x="4845543" y="931081"/>
                    <a:pt x="4849942" y="933851"/>
                  </a:cubicBezTo>
                  <a:cubicBezTo>
                    <a:pt x="4888949" y="959631"/>
                    <a:pt x="4951287" y="954890"/>
                    <a:pt x="5009626" y="957896"/>
                  </a:cubicBezTo>
                  <a:cubicBezTo>
                    <a:pt x="5059523" y="960407"/>
                    <a:pt x="5111928" y="960104"/>
                    <a:pt x="5158711" y="963814"/>
                  </a:cubicBezTo>
                  <a:cubicBezTo>
                    <a:pt x="5231307" y="969696"/>
                    <a:pt x="5298173" y="973751"/>
                    <a:pt x="5376427" y="963151"/>
                  </a:cubicBezTo>
                  <a:cubicBezTo>
                    <a:pt x="5408579" y="958754"/>
                    <a:pt x="5448461" y="970245"/>
                    <a:pt x="5475787" y="980508"/>
                  </a:cubicBezTo>
                  <a:cubicBezTo>
                    <a:pt x="5528518" y="1000363"/>
                    <a:pt x="5584839" y="1001958"/>
                    <a:pt x="5653401" y="987268"/>
                  </a:cubicBezTo>
                  <a:cubicBezTo>
                    <a:pt x="5676008" y="982341"/>
                    <a:pt x="5702558" y="984595"/>
                    <a:pt x="5726340" y="985357"/>
                  </a:cubicBezTo>
                  <a:cubicBezTo>
                    <a:pt x="5748643" y="985952"/>
                    <a:pt x="5770110" y="988364"/>
                    <a:pt x="5790563" y="991300"/>
                  </a:cubicBezTo>
                  <a:cubicBezTo>
                    <a:pt x="5815128" y="994969"/>
                    <a:pt x="5845522" y="996110"/>
                    <a:pt x="5860260" y="1004958"/>
                  </a:cubicBezTo>
                  <a:cubicBezTo>
                    <a:pt x="5906803" y="1032493"/>
                    <a:pt x="5977069" y="1037385"/>
                    <a:pt x="6042101" y="1036226"/>
                  </a:cubicBezTo>
                  <a:cubicBezTo>
                    <a:pt x="6128232" y="1034888"/>
                    <a:pt x="6222269" y="1027704"/>
                    <a:pt x="6301998" y="989138"/>
                  </a:cubicBezTo>
                  <a:cubicBezTo>
                    <a:pt x="6349672" y="965909"/>
                    <a:pt x="6396952" y="955198"/>
                    <a:pt x="6452025" y="968489"/>
                  </a:cubicBezTo>
                  <a:cubicBezTo>
                    <a:pt x="6489401" y="977695"/>
                    <a:pt x="6558002" y="960731"/>
                    <a:pt x="6589205" y="939474"/>
                  </a:cubicBezTo>
                  <a:cubicBezTo>
                    <a:pt x="6600499" y="931821"/>
                    <a:pt x="6612148" y="924116"/>
                    <a:pt x="6631069" y="911222"/>
                  </a:cubicBezTo>
                  <a:cubicBezTo>
                    <a:pt x="6674305" y="951313"/>
                    <a:pt x="6752346" y="944332"/>
                    <a:pt x="6828274" y="942941"/>
                  </a:cubicBezTo>
                  <a:cubicBezTo>
                    <a:pt x="6874780" y="942157"/>
                    <a:pt x="6889173" y="963896"/>
                    <a:pt x="6900803" y="984140"/>
                  </a:cubicBezTo>
                  <a:cubicBezTo>
                    <a:pt x="6921316" y="1020676"/>
                    <a:pt x="6959796" y="1032557"/>
                    <a:pt x="7034668" y="1018665"/>
                  </a:cubicBezTo>
                  <a:cubicBezTo>
                    <a:pt x="7117337" y="1003282"/>
                    <a:pt x="7199637" y="985309"/>
                    <a:pt x="7281067" y="966327"/>
                  </a:cubicBezTo>
                  <a:cubicBezTo>
                    <a:pt x="7332521" y="954266"/>
                    <a:pt x="7378029" y="936255"/>
                    <a:pt x="7412780" y="909206"/>
                  </a:cubicBezTo>
                  <a:cubicBezTo>
                    <a:pt x="7446535" y="882864"/>
                    <a:pt x="7455445" y="884046"/>
                    <a:pt x="7500327" y="894826"/>
                  </a:cubicBezTo>
                  <a:cubicBezTo>
                    <a:pt x="7552743" y="907363"/>
                    <a:pt x="7606735" y="918164"/>
                    <a:pt x="7662324" y="927415"/>
                  </a:cubicBezTo>
                  <a:cubicBezTo>
                    <a:pt x="7679867" y="930387"/>
                    <a:pt x="7704114" y="926740"/>
                    <a:pt x="7725334" y="924844"/>
                  </a:cubicBezTo>
                  <a:cubicBezTo>
                    <a:pt x="7761320" y="921787"/>
                    <a:pt x="7798617" y="920242"/>
                    <a:pt x="7833279" y="913031"/>
                  </a:cubicBezTo>
                  <a:cubicBezTo>
                    <a:pt x="7866516" y="906023"/>
                    <a:pt x="7898634" y="893700"/>
                    <a:pt x="7928605" y="881683"/>
                  </a:cubicBezTo>
                  <a:cubicBezTo>
                    <a:pt x="8012311" y="848025"/>
                    <a:pt x="8088138" y="810205"/>
                    <a:pt x="8146597" y="762968"/>
                  </a:cubicBezTo>
                  <a:cubicBezTo>
                    <a:pt x="8154091" y="756800"/>
                    <a:pt x="8170249" y="752606"/>
                    <a:pt x="8183577" y="749005"/>
                  </a:cubicBezTo>
                  <a:cubicBezTo>
                    <a:pt x="8205312" y="743071"/>
                    <a:pt x="8227788" y="737222"/>
                    <a:pt x="8250224" y="733642"/>
                  </a:cubicBezTo>
                  <a:cubicBezTo>
                    <a:pt x="8359189" y="716209"/>
                    <a:pt x="8441164" y="678078"/>
                    <a:pt x="8505929" y="626542"/>
                  </a:cubicBezTo>
                  <a:cubicBezTo>
                    <a:pt x="8524585" y="611796"/>
                    <a:pt x="8540107" y="608259"/>
                    <a:pt x="8564194" y="618796"/>
                  </a:cubicBezTo>
                  <a:cubicBezTo>
                    <a:pt x="8592162" y="631043"/>
                    <a:pt x="8628032" y="619507"/>
                    <a:pt x="8660705" y="611069"/>
                  </a:cubicBezTo>
                  <a:cubicBezTo>
                    <a:pt x="8694442" y="602479"/>
                    <a:pt x="8728514" y="593651"/>
                    <a:pt x="8762255" y="585060"/>
                  </a:cubicBezTo>
                  <a:cubicBezTo>
                    <a:pt x="8787227" y="578855"/>
                    <a:pt x="8811899" y="573069"/>
                    <a:pt x="8836439" y="566358"/>
                  </a:cubicBezTo>
                  <a:cubicBezTo>
                    <a:pt x="8912856" y="545447"/>
                    <a:pt x="8983243" y="538425"/>
                    <a:pt x="9050728" y="559575"/>
                  </a:cubicBezTo>
                  <a:cubicBezTo>
                    <a:pt x="9102219" y="575830"/>
                    <a:pt x="9164950" y="573868"/>
                    <a:pt x="9229627" y="557464"/>
                  </a:cubicBezTo>
                  <a:cubicBezTo>
                    <a:pt x="9237706" y="555368"/>
                    <a:pt x="9247529" y="550190"/>
                    <a:pt x="9253451" y="550855"/>
                  </a:cubicBezTo>
                  <a:cubicBezTo>
                    <a:pt x="9342568" y="560232"/>
                    <a:pt x="9405310" y="512383"/>
                    <a:pt x="9484214" y="498671"/>
                  </a:cubicBezTo>
                  <a:cubicBezTo>
                    <a:pt x="9519035" y="492570"/>
                    <a:pt x="9552778" y="473783"/>
                    <a:pt x="9582633" y="458384"/>
                  </a:cubicBezTo>
                  <a:cubicBezTo>
                    <a:pt x="9623689" y="437231"/>
                    <a:pt x="9660183" y="417297"/>
                    <a:pt x="9719670" y="415607"/>
                  </a:cubicBezTo>
                  <a:cubicBezTo>
                    <a:pt x="9779189" y="414101"/>
                    <a:pt x="9830940" y="393878"/>
                    <a:pt x="9871784" y="366147"/>
                  </a:cubicBezTo>
                  <a:cubicBezTo>
                    <a:pt x="9903014" y="345075"/>
                    <a:pt x="9939570" y="338349"/>
                    <a:pt x="9984494" y="336660"/>
                  </a:cubicBezTo>
                  <a:cubicBezTo>
                    <a:pt x="10040642" y="334503"/>
                    <a:pt x="10098165" y="326674"/>
                    <a:pt x="10154708" y="322193"/>
                  </a:cubicBezTo>
                  <a:cubicBezTo>
                    <a:pt x="10166953" y="321201"/>
                    <a:pt x="10182669" y="321603"/>
                    <a:pt x="10190446" y="325025"/>
                  </a:cubicBezTo>
                  <a:cubicBezTo>
                    <a:pt x="10285769" y="367692"/>
                    <a:pt x="10408999" y="350677"/>
                    <a:pt x="10530736" y="335953"/>
                  </a:cubicBezTo>
                  <a:cubicBezTo>
                    <a:pt x="10604506" y="327127"/>
                    <a:pt x="10678397" y="316584"/>
                    <a:pt x="10752157" y="305117"/>
                  </a:cubicBezTo>
                  <a:cubicBezTo>
                    <a:pt x="10777120" y="301365"/>
                    <a:pt x="10803110" y="294636"/>
                    <a:pt x="10824452" y="285927"/>
                  </a:cubicBezTo>
                  <a:cubicBezTo>
                    <a:pt x="10868837" y="267698"/>
                    <a:pt x="10909147" y="246465"/>
                    <a:pt x="10953152" y="228102"/>
                  </a:cubicBezTo>
                  <a:cubicBezTo>
                    <a:pt x="10969622" y="221030"/>
                    <a:pt x="10991730" y="217688"/>
                    <a:pt x="11011614" y="214096"/>
                  </a:cubicBezTo>
                  <a:cubicBezTo>
                    <a:pt x="11046743" y="207573"/>
                    <a:pt x="11086641" y="206412"/>
                    <a:pt x="11116031" y="195421"/>
                  </a:cubicBezTo>
                  <a:cubicBezTo>
                    <a:pt x="11192467" y="166956"/>
                    <a:pt x="11266913" y="160299"/>
                    <a:pt x="11344303" y="166629"/>
                  </a:cubicBezTo>
                  <a:cubicBezTo>
                    <a:pt x="11452657" y="175527"/>
                    <a:pt x="11551626" y="159519"/>
                    <a:pt x="11639050" y="108526"/>
                  </a:cubicBezTo>
                  <a:cubicBezTo>
                    <a:pt x="11678385" y="85543"/>
                    <a:pt x="11720243" y="87879"/>
                    <a:pt x="11757532" y="96530"/>
                  </a:cubicBezTo>
                  <a:cubicBezTo>
                    <a:pt x="11800499" y="106640"/>
                    <a:pt x="11840704" y="105056"/>
                    <a:pt x="11885799" y="86728"/>
                  </a:cubicBezTo>
                  <a:cubicBezTo>
                    <a:pt x="11895784" y="82659"/>
                    <a:pt x="11910604" y="81867"/>
                    <a:pt x="11922874" y="81060"/>
                  </a:cubicBezTo>
                  <a:cubicBezTo>
                    <a:pt x="11992783" y="75806"/>
                    <a:pt x="12063500" y="73647"/>
                    <a:pt x="12115331" y="33587"/>
                  </a:cubicBezTo>
                  <a:cubicBezTo>
                    <a:pt x="12125500" y="25715"/>
                    <a:pt x="12143693" y="20477"/>
                    <a:pt x="12158080" y="1408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A black and white symbol&#10;&#10;Description automatically generated">
            <a:extLst>
              <a:ext uri="{FF2B5EF4-FFF2-40B4-BE49-F238E27FC236}">
                <a16:creationId xmlns:a16="http://schemas.microsoft.com/office/drawing/2014/main" id="{D3810F84-7A65-7F87-78E0-88C38685E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362" y="1814727"/>
            <a:ext cx="1845276" cy="183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8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303E61-4BC7-0265-EC92-ECD3EDDFC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028" y="98854"/>
            <a:ext cx="4472630" cy="16372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Investing Machines with Purpose One Ideology at a Time</a:t>
            </a:r>
          </a:p>
        </p:txBody>
      </p:sp>
      <p:pic>
        <p:nvPicPr>
          <p:cNvPr id="8" name="Content Placeholder 7" descr="A robot reading a book&#10;&#10;Description automatically generated">
            <a:extLst>
              <a:ext uri="{FF2B5EF4-FFF2-40B4-BE49-F238E27FC236}">
                <a16:creationId xmlns:a16="http://schemas.microsoft.com/office/drawing/2014/main" id="{7BD5EE96-91CD-5090-B9EA-A5C4F3B4EE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932" y="127725"/>
            <a:ext cx="6056572" cy="589001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DD2364-7ABB-6DCD-B10D-D76FB7345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2028" y="2207173"/>
            <a:ext cx="5497040" cy="45519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If data machines have no ideology</a:t>
            </a:r>
          </a:p>
          <a:p>
            <a:r>
              <a:rPr lang="en-US" sz="2000" dirty="0">
                <a:solidFill>
                  <a:schemeClr val="tx2"/>
                </a:solidFill>
              </a:rPr>
              <a:t>AND </a:t>
            </a:r>
          </a:p>
          <a:p>
            <a:r>
              <a:rPr lang="en-US" sz="2400" dirty="0">
                <a:solidFill>
                  <a:schemeClr val="tx2"/>
                </a:solidFill>
              </a:rPr>
              <a:t>Data governance is fundamentally ideological</a:t>
            </a:r>
          </a:p>
          <a:p>
            <a:r>
              <a:rPr lang="en-US" sz="2000" dirty="0">
                <a:solidFill>
                  <a:schemeClr val="tx2"/>
                </a:solidFill>
              </a:rPr>
              <a:t>THEN 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How does data governance contribute to the expression of national ideology (political/economic, social, cultural) and its operational as data driven enforcement and development of collective meaning by these data machines?</a:t>
            </a:r>
          </a:p>
        </p:txBody>
      </p:sp>
    </p:spTree>
    <p:extLst>
      <p:ext uri="{BB962C8B-B14F-4D97-AF65-F5344CB8AC3E}">
        <p14:creationId xmlns:p14="http://schemas.microsoft.com/office/powerpoint/2010/main" val="971728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E75F6-D48F-617E-1B81-5916C0B08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64008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U.S.: </a:t>
            </a:r>
            <a:br>
              <a:rPr lang="en-US" dirty="0"/>
            </a:br>
            <a:r>
              <a:rPr lang="en-US" dirty="0"/>
              <a:t>Liberal Democratic Narratives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C432DBB-654E-EEAB-7FBD-674BDD09C8B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21851166"/>
              </p:ext>
            </p:extLst>
          </p:nvPr>
        </p:nvGraphicFramePr>
        <p:xfrm>
          <a:off x="172995" y="1482811"/>
          <a:ext cx="6400800" cy="5356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 descr="A painting of a circus performer&#10;&#10;Description automatically generated">
            <a:extLst>
              <a:ext uri="{FF2B5EF4-FFF2-40B4-BE49-F238E27FC236}">
                <a16:creationId xmlns:a16="http://schemas.microsoft.com/office/drawing/2014/main" id="{C80866AB-F84E-77D8-BD6E-931D554D31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907427" y="18255"/>
            <a:ext cx="4880919" cy="644405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9C4572-EF5C-D187-B5DC-3F003644700D}"/>
              </a:ext>
            </a:extLst>
          </p:cNvPr>
          <p:cNvSpPr txBox="1"/>
          <p:nvPr/>
        </p:nvSpPr>
        <p:spPr>
          <a:xfrm>
            <a:off x="7634204" y="6458181"/>
            <a:ext cx="3373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George Seurat  Le Cirque 1890 Centre Pompidou</a:t>
            </a:r>
          </a:p>
        </p:txBody>
      </p:sp>
    </p:spTree>
    <p:extLst>
      <p:ext uri="{BB962C8B-B14F-4D97-AF65-F5344CB8AC3E}">
        <p14:creationId xmlns:p14="http://schemas.microsoft.com/office/powerpoint/2010/main" val="170357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with blue skin and red hai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8D02F3A-656C-E4E0-5477-B9794A5A1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8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E032C-2E59-6EB5-1357-F9EBAD2AA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89338"/>
            <a:ext cx="3822189" cy="18999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kern="1200" dirty="0">
                <a:latin typeface="+mj-lt"/>
                <a:ea typeface="+mj-ea"/>
                <a:cs typeface="+mj-cs"/>
              </a:rPr>
              <a:t>Mystique --</a:t>
            </a:r>
            <a:br>
              <a:rPr lang="en-US" sz="4000" kern="1200" dirty="0">
                <a:latin typeface="+mj-lt"/>
                <a:ea typeface="+mj-ea"/>
                <a:cs typeface="+mj-cs"/>
              </a:rPr>
            </a:br>
            <a:r>
              <a:rPr lang="en-US" sz="4000" kern="1200" dirty="0">
                <a:latin typeface="+mj-lt"/>
                <a:ea typeface="+mj-ea"/>
                <a:cs typeface="+mj-cs"/>
              </a:rPr>
              <a:t>Demystification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0FD51AD-25EC-AB5F-D0DA-7F385B838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165132"/>
            <a:ext cx="4239976" cy="4603530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Mysteries and veneration</a:t>
            </a:r>
          </a:p>
          <a:p>
            <a:r>
              <a:rPr lang="en-US" sz="2000" dirty="0"/>
              <a:t>Secret rites</a:t>
            </a:r>
          </a:p>
          <a:p>
            <a:r>
              <a:rPr lang="en-US" sz="2000" dirty="0"/>
              <a:t>Public rituals</a:t>
            </a:r>
          </a:p>
          <a:p>
            <a:r>
              <a:rPr lang="en-US" sz="2000" dirty="0"/>
              <a:t>Language as a barrier its imaginaries</a:t>
            </a:r>
          </a:p>
          <a:p>
            <a:pPr lvl="1"/>
            <a:r>
              <a:rPr lang="en-US" sz="1600" dirty="0"/>
              <a:t>Especially language of tech, coding, and modeling</a:t>
            </a:r>
          </a:p>
          <a:p>
            <a:r>
              <a:rPr lang="en-US" sz="2000" dirty="0"/>
              <a:t>Technocracies/priesthoods</a:t>
            </a:r>
          </a:p>
          <a:p>
            <a:r>
              <a:rPr lang="en-US" sz="2000" dirty="0"/>
              <a:t>Power dislocations among priestly castes: Lawyers-officials-coders</a:t>
            </a:r>
          </a:p>
          <a:p>
            <a:r>
              <a:rPr lang="en-US" sz="2000" dirty="0"/>
              <a:t>Terror of the unknown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QUESTION</a:t>
            </a:r>
            <a:r>
              <a:rPr lang="en-US" sz="2000" dirty="0"/>
              <a:t>: If Chinese and US tech and data governance are shrouded in myth, how might one try to overcome the mystique of (1) data governance and (2) its national security narratives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OBJECT</a:t>
            </a:r>
            <a:r>
              <a:rPr lang="en-US" sz="2000" b="1" i="1" dirty="0"/>
              <a:t>: </a:t>
            </a:r>
            <a:r>
              <a:rPr lang="en-US" sz="2000" dirty="0"/>
              <a:t>Develop pathways toward a more nuanced understanding of Chinese and U.S. data governance and its implications for bi-lateral (and global) relations.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748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erson in a suit and a garment of a mous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CABAB3D-C8A8-A9E4-C5A8-2140736E0A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876"/>
          <a:stretch/>
        </p:blipFill>
        <p:spPr>
          <a:xfrm>
            <a:off x="2519309" y="-1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3BCE2-41C0-3079-C2AE-FF05AF4E6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684108" cy="17423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The expressive liberal democratic data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C8341-CC92-D8B1-8D84-3DE5D279E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97" y="1742302"/>
            <a:ext cx="4930346" cy="511568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800" b="1" i="1" dirty="0">
                <a:solidFill>
                  <a:srgbClr val="C00000"/>
                </a:solidFill>
              </a:rPr>
              <a:t>Fundamental set up</a:t>
            </a:r>
          </a:p>
          <a:p>
            <a:pPr lvl="1"/>
            <a:r>
              <a:rPr lang="en-US" sz="1800" dirty="0"/>
              <a:t>Outside oriented in the public sphere</a:t>
            </a:r>
          </a:p>
          <a:p>
            <a:pPr lvl="1"/>
            <a:r>
              <a:rPr lang="en-US" sz="1800" dirty="0"/>
              <a:t>Inside tendencies in the private sphere</a:t>
            </a:r>
          </a:p>
          <a:p>
            <a:pPr lvl="1"/>
            <a:r>
              <a:rPr lang="en-US" sz="1800" dirty="0"/>
              <a:t>Institutions do what each does best</a:t>
            </a:r>
          </a:p>
          <a:p>
            <a:r>
              <a:rPr lang="en-US" sz="1800" b="1" i="1" dirty="0">
                <a:solidFill>
                  <a:srgbClr val="C00000"/>
                </a:solidFill>
              </a:rPr>
              <a:t>State bureaucracies and institutions</a:t>
            </a:r>
          </a:p>
          <a:p>
            <a:pPr lvl="1"/>
            <a:r>
              <a:rPr lang="en-US" sz="1800" i="1" dirty="0"/>
              <a:t>Legislate</a:t>
            </a:r>
          </a:p>
          <a:p>
            <a:pPr lvl="1"/>
            <a:r>
              <a:rPr lang="en-US" sz="1800" i="1" dirty="0"/>
              <a:t>Regulate</a:t>
            </a:r>
            <a:r>
              <a:rPr lang="en-US" sz="1800" dirty="0"/>
              <a:t> </a:t>
            </a:r>
          </a:p>
          <a:p>
            <a:pPr lvl="1"/>
            <a:r>
              <a:rPr lang="en-US" sz="1800" i="1" dirty="0"/>
              <a:t>Administer</a:t>
            </a:r>
            <a:r>
              <a:rPr lang="en-US" sz="1800" dirty="0"/>
              <a:t> through oversight discretionary regulation and compliance-based systems</a:t>
            </a:r>
          </a:p>
          <a:p>
            <a:r>
              <a:rPr lang="en-US" sz="1800" b="1" i="1" dirty="0">
                <a:solidFill>
                  <a:srgbClr val="C00000"/>
                </a:solidFill>
              </a:rPr>
              <a:t>Private Actor institutions </a:t>
            </a:r>
          </a:p>
          <a:p>
            <a:pPr lvl="1"/>
            <a:r>
              <a:rPr lang="en-US" sz="1800" dirty="0"/>
              <a:t>The boring business of setting standards and parameters</a:t>
            </a:r>
          </a:p>
          <a:p>
            <a:pPr lvl="1"/>
            <a:r>
              <a:rPr lang="en-US" sz="1800" dirty="0"/>
              <a:t>The problem of property in markets based regulatory system</a:t>
            </a:r>
          </a:p>
          <a:p>
            <a:r>
              <a:rPr lang="en-US" sz="2200" dirty="0"/>
              <a:t>Data machines become the space where political battles over social relations orthodoxies are played out</a:t>
            </a:r>
            <a:endParaRPr lang="en-US" sz="11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46040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5CB509-90D4-BA14-C7D5-6F636D28C4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511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AB26F3-10F5-D22B-4657-ACA47F82C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405" y="24714"/>
            <a:ext cx="5225877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China 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Marxist-Leninist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Narratives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A7EFA-F5E2-F1BE-57A9-1FDFCFA9C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630195"/>
            <a:ext cx="4516228" cy="6227795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Data governance as an expression of Marxist-Leninist normativity</a:t>
            </a:r>
          </a:p>
          <a:p>
            <a:pPr marL="457200" lvl="1">
              <a:spcBef>
                <a:spcPts val="0"/>
              </a:spcBef>
            </a:pPr>
            <a:r>
              <a:rPr lang="en-US" sz="2000" dirty="0">
                <a:effectLst/>
              </a:rPr>
              <a:t>CPC Guidance</a:t>
            </a:r>
          </a:p>
          <a:p>
            <a:pPr marL="914400" lvl="2">
              <a:spcBef>
                <a:spcPts val="0"/>
              </a:spcBef>
            </a:pPr>
            <a:r>
              <a:rPr lang="en-US" dirty="0">
                <a:effectLst/>
              </a:rPr>
              <a:t>New Era theory</a:t>
            </a:r>
          </a:p>
          <a:p>
            <a:pPr marL="457200" lvl="1">
              <a:spcBef>
                <a:spcPts val="0"/>
              </a:spcBef>
            </a:pPr>
            <a:r>
              <a:rPr lang="en-US" sz="2000" dirty="0">
                <a:effectLst/>
              </a:rPr>
              <a:t>Administrative operational superstructures</a:t>
            </a:r>
          </a:p>
          <a:p>
            <a:pPr marL="914400" lvl="2">
              <a:spcBef>
                <a:spcPts val="0"/>
              </a:spcBef>
            </a:pPr>
            <a:r>
              <a:rPr lang="en-US" dirty="0"/>
              <a:t>Foreign Relations Law</a:t>
            </a:r>
          </a:p>
          <a:p>
            <a:pPr marL="914400" lvl="2">
              <a:spcBef>
                <a:spcPts val="0"/>
              </a:spcBef>
            </a:pPr>
            <a:r>
              <a:rPr lang="en-US" dirty="0">
                <a:effectLst/>
              </a:rPr>
              <a:t>Data Protection Laws</a:t>
            </a:r>
          </a:p>
          <a:p>
            <a:pPr marL="914400" lvl="2">
              <a:spcBef>
                <a:spcPts val="0"/>
              </a:spcBef>
            </a:pPr>
            <a:r>
              <a:rPr lang="en-US" dirty="0"/>
              <a:t>Counter-Espionage Laws</a:t>
            </a:r>
          </a:p>
          <a:p>
            <a:pPr marL="914400" lvl="2">
              <a:spcBef>
                <a:spcPts val="0"/>
              </a:spcBef>
            </a:pPr>
            <a:r>
              <a:rPr lang="en-US" dirty="0">
                <a:effectLst/>
              </a:rPr>
              <a:t>State secrets law</a:t>
            </a:r>
          </a:p>
          <a:p>
            <a:pPr marL="457200" lvl="1">
              <a:spcBef>
                <a:spcPts val="0"/>
              </a:spcBef>
            </a:pPr>
            <a:r>
              <a:rPr lang="en-US" sz="2000" dirty="0"/>
              <a:t>Organizational implementation</a:t>
            </a:r>
          </a:p>
          <a:p>
            <a:pPr marL="914400" lvl="2">
              <a:spcBef>
                <a:spcPts val="0"/>
              </a:spcBef>
            </a:pPr>
            <a:r>
              <a:rPr lang="en-US" dirty="0">
                <a:effectLst/>
              </a:rPr>
              <a:t>Enterprises (SOEs)</a:t>
            </a:r>
          </a:p>
          <a:p>
            <a:pPr marL="914400" lvl="2">
              <a:spcBef>
                <a:spcPts val="0"/>
              </a:spcBef>
            </a:pPr>
            <a:r>
              <a:rPr lang="en-US" dirty="0"/>
              <a:t>Civil society</a:t>
            </a:r>
          </a:p>
          <a:p>
            <a:pPr marL="914400" lvl="2">
              <a:spcBef>
                <a:spcPts val="0"/>
              </a:spcBef>
            </a:pPr>
            <a:r>
              <a:rPr lang="en-US" dirty="0"/>
              <a:t>(Local) officials</a:t>
            </a:r>
            <a:endParaRPr lang="en-US" dirty="0"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The issue of data as regulatory property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The issue of data governance and the governance of the economy overseen by the state</a:t>
            </a:r>
          </a:p>
          <a:p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76D76E-7290-F7C1-F130-85A220DD9DF2}"/>
              </a:ext>
            </a:extLst>
          </p:cNvPr>
          <p:cNvSpPr txBox="1"/>
          <p:nvPr/>
        </p:nvSpPr>
        <p:spPr>
          <a:xfrm>
            <a:off x="1" y="6289589"/>
            <a:ext cx="4497858" cy="56841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>
                <a:solidFill>
                  <a:srgbClr val="FFFFFF"/>
                </a:solidFill>
              </a:rPr>
              <a:t>Degas Répétition d’un ballet sur la scene 1874 Cntr Pompidou</a:t>
            </a:r>
          </a:p>
        </p:txBody>
      </p:sp>
    </p:spTree>
    <p:extLst>
      <p:ext uri="{BB962C8B-B14F-4D97-AF65-F5344CB8AC3E}">
        <p14:creationId xmlns:p14="http://schemas.microsoft.com/office/powerpoint/2010/main" val="3332712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8058B-83C2-F534-1429-4A52DE8CE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The expressive Marxist-Leninist data machine</a:t>
            </a:r>
          </a:p>
        </p:txBody>
      </p:sp>
      <p:pic>
        <p:nvPicPr>
          <p:cNvPr id="6" name="Content Placeholder 5" descr="A group of men drinking and smoking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A097FF8-F3F5-4ED9-3E6D-15FA189D70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71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D9DCD-CD21-C096-9064-A58A577CD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7345" y="2593322"/>
            <a:ext cx="7531607" cy="426467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1800" b="1" i="1" dirty="0">
                <a:solidFill>
                  <a:srgbClr val="C00000"/>
                </a:solidFill>
              </a:rPr>
              <a:t>Blending exogenous and endogenous governance</a:t>
            </a:r>
          </a:p>
          <a:p>
            <a:pPr lvl="1"/>
            <a:r>
              <a:rPr lang="en-US" sz="1800" dirty="0"/>
              <a:t>The leadership core: </a:t>
            </a:r>
          </a:p>
          <a:p>
            <a:pPr lvl="1"/>
            <a:r>
              <a:rPr lang="en-US" sz="1800" dirty="0"/>
              <a:t>The political guidance and leadership of the vanguard of social forces organized as the CPC and vested with the responsibility of moving society forward</a:t>
            </a:r>
          </a:p>
          <a:p>
            <a:r>
              <a:rPr lang="en-US" sz="1800" b="1" i="1" dirty="0">
                <a:solidFill>
                  <a:srgbClr val="C00000"/>
                </a:solidFill>
              </a:rPr>
              <a:t>The great bottleneck</a:t>
            </a:r>
          </a:p>
          <a:p>
            <a:pPr lvl="1"/>
            <a:r>
              <a:rPr lang="en-US" sz="1800" dirty="0"/>
              <a:t>Within the state—everything</a:t>
            </a:r>
          </a:p>
          <a:p>
            <a:pPr lvl="1"/>
            <a:r>
              <a:rPr lang="en-US" sz="1800" dirty="0"/>
              <a:t>Outside the state—nothing </a:t>
            </a:r>
          </a:p>
          <a:p>
            <a:pPr lvl="1"/>
            <a:r>
              <a:rPr lang="en-US" sz="1800" dirty="0"/>
              <a:t>Regulation as a complex social system of social systems requiring it own data machines</a:t>
            </a:r>
          </a:p>
          <a:p>
            <a:r>
              <a:rPr lang="en-US" sz="1800" b="1" i="1" dirty="0">
                <a:solidFill>
                  <a:srgbClr val="C00000"/>
                </a:solidFill>
              </a:rPr>
              <a:t>Modalities</a:t>
            </a:r>
            <a:r>
              <a:rPr lang="en-US" sz="1800" dirty="0"/>
              <a:t>—Centralization; coordination; unitary purpose; hub and spoke </a:t>
            </a:r>
          </a:p>
          <a:p>
            <a:pPr lvl="1"/>
            <a:r>
              <a:rPr lang="en-US" sz="1800" dirty="0"/>
              <a:t>Social Credit</a:t>
            </a:r>
          </a:p>
          <a:p>
            <a:pPr lvl="1"/>
            <a:r>
              <a:rPr lang="en-US" sz="1800" dirty="0"/>
              <a:t>Smart Cities</a:t>
            </a:r>
          </a:p>
          <a:p>
            <a:pPr lvl="1"/>
            <a:r>
              <a:rPr lang="en-US" sz="1800" dirty="0"/>
              <a:t>Big data governance</a:t>
            </a:r>
          </a:p>
          <a:p>
            <a:pPr lvl="1"/>
            <a:r>
              <a:rPr lang="en-US" sz="1800" dirty="0"/>
              <a:t>Smart government (judiciary; transport, etc.)</a:t>
            </a:r>
          </a:p>
          <a:p>
            <a:pPr lvl="1"/>
            <a:r>
              <a:rPr lang="en-US" sz="1800" dirty="0"/>
              <a:t>Enterprises (SOEs but also private firms)</a:t>
            </a:r>
          </a:p>
          <a:p>
            <a:pPr lvl="2"/>
            <a:r>
              <a:rPr lang="en-US" sz="1800" dirty="0"/>
              <a:t>Sources of data and operators of data machines</a:t>
            </a:r>
          </a:p>
          <a:p>
            <a:pPr lvl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8091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1F4B5-C918-71FA-4270-7310CF5CA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What follows?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1E639-92DA-1F15-B274-F4FDE8CC2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008" y="2172430"/>
            <a:ext cx="4942814" cy="46855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U.S. and China build similar machines (they follow the same pattern of construction</a:t>
            </a:r>
          </a:p>
          <a:p>
            <a:r>
              <a:rPr lang="en-US" sz="2000" dirty="0"/>
              <a:t>BUT</a:t>
            </a:r>
          </a:p>
          <a:p>
            <a:r>
              <a:rPr lang="en-US" sz="2000" dirty="0"/>
              <a:t>The machines operate to different ends</a:t>
            </a:r>
          </a:p>
          <a:p>
            <a:r>
              <a:rPr lang="en-US" sz="2000" dirty="0"/>
              <a:t>Different </a:t>
            </a:r>
          </a:p>
          <a:p>
            <a:pPr lvl="1"/>
            <a:r>
              <a:rPr lang="en-US" sz="2000" dirty="0"/>
              <a:t>value and identification of data (and data character)</a:t>
            </a:r>
          </a:p>
          <a:p>
            <a:pPr lvl="1"/>
            <a:r>
              <a:rPr lang="en-US" sz="2000" dirty="0"/>
              <a:t>focus of regulatory structures and ends</a:t>
            </a:r>
          </a:p>
          <a:p>
            <a:pPr lvl="1"/>
            <a:r>
              <a:rPr lang="en-US" sz="2000" dirty="0"/>
              <a:t>Mirrors of normativity and bias</a:t>
            </a:r>
          </a:p>
          <a:p>
            <a:r>
              <a:rPr lang="en-US" sz="2000" dirty="0"/>
              <a:t>Compatibility?</a:t>
            </a:r>
          </a:p>
          <a:p>
            <a:r>
              <a:rPr lang="en-US" sz="2000" dirty="0"/>
              <a:t>Interactivity?</a:t>
            </a:r>
          </a:p>
          <a:p>
            <a:endParaRPr lang="en-US" sz="1700" dirty="0"/>
          </a:p>
        </p:txBody>
      </p:sp>
      <p:pic>
        <p:nvPicPr>
          <p:cNvPr id="6" name="Content Placeholder 5" descr="A toy robot fighting in a boxing ring&#10;&#10;Description automatically generated">
            <a:extLst>
              <a:ext uri="{FF2B5EF4-FFF2-40B4-BE49-F238E27FC236}">
                <a16:creationId xmlns:a16="http://schemas.microsoft.com/office/drawing/2014/main" id="{24431502-D010-F337-B122-93219B945A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63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9820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59F2CF-6610-197A-D789-D6963CAA2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11" y="95538"/>
            <a:ext cx="6561862" cy="8135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From Sentience to Robot Wars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9ED08-AD07-7B35-9C92-5B780904D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212" y="1322173"/>
            <a:ext cx="6178378" cy="544029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000" dirty="0"/>
              <a:t>Congruence or disjunction among systems?</a:t>
            </a:r>
          </a:p>
          <a:p>
            <a:r>
              <a:rPr lang="en-US" sz="2000" dirty="0"/>
              <a:t>Inter-Systemic Warfare: blocking legislation</a:t>
            </a:r>
          </a:p>
          <a:p>
            <a:r>
              <a:rPr lang="en-US" sz="2000" dirty="0"/>
              <a:t>Warring narratives</a:t>
            </a:r>
          </a:p>
          <a:p>
            <a:pPr lvl="1"/>
            <a:r>
              <a:rPr lang="en-US" sz="2000" dirty="0"/>
              <a:t>Signification of good and evil systems premises</a:t>
            </a:r>
          </a:p>
          <a:p>
            <a:pPr lvl="1"/>
            <a:r>
              <a:rPr lang="en-US" sz="2000" dirty="0"/>
              <a:t>Fairness and trustworthiness</a:t>
            </a:r>
          </a:p>
          <a:p>
            <a:r>
              <a:rPr lang="en-US" sz="2000" dirty="0"/>
              <a:t>Power through projection of “effects” of system operation</a:t>
            </a:r>
          </a:p>
          <a:p>
            <a:pPr lvl="1"/>
            <a:r>
              <a:rPr lang="en-US" sz="2000" dirty="0"/>
              <a:t>Global CSR  compliance regimes versus state secrets rule</a:t>
            </a:r>
          </a:p>
          <a:p>
            <a:pPr lvl="1"/>
            <a:r>
              <a:rPr lang="en-US" sz="2000" dirty="0"/>
              <a:t>Domestication of data and analytics</a:t>
            </a:r>
          </a:p>
          <a:p>
            <a:pPr lvl="1"/>
            <a:r>
              <a:rPr lang="en-US" sz="2000" dirty="0"/>
              <a:t>Analytic black boxes</a:t>
            </a:r>
          </a:p>
          <a:p>
            <a:r>
              <a:rPr lang="en-US" sz="2000" dirty="0"/>
              <a:t>The impenetrability of language and control</a:t>
            </a:r>
          </a:p>
          <a:p>
            <a:pPr lvl="1"/>
            <a:r>
              <a:rPr lang="en-US" sz="2000" dirty="0"/>
              <a:t>Coders versus lawyers versus public officials</a:t>
            </a:r>
          </a:p>
          <a:p>
            <a:pPr lvl="1"/>
            <a:r>
              <a:rPr lang="en-US" sz="2000" dirty="0"/>
              <a:t>Accountability across languages</a:t>
            </a:r>
          </a:p>
          <a:p>
            <a:r>
              <a:rPr lang="en-US" sz="2000" dirty="0"/>
              <a:t>Human versus Non-Carbon intelligence</a:t>
            </a:r>
          </a:p>
          <a:p>
            <a:pPr lvl="1"/>
            <a:r>
              <a:rPr lang="en-US" sz="2000" dirty="0"/>
              <a:t>Backdoors</a:t>
            </a:r>
          </a:p>
          <a:p>
            <a:pPr lvl="1"/>
            <a:r>
              <a:rPr lang="en-US" sz="2000" dirty="0"/>
              <a:t>Sabotage</a:t>
            </a:r>
          </a:p>
          <a:p>
            <a:pPr lvl="1"/>
            <a:r>
              <a:rPr lang="en-US" sz="2000" dirty="0"/>
              <a:t>Bias drift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A video game cover with a robot and guns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8568993-34C7-DFF5-B3DE-151CE9299F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05146" y="909081"/>
            <a:ext cx="3512172" cy="50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6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3B798E-965C-81C7-C5EC-4DC13862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Questions?</a:t>
            </a:r>
          </a:p>
        </p:txBody>
      </p:sp>
      <p:pic>
        <p:nvPicPr>
          <p:cNvPr id="7" name="Content Placeholder 6" descr="A person in a black coa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4F6E60B-97D4-491C-85A4-617ABBD90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" b="17409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14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A3C04-781F-E36F-4045-BC5068544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 dirty="0">
                <a:solidFill>
                  <a:schemeClr val="bg1"/>
                </a:solidFill>
              </a:rPr>
              <a:t>Thanks</a:t>
            </a:r>
          </a:p>
        </p:txBody>
      </p:sp>
      <p:pic>
        <p:nvPicPr>
          <p:cNvPr id="4" name="Content Placeholder 3" descr="A person in tin person garment&#10;&#10;Description automatically generated">
            <a:extLst>
              <a:ext uri="{FF2B5EF4-FFF2-40B4-BE49-F238E27FC236}">
                <a16:creationId xmlns:a16="http://schemas.microsoft.com/office/drawing/2014/main" id="{63A87062-3B8E-8A0E-A08C-4A7CAC848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2757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89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A40B3-8A58-D6BE-6A20-D69FC3C4A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476760" cy="12727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From Mystique to 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042B11-8B66-E676-5CF7-D4AD9A78FC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505" y="1371600"/>
            <a:ext cx="5962785" cy="539312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000" dirty="0"/>
              <a:t>The mystique of data: </a:t>
            </a:r>
            <a:r>
              <a:rPr lang="en-US" sz="2000" b="1" i="1" dirty="0">
                <a:solidFill>
                  <a:srgbClr val="C00000"/>
                </a:solidFill>
              </a:rPr>
              <a:t>Conscious</a:t>
            </a:r>
            <a:r>
              <a:rPr lang="en-US" sz="2000" dirty="0"/>
              <a:t> tools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Conceptualization</a:t>
            </a:r>
            <a:r>
              <a:rPr lang="en-US" sz="2000" dirty="0"/>
              <a:t> framework issues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Identification</a:t>
            </a:r>
            <a:r>
              <a:rPr lang="en-US" sz="2000" dirty="0"/>
              <a:t> framework issues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Rationalization</a:t>
            </a:r>
            <a:r>
              <a:rPr lang="en-US" sz="2000" dirty="0"/>
              <a:t> framework issues</a:t>
            </a:r>
          </a:p>
          <a:p>
            <a:r>
              <a:rPr lang="en-US" sz="2000" dirty="0"/>
              <a:t>The mystique of data governance: </a:t>
            </a:r>
            <a:r>
              <a:rPr lang="en-US" sz="2000" b="1" i="1" dirty="0">
                <a:solidFill>
                  <a:srgbClr val="C00000"/>
                </a:solidFill>
              </a:rPr>
              <a:t>Sentient</a:t>
            </a:r>
            <a:r>
              <a:rPr lang="en-US" sz="2000" dirty="0"/>
              <a:t> modalities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Building the machine</a:t>
            </a:r>
          </a:p>
          <a:p>
            <a:pPr lvl="2"/>
            <a:r>
              <a:rPr lang="en-US" dirty="0"/>
              <a:t>Outside/Inside regulatory problem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From machine to tool</a:t>
            </a:r>
            <a:r>
              <a:rPr lang="en-US" sz="2000" dirty="0"/>
              <a:t>—the mirror</a:t>
            </a:r>
          </a:p>
          <a:p>
            <a:pPr lvl="2"/>
            <a:r>
              <a:rPr lang="en-US" dirty="0"/>
              <a:t>Bias and norms</a:t>
            </a:r>
          </a:p>
          <a:p>
            <a:pPr lvl="2"/>
            <a:r>
              <a:rPr lang="en-US" dirty="0"/>
              <a:t>Markets and Property</a:t>
            </a:r>
          </a:p>
          <a:p>
            <a:pPr lvl="2"/>
            <a:r>
              <a:rPr lang="en-US" dirty="0"/>
              <a:t>Public policy and regulatory assets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From tool to sentience</a:t>
            </a:r>
          </a:p>
          <a:p>
            <a:pPr lvl="2"/>
            <a:r>
              <a:rPr lang="en-US" dirty="0"/>
              <a:t>Interactivity and autonomous interactivity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De-mystification</a:t>
            </a:r>
            <a:r>
              <a:rPr lang="en-US" sz="2000" dirty="0">
                <a:solidFill>
                  <a:srgbClr val="C00000"/>
                </a:solidFill>
              </a:rPr>
              <a:t>-</a:t>
            </a:r>
            <a:r>
              <a:rPr lang="en-US" sz="2000" dirty="0"/>
              <a:t>-the unbearable lightness of </a:t>
            </a:r>
            <a:r>
              <a:rPr lang="en-US" sz="2000" b="1" i="1" dirty="0">
                <a:solidFill>
                  <a:srgbClr val="C00000"/>
                </a:solidFill>
              </a:rPr>
              <a:t>national characteristics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sz="2000" dirty="0"/>
              <a:t>US data governance</a:t>
            </a:r>
          </a:p>
          <a:p>
            <a:pPr lvl="1"/>
            <a:r>
              <a:rPr lang="en-US" sz="2000" dirty="0"/>
              <a:t>Chinese data governance</a:t>
            </a:r>
          </a:p>
          <a:p>
            <a:pPr lvl="1"/>
            <a:r>
              <a:rPr lang="en-US" sz="2000" dirty="0"/>
              <a:t>The fight for a dominant global narrative of governance</a:t>
            </a:r>
          </a:p>
          <a:p>
            <a:pPr lvl="1"/>
            <a:endParaRPr lang="en-US" sz="1100" dirty="0"/>
          </a:p>
          <a:p>
            <a:endParaRPr lang="en-US" sz="11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004E7F3-38D0-9FE0-5A60-FE72598EF1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445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2760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1E82B6-1E11-6ED2-DC03-60952A352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707132"/>
            <a:ext cx="3667125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Mystique of Data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7DEEDDB-CCE9-3594-4B82-0F6F30E75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910" r="1" b="9590"/>
          <a:stretch/>
        </p:blipFill>
        <p:spPr>
          <a:xfrm>
            <a:off x="263610" y="584498"/>
            <a:ext cx="5706183" cy="568900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096001" y="320992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082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9CB0DE-1900-9588-9F64-6E5A157CC0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511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F8DAF6-F0D9-B7EC-0084-DA2AEE5E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072" y="0"/>
            <a:ext cx="4337335" cy="16711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Data:</a:t>
            </a:r>
            <a:br>
              <a:rPr lang="en-US" sz="4000" dirty="0"/>
            </a:br>
            <a:r>
              <a:rPr lang="en-US" sz="4000" dirty="0"/>
              <a:t>Building blocks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09E611-096B-B5D8-CDE8-73143A22B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028497"/>
            <a:ext cx="4657341" cy="48295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What is it?</a:t>
            </a:r>
          </a:p>
          <a:p>
            <a:r>
              <a:rPr lang="en-US" sz="2400" dirty="0"/>
              <a:t> Who decides?</a:t>
            </a:r>
          </a:p>
          <a:p>
            <a:r>
              <a:rPr lang="en-US" sz="2400" dirty="0"/>
              <a:t> What is its character?</a:t>
            </a:r>
          </a:p>
          <a:p>
            <a:r>
              <a:rPr lang="en-US" sz="2400" dirty="0"/>
              <a:t>Unitary or relational subjectivity?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Individual </a:t>
            </a:r>
            <a:r>
              <a:rPr lang="en-US" sz="2000" dirty="0"/>
              <a:t>(privacy integrity); 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State </a:t>
            </a:r>
            <a:r>
              <a:rPr lang="en-US" sz="2000" dirty="0"/>
              <a:t>(regulatory asset) 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Enterprise</a:t>
            </a:r>
            <a:r>
              <a:rPr lang="en-US" sz="2000" dirty="0"/>
              <a:t> (economic asset); 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Social relations </a:t>
            </a:r>
            <a:r>
              <a:rPr lang="en-US" sz="2000" dirty="0"/>
              <a:t>(basic building blocks of managerial narratives and societal sentience)</a:t>
            </a:r>
          </a:p>
          <a:p>
            <a:pPr lvl="1"/>
            <a:r>
              <a:rPr lang="en-US" sz="2000" b="1" i="1" dirty="0">
                <a:solidFill>
                  <a:srgbClr val="C00000"/>
                </a:solidFill>
              </a:rPr>
              <a:t>Political elites </a:t>
            </a:r>
            <a:r>
              <a:rPr lang="en-US" sz="2000" dirty="0"/>
              <a:t>(normative asset)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6000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AAC9C8-B7D4-1618-30DA-244A97AF2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31" y="336331"/>
            <a:ext cx="4674909" cy="16283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Data: </a:t>
            </a:r>
            <a:b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 Name is Legion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”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(Mark 5:9)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5591C-277D-4AE4-23EA-0977B6E58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484" y="2459116"/>
            <a:ext cx="3702579" cy="352482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All actors produce and consume data 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All actors are data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Data consumption and production is data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Data analytics consumes data and is data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Data integrity is data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Data governance is data</a:t>
            </a:r>
          </a:p>
        </p:txBody>
      </p:sp>
      <p:pic>
        <p:nvPicPr>
          <p:cNvPr id="6" name="Content Placeholder 5" descr="A poster with a mask and tex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B35CD178-8898-DFF7-92C8-EC271EA33D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9933" y="6724"/>
            <a:ext cx="4635420" cy="684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87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79488A-08CC-9954-46ED-FB45F7D82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01" y="175501"/>
            <a:ext cx="5995086" cy="1325563"/>
          </a:xfrm>
        </p:spPr>
        <p:txBody>
          <a:bodyPr/>
          <a:lstStyle/>
          <a:p>
            <a:r>
              <a:rPr lang="en-US" dirty="0"/>
              <a:t>Data and its Platforms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60222D-290C-7BE5-9057-C4694C793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810" y="1501063"/>
            <a:ext cx="6301946" cy="5270440"/>
          </a:xfrm>
        </p:spPr>
        <p:txBody>
          <a:bodyPr>
            <a:normAutofit fontScale="77500" lnSpcReduction="20000"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Data modalities </a:t>
            </a:r>
          </a:p>
          <a:p>
            <a:pPr lvl="1"/>
            <a:r>
              <a:rPr lang="en-US" b="1" dirty="0"/>
              <a:t>Organizing data</a:t>
            </a:r>
          </a:p>
          <a:p>
            <a:pPr lvl="2"/>
            <a:r>
              <a:rPr lang="en-US" dirty="0"/>
              <a:t>Data lifeworlds (</a:t>
            </a:r>
            <a:r>
              <a:rPr lang="de-DE" i="1" dirty="0"/>
              <a:t>Lebenswelt</a:t>
            </a:r>
            <a:r>
              <a:rPr lang="de-DE" dirty="0"/>
              <a:t>)</a:t>
            </a:r>
            <a:r>
              <a:rPr lang="en-US" dirty="0"/>
              <a:t> - imaginaries</a:t>
            </a:r>
          </a:p>
          <a:p>
            <a:pPr lvl="2"/>
            <a:r>
              <a:rPr lang="en-US" dirty="0"/>
              <a:t>Inter-subjective </a:t>
            </a:r>
          </a:p>
          <a:p>
            <a:pPr lvl="1"/>
            <a:r>
              <a:rPr lang="en-US" b="1" dirty="0"/>
              <a:t>Activating data</a:t>
            </a:r>
          </a:p>
          <a:p>
            <a:pPr lvl="2"/>
            <a:r>
              <a:rPr lang="en-US" dirty="0"/>
              <a:t>Data analytics</a:t>
            </a:r>
          </a:p>
          <a:p>
            <a:pPr lvl="2"/>
            <a:r>
              <a:rPr lang="en-US" dirty="0"/>
              <a:t>Ratings, modelling, compliance, social/economic discipline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Platforms</a:t>
            </a:r>
          </a:p>
          <a:p>
            <a:pPr lvl="1"/>
            <a:r>
              <a:rPr lang="en-US" dirty="0"/>
              <a:t>The incarnation of </a:t>
            </a:r>
            <a:r>
              <a:rPr lang="en-US" b="1" i="1" dirty="0"/>
              <a:t>instrumentalized data</a:t>
            </a:r>
          </a:p>
          <a:p>
            <a:pPr lvl="2"/>
            <a:r>
              <a:rPr lang="en-US" dirty="0"/>
              <a:t>Descriptive Model</a:t>
            </a:r>
          </a:p>
          <a:p>
            <a:pPr lvl="2"/>
            <a:r>
              <a:rPr lang="en-US" dirty="0"/>
              <a:t>Predictive Models</a:t>
            </a:r>
          </a:p>
          <a:p>
            <a:pPr lvl="2"/>
            <a:r>
              <a:rPr lang="en-US" dirty="0"/>
              <a:t>Interactive data-based sentience; generative AI</a:t>
            </a:r>
          </a:p>
          <a:p>
            <a:pPr lvl="1"/>
            <a:r>
              <a:rPr lang="en-US" dirty="0"/>
              <a:t>Users and consumers of data</a:t>
            </a:r>
          </a:p>
          <a:p>
            <a:pPr lvl="2"/>
            <a:r>
              <a:rPr lang="en-US" dirty="0"/>
              <a:t>Analytics machinery; automated assessment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Connecting Platforms</a:t>
            </a:r>
          </a:p>
          <a:p>
            <a:pPr lvl="1"/>
            <a:r>
              <a:rPr lang="en-US" dirty="0"/>
              <a:t>Neural pathways; circulatory systems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Conscious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(capable to responding to stimulus; pain, pleasure, inputs)</a:t>
            </a:r>
          </a:p>
          <a:p>
            <a:pPr lvl="1"/>
            <a:r>
              <a:rPr lang="en-US" dirty="0"/>
              <a:t>But not </a:t>
            </a:r>
            <a:r>
              <a:rPr lang="en-US" b="1" i="1" dirty="0">
                <a:solidFill>
                  <a:srgbClr val="C00000"/>
                </a:solidFill>
              </a:rPr>
              <a:t>sentient</a:t>
            </a:r>
            <a:r>
              <a:rPr lang="en-US" dirty="0"/>
              <a:t> (self-awareness in the face of sensation—</a:t>
            </a:r>
            <a:r>
              <a:rPr lang="en-US" i="1" dirty="0"/>
              <a:t>phenomenal consciousness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D74D56-E971-154E-3C6A-BD912951BDA0}"/>
              </a:ext>
            </a:extLst>
          </p:cNvPr>
          <p:cNvSpPr txBox="1"/>
          <p:nvPr/>
        </p:nvSpPr>
        <p:spPr>
          <a:xfrm>
            <a:off x="7420303" y="6082335"/>
            <a:ext cx="42882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Gen 1:2 “And the earth was without form, and void; and darkness was upon the face of the deep. And the Spirit of God moved upon the face of the waters”)</a:t>
            </a:r>
          </a:p>
        </p:txBody>
      </p:sp>
      <p:pic>
        <p:nvPicPr>
          <p:cNvPr id="8" name="Content Placeholder 7" descr="A glass window with escalators in a building&#10;&#10;Description automatically generated">
            <a:extLst>
              <a:ext uri="{FF2B5EF4-FFF2-40B4-BE49-F238E27FC236}">
                <a16:creationId xmlns:a16="http://schemas.microsoft.com/office/drawing/2014/main" id="{36DF9C49-46B8-7687-B926-F3B815F1B6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8278" y="85711"/>
            <a:ext cx="4500246" cy="5930610"/>
          </a:xfrm>
        </p:spPr>
      </p:pic>
    </p:spTree>
    <p:extLst>
      <p:ext uri="{BB962C8B-B14F-4D97-AF65-F5344CB8AC3E}">
        <p14:creationId xmlns:p14="http://schemas.microsoft.com/office/powerpoint/2010/main" val="2382140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4F7C0-3DF2-D9FC-6FA2-5CDDF349D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De-Mystified</a:t>
            </a:r>
          </a:p>
        </p:txBody>
      </p:sp>
      <p:pic>
        <p:nvPicPr>
          <p:cNvPr id="8" name="Picture 7" descr="A toy robot with a blue and black head&#10;&#10;Description automatically generated with medium confidence">
            <a:extLst>
              <a:ext uri="{FF2B5EF4-FFF2-40B4-BE49-F238E27FC236}">
                <a16:creationId xmlns:a16="http://schemas.microsoft.com/office/drawing/2014/main" id="{263CF9B6-8928-1F15-6B04-022D31010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93" r="13774" b="1"/>
          <a:stretch/>
        </p:blipFill>
        <p:spPr>
          <a:xfrm>
            <a:off x="0" y="313806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A pile of colorful building blocks&#10;&#10;Description automatically generated">
            <a:extLst>
              <a:ext uri="{FF2B5EF4-FFF2-40B4-BE49-F238E27FC236}">
                <a16:creationId xmlns:a16="http://schemas.microsoft.com/office/drawing/2014/main" id="{4ACEC286-4937-CD6F-140B-4DA51A8E17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4018" r="3" b="6851"/>
          <a:stretch/>
        </p:blipFill>
        <p:spPr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7BF73-F2B1-4CEB-BBDC-534AA2320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296" y="2706624"/>
            <a:ext cx="7534656" cy="4114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Data is the basic building block of systems and their governance</a:t>
            </a:r>
          </a:p>
          <a:p>
            <a:r>
              <a:rPr lang="en-US" sz="1800" dirty="0"/>
              <a:t>Anything that can be observed, experienced, created, or undertaken AND recorded can be data</a:t>
            </a:r>
          </a:p>
          <a:p>
            <a:r>
              <a:rPr lang="en-US" sz="1800" dirty="0"/>
              <a:t>Data has no essence other than “being” data</a:t>
            </a:r>
          </a:p>
          <a:p>
            <a:r>
              <a:rPr lang="en-US" sz="1800" dirty="0"/>
              <a:t>Everything else is strategic and instrumental:</a:t>
            </a:r>
          </a:p>
          <a:p>
            <a:pPr lvl="1"/>
            <a:r>
              <a:rPr lang="en-US" sz="1800" dirty="0"/>
              <a:t>Identifying/choosing data</a:t>
            </a:r>
          </a:p>
          <a:p>
            <a:pPr lvl="1"/>
            <a:r>
              <a:rPr lang="en-US" sz="1800" dirty="0"/>
              <a:t>Choosing the subjective center </a:t>
            </a:r>
          </a:p>
          <a:p>
            <a:pPr lvl="1"/>
            <a:r>
              <a:rPr lang="en-US" sz="1800" dirty="0"/>
              <a:t> Organizing/activating data (platforms)</a:t>
            </a:r>
          </a:p>
          <a:p>
            <a:pPr lvl="1"/>
            <a:r>
              <a:rPr lang="en-US" sz="1800" dirty="0"/>
              <a:t>Connecting platforms (neural networks and circulatory systems</a:t>
            </a:r>
          </a:p>
          <a:p>
            <a:r>
              <a:rPr lang="en-US" sz="1800" dirty="0"/>
              <a:t>There are governance issues around each of these, and governance issues around their interconnection, and the relationship of producer/consumers of data.</a:t>
            </a:r>
          </a:p>
          <a:p>
            <a:pPr lvl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970955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A5D57-4A63-7443-9C61-31147207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8" y="992093"/>
            <a:ext cx="3920764" cy="54952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300" b="1" i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The Mystique of Governance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From Consciousness in/of Data Systems to Sentient Data Systems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2514C6C-4394-9235-8E9B-BE23CA899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5534" y="578738"/>
            <a:ext cx="4749083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42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1979</Words>
  <Application>Microsoft Macintosh PowerPoint</Application>
  <PresentationFormat>Widescreen</PresentationFormat>
  <Paragraphs>291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Data/Governance With Ideological Characteristics:  China in (and as) the Shadow of the US </vt:lpstr>
      <vt:lpstr>Mystique -- Demystification</vt:lpstr>
      <vt:lpstr>From Mystique to Management</vt:lpstr>
      <vt:lpstr>The Mystique of Data</vt:lpstr>
      <vt:lpstr>Data: Building blocks</vt:lpstr>
      <vt:lpstr>Data:  “My Name is Legion” (Mark 5:9)</vt:lpstr>
      <vt:lpstr>Data and its Platforms</vt:lpstr>
      <vt:lpstr>Data De-Mystified</vt:lpstr>
      <vt:lpstr>The Mystique of Governance: From Consciousness in/of Data Systems to Sentient Data Systems </vt:lpstr>
      <vt:lpstr>The “How” Problem -- Building Systemic Structures and the “Instruction Manuel” of Governance:</vt:lpstr>
      <vt:lpstr>(1) From Machine to Tool:  The Mirror of Normativity, Ideology, and Bias</vt:lpstr>
      <vt:lpstr>Markets and Commodification </vt:lpstr>
      <vt:lpstr>The Emergence of Data as Regulatory Property</vt:lpstr>
      <vt:lpstr>(2) From Tool to Sentience:  Autonomous Virtual Automation</vt:lpstr>
      <vt:lpstr>Quality Control</vt:lpstr>
      <vt:lpstr>Governance De-Mystified</vt:lpstr>
      <vt:lpstr>The unbearable lightness of national characteristics Y ī —Data as “Social Skin” </vt:lpstr>
      <vt:lpstr>Investing Machines with Purpose One Ideology at a Time</vt:lpstr>
      <vt:lpstr>U.S.:  Liberal Democratic Narratives</vt:lpstr>
      <vt:lpstr>The expressive liberal democratic data machine</vt:lpstr>
      <vt:lpstr>China  Marxist-Leninist Narratives</vt:lpstr>
      <vt:lpstr>The expressive Marxist-Leninist data machine</vt:lpstr>
      <vt:lpstr>What follows?</vt:lpstr>
      <vt:lpstr>From Sentience to Robot Wars</vt:lpstr>
      <vt:lpstr>Questions?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Mystique of Data, and of Data Governance With Ideological Characteristics:  China in (and) the Shadow of the US </dc:title>
  <dc:creator>Backer, Larry Cata</dc:creator>
  <cp:lastModifiedBy>Backer, Larry Cata</cp:lastModifiedBy>
  <cp:revision>77</cp:revision>
  <dcterms:created xsi:type="dcterms:W3CDTF">2023-09-24T14:14:13Z</dcterms:created>
  <dcterms:modified xsi:type="dcterms:W3CDTF">2023-09-28T12:44:00Z</dcterms:modified>
</cp:coreProperties>
</file>