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9" r:id="rId3"/>
    <p:sldId id="261" r:id="rId4"/>
    <p:sldId id="260" r:id="rId5"/>
    <p:sldId id="262" r:id="rId6"/>
    <p:sldId id="263" r:id="rId7"/>
    <p:sldId id="267" r:id="rId8"/>
    <p:sldId id="268" r:id="rId9"/>
    <p:sldId id="269" r:id="rId10"/>
    <p:sldId id="264" r:id="rId11"/>
    <p:sldId id="265" r:id="rId12"/>
    <p:sldId id="266" r:id="rId13"/>
    <p:sldId id="257" r:id="rId14"/>
    <p:sldId id="25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654FE0-40C9-4C20-B714-2D3D1FC4D5D2}" type="doc">
      <dgm:prSet loTypeId="urn:microsoft.com/office/officeart/2005/8/layout/process1" loCatId="process" qsTypeId="urn:microsoft.com/office/officeart/2005/8/quickstyle/simple1" qsCatId="simple" csTypeId="urn:microsoft.com/office/officeart/2005/8/colors/accent0_3" csCatId="mainScheme" phldr="1"/>
      <dgm:spPr/>
      <dgm:t>
        <a:bodyPr/>
        <a:lstStyle/>
        <a:p>
          <a:endParaRPr lang="en-US"/>
        </a:p>
      </dgm:t>
    </dgm:pt>
    <dgm:pt modelId="{FBEE8431-0057-492A-96C9-5C30B60DD495}">
      <dgm:prSet/>
      <dgm:spPr/>
      <dgm:t>
        <a:bodyPr/>
        <a:lstStyle/>
        <a:p>
          <a:r>
            <a:rPr lang="en-US" dirty="0"/>
            <a:t>To a large extent, the legal structures that manifest a particular world view and its operationalization in social relations  focuses on a picture, that is, on a specific moment of time, space and place. That is the way, for example</a:t>
          </a:r>
          <a:r>
            <a:rPr lang="en-US" b="1" dirty="0"/>
            <a:t>, </a:t>
          </a:r>
          <a:r>
            <a:rPr lang="en-US" b="1" i="1" dirty="0"/>
            <a:t>a balance sheet is meant to take a snapshot of a dynamic process of production.</a:t>
          </a:r>
          <a:endParaRPr lang="en-US" b="1" dirty="0"/>
        </a:p>
      </dgm:t>
    </dgm:pt>
    <dgm:pt modelId="{E64B142E-8DFF-41E9-9E6A-28F12BD9DF16}" type="parTrans" cxnId="{D1D4E734-ECAE-49E6-9735-ADAF71DCC424}">
      <dgm:prSet/>
      <dgm:spPr/>
      <dgm:t>
        <a:bodyPr/>
        <a:lstStyle/>
        <a:p>
          <a:endParaRPr lang="en-US"/>
        </a:p>
      </dgm:t>
    </dgm:pt>
    <dgm:pt modelId="{F69543F3-7624-4A03-A094-9219900B2FB4}" type="sibTrans" cxnId="{D1D4E734-ECAE-49E6-9735-ADAF71DCC424}">
      <dgm:prSet/>
      <dgm:spPr/>
      <dgm:t>
        <a:bodyPr/>
        <a:lstStyle/>
        <a:p>
          <a:endParaRPr lang="en-US" dirty="0"/>
        </a:p>
      </dgm:t>
    </dgm:pt>
    <dgm:pt modelId="{3BF6B5A8-98F0-4B9E-A690-4839728C4A09}">
      <dgm:prSet/>
      <dgm:spPr/>
      <dgm:t>
        <a:bodyPr/>
        <a:lstStyle/>
        <a:p>
          <a:r>
            <a:rPr lang="en-US" i="1" dirty="0"/>
            <a:t>These are the spaces between these pictures and static moments that are captured in analog thinking and traditional law  Instead focus shifts to the constant movement from picture to picture. That is the way, for example, one approaches </a:t>
          </a:r>
          <a:r>
            <a:rPr lang="en-US" b="1" i="1" dirty="0"/>
            <a:t>the income statement of a financial statement, . . . or perhaps best (and here we come closest to the platform)—to the general ledger</a:t>
          </a:r>
          <a:endParaRPr lang="en-US" b="1" dirty="0"/>
        </a:p>
      </dgm:t>
    </dgm:pt>
    <dgm:pt modelId="{0045EF15-B8A5-4019-9092-569B625825FE}" type="parTrans" cxnId="{149CAB62-CAE9-47F7-BD14-80A996EAA2EF}">
      <dgm:prSet/>
      <dgm:spPr/>
      <dgm:t>
        <a:bodyPr/>
        <a:lstStyle/>
        <a:p>
          <a:endParaRPr lang="en-US"/>
        </a:p>
      </dgm:t>
    </dgm:pt>
    <dgm:pt modelId="{7705ED1B-718A-41A7-B0DA-1227F0ED6F1A}" type="sibTrans" cxnId="{149CAB62-CAE9-47F7-BD14-80A996EAA2EF}">
      <dgm:prSet/>
      <dgm:spPr/>
      <dgm:t>
        <a:bodyPr/>
        <a:lstStyle/>
        <a:p>
          <a:endParaRPr lang="en-US"/>
        </a:p>
      </dgm:t>
    </dgm:pt>
    <dgm:pt modelId="{FE5CC7B7-C4C3-FE4D-A5B1-43239D2ECD9C}" type="pres">
      <dgm:prSet presAssocID="{2B654FE0-40C9-4C20-B714-2D3D1FC4D5D2}" presName="Name0" presStyleCnt="0">
        <dgm:presLayoutVars>
          <dgm:dir/>
          <dgm:resizeHandles val="exact"/>
        </dgm:presLayoutVars>
      </dgm:prSet>
      <dgm:spPr/>
    </dgm:pt>
    <dgm:pt modelId="{3416B0D7-BE9D-AE43-BD3D-CC307836B60F}" type="pres">
      <dgm:prSet presAssocID="{FBEE8431-0057-492A-96C9-5C30B60DD495}" presName="node" presStyleLbl="node1" presStyleIdx="0" presStyleCnt="2" custScaleY="132953">
        <dgm:presLayoutVars>
          <dgm:bulletEnabled val="1"/>
        </dgm:presLayoutVars>
      </dgm:prSet>
      <dgm:spPr/>
    </dgm:pt>
    <dgm:pt modelId="{A5DB2027-D738-3245-B127-5A9EB186421D}" type="pres">
      <dgm:prSet presAssocID="{F69543F3-7624-4A03-A094-9219900B2FB4}" presName="sibTrans" presStyleLbl="sibTrans2D1" presStyleIdx="0" presStyleCnt="1"/>
      <dgm:spPr/>
    </dgm:pt>
    <dgm:pt modelId="{0E4C32E3-9A69-9D48-800B-B7E0AAD0239D}" type="pres">
      <dgm:prSet presAssocID="{F69543F3-7624-4A03-A094-9219900B2FB4}" presName="connectorText" presStyleLbl="sibTrans2D1" presStyleIdx="0" presStyleCnt="1"/>
      <dgm:spPr/>
    </dgm:pt>
    <dgm:pt modelId="{6653C8C1-FD55-6542-B56C-05FBC3017B54}" type="pres">
      <dgm:prSet presAssocID="{3BF6B5A8-98F0-4B9E-A690-4839728C4A09}" presName="node" presStyleLbl="node1" presStyleIdx="1" presStyleCnt="2" custScaleY="134415">
        <dgm:presLayoutVars>
          <dgm:bulletEnabled val="1"/>
        </dgm:presLayoutVars>
      </dgm:prSet>
      <dgm:spPr/>
    </dgm:pt>
  </dgm:ptLst>
  <dgm:cxnLst>
    <dgm:cxn modelId="{D1D4E734-ECAE-49E6-9735-ADAF71DCC424}" srcId="{2B654FE0-40C9-4C20-B714-2D3D1FC4D5D2}" destId="{FBEE8431-0057-492A-96C9-5C30B60DD495}" srcOrd="0" destOrd="0" parTransId="{E64B142E-8DFF-41E9-9E6A-28F12BD9DF16}" sibTransId="{F69543F3-7624-4A03-A094-9219900B2FB4}"/>
    <dgm:cxn modelId="{6160AE40-65A6-8740-9AAF-328F2361A617}" type="presOf" srcId="{F69543F3-7624-4A03-A094-9219900B2FB4}" destId="{0E4C32E3-9A69-9D48-800B-B7E0AAD0239D}" srcOrd="1" destOrd="0" presId="urn:microsoft.com/office/officeart/2005/8/layout/process1"/>
    <dgm:cxn modelId="{149CAB62-CAE9-47F7-BD14-80A996EAA2EF}" srcId="{2B654FE0-40C9-4C20-B714-2D3D1FC4D5D2}" destId="{3BF6B5A8-98F0-4B9E-A690-4839728C4A09}" srcOrd="1" destOrd="0" parTransId="{0045EF15-B8A5-4019-9092-569B625825FE}" sibTransId="{7705ED1B-718A-41A7-B0DA-1227F0ED6F1A}"/>
    <dgm:cxn modelId="{1CB47B64-1FA2-B848-8C8D-3E0345224CF7}" type="presOf" srcId="{2B654FE0-40C9-4C20-B714-2D3D1FC4D5D2}" destId="{FE5CC7B7-C4C3-FE4D-A5B1-43239D2ECD9C}" srcOrd="0" destOrd="0" presId="urn:microsoft.com/office/officeart/2005/8/layout/process1"/>
    <dgm:cxn modelId="{5637DE72-B90A-414A-8948-889F090475C8}" type="presOf" srcId="{3BF6B5A8-98F0-4B9E-A690-4839728C4A09}" destId="{6653C8C1-FD55-6542-B56C-05FBC3017B54}" srcOrd="0" destOrd="0" presId="urn:microsoft.com/office/officeart/2005/8/layout/process1"/>
    <dgm:cxn modelId="{DB05C0C7-D158-3143-8BC4-BAC7D4BDA723}" type="presOf" srcId="{FBEE8431-0057-492A-96C9-5C30B60DD495}" destId="{3416B0D7-BE9D-AE43-BD3D-CC307836B60F}" srcOrd="0" destOrd="0" presId="urn:microsoft.com/office/officeart/2005/8/layout/process1"/>
    <dgm:cxn modelId="{10653EF3-F1D5-F742-A1A5-7F92D7E1AC91}" type="presOf" srcId="{F69543F3-7624-4A03-A094-9219900B2FB4}" destId="{A5DB2027-D738-3245-B127-5A9EB186421D}" srcOrd="0" destOrd="0" presId="urn:microsoft.com/office/officeart/2005/8/layout/process1"/>
    <dgm:cxn modelId="{EAC2AA98-8A95-2C4C-BC47-D20015E22083}" type="presParOf" srcId="{FE5CC7B7-C4C3-FE4D-A5B1-43239D2ECD9C}" destId="{3416B0D7-BE9D-AE43-BD3D-CC307836B60F}" srcOrd="0" destOrd="0" presId="urn:microsoft.com/office/officeart/2005/8/layout/process1"/>
    <dgm:cxn modelId="{F456BD4F-8449-4C45-8358-51A4FAC4EBC0}" type="presParOf" srcId="{FE5CC7B7-C4C3-FE4D-A5B1-43239D2ECD9C}" destId="{A5DB2027-D738-3245-B127-5A9EB186421D}" srcOrd="1" destOrd="0" presId="urn:microsoft.com/office/officeart/2005/8/layout/process1"/>
    <dgm:cxn modelId="{97EFD5D1-6905-C946-A68F-8B7A1DC0B2BE}" type="presParOf" srcId="{A5DB2027-D738-3245-B127-5A9EB186421D}" destId="{0E4C32E3-9A69-9D48-800B-B7E0AAD0239D}" srcOrd="0" destOrd="0" presId="urn:microsoft.com/office/officeart/2005/8/layout/process1"/>
    <dgm:cxn modelId="{CFB12C6D-21FC-8347-BCE0-E0D58DD0AB9C}" type="presParOf" srcId="{FE5CC7B7-C4C3-FE4D-A5B1-43239D2ECD9C}" destId="{6653C8C1-FD55-6542-B56C-05FBC3017B54}"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16B0D7-BE9D-AE43-BD3D-CC307836B60F}">
      <dsp:nvSpPr>
        <dsp:cNvPr id="0" name=""/>
        <dsp:cNvSpPr/>
      </dsp:nvSpPr>
      <dsp:spPr>
        <a:xfrm>
          <a:off x="1012" y="23668"/>
          <a:ext cx="2158156" cy="430400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To a large extent, the legal structures that manifest a particular world view and its operationalization in social relations  focuses on a picture, that is, on a specific moment of time, space and place. That is the way, for example</a:t>
          </a:r>
          <a:r>
            <a:rPr lang="en-US" sz="1500" b="1" kern="1200" dirty="0"/>
            <a:t>, </a:t>
          </a:r>
          <a:r>
            <a:rPr lang="en-US" sz="1500" b="1" i="1" kern="1200" dirty="0"/>
            <a:t>a balance sheet is meant to take a snapshot of a dynamic process of production.</a:t>
          </a:r>
          <a:endParaRPr lang="en-US" sz="1500" b="1" kern="1200" dirty="0"/>
        </a:p>
      </dsp:txBody>
      <dsp:txXfrm>
        <a:off x="64222" y="86878"/>
        <a:ext cx="2031736" cy="4177580"/>
      </dsp:txXfrm>
    </dsp:sp>
    <dsp:sp modelId="{A5DB2027-D738-3245-B127-5A9EB186421D}">
      <dsp:nvSpPr>
        <dsp:cNvPr id="0" name=""/>
        <dsp:cNvSpPr/>
      </dsp:nvSpPr>
      <dsp:spPr>
        <a:xfrm>
          <a:off x="2374984" y="1908057"/>
          <a:ext cx="457529" cy="53522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2374984" y="2015101"/>
        <a:ext cx="320270" cy="321134"/>
      </dsp:txXfrm>
    </dsp:sp>
    <dsp:sp modelId="{6653C8C1-FD55-6542-B56C-05FBC3017B54}">
      <dsp:nvSpPr>
        <dsp:cNvPr id="0" name=""/>
        <dsp:cNvSpPr/>
      </dsp:nvSpPr>
      <dsp:spPr>
        <a:xfrm>
          <a:off x="3022431" y="4"/>
          <a:ext cx="2158156" cy="435132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i="1" kern="1200" dirty="0"/>
            <a:t>These are the spaces between these pictures and static moments that are captured in analog thinking and traditional law  Instead focus shifts to the constant movement from picture to picture. That is the way, for example, one approaches </a:t>
          </a:r>
          <a:r>
            <a:rPr lang="en-US" sz="1500" b="1" i="1" kern="1200" dirty="0"/>
            <a:t>the income statement of a financial statement, . . . or perhaps best (and here we come closest to the platform)—to the general ledger</a:t>
          </a:r>
          <a:endParaRPr lang="en-US" sz="1500" b="1" kern="1200" dirty="0"/>
        </a:p>
      </dsp:txBody>
      <dsp:txXfrm>
        <a:off x="3085641" y="63214"/>
        <a:ext cx="2031736" cy="422490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2D53A-6536-7728-90D9-8BD80467AE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A7CD87-0F08-A2A9-5A62-127D1C03D1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CCB4FD-FDA7-4E4E-DBA4-8B578F2429A9}"/>
              </a:ext>
            </a:extLst>
          </p:cNvPr>
          <p:cNvSpPr>
            <a:spLocks noGrp="1"/>
          </p:cNvSpPr>
          <p:nvPr>
            <p:ph type="dt" sz="half" idx="10"/>
          </p:nvPr>
        </p:nvSpPr>
        <p:spPr/>
        <p:txBody>
          <a:bodyPr/>
          <a:lstStyle/>
          <a:p>
            <a:fld id="{B067A514-A764-624B-A6A8-0C28C75FD5AA}" type="datetimeFigureOut">
              <a:rPr lang="en-US" smtClean="0"/>
              <a:t>8/18/23</a:t>
            </a:fld>
            <a:endParaRPr lang="en-US" dirty="0"/>
          </a:p>
        </p:txBody>
      </p:sp>
      <p:sp>
        <p:nvSpPr>
          <p:cNvPr id="5" name="Footer Placeholder 4">
            <a:extLst>
              <a:ext uri="{FF2B5EF4-FFF2-40B4-BE49-F238E27FC236}">
                <a16:creationId xmlns:a16="http://schemas.microsoft.com/office/drawing/2014/main" id="{2683AFA7-B61E-6D49-08EA-ECD6CEF209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0510C2-5FE4-93A8-D3B3-B934992C437C}"/>
              </a:ext>
            </a:extLst>
          </p:cNvPr>
          <p:cNvSpPr>
            <a:spLocks noGrp="1"/>
          </p:cNvSpPr>
          <p:nvPr>
            <p:ph type="sldNum" sz="quarter" idx="12"/>
          </p:nvPr>
        </p:nvSpPr>
        <p:spPr/>
        <p:txBody>
          <a:bodyPr/>
          <a:lstStyle/>
          <a:p>
            <a:fld id="{767FC06D-8B51-D94F-90AB-2F288A7D2380}" type="slidenum">
              <a:rPr lang="en-US" smtClean="0"/>
              <a:t>‹#›</a:t>
            </a:fld>
            <a:endParaRPr lang="en-US" dirty="0"/>
          </a:p>
        </p:txBody>
      </p:sp>
    </p:spTree>
    <p:extLst>
      <p:ext uri="{BB962C8B-B14F-4D97-AF65-F5344CB8AC3E}">
        <p14:creationId xmlns:p14="http://schemas.microsoft.com/office/powerpoint/2010/main" val="3753027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EF65-C202-396C-3012-3860584BDC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FD03C5-4425-8A1D-5E6E-37358F1B83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B7AD68-0376-A84C-9A64-7D173FF904D4}"/>
              </a:ext>
            </a:extLst>
          </p:cNvPr>
          <p:cNvSpPr>
            <a:spLocks noGrp="1"/>
          </p:cNvSpPr>
          <p:nvPr>
            <p:ph type="dt" sz="half" idx="10"/>
          </p:nvPr>
        </p:nvSpPr>
        <p:spPr/>
        <p:txBody>
          <a:bodyPr/>
          <a:lstStyle/>
          <a:p>
            <a:fld id="{B067A514-A764-624B-A6A8-0C28C75FD5AA}" type="datetimeFigureOut">
              <a:rPr lang="en-US" smtClean="0"/>
              <a:t>8/18/23</a:t>
            </a:fld>
            <a:endParaRPr lang="en-US" dirty="0"/>
          </a:p>
        </p:txBody>
      </p:sp>
      <p:sp>
        <p:nvSpPr>
          <p:cNvPr id="5" name="Footer Placeholder 4">
            <a:extLst>
              <a:ext uri="{FF2B5EF4-FFF2-40B4-BE49-F238E27FC236}">
                <a16:creationId xmlns:a16="http://schemas.microsoft.com/office/drawing/2014/main" id="{3C7E873E-90A3-C9B0-B582-CB5B5679AF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27B542B-75B8-CD82-0A64-17EF7E68FF2C}"/>
              </a:ext>
            </a:extLst>
          </p:cNvPr>
          <p:cNvSpPr>
            <a:spLocks noGrp="1"/>
          </p:cNvSpPr>
          <p:nvPr>
            <p:ph type="sldNum" sz="quarter" idx="12"/>
          </p:nvPr>
        </p:nvSpPr>
        <p:spPr/>
        <p:txBody>
          <a:bodyPr/>
          <a:lstStyle/>
          <a:p>
            <a:fld id="{767FC06D-8B51-D94F-90AB-2F288A7D2380}" type="slidenum">
              <a:rPr lang="en-US" smtClean="0"/>
              <a:t>‹#›</a:t>
            </a:fld>
            <a:endParaRPr lang="en-US" dirty="0"/>
          </a:p>
        </p:txBody>
      </p:sp>
    </p:spTree>
    <p:extLst>
      <p:ext uri="{BB962C8B-B14F-4D97-AF65-F5344CB8AC3E}">
        <p14:creationId xmlns:p14="http://schemas.microsoft.com/office/powerpoint/2010/main" val="3310686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3EABB0-0E72-22CF-9331-9F7B8D7D5E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6D194A-971C-B121-00C0-EDF3DD8388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42D2A9-8261-B017-ABE9-F3CDBAA4155B}"/>
              </a:ext>
            </a:extLst>
          </p:cNvPr>
          <p:cNvSpPr>
            <a:spLocks noGrp="1"/>
          </p:cNvSpPr>
          <p:nvPr>
            <p:ph type="dt" sz="half" idx="10"/>
          </p:nvPr>
        </p:nvSpPr>
        <p:spPr/>
        <p:txBody>
          <a:bodyPr/>
          <a:lstStyle/>
          <a:p>
            <a:fld id="{B067A514-A764-624B-A6A8-0C28C75FD5AA}" type="datetimeFigureOut">
              <a:rPr lang="en-US" smtClean="0"/>
              <a:t>8/18/23</a:t>
            </a:fld>
            <a:endParaRPr lang="en-US" dirty="0"/>
          </a:p>
        </p:txBody>
      </p:sp>
      <p:sp>
        <p:nvSpPr>
          <p:cNvPr id="5" name="Footer Placeholder 4">
            <a:extLst>
              <a:ext uri="{FF2B5EF4-FFF2-40B4-BE49-F238E27FC236}">
                <a16:creationId xmlns:a16="http://schemas.microsoft.com/office/drawing/2014/main" id="{52A9C3EB-8B0F-FC3B-101F-07437C06747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4FC56B3-EE90-E257-9209-09C144EE5C12}"/>
              </a:ext>
            </a:extLst>
          </p:cNvPr>
          <p:cNvSpPr>
            <a:spLocks noGrp="1"/>
          </p:cNvSpPr>
          <p:nvPr>
            <p:ph type="sldNum" sz="quarter" idx="12"/>
          </p:nvPr>
        </p:nvSpPr>
        <p:spPr/>
        <p:txBody>
          <a:bodyPr/>
          <a:lstStyle/>
          <a:p>
            <a:fld id="{767FC06D-8B51-D94F-90AB-2F288A7D2380}" type="slidenum">
              <a:rPr lang="en-US" smtClean="0"/>
              <a:t>‹#›</a:t>
            </a:fld>
            <a:endParaRPr lang="en-US" dirty="0"/>
          </a:p>
        </p:txBody>
      </p:sp>
    </p:spTree>
    <p:extLst>
      <p:ext uri="{BB962C8B-B14F-4D97-AF65-F5344CB8AC3E}">
        <p14:creationId xmlns:p14="http://schemas.microsoft.com/office/powerpoint/2010/main" val="1311577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2A303-92EA-49C3-D37E-9498F8960D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E57FA3-6BEB-5F29-5AFC-0BB377FF3D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0CF4BE-A2AE-3887-5379-CF3A1B26FAF4}"/>
              </a:ext>
            </a:extLst>
          </p:cNvPr>
          <p:cNvSpPr>
            <a:spLocks noGrp="1"/>
          </p:cNvSpPr>
          <p:nvPr>
            <p:ph type="dt" sz="half" idx="10"/>
          </p:nvPr>
        </p:nvSpPr>
        <p:spPr/>
        <p:txBody>
          <a:bodyPr/>
          <a:lstStyle/>
          <a:p>
            <a:fld id="{B067A514-A764-624B-A6A8-0C28C75FD5AA}" type="datetimeFigureOut">
              <a:rPr lang="en-US" smtClean="0"/>
              <a:t>8/18/23</a:t>
            </a:fld>
            <a:endParaRPr lang="en-US" dirty="0"/>
          </a:p>
        </p:txBody>
      </p:sp>
      <p:sp>
        <p:nvSpPr>
          <p:cNvPr id="5" name="Footer Placeholder 4">
            <a:extLst>
              <a:ext uri="{FF2B5EF4-FFF2-40B4-BE49-F238E27FC236}">
                <a16:creationId xmlns:a16="http://schemas.microsoft.com/office/drawing/2014/main" id="{88A43AA5-01ED-D888-6051-D44F5A6C2F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08394B-351A-313A-9DAF-17991258FC1C}"/>
              </a:ext>
            </a:extLst>
          </p:cNvPr>
          <p:cNvSpPr>
            <a:spLocks noGrp="1"/>
          </p:cNvSpPr>
          <p:nvPr>
            <p:ph type="sldNum" sz="quarter" idx="12"/>
          </p:nvPr>
        </p:nvSpPr>
        <p:spPr/>
        <p:txBody>
          <a:bodyPr/>
          <a:lstStyle/>
          <a:p>
            <a:fld id="{767FC06D-8B51-D94F-90AB-2F288A7D2380}" type="slidenum">
              <a:rPr lang="en-US" smtClean="0"/>
              <a:t>‹#›</a:t>
            </a:fld>
            <a:endParaRPr lang="en-US" dirty="0"/>
          </a:p>
        </p:txBody>
      </p:sp>
    </p:spTree>
    <p:extLst>
      <p:ext uri="{BB962C8B-B14F-4D97-AF65-F5344CB8AC3E}">
        <p14:creationId xmlns:p14="http://schemas.microsoft.com/office/powerpoint/2010/main" val="3845276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8226F-4BD8-9CDB-95A0-49D1F2BA58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C065B7-2AAF-69D0-D8A9-F70140991A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C4EA4D-18E2-7217-4197-417EBE50E36C}"/>
              </a:ext>
            </a:extLst>
          </p:cNvPr>
          <p:cNvSpPr>
            <a:spLocks noGrp="1"/>
          </p:cNvSpPr>
          <p:nvPr>
            <p:ph type="dt" sz="half" idx="10"/>
          </p:nvPr>
        </p:nvSpPr>
        <p:spPr/>
        <p:txBody>
          <a:bodyPr/>
          <a:lstStyle/>
          <a:p>
            <a:fld id="{B067A514-A764-624B-A6A8-0C28C75FD5AA}" type="datetimeFigureOut">
              <a:rPr lang="en-US" smtClean="0"/>
              <a:t>8/18/23</a:t>
            </a:fld>
            <a:endParaRPr lang="en-US" dirty="0"/>
          </a:p>
        </p:txBody>
      </p:sp>
      <p:sp>
        <p:nvSpPr>
          <p:cNvPr id="5" name="Footer Placeholder 4">
            <a:extLst>
              <a:ext uri="{FF2B5EF4-FFF2-40B4-BE49-F238E27FC236}">
                <a16:creationId xmlns:a16="http://schemas.microsoft.com/office/drawing/2014/main" id="{0DCCC32F-250D-8FC0-E214-315B607D96F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9C329EE-F2D1-6EF2-65EF-06E28ED02026}"/>
              </a:ext>
            </a:extLst>
          </p:cNvPr>
          <p:cNvSpPr>
            <a:spLocks noGrp="1"/>
          </p:cNvSpPr>
          <p:nvPr>
            <p:ph type="sldNum" sz="quarter" idx="12"/>
          </p:nvPr>
        </p:nvSpPr>
        <p:spPr/>
        <p:txBody>
          <a:bodyPr/>
          <a:lstStyle/>
          <a:p>
            <a:fld id="{767FC06D-8B51-D94F-90AB-2F288A7D2380}" type="slidenum">
              <a:rPr lang="en-US" smtClean="0"/>
              <a:t>‹#›</a:t>
            </a:fld>
            <a:endParaRPr lang="en-US" dirty="0"/>
          </a:p>
        </p:txBody>
      </p:sp>
    </p:spTree>
    <p:extLst>
      <p:ext uri="{BB962C8B-B14F-4D97-AF65-F5344CB8AC3E}">
        <p14:creationId xmlns:p14="http://schemas.microsoft.com/office/powerpoint/2010/main" val="2274770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F98D0-BEC0-486E-6753-9F1BD4A8F9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668681-E03E-5370-B212-9637C7C82B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819ED2-3985-AE06-ECBD-4A4C6D6889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C2353A-9855-04C7-C09F-50BCE8959D0C}"/>
              </a:ext>
            </a:extLst>
          </p:cNvPr>
          <p:cNvSpPr>
            <a:spLocks noGrp="1"/>
          </p:cNvSpPr>
          <p:nvPr>
            <p:ph type="dt" sz="half" idx="10"/>
          </p:nvPr>
        </p:nvSpPr>
        <p:spPr/>
        <p:txBody>
          <a:bodyPr/>
          <a:lstStyle/>
          <a:p>
            <a:fld id="{B067A514-A764-624B-A6A8-0C28C75FD5AA}" type="datetimeFigureOut">
              <a:rPr lang="en-US" smtClean="0"/>
              <a:t>8/18/23</a:t>
            </a:fld>
            <a:endParaRPr lang="en-US" dirty="0"/>
          </a:p>
        </p:txBody>
      </p:sp>
      <p:sp>
        <p:nvSpPr>
          <p:cNvPr id="6" name="Footer Placeholder 5">
            <a:extLst>
              <a:ext uri="{FF2B5EF4-FFF2-40B4-BE49-F238E27FC236}">
                <a16:creationId xmlns:a16="http://schemas.microsoft.com/office/drawing/2014/main" id="{2511838D-80F3-277F-7EC9-F82F5561A95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7E518DD-799C-2C53-8913-ED6BB33C6B49}"/>
              </a:ext>
            </a:extLst>
          </p:cNvPr>
          <p:cNvSpPr>
            <a:spLocks noGrp="1"/>
          </p:cNvSpPr>
          <p:nvPr>
            <p:ph type="sldNum" sz="quarter" idx="12"/>
          </p:nvPr>
        </p:nvSpPr>
        <p:spPr/>
        <p:txBody>
          <a:bodyPr/>
          <a:lstStyle/>
          <a:p>
            <a:fld id="{767FC06D-8B51-D94F-90AB-2F288A7D2380}" type="slidenum">
              <a:rPr lang="en-US" smtClean="0"/>
              <a:t>‹#›</a:t>
            </a:fld>
            <a:endParaRPr lang="en-US" dirty="0"/>
          </a:p>
        </p:txBody>
      </p:sp>
    </p:spTree>
    <p:extLst>
      <p:ext uri="{BB962C8B-B14F-4D97-AF65-F5344CB8AC3E}">
        <p14:creationId xmlns:p14="http://schemas.microsoft.com/office/powerpoint/2010/main" val="2524730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5DD75-C639-385B-BEFE-B013C12540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111073-EE12-1F14-CCA7-67753658DB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A5DA7C-4E1D-E63C-1B3B-94D8E94EC0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94F1FC-B14A-0128-D112-348568939F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341EA3-43EA-A491-91E1-17B5A70844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90E617-C827-A090-8DC4-2313736969C8}"/>
              </a:ext>
            </a:extLst>
          </p:cNvPr>
          <p:cNvSpPr>
            <a:spLocks noGrp="1"/>
          </p:cNvSpPr>
          <p:nvPr>
            <p:ph type="dt" sz="half" idx="10"/>
          </p:nvPr>
        </p:nvSpPr>
        <p:spPr/>
        <p:txBody>
          <a:bodyPr/>
          <a:lstStyle/>
          <a:p>
            <a:fld id="{B067A514-A764-624B-A6A8-0C28C75FD5AA}" type="datetimeFigureOut">
              <a:rPr lang="en-US" smtClean="0"/>
              <a:t>8/18/23</a:t>
            </a:fld>
            <a:endParaRPr lang="en-US" dirty="0"/>
          </a:p>
        </p:txBody>
      </p:sp>
      <p:sp>
        <p:nvSpPr>
          <p:cNvPr id="8" name="Footer Placeholder 7">
            <a:extLst>
              <a:ext uri="{FF2B5EF4-FFF2-40B4-BE49-F238E27FC236}">
                <a16:creationId xmlns:a16="http://schemas.microsoft.com/office/drawing/2014/main" id="{57189355-F31E-B8C2-D595-3C1F0DFE02B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2C9CAE5-4B92-2D34-D0A7-85746BE19AD3}"/>
              </a:ext>
            </a:extLst>
          </p:cNvPr>
          <p:cNvSpPr>
            <a:spLocks noGrp="1"/>
          </p:cNvSpPr>
          <p:nvPr>
            <p:ph type="sldNum" sz="quarter" idx="12"/>
          </p:nvPr>
        </p:nvSpPr>
        <p:spPr/>
        <p:txBody>
          <a:bodyPr/>
          <a:lstStyle/>
          <a:p>
            <a:fld id="{767FC06D-8B51-D94F-90AB-2F288A7D2380}" type="slidenum">
              <a:rPr lang="en-US" smtClean="0"/>
              <a:t>‹#›</a:t>
            </a:fld>
            <a:endParaRPr lang="en-US" dirty="0"/>
          </a:p>
        </p:txBody>
      </p:sp>
    </p:spTree>
    <p:extLst>
      <p:ext uri="{BB962C8B-B14F-4D97-AF65-F5344CB8AC3E}">
        <p14:creationId xmlns:p14="http://schemas.microsoft.com/office/powerpoint/2010/main" val="2638410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97759-D8F6-753D-0A65-EBB9CECFAB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73CE27-6985-21AB-1552-9AAAB17B677C}"/>
              </a:ext>
            </a:extLst>
          </p:cNvPr>
          <p:cNvSpPr>
            <a:spLocks noGrp="1"/>
          </p:cNvSpPr>
          <p:nvPr>
            <p:ph type="dt" sz="half" idx="10"/>
          </p:nvPr>
        </p:nvSpPr>
        <p:spPr/>
        <p:txBody>
          <a:bodyPr/>
          <a:lstStyle/>
          <a:p>
            <a:fld id="{B067A514-A764-624B-A6A8-0C28C75FD5AA}" type="datetimeFigureOut">
              <a:rPr lang="en-US" smtClean="0"/>
              <a:t>8/18/23</a:t>
            </a:fld>
            <a:endParaRPr lang="en-US" dirty="0"/>
          </a:p>
        </p:txBody>
      </p:sp>
      <p:sp>
        <p:nvSpPr>
          <p:cNvPr id="4" name="Footer Placeholder 3">
            <a:extLst>
              <a:ext uri="{FF2B5EF4-FFF2-40B4-BE49-F238E27FC236}">
                <a16:creationId xmlns:a16="http://schemas.microsoft.com/office/drawing/2014/main" id="{6C1AD994-B2B6-12BF-F3BC-6FDC889AD15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695C386-8868-B112-6A10-A3E0A4C9BFD8}"/>
              </a:ext>
            </a:extLst>
          </p:cNvPr>
          <p:cNvSpPr>
            <a:spLocks noGrp="1"/>
          </p:cNvSpPr>
          <p:nvPr>
            <p:ph type="sldNum" sz="quarter" idx="12"/>
          </p:nvPr>
        </p:nvSpPr>
        <p:spPr/>
        <p:txBody>
          <a:bodyPr/>
          <a:lstStyle/>
          <a:p>
            <a:fld id="{767FC06D-8B51-D94F-90AB-2F288A7D2380}" type="slidenum">
              <a:rPr lang="en-US" smtClean="0"/>
              <a:t>‹#›</a:t>
            </a:fld>
            <a:endParaRPr lang="en-US" dirty="0"/>
          </a:p>
        </p:txBody>
      </p:sp>
    </p:spTree>
    <p:extLst>
      <p:ext uri="{BB962C8B-B14F-4D97-AF65-F5344CB8AC3E}">
        <p14:creationId xmlns:p14="http://schemas.microsoft.com/office/powerpoint/2010/main" val="114335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B1AD2D-DA41-C18C-E2F8-F6BF8CA6BEF7}"/>
              </a:ext>
            </a:extLst>
          </p:cNvPr>
          <p:cNvSpPr>
            <a:spLocks noGrp="1"/>
          </p:cNvSpPr>
          <p:nvPr>
            <p:ph type="dt" sz="half" idx="10"/>
          </p:nvPr>
        </p:nvSpPr>
        <p:spPr/>
        <p:txBody>
          <a:bodyPr/>
          <a:lstStyle/>
          <a:p>
            <a:fld id="{B067A514-A764-624B-A6A8-0C28C75FD5AA}" type="datetimeFigureOut">
              <a:rPr lang="en-US" smtClean="0"/>
              <a:t>8/18/23</a:t>
            </a:fld>
            <a:endParaRPr lang="en-US" dirty="0"/>
          </a:p>
        </p:txBody>
      </p:sp>
      <p:sp>
        <p:nvSpPr>
          <p:cNvPr id="3" name="Footer Placeholder 2">
            <a:extLst>
              <a:ext uri="{FF2B5EF4-FFF2-40B4-BE49-F238E27FC236}">
                <a16:creationId xmlns:a16="http://schemas.microsoft.com/office/drawing/2014/main" id="{ED096C96-E131-782A-E6A8-86F97566D6B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07A05FB-FDB5-05E8-3B1A-EFFD8897A3FF}"/>
              </a:ext>
            </a:extLst>
          </p:cNvPr>
          <p:cNvSpPr>
            <a:spLocks noGrp="1"/>
          </p:cNvSpPr>
          <p:nvPr>
            <p:ph type="sldNum" sz="quarter" idx="12"/>
          </p:nvPr>
        </p:nvSpPr>
        <p:spPr/>
        <p:txBody>
          <a:bodyPr/>
          <a:lstStyle/>
          <a:p>
            <a:fld id="{767FC06D-8B51-D94F-90AB-2F288A7D2380}" type="slidenum">
              <a:rPr lang="en-US" smtClean="0"/>
              <a:t>‹#›</a:t>
            </a:fld>
            <a:endParaRPr lang="en-US" dirty="0"/>
          </a:p>
        </p:txBody>
      </p:sp>
    </p:spTree>
    <p:extLst>
      <p:ext uri="{BB962C8B-B14F-4D97-AF65-F5344CB8AC3E}">
        <p14:creationId xmlns:p14="http://schemas.microsoft.com/office/powerpoint/2010/main" val="2535340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B439D-A1EE-6157-9F14-0FBB45B6E8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77E442-1A22-D259-BD21-E1678FB6DF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031CF5-3A71-E513-726C-63AB84FB0C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030D53-D9ED-0733-4472-1019D567E0CA}"/>
              </a:ext>
            </a:extLst>
          </p:cNvPr>
          <p:cNvSpPr>
            <a:spLocks noGrp="1"/>
          </p:cNvSpPr>
          <p:nvPr>
            <p:ph type="dt" sz="half" idx="10"/>
          </p:nvPr>
        </p:nvSpPr>
        <p:spPr/>
        <p:txBody>
          <a:bodyPr/>
          <a:lstStyle/>
          <a:p>
            <a:fld id="{B067A514-A764-624B-A6A8-0C28C75FD5AA}" type="datetimeFigureOut">
              <a:rPr lang="en-US" smtClean="0"/>
              <a:t>8/18/23</a:t>
            </a:fld>
            <a:endParaRPr lang="en-US" dirty="0"/>
          </a:p>
        </p:txBody>
      </p:sp>
      <p:sp>
        <p:nvSpPr>
          <p:cNvPr id="6" name="Footer Placeholder 5">
            <a:extLst>
              <a:ext uri="{FF2B5EF4-FFF2-40B4-BE49-F238E27FC236}">
                <a16:creationId xmlns:a16="http://schemas.microsoft.com/office/drawing/2014/main" id="{7EA65B79-ED17-3408-CD83-63D7266A242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435DCB9-25E4-4626-065F-99BDE5B0DB81}"/>
              </a:ext>
            </a:extLst>
          </p:cNvPr>
          <p:cNvSpPr>
            <a:spLocks noGrp="1"/>
          </p:cNvSpPr>
          <p:nvPr>
            <p:ph type="sldNum" sz="quarter" idx="12"/>
          </p:nvPr>
        </p:nvSpPr>
        <p:spPr/>
        <p:txBody>
          <a:bodyPr/>
          <a:lstStyle/>
          <a:p>
            <a:fld id="{767FC06D-8B51-D94F-90AB-2F288A7D2380}" type="slidenum">
              <a:rPr lang="en-US" smtClean="0"/>
              <a:t>‹#›</a:t>
            </a:fld>
            <a:endParaRPr lang="en-US" dirty="0"/>
          </a:p>
        </p:txBody>
      </p:sp>
    </p:spTree>
    <p:extLst>
      <p:ext uri="{BB962C8B-B14F-4D97-AF65-F5344CB8AC3E}">
        <p14:creationId xmlns:p14="http://schemas.microsoft.com/office/powerpoint/2010/main" val="1668868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DC983-2BA6-AC50-F1B1-87833B9FD6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696292-8DED-69C1-99DF-7D9F42259C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CBBCDB8-4AB0-0552-060D-6EEE54D122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329C71-6CD3-F84F-7F37-69B43C0B500B}"/>
              </a:ext>
            </a:extLst>
          </p:cNvPr>
          <p:cNvSpPr>
            <a:spLocks noGrp="1"/>
          </p:cNvSpPr>
          <p:nvPr>
            <p:ph type="dt" sz="half" idx="10"/>
          </p:nvPr>
        </p:nvSpPr>
        <p:spPr/>
        <p:txBody>
          <a:bodyPr/>
          <a:lstStyle/>
          <a:p>
            <a:fld id="{B067A514-A764-624B-A6A8-0C28C75FD5AA}" type="datetimeFigureOut">
              <a:rPr lang="en-US" smtClean="0"/>
              <a:t>8/18/23</a:t>
            </a:fld>
            <a:endParaRPr lang="en-US" dirty="0"/>
          </a:p>
        </p:txBody>
      </p:sp>
      <p:sp>
        <p:nvSpPr>
          <p:cNvPr id="6" name="Footer Placeholder 5">
            <a:extLst>
              <a:ext uri="{FF2B5EF4-FFF2-40B4-BE49-F238E27FC236}">
                <a16:creationId xmlns:a16="http://schemas.microsoft.com/office/drawing/2014/main" id="{27DC786D-5812-303A-FD59-4DC18F9DD28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F0AE1D-D904-3365-1F07-C756305BEB86}"/>
              </a:ext>
            </a:extLst>
          </p:cNvPr>
          <p:cNvSpPr>
            <a:spLocks noGrp="1"/>
          </p:cNvSpPr>
          <p:nvPr>
            <p:ph type="sldNum" sz="quarter" idx="12"/>
          </p:nvPr>
        </p:nvSpPr>
        <p:spPr/>
        <p:txBody>
          <a:bodyPr/>
          <a:lstStyle/>
          <a:p>
            <a:fld id="{767FC06D-8B51-D94F-90AB-2F288A7D2380}" type="slidenum">
              <a:rPr lang="en-US" smtClean="0"/>
              <a:t>‹#›</a:t>
            </a:fld>
            <a:endParaRPr lang="en-US" dirty="0"/>
          </a:p>
        </p:txBody>
      </p:sp>
    </p:spTree>
    <p:extLst>
      <p:ext uri="{BB962C8B-B14F-4D97-AF65-F5344CB8AC3E}">
        <p14:creationId xmlns:p14="http://schemas.microsoft.com/office/powerpoint/2010/main" val="3255960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DE69E6-4843-D3CE-E0CE-FA1AA55599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7D9590-2036-50B8-9CCA-B59E73BC36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C71CF5-CC9A-C949-EA79-AD5988D3F5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67A514-A764-624B-A6A8-0C28C75FD5AA}" type="datetimeFigureOut">
              <a:rPr lang="en-US" smtClean="0"/>
              <a:t>8/18/23</a:t>
            </a:fld>
            <a:endParaRPr lang="en-US" dirty="0"/>
          </a:p>
        </p:txBody>
      </p:sp>
      <p:sp>
        <p:nvSpPr>
          <p:cNvPr id="5" name="Footer Placeholder 4">
            <a:extLst>
              <a:ext uri="{FF2B5EF4-FFF2-40B4-BE49-F238E27FC236}">
                <a16:creationId xmlns:a16="http://schemas.microsoft.com/office/drawing/2014/main" id="{C04BBDE8-F8D9-8451-249F-DE1AD3EB48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0D1B195-BD54-2159-A8B3-3A390BA61F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7FC06D-8B51-D94F-90AB-2F288A7D2380}" type="slidenum">
              <a:rPr lang="en-US" smtClean="0"/>
              <a:t>‹#›</a:t>
            </a:fld>
            <a:endParaRPr lang="en-US" dirty="0"/>
          </a:p>
        </p:txBody>
      </p:sp>
    </p:spTree>
    <p:extLst>
      <p:ext uri="{BB962C8B-B14F-4D97-AF65-F5344CB8AC3E}">
        <p14:creationId xmlns:p14="http://schemas.microsoft.com/office/powerpoint/2010/main" val="3266602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google.com/url?sa=i&amp;url=https%3A%2F%2Ffistiitp.com%2Fkgcc.aspx%3Fcname%3Dacrylic%2Bplatform%2Bshoes%26cid%3D102&amp;psig=AOvVaw37FgXuFlmuDQygKFEedPOS&amp;ust=1692024312436000&amp;source=images&amp;cd=vfe&amp;opi=89978449&amp;ved=0CBMQjhxqFwoTCIDY0fLv2YADFQAAAAAdAAAAABAD"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manwithoutaplansite.wordpress.com/2017/03/05/winnie-the-pooh-the-lifestyle-guru/"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steamcommunity.com/sharedfiles/filedetails/?l=latam&amp;id=1157131600"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sparefoot.com/self-storage/blog/wp-content/uploads/sites/2/2017/04/flatpack.jpg"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tvinsider.com/show/domina/"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thewiredrunner.com/static-vs-dynamic-stretching/"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itinari.com/grenen-denmark-s-northernmost-point-dt9v"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1.xml"/><Relationship Id="rId7" Type="http://schemas.openxmlformats.org/officeDocument/2006/relationships/hyperlink" Target="https://www.pbs.org/wgbh/americanexperience/media/filer_public_thumbnails/filer_public/02/6f/026f013d-cb1d-476a-b20f-9d4300002a76/pickford-history-horse_1878.jpg__2000x1240_q85_crop_subsampling-2_upscale.jpg" TargetMode="Externa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fireflyfans.net/bluesun.aspx?bid=15613"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en.wikipedia.org/wiki/Printing_press#/media/File:Laurentius_de_Voltolina_001.jpg"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news.sky.com/story/terminator-and-other-sci-fi-films-blamed-for-publics-concerns-about-ai-12895427"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95B9ED5D-BED8-6F14-744D-AF5D40A76A32}"/>
              </a:ext>
            </a:extLst>
          </p:cNvPr>
          <p:cNvSpPr>
            <a:spLocks noGrp="1"/>
          </p:cNvSpPr>
          <p:nvPr>
            <p:ph type="title"/>
          </p:nvPr>
        </p:nvSpPr>
        <p:spPr>
          <a:xfrm>
            <a:off x="4436077" y="329184"/>
            <a:ext cx="7611762" cy="1783080"/>
          </a:xfrm>
        </p:spPr>
        <p:txBody>
          <a:bodyPr anchor="b">
            <a:noAutofit/>
          </a:bodyPr>
          <a:lstStyle/>
          <a:p>
            <a:r>
              <a:rPr lang="en-US" sz="2800" dirty="0">
                <a:effectLst/>
                <a:ea typeface="DengXian" panose="02010600030101010101" pitchFamily="2" charset="-122"/>
                <a:cs typeface="Times New Roman (Body CS)"/>
              </a:rPr>
              <a:t>The Cage of the System (</a:t>
            </a:r>
            <a:r>
              <a:rPr lang="zh-CN" sz="2800">
                <a:effectLst/>
                <a:ea typeface="DengXian" panose="02010600030101010101" pitchFamily="2" charset="-122"/>
                <a:cs typeface="Times New Roman (Body CS)"/>
              </a:rPr>
              <a:t>制度的笼子里</a:t>
            </a:r>
            <a:r>
              <a:rPr lang="en-US" sz="2800" dirty="0">
                <a:effectLst/>
                <a:ea typeface="DengXian" panose="02010600030101010101" pitchFamily="2" charset="-122"/>
                <a:cs typeface="Times New Roman (Body CS)"/>
              </a:rPr>
              <a:t>): Standards Setting, National Security Values, Tech Platforms, Regulation, and the Central Contradiction of Legality in the Current Historical Era</a:t>
            </a:r>
            <a:endParaRPr lang="en-US" sz="2800" dirty="0"/>
          </a:p>
        </p:txBody>
      </p:sp>
      <p:pic>
        <p:nvPicPr>
          <p:cNvPr id="7" name="Content Placeholder 6" descr="A pair of high heels&#10;&#10;Description automatically generated">
            <a:hlinkClick r:id="rId2"/>
            <a:extLst>
              <a:ext uri="{FF2B5EF4-FFF2-40B4-BE49-F238E27FC236}">
                <a16:creationId xmlns:a16="http://schemas.microsoft.com/office/drawing/2014/main" id="{955861F0-39CC-AA19-8E01-26F42851E2BB}"/>
              </a:ext>
            </a:extLst>
          </p:cNvPr>
          <p:cNvPicPr>
            <a:picLocks noChangeAspect="1"/>
          </p:cNvPicPr>
          <p:nvPr/>
        </p:nvPicPr>
        <p:blipFill rotWithShape="1">
          <a:blip r:embed="rId3"/>
          <a:srcRect t="2078" r="1"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10">
            <a:extLst>
              <a:ext uri="{FF2B5EF4-FFF2-40B4-BE49-F238E27FC236}">
                <a16:creationId xmlns:a16="http://schemas.microsoft.com/office/drawing/2014/main" id="{1C593C53-D60A-585E-2EBD-AAE03CBE6916}"/>
              </a:ext>
            </a:extLst>
          </p:cNvPr>
          <p:cNvSpPr>
            <a:spLocks noGrp="1"/>
          </p:cNvSpPr>
          <p:nvPr>
            <p:ph idx="1"/>
          </p:nvPr>
        </p:nvSpPr>
        <p:spPr>
          <a:xfrm>
            <a:off x="5297762" y="2706624"/>
            <a:ext cx="6251110" cy="3483864"/>
          </a:xfrm>
        </p:spPr>
        <p:txBody>
          <a:bodyPr>
            <a:normAutofit/>
          </a:bodyPr>
          <a:lstStyle/>
          <a:p>
            <a:pPr marL="0" marR="0" indent="0">
              <a:spcBef>
                <a:spcPts val="0"/>
              </a:spcBef>
              <a:spcAft>
                <a:spcPts val="0"/>
              </a:spcAft>
              <a:buNone/>
            </a:pPr>
            <a:r>
              <a:rPr lang="en-US" sz="1800" i="1" kern="100" dirty="0">
                <a:effectLst/>
                <a:latin typeface="Bodoni 72" pitchFamily="2" charset="0"/>
                <a:ea typeface="DengXian" panose="02010600030101010101" pitchFamily="2" charset="-122"/>
                <a:cs typeface="Times New Roman (Body CS)"/>
              </a:rPr>
              <a:t>Technological Platforms and National Security in Hong Kong: The Domain of Standards Setting</a:t>
            </a:r>
            <a:endParaRPr lang="en-US" sz="1800" kern="100" dirty="0">
              <a:effectLst/>
              <a:latin typeface="Bodoni 72" pitchFamily="2" charset="0"/>
              <a:ea typeface="DengXian" panose="02010600030101010101" pitchFamily="2" charset="-122"/>
              <a:cs typeface="Times New Roman (Body CS)"/>
            </a:endParaRPr>
          </a:p>
          <a:p>
            <a:pPr marL="0" marR="0" indent="0">
              <a:spcBef>
                <a:spcPts val="0"/>
              </a:spcBef>
              <a:spcAft>
                <a:spcPts val="0"/>
              </a:spcAft>
              <a:buNone/>
            </a:pPr>
            <a:r>
              <a:rPr lang="en-US" sz="1800" kern="100" dirty="0">
                <a:effectLst/>
                <a:latin typeface="Bodoni 72" pitchFamily="2" charset="0"/>
                <a:ea typeface="DengXian" panose="02010600030101010101" pitchFamily="2" charset="-122"/>
                <a:cs typeface="Times New Roman (Body CS)"/>
              </a:rPr>
              <a:t>Law and Technology Center and Center for Chinese Law</a:t>
            </a:r>
          </a:p>
          <a:p>
            <a:pPr marL="0" marR="0" indent="0">
              <a:spcBef>
                <a:spcPts val="0"/>
              </a:spcBef>
              <a:spcAft>
                <a:spcPts val="0"/>
              </a:spcAft>
              <a:buNone/>
            </a:pPr>
            <a:r>
              <a:rPr lang="en-US" sz="1800" kern="100" dirty="0">
                <a:effectLst/>
                <a:latin typeface="Bodoni 72" pitchFamily="2" charset="0"/>
                <a:ea typeface="DengXian" panose="02010600030101010101" pitchFamily="2" charset="-122"/>
                <a:cs typeface="Times New Roman (Body CS)"/>
              </a:rPr>
              <a:t>University of Hong Kong</a:t>
            </a:r>
          </a:p>
          <a:p>
            <a:pPr marL="0" marR="0" indent="0">
              <a:spcBef>
                <a:spcPts val="0"/>
              </a:spcBef>
              <a:spcAft>
                <a:spcPts val="0"/>
              </a:spcAft>
              <a:buNone/>
            </a:pPr>
            <a:r>
              <a:rPr lang="en-US" sz="1800" kern="100" dirty="0">
                <a:effectLst/>
                <a:latin typeface="Bodoni 72" pitchFamily="2" charset="0"/>
                <a:ea typeface="DengXian" panose="02010600030101010101" pitchFamily="2" charset="-122"/>
                <a:cs typeface="Times New Roman (Body CS)"/>
              </a:rPr>
              <a:t>25 August 2023</a:t>
            </a:r>
          </a:p>
          <a:p>
            <a:pPr marL="0" marR="0" indent="0">
              <a:spcBef>
                <a:spcPts val="0"/>
              </a:spcBef>
              <a:spcAft>
                <a:spcPts val="0"/>
              </a:spcAft>
              <a:buNone/>
            </a:pPr>
            <a:r>
              <a:rPr lang="en-US" sz="1800" kern="100" dirty="0">
                <a:effectLst/>
                <a:latin typeface="Bodoni 72" pitchFamily="2" charset="0"/>
                <a:ea typeface="DengXian" panose="02010600030101010101" pitchFamily="2" charset="-122"/>
                <a:cs typeface="Times New Roman (Body CS)"/>
              </a:rPr>
              <a:t> </a:t>
            </a:r>
          </a:p>
          <a:p>
            <a:pPr marL="0" marR="0" indent="0">
              <a:spcBef>
                <a:spcPts val="0"/>
              </a:spcBef>
              <a:spcAft>
                <a:spcPts val="0"/>
              </a:spcAft>
              <a:buNone/>
            </a:pPr>
            <a:r>
              <a:rPr lang="en-US" sz="1800" kern="100" dirty="0">
                <a:effectLst/>
                <a:latin typeface="Bodoni 72" pitchFamily="2" charset="0"/>
                <a:ea typeface="DengXian" panose="02010600030101010101" pitchFamily="2" charset="-122"/>
                <a:cs typeface="Times New Roman (Body CS)"/>
              </a:rPr>
              <a:t>Remarks</a:t>
            </a:r>
          </a:p>
          <a:p>
            <a:pPr marL="0" indent="0">
              <a:spcBef>
                <a:spcPts val="0"/>
              </a:spcBef>
              <a:buNone/>
            </a:pPr>
            <a:r>
              <a:rPr lang="en-US" sz="1800" kern="100" dirty="0">
                <a:effectLst/>
                <a:latin typeface="Bodoni 72" pitchFamily="2" charset="0"/>
                <a:ea typeface="DengXian" panose="02010600030101010101" pitchFamily="2" charset="-122"/>
                <a:cs typeface="Times New Roman (Body CS)"/>
              </a:rPr>
              <a:t>Larry Catá Backer </a:t>
            </a:r>
            <a:r>
              <a:rPr lang="en-US" altLang="zh-CN" sz="1800" kern="100" dirty="0">
                <a:effectLst/>
                <a:latin typeface="Bodoni 72" pitchFamily="2" charset="0"/>
                <a:ea typeface="DengXian" panose="02010600030101010101" pitchFamily="2" charset="-122"/>
                <a:cs typeface="Times New Roman (Body CS)"/>
              </a:rPr>
              <a:t>(</a:t>
            </a:r>
            <a:r>
              <a:rPr lang="zh-CN" altLang="en-US" sz="1800" kern="100" dirty="0">
                <a:effectLst/>
                <a:latin typeface="Bodoni 72" pitchFamily="2" charset="0"/>
                <a:ea typeface="DengXian" panose="02010600030101010101" pitchFamily="2" charset="-122"/>
                <a:cs typeface="Times New Roman (Body CS)"/>
              </a:rPr>
              <a:t>白 轲</a:t>
            </a:r>
            <a:r>
              <a:rPr lang="en-US" altLang="zh-CN" sz="1800" kern="100">
                <a:effectLst/>
                <a:latin typeface="Bodoni 72" pitchFamily="2" charset="0"/>
                <a:ea typeface="DengXian" panose="02010600030101010101" pitchFamily="2" charset="-122"/>
                <a:cs typeface="Times New Roman (Body CS)"/>
              </a:rPr>
              <a:t>)</a:t>
            </a:r>
            <a:endParaRPr lang="en-US" sz="1800" kern="100" dirty="0">
              <a:effectLst/>
              <a:latin typeface="Bodoni 72" pitchFamily="2" charset="0"/>
              <a:ea typeface="DengXian" panose="02010600030101010101" pitchFamily="2" charset="-122"/>
              <a:cs typeface="Times New Roman (Body CS)"/>
            </a:endParaRPr>
          </a:p>
          <a:p>
            <a:pPr marL="0" marR="0" indent="0">
              <a:spcBef>
                <a:spcPts val="0"/>
              </a:spcBef>
              <a:spcAft>
                <a:spcPts val="0"/>
              </a:spcAft>
              <a:buNone/>
            </a:pPr>
            <a:r>
              <a:rPr lang="en-US" sz="1400" kern="100" dirty="0">
                <a:effectLst/>
                <a:latin typeface="Bodoni 72" pitchFamily="2" charset="0"/>
                <a:ea typeface="DengXian" panose="02010600030101010101" pitchFamily="2" charset="-122"/>
                <a:cs typeface="Times New Roman (Body CS)"/>
              </a:rPr>
              <a:t>W. Richard and Mary Eshelman Faculty Scholar; Professor of Law and International Affairs, </a:t>
            </a:r>
            <a:r>
              <a:rPr lang="en-US" sz="1400" dirty="0">
                <a:effectLst/>
                <a:latin typeface="Bodoni 72" pitchFamily="2" charset="0"/>
                <a:ea typeface="DengXian" panose="02010600030101010101" pitchFamily="2" charset="-122"/>
                <a:cs typeface="Times New Roman (Body CS)"/>
              </a:rPr>
              <a:t>Pennsylvania State University</a:t>
            </a:r>
            <a:endParaRPr lang="en-US" sz="1400" dirty="0"/>
          </a:p>
        </p:txBody>
      </p:sp>
    </p:spTree>
    <p:extLst>
      <p:ext uri="{BB962C8B-B14F-4D97-AF65-F5344CB8AC3E}">
        <p14:creationId xmlns:p14="http://schemas.microsoft.com/office/powerpoint/2010/main" val="3951399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7F7B9340-BB65-36FD-4975-ADEB47B77382}"/>
              </a:ext>
            </a:extLst>
          </p:cNvPr>
          <p:cNvSpPr>
            <a:spLocks noGrp="1"/>
          </p:cNvSpPr>
          <p:nvPr>
            <p:ph type="title"/>
          </p:nvPr>
        </p:nvSpPr>
        <p:spPr>
          <a:xfrm>
            <a:off x="8643193" y="489507"/>
            <a:ext cx="3091607" cy="1655483"/>
          </a:xfrm>
        </p:spPr>
        <p:txBody>
          <a:bodyPr vert="horz" lIns="91440" tIns="45720" rIns="91440" bIns="45720" rtlCol="0" anchor="b">
            <a:normAutofit/>
          </a:bodyPr>
          <a:lstStyle/>
          <a:p>
            <a:r>
              <a:rPr lang="en-US" sz="4000" dirty="0"/>
              <a:t>Analog Versus Digital Cages</a:t>
            </a:r>
          </a:p>
        </p:txBody>
      </p:sp>
      <p:pic>
        <p:nvPicPr>
          <p:cNvPr id="8" name="Content Placeholder 7" descr="A person holding a bat in front of a screen&#10;&#10;Description automatically generated">
            <a:extLst>
              <a:ext uri="{FF2B5EF4-FFF2-40B4-BE49-F238E27FC236}">
                <a16:creationId xmlns:a16="http://schemas.microsoft.com/office/drawing/2014/main" id="{EBC972CE-B407-37C6-A728-821463D4303A}"/>
              </a:ext>
            </a:extLst>
          </p:cNvPr>
          <p:cNvPicPr>
            <a:picLocks noGrp="1" noChangeAspect="1"/>
          </p:cNvPicPr>
          <p:nvPr>
            <p:ph sz="half" idx="2"/>
          </p:nvPr>
        </p:nvPicPr>
        <p:blipFill rotWithShape="1">
          <a:blip r:embed="rId2"/>
          <a:srcRect r="-1" b="4859"/>
          <a:stretch/>
        </p:blipFill>
        <p:spPr>
          <a:xfrm>
            <a:off x="20" y="431"/>
            <a:ext cx="8115280" cy="6408311"/>
          </a:xfrm>
          <a:prstGeom prst="rect">
            <a:avLst/>
          </a:prstGeom>
        </p:spPr>
      </p:pic>
      <p:sp>
        <p:nvSpPr>
          <p:cNvPr id="5" name="Content Placeholder 4">
            <a:extLst>
              <a:ext uri="{FF2B5EF4-FFF2-40B4-BE49-F238E27FC236}">
                <a16:creationId xmlns:a16="http://schemas.microsoft.com/office/drawing/2014/main" id="{ED4A8FFC-B4C2-E5A5-1DF2-8CC5157A6288}"/>
              </a:ext>
            </a:extLst>
          </p:cNvPr>
          <p:cNvSpPr>
            <a:spLocks noGrp="1"/>
          </p:cNvSpPr>
          <p:nvPr>
            <p:ph sz="half" idx="1"/>
          </p:nvPr>
        </p:nvSpPr>
        <p:spPr>
          <a:xfrm>
            <a:off x="8643193" y="2418408"/>
            <a:ext cx="2942813" cy="3540265"/>
          </a:xfrm>
        </p:spPr>
        <p:txBody>
          <a:bodyPr vert="horz" lIns="91440" tIns="45720" rIns="91440" bIns="45720" rtlCol="0">
            <a:normAutofit/>
          </a:bodyPr>
          <a:lstStyle/>
          <a:p>
            <a:r>
              <a:rPr lang="en-US" sz="2000" dirty="0"/>
              <a:t>The analog </a:t>
            </a:r>
            <a:r>
              <a:rPr lang="en-US" sz="2000" i="1" dirty="0"/>
              <a:t>is structured through norms, rules, presumptions </a:t>
            </a:r>
            <a:r>
              <a:rPr lang="en-US" sz="2000" dirty="0"/>
              <a:t>that are elastic though when expressed as text constructs the modern edifice of political collective; </a:t>
            </a:r>
          </a:p>
          <a:p>
            <a:r>
              <a:rPr lang="en-US" sz="2000" dirty="0"/>
              <a:t>The digital is </a:t>
            </a:r>
            <a:r>
              <a:rPr lang="en-US" sz="2000" i="1" dirty="0"/>
              <a:t>programmed</a:t>
            </a:r>
          </a:p>
        </p:txBody>
      </p:sp>
      <p:sp>
        <p:nvSpPr>
          <p:cNvPr id="15" name="Rectangle 14">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45630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26F798-3CC6-1CBC-9ADD-27D8D0F1725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dirty="0"/>
              <a:t>Analog Deductivity v. Digital Inductivity</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26B559BE-D823-FCFA-6FE9-573991C0C8A4}"/>
              </a:ext>
            </a:extLst>
          </p:cNvPr>
          <p:cNvSpPr>
            <a:spLocks noGrp="1"/>
          </p:cNvSpPr>
          <p:nvPr>
            <p:ph sz="half" idx="2"/>
          </p:nvPr>
        </p:nvSpPr>
        <p:spPr>
          <a:xfrm>
            <a:off x="640080" y="2872899"/>
            <a:ext cx="4243589" cy="3320668"/>
          </a:xfrm>
        </p:spPr>
        <p:txBody>
          <a:bodyPr vert="horz" lIns="91440" tIns="45720" rIns="91440" bIns="45720" rtlCol="0">
            <a:normAutofit/>
          </a:bodyPr>
          <a:lstStyle/>
          <a:p>
            <a:r>
              <a:rPr lang="en-US" sz="2000" dirty="0"/>
              <a:t>The </a:t>
            </a:r>
            <a:r>
              <a:rPr lang="en-US" sz="2000" i="1" dirty="0"/>
              <a:t>analog is dialectics</a:t>
            </a:r>
            <a:r>
              <a:rPr lang="en-US" sz="2000" dirty="0"/>
              <a:t>, which constitutes the dynamic guts of its programing; it is the essence of </a:t>
            </a:r>
            <a:r>
              <a:rPr lang="en-US" sz="2000" i="1" dirty="0"/>
              <a:t>deductive processes </a:t>
            </a:r>
            <a:r>
              <a:rPr lang="en-US" sz="2000" dirty="0"/>
              <a:t>from the most general to the most specific; </a:t>
            </a:r>
          </a:p>
          <a:p>
            <a:r>
              <a:rPr lang="en-US" sz="2000" dirty="0"/>
              <a:t>the </a:t>
            </a:r>
            <a:r>
              <a:rPr lang="en-US" sz="2000" i="1" dirty="0"/>
              <a:t>digital is iterative</a:t>
            </a:r>
            <a:r>
              <a:rPr lang="en-US" sz="2000" dirty="0"/>
              <a:t>, which constitutes its own programmatic guts, it is the essence of the </a:t>
            </a:r>
            <a:r>
              <a:rPr lang="en-US" sz="2000" i="1" dirty="0"/>
              <a:t>inductive processes</a:t>
            </a:r>
            <a:r>
              <a:rPr lang="en-US" sz="2000" dirty="0"/>
              <a:t> starting from its data to produce general conclusions.</a:t>
            </a:r>
          </a:p>
        </p:txBody>
      </p:sp>
      <p:pic>
        <p:nvPicPr>
          <p:cNvPr id="6" name="Content Placeholder 5">
            <a:hlinkClick r:id="rId2"/>
            <a:extLst>
              <a:ext uri="{FF2B5EF4-FFF2-40B4-BE49-F238E27FC236}">
                <a16:creationId xmlns:a16="http://schemas.microsoft.com/office/drawing/2014/main" id="{D88025F7-1A7C-C823-81C1-3F9197B68C20}"/>
              </a:ext>
            </a:extLst>
          </p:cNvPr>
          <p:cNvPicPr>
            <a:picLocks noGrp="1" noChangeAspect="1"/>
          </p:cNvPicPr>
          <p:nvPr>
            <p:ph sz="half" idx="1"/>
          </p:nvPr>
        </p:nvPicPr>
        <p:blipFill rotWithShape="1">
          <a:blip r:embed="rId3"/>
          <a:srcRect l="15016" r="112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996850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3ED0805-AAA8-21DB-6825-B72598143B8C}"/>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3800" dirty="0"/>
              <a:t>The Six Core Domains of Analog-Digital Caging</a:t>
            </a:r>
          </a:p>
        </p:txBody>
      </p:sp>
      <p:sp>
        <p:nvSpPr>
          <p:cNvPr id="2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DF28ADEE-C0A3-0ADE-520C-D99209B93AD8}"/>
              </a:ext>
            </a:extLst>
          </p:cNvPr>
          <p:cNvSpPr>
            <a:spLocks noGrp="1"/>
          </p:cNvSpPr>
          <p:nvPr>
            <p:ph sz="half" idx="2"/>
          </p:nvPr>
        </p:nvSpPr>
        <p:spPr>
          <a:xfrm>
            <a:off x="640080" y="2872899"/>
            <a:ext cx="4243589" cy="3862028"/>
          </a:xfrm>
        </p:spPr>
        <p:txBody>
          <a:bodyPr vert="horz" lIns="91440" tIns="45720" rIns="91440" bIns="45720" rtlCol="0">
            <a:normAutofit fontScale="92500"/>
          </a:bodyPr>
          <a:lstStyle/>
          <a:p>
            <a:r>
              <a:rPr lang="en-US" sz="2200" dirty="0"/>
              <a:t>(1) Platforms</a:t>
            </a:r>
          </a:p>
          <a:p>
            <a:r>
              <a:rPr lang="en-US" sz="2200" dirty="0"/>
              <a:t>(2) Interlinkages between platforms and National Security Law</a:t>
            </a:r>
          </a:p>
          <a:p>
            <a:r>
              <a:rPr lang="en-US" sz="2200" dirty="0"/>
              <a:t>(3) Legalities of risk</a:t>
            </a:r>
          </a:p>
          <a:p>
            <a:r>
              <a:rPr lang="en-US" sz="2200" dirty="0"/>
              <a:t>(4) The mediating role of analog-digital standards</a:t>
            </a:r>
          </a:p>
          <a:p>
            <a:r>
              <a:rPr lang="en-US" sz="2200" dirty="0"/>
              <a:t>(5) National Security Accountability in analog and digital domains</a:t>
            </a:r>
          </a:p>
          <a:p>
            <a:r>
              <a:rPr lang="en-US" sz="2200" dirty="0"/>
              <a:t>(6) Governance gaps of interconnectivity of regulatory cages in global domain</a:t>
            </a:r>
          </a:p>
          <a:p>
            <a:endParaRPr lang="en-US" sz="2200" dirty="0"/>
          </a:p>
        </p:txBody>
      </p:sp>
      <p:pic>
        <p:nvPicPr>
          <p:cNvPr id="6" name="Content Placeholder 5" descr="A video game cover with a logo&#10;&#10;Description automatically generated">
            <a:hlinkClick r:id="rId2"/>
            <a:extLst>
              <a:ext uri="{FF2B5EF4-FFF2-40B4-BE49-F238E27FC236}">
                <a16:creationId xmlns:a16="http://schemas.microsoft.com/office/drawing/2014/main" id="{AAA831A8-63D8-F156-107D-949774FA1AE4}"/>
              </a:ext>
            </a:extLst>
          </p:cNvPr>
          <p:cNvPicPr>
            <a:picLocks noGrp="1" noChangeAspect="1"/>
          </p:cNvPicPr>
          <p:nvPr>
            <p:ph sz="half" idx="1"/>
          </p:nvPr>
        </p:nvPicPr>
        <p:blipFill rotWithShape="1">
          <a:blip r:embed="rId3"/>
          <a:srcRect t="2419" r="1" b="9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79572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F0BE82FC-D52B-4C48-EEEB-DD6B8E46D677}"/>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dirty="0"/>
              <a:t>Assembling the Cage of the System</a:t>
            </a:r>
          </a:p>
        </p:txBody>
      </p:sp>
      <p:sp>
        <p:nvSpPr>
          <p:cNvPr id="6" name="Content Placeholder 5">
            <a:extLst>
              <a:ext uri="{FF2B5EF4-FFF2-40B4-BE49-F238E27FC236}">
                <a16:creationId xmlns:a16="http://schemas.microsoft.com/office/drawing/2014/main" id="{C9ADF102-CCA8-2ACA-789E-5B238EF3034F}"/>
              </a:ext>
            </a:extLst>
          </p:cNvPr>
          <p:cNvSpPr>
            <a:spLocks noGrp="1"/>
          </p:cNvSpPr>
          <p:nvPr>
            <p:ph sz="half" idx="2"/>
          </p:nvPr>
        </p:nvSpPr>
        <p:spPr>
          <a:xfrm>
            <a:off x="0" y="2172430"/>
            <a:ext cx="6226167" cy="4685570"/>
          </a:xfrm>
        </p:spPr>
        <p:txBody>
          <a:bodyPr vert="horz" lIns="91440" tIns="45720" rIns="91440" bIns="45720" rtlCol="0">
            <a:normAutofit/>
          </a:bodyPr>
          <a:lstStyle/>
          <a:p>
            <a:r>
              <a:rPr lang="en-US" sz="2000" b="1" i="1" dirty="0">
                <a:solidFill>
                  <a:srgbClr val="C00000"/>
                </a:solidFill>
              </a:rPr>
              <a:t>First</a:t>
            </a:r>
            <a:r>
              <a:rPr lang="en-US" sz="2000" dirty="0"/>
              <a:t>, understand the analog and the digital  elements of the parts necessary for assembling the cage—national security law (SAR and national), tech platforms, and constitutional norms, scope, objectives, and applications. </a:t>
            </a:r>
          </a:p>
          <a:p>
            <a:r>
              <a:rPr lang="en-US" sz="2000" b="1" i="1" dirty="0">
                <a:solidFill>
                  <a:srgbClr val="C00000"/>
                </a:solidFill>
              </a:rPr>
              <a:t>Second,</a:t>
            </a:r>
            <a:r>
              <a:rPr lang="en-US" sz="2000" dirty="0"/>
              <a:t> understand the way that these parts are to fit together and the effect of discretionary choices about parts in the shape and utility of the cage. </a:t>
            </a:r>
          </a:p>
          <a:p>
            <a:r>
              <a:rPr lang="en-US" sz="2000" b="1" i="1" dirty="0">
                <a:solidFill>
                  <a:srgbClr val="C00000"/>
                </a:solidFill>
              </a:rPr>
              <a:t>Third,</a:t>
            </a:r>
            <a:r>
              <a:rPr lang="en-US" sz="2000" dirty="0"/>
              <a:t> develop a means of aligning analog and digital legalities and their legal subjects. And </a:t>
            </a:r>
          </a:p>
          <a:p>
            <a:r>
              <a:rPr lang="en-US" sz="2000" b="1" i="1" dirty="0">
                <a:solidFill>
                  <a:srgbClr val="C00000"/>
                </a:solidFill>
              </a:rPr>
              <a:t>Last,</a:t>
            </a:r>
            <a:r>
              <a:rPr lang="en-US" sz="2000" dirty="0"/>
              <a:t> undertake these tasks sensitive to the overall leadership of political vanguards whose policy choices will determine the way that these interludes will be bridged, and these contradictions resolved within the cage of the system.   </a:t>
            </a:r>
          </a:p>
          <a:p>
            <a:endParaRPr lang="en-US" sz="1400" dirty="0"/>
          </a:p>
        </p:txBody>
      </p:sp>
      <p:pic>
        <p:nvPicPr>
          <p:cNvPr id="8" name="Content Placeholder 7" descr="A person embling furniture in a kitchen&#10;&#10;Description automatically generated">
            <a:hlinkClick r:id="rId2"/>
            <a:extLst>
              <a:ext uri="{FF2B5EF4-FFF2-40B4-BE49-F238E27FC236}">
                <a16:creationId xmlns:a16="http://schemas.microsoft.com/office/drawing/2014/main" id="{3FE4F70F-E1D5-E7DA-67DC-8233CB9EFB62}"/>
              </a:ext>
            </a:extLst>
          </p:cNvPr>
          <p:cNvPicPr>
            <a:picLocks noGrp="1" noChangeAspect="1"/>
          </p:cNvPicPr>
          <p:nvPr>
            <p:ph sz="half" idx="1"/>
          </p:nvPr>
        </p:nvPicPr>
        <p:blipFill rotWithShape="1">
          <a:blip r:embed="rId3"/>
          <a:srcRect l="8301" r="33226"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931250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FE0D170-ED4B-2F70-7F62-C6F070F59709}"/>
              </a:ext>
            </a:extLst>
          </p:cNvPr>
          <p:cNvSpPr>
            <a:spLocks noGrp="1"/>
          </p:cNvSpPr>
          <p:nvPr>
            <p:ph type="title"/>
          </p:nvPr>
        </p:nvSpPr>
        <p:spPr>
          <a:xfrm>
            <a:off x="6981823" y="1641752"/>
            <a:ext cx="4391025" cy="1323439"/>
          </a:xfrm>
        </p:spPr>
        <p:txBody>
          <a:bodyPr vert="horz" lIns="91440" tIns="45720" rIns="91440" bIns="45720" rtlCol="0" anchor="t">
            <a:normAutofit/>
          </a:bodyPr>
          <a:lstStyle/>
          <a:p>
            <a:r>
              <a:rPr lang="en-US" sz="4000" kern="1200" dirty="0">
                <a:solidFill>
                  <a:schemeClr val="bg1"/>
                </a:solidFill>
                <a:latin typeface="+mj-lt"/>
                <a:ea typeface="+mj-ea"/>
                <a:cs typeface="+mj-cs"/>
              </a:rPr>
              <a:t>Thank you</a:t>
            </a:r>
          </a:p>
        </p:txBody>
      </p:sp>
      <p:pic>
        <p:nvPicPr>
          <p:cNvPr id="6" name="Content Placeholder 5" descr="A black text on a white background&#10;&#10;Description automatically generated">
            <a:extLst>
              <a:ext uri="{FF2B5EF4-FFF2-40B4-BE49-F238E27FC236}">
                <a16:creationId xmlns:a16="http://schemas.microsoft.com/office/drawing/2014/main" id="{6089CFD2-79FE-AFA5-FE0C-F73F1E83B174}"/>
              </a:ext>
            </a:extLst>
          </p:cNvPr>
          <p:cNvPicPr>
            <a:picLocks noGrp="1" noChangeAspect="1"/>
          </p:cNvPicPr>
          <p:nvPr>
            <p:ph sz="half" idx="1"/>
          </p:nvPr>
        </p:nvPicPr>
        <p:blipFill>
          <a:blip r:embed="rId2"/>
          <a:stretch>
            <a:fillRect/>
          </a:stretch>
        </p:blipFill>
        <p:spPr>
          <a:xfrm>
            <a:off x="835024" y="1772527"/>
            <a:ext cx="5260976" cy="3893122"/>
          </a:xfrm>
          <a:prstGeom prst="rect">
            <a:avLst/>
          </a:prstGeom>
        </p:spPr>
      </p:pic>
      <p:sp>
        <p:nvSpPr>
          <p:cNvPr id="4" name="Content Placeholder 3">
            <a:extLst>
              <a:ext uri="{FF2B5EF4-FFF2-40B4-BE49-F238E27FC236}">
                <a16:creationId xmlns:a16="http://schemas.microsoft.com/office/drawing/2014/main" id="{A587651F-4712-A99D-6328-A8B0EC74B83C}"/>
              </a:ext>
            </a:extLst>
          </p:cNvPr>
          <p:cNvSpPr>
            <a:spLocks noGrp="1"/>
          </p:cNvSpPr>
          <p:nvPr>
            <p:ph sz="half" idx="2"/>
          </p:nvPr>
        </p:nvSpPr>
        <p:spPr>
          <a:xfrm>
            <a:off x="6981824" y="3146400"/>
            <a:ext cx="4391025" cy="2454300"/>
          </a:xfrm>
        </p:spPr>
        <p:txBody>
          <a:bodyPr vert="horz" lIns="91440" tIns="45720" rIns="91440" bIns="45720" rtlCol="0">
            <a:normAutofit/>
          </a:bodyPr>
          <a:lstStyle/>
          <a:p>
            <a:r>
              <a:rPr lang="en-US" sz="2400" dirty="0">
                <a:solidFill>
                  <a:schemeClr val="bg1">
                    <a:alpha val="80000"/>
                  </a:schemeClr>
                </a:solidFill>
              </a:rPr>
              <a:t>Text of these remarks may be accessed here:</a:t>
            </a:r>
          </a:p>
          <a:p>
            <a:endParaRPr lang="en-US" sz="2400" dirty="0">
              <a:solidFill>
                <a:schemeClr val="bg1">
                  <a:alpha val="80000"/>
                </a:schemeClr>
              </a:solidFill>
            </a:endParaRPr>
          </a:p>
        </p:txBody>
      </p:sp>
    </p:spTree>
    <p:extLst>
      <p:ext uri="{BB962C8B-B14F-4D97-AF65-F5344CB8AC3E}">
        <p14:creationId xmlns:p14="http://schemas.microsoft.com/office/powerpoint/2010/main" val="1234994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4654285"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467E5D-9213-8CE0-6BA7-42089ED0D438}"/>
              </a:ext>
            </a:extLst>
          </p:cNvPr>
          <p:cNvSpPr>
            <a:spLocks noGrp="1"/>
          </p:cNvSpPr>
          <p:nvPr>
            <p:ph type="title"/>
          </p:nvPr>
        </p:nvSpPr>
        <p:spPr>
          <a:xfrm>
            <a:off x="1156851" y="637763"/>
            <a:ext cx="2910051" cy="5576768"/>
          </a:xfrm>
        </p:spPr>
        <p:txBody>
          <a:bodyPr vert="horz" lIns="91440" tIns="45720" rIns="91440" bIns="45720" rtlCol="0" anchor="t">
            <a:normAutofit/>
          </a:bodyPr>
          <a:lstStyle/>
          <a:p>
            <a:r>
              <a:rPr lang="en-US" sz="4800" dirty="0">
                <a:solidFill>
                  <a:schemeClr val="bg1"/>
                </a:solidFill>
              </a:rPr>
              <a:t>Cages and Domains</a:t>
            </a:r>
          </a:p>
        </p:txBody>
      </p:sp>
      <p:sp>
        <p:nvSpPr>
          <p:cNvPr id="14" name="Rectangle 13">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2118" y="0"/>
            <a:ext cx="7529872"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6" descr="A person holding a sword&#10;&#10;Description automatically generated">
            <a:hlinkClick r:id="rId2"/>
            <a:extLst>
              <a:ext uri="{FF2B5EF4-FFF2-40B4-BE49-F238E27FC236}">
                <a16:creationId xmlns:a16="http://schemas.microsoft.com/office/drawing/2014/main" id="{81EE138D-26A5-71D9-7807-DFCEBDFEF718}"/>
              </a:ext>
            </a:extLst>
          </p:cNvPr>
          <p:cNvPicPr>
            <a:picLocks noGrp="1" noChangeAspect="1"/>
          </p:cNvPicPr>
          <p:nvPr>
            <p:ph sz="half" idx="2"/>
          </p:nvPr>
        </p:nvPicPr>
        <p:blipFill rotWithShape="1">
          <a:blip r:embed="rId3"/>
          <a:srcRect t="631" b="8742"/>
          <a:stretch/>
        </p:blipFill>
        <p:spPr>
          <a:xfrm>
            <a:off x="5439976" y="637762"/>
            <a:ext cx="5592818" cy="2927110"/>
          </a:xfrm>
          <a:prstGeom prst="rect">
            <a:avLst/>
          </a:prstGeom>
        </p:spPr>
      </p:pic>
      <p:sp>
        <p:nvSpPr>
          <p:cNvPr id="16" name="Rectangle 15">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9976" y="3996909"/>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10838EF3-4507-41B4-F132-76B656EB64F5}"/>
              </a:ext>
            </a:extLst>
          </p:cNvPr>
          <p:cNvSpPr>
            <a:spLocks noGrp="1"/>
          </p:cNvSpPr>
          <p:nvPr>
            <p:ph sz="half" idx="1"/>
          </p:nvPr>
        </p:nvSpPr>
        <p:spPr>
          <a:xfrm>
            <a:off x="4757351" y="4202634"/>
            <a:ext cx="7434639" cy="2655366"/>
          </a:xfrm>
        </p:spPr>
        <p:txBody>
          <a:bodyPr vert="horz" lIns="91440" tIns="45720" rIns="91440" bIns="45720" rtlCol="0">
            <a:normAutofit/>
          </a:bodyPr>
          <a:lstStyle/>
          <a:p>
            <a:r>
              <a:rPr lang="en-US" sz="1800" dirty="0"/>
              <a:t>Cages</a:t>
            </a:r>
          </a:p>
          <a:p>
            <a:pPr lvl="1"/>
            <a:r>
              <a:rPr lang="en-US" sz="1800" dirty="0"/>
              <a:t>Standards (integral)</a:t>
            </a:r>
          </a:p>
          <a:p>
            <a:pPr lvl="1"/>
            <a:r>
              <a:rPr lang="en-US" sz="1800" dirty="0"/>
              <a:t>National Security (horizontal)</a:t>
            </a:r>
          </a:p>
          <a:p>
            <a:pPr lvl="1"/>
            <a:r>
              <a:rPr lang="en-US" sz="1800" dirty="0"/>
              <a:t>SAR-PRC (vertical)</a:t>
            </a:r>
          </a:p>
          <a:p>
            <a:r>
              <a:rPr lang="en-US" sz="1800" dirty="0"/>
              <a:t>Domains</a:t>
            </a:r>
          </a:p>
          <a:p>
            <a:pPr lvl="1"/>
            <a:r>
              <a:rPr lang="en-US" sz="1800" b="1" i="1" dirty="0">
                <a:solidFill>
                  <a:srgbClr val="C00000"/>
                </a:solidFill>
              </a:rPr>
              <a:t>Domus</a:t>
            </a:r>
            <a:r>
              <a:rPr lang="en-US" sz="1800" dirty="0"/>
              <a:t>, a house or household or estate</a:t>
            </a:r>
          </a:p>
          <a:p>
            <a:pPr lvl="1"/>
            <a:r>
              <a:rPr lang="en-US" sz="1800" b="1" i="1" dirty="0">
                <a:solidFill>
                  <a:srgbClr val="C00000"/>
                </a:solidFill>
              </a:rPr>
              <a:t>Dominus</a:t>
            </a:r>
            <a:r>
              <a:rPr lang="en-US" sz="1800" dirty="0"/>
              <a:t>—its lord, master, owner, (perhaps </a:t>
            </a:r>
            <a:r>
              <a:rPr lang="zh-CN" altLang="en-US" sz="1800" dirty="0"/>
              <a:t>掌握 </a:t>
            </a:r>
            <a:r>
              <a:rPr lang="en-US" altLang="zh-CN" sz="1800" dirty="0"/>
              <a:t>(</a:t>
            </a:r>
            <a:r>
              <a:rPr lang="en-US" sz="1800" dirty="0" err="1"/>
              <a:t>Zhǎngwò</a:t>
            </a:r>
            <a:r>
              <a:rPr lang="en-US" sz="1800" dirty="0"/>
              <a:t>)</a:t>
            </a:r>
          </a:p>
          <a:p>
            <a:pPr lvl="1"/>
            <a:r>
              <a:rPr lang="en-US" sz="1800" b="1" i="1" dirty="0">
                <a:solidFill>
                  <a:srgbClr val="C00000"/>
                </a:solidFill>
              </a:rPr>
              <a:t>Dominion</a:t>
            </a:r>
            <a:r>
              <a:rPr lang="en-US" sz="1800" dirty="0"/>
              <a:t> (</a:t>
            </a:r>
            <a:r>
              <a:rPr lang="zh-CN" altLang="en-US" sz="1800" dirty="0"/>
              <a:t>统治 </a:t>
            </a:r>
            <a:r>
              <a:rPr lang="en-US" altLang="zh-CN" sz="1800" dirty="0"/>
              <a:t>(</a:t>
            </a:r>
            <a:r>
              <a:rPr lang="en-US" sz="1800" dirty="0"/>
              <a:t>Tǒngzhì)), implies sovereign rights (</a:t>
            </a:r>
            <a:r>
              <a:rPr lang="zh-CN" altLang="en-US" sz="1800" dirty="0"/>
              <a:t>主权 </a:t>
            </a:r>
            <a:r>
              <a:rPr lang="en-US" altLang="zh-CN" sz="1800" dirty="0"/>
              <a:t>(</a:t>
            </a:r>
            <a:r>
              <a:rPr lang="en-US" sz="1800" dirty="0"/>
              <a:t>Zhǔquán)). </a:t>
            </a:r>
          </a:p>
          <a:p>
            <a:pPr marL="457200" lvl="1"/>
            <a:endParaRPr lang="en-US" sz="700" dirty="0"/>
          </a:p>
        </p:txBody>
      </p:sp>
    </p:spTree>
    <p:extLst>
      <p:ext uri="{BB962C8B-B14F-4D97-AF65-F5344CB8AC3E}">
        <p14:creationId xmlns:p14="http://schemas.microsoft.com/office/powerpoint/2010/main" val="3182229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50C4E-7D40-F985-E332-E2AA28D628A5}"/>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3600" dirty="0"/>
              <a:t>The Digital Challenge to Analogue Cages</a:t>
            </a:r>
          </a:p>
        </p:txBody>
      </p:sp>
      <p:pic>
        <p:nvPicPr>
          <p:cNvPr id="6" name="Content Placeholder 5" descr="A collage of a person doing stretching&#10;&#10;Description automatically generated">
            <a:hlinkClick r:id="rId2"/>
            <a:extLst>
              <a:ext uri="{FF2B5EF4-FFF2-40B4-BE49-F238E27FC236}">
                <a16:creationId xmlns:a16="http://schemas.microsoft.com/office/drawing/2014/main" id="{DFF972D7-8BFB-5C7F-B370-8FE7599FC44C}"/>
              </a:ext>
            </a:extLst>
          </p:cNvPr>
          <p:cNvPicPr>
            <a:picLocks noGrp="1" noChangeAspect="1"/>
          </p:cNvPicPr>
          <p:nvPr>
            <p:ph sz="half" idx="2"/>
          </p:nvPr>
        </p:nvPicPr>
        <p:blipFill rotWithShape="1">
          <a:blip r:embed="rId3"/>
          <a:srcRect t="34067" b="8237"/>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CE783814-07D6-9625-E860-7F1121782F5A}"/>
              </a:ext>
            </a:extLst>
          </p:cNvPr>
          <p:cNvSpPr>
            <a:spLocks noGrp="1"/>
          </p:cNvSpPr>
          <p:nvPr>
            <p:ph sz="half" idx="1"/>
          </p:nvPr>
        </p:nvSpPr>
        <p:spPr>
          <a:xfrm>
            <a:off x="4223982" y="3752850"/>
            <a:ext cx="7485413" cy="2858015"/>
          </a:xfrm>
        </p:spPr>
        <p:txBody>
          <a:bodyPr vert="horz" lIns="91440" tIns="45720" rIns="91440" bIns="45720" rtlCol="0" anchor="ctr">
            <a:normAutofit/>
          </a:bodyPr>
          <a:lstStyle/>
          <a:p>
            <a:pPr marL="0" indent="0">
              <a:buNone/>
            </a:pPr>
            <a:r>
              <a:rPr lang="en-US" sz="2000" dirty="0"/>
              <a:t>“That is the challenge of producing </a:t>
            </a:r>
            <a:r>
              <a:rPr lang="en-US" sz="2000" b="1" i="1" dirty="0"/>
              <a:t>static  rules </a:t>
            </a:r>
            <a:r>
              <a:rPr lang="en-US" sz="2000" dirty="0"/>
              <a:t>constructed in ancient and </a:t>
            </a:r>
            <a:r>
              <a:rPr lang="en-US" sz="2000" b="1" i="1" dirty="0"/>
              <a:t>traditionally developed analogue forms</a:t>
            </a:r>
            <a:r>
              <a:rPr lang="en-US" sz="2000" dirty="0"/>
              <a:t>—words, text, objectives bound up around systems of administrative discretion ultimately exercised by technical and political officials in complex interlocking organizational frameworks—in an evolving environment in which the domains are virtual and the effective </a:t>
            </a:r>
            <a:r>
              <a:rPr lang="en-US" sz="2000" b="1" i="1" dirty="0"/>
              <a:t>forms of regulation are digital and dynamic </a:t>
            </a:r>
            <a:r>
              <a:rPr lang="en-US" sz="2000" dirty="0"/>
              <a:t>as to space, time, and place.”</a:t>
            </a:r>
          </a:p>
        </p:txBody>
      </p:sp>
    </p:spTree>
    <p:extLst>
      <p:ext uri="{BB962C8B-B14F-4D97-AF65-F5344CB8AC3E}">
        <p14:creationId xmlns:p14="http://schemas.microsoft.com/office/powerpoint/2010/main" val="3664543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B1ED7-2CAE-13BB-0541-5EF8688E4CBD}"/>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3600"/>
              <a:t>Domains, Interludes, and Contradiction </a:t>
            </a:r>
          </a:p>
        </p:txBody>
      </p:sp>
      <p:pic>
        <p:nvPicPr>
          <p:cNvPr id="12" name="Content Placeholder 11" descr="A group of people on a beach&#10;&#10;Description automatically generated">
            <a:hlinkClick r:id="rId2"/>
            <a:extLst>
              <a:ext uri="{FF2B5EF4-FFF2-40B4-BE49-F238E27FC236}">
                <a16:creationId xmlns:a16="http://schemas.microsoft.com/office/drawing/2014/main" id="{F834BDC2-F526-9DDE-C28D-C5B80AE10DC7}"/>
              </a:ext>
            </a:extLst>
          </p:cNvPr>
          <p:cNvPicPr>
            <a:picLocks noGrp="1" noChangeAspect="1"/>
          </p:cNvPicPr>
          <p:nvPr>
            <p:ph sz="half" idx="2"/>
          </p:nvPr>
        </p:nvPicPr>
        <p:blipFill rotWithShape="1">
          <a:blip r:embed="rId3"/>
          <a:srcRect r="24429" b="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5" name="Content Placeholder 14">
            <a:extLst>
              <a:ext uri="{FF2B5EF4-FFF2-40B4-BE49-F238E27FC236}">
                <a16:creationId xmlns:a16="http://schemas.microsoft.com/office/drawing/2014/main" id="{5B1309EF-D647-3FE3-B269-9EE382A75FC2}"/>
              </a:ext>
            </a:extLst>
          </p:cNvPr>
          <p:cNvSpPr>
            <a:spLocks noGrp="1"/>
          </p:cNvSpPr>
          <p:nvPr>
            <p:ph sz="half" idx="1"/>
          </p:nvPr>
        </p:nvSpPr>
        <p:spPr>
          <a:xfrm>
            <a:off x="4223982" y="3752850"/>
            <a:ext cx="7485413" cy="2452687"/>
          </a:xfrm>
        </p:spPr>
        <p:txBody>
          <a:bodyPr vert="horz" lIns="91440" tIns="45720" rIns="91440" bIns="45720" rtlCol="0" anchor="ctr">
            <a:normAutofit/>
          </a:bodyPr>
          <a:lstStyle/>
          <a:p>
            <a:r>
              <a:rPr lang="en-US" sz="1800" dirty="0"/>
              <a:t>Interludes: spaces (physical/cognitive/discursive/expressive) between normative orders; between modes of communicating/cognition/legalities (water-land-water)</a:t>
            </a:r>
          </a:p>
          <a:p>
            <a:r>
              <a:rPr lang="en-US" sz="1800" dirty="0"/>
              <a:t>Dialectical contradiction: iterative engagement between two effects/conditions/forces and their resolution producing a new era with a new principal contradiction (water eroding land-creating new shoreline)</a:t>
            </a:r>
          </a:p>
        </p:txBody>
      </p:sp>
    </p:spTree>
    <p:extLst>
      <p:ext uri="{BB962C8B-B14F-4D97-AF65-F5344CB8AC3E}">
        <p14:creationId xmlns:p14="http://schemas.microsoft.com/office/powerpoint/2010/main" val="226203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10DDB-5694-7F9F-F1F9-9E9B6EC174BF}"/>
              </a:ext>
            </a:extLst>
          </p:cNvPr>
          <p:cNvSpPr>
            <a:spLocks noGrp="1"/>
          </p:cNvSpPr>
          <p:nvPr>
            <p:ph type="title"/>
          </p:nvPr>
        </p:nvSpPr>
        <p:spPr/>
        <p:txBody>
          <a:bodyPr/>
          <a:lstStyle/>
          <a:p>
            <a:r>
              <a:rPr lang="en-US" dirty="0"/>
              <a:t>The Cage of Space, Time, and Place</a:t>
            </a:r>
          </a:p>
        </p:txBody>
      </p:sp>
      <p:graphicFrame>
        <p:nvGraphicFramePr>
          <p:cNvPr id="8" name="Content Placeholder 2">
            <a:extLst>
              <a:ext uri="{FF2B5EF4-FFF2-40B4-BE49-F238E27FC236}">
                <a16:creationId xmlns:a16="http://schemas.microsoft.com/office/drawing/2014/main" id="{67B42330-5A0B-C70F-D7D2-D627DFC5775B}"/>
              </a:ext>
            </a:extLst>
          </p:cNvPr>
          <p:cNvGraphicFramePr>
            <a:graphicFrameLocks noGrp="1"/>
          </p:cNvGraphicFramePr>
          <p:nvPr>
            <p:ph sz="half" idx="1"/>
            <p:extLst>
              <p:ext uri="{D42A27DB-BD31-4B8C-83A1-F6EECF244321}">
                <p14:modId xmlns:p14="http://schemas.microsoft.com/office/powerpoint/2010/main" val="1673928790"/>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5" descr="A horse animations of a person riding a horse&#10;&#10;Description automatically generated">
            <a:hlinkClick r:id="rId7"/>
            <a:extLst>
              <a:ext uri="{FF2B5EF4-FFF2-40B4-BE49-F238E27FC236}">
                <a16:creationId xmlns:a16="http://schemas.microsoft.com/office/drawing/2014/main" id="{89FA262D-048B-EEFF-691D-8D13AA7E6163}"/>
              </a:ext>
            </a:extLst>
          </p:cNvPr>
          <p:cNvPicPr>
            <a:picLocks noGrp="1" noChangeAspect="1"/>
          </p:cNvPicPr>
          <p:nvPr>
            <p:ph sz="half" idx="2"/>
          </p:nvPr>
        </p:nvPicPr>
        <p:blipFill>
          <a:blip r:embed="rId8"/>
          <a:stretch>
            <a:fillRect/>
          </a:stretch>
        </p:blipFill>
        <p:spPr>
          <a:xfrm>
            <a:off x="6172199" y="1825626"/>
            <a:ext cx="5937427" cy="3859968"/>
          </a:xfrm>
        </p:spPr>
      </p:pic>
    </p:spTree>
    <p:extLst>
      <p:ext uri="{BB962C8B-B14F-4D97-AF65-F5344CB8AC3E}">
        <p14:creationId xmlns:p14="http://schemas.microsoft.com/office/powerpoint/2010/main" val="3674386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586B1CA1-D519-B135-1199-44280403438D}"/>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3700" kern="1200" dirty="0">
                <a:solidFill>
                  <a:srgbClr val="FFFFFF"/>
                </a:solidFill>
                <a:latin typeface="+mj-lt"/>
                <a:ea typeface="+mj-ea"/>
                <a:cs typeface="+mj-cs"/>
              </a:rPr>
              <a:t>In the face of technology, what might  the characteristics of regulatory contradiction, and interlude,  consist of?</a:t>
            </a:r>
          </a:p>
        </p:txBody>
      </p:sp>
      <p:pic>
        <p:nvPicPr>
          <p:cNvPr id="8" name="Content Placeholder 7" descr="A cartoon of a person in a crown and cape&#10;&#10;Description automatically generated">
            <a:extLst>
              <a:ext uri="{FF2B5EF4-FFF2-40B4-BE49-F238E27FC236}">
                <a16:creationId xmlns:a16="http://schemas.microsoft.com/office/drawing/2014/main" id="{FDBB8B11-DD01-08AC-279C-E34E8AE6040E}"/>
              </a:ext>
            </a:extLst>
          </p:cNvPr>
          <p:cNvPicPr>
            <a:picLocks noGrp="1" noChangeAspect="1"/>
          </p:cNvPicPr>
          <p:nvPr>
            <p:ph idx="1"/>
          </p:nvPr>
        </p:nvPicPr>
        <p:blipFill>
          <a:blip r:embed="rId2"/>
          <a:stretch>
            <a:fillRect/>
          </a:stretch>
        </p:blipFill>
        <p:spPr>
          <a:xfrm>
            <a:off x="5931256" y="492573"/>
            <a:ext cx="4998676" cy="5880796"/>
          </a:xfrm>
          <a:prstGeom prst="rect">
            <a:avLst/>
          </a:prstGeom>
        </p:spPr>
      </p:pic>
    </p:spTree>
    <p:extLst>
      <p:ext uri="{BB962C8B-B14F-4D97-AF65-F5344CB8AC3E}">
        <p14:creationId xmlns:p14="http://schemas.microsoft.com/office/powerpoint/2010/main" val="451954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7" descr="A group of men sitting in a room&#10;&#10;Description automatically generated">
            <a:hlinkClick r:id="rId2"/>
            <a:extLst>
              <a:ext uri="{FF2B5EF4-FFF2-40B4-BE49-F238E27FC236}">
                <a16:creationId xmlns:a16="http://schemas.microsoft.com/office/drawing/2014/main" id="{4ECA40D6-2F1C-CA39-654D-DEC04E41333E}"/>
              </a:ext>
            </a:extLst>
          </p:cNvPr>
          <p:cNvPicPr>
            <a:picLocks noGrp="1" noChangeAspect="1"/>
          </p:cNvPicPr>
          <p:nvPr>
            <p:ph sz="half" idx="1"/>
          </p:nvPr>
        </p:nvPicPr>
        <p:blipFill rotWithShape="1">
          <a:blip r:embed="rId3"/>
          <a:srcRect t="8190"/>
          <a:stretch/>
        </p:blipFill>
        <p:spPr>
          <a:xfrm>
            <a:off x="1" y="10"/>
            <a:ext cx="9669642" cy="6857990"/>
          </a:xfrm>
          <a:prstGeom prst="rect">
            <a:avLst/>
          </a:prstGeom>
        </p:spPr>
      </p:pic>
      <p:sp>
        <p:nvSpPr>
          <p:cNvPr id="24"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5D7334D1-F9E3-D88E-8E48-7E0CB2733E7B}"/>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dirty="0"/>
              <a:t>Wired Legalities and Legalities as Signal</a:t>
            </a:r>
          </a:p>
        </p:txBody>
      </p:sp>
      <p:sp>
        <p:nvSpPr>
          <p:cNvPr id="6" name="Content Placeholder 5">
            <a:extLst>
              <a:ext uri="{FF2B5EF4-FFF2-40B4-BE49-F238E27FC236}">
                <a16:creationId xmlns:a16="http://schemas.microsoft.com/office/drawing/2014/main" id="{77E6ECA0-81E3-15A3-DEFA-DA11930D1B29}"/>
              </a:ext>
            </a:extLst>
          </p:cNvPr>
          <p:cNvSpPr>
            <a:spLocks noGrp="1"/>
          </p:cNvSpPr>
          <p:nvPr>
            <p:ph sz="half" idx="2"/>
          </p:nvPr>
        </p:nvSpPr>
        <p:spPr>
          <a:xfrm>
            <a:off x="8025881" y="2690137"/>
            <a:ext cx="3822189" cy="3742762"/>
          </a:xfrm>
        </p:spPr>
        <p:txBody>
          <a:bodyPr vert="horz" lIns="91440" tIns="45720" rIns="91440" bIns="45720" rtlCol="0">
            <a:normAutofit/>
          </a:bodyPr>
          <a:lstStyle/>
          <a:p>
            <a:r>
              <a:rPr lang="en-US" sz="2400" dirty="0"/>
              <a:t>The </a:t>
            </a:r>
            <a:r>
              <a:rPr lang="en-US" sz="2400" i="1" dirty="0"/>
              <a:t>analog is wired</a:t>
            </a:r>
            <a:r>
              <a:rPr lang="en-US" sz="2400" dirty="0"/>
              <a:t>, that is, it is physically connected; </a:t>
            </a:r>
          </a:p>
          <a:p>
            <a:r>
              <a:rPr lang="en-US" sz="2400" dirty="0"/>
              <a:t>The </a:t>
            </a:r>
            <a:r>
              <a:rPr lang="en-US" sz="2400" i="1" dirty="0"/>
              <a:t>digital  is signal</a:t>
            </a:r>
            <a:r>
              <a:rPr lang="en-US" sz="2400" dirty="0"/>
              <a:t>, both in the sense of transmission and in the sense of its flow of iterative actions which give the signal form and to some measure predictability </a:t>
            </a:r>
          </a:p>
        </p:txBody>
      </p:sp>
    </p:spTree>
    <p:extLst>
      <p:ext uri="{BB962C8B-B14F-4D97-AF65-F5344CB8AC3E}">
        <p14:creationId xmlns:p14="http://schemas.microsoft.com/office/powerpoint/2010/main" val="683554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3177B63-C523-8623-B214-91E0D033DF6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dirty="0"/>
              <a:t>Legalities as Modes of Transmission</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C7472F2-E389-6AFB-D59D-4FFFF5B70A89}"/>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dirty="0"/>
              <a:t>The </a:t>
            </a:r>
            <a:r>
              <a:rPr lang="en-US" sz="2200" i="1" dirty="0"/>
              <a:t>analog transmits in words and sounds and visual effects</a:t>
            </a:r>
            <a:r>
              <a:rPr lang="en-US" sz="2200" dirty="0"/>
              <a:t>, it is grounded in the senses of the physical word centered on humanity; </a:t>
            </a:r>
          </a:p>
          <a:p>
            <a:r>
              <a:rPr lang="en-US" sz="2200" dirty="0"/>
              <a:t>The </a:t>
            </a:r>
            <a:r>
              <a:rPr lang="en-US" sz="2200" i="1" dirty="0"/>
              <a:t>digital is code</a:t>
            </a:r>
            <a:r>
              <a:rPr lang="en-US" sz="2200" dirty="0"/>
              <a:t>;  it transmits through and as code</a:t>
            </a:r>
          </a:p>
        </p:txBody>
      </p:sp>
      <p:pic>
        <p:nvPicPr>
          <p:cNvPr id="6" name="Content Placeholder 5" descr="A painting of a person speaking to a group of people&#10;&#10;Description automatically generated">
            <a:hlinkClick r:id="rId2"/>
            <a:extLst>
              <a:ext uri="{FF2B5EF4-FFF2-40B4-BE49-F238E27FC236}">
                <a16:creationId xmlns:a16="http://schemas.microsoft.com/office/drawing/2014/main" id="{8BA0B2A6-BA98-EECE-B9A1-602D882B1E87}"/>
              </a:ext>
            </a:extLst>
          </p:cNvPr>
          <p:cNvPicPr>
            <a:picLocks noGrp="1" noChangeAspect="1"/>
          </p:cNvPicPr>
          <p:nvPr>
            <p:ph sz="half" idx="2"/>
          </p:nvPr>
        </p:nvPicPr>
        <p:blipFill rotWithShape="1">
          <a:blip r:embed="rId3"/>
          <a:srcRect l="16883" r="237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904863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Content Placeholder 5" descr="A group of robots running&#10;&#10;Description automatically generated">
            <a:hlinkClick r:id="rId2"/>
            <a:extLst>
              <a:ext uri="{FF2B5EF4-FFF2-40B4-BE49-F238E27FC236}">
                <a16:creationId xmlns:a16="http://schemas.microsoft.com/office/drawing/2014/main" id="{2D4B8719-54EF-0C7C-7BA1-661468CBE0AB}"/>
              </a:ext>
            </a:extLst>
          </p:cNvPr>
          <p:cNvPicPr>
            <a:picLocks noGrp="1" noChangeAspect="1"/>
          </p:cNvPicPr>
          <p:nvPr>
            <p:ph sz="half" idx="1"/>
          </p:nvPr>
        </p:nvPicPr>
        <p:blipFill rotWithShape="1">
          <a:blip r:embed="rId3"/>
          <a:srcRect r="9710"/>
          <a:stretch/>
        </p:blipFill>
        <p:spPr>
          <a:xfrm>
            <a:off x="20" y="10"/>
            <a:ext cx="9947062" cy="6857990"/>
          </a:xfrm>
          <a:prstGeom prst="rect">
            <a:avLst/>
          </a:prstGeom>
        </p:spPr>
      </p:pic>
      <p:sp>
        <p:nvSpPr>
          <p:cNvPr id="13" name="Freeform: Shape 12">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5" name="Freeform: Shape 14">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Meiryo"/>
            </a:endParaRPr>
          </a:p>
        </p:txBody>
      </p:sp>
      <p:sp>
        <p:nvSpPr>
          <p:cNvPr id="17" name="Freeform: Shape 16">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E5ECC5BB-BEAC-E1B3-5F12-8D0E0A238A05}"/>
              </a:ext>
            </a:extLst>
          </p:cNvPr>
          <p:cNvSpPr>
            <a:spLocks noGrp="1"/>
          </p:cNvSpPr>
          <p:nvPr>
            <p:ph type="title"/>
          </p:nvPr>
        </p:nvSpPr>
        <p:spPr>
          <a:xfrm>
            <a:off x="8046720" y="1045597"/>
            <a:ext cx="4038188" cy="1588422"/>
          </a:xfrm>
        </p:spPr>
        <p:txBody>
          <a:bodyPr vert="horz" lIns="91440" tIns="45720" rIns="91440" bIns="45720" rtlCol="0" anchor="b">
            <a:normAutofit/>
          </a:bodyPr>
          <a:lstStyle/>
          <a:p>
            <a:r>
              <a:rPr lang="en-US" sz="3600" dirty="0"/>
              <a:t>The Cage of Regulatory Cognition</a:t>
            </a:r>
          </a:p>
        </p:txBody>
      </p:sp>
      <p:sp>
        <p:nvSpPr>
          <p:cNvPr id="4" name="Content Placeholder 3">
            <a:extLst>
              <a:ext uri="{FF2B5EF4-FFF2-40B4-BE49-F238E27FC236}">
                <a16:creationId xmlns:a16="http://schemas.microsoft.com/office/drawing/2014/main" id="{B3428BA2-D0E3-6D4B-5CB9-80EEF9BED204}"/>
              </a:ext>
            </a:extLst>
          </p:cNvPr>
          <p:cNvSpPr>
            <a:spLocks noGrp="1"/>
          </p:cNvSpPr>
          <p:nvPr>
            <p:ph sz="half" idx="2"/>
          </p:nvPr>
        </p:nvSpPr>
        <p:spPr>
          <a:xfrm>
            <a:off x="8046719" y="2722729"/>
            <a:ext cx="3633747" cy="2700062"/>
          </a:xfrm>
        </p:spPr>
        <p:txBody>
          <a:bodyPr vert="horz" lIns="91440" tIns="45720" rIns="91440" bIns="45720" rtlCol="0">
            <a:normAutofit/>
          </a:bodyPr>
          <a:lstStyle/>
          <a:p>
            <a:r>
              <a:rPr lang="en-US" sz="2000" dirty="0"/>
              <a:t>The analog is </a:t>
            </a:r>
            <a:r>
              <a:rPr lang="en-US" sz="2000" i="1" dirty="0"/>
              <a:t>housed in carbon-based life forms</a:t>
            </a:r>
            <a:r>
              <a:rPr lang="en-US" sz="2000" dirty="0"/>
              <a:t>, principally humans, its essential narcissism is the essence of a self-love that has fueled civilization to date;</a:t>
            </a:r>
          </a:p>
          <a:p>
            <a:r>
              <a:rPr lang="en-US" sz="2000" dirty="0"/>
              <a:t>The digital is </a:t>
            </a:r>
            <a:r>
              <a:rPr lang="en-US" sz="2000" i="1" dirty="0"/>
              <a:t>a silicon-based intelligence housed in inorganic casings</a:t>
            </a:r>
            <a:r>
              <a:rPr lang="en-US" sz="2000" dirty="0"/>
              <a:t>;</a:t>
            </a:r>
          </a:p>
        </p:txBody>
      </p:sp>
    </p:spTree>
    <p:extLst>
      <p:ext uri="{BB962C8B-B14F-4D97-AF65-F5344CB8AC3E}">
        <p14:creationId xmlns:p14="http://schemas.microsoft.com/office/powerpoint/2010/main" val="32292513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2392</TotalTime>
  <Words>885</Words>
  <Application>Microsoft Macintosh PowerPoint</Application>
  <PresentationFormat>Widescreen</PresentationFormat>
  <Paragraphs>56</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Meiryo</vt:lpstr>
      <vt:lpstr>Arial</vt:lpstr>
      <vt:lpstr>Bodoni 72</vt:lpstr>
      <vt:lpstr>Calibri</vt:lpstr>
      <vt:lpstr>Calibri Light</vt:lpstr>
      <vt:lpstr>Office Theme</vt:lpstr>
      <vt:lpstr>The Cage of the System (制度的笼子里): Standards Setting, National Security Values, Tech Platforms, Regulation, and the Central Contradiction of Legality in the Current Historical Era</vt:lpstr>
      <vt:lpstr>Cages and Domains</vt:lpstr>
      <vt:lpstr>The Digital Challenge to Analogue Cages</vt:lpstr>
      <vt:lpstr>Domains, Interludes, and Contradiction </vt:lpstr>
      <vt:lpstr>The Cage of Space, Time, and Place</vt:lpstr>
      <vt:lpstr>In the face of technology, what might  the characteristics of regulatory contradiction, and interlude,  consist of?</vt:lpstr>
      <vt:lpstr>Wired Legalities and Legalities as Signal</vt:lpstr>
      <vt:lpstr>Legalities as Modes of Transmission</vt:lpstr>
      <vt:lpstr>The Cage of Regulatory Cognition</vt:lpstr>
      <vt:lpstr>Analog Versus Digital Cages</vt:lpstr>
      <vt:lpstr>Analog Deductivity v. Digital Inductivity</vt:lpstr>
      <vt:lpstr>The Six Core Domains of Analog-Digital Caging</vt:lpstr>
      <vt:lpstr>Assembling the Cage of the System</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Cage of the System (制度的笼子里): Standards Setting, National Security Values, Tech Platforms, Regulation, and the Central Contradiction of Legality in the Current Historical Era</dc:title>
  <dc:creator>Backer, Larry Cata</dc:creator>
  <cp:lastModifiedBy>Backer, Larry Cata</cp:lastModifiedBy>
  <cp:revision>11</cp:revision>
  <dcterms:created xsi:type="dcterms:W3CDTF">2023-08-17T01:36:19Z</dcterms:created>
  <dcterms:modified xsi:type="dcterms:W3CDTF">2023-08-18T18:32:43Z</dcterms:modified>
</cp:coreProperties>
</file>