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5"/>
  </p:notesMasterIdLst>
  <p:sldIdLst>
    <p:sldId id="256" r:id="rId3"/>
    <p:sldId id="257" r:id="rId4"/>
    <p:sldId id="260" r:id="rId5"/>
    <p:sldId id="280" r:id="rId6"/>
    <p:sldId id="281" r:id="rId7"/>
    <p:sldId id="258" r:id="rId8"/>
    <p:sldId id="298" r:id="rId9"/>
    <p:sldId id="261" r:id="rId10"/>
    <p:sldId id="284" r:id="rId11"/>
    <p:sldId id="286" r:id="rId12"/>
    <p:sldId id="290" r:id="rId13"/>
    <p:sldId id="291" r:id="rId14"/>
    <p:sldId id="292" r:id="rId15"/>
    <p:sldId id="285" r:id="rId16"/>
    <p:sldId id="262" r:id="rId17"/>
    <p:sldId id="278" r:id="rId18"/>
    <p:sldId id="279" r:id="rId19"/>
    <p:sldId id="277" r:id="rId20"/>
    <p:sldId id="300" r:id="rId21"/>
    <p:sldId id="299" r:id="rId22"/>
    <p:sldId id="293" r:id="rId23"/>
    <p:sldId id="283" r:id="rId24"/>
    <p:sldId id="266" r:id="rId25"/>
    <p:sldId id="265" r:id="rId26"/>
    <p:sldId id="301" r:id="rId27"/>
    <p:sldId id="287" r:id="rId28"/>
    <p:sldId id="259" r:id="rId29"/>
    <p:sldId id="294" r:id="rId30"/>
    <p:sldId id="289" r:id="rId31"/>
    <p:sldId id="295" r:id="rId32"/>
    <p:sldId id="296"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46C7F-DB00-9F45-A129-E43F6502CA62}" type="datetimeFigureOut">
              <a:rPr lang="en-US" smtClean="0"/>
              <a:t>5/24/23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BE819-6992-3E4E-B8F2-A67E8A62F837}" type="slidenum">
              <a:rPr lang="en-US" smtClean="0"/>
              <a:t>‹#›</a:t>
            </a:fld>
            <a:endParaRPr lang="en-US" dirty="0"/>
          </a:p>
        </p:txBody>
      </p:sp>
    </p:spTree>
    <p:extLst>
      <p:ext uri="{BB962C8B-B14F-4D97-AF65-F5344CB8AC3E}">
        <p14:creationId xmlns:p14="http://schemas.microsoft.com/office/powerpoint/2010/main" val="59207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BE819-6992-3E4E-B8F2-A67E8A62F837}" type="slidenum">
              <a:rPr lang="en-US" smtClean="0"/>
              <a:t>14</a:t>
            </a:fld>
            <a:endParaRPr lang="en-US" dirty="0"/>
          </a:p>
        </p:txBody>
      </p:sp>
    </p:spTree>
    <p:extLst>
      <p:ext uri="{BB962C8B-B14F-4D97-AF65-F5344CB8AC3E}">
        <p14:creationId xmlns:p14="http://schemas.microsoft.com/office/powerpoint/2010/main" val="365826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AF5E-53A3-0659-B94D-7DA709784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48904E-A845-77F4-8514-A77D89587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32FE0-3A88-B309-4634-C550CF56728C}"/>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5" name="Footer Placeholder 4">
            <a:extLst>
              <a:ext uri="{FF2B5EF4-FFF2-40B4-BE49-F238E27FC236}">
                <a16:creationId xmlns:a16="http://schemas.microsoft.com/office/drawing/2014/main" id="{CD5AB2D4-43E1-8DD2-9075-76B529FFC5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E3EF38-FAE1-3E25-1879-11BB46E8A0ED}"/>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303611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ABF5-3A17-11DD-817E-2A87D10811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A6D56-65E3-8E2F-8C60-BB007CB84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3C9DE-71AA-EA7C-8070-F841F0182508}"/>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5" name="Footer Placeholder 4">
            <a:extLst>
              <a:ext uri="{FF2B5EF4-FFF2-40B4-BE49-F238E27FC236}">
                <a16:creationId xmlns:a16="http://schemas.microsoft.com/office/drawing/2014/main" id="{D9617F46-2C55-545A-2E41-345A21FFFA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B8BF64-F5D7-AAF3-17E6-DE18A854B639}"/>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132027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6E4B1-80EB-D83B-294D-75C0E42BF8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CDC9FC-A7EB-302E-B0BE-7D339F873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73C72-8A44-C050-868F-C3CFD31D527B}"/>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5" name="Footer Placeholder 4">
            <a:extLst>
              <a:ext uri="{FF2B5EF4-FFF2-40B4-BE49-F238E27FC236}">
                <a16:creationId xmlns:a16="http://schemas.microsoft.com/office/drawing/2014/main" id="{7899FD36-164B-9C8E-7EA6-74B6D2CB2B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5BF0D0-DAF0-5012-82E6-3A742BFF3542}"/>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786002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27B2-1D80-EE2A-04B7-8567468E1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48F88E-9591-F32C-81B8-902AE7AAF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715BF1-2D60-0DCF-A0D7-C4E0907D1BD4}"/>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5" name="Footer Placeholder 4">
            <a:extLst>
              <a:ext uri="{FF2B5EF4-FFF2-40B4-BE49-F238E27FC236}">
                <a16:creationId xmlns:a16="http://schemas.microsoft.com/office/drawing/2014/main" id="{272D53D3-8616-3B68-643A-0B8A13E7F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4FA9AD-8151-826A-41A7-0A7CD332AE84}"/>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197497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3533-8848-66A2-10AA-9460C1FB5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296D9-73CE-05D1-A315-35D5C71693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EBDD2-5FAB-AD33-A0B7-1F7E79B631C0}"/>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5" name="Footer Placeholder 4">
            <a:extLst>
              <a:ext uri="{FF2B5EF4-FFF2-40B4-BE49-F238E27FC236}">
                <a16:creationId xmlns:a16="http://schemas.microsoft.com/office/drawing/2014/main" id="{00D2DA7C-520D-94F7-62BA-EF576DF120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09D4B9-1705-B98C-59AA-86CD8B0C0536}"/>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3296261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3BEB-29BB-8E22-D317-C5C010EB2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819478-8D44-7F07-6EFB-4FD0D3FF50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8A7CD-3691-2C9A-DF6B-052B351B5AA4}"/>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5" name="Footer Placeholder 4">
            <a:extLst>
              <a:ext uri="{FF2B5EF4-FFF2-40B4-BE49-F238E27FC236}">
                <a16:creationId xmlns:a16="http://schemas.microsoft.com/office/drawing/2014/main" id="{4671ACB3-A845-73FA-FBB4-C1FBB0C42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A513E0-9B11-A631-BAD8-D8DD60FF916E}"/>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395646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D99B-FC1B-FE5E-0617-61E96D5D2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F726E-3DC9-B444-1771-F1825CBFC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4D9FEA-D302-B7A5-3B1F-574F8A7DC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81192D-FECA-D42F-FB00-BC318CFBEB5A}"/>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6" name="Footer Placeholder 5">
            <a:extLst>
              <a:ext uri="{FF2B5EF4-FFF2-40B4-BE49-F238E27FC236}">
                <a16:creationId xmlns:a16="http://schemas.microsoft.com/office/drawing/2014/main" id="{6F729E07-1B24-DBCA-CE78-170FCD0644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160337-FBDC-22F6-CB8E-68457F334721}"/>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135157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C58E-DCC3-2461-14EA-FF339F5E8C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B38A02-5195-37A4-9038-71F3599530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952DEC-A1F4-1F82-B786-ED7735D2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1B8040-1719-D96E-33FB-309225EAD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39AC0-703D-ACD1-E775-A6514F96F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C79C3-5A95-79DC-CE93-D8BB4B6827DD}"/>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8" name="Footer Placeholder 7">
            <a:extLst>
              <a:ext uri="{FF2B5EF4-FFF2-40B4-BE49-F238E27FC236}">
                <a16:creationId xmlns:a16="http://schemas.microsoft.com/office/drawing/2014/main" id="{175F1972-02E8-6916-3118-A0E5D87ACEE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A9DCFF-6499-272E-642F-B16F813DB6F6}"/>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4082429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AAB3-BBDD-3F7F-6C9F-423914BA55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8133D0-7703-30C5-A192-33950390B1BC}"/>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4" name="Footer Placeholder 3">
            <a:extLst>
              <a:ext uri="{FF2B5EF4-FFF2-40B4-BE49-F238E27FC236}">
                <a16:creationId xmlns:a16="http://schemas.microsoft.com/office/drawing/2014/main" id="{4657E9AE-FCD1-5E66-D4A2-6DBA3EA0CB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645F07-C6BD-1C8C-F5ED-24079D5289C4}"/>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546956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22C5B-B570-8BCD-B959-D85A56BCD303}"/>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3" name="Footer Placeholder 2">
            <a:extLst>
              <a:ext uri="{FF2B5EF4-FFF2-40B4-BE49-F238E27FC236}">
                <a16:creationId xmlns:a16="http://schemas.microsoft.com/office/drawing/2014/main" id="{B1773003-E6C9-38B1-6AD5-1F8DD13CC8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0014D81-8635-D59F-6BDB-B4F37F1E5970}"/>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1638870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A207-C25B-A4FF-99AE-806949652C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A1DF63-3F98-6237-CE09-863E8AB91B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AED4EE-AEAE-1995-453E-8AC6B51D0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E1064-F99E-F455-A21C-2088DF7432DF}"/>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6" name="Footer Placeholder 5">
            <a:extLst>
              <a:ext uri="{FF2B5EF4-FFF2-40B4-BE49-F238E27FC236}">
                <a16:creationId xmlns:a16="http://schemas.microsoft.com/office/drawing/2014/main" id="{2C23733E-1697-BEC8-A7AA-8D76D11390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7CEBC9-908B-85E8-3E58-B0F748E7AFF2}"/>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113715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9739-D3FB-B31B-4107-A4F9612374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B399F8-2F78-BD63-7E5E-0F015E83CE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80FF7-0197-6AE0-6231-3830E9CC1B6E}"/>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5" name="Footer Placeholder 4">
            <a:extLst>
              <a:ext uri="{FF2B5EF4-FFF2-40B4-BE49-F238E27FC236}">
                <a16:creationId xmlns:a16="http://schemas.microsoft.com/office/drawing/2014/main" id="{B12B7AD0-22EE-62B9-F624-1509188876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5C0B46-B810-A62F-C195-20E97B1F7E08}"/>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2776261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817D-58D1-0FF1-AF36-99DF7D8E2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B1D25-1DBF-8502-783D-61EE6092A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EB27C1A-EE1D-DBC5-6516-962AB4DA1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C1DDE-9A30-11EE-AD3A-5385CDC6A07A}"/>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6" name="Footer Placeholder 5">
            <a:extLst>
              <a:ext uri="{FF2B5EF4-FFF2-40B4-BE49-F238E27FC236}">
                <a16:creationId xmlns:a16="http://schemas.microsoft.com/office/drawing/2014/main" id="{D9600184-E9C6-880C-2C2C-566E14E84A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B3070B-14DF-511B-4303-7160A8D8C9B8}"/>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3055135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8876-9A1D-13D7-6F1D-4D921962AF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D540E2-8438-0A02-20F7-330AF5080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624B5-CB6A-2F1F-ECB4-35606D186ADE}"/>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5" name="Footer Placeholder 4">
            <a:extLst>
              <a:ext uri="{FF2B5EF4-FFF2-40B4-BE49-F238E27FC236}">
                <a16:creationId xmlns:a16="http://schemas.microsoft.com/office/drawing/2014/main" id="{ACFE6D56-4003-BFCD-7409-C4B513472C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3043E7-9601-BF7A-570B-71ECD08C8378}"/>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1790624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AD7-1710-8B24-766C-9FE4370484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31A787-819A-684F-5CB1-A747C41B4F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D1148-BE53-CC6B-8769-F8AC511BF99E}"/>
              </a:ext>
            </a:extLst>
          </p:cNvPr>
          <p:cNvSpPr>
            <a:spLocks noGrp="1"/>
          </p:cNvSpPr>
          <p:nvPr>
            <p:ph type="dt" sz="half" idx="10"/>
          </p:nvPr>
        </p:nvSpPr>
        <p:spPr/>
        <p:txBody>
          <a:bodyPr/>
          <a:lstStyle/>
          <a:p>
            <a:fld id="{92941008-88EC-9A48-ACAE-77B3F18606CD}" type="datetimeFigureOut">
              <a:rPr lang="en-US" smtClean="0"/>
              <a:t>5/24/23</a:t>
            </a:fld>
            <a:endParaRPr lang="en-US" dirty="0"/>
          </a:p>
        </p:txBody>
      </p:sp>
      <p:sp>
        <p:nvSpPr>
          <p:cNvPr id="5" name="Footer Placeholder 4">
            <a:extLst>
              <a:ext uri="{FF2B5EF4-FFF2-40B4-BE49-F238E27FC236}">
                <a16:creationId xmlns:a16="http://schemas.microsoft.com/office/drawing/2014/main" id="{B73110A5-E61C-2560-9689-ECC01BD4DC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879D64-71CA-5E00-8468-B5F3FB6B80ED}"/>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380831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6879-FBB6-2F81-572C-F0965BE48C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3E7120-AD7E-2CD4-949E-B2B7403CE0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5E1F1-04CD-5303-A191-8CD0596F0633}"/>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5" name="Footer Placeholder 4">
            <a:extLst>
              <a:ext uri="{FF2B5EF4-FFF2-40B4-BE49-F238E27FC236}">
                <a16:creationId xmlns:a16="http://schemas.microsoft.com/office/drawing/2014/main" id="{BE0A588B-311C-1A4E-0C01-4D7FDB118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25282C-226A-58E9-AB81-96A829FCB947}"/>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262944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8761-FA90-1C9A-0C7F-F4FCB019D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44008-88DD-D283-0CB8-3B028C9F21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86D2BE-3EA7-6D95-566A-0A7EEA695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A30D3F-9C82-5A97-0053-14D0BD64FBAE}"/>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6" name="Footer Placeholder 5">
            <a:extLst>
              <a:ext uri="{FF2B5EF4-FFF2-40B4-BE49-F238E27FC236}">
                <a16:creationId xmlns:a16="http://schemas.microsoft.com/office/drawing/2014/main" id="{284C0B8A-0A39-D5FA-2E02-F06F123CAD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DCFAB2-2EB4-A2B3-F45A-734EBC0CDD20}"/>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3882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124A-CBB0-845F-3616-2B7B4A61B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D7DF78-2014-FA74-BCF6-AB649B774B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C56614-2741-CD28-93CD-402E86FDA0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B247AE-F08E-C891-F037-6E8E045614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9181F8-CD2D-478F-D952-3F12E4B30F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D675D2-E611-AA88-42D9-643413825366}"/>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8" name="Footer Placeholder 7">
            <a:extLst>
              <a:ext uri="{FF2B5EF4-FFF2-40B4-BE49-F238E27FC236}">
                <a16:creationId xmlns:a16="http://schemas.microsoft.com/office/drawing/2014/main" id="{11ED0BD3-AE6D-37F7-83B8-B37D242FCB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3B08750-345E-191D-F73F-DD146BD50C5A}"/>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279450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869B-5A51-FEE9-1D37-83EC0179DB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273CB9-2751-5F53-ACF1-DCBAE53E2A2D}"/>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4" name="Footer Placeholder 3">
            <a:extLst>
              <a:ext uri="{FF2B5EF4-FFF2-40B4-BE49-F238E27FC236}">
                <a16:creationId xmlns:a16="http://schemas.microsoft.com/office/drawing/2014/main" id="{D3E8AA96-9513-D919-60CD-9764885B13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89FE3E3-DE00-04D7-F34C-8EA7292F5149}"/>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35449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031CF-85A0-9BC0-516A-ADCDBAED4668}"/>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3" name="Footer Placeholder 2">
            <a:extLst>
              <a:ext uri="{FF2B5EF4-FFF2-40B4-BE49-F238E27FC236}">
                <a16:creationId xmlns:a16="http://schemas.microsoft.com/office/drawing/2014/main" id="{7716C6FF-B7A6-D24A-ACFA-8DC21DBF323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AEEDE47-B5AE-0392-02FC-403747379793}"/>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83431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ED34-F104-8F04-95A0-19FEA99BE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33320-87E2-B29A-6D61-7ABD16A08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55FB6-EC04-C7D8-0A71-AC8E79157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638B2A-D177-E428-82A5-4292492F5E71}"/>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6" name="Footer Placeholder 5">
            <a:extLst>
              <a:ext uri="{FF2B5EF4-FFF2-40B4-BE49-F238E27FC236}">
                <a16:creationId xmlns:a16="http://schemas.microsoft.com/office/drawing/2014/main" id="{52994B08-DC90-E078-6944-B3F5139F1D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03B44C-1E40-2440-0665-74B2DA8FB034}"/>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134488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5A2F-C89D-ED4B-59B7-9F387C1DF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2B3E78-5F27-947E-B1DC-335104ECB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6517E1-70C5-3BBA-D396-F7B500BD2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2B37EB-0260-73EB-2034-6B7D8CE569F7}"/>
              </a:ext>
            </a:extLst>
          </p:cNvPr>
          <p:cNvSpPr>
            <a:spLocks noGrp="1"/>
          </p:cNvSpPr>
          <p:nvPr>
            <p:ph type="dt" sz="half" idx="10"/>
          </p:nvPr>
        </p:nvSpPr>
        <p:spPr/>
        <p:txBody>
          <a:bodyPr/>
          <a:lstStyle/>
          <a:p>
            <a:fld id="{866C1E2E-4C7B-D342-82D1-BB190D9B611D}" type="datetimeFigureOut">
              <a:rPr lang="en-US" smtClean="0"/>
              <a:t>5/24/23</a:t>
            </a:fld>
            <a:endParaRPr lang="en-US" dirty="0"/>
          </a:p>
        </p:txBody>
      </p:sp>
      <p:sp>
        <p:nvSpPr>
          <p:cNvPr id="6" name="Footer Placeholder 5">
            <a:extLst>
              <a:ext uri="{FF2B5EF4-FFF2-40B4-BE49-F238E27FC236}">
                <a16:creationId xmlns:a16="http://schemas.microsoft.com/office/drawing/2014/main" id="{56E3C987-3A58-6FC5-80D3-4E908B4FBCF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09B019-CADF-5797-06F3-FB5CC4F46A17}"/>
              </a:ext>
            </a:extLst>
          </p:cNvPr>
          <p:cNvSpPr>
            <a:spLocks noGrp="1"/>
          </p:cNvSpPr>
          <p:nvPr>
            <p:ph type="sldNum" sz="quarter" idx="12"/>
          </p:nvPr>
        </p:nvSpPr>
        <p:spPr/>
        <p:txBody>
          <a:bodyPr/>
          <a:lstStyle/>
          <a:p>
            <a:fld id="{90FAA741-3E07-524D-AED0-771D0D70AE17}" type="slidenum">
              <a:rPr lang="en-US" smtClean="0"/>
              <a:t>‹#›</a:t>
            </a:fld>
            <a:endParaRPr lang="en-US" dirty="0"/>
          </a:p>
        </p:txBody>
      </p:sp>
    </p:spTree>
    <p:extLst>
      <p:ext uri="{BB962C8B-B14F-4D97-AF65-F5344CB8AC3E}">
        <p14:creationId xmlns:p14="http://schemas.microsoft.com/office/powerpoint/2010/main" val="227392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22000" b="-2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DC9EED-CE18-51E2-3599-9C64F2434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1F3EEF-5434-843B-7A15-21EC4D1D0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862A5-A05E-24A3-1070-F7854DD6DE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C1E2E-4C7B-D342-82D1-BB190D9B611D}" type="datetimeFigureOut">
              <a:rPr lang="en-US" smtClean="0"/>
              <a:t>5/24/23</a:t>
            </a:fld>
            <a:endParaRPr lang="en-US" dirty="0"/>
          </a:p>
        </p:txBody>
      </p:sp>
      <p:sp>
        <p:nvSpPr>
          <p:cNvPr id="5" name="Footer Placeholder 4">
            <a:extLst>
              <a:ext uri="{FF2B5EF4-FFF2-40B4-BE49-F238E27FC236}">
                <a16:creationId xmlns:a16="http://schemas.microsoft.com/office/drawing/2014/main" id="{535E597A-C24B-DD7E-5FEC-BEDF1DD675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FCBD5A4-A2CD-81C8-42FA-78183F4CDE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AA741-3E07-524D-AED0-771D0D70AE17}" type="slidenum">
              <a:rPr lang="en-US" smtClean="0"/>
              <a:t>‹#›</a:t>
            </a:fld>
            <a:endParaRPr lang="en-US" dirty="0"/>
          </a:p>
        </p:txBody>
      </p:sp>
    </p:spTree>
    <p:extLst>
      <p:ext uri="{BB962C8B-B14F-4D97-AF65-F5344CB8AC3E}">
        <p14:creationId xmlns:p14="http://schemas.microsoft.com/office/powerpoint/2010/main" val="3932562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22000" b="-2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622FB-32B9-91DE-61E8-4A8253408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577974-DD26-B84E-C6B2-33297B7FF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944EF-6BCC-02F9-732D-323D60823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1008-88EC-9A48-ACAE-77B3F18606CD}" type="datetimeFigureOut">
              <a:rPr lang="en-US" smtClean="0"/>
              <a:t>5/24/23</a:t>
            </a:fld>
            <a:endParaRPr lang="en-US" dirty="0"/>
          </a:p>
        </p:txBody>
      </p:sp>
      <p:sp>
        <p:nvSpPr>
          <p:cNvPr id="5" name="Footer Placeholder 4">
            <a:extLst>
              <a:ext uri="{FF2B5EF4-FFF2-40B4-BE49-F238E27FC236}">
                <a16:creationId xmlns:a16="http://schemas.microsoft.com/office/drawing/2014/main" id="{E2ABA3DA-CCB2-E446-4407-AB172974C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8A9F99-F568-62CE-8A6A-86C298C06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8B0A9-D262-AB48-B8C9-7FA2B4D910A2}" type="slidenum">
              <a:rPr lang="en-US" smtClean="0"/>
              <a:t>‹#›</a:t>
            </a:fld>
            <a:endParaRPr lang="en-US" dirty="0"/>
          </a:p>
        </p:txBody>
      </p:sp>
    </p:spTree>
    <p:extLst>
      <p:ext uri="{BB962C8B-B14F-4D97-AF65-F5344CB8AC3E}">
        <p14:creationId xmlns:p14="http://schemas.microsoft.com/office/powerpoint/2010/main" val="3657750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whitehouse.gov/briefing-room/speeches-remarks/2023/03/29/remarks-by-president-biden-at-the-summit-for-democracy-virtual-plenary-on-democracy-delivering-on-global-challenge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whitehouse.gov/briefing-room/speeches-remarks/2023/03/29/remarks-by-president-biden-at-the-summit-for-democracy-virtual-plenary-on-democracy-delivering-on-global-challenges/"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tate.gov/declaration-of-the-summit-for-democracy-2/"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mprc.gov.cn/eng/wjb_663304/zwjg_665342/zwbd_665378/202112/t20211213_10467431.html"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sv.usembassy.gov/the-administrations-approach-to-the-peoples-republic-of-china/"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aatchiart.com/balbyshev" TargetMode="External"/><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hyperlink" Target="https://www.saatchiart.com/print/Painting-Shards/774805/6317761/view"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95D8-3BAF-7F42-D9E6-DBCD56AB80B6}"/>
              </a:ext>
            </a:extLst>
          </p:cNvPr>
          <p:cNvSpPr>
            <a:spLocks noGrp="1"/>
          </p:cNvSpPr>
          <p:nvPr>
            <p:ph type="ctrTitle"/>
          </p:nvPr>
        </p:nvSpPr>
        <p:spPr>
          <a:xfrm>
            <a:off x="0" y="0"/>
            <a:ext cx="3237186" cy="6858000"/>
          </a:xfrm>
          <a:solidFill>
            <a:schemeClr val="accent3">
              <a:lumMod val="20000"/>
              <a:lumOff val="80000"/>
            </a:schemeClr>
          </a:solidFill>
        </p:spPr>
        <p:txBody>
          <a:bodyPr>
            <a:normAutofit/>
          </a:bodyPr>
          <a:lstStyle/>
          <a:p>
            <a:pPr marL="0" marR="0">
              <a:spcBef>
                <a:spcPts val="0"/>
              </a:spcBef>
              <a:spcAft>
                <a:spcPts val="0"/>
              </a:spcAft>
            </a:pPr>
            <a:r>
              <a:rPr lang="en-US" sz="4400" dirty="0">
                <a:effectLst/>
                <a:latin typeface="Bodoni 72" pitchFamily="2" charset="0"/>
                <a:ea typeface="DengXian" panose="02010600030101010101" pitchFamily="2" charset="-122"/>
                <a:cs typeface="Times New Roman (Body CS)"/>
              </a:rPr>
              <a:t>The Semiotics of Democracy and Ideologies of Meaning in Constitutional Orders</a:t>
            </a:r>
            <a:br>
              <a:rPr lang="en-US" sz="1800" dirty="0">
                <a:effectLst/>
                <a:latin typeface="Bodoni 72" pitchFamily="2" charset="0"/>
                <a:ea typeface="DengXian" panose="02010600030101010101" pitchFamily="2" charset="-122"/>
                <a:cs typeface="Times New Roman (Body CS)"/>
              </a:rPr>
            </a:br>
            <a:endParaRPr lang="en-US" dirty="0"/>
          </a:p>
        </p:txBody>
      </p:sp>
      <p:sp>
        <p:nvSpPr>
          <p:cNvPr id="3" name="Subtitle 2">
            <a:extLst>
              <a:ext uri="{FF2B5EF4-FFF2-40B4-BE49-F238E27FC236}">
                <a16:creationId xmlns:a16="http://schemas.microsoft.com/office/drawing/2014/main" id="{91AB8F5D-615B-D374-B9C7-EBEF8DE0E865}"/>
              </a:ext>
            </a:extLst>
          </p:cNvPr>
          <p:cNvSpPr>
            <a:spLocks noGrp="1"/>
          </p:cNvSpPr>
          <p:nvPr>
            <p:ph type="subTitle" idx="1"/>
          </p:nvPr>
        </p:nvSpPr>
        <p:spPr>
          <a:xfrm>
            <a:off x="9325230" y="3429000"/>
            <a:ext cx="2866769" cy="3367859"/>
          </a:xfrm>
          <a:solidFill>
            <a:schemeClr val="accent3">
              <a:lumMod val="20000"/>
              <a:lumOff val="80000"/>
            </a:schemeClr>
          </a:solidFill>
        </p:spPr>
        <p:txBody>
          <a:bodyPr>
            <a:normAutofit/>
          </a:bodyPr>
          <a:lstStyle/>
          <a:p>
            <a:r>
              <a:rPr lang="en-US" dirty="0"/>
              <a:t>Larry Catá Backer</a:t>
            </a:r>
            <a:br>
              <a:rPr lang="en-US" dirty="0"/>
            </a:br>
            <a:r>
              <a:rPr lang="en-US" sz="1400" dirty="0"/>
              <a:t>W. Richard and Mary Eshelman Faculty Scholar; Professor of Law and International Affairs</a:t>
            </a:r>
          </a:p>
          <a:p>
            <a:r>
              <a:rPr lang="en-US" sz="1400" dirty="0"/>
              <a:t>Pennsylvania State University</a:t>
            </a:r>
          </a:p>
          <a:p>
            <a:r>
              <a:rPr lang="en-US" sz="1400" b="1" dirty="0">
                <a:solidFill>
                  <a:srgbClr val="002060"/>
                </a:solidFill>
              </a:rPr>
              <a:t>Presented at </a:t>
            </a:r>
          </a:p>
          <a:p>
            <a:r>
              <a:rPr lang="en-US" sz="1600" b="1" dirty="0">
                <a:solidFill>
                  <a:srgbClr val="002060"/>
                </a:solidFill>
              </a:rPr>
              <a:t>Workshop “Wagner-Linhares”</a:t>
            </a:r>
          </a:p>
          <a:p>
            <a:r>
              <a:rPr lang="en-US" sz="1600" b="1" dirty="0">
                <a:solidFill>
                  <a:srgbClr val="002060"/>
                </a:solidFill>
              </a:rPr>
              <a:t>23</a:t>
            </a:r>
            <a:r>
              <a:rPr lang="en-US" sz="1600" b="1" baseline="30000" dirty="0">
                <a:solidFill>
                  <a:srgbClr val="002060"/>
                </a:solidFill>
              </a:rPr>
              <a:t>rd</a:t>
            </a:r>
            <a:r>
              <a:rPr lang="en-US" sz="1600" b="1" dirty="0">
                <a:solidFill>
                  <a:srgbClr val="002060"/>
                </a:solidFill>
              </a:rPr>
              <a:t> International Roundtables for the Semiotics of Law  </a:t>
            </a:r>
          </a:p>
          <a:p>
            <a:r>
              <a:rPr lang="en-US" sz="1600" b="1" dirty="0">
                <a:solidFill>
                  <a:srgbClr val="002060"/>
                </a:solidFill>
              </a:rPr>
              <a:t>Rome, Italy 24 May 2023</a:t>
            </a:r>
          </a:p>
        </p:txBody>
      </p:sp>
    </p:spTree>
    <p:extLst>
      <p:ext uri="{BB962C8B-B14F-4D97-AF65-F5344CB8AC3E}">
        <p14:creationId xmlns:p14="http://schemas.microsoft.com/office/powerpoint/2010/main" val="25929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6AFF85-B912-A95E-DE25-E70ABD36275B}"/>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The Signification of Voting and its Rituals</a:t>
            </a:r>
          </a:p>
        </p:txBody>
      </p:sp>
      <p:sp>
        <p:nvSpPr>
          <p:cNvPr id="3" name="Content Placeholder 2">
            <a:extLst>
              <a:ext uri="{FF2B5EF4-FFF2-40B4-BE49-F238E27FC236}">
                <a16:creationId xmlns:a16="http://schemas.microsoft.com/office/drawing/2014/main" id="{6AD5A103-55D5-465C-C7E4-A7BFEDF00B83}"/>
              </a:ext>
            </a:extLst>
          </p:cNvPr>
          <p:cNvSpPr>
            <a:spLocks noGrp="1"/>
          </p:cNvSpPr>
          <p:nvPr>
            <p:ph sz="half" idx="1"/>
          </p:nvPr>
        </p:nvSpPr>
        <p:spPr>
          <a:xfrm>
            <a:off x="4186306" y="2330497"/>
            <a:ext cx="4215130" cy="4527498"/>
          </a:xfrm>
        </p:spPr>
        <p:txBody>
          <a:bodyPr>
            <a:normAutofit lnSpcReduction="10000"/>
          </a:bodyPr>
          <a:lstStyle/>
          <a:p>
            <a:pPr marL="146304" indent="-146304" defTabSz="585216">
              <a:spcBef>
                <a:spcPts val="640"/>
              </a:spcBef>
            </a:pPr>
            <a:r>
              <a:rPr lang="en-US" sz="2400" kern="1200" dirty="0">
                <a:solidFill>
                  <a:schemeClr val="tx1"/>
                </a:solidFill>
                <a:latin typeface="+mn-lt"/>
                <a:ea typeface="+mn-ea"/>
                <a:cs typeface="+mn-cs"/>
              </a:rPr>
              <a:t>“The right to vote, to have your vote counted, is the threshold of democracy and liberty everywhere in the world. And with it, anything is possible. Without it, in my view, nothing is possible.” </a:t>
            </a:r>
          </a:p>
          <a:p>
            <a:pPr marL="731520" lvl="2" indent="-146304" defTabSz="585216">
              <a:spcBef>
                <a:spcPts val="320"/>
              </a:spcBef>
            </a:pPr>
            <a:r>
              <a:rPr lang="en-US" sz="1280" kern="1200" dirty="0">
                <a:solidFill>
                  <a:schemeClr val="tx1"/>
                </a:solidFill>
                <a:latin typeface="+mn-lt"/>
                <a:ea typeface="+mn-ea"/>
                <a:cs typeface="+mn-cs"/>
              </a:rPr>
              <a:t>(</a:t>
            </a:r>
            <a:r>
              <a:rPr lang="en-US" sz="1280" i="1" kern="1200" dirty="0">
                <a:solidFill>
                  <a:schemeClr val="tx1"/>
                </a:solidFill>
                <a:latin typeface="+mn-lt"/>
                <a:ea typeface="+mn-ea"/>
                <a:cs typeface="+mn-cs"/>
                <a:hlinkClick r:id="rId2"/>
              </a:rPr>
              <a:t>Remarks by President Biden at the Summit for Democracy Virtual Plenary on Democracy Delivering on Global Challenges</a:t>
            </a:r>
            <a:r>
              <a:rPr lang="en-US" sz="1280" kern="1200" dirty="0">
                <a:solidFill>
                  <a:schemeClr val="tx1"/>
                </a:solidFill>
                <a:latin typeface="+mn-lt"/>
                <a:ea typeface="+mn-ea"/>
                <a:cs typeface="+mn-cs"/>
              </a:rPr>
              <a:t>)</a:t>
            </a:r>
          </a:p>
          <a:p>
            <a:pPr marL="274320" lvl="1" indent="-146304" defTabSz="585216">
              <a:spcBef>
                <a:spcPts val="320"/>
              </a:spcBef>
            </a:pPr>
            <a:r>
              <a:rPr lang="en-US" dirty="0"/>
              <a:t>The </a:t>
            </a:r>
            <a:r>
              <a:rPr lang="en-US" b="1" dirty="0">
                <a:solidFill>
                  <a:srgbClr val="C00000"/>
                </a:solidFill>
              </a:rPr>
              <a:t>individual at the center </a:t>
            </a:r>
            <a:r>
              <a:rPr lang="en-US" dirty="0"/>
              <a:t>of the rituals of democracy</a:t>
            </a:r>
          </a:p>
          <a:p>
            <a:pPr marL="274320" lvl="1" indent="-146304" defTabSz="585216">
              <a:spcBef>
                <a:spcPts val="320"/>
              </a:spcBef>
            </a:pPr>
            <a:r>
              <a:rPr lang="en-US" dirty="0"/>
              <a:t>Democracy as the theater within which the </a:t>
            </a:r>
            <a:r>
              <a:rPr lang="en-US" b="1" i="1" dirty="0">
                <a:solidFill>
                  <a:srgbClr val="C00000"/>
                </a:solidFill>
              </a:rPr>
              <a:t>rituals of delegation</a:t>
            </a:r>
            <a:r>
              <a:rPr lang="en-US" dirty="0"/>
              <a:t> can be performed.</a:t>
            </a:r>
          </a:p>
        </p:txBody>
      </p:sp>
      <p:pic>
        <p:nvPicPr>
          <p:cNvPr id="6" name="Content Placeholder 5" descr="A building with a face on the side&#10;&#10;Description automatically generated with medium confidence">
            <a:extLst>
              <a:ext uri="{FF2B5EF4-FFF2-40B4-BE49-F238E27FC236}">
                <a16:creationId xmlns:a16="http://schemas.microsoft.com/office/drawing/2014/main" id="{97213126-1364-1BC8-14D4-6B85E3C60E46}"/>
              </a:ext>
            </a:extLst>
          </p:cNvPr>
          <p:cNvPicPr>
            <a:picLocks noGrp="1" noChangeAspect="1"/>
          </p:cNvPicPr>
          <p:nvPr>
            <p:ph sz="half" idx="2"/>
          </p:nvPr>
        </p:nvPicPr>
        <p:blipFill>
          <a:blip r:embed="rId3"/>
          <a:stretch>
            <a:fillRect/>
          </a:stretch>
        </p:blipFill>
        <p:spPr>
          <a:xfrm>
            <a:off x="8436382" y="588295"/>
            <a:ext cx="3720672" cy="3322313"/>
          </a:xfrm>
        </p:spPr>
      </p:pic>
      <p:sp>
        <p:nvSpPr>
          <p:cNvPr id="7" name="TextBox 6">
            <a:extLst>
              <a:ext uri="{FF2B5EF4-FFF2-40B4-BE49-F238E27FC236}">
                <a16:creationId xmlns:a16="http://schemas.microsoft.com/office/drawing/2014/main" id="{D71F38C2-D1CE-2CE4-1029-D5D0611BB29B}"/>
              </a:ext>
            </a:extLst>
          </p:cNvPr>
          <p:cNvSpPr txBox="1"/>
          <p:nvPr/>
        </p:nvSpPr>
        <p:spPr>
          <a:xfrm>
            <a:off x="8881753" y="4860111"/>
            <a:ext cx="1834156" cy="269626"/>
          </a:xfrm>
          <a:prstGeom prst="rect">
            <a:avLst/>
          </a:prstGeom>
          <a:noFill/>
        </p:spPr>
        <p:txBody>
          <a:bodyPr wrap="none" rtlCol="0">
            <a:spAutoFit/>
          </a:bodyPr>
          <a:lstStyle/>
          <a:p>
            <a:pPr defTabSz="585216">
              <a:spcAft>
                <a:spcPts val="600"/>
              </a:spcAft>
            </a:pPr>
            <a:r>
              <a:rPr lang="en-US" sz="1152" kern="1200" dirty="0">
                <a:solidFill>
                  <a:schemeClr val="tx1"/>
                </a:solidFill>
                <a:latin typeface="+mn-lt"/>
                <a:ea typeface="+mn-ea"/>
                <a:cs typeface="+mn-cs"/>
              </a:rPr>
              <a:t>1943 general elections Italy</a:t>
            </a:r>
            <a:endParaRPr lang="en-US" dirty="0"/>
          </a:p>
        </p:txBody>
      </p:sp>
    </p:spTree>
    <p:extLst>
      <p:ext uri="{BB962C8B-B14F-4D97-AF65-F5344CB8AC3E}">
        <p14:creationId xmlns:p14="http://schemas.microsoft.com/office/powerpoint/2010/main" val="4077999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0F8CD7-3596-1895-7BB6-A58B3CDDB499}"/>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dirty="0"/>
              <a:t>From Voting to Values</a:t>
            </a:r>
          </a:p>
        </p:txBody>
      </p:sp>
      <p:pic>
        <p:nvPicPr>
          <p:cNvPr id="6" name="Content Placeholder 5" descr="A picture containing clothing, painting, furniture, indoor&#10;&#10;Description automatically generated">
            <a:extLst>
              <a:ext uri="{FF2B5EF4-FFF2-40B4-BE49-F238E27FC236}">
                <a16:creationId xmlns:a16="http://schemas.microsoft.com/office/drawing/2014/main" id="{2B1BFF45-F8ED-DEDE-4A90-5B60349F192B}"/>
              </a:ext>
            </a:extLst>
          </p:cNvPr>
          <p:cNvPicPr>
            <a:picLocks noGrp="1" noChangeAspect="1"/>
          </p:cNvPicPr>
          <p:nvPr>
            <p:ph sz="half" idx="1"/>
          </p:nvPr>
        </p:nvPicPr>
        <p:blipFill rotWithShape="1">
          <a:blip r:embed="rId2"/>
          <a:srcRect l="3532" r="1671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Content Placeholder 3">
            <a:extLst>
              <a:ext uri="{FF2B5EF4-FFF2-40B4-BE49-F238E27FC236}">
                <a16:creationId xmlns:a16="http://schemas.microsoft.com/office/drawing/2014/main" id="{8AD310CE-A66F-8EA8-A460-E36B1BD0553B}"/>
              </a:ext>
            </a:extLst>
          </p:cNvPr>
          <p:cNvSpPr>
            <a:spLocks noGrp="1"/>
          </p:cNvSpPr>
          <p:nvPr>
            <p:ph sz="half" idx="2"/>
          </p:nvPr>
        </p:nvSpPr>
        <p:spPr>
          <a:xfrm>
            <a:off x="6487297" y="2194102"/>
            <a:ext cx="5609968" cy="4540330"/>
          </a:xfrm>
        </p:spPr>
        <p:txBody>
          <a:bodyPr vert="horz" lIns="91440" tIns="45720" rIns="91440" bIns="45720" rtlCol="0">
            <a:normAutofit/>
          </a:bodyPr>
          <a:lstStyle/>
          <a:p>
            <a:r>
              <a:rPr lang="en-US" sz="1800" dirty="0"/>
              <a:t>“The great strength of democracy is that it gives us all the tools we need for self-government and self-improvement. And I’m proud to stand with all of you to defend those fundamental values we all share: justice, the rule of law, free speech, assembly, freedom of the press, freedom of religion, and our core belief in the interest of human rights for every single individual in the world.” </a:t>
            </a:r>
          </a:p>
          <a:p>
            <a:pPr lvl="2"/>
            <a:r>
              <a:rPr lang="en-US" sz="1300" dirty="0"/>
              <a:t>(</a:t>
            </a:r>
            <a:r>
              <a:rPr lang="en-US" sz="1300" i="1" dirty="0">
                <a:hlinkClick r:id="rId3"/>
              </a:rPr>
              <a:t>Remarks by President Biden at the Summit for Democracy Virtual Plenary on Democracy Delivering on Global Challenges</a:t>
            </a:r>
            <a:r>
              <a:rPr lang="en-US" sz="1300" dirty="0"/>
              <a:t>).   </a:t>
            </a:r>
          </a:p>
          <a:p>
            <a:pPr lvl="1"/>
            <a:r>
              <a:rPr lang="en-US" sz="1600" dirty="0"/>
              <a:t>One might better understand liberal democracy theory as the effort to </a:t>
            </a:r>
            <a:r>
              <a:rPr lang="en-US" sz="1600" b="1" i="1" dirty="0">
                <a:solidFill>
                  <a:srgbClr val="C00000"/>
                </a:solidFill>
              </a:rPr>
              <a:t>normalize a theory of political organization from out of the principal manifestation of human (individual) rights</a:t>
            </a:r>
            <a:r>
              <a:rPr lang="en-US" sz="1600" dirty="0"/>
              <a:t> in the form and from out of the sensibilities of the </a:t>
            </a:r>
            <a:r>
              <a:rPr lang="en-US" sz="1600" i="1" dirty="0"/>
              <a:t>International Covenant for Civil and Political Rights </a:t>
            </a:r>
            <a:r>
              <a:rPr lang="en-US" sz="1600" dirty="0"/>
              <a:t>(operationalized with local and historically current characteristics).  </a:t>
            </a:r>
          </a:p>
          <a:p>
            <a:endParaRPr lang="en-US" sz="1300" dirty="0"/>
          </a:p>
        </p:txBody>
      </p:sp>
    </p:spTree>
    <p:extLst>
      <p:ext uri="{BB962C8B-B14F-4D97-AF65-F5344CB8AC3E}">
        <p14:creationId xmlns:p14="http://schemas.microsoft.com/office/powerpoint/2010/main" val="1146034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CD7BA9-0C16-2CE0-2ED1-2FE47E93EC07}"/>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a:solidFill>
                  <a:schemeClr val="tx1"/>
                </a:solidFill>
                <a:latin typeface="+mj-lt"/>
                <a:ea typeface="+mj-ea"/>
                <a:cs typeface="+mj-cs"/>
              </a:rPr>
              <a:t>From Values (Signification) to Objectification (Projects)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468990F-8C2B-590C-9AA1-C313F8E8AB2B}"/>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r>
              <a:rPr lang="en-US" sz="1500" dirty="0"/>
              <a:t>“Inter alia, the Declaration affirms the endorsing parties’ political commitments to:</a:t>
            </a:r>
          </a:p>
          <a:p>
            <a:r>
              <a:rPr lang="en-US" sz="1500" dirty="0"/>
              <a:t>--Protect human rights, media freedom, and rule of law;--Ensure accountability for human rights violations and abuses;--Support people, including in Ukraine, who stand for freedom and reject aggression;--Combat all forms of discrimination and exclusion, including by strengthening women’s rights;--Prevent and combat corruption;--Advance technology that works for, and not against democracy;--Defend against transnational threats, including foreign malign influence and foreign information manipulation;--Support free and fair elections; and --Address global challenges, including sustainable development, climate change, global health, and food security. “</a:t>
            </a:r>
          </a:p>
          <a:p>
            <a:pPr lvl="1"/>
            <a:r>
              <a:rPr lang="en-US" sz="1500" dirty="0"/>
              <a:t>(</a:t>
            </a:r>
            <a:r>
              <a:rPr lang="en-US" sz="1500" i="1" dirty="0">
                <a:hlinkClick r:id="rId2"/>
              </a:rPr>
              <a:t>Media Note Summit for Democracy Declaration</a:t>
            </a:r>
            <a:r>
              <a:rPr lang="en-US" sz="1500" dirty="0"/>
              <a:t>). </a:t>
            </a:r>
          </a:p>
        </p:txBody>
      </p:sp>
      <p:pic>
        <p:nvPicPr>
          <p:cNvPr id="6" name="Content Placeholder 5" descr="A collage of a magazine&#10;&#10;Description automatically generated with low confidence">
            <a:extLst>
              <a:ext uri="{FF2B5EF4-FFF2-40B4-BE49-F238E27FC236}">
                <a16:creationId xmlns:a16="http://schemas.microsoft.com/office/drawing/2014/main" id="{6BEBB2EF-3A3A-C45F-A276-EE1D249C97DA}"/>
              </a:ext>
            </a:extLst>
          </p:cNvPr>
          <p:cNvPicPr>
            <a:picLocks noGrp="1" noChangeAspect="1"/>
          </p:cNvPicPr>
          <p:nvPr>
            <p:ph sz="half" idx="2"/>
          </p:nvPr>
        </p:nvPicPr>
        <p:blipFill>
          <a:blip r:embed="rId3"/>
          <a:stretch>
            <a:fillRect/>
          </a:stretch>
        </p:blipFill>
        <p:spPr>
          <a:xfrm>
            <a:off x="6099048" y="1259874"/>
            <a:ext cx="5458968" cy="4338252"/>
          </a:xfrm>
          <a:prstGeom prst="rect">
            <a:avLst/>
          </a:prstGeom>
        </p:spPr>
      </p:pic>
    </p:spTree>
    <p:extLst>
      <p:ext uri="{BB962C8B-B14F-4D97-AF65-F5344CB8AC3E}">
        <p14:creationId xmlns:p14="http://schemas.microsoft.com/office/powerpoint/2010/main" val="3034543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9AAFF-5C1A-D68F-F9EF-0A1B0A83138E}"/>
              </a:ext>
            </a:extLst>
          </p:cNvPr>
          <p:cNvSpPr>
            <a:spLocks noGrp="1"/>
          </p:cNvSpPr>
          <p:nvPr>
            <p:ph type="title"/>
          </p:nvPr>
        </p:nvSpPr>
        <p:spPr>
          <a:xfrm>
            <a:off x="0" y="18255"/>
            <a:ext cx="12192000" cy="1325563"/>
          </a:xfrm>
        </p:spPr>
        <p:txBody>
          <a:bodyPr/>
          <a:lstStyle/>
          <a:p>
            <a:r>
              <a:rPr lang="en-US" dirty="0"/>
              <a:t>From Objectification to the Liberal Democratic International</a:t>
            </a:r>
          </a:p>
        </p:txBody>
      </p:sp>
      <p:pic>
        <p:nvPicPr>
          <p:cNvPr id="6" name="Content Placeholder 5" descr="A group of people in clothing&#10;&#10;Description automatically generated with low confidence">
            <a:extLst>
              <a:ext uri="{FF2B5EF4-FFF2-40B4-BE49-F238E27FC236}">
                <a16:creationId xmlns:a16="http://schemas.microsoft.com/office/drawing/2014/main" id="{6EC1EFE3-9F75-3A11-AFE7-59A702F0F1CC}"/>
              </a:ext>
            </a:extLst>
          </p:cNvPr>
          <p:cNvPicPr>
            <a:picLocks noGrp="1" noChangeAspect="1"/>
          </p:cNvPicPr>
          <p:nvPr>
            <p:ph sz="half" idx="1"/>
          </p:nvPr>
        </p:nvPicPr>
        <p:blipFill>
          <a:blip r:embed="rId2"/>
          <a:stretch>
            <a:fillRect/>
          </a:stretch>
        </p:blipFill>
        <p:spPr>
          <a:xfrm>
            <a:off x="0" y="1719936"/>
            <a:ext cx="5181600" cy="3943591"/>
          </a:xfrm>
        </p:spPr>
      </p:pic>
      <p:sp>
        <p:nvSpPr>
          <p:cNvPr id="4" name="Content Placeholder 3">
            <a:extLst>
              <a:ext uri="{FF2B5EF4-FFF2-40B4-BE49-F238E27FC236}">
                <a16:creationId xmlns:a16="http://schemas.microsoft.com/office/drawing/2014/main" id="{5F9F728D-7F65-6C8D-DC9C-6CDEDAA0CE34}"/>
              </a:ext>
            </a:extLst>
          </p:cNvPr>
          <p:cNvSpPr>
            <a:spLocks noGrp="1"/>
          </p:cNvSpPr>
          <p:nvPr>
            <p:ph sz="half" idx="2"/>
          </p:nvPr>
        </p:nvSpPr>
        <p:spPr>
          <a:xfrm>
            <a:off x="5181600" y="1136822"/>
            <a:ext cx="7010400" cy="5702923"/>
          </a:xfrm>
        </p:spPr>
        <p:txBody>
          <a:bodyPr>
            <a:noAutofit/>
          </a:bodyPr>
          <a:lstStyle/>
          <a:p>
            <a:r>
              <a:rPr lang="en-US" sz="1800" dirty="0"/>
              <a:t>Rules Based International Order and the Pax Americana post 1945</a:t>
            </a:r>
          </a:p>
          <a:p>
            <a:r>
              <a:rPr lang="en-US" sz="1800" dirty="0"/>
              <a:t>G-7 Communiqué (May 2023) Proffers the managed market</a:t>
            </a:r>
          </a:p>
          <a:p>
            <a:pPr lvl="1"/>
            <a:r>
              <a:rPr lang="en-US" sz="1600" dirty="0"/>
              <a:t>"upholding and reinforcing the free and open international order based on the rule of law, respecting the UN Charter to the benefit of countries, large and small"(Ibid.). </a:t>
            </a:r>
          </a:p>
          <a:p>
            <a:r>
              <a:rPr lang="en-US" sz="1800" dirty="0"/>
              <a:t>Divided roughly into three parts: (1) principles and shared values; (2)  operational objectives; (3) operational policy drivers. </a:t>
            </a:r>
          </a:p>
          <a:p>
            <a:pPr lvl="1"/>
            <a:r>
              <a:rPr lang="en-US" sz="1600" dirty="0"/>
              <a:t>Shared values and principles are built around the concept of the rules based multilateral trading system. </a:t>
            </a:r>
          </a:p>
          <a:p>
            <a:pPr lvl="2"/>
            <a:r>
              <a:rPr lang="en-US" sz="1200" dirty="0"/>
              <a:t>That in turn, is grounded in the centrality of markets, and markets express the space where individuals may exercise a substantial measure of individual autonomy in their social relations. Included in the shared values are universal human rights, gender equality and human dignity and a free and open internal order that rejects territorial expansion by force. </a:t>
            </a:r>
          </a:p>
          <a:p>
            <a:pPr lvl="1"/>
            <a:r>
              <a:rPr lang="en-US" sz="1600" dirty="0"/>
              <a:t>Operational objectives include a longer list that are meant to protect the global trading order, foster management of migration, advance  climate change mitigation programs, drive the management of AI, accelerate the achievement of the Sustainable Development Goals, and manage global health regimes (including moves toward universal health coverage). </a:t>
            </a:r>
          </a:p>
          <a:p>
            <a:pPr lvl="1"/>
            <a:r>
              <a:rPr lang="en-US" sz="1600" dirty="0"/>
              <a:t>Operational policy drivers</a:t>
            </a:r>
          </a:p>
          <a:p>
            <a:pPr lvl="2"/>
            <a:r>
              <a:rPr lang="en-US" sz="1200" dirty="0"/>
              <a:t> include support for Ukraine, advancing disarmament and non-proliferation strategies, diversifying and deepening economic relations, including with competitor empires, drive green energy transition, promote food security, and jump start its own grand infrastructure program.</a:t>
            </a:r>
          </a:p>
        </p:txBody>
      </p:sp>
    </p:spTree>
    <p:extLst>
      <p:ext uri="{BB962C8B-B14F-4D97-AF65-F5344CB8AC3E}">
        <p14:creationId xmlns:p14="http://schemas.microsoft.com/office/powerpoint/2010/main" val="2381982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earing a mask and sitting at a podium&#10;&#10;Description automatically generated with low confidence">
            <a:extLst>
              <a:ext uri="{FF2B5EF4-FFF2-40B4-BE49-F238E27FC236}">
                <a16:creationId xmlns:a16="http://schemas.microsoft.com/office/drawing/2014/main" id="{EE7D366E-D6F5-5E75-081C-353CB0C9C4F0}"/>
              </a:ext>
            </a:extLst>
          </p:cNvPr>
          <p:cNvPicPr>
            <a:picLocks noGrp="1" noChangeAspect="1"/>
          </p:cNvPicPr>
          <p:nvPr>
            <p:ph idx="1"/>
          </p:nvPr>
        </p:nvPicPr>
        <p:blipFill rotWithShape="1">
          <a:blip r:embed="rId3"/>
          <a:srcRect t="217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8F827D-CA8B-4BB7-97E2-047C4626C1CE}"/>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2800" b="1" dirty="0">
                <a:solidFill>
                  <a:schemeClr val="tx1">
                    <a:lumMod val="85000"/>
                    <a:lumOff val="15000"/>
                  </a:schemeClr>
                </a:solidFill>
              </a:rPr>
              <a:t>The Semiotic Empire of Marxist-Leninism: Chinese Whole Process Democracy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11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620BCE-2D65-8D68-74D2-4430F7BD66AA}"/>
                  </a:ext>
                </a:extLst>
              </p:cNvPr>
              <p:cNvSpPr>
                <a:spLocks noGrp="1"/>
              </p:cNvSpPr>
              <p:nvPr>
                <p:ph type="title"/>
              </p:nvPr>
            </p:nvSpPr>
            <p:spPr>
              <a:xfrm>
                <a:off x="838200" y="1"/>
                <a:ext cx="10515600" cy="988540"/>
              </a:xfrm>
            </p:spPr>
            <p:txBody>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ea typeface="Cambria Math" panose="02040503050406030204" pitchFamily="18" charset="0"/>
                        </a:rPr>
                        <m:t>𝐼𝑑𝑒𝑜𝑙𝑜𝑔𝑦</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ea typeface="Cambria Math" panose="02040503050406030204" pitchFamily="18" charset="0"/>
                        </a:rPr>
                        <m:t>𝑜𝑓</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ea typeface="Cambria Math" panose="02040503050406030204" pitchFamily="18" charset="0"/>
                        </a:rPr>
                        <m:t>𝐸𝑛𝑑𝑜𝑔𝑒𝑛𝑜𝑢𝑠</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ea typeface="Cambria Math" panose="02040503050406030204" pitchFamily="18" charset="0"/>
                        </a:rPr>
                        <m:t>𝐷𝑒𝑚𝑜𝑐𝑟𝑎𝑐𝑦</m:t>
                      </m:r>
                    </m:oMath>
                  </m:oMathPara>
                </a14:m>
                <a:endParaRPr lang="en-US" dirty="0"/>
              </a:p>
            </p:txBody>
          </p:sp>
        </mc:Choice>
        <mc:Fallback xmlns="">
          <p:sp>
            <p:nvSpPr>
              <p:cNvPr id="2" name="Title 1">
                <a:extLst>
                  <a:ext uri="{FF2B5EF4-FFF2-40B4-BE49-F238E27FC236}">
                    <a16:creationId xmlns:a16="http://schemas.microsoft.com/office/drawing/2014/main" id="{71620BCE-2D65-8D68-74D2-4430F7BD66AA}"/>
                  </a:ext>
                </a:extLst>
              </p:cNvPr>
              <p:cNvSpPr>
                <a:spLocks noGrp="1" noRot="1" noChangeAspect="1" noMove="1" noResize="1" noEditPoints="1" noAdjustHandles="1" noChangeArrowheads="1" noChangeShapeType="1" noTextEdit="1"/>
              </p:cNvSpPr>
              <p:nvPr>
                <p:ph type="title"/>
              </p:nvPr>
            </p:nvSpPr>
            <p:spPr>
              <a:xfrm>
                <a:off x="838200" y="1"/>
                <a:ext cx="10515600" cy="988540"/>
              </a:xfrm>
              <a:blipFill>
                <a:blip r:embed="rId2"/>
                <a:stretch>
                  <a:fillRect b="-7692"/>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BD557798-4F95-A5D4-5F50-E753C62846BB}"/>
              </a:ext>
            </a:extLst>
          </p:cNvPr>
          <p:cNvSpPr>
            <a:spLocks noGrp="1"/>
          </p:cNvSpPr>
          <p:nvPr>
            <p:ph idx="1"/>
          </p:nvPr>
        </p:nvSpPr>
        <p:spPr>
          <a:xfrm>
            <a:off x="4026243" y="988539"/>
            <a:ext cx="8143103" cy="5869459"/>
          </a:xfrm>
        </p:spPr>
        <p:txBody>
          <a:bodyPr>
            <a:normAutofit/>
          </a:bodyPr>
          <a:lstStyle/>
          <a:p>
            <a:r>
              <a:rPr lang="en-US" b="1" i="1" dirty="0">
                <a:solidFill>
                  <a:srgbClr val="C00000"/>
                </a:solidFill>
              </a:rPr>
              <a:t>Marxist-Leninist collectives</a:t>
            </a:r>
            <a:r>
              <a:rPr lang="en-US" dirty="0"/>
              <a:t>, the vanguard party, as the leadership core of organized political authority, exists as </a:t>
            </a:r>
            <a:r>
              <a:rPr lang="en-US" i="1" dirty="0"/>
              <a:t>the organization of political authority itself</a:t>
            </a:r>
            <a:r>
              <a:rPr lang="en-US" dirty="0"/>
              <a:t>, which is then administered through state organs and contributing collective organizations; political collectives exist as endogenous organs of governance under the leadership of the vanguard.</a:t>
            </a:r>
          </a:p>
          <a:p>
            <a:pPr lvl="1"/>
            <a:r>
              <a:rPr lang="en-US" dirty="0"/>
              <a:t>Political parties serve as recognized organs of consultative governance administered by state institutions   </a:t>
            </a:r>
          </a:p>
          <a:p>
            <a:r>
              <a:rPr lang="en-US" dirty="0"/>
              <a:t>Though both systems use the same term to describe collective political organization, the ideological basis of the meaning of that term could not produce a greater distance in the way in which meaning is embedded in those terms.</a:t>
            </a:r>
          </a:p>
          <a:p>
            <a:endParaRPr lang="en-US" dirty="0"/>
          </a:p>
        </p:txBody>
      </p:sp>
      <p:pic>
        <p:nvPicPr>
          <p:cNvPr id="5" name="Picture 4" descr="A picture containing text, indoor, wall&#10;&#10;Description automatically generated">
            <a:extLst>
              <a:ext uri="{FF2B5EF4-FFF2-40B4-BE49-F238E27FC236}">
                <a16:creationId xmlns:a16="http://schemas.microsoft.com/office/drawing/2014/main" id="{AE203517-B6D1-E227-4DEB-C94D927D79A8}"/>
              </a:ext>
            </a:extLst>
          </p:cNvPr>
          <p:cNvPicPr>
            <a:picLocks noChangeAspect="1"/>
          </p:cNvPicPr>
          <p:nvPr/>
        </p:nvPicPr>
        <p:blipFill>
          <a:blip r:embed="rId3"/>
          <a:stretch>
            <a:fillRect/>
          </a:stretch>
        </p:blipFill>
        <p:spPr>
          <a:xfrm>
            <a:off x="22654" y="988539"/>
            <a:ext cx="4048897" cy="4880921"/>
          </a:xfrm>
          <a:prstGeom prst="rect">
            <a:avLst/>
          </a:prstGeom>
        </p:spPr>
      </p:pic>
    </p:spTree>
    <p:extLst>
      <p:ext uri="{BB962C8B-B14F-4D97-AF65-F5344CB8AC3E}">
        <p14:creationId xmlns:p14="http://schemas.microsoft.com/office/powerpoint/2010/main" val="1722205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7D8A-5E2D-D7B9-7D3A-07393294B63F}"/>
              </a:ext>
            </a:extLst>
          </p:cNvPr>
          <p:cNvSpPr>
            <a:spLocks noGrp="1"/>
          </p:cNvSpPr>
          <p:nvPr>
            <p:ph type="title"/>
          </p:nvPr>
        </p:nvSpPr>
        <p:spPr>
          <a:xfrm>
            <a:off x="22654" y="0"/>
            <a:ext cx="12169346" cy="1166191"/>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normAutofit/>
          </a:bodyPr>
          <a:lstStyle/>
          <a:p>
            <a:pPr algn="ctr">
              <a:lnSpc>
                <a:spcPct val="100000"/>
              </a:lnSpc>
            </a:pPr>
            <a:r>
              <a:rPr lang="en-US" altLang="zh-CN" dirty="0"/>
              <a:t>《</a:t>
            </a:r>
            <a:r>
              <a:rPr lang="zh-CN" altLang="en-US" sz="4000"/>
              <a:t>中国的民主 </a:t>
            </a:r>
            <a:r>
              <a:rPr lang="en-US" altLang="zh-CN" sz="4000" dirty="0"/>
              <a:t>》(</a:t>
            </a:r>
            <a:r>
              <a:rPr lang="en-US" sz="4000" dirty="0"/>
              <a:t>China: Democracy That Works)</a:t>
            </a:r>
            <a:r>
              <a:rPr lang="en-US" sz="2000" b="1" dirty="0"/>
              <a:t> </a:t>
            </a:r>
          </a:p>
        </p:txBody>
      </p:sp>
      <p:sp>
        <p:nvSpPr>
          <p:cNvPr id="4" name="Content Placeholder 3">
            <a:extLst>
              <a:ext uri="{FF2B5EF4-FFF2-40B4-BE49-F238E27FC236}">
                <a16:creationId xmlns:a16="http://schemas.microsoft.com/office/drawing/2014/main" id="{42EA8626-6A05-F978-E468-FB7604A78635}"/>
              </a:ext>
            </a:extLst>
          </p:cNvPr>
          <p:cNvSpPr>
            <a:spLocks noGrp="1"/>
          </p:cNvSpPr>
          <p:nvPr>
            <p:ph sz="half" idx="1"/>
          </p:nvPr>
        </p:nvSpPr>
        <p:spPr>
          <a:xfrm>
            <a:off x="6987746" y="4830172"/>
            <a:ext cx="5181600" cy="1991197"/>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lstStyle/>
          <a:p>
            <a:r>
              <a:rPr lang="en-US" b="1" dirty="0"/>
              <a:t>Endogenous element</a:t>
            </a:r>
          </a:p>
          <a:p>
            <a:pPr lvl="1"/>
            <a:r>
              <a:rPr lang="en-US" dirty="0"/>
              <a:t>CPPCC as central organ of mass collective democratic representative consultation within the political apparatus</a:t>
            </a:r>
          </a:p>
        </p:txBody>
      </p:sp>
      <p:sp>
        <p:nvSpPr>
          <p:cNvPr id="5" name="Content Placeholder 4">
            <a:extLst>
              <a:ext uri="{FF2B5EF4-FFF2-40B4-BE49-F238E27FC236}">
                <a16:creationId xmlns:a16="http://schemas.microsoft.com/office/drawing/2014/main" id="{8EAA0A57-47FE-8FBE-CCE7-0BC71CEE910B}"/>
              </a:ext>
            </a:extLst>
          </p:cNvPr>
          <p:cNvSpPr>
            <a:spLocks noGrp="1"/>
          </p:cNvSpPr>
          <p:nvPr>
            <p:ph sz="half" idx="2"/>
          </p:nvPr>
        </p:nvSpPr>
        <p:spPr>
          <a:xfrm>
            <a:off x="22654" y="4793543"/>
            <a:ext cx="5181600" cy="2064457"/>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lstStyle/>
          <a:p>
            <a:r>
              <a:rPr lang="en-US" b="1" dirty="0"/>
              <a:t>Exogenous element</a:t>
            </a:r>
          </a:p>
          <a:p>
            <a:pPr lvl="1"/>
            <a:r>
              <a:rPr lang="en-US" dirty="0"/>
              <a:t>People’s Congress System as democratic practice within the state apparatus </a:t>
            </a:r>
          </a:p>
          <a:p>
            <a:pPr lvl="1"/>
            <a:r>
              <a:rPr lang="en-US" dirty="0"/>
              <a:t>Voting under vanguard guidance</a:t>
            </a:r>
          </a:p>
        </p:txBody>
      </p:sp>
      <p:sp>
        <p:nvSpPr>
          <p:cNvPr id="6" name="TextBox 5">
            <a:extLst>
              <a:ext uri="{FF2B5EF4-FFF2-40B4-BE49-F238E27FC236}">
                <a16:creationId xmlns:a16="http://schemas.microsoft.com/office/drawing/2014/main" id="{D2DD6ACF-7D53-55F9-6A6A-382C6C4A0BA8}"/>
              </a:ext>
            </a:extLst>
          </p:cNvPr>
          <p:cNvSpPr txBox="1"/>
          <p:nvPr/>
        </p:nvSpPr>
        <p:spPr>
          <a:xfrm>
            <a:off x="2345635" y="1265280"/>
            <a:ext cx="7726017" cy="341632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gn="ctr"/>
            <a:r>
              <a:rPr lang="en-US" sz="2400" b="1" dirty="0"/>
              <a:t>One starts by defining the people (patriots) who are object and subject of democracy and democratic legitimacy </a:t>
            </a:r>
          </a:p>
          <a:p>
            <a:pPr algn="ctr"/>
            <a:r>
              <a:rPr lang="en-US" sz="2400" b="1" dirty="0"/>
              <a:t>(people’s democratic dictatorship). </a:t>
            </a:r>
            <a:br>
              <a:rPr lang="en-US" sz="2400" b="1" dirty="0"/>
            </a:br>
            <a:r>
              <a:rPr lang="en-US" sz="2400" b="1" dirty="0"/>
              <a:t>One then divides democratic structures into two distinct institutional venues—</a:t>
            </a:r>
            <a:br>
              <a:rPr lang="en-US" sz="2400" b="1" dirty="0"/>
            </a:br>
            <a:r>
              <a:rPr lang="en-US" sz="2400" b="1" dirty="0"/>
              <a:t>the </a:t>
            </a:r>
            <a:r>
              <a:rPr lang="en-US" sz="2400" b="1" i="1" dirty="0">
                <a:solidFill>
                  <a:srgbClr val="C00000"/>
                </a:solidFill>
              </a:rPr>
              <a:t>first the National People’s Congress system </a:t>
            </a:r>
            <a:r>
              <a:rPr lang="en-US" sz="2400" b="1" dirty="0"/>
              <a:t>(Democracy within the administrative apparatus); </a:t>
            </a:r>
            <a:br>
              <a:rPr lang="en-US" sz="2400" b="1" dirty="0"/>
            </a:br>
            <a:r>
              <a:rPr lang="en-US" sz="2400" b="1" dirty="0"/>
              <a:t>the </a:t>
            </a:r>
            <a:r>
              <a:rPr lang="en-US" sz="2400" b="1" i="1" dirty="0">
                <a:solidFill>
                  <a:srgbClr val="C00000"/>
                </a:solidFill>
              </a:rPr>
              <a:t>second the system of political consultation</a:t>
            </a:r>
            <a:r>
              <a:rPr lang="en-US" sz="2400" b="1" dirty="0"/>
              <a:t> (Democracy for the masses)</a:t>
            </a:r>
          </a:p>
        </p:txBody>
      </p:sp>
    </p:spTree>
    <p:extLst>
      <p:ext uri="{BB962C8B-B14F-4D97-AF65-F5344CB8AC3E}">
        <p14:creationId xmlns:p14="http://schemas.microsoft.com/office/powerpoint/2010/main" val="3246960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FCB2-B702-5BAB-73BA-29CFEEFDE666}"/>
              </a:ext>
            </a:extLst>
          </p:cNvPr>
          <p:cNvSpPr>
            <a:spLocks noGrp="1"/>
          </p:cNvSpPr>
          <p:nvPr>
            <p:ph type="title"/>
          </p:nvPr>
        </p:nvSpPr>
        <p:spPr>
          <a:xfrm>
            <a:off x="0" y="0"/>
            <a:ext cx="4293704" cy="903890"/>
          </a:xfrm>
        </p:spPr>
        <p:txBody>
          <a:bodyPr/>
          <a:lstStyle/>
          <a:p>
            <a:pPr algn="ctr"/>
            <a:r>
              <a:rPr lang="en-US" dirty="0"/>
              <a:t>The System</a:t>
            </a:r>
          </a:p>
        </p:txBody>
      </p:sp>
      <p:sp>
        <p:nvSpPr>
          <p:cNvPr id="3" name="Content Placeholder 2">
            <a:extLst>
              <a:ext uri="{FF2B5EF4-FFF2-40B4-BE49-F238E27FC236}">
                <a16:creationId xmlns:a16="http://schemas.microsoft.com/office/drawing/2014/main" id="{A348DF20-CF24-EAB5-AA69-2E79676B2607}"/>
              </a:ext>
            </a:extLst>
          </p:cNvPr>
          <p:cNvSpPr>
            <a:spLocks noGrp="1"/>
          </p:cNvSpPr>
          <p:nvPr>
            <p:ph idx="1"/>
          </p:nvPr>
        </p:nvSpPr>
        <p:spPr>
          <a:xfrm>
            <a:off x="92765" y="903890"/>
            <a:ext cx="4200939" cy="5954110"/>
          </a:xfrm>
        </p:spPr>
        <p:txBody>
          <a:bodyPr>
            <a:normAutofit fontScale="85000" lnSpcReduction="20000"/>
          </a:bodyPr>
          <a:lstStyle/>
          <a:p>
            <a:r>
              <a:rPr lang="en-US" dirty="0"/>
              <a:t>Political collectivization</a:t>
            </a:r>
          </a:p>
          <a:p>
            <a:pPr lvl="1"/>
            <a:r>
              <a:rPr lang="en-US" dirty="0"/>
              <a:t>Institutionalization of political voices of masses</a:t>
            </a:r>
          </a:p>
          <a:p>
            <a:pPr lvl="1"/>
            <a:r>
              <a:rPr lang="en-US" b="1" i="1" dirty="0">
                <a:solidFill>
                  <a:srgbClr val="C00000"/>
                </a:solidFill>
              </a:rPr>
              <a:t>A collective for everything and everyone in a collective</a:t>
            </a:r>
          </a:p>
          <a:p>
            <a:r>
              <a:rPr lang="en-US" dirty="0"/>
              <a:t>Embedding collectives within structures of  consultative democracy</a:t>
            </a:r>
          </a:p>
          <a:p>
            <a:pPr lvl="1"/>
            <a:r>
              <a:rPr lang="en-US" dirty="0"/>
              <a:t>Tight division between leading and consulting</a:t>
            </a:r>
          </a:p>
          <a:p>
            <a:r>
              <a:rPr lang="en-US" dirty="0"/>
              <a:t>Socialist purity as against liberal democratic corruption</a:t>
            </a:r>
          </a:p>
          <a:p>
            <a:r>
              <a:rPr lang="en-US" dirty="0"/>
              <a:t>The unique constitution of the Vanguard party </a:t>
            </a:r>
          </a:p>
          <a:p>
            <a:pPr lvl="1"/>
            <a:r>
              <a:rPr lang="en-US" b="1" i="1" dirty="0">
                <a:solidFill>
                  <a:srgbClr val="C00000"/>
                </a:solidFill>
              </a:rPr>
              <a:t>The supra-collective</a:t>
            </a:r>
            <a:r>
              <a:rPr lang="en-US" dirty="0"/>
              <a:t>; the embodiment of the leading social forces and</a:t>
            </a:r>
          </a:p>
          <a:p>
            <a:pPr lvl="1"/>
            <a:r>
              <a:rPr lang="en-US" dirty="0"/>
              <a:t>As the holder of stewardship for exercise of political authority in the service of the masses</a:t>
            </a:r>
          </a:p>
        </p:txBody>
      </p:sp>
      <p:pic>
        <p:nvPicPr>
          <p:cNvPr id="5" name="Picture 4">
            <a:extLst>
              <a:ext uri="{FF2B5EF4-FFF2-40B4-BE49-F238E27FC236}">
                <a16:creationId xmlns:a16="http://schemas.microsoft.com/office/drawing/2014/main" id="{585D125D-02E9-97C3-DA4F-F450E1D7B87A}"/>
              </a:ext>
            </a:extLst>
          </p:cNvPr>
          <p:cNvPicPr>
            <a:picLocks noChangeAspect="1"/>
          </p:cNvPicPr>
          <p:nvPr/>
        </p:nvPicPr>
        <p:blipFill>
          <a:blip r:embed="rId2"/>
          <a:stretch>
            <a:fillRect/>
          </a:stretch>
        </p:blipFill>
        <p:spPr>
          <a:xfrm rot="10800000">
            <a:off x="4419600" y="101046"/>
            <a:ext cx="7772400" cy="6617805"/>
          </a:xfrm>
          <a:prstGeom prst="rect">
            <a:avLst/>
          </a:prstGeom>
        </p:spPr>
      </p:pic>
    </p:spTree>
    <p:extLst>
      <p:ext uri="{BB962C8B-B14F-4D97-AF65-F5344CB8AC3E}">
        <p14:creationId xmlns:p14="http://schemas.microsoft.com/office/powerpoint/2010/main" val="236433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4959-2761-E661-B2D0-33166EB47E31}"/>
              </a:ext>
            </a:extLst>
          </p:cNvPr>
          <p:cNvSpPr>
            <a:spLocks noGrp="1"/>
          </p:cNvSpPr>
          <p:nvPr>
            <p:ph type="title"/>
          </p:nvPr>
        </p:nvSpPr>
        <p:spPr>
          <a:xfrm>
            <a:off x="-1" y="18256"/>
            <a:ext cx="12191999" cy="856388"/>
          </a:xfrm>
        </p:spPr>
        <p:txBody>
          <a:bodyPr>
            <a:normAutofit/>
          </a:bodyPr>
          <a:lstStyle/>
          <a:p>
            <a:pPr algn="ctr"/>
            <a:r>
              <a:rPr lang="en-US" dirty="0"/>
              <a:t>Resolving Two Core Issues of Political Collectivization</a:t>
            </a:r>
          </a:p>
        </p:txBody>
      </p:sp>
      <p:sp>
        <p:nvSpPr>
          <p:cNvPr id="3" name="Content Placeholder 2">
            <a:extLst>
              <a:ext uri="{FF2B5EF4-FFF2-40B4-BE49-F238E27FC236}">
                <a16:creationId xmlns:a16="http://schemas.microsoft.com/office/drawing/2014/main" id="{239B9E61-5311-BA4B-F1A1-7E931BA37A7C}"/>
              </a:ext>
            </a:extLst>
          </p:cNvPr>
          <p:cNvSpPr>
            <a:spLocks noGrp="1"/>
          </p:cNvSpPr>
          <p:nvPr>
            <p:ph idx="1"/>
          </p:nvPr>
        </p:nvSpPr>
        <p:spPr>
          <a:xfrm>
            <a:off x="1" y="1007164"/>
            <a:ext cx="7673008" cy="5850835"/>
          </a:xfrm>
        </p:spPr>
        <p:txBody>
          <a:bodyPr>
            <a:normAutofit fontScale="92500" lnSpcReduction="20000"/>
          </a:bodyPr>
          <a:lstStyle/>
          <a:p>
            <a:pPr lvl="0"/>
            <a:r>
              <a:rPr lang="en-US" b="1" i="1" dirty="0">
                <a:solidFill>
                  <a:srgbClr val="C00000"/>
                </a:solidFill>
              </a:rPr>
              <a:t>Representation</a:t>
            </a:r>
            <a:r>
              <a:rPr lang="en-US" b="1" dirty="0">
                <a:solidFill>
                  <a:srgbClr val="C00000"/>
                </a:solidFill>
              </a:rPr>
              <a:t>:</a:t>
            </a:r>
            <a:r>
              <a:rPr lang="en-US" dirty="0"/>
              <a:t> functional differentiation of the masses along lines of recognized mass collectives that in the aggregate represent the entirety of the masses</a:t>
            </a:r>
          </a:p>
          <a:p>
            <a:pPr lvl="1"/>
            <a:r>
              <a:rPr lang="en-US" dirty="0"/>
              <a:t>Nexus point for the implementation of the mass line (</a:t>
            </a:r>
            <a:r>
              <a:rPr lang="zh-CN"/>
              <a:t>群众路线</a:t>
            </a:r>
            <a:r>
              <a:rPr lang="en-US" dirty="0"/>
              <a:t>)</a:t>
            </a:r>
          </a:p>
          <a:p>
            <a:pPr lvl="1"/>
            <a:r>
              <a:rPr lang="en-US" dirty="0"/>
              <a:t>Avoid representation gaps</a:t>
            </a:r>
          </a:p>
          <a:p>
            <a:pPr lvl="0"/>
            <a:r>
              <a:rPr lang="en-US" b="1" i="1" dirty="0">
                <a:solidFill>
                  <a:srgbClr val="C00000"/>
                </a:solidFill>
              </a:rPr>
              <a:t>Institutionalization of Consultation</a:t>
            </a:r>
            <a:r>
              <a:rPr lang="en-US" dirty="0"/>
              <a:t>: application of the principle of democratic centralism to the institutionalization of the mass line in the relationship between the CPC and mass organizations</a:t>
            </a:r>
          </a:p>
          <a:p>
            <a:pPr lvl="1"/>
            <a:r>
              <a:rPr lang="en-US" dirty="0"/>
              <a:t>Consultation model embeds direct democratic participation and popular representation under the leadership of the CPC; it enhances coordination and consistency; it operationalizes broadly the core principle of people’s democratic dictatorship (</a:t>
            </a:r>
            <a:r>
              <a:rPr lang="zh-CN"/>
              <a:t>人民民主专政</a:t>
            </a:r>
            <a:r>
              <a:rPr lang="en-US" dirty="0"/>
              <a:t>) (and the great patriotic campaign)</a:t>
            </a:r>
          </a:p>
          <a:p>
            <a:pPr lvl="1"/>
            <a:r>
              <a:rPr lang="en-US" dirty="0"/>
              <a:t>Supervision function—proper operation of state and monitor individual and administrative lapses</a:t>
            </a:r>
          </a:p>
          <a:p>
            <a:pPr lvl="1"/>
            <a:r>
              <a:rPr lang="en-US" dirty="0"/>
              <a:t>Critical Vessel: Chinese People’s Political Consultative Conference (</a:t>
            </a:r>
            <a:r>
              <a:rPr lang="zh-CN"/>
              <a:t>人民政协</a:t>
            </a:r>
            <a:r>
              <a:rPr lang="en-US" dirty="0"/>
              <a:t>)system  as central coordinating organ</a:t>
            </a:r>
          </a:p>
          <a:p>
            <a:endParaRPr lang="en-US" dirty="0"/>
          </a:p>
        </p:txBody>
      </p:sp>
      <p:pic>
        <p:nvPicPr>
          <p:cNvPr id="5" name="Picture 4">
            <a:extLst>
              <a:ext uri="{FF2B5EF4-FFF2-40B4-BE49-F238E27FC236}">
                <a16:creationId xmlns:a16="http://schemas.microsoft.com/office/drawing/2014/main" id="{2DC3963E-4D14-17E4-395C-C60FE243AB62}"/>
              </a:ext>
            </a:extLst>
          </p:cNvPr>
          <p:cNvPicPr>
            <a:picLocks noChangeAspect="1"/>
          </p:cNvPicPr>
          <p:nvPr/>
        </p:nvPicPr>
        <p:blipFill>
          <a:blip r:embed="rId2"/>
          <a:stretch>
            <a:fillRect/>
          </a:stretch>
        </p:blipFill>
        <p:spPr>
          <a:xfrm>
            <a:off x="7833647" y="1297459"/>
            <a:ext cx="4033641" cy="4979952"/>
          </a:xfrm>
          <a:prstGeom prst="rect">
            <a:avLst/>
          </a:prstGeom>
        </p:spPr>
      </p:pic>
    </p:spTree>
    <p:extLst>
      <p:ext uri="{BB962C8B-B14F-4D97-AF65-F5344CB8AC3E}">
        <p14:creationId xmlns:p14="http://schemas.microsoft.com/office/powerpoint/2010/main" val="349334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5361-8309-70AF-0718-04D853D4218D}"/>
              </a:ext>
            </a:extLst>
          </p:cNvPr>
          <p:cNvSpPr>
            <a:spLocks noGrp="1"/>
          </p:cNvSpPr>
          <p:nvPr>
            <p:ph type="title"/>
          </p:nvPr>
        </p:nvSpPr>
        <p:spPr>
          <a:xfrm>
            <a:off x="838200" y="30802"/>
            <a:ext cx="10515600" cy="895956"/>
          </a:xfrm>
        </p:spPr>
        <p:txBody>
          <a:bodyPr>
            <a:normAutofit/>
          </a:bodyPr>
          <a:lstStyle/>
          <a:p>
            <a:pPr algn="ctr"/>
            <a:r>
              <a:rPr lang="zh-CN" altLang="en-US" sz="3200"/>
              <a:t>中国新型政党制度</a:t>
            </a:r>
            <a:r>
              <a:rPr lang="en-US" altLang="zh-CN" sz="3200" dirty="0"/>
              <a:t>》(China’s New Political Party System)</a:t>
            </a:r>
            <a:endParaRPr lang="en-US" sz="3200" dirty="0"/>
          </a:p>
        </p:txBody>
      </p:sp>
      <p:pic>
        <p:nvPicPr>
          <p:cNvPr id="5" name="Content Placeholder 4" descr="A picture containing text, screenshot, font&#10;&#10;Description automatically generated">
            <a:extLst>
              <a:ext uri="{FF2B5EF4-FFF2-40B4-BE49-F238E27FC236}">
                <a16:creationId xmlns:a16="http://schemas.microsoft.com/office/drawing/2014/main" id="{D90202E9-1E09-C918-2F1F-9F657F16DAC4}"/>
              </a:ext>
            </a:extLst>
          </p:cNvPr>
          <p:cNvPicPr>
            <a:picLocks noGrp="1" noChangeAspect="1"/>
          </p:cNvPicPr>
          <p:nvPr>
            <p:ph idx="1"/>
          </p:nvPr>
        </p:nvPicPr>
        <p:blipFill>
          <a:blip r:embed="rId2"/>
          <a:stretch>
            <a:fillRect/>
          </a:stretch>
        </p:blipFill>
        <p:spPr>
          <a:xfrm>
            <a:off x="-1" y="926758"/>
            <a:ext cx="12060195" cy="5942545"/>
          </a:xfrm>
        </p:spPr>
      </p:pic>
    </p:spTree>
    <p:extLst>
      <p:ext uri="{BB962C8B-B14F-4D97-AF65-F5344CB8AC3E}">
        <p14:creationId xmlns:p14="http://schemas.microsoft.com/office/powerpoint/2010/main" val="329559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45"/>
            <a:lum/>
          </a:blip>
          <a:srcRect/>
          <a:stretch>
            <a:fillRect t="-22000" b="-22000"/>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people holding papers in front of their faces&#10;&#10;Description automatically generated with medium confidence">
            <a:extLst>
              <a:ext uri="{FF2B5EF4-FFF2-40B4-BE49-F238E27FC236}">
                <a16:creationId xmlns:a16="http://schemas.microsoft.com/office/drawing/2014/main" id="{69A12C39-4637-E2E2-F961-BA5A594EF52E}"/>
              </a:ext>
            </a:extLst>
          </p:cNvPr>
          <p:cNvPicPr>
            <a:picLocks noChangeAspect="1"/>
          </p:cNvPicPr>
          <p:nvPr/>
        </p:nvPicPr>
        <p:blipFill rotWithShape="1">
          <a:blip r:embed="rId3"/>
          <a:srcRect t="3128" r="-2" b="1714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1" name="Picture 10" descr="A picture containing indoor, mammal, clothing, fur&#10;&#10;Description automatically generated">
            <a:extLst>
              <a:ext uri="{FF2B5EF4-FFF2-40B4-BE49-F238E27FC236}">
                <a16:creationId xmlns:a16="http://schemas.microsoft.com/office/drawing/2014/main" id="{ABEB3D26-E285-9B34-8DFD-802139EAF824}"/>
              </a:ext>
            </a:extLst>
          </p:cNvPr>
          <p:cNvPicPr>
            <a:picLocks noChangeAspect="1"/>
          </p:cNvPicPr>
          <p:nvPr/>
        </p:nvPicPr>
        <p:blipFill rotWithShape="1">
          <a:blip r:embed="rId4"/>
          <a:srcRect r="-2" b="1016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BE0B5FE8-B147-34A4-DB2E-A3D1775125B5}"/>
              </a:ext>
            </a:extLst>
          </p:cNvPr>
          <p:cNvSpPr>
            <a:spLocks noGrp="1"/>
          </p:cNvSpPr>
          <p:nvPr>
            <p:ph type="title"/>
          </p:nvPr>
        </p:nvSpPr>
        <p:spPr>
          <a:xfrm>
            <a:off x="259492" y="859536"/>
            <a:ext cx="5021366" cy="1243584"/>
          </a:xfrm>
        </p:spPr>
        <p:txBody>
          <a:bodyPr>
            <a:noAutofit/>
          </a:bodyPr>
          <a:lstStyle/>
          <a:p>
            <a:r>
              <a:rPr lang="en-US" b="1" dirty="0"/>
              <a:t>Democracy is in Crisis</a:t>
            </a: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19C3F33C-9788-95EC-06F5-B485F8A7CC6F}"/>
              </a:ext>
            </a:extLst>
          </p:cNvPr>
          <p:cNvSpPr>
            <a:spLocks noGrp="1"/>
          </p:cNvSpPr>
          <p:nvPr>
            <p:ph idx="1"/>
          </p:nvPr>
        </p:nvSpPr>
        <p:spPr>
          <a:xfrm>
            <a:off x="128016" y="2382006"/>
            <a:ext cx="4832803" cy="4475984"/>
          </a:xfrm>
        </p:spPr>
        <p:txBody>
          <a:bodyPr>
            <a:noAutofit/>
          </a:bodyPr>
          <a:lstStyle/>
          <a:p>
            <a:r>
              <a:rPr lang="en-US" sz="2400" b="1" dirty="0"/>
              <a:t>The symptoms of that crisis might be found on the streets and in the public institutions of Brasilia, Brussels, Beijing, and Washington. </a:t>
            </a:r>
          </a:p>
          <a:p>
            <a:r>
              <a:rPr lang="en-US" sz="2400" b="1" dirty="0"/>
              <a:t>Its signification may be performed by the masses and their shepherding elites in actions like the 6 January 2020 events and then the Commission inquest</a:t>
            </a:r>
          </a:p>
          <a:p>
            <a:r>
              <a:rPr lang="en-US" sz="2400" b="1" dirty="0"/>
              <a:t>the COVID Lockdown protests in China; but its fundamental character is semiotic</a:t>
            </a:r>
          </a:p>
        </p:txBody>
      </p:sp>
    </p:spTree>
    <p:extLst>
      <p:ext uri="{BB962C8B-B14F-4D97-AF65-F5344CB8AC3E}">
        <p14:creationId xmlns:p14="http://schemas.microsoft.com/office/powerpoint/2010/main" val="3806295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printing&#10;&#10;Description automatically generated">
            <a:extLst>
              <a:ext uri="{FF2B5EF4-FFF2-40B4-BE49-F238E27FC236}">
                <a16:creationId xmlns:a16="http://schemas.microsoft.com/office/drawing/2014/main" id="{5D0E9370-395A-BEE9-4909-E9C3EAFECBB1}"/>
              </a:ext>
            </a:extLst>
          </p:cNvPr>
          <p:cNvPicPr>
            <a:picLocks noChangeAspect="1"/>
          </p:cNvPicPr>
          <p:nvPr/>
        </p:nvPicPr>
        <p:blipFill>
          <a:blip r:embed="rId2"/>
          <a:stretch>
            <a:fillRect/>
          </a:stretch>
        </p:blipFill>
        <p:spPr>
          <a:xfrm>
            <a:off x="26486" y="0"/>
            <a:ext cx="12165514" cy="6872963"/>
          </a:xfrm>
          <a:prstGeom prst="rect">
            <a:avLst/>
          </a:prstGeom>
        </p:spPr>
      </p:pic>
    </p:spTree>
    <p:extLst>
      <p:ext uri="{BB962C8B-B14F-4D97-AF65-F5344CB8AC3E}">
        <p14:creationId xmlns:p14="http://schemas.microsoft.com/office/powerpoint/2010/main" val="687887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BBAF9D-7451-166A-9683-5947CD3710C8}"/>
              </a:ext>
            </a:extLst>
          </p:cNvPr>
          <p:cNvSpPr>
            <a:spLocks noGrp="1"/>
          </p:cNvSpPr>
          <p:nvPr>
            <p:ph type="title"/>
          </p:nvPr>
        </p:nvSpPr>
        <p:spPr>
          <a:xfrm>
            <a:off x="640080" y="325369"/>
            <a:ext cx="4883390" cy="1956841"/>
          </a:xfrm>
        </p:spPr>
        <p:txBody>
          <a:bodyPr vert="horz" lIns="91440" tIns="45720" rIns="91440" bIns="45720" rtlCol="0" anchor="b">
            <a:normAutofit fontScale="90000"/>
          </a:bodyPr>
          <a:lstStyle/>
          <a:p>
            <a:r>
              <a:rPr lang="en-US" sz="3800" dirty="0"/>
              <a:t>The Marxist-Leninist (Communist) Democratic International</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1359D13-23DF-7C49-022B-AE0D6AAE96AA}"/>
              </a:ext>
            </a:extLst>
          </p:cNvPr>
          <p:cNvSpPr>
            <a:spLocks noGrp="1"/>
          </p:cNvSpPr>
          <p:nvPr>
            <p:ph sz="half" idx="1"/>
          </p:nvPr>
        </p:nvSpPr>
        <p:spPr>
          <a:xfrm>
            <a:off x="640080" y="2872899"/>
            <a:ext cx="4243589" cy="3659732"/>
          </a:xfrm>
        </p:spPr>
        <p:txBody>
          <a:bodyPr vert="horz" lIns="91440" tIns="45720" rIns="91440" bIns="45720" rtlCol="0">
            <a:normAutofit/>
          </a:bodyPr>
          <a:lstStyle/>
          <a:p>
            <a:r>
              <a:rPr lang="en-US" sz="2200" dirty="0"/>
              <a:t>Belt &amp; Road Initiative</a:t>
            </a:r>
          </a:p>
          <a:p>
            <a:r>
              <a:rPr lang="en-US" sz="2200" dirty="0"/>
              <a:t>Socialist Human Rights</a:t>
            </a:r>
          </a:p>
          <a:p>
            <a:r>
              <a:rPr lang="en-US" sz="2200" dirty="0"/>
              <a:t>Collectivization</a:t>
            </a:r>
          </a:p>
          <a:p>
            <a:r>
              <a:rPr lang="en-US" sz="2200" dirty="0"/>
              <a:t>Vanguardism</a:t>
            </a:r>
          </a:p>
          <a:p>
            <a:r>
              <a:rPr lang="en-US" sz="2200" dirty="0"/>
              <a:t>Stability and Prosperity with local characteristics</a:t>
            </a:r>
          </a:p>
          <a:p>
            <a:r>
              <a:rPr lang="en-US" sz="2200" dirty="0"/>
              <a:t>Instrumentalist markets</a:t>
            </a:r>
          </a:p>
          <a:p>
            <a:r>
              <a:rPr lang="en-US" sz="2200" dirty="0"/>
              <a:t>Managed individual autonomy</a:t>
            </a:r>
          </a:p>
          <a:p>
            <a:endParaRPr lang="en-US" sz="2200" dirty="0"/>
          </a:p>
        </p:txBody>
      </p:sp>
      <p:pic>
        <p:nvPicPr>
          <p:cNvPr id="10" name="Content Placeholder 9" descr="A group of people dancing on a stage&#10;&#10;Description automatically generated with low confidence">
            <a:extLst>
              <a:ext uri="{FF2B5EF4-FFF2-40B4-BE49-F238E27FC236}">
                <a16:creationId xmlns:a16="http://schemas.microsoft.com/office/drawing/2014/main" id="{1666F21D-F15A-4E23-2201-2DC936148E49}"/>
              </a:ext>
            </a:extLst>
          </p:cNvPr>
          <p:cNvPicPr>
            <a:picLocks noGrp="1" noChangeAspect="1"/>
          </p:cNvPicPr>
          <p:nvPr>
            <p:ph sz="half" idx="2"/>
          </p:nvPr>
        </p:nvPicPr>
        <p:blipFill rotWithShape="1">
          <a:blip r:embed="rId2"/>
          <a:srcRect l="22117" r="1795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54791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D82C-BBDD-877A-6A88-7C8BF05E4077}"/>
              </a:ext>
            </a:extLst>
          </p:cNvPr>
          <p:cNvSpPr>
            <a:spLocks noGrp="1"/>
          </p:cNvSpPr>
          <p:nvPr>
            <p:ph type="title"/>
          </p:nvPr>
        </p:nvSpPr>
        <p:spPr>
          <a:xfrm>
            <a:off x="739345" y="4769709"/>
            <a:ext cx="10515600" cy="1725788"/>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fontScale="90000"/>
          </a:bodyPr>
          <a:lstStyle/>
          <a:p>
            <a:pPr algn="ctr"/>
            <a:r>
              <a:rPr lang="en-US" b="1" dirty="0"/>
              <a:t>Whole Process Democracy in the Shadow of the Liberal Democratic “Other” and “Vice-Versa”</a:t>
            </a:r>
          </a:p>
        </p:txBody>
      </p:sp>
    </p:spTree>
    <p:extLst>
      <p:ext uri="{BB962C8B-B14F-4D97-AF65-F5344CB8AC3E}">
        <p14:creationId xmlns:p14="http://schemas.microsoft.com/office/powerpoint/2010/main" val="268107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88A7-E469-BEB0-AB79-97AE28F2F5F8}"/>
              </a:ext>
            </a:extLst>
          </p:cNvPr>
          <p:cNvSpPr>
            <a:spLocks noGrp="1"/>
          </p:cNvSpPr>
          <p:nvPr>
            <p:ph type="title"/>
          </p:nvPr>
        </p:nvSpPr>
        <p:spPr>
          <a:xfrm>
            <a:off x="0" y="1"/>
            <a:ext cx="6623222" cy="1581664"/>
          </a:xfrm>
        </p:spPr>
        <p:txBody>
          <a:bodyPr vert="horz" lIns="91440" tIns="45720" rIns="91440" bIns="45720" rtlCol="0" anchor="ctr">
            <a:normAutofit/>
          </a:bodyPr>
          <a:lstStyle/>
          <a:p>
            <a:r>
              <a:rPr lang="en-US" altLang="zh-CN" sz="4100" dirty="0"/>
              <a:t>《</a:t>
            </a:r>
            <a:r>
              <a:rPr lang="zh-CN" altLang="en-US" sz="4100"/>
              <a:t>美国民主情况</a:t>
            </a:r>
            <a:r>
              <a:rPr lang="en-US" altLang="zh-CN" sz="4100" dirty="0"/>
              <a:t>》 (</a:t>
            </a:r>
            <a:r>
              <a:rPr lang="en-US" sz="4100" dirty="0"/>
              <a:t>The State of Democracy in the US)</a:t>
            </a:r>
          </a:p>
        </p:txBody>
      </p:sp>
      <p:sp>
        <p:nvSpPr>
          <p:cNvPr id="3" name="Content Placeholder 2">
            <a:extLst>
              <a:ext uri="{FF2B5EF4-FFF2-40B4-BE49-F238E27FC236}">
                <a16:creationId xmlns:a16="http://schemas.microsoft.com/office/drawing/2014/main" id="{21620923-53AE-4C43-DA5B-335B73C1D81A}"/>
              </a:ext>
            </a:extLst>
          </p:cNvPr>
          <p:cNvSpPr>
            <a:spLocks noGrp="1"/>
          </p:cNvSpPr>
          <p:nvPr>
            <p:ph sz="half" idx="1"/>
          </p:nvPr>
        </p:nvSpPr>
        <p:spPr>
          <a:xfrm>
            <a:off x="206506" y="1717589"/>
            <a:ext cx="6194294" cy="4992130"/>
          </a:xfrm>
        </p:spPr>
        <p:txBody>
          <a:bodyPr vert="horz" lIns="91440" tIns="45720" rIns="91440" bIns="45720" rtlCol="0">
            <a:normAutofit lnSpcReduction="10000"/>
          </a:bodyPr>
          <a:lstStyle/>
          <a:p>
            <a:r>
              <a:rPr lang="en-US" sz="1800" dirty="0">
                <a:effectLst/>
              </a:rPr>
              <a:t>“Whole-process people’s democracy includes democratic elections, consultations, decision-making, management, and oversight. It integrates process-oriented democracy with results-oriented democracy, procedural democracy with substantive democracy, direct democracy with indirect democracy, and people’s democracy with the will of the state. It is a model of socialist democracy that covers all aspects of the democratic process and all sectors of society. It is true and high quality democracy that works.” </a:t>
            </a:r>
          </a:p>
          <a:p>
            <a:r>
              <a:rPr lang="en-US" sz="1800" dirty="0">
                <a:effectLst/>
              </a:rPr>
              <a:t>“But what happens in some western countries are quite on the contrary. If the people are awakened only to cast a vote but become dormant afterwards, that is no true democracy. If the people are offered great hopes during electoral campaigning but have no say afterwards, that is no true democracy. If the people are offered fulsome promises during electoral canvassing but are left empty-handed afterwards, that is no true democracy.” </a:t>
            </a:r>
          </a:p>
          <a:p>
            <a:pPr lvl="1"/>
            <a:r>
              <a:rPr lang="en-US" sz="1400" dirty="0">
                <a:effectLst/>
              </a:rPr>
              <a:t>“</a:t>
            </a:r>
            <a:r>
              <a:rPr lang="en-US" sz="1400" dirty="0">
                <a:effectLst/>
                <a:hlinkClick r:id="rId2"/>
              </a:rPr>
              <a:t>Whole-process People’s Democracy Is A High Quality Democracy</a:t>
            </a:r>
            <a:r>
              <a:rPr lang="en-US" sz="1400" dirty="0">
                <a:effectLst/>
              </a:rPr>
              <a:t>,” Chargé d’Affaires Wang Xining (Chinese Embassy in Australia); 2021-12-11 15:18</a:t>
            </a:r>
          </a:p>
          <a:p>
            <a:pPr lvl="1"/>
            <a:endParaRPr lang="en-US" sz="1200" dirty="0">
              <a:effectLst/>
            </a:endParaRPr>
          </a:p>
          <a:p>
            <a:endParaRPr lang="en-US" sz="1700" dirty="0"/>
          </a:p>
        </p:txBody>
      </p:sp>
      <p:pic>
        <p:nvPicPr>
          <p:cNvPr id="6" name="Content Placeholder 5" descr="A picture containing text, person&#10;&#10;Description automatically generated">
            <a:extLst>
              <a:ext uri="{FF2B5EF4-FFF2-40B4-BE49-F238E27FC236}">
                <a16:creationId xmlns:a16="http://schemas.microsoft.com/office/drawing/2014/main" id="{6DD39C3D-3528-9A90-511D-CBEF8C7C0A16}"/>
              </a:ext>
            </a:extLst>
          </p:cNvPr>
          <p:cNvPicPr>
            <a:picLocks noGrp="1" noChangeAspect="1"/>
          </p:cNvPicPr>
          <p:nvPr>
            <p:ph sz="half" idx="2"/>
          </p:nvPr>
        </p:nvPicPr>
        <p:blipFill rotWithShape="1">
          <a:blip r:embed="rId3"/>
          <a:srcRect r="312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03443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BE76-9F26-C307-F80B-18D7448325E5}"/>
              </a:ext>
            </a:extLst>
          </p:cNvPr>
          <p:cNvSpPr>
            <a:spLocks noGrp="1"/>
          </p:cNvSpPr>
          <p:nvPr>
            <p:ph type="title"/>
          </p:nvPr>
        </p:nvSpPr>
        <p:spPr>
          <a:xfrm>
            <a:off x="7357536" y="251254"/>
            <a:ext cx="4140014" cy="1330839"/>
          </a:xfrm>
        </p:spPr>
        <p:txBody>
          <a:bodyPr vert="horz" lIns="91440" tIns="45720" rIns="91440" bIns="45720" rtlCol="0" anchor="ctr">
            <a:normAutofit/>
          </a:bodyPr>
          <a:lstStyle/>
          <a:p>
            <a:r>
              <a:rPr lang="en-US" dirty="0"/>
              <a:t>The Comparative Critique</a:t>
            </a:r>
          </a:p>
        </p:txBody>
      </p:sp>
      <p:pic>
        <p:nvPicPr>
          <p:cNvPr id="6" name="Content Placeholder 5" descr="Calendar, map&#10;&#10;Description automatically generated">
            <a:extLst>
              <a:ext uri="{FF2B5EF4-FFF2-40B4-BE49-F238E27FC236}">
                <a16:creationId xmlns:a16="http://schemas.microsoft.com/office/drawing/2014/main" id="{6E83E19B-28A4-2AA0-23CF-D6EF07005155}"/>
              </a:ext>
            </a:extLst>
          </p:cNvPr>
          <p:cNvPicPr>
            <a:picLocks noGrp="1" noChangeAspect="1"/>
          </p:cNvPicPr>
          <p:nvPr>
            <p:ph sz="half" idx="1"/>
          </p:nvPr>
        </p:nvPicPr>
        <p:blipFill rotWithShape="1">
          <a:blip r:embed="rId2"/>
          <a:srcRect t="8976" r="-2" b="134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Content Placeholder 3">
            <a:extLst>
              <a:ext uri="{FF2B5EF4-FFF2-40B4-BE49-F238E27FC236}">
                <a16:creationId xmlns:a16="http://schemas.microsoft.com/office/drawing/2014/main" id="{7822C54D-B606-9562-493A-39F0ABCCD43B}"/>
              </a:ext>
            </a:extLst>
          </p:cNvPr>
          <p:cNvSpPr>
            <a:spLocks noGrp="1"/>
          </p:cNvSpPr>
          <p:nvPr>
            <p:ph sz="half" idx="2"/>
          </p:nvPr>
        </p:nvSpPr>
        <p:spPr>
          <a:xfrm>
            <a:off x="6437871" y="1833347"/>
            <a:ext cx="5754110" cy="5024653"/>
          </a:xfrm>
        </p:spPr>
        <p:txBody>
          <a:bodyPr vert="horz" lIns="91440" tIns="45720" rIns="91440" bIns="45720" rtlCol="0">
            <a:normAutofit/>
          </a:bodyPr>
          <a:lstStyle/>
          <a:p>
            <a:r>
              <a:rPr lang="en-US" sz="1900" dirty="0"/>
              <a:t>The comparison, measuring exercise, is built around three core propositions. </a:t>
            </a:r>
          </a:p>
          <a:p>
            <a:pPr lvl="1"/>
            <a:r>
              <a:rPr lang="zh-CN" altLang="en-US" sz="1900"/>
              <a:t>（一）制度痼疾积重难返</a:t>
            </a:r>
            <a:r>
              <a:rPr lang="en-US" sz="1900" dirty="0"/>
              <a:t>; (1) The system's chronic defects are difficult to overcome</a:t>
            </a:r>
          </a:p>
          <a:p>
            <a:pPr lvl="1"/>
            <a:r>
              <a:rPr lang="zh-CN" altLang="en-US" sz="1900"/>
              <a:t>（二）民主实践乱象丛生</a:t>
            </a:r>
            <a:r>
              <a:rPr lang="en-US" sz="1900" dirty="0"/>
              <a:t>; (2) the practice of democracy is chaotic</a:t>
            </a:r>
          </a:p>
          <a:p>
            <a:pPr lvl="1"/>
            <a:r>
              <a:rPr lang="zh-CN" altLang="en-US" sz="1900"/>
              <a:t>（三）输出所谓民主产生恶果</a:t>
            </a:r>
            <a:r>
              <a:rPr lang="en-US" sz="1900" dirty="0"/>
              <a:t> (3) exporting the so-called democracy produces evil results. </a:t>
            </a:r>
          </a:p>
          <a:p>
            <a:r>
              <a:rPr lang="en-US" sz="1900" dirty="0"/>
              <a:t>Bringing the language of class struggle back to the comparative analysis.</a:t>
            </a:r>
          </a:p>
          <a:p>
            <a:pPr lvl="1"/>
            <a:r>
              <a:rPr lang="en-US" sz="1500" b="1" dirty="0">
                <a:solidFill>
                  <a:srgbClr val="C00000"/>
                </a:solidFill>
              </a:rPr>
              <a:t>Class struggle is still the primary contradiction in the US;</a:t>
            </a:r>
          </a:p>
          <a:p>
            <a:pPr lvl="1"/>
            <a:r>
              <a:rPr lang="en-US" sz="1500" b="1" dirty="0">
                <a:solidFill>
                  <a:srgbClr val="C00000"/>
                </a:solidFill>
              </a:rPr>
              <a:t>Political parties are incapable of comprehensive representation; </a:t>
            </a:r>
          </a:p>
          <a:p>
            <a:pPr lvl="1"/>
            <a:r>
              <a:rPr lang="en-US" sz="1500" b="1" dirty="0">
                <a:solidFill>
                  <a:srgbClr val="C00000"/>
                </a:solidFill>
              </a:rPr>
              <a:t>Politics is an expression of capitalist production (quid pro quo operation</a:t>
            </a:r>
          </a:p>
          <a:p>
            <a:pPr lvl="1"/>
            <a:r>
              <a:rPr lang="en-US" sz="1500" b="1" dirty="0">
                <a:solidFill>
                  <a:srgbClr val="C00000"/>
                </a:solidFill>
              </a:rPr>
              <a:t>Domination by social and financial elite (the liberal democratic vanguard)</a:t>
            </a:r>
          </a:p>
          <a:p>
            <a:pPr lvl="1"/>
            <a:r>
              <a:rPr lang="en-US" sz="1500" b="1" dirty="0">
                <a:solidFill>
                  <a:srgbClr val="C00000"/>
                </a:solidFill>
              </a:rPr>
              <a:t>Adversarial rather than consensus building system</a:t>
            </a:r>
          </a:p>
          <a:p>
            <a:pPr lvl="1"/>
            <a:endParaRPr lang="en-US" sz="1500" dirty="0"/>
          </a:p>
        </p:txBody>
      </p:sp>
    </p:spTree>
    <p:extLst>
      <p:ext uri="{BB962C8B-B14F-4D97-AF65-F5344CB8AC3E}">
        <p14:creationId xmlns:p14="http://schemas.microsoft.com/office/powerpoint/2010/main" val="2518127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clothing, person, poster, person&#10;&#10;Description automatically generated">
            <a:extLst>
              <a:ext uri="{FF2B5EF4-FFF2-40B4-BE49-F238E27FC236}">
                <a16:creationId xmlns:a16="http://schemas.microsoft.com/office/drawing/2014/main" id="{D9A43706-019A-18AE-5A6A-C0A017F56128}"/>
              </a:ext>
            </a:extLst>
          </p:cNvPr>
          <p:cNvPicPr>
            <a:picLocks noGrp="1" noChangeAspect="1"/>
          </p:cNvPicPr>
          <p:nvPr>
            <p:ph sz="half" idx="2"/>
          </p:nvPr>
        </p:nvPicPr>
        <p:blipFill rotWithShape="1">
          <a:blip r:embed="rId2"/>
          <a:srcRect l="3416" r="-1"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A005A0-115F-4B6F-9FBB-E0E9087C3526}"/>
              </a:ext>
            </a:extLst>
          </p:cNvPr>
          <p:cNvSpPr>
            <a:spLocks noGrp="1"/>
          </p:cNvSpPr>
          <p:nvPr>
            <p:ph type="title"/>
          </p:nvPr>
        </p:nvSpPr>
        <p:spPr>
          <a:xfrm>
            <a:off x="8366762" y="0"/>
            <a:ext cx="3822189" cy="1899912"/>
          </a:xfrm>
        </p:spPr>
        <p:txBody>
          <a:bodyPr vert="horz" lIns="91440" tIns="45720" rIns="91440" bIns="45720" rtlCol="0" anchor="ctr">
            <a:normAutofit/>
          </a:bodyPr>
          <a:lstStyle/>
          <a:p>
            <a:r>
              <a:rPr lang="en-US" sz="4000" dirty="0"/>
              <a:t>And from the Other Side</a:t>
            </a:r>
          </a:p>
        </p:txBody>
      </p:sp>
      <p:sp>
        <p:nvSpPr>
          <p:cNvPr id="3" name="Content Placeholder 2">
            <a:extLst>
              <a:ext uri="{FF2B5EF4-FFF2-40B4-BE49-F238E27FC236}">
                <a16:creationId xmlns:a16="http://schemas.microsoft.com/office/drawing/2014/main" id="{50CBCD78-1EE2-4E48-BE32-9610FC41B0CA}"/>
              </a:ext>
            </a:extLst>
          </p:cNvPr>
          <p:cNvSpPr>
            <a:spLocks noGrp="1"/>
          </p:cNvSpPr>
          <p:nvPr>
            <p:ph sz="half" idx="1"/>
          </p:nvPr>
        </p:nvSpPr>
        <p:spPr>
          <a:xfrm>
            <a:off x="7531610" y="1729946"/>
            <a:ext cx="4657341" cy="5128054"/>
          </a:xfrm>
        </p:spPr>
        <p:txBody>
          <a:bodyPr vert="horz" lIns="91440" tIns="45720" rIns="91440" bIns="45720" rtlCol="0">
            <a:normAutofit fontScale="92500" lnSpcReduction="10000"/>
          </a:bodyPr>
          <a:lstStyle/>
          <a:p>
            <a:r>
              <a:rPr lang="en-US" sz="1600" dirty="0"/>
              <a:t>“China’s transformation is due to the talent, the ingenuity, the hard work of the Chinese people.  It was also made possible by the stability and opportunity that the international order provides.  Arguably, no country on Earth has benefited more from that than China.”</a:t>
            </a:r>
          </a:p>
          <a:p>
            <a:r>
              <a:rPr lang="en-US" sz="1600" dirty="0"/>
              <a:t>“But rather than using its power to reinforce and revitalize the laws, the agreements, the principles, the institutions that enabled its success so that other countries can benefit from them, too, Beijing is undermining them.  Under President Xi, the ruling Chinese Communist Party has become more repressive at home and more aggressive abroad.”</a:t>
            </a:r>
          </a:p>
          <a:p>
            <a:r>
              <a:rPr lang="en-US" sz="1600" dirty="0"/>
              <a:t>“We see that in how Beijing has perfected mass surveillance within China and exported that technology to more than 80 countries; how its advancing unlawful maritime claims in the South China Sea, undermining peace and security, freedom of navigation, and commerce; how it’s circumventing or breaking trade rules, harming workers and companies in the United States but also around the world; and how it purports to champion sovereignty and territorial integrity while standing with governments that brazenly violate them.”</a:t>
            </a:r>
          </a:p>
          <a:p>
            <a:pPr lvl="1"/>
            <a:r>
              <a:rPr lang="en-US" sz="1300" dirty="0"/>
              <a:t>Antony Blinken, “</a:t>
            </a:r>
            <a:r>
              <a:rPr lang="en-US" sz="1300" dirty="0">
                <a:hlinkClick r:id="rId3"/>
              </a:rPr>
              <a:t>The Administration’s Approach to the People’s Republic of China</a:t>
            </a:r>
            <a:r>
              <a:rPr lang="en-US" sz="1300" dirty="0"/>
              <a:t>” ()26 May 2022)</a:t>
            </a:r>
          </a:p>
        </p:txBody>
      </p:sp>
    </p:spTree>
    <p:extLst>
      <p:ext uri="{BB962C8B-B14F-4D97-AF65-F5344CB8AC3E}">
        <p14:creationId xmlns:p14="http://schemas.microsoft.com/office/powerpoint/2010/main" val="260174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759C051-A6DB-49CF-DC9E-7B81611AC71D}"/>
              </a:ext>
            </a:extLst>
          </p:cNvPr>
          <p:cNvSpPr>
            <a:spLocks noGrp="1"/>
          </p:cNvSpPr>
          <p:nvPr>
            <p:ph type="title"/>
          </p:nvPr>
        </p:nvSpPr>
        <p:spPr>
          <a:xfrm>
            <a:off x="679622" y="640080"/>
            <a:ext cx="3944730" cy="3566160"/>
          </a:xfrm>
        </p:spPr>
        <p:txBody>
          <a:bodyPr vert="horz" lIns="91440" tIns="45720" rIns="91440" bIns="45720" rtlCol="0" anchor="b">
            <a:normAutofit/>
          </a:bodyPr>
          <a:lstStyle/>
          <a:p>
            <a:r>
              <a:rPr lang="en-US" sz="5400" dirty="0"/>
              <a:t>Democracy’s Semiotic Nightmare</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icture containing toy, LEGO, animal figure, baby toys&#10;&#10;Description automatically generated">
            <a:extLst>
              <a:ext uri="{FF2B5EF4-FFF2-40B4-BE49-F238E27FC236}">
                <a16:creationId xmlns:a16="http://schemas.microsoft.com/office/drawing/2014/main" id="{5093F03F-E572-B75B-C0B9-47D5AD930FC8}"/>
              </a:ext>
            </a:extLst>
          </p:cNvPr>
          <p:cNvPicPr>
            <a:picLocks noGrp="1" noChangeAspect="1"/>
          </p:cNvPicPr>
          <p:nvPr>
            <p:ph idx="1"/>
          </p:nvPr>
        </p:nvPicPr>
        <p:blipFill rotWithShape="1">
          <a:blip r:embed="rId2"/>
          <a:srcRect r="997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3113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34"/>
            <a:lum/>
          </a:blip>
          <a:srcRect/>
          <a:stretch>
            <a:fillRect t="-22000" b="-22000"/>
          </a:stretch>
        </a:blip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6BDB8-C0C8-21ED-938C-24B9331DF1E0}"/>
              </a:ext>
            </a:extLst>
          </p:cNvPr>
          <p:cNvSpPr>
            <a:spLocks noGrp="1"/>
          </p:cNvSpPr>
          <p:nvPr>
            <p:ph type="title"/>
          </p:nvPr>
        </p:nvSpPr>
        <p:spPr>
          <a:xfrm>
            <a:off x="4657345" y="239721"/>
            <a:ext cx="6891527" cy="1927407"/>
          </a:xfrm>
        </p:spPr>
        <p:txBody>
          <a:bodyPr vert="horz" lIns="91440" tIns="45720" rIns="91440" bIns="45720" rtlCol="0" anchor="b">
            <a:normAutofit fontScale="90000"/>
          </a:bodyPr>
          <a:lstStyle/>
          <a:p>
            <a:pPr algn="ctr"/>
            <a:r>
              <a:rPr lang="en-US" sz="3800" dirty="0"/>
              <a:t>Nightmares of Representation </a:t>
            </a:r>
            <a:br>
              <a:rPr lang="en-US" sz="3800" dirty="0"/>
            </a:br>
            <a:r>
              <a:rPr lang="en-US" sz="3800" dirty="0"/>
              <a:t>Liberal Democratic /Marxist-Leninist Democracies</a:t>
            </a:r>
            <a:br>
              <a:rPr lang="en-US" sz="3800" dirty="0"/>
            </a:br>
            <a:endParaRPr lang="en-US" sz="3800" dirty="0"/>
          </a:p>
        </p:txBody>
      </p:sp>
      <p:pic>
        <p:nvPicPr>
          <p:cNvPr id="6" name="Content Placeholder 5" descr="A picture containing painting, drawing, art, illustration&#10;&#10;Description automatically generated">
            <a:extLst>
              <a:ext uri="{FF2B5EF4-FFF2-40B4-BE49-F238E27FC236}">
                <a16:creationId xmlns:a16="http://schemas.microsoft.com/office/drawing/2014/main" id="{BECEAF46-23AC-69FF-6A9E-724AF26C8FD9}"/>
              </a:ext>
            </a:extLst>
          </p:cNvPr>
          <p:cNvPicPr>
            <a:picLocks noGrp="1" noChangeAspect="1"/>
          </p:cNvPicPr>
          <p:nvPr>
            <p:ph sz="half" idx="1"/>
          </p:nvPr>
        </p:nvPicPr>
        <p:blipFill rotWithShape="1">
          <a:blip r:embed="rId3"/>
          <a:srcRect l="9833" r="42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89334D25-CC99-9739-8F2C-B02BC3A526A7}"/>
              </a:ext>
            </a:extLst>
          </p:cNvPr>
          <p:cNvSpPr>
            <a:spLocks noGrp="1"/>
          </p:cNvSpPr>
          <p:nvPr>
            <p:ph sz="half" idx="2"/>
          </p:nvPr>
        </p:nvSpPr>
        <p:spPr>
          <a:xfrm>
            <a:off x="5004487" y="2655918"/>
            <a:ext cx="7030994" cy="4165506"/>
          </a:xfrm>
        </p:spPr>
        <p:txBody>
          <a:bodyPr vert="horz" lIns="91440" tIns="45720" rIns="91440" bIns="45720" rtlCol="0">
            <a:normAutofit fontScale="92500" lnSpcReduction="10000"/>
          </a:bodyPr>
          <a:lstStyle/>
          <a:p>
            <a:r>
              <a:rPr lang="en-US" sz="2400" dirty="0"/>
              <a:t>The Contradictions of Representation as a Function of Ideology  /Marxist-Leninist Democracy</a:t>
            </a:r>
          </a:p>
          <a:p>
            <a:pPr lvl="1"/>
            <a:r>
              <a:rPr lang="en-US" sz="2000" dirty="0"/>
              <a:t>A form of </a:t>
            </a:r>
            <a:r>
              <a:rPr lang="en-US" sz="2000" b="1" i="1" dirty="0"/>
              <a:t>Aristokratia</a:t>
            </a:r>
          </a:p>
          <a:p>
            <a:pPr lvl="2"/>
            <a:r>
              <a:rPr lang="en-US" dirty="0"/>
              <a:t>Rule by the noblest elected by “the people”</a:t>
            </a:r>
          </a:p>
          <a:p>
            <a:pPr lvl="1"/>
            <a:r>
              <a:rPr lang="en-US" sz="2000" dirty="0"/>
              <a:t>A form of </a:t>
            </a:r>
            <a:r>
              <a:rPr lang="en-US" sz="2000" b="1" i="1" dirty="0"/>
              <a:t>oligarkhia</a:t>
            </a:r>
          </a:p>
          <a:p>
            <a:pPr lvl="2"/>
            <a:r>
              <a:rPr lang="en-US" dirty="0"/>
              <a:t>Rule by the few (</a:t>
            </a:r>
            <a:r>
              <a:rPr lang="en-US" i="1" dirty="0"/>
              <a:t>oligos</a:t>
            </a:r>
            <a:r>
              <a:rPr lang="en-US" dirty="0"/>
              <a:t> (few, small, little)</a:t>
            </a:r>
          </a:p>
          <a:p>
            <a:pPr lvl="1"/>
            <a:r>
              <a:rPr lang="en-US" sz="2000" dirty="0"/>
              <a:t>A form of </a:t>
            </a:r>
            <a:r>
              <a:rPr lang="en-US" sz="2000" b="1" i="1" dirty="0"/>
              <a:t>anarkhia</a:t>
            </a:r>
            <a:r>
              <a:rPr lang="en-US" sz="2000" dirty="0"/>
              <a:t> </a:t>
            </a:r>
          </a:p>
          <a:p>
            <a:pPr lvl="2"/>
            <a:r>
              <a:rPr lang="en-US" dirty="0"/>
              <a:t>Without a leader</a:t>
            </a:r>
          </a:p>
          <a:p>
            <a:pPr lvl="1"/>
            <a:r>
              <a:rPr lang="en-US" sz="2000" dirty="0"/>
              <a:t>A form of </a:t>
            </a:r>
            <a:r>
              <a:rPr lang="en-US" sz="2000" b="1" i="1" dirty="0"/>
              <a:t>dēmagōgos</a:t>
            </a:r>
            <a:r>
              <a:rPr lang="en-US" sz="2000" dirty="0"/>
              <a:t> (δημᾰγωγός)</a:t>
            </a:r>
          </a:p>
          <a:p>
            <a:pPr lvl="1"/>
            <a:r>
              <a:rPr lang="en-US" sz="2000" dirty="0"/>
              <a:t>A blended type</a:t>
            </a:r>
          </a:p>
          <a:p>
            <a:pPr lvl="2"/>
            <a:r>
              <a:rPr lang="en-US" dirty="0"/>
              <a:t>Presidential autocrat</a:t>
            </a:r>
          </a:p>
          <a:p>
            <a:pPr lvl="2"/>
            <a:r>
              <a:rPr lang="en-US" dirty="0"/>
              <a:t>Legislative aristocracy</a:t>
            </a:r>
          </a:p>
          <a:p>
            <a:pPr lvl="2"/>
            <a:r>
              <a:rPr lang="en-US" dirty="0"/>
              <a:t>Courts guardians of polity (demos)</a:t>
            </a:r>
          </a:p>
          <a:p>
            <a:endParaRPr lang="en-US" sz="2000" dirty="0"/>
          </a:p>
        </p:txBody>
      </p:sp>
    </p:spTree>
    <p:extLst>
      <p:ext uri="{BB962C8B-B14F-4D97-AF65-F5344CB8AC3E}">
        <p14:creationId xmlns:p14="http://schemas.microsoft.com/office/powerpoint/2010/main" val="3139415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CE50-542D-804E-BB1D-FBAA788879F9}"/>
              </a:ext>
            </a:extLst>
          </p:cNvPr>
          <p:cNvSpPr>
            <a:spLocks noGrp="1"/>
          </p:cNvSpPr>
          <p:nvPr>
            <p:ph type="title"/>
          </p:nvPr>
        </p:nvSpPr>
        <p:spPr>
          <a:xfrm>
            <a:off x="481014" y="327025"/>
            <a:ext cx="5167311" cy="550305"/>
          </a:xfrm>
        </p:spPr>
        <p:txBody>
          <a:bodyPr vert="horz" lIns="91440" tIns="45720" rIns="91440" bIns="45720" rtlCol="0" anchor="b">
            <a:normAutofit fontScale="90000"/>
          </a:bodyPr>
          <a:lstStyle/>
          <a:p>
            <a:r>
              <a:rPr lang="en-US" sz="3600" dirty="0"/>
              <a:t>Semiotic Lifeworlds</a:t>
            </a:r>
          </a:p>
        </p:txBody>
      </p:sp>
      <p:sp>
        <p:nvSpPr>
          <p:cNvPr id="3" name="Content Placeholder 2">
            <a:extLst>
              <a:ext uri="{FF2B5EF4-FFF2-40B4-BE49-F238E27FC236}">
                <a16:creationId xmlns:a16="http://schemas.microsoft.com/office/drawing/2014/main" id="{9262AA73-B9BB-2FE5-7D11-21C8D5652D07}"/>
              </a:ext>
            </a:extLst>
          </p:cNvPr>
          <p:cNvSpPr>
            <a:spLocks noGrp="1"/>
          </p:cNvSpPr>
          <p:nvPr>
            <p:ph sz="half" idx="1"/>
          </p:nvPr>
        </p:nvSpPr>
        <p:spPr>
          <a:xfrm>
            <a:off x="0" y="976184"/>
            <a:ext cx="6470464" cy="5881815"/>
          </a:xfrm>
        </p:spPr>
        <p:txBody>
          <a:bodyPr vert="horz" lIns="91440" tIns="45720" rIns="91440" bIns="45720" rtlCol="0">
            <a:noAutofit/>
          </a:bodyPr>
          <a:lstStyle/>
          <a:p>
            <a:r>
              <a:rPr lang="en-US" sz="1800" b="1" i="1" dirty="0"/>
              <a:t>The meaning and performance of elections</a:t>
            </a:r>
            <a:r>
              <a:rPr lang="en-US" sz="1800" b="1" dirty="0"/>
              <a:t>, </a:t>
            </a:r>
          </a:p>
          <a:p>
            <a:pPr lvl="2"/>
            <a:r>
              <a:rPr lang="en-US" sz="1600" dirty="0"/>
              <a:t>Affirmation of vanguard choice</a:t>
            </a:r>
          </a:p>
          <a:p>
            <a:pPr lvl="2"/>
            <a:r>
              <a:rPr lang="en-US" sz="1600" dirty="0"/>
              <a:t>Key autonomous individual political act</a:t>
            </a:r>
          </a:p>
          <a:p>
            <a:r>
              <a:rPr lang="en-US" sz="1800" b="1" i="1" dirty="0"/>
              <a:t>The meaning and performance of consultation</a:t>
            </a:r>
          </a:p>
          <a:p>
            <a:pPr lvl="2"/>
            <a:r>
              <a:rPr lang="en-US" sz="1600" dirty="0"/>
              <a:t>Decision-making through collectivization of social groups</a:t>
            </a:r>
          </a:p>
          <a:p>
            <a:pPr lvl="2"/>
            <a:r>
              <a:rPr lang="en-US" sz="1600" dirty="0"/>
              <a:t>Post-election structural element; marketplace of politics</a:t>
            </a:r>
          </a:p>
          <a:p>
            <a:r>
              <a:rPr lang="en-US" sz="1800" b="1" i="1" dirty="0"/>
              <a:t>The nature of civil and political rights</a:t>
            </a:r>
            <a:r>
              <a:rPr lang="en-US" sz="1800" dirty="0"/>
              <a:t>, </a:t>
            </a:r>
          </a:p>
          <a:p>
            <a:pPr lvl="2"/>
            <a:r>
              <a:rPr lang="en-US" sz="1600" dirty="0"/>
              <a:t>Dependent on achieving ESC Rights</a:t>
            </a:r>
          </a:p>
          <a:p>
            <a:pPr lvl="2"/>
            <a:r>
              <a:rPr lang="en-US" sz="1600" dirty="0"/>
              <a:t>Essential to the realization of ESC Rights</a:t>
            </a:r>
          </a:p>
          <a:p>
            <a:r>
              <a:rPr lang="en-US" sz="1800" b="1" i="1" dirty="0"/>
              <a:t>The nature of economic, social and political rights </a:t>
            </a:r>
          </a:p>
          <a:p>
            <a:pPr lvl="2"/>
            <a:r>
              <a:rPr lang="en-US" sz="1600" dirty="0"/>
              <a:t>Essential for achieving CP Rights</a:t>
            </a:r>
          </a:p>
          <a:p>
            <a:pPr lvl="2"/>
            <a:r>
              <a:rPr lang="en-US" sz="1600" dirty="0"/>
              <a:t>Dependent on achieving CP Rights </a:t>
            </a:r>
          </a:p>
          <a:p>
            <a:r>
              <a:rPr lang="en-US" sz="1800" b="1" i="1" dirty="0"/>
              <a:t>Human rights </a:t>
            </a:r>
          </a:p>
          <a:p>
            <a:pPr lvl="2"/>
            <a:r>
              <a:rPr lang="en-US" sz="1600" dirty="0"/>
              <a:t>Collective development and security</a:t>
            </a:r>
          </a:p>
          <a:p>
            <a:pPr lvl="2"/>
            <a:r>
              <a:rPr lang="en-US" sz="1600" dirty="0"/>
              <a:t>Maximizing individual expression and participation in social and economic relations</a:t>
            </a:r>
          </a:p>
          <a:p>
            <a:r>
              <a:rPr lang="en-US" sz="1800" b="1" i="1" dirty="0"/>
              <a:t>Internationalism</a:t>
            </a:r>
          </a:p>
          <a:p>
            <a:pPr lvl="2"/>
            <a:r>
              <a:rPr lang="en-US" sz="1800" dirty="0"/>
              <a:t> </a:t>
            </a:r>
            <a:r>
              <a:rPr lang="en-US" sz="1600" dirty="0"/>
              <a:t>Coordination around shared objectives</a:t>
            </a:r>
          </a:p>
          <a:p>
            <a:pPr lvl="2"/>
            <a:r>
              <a:rPr lang="en-US" sz="1600" dirty="0"/>
              <a:t>Convergence around values</a:t>
            </a:r>
          </a:p>
        </p:txBody>
      </p:sp>
      <p:pic>
        <p:nvPicPr>
          <p:cNvPr id="6" name="Content Placeholder 5" descr="A picture containing painting, person, fireplace, art&#10;&#10;Description automatically generated">
            <a:extLst>
              <a:ext uri="{FF2B5EF4-FFF2-40B4-BE49-F238E27FC236}">
                <a16:creationId xmlns:a16="http://schemas.microsoft.com/office/drawing/2014/main" id="{4C82A688-8236-3708-8D6A-299C900D3209}"/>
              </a:ext>
            </a:extLst>
          </p:cNvPr>
          <p:cNvPicPr>
            <a:picLocks noGrp="1" noChangeAspect="1"/>
          </p:cNvPicPr>
          <p:nvPr>
            <p:ph sz="half" idx="2"/>
          </p:nvPr>
        </p:nvPicPr>
        <p:blipFill rotWithShape="1">
          <a:blip r:embed="rId2"/>
          <a:srcRect t="7281"/>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2315897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text, font, graphics, graphic design&#10;&#10;Description automatically generated">
            <a:extLst>
              <a:ext uri="{FF2B5EF4-FFF2-40B4-BE49-F238E27FC236}">
                <a16:creationId xmlns:a16="http://schemas.microsoft.com/office/drawing/2014/main" id="{7783BE4E-7AB9-C7A8-EA9C-6AD8497F7424}"/>
              </a:ext>
            </a:extLst>
          </p:cNvPr>
          <p:cNvPicPr>
            <a:picLocks noGrp="1" noChangeAspect="1"/>
          </p:cNvPicPr>
          <p:nvPr>
            <p:ph idx="1"/>
          </p:nvPr>
        </p:nvPicPr>
        <p:blipFill rotWithShape="1">
          <a:blip r:embed="rId2"/>
          <a:srcRect l="7111" r="-1" b="-1"/>
          <a:stretch/>
        </p:blipFill>
        <p:spPr>
          <a:xfrm>
            <a:off x="20" y="10"/>
            <a:ext cx="12191980" cy="6857990"/>
          </a:xfrm>
          <a:prstGeom prst="rect">
            <a:avLst/>
          </a:prstGeom>
        </p:spPr>
      </p:pic>
      <p:sp>
        <p:nvSpPr>
          <p:cNvPr id="13"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1775644-48EF-7B38-4E58-9AE2538FBE81}"/>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4000" dirty="0">
                <a:solidFill>
                  <a:srgbClr val="FFFFFF"/>
                </a:solidFill>
              </a:rPr>
              <a:t>What Comes Next?</a:t>
            </a:r>
          </a:p>
        </p:txBody>
      </p:sp>
    </p:spTree>
    <p:extLst>
      <p:ext uri="{BB962C8B-B14F-4D97-AF65-F5344CB8AC3E}">
        <p14:creationId xmlns:p14="http://schemas.microsoft.com/office/powerpoint/2010/main" val="102486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C802E-86D6-0EDF-DDDB-B5068B9CF9E7}"/>
              </a:ext>
            </a:extLst>
          </p:cNvPr>
          <p:cNvSpPr>
            <a:spLocks noGrp="1"/>
          </p:cNvSpPr>
          <p:nvPr>
            <p:ph type="title"/>
          </p:nvPr>
        </p:nvSpPr>
        <p:spPr>
          <a:xfrm>
            <a:off x="0" y="105634"/>
            <a:ext cx="10515600" cy="1082036"/>
          </a:xfrm>
        </p:spPr>
        <p:txBody>
          <a:bodyPr/>
          <a:lstStyle/>
          <a:p>
            <a:r>
              <a:rPr lang="en-US" b="1" dirty="0"/>
              <a:t>The Democratic Mirror Cracks</a:t>
            </a:r>
          </a:p>
        </p:txBody>
      </p:sp>
      <p:sp>
        <p:nvSpPr>
          <p:cNvPr id="3" name="Content Placeholder 2">
            <a:extLst>
              <a:ext uri="{FF2B5EF4-FFF2-40B4-BE49-F238E27FC236}">
                <a16:creationId xmlns:a16="http://schemas.microsoft.com/office/drawing/2014/main" id="{3D797FF0-F7FD-9A25-7C0E-D2A80320EA1E}"/>
              </a:ext>
            </a:extLst>
          </p:cNvPr>
          <p:cNvSpPr>
            <a:spLocks noGrp="1"/>
          </p:cNvSpPr>
          <p:nvPr>
            <p:ph sz="half" idx="1"/>
          </p:nvPr>
        </p:nvSpPr>
        <p:spPr>
          <a:xfrm>
            <a:off x="0" y="1187670"/>
            <a:ext cx="5822093" cy="5643429"/>
          </a:xfrm>
        </p:spPr>
        <p:txBody>
          <a:bodyPr>
            <a:noAutofit/>
          </a:bodyPr>
          <a:lstStyle/>
          <a:p>
            <a:r>
              <a:rPr lang="en-US" sz="2000" b="1" dirty="0">
                <a:effectLst/>
                <a:latin typeface="+mj-lt"/>
                <a:ea typeface="DengXian" panose="02010600030101010101" pitchFamily="2" charset="-122"/>
                <a:cs typeface="Times New Roman (Body CS)"/>
              </a:rPr>
              <a:t>Democracy is a language of signification</a:t>
            </a:r>
          </a:p>
          <a:p>
            <a:pPr lvl="1"/>
            <a:r>
              <a:rPr lang="en-US" sz="1600" dirty="0">
                <a:effectLst/>
                <a:latin typeface="+mj-lt"/>
                <a:ea typeface="DengXian" panose="02010600030101010101" pitchFamily="2" charset="-122"/>
                <a:cs typeface="Times New Roman (Body CS)"/>
              </a:rPr>
              <a:t> </a:t>
            </a:r>
            <a:r>
              <a:rPr lang="en-US" sz="1800" b="1" i="1" dirty="0">
                <a:solidFill>
                  <a:srgbClr val="C00000"/>
                </a:solidFill>
                <a:effectLst/>
                <a:latin typeface="+mj-lt"/>
                <a:ea typeface="DengXian" panose="02010600030101010101" pitchFamily="2" charset="-122"/>
                <a:cs typeface="Times New Roman (Body CS)"/>
              </a:rPr>
              <a:t>of collective social relations, </a:t>
            </a:r>
          </a:p>
          <a:p>
            <a:pPr lvl="1"/>
            <a:r>
              <a:rPr lang="en-US" sz="1800" b="1" i="1" dirty="0">
                <a:solidFill>
                  <a:srgbClr val="C00000"/>
                </a:solidFill>
                <a:effectLst/>
                <a:latin typeface="+mj-lt"/>
                <a:ea typeface="DengXian" panose="02010600030101010101" pitchFamily="2" charset="-122"/>
                <a:cs typeface="Times New Roman (Body CS)"/>
              </a:rPr>
              <a:t>formally expressed </a:t>
            </a:r>
            <a:r>
              <a:rPr lang="en-US" sz="1800" b="1" i="1" dirty="0">
                <a:solidFill>
                  <a:srgbClr val="C00000"/>
                </a:solidFill>
                <a:latin typeface="+mj-lt"/>
                <a:ea typeface="DengXian" panose="02010600030101010101" pitchFamily="2" charset="-122"/>
                <a:cs typeface="Times New Roman (Body CS)"/>
              </a:rPr>
              <a:t> in n</a:t>
            </a:r>
            <a:r>
              <a:rPr lang="en-US" sz="1800" b="1" i="1" dirty="0">
                <a:solidFill>
                  <a:srgbClr val="C00000"/>
                </a:solidFill>
                <a:effectLst/>
                <a:latin typeface="+mj-lt"/>
                <a:ea typeface="DengXian" panose="02010600030101010101" pitchFamily="2" charset="-122"/>
                <a:cs typeface="Times New Roman (Body CS)"/>
              </a:rPr>
              <a:t>ational constitutional orders</a:t>
            </a:r>
          </a:p>
          <a:p>
            <a:pPr lvl="1"/>
            <a:r>
              <a:rPr lang="en-US" sz="1800" b="1" i="1" dirty="0">
                <a:solidFill>
                  <a:srgbClr val="C00000"/>
                </a:solidFill>
                <a:effectLst/>
                <a:latin typeface="+mj-lt"/>
                <a:ea typeface="DengXian" panose="02010600030101010101" pitchFamily="2" charset="-122"/>
                <a:cs typeface="Times New Roman (Body CS)"/>
              </a:rPr>
              <a:t>within the framing of constitutional internationalism</a:t>
            </a:r>
            <a:r>
              <a:rPr lang="en-US" sz="1600" dirty="0">
                <a:effectLst/>
                <a:latin typeface="+mj-lt"/>
                <a:ea typeface="DengXian" panose="02010600030101010101" pitchFamily="2" charset="-122"/>
                <a:cs typeface="Times New Roman (Body CS)"/>
              </a:rPr>
              <a:t>.</a:t>
            </a:r>
          </a:p>
          <a:p>
            <a:r>
              <a:rPr lang="en-US" sz="1600" b="1" dirty="0">
                <a:effectLst/>
                <a:latin typeface="+mj-lt"/>
                <a:ea typeface="DengXian" panose="02010600030101010101" pitchFamily="2" charset="-122"/>
                <a:cs typeface="Times New Roman (Body CS)"/>
              </a:rPr>
              <a:t> </a:t>
            </a:r>
            <a:r>
              <a:rPr lang="en-US" sz="2000" b="1" dirty="0">
                <a:effectLst/>
                <a:latin typeface="+mj-lt"/>
                <a:ea typeface="DengXian" panose="02010600030101010101" pitchFamily="2" charset="-122"/>
                <a:cs typeface="Times New Roman (Body CS)"/>
              </a:rPr>
              <a:t>Its fundamental signification</a:t>
            </a:r>
          </a:p>
          <a:p>
            <a:pPr lvl="1"/>
            <a:r>
              <a:rPr lang="en-US" sz="1600" dirty="0">
                <a:effectLst/>
                <a:ea typeface="DengXian" panose="02010600030101010101" pitchFamily="2" charset="-122"/>
                <a:cs typeface="Times New Roman (Body CS)"/>
              </a:rPr>
              <a:t>the weaving of a conceptual framework within which such expression is constrained, </a:t>
            </a:r>
          </a:p>
          <a:p>
            <a:pPr lvl="1"/>
            <a:r>
              <a:rPr lang="en-US" sz="1600" b="1" i="1" dirty="0">
                <a:solidFill>
                  <a:srgbClr val="C00000"/>
                </a:solidFill>
                <a:effectLst/>
                <a:ea typeface="DengXian" panose="02010600030101010101" pitchFamily="2" charset="-122"/>
                <a:cs typeface="Times New Roman (Body CS)"/>
              </a:rPr>
              <a:t>is  expressed in and expresses the semiotically rich language of ideology</a:t>
            </a:r>
            <a:r>
              <a:rPr lang="en-US" sz="1600" dirty="0">
                <a:effectLst/>
                <a:ea typeface="DengXian" panose="02010600030101010101" pitchFamily="2" charset="-122"/>
                <a:cs typeface="Times New Roman (Body CS)"/>
              </a:rPr>
              <a:t>.</a:t>
            </a:r>
          </a:p>
          <a:p>
            <a:r>
              <a:rPr lang="en-US" sz="2000" b="1" dirty="0">
                <a:latin typeface="+mj-lt"/>
                <a:ea typeface="DengXian" panose="02010600030101010101" pitchFamily="2" charset="-122"/>
                <a:cs typeface="Times New Roman (Body CS)"/>
              </a:rPr>
              <a:t>Here the democratic mirror cracks</a:t>
            </a:r>
            <a:r>
              <a:rPr lang="en-US" sz="2000" b="1" dirty="0">
                <a:effectLst/>
                <a:latin typeface="+mj-lt"/>
                <a:ea typeface="DengXian" panose="02010600030101010101" pitchFamily="2" charset="-122"/>
                <a:cs typeface="Times New Roman (Body CS)"/>
              </a:rPr>
              <a:t>.</a:t>
            </a:r>
          </a:p>
          <a:p>
            <a:pPr lvl="1"/>
            <a:r>
              <a:rPr lang="en-US" sz="1600" b="1" i="1" dirty="0">
                <a:solidFill>
                  <a:srgbClr val="C00000"/>
                </a:solidFill>
                <a:latin typeface="+mj-lt"/>
              </a:rPr>
              <a:t>Out flew the web and floated wide—</a:t>
            </a:r>
            <a:br>
              <a:rPr lang="en-US" sz="1600" b="1" i="1" dirty="0">
                <a:solidFill>
                  <a:srgbClr val="C00000"/>
                </a:solidFill>
                <a:latin typeface="+mj-lt"/>
              </a:rPr>
            </a:br>
            <a:r>
              <a:rPr lang="en-US" sz="1600" b="1" i="1" dirty="0">
                <a:solidFill>
                  <a:srgbClr val="C00000"/>
                </a:solidFill>
                <a:latin typeface="+mj-lt"/>
              </a:rPr>
              <a:t>The mirror crack'd from side to side;</a:t>
            </a:r>
            <a:br>
              <a:rPr lang="en-US" sz="1600" b="1" i="1" dirty="0">
                <a:solidFill>
                  <a:srgbClr val="C00000"/>
                </a:solidFill>
                <a:latin typeface="+mj-lt"/>
              </a:rPr>
            </a:br>
            <a:r>
              <a:rPr lang="en-US" sz="1600" b="1" i="1" dirty="0">
                <a:solidFill>
                  <a:srgbClr val="C00000"/>
                </a:solidFill>
                <a:latin typeface="+mj-lt"/>
              </a:rPr>
              <a:t>"The curse is come upon me," cried</a:t>
            </a:r>
            <a:br>
              <a:rPr lang="en-US" sz="1600" b="1" i="1" dirty="0">
                <a:solidFill>
                  <a:srgbClr val="C00000"/>
                </a:solidFill>
                <a:latin typeface="+mj-lt"/>
              </a:rPr>
            </a:br>
            <a:r>
              <a:rPr lang="en-US" sz="1600" b="1" i="1" dirty="0">
                <a:solidFill>
                  <a:srgbClr val="C00000"/>
                </a:solidFill>
                <a:latin typeface="+mj-lt"/>
              </a:rPr>
              <a:t>      The Lady of Shalott. </a:t>
            </a:r>
            <a:r>
              <a:rPr lang="en-US" sz="1600" dirty="0"/>
              <a:t>(Tennyson, </a:t>
            </a:r>
            <a:r>
              <a:rPr lang="en-US" sz="1600" i="1" dirty="0"/>
              <a:t>The Lady of Shalott </a:t>
            </a:r>
            <a:r>
              <a:rPr lang="en-US" sz="1600" dirty="0"/>
              <a:t>		(1842))</a:t>
            </a:r>
          </a:p>
          <a:p>
            <a:r>
              <a:rPr lang="en-US" sz="2000" b="1" dirty="0">
                <a:effectLst/>
                <a:latin typeface="+mj-lt"/>
                <a:ea typeface="DengXian" panose="02010600030101010101" pitchFamily="2" charset="-122"/>
                <a:cs typeface="Times New Roman (Body CS)"/>
              </a:rPr>
              <a:t>The ideal has fractured</a:t>
            </a:r>
          </a:p>
          <a:p>
            <a:pPr lvl="1"/>
            <a:r>
              <a:rPr lang="en-US" sz="1600" dirty="0">
                <a:ea typeface="DengXian" panose="02010600030101010101" pitchFamily="2" charset="-122"/>
                <a:cs typeface="Times New Roman (Body CS)"/>
              </a:rPr>
              <a:t>The weaving is no more; </a:t>
            </a:r>
          </a:p>
          <a:p>
            <a:pPr lvl="1"/>
            <a:r>
              <a:rPr lang="en-US" sz="1600" dirty="0">
                <a:ea typeface="DengXian" panose="02010600030101010101" pitchFamily="2" charset="-122"/>
                <a:cs typeface="Times New Roman (Body CS)"/>
              </a:rPr>
              <a:t>The signifier--the Lady of Shalott--dies </a:t>
            </a:r>
          </a:p>
          <a:p>
            <a:pPr lvl="1"/>
            <a:r>
              <a:rPr lang="en-US" sz="1600" b="1" i="1" dirty="0">
                <a:effectLst/>
                <a:ea typeface="DengXian" panose="02010600030101010101" pitchFamily="2" charset="-122"/>
                <a:cs typeface="Times New Roman (Body CS)"/>
              </a:rPr>
              <a:t>And in death signifies what remains ↘️</a:t>
            </a:r>
          </a:p>
        </p:txBody>
      </p:sp>
      <p:pic>
        <p:nvPicPr>
          <p:cNvPr id="6" name="Content Placeholder 5" descr="A drawing of a person sitting on a chair&#10;&#10;Description automatically generated with medium confidence">
            <a:extLst>
              <a:ext uri="{FF2B5EF4-FFF2-40B4-BE49-F238E27FC236}">
                <a16:creationId xmlns:a16="http://schemas.microsoft.com/office/drawing/2014/main" id="{6E7B4AF3-103B-D2DA-7106-33211512735E}"/>
              </a:ext>
            </a:extLst>
          </p:cNvPr>
          <p:cNvPicPr>
            <a:picLocks noGrp="1" noChangeAspect="1"/>
          </p:cNvPicPr>
          <p:nvPr>
            <p:ph sz="half" idx="2"/>
          </p:nvPr>
        </p:nvPicPr>
        <p:blipFill>
          <a:blip r:embed="rId2"/>
          <a:stretch>
            <a:fillRect/>
          </a:stretch>
        </p:blipFill>
        <p:spPr>
          <a:xfrm>
            <a:off x="5958834" y="1669655"/>
            <a:ext cx="6233166" cy="4335729"/>
          </a:xfrm>
        </p:spPr>
      </p:pic>
    </p:spTree>
    <p:extLst>
      <p:ext uri="{BB962C8B-B14F-4D97-AF65-F5344CB8AC3E}">
        <p14:creationId xmlns:p14="http://schemas.microsoft.com/office/powerpoint/2010/main" val="1308081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0EEF09-FF27-3FDE-B9A4-3BF4B4CA32CD}"/>
              </a:ext>
            </a:extLst>
          </p:cNvPr>
          <p:cNvSpPr>
            <a:spLocks noGrp="1"/>
          </p:cNvSpPr>
          <p:nvPr>
            <p:ph type="title"/>
          </p:nvPr>
        </p:nvSpPr>
        <p:spPr>
          <a:xfrm>
            <a:off x="630936" y="640080"/>
            <a:ext cx="4818888" cy="1481328"/>
          </a:xfrm>
        </p:spPr>
        <p:txBody>
          <a:bodyPr anchor="b">
            <a:normAutofit/>
          </a:bodyPr>
          <a:lstStyle/>
          <a:p>
            <a:r>
              <a:rPr lang="en-US" sz="3400" dirty="0"/>
              <a:t>The Fractured Imaginary and Abstracted Terrains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C819E9E4-FD07-BFE2-3A8A-8C50447FD8B6}"/>
              </a:ext>
            </a:extLst>
          </p:cNvPr>
          <p:cNvSpPr>
            <a:spLocks noGrp="1"/>
          </p:cNvSpPr>
          <p:nvPr>
            <p:ph idx="1"/>
          </p:nvPr>
        </p:nvSpPr>
        <p:spPr>
          <a:xfrm>
            <a:off x="399393" y="2660904"/>
            <a:ext cx="5050431" cy="4078960"/>
          </a:xfrm>
        </p:spPr>
        <p:txBody>
          <a:bodyPr anchor="t">
            <a:normAutofit lnSpcReduction="10000"/>
          </a:bodyPr>
          <a:lstStyle/>
          <a:p>
            <a:r>
              <a:rPr lang="en-US" sz="2200" dirty="0"/>
              <a:t>From discrimination as a basis of social relations to social justice as a rejection of the semiotics of consequential difference as a baseline</a:t>
            </a:r>
          </a:p>
          <a:p>
            <a:pPr lvl="1"/>
            <a:r>
              <a:rPr lang="en-US" sz="1800" dirty="0"/>
              <a:t>Negotiating  borderlands of solidarity?</a:t>
            </a:r>
          </a:p>
          <a:p>
            <a:pPr lvl="1"/>
            <a:r>
              <a:rPr lang="en-US" sz="1800" dirty="0"/>
              <a:t>The production of the ideal person the ideal collective</a:t>
            </a:r>
          </a:p>
          <a:p>
            <a:pPr lvl="1"/>
            <a:r>
              <a:rPr lang="en-US" sz="1800" dirty="0"/>
              <a:t>The instrumental role of custom and tradition (whose?)</a:t>
            </a:r>
          </a:p>
          <a:p>
            <a:r>
              <a:rPr lang="en-US" sz="2200" dirty="0"/>
              <a:t>The </a:t>
            </a:r>
            <a:r>
              <a:rPr lang="en-US" sz="2200" b="1" i="1" dirty="0">
                <a:solidFill>
                  <a:srgbClr val="C00000"/>
                </a:solidFill>
              </a:rPr>
              <a:t>new universalism </a:t>
            </a:r>
            <a:r>
              <a:rPr lang="en-US" sz="2200" dirty="0"/>
              <a:t>(object-signs)</a:t>
            </a:r>
          </a:p>
          <a:p>
            <a:pPr lvl="1"/>
            <a:r>
              <a:rPr lang="en-US" sz="1800" b="1" i="1" dirty="0">
                <a:solidFill>
                  <a:srgbClr val="C00000"/>
                </a:solidFill>
              </a:rPr>
              <a:t>Global collectivism </a:t>
            </a:r>
            <a:r>
              <a:rPr lang="en-US" sz="1800" dirty="0"/>
              <a:t>(Marxist-Leninist imaginaries updated)</a:t>
            </a:r>
          </a:p>
          <a:p>
            <a:pPr lvl="1"/>
            <a:r>
              <a:rPr lang="en-US" sz="1800" b="1" i="1" dirty="0">
                <a:solidFill>
                  <a:srgbClr val="C00000"/>
                </a:solidFill>
              </a:rPr>
              <a:t>Social Justice and equality </a:t>
            </a:r>
            <a:r>
              <a:rPr lang="en-US" sz="1800" dirty="0"/>
              <a:t>as apotheosis of the autonomous individual (liberal democracy)</a:t>
            </a:r>
          </a:p>
          <a:p>
            <a:pPr marL="457200" lvl="1" indent="0">
              <a:buNone/>
            </a:pPr>
            <a:endParaRPr lang="en-US" sz="1800" dirty="0"/>
          </a:p>
        </p:txBody>
      </p:sp>
      <p:pic>
        <p:nvPicPr>
          <p:cNvPr id="5" name="Content Placeholder 4" descr="A picture containing fictional character, helmet, hero, clothing&#10;&#10;Description automatically generated">
            <a:extLst>
              <a:ext uri="{FF2B5EF4-FFF2-40B4-BE49-F238E27FC236}">
                <a16:creationId xmlns:a16="http://schemas.microsoft.com/office/drawing/2014/main" id="{C4FF5C8B-938E-23F4-ECA6-D461A9B9EF2F}"/>
              </a:ext>
            </a:extLst>
          </p:cNvPr>
          <p:cNvPicPr>
            <a:picLocks noChangeAspect="1"/>
          </p:cNvPicPr>
          <p:nvPr/>
        </p:nvPicPr>
        <p:blipFill>
          <a:blip r:embed="rId2"/>
          <a:stretch>
            <a:fillRect/>
          </a:stretch>
        </p:blipFill>
        <p:spPr>
          <a:xfrm>
            <a:off x="6099048" y="1886842"/>
            <a:ext cx="5458968" cy="3084316"/>
          </a:xfrm>
          <a:prstGeom prst="rect">
            <a:avLst/>
          </a:prstGeom>
        </p:spPr>
      </p:pic>
    </p:spTree>
    <p:extLst>
      <p:ext uri="{BB962C8B-B14F-4D97-AF65-F5344CB8AC3E}">
        <p14:creationId xmlns:p14="http://schemas.microsoft.com/office/powerpoint/2010/main" val="3170770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Question mark on green pastel background">
            <a:extLst>
              <a:ext uri="{FF2B5EF4-FFF2-40B4-BE49-F238E27FC236}">
                <a16:creationId xmlns:a16="http://schemas.microsoft.com/office/drawing/2014/main" id="{787C1D8F-4F24-D7CB-ABDB-F5267E3AC0E9}"/>
              </a:ext>
            </a:extLst>
          </p:cNvPr>
          <p:cNvPicPr>
            <a:picLocks noChangeAspect="1"/>
          </p:cNvPicPr>
          <p:nvPr/>
        </p:nvPicPr>
        <p:blipFill rotWithShape="1">
          <a:blip r:embed="rId2"/>
          <a:srcRect b="5436"/>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0F73E3-AC1E-4A93-3892-11ED29B8EB6D}"/>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dirty="0"/>
              <a:t>Questions?</a:t>
            </a:r>
          </a:p>
        </p:txBody>
      </p:sp>
    </p:spTree>
    <p:extLst>
      <p:ext uri="{BB962C8B-B14F-4D97-AF65-F5344CB8AC3E}">
        <p14:creationId xmlns:p14="http://schemas.microsoft.com/office/powerpoint/2010/main" val="188766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971A8-D13B-D662-1EB6-44C495BB958D}"/>
              </a:ext>
            </a:extLst>
          </p:cNvPr>
          <p:cNvSpPr>
            <a:spLocks noGrp="1"/>
          </p:cNvSpPr>
          <p:nvPr>
            <p:ph type="title"/>
          </p:nvPr>
        </p:nvSpPr>
        <p:spPr>
          <a:xfrm>
            <a:off x="111210" y="2298356"/>
            <a:ext cx="1927655" cy="689791"/>
          </a:xfrm>
        </p:spPr>
        <p:txBody>
          <a:bodyPr>
            <a:normAutofit fontScale="90000"/>
          </a:bodyPr>
          <a:lstStyle/>
          <a:p>
            <a:r>
              <a:rPr lang="en-US" b="1" dirty="0">
                <a:solidFill>
                  <a:schemeClr val="bg1"/>
                </a:solidFill>
              </a:rPr>
              <a:t>Thanks!</a:t>
            </a:r>
          </a:p>
        </p:txBody>
      </p:sp>
    </p:spTree>
    <p:extLst>
      <p:ext uri="{BB962C8B-B14F-4D97-AF65-F5344CB8AC3E}">
        <p14:creationId xmlns:p14="http://schemas.microsoft.com/office/powerpoint/2010/main" val="68860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5723AD-CC86-12DA-DB92-F95EFA348CC5}"/>
              </a:ext>
            </a:extLst>
          </p:cNvPr>
          <p:cNvSpPr>
            <a:spLocks noGrp="1"/>
          </p:cNvSpPr>
          <p:nvPr>
            <p:ph type="title"/>
          </p:nvPr>
        </p:nvSpPr>
        <p:spPr>
          <a:xfrm>
            <a:off x="6436681" y="155662"/>
            <a:ext cx="5476175" cy="1364219"/>
          </a:xfrm>
        </p:spPr>
        <p:txBody>
          <a:bodyPr vert="horz" lIns="91440" tIns="45720" rIns="91440" bIns="45720" rtlCol="0" anchor="b">
            <a:normAutofit/>
          </a:bodyPr>
          <a:lstStyle/>
          <a:p>
            <a:pPr algn="ctr"/>
            <a:r>
              <a:rPr lang="en-US" sz="2700" b="1" dirty="0">
                <a:solidFill>
                  <a:srgbClr val="C00000"/>
                </a:solidFill>
              </a:rPr>
              <a:t>Gladiatorial Contests in the Coliseum of Democratic Semiosis Among Imperial Orders of Signification</a:t>
            </a: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Two men in armor looking at each other&#10;&#10;Description automatically generated with medium confidence">
            <a:extLst>
              <a:ext uri="{FF2B5EF4-FFF2-40B4-BE49-F238E27FC236}">
                <a16:creationId xmlns:a16="http://schemas.microsoft.com/office/drawing/2014/main" id="{8E4D4E5F-76F5-3500-6EFF-29716BD78318}"/>
              </a:ext>
            </a:extLst>
          </p:cNvPr>
          <p:cNvPicPr>
            <a:picLocks noGrp="1" noChangeAspect="1"/>
          </p:cNvPicPr>
          <p:nvPr>
            <p:ph sz="half" idx="1"/>
          </p:nvPr>
        </p:nvPicPr>
        <p:blipFill rotWithShape="1">
          <a:blip r:embed="rId2"/>
          <a:srcRect l="8814" r="18812" b="-2"/>
          <a:stretch/>
        </p:blipFill>
        <p:spPr>
          <a:xfrm>
            <a:off x="279143" y="299509"/>
            <a:ext cx="5221625" cy="6258983"/>
          </a:xfrm>
          <a:prstGeom prst="rect">
            <a:avLst/>
          </a:prstGeom>
        </p:spPr>
      </p:pic>
      <p:sp>
        <p:nvSpPr>
          <p:cNvPr id="4" name="Content Placeholder 3">
            <a:extLst>
              <a:ext uri="{FF2B5EF4-FFF2-40B4-BE49-F238E27FC236}">
                <a16:creationId xmlns:a16="http://schemas.microsoft.com/office/drawing/2014/main" id="{F099A275-B95C-697D-3564-348C5605DF8C}"/>
              </a:ext>
            </a:extLst>
          </p:cNvPr>
          <p:cNvSpPr>
            <a:spLocks noGrp="1"/>
          </p:cNvSpPr>
          <p:nvPr>
            <p:ph sz="half" idx="2"/>
          </p:nvPr>
        </p:nvSpPr>
        <p:spPr>
          <a:xfrm>
            <a:off x="6059054" y="1675544"/>
            <a:ext cx="5247965" cy="5182456"/>
          </a:xfrm>
        </p:spPr>
        <p:txBody>
          <a:bodyPr vert="horz" lIns="91440" tIns="45720" rIns="91440" bIns="45720" rtlCol="0" anchor="t">
            <a:noAutofit/>
          </a:bodyPr>
          <a:lstStyle/>
          <a:p>
            <a:endParaRPr lang="en-US" sz="1800" dirty="0">
              <a:solidFill>
                <a:schemeClr val="tx1">
                  <a:alpha val="80000"/>
                </a:schemeClr>
              </a:solidFill>
              <a:effectLst/>
            </a:endParaRPr>
          </a:p>
          <a:p>
            <a:r>
              <a:rPr lang="en-US" sz="2000" b="1" dirty="0">
                <a:solidFill>
                  <a:schemeClr val="tx1">
                    <a:alpha val="80000"/>
                  </a:schemeClr>
                </a:solidFill>
                <a:effectLst/>
              </a:rPr>
              <a:t>Once the mirror cracks the shards become weapons</a:t>
            </a:r>
          </a:p>
          <a:p>
            <a:pPr lvl="1"/>
            <a:r>
              <a:rPr lang="en-US" sz="1800" dirty="0">
                <a:solidFill>
                  <a:schemeClr val="tx1">
                    <a:alpha val="80000"/>
                  </a:schemeClr>
                </a:solidFill>
                <a:effectLst/>
              </a:rPr>
              <a:t>Democratic ideology as a site for signification of a democratic order. </a:t>
            </a:r>
          </a:p>
          <a:p>
            <a:r>
              <a:rPr lang="en-US" sz="2000" b="1" dirty="0">
                <a:solidFill>
                  <a:schemeClr val="tx1">
                    <a:alpha val="80000"/>
                  </a:schemeClr>
                </a:solidFill>
              </a:rPr>
              <a:t>Looking at some of the shards:</a:t>
            </a:r>
          </a:p>
          <a:p>
            <a:pPr lvl="1"/>
            <a:r>
              <a:rPr lang="en-US" sz="1800" dirty="0">
                <a:solidFill>
                  <a:schemeClr val="tx1">
                    <a:alpha val="80000"/>
                  </a:schemeClr>
                </a:solidFill>
                <a:effectLst/>
              </a:rPr>
              <a:t>Examination of  one of the principal points of fracture</a:t>
            </a:r>
          </a:p>
          <a:p>
            <a:pPr lvl="1"/>
            <a:r>
              <a:rPr lang="en-US" sz="1800" dirty="0">
                <a:solidFill>
                  <a:schemeClr val="tx1">
                    <a:alpha val="80000"/>
                  </a:schemeClr>
                </a:solidFill>
                <a:effectLst/>
              </a:rPr>
              <a:t>That between the contemporary development of a semiotics of liberal democratic democracy, and that of Marxist-Leninism. </a:t>
            </a:r>
          </a:p>
          <a:p>
            <a:pPr lvl="1"/>
            <a:r>
              <a:rPr lang="en-US" sz="1800" dirty="0">
                <a:solidFill>
                  <a:schemeClr val="tx1">
                    <a:alpha val="80000"/>
                  </a:schemeClr>
                </a:solidFill>
              </a:rPr>
              <a:t>Then sketch the consequences of semiotic fracture on other systems of signification:</a:t>
            </a:r>
          </a:p>
          <a:p>
            <a:pPr lvl="2"/>
            <a:r>
              <a:rPr lang="en-US" sz="1800" dirty="0">
                <a:solidFill>
                  <a:schemeClr val="tx1">
                    <a:alpha val="80000"/>
                  </a:schemeClr>
                </a:solidFill>
              </a:rPr>
              <a:t>human rights, rule of law, the mutual inter-relationship between the individual, state and society, and the nature and character of a rules based international order </a:t>
            </a: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66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Multi-coloured toy blocks">
            <a:extLst>
              <a:ext uri="{FF2B5EF4-FFF2-40B4-BE49-F238E27FC236}">
                <a16:creationId xmlns:a16="http://schemas.microsoft.com/office/drawing/2014/main" id="{8FC0F10F-081E-700C-AA9B-784308883CAE}"/>
              </a:ext>
            </a:extLst>
          </p:cNvPr>
          <p:cNvPicPr>
            <a:picLocks noChangeAspect="1"/>
          </p:cNvPicPr>
          <p:nvPr/>
        </p:nvPicPr>
        <p:blipFill rotWithShape="1">
          <a:blip r:embed="rId2"/>
          <a:srcRect t="8430" b="7300"/>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C319AA-6427-EBEF-572A-0538170C394E}"/>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Semiotic Building Blocks</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483935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5F72FF-3725-6853-2E66-6BDCBACB81D8}"/>
              </a:ext>
            </a:extLst>
          </p:cNvPr>
          <p:cNvSpPr>
            <a:spLocks noGrp="1"/>
          </p:cNvSpPr>
          <p:nvPr>
            <p:ph type="title"/>
          </p:nvPr>
        </p:nvSpPr>
        <p:spPr>
          <a:xfrm>
            <a:off x="4361935" y="1"/>
            <a:ext cx="7827017" cy="1556950"/>
          </a:xfrm>
        </p:spPr>
        <p:txBody>
          <a:bodyPr vert="horz" lIns="91440" tIns="45720" rIns="91440" bIns="45720" rtlCol="0" anchor="ctr">
            <a:normAutofit/>
          </a:bodyPr>
          <a:lstStyle/>
          <a:p>
            <a:pPr algn="ctr"/>
            <a:r>
              <a:rPr lang="en-US" sz="4100" b="1" dirty="0">
                <a:solidFill>
                  <a:srgbClr val="002060"/>
                </a:solidFill>
              </a:rPr>
              <a:t>The Semiotic Shards of the Democratic Crisis</a:t>
            </a:r>
          </a:p>
        </p:txBody>
      </p:sp>
      <p:pic>
        <p:nvPicPr>
          <p:cNvPr id="15" name="Content Placeholder 14" descr="A person in a suit and tie with triangles&#10;&#10;Description automatically generated with low confidence">
            <a:extLst>
              <a:ext uri="{FF2B5EF4-FFF2-40B4-BE49-F238E27FC236}">
                <a16:creationId xmlns:a16="http://schemas.microsoft.com/office/drawing/2014/main" id="{28AA80AA-181B-BA1D-D536-8D73D29D3B86}"/>
              </a:ext>
            </a:extLst>
          </p:cNvPr>
          <p:cNvPicPr>
            <a:picLocks noGrp="1" noChangeAspect="1"/>
          </p:cNvPicPr>
          <p:nvPr>
            <p:ph sz="half" idx="2"/>
          </p:nvPr>
        </p:nvPicPr>
        <p:blipFill rotWithShape="1">
          <a:blip r:embed="rId2"/>
          <a:srcRect t="2058" r="2" b="796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Content Placeholder 3">
            <a:extLst>
              <a:ext uri="{FF2B5EF4-FFF2-40B4-BE49-F238E27FC236}">
                <a16:creationId xmlns:a16="http://schemas.microsoft.com/office/drawing/2014/main" id="{85F0E5F6-B27D-5F4D-9EEB-CD88D0435B86}"/>
              </a:ext>
            </a:extLst>
          </p:cNvPr>
          <p:cNvSpPr>
            <a:spLocks noGrp="1"/>
          </p:cNvSpPr>
          <p:nvPr>
            <p:ph sz="half" idx="1"/>
          </p:nvPr>
        </p:nvSpPr>
        <p:spPr>
          <a:xfrm>
            <a:off x="5733535" y="1433384"/>
            <a:ext cx="6455418" cy="5424615"/>
          </a:xfrm>
        </p:spPr>
        <p:txBody>
          <a:bodyPr vert="horz" lIns="91440" tIns="45720" rIns="91440" bIns="45720" rtlCol="0">
            <a:normAutofit fontScale="77500" lnSpcReduction="20000"/>
          </a:bodyPr>
          <a:lstStyle/>
          <a:p>
            <a:r>
              <a:rPr lang="en-US" sz="3100" b="1" i="1" dirty="0">
                <a:solidFill>
                  <a:srgbClr val="C00000"/>
                </a:solidFill>
              </a:rPr>
              <a:t>Dēmokratia/ dēmagōgos </a:t>
            </a:r>
          </a:p>
          <a:p>
            <a:pPr lvl="1"/>
            <a:r>
              <a:rPr lang="en-US" i="1" dirty="0"/>
              <a:t>Δῆμος </a:t>
            </a:r>
            <a:r>
              <a:rPr lang="en-US" dirty="0"/>
              <a:t>(demos)</a:t>
            </a:r>
          </a:p>
          <a:p>
            <a:pPr lvl="2"/>
            <a:r>
              <a:rPr lang="en-US" sz="2400" dirty="0"/>
              <a:t>People </a:t>
            </a:r>
          </a:p>
          <a:p>
            <a:pPr lvl="1"/>
            <a:r>
              <a:rPr lang="en-US" i="1" dirty="0"/>
              <a:t>Κρᾰ́τος/κρᾰτῐ́ᾱ  </a:t>
            </a:r>
            <a:r>
              <a:rPr lang="en-US" dirty="0"/>
              <a:t>(kratos; kratia)</a:t>
            </a:r>
          </a:p>
          <a:p>
            <a:pPr lvl="2"/>
            <a:r>
              <a:rPr lang="en-US" sz="2400" dirty="0"/>
              <a:t>Strength, power/rule, power of</a:t>
            </a:r>
          </a:p>
          <a:p>
            <a:pPr lvl="1"/>
            <a:r>
              <a:rPr lang="en-US" dirty="0"/>
              <a:t>ᾰ̓γωγός (agōgos)</a:t>
            </a:r>
          </a:p>
          <a:p>
            <a:pPr lvl="2"/>
            <a:r>
              <a:rPr lang="en-US" sz="2400" dirty="0"/>
              <a:t>Leader, guide</a:t>
            </a:r>
          </a:p>
          <a:p>
            <a:pPr lvl="1"/>
            <a:r>
              <a:rPr lang="en-US" sz="3100" b="1" dirty="0"/>
              <a:t>Counter Forms</a:t>
            </a:r>
          </a:p>
          <a:p>
            <a:pPr lvl="2"/>
            <a:r>
              <a:rPr lang="en-US" sz="2400" b="1" i="1" dirty="0">
                <a:solidFill>
                  <a:srgbClr val="C00000"/>
                </a:solidFill>
              </a:rPr>
              <a:t>Monarkhia/ Autokrateia</a:t>
            </a:r>
          </a:p>
          <a:p>
            <a:pPr lvl="3"/>
            <a:r>
              <a:rPr lang="en-US" sz="2400" dirty="0"/>
              <a:t>Μόνος (Monos)/ αὐτός (auto)</a:t>
            </a:r>
          </a:p>
          <a:p>
            <a:pPr lvl="4"/>
            <a:r>
              <a:rPr lang="en-US" sz="2400" dirty="0"/>
              <a:t>Alone/self</a:t>
            </a:r>
          </a:p>
          <a:p>
            <a:pPr lvl="3"/>
            <a:r>
              <a:rPr lang="en-US" sz="2400" dirty="0"/>
              <a:t>ἄρχειν (Arkhein)/)/  ἄρχων (Archon) /Κρᾰ́τος/κρᾰτῐ́ᾱ  (kratos; kratia)</a:t>
            </a:r>
          </a:p>
          <a:p>
            <a:pPr lvl="4"/>
            <a:r>
              <a:rPr lang="en-US" sz="2400" dirty="0"/>
              <a:t>Rule/to be first/strength, power-rule; power of </a:t>
            </a:r>
          </a:p>
          <a:p>
            <a:pPr lvl="2"/>
            <a:r>
              <a:rPr lang="en-US" sz="2400" b="1" i="1" dirty="0">
                <a:solidFill>
                  <a:srgbClr val="C00000"/>
                </a:solidFill>
              </a:rPr>
              <a:t>Aristokratia</a:t>
            </a:r>
          </a:p>
          <a:p>
            <a:pPr lvl="3"/>
            <a:r>
              <a:rPr lang="en-US" sz="2400" dirty="0"/>
              <a:t>Άριστος (Aristos)</a:t>
            </a:r>
          </a:p>
          <a:p>
            <a:pPr lvl="4"/>
            <a:r>
              <a:rPr lang="en-US" sz="2400" dirty="0"/>
              <a:t>The best/noblest</a:t>
            </a:r>
          </a:p>
          <a:p>
            <a:pPr lvl="3"/>
            <a:r>
              <a:rPr lang="en-US" sz="2400" i="1" dirty="0"/>
              <a:t>Κρᾰ́τος/κρᾰτῐ́ᾱ  </a:t>
            </a:r>
            <a:r>
              <a:rPr lang="en-US" sz="2400" dirty="0"/>
              <a:t>(kratos; kratia)</a:t>
            </a:r>
          </a:p>
          <a:p>
            <a:pPr lvl="4"/>
            <a:r>
              <a:rPr lang="en-US" sz="2400" dirty="0"/>
              <a:t>Strength, power/rule, power of</a:t>
            </a:r>
          </a:p>
          <a:p>
            <a:pPr lvl="2"/>
            <a:endParaRPr lang="en-US" sz="1000" dirty="0"/>
          </a:p>
          <a:p>
            <a:pPr lvl="3"/>
            <a:endParaRPr lang="en-US" sz="1000" dirty="0"/>
          </a:p>
        </p:txBody>
      </p:sp>
      <p:sp>
        <p:nvSpPr>
          <p:cNvPr id="16" name="TextBox 15">
            <a:extLst>
              <a:ext uri="{FF2B5EF4-FFF2-40B4-BE49-F238E27FC236}">
                <a16:creationId xmlns:a16="http://schemas.microsoft.com/office/drawing/2014/main" id="{5D4DA292-2013-54E9-CB1F-C3BDEDB64DF2}"/>
              </a:ext>
            </a:extLst>
          </p:cNvPr>
          <p:cNvSpPr txBox="1"/>
          <p:nvPr/>
        </p:nvSpPr>
        <p:spPr>
          <a:xfrm>
            <a:off x="21" y="6172201"/>
            <a:ext cx="3719364" cy="685799"/>
          </a:xfrm>
          <a:prstGeom prst="rect">
            <a:avLst/>
          </a:prstGeom>
          <a:solidFill>
            <a:srgbClr val="000000">
              <a:alpha val="50000"/>
            </a:srgbClr>
          </a:solidFill>
          <a:ln>
            <a:noFill/>
          </a:ln>
        </p:spPr>
        <p:txBody>
          <a:bodyPr wrap="square" rtlCol="0">
            <a:noAutofit/>
          </a:bodyPr>
          <a:lstStyle/>
          <a:p>
            <a:pPr algn="ctr">
              <a:spcAft>
                <a:spcPts val="600"/>
              </a:spcAft>
            </a:pPr>
            <a:r>
              <a:rPr lang="en-US" sz="1300" dirty="0">
                <a:solidFill>
                  <a:srgbClr val="FFFFFF"/>
                </a:solidFill>
                <a:hlinkClick r:id="rId3" tooltip="Oleksandr Balbyshev">
                  <a:extLst>
                    <a:ext uri="{A12FA001-AC4F-418D-AE19-62706E023703}">
                      <ahyp:hlinkClr xmlns:ahyp="http://schemas.microsoft.com/office/drawing/2018/hyperlinkcolor" val="tx"/>
                    </a:ext>
                  </a:extLst>
                </a:hlinkClick>
              </a:rPr>
              <a:t>Oleksandr Balbyshev</a:t>
            </a:r>
            <a:r>
              <a:rPr lang="en-US" sz="1300" dirty="0">
                <a:solidFill>
                  <a:srgbClr val="FFFFFF"/>
                </a:solidFill>
              </a:rPr>
              <a:t>. </a:t>
            </a:r>
            <a:r>
              <a:rPr lang="en-US" sz="1300" dirty="0">
                <a:solidFill>
                  <a:srgbClr val="FFFFFF"/>
                </a:solidFill>
                <a:hlinkClick r:id="rId4">
                  <a:extLst>
                    <a:ext uri="{A12FA001-AC4F-418D-AE19-62706E023703}">
                      <ahyp:hlinkClr xmlns:ahyp="http://schemas.microsoft.com/office/drawing/2018/hyperlinkcolor" val="tx"/>
                    </a:ext>
                  </a:extLst>
                </a:hlinkClick>
              </a:rPr>
              <a:t>Shards</a:t>
            </a:r>
            <a:endParaRPr lang="en-US" sz="1300" dirty="0">
              <a:solidFill>
                <a:srgbClr val="FFFFFF"/>
              </a:solidFill>
            </a:endParaRPr>
          </a:p>
        </p:txBody>
      </p:sp>
    </p:spTree>
    <p:extLst>
      <p:ext uri="{BB962C8B-B14F-4D97-AF65-F5344CB8AC3E}">
        <p14:creationId xmlns:p14="http://schemas.microsoft.com/office/powerpoint/2010/main" val="250681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9DE19C-30CF-C18C-0C7C-93F741D610C6}"/>
              </a:ext>
            </a:extLst>
          </p:cNvPr>
          <p:cNvSpPr>
            <a:spLocks noGrp="1"/>
          </p:cNvSpPr>
          <p:nvPr>
            <p:ph type="title"/>
          </p:nvPr>
        </p:nvSpPr>
        <p:spPr>
          <a:xfrm>
            <a:off x="411096" y="780450"/>
            <a:ext cx="4485861" cy="1088136"/>
          </a:xfrm>
        </p:spPr>
        <p:txBody>
          <a:bodyPr vert="horz" lIns="91440" tIns="45720" rIns="91440" bIns="45720" rtlCol="0" anchor="b">
            <a:normAutofit/>
          </a:bodyPr>
          <a:lstStyle/>
          <a:p>
            <a:r>
              <a:rPr lang="en-US" sz="3400" dirty="0"/>
              <a:t>A Closer Look at Some Shard Piles</a:t>
            </a:r>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CEAB384-4D7C-E46B-5D62-8EDFE8933BB2}"/>
              </a:ext>
            </a:extLst>
          </p:cNvPr>
          <p:cNvSpPr>
            <a:spLocks noGrp="1"/>
          </p:cNvSpPr>
          <p:nvPr>
            <p:ph sz="half" idx="1"/>
          </p:nvPr>
        </p:nvSpPr>
        <p:spPr>
          <a:xfrm>
            <a:off x="0" y="2331720"/>
            <a:ext cx="5308052" cy="4535424"/>
          </a:xfrm>
        </p:spPr>
        <p:txBody>
          <a:bodyPr vert="horz" lIns="91440" tIns="45720" rIns="91440" bIns="45720" rtlCol="0" anchor="t">
            <a:normAutofit lnSpcReduction="10000"/>
          </a:bodyPr>
          <a:lstStyle/>
          <a:p>
            <a:r>
              <a:rPr lang="en-US" sz="1600" b="1" i="1" dirty="0"/>
              <a:t>Demos</a:t>
            </a:r>
          </a:p>
          <a:p>
            <a:pPr lvl="1"/>
            <a:r>
              <a:rPr lang="en-US" sz="1600" dirty="0"/>
              <a:t>Everyone/Patriots/Citizens/Wealthy/Poor/Men/etc.</a:t>
            </a:r>
          </a:p>
          <a:p>
            <a:r>
              <a:rPr lang="en-US" sz="1600" b="1" i="1" dirty="0"/>
              <a:t>-Kratia</a:t>
            </a:r>
          </a:p>
          <a:p>
            <a:pPr lvl="1"/>
            <a:r>
              <a:rPr lang="en-US" sz="1600" dirty="0"/>
              <a:t>Direct/Indirect/Through a priesthood of the best, the noblest/Elected; appointed</a:t>
            </a:r>
          </a:p>
          <a:p>
            <a:r>
              <a:rPr lang="en-US" sz="1600" b="1" i="1" dirty="0"/>
              <a:t>-Agogos</a:t>
            </a:r>
          </a:p>
          <a:p>
            <a:pPr lvl="1"/>
            <a:r>
              <a:rPr lang="en-US" sz="1600" dirty="0"/>
              <a:t>Guidance: people or law/Ideal or custom/Mandatory or voluntary</a:t>
            </a:r>
          </a:p>
          <a:p>
            <a:r>
              <a:rPr lang="en-US" sz="1600" b="1" i="1" dirty="0"/>
              <a:t>Permutations and Combinations of –kratia (</a:t>
            </a:r>
            <a:r>
              <a:rPr lang="en-US" sz="1600" dirty="0"/>
              <a:t>κρᾰτῐ́ᾱ</a:t>
            </a:r>
            <a:r>
              <a:rPr lang="en-US" sz="1600" b="1" i="1" dirty="0"/>
              <a:t>) as common thread</a:t>
            </a:r>
          </a:p>
          <a:p>
            <a:pPr lvl="1"/>
            <a:r>
              <a:rPr lang="en-US" sz="1600" b="1" i="1" dirty="0">
                <a:solidFill>
                  <a:srgbClr val="C00000"/>
                </a:solidFill>
              </a:rPr>
              <a:t>Solidarity</a:t>
            </a:r>
          </a:p>
          <a:p>
            <a:pPr lvl="2"/>
            <a:r>
              <a:rPr lang="en-US" sz="1600" dirty="0"/>
              <a:t>Autonomous individual at the center</a:t>
            </a:r>
          </a:p>
          <a:p>
            <a:pPr lvl="2"/>
            <a:r>
              <a:rPr lang="en-US" sz="1600" dirty="0"/>
              <a:t>Autonomous collective at the center</a:t>
            </a:r>
          </a:p>
          <a:p>
            <a:pPr lvl="1"/>
            <a:r>
              <a:rPr lang="en-US" sz="1600" i="1" dirty="0">
                <a:solidFill>
                  <a:srgbClr val="C00000"/>
                </a:solidFill>
              </a:rPr>
              <a:t>Ordering Objectives</a:t>
            </a:r>
          </a:p>
          <a:p>
            <a:pPr lvl="2"/>
            <a:r>
              <a:rPr lang="en-US" sz="1600" dirty="0"/>
              <a:t>Preserve and protect customs and traditions</a:t>
            </a:r>
          </a:p>
          <a:p>
            <a:pPr lvl="2"/>
            <a:r>
              <a:rPr lang="en-US" sz="1600" dirty="0"/>
              <a:t>Perfect the autonomous individual or collective</a:t>
            </a:r>
          </a:p>
          <a:p>
            <a:pPr lvl="2"/>
            <a:endParaRPr lang="en-US" sz="1200" dirty="0"/>
          </a:p>
          <a:p>
            <a:pPr lvl="1"/>
            <a:endParaRPr lang="en-US" sz="1600" dirty="0"/>
          </a:p>
        </p:txBody>
      </p:sp>
      <p:pic>
        <p:nvPicPr>
          <p:cNvPr id="6" name="Content Placeholder 5" descr="A cartoon of a person looking at a mirror&#10;&#10;Description automatically generated with medium confidence">
            <a:extLst>
              <a:ext uri="{FF2B5EF4-FFF2-40B4-BE49-F238E27FC236}">
                <a16:creationId xmlns:a16="http://schemas.microsoft.com/office/drawing/2014/main" id="{0CB3FE1D-455F-FD82-DDAB-6E393C10C250}"/>
              </a:ext>
            </a:extLst>
          </p:cNvPr>
          <p:cNvPicPr>
            <a:picLocks noGrp="1" noChangeAspect="1"/>
          </p:cNvPicPr>
          <p:nvPr>
            <p:ph sz="half" idx="2"/>
          </p:nvPr>
        </p:nvPicPr>
        <p:blipFill rotWithShape="1">
          <a:blip r:embed="rId2"/>
          <a:srcRect l="13520" r="667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312098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person sitting at a table looking at a screen with a group of people&#10;&#10;Description automatically generated with low confidence">
            <a:extLst>
              <a:ext uri="{FF2B5EF4-FFF2-40B4-BE49-F238E27FC236}">
                <a16:creationId xmlns:a16="http://schemas.microsoft.com/office/drawing/2014/main" id="{2311FE38-2AB7-2B46-3D10-FC239C8E0EF4}"/>
              </a:ext>
            </a:extLst>
          </p:cNvPr>
          <p:cNvPicPr>
            <a:picLocks noGrp="1" noChangeAspect="1"/>
          </p:cNvPicPr>
          <p:nvPr>
            <p:ph idx="1"/>
          </p:nvPr>
        </p:nvPicPr>
        <p:blipFill rotWithShape="1">
          <a:blip r:embed="rId2"/>
          <a:srcRect b="16045"/>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9AE01AD-926B-143D-AA84-147E28EB16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Semiotic Empire of Liberal Democracy</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726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DC21E68-0A79-3BE2-F6E8-E7411D881EF5}"/>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Ideology of Exogenous Democracy</a:t>
            </a:r>
          </a:p>
        </p:txBody>
      </p:sp>
      <p:sp>
        <p:nvSpPr>
          <p:cNvPr id="15"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icture containing text, screenshot, font, businesscard&#10;&#10;Description automatically generated">
            <a:extLst>
              <a:ext uri="{FF2B5EF4-FFF2-40B4-BE49-F238E27FC236}">
                <a16:creationId xmlns:a16="http://schemas.microsoft.com/office/drawing/2014/main" id="{C92E2769-3008-0128-9106-1B171EB44713}"/>
              </a:ext>
            </a:extLst>
          </p:cNvPr>
          <p:cNvPicPr>
            <a:picLocks noGrp="1" noChangeAspect="1"/>
          </p:cNvPicPr>
          <p:nvPr>
            <p:ph sz="half" idx="2"/>
          </p:nvPr>
        </p:nvPicPr>
        <p:blipFill>
          <a:blip r:embed="rId2"/>
          <a:stretch>
            <a:fillRect/>
          </a:stretch>
        </p:blipFill>
        <p:spPr>
          <a:xfrm>
            <a:off x="4501896" y="148304"/>
            <a:ext cx="7594158" cy="4195772"/>
          </a:xfrm>
          <a:prstGeom prst="rect">
            <a:avLst/>
          </a:prstGeom>
        </p:spPr>
      </p:pic>
      <p:sp>
        <p:nvSpPr>
          <p:cNvPr id="5" name="Content Placeholder 4">
            <a:extLst>
              <a:ext uri="{FF2B5EF4-FFF2-40B4-BE49-F238E27FC236}">
                <a16:creationId xmlns:a16="http://schemas.microsoft.com/office/drawing/2014/main" id="{E63566AF-D280-C9E2-E235-FA9B7362AA9E}"/>
              </a:ext>
            </a:extLst>
          </p:cNvPr>
          <p:cNvSpPr>
            <a:spLocks noGrp="1"/>
          </p:cNvSpPr>
          <p:nvPr>
            <p:ph sz="half" idx="1"/>
          </p:nvPr>
        </p:nvSpPr>
        <p:spPr>
          <a:xfrm>
            <a:off x="4501896" y="4492379"/>
            <a:ext cx="7612446" cy="2365621"/>
          </a:xfrm>
        </p:spPr>
        <p:txBody>
          <a:bodyPr vert="horz" lIns="91440" tIns="45720" rIns="91440" bIns="45720" rtlCol="0" anchor="t">
            <a:normAutofit fontScale="92500" lnSpcReduction="20000"/>
          </a:bodyPr>
          <a:lstStyle/>
          <a:p>
            <a:pPr lvl="1"/>
            <a:r>
              <a:rPr lang="en-US" sz="2000" dirty="0"/>
              <a:t>Political parties exist </a:t>
            </a:r>
            <a:r>
              <a:rPr lang="en-US" sz="2000" i="1" dirty="0"/>
              <a:t>within</a:t>
            </a:r>
            <a:r>
              <a:rPr lang="en-US" sz="2000" dirty="0"/>
              <a:t> liberal democracy organized through a government apparatus which exercises political authority;</a:t>
            </a:r>
          </a:p>
          <a:p>
            <a:pPr lvl="1"/>
            <a:r>
              <a:rPr lang="en-US" sz="2000" dirty="0"/>
              <a:t>Parties exist as </a:t>
            </a:r>
            <a:r>
              <a:rPr lang="en-US" sz="2000" i="1" dirty="0"/>
              <a:t>exogenous</a:t>
            </a:r>
            <a:r>
              <a:rPr lang="en-US" sz="2000" dirty="0"/>
              <a:t> to the exercise of political authority vested in state organs. </a:t>
            </a:r>
          </a:p>
          <a:p>
            <a:pPr lvl="1"/>
            <a:r>
              <a:rPr lang="en-US" sz="2000" dirty="0"/>
              <a:t>Political parties contribute to the peopling of representative state organs</a:t>
            </a:r>
          </a:p>
          <a:p>
            <a:pPr lvl="1"/>
            <a:r>
              <a:rPr lang="en-US" sz="2000" b="1" i="1" dirty="0">
                <a:solidFill>
                  <a:srgbClr val="C00000"/>
                </a:solidFill>
              </a:rPr>
              <a:t>Elections</a:t>
            </a:r>
            <a:r>
              <a:rPr lang="en-US" sz="2000" dirty="0"/>
              <a:t> as the highest expression of exogenous democracy</a:t>
            </a:r>
          </a:p>
          <a:p>
            <a:pPr lvl="1"/>
            <a:r>
              <a:rPr lang="en-US" sz="2000" b="1" i="1" dirty="0">
                <a:solidFill>
                  <a:srgbClr val="C00000"/>
                </a:solidFill>
              </a:rPr>
              <a:t>Law</a:t>
            </a:r>
            <a:r>
              <a:rPr lang="en-US" sz="2000" dirty="0"/>
              <a:t>—protects integrity of elections</a:t>
            </a:r>
          </a:p>
          <a:p>
            <a:pPr lvl="1"/>
            <a:r>
              <a:rPr lang="en-US" sz="2000" b="1" i="1" dirty="0">
                <a:solidFill>
                  <a:srgbClr val="C00000"/>
                </a:solidFill>
              </a:rPr>
              <a:t>Governance</a:t>
            </a:r>
            <a:r>
              <a:rPr lang="en-US" sz="2000" dirty="0"/>
              <a:t>—the marketplace of ideas</a:t>
            </a:r>
          </a:p>
          <a:p>
            <a:pPr lvl="1"/>
            <a:endParaRPr lang="en-US" sz="900" dirty="0"/>
          </a:p>
          <a:p>
            <a:endParaRPr lang="en-US" sz="900" dirty="0"/>
          </a:p>
        </p:txBody>
      </p:sp>
    </p:spTree>
    <p:extLst>
      <p:ext uri="{BB962C8B-B14F-4D97-AF65-F5344CB8AC3E}">
        <p14:creationId xmlns:p14="http://schemas.microsoft.com/office/powerpoint/2010/main" val="1103947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TotalTime>
  <Words>2637</Words>
  <Application>Microsoft Macintosh PowerPoint</Application>
  <PresentationFormat>Widescreen</PresentationFormat>
  <Paragraphs>207</Paragraphs>
  <Slides>32</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Bodoni 72</vt:lpstr>
      <vt:lpstr>Calibri</vt:lpstr>
      <vt:lpstr>Calibri Light</vt:lpstr>
      <vt:lpstr>Cambria Math</vt:lpstr>
      <vt:lpstr>Office Theme</vt:lpstr>
      <vt:lpstr>1_Office Theme</vt:lpstr>
      <vt:lpstr>The Semiotics of Democracy and Ideologies of Meaning in Constitutional Orders </vt:lpstr>
      <vt:lpstr>Democracy is in Crisis</vt:lpstr>
      <vt:lpstr>The Democratic Mirror Cracks</vt:lpstr>
      <vt:lpstr>Gladiatorial Contests in the Coliseum of Democratic Semiosis Among Imperial Orders of Signification</vt:lpstr>
      <vt:lpstr>Semiotic Building Blocks</vt:lpstr>
      <vt:lpstr>The Semiotic Shards of the Democratic Crisis</vt:lpstr>
      <vt:lpstr>A Closer Look at Some Shard Piles</vt:lpstr>
      <vt:lpstr>The Semiotic Empire of Liberal Democracy</vt:lpstr>
      <vt:lpstr>Ideology of Exogenous Democracy</vt:lpstr>
      <vt:lpstr>The Signification of Voting and its Rituals</vt:lpstr>
      <vt:lpstr>From Voting to Values</vt:lpstr>
      <vt:lpstr>From Values (Signification) to Objectification (Projects)</vt:lpstr>
      <vt:lpstr>From Objectification to the Liberal Democratic International</vt:lpstr>
      <vt:lpstr>The Semiotic Empire of Marxist-Leninism: Chinese Whole Process Democracy</vt:lpstr>
      <vt:lpstr>Ideology of Endogenous Democracy</vt:lpstr>
      <vt:lpstr>《中国的民主 》(China: Democracy That Works) </vt:lpstr>
      <vt:lpstr>The System</vt:lpstr>
      <vt:lpstr>Resolving Two Core Issues of Political Collectivization</vt:lpstr>
      <vt:lpstr>中国新型政党制度》(China’s New Political Party System)</vt:lpstr>
      <vt:lpstr>PowerPoint Presentation</vt:lpstr>
      <vt:lpstr>The Marxist-Leninist (Communist) Democratic International</vt:lpstr>
      <vt:lpstr>Whole Process Democracy in the Shadow of the Liberal Democratic “Other” and “Vice-Versa”</vt:lpstr>
      <vt:lpstr>《美国民主情况》 (The State of Democracy in the US)</vt:lpstr>
      <vt:lpstr>The Comparative Critique</vt:lpstr>
      <vt:lpstr>And from the Other Side</vt:lpstr>
      <vt:lpstr>Democracy’s Semiotic Nightmare</vt:lpstr>
      <vt:lpstr>Nightmares of Representation  Liberal Democratic /Marxist-Leninist Democracies </vt:lpstr>
      <vt:lpstr>Semiotic Lifeworlds</vt:lpstr>
      <vt:lpstr>What Comes Next?</vt:lpstr>
      <vt:lpstr>The Fractured Imaginary and Abstracted Terrains</vt:lpstr>
      <vt:lpstr>Questions?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Semiotics of Democracy and Ideologies of Meaning in Constitutional Orders </dc:title>
  <dc:creator>Backer, Larry Cata</dc:creator>
  <cp:lastModifiedBy>Backer, Larry Cata</cp:lastModifiedBy>
  <cp:revision>59</cp:revision>
  <cp:lastPrinted>2023-05-24T15:19:56Z</cp:lastPrinted>
  <dcterms:created xsi:type="dcterms:W3CDTF">2023-05-22T19:38:53Z</dcterms:created>
  <dcterms:modified xsi:type="dcterms:W3CDTF">2023-05-24T15:28:46Z</dcterms:modified>
</cp:coreProperties>
</file>