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64" r:id="rId3"/>
    <p:sldId id="263" r:id="rId4"/>
    <p:sldId id="258" r:id="rId5"/>
    <p:sldId id="259" r:id="rId6"/>
    <p:sldId id="265" r:id="rId7"/>
    <p:sldId id="262" r:id="rId8"/>
    <p:sldId id="267" r:id="rId9"/>
    <p:sldId id="260" r:id="rId10"/>
    <p:sldId id="266" r:id="rId11"/>
    <p:sldId id="261" r:id="rId12"/>
    <p:sldId id="269"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B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CFB71-E78F-5B4B-9D40-FE128AB842BD}" type="datetimeFigureOut">
              <a:rPr lang="en-US" smtClean="0"/>
              <a:t>2/10/23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F707B-7582-3340-A5B6-4877C71BAA70}" type="slidenum">
              <a:rPr lang="en-US" smtClean="0"/>
              <a:t>‹#›</a:t>
            </a:fld>
            <a:endParaRPr lang="en-US"/>
          </a:p>
        </p:txBody>
      </p:sp>
    </p:spTree>
    <p:extLst>
      <p:ext uri="{BB962C8B-B14F-4D97-AF65-F5344CB8AC3E}">
        <p14:creationId xmlns:p14="http://schemas.microsoft.com/office/powerpoint/2010/main" val="194669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5F707B-7582-3340-A5B6-4877C71BAA70}" type="slidenum">
              <a:rPr lang="en-US" smtClean="0"/>
              <a:t>7</a:t>
            </a:fld>
            <a:endParaRPr lang="en-US"/>
          </a:p>
        </p:txBody>
      </p:sp>
    </p:spTree>
    <p:extLst>
      <p:ext uri="{BB962C8B-B14F-4D97-AF65-F5344CB8AC3E}">
        <p14:creationId xmlns:p14="http://schemas.microsoft.com/office/powerpoint/2010/main" val="162083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BEC7-3A03-B092-8E9A-8FE122DA2D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DC30A6-1B5E-5E33-61E9-B5B75BAD9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D704AE-1562-325D-C51B-ADBF14785F88}"/>
              </a:ext>
            </a:extLst>
          </p:cNvPr>
          <p:cNvSpPr>
            <a:spLocks noGrp="1"/>
          </p:cNvSpPr>
          <p:nvPr>
            <p:ph type="dt" sz="half" idx="10"/>
          </p:nvPr>
        </p:nvSpPr>
        <p:spPr/>
        <p:txBody>
          <a:bodyPr/>
          <a:lstStyle/>
          <a:p>
            <a:fld id="{8A8D5C40-A39A-B04A-97F1-FB744FCFACE1}" type="datetimeFigureOut">
              <a:rPr lang="en-US" smtClean="0"/>
              <a:t>2/10/23</a:t>
            </a:fld>
            <a:endParaRPr lang="en-US" dirty="0"/>
          </a:p>
        </p:txBody>
      </p:sp>
      <p:sp>
        <p:nvSpPr>
          <p:cNvPr id="5" name="Footer Placeholder 4">
            <a:extLst>
              <a:ext uri="{FF2B5EF4-FFF2-40B4-BE49-F238E27FC236}">
                <a16:creationId xmlns:a16="http://schemas.microsoft.com/office/drawing/2014/main" id="{20DF8F95-F322-09F2-C8DB-1D52D003BF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E65C21-2AFF-98FD-2D1F-8A14B96FD2F4}"/>
              </a:ext>
            </a:extLst>
          </p:cNvPr>
          <p:cNvSpPr>
            <a:spLocks noGrp="1"/>
          </p:cNvSpPr>
          <p:nvPr>
            <p:ph type="sldNum" sz="quarter" idx="12"/>
          </p:nvPr>
        </p:nvSpPr>
        <p:spPr/>
        <p:txBody>
          <a:bodyPr/>
          <a:lstStyle/>
          <a:p>
            <a:fld id="{08E0F981-A9C1-094B-A7BC-BAEC05312381}" type="slidenum">
              <a:rPr lang="en-US" smtClean="0"/>
              <a:t>‹#›</a:t>
            </a:fld>
            <a:endParaRPr lang="en-US" dirty="0"/>
          </a:p>
        </p:txBody>
      </p:sp>
    </p:spTree>
    <p:extLst>
      <p:ext uri="{BB962C8B-B14F-4D97-AF65-F5344CB8AC3E}">
        <p14:creationId xmlns:p14="http://schemas.microsoft.com/office/powerpoint/2010/main" val="839853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AA7B9-65E7-1AE1-BF51-CF6148EBFB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46881C-94A8-6ECA-60C1-46D8D09DA6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29534-EED3-7C50-94CE-9CB79381F55E}"/>
              </a:ext>
            </a:extLst>
          </p:cNvPr>
          <p:cNvSpPr>
            <a:spLocks noGrp="1"/>
          </p:cNvSpPr>
          <p:nvPr>
            <p:ph type="dt" sz="half" idx="10"/>
          </p:nvPr>
        </p:nvSpPr>
        <p:spPr/>
        <p:txBody>
          <a:bodyPr/>
          <a:lstStyle/>
          <a:p>
            <a:fld id="{8A8D5C40-A39A-B04A-97F1-FB744FCFACE1}" type="datetimeFigureOut">
              <a:rPr lang="en-US" smtClean="0"/>
              <a:t>2/10/23</a:t>
            </a:fld>
            <a:endParaRPr lang="en-US" dirty="0"/>
          </a:p>
        </p:txBody>
      </p:sp>
      <p:sp>
        <p:nvSpPr>
          <p:cNvPr id="5" name="Footer Placeholder 4">
            <a:extLst>
              <a:ext uri="{FF2B5EF4-FFF2-40B4-BE49-F238E27FC236}">
                <a16:creationId xmlns:a16="http://schemas.microsoft.com/office/drawing/2014/main" id="{90F1D2A6-F9BC-DED3-CF45-87FACDC030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88AADB-FDE5-1F73-7776-FA64DA08F41D}"/>
              </a:ext>
            </a:extLst>
          </p:cNvPr>
          <p:cNvSpPr>
            <a:spLocks noGrp="1"/>
          </p:cNvSpPr>
          <p:nvPr>
            <p:ph type="sldNum" sz="quarter" idx="12"/>
          </p:nvPr>
        </p:nvSpPr>
        <p:spPr/>
        <p:txBody>
          <a:bodyPr/>
          <a:lstStyle/>
          <a:p>
            <a:fld id="{08E0F981-A9C1-094B-A7BC-BAEC05312381}" type="slidenum">
              <a:rPr lang="en-US" smtClean="0"/>
              <a:t>‹#›</a:t>
            </a:fld>
            <a:endParaRPr lang="en-US" dirty="0"/>
          </a:p>
        </p:txBody>
      </p:sp>
    </p:spTree>
    <p:extLst>
      <p:ext uri="{BB962C8B-B14F-4D97-AF65-F5344CB8AC3E}">
        <p14:creationId xmlns:p14="http://schemas.microsoft.com/office/powerpoint/2010/main" val="4143925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FBA989-8DB6-E77F-590B-ACCB4E21C1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B96707-1A51-56ED-47D9-698DA19099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21859-4112-6726-36D9-CCC85467AD26}"/>
              </a:ext>
            </a:extLst>
          </p:cNvPr>
          <p:cNvSpPr>
            <a:spLocks noGrp="1"/>
          </p:cNvSpPr>
          <p:nvPr>
            <p:ph type="dt" sz="half" idx="10"/>
          </p:nvPr>
        </p:nvSpPr>
        <p:spPr/>
        <p:txBody>
          <a:bodyPr/>
          <a:lstStyle/>
          <a:p>
            <a:fld id="{8A8D5C40-A39A-B04A-97F1-FB744FCFACE1}" type="datetimeFigureOut">
              <a:rPr lang="en-US" smtClean="0"/>
              <a:t>2/10/23</a:t>
            </a:fld>
            <a:endParaRPr lang="en-US" dirty="0"/>
          </a:p>
        </p:txBody>
      </p:sp>
      <p:sp>
        <p:nvSpPr>
          <p:cNvPr id="5" name="Footer Placeholder 4">
            <a:extLst>
              <a:ext uri="{FF2B5EF4-FFF2-40B4-BE49-F238E27FC236}">
                <a16:creationId xmlns:a16="http://schemas.microsoft.com/office/drawing/2014/main" id="{F440A5C3-D8FD-64E8-AA4B-17F70F6614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B18FAF-B831-EE17-9FF9-178474BF38B6}"/>
              </a:ext>
            </a:extLst>
          </p:cNvPr>
          <p:cNvSpPr>
            <a:spLocks noGrp="1"/>
          </p:cNvSpPr>
          <p:nvPr>
            <p:ph type="sldNum" sz="quarter" idx="12"/>
          </p:nvPr>
        </p:nvSpPr>
        <p:spPr/>
        <p:txBody>
          <a:bodyPr/>
          <a:lstStyle/>
          <a:p>
            <a:fld id="{08E0F981-A9C1-094B-A7BC-BAEC05312381}" type="slidenum">
              <a:rPr lang="en-US" smtClean="0"/>
              <a:t>‹#›</a:t>
            </a:fld>
            <a:endParaRPr lang="en-US" dirty="0"/>
          </a:p>
        </p:txBody>
      </p:sp>
    </p:spTree>
    <p:extLst>
      <p:ext uri="{BB962C8B-B14F-4D97-AF65-F5344CB8AC3E}">
        <p14:creationId xmlns:p14="http://schemas.microsoft.com/office/powerpoint/2010/main" val="2293520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84BE-916B-087A-DDC4-B28B83025A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D7DC95-B897-D0C0-7D27-2FFE333656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0BB37-DE08-01D1-D088-26DC95F5D887}"/>
              </a:ext>
            </a:extLst>
          </p:cNvPr>
          <p:cNvSpPr>
            <a:spLocks noGrp="1"/>
          </p:cNvSpPr>
          <p:nvPr>
            <p:ph type="dt" sz="half" idx="10"/>
          </p:nvPr>
        </p:nvSpPr>
        <p:spPr/>
        <p:txBody>
          <a:bodyPr/>
          <a:lstStyle/>
          <a:p>
            <a:fld id="{8A8D5C40-A39A-B04A-97F1-FB744FCFACE1}" type="datetimeFigureOut">
              <a:rPr lang="en-US" smtClean="0"/>
              <a:t>2/10/23</a:t>
            </a:fld>
            <a:endParaRPr lang="en-US" dirty="0"/>
          </a:p>
        </p:txBody>
      </p:sp>
      <p:sp>
        <p:nvSpPr>
          <p:cNvPr id="5" name="Footer Placeholder 4">
            <a:extLst>
              <a:ext uri="{FF2B5EF4-FFF2-40B4-BE49-F238E27FC236}">
                <a16:creationId xmlns:a16="http://schemas.microsoft.com/office/drawing/2014/main" id="{91DC8759-A1D5-BA8C-00B5-DCCB6A6364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48CE7B-EF24-90C3-6C23-D337EEC5D0D7}"/>
              </a:ext>
            </a:extLst>
          </p:cNvPr>
          <p:cNvSpPr>
            <a:spLocks noGrp="1"/>
          </p:cNvSpPr>
          <p:nvPr>
            <p:ph type="sldNum" sz="quarter" idx="12"/>
          </p:nvPr>
        </p:nvSpPr>
        <p:spPr/>
        <p:txBody>
          <a:bodyPr/>
          <a:lstStyle/>
          <a:p>
            <a:fld id="{08E0F981-A9C1-094B-A7BC-BAEC05312381}" type="slidenum">
              <a:rPr lang="en-US" smtClean="0"/>
              <a:t>‹#›</a:t>
            </a:fld>
            <a:endParaRPr lang="en-US" dirty="0"/>
          </a:p>
        </p:txBody>
      </p:sp>
    </p:spTree>
    <p:extLst>
      <p:ext uri="{BB962C8B-B14F-4D97-AF65-F5344CB8AC3E}">
        <p14:creationId xmlns:p14="http://schemas.microsoft.com/office/powerpoint/2010/main" val="4275536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99F6-E865-EFF3-3D66-D5E517DA56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D61D2E-7CBA-343F-8662-8CD303D3DB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EFE6DE-A1F4-7BB2-F5D4-D0082C4806BC}"/>
              </a:ext>
            </a:extLst>
          </p:cNvPr>
          <p:cNvSpPr>
            <a:spLocks noGrp="1"/>
          </p:cNvSpPr>
          <p:nvPr>
            <p:ph type="dt" sz="half" idx="10"/>
          </p:nvPr>
        </p:nvSpPr>
        <p:spPr/>
        <p:txBody>
          <a:bodyPr/>
          <a:lstStyle/>
          <a:p>
            <a:fld id="{8A8D5C40-A39A-B04A-97F1-FB744FCFACE1}" type="datetimeFigureOut">
              <a:rPr lang="en-US" smtClean="0"/>
              <a:t>2/10/23</a:t>
            </a:fld>
            <a:endParaRPr lang="en-US" dirty="0"/>
          </a:p>
        </p:txBody>
      </p:sp>
      <p:sp>
        <p:nvSpPr>
          <p:cNvPr id="5" name="Footer Placeholder 4">
            <a:extLst>
              <a:ext uri="{FF2B5EF4-FFF2-40B4-BE49-F238E27FC236}">
                <a16:creationId xmlns:a16="http://schemas.microsoft.com/office/drawing/2014/main" id="{A2CFC9E0-5D96-0121-3ED0-E6156EA7DD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9C0404-72CD-0273-55C6-3702A35EEF78}"/>
              </a:ext>
            </a:extLst>
          </p:cNvPr>
          <p:cNvSpPr>
            <a:spLocks noGrp="1"/>
          </p:cNvSpPr>
          <p:nvPr>
            <p:ph type="sldNum" sz="quarter" idx="12"/>
          </p:nvPr>
        </p:nvSpPr>
        <p:spPr/>
        <p:txBody>
          <a:bodyPr/>
          <a:lstStyle/>
          <a:p>
            <a:fld id="{08E0F981-A9C1-094B-A7BC-BAEC05312381}" type="slidenum">
              <a:rPr lang="en-US" smtClean="0"/>
              <a:t>‹#›</a:t>
            </a:fld>
            <a:endParaRPr lang="en-US" dirty="0"/>
          </a:p>
        </p:txBody>
      </p:sp>
    </p:spTree>
    <p:extLst>
      <p:ext uri="{BB962C8B-B14F-4D97-AF65-F5344CB8AC3E}">
        <p14:creationId xmlns:p14="http://schemas.microsoft.com/office/powerpoint/2010/main" val="1476727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AFAD-24D1-E4D8-84A8-AAB3A9E960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AE2C9-BE27-172C-B740-8BBF2D250F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347EB8-094E-AA75-0A93-4F59D230A0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EC4CAF-2752-10CE-D255-93EB7BF04733}"/>
              </a:ext>
            </a:extLst>
          </p:cNvPr>
          <p:cNvSpPr>
            <a:spLocks noGrp="1"/>
          </p:cNvSpPr>
          <p:nvPr>
            <p:ph type="dt" sz="half" idx="10"/>
          </p:nvPr>
        </p:nvSpPr>
        <p:spPr/>
        <p:txBody>
          <a:bodyPr/>
          <a:lstStyle/>
          <a:p>
            <a:fld id="{8A8D5C40-A39A-B04A-97F1-FB744FCFACE1}" type="datetimeFigureOut">
              <a:rPr lang="en-US" smtClean="0"/>
              <a:t>2/10/23</a:t>
            </a:fld>
            <a:endParaRPr lang="en-US" dirty="0"/>
          </a:p>
        </p:txBody>
      </p:sp>
      <p:sp>
        <p:nvSpPr>
          <p:cNvPr id="6" name="Footer Placeholder 5">
            <a:extLst>
              <a:ext uri="{FF2B5EF4-FFF2-40B4-BE49-F238E27FC236}">
                <a16:creationId xmlns:a16="http://schemas.microsoft.com/office/drawing/2014/main" id="{E85F80CC-423A-7B35-FB73-FE2697B27F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EF98D8-82ED-645B-6BDD-BA63B5562112}"/>
              </a:ext>
            </a:extLst>
          </p:cNvPr>
          <p:cNvSpPr>
            <a:spLocks noGrp="1"/>
          </p:cNvSpPr>
          <p:nvPr>
            <p:ph type="sldNum" sz="quarter" idx="12"/>
          </p:nvPr>
        </p:nvSpPr>
        <p:spPr/>
        <p:txBody>
          <a:bodyPr/>
          <a:lstStyle/>
          <a:p>
            <a:fld id="{08E0F981-A9C1-094B-A7BC-BAEC05312381}" type="slidenum">
              <a:rPr lang="en-US" smtClean="0"/>
              <a:t>‹#›</a:t>
            </a:fld>
            <a:endParaRPr lang="en-US" dirty="0"/>
          </a:p>
        </p:txBody>
      </p:sp>
    </p:spTree>
    <p:extLst>
      <p:ext uri="{BB962C8B-B14F-4D97-AF65-F5344CB8AC3E}">
        <p14:creationId xmlns:p14="http://schemas.microsoft.com/office/powerpoint/2010/main" val="822903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F9219-746C-44A9-C2E6-5F3C30A0C0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8F9CDE-B08F-7E0B-5BC6-C9698D42E9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53CCFB-0DEC-7149-C770-993FF4C40B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05666C-7AAA-4BC3-A71D-B6A7DDB342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B3004E-4E00-EB5A-8F49-AA39F6D825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BB26A0-3270-BDCF-4E7D-335AF7D11950}"/>
              </a:ext>
            </a:extLst>
          </p:cNvPr>
          <p:cNvSpPr>
            <a:spLocks noGrp="1"/>
          </p:cNvSpPr>
          <p:nvPr>
            <p:ph type="dt" sz="half" idx="10"/>
          </p:nvPr>
        </p:nvSpPr>
        <p:spPr/>
        <p:txBody>
          <a:bodyPr/>
          <a:lstStyle/>
          <a:p>
            <a:fld id="{8A8D5C40-A39A-B04A-97F1-FB744FCFACE1}" type="datetimeFigureOut">
              <a:rPr lang="en-US" smtClean="0"/>
              <a:t>2/10/23</a:t>
            </a:fld>
            <a:endParaRPr lang="en-US" dirty="0"/>
          </a:p>
        </p:txBody>
      </p:sp>
      <p:sp>
        <p:nvSpPr>
          <p:cNvPr id="8" name="Footer Placeholder 7">
            <a:extLst>
              <a:ext uri="{FF2B5EF4-FFF2-40B4-BE49-F238E27FC236}">
                <a16:creationId xmlns:a16="http://schemas.microsoft.com/office/drawing/2014/main" id="{D1BC513E-1515-6733-B775-486BA3C5D3A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84B0784-9DB1-26AA-501B-79F0BD428273}"/>
              </a:ext>
            </a:extLst>
          </p:cNvPr>
          <p:cNvSpPr>
            <a:spLocks noGrp="1"/>
          </p:cNvSpPr>
          <p:nvPr>
            <p:ph type="sldNum" sz="quarter" idx="12"/>
          </p:nvPr>
        </p:nvSpPr>
        <p:spPr/>
        <p:txBody>
          <a:bodyPr/>
          <a:lstStyle/>
          <a:p>
            <a:fld id="{08E0F981-A9C1-094B-A7BC-BAEC05312381}" type="slidenum">
              <a:rPr lang="en-US" smtClean="0"/>
              <a:t>‹#›</a:t>
            </a:fld>
            <a:endParaRPr lang="en-US" dirty="0"/>
          </a:p>
        </p:txBody>
      </p:sp>
    </p:spTree>
    <p:extLst>
      <p:ext uri="{BB962C8B-B14F-4D97-AF65-F5344CB8AC3E}">
        <p14:creationId xmlns:p14="http://schemas.microsoft.com/office/powerpoint/2010/main" val="38801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3332-6BD4-BF63-24C5-C37FA9C688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DD4741-639B-B3F7-E7ED-F2D06B1CC1E3}"/>
              </a:ext>
            </a:extLst>
          </p:cNvPr>
          <p:cNvSpPr>
            <a:spLocks noGrp="1"/>
          </p:cNvSpPr>
          <p:nvPr>
            <p:ph type="dt" sz="half" idx="10"/>
          </p:nvPr>
        </p:nvSpPr>
        <p:spPr/>
        <p:txBody>
          <a:bodyPr/>
          <a:lstStyle/>
          <a:p>
            <a:fld id="{8A8D5C40-A39A-B04A-97F1-FB744FCFACE1}" type="datetimeFigureOut">
              <a:rPr lang="en-US" smtClean="0"/>
              <a:t>2/10/23</a:t>
            </a:fld>
            <a:endParaRPr lang="en-US" dirty="0"/>
          </a:p>
        </p:txBody>
      </p:sp>
      <p:sp>
        <p:nvSpPr>
          <p:cNvPr id="4" name="Footer Placeholder 3">
            <a:extLst>
              <a:ext uri="{FF2B5EF4-FFF2-40B4-BE49-F238E27FC236}">
                <a16:creationId xmlns:a16="http://schemas.microsoft.com/office/drawing/2014/main" id="{C2A75DB0-8294-497D-12E2-F11778AFB71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C6F4A9-B1CD-A719-C8F5-0E5510E76E30}"/>
              </a:ext>
            </a:extLst>
          </p:cNvPr>
          <p:cNvSpPr>
            <a:spLocks noGrp="1"/>
          </p:cNvSpPr>
          <p:nvPr>
            <p:ph type="sldNum" sz="quarter" idx="12"/>
          </p:nvPr>
        </p:nvSpPr>
        <p:spPr/>
        <p:txBody>
          <a:bodyPr/>
          <a:lstStyle/>
          <a:p>
            <a:fld id="{08E0F981-A9C1-094B-A7BC-BAEC05312381}" type="slidenum">
              <a:rPr lang="en-US" smtClean="0"/>
              <a:t>‹#›</a:t>
            </a:fld>
            <a:endParaRPr lang="en-US" dirty="0"/>
          </a:p>
        </p:txBody>
      </p:sp>
    </p:spTree>
    <p:extLst>
      <p:ext uri="{BB962C8B-B14F-4D97-AF65-F5344CB8AC3E}">
        <p14:creationId xmlns:p14="http://schemas.microsoft.com/office/powerpoint/2010/main" val="3997297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D9B98B-CB00-A0B8-62C4-BE1BAC187087}"/>
              </a:ext>
            </a:extLst>
          </p:cNvPr>
          <p:cNvSpPr>
            <a:spLocks noGrp="1"/>
          </p:cNvSpPr>
          <p:nvPr>
            <p:ph type="dt" sz="half" idx="10"/>
          </p:nvPr>
        </p:nvSpPr>
        <p:spPr/>
        <p:txBody>
          <a:bodyPr/>
          <a:lstStyle/>
          <a:p>
            <a:fld id="{8A8D5C40-A39A-B04A-97F1-FB744FCFACE1}" type="datetimeFigureOut">
              <a:rPr lang="en-US" smtClean="0"/>
              <a:t>2/10/23</a:t>
            </a:fld>
            <a:endParaRPr lang="en-US" dirty="0"/>
          </a:p>
        </p:txBody>
      </p:sp>
      <p:sp>
        <p:nvSpPr>
          <p:cNvPr id="3" name="Footer Placeholder 2">
            <a:extLst>
              <a:ext uri="{FF2B5EF4-FFF2-40B4-BE49-F238E27FC236}">
                <a16:creationId xmlns:a16="http://schemas.microsoft.com/office/drawing/2014/main" id="{1DA71518-B19C-7D43-D6F2-B5340C3A09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21409A3-E402-8B2B-5818-BF49D0B33CFE}"/>
              </a:ext>
            </a:extLst>
          </p:cNvPr>
          <p:cNvSpPr>
            <a:spLocks noGrp="1"/>
          </p:cNvSpPr>
          <p:nvPr>
            <p:ph type="sldNum" sz="quarter" idx="12"/>
          </p:nvPr>
        </p:nvSpPr>
        <p:spPr/>
        <p:txBody>
          <a:bodyPr/>
          <a:lstStyle/>
          <a:p>
            <a:fld id="{08E0F981-A9C1-094B-A7BC-BAEC05312381}" type="slidenum">
              <a:rPr lang="en-US" smtClean="0"/>
              <a:t>‹#›</a:t>
            </a:fld>
            <a:endParaRPr lang="en-US" dirty="0"/>
          </a:p>
        </p:txBody>
      </p:sp>
    </p:spTree>
    <p:extLst>
      <p:ext uri="{BB962C8B-B14F-4D97-AF65-F5344CB8AC3E}">
        <p14:creationId xmlns:p14="http://schemas.microsoft.com/office/powerpoint/2010/main" val="186418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26F45-1138-767D-6483-09C2475E3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A8BABC-C489-8983-A5B6-EA9E75D76A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56DA7F-C093-543A-9026-E4864FA60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E81870-7FE0-1B50-4BD7-1408DA0116C2}"/>
              </a:ext>
            </a:extLst>
          </p:cNvPr>
          <p:cNvSpPr>
            <a:spLocks noGrp="1"/>
          </p:cNvSpPr>
          <p:nvPr>
            <p:ph type="dt" sz="half" idx="10"/>
          </p:nvPr>
        </p:nvSpPr>
        <p:spPr/>
        <p:txBody>
          <a:bodyPr/>
          <a:lstStyle/>
          <a:p>
            <a:fld id="{8A8D5C40-A39A-B04A-97F1-FB744FCFACE1}" type="datetimeFigureOut">
              <a:rPr lang="en-US" smtClean="0"/>
              <a:t>2/10/23</a:t>
            </a:fld>
            <a:endParaRPr lang="en-US" dirty="0"/>
          </a:p>
        </p:txBody>
      </p:sp>
      <p:sp>
        <p:nvSpPr>
          <p:cNvPr id="6" name="Footer Placeholder 5">
            <a:extLst>
              <a:ext uri="{FF2B5EF4-FFF2-40B4-BE49-F238E27FC236}">
                <a16:creationId xmlns:a16="http://schemas.microsoft.com/office/drawing/2014/main" id="{9757072B-ECB2-DBC4-E3E6-801E7AC506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19DC34-EE2A-BC29-7651-1AAF49821088}"/>
              </a:ext>
            </a:extLst>
          </p:cNvPr>
          <p:cNvSpPr>
            <a:spLocks noGrp="1"/>
          </p:cNvSpPr>
          <p:nvPr>
            <p:ph type="sldNum" sz="quarter" idx="12"/>
          </p:nvPr>
        </p:nvSpPr>
        <p:spPr/>
        <p:txBody>
          <a:bodyPr/>
          <a:lstStyle/>
          <a:p>
            <a:fld id="{08E0F981-A9C1-094B-A7BC-BAEC05312381}" type="slidenum">
              <a:rPr lang="en-US" smtClean="0"/>
              <a:t>‹#›</a:t>
            </a:fld>
            <a:endParaRPr lang="en-US" dirty="0"/>
          </a:p>
        </p:txBody>
      </p:sp>
    </p:spTree>
    <p:extLst>
      <p:ext uri="{BB962C8B-B14F-4D97-AF65-F5344CB8AC3E}">
        <p14:creationId xmlns:p14="http://schemas.microsoft.com/office/powerpoint/2010/main" val="2268198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0C8B-F185-C8F9-4841-9C0B11B473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0EF7FF-B3A0-1067-FE8D-8080D710C6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B75BF48-4ECD-870C-39E4-880987CD6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A71573-4A26-7090-86F1-F1F82DF97840}"/>
              </a:ext>
            </a:extLst>
          </p:cNvPr>
          <p:cNvSpPr>
            <a:spLocks noGrp="1"/>
          </p:cNvSpPr>
          <p:nvPr>
            <p:ph type="dt" sz="half" idx="10"/>
          </p:nvPr>
        </p:nvSpPr>
        <p:spPr/>
        <p:txBody>
          <a:bodyPr/>
          <a:lstStyle/>
          <a:p>
            <a:fld id="{8A8D5C40-A39A-B04A-97F1-FB744FCFACE1}" type="datetimeFigureOut">
              <a:rPr lang="en-US" smtClean="0"/>
              <a:t>2/10/23</a:t>
            </a:fld>
            <a:endParaRPr lang="en-US" dirty="0"/>
          </a:p>
        </p:txBody>
      </p:sp>
      <p:sp>
        <p:nvSpPr>
          <p:cNvPr id="6" name="Footer Placeholder 5">
            <a:extLst>
              <a:ext uri="{FF2B5EF4-FFF2-40B4-BE49-F238E27FC236}">
                <a16:creationId xmlns:a16="http://schemas.microsoft.com/office/drawing/2014/main" id="{337BB3E4-F322-7E3E-0B67-2B097DA555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779D59-22F5-ECB0-8F4D-52339131F3F2}"/>
              </a:ext>
            </a:extLst>
          </p:cNvPr>
          <p:cNvSpPr>
            <a:spLocks noGrp="1"/>
          </p:cNvSpPr>
          <p:nvPr>
            <p:ph type="sldNum" sz="quarter" idx="12"/>
          </p:nvPr>
        </p:nvSpPr>
        <p:spPr/>
        <p:txBody>
          <a:bodyPr/>
          <a:lstStyle/>
          <a:p>
            <a:fld id="{08E0F981-A9C1-094B-A7BC-BAEC05312381}" type="slidenum">
              <a:rPr lang="en-US" smtClean="0"/>
              <a:t>‹#›</a:t>
            </a:fld>
            <a:endParaRPr lang="en-US" dirty="0"/>
          </a:p>
        </p:txBody>
      </p:sp>
    </p:spTree>
    <p:extLst>
      <p:ext uri="{BB962C8B-B14F-4D97-AF65-F5344CB8AC3E}">
        <p14:creationId xmlns:p14="http://schemas.microsoft.com/office/powerpoint/2010/main" val="4042175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66"/>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0972FF-98D1-F1F0-2227-A4BB7D8975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ACD461-3487-A9CF-8B05-A4BCEBE64D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441D4-BC23-62EE-4B44-DB34DD3620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D5C40-A39A-B04A-97F1-FB744FCFACE1}" type="datetimeFigureOut">
              <a:rPr lang="en-US" smtClean="0"/>
              <a:t>2/10/23</a:t>
            </a:fld>
            <a:endParaRPr lang="en-US" dirty="0"/>
          </a:p>
        </p:txBody>
      </p:sp>
      <p:sp>
        <p:nvSpPr>
          <p:cNvPr id="5" name="Footer Placeholder 4">
            <a:extLst>
              <a:ext uri="{FF2B5EF4-FFF2-40B4-BE49-F238E27FC236}">
                <a16:creationId xmlns:a16="http://schemas.microsoft.com/office/drawing/2014/main" id="{4D7F546D-05C6-5EDC-0109-672714B078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18315DF-5784-AB04-AD71-727AB8BF22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0F981-A9C1-094B-A7BC-BAEC05312381}" type="slidenum">
              <a:rPr lang="en-US" smtClean="0"/>
              <a:t>‹#›</a:t>
            </a:fld>
            <a:endParaRPr lang="en-US" dirty="0"/>
          </a:p>
        </p:txBody>
      </p:sp>
    </p:spTree>
    <p:extLst>
      <p:ext uri="{BB962C8B-B14F-4D97-AF65-F5344CB8AC3E}">
        <p14:creationId xmlns:p14="http://schemas.microsoft.com/office/powerpoint/2010/main" val="392838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fineartamerica.com/featured/jacob-wrestling-with-the-angel-alexander-louis-leloir.html?product=canvas-print&amp;googleShopping=true&amp;completeProductSku=artworkid%5B14705639%5D-productid%5Bcanvasprintstretched%5D-imagewidth%5B8%5D-imageheight%5B6.5%5D-paperid%5Bglossycanvas%5D-wrapwidth%5B1.5%5D-wrapcolor%5Bblack%5D&amp;gclid=CjwKCAiA0JKfBhBIEiwAPhZXD0TnT_QQWGRvOs_Yaye4qJiH10K0T0EmbSsMbjV-CcfJrP63sJLP5BoCKvEQAvD_BwE"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D17488-FC70-8127-1F9F-C532CC691DC0}"/>
              </a:ext>
            </a:extLst>
          </p:cNvPr>
          <p:cNvSpPr>
            <a:spLocks noGrp="1"/>
          </p:cNvSpPr>
          <p:nvPr>
            <p:ph type="title"/>
          </p:nvPr>
        </p:nvSpPr>
        <p:spPr>
          <a:xfrm>
            <a:off x="0" y="5313405"/>
            <a:ext cx="12192000" cy="1544595"/>
          </a:xfrm>
          <a:solidFill>
            <a:schemeClr val="bg1"/>
          </a:solidFill>
        </p:spPr>
        <p:txBody>
          <a:bodyPr>
            <a:noAutofit/>
          </a:bodyPr>
          <a:lstStyle/>
          <a:p>
            <a:pPr algn="ctr"/>
            <a:r>
              <a:rPr lang="it-IT" sz="2000" dirty="0">
                <a:effectLst/>
                <a:latin typeface="Century Gothic" panose="020B0502020202020204" pitchFamily="34" charset="0"/>
                <a:cs typeface="Calibri" panose="020F0502020204030204" pitchFamily="34" charset="0"/>
              </a:rPr>
              <a:t>Un somaro, ma solenne. Quando a un tratto, ho che portento! Su le spalle a cento a cento Gli spuntavano le penne Ed in alto, fsct, volò! Ed in cima a un campanile Come in trono si fermò.</a:t>
            </a:r>
            <a:br>
              <a:rPr lang="it-IT" sz="2000" dirty="0">
                <a:latin typeface="Century Gothic" panose="020B0502020202020204" pitchFamily="34" charset="0"/>
                <a:cs typeface="Calibri" panose="020F0502020204030204" pitchFamily="34" charset="0"/>
              </a:rPr>
            </a:br>
            <a:r>
              <a:rPr lang="en-US" sz="1600" dirty="0">
                <a:effectLst/>
                <a:latin typeface="Century Gothic" panose="020B0502020202020204" pitchFamily="34" charset="0"/>
                <a:cs typeface="Calibri" panose="020F0502020204030204" pitchFamily="34" charset="0"/>
              </a:rPr>
              <a:t>[An ass, but solemn. When all of a sudden, oh what a wonder! Up on his back in the hundreds Feathers were poking out;  And into the air, fsct, he flew! And to the top of a bell tower To perch as if on a throne.]</a:t>
            </a:r>
            <a:endParaRPr lang="en-US" sz="1600" dirty="0">
              <a:latin typeface="Century Gothic" panose="020B050202020202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6E97DA9-4883-B2CC-2270-A43123820F02}"/>
              </a:ext>
            </a:extLst>
          </p:cNvPr>
          <p:cNvSpPr txBox="1"/>
          <p:nvPr/>
        </p:nvSpPr>
        <p:spPr>
          <a:xfrm>
            <a:off x="9281" y="0"/>
            <a:ext cx="3188043" cy="4893647"/>
          </a:xfrm>
          <a:prstGeom prst="rect">
            <a:avLst/>
          </a:prstGeom>
          <a:solidFill>
            <a:schemeClr val="bg1"/>
          </a:solidFill>
        </p:spPr>
        <p:txBody>
          <a:bodyPr wrap="square" rtlCol="0">
            <a:spAutoFit/>
          </a:bodyPr>
          <a:lstStyle/>
          <a:p>
            <a:r>
              <a:rPr lang="en-US" sz="2400" b="1" i="1" dirty="0">
                <a:effectLst/>
                <a:latin typeface="Century Gothic" panose="020B0502020202020204" pitchFamily="34" charset="0"/>
              </a:rPr>
              <a:t>‘Un Somaro Piumato’--Rethinking the Scope and Nature of State</a:t>
            </a:r>
            <a:br>
              <a:rPr lang="en-US" sz="2400" b="1" i="1" dirty="0">
                <a:latin typeface="Century Gothic" panose="020B0502020202020204" pitchFamily="34" charset="0"/>
              </a:rPr>
            </a:br>
            <a:r>
              <a:rPr lang="en-US" sz="2400" b="1" i="1" dirty="0">
                <a:effectLst/>
                <a:latin typeface="Century Gothic" panose="020B0502020202020204" pitchFamily="34" charset="0"/>
              </a:rPr>
              <a:t>Liability for Acts of their Commercial Instrumentalities: State Owned</a:t>
            </a:r>
            <a:br>
              <a:rPr lang="en-US" sz="2400" b="1" i="1" dirty="0">
                <a:latin typeface="Century Gothic" panose="020B0502020202020204" pitchFamily="34" charset="0"/>
              </a:rPr>
            </a:br>
            <a:r>
              <a:rPr lang="en-US" sz="2400" b="1" i="1" dirty="0">
                <a:effectLst/>
                <a:latin typeface="Century Gothic" panose="020B0502020202020204" pitchFamily="34" charset="0"/>
              </a:rPr>
              <a:t>Enterprises and State-Owner Liability in the Post-Global</a:t>
            </a:r>
            <a:endParaRPr lang="en-US" sz="2400" b="1" i="1" dirty="0">
              <a:latin typeface="Century Gothic" panose="020B0502020202020204" pitchFamily="34" charset="0"/>
            </a:endParaRPr>
          </a:p>
        </p:txBody>
      </p:sp>
      <p:sp>
        <p:nvSpPr>
          <p:cNvPr id="8" name="TextBox 7">
            <a:extLst>
              <a:ext uri="{FF2B5EF4-FFF2-40B4-BE49-F238E27FC236}">
                <a16:creationId xmlns:a16="http://schemas.microsoft.com/office/drawing/2014/main" id="{2823DE6A-7954-2419-F045-772D6439ECAC}"/>
              </a:ext>
            </a:extLst>
          </p:cNvPr>
          <p:cNvSpPr txBox="1"/>
          <p:nvPr/>
        </p:nvSpPr>
        <p:spPr>
          <a:xfrm>
            <a:off x="8736227" y="0"/>
            <a:ext cx="3364635" cy="1692771"/>
          </a:xfrm>
          <a:prstGeom prst="rect">
            <a:avLst/>
          </a:prstGeom>
          <a:solidFill>
            <a:schemeClr val="bg1"/>
          </a:solidFill>
        </p:spPr>
        <p:txBody>
          <a:bodyPr wrap="square" rtlCol="0">
            <a:spAutoFit/>
          </a:bodyPr>
          <a:lstStyle/>
          <a:p>
            <a:r>
              <a:rPr lang="en-US" sz="2400" dirty="0"/>
              <a:t>Larry Catá Backer,</a:t>
            </a:r>
          </a:p>
          <a:p>
            <a:r>
              <a:rPr lang="en-US" sz="1600" dirty="0"/>
              <a:t>W. Richard and Mary Eshelman Faculty Scholar Professor of Law and</a:t>
            </a:r>
            <a:br>
              <a:rPr lang="en-US" sz="1600" dirty="0"/>
            </a:br>
            <a:r>
              <a:rPr lang="en-US" sz="1600" dirty="0"/>
              <a:t>International Affairs, Pennsylvania State University; member, Coalition for Peace &amp; Ethics.</a:t>
            </a:r>
          </a:p>
        </p:txBody>
      </p:sp>
    </p:spTree>
    <p:extLst>
      <p:ext uri="{BB962C8B-B14F-4D97-AF65-F5344CB8AC3E}">
        <p14:creationId xmlns:p14="http://schemas.microsoft.com/office/powerpoint/2010/main" val="2148049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D9B3-7539-A299-3E1F-09D127F0D6B6}"/>
              </a:ext>
            </a:extLst>
          </p:cNvPr>
          <p:cNvSpPr>
            <a:spLocks noGrp="1"/>
          </p:cNvSpPr>
          <p:nvPr>
            <p:ph type="title"/>
          </p:nvPr>
        </p:nvSpPr>
        <p:spPr/>
        <p:txBody>
          <a:bodyPr/>
          <a:lstStyle/>
          <a:p>
            <a:r>
              <a:rPr lang="en-US" dirty="0"/>
              <a:t>Resignifying </a:t>
            </a:r>
            <a:r>
              <a:rPr lang="en-US" i="1" dirty="0"/>
              <a:t>SRL v. Servicio Nacional de Trigo</a:t>
            </a:r>
            <a:br>
              <a:rPr lang="en-US" dirty="0"/>
            </a:br>
            <a:r>
              <a:rPr lang="en-US" sz="3200" dirty="0">
                <a:effectLst/>
              </a:rPr>
              <a:t>[1956] 3 WLR 948</a:t>
            </a:r>
            <a:endParaRPr lang="en-US" dirty="0"/>
          </a:p>
        </p:txBody>
      </p:sp>
      <p:pic>
        <p:nvPicPr>
          <p:cNvPr id="6" name="Content Placeholder 5">
            <a:extLst>
              <a:ext uri="{FF2B5EF4-FFF2-40B4-BE49-F238E27FC236}">
                <a16:creationId xmlns:a16="http://schemas.microsoft.com/office/drawing/2014/main" id="{64F0D5EA-10FF-C9C1-6B3F-CDB20B8E90E9}"/>
              </a:ext>
            </a:extLst>
          </p:cNvPr>
          <p:cNvPicPr>
            <a:picLocks noGrp="1" noChangeAspect="1"/>
          </p:cNvPicPr>
          <p:nvPr>
            <p:ph sz="half" idx="1"/>
          </p:nvPr>
        </p:nvPicPr>
        <p:blipFill>
          <a:blip r:embed="rId2"/>
          <a:stretch>
            <a:fillRect/>
          </a:stretch>
        </p:blipFill>
        <p:spPr>
          <a:xfrm>
            <a:off x="618914" y="1690688"/>
            <a:ext cx="3650054" cy="4351338"/>
          </a:xfrm>
        </p:spPr>
      </p:pic>
      <p:sp>
        <p:nvSpPr>
          <p:cNvPr id="4" name="Content Placeholder 3">
            <a:extLst>
              <a:ext uri="{FF2B5EF4-FFF2-40B4-BE49-F238E27FC236}">
                <a16:creationId xmlns:a16="http://schemas.microsoft.com/office/drawing/2014/main" id="{DA8C3A36-C2C2-C02B-22F6-C5B1D23E1FBB}"/>
              </a:ext>
            </a:extLst>
          </p:cNvPr>
          <p:cNvSpPr>
            <a:spLocks noGrp="1"/>
          </p:cNvSpPr>
          <p:nvPr>
            <p:ph sz="half" idx="2"/>
          </p:nvPr>
        </p:nvSpPr>
        <p:spPr>
          <a:xfrm>
            <a:off x="5334000" y="1330036"/>
            <a:ext cx="6858000" cy="5527964"/>
          </a:xfrm>
        </p:spPr>
        <p:txBody>
          <a:bodyPr>
            <a:normAutofit fontScale="62500" lnSpcReduction="20000"/>
          </a:bodyPr>
          <a:lstStyle/>
          <a:p>
            <a:r>
              <a:rPr lang="en-US" sz="3800" dirty="0">
                <a:latin typeface="+mj-lt"/>
              </a:rPr>
              <a:t>applying the premises underling</a:t>
            </a:r>
            <a:br>
              <a:rPr lang="en-US" sz="3800" dirty="0">
                <a:latin typeface="+mj-lt"/>
              </a:rPr>
            </a:br>
            <a:r>
              <a:rPr lang="en-US" sz="3800" dirty="0">
                <a:latin typeface="+mj-lt"/>
              </a:rPr>
              <a:t>contemporary governmentalization of human rights to resignify</a:t>
            </a:r>
          </a:p>
          <a:p>
            <a:r>
              <a:rPr lang="en-US" sz="3800" dirty="0">
                <a:effectLst/>
                <a:latin typeface="+mj-lt"/>
              </a:rPr>
              <a:t>It is possible to break the Spanish state into two distinct functional categories (the way one traditionally broke apart the SOE). </a:t>
            </a:r>
          </a:p>
          <a:p>
            <a:pPr lvl="1"/>
            <a:r>
              <a:rPr lang="en-US" sz="3800" dirty="0">
                <a:effectLst/>
                <a:latin typeface="+mj-lt"/>
              </a:rPr>
              <a:t>The first is the state as sovereign; </a:t>
            </a:r>
          </a:p>
          <a:p>
            <a:pPr lvl="1"/>
            <a:r>
              <a:rPr lang="en-US" sz="3800" dirty="0">
                <a:latin typeface="+mj-lt"/>
              </a:rPr>
              <a:t>T</a:t>
            </a:r>
            <a:r>
              <a:rPr lang="en-US" sz="3800" dirty="0">
                <a:effectLst/>
                <a:latin typeface="+mj-lt"/>
              </a:rPr>
              <a:t>he second is the state as market participant. </a:t>
            </a:r>
          </a:p>
          <a:p>
            <a:r>
              <a:rPr lang="en-US" sz="3800" dirty="0">
                <a:latin typeface="+mj-lt"/>
              </a:rPr>
              <a:t>But the character of sovereign acts loses its privilege when undertaken in foreign markets on the basis of the soft law principle of parity</a:t>
            </a:r>
          </a:p>
          <a:p>
            <a:r>
              <a:rPr lang="en-US" sz="3800" dirty="0">
                <a:latin typeface="+mj-lt"/>
              </a:rPr>
              <a:t>That principle applies not just to the Spanish SOE but to the organs of the Spanish state that exercise direction and control over its activities. </a:t>
            </a:r>
          </a:p>
          <a:p>
            <a:pPr lvl="1"/>
            <a:r>
              <a:rPr lang="en-US" sz="3800" dirty="0">
                <a:latin typeface="+mj-lt"/>
              </a:rPr>
              <a:t>Liability a function of the application of veil piercing and agency principles. </a:t>
            </a:r>
          </a:p>
          <a:p>
            <a:pPr lvl="1"/>
            <a:r>
              <a:rPr lang="en-US" sz="3800" dirty="0">
                <a:latin typeface="+mj-lt"/>
              </a:rPr>
              <a:t>Potential Liability on theories of Human Rights Torts</a:t>
            </a:r>
          </a:p>
          <a:p>
            <a:endParaRPr lang="en-US" dirty="0"/>
          </a:p>
        </p:txBody>
      </p:sp>
    </p:spTree>
    <p:extLst>
      <p:ext uri="{BB962C8B-B14F-4D97-AF65-F5344CB8AC3E}">
        <p14:creationId xmlns:p14="http://schemas.microsoft.com/office/powerpoint/2010/main" val="183137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44F0-5786-ED0F-55B6-009C6D730109}"/>
              </a:ext>
            </a:extLst>
          </p:cNvPr>
          <p:cNvSpPr>
            <a:spLocks noGrp="1"/>
          </p:cNvSpPr>
          <p:nvPr>
            <p:ph type="title"/>
          </p:nvPr>
        </p:nvSpPr>
        <p:spPr>
          <a:xfrm>
            <a:off x="0" y="0"/>
            <a:ext cx="8828116" cy="1325563"/>
          </a:xfrm>
        </p:spPr>
        <p:txBody>
          <a:bodyPr/>
          <a:lstStyle/>
          <a:p>
            <a:r>
              <a:rPr lang="en-US" dirty="0"/>
              <a:t>The State/Enterprise have Two Bodies</a:t>
            </a:r>
          </a:p>
        </p:txBody>
      </p:sp>
      <p:sp>
        <p:nvSpPr>
          <p:cNvPr id="3" name="Content Placeholder 2">
            <a:extLst>
              <a:ext uri="{FF2B5EF4-FFF2-40B4-BE49-F238E27FC236}">
                <a16:creationId xmlns:a16="http://schemas.microsoft.com/office/drawing/2014/main" id="{D09290FB-1331-8B90-5AB4-AC985B9467A4}"/>
              </a:ext>
            </a:extLst>
          </p:cNvPr>
          <p:cNvSpPr>
            <a:spLocks noGrp="1"/>
          </p:cNvSpPr>
          <p:nvPr>
            <p:ph sz="half" idx="1"/>
          </p:nvPr>
        </p:nvSpPr>
        <p:spPr>
          <a:xfrm>
            <a:off x="0" y="1113905"/>
            <a:ext cx="6019800" cy="5744095"/>
          </a:xfrm>
        </p:spPr>
        <p:txBody>
          <a:bodyPr>
            <a:normAutofit/>
          </a:bodyPr>
          <a:lstStyle/>
          <a:p>
            <a:r>
              <a:rPr lang="en-US" dirty="0"/>
              <a:t>Delegation of sovereign obligations to private actors in markets bifurcates both the state and the private sector enterprises </a:t>
            </a:r>
          </a:p>
          <a:p>
            <a:r>
              <a:rPr lang="en-US" dirty="0"/>
              <a:t>Simultaneously engaging in sovereign (public) and economic (private) activities.</a:t>
            </a:r>
          </a:p>
          <a:p>
            <a:r>
              <a:rPr lang="en-US" dirty="0"/>
              <a:t>Sovereign acts of both protected (but also serves to close offshore markets)</a:t>
            </a:r>
          </a:p>
          <a:p>
            <a:r>
              <a:rPr lang="en-US" dirty="0"/>
              <a:t>Market acts are not protected but expose the state on principles of attribution, veil piercing, and agency</a:t>
            </a:r>
          </a:p>
          <a:p>
            <a:r>
              <a:rPr lang="en-US" dirty="0"/>
              <a:t>Both become their own legal subjects </a:t>
            </a:r>
          </a:p>
        </p:txBody>
      </p:sp>
      <p:pic>
        <p:nvPicPr>
          <p:cNvPr id="6" name="Content Placeholder 5">
            <a:extLst>
              <a:ext uri="{FF2B5EF4-FFF2-40B4-BE49-F238E27FC236}">
                <a16:creationId xmlns:a16="http://schemas.microsoft.com/office/drawing/2014/main" id="{35DC78F2-9EE8-7474-58E9-9F0BC839EA41}"/>
              </a:ext>
            </a:extLst>
          </p:cNvPr>
          <p:cNvPicPr>
            <a:picLocks noGrp="1" noChangeAspect="1"/>
          </p:cNvPicPr>
          <p:nvPr>
            <p:ph sz="half" idx="2"/>
          </p:nvPr>
        </p:nvPicPr>
        <p:blipFill>
          <a:blip r:embed="rId2"/>
          <a:stretch>
            <a:fillRect/>
          </a:stretch>
        </p:blipFill>
        <p:spPr>
          <a:xfrm>
            <a:off x="6172200" y="1579719"/>
            <a:ext cx="6019800" cy="5167311"/>
          </a:xfrm>
        </p:spPr>
      </p:pic>
    </p:spTree>
    <p:extLst>
      <p:ext uri="{BB962C8B-B14F-4D97-AF65-F5344CB8AC3E}">
        <p14:creationId xmlns:p14="http://schemas.microsoft.com/office/powerpoint/2010/main" val="3178061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43B9791-37C4-1D77-77D8-B9B73A645169}"/>
              </a:ext>
            </a:extLst>
          </p:cNvPr>
          <p:cNvSpPr>
            <a:spLocks noGrp="1"/>
          </p:cNvSpPr>
          <p:nvPr>
            <p:ph type="title"/>
          </p:nvPr>
        </p:nvSpPr>
        <p:spPr>
          <a:xfrm>
            <a:off x="838201" y="345810"/>
            <a:ext cx="5120561" cy="1325563"/>
          </a:xfrm>
        </p:spPr>
        <p:txBody>
          <a:bodyPr>
            <a:normAutofit/>
          </a:bodyPr>
          <a:lstStyle/>
          <a:p>
            <a:r>
              <a:rPr lang="en-US" dirty="0"/>
              <a:t>Concluding Thoughts</a:t>
            </a:r>
          </a:p>
        </p:txBody>
      </p:sp>
      <p:sp>
        <p:nvSpPr>
          <p:cNvPr id="8" name="Content Placeholder 7">
            <a:extLst>
              <a:ext uri="{FF2B5EF4-FFF2-40B4-BE49-F238E27FC236}">
                <a16:creationId xmlns:a16="http://schemas.microsoft.com/office/drawing/2014/main" id="{AC6C92CE-B663-C12E-5332-1DDDD4AC9E09}"/>
              </a:ext>
            </a:extLst>
          </p:cNvPr>
          <p:cNvSpPr>
            <a:spLocks noGrp="1"/>
          </p:cNvSpPr>
          <p:nvPr>
            <p:ph idx="1"/>
          </p:nvPr>
        </p:nvSpPr>
        <p:spPr>
          <a:xfrm>
            <a:off x="838201" y="1825625"/>
            <a:ext cx="5092194" cy="4351338"/>
          </a:xfrm>
        </p:spPr>
        <p:txBody>
          <a:bodyPr>
            <a:normAutofit/>
          </a:bodyPr>
          <a:lstStyle/>
          <a:p>
            <a:r>
              <a:rPr lang="en-US" sz="1800">
                <a:effectLst/>
                <a:latin typeface="Times New Roman" panose="02020603050405020304" pitchFamily="18" charset="0"/>
              </a:rPr>
              <a:t>“When the state engages in economic activity it occupies a space at the meeting place of several increasingly important legal developments that are likely to change the nature and character of the relationship between the state, its economic instrumentalities, its exposure to liability, and the scope of its responsibilities as a shareholder of productive forces engaged in economic activity.”</a:t>
            </a:r>
          </a:p>
          <a:p>
            <a:r>
              <a:rPr lang="en-US" sz="1800">
                <a:latin typeface="Times New Roman" panose="02020603050405020304" pitchFamily="18" charset="0"/>
              </a:rPr>
              <a:t>No easy answers</a:t>
            </a:r>
          </a:p>
          <a:p>
            <a:r>
              <a:rPr lang="en-US" sz="1800">
                <a:effectLst/>
                <a:latin typeface="Times New Roman" panose="02020603050405020304" pitchFamily="18" charset="0"/>
              </a:rPr>
              <a:t> Until the realities of state immunity catches up to the facts on the ground, the concept of state projection of economic power in markets remains little more than a be-plumed donkey atop a bell tower as if on a throne</a:t>
            </a:r>
            <a:endParaRPr lang="en-US" sz="1800"/>
          </a:p>
        </p:txBody>
      </p:sp>
      <p:sp>
        <p:nvSpPr>
          <p:cNvPr id="21" name="Oval 20">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group of people wearing clothing&#10;&#10;Description automatically generated with low confidence">
            <a:extLst>
              <a:ext uri="{FF2B5EF4-FFF2-40B4-BE49-F238E27FC236}">
                <a16:creationId xmlns:a16="http://schemas.microsoft.com/office/drawing/2014/main" id="{BECBCB91-991C-5C98-E13B-FD3F1AA413D6}"/>
              </a:ext>
            </a:extLst>
          </p:cNvPr>
          <p:cNvPicPr>
            <a:picLocks noChangeAspect="1"/>
          </p:cNvPicPr>
          <p:nvPr/>
        </p:nvPicPr>
        <p:blipFill rotWithShape="1">
          <a:blip r:embed="rId2"/>
          <a:srcRect l="25511" r="16571" b="-2"/>
          <a:stretch/>
        </p:blipFill>
        <p:spPr>
          <a:xfrm>
            <a:off x="7901259" y="2631745"/>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3" name="Arc 2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68695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48C21-6170-27D8-D728-CD34FEFC3015}"/>
              </a:ext>
            </a:extLst>
          </p:cNvPr>
          <p:cNvSpPr>
            <a:spLocks noGrp="1"/>
          </p:cNvSpPr>
          <p:nvPr>
            <p:ph type="title"/>
          </p:nvPr>
        </p:nvSpPr>
        <p:spPr>
          <a:xfrm>
            <a:off x="3631276" y="132368"/>
            <a:ext cx="3501044" cy="1596679"/>
          </a:xfrm>
        </p:spPr>
        <p:txBody>
          <a:bodyPr>
            <a:noAutofit/>
          </a:bodyPr>
          <a:lstStyle/>
          <a:p>
            <a:r>
              <a:rPr lang="en-US" sz="8000" b="1" dirty="0">
                <a:solidFill>
                  <a:schemeClr val="bg1"/>
                </a:solidFill>
              </a:rPr>
              <a:t>Thanks!</a:t>
            </a:r>
          </a:p>
        </p:txBody>
      </p:sp>
    </p:spTree>
    <p:extLst>
      <p:ext uri="{BB962C8B-B14F-4D97-AF65-F5344CB8AC3E}">
        <p14:creationId xmlns:p14="http://schemas.microsoft.com/office/powerpoint/2010/main" val="3501614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016A9-FF40-436A-8B71-EBA90D9FACC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The Context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EA1AEE8-A4B3-AEE7-758B-0A07A6CF4D03}"/>
              </a:ext>
            </a:extLst>
          </p:cNvPr>
          <p:cNvSpPr>
            <a:spLocks noGrp="1"/>
          </p:cNvSpPr>
          <p:nvPr>
            <p:ph sz="half" idx="2"/>
          </p:nvPr>
        </p:nvSpPr>
        <p:spPr>
          <a:xfrm>
            <a:off x="346842" y="2872899"/>
            <a:ext cx="4536828" cy="3733062"/>
          </a:xfrm>
        </p:spPr>
        <p:txBody>
          <a:bodyPr vert="horz" lIns="91440" tIns="45720" rIns="91440" bIns="45720" rtlCol="0">
            <a:normAutofit fontScale="85000" lnSpcReduction="10000"/>
          </a:bodyPr>
          <a:lstStyle/>
          <a:p>
            <a:r>
              <a:rPr lang="en-US" sz="2400" dirty="0"/>
              <a:t>In matters of economic organization and the rationalization of economic activity States can do as they like within their own territories.</a:t>
            </a:r>
          </a:p>
          <a:p>
            <a:r>
              <a:rPr lang="en-US" sz="2400" dirty="0"/>
              <a:t>Limitations</a:t>
            </a:r>
          </a:p>
          <a:p>
            <a:pPr lvl="1"/>
            <a:r>
              <a:rPr lang="en-US" dirty="0"/>
              <a:t>Waiver by Treaty</a:t>
            </a:r>
          </a:p>
          <a:p>
            <a:pPr lvl="1"/>
            <a:r>
              <a:rPr lang="en-US" dirty="0"/>
              <a:t>Waiver by International or domestic law</a:t>
            </a:r>
          </a:p>
          <a:p>
            <a:r>
              <a:rPr lang="en-US" sz="2400" dirty="0"/>
              <a:t>THE PROBLEM OF BORDERS:</a:t>
            </a:r>
          </a:p>
          <a:p>
            <a:pPr lvl="1"/>
            <a:r>
              <a:rPr lang="en-US" dirty="0"/>
              <a:t>States may also keep other states from projecting their interests or activities into FOREIGN STATES through markets</a:t>
            </a:r>
          </a:p>
          <a:p>
            <a:pPr lvl="1"/>
            <a:endParaRPr lang="en-US" sz="1500" dirty="0"/>
          </a:p>
        </p:txBody>
      </p:sp>
      <p:pic>
        <p:nvPicPr>
          <p:cNvPr id="6" name="Content Placeholder 5">
            <a:extLst>
              <a:ext uri="{FF2B5EF4-FFF2-40B4-BE49-F238E27FC236}">
                <a16:creationId xmlns:a16="http://schemas.microsoft.com/office/drawing/2014/main" id="{9B691108-60CB-6384-9955-0A9F90247095}"/>
              </a:ext>
            </a:extLst>
          </p:cNvPr>
          <p:cNvPicPr>
            <a:picLocks noGrp="1" noChangeAspect="1"/>
          </p:cNvPicPr>
          <p:nvPr>
            <p:ph sz="half" idx="1"/>
          </p:nvPr>
        </p:nvPicPr>
        <p:blipFill rotWithShape="1">
          <a:blip r:embed="rId2"/>
          <a:srcRect l="9226"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58407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48A5-4227-3278-3E77-5C3852938889}"/>
              </a:ext>
            </a:extLst>
          </p:cNvPr>
          <p:cNvSpPr>
            <a:spLocks noGrp="1"/>
          </p:cNvSpPr>
          <p:nvPr>
            <p:ph type="title"/>
          </p:nvPr>
        </p:nvSpPr>
        <p:spPr>
          <a:xfrm>
            <a:off x="6685510" y="16625"/>
            <a:ext cx="4550049" cy="997527"/>
          </a:xfrm>
        </p:spPr>
        <p:txBody>
          <a:bodyPr>
            <a:normAutofit fontScale="90000"/>
          </a:bodyPr>
          <a:lstStyle/>
          <a:p>
            <a:pPr algn="ctr"/>
            <a:r>
              <a:rPr lang="en-US" b="1" dirty="0"/>
              <a:t>The “Deal”  for SOEs</a:t>
            </a:r>
          </a:p>
        </p:txBody>
      </p:sp>
      <p:sp>
        <p:nvSpPr>
          <p:cNvPr id="3" name="Content Placeholder 2">
            <a:extLst>
              <a:ext uri="{FF2B5EF4-FFF2-40B4-BE49-F238E27FC236}">
                <a16:creationId xmlns:a16="http://schemas.microsoft.com/office/drawing/2014/main" id="{552A7D22-7290-17FA-9D4A-8B6D6539E96F}"/>
              </a:ext>
            </a:extLst>
          </p:cNvPr>
          <p:cNvSpPr>
            <a:spLocks noGrp="1"/>
          </p:cNvSpPr>
          <p:nvPr>
            <p:ph sz="half" idx="1"/>
          </p:nvPr>
        </p:nvSpPr>
        <p:spPr>
          <a:xfrm>
            <a:off x="94211" y="3341109"/>
            <a:ext cx="6334298" cy="3516891"/>
          </a:xfrm>
        </p:spPr>
        <p:txBody>
          <a:bodyPr>
            <a:normAutofit lnSpcReduction="10000"/>
          </a:bodyPr>
          <a:lstStyle/>
          <a:p>
            <a:r>
              <a:rPr lang="en-US" b="1" i="1" dirty="0">
                <a:solidFill>
                  <a:srgbClr val="C00000"/>
                </a:solidFill>
                <a:effectLst/>
                <a:latin typeface="Times New Roman" panose="02020603050405020304" pitchFamily="18" charset="0"/>
              </a:rPr>
              <a:t>Liability to the Enterprise</a:t>
            </a:r>
          </a:p>
          <a:p>
            <a:pPr lvl="1"/>
            <a:r>
              <a:rPr lang="en-US" b="1" dirty="0">
                <a:effectLst/>
                <a:latin typeface="Times New Roman" panose="02020603050405020304" pitchFamily="18" charset="0"/>
              </a:rPr>
              <a:t>The IDEAL relationship between a state and the deployment of its productive forces in private markets. </a:t>
            </a:r>
          </a:p>
          <a:p>
            <a:pPr lvl="1"/>
            <a:r>
              <a:rPr lang="en-US" b="1" dirty="0">
                <a:effectLst/>
                <a:latin typeface="Times New Roman" panose="02020603050405020304" pitchFamily="18" charset="0"/>
              </a:rPr>
              <a:t>Expressed in soft law principles (OECD)</a:t>
            </a:r>
          </a:p>
          <a:p>
            <a:pPr lvl="1"/>
            <a:r>
              <a:rPr lang="en-US" b="1" dirty="0">
                <a:effectLst/>
                <a:latin typeface="Times New Roman" panose="02020603050405020304" pitchFamily="18" charset="0"/>
              </a:rPr>
              <a:t>Rewarded: equal treatment of public and private entities</a:t>
            </a:r>
          </a:p>
          <a:p>
            <a:pPr lvl="1"/>
            <a:r>
              <a:rPr lang="en-US" b="1" dirty="0">
                <a:latin typeface="Times New Roman" panose="02020603050405020304" pitchFamily="18" charset="0"/>
              </a:rPr>
              <a:t>Responsibility: limited or  no sovereign immunity</a:t>
            </a:r>
            <a:endParaRPr lang="en-US" b="1" dirty="0">
              <a:effectLst/>
              <a:latin typeface="Times New Roman" panose="02020603050405020304" pitchFamily="18" charset="0"/>
            </a:endParaRPr>
          </a:p>
          <a:p>
            <a:pPr lvl="1"/>
            <a:r>
              <a:rPr lang="en-US" b="1" dirty="0">
                <a:effectLst/>
                <a:latin typeface="Times New Roman" panose="02020603050405020304" pitchFamily="18" charset="0"/>
              </a:rPr>
              <a:t>Can project activities across borders</a:t>
            </a:r>
          </a:p>
          <a:p>
            <a:pPr lvl="1"/>
            <a:endParaRPr lang="en-US" dirty="0"/>
          </a:p>
        </p:txBody>
      </p:sp>
      <p:sp>
        <p:nvSpPr>
          <p:cNvPr id="4" name="Content Placeholder 3">
            <a:extLst>
              <a:ext uri="{FF2B5EF4-FFF2-40B4-BE49-F238E27FC236}">
                <a16:creationId xmlns:a16="http://schemas.microsoft.com/office/drawing/2014/main" id="{A6A4ACB0-B6EF-4C5A-7CED-4044DC99C3AE}"/>
              </a:ext>
            </a:extLst>
          </p:cNvPr>
          <p:cNvSpPr>
            <a:spLocks noGrp="1"/>
          </p:cNvSpPr>
          <p:nvPr>
            <p:ph sz="half" idx="2"/>
          </p:nvPr>
        </p:nvSpPr>
        <p:spPr>
          <a:xfrm>
            <a:off x="6916189" y="2506662"/>
            <a:ext cx="5181600" cy="4351338"/>
          </a:xfrm>
        </p:spPr>
        <p:txBody>
          <a:bodyPr>
            <a:normAutofit lnSpcReduction="10000"/>
          </a:bodyPr>
          <a:lstStyle/>
          <a:p>
            <a:r>
              <a:rPr lang="en-US" b="1" i="1" dirty="0">
                <a:solidFill>
                  <a:srgbClr val="C00000"/>
                </a:solidFill>
                <a:effectLst/>
                <a:latin typeface="Times New Roman" panose="02020603050405020304" pitchFamily="18" charset="0"/>
              </a:rPr>
              <a:t>State Immunity</a:t>
            </a:r>
          </a:p>
          <a:p>
            <a:r>
              <a:rPr lang="en-US" dirty="0">
                <a:effectLst/>
                <a:latin typeface="Times New Roman" panose="02020603050405020304" pitchFamily="18" charset="0"/>
              </a:rPr>
              <a:t>relationship between a state and the deployment of its productive forces. </a:t>
            </a:r>
            <a:r>
              <a:rPr lang="en-US" dirty="0"/>
              <a:t>The IDEAL relationship between state exercise of sovereign authority and lability for consequences</a:t>
            </a:r>
          </a:p>
          <a:p>
            <a:pPr lvl="1"/>
            <a:r>
              <a:rPr lang="en-US" dirty="0"/>
              <a:t>Principles of sovereign immunity</a:t>
            </a:r>
          </a:p>
          <a:p>
            <a:pPr lvl="1"/>
            <a:r>
              <a:rPr lang="en-US" dirty="0"/>
              <a:t>Shields state owners</a:t>
            </a:r>
          </a:p>
          <a:p>
            <a:pPr lvl="1"/>
            <a:r>
              <a:rPr lang="en-US" dirty="0"/>
              <a:t>Extension may be broader than protections under asset partitioning principles. </a:t>
            </a:r>
          </a:p>
        </p:txBody>
      </p:sp>
    </p:spTree>
    <p:extLst>
      <p:ext uri="{BB962C8B-B14F-4D97-AF65-F5344CB8AC3E}">
        <p14:creationId xmlns:p14="http://schemas.microsoft.com/office/powerpoint/2010/main" val="1424591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26C668-CEAD-D867-93EF-910FCA80B51B}"/>
              </a:ext>
            </a:extLst>
          </p:cNvPr>
          <p:cNvSpPr>
            <a:spLocks noGrp="1"/>
          </p:cNvSpPr>
          <p:nvPr>
            <p:ph type="title"/>
          </p:nvPr>
        </p:nvSpPr>
        <p:spPr/>
        <p:txBody>
          <a:bodyPr/>
          <a:lstStyle/>
          <a:p>
            <a:r>
              <a:rPr lang="en-US" sz="4400" dirty="0">
                <a:effectLst/>
                <a:latin typeface="inherit"/>
              </a:rPr>
              <a:t>Wrestling with the issue of state liability for the wrongs of their SOEs</a:t>
            </a:r>
            <a:endParaRPr lang="en-US" dirty="0"/>
          </a:p>
        </p:txBody>
      </p:sp>
      <p:sp>
        <p:nvSpPr>
          <p:cNvPr id="4" name="Content Placeholder 3">
            <a:extLst>
              <a:ext uri="{FF2B5EF4-FFF2-40B4-BE49-F238E27FC236}">
                <a16:creationId xmlns:a16="http://schemas.microsoft.com/office/drawing/2014/main" id="{134C5DF6-7DAF-02C7-1F89-0D18B2CB511F}"/>
              </a:ext>
            </a:extLst>
          </p:cNvPr>
          <p:cNvSpPr>
            <a:spLocks noGrp="1"/>
          </p:cNvSpPr>
          <p:nvPr>
            <p:ph sz="half" idx="1"/>
          </p:nvPr>
        </p:nvSpPr>
        <p:spPr>
          <a:xfrm>
            <a:off x="123568" y="1825624"/>
            <a:ext cx="5896232" cy="5032375"/>
          </a:xfrm>
        </p:spPr>
        <p:txBody>
          <a:bodyPr>
            <a:normAutofit fontScale="92500"/>
          </a:bodyPr>
          <a:lstStyle/>
          <a:p>
            <a:endParaRPr lang="en-US" sz="1800" dirty="0">
              <a:effectLst/>
              <a:latin typeface="inherit"/>
            </a:endParaRPr>
          </a:p>
          <a:p>
            <a:r>
              <a:rPr lang="en-US" sz="2000" dirty="0">
                <a:effectLst/>
                <a:latin typeface="inherit"/>
              </a:rPr>
              <a:t>Breakdown of the deal; Globalization/human rights</a:t>
            </a:r>
          </a:p>
          <a:p>
            <a:r>
              <a:rPr lang="en-US" sz="2000" dirty="0">
                <a:latin typeface="inherit"/>
              </a:rPr>
              <a:t>Flank attacks on core doctrinal stability. </a:t>
            </a:r>
            <a:r>
              <a:rPr lang="en-US" sz="2000" dirty="0">
                <a:effectLst/>
                <a:latin typeface="inherit"/>
              </a:rPr>
              <a:t>These include</a:t>
            </a:r>
          </a:p>
          <a:p>
            <a:pPr lvl="1"/>
            <a:r>
              <a:rPr lang="en-US" sz="2000" b="1" i="1" dirty="0">
                <a:solidFill>
                  <a:srgbClr val="C00000"/>
                </a:solidFill>
                <a:effectLst/>
                <a:latin typeface="inherit"/>
              </a:rPr>
              <a:t>governmentalization</a:t>
            </a:r>
            <a:r>
              <a:rPr lang="en-US" sz="2000" dirty="0">
                <a:effectLst/>
                <a:latin typeface="inherit"/>
              </a:rPr>
              <a:t> </a:t>
            </a:r>
            <a:r>
              <a:rPr lang="en-US" sz="2000" b="1" i="1" dirty="0">
                <a:solidFill>
                  <a:srgbClr val="C00000"/>
                </a:solidFill>
                <a:effectLst/>
                <a:latin typeface="inherit"/>
              </a:rPr>
              <a:t>of the economic sector</a:t>
            </a:r>
            <a:r>
              <a:rPr lang="en-US" sz="2000" dirty="0">
                <a:effectLst/>
                <a:latin typeface="inherit"/>
              </a:rPr>
              <a:t>; convergence of private enterprises as organs of regulatory interventions, </a:t>
            </a:r>
          </a:p>
          <a:p>
            <a:pPr lvl="1"/>
            <a:r>
              <a:rPr lang="en-US" sz="2000" b="1" i="1" dirty="0">
                <a:solidFill>
                  <a:srgbClr val="C00000"/>
                </a:solidFill>
                <a:effectLst/>
                <a:latin typeface="inherit"/>
              </a:rPr>
              <a:t>Privatization of sovereign regulatory authority </a:t>
            </a:r>
            <a:r>
              <a:rPr lang="en-US" sz="2000" dirty="0">
                <a:effectLst/>
                <a:latin typeface="inherit"/>
              </a:rPr>
              <a:t>through public entities operating in markets, and </a:t>
            </a:r>
          </a:p>
          <a:p>
            <a:pPr lvl="1"/>
            <a:r>
              <a:rPr lang="en-US" sz="2000" dirty="0">
                <a:latin typeface="inherit"/>
              </a:rPr>
              <a:t>Emergence </a:t>
            </a:r>
            <a:r>
              <a:rPr lang="en-US" sz="2000" dirty="0">
                <a:effectLst/>
                <a:latin typeface="inherit"/>
              </a:rPr>
              <a:t>of production chain based </a:t>
            </a:r>
            <a:r>
              <a:rPr lang="en-US" sz="2000" b="1" i="1" dirty="0">
                <a:solidFill>
                  <a:srgbClr val="C00000"/>
                </a:solidFill>
                <a:effectLst/>
                <a:latin typeface="inherit"/>
              </a:rPr>
              <a:t>business and human rights torts</a:t>
            </a:r>
            <a:r>
              <a:rPr lang="en-US" sz="2000" dirty="0">
                <a:effectLst/>
                <a:latin typeface="inherit"/>
              </a:rPr>
              <a:t> under a loosely identifiable global judicial common approach. </a:t>
            </a:r>
          </a:p>
          <a:p>
            <a:r>
              <a:rPr lang="en-US" sz="2000" dirty="0">
                <a:effectLst/>
                <a:latin typeface="inherit"/>
              </a:rPr>
              <a:t>At a more conceptual level, consider the ramification in the post global era of the </a:t>
            </a:r>
            <a:r>
              <a:rPr lang="en-US" sz="2000" b="1" i="1" dirty="0">
                <a:solidFill>
                  <a:srgbClr val="C00000"/>
                </a:solidFill>
                <a:effectLst/>
                <a:latin typeface="inherit"/>
              </a:rPr>
              <a:t>state as its own legal subject</a:t>
            </a:r>
            <a:r>
              <a:rPr lang="en-US" sz="2000" b="1" i="1" dirty="0">
                <a:solidFill>
                  <a:srgbClr val="C00000"/>
                </a:solidFill>
                <a:latin typeface="inherit"/>
              </a:rPr>
              <a:t> </a:t>
            </a:r>
            <a:r>
              <a:rPr lang="en-US" sz="2000" i="1" dirty="0">
                <a:latin typeface="inherit"/>
              </a:rPr>
              <a:t>(which imposes and has imposed on it legal rights ad duties): </a:t>
            </a:r>
            <a:r>
              <a:rPr lang="en-US" sz="2000" b="1" i="1" dirty="0">
                <a:solidFill>
                  <a:srgbClr val="C00000"/>
                </a:solidFill>
                <a:latin typeface="inherit"/>
              </a:rPr>
              <a:t>the end of sovereign immunity for states as SOE owners</a:t>
            </a:r>
            <a:r>
              <a:rPr lang="en-US" sz="2000" b="1" dirty="0">
                <a:solidFill>
                  <a:srgbClr val="C00000"/>
                </a:solidFill>
                <a:effectLst/>
                <a:latin typeface="inherit"/>
              </a:rPr>
              <a:t> </a:t>
            </a:r>
            <a:endParaRPr lang="en-US" sz="2000" b="1" dirty="0">
              <a:solidFill>
                <a:srgbClr val="C00000"/>
              </a:solidFill>
            </a:endParaRPr>
          </a:p>
        </p:txBody>
      </p:sp>
      <p:pic>
        <p:nvPicPr>
          <p:cNvPr id="7" name="Content Placeholder 6">
            <a:extLst>
              <a:ext uri="{FF2B5EF4-FFF2-40B4-BE49-F238E27FC236}">
                <a16:creationId xmlns:a16="http://schemas.microsoft.com/office/drawing/2014/main" id="{CAE85172-6E2B-019C-CD12-4A37CF09F931}"/>
              </a:ext>
            </a:extLst>
          </p:cNvPr>
          <p:cNvPicPr>
            <a:picLocks noGrp="1" noChangeAspect="1"/>
          </p:cNvPicPr>
          <p:nvPr>
            <p:ph sz="half" idx="2"/>
          </p:nvPr>
        </p:nvPicPr>
        <p:blipFill>
          <a:blip r:embed="rId2"/>
          <a:stretch>
            <a:fillRect/>
          </a:stretch>
        </p:blipFill>
        <p:spPr>
          <a:xfrm>
            <a:off x="6822164" y="1253330"/>
            <a:ext cx="5275101" cy="4554345"/>
          </a:xfrm>
        </p:spPr>
      </p:pic>
      <p:sp>
        <p:nvSpPr>
          <p:cNvPr id="8" name="TextBox 7">
            <a:extLst>
              <a:ext uri="{FF2B5EF4-FFF2-40B4-BE49-F238E27FC236}">
                <a16:creationId xmlns:a16="http://schemas.microsoft.com/office/drawing/2014/main" id="{318048A2-06A3-DAF0-C225-C9994BEB31FA}"/>
              </a:ext>
            </a:extLst>
          </p:cNvPr>
          <p:cNvSpPr txBox="1"/>
          <p:nvPr/>
        </p:nvSpPr>
        <p:spPr>
          <a:xfrm>
            <a:off x="7006282" y="5906531"/>
            <a:ext cx="5622324" cy="307777"/>
          </a:xfrm>
          <a:prstGeom prst="rect">
            <a:avLst/>
          </a:prstGeom>
          <a:noFill/>
        </p:spPr>
        <p:txBody>
          <a:bodyPr wrap="square" rtlCol="0">
            <a:spAutoFit/>
          </a:bodyPr>
          <a:lstStyle/>
          <a:p>
            <a:r>
              <a:rPr lang="en-US" sz="1400" dirty="0">
                <a:hlinkClick r:id="rId3"/>
              </a:rPr>
              <a:t>Jacob Wrestling with the Angel </a:t>
            </a:r>
            <a:r>
              <a:rPr lang="en-US" sz="1400" dirty="0"/>
              <a:t>, Alexander Louis Leloir</a:t>
            </a:r>
          </a:p>
        </p:txBody>
      </p:sp>
    </p:spTree>
    <p:extLst>
      <p:ext uri="{BB962C8B-B14F-4D97-AF65-F5344CB8AC3E}">
        <p14:creationId xmlns:p14="http://schemas.microsoft.com/office/powerpoint/2010/main" val="3315621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A4950-5971-CDBF-7C8E-8614FDBA0E8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800" dirty="0"/>
              <a:t>Governmentalization of the Private Sector</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7923BE18-075F-EB49-8DF0-D856C3CCE00E}"/>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200" dirty="0"/>
              <a:t>accountability and compliance regimes </a:t>
            </a:r>
          </a:p>
          <a:p>
            <a:r>
              <a:rPr lang="en-US" sz="2200" dirty="0"/>
              <a:t>extra-territorial reach along global production</a:t>
            </a:r>
          </a:p>
          <a:p>
            <a:r>
              <a:rPr lang="en-US" sz="2200" dirty="0"/>
              <a:t>Managing cultures of risk</a:t>
            </a:r>
          </a:p>
          <a:p>
            <a:pPr lvl="1"/>
            <a:r>
              <a:rPr lang="en-US" sz="2200" dirty="0"/>
              <a:t>Prevent-mitigate-remedy principle</a:t>
            </a:r>
          </a:p>
          <a:p>
            <a:pPr lvl="1"/>
            <a:r>
              <a:rPr lang="en-US" sz="2200" dirty="0"/>
              <a:t>ESG mechanisms</a:t>
            </a:r>
          </a:p>
          <a:p>
            <a:endParaRPr lang="en-US" sz="2200" dirty="0"/>
          </a:p>
        </p:txBody>
      </p:sp>
      <p:pic>
        <p:nvPicPr>
          <p:cNvPr id="6" name="Content Placeholder 5">
            <a:extLst>
              <a:ext uri="{FF2B5EF4-FFF2-40B4-BE49-F238E27FC236}">
                <a16:creationId xmlns:a16="http://schemas.microsoft.com/office/drawing/2014/main" id="{764E9552-2CBB-D024-01D2-67D79A2569E6}"/>
              </a:ext>
            </a:extLst>
          </p:cNvPr>
          <p:cNvPicPr>
            <a:picLocks noGrp="1" noChangeAspect="1"/>
          </p:cNvPicPr>
          <p:nvPr>
            <p:ph sz="half" idx="1"/>
          </p:nvPr>
        </p:nvPicPr>
        <p:blipFill rotWithShape="1">
          <a:blip r:embed="rId2"/>
          <a:srcRect l="3106" r="9378"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04170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a:extLst>
              <a:ext uri="{FF2B5EF4-FFF2-40B4-BE49-F238E27FC236}">
                <a16:creationId xmlns:a16="http://schemas.microsoft.com/office/drawing/2014/main" id="{B4F5E15B-E20A-6DE9-565C-600D7501F219}"/>
              </a:ext>
            </a:extLst>
          </p:cNvPr>
          <p:cNvPicPr>
            <a:picLocks noGrp="1" noChangeAspect="1"/>
          </p:cNvPicPr>
          <p:nvPr>
            <p:ph sz="half" idx="1"/>
          </p:nvPr>
        </p:nvPicPr>
        <p:blipFill rotWithShape="1">
          <a:blip r:embed="rId2"/>
          <a:srcRect b="11897"/>
          <a:stretch/>
        </p:blipFill>
        <p:spPr>
          <a:xfrm>
            <a:off x="0" y="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6BFE0C-60F5-D178-EAD5-2B158B25C8EE}"/>
              </a:ext>
            </a:extLst>
          </p:cNvPr>
          <p:cNvSpPr>
            <a:spLocks noGrp="1"/>
          </p:cNvSpPr>
          <p:nvPr>
            <p:ph type="title"/>
          </p:nvPr>
        </p:nvSpPr>
        <p:spPr>
          <a:xfrm>
            <a:off x="7107107" y="0"/>
            <a:ext cx="4458817" cy="1899912"/>
          </a:xfrm>
        </p:spPr>
        <p:txBody>
          <a:bodyPr vert="horz" lIns="91440" tIns="45720" rIns="91440" bIns="45720" rtlCol="0" anchor="ctr">
            <a:normAutofit/>
          </a:bodyPr>
          <a:lstStyle/>
          <a:p>
            <a:r>
              <a:rPr lang="en-US" sz="4000" dirty="0"/>
              <a:t>The Enterprise as a Chimera</a:t>
            </a:r>
          </a:p>
        </p:txBody>
      </p:sp>
      <p:sp>
        <p:nvSpPr>
          <p:cNvPr id="4" name="Content Placeholder 3">
            <a:extLst>
              <a:ext uri="{FF2B5EF4-FFF2-40B4-BE49-F238E27FC236}">
                <a16:creationId xmlns:a16="http://schemas.microsoft.com/office/drawing/2014/main" id="{63F3C1D6-C3DA-176F-BA1A-98D629B25EF3}"/>
              </a:ext>
            </a:extLst>
          </p:cNvPr>
          <p:cNvSpPr>
            <a:spLocks noGrp="1"/>
          </p:cNvSpPr>
          <p:nvPr>
            <p:ph sz="half" idx="2"/>
          </p:nvPr>
        </p:nvSpPr>
        <p:spPr>
          <a:xfrm>
            <a:off x="7531610" y="1762298"/>
            <a:ext cx="4657341" cy="5095701"/>
          </a:xfrm>
        </p:spPr>
        <p:txBody>
          <a:bodyPr vert="horz" lIns="91440" tIns="45720" rIns="91440" bIns="45720" rtlCol="0">
            <a:noAutofit/>
          </a:bodyPr>
          <a:lstStyle/>
          <a:p>
            <a:r>
              <a:rPr lang="en-US" sz="2400" dirty="0">
                <a:effectLst/>
              </a:rPr>
              <a:t>private economic actors now play a double role—</a:t>
            </a:r>
          </a:p>
          <a:p>
            <a:r>
              <a:rPr lang="en-US" sz="2400" dirty="0">
                <a:effectLst/>
              </a:rPr>
              <a:t>They are the instruments of economic activity representing large amounts of aggregated productive forces</a:t>
            </a:r>
          </a:p>
          <a:p>
            <a:r>
              <a:rPr lang="en-US" sz="2400" dirty="0"/>
              <a:t>A</a:t>
            </a:r>
            <a:r>
              <a:rPr lang="en-US" sz="2400" dirty="0">
                <a:effectLst/>
              </a:rPr>
              <a:t>t the same time, they serve as the private sector administrative organ of the state that assumes oversight of the enterprise and can hold them accountable (through public elected and administrative bodies).</a:t>
            </a:r>
            <a:endParaRPr lang="en-US" sz="2400" dirty="0"/>
          </a:p>
        </p:txBody>
      </p:sp>
    </p:spTree>
    <p:extLst>
      <p:ext uri="{BB962C8B-B14F-4D97-AF65-F5344CB8AC3E}">
        <p14:creationId xmlns:p14="http://schemas.microsoft.com/office/powerpoint/2010/main" val="424560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C487-8C07-CAF4-9C52-26C832D6B28A}"/>
              </a:ext>
            </a:extLst>
          </p:cNvPr>
          <p:cNvSpPr>
            <a:spLocks noGrp="1"/>
          </p:cNvSpPr>
          <p:nvPr>
            <p:ph type="title"/>
          </p:nvPr>
        </p:nvSpPr>
        <p: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r>
              <a:rPr lang="en-US" dirty="0"/>
              <a:t>Governmentalization and Sovereign Immunity</a:t>
            </a:r>
          </a:p>
        </p:txBody>
      </p:sp>
      <p:sp>
        <p:nvSpPr>
          <p:cNvPr id="3" name="Content Placeholder 2">
            <a:extLst>
              <a:ext uri="{FF2B5EF4-FFF2-40B4-BE49-F238E27FC236}">
                <a16:creationId xmlns:a16="http://schemas.microsoft.com/office/drawing/2014/main" id="{D8E83712-08DF-8E81-BDA4-9CFDC55F2673}"/>
              </a:ext>
            </a:extLst>
          </p:cNvPr>
          <p:cNvSpPr>
            <a:spLocks noGrp="1"/>
          </p:cNvSpPr>
          <p:nvPr>
            <p:ph sz="half" idx="1"/>
          </p:nvPr>
        </p:nvSpPr>
        <p:spPr>
          <a:xfrm>
            <a:off x="518984" y="1825625"/>
            <a:ext cx="5500816" cy="466725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rmAutofit fontScale="92500" lnSpcReduction="10000"/>
          </a:bodyPr>
          <a:lstStyle/>
          <a:p>
            <a:r>
              <a:rPr lang="en-US" dirty="0"/>
              <a:t>If all companies are now exercising delegated sovereign power (through due diligence and reporting and accountability laws) </a:t>
            </a:r>
            <a:r>
              <a:rPr lang="en-US" b="1" i="1" dirty="0">
                <a:solidFill>
                  <a:srgbClr val="C00000"/>
                </a:solidFill>
              </a:rPr>
              <a:t>then it seems that the sovereign activities exception to immunity waivers no longer ought to apply. </a:t>
            </a:r>
          </a:p>
          <a:p>
            <a:r>
              <a:rPr lang="en-US" dirty="0"/>
              <a:t>Neither State nor enterprise ought to enjoy sovereign immunity </a:t>
            </a:r>
          </a:p>
          <a:p>
            <a:r>
              <a:rPr lang="en-US" dirty="0"/>
              <a:t>Because there is no sovereign in private in markets.</a:t>
            </a:r>
          </a:p>
          <a:p>
            <a:r>
              <a:rPr lang="en-US" dirty="0"/>
              <a:t>RESULT OPEN BORDERS; NO PUBLIC  POWER</a:t>
            </a:r>
          </a:p>
          <a:p>
            <a:endParaRPr lang="en-US" dirty="0"/>
          </a:p>
        </p:txBody>
      </p:sp>
      <p:sp>
        <p:nvSpPr>
          <p:cNvPr id="4" name="Content Placeholder 3">
            <a:extLst>
              <a:ext uri="{FF2B5EF4-FFF2-40B4-BE49-F238E27FC236}">
                <a16:creationId xmlns:a16="http://schemas.microsoft.com/office/drawing/2014/main" id="{68CA8B57-CC9B-203C-EA55-04610E2C2C5A}"/>
              </a:ext>
            </a:extLst>
          </p:cNvPr>
          <p:cNvSpPr>
            <a:spLocks noGrp="1"/>
          </p:cNvSpPr>
          <p:nvPr>
            <p:ph sz="half" idx="2"/>
          </p:nvPr>
        </p:nvSpPr>
        <p:spPr>
          <a:xfrm>
            <a:off x="6172199" y="1825624"/>
            <a:ext cx="5500815" cy="4667249"/>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fontScale="92500" lnSpcReduction="10000"/>
          </a:bodyPr>
          <a:lstStyle/>
          <a:p>
            <a:r>
              <a:rPr lang="en-US" dirty="0"/>
              <a:t>Conversely the argument could be made that all entities irrespective of their character as private or public ought to enjoy sovereign immunity with respect to their regulatory obligations, </a:t>
            </a:r>
          </a:p>
          <a:p>
            <a:r>
              <a:rPr lang="en-US" b="1" i="1" dirty="0">
                <a:solidFill>
                  <a:srgbClr val="C00000"/>
                </a:solidFill>
              </a:rPr>
              <a:t>State immunity ought to shield all companies as sovereign agent of the state (no one is going to like that)</a:t>
            </a:r>
          </a:p>
          <a:p>
            <a:r>
              <a:rPr lang="en-US" dirty="0"/>
              <a:t>Because there are no private markets only sovereign market activity. </a:t>
            </a:r>
          </a:p>
          <a:p>
            <a:r>
              <a:rPr lang="en-US" dirty="0"/>
              <a:t>RESULT CLOSED BORDERS</a:t>
            </a:r>
          </a:p>
          <a:p>
            <a:endParaRPr lang="en-US" dirty="0"/>
          </a:p>
        </p:txBody>
      </p:sp>
    </p:spTree>
    <p:extLst>
      <p:ext uri="{BB962C8B-B14F-4D97-AF65-F5344CB8AC3E}">
        <p14:creationId xmlns:p14="http://schemas.microsoft.com/office/powerpoint/2010/main" val="2624186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A5A4AE39-B7EC-B299-38B1-C5E7E48D5B68}"/>
              </a:ext>
            </a:extLst>
          </p:cNvPr>
          <p:cNvPicPr>
            <a:picLocks noGrp="1" noChangeAspect="1"/>
          </p:cNvPicPr>
          <p:nvPr>
            <p:ph sz="half" idx="2"/>
          </p:nvPr>
        </p:nvPicPr>
        <p:blipFill rotWithShape="1">
          <a:blip r:embed="rId2"/>
          <a:srcRect l="5179" r="-2" b="-2"/>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07AEAE-AAAB-8F10-8CF0-07822F5BE625}"/>
              </a:ext>
            </a:extLst>
          </p:cNvPr>
          <p:cNvSpPr>
            <a:spLocks noGrp="1"/>
          </p:cNvSpPr>
          <p:nvPr>
            <p:ph type="title"/>
          </p:nvPr>
        </p:nvSpPr>
        <p:spPr>
          <a:xfrm>
            <a:off x="609737" y="0"/>
            <a:ext cx="3822189" cy="1899912"/>
          </a:xfrm>
        </p:spPr>
        <p:txBody>
          <a:bodyPr vert="horz" lIns="91440" tIns="45720" rIns="91440" bIns="45720" rtlCol="0" anchor="ctr">
            <a:normAutofit/>
          </a:bodyPr>
          <a:lstStyle/>
          <a:p>
            <a:r>
              <a:rPr lang="en-US" sz="4000" b="1" dirty="0"/>
              <a:t>Rise of Human Rights Torts</a:t>
            </a:r>
          </a:p>
        </p:txBody>
      </p:sp>
      <p:sp>
        <p:nvSpPr>
          <p:cNvPr id="3" name="Content Placeholder 2">
            <a:extLst>
              <a:ext uri="{FF2B5EF4-FFF2-40B4-BE49-F238E27FC236}">
                <a16:creationId xmlns:a16="http://schemas.microsoft.com/office/drawing/2014/main" id="{088A71D1-987F-E885-18F3-1741C410CF68}"/>
              </a:ext>
            </a:extLst>
          </p:cNvPr>
          <p:cNvSpPr>
            <a:spLocks noGrp="1"/>
          </p:cNvSpPr>
          <p:nvPr>
            <p:ph sz="half" idx="1"/>
          </p:nvPr>
        </p:nvSpPr>
        <p:spPr>
          <a:xfrm>
            <a:off x="0" y="1705232"/>
            <a:ext cx="4660389" cy="5152757"/>
          </a:xfrm>
        </p:spPr>
        <p:txBody>
          <a:bodyPr vert="horz" lIns="91440" tIns="45720" rIns="91440" bIns="45720" rtlCol="0">
            <a:noAutofit/>
          </a:bodyPr>
          <a:lstStyle/>
          <a:p>
            <a:r>
              <a:rPr lang="en-US" sz="2400" dirty="0"/>
              <a:t>Human rights tort cases suggesting that under some circumstances parent companies may be held liable</a:t>
            </a:r>
          </a:p>
          <a:p>
            <a:pPr lvl="1"/>
            <a:r>
              <a:rPr lang="en-US" dirty="0"/>
              <a:t>Issue one of control and super vision</a:t>
            </a:r>
          </a:p>
          <a:p>
            <a:pPr lvl="1"/>
            <a:r>
              <a:rPr lang="en-US" dirty="0"/>
              <a:t>Principle is ATTRIBUTION</a:t>
            </a:r>
          </a:p>
          <a:p>
            <a:r>
              <a:rPr lang="en-US" sz="2400" dirty="0"/>
              <a:t>Climate cases</a:t>
            </a:r>
          </a:p>
          <a:p>
            <a:pPr lvl="1"/>
            <a:r>
              <a:rPr lang="en-US" dirty="0"/>
              <a:t>Imposition of government obligation effectuated through intervention in corporate governance may extend liability for corporate acts back to the state</a:t>
            </a:r>
          </a:p>
        </p:txBody>
      </p:sp>
    </p:spTree>
    <p:extLst>
      <p:ext uri="{BB962C8B-B14F-4D97-AF65-F5344CB8AC3E}">
        <p14:creationId xmlns:p14="http://schemas.microsoft.com/office/powerpoint/2010/main" val="245346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359"/>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E0355-0048-B89F-CEBE-9DBABA513E32}"/>
              </a:ext>
            </a:extLst>
          </p:cNvPr>
          <p:cNvSpPr>
            <a:spLocks noGrp="1"/>
          </p:cNvSpPr>
          <p:nvPr>
            <p:ph type="title"/>
          </p:nvPr>
        </p:nvSpPr>
        <p:spPr>
          <a:xfrm>
            <a:off x="0" y="0"/>
            <a:ext cx="10515600" cy="1325563"/>
          </a:xfrm>
        </p:spPr>
        <p:txBody>
          <a:bodyPr/>
          <a:lstStyle/>
          <a:p>
            <a:r>
              <a:rPr lang="en-US" b="1" dirty="0"/>
              <a:t>Signifying </a:t>
            </a:r>
            <a:r>
              <a:rPr lang="en-US" b="1" i="1" dirty="0"/>
              <a:t>SRL v. Servicio Nacional de Trigo</a:t>
            </a:r>
            <a:br>
              <a:rPr lang="en-US" b="1" dirty="0"/>
            </a:br>
            <a:r>
              <a:rPr lang="en-US" sz="3200" b="1" dirty="0">
                <a:effectLst/>
              </a:rPr>
              <a:t>[1956] 3 WLR 948</a:t>
            </a:r>
            <a:endParaRPr lang="en-US" sz="3200" b="1" dirty="0"/>
          </a:p>
        </p:txBody>
      </p:sp>
      <p:sp>
        <p:nvSpPr>
          <p:cNvPr id="3" name="Content Placeholder 2">
            <a:extLst>
              <a:ext uri="{FF2B5EF4-FFF2-40B4-BE49-F238E27FC236}">
                <a16:creationId xmlns:a16="http://schemas.microsoft.com/office/drawing/2014/main" id="{9911E2B1-18DA-C04E-6382-A02528C7DB1F}"/>
              </a:ext>
            </a:extLst>
          </p:cNvPr>
          <p:cNvSpPr>
            <a:spLocks noGrp="1"/>
          </p:cNvSpPr>
          <p:nvPr>
            <p:ph idx="1"/>
          </p:nvPr>
        </p:nvSpPr>
        <p:spPr>
          <a:xfrm>
            <a:off x="1" y="1253330"/>
            <a:ext cx="5968537" cy="5604669"/>
          </a:xfrm>
          <a:solidFill>
            <a:schemeClr val="bg1">
              <a:lumMod val="75000"/>
            </a:schemeClr>
          </a:solidFill>
        </p:spPr>
        <p:txBody>
          <a:bodyPr>
            <a:normAutofit fontScale="77500" lnSpcReduction="20000"/>
          </a:bodyPr>
          <a:lstStyle/>
          <a:p>
            <a:r>
              <a:rPr lang="en-US" sz="3800" dirty="0">
                <a:effectLst/>
                <a:latin typeface="+mj-lt"/>
              </a:rPr>
              <a:t>a commercial agreement between a private Italian company and a Spanish entity, established as a state owned corporation, for the sale of tens of thousands of tons of rye.</a:t>
            </a:r>
          </a:p>
          <a:p>
            <a:r>
              <a:rPr lang="en-US" sz="3800" dirty="0">
                <a:effectLst/>
                <a:latin typeface="+mj-lt"/>
              </a:rPr>
              <a:t>dismissed on grounds of sovereign immunity at the request of the Spanish state. </a:t>
            </a:r>
          </a:p>
          <a:p>
            <a:r>
              <a:rPr lang="en-US" sz="3800" dirty="0">
                <a:effectLst/>
                <a:latin typeface="+mj-lt"/>
              </a:rPr>
              <a:t>The rationale was that the SOE was performing sovereign actions in transnational agricultural markets</a:t>
            </a:r>
          </a:p>
          <a:p>
            <a:r>
              <a:rPr lang="en-US" sz="3800" dirty="0">
                <a:latin typeface="+mj-lt"/>
              </a:rPr>
              <a:t>T</a:t>
            </a:r>
            <a:r>
              <a:rPr lang="en-US" sz="3800" dirty="0">
                <a:effectLst/>
                <a:latin typeface="+mj-lt"/>
              </a:rPr>
              <a:t>he character of the transactions, though</a:t>
            </a:r>
            <a:br>
              <a:rPr lang="en-US" sz="3800" dirty="0">
                <a:latin typeface="+mj-lt"/>
              </a:rPr>
            </a:br>
            <a:r>
              <a:rPr lang="en-US" sz="3800" dirty="0">
                <a:effectLst/>
                <a:latin typeface="+mj-lt"/>
              </a:rPr>
              <a:t>they appeared at first glance to mimic commercial transactions, were instead better signified as sovereign.</a:t>
            </a:r>
          </a:p>
          <a:p>
            <a:endParaRPr lang="en-US" dirty="0"/>
          </a:p>
        </p:txBody>
      </p:sp>
    </p:spTree>
    <p:extLst>
      <p:ext uri="{BB962C8B-B14F-4D97-AF65-F5344CB8AC3E}">
        <p14:creationId xmlns:p14="http://schemas.microsoft.com/office/powerpoint/2010/main" val="2653874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1154</Words>
  <Application>Microsoft Macintosh PowerPoint</Application>
  <PresentationFormat>Widescreen</PresentationFormat>
  <Paragraphs>83</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inherit</vt:lpstr>
      <vt:lpstr>Arial</vt:lpstr>
      <vt:lpstr>Calibri</vt:lpstr>
      <vt:lpstr>Calibri Light</vt:lpstr>
      <vt:lpstr>Century Gothic</vt:lpstr>
      <vt:lpstr>Times New Roman</vt:lpstr>
      <vt:lpstr>Office Theme</vt:lpstr>
      <vt:lpstr>Un somaro, ma solenne. Quando a un tratto, ho che portento! Su le spalle a cento a cento Gli spuntavano le penne Ed in alto, fsct, volò! Ed in cima a un campanile Come in trono si fermò. [An ass, but solemn. When all of a sudden, oh what a wonder! Up on his back in the hundreds Feathers were poking out;  And into the air, fsct, he flew! And to the top of a bell tower To perch as if on a throne.]</vt:lpstr>
      <vt:lpstr>The Context</vt:lpstr>
      <vt:lpstr>The “Deal”  for SOEs</vt:lpstr>
      <vt:lpstr>Wrestling with the issue of state liability for the wrongs of their SOEs</vt:lpstr>
      <vt:lpstr>Governmentalization of the Private Sector</vt:lpstr>
      <vt:lpstr>The Enterprise as a Chimera</vt:lpstr>
      <vt:lpstr>Governmentalization and Sovereign Immunity</vt:lpstr>
      <vt:lpstr>Rise of Human Rights Torts</vt:lpstr>
      <vt:lpstr>Signifying SRL v. Servicio Nacional de Trigo [1956] 3 WLR 948</vt:lpstr>
      <vt:lpstr>Resignifying SRL v. Servicio Nacional de Trigo [1956] 3 WLR 948</vt:lpstr>
      <vt:lpstr>The State/Enterprise have Two Bodies</vt:lpstr>
      <vt:lpstr>Concluding Thoughts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somaro, ma solenne. Quando a un tratto, ho che portento! Su le spalle a cento a cento Gli spuntavano le penne Ed in alto, fsct, volò! Ed in cima a un campanile Come in trono si fermò. [A ass, but solemn. When all of a sudden, oh what a wonder! Up on his back in the hundreds Feathers were poking out;  And into the air, fsct, he flew! And to the top of a bell tower To perch as if on a throne.]</dc:title>
  <dc:creator>Backer, Larry Cata</dc:creator>
  <cp:lastModifiedBy>Backer, Larry Cata</cp:lastModifiedBy>
  <cp:revision>22</cp:revision>
  <dcterms:created xsi:type="dcterms:W3CDTF">2023-02-09T15:02:46Z</dcterms:created>
  <dcterms:modified xsi:type="dcterms:W3CDTF">2023-02-10T13:55:04Z</dcterms:modified>
</cp:coreProperties>
</file>