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63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8EC4-566F-775C-9076-EF759770C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45885-F95D-32ED-6760-E76A123AF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8F430-F8C1-7400-7900-83DC65B9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3AAB0-06C2-D657-EBF1-8E137D2B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84CCD-A772-920B-6A27-C560A1BA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03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F770-8B51-E895-039B-CF19A407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D3844-F7F0-0A3E-51E2-189F9DAFE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36E26-4559-A9CC-6BD0-B4C1F47F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ED795-1F12-E69D-0148-1296C269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A0F32-797E-AAF7-2539-49519E8A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0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F6BB30-38FB-5E19-8A6D-0447FB965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E0349-65F2-3978-6981-9147C6B9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D4302-13FE-1AF0-6B87-D68B1DF9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9972D-1BD7-7F34-D610-516B2839A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404D5-C300-260D-C50C-98A1B890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561-267F-9DC0-33E5-29257F94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BD923-005A-07DA-BD38-79390A8F8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A8E9-5E97-00F4-A2E4-C194A4BC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48BFC-3145-5B80-0F0B-7E00E8D8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B1815-3337-7FDB-45AC-C394BC145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5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229C4-B936-5649-A081-0EF0C3E7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90C97-6F88-133C-2A27-E5F730754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1EAC4-678F-2AA8-08EF-FC4389AC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6769D-F910-99AD-3C38-F0144283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3EF59-66F9-0582-595F-EFAC8DBF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4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47921-5536-5D04-EDDA-605CD427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0C8F2-1462-7F7E-7309-0543D81B3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30AB9-BDC1-48C5-A9B7-DCDD6E154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52469-4329-910A-28DB-67DA4649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98B0D-D7C9-EF64-580C-A0FA264D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DADF5-694A-AFCF-E3D0-16071DD6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2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B6E2-8B63-3A77-A7A0-FA8CA944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C4EB8-95A3-2F4F-F02C-CABD7DBCA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21D90-8CF7-4E3D-C89F-893818D80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8967E-198C-6AD4-ED53-09C5803EB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75700-09CE-4579-11A8-DD901F1154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0B4BDB-CBD5-AF91-0B80-ADA7ADD0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F7780-CEBC-580F-73DC-4D4B9D4AD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55115B-FC99-AB36-4906-13C27825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4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4F0B-868F-EBA1-ED64-E61DC5F4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823E10-AF81-1FAF-BB9B-B1A878C3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A02D3-168B-147E-9BAB-3D5F3EE4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8859F-4919-FBF6-ADBC-1BD6B95D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1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C9519-D19B-413C-5B28-AD6DCE55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869B7-D93C-D29C-0CF8-28020A52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F268E-093B-5524-E082-DAECD108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7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711E-88CF-AF8E-C50B-8C18AA8A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DD9E2-4A23-CF76-21DA-68BE20D5B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89D27-61BA-A5EF-5668-6D9A68DF9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3AF42-D27A-2036-F254-A34DEBB3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DFBC4-56C5-DBDE-B916-A0EAF6AE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42697-F6D7-7C96-37FA-EE576BF2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B20D1-EDD5-7853-8ED2-3197B465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02036-01C7-1BB2-AE06-B44EA59DB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C6C86-6FB4-6B67-2C9F-F5B741A69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382F3-C49D-BDA8-8919-6A432898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8C207-ECC9-A40C-EF97-CDFF68FC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10681-9F6A-989D-1649-6344D858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3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08AC4-F2FE-AF8B-A305-41D4936A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A4808-110E-062E-4450-FE2A25E52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D14A-9108-BF08-58A4-14CEF6DC2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2303-D250-F34A-B7A6-AEB956303CDA}" type="datetimeFigureOut">
              <a:rPr lang="en-US" smtClean="0"/>
              <a:t>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1717A-0081-C133-7A7E-392B4794F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145F5-4509-F213-B0FB-A3D639C3E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0836D-9CEF-274A-8F09-54FC66D9E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k.net/derivatives/7955971/ny-fed-paper-warns-of-systemic-risks-from-sofr-credit-line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pri.org/private-equity/managing-esg-risk-in-the-supply-chains-of-private-companies-and-assets/615.articl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cfainstitute.org/investor/2018/07/18/four-challenges-in-the-esg-market-whats-next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agencies/ebsa/about-ebsa/our-activities/resource-center/fact-sheets/final-rule-on-prudence-and-loyalty-in-selecting-plan-investments-and-exercising-shareholder-right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e/environmental-social-and-governance-esg-criteria.as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idelity.com.hk/en/articles/pages/2019-03-13-commitment-to-responsible-investing-1552453833747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BE83-DFB4-4140-B07D-D15DF8521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584" y="0"/>
            <a:ext cx="9144000" cy="1104693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r>
              <a:rPr lang="en-US" dirty="0"/>
              <a:t>The ESG Wars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4BA22-6BD2-2CAF-0577-FED8C3AB8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9144000" cy="1655762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 lnSpcReduction="10000"/>
          </a:bodyPr>
          <a:lstStyle/>
          <a:p>
            <a:r>
              <a:rPr lang="en-US" dirty="0"/>
              <a:t>Larry Catá Backer (</a:t>
            </a:r>
            <a:r>
              <a:rPr lang="zh-CN" altLang="en-US"/>
              <a:t>白 轲</a:t>
            </a:r>
            <a:r>
              <a:rPr lang="en-US" altLang="zh-CN" dirty="0"/>
              <a:t>)</a:t>
            </a:r>
          </a:p>
          <a:p>
            <a:r>
              <a:rPr lang="en-US" dirty="0"/>
              <a:t>W. Richard and Mary Eshelman Faculty Scholar Professor of Law and International Affairs; Pennsylvania State University</a:t>
            </a:r>
          </a:p>
          <a:p>
            <a:r>
              <a:rPr lang="en-US" dirty="0"/>
              <a:t>Presentation at University of Dundee, Scotland, 13 February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9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6179-B760-C078-9EF7-D01A7504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Tool: Operational (Systemic) Risk</a:t>
            </a:r>
          </a:p>
        </p:txBody>
      </p:sp>
      <p:pic>
        <p:nvPicPr>
          <p:cNvPr id="6" name="Content Placeholder 5" descr="A picture containing text, piano&#10;&#10;Description automatically generated">
            <a:extLst>
              <a:ext uri="{FF2B5EF4-FFF2-40B4-BE49-F238E27FC236}">
                <a16:creationId xmlns:a16="http://schemas.microsoft.com/office/drawing/2014/main" id="{0C548FA5-8141-0D3D-3B1E-AAAEF2FC7D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690687"/>
            <a:ext cx="6289589" cy="403049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013C7-0243-AD28-5FBC-9F2F6E34E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01497" cy="4945878"/>
          </a:xfrm>
        </p:spPr>
        <p:txBody>
          <a:bodyPr>
            <a:normAutofit/>
          </a:bodyPr>
          <a:lstStyle/>
          <a:p>
            <a:r>
              <a:rPr lang="en-US" dirty="0"/>
              <a:t>Compliance and Reporting regimes</a:t>
            </a:r>
          </a:p>
          <a:p>
            <a:r>
              <a:rPr lang="en-US" dirty="0"/>
              <a:t>Identification of risk markers</a:t>
            </a:r>
          </a:p>
          <a:p>
            <a:r>
              <a:rPr lang="en-US" dirty="0"/>
              <a:t>Contextual analysis</a:t>
            </a:r>
          </a:p>
          <a:p>
            <a:r>
              <a:rPr lang="en-US" dirty="0"/>
              <a:t>Risk</a:t>
            </a:r>
          </a:p>
          <a:p>
            <a:pPr lvl="1"/>
            <a:r>
              <a:rPr lang="en-US" dirty="0"/>
              <a:t>Avoidance or correction</a:t>
            </a:r>
          </a:p>
          <a:p>
            <a:pPr lvl="1"/>
            <a:r>
              <a:rPr lang="en-US" dirty="0"/>
              <a:t>Effect on Valuing or costing operations</a:t>
            </a:r>
          </a:p>
          <a:p>
            <a:r>
              <a:rPr lang="en-US" dirty="0"/>
              <a:t>Governmentalization of the enterprise</a:t>
            </a:r>
          </a:p>
          <a:p>
            <a:pPr lvl="1"/>
            <a:r>
              <a:rPr lang="en-US" dirty="0"/>
              <a:t>Are all entities SOEs now?</a:t>
            </a:r>
          </a:p>
          <a:p>
            <a:pPr lvl="1"/>
            <a:r>
              <a:rPr lang="en-US" dirty="0"/>
              <a:t>State Owned Versus State Controlled entities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06826-4E45-90CC-FACD-C5D3117BD820}"/>
              </a:ext>
            </a:extLst>
          </p:cNvPr>
          <p:cNvSpPr txBox="1"/>
          <p:nvPr/>
        </p:nvSpPr>
        <p:spPr>
          <a:xfrm>
            <a:off x="2286000" y="5877008"/>
            <a:ext cx="92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Risk.net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7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F846E-CC2E-C26D-5D18-B64E9887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Internal Tool: Global Production Chain Risks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1A693-9588-8E67-29CD-9AD4FE175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Hardening of markets driven guidance through soft law regimes</a:t>
            </a:r>
          </a:p>
          <a:p>
            <a:r>
              <a:rPr lang="en-US" sz="2200" dirty="0"/>
              <a:t>Complicity as risk</a:t>
            </a:r>
          </a:p>
          <a:p>
            <a:pPr lvl="1"/>
            <a:r>
              <a:rPr lang="en-US" sz="2200" dirty="0"/>
              <a:t>Complicity in or of what?</a:t>
            </a:r>
          </a:p>
          <a:p>
            <a:r>
              <a:rPr lang="en-US" sz="2200" dirty="0"/>
              <a:t>Balancing and prioritizing risk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51A48B0-5A42-1034-7FBC-A4081CB319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3638" y="640080"/>
            <a:ext cx="6865035" cy="5577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4BBC05-11AA-49F8-BA8D-CEDFCF9D2C6C}"/>
              </a:ext>
            </a:extLst>
          </p:cNvPr>
          <p:cNvSpPr txBox="1"/>
          <p:nvPr/>
        </p:nvSpPr>
        <p:spPr>
          <a:xfrm>
            <a:off x="6746790" y="635329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PRI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8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49A704F3-ECF0-9A4F-5EA8-FCF61A9FC4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9091" b="161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4B71AD-6C3E-F1EC-C0CD-9DF88F75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Coherence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7791D-7E20-3DE3-69B6-EBBAC0B8F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Definitions</a:t>
            </a:r>
          </a:p>
          <a:p>
            <a:r>
              <a:rPr lang="en-US" dirty="0"/>
              <a:t>Methods of Assessments</a:t>
            </a:r>
          </a:p>
          <a:p>
            <a:r>
              <a:rPr lang="en-US" dirty="0"/>
              <a:t>Quality of data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Scalability</a:t>
            </a:r>
          </a:p>
          <a:p>
            <a:r>
              <a:rPr lang="en-US" dirty="0"/>
              <a:t>Comparability</a:t>
            </a:r>
          </a:p>
          <a:p>
            <a:r>
              <a:rPr lang="en-US" dirty="0"/>
              <a:t>Liability-consequences</a:t>
            </a:r>
          </a:p>
          <a:p>
            <a:pPr lvl="1"/>
            <a:r>
              <a:rPr lang="en-US" dirty="0"/>
              <a:t>Pix </a:t>
            </a:r>
            <a:r>
              <a:rPr lang="en-US" dirty="0">
                <a:hlinkClick r:id="rId3"/>
              </a:rPr>
              <a:t>CFA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70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7AF11-51E8-5EA4-5F43-78375471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Contradictions of 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1D225-C569-4383-A380-84EF2E3E4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351" y="1782980"/>
            <a:ext cx="4466502" cy="50750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Compliance oriented risk</a:t>
            </a:r>
          </a:p>
          <a:p>
            <a:pPr lvl="1"/>
            <a:r>
              <a:rPr lang="en-US" sz="2000" dirty="0"/>
              <a:t>The primary purpose of business is to comply with mandatory obligations (prevent-mitigate-prevent)</a:t>
            </a:r>
          </a:p>
          <a:p>
            <a:pPr lvl="1"/>
            <a:r>
              <a:rPr lang="en-US" sz="2000" dirty="0"/>
              <a:t>VERSUS</a:t>
            </a:r>
          </a:p>
          <a:p>
            <a:pPr lvl="1"/>
            <a:r>
              <a:rPr lang="en-US" sz="2000" dirty="0"/>
              <a:t>Business risk for return (return net of compensation for unavoidable harm as a function of return)</a:t>
            </a:r>
          </a:p>
          <a:p>
            <a:r>
              <a:rPr lang="en-US" sz="2000" dirty="0"/>
              <a:t>Objectives oriented risk</a:t>
            </a:r>
          </a:p>
          <a:p>
            <a:pPr lvl="1"/>
            <a:r>
              <a:rPr lang="en-US" sz="2000" dirty="0"/>
              <a:t>M-L and post colonial: privileging development</a:t>
            </a:r>
          </a:p>
          <a:p>
            <a:pPr lvl="1"/>
            <a:r>
              <a:rPr lang="en-US" sz="2000" dirty="0"/>
              <a:t>Liberal democratic privileging rights-based harm prevention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BD537CDA-D24D-CCDE-66A0-4E5E6FECD3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5320" y="1900368"/>
            <a:ext cx="6253212" cy="412711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2060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truck, transport&#10;&#10;Description automatically generated">
            <a:extLst>
              <a:ext uri="{FF2B5EF4-FFF2-40B4-BE49-F238E27FC236}">
                <a16:creationId xmlns:a16="http://schemas.microsoft.com/office/drawing/2014/main" id="{201ADD07-3E3B-A315-0332-C8DA886E9F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111" r="-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6C9DD-FBF5-E75E-CA80-7281AB12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/>
              <a:t>From Contradiction and Incoherence to Resistance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C4F9-D4E0-7C01-27AF-2790036BE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568" y="3417573"/>
            <a:ext cx="5177481" cy="344042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endParaRPr lang="en-US" sz="1400" dirty="0"/>
          </a:p>
          <a:p>
            <a:r>
              <a:rPr lang="en-US" sz="1800" b="1" dirty="0"/>
              <a:t>Risk as battleground</a:t>
            </a:r>
          </a:p>
          <a:p>
            <a:pPr lvl="1"/>
            <a:r>
              <a:rPr lang="en-US" sz="1800" b="1" dirty="0"/>
              <a:t>Proxy for business purpose and the role of economic activity in human political organization</a:t>
            </a:r>
          </a:p>
          <a:p>
            <a:pPr lvl="1"/>
            <a:r>
              <a:rPr lang="en-US" sz="1800" b="1" dirty="0"/>
              <a:t>What s Profit and for whose benefit</a:t>
            </a:r>
          </a:p>
          <a:p>
            <a:r>
              <a:rPr lang="en-US" sz="1800" b="1" dirty="0"/>
              <a:t>Identifying fields of battle</a:t>
            </a:r>
          </a:p>
          <a:p>
            <a:pPr lvl="1"/>
            <a:r>
              <a:rPr lang="en-US" sz="1800" b="1" dirty="0"/>
              <a:t>Mandatory disclosures</a:t>
            </a:r>
          </a:p>
          <a:p>
            <a:pPr lvl="1"/>
            <a:r>
              <a:rPr lang="en-US" sz="1800" b="1" dirty="0"/>
              <a:t>Mandatory action given conclusions</a:t>
            </a:r>
          </a:p>
          <a:p>
            <a:pPr lvl="1"/>
            <a:r>
              <a:rPr lang="en-US" sz="1800" b="1" dirty="0"/>
              <a:t>Access to markets</a:t>
            </a:r>
          </a:p>
          <a:p>
            <a:pPr lvl="1"/>
            <a:r>
              <a:rPr lang="en-US" sz="1800" b="1" dirty="0"/>
              <a:t>Cost of production</a:t>
            </a:r>
          </a:p>
          <a:p>
            <a:pPr lvl="1"/>
            <a:r>
              <a:rPr lang="en-US" sz="1800" b="1" dirty="0"/>
              <a:t>Cost of capital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839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holding a paper and standing in front of flags&#10;&#10;Description automatically generated with medium confidence">
            <a:extLst>
              <a:ext uri="{FF2B5EF4-FFF2-40B4-BE49-F238E27FC236}">
                <a16:creationId xmlns:a16="http://schemas.microsoft.com/office/drawing/2014/main" id="{60CD89AB-3754-674C-08F9-B811FF35EF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16" r="12165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BD4295-8CF6-E15D-502C-E36826B1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37EA-F9F7-BE03-BDC9-F5BC43B70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1828800"/>
            <a:ext cx="4657341" cy="434816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dirty="0"/>
              <a:t>US State Attorneys General sue to prevent  use of ESG in making pension investment decisions</a:t>
            </a:r>
          </a:p>
          <a:p>
            <a:pPr lvl="1"/>
            <a:r>
              <a:rPr lang="en-US" sz="2000" dirty="0"/>
              <a:t>Issue is one of privileging ESG over financial objectives where legal compliance is not otherwise implicated </a:t>
            </a:r>
          </a:p>
          <a:p>
            <a:pPr lvl="1"/>
            <a:r>
              <a:rPr lang="en-US" sz="2000" dirty="0"/>
              <a:t>Biden Administration </a:t>
            </a:r>
            <a:r>
              <a:rPr lang="en-US" sz="1900" dirty="0">
                <a:hlinkClick r:id="rId3"/>
              </a:rPr>
              <a:t>final rule</a:t>
            </a:r>
            <a:r>
              <a:rPr lang="en-US" sz="1900" dirty="0"/>
              <a:t> </a:t>
            </a:r>
            <a:r>
              <a:rPr lang="en-US" sz="2000" dirty="0"/>
              <a:t>: “fiduciaries are permitted to weigh “the economic effects of climate change and other ESG considerations” as long as such concerns are relevant to a risk-and-return analysis.”</a:t>
            </a:r>
          </a:p>
          <a:p>
            <a:r>
              <a:rPr lang="en-US" sz="2000" dirty="0"/>
              <a:t>Challenge to SEC efforts to mandate ESG disclosure in securities disclosures.</a:t>
            </a:r>
          </a:p>
          <a:p>
            <a:pPr lvl="1"/>
            <a:r>
              <a:rPr lang="en-US" sz="2000" dirty="0"/>
              <a:t>“Only Financial Criteria” strategy</a:t>
            </a:r>
          </a:p>
        </p:txBody>
      </p:sp>
    </p:spTree>
    <p:extLst>
      <p:ext uri="{BB962C8B-B14F-4D97-AF65-F5344CB8AC3E}">
        <p14:creationId xmlns:p14="http://schemas.microsoft.com/office/powerpoint/2010/main" val="255092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F0CF5-B8B0-AE60-05AC-B5C60373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Does ESG Have an Ideology</a:t>
            </a:r>
          </a:p>
        </p:txBody>
      </p:sp>
      <p:pic>
        <p:nvPicPr>
          <p:cNvPr id="10" name="Content Placeholder 9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0F88E271-2F4A-082C-FA12-11D5BAE66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388" r="335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6A201-E700-EDAF-4695-F00E7FA7C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402187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/>
              <a:t>There is a suggestion that ESG is economics not ideology</a:t>
            </a:r>
          </a:p>
          <a:p>
            <a:pPr lvl="1"/>
            <a:r>
              <a:rPr lang="en-US" sz="2000" dirty="0"/>
              <a:t>Yet that misses the point</a:t>
            </a:r>
          </a:p>
          <a:p>
            <a:pPr lvl="1"/>
            <a:r>
              <a:rPr lang="en-US" sz="2000" dirty="0"/>
              <a:t>Economics is itself an expression of ideology </a:t>
            </a:r>
          </a:p>
          <a:p>
            <a:pPr lvl="1"/>
            <a:r>
              <a:rPr lang="en-US" sz="2000" dirty="0"/>
              <a:t>Providing the foundational principles and assumptions on  which its lens can develop self referencing rationalization</a:t>
            </a:r>
          </a:p>
          <a:p>
            <a:r>
              <a:rPr lang="en-US" sz="2000" dirty="0"/>
              <a:t>ESG is a vessel </a:t>
            </a:r>
          </a:p>
          <a:p>
            <a:pPr lvl="1"/>
            <a:r>
              <a:rPr lang="en-US" sz="2000" dirty="0"/>
              <a:t>For risk assessed against objectives</a:t>
            </a:r>
          </a:p>
          <a:p>
            <a:pPr lvl="1"/>
            <a:r>
              <a:rPr lang="en-US" sz="2000" dirty="0"/>
              <a:t> For impact assessed against ideal states</a:t>
            </a:r>
          </a:p>
          <a:p>
            <a:r>
              <a:rPr lang="en-US" sz="2000" dirty="0"/>
              <a:t>Contests over ideology is reflected in current debate</a:t>
            </a:r>
          </a:p>
          <a:p>
            <a:pPr lvl="1"/>
            <a:r>
              <a:rPr lang="en-US" sz="2000" dirty="0"/>
              <a:t>Traditional financial objectives centered on firm</a:t>
            </a:r>
          </a:p>
          <a:p>
            <a:pPr lvl="1"/>
            <a:r>
              <a:rPr lang="en-US" sz="2000" dirty="0"/>
              <a:t>Liberal democratic social objectives grounded on human rights/environment</a:t>
            </a:r>
          </a:p>
          <a:p>
            <a:pPr lvl="1"/>
            <a:r>
              <a:rPr lang="en-US" sz="2000" dirty="0"/>
              <a:t>Marxist-Leninist/Developing States objectives based on development, security, and sustainability </a:t>
            </a:r>
          </a:p>
          <a:p>
            <a:pPr lvl="1"/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3150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71AE9D-D1BE-D3AF-29A5-7F123C60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A74A3A2-B989-E836-5529-8CA5DF703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2" r="-1" b="-1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5650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08-92D5-2604-80E8-C3B79EE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292" y="2280422"/>
            <a:ext cx="1942070" cy="1325563"/>
          </a:xfrm>
        </p:spPr>
        <p:txBody>
          <a:bodyPr/>
          <a:lstStyle/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16482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D504-75DB-EC9A-F234-C5D0E079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14568" cy="1325563"/>
          </a:xfrm>
        </p:spPr>
        <p:txBody>
          <a:bodyPr/>
          <a:lstStyle/>
          <a:p>
            <a:r>
              <a:rPr lang="en-US" dirty="0"/>
              <a:t>What’s the Fuss?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7FC0-DB4F-74FF-1796-59508751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0538"/>
            <a:ext cx="6168082" cy="51673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Risk or Impact?</a:t>
            </a:r>
          </a:p>
          <a:p>
            <a:pPr lvl="1"/>
            <a:r>
              <a:rPr lang="en-US" dirty="0"/>
              <a:t>ESG has evolved from a means of broadening risk assessment to a tool for alignment with  normative agendas agendas around the shape and operation of economic activity (impacts) </a:t>
            </a:r>
          </a:p>
          <a:p>
            <a:pPr lvl="1"/>
            <a:r>
              <a:rPr lang="en-US" dirty="0"/>
              <a:t>The ideologies embedded in ESG have sparked strong reaction</a:t>
            </a:r>
          </a:p>
          <a:p>
            <a:r>
              <a:rPr lang="en-US" dirty="0"/>
              <a:t>The fight for the control of the narrative of ESG and its use is highly contested</a:t>
            </a:r>
          </a:p>
          <a:p>
            <a:pPr lvl="1"/>
            <a:r>
              <a:rPr lang="en-US" dirty="0"/>
              <a:t>In the US it has now migrated to the courts</a:t>
            </a:r>
          </a:p>
          <a:p>
            <a:r>
              <a:rPr lang="en-US" dirty="0"/>
              <a:t>This presentation </a:t>
            </a:r>
          </a:p>
          <a:p>
            <a:pPr lvl="1"/>
            <a:r>
              <a:rPr lang="en-US" dirty="0"/>
              <a:t>considers the discursive and operational complexities of ESG on the normative battlefields of principles of finance, valuation, risk, and corporate purpose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259E1-3CEB-140A-AF29-7C6BADEE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83" y="-20741"/>
            <a:ext cx="6023918" cy="67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2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B2F66337-BB29-D860-6276-766494BB15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975" r="22640" b="-1"/>
          <a:stretch/>
        </p:blipFill>
        <p:spPr>
          <a:xfrm>
            <a:off x="-226938" y="365125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2DE2E-91C7-586F-CFE3-C5025C4D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The E-S-G in ESG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B6B300-EBA5-50D0-825A-D5C4A8B93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265037"/>
            <a:ext cx="4442087" cy="42278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Environmental</a:t>
            </a:r>
          </a:p>
          <a:p>
            <a:pPr lvl="1"/>
            <a:r>
              <a:rPr lang="en-US" sz="2000" dirty="0"/>
              <a:t>Ecologies/Environment/</a:t>
            </a:r>
          </a:p>
          <a:p>
            <a:pPr lvl="1"/>
            <a:r>
              <a:rPr lang="en-US" sz="2000" dirty="0"/>
              <a:t>SDGs/Climate policies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Social</a:t>
            </a:r>
          </a:p>
          <a:p>
            <a:pPr lvl="1"/>
            <a:r>
              <a:rPr lang="en-US" sz="2000" dirty="0"/>
              <a:t>Human rights </a:t>
            </a:r>
          </a:p>
          <a:p>
            <a:pPr lvl="1"/>
            <a:r>
              <a:rPr lang="en-US" sz="2000" dirty="0"/>
              <a:t>Societal and workplace focused</a:t>
            </a:r>
          </a:p>
          <a:p>
            <a:pPr lvl="1"/>
            <a:r>
              <a:rPr lang="en-US" sz="2000" dirty="0"/>
              <a:t>SDGs (internal/external stakeholders)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Governance </a:t>
            </a:r>
          </a:p>
          <a:p>
            <a:pPr lvl="1"/>
            <a:r>
              <a:rPr lang="en-US" sz="2000" dirty="0"/>
              <a:t>Capacity (systems)</a:t>
            </a:r>
          </a:p>
          <a:p>
            <a:pPr lvl="1"/>
            <a:r>
              <a:rPr lang="en-US" sz="2000" dirty="0"/>
              <a:t>Compliance </a:t>
            </a:r>
          </a:p>
          <a:p>
            <a:pPr lvl="1"/>
            <a:r>
              <a:rPr lang="en-US" sz="2000" dirty="0"/>
              <a:t>Transparency</a:t>
            </a:r>
          </a:p>
          <a:p>
            <a:pPr lvl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8498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552E-B0D4-6849-DD04-00AB6B8F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95" y="185185"/>
            <a:ext cx="5181600" cy="1325563"/>
          </a:xfrm>
        </p:spPr>
        <p:txBody>
          <a:bodyPr/>
          <a:lstStyle/>
          <a:p>
            <a:r>
              <a:rPr lang="en-US" dirty="0"/>
              <a:t>Brief Background: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5F2C2-F85C-EB3C-A6C0-B88DE66DA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510748"/>
            <a:ext cx="5791200" cy="53472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Risk measuring device for specific contingencies; </a:t>
            </a:r>
          </a:p>
          <a:p>
            <a:pPr lvl="1"/>
            <a:r>
              <a:rPr lang="en-US" dirty="0"/>
              <a:t>Impacts measuring toward specific normative ends; guiding the conduct of economic activity through impacts assessments</a:t>
            </a:r>
          </a:p>
          <a:p>
            <a:r>
              <a:rPr lang="en-US" dirty="0"/>
              <a:t>Assessing finance risk (and thus cost of capital) in private markets</a:t>
            </a:r>
          </a:p>
          <a:p>
            <a:r>
              <a:rPr lang="en-US" dirty="0"/>
              <a:t>Increasingly a decision-making device for internal operations and choice and manner of engaging in transactions</a:t>
            </a:r>
          </a:p>
          <a:p>
            <a:pPr lvl="1"/>
            <a:r>
              <a:rPr lang="en-US" dirty="0"/>
              <a:t>An expression of prevent-mitigate-remedy (Risk) principles</a:t>
            </a:r>
          </a:p>
          <a:p>
            <a:pPr lvl="1"/>
            <a:r>
              <a:rPr lang="en-US" dirty="0"/>
              <a:t>Means of operationalizing sustainability and human rights measures in economic activity</a:t>
            </a:r>
          </a:p>
          <a:p>
            <a:pPr lvl="1"/>
            <a:r>
              <a:rPr lang="en-US" dirty="0"/>
              <a:t>Human versus bio-diversity centered</a:t>
            </a:r>
          </a:p>
          <a:p>
            <a:pPr lvl="1"/>
            <a:r>
              <a:rPr lang="en-US" dirty="0"/>
              <a:t>Development versus individual centered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41B519-8CEA-4177-273F-D666F712B0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3306" y="86496"/>
            <a:ext cx="5617974" cy="6647935"/>
          </a:xfrm>
        </p:spPr>
      </p:pic>
    </p:spTree>
    <p:extLst>
      <p:ext uri="{BB962C8B-B14F-4D97-AF65-F5344CB8AC3E}">
        <p14:creationId xmlns:p14="http://schemas.microsoft.com/office/powerpoint/2010/main" val="45617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3516-DEF6-7FB2-7A12-1FAAB83E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752" y="18255"/>
            <a:ext cx="599302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ESG as Platforms—Producers and Consumers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751742-DD02-FC8E-0481-96B4065D35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14" y="4155"/>
            <a:ext cx="5181600" cy="685384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793D0-30BD-CE58-BB0D-2C80D9CA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1751" y="1507524"/>
            <a:ext cx="6264875" cy="533222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Consumers</a:t>
            </a:r>
          </a:p>
          <a:p>
            <a:pPr lvl="1"/>
            <a:r>
              <a:rPr lang="en-US" dirty="0"/>
              <a:t>Financial managers</a:t>
            </a:r>
          </a:p>
          <a:p>
            <a:pPr lvl="1"/>
            <a:r>
              <a:rPr lang="en-US" dirty="0"/>
              <a:t>Public agencies</a:t>
            </a:r>
          </a:p>
          <a:p>
            <a:pPr lvl="1"/>
            <a:r>
              <a:rPr lang="en-US" dirty="0"/>
              <a:t>NGOs</a:t>
            </a:r>
          </a:p>
          <a:p>
            <a:r>
              <a:rPr lang="en-US" dirty="0"/>
              <a:t>Producers</a:t>
            </a:r>
          </a:p>
          <a:p>
            <a:pPr lvl="1"/>
            <a:r>
              <a:rPr lang="en-US" dirty="0"/>
              <a:t>Ratings agencies</a:t>
            </a:r>
          </a:p>
          <a:p>
            <a:pPr lvl="1"/>
            <a:r>
              <a:rPr lang="en-US" dirty="0"/>
              <a:t>Enterprises</a:t>
            </a:r>
          </a:p>
          <a:p>
            <a:pPr lvl="1"/>
            <a:r>
              <a:rPr lang="en-US" dirty="0"/>
              <a:t>NGOs</a:t>
            </a:r>
          </a:p>
          <a:p>
            <a:r>
              <a:rPr lang="en-US" dirty="0"/>
              <a:t>What is produced/consumed</a:t>
            </a:r>
          </a:p>
          <a:p>
            <a:pPr lvl="1"/>
            <a:r>
              <a:rPr lang="en-US" dirty="0"/>
              <a:t>Assessing finance risk (and thus cost of capital) in private markets</a:t>
            </a:r>
          </a:p>
          <a:p>
            <a:pPr lvl="1"/>
            <a:r>
              <a:rPr lang="en-US" dirty="0"/>
              <a:t>Decision-making device for internal operations and choice and manner of engaging in transactions</a:t>
            </a:r>
          </a:p>
          <a:p>
            <a:pPr lvl="2"/>
            <a:r>
              <a:rPr lang="en-US" dirty="0"/>
              <a:t>An expression of prevent-mitigate-remedy (Risk) principles</a:t>
            </a:r>
          </a:p>
          <a:p>
            <a:pPr lvl="2"/>
            <a:r>
              <a:rPr lang="en-US" dirty="0"/>
              <a:t>Means of operationalizing sustainability and human rights measures in economic activity</a:t>
            </a:r>
          </a:p>
          <a:p>
            <a:pPr lvl="2"/>
            <a:r>
              <a:rPr lang="en-US" dirty="0"/>
              <a:t>Human versus bio-diversity centered</a:t>
            </a:r>
          </a:p>
          <a:p>
            <a:pPr lvl="2"/>
            <a:r>
              <a:rPr lang="en-US" dirty="0"/>
              <a:t>Development versus individual centered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9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0060E-96DD-160C-7A4C-3F6AEB26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External Risk—Rating Investment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D600D08-209B-0A7B-7626-994AC3814C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66" r="1" b="167"/>
          <a:stretch/>
        </p:blipFill>
        <p:spPr>
          <a:xfrm>
            <a:off x="60139" y="2307731"/>
            <a:ext cx="7058306" cy="40802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85C9B-BB67-3FD7-F958-D3CBDE5B7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7114" y="491260"/>
            <a:ext cx="3870629" cy="57983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Rating investment</a:t>
            </a:r>
          </a:p>
          <a:p>
            <a:r>
              <a:rPr lang="en-US" sz="1800" dirty="0">
                <a:solidFill>
                  <a:srgbClr val="FFFFFF"/>
                </a:solidFill>
              </a:rPr>
              <a:t>Transpose SWF practice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Include in investment universe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Means of adjusting costing of capital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Eg </a:t>
            </a:r>
            <a:r>
              <a:rPr lang="en-US" sz="18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Trillium Asset Management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</a:p>
          <a:p>
            <a:pPr lvl="2"/>
            <a:r>
              <a:rPr lang="en-US" sz="1800" dirty="0">
                <a:solidFill>
                  <a:srgbClr val="FFFFFF"/>
                </a:solidFill>
              </a:rPr>
              <a:t>“No go” companies (private prisons, etc.)</a:t>
            </a:r>
          </a:p>
          <a:p>
            <a:pPr lvl="2"/>
            <a:r>
              <a:rPr lang="en-US" sz="1800" dirty="0">
                <a:solidFill>
                  <a:srgbClr val="FFFFFF"/>
                </a:solidFill>
              </a:rPr>
              <a:t>Ratings based positive criteria</a:t>
            </a:r>
          </a:p>
          <a:p>
            <a:r>
              <a:rPr lang="en-US" sz="1800" dirty="0">
                <a:solidFill>
                  <a:srgbClr val="FFFFFF"/>
                </a:solidFill>
              </a:rPr>
              <a:t>Focus on identification judged against an ideal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Legal compliance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Reduce business and social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7EC5B-1A70-3B1E-6790-6F9A6B007489}"/>
              </a:ext>
            </a:extLst>
          </p:cNvPr>
          <p:cNvSpPr txBox="1"/>
          <p:nvPr/>
        </p:nvSpPr>
        <p:spPr>
          <a:xfrm>
            <a:off x="6351373" y="6633929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Fidelity International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71610-4DC8-9D54-7B1F-6C9F757AB824}"/>
              </a:ext>
            </a:extLst>
          </p:cNvPr>
          <p:cNvSpPr txBox="1"/>
          <p:nvPr/>
        </p:nvSpPr>
        <p:spPr>
          <a:xfrm>
            <a:off x="1359243" y="6366740"/>
            <a:ext cx="213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Fidelity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9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C3C026E-A432-8E98-AB26-C0E2199802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8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05C99-85A8-18D7-8702-9ACF1EDE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External Risk—Compliance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0ABE6-F12C-7222-DEE7-D513EDFCE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28" y="3417573"/>
            <a:ext cx="6017172" cy="344042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/>
              <a:t>From identifying risk to using risk assessment to further normative aims (from passive to active)</a:t>
            </a:r>
          </a:p>
          <a:p>
            <a:r>
              <a:rPr lang="en-US" sz="2000" b="1" dirty="0"/>
              <a:t>Risk identification produces judgment for action</a:t>
            </a:r>
          </a:p>
          <a:p>
            <a:pPr lvl="1"/>
            <a:r>
              <a:rPr lang="en-US" sz="2000" b="1" dirty="0"/>
              <a:t>SWF Model—active shareholding to induce internal changes, or divestment</a:t>
            </a:r>
          </a:p>
          <a:p>
            <a:r>
              <a:rPr lang="en-US" sz="2000" b="1" dirty="0"/>
              <a:t>From  hard to soft law compliance</a:t>
            </a:r>
          </a:p>
          <a:p>
            <a:pPr lvl="1"/>
            <a:r>
              <a:rPr lang="en-US" sz="2000" b="1" dirty="0"/>
              <a:t>Standards as a goal </a:t>
            </a:r>
          </a:p>
          <a:p>
            <a:pPr lvl="1"/>
            <a:r>
              <a:rPr lang="en-US" sz="2000" b="1" dirty="0"/>
              <a:t>Articulated through Int’l soft law instruments</a:t>
            </a:r>
          </a:p>
        </p:txBody>
      </p:sp>
    </p:spTree>
    <p:extLst>
      <p:ext uri="{BB962C8B-B14F-4D97-AF65-F5344CB8AC3E}">
        <p14:creationId xmlns:p14="http://schemas.microsoft.com/office/powerpoint/2010/main" val="60340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8981-9CB6-4E5E-6714-0BE77383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Crossing the Species Barrier: </a:t>
            </a:r>
            <a:br>
              <a:rPr lang="en-US" dirty="0"/>
            </a:br>
            <a:r>
              <a:rPr lang="en-US" dirty="0"/>
              <a:t>Internal Corporate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E35D-7CA0-9994-0EF1-A3A5ADBFE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739128"/>
            <a:ext cx="3709086" cy="4351338"/>
          </a:xfrm>
        </p:spPr>
        <p:txBody>
          <a:bodyPr/>
          <a:lstStyle/>
          <a:p>
            <a:r>
              <a:rPr lang="en-US" dirty="0"/>
              <a:t>Risk Assessment</a:t>
            </a:r>
          </a:p>
          <a:p>
            <a:r>
              <a:rPr lang="en-US" dirty="0"/>
              <a:t>Risk as action triggers (the effects of risk)</a:t>
            </a:r>
          </a:p>
          <a:p>
            <a:r>
              <a:rPr lang="en-US" dirty="0"/>
              <a:t>Risk based surveillance, monitoring, and reporting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BF2DB-DA84-0CA9-9A5A-5744BDC7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016" y="1381320"/>
            <a:ext cx="7772400" cy="532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2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520C7-2FB2-A790-929B-20478435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Internal Tool: Project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38AA8-61EB-53DF-ABF8-1072C2EF5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065" y="1825625"/>
            <a:ext cx="6015637" cy="49458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ESG risk factors for project</a:t>
            </a:r>
          </a:p>
          <a:p>
            <a:r>
              <a:rPr lang="en-US" sz="2400" dirty="0"/>
              <a:t>Risk mitigation strategies</a:t>
            </a:r>
          </a:p>
          <a:p>
            <a:pPr lvl="1"/>
            <a:r>
              <a:rPr lang="en-US" dirty="0"/>
              <a:t>What does mitigation mean?</a:t>
            </a:r>
          </a:p>
          <a:p>
            <a:r>
              <a:rPr lang="en-US" sz="2400" dirty="0"/>
              <a:t>Balancing</a:t>
            </a:r>
          </a:p>
          <a:p>
            <a:pPr lvl="1"/>
            <a:r>
              <a:rPr lang="en-US" dirty="0"/>
              <a:t>Financial  objectives</a:t>
            </a:r>
          </a:p>
          <a:p>
            <a:pPr lvl="1"/>
            <a:r>
              <a:rPr lang="en-US" dirty="0"/>
              <a:t>Social objectives</a:t>
            </a:r>
          </a:p>
          <a:p>
            <a:pPr lvl="1"/>
            <a:r>
              <a:rPr lang="en-US" dirty="0"/>
              <a:t>Political objectives (SOEs and Private entities)</a:t>
            </a:r>
          </a:p>
          <a:p>
            <a:r>
              <a:rPr lang="en-US" sz="2400" dirty="0"/>
              <a:t>Issue prioritization among</a:t>
            </a:r>
          </a:p>
          <a:p>
            <a:pPr lvl="1"/>
            <a:r>
              <a:rPr lang="en-US" dirty="0"/>
              <a:t>Prevention</a:t>
            </a:r>
          </a:p>
          <a:p>
            <a:pPr lvl="1"/>
            <a:r>
              <a:rPr lang="en-US" dirty="0"/>
              <a:t>Mitigation</a:t>
            </a:r>
          </a:p>
          <a:p>
            <a:pPr lvl="1"/>
            <a:r>
              <a:rPr lang="en-US" dirty="0"/>
              <a:t>Remedy </a:t>
            </a:r>
          </a:p>
        </p:txBody>
      </p:sp>
      <p:pic>
        <p:nvPicPr>
          <p:cNvPr id="6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500AC7A-E10D-7EAA-53F8-47F45DE2A7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187" r="6465" b="1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3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892</Words>
  <Application>Microsoft Macintosh PowerPoint</Application>
  <PresentationFormat>Widescreen</PresentationFormat>
  <Paragraphs>153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The ESG Wars</vt:lpstr>
      <vt:lpstr>What’s the Fuss?</vt:lpstr>
      <vt:lpstr>The E-S-G in ESG</vt:lpstr>
      <vt:lpstr>Brief Background: ESG</vt:lpstr>
      <vt:lpstr>ESG as Platforms—Producers and Consumers</vt:lpstr>
      <vt:lpstr>External Risk—Rating Investment</vt:lpstr>
      <vt:lpstr>External Risk—Compliance </vt:lpstr>
      <vt:lpstr>Crossing the Species Barrier:  Internal Corporate Operations</vt:lpstr>
      <vt:lpstr>Internal Tool: Project Risk</vt:lpstr>
      <vt:lpstr>Internal Tool: Operational (Systemic) Risk</vt:lpstr>
      <vt:lpstr>Internal Tool: Global Production Chain Risks</vt:lpstr>
      <vt:lpstr>Coherence Challenges</vt:lpstr>
      <vt:lpstr>Contradictions of Risk</vt:lpstr>
      <vt:lpstr>From Contradiction and Incoherence to Resistance</vt:lpstr>
      <vt:lpstr>Examples</vt:lpstr>
      <vt:lpstr>Does ESG Have an Ideology</vt:lpstr>
      <vt:lpstr>Questions?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ESG Wars</dc:title>
  <dc:creator>Backer, Larry Cata</dc:creator>
  <cp:lastModifiedBy>Backer, Larry Cata</cp:lastModifiedBy>
  <cp:revision>19</cp:revision>
  <dcterms:created xsi:type="dcterms:W3CDTF">2023-02-12T10:58:57Z</dcterms:created>
  <dcterms:modified xsi:type="dcterms:W3CDTF">2023-02-13T11:34:10Z</dcterms:modified>
</cp:coreProperties>
</file>