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1" r:id="rId3"/>
    <p:sldId id="267" r:id="rId4"/>
    <p:sldId id="257" r:id="rId5"/>
    <p:sldId id="258" r:id="rId6"/>
    <p:sldId id="259" r:id="rId7"/>
    <p:sldId id="260" r:id="rId8"/>
    <p:sldId id="262" r:id="rId9"/>
    <p:sldId id="263" r:id="rId10"/>
    <p:sldId id="268" r:id="rId11"/>
    <p:sldId id="270" r:id="rId12"/>
    <p:sldId id="269" r:id="rId13"/>
    <p:sldId id="264" r:id="rId14"/>
    <p:sldId id="276" r:id="rId15"/>
    <p:sldId id="266" r:id="rId16"/>
    <p:sldId id="274" r:id="rId17"/>
    <p:sldId id="275" r:id="rId18"/>
    <p:sldId id="277" r:id="rId19"/>
    <p:sldId id="271" r:id="rId20"/>
    <p:sldId id="278" r:id="rId21"/>
    <p:sldId id="272" r:id="rId22"/>
    <p:sldId id="279" r:id="rId23"/>
    <p:sldId id="280" r:id="rId24"/>
    <p:sldId id="273" r:id="rId25"/>
    <p:sldId id="281" r:id="rId26"/>
    <p:sldId id="287" r:id="rId27"/>
    <p:sldId id="282" r:id="rId28"/>
    <p:sldId id="292" r:id="rId29"/>
    <p:sldId id="289" r:id="rId30"/>
    <p:sldId id="290" r:id="rId31"/>
    <p:sldId id="291" r:id="rId32"/>
    <p:sldId id="293" r:id="rId33"/>
    <p:sldId id="288" r:id="rId34"/>
    <p:sldId id="285"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20"/>
    <p:restoredTop sz="94701"/>
  </p:normalViewPr>
  <p:slideViewPr>
    <p:cSldViewPr snapToGrid="0">
      <p:cViewPr varScale="1">
        <p:scale>
          <a:sx n="133" d="100"/>
          <a:sy n="133" d="100"/>
        </p:scale>
        <p:origin x="8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A272-092A-D9B2-5F5E-16CFB61474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6C8E54-8B83-8698-4CC3-3652A9FF5B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FD181-F789-72E2-266D-F73FD57BC2DB}"/>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5" name="Footer Placeholder 4">
            <a:extLst>
              <a:ext uri="{FF2B5EF4-FFF2-40B4-BE49-F238E27FC236}">
                <a16:creationId xmlns:a16="http://schemas.microsoft.com/office/drawing/2014/main" id="{6B926E73-A407-EFD5-13FD-1FB5EE564F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DC8B2B-8D39-3751-8F24-6A43478FCB2C}"/>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24730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1F9AF-9EDB-046D-56F4-14AB59C167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260D0A-93DA-0ABC-F435-4D3C96E7D9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29C4D-B407-6651-A77F-0F92A51F035B}"/>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5" name="Footer Placeholder 4">
            <a:extLst>
              <a:ext uri="{FF2B5EF4-FFF2-40B4-BE49-F238E27FC236}">
                <a16:creationId xmlns:a16="http://schemas.microsoft.com/office/drawing/2014/main" id="{AA815A72-1C29-6F79-0C4C-76C0576424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D85289-A634-2648-AB90-C0A0E0429179}"/>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70753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0FDF0-1522-ECF5-81BD-89990743C6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91EEEF-5889-17D1-360B-766F012F65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DC334A-6BC7-36D5-8941-8FD0CE5E9CF5}"/>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5" name="Footer Placeholder 4">
            <a:extLst>
              <a:ext uri="{FF2B5EF4-FFF2-40B4-BE49-F238E27FC236}">
                <a16:creationId xmlns:a16="http://schemas.microsoft.com/office/drawing/2014/main" id="{74089B52-BD34-3AE0-58AA-AD79B28666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D54793-CD1A-074C-BEF1-7DC9821B8D47}"/>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1101531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D3A0-5E61-5A30-9EBC-29EA21352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603F2-E55A-67A5-D6D9-69536DC034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D06B3-63AA-9AD1-6FBF-EB3F9D52340E}"/>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5" name="Footer Placeholder 4">
            <a:extLst>
              <a:ext uri="{FF2B5EF4-FFF2-40B4-BE49-F238E27FC236}">
                <a16:creationId xmlns:a16="http://schemas.microsoft.com/office/drawing/2014/main" id="{4DA275CB-E0C9-799B-8834-346775652C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E5AE56-CCE0-CB96-1DC4-18AE309890AB}"/>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3561675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5CA8-B22D-1334-13AA-73EDEB71E3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13D4C7-0671-A35A-005B-A772B80F0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90CB77-46C5-CF10-0759-71A3BDFA27C1}"/>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5" name="Footer Placeholder 4">
            <a:extLst>
              <a:ext uri="{FF2B5EF4-FFF2-40B4-BE49-F238E27FC236}">
                <a16:creationId xmlns:a16="http://schemas.microsoft.com/office/drawing/2014/main" id="{77F07C22-1680-596B-1CF5-EA572E08CE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D9673F-8E40-D559-2166-DF08ACE3488C}"/>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559808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0A86-E113-C570-EF76-52D09653AD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1123A0-12D1-795D-1A21-7671EC54AE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267C14-B3DA-64DB-0D4D-318DCD23A5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C2A61F-D168-C8F1-4C50-DC7F07E6745F}"/>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6" name="Footer Placeholder 5">
            <a:extLst>
              <a:ext uri="{FF2B5EF4-FFF2-40B4-BE49-F238E27FC236}">
                <a16:creationId xmlns:a16="http://schemas.microsoft.com/office/drawing/2014/main" id="{E011B7A7-BB31-BAAD-510E-2F79E1328A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55084D-6E9F-DEC6-A101-ABD7894745A6}"/>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1533003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C040-96A2-6B78-E482-69E67F3DC0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5F7087-3724-8CC0-5804-6642ED98B1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EA900F-2DE7-88EA-1915-C3DE6A4E7A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07C840-0775-FB31-2308-95EF1C69D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F74068-EB04-E1D0-8025-EF504BCF58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21038B-F9B3-9E4F-A274-594431745C8A}"/>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8" name="Footer Placeholder 7">
            <a:extLst>
              <a:ext uri="{FF2B5EF4-FFF2-40B4-BE49-F238E27FC236}">
                <a16:creationId xmlns:a16="http://schemas.microsoft.com/office/drawing/2014/main" id="{CB7DD0A1-7FCE-8A14-5745-B383B699AFD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2F8FDD-A954-B042-9B9B-C3D110A264A6}"/>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2379853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D266-1413-4609-BE41-89EE7558A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3154F-263D-BEE1-E3C1-9336DC3F614F}"/>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4" name="Footer Placeholder 3">
            <a:extLst>
              <a:ext uri="{FF2B5EF4-FFF2-40B4-BE49-F238E27FC236}">
                <a16:creationId xmlns:a16="http://schemas.microsoft.com/office/drawing/2014/main" id="{B5288E55-9FDD-D110-9B3C-17B78498719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DF49046-21C2-44B7-3AFA-BFB55A939A02}"/>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1128680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139431-E1EF-E55B-2BBC-B1315C4286D1}"/>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3" name="Footer Placeholder 2">
            <a:extLst>
              <a:ext uri="{FF2B5EF4-FFF2-40B4-BE49-F238E27FC236}">
                <a16:creationId xmlns:a16="http://schemas.microsoft.com/office/drawing/2014/main" id="{C50ADF65-C6D9-DDCF-D61D-F310E833DAE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FD5DC7A-B60F-64C0-035C-B291CF9D2EB9}"/>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834191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F1217-49B5-670C-CE28-7F5F6A0626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AD84EA-BE65-0858-3D83-C505FF72C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DC8539-217A-C6BB-9054-70A06E3D3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88E31-09CC-2044-BEE9-3154E9E02DDA}"/>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6" name="Footer Placeholder 5">
            <a:extLst>
              <a:ext uri="{FF2B5EF4-FFF2-40B4-BE49-F238E27FC236}">
                <a16:creationId xmlns:a16="http://schemas.microsoft.com/office/drawing/2014/main" id="{A7258A1F-6BF4-9C2D-4E7F-51291E1747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83E238-0F39-A82E-32BD-6124498C8342}"/>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3058004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7512-4C4F-0060-7692-C7F5C8F304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0AD68-83F5-D8C8-E7E9-A9054437D4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3F18EAB-D534-E91A-46FF-B35D941816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D051CC-32AD-9F80-CD63-3BEA8AF427AB}"/>
              </a:ext>
            </a:extLst>
          </p:cNvPr>
          <p:cNvSpPr>
            <a:spLocks noGrp="1"/>
          </p:cNvSpPr>
          <p:nvPr>
            <p:ph type="dt" sz="half" idx="10"/>
          </p:nvPr>
        </p:nvSpPr>
        <p:spPr/>
        <p:txBody>
          <a:bodyPr/>
          <a:lstStyle/>
          <a:p>
            <a:fld id="{749E2D7D-0204-7D47-BF87-49D995687B0B}" type="datetimeFigureOut">
              <a:rPr lang="en-US" smtClean="0"/>
              <a:t>2/16/23</a:t>
            </a:fld>
            <a:endParaRPr lang="en-US" dirty="0"/>
          </a:p>
        </p:txBody>
      </p:sp>
      <p:sp>
        <p:nvSpPr>
          <p:cNvPr id="6" name="Footer Placeholder 5">
            <a:extLst>
              <a:ext uri="{FF2B5EF4-FFF2-40B4-BE49-F238E27FC236}">
                <a16:creationId xmlns:a16="http://schemas.microsoft.com/office/drawing/2014/main" id="{BC91785E-68A6-8A95-E92B-426F207D86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603F67-CBCA-1CA7-1EF0-5C7B8E14A116}"/>
              </a:ext>
            </a:extLst>
          </p:cNvPr>
          <p:cNvSpPr>
            <a:spLocks noGrp="1"/>
          </p:cNvSpPr>
          <p:nvPr>
            <p:ph type="sldNum" sz="quarter" idx="12"/>
          </p:nvPr>
        </p:nvSpPr>
        <p:spPr/>
        <p:txBody>
          <a:bodyPr/>
          <a:lstStyle/>
          <a:p>
            <a:fld id="{BFE74C84-7BCC-7C4A-BC16-09DDC97707E7}" type="slidenum">
              <a:rPr lang="en-US" smtClean="0"/>
              <a:t>‹#›</a:t>
            </a:fld>
            <a:endParaRPr lang="en-US" dirty="0"/>
          </a:p>
        </p:txBody>
      </p:sp>
    </p:spTree>
    <p:extLst>
      <p:ext uri="{BB962C8B-B14F-4D97-AF65-F5344CB8AC3E}">
        <p14:creationId xmlns:p14="http://schemas.microsoft.com/office/powerpoint/2010/main" val="112437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327"/>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BDB17-003B-2F83-7D35-499C63F2C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CC2B36-6023-30EB-91FA-C21D9FBA3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C0FB4E-B7DF-B971-D464-EDE81BA0CD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E2D7D-0204-7D47-BF87-49D995687B0B}" type="datetimeFigureOut">
              <a:rPr lang="en-US" smtClean="0"/>
              <a:t>2/16/23</a:t>
            </a:fld>
            <a:endParaRPr lang="en-US" dirty="0"/>
          </a:p>
        </p:txBody>
      </p:sp>
      <p:sp>
        <p:nvSpPr>
          <p:cNvPr id="5" name="Footer Placeholder 4">
            <a:extLst>
              <a:ext uri="{FF2B5EF4-FFF2-40B4-BE49-F238E27FC236}">
                <a16:creationId xmlns:a16="http://schemas.microsoft.com/office/drawing/2014/main" id="{C66C3B4B-94EB-4A65-E07B-F28F0F9913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771E01-7A24-8E5D-B3BB-591DE38105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E74C84-7BCC-7C4A-BC16-09DDC97707E7}" type="slidenum">
              <a:rPr lang="en-US" smtClean="0"/>
              <a:t>‹#›</a:t>
            </a:fld>
            <a:endParaRPr lang="en-US" dirty="0"/>
          </a:p>
        </p:txBody>
      </p:sp>
    </p:spTree>
    <p:extLst>
      <p:ext uri="{BB962C8B-B14F-4D97-AF65-F5344CB8AC3E}">
        <p14:creationId xmlns:p14="http://schemas.microsoft.com/office/powerpoint/2010/main" val="283699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fidh.org/en/issues/globalisation-human-rights/business-and-human-rights/violations-chinese-business-latin-america-repor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6D2D2-EC43-8127-2237-BB8AE9F76A01}"/>
              </a:ext>
            </a:extLst>
          </p:cNvPr>
          <p:cNvSpPr>
            <a:spLocks noGrp="1"/>
          </p:cNvSpPr>
          <p:nvPr>
            <p:ph type="ctrTitle"/>
          </p:nvPr>
        </p:nvSpPr>
        <p:spPr>
          <a:xfrm>
            <a:off x="53546" y="-1"/>
            <a:ext cx="9144000" cy="1732547"/>
          </a:xfrm>
        </p:spPr>
        <p:txBody>
          <a:bodyPr>
            <a:noAutofit/>
          </a:bodyPr>
          <a:lstStyle/>
          <a:p>
            <a:r>
              <a:rPr lang="en-US" sz="4000" b="1" dirty="0"/>
              <a:t>Chinese State-Owned Companies: Congruence and Dissonance in Outbound Investment</a:t>
            </a:r>
          </a:p>
        </p:txBody>
      </p:sp>
      <p:sp>
        <p:nvSpPr>
          <p:cNvPr id="3" name="Subtitle 2">
            <a:extLst>
              <a:ext uri="{FF2B5EF4-FFF2-40B4-BE49-F238E27FC236}">
                <a16:creationId xmlns:a16="http://schemas.microsoft.com/office/drawing/2014/main" id="{1EC07BDD-0202-0C60-11AE-10868A1EF137}"/>
              </a:ext>
            </a:extLst>
          </p:cNvPr>
          <p:cNvSpPr>
            <a:spLocks noGrp="1"/>
          </p:cNvSpPr>
          <p:nvPr>
            <p:ph type="subTitle" idx="1"/>
          </p:nvPr>
        </p:nvSpPr>
        <p:spPr>
          <a:xfrm>
            <a:off x="53546" y="4856205"/>
            <a:ext cx="7063946" cy="2001795"/>
          </a:xfrm>
        </p:spPr>
        <p:txBody>
          <a:bodyPr>
            <a:normAutofit/>
          </a:bodyPr>
          <a:lstStyle/>
          <a:p>
            <a:r>
              <a:rPr lang="en-US" b="1" dirty="0">
                <a:solidFill>
                  <a:schemeClr val="bg1"/>
                </a:solidFill>
              </a:rPr>
              <a:t>Larry Catá Backer (</a:t>
            </a:r>
            <a:r>
              <a:rPr lang="zh-CN" altLang="en-US" b="1" dirty="0">
                <a:solidFill>
                  <a:schemeClr val="bg1"/>
                </a:solidFill>
              </a:rPr>
              <a:t>白 轲</a:t>
            </a:r>
            <a:r>
              <a:rPr lang="en-US" altLang="zh-CN" b="1" dirty="0">
                <a:solidFill>
                  <a:schemeClr val="bg1"/>
                </a:solidFill>
              </a:rPr>
              <a:t>)</a:t>
            </a:r>
          </a:p>
          <a:p>
            <a:r>
              <a:rPr lang="en-US" sz="2000" b="1" dirty="0">
                <a:solidFill>
                  <a:schemeClr val="bg1"/>
                </a:solidFill>
              </a:rPr>
              <a:t>W. Richard and Mary Eshelman Faculty Scholar Professor of Law and International Affairs; Pennsylvania State University</a:t>
            </a:r>
          </a:p>
          <a:p>
            <a:r>
              <a:rPr lang="en-US" b="1" dirty="0">
                <a:solidFill>
                  <a:schemeClr val="bg1"/>
                </a:solidFill>
              </a:rPr>
              <a:t>Presentation at Oxford University China Law Center, (Oxford, England)  16 February 2023</a:t>
            </a:r>
          </a:p>
        </p:txBody>
      </p:sp>
    </p:spTree>
    <p:extLst>
      <p:ext uri="{BB962C8B-B14F-4D97-AF65-F5344CB8AC3E}">
        <p14:creationId xmlns:p14="http://schemas.microsoft.com/office/powerpoint/2010/main" val="2429239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C99C-C199-A06E-849A-3213CB91A0DB}"/>
              </a:ext>
            </a:extLst>
          </p:cNvPr>
          <p:cNvSpPr>
            <a:spLocks noGrp="1"/>
          </p:cNvSpPr>
          <p:nvPr>
            <p:ph type="title"/>
          </p:nvPr>
        </p:nvSpPr>
        <p:spPr>
          <a:xfrm>
            <a:off x="4975654" y="70210"/>
            <a:ext cx="7216346" cy="1325563"/>
          </a:xfrm>
        </p:spPr>
        <p:txBody>
          <a:bodyPr/>
          <a:lstStyle/>
          <a:p>
            <a:r>
              <a:rPr lang="en-US" dirty="0"/>
              <a:t>The Socialist Market Economy</a:t>
            </a:r>
          </a:p>
        </p:txBody>
      </p:sp>
      <p:pic>
        <p:nvPicPr>
          <p:cNvPr id="6" name="Content Placeholder 5">
            <a:extLst>
              <a:ext uri="{FF2B5EF4-FFF2-40B4-BE49-F238E27FC236}">
                <a16:creationId xmlns:a16="http://schemas.microsoft.com/office/drawing/2014/main" id="{38B7717B-CE9C-7CA1-80EA-4CFE685A5E75}"/>
              </a:ext>
            </a:extLst>
          </p:cNvPr>
          <p:cNvPicPr>
            <a:picLocks noGrp="1" noChangeAspect="1"/>
          </p:cNvPicPr>
          <p:nvPr>
            <p:ph sz="half" idx="1"/>
          </p:nvPr>
        </p:nvPicPr>
        <p:blipFill>
          <a:blip r:embed="rId2"/>
          <a:stretch>
            <a:fillRect/>
          </a:stretch>
        </p:blipFill>
        <p:spPr>
          <a:xfrm>
            <a:off x="0" y="1038404"/>
            <a:ext cx="5716902" cy="5749385"/>
          </a:xfrm>
        </p:spPr>
      </p:pic>
      <p:sp>
        <p:nvSpPr>
          <p:cNvPr id="4" name="Content Placeholder 3">
            <a:extLst>
              <a:ext uri="{FF2B5EF4-FFF2-40B4-BE49-F238E27FC236}">
                <a16:creationId xmlns:a16="http://schemas.microsoft.com/office/drawing/2014/main" id="{C471E534-3D90-6632-78DE-6FF98F1A5BBF}"/>
              </a:ext>
            </a:extLst>
          </p:cNvPr>
          <p:cNvSpPr>
            <a:spLocks noGrp="1"/>
          </p:cNvSpPr>
          <p:nvPr>
            <p:ph sz="half" idx="2"/>
          </p:nvPr>
        </p:nvSpPr>
        <p:spPr/>
        <p:txBody>
          <a:bodyPr>
            <a:normAutofit fontScale="70000" lnSpcReduction="20000"/>
          </a:bodyPr>
          <a:lstStyle/>
          <a:p>
            <a:r>
              <a:rPr lang="en-US" dirty="0"/>
              <a:t>The grounding principle is the commitment of “socialist public ownership of the means of production.” (Xinfa art. 6)</a:t>
            </a:r>
          </a:p>
          <a:p>
            <a:r>
              <a:rPr lang="en-US" dirty="0"/>
              <a:t>The exercise of public ownership, direct or indirect, has been subject to consideration development since 1949, </a:t>
            </a:r>
          </a:p>
          <a:p>
            <a:r>
              <a:rPr lang="en-US" dirty="0"/>
              <a:t>Also constitutionally protected space for a non-state economic sector over which the state exercises oversight and regulation in furtherance of the operation of “the socialist market economy.”  (Xianfa art. 11)</a:t>
            </a:r>
          </a:p>
          <a:p>
            <a:r>
              <a:rPr lang="en-US" dirty="0"/>
              <a:t>In the development of the socialist market economy, the “state sector of the economy. . . shall be the leading force in the economy. The state shall ensure the consolidation and development of the state sector of the economy.”</a:t>
            </a:r>
          </a:p>
          <a:p>
            <a:endParaRPr lang="en-US" dirty="0"/>
          </a:p>
        </p:txBody>
      </p:sp>
    </p:spTree>
    <p:extLst>
      <p:ext uri="{BB962C8B-B14F-4D97-AF65-F5344CB8AC3E}">
        <p14:creationId xmlns:p14="http://schemas.microsoft.com/office/powerpoint/2010/main" val="1935502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1F64C-714F-CC34-4169-22F908405F50}"/>
              </a:ext>
            </a:extLst>
          </p:cNvPr>
          <p:cNvSpPr>
            <a:spLocks noGrp="1"/>
          </p:cNvSpPr>
          <p:nvPr>
            <p:ph type="title"/>
          </p:nvPr>
        </p:nvSpPr>
        <p:spPr>
          <a:xfrm>
            <a:off x="0" y="0"/>
            <a:ext cx="2250990" cy="1325563"/>
          </a:xfrm>
          <a:solidFill>
            <a:srgbClr val="FF0000"/>
          </a:solidFill>
        </p:spPr>
        <p:txBody>
          <a:bodyPr/>
          <a:lstStyle/>
          <a:p>
            <a:r>
              <a:rPr lang="en-US" dirty="0"/>
              <a:t>The CPC</a:t>
            </a:r>
          </a:p>
        </p:txBody>
      </p:sp>
      <p:sp>
        <p:nvSpPr>
          <p:cNvPr id="4" name="Content Placeholder 3">
            <a:extLst>
              <a:ext uri="{FF2B5EF4-FFF2-40B4-BE49-F238E27FC236}">
                <a16:creationId xmlns:a16="http://schemas.microsoft.com/office/drawing/2014/main" id="{8615B07C-2F80-4A05-FC2E-07EB5F864B4D}"/>
              </a:ext>
            </a:extLst>
          </p:cNvPr>
          <p:cNvSpPr>
            <a:spLocks noGrp="1"/>
          </p:cNvSpPr>
          <p:nvPr>
            <p:ph idx="1"/>
          </p:nvPr>
        </p:nvSpPr>
        <p:spPr>
          <a:xfrm>
            <a:off x="0" y="2706129"/>
            <a:ext cx="12192000" cy="4151871"/>
          </a:xfrm>
          <a:solidFill>
            <a:schemeClr val="bg1">
              <a:lumMod val="85000"/>
            </a:schemeClr>
          </a:solidFill>
        </p:spPr>
        <p:txBody>
          <a:bodyPr>
            <a:normAutofit fontScale="70000" lnSpcReduction="20000"/>
          </a:bodyPr>
          <a:lstStyle/>
          <a:p>
            <a:endParaRPr lang="en-US" dirty="0"/>
          </a:p>
          <a:p>
            <a:r>
              <a:rPr lang="en-US" dirty="0"/>
              <a:t>Recent trends suggest that the principle of strict operational detachment between CSOE, state, and Party  has been rejected in favor of substantial interlinking among the three institutions—with the CPC at the center. </a:t>
            </a:r>
          </a:p>
          <a:p>
            <a:r>
              <a:rPr lang="en-US" dirty="0"/>
              <a:t>“Party building will be improved across the board in Party and state offices and will be advanced in public institutions. We will make sure that Party leadership in SOEs and financial firms is strengthened in the process of their improvements to corporate governance.”</a:t>
            </a:r>
          </a:p>
          <a:p>
            <a:r>
              <a:rPr lang="en-US" b="1" dirty="0"/>
              <a:t>Model:</a:t>
            </a:r>
            <a:r>
              <a:rPr lang="en-US" dirty="0"/>
              <a:t> formal operational detachment, but effective personal interlinking forming a dense web of control-supervisory relationships, rather than a clean jurisdictionally structured system.  </a:t>
            </a:r>
          </a:p>
          <a:p>
            <a:r>
              <a:rPr lang="en-US" dirty="0"/>
              <a:t>In addition to party building within CSOEs, focus on CPC involvement in micro-decision making within the enterprise.</a:t>
            </a:r>
          </a:p>
          <a:p>
            <a:pPr lvl="1"/>
            <a:r>
              <a:rPr lang="en-US" dirty="0"/>
              <a:t> For example to “strengthen the supervision and management of key positions and important personnel in state-owned enterprises, especially the top leaders, and highlight the supervision of project bidding, restructuring, property rights changes and transactions.” </a:t>
            </a:r>
          </a:p>
          <a:p>
            <a:r>
              <a:rPr lang="en-US" dirty="0"/>
              <a:t>This intertwining affects both the domestic and foreign operations of a CSOE. The interlinking, as a key policy principle, was further elaborated in 2022. The focus is on data driven high quality development in line with political objectives that can be assessed against an indicator system. </a:t>
            </a:r>
          </a:p>
        </p:txBody>
      </p:sp>
    </p:spTree>
    <p:extLst>
      <p:ext uri="{BB962C8B-B14F-4D97-AF65-F5344CB8AC3E}">
        <p14:creationId xmlns:p14="http://schemas.microsoft.com/office/powerpoint/2010/main" val="1933946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A group of people outside a house&#10;&#10;Description automatically generated with low confidence">
            <a:extLst>
              <a:ext uri="{FF2B5EF4-FFF2-40B4-BE49-F238E27FC236}">
                <a16:creationId xmlns:a16="http://schemas.microsoft.com/office/drawing/2014/main" id="{9E8BF885-396B-335D-9729-A7265FFBA996}"/>
              </a:ext>
            </a:extLst>
          </p:cNvPr>
          <p:cNvPicPr>
            <a:picLocks noGrp="1" noChangeAspect="1"/>
          </p:cNvPicPr>
          <p:nvPr>
            <p:ph sz="half" idx="1"/>
          </p:nvPr>
        </p:nvPicPr>
        <p:blipFill rotWithShape="1">
          <a:blip r:embed="rId2"/>
          <a:srcRect t="19814" b="399"/>
          <a:stretch/>
        </p:blipFill>
        <p:spPr>
          <a:xfrm>
            <a:off x="20" y="10"/>
            <a:ext cx="12191981" cy="6857990"/>
          </a:xfrm>
          <a:prstGeom prst="rect">
            <a:avLst/>
          </a:prstGeom>
        </p:spPr>
      </p:pic>
      <p:sp>
        <p:nvSpPr>
          <p:cNvPr id="22" name="Rectangle 1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3193A4-DB4E-5D68-3870-BF1A3C133648}"/>
              </a:ext>
            </a:extLst>
          </p:cNvPr>
          <p:cNvSpPr>
            <a:spLocks noGrp="1"/>
          </p:cNvSpPr>
          <p:nvPr>
            <p:ph type="title"/>
          </p:nvPr>
        </p:nvSpPr>
        <p:spPr>
          <a:xfrm>
            <a:off x="-2" y="79371"/>
            <a:ext cx="6891186" cy="1135737"/>
          </a:xfrm>
        </p:spPr>
        <p:txBody>
          <a:bodyPr vert="horz" lIns="91440" tIns="45720" rIns="91440" bIns="45720" rtlCol="0" anchor="ctr">
            <a:normAutofit/>
          </a:bodyPr>
          <a:lstStyle/>
          <a:p>
            <a:r>
              <a:rPr lang="en-US" sz="3600" dirty="0"/>
              <a:t>The CSOE</a:t>
            </a:r>
          </a:p>
        </p:txBody>
      </p:sp>
      <p:sp>
        <p:nvSpPr>
          <p:cNvPr id="4" name="Content Placeholder 3">
            <a:extLst>
              <a:ext uri="{FF2B5EF4-FFF2-40B4-BE49-F238E27FC236}">
                <a16:creationId xmlns:a16="http://schemas.microsoft.com/office/drawing/2014/main" id="{54F01505-0AB3-0B77-FAE5-A69E6F1B8235}"/>
              </a:ext>
            </a:extLst>
          </p:cNvPr>
          <p:cNvSpPr>
            <a:spLocks noGrp="1"/>
          </p:cNvSpPr>
          <p:nvPr>
            <p:ph sz="half" idx="2"/>
          </p:nvPr>
        </p:nvSpPr>
        <p:spPr>
          <a:xfrm>
            <a:off x="1" y="1046602"/>
            <a:ext cx="7534654" cy="5811398"/>
          </a:xfrm>
        </p:spPr>
        <p:txBody>
          <a:bodyPr vert="horz" lIns="91440" tIns="45720" rIns="91440" bIns="45720" rtlCol="0">
            <a:normAutofit fontScale="92500" lnSpcReduction="10000"/>
          </a:bodyPr>
          <a:lstStyle/>
          <a:p>
            <a:r>
              <a:rPr lang="en-US" sz="1800" dirty="0"/>
              <a:t>CSOEs: </a:t>
            </a:r>
            <a:r>
              <a:rPr lang="en-US" sz="1800" b="1" i="1" dirty="0">
                <a:solidFill>
                  <a:srgbClr val="C00000"/>
                </a:solidFill>
              </a:rPr>
              <a:t>vessels for the realization of socialist modernization</a:t>
            </a:r>
            <a:r>
              <a:rPr lang="en-US" sz="1800" dirty="0"/>
              <a:t>	</a:t>
            </a:r>
          </a:p>
          <a:p>
            <a:pPr lvl="1"/>
            <a:r>
              <a:rPr lang="en-US" sz="1800" dirty="0"/>
              <a:t> under the direction of the state and </a:t>
            </a:r>
          </a:p>
          <a:p>
            <a:pPr lvl="1"/>
            <a:r>
              <a:rPr lang="en-US" sz="1800" dirty="0"/>
              <a:t>subject to the overall leadership of the CPC. SOAEL, supra, art. 1 (“This Law is enacted for the purpose of safeguarding the basic economic system of China,.”)</a:t>
            </a:r>
          </a:p>
          <a:p>
            <a:r>
              <a:rPr lang="en-US" sz="1800" b="1" i="1" dirty="0">
                <a:solidFill>
                  <a:srgbClr val="C00000"/>
                </a:solidFill>
              </a:rPr>
              <a:t>Productive assets (capital) are organized as a juridical person under a special law of making related sets of assets productiv</a:t>
            </a:r>
            <a:r>
              <a:rPr lang="en-US" sz="1800" b="1" i="1" dirty="0"/>
              <a:t>e</a:t>
            </a:r>
            <a:r>
              <a:rPr lang="en-US" sz="1800" dirty="0"/>
              <a:t>.</a:t>
            </a:r>
          </a:p>
          <a:p>
            <a:pPr lvl="1"/>
            <a:r>
              <a:rPr lang="en-US" sz="1800" dirty="0"/>
              <a:t>FOCUS: Management and profit</a:t>
            </a:r>
          </a:p>
          <a:p>
            <a:pPr lvl="1"/>
            <a:r>
              <a:rPr lang="en-US" sz="1800" dirty="0"/>
              <a:t>The legal personality of CSOEs is includes “the rights to possess, use, benefit from and dispose of their movables</a:t>
            </a:r>
          </a:p>
          <a:p>
            <a:r>
              <a:rPr lang="en-US" sz="1800" dirty="0"/>
              <a:t>While they act autonomously, they also must “</a:t>
            </a:r>
            <a:r>
              <a:rPr lang="en-US" sz="1800" b="1" i="1" dirty="0">
                <a:solidFill>
                  <a:srgbClr val="C00000"/>
                </a:solidFill>
              </a:rPr>
              <a:t>accept the administration and supervision</a:t>
            </a:r>
            <a:r>
              <a:rPr lang="en-US" sz="1800" dirty="0"/>
              <a:t>”  (art. 17) </a:t>
            </a:r>
          </a:p>
          <a:p>
            <a:pPr lvl="1"/>
            <a:r>
              <a:rPr lang="en-US" sz="1800" dirty="0"/>
              <a:t>This division of authority—</a:t>
            </a:r>
            <a:r>
              <a:rPr lang="en-US" sz="1800" b="1" i="1" dirty="0"/>
              <a:t>operational in the CSOE </a:t>
            </a:r>
            <a:r>
              <a:rPr lang="en-US" sz="1800" dirty="0"/>
              <a:t>(management and profit) and </a:t>
            </a:r>
            <a:r>
              <a:rPr lang="en-US" sz="1800" b="1" i="1" dirty="0"/>
              <a:t>supervisory in SASAC </a:t>
            </a:r>
            <a:r>
              <a:rPr lang="en-US" sz="1800" dirty="0"/>
              <a:t>(objectives, assessment, and approvals)</a:t>
            </a:r>
          </a:p>
          <a:p>
            <a:r>
              <a:rPr lang="en-US" sz="1800" dirty="0"/>
              <a:t>State-owned companies (other than enterprises) </a:t>
            </a:r>
            <a:r>
              <a:rPr lang="en-US" sz="1800" b="1" i="1" dirty="0">
                <a:solidFill>
                  <a:srgbClr val="C00000"/>
                </a:solidFill>
              </a:rPr>
              <a:t>may be formed under the Company Law</a:t>
            </a:r>
            <a:r>
              <a:rPr lang="en-US" sz="1800" dirty="0">
                <a:solidFill>
                  <a:srgbClr val="C00000"/>
                </a:solidFill>
              </a:rPr>
              <a:t> </a:t>
            </a:r>
            <a:r>
              <a:rPr lang="en-US" sz="1800" dirty="0"/>
              <a:t>of the People’s Republic of China and subject to its internal governance rules </a:t>
            </a:r>
          </a:p>
          <a:p>
            <a:pPr lvl="1"/>
            <a:r>
              <a:rPr lang="en-US" sz="1800" dirty="0"/>
              <a:t>Several of which focus exclusively on state-owned enterprises operating in corporate form, whether or not wholly owned by the state.</a:t>
            </a:r>
          </a:p>
          <a:p>
            <a:pPr lvl="1"/>
            <a:r>
              <a:rPr lang="en-US" sz="1800" dirty="0"/>
              <a:t>State managerial and guidance structures, rather than the intra-corporate governance, of CSOEs, that give these enterprises their unique character, and that separate them from the normative framework built into the OECD-SOE.</a:t>
            </a:r>
          </a:p>
          <a:p>
            <a:endParaRPr lang="en-US" sz="1100" dirty="0"/>
          </a:p>
        </p:txBody>
      </p:sp>
      <p:grpSp>
        <p:nvGrpSpPr>
          <p:cNvPr id="24" name="Group 1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0" name="Rectangle 1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Isosceles Triangle 2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955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1E28-1E90-8088-1390-359771660473}"/>
              </a:ext>
            </a:extLst>
          </p:cNvPr>
          <p:cNvSpPr>
            <a:spLocks noGrp="1"/>
          </p:cNvSpPr>
          <p:nvPr>
            <p:ph type="title"/>
          </p:nvPr>
        </p:nvSpPr>
        <p:spPr>
          <a:xfrm>
            <a:off x="4965430" y="629268"/>
            <a:ext cx="6586491" cy="1286160"/>
          </a:xfrm>
        </p:spPr>
        <p:txBody>
          <a:bodyPr anchor="b">
            <a:normAutofit/>
          </a:bodyPr>
          <a:lstStyle/>
          <a:p>
            <a:r>
              <a:rPr lang="en-US" sz="4100" dirty="0"/>
              <a:t>The Role of the SOE Within  that State Order</a:t>
            </a:r>
          </a:p>
        </p:txBody>
      </p:sp>
      <p:sp>
        <p:nvSpPr>
          <p:cNvPr id="3" name="Content Placeholder 2">
            <a:extLst>
              <a:ext uri="{FF2B5EF4-FFF2-40B4-BE49-F238E27FC236}">
                <a16:creationId xmlns:a16="http://schemas.microsoft.com/office/drawing/2014/main" id="{EE0C76C6-01FF-D620-BFA5-8CC6CA1FE790}"/>
              </a:ext>
            </a:extLst>
          </p:cNvPr>
          <p:cNvSpPr>
            <a:spLocks noGrp="1"/>
          </p:cNvSpPr>
          <p:nvPr>
            <p:ph idx="1"/>
          </p:nvPr>
        </p:nvSpPr>
        <p:spPr>
          <a:xfrm>
            <a:off x="4965431" y="2438400"/>
            <a:ext cx="6910752" cy="4193754"/>
          </a:xfrm>
        </p:spPr>
        <p:txBody>
          <a:bodyPr>
            <a:normAutofit fontScale="92500"/>
          </a:bodyPr>
          <a:lstStyle/>
          <a:p>
            <a:r>
              <a:rPr lang="en-US" sz="2400" dirty="0"/>
              <a:t>SASAC serves as the administrative and supervisory organ designated for ensuring that the leadership and guidance of the CPC, </a:t>
            </a:r>
          </a:p>
          <a:p>
            <a:pPr lvl="1"/>
            <a:r>
              <a:rPr lang="en-US" b="1" i="1" dirty="0">
                <a:solidFill>
                  <a:srgbClr val="C00000"/>
                </a:solidFill>
              </a:rPr>
              <a:t>Articulated</a:t>
            </a:r>
            <a:r>
              <a:rPr lang="en-US" dirty="0"/>
              <a:t> in rules, policies, objectives, and plans </a:t>
            </a:r>
          </a:p>
          <a:p>
            <a:pPr lvl="1"/>
            <a:r>
              <a:rPr lang="en-US" b="1" i="1" dirty="0">
                <a:solidFill>
                  <a:srgbClr val="C00000"/>
                </a:solidFill>
              </a:rPr>
              <a:t>Actualized</a:t>
            </a:r>
            <a:r>
              <a:rPr lang="en-US" dirty="0"/>
              <a:t> through the appropriate state organs, </a:t>
            </a:r>
          </a:p>
          <a:p>
            <a:pPr lvl="1"/>
            <a:r>
              <a:rPr lang="en-US" b="1" dirty="0">
                <a:solidFill>
                  <a:srgbClr val="C00000"/>
                </a:solidFill>
              </a:rPr>
              <a:t>Operationalized</a:t>
            </a:r>
            <a:r>
              <a:rPr lang="en-US" dirty="0"/>
              <a:t> through CSOEs as the instruments rationalizing national productive forces. </a:t>
            </a:r>
          </a:p>
          <a:p>
            <a:r>
              <a:rPr lang="en-US" sz="2400" dirty="0"/>
              <a:t>The CSOE is then to pursue those objectives through markets in ways that reduce risk to assets and objectives and maximizes financial and political gains.  </a:t>
            </a:r>
          </a:p>
          <a:p>
            <a:endParaRPr lang="en-US" sz="2000" dirty="0"/>
          </a:p>
          <a:p>
            <a:endParaRPr lang="en-US" sz="2000" dirty="0"/>
          </a:p>
        </p:txBody>
      </p:sp>
      <p:pic>
        <p:nvPicPr>
          <p:cNvPr id="6" name="Picture 5" descr="A picture containing text, valley, canyon, old&#10;&#10;Description automatically generated">
            <a:extLst>
              <a:ext uri="{FF2B5EF4-FFF2-40B4-BE49-F238E27FC236}">
                <a16:creationId xmlns:a16="http://schemas.microsoft.com/office/drawing/2014/main" id="{497BDB16-46F8-C70B-DFAC-9048F6FD57E8}"/>
              </a:ext>
            </a:extLst>
          </p:cNvPr>
          <p:cNvPicPr>
            <a:picLocks noChangeAspect="1"/>
          </p:cNvPicPr>
          <p:nvPr/>
        </p:nvPicPr>
        <p:blipFill rotWithShape="1">
          <a:blip r:embed="rId2"/>
          <a:srcRect l="34086" r="18599"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235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961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Content Placeholder 2" descr="A picture containing indoor, person&#10;&#10;Description automatically generated">
            <a:extLst>
              <a:ext uri="{FF2B5EF4-FFF2-40B4-BE49-F238E27FC236}">
                <a16:creationId xmlns:a16="http://schemas.microsoft.com/office/drawing/2014/main" id="{433EA63B-A30A-E0D8-EB21-1612342608EA}"/>
              </a:ext>
            </a:extLst>
          </p:cNvPr>
          <p:cNvPicPr>
            <a:picLocks noGrp="1" noChangeAspect="1"/>
          </p:cNvPicPr>
          <p:nvPr>
            <p:ph sz="half" idx="2"/>
          </p:nvPr>
        </p:nvPicPr>
        <p:blipFill rotWithShape="1">
          <a:blip r:embed="rId2"/>
          <a:srcRect l="7980" r="5882"/>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4" name="Title 3">
            <a:extLst>
              <a:ext uri="{FF2B5EF4-FFF2-40B4-BE49-F238E27FC236}">
                <a16:creationId xmlns:a16="http://schemas.microsoft.com/office/drawing/2014/main" id="{2AD422C8-42B1-C72B-6198-CECDD6948457}"/>
              </a:ext>
            </a:extLst>
          </p:cNvPr>
          <p:cNvSpPr>
            <a:spLocks noGrp="1"/>
          </p:cNvSpPr>
          <p:nvPr>
            <p:ph type="title"/>
          </p:nvPr>
        </p:nvSpPr>
        <p:spPr>
          <a:xfrm>
            <a:off x="1137034" y="0"/>
            <a:ext cx="6831188" cy="1322887"/>
          </a:xfrm>
        </p:spPr>
        <p:txBody>
          <a:bodyPr vert="horz" lIns="91440" tIns="45720" rIns="91440" bIns="45720" rtlCol="0" anchor="ctr">
            <a:normAutofit/>
          </a:bodyPr>
          <a:lstStyle/>
          <a:p>
            <a:r>
              <a:rPr lang="en-US" dirty="0"/>
              <a:t>The Pattern</a:t>
            </a:r>
          </a:p>
        </p:txBody>
      </p:sp>
      <p:sp>
        <p:nvSpPr>
          <p:cNvPr id="5" name="Content Placeholder 4">
            <a:extLst>
              <a:ext uri="{FF2B5EF4-FFF2-40B4-BE49-F238E27FC236}">
                <a16:creationId xmlns:a16="http://schemas.microsoft.com/office/drawing/2014/main" id="{4BC26B3B-3BFF-C909-102F-43252E2C824A}"/>
              </a:ext>
            </a:extLst>
          </p:cNvPr>
          <p:cNvSpPr>
            <a:spLocks noGrp="1"/>
          </p:cNvSpPr>
          <p:nvPr>
            <p:ph sz="half" idx="1"/>
          </p:nvPr>
        </p:nvSpPr>
        <p:spPr>
          <a:xfrm>
            <a:off x="100361" y="1568918"/>
            <a:ext cx="7552890" cy="5289082"/>
          </a:xfrm>
        </p:spPr>
        <p:txBody>
          <a:bodyPr vert="horz" lIns="91440" tIns="45720" rIns="91440" bIns="45720" rtlCol="0">
            <a:normAutofit/>
          </a:bodyPr>
          <a:lstStyle/>
          <a:p>
            <a:r>
              <a:rPr lang="en-US" sz="1800" dirty="0"/>
              <a:t>Autonomy-Supervisions-Objectives:</a:t>
            </a:r>
          </a:p>
          <a:p>
            <a:pPr lvl="1"/>
            <a:r>
              <a:rPr lang="en-US" sz="1800" dirty="0"/>
              <a:t>(1) Grounding ideology, </a:t>
            </a:r>
          </a:p>
          <a:p>
            <a:pPr lvl="1"/>
            <a:r>
              <a:rPr lang="en-US" sz="1800" dirty="0"/>
              <a:t>(2) political leadership of the CPC, </a:t>
            </a:r>
          </a:p>
          <a:p>
            <a:pPr lvl="1"/>
            <a:r>
              <a:rPr lang="en-US" sz="1800" dirty="0"/>
              <a:t>(3) development of policy and articulation of rule, plans and objectives (through whole process democracy and state administrative and legislative organs),  </a:t>
            </a:r>
          </a:p>
          <a:p>
            <a:pPr lvl="1"/>
            <a:r>
              <a:rPr lang="en-US" sz="1800" dirty="0"/>
              <a:t>(4) the downward iteration of this pattern as between SASAC and CSOEs. </a:t>
            </a:r>
          </a:p>
          <a:p>
            <a:pPr lvl="1"/>
            <a:endParaRPr lang="en-US" sz="1800" dirty="0"/>
          </a:p>
          <a:p>
            <a:r>
              <a:rPr lang="en-US" sz="1800" dirty="0"/>
              <a:t>Lastly, the markets driven environment in which CSOEs operate is understood differently in Marxist-Leninist theory. </a:t>
            </a:r>
          </a:p>
          <a:p>
            <a:pPr lvl="1"/>
            <a:r>
              <a:rPr lang="en-US" sz="1800" dirty="0"/>
              <a:t>In </a:t>
            </a:r>
            <a:r>
              <a:rPr lang="en-US" sz="1800" b="1" i="1" dirty="0"/>
              <a:t>liberal democracy markets are spaces for non-public activity, </a:t>
            </a:r>
            <a:r>
              <a:rPr lang="en-US" sz="1800" dirty="0"/>
              <a:t>and the space where individual autonomy can be exercised subject to the protection of the integrity of markets (and its normative foundations) by public authorities.</a:t>
            </a:r>
          </a:p>
          <a:p>
            <a:pPr lvl="1"/>
            <a:r>
              <a:rPr lang="en-US" sz="1800" dirty="0"/>
              <a:t>In </a:t>
            </a:r>
            <a:r>
              <a:rPr lang="en-US" sz="1800" b="1" i="1" dirty="0"/>
              <a:t>Marxist-Leninism, markets are instruments of state policy </a:t>
            </a:r>
            <a:r>
              <a:rPr lang="en-US" sz="1800" dirty="0"/>
              <a:t>necessary to move a society through its development stages. </a:t>
            </a:r>
          </a:p>
        </p:txBody>
      </p:sp>
    </p:spTree>
    <p:extLst>
      <p:ext uri="{BB962C8B-B14F-4D97-AF65-F5344CB8AC3E}">
        <p14:creationId xmlns:p14="http://schemas.microsoft.com/office/powerpoint/2010/main" val="328882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6A69-2652-630E-C4F8-FD401B5259E1}"/>
              </a:ext>
            </a:extLst>
          </p:cNvPr>
          <p:cNvSpPr>
            <a:spLocks noGrp="1"/>
          </p:cNvSpPr>
          <p:nvPr>
            <p:ph type="title"/>
          </p:nvPr>
        </p:nvSpPr>
        <p:spPr>
          <a:xfrm>
            <a:off x="0" y="0"/>
            <a:ext cx="4584357" cy="1325563"/>
          </a:xfrm>
        </p:spPr>
        <p:txBody>
          <a:bodyPr>
            <a:normAutofit/>
          </a:bodyPr>
          <a:lstStyle/>
          <a:p>
            <a:r>
              <a:rPr lang="en-US" dirty="0"/>
              <a:t>OUTWARD BOUND</a:t>
            </a:r>
          </a:p>
        </p:txBody>
      </p:sp>
      <p:sp>
        <p:nvSpPr>
          <p:cNvPr id="3" name="Content Placeholder 2">
            <a:extLst>
              <a:ext uri="{FF2B5EF4-FFF2-40B4-BE49-F238E27FC236}">
                <a16:creationId xmlns:a16="http://schemas.microsoft.com/office/drawing/2014/main" id="{75AC5871-FCAD-132D-DAF3-0ECD3171EBED}"/>
              </a:ext>
            </a:extLst>
          </p:cNvPr>
          <p:cNvSpPr>
            <a:spLocks noGrp="1"/>
          </p:cNvSpPr>
          <p:nvPr>
            <p:ph idx="1"/>
          </p:nvPr>
        </p:nvSpPr>
        <p:spPr>
          <a:xfrm>
            <a:off x="146221" y="1690688"/>
            <a:ext cx="6934200" cy="4351338"/>
          </a:xfrm>
        </p:spPr>
        <p:txBody>
          <a:bodyPr>
            <a:normAutofit/>
          </a:bodyPr>
          <a:lstStyle/>
          <a:p>
            <a:r>
              <a:rPr lang="en-US" dirty="0"/>
              <a:t>Consequences for state liability</a:t>
            </a:r>
          </a:p>
          <a:p>
            <a:r>
              <a:rPr lang="en-US" dirty="0"/>
              <a:t>Consequences for human rights and sustainability frameworks</a:t>
            </a:r>
          </a:p>
          <a:p>
            <a:r>
              <a:rPr lang="en-US" dirty="0"/>
              <a:t>Reactions</a:t>
            </a:r>
          </a:p>
          <a:p>
            <a:r>
              <a:rPr lang="en-US" dirty="0"/>
              <a:t>The emerging reality in Latin America and Europe</a:t>
            </a:r>
          </a:p>
        </p:txBody>
      </p:sp>
      <p:pic>
        <p:nvPicPr>
          <p:cNvPr id="5" name="Picture 4">
            <a:extLst>
              <a:ext uri="{FF2B5EF4-FFF2-40B4-BE49-F238E27FC236}">
                <a16:creationId xmlns:a16="http://schemas.microsoft.com/office/drawing/2014/main" id="{AD075F72-A23F-773C-7E38-34B6722BD123}"/>
              </a:ext>
            </a:extLst>
          </p:cNvPr>
          <p:cNvPicPr>
            <a:picLocks noChangeAspect="1"/>
          </p:cNvPicPr>
          <p:nvPr/>
        </p:nvPicPr>
        <p:blipFill>
          <a:blip r:embed="rId2"/>
          <a:stretch>
            <a:fillRect/>
          </a:stretch>
        </p:blipFill>
        <p:spPr>
          <a:xfrm>
            <a:off x="7001527" y="0"/>
            <a:ext cx="5190473" cy="6858000"/>
          </a:xfrm>
          <a:prstGeom prst="rect">
            <a:avLst/>
          </a:prstGeom>
        </p:spPr>
      </p:pic>
    </p:spTree>
    <p:extLst>
      <p:ext uri="{BB962C8B-B14F-4D97-AF65-F5344CB8AC3E}">
        <p14:creationId xmlns:p14="http://schemas.microsoft.com/office/powerpoint/2010/main" val="2072852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E69EA4-764A-3150-4F64-A36FBF54143B}"/>
              </a:ext>
            </a:extLst>
          </p:cNvPr>
          <p:cNvSpPr>
            <a:spLocks noGrp="1"/>
          </p:cNvSpPr>
          <p:nvPr>
            <p:ph type="title"/>
          </p:nvPr>
        </p:nvSpPr>
        <p:spPr>
          <a:xfrm>
            <a:off x="-3047" y="1"/>
            <a:ext cx="7307230" cy="1123719"/>
          </a:xfrm>
        </p:spPr>
        <p:txBody>
          <a:bodyPr>
            <a:normAutofit fontScale="90000"/>
          </a:bodyPr>
          <a:lstStyle/>
          <a:p>
            <a:br>
              <a:rPr lang="en-US" sz="2400" dirty="0"/>
            </a:br>
            <a:r>
              <a:rPr lang="en-US" sz="2400" dirty="0"/>
              <a:t>Supervision: 2017 NDRC Guiding Opinions on Overseas Investment Direction </a:t>
            </a:r>
            <a:br>
              <a:rPr lang="en-US" sz="2400" dirty="0"/>
            </a:br>
            <a:endParaRPr lang="en-US" sz="2400" dirty="0"/>
          </a:p>
        </p:txBody>
      </p:sp>
      <p:sp>
        <p:nvSpPr>
          <p:cNvPr id="3" name="Content Placeholder 2">
            <a:extLst>
              <a:ext uri="{FF2B5EF4-FFF2-40B4-BE49-F238E27FC236}">
                <a16:creationId xmlns:a16="http://schemas.microsoft.com/office/drawing/2014/main" id="{38712702-97B6-87BD-0D92-240E695D6724}"/>
              </a:ext>
            </a:extLst>
          </p:cNvPr>
          <p:cNvSpPr>
            <a:spLocks noGrp="1"/>
          </p:cNvSpPr>
          <p:nvPr>
            <p:ph idx="1"/>
          </p:nvPr>
        </p:nvSpPr>
        <p:spPr>
          <a:xfrm>
            <a:off x="0" y="1200839"/>
            <a:ext cx="6929610" cy="5657161"/>
          </a:xfrm>
        </p:spPr>
        <p:txBody>
          <a:bodyPr>
            <a:normAutofit fontScale="55000" lnSpcReduction="20000"/>
          </a:bodyPr>
          <a:lstStyle/>
          <a:p>
            <a:endParaRPr lang="en-US" sz="700" dirty="0"/>
          </a:p>
          <a:p>
            <a:r>
              <a:rPr lang="en-US" sz="2600" b="1" i="1" dirty="0">
                <a:latin typeface="+mj-lt"/>
              </a:rPr>
              <a:t>Rationalizes supervision of overseas investment and policy goals</a:t>
            </a:r>
            <a:r>
              <a:rPr lang="en-US" sz="2600" dirty="0">
                <a:latin typeface="+mj-lt"/>
              </a:rPr>
              <a:t>. </a:t>
            </a:r>
          </a:p>
          <a:p>
            <a:r>
              <a:rPr lang="en-US" sz="2600" dirty="0">
                <a:latin typeface="+mj-lt"/>
              </a:rPr>
              <a:t>Part of overseas investment standardization process</a:t>
            </a:r>
          </a:p>
          <a:p>
            <a:pPr lvl="1"/>
            <a:r>
              <a:rPr lang="en-US" sz="2600" b="1" i="1" dirty="0">
                <a:latin typeface="+mj-lt"/>
              </a:rPr>
              <a:t>Reduce overseas investment risk while taking full advantage of investment opportunities</a:t>
            </a:r>
            <a:r>
              <a:rPr lang="en-US" sz="2600" dirty="0">
                <a:latin typeface="+mj-lt"/>
              </a:rPr>
              <a:t>. </a:t>
            </a:r>
          </a:p>
          <a:p>
            <a:r>
              <a:rPr lang="en-US" sz="2600" dirty="0">
                <a:latin typeface="+mj-lt"/>
              </a:rPr>
              <a:t> Reinforces core principle: </a:t>
            </a:r>
            <a:r>
              <a:rPr lang="en-US" sz="2600" b="1" i="1" dirty="0">
                <a:latin typeface="+mj-lt"/>
              </a:rPr>
              <a:t>separation of supervisory from operational decision-making</a:t>
            </a:r>
            <a:r>
              <a:rPr lang="en-US" sz="2600" dirty="0">
                <a:latin typeface="+mj-lt"/>
              </a:rPr>
              <a:t>.  </a:t>
            </a:r>
          </a:p>
          <a:p>
            <a:pPr lvl="1"/>
            <a:r>
              <a:rPr lang="en-US" sz="2600" b="1" i="1" dirty="0">
                <a:latin typeface="+mj-lt"/>
              </a:rPr>
              <a:t>STATE ORGANS</a:t>
            </a:r>
            <a:r>
              <a:rPr lang="en-US" sz="2600" dirty="0">
                <a:latin typeface="+mj-lt"/>
              </a:rPr>
              <a:t>: Supervision and guidance of CSOEs, </a:t>
            </a:r>
          </a:p>
          <a:p>
            <a:pPr lvl="1"/>
            <a:r>
              <a:rPr lang="en-US" sz="2600" b="1" i="1" dirty="0">
                <a:latin typeface="+mj-lt"/>
              </a:rPr>
              <a:t>CSOEs</a:t>
            </a:r>
            <a:r>
              <a:rPr lang="en-US" sz="2600" dirty="0">
                <a:latin typeface="+mj-lt"/>
              </a:rPr>
              <a:t>: make independent decisions under guidance and responsible for their own profits and losses; and assume their own risk” </a:t>
            </a:r>
          </a:p>
          <a:p>
            <a:r>
              <a:rPr lang="en-US" sz="2600" dirty="0">
                <a:latin typeface="+mj-lt"/>
              </a:rPr>
              <a:t>Decentralization OF RISK TAKING AND RISK GUIDANCE, </a:t>
            </a:r>
          </a:p>
          <a:p>
            <a:pPr lvl="1"/>
            <a:r>
              <a:rPr lang="en-US" sz="2600" b="1" i="1" dirty="0">
                <a:latin typeface="+mj-lt"/>
              </a:rPr>
              <a:t>RISK GUIDANCE INVESTMENT DECISION</a:t>
            </a:r>
            <a:r>
              <a:rPr lang="en-US" sz="2600" dirty="0">
                <a:latin typeface="+mj-lt"/>
              </a:rPr>
              <a:t>:</a:t>
            </a:r>
          </a:p>
          <a:p>
            <a:pPr lvl="2"/>
            <a:r>
              <a:rPr lang="en-US" sz="2600" dirty="0">
                <a:latin typeface="+mj-lt"/>
              </a:rPr>
              <a:t>focused on encouraging development and constraining it through the circulation of black lists of discouraged investment. </a:t>
            </a:r>
          </a:p>
          <a:p>
            <a:pPr lvl="1"/>
            <a:r>
              <a:rPr lang="en-US" sz="2600" b="1" i="1" dirty="0">
                <a:latin typeface="+mj-lt"/>
              </a:rPr>
              <a:t>RISK TAKING GUIDANCE</a:t>
            </a:r>
            <a:r>
              <a:rPr lang="en-US" sz="2600" dirty="0">
                <a:latin typeface="+mj-lt"/>
              </a:rPr>
              <a:t>: enterprises are to be guided to risk assessment </a:t>
            </a:r>
          </a:p>
          <a:p>
            <a:pPr lvl="2"/>
            <a:r>
              <a:rPr lang="en-US" sz="2600" dirty="0">
                <a:latin typeface="+mj-lt"/>
              </a:rPr>
              <a:t>based on local conditions in the host country, </a:t>
            </a:r>
          </a:p>
          <a:p>
            <a:pPr lvl="2"/>
            <a:r>
              <a:rPr lang="en-US" sz="2600" dirty="0">
                <a:latin typeface="+mj-lt"/>
              </a:rPr>
              <a:t>Cultivation of good relations with local officials </a:t>
            </a:r>
          </a:p>
          <a:p>
            <a:pPr lvl="2"/>
            <a:r>
              <a:rPr lang="en-US" sz="2600" dirty="0">
                <a:latin typeface="+mj-lt"/>
              </a:rPr>
              <a:t>Creating “good economic and social benefits, and promote mutual benefit and win-win cooperation.” </a:t>
            </a:r>
          </a:p>
          <a:p>
            <a:r>
              <a:rPr lang="en-US" sz="2600" dirty="0">
                <a:latin typeface="+mj-lt"/>
              </a:rPr>
              <a:t>Basis </a:t>
            </a:r>
          </a:p>
          <a:p>
            <a:pPr lvl="1"/>
            <a:r>
              <a:rPr lang="en-US" sz="2600" dirty="0">
                <a:latin typeface="+mj-lt"/>
              </a:rPr>
              <a:t>Strategy of prevention (</a:t>
            </a:r>
            <a:r>
              <a:rPr lang="zh-CN" altLang="en-US" sz="2600" dirty="0">
                <a:latin typeface="+mj-lt"/>
              </a:rPr>
              <a:t>坚持防范风险</a:t>
            </a:r>
            <a:r>
              <a:rPr lang="en-US" altLang="zh-CN" sz="2600" dirty="0">
                <a:latin typeface="+mj-lt"/>
              </a:rPr>
              <a:t>), </a:t>
            </a:r>
            <a:r>
              <a:rPr lang="en-US" sz="2600" dirty="0">
                <a:latin typeface="+mj-lt"/>
              </a:rPr>
              <a:t>coordination of host relations with home state national economic and diplomatic strategies, </a:t>
            </a:r>
          </a:p>
          <a:p>
            <a:pPr lvl="1"/>
            <a:r>
              <a:rPr lang="en-US" sz="2600" dirty="0">
                <a:latin typeface="+mj-lt"/>
              </a:rPr>
              <a:t>legal compliance, under the active supervision of state organs</a:t>
            </a:r>
          </a:p>
          <a:p>
            <a:pPr lvl="1"/>
            <a:r>
              <a:rPr lang="en-US" sz="2600" dirty="0">
                <a:latin typeface="+mj-lt"/>
              </a:rPr>
              <a:t>The idea is to coordinate—and intertwine, micro -investment decisions of CSOEs, with the macro strategies for enhancing the comprehensive strategy for outward projection of Chinese economic, social, cultural, and political-ideological power-influence. </a:t>
            </a:r>
          </a:p>
          <a:p>
            <a:endParaRPr lang="en-US" sz="700" dirty="0"/>
          </a:p>
        </p:txBody>
      </p:sp>
      <p:pic>
        <p:nvPicPr>
          <p:cNvPr id="5" name="Picture 4">
            <a:extLst>
              <a:ext uri="{FF2B5EF4-FFF2-40B4-BE49-F238E27FC236}">
                <a16:creationId xmlns:a16="http://schemas.microsoft.com/office/drawing/2014/main" id="{4F32C3B8-8801-CBD3-1488-2293638A856D}"/>
              </a:ext>
            </a:extLst>
          </p:cNvPr>
          <p:cNvPicPr>
            <a:picLocks noChangeAspect="1"/>
          </p:cNvPicPr>
          <p:nvPr/>
        </p:nvPicPr>
        <p:blipFill rotWithShape="1">
          <a:blip r:embed="rId2"/>
          <a:srcRect r="-1" b="568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87320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6C01-7D7C-5631-B4DF-CD1B874A5A3E}"/>
              </a:ext>
            </a:extLst>
          </p:cNvPr>
          <p:cNvSpPr>
            <a:spLocks noGrp="1"/>
          </p:cNvSpPr>
          <p:nvPr>
            <p:ph type="title"/>
          </p:nvPr>
        </p:nvSpPr>
        <p:spPr>
          <a:xfrm>
            <a:off x="0" y="47491"/>
            <a:ext cx="10515600" cy="1325563"/>
          </a:xfrm>
        </p:spPr>
        <p:txBody>
          <a:bodyPr/>
          <a:lstStyle/>
          <a:p>
            <a:r>
              <a:rPr lang="en-US" dirty="0"/>
              <a:t>Supervision: Measures for Supervision of Overseas Investment 2017 </a:t>
            </a:r>
          </a:p>
        </p:txBody>
      </p:sp>
      <p:sp>
        <p:nvSpPr>
          <p:cNvPr id="3" name="Content Placeholder 2">
            <a:extLst>
              <a:ext uri="{FF2B5EF4-FFF2-40B4-BE49-F238E27FC236}">
                <a16:creationId xmlns:a16="http://schemas.microsoft.com/office/drawing/2014/main" id="{DD9A16EF-70C1-C848-E75E-308B5264CD93}"/>
              </a:ext>
            </a:extLst>
          </p:cNvPr>
          <p:cNvSpPr>
            <a:spLocks noGrp="1"/>
          </p:cNvSpPr>
          <p:nvPr>
            <p:ph idx="1"/>
          </p:nvPr>
        </p:nvSpPr>
        <p:spPr>
          <a:xfrm>
            <a:off x="4521467" y="1571191"/>
            <a:ext cx="7670533" cy="4921684"/>
          </a:xfrm>
        </p:spPr>
        <p:txBody>
          <a:bodyPr>
            <a:normAutofit fontScale="85000" lnSpcReduction="10000"/>
          </a:bodyPr>
          <a:lstStyle/>
          <a:p>
            <a:r>
              <a:rPr lang="en-US" dirty="0"/>
              <a:t>Framework for supervisory discretionary decision making respecting CSOEs. </a:t>
            </a:r>
          </a:p>
          <a:p>
            <a:r>
              <a:rPr lang="en-US" dirty="0"/>
              <a:t>CSOE tasks:</a:t>
            </a:r>
          </a:p>
          <a:p>
            <a:pPr lvl="1"/>
            <a:r>
              <a:rPr lang="en-US" dirty="0"/>
              <a:t>Establishment of overseas investment management systems, </a:t>
            </a:r>
          </a:p>
          <a:p>
            <a:pPr lvl="1"/>
            <a:r>
              <a:rPr lang="en-US" dirty="0"/>
              <a:t>Basic principles under which they are developed and operated, </a:t>
            </a:r>
          </a:p>
          <a:p>
            <a:pPr lvl="2"/>
            <a:r>
              <a:rPr lang="en-US" dirty="0"/>
              <a:t>Specifics of which are specified, centered around the core elements of compliance, risk based decision making and the focus on the state directed objectives of outbound operations. (art. 6).</a:t>
            </a:r>
          </a:p>
          <a:p>
            <a:r>
              <a:rPr lang="en-US" dirty="0"/>
              <a:t>SASAC tasks:</a:t>
            </a:r>
          </a:p>
          <a:p>
            <a:pPr lvl="1"/>
            <a:r>
              <a:rPr lang="en-US" dirty="0"/>
              <a:t>Establishment and enforcement of negative investment lists, </a:t>
            </a:r>
          </a:p>
          <a:p>
            <a:pPr lvl="1"/>
            <a:r>
              <a:rPr lang="en-US" dirty="0"/>
              <a:t>Oversight of CSOE investment management systems, </a:t>
            </a:r>
          </a:p>
          <a:p>
            <a:pPr lvl="1"/>
            <a:r>
              <a:rPr lang="en-US" dirty="0"/>
              <a:t>Integration of party and state presence in CSOE internal management and operations, </a:t>
            </a:r>
          </a:p>
          <a:p>
            <a:pPr lvl="1"/>
            <a:r>
              <a:rPr lang="en-US" dirty="0"/>
              <a:t>CSOE operational compliance with thrust of national five year development strategies, and special rules for overseas projects in the negative investment lists. </a:t>
            </a:r>
          </a:p>
          <a:p>
            <a:pPr lvl="1"/>
            <a:endParaRPr lang="en-US" dirty="0"/>
          </a:p>
          <a:p>
            <a:pPr lvl="1"/>
            <a:endParaRPr lang="en-US" dirty="0"/>
          </a:p>
        </p:txBody>
      </p:sp>
      <p:pic>
        <p:nvPicPr>
          <p:cNvPr id="5" name="Picture 4">
            <a:extLst>
              <a:ext uri="{FF2B5EF4-FFF2-40B4-BE49-F238E27FC236}">
                <a16:creationId xmlns:a16="http://schemas.microsoft.com/office/drawing/2014/main" id="{433934D7-64E1-208A-0F1D-147066CC14C8}"/>
              </a:ext>
            </a:extLst>
          </p:cNvPr>
          <p:cNvPicPr>
            <a:picLocks noChangeAspect="1"/>
          </p:cNvPicPr>
          <p:nvPr/>
        </p:nvPicPr>
        <p:blipFill>
          <a:blip r:embed="rId2"/>
          <a:stretch>
            <a:fillRect/>
          </a:stretch>
        </p:blipFill>
        <p:spPr>
          <a:xfrm>
            <a:off x="0" y="1328921"/>
            <a:ext cx="4572396" cy="5163954"/>
          </a:xfrm>
          <a:prstGeom prst="rect">
            <a:avLst/>
          </a:prstGeom>
        </p:spPr>
      </p:pic>
    </p:spTree>
    <p:extLst>
      <p:ext uri="{BB962C8B-B14F-4D97-AF65-F5344CB8AC3E}">
        <p14:creationId xmlns:p14="http://schemas.microsoft.com/office/powerpoint/2010/main" val="4275261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01BABB-A04E-1739-988F-EDAEDD0E49D7}"/>
              </a:ext>
            </a:extLst>
          </p:cNvPr>
          <p:cNvSpPr>
            <a:spLocks noGrp="1"/>
          </p:cNvSpPr>
          <p:nvPr>
            <p:ph type="title"/>
          </p:nvPr>
        </p:nvSpPr>
        <p:spPr/>
        <p:txBody>
          <a:bodyPr/>
          <a:lstStyle/>
          <a:p>
            <a:r>
              <a:rPr lang="en-US" dirty="0"/>
              <a:t>Supervision: Measures for Supervision of Overseas Investment 2017 </a:t>
            </a:r>
          </a:p>
        </p:txBody>
      </p:sp>
      <p:sp>
        <p:nvSpPr>
          <p:cNvPr id="5" name="Content Placeholder 4">
            <a:extLst>
              <a:ext uri="{FF2B5EF4-FFF2-40B4-BE49-F238E27FC236}">
                <a16:creationId xmlns:a16="http://schemas.microsoft.com/office/drawing/2014/main" id="{89AC29F1-1C10-032A-9342-3F85B8124DBA}"/>
              </a:ext>
            </a:extLst>
          </p:cNvPr>
          <p:cNvSpPr>
            <a:spLocks noGrp="1"/>
          </p:cNvSpPr>
          <p:nvPr>
            <p:ph sz="half" idx="1"/>
          </p:nvPr>
        </p:nvSpPr>
        <p:spPr>
          <a:xfrm>
            <a:off x="251059" y="1690688"/>
            <a:ext cx="5181600" cy="4351338"/>
          </a:xfrm>
        </p:spPr>
        <p:txBody>
          <a:bodyPr>
            <a:normAutofit fontScale="92500"/>
          </a:bodyPr>
          <a:lstStyle/>
          <a:p>
            <a:r>
              <a:rPr lang="en-US" dirty="0"/>
              <a:t>Risk Management Strategies</a:t>
            </a:r>
          </a:p>
          <a:p>
            <a:pPr lvl="1"/>
            <a:r>
              <a:rPr lang="en-US" dirty="0"/>
              <a:t>Drive investment and are managed at the enterprise, state, and Party levels. </a:t>
            </a:r>
          </a:p>
          <a:p>
            <a:pPr lvl="1"/>
            <a:r>
              <a:rPr lang="en-US" dirty="0"/>
              <a:t>CSOEs are encouraged to act responsibly with a sensitivity to local context.  </a:t>
            </a:r>
          </a:p>
          <a:p>
            <a:pPr lvl="1"/>
            <a:r>
              <a:rPr lang="en-US" dirty="0"/>
              <a:t>In that respect they are required to “</a:t>
            </a:r>
            <a:r>
              <a:rPr lang="en-US" b="1" i="1" dirty="0">
                <a:solidFill>
                  <a:srgbClr val="C00000"/>
                </a:solidFill>
              </a:rPr>
              <a:t>actively fulfill social responsibilities, and focus on cross-border investment, cultural integration, and the creation of a good external environment</a:t>
            </a:r>
            <a:r>
              <a:rPr lang="en-US" dirty="0"/>
              <a:t>. Ibid., art. 9.</a:t>
            </a:r>
          </a:p>
          <a:p>
            <a:endParaRPr lang="en-US" dirty="0"/>
          </a:p>
        </p:txBody>
      </p:sp>
      <p:pic>
        <p:nvPicPr>
          <p:cNvPr id="12" name="Content Placeholder 11">
            <a:extLst>
              <a:ext uri="{FF2B5EF4-FFF2-40B4-BE49-F238E27FC236}">
                <a16:creationId xmlns:a16="http://schemas.microsoft.com/office/drawing/2014/main" id="{AF926498-32C3-628E-D5EC-28505CDCAB17}"/>
              </a:ext>
            </a:extLst>
          </p:cNvPr>
          <p:cNvPicPr>
            <a:picLocks noGrp="1" noChangeAspect="1"/>
          </p:cNvPicPr>
          <p:nvPr>
            <p:ph sz="half" idx="2"/>
          </p:nvPr>
        </p:nvPicPr>
        <p:blipFill>
          <a:blip r:embed="rId2"/>
          <a:stretch>
            <a:fillRect/>
          </a:stretch>
        </p:blipFill>
        <p:spPr>
          <a:xfrm>
            <a:off x="7098431" y="1044327"/>
            <a:ext cx="4255369" cy="5813673"/>
          </a:xfrm>
        </p:spPr>
      </p:pic>
    </p:spTree>
    <p:extLst>
      <p:ext uri="{BB962C8B-B14F-4D97-AF65-F5344CB8AC3E}">
        <p14:creationId xmlns:p14="http://schemas.microsoft.com/office/powerpoint/2010/main" val="62477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F7F4-8225-EF2C-7AB7-A4FDB1A28551}"/>
              </a:ext>
            </a:extLst>
          </p:cNvPr>
          <p:cNvSpPr>
            <a:spLocks noGrp="1"/>
          </p:cNvSpPr>
          <p:nvPr>
            <p:ph type="title"/>
          </p:nvPr>
        </p:nvSpPr>
        <p:spPr>
          <a:xfrm>
            <a:off x="838200" y="122772"/>
            <a:ext cx="10515600" cy="1059414"/>
          </a:xfrm>
        </p:spPr>
        <p:txBody>
          <a:bodyPr/>
          <a:lstStyle/>
          <a:p>
            <a:r>
              <a:rPr lang="en-US" dirty="0"/>
              <a:t>The Vessel: Belt &amp; Road Initiative</a:t>
            </a:r>
          </a:p>
        </p:txBody>
      </p:sp>
      <p:sp>
        <p:nvSpPr>
          <p:cNvPr id="3" name="Content Placeholder 2">
            <a:extLst>
              <a:ext uri="{FF2B5EF4-FFF2-40B4-BE49-F238E27FC236}">
                <a16:creationId xmlns:a16="http://schemas.microsoft.com/office/drawing/2014/main" id="{F03B7245-7BB4-1A25-8446-1A1E7FF02435}"/>
              </a:ext>
            </a:extLst>
          </p:cNvPr>
          <p:cNvSpPr>
            <a:spLocks noGrp="1"/>
          </p:cNvSpPr>
          <p:nvPr>
            <p:ph idx="1"/>
          </p:nvPr>
        </p:nvSpPr>
        <p:spPr>
          <a:xfrm>
            <a:off x="944078" y="3128211"/>
            <a:ext cx="9749589" cy="3607017"/>
          </a:xfrm>
        </p:spPr>
        <p:txBody>
          <a:bodyPr>
            <a:normAutofit fontScale="92500"/>
          </a:bodyPr>
          <a:lstStyle/>
          <a:p>
            <a:pPr marL="0" indent="0" algn="ctr">
              <a:buNone/>
            </a:pPr>
            <a:r>
              <a:rPr lang="en-US" dirty="0"/>
              <a:t>“As a collaborative endeavor, the Belt and Road Initiative has been welcomed by the international community both as a public good and a cooperation platform. China has become a major trading partner for more than 140 countries and regions, it leads the world in total volume of trade in goods, and it is a major destination for global investment and a leading country in outbound investment. Through these efforts, we have advanced a broader agenda of opening up across more areas and in greater depth.” </a:t>
            </a:r>
          </a:p>
          <a:p>
            <a:pPr marL="0" indent="0" algn="ctr">
              <a:buNone/>
            </a:pPr>
            <a:r>
              <a:rPr lang="en-US" dirty="0"/>
              <a:t>(</a:t>
            </a:r>
            <a:r>
              <a:rPr lang="en-US" i="1" dirty="0"/>
              <a:t>Xi Jinping, Report to the 20th CPC Congress (2022), p. 8) </a:t>
            </a:r>
          </a:p>
        </p:txBody>
      </p:sp>
      <p:pic>
        <p:nvPicPr>
          <p:cNvPr id="5" name="Picture 4">
            <a:extLst>
              <a:ext uri="{FF2B5EF4-FFF2-40B4-BE49-F238E27FC236}">
                <a16:creationId xmlns:a16="http://schemas.microsoft.com/office/drawing/2014/main" id="{3A6B1905-1FCE-7A2B-146C-9299EF8C8D95}"/>
              </a:ext>
            </a:extLst>
          </p:cNvPr>
          <p:cNvPicPr>
            <a:picLocks noChangeAspect="1"/>
          </p:cNvPicPr>
          <p:nvPr/>
        </p:nvPicPr>
        <p:blipFill>
          <a:blip r:embed="rId2"/>
          <a:stretch>
            <a:fillRect/>
          </a:stretch>
        </p:blipFill>
        <p:spPr>
          <a:xfrm>
            <a:off x="1932672" y="1272273"/>
            <a:ext cx="7772400" cy="1768221"/>
          </a:xfrm>
          <a:prstGeom prst="rect">
            <a:avLst/>
          </a:prstGeom>
        </p:spPr>
      </p:pic>
    </p:spTree>
    <p:extLst>
      <p:ext uri="{BB962C8B-B14F-4D97-AF65-F5344CB8AC3E}">
        <p14:creationId xmlns:p14="http://schemas.microsoft.com/office/powerpoint/2010/main" val="264779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t="-16000" b="-16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CDB60D-0BFD-FD4B-0F41-0567654515EB}"/>
              </a:ext>
            </a:extLst>
          </p:cNvPr>
          <p:cNvSpPr>
            <a:spLocks noGrp="1"/>
          </p:cNvSpPr>
          <p:nvPr>
            <p:ph type="title"/>
          </p:nvPr>
        </p:nvSpPr>
        <p:spPr>
          <a:xfrm>
            <a:off x="640080" y="325369"/>
            <a:ext cx="4368602" cy="1956841"/>
          </a:xfrm>
        </p:spPr>
        <p:txBody>
          <a:bodyPr anchor="b">
            <a:normAutofit/>
          </a:bodyPr>
          <a:lstStyle/>
          <a:p>
            <a:r>
              <a:rPr lang="en-US" sz="5400" dirty="0"/>
              <a:t>Original Sins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0E263CA-9E85-2E7F-5AAF-26349DBF689C}"/>
              </a:ext>
            </a:extLst>
          </p:cNvPr>
          <p:cNvSpPr>
            <a:spLocks noGrp="1"/>
          </p:cNvSpPr>
          <p:nvPr>
            <p:ph idx="1"/>
          </p:nvPr>
        </p:nvSpPr>
        <p:spPr>
          <a:xfrm>
            <a:off x="86497" y="2872899"/>
            <a:ext cx="5390278" cy="3948524"/>
          </a:xfrm>
        </p:spPr>
        <p:txBody>
          <a:bodyPr>
            <a:normAutofit fontScale="92500" lnSpcReduction="10000"/>
          </a:bodyPr>
          <a:lstStyle/>
          <a:p>
            <a:r>
              <a:rPr lang="en-US" sz="1800" b="1" dirty="0">
                <a:solidFill>
                  <a:srgbClr val="C00000"/>
                </a:solidFill>
                <a:effectLst/>
                <a:latin typeface="Calibri Light" panose="020F0302020204030204" pitchFamily="34" charset="0"/>
                <a:ea typeface="DengXian" panose="02010600030101010101" pitchFamily="2" charset="-122"/>
                <a:cs typeface="Calibri Light" panose="020F0302020204030204" pitchFamily="34" charset="0"/>
              </a:rPr>
              <a:t>The Chinese state-owned enterprise (CSOE) as  an anomaly</a:t>
            </a:r>
          </a:p>
          <a:p>
            <a:pPr lvl="1"/>
            <a:r>
              <a:rPr lang="en-US" sz="1800" dirty="0">
                <a:latin typeface="Calibri Light" panose="020F0302020204030204" pitchFamily="34" charset="0"/>
                <a:ea typeface="DengXian" panose="02010600030101010101" pitchFamily="2" charset="-122"/>
                <a:cs typeface="Calibri Light" panose="020F0302020204030204" pitchFamily="34" charset="0"/>
              </a:rPr>
              <a:t>Dissonance with </a:t>
            </a:r>
            <a:r>
              <a:rPr lang="en-US" sz="1800" dirty="0">
                <a:effectLst/>
                <a:latin typeface="Calibri Light" panose="020F0302020204030204" pitchFamily="34" charset="0"/>
                <a:ea typeface="DengXian" panose="02010600030101010101" pitchFamily="2" charset="-122"/>
                <a:cs typeface="Calibri Light" panose="020F0302020204030204" pitchFamily="34" charset="0"/>
              </a:rPr>
              <a:t>liberal democratic internationalism</a:t>
            </a:r>
          </a:p>
          <a:p>
            <a:pPr lvl="1"/>
            <a:r>
              <a:rPr lang="en-US" sz="1800" dirty="0">
                <a:latin typeface="Calibri Light" panose="020F0302020204030204" pitchFamily="34" charset="0"/>
                <a:ea typeface="DengXian" panose="02010600030101010101" pitchFamily="2" charset="-122"/>
                <a:cs typeface="Calibri Light" panose="020F0302020204030204" pitchFamily="34" charset="0"/>
              </a:rPr>
              <a:t>Es</a:t>
            </a:r>
            <a:r>
              <a:rPr lang="en-US" sz="1800" dirty="0">
                <a:effectLst/>
                <a:latin typeface="Calibri Light" panose="020F0302020204030204" pitchFamily="34" charset="0"/>
                <a:ea typeface="DengXian" panose="02010600030101010101" pitchFamily="2" charset="-122"/>
                <a:cs typeface="Calibri Light" panose="020F0302020204030204" pitchFamily="34" charset="0"/>
              </a:rPr>
              <a:t>pecially visible in areas business and human rights </a:t>
            </a:r>
          </a:p>
          <a:p>
            <a:r>
              <a:rPr lang="en-US" sz="1800" b="1" dirty="0">
                <a:solidFill>
                  <a:srgbClr val="C00000"/>
                </a:solidFill>
                <a:latin typeface="Calibri Light" panose="020F0302020204030204" pitchFamily="34" charset="0"/>
                <a:ea typeface="DengXian" panose="02010600030101010101" pitchFamily="2" charset="-122"/>
                <a:cs typeface="Calibri Light" panose="020F0302020204030204" pitchFamily="34" charset="0"/>
              </a:rPr>
              <a:t>Anomaly Effects</a:t>
            </a:r>
          </a:p>
          <a:p>
            <a:pPr lvl="1"/>
            <a:r>
              <a:rPr lang="en-US" sz="1800" dirty="0">
                <a:effectLst/>
                <a:latin typeface="Calibri Light" panose="020F0302020204030204" pitchFamily="34" charset="0"/>
                <a:ea typeface="DengXian" panose="02010600030101010101" pitchFamily="2" charset="-122"/>
                <a:cs typeface="Calibri Light" panose="020F0302020204030204" pitchFamily="34" charset="0"/>
              </a:rPr>
              <a:t>Human Rights (1) public law-national versus international law/norms; (2) private law-liberal democratic versus Socialist approaches</a:t>
            </a:r>
          </a:p>
          <a:p>
            <a:pPr lvl="1"/>
            <a:r>
              <a:rPr lang="en-US" sz="1800" dirty="0">
                <a:latin typeface="Calibri Light" panose="020F0302020204030204" pitchFamily="34" charset="0"/>
                <a:ea typeface="DengXian" panose="02010600030101010101" pitchFamily="2" charset="-122"/>
                <a:cs typeface="Calibri Light" panose="020F0302020204030204" pitchFamily="34" charset="0"/>
              </a:rPr>
              <a:t>Development of </a:t>
            </a:r>
            <a:r>
              <a:rPr lang="en-US" sz="1800" dirty="0">
                <a:effectLst/>
                <a:latin typeface="Calibri Light" panose="020F0302020204030204" pitchFamily="34" charset="0"/>
                <a:ea typeface="DengXian" panose="02010600030101010101" pitchFamily="2" charset="-122"/>
                <a:cs typeface="Calibri Light" panose="020F0302020204030204" pitchFamily="34" charset="0"/>
              </a:rPr>
              <a:t>principles conduct-based both human and environmental rights system</a:t>
            </a:r>
          </a:p>
          <a:p>
            <a:r>
              <a:rPr lang="en-US" sz="1800" dirty="0">
                <a:latin typeface="Calibri Light" panose="020F0302020204030204" pitchFamily="34" charset="0"/>
                <a:ea typeface="DengXian" panose="02010600030101010101" pitchFamily="2" charset="-122"/>
                <a:cs typeface="Calibri Light" panose="020F0302020204030204" pitchFamily="34" charset="0"/>
              </a:rPr>
              <a:t>The Stakes</a:t>
            </a:r>
          </a:p>
          <a:p>
            <a:pPr lvl="1"/>
            <a:r>
              <a:rPr lang="en-US" sz="1800" dirty="0">
                <a:effectLst/>
                <a:latin typeface="Calibri Light" panose="020F0302020204030204" pitchFamily="34" charset="0"/>
                <a:ea typeface="DengXian" panose="02010600030101010101" pitchFamily="2" charset="-122"/>
                <a:cs typeface="Calibri Light" panose="020F0302020204030204" pitchFamily="34" charset="0"/>
              </a:rPr>
              <a:t>Control of narratives of business, risk and the way that human rights and sustainability are embedded within it.</a:t>
            </a:r>
          </a:p>
          <a:p>
            <a:pPr marL="0" indent="0">
              <a:buNone/>
            </a:pPr>
            <a:endParaRPr lang="en-US" sz="1400" dirty="0">
              <a:latin typeface="Calibri Light" panose="020F0302020204030204" pitchFamily="34" charset="0"/>
              <a:cs typeface="Calibri Light" panose="020F030202020403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EB1FB482-F163-C88E-ECBC-B9E01E12BD98}"/>
              </a:ext>
            </a:extLst>
          </p:cNvPr>
          <p:cNvPicPr>
            <a:picLocks noChangeAspect="1"/>
          </p:cNvPicPr>
          <p:nvPr/>
        </p:nvPicPr>
        <p:blipFill rotWithShape="1">
          <a:blip r:embed="rId3"/>
          <a:srcRect t="5630" r="-2" b="2158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23975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C3ED-66C4-B8D2-0D64-ED532F29C2CA}"/>
              </a:ext>
            </a:extLst>
          </p:cNvPr>
          <p:cNvSpPr>
            <a:spLocks noGrp="1"/>
          </p:cNvSpPr>
          <p:nvPr>
            <p:ph type="title"/>
          </p:nvPr>
        </p:nvSpPr>
        <p:spPr>
          <a:xfrm>
            <a:off x="0" y="0"/>
            <a:ext cx="3445844" cy="1325563"/>
          </a:xfrm>
        </p:spPr>
        <p:txBody>
          <a:bodyPr/>
          <a:lstStyle/>
          <a:p>
            <a:r>
              <a:rPr lang="en-US" dirty="0"/>
              <a:t>What is BRI?</a:t>
            </a:r>
          </a:p>
        </p:txBody>
      </p:sp>
      <p:sp>
        <p:nvSpPr>
          <p:cNvPr id="3" name="Content Placeholder 2">
            <a:extLst>
              <a:ext uri="{FF2B5EF4-FFF2-40B4-BE49-F238E27FC236}">
                <a16:creationId xmlns:a16="http://schemas.microsoft.com/office/drawing/2014/main" id="{81CDA53E-10D5-C692-6640-0D52A4749FE5}"/>
              </a:ext>
            </a:extLst>
          </p:cNvPr>
          <p:cNvSpPr>
            <a:spLocks noGrp="1"/>
          </p:cNvSpPr>
          <p:nvPr>
            <p:ph idx="1"/>
          </p:nvPr>
        </p:nvSpPr>
        <p:spPr>
          <a:xfrm>
            <a:off x="183682" y="1251284"/>
            <a:ext cx="6149741" cy="5419023"/>
          </a:xfrm>
        </p:spPr>
        <p:txBody>
          <a:bodyPr>
            <a:normAutofit fontScale="85000" lnSpcReduction="20000"/>
          </a:bodyPr>
          <a:lstStyle/>
          <a:p>
            <a:r>
              <a:rPr lang="en-US" dirty="0"/>
              <a:t>Framework through which China and its vanguard, the Chinese Communist Party, rationalizes its trade, security, cultural, and political policies</a:t>
            </a:r>
          </a:p>
          <a:p>
            <a:pPr lvl="1"/>
            <a:r>
              <a:rPr lang="en-US" dirty="0"/>
              <a:t>Operationalized through all sectors (economic, political, cultural, etc.) </a:t>
            </a:r>
          </a:p>
          <a:p>
            <a:pPr lvl="1"/>
            <a:r>
              <a:rPr lang="en-US" dirty="0"/>
              <a:t>Grounded in the primacy of development, stability, and prosperity</a:t>
            </a:r>
          </a:p>
          <a:p>
            <a:pPr lvl="2"/>
            <a:r>
              <a:rPr lang="en-US" dirty="0"/>
              <a:t>Principle that then informs the development of Socialist Human Rights </a:t>
            </a:r>
          </a:p>
          <a:p>
            <a:r>
              <a:rPr lang="en-US" dirty="0"/>
              <a:t>Structurally, BRI can be understood as sourced in a comprehensive blending of four foundational pillars: </a:t>
            </a:r>
          </a:p>
          <a:p>
            <a:pPr lvl="1"/>
            <a:r>
              <a:rPr lang="en-US" dirty="0"/>
              <a:t>(1) legal; 	</a:t>
            </a:r>
          </a:p>
          <a:p>
            <a:pPr lvl="1"/>
            <a:r>
              <a:rPr lang="en-US" dirty="0"/>
              <a:t>(2) security; </a:t>
            </a:r>
          </a:p>
          <a:p>
            <a:pPr lvl="1"/>
            <a:r>
              <a:rPr lang="en-US" dirty="0"/>
              <a:t>(3) culture ; and </a:t>
            </a:r>
          </a:p>
          <a:p>
            <a:pPr lvl="1"/>
            <a:r>
              <a:rPr lang="en-US" dirty="0"/>
              <a:t>(4) infrastructure development . </a:t>
            </a:r>
          </a:p>
          <a:p>
            <a:r>
              <a:rPr lang="en-US" dirty="0"/>
              <a:t>Chinese alternative to the functioning of globalization </a:t>
            </a:r>
          </a:p>
        </p:txBody>
      </p:sp>
      <p:pic>
        <p:nvPicPr>
          <p:cNvPr id="7" name="Picture 6">
            <a:extLst>
              <a:ext uri="{FF2B5EF4-FFF2-40B4-BE49-F238E27FC236}">
                <a16:creationId xmlns:a16="http://schemas.microsoft.com/office/drawing/2014/main" id="{18FFA2AB-A382-74A6-82D7-2BE04103972C}"/>
              </a:ext>
            </a:extLst>
          </p:cNvPr>
          <p:cNvPicPr>
            <a:picLocks noChangeAspect="1"/>
          </p:cNvPicPr>
          <p:nvPr/>
        </p:nvPicPr>
        <p:blipFill>
          <a:blip r:embed="rId2"/>
          <a:stretch>
            <a:fillRect/>
          </a:stretch>
        </p:blipFill>
        <p:spPr>
          <a:xfrm>
            <a:off x="7040707" y="0"/>
            <a:ext cx="5151293" cy="6858000"/>
          </a:xfrm>
          <a:prstGeom prst="rect">
            <a:avLst/>
          </a:prstGeom>
        </p:spPr>
      </p:pic>
    </p:spTree>
    <p:extLst>
      <p:ext uri="{BB962C8B-B14F-4D97-AF65-F5344CB8AC3E}">
        <p14:creationId xmlns:p14="http://schemas.microsoft.com/office/powerpoint/2010/main" val="3559185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CE35-55DA-D102-C59F-BBE59CB2403D}"/>
              </a:ext>
            </a:extLst>
          </p:cNvPr>
          <p:cNvSpPr>
            <a:spLocks noGrp="1"/>
          </p:cNvSpPr>
          <p:nvPr>
            <p:ph type="title"/>
          </p:nvPr>
        </p:nvSpPr>
        <p:spPr>
          <a:xfrm>
            <a:off x="4965430" y="629268"/>
            <a:ext cx="6586491" cy="1286160"/>
          </a:xfrm>
        </p:spPr>
        <p:txBody>
          <a:bodyPr anchor="b">
            <a:normAutofit/>
          </a:bodyPr>
          <a:lstStyle/>
          <a:p>
            <a:r>
              <a:rPr lang="en-US" sz="4100"/>
              <a:t>Socialist Human Rights--Foundations</a:t>
            </a:r>
          </a:p>
        </p:txBody>
      </p:sp>
      <p:sp>
        <p:nvSpPr>
          <p:cNvPr id="3" name="Content Placeholder 2">
            <a:extLst>
              <a:ext uri="{FF2B5EF4-FFF2-40B4-BE49-F238E27FC236}">
                <a16:creationId xmlns:a16="http://schemas.microsoft.com/office/drawing/2014/main" id="{03267FA3-7F7A-C0BD-7BCB-2502572B649A}"/>
              </a:ext>
            </a:extLst>
          </p:cNvPr>
          <p:cNvSpPr>
            <a:spLocks noGrp="1"/>
          </p:cNvSpPr>
          <p:nvPr>
            <p:ph idx="1"/>
          </p:nvPr>
        </p:nvSpPr>
        <p:spPr>
          <a:xfrm>
            <a:off x="4042611" y="2233059"/>
            <a:ext cx="8149368" cy="4624927"/>
          </a:xfrm>
        </p:spPr>
        <p:txBody>
          <a:bodyPr>
            <a:noAutofit/>
          </a:bodyPr>
          <a:lstStyle/>
          <a:p>
            <a:r>
              <a:rPr lang="en-US" sz="1800" dirty="0"/>
              <a:t>Break from the arc of convergence based human rights development after the 1980s.</a:t>
            </a:r>
          </a:p>
          <a:p>
            <a:r>
              <a:rPr lang="en-US" sz="1800" dirty="0"/>
              <a:t>Rupture points build on the old 1970s divide between the Soviet and American camps, </a:t>
            </a:r>
          </a:p>
          <a:p>
            <a:pPr lvl="1"/>
            <a:r>
              <a:rPr lang="en-US" sz="1800" dirty="0"/>
              <a:t>but now embedded within globalization, </a:t>
            </a:r>
          </a:p>
          <a:p>
            <a:pPr lvl="1"/>
            <a:r>
              <a:rPr lang="en-US" sz="1800" dirty="0"/>
              <a:t>and the territorialization of global production. </a:t>
            </a:r>
          </a:p>
          <a:p>
            <a:r>
              <a:rPr lang="en-US" sz="1800" dirty="0"/>
              <a:t>Undertaken in the service of the task of overcoming the principal contemporary contradiction.  In contemporary China the central contradiction--”</a:t>
            </a:r>
          </a:p>
          <a:p>
            <a:pPr lvl="1"/>
            <a:r>
              <a:rPr lang="en-US" sz="1800" dirty="0"/>
              <a:t>What we now face is the contradiction between unbalanced and inadequate development and the people's ever-growing needs for a better life," </a:t>
            </a:r>
          </a:p>
          <a:p>
            <a:pPr lvl="1"/>
            <a:r>
              <a:rPr lang="en-US" sz="1800" dirty="0"/>
              <a:t>To overcome this principal contradiction, the vanguard must develop and governmentalize a series of policies that better distribute the fruits of prosperity and stability. </a:t>
            </a:r>
          </a:p>
          <a:p>
            <a:pPr lvl="1"/>
            <a:r>
              <a:rPr lang="en-US" sz="1800" dirty="0"/>
              <a:t>That challenge itself is focused on the forward movement along the "socialist path"--that is on a path that is meant, eventually, to come closer to the establishment of a communist society in China </a:t>
            </a:r>
          </a:p>
        </p:txBody>
      </p:sp>
      <p:pic>
        <p:nvPicPr>
          <p:cNvPr id="5" name="Picture 4" descr="A dinosaur with its mouth open&#10;&#10;Description automatically generated with low confidence">
            <a:extLst>
              <a:ext uri="{FF2B5EF4-FFF2-40B4-BE49-F238E27FC236}">
                <a16:creationId xmlns:a16="http://schemas.microsoft.com/office/drawing/2014/main" id="{738E08B3-1778-D526-DCCE-47A12250673F}"/>
              </a:ext>
            </a:extLst>
          </p:cNvPr>
          <p:cNvPicPr>
            <a:picLocks noChangeAspect="1"/>
          </p:cNvPicPr>
          <p:nvPr/>
        </p:nvPicPr>
        <p:blipFill rotWithShape="1">
          <a:blip r:embed="rId2"/>
          <a:srcRect l="817" r="32434"/>
          <a:stretch/>
        </p:blipFill>
        <p:spPr>
          <a:xfrm>
            <a:off x="-1" y="10"/>
            <a:ext cx="395598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28C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7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0DC1BD5F-4364-B0BD-D014-94326A01AF9D}"/>
              </a:ext>
            </a:extLst>
          </p:cNvPr>
          <p:cNvSpPr>
            <a:spLocks noGrp="1"/>
          </p:cNvSpPr>
          <p:nvPr>
            <p:ph type="title"/>
          </p:nvPr>
        </p:nvSpPr>
        <p:spPr>
          <a:xfrm>
            <a:off x="838200" y="365125"/>
            <a:ext cx="5393361" cy="1325563"/>
          </a:xfrm>
        </p:spPr>
        <p:txBody>
          <a:bodyPr>
            <a:normAutofit/>
          </a:bodyPr>
          <a:lstStyle/>
          <a:p>
            <a:r>
              <a:rPr lang="en-US" dirty="0"/>
              <a:t>Socialist Human Rights: Core Objectives</a:t>
            </a:r>
          </a:p>
        </p:txBody>
      </p:sp>
      <p:sp>
        <p:nvSpPr>
          <p:cNvPr id="12"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5CDDB678-DE17-5C05-E743-F799AFEE5173}"/>
              </a:ext>
            </a:extLst>
          </p:cNvPr>
          <p:cNvSpPr>
            <a:spLocks noGrp="1"/>
          </p:cNvSpPr>
          <p:nvPr>
            <p:ph idx="1"/>
          </p:nvPr>
        </p:nvSpPr>
        <p:spPr>
          <a:xfrm>
            <a:off x="167312" y="1825624"/>
            <a:ext cx="6064250" cy="4920863"/>
          </a:xfrm>
        </p:spPr>
        <p:txBody>
          <a:bodyPr>
            <a:noAutofit/>
          </a:bodyPr>
          <a:lstStyle/>
          <a:p>
            <a:r>
              <a:rPr lang="en-US" sz="2000" dirty="0"/>
              <a:t>Socialist modernization (rights cannot be realized except in and through collective prosperity—the richer the better)</a:t>
            </a:r>
          </a:p>
          <a:p>
            <a:r>
              <a:rPr lang="en-US" sz="2000" dirty="0"/>
              <a:t>Working through contemporary principal contradiction</a:t>
            </a:r>
          </a:p>
          <a:p>
            <a:pPr lvl="1"/>
            <a:r>
              <a:rPr lang="en-US" sz="2000" dirty="0"/>
              <a:t>From </a:t>
            </a:r>
            <a:r>
              <a:rPr lang="en-US" sz="2000" b="1" i="1" dirty="0">
                <a:solidFill>
                  <a:srgbClr val="C00000"/>
                </a:solidFill>
              </a:rPr>
              <a:t>class struggle </a:t>
            </a:r>
            <a:r>
              <a:rPr lang="en-US" sz="2000" dirty="0"/>
              <a:t>(1949-1978); to </a:t>
            </a:r>
            <a:r>
              <a:rPr lang="en-US" sz="2000" b="1" i="1" dirty="0">
                <a:solidFill>
                  <a:srgbClr val="C00000"/>
                </a:solidFill>
              </a:rPr>
              <a:t>socialist modernization </a:t>
            </a:r>
            <a:r>
              <a:rPr lang="en-US" sz="2000" dirty="0"/>
              <a:t>(1978-2016); to balance  “</a:t>
            </a:r>
            <a:r>
              <a:rPr lang="en-US" sz="2000" b="1" i="1" dirty="0">
                <a:solidFill>
                  <a:srgbClr val="C00000"/>
                </a:solidFill>
              </a:rPr>
              <a:t>between unbalanced and inadequate development and the people's ever-growing needs for a better life</a:t>
            </a:r>
            <a:r>
              <a:rPr lang="en-US" sz="2000" dirty="0"/>
              <a:t>” (2016-)</a:t>
            </a:r>
          </a:p>
          <a:p>
            <a:r>
              <a:rPr lang="en-US" sz="2000" dirty="0"/>
              <a:t>To that end the development of productive forces globally to enhance Chinese core political responsibility to the nation becomes important</a:t>
            </a:r>
          </a:p>
          <a:p>
            <a:pPr lvl="1"/>
            <a:r>
              <a:rPr lang="en-US" sz="2000" dirty="0"/>
              <a:t>Its articulation can serve multiple interests. </a:t>
            </a:r>
          </a:p>
          <a:p>
            <a:pPr lvl="1"/>
            <a:r>
              <a:rPr lang="en-US" sz="2000" dirty="0"/>
              <a:t>Win-Win strategy</a:t>
            </a:r>
          </a:p>
          <a:p>
            <a:pPr lvl="1"/>
            <a:r>
              <a:rPr lang="en-US" sz="2000" dirty="0"/>
              <a:t>Hub ad spoke model of BRI</a:t>
            </a:r>
          </a:p>
        </p:txBody>
      </p:sp>
      <p:sp>
        <p:nvSpPr>
          <p:cNvPr id="14" name="Oval 1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ext&#10;&#10;Description automatically generated">
            <a:extLst>
              <a:ext uri="{FF2B5EF4-FFF2-40B4-BE49-F238E27FC236}">
                <a16:creationId xmlns:a16="http://schemas.microsoft.com/office/drawing/2014/main" id="{E492CCBA-694B-9574-A2FF-6D7E42DF7B00}"/>
              </a:ext>
            </a:extLst>
          </p:cNvPr>
          <p:cNvPicPr>
            <a:picLocks noChangeAspect="1"/>
          </p:cNvPicPr>
          <p:nvPr/>
        </p:nvPicPr>
        <p:blipFill>
          <a:blip r:embed="rId2"/>
          <a:stretch>
            <a:fillRect/>
          </a:stretch>
        </p:blipFill>
        <p:spPr>
          <a:xfrm>
            <a:off x="7887184" y="2090854"/>
            <a:ext cx="3781051" cy="2032314"/>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6" name="Freeform: Shape 1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878917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E138-B306-EF6E-BF09-23A8652C590F}"/>
              </a:ext>
            </a:extLst>
          </p:cNvPr>
          <p:cNvSpPr>
            <a:spLocks noGrp="1"/>
          </p:cNvSpPr>
          <p:nvPr>
            <p:ph type="title"/>
          </p:nvPr>
        </p:nvSpPr>
        <p:spPr>
          <a:xfrm>
            <a:off x="4965430" y="629268"/>
            <a:ext cx="6586491" cy="1286160"/>
          </a:xfrm>
        </p:spPr>
        <p:txBody>
          <a:bodyPr anchor="b">
            <a:normAutofit/>
          </a:bodyPr>
          <a:lstStyle/>
          <a:p>
            <a:r>
              <a:rPr lang="en-US" sz="4100" dirty="0"/>
              <a:t>Socialist Human Rights: Contemporary Policy</a:t>
            </a:r>
          </a:p>
        </p:txBody>
      </p:sp>
      <p:sp>
        <p:nvSpPr>
          <p:cNvPr id="3" name="Content Placeholder 2">
            <a:extLst>
              <a:ext uri="{FF2B5EF4-FFF2-40B4-BE49-F238E27FC236}">
                <a16:creationId xmlns:a16="http://schemas.microsoft.com/office/drawing/2014/main" id="{A73A63D9-F804-C5D0-712E-EC54B82A0888}"/>
              </a:ext>
            </a:extLst>
          </p:cNvPr>
          <p:cNvSpPr>
            <a:spLocks noGrp="1"/>
          </p:cNvSpPr>
          <p:nvPr>
            <p:ph idx="1"/>
          </p:nvPr>
        </p:nvSpPr>
        <p:spPr>
          <a:xfrm>
            <a:off x="4965431" y="2438400"/>
            <a:ext cx="7226549" cy="4419600"/>
          </a:xfrm>
        </p:spPr>
        <p:txBody>
          <a:bodyPr>
            <a:noAutofit/>
          </a:bodyPr>
          <a:lstStyle/>
          <a:p>
            <a:r>
              <a:rPr lang="en-US" sz="1800" dirty="0"/>
              <a:t>Chinese New Era conceptual universe, collective development comes first.</a:t>
            </a:r>
          </a:p>
          <a:p>
            <a:pPr lvl="1"/>
            <a:r>
              <a:rPr lang="en-US" sz="1800" dirty="0"/>
              <a:t>Chinese human rights combines the theory of Reform and Opening Up with Socialist Modernization (development of productive forces) and extension of modernization to social and cultural spheres.   </a:t>
            </a:r>
          </a:p>
          <a:p>
            <a:r>
              <a:rPr lang="en-US" sz="1800" dirty="0"/>
              <a:t>Security is next. </a:t>
            </a:r>
          </a:p>
          <a:p>
            <a:pPr lvl="1"/>
            <a:r>
              <a:rPr lang="en-US" sz="1800" dirty="0"/>
              <a:t>These are related to the discourse of stability and prosperity Principles.</a:t>
            </a:r>
          </a:p>
          <a:p>
            <a:pPr lvl="1"/>
            <a:r>
              <a:rPr lang="en-US" sz="1800" dirty="0"/>
              <a:t> These require an engagement in political work </a:t>
            </a:r>
          </a:p>
          <a:p>
            <a:pPr lvl="2"/>
            <a:r>
              <a:rPr lang="en-US" sz="1800" dirty="0"/>
              <a:t>Refocuses from productivity and development of the economic resources of the nation, to a development of the cultural and social position of the community within that productive culture.  </a:t>
            </a:r>
          </a:p>
          <a:p>
            <a:pPr lvl="1"/>
            <a:r>
              <a:rPr lang="en-US" sz="1800" dirty="0"/>
              <a:t>Chinese Patriotic Campaigns; and then of the policy projects of advancing values and shared culture. </a:t>
            </a:r>
          </a:p>
        </p:txBody>
      </p:sp>
      <p:pic>
        <p:nvPicPr>
          <p:cNvPr id="5" name="Picture 4" descr="A picture containing text&#10;&#10;Description automatically generated">
            <a:extLst>
              <a:ext uri="{FF2B5EF4-FFF2-40B4-BE49-F238E27FC236}">
                <a16:creationId xmlns:a16="http://schemas.microsoft.com/office/drawing/2014/main" id="{A4F21F31-A500-3B50-B433-6BBBA5B29959}"/>
              </a:ext>
            </a:extLst>
          </p:cNvPr>
          <p:cNvPicPr>
            <a:picLocks noChangeAspect="1"/>
          </p:cNvPicPr>
          <p:nvPr/>
        </p:nvPicPr>
        <p:blipFill rotWithShape="1">
          <a:blip r:embed="rId2"/>
          <a:srcRect l="36651" r="7247"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A8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521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5D3083A9-084C-1206-D0B7-4D2E96B0D16B}"/>
              </a:ext>
            </a:extLst>
          </p:cNvPr>
          <p:cNvSpPr>
            <a:spLocks noGrp="1"/>
          </p:cNvSpPr>
          <p:nvPr>
            <p:ph type="title"/>
          </p:nvPr>
        </p:nvSpPr>
        <p:spPr>
          <a:xfrm>
            <a:off x="53254" y="1"/>
            <a:ext cx="6643091" cy="1690688"/>
          </a:xfrm>
        </p:spPr>
        <p:txBody>
          <a:bodyPr>
            <a:noAutofit/>
          </a:bodyPr>
          <a:lstStyle/>
          <a:p>
            <a:r>
              <a:rPr lang="en-US" sz="2800" b="1" dirty="0"/>
              <a:t>2008 SASAC Guidelines to the State-owned Enterprises Directly Under the Central Government on Fulfilling Corporate Social Responsibilities </a:t>
            </a:r>
          </a:p>
        </p:txBody>
      </p:sp>
      <p:sp>
        <p:nvSpPr>
          <p:cNvPr id="12"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0CDAEBB3-24B1-CC91-4921-A617CEC521FA}"/>
              </a:ext>
            </a:extLst>
          </p:cNvPr>
          <p:cNvSpPr>
            <a:spLocks noGrp="1"/>
          </p:cNvSpPr>
          <p:nvPr>
            <p:ph idx="1"/>
          </p:nvPr>
        </p:nvSpPr>
        <p:spPr>
          <a:xfrm>
            <a:off x="298398" y="1825624"/>
            <a:ext cx="5933164" cy="4940935"/>
          </a:xfrm>
        </p:spPr>
        <p:txBody>
          <a:bodyPr>
            <a:normAutofit fontScale="92500" lnSpcReduction="10000"/>
          </a:bodyPr>
          <a:lstStyle/>
          <a:p>
            <a:r>
              <a:rPr lang="en-US" sz="2000" dirty="0"/>
              <a:t>Aligns CSR  </a:t>
            </a:r>
          </a:p>
          <a:p>
            <a:pPr lvl="1"/>
            <a:r>
              <a:rPr lang="en-US" sz="2000" dirty="0"/>
              <a:t>With the political line of the CPC, </a:t>
            </a:r>
          </a:p>
          <a:p>
            <a:pPr lvl="1"/>
            <a:r>
              <a:rPr lang="en-US" sz="2000" dirty="0"/>
              <a:t>Then with the social requirements that are reflected in the implementation of that line, </a:t>
            </a:r>
          </a:p>
          <a:p>
            <a:pPr lvl="1"/>
            <a:r>
              <a:rPr lang="en-US" sz="2000" dirty="0"/>
              <a:t>And then with the fulfillment of sustainable development goals. </a:t>
            </a:r>
          </a:p>
          <a:p>
            <a:r>
              <a:rPr lang="en-US" sz="2000" dirty="0"/>
              <a:t>Aligns with CSOE conceptual orientation as partitioned state assets assigned contributing toward Chinese socialist modernization; Realized:</a:t>
            </a:r>
          </a:p>
          <a:p>
            <a:pPr lvl="1"/>
            <a:r>
              <a:rPr lang="en-US" sz="2000" dirty="0"/>
              <a:t>Compliance</a:t>
            </a:r>
          </a:p>
          <a:p>
            <a:pPr lvl="1"/>
            <a:r>
              <a:rPr lang="en-US" sz="2000" dirty="0"/>
              <a:t>Profitability</a:t>
            </a:r>
          </a:p>
          <a:p>
            <a:pPr lvl="1"/>
            <a:r>
              <a:rPr lang="en-US" sz="2000" dirty="0"/>
              <a:t>Product Quality and Service</a:t>
            </a:r>
          </a:p>
          <a:p>
            <a:pPr lvl="1"/>
            <a:r>
              <a:rPr lang="en-US" sz="2000" dirty="0"/>
              <a:t>Resource conservation and Environmentalism</a:t>
            </a:r>
          </a:p>
          <a:p>
            <a:pPr lvl="1"/>
            <a:r>
              <a:rPr lang="en-US" sz="2000" dirty="0"/>
              <a:t>Tech Innovation</a:t>
            </a:r>
          </a:p>
          <a:p>
            <a:pPr lvl="1"/>
            <a:r>
              <a:rPr lang="en-US" sz="2000" dirty="0"/>
              <a:t>Production Safety Issues</a:t>
            </a:r>
          </a:p>
          <a:p>
            <a:pPr lvl="1"/>
            <a:r>
              <a:rPr lang="en-US" sz="2000" dirty="0"/>
              <a:t>Labor Rights</a:t>
            </a:r>
          </a:p>
          <a:p>
            <a:pPr lvl="1"/>
            <a:r>
              <a:rPr lang="en-US" sz="2000" dirty="0"/>
              <a:t>Philanthropy/Social Aid Projects</a:t>
            </a:r>
          </a:p>
          <a:p>
            <a:pPr lvl="1"/>
            <a:endParaRPr lang="en-US" sz="2000" dirty="0"/>
          </a:p>
          <a:p>
            <a:pPr lvl="1"/>
            <a:endParaRPr lang="en-US" sz="1000" dirty="0"/>
          </a:p>
        </p:txBody>
      </p:sp>
      <p:sp>
        <p:nvSpPr>
          <p:cNvPr id="14" name="Oval 1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graphical user interface&#10;&#10;Description automatically generated">
            <a:extLst>
              <a:ext uri="{FF2B5EF4-FFF2-40B4-BE49-F238E27FC236}">
                <a16:creationId xmlns:a16="http://schemas.microsoft.com/office/drawing/2014/main" id="{0F9B02C8-B1F3-F4D3-2D9A-A80EDE69D162}"/>
              </a:ext>
            </a:extLst>
          </p:cNvPr>
          <p:cNvPicPr>
            <a:picLocks noChangeAspect="1"/>
          </p:cNvPicPr>
          <p:nvPr/>
        </p:nvPicPr>
        <p:blipFill>
          <a:blip r:embed="rId2"/>
          <a:stretch>
            <a:fillRect/>
          </a:stretch>
        </p:blipFill>
        <p:spPr>
          <a:xfrm>
            <a:off x="7887184" y="2190107"/>
            <a:ext cx="3781051" cy="183380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6" name="Freeform: Shape 1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119459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2C05D7-0633-D96D-F328-A1CAFB8FB36E}"/>
              </a:ext>
            </a:extLst>
          </p:cNvPr>
          <p:cNvSpPr>
            <a:spLocks noGrp="1"/>
          </p:cNvSpPr>
          <p:nvPr>
            <p:ph type="title"/>
          </p:nvPr>
        </p:nvSpPr>
        <p:spPr>
          <a:xfrm>
            <a:off x="572493" y="238539"/>
            <a:ext cx="11018520" cy="1434415"/>
          </a:xfrm>
        </p:spPr>
        <p:txBody>
          <a:bodyPr anchor="b">
            <a:normAutofit/>
          </a:bodyPr>
          <a:lstStyle/>
          <a:p>
            <a:r>
              <a:rPr lang="en-US" sz="5400" dirty="0"/>
              <a:t>The CSOE Human Rights Bottom Line</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203F10-D531-2602-974E-489D092DD6B3}"/>
              </a:ext>
            </a:extLst>
          </p:cNvPr>
          <p:cNvSpPr>
            <a:spLocks noGrp="1"/>
          </p:cNvSpPr>
          <p:nvPr>
            <p:ph idx="1"/>
          </p:nvPr>
        </p:nvSpPr>
        <p:spPr>
          <a:xfrm>
            <a:off x="0" y="1911493"/>
            <a:ext cx="7579605" cy="4946507"/>
          </a:xfrm>
        </p:spPr>
        <p:txBody>
          <a:bodyPr anchor="t">
            <a:normAutofit/>
          </a:bodyPr>
          <a:lstStyle/>
          <a:p>
            <a:r>
              <a:rPr lang="en-US" sz="2000" dirty="0"/>
              <a:t>THE CORE:</a:t>
            </a:r>
          </a:p>
          <a:p>
            <a:pPr lvl="1"/>
            <a:r>
              <a:rPr lang="en-US" sz="2000" dirty="0"/>
              <a:t>Development, risk mitigation, compliance, state aligned philanthropy, and some worker protection</a:t>
            </a:r>
            <a:r>
              <a:rPr lang="en-US" sz="1600" dirty="0"/>
              <a:t>.</a:t>
            </a:r>
          </a:p>
          <a:p>
            <a:r>
              <a:rPr lang="en-US" sz="2000" dirty="0"/>
              <a:t>MORE PERIPHERAL ROLE:</a:t>
            </a:r>
          </a:p>
          <a:p>
            <a:pPr lvl="1"/>
            <a:r>
              <a:rPr lang="en-US" sz="2000" dirty="0"/>
              <a:t>Human rights grounded in autonomy of individuals, and expressive rights—civil and political rights—beyond those that are mandated through law. </a:t>
            </a:r>
          </a:p>
          <a:p>
            <a:r>
              <a:rPr lang="en-US" sz="2000" dirty="0"/>
              <a:t>INTERNATIONAL LAW (and norms) play </a:t>
            </a:r>
            <a:r>
              <a:rPr lang="en-US" sz="2000" i="1" dirty="0">
                <a:solidFill>
                  <a:srgbClr val="C00000"/>
                </a:solidFill>
              </a:rPr>
              <a:t>negligible formal role </a:t>
            </a:r>
          </a:p>
          <a:p>
            <a:pPr lvl="1"/>
            <a:r>
              <a:rPr lang="en-US" sz="2000" b="1" i="1" dirty="0">
                <a:solidFill>
                  <a:srgbClr val="C00000"/>
                </a:solidFill>
              </a:rPr>
              <a:t>Other than </a:t>
            </a:r>
            <a:r>
              <a:rPr lang="en-US" sz="2000" dirty="0"/>
              <a:t>to the extent they are incorporated into the risk parameters of engagement in a foreign jurisdiction. </a:t>
            </a:r>
          </a:p>
          <a:p>
            <a:pPr lvl="1"/>
            <a:r>
              <a:rPr lang="en-US" sz="2000" dirty="0"/>
              <a:t>International law may be of some concern, but that would be received only in the context of supervisory governance. </a:t>
            </a:r>
          </a:p>
          <a:p>
            <a:r>
              <a:rPr lang="en-US" sz="2000" dirty="0"/>
              <a:t>Disjunctions apparent in the way in which CSOEs interact with the local environments. </a:t>
            </a:r>
          </a:p>
        </p:txBody>
      </p:sp>
      <p:pic>
        <p:nvPicPr>
          <p:cNvPr id="5" name="Picture 4" descr="Graphical user interface&#10;&#10;Description automatically generated with medium confidence">
            <a:extLst>
              <a:ext uri="{FF2B5EF4-FFF2-40B4-BE49-F238E27FC236}">
                <a16:creationId xmlns:a16="http://schemas.microsoft.com/office/drawing/2014/main" id="{7659C2F3-C32F-6F5F-C02B-A6025E66867E}"/>
              </a:ext>
            </a:extLst>
          </p:cNvPr>
          <p:cNvPicPr>
            <a:picLocks noChangeAspect="1"/>
          </p:cNvPicPr>
          <p:nvPr/>
        </p:nvPicPr>
        <p:blipFill rotWithShape="1">
          <a:blip r:embed="rId2"/>
          <a:srcRect l="12694" r="-1" b="-1"/>
          <a:stretch/>
        </p:blipFill>
        <p:spPr>
          <a:xfrm>
            <a:off x="7675658" y="2093976"/>
            <a:ext cx="3941064" cy="4096512"/>
          </a:xfrm>
          <a:prstGeom prst="rect">
            <a:avLst/>
          </a:prstGeom>
        </p:spPr>
      </p:pic>
    </p:spTree>
    <p:extLst>
      <p:ext uri="{BB962C8B-B14F-4D97-AF65-F5344CB8AC3E}">
        <p14:creationId xmlns:p14="http://schemas.microsoft.com/office/powerpoint/2010/main" val="2002859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9D65D1-CECF-B63C-7BAF-7D7C275177C4}"/>
              </a:ext>
            </a:extLst>
          </p:cNvPr>
          <p:cNvSpPr>
            <a:spLocks noGrp="1"/>
          </p:cNvSpPr>
          <p:nvPr>
            <p:ph type="title"/>
          </p:nvPr>
        </p:nvSpPr>
        <p:spPr>
          <a:xfrm>
            <a:off x="630936" y="639520"/>
            <a:ext cx="3429000" cy="1719072"/>
          </a:xfrm>
        </p:spPr>
        <p:txBody>
          <a:bodyPr anchor="b">
            <a:normAutofit/>
          </a:bodyPr>
          <a:lstStyle/>
          <a:p>
            <a:r>
              <a:rPr lang="en-US" sz="3800" dirty="0"/>
              <a:t>CSOEs: Latin America and Europe</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34ABEF3-479D-BB55-A071-E6D243E8C2FB}"/>
              </a:ext>
            </a:extLst>
          </p:cNvPr>
          <p:cNvSpPr>
            <a:spLocks noGrp="1"/>
          </p:cNvSpPr>
          <p:nvPr>
            <p:ph idx="1"/>
          </p:nvPr>
        </p:nvSpPr>
        <p:spPr>
          <a:xfrm>
            <a:off x="109877" y="2807207"/>
            <a:ext cx="5894316" cy="4050793"/>
          </a:xfrm>
        </p:spPr>
        <p:txBody>
          <a:bodyPr anchor="t">
            <a:normAutofit fontScale="92500" lnSpcReduction="20000"/>
          </a:bodyPr>
          <a:lstStyle/>
          <a:p>
            <a:r>
              <a:rPr lang="en-US" sz="1700" dirty="0"/>
              <a:t>Environmental options</a:t>
            </a:r>
          </a:p>
          <a:p>
            <a:pPr lvl="1"/>
            <a:r>
              <a:rPr lang="en-US" sz="1700" dirty="0"/>
              <a:t>Remedial versus prevention</a:t>
            </a:r>
          </a:p>
          <a:p>
            <a:r>
              <a:rPr lang="en-US" sz="1700" dirty="0"/>
              <a:t>Security</a:t>
            </a:r>
          </a:p>
          <a:p>
            <a:pPr lvl="1"/>
            <a:r>
              <a:rPr lang="en-US" sz="1700" dirty="0"/>
              <a:t>Tech sector (Huawei)</a:t>
            </a:r>
          </a:p>
          <a:p>
            <a:pPr lvl="1"/>
            <a:r>
              <a:rPr lang="en-US" sz="1700" dirty="0"/>
              <a:t>Property ownership near sensitive facilities</a:t>
            </a:r>
          </a:p>
          <a:p>
            <a:pPr lvl="1"/>
            <a:r>
              <a:rPr lang="en-US" sz="1700" dirty="0"/>
              <a:t>CSOE investment in local enterprises</a:t>
            </a:r>
          </a:p>
          <a:p>
            <a:r>
              <a:rPr lang="en-US" sz="1700" dirty="0"/>
              <a:t>Cooperation</a:t>
            </a:r>
          </a:p>
          <a:p>
            <a:pPr lvl="1"/>
            <a:r>
              <a:rPr lang="en-US" sz="1700" dirty="0"/>
              <a:t>Spying</a:t>
            </a:r>
          </a:p>
          <a:p>
            <a:pPr lvl="1"/>
            <a:r>
              <a:rPr lang="en-US" sz="1700" dirty="0"/>
              <a:t>CPC discipline in host states</a:t>
            </a:r>
          </a:p>
          <a:p>
            <a:pPr lvl="1"/>
            <a:r>
              <a:rPr lang="en-US" sz="1700" dirty="0"/>
              <a:t>Exploitation: BRI Hub and Spoke and plantation economies</a:t>
            </a:r>
          </a:p>
          <a:p>
            <a:r>
              <a:rPr lang="en-US" sz="1700" dirty="0"/>
              <a:t>Human Rights</a:t>
            </a:r>
          </a:p>
          <a:p>
            <a:pPr lvl="1"/>
            <a:r>
              <a:rPr lang="en-US" sz="1700" dirty="0"/>
              <a:t>Sanctions regimes</a:t>
            </a:r>
          </a:p>
          <a:p>
            <a:pPr lvl="1"/>
            <a:r>
              <a:rPr lang="en-US" sz="1700" dirty="0"/>
              <a:t>Blacklists</a:t>
            </a:r>
          </a:p>
          <a:p>
            <a:pPr lvl="1"/>
            <a:r>
              <a:rPr lang="en-US" sz="1700" dirty="0"/>
              <a:t>Risk assessment</a:t>
            </a:r>
          </a:p>
          <a:p>
            <a:pPr lvl="1"/>
            <a:r>
              <a:rPr lang="en-US" sz="1700" dirty="0"/>
              <a:t>Food security</a:t>
            </a:r>
          </a:p>
          <a:p>
            <a:endParaRPr lang="en-US" sz="1000" dirty="0"/>
          </a:p>
        </p:txBody>
      </p:sp>
      <p:pic>
        <p:nvPicPr>
          <p:cNvPr id="5" name="Picture 4" descr="Chart&#10;&#10;Description automatically generated">
            <a:extLst>
              <a:ext uri="{FF2B5EF4-FFF2-40B4-BE49-F238E27FC236}">
                <a16:creationId xmlns:a16="http://schemas.microsoft.com/office/drawing/2014/main" id="{3168E3AF-C03D-4C98-3337-B00849A7596C}"/>
              </a:ext>
            </a:extLst>
          </p:cNvPr>
          <p:cNvPicPr>
            <a:picLocks noChangeAspect="1"/>
          </p:cNvPicPr>
          <p:nvPr/>
        </p:nvPicPr>
        <p:blipFill>
          <a:blip r:embed="rId2"/>
          <a:stretch>
            <a:fillRect/>
          </a:stretch>
        </p:blipFill>
        <p:spPr>
          <a:xfrm>
            <a:off x="5886794" y="192423"/>
            <a:ext cx="6287542" cy="5229567"/>
          </a:xfrm>
          <a:prstGeom prst="rect">
            <a:avLst/>
          </a:prstGeom>
        </p:spPr>
      </p:pic>
    </p:spTree>
    <p:extLst>
      <p:ext uri="{BB962C8B-B14F-4D97-AF65-F5344CB8AC3E}">
        <p14:creationId xmlns:p14="http://schemas.microsoft.com/office/powerpoint/2010/main" val="3977586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04669-D180-DF51-766C-38E0F3792465}"/>
              </a:ext>
            </a:extLst>
          </p:cNvPr>
          <p:cNvSpPr>
            <a:spLocks noGrp="1"/>
          </p:cNvSpPr>
          <p:nvPr>
            <p:ph type="title"/>
          </p:nvPr>
        </p:nvSpPr>
        <p:spPr>
          <a:xfrm>
            <a:off x="0" y="3917151"/>
            <a:ext cx="3290887" cy="2452687"/>
          </a:xfrm>
        </p:spPr>
        <p:txBody>
          <a:bodyPr anchor="ctr">
            <a:normAutofit/>
          </a:bodyPr>
          <a:lstStyle/>
          <a:p>
            <a:r>
              <a:rPr lang="en-US" sz="3600" dirty="0"/>
              <a:t>Operational Convergence</a:t>
            </a:r>
          </a:p>
        </p:txBody>
      </p:sp>
      <p:pic>
        <p:nvPicPr>
          <p:cNvPr id="5" name="Picture 4" descr="A picture containing indoor&#10;&#10;Description automatically generated">
            <a:extLst>
              <a:ext uri="{FF2B5EF4-FFF2-40B4-BE49-F238E27FC236}">
                <a16:creationId xmlns:a16="http://schemas.microsoft.com/office/drawing/2014/main" id="{4277508E-A492-606F-9ECD-588E56371A89}"/>
              </a:ext>
            </a:extLst>
          </p:cNvPr>
          <p:cNvPicPr>
            <a:picLocks noChangeAspect="1"/>
          </p:cNvPicPr>
          <p:nvPr/>
        </p:nvPicPr>
        <p:blipFill rotWithShape="1">
          <a:blip r:embed="rId2"/>
          <a:srcRect t="19960" b="442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E1A7589-4284-CF88-01C2-1757650D88FF}"/>
              </a:ext>
            </a:extLst>
          </p:cNvPr>
          <p:cNvSpPr>
            <a:spLocks noGrp="1"/>
          </p:cNvSpPr>
          <p:nvPr>
            <p:ph idx="1"/>
          </p:nvPr>
        </p:nvSpPr>
        <p:spPr>
          <a:xfrm>
            <a:off x="2908453" y="3429000"/>
            <a:ext cx="9283527" cy="3428990"/>
          </a:xfrm>
        </p:spPr>
        <p:txBody>
          <a:bodyPr anchor="ctr">
            <a:normAutofit/>
          </a:bodyPr>
          <a:lstStyle/>
          <a:p>
            <a:r>
              <a:rPr lang="en-US" sz="1600" b="1" i="1" dirty="0">
                <a:solidFill>
                  <a:srgbClr val="C00000"/>
                </a:solidFill>
              </a:rPr>
              <a:t>CSOE risk analysis </a:t>
            </a:r>
          </a:p>
          <a:p>
            <a:pPr lvl="1"/>
            <a:r>
              <a:rPr lang="en-US" sz="1600" dirty="0"/>
              <a:t>Steers outbound activity to t(1) hose places and (2) within those economic fields </a:t>
            </a:r>
          </a:p>
          <a:p>
            <a:pPr lvl="1"/>
            <a:r>
              <a:rPr lang="en-US" sz="1600" dirty="0"/>
              <a:t>That minimize risk (as that may be evaluated). </a:t>
            </a:r>
          </a:p>
          <a:p>
            <a:r>
              <a:rPr lang="en-US" sz="1600" dirty="0"/>
              <a:t>Operationalizes the Chinese policy of “win-win” internationalism </a:t>
            </a:r>
          </a:p>
          <a:p>
            <a:pPr lvl="1"/>
            <a:r>
              <a:rPr lang="en-US" sz="1600" dirty="0"/>
              <a:t>Through projects of compliance-based localization of practices, including human rights.</a:t>
            </a:r>
            <a:r>
              <a:rPr lang="en-US" sz="1200" dirty="0"/>
              <a:t> </a:t>
            </a:r>
          </a:p>
          <a:p>
            <a:r>
              <a:rPr lang="en-US" sz="1600" b="1" i="1" dirty="0">
                <a:solidFill>
                  <a:srgbClr val="C00000"/>
                </a:solidFill>
              </a:rPr>
              <a:t>Problem od (mis)alignment:</a:t>
            </a:r>
            <a:r>
              <a:rPr lang="en-US" sz="1600" dirty="0"/>
              <a:t> </a:t>
            </a:r>
          </a:p>
          <a:p>
            <a:pPr lvl="1"/>
            <a:r>
              <a:rPr lang="en-US" sz="1600" dirty="0"/>
              <a:t>Expectations of host state stakeholders and CSOE managers. </a:t>
            </a:r>
          </a:p>
          <a:p>
            <a:pPr lvl="1"/>
            <a:r>
              <a:rPr lang="en-US" sz="1600" dirty="0"/>
              <a:t>A function  of risk tolerances—and expectations about preferences for prevention versus mitigation or remedy</a:t>
            </a:r>
          </a:p>
          <a:p>
            <a:pPr lvl="2"/>
            <a:r>
              <a:rPr lang="en-US" sz="1600" dirty="0"/>
              <a:t>FUNCTION OF differing calculus of home and host state actors  around the calculus of activity that have human rights and environmental degradation effects</a:t>
            </a:r>
          </a:p>
          <a:p>
            <a:endParaRPr lang="en-US" sz="1300" dirty="0"/>
          </a:p>
        </p:txBody>
      </p:sp>
    </p:spTree>
    <p:extLst>
      <p:ext uri="{BB962C8B-B14F-4D97-AF65-F5344CB8AC3E}">
        <p14:creationId xmlns:p14="http://schemas.microsoft.com/office/powerpoint/2010/main" val="476812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alligators in a grassy area&#10;&#10;Description automatically generated with low confidence">
            <a:extLst>
              <a:ext uri="{FF2B5EF4-FFF2-40B4-BE49-F238E27FC236}">
                <a16:creationId xmlns:a16="http://schemas.microsoft.com/office/drawing/2014/main" id="{9918CA91-CBAF-362A-D049-14703D88459C}"/>
              </a:ext>
            </a:extLst>
          </p:cNvPr>
          <p:cNvPicPr>
            <a:picLocks noGrp="1" noChangeAspect="1"/>
          </p:cNvPicPr>
          <p:nvPr>
            <p:ph idx="1"/>
          </p:nvPr>
        </p:nvPicPr>
        <p:blipFill rotWithShape="1">
          <a:blip r:embed="rId2"/>
          <a:srcRect t="17179" b="4696"/>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3F7E3291-52CF-A842-45AF-81E7AC83479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700" dirty="0"/>
              <a:t>Operational Versus Investment RISKS/IMPACTS</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308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7FFA4-9788-CF37-11C6-B2831AD0E2CA}"/>
              </a:ext>
            </a:extLst>
          </p:cNvPr>
          <p:cNvSpPr>
            <a:spLocks noGrp="1"/>
          </p:cNvSpPr>
          <p:nvPr>
            <p:ph type="title"/>
          </p:nvPr>
        </p:nvSpPr>
        <p:spPr>
          <a:xfrm>
            <a:off x="4965430" y="629268"/>
            <a:ext cx="6586491" cy="1286160"/>
          </a:xfrm>
        </p:spPr>
        <p:txBody>
          <a:bodyPr anchor="b">
            <a:normAutofit fontScale="90000"/>
          </a:bodyPr>
          <a:lstStyle/>
          <a:p>
            <a:r>
              <a:rPr lang="en-US" sz="4100" dirty="0"/>
              <a:t>Operational Disjunctions and Translations: FIDH 2022 Report</a:t>
            </a:r>
          </a:p>
        </p:txBody>
      </p:sp>
      <p:sp>
        <p:nvSpPr>
          <p:cNvPr id="3" name="Content Placeholder 2">
            <a:extLst>
              <a:ext uri="{FF2B5EF4-FFF2-40B4-BE49-F238E27FC236}">
                <a16:creationId xmlns:a16="http://schemas.microsoft.com/office/drawing/2014/main" id="{DB9ECA3A-0FE1-4B86-0E75-57F9DF94C565}"/>
              </a:ext>
            </a:extLst>
          </p:cNvPr>
          <p:cNvSpPr>
            <a:spLocks noGrp="1"/>
          </p:cNvSpPr>
          <p:nvPr>
            <p:ph idx="1"/>
          </p:nvPr>
        </p:nvSpPr>
        <p:spPr>
          <a:xfrm>
            <a:off x="4635591" y="2438400"/>
            <a:ext cx="7556389" cy="4419600"/>
          </a:xfrm>
        </p:spPr>
        <p:txBody>
          <a:bodyPr>
            <a:normAutofit fontScale="85000" lnSpcReduction="10000"/>
          </a:bodyPr>
          <a:lstStyle/>
          <a:p>
            <a:r>
              <a:rPr lang="en-US" sz="1800" dirty="0"/>
              <a:t>60 civil society organizations evaluated 26 Chinese projects in nine Latin American countries, (</a:t>
            </a:r>
            <a:r>
              <a:rPr lang="en-US" sz="1800" i="1" dirty="0">
                <a:hlinkClick r:id="rId2"/>
              </a:rPr>
              <a:t>New report examines rights violations by Chinese business activities in Latin America</a:t>
            </a:r>
            <a:r>
              <a:rPr lang="en-US" sz="1800" i="1" dirty="0"/>
              <a:t> </a:t>
            </a:r>
            <a:r>
              <a:rPr lang="en-US" sz="1800" dirty="0"/>
              <a:t>23 March 2022)</a:t>
            </a:r>
          </a:p>
          <a:p>
            <a:r>
              <a:rPr lang="en-US" sz="1800" dirty="0"/>
              <a:t>There are at least 20 Chinese companies involved in the projects analyzed, with the most significant ones by sector being as follows:</a:t>
            </a:r>
          </a:p>
          <a:p>
            <a:pPr lvl="1"/>
            <a:r>
              <a:rPr lang="en-US" sz="1800" b="1" dirty="0"/>
              <a:t>Mining</a:t>
            </a:r>
            <a:r>
              <a:rPr lang="en-US" sz="1800" dirty="0"/>
              <a:t>: Railway Construction Company (CRCC); Tongling Nonferrous Metals Groups Holding Company; and China International Trust and Investment Corporation (CITIC)</a:t>
            </a:r>
          </a:p>
          <a:p>
            <a:pPr lvl="1"/>
            <a:r>
              <a:rPr lang="en-US" sz="1800" b="1" dirty="0"/>
              <a:t>Hydroelectricity</a:t>
            </a:r>
            <a:r>
              <a:rPr lang="en-US" sz="1800" dirty="0"/>
              <a:t>: Sinohydro Corporation Limited and the consortium between China International Water &amp; Electric Corporation (CWE) and China Three Gorges Corporation (CTG)</a:t>
            </a:r>
          </a:p>
          <a:p>
            <a:pPr lvl="1"/>
            <a:r>
              <a:rPr lang="en-US" sz="1800" dirty="0"/>
              <a:t> </a:t>
            </a:r>
            <a:r>
              <a:rPr lang="en-US" sz="1800" b="1" dirty="0"/>
              <a:t>Hydrocarbon</a:t>
            </a:r>
            <a:r>
              <a:rPr lang="en-US" sz="1800" dirty="0"/>
              <a:t>s: the three projects are the responsibility of China National Petroleum Corporation (CNPC) and China Petrochemical Corporation (SINOPEC)</a:t>
            </a:r>
          </a:p>
          <a:p>
            <a:pPr lvl="1"/>
            <a:r>
              <a:rPr lang="en-US" sz="1800" dirty="0"/>
              <a:t> </a:t>
            </a:r>
            <a:r>
              <a:rPr lang="en-US" sz="1800" b="1" dirty="0"/>
              <a:t>Other infrastructure projects</a:t>
            </a:r>
            <a:r>
              <a:rPr lang="en-US" sz="1800" dirty="0"/>
              <a:t>: China Communications Construction Company (CCCC)</a:t>
            </a:r>
            <a:br>
              <a:rPr lang="en-US" sz="1800" dirty="0"/>
            </a:br>
            <a:endParaRPr lang="en-US" sz="1800" dirty="0"/>
          </a:p>
          <a:p>
            <a:r>
              <a:rPr lang="en-US" sz="1800" dirty="0"/>
              <a:t>All of these companies have a greater incidence in impacts on rights related to the environment and indigenous peoples.</a:t>
            </a:r>
          </a:p>
          <a:p>
            <a:pPr lvl="1"/>
            <a:r>
              <a:rPr lang="en-US" sz="1800" dirty="0"/>
              <a:t>Funders with the greatest amount of investment are the Industrial and Commercial Bank of China (8 projects), Export-Import Bank of China (7), China Development Bank (7), and Bank of China (5). </a:t>
            </a:r>
            <a:endParaRPr lang="en-US" sz="1000" dirty="0"/>
          </a:p>
        </p:txBody>
      </p:sp>
      <p:pic>
        <p:nvPicPr>
          <p:cNvPr id="5" name="Picture 4" descr="A picture containing text, transport, power shovel&#10;&#10;Description automatically generated">
            <a:extLst>
              <a:ext uri="{FF2B5EF4-FFF2-40B4-BE49-F238E27FC236}">
                <a16:creationId xmlns:a16="http://schemas.microsoft.com/office/drawing/2014/main" id="{8CD5CDCD-36A7-DFBE-9738-699AB9185B4C}"/>
              </a:ext>
            </a:extLst>
          </p:cNvPr>
          <p:cNvPicPr>
            <a:picLocks noChangeAspect="1"/>
          </p:cNvPicPr>
          <p:nvPr/>
        </p:nvPicPr>
        <p:blipFill rotWithShape="1">
          <a:blip r:embed="rId3"/>
          <a:srcRect l="21756" r="35998"/>
          <a:stretch/>
        </p:blipFill>
        <p:spPr>
          <a:xfrm>
            <a:off x="20" y="10"/>
            <a:ext cx="4635571" cy="6857990"/>
          </a:xfrm>
          <a:prstGeom prst="rect">
            <a:avLst/>
          </a:prstGeom>
          <a:effectLst/>
        </p:spPr>
      </p:pic>
      <p:cxnSp>
        <p:nvCxnSpPr>
          <p:cNvPr id="25"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9D1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34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88096-9770-F9BD-6564-7A2968DBCDB2}"/>
              </a:ext>
            </a:extLst>
          </p:cNvPr>
          <p:cNvSpPr>
            <a:spLocks noGrp="1"/>
          </p:cNvSpPr>
          <p:nvPr>
            <p:ph type="title"/>
          </p:nvPr>
        </p:nvSpPr>
        <p:spPr>
          <a:xfrm>
            <a:off x="6487297" y="74141"/>
            <a:ext cx="5170273" cy="1325563"/>
          </a:xfrm>
        </p:spPr>
        <p:txBody>
          <a:bodyPr>
            <a:normAutofit/>
          </a:bodyPr>
          <a:lstStyle/>
          <a:p>
            <a:r>
              <a:rPr lang="en-US" dirty="0"/>
              <a:t>Gods Eating Gods– OR – A Clash of Titans</a:t>
            </a:r>
          </a:p>
        </p:txBody>
      </p:sp>
      <p:sp>
        <p:nvSpPr>
          <p:cNvPr id="3" name="Content Placeholder 2">
            <a:extLst>
              <a:ext uri="{FF2B5EF4-FFF2-40B4-BE49-F238E27FC236}">
                <a16:creationId xmlns:a16="http://schemas.microsoft.com/office/drawing/2014/main" id="{78F8B359-A9D8-2820-A49E-59D7A7D020B9}"/>
              </a:ext>
            </a:extLst>
          </p:cNvPr>
          <p:cNvSpPr>
            <a:spLocks noGrp="1"/>
          </p:cNvSpPr>
          <p:nvPr>
            <p:ph idx="1"/>
          </p:nvPr>
        </p:nvSpPr>
        <p:spPr>
          <a:xfrm>
            <a:off x="5843977" y="1418840"/>
            <a:ext cx="6251228" cy="5241451"/>
          </a:xfrm>
        </p:spPr>
        <p:txBody>
          <a:bodyPr>
            <a:normAutofit/>
          </a:bodyPr>
          <a:lstStyle/>
          <a:p>
            <a:pPr marL="0" indent="0" algn="ctr">
              <a:buNone/>
            </a:pPr>
            <a:r>
              <a:rPr lang="en-US" sz="2800" b="1" i="1" dirty="0">
                <a:solidFill>
                  <a:srgbClr val="C00000"/>
                </a:solidFill>
                <a:effectLst/>
                <a:latin typeface="Calibri Light" panose="020F0302020204030204" pitchFamily="34" charset="0"/>
                <a:ea typeface="DengXian" panose="02010600030101010101" pitchFamily="2" charset="-122"/>
                <a:cs typeface="Calibri Light" panose="020F0302020204030204" pitchFamily="34" charset="0"/>
              </a:rPr>
              <a:t>This essay considers disjunctions where CSOEs are used as vehicles for the projection of Chinese economic activity (and values) beyond its borders</a:t>
            </a:r>
            <a:r>
              <a:rPr lang="en-US" b="1" i="1" dirty="0">
                <a:solidFill>
                  <a:srgbClr val="C00000"/>
                </a:solidFill>
                <a:effectLst/>
                <a:latin typeface="Calibri Light" panose="020F0302020204030204" pitchFamily="34" charset="0"/>
                <a:cs typeface="Calibri Light" panose="020F0302020204030204" pitchFamily="34" charset="0"/>
              </a:rPr>
              <a:t> </a:t>
            </a:r>
          </a:p>
          <a:p>
            <a:pPr marL="0" indent="0" algn="ctr">
              <a:buNone/>
            </a:pPr>
            <a:r>
              <a:rPr lang="en-US" sz="2000" dirty="0">
                <a:latin typeface="Calibri Light" panose="020F0302020204030204" pitchFamily="34" charset="0"/>
                <a:cs typeface="Calibri Light" panose="020F0302020204030204" pitchFamily="34" charset="0"/>
              </a:rPr>
              <a:t>--situates the CSOE within the political ideology of its home state. </a:t>
            </a:r>
          </a:p>
          <a:p>
            <a:pPr marL="0" indent="0" algn="ctr">
              <a:buNone/>
            </a:pPr>
            <a:r>
              <a:rPr lang="en-US" sz="2000" dirty="0">
                <a:latin typeface="Calibri Light" panose="020F0302020204030204" pitchFamily="34" charset="0"/>
                <a:cs typeface="Calibri Light" panose="020F0302020204030204" pitchFamily="34" charset="0"/>
              </a:rPr>
              <a:t>--formal structures for CSOE surveillance by state organs that operationalize the guiding ideology </a:t>
            </a:r>
          </a:p>
          <a:p>
            <a:pPr marL="0" indent="0" algn="ctr">
              <a:buNone/>
            </a:pPr>
            <a:r>
              <a:rPr lang="en-US" sz="2000" dirty="0">
                <a:latin typeface="Calibri Light" panose="020F0302020204030204" pitchFamily="34" charset="0"/>
                <a:cs typeface="Calibri Light" panose="020F0302020204030204" pitchFamily="34" charset="0"/>
              </a:rPr>
              <a:t>--Outward Projection of that model through the Belt &amp; Road Initiative</a:t>
            </a:r>
          </a:p>
          <a:p>
            <a:pPr marL="0" indent="0" algn="ctr">
              <a:buNone/>
            </a:pPr>
            <a:r>
              <a:rPr lang="en-US" sz="2000" dirty="0">
                <a:latin typeface="Calibri Light" panose="020F0302020204030204" pitchFamily="34" charset="0"/>
                <a:cs typeface="Calibri Light" panose="020F0302020204030204" pitchFamily="34" charset="0"/>
              </a:rPr>
              <a:t>--Consequences when systems clash</a:t>
            </a:r>
          </a:p>
          <a:p>
            <a:pPr marL="0" indent="0" algn="ctr">
              <a:buNone/>
            </a:pPr>
            <a:r>
              <a:rPr lang="en-US" sz="2400" dirty="0">
                <a:latin typeface="Calibri Light" panose="020F0302020204030204" pitchFamily="34" charset="0"/>
                <a:ea typeface="DengXian" panose="02010600030101010101" pitchFamily="2" charset="-122"/>
                <a:cs typeface="Calibri Light" panose="020F0302020204030204" pitchFamily="34" charset="0"/>
              </a:rPr>
              <a:t>--</a:t>
            </a:r>
            <a:r>
              <a:rPr lang="en-US" sz="2400" b="1" dirty="0">
                <a:latin typeface="Calibri Light" panose="020F0302020204030204" pitchFamily="34" charset="0"/>
                <a:ea typeface="DengXian" panose="02010600030101010101" pitchFamily="2" charset="-122"/>
                <a:cs typeface="Calibri Light" panose="020F0302020204030204" pitchFamily="34" charset="0"/>
              </a:rPr>
              <a:t>WHERE IS THE DIFFERENCE</a:t>
            </a:r>
            <a:r>
              <a:rPr lang="en-US" sz="2400" dirty="0">
                <a:latin typeface="Calibri Light" panose="020F0302020204030204" pitchFamily="34" charset="0"/>
                <a:ea typeface="DengXian" panose="02010600030101010101" pitchFamily="2" charset="-122"/>
                <a:cs typeface="Calibri Light" panose="020F0302020204030204" pitchFamily="34" charset="0"/>
              </a:rPr>
              <a:t>: </a:t>
            </a:r>
          </a:p>
          <a:p>
            <a:pPr marL="0" indent="0" algn="ctr">
              <a:buNone/>
            </a:pPr>
            <a:r>
              <a:rPr lang="en-US" b="1" i="1" dirty="0">
                <a:solidFill>
                  <a:srgbClr val="C00000"/>
                </a:solidFill>
                <a:latin typeface="Calibri Light" panose="020F0302020204030204" pitchFamily="34" charset="0"/>
                <a:ea typeface="DengXian" panose="02010600030101010101" pitchFamily="2" charset="-122"/>
                <a:cs typeface="Calibri Light" panose="020F0302020204030204" pitchFamily="34" charset="0"/>
              </a:rPr>
              <a:t>Operational versus investment decisions</a:t>
            </a:r>
            <a:endParaRPr lang="en-US" b="1" i="1" dirty="0">
              <a:solidFill>
                <a:srgbClr val="C00000"/>
              </a:solidFill>
              <a:effectLst/>
              <a:latin typeface="Calibri Light" panose="020F0302020204030204" pitchFamily="34" charset="0"/>
              <a:ea typeface="DengXian" panose="02010600030101010101" pitchFamily="2" charset="-122"/>
              <a:cs typeface="Calibri Light" panose="020F0302020204030204" pitchFamily="34" charset="0"/>
            </a:endParaRPr>
          </a:p>
          <a:p>
            <a:pPr marL="0" indent="0" algn="ctr">
              <a:buNone/>
            </a:pPr>
            <a:endParaRPr lang="en-US" sz="2400" dirty="0"/>
          </a:p>
        </p:txBody>
      </p:sp>
      <p:pic>
        <p:nvPicPr>
          <p:cNvPr id="7" name="Picture 6">
            <a:extLst>
              <a:ext uri="{FF2B5EF4-FFF2-40B4-BE49-F238E27FC236}">
                <a16:creationId xmlns:a16="http://schemas.microsoft.com/office/drawing/2014/main" id="{B5D87E04-F98A-9A12-C00F-B8FBC756DBEF}"/>
              </a:ext>
            </a:extLst>
          </p:cNvPr>
          <p:cNvPicPr>
            <a:picLocks noChangeAspect="1"/>
          </p:cNvPicPr>
          <p:nvPr/>
        </p:nvPicPr>
        <p:blipFill>
          <a:blip r:embed="rId2"/>
          <a:stretch>
            <a:fillRect/>
          </a:stretch>
        </p:blipFill>
        <p:spPr>
          <a:xfrm>
            <a:off x="0" y="0"/>
            <a:ext cx="5843977" cy="6858000"/>
          </a:xfrm>
          <a:prstGeom prst="rect">
            <a:avLst/>
          </a:prstGeom>
        </p:spPr>
      </p:pic>
    </p:spTree>
    <p:extLst>
      <p:ext uri="{BB962C8B-B14F-4D97-AF65-F5344CB8AC3E}">
        <p14:creationId xmlns:p14="http://schemas.microsoft.com/office/powerpoint/2010/main" val="67333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7CA47BA-8F7A-4EC5-B571-D955EB277DBE}"/>
              </a:ext>
            </a:extLst>
          </p:cNvPr>
          <p:cNvSpPr>
            <a:spLocks noGrp="1"/>
          </p:cNvSpPr>
          <p:nvPr>
            <p:ph type="title"/>
          </p:nvPr>
        </p:nvSpPr>
        <p:spPr>
          <a:xfrm>
            <a:off x="572493" y="238539"/>
            <a:ext cx="11018520" cy="1434415"/>
          </a:xfrm>
        </p:spPr>
        <p:txBody>
          <a:bodyPr anchor="b">
            <a:normAutofit fontScale="90000"/>
          </a:bodyPr>
          <a:lstStyle/>
          <a:p>
            <a:r>
              <a:rPr lang="en-US" sz="5400" dirty="0"/>
              <a:t>FIDH Violation Classifications (Report  2-3)</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25BF9822-12C2-FE9A-5F98-4CBF34A99D36}"/>
              </a:ext>
            </a:extLst>
          </p:cNvPr>
          <p:cNvSpPr>
            <a:spLocks noGrp="1"/>
          </p:cNvSpPr>
          <p:nvPr>
            <p:ph idx="1"/>
          </p:nvPr>
        </p:nvSpPr>
        <p:spPr>
          <a:xfrm>
            <a:off x="-1" y="1911493"/>
            <a:ext cx="8363415" cy="4928219"/>
          </a:xfrm>
        </p:spPr>
        <p:txBody>
          <a:bodyPr anchor="t">
            <a:noAutofit/>
          </a:bodyPr>
          <a:lstStyle/>
          <a:p>
            <a:r>
              <a:rPr lang="en-US" sz="1600" b="1" i="1" dirty="0"/>
              <a:t>There were violations of the right to live in a healthy environment and environmental harms in 24 cases</a:t>
            </a:r>
            <a:r>
              <a:rPr lang="en-US" sz="1600" dirty="0"/>
              <a:t>. </a:t>
            </a:r>
          </a:p>
          <a:p>
            <a:pPr lvl="1"/>
            <a:r>
              <a:rPr lang="en-US" sz="1400" dirty="0"/>
              <a:t>All of the extractive and infrastructure projects affect fragile ecosystems, generating intergenerational impacts by transforming the territory and social, economic, and symbolic relations developed by communities. Irregularities were confirmed in the environmental impact studies: the lack of prior studies, conflicts of interest in the approvals, and improper modifications after approval.</a:t>
            </a:r>
            <a:br>
              <a:rPr lang="en-US" sz="1400" dirty="0"/>
            </a:br>
            <a:endParaRPr lang="en-US" sz="1400" dirty="0"/>
          </a:p>
          <a:p>
            <a:r>
              <a:rPr lang="en-US" sz="1600" b="1" i="1" dirty="0"/>
              <a:t>In at least 18 cases there were violations of the rights to participation and free, prior, and informed consultation</a:t>
            </a:r>
            <a:r>
              <a:rPr lang="en-US" sz="1600" dirty="0"/>
              <a:t>. </a:t>
            </a:r>
          </a:p>
          <a:p>
            <a:pPr lvl="1"/>
            <a:r>
              <a:rPr lang="en-US" sz="1400" dirty="0"/>
              <a:t>Confirmation was obtained of the lack of prior consultation; significant  deficiencies in its development resulting from the provision of incomplete or modified information; the use of language different from the one used by the communities; processes to fragment the communities; and the lack of guarantees of compliance with the will expressed in the consultations held.</a:t>
            </a:r>
          </a:p>
          <a:p>
            <a:r>
              <a:rPr lang="en-US" sz="1600" b="1" i="1" dirty="0"/>
              <a:t>In at least half of the cases there were violations of the rights to land, territory, and adequate housing</a:t>
            </a:r>
            <a:r>
              <a:rPr lang="en-US" sz="1600" dirty="0"/>
              <a:t>. </a:t>
            </a:r>
          </a:p>
          <a:p>
            <a:pPr lvl="1"/>
            <a:r>
              <a:rPr lang="en-US" sz="1400" dirty="0"/>
              <a:t>Furthermore, in eight of them there were forced displacements that linked practices such as pressure to acquire lands, inadequate compensation, disproportionate use of the police and violence against the civilian population, restrictions to the freedom of movement, and even the emergence of irregular ‘grupos de choque’ [clash groups].</a:t>
            </a:r>
          </a:p>
        </p:txBody>
      </p:sp>
      <p:pic>
        <p:nvPicPr>
          <p:cNvPr id="8" name="Picture 7" descr="A book with a picture of a tractor on it&#10;&#10;Description automatically generated with low confidence">
            <a:extLst>
              <a:ext uri="{FF2B5EF4-FFF2-40B4-BE49-F238E27FC236}">
                <a16:creationId xmlns:a16="http://schemas.microsoft.com/office/drawing/2014/main" id="{18490AC6-DC11-7FCD-09AF-D0A300AAED68}"/>
              </a:ext>
            </a:extLst>
          </p:cNvPr>
          <p:cNvPicPr>
            <a:picLocks noChangeAspect="1"/>
          </p:cNvPicPr>
          <p:nvPr/>
        </p:nvPicPr>
        <p:blipFill rotWithShape="1">
          <a:blip r:embed="rId2"/>
          <a:srcRect t="24856" b="6021"/>
          <a:stretch/>
        </p:blipFill>
        <p:spPr>
          <a:xfrm>
            <a:off x="8501119" y="2027069"/>
            <a:ext cx="3643041" cy="3786734"/>
          </a:xfrm>
          <a:prstGeom prst="rect">
            <a:avLst/>
          </a:prstGeom>
        </p:spPr>
      </p:pic>
    </p:spTree>
    <p:extLst>
      <p:ext uri="{BB962C8B-B14F-4D97-AF65-F5344CB8AC3E}">
        <p14:creationId xmlns:p14="http://schemas.microsoft.com/office/powerpoint/2010/main" val="3020487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A071C-52C0-1A43-E6AF-44FCA00B5A1C}"/>
              </a:ext>
            </a:extLst>
          </p:cNvPr>
          <p:cNvSpPr>
            <a:spLocks noGrp="1"/>
          </p:cNvSpPr>
          <p:nvPr>
            <p:ph type="title"/>
          </p:nvPr>
        </p:nvSpPr>
        <p:spPr>
          <a:xfrm>
            <a:off x="4965430" y="629266"/>
            <a:ext cx="6586491" cy="1676603"/>
          </a:xfrm>
        </p:spPr>
        <p:txBody>
          <a:bodyPr>
            <a:normAutofit/>
          </a:bodyPr>
          <a:lstStyle/>
          <a:p>
            <a:r>
              <a:rPr lang="en-US" sz="5400" dirty="0"/>
              <a:t>FIDH Violation Classifications 2</a:t>
            </a:r>
          </a:p>
        </p:txBody>
      </p:sp>
      <p:sp>
        <p:nvSpPr>
          <p:cNvPr id="3" name="Content Placeholder 2">
            <a:extLst>
              <a:ext uri="{FF2B5EF4-FFF2-40B4-BE49-F238E27FC236}">
                <a16:creationId xmlns:a16="http://schemas.microsoft.com/office/drawing/2014/main" id="{C40017D8-D6A5-2F97-E63B-FEC97C11C67C}"/>
              </a:ext>
            </a:extLst>
          </p:cNvPr>
          <p:cNvSpPr>
            <a:spLocks noGrp="1"/>
          </p:cNvSpPr>
          <p:nvPr>
            <p:ph idx="1"/>
          </p:nvPr>
        </p:nvSpPr>
        <p:spPr>
          <a:xfrm>
            <a:off x="3546089" y="2438400"/>
            <a:ext cx="8005832" cy="3785419"/>
          </a:xfrm>
        </p:spPr>
        <p:txBody>
          <a:bodyPr>
            <a:normAutofit fontScale="85000" lnSpcReduction="20000"/>
          </a:bodyPr>
          <a:lstStyle/>
          <a:p>
            <a:r>
              <a:rPr lang="en-US" sz="1800" b="1" i="1" dirty="0"/>
              <a:t>In at least 10 cases there were violations to fundamental civil and political rights, [including] violations of the rights to life, integrity, freedom, and free assembly, primarily in mining projects.</a:t>
            </a:r>
          </a:p>
          <a:p>
            <a:pPr lvl="1"/>
            <a:r>
              <a:rPr lang="en-US" sz="1800" dirty="0"/>
              <a:t>The significant amount of societal conflict has even led to scenes of violence and the loss of environmental defenders’ lives. In addition, the intimidation of opponents has become common practice in their territories, including with participation from irregular surveillance groups, and the judicial system has been utilized to pursue opponents. </a:t>
            </a:r>
          </a:p>
          <a:p>
            <a:r>
              <a:rPr lang="en-US" sz="1800" b="1" i="1" dirty="0"/>
              <a:t>There were violations of individual and collective labor rights in nine cases</a:t>
            </a:r>
            <a:r>
              <a:rPr lang="en-US" sz="1800" dirty="0"/>
              <a:t>. </a:t>
            </a:r>
          </a:p>
          <a:p>
            <a:pPr lvl="1"/>
            <a:r>
              <a:rPr lang="en-US" sz="1800" dirty="0"/>
              <a:t>The projects have impacted the world of work in the impacted communities and the weak institutions in each country have contributed to deepening the effects on labor rights. In some cases, joining a labor union has been prohibited and criminalized through the application of practices of persecution, firings, delayed pay, censure, and failure to renew labor contracts. In the most extreme of cases, the inadequate management of labor risks has led to the loss of life of some workers, primarily in the mining sector.</a:t>
            </a:r>
          </a:p>
          <a:p>
            <a:r>
              <a:rPr lang="en-US" sz="1800" b="1" i="1" dirty="0"/>
              <a:t>COVID-19 context and the right to health</a:t>
            </a:r>
            <a:r>
              <a:rPr lang="en-US" sz="1800" dirty="0"/>
              <a:t>. </a:t>
            </a:r>
          </a:p>
          <a:p>
            <a:pPr lvl="1"/>
            <a:r>
              <a:rPr lang="en-US" sz="1800" dirty="0"/>
              <a:t>The lack of biosecurity measures and inadequate practices in the labor milieu of some projects that could lead to increased contagion and mortality were denounced during the pandemic. Improper pressures to increase the length of the workday and [force workers to] sign documents exempting the companies from responsibility were also denounced.</a:t>
            </a:r>
          </a:p>
          <a:p>
            <a:endParaRPr lang="en-US" sz="1100" dirty="0"/>
          </a:p>
        </p:txBody>
      </p:sp>
      <p:pic>
        <p:nvPicPr>
          <p:cNvPr id="7" name="Picture 6" descr="A book with a picture of a tractor on it&#10;&#10;Description automatically generated with low confidence">
            <a:extLst>
              <a:ext uri="{FF2B5EF4-FFF2-40B4-BE49-F238E27FC236}">
                <a16:creationId xmlns:a16="http://schemas.microsoft.com/office/drawing/2014/main" id="{75AF305A-68EB-5169-A7C2-168918974D2B}"/>
              </a:ext>
            </a:extLst>
          </p:cNvPr>
          <p:cNvPicPr>
            <a:picLocks noChangeAspect="1"/>
          </p:cNvPicPr>
          <p:nvPr/>
        </p:nvPicPr>
        <p:blipFill rotWithShape="1">
          <a:blip r:embed="rId2"/>
          <a:srcRect t="1618"/>
          <a:stretch/>
        </p:blipFill>
        <p:spPr>
          <a:xfrm>
            <a:off x="0" y="629266"/>
            <a:ext cx="3334194" cy="6157770"/>
          </a:xfrm>
          <a:prstGeom prst="rect">
            <a:avLst/>
          </a:prstGeom>
          <a:effectLst/>
        </p:spPr>
      </p:pic>
    </p:spTree>
    <p:extLst>
      <p:ext uri="{BB962C8B-B14F-4D97-AF65-F5344CB8AC3E}">
        <p14:creationId xmlns:p14="http://schemas.microsoft.com/office/powerpoint/2010/main" val="765456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E930F3-551F-5E7C-47CB-82D6574FC60E}"/>
              </a:ext>
            </a:extLst>
          </p:cNvPr>
          <p:cNvSpPr>
            <a:spLocks noGrp="1"/>
          </p:cNvSpPr>
          <p:nvPr>
            <p:ph type="title"/>
          </p:nvPr>
        </p:nvSpPr>
        <p:spPr>
          <a:xfrm>
            <a:off x="507030" y="51836"/>
            <a:ext cx="10905066" cy="1135737"/>
          </a:xfrm>
        </p:spPr>
        <p:txBody>
          <a:bodyPr>
            <a:normAutofit/>
          </a:bodyPr>
          <a:lstStyle/>
          <a:p>
            <a:r>
              <a:rPr lang="en-US" sz="3600" dirty="0"/>
              <a:t>Investment Decisions and Operations</a:t>
            </a:r>
          </a:p>
        </p:txBody>
      </p:sp>
      <p:sp>
        <p:nvSpPr>
          <p:cNvPr id="3" name="Content Placeholder 2">
            <a:extLst>
              <a:ext uri="{FF2B5EF4-FFF2-40B4-BE49-F238E27FC236}">
                <a16:creationId xmlns:a16="http://schemas.microsoft.com/office/drawing/2014/main" id="{28C2B529-DB6D-9DC4-98A4-771F1F0E9982}"/>
              </a:ext>
            </a:extLst>
          </p:cNvPr>
          <p:cNvSpPr>
            <a:spLocks noGrp="1"/>
          </p:cNvSpPr>
          <p:nvPr>
            <p:ph idx="1"/>
          </p:nvPr>
        </p:nvSpPr>
        <p:spPr>
          <a:xfrm>
            <a:off x="77117" y="1239408"/>
            <a:ext cx="5218201" cy="5618592"/>
          </a:xfrm>
        </p:spPr>
        <p:txBody>
          <a:bodyPr>
            <a:normAutofit lnSpcReduction="10000"/>
          </a:bodyPr>
          <a:lstStyle/>
          <a:p>
            <a:r>
              <a:rPr lang="en-US" sz="2000" dirty="0"/>
              <a:t>(Social) Potential gross violations of Human Rights</a:t>
            </a:r>
          </a:p>
          <a:p>
            <a:pPr lvl="1"/>
            <a:r>
              <a:rPr lang="en-US" sz="1800" dirty="0"/>
              <a:t>Myanmar</a:t>
            </a:r>
          </a:p>
          <a:p>
            <a:pPr lvl="1"/>
            <a:r>
              <a:rPr lang="en-US" sz="1800" dirty="0"/>
              <a:t>Internal operations with global effects (Xinjiang)</a:t>
            </a:r>
          </a:p>
          <a:p>
            <a:pPr lvl="1"/>
            <a:r>
              <a:rPr lang="en-US" sz="1800" dirty="0"/>
              <a:t>Labor rights (including forced labor)</a:t>
            </a:r>
          </a:p>
          <a:p>
            <a:r>
              <a:rPr lang="en-US" sz="2000" dirty="0"/>
              <a:t>(Environmental) Potential environmental harms</a:t>
            </a:r>
          </a:p>
          <a:p>
            <a:pPr lvl="1"/>
            <a:r>
              <a:rPr lang="en-US" sz="1800" dirty="0"/>
              <a:t>Investment in coal, petroleum</a:t>
            </a:r>
          </a:p>
          <a:p>
            <a:pPr lvl="1"/>
            <a:r>
              <a:rPr lang="en-US" sz="1800" dirty="0"/>
              <a:t>Traditional medicine and bio-diversity</a:t>
            </a:r>
          </a:p>
          <a:p>
            <a:pPr lvl="1"/>
            <a:r>
              <a:rPr lang="en-US" sz="1800" dirty="0"/>
              <a:t>Wood and old growth forests</a:t>
            </a:r>
          </a:p>
          <a:p>
            <a:r>
              <a:rPr lang="en-US" sz="2000" dirty="0"/>
              <a:t>Governance</a:t>
            </a:r>
          </a:p>
          <a:p>
            <a:pPr lvl="1"/>
            <a:r>
              <a:rPr lang="en-US" sz="1800" dirty="0"/>
              <a:t>Lending traps</a:t>
            </a:r>
          </a:p>
          <a:p>
            <a:pPr lvl="1"/>
            <a:r>
              <a:rPr lang="en-US" sz="1800" dirty="0"/>
              <a:t>Food security</a:t>
            </a:r>
          </a:p>
          <a:p>
            <a:pPr lvl="1"/>
            <a:r>
              <a:rPr lang="en-US" sz="1800" dirty="0"/>
              <a:t>Data Harvesting and AI based investing (Tik Tok controversy)</a:t>
            </a:r>
          </a:p>
          <a:p>
            <a:r>
              <a:rPr lang="en-US" sz="2000" dirty="0"/>
              <a:t>Response</a:t>
            </a:r>
          </a:p>
          <a:p>
            <a:pPr lvl="1"/>
            <a:r>
              <a:rPr lang="en-US" sz="1800" dirty="0"/>
              <a:t>National security (BORDER CLOSING-Huawei))</a:t>
            </a:r>
          </a:p>
          <a:p>
            <a:pPr lvl="1"/>
            <a:r>
              <a:rPr lang="en-US" sz="1800" dirty="0"/>
              <a:t>Investment universe (Norway SWF)</a:t>
            </a:r>
          </a:p>
          <a:p>
            <a:pPr lvl="1"/>
            <a:endParaRPr lang="en-US" sz="1800" dirty="0"/>
          </a:p>
          <a:p>
            <a:endParaRPr lang="en-US" sz="2000" dirty="0"/>
          </a:p>
        </p:txBody>
      </p:sp>
      <p:grpSp>
        <p:nvGrpSpPr>
          <p:cNvPr id="17" name="Group 1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2" name="Rectangle 2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9">
            <a:extLst>
              <a:ext uri="{FF2B5EF4-FFF2-40B4-BE49-F238E27FC236}">
                <a16:creationId xmlns:a16="http://schemas.microsoft.com/office/drawing/2014/main" id="{C7CFF255-4F06-4B56-C713-ECDF87D5DA07}"/>
              </a:ext>
            </a:extLst>
          </p:cNvPr>
          <p:cNvPicPr>
            <a:picLocks noChangeAspect="1"/>
          </p:cNvPicPr>
          <p:nvPr/>
        </p:nvPicPr>
        <p:blipFill>
          <a:blip r:embed="rId2"/>
          <a:stretch>
            <a:fillRect/>
          </a:stretch>
        </p:blipFill>
        <p:spPr>
          <a:xfrm>
            <a:off x="5660805" y="1187572"/>
            <a:ext cx="6203846" cy="5618592"/>
          </a:xfrm>
          <a:prstGeom prst="rect">
            <a:avLst/>
          </a:prstGeom>
        </p:spPr>
      </p:pic>
    </p:spTree>
    <p:extLst>
      <p:ext uri="{BB962C8B-B14F-4D97-AF65-F5344CB8AC3E}">
        <p14:creationId xmlns:p14="http://schemas.microsoft.com/office/powerpoint/2010/main" val="919021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200-3F83-62BE-80D3-FC227E09C56F}"/>
              </a:ext>
            </a:extLst>
          </p:cNvPr>
          <p:cNvSpPr>
            <a:spLocks noGrp="1"/>
          </p:cNvSpPr>
          <p:nvPr>
            <p:ph type="title"/>
          </p:nvPr>
        </p:nvSpPr>
        <p:spPr>
          <a:xfrm>
            <a:off x="0" y="46037"/>
            <a:ext cx="6561438" cy="1325563"/>
          </a:xfrm>
        </p:spPr>
        <p:txBody>
          <a:bodyPr/>
          <a:lstStyle/>
          <a:p>
            <a:r>
              <a:rPr lang="en-US" dirty="0"/>
              <a:t>Concluding Thoughts: The Role of Risk</a:t>
            </a:r>
          </a:p>
        </p:txBody>
      </p:sp>
      <p:sp>
        <p:nvSpPr>
          <p:cNvPr id="3" name="Content Placeholder 2">
            <a:extLst>
              <a:ext uri="{FF2B5EF4-FFF2-40B4-BE49-F238E27FC236}">
                <a16:creationId xmlns:a16="http://schemas.microsoft.com/office/drawing/2014/main" id="{EFCDB9B5-C637-B1E9-CB35-C8174C304355}"/>
              </a:ext>
            </a:extLst>
          </p:cNvPr>
          <p:cNvSpPr>
            <a:spLocks noGrp="1"/>
          </p:cNvSpPr>
          <p:nvPr>
            <p:ph idx="1"/>
          </p:nvPr>
        </p:nvSpPr>
        <p:spPr>
          <a:xfrm>
            <a:off x="134313" y="1458098"/>
            <a:ext cx="7648026" cy="5399902"/>
          </a:xfrm>
        </p:spPr>
        <p:txBody>
          <a:bodyPr>
            <a:normAutofit fontScale="70000" lnSpcReduction="20000"/>
          </a:bodyPr>
          <a:lstStyle/>
          <a:p>
            <a:r>
              <a:rPr lang="en-US" dirty="0"/>
              <a:t>For Marxist-Leninist systems risk is driven by development and legal compliance risk. </a:t>
            </a:r>
          </a:p>
          <a:p>
            <a:r>
              <a:rPr lang="en-US" dirty="0"/>
              <a:t>Focus </a:t>
            </a:r>
          </a:p>
          <a:p>
            <a:pPr lvl="1"/>
            <a:r>
              <a:rPr lang="en-US" dirty="0"/>
              <a:t>Not on the value of production as a function of human rights or sustainability, </a:t>
            </a:r>
          </a:p>
          <a:p>
            <a:pPr lvl="1"/>
            <a:r>
              <a:rPr lang="en-US" dirty="0"/>
              <a:t>but rather the risks/costs of human rights as a function of value added of specific activities measured by (1) contribution to advancing socialist modernization,(2)  international relations, and(3)  the political objectives of home (China) and host (other) states.</a:t>
            </a:r>
          </a:p>
          <a:p>
            <a:r>
              <a:rPr lang="en-US" dirty="0"/>
              <a:t>In that environment, the automatic preference (and valuation skewing) is not toward or from prevention (and its risk parameters) </a:t>
            </a:r>
            <a:r>
              <a:rPr lang="en-US" b="1" i="1" dirty="0">
                <a:solidFill>
                  <a:srgbClr val="C00000"/>
                </a:solidFill>
              </a:rPr>
              <a:t>but on the weighing of the cost and benefit of prevent, or mitigation or remedy strategies as a function of the value of the project itself</a:t>
            </a:r>
            <a:r>
              <a:rPr lang="en-US" dirty="0"/>
              <a:t>.  </a:t>
            </a:r>
          </a:p>
          <a:p>
            <a:pPr lvl="1"/>
            <a:r>
              <a:rPr lang="en-US" dirty="0"/>
              <a:t>That is incompatible with non-M-L frameworks</a:t>
            </a:r>
          </a:p>
          <a:p>
            <a:pPr lvl="1"/>
            <a:r>
              <a:rPr lang="en-US" dirty="0"/>
              <a:t>A source of Conflict in Chinese CSOE outbound investment</a:t>
            </a:r>
          </a:p>
          <a:p>
            <a:r>
              <a:rPr lang="en-US" dirty="0"/>
              <a:t>Manifests in different ways:</a:t>
            </a:r>
          </a:p>
          <a:p>
            <a:pPr lvl="1"/>
            <a:r>
              <a:rPr lang="en-US" dirty="0"/>
              <a:t>In operations: remedy over prevention as a function of value of activity.  </a:t>
            </a:r>
          </a:p>
          <a:p>
            <a:pPr lvl="1"/>
            <a:r>
              <a:rPr lang="en-US" dirty="0"/>
              <a:t>In investment decisions: Political objectives first</a:t>
            </a:r>
          </a:p>
          <a:p>
            <a:r>
              <a:rPr lang="en-US" dirty="0"/>
              <a:t>When that is added to the challenge of the use of CSOEs as political instruments in private markets, conflict is inevitable</a:t>
            </a:r>
          </a:p>
          <a:p>
            <a:r>
              <a:rPr lang="en-US" dirty="0"/>
              <a:t>The rest follows.</a:t>
            </a:r>
          </a:p>
          <a:p>
            <a:endParaRPr lang="en-US" dirty="0"/>
          </a:p>
        </p:txBody>
      </p:sp>
      <p:pic>
        <p:nvPicPr>
          <p:cNvPr id="5" name="Picture 4" descr="Text&#10;&#10;Description automatically generated">
            <a:extLst>
              <a:ext uri="{FF2B5EF4-FFF2-40B4-BE49-F238E27FC236}">
                <a16:creationId xmlns:a16="http://schemas.microsoft.com/office/drawing/2014/main" id="{1E0EBF8F-D216-8EC3-7D04-5F711441B836}"/>
              </a:ext>
            </a:extLst>
          </p:cNvPr>
          <p:cNvPicPr>
            <a:picLocks noChangeAspect="1"/>
          </p:cNvPicPr>
          <p:nvPr/>
        </p:nvPicPr>
        <p:blipFill>
          <a:blip r:embed="rId2"/>
          <a:stretch>
            <a:fillRect/>
          </a:stretch>
        </p:blipFill>
        <p:spPr>
          <a:xfrm>
            <a:off x="7630126" y="424612"/>
            <a:ext cx="4561874" cy="5630199"/>
          </a:xfrm>
          <a:prstGeom prst="rect">
            <a:avLst/>
          </a:prstGeom>
        </p:spPr>
      </p:pic>
    </p:spTree>
    <p:extLst>
      <p:ext uri="{BB962C8B-B14F-4D97-AF65-F5344CB8AC3E}">
        <p14:creationId xmlns:p14="http://schemas.microsoft.com/office/powerpoint/2010/main" val="2331618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4946-BE25-5724-0687-16C0D14A24B9}"/>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Questions?</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78743085-EA35-D557-0475-C81E48C7C987}"/>
              </a:ext>
            </a:extLst>
          </p:cNvPr>
          <p:cNvPicPr>
            <a:picLocks noGrp="1" noChangeAspect="1"/>
          </p:cNvPicPr>
          <p:nvPr>
            <p:ph idx="1"/>
          </p:nvPr>
        </p:nvPicPr>
        <p:blipFill rotWithShape="1">
          <a:blip r:embed="rId2"/>
          <a:srcRect r="845"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Picture 3" descr="Painting of a group of people sitting around a table&#10;&#10;Description automatically generated with medium confidence">
            <a:extLst>
              <a:ext uri="{FF2B5EF4-FFF2-40B4-BE49-F238E27FC236}">
                <a16:creationId xmlns:a16="http://schemas.microsoft.com/office/drawing/2014/main" id="{A1E08547-D18F-EB13-5554-3691439AF270}"/>
              </a:ext>
            </a:extLst>
          </p:cNvPr>
          <p:cNvPicPr>
            <a:picLocks noChangeAspect="1"/>
          </p:cNvPicPr>
          <p:nvPr/>
        </p:nvPicPr>
        <p:blipFill>
          <a:blip r:embed="rId3"/>
          <a:stretch>
            <a:fillRect/>
          </a:stretch>
        </p:blipFill>
        <p:spPr>
          <a:xfrm>
            <a:off x="7265275" y="1"/>
            <a:ext cx="4926724" cy="3429000"/>
          </a:xfrm>
          <a:prstGeom prst="rect">
            <a:avLst/>
          </a:prstGeom>
        </p:spPr>
      </p:pic>
    </p:spTree>
    <p:extLst>
      <p:ext uri="{BB962C8B-B14F-4D97-AF65-F5344CB8AC3E}">
        <p14:creationId xmlns:p14="http://schemas.microsoft.com/office/powerpoint/2010/main" val="86829024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35419-A424-6AAC-3912-489059C857DE}"/>
              </a:ext>
            </a:extLst>
          </p:cNvPr>
          <p:cNvSpPr>
            <a:spLocks noGrp="1"/>
          </p:cNvSpPr>
          <p:nvPr>
            <p:ph type="title" idx="4294967295"/>
          </p:nvPr>
        </p:nvSpPr>
        <p:spPr>
          <a:xfrm>
            <a:off x="1416205" y="0"/>
            <a:ext cx="3691054" cy="1325563"/>
          </a:xfrm>
        </p:spPr>
        <p:txBody>
          <a:bodyPr>
            <a:noAutofit/>
          </a:bodyPr>
          <a:lstStyle/>
          <a:p>
            <a:r>
              <a:rPr lang="en-US" sz="8800" dirty="0"/>
              <a:t>Thanks!</a:t>
            </a:r>
          </a:p>
        </p:txBody>
      </p:sp>
    </p:spTree>
    <p:extLst>
      <p:ext uri="{BB962C8B-B14F-4D97-AF65-F5344CB8AC3E}">
        <p14:creationId xmlns:p14="http://schemas.microsoft.com/office/powerpoint/2010/main" val="1924524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96A0-A815-2865-DAAA-3439FD121BFE}"/>
              </a:ext>
            </a:extLst>
          </p:cNvPr>
          <p:cNvSpPr>
            <a:spLocks noGrp="1"/>
          </p:cNvSpPr>
          <p:nvPr>
            <p:ph type="title"/>
          </p:nvPr>
        </p:nvSpPr>
        <p:spPr/>
        <p:txBody>
          <a:bodyPr/>
          <a:lstStyle/>
          <a:p>
            <a:r>
              <a:rPr lang="en-US" dirty="0"/>
              <a:t>Post-1945 Structures; Post-1980s Deal</a:t>
            </a:r>
          </a:p>
        </p:txBody>
      </p:sp>
      <p:sp>
        <p:nvSpPr>
          <p:cNvPr id="4" name="Content Placeholder 3">
            <a:extLst>
              <a:ext uri="{FF2B5EF4-FFF2-40B4-BE49-F238E27FC236}">
                <a16:creationId xmlns:a16="http://schemas.microsoft.com/office/drawing/2014/main" id="{5C914EB3-C399-C8EB-8AEF-7E5F003719AA}"/>
              </a:ext>
            </a:extLst>
          </p:cNvPr>
          <p:cNvSpPr>
            <a:spLocks noGrp="1"/>
          </p:cNvSpPr>
          <p:nvPr>
            <p:ph sz="half" idx="1"/>
          </p:nvPr>
        </p:nvSpPr>
        <p:spPr/>
        <p:txBody>
          <a:bodyPr>
            <a:normAutofit fontScale="77500" lnSpcReduction="20000"/>
          </a:bodyPr>
          <a:lstStyle/>
          <a:p>
            <a:r>
              <a:rPr lang="en-US" dirty="0"/>
              <a:t>Normative Convergence model</a:t>
            </a:r>
          </a:p>
          <a:p>
            <a:pPr lvl="1"/>
            <a:r>
              <a:rPr lang="en-US" dirty="0"/>
              <a:t>Facilitated through mechanism of UN system and related iOS and increasingly comprehensive web of international (state collective) law/norms</a:t>
            </a:r>
          </a:p>
          <a:p>
            <a:pPr lvl="1"/>
            <a:r>
              <a:rPr lang="en-US" dirty="0"/>
              <a:t>Effectuated through ideologically aligned International Financial Institutions</a:t>
            </a:r>
          </a:p>
          <a:p>
            <a:r>
              <a:rPr lang="en-US" dirty="0"/>
              <a:t>Operationalized by Interconnection</a:t>
            </a:r>
          </a:p>
          <a:p>
            <a:pPr lvl="1"/>
            <a:r>
              <a:rPr lang="en-US" dirty="0"/>
              <a:t>Free movement of goods, capital, investment</a:t>
            </a:r>
          </a:p>
          <a:p>
            <a:pPr lvl="1"/>
            <a:r>
              <a:rPr lang="en-US" dirty="0"/>
              <a:t>Managed movement of peoples</a:t>
            </a:r>
          </a:p>
          <a:p>
            <a:r>
              <a:rPr lang="en-US" dirty="0"/>
              <a:t>Driven by Markets</a:t>
            </a:r>
          </a:p>
          <a:p>
            <a:pPr lvl="1"/>
            <a:r>
              <a:rPr lang="en-US" dirty="0"/>
              <a:t>Underscored the primacy of personal autonomy of natural and legal persons</a:t>
            </a:r>
          </a:p>
          <a:p>
            <a:pPr lvl="1"/>
            <a:r>
              <a:rPr lang="en-US" dirty="0"/>
              <a:t>Economic activity essentially privatized; safeguarded by public (collective) policy/law</a:t>
            </a:r>
          </a:p>
        </p:txBody>
      </p:sp>
      <p:pic>
        <p:nvPicPr>
          <p:cNvPr id="7" name="Content Placeholder 6">
            <a:extLst>
              <a:ext uri="{FF2B5EF4-FFF2-40B4-BE49-F238E27FC236}">
                <a16:creationId xmlns:a16="http://schemas.microsoft.com/office/drawing/2014/main" id="{CE0EA2A1-1986-519F-CE68-49FA5D802E7D}"/>
              </a:ext>
            </a:extLst>
          </p:cNvPr>
          <p:cNvPicPr>
            <a:picLocks noGrp="1" noChangeAspect="1"/>
          </p:cNvPicPr>
          <p:nvPr>
            <p:ph sz="half" idx="2"/>
          </p:nvPr>
        </p:nvPicPr>
        <p:blipFill>
          <a:blip r:embed="rId2"/>
          <a:stretch>
            <a:fillRect/>
          </a:stretch>
        </p:blipFill>
        <p:spPr>
          <a:xfrm>
            <a:off x="6398033" y="1825625"/>
            <a:ext cx="4729934" cy="4351338"/>
          </a:xfrm>
        </p:spPr>
      </p:pic>
    </p:spTree>
    <p:extLst>
      <p:ext uri="{BB962C8B-B14F-4D97-AF65-F5344CB8AC3E}">
        <p14:creationId xmlns:p14="http://schemas.microsoft.com/office/powerpoint/2010/main" val="2976940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B885B-8404-12FE-798E-BF3BDFB47D35}"/>
              </a:ext>
            </a:extLst>
          </p:cNvPr>
          <p:cNvSpPr>
            <a:spLocks noGrp="1"/>
          </p:cNvSpPr>
          <p:nvPr>
            <p:ph type="title"/>
          </p:nvPr>
        </p:nvSpPr>
        <p:spPr/>
        <p:txBody>
          <a:bodyPr/>
          <a:lstStyle/>
          <a:p>
            <a:r>
              <a:rPr lang="en-US" dirty="0"/>
              <a:t>The State in Markets Driven Globalization </a:t>
            </a:r>
          </a:p>
        </p:txBody>
      </p:sp>
      <p:sp>
        <p:nvSpPr>
          <p:cNvPr id="5" name="Content Placeholder 4">
            <a:extLst>
              <a:ext uri="{FF2B5EF4-FFF2-40B4-BE49-F238E27FC236}">
                <a16:creationId xmlns:a16="http://schemas.microsoft.com/office/drawing/2014/main" id="{7D053ADD-5728-37B6-28F9-D7791C0EBB19}"/>
              </a:ext>
            </a:extLst>
          </p:cNvPr>
          <p:cNvSpPr>
            <a:spLocks noGrp="1"/>
          </p:cNvSpPr>
          <p:nvPr>
            <p:ph sz="half" idx="2"/>
          </p:nvPr>
        </p:nvSpPr>
        <p:spPr>
          <a:xfrm>
            <a:off x="6172200" y="1825625"/>
            <a:ext cx="5181600" cy="4921164"/>
          </a:xfrm>
        </p:spPr>
        <p:txBody>
          <a:bodyPr>
            <a:normAutofit fontScale="70000" lnSpcReduction="20000"/>
          </a:bodyPr>
          <a:lstStyle/>
          <a:p>
            <a:r>
              <a:rPr lang="en-US" dirty="0"/>
              <a:t>Dual role; two ways</a:t>
            </a:r>
          </a:p>
          <a:p>
            <a:pPr lvl="1"/>
            <a:r>
              <a:rPr lang="en-US" dirty="0"/>
              <a:t>Enlightenment Great Clockmaker</a:t>
            </a:r>
          </a:p>
          <a:p>
            <a:r>
              <a:rPr lang="en-US" dirty="0"/>
              <a:t>Ideological commitment o protecting the structure and integrity of markets</a:t>
            </a:r>
          </a:p>
          <a:p>
            <a:pPr lvl="1"/>
            <a:r>
              <a:rPr lang="en-US" dirty="0"/>
              <a:t>Ideological commitment to vision of integration/convergence from the bottom up</a:t>
            </a:r>
          </a:p>
          <a:p>
            <a:r>
              <a:rPr lang="en-US" dirty="0"/>
              <a:t>Open borders with increasingly narrowed exceptions</a:t>
            </a:r>
          </a:p>
          <a:p>
            <a:pPr lvl="1"/>
            <a:r>
              <a:rPr lang="en-US" dirty="0"/>
              <a:t>National security</a:t>
            </a:r>
          </a:p>
          <a:p>
            <a:pPr lvl="1"/>
            <a:r>
              <a:rPr lang="en-US" dirty="0"/>
              <a:t>Cultural identity</a:t>
            </a:r>
          </a:p>
          <a:p>
            <a:pPr lvl="1"/>
            <a:r>
              <a:rPr lang="en-US" dirty="0"/>
              <a:t>Consumer protection</a:t>
            </a:r>
          </a:p>
          <a:p>
            <a:r>
              <a:rPr lang="en-US" dirty="0"/>
              <a:t>Sovereign protection on state to state sovereign relations </a:t>
            </a:r>
          </a:p>
          <a:p>
            <a:r>
              <a:rPr lang="en-US" dirty="0"/>
              <a:t>Sovereign as a private entity when engaged in market activities</a:t>
            </a:r>
          </a:p>
          <a:p>
            <a:pPr lvl="1"/>
            <a:r>
              <a:rPr lang="en-US" dirty="0"/>
              <a:t>As investor</a:t>
            </a:r>
          </a:p>
          <a:p>
            <a:pPr lvl="1"/>
            <a:r>
              <a:rPr lang="en-US" dirty="0"/>
              <a:t>As owner or operator of enterprises</a:t>
            </a:r>
          </a:p>
        </p:txBody>
      </p:sp>
      <p:pic>
        <p:nvPicPr>
          <p:cNvPr id="11" name="Content Placeholder 10">
            <a:extLst>
              <a:ext uri="{FF2B5EF4-FFF2-40B4-BE49-F238E27FC236}">
                <a16:creationId xmlns:a16="http://schemas.microsoft.com/office/drawing/2014/main" id="{3263DBD5-9D72-2479-89E0-D0E40F9E6928}"/>
              </a:ext>
            </a:extLst>
          </p:cNvPr>
          <p:cNvPicPr>
            <a:picLocks noGrp="1" noChangeAspect="1"/>
          </p:cNvPicPr>
          <p:nvPr>
            <p:ph sz="half" idx="1"/>
          </p:nvPr>
        </p:nvPicPr>
        <p:blipFill>
          <a:blip r:embed="rId2"/>
          <a:stretch>
            <a:fillRect/>
          </a:stretch>
        </p:blipFill>
        <p:spPr>
          <a:xfrm>
            <a:off x="838200" y="1690688"/>
            <a:ext cx="4024679" cy="4351338"/>
          </a:xfrm>
        </p:spPr>
      </p:pic>
    </p:spTree>
    <p:extLst>
      <p:ext uri="{BB962C8B-B14F-4D97-AF65-F5344CB8AC3E}">
        <p14:creationId xmlns:p14="http://schemas.microsoft.com/office/powerpoint/2010/main" val="1479340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icture containing text, fabric&#10;&#10;Description automatically generated">
            <a:extLst>
              <a:ext uri="{FF2B5EF4-FFF2-40B4-BE49-F238E27FC236}">
                <a16:creationId xmlns:a16="http://schemas.microsoft.com/office/drawing/2014/main" id="{E0D9E73E-1BB2-8E8F-C4CC-AC0D7B2F51D6}"/>
              </a:ext>
            </a:extLst>
          </p:cNvPr>
          <p:cNvPicPr>
            <a:picLocks noGrp="1" noChangeAspect="1"/>
          </p:cNvPicPr>
          <p:nvPr>
            <p:ph sz="half" idx="2"/>
          </p:nvPr>
        </p:nvPicPr>
        <p:blipFill rotWithShape="1">
          <a:blip r:embed="rId2"/>
          <a:srcRect l="889" r="-1" b="-1"/>
          <a:stretch/>
        </p:blipFill>
        <p:spPr>
          <a:xfrm>
            <a:off x="0"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75F835CF-B8F4-6108-442B-7EDB51E09198}"/>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Enterprises in States and Global Markets</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600D8A5-62EF-C892-35EA-0A998865BD17}"/>
              </a:ext>
            </a:extLst>
          </p:cNvPr>
          <p:cNvSpPr>
            <a:spLocks noGrp="1"/>
          </p:cNvSpPr>
          <p:nvPr>
            <p:ph sz="half" idx="1"/>
          </p:nvPr>
        </p:nvSpPr>
        <p:spPr>
          <a:xfrm>
            <a:off x="525516" y="3417573"/>
            <a:ext cx="4388069" cy="3440415"/>
          </a:xfrm>
        </p:spPr>
        <p:txBody>
          <a:bodyPr vert="horz" lIns="91440" tIns="45720" rIns="91440" bIns="45720" rtlCol="0" anchor="ctr">
            <a:normAutofit fontScale="92500" lnSpcReduction="10000"/>
          </a:bodyPr>
          <a:lstStyle/>
          <a:p>
            <a:r>
              <a:rPr lang="en-US" sz="1700" b="1" i="1" dirty="0">
                <a:solidFill>
                  <a:srgbClr val="C00000"/>
                </a:solidFill>
              </a:rPr>
              <a:t>The market as platform</a:t>
            </a:r>
          </a:p>
          <a:p>
            <a:pPr lvl="1"/>
            <a:r>
              <a:rPr lang="en-US" sz="1700" dirty="0"/>
              <a:t>Consumers and producers of anything of economic value</a:t>
            </a:r>
          </a:p>
          <a:p>
            <a:pPr lvl="1"/>
            <a:r>
              <a:rPr lang="en-US" sz="1700" dirty="0"/>
              <a:t>Core principle of equality—”level playing field”</a:t>
            </a:r>
          </a:p>
          <a:p>
            <a:r>
              <a:rPr lang="en-US" sz="1700" b="1" i="1" dirty="0">
                <a:solidFill>
                  <a:srgbClr val="C00000"/>
                </a:solidFill>
              </a:rPr>
              <a:t>Cheating</a:t>
            </a:r>
          </a:p>
          <a:p>
            <a:pPr lvl="1"/>
            <a:r>
              <a:rPr lang="en-US" sz="1700" dirty="0"/>
              <a:t>State aids</a:t>
            </a:r>
          </a:p>
          <a:p>
            <a:pPr lvl="1"/>
            <a:r>
              <a:rPr lang="en-US" sz="1700" dirty="0"/>
              <a:t>Anti-competitive private gangs</a:t>
            </a:r>
          </a:p>
          <a:p>
            <a:r>
              <a:rPr lang="en-US" sz="1700" b="1" i="1" dirty="0">
                <a:solidFill>
                  <a:srgbClr val="C00000"/>
                </a:solidFill>
              </a:rPr>
              <a:t>Equality</a:t>
            </a:r>
          </a:p>
          <a:p>
            <a:pPr lvl="1"/>
            <a:r>
              <a:rPr lang="en-US" sz="1700" dirty="0"/>
              <a:t>National Treatment for foreign entities</a:t>
            </a:r>
          </a:p>
          <a:p>
            <a:pPr lvl="1"/>
            <a:r>
              <a:rPr lang="en-US" sz="1700" dirty="0"/>
              <a:t>Respect for local law BUT pressure for local law to conform to global converging expectations (ideologies)</a:t>
            </a:r>
          </a:p>
          <a:p>
            <a:endParaRPr lang="en-US" sz="1100" dirty="0"/>
          </a:p>
        </p:txBody>
      </p:sp>
    </p:spTree>
    <p:extLst>
      <p:ext uri="{BB962C8B-B14F-4D97-AF65-F5344CB8AC3E}">
        <p14:creationId xmlns:p14="http://schemas.microsoft.com/office/powerpoint/2010/main" val="3222797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4A5A3-F674-3EAF-DDBC-D9E6159EA8D7}"/>
              </a:ext>
            </a:extLst>
          </p:cNvPr>
          <p:cNvSpPr>
            <a:spLocks noGrp="1"/>
          </p:cNvSpPr>
          <p:nvPr>
            <p:ph type="title"/>
          </p:nvPr>
        </p:nvSpPr>
        <p:spPr>
          <a:xfrm>
            <a:off x="0" y="0"/>
            <a:ext cx="10515600" cy="1325563"/>
          </a:xfrm>
        </p:spPr>
        <p:txBody>
          <a:bodyPr/>
          <a:lstStyle/>
          <a:p>
            <a:r>
              <a:rPr lang="en-US" dirty="0"/>
              <a:t>States as Enterprises—The ‘Other’ Deal</a:t>
            </a:r>
          </a:p>
        </p:txBody>
      </p:sp>
      <p:pic>
        <p:nvPicPr>
          <p:cNvPr id="7" name="Content Placeholder 6">
            <a:extLst>
              <a:ext uri="{FF2B5EF4-FFF2-40B4-BE49-F238E27FC236}">
                <a16:creationId xmlns:a16="http://schemas.microsoft.com/office/drawing/2014/main" id="{1AC778A6-9DAA-F172-6101-EC23D56C7F84}"/>
              </a:ext>
            </a:extLst>
          </p:cNvPr>
          <p:cNvPicPr>
            <a:picLocks noGrp="1" noChangeAspect="1"/>
          </p:cNvPicPr>
          <p:nvPr>
            <p:ph sz="half" idx="1"/>
          </p:nvPr>
        </p:nvPicPr>
        <p:blipFill>
          <a:blip r:embed="rId2"/>
          <a:stretch>
            <a:fillRect/>
          </a:stretch>
        </p:blipFill>
        <p:spPr>
          <a:xfrm>
            <a:off x="0" y="1123284"/>
            <a:ext cx="3101546" cy="5711629"/>
          </a:xfrm>
        </p:spPr>
      </p:pic>
      <p:sp>
        <p:nvSpPr>
          <p:cNvPr id="5" name="Content Placeholder 4">
            <a:extLst>
              <a:ext uri="{FF2B5EF4-FFF2-40B4-BE49-F238E27FC236}">
                <a16:creationId xmlns:a16="http://schemas.microsoft.com/office/drawing/2014/main" id="{334FFA91-A43A-748F-83F2-101698AAA34E}"/>
              </a:ext>
            </a:extLst>
          </p:cNvPr>
          <p:cNvSpPr>
            <a:spLocks noGrp="1"/>
          </p:cNvSpPr>
          <p:nvPr>
            <p:ph sz="half" idx="2"/>
          </p:nvPr>
        </p:nvSpPr>
        <p:spPr>
          <a:xfrm>
            <a:off x="3954162" y="1325563"/>
            <a:ext cx="7537622" cy="5322372"/>
          </a:xfrm>
        </p:spPr>
        <p:txBody>
          <a:bodyPr>
            <a:normAutofit fontScale="85000" lnSpcReduction="20000"/>
          </a:bodyPr>
          <a:lstStyle/>
          <a:p>
            <a:r>
              <a:rPr lang="en-US" dirty="0"/>
              <a:t>A great wall between state sovereign and economic activity</a:t>
            </a:r>
          </a:p>
          <a:p>
            <a:pPr lvl="1"/>
            <a:r>
              <a:rPr lang="en-US" dirty="0"/>
              <a:t>Sovereign regulatory and political activity  confined to governmental and public spaces</a:t>
            </a:r>
          </a:p>
          <a:p>
            <a:pPr lvl="1"/>
            <a:r>
              <a:rPr lang="en-US" dirty="0"/>
              <a:t>Economic activity organized in and through special purpose instrumentalities-the state owned or controlled enterprise (SOE); sovereign wealth fund (SWF) etc..	</a:t>
            </a:r>
          </a:p>
          <a:p>
            <a:r>
              <a:rPr lang="en-US" dirty="0"/>
              <a:t>SOEs/SWFs</a:t>
            </a:r>
          </a:p>
          <a:p>
            <a:pPr lvl="1"/>
            <a:r>
              <a:rPr lang="en-US" dirty="0"/>
              <a:t>To be operated like a private enterprise (OECD principles of SOE Governance)</a:t>
            </a:r>
          </a:p>
          <a:p>
            <a:pPr lvl="1"/>
            <a:r>
              <a:rPr lang="en-US" dirty="0"/>
              <a:t>Primarily economic or financial  objectives aligned with those of private firms</a:t>
            </a:r>
          </a:p>
          <a:p>
            <a:pPr lvl="1"/>
            <a:r>
              <a:rPr lang="en-US" dirty="0"/>
              <a:t>Disclosure and transparency to ensure compliance for shareholders, host states, and markets</a:t>
            </a:r>
          </a:p>
          <a:p>
            <a:r>
              <a:rPr lang="en-US" dirty="0"/>
              <a:t>Consequences</a:t>
            </a:r>
          </a:p>
          <a:p>
            <a:pPr lvl="1"/>
            <a:r>
              <a:rPr lang="en-US" dirty="0"/>
              <a:t>Sovereign activities protected under principles of Sovereign Immunity</a:t>
            </a:r>
          </a:p>
          <a:p>
            <a:pPr lvl="1"/>
            <a:r>
              <a:rPr lang="en-US" dirty="0"/>
              <a:t>Conforming Sovereign economic activity would be permitted global access like private firms (equal treatment)</a:t>
            </a:r>
          </a:p>
          <a:p>
            <a:pPr lvl="1"/>
            <a:endParaRPr lang="en-US" dirty="0"/>
          </a:p>
        </p:txBody>
      </p:sp>
    </p:spTree>
    <p:extLst>
      <p:ext uri="{BB962C8B-B14F-4D97-AF65-F5344CB8AC3E}">
        <p14:creationId xmlns:p14="http://schemas.microsoft.com/office/powerpoint/2010/main" val="282691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2AB5EF4-AD7F-2CCA-9FE1-FB9210EDFF98}"/>
              </a:ext>
            </a:extLst>
          </p:cNvPr>
          <p:cNvPicPr>
            <a:picLocks noGrp="1" noChangeAspect="1"/>
          </p:cNvPicPr>
          <p:nvPr>
            <p:ph sz="half" idx="2"/>
          </p:nvPr>
        </p:nvPicPr>
        <p:blipFill rotWithShape="1">
          <a:blip r:embed="rId2"/>
          <a:srcRect t="11824" b="12673"/>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A22BEE92-15F8-0BD4-6083-B682045D62F2}"/>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300" b="1" dirty="0"/>
              <a:t>The Chinese Challenge to Global Orthodoxy</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04A0A4-1821-4018-BBA7-D14749CA72FA}"/>
              </a:ext>
            </a:extLst>
          </p:cNvPr>
          <p:cNvSpPr>
            <a:spLocks noGrp="1"/>
          </p:cNvSpPr>
          <p:nvPr>
            <p:ph sz="half" idx="1"/>
          </p:nvPr>
        </p:nvSpPr>
        <p:spPr>
          <a:xfrm>
            <a:off x="525516" y="3417573"/>
            <a:ext cx="4593021" cy="2828982"/>
          </a:xfrm>
        </p:spPr>
        <p:txBody>
          <a:bodyPr vert="horz" lIns="91440" tIns="45720" rIns="91440" bIns="45720" rtlCol="0" anchor="ctr">
            <a:noAutofit/>
          </a:bodyPr>
          <a:lstStyle/>
          <a:p>
            <a:r>
              <a:rPr lang="en-US" sz="2400" dirty="0"/>
              <a:t>Ideology</a:t>
            </a:r>
          </a:p>
          <a:p>
            <a:r>
              <a:rPr lang="en-US" sz="2400" dirty="0"/>
              <a:t>Control through regulation and supervision</a:t>
            </a:r>
          </a:p>
          <a:p>
            <a:r>
              <a:rPr lang="en-US" sz="2400" dirty="0"/>
              <a:t>Economic objectives realized through politics; </a:t>
            </a:r>
          </a:p>
          <a:p>
            <a:r>
              <a:rPr lang="en-US" sz="2400" dirty="0"/>
              <a:t>Political objectives realized through economics </a:t>
            </a:r>
          </a:p>
        </p:txBody>
      </p:sp>
    </p:spTree>
    <p:extLst>
      <p:ext uri="{BB962C8B-B14F-4D97-AF65-F5344CB8AC3E}">
        <p14:creationId xmlns:p14="http://schemas.microsoft.com/office/powerpoint/2010/main" val="312869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228278-3BF3-9537-5B71-90BA82CEA3CF}"/>
              </a:ext>
            </a:extLst>
          </p:cNvPr>
          <p:cNvSpPr>
            <a:spLocks noGrp="1"/>
          </p:cNvSpPr>
          <p:nvPr>
            <p:ph type="title"/>
          </p:nvPr>
        </p:nvSpPr>
        <p:spPr>
          <a:xfrm>
            <a:off x="0" y="0"/>
            <a:ext cx="3822189" cy="1899912"/>
          </a:xfrm>
        </p:spPr>
        <p:txBody>
          <a:bodyPr vert="horz" lIns="91440" tIns="45720" rIns="91440" bIns="45720" rtlCol="0" anchor="ctr">
            <a:normAutofit/>
          </a:bodyPr>
          <a:lstStyle/>
          <a:p>
            <a:r>
              <a:rPr lang="en-US" sz="4000" dirty="0"/>
              <a:t>The Ideology of the State</a:t>
            </a:r>
          </a:p>
        </p:txBody>
      </p:sp>
      <p:sp>
        <p:nvSpPr>
          <p:cNvPr id="3" name="Content Placeholder 2">
            <a:extLst>
              <a:ext uri="{FF2B5EF4-FFF2-40B4-BE49-F238E27FC236}">
                <a16:creationId xmlns:a16="http://schemas.microsoft.com/office/drawing/2014/main" id="{8746835F-F08A-6630-A760-F9EA6F57E431}"/>
              </a:ext>
            </a:extLst>
          </p:cNvPr>
          <p:cNvSpPr>
            <a:spLocks noGrp="1"/>
          </p:cNvSpPr>
          <p:nvPr>
            <p:ph sz="half" idx="1"/>
          </p:nvPr>
        </p:nvSpPr>
        <p:spPr>
          <a:xfrm>
            <a:off x="0" y="1817782"/>
            <a:ext cx="5464366" cy="5040207"/>
          </a:xfrm>
        </p:spPr>
        <p:txBody>
          <a:bodyPr vert="horz" lIns="91440" tIns="45720" rIns="91440" bIns="45720" rtlCol="0">
            <a:normAutofit fontScale="92500" lnSpcReduction="20000"/>
          </a:bodyPr>
          <a:lstStyle/>
          <a:p>
            <a:r>
              <a:rPr lang="en-US" sz="1900" dirty="0"/>
              <a:t>Core political objective:</a:t>
            </a:r>
          </a:p>
          <a:p>
            <a:pPr lvl="1"/>
            <a:r>
              <a:rPr lang="en-US" sz="1900" dirty="0"/>
              <a:t>To </a:t>
            </a:r>
            <a:r>
              <a:rPr lang="en-US" sz="1900" b="1" i="1" dirty="0">
                <a:solidFill>
                  <a:srgbClr val="C00000"/>
                </a:solidFill>
              </a:rPr>
              <a:t>establish a communist society in China</a:t>
            </a:r>
            <a:r>
              <a:rPr lang="en-US" sz="1900" dirty="0"/>
              <a:t>. </a:t>
            </a:r>
          </a:p>
          <a:p>
            <a:r>
              <a:rPr lang="en-US" sz="1900" dirty="0"/>
              <a:t>To that end, a </a:t>
            </a:r>
            <a:r>
              <a:rPr lang="en-US" sz="1900" b="1" i="1" dirty="0">
                <a:solidFill>
                  <a:srgbClr val="C00000"/>
                </a:solidFill>
              </a:rPr>
              <a:t>Chinese socialist system </a:t>
            </a:r>
            <a:r>
              <a:rPr lang="en-US" sz="1800" b="1" i="1" dirty="0">
                <a:solidFill>
                  <a:srgbClr val="C00000"/>
                </a:solidFill>
              </a:rPr>
              <a:t>was established</a:t>
            </a:r>
            <a:r>
              <a:rPr lang="en-US" sz="1800" dirty="0"/>
              <a:t> “governed by a people’s democratic dictatorship.”  Xianfa, art. 1 (1982 as amended) </a:t>
            </a:r>
          </a:p>
          <a:p>
            <a:r>
              <a:rPr lang="en-US" sz="1800" dirty="0"/>
              <a:t>The Socialist system incorporates </a:t>
            </a:r>
            <a:r>
              <a:rPr lang="en-US" sz="1800" b="1" i="1" dirty="0">
                <a:solidFill>
                  <a:srgbClr val="C00000"/>
                </a:solidFill>
              </a:rPr>
              <a:t>two key fundamental Leninist principles</a:t>
            </a:r>
            <a:r>
              <a:rPr lang="en-US" sz="1800" dirty="0"/>
              <a:t>. </a:t>
            </a:r>
          </a:p>
          <a:p>
            <a:pPr lvl="1"/>
            <a:r>
              <a:rPr lang="en-US" sz="1800" dirty="0"/>
              <a:t>The first is that “</a:t>
            </a:r>
            <a:r>
              <a:rPr lang="en-US" sz="1800" b="1" dirty="0"/>
              <a:t>leadership by the Communist Party</a:t>
            </a:r>
            <a:r>
              <a:rPr lang="en-US" sz="1800" dirty="0"/>
              <a:t> of China is the determining feature of socialism with Chinese characteristics.” (Xianfa art. 1)</a:t>
            </a:r>
          </a:p>
          <a:p>
            <a:pPr lvl="1"/>
            <a:r>
              <a:rPr lang="en-US" sz="1800" dirty="0"/>
              <a:t>The second is that both the CPC and state institutions “shall </a:t>
            </a:r>
            <a:r>
              <a:rPr lang="en-US" sz="1800" b="1" dirty="0"/>
              <a:t>practice democratic centralism</a:t>
            </a:r>
            <a:r>
              <a:rPr lang="en-US" sz="1800" dirty="0"/>
              <a:t>.” (Xianfa art. 3; V.I. ) </a:t>
            </a:r>
          </a:p>
          <a:p>
            <a:r>
              <a:rPr lang="en-US" sz="1800" dirty="0"/>
              <a:t>CSOEs</a:t>
            </a:r>
          </a:p>
          <a:p>
            <a:pPr lvl="1"/>
            <a:r>
              <a:rPr lang="en-US" sz="1900" dirty="0"/>
              <a:t>Instrument for the operationalization of the Socialist system within the ordering of Chinese Marxist-Leninism as expressed through law and implemented under the leadership of the vanguard CPC Xianfa art.1 (1982) (China). </a:t>
            </a:r>
          </a:p>
          <a:p>
            <a:pPr lvl="1"/>
            <a:r>
              <a:rPr lang="en-US" sz="1900" dirty="0"/>
              <a:t>Intermediate step in the realization of  core political objective of the state through socialist modernization </a:t>
            </a:r>
          </a:p>
          <a:p>
            <a:endParaRPr lang="en-US" sz="1100" dirty="0"/>
          </a:p>
        </p:txBody>
      </p:sp>
      <p:pic>
        <p:nvPicPr>
          <p:cNvPr id="13" name="Content Placeholder 12">
            <a:extLst>
              <a:ext uri="{FF2B5EF4-FFF2-40B4-BE49-F238E27FC236}">
                <a16:creationId xmlns:a16="http://schemas.microsoft.com/office/drawing/2014/main" id="{26F64025-38A8-9311-C341-86F44B8C70F4}"/>
              </a:ext>
            </a:extLst>
          </p:cNvPr>
          <p:cNvPicPr>
            <a:picLocks noGrp="1" noChangeAspect="1"/>
          </p:cNvPicPr>
          <p:nvPr>
            <p:ph sz="half" idx="2"/>
          </p:nvPr>
        </p:nvPicPr>
        <p:blipFill>
          <a:blip r:embed="rId2"/>
          <a:stretch>
            <a:fillRect/>
          </a:stretch>
        </p:blipFill>
        <p:spPr>
          <a:xfrm>
            <a:off x="6172200" y="2188249"/>
            <a:ext cx="5181600" cy="3626089"/>
          </a:xfrm>
        </p:spPr>
      </p:pic>
    </p:spTree>
    <p:extLst>
      <p:ext uri="{BB962C8B-B14F-4D97-AF65-F5344CB8AC3E}">
        <p14:creationId xmlns:p14="http://schemas.microsoft.com/office/powerpoint/2010/main" val="2207839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1805</TotalTime>
  <Words>3979</Words>
  <Application>Microsoft Macintosh PowerPoint</Application>
  <PresentationFormat>Widescreen</PresentationFormat>
  <Paragraphs>304</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Chinese State-Owned Companies: Congruence and Dissonance in Outbound Investment</vt:lpstr>
      <vt:lpstr>Original Sins</vt:lpstr>
      <vt:lpstr>Gods Eating Gods– OR – A Clash of Titans</vt:lpstr>
      <vt:lpstr>Post-1945 Structures; Post-1980s Deal</vt:lpstr>
      <vt:lpstr>The State in Markets Driven Globalization </vt:lpstr>
      <vt:lpstr>Enterprises in States and Global Markets</vt:lpstr>
      <vt:lpstr>States as Enterprises—The ‘Other’ Deal</vt:lpstr>
      <vt:lpstr>The Chinese Challenge to Global Orthodoxy</vt:lpstr>
      <vt:lpstr>The Ideology of the State</vt:lpstr>
      <vt:lpstr>The Socialist Market Economy</vt:lpstr>
      <vt:lpstr>The CPC</vt:lpstr>
      <vt:lpstr>The CSOE</vt:lpstr>
      <vt:lpstr>The Role of the SOE Within  that State Order</vt:lpstr>
      <vt:lpstr>The Pattern</vt:lpstr>
      <vt:lpstr>OUTWARD BOUND</vt:lpstr>
      <vt:lpstr> Supervision: 2017 NDRC Guiding Opinions on Overseas Investment Direction  </vt:lpstr>
      <vt:lpstr>Supervision: Measures for Supervision of Overseas Investment 2017 </vt:lpstr>
      <vt:lpstr>Supervision: Measures for Supervision of Overseas Investment 2017 </vt:lpstr>
      <vt:lpstr>The Vessel: Belt &amp; Road Initiative</vt:lpstr>
      <vt:lpstr>What is BRI?</vt:lpstr>
      <vt:lpstr>Socialist Human Rights--Foundations</vt:lpstr>
      <vt:lpstr>Socialist Human Rights: Core Objectives</vt:lpstr>
      <vt:lpstr>Socialist Human Rights: Contemporary Policy</vt:lpstr>
      <vt:lpstr>2008 SASAC Guidelines to the State-owned Enterprises Directly Under the Central Government on Fulfilling Corporate Social Responsibilities </vt:lpstr>
      <vt:lpstr>The CSOE Human Rights Bottom Line</vt:lpstr>
      <vt:lpstr>CSOEs: Latin America and Europe</vt:lpstr>
      <vt:lpstr>Operational Convergence</vt:lpstr>
      <vt:lpstr>Operational Versus Investment RISKS/IMPACTS</vt:lpstr>
      <vt:lpstr>Operational Disjunctions and Translations: FIDH 2022 Report</vt:lpstr>
      <vt:lpstr>FIDH Violation Classifications (Report  2-3)</vt:lpstr>
      <vt:lpstr>FIDH Violation Classifications 2</vt:lpstr>
      <vt:lpstr>Investment Decisions and Operations</vt:lpstr>
      <vt:lpstr>Concluding Thoughts: The Role of Risk</vt:lpstr>
      <vt:lpstr>Questions?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Chinese State-Owned Companies and Investment in Latin America and Europe </dc:title>
  <dc:creator>Backer, Larry Cata</dc:creator>
  <cp:lastModifiedBy>Backer, Larry Cata</cp:lastModifiedBy>
  <cp:revision>80</cp:revision>
  <dcterms:created xsi:type="dcterms:W3CDTF">2023-02-11T20:22:14Z</dcterms:created>
  <dcterms:modified xsi:type="dcterms:W3CDTF">2023-02-16T10:27:55Z</dcterms:modified>
</cp:coreProperties>
</file>