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56" r:id="rId2"/>
    <p:sldId id="257" r:id="rId3"/>
    <p:sldId id="259" r:id="rId4"/>
    <p:sldId id="258" r:id="rId5"/>
    <p:sldId id="265" r:id="rId6"/>
    <p:sldId id="260" r:id="rId7"/>
    <p:sldId id="263" r:id="rId8"/>
    <p:sldId id="264" r:id="rId9"/>
    <p:sldId id="261" r:id="rId10"/>
    <p:sldId id="262" r:id="rId11"/>
    <p:sldId id="269" r:id="rId12"/>
    <p:sldId id="266" r:id="rId13"/>
    <p:sldId id="267" r:id="rId14"/>
    <p:sldId id="268"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94"/>
  </p:normalViewPr>
  <p:slideViewPr>
    <p:cSldViewPr snapToGrid="0">
      <p:cViewPr varScale="1">
        <p:scale>
          <a:sx n="104" d="100"/>
          <a:sy n="104" d="100"/>
        </p:scale>
        <p:origin x="232" y="5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1.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F9D948-D079-4744-9EB0-DD51B19A69F5}" type="doc">
      <dgm:prSet loTypeId="urn:microsoft.com/office/officeart/2018/5/layout/CenteredIconLabelDescriptionList" loCatId="icon" qsTypeId="urn:microsoft.com/office/officeart/2005/8/quickstyle/simple1" qsCatId="simple" csTypeId="urn:microsoft.com/office/officeart/2005/8/colors/accent1_2" csCatId="accent1" phldr="1"/>
      <dgm:spPr/>
      <dgm:t>
        <a:bodyPr/>
        <a:lstStyle/>
        <a:p>
          <a:endParaRPr lang="en-US"/>
        </a:p>
      </dgm:t>
    </dgm:pt>
    <dgm:pt modelId="{A7206CCD-F8A8-4235-A9EA-9D2DCEA9966E}">
      <dgm:prSet/>
      <dgm:spPr/>
      <dgm:t>
        <a:bodyPr/>
        <a:lstStyle/>
        <a:p>
          <a:pPr>
            <a:lnSpc>
              <a:spcPct val="100000"/>
            </a:lnSpc>
            <a:defRPr b="1"/>
          </a:pPr>
          <a:r>
            <a:rPr lang="en-US" dirty="0"/>
            <a:t>Proving Damages</a:t>
          </a:r>
        </a:p>
      </dgm:t>
    </dgm:pt>
    <dgm:pt modelId="{E209026B-AA3F-4C5B-8C55-FBB210151CA6}" type="parTrans" cxnId="{21478DD1-3454-482C-A2E1-1F6BDCB4D26A}">
      <dgm:prSet/>
      <dgm:spPr/>
      <dgm:t>
        <a:bodyPr/>
        <a:lstStyle/>
        <a:p>
          <a:endParaRPr lang="en-US"/>
        </a:p>
      </dgm:t>
    </dgm:pt>
    <dgm:pt modelId="{F7EC18B6-4CD4-4F8D-831E-F09A0742A80C}" type="sibTrans" cxnId="{21478DD1-3454-482C-A2E1-1F6BDCB4D26A}">
      <dgm:prSet/>
      <dgm:spPr/>
      <dgm:t>
        <a:bodyPr/>
        <a:lstStyle/>
        <a:p>
          <a:endParaRPr lang="en-US"/>
        </a:p>
      </dgm:t>
    </dgm:pt>
    <dgm:pt modelId="{50C75FEA-C034-47ED-93CA-86695D7B3C4B}">
      <dgm:prSet/>
      <dgm:spPr/>
      <dgm:t>
        <a:bodyPr/>
        <a:lstStyle/>
        <a:p>
          <a:pPr>
            <a:lnSpc>
              <a:spcPct val="100000"/>
            </a:lnSpc>
          </a:pPr>
          <a:r>
            <a:rPr lang="en-US" dirty="0"/>
            <a:t>Identify damage</a:t>
          </a:r>
        </a:p>
      </dgm:t>
    </dgm:pt>
    <dgm:pt modelId="{691BBBB0-971F-4162-A35B-3EFC300F5EF7}" type="parTrans" cxnId="{AE5419F6-1335-469C-908C-4EA467EB8DBF}">
      <dgm:prSet/>
      <dgm:spPr/>
      <dgm:t>
        <a:bodyPr/>
        <a:lstStyle/>
        <a:p>
          <a:endParaRPr lang="en-US"/>
        </a:p>
      </dgm:t>
    </dgm:pt>
    <dgm:pt modelId="{B1E53777-DD96-4AD3-AAE3-021D01AC5401}" type="sibTrans" cxnId="{AE5419F6-1335-469C-908C-4EA467EB8DBF}">
      <dgm:prSet/>
      <dgm:spPr/>
      <dgm:t>
        <a:bodyPr/>
        <a:lstStyle/>
        <a:p>
          <a:endParaRPr lang="en-US"/>
        </a:p>
      </dgm:t>
    </dgm:pt>
    <dgm:pt modelId="{F6DB2C19-ED13-45F9-8C0D-7829963D41C9}">
      <dgm:prSet/>
      <dgm:spPr/>
      <dgm:t>
        <a:bodyPr/>
        <a:lstStyle/>
        <a:p>
          <a:pPr>
            <a:lnSpc>
              <a:spcPct val="100000"/>
            </a:lnSpc>
          </a:pPr>
          <a:r>
            <a:rPr lang="en-US" dirty="0"/>
            <a:t>Measurement</a:t>
          </a:r>
        </a:p>
      </dgm:t>
    </dgm:pt>
    <dgm:pt modelId="{589394D6-14D4-4407-887C-A76D3DAACFC5}" type="parTrans" cxnId="{7D57B838-B6C8-4BC5-80CA-2C8295A85670}">
      <dgm:prSet/>
      <dgm:spPr/>
      <dgm:t>
        <a:bodyPr/>
        <a:lstStyle/>
        <a:p>
          <a:endParaRPr lang="en-US"/>
        </a:p>
      </dgm:t>
    </dgm:pt>
    <dgm:pt modelId="{028BAC81-67FC-4E24-8A2F-690E4C2D3D1F}" type="sibTrans" cxnId="{7D57B838-B6C8-4BC5-80CA-2C8295A85670}">
      <dgm:prSet/>
      <dgm:spPr/>
      <dgm:t>
        <a:bodyPr/>
        <a:lstStyle/>
        <a:p>
          <a:endParaRPr lang="en-US"/>
        </a:p>
      </dgm:t>
    </dgm:pt>
    <dgm:pt modelId="{77C786D0-6B11-422B-AD51-1D0F7AFB40B2}">
      <dgm:prSet/>
      <dgm:spPr/>
      <dgm:t>
        <a:bodyPr/>
        <a:lstStyle/>
        <a:p>
          <a:pPr>
            <a:lnSpc>
              <a:spcPct val="100000"/>
            </a:lnSpc>
            <a:defRPr b="1"/>
          </a:pPr>
          <a:r>
            <a:rPr lang="en-US" dirty="0"/>
            <a:t>The problem of Causation</a:t>
          </a:r>
        </a:p>
      </dgm:t>
    </dgm:pt>
    <dgm:pt modelId="{AD85A13D-A880-4FE0-B02C-E9DB0B7D3E05}" type="parTrans" cxnId="{8FB873E0-06D6-4EFC-A17E-053F00C71FEC}">
      <dgm:prSet/>
      <dgm:spPr/>
      <dgm:t>
        <a:bodyPr/>
        <a:lstStyle/>
        <a:p>
          <a:endParaRPr lang="en-US"/>
        </a:p>
      </dgm:t>
    </dgm:pt>
    <dgm:pt modelId="{BE334A17-5E9D-4F37-8E96-F6E808879D47}" type="sibTrans" cxnId="{8FB873E0-06D6-4EFC-A17E-053F00C71FEC}">
      <dgm:prSet/>
      <dgm:spPr/>
      <dgm:t>
        <a:bodyPr/>
        <a:lstStyle/>
        <a:p>
          <a:endParaRPr lang="en-US"/>
        </a:p>
      </dgm:t>
    </dgm:pt>
    <dgm:pt modelId="{2FCAF083-F74D-4281-9D2C-8F064FBA4B93}">
      <dgm:prSet/>
      <dgm:spPr/>
      <dgm:t>
        <a:bodyPr/>
        <a:lstStyle/>
        <a:p>
          <a:pPr>
            <a:lnSpc>
              <a:spcPct val="100000"/>
            </a:lnSpc>
          </a:pPr>
          <a:r>
            <a:rPr lang="en-US" dirty="0"/>
            <a:t>Tracing issues where employer contributed</a:t>
          </a:r>
        </a:p>
      </dgm:t>
    </dgm:pt>
    <dgm:pt modelId="{C7C6CAAB-5144-43D7-A42B-2575EA3DF489}" type="parTrans" cxnId="{D0FF4FE2-6BD3-4CE5-8098-65322C156F7D}">
      <dgm:prSet/>
      <dgm:spPr/>
      <dgm:t>
        <a:bodyPr/>
        <a:lstStyle/>
        <a:p>
          <a:endParaRPr lang="en-US"/>
        </a:p>
      </dgm:t>
    </dgm:pt>
    <dgm:pt modelId="{F5555EC0-5761-4648-8F81-66E2F2831672}" type="sibTrans" cxnId="{D0FF4FE2-6BD3-4CE5-8098-65322C156F7D}">
      <dgm:prSet/>
      <dgm:spPr/>
      <dgm:t>
        <a:bodyPr/>
        <a:lstStyle/>
        <a:p>
          <a:endParaRPr lang="en-US"/>
        </a:p>
      </dgm:t>
    </dgm:pt>
    <dgm:pt modelId="{DDFC8DB0-A9CD-4512-B13E-648AAD4F71CF}">
      <dgm:prSet/>
      <dgm:spPr/>
      <dgm:t>
        <a:bodyPr/>
        <a:lstStyle/>
        <a:p>
          <a:pPr>
            <a:lnSpc>
              <a:spcPct val="100000"/>
            </a:lnSpc>
          </a:pPr>
          <a:r>
            <a:rPr lang="en-US" dirty="0"/>
            <a:t>Distilling direct effect</a:t>
          </a:r>
        </a:p>
      </dgm:t>
    </dgm:pt>
    <dgm:pt modelId="{4DC5F4F8-DE0E-4D0C-8757-F2E9EDAAA1C8}" type="parTrans" cxnId="{0823A75D-9E90-4779-82FE-1428F8256455}">
      <dgm:prSet/>
      <dgm:spPr/>
      <dgm:t>
        <a:bodyPr/>
        <a:lstStyle/>
        <a:p>
          <a:endParaRPr lang="en-US"/>
        </a:p>
      </dgm:t>
    </dgm:pt>
    <dgm:pt modelId="{3D52A0D3-8871-4D59-AB82-65EB772B4989}" type="sibTrans" cxnId="{0823A75D-9E90-4779-82FE-1428F8256455}">
      <dgm:prSet/>
      <dgm:spPr/>
      <dgm:t>
        <a:bodyPr/>
        <a:lstStyle/>
        <a:p>
          <a:endParaRPr lang="en-US"/>
        </a:p>
      </dgm:t>
    </dgm:pt>
    <dgm:pt modelId="{90A88CF3-CD95-4FB8-BA3A-CCA4F2D0424D}">
      <dgm:prSet/>
      <dgm:spPr/>
      <dgm:t>
        <a:bodyPr/>
        <a:lstStyle/>
        <a:p>
          <a:pPr>
            <a:lnSpc>
              <a:spcPct val="100000"/>
            </a:lnSpc>
          </a:pPr>
          <a:r>
            <a:rPr lang="en-US" dirty="0"/>
            <a:t>Joint and several liability</a:t>
          </a:r>
        </a:p>
      </dgm:t>
    </dgm:pt>
    <dgm:pt modelId="{83AC370E-47D7-408C-BD62-7CEFE65D5BA3}" type="parTrans" cxnId="{849D5F0D-B81A-4C31-9011-C7F8FBB7B421}">
      <dgm:prSet/>
      <dgm:spPr/>
      <dgm:t>
        <a:bodyPr/>
        <a:lstStyle/>
        <a:p>
          <a:endParaRPr lang="en-US"/>
        </a:p>
      </dgm:t>
    </dgm:pt>
    <dgm:pt modelId="{69777502-D0D5-4142-8D65-3F8C1AAD687C}" type="sibTrans" cxnId="{849D5F0D-B81A-4C31-9011-C7F8FBB7B421}">
      <dgm:prSet/>
      <dgm:spPr/>
      <dgm:t>
        <a:bodyPr/>
        <a:lstStyle/>
        <a:p>
          <a:endParaRPr lang="en-US"/>
        </a:p>
      </dgm:t>
    </dgm:pt>
    <dgm:pt modelId="{25C81A5D-0AED-44FC-B472-88DC4DA7FEDF}">
      <dgm:prSet/>
      <dgm:spPr/>
      <dgm:t>
        <a:bodyPr/>
        <a:lstStyle/>
        <a:p>
          <a:pPr>
            <a:lnSpc>
              <a:spcPct val="100000"/>
            </a:lnSpc>
            <a:defRPr b="1"/>
          </a:pPr>
          <a:r>
            <a:rPr lang="en-US" dirty="0"/>
            <a:t>The problem of identification and valuation</a:t>
          </a:r>
        </a:p>
      </dgm:t>
    </dgm:pt>
    <dgm:pt modelId="{301C12D9-B38F-4DB1-BF7D-B88C49A38D46}" type="parTrans" cxnId="{A986BFE2-11DF-4B45-87FA-734062D0390D}">
      <dgm:prSet/>
      <dgm:spPr/>
      <dgm:t>
        <a:bodyPr/>
        <a:lstStyle/>
        <a:p>
          <a:endParaRPr lang="en-US"/>
        </a:p>
      </dgm:t>
    </dgm:pt>
    <dgm:pt modelId="{D689DA47-6202-4A88-AA77-EE4951681CD2}" type="sibTrans" cxnId="{A986BFE2-11DF-4B45-87FA-734062D0390D}">
      <dgm:prSet/>
      <dgm:spPr/>
      <dgm:t>
        <a:bodyPr/>
        <a:lstStyle/>
        <a:p>
          <a:endParaRPr lang="en-US"/>
        </a:p>
      </dgm:t>
    </dgm:pt>
    <dgm:pt modelId="{D8436920-98BC-4EC5-9B62-F30D54CDA0C3}">
      <dgm:prSet/>
      <dgm:spPr/>
      <dgm:t>
        <a:bodyPr/>
        <a:lstStyle/>
        <a:p>
          <a:pPr>
            <a:lnSpc>
              <a:spcPct val="100000"/>
            </a:lnSpc>
          </a:pPr>
          <a:r>
            <a:rPr lang="en-US" dirty="0"/>
            <a:t>Valuing costs (and benefits) of climate affecting action</a:t>
          </a:r>
        </a:p>
      </dgm:t>
    </dgm:pt>
    <dgm:pt modelId="{FE7A447A-7800-4FD2-8CFC-9273B534D7AE}" type="parTrans" cxnId="{7CDD1613-0144-4488-94A0-022390208B3D}">
      <dgm:prSet/>
      <dgm:spPr/>
      <dgm:t>
        <a:bodyPr/>
        <a:lstStyle/>
        <a:p>
          <a:endParaRPr lang="en-US"/>
        </a:p>
      </dgm:t>
    </dgm:pt>
    <dgm:pt modelId="{4EA15E67-3025-498F-BA84-B2132830E64E}" type="sibTrans" cxnId="{7CDD1613-0144-4488-94A0-022390208B3D}">
      <dgm:prSet/>
      <dgm:spPr/>
      <dgm:t>
        <a:bodyPr/>
        <a:lstStyle/>
        <a:p>
          <a:endParaRPr lang="en-US"/>
        </a:p>
      </dgm:t>
    </dgm:pt>
    <dgm:pt modelId="{647795FB-B255-4750-9C1E-4A09657FBAC5}">
      <dgm:prSet/>
      <dgm:spPr/>
      <dgm:t>
        <a:bodyPr/>
        <a:lstStyle/>
        <a:p>
          <a:pPr>
            <a:lnSpc>
              <a:spcPct val="100000"/>
            </a:lnSpc>
          </a:pPr>
          <a:r>
            <a:rPr lang="en-US" dirty="0"/>
            <a:t>Connection with financial reporting</a:t>
          </a:r>
        </a:p>
      </dgm:t>
    </dgm:pt>
    <dgm:pt modelId="{C9A1964D-96E5-42D4-B2DA-DD9E22D7A8B8}" type="parTrans" cxnId="{CC95E0DD-2EF8-479F-8A83-3B6E645AB36C}">
      <dgm:prSet/>
      <dgm:spPr/>
      <dgm:t>
        <a:bodyPr/>
        <a:lstStyle/>
        <a:p>
          <a:endParaRPr lang="en-US"/>
        </a:p>
      </dgm:t>
    </dgm:pt>
    <dgm:pt modelId="{EE45BFA5-3D6D-4FBB-9BCC-2CA59C06236B}" type="sibTrans" cxnId="{CC95E0DD-2EF8-479F-8A83-3B6E645AB36C}">
      <dgm:prSet/>
      <dgm:spPr/>
      <dgm:t>
        <a:bodyPr/>
        <a:lstStyle/>
        <a:p>
          <a:endParaRPr lang="en-US"/>
        </a:p>
      </dgm:t>
    </dgm:pt>
    <dgm:pt modelId="{71872A37-0C34-4ACB-8ADB-58AFBFEEACAF}">
      <dgm:prSet/>
      <dgm:spPr/>
      <dgm:t>
        <a:bodyPr/>
        <a:lstStyle/>
        <a:p>
          <a:pPr>
            <a:lnSpc>
              <a:spcPct val="100000"/>
            </a:lnSpc>
            <a:defRPr b="1"/>
          </a:pPr>
          <a:r>
            <a:rPr lang="en-US" dirty="0"/>
            <a:t>Quantifying climate related disclosure</a:t>
          </a:r>
        </a:p>
      </dgm:t>
    </dgm:pt>
    <dgm:pt modelId="{B93E0C04-9F9E-4624-9B64-372E54120089}" type="parTrans" cxnId="{F00559A2-CFEC-4538-BA21-6836B26D55D6}">
      <dgm:prSet/>
      <dgm:spPr/>
      <dgm:t>
        <a:bodyPr/>
        <a:lstStyle/>
        <a:p>
          <a:endParaRPr lang="en-US"/>
        </a:p>
      </dgm:t>
    </dgm:pt>
    <dgm:pt modelId="{3C9624CD-2DFC-4021-8C12-23883F1626AA}" type="sibTrans" cxnId="{F00559A2-CFEC-4538-BA21-6836B26D55D6}">
      <dgm:prSet/>
      <dgm:spPr/>
      <dgm:t>
        <a:bodyPr/>
        <a:lstStyle/>
        <a:p>
          <a:endParaRPr lang="en-US"/>
        </a:p>
      </dgm:t>
    </dgm:pt>
    <dgm:pt modelId="{DDA3A21B-BE74-4CE4-83D2-26FDD6FE834E}">
      <dgm:prSet/>
      <dgm:spPr/>
      <dgm:t>
        <a:bodyPr/>
        <a:lstStyle/>
        <a:p>
          <a:pPr>
            <a:lnSpc>
              <a:spcPct val="100000"/>
            </a:lnSpc>
          </a:pPr>
          <a:r>
            <a:rPr lang="en-US" dirty="0"/>
            <a:t>Metrics and analytics at an early stage of development</a:t>
          </a:r>
        </a:p>
      </dgm:t>
    </dgm:pt>
    <dgm:pt modelId="{DE4684A7-48FD-47A6-8114-5362F2CA2108}" type="parTrans" cxnId="{F90951E9-8AE4-416A-85D9-92FC6DA7FB10}">
      <dgm:prSet/>
      <dgm:spPr/>
      <dgm:t>
        <a:bodyPr/>
        <a:lstStyle/>
        <a:p>
          <a:endParaRPr lang="en-US"/>
        </a:p>
      </dgm:t>
    </dgm:pt>
    <dgm:pt modelId="{AB17AD37-5527-4C8F-A793-AFE41FCAABBD}" type="sibTrans" cxnId="{F90951E9-8AE4-416A-85D9-92FC6DA7FB10}">
      <dgm:prSet/>
      <dgm:spPr/>
      <dgm:t>
        <a:bodyPr/>
        <a:lstStyle/>
        <a:p>
          <a:endParaRPr lang="en-US"/>
        </a:p>
      </dgm:t>
    </dgm:pt>
    <dgm:pt modelId="{E1A122E2-AC8C-4FAE-8FFE-55BB5BC5ECFC}">
      <dgm:prSet/>
      <dgm:spPr/>
      <dgm:t>
        <a:bodyPr/>
        <a:lstStyle/>
        <a:p>
          <a:pPr>
            <a:lnSpc>
              <a:spcPct val="100000"/>
            </a:lnSpc>
          </a:pPr>
          <a:r>
            <a:rPr lang="en-US" dirty="0"/>
            <a:t>Labor focus necessary</a:t>
          </a:r>
        </a:p>
      </dgm:t>
    </dgm:pt>
    <dgm:pt modelId="{EF8E19E2-6C45-4376-805C-237D25E52370}" type="parTrans" cxnId="{223F9CE1-8047-46A0-9AC7-2E401D5B8CDC}">
      <dgm:prSet/>
      <dgm:spPr/>
      <dgm:t>
        <a:bodyPr/>
        <a:lstStyle/>
        <a:p>
          <a:endParaRPr lang="en-US"/>
        </a:p>
      </dgm:t>
    </dgm:pt>
    <dgm:pt modelId="{015C4D9E-4DBF-4089-B4F2-B27E666A979B}" type="sibTrans" cxnId="{223F9CE1-8047-46A0-9AC7-2E401D5B8CDC}">
      <dgm:prSet/>
      <dgm:spPr/>
      <dgm:t>
        <a:bodyPr/>
        <a:lstStyle/>
        <a:p>
          <a:endParaRPr lang="en-US"/>
        </a:p>
      </dgm:t>
    </dgm:pt>
    <dgm:pt modelId="{A835CC72-B354-490C-B5D7-386B527DE55B}">
      <dgm:prSet/>
      <dgm:spPr/>
      <dgm:t>
        <a:bodyPr/>
        <a:lstStyle/>
        <a:p>
          <a:pPr>
            <a:lnSpc>
              <a:spcPct val="100000"/>
            </a:lnSpc>
            <a:defRPr b="1"/>
          </a:pPr>
          <a:r>
            <a:rPr lang="en-US" dirty="0"/>
            <a:t>The problem of collective remedy for collective breaches</a:t>
          </a:r>
        </a:p>
      </dgm:t>
    </dgm:pt>
    <dgm:pt modelId="{CE8D6286-1A66-45F1-8A88-601A559F3353}" type="parTrans" cxnId="{5D180CFE-CB9F-4135-B93B-1CE60E95E66B}">
      <dgm:prSet/>
      <dgm:spPr/>
      <dgm:t>
        <a:bodyPr/>
        <a:lstStyle/>
        <a:p>
          <a:endParaRPr lang="en-US"/>
        </a:p>
      </dgm:t>
    </dgm:pt>
    <dgm:pt modelId="{8A03220C-ED73-4A1D-A2D7-5882552574D8}" type="sibTrans" cxnId="{5D180CFE-CB9F-4135-B93B-1CE60E95E66B}">
      <dgm:prSet/>
      <dgm:spPr/>
      <dgm:t>
        <a:bodyPr/>
        <a:lstStyle/>
        <a:p>
          <a:endParaRPr lang="en-US"/>
        </a:p>
      </dgm:t>
    </dgm:pt>
    <dgm:pt modelId="{9DB88C6A-6078-4EFC-B53B-4BECF6B53FD3}">
      <dgm:prSet/>
      <dgm:spPr/>
      <dgm:t>
        <a:bodyPr/>
        <a:lstStyle/>
        <a:p>
          <a:pPr>
            <a:lnSpc>
              <a:spcPct val="100000"/>
            </a:lnSpc>
          </a:pPr>
          <a:r>
            <a:rPr lang="en-US" dirty="0"/>
            <a:t>Remedial frameworks not developed to reflect the realities of climate-based breaches</a:t>
          </a:r>
        </a:p>
      </dgm:t>
    </dgm:pt>
    <dgm:pt modelId="{8BBA6492-4825-41D6-8223-3F2241514B10}" type="parTrans" cxnId="{EEA50ECD-0A53-41F7-ACF9-B45D21675624}">
      <dgm:prSet/>
      <dgm:spPr/>
      <dgm:t>
        <a:bodyPr/>
        <a:lstStyle/>
        <a:p>
          <a:endParaRPr lang="en-US"/>
        </a:p>
      </dgm:t>
    </dgm:pt>
    <dgm:pt modelId="{5BC55E6A-F372-4795-B48D-C208F11FD141}" type="sibTrans" cxnId="{EEA50ECD-0A53-41F7-ACF9-B45D21675624}">
      <dgm:prSet/>
      <dgm:spPr/>
      <dgm:t>
        <a:bodyPr/>
        <a:lstStyle/>
        <a:p>
          <a:endParaRPr lang="en-US"/>
        </a:p>
      </dgm:t>
    </dgm:pt>
    <dgm:pt modelId="{9EDF9F78-EF18-4913-95BF-9AD901F520D1}">
      <dgm:prSet/>
      <dgm:spPr/>
      <dgm:t>
        <a:bodyPr/>
        <a:lstStyle/>
        <a:p>
          <a:pPr>
            <a:lnSpc>
              <a:spcPct val="100000"/>
            </a:lnSpc>
            <a:defRPr b="1"/>
          </a:pPr>
          <a:r>
            <a:rPr lang="en-US" dirty="0"/>
            <a:t>Remedial Fora in their infancy</a:t>
          </a:r>
        </a:p>
      </dgm:t>
    </dgm:pt>
    <dgm:pt modelId="{30B2B9DE-7F52-48FB-B92A-C63FDE0FF17D}" type="parTrans" cxnId="{6404502F-5DF2-4765-8436-A244C3BD2C53}">
      <dgm:prSet/>
      <dgm:spPr/>
      <dgm:t>
        <a:bodyPr/>
        <a:lstStyle/>
        <a:p>
          <a:endParaRPr lang="en-US"/>
        </a:p>
      </dgm:t>
    </dgm:pt>
    <dgm:pt modelId="{ACED6676-0523-4166-AAB0-38CE3529992E}" type="sibTrans" cxnId="{6404502F-5DF2-4765-8436-A244C3BD2C53}">
      <dgm:prSet/>
      <dgm:spPr/>
      <dgm:t>
        <a:bodyPr/>
        <a:lstStyle/>
        <a:p>
          <a:endParaRPr lang="en-US"/>
        </a:p>
      </dgm:t>
    </dgm:pt>
    <dgm:pt modelId="{3D4DF7AB-DE21-4E53-A5EE-A482D48DFD3D}">
      <dgm:prSet/>
      <dgm:spPr/>
      <dgm:t>
        <a:bodyPr/>
        <a:lstStyle/>
        <a:p>
          <a:pPr>
            <a:lnSpc>
              <a:spcPct val="100000"/>
            </a:lnSpc>
          </a:pPr>
          <a:r>
            <a:rPr lang="en-US" dirty="0"/>
            <a:t>State based Non-Judicial For a</a:t>
          </a:r>
        </a:p>
      </dgm:t>
    </dgm:pt>
    <dgm:pt modelId="{070502F1-F604-4B9E-9D87-49D2EBAD8328}" type="parTrans" cxnId="{C3212FB7-B6FC-4FD8-96E3-F088874E6408}">
      <dgm:prSet/>
      <dgm:spPr/>
      <dgm:t>
        <a:bodyPr/>
        <a:lstStyle/>
        <a:p>
          <a:endParaRPr lang="en-US"/>
        </a:p>
      </dgm:t>
    </dgm:pt>
    <dgm:pt modelId="{1ABCE77E-49C6-4E63-9958-6673FDC391BA}" type="sibTrans" cxnId="{C3212FB7-B6FC-4FD8-96E3-F088874E6408}">
      <dgm:prSet/>
      <dgm:spPr/>
      <dgm:t>
        <a:bodyPr/>
        <a:lstStyle/>
        <a:p>
          <a:endParaRPr lang="en-US"/>
        </a:p>
      </dgm:t>
    </dgm:pt>
    <dgm:pt modelId="{0B0ABDF7-335B-43D6-B0DD-207348EC9B7B}">
      <dgm:prSet/>
      <dgm:spPr/>
      <dgm:t>
        <a:bodyPr/>
        <a:lstStyle/>
        <a:p>
          <a:pPr>
            <a:lnSpc>
              <a:spcPct val="100000"/>
            </a:lnSpc>
          </a:pPr>
          <a:r>
            <a:rPr lang="en-US" dirty="0"/>
            <a:t>Non State Based Non-Judicial mechanisms	</a:t>
          </a:r>
        </a:p>
      </dgm:t>
    </dgm:pt>
    <dgm:pt modelId="{EDBEF662-EE8A-4A91-9701-6942E4CEA3E1}" type="parTrans" cxnId="{6D446980-7E99-4F2A-AD69-7659E741C726}">
      <dgm:prSet/>
      <dgm:spPr/>
      <dgm:t>
        <a:bodyPr/>
        <a:lstStyle/>
        <a:p>
          <a:endParaRPr lang="en-US"/>
        </a:p>
      </dgm:t>
    </dgm:pt>
    <dgm:pt modelId="{4FFE30F8-360F-4523-B8D1-B053C46A622C}" type="sibTrans" cxnId="{6D446980-7E99-4F2A-AD69-7659E741C726}">
      <dgm:prSet/>
      <dgm:spPr/>
      <dgm:t>
        <a:bodyPr/>
        <a:lstStyle/>
        <a:p>
          <a:endParaRPr lang="en-US"/>
        </a:p>
      </dgm:t>
    </dgm:pt>
    <dgm:pt modelId="{ECE5387C-3668-4224-8950-CB0E9FDEBAC6}" type="pres">
      <dgm:prSet presAssocID="{54F9D948-D079-4744-9EB0-DD51B19A69F5}" presName="root" presStyleCnt="0">
        <dgm:presLayoutVars>
          <dgm:dir/>
          <dgm:resizeHandles val="exact"/>
        </dgm:presLayoutVars>
      </dgm:prSet>
      <dgm:spPr/>
    </dgm:pt>
    <dgm:pt modelId="{3CA3F71C-0442-49DA-8D8A-986E3BA4E2A3}" type="pres">
      <dgm:prSet presAssocID="{A7206CCD-F8A8-4235-A9EA-9D2DCEA9966E}" presName="compNode" presStyleCnt="0"/>
      <dgm:spPr/>
    </dgm:pt>
    <dgm:pt modelId="{EDEB2C51-80EB-4109-82DE-460EFA930099}" type="pres">
      <dgm:prSet presAssocID="{A7206CCD-F8A8-4235-A9EA-9D2DCEA9966E}"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ckmark"/>
        </a:ext>
      </dgm:extLst>
    </dgm:pt>
    <dgm:pt modelId="{9E94FAC0-1237-4D5F-A5D8-6C38A3DD8312}" type="pres">
      <dgm:prSet presAssocID="{A7206CCD-F8A8-4235-A9EA-9D2DCEA9966E}" presName="iconSpace" presStyleCnt="0"/>
      <dgm:spPr/>
    </dgm:pt>
    <dgm:pt modelId="{866DDD62-28E7-4CC2-AE4B-F62ED5B288E8}" type="pres">
      <dgm:prSet presAssocID="{A7206CCD-F8A8-4235-A9EA-9D2DCEA9966E}" presName="parTx" presStyleLbl="revTx" presStyleIdx="0" presStyleCnt="12">
        <dgm:presLayoutVars>
          <dgm:chMax val="0"/>
          <dgm:chPref val="0"/>
        </dgm:presLayoutVars>
      </dgm:prSet>
      <dgm:spPr/>
    </dgm:pt>
    <dgm:pt modelId="{8E831985-D956-425C-8BD3-AAAA06E77186}" type="pres">
      <dgm:prSet presAssocID="{A7206CCD-F8A8-4235-A9EA-9D2DCEA9966E}" presName="txSpace" presStyleCnt="0"/>
      <dgm:spPr/>
    </dgm:pt>
    <dgm:pt modelId="{84938C94-52E1-418A-AB8E-B8A84F5C1837}" type="pres">
      <dgm:prSet presAssocID="{A7206CCD-F8A8-4235-A9EA-9D2DCEA9966E}" presName="desTx" presStyleLbl="revTx" presStyleIdx="1" presStyleCnt="12">
        <dgm:presLayoutVars/>
      </dgm:prSet>
      <dgm:spPr/>
    </dgm:pt>
    <dgm:pt modelId="{424C9B4D-EDBA-467A-B61A-6FF9819F9C31}" type="pres">
      <dgm:prSet presAssocID="{F7EC18B6-4CD4-4F8D-831E-F09A0742A80C}" presName="sibTrans" presStyleCnt="0"/>
      <dgm:spPr/>
    </dgm:pt>
    <dgm:pt modelId="{F1CF3EC2-22CC-4E0B-AA46-C210517EF985}" type="pres">
      <dgm:prSet presAssocID="{77C786D0-6B11-422B-AD51-1D0F7AFB40B2}" presName="compNode" presStyleCnt="0"/>
      <dgm:spPr/>
    </dgm:pt>
    <dgm:pt modelId="{8CC7032E-C576-45B9-8D9A-5D856016E723}" type="pres">
      <dgm:prSet presAssocID="{77C786D0-6B11-422B-AD51-1D0F7AFB40B2}"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Irritant"/>
        </a:ext>
      </dgm:extLst>
    </dgm:pt>
    <dgm:pt modelId="{E66BB8F7-A018-4F26-9FA4-BA11CB04EB9A}" type="pres">
      <dgm:prSet presAssocID="{77C786D0-6B11-422B-AD51-1D0F7AFB40B2}" presName="iconSpace" presStyleCnt="0"/>
      <dgm:spPr/>
    </dgm:pt>
    <dgm:pt modelId="{846C7F8D-ECF4-4068-A45A-238F9FBD8D29}" type="pres">
      <dgm:prSet presAssocID="{77C786D0-6B11-422B-AD51-1D0F7AFB40B2}" presName="parTx" presStyleLbl="revTx" presStyleIdx="2" presStyleCnt="12">
        <dgm:presLayoutVars>
          <dgm:chMax val="0"/>
          <dgm:chPref val="0"/>
        </dgm:presLayoutVars>
      </dgm:prSet>
      <dgm:spPr/>
    </dgm:pt>
    <dgm:pt modelId="{A6649156-A60D-4BAC-A808-F45511D3B613}" type="pres">
      <dgm:prSet presAssocID="{77C786D0-6B11-422B-AD51-1D0F7AFB40B2}" presName="txSpace" presStyleCnt="0"/>
      <dgm:spPr/>
    </dgm:pt>
    <dgm:pt modelId="{5B8CE824-0479-4433-8A9E-5769EA1B36D9}" type="pres">
      <dgm:prSet presAssocID="{77C786D0-6B11-422B-AD51-1D0F7AFB40B2}" presName="desTx" presStyleLbl="revTx" presStyleIdx="3" presStyleCnt="12">
        <dgm:presLayoutVars/>
      </dgm:prSet>
      <dgm:spPr/>
    </dgm:pt>
    <dgm:pt modelId="{2BFE7DAE-C11B-48A3-BB5E-98F9824F65E6}" type="pres">
      <dgm:prSet presAssocID="{BE334A17-5E9D-4F37-8E96-F6E808879D47}" presName="sibTrans" presStyleCnt="0"/>
      <dgm:spPr/>
    </dgm:pt>
    <dgm:pt modelId="{BB6498D9-263B-4C06-9DED-49F5E6AD3552}" type="pres">
      <dgm:prSet presAssocID="{25C81A5D-0AED-44FC-B472-88DC4DA7FEDF}" presName="compNode" presStyleCnt="0"/>
      <dgm:spPr/>
    </dgm:pt>
    <dgm:pt modelId="{1679F37A-19BC-44CF-9A3D-125D528EB869}" type="pres">
      <dgm:prSet presAssocID="{25C81A5D-0AED-44FC-B472-88DC4DA7FEDF}"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oney"/>
        </a:ext>
      </dgm:extLst>
    </dgm:pt>
    <dgm:pt modelId="{04BDE95C-D2BB-406D-BE45-D8ADF3A35FAB}" type="pres">
      <dgm:prSet presAssocID="{25C81A5D-0AED-44FC-B472-88DC4DA7FEDF}" presName="iconSpace" presStyleCnt="0"/>
      <dgm:spPr/>
    </dgm:pt>
    <dgm:pt modelId="{586299F2-2FF6-4FD9-B056-B8D43A439AC0}" type="pres">
      <dgm:prSet presAssocID="{25C81A5D-0AED-44FC-B472-88DC4DA7FEDF}" presName="parTx" presStyleLbl="revTx" presStyleIdx="4" presStyleCnt="12">
        <dgm:presLayoutVars>
          <dgm:chMax val="0"/>
          <dgm:chPref val="0"/>
        </dgm:presLayoutVars>
      </dgm:prSet>
      <dgm:spPr/>
    </dgm:pt>
    <dgm:pt modelId="{A0209E66-BCB4-480C-831F-DE0C2A99B5AD}" type="pres">
      <dgm:prSet presAssocID="{25C81A5D-0AED-44FC-B472-88DC4DA7FEDF}" presName="txSpace" presStyleCnt="0"/>
      <dgm:spPr/>
    </dgm:pt>
    <dgm:pt modelId="{86974ACB-37B2-4C65-A91F-9A212D1ACF14}" type="pres">
      <dgm:prSet presAssocID="{25C81A5D-0AED-44FC-B472-88DC4DA7FEDF}" presName="desTx" presStyleLbl="revTx" presStyleIdx="5" presStyleCnt="12">
        <dgm:presLayoutVars/>
      </dgm:prSet>
      <dgm:spPr/>
    </dgm:pt>
    <dgm:pt modelId="{EB63D2DF-D9F3-4D7C-955B-4626DB9CB0EB}" type="pres">
      <dgm:prSet presAssocID="{D689DA47-6202-4A88-AA77-EE4951681CD2}" presName="sibTrans" presStyleCnt="0"/>
      <dgm:spPr/>
    </dgm:pt>
    <dgm:pt modelId="{E1C4CEEE-7864-4EF2-8A0B-1E3F3A37E2A7}" type="pres">
      <dgm:prSet presAssocID="{71872A37-0C34-4ACB-8ADB-58AFBFEEACAF}" presName="compNode" presStyleCnt="0"/>
      <dgm:spPr/>
    </dgm:pt>
    <dgm:pt modelId="{6921C1AA-D28D-42D6-8923-22D5C2292E37}" type="pres">
      <dgm:prSet presAssocID="{71872A37-0C34-4ACB-8ADB-58AFBFEEACAF}"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Business Growth"/>
        </a:ext>
      </dgm:extLst>
    </dgm:pt>
    <dgm:pt modelId="{B0634654-F288-48E7-8ABE-52AE10AC8B74}" type="pres">
      <dgm:prSet presAssocID="{71872A37-0C34-4ACB-8ADB-58AFBFEEACAF}" presName="iconSpace" presStyleCnt="0"/>
      <dgm:spPr/>
    </dgm:pt>
    <dgm:pt modelId="{F2225366-7324-441D-8C3F-D871ABA2B615}" type="pres">
      <dgm:prSet presAssocID="{71872A37-0C34-4ACB-8ADB-58AFBFEEACAF}" presName="parTx" presStyleLbl="revTx" presStyleIdx="6" presStyleCnt="12">
        <dgm:presLayoutVars>
          <dgm:chMax val="0"/>
          <dgm:chPref val="0"/>
        </dgm:presLayoutVars>
      </dgm:prSet>
      <dgm:spPr/>
    </dgm:pt>
    <dgm:pt modelId="{D6A5B353-5690-4C5E-A1D8-E76C7EDB1B61}" type="pres">
      <dgm:prSet presAssocID="{71872A37-0C34-4ACB-8ADB-58AFBFEEACAF}" presName="txSpace" presStyleCnt="0"/>
      <dgm:spPr/>
    </dgm:pt>
    <dgm:pt modelId="{568364F6-2BE4-4C3D-A95A-262523E44A6E}" type="pres">
      <dgm:prSet presAssocID="{71872A37-0C34-4ACB-8ADB-58AFBFEEACAF}" presName="desTx" presStyleLbl="revTx" presStyleIdx="7" presStyleCnt="12">
        <dgm:presLayoutVars/>
      </dgm:prSet>
      <dgm:spPr/>
    </dgm:pt>
    <dgm:pt modelId="{3EA9E760-AD0C-4F92-9838-05973148B8C8}" type="pres">
      <dgm:prSet presAssocID="{3C9624CD-2DFC-4021-8C12-23883F1626AA}" presName="sibTrans" presStyleCnt="0"/>
      <dgm:spPr/>
    </dgm:pt>
    <dgm:pt modelId="{7A19D2D0-4BA7-4735-8E0F-054B37615825}" type="pres">
      <dgm:prSet presAssocID="{A835CC72-B354-490C-B5D7-386B527DE55B}" presName="compNode" presStyleCnt="0"/>
      <dgm:spPr/>
    </dgm:pt>
    <dgm:pt modelId="{2FCEFC0A-4442-42D5-97ED-4F820073CCA9}" type="pres">
      <dgm:prSet presAssocID="{A835CC72-B354-490C-B5D7-386B527DE55B}"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Gavel"/>
        </a:ext>
      </dgm:extLst>
    </dgm:pt>
    <dgm:pt modelId="{CD23C44E-0428-4830-A076-56030E0FC357}" type="pres">
      <dgm:prSet presAssocID="{A835CC72-B354-490C-B5D7-386B527DE55B}" presName="iconSpace" presStyleCnt="0"/>
      <dgm:spPr/>
    </dgm:pt>
    <dgm:pt modelId="{EA9A715E-0705-43CD-8C2B-10422393E1E1}" type="pres">
      <dgm:prSet presAssocID="{A835CC72-B354-490C-B5D7-386B527DE55B}" presName="parTx" presStyleLbl="revTx" presStyleIdx="8" presStyleCnt="12">
        <dgm:presLayoutVars>
          <dgm:chMax val="0"/>
          <dgm:chPref val="0"/>
        </dgm:presLayoutVars>
      </dgm:prSet>
      <dgm:spPr/>
    </dgm:pt>
    <dgm:pt modelId="{C9CC52B9-1FE2-4F91-A845-2D625B3AA1F8}" type="pres">
      <dgm:prSet presAssocID="{A835CC72-B354-490C-B5D7-386B527DE55B}" presName="txSpace" presStyleCnt="0"/>
      <dgm:spPr/>
    </dgm:pt>
    <dgm:pt modelId="{10EFB12F-12AA-4039-BA39-3F09D8E8AD29}" type="pres">
      <dgm:prSet presAssocID="{A835CC72-B354-490C-B5D7-386B527DE55B}" presName="desTx" presStyleLbl="revTx" presStyleIdx="9" presStyleCnt="12">
        <dgm:presLayoutVars/>
      </dgm:prSet>
      <dgm:spPr/>
    </dgm:pt>
    <dgm:pt modelId="{2A9AA7EE-FD1C-4A11-8910-7870EF77DCA6}" type="pres">
      <dgm:prSet presAssocID="{8A03220C-ED73-4A1D-A2D7-5882552574D8}" presName="sibTrans" presStyleCnt="0"/>
      <dgm:spPr/>
    </dgm:pt>
    <dgm:pt modelId="{46B27AB3-7BA1-4772-B7BE-15A18D3E1D01}" type="pres">
      <dgm:prSet presAssocID="{9EDF9F78-EF18-4913-95BF-9AD901F520D1}" presName="compNode" presStyleCnt="0"/>
      <dgm:spPr/>
    </dgm:pt>
    <dgm:pt modelId="{DD9EF315-AB47-4E7C-905D-48A7592AFDBF}" type="pres">
      <dgm:prSet presAssocID="{9EDF9F78-EF18-4913-95BF-9AD901F520D1}"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Judge"/>
        </a:ext>
      </dgm:extLst>
    </dgm:pt>
    <dgm:pt modelId="{7ED5F962-B9F8-41E1-A3B5-5D4E42FF8F02}" type="pres">
      <dgm:prSet presAssocID="{9EDF9F78-EF18-4913-95BF-9AD901F520D1}" presName="iconSpace" presStyleCnt="0"/>
      <dgm:spPr/>
    </dgm:pt>
    <dgm:pt modelId="{D386CD2D-AEF6-4BD0-94F5-8B0CED26DFE2}" type="pres">
      <dgm:prSet presAssocID="{9EDF9F78-EF18-4913-95BF-9AD901F520D1}" presName="parTx" presStyleLbl="revTx" presStyleIdx="10" presStyleCnt="12">
        <dgm:presLayoutVars>
          <dgm:chMax val="0"/>
          <dgm:chPref val="0"/>
        </dgm:presLayoutVars>
      </dgm:prSet>
      <dgm:spPr/>
    </dgm:pt>
    <dgm:pt modelId="{887A4DCC-22E5-485C-A68A-864EAB13F1C7}" type="pres">
      <dgm:prSet presAssocID="{9EDF9F78-EF18-4913-95BF-9AD901F520D1}" presName="txSpace" presStyleCnt="0"/>
      <dgm:spPr/>
    </dgm:pt>
    <dgm:pt modelId="{F4EECDB4-E5BE-41FC-BFD0-BBA90F991BFB}" type="pres">
      <dgm:prSet presAssocID="{9EDF9F78-EF18-4913-95BF-9AD901F520D1}" presName="desTx" presStyleLbl="revTx" presStyleIdx="11" presStyleCnt="12">
        <dgm:presLayoutVars/>
      </dgm:prSet>
      <dgm:spPr/>
    </dgm:pt>
  </dgm:ptLst>
  <dgm:cxnLst>
    <dgm:cxn modelId="{786F5601-D6AF-4917-BC4B-75793F248B0A}" type="presOf" srcId="{DDFC8DB0-A9CD-4512-B13E-648AAD4F71CF}" destId="{5B8CE824-0479-4433-8A9E-5769EA1B36D9}" srcOrd="0" destOrd="1" presId="urn:microsoft.com/office/officeart/2018/5/layout/CenteredIconLabelDescriptionList"/>
    <dgm:cxn modelId="{849D5F0D-B81A-4C31-9011-C7F8FBB7B421}" srcId="{77C786D0-6B11-422B-AD51-1D0F7AFB40B2}" destId="{90A88CF3-CD95-4FB8-BA3A-CCA4F2D0424D}" srcOrd="2" destOrd="0" parTransId="{83AC370E-47D7-408C-BD62-7CEFE65D5BA3}" sibTransId="{69777502-D0D5-4142-8D65-3F8C1AAD687C}"/>
    <dgm:cxn modelId="{7CDD1613-0144-4488-94A0-022390208B3D}" srcId="{25C81A5D-0AED-44FC-B472-88DC4DA7FEDF}" destId="{D8436920-98BC-4EC5-9B62-F30D54CDA0C3}" srcOrd="0" destOrd="0" parTransId="{FE7A447A-7800-4FD2-8CFC-9273B534D7AE}" sibTransId="{4EA15E67-3025-498F-BA84-B2132830E64E}"/>
    <dgm:cxn modelId="{C2E6511F-4120-4DD6-822A-B42676920860}" type="presOf" srcId="{647795FB-B255-4750-9C1E-4A09657FBAC5}" destId="{86974ACB-37B2-4C65-A91F-9A212D1ACF14}" srcOrd="0" destOrd="1" presId="urn:microsoft.com/office/officeart/2018/5/layout/CenteredIconLabelDescriptionList"/>
    <dgm:cxn modelId="{E012CF26-10E3-43EE-A30A-53A99251936F}" type="presOf" srcId="{0B0ABDF7-335B-43D6-B0DD-207348EC9B7B}" destId="{F4EECDB4-E5BE-41FC-BFD0-BBA90F991BFB}" srcOrd="0" destOrd="1" presId="urn:microsoft.com/office/officeart/2018/5/layout/CenteredIconLabelDescriptionList"/>
    <dgm:cxn modelId="{0F35382F-D1A1-4055-AF4B-7385A6DE5BD1}" type="presOf" srcId="{A835CC72-B354-490C-B5D7-386B527DE55B}" destId="{EA9A715E-0705-43CD-8C2B-10422393E1E1}" srcOrd="0" destOrd="0" presId="urn:microsoft.com/office/officeart/2018/5/layout/CenteredIconLabelDescriptionList"/>
    <dgm:cxn modelId="{6404502F-5DF2-4765-8436-A244C3BD2C53}" srcId="{54F9D948-D079-4744-9EB0-DD51B19A69F5}" destId="{9EDF9F78-EF18-4913-95BF-9AD901F520D1}" srcOrd="5" destOrd="0" parTransId="{30B2B9DE-7F52-48FB-B92A-C63FDE0FF17D}" sibTransId="{ACED6676-0523-4166-AAB0-38CE3529992E}"/>
    <dgm:cxn modelId="{C69A2836-7C38-4F7E-8F34-063FAA027169}" type="presOf" srcId="{71872A37-0C34-4ACB-8ADB-58AFBFEEACAF}" destId="{F2225366-7324-441D-8C3F-D871ABA2B615}" srcOrd="0" destOrd="0" presId="urn:microsoft.com/office/officeart/2018/5/layout/CenteredIconLabelDescriptionList"/>
    <dgm:cxn modelId="{7D57B838-B6C8-4BC5-80CA-2C8295A85670}" srcId="{A7206CCD-F8A8-4235-A9EA-9D2DCEA9966E}" destId="{F6DB2C19-ED13-45F9-8C0D-7829963D41C9}" srcOrd="1" destOrd="0" parTransId="{589394D6-14D4-4407-887C-A76D3DAACFC5}" sibTransId="{028BAC81-67FC-4E24-8A2F-690E4C2D3D1F}"/>
    <dgm:cxn modelId="{D8F6B841-8291-4377-BCCC-9B446D61A739}" type="presOf" srcId="{9DB88C6A-6078-4EFC-B53B-4BECF6B53FD3}" destId="{10EFB12F-12AA-4039-BA39-3F09D8E8AD29}" srcOrd="0" destOrd="0" presId="urn:microsoft.com/office/officeart/2018/5/layout/CenteredIconLabelDescriptionList"/>
    <dgm:cxn modelId="{F73E3444-F6FD-4E03-855C-00597661544A}" type="presOf" srcId="{E1A122E2-AC8C-4FAE-8FFE-55BB5BC5ECFC}" destId="{568364F6-2BE4-4C3D-A95A-262523E44A6E}" srcOrd="0" destOrd="1" presId="urn:microsoft.com/office/officeart/2018/5/layout/CenteredIconLabelDescriptionList"/>
    <dgm:cxn modelId="{E589EF44-AA3D-4A8A-8047-14DB0882F682}" type="presOf" srcId="{D8436920-98BC-4EC5-9B62-F30D54CDA0C3}" destId="{86974ACB-37B2-4C65-A91F-9A212D1ACF14}" srcOrd="0" destOrd="0" presId="urn:microsoft.com/office/officeart/2018/5/layout/CenteredIconLabelDescriptionList"/>
    <dgm:cxn modelId="{23F7FE5C-BCDB-43A9-A138-FF77334D35BB}" type="presOf" srcId="{54F9D948-D079-4744-9EB0-DD51B19A69F5}" destId="{ECE5387C-3668-4224-8950-CB0E9FDEBAC6}" srcOrd="0" destOrd="0" presId="urn:microsoft.com/office/officeart/2018/5/layout/CenteredIconLabelDescriptionList"/>
    <dgm:cxn modelId="{0823A75D-9E90-4779-82FE-1428F8256455}" srcId="{77C786D0-6B11-422B-AD51-1D0F7AFB40B2}" destId="{DDFC8DB0-A9CD-4512-B13E-648AAD4F71CF}" srcOrd="1" destOrd="0" parTransId="{4DC5F4F8-DE0E-4D0C-8757-F2E9EDAAA1C8}" sibTransId="{3D52A0D3-8871-4D59-AB82-65EB772B4989}"/>
    <dgm:cxn modelId="{1DD2B762-8584-4265-869D-A4DE611DC229}" type="presOf" srcId="{F6DB2C19-ED13-45F9-8C0D-7829963D41C9}" destId="{84938C94-52E1-418A-AB8E-B8A84F5C1837}" srcOrd="0" destOrd="1" presId="urn:microsoft.com/office/officeart/2018/5/layout/CenteredIconLabelDescriptionList"/>
    <dgm:cxn modelId="{B4004669-E847-46F5-874B-77C6BF681636}" type="presOf" srcId="{9EDF9F78-EF18-4913-95BF-9AD901F520D1}" destId="{D386CD2D-AEF6-4BD0-94F5-8B0CED26DFE2}" srcOrd="0" destOrd="0" presId="urn:microsoft.com/office/officeart/2018/5/layout/CenteredIconLabelDescriptionList"/>
    <dgm:cxn modelId="{B40A7774-9704-42A4-9006-C2BB011C1F47}" type="presOf" srcId="{90A88CF3-CD95-4FB8-BA3A-CCA4F2D0424D}" destId="{5B8CE824-0479-4433-8A9E-5769EA1B36D9}" srcOrd="0" destOrd="2" presId="urn:microsoft.com/office/officeart/2018/5/layout/CenteredIconLabelDescriptionList"/>
    <dgm:cxn modelId="{6D446980-7E99-4F2A-AD69-7659E741C726}" srcId="{9EDF9F78-EF18-4913-95BF-9AD901F520D1}" destId="{0B0ABDF7-335B-43D6-B0DD-207348EC9B7B}" srcOrd="1" destOrd="0" parTransId="{EDBEF662-EE8A-4A91-9701-6942E4CEA3E1}" sibTransId="{4FFE30F8-360F-4523-B8D1-B053C46A622C}"/>
    <dgm:cxn modelId="{7B12B297-D9F1-4BD0-8A51-3144D71E624F}" type="presOf" srcId="{2FCAF083-F74D-4281-9D2C-8F064FBA4B93}" destId="{5B8CE824-0479-4433-8A9E-5769EA1B36D9}" srcOrd="0" destOrd="0" presId="urn:microsoft.com/office/officeart/2018/5/layout/CenteredIconLabelDescriptionList"/>
    <dgm:cxn modelId="{F00559A2-CFEC-4538-BA21-6836B26D55D6}" srcId="{54F9D948-D079-4744-9EB0-DD51B19A69F5}" destId="{71872A37-0C34-4ACB-8ADB-58AFBFEEACAF}" srcOrd="3" destOrd="0" parTransId="{B93E0C04-9F9E-4624-9B64-372E54120089}" sibTransId="{3C9624CD-2DFC-4021-8C12-23883F1626AA}"/>
    <dgm:cxn modelId="{C3212FB7-B6FC-4FD8-96E3-F088874E6408}" srcId="{9EDF9F78-EF18-4913-95BF-9AD901F520D1}" destId="{3D4DF7AB-DE21-4E53-A5EE-A482D48DFD3D}" srcOrd="0" destOrd="0" parTransId="{070502F1-F604-4B9E-9D87-49D2EBAD8328}" sibTransId="{1ABCE77E-49C6-4E63-9958-6673FDC391BA}"/>
    <dgm:cxn modelId="{1A105BC5-F9B2-400C-B505-E6CDE1DADC5E}" type="presOf" srcId="{3D4DF7AB-DE21-4E53-A5EE-A482D48DFD3D}" destId="{F4EECDB4-E5BE-41FC-BFD0-BBA90F991BFB}" srcOrd="0" destOrd="0" presId="urn:microsoft.com/office/officeart/2018/5/layout/CenteredIconLabelDescriptionList"/>
    <dgm:cxn modelId="{B5C32BCC-6D9C-43B3-AD84-DAE11A140602}" type="presOf" srcId="{25C81A5D-0AED-44FC-B472-88DC4DA7FEDF}" destId="{586299F2-2FF6-4FD9-B056-B8D43A439AC0}" srcOrd="0" destOrd="0" presId="urn:microsoft.com/office/officeart/2018/5/layout/CenteredIconLabelDescriptionList"/>
    <dgm:cxn modelId="{EEA50ECD-0A53-41F7-ACF9-B45D21675624}" srcId="{A835CC72-B354-490C-B5D7-386B527DE55B}" destId="{9DB88C6A-6078-4EFC-B53B-4BECF6B53FD3}" srcOrd="0" destOrd="0" parTransId="{8BBA6492-4825-41D6-8223-3F2241514B10}" sibTransId="{5BC55E6A-F372-4795-B48D-C208F11FD141}"/>
    <dgm:cxn modelId="{21478DD1-3454-482C-A2E1-1F6BDCB4D26A}" srcId="{54F9D948-D079-4744-9EB0-DD51B19A69F5}" destId="{A7206CCD-F8A8-4235-A9EA-9D2DCEA9966E}" srcOrd="0" destOrd="0" parTransId="{E209026B-AA3F-4C5B-8C55-FBB210151CA6}" sibTransId="{F7EC18B6-4CD4-4F8D-831E-F09A0742A80C}"/>
    <dgm:cxn modelId="{0BABC5D3-607E-4371-9EDA-1C292F6DDB80}" type="presOf" srcId="{50C75FEA-C034-47ED-93CA-86695D7B3C4B}" destId="{84938C94-52E1-418A-AB8E-B8A84F5C1837}" srcOrd="0" destOrd="0" presId="urn:microsoft.com/office/officeart/2018/5/layout/CenteredIconLabelDescriptionList"/>
    <dgm:cxn modelId="{CC95E0DD-2EF8-479F-8A83-3B6E645AB36C}" srcId="{25C81A5D-0AED-44FC-B472-88DC4DA7FEDF}" destId="{647795FB-B255-4750-9C1E-4A09657FBAC5}" srcOrd="1" destOrd="0" parTransId="{C9A1964D-96E5-42D4-B2DA-DD9E22D7A8B8}" sibTransId="{EE45BFA5-3D6D-4FBB-9BCC-2CA59C06236B}"/>
    <dgm:cxn modelId="{8FB873E0-06D6-4EFC-A17E-053F00C71FEC}" srcId="{54F9D948-D079-4744-9EB0-DD51B19A69F5}" destId="{77C786D0-6B11-422B-AD51-1D0F7AFB40B2}" srcOrd="1" destOrd="0" parTransId="{AD85A13D-A880-4FE0-B02C-E9DB0B7D3E05}" sibTransId="{BE334A17-5E9D-4F37-8E96-F6E808879D47}"/>
    <dgm:cxn modelId="{223F9CE1-8047-46A0-9AC7-2E401D5B8CDC}" srcId="{71872A37-0C34-4ACB-8ADB-58AFBFEEACAF}" destId="{E1A122E2-AC8C-4FAE-8FFE-55BB5BC5ECFC}" srcOrd="1" destOrd="0" parTransId="{EF8E19E2-6C45-4376-805C-237D25E52370}" sibTransId="{015C4D9E-4DBF-4089-B4F2-B27E666A979B}"/>
    <dgm:cxn modelId="{D0FF4FE2-6BD3-4CE5-8098-65322C156F7D}" srcId="{77C786D0-6B11-422B-AD51-1D0F7AFB40B2}" destId="{2FCAF083-F74D-4281-9D2C-8F064FBA4B93}" srcOrd="0" destOrd="0" parTransId="{C7C6CAAB-5144-43D7-A42B-2575EA3DF489}" sibTransId="{F5555EC0-5761-4648-8F81-66E2F2831672}"/>
    <dgm:cxn modelId="{A986BFE2-11DF-4B45-87FA-734062D0390D}" srcId="{54F9D948-D079-4744-9EB0-DD51B19A69F5}" destId="{25C81A5D-0AED-44FC-B472-88DC4DA7FEDF}" srcOrd="2" destOrd="0" parTransId="{301C12D9-B38F-4DB1-BF7D-B88C49A38D46}" sibTransId="{D689DA47-6202-4A88-AA77-EE4951681CD2}"/>
    <dgm:cxn modelId="{F90951E9-8AE4-416A-85D9-92FC6DA7FB10}" srcId="{71872A37-0C34-4ACB-8ADB-58AFBFEEACAF}" destId="{DDA3A21B-BE74-4CE4-83D2-26FDD6FE834E}" srcOrd="0" destOrd="0" parTransId="{DE4684A7-48FD-47A6-8114-5362F2CA2108}" sibTransId="{AB17AD37-5527-4C8F-A793-AFE41FCAABBD}"/>
    <dgm:cxn modelId="{504ACBF4-FDE7-4F56-AE8D-C90A466B548A}" type="presOf" srcId="{A7206CCD-F8A8-4235-A9EA-9D2DCEA9966E}" destId="{866DDD62-28E7-4CC2-AE4B-F62ED5B288E8}" srcOrd="0" destOrd="0" presId="urn:microsoft.com/office/officeart/2018/5/layout/CenteredIconLabelDescriptionList"/>
    <dgm:cxn modelId="{AE5419F6-1335-469C-908C-4EA467EB8DBF}" srcId="{A7206CCD-F8A8-4235-A9EA-9D2DCEA9966E}" destId="{50C75FEA-C034-47ED-93CA-86695D7B3C4B}" srcOrd="0" destOrd="0" parTransId="{691BBBB0-971F-4162-A35B-3EFC300F5EF7}" sibTransId="{B1E53777-DD96-4AD3-AAE3-021D01AC5401}"/>
    <dgm:cxn modelId="{2D056BF6-3FF3-4CBB-96A2-C7DF2CF652BB}" type="presOf" srcId="{DDA3A21B-BE74-4CE4-83D2-26FDD6FE834E}" destId="{568364F6-2BE4-4C3D-A95A-262523E44A6E}" srcOrd="0" destOrd="0" presId="urn:microsoft.com/office/officeart/2018/5/layout/CenteredIconLabelDescriptionList"/>
    <dgm:cxn modelId="{D0366AFD-378E-4248-A92C-951F7E811CA3}" type="presOf" srcId="{77C786D0-6B11-422B-AD51-1D0F7AFB40B2}" destId="{846C7F8D-ECF4-4068-A45A-238F9FBD8D29}" srcOrd="0" destOrd="0" presId="urn:microsoft.com/office/officeart/2018/5/layout/CenteredIconLabelDescriptionList"/>
    <dgm:cxn modelId="{5D180CFE-CB9F-4135-B93B-1CE60E95E66B}" srcId="{54F9D948-D079-4744-9EB0-DD51B19A69F5}" destId="{A835CC72-B354-490C-B5D7-386B527DE55B}" srcOrd="4" destOrd="0" parTransId="{CE8D6286-1A66-45F1-8A88-601A559F3353}" sibTransId="{8A03220C-ED73-4A1D-A2D7-5882552574D8}"/>
    <dgm:cxn modelId="{BD9D3838-9971-4A43-ABB5-010E20D2B9DE}" type="presParOf" srcId="{ECE5387C-3668-4224-8950-CB0E9FDEBAC6}" destId="{3CA3F71C-0442-49DA-8D8A-986E3BA4E2A3}" srcOrd="0" destOrd="0" presId="urn:microsoft.com/office/officeart/2018/5/layout/CenteredIconLabelDescriptionList"/>
    <dgm:cxn modelId="{C7AA9949-7DA2-4C5C-BDCD-377A204A00F6}" type="presParOf" srcId="{3CA3F71C-0442-49DA-8D8A-986E3BA4E2A3}" destId="{EDEB2C51-80EB-4109-82DE-460EFA930099}" srcOrd="0" destOrd="0" presId="urn:microsoft.com/office/officeart/2018/5/layout/CenteredIconLabelDescriptionList"/>
    <dgm:cxn modelId="{47394ADF-EA60-4CDF-8779-8F136949DD4C}" type="presParOf" srcId="{3CA3F71C-0442-49DA-8D8A-986E3BA4E2A3}" destId="{9E94FAC0-1237-4D5F-A5D8-6C38A3DD8312}" srcOrd="1" destOrd="0" presId="urn:microsoft.com/office/officeart/2018/5/layout/CenteredIconLabelDescriptionList"/>
    <dgm:cxn modelId="{44D2613A-A89C-4E80-A3B7-7025D3AC03EB}" type="presParOf" srcId="{3CA3F71C-0442-49DA-8D8A-986E3BA4E2A3}" destId="{866DDD62-28E7-4CC2-AE4B-F62ED5B288E8}" srcOrd="2" destOrd="0" presId="urn:microsoft.com/office/officeart/2018/5/layout/CenteredIconLabelDescriptionList"/>
    <dgm:cxn modelId="{E69ACA26-C722-4D83-8292-1EB170DE7D13}" type="presParOf" srcId="{3CA3F71C-0442-49DA-8D8A-986E3BA4E2A3}" destId="{8E831985-D956-425C-8BD3-AAAA06E77186}" srcOrd="3" destOrd="0" presId="urn:microsoft.com/office/officeart/2018/5/layout/CenteredIconLabelDescriptionList"/>
    <dgm:cxn modelId="{56118258-FCD0-444A-A37B-2DD3B2E5BE8C}" type="presParOf" srcId="{3CA3F71C-0442-49DA-8D8A-986E3BA4E2A3}" destId="{84938C94-52E1-418A-AB8E-B8A84F5C1837}" srcOrd="4" destOrd="0" presId="urn:microsoft.com/office/officeart/2018/5/layout/CenteredIconLabelDescriptionList"/>
    <dgm:cxn modelId="{E84127A5-A7B2-4698-BF78-82ABE254C8F0}" type="presParOf" srcId="{ECE5387C-3668-4224-8950-CB0E9FDEBAC6}" destId="{424C9B4D-EDBA-467A-B61A-6FF9819F9C31}" srcOrd="1" destOrd="0" presId="urn:microsoft.com/office/officeart/2018/5/layout/CenteredIconLabelDescriptionList"/>
    <dgm:cxn modelId="{7E71114C-5849-413B-B22D-9CAF9A23A4AE}" type="presParOf" srcId="{ECE5387C-3668-4224-8950-CB0E9FDEBAC6}" destId="{F1CF3EC2-22CC-4E0B-AA46-C210517EF985}" srcOrd="2" destOrd="0" presId="urn:microsoft.com/office/officeart/2018/5/layout/CenteredIconLabelDescriptionList"/>
    <dgm:cxn modelId="{92ACA2EB-DA4B-40A5-8DD4-8ED5050D3C18}" type="presParOf" srcId="{F1CF3EC2-22CC-4E0B-AA46-C210517EF985}" destId="{8CC7032E-C576-45B9-8D9A-5D856016E723}" srcOrd="0" destOrd="0" presId="urn:microsoft.com/office/officeart/2018/5/layout/CenteredIconLabelDescriptionList"/>
    <dgm:cxn modelId="{08EF89DA-4271-4C39-8BFD-7578AF67203C}" type="presParOf" srcId="{F1CF3EC2-22CC-4E0B-AA46-C210517EF985}" destId="{E66BB8F7-A018-4F26-9FA4-BA11CB04EB9A}" srcOrd="1" destOrd="0" presId="urn:microsoft.com/office/officeart/2018/5/layout/CenteredIconLabelDescriptionList"/>
    <dgm:cxn modelId="{586001E3-24D3-4DE5-A7A6-1DFEB7E9BCEE}" type="presParOf" srcId="{F1CF3EC2-22CC-4E0B-AA46-C210517EF985}" destId="{846C7F8D-ECF4-4068-A45A-238F9FBD8D29}" srcOrd="2" destOrd="0" presId="urn:microsoft.com/office/officeart/2018/5/layout/CenteredIconLabelDescriptionList"/>
    <dgm:cxn modelId="{A95EA6F4-A2C4-4D29-8CDD-2B261881F245}" type="presParOf" srcId="{F1CF3EC2-22CC-4E0B-AA46-C210517EF985}" destId="{A6649156-A60D-4BAC-A808-F45511D3B613}" srcOrd="3" destOrd="0" presId="urn:microsoft.com/office/officeart/2018/5/layout/CenteredIconLabelDescriptionList"/>
    <dgm:cxn modelId="{9CEA9FCF-279B-460D-96E1-A384546539CA}" type="presParOf" srcId="{F1CF3EC2-22CC-4E0B-AA46-C210517EF985}" destId="{5B8CE824-0479-4433-8A9E-5769EA1B36D9}" srcOrd="4" destOrd="0" presId="urn:microsoft.com/office/officeart/2018/5/layout/CenteredIconLabelDescriptionList"/>
    <dgm:cxn modelId="{85097CC0-0F5B-4DA8-B23D-39A72DCFA57C}" type="presParOf" srcId="{ECE5387C-3668-4224-8950-CB0E9FDEBAC6}" destId="{2BFE7DAE-C11B-48A3-BB5E-98F9824F65E6}" srcOrd="3" destOrd="0" presId="urn:microsoft.com/office/officeart/2018/5/layout/CenteredIconLabelDescriptionList"/>
    <dgm:cxn modelId="{EB8CDE08-3081-45D3-9CF7-028C54D027D0}" type="presParOf" srcId="{ECE5387C-3668-4224-8950-CB0E9FDEBAC6}" destId="{BB6498D9-263B-4C06-9DED-49F5E6AD3552}" srcOrd="4" destOrd="0" presId="urn:microsoft.com/office/officeart/2018/5/layout/CenteredIconLabelDescriptionList"/>
    <dgm:cxn modelId="{B519E2D8-0939-4F9D-A9DC-1650BA2E405C}" type="presParOf" srcId="{BB6498D9-263B-4C06-9DED-49F5E6AD3552}" destId="{1679F37A-19BC-44CF-9A3D-125D528EB869}" srcOrd="0" destOrd="0" presId="urn:microsoft.com/office/officeart/2018/5/layout/CenteredIconLabelDescriptionList"/>
    <dgm:cxn modelId="{CBEF15F8-0BD4-42DB-AA18-7FF59AE6ED24}" type="presParOf" srcId="{BB6498D9-263B-4C06-9DED-49F5E6AD3552}" destId="{04BDE95C-D2BB-406D-BE45-D8ADF3A35FAB}" srcOrd="1" destOrd="0" presId="urn:microsoft.com/office/officeart/2018/5/layout/CenteredIconLabelDescriptionList"/>
    <dgm:cxn modelId="{49FC35A8-D2F7-4DF8-BEE9-42D4D7579978}" type="presParOf" srcId="{BB6498D9-263B-4C06-9DED-49F5E6AD3552}" destId="{586299F2-2FF6-4FD9-B056-B8D43A439AC0}" srcOrd="2" destOrd="0" presId="urn:microsoft.com/office/officeart/2018/5/layout/CenteredIconLabelDescriptionList"/>
    <dgm:cxn modelId="{C2165A90-C4E8-4897-BFDD-8AE15184E908}" type="presParOf" srcId="{BB6498D9-263B-4C06-9DED-49F5E6AD3552}" destId="{A0209E66-BCB4-480C-831F-DE0C2A99B5AD}" srcOrd="3" destOrd="0" presId="urn:microsoft.com/office/officeart/2018/5/layout/CenteredIconLabelDescriptionList"/>
    <dgm:cxn modelId="{D4E76666-D5B1-4B61-BBE7-7567331641A7}" type="presParOf" srcId="{BB6498D9-263B-4C06-9DED-49F5E6AD3552}" destId="{86974ACB-37B2-4C65-A91F-9A212D1ACF14}" srcOrd="4" destOrd="0" presId="urn:microsoft.com/office/officeart/2018/5/layout/CenteredIconLabelDescriptionList"/>
    <dgm:cxn modelId="{F7EDC784-1A15-4706-A529-C468F3059EC0}" type="presParOf" srcId="{ECE5387C-3668-4224-8950-CB0E9FDEBAC6}" destId="{EB63D2DF-D9F3-4D7C-955B-4626DB9CB0EB}" srcOrd="5" destOrd="0" presId="urn:microsoft.com/office/officeart/2018/5/layout/CenteredIconLabelDescriptionList"/>
    <dgm:cxn modelId="{A1AB39D4-293E-4E84-89DB-33BDDFC2EA1A}" type="presParOf" srcId="{ECE5387C-3668-4224-8950-CB0E9FDEBAC6}" destId="{E1C4CEEE-7864-4EF2-8A0B-1E3F3A37E2A7}" srcOrd="6" destOrd="0" presId="urn:microsoft.com/office/officeart/2018/5/layout/CenteredIconLabelDescriptionList"/>
    <dgm:cxn modelId="{B4F56615-5E61-448D-8CF1-5EA55FD6D207}" type="presParOf" srcId="{E1C4CEEE-7864-4EF2-8A0B-1E3F3A37E2A7}" destId="{6921C1AA-D28D-42D6-8923-22D5C2292E37}" srcOrd="0" destOrd="0" presId="urn:microsoft.com/office/officeart/2018/5/layout/CenteredIconLabelDescriptionList"/>
    <dgm:cxn modelId="{AAF2FCC3-21A7-43EE-8BA1-829002C5AB4B}" type="presParOf" srcId="{E1C4CEEE-7864-4EF2-8A0B-1E3F3A37E2A7}" destId="{B0634654-F288-48E7-8ABE-52AE10AC8B74}" srcOrd="1" destOrd="0" presId="urn:microsoft.com/office/officeart/2018/5/layout/CenteredIconLabelDescriptionList"/>
    <dgm:cxn modelId="{ED0D2117-D65B-4FFF-878F-B75F4D25D977}" type="presParOf" srcId="{E1C4CEEE-7864-4EF2-8A0B-1E3F3A37E2A7}" destId="{F2225366-7324-441D-8C3F-D871ABA2B615}" srcOrd="2" destOrd="0" presId="urn:microsoft.com/office/officeart/2018/5/layout/CenteredIconLabelDescriptionList"/>
    <dgm:cxn modelId="{2303CADC-F7FA-4DC1-A90E-2D6C79019F3C}" type="presParOf" srcId="{E1C4CEEE-7864-4EF2-8A0B-1E3F3A37E2A7}" destId="{D6A5B353-5690-4C5E-A1D8-E76C7EDB1B61}" srcOrd="3" destOrd="0" presId="urn:microsoft.com/office/officeart/2018/5/layout/CenteredIconLabelDescriptionList"/>
    <dgm:cxn modelId="{CCD51901-4333-40E0-AB8D-6BADF595448D}" type="presParOf" srcId="{E1C4CEEE-7864-4EF2-8A0B-1E3F3A37E2A7}" destId="{568364F6-2BE4-4C3D-A95A-262523E44A6E}" srcOrd="4" destOrd="0" presId="urn:microsoft.com/office/officeart/2018/5/layout/CenteredIconLabelDescriptionList"/>
    <dgm:cxn modelId="{5D06AAFD-F868-456D-96EA-7D71FCA684D2}" type="presParOf" srcId="{ECE5387C-3668-4224-8950-CB0E9FDEBAC6}" destId="{3EA9E760-AD0C-4F92-9838-05973148B8C8}" srcOrd="7" destOrd="0" presId="urn:microsoft.com/office/officeart/2018/5/layout/CenteredIconLabelDescriptionList"/>
    <dgm:cxn modelId="{21FCC1EC-878F-45C1-9351-22CAC39FA00E}" type="presParOf" srcId="{ECE5387C-3668-4224-8950-CB0E9FDEBAC6}" destId="{7A19D2D0-4BA7-4735-8E0F-054B37615825}" srcOrd="8" destOrd="0" presId="urn:microsoft.com/office/officeart/2018/5/layout/CenteredIconLabelDescriptionList"/>
    <dgm:cxn modelId="{B062F825-7DC3-4499-906C-6ADFEC2EC08E}" type="presParOf" srcId="{7A19D2D0-4BA7-4735-8E0F-054B37615825}" destId="{2FCEFC0A-4442-42D5-97ED-4F820073CCA9}" srcOrd="0" destOrd="0" presId="urn:microsoft.com/office/officeart/2018/5/layout/CenteredIconLabelDescriptionList"/>
    <dgm:cxn modelId="{6474EC2C-CAD0-4DE4-A01C-788F8908DD3E}" type="presParOf" srcId="{7A19D2D0-4BA7-4735-8E0F-054B37615825}" destId="{CD23C44E-0428-4830-A076-56030E0FC357}" srcOrd="1" destOrd="0" presId="urn:microsoft.com/office/officeart/2018/5/layout/CenteredIconLabelDescriptionList"/>
    <dgm:cxn modelId="{8A957B58-A421-44E8-AFA2-A3F89058E7E2}" type="presParOf" srcId="{7A19D2D0-4BA7-4735-8E0F-054B37615825}" destId="{EA9A715E-0705-43CD-8C2B-10422393E1E1}" srcOrd="2" destOrd="0" presId="urn:microsoft.com/office/officeart/2018/5/layout/CenteredIconLabelDescriptionList"/>
    <dgm:cxn modelId="{F4C50721-C02D-4A17-8B0D-1D9CDAB900F1}" type="presParOf" srcId="{7A19D2D0-4BA7-4735-8E0F-054B37615825}" destId="{C9CC52B9-1FE2-4F91-A845-2D625B3AA1F8}" srcOrd="3" destOrd="0" presId="urn:microsoft.com/office/officeart/2018/5/layout/CenteredIconLabelDescriptionList"/>
    <dgm:cxn modelId="{48EBAA1B-5D0F-4EAC-AE41-9572D4421F3F}" type="presParOf" srcId="{7A19D2D0-4BA7-4735-8E0F-054B37615825}" destId="{10EFB12F-12AA-4039-BA39-3F09D8E8AD29}" srcOrd="4" destOrd="0" presId="urn:microsoft.com/office/officeart/2018/5/layout/CenteredIconLabelDescriptionList"/>
    <dgm:cxn modelId="{BEF25723-71C5-4B55-8DFB-7304637B8C1D}" type="presParOf" srcId="{ECE5387C-3668-4224-8950-CB0E9FDEBAC6}" destId="{2A9AA7EE-FD1C-4A11-8910-7870EF77DCA6}" srcOrd="9" destOrd="0" presId="urn:microsoft.com/office/officeart/2018/5/layout/CenteredIconLabelDescriptionList"/>
    <dgm:cxn modelId="{656B2C8A-6BDC-40DA-A607-FEE776C20C58}" type="presParOf" srcId="{ECE5387C-3668-4224-8950-CB0E9FDEBAC6}" destId="{46B27AB3-7BA1-4772-B7BE-15A18D3E1D01}" srcOrd="10" destOrd="0" presId="urn:microsoft.com/office/officeart/2018/5/layout/CenteredIconLabelDescriptionList"/>
    <dgm:cxn modelId="{C5EF9726-87C0-45B7-9A55-A7B49A512E9B}" type="presParOf" srcId="{46B27AB3-7BA1-4772-B7BE-15A18D3E1D01}" destId="{DD9EF315-AB47-4E7C-905D-48A7592AFDBF}" srcOrd="0" destOrd="0" presId="urn:microsoft.com/office/officeart/2018/5/layout/CenteredIconLabelDescriptionList"/>
    <dgm:cxn modelId="{942FA76C-8B65-4CFD-9E4E-6A793E4C992E}" type="presParOf" srcId="{46B27AB3-7BA1-4772-B7BE-15A18D3E1D01}" destId="{7ED5F962-B9F8-41E1-A3B5-5D4E42FF8F02}" srcOrd="1" destOrd="0" presId="urn:microsoft.com/office/officeart/2018/5/layout/CenteredIconLabelDescriptionList"/>
    <dgm:cxn modelId="{AA043851-26A4-4473-8BB3-25172B21EA98}" type="presParOf" srcId="{46B27AB3-7BA1-4772-B7BE-15A18D3E1D01}" destId="{D386CD2D-AEF6-4BD0-94F5-8B0CED26DFE2}" srcOrd="2" destOrd="0" presId="urn:microsoft.com/office/officeart/2018/5/layout/CenteredIconLabelDescriptionList"/>
    <dgm:cxn modelId="{0431892F-8997-473D-A190-F455D8006528}" type="presParOf" srcId="{46B27AB3-7BA1-4772-B7BE-15A18D3E1D01}" destId="{887A4DCC-22E5-485C-A68A-864EAB13F1C7}" srcOrd="3" destOrd="0" presId="urn:microsoft.com/office/officeart/2018/5/layout/CenteredIconLabelDescriptionList"/>
    <dgm:cxn modelId="{84E30235-B95D-427E-9024-6E6E480CAA89}" type="presParOf" srcId="{46B27AB3-7BA1-4772-B7BE-15A18D3E1D01}" destId="{F4EECDB4-E5BE-41FC-BFD0-BBA90F991BFB}"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EB2C51-80EB-4109-82DE-460EFA930099}">
      <dsp:nvSpPr>
        <dsp:cNvPr id="0" name=""/>
        <dsp:cNvSpPr/>
      </dsp:nvSpPr>
      <dsp:spPr>
        <a:xfrm>
          <a:off x="390916" y="741985"/>
          <a:ext cx="417128" cy="41712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6DDD62-28E7-4CC2-AE4B-F62ED5B288E8}">
      <dsp:nvSpPr>
        <dsp:cNvPr id="0" name=""/>
        <dsp:cNvSpPr/>
      </dsp:nvSpPr>
      <dsp:spPr>
        <a:xfrm>
          <a:off x="3582" y="1275607"/>
          <a:ext cx="1191796" cy="1089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kern="1200" dirty="0"/>
            <a:t>Proving Damages</a:t>
          </a:r>
        </a:p>
      </dsp:txBody>
      <dsp:txXfrm>
        <a:off x="3582" y="1275607"/>
        <a:ext cx="1191796" cy="1089310"/>
      </dsp:txXfrm>
    </dsp:sp>
    <dsp:sp modelId="{84938C94-52E1-418A-AB8E-B8A84F5C1837}">
      <dsp:nvSpPr>
        <dsp:cNvPr id="0" name=""/>
        <dsp:cNvSpPr/>
      </dsp:nvSpPr>
      <dsp:spPr>
        <a:xfrm>
          <a:off x="3582" y="2419100"/>
          <a:ext cx="1191796" cy="10320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dirty="0"/>
            <a:t>Identify damage</a:t>
          </a:r>
        </a:p>
        <a:p>
          <a:pPr marL="0" lvl="0" indent="0" algn="ctr" defTabSz="488950">
            <a:lnSpc>
              <a:spcPct val="100000"/>
            </a:lnSpc>
            <a:spcBef>
              <a:spcPct val="0"/>
            </a:spcBef>
            <a:spcAft>
              <a:spcPct val="35000"/>
            </a:spcAft>
            <a:buNone/>
          </a:pPr>
          <a:r>
            <a:rPr lang="en-US" sz="1100" kern="1200" dirty="0"/>
            <a:t>Measurement</a:t>
          </a:r>
        </a:p>
      </dsp:txBody>
      <dsp:txXfrm>
        <a:off x="3582" y="2419100"/>
        <a:ext cx="1191796" cy="1032028"/>
      </dsp:txXfrm>
    </dsp:sp>
    <dsp:sp modelId="{8CC7032E-C576-45B9-8D9A-5D856016E723}">
      <dsp:nvSpPr>
        <dsp:cNvPr id="0" name=""/>
        <dsp:cNvSpPr/>
      </dsp:nvSpPr>
      <dsp:spPr>
        <a:xfrm>
          <a:off x="1791277" y="585317"/>
          <a:ext cx="417128" cy="41712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6C7F8D-ECF4-4068-A45A-238F9FBD8D29}">
      <dsp:nvSpPr>
        <dsp:cNvPr id="0" name=""/>
        <dsp:cNvSpPr/>
      </dsp:nvSpPr>
      <dsp:spPr>
        <a:xfrm>
          <a:off x="1403943" y="1132413"/>
          <a:ext cx="1191796" cy="1089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kern="1200" dirty="0"/>
            <a:t>The problem of Causation</a:t>
          </a:r>
        </a:p>
      </dsp:txBody>
      <dsp:txXfrm>
        <a:off x="1403943" y="1132413"/>
        <a:ext cx="1191796" cy="1089310"/>
      </dsp:txXfrm>
    </dsp:sp>
    <dsp:sp modelId="{5B8CE824-0479-4433-8A9E-5769EA1B36D9}">
      <dsp:nvSpPr>
        <dsp:cNvPr id="0" name=""/>
        <dsp:cNvSpPr/>
      </dsp:nvSpPr>
      <dsp:spPr>
        <a:xfrm>
          <a:off x="1403943" y="2282173"/>
          <a:ext cx="1191796" cy="13256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dirty="0"/>
            <a:t>Tracing issues where employer contributed</a:t>
          </a:r>
        </a:p>
        <a:p>
          <a:pPr marL="0" lvl="0" indent="0" algn="ctr" defTabSz="488950">
            <a:lnSpc>
              <a:spcPct val="100000"/>
            </a:lnSpc>
            <a:spcBef>
              <a:spcPct val="0"/>
            </a:spcBef>
            <a:spcAft>
              <a:spcPct val="35000"/>
            </a:spcAft>
            <a:buNone/>
          </a:pPr>
          <a:r>
            <a:rPr lang="en-US" sz="1100" kern="1200" dirty="0"/>
            <a:t>Distilling direct effect</a:t>
          </a:r>
        </a:p>
        <a:p>
          <a:pPr marL="0" lvl="0" indent="0" algn="ctr" defTabSz="488950">
            <a:lnSpc>
              <a:spcPct val="100000"/>
            </a:lnSpc>
            <a:spcBef>
              <a:spcPct val="0"/>
            </a:spcBef>
            <a:spcAft>
              <a:spcPct val="35000"/>
            </a:spcAft>
            <a:buNone/>
          </a:pPr>
          <a:r>
            <a:rPr lang="en-US" sz="1100" kern="1200" dirty="0"/>
            <a:t>Joint and several liability</a:t>
          </a:r>
        </a:p>
      </dsp:txBody>
      <dsp:txXfrm>
        <a:off x="1403943" y="2282173"/>
        <a:ext cx="1191796" cy="1325623"/>
      </dsp:txXfrm>
    </dsp:sp>
    <dsp:sp modelId="{1679F37A-19BC-44CF-9A3D-125D528EB869}">
      <dsp:nvSpPr>
        <dsp:cNvPr id="0" name=""/>
        <dsp:cNvSpPr/>
      </dsp:nvSpPr>
      <dsp:spPr>
        <a:xfrm>
          <a:off x="3191638" y="585317"/>
          <a:ext cx="417128" cy="41712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6299F2-2FF6-4FD9-B056-B8D43A439AC0}">
      <dsp:nvSpPr>
        <dsp:cNvPr id="0" name=""/>
        <dsp:cNvSpPr/>
      </dsp:nvSpPr>
      <dsp:spPr>
        <a:xfrm>
          <a:off x="2804304" y="1132413"/>
          <a:ext cx="1191796" cy="1089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kern="1200" dirty="0"/>
            <a:t>The problem of identification and valuation</a:t>
          </a:r>
        </a:p>
      </dsp:txBody>
      <dsp:txXfrm>
        <a:off x="2804304" y="1132413"/>
        <a:ext cx="1191796" cy="1089310"/>
      </dsp:txXfrm>
    </dsp:sp>
    <dsp:sp modelId="{86974ACB-37B2-4C65-A91F-9A212D1ACF14}">
      <dsp:nvSpPr>
        <dsp:cNvPr id="0" name=""/>
        <dsp:cNvSpPr/>
      </dsp:nvSpPr>
      <dsp:spPr>
        <a:xfrm>
          <a:off x="2804304" y="2282173"/>
          <a:ext cx="1191796" cy="13256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dirty="0"/>
            <a:t>Valuing costs (and benefits) of climate affecting action</a:t>
          </a:r>
        </a:p>
        <a:p>
          <a:pPr marL="0" lvl="0" indent="0" algn="ctr" defTabSz="488950">
            <a:lnSpc>
              <a:spcPct val="100000"/>
            </a:lnSpc>
            <a:spcBef>
              <a:spcPct val="0"/>
            </a:spcBef>
            <a:spcAft>
              <a:spcPct val="35000"/>
            </a:spcAft>
            <a:buNone/>
          </a:pPr>
          <a:r>
            <a:rPr lang="en-US" sz="1100" kern="1200" dirty="0"/>
            <a:t>Connection with financial reporting</a:t>
          </a:r>
        </a:p>
      </dsp:txBody>
      <dsp:txXfrm>
        <a:off x="2804304" y="2282173"/>
        <a:ext cx="1191796" cy="1325623"/>
      </dsp:txXfrm>
    </dsp:sp>
    <dsp:sp modelId="{6921C1AA-D28D-42D6-8923-22D5C2292E37}">
      <dsp:nvSpPr>
        <dsp:cNvPr id="0" name=""/>
        <dsp:cNvSpPr/>
      </dsp:nvSpPr>
      <dsp:spPr>
        <a:xfrm>
          <a:off x="4592000" y="585317"/>
          <a:ext cx="417128" cy="41712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225366-7324-441D-8C3F-D871ABA2B615}">
      <dsp:nvSpPr>
        <dsp:cNvPr id="0" name=""/>
        <dsp:cNvSpPr/>
      </dsp:nvSpPr>
      <dsp:spPr>
        <a:xfrm>
          <a:off x="4204666" y="1132413"/>
          <a:ext cx="1191796" cy="1089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kern="1200" dirty="0"/>
            <a:t>Quantifying climate related disclosure</a:t>
          </a:r>
        </a:p>
      </dsp:txBody>
      <dsp:txXfrm>
        <a:off x="4204666" y="1132413"/>
        <a:ext cx="1191796" cy="1089310"/>
      </dsp:txXfrm>
    </dsp:sp>
    <dsp:sp modelId="{568364F6-2BE4-4C3D-A95A-262523E44A6E}">
      <dsp:nvSpPr>
        <dsp:cNvPr id="0" name=""/>
        <dsp:cNvSpPr/>
      </dsp:nvSpPr>
      <dsp:spPr>
        <a:xfrm>
          <a:off x="4204666" y="2282173"/>
          <a:ext cx="1191796" cy="13256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dirty="0"/>
            <a:t>Metrics and analytics at an early stage of development</a:t>
          </a:r>
        </a:p>
        <a:p>
          <a:pPr marL="0" lvl="0" indent="0" algn="ctr" defTabSz="488950">
            <a:lnSpc>
              <a:spcPct val="100000"/>
            </a:lnSpc>
            <a:spcBef>
              <a:spcPct val="0"/>
            </a:spcBef>
            <a:spcAft>
              <a:spcPct val="35000"/>
            </a:spcAft>
            <a:buNone/>
          </a:pPr>
          <a:r>
            <a:rPr lang="en-US" sz="1100" kern="1200" dirty="0"/>
            <a:t>Labor focus necessary</a:t>
          </a:r>
        </a:p>
      </dsp:txBody>
      <dsp:txXfrm>
        <a:off x="4204666" y="2282173"/>
        <a:ext cx="1191796" cy="1325623"/>
      </dsp:txXfrm>
    </dsp:sp>
    <dsp:sp modelId="{2FCEFC0A-4442-42D5-97ED-4F820073CCA9}">
      <dsp:nvSpPr>
        <dsp:cNvPr id="0" name=""/>
        <dsp:cNvSpPr/>
      </dsp:nvSpPr>
      <dsp:spPr>
        <a:xfrm>
          <a:off x="5992361" y="585317"/>
          <a:ext cx="417128" cy="41712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9A715E-0705-43CD-8C2B-10422393E1E1}">
      <dsp:nvSpPr>
        <dsp:cNvPr id="0" name=""/>
        <dsp:cNvSpPr/>
      </dsp:nvSpPr>
      <dsp:spPr>
        <a:xfrm>
          <a:off x="5605027" y="1132413"/>
          <a:ext cx="1191796" cy="1089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kern="1200" dirty="0"/>
            <a:t>The problem of collective remedy for collective breaches</a:t>
          </a:r>
        </a:p>
      </dsp:txBody>
      <dsp:txXfrm>
        <a:off x="5605027" y="1132413"/>
        <a:ext cx="1191796" cy="1089310"/>
      </dsp:txXfrm>
    </dsp:sp>
    <dsp:sp modelId="{10EFB12F-12AA-4039-BA39-3F09D8E8AD29}">
      <dsp:nvSpPr>
        <dsp:cNvPr id="0" name=""/>
        <dsp:cNvSpPr/>
      </dsp:nvSpPr>
      <dsp:spPr>
        <a:xfrm>
          <a:off x="5605027" y="2282173"/>
          <a:ext cx="1191796" cy="13256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dirty="0"/>
            <a:t>Remedial frameworks not developed to reflect the realities of climate-based breaches</a:t>
          </a:r>
        </a:p>
      </dsp:txBody>
      <dsp:txXfrm>
        <a:off x="5605027" y="2282173"/>
        <a:ext cx="1191796" cy="1325623"/>
      </dsp:txXfrm>
    </dsp:sp>
    <dsp:sp modelId="{DD9EF315-AB47-4E7C-905D-48A7592AFDBF}">
      <dsp:nvSpPr>
        <dsp:cNvPr id="0" name=""/>
        <dsp:cNvSpPr/>
      </dsp:nvSpPr>
      <dsp:spPr>
        <a:xfrm>
          <a:off x="7392722" y="585317"/>
          <a:ext cx="417128" cy="417128"/>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86CD2D-AEF6-4BD0-94F5-8B0CED26DFE2}">
      <dsp:nvSpPr>
        <dsp:cNvPr id="0" name=""/>
        <dsp:cNvSpPr/>
      </dsp:nvSpPr>
      <dsp:spPr>
        <a:xfrm>
          <a:off x="7005388" y="1132413"/>
          <a:ext cx="1191796" cy="1089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kern="1200" dirty="0"/>
            <a:t>Remedial Fora in their infancy</a:t>
          </a:r>
        </a:p>
      </dsp:txBody>
      <dsp:txXfrm>
        <a:off x="7005388" y="1132413"/>
        <a:ext cx="1191796" cy="1089310"/>
      </dsp:txXfrm>
    </dsp:sp>
    <dsp:sp modelId="{F4EECDB4-E5BE-41FC-BFD0-BBA90F991BFB}">
      <dsp:nvSpPr>
        <dsp:cNvPr id="0" name=""/>
        <dsp:cNvSpPr/>
      </dsp:nvSpPr>
      <dsp:spPr>
        <a:xfrm>
          <a:off x="7005388" y="2282173"/>
          <a:ext cx="1191796" cy="13256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dirty="0"/>
            <a:t>State based Non-Judicial For a</a:t>
          </a:r>
        </a:p>
        <a:p>
          <a:pPr marL="0" lvl="0" indent="0" algn="ctr" defTabSz="488950">
            <a:lnSpc>
              <a:spcPct val="100000"/>
            </a:lnSpc>
            <a:spcBef>
              <a:spcPct val="0"/>
            </a:spcBef>
            <a:spcAft>
              <a:spcPct val="35000"/>
            </a:spcAft>
            <a:buNone/>
          </a:pPr>
          <a:r>
            <a:rPr lang="en-US" sz="1100" kern="1200" dirty="0"/>
            <a:t>Non State Based Non-Judicial mechanisms	</a:t>
          </a:r>
        </a:p>
      </dsp:txBody>
      <dsp:txXfrm>
        <a:off x="7005388" y="2282173"/>
        <a:ext cx="1191796" cy="1325623"/>
      </dsp:txXfrm>
    </dsp:sp>
  </dsp:spTree>
</dsp:drawing>
</file>

<file path=ppt/diagrams/layout1.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1901EB-D6BD-8848-8FA7-CBC26CD1D1BB}" type="datetimeFigureOut">
              <a:rPr lang="en-US" smtClean="0"/>
              <a:t>12/8/22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413CD8-EEB2-FF41-B379-B546B46F7932}" type="slidenum">
              <a:rPr lang="en-US" smtClean="0"/>
              <a:t>‹#›</a:t>
            </a:fld>
            <a:endParaRPr lang="en-US" dirty="0"/>
          </a:p>
        </p:txBody>
      </p:sp>
    </p:spTree>
    <p:extLst>
      <p:ext uri="{BB962C8B-B14F-4D97-AF65-F5344CB8AC3E}">
        <p14:creationId xmlns:p14="http://schemas.microsoft.com/office/powerpoint/2010/main" val="24750448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413CD8-EEB2-FF41-B379-B546B46F7932}" type="slidenum">
              <a:rPr lang="en-US" smtClean="0"/>
              <a:t>6</a:t>
            </a:fld>
            <a:endParaRPr lang="en-US" dirty="0"/>
          </a:p>
        </p:txBody>
      </p:sp>
    </p:spTree>
    <p:extLst>
      <p:ext uri="{BB962C8B-B14F-4D97-AF65-F5344CB8AC3E}">
        <p14:creationId xmlns:p14="http://schemas.microsoft.com/office/powerpoint/2010/main" val="22977802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C7D47-4A1A-7067-30AE-E9DABB8B092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B0384E-CCB9-F3A9-03DA-8FDAC57A6E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E6ECAAC-6AAB-B091-DCA2-9ADA02502907}"/>
              </a:ext>
            </a:extLst>
          </p:cNvPr>
          <p:cNvSpPr>
            <a:spLocks noGrp="1"/>
          </p:cNvSpPr>
          <p:nvPr>
            <p:ph type="dt" sz="half" idx="10"/>
          </p:nvPr>
        </p:nvSpPr>
        <p:spPr/>
        <p:txBody>
          <a:bodyPr/>
          <a:lstStyle/>
          <a:p>
            <a:fld id="{9F8CE56F-3D6D-524A-BD4A-1920D4CC5B8B}" type="datetimeFigureOut">
              <a:rPr lang="en-US" smtClean="0"/>
              <a:t>12/8/22</a:t>
            </a:fld>
            <a:endParaRPr lang="en-US" dirty="0"/>
          </a:p>
        </p:txBody>
      </p:sp>
      <p:sp>
        <p:nvSpPr>
          <p:cNvPr id="5" name="Footer Placeholder 4">
            <a:extLst>
              <a:ext uri="{FF2B5EF4-FFF2-40B4-BE49-F238E27FC236}">
                <a16:creationId xmlns:a16="http://schemas.microsoft.com/office/drawing/2014/main" id="{377C2105-2974-8BF7-272E-2F6720AEEA1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F0F1647-7C74-3681-65FF-53CD5F3509C8}"/>
              </a:ext>
            </a:extLst>
          </p:cNvPr>
          <p:cNvSpPr>
            <a:spLocks noGrp="1"/>
          </p:cNvSpPr>
          <p:nvPr>
            <p:ph type="sldNum" sz="quarter" idx="12"/>
          </p:nvPr>
        </p:nvSpPr>
        <p:spPr/>
        <p:txBody>
          <a:bodyPr/>
          <a:lstStyle/>
          <a:p>
            <a:fld id="{8D5D525C-63A4-7C47-88A9-1776757AE599}" type="slidenum">
              <a:rPr lang="en-US" smtClean="0"/>
              <a:t>‹#›</a:t>
            </a:fld>
            <a:endParaRPr lang="en-US" dirty="0"/>
          </a:p>
        </p:txBody>
      </p:sp>
    </p:spTree>
    <p:extLst>
      <p:ext uri="{BB962C8B-B14F-4D97-AF65-F5344CB8AC3E}">
        <p14:creationId xmlns:p14="http://schemas.microsoft.com/office/powerpoint/2010/main" val="3428705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CE2F9-6B41-FF06-0108-81CEBCAF1D0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3E09EB-7919-A9B0-A713-171AD0DDDBF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F515F7-5675-36FC-4C5A-EF5543F87797}"/>
              </a:ext>
            </a:extLst>
          </p:cNvPr>
          <p:cNvSpPr>
            <a:spLocks noGrp="1"/>
          </p:cNvSpPr>
          <p:nvPr>
            <p:ph type="dt" sz="half" idx="10"/>
          </p:nvPr>
        </p:nvSpPr>
        <p:spPr/>
        <p:txBody>
          <a:bodyPr/>
          <a:lstStyle/>
          <a:p>
            <a:fld id="{9F8CE56F-3D6D-524A-BD4A-1920D4CC5B8B}" type="datetimeFigureOut">
              <a:rPr lang="en-US" smtClean="0"/>
              <a:t>12/8/22</a:t>
            </a:fld>
            <a:endParaRPr lang="en-US" dirty="0"/>
          </a:p>
        </p:txBody>
      </p:sp>
      <p:sp>
        <p:nvSpPr>
          <p:cNvPr id="5" name="Footer Placeholder 4">
            <a:extLst>
              <a:ext uri="{FF2B5EF4-FFF2-40B4-BE49-F238E27FC236}">
                <a16:creationId xmlns:a16="http://schemas.microsoft.com/office/drawing/2014/main" id="{F774A1B3-DE5B-C93C-A7BF-19F6B547DB3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8BD14F9-BB5E-608D-E96A-F416AFD64AD5}"/>
              </a:ext>
            </a:extLst>
          </p:cNvPr>
          <p:cNvSpPr>
            <a:spLocks noGrp="1"/>
          </p:cNvSpPr>
          <p:nvPr>
            <p:ph type="sldNum" sz="quarter" idx="12"/>
          </p:nvPr>
        </p:nvSpPr>
        <p:spPr/>
        <p:txBody>
          <a:bodyPr/>
          <a:lstStyle/>
          <a:p>
            <a:fld id="{8D5D525C-63A4-7C47-88A9-1776757AE599}" type="slidenum">
              <a:rPr lang="en-US" smtClean="0"/>
              <a:t>‹#›</a:t>
            </a:fld>
            <a:endParaRPr lang="en-US" dirty="0"/>
          </a:p>
        </p:txBody>
      </p:sp>
    </p:spTree>
    <p:extLst>
      <p:ext uri="{BB962C8B-B14F-4D97-AF65-F5344CB8AC3E}">
        <p14:creationId xmlns:p14="http://schemas.microsoft.com/office/powerpoint/2010/main" val="1987999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6661F2-066B-98A5-5741-F649291020C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8E6E124-EDA4-7428-4A7B-59E3ECBD1B9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31C975-CF8A-934C-C3F4-C207A86EBB2F}"/>
              </a:ext>
            </a:extLst>
          </p:cNvPr>
          <p:cNvSpPr>
            <a:spLocks noGrp="1"/>
          </p:cNvSpPr>
          <p:nvPr>
            <p:ph type="dt" sz="half" idx="10"/>
          </p:nvPr>
        </p:nvSpPr>
        <p:spPr/>
        <p:txBody>
          <a:bodyPr/>
          <a:lstStyle/>
          <a:p>
            <a:fld id="{9F8CE56F-3D6D-524A-BD4A-1920D4CC5B8B}" type="datetimeFigureOut">
              <a:rPr lang="en-US" smtClean="0"/>
              <a:t>12/8/22</a:t>
            </a:fld>
            <a:endParaRPr lang="en-US" dirty="0"/>
          </a:p>
        </p:txBody>
      </p:sp>
      <p:sp>
        <p:nvSpPr>
          <p:cNvPr id="5" name="Footer Placeholder 4">
            <a:extLst>
              <a:ext uri="{FF2B5EF4-FFF2-40B4-BE49-F238E27FC236}">
                <a16:creationId xmlns:a16="http://schemas.microsoft.com/office/drawing/2014/main" id="{1B7360DF-D1AF-4D2F-AACA-20956BD6B9E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6E08F32-500D-EE49-E6C6-5BF1C5DB3579}"/>
              </a:ext>
            </a:extLst>
          </p:cNvPr>
          <p:cNvSpPr>
            <a:spLocks noGrp="1"/>
          </p:cNvSpPr>
          <p:nvPr>
            <p:ph type="sldNum" sz="quarter" idx="12"/>
          </p:nvPr>
        </p:nvSpPr>
        <p:spPr/>
        <p:txBody>
          <a:bodyPr/>
          <a:lstStyle/>
          <a:p>
            <a:fld id="{8D5D525C-63A4-7C47-88A9-1776757AE599}" type="slidenum">
              <a:rPr lang="en-US" smtClean="0"/>
              <a:t>‹#›</a:t>
            </a:fld>
            <a:endParaRPr lang="en-US" dirty="0"/>
          </a:p>
        </p:txBody>
      </p:sp>
    </p:spTree>
    <p:extLst>
      <p:ext uri="{BB962C8B-B14F-4D97-AF65-F5344CB8AC3E}">
        <p14:creationId xmlns:p14="http://schemas.microsoft.com/office/powerpoint/2010/main" val="2164952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20D35-1F39-135A-6661-E75E43F4B1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E63D6A-EEAC-C34E-6B2D-C29E43B145D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75E93B-801E-0ADC-8019-7805179663FD}"/>
              </a:ext>
            </a:extLst>
          </p:cNvPr>
          <p:cNvSpPr>
            <a:spLocks noGrp="1"/>
          </p:cNvSpPr>
          <p:nvPr>
            <p:ph type="dt" sz="half" idx="10"/>
          </p:nvPr>
        </p:nvSpPr>
        <p:spPr/>
        <p:txBody>
          <a:bodyPr/>
          <a:lstStyle/>
          <a:p>
            <a:fld id="{9F8CE56F-3D6D-524A-BD4A-1920D4CC5B8B}" type="datetimeFigureOut">
              <a:rPr lang="en-US" smtClean="0"/>
              <a:t>12/8/22</a:t>
            </a:fld>
            <a:endParaRPr lang="en-US" dirty="0"/>
          </a:p>
        </p:txBody>
      </p:sp>
      <p:sp>
        <p:nvSpPr>
          <p:cNvPr id="5" name="Footer Placeholder 4">
            <a:extLst>
              <a:ext uri="{FF2B5EF4-FFF2-40B4-BE49-F238E27FC236}">
                <a16:creationId xmlns:a16="http://schemas.microsoft.com/office/drawing/2014/main" id="{B6BE12E0-99EE-CD9C-8671-45445C32C26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134A489-968B-E49E-8674-9DC2EE0F3212}"/>
              </a:ext>
            </a:extLst>
          </p:cNvPr>
          <p:cNvSpPr>
            <a:spLocks noGrp="1"/>
          </p:cNvSpPr>
          <p:nvPr>
            <p:ph type="sldNum" sz="quarter" idx="12"/>
          </p:nvPr>
        </p:nvSpPr>
        <p:spPr/>
        <p:txBody>
          <a:bodyPr/>
          <a:lstStyle/>
          <a:p>
            <a:fld id="{8D5D525C-63A4-7C47-88A9-1776757AE599}" type="slidenum">
              <a:rPr lang="en-US" smtClean="0"/>
              <a:t>‹#›</a:t>
            </a:fld>
            <a:endParaRPr lang="en-US" dirty="0"/>
          </a:p>
        </p:txBody>
      </p:sp>
    </p:spTree>
    <p:extLst>
      <p:ext uri="{BB962C8B-B14F-4D97-AF65-F5344CB8AC3E}">
        <p14:creationId xmlns:p14="http://schemas.microsoft.com/office/powerpoint/2010/main" val="631167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65AE6-AD4C-96CB-78A2-0AA312B0A3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5F51A5-F62C-BABA-0DDA-E0270846DE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9647FE-898B-1722-CFF3-A3E6E6523038}"/>
              </a:ext>
            </a:extLst>
          </p:cNvPr>
          <p:cNvSpPr>
            <a:spLocks noGrp="1"/>
          </p:cNvSpPr>
          <p:nvPr>
            <p:ph type="dt" sz="half" idx="10"/>
          </p:nvPr>
        </p:nvSpPr>
        <p:spPr/>
        <p:txBody>
          <a:bodyPr/>
          <a:lstStyle/>
          <a:p>
            <a:fld id="{9F8CE56F-3D6D-524A-BD4A-1920D4CC5B8B}" type="datetimeFigureOut">
              <a:rPr lang="en-US" smtClean="0"/>
              <a:t>12/8/22</a:t>
            </a:fld>
            <a:endParaRPr lang="en-US" dirty="0"/>
          </a:p>
        </p:txBody>
      </p:sp>
      <p:sp>
        <p:nvSpPr>
          <p:cNvPr id="5" name="Footer Placeholder 4">
            <a:extLst>
              <a:ext uri="{FF2B5EF4-FFF2-40B4-BE49-F238E27FC236}">
                <a16:creationId xmlns:a16="http://schemas.microsoft.com/office/drawing/2014/main" id="{3C617C6E-ECA9-C33F-24C5-E6247463358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A69716A-2C4F-9934-A382-5F62E2353125}"/>
              </a:ext>
            </a:extLst>
          </p:cNvPr>
          <p:cNvSpPr>
            <a:spLocks noGrp="1"/>
          </p:cNvSpPr>
          <p:nvPr>
            <p:ph type="sldNum" sz="quarter" idx="12"/>
          </p:nvPr>
        </p:nvSpPr>
        <p:spPr/>
        <p:txBody>
          <a:bodyPr/>
          <a:lstStyle/>
          <a:p>
            <a:fld id="{8D5D525C-63A4-7C47-88A9-1776757AE599}" type="slidenum">
              <a:rPr lang="en-US" smtClean="0"/>
              <a:t>‹#›</a:t>
            </a:fld>
            <a:endParaRPr lang="en-US" dirty="0"/>
          </a:p>
        </p:txBody>
      </p:sp>
    </p:spTree>
    <p:extLst>
      <p:ext uri="{BB962C8B-B14F-4D97-AF65-F5344CB8AC3E}">
        <p14:creationId xmlns:p14="http://schemas.microsoft.com/office/powerpoint/2010/main" val="2722723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31102-75AA-6465-B485-55B280DB28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46CC1D-E387-D146-8E77-24B4B63F4F3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F48E7AA-C120-9BC8-7EC9-ECE0A3FC60D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F43F897-85FD-027E-55C9-F4EFC6FC96AE}"/>
              </a:ext>
            </a:extLst>
          </p:cNvPr>
          <p:cNvSpPr>
            <a:spLocks noGrp="1"/>
          </p:cNvSpPr>
          <p:nvPr>
            <p:ph type="dt" sz="half" idx="10"/>
          </p:nvPr>
        </p:nvSpPr>
        <p:spPr/>
        <p:txBody>
          <a:bodyPr/>
          <a:lstStyle/>
          <a:p>
            <a:fld id="{9F8CE56F-3D6D-524A-BD4A-1920D4CC5B8B}" type="datetimeFigureOut">
              <a:rPr lang="en-US" smtClean="0"/>
              <a:t>12/8/22</a:t>
            </a:fld>
            <a:endParaRPr lang="en-US" dirty="0"/>
          </a:p>
        </p:txBody>
      </p:sp>
      <p:sp>
        <p:nvSpPr>
          <p:cNvPr id="6" name="Footer Placeholder 5">
            <a:extLst>
              <a:ext uri="{FF2B5EF4-FFF2-40B4-BE49-F238E27FC236}">
                <a16:creationId xmlns:a16="http://schemas.microsoft.com/office/drawing/2014/main" id="{0B86259D-BED8-3EB0-714F-B7685FDC873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1128081-471E-8974-44AD-C2C0D9C15CE0}"/>
              </a:ext>
            </a:extLst>
          </p:cNvPr>
          <p:cNvSpPr>
            <a:spLocks noGrp="1"/>
          </p:cNvSpPr>
          <p:nvPr>
            <p:ph type="sldNum" sz="quarter" idx="12"/>
          </p:nvPr>
        </p:nvSpPr>
        <p:spPr/>
        <p:txBody>
          <a:bodyPr/>
          <a:lstStyle/>
          <a:p>
            <a:fld id="{8D5D525C-63A4-7C47-88A9-1776757AE599}" type="slidenum">
              <a:rPr lang="en-US" smtClean="0"/>
              <a:t>‹#›</a:t>
            </a:fld>
            <a:endParaRPr lang="en-US" dirty="0"/>
          </a:p>
        </p:txBody>
      </p:sp>
    </p:spTree>
    <p:extLst>
      <p:ext uri="{BB962C8B-B14F-4D97-AF65-F5344CB8AC3E}">
        <p14:creationId xmlns:p14="http://schemas.microsoft.com/office/powerpoint/2010/main" val="107921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E9368-3AE7-2DEA-DF91-F1A6EBCEE5A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96C7FC-E093-28FB-63B5-7BD8AE4B77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BBD626-6494-51B3-620D-9437496FB6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C275479-07E8-A743-F0E9-8BE888BC51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B34704-27C3-B90A-44E0-793A6F83739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C1898A9-7772-057B-5098-E3316B62C4E1}"/>
              </a:ext>
            </a:extLst>
          </p:cNvPr>
          <p:cNvSpPr>
            <a:spLocks noGrp="1"/>
          </p:cNvSpPr>
          <p:nvPr>
            <p:ph type="dt" sz="half" idx="10"/>
          </p:nvPr>
        </p:nvSpPr>
        <p:spPr/>
        <p:txBody>
          <a:bodyPr/>
          <a:lstStyle/>
          <a:p>
            <a:fld id="{9F8CE56F-3D6D-524A-BD4A-1920D4CC5B8B}" type="datetimeFigureOut">
              <a:rPr lang="en-US" smtClean="0"/>
              <a:t>12/8/22</a:t>
            </a:fld>
            <a:endParaRPr lang="en-US" dirty="0"/>
          </a:p>
        </p:txBody>
      </p:sp>
      <p:sp>
        <p:nvSpPr>
          <p:cNvPr id="8" name="Footer Placeholder 7">
            <a:extLst>
              <a:ext uri="{FF2B5EF4-FFF2-40B4-BE49-F238E27FC236}">
                <a16:creationId xmlns:a16="http://schemas.microsoft.com/office/drawing/2014/main" id="{897FF304-88ED-C007-27BF-9661C70FF6D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46A46E6-E106-B1C5-A8B9-DDE752D63B98}"/>
              </a:ext>
            </a:extLst>
          </p:cNvPr>
          <p:cNvSpPr>
            <a:spLocks noGrp="1"/>
          </p:cNvSpPr>
          <p:nvPr>
            <p:ph type="sldNum" sz="quarter" idx="12"/>
          </p:nvPr>
        </p:nvSpPr>
        <p:spPr/>
        <p:txBody>
          <a:bodyPr/>
          <a:lstStyle/>
          <a:p>
            <a:fld id="{8D5D525C-63A4-7C47-88A9-1776757AE599}" type="slidenum">
              <a:rPr lang="en-US" smtClean="0"/>
              <a:t>‹#›</a:t>
            </a:fld>
            <a:endParaRPr lang="en-US" dirty="0"/>
          </a:p>
        </p:txBody>
      </p:sp>
    </p:spTree>
    <p:extLst>
      <p:ext uri="{BB962C8B-B14F-4D97-AF65-F5344CB8AC3E}">
        <p14:creationId xmlns:p14="http://schemas.microsoft.com/office/powerpoint/2010/main" val="3310241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67823-EC77-B92C-6731-47CEA4CB13F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78A69C6-E230-D09A-530E-3997806587FE}"/>
              </a:ext>
            </a:extLst>
          </p:cNvPr>
          <p:cNvSpPr>
            <a:spLocks noGrp="1"/>
          </p:cNvSpPr>
          <p:nvPr>
            <p:ph type="dt" sz="half" idx="10"/>
          </p:nvPr>
        </p:nvSpPr>
        <p:spPr/>
        <p:txBody>
          <a:bodyPr/>
          <a:lstStyle/>
          <a:p>
            <a:fld id="{9F8CE56F-3D6D-524A-BD4A-1920D4CC5B8B}" type="datetimeFigureOut">
              <a:rPr lang="en-US" smtClean="0"/>
              <a:t>12/8/22</a:t>
            </a:fld>
            <a:endParaRPr lang="en-US" dirty="0"/>
          </a:p>
        </p:txBody>
      </p:sp>
      <p:sp>
        <p:nvSpPr>
          <p:cNvPr id="4" name="Footer Placeholder 3">
            <a:extLst>
              <a:ext uri="{FF2B5EF4-FFF2-40B4-BE49-F238E27FC236}">
                <a16:creationId xmlns:a16="http://schemas.microsoft.com/office/drawing/2014/main" id="{2260E081-8D81-B1FF-4777-1805733383B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F30E00E-F96C-03F6-5A6C-0524EAF8BF4C}"/>
              </a:ext>
            </a:extLst>
          </p:cNvPr>
          <p:cNvSpPr>
            <a:spLocks noGrp="1"/>
          </p:cNvSpPr>
          <p:nvPr>
            <p:ph type="sldNum" sz="quarter" idx="12"/>
          </p:nvPr>
        </p:nvSpPr>
        <p:spPr/>
        <p:txBody>
          <a:bodyPr/>
          <a:lstStyle/>
          <a:p>
            <a:fld id="{8D5D525C-63A4-7C47-88A9-1776757AE599}" type="slidenum">
              <a:rPr lang="en-US" smtClean="0"/>
              <a:t>‹#›</a:t>
            </a:fld>
            <a:endParaRPr lang="en-US" dirty="0"/>
          </a:p>
        </p:txBody>
      </p:sp>
    </p:spTree>
    <p:extLst>
      <p:ext uri="{BB962C8B-B14F-4D97-AF65-F5344CB8AC3E}">
        <p14:creationId xmlns:p14="http://schemas.microsoft.com/office/powerpoint/2010/main" val="1804186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14E690-EA2D-DEB0-7C90-E4362B03BC93}"/>
              </a:ext>
            </a:extLst>
          </p:cNvPr>
          <p:cNvSpPr>
            <a:spLocks noGrp="1"/>
          </p:cNvSpPr>
          <p:nvPr>
            <p:ph type="dt" sz="half" idx="10"/>
          </p:nvPr>
        </p:nvSpPr>
        <p:spPr/>
        <p:txBody>
          <a:bodyPr/>
          <a:lstStyle/>
          <a:p>
            <a:fld id="{9F8CE56F-3D6D-524A-BD4A-1920D4CC5B8B}" type="datetimeFigureOut">
              <a:rPr lang="en-US" smtClean="0"/>
              <a:t>12/8/22</a:t>
            </a:fld>
            <a:endParaRPr lang="en-US" dirty="0"/>
          </a:p>
        </p:txBody>
      </p:sp>
      <p:sp>
        <p:nvSpPr>
          <p:cNvPr id="3" name="Footer Placeholder 2">
            <a:extLst>
              <a:ext uri="{FF2B5EF4-FFF2-40B4-BE49-F238E27FC236}">
                <a16:creationId xmlns:a16="http://schemas.microsoft.com/office/drawing/2014/main" id="{9C5E5279-0880-C961-0157-D82E5AABACE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B203E50-8D0A-E6EA-B08E-A9B7B4D8D341}"/>
              </a:ext>
            </a:extLst>
          </p:cNvPr>
          <p:cNvSpPr>
            <a:spLocks noGrp="1"/>
          </p:cNvSpPr>
          <p:nvPr>
            <p:ph type="sldNum" sz="quarter" idx="12"/>
          </p:nvPr>
        </p:nvSpPr>
        <p:spPr/>
        <p:txBody>
          <a:bodyPr/>
          <a:lstStyle/>
          <a:p>
            <a:fld id="{8D5D525C-63A4-7C47-88A9-1776757AE599}" type="slidenum">
              <a:rPr lang="en-US" smtClean="0"/>
              <a:t>‹#›</a:t>
            </a:fld>
            <a:endParaRPr lang="en-US" dirty="0"/>
          </a:p>
        </p:txBody>
      </p:sp>
    </p:spTree>
    <p:extLst>
      <p:ext uri="{BB962C8B-B14F-4D97-AF65-F5344CB8AC3E}">
        <p14:creationId xmlns:p14="http://schemas.microsoft.com/office/powerpoint/2010/main" val="4112052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8165A-8083-8DB7-B64F-AC99971E78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D8FEDBA-B2ED-51B1-4F2C-312A0B744D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CD01625-94F3-7C90-92A4-BD47E4A6F8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9D3B75-9ECE-CFC9-2E23-BBDA664B8F37}"/>
              </a:ext>
            </a:extLst>
          </p:cNvPr>
          <p:cNvSpPr>
            <a:spLocks noGrp="1"/>
          </p:cNvSpPr>
          <p:nvPr>
            <p:ph type="dt" sz="half" idx="10"/>
          </p:nvPr>
        </p:nvSpPr>
        <p:spPr/>
        <p:txBody>
          <a:bodyPr/>
          <a:lstStyle/>
          <a:p>
            <a:fld id="{9F8CE56F-3D6D-524A-BD4A-1920D4CC5B8B}" type="datetimeFigureOut">
              <a:rPr lang="en-US" smtClean="0"/>
              <a:t>12/8/22</a:t>
            </a:fld>
            <a:endParaRPr lang="en-US" dirty="0"/>
          </a:p>
        </p:txBody>
      </p:sp>
      <p:sp>
        <p:nvSpPr>
          <p:cNvPr id="6" name="Footer Placeholder 5">
            <a:extLst>
              <a:ext uri="{FF2B5EF4-FFF2-40B4-BE49-F238E27FC236}">
                <a16:creationId xmlns:a16="http://schemas.microsoft.com/office/drawing/2014/main" id="{5238B48E-81AF-F7CF-9967-7CD84260F5E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2C89E7B-CA5F-29AD-D89E-9320E8DB8E87}"/>
              </a:ext>
            </a:extLst>
          </p:cNvPr>
          <p:cNvSpPr>
            <a:spLocks noGrp="1"/>
          </p:cNvSpPr>
          <p:nvPr>
            <p:ph type="sldNum" sz="quarter" idx="12"/>
          </p:nvPr>
        </p:nvSpPr>
        <p:spPr/>
        <p:txBody>
          <a:bodyPr/>
          <a:lstStyle/>
          <a:p>
            <a:fld id="{8D5D525C-63A4-7C47-88A9-1776757AE599}" type="slidenum">
              <a:rPr lang="en-US" smtClean="0"/>
              <a:t>‹#›</a:t>
            </a:fld>
            <a:endParaRPr lang="en-US" dirty="0"/>
          </a:p>
        </p:txBody>
      </p:sp>
    </p:spTree>
    <p:extLst>
      <p:ext uri="{BB962C8B-B14F-4D97-AF65-F5344CB8AC3E}">
        <p14:creationId xmlns:p14="http://schemas.microsoft.com/office/powerpoint/2010/main" val="11542720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7F5FE-6907-D2A9-71E3-2DC1A6B228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5E6697-71BE-7F66-EA53-02AA8C5E54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DBE0722E-FA08-5DDB-025C-AEFC916AD3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0F331A-4706-0902-2AAB-56EDDEB4CC95}"/>
              </a:ext>
            </a:extLst>
          </p:cNvPr>
          <p:cNvSpPr>
            <a:spLocks noGrp="1"/>
          </p:cNvSpPr>
          <p:nvPr>
            <p:ph type="dt" sz="half" idx="10"/>
          </p:nvPr>
        </p:nvSpPr>
        <p:spPr/>
        <p:txBody>
          <a:bodyPr/>
          <a:lstStyle/>
          <a:p>
            <a:fld id="{9F8CE56F-3D6D-524A-BD4A-1920D4CC5B8B}" type="datetimeFigureOut">
              <a:rPr lang="en-US" smtClean="0"/>
              <a:t>12/8/22</a:t>
            </a:fld>
            <a:endParaRPr lang="en-US" dirty="0"/>
          </a:p>
        </p:txBody>
      </p:sp>
      <p:sp>
        <p:nvSpPr>
          <p:cNvPr id="6" name="Footer Placeholder 5">
            <a:extLst>
              <a:ext uri="{FF2B5EF4-FFF2-40B4-BE49-F238E27FC236}">
                <a16:creationId xmlns:a16="http://schemas.microsoft.com/office/drawing/2014/main" id="{AF872093-F8A0-989D-26CD-523ED358F5A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6FFCB5A-E89D-6586-68E0-DC611D439D24}"/>
              </a:ext>
            </a:extLst>
          </p:cNvPr>
          <p:cNvSpPr>
            <a:spLocks noGrp="1"/>
          </p:cNvSpPr>
          <p:nvPr>
            <p:ph type="sldNum" sz="quarter" idx="12"/>
          </p:nvPr>
        </p:nvSpPr>
        <p:spPr/>
        <p:txBody>
          <a:bodyPr/>
          <a:lstStyle/>
          <a:p>
            <a:fld id="{8D5D525C-63A4-7C47-88A9-1776757AE599}" type="slidenum">
              <a:rPr lang="en-US" smtClean="0"/>
              <a:t>‹#›</a:t>
            </a:fld>
            <a:endParaRPr lang="en-US" dirty="0"/>
          </a:p>
        </p:txBody>
      </p:sp>
    </p:spTree>
    <p:extLst>
      <p:ext uri="{BB962C8B-B14F-4D97-AF65-F5344CB8AC3E}">
        <p14:creationId xmlns:p14="http://schemas.microsoft.com/office/powerpoint/2010/main" val="25428273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2162"/>
            <a:lum/>
          </a:blip>
          <a:srcRect/>
          <a:stretch>
            <a:fillRect t="-38000" b="-38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BCF475-AF1C-562E-D3CF-85DC619DC9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20DBC0D-1ADC-494A-C2A9-0BB48BE7E0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C15FB3-4543-7C5E-1810-775CFC1FC2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8CE56F-3D6D-524A-BD4A-1920D4CC5B8B}" type="datetimeFigureOut">
              <a:rPr lang="en-US" smtClean="0"/>
              <a:t>12/8/22</a:t>
            </a:fld>
            <a:endParaRPr lang="en-US" dirty="0"/>
          </a:p>
        </p:txBody>
      </p:sp>
      <p:sp>
        <p:nvSpPr>
          <p:cNvPr id="5" name="Footer Placeholder 4">
            <a:extLst>
              <a:ext uri="{FF2B5EF4-FFF2-40B4-BE49-F238E27FC236}">
                <a16:creationId xmlns:a16="http://schemas.microsoft.com/office/drawing/2014/main" id="{467F7D6E-344B-B519-15C5-83E0684D32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728ADFFA-B8C7-5E4B-C618-7CE0B7657C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5D525C-63A4-7C47-88A9-1776757AE599}" type="slidenum">
              <a:rPr lang="en-US" smtClean="0"/>
              <a:t>‹#›</a:t>
            </a:fld>
            <a:endParaRPr lang="en-US" dirty="0"/>
          </a:p>
        </p:txBody>
      </p:sp>
    </p:spTree>
    <p:extLst>
      <p:ext uri="{BB962C8B-B14F-4D97-AF65-F5344CB8AC3E}">
        <p14:creationId xmlns:p14="http://schemas.microsoft.com/office/powerpoint/2010/main" val="15055008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www.lawfareblog.com/scientific-case-climate-liability-and-loss-and-damage-claims"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s://cupe.ca/refusing-unsafe-work-step-step-guide" TargetMode="External"/><Relationship Id="rId2" Type="http://schemas.openxmlformats.org/officeDocument/2006/relationships/image" Target="../media/image24.png"/><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hyperlink" Target="https://www.un.org/sustainabledevelopment/climate-change/" TargetMode="External"/><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undp.org/sites/g/files/zskgke326/files/publications/Climate%20and%20Labour%20Issue%20Paper_28%20April%202016_v1_lowres.pdf" TargetMode="Externa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hyperlink" Target="https://www.ilo.org/wcmsp5/groups/public/---ed_norm/---relconf/documents/meetingdocument/wcms_848632.pdf" TargetMode="External"/><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chancerylaneproject.org/climate-clauses/" TargetMode="Externa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8000" b="-38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A3AC1-E982-83AF-B4FF-959F59C0DB5D}"/>
              </a:ext>
            </a:extLst>
          </p:cNvPr>
          <p:cNvSpPr>
            <a:spLocks noGrp="1"/>
          </p:cNvSpPr>
          <p:nvPr>
            <p:ph type="ctrTitle"/>
          </p:nvPr>
        </p:nvSpPr>
        <p:spPr>
          <a:xfrm>
            <a:off x="53546" y="715641"/>
            <a:ext cx="10363200" cy="1769118"/>
          </a:xfrm>
        </p:spPr>
        <p:txBody>
          <a:bodyPr>
            <a:noAutofit/>
          </a:bodyPr>
          <a:lstStyle/>
          <a:p>
            <a:r>
              <a:rPr lang="en-US" b="1" dirty="0">
                <a:solidFill>
                  <a:schemeClr val="bg1"/>
                </a:solidFill>
              </a:rPr>
              <a:t>Climate Impacts, Labor Rights, and Pathways to Remedy</a:t>
            </a:r>
          </a:p>
        </p:txBody>
      </p:sp>
      <p:sp>
        <p:nvSpPr>
          <p:cNvPr id="3" name="Subtitle 2">
            <a:extLst>
              <a:ext uri="{FF2B5EF4-FFF2-40B4-BE49-F238E27FC236}">
                <a16:creationId xmlns:a16="http://schemas.microsoft.com/office/drawing/2014/main" id="{E2150D51-2E8B-3948-4664-19DB56520527}"/>
              </a:ext>
            </a:extLst>
          </p:cNvPr>
          <p:cNvSpPr>
            <a:spLocks noGrp="1"/>
          </p:cNvSpPr>
          <p:nvPr>
            <p:ph type="subTitle" idx="1"/>
          </p:nvPr>
        </p:nvSpPr>
        <p:spPr>
          <a:xfrm>
            <a:off x="2833816" y="4911854"/>
            <a:ext cx="9144000" cy="1655762"/>
          </a:xfrm>
        </p:spPr>
        <p:txBody>
          <a:bodyPr>
            <a:normAutofit fontScale="77500" lnSpcReduction="20000"/>
          </a:bodyPr>
          <a:lstStyle/>
          <a:p>
            <a:r>
              <a:rPr lang="en-US" sz="3600" b="1" dirty="0">
                <a:solidFill>
                  <a:schemeClr val="bg1"/>
                </a:solidFill>
              </a:rPr>
              <a:t>Larry Catá Backer</a:t>
            </a:r>
          </a:p>
          <a:p>
            <a:r>
              <a:rPr lang="en-US" b="1" dirty="0">
                <a:solidFill>
                  <a:schemeClr val="bg1"/>
                </a:solidFill>
              </a:rPr>
              <a:t>Pennsylvania State University</a:t>
            </a:r>
          </a:p>
          <a:p>
            <a:r>
              <a:rPr lang="en-US" b="1" dirty="0">
                <a:solidFill>
                  <a:schemeClr val="bg1"/>
                </a:solidFill>
              </a:rPr>
              <a:t>Workshop: </a:t>
            </a:r>
            <a:r>
              <a:rPr lang="en-US" b="1" i="1" dirty="0">
                <a:solidFill>
                  <a:schemeClr val="bg1"/>
                </a:solidFill>
              </a:rPr>
              <a:t>Weather and Work: How Climate Change Relates to Workers' Rights"/Mëtéo et Travail: Comment le Changement climatique se rapporte aux droits des travailleurs</a:t>
            </a:r>
          </a:p>
          <a:p>
            <a:r>
              <a:rPr lang="en-US" b="1" dirty="0">
                <a:solidFill>
                  <a:schemeClr val="bg1"/>
                </a:solidFill>
              </a:rPr>
              <a:t>Osgoode Hall, York University, Toronto, Canada  8 December 2022</a:t>
            </a:r>
          </a:p>
        </p:txBody>
      </p:sp>
    </p:spTree>
    <p:extLst>
      <p:ext uri="{BB962C8B-B14F-4D97-AF65-F5344CB8AC3E}">
        <p14:creationId xmlns:p14="http://schemas.microsoft.com/office/powerpoint/2010/main" val="1504955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0">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AC4C3AA-15B6-4211-3448-78D0CDEC9844}"/>
              </a:ext>
            </a:extLst>
          </p:cNvPr>
          <p:cNvSpPr>
            <a:spLocks noGrp="1"/>
          </p:cNvSpPr>
          <p:nvPr>
            <p:ph type="title"/>
          </p:nvPr>
        </p:nvSpPr>
        <p:spPr>
          <a:xfrm>
            <a:off x="6739128" y="638089"/>
            <a:ext cx="4818888" cy="1476801"/>
          </a:xfrm>
        </p:spPr>
        <p:txBody>
          <a:bodyPr vert="horz" lIns="91440" tIns="45720" rIns="91440" bIns="45720" rtlCol="0" anchor="b">
            <a:normAutofit/>
          </a:bodyPr>
          <a:lstStyle/>
          <a:p>
            <a:r>
              <a:rPr lang="en-US" sz="5000" kern="1200" dirty="0">
                <a:solidFill>
                  <a:schemeClr val="tx1"/>
                </a:solidFill>
                <a:latin typeface="+mj-lt"/>
                <a:ea typeface="+mj-ea"/>
                <a:cs typeface="+mj-cs"/>
              </a:rPr>
              <a:t>Constraints: Remedial</a:t>
            </a:r>
          </a:p>
        </p:txBody>
      </p:sp>
      <p:pic>
        <p:nvPicPr>
          <p:cNvPr id="6" name="Content Placeholder 5" descr="Chart, bar chart, waterfall chart&#10;&#10;Description automatically generated">
            <a:extLst>
              <a:ext uri="{FF2B5EF4-FFF2-40B4-BE49-F238E27FC236}">
                <a16:creationId xmlns:a16="http://schemas.microsoft.com/office/drawing/2014/main" id="{D5AE8C66-4DBE-97AD-25ED-28F941EFAB33}"/>
              </a:ext>
            </a:extLst>
          </p:cNvPr>
          <p:cNvPicPr>
            <a:picLocks noGrp="1" noChangeAspect="1"/>
          </p:cNvPicPr>
          <p:nvPr>
            <p:ph sz="half" idx="2"/>
          </p:nvPr>
        </p:nvPicPr>
        <p:blipFill>
          <a:blip r:embed="rId2"/>
          <a:stretch>
            <a:fillRect/>
          </a:stretch>
        </p:blipFill>
        <p:spPr>
          <a:xfrm>
            <a:off x="113785" y="27864"/>
            <a:ext cx="3988658" cy="4285288"/>
          </a:xfrm>
          <a:prstGeom prst="rect">
            <a:avLst/>
          </a:prstGeom>
        </p:spPr>
      </p:pic>
      <p:sp>
        <p:nvSpPr>
          <p:cNvPr id="16"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12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0" name="Content Placeholder 2">
            <a:extLst>
              <a:ext uri="{FF2B5EF4-FFF2-40B4-BE49-F238E27FC236}">
                <a16:creationId xmlns:a16="http://schemas.microsoft.com/office/drawing/2014/main" id="{0C20DD3A-05CE-2039-2CCA-94B777523422}"/>
              </a:ext>
            </a:extLst>
          </p:cNvPr>
          <p:cNvGraphicFramePr>
            <a:graphicFrameLocks noGrp="1"/>
          </p:cNvGraphicFramePr>
          <p:nvPr>
            <p:ph sz="half" idx="1"/>
          </p:nvPr>
        </p:nvGraphicFramePr>
        <p:xfrm>
          <a:off x="3991232" y="2449788"/>
          <a:ext cx="8200768" cy="41931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55B5796E-306E-0005-56D9-32E7DBE46315}"/>
              </a:ext>
            </a:extLst>
          </p:cNvPr>
          <p:cNvSpPr txBox="1"/>
          <p:nvPr/>
        </p:nvSpPr>
        <p:spPr>
          <a:xfrm>
            <a:off x="230700" y="4848053"/>
            <a:ext cx="3043841" cy="830997"/>
          </a:xfrm>
          <a:prstGeom prst="rect">
            <a:avLst/>
          </a:prstGeom>
          <a:noFill/>
        </p:spPr>
        <p:txBody>
          <a:bodyPr wrap="square" rtlCol="0">
            <a:spAutoFit/>
          </a:bodyPr>
          <a:lstStyle/>
          <a:p>
            <a:r>
              <a:rPr lang="en-US" sz="1600" b="1" dirty="0">
                <a:hlinkClick r:id="rId8"/>
              </a:rPr>
              <a:t>The Scientific Case for Climate Liability and Loss and Damage Claims</a:t>
            </a:r>
            <a:r>
              <a:rPr lang="en-US" sz="1600" b="1" dirty="0"/>
              <a:t> (Lawfare 11-2022)</a:t>
            </a:r>
          </a:p>
        </p:txBody>
      </p:sp>
    </p:spTree>
    <p:extLst>
      <p:ext uri="{BB962C8B-B14F-4D97-AF65-F5344CB8AC3E}">
        <p14:creationId xmlns:p14="http://schemas.microsoft.com/office/powerpoint/2010/main" val="21169000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picture containing floor link https://www.safeopedia.com/2/1500/legislation/how-to-refuse-unsafe-work&#10;Description automatically generated">
            <a:extLst>
              <a:ext uri="{FF2B5EF4-FFF2-40B4-BE49-F238E27FC236}">
                <a16:creationId xmlns:a16="http://schemas.microsoft.com/office/drawing/2014/main" id="{9C14D032-AC1F-7DCE-26C3-CF103C4441B0}"/>
              </a:ext>
            </a:extLst>
          </p:cNvPr>
          <p:cNvPicPr>
            <a:picLocks noGrp="1" noChangeAspect="1"/>
          </p:cNvPicPr>
          <p:nvPr>
            <p:ph sz="half" idx="2"/>
          </p:nvPr>
        </p:nvPicPr>
        <p:blipFill rotWithShape="1">
          <a:blip r:embed="rId2"/>
          <a:srcRect t="16974"/>
          <a:stretch/>
        </p:blipFill>
        <p:spPr>
          <a:xfrm>
            <a:off x="-78828" y="-11422"/>
            <a:ext cx="12192000" cy="6857990"/>
          </a:xfrm>
          <a:prstGeom prst="rect">
            <a:avLst/>
          </a:prstGeom>
        </p:spPr>
      </p:pic>
      <p:sp>
        <p:nvSpPr>
          <p:cNvPr id="1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dirty="0"/>
          </a:p>
        </p:txBody>
      </p:sp>
      <p:sp>
        <p:nvSpPr>
          <p:cNvPr id="2" name="Title 1">
            <a:extLst>
              <a:ext uri="{FF2B5EF4-FFF2-40B4-BE49-F238E27FC236}">
                <a16:creationId xmlns:a16="http://schemas.microsoft.com/office/drawing/2014/main" id="{7B63F7B3-953B-8698-79B7-36082A155EC0}"/>
              </a:ext>
            </a:extLst>
          </p:cNvPr>
          <p:cNvSpPr>
            <a:spLocks noGrp="1"/>
          </p:cNvSpPr>
          <p:nvPr>
            <p:ph type="title"/>
          </p:nvPr>
        </p:nvSpPr>
        <p:spPr>
          <a:xfrm>
            <a:off x="709448" y="1913950"/>
            <a:ext cx="4204137" cy="1342754"/>
          </a:xfrm>
        </p:spPr>
        <p:txBody>
          <a:bodyPr vert="horz" lIns="91440" tIns="45720" rIns="91440" bIns="45720" rtlCol="0" anchor="ctr">
            <a:normAutofit/>
          </a:bodyPr>
          <a:lstStyle/>
          <a:p>
            <a:pPr algn="ctr"/>
            <a:r>
              <a:rPr lang="en-US" sz="2500" b="1" dirty="0"/>
              <a:t>Lost in the Shuffle: </a:t>
            </a:r>
            <a:br>
              <a:rPr lang="en-US" sz="2500" b="1" dirty="0"/>
            </a:br>
            <a:r>
              <a:rPr lang="en-US" sz="2500" b="1" dirty="0"/>
              <a:t>Labor Instrumentalization Rights and Climate Degradation</a:t>
            </a:r>
          </a:p>
        </p:txBody>
      </p:sp>
      <p:cxnSp>
        <p:nvCxnSpPr>
          <p:cNvPr id="13" name="Straight Connector 1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CBA1F06-451E-7EF1-AA07-2F448713CB17}"/>
              </a:ext>
            </a:extLst>
          </p:cNvPr>
          <p:cNvSpPr>
            <a:spLocks noGrp="1"/>
          </p:cNvSpPr>
          <p:nvPr>
            <p:ph sz="half" idx="1"/>
          </p:nvPr>
        </p:nvSpPr>
        <p:spPr>
          <a:xfrm>
            <a:off x="78828" y="3417572"/>
            <a:ext cx="5395215" cy="3279783"/>
          </a:xfrm>
        </p:spPr>
        <p:txBody>
          <a:bodyPr vert="horz" lIns="91440" tIns="45720" rIns="91440" bIns="45720" rtlCol="0" anchor="ctr">
            <a:normAutofit/>
          </a:bodyPr>
          <a:lstStyle/>
          <a:p>
            <a:r>
              <a:rPr lang="en-US" sz="1600" b="1" dirty="0"/>
              <a:t>State duty and corporate responsibility to reduce the use of labor as a vehicle to climate degradation</a:t>
            </a:r>
          </a:p>
          <a:p>
            <a:pPr lvl="1"/>
            <a:r>
              <a:rPr lang="en-US" sz="1600" dirty="0"/>
              <a:t>Read this into ILO Conventions, UNGP, or OECD GME?</a:t>
            </a:r>
          </a:p>
          <a:p>
            <a:r>
              <a:rPr lang="en-US" sz="1600" b="1" dirty="0"/>
              <a:t>Administrative law and compliance issues </a:t>
            </a:r>
          </a:p>
          <a:p>
            <a:pPr lvl="1"/>
            <a:r>
              <a:rPr lang="en-US" sz="1600" dirty="0"/>
              <a:t>Civil and criminal penalties</a:t>
            </a:r>
          </a:p>
          <a:p>
            <a:pPr lvl="1"/>
            <a:r>
              <a:rPr lang="en-US" sz="1600" dirty="0"/>
              <a:t>Breach of duty (Shareholder litigation) </a:t>
            </a:r>
          </a:p>
          <a:p>
            <a:r>
              <a:rPr lang="en-US" sz="1600" b="1" dirty="0"/>
              <a:t>Labor right to refuse to follow rules or directions that directly or indirectly degrade environment</a:t>
            </a:r>
          </a:p>
          <a:p>
            <a:pPr lvl="1"/>
            <a:r>
              <a:rPr lang="en-US" sz="1600" dirty="0"/>
              <a:t>Development of labor collective protections</a:t>
            </a:r>
          </a:p>
          <a:p>
            <a:pPr lvl="1"/>
            <a:r>
              <a:rPr lang="en-US" sz="1600" dirty="0"/>
              <a:t>Piggyback on developing right to refuse unsafe work</a:t>
            </a:r>
          </a:p>
          <a:p>
            <a:pPr lvl="1"/>
            <a:r>
              <a:rPr lang="en-US" sz="1600" dirty="0"/>
              <a:t>Needs substantial development to be effective</a:t>
            </a:r>
          </a:p>
        </p:txBody>
      </p:sp>
      <p:pic>
        <p:nvPicPr>
          <p:cNvPr id="8" name="Picture 7" descr="Diagram&#10;&#10;Description automatically generated with low confidence">
            <a:hlinkClick r:id="rId3"/>
            <a:extLst>
              <a:ext uri="{FF2B5EF4-FFF2-40B4-BE49-F238E27FC236}">
                <a16:creationId xmlns:a16="http://schemas.microsoft.com/office/drawing/2014/main" id="{5EFA0BA9-DD7C-7862-5FA6-A2FF1B73B7D3}"/>
              </a:ext>
            </a:extLst>
          </p:cNvPr>
          <p:cNvPicPr>
            <a:picLocks noChangeAspect="1"/>
          </p:cNvPicPr>
          <p:nvPr/>
        </p:nvPicPr>
        <p:blipFill>
          <a:blip r:embed="rId4"/>
          <a:stretch>
            <a:fillRect/>
          </a:stretch>
        </p:blipFill>
        <p:spPr>
          <a:xfrm>
            <a:off x="10379676" y="11432"/>
            <a:ext cx="1733496" cy="2692400"/>
          </a:xfrm>
          <a:prstGeom prst="rect">
            <a:avLst/>
          </a:prstGeom>
        </p:spPr>
      </p:pic>
    </p:spTree>
    <p:extLst>
      <p:ext uri="{BB962C8B-B14F-4D97-AF65-F5344CB8AC3E}">
        <p14:creationId xmlns:p14="http://schemas.microsoft.com/office/powerpoint/2010/main" val="39465412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41C8B-434E-A462-CF23-C882E31885DC}"/>
              </a:ext>
            </a:extLst>
          </p:cNvPr>
          <p:cNvSpPr>
            <a:spLocks noGrp="1"/>
          </p:cNvSpPr>
          <p:nvPr>
            <p:ph type="title"/>
          </p:nvPr>
        </p:nvSpPr>
        <p:spPr>
          <a:xfrm>
            <a:off x="185352" y="0"/>
            <a:ext cx="3661719" cy="1325563"/>
          </a:xfrm>
        </p:spPr>
        <p:txBody>
          <a:bodyPr/>
          <a:lstStyle/>
          <a:p>
            <a:r>
              <a:rPr lang="en-US" dirty="0"/>
              <a:t>Possible Future Trajectories </a:t>
            </a:r>
          </a:p>
        </p:txBody>
      </p:sp>
      <p:sp>
        <p:nvSpPr>
          <p:cNvPr id="3" name="Content Placeholder 2">
            <a:extLst>
              <a:ext uri="{FF2B5EF4-FFF2-40B4-BE49-F238E27FC236}">
                <a16:creationId xmlns:a16="http://schemas.microsoft.com/office/drawing/2014/main" id="{6E4BB1B3-DEBD-F29E-82BD-3A99B77C65B9}"/>
              </a:ext>
            </a:extLst>
          </p:cNvPr>
          <p:cNvSpPr>
            <a:spLocks noGrp="1"/>
          </p:cNvSpPr>
          <p:nvPr>
            <p:ph sz="half" idx="1"/>
          </p:nvPr>
        </p:nvSpPr>
        <p:spPr>
          <a:xfrm>
            <a:off x="0" y="1618735"/>
            <a:ext cx="4522573" cy="5239265"/>
          </a:xfrm>
        </p:spPr>
        <p:txBody>
          <a:bodyPr>
            <a:normAutofit fontScale="62500" lnSpcReduction="20000"/>
          </a:bodyPr>
          <a:lstStyle/>
          <a:p>
            <a:r>
              <a:rPr lang="en-US" sz="3200" b="1" dirty="0"/>
              <a:t>Trajectories</a:t>
            </a:r>
          </a:p>
          <a:p>
            <a:pPr lvl="1"/>
            <a:r>
              <a:rPr lang="en-US" sz="3200" dirty="0"/>
              <a:t>Labor autonomy as agents for compliance within economic entities (work refusals etc.)</a:t>
            </a:r>
          </a:p>
          <a:p>
            <a:pPr lvl="1"/>
            <a:r>
              <a:rPr lang="en-US" sz="3200" dirty="0"/>
              <a:t>Heightened compliance-based  cultures</a:t>
            </a:r>
          </a:p>
          <a:p>
            <a:pPr lvl="1"/>
            <a:r>
              <a:rPr lang="en-US" sz="3200" dirty="0"/>
              <a:t>The rise of measurement and valuation (costing climate degradation in financial statements; teasing cost of contribution to degradation)</a:t>
            </a:r>
          </a:p>
          <a:p>
            <a:pPr lvl="1"/>
            <a:r>
              <a:rPr lang="en-US" sz="3200" dirty="0"/>
              <a:t>Rethinking principles of causation and damages in tort</a:t>
            </a:r>
          </a:p>
          <a:p>
            <a:pPr lvl="1"/>
            <a:r>
              <a:rPr lang="en-US" sz="3200" dirty="0"/>
              <a:t>Rethinking scope of jurisdiction and rights to enforce and seek damages (right to bring actions, scope of remedial toolkits)</a:t>
            </a:r>
          </a:p>
          <a:p>
            <a:pPr lvl="1"/>
            <a:r>
              <a:rPr lang="en-US" sz="3200" dirty="0"/>
              <a:t>Reducing the barrier of sovereign immunity and the litigation of public  positive duties</a:t>
            </a:r>
          </a:p>
          <a:p>
            <a:pPr lvl="1"/>
            <a:r>
              <a:rPr lang="en-US" sz="3200" dirty="0"/>
              <a:t>Reparations (states); Workers Comp regimes (individuals)</a:t>
            </a:r>
          </a:p>
          <a:p>
            <a:endParaRPr lang="en-US" dirty="0"/>
          </a:p>
          <a:p>
            <a:endParaRPr lang="en-US" dirty="0"/>
          </a:p>
        </p:txBody>
      </p:sp>
      <p:sp>
        <p:nvSpPr>
          <p:cNvPr id="4" name="Content Placeholder 3">
            <a:extLst>
              <a:ext uri="{FF2B5EF4-FFF2-40B4-BE49-F238E27FC236}">
                <a16:creationId xmlns:a16="http://schemas.microsoft.com/office/drawing/2014/main" id="{B7487ED5-0944-4766-07C5-02D4127B4F68}"/>
              </a:ext>
            </a:extLst>
          </p:cNvPr>
          <p:cNvSpPr>
            <a:spLocks noGrp="1"/>
          </p:cNvSpPr>
          <p:nvPr>
            <p:ph sz="half" idx="2"/>
          </p:nvPr>
        </p:nvSpPr>
        <p:spPr>
          <a:xfrm>
            <a:off x="4930346" y="4003589"/>
            <a:ext cx="7092777" cy="2854411"/>
          </a:xfrm>
        </p:spPr>
        <p:txBody>
          <a:bodyPr>
            <a:normAutofit fontScale="62500" lnSpcReduction="20000"/>
          </a:bodyPr>
          <a:lstStyle/>
          <a:p>
            <a:r>
              <a:rPr lang="en-US" sz="2900" dirty="0"/>
              <a:t>Cautions</a:t>
            </a:r>
          </a:p>
          <a:p>
            <a:pPr lvl="1"/>
            <a:r>
              <a:rPr lang="en-US" sz="2900" dirty="0"/>
              <a:t>Protecting democratic principles in the exercise of public authority</a:t>
            </a:r>
          </a:p>
          <a:p>
            <a:pPr lvl="1"/>
            <a:r>
              <a:rPr lang="en-US" sz="2900" dirty="0"/>
              <a:t>The problems of delegation and governmentalization of private sector</a:t>
            </a:r>
          </a:p>
          <a:p>
            <a:pPr lvl="1"/>
            <a:r>
              <a:rPr lang="en-US" sz="2900" dirty="0"/>
              <a:t>The inefficiencies of a judicial mechanisms</a:t>
            </a:r>
          </a:p>
          <a:p>
            <a:pPr lvl="1"/>
            <a:r>
              <a:rPr lang="en-US" sz="2900" dirty="0"/>
              <a:t>Measurement bias and integrity</a:t>
            </a:r>
          </a:p>
          <a:p>
            <a:pPr lvl="1"/>
            <a:r>
              <a:rPr lang="en-US" sz="2900" dirty="0"/>
              <a:t>Accountability for analytics</a:t>
            </a:r>
          </a:p>
          <a:p>
            <a:pPr lvl="1"/>
            <a:r>
              <a:rPr lang="en-US" sz="2900" dirty="0"/>
              <a:t>Transposability; coordination and national context</a:t>
            </a:r>
          </a:p>
          <a:p>
            <a:pPr lvl="1"/>
            <a:r>
              <a:rPr lang="en-US" sz="2900" dirty="0"/>
              <a:t>Fairness in allocating both protection and responsibility and sensitivity to traditionally vulnerable groups</a:t>
            </a:r>
          </a:p>
          <a:p>
            <a:pPr lvl="1"/>
            <a:r>
              <a:rPr lang="en-US" sz="2900" dirty="0"/>
              <a:t>Opt outs and waivers (traditional rights; cultural imperatives etc.)</a:t>
            </a:r>
          </a:p>
          <a:p>
            <a:endParaRPr lang="en-US" dirty="0"/>
          </a:p>
        </p:txBody>
      </p:sp>
      <p:pic>
        <p:nvPicPr>
          <p:cNvPr id="6" name="Picture 5" descr="A group of people holding signs&#10;&#10;Description automatically generated">
            <a:extLst>
              <a:ext uri="{FF2B5EF4-FFF2-40B4-BE49-F238E27FC236}">
                <a16:creationId xmlns:a16="http://schemas.microsoft.com/office/drawing/2014/main" id="{783F4C4B-448D-686C-87BA-00BECF31D347}"/>
              </a:ext>
            </a:extLst>
          </p:cNvPr>
          <p:cNvPicPr>
            <a:picLocks noChangeAspect="1"/>
          </p:cNvPicPr>
          <p:nvPr/>
        </p:nvPicPr>
        <p:blipFill>
          <a:blip r:embed="rId2"/>
          <a:stretch>
            <a:fillRect/>
          </a:stretch>
        </p:blipFill>
        <p:spPr>
          <a:xfrm>
            <a:off x="6833287" y="160639"/>
            <a:ext cx="5065928" cy="3752072"/>
          </a:xfrm>
          <a:prstGeom prst="rect">
            <a:avLst/>
          </a:prstGeom>
        </p:spPr>
      </p:pic>
    </p:spTree>
    <p:extLst>
      <p:ext uri="{BB962C8B-B14F-4D97-AF65-F5344CB8AC3E}">
        <p14:creationId xmlns:p14="http://schemas.microsoft.com/office/powerpoint/2010/main" val="86664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Video 8">
            <a:extLst>
              <a:ext uri="{FF2B5EF4-FFF2-40B4-BE49-F238E27FC236}">
                <a16:creationId xmlns:a16="http://schemas.microsoft.com/office/drawing/2014/main" id="{0CF1AE9E-A6A6-3D4B-5138-873A2277804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p:blipFill>
        <p:spPr>
          <a:xfrm>
            <a:off x="-3047" y="10"/>
            <a:ext cx="12191999" cy="6857990"/>
          </a:xfrm>
          <a:prstGeom prst="rect">
            <a:avLst/>
          </a:prstGeom>
        </p:spPr>
      </p:pic>
      <p:sp>
        <p:nvSpPr>
          <p:cNvPr id="15" name="Rectangle 14">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314FB059-B18C-1B8A-B77B-E44EAB4D26E3}"/>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dirty="0">
                <a:solidFill>
                  <a:srgbClr val="FFFFFF"/>
                </a:solidFill>
              </a:rPr>
              <a:t>Questions?</a:t>
            </a:r>
          </a:p>
        </p:txBody>
      </p:sp>
    </p:spTree>
    <p:extLst>
      <p:ext uri="{BB962C8B-B14F-4D97-AF65-F5344CB8AC3E}">
        <p14:creationId xmlns:p14="http://schemas.microsoft.com/office/powerpoint/2010/main" val="974921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7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mute="1">
                <p:cTn id="12" repeatCount="indefinite" fill="hold" display="0">
                  <p:stCondLst>
                    <p:cond delay="indefinite"/>
                  </p:stCondLst>
                </p:cTn>
                <p:tgtEl>
                  <p:spTgt spid="9"/>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8000" b="-38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2B23D-9611-E64A-7797-F7B29A9D4C9C}"/>
              </a:ext>
            </a:extLst>
          </p:cNvPr>
          <p:cNvSpPr>
            <a:spLocks noGrp="1"/>
          </p:cNvSpPr>
          <p:nvPr>
            <p:ph type="title"/>
          </p:nvPr>
        </p:nvSpPr>
        <p:spPr>
          <a:xfrm>
            <a:off x="1795848" y="599903"/>
            <a:ext cx="1977082" cy="1325563"/>
          </a:xfrm>
        </p:spPr>
        <p:txBody>
          <a:bodyPr/>
          <a:lstStyle/>
          <a:p>
            <a:r>
              <a:rPr lang="en-US" b="1" dirty="0">
                <a:solidFill>
                  <a:schemeClr val="bg1"/>
                </a:solidFill>
              </a:rPr>
              <a:t>Thanks!</a:t>
            </a:r>
          </a:p>
        </p:txBody>
      </p:sp>
    </p:spTree>
    <p:extLst>
      <p:ext uri="{BB962C8B-B14F-4D97-AF65-F5344CB8AC3E}">
        <p14:creationId xmlns:p14="http://schemas.microsoft.com/office/powerpoint/2010/main" val="42383751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11">
            <a:extLst>
              <a:ext uri="{FF2B5EF4-FFF2-40B4-BE49-F238E27FC236}">
                <a16:creationId xmlns:a16="http://schemas.microsoft.com/office/drawing/2014/main" id="{73C994B4-9721-4148-9EEC-6793CECDE8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3" y="-1"/>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4" name="Rectangle 13">
            <a:extLst>
              <a:ext uri="{FF2B5EF4-FFF2-40B4-BE49-F238E27FC236}">
                <a16:creationId xmlns:a16="http://schemas.microsoft.com/office/drawing/2014/main" id="{F9D95E49-763A-4886-B038-82F7347405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5" name="Rectangle 15">
            <a:extLst>
              <a:ext uri="{FF2B5EF4-FFF2-40B4-BE49-F238E27FC236}">
                <a16:creationId xmlns:a16="http://schemas.microsoft.com/office/drawing/2014/main" id="{99B60357-232D-4489-8786-BF4E4F74BA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0"/>
            <a:ext cx="471569" cy="2274927"/>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Neue Medium"/>
              <a:ea typeface="Helvetica Neue Medium"/>
              <a:cs typeface="Helvetica Neue Medium"/>
              <a:sym typeface="Helvetica Neue Medium"/>
            </a:endParaRPr>
          </a:p>
        </p:txBody>
      </p:sp>
      <p:sp>
        <p:nvSpPr>
          <p:cNvPr id="26" name="Rectangle 17">
            <a:extLst>
              <a:ext uri="{FF2B5EF4-FFF2-40B4-BE49-F238E27FC236}">
                <a16:creationId xmlns:a16="http://schemas.microsoft.com/office/drawing/2014/main" id="{28928A89-D0B3-42AC-80FB-CA7D445693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4" y="727069"/>
            <a:ext cx="10713676"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2BC927E-470F-3150-AD57-322D5F2125E0}"/>
              </a:ext>
            </a:extLst>
          </p:cNvPr>
          <p:cNvSpPr>
            <a:spLocks noGrp="1"/>
          </p:cNvSpPr>
          <p:nvPr>
            <p:ph type="title"/>
          </p:nvPr>
        </p:nvSpPr>
        <p:spPr>
          <a:xfrm>
            <a:off x="422144" y="2774907"/>
            <a:ext cx="5294293" cy="3263582"/>
          </a:xfrm>
        </p:spPr>
        <p:txBody>
          <a:bodyPr vert="horz" lIns="91440" tIns="45720" rIns="91440" bIns="45720" rtlCol="0" anchor="t">
            <a:normAutofit/>
          </a:bodyPr>
          <a:lstStyle/>
          <a:p>
            <a:r>
              <a:rPr lang="en-US" sz="4800" dirty="0"/>
              <a:t>The Problem: Climate Change; Climate Action</a:t>
            </a:r>
          </a:p>
        </p:txBody>
      </p:sp>
      <p:pic>
        <p:nvPicPr>
          <p:cNvPr id="7" name="Content Placeholder 6" descr="Shape, rectangle&#10;&#10;Description automatically generated">
            <a:extLst>
              <a:ext uri="{FF2B5EF4-FFF2-40B4-BE49-F238E27FC236}">
                <a16:creationId xmlns:a16="http://schemas.microsoft.com/office/drawing/2014/main" id="{1A5676D3-48F7-F3EB-5F98-5895729E5555}"/>
              </a:ext>
            </a:extLst>
          </p:cNvPr>
          <p:cNvPicPr>
            <a:picLocks noGrp="1" noChangeAspect="1"/>
          </p:cNvPicPr>
          <p:nvPr>
            <p:ph sz="half" idx="1"/>
          </p:nvPr>
        </p:nvPicPr>
        <p:blipFill rotWithShape="1">
          <a:blip r:embed="rId2"/>
          <a:srcRect l="4393" r="18986" b="1"/>
          <a:stretch/>
        </p:blipFill>
        <p:spPr>
          <a:xfrm>
            <a:off x="471576" y="10"/>
            <a:ext cx="10894411" cy="2274917"/>
          </a:xfrm>
          <a:prstGeom prst="rect">
            <a:avLst/>
          </a:prstGeom>
        </p:spPr>
      </p:pic>
      <p:sp>
        <p:nvSpPr>
          <p:cNvPr id="5" name="Content Placeholder 4">
            <a:extLst>
              <a:ext uri="{FF2B5EF4-FFF2-40B4-BE49-F238E27FC236}">
                <a16:creationId xmlns:a16="http://schemas.microsoft.com/office/drawing/2014/main" id="{F6270760-9532-415B-6BAD-4ACD58F195EF}"/>
              </a:ext>
            </a:extLst>
          </p:cNvPr>
          <p:cNvSpPr>
            <a:spLocks noGrp="1"/>
          </p:cNvSpPr>
          <p:nvPr>
            <p:ph sz="half" idx="2"/>
          </p:nvPr>
        </p:nvSpPr>
        <p:spPr>
          <a:xfrm>
            <a:off x="6003984" y="2823718"/>
            <a:ext cx="4956417" cy="3168763"/>
          </a:xfrm>
        </p:spPr>
        <p:txBody>
          <a:bodyPr vert="horz" lIns="91440" tIns="45720" rIns="91440" bIns="45720" rtlCol="0" anchor="t">
            <a:normAutofit/>
          </a:bodyPr>
          <a:lstStyle/>
          <a:p>
            <a:r>
              <a:rPr lang="en-US" sz="1500" dirty="0"/>
              <a:t>The global temperature has already risen 1.1ºC above the pre-industrial level, with glaciers melting and the sea level rising.  Impacts of climate change also includes flooding and drought, displacing millions of people, sinking them into poverty and hunger, denying them access to basic services, such as health and education, expanding inequalities, stifling economic growth and even causing conflict.   By 2030, an estimated 700 million people will be at risk of displacement by drought alone. </a:t>
            </a:r>
          </a:p>
          <a:p>
            <a:r>
              <a:rPr lang="en-US" sz="1500" dirty="0"/>
              <a:t>Taking urgent action to combat climate change and its devastating impacts is therefore an imperative to save lives and livelihood, and key to making the 2030 Agenda for Sustainable Development and its 17 Goals – the blueprint for a better future – a reality. (</a:t>
            </a:r>
            <a:r>
              <a:rPr lang="en-US" sz="1500" dirty="0">
                <a:hlinkClick r:id="rId3"/>
              </a:rPr>
              <a:t>SDG 13</a:t>
            </a:r>
            <a:r>
              <a:rPr lang="en-US" sz="1500" dirty="0"/>
              <a:t>)</a:t>
            </a:r>
          </a:p>
          <a:p>
            <a:endParaRPr lang="en-US" sz="1500" dirty="0"/>
          </a:p>
        </p:txBody>
      </p:sp>
      <p:cxnSp>
        <p:nvCxnSpPr>
          <p:cNvPr id="27" name="Straight Connector 19">
            <a:extLst>
              <a:ext uri="{FF2B5EF4-FFF2-40B4-BE49-F238E27FC236}">
                <a16:creationId xmlns:a16="http://schemas.microsoft.com/office/drawing/2014/main" id="{F085D7B9-E066-4923-8CB7-294BF306296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365990"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5443840-A796-4C43-8DC1-1B738EFEC5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51930"/>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32591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Content Placeholder 5" descr="A picture containing mountain, outdoor, sky, nature&#10;&#10;Description automatically generated">
            <a:extLst>
              <a:ext uri="{FF2B5EF4-FFF2-40B4-BE49-F238E27FC236}">
                <a16:creationId xmlns:a16="http://schemas.microsoft.com/office/drawing/2014/main" id="{1AB46B73-C088-DC5B-5793-92902B5FC776}"/>
              </a:ext>
            </a:extLst>
          </p:cNvPr>
          <p:cNvPicPr>
            <a:picLocks noGrp="1" noChangeAspect="1"/>
          </p:cNvPicPr>
          <p:nvPr>
            <p:ph sz="half" idx="2"/>
          </p:nvPr>
        </p:nvPicPr>
        <p:blipFill rotWithShape="1">
          <a:blip r:embed="rId2"/>
          <a:srcRect t="1158" b="27741"/>
          <a:stretch/>
        </p:blipFill>
        <p:spPr>
          <a:xfrm>
            <a:off x="1"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B8F3438-97E5-07DE-CAF9-0807E789F6B0}"/>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sz="4000" dirty="0"/>
              <a:t>Climate in the Anthropocene</a:t>
            </a:r>
          </a:p>
        </p:txBody>
      </p:sp>
      <p:sp>
        <p:nvSpPr>
          <p:cNvPr id="3" name="Content Placeholder 2">
            <a:extLst>
              <a:ext uri="{FF2B5EF4-FFF2-40B4-BE49-F238E27FC236}">
                <a16:creationId xmlns:a16="http://schemas.microsoft.com/office/drawing/2014/main" id="{3253B59D-FA26-7745-576F-B51207278FE8}"/>
              </a:ext>
            </a:extLst>
          </p:cNvPr>
          <p:cNvSpPr>
            <a:spLocks noGrp="1"/>
          </p:cNvSpPr>
          <p:nvPr>
            <p:ph sz="half" idx="1"/>
          </p:nvPr>
        </p:nvSpPr>
        <p:spPr>
          <a:xfrm>
            <a:off x="6610865" y="2265037"/>
            <a:ext cx="5474043" cy="4494108"/>
          </a:xfrm>
        </p:spPr>
        <p:txBody>
          <a:bodyPr vert="horz" lIns="91440" tIns="45720" rIns="91440" bIns="45720" rtlCol="0">
            <a:normAutofit/>
          </a:bodyPr>
          <a:lstStyle/>
          <a:p>
            <a:r>
              <a:rPr lang="en-US" sz="1800" dirty="0"/>
              <a:t>Foundational lens of Climate objectives</a:t>
            </a:r>
          </a:p>
          <a:p>
            <a:r>
              <a:rPr lang="en-US" sz="1800" dirty="0"/>
              <a:t>Baselines:</a:t>
            </a:r>
          </a:p>
          <a:p>
            <a:pPr lvl="1"/>
            <a:r>
              <a:rPr lang="en-US" sz="1800" dirty="0"/>
              <a:t>Climate without humans </a:t>
            </a:r>
          </a:p>
          <a:p>
            <a:pPr lvl="2"/>
            <a:r>
              <a:rPr lang="en-US" sz="1800" dirty="0"/>
              <a:t>All human activity in the environment is a net negative </a:t>
            </a:r>
          </a:p>
          <a:p>
            <a:pPr lvl="2"/>
            <a:r>
              <a:rPr lang="en-US" sz="1800" dirty="0"/>
              <a:t>De-centering humans</a:t>
            </a:r>
          </a:p>
          <a:p>
            <a:pPr lvl="1"/>
            <a:r>
              <a:rPr lang="en-US" sz="1800" dirty="0"/>
              <a:t>Climate with humans from a pre-industrial baseline </a:t>
            </a:r>
          </a:p>
          <a:p>
            <a:pPr lvl="2"/>
            <a:r>
              <a:rPr lang="en-US" sz="1800" dirty="0"/>
              <a:t>Industrialization as a net negative</a:t>
            </a:r>
          </a:p>
          <a:p>
            <a:pPr lvl="2"/>
            <a:r>
              <a:rPr lang="en-US" sz="1800" dirty="0"/>
              <a:t>Centering ideal basis of human embedding</a:t>
            </a:r>
          </a:p>
          <a:p>
            <a:pPr lvl="1"/>
            <a:r>
              <a:rPr lang="en-US" sz="1800" dirty="0"/>
              <a:t>Climate as a dynamic  interaction with expectation of degradation, loss, and renewal </a:t>
            </a:r>
          </a:p>
          <a:p>
            <a:pPr lvl="2"/>
            <a:r>
              <a:rPr lang="en-US" sz="1800" dirty="0"/>
              <a:t>Stewardship model in which “climate” is one variable  </a:t>
            </a:r>
          </a:p>
          <a:p>
            <a:pPr lvl="2"/>
            <a:r>
              <a:rPr lang="en-US" sz="1800" dirty="0"/>
              <a:t>Centering the human</a:t>
            </a:r>
          </a:p>
          <a:p>
            <a:pPr lvl="1"/>
            <a:endParaRPr lang="en-US" sz="1100" dirty="0"/>
          </a:p>
        </p:txBody>
      </p:sp>
    </p:spTree>
    <p:extLst>
      <p:ext uri="{BB962C8B-B14F-4D97-AF65-F5344CB8AC3E}">
        <p14:creationId xmlns:p14="http://schemas.microsoft.com/office/powerpoint/2010/main" val="25373066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A8DAEB0-EC67-AE5D-D733-1D02E81F26F8}"/>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dirty="0"/>
              <a:t>The Focus on Labor</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2ECBF52B-0FF5-6EF8-830F-D62BA320B0D2}"/>
              </a:ext>
            </a:extLst>
          </p:cNvPr>
          <p:cNvSpPr>
            <a:spLocks noGrp="1"/>
          </p:cNvSpPr>
          <p:nvPr>
            <p:ph sz="half" idx="1"/>
          </p:nvPr>
        </p:nvSpPr>
        <p:spPr>
          <a:xfrm>
            <a:off x="98854" y="2872899"/>
            <a:ext cx="4784815" cy="3966812"/>
          </a:xfrm>
        </p:spPr>
        <p:txBody>
          <a:bodyPr vert="horz" lIns="91440" tIns="45720" rIns="91440" bIns="45720" rtlCol="0">
            <a:normAutofit fontScale="92500" lnSpcReduction="10000"/>
          </a:bodyPr>
          <a:lstStyle/>
          <a:p>
            <a:r>
              <a:rPr lang="en-US" sz="1400" dirty="0"/>
              <a:t>Climate change has an impact on all areas of economic global production</a:t>
            </a:r>
          </a:p>
          <a:p>
            <a:r>
              <a:rPr lang="en-US" sz="1400" dirty="0"/>
              <a:t>Privileging Capital:</a:t>
            </a:r>
          </a:p>
          <a:p>
            <a:pPr lvl="1"/>
            <a:r>
              <a:rPr lang="en-US" sz="1400" dirty="0"/>
              <a:t>Much of the focus has been on the use of productive forces to meet the challenge of climate </a:t>
            </a:r>
          </a:p>
          <a:p>
            <a:r>
              <a:rPr lang="en-US" sz="1400" dirty="0"/>
              <a:t>Accounting for Labor</a:t>
            </a:r>
          </a:p>
          <a:p>
            <a:pPr lvl="1"/>
            <a:r>
              <a:rPr lang="en-US" sz="1400" dirty="0"/>
              <a:t>Impacts n labor require substantial focus</a:t>
            </a:r>
          </a:p>
          <a:p>
            <a:pPr lvl="1"/>
            <a:r>
              <a:rPr lang="en-US" sz="1400" dirty="0"/>
              <a:t>Everything from the calculation of the value of labor and labor sustainability</a:t>
            </a:r>
          </a:p>
          <a:p>
            <a:pPr lvl="1"/>
            <a:r>
              <a:rPr lang="en-US" sz="1400" dirty="0"/>
              <a:t>Multiple lenses-human rights, productivity, social, economic, cultural, and political stability</a:t>
            </a:r>
          </a:p>
          <a:p>
            <a:pPr lvl="1"/>
            <a:r>
              <a:rPr lang="en-US" sz="1400" dirty="0"/>
              <a:t>Labor welfare as a principal objective (developing states and Marxist-Leninist states)</a:t>
            </a:r>
          </a:p>
          <a:p>
            <a:r>
              <a:rPr lang="en-US" sz="1600" b="1" dirty="0"/>
              <a:t>Focus of this presentation is on the possible sources of accountability and basis for remedy for labor in global (and national) production</a:t>
            </a:r>
          </a:p>
          <a:p>
            <a:pPr lvl="1"/>
            <a:r>
              <a:rPr lang="en-US" sz="1400" dirty="0"/>
              <a:t>The effect of the objectives lens on movement toward  rights construction and remedy</a:t>
            </a:r>
          </a:p>
          <a:p>
            <a:pPr lvl="1"/>
            <a:endParaRPr lang="en-US" sz="1200" dirty="0"/>
          </a:p>
        </p:txBody>
      </p:sp>
      <p:pic>
        <p:nvPicPr>
          <p:cNvPr id="6" name="Content Placeholder 5" descr="A picture containing cabinet, indoor, kitchen appliance, appliance&#10;&#10;Description automatically generated">
            <a:extLst>
              <a:ext uri="{FF2B5EF4-FFF2-40B4-BE49-F238E27FC236}">
                <a16:creationId xmlns:a16="http://schemas.microsoft.com/office/drawing/2014/main" id="{E4A89BAA-2430-F8A6-8A8C-EA6FA9C47383}"/>
              </a:ext>
            </a:extLst>
          </p:cNvPr>
          <p:cNvPicPr>
            <a:picLocks noGrp="1" noChangeAspect="1"/>
          </p:cNvPicPr>
          <p:nvPr>
            <p:ph sz="half" idx="2"/>
          </p:nvPr>
        </p:nvPicPr>
        <p:blipFill rotWithShape="1">
          <a:blip r:embed="rId2"/>
          <a:srcRect l="8064" r="12445"/>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3545799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7BD34A9-D93B-B91E-E741-B32B7A770977}"/>
              </a:ext>
            </a:extLst>
          </p:cNvPr>
          <p:cNvSpPr>
            <a:spLocks noGrp="1"/>
          </p:cNvSpPr>
          <p:nvPr>
            <p:ph type="title"/>
          </p:nvPr>
        </p:nvSpPr>
        <p:spPr>
          <a:xfrm>
            <a:off x="838201" y="365125"/>
            <a:ext cx="3816095" cy="1938076"/>
          </a:xfrm>
        </p:spPr>
        <p:txBody>
          <a:bodyPr vert="horz" lIns="91440" tIns="45720" rIns="91440" bIns="45720" rtlCol="0" anchor="ctr">
            <a:normAutofit/>
          </a:bodyPr>
          <a:lstStyle/>
          <a:p>
            <a:r>
              <a:rPr lang="en-US" sz="3100" kern="1200" dirty="0">
                <a:solidFill>
                  <a:schemeClr val="tx1"/>
                </a:solidFill>
                <a:latin typeface="+mj-lt"/>
                <a:ea typeface="+mj-ea"/>
                <a:cs typeface="+mj-cs"/>
              </a:rPr>
              <a:t>Labor Contributing to and Affected by Climate Degrading Practices</a:t>
            </a:r>
          </a:p>
        </p:txBody>
      </p:sp>
      <p:sp>
        <p:nvSpPr>
          <p:cNvPr id="4" name="Content Placeholder 3">
            <a:extLst>
              <a:ext uri="{FF2B5EF4-FFF2-40B4-BE49-F238E27FC236}">
                <a16:creationId xmlns:a16="http://schemas.microsoft.com/office/drawing/2014/main" id="{A669CDA9-3455-1AC5-F342-BD9E8C66C47C}"/>
              </a:ext>
            </a:extLst>
          </p:cNvPr>
          <p:cNvSpPr>
            <a:spLocks noGrp="1"/>
          </p:cNvSpPr>
          <p:nvPr>
            <p:ph sz="half" idx="2"/>
          </p:nvPr>
        </p:nvSpPr>
        <p:spPr>
          <a:xfrm>
            <a:off x="838201" y="2482589"/>
            <a:ext cx="3816096" cy="3694373"/>
          </a:xfrm>
        </p:spPr>
        <p:txBody>
          <a:bodyPr vert="horz" lIns="91440" tIns="45720" rIns="91440" bIns="45720" rtlCol="0">
            <a:normAutofit fontScale="92500" lnSpcReduction="10000"/>
          </a:bodyPr>
          <a:lstStyle/>
          <a:p>
            <a:r>
              <a:rPr lang="en-US" sz="1700" dirty="0"/>
              <a:t>“As detailed in the report: “When it is too hot, people work less effectively out-of-doors, in factories, the office or on the move due to diminished ability for physical exertion and for completing mental tasks. Heat extremes also increase accident risk and expose people to serious heat-related health risks including heat stroke, severe dehydration and exhaustion, while a body temperature above 40.6º Celsius is life-threatening.” (</a:t>
            </a:r>
            <a:r>
              <a:rPr lang="en-US" sz="1700" i="1" dirty="0">
                <a:hlinkClick r:id="rId2"/>
              </a:rPr>
              <a:t>Climate Change and Labour</a:t>
            </a:r>
            <a:r>
              <a:rPr lang="en-US" sz="1700" dirty="0"/>
              <a:t>)</a:t>
            </a:r>
          </a:p>
          <a:p>
            <a:r>
              <a:rPr lang="en-US" sz="1700" dirty="0"/>
              <a:t>Business consume labor in ways that instrumentalize workers as contributors to climate degrading practices</a:t>
            </a:r>
          </a:p>
        </p:txBody>
      </p:sp>
      <p:pic>
        <p:nvPicPr>
          <p:cNvPr id="6" name="Content Placeholder 5" descr="Graphical user interface&#10;&#10;Description automatically generated">
            <a:extLst>
              <a:ext uri="{FF2B5EF4-FFF2-40B4-BE49-F238E27FC236}">
                <a16:creationId xmlns:a16="http://schemas.microsoft.com/office/drawing/2014/main" id="{B5594A26-CE47-82BD-126A-6FEB90E476CF}"/>
              </a:ext>
            </a:extLst>
          </p:cNvPr>
          <p:cNvPicPr>
            <a:picLocks noGrp="1" noChangeAspect="1"/>
          </p:cNvPicPr>
          <p:nvPr>
            <p:ph sz="half" idx="1"/>
          </p:nvPr>
        </p:nvPicPr>
        <p:blipFill rotWithShape="1">
          <a:blip r:embed="rId3"/>
          <a:srcRect t="29079" b="28718"/>
          <a:stretch/>
        </p:blipFill>
        <p:spPr>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8" name="Picture 7" descr="A picture containing text&#10;&#10;Description automatically generated">
            <a:extLst>
              <a:ext uri="{FF2B5EF4-FFF2-40B4-BE49-F238E27FC236}">
                <a16:creationId xmlns:a16="http://schemas.microsoft.com/office/drawing/2014/main" id="{6F518E97-625C-AFFB-9C67-9CF168458835}"/>
              </a:ext>
            </a:extLst>
          </p:cNvPr>
          <p:cNvPicPr>
            <a:picLocks noChangeAspect="1"/>
          </p:cNvPicPr>
          <p:nvPr/>
        </p:nvPicPr>
        <p:blipFill rotWithShape="1">
          <a:blip r:embed="rId4"/>
          <a:srcRect r="2774" b="-1"/>
          <a:stretch/>
        </p:blipFill>
        <p:spPr>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Tree>
    <p:extLst>
      <p:ext uri="{BB962C8B-B14F-4D97-AF65-F5344CB8AC3E}">
        <p14:creationId xmlns:p14="http://schemas.microsoft.com/office/powerpoint/2010/main" val="917415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0B4D5-E302-637B-09F4-7E90E9ECB418}"/>
              </a:ext>
            </a:extLst>
          </p:cNvPr>
          <p:cNvSpPr>
            <a:spLocks noGrp="1"/>
          </p:cNvSpPr>
          <p:nvPr>
            <p:ph type="title"/>
          </p:nvPr>
        </p:nvSpPr>
        <p:spPr>
          <a:xfrm>
            <a:off x="481013" y="3752849"/>
            <a:ext cx="3290887" cy="2452687"/>
          </a:xfrm>
        </p:spPr>
        <p:txBody>
          <a:bodyPr vert="horz" lIns="91440" tIns="45720" rIns="91440" bIns="45720" rtlCol="0" anchor="ctr">
            <a:normAutofit/>
          </a:bodyPr>
          <a:lstStyle/>
          <a:p>
            <a:r>
              <a:rPr lang="en-US" sz="3600" dirty="0"/>
              <a:t>Sources of Accountability: National Law</a:t>
            </a:r>
          </a:p>
        </p:txBody>
      </p:sp>
      <p:pic>
        <p:nvPicPr>
          <p:cNvPr id="6" name="Content Placeholder 5" descr="A picture containing cup, coffee, indoor, table&#10;&#10;Description automatically generated">
            <a:extLst>
              <a:ext uri="{FF2B5EF4-FFF2-40B4-BE49-F238E27FC236}">
                <a16:creationId xmlns:a16="http://schemas.microsoft.com/office/drawing/2014/main" id="{6AC3BD0A-EA51-495D-CBE7-EB707CBF2691}"/>
              </a:ext>
            </a:extLst>
          </p:cNvPr>
          <p:cNvPicPr>
            <a:picLocks noGrp="1" noChangeAspect="1"/>
          </p:cNvPicPr>
          <p:nvPr>
            <p:ph sz="half" idx="2"/>
          </p:nvPr>
        </p:nvPicPr>
        <p:blipFill rotWithShape="1">
          <a:blip r:embed="rId3"/>
          <a:srcRect t="41643" b="12762"/>
          <a:stretch/>
        </p:blipFill>
        <p:spPr>
          <a:xfrm>
            <a:off x="0" y="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B65B5B2C-36A1-0844-9C2D-6E3EF42F0BA5}"/>
              </a:ext>
            </a:extLst>
          </p:cNvPr>
          <p:cNvSpPr>
            <a:spLocks noGrp="1"/>
          </p:cNvSpPr>
          <p:nvPr>
            <p:ph sz="half" idx="1"/>
          </p:nvPr>
        </p:nvSpPr>
        <p:spPr>
          <a:xfrm>
            <a:off x="3410465" y="3571103"/>
            <a:ext cx="8781535" cy="3286887"/>
          </a:xfrm>
        </p:spPr>
        <p:txBody>
          <a:bodyPr vert="horz" lIns="91440" tIns="45720" rIns="91440" bIns="45720" rtlCol="0" anchor="ctr">
            <a:noAutofit/>
          </a:bodyPr>
          <a:lstStyle/>
          <a:p>
            <a:r>
              <a:rPr lang="en-US" sz="2000" b="1" dirty="0">
                <a:solidFill>
                  <a:srgbClr val="C00000"/>
                </a:solidFill>
              </a:rPr>
              <a:t>Fiduciary Duty</a:t>
            </a:r>
          </a:p>
          <a:p>
            <a:pPr lvl="1"/>
            <a:r>
              <a:rPr lang="en-US" sz="2000" dirty="0"/>
              <a:t>Duty to enterprise; value enhancing in the form of duty of care (monitoring); and perhaps good faith duty in the operation of the enterprise within its accountability ecologies (but rights asserted only by shareholders)</a:t>
            </a:r>
          </a:p>
          <a:p>
            <a:r>
              <a:rPr lang="en-US" sz="2000" b="1" dirty="0">
                <a:solidFill>
                  <a:srgbClr val="C00000"/>
                </a:solidFill>
              </a:rPr>
              <a:t>Disclosure Regimes </a:t>
            </a:r>
          </a:p>
          <a:p>
            <a:pPr lvl="1"/>
            <a:r>
              <a:rPr lang="en-US" sz="2000" dirty="0"/>
              <a:t>Securities Laws; Consumer Protection; Compliance Systems; Human Rights Due Diligence</a:t>
            </a:r>
          </a:p>
          <a:p>
            <a:r>
              <a:rPr lang="en-US" sz="2000" b="1" dirty="0">
                <a:solidFill>
                  <a:srgbClr val="C00000"/>
                </a:solidFill>
              </a:rPr>
              <a:t>Environmental Legislation</a:t>
            </a:r>
          </a:p>
          <a:p>
            <a:pPr lvl="1"/>
            <a:r>
              <a:rPr lang="en-US" sz="2000" dirty="0"/>
              <a:t>Impact statements; Species Protection Regimes; Clean Environment Legislation</a:t>
            </a:r>
          </a:p>
        </p:txBody>
      </p:sp>
    </p:spTree>
    <p:extLst>
      <p:ext uri="{BB962C8B-B14F-4D97-AF65-F5344CB8AC3E}">
        <p14:creationId xmlns:p14="http://schemas.microsoft.com/office/powerpoint/2010/main" val="14859413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71C60AA-1FA6-770C-0412-3D6898E9FB9C}"/>
              </a:ext>
            </a:extLst>
          </p:cNvPr>
          <p:cNvSpPr>
            <a:spLocks noGrp="1"/>
          </p:cNvSpPr>
          <p:nvPr>
            <p:ph type="title"/>
          </p:nvPr>
        </p:nvSpPr>
        <p:spPr>
          <a:xfrm>
            <a:off x="5297762" y="329184"/>
            <a:ext cx="6251110" cy="1783080"/>
          </a:xfrm>
        </p:spPr>
        <p:txBody>
          <a:bodyPr vert="horz" lIns="91440" tIns="45720" rIns="91440" bIns="45720" rtlCol="0" anchor="b">
            <a:normAutofit/>
          </a:bodyPr>
          <a:lstStyle/>
          <a:p>
            <a:r>
              <a:rPr lang="en-US" sz="5400" dirty="0"/>
              <a:t>Sources of Authority: Int’l Hard &amp; Soft Law</a:t>
            </a:r>
          </a:p>
        </p:txBody>
      </p:sp>
      <p:pic>
        <p:nvPicPr>
          <p:cNvPr id="6" name="Content Placeholder 5" descr="A person holding a sign&#10;&#10;Description automatically generated">
            <a:extLst>
              <a:ext uri="{FF2B5EF4-FFF2-40B4-BE49-F238E27FC236}">
                <a16:creationId xmlns:a16="http://schemas.microsoft.com/office/drawing/2014/main" id="{6F99DB08-29C2-75F7-3555-DBF8183A4853}"/>
              </a:ext>
            </a:extLst>
          </p:cNvPr>
          <p:cNvPicPr>
            <a:picLocks noGrp="1" noChangeAspect="1"/>
          </p:cNvPicPr>
          <p:nvPr>
            <p:ph sz="half" idx="1"/>
          </p:nvPr>
        </p:nvPicPr>
        <p:blipFill rotWithShape="1">
          <a:blip r:embed="rId2"/>
          <a:srcRect l="25006" r="35945"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2"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A4D41A8D-DA7A-B0EF-9BCD-8DDF9C58245E}"/>
              </a:ext>
            </a:extLst>
          </p:cNvPr>
          <p:cNvSpPr>
            <a:spLocks noGrp="1"/>
          </p:cNvSpPr>
          <p:nvPr>
            <p:ph sz="half" idx="2"/>
          </p:nvPr>
        </p:nvSpPr>
        <p:spPr>
          <a:xfrm>
            <a:off x="5297762" y="2706624"/>
            <a:ext cx="6251110" cy="3589390"/>
          </a:xfrm>
        </p:spPr>
        <p:txBody>
          <a:bodyPr vert="horz" lIns="91440" tIns="45720" rIns="91440" bIns="45720" rtlCol="0">
            <a:normAutofit/>
          </a:bodyPr>
          <a:lstStyle/>
          <a:p>
            <a:r>
              <a:rPr lang="en-US" sz="2200" i="1" dirty="0">
                <a:hlinkClick r:id="rId3"/>
              </a:rPr>
              <a:t>Resolution on the inclusion of a safe and healthy working environment in the ILO’s framework of fundamental principles and rights at work</a:t>
            </a:r>
            <a:br>
              <a:rPr lang="en-US" sz="2200" dirty="0"/>
            </a:br>
            <a:r>
              <a:rPr lang="en-US" sz="2200" dirty="0"/>
              <a:t>(10 June 2022)</a:t>
            </a:r>
          </a:p>
          <a:p>
            <a:r>
              <a:rPr lang="en-US" sz="2200" dirty="0"/>
              <a:t>UN Guiding Principles for Business and Human Rights (2011)  ¶ 12</a:t>
            </a:r>
          </a:p>
          <a:p>
            <a:r>
              <a:rPr lang="en-US" sz="2200" dirty="0"/>
              <a:t>OECD Guidelines for Multinational Enterprises (2011) ¶ VI (Environment); and ¶ V (Employment and Industrial Relations)</a:t>
            </a:r>
          </a:p>
          <a:p>
            <a:r>
              <a:rPr lang="en-US" sz="2200" dirty="0"/>
              <a:t>Paris Accords and related constellation of norms</a:t>
            </a:r>
          </a:p>
          <a:p>
            <a:endParaRPr lang="en-US" sz="2200" dirty="0"/>
          </a:p>
        </p:txBody>
      </p:sp>
    </p:spTree>
    <p:extLst>
      <p:ext uri="{BB962C8B-B14F-4D97-AF65-F5344CB8AC3E}">
        <p14:creationId xmlns:p14="http://schemas.microsoft.com/office/powerpoint/2010/main" val="3496666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7F9E-2F81-4EA6-DDD1-1D6DA369C267}"/>
              </a:ext>
            </a:extLst>
          </p:cNvPr>
          <p:cNvSpPr>
            <a:spLocks noGrp="1"/>
          </p:cNvSpPr>
          <p:nvPr>
            <p:ph type="title"/>
          </p:nvPr>
        </p:nvSpPr>
        <p:spPr>
          <a:xfrm>
            <a:off x="648929" y="271850"/>
            <a:ext cx="3505495" cy="1979738"/>
          </a:xfrm>
        </p:spPr>
        <p:txBody>
          <a:bodyPr vert="horz" lIns="91440" tIns="45720" rIns="91440" bIns="45720" rtlCol="0" anchor="ctr">
            <a:normAutofit fontScale="90000"/>
          </a:bodyPr>
          <a:lstStyle/>
          <a:p>
            <a:r>
              <a:rPr lang="en-US" sz="3700" kern="1200" dirty="0">
                <a:solidFill>
                  <a:schemeClr val="tx1"/>
                </a:solidFill>
                <a:latin typeface="+mj-lt"/>
                <a:ea typeface="+mj-ea"/>
                <a:cs typeface="+mj-cs"/>
              </a:rPr>
              <a:t>Hardening Soft Law in Enterprise Private Law: Possibilities</a:t>
            </a:r>
          </a:p>
        </p:txBody>
      </p:sp>
      <p:sp>
        <p:nvSpPr>
          <p:cNvPr id="3" name="Content Placeholder 2">
            <a:extLst>
              <a:ext uri="{FF2B5EF4-FFF2-40B4-BE49-F238E27FC236}">
                <a16:creationId xmlns:a16="http://schemas.microsoft.com/office/drawing/2014/main" id="{C20173BD-DC99-2AA3-C142-0A2CE5373B4D}"/>
              </a:ext>
            </a:extLst>
          </p:cNvPr>
          <p:cNvSpPr>
            <a:spLocks noGrp="1"/>
          </p:cNvSpPr>
          <p:nvPr>
            <p:ph sz="half" idx="1"/>
          </p:nvPr>
        </p:nvSpPr>
        <p:spPr>
          <a:xfrm>
            <a:off x="648931" y="2438400"/>
            <a:ext cx="3505494" cy="3785419"/>
          </a:xfrm>
        </p:spPr>
        <p:txBody>
          <a:bodyPr vert="horz" lIns="91440" tIns="45720" rIns="91440" bIns="45720" rtlCol="0">
            <a:normAutofit/>
          </a:bodyPr>
          <a:lstStyle/>
          <a:p>
            <a:r>
              <a:rPr lang="en-US" sz="2000" dirty="0"/>
              <a:t>ESG in Supplier Codes of Conduct</a:t>
            </a:r>
          </a:p>
          <a:p>
            <a:r>
              <a:rPr lang="en-US" sz="2000" dirty="0"/>
              <a:t>Model ESG and Climate clauses in contracts</a:t>
            </a:r>
          </a:p>
          <a:p>
            <a:pPr lvl="1"/>
            <a:r>
              <a:rPr lang="en-US" sz="2000" dirty="0">
                <a:hlinkClick r:id="rId2"/>
              </a:rPr>
              <a:t>Chancery Lane Project </a:t>
            </a:r>
            <a:r>
              <a:rPr lang="en-US" sz="2000" dirty="0"/>
              <a:t>Climate Clauses but for labor</a:t>
            </a:r>
          </a:p>
          <a:p>
            <a:r>
              <a:rPr lang="en-US" sz="2000" dirty="0"/>
              <a:t>Compliance oriented Reporting</a:t>
            </a:r>
          </a:p>
        </p:txBody>
      </p:sp>
      <p:sp>
        <p:nvSpPr>
          <p:cNvPr id="11" name="Rectangle 10">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Content Placeholder 5" descr="Table&#10;&#10;Description automatically generated with medium confidence">
            <a:extLst>
              <a:ext uri="{FF2B5EF4-FFF2-40B4-BE49-F238E27FC236}">
                <a16:creationId xmlns:a16="http://schemas.microsoft.com/office/drawing/2014/main" id="{0B43A38D-14CE-1146-C7A4-C04EDCB52370}"/>
              </a:ext>
            </a:extLst>
          </p:cNvPr>
          <p:cNvPicPr>
            <a:picLocks noGrp="1" noChangeAspect="1"/>
          </p:cNvPicPr>
          <p:nvPr>
            <p:ph sz="half" idx="2"/>
          </p:nvPr>
        </p:nvPicPr>
        <p:blipFill>
          <a:blip r:embed="rId3"/>
          <a:stretch>
            <a:fillRect/>
          </a:stretch>
        </p:blipFill>
        <p:spPr>
          <a:xfrm>
            <a:off x="6155964" y="807593"/>
            <a:ext cx="4519127" cy="5239568"/>
          </a:xfrm>
          <a:prstGeom prst="rect">
            <a:avLst/>
          </a:prstGeom>
          <a:effectLst/>
        </p:spPr>
      </p:pic>
    </p:spTree>
    <p:extLst>
      <p:ext uri="{BB962C8B-B14F-4D97-AF65-F5344CB8AC3E}">
        <p14:creationId xmlns:p14="http://schemas.microsoft.com/office/powerpoint/2010/main" val="37208636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D695373-C85F-D6FB-C57F-256150B3FA3D}"/>
              </a:ext>
            </a:extLst>
          </p:cNvPr>
          <p:cNvSpPr>
            <a:spLocks noGrp="1"/>
          </p:cNvSpPr>
          <p:nvPr>
            <p:ph type="title"/>
          </p:nvPr>
        </p:nvSpPr>
        <p:spPr>
          <a:xfrm>
            <a:off x="630936" y="639520"/>
            <a:ext cx="3429000" cy="1719072"/>
          </a:xfrm>
        </p:spPr>
        <p:txBody>
          <a:bodyPr vert="horz" lIns="91440" tIns="45720" rIns="91440" bIns="45720" rtlCol="0" anchor="b">
            <a:normAutofit/>
          </a:bodyPr>
          <a:lstStyle/>
          <a:p>
            <a:r>
              <a:rPr lang="en-US" sz="5000" kern="1200" dirty="0">
                <a:solidFill>
                  <a:schemeClr val="tx1"/>
                </a:solidFill>
                <a:latin typeface="+mj-lt"/>
                <a:ea typeface="+mj-ea"/>
                <a:cs typeface="+mj-cs"/>
              </a:rPr>
              <a:t>Constraints: Structural</a:t>
            </a:r>
          </a:p>
        </p:txBody>
      </p:sp>
      <p:sp>
        <p:nvSpPr>
          <p:cNvPr id="13"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B46C8634-368D-C82B-955D-4023178A4D23}"/>
              </a:ext>
            </a:extLst>
          </p:cNvPr>
          <p:cNvSpPr>
            <a:spLocks noGrp="1"/>
          </p:cNvSpPr>
          <p:nvPr>
            <p:ph sz="half" idx="1"/>
          </p:nvPr>
        </p:nvSpPr>
        <p:spPr>
          <a:xfrm>
            <a:off x="1" y="2807208"/>
            <a:ext cx="4744994" cy="3995926"/>
          </a:xfrm>
        </p:spPr>
        <p:txBody>
          <a:bodyPr vert="horz" lIns="91440" tIns="45720" rIns="91440" bIns="45720" rtlCol="0" anchor="t">
            <a:noAutofit/>
          </a:bodyPr>
          <a:lstStyle/>
          <a:p>
            <a:r>
              <a:rPr lang="en-US" sz="1400" b="1" dirty="0"/>
              <a:t>State duty under international law may create no direct rights for labor and no direct duty for non-state actors</a:t>
            </a:r>
          </a:p>
          <a:p>
            <a:pPr lvl="1"/>
            <a:r>
              <a:rPr lang="en-US" sz="1400" dirty="0"/>
              <a:t>The problem of international soft law in UNGP 1</a:t>
            </a:r>
            <a:r>
              <a:rPr lang="en-US" sz="1400" baseline="30000" dirty="0"/>
              <a:t>st</a:t>
            </a:r>
            <a:r>
              <a:rPr lang="en-US" sz="1400" dirty="0"/>
              <a:t> Pillar and OECD GME</a:t>
            </a:r>
          </a:p>
          <a:p>
            <a:r>
              <a:rPr lang="en-US" sz="1400" b="1" dirty="0"/>
              <a:t>Private law regimes may create no rights in labor</a:t>
            </a:r>
          </a:p>
          <a:p>
            <a:pPr lvl="1"/>
            <a:r>
              <a:rPr lang="en-US" sz="1400" dirty="0"/>
              <a:t>Limits of 3</a:t>
            </a:r>
            <a:r>
              <a:rPr lang="en-US" sz="1400" baseline="30000" dirty="0"/>
              <a:t>rd</a:t>
            </a:r>
            <a:r>
              <a:rPr lang="en-US" sz="1400" dirty="0"/>
              <a:t> party beneficiary rules</a:t>
            </a:r>
          </a:p>
          <a:p>
            <a:pPr lvl="1"/>
            <a:r>
              <a:rPr lang="en-US" sz="1400" dirty="0"/>
              <a:t>Jurisdictional limits</a:t>
            </a:r>
          </a:p>
          <a:p>
            <a:pPr lvl="1"/>
            <a:r>
              <a:rPr lang="en-US" sz="1400" dirty="0"/>
              <a:t>Asset partitioning in the structuring of global production</a:t>
            </a:r>
          </a:p>
          <a:p>
            <a:pPr lvl="1"/>
            <a:r>
              <a:rPr lang="en-US" sz="1400" dirty="0"/>
              <a:t>The problem of virtue signaling and greenwashing</a:t>
            </a:r>
          </a:p>
          <a:p>
            <a:r>
              <a:rPr lang="en-US" sz="1400" b="1" dirty="0"/>
              <a:t>Governance gaps</a:t>
            </a:r>
          </a:p>
          <a:p>
            <a:pPr lvl="1"/>
            <a:r>
              <a:rPr lang="en-US" sz="1400" dirty="0"/>
              <a:t>Regulatory lag times</a:t>
            </a:r>
          </a:p>
          <a:p>
            <a:pPr lvl="1"/>
            <a:r>
              <a:rPr lang="en-US" sz="1400" dirty="0"/>
              <a:t>Regulatory silos</a:t>
            </a:r>
          </a:p>
          <a:p>
            <a:pPr lvl="1"/>
            <a:r>
              <a:rPr lang="en-US" sz="1400" dirty="0"/>
              <a:t>Jurisdictional silos</a:t>
            </a:r>
          </a:p>
          <a:p>
            <a:pPr lvl="1"/>
            <a:r>
              <a:rPr lang="en-US" sz="1400" dirty="0"/>
              <a:t>The problem of virtue signaling and greenwashing</a:t>
            </a:r>
          </a:p>
        </p:txBody>
      </p:sp>
      <p:pic>
        <p:nvPicPr>
          <p:cNvPr id="6" name="Content Placeholder 5" descr="Diagram&#10;&#10;Description automatically generated">
            <a:extLst>
              <a:ext uri="{FF2B5EF4-FFF2-40B4-BE49-F238E27FC236}">
                <a16:creationId xmlns:a16="http://schemas.microsoft.com/office/drawing/2014/main" id="{D79DDC28-05B4-B1CE-08CD-6301C5282E01}"/>
              </a:ext>
            </a:extLst>
          </p:cNvPr>
          <p:cNvPicPr>
            <a:picLocks noGrp="1" noChangeAspect="1"/>
          </p:cNvPicPr>
          <p:nvPr>
            <p:ph sz="half" idx="2"/>
          </p:nvPr>
        </p:nvPicPr>
        <p:blipFill>
          <a:blip r:embed="rId2"/>
          <a:stretch>
            <a:fillRect/>
          </a:stretch>
        </p:blipFill>
        <p:spPr>
          <a:xfrm>
            <a:off x="4654296" y="917772"/>
            <a:ext cx="6903720" cy="5022455"/>
          </a:xfrm>
          <a:prstGeom prst="rect">
            <a:avLst/>
          </a:prstGeom>
        </p:spPr>
      </p:pic>
    </p:spTree>
    <p:extLst>
      <p:ext uri="{BB962C8B-B14F-4D97-AF65-F5344CB8AC3E}">
        <p14:creationId xmlns:p14="http://schemas.microsoft.com/office/powerpoint/2010/main" val="24995637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276</TotalTime>
  <Words>1131</Words>
  <Application>Microsoft Macintosh PowerPoint</Application>
  <PresentationFormat>Widescreen</PresentationFormat>
  <Paragraphs>115</Paragraphs>
  <Slides>14</Slides>
  <Notes>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Calibri Light</vt:lpstr>
      <vt:lpstr>Helvetica Neue Medium</vt:lpstr>
      <vt:lpstr>Office Theme</vt:lpstr>
      <vt:lpstr>Climate Impacts, Labor Rights, and Pathways to Remedy</vt:lpstr>
      <vt:lpstr>The Problem: Climate Change; Climate Action</vt:lpstr>
      <vt:lpstr>Climate in the Anthropocene</vt:lpstr>
      <vt:lpstr>The Focus on Labor</vt:lpstr>
      <vt:lpstr>Labor Contributing to and Affected by Climate Degrading Practices</vt:lpstr>
      <vt:lpstr>Sources of Accountability: National Law</vt:lpstr>
      <vt:lpstr>Sources of Authority: Int’l Hard &amp; Soft Law</vt:lpstr>
      <vt:lpstr>Hardening Soft Law in Enterprise Private Law: Possibilities</vt:lpstr>
      <vt:lpstr>Constraints: Structural</vt:lpstr>
      <vt:lpstr>Constraints: Remedial</vt:lpstr>
      <vt:lpstr>Lost in the Shuffle:  Labor Instrumentalization Rights and Climate Degradation</vt:lpstr>
      <vt:lpstr>Possible Future Trajectories </vt:lpstr>
      <vt:lpstr>Questions?</vt:lpstr>
      <vt:lpstr>Thanks!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 Impacts, Labor Rights, and Pathways to Remedy</dc:title>
  <dc:creator>Backer, Larry Cata</dc:creator>
  <cp:lastModifiedBy>Backer, Larry Cata</cp:lastModifiedBy>
  <cp:revision>19</cp:revision>
  <dcterms:created xsi:type="dcterms:W3CDTF">2022-12-08T14:02:27Z</dcterms:created>
  <dcterms:modified xsi:type="dcterms:W3CDTF">2022-12-08T18:39:25Z</dcterms:modified>
</cp:coreProperties>
</file>