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61" r:id="rId3"/>
    <p:sldId id="274" r:id="rId4"/>
    <p:sldId id="259" r:id="rId5"/>
    <p:sldId id="260" r:id="rId6"/>
    <p:sldId id="262" r:id="rId7"/>
    <p:sldId id="264" r:id="rId8"/>
    <p:sldId id="265" r:id="rId9"/>
    <p:sldId id="263" r:id="rId10"/>
    <p:sldId id="266" r:id="rId11"/>
    <p:sldId id="269" r:id="rId12"/>
    <p:sldId id="270" r:id="rId13"/>
    <p:sldId id="271" r:id="rId14"/>
    <p:sldId id="272" r:id="rId15"/>
    <p:sldId id="268" r:id="rId16"/>
    <p:sldId id="267" r:id="rId17"/>
    <p:sldId id="273" r:id="rId18"/>
    <p:sldId id="278" r:id="rId19"/>
    <p:sldId id="275" r:id="rId20"/>
    <p:sldId id="276" r:id="rId21"/>
    <p:sldId id="277" r:id="rId22"/>
    <p:sldId id="279" r:id="rId23"/>
    <p:sldId id="280" r:id="rId24"/>
    <p:sldId id="258" r:id="rId25"/>
    <p:sldId id="282" r:id="rId26"/>
    <p:sldId id="281" r:id="rId27"/>
    <p:sldId id="283" r:id="rId28"/>
    <p:sldId id="28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8"/>
    <p:restoredTop sz="94694"/>
  </p:normalViewPr>
  <p:slideViewPr>
    <p:cSldViewPr snapToGrid="0">
      <p:cViewPr varScale="1">
        <p:scale>
          <a:sx n="121" d="100"/>
          <a:sy n="121" d="100"/>
        </p:scale>
        <p:origin x="51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A69D58-9C56-4B14-8AE9-20209362825F}"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69CB1FCF-5F4D-4507-8A95-82BF5B8A7548}">
      <dgm:prSet/>
      <dgm:spPr/>
      <dgm:t>
        <a:bodyPr/>
        <a:lstStyle/>
        <a:p>
          <a:r>
            <a:rPr lang="en-US" b="1" dirty="0"/>
            <a:t>On 11 July 2021 mass protests erupted across the country in ways that had not been seen since the success of what became the Marxist-Leninist revolution of 1 January 1959.</a:t>
          </a:r>
        </a:p>
      </dgm:t>
    </dgm:pt>
    <dgm:pt modelId="{A6D5B437-D0F9-4F46-8C86-58C7F0F6E8DF}" type="parTrans" cxnId="{CC9CABAC-E1CA-444D-AB54-DE7A4FD4A51E}">
      <dgm:prSet/>
      <dgm:spPr/>
      <dgm:t>
        <a:bodyPr/>
        <a:lstStyle/>
        <a:p>
          <a:endParaRPr lang="en-US"/>
        </a:p>
      </dgm:t>
    </dgm:pt>
    <dgm:pt modelId="{E501CD08-DD86-47CB-8B6A-F6682280B3D1}" type="sibTrans" cxnId="{CC9CABAC-E1CA-444D-AB54-DE7A4FD4A51E}">
      <dgm:prSet/>
      <dgm:spPr/>
      <dgm:t>
        <a:bodyPr/>
        <a:lstStyle/>
        <a:p>
          <a:endParaRPr lang="en-US" dirty="0"/>
        </a:p>
      </dgm:t>
    </dgm:pt>
    <dgm:pt modelId="{AF1F5947-61E4-47EC-8147-DEA12185AFF6}">
      <dgm:prSet/>
      <dgm:spPr/>
      <dgm:t>
        <a:bodyPr/>
        <a:lstStyle/>
        <a:p>
          <a:r>
            <a:rPr lang="en-US" b="1" dirty="0"/>
            <a:t>The protests represented an important challenge to the inertia that had characterized Cuban Marxist Leninism  since the start of the 21st century.</a:t>
          </a:r>
        </a:p>
      </dgm:t>
    </dgm:pt>
    <dgm:pt modelId="{05EA587B-2B86-40FE-86F0-3BDC560E8686}" type="parTrans" cxnId="{736BDE9A-72ED-4462-BCD8-DCFFC4EB909C}">
      <dgm:prSet/>
      <dgm:spPr/>
      <dgm:t>
        <a:bodyPr/>
        <a:lstStyle/>
        <a:p>
          <a:endParaRPr lang="en-US"/>
        </a:p>
      </dgm:t>
    </dgm:pt>
    <dgm:pt modelId="{FF73C7E9-60CA-43C4-8B50-1C91E7088DBD}" type="sibTrans" cxnId="{736BDE9A-72ED-4462-BCD8-DCFFC4EB909C}">
      <dgm:prSet/>
      <dgm:spPr/>
      <dgm:t>
        <a:bodyPr/>
        <a:lstStyle/>
        <a:p>
          <a:endParaRPr lang="en-US" dirty="0"/>
        </a:p>
      </dgm:t>
    </dgm:pt>
    <dgm:pt modelId="{A8E8F0C3-7717-40DC-8A7C-7584629CFFDA}">
      <dgm:prSet/>
      <dgm:spPr/>
      <dgm:t>
        <a:bodyPr/>
        <a:lstStyle/>
        <a:p>
          <a:r>
            <a:rPr lang="en-US" b="1" dirty="0"/>
            <a:t>It was forcefully suppressed. </a:t>
          </a:r>
        </a:p>
      </dgm:t>
    </dgm:pt>
    <dgm:pt modelId="{0CC30995-1561-4EC8-AF20-0909A4AF8A4C}" type="parTrans" cxnId="{E6E82A3A-8F28-4D0D-9AD2-CC7F96C0846E}">
      <dgm:prSet/>
      <dgm:spPr/>
      <dgm:t>
        <a:bodyPr/>
        <a:lstStyle/>
        <a:p>
          <a:endParaRPr lang="en-US"/>
        </a:p>
      </dgm:t>
    </dgm:pt>
    <dgm:pt modelId="{4D7D22DC-BBEC-4717-B963-9644A6AD5DB4}" type="sibTrans" cxnId="{E6E82A3A-8F28-4D0D-9AD2-CC7F96C0846E}">
      <dgm:prSet/>
      <dgm:spPr/>
      <dgm:t>
        <a:bodyPr/>
        <a:lstStyle/>
        <a:p>
          <a:endParaRPr lang="en-US"/>
        </a:p>
      </dgm:t>
    </dgm:pt>
    <dgm:pt modelId="{158EC471-C10D-B24E-BABC-0323D9423F9D}" type="pres">
      <dgm:prSet presAssocID="{2AA69D58-9C56-4B14-8AE9-20209362825F}" presName="outerComposite" presStyleCnt="0">
        <dgm:presLayoutVars>
          <dgm:chMax val="5"/>
          <dgm:dir/>
          <dgm:resizeHandles val="exact"/>
        </dgm:presLayoutVars>
      </dgm:prSet>
      <dgm:spPr/>
    </dgm:pt>
    <dgm:pt modelId="{6A94EB6C-D5C5-B641-9909-1D5075EA849D}" type="pres">
      <dgm:prSet presAssocID="{2AA69D58-9C56-4B14-8AE9-20209362825F}" presName="dummyMaxCanvas" presStyleCnt="0">
        <dgm:presLayoutVars/>
      </dgm:prSet>
      <dgm:spPr/>
    </dgm:pt>
    <dgm:pt modelId="{57756936-674E-2447-AD73-306B0B1F8D47}" type="pres">
      <dgm:prSet presAssocID="{2AA69D58-9C56-4B14-8AE9-20209362825F}" presName="ThreeNodes_1" presStyleLbl="node1" presStyleIdx="0" presStyleCnt="3">
        <dgm:presLayoutVars>
          <dgm:bulletEnabled val="1"/>
        </dgm:presLayoutVars>
      </dgm:prSet>
      <dgm:spPr/>
    </dgm:pt>
    <dgm:pt modelId="{AA751B51-E986-E64D-AFAC-DCF443043773}" type="pres">
      <dgm:prSet presAssocID="{2AA69D58-9C56-4B14-8AE9-20209362825F}" presName="ThreeNodes_2" presStyleLbl="node1" presStyleIdx="1" presStyleCnt="3">
        <dgm:presLayoutVars>
          <dgm:bulletEnabled val="1"/>
        </dgm:presLayoutVars>
      </dgm:prSet>
      <dgm:spPr/>
    </dgm:pt>
    <dgm:pt modelId="{0D537DBF-08D8-7841-90C9-3176277D2776}" type="pres">
      <dgm:prSet presAssocID="{2AA69D58-9C56-4B14-8AE9-20209362825F}" presName="ThreeNodes_3" presStyleLbl="node1" presStyleIdx="2" presStyleCnt="3">
        <dgm:presLayoutVars>
          <dgm:bulletEnabled val="1"/>
        </dgm:presLayoutVars>
      </dgm:prSet>
      <dgm:spPr/>
    </dgm:pt>
    <dgm:pt modelId="{44A3D81C-14E7-714F-9AEB-77C8A0986E11}" type="pres">
      <dgm:prSet presAssocID="{2AA69D58-9C56-4B14-8AE9-20209362825F}" presName="ThreeConn_1-2" presStyleLbl="fgAccFollowNode1" presStyleIdx="0" presStyleCnt="2">
        <dgm:presLayoutVars>
          <dgm:bulletEnabled val="1"/>
        </dgm:presLayoutVars>
      </dgm:prSet>
      <dgm:spPr/>
    </dgm:pt>
    <dgm:pt modelId="{BADB4ED3-CA62-984A-B084-36087302D3BE}" type="pres">
      <dgm:prSet presAssocID="{2AA69D58-9C56-4B14-8AE9-20209362825F}" presName="ThreeConn_2-3" presStyleLbl="fgAccFollowNode1" presStyleIdx="1" presStyleCnt="2">
        <dgm:presLayoutVars>
          <dgm:bulletEnabled val="1"/>
        </dgm:presLayoutVars>
      </dgm:prSet>
      <dgm:spPr/>
    </dgm:pt>
    <dgm:pt modelId="{51666CAA-B2C0-4645-AD16-F7CC5E282B4D}" type="pres">
      <dgm:prSet presAssocID="{2AA69D58-9C56-4B14-8AE9-20209362825F}" presName="ThreeNodes_1_text" presStyleLbl="node1" presStyleIdx="2" presStyleCnt="3">
        <dgm:presLayoutVars>
          <dgm:bulletEnabled val="1"/>
        </dgm:presLayoutVars>
      </dgm:prSet>
      <dgm:spPr/>
    </dgm:pt>
    <dgm:pt modelId="{97650F9C-A42A-EE4A-B6B7-DC6B43028979}" type="pres">
      <dgm:prSet presAssocID="{2AA69D58-9C56-4B14-8AE9-20209362825F}" presName="ThreeNodes_2_text" presStyleLbl="node1" presStyleIdx="2" presStyleCnt="3">
        <dgm:presLayoutVars>
          <dgm:bulletEnabled val="1"/>
        </dgm:presLayoutVars>
      </dgm:prSet>
      <dgm:spPr/>
    </dgm:pt>
    <dgm:pt modelId="{DD809C61-3ECA-5343-8C7E-931FEAC5C729}" type="pres">
      <dgm:prSet presAssocID="{2AA69D58-9C56-4B14-8AE9-20209362825F}" presName="ThreeNodes_3_text" presStyleLbl="node1" presStyleIdx="2" presStyleCnt="3">
        <dgm:presLayoutVars>
          <dgm:bulletEnabled val="1"/>
        </dgm:presLayoutVars>
      </dgm:prSet>
      <dgm:spPr/>
    </dgm:pt>
  </dgm:ptLst>
  <dgm:cxnLst>
    <dgm:cxn modelId="{58051A2B-9360-D641-AE09-CF3BE26C3E7F}" type="presOf" srcId="{AF1F5947-61E4-47EC-8147-DEA12185AFF6}" destId="{97650F9C-A42A-EE4A-B6B7-DC6B43028979}" srcOrd="1" destOrd="0" presId="urn:microsoft.com/office/officeart/2005/8/layout/vProcess5"/>
    <dgm:cxn modelId="{883E4539-20E9-394A-8F87-83F4682FEBAC}" type="presOf" srcId="{AF1F5947-61E4-47EC-8147-DEA12185AFF6}" destId="{AA751B51-E986-E64D-AFAC-DCF443043773}" srcOrd="0" destOrd="0" presId="urn:microsoft.com/office/officeart/2005/8/layout/vProcess5"/>
    <dgm:cxn modelId="{E6E82A3A-8F28-4D0D-9AD2-CC7F96C0846E}" srcId="{2AA69D58-9C56-4B14-8AE9-20209362825F}" destId="{A8E8F0C3-7717-40DC-8A7C-7584629CFFDA}" srcOrd="2" destOrd="0" parTransId="{0CC30995-1561-4EC8-AF20-0909A4AF8A4C}" sibTransId="{4D7D22DC-BBEC-4717-B963-9644A6AD5DB4}"/>
    <dgm:cxn modelId="{D0D4F443-BA27-A84C-A69B-60FFFB34420A}" type="presOf" srcId="{69CB1FCF-5F4D-4507-8A95-82BF5B8A7548}" destId="{57756936-674E-2447-AD73-306B0B1F8D47}" srcOrd="0" destOrd="0" presId="urn:microsoft.com/office/officeart/2005/8/layout/vProcess5"/>
    <dgm:cxn modelId="{A1912748-56F7-D34D-BAE1-41EC893F7D24}" type="presOf" srcId="{2AA69D58-9C56-4B14-8AE9-20209362825F}" destId="{158EC471-C10D-B24E-BABC-0323D9423F9D}" srcOrd="0" destOrd="0" presId="urn:microsoft.com/office/officeart/2005/8/layout/vProcess5"/>
    <dgm:cxn modelId="{15F4234C-F265-0241-8F2E-C18172291DD8}" type="presOf" srcId="{A8E8F0C3-7717-40DC-8A7C-7584629CFFDA}" destId="{DD809C61-3ECA-5343-8C7E-931FEAC5C729}" srcOrd="1" destOrd="0" presId="urn:microsoft.com/office/officeart/2005/8/layout/vProcess5"/>
    <dgm:cxn modelId="{F10D1E5A-6E06-844F-92EC-EAD8B2046721}" type="presOf" srcId="{E501CD08-DD86-47CB-8B6A-F6682280B3D1}" destId="{44A3D81C-14E7-714F-9AEB-77C8A0986E11}" srcOrd="0" destOrd="0" presId="urn:microsoft.com/office/officeart/2005/8/layout/vProcess5"/>
    <dgm:cxn modelId="{736BDE9A-72ED-4462-BCD8-DCFFC4EB909C}" srcId="{2AA69D58-9C56-4B14-8AE9-20209362825F}" destId="{AF1F5947-61E4-47EC-8147-DEA12185AFF6}" srcOrd="1" destOrd="0" parTransId="{05EA587B-2B86-40FE-86F0-3BDC560E8686}" sibTransId="{FF73C7E9-60CA-43C4-8B50-1C91E7088DBD}"/>
    <dgm:cxn modelId="{CC9CABAC-E1CA-444D-AB54-DE7A4FD4A51E}" srcId="{2AA69D58-9C56-4B14-8AE9-20209362825F}" destId="{69CB1FCF-5F4D-4507-8A95-82BF5B8A7548}" srcOrd="0" destOrd="0" parTransId="{A6D5B437-D0F9-4F46-8C86-58C7F0F6E8DF}" sibTransId="{E501CD08-DD86-47CB-8B6A-F6682280B3D1}"/>
    <dgm:cxn modelId="{6CC7FAB2-067C-3445-829C-2B5566037F4A}" type="presOf" srcId="{69CB1FCF-5F4D-4507-8A95-82BF5B8A7548}" destId="{51666CAA-B2C0-4645-AD16-F7CC5E282B4D}" srcOrd="1" destOrd="0" presId="urn:microsoft.com/office/officeart/2005/8/layout/vProcess5"/>
    <dgm:cxn modelId="{295B23CF-14A3-B54A-99DF-5DD2D843A488}" type="presOf" srcId="{FF73C7E9-60CA-43C4-8B50-1C91E7088DBD}" destId="{BADB4ED3-CA62-984A-B084-36087302D3BE}" srcOrd="0" destOrd="0" presId="urn:microsoft.com/office/officeart/2005/8/layout/vProcess5"/>
    <dgm:cxn modelId="{60BFC6D6-7F60-A049-A4DF-13E6C260887A}" type="presOf" srcId="{A8E8F0C3-7717-40DC-8A7C-7584629CFFDA}" destId="{0D537DBF-08D8-7841-90C9-3176277D2776}" srcOrd="0" destOrd="0" presId="urn:microsoft.com/office/officeart/2005/8/layout/vProcess5"/>
    <dgm:cxn modelId="{D1484CC7-DFEE-B54C-9168-17705DBD9158}" type="presParOf" srcId="{158EC471-C10D-B24E-BABC-0323D9423F9D}" destId="{6A94EB6C-D5C5-B641-9909-1D5075EA849D}" srcOrd="0" destOrd="0" presId="urn:microsoft.com/office/officeart/2005/8/layout/vProcess5"/>
    <dgm:cxn modelId="{EA9FAD24-24CA-AE4E-916B-9DEBF10058DE}" type="presParOf" srcId="{158EC471-C10D-B24E-BABC-0323D9423F9D}" destId="{57756936-674E-2447-AD73-306B0B1F8D47}" srcOrd="1" destOrd="0" presId="urn:microsoft.com/office/officeart/2005/8/layout/vProcess5"/>
    <dgm:cxn modelId="{554C39A0-C4F1-7543-9113-B230FBE69829}" type="presParOf" srcId="{158EC471-C10D-B24E-BABC-0323D9423F9D}" destId="{AA751B51-E986-E64D-AFAC-DCF443043773}" srcOrd="2" destOrd="0" presId="urn:microsoft.com/office/officeart/2005/8/layout/vProcess5"/>
    <dgm:cxn modelId="{1606572F-3C21-A641-BBC0-B10191F3E71F}" type="presParOf" srcId="{158EC471-C10D-B24E-BABC-0323D9423F9D}" destId="{0D537DBF-08D8-7841-90C9-3176277D2776}" srcOrd="3" destOrd="0" presId="urn:microsoft.com/office/officeart/2005/8/layout/vProcess5"/>
    <dgm:cxn modelId="{5F0B0EC9-AEF6-FB47-B342-79B10286E1F3}" type="presParOf" srcId="{158EC471-C10D-B24E-BABC-0323D9423F9D}" destId="{44A3D81C-14E7-714F-9AEB-77C8A0986E11}" srcOrd="4" destOrd="0" presId="urn:microsoft.com/office/officeart/2005/8/layout/vProcess5"/>
    <dgm:cxn modelId="{8B4433AF-7E52-4646-9831-9ADA81A03276}" type="presParOf" srcId="{158EC471-C10D-B24E-BABC-0323D9423F9D}" destId="{BADB4ED3-CA62-984A-B084-36087302D3BE}" srcOrd="5" destOrd="0" presId="urn:microsoft.com/office/officeart/2005/8/layout/vProcess5"/>
    <dgm:cxn modelId="{723ACD40-8356-424C-B56E-62C40AF680E1}" type="presParOf" srcId="{158EC471-C10D-B24E-BABC-0323D9423F9D}" destId="{51666CAA-B2C0-4645-AD16-F7CC5E282B4D}" srcOrd="6" destOrd="0" presId="urn:microsoft.com/office/officeart/2005/8/layout/vProcess5"/>
    <dgm:cxn modelId="{C4E5700D-0EA6-F442-93A0-A3BB6A45221C}" type="presParOf" srcId="{158EC471-C10D-B24E-BABC-0323D9423F9D}" destId="{97650F9C-A42A-EE4A-B6B7-DC6B43028979}" srcOrd="7" destOrd="0" presId="urn:microsoft.com/office/officeart/2005/8/layout/vProcess5"/>
    <dgm:cxn modelId="{9B882113-227D-B045-BDFA-1FC8DD7D1D4A}" type="presParOf" srcId="{158EC471-C10D-B24E-BABC-0323D9423F9D}" destId="{DD809C61-3ECA-5343-8C7E-931FEAC5C729}"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E76408-FC68-FF43-8F3E-7FAD5661F5E5}" type="doc">
      <dgm:prSet loTypeId="urn:microsoft.com/office/officeart/2005/8/layout/vProcess5" loCatId="list" qsTypeId="urn:microsoft.com/office/officeart/2005/8/quickstyle/simple3" qsCatId="simple" csTypeId="urn:microsoft.com/office/officeart/2005/8/colors/colorful4" csCatId="colorful"/>
      <dgm:spPr/>
      <dgm:t>
        <a:bodyPr/>
        <a:lstStyle/>
        <a:p>
          <a:endParaRPr lang="en-US"/>
        </a:p>
      </dgm:t>
    </dgm:pt>
    <dgm:pt modelId="{B4B3B4D0-CA52-3847-9E44-AE80F7E96AFA}">
      <dgm:prSet custT="1"/>
      <dgm:spPr/>
      <dgm:t>
        <a:bodyPr/>
        <a:lstStyle/>
        <a:p>
          <a:r>
            <a:rPr lang="en-US" sz="1400" dirty="0"/>
            <a:t>At the end of September 2022 Hurricane Ian plunged much of Cuba into darkness as the national electrical supply was compromised.  </a:t>
          </a:r>
        </a:p>
      </dgm:t>
    </dgm:pt>
    <dgm:pt modelId="{D521B6C0-963E-F848-8EA3-2F074E036E82}" type="parTrans" cxnId="{9D0D7494-4A70-5A47-AEAA-86B6D3787CC9}">
      <dgm:prSet/>
      <dgm:spPr/>
      <dgm:t>
        <a:bodyPr/>
        <a:lstStyle/>
        <a:p>
          <a:endParaRPr lang="en-US"/>
        </a:p>
      </dgm:t>
    </dgm:pt>
    <dgm:pt modelId="{8DE36815-CF15-C24F-A9C6-B2693FE6CB57}" type="sibTrans" cxnId="{9D0D7494-4A70-5A47-AEAA-86B6D3787CC9}">
      <dgm:prSet/>
      <dgm:spPr/>
      <dgm:t>
        <a:bodyPr/>
        <a:lstStyle/>
        <a:p>
          <a:endParaRPr lang="en-US" dirty="0"/>
        </a:p>
      </dgm:t>
    </dgm:pt>
    <dgm:pt modelId="{84D311E8-1BDB-2246-839C-70601AA5B00F}">
      <dgm:prSet custT="1"/>
      <dgm:spPr/>
      <dgm:t>
        <a:bodyPr/>
        <a:lstStyle/>
        <a:p>
          <a:r>
            <a:rPr lang="en-US" sz="1400" dirty="0"/>
            <a:t>Days later, without power restoration, mass protests erupted all over Cuba. This time the police and security services did not respond in the same way. </a:t>
          </a:r>
        </a:p>
      </dgm:t>
    </dgm:pt>
    <dgm:pt modelId="{99CA6E88-9E62-424D-844D-F5CEDF1E70E5}" type="parTrans" cxnId="{5476A619-E8A0-2A4E-A67A-30186D37E98E}">
      <dgm:prSet/>
      <dgm:spPr/>
      <dgm:t>
        <a:bodyPr/>
        <a:lstStyle/>
        <a:p>
          <a:endParaRPr lang="en-US"/>
        </a:p>
      </dgm:t>
    </dgm:pt>
    <dgm:pt modelId="{A3C34D80-F2D6-494F-B4B5-1F9A956BF53C}" type="sibTrans" cxnId="{5476A619-E8A0-2A4E-A67A-30186D37E98E}">
      <dgm:prSet/>
      <dgm:spPr/>
      <dgm:t>
        <a:bodyPr/>
        <a:lstStyle/>
        <a:p>
          <a:endParaRPr lang="en-US" dirty="0"/>
        </a:p>
      </dgm:t>
    </dgm:pt>
    <dgm:pt modelId="{45848B44-EA93-F946-915D-68FDB711CFF2}">
      <dgm:prSet custT="1"/>
      <dgm:spPr/>
      <dgm:t>
        <a:bodyPr/>
        <a:lstStyle/>
        <a:p>
          <a:r>
            <a:rPr lang="en-US" sz="2000" dirty="0"/>
            <a:t>While internet services were cut for a while, </a:t>
          </a:r>
        </a:p>
      </dgm:t>
    </dgm:pt>
    <dgm:pt modelId="{CFAD79D6-D29A-3647-B1D2-B38A07BA93DB}" type="parTrans" cxnId="{BA6535E2-26B1-4444-9FFE-BBA7CF1D6094}">
      <dgm:prSet/>
      <dgm:spPr/>
      <dgm:t>
        <a:bodyPr/>
        <a:lstStyle/>
        <a:p>
          <a:endParaRPr lang="en-US"/>
        </a:p>
      </dgm:t>
    </dgm:pt>
    <dgm:pt modelId="{2717D9D4-D255-EA4C-A2C0-0597D7E5A437}" type="sibTrans" cxnId="{BA6535E2-26B1-4444-9FFE-BBA7CF1D6094}">
      <dgm:prSet/>
      <dgm:spPr/>
      <dgm:t>
        <a:bodyPr/>
        <a:lstStyle/>
        <a:p>
          <a:endParaRPr lang="en-US" dirty="0"/>
        </a:p>
      </dgm:t>
    </dgm:pt>
    <dgm:pt modelId="{C63812CB-B383-F644-83C9-CEC2850FC145}">
      <dgm:prSet custT="1"/>
      <dgm:spPr/>
      <dgm:t>
        <a:bodyPr/>
        <a:lstStyle/>
        <a:p>
          <a:r>
            <a:rPr lang="en-US" sz="1400" dirty="0"/>
            <a:t>Luis Antonio Torres, the head of the Communist Party in Cuba was widely quoted as saying ""I believe that protesting is a right, but only when those responsible are not doing their jobs,” though he noted these protests might not rise to that level.  </a:t>
          </a:r>
        </a:p>
      </dgm:t>
    </dgm:pt>
    <dgm:pt modelId="{B9001104-0F70-864C-B0BC-25655CD6EBBA}" type="parTrans" cxnId="{3B83D4C7-ABB9-E345-ADAE-C7FD76D14008}">
      <dgm:prSet/>
      <dgm:spPr/>
      <dgm:t>
        <a:bodyPr/>
        <a:lstStyle/>
        <a:p>
          <a:endParaRPr lang="en-US"/>
        </a:p>
      </dgm:t>
    </dgm:pt>
    <dgm:pt modelId="{5529218C-D201-8947-9A91-34319322744B}" type="sibTrans" cxnId="{3B83D4C7-ABB9-E345-ADAE-C7FD76D14008}">
      <dgm:prSet/>
      <dgm:spPr/>
      <dgm:t>
        <a:bodyPr/>
        <a:lstStyle/>
        <a:p>
          <a:endParaRPr lang="en-US"/>
        </a:p>
      </dgm:t>
    </dgm:pt>
    <dgm:pt modelId="{426B9137-E3A7-D044-A010-C311D8CBA8D1}" type="pres">
      <dgm:prSet presAssocID="{D3E76408-FC68-FF43-8F3E-7FAD5661F5E5}" presName="outerComposite" presStyleCnt="0">
        <dgm:presLayoutVars>
          <dgm:chMax val="5"/>
          <dgm:dir/>
          <dgm:resizeHandles val="exact"/>
        </dgm:presLayoutVars>
      </dgm:prSet>
      <dgm:spPr/>
    </dgm:pt>
    <dgm:pt modelId="{66BFAFE1-27E9-ED49-9260-604AA7D08041}" type="pres">
      <dgm:prSet presAssocID="{D3E76408-FC68-FF43-8F3E-7FAD5661F5E5}" presName="dummyMaxCanvas" presStyleCnt="0">
        <dgm:presLayoutVars/>
      </dgm:prSet>
      <dgm:spPr/>
    </dgm:pt>
    <dgm:pt modelId="{06925845-A679-7346-9AF1-5D2048A20CE7}" type="pres">
      <dgm:prSet presAssocID="{D3E76408-FC68-FF43-8F3E-7FAD5661F5E5}" presName="FourNodes_1" presStyleLbl="node1" presStyleIdx="0" presStyleCnt="4">
        <dgm:presLayoutVars>
          <dgm:bulletEnabled val="1"/>
        </dgm:presLayoutVars>
      </dgm:prSet>
      <dgm:spPr/>
    </dgm:pt>
    <dgm:pt modelId="{6BCD97D7-A94F-2C4E-9E7E-700309C59510}" type="pres">
      <dgm:prSet presAssocID="{D3E76408-FC68-FF43-8F3E-7FAD5661F5E5}" presName="FourNodes_2" presStyleLbl="node1" presStyleIdx="1" presStyleCnt="4">
        <dgm:presLayoutVars>
          <dgm:bulletEnabled val="1"/>
        </dgm:presLayoutVars>
      </dgm:prSet>
      <dgm:spPr/>
    </dgm:pt>
    <dgm:pt modelId="{DD92E737-866C-7B49-A0D0-3F8A5FE56996}" type="pres">
      <dgm:prSet presAssocID="{D3E76408-FC68-FF43-8F3E-7FAD5661F5E5}" presName="FourNodes_3" presStyleLbl="node1" presStyleIdx="2" presStyleCnt="4">
        <dgm:presLayoutVars>
          <dgm:bulletEnabled val="1"/>
        </dgm:presLayoutVars>
      </dgm:prSet>
      <dgm:spPr/>
    </dgm:pt>
    <dgm:pt modelId="{FEF280CF-B40D-8A43-8DFB-41137D475CF0}" type="pres">
      <dgm:prSet presAssocID="{D3E76408-FC68-FF43-8F3E-7FAD5661F5E5}" presName="FourNodes_4" presStyleLbl="node1" presStyleIdx="3" presStyleCnt="4">
        <dgm:presLayoutVars>
          <dgm:bulletEnabled val="1"/>
        </dgm:presLayoutVars>
      </dgm:prSet>
      <dgm:spPr/>
    </dgm:pt>
    <dgm:pt modelId="{3B5331BA-32A9-1C4E-ABFD-C4E24E76F726}" type="pres">
      <dgm:prSet presAssocID="{D3E76408-FC68-FF43-8F3E-7FAD5661F5E5}" presName="FourConn_1-2" presStyleLbl="fgAccFollowNode1" presStyleIdx="0" presStyleCnt="3">
        <dgm:presLayoutVars>
          <dgm:bulletEnabled val="1"/>
        </dgm:presLayoutVars>
      </dgm:prSet>
      <dgm:spPr/>
    </dgm:pt>
    <dgm:pt modelId="{508799AD-BB0F-FC43-8ED1-C4E45F2B8B4C}" type="pres">
      <dgm:prSet presAssocID="{D3E76408-FC68-FF43-8F3E-7FAD5661F5E5}" presName="FourConn_2-3" presStyleLbl="fgAccFollowNode1" presStyleIdx="1" presStyleCnt="3">
        <dgm:presLayoutVars>
          <dgm:bulletEnabled val="1"/>
        </dgm:presLayoutVars>
      </dgm:prSet>
      <dgm:spPr/>
    </dgm:pt>
    <dgm:pt modelId="{CF246164-768A-8844-847B-997440C30E36}" type="pres">
      <dgm:prSet presAssocID="{D3E76408-FC68-FF43-8F3E-7FAD5661F5E5}" presName="FourConn_3-4" presStyleLbl="fgAccFollowNode1" presStyleIdx="2" presStyleCnt="3">
        <dgm:presLayoutVars>
          <dgm:bulletEnabled val="1"/>
        </dgm:presLayoutVars>
      </dgm:prSet>
      <dgm:spPr/>
    </dgm:pt>
    <dgm:pt modelId="{6680BED1-952E-C245-9DA6-6CF25C0151FF}" type="pres">
      <dgm:prSet presAssocID="{D3E76408-FC68-FF43-8F3E-7FAD5661F5E5}" presName="FourNodes_1_text" presStyleLbl="node1" presStyleIdx="3" presStyleCnt="4">
        <dgm:presLayoutVars>
          <dgm:bulletEnabled val="1"/>
        </dgm:presLayoutVars>
      </dgm:prSet>
      <dgm:spPr/>
    </dgm:pt>
    <dgm:pt modelId="{1BA57F1B-31B5-A543-8C2A-1D386D90AAF7}" type="pres">
      <dgm:prSet presAssocID="{D3E76408-FC68-FF43-8F3E-7FAD5661F5E5}" presName="FourNodes_2_text" presStyleLbl="node1" presStyleIdx="3" presStyleCnt="4">
        <dgm:presLayoutVars>
          <dgm:bulletEnabled val="1"/>
        </dgm:presLayoutVars>
      </dgm:prSet>
      <dgm:spPr/>
    </dgm:pt>
    <dgm:pt modelId="{5743B117-CF53-F04C-A0C8-744F30A2006D}" type="pres">
      <dgm:prSet presAssocID="{D3E76408-FC68-FF43-8F3E-7FAD5661F5E5}" presName="FourNodes_3_text" presStyleLbl="node1" presStyleIdx="3" presStyleCnt="4">
        <dgm:presLayoutVars>
          <dgm:bulletEnabled val="1"/>
        </dgm:presLayoutVars>
      </dgm:prSet>
      <dgm:spPr/>
    </dgm:pt>
    <dgm:pt modelId="{1E1593FE-5242-2E42-B2F1-D4791ECF0AE8}" type="pres">
      <dgm:prSet presAssocID="{D3E76408-FC68-FF43-8F3E-7FAD5661F5E5}" presName="FourNodes_4_text" presStyleLbl="node1" presStyleIdx="3" presStyleCnt="4">
        <dgm:presLayoutVars>
          <dgm:bulletEnabled val="1"/>
        </dgm:presLayoutVars>
      </dgm:prSet>
      <dgm:spPr/>
    </dgm:pt>
  </dgm:ptLst>
  <dgm:cxnLst>
    <dgm:cxn modelId="{BA2B8313-BDA9-884F-95BE-F6B082C3DCF6}" type="presOf" srcId="{C63812CB-B383-F644-83C9-CEC2850FC145}" destId="{1E1593FE-5242-2E42-B2F1-D4791ECF0AE8}" srcOrd="1" destOrd="0" presId="urn:microsoft.com/office/officeart/2005/8/layout/vProcess5"/>
    <dgm:cxn modelId="{4D7E6A17-4FC3-AB4F-A3B3-994540FD051A}" type="presOf" srcId="{8DE36815-CF15-C24F-A9C6-B2693FE6CB57}" destId="{3B5331BA-32A9-1C4E-ABFD-C4E24E76F726}" srcOrd="0" destOrd="0" presId="urn:microsoft.com/office/officeart/2005/8/layout/vProcess5"/>
    <dgm:cxn modelId="{5476A619-E8A0-2A4E-A67A-30186D37E98E}" srcId="{D3E76408-FC68-FF43-8F3E-7FAD5661F5E5}" destId="{84D311E8-1BDB-2246-839C-70601AA5B00F}" srcOrd="1" destOrd="0" parTransId="{99CA6E88-9E62-424D-844D-F5CEDF1E70E5}" sibTransId="{A3C34D80-F2D6-494F-B4B5-1F9A956BF53C}"/>
    <dgm:cxn modelId="{4482A724-956D-B146-98BE-0F9FE4085EA2}" type="presOf" srcId="{A3C34D80-F2D6-494F-B4B5-1F9A956BF53C}" destId="{508799AD-BB0F-FC43-8ED1-C4E45F2B8B4C}" srcOrd="0" destOrd="0" presId="urn:microsoft.com/office/officeart/2005/8/layout/vProcess5"/>
    <dgm:cxn modelId="{78E36C3F-EE44-554F-84AA-831B64F844EA}" type="presOf" srcId="{C63812CB-B383-F644-83C9-CEC2850FC145}" destId="{FEF280CF-B40D-8A43-8DFB-41137D475CF0}" srcOrd="0" destOrd="0" presId="urn:microsoft.com/office/officeart/2005/8/layout/vProcess5"/>
    <dgm:cxn modelId="{AECB3342-FC2A-FF4D-A4F0-49D65C87F81A}" type="presOf" srcId="{45848B44-EA93-F946-915D-68FDB711CFF2}" destId="{DD92E737-866C-7B49-A0D0-3F8A5FE56996}" srcOrd="0" destOrd="0" presId="urn:microsoft.com/office/officeart/2005/8/layout/vProcess5"/>
    <dgm:cxn modelId="{9D0D7494-4A70-5A47-AEAA-86B6D3787CC9}" srcId="{D3E76408-FC68-FF43-8F3E-7FAD5661F5E5}" destId="{B4B3B4D0-CA52-3847-9E44-AE80F7E96AFA}" srcOrd="0" destOrd="0" parTransId="{D521B6C0-963E-F848-8EA3-2F074E036E82}" sibTransId="{8DE36815-CF15-C24F-A9C6-B2693FE6CB57}"/>
    <dgm:cxn modelId="{73B1139C-AFA9-9141-87D3-7EA6ED7A5D3D}" type="presOf" srcId="{B4B3B4D0-CA52-3847-9E44-AE80F7E96AFA}" destId="{6680BED1-952E-C245-9DA6-6CF25C0151FF}" srcOrd="1" destOrd="0" presId="urn:microsoft.com/office/officeart/2005/8/layout/vProcess5"/>
    <dgm:cxn modelId="{AB8FFDC5-BAA7-B44A-BDE5-8AD785CE383C}" type="presOf" srcId="{D3E76408-FC68-FF43-8F3E-7FAD5661F5E5}" destId="{426B9137-E3A7-D044-A010-C311D8CBA8D1}" srcOrd="0" destOrd="0" presId="urn:microsoft.com/office/officeart/2005/8/layout/vProcess5"/>
    <dgm:cxn modelId="{3B83D4C7-ABB9-E345-ADAE-C7FD76D14008}" srcId="{D3E76408-FC68-FF43-8F3E-7FAD5661F5E5}" destId="{C63812CB-B383-F644-83C9-CEC2850FC145}" srcOrd="3" destOrd="0" parTransId="{B9001104-0F70-864C-B0BC-25655CD6EBBA}" sibTransId="{5529218C-D201-8947-9A91-34319322744B}"/>
    <dgm:cxn modelId="{4DB610CB-E22D-414E-BE5B-45BDEBFEBB27}" type="presOf" srcId="{84D311E8-1BDB-2246-839C-70601AA5B00F}" destId="{6BCD97D7-A94F-2C4E-9E7E-700309C59510}" srcOrd="0" destOrd="0" presId="urn:microsoft.com/office/officeart/2005/8/layout/vProcess5"/>
    <dgm:cxn modelId="{749ED5D8-3997-6544-84AF-82DC7E5A180F}" type="presOf" srcId="{45848B44-EA93-F946-915D-68FDB711CFF2}" destId="{5743B117-CF53-F04C-A0C8-744F30A2006D}" srcOrd="1" destOrd="0" presId="urn:microsoft.com/office/officeart/2005/8/layout/vProcess5"/>
    <dgm:cxn modelId="{BA6535E2-26B1-4444-9FFE-BBA7CF1D6094}" srcId="{D3E76408-FC68-FF43-8F3E-7FAD5661F5E5}" destId="{45848B44-EA93-F946-915D-68FDB711CFF2}" srcOrd="2" destOrd="0" parTransId="{CFAD79D6-D29A-3647-B1D2-B38A07BA93DB}" sibTransId="{2717D9D4-D255-EA4C-A2C0-0597D7E5A437}"/>
    <dgm:cxn modelId="{FA6894F4-D48F-774F-A0BF-68B8E7E04646}" type="presOf" srcId="{2717D9D4-D255-EA4C-A2C0-0597D7E5A437}" destId="{CF246164-768A-8844-847B-997440C30E36}" srcOrd="0" destOrd="0" presId="urn:microsoft.com/office/officeart/2005/8/layout/vProcess5"/>
    <dgm:cxn modelId="{935012F9-6D21-E44E-B181-825E56AEDED5}" type="presOf" srcId="{84D311E8-1BDB-2246-839C-70601AA5B00F}" destId="{1BA57F1B-31B5-A543-8C2A-1D386D90AAF7}" srcOrd="1" destOrd="0" presId="urn:microsoft.com/office/officeart/2005/8/layout/vProcess5"/>
    <dgm:cxn modelId="{6BA18FFF-A870-5145-9F73-76C51548688A}" type="presOf" srcId="{B4B3B4D0-CA52-3847-9E44-AE80F7E96AFA}" destId="{06925845-A679-7346-9AF1-5D2048A20CE7}" srcOrd="0" destOrd="0" presId="urn:microsoft.com/office/officeart/2005/8/layout/vProcess5"/>
    <dgm:cxn modelId="{3E14CAA4-DC83-7F4A-8C0F-D72D4E6DA140}" type="presParOf" srcId="{426B9137-E3A7-D044-A010-C311D8CBA8D1}" destId="{66BFAFE1-27E9-ED49-9260-604AA7D08041}" srcOrd="0" destOrd="0" presId="urn:microsoft.com/office/officeart/2005/8/layout/vProcess5"/>
    <dgm:cxn modelId="{DBDD3893-96A9-6C45-B165-909776963822}" type="presParOf" srcId="{426B9137-E3A7-D044-A010-C311D8CBA8D1}" destId="{06925845-A679-7346-9AF1-5D2048A20CE7}" srcOrd="1" destOrd="0" presId="urn:microsoft.com/office/officeart/2005/8/layout/vProcess5"/>
    <dgm:cxn modelId="{2785DDAB-C024-B04F-9B6F-370E80CADB9E}" type="presParOf" srcId="{426B9137-E3A7-D044-A010-C311D8CBA8D1}" destId="{6BCD97D7-A94F-2C4E-9E7E-700309C59510}" srcOrd="2" destOrd="0" presId="urn:microsoft.com/office/officeart/2005/8/layout/vProcess5"/>
    <dgm:cxn modelId="{044552EC-7BF3-AE4F-8B2E-04DC660DE4F8}" type="presParOf" srcId="{426B9137-E3A7-D044-A010-C311D8CBA8D1}" destId="{DD92E737-866C-7B49-A0D0-3F8A5FE56996}" srcOrd="3" destOrd="0" presId="urn:microsoft.com/office/officeart/2005/8/layout/vProcess5"/>
    <dgm:cxn modelId="{80C754C3-B753-4948-9399-F86133E41ABC}" type="presParOf" srcId="{426B9137-E3A7-D044-A010-C311D8CBA8D1}" destId="{FEF280CF-B40D-8A43-8DFB-41137D475CF0}" srcOrd="4" destOrd="0" presId="urn:microsoft.com/office/officeart/2005/8/layout/vProcess5"/>
    <dgm:cxn modelId="{033C106D-B8C0-5148-A7C7-D4458A65A70F}" type="presParOf" srcId="{426B9137-E3A7-D044-A010-C311D8CBA8D1}" destId="{3B5331BA-32A9-1C4E-ABFD-C4E24E76F726}" srcOrd="5" destOrd="0" presId="urn:microsoft.com/office/officeart/2005/8/layout/vProcess5"/>
    <dgm:cxn modelId="{00AC33C2-7FDF-664F-AF85-D878E73B9352}" type="presParOf" srcId="{426B9137-E3A7-D044-A010-C311D8CBA8D1}" destId="{508799AD-BB0F-FC43-8ED1-C4E45F2B8B4C}" srcOrd="6" destOrd="0" presId="urn:microsoft.com/office/officeart/2005/8/layout/vProcess5"/>
    <dgm:cxn modelId="{ECF690A5-C625-864C-9844-6D7C96F0465E}" type="presParOf" srcId="{426B9137-E3A7-D044-A010-C311D8CBA8D1}" destId="{CF246164-768A-8844-847B-997440C30E36}" srcOrd="7" destOrd="0" presId="urn:microsoft.com/office/officeart/2005/8/layout/vProcess5"/>
    <dgm:cxn modelId="{3B671E77-8A8D-7748-B0AF-D488087BCE3E}" type="presParOf" srcId="{426B9137-E3A7-D044-A010-C311D8CBA8D1}" destId="{6680BED1-952E-C245-9DA6-6CF25C0151FF}" srcOrd="8" destOrd="0" presId="urn:microsoft.com/office/officeart/2005/8/layout/vProcess5"/>
    <dgm:cxn modelId="{DA6FC5B4-6C3D-B849-A30C-A66FB0824364}" type="presParOf" srcId="{426B9137-E3A7-D044-A010-C311D8CBA8D1}" destId="{1BA57F1B-31B5-A543-8C2A-1D386D90AAF7}" srcOrd="9" destOrd="0" presId="urn:microsoft.com/office/officeart/2005/8/layout/vProcess5"/>
    <dgm:cxn modelId="{13F0C6F8-9265-B54A-B4E3-A93AA90A6E59}" type="presParOf" srcId="{426B9137-E3A7-D044-A010-C311D8CBA8D1}" destId="{5743B117-CF53-F04C-A0C8-744F30A2006D}" srcOrd="10" destOrd="0" presId="urn:microsoft.com/office/officeart/2005/8/layout/vProcess5"/>
    <dgm:cxn modelId="{F30524D6-E22B-3C4D-809C-DBCB303EC41F}" type="presParOf" srcId="{426B9137-E3A7-D044-A010-C311D8CBA8D1}" destId="{1E1593FE-5242-2E42-B2F1-D4791ECF0AE8}" srcOrd="11" destOrd="0" presId="urn:microsoft.com/office/officeart/2005/8/layout/v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234EB4-DEB4-CE42-A200-9546CDCA575F}"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lang="en-US"/>
        </a:p>
      </dgm:t>
    </dgm:pt>
    <dgm:pt modelId="{9C571539-3DBD-9B4C-BDB8-5BF2E37E33C8}">
      <dgm:prSet/>
      <dgm:spPr/>
      <dgm:t>
        <a:bodyPr/>
        <a:lstStyle/>
        <a:p>
          <a:r>
            <a:rPr lang="es-ES_tradnl" noProof="0" dirty="0"/>
            <a:t>Allá los chinos debaten sobre lo que deben hacer; nosotros respetamos sus ideas y sus puntos de vista, es otro país. Ellos están tratando de hacerse su traje a la medida, y nosotros estamos haciéndonos nuestro traje a nuestra medida (APLAUSOS) y defendemos ese derecho. ¿Qué derecho tiene el imperialismo a decirnos cómo tenemos que vestirnos nosotros y cómo debe ser el traje? Eso lo decidimos nosotros; pero tiene que ser un buen traje</a:t>
          </a:r>
          <a:r>
            <a:rPr lang="en-US" dirty="0"/>
            <a:t>. (Fidel Castro, Remarks delivered at the 5</a:t>
          </a:r>
          <a:r>
            <a:rPr lang="en-US" baseline="30000" dirty="0"/>
            <a:t>th</a:t>
          </a:r>
          <a:r>
            <a:rPr lang="en-US" dirty="0"/>
            <a:t> Congress)</a:t>
          </a:r>
        </a:p>
      </dgm:t>
    </dgm:pt>
    <dgm:pt modelId="{9AB2FC3B-C5E4-F449-A66C-1BBB162199EF}" type="parTrans" cxnId="{224DAF27-DA50-1F40-B541-F5128D96DA42}">
      <dgm:prSet/>
      <dgm:spPr/>
      <dgm:t>
        <a:bodyPr/>
        <a:lstStyle/>
        <a:p>
          <a:endParaRPr lang="en-US"/>
        </a:p>
      </dgm:t>
    </dgm:pt>
    <dgm:pt modelId="{6895A5AD-C544-E047-A9A6-B79B17D49995}" type="sibTrans" cxnId="{224DAF27-DA50-1F40-B541-F5128D96DA42}">
      <dgm:prSet/>
      <dgm:spPr/>
      <dgm:t>
        <a:bodyPr/>
        <a:lstStyle/>
        <a:p>
          <a:endParaRPr lang="en-US"/>
        </a:p>
      </dgm:t>
    </dgm:pt>
    <dgm:pt modelId="{BF257D81-11CF-7F4B-AA01-CFC1A52AD5A2}">
      <dgm:prSet/>
      <dgm:spPr>
        <a:solidFill>
          <a:schemeClr val="accent6">
            <a:lumMod val="40000"/>
            <a:lumOff val="60000"/>
          </a:schemeClr>
        </a:solidFill>
      </dgm:spPr>
      <dgm:t>
        <a:bodyPr/>
        <a:lstStyle/>
        <a:p>
          <a:r>
            <a:rPr lang="en-US" dirty="0"/>
            <a:t>There, the Chinese debate what they should do; we respect their ideas and their points of view, it is another country. They are trying to tailor their suit to their own measure, and we are tailoring our suit to ours (applause) and we defend that right. What right does imperialism have to tell us how we should dress ourselves and what that outfit should look? We decide that; but it must be a good outfit. </a:t>
          </a:r>
        </a:p>
      </dgm:t>
    </dgm:pt>
    <dgm:pt modelId="{3F1E2B18-4EFB-9043-91D4-820D44E38660}" type="parTrans" cxnId="{E7B05098-B3C9-314E-903B-DFFDD6A0FE39}">
      <dgm:prSet/>
      <dgm:spPr/>
      <dgm:t>
        <a:bodyPr/>
        <a:lstStyle/>
        <a:p>
          <a:endParaRPr lang="en-US"/>
        </a:p>
      </dgm:t>
    </dgm:pt>
    <dgm:pt modelId="{39068156-9321-5848-8D39-A50E29411671}" type="sibTrans" cxnId="{E7B05098-B3C9-314E-903B-DFFDD6A0FE39}">
      <dgm:prSet/>
      <dgm:spPr/>
      <dgm:t>
        <a:bodyPr/>
        <a:lstStyle/>
        <a:p>
          <a:endParaRPr lang="en-US"/>
        </a:p>
      </dgm:t>
    </dgm:pt>
    <dgm:pt modelId="{6F013B15-427D-A742-82BE-F0764C158D0A}" type="pres">
      <dgm:prSet presAssocID="{AD234EB4-DEB4-CE42-A200-9546CDCA575F}" presName="linear" presStyleCnt="0">
        <dgm:presLayoutVars>
          <dgm:animLvl val="lvl"/>
          <dgm:resizeHandles val="exact"/>
        </dgm:presLayoutVars>
      </dgm:prSet>
      <dgm:spPr/>
    </dgm:pt>
    <dgm:pt modelId="{0B25B20A-978F-A44E-8E4F-BAE4DD6513B4}" type="pres">
      <dgm:prSet presAssocID="{9C571539-3DBD-9B4C-BDB8-5BF2E37E33C8}" presName="parentText" presStyleLbl="node1" presStyleIdx="0" presStyleCnt="2">
        <dgm:presLayoutVars>
          <dgm:chMax val="0"/>
          <dgm:bulletEnabled val="1"/>
        </dgm:presLayoutVars>
      </dgm:prSet>
      <dgm:spPr/>
    </dgm:pt>
    <dgm:pt modelId="{F2547676-B199-2A45-97F5-1B37100252EC}" type="pres">
      <dgm:prSet presAssocID="{6895A5AD-C544-E047-A9A6-B79B17D49995}" presName="spacer" presStyleCnt="0"/>
      <dgm:spPr/>
    </dgm:pt>
    <dgm:pt modelId="{59807DF5-2020-D344-9C48-10E7DD1D1486}" type="pres">
      <dgm:prSet presAssocID="{BF257D81-11CF-7F4B-AA01-CFC1A52AD5A2}" presName="parentText" presStyleLbl="node1" presStyleIdx="1" presStyleCnt="2">
        <dgm:presLayoutVars>
          <dgm:chMax val="0"/>
          <dgm:bulletEnabled val="1"/>
        </dgm:presLayoutVars>
      </dgm:prSet>
      <dgm:spPr/>
    </dgm:pt>
  </dgm:ptLst>
  <dgm:cxnLst>
    <dgm:cxn modelId="{B44B2005-33F8-DA42-9725-71A53F91F55D}" type="presOf" srcId="{9C571539-3DBD-9B4C-BDB8-5BF2E37E33C8}" destId="{0B25B20A-978F-A44E-8E4F-BAE4DD6513B4}" srcOrd="0" destOrd="0" presId="urn:microsoft.com/office/officeart/2005/8/layout/vList2"/>
    <dgm:cxn modelId="{2D3D901B-B0B4-6949-ACC9-C9DB553A6EEF}" type="presOf" srcId="{BF257D81-11CF-7F4B-AA01-CFC1A52AD5A2}" destId="{59807DF5-2020-D344-9C48-10E7DD1D1486}" srcOrd="0" destOrd="0" presId="urn:microsoft.com/office/officeart/2005/8/layout/vList2"/>
    <dgm:cxn modelId="{224DAF27-DA50-1F40-B541-F5128D96DA42}" srcId="{AD234EB4-DEB4-CE42-A200-9546CDCA575F}" destId="{9C571539-3DBD-9B4C-BDB8-5BF2E37E33C8}" srcOrd="0" destOrd="0" parTransId="{9AB2FC3B-C5E4-F449-A66C-1BBB162199EF}" sibTransId="{6895A5AD-C544-E047-A9A6-B79B17D49995}"/>
    <dgm:cxn modelId="{D7EE1886-6D37-A14E-B1C0-0B99D3B7A69B}" type="presOf" srcId="{AD234EB4-DEB4-CE42-A200-9546CDCA575F}" destId="{6F013B15-427D-A742-82BE-F0764C158D0A}" srcOrd="0" destOrd="0" presId="urn:microsoft.com/office/officeart/2005/8/layout/vList2"/>
    <dgm:cxn modelId="{E7B05098-B3C9-314E-903B-DFFDD6A0FE39}" srcId="{AD234EB4-DEB4-CE42-A200-9546CDCA575F}" destId="{BF257D81-11CF-7F4B-AA01-CFC1A52AD5A2}" srcOrd="1" destOrd="0" parTransId="{3F1E2B18-4EFB-9043-91D4-820D44E38660}" sibTransId="{39068156-9321-5848-8D39-A50E29411671}"/>
    <dgm:cxn modelId="{8019D1E2-D0FE-E741-8001-045A29EADA02}" type="presParOf" srcId="{6F013B15-427D-A742-82BE-F0764C158D0A}" destId="{0B25B20A-978F-A44E-8E4F-BAE4DD6513B4}" srcOrd="0" destOrd="0" presId="urn:microsoft.com/office/officeart/2005/8/layout/vList2"/>
    <dgm:cxn modelId="{6CE7098B-BDC0-2945-A633-33DC47C352AF}" type="presParOf" srcId="{6F013B15-427D-A742-82BE-F0764C158D0A}" destId="{F2547676-B199-2A45-97F5-1B37100252EC}" srcOrd="1" destOrd="0" presId="urn:microsoft.com/office/officeart/2005/8/layout/vList2"/>
    <dgm:cxn modelId="{B0BB962D-D0B9-7D47-B350-0BFB1E1FFDF9}" type="presParOf" srcId="{6F013B15-427D-A742-82BE-F0764C158D0A}" destId="{59807DF5-2020-D344-9C48-10E7DD1D1486}"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72BD86-0912-4E25-B70D-A06C2C939730}"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DC46D315-A750-4D19-AB2C-EA8DF0E496BB}">
      <dgm:prSet/>
      <dgm:spPr/>
      <dgm:t>
        <a:bodyPr/>
        <a:lstStyle/>
        <a:p>
          <a:r>
            <a:rPr lang="en-US" dirty="0"/>
            <a:t>Transitional moment</a:t>
          </a:r>
        </a:p>
      </dgm:t>
    </dgm:pt>
    <dgm:pt modelId="{4D1238F1-7B31-4314-B58C-04CE19D7F755}" type="parTrans" cxnId="{ADFEDE82-7704-442C-848F-F5C9F767A6E5}">
      <dgm:prSet/>
      <dgm:spPr/>
      <dgm:t>
        <a:bodyPr/>
        <a:lstStyle/>
        <a:p>
          <a:endParaRPr lang="en-US"/>
        </a:p>
      </dgm:t>
    </dgm:pt>
    <dgm:pt modelId="{4153AA91-6045-443C-A4C8-98211691A4C4}" type="sibTrans" cxnId="{ADFEDE82-7704-442C-848F-F5C9F767A6E5}">
      <dgm:prSet/>
      <dgm:spPr/>
      <dgm:t>
        <a:bodyPr/>
        <a:lstStyle/>
        <a:p>
          <a:endParaRPr lang="en-US"/>
        </a:p>
      </dgm:t>
    </dgm:pt>
    <dgm:pt modelId="{E484EDAC-A44E-4D9B-89B3-C0B2AC4F08BD}">
      <dgm:prSet/>
      <dgm:spPr/>
      <dgm:t>
        <a:bodyPr/>
        <a:lstStyle/>
        <a:p>
          <a:r>
            <a:rPr lang="en-US" i="1" dirty="0"/>
            <a:t>Lineamientos</a:t>
          </a:r>
          <a:r>
            <a:rPr lang="en-US" dirty="0"/>
            <a:t>: slow and steady reform</a:t>
          </a:r>
        </a:p>
      </dgm:t>
    </dgm:pt>
    <dgm:pt modelId="{421F4787-B116-4E05-987D-A0AF348643B0}" type="parTrans" cxnId="{AE82068D-AFB1-46DB-9AB3-1DAC7D126AD2}">
      <dgm:prSet/>
      <dgm:spPr/>
      <dgm:t>
        <a:bodyPr/>
        <a:lstStyle/>
        <a:p>
          <a:endParaRPr lang="en-US"/>
        </a:p>
      </dgm:t>
    </dgm:pt>
    <dgm:pt modelId="{DB0F3C1A-0620-4FC2-8A3C-2D7DA4303999}" type="sibTrans" cxnId="{AE82068D-AFB1-46DB-9AB3-1DAC7D126AD2}">
      <dgm:prSet/>
      <dgm:spPr/>
      <dgm:t>
        <a:bodyPr/>
        <a:lstStyle/>
        <a:p>
          <a:endParaRPr lang="en-US"/>
        </a:p>
      </dgm:t>
    </dgm:pt>
    <dgm:pt modelId="{67DADFA4-BBF2-4924-B0D3-ADD717818E1D}">
      <dgm:prSet/>
      <dgm:spPr/>
      <dgm:t>
        <a:bodyPr/>
        <a:lstStyle/>
        <a:p>
          <a:r>
            <a:rPr lang="en-US" dirty="0"/>
            <a:t>Admission that it is time to move forward with reform</a:t>
          </a:r>
        </a:p>
      </dgm:t>
    </dgm:pt>
    <dgm:pt modelId="{11C95FDA-75E0-4DCA-B576-412D212C5A95}" type="parTrans" cxnId="{ABAD590D-B513-44B5-93E5-FA0F776796C4}">
      <dgm:prSet/>
      <dgm:spPr/>
      <dgm:t>
        <a:bodyPr/>
        <a:lstStyle/>
        <a:p>
          <a:endParaRPr lang="en-US"/>
        </a:p>
      </dgm:t>
    </dgm:pt>
    <dgm:pt modelId="{CE260C94-E6D8-4ABC-8CF5-9CE0E18D7DE2}" type="sibTrans" cxnId="{ABAD590D-B513-44B5-93E5-FA0F776796C4}">
      <dgm:prSet/>
      <dgm:spPr/>
      <dgm:t>
        <a:bodyPr/>
        <a:lstStyle/>
        <a:p>
          <a:endParaRPr lang="en-US"/>
        </a:p>
      </dgm:t>
    </dgm:pt>
    <dgm:pt modelId="{D5B4ADD5-EABE-4F54-AF45-77AED2D077EC}">
      <dgm:prSet/>
      <dgm:spPr/>
      <dgm:t>
        <a:bodyPr/>
        <a:lstStyle/>
        <a:p>
          <a:r>
            <a:rPr lang="en-US" dirty="0"/>
            <a:t>The Achilles heel: </a:t>
          </a:r>
          <a:r>
            <a:rPr lang="en-US" b="1" i="1" dirty="0"/>
            <a:t>rationalizing the ideological basis for reform</a:t>
          </a:r>
          <a:endParaRPr lang="en-US" dirty="0"/>
        </a:p>
      </dgm:t>
    </dgm:pt>
    <dgm:pt modelId="{DBCCC652-34E3-4712-A88E-2BB8D84F204E}" type="parTrans" cxnId="{F94BD4FA-3B47-470E-AE96-87446326B7D4}">
      <dgm:prSet/>
      <dgm:spPr/>
      <dgm:t>
        <a:bodyPr/>
        <a:lstStyle/>
        <a:p>
          <a:endParaRPr lang="en-US"/>
        </a:p>
      </dgm:t>
    </dgm:pt>
    <dgm:pt modelId="{3E958376-AA82-484D-A4AA-6F04EE9BDBFF}" type="sibTrans" cxnId="{F94BD4FA-3B47-470E-AE96-87446326B7D4}">
      <dgm:prSet/>
      <dgm:spPr/>
      <dgm:t>
        <a:bodyPr/>
        <a:lstStyle/>
        <a:p>
          <a:endParaRPr lang="en-US"/>
        </a:p>
      </dgm:t>
    </dgm:pt>
    <dgm:pt modelId="{BF38F2CA-0E25-47D5-B978-379733F9AB2A}">
      <dgm:prSet/>
      <dgm:spPr/>
      <dgm:t>
        <a:bodyPr/>
        <a:lstStyle/>
        <a:p>
          <a:r>
            <a:rPr lang="en-US" dirty="0"/>
            <a:t>Avoid Chinese model (though Raúl and FAR were sympathetic carried over from 5</a:t>
          </a:r>
          <a:r>
            <a:rPr lang="en-US" baseline="30000" dirty="0"/>
            <a:t>th</a:t>
          </a:r>
          <a:r>
            <a:rPr lang="en-US" dirty="0"/>
            <a:t> Congress)</a:t>
          </a:r>
        </a:p>
      </dgm:t>
    </dgm:pt>
    <dgm:pt modelId="{40DDD7B6-4337-4146-AD0F-F9450B9CD568}" type="parTrans" cxnId="{9AB64CCB-80D1-4E61-9BA3-04384B039499}">
      <dgm:prSet/>
      <dgm:spPr/>
      <dgm:t>
        <a:bodyPr/>
        <a:lstStyle/>
        <a:p>
          <a:endParaRPr lang="en-US"/>
        </a:p>
      </dgm:t>
    </dgm:pt>
    <dgm:pt modelId="{71C811F4-67ED-40EC-B7EE-1F2F3E4CD498}" type="sibTrans" cxnId="{9AB64CCB-80D1-4E61-9BA3-04384B039499}">
      <dgm:prSet/>
      <dgm:spPr/>
      <dgm:t>
        <a:bodyPr/>
        <a:lstStyle/>
        <a:p>
          <a:endParaRPr lang="en-US"/>
        </a:p>
      </dgm:t>
    </dgm:pt>
    <dgm:pt modelId="{BE077EC9-07DE-4CC9-B8CA-8A914D94C148}">
      <dgm:prSet/>
      <dgm:spPr/>
      <dgm:t>
        <a:bodyPr/>
        <a:lstStyle/>
        <a:p>
          <a:r>
            <a:rPr lang="en-US" dirty="0"/>
            <a:t>Suspicion of markets</a:t>
          </a:r>
        </a:p>
      </dgm:t>
    </dgm:pt>
    <dgm:pt modelId="{BE47F6F9-BEBF-4F2C-8D07-F624FEC9C15B}" type="parTrans" cxnId="{E6E1E7FD-29CD-497C-8A37-449128A27826}">
      <dgm:prSet/>
      <dgm:spPr/>
      <dgm:t>
        <a:bodyPr/>
        <a:lstStyle/>
        <a:p>
          <a:endParaRPr lang="en-US"/>
        </a:p>
      </dgm:t>
    </dgm:pt>
    <dgm:pt modelId="{5AF626BD-54E5-4CCD-8E63-571E2F886BAB}" type="sibTrans" cxnId="{E6E1E7FD-29CD-497C-8A37-449128A27826}">
      <dgm:prSet/>
      <dgm:spPr/>
      <dgm:t>
        <a:bodyPr/>
        <a:lstStyle/>
        <a:p>
          <a:endParaRPr lang="en-US"/>
        </a:p>
      </dgm:t>
    </dgm:pt>
    <dgm:pt modelId="{310A733D-EFDD-4F97-A4A3-2BA632391E26}">
      <dgm:prSet/>
      <dgm:spPr/>
      <dgm:t>
        <a:bodyPr/>
        <a:lstStyle/>
        <a:p>
          <a:r>
            <a:rPr lang="en-US" dirty="0"/>
            <a:t>Private sector expansion viewed as a temporary experiment subject to modification as circumstances required</a:t>
          </a:r>
        </a:p>
      </dgm:t>
    </dgm:pt>
    <dgm:pt modelId="{667516FC-FC7C-4F55-A781-F9756770EE3F}" type="parTrans" cxnId="{1EB3C3DD-D4D4-45E2-BFF5-33E3AD6546A5}">
      <dgm:prSet/>
      <dgm:spPr/>
      <dgm:t>
        <a:bodyPr/>
        <a:lstStyle/>
        <a:p>
          <a:endParaRPr lang="en-US"/>
        </a:p>
      </dgm:t>
    </dgm:pt>
    <dgm:pt modelId="{D1EAB0A6-6B49-47C4-8BA0-468A67CD0B22}" type="sibTrans" cxnId="{1EB3C3DD-D4D4-45E2-BFF5-33E3AD6546A5}">
      <dgm:prSet/>
      <dgm:spPr/>
      <dgm:t>
        <a:bodyPr/>
        <a:lstStyle/>
        <a:p>
          <a:endParaRPr lang="en-US"/>
        </a:p>
      </dgm:t>
    </dgm:pt>
    <dgm:pt modelId="{9040673E-FC6D-4108-BA00-8473E5FF20FB}">
      <dgm:prSet/>
      <dgm:spPr/>
      <dgm:t>
        <a:bodyPr/>
        <a:lstStyle/>
        <a:p>
          <a:r>
            <a:rPr lang="en-US" dirty="0"/>
            <a:t>Managed self sufficiency</a:t>
          </a:r>
        </a:p>
      </dgm:t>
    </dgm:pt>
    <dgm:pt modelId="{5796594F-68D3-42DD-A490-E115F685174A}" type="parTrans" cxnId="{00A0E988-1854-451E-9890-F82B076F0939}">
      <dgm:prSet/>
      <dgm:spPr/>
      <dgm:t>
        <a:bodyPr/>
        <a:lstStyle/>
        <a:p>
          <a:endParaRPr lang="en-US"/>
        </a:p>
      </dgm:t>
    </dgm:pt>
    <dgm:pt modelId="{01F1FD40-2FA5-41A9-A770-4AB0CCE82F12}" type="sibTrans" cxnId="{00A0E988-1854-451E-9890-F82B076F0939}">
      <dgm:prSet/>
      <dgm:spPr/>
      <dgm:t>
        <a:bodyPr/>
        <a:lstStyle/>
        <a:p>
          <a:endParaRPr lang="en-US"/>
        </a:p>
      </dgm:t>
    </dgm:pt>
    <dgm:pt modelId="{DDBB476E-5177-4BAE-BE9D-2DE2C5D794B0}">
      <dgm:prSet/>
      <dgm:spPr/>
      <dgm:t>
        <a:bodyPr/>
        <a:lstStyle/>
        <a:p>
          <a:r>
            <a:rPr lang="en-US" dirty="0"/>
            <a:t>Always under the control of the state and its apparatus </a:t>
          </a:r>
        </a:p>
      </dgm:t>
    </dgm:pt>
    <dgm:pt modelId="{21816C1D-A694-4F8D-B5CC-139DFCD8D408}" type="parTrans" cxnId="{D851459A-88E1-4F64-B8A5-38E5DEDD6A29}">
      <dgm:prSet/>
      <dgm:spPr/>
      <dgm:t>
        <a:bodyPr/>
        <a:lstStyle/>
        <a:p>
          <a:endParaRPr lang="en-US"/>
        </a:p>
      </dgm:t>
    </dgm:pt>
    <dgm:pt modelId="{98E25A65-DD82-4686-9D55-C29A66F2D109}" type="sibTrans" cxnId="{D851459A-88E1-4F64-B8A5-38E5DEDD6A29}">
      <dgm:prSet/>
      <dgm:spPr/>
      <dgm:t>
        <a:bodyPr/>
        <a:lstStyle/>
        <a:p>
          <a:endParaRPr lang="en-US"/>
        </a:p>
      </dgm:t>
    </dgm:pt>
    <dgm:pt modelId="{FFE37DE5-ED9E-492C-94F8-B72A7C6550AE}">
      <dgm:prSet/>
      <dgm:spPr/>
      <dgm:t>
        <a:bodyPr/>
        <a:lstStyle/>
        <a:p>
          <a:r>
            <a:rPr lang="en-US" dirty="0"/>
            <a:t>Limit: When it contradicted the fundamental line of Cuban “socialism” </a:t>
          </a:r>
        </a:p>
      </dgm:t>
    </dgm:pt>
    <dgm:pt modelId="{5FC60BA4-F675-4658-A3E0-CFD6F48434EC}" type="parTrans" cxnId="{5928C2FC-C489-4826-967C-9B968C64B4F7}">
      <dgm:prSet/>
      <dgm:spPr/>
      <dgm:t>
        <a:bodyPr/>
        <a:lstStyle/>
        <a:p>
          <a:endParaRPr lang="en-US"/>
        </a:p>
      </dgm:t>
    </dgm:pt>
    <dgm:pt modelId="{335131B8-FF8C-47CD-B78A-E6D40068E4B2}" type="sibTrans" cxnId="{5928C2FC-C489-4826-967C-9B968C64B4F7}">
      <dgm:prSet/>
      <dgm:spPr/>
      <dgm:t>
        <a:bodyPr/>
        <a:lstStyle/>
        <a:p>
          <a:endParaRPr lang="en-US"/>
        </a:p>
      </dgm:t>
    </dgm:pt>
    <dgm:pt modelId="{80BB07A8-53DF-48DA-BB53-EC39B36F4C83}">
      <dgm:prSet/>
      <dgm:spPr/>
      <dgm:t>
        <a:bodyPr/>
        <a:lstStyle/>
        <a:p>
          <a:r>
            <a:rPr lang="en-US" dirty="0"/>
            <a:t>The forward thrust of the draft Lineamientos blunted but not stopped.</a:t>
          </a:r>
        </a:p>
      </dgm:t>
    </dgm:pt>
    <dgm:pt modelId="{3363FC36-66BD-4F0E-9252-02F00AC27A30}" type="parTrans" cxnId="{6C705C15-304F-44F8-AA84-82F617744CAA}">
      <dgm:prSet/>
      <dgm:spPr/>
      <dgm:t>
        <a:bodyPr/>
        <a:lstStyle/>
        <a:p>
          <a:endParaRPr lang="en-US"/>
        </a:p>
      </dgm:t>
    </dgm:pt>
    <dgm:pt modelId="{CD3E139F-A01C-4A26-B740-FADF09EE0AD1}" type="sibTrans" cxnId="{6C705C15-304F-44F8-AA84-82F617744CAA}">
      <dgm:prSet/>
      <dgm:spPr/>
      <dgm:t>
        <a:bodyPr/>
        <a:lstStyle/>
        <a:p>
          <a:endParaRPr lang="en-US"/>
        </a:p>
      </dgm:t>
    </dgm:pt>
    <dgm:pt modelId="{2E1C0DED-F060-4F6E-B332-FAB387E702BF}">
      <dgm:prSet/>
      <dgm:spPr/>
      <dgm:t>
        <a:bodyPr/>
        <a:lstStyle/>
        <a:p>
          <a:r>
            <a:rPr lang="en-US" dirty="0"/>
            <a:t>Opens door to global consensus that Cuba is “moving forward” </a:t>
          </a:r>
        </a:p>
      </dgm:t>
    </dgm:pt>
    <dgm:pt modelId="{3C3F0A21-06AD-4D94-B279-D89612943E47}" type="parTrans" cxnId="{F97D7ADF-D223-4BBC-BC58-55571AF194E7}">
      <dgm:prSet/>
      <dgm:spPr/>
      <dgm:t>
        <a:bodyPr/>
        <a:lstStyle/>
        <a:p>
          <a:endParaRPr lang="en-US"/>
        </a:p>
      </dgm:t>
    </dgm:pt>
    <dgm:pt modelId="{8D1A665E-B49C-4D43-8B9B-8566B76A5917}" type="sibTrans" cxnId="{F97D7ADF-D223-4BBC-BC58-55571AF194E7}">
      <dgm:prSet/>
      <dgm:spPr/>
      <dgm:t>
        <a:bodyPr/>
        <a:lstStyle/>
        <a:p>
          <a:endParaRPr lang="en-US"/>
        </a:p>
      </dgm:t>
    </dgm:pt>
    <dgm:pt modelId="{05148A37-C900-4365-9BF9-8A8CBFCDC510}">
      <dgm:prSet/>
      <dgm:spPr/>
      <dgm:t>
        <a:bodyPr/>
        <a:lstStyle/>
        <a:p>
          <a:r>
            <a:rPr lang="en-US" dirty="0"/>
            <a:t>Though that term had very different significance depending on who was using the term</a:t>
          </a:r>
        </a:p>
      </dgm:t>
    </dgm:pt>
    <dgm:pt modelId="{E848BCC0-B49A-46F7-8B25-F2E549BBF69E}" type="parTrans" cxnId="{A49A2F84-0FB2-439E-A9B0-0CD1A0D46880}">
      <dgm:prSet/>
      <dgm:spPr/>
      <dgm:t>
        <a:bodyPr/>
        <a:lstStyle/>
        <a:p>
          <a:endParaRPr lang="en-US"/>
        </a:p>
      </dgm:t>
    </dgm:pt>
    <dgm:pt modelId="{76C0B398-87AC-4DCB-B281-C1EFB27976C0}" type="sibTrans" cxnId="{A49A2F84-0FB2-439E-A9B0-0CD1A0D46880}">
      <dgm:prSet/>
      <dgm:spPr/>
      <dgm:t>
        <a:bodyPr/>
        <a:lstStyle/>
        <a:p>
          <a:endParaRPr lang="en-US"/>
        </a:p>
      </dgm:t>
    </dgm:pt>
    <dgm:pt modelId="{E375FAC2-28A7-42B7-9A33-2373840AAA14}">
      <dgm:prSet/>
      <dgm:spPr/>
      <dgm:t>
        <a:bodyPr/>
        <a:lstStyle/>
        <a:p>
          <a:r>
            <a:rPr lang="en-US" dirty="0"/>
            <a:t>Delayed reaction: Great victory the Cuba-EU framework: </a:t>
          </a:r>
          <a:r>
            <a:rPr lang="en-US" b="1" dirty="0"/>
            <a:t>Political Dialogue and Cooperation Agreement (PDCA) </a:t>
          </a:r>
          <a:endParaRPr lang="en-US" dirty="0"/>
        </a:p>
      </dgm:t>
    </dgm:pt>
    <dgm:pt modelId="{43A71540-6F6C-4BC0-BFA2-8B960CBC3988}" type="parTrans" cxnId="{B06CC669-B721-45A7-86C2-62395AB19072}">
      <dgm:prSet/>
      <dgm:spPr/>
      <dgm:t>
        <a:bodyPr/>
        <a:lstStyle/>
        <a:p>
          <a:endParaRPr lang="en-US"/>
        </a:p>
      </dgm:t>
    </dgm:pt>
    <dgm:pt modelId="{6A8D4638-E7CD-4188-B627-FD793B46DE37}" type="sibTrans" cxnId="{B06CC669-B721-45A7-86C2-62395AB19072}">
      <dgm:prSet/>
      <dgm:spPr/>
      <dgm:t>
        <a:bodyPr/>
        <a:lstStyle/>
        <a:p>
          <a:endParaRPr lang="en-US"/>
        </a:p>
      </dgm:t>
    </dgm:pt>
    <dgm:pt modelId="{1229AFAD-1DFF-404A-B907-D478F242FCA2}" type="pres">
      <dgm:prSet presAssocID="{C072BD86-0912-4E25-B70D-A06C2C939730}" presName="linear" presStyleCnt="0">
        <dgm:presLayoutVars>
          <dgm:animLvl val="lvl"/>
          <dgm:resizeHandles val="exact"/>
        </dgm:presLayoutVars>
      </dgm:prSet>
      <dgm:spPr/>
    </dgm:pt>
    <dgm:pt modelId="{8E5A01DE-C578-F345-B6D8-364A0175090F}" type="pres">
      <dgm:prSet presAssocID="{DC46D315-A750-4D19-AB2C-EA8DF0E496BB}" presName="parentText" presStyleLbl="node1" presStyleIdx="0" presStyleCnt="6">
        <dgm:presLayoutVars>
          <dgm:chMax val="0"/>
          <dgm:bulletEnabled val="1"/>
        </dgm:presLayoutVars>
      </dgm:prSet>
      <dgm:spPr/>
    </dgm:pt>
    <dgm:pt modelId="{7D6A78D5-DC63-5D41-938C-34987E017B4C}" type="pres">
      <dgm:prSet presAssocID="{4153AA91-6045-443C-A4C8-98211691A4C4}" presName="spacer" presStyleCnt="0"/>
      <dgm:spPr/>
    </dgm:pt>
    <dgm:pt modelId="{89F6A58E-818B-5F4A-8604-A8322C5F5A75}" type="pres">
      <dgm:prSet presAssocID="{E484EDAC-A44E-4D9B-89B3-C0B2AC4F08BD}" presName="parentText" presStyleLbl="node1" presStyleIdx="1" presStyleCnt="6">
        <dgm:presLayoutVars>
          <dgm:chMax val="0"/>
          <dgm:bulletEnabled val="1"/>
        </dgm:presLayoutVars>
      </dgm:prSet>
      <dgm:spPr/>
    </dgm:pt>
    <dgm:pt modelId="{8565BF99-B8EA-1C43-A9EE-D4A964BEC5F1}" type="pres">
      <dgm:prSet presAssocID="{DB0F3C1A-0620-4FC2-8A3C-2D7DA4303999}" presName="spacer" presStyleCnt="0"/>
      <dgm:spPr/>
    </dgm:pt>
    <dgm:pt modelId="{179B00D0-D97A-0245-864B-59CCB07D96F2}" type="pres">
      <dgm:prSet presAssocID="{67DADFA4-BBF2-4924-B0D3-ADD717818E1D}" presName="parentText" presStyleLbl="node1" presStyleIdx="2" presStyleCnt="6">
        <dgm:presLayoutVars>
          <dgm:chMax val="0"/>
          <dgm:bulletEnabled val="1"/>
        </dgm:presLayoutVars>
      </dgm:prSet>
      <dgm:spPr/>
    </dgm:pt>
    <dgm:pt modelId="{B70AD03C-554A-1349-A818-201F3B2E1FC3}" type="pres">
      <dgm:prSet presAssocID="{CE260C94-E6D8-4ABC-8CF5-9CE0E18D7DE2}" presName="spacer" presStyleCnt="0"/>
      <dgm:spPr/>
    </dgm:pt>
    <dgm:pt modelId="{589AE9DD-6EC0-4B47-AA37-0DF976CDEB04}" type="pres">
      <dgm:prSet presAssocID="{D5B4ADD5-EABE-4F54-AF45-77AED2D077EC}" presName="parentText" presStyleLbl="node1" presStyleIdx="3" presStyleCnt="6">
        <dgm:presLayoutVars>
          <dgm:chMax val="0"/>
          <dgm:bulletEnabled val="1"/>
        </dgm:presLayoutVars>
      </dgm:prSet>
      <dgm:spPr/>
    </dgm:pt>
    <dgm:pt modelId="{0B320C07-192A-2C42-87AE-D2976CA0A5F7}" type="pres">
      <dgm:prSet presAssocID="{D5B4ADD5-EABE-4F54-AF45-77AED2D077EC}" presName="childText" presStyleLbl="revTx" presStyleIdx="0" presStyleCnt="2">
        <dgm:presLayoutVars>
          <dgm:bulletEnabled val="1"/>
        </dgm:presLayoutVars>
      </dgm:prSet>
      <dgm:spPr/>
    </dgm:pt>
    <dgm:pt modelId="{983BC2B3-C379-1E43-B2D5-D94C307AB076}" type="pres">
      <dgm:prSet presAssocID="{80BB07A8-53DF-48DA-BB53-EC39B36F4C83}" presName="parentText" presStyleLbl="node1" presStyleIdx="4" presStyleCnt="6">
        <dgm:presLayoutVars>
          <dgm:chMax val="0"/>
          <dgm:bulletEnabled val="1"/>
        </dgm:presLayoutVars>
      </dgm:prSet>
      <dgm:spPr/>
    </dgm:pt>
    <dgm:pt modelId="{7DB2A826-6B1A-6E46-9A57-60BA61E7B506}" type="pres">
      <dgm:prSet presAssocID="{CD3E139F-A01C-4A26-B740-FADF09EE0AD1}" presName="spacer" presStyleCnt="0"/>
      <dgm:spPr/>
    </dgm:pt>
    <dgm:pt modelId="{F9620DC1-7D4B-BB41-A220-2EE2CB2B0808}" type="pres">
      <dgm:prSet presAssocID="{2E1C0DED-F060-4F6E-B332-FAB387E702BF}" presName="parentText" presStyleLbl="node1" presStyleIdx="5" presStyleCnt="6">
        <dgm:presLayoutVars>
          <dgm:chMax val="0"/>
          <dgm:bulletEnabled val="1"/>
        </dgm:presLayoutVars>
      </dgm:prSet>
      <dgm:spPr/>
    </dgm:pt>
    <dgm:pt modelId="{293900F0-1DC3-0B47-9CB5-DEA89A448E04}" type="pres">
      <dgm:prSet presAssocID="{2E1C0DED-F060-4F6E-B332-FAB387E702BF}" presName="childText" presStyleLbl="revTx" presStyleIdx="1" presStyleCnt="2">
        <dgm:presLayoutVars>
          <dgm:bulletEnabled val="1"/>
        </dgm:presLayoutVars>
      </dgm:prSet>
      <dgm:spPr/>
    </dgm:pt>
  </dgm:ptLst>
  <dgm:cxnLst>
    <dgm:cxn modelId="{9881AB08-D1A6-9B44-A8C7-83DFAB2E5327}" type="presOf" srcId="{05148A37-C900-4365-9BF9-8A8CBFCDC510}" destId="{293900F0-1DC3-0B47-9CB5-DEA89A448E04}" srcOrd="0" destOrd="0" presId="urn:microsoft.com/office/officeart/2005/8/layout/vList2"/>
    <dgm:cxn modelId="{4A685A09-4FD1-254D-90C2-DA29A595CB05}" type="presOf" srcId="{80BB07A8-53DF-48DA-BB53-EC39B36F4C83}" destId="{983BC2B3-C379-1E43-B2D5-D94C307AB076}" srcOrd="0" destOrd="0" presId="urn:microsoft.com/office/officeart/2005/8/layout/vList2"/>
    <dgm:cxn modelId="{ABAD590D-B513-44B5-93E5-FA0F776796C4}" srcId="{C072BD86-0912-4E25-B70D-A06C2C939730}" destId="{67DADFA4-BBF2-4924-B0D3-ADD717818E1D}" srcOrd="2" destOrd="0" parTransId="{11C95FDA-75E0-4DCA-B576-412D212C5A95}" sibTransId="{CE260C94-E6D8-4ABC-8CF5-9CE0E18D7DE2}"/>
    <dgm:cxn modelId="{6C705C15-304F-44F8-AA84-82F617744CAA}" srcId="{C072BD86-0912-4E25-B70D-A06C2C939730}" destId="{80BB07A8-53DF-48DA-BB53-EC39B36F4C83}" srcOrd="4" destOrd="0" parTransId="{3363FC36-66BD-4F0E-9252-02F00AC27A30}" sibTransId="{CD3E139F-A01C-4A26-B740-FADF09EE0AD1}"/>
    <dgm:cxn modelId="{67A1C123-9A43-594E-9001-8F971DAE3529}" type="presOf" srcId="{DC46D315-A750-4D19-AB2C-EA8DF0E496BB}" destId="{8E5A01DE-C578-F345-B6D8-364A0175090F}" srcOrd="0" destOrd="0" presId="urn:microsoft.com/office/officeart/2005/8/layout/vList2"/>
    <dgm:cxn modelId="{FF420233-B58D-0741-9B81-84F98BEDAF15}" type="presOf" srcId="{9040673E-FC6D-4108-BA00-8473E5FF20FB}" destId="{0B320C07-192A-2C42-87AE-D2976CA0A5F7}" srcOrd="0" destOrd="3" presId="urn:microsoft.com/office/officeart/2005/8/layout/vList2"/>
    <dgm:cxn modelId="{F3070F4F-A9EF-3F46-93B4-F8C58D568012}" type="presOf" srcId="{E375FAC2-28A7-42B7-9A33-2373840AAA14}" destId="{293900F0-1DC3-0B47-9CB5-DEA89A448E04}" srcOrd="0" destOrd="1" presId="urn:microsoft.com/office/officeart/2005/8/layout/vList2"/>
    <dgm:cxn modelId="{44935556-A688-874A-8796-83A0B430AD69}" type="presOf" srcId="{BE077EC9-07DE-4CC9-B8CA-8A914D94C148}" destId="{0B320C07-192A-2C42-87AE-D2976CA0A5F7}" srcOrd="0" destOrd="1" presId="urn:microsoft.com/office/officeart/2005/8/layout/vList2"/>
    <dgm:cxn modelId="{1A1D2C67-77FE-4246-891B-CD6FF5AF0F90}" type="presOf" srcId="{67DADFA4-BBF2-4924-B0D3-ADD717818E1D}" destId="{179B00D0-D97A-0245-864B-59CCB07D96F2}" srcOrd="0" destOrd="0" presId="urn:microsoft.com/office/officeart/2005/8/layout/vList2"/>
    <dgm:cxn modelId="{0C989369-733E-5B47-877B-B2240A751894}" type="presOf" srcId="{310A733D-EFDD-4F97-A4A3-2BA632391E26}" destId="{0B320C07-192A-2C42-87AE-D2976CA0A5F7}" srcOrd="0" destOrd="2" presId="urn:microsoft.com/office/officeart/2005/8/layout/vList2"/>
    <dgm:cxn modelId="{B06CC669-B721-45A7-86C2-62395AB19072}" srcId="{2E1C0DED-F060-4F6E-B332-FAB387E702BF}" destId="{E375FAC2-28A7-42B7-9A33-2373840AAA14}" srcOrd="1" destOrd="0" parTransId="{43A71540-6F6C-4BC0-BFA2-8B960CBC3988}" sibTransId="{6A8D4638-E7CD-4188-B627-FD793B46DE37}"/>
    <dgm:cxn modelId="{D200CE6F-FE23-494C-B354-E33A7EEE4ABA}" type="presOf" srcId="{D5B4ADD5-EABE-4F54-AF45-77AED2D077EC}" destId="{589AE9DD-6EC0-4B47-AA37-0DF976CDEB04}" srcOrd="0" destOrd="0" presId="urn:microsoft.com/office/officeart/2005/8/layout/vList2"/>
    <dgm:cxn modelId="{ADFEDE82-7704-442C-848F-F5C9F767A6E5}" srcId="{C072BD86-0912-4E25-B70D-A06C2C939730}" destId="{DC46D315-A750-4D19-AB2C-EA8DF0E496BB}" srcOrd="0" destOrd="0" parTransId="{4D1238F1-7B31-4314-B58C-04CE19D7F755}" sibTransId="{4153AA91-6045-443C-A4C8-98211691A4C4}"/>
    <dgm:cxn modelId="{A49A2F84-0FB2-439E-A9B0-0CD1A0D46880}" srcId="{2E1C0DED-F060-4F6E-B332-FAB387E702BF}" destId="{05148A37-C900-4365-9BF9-8A8CBFCDC510}" srcOrd="0" destOrd="0" parTransId="{E848BCC0-B49A-46F7-8B25-F2E549BBF69E}" sibTransId="{76C0B398-87AC-4DCB-B281-C1EFB27976C0}"/>
    <dgm:cxn modelId="{E81A7587-45BE-A043-8072-F49A9A4B9F97}" type="presOf" srcId="{DDBB476E-5177-4BAE-BE9D-2DE2C5D794B0}" destId="{0B320C07-192A-2C42-87AE-D2976CA0A5F7}" srcOrd="0" destOrd="4" presId="urn:microsoft.com/office/officeart/2005/8/layout/vList2"/>
    <dgm:cxn modelId="{00A0E988-1854-451E-9890-F82B076F0939}" srcId="{D5B4ADD5-EABE-4F54-AF45-77AED2D077EC}" destId="{9040673E-FC6D-4108-BA00-8473E5FF20FB}" srcOrd="3" destOrd="0" parTransId="{5796594F-68D3-42DD-A490-E115F685174A}" sibTransId="{01F1FD40-2FA5-41A9-A770-4AB0CCE82F12}"/>
    <dgm:cxn modelId="{AE82068D-AFB1-46DB-9AB3-1DAC7D126AD2}" srcId="{C072BD86-0912-4E25-B70D-A06C2C939730}" destId="{E484EDAC-A44E-4D9B-89B3-C0B2AC4F08BD}" srcOrd="1" destOrd="0" parTransId="{421F4787-B116-4E05-987D-A0AF348643B0}" sibTransId="{DB0F3C1A-0620-4FC2-8A3C-2D7DA4303999}"/>
    <dgm:cxn modelId="{D851459A-88E1-4F64-B8A5-38E5DEDD6A29}" srcId="{D5B4ADD5-EABE-4F54-AF45-77AED2D077EC}" destId="{DDBB476E-5177-4BAE-BE9D-2DE2C5D794B0}" srcOrd="4" destOrd="0" parTransId="{21816C1D-A694-4F8D-B5CC-139DFCD8D408}" sibTransId="{98E25A65-DD82-4686-9D55-C29A66F2D109}"/>
    <dgm:cxn modelId="{9AB64CCB-80D1-4E61-9BA3-04384B039499}" srcId="{D5B4ADD5-EABE-4F54-AF45-77AED2D077EC}" destId="{BF38F2CA-0E25-47D5-B978-379733F9AB2A}" srcOrd="0" destOrd="0" parTransId="{40DDD7B6-4337-4146-AD0F-F9450B9CD568}" sibTransId="{71C811F4-67ED-40EC-B7EE-1F2F3E4CD498}"/>
    <dgm:cxn modelId="{93A4C4D6-CD7E-3141-9BA2-AD4929B44DA3}" type="presOf" srcId="{BF38F2CA-0E25-47D5-B978-379733F9AB2A}" destId="{0B320C07-192A-2C42-87AE-D2976CA0A5F7}" srcOrd="0" destOrd="0" presId="urn:microsoft.com/office/officeart/2005/8/layout/vList2"/>
    <dgm:cxn modelId="{C24167DC-2946-084D-810C-2D0CA5144ED5}" type="presOf" srcId="{E484EDAC-A44E-4D9B-89B3-C0B2AC4F08BD}" destId="{89F6A58E-818B-5F4A-8604-A8322C5F5A75}" srcOrd="0" destOrd="0" presId="urn:microsoft.com/office/officeart/2005/8/layout/vList2"/>
    <dgm:cxn modelId="{1EB3C3DD-D4D4-45E2-BFF5-33E3AD6546A5}" srcId="{D5B4ADD5-EABE-4F54-AF45-77AED2D077EC}" destId="{310A733D-EFDD-4F97-A4A3-2BA632391E26}" srcOrd="2" destOrd="0" parTransId="{667516FC-FC7C-4F55-A781-F9756770EE3F}" sibTransId="{D1EAB0A6-6B49-47C4-8BA0-468A67CD0B22}"/>
    <dgm:cxn modelId="{F97D7ADF-D223-4BBC-BC58-55571AF194E7}" srcId="{C072BD86-0912-4E25-B70D-A06C2C939730}" destId="{2E1C0DED-F060-4F6E-B332-FAB387E702BF}" srcOrd="5" destOrd="0" parTransId="{3C3F0A21-06AD-4D94-B279-D89612943E47}" sibTransId="{8D1A665E-B49C-4D43-8B9B-8566B76A5917}"/>
    <dgm:cxn modelId="{0B256EE1-867E-5D4C-9220-B0F77364C481}" type="presOf" srcId="{2E1C0DED-F060-4F6E-B332-FAB387E702BF}" destId="{F9620DC1-7D4B-BB41-A220-2EE2CB2B0808}" srcOrd="0" destOrd="0" presId="urn:microsoft.com/office/officeart/2005/8/layout/vList2"/>
    <dgm:cxn modelId="{367268EC-4B6C-2548-ACA1-760C0F40BA83}" type="presOf" srcId="{FFE37DE5-ED9E-492C-94F8-B72A7C6550AE}" destId="{0B320C07-192A-2C42-87AE-D2976CA0A5F7}" srcOrd="0" destOrd="5" presId="urn:microsoft.com/office/officeart/2005/8/layout/vList2"/>
    <dgm:cxn modelId="{95AD9AED-8C48-974C-8432-2455A9008500}" type="presOf" srcId="{C072BD86-0912-4E25-B70D-A06C2C939730}" destId="{1229AFAD-1DFF-404A-B907-D478F242FCA2}" srcOrd="0" destOrd="0" presId="urn:microsoft.com/office/officeart/2005/8/layout/vList2"/>
    <dgm:cxn modelId="{F94BD4FA-3B47-470E-AE96-87446326B7D4}" srcId="{C072BD86-0912-4E25-B70D-A06C2C939730}" destId="{D5B4ADD5-EABE-4F54-AF45-77AED2D077EC}" srcOrd="3" destOrd="0" parTransId="{DBCCC652-34E3-4712-A88E-2BB8D84F204E}" sibTransId="{3E958376-AA82-484D-A4AA-6F04EE9BDBFF}"/>
    <dgm:cxn modelId="{5928C2FC-C489-4826-967C-9B968C64B4F7}" srcId="{D5B4ADD5-EABE-4F54-AF45-77AED2D077EC}" destId="{FFE37DE5-ED9E-492C-94F8-B72A7C6550AE}" srcOrd="5" destOrd="0" parTransId="{5FC60BA4-F675-4658-A3E0-CFD6F48434EC}" sibTransId="{335131B8-FF8C-47CD-B78A-E6D40068E4B2}"/>
    <dgm:cxn modelId="{E6E1E7FD-29CD-497C-8A37-449128A27826}" srcId="{D5B4ADD5-EABE-4F54-AF45-77AED2D077EC}" destId="{BE077EC9-07DE-4CC9-B8CA-8A914D94C148}" srcOrd="1" destOrd="0" parTransId="{BE47F6F9-BEBF-4F2C-8D07-F624FEC9C15B}" sibTransId="{5AF626BD-54E5-4CCD-8E63-571E2F886BAB}"/>
    <dgm:cxn modelId="{DB3C9DC9-3D3E-7543-81E8-01F651FB5876}" type="presParOf" srcId="{1229AFAD-1DFF-404A-B907-D478F242FCA2}" destId="{8E5A01DE-C578-F345-B6D8-364A0175090F}" srcOrd="0" destOrd="0" presId="urn:microsoft.com/office/officeart/2005/8/layout/vList2"/>
    <dgm:cxn modelId="{BE4693CE-C0F1-514F-9A34-881C68F7CA9B}" type="presParOf" srcId="{1229AFAD-1DFF-404A-B907-D478F242FCA2}" destId="{7D6A78D5-DC63-5D41-938C-34987E017B4C}" srcOrd="1" destOrd="0" presId="urn:microsoft.com/office/officeart/2005/8/layout/vList2"/>
    <dgm:cxn modelId="{90FAEFDF-976C-3941-B955-ED14477EE7E5}" type="presParOf" srcId="{1229AFAD-1DFF-404A-B907-D478F242FCA2}" destId="{89F6A58E-818B-5F4A-8604-A8322C5F5A75}" srcOrd="2" destOrd="0" presId="urn:microsoft.com/office/officeart/2005/8/layout/vList2"/>
    <dgm:cxn modelId="{69D556F6-E326-2F43-8587-75CE511DF351}" type="presParOf" srcId="{1229AFAD-1DFF-404A-B907-D478F242FCA2}" destId="{8565BF99-B8EA-1C43-A9EE-D4A964BEC5F1}" srcOrd="3" destOrd="0" presId="urn:microsoft.com/office/officeart/2005/8/layout/vList2"/>
    <dgm:cxn modelId="{5EB147BB-6F75-4E4C-A4A2-939CB6B053AD}" type="presParOf" srcId="{1229AFAD-1DFF-404A-B907-D478F242FCA2}" destId="{179B00D0-D97A-0245-864B-59CCB07D96F2}" srcOrd="4" destOrd="0" presId="urn:microsoft.com/office/officeart/2005/8/layout/vList2"/>
    <dgm:cxn modelId="{8129CFD9-0D0D-964B-B0D8-3DB230B86E3D}" type="presParOf" srcId="{1229AFAD-1DFF-404A-B907-D478F242FCA2}" destId="{B70AD03C-554A-1349-A818-201F3B2E1FC3}" srcOrd="5" destOrd="0" presId="urn:microsoft.com/office/officeart/2005/8/layout/vList2"/>
    <dgm:cxn modelId="{1AC7A1C5-8B30-304B-A89E-E41E382E35C1}" type="presParOf" srcId="{1229AFAD-1DFF-404A-B907-D478F242FCA2}" destId="{589AE9DD-6EC0-4B47-AA37-0DF976CDEB04}" srcOrd="6" destOrd="0" presId="urn:microsoft.com/office/officeart/2005/8/layout/vList2"/>
    <dgm:cxn modelId="{32C29E7A-8F3F-1E49-8F31-BFB67BF69086}" type="presParOf" srcId="{1229AFAD-1DFF-404A-B907-D478F242FCA2}" destId="{0B320C07-192A-2C42-87AE-D2976CA0A5F7}" srcOrd="7" destOrd="0" presId="urn:microsoft.com/office/officeart/2005/8/layout/vList2"/>
    <dgm:cxn modelId="{DDE3D207-4917-8B44-BD7D-8EB5CB9A6620}" type="presParOf" srcId="{1229AFAD-1DFF-404A-B907-D478F242FCA2}" destId="{983BC2B3-C379-1E43-B2D5-D94C307AB076}" srcOrd="8" destOrd="0" presId="urn:microsoft.com/office/officeart/2005/8/layout/vList2"/>
    <dgm:cxn modelId="{81D722D9-1047-5244-9E15-55CFBF7DFAD5}" type="presParOf" srcId="{1229AFAD-1DFF-404A-B907-D478F242FCA2}" destId="{7DB2A826-6B1A-6E46-9A57-60BA61E7B506}" srcOrd="9" destOrd="0" presId="urn:microsoft.com/office/officeart/2005/8/layout/vList2"/>
    <dgm:cxn modelId="{D1474248-7E74-B94D-9113-3ED7939042EE}" type="presParOf" srcId="{1229AFAD-1DFF-404A-B907-D478F242FCA2}" destId="{F9620DC1-7D4B-BB41-A220-2EE2CB2B0808}" srcOrd="10" destOrd="0" presId="urn:microsoft.com/office/officeart/2005/8/layout/vList2"/>
    <dgm:cxn modelId="{2E69AE30-FE21-894D-AF0F-F9FDAA7EC770}" type="presParOf" srcId="{1229AFAD-1DFF-404A-B907-D478F242FCA2}" destId="{293900F0-1DC3-0B47-9CB5-DEA89A448E04}" srcOrd="1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1BF1262-31BC-427B-AA06-42021AC203F8}" type="doc">
      <dgm:prSet loTypeId="urn:microsoft.com/office/officeart/2005/8/layout/vList2" loCatId="list" qsTypeId="urn:microsoft.com/office/officeart/2005/8/quickstyle/simple3" qsCatId="simple" csTypeId="urn:microsoft.com/office/officeart/2005/8/colors/colorful4" csCatId="colorful"/>
      <dgm:spPr/>
      <dgm:t>
        <a:bodyPr/>
        <a:lstStyle/>
        <a:p>
          <a:endParaRPr lang="en-US"/>
        </a:p>
      </dgm:t>
    </dgm:pt>
    <dgm:pt modelId="{814F5B15-DD9C-420C-8373-EFAD2B047774}">
      <dgm:prSet/>
      <dgm:spPr/>
      <dgm:t>
        <a:bodyPr/>
        <a:lstStyle/>
        <a:p>
          <a:r>
            <a:rPr lang="en-US" dirty="0"/>
            <a:t>A significant public attack on the legitimacy of the vanguard</a:t>
          </a:r>
        </a:p>
      </dgm:t>
    </dgm:pt>
    <dgm:pt modelId="{B555BF34-2B3E-49D2-A72E-FA65350CF892}" type="parTrans" cxnId="{2A230F76-D29E-4203-AB99-80805F3DFEF6}">
      <dgm:prSet/>
      <dgm:spPr/>
      <dgm:t>
        <a:bodyPr/>
        <a:lstStyle/>
        <a:p>
          <a:endParaRPr lang="en-US"/>
        </a:p>
      </dgm:t>
    </dgm:pt>
    <dgm:pt modelId="{5863D85F-E18B-4970-865B-3D4CF0A3A75B}" type="sibTrans" cxnId="{2A230F76-D29E-4203-AB99-80805F3DFEF6}">
      <dgm:prSet/>
      <dgm:spPr/>
      <dgm:t>
        <a:bodyPr/>
        <a:lstStyle/>
        <a:p>
          <a:endParaRPr lang="en-US"/>
        </a:p>
      </dgm:t>
    </dgm:pt>
    <dgm:pt modelId="{583CFB3F-AA13-4F5D-AF87-4472E6E2468D}">
      <dgm:prSet/>
      <dgm:spPr/>
      <dgm:t>
        <a:bodyPr/>
        <a:lstStyle/>
        <a:p>
          <a:r>
            <a:rPr lang="en-US" dirty="0"/>
            <a:t>Exposure of the gulf between the authority of the vanguard and its legitimacy</a:t>
          </a:r>
        </a:p>
      </dgm:t>
    </dgm:pt>
    <dgm:pt modelId="{3CDEC321-229B-42D7-B7DA-BB81C054E6EE}" type="parTrans" cxnId="{D0B308FE-A35F-4409-A053-DC4399F14084}">
      <dgm:prSet/>
      <dgm:spPr/>
      <dgm:t>
        <a:bodyPr/>
        <a:lstStyle/>
        <a:p>
          <a:endParaRPr lang="en-US"/>
        </a:p>
      </dgm:t>
    </dgm:pt>
    <dgm:pt modelId="{C72944B1-DA03-4CF3-A96B-A4B43DAE3038}" type="sibTrans" cxnId="{D0B308FE-A35F-4409-A053-DC4399F14084}">
      <dgm:prSet/>
      <dgm:spPr/>
      <dgm:t>
        <a:bodyPr/>
        <a:lstStyle/>
        <a:p>
          <a:endParaRPr lang="en-US"/>
        </a:p>
      </dgm:t>
    </dgm:pt>
    <dgm:pt modelId="{BBDF1C5A-5CF4-45FE-B14E-C5A655494061}">
      <dgm:prSet/>
      <dgm:spPr/>
      <dgm:t>
        <a:bodyPr/>
        <a:lstStyle/>
        <a:p>
          <a:r>
            <a:rPr lang="en-US" dirty="0"/>
            <a:t>Emergence of alternative vanguard voices (artists, bloggers, intellectuals)</a:t>
          </a:r>
        </a:p>
      </dgm:t>
    </dgm:pt>
    <dgm:pt modelId="{35E5266D-9BBE-4C04-836C-B31654F83038}" type="parTrans" cxnId="{AC47B24B-6BEC-4AF7-85FC-51679C9BE1BF}">
      <dgm:prSet/>
      <dgm:spPr/>
      <dgm:t>
        <a:bodyPr/>
        <a:lstStyle/>
        <a:p>
          <a:endParaRPr lang="en-US"/>
        </a:p>
      </dgm:t>
    </dgm:pt>
    <dgm:pt modelId="{8783D68B-810E-4EF2-B4BC-71DFF265BD06}" type="sibTrans" cxnId="{AC47B24B-6BEC-4AF7-85FC-51679C9BE1BF}">
      <dgm:prSet/>
      <dgm:spPr/>
      <dgm:t>
        <a:bodyPr/>
        <a:lstStyle/>
        <a:p>
          <a:endParaRPr lang="en-US"/>
        </a:p>
      </dgm:t>
    </dgm:pt>
    <dgm:pt modelId="{A4BABBB6-CA72-4BA1-8CD6-1C1DBC090114}">
      <dgm:prSet/>
      <dgm:spPr/>
      <dgm:t>
        <a:bodyPr/>
        <a:lstStyle/>
        <a:p>
          <a:r>
            <a:rPr lang="en-US" dirty="0"/>
            <a:t>Failure to meet responsibility to the proletariat</a:t>
          </a:r>
        </a:p>
      </dgm:t>
    </dgm:pt>
    <dgm:pt modelId="{E0403C12-19FA-4DA3-8EBA-88BD75327F38}" type="parTrans" cxnId="{2B9CAE7D-6858-4B87-9646-58E8B90C01BB}">
      <dgm:prSet/>
      <dgm:spPr/>
      <dgm:t>
        <a:bodyPr/>
        <a:lstStyle/>
        <a:p>
          <a:endParaRPr lang="en-US"/>
        </a:p>
      </dgm:t>
    </dgm:pt>
    <dgm:pt modelId="{B45328B8-CD02-4E6A-B524-8C6DB1C12D27}" type="sibTrans" cxnId="{2B9CAE7D-6858-4B87-9646-58E8B90C01BB}">
      <dgm:prSet/>
      <dgm:spPr/>
      <dgm:t>
        <a:bodyPr/>
        <a:lstStyle/>
        <a:p>
          <a:endParaRPr lang="en-US"/>
        </a:p>
      </dgm:t>
    </dgm:pt>
    <dgm:pt modelId="{9A9ADAD1-4917-4C74-A857-080B4AAF4D66}">
      <dgm:prSet/>
      <dgm:spPr/>
      <dgm:t>
        <a:bodyPr/>
        <a:lstStyle/>
        <a:p>
          <a:r>
            <a:rPr lang="en-US" dirty="0"/>
            <a:t>Challenge comes from below</a:t>
          </a:r>
        </a:p>
      </dgm:t>
    </dgm:pt>
    <dgm:pt modelId="{847D8949-89E3-4745-8FBD-A9E37016B9CE}" type="parTrans" cxnId="{338A6096-A1CC-4F5A-A2B1-5C018D34858B}">
      <dgm:prSet/>
      <dgm:spPr/>
      <dgm:t>
        <a:bodyPr/>
        <a:lstStyle/>
        <a:p>
          <a:endParaRPr lang="en-US"/>
        </a:p>
      </dgm:t>
    </dgm:pt>
    <dgm:pt modelId="{8A68C434-4AB4-4B84-ACCA-A5936951271F}" type="sibTrans" cxnId="{338A6096-A1CC-4F5A-A2B1-5C018D34858B}">
      <dgm:prSet/>
      <dgm:spPr/>
      <dgm:t>
        <a:bodyPr/>
        <a:lstStyle/>
        <a:p>
          <a:endParaRPr lang="en-US"/>
        </a:p>
      </dgm:t>
    </dgm:pt>
    <dgm:pt modelId="{519C929A-B735-4964-8440-4A909CF0E8A5}">
      <dgm:prSet/>
      <dgm:spPr/>
      <dgm:t>
        <a:bodyPr/>
        <a:lstStyle/>
        <a:p>
          <a:r>
            <a:rPr lang="en-US" dirty="0"/>
            <a:t>May be articulated by the intellectuals </a:t>
          </a:r>
        </a:p>
      </dgm:t>
    </dgm:pt>
    <dgm:pt modelId="{28E2CC70-5888-4213-8819-7A7B737F1A11}" type="parTrans" cxnId="{A000809E-FF0F-46A4-9D5F-493B106B0D73}">
      <dgm:prSet/>
      <dgm:spPr/>
      <dgm:t>
        <a:bodyPr/>
        <a:lstStyle/>
        <a:p>
          <a:endParaRPr lang="en-US"/>
        </a:p>
      </dgm:t>
    </dgm:pt>
    <dgm:pt modelId="{274BD541-C53A-4DE8-AD1E-C59751B43893}" type="sibTrans" cxnId="{A000809E-FF0F-46A4-9D5F-493B106B0D73}">
      <dgm:prSet/>
      <dgm:spPr/>
      <dgm:t>
        <a:bodyPr/>
        <a:lstStyle/>
        <a:p>
          <a:endParaRPr lang="en-US"/>
        </a:p>
      </dgm:t>
    </dgm:pt>
    <dgm:pt modelId="{B899E588-7684-4A46-AD8F-45DAC28C84B1}">
      <dgm:prSet/>
      <dgm:spPr/>
      <dgm:t>
        <a:bodyPr/>
        <a:lstStyle/>
        <a:p>
          <a:r>
            <a:rPr lang="en-US" dirty="0"/>
            <a:t>Hijacked by foreigners and diaspora actors</a:t>
          </a:r>
        </a:p>
      </dgm:t>
    </dgm:pt>
    <dgm:pt modelId="{5B6CBEA2-F91F-4140-B2A6-8133C04C87BB}" type="parTrans" cxnId="{BC1F3379-B902-4077-B8BA-4962049C10E6}">
      <dgm:prSet/>
      <dgm:spPr/>
      <dgm:t>
        <a:bodyPr/>
        <a:lstStyle/>
        <a:p>
          <a:endParaRPr lang="en-US"/>
        </a:p>
      </dgm:t>
    </dgm:pt>
    <dgm:pt modelId="{FCBA029C-423D-452A-90BA-B7919C4C4684}" type="sibTrans" cxnId="{BC1F3379-B902-4077-B8BA-4962049C10E6}">
      <dgm:prSet/>
      <dgm:spPr/>
      <dgm:t>
        <a:bodyPr/>
        <a:lstStyle/>
        <a:p>
          <a:endParaRPr lang="en-US"/>
        </a:p>
      </dgm:t>
    </dgm:pt>
    <dgm:pt modelId="{4274C0F0-43ED-49C0-B12D-EE7AED2E8B20}">
      <dgm:prSet/>
      <dgm:spPr/>
      <dgm:t>
        <a:bodyPr/>
        <a:lstStyle/>
        <a:p>
          <a:r>
            <a:rPr lang="en-US" dirty="0"/>
            <a:t>But its force, from a Leninist perspective, is centered on the core collective form which a vanguard derives its legitimacy </a:t>
          </a:r>
        </a:p>
      </dgm:t>
    </dgm:pt>
    <dgm:pt modelId="{75301AAC-26E2-4250-BA9E-D69881B8A2F5}" type="parTrans" cxnId="{8C30A3FE-9F37-4CAD-9159-FFCE3D1EA192}">
      <dgm:prSet/>
      <dgm:spPr/>
      <dgm:t>
        <a:bodyPr/>
        <a:lstStyle/>
        <a:p>
          <a:endParaRPr lang="en-US"/>
        </a:p>
      </dgm:t>
    </dgm:pt>
    <dgm:pt modelId="{9CF926F9-D682-4519-B700-9631E2C67D80}" type="sibTrans" cxnId="{8C30A3FE-9F37-4CAD-9159-FFCE3D1EA192}">
      <dgm:prSet/>
      <dgm:spPr/>
      <dgm:t>
        <a:bodyPr/>
        <a:lstStyle/>
        <a:p>
          <a:endParaRPr lang="en-US"/>
        </a:p>
      </dgm:t>
    </dgm:pt>
    <dgm:pt modelId="{64C68F40-B8B0-7B4F-A9EB-13E0A16F6B34}" type="pres">
      <dgm:prSet presAssocID="{81BF1262-31BC-427B-AA06-42021AC203F8}" presName="linear" presStyleCnt="0">
        <dgm:presLayoutVars>
          <dgm:animLvl val="lvl"/>
          <dgm:resizeHandles val="exact"/>
        </dgm:presLayoutVars>
      </dgm:prSet>
      <dgm:spPr/>
    </dgm:pt>
    <dgm:pt modelId="{0C1AFBE6-EE70-344B-AE22-941EDC1C9C4A}" type="pres">
      <dgm:prSet presAssocID="{814F5B15-DD9C-420C-8373-EFAD2B047774}" presName="parentText" presStyleLbl="node1" presStyleIdx="0" presStyleCnt="5">
        <dgm:presLayoutVars>
          <dgm:chMax val="0"/>
          <dgm:bulletEnabled val="1"/>
        </dgm:presLayoutVars>
      </dgm:prSet>
      <dgm:spPr/>
    </dgm:pt>
    <dgm:pt modelId="{484EC07E-D117-824C-A777-45274BC418D8}" type="pres">
      <dgm:prSet presAssocID="{5863D85F-E18B-4970-865B-3D4CF0A3A75B}" presName="spacer" presStyleCnt="0"/>
      <dgm:spPr/>
    </dgm:pt>
    <dgm:pt modelId="{9796DC2D-B4B3-8445-AE21-16B75E59DB30}" type="pres">
      <dgm:prSet presAssocID="{583CFB3F-AA13-4F5D-AF87-4472E6E2468D}" presName="parentText" presStyleLbl="node1" presStyleIdx="1" presStyleCnt="5">
        <dgm:presLayoutVars>
          <dgm:chMax val="0"/>
          <dgm:bulletEnabled val="1"/>
        </dgm:presLayoutVars>
      </dgm:prSet>
      <dgm:spPr/>
    </dgm:pt>
    <dgm:pt modelId="{E2B34378-BE93-6A4A-A542-00C54A111F37}" type="pres">
      <dgm:prSet presAssocID="{C72944B1-DA03-4CF3-A96B-A4B43DAE3038}" presName="spacer" presStyleCnt="0"/>
      <dgm:spPr/>
    </dgm:pt>
    <dgm:pt modelId="{CFC26AB5-B487-DE4B-A3C9-37593C169784}" type="pres">
      <dgm:prSet presAssocID="{BBDF1C5A-5CF4-45FE-B14E-C5A655494061}" presName="parentText" presStyleLbl="node1" presStyleIdx="2" presStyleCnt="5">
        <dgm:presLayoutVars>
          <dgm:chMax val="0"/>
          <dgm:bulletEnabled val="1"/>
        </dgm:presLayoutVars>
      </dgm:prSet>
      <dgm:spPr/>
    </dgm:pt>
    <dgm:pt modelId="{BF7AABD7-D79A-574B-928C-A72EF127043E}" type="pres">
      <dgm:prSet presAssocID="{8783D68B-810E-4EF2-B4BC-71DFF265BD06}" presName="spacer" presStyleCnt="0"/>
      <dgm:spPr/>
    </dgm:pt>
    <dgm:pt modelId="{9EBE1470-720C-C749-9FE6-571492643E77}" type="pres">
      <dgm:prSet presAssocID="{A4BABBB6-CA72-4BA1-8CD6-1C1DBC090114}" presName="parentText" presStyleLbl="node1" presStyleIdx="3" presStyleCnt="5">
        <dgm:presLayoutVars>
          <dgm:chMax val="0"/>
          <dgm:bulletEnabled val="1"/>
        </dgm:presLayoutVars>
      </dgm:prSet>
      <dgm:spPr/>
    </dgm:pt>
    <dgm:pt modelId="{C2DEA6B3-B92B-C047-BEBA-F48915B1379C}" type="pres">
      <dgm:prSet presAssocID="{B45328B8-CD02-4E6A-B524-8C6DB1C12D27}" presName="spacer" presStyleCnt="0"/>
      <dgm:spPr/>
    </dgm:pt>
    <dgm:pt modelId="{730A0ED8-0BBA-A14E-BFB4-7B6D98C832E4}" type="pres">
      <dgm:prSet presAssocID="{9A9ADAD1-4917-4C74-A857-080B4AAF4D66}" presName="parentText" presStyleLbl="node1" presStyleIdx="4" presStyleCnt="5">
        <dgm:presLayoutVars>
          <dgm:chMax val="0"/>
          <dgm:bulletEnabled val="1"/>
        </dgm:presLayoutVars>
      </dgm:prSet>
      <dgm:spPr/>
    </dgm:pt>
    <dgm:pt modelId="{E7930709-4905-0949-B6F6-81AF00AC1C51}" type="pres">
      <dgm:prSet presAssocID="{9A9ADAD1-4917-4C74-A857-080B4AAF4D66}" presName="childText" presStyleLbl="revTx" presStyleIdx="0" presStyleCnt="1">
        <dgm:presLayoutVars>
          <dgm:bulletEnabled val="1"/>
        </dgm:presLayoutVars>
      </dgm:prSet>
      <dgm:spPr/>
    </dgm:pt>
  </dgm:ptLst>
  <dgm:cxnLst>
    <dgm:cxn modelId="{F883370A-9714-B048-99DB-0DC41D7DAF9B}" type="presOf" srcId="{9A9ADAD1-4917-4C74-A857-080B4AAF4D66}" destId="{730A0ED8-0BBA-A14E-BFB4-7B6D98C832E4}" srcOrd="0" destOrd="0" presId="urn:microsoft.com/office/officeart/2005/8/layout/vList2"/>
    <dgm:cxn modelId="{B6A8D715-C156-A241-A02C-C63A9E36F75E}" type="presOf" srcId="{4274C0F0-43ED-49C0-B12D-EE7AED2E8B20}" destId="{E7930709-4905-0949-B6F6-81AF00AC1C51}" srcOrd="0" destOrd="2" presId="urn:microsoft.com/office/officeart/2005/8/layout/vList2"/>
    <dgm:cxn modelId="{335AF12D-321D-6448-B7E4-D0398BCD7974}" type="presOf" srcId="{BBDF1C5A-5CF4-45FE-B14E-C5A655494061}" destId="{CFC26AB5-B487-DE4B-A3C9-37593C169784}" srcOrd="0" destOrd="0" presId="urn:microsoft.com/office/officeart/2005/8/layout/vList2"/>
    <dgm:cxn modelId="{3B00C247-DDA6-8544-8E1B-E79CFE0C0C11}" type="presOf" srcId="{583CFB3F-AA13-4F5D-AF87-4472E6E2468D}" destId="{9796DC2D-B4B3-8445-AE21-16B75E59DB30}" srcOrd="0" destOrd="0" presId="urn:microsoft.com/office/officeart/2005/8/layout/vList2"/>
    <dgm:cxn modelId="{AC47B24B-6BEC-4AF7-85FC-51679C9BE1BF}" srcId="{81BF1262-31BC-427B-AA06-42021AC203F8}" destId="{BBDF1C5A-5CF4-45FE-B14E-C5A655494061}" srcOrd="2" destOrd="0" parTransId="{35E5266D-9BBE-4C04-836C-B31654F83038}" sibTransId="{8783D68B-810E-4EF2-B4BC-71DFF265BD06}"/>
    <dgm:cxn modelId="{84790B4E-C067-9045-8E71-580D7A5EF509}" type="presOf" srcId="{81BF1262-31BC-427B-AA06-42021AC203F8}" destId="{64C68F40-B8B0-7B4F-A9EB-13E0A16F6B34}" srcOrd="0" destOrd="0" presId="urn:microsoft.com/office/officeart/2005/8/layout/vList2"/>
    <dgm:cxn modelId="{EAD6AC5B-60EF-7C45-BA06-5114343E1B17}" type="presOf" srcId="{519C929A-B735-4964-8440-4A909CF0E8A5}" destId="{E7930709-4905-0949-B6F6-81AF00AC1C51}" srcOrd="0" destOrd="0" presId="urn:microsoft.com/office/officeart/2005/8/layout/vList2"/>
    <dgm:cxn modelId="{220E9362-D6E9-174A-9D1C-CAE89131AF13}" type="presOf" srcId="{A4BABBB6-CA72-4BA1-8CD6-1C1DBC090114}" destId="{9EBE1470-720C-C749-9FE6-571492643E77}" srcOrd="0" destOrd="0" presId="urn:microsoft.com/office/officeart/2005/8/layout/vList2"/>
    <dgm:cxn modelId="{2A230F76-D29E-4203-AB99-80805F3DFEF6}" srcId="{81BF1262-31BC-427B-AA06-42021AC203F8}" destId="{814F5B15-DD9C-420C-8373-EFAD2B047774}" srcOrd="0" destOrd="0" parTransId="{B555BF34-2B3E-49D2-A72E-FA65350CF892}" sibTransId="{5863D85F-E18B-4970-865B-3D4CF0A3A75B}"/>
    <dgm:cxn modelId="{BC1F3379-B902-4077-B8BA-4962049C10E6}" srcId="{9A9ADAD1-4917-4C74-A857-080B4AAF4D66}" destId="{B899E588-7684-4A46-AD8F-45DAC28C84B1}" srcOrd="1" destOrd="0" parTransId="{5B6CBEA2-F91F-4140-B2A6-8133C04C87BB}" sibTransId="{FCBA029C-423D-452A-90BA-B7919C4C4684}"/>
    <dgm:cxn modelId="{9929267B-BF94-F241-B15E-620AFDBC48EF}" type="presOf" srcId="{B899E588-7684-4A46-AD8F-45DAC28C84B1}" destId="{E7930709-4905-0949-B6F6-81AF00AC1C51}" srcOrd="0" destOrd="1" presId="urn:microsoft.com/office/officeart/2005/8/layout/vList2"/>
    <dgm:cxn modelId="{2B9CAE7D-6858-4B87-9646-58E8B90C01BB}" srcId="{81BF1262-31BC-427B-AA06-42021AC203F8}" destId="{A4BABBB6-CA72-4BA1-8CD6-1C1DBC090114}" srcOrd="3" destOrd="0" parTransId="{E0403C12-19FA-4DA3-8EBA-88BD75327F38}" sibTransId="{B45328B8-CD02-4E6A-B524-8C6DB1C12D27}"/>
    <dgm:cxn modelId="{338A6096-A1CC-4F5A-A2B1-5C018D34858B}" srcId="{81BF1262-31BC-427B-AA06-42021AC203F8}" destId="{9A9ADAD1-4917-4C74-A857-080B4AAF4D66}" srcOrd="4" destOrd="0" parTransId="{847D8949-89E3-4745-8FBD-A9E37016B9CE}" sibTransId="{8A68C434-4AB4-4B84-ACCA-A5936951271F}"/>
    <dgm:cxn modelId="{A000809E-FF0F-46A4-9D5F-493B106B0D73}" srcId="{9A9ADAD1-4917-4C74-A857-080B4AAF4D66}" destId="{519C929A-B735-4964-8440-4A909CF0E8A5}" srcOrd="0" destOrd="0" parTransId="{28E2CC70-5888-4213-8819-7A7B737F1A11}" sibTransId="{274BD541-C53A-4DE8-AD1E-C59751B43893}"/>
    <dgm:cxn modelId="{A64DB7BB-A31B-E04E-ABA4-B2CA491BCF6C}" type="presOf" srcId="{814F5B15-DD9C-420C-8373-EFAD2B047774}" destId="{0C1AFBE6-EE70-344B-AE22-941EDC1C9C4A}" srcOrd="0" destOrd="0" presId="urn:microsoft.com/office/officeart/2005/8/layout/vList2"/>
    <dgm:cxn modelId="{D0B308FE-A35F-4409-A053-DC4399F14084}" srcId="{81BF1262-31BC-427B-AA06-42021AC203F8}" destId="{583CFB3F-AA13-4F5D-AF87-4472E6E2468D}" srcOrd="1" destOrd="0" parTransId="{3CDEC321-229B-42D7-B7DA-BB81C054E6EE}" sibTransId="{C72944B1-DA03-4CF3-A96B-A4B43DAE3038}"/>
    <dgm:cxn modelId="{8C30A3FE-9F37-4CAD-9159-FFCE3D1EA192}" srcId="{9A9ADAD1-4917-4C74-A857-080B4AAF4D66}" destId="{4274C0F0-43ED-49C0-B12D-EE7AED2E8B20}" srcOrd="2" destOrd="0" parTransId="{75301AAC-26E2-4250-BA9E-D69881B8A2F5}" sibTransId="{9CF926F9-D682-4519-B700-9631E2C67D80}"/>
    <dgm:cxn modelId="{FCCFD536-2646-A643-9F23-34E844D1840F}" type="presParOf" srcId="{64C68F40-B8B0-7B4F-A9EB-13E0A16F6B34}" destId="{0C1AFBE6-EE70-344B-AE22-941EDC1C9C4A}" srcOrd="0" destOrd="0" presId="urn:microsoft.com/office/officeart/2005/8/layout/vList2"/>
    <dgm:cxn modelId="{28426218-D340-B540-B4BB-1FB78D044600}" type="presParOf" srcId="{64C68F40-B8B0-7B4F-A9EB-13E0A16F6B34}" destId="{484EC07E-D117-824C-A777-45274BC418D8}" srcOrd="1" destOrd="0" presId="urn:microsoft.com/office/officeart/2005/8/layout/vList2"/>
    <dgm:cxn modelId="{CD85E682-EE03-7F40-A4F1-0F02D8630FE3}" type="presParOf" srcId="{64C68F40-B8B0-7B4F-A9EB-13E0A16F6B34}" destId="{9796DC2D-B4B3-8445-AE21-16B75E59DB30}" srcOrd="2" destOrd="0" presId="urn:microsoft.com/office/officeart/2005/8/layout/vList2"/>
    <dgm:cxn modelId="{FD3DD7A9-C216-0642-B878-6F10F3FFA2A2}" type="presParOf" srcId="{64C68F40-B8B0-7B4F-A9EB-13E0A16F6B34}" destId="{E2B34378-BE93-6A4A-A542-00C54A111F37}" srcOrd="3" destOrd="0" presId="urn:microsoft.com/office/officeart/2005/8/layout/vList2"/>
    <dgm:cxn modelId="{8EBA6836-34A9-0C45-8AC3-746D621CAF3D}" type="presParOf" srcId="{64C68F40-B8B0-7B4F-A9EB-13E0A16F6B34}" destId="{CFC26AB5-B487-DE4B-A3C9-37593C169784}" srcOrd="4" destOrd="0" presId="urn:microsoft.com/office/officeart/2005/8/layout/vList2"/>
    <dgm:cxn modelId="{C195E71F-9F24-5A47-AEE7-D8B609FBF054}" type="presParOf" srcId="{64C68F40-B8B0-7B4F-A9EB-13E0A16F6B34}" destId="{BF7AABD7-D79A-574B-928C-A72EF127043E}" srcOrd="5" destOrd="0" presId="urn:microsoft.com/office/officeart/2005/8/layout/vList2"/>
    <dgm:cxn modelId="{B4B4A1C5-ADF3-8348-8162-91C61ED5AFBF}" type="presParOf" srcId="{64C68F40-B8B0-7B4F-A9EB-13E0A16F6B34}" destId="{9EBE1470-720C-C749-9FE6-571492643E77}" srcOrd="6" destOrd="0" presId="urn:microsoft.com/office/officeart/2005/8/layout/vList2"/>
    <dgm:cxn modelId="{B68E8349-3CEF-504C-A3AF-B49336E210B8}" type="presParOf" srcId="{64C68F40-B8B0-7B4F-A9EB-13E0A16F6B34}" destId="{C2DEA6B3-B92B-C047-BEBA-F48915B1379C}" srcOrd="7" destOrd="0" presId="urn:microsoft.com/office/officeart/2005/8/layout/vList2"/>
    <dgm:cxn modelId="{227834FF-F79D-F649-A3B5-B24B489FB3E3}" type="presParOf" srcId="{64C68F40-B8B0-7B4F-A9EB-13E0A16F6B34}" destId="{730A0ED8-0BBA-A14E-BFB4-7B6D98C832E4}" srcOrd="8" destOrd="0" presId="urn:microsoft.com/office/officeart/2005/8/layout/vList2"/>
    <dgm:cxn modelId="{73252A3B-E99D-2242-99E3-A021BB65AE8A}" type="presParOf" srcId="{64C68F40-B8B0-7B4F-A9EB-13E0A16F6B34}" destId="{E7930709-4905-0949-B6F6-81AF00AC1C51}"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756936-674E-2447-AD73-306B0B1F8D47}">
      <dsp:nvSpPr>
        <dsp:cNvPr id="0" name=""/>
        <dsp:cNvSpPr/>
      </dsp:nvSpPr>
      <dsp:spPr>
        <a:xfrm>
          <a:off x="0" y="0"/>
          <a:ext cx="4969784" cy="9378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dirty="0"/>
            <a:t>On 11 July 2021 mass protests erupted across the country in ways that had not been seen since the success of what became the Marxist-Leninist revolution of 1 January 1959.</a:t>
          </a:r>
        </a:p>
      </dsp:txBody>
      <dsp:txXfrm>
        <a:off x="27469" y="27469"/>
        <a:ext cx="3957742" cy="882939"/>
      </dsp:txXfrm>
    </dsp:sp>
    <dsp:sp modelId="{AA751B51-E986-E64D-AFAC-DCF443043773}">
      <dsp:nvSpPr>
        <dsp:cNvPr id="0" name=""/>
        <dsp:cNvSpPr/>
      </dsp:nvSpPr>
      <dsp:spPr>
        <a:xfrm>
          <a:off x="438510" y="1094190"/>
          <a:ext cx="4969784" cy="9378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dirty="0"/>
            <a:t>The protests represented an important challenge to the inertia that had characterized Cuban Marxist Leninism  since the start of the 21st century.</a:t>
          </a:r>
        </a:p>
      </dsp:txBody>
      <dsp:txXfrm>
        <a:off x="465979" y="1121659"/>
        <a:ext cx="3866715" cy="882939"/>
      </dsp:txXfrm>
    </dsp:sp>
    <dsp:sp modelId="{0D537DBF-08D8-7841-90C9-3176277D2776}">
      <dsp:nvSpPr>
        <dsp:cNvPr id="0" name=""/>
        <dsp:cNvSpPr/>
      </dsp:nvSpPr>
      <dsp:spPr>
        <a:xfrm>
          <a:off x="877020" y="2188381"/>
          <a:ext cx="4969784" cy="9378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dirty="0"/>
            <a:t>It was forcefully suppressed. </a:t>
          </a:r>
        </a:p>
      </dsp:txBody>
      <dsp:txXfrm>
        <a:off x="904489" y="2215850"/>
        <a:ext cx="3866715" cy="882939"/>
      </dsp:txXfrm>
    </dsp:sp>
    <dsp:sp modelId="{44A3D81C-14E7-714F-9AEB-77C8A0986E11}">
      <dsp:nvSpPr>
        <dsp:cNvPr id="0" name=""/>
        <dsp:cNvSpPr/>
      </dsp:nvSpPr>
      <dsp:spPr>
        <a:xfrm>
          <a:off x="4360163" y="711223"/>
          <a:ext cx="609620" cy="609620"/>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dirty="0"/>
        </a:p>
      </dsp:txBody>
      <dsp:txXfrm>
        <a:off x="4497328" y="711223"/>
        <a:ext cx="335291" cy="458739"/>
      </dsp:txXfrm>
    </dsp:sp>
    <dsp:sp modelId="{BADB4ED3-CA62-984A-B084-36087302D3BE}">
      <dsp:nvSpPr>
        <dsp:cNvPr id="0" name=""/>
        <dsp:cNvSpPr/>
      </dsp:nvSpPr>
      <dsp:spPr>
        <a:xfrm>
          <a:off x="4798674" y="1799162"/>
          <a:ext cx="609620" cy="609620"/>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dirty="0"/>
        </a:p>
      </dsp:txBody>
      <dsp:txXfrm>
        <a:off x="4935839" y="1799162"/>
        <a:ext cx="335291" cy="4587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925845-A679-7346-9AF1-5D2048A20CE7}">
      <dsp:nvSpPr>
        <dsp:cNvPr id="0" name=""/>
        <dsp:cNvSpPr/>
      </dsp:nvSpPr>
      <dsp:spPr>
        <a:xfrm>
          <a:off x="0" y="0"/>
          <a:ext cx="4677443" cy="1249205"/>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At the end of September 2022 Hurricane Ian plunged much of Cuba into darkness as the national electrical supply was compromised.  </a:t>
          </a:r>
        </a:p>
      </dsp:txBody>
      <dsp:txXfrm>
        <a:off x="36588" y="36588"/>
        <a:ext cx="3223894" cy="1176029"/>
      </dsp:txXfrm>
    </dsp:sp>
    <dsp:sp modelId="{6BCD97D7-A94F-2C4E-9E7E-700309C59510}">
      <dsp:nvSpPr>
        <dsp:cNvPr id="0" name=""/>
        <dsp:cNvSpPr/>
      </dsp:nvSpPr>
      <dsp:spPr>
        <a:xfrm>
          <a:off x="391735" y="1476334"/>
          <a:ext cx="4677443" cy="1249205"/>
        </a:xfrm>
        <a:prstGeom prst="roundRect">
          <a:avLst>
            <a:gd name="adj" fmla="val 10000"/>
          </a:avLst>
        </a:prstGeom>
        <a:gradFill rotWithShape="0">
          <a:gsLst>
            <a:gs pos="0">
              <a:schemeClr val="accent4">
                <a:hueOff val="3266964"/>
                <a:satOff val="-13592"/>
                <a:lumOff val="3203"/>
                <a:alphaOff val="0"/>
                <a:lumMod val="110000"/>
                <a:satMod val="105000"/>
                <a:tint val="67000"/>
              </a:schemeClr>
            </a:gs>
            <a:gs pos="50000">
              <a:schemeClr val="accent4">
                <a:hueOff val="3266964"/>
                <a:satOff val="-13592"/>
                <a:lumOff val="3203"/>
                <a:alphaOff val="0"/>
                <a:lumMod val="105000"/>
                <a:satMod val="103000"/>
                <a:tint val="73000"/>
              </a:schemeClr>
            </a:gs>
            <a:gs pos="100000">
              <a:schemeClr val="accent4">
                <a:hueOff val="3266964"/>
                <a:satOff val="-13592"/>
                <a:lumOff val="320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Days later, without power restoration, mass protests erupted all over Cuba. This time the police and security services did not respond in the same way. </a:t>
          </a:r>
        </a:p>
      </dsp:txBody>
      <dsp:txXfrm>
        <a:off x="428323" y="1512922"/>
        <a:ext cx="3400547" cy="1176029"/>
      </dsp:txXfrm>
    </dsp:sp>
    <dsp:sp modelId="{DD92E737-866C-7B49-A0D0-3F8A5FE56996}">
      <dsp:nvSpPr>
        <dsp:cNvPr id="0" name=""/>
        <dsp:cNvSpPr/>
      </dsp:nvSpPr>
      <dsp:spPr>
        <a:xfrm>
          <a:off x="777624" y="2952668"/>
          <a:ext cx="4677443" cy="1249205"/>
        </a:xfrm>
        <a:prstGeom prst="roundRect">
          <a:avLst>
            <a:gd name="adj" fmla="val 10000"/>
          </a:avLst>
        </a:prstGeom>
        <a:gradFill rotWithShape="0">
          <a:gsLst>
            <a:gs pos="0">
              <a:schemeClr val="accent4">
                <a:hueOff val="6533927"/>
                <a:satOff val="-27185"/>
                <a:lumOff val="6405"/>
                <a:alphaOff val="0"/>
                <a:lumMod val="110000"/>
                <a:satMod val="105000"/>
                <a:tint val="67000"/>
              </a:schemeClr>
            </a:gs>
            <a:gs pos="50000">
              <a:schemeClr val="accent4">
                <a:hueOff val="6533927"/>
                <a:satOff val="-27185"/>
                <a:lumOff val="6405"/>
                <a:alphaOff val="0"/>
                <a:lumMod val="105000"/>
                <a:satMod val="103000"/>
                <a:tint val="73000"/>
              </a:schemeClr>
            </a:gs>
            <a:gs pos="100000">
              <a:schemeClr val="accent4">
                <a:hueOff val="6533927"/>
                <a:satOff val="-27185"/>
                <a:lumOff val="640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While internet services were cut for a while, </a:t>
          </a:r>
        </a:p>
      </dsp:txBody>
      <dsp:txXfrm>
        <a:off x="814212" y="2989256"/>
        <a:ext cx="3406394" cy="1176029"/>
      </dsp:txXfrm>
    </dsp:sp>
    <dsp:sp modelId="{FEF280CF-B40D-8A43-8DFB-41137D475CF0}">
      <dsp:nvSpPr>
        <dsp:cNvPr id="0" name=""/>
        <dsp:cNvSpPr/>
      </dsp:nvSpPr>
      <dsp:spPr>
        <a:xfrm>
          <a:off x="1169360" y="4429003"/>
          <a:ext cx="4677443" cy="1249205"/>
        </a:xfrm>
        <a:prstGeom prst="roundRect">
          <a:avLst>
            <a:gd name="adj" fmla="val 10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Luis Antonio Torres, the head of the Communist Party in Cuba was widely quoted as saying ""I believe that protesting is a right, but only when those responsible are not doing their jobs,” though he noted these protests might not rise to that level.  </a:t>
          </a:r>
        </a:p>
      </dsp:txBody>
      <dsp:txXfrm>
        <a:off x="1205948" y="4465591"/>
        <a:ext cx="3400547" cy="1176029"/>
      </dsp:txXfrm>
    </dsp:sp>
    <dsp:sp modelId="{3B5331BA-32A9-1C4E-ABFD-C4E24E76F726}">
      <dsp:nvSpPr>
        <dsp:cNvPr id="0" name=""/>
        <dsp:cNvSpPr/>
      </dsp:nvSpPr>
      <dsp:spPr>
        <a:xfrm>
          <a:off x="3865459" y="956778"/>
          <a:ext cx="811983" cy="811983"/>
        </a:xfrm>
        <a:prstGeom prst="downArrow">
          <a:avLst>
            <a:gd name="adj1" fmla="val 55000"/>
            <a:gd name="adj2" fmla="val 45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4048155" y="956778"/>
        <a:ext cx="446591" cy="611017"/>
      </dsp:txXfrm>
    </dsp:sp>
    <dsp:sp modelId="{508799AD-BB0F-FC43-8ED1-C4E45F2B8B4C}">
      <dsp:nvSpPr>
        <dsp:cNvPr id="0" name=""/>
        <dsp:cNvSpPr/>
      </dsp:nvSpPr>
      <dsp:spPr>
        <a:xfrm>
          <a:off x="4257195" y="2433112"/>
          <a:ext cx="811983" cy="811983"/>
        </a:xfrm>
        <a:prstGeom prst="downArrow">
          <a:avLst>
            <a:gd name="adj1" fmla="val 55000"/>
            <a:gd name="adj2" fmla="val 45000"/>
          </a:avLst>
        </a:prstGeom>
        <a:solidFill>
          <a:schemeClr val="accent4">
            <a:tint val="40000"/>
            <a:alpha val="90000"/>
            <a:hueOff val="5430963"/>
            <a:satOff val="-25622"/>
            <a:lumOff val="-925"/>
            <a:alphaOff val="0"/>
          </a:schemeClr>
        </a:solidFill>
        <a:ln w="6350" cap="flat" cmpd="sng" algn="ctr">
          <a:solidFill>
            <a:schemeClr val="accent4">
              <a:tint val="40000"/>
              <a:alpha val="90000"/>
              <a:hueOff val="5430963"/>
              <a:satOff val="-25622"/>
              <a:lumOff val="-92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4439891" y="2433112"/>
        <a:ext cx="446591" cy="611017"/>
      </dsp:txXfrm>
    </dsp:sp>
    <dsp:sp modelId="{CF246164-768A-8844-847B-997440C30E36}">
      <dsp:nvSpPr>
        <dsp:cNvPr id="0" name=""/>
        <dsp:cNvSpPr/>
      </dsp:nvSpPr>
      <dsp:spPr>
        <a:xfrm>
          <a:off x="4643084" y="3909446"/>
          <a:ext cx="811983" cy="811983"/>
        </a:xfrm>
        <a:prstGeom prst="downArrow">
          <a:avLst>
            <a:gd name="adj1" fmla="val 55000"/>
            <a:gd name="adj2" fmla="val 45000"/>
          </a:avLst>
        </a:prstGeom>
        <a:solidFill>
          <a:schemeClr val="accent4">
            <a:tint val="40000"/>
            <a:alpha val="90000"/>
            <a:hueOff val="10861925"/>
            <a:satOff val="-51245"/>
            <a:lumOff val="-1851"/>
            <a:alphaOff val="0"/>
          </a:schemeClr>
        </a:solidFill>
        <a:ln w="6350" cap="flat" cmpd="sng" algn="ctr">
          <a:solidFill>
            <a:schemeClr val="accent4">
              <a:tint val="40000"/>
              <a:alpha val="90000"/>
              <a:hueOff val="10861925"/>
              <a:satOff val="-51245"/>
              <a:lumOff val="-185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4825780" y="3909446"/>
        <a:ext cx="446591" cy="6110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25B20A-978F-A44E-8E4F-BAE4DD6513B4}">
      <dsp:nvSpPr>
        <dsp:cNvPr id="0" name=""/>
        <dsp:cNvSpPr/>
      </dsp:nvSpPr>
      <dsp:spPr>
        <a:xfrm>
          <a:off x="0" y="76222"/>
          <a:ext cx="5181600" cy="2784599"/>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S_tradnl" sz="1700" kern="1200" noProof="0" dirty="0"/>
            <a:t>Allá los chinos debaten sobre lo que deben hacer; nosotros respetamos sus ideas y sus puntos de vista, es otro país. Ellos están tratando de hacerse su traje a la medida, y nosotros estamos haciéndonos nuestro traje a nuestra medida (APLAUSOS) y defendemos ese derecho. ¿Qué derecho tiene el imperialismo a decirnos cómo tenemos que vestirnos nosotros y cómo debe ser el traje? Eso lo decidimos nosotros; pero tiene que ser un buen traje</a:t>
          </a:r>
          <a:r>
            <a:rPr lang="en-US" sz="1700" kern="1200" dirty="0"/>
            <a:t>. (Fidel Castro, Remarks delivered at the 5</a:t>
          </a:r>
          <a:r>
            <a:rPr lang="en-US" sz="1700" kern="1200" baseline="30000" dirty="0"/>
            <a:t>th</a:t>
          </a:r>
          <a:r>
            <a:rPr lang="en-US" sz="1700" kern="1200" dirty="0"/>
            <a:t> Congress)</a:t>
          </a:r>
        </a:p>
      </dsp:txBody>
      <dsp:txXfrm>
        <a:off x="135933" y="212155"/>
        <a:ext cx="4909734" cy="2512733"/>
      </dsp:txXfrm>
    </dsp:sp>
    <dsp:sp modelId="{59807DF5-2020-D344-9C48-10E7DD1D1486}">
      <dsp:nvSpPr>
        <dsp:cNvPr id="0" name=""/>
        <dsp:cNvSpPr/>
      </dsp:nvSpPr>
      <dsp:spPr>
        <a:xfrm>
          <a:off x="0" y="2909782"/>
          <a:ext cx="5181600" cy="2784599"/>
        </a:xfrm>
        <a:prstGeom prst="roundRect">
          <a:avLst/>
        </a:prstGeom>
        <a:solidFill>
          <a:schemeClr val="accent6">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There, the Chinese debate what they should do; we respect their ideas and their points of view, it is another country. They are trying to tailor their suit to their own measure, and we are tailoring our suit to ours (applause) and we defend that right. What right does imperialism have to tell us how we should dress ourselves and what that outfit should look? We decide that; but it must be a good outfit. </a:t>
          </a:r>
        </a:p>
      </dsp:txBody>
      <dsp:txXfrm>
        <a:off x="135933" y="3045715"/>
        <a:ext cx="4909734" cy="25127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5A01DE-C578-F345-B6D8-364A0175090F}">
      <dsp:nvSpPr>
        <dsp:cNvPr id="0" name=""/>
        <dsp:cNvSpPr/>
      </dsp:nvSpPr>
      <dsp:spPr>
        <a:xfrm>
          <a:off x="0" y="630028"/>
          <a:ext cx="6723611" cy="43173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Transitional moment</a:t>
          </a:r>
        </a:p>
      </dsp:txBody>
      <dsp:txXfrm>
        <a:off x="21075" y="651103"/>
        <a:ext cx="6681461" cy="389580"/>
      </dsp:txXfrm>
    </dsp:sp>
    <dsp:sp modelId="{89F6A58E-818B-5F4A-8604-A8322C5F5A75}">
      <dsp:nvSpPr>
        <dsp:cNvPr id="0" name=""/>
        <dsp:cNvSpPr/>
      </dsp:nvSpPr>
      <dsp:spPr>
        <a:xfrm>
          <a:off x="0" y="1113598"/>
          <a:ext cx="6723611" cy="431730"/>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i="1" kern="1200" dirty="0"/>
            <a:t>Lineamientos</a:t>
          </a:r>
          <a:r>
            <a:rPr lang="en-US" sz="1800" kern="1200" dirty="0"/>
            <a:t>: slow and steady reform</a:t>
          </a:r>
        </a:p>
      </dsp:txBody>
      <dsp:txXfrm>
        <a:off x="21075" y="1134673"/>
        <a:ext cx="6681461" cy="389580"/>
      </dsp:txXfrm>
    </dsp:sp>
    <dsp:sp modelId="{179B00D0-D97A-0245-864B-59CCB07D96F2}">
      <dsp:nvSpPr>
        <dsp:cNvPr id="0" name=""/>
        <dsp:cNvSpPr/>
      </dsp:nvSpPr>
      <dsp:spPr>
        <a:xfrm>
          <a:off x="0" y="1597168"/>
          <a:ext cx="6723611" cy="431730"/>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Admission that it is time to move forward with reform</a:t>
          </a:r>
        </a:p>
      </dsp:txBody>
      <dsp:txXfrm>
        <a:off x="21075" y="1618243"/>
        <a:ext cx="6681461" cy="389580"/>
      </dsp:txXfrm>
    </dsp:sp>
    <dsp:sp modelId="{589AE9DD-6EC0-4B47-AA37-0DF976CDEB04}">
      <dsp:nvSpPr>
        <dsp:cNvPr id="0" name=""/>
        <dsp:cNvSpPr/>
      </dsp:nvSpPr>
      <dsp:spPr>
        <a:xfrm>
          <a:off x="0" y="2080738"/>
          <a:ext cx="6723611" cy="431730"/>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The Achilles heel: </a:t>
          </a:r>
          <a:r>
            <a:rPr lang="en-US" sz="1800" b="1" i="1" kern="1200" dirty="0"/>
            <a:t>rationalizing the ideological basis for reform</a:t>
          </a:r>
          <a:endParaRPr lang="en-US" sz="1800" kern="1200" dirty="0"/>
        </a:p>
      </dsp:txBody>
      <dsp:txXfrm>
        <a:off x="21075" y="2101813"/>
        <a:ext cx="6681461" cy="389580"/>
      </dsp:txXfrm>
    </dsp:sp>
    <dsp:sp modelId="{0B320C07-192A-2C42-87AE-D2976CA0A5F7}">
      <dsp:nvSpPr>
        <dsp:cNvPr id="0" name=""/>
        <dsp:cNvSpPr/>
      </dsp:nvSpPr>
      <dsp:spPr>
        <a:xfrm>
          <a:off x="0" y="2512468"/>
          <a:ext cx="6723611" cy="1825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475"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Avoid Chinese model (though Raúl and FAR were sympathetic carried over from 5</a:t>
          </a:r>
          <a:r>
            <a:rPr lang="en-US" sz="1400" kern="1200" baseline="30000" dirty="0"/>
            <a:t>th</a:t>
          </a:r>
          <a:r>
            <a:rPr lang="en-US" sz="1400" kern="1200" dirty="0"/>
            <a:t> Congress)</a:t>
          </a:r>
        </a:p>
        <a:p>
          <a:pPr marL="114300" lvl="1" indent="-114300" algn="l" defTabSz="622300">
            <a:lnSpc>
              <a:spcPct val="90000"/>
            </a:lnSpc>
            <a:spcBef>
              <a:spcPct val="0"/>
            </a:spcBef>
            <a:spcAft>
              <a:spcPct val="20000"/>
            </a:spcAft>
            <a:buChar char="•"/>
          </a:pPr>
          <a:r>
            <a:rPr lang="en-US" sz="1400" kern="1200" dirty="0"/>
            <a:t>Suspicion of markets</a:t>
          </a:r>
        </a:p>
        <a:p>
          <a:pPr marL="114300" lvl="1" indent="-114300" algn="l" defTabSz="622300">
            <a:lnSpc>
              <a:spcPct val="90000"/>
            </a:lnSpc>
            <a:spcBef>
              <a:spcPct val="0"/>
            </a:spcBef>
            <a:spcAft>
              <a:spcPct val="20000"/>
            </a:spcAft>
            <a:buChar char="•"/>
          </a:pPr>
          <a:r>
            <a:rPr lang="en-US" sz="1400" kern="1200" dirty="0"/>
            <a:t>Private sector expansion viewed as a temporary experiment subject to modification as circumstances required</a:t>
          </a:r>
        </a:p>
        <a:p>
          <a:pPr marL="114300" lvl="1" indent="-114300" algn="l" defTabSz="622300">
            <a:lnSpc>
              <a:spcPct val="90000"/>
            </a:lnSpc>
            <a:spcBef>
              <a:spcPct val="0"/>
            </a:spcBef>
            <a:spcAft>
              <a:spcPct val="20000"/>
            </a:spcAft>
            <a:buChar char="•"/>
          </a:pPr>
          <a:r>
            <a:rPr lang="en-US" sz="1400" kern="1200" dirty="0"/>
            <a:t>Managed self sufficiency</a:t>
          </a:r>
        </a:p>
        <a:p>
          <a:pPr marL="114300" lvl="1" indent="-114300" algn="l" defTabSz="622300">
            <a:lnSpc>
              <a:spcPct val="90000"/>
            </a:lnSpc>
            <a:spcBef>
              <a:spcPct val="0"/>
            </a:spcBef>
            <a:spcAft>
              <a:spcPct val="20000"/>
            </a:spcAft>
            <a:buChar char="•"/>
          </a:pPr>
          <a:r>
            <a:rPr lang="en-US" sz="1400" kern="1200" dirty="0"/>
            <a:t>Always under the control of the state and its apparatus </a:t>
          </a:r>
        </a:p>
        <a:p>
          <a:pPr marL="114300" lvl="1" indent="-114300" algn="l" defTabSz="622300">
            <a:lnSpc>
              <a:spcPct val="90000"/>
            </a:lnSpc>
            <a:spcBef>
              <a:spcPct val="0"/>
            </a:spcBef>
            <a:spcAft>
              <a:spcPct val="20000"/>
            </a:spcAft>
            <a:buChar char="•"/>
          </a:pPr>
          <a:r>
            <a:rPr lang="en-US" sz="1400" kern="1200" dirty="0"/>
            <a:t>Limit: When it contradicted the fundamental line of Cuban “socialism” </a:t>
          </a:r>
        </a:p>
      </dsp:txBody>
      <dsp:txXfrm>
        <a:off x="0" y="2512468"/>
        <a:ext cx="6723611" cy="1825740"/>
      </dsp:txXfrm>
    </dsp:sp>
    <dsp:sp modelId="{983BC2B3-C379-1E43-B2D5-D94C307AB076}">
      <dsp:nvSpPr>
        <dsp:cNvPr id="0" name=""/>
        <dsp:cNvSpPr/>
      </dsp:nvSpPr>
      <dsp:spPr>
        <a:xfrm>
          <a:off x="0" y="4338208"/>
          <a:ext cx="6723611" cy="431730"/>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The forward thrust of the draft Lineamientos blunted but not stopped.</a:t>
          </a:r>
        </a:p>
      </dsp:txBody>
      <dsp:txXfrm>
        <a:off x="21075" y="4359283"/>
        <a:ext cx="6681461" cy="389580"/>
      </dsp:txXfrm>
    </dsp:sp>
    <dsp:sp modelId="{F9620DC1-7D4B-BB41-A220-2EE2CB2B0808}">
      <dsp:nvSpPr>
        <dsp:cNvPr id="0" name=""/>
        <dsp:cNvSpPr/>
      </dsp:nvSpPr>
      <dsp:spPr>
        <a:xfrm>
          <a:off x="0" y="4821778"/>
          <a:ext cx="6723611" cy="43173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Opens door to global consensus that Cuba is “moving forward” </a:t>
          </a:r>
        </a:p>
      </dsp:txBody>
      <dsp:txXfrm>
        <a:off x="21075" y="4842853"/>
        <a:ext cx="6681461" cy="389580"/>
      </dsp:txXfrm>
    </dsp:sp>
    <dsp:sp modelId="{293900F0-1DC3-0B47-9CB5-DEA89A448E04}">
      <dsp:nvSpPr>
        <dsp:cNvPr id="0" name=""/>
        <dsp:cNvSpPr/>
      </dsp:nvSpPr>
      <dsp:spPr>
        <a:xfrm>
          <a:off x="0" y="5253508"/>
          <a:ext cx="6723611" cy="875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475"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Though that term had very different significance depending on who was using the term</a:t>
          </a:r>
        </a:p>
        <a:p>
          <a:pPr marL="114300" lvl="1" indent="-114300" algn="l" defTabSz="622300">
            <a:lnSpc>
              <a:spcPct val="90000"/>
            </a:lnSpc>
            <a:spcBef>
              <a:spcPct val="0"/>
            </a:spcBef>
            <a:spcAft>
              <a:spcPct val="20000"/>
            </a:spcAft>
            <a:buChar char="•"/>
          </a:pPr>
          <a:r>
            <a:rPr lang="en-US" sz="1400" kern="1200" dirty="0"/>
            <a:t>Delayed reaction: Great victory the Cuba-EU framework: </a:t>
          </a:r>
          <a:r>
            <a:rPr lang="en-US" sz="1400" b="1" kern="1200" dirty="0"/>
            <a:t>Political Dialogue and Cooperation Agreement (PDCA) </a:t>
          </a:r>
          <a:endParaRPr lang="en-US" sz="1400" kern="1200" dirty="0"/>
        </a:p>
      </dsp:txBody>
      <dsp:txXfrm>
        <a:off x="0" y="5253508"/>
        <a:ext cx="6723611" cy="8756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1AFBE6-EE70-344B-AE22-941EDC1C9C4A}">
      <dsp:nvSpPr>
        <dsp:cNvPr id="0" name=""/>
        <dsp:cNvSpPr/>
      </dsp:nvSpPr>
      <dsp:spPr>
        <a:xfrm>
          <a:off x="0" y="141373"/>
          <a:ext cx="5636741" cy="75582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A significant public attack on the legitimacy of the vanguard</a:t>
          </a:r>
        </a:p>
      </dsp:txBody>
      <dsp:txXfrm>
        <a:off x="36896" y="178269"/>
        <a:ext cx="5562949" cy="682028"/>
      </dsp:txXfrm>
    </dsp:sp>
    <dsp:sp modelId="{9796DC2D-B4B3-8445-AE21-16B75E59DB30}">
      <dsp:nvSpPr>
        <dsp:cNvPr id="0" name=""/>
        <dsp:cNvSpPr/>
      </dsp:nvSpPr>
      <dsp:spPr>
        <a:xfrm>
          <a:off x="0" y="951914"/>
          <a:ext cx="5636741" cy="755820"/>
        </a:xfrm>
        <a:prstGeom prst="roundRect">
          <a:avLst/>
        </a:prstGeom>
        <a:gradFill rotWithShape="0">
          <a:gsLst>
            <a:gs pos="0">
              <a:schemeClr val="accent4">
                <a:hueOff val="2450223"/>
                <a:satOff val="-10194"/>
                <a:lumOff val="2402"/>
                <a:alphaOff val="0"/>
                <a:lumMod val="110000"/>
                <a:satMod val="105000"/>
                <a:tint val="67000"/>
              </a:schemeClr>
            </a:gs>
            <a:gs pos="50000">
              <a:schemeClr val="accent4">
                <a:hueOff val="2450223"/>
                <a:satOff val="-10194"/>
                <a:lumOff val="2402"/>
                <a:alphaOff val="0"/>
                <a:lumMod val="105000"/>
                <a:satMod val="103000"/>
                <a:tint val="73000"/>
              </a:schemeClr>
            </a:gs>
            <a:gs pos="100000">
              <a:schemeClr val="accent4">
                <a:hueOff val="2450223"/>
                <a:satOff val="-10194"/>
                <a:lumOff val="24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Exposure of the gulf between the authority of the vanguard and its legitimacy</a:t>
          </a:r>
        </a:p>
      </dsp:txBody>
      <dsp:txXfrm>
        <a:off x="36896" y="988810"/>
        <a:ext cx="5562949" cy="682028"/>
      </dsp:txXfrm>
    </dsp:sp>
    <dsp:sp modelId="{CFC26AB5-B487-DE4B-A3C9-37593C169784}">
      <dsp:nvSpPr>
        <dsp:cNvPr id="0" name=""/>
        <dsp:cNvSpPr/>
      </dsp:nvSpPr>
      <dsp:spPr>
        <a:xfrm>
          <a:off x="0" y="1762454"/>
          <a:ext cx="5636741" cy="755820"/>
        </a:xfrm>
        <a:prstGeom prst="roundRect">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Emergence of alternative vanguard voices (artists, bloggers, intellectuals)</a:t>
          </a:r>
        </a:p>
      </dsp:txBody>
      <dsp:txXfrm>
        <a:off x="36896" y="1799350"/>
        <a:ext cx="5562949" cy="682028"/>
      </dsp:txXfrm>
    </dsp:sp>
    <dsp:sp modelId="{9EBE1470-720C-C749-9FE6-571492643E77}">
      <dsp:nvSpPr>
        <dsp:cNvPr id="0" name=""/>
        <dsp:cNvSpPr/>
      </dsp:nvSpPr>
      <dsp:spPr>
        <a:xfrm>
          <a:off x="0" y="2572994"/>
          <a:ext cx="5636741" cy="755820"/>
        </a:xfrm>
        <a:prstGeom prst="roundRect">
          <a:avLst/>
        </a:prstGeom>
        <a:gradFill rotWithShape="0">
          <a:gsLst>
            <a:gs pos="0">
              <a:schemeClr val="accent4">
                <a:hueOff val="7350668"/>
                <a:satOff val="-30583"/>
                <a:lumOff val="7206"/>
                <a:alphaOff val="0"/>
                <a:lumMod val="110000"/>
                <a:satMod val="105000"/>
                <a:tint val="67000"/>
              </a:schemeClr>
            </a:gs>
            <a:gs pos="50000">
              <a:schemeClr val="accent4">
                <a:hueOff val="7350668"/>
                <a:satOff val="-30583"/>
                <a:lumOff val="7206"/>
                <a:alphaOff val="0"/>
                <a:lumMod val="105000"/>
                <a:satMod val="103000"/>
                <a:tint val="73000"/>
              </a:schemeClr>
            </a:gs>
            <a:gs pos="100000">
              <a:schemeClr val="accent4">
                <a:hueOff val="7350668"/>
                <a:satOff val="-30583"/>
                <a:lumOff val="72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Failure to meet responsibility to the proletariat</a:t>
          </a:r>
        </a:p>
      </dsp:txBody>
      <dsp:txXfrm>
        <a:off x="36896" y="2609890"/>
        <a:ext cx="5562949" cy="682028"/>
      </dsp:txXfrm>
    </dsp:sp>
    <dsp:sp modelId="{730A0ED8-0BBA-A14E-BFB4-7B6D98C832E4}">
      <dsp:nvSpPr>
        <dsp:cNvPr id="0" name=""/>
        <dsp:cNvSpPr/>
      </dsp:nvSpPr>
      <dsp:spPr>
        <a:xfrm>
          <a:off x="0" y="3383534"/>
          <a:ext cx="5636741" cy="755820"/>
        </a:xfrm>
        <a:prstGeom prst="roundRect">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Challenge comes from below</a:t>
          </a:r>
        </a:p>
      </dsp:txBody>
      <dsp:txXfrm>
        <a:off x="36896" y="3420430"/>
        <a:ext cx="5562949" cy="682028"/>
      </dsp:txXfrm>
    </dsp:sp>
    <dsp:sp modelId="{E7930709-4905-0949-B6F6-81AF00AC1C51}">
      <dsp:nvSpPr>
        <dsp:cNvPr id="0" name=""/>
        <dsp:cNvSpPr/>
      </dsp:nvSpPr>
      <dsp:spPr>
        <a:xfrm>
          <a:off x="0" y="4139354"/>
          <a:ext cx="5636741" cy="983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967"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May be articulated by the intellectuals </a:t>
          </a:r>
        </a:p>
        <a:p>
          <a:pPr marL="114300" lvl="1" indent="-114300" algn="l" defTabSz="666750">
            <a:lnSpc>
              <a:spcPct val="90000"/>
            </a:lnSpc>
            <a:spcBef>
              <a:spcPct val="0"/>
            </a:spcBef>
            <a:spcAft>
              <a:spcPct val="20000"/>
            </a:spcAft>
            <a:buChar char="•"/>
          </a:pPr>
          <a:r>
            <a:rPr lang="en-US" sz="1500" kern="1200" dirty="0"/>
            <a:t>Hijacked by foreigners and diaspora actors</a:t>
          </a:r>
        </a:p>
        <a:p>
          <a:pPr marL="114300" lvl="1" indent="-114300" algn="l" defTabSz="666750">
            <a:lnSpc>
              <a:spcPct val="90000"/>
            </a:lnSpc>
            <a:spcBef>
              <a:spcPct val="0"/>
            </a:spcBef>
            <a:spcAft>
              <a:spcPct val="20000"/>
            </a:spcAft>
            <a:buChar char="•"/>
          </a:pPr>
          <a:r>
            <a:rPr lang="en-US" sz="1500" kern="1200" dirty="0"/>
            <a:t>But its force, from a Leninist perspective, is centered on the core collective form which a vanguard derives its legitimacy </a:t>
          </a:r>
        </a:p>
      </dsp:txBody>
      <dsp:txXfrm>
        <a:off x="0" y="4139354"/>
        <a:ext cx="5636741" cy="98325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5ABF00-B43E-7C45-AD30-FBA1CAB6FA7B}" type="datetimeFigureOut">
              <a:rPr lang="en-US" smtClean="0"/>
              <a:t>10/26/22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794AD3-2DFA-004D-A3C5-121033FA666D}" type="slidenum">
              <a:rPr lang="en-US" smtClean="0"/>
              <a:t>‹#›</a:t>
            </a:fld>
            <a:endParaRPr lang="en-US" dirty="0"/>
          </a:p>
        </p:txBody>
      </p:sp>
    </p:spTree>
    <p:extLst>
      <p:ext uri="{BB962C8B-B14F-4D97-AF65-F5344CB8AC3E}">
        <p14:creationId xmlns:p14="http://schemas.microsoft.com/office/powerpoint/2010/main" val="2461270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794AD3-2DFA-004D-A3C5-121033FA666D}" type="slidenum">
              <a:rPr lang="en-US" smtClean="0"/>
              <a:t>10</a:t>
            </a:fld>
            <a:endParaRPr lang="en-US" dirty="0"/>
          </a:p>
        </p:txBody>
      </p:sp>
    </p:spTree>
    <p:extLst>
      <p:ext uri="{BB962C8B-B14F-4D97-AF65-F5344CB8AC3E}">
        <p14:creationId xmlns:p14="http://schemas.microsoft.com/office/powerpoint/2010/main" val="2368584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135F66-A90A-4643-A56D-E192F33DE725}" type="slidenum">
              <a:rPr lang="en-US" smtClean="0"/>
              <a:t>21</a:t>
            </a:fld>
            <a:endParaRPr lang="en-US" dirty="0"/>
          </a:p>
        </p:txBody>
      </p:sp>
    </p:spTree>
    <p:extLst>
      <p:ext uri="{BB962C8B-B14F-4D97-AF65-F5344CB8AC3E}">
        <p14:creationId xmlns:p14="http://schemas.microsoft.com/office/powerpoint/2010/main" val="3484403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794AD3-2DFA-004D-A3C5-121033FA666D}" type="slidenum">
              <a:rPr lang="en-US" smtClean="0"/>
              <a:t>23</a:t>
            </a:fld>
            <a:endParaRPr lang="en-US" dirty="0"/>
          </a:p>
        </p:txBody>
      </p:sp>
    </p:spTree>
    <p:extLst>
      <p:ext uri="{BB962C8B-B14F-4D97-AF65-F5344CB8AC3E}">
        <p14:creationId xmlns:p14="http://schemas.microsoft.com/office/powerpoint/2010/main" val="2463938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F80BC-9D39-BD6A-A621-D67D1A84E6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445B2B-49DB-AF4B-AA1F-F2BB811F32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1884BC-22E1-6F5F-6269-6981FC5F0FDB}"/>
              </a:ext>
            </a:extLst>
          </p:cNvPr>
          <p:cNvSpPr>
            <a:spLocks noGrp="1"/>
          </p:cNvSpPr>
          <p:nvPr>
            <p:ph type="dt" sz="half" idx="10"/>
          </p:nvPr>
        </p:nvSpPr>
        <p:spPr/>
        <p:txBody>
          <a:bodyPr/>
          <a:lstStyle/>
          <a:p>
            <a:fld id="{4C834CAB-723D-2546-BFCC-875CAD023384}" type="datetimeFigureOut">
              <a:rPr lang="en-US" smtClean="0"/>
              <a:t>10/26/22</a:t>
            </a:fld>
            <a:endParaRPr lang="en-US" dirty="0"/>
          </a:p>
        </p:txBody>
      </p:sp>
      <p:sp>
        <p:nvSpPr>
          <p:cNvPr id="5" name="Footer Placeholder 4">
            <a:extLst>
              <a:ext uri="{FF2B5EF4-FFF2-40B4-BE49-F238E27FC236}">
                <a16:creationId xmlns:a16="http://schemas.microsoft.com/office/drawing/2014/main" id="{EC65BC07-6466-F8DD-D697-0EC201190DF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6489066-0238-460B-BB52-F164CA91F047}"/>
              </a:ext>
            </a:extLst>
          </p:cNvPr>
          <p:cNvSpPr>
            <a:spLocks noGrp="1"/>
          </p:cNvSpPr>
          <p:nvPr>
            <p:ph type="sldNum" sz="quarter" idx="12"/>
          </p:nvPr>
        </p:nvSpPr>
        <p:spPr/>
        <p:txBody>
          <a:bodyPr/>
          <a:lstStyle/>
          <a:p>
            <a:fld id="{FF46D672-6B8B-634A-B050-A0E795D012E6}" type="slidenum">
              <a:rPr lang="en-US" smtClean="0"/>
              <a:t>‹#›</a:t>
            </a:fld>
            <a:endParaRPr lang="en-US" dirty="0"/>
          </a:p>
        </p:txBody>
      </p:sp>
    </p:spTree>
    <p:extLst>
      <p:ext uri="{BB962C8B-B14F-4D97-AF65-F5344CB8AC3E}">
        <p14:creationId xmlns:p14="http://schemas.microsoft.com/office/powerpoint/2010/main" val="162603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63534-06CE-4C88-76B0-626E2FD590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FE4F82-1057-9C1D-74E7-A28FE0AD20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4F8916-7214-6B7A-82B5-64A6E3A09695}"/>
              </a:ext>
            </a:extLst>
          </p:cNvPr>
          <p:cNvSpPr>
            <a:spLocks noGrp="1"/>
          </p:cNvSpPr>
          <p:nvPr>
            <p:ph type="dt" sz="half" idx="10"/>
          </p:nvPr>
        </p:nvSpPr>
        <p:spPr/>
        <p:txBody>
          <a:bodyPr/>
          <a:lstStyle/>
          <a:p>
            <a:fld id="{4C834CAB-723D-2546-BFCC-875CAD023384}" type="datetimeFigureOut">
              <a:rPr lang="en-US" smtClean="0"/>
              <a:t>10/26/22</a:t>
            </a:fld>
            <a:endParaRPr lang="en-US" dirty="0"/>
          </a:p>
        </p:txBody>
      </p:sp>
      <p:sp>
        <p:nvSpPr>
          <p:cNvPr id="5" name="Footer Placeholder 4">
            <a:extLst>
              <a:ext uri="{FF2B5EF4-FFF2-40B4-BE49-F238E27FC236}">
                <a16:creationId xmlns:a16="http://schemas.microsoft.com/office/drawing/2014/main" id="{602F2E9C-98E0-2554-04D6-374A28E76A7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9FD54B-CA02-3921-51A3-31380A621F3A}"/>
              </a:ext>
            </a:extLst>
          </p:cNvPr>
          <p:cNvSpPr>
            <a:spLocks noGrp="1"/>
          </p:cNvSpPr>
          <p:nvPr>
            <p:ph type="sldNum" sz="quarter" idx="12"/>
          </p:nvPr>
        </p:nvSpPr>
        <p:spPr/>
        <p:txBody>
          <a:bodyPr/>
          <a:lstStyle/>
          <a:p>
            <a:fld id="{FF46D672-6B8B-634A-B050-A0E795D012E6}" type="slidenum">
              <a:rPr lang="en-US" smtClean="0"/>
              <a:t>‹#›</a:t>
            </a:fld>
            <a:endParaRPr lang="en-US" dirty="0"/>
          </a:p>
        </p:txBody>
      </p:sp>
    </p:spTree>
    <p:extLst>
      <p:ext uri="{BB962C8B-B14F-4D97-AF65-F5344CB8AC3E}">
        <p14:creationId xmlns:p14="http://schemas.microsoft.com/office/powerpoint/2010/main" val="3359308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8103B5-F638-C5A4-3D90-E6C5F04F9B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B30C71-A1FF-CA96-7D37-8FEF473743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FCC79-7B98-2CF7-A085-DD4AF5D9322A}"/>
              </a:ext>
            </a:extLst>
          </p:cNvPr>
          <p:cNvSpPr>
            <a:spLocks noGrp="1"/>
          </p:cNvSpPr>
          <p:nvPr>
            <p:ph type="dt" sz="half" idx="10"/>
          </p:nvPr>
        </p:nvSpPr>
        <p:spPr/>
        <p:txBody>
          <a:bodyPr/>
          <a:lstStyle/>
          <a:p>
            <a:fld id="{4C834CAB-723D-2546-BFCC-875CAD023384}" type="datetimeFigureOut">
              <a:rPr lang="en-US" smtClean="0"/>
              <a:t>10/26/22</a:t>
            </a:fld>
            <a:endParaRPr lang="en-US" dirty="0"/>
          </a:p>
        </p:txBody>
      </p:sp>
      <p:sp>
        <p:nvSpPr>
          <p:cNvPr id="5" name="Footer Placeholder 4">
            <a:extLst>
              <a:ext uri="{FF2B5EF4-FFF2-40B4-BE49-F238E27FC236}">
                <a16:creationId xmlns:a16="http://schemas.microsoft.com/office/drawing/2014/main" id="{8F534216-DD22-8846-0A9F-38D244BA15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3F467C5-F881-F773-D62B-2A565F108401}"/>
              </a:ext>
            </a:extLst>
          </p:cNvPr>
          <p:cNvSpPr>
            <a:spLocks noGrp="1"/>
          </p:cNvSpPr>
          <p:nvPr>
            <p:ph type="sldNum" sz="quarter" idx="12"/>
          </p:nvPr>
        </p:nvSpPr>
        <p:spPr/>
        <p:txBody>
          <a:bodyPr/>
          <a:lstStyle/>
          <a:p>
            <a:fld id="{FF46D672-6B8B-634A-B050-A0E795D012E6}" type="slidenum">
              <a:rPr lang="en-US" smtClean="0"/>
              <a:t>‹#›</a:t>
            </a:fld>
            <a:endParaRPr lang="en-US" dirty="0"/>
          </a:p>
        </p:txBody>
      </p:sp>
    </p:spTree>
    <p:extLst>
      <p:ext uri="{BB962C8B-B14F-4D97-AF65-F5344CB8AC3E}">
        <p14:creationId xmlns:p14="http://schemas.microsoft.com/office/powerpoint/2010/main" val="370074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0D38C-3D1C-F3C1-91C3-4DE775286D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A6B317-39FA-2BD9-8D4B-239F13FAB3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E05155-4055-8804-9799-57377436BF05}"/>
              </a:ext>
            </a:extLst>
          </p:cNvPr>
          <p:cNvSpPr>
            <a:spLocks noGrp="1"/>
          </p:cNvSpPr>
          <p:nvPr>
            <p:ph type="dt" sz="half" idx="10"/>
          </p:nvPr>
        </p:nvSpPr>
        <p:spPr/>
        <p:txBody>
          <a:bodyPr/>
          <a:lstStyle/>
          <a:p>
            <a:fld id="{4C834CAB-723D-2546-BFCC-875CAD023384}" type="datetimeFigureOut">
              <a:rPr lang="en-US" smtClean="0"/>
              <a:t>10/26/22</a:t>
            </a:fld>
            <a:endParaRPr lang="en-US" dirty="0"/>
          </a:p>
        </p:txBody>
      </p:sp>
      <p:sp>
        <p:nvSpPr>
          <p:cNvPr id="5" name="Footer Placeholder 4">
            <a:extLst>
              <a:ext uri="{FF2B5EF4-FFF2-40B4-BE49-F238E27FC236}">
                <a16:creationId xmlns:a16="http://schemas.microsoft.com/office/drawing/2014/main" id="{55A438AB-99B3-BFD2-E136-DD390F8F791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53163C-9663-7A69-C5E1-BD07E551536F}"/>
              </a:ext>
            </a:extLst>
          </p:cNvPr>
          <p:cNvSpPr>
            <a:spLocks noGrp="1"/>
          </p:cNvSpPr>
          <p:nvPr>
            <p:ph type="sldNum" sz="quarter" idx="12"/>
          </p:nvPr>
        </p:nvSpPr>
        <p:spPr/>
        <p:txBody>
          <a:bodyPr/>
          <a:lstStyle/>
          <a:p>
            <a:fld id="{FF46D672-6B8B-634A-B050-A0E795D012E6}" type="slidenum">
              <a:rPr lang="en-US" smtClean="0"/>
              <a:t>‹#›</a:t>
            </a:fld>
            <a:endParaRPr lang="en-US" dirty="0"/>
          </a:p>
        </p:txBody>
      </p:sp>
    </p:spTree>
    <p:extLst>
      <p:ext uri="{BB962C8B-B14F-4D97-AF65-F5344CB8AC3E}">
        <p14:creationId xmlns:p14="http://schemas.microsoft.com/office/powerpoint/2010/main" val="1993172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ACDA0-5A6A-2758-8BD3-8E8DD9237C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A5D647-B5CF-05B9-21C1-D6F5EF997E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7E33AA-58CC-7A6F-55C6-9FC23629C95F}"/>
              </a:ext>
            </a:extLst>
          </p:cNvPr>
          <p:cNvSpPr>
            <a:spLocks noGrp="1"/>
          </p:cNvSpPr>
          <p:nvPr>
            <p:ph type="dt" sz="half" idx="10"/>
          </p:nvPr>
        </p:nvSpPr>
        <p:spPr/>
        <p:txBody>
          <a:bodyPr/>
          <a:lstStyle/>
          <a:p>
            <a:fld id="{4C834CAB-723D-2546-BFCC-875CAD023384}" type="datetimeFigureOut">
              <a:rPr lang="en-US" smtClean="0"/>
              <a:t>10/26/22</a:t>
            </a:fld>
            <a:endParaRPr lang="en-US" dirty="0"/>
          </a:p>
        </p:txBody>
      </p:sp>
      <p:sp>
        <p:nvSpPr>
          <p:cNvPr id="5" name="Footer Placeholder 4">
            <a:extLst>
              <a:ext uri="{FF2B5EF4-FFF2-40B4-BE49-F238E27FC236}">
                <a16:creationId xmlns:a16="http://schemas.microsoft.com/office/drawing/2014/main" id="{E0DCB3B3-6CB4-FDF3-DBA4-B0466838870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CD8A09E-6C02-AEB0-9E00-329675BADA5D}"/>
              </a:ext>
            </a:extLst>
          </p:cNvPr>
          <p:cNvSpPr>
            <a:spLocks noGrp="1"/>
          </p:cNvSpPr>
          <p:nvPr>
            <p:ph type="sldNum" sz="quarter" idx="12"/>
          </p:nvPr>
        </p:nvSpPr>
        <p:spPr/>
        <p:txBody>
          <a:bodyPr/>
          <a:lstStyle/>
          <a:p>
            <a:fld id="{FF46D672-6B8B-634A-B050-A0E795D012E6}" type="slidenum">
              <a:rPr lang="en-US" smtClean="0"/>
              <a:t>‹#›</a:t>
            </a:fld>
            <a:endParaRPr lang="en-US" dirty="0"/>
          </a:p>
        </p:txBody>
      </p:sp>
    </p:spTree>
    <p:extLst>
      <p:ext uri="{BB962C8B-B14F-4D97-AF65-F5344CB8AC3E}">
        <p14:creationId xmlns:p14="http://schemas.microsoft.com/office/powerpoint/2010/main" val="1779246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7ADB8-2E28-2565-8401-BCFC386A84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551ABE-99EE-ABC8-87AB-F0528040F4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0E6CA3-0BE0-6061-5C5E-8F7BF162B8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642560-5581-BECF-04E3-98D2F818D20D}"/>
              </a:ext>
            </a:extLst>
          </p:cNvPr>
          <p:cNvSpPr>
            <a:spLocks noGrp="1"/>
          </p:cNvSpPr>
          <p:nvPr>
            <p:ph type="dt" sz="half" idx="10"/>
          </p:nvPr>
        </p:nvSpPr>
        <p:spPr/>
        <p:txBody>
          <a:bodyPr/>
          <a:lstStyle/>
          <a:p>
            <a:fld id="{4C834CAB-723D-2546-BFCC-875CAD023384}" type="datetimeFigureOut">
              <a:rPr lang="en-US" smtClean="0"/>
              <a:t>10/26/22</a:t>
            </a:fld>
            <a:endParaRPr lang="en-US" dirty="0"/>
          </a:p>
        </p:txBody>
      </p:sp>
      <p:sp>
        <p:nvSpPr>
          <p:cNvPr id="6" name="Footer Placeholder 5">
            <a:extLst>
              <a:ext uri="{FF2B5EF4-FFF2-40B4-BE49-F238E27FC236}">
                <a16:creationId xmlns:a16="http://schemas.microsoft.com/office/drawing/2014/main" id="{D6DBB5DC-9EDC-611C-CE2F-C42F995F9B4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988A547-6F2A-2306-AA8E-735F4E39E219}"/>
              </a:ext>
            </a:extLst>
          </p:cNvPr>
          <p:cNvSpPr>
            <a:spLocks noGrp="1"/>
          </p:cNvSpPr>
          <p:nvPr>
            <p:ph type="sldNum" sz="quarter" idx="12"/>
          </p:nvPr>
        </p:nvSpPr>
        <p:spPr/>
        <p:txBody>
          <a:bodyPr/>
          <a:lstStyle/>
          <a:p>
            <a:fld id="{FF46D672-6B8B-634A-B050-A0E795D012E6}" type="slidenum">
              <a:rPr lang="en-US" smtClean="0"/>
              <a:t>‹#›</a:t>
            </a:fld>
            <a:endParaRPr lang="en-US" dirty="0"/>
          </a:p>
        </p:txBody>
      </p:sp>
    </p:spTree>
    <p:extLst>
      <p:ext uri="{BB962C8B-B14F-4D97-AF65-F5344CB8AC3E}">
        <p14:creationId xmlns:p14="http://schemas.microsoft.com/office/powerpoint/2010/main" val="338370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622EA-3E52-4F00-BA0F-6422525216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A65B4A-3630-3FF6-93D8-DB88EAFD8F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6A7D82-FB57-AE15-2A2D-2E39FB0BE1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7BD934-497C-D1D3-FCB7-967D1DC98A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44E3C5-3553-D2B9-D34A-48331DA533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BC4C23-842D-34CD-265B-94AD5583E7FE}"/>
              </a:ext>
            </a:extLst>
          </p:cNvPr>
          <p:cNvSpPr>
            <a:spLocks noGrp="1"/>
          </p:cNvSpPr>
          <p:nvPr>
            <p:ph type="dt" sz="half" idx="10"/>
          </p:nvPr>
        </p:nvSpPr>
        <p:spPr/>
        <p:txBody>
          <a:bodyPr/>
          <a:lstStyle/>
          <a:p>
            <a:fld id="{4C834CAB-723D-2546-BFCC-875CAD023384}" type="datetimeFigureOut">
              <a:rPr lang="en-US" smtClean="0"/>
              <a:t>10/26/22</a:t>
            </a:fld>
            <a:endParaRPr lang="en-US" dirty="0"/>
          </a:p>
        </p:txBody>
      </p:sp>
      <p:sp>
        <p:nvSpPr>
          <p:cNvPr id="8" name="Footer Placeholder 7">
            <a:extLst>
              <a:ext uri="{FF2B5EF4-FFF2-40B4-BE49-F238E27FC236}">
                <a16:creationId xmlns:a16="http://schemas.microsoft.com/office/drawing/2014/main" id="{A68F1070-21A7-1858-D38C-53FFB145F54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C7A2EE1-89F5-B836-9356-6108CA58A00C}"/>
              </a:ext>
            </a:extLst>
          </p:cNvPr>
          <p:cNvSpPr>
            <a:spLocks noGrp="1"/>
          </p:cNvSpPr>
          <p:nvPr>
            <p:ph type="sldNum" sz="quarter" idx="12"/>
          </p:nvPr>
        </p:nvSpPr>
        <p:spPr/>
        <p:txBody>
          <a:bodyPr/>
          <a:lstStyle/>
          <a:p>
            <a:fld id="{FF46D672-6B8B-634A-B050-A0E795D012E6}" type="slidenum">
              <a:rPr lang="en-US" smtClean="0"/>
              <a:t>‹#›</a:t>
            </a:fld>
            <a:endParaRPr lang="en-US" dirty="0"/>
          </a:p>
        </p:txBody>
      </p:sp>
    </p:spTree>
    <p:extLst>
      <p:ext uri="{BB962C8B-B14F-4D97-AF65-F5344CB8AC3E}">
        <p14:creationId xmlns:p14="http://schemas.microsoft.com/office/powerpoint/2010/main" val="2947351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F47B6-21BF-5ED6-DE55-46DEE0D8E0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678D9D-9329-1298-7F16-3173B9D65510}"/>
              </a:ext>
            </a:extLst>
          </p:cNvPr>
          <p:cNvSpPr>
            <a:spLocks noGrp="1"/>
          </p:cNvSpPr>
          <p:nvPr>
            <p:ph type="dt" sz="half" idx="10"/>
          </p:nvPr>
        </p:nvSpPr>
        <p:spPr/>
        <p:txBody>
          <a:bodyPr/>
          <a:lstStyle/>
          <a:p>
            <a:fld id="{4C834CAB-723D-2546-BFCC-875CAD023384}" type="datetimeFigureOut">
              <a:rPr lang="en-US" smtClean="0"/>
              <a:t>10/26/22</a:t>
            </a:fld>
            <a:endParaRPr lang="en-US" dirty="0"/>
          </a:p>
        </p:txBody>
      </p:sp>
      <p:sp>
        <p:nvSpPr>
          <p:cNvPr id="4" name="Footer Placeholder 3">
            <a:extLst>
              <a:ext uri="{FF2B5EF4-FFF2-40B4-BE49-F238E27FC236}">
                <a16:creationId xmlns:a16="http://schemas.microsoft.com/office/drawing/2014/main" id="{EF8AC6BB-1D75-DB17-97C2-23A615296BF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9A97BB7-8D9B-912B-AFD4-A665734D5A33}"/>
              </a:ext>
            </a:extLst>
          </p:cNvPr>
          <p:cNvSpPr>
            <a:spLocks noGrp="1"/>
          </p:cNvSpPr>
          <p:nvPr>
            <p:ph type="sldNum" sz="quarter" idx="12"/>
          </p:nvPr>
        </p:nvSpPr>
        <p:spPr/>
        <p:txBody>
          <a:bodyPr/>
          <a:lstStyle/>
          <a:p>
            <a:fld id="{FF46D672-6B8B-634A-B050-A0E795D012E6}" type="slidenum">
              <a:rPr lang="en-US" smtClean="0"/>
              <a:t>‹#›</a:t>
            </a:fld>
            <a:endParaRPr lang="en-US" dirty="0"/>
          </a:p>
        </p:txBody>
      </p:sp>
    </p:spTree>
    <p:extLst>
      <p:ext uri="{BB962C8B-B14F-4D97-AF65-F5344CB8AC3E}">
        <p14:creationId xmlns:p14="http://schemas.microsoft.com/office/powerpoint/2010/main" val="8279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4992B2-B3F5-295A-0EC5-9C38CAD01D52}"/>
              </a:ext>
            </a:extLst>
          </p:cNvPr>
          <p:cNvSpPr>
            <a:spLocks noGrp="1"/>
          </p:cNvSpPr>
          <p:nvPr>
            <p:ph type="dt" sz="half" idx="10"/>
          </p:nvPr>
        </p:nvSpPr>
        <p:spPr/>
        <p:txBody>
          <a:bodyPr/>
          <a:lstStyle/>
          <a:p>
            <a:fld id="{4C834CAB-723D-2546-BFCC-875CAD023384}" type="datetimeFigureOut">
              <a:rPr lang="en-US" smtClean="0"/>
              <a:t>10/26/22</a:t>
            </a:fld>
            <a:endParaRPr lang="en-US" dirty="0"/>
          </a:p>
        </p:txBody>
      </p:sp>
      <p:sp>
        <p:nvSpPr>
          <p:cNvPr id="3" name="Footer Placeholder 2">
            <a:extLst>
              <a:ext uri="{FF2B5EF4-FFF2-40B4-BE49-F238E27FC236}">
                <a16:creationId xmlns:a16="http://schemas.microsoft.com/office/drawing/2014/main" id="{479C17D9-B8A1-D68B-4B05-197CFF901D5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6D52496-485C-0853-B73E-F9EAA870C0E8}"/>
              </a:ext>
            </a:extLst>
          </p:cNvPr>
          <p:cNvSpPr>
            <a:spLocks noGrp="1"/>
          </p:cNvSpPr>
          <p:nvPr>
            <p:ph type="sldNum" sz="quarter" idx="12"/>
          </p:nvPr>
        </p:nvSpPr>
        <p:spPr/>
        <p:txBody>
          <a:bodyPr/>
          <a:lstStyle/>
          <a:p>
            <a:fld id="{FF46D672-6B8B-634A-B050-A0E795D012E6}" type="slidenum">
              <a:rPr lang="en-US" smtClean="0"/>
              <a:t>‹#›</a:t>
            </a:fld>
            <a:endParaRPr lang="en-US" dirty="0"/>
          </a:p>
        </p:txBody>
      </p:sp>
    </p:spTree>
    <p:extLst>
      <p:ext uri="{BB962C8B-B14F-4D97-AF65-F5344CB8AC3E}">
        <p14:creationId xmlns:p14="http://schemas.microsoft.com/office/powerpoint/2010/main" val="2900998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6EC0F-73FC-5675-419D-F4D6756B8F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79530B-DC60-90ED-0CB4-295DB21A21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5C7C27-7807-BFF6-6E4E-F4A53299E9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DBBD7A-CE05-AA8F-A4F9-FB9FF36625D3}"/>
              </a:ext>
            </a:extLst>
          </p:cNvPr>
          <p:cNvSpPr>
            <a:spLocks noGrp="1"/>
          </p:cNvSpPr>
          <p:nvPr>
            <p:ph type="dt" sz="half" idx="10"/>
          </p:nvPr>
        </p:nvSpPr>
        <p:spPr/>
        <p:txBody>
          <a:bodyPr/>
          <a:lstStyle/>
          <a:p>
            <a:fld id="{4C834CAB-723D-2546-BFCC-875CAD023384}" type="datetimeFigureOut">
              <a:rPr lang="en-US" smtClean="0"/>
              <a:t>10/26/22</a:t>
            </a:fld>
            <a:endParaRPr lang="en-US" dirty="0"/>
          </a:p>
        </p:txBody>
      </p:sp>
      <p:sp>
        <p:nvSpPr>
          <p:cNvPr id="6" name="Footer Placeholder 5">
            <a:extLst>
              <a:ext uri="{FF2B5EF4-FFF2-40B4-BE49-F238E27FC236}">
                <a16:creationId xmlns:a16="http://schemas.microsoft.com/office/drawing/2014/main" id="{6FAA5C5F-662C-D48F-45B0-648A726F76B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E9B16DB-C1F0-F119-D1D7-ADE026769063}"/>
              </a:ext>
            </a:extLst>
          </p:cNvPr>
          <p:cNvSpPr>
            <a:spLocks noGrp="1"/>
          </p:cNvSpPr>
          <p:nvPr>
            <p:ph type="sldNum" sz="quarter" idx="12"/>
          </p:nvPr>
        </p:nvSpPr>
        <p:spPr/>
        <p:txBody>
          <a:bodyPr/>
          <a:lstStyle/>
          <a:p>
            <a:fld id="{FF46D672-6B8B-634A-B050-A0E795D012E6}" type="slidenum">
              <a:rPr lang="en-US" smtClean="0"/>
              <a:t>‹#›</a:t>
            </a:fld>
            <a:endParaRPr lang="en-US" dirty="0"/>
          </a:p>
        </p:txBody>
      </p:sp>
    </p:spTree>
    <p:extLst>
      <p:ext uri="{BB962C8B-B14F-4D97-AF65-F5344CB8AC3E}">
        <p14:creationId xmlns:p14="http://schemas.microsoft.com/office/powerpoint/2010/main" val="3761161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8038B-5ADA-FB6B-1457-368A830EB3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E3E974-ECA2-8594-9743-E71E947617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AEBA9EF-3A28-FDBF-2D49-856CB778A6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3FC4E6-BF52-3622-FBA3-32C454653877}"/>
              </a:ext>
            </a:extLst>
          </p:cNvPr>
          <p:cNvSpPr>
            <a:spLocks noGrp="1"/>
          </p:cNvSpPr>
          <p:nvPr>
            <p:ph type="dt" sz="half" idx="10"/>
          </p:nvPr>
        </p:nvSpPr>
        <p:spPr/>
        <p:txBody>
          <a:bodyPr/>
          <a:lstStyle/>
          <a:p>
            <a:fld id="{4C834CAB-723D-2546-BFCC-875CAD023384}" type="datetimeFigureOut">
              <a:rPr lang="en-US" smtClean="0"/>
              <a:t>10/26/22</a:t>
            </a:fld>
            <a:endParaRPr lang="en-US" dirty="0"/>
          </a:p>
        </p:txBody>
      </p:sp>
      <p:sp>
        <p:nvSpPr>
          <p:cNvPr id="6" name="Footer Placeholder 5">
            <a:extLst>
              <a:ext uri="{FF2B5EF4-FFF2-40B4-BE49-F238E27FC236}">
                <a16:creationId xmlns:a16="http://schemas.microsoft.com/office/drawing/2014/main" id="{90B1403D-F995-65DC-9ECF-577A3E398FB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521D016-CDBB-FA3F-733A-8FA3B4E93F1D}"/>
              </a:ext>
            </a:extLst>
          </p:cNvPr>
          <p:cNvSpPr>
            <a:spLocks noGrp="1"/>
          </p:cNvSpPr>
          <p:nvPr>
            <p:ph type="sldNum" sz="quarter" idx="12"/>
          </p:nvPr>
        </p:nvSpPr>
        <p:spPr/>
        <p:txBody>
          <a:bodyPr/>
          <a:lstStyle/>
          <a:p>
            <a:fld id="{FF46D672-6B8B-634A-B050-A0E795D012E6}" type="slidenum">
              <a:rPr lang="en-US" smtClean="0"/>
              <a:t>‹#›</a:t>
            </a:fld>
            <a:endParaRPr lang="en-US" dirty="0"/>
          </a:p>
        </p:txBody>
      </p:sp>
    </p:spTree>
    <p:extLst>
      <p:ext uri="{BB962C8B-B14F-4D97-AF65-F5344CB8AC3E}">
        <p14:creationId xmlns:p14="http://schemas.microsoft.com/office/powerpoint/2010/main" val="532484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0000"/>
            <a:lum/>
          </a:blip>
          <a:srcRect/>
          <a:stretch>
            <a:fillRect t="-13000" b="-13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AEA6BA-8052-3C3F-ACFC-86D870FCC7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7D4720-2F53-503B-230C-B2FCCA6255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CCEDA-5DDC-8B87-CE3C-F0E8BBD95D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834CAB-723D-2546-BFCC-875CAD023384}" type="datetimeFigureOut">
              <a:rPr lang="en-US" smtClean="0"/>
              <a:t>10/26/22</a:t>
            </a:fld>
            <a:endParaRPr lang="en-US" dirty="0"/>
          </a:p>
        </p:txBody>
      </p:sp>
      <p:sp>
        <p:nvSpPr>
          <p:cNvPr id="5" name="Footer Placeholder 4">
            <a:extLst>
              <a:ext uri="{FF2B5EF4-FFF2-40B4-BE49-F238E27FC236}">
                <a16:creationId xmlns:a16="http://schemas.microsoft.com/office/drawing/2014/main" id="{FD3CC082-1471-7F22-ACE6-61898A5F9E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E7724E3-9386-642E-3FAB-4C50C7D857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46D672-6B8B-634A-B050-A0E795D012E6}" type="slidenum">
              <a:rPr lang="en-US" smtClean="0"/>
              <a:t>‹#›</a:t>
            </a:fld>
            <a:endParaRPr lang="en-US" dirty="0"/>
          </a:p>
        </p:txBody>
      </p:sp>
    </p:spTree>
    <p:extLst>
      <p:ext uri="{BB962C8B-B14F-4D97-AF65-F5344CB8AC3E}">
        <p14:creationId xmlns:p14="http://schemas.microsoft.com/office/powerpoint/2010/main" val="35905614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granma.cu/file/pdf/gaceta/Conceptualizaci&#243;n%20del%20modelo%20economico%20social%20Version%20Final.pd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hyperlink" Target="https://twitter.com/USEmbCuba/status/1414367893240827908"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hyperlink" Target="http://forum.permanent-revolution.org/2021/08/concerning-july-11-protests-in-cuba.html" TargetMode="External"/><Relationship Id="rId2" Type="http://schemas.openxmlformats.org/officeDocument/2006/relationships/hyperlink" Target="https://www.comunistascuba.org/2021/07/acerca-de-las-protestas-en-cuba-del-11.html"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scholarlycommons.law.emory.edu/eilr/vol34/iss1/1" TargetMode="External"/><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hyperlink" Target="https://repository.law.miami.edu/umiclr/vol27/iss1/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12.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B40BE-4487-B363-377C-38FC04BA3750}"/>
              </a:ext>
            </a:extLst>
          </p:cNvPr>
          <p:cNvSpPr>
            <a:spLocks noGrp="1"/>
          </p:cNvSpPr>
          <p:nvPr>
            <p:ph type="ctrTitle"/>
          </p:nvPr>
        </p:nvSpPr>
        <p:spPr>
          <a:xfrm>
            <a:off x="0" y="0"/>
            <a:ext cx="9144000" cy="1105830"/>
          </a:xfrm>
          <a:solidFill>
            <a:schemeClr val="bg2">
              <a:lumMod val="75000"/>
            </a:schemeClr>
          </a:solidFill>
        </p:spPr>
        <p:txBody>
          <a:bodyPr/>
          <a:lstStyle/>
          <a:p>
            <a:pPr marL="0" marR="0">
              <a:spcBef>
                <a:spcPts val="0"/>
              </a:spcBef>
              <a:spcAft>
                <a:spcPts val="0"/>
              </a:spcAft>
            </a:pPr>
            <a:r>
              <a:rPr lang="en-US" sz="2000" b="1" i="1" dirty="0">
                <a:solidFill>
                  <a:srgbClr val="000000"/>
                </a:solidFill>
                <a:effectLst/>
                <a:latin typeface="Helvetica" pitchFamily="2" charset="0"/>
                <a:ea typeface="Times New Roman" panose="02020603050405020304" pitchFamily="18" charset="0"/>
                <a:cs typeface="Times New Roman" panose="02020603050405020304" pitchFamily="18" charset="0"/>
              </a:rPr>
              <a:t>From 11 July 2021 to Hurricane Ian in 2022: </a:t>
            </a:r>
            <a:br>
              <a:rPr lang="en-US" sz="2000" b="1" i="1" dirty="0">
                <a:solidFill>
                  <a:srgbClr val="000000"/>
                </a:solidFill>
                <a:effectLst/>
                <a:latin typeface="Helvetica" pitchFamily="2" charset="0"/>
                <a:ea typeface="Times New Roman" panose="02020603050405020304" pitchFamily="18" charset="0"/>
                <a:cs typeface="Times New Roman" panose="02020603050405020304" pitchFamily="18" charset="0"/>
              </a:rPr>
            </a:br>
            <a:r>
              <a:rPr lang="en-US" sz="2000" b="1" i="1" dirty="0">
                <a:solidFill>
                  <a:srgbClr val="000000"/>
                </a:solidFill>
                <a:effectLst/>
                <a:latin typeface="Helvetica" pitchFamily="2" charset="0"/>
                <a:ea typeface="Times New Roman" panose="02020603050405020304" pitchFamily="18" charset="0"/>
                <a:cs typeface="Times New Roman" panose="02020603050405020304" pitchFamily="18" charset="0"/>
              </a:rPr>
              <a:t>The Transformation of Mass Protests in Cuba and its Consequences</a:t>
            </a:r>
            <a:br>
              <a:rPr lang="en-US" sz="1800" dirty="0">
                <a:effectLst/>
                <a:latin typeface="Bodoni 72" pitchFamily="2" charset="0"/>
                <a:ea typeface="DengXian" panose="02010600030101010101" pitchFamily="2" charset="-122"/>
                <a:cs typeface="Times New Roman (Body CS)"/>
              </a:rPr>
            </a:br>
            <a:r>
              <a:rPr lang="en-US" sz="1800" dirty="0">
                <a:solidFill>
                  <a:srgbClr val="000000"/>
                </a:solidFill>
                <a:effectLst/>
                <a:latin typeface="Helvetica" pitchFamily="2" charset="0"/>
                <a:ea typeface="Times New Roman" panose="02020603050405020304" pitchFamily="18" charset="0"/>
                <a:cs typeface="Times New Roman" panose="02020603050405020304" pitchFamily="18" charset="0"/>
              </a:rPr>
              <a:t> </a:t>
            </a:r>
            <a:endParaRPr lang="en-US" dirty="0"/>
          </a:p>
        </p:txBody>
      </p:sp>
      <p:sp>
        <p:nvSpPr>
          <p:cNvPr id="3" name="Subtitle 2">
            <a:extLst>
              <a:ext uri="{FF2B5EF4-FFF2-40B4-BE49-F238E27FC236}">
                <a16:creationId xmlns:a16="http://schemas.microsoft.com/office/drawing/2014/main" id="{2785460D-788C-CCD1-FE89-5FBEB8E971C0}"/>
              </a:ext>
            </a:extLst>
          </p:cNvPr>
          <p:cNvSpPr>
            <a:spLocks noGrp="1"/>
          </p:cNvSpPr>
          <p:nvPr>
            <p:ph type="subTitle" idx="1"/>
          </p:nvPr>
        </p:nvSpPr>
        <p:spPr>
          <a:xfrm>
            <a:off x="6606746" y="5552517"/>
            <a:ext cx="5585254" cy="1305483"/>
          </a:xfrm>
          <a:solidFill>
            <a:schemeClr val="bg2">
              <a:lumMod val="75000"/>
            </a:schemeClr>
          </a:solidFill>
        </p:spPr>
        <p:txBody>
          <a:bodyPr>
            <a:normAutofit fontScale="92500" lnSpcReduction="20000"/>
          </a:bodyPr>
          <a:lstStyle/>
          <a:p>
            <a:pPr>
              <a:spcBef>
                <a:spcPts val="0"/>
              </a:spcBef>
            </a:pPr>
            <a:r>
              <a:rPr lang="en-US" sz="2200" b="0" i="0" u="none" strike="noStrike" dirty="0">
                <a:solidFill>
                  <a:srgbClr val="000000"/>
                </a:solidFill>
                <a:effectLst/>
              </a:rPr>
              <a:t>Larry Catá Backer (</a:t>
            </a:r>
            <a:r>
              <a:rPr lang="zh-CN" altLang="en-US" sz="2200" b="0" i="0" u="none" strike="noStrike">
                <a:solidFill>
                  <a:srgbClr val="000000"/>
                </a:solidFill>
                <a:effectLst/>
              </a:rPr>
              <a:t>白 轲</a:t>
            </a:r>
            <a:r>
              <a:rPr lang="en-US" altLang="zh-CN" sz="2200" b="0" i="0" u="none" strike="noStrike" dirty="0">
                <a:solidFill>
                  <a:srgbClr val="000000"/>
                </a:solidFill>
                <a:effectLst/>
              </a:rPr>
              <a:t>)</a:t>
            </a:r>
            <a:br>
              <a:rPr lang="zh-CN" altLang="en-US" sz="2200"/>
            </a:br>
            <a:r>
              <a:rPr lang="en-US" sz="1200" b="0" i="0" u="none" strike="noStrike" dirty="0">
                <a:solidFill>
                  <a:srgbClr val="000000"/>
                </a:solidFill>
                <a:effectLst/>
              </a:rPr>
              <a:t>W. Richard and Mary Eshelman Faculty Scholar; Professor of Law and International Affairs</a:t>
            </a:r>
          </a:p>
          <a:p>
            <a:pPr>
              <a:spcBef>
                <a:spcPts val="0"/>
              </a:spcBef>
            </a:pPr>
            <a:endParaRPr lang="en-US" sz="1400" dirty="0">
              <a:solidFill>
                <a:srgbClr val="000000"/>
              </a:solidFill>
            </a:endParaRPr>
          </a:p>
          <a:p>
            <a:pPr>
              <a:spcBef>
                <a:spcPts val="0"/>
              </a:spcBef>
            </a:pPr>
            <a:r>
              <a:rPr lang="en-US" sz="1400" dirty="0">
                <a:solidFill>
                  <a:srgbClr val="000000"/>
                </a:solidFill>
              </a:rPr>
              <a:t>Pennsylvania State University</a:t>
            </a:r>
          </a:p>
          <a:p>
            <a:pPr>
              <a:spcBef>
                <a:spcPts val="0"/>
              </a:spcBef>
            </a:pPr>
            <a:r>
              <a:rPr lang="en-US" sz="1400" dirty="0">
                <a:solidFill>
                  <a:srgbClr val="000000"/>
                </a:solidFill>
              </a:rPr>
              <a:t>Journal of Law &amp; International Affairs </a:t>
            </a:r>
          </a:p>
          <a:p>
            <a:pPr>
              <a:spcBef>
                <a:spcPts val="0"/>
              </a:spcBef>
            </a:pPr>
            <a:r>
              <a:rPr lang="en-US" sz="1400" dirty="0">
                <a:solidFill>
                  <a:srgbClr val="000000"/>
                </a:solidFill>
              </a:rPr>
              <a:t>Speaker Series</a:t>
            </a:r>
          </a:p>
          <a:p>
            <a:pPr>
              <a:spcBef>
                <a:spcPts val="0"/>
              </a:spcBef>
            </a:pPr>
            <a:r>
              <a:rPr lang="en-US" sz="1400" dirty="0">
                <a:solidFill>
                  <a:srgbClr val="000000"/>
                </a:solidFill>
              </a:rPr>
              <a:t>25 October 2022</a:t>
            </a:r>
          </a:p>
          <a:p>
            <a:pPr>
              <a:spcBef>
                <a:spcPts val="0"/>
              </a:spcBef>
            </a:pPr>
            <a:r>
              <a:rPr lang="en-US" sz="1400" dirty="0">
                <a:solidFill>
                  <a:srgbClr val="000000"/>
                </a:solidFill>
              </a:rPr>
              <a:t>Katz Building Room 114</a:t>
            </a:r>
            <a:endParaRPr lang="en-US" sz="1400" dirty="0"/>
          </a:p>
        </p:txBody>
      </p:sp>
    </p:spTree>
    <p:extLst>
      <p:ext uri="{BB962C8B-B14F-4D97-AF65-F5344CB8AC3E}">
        <p14:creationId xmlns:p14="http://schemas.microsoft.com/office/powerpoint/2010/main" val="532351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A182A-A839-E008-DA61-942981EDF32F}"/>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000" dirty="0"/>
              <a:t>Reform and Counter-Revolution 1997-2017 </a:t>
            </a:r>
          </a:p>
        </p:txBody>
      </p:sp>
      <p:sp>
        <p:nvSpPr>
          <p:cNvPr id="12" name="Freeform: Shape 11">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Content Placeholder 6" descr="A person sitting at a table&#10;&#10;Description automatically generated with medium confidence">
            <a:extLst>
              <a:ext uri="{FF2B5EF4-FFF2-40B4-BE49-F238E27FC236}">
                <a16:creationId xmlns:a16="http://schemas.microsoft.com/office/drawing/2014/main" id="{3220BF06-1788-729F-C488-6AB5B3B7C23D}"/>
              </a:ext>
            </a:extLst>
          </p:cNvPr>
          <p:cNvPicPr>
            <a:picLocks noGrp="1" noChangeAspect="1"/>
          </p:cNvPicPr>
          <p:nvPr>
            <p:ph idx="1"/>
          </p:nvPr>
        </p:nvPicPr>
        <p:blipFill rotWithShape="1">
          <a:blip r:embed="rId3"/>
          <a:srcRect l="19720" r="572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97185358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408C8-8F47-E849-9479-5D45DAAF99ED}"/>
              </a:ext>
            </a:extLst>
          </p:cNvPr>
          <p:cNvSpPr>
            <a:spLocks noGrp="1"/>
          </p:cNvSpPr>
          <p:nvPr>
            <p:ph type="title"/>
          </p:nvPr>
        </p:nvSpPr>
        <p:spPr>
          <a:xfrm>
            <a:off x="22654" y="1"/>
            <a:ext cx="8935995" cy="1075038"/>
          </a:xfrm>
        </p:spPr>
        <p:txBody>
          <a:bodyPr/>
          <a:lstStyle/>
          <a:p>
            <a:r>
              <a:rPr lang="en-US" b="1" dirty="0"/>
              <a:t>Survival and the 5</a:t>
            </a:r>
            <a:r>
              <a:rPr lang="en-US" b="1" baseline="30000" dirty="0"/>
              <a:t>th</a:t>
            </a:r>
            <a:r>
              <a:rPr lang="en-US" b="1" dirty="0"/>
              <a:t> Congress (1997</a:t>
            </a:r>
            <a:r>
              <a:rPr lang="en-US" dirty="0"/>
              <a:t>)</a:t>
            </a:r>
          </a:p>
        </p:txBody>
      </p:sp>
      <p:graphicFrame>
        <p:nvGraphicFramePr>
          <p:cNvPr id="5" name="Content Placeholder 4">
            <a:extLst>
              <a:ext uri="{FF2B5EF4-FFF2-40B4-BE49-F238E27FC236}">
                <a16:creationId xmlns:a16="http://schemas.microsoft.com/office/drawing/2014/main" id="{D21D1244-6445-2842-AB69-C427BD94AA95}"/>
              </a:ext>
            </a:extLst>
          </p:cNvPr>
          <p:cNvGraphicFramePr>
            <a:graphicFrameLocks noGrp="1"/>
          </p:cNvGraphicFramePr>
          <p:nvPr>
            <p:ph sz="half" idx="1"/>
            <p:extLst>
              <p:ext uri="{D42A27DB-BD31-4B8C-83A1-F6EECF244321}">
                <p14:modId xmlns:p14="http://schemas.microsoft.com/office/powerpoint/2010/main" val="3698585975"/>
              </p:ext>
            </p:extLst>
          </p:nvPr>
        </p:nvGraphicFramePr>
        <p:xfrm>
          <a:off x="170935" y="926756"/>
          <a:ext cx="5181600" cy="5770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3">
            <a:extLst>
              <a:ext uri="{FF2B5EF4-FFF2-40B4-BE49-F238E27FC236}">
                <a16:creationId xmlns:a16="http://schemas.microsoft.com/office/drawing/2014/main" id="{B82D6959-4FAD-4F43-9319-73BAFA0344CC}"/>
              </a:ext>
            </a:extLst>
          </p:cNvPr>
          <p:cNvSpPr>
            <a:spLocks noGrp="1"/>
          </p:cNvSpPr>
          <p:nvPr>
            <p:ph sz="half" idx="2"/>
          </p:nvPr>
        </p:nvSpPr>
        <p:spPr>
          <a:solidFill>
            <a:schemeClr val="bg2"/>
          </a:solidFill>
        </p:spPr>
        <p:txBody>
          <a:bodyPr>
            <a:normAutofit fontScale="77500" lnSpcReduction="20000"/>
          </a:bodyPr>
          <a:lstStyle/>
          <a:p>
            <a:r>
              <a:rPr lang="en-US" dirty="0"/>
              <a:t>More energetic embrace of a contextually distinct Caribbean Marxism; </a:t>
            </a:r>
          </a:p>
          <a:p>
            <a:r>
              <a:rPr lang="en-US" dirty="0"/>
              <a:t>Reaffirmation of classical Soviet Leninism.</a:t>
            </a:r>
          </a:p>
          <a:p>
            <a:r>
              <a:rPr lang="en-US" dirty="0"/>
              <a:t>The state as the monopoly capitalist</a:t>
            </a:r>
          </a:p>
          <a:p>
            <a:r>
              <a:rPr lang="en-US" dirty="0"/>
              <a:t>Globalization and global markets as venues of neo-imperialism</a:t>
            </a:r>
          </a:p>
          <a:p>
            <a:r>
              <a:rPr lang="en-US" i="1" dirty="0"/>
              <a:t>Resolución económica</a:t>
            </a:r>
            <a:r>
              <a:rPr lang="en-US" dirty="0"/>
              <a:t>: a reaffirmation of central planning, of a strictly managed private sector, and of the supplemental and complementary nature of the non-state sector.</a:t>
            </a:r>
          </a:p>
          <a:p>
            <a:r>
              <a:rPr lang="en-US" dirty="0"/>
              <a:t>The ideal eventually is to return a point where private economic activity may be eliminated as the state moves closer to an idealized communist society</a:t>
            </a:r>
          </a:p>
          <a:p>
            <a:pPr lvl="1"/>
            <a:endParaRPr lang="en-US" dirty="0"/>
          </a:p>
          <a:p>
            <a:endParaRPr lang="en-US" dirty="0"/>
          </a:p>
          <a:p>
            <a:endParaRPr lang="en-US" dirty="0"/>
          </a:p>
        </p:txBody>
      </p:sp>
    </p:spTree>
    <p:extLst>
      <p:ext uri="{BB962C8B-B14F-4D97-AF65-F5344CB8AC3E}">
        <p14:creationId xmlns:p14="http://schemas.microsoft.com/office/powerpoint/2010/main" val="3143979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DB82D2-3DBD-2549-984F-C173C54CE8BF}"/>
              </a:ext>
            </a:extLst>
          </p:cNvPr>
          <p:cNvSpPr>
            <a:spLocks noGrp="1"/>
          </p:cNvSpPr>
          <p:nvPr>
            <p:ph type="title"/>
          </p:nvPr>
        </p:nvSpPr>
        <p:spPr>
          <a:xfrm>
            <a:off x="524741" y="620392"/>
            <a:ext cx="3808268" cy="5504688"/>
          </a:xfrm>
        </p:spPr>
        <p:txBody>
          <a:bodyPr>
            <a:normAutofit/>
          </a:bodyPr>
          <a:lstStyle/>
          <a:p>
            <a:r>
              <a:rPr lang="en-US" sz="6000" dirty="0">
                <a:solidFill>
                  <a:schemeClr val="bg1"/>
                </a:solidFill>
              </a:rPr>
              <a:t>The Revolution of the 6</a:t>
            </a:r>
            <a:r>
              <a:rPr lang="en-US" sz="6000" baseline="30000" dirty="0">
                <a:solidFill>
                  <a:schemeClr val="bg1"/>
                </a:solidFill>
              </a:rPr>
              <a:t>th</a:t>
            </a:r>
            <a:r>
              <a:rPr lang="en-US" sz="6000" dirty="0">
                <a:solidFill>
                  <a:schemeClr val="bg1"/>
                </a:solidFill>
              </a:rPr>
              <a:t> PCC Congress (2011)</a:t>
            </a:r>
          </a:p>
        </p:txBody>
      </p:sp>
      <p:graphicFrame>
        <p:nvGraphicFramePr>
          <p:cNvPr id="5" name="Content Placeholder 2">
            <a:extLst>
              <a:ext uri="{FF2B5EF4-FFF2-40B4-BE49-F238E27FC236}">
                <a16:creationId xmlns:a16="http://schemas.microsoft.com/office/drawing/2014/main" id="{1D1F6BAD-F7C2-921E-1D87-EBAB3485B4CB}"/>
              </a:ext>
            </a:extLst>
          </p:cNvPr>
          <p:cNvGraphicFramePr>
            <a:graphicFrameLocks noGrp="1"/>
          </p:cNvGraphicFramePr>
          <p:nvPr>
            <p:ph idx="1"/>
            <p:extLst>
              <p:ext uri="{D42A27DB-BD31-4B8C-83A1-F6EECF244321}">
                <p14:modId xmlns:p14="http://schemas.microsoft.com/office/powerpoint/2010/main" val="151184641"/>
              </p:ext>
            </p:extLst>
          </p:nvPr>
        </p:nvGraphicFramePr>
        <p:xfrm>
          <a:off x="5468388" y="98854"/>
          <a:ext cx="6723611" cy="67591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7733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C6BEC6B-5C77-412D-B45A-5B0F46FED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E4B6507-336C-FB47-AE88-98E0C3F6FF1D}"/>
              </a:ext>
            </a:extLst>
          </p:cNvPr>
          <p:cNvSpPr>
            <a:spLocks noGrp="1"/>
          </p:cNvSpPr>
          <p:nvPr>
            <p:ph type="title"/>
          </p:nvPr>
        </p:nvSpPr>
        <p:spPr>
          <a:xfrm>
            <a:off x="838200" y="176214"/>
            <a:ext cx="10515600" cy="1481188"/>
          </a:xfrm>
        </p:spPr>
        <p:txBody>
          <a:bodyPr>
            <a:normAutofit/>
          </a:bodyPr>
          <a:lstStyle/>
          <a:p>
            <a:pPr algn="ctr"/>
            <a:r>
              <a:rPr lang="en-US" sz="4000" dirty="0"/>
              <a:t>The Counter-Revolution of the 7</a:t>
            </a:r>
            <a:r>
              <a:rPr lang="en-US" sz="4000" baseline="30000" dirty="0"/>
              <a:t>th</a:t>
            </a:r>
            <a:r>
              <a:rPr lang="en-US" sz="4000" dirty="0"/>
              <a:t> PCC Congress</a:t>
            </a:r>
          </a:p>
        </p:txBody>
      </p:sp>
      <p:sp>
        <p:nvSpPr>
          <p:cNvPr id="3" name="Content Placeholder 2">
            <a:extLst>
              <a:ext uri="{FF2B5EF4-FFF2-40B4-BE49-F238E27FC236}">
                <a16:creationId xmlns:a16="http://schemas.microsoft.com/office/drawing/2014/main" id="{7A81CFE3-1723-BF40-B00A-17AE2F1095B8}"/>
              </a:ext>
            </a:extLst>
          </p:cNvPr>
          <p:cNvSpPr>
            <a:spLocks noGrp="1"/>
          </p:cNvSpPr>
          <p:nvPr>
            <p:ph idx="1"/>
          </p:nvPr>
        </p:nvSpPr>
        <p:spPr>
          <a:xfrm>
            <a:off x="86497" y="1507524"/>
            <a:ext cx="5104631" cy="5263979"/>
          </a:xfrm>
        </p:spPr>
        <p:txBody>
          <a:bodyPr>
            <a:normAutofit/>
          </a:bodyPr>
          <a:lstStyle/>
          <a:p>
            <a:r>
              <a:rPr lang="en-US" sz="1600" dirty="0"/>
              <a:t>Reaction from the “Left”</a:t>
            </a:r>
          </a:p>
          <a:p>
            <a:r>
              <a:rPr lang="en-US" sz="1600" dirty="0"/>
              <a:t>From Lineamientos to the </a:t>
            </a:r>
            <a:r>
              <a:rPr lang="es-ES_tradnl" sz="1600" i="1" dirty="0">
                <a:hlinkClick r:id="rId2"/>
              </a:rPr>
              <a:t>Concepualizacón del Modelo Político Económico</a:t>
            </a:r>
            <a:r>
              <a:rPr lang="en-US" sz="1600" dirty="0"/>
              <a:t>.</a:t>
            </a:r>
          </a:p>
          <a:p>
            <a:pPr lvl="1"/>
            <a:r>
              <a:rPr lang="en-US" sz="1600" dirty="0"/>
              <a:t>Back to the 5</a:t>
            </a:r>
            <a:r>
              <a:rPr lang="en-US" sz="1600" baseline="30000" dirty="0"/>
              <a:t>th</a:t>
            </a:r>
            <a:r>
              <a:rPr lang="en-US" sz="1600" dirty="0"/>
              <a:t> PCC Congress but now elaborated in a more rational way. </a:t>
            </a:r>
          </a:p>
          <a:p>
            <a:r>
              <a:rPr lang="es-ES_tradnl" sz="1600" i="1" dirty="0"/>
              <a:t>Plan Nacional de Desarrollo Económico y Social 2030 de Cuba</a:t>
            </a:r>
          </a:p>
          <a:p>
            <a:r>
              <a:rPr lang="en-US" sz="1600" dirty="0"/>
              <a:t>Plan Económico 2030</a:t>
            </a:r>
          </a:p>
          <a:p>
            <a:pPr lvl="1"/>
            <a:r>
              <a:rPr lang="en-US" sz="1600" dirty="0"/>
              <a:t>Six Guiding Themes: </a:t>
            </a:r>
            <a:r>
              <a:rPr lang="es-ES_tradnl" sz="1600" dirty="0"/>
              <a:t>1. Gobierno eficaz y socialista e integración social; 2. Transformación productiva e inserción internacional; 3. Infraestructura; 4. Potencial humano, ciencia, tecnología e innovación; 5. Recursos naturales y medio ambiente; 6. Desarrollo humano, justicia y equidad</a:t>
            </a:r>
          </a:p>
          <a:p>
            <a:r>
              <a:rPr lang="en-US" sz="1600" dirty="0"/>
              <a:t>Return to the rationalization of planning as a substitute for markets and markets as a supplementary mechanisms for micro allocations in a tightly controlled non-state sector. </a:t>
            </a:r>
          </a:p>
          <a:p>
            <a:r>
              <a:rPr lang="en-US" sz="1600" dirty="0"/>
              <a:t>An engagement with the political ramifications of Us-Cuba opening up?</a:t>
            </a:r>
          </a:p>
          <a:p>
            <a:pPr lvl="1"/>
            <a:endParaRPr lang="en-US" sz="1100" dirty="0"/>
          </a:p>
        </p:txBody>
      </p:sp>
      <p:pic>
        <p:nvPicPr>
          <p:cNvPr id="5" name="Picture 4" descr="Diagram&#10;&#10;Description automatically generated">
            <a:extLst>
              <a:ext uri="{FF2B5EF4-FFF2-40B4-BE49-F238E27FC236}">
                <a16:creationId xmlns:a16="http://schemas.microsoft.com/office/drawing/2014/main" id="{C1EBE720-2845-6B43-88CB-6ED18E13B779}"/>
              </a:ext>
            </a:extLst>
          </p:cNvPr>
          <p:cNvPicPr>
            <a:picLocks noChangeAspect="1"/>
          </p:cNvPicPr>
          <p:nvPr/>
        </p:nvPicPr>
        <p:blipFill rotWithShape="1">
          <a:blip r:embed="rId3"/>
          <a:srcRect t="2089" r="2" b="1284"/>
          <a:stretch/>
        </p:blipFill>
        <p:spPr>
          <a:xfrm>
            <a:off x="5191128" y="1847129"/>
            <a:ext cx="6162670" cy="4272677"/>
          </a:xfrm>
          <a:prstGeom prst="rect">
            <a:avLst/>
          </a:prstGeom>
        </p:spPr>
      </p:pic>
    </p:spTree>
    <p:extLst>
      <p:ext uri="{BB962C8B-B14F-4D97-AF65-F5344CB8AC3E}">
        <p14:creationId xmlns:p14="http://schemas.microsoft.com/office/powerpoint/2010/main" val="3492549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text&#10;&#10;Description automatically generated">
            <a:extLst>
              <a:ext uri="{FF2B5EF4-FFF2-40B4-BE49-F238E27FC236}">
                <a16:creationId xmlns:a16="http://schemas.microsoft.com/office/drawing/2014/main" id="{F06CB705-5E87-1AC6-F4B4-2747019CF6F4}"/>
              </a:ext>
            </a:extLst>
          </p:cNvPr>
          <p:cNvPicPr>
            <a:picLocks noChangeAspect="1"/>
          </p:cNvPicPr>
          <p:nvPr/>
        </p:nvPicPr>
        <p:blipFill rotWithShape="1">
          <a:blip r:embed="rId2"/>
          <a:srcRect l="4121" r="-1" b="-1"/>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B3302A-03E4-554A-89C3-C0F11390C875}"/>
              </a:ext>
            </a:extLst>
          </p:cNvPr>
          <p:cNvSpPr>
            <a:spLocks noGrp="1"/>
          </p:cNvSpPr>
          <p:nvPr>
            <p:ph type="title"/>
          </p:nvPr>
        </p:nvSpPr>
        <p:spPr>
          <a:xfrm>
            <a:off x="6462584" y="93277"/>
            <a:ext cx="5726367" cy="1377177"/>
          </a:xfrm>
        </p:spPr>
        <p:txBody>
          <a:bodyPr>
            <a:normAutofit/>
          </a:bodyPr>
          <a:lstStyle/>
          <a:p>
            <a:r>
              <a:rPr lang="en-US" sz="4000" dirty="0"/>
              <a:t>The 8</a:t>
            </a:r>
            <a:r>
              <a:rPr lang="en-US" sz="4000" baseline="30000" dirty="0"/>
              <a:t>th</a:t>
            </a:r>
            <a:r>
              <a:rPr lang="en-US" sz="4000" dirty="0"/>
              <a:t> Congress and Stasis</a:t>
            </a:r>
          </a:p>
        </p:txBody>
      </p:sp>
      <p:sp>
        <p:nvSpPr>
          <p:cNvPr id="3" name="Content Placeholder 2">
            <a:extLst>
              <a:ext uri="{FF2B5EF4-FFF2-40B4-BE49-F238E27FC236}">
                <a16:creationId xmlns:a16="http://schemas.microsoft.com/office/drawing/2014/main" id="{60125030-D05A-AA42-B4E1-01C79CA21E1E}"/>
              </a:ext>
            </a:extLst>
          </p:cNvPr>
          <p:cNvSpPr>
            <a:spLocks noGrp="1"/>
          </p:cNvSpPr>
          <p:nvPr>
            <p:ph idx="1"/>
          </p:nvPr>
        </p:nvSpPr>
        <p:spPr>
          <a:xfrm>
            <a:off x="6096001" y="1383956"/>
            <a:ext cx="6096000" cy="5474043"/>
          </a:xfrm>
        </p:spPr>
        <p:txBody>
          <a:bodyPr>
            <a:normAutofit/>
          </a:bodyPr>
          <a:lstStyle/>
          <a:p>
            <a:r>
              <a:rPr lang="en-US" sz="1800" dirty="0"/>
              <a:t>Protectionism and an ideological inward turning detached from the realities on the ground. These include </a:t>
            </a:r>
          </a:p>
          <a:p>
            <a:pPr lvl="1"/>
            <a:r>
              <a:rPr lang="en-US" sz="1800" dirty="0"/>
              <a:t>substantial refocusing on the </a:t>
            </a:r>
            <a:r>
              <a:rPr lang="en-US" sz="1800" b="1" dirty="0"/>
              <a:t>institutional integrity of the Party </a:t>
            </a:r>
            <a:r>
              <a:rPr lang="en-US" sz="1800" dirty="0"/>
              <a:t>itself, </a:t>
            </a:r>
          </a:p>
          <a:p>
            <a:pPr lvl="1"/>
            <a:r>
              <a:rPr lang="en-US" sz="1800" dirty="0"/>
              <a:t>the development of new parameters that would permit </a:t>
            </a:r>
            <a:r>
              <a:rPr lang="en-US" sz="1800" b="1" dirty="0"/>
              <a:t>more flexible delegation of economic authority </a:t>
            </a:r>
            <a:r>
              <a:rPr lang="en-US" sz="1800" dirty="0"/>
              <a:t>in very closely controlled retail sector of the economy, </a:t>
            </a:r>
          </a:p>
          <a:p>
            <a:pPr lvl="1"/>
            <a:r>
              <a:rPr lang="en-US" sz="1800" b="1" dirty="0"/>
              <a:t>a managed opening </a:t>
            </a:r>
            <a:r>
              <a:rPr lang="en-US" sz="1800" dirty="0"/>
              <a:t>of the wholesale and agricultural sector, and a slow movement</a:t>
            </a:r>
          </a:p>
          <a:p>
            <a:pPr lvl="1"/>
            <a:r>
              <a:rPr lang="en-US" sz="1800" b="1" dirty="0"/>
              <a:t>Rejection of Markets Marxism </a:t>
            </a:r>
            <a:r>
              <a:rPr lang="en-US" sz="1800" dirty="0"/>
              <a:t>(the China Model) and market-based reform (the Lain American techno-progressive model)</a:t>
            </a:r>
          </a:p>
          <a:p>
            <a:pPr lvl="1"/>
            <a:r>
              <a:rPr lang="en-US" sz="1800" dirty="0"/>
              <a:t>Intensification of the construction of a rationalized effort to further develop a </a:t>
            </a:r>
            <a:r>
              <a:rPr lang="en-US" sz="1800" b="1" dirty="0"/>
              <a:t>Caribbean Marxist Model, under conditions of crisis</a:t>
            </a:r>
            <a:r>
              <a:rPr lang="en-US" sz="1800" dirty="0"/>
              <a:t>, though </a:t>
            </a:r>
          </a:p>
          <a:p>
            <a:r>
              <a:rPr lang="en-US" sz="1800" dirty="0"/>
              <a:t>Not clever enough to substitute predictive analytics and modelling for markets (though that might come—ironically led by the West)</a:t>
            </a:r>
          </a:p>
          <a:p>
            <a:endParaRPr lang="en-US" sz="1000" dirty="0"/>
          </a:p>
        </p:txBody>
      </p:sp>
    </p:spTree>
    <p:extLst>
      <p:ext uri="{BB962C8B-B14F-4D97-AF65-F5344CB8AC3E}">
        <p14:creationId xmlns:p14="http://schemas.microsoft.com/office/powerpoint/2010/main" val="2285363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8FA6-FBB3-BF47-920B-550F3FEE434C}"/>
              </a:ext>
            </a:extLst>
          </p:cNvPr>
          <p:cNvSpPr>
            <a:spLocks noGrp="1"/>
          </p:cNvSpPr>
          <p:nvPr>
            <p:ph type="title"/>
          </p:nvPr>
        </p:nvSpPr>
        <p:spPr>
          <a:xfrm>
            <a:off x="63843" y="0"/>
            <a:ext cx="10515600" cy="1325563"/>
          </a:xfrm>
        </p:spPr>
        <p:txBody>
          <a:bodyPr/>
          <a:lstStyle/>
          <a:p>
            <a:r>
              <a:rPr lang="en-US" dirty="0"/>
              <a:t>From the Self-Reflection of the 8</a:t>
            </a:r>
            <a:r>
              <a:rPr lang="en-US" baseline="30000" dirty="0"/>
              <a:t>th</a:t>
            </a:r>
            <a:r>
              <a:rPr lang="en-US" dirty="0"/>
              <a:t> Congress to the Explosion of the Masses</a:t>
            </a:r>
          </a:p>
        </p:txBody>
      </p:sp>
      <p:sp>
        <p:nvSpPr>
          <p:cNvPr id="3" name="Content Placeholder 2">
            <a:extLst>
              <a:ext uri="{FF2B5EF4-FFF2-40B4-BE49-F238E27FC236}">
                <a16:creationId xmlns:a16="http://schemas.microsoft.com/office/drawing/2014/main" id="{E70901E8-FC46-034B-AB20-AC96B0D4294D}"/>
              </a:ext>
            </a:extLst>
          </p:cNvPr>
          <p:cNvSpPr>
            <a:spLocks noGrp="1"/>
          </p:cNvSpPr>
          <p:nvPr>
            <p:ph idx="1"/>
          </p:nvPr>
        </p:nvSpPr>
        <p:spPr>
          <a:xfrm>
            <a:off x="630195" y="1754659"/>
            <a:ext cx="10723605" cy="5103341"/>
          </a:xfrm>
        </p:spPr>
        <p:txBody>
          <a:bodyPr>
            <a:normAutofit fontScale="92500"/>
          </a:bodyPr>
          <a:lstStyle/>
          <a:p>
            <a:r>
              <a:rPr lang="en-US" dirty="0"/>
              <a:t>The documents and proceedings of the 8th Party Congress suggest the culmination of an arc of development that races back at least to the 5</a:t>
            </a:r>
            <a:r>
              <a:rPr lang="en-US" baseline="30000" dirty="0"/>
              <a:t>th</a:t>
            </a:r>
            <a:r>
              <a:rPr lang="en-US" dirty="0"/>
              <a:t> PCC Congress</a:t>
            </a:r>
          </a:p>
          <a:p>
            <a:pPr lvl="1"/>
            <a:r>
              <a:rPr lang="en-US" dirty="0"/>
              <a:t>Reactionary (</a:t>
            </a:r>
            <a:r>
              <a:rPr lang="en-US" b="1" i="1" dirty="0">
                <a:solidFill>
                  <a:srgbClr val="C00000"/>
                </a:solidFill>
              </a:rPr>
              <a:t>embedding of left error</a:t>
            </a:r>
            <a:r>
              <a:rPr lang="en-US" dirty="0"/>
              <a:t>)</a:t>
            </a:r>
          </a:p>
          <a:p>
            <a:pPr lvl="1"/>
            <a:r>
              <a:rPr lang="en-US" dirty="0"/>
              <a:t>Self-Reflexive in the sense of a focus on party building and solidarity (pulling back to themes from the mid 1970s) .  </a:t>
            </a:r>
          </a:p>
          <a:p>
            <a:r>
              <a:rPr lang="en-US" dirty="0"/>
              <a:t>The popular manifestations of 11 July suggest the disconnect between the work of the vanguard and the reality of the masses (</a:t>
            </a:r>
            <a:r>
              <a:rPr lang="en-US" b="1" i="1" dirty="0">
                <a:solidFill>
                  <a:srgbClr val="C00000"/>
                </a:solidFill>
              </a:rPr>
              <a:t>fear of right error</a:t>
            </a:r>
            <a:r>
              <a:rPr lang="en-US" dirty="0"/>
              <a:t>)</a:t>
            </a:r>
          </a:p>
          <a:p>
            <a:r>
              <a:rPr lang="en-US" dirty="0"/>
              <a:t>And it suggests the possibility of a </a:t>
            </a:r>
            <a:r>
              <a:rPr lang="en-US" b="1" i="1" dirty="0">
                <a:solidFill>
                  <a:srgbClr val="C00000"/>
                </a:solidFill>
              </a:rPr>
              <a:t>Hong Kong analogy</a:t>
            </a:r>
          </a:p>
          <a:p>
            <a:pPr lvl="1"/>
            <a:r>
              <a:rPr lang="en-US" dirty="0"/>
              <a:t>The protests will drive the state more deeply into defensive conservative ideological development</a:t>
            </a:r>
          </a:p>
          <a:p>
            <a:pPr lvl="1"/>
            <a:r>
              <a:rPr lang="en-US" dirty="0"/>
              <a:t>A period of reward and rectification will follow</a:t>
            </a:r>
          </a:p>
          <a:p>
            <a:pPr lvl="1"/>
            <a:r>
              <a:rPr lang="en-US" dirty="0"/>
              <a:t>But the situation will remain fluid with the state  in control</a:t>
            </a:r>
          </a:p>
        </p:txBody>
      </p:sp>
    </p:spTree>
    <p:extLst>
      <p:ext uri="{BB962C8B-B14F-4D97-AF65-F5344CB8AC3E}">
        <p14:creationId xmlns:p14="http://schemas.microsoft.com/office/powerpoint/2010/main" val="833636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A group of people standing on a sidewalk&#10;&#10;Description automatically generated with low confidence">
            <a:extLst>
              <a:ext uri="{FF2B5EF4-FFF2-40B4-BE49-F238E27FC236}">
                <a16:creationId xmlns:a16="http://schemas.microsoft.com/office/drawing/2014/main" id="{BCEBF6B0-C0D7-8E25-ED80-ED580CA08888}"/>
              </a:ext>
            </a:extLst>
          </p:cNvPr>
          <p:cNvPicPr>
            <a:picLocks noGrp="1" noChangeAspect="1"/>
          </p:cNvPicPr>
          <p:nvPr>
            <p:ph sz="half" idx="2"/>
          </p:nvPr>
        </p:nvPicPr>
        <p:blipFill rotWithShape="1">
          <a:blip r:embed="rId2"/>
          <a:srcRect l="7646" r="2" b="2"/>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1FF4E1-DFED-137D-F504-F589B5B9798A}"/>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dirty="0"/>
              <a:t>Unraveling and explosion</a:t>
            </a:r>
          </a:p>
        </p:txBody>
      </p:sp>
      <p:sp>
        <p:nvSpPr>
          <p:cNvPr id="3" name="Content Placeholder 2">
            <a:extLst>
              <a:ext uri="{FF2B5EF4-FFF2-40B4-BE49-F238E27FC236}">
                <a16:creationId xmlns:a16="http://schemas.microsoft.com/office/drawing/2014/main" id="{E2547D3D-C837-C727-6262-465E37815430}"/>
              </a:ext>
            </a:extLst>
          </p:cNvPr>
          <p:cNvSpPr>
            <a:spLocks noGrp="1"/>
          </p:cNvSpPr>
          <p:nvPr>
            <p:ph sz="half" idx="1"/>
          </p:nvPr>
        </p:nvSpPr>
        <p:spPr>
          <a:xfrm>
            <a:off x="7531610" y="2434201"/>
            <a:ext cx="3822189" cy="3742762"/>
          </a:xfrm>
        </p:spPr>
        <p:txBody>
          <a:bodyPr vert="horz" lIns="91440" tIns="45720" rIns="91440" bIns="45720" rtlCol="0">
            <a:normAutofit/>
          </a:bodyPr>
          <a:lstStyle/>
          <a:p>
            <a:r>
              <a:rPr lang="en-US" sz="1700" dirty="0"/>
              <a:t>San Isidro Movement (2018) </a:t>
            </a:r>
          </a:p>
          <a:p>
            <a:pPr lvl="1"/>
            <a:r>
              <a:rPr lang="en-US" sz="1700" dirty="0"/>
              <a:t>Rejection of 1961 Understanding when the state attempted its recodification (Decree 349)</a:t>
            </a:r>
          </a:p>
          <a:p>
            <a:r>
              <a:rPr lang="en-US" sz="1700" dirty="0"/>
              <a:t>Bloggers</a:t>
            </a:r>
          </a:p>
          <a:p>
            <a:pPr lvl="1"/>
            <a:r>
              <a:rPr lang="en-US" sz="1700" dirty="0"/>
              <a:t>Critics versus dissidents</a:t>
            </a:r>
          </a:p>
          <a:p>
            <a:r>
              <a:rPr lang="en-US" sz="1700" dirty="0"/>
              <a:t>Reversal of US-Cuba Normalization</a:t>
            </a:r>
          </a:p>
          <a:p>
            <a:pPr lvl="1"/>
            <a:r>
              <a:rPr lang="en-US" sz="1700" dirty="0"/>
              <a:t>Restrictive policies of US</a:t>
            </a:r>
          </a:p>
          <a:p>
            <a:pPr lvl="1"/>
            <a:r>
              <a:rPr lang="en-US" sz="1700" dirty="0"/>
              <a:t>Tourism and trade</a:t>
            </a:r>
          </a:p>
          <a:p>
            <a:r>
              <a:rPr lang="en-US" sz="1700" dirty="0"/>
              <a:t>COVID</a:t>
            </a:r>
          </a:p>
          <a:p>
            <a:pPr lvl="1"/>
            <a:r>
              <a:rPr lang="en-US" sz="1700" dirty="0"/>
              <a:t>A fragile economy goes into free fall</a:t>
            </a:r>
          </a:p>
        </p:txBody>
      </p:sp>
    </p:spTree>
    <p:extLst>
      <p:ext uri="{BB962C8B-B14F-4D97-AF65-F5344CB8AC3E}">
        <p14:creationId xmlns:p14="http://schemas.microsoft.com/office/powerpoint/2010/main" val="1424100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936EE-C074-0942-A938-F54B92E3ACDB}"/>
              </a:ext>
            </a:extLst>
          </p:cNvPr>
          <p:cNvSpPr>
            <a:spLocks noGrp="1"/>
          </p:cNvSpPr>
          <p:nvPr>
            <p:ph type="title"/>
          </p:nvPr>
        </p:nvSpPr>
        <p:spPr>
          <a:xfrm>
            <a:off x="1" y="0"/>
            <a:ext cx="2965622" cy="6771503"/>
          </a:xfrm>
          <a:solidFill>
            <a:schemeClr val="bg1"/>
          </a:solidFill>
        </p:spPr>
        <p:txBody>
          <a:bodyPr>
            <a:normAutofit/>
          </a:bodyPr>
          <a:lstStyle/>
          <a:p>
            <a:pPr algn="ctr"/>
            <a:r>
              <a:rPr lang="en-US" sz="4000" dirty="0"/>
              <a:t>Mass Response of 11 July 2021: </a:t>
            </a:r>
            <a:br>
              <a:rPr lang="en-US" sz="4000" dirty="0"/>
            </a:br>
            <a:r>
              <a:rPr lang="en-US" sz="4000" dirty="0"/>
              <a:t>Move to Democracy or Maoist Rectification From Below?</a:t>
            </a:r>
          </a:p>
        </p:txBody>
      </p:sp>
      <p:pic>
        <p:nvPicPr>
          <p:cNvPr id="4" name="Picture 3" descr="A crowd of people in front of a statue&#10;&#10;Description automatically generated with medium confidence">
            <a:extLst>
              <a:ext uri="{FF2B5EF4-FFF2-40B4-BE49-F238E27FC236}">
                <a16:creationId xmlns:a16="http://schemas.microsoft.com/office/drawing/2014/main" id="{BCF2A8AF-F197-7DE9-A719-1AFEE35282D0}"/>
              </a:ext>
            </a:extLst>
          </p:cNvPr>
          <p:cNvPicPr>
            <a:picLocks noChangeAspect="1"/>
          </p:cNvPicPr>
          <p:nvPr/>
        </p:nvPicPr>
        <p:blipFill>
          <a:blip r:embed="rId2"/>
          <a:stretch>
            <a:fillRect/>
          </a:stretch>
        </p:blipFill>
        <p:spPr>
          <a:xfrm>
            <a:off x="2965623" y="1"/>
            <a:ext cx="9226376" cy="6771502"/>
          </a:xfrm>
          <a:prstGeom prst="rect">
            <a:avLst/>
          </a:prstGeom>
        </p:spPr>
      </p:pic>
    </p:spTree>
    <p:extLst>
      <p:ext uri="{BB962C8B-B14F-4D97-AF65-F5344CB8AC3E}">
        <p14:creationId xmlns:p14="http://schemas.microsoft.com/office/powerpoint/2010/main" val="2956679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2385"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1" name="Rectangle 10">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385" y="0"/>
            <a:ext cx="3218914"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838EFA9-CD15-52AD-ECBA-3B4BB8FD235B}"/>
              </a:ext>
            </a:extLst>
          </p:cNvPr>
          <p:cNvSpPr>
            <a:spLocks noGrp="1"/>
          </p:cNvSpPr>
          <p:nvPr>
            <p:ph type="title"/>
          </p:nvPr>
        </p:nvSpPr>
        <p:spPr>
          <a:xfrm>
            <a:off x="992206" y="1608667"/>
            <a:ext cx="2823275" cy="4501127"/>
          </a:xfrm>
        </p:spPr>
        <p:txBody>
          <a:bodyPr anchor="t">
            <a:normAutofit/>
          </a:bodyPr>
          <a:lstStyle/>
          <a:p>
            <a:pPr algn="r"/>
            <a:r>
              <a:rPr lang="en-US" sz="3200" dirty="0">
                <a:solidFill>
                  <a:srgbClr val="FFFFFF"/>
                </a:solidFill>
              </a:rPr>
              <a:t>A Different Kind of Protest</a:t>
            </a:r>
          </a:p>
        </p:txBody>
      </p:sp>
      <p:sp>
        <p:nvSpPr>
          <p:cNvPr id="3" name="Content Placeholder 2">
            <a:extLst>
              <a:ext uri="{FF2B5EF4-FFF2-40B4-BE49-F238E27FC236}">
                <a16:creationId xmlns:a16="http://schemas.microsoft.com/office/drawing/2014/main" id="{1DD9DC44-4678-AF90-DAA9-26A855CE8C22}"/>
              </a:ext>
            </a:extLst>
          </p:cNvPr>
          <p:cNvSpPr>
            <a:spLocks noGrp="1"/>
          </p:cNvSpPr>
          <p:nvPr>
            <p:ph sz="half" idx="1"/>
          </p:nvPr>
        </p:nvSpPr>
        <p:spPr>
          <a:xfrm>
            <a:off x="4547698" y="123568"/>
            <a:ext cx="3421958" cy="6610863"/>
          </a:xfrm>
        </p:spPr>
        <p:txBody>
          <a:bodyPr>
            <a:normAutofit/>
          </a:bodyPr>
          <a:lstStyle/>
          <a:p>
            <a:r>
              <a:rPr lang="en-US" sz="1600" dirty="0"/>
              <a:t>1. The protests erupted all over Cuba.  But from the first it was clear that part of the object of the protests was to project its power not just to state authorities (and the vanguard party) but outward to the global community. </a:t>
            </a:r>
          </a:p>
          <a:p>
            <a:r>
              <a:rPr lang="en-US" sz="1600" dirty="0"/>
              <a:t>2. The protests build on a number of normative strands, the spark that ignites this normative explosion is grounded in the inability of the state and its apparatus to sufficiently satisfy the masses of its ability to fulfill its own duties to them. </a:t>
            </a:r>
          </a:p>
          <a:p>
            <a:r>
              <a:rPr lang="en-US" sz="1600" dirty="0"/>
              <a:t>3. The core of leadership denounced the protests as hooliganism and as the projection of foreign power and influence into the nation. </a:t>
            </a:r>
          </a:p>
          <a:p>
            <a:r>
              <a:rPr lang="en-US" sz="1600" dirty="0"/>
              <a:t>4. Cuban Diaspora leaders in the U.S. (starting with the major of Miami) began calling for the intervention of the US, militarily as necessary, to overthrow the government</a:t>
            </a:r>
          </a:p>
        </p:txBody>
      </p:sp>
      <p:sp>
        <p:nvSpPr>
          <p:cNvPr id="4" name="Content Placeholder 3">
            <a:extLst>
              <a:ext uri="{FF2B5EF4-FFF2-40B4-BE49-F238E27FC236}">
                <a16:creationId xmlns:a16="http://schemas.microsoft.com/office/drawing/2014/main" id="{ABC31CA7-554C-5E5C-5911-40EDFAFDB215}"/>
              </a:ext>
            </a:extLst>
          </p:cNvPr>
          <p:cNvSpPr>
            <a:spLocks noGrp="1"/>
          </p:cNvSpPr>
          <p:nvPr>
            <p:ph sz="half" idx="2"/>
          </p:nvPr>
        </p:nvSpPr>
        <p:spPr>
          <a:xfrm>
            <a:off x="8289696" y="123568"/>
            <a:ext cx="3421957" cy="6734431"/>
          </a:xfrm>
        </p:spPr>
        <p:txBody>
          <a:bodyPr>
            <a:normAutofit/>
          </a:bodyPr>
          <a:lstStyle/>
          <a:p>
            <a:r>
              <a:rPr lang="en-US" sz="1600" dirty="0"/>
              <a:t>5. The Biden Administration, through a State Department spokesperson and the US Embassy in Cuba delivered an </a:t>
            </a:r>
            <a:r>
              <a:rPr lang="en-US" sz="1600" dirty="0">
                <a:hlinkClick r:id="rId2">
                  <a:extLst>
                    <a:ext uri="{A12FA001-AC4F-418D-AE19-62706E023703}">
                      <ahyp:hlinkClr xmlns:ahyp="http://schemas.microsoft.com/office/drawing/2018/hyperlinkcolor" val="tx"/>
                    </a:ext>
                  </a:extLst>
                </a:hlinkClick>
              </a:rPr>
              <a:t>initial response</a:t>
            </a:r>
            <a:r>
              <a:rPr lang="en-US" sz="1600" dirty="0"/>
              <a:t> that paralleled in many respects the US response to the protests in Hong Kong</a:t>
            </a:r>
          </a:p>
          <a:p>
            <a:r>
              <a:rPr lang="en-US" sz="1600" dirty="0"/>
              <a:t>6. Great powers will continue to argue that </a:t>
            </a:r>
            <a:r>
              <a:rPr lang="en-US" sz="1600" i="1" dirty="0"/>
              <a:t>prosperity is the ultimate objective and a necessary consequenc</a:t>
            </a:r>
            <a:r>
              <a:rPr lang="en-US" sz="1600" dirty="0"/>
              <a:t>e either attainable only through a privileging of of stability (Marxist Leninist states) or of the exercise of peaceful protests (the liberal democratic states). </a:t>
            </a:r>
          </a:p>
          <a:p>
            <a:r>
              <a:rPr lang="en-US" sz="1600" dirty="0"/>
              <a:t>7- State apparatus is exploiting the "violence" caveat to American "concern." Rumors have been circulating of Cuban state personnel disguising themselves as protestors but armed with clubs, and intent on causing chaos and violence--chaos and violence that the state can then use to justify the use of force to restore stability and peace</a:t>
            </a:r>
          </a:p>
        </p:txBody>
      </p:sp>
    </p:spTree>
    <p:extLst>
      <p:ext uri="{BB962C8B-B14F-4D97-AF65-F5344CB8AC3E}">
        <p14:creationId xmlns:p14="http://schemas.microsoft.com/office/powerpoint/2010/main" val="2474988704"/>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CC448-0C9F-1E45-AA99-B923DDE1C7B7}"/>
              </a:ext>
            </a:extLst>
          </p:cNvPr>
          <p:cNvSpPr>
            <a:spLocks noGrp="1"/>
          </p:cNvSpPr>
          <p:nvPr>
            <p:ph type="title"/>
          </p:nvPr>
        </p:nvSpPr>
        <p:spPr>
          <a:xfrm>
            <a:off x="0" y="18255"/>
            <a:ext cx="12192000" cy="1325563"/>
          </a:xfrm>
        </p:spPr>
        <p:txBody>
          <a:bodyPr/>
          <a:lstStyle/>
          <a:p>
            <a:r>
              <a:rPr lang="en-US" dirty="0"/>
              <a:t>The Consequences From a Leninist Perspective</a:t>
            </a:r>
          </a:p>
        </p:txBody>
      </p:sp>
      <p:graphicFrame>
        <p:nvGraphicFramePr>
          <p:cNvPr id="6" name="Content Placeholder 2">
            <a:extLst>
              <a:ext uri="{FF2B5EF4-FFF2-40B4-BE49-F238E27FC236}">
                <a16:creationId xmlns:a16="http://schemas.microsoft.com/office/drawing/2014/main" id="{5FE581A9-0636-4163-9E8D-037B892184EE}"/>
              </a:ext>
            </a:extLst>
          </p:cNvPr>
          <p:cNvGraphicFramePr>
            <a:graphicFrameLocks noGrp="1"/>
          </p:cNvGraphicFramePr>
          <p:nvPr>
            <p:ph sz="half" idx="1"/>
          </p:nvPr>
        </p:nvGraphicFramePr>
        <p:xfrm>
          <a:off x="383059" y="1482811"/>
          <a:ext cx="5636741" cy="52639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00C020BE-F9BF-4F47-8120-8E45D55B2B65}"/>
              </a:ext>
            </a:extLst>
          </p:cNvPr>
          <p:cNvSpPr>
            <a:spLocks noGrp="1"/>
          </p:cNvSpPr>
          <p:nvPr>
            <p:ph sz="half" idx="2"/>
          </p:nvPr>
        </p:nvSpPr>
        <p:spPr/>
        <p:txBody>
          <a:bodyPr>
            <a:normAutofit fontScale="92500"/>
          </a:bodyPr>
          <a:lstStyle/>
          <a:p>
            <a:r>
              <a:rPr lang="en-US" dirty="0"/>
              <a:t>Failure of ideological response</a:t>
            </a:r>
          </a:p>
          <a:p>
            <a:r>
              <a:rPr lang="en-US" dirty="0"/>
              <a:t>Crisis of vanguard legitimacy</a:t>
            </a:r>
          </a:p>
          <a:p>
            <a:pPr lvl="1"/>
            <a:r>
              <a:rPr lang="en-US" dirty="0"/>
              <a:t>Th vanguard Party looks inward and to the past, the party</a:t>
            </a:r>
          </a:p>
          <a:p>
            <a:pPr lvl="1"/>
            <a:r>
              <a:rPr lang="en-US" dirty="0"/>
              <a:t>Failure of responsibility</a:t>
            </a:r>
          </a:p>
          <a:p>
            <a:r>
              <a:rPr lang="en-US" dirty="0"/>
              <a:t>Crisis of ideology</a:t>
            </a:r>
          </a:p>
          <a:p>
            <a:pPr lvl="1"/>
            <a:r>
              <a:rPr lang="en-US" dirty="0"/>
              <a:t>Gap between theory and the historical conditions of the collective</a:t>
            </a:r>
          </a:p>
          <a:p>
            <a:pPr lvl="1"/>
            <a:r>
              <a:rPr lang="en-US" dirty="0"/>
              <a:t>Left error</a:t>
            </a:r>
          </a:p>
          <a:p>
            <a:pPr lvl="1"/>
            <a:r>
              <a:rPr lang="en-US" dirty="0"/>
              <a:t>Bureaucratism</a:t>
            </a:r>
          </a:p>
          <a:p>
            <a:r>
              <a:rPr lang="en-US" dirty="0"/>
              <a:t>Rectification from below?</a:t>
            </a:r>
          </a:p>
        </p:txBody>
      </p:sp>
    </p:spTree>
    <p:extLst>
      <p:ext uri="{BB962C8B-B14F-4D97-AF65-F5344CB8AC3E}">
        <p14:creationId xmlns:p14="http://schemas.microsoft.com/office/powerpoint/2010/main" val="1457188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621"/>
            <a:lum/>
          </a:blip>
          <a:srcRect/>
          <a:stretch>
            <a:fillRect l="-9000" r="-9000"/>
          </a:stretch>
        </a:blip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text, person, crowd&#10;&#10;Description automatically generated">
            <a:extLst>
              <a:ext uri="{FF2B5EF4-FFF2-40B4-BE49-F238E27FC236}">
                <a16:creationId xmlns:a16="http://schemas.microsoft.com/office/drawing/2014/main" id="{FB708B60-069C-FFCB-1A73-DE00F4ABFB7A}"/>
              </a:ext>
            </a:extLst>
          </p:cNvPr>
          <p:cNvPicPr>
            <a:picLocks noChangeAspect="1"/>
          </p:cNvPicPr>
          <p:nvPr/>
        </p:nvPicPr>
        <p:blipFill>
          <a:blip r:embed="rId3"/>
          <a:stretch>
            <a:fillRect/>
          </a:stretch>
        </p:blipFill>
        <p:spPr>
          <a:xfrm>
            <a:off x="56294" y="1514475"/>
            <a:ext cx="3843765" cy="2143125"/>
          </a:xfrm>
          <a:prstGeom prst="rect">
            <a:avLst/>
          </a:prstGeom>
        </p:spPr>
      </p:pic>
      <p:pic>
        <p:nvPicPr>
          <p:cNvPr id="13" name="Picture 12" descr="A large crowd of people holding signs&#10;&#10;Description automatically generated with low confidence">
            <a:extLst>
              <a:ext uri="{FF2B5EF4-FFF2-40B4-BE49-F238E27FC236}">
                <a16:creationId xmlns:a16="http://schemas.microsoft.com/office/drawing/2014/main" id="{E8CDAC1A-00C6-57E5-BBAD-38A811A879E3}"/>
              </a:ext>
            </a:extLst>
          </p:cNvPr>
          <p:cNvPicPr>
            <a:picLocks noChangeAspect="1"/>
          </p:cNvPicPr>
          <p:nvPr/>
        </p:nvPicPr>
        <p:blipFill>
          <a:blip r:embed="rId4"/>
          <a:stretch>
            <a:fillRect/>
          </a:stretch>
        </p:blipFill>
        <p:spPr>
          <a:xfrm>
            <a:off x="252375" y="4070351"/>
            <a:ext cx="3647683" cy="2625725"/>
          </a:xfrm>
          <a:prstGeom prst="rect">
            <a:avLst/>
          </a:prstGeom>
        </p:spPr>
      </p:pic>
      <p:pic>
        <p:nvPicPr>
          <p:cNvPr id="9" name="Picture 8" descr="A group of people holding flags&#10;&#10;Description automatically generated with medium confidence">
            <a:extLst>
              <a:ext uri="{FF2B5EF4-FFF2-40B4-BE49-F238E27FC236}">
                <a16:creationId xmlns:a16="http://schemas.microsoft.com/office/drawing/2014/main" id="{21B89318-6D26-4261-940B-A125DC42E891}"/>
              </a:ext>
            </a:extLst>
          </p:cNvPr>
          <p:cNvPicPr>
            <a:picLocks noChangeAspect="1"/>
          </p:cNvPicPr>
          <p:nvPr/>
        </p:nvPicPr>
        <p:blipFill>
          <a:blip r:embed="rId5"/>
          <a:stretch>
            <a:fillRect/>
          </a:stretch>
        </p:blipFill>
        <p:spPr>
          <a:xfrm>
            <a:off x="4098451" y="1514476"/>
            <a:ext cx="3885818" cy="2555876"/>
          </a:xfrm>
          <a:prstGeom prst="rect">
            <a:avLst/>
          </a:prstGeom>
        </p:spPr>
      </p:pic>
      <p:pic>
        <p:nvPicPr>
          <p:cNvPr id="15" name="Picture 14" descr="A person holding a sign&#10;&#10;Description automatically generated">
            <a:extLst>
              <a:ext uri="{FF2B5EF4-FFF2-40B4-BE49-F238E27FC236}">
                <a16:creationId xmlns:a16="http://schemas.microsoft.com/office/drawing/2014/main" id="{0917B401-AF1C-8834-E440-FC521A8240BC}"/>
              </a:ext>
            </a:extLst>
          </p:cNvPr>
          <p:cNvPicPr>
            <a:picLocks noChangeAspect="1"/>
          </p:cNvPicPr>
          <p:nvPr/>
        </p:nvPicPr>
        <p:blipFill>
          <a:blip r:embed="rId6"/>
          <a:stretch>
            <a:fillRect/>
          </a:stretch>
        </p:blipFill>
        <p:spPr>
          <a:xfrm>
            <a:off x="4152433" y="4564458"/>
            <a:ext cx="3802066" cy="2108737"/>
          </a:xfrm>
          <a:prstGeom prst="rect">
            <a:avLst/>
          </a:prstGeom>
        </p:spPr>
      </p:pic>
      <p:pic>
        <p:nvPicPr>
          <p:cNvPr id="8" name="Content Placeholder 7" descr="Graphical user interface&#10;&#10;Description automatically generated">
            <a:extLst>
              <a:ext uri="{FF2B5EF4-FFF2-40B4-BE49-F238E27FC236}">
                <a16:creationId xmlns:a16="http://schemas.microsoft.com/office/drawing/2014/main" id="{35957EB8-D1F9-88BD-31C8-DDA4B2BABFC1}"/>
              </a:ext>
            </a:extLst>
          </p:cNvPr>
          <p:cNvPicPr>
            <a:picLocks noGrp="1" noChangeAspect="1"/>
          </p:cNvPicPr>
          <p:nvPr>
            <p:ph idx="1"/>
          </p:nvPr>
        </p:nvPicPr>
        <p:blipFill>
          <a:blip r:embed="rId7"/>
          <a:stretch>
            <a:fillRect/>
          </a:stretch>
        </p:blipFill>
        <p:spPr>
          <a:xfrm>
            <a:off x="8072094" y="0"/>
            <a:ext cx="4119906" cy="6858000"/>
          </a:xfrm>
        </p:spPr>
      </p:pic>
      <p:sp>
        <p:nvSpPr>
          <p:cNvPr id="2" name="Title 1">
            <a:extLst>
              <a:ext uri="{FF2B5EF4-FFF2-40B4-BE49-F238E27FC236}">
                <a16:creationId xmlns:a16="http://schemas.microsoft.com/office/drawing/2014/main" id="{6619FBB5-9A70-4FBE-A34B-4883178C3925}"/>
              </a:ext>
            </a:extLst>
          </p:cNvPr>
          <p:cNvSpPr>
            <a:spLocks noGrp="1"/>
          </p:cNvSpPr>
          <p:nvPr>
            <p:ph type="title"/>
          </p:nvPr>
        </p:nvSpPr>
        <p:spPr>
          <a:xfrm>
            <a:off x="56295" y="46948"/>
            <a:ext cx="6344506" cy="1305603"/>
          </a:xfrm>
        </p:spPr>
        <p:txBody>
          <a:bodyPr vert="horz" lIns="91440" tIns="45720" rIns="91440" bIns="45720" rtlCol="0" anchor="ctr">
            <a:normAutofit/>
          </a:bodyPr>
          <a:lstStyle/>
          <a:p>
            <a:r>
              <a:rPr lang="en-US" sz="4800" kern="1200" dirty="0">
                <a:solidFill>
                  <a:schemeClr val="tx1"/>
                </a:solidFill>
                <a:latin typeface="+mj-lt"/>
                <a:ea typeface="+mj-ea"/>
                <a:cs typeface="+mj-cs"/>
              </a:rPr>
              <a:t>Popular Protests, Legality</a:t>
            </a:r>
          </a:p>
        </p:txBody>
      </p:sp>
    </p:spTree>
    <p:extLst>
      <p:ext uri="{BB962C8B-B14F-4D97-AF65-F5344CB8AC3E}">
        <p14:creationId xmlns:p14="http://schemas.microsoft.com/office/powerpoint/2010/main" val="3062743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15228-92BE-8643-937F-3D446BAA349F}"/>
              </a:ext>
            </a:extLst>
          </p:cNvPr>
          <p:cNvSpPr>
            <a:spLocks noGrp="1"/>
          </p:cNvSpPr>
          <p:nvPr>
            <p:ph type="title"/>
          </p:nvPr>
        </p:nvSpPr>
        <p:spPr>
          <a:xfrm>
            <a:off x="96795" y="18255"/>
            <a:ext cx="12095205" cy="1427486"/>
          </a:xfrm>
        </p:spPr>
        <p:txBody>
          <a:bodyPr>
            <a:normAutofit fontScale="90000"/>
          </a:bodyPr>
          <a:lstStyle/>
          <a:p>
            <a:r>
              <a:rPr lang="en-US" dirty="0"/>
              <a:t>An Iconoclast Perspective:</a:t>
            </a:r>
            <a:br>
              <a:rPr lang="en-US" dirty="0"/>
            </a:br>
            <a:r>
              <a:rPr lang="en-US" sz="3200" dirty="0"/>
              <a:t>Analysis and Engagement With “Acerca de las protestas en Cuba del 11 de julio,” </a:t>
            </a:r>
            <a:r>
              <a:rPr lang="en-US" sz="3200" dirty="0">
                <a:hlinkClick r:id="rId2"/>
              </a:rPr>
              <a:t>Comunistas Blog</a:t>
            </a:r>
            <a:r>
              <a:rPr lang="en-US" sz="3200" dirty="0"/>
              <a:t> (English version </a:t>
            </a:r>
            <a:r>
              <a:rPr lang="en-US" sz="3200" dirty="0">
                <a:hlinkClick r:id="rId3"/>
              </a:rPr>
              <a:t>here</a:t>
            </a:r>
            <a:r>
              <a:rPr lang="en-US" sz="3200" dirty="0"/>
              <a:t>)</a:t>
            </a:r>
            <a:endParaRPr lang="en-US" dirty="0"/>
          </a:p>
        </p:txBody>
      </p:sp>
      <p:sp>
        <p:nvSpPr>
          <p:cNvPr id="3" name="Content Placeholder 2">
            <a:extLst>
              <a:ext uri="{FF2B5EF4-FFF2-40B4-BE49-F238E27FC236}">
                <a16:creationId xmlns:a16="http://schemas.microsoft.com/office/drawing/2014/main" id="{9FD2C8EA-0D50-2349-BBD0-FE58258EC345}"/>
              </a:ext>
            </a:extLst>
          </p:cNvPr>
          <p:cNvSpPr>
            <a:spLocks noGrp="1"/>
          </p:cNvSpPr>
          <p:nvPr>
            <p:ph sz="half" idx="1"/>
          </p:nvPr>
        </p:nvSpPr>
        <p:spPr>
          <a:xfrm>
            <a:off x="96795" y="1910814"/>
            <a:ext cx="5747951" cy="4928931"/>
          </a:xfrm>
        </p:spPr>
        <p:txBody>
          <a:bodyPr>
            <a:normAutofit fontScale="62500" lnSpcReduction="20000"/>
          </a:bodyPr>
          <a:lstStyle/>
          <a:p>
            <a:r>
              <a:rPr lang="en-US" dirty="0"/>
              <a:t>1. The protests did not include significant counter-revolutionary elements—they expressed mass opinion in a classical Marxist sense</a:t>
            </a:r>
          </a:p>
          <a:p>
            <a:r>
              <a:rPr lang="en-US" dirty="0"/>
              <a:t>2. The protests have diminished the political legitimacy of the state apparatus</a:t>
            </a:r>
          </a:p>
          <a:p>
            <a:r>
              <a:rPr lang="en-US" dirty="0"/>
              <a:t>3. The protests originated in working class neighborhoods, which from a Marxist perspective suggest a contradiction between the policies of the vanguard and their realization in class struggle terms which weakens the legitimacy of the vanguard</a:t>
            </a:r>
          </a:p>
          <a:p>
            <a:r>
              <a:rPr lang="en-US" dirty="0"/>
              <a:t>4. The protests may not represent majority popular opinion; at the same time their manifestation suggest a mass vanguard that suggests a necessary rectification on the part of the ruling vanguard party.</a:t>
            </a:r>
          </a:p>
          <a:p>
            <a:r>
              <a:rPr lang="en-US" dirty="0"/>
              <a:t>5. Notable by its absence were socialist slogans—this suggests a contradiction—action on the street by the masses suggest the manifestation of class struggle while that movement did not appear to embrace classical articulations of Marxist class struggle—the language has changed and with it perhaps the underlying ideology. </a:t>
            </a:r>
          </a:p>
          <a:p>
            <a:endParaRPr lang="en-US" dirty="0"/>
          </a:p>
        </p:txBody>
      </p:sp>
      <p:sp>
        <p:nvSpPr>
          <p:cNvPr id="4" name="Content Placeholder 3">
            <a:extLst>
              <a:ext uri="{FF2B5EF4-FFF2-40B4-BE49-F238E27FC236}">
                <a16:creationId xmlns:a16="http://schemas.microsoft.com/office/drawing/2014/main" id="{C9CD5D76-5753-0F40-B506-439C969A7F33}"/>
              </a:ext>
            </a:extLst>
          </p:cNvPr>
          <p:cNvSpPr>
            <a:spLocks noGrp="1"/>
          </p:cNvSpPr>
          <p:nvPr>
            <p:ph sz="half" idx="2"/>
          </p:nvPr>
        </p:nvSpPr>
        <p:spPr>
          <a:xfrm>
            <a:off x="6347256" y="1910813"/>
            <a:ext cx="5369009" cy="4928931"/>
          </a:xfrm>
        </p:spPr>
        <p:txBody>
          <a:bodyPr>
            <a:normAutofit fontScale="62500" lnSpcReduction="20000"/>
          </a:bodyPr>
          <a:lstStyle/>
          <a:p>
            <a:r>
              <a:rPr lang="en-US" dirty="0"/>
              <a:t>6. This minority of workers allied with a minority of the intellectuals; but again intellectual vanguards suggest the diminution of the vanguard as the undisputed leading social and intellectual force, which also requires rectification within the Party and in the state.</a:t>
            </a:r>
          </a:p>
          <a:p>
            <a:r>
              <a:rPr lang="en-US" dirty="0"/>
              <a:t>7. The lumpenproletariat played a decisive role; that ought to worry a vanguard that continues to embrace the fundamental contradiction of class struggle as the basic foundation of the Party’s work. </a:t>
            </a:r>
          </a:p>
          <a:p>
            <a:r>
              <a:rPr lang="en-US" dirty="0"/>
              <a:t>8. The “Black Hand” of foreign interference once the protests started cannot be underestimated.  The foreign element might have sought to hijack the process of mass engagement with a vanguard that has lost its way. </a:t>
            </a:r>
          </a:p>
          <a:p>
            <a:r>
              <a:rPr lang="en-US" dirty="0"/>
              <a:t>9. Violence was integral to the protests.  And that forced the hand of the state to meet violence with violence.  Yet Lenin reminds us that revolutionary violence is an essential element for exposing the weakness of an opponent and the key to the triumph of the vanguard. </a:t>
            </a:r>
          </a:p>
        </p:txBody>
      </p:sp>
    </p:spTree>
    <p:extLst>
      <p:ext uri="{BB962C8B-B14F-4D97-AF65-F5344CB8AC3E}">
        <p14:creationId xmlns:p14="http://schemas.microsoft.com/office/powerpoint/2010/main" val="741759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A3868-EBE2-2540-9D66-FF6130CB058A}"/>
              </a:ext>
            </a:extLst>
          </p:cNvPr>
          <p:cNvSpPr>
            <a:spLocks noGrp="1"/>
          </p:cNvSpPr>
          <p:nvPr>
            <p:ph type="title"/>
          </p:nvPr>
        </p:nvSpPr>
        <p:spPr>
          <a:xfrm>
            <a:off x="4965430" y="629266"/>
            <a:ext cx="6586491" cy="1676603"/>
          </a:xfrm>
        </p:spPr>
        <p:txBody>
          <a:bodyPr vert="horz" lIns="91440" tIns="45720" rIns="91440" bIns="45720" rtlCol="0" anchor="ctr">
            <a:normAutofit/>
          </a:bodyPr>
          <a:lstStyle/>
          <a:p>
            <a:r>
              <a:rPr lang="en-US" sz="5400" dirty="0"/>
              <a:t>The Response</a:t>
            </a:r>
          </a:p>
        </p:txBody>
      </p:sp>
      <p:sp>
        <p:nvSpPr>
          <p:cNvPr id="3" name="Content Placeholder 2">
            <a:extLst>
              <a:ext uri="{FF2B5EF4-FFF2-40B4-BE49-F238E27FC236}">
                <a16:creationId xmlns:a16="http://schemas.microsoft.com/office/drawing/2014/main" id="{3EAD75D8-2AA3-5348-BA76-8C3C82C90A9A}"/>
              </a:ext>
            </a:extLst>
          </p:cNvPr>
          <p:cNvSpPr>
            <a:spLocks noGrp="1"/>
          </p:cNvSpPr>
          <p:nvPr>
            <p:ph sz="half" idx="1"/>
          </p:nvPr>
        </p:nvSpPr>
        <p:spPr>
          <a:xfrm>
            <a:off x="4965431" y="2438400"/>
            <a:ext cx="6586489" cy="3785419"/>
          </a:xfrm>
        </p:spPr>
        <p:txBody>
          <a:bodyPr vert="horz" lIns="91440" tIns="45720" rIns="91440" bIns="45720" rtlCol="0">
            <a:normAutofit/>
          </a:bodyPr>
          <a:lstStyle/>
          <a:p>
            <a:r>
              <a:rPr lang="en-US" sz="1900" dirty="0"/>
              <a:t>Illustrates the extent of the current contradiction between the needs of the masses and the working style of the vanguard. </a:t>
            </a:r>
          </a:p>
          <a:p>
            <a:r>
              <a:rPr lang="en-US" sz="1900" dirty="0"/>
              <a:t>Failure of creative response</a:t>
            </a:r>
          </a:p>
          <a:p>
            <a:r>
              <a:rPr lang="en-US" sz="1900" dirty="0"/>
              <a:t>An ideology that is centered o history looks to history for contemporary guidance</a:t>
            </a:r>
          </a:p>
          <a:p>
            <a:r>
              <a:rPr lang="en-US" sz="1900" dirty="0"/>
              <a:t>Result: Problem of false analogies </a:t>
            </a:r>
          </a:p>
          <a:p>
            <a:pPr lvl="1"/>
            <a:r>
              <a:rPr lang="en-US" sz="1900" dirty="0"/>
              <a:t>“Maleconazo”</a:t>
            </a:r>
          </a:p>
          <a:p>
            <a:pPr lvl="1"/>
            <a:r>
              <a:rPr lang="en-US" sz="1900" dirty="0"/>
              <a:t>Mariel</a:t>
            </a:r>
          </a:p>
          <a:p>
            <a:r>
              <a:rPr lang="en-US" sz="1900" dirty="0"/>
              <a:t>Result: Problem of Transposing Roadmaps</a:t>
            </a:r>
          </a:p>
          <a:p>
            <a:pPr lvl="1"/>
            <a:r>
              <a:rPr lang="en-US" sz="1900" dirty="0"/>
              <a:t>The Hong Kong playbook</a:t>
            </a:r>
          </a:p>
        </p:txBody>
      </p:sp>
      <p:pic>
        <p:nvPicPr>
          <p:cNvPr id="6" name="Content Placeholder 5" descr="A picture containing tree, mammal, outdoor, branch&#10;&#10;Description automatically generated">
            <a:extLst>
              <a:ext uri="{FF2B5EF4-FFF2-40B4-BE49-F238E27FC236}">
                <a16:creationId xmlns:a16="http://schemas.microsoft.com/office/drawing/2014/main" id="{6998F085-26CF-C848-B3EB-71AF9979673E}"/>
              </a:ext>
            </a:extLst>
          </p:cNvPr>
          <p:cNvPicPr>
            <a:picLocks noGrp="1" noChangeAspect="1"/>
          </p:cNvPicPr>
          <p:nvPr>
            <p:ph sz="half" idx="2"/>
          </p:nvPr>
        </p:nvPicPr>
        <p:blipFill rotWithShape="1">
          <a:blip r:embed="rId3"/>
          <a:srcRect t="9875"/>
          <a:stretch/>
        </p:blipFill>
        <p:spPr>
          <a:xfrm rot="5400000">
            <a:off x="-1111204" y="1111204"/>
            <a:ext cx="6858000" cy="4635591"/>
          </a:xfrm>
          <a:prstGeom prst="rect">
            <a:avLst/>
          </a:prstGeom>
          <a:effectLst/>
        </p:spPr>
      </p:pic>
    </p:spTree>
    <p:extLst>
      <p:ext uri="{BB962C8B-B14F-4D97-AF65-F5344CB8AC3E}">
        <p14:creationId xmlns:p14="http://schemas.microsoft.com/office/powerpoint/2010/main" val="3463438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group of people running on a street at night&#10;&#10;Description automatically generated with medium confidence">
            <a:extLst>
              <a:ext uri="{FF2B5EF4-FFF2-40B4-BE49-F238E27FC236}">
                <a16:creationId xmlns:a16="http://schemas.microsoft.com/office/drawing/2014/main" id="{17F27D31-162B-02B1-2DC9-E948C33E63FE}"/>
              </a:ext>
            </a:extLst>
          </p:cNvPr>
          <p:cNvPicPr>
            <a:picLocks noGrp="1" noChangeAspect="1"/>
          </p:cNvPicPr>
          <p:nvPr>
            <p:ph sz="half" idx="2"/>
          </p:nvPr>
        </p:nvPicPr>
        <p:blipFill rotWithShape="1">
          <a:blip r:embed="rId2"/>
          <a:srcRect t="15419" b="12696"/>
          <a:stretch/>
        </p:blipFill>
        <p:spPr>
          <a:xfrm>
            <a:off x="-1" y="1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sp>
        <p:nvSpPr>
          <p:cNvPr id="2" name="Title 1">
            <a:extLst>
              <a:ext uri="{FF2B5EF4-FFF2-40B4-BE49-F238E27FC236}">
                <a16:creationId xmlns:a16="http://schemas.microsoft.com/office/drawing/2014/main" id="{A44ADEAB-68DA-8F05-914C-9459E7F700AA}"/>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dirty="0"/>
              <a:t>Hurricane Ian</a:t>
            </a:r>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23726C7-EA2C-3AEE-267C-1B067101BABF}"/>
              </a:ext>
            </a:extLst>
          </p:cNvPr>
          <p:cNvSpPr>
            <a:spLocks noGrp="1"/>
          </p:cNvSpPr>
          <p:nvPr>
            <p:ph sz="half" idx="1"/>
          </p:nvPr>
        </p:nvSpPr>
        <p:spPr>
          <a:xfrm>
            <a:off x="525516" y="3417573"/>
            <a:ext cx="4593021" cy="3106790"/>
          </a:xfrm>
        </p:spPr>
        <p:txBody>
          <a:bodyPr vert="horz" lIns="91440" tIns="45720" rIns="91440" bIns="45720" rtlCol="0" anchor="ctr">
            <a:normAutofit fontScale="92500" lnSpcReduction="20000"/>
          </a:bodyPr>
          <a:lstStyle/>
          <a:p>
            <a:r>
              <a:rPr lang="en-US" sz="1800" dirty="0"/>
              <a:t>The fragility of the infrastructure exposed</a:t>
            </a:r>
          </a:p>
          <a:p>
            <a:r>
              <a:rPr lang="en-US" sz="1800" dirty="0"/>
              <a:t>Layered on top of failures to respond effectively to the shortages that brought the 11 July protests</a:t>
            </a:r>
          </a:p>
          <a:p>
            <a:r>
              <a:rPr lang="en-US" sz="1800" dirty="0"/>
              <a:t>National blackout the trigger; taking protests to the leaders in Playa section of Havana</a:t>
            </a:r>
          </a:p>
          <a:p>
            <a:r>
              <a:rPr lang="en-US" sz="1800" dirty="0"/>
              <a:t>Power blackout cut internet service</a:t>
            </a:r>
          </a:p>
          <a:p>
            <a:r>
              <a:rPr lang="en-US" sz="1800" dirty="0"/>
              <a:t>“Protesters in Playa were at one point met with several truckloads of security forces, who blocked them from marching down a main boulevard, according to Reuters, although no clashes were reported.” (Aljazeera reporting 1 October 2022)</a:t>
            </a:r>
          </a:p>
        </p:txBody>
      </p:sp>
    </p:spTree>
    <p:extLst>
      <p:ext uri="{BB962C8B-B14F-4D97-AF65-F5344CB8AC3E}">
        <p14:creationId xmlns:p14="http://schemas.microsoft.com/office/powerpoint/2010/main" val="3815979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2210F-6D0A-6E46-1C6F-02942C79AE08}"/>
              </a:ext>
            </a:extLst>
          </p:cNvPr>
          <p:cNvSpPr>
            <a:spLocks noGrp="1"/>
          </p:cNvSpPr>
          <p:nvPr>
            <p:ph type="title"/>
          </p:nvPr>
        </p:nvSpPr>
        <p:spPr>
          <a:xfrm>
            <a:off x="0" y="114341"/>
            <a:ext cx="7834184" cy="1325563"/>
          </a:xfrm>
        </p:spPr>
        <p:txBody>
          <a:bodyPr/>
          <a:lstStyle/>
          <a:p>
            <a:r>
              <a:rPr lang="en-US" dirty="0"/>
              <a:t>Will the Protests Bring Down the Government?</a:t>
            </a:r>
          </a:p>
        </p:txBody>
      </p:sp>
      <p:sp>
        <p:nvSpPr>
          <p:cNvPr id="3" name="Content Placeholder 2">
            <a:extLst>
              <a:ext uri="{FF2B5EF4-FFF2-40B4-BE49-F238E27FC236}">
                <a16:creationId xmlns:a16="http://schemas.microsoft.com/office/drawing/2014/main" id="{5FFB5D73-6573-D487-76BA-0EEACC90C0B8}"/>
              </a:ext>
            </a:extLst>
          </p:cNvPr>
          <p:cNvSpPr>
            <a:spLocks noGrp="1"/>
          </p:cNvSpPr>
          <p:nvPr>
            <p:ph sz="half" idx="1"/>
          </p:nvPr>
        </p:nvSpPr>
        <p:spPr>
          <a:xfrm>
            <a:off x="59725" y="1395412"/>
            <a:ext cx="4252783" cy="5418096"/>
          </a:xfrm>
        </p:spPr>
        <p:txBody>
          <a:bodyPr>
            <a:normAutofit fontScale="62500" lnSpcReduction="20000"/>
          </a:bodyPr>
          <a:lstStyle/>
          <a:p>
            <a:r>
              <a:rPr lang="en-US" dirty="0"/>
              <a:t>Yes</a:t>
            </a:r>
          </a:p>
          <a:p>
            <a:r>
              <a:rPr lang="en-US" dirty="0"/>
              <a:t>The failure of the economic model and the stubborn refusal to move beyond it</a:t>
            </a:r>
          </a:p>
          <a:p>
            <a:r>
              <a:rPr lang="en-US" dirty="0"/>
              <a:t>The intensification of US sanctions</a:t>
            </a:r>
          </a:p>
          <a:p>
            <a:r>
              <a:rPr lang="en-US" dirty="0"/>
              <a:t>The aggregate effects of COVID, hurricanes, and infrastructure collapse</a:t>
            </a:r>
          </a:p>
          <a:p>
            <a:r>
              <a:rPr lang="en-US" dirty="0"/>
              <a:t>Failure of international support (Russia, China, Iran, Venezuela)</a:t>
            </a:r>
          </a:p>
          <a:p>
            <a:r>
              <a:rPr lang="en-US" dirty="0"/>
              <a:t>Corruption out of control (again)</a:t>
            </a:r>
          </a:p>
          <a:p>
            <a:r>
              <a:rPr lang="en-US" dirty="0"/>
              <a:t>No charismatic or effective leadership</a:t>
            </a:r>
          </a:p>
        </p:txBody>
      </p:sp>
      <p:sp>
        <p:nvSpPr>
          <p:cNvPr id="4" name="Content Placeholder 3">
            <a:extLst>
              <a:ext uri="{FF2B5EF4-FFF2-40B4-BE49-F238E27FC236}">
                <a16:creationId xmlns:a16="http://schemas.microsoft.com/office/drawing/2014/main" id="{01E83D76-BBE9-212D-D811-461EAE3E0EE9}"/>
              </a:ext>
            </a:extLst>
          </p:cNvPr>
          <p:cNvSpPr>
            <a:spLocks noGrp="1"/>
          </p:cNvSpPr>
          <p:nvPr>
            <p:ph sz="half" idx="2"/>
          </p:nvPr>
        </p:nvSpPr>
        <p:spPr>
          <a:xfrm>
            <a:off x="4619538" y="1439904"/>
            <a:ext cx="4091975" cy="5462588"/>
          </a:xfrm>
        </p:spPr>
        <p:txBody>
          <a:bodyPr>
            <a:normAutofit fontScale="62500" lnSpcReduction="20000"/>
          </a:bodyPr>
          <a:lstStyle/>
          <a:p>
            <a:r>
              <a:rPr lang="en-US" dirty="0"/>
              <a:t>No</a:t>
            </a:r>
          </a:p>
          <a:p>
            <a:r>
              <a:rPr lang="en-US" dirty="0"/>
              <a:t>The usefulness of anti-US narratives and patriotic tropes</a:t>
            </a:r>
          </a:p>
          <a:p>
            <a:r>
              <a:rPr lang="en-US" dirty="0"/>
              <a:t>The division and strategic weakness of the Cuban diaspora</a:t>
            </a:r>
          </a:p>
          <a:p>
            <a:r>
              <a:rPr lang="en-US" dirty="0"/>
              <a:t>The success of the trope that social media dissidents are paid by the US or the diaspora</a:t>
            </a:r>
          </a:p>
          <a:p>
            <a:r>
              <a:rPr lang="en-US" dirty="0"/>
              <a:t>Nostalgia</a:t>
            </a:r>
          </a:p>
          <a:p>
            <a:r>
              <a:rPr lang="en-US" dirty="0"/>
              <a:t>State control of media and media messaging</a:t>
            </a:r>
          </a:p>
          <a:p>
            <a:r>
              <a:rPr lang="en-US" dirty="0"/>
              <a:t>Effective use of intimidation and repression</a:t>
            </a:r>
          </a:p>
          <a:p>
            <a:r>
              <a:rPr lang="en-US" dirty="0"/>
              <a:t>FAR intervention</a:t>
            </a:r>
          </a:p>
          <a:p>
            <a:r>
              <a:rPr lang="en-US" dirty="0"/>
              <a:t>Emigration as a political stress reliever (since the 1960s)</a:t>
            </a:r>
          </a:p>
          <a:p>
            <a:r>
              <a:rPr lang="en-US" dirty="0"/>
              <a:t>Effectiveness of limited reforms to increase “hope factor”</a:t>
            </a:r>
          </a:p>
          <a:p>
            <a:r>
              <a:rPr lang="en-US" dirty="0"/>
              <a:t>Key elements remain economically sound</a:t>
            </a:r>
          </a:p>
          <a:p>
            <a:endParaRPr lang="en-US" dirty="0"/>
          </a:p>
        </p:txBody>
      </p:sp>
      <p:pic>
        <p:nvPicPr>
          <p:cNvPr id="6" name="Picture 5" descr="A group of people holding a flag&#10;&#10;Description automatically generated with medium confidence">
            <a:extLst>
              <a:ext uri="{FF2B5EF4-FFF2-40B4-BE49-F238E27FC236}">
                <a16:creationId xmlns:a16="http://schemas.microsoft.com/office/drawing/2014/main" id="{6253A1C9-981E-50D1-BB33-1061F4E79498}"/>
              </a:ext>
            </a:extLst>
          </p:cNvPr>
          <p:cNvPicPr>
            <a:picLocks noChangeAspect="1"/>
          </p:cNvPicPr>
          <p:nvPr/>
        </p:nvPicPr>
        <p:blipFill>
          <a:blip r:embed="rId3"/>
          <a:stretch>
            <a:fillRect/>
          </a:stretch>
        </p:blipFill>
        <p:spPr>
          <a:xfrm>
            <a:off x="8711512" y="0"/>
            <a:ext cx="3480487" cy="6813508"/>
          </a:xfrm>
          <a:prstGeom prst="rect">
            <a:avLst/>
          </a:prstGeom>
        </p:spPr>
      </p:pic>
      <p:pic>
        <p:nvPicPr>
          <p:cNvPr id="8" name="Picture 7" descr="A person holding a sign&#10;&#10;Description automatically generated with medium confidence">
            <a:extLst>
              <a:ext uri="{FF2B5EF4-FFF2-40B4-BE49-F238E27FC236}">
                <a16:creationId xmlns:a16="http://schemas.microsoft.com/office/drawing/2014/main" id="{63273D8D-80E9-94D1-27D3-03CF1F450DF1}"/>
              </a:ext>
            </a:extLst>
          </p:cNvPr>
          <p:cNvPicPr>
            <a:picLocks noChangeAspect="1"/>
          </p:cNvPicPr>
          <p:nvPr/>
        </p:nvPicPr>
        <p:blipFill>
          <a:blip r:embed="rId4"/>
          <a:stretch>
            <a:fillRect/>
          </a:stretch>
        </p:blipFill>
        <p:spPr>
          <a:xfrm>
            <a:off x="59724" y="4171307"/>
            <a:ext cx="3873843" cy="2582562"/>
          </a:xfrm>
          <a:prstGeom prst="rect">
            <a:avLst/>
          </a:prstGeom>
        </p:spPr>
      </p:pic>
    </p:spTree>
    <p:extLst>
      <p:ext uri="{BB962C8B-B14F-4D97-AF65-F5344CB8AC3E}">
        <p14:creationId xmlns:p14="http://schemas.microsoft.com/office/powerpoint/2010/main" val="2977098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65F18-CB64-987C-3C31-940F9208A0A1}"/>
              </a:ext>
            </a:extLst>
          </p:cNvPr>
          <p:cNvSpPr>
            <a:spLocks noGrp="1"/>
          </p:cNvSpPr>
          <p:nvPr>
            <p:ph type="title"/>
          </p:nvPr>
        </p:nvSpPr>
        <p:spPr>
          <a:xfrm>
            <a:off x="1948817" y="0"/>
            <a:ext cx="2314831" cy="1325563"/>
          </a:xfrm>
        </p:spPr>
        <p:txBody>
          <a:bodyPr vert="horz" lIns="91440" tIns="45720" rIns="91440" bIns="45720" rtlCol="0" anchor="ctr">
            <a:normAutofit/>
          </a:bodyPr>
          <a:lstStyle/>
          <a:p>
            <a:r>
              <a:rPr lang="en-US" dirty="0"/>
              <a:t>Inertia</a:t>
            </a:r>
          </a:p>
        </p:txBody>
      </p:sp>
      <p:sp>
        <p:nvSpPr>
          <p:cNvPr id="4" name="Content Placeholder 3">
            <a:extLst>
              <a:ext uri="{FF2B5EF4-FFF2-40B4-BE49-F238E27FC236}">
                <a16:creationId xmlns:a16="http://schemas.microsoft.com/office/drawing/2014/main" id="{9A16540E-AB72-D98E-67ED-7501E8634B75}"/>
              </a:ext>
            </a:extLst>
          </p:cNvPr>
          <p:cNvSpPr>
            <a:spLocks noGrp="1"/>
          </p:cNvSpPr>
          <p:nvPr>
            <p:ph sz="half" idx="2"/>
          </p:nvPr>
        </p:nvSpPr>
        <p:spPr>
          <a:xfrm>
            <a:off x="135924" y="1325563"/>
            <a:ext cx="5940619" cy="5532437"/>
          </a:xfrm>
        </p:spPr>
        <p:txBody>
          <a:bodyPr vert="horz" lIns="91440" tIns="45720" rIns="91440" bIns="45720" rtlCol="0" anchor="t">
            <a:noAutofit/>
          </a:bodyPr>
          <a:lstStyle/>
          <a:p>
            <a:endParaRPr lang="en-US" sz="1800" dirty="0"/>
          </a:p>
          <a:p>
            <a:r>
              <a:rPr lang="en-US" sz="1800" b="1" dirty="0"/>
              <a:t>En Santiago de Chile, en septiembre de 1973, dias antes del golpe militar, se organizó un desfile en apoyo al gobierno de la Unidad Popular. Entre los que desfilaban, venía un obrero, minero de profesión, con un gran cartel que decía: ESTE GOBIERNO ES UNA MIERDA. El presidente Allende bajó de la tribuna y le increpó por su cartel y el hecho de estar desfilando en su apoyo. Aquel obrero le contestó: ES UNA MIERDA, PERO ES MI GOBIERNO. . . </a:t>
            </a:r>
          </a:p>
          <a:p>
            <a:r>
              <a:rPr lang="en-US" sz="1800" b="1" dirty="0"/>
              <a:t>[In Santiago de Chile, in September 1973, days before the military coup, a parade was organized in support of the Popular Unity government. Among those who paraded, was a worker, a miner by profession, with a large sign that read: THIS GOVERNMENT IS SHIT. President Allende came down from the podium and rebuked him for his poster and the fact that he was marching in support of him. That worker replied: IT'S SHIT, BUT IT'S MY GOVERNMENT. </a:t>
            </a:r>
            <a:r>
              <a:rPr lang="en-US" sz="1800" dirty="0"/>
              <a:t>(Domingo Amuchastegui, Gobierno Cubano: ¿Se cae o no se cae? 12 October 2022 )</a:t>
            </a:r>
          </a:p>
        </p:txBody>
      </p:sp>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Content Placeholder 5" descr="A picture containing text, person, crowd&#10;&#10;Description automatically generated">
            <a:extLst>
              <a:ext uri="{FF2B5EF4-FFF2-40B4-BE49-F238E27FC236}">
                <a16:creationId xmlns:a16="http://schemas.microsoft.com/office/drawing/2014/main" id="{7EDB86C2-3C8B-D67B-621C-55A9AFAC70DE}"/>
              </a:ext>
            </a:extLst>
          </p:cNvPr>
          <p:cNvPicPr>
            <a:picLocks noGrp="1" noChangeAspect="1"/>
          </p:cNvPicPr>
          <p:nvPr>
            <p:ph sz="half" idx="1"/>
          </p:nvPr>
        </p:nvPicPr>
        <p:blipFill rotWithShape="1">
          <a:blip r:embed="rId2"/>
          <a:srcRect l="4924" r="12798"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4158759095"/>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B5E71-4204-5891-2AEF-8DCA02F703C8}"/>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3600" dirty="0"/>
              <a:t>An Undiscovered Alignment?</a:t>
            </a:r>
          </a:p>
        </p:txBody>
      </p:sp>
      <p:pic>
        <p:nvPicPr>
          <p:cNvPr id="10" name="Content Placeholder 9" descr="Logo&#10;&#10;Description automatically generated with low confidence">
            <a:extLst>
              <a:ext uri="{FF2B5EF4-FFF2-40B4-BE49-F238E27FC236}">
                <a16:creationId xmlns:a16="http://schemas.microsoft.com/office/drawing/2014/main" id="{44681A8C-979A-6AB9-1DEA-C5419E02E0E9}"/>
              </a:ext>
            </a:extLst>
          </p:cNvPr>
          <p:cNvPicPr>
            <a:picLocks noGrp="1" noChangeAspect="1"/>
          </p:cNvPicPr>
          <p:nvPr>
            <p:ph sz="half" idx="2"/>
          </p:nvPr>
        </p:nvPicPr>
        <p:blipFill rotWithShape="1">
          <a:blip r:embed="rId2"/>
          <a:srcRect t="26731" b="33224"/>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57ED9D67-6EBD-F133-053C-131D36429F4D}"/>
              </a:ext>
            </a:extLst>
          </p:cNvPr>
          <p:cNvSpPr>
            <a:spLocks noGrp="1"/>
          </p:cNvSpPr>
          <p:nvPr>
            <p:ph sz="half" idx="1"/>
          </p:nvPr>
        </p:nvSpPr>
        <p:spPr>
          <a:xfrm>
            <a:off x="4223982" y="3752850"/>
            <a:ext cx="7485413" cy="2452687"/>
          </a:xfrm>
        </p:spPr>
        <p:txBody>
          <a:bodyPr vert="horz" lIns="91440" tIns="45720" rIns="91440" bIns="45720" rtlCol="0" anchor="ctr">
            <a:normAutofit/>
          </a:bodyPr>
          <a:lstStyle/>
          <a:p>
            <a:r>
              <a:rPr lang="en-US" sz="1800" dirty="0"/>
              <a:t>Convergence of popular protests and popular participation</a:t>
            </a:r>
          </a:p>
          <a:p>
            <a:r>
              <a:rPr lang="en-US" sz="1800" dirty="0"/>
              <a:t>A n alignment in need of exploration</a:t>
            </a:r>
          </a:p>
          <a:p>
            <a:r>
              <a:rPr lang="en-US" sz="1800" dirty="0"/>
              <a:t>Theoretically compatible with Cuban Leninism</a:t>
            </a:r>
          </a:p>
          <a:p>
            <a:r>
              <a:rPr lang="en-US" sz="1800" dirty="0"/>
              <a:t>But requires abandonment of the 7</a:t>
            </a:r>
            <a:r>
              <a:rPr lang="en-US" sz="1800" baseline="30000" dirty="0"/>
              <a:t>th</a:t>
            </a:r>
            <a:r>
              <a:rPr lang="en-US" sz="1800" dirty="0"/>
              <a:t> Congress Model and its  </a:t>
            </a:r>
            <a:r>
              <a:rPr lang="en-US" sz="1800" i="1" dirty="0" err="1"/>
              <a:t>Conceptualizacíion</a:t>
            </a:r>
            <a:r>
              <a:rPr lang="en-US" sz="1800" dirty="0"/>
              <a:t> model. </a:t>
            </a:r>
          </a:p>
        </p:txBody>
      </p:sp>
    </p:spTree>
    <p:extLst>
      <p:ext uri="{BB962C8B-B14F-4D97-AF65-F5344CB8AC3E}">
        <p14:creationId xmlns:p14="http://schemas.microsoft.com/office/powerpoint/2010/main" val="3583571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C832F-6DDF-8640-9E16-348EA5F74513}"/>
              </a:ext>
            </a:extLst>
          </p:cNvPr>
          <p:cNvSpPr>
            <a:spLocks noGrp="1"/>
          </p:cNvSpPr>
          <p:nvPr>
            <p:ph type="title"/>
          </p:nvPr>
        </p:nvSpPr>
        <p:spPr>
          <a:xfrm>
            <a:off x="838200" y="179774"/>
            <a:ext cx="10515600" cy="1325563"/>
          </a:xfrm>
        </p:spPr>
        <p:txBody>
          <a:bodyPr/>
          <a:lstStyle/>
          <a:p>
            <a:pPr algn="ctr"/>
            <a:r>
              <a:rPr lang="en-US" b="1" dirty="0"/>
              <a:t>From Violence to Rectification—</a:t>
            </a:r>
            <a:br>
              <a:rPr lang="en-US" b="1" dirty="0"/>
            </a:br>
            <a:r>
              <a:rPr lang="en-US" b="1" dirty="0"/>
              <a:t>The Protests and the Hong Kong Playbook</a:t>
            </a:r>
          </a:p>
        </p:txBody>
      </p:sp>
      <p:sp>
        <p:nvSpPr>
          <p:cNvPr id="5" name="Content Placeholder 4">
            <a:extLst>
              <a:ext uri="{FF2B5EF4-FFF2-40B4-BE49-F238E27FC236}">
                <a16:creationId xmlns:a16="http://schemas.microsoft.com/office/drawing/2014/main" id="{1F4688C4-80F3-E84A-BBE0-5F2166C79005}"/>
              </a:ext>
            </a:extLst>
          </p:cNvPr>
          <p:cNvSpPr>
            <a:spLocks noGrp="1"/>
          </p:cNvSpPr>
          <p:nvPr>
            <p:ph idx="1"/>
          </p:nvPr>
        </p:nvSpPr>
        <p:spPr>
          <a:xfrm>
            <a:off x="271849" y="1655804"/>
            <a:ext cx="11689492" cy="5202195"/>
          </a:xfrm>
          <a:blipFill dpi="0" rotWithShape="1">
            <a:blip r:embed="rId3">
              <a:alphaModFix amt="19755"/>
            </a:blip>
            <a:srcRect/>
            <a:stretch>
              <a:fillRect/>
            </a:stretch>
          </a:blipFill>
        </p:spPr>
        <p:txBody>
          <a:bodyPr>
            <a:normAutofit fontScale="70000" lnSpcReduction="20000"/>
          </a:bodyPr>
          <a:lstStyle/>
          <a:p>
            <a:r>
              <a:rPr lang="en-US" b="1" dirty="0"/>
              <a:t>Violence and meaning making</a:t>
            </a:r>
          </a:p>
          <a:p>
            <a:pPr lvl="1"/>
            <a:r>
              <a:rPr lang="en-US" b="1" dirty="0"/>
              <a:t>Legitimacy</a:t>
            </a:r>
          </a:p>
          <a:p>
            <a:pPr lvl="1"/>
            <a:r>
              <a:rPr lang="en-US" b="1" dirty="0"/>
              <a:t>Permitted Scope of response</a:t>
            </a:r>
          </a:p>
          <a:p>
            <a:pPr lvl="1"/>
            <a:r>
              <a:rPr lang="en-US" b="1" dirty="0"/>
              <a:t>Intent (suppression; revolution)</a:t>
            </a:r>
          </a:p>
          <a:p>
            <a:r>
              <a:rPr lang="en-US" b="1" dirty="0"/>
              <a:t>The Narrative War</a:t>
            </a:r>
          </a:p>
          <a:p>
            <a:pPr lvl="1"/>
            <a:r>
              <a:rPr lang="en-US" b="1" dirty="0"/>
              <a:t>Discursive emphasis (of the government and the Party)</a:t>
            </a:r>
          </a:p>
          <a:p>
            <a:pPr lvl="1"/>
            <a:r>
              <a:rPr lang="en-US" b="1" dirty="0"/>
              <a:t>Discourse “on the ground” by the masses</a:t>
            </a:r>
          </a:p>
          <a:p>
            <a:pPr lvl="1"/>
            <a:r>
              <a:rPr lang="en-US" b="1" dirty="0"/>
              <a:t>Projected inward and outward as a tool for framing analysis and managing allies</a:t>
            </a:r>
          </a:p>
          <a:p>
            <a:r>
              <a:rPr lang="en-US" b="1" dirty="0"/>
              <a:t>Sovereignty and Nationalism</a:t>
            </a:r>
          </a:p>
          <a:p>
            <a:pPr lvl="1"/>
            <a:r>
              <a:rPr lang="en-US" b="1" dirty="0"/>
              <a:t>Strategic opportunity to blame the US embargo</a:t>
            </a:r>
          </a:p>
          <a:p>
            <a:pPr lvl="1"/>
            <a:r>
              <a:rPr lang="en-US" b="1" dirty="0"/>
              <a:t>“Black Hand” of foreign interference</a:t>
            </a:r>
          </a:p>
          <a:p>
            <a:r>
              <a:rPr lang="en-US" b="1" dirty="0"/>
              <a:t>The Changing Character of Imperialism</a:t>
            </a:r>
          </a:p>
          <a:p>
            <a:pPr lvl="1"/>
            <a:r>
              <a:rPr lang="en-US" b="1" dirty="0"/>
              <a:t>Legitimacy of “regime change” rationales </a:t>
            </a:r>
          </a:p>
          <a:p>
            <a:pPr lvl="1"/>
            <a:r>
              <a:rPr lang="en-US" b="1" dirty="0"/>
              <a:t>Imperialism in globalization—the imperialism of ideas and ideologies</a:t>
            </a:r>
          </a:p>
          <a:p>
            <a:pPr lvl="2"/>
            <a:r>
              <a:rPr lang="en-US" b="1" dirty="0"/>
              <a:t>But that implicated both the project of Liberal democratic and Communist internationalism</a:t>
            </a:r>
          </a:p>
          <a:p>
            <a:r>
              <a:rPr lang="en-US" b="1" dirty="0"/>
              <a:t>The Sanctions Reactions</a:t>
            </a:r>
          </a:p>
          <a:p>
            <a:pPr lvl="1"/>
            <a:r>
              <a:rPr lang="en-US" b="1" dirty="0"/>
              <a:t>The deeper embedding of Global Magnitsky from outside</a:t>
            </a:r>
          </a:p>
          <a:p>
            <a:pPr lvl="1"/>
            <a:r>
              <a:rPr lang="en-US" b="1" dirty="0"/>
              <a:t>The ascendancy of the Maoist notion of the difference between patriots and ithers who must be monitored</a:t>
            </a:r>
          </a:p>
          <a:p>
            <a:pPr lvl="2"/>
            <a:r>
              <a:rPr lang="en-US" b="1" dirty="0"/>
              <a:t>Democracy for democrats; dictatorship for everyone else</a:t>
            </a:r>
          </a:p>
          <a:p>
            <a:pPr lvl="1"/>
            <a:endParaRPr lang="en-US" b="1" dirty="0"/>
          </a:p>
          <a:p>
            <a:pPr lvl="1"/>
            <a:endParaRPr lang="en-US" dirty="0"/>
          </a:p>
        </p:txBody>
      </p:sp>
    </p:spTree>
    <p:extLst>
      <p:ext uri="{BB962C8B-B14F-4D97-AF65-F5344CB8AC3E}">
        <p14:creationId xmlns:p14="http://schemas.microsoft.com/office/powerpoint/2010/main" val="5787254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Content Placeholder 8" descr="A group of people posing for a photo&#10;&#10;Description automatically generated">
            <a:extLst>
              <a:ext uri="{FF2B5EF4-FFF2-40B4-BE49-F238E27FC236}">
                <a16:creationId xmlns:a16="http://schemas.microsoft.com/office/drawing/2014/main" id="{7921DC65-40C1-3B12-3853-AD881D332211}"/>
              </a:ext>
            </a:extLst>
          </p:cNvPr>
          <p:cNvPicPr>
            <a:picLocks noGrp="1" noChangeAspect="1"/>
          </p:cNvPicPr>
          <p:nvPr>
            <p:ph idx="1"/>
          </p:nvPr>
        </p:nvPicPr>
        <p:blipFill rotWithShape="1">
          <a:blip r:embed="rId2"/>
          <a:srcRect l="30911" r="1" b="1"/>
          <a:stretch/>
        </p:blipFill>
        <p:spPr>
          <a:xfrm>
            <a:off x="1" y="10"/>
            <a:ext cx="9669642" cy="6857990"/>
          </a:xfrm>
          <a:prstGeom prst="rect">
            <a:avLst/>
          </a:prstGeom>
        </p:spPr>
      </p:pic>
      <p:sp>
        <p:nvSpPr>
          <p:cNvPr id="19" name="Rectangle 18">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7453B1-BF7F-2452-FD31-91040BB14149}"/>
              </a:ext>
            </a:extLst>
          </p:cNvPr>
          <p:cNvSpPr>
            <a:spLocks noGrp="1"/>
          </p:cNvSpPr>
          <p:nvPr>
            <p:ph type="title"/>
          </p:nvPr>
        </p:nvSpPr>
        <p:spPr>
          <a:xfrm>
            <a:off x="7935402" y="743447"/>
            <a:ext cx="3445765" cy="3692028"/>
          </a:xfrm>
          <a:noFill/>
        </p:spPr>
        <p:txBody>
          <a:bodyPr vert="horz" lIns="91440" tIns="45720" rIns="91440" bIns="45720" rtlCol="0" anchor="b">
            <a:normAutofit/>
          </a:bodyPr>
          <a:lstStyle/>
          <a:p>
            <a:r>
              <a:rPr lang="en-US" sz="5200" dirty="0"/>
              <a:t>Questions?</a:t>
            </a:r>
          </a:p>
        </p:txBody>
      </p:sp>
    </p:spTree>
    <p:extLst>
      <p:ext uri="{BB962C8B-B14F-4D97-AF65-F5344CB8AC3E}">
        <p14:creationId xmlns:p14="http://schemas.microsoft.com/office/powerpoint/2010/main" val="29124811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Content Placeholder 4" descr="A sign on the side of a road&#10;&#10;Description automatically generated with medium confidence">
            <a:extLst>
              <a:ext uri="{FF2B5EF4-FFF2-40B4-BE49-F238E27FC236}">
                <a16:creationId xmlns:a16="http://schemas.microsoft.com/office/drawing/2014/main" id="{C86896DA-CDC5-C947-5998-49F9CB85ACB4}"/>
              </a:ext>
            </a:extLst>
          </p:cNvPr>
          <p:cNvPicPr>
            <a:picLocks noChangeAspect="1"/>
          </p:cNvPicPr>
          <p:nvPr/>
        </p:nvPicPr>
        <p:blipFill rotWithShape="1">
          <a:blip r:embed="rId2"/>
          <a:srcRect l="15409" r="17222" b="-1"/>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9" name="Freeform: Shape 18">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1" name="Freeform: Shape 20">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4A3F94C-2929-6048-468A-3DC62ADDE610}"/>
              </a:ext>
            </a:extLst>
          </p:cNvPr>
          <p:cNvSpPr>
            <a:spLocks noGrp="1"/>
          </p:cNvSpPr>
          <p:nvPr>
            <p:ph type="title"/>
          </p:nvPr>
        </p:nvSpPr>
        <p:spPr>
          <a:xfrm>
            <a:off x="6801436" y="1396289"/>
            <a:ext cx="4819952" cy="1325563"/>
          </a:xfrm>
        </p:spPr>
        <p:txBody>
          <a:bodyPr vert="horz" lIns="91440" tIns="45720" rIns="91440" bIns="45720" rtlCol="0">
            <a:normAutofit/>
          </a:bodyPr>
          <a:lstStyle/>
          <a:p>
            <a:r>
              <a:rPr lang="en-US" sz="5400" dirty="0"/>
              <a:t>Thank You</a:t>
            </a:r>
          </a:p>
        </p:txBody>
      </p:sp>
      <p:sp>
        <p:nvSpPr>
          <p:cNvPr id="16" name="Content Placeholder 15">
            <a:extLst>
              <a:ext uri="{FF2B5EF4-FFF2-40B4-BE49-F238E27FC236}">
                <a16:creationId xmlns:a16="http://schemas.microsoft.com/office/drawing/2014/main" id="{990862E7-BF54-443A-51D2-C29BE7D21D2F}"/>
              </a:ext>
            </a:extLst>
          </p:cNvPr>
          <p:cNvSpPr>
            <a:spLocks noGrp="1"/>
          </p:cNvSpPr>
          <p:nvPr>
            <p:ph idx="1"/>
          </p:nvPr>
        </p:nvSpPr>
        <p:spPr>
          <a:xfrm>
            <a:off x="6801435" y="2871981"/>
            <a:ext cx="5221689" cy="3615315"/>
          </a:xfrm>
        </p:spPr>
        <p:txBody>
          <a:bodyPr anchor="t">
            <a:normAutofit/>
          </a:bodyPr>
          <a:lstStyle/>
          <a:p>
            <a:r>
              <a:rPr lang="en-US" sz="1400" dirty="0"/>
              <a:t>Further reading:</a:t>
            </a:r>
          </a:p>
          <a:p>
            <a:r>
              <a:rPr lang="en-US" sz="1400" dirty="0"/>
              <a:t>Larry C. Backer, Flora Sapio &amp; James </a:t>
            </a:r>
            <a:r>
              <a:rPr lang="en-US" sz="1400" dirty="0" err="1"/>
              <a:t>Korman</a:t>
            </a:r>
            <a:r>
              <a:rPr lang="en-US" sz="1400" dirty="0"/>
              <a:t>, </a:t>
            </a:r>
            <a:r>
              <a:rPr lang="en-US" sz="1400" i="1" dirty="0"/>
              <a:t>Popular Participation in the Constitution of the Illiberal State--An Empirical Study of Popular Engagement and Constitutional Reform in Cuba and the Contours of Cuban Socialist Democracy 2.0</a:t>
            </a:r>
            <a:r>
              <a:rPr lang="en-US" sz="1400" dirty="0"/>
              <a:t>, 34 Emory Int'l L. Rev. 183 (2020). </a:t>
            </a:r>
            <a:br>
              <a:rPr lang="en-US" sz="1400" dirty="0"/>
            </a:br>
            <a:r>
              <a:rPr lang="en-US" sz="1400" dirty="0"/>
              <a:t>Available at: </a:t>
            </a:r>
            <a:r>
              <a:rPr lang="en-US" sz="1400" dirty="0">
                <a:hlinkClick r:id="rId3"/>
              </a:rPr>
              <a:t>https://scholarlycommons.law.emory.edu/eilr/vol34/iss1/1</a:t>
            </a:r>
            <a:endParaRPr lang="en-US" sz="1400" dirty="0"/>
          </a:p>
          <a:p>
            <a:r>
              <a:rPr lang="en-US" sz="1400" dirty="0">
                <a:effectLst/>
                <a:latin typeface="Arial" panose="020B0604020202020204" pitchFamily="34" charset="0"/>
              </a:rPr>
              <a:t>Larry Catá Backer and Flora Sapio,</a:t>
            </a:r>
            <a:br>
              <a:rPr lang="en-US" sz="1400" dirty="0"/>
            </a:br>
            <a:r>
              <a:rPr lang="en-US" sz="1400" dirty="0">
                <a:effectLst/>
                <a:latin typeface="Arial" panose="020B0604020202020204" pitchFamily="34" charset="0"/>
              </a:rPr>
              <a:t>Popular Consultation and Referendum in the Making of Contemporary</a:t>
            </a:r>
            <a:br>
              <a:rPr lang="en-US" sz="1400" dirty="0"/>
            </a:br>
            <a:r>
              <a:rPr lang="en-US" sz="1400" dirty="0">
                <a:effectLst/>
                <a:latin typeface="Arial" panose="020B0604020202020204" pitchFamily="34" charset="0"/>
              </a:rPr>
              <a:t>Cuban Socialist Democracy Practice and Constitutional Theory, 27 U. Miami Int’l &amp; Comp. L. Rev. 37</a:t>
            </a:r>
            <a:br>
              <a:rPr lang="en-US" sz="1400" dirty="0"/>
            </a:br>
            <a:r>
              <a:rPr lang="en-US" sz="1400" dirty="0">
                <a:effectLst/>
                <a:latin typeface="Arial" panose="020B0604020202020204" pitchFamily="34" charset="0"/>
              </a:rPr>
              <a:t>(2020)</a:t>
            </a:r>
            <a:br>
              <a:rPr lang="en-US" sz="1400" dirty="0"/>
            </a:br>
            <a:r>
              <a:rPr lang="en-US" sz="1400" dirty="0">
                <a:effectLst/>
                <a:latin typeface="Arial" panose="020B0604020202020204" pitchFamily="34" charset="0"/>
              </a:rPr>
              <a:t>Available at: </a:t>
            </a:r>
            <a:r>
              <a:rPr lang="en-US" sz="1400" dirty="0">
                <a:effectLst/>
                <a:latin typeface="Arial" panose="020B0604020202020204" pitchFamily="34" charset="0"/>
                <a:hlinkClick r:id="rId4"/>
              </a:rPr>
              <a:t>https://repository.law.miami.edu/umiclr/vol27/iss1/4</a:t>
            </a:r>
            <a:r>
              <a:rPr lang="en-US" sz="1400" dirty="0">
                <a:effectLst/>
                <a:latin typeface="Arial" panose="020B0604020202020204" pitchFamily="34" charset="0"/>
              </a:rPr>
              <a:t> </a:t>
            </a:r>
            <a:endParaRPr lang="en-US" sz="1400" dirty="0"/>
          </a:p>
        </p:txBody>
      </p:sp>
    </p:spTree>
    <p:extLst>
      <p:ext uri="{BB962C8B-B14F-4D97-AF65-F5344CB8AC3E}">
        <p14:creationId xmlns:p14="http://schemas.microsoft.com/office/powerpoint/2010/main" val="237527232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high angle view of cars on a road&#10;&#10;Description automatically generated with low confidence">
            <a:extLst>
              <a:ext uri="{FF2B5EF4-FFF2-40B4-BE49-F238E27FC236}">
                <a16:creationId xmlns:a16="http://schemas.microsoft.com/office/drawing/2014/main" id="{18AF1B03-C649-E418-8DAA-ABD7D2D38EBD}"/>
              </a:ext>
            </a:extLst>
          </p:cNvPr>
          <p:cNvPicPr>
            <a:picLocks noChangeAspect="1"/>
          </p:cNvPicPr>
          <p:nvPr/>
        </p:nvPicPr>
        <p:blipFill rotWithShape="1">
          <a:blip r:embed="rId2"/>
          <a:srcRect r="445"/>
          <a:stretch/>
        </p:blipFill>
        <p:spPr>
          <a:xfrm>
            <a:off x="20" y="10"/>
            <a:ext cx="6095980" cy="3428990"/>
          </a:xfrm>
          <a:prstGeom prst="rect">
            <a:avLst/>
          </a:prstGeom>
        </p:spPr>
      </p:pic>
      <p:pic>
        <p:nvPicPr>
          <p:cNvPr id="9" name="Picture 8" descr="A crowd of people holding signs and flags&#10;&#10;Description automatically generated with medium confidence">
            <a:extLst>
              <a:ext uri="{FF2B5EF4-FFF2-40B4-BE49-F238E27FC236}">
                <a16:creationId xmlns:a16="http://schemas.microsoft.com/office/drawing/2014/main" id="{17764053-D7DD-3990-45E2-2BA4A0DFDB1E}"/>
              </a:ext>
            </a:extLst>
          </p:cNvPr>
          <p:cNvPicPr>
            <a:picLocks noChangeAspect="1"/>
          </p:cNvPicPr>
          <p:nvPr/>
        </p:nvPicPr>
        <p:blipFill rotWithShape="1">
          <a:blip r:embed="rId3"/>
          <a:srcRect t="3467" b="12263"/>
          <a:stretch/>
        </p:blipFill>
        <p:spPr>
          <a:xfrm>
            <a:off x="6096000" y="10"/>
            <a:ext cx="6096000" cy="3428990"/>
          </a:xfrm>
          <a:prstGeom prst="rect">
            <a:avLst/>
          </a:prstGeom>
        </p:spPr>
      </p:pic>
      <p:pic>
        <p:nvPicPr>
          <p:cNvPr id="5" name="Content Placeholder 4" descr="A crowd of people holding flags&#10;&#10;Description automatically generated with low confidence">
            <a:extLst>
              <a:ext uri="{FF2B5EF4-FFF2-40B4-BE49-F238E27FC236}">
                <a16:creationId xmlns:a16="http://schemas.microsoft.com/office/drawing/2014/main" id="{85B3D044-A9BD-C161-ED1D-5DBC3E995702}"/>
              </a:ext>
            </a:extLst>
          </p:cNvPr>
          <p:cNvPicPr>
            <a:picLocks noGrp="1" noChangeAspect="1"/>
          </p:cNvPicPr>
          <p:nvPr>
            <p:ph idx="1"/>
          </p:nvPr>
        </p:nvPicPr>
        <p:blipFill rotWithShape="1">
          <a:blip r:embed="rId4"/>
          <a:srcRect t="15094"/>
          <a:stretch/>
        </p:blipFill>
        <p:spPr>
          <a:xfrm>
            <a:off x="20" y="3429000"/>
            <a:ext cx="6095980" cy="3429000"/>
          </a:xfrm>
          <a:prstGeom prst="rect">
            <a:avLst/>
          </a:prstGeom>
        </p:spPr>
      </p:pic>
      <p:pic>
        <p:nvPicPr>
          <p:cNvPr id="11" name="Picture 10" descr="A picture containing person, outdoor, people, crowd&#10;&#10;Description automatically generated">
            <a:extLst>
              <a:ext uri="{FF2B5EF4-FFF2-40B4-BE49-F238E27FC236}">
                <a16:creationId xmlns:a16="http://schemas.microsoft.com/office/drawing/2014/main" id="{6A4B3E03-CB20-30D2-2691-21EC3CE38979}"/>
              </a:ext>
            </a:extLst>
          </p:cNvPr>
          <p:cNvPicPr>
            <a:picLocks noChangeAspect="1"/>
          </p:cNvPicPr>
          <p:nvPr/>
        </p:nvPicPr>
        <p:blipFill rotWithShape="1">
          <a:blip r:embed="rId5"/>
          <a:srcRect t="22414"/>
          <a:stretch/>
        </p:blipFill>
        <p:spPr>
          <a:xfrm>
            <a:off x="6096000" y="3429000"/>
            <a:ext cx="6096000" cy="3429000"/>
          </a:xfrm>
          <a:prstGeom prst="rect">
            <a:avLst/>
          </a:prstGeom>
        </p:spPr>
      </p:pic>
      <p:sp>
        <p:nvSpPr>
          <p:cNvPr id="16" name="Rectangle 15">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ame 17">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FF753704-1E44-A219-EFA0-7AA21BD89F80}"/>
              </a:ext>
            </a:extLst>
          </p:cNvPr>
          <p:cNvSpPr>
            <a:spLocks noGrp="1"/>
          </p:cNvSpPr>
          <p:nvPr>
            <p:ph type="title"/>
          </p:nvPr>
        </p:nvSpPr>
        <p:spPr>
          <a:xfrm>
            <a:off x="4286858" y="2761554"/>
            <a:ext cx="3618284" cy="1345720"/>
          </a:xfrm>
          <a:noFill/>
        </p:spPr>
        <p:txBody>
          <a:bodyPr vert="horz" lIns="91440" tIns="45720" rIns="91440" bIns="45720" rtlCol="0" anchor="ctr">
            <a:normAutofit/>
          </a:bodyPr>
          <a:lstStyle/>
          <a:p>
            <a:pPr algn="ctr"/>
            <a:r>
              <a:rPr lang="en-US" sz="2800" kern="1200" dirty="0">
                <a:solidFill>
                  <a:srgbClr val="080808"/>
                </a:solidFill>
                <a:latin typeface="+mj-lt"/>
                <a:ea typeface="+mj-ea"/>
                <a:cs typeface="+mj-cs"/>
              </a:rPr>
              <a:t>Legitimacy</a:t>
            </a:r>
          </a:p>
        </p:txBody>
      </p:sp>
    </p:spTree>
    <p:extLst>
      <p:ext uri="{BB962C8B-B14F-4D97-AF65-F5344CB8AC3E}">
        <p14:creationId xmlns:p14="http://schemas.microsoft.com/office/powerpoint/2010/main" val="3784264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AB8F1-C4D9-7C7A-36F7-CABABF5E88C2}"/>
              </a:ext>
            </a:extLst>
          </p:cNvPr>
          <p:cNvSpPr>
            <a:spLocks noGrp="1"/>
          </p:cNvSpPr>
          <p:nvPr>
            <p:ph type="title"/>
          </p:nvPr>
        </p:nvSpPr>
        <p:spPr>
          <a:xfrm>
            <a:off x="16476" y="18255"/>
            <a:ext cx="4666735" cy="1325563"/>
          </a:xfrm>
        </p:spPr>
        <p:txBody>
          <a:bodyPr/>
          <a:lstStyle/>
          <a:p>
            <a:pPr algn="ctr"/>
            <a:r>
              <a:rPr lang="en-US" dirty="0"/>
              <a:t>Two Protests</a:t>
            </a:r>
          </a:p>
        </p:txBody>
      </p:sp>
      <p:graphicFrame>
        <p:nvGraphicFramePr>
          <p:cNvPr id="10" name="Content Placeholder 2">
            <a:extLst>
              <a:ext uri="{FF2B5EF4-FFF2-40B4-BE49-F238E27FC236}">
                <a16:creationId xmlns:a16="http://schemas.microsoft.com/office/drawing/2014/main" id="{B00FEEB9-4ED6-54F5-C0D7-DCDD9EF03EBD}"/>
              </a:ext>
            </a:extLst>
          </p:cNvPr>
          <p:cNvGraphicFramePr>
            <a:graphicFrameLocks noGrp="1"/>
          </p:cNvGraphicFramePr>
          <p:nvPr>
            <p:ph sz="half" idx="1"/>
            <p:extLst>
              <p:ext uri="{D42A27DB-BD31-4B8C-83A1-F6EECF244321}">
                <p14:modId xmlns:p14="http://schemas.microsoft.com/office/powerpoint/2010/main" val="989658016"/>
              </p:ext>
            </p:extLst>
          </p:nvPr>
        </p:nvGraphicFramePr>
        <p:xfrm>
          <a:off x="172995" y="1445741"/>
          <a:ext cx="5846805" cy="31262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6">
            <a:extLst>
              <a:ext uri="{FF2B5EF4-FFF2-40B4-BE49-F238E27FC236}">
                <a16:creationId xmlns:a16="http://schemas.microsoft.com/office/drawing/2014/main" id="{04DD1F0C-94A7-C4B1-2C6F-4CF98971299A}"/>
              </a:ext>
            </a:extLst>
          </p:cNvPr>
          <p:cNvGraphicFramePr>
            <a:graphicFrameLocks noGrp="1"/>
          </p:cNvGraphicFramePr>
          <p:nvPr>
            <p:ph sz="half" idx="2"/>
            <p:extLst>
              <p:ext uri="{D42A27DB-BD31-4B8C-83A1-F6EECF244321}">
                <p14:modId xmlns:p14="http://schemas.microsoft.com/office/powerpoint/2010/main" val="612297008"/>
              </p:ext>
            </p:extLst>
          </p:nvPr>
        </p:nvGraphicFramePr>
        <p:xfrm>
          <a:off x="6172200" y="1161534"/>
          <a:ext cx="5846804" cy="567820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Picture 5" descr="A group of people dancing&#10;&#10;Description automatically generated">
            <a:extLst>
              <a:ext uri="{FF2B5EF4-FFF2-40B4-BE49-F238E27FC236}">
                <a16:creationId xmlns:a16="http://schemas.microsoft.com/office/drawing/2014/main" id="{11ACADDB-F5BC-002A-0BED-E49ED25A6171}"/>
              </a:ext>
            </a:extLst>
          </p:cNvPr>
          <p:cNvPicPr>
            <a:picLocks noChangeAspect="1"/>
          </p:cNvPicPr>
          <p:nvPr/>
        </p:nvPicPr>
        <p:blipFill>
          <a:blip r:embed="rId12"/>
          <a:stretch>
            <a:fillRect/>
          </a:stretch>
        </p:blipFill>
        <p:spPr>
          <a:xfrm>
            <a:off x="172995" y="4695567"/>
            <a:ext cx="4250724" cy="2144177"/>
          </a:xfrm>
          <a:prstGeom prst="rect">
            <a:avLst/>
          </a:prstGeom>
        </p:spPr>
      </p:pic>
    </p:spTree>
    <p:extLst>
      <p:ext uri="{BB962C8B-B14F-4D97-AF65-F5344CB8AC3E}">
        <p14:creationId xmlns:p14="http://schemas.microsoft.com/office/powerpoint/2010/main" val="4133199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E139F69-90DB-4363-99C1-CDD094EED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DBD2D17-C5F6-5126-A771-0D22E53FA3D9}"/>
              </a:ext>
            </a:extLst>
          </p:cNvPr>
          <p:cNvSpPr>
            <a:spLocks noGrp="1"/>
          </p:cNvSpPr>
          <p:nvPr>
            <p:ph type="title"/>
          </p:nvPr>
        </p:nvSpPr>
        <p:spPr>
          <a:xfrm>
            <a:off x="1153946" y="96858"/>
            <a:ext cx="5995987" cy="718688"/>
          </a:xfrm>
        </p:spPr>
        <p:txBody>
          <a:bodyPr vert="horz" lIns="91440" tIns="45720" rIns="91440" bIns="45720" rtlCol="0" anchor="t">
            <a:normAutofit/>
          </a:bodyPr>
          <a:lstStyle/>
          <a:p>
            <a:r>
              <a:rPr lang="en-US" kern="1200" dirty="0">
                <a:solidFill>
                  <a:schemeClr val="tx1"/>
                </a:solidFill>
                <a:latin typeface="+mj-lt"/>
                <a:ea typeface="+mj-ea"/>
                <a:cs typeface="+mj-cs"/>
              </a:rPr>
              <a:t>Roadmap</a:t>
            </a:r>
          </a:p>
        </p:txBody>
      </p:sp>
      <p:grpSp>
        <p:nvGrpSpPr>
          <p:cNvPr id="17" name="Group 16">
            <a:extLst>
              <a:ext uri="{FF2B5EF4-FFF2-40B4-BE49-F238E27FC236}">
                <a16:creationId xmlns:a16="http://schemas.microsoft.com/office/drawing/2014/main" id="{EF5608BC-985E-44AE-8C56-1C79902865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18" name="Freeform 6">
              <a:extLst>
                <a:ext uri="{FF2B5EF4-FFF2-40B4-BE49-F238E27FC236}">
                  <a16:creationId xmlns:a16="http://schemas.microsoft.com/office/drawing/2014/main" id="{FF652A2A-BC90-4341-B339-840F6E1C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19" name="Freeform 6">
              <a:extLst>
                <a:ext uri="{FF2B5EF4-FFF2-40B4-BE49-F238E27FC236}">
                  <a16:creationId xmlns:a16="http://schemas.microsoft.com/office/drawing/2014/main" id="{E55F3E59-21AB-424D-B654-E1B9E304F4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sp>
        <p:nvSpPr>
          <p:cNvPr id="3" name="Content Placeholder 2">
            <a:extLst>
              <a:ext uri="{FF2B5EF4-FFF2-40B4-BE49-F238E27FC236}">
                <a16:creationId xmlns:a16="http://schemas.microsoft.com/office/drawing/2014/main" id="{1102CBED-5069-ADA1-2F3F-4CA2D6866B20}"/>
              </a:ext>
            </a:extLst>
          </p:cNvPr>
          <p:cNvSpPr>
            <a:spLocks noGrp="1"/>
          </p:cNvSpPr>
          <p:nvPr>
            <p:ph sz="half" idx="1"/>
          </p:nvPr>
        </p:nvSpPr>
        <p:spPr>
          <a:xfrm>
            <a:off x="1013254" y="912404"/>
            <a:ext cx="6873524" cy="5945596"/>
          </a:xfrm>
        </p:spPr>
        <p:txBody>
          <a:bodyPr vert="horz" lIns="91440" tIns="45720" rIns="91440" bIns="45720" rtlCol="0">
            <a:normAutofit/>
          </a:bodyPr>
          <a:lstStyle/>
          <a:p>
            <a:r>
              <a:rPr lang="en-US" sz="1800" b="1" dirty="0">
                <a:solidFill>
                  <a:schemeClr val="tx1">
                    <a:alpha val="60000"/>
                  </a:schemeClr>
                </a:solidFill>
              </a:rPr>
              <a:t>This presentation considers the ramifications of potentially radical transformation protest Cuba.</a:t>
            </a:r>
          </a:p>
          <a:p>
            <a:r>
              <a:rPr lang="en-US" sz="1800" b="1" dirty="0">
                <a:solidFill>
                  <a:schemeClr val="tx1">
                    <a:alpha val="60000"/>
                  </a:schemeClr>
                </a:solidFill>
              </a:rPr>
              <a:t>Weaves together a number of critical stands that now produce an effort to accept and internalize at least a limited role for popular protests, while suppressing the rest.  </a:t>
            </a:r>
          </a:p>
          <a:p>
            <a:r>
              <a:rPr lang="en-US" sz="1800" b="1" dirty="0">
                <a:solidFill>
                  <a:schemeClr val="tx1">
                    <a:alpha val="60000"/>
                  </a:schemeClr>
                </a:solidFill>
              </a:rPr>
              <a:t>Interlinkages between</a:t>
            </a:r>
          </a:p>
          <a:p>
            <a:pPr lvl="1"/>
            <a:r>
              <a:rPr lang="en-US" sz="1800" b="1" dirty="0">
                <a:solidFill>
                  <a:schemeClr val="tx1">
                    <a:alpha val="60000"/>
                  </a:schemeClr>
                </a:solidFill>
              </a:rPr>
              <a:t> the move to popular consultation and referenda in Cuba, </a:t>
            </a:r>
          </a:p>
          <a:p>
            <a:pPr lvl="1"/>
            <a:r>
              <a:rPr lang="en-US" sz="1800" b="1" dirty="0">
                <a:solidFill>
                  <a:schemeClr val="tx1">
                    <a:alpha val="60000"/>
                  </a:schemeClr>
                </a:solidFill>
              </a:rPr>
              <a:t>the 11 July protests, and </a:t>
            </a:r>
          </a:p>
          <a:p>
            <a:pPr lvl="1"/>
            <a:r>
              <a:rPr lang="en-US" sz="1800" b="1" dirty="0">
                <a:solidFill>
                  <a:schemeClr val="tx1">
                    <a:alpha val="60000"/>
                  </a:schemeClr>
                </a:solidFill>
              </a:rPr>
              <a:t>the reshaping of the cultures of protests in 2022.  </a:t>
            </a:r>
          </a:p>
          <a:p>
            <a:r>
              <a:rPr lang="en-US" sz="1800" b="1" dirty="0">
                <a:solidFill>
                  <a:schemeClr val="tx1">
                    <a:alpha val="60000"/>
                  </a:schemeClr>
                </a:solidFill>
              </a:rPr>
              <a:t>The implications </a:t>
            </a:r>
          </a:p>
          <a:p>
            <a:pPr lvl="1"/>
            <a:r>
              <a:rPr lang="en-US" sz="1800" b="1" dirty="0">
                <a:solidFill>
                  <a:schemeClr val="tx1">
                    <a:alpha val="60000"/>
                  </a:schemeClr>
                </a:solidFill>
              </a:rPr>
              <a:t>For the United States and the Cuban diaspora, the changes point to the eventual triumph of some form of liberal democracy in Cuba; </a:t>
            </a:r>
          </a:p>
          <a:p>
            <a:pPr lvl="1"/>
            <a:r>
              <a:rPr lang="en-US" sz="1800" b="1" dirty="0">
                <a:solidFill>
                  <a:schemeClr val="tx1">
                    <a:alpha val="60000"/>
                  </a:schemeClr>
                </a:solidFill>
              </a:rPr>
              <a:t>For the Cuban establishment, the changes point to a much needed reform of the political system. </a:t>
            </a:r>
          </a:p>
          <a:p>
            <a:pPr lvl="1"/>
            <a:r>
              <a:rPr lang="en-US" sz="1800" b="1" dirty="0">
                <a:solidFill>
                  <a:schemeClr val="tx1">
                    <a:alpha val="60000"/>
                  </a:schemeClr>
                </a:solidFill>
              </a:rPr>
              <a:t>For Constitutional ordering :  </a:t>
            </a:r>
            <a:r>
              <a:rPr lang="en-US" sz="1800" dirty="0"/>
              <a:t>It is that </a:t>
            </a:r>
            <a:r>
              <a:rPr lang="en-US" sz="1800" b="1" i="1" dirty="0">
                <a:solidFill>
                  <a:srgbClr val="C00000"/>
                </a:solidFill>
              </a:rPr>
              <a:t>collision between the development of Party and mass expectations translated into political action </a:t>
            </a:r>
            <a:r>
              <a:rPr lang="en-US" sz="1800" dirty="0"/>
              <a:t>that reveals the great fissures and challenges that face Party, State, and mass collectives in Cuba after 2021.</a:t>
            </a:r>
            <a:endParaRPr lang="en-US" sz="1800" b="1" dirty="0">
              <a:solidFill>
                <a:schemeClr val="tx1">
                  <a:alpha val="60000"/>
                </a:schemeClr>
              </a:solidFill>
            </a:endParaRPr>
          </a:p>
          <a:p>
            <a:endParaRPr lang="en-US" sz="1400" dirty="0">
              <a:solidFill>
                <a:schemeClr val="tx1">
                  <a:alpha val="60000"/>
                </a:schemeClr>
              </a:solidFill>
            </a:endParaRPr>
          </a:p>
        </p:txBody>
      </p:sp>
      <p:pic>
        <p:nvPicPr>
          <p:cNvPr id="10" name="Content Placeholder 9" descr="Logo&#10;&#10;Description automatically generated">
            <a:extLst>
              <a:ext uri="{FF2B5EF4-FFF2-40B4-BE49-F238E27FC236}">
                <a16:creationId xmlns:a16="http://schemas.microsoft.com/office/drawing/2014/main" id="{B1BD918F-8C2B-A20E-B309-CE840E26BFBC}"/>
              </a:ext>
            </a:extLst>
          </p:cNvPr>
          <p:cNvPicPr>
            <a:picLocks noGrp="1" noChangeAspect="1"/>
          </p:cNvPicPr>
          <p:nvPr>
            <p:ph sz="half" idx="2"/>
          </p:nvPr>
        </p:nvPicPr>
        <p:blipFill>
          <a:blip r:embed="rId2"/>
          <a:stretch>
            <a:fillRect/>
          </a:stretch>
        </p:blipFill>
        <p:spPr>
          <a:xfrm>
            <a:off x="8082307" y="565247"/>
            <a:ext cx="3914164" cy="5529797"/>
          </a:xfrm>
          <a:prstGeom prst="rect">
            <a:avLst/>
          </a:prstGeom>
        </p:spPr>
      </p:pic>
    </p:spTree>
    <p:extLst>
      <p:ext uri="{BB962C8B-B14F-4D97-AF65-F5344CB8AC3E}">
        <p14:creationId xmlns:p14="http://schemas.microsoft.com/office/powerpoint/2010/main" val="2548541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2E43EC3-168D-1F36-6506-188CB9A5914D}"/>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dirty="0"/>
              <a:t>Cuba Legal Historical Background</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77E3358-EBCA-872F-1546-A994A9EB3B34}"/>
              </a:ext>
            </a:extLst>
          </p:cNvPr>
          <p:cNvSpPr>
            <a:spLocks noGrp="1"/>
          </p:cNvSpPr>
          <p:nvPr>
            <p:ph sz="half" idx="1"/>
          </p:nvPr>
        </p:nvSpPr>
        <p:spPr>
          <a:xfrm>
            <a:off x="185352" y="2872898"/>
            <a:ext cx="4698318" cy="3985101"/>
          </a:xfrm>
        </p:spPr>
        <p:txBody>
          <a:bodyPr vert="horz" lIns="91440" tIns="45720" rIns="91440" bIns="45720" rtlCol="0">
            <a:normAutofit fontScale="92500" lnSpcReduction="10000"/>
          </a:bodyPr>
          <a:lstStyle/>
          <a:p>
            <a:r>
              <a:rPr lang="en-US" sz="1700" dirty="0"/>
              <a:t>Before 1492—Taino rule through caciques</a:t>
            </a:r>
          </a:p>
          <a:p>
            <a:r>
              <a:rPr lang="en-US" sz="1700" dirty="0"/>
              <a:t>1492-1898 Spanish colony</a:t>
            </a:r>
          </a:p>
          <a:p>
            <a:r>
              <a:rPr lang="en-US" sz="1700" dirty="0"/>
              <a:t>1898.1901 Military occupation</a:t>
            </a:r>
          </a:p>
          <a:p>
            <a:r>
              <a:rPr lang="en-US" sz="1700" dirty="0"/>
              <a:t>1901-1934 Teller/Platt Amendment (US interventions: 1906, 1912, 1917, 1920)</a:t>
            </a:r>
          </a:p>
          <a:p>
            <a:r>
              <a:rPr lang="en-US" sz="1700" dirty="0"/>
              <a:t>1934-1959 Good Neighbor policy</a:t>
            </a:r>
          </a:p>
          <a:p>
            <a:r>
              <a:rPr lang="en-US" sz="1700" dirty="0"/>
              <a:t>1959 -1976 Military dictatorship </a:t>
            </a:r>
          </a:p>
          <a:p>
            <a:r>
              <a:rPr lang="en-US" sz="1700" dirty="0"/>
              <a:t>1976-present establishment of a Marxist-Leninist form of government</a:t>
            </a:r>
          </a:p>
          <a:p>
            <a:r>
              <a:rPr lang="en-US" sz="1700" dirty="0"/>
              <a:t>2008 Reform and Opening Up</a:t>
            </a:r>
          </a:p>
          <a:p>
            <a:r>
              <a:rPr lang="en-US" sz="1700" dirty="0"/>
              <a:t>2017 Reaction 7</a:t>
            </a:r>
            <a:r>
              <a:rPr lang="en-US" sz="1700" baseline="30000" dirty="0"/>
              <a:t>th</a:t>
            </a:r>
            <a:r>
              <a:rPr lang="en-US" sz="1700" dirty="0"/>
              <a:t> Party Congress</a:t>
            </a:r>
          </a:p>
          <a:p>
            <a:r>
              <a:rPr lang="en-US" sz="1700" dirty="0"/>
              <a:t>2021 Retrenchment 8</a:t>
            </a:r>
            <a:r>
              <a:rPr lang="en-US" sz="1700" baseline="30000" dirty="0"/>
              <a:t>th</a:t>
            </a:r>
            <a:r>
              <a:rPr lang="en-US" sz="1700" dirty="0"/>
              <a:t> Congress</a:t>
            </a:r>
          </a:p>
          <a:p>
            <a:r>
              <a:rPr lang="en-US" sz="1700" dirty="0"/>
              <a:t>2021 Explosion</a:t>
            </a:r>
          </a:p>
        </p:txBody>
      </p:sp>
      <p:pic>
        <p:nvPicPr>
          <p:cNvPr id="6" name="Content Placeholder 5" descr="A picture containing text, book, different, several&#10;&#10;Description automatically generated">
            <a:extLst>
              <a:ext uri="{FF2B5EF4-FFF2-40B4-BE49-F238E27FC236}">
                <a16:creationId xmlns:a16="http://schemas.microsoft.com/office/drawing/2014/main" id="{4CF1BB10-659A-5AE1-628E-702503A945DE}"/>
              </a:ext>
            </a:extLst>
          </p:cNvPr>
          <p:cNvPicPr>
            <a:picLocks noGrp="1" noChangeAspect="1"/>
          </p:cNvPicPr>
          <p:nvPr>
            <p:ph sz="half" idx="2"/>
          </p:nvPr>
        </p:nvPicPr>
        <p:blipFill rotWithShape="1">
          <a:blip r:embed="rId2"/>
          <a:srcRect l="14422" r="2639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45858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C5782D3-6CED-43A7-BE35-09C48F809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6">
            <a:extLst>
              <a:ext uri="{FF2B5EF4-FFF2-40B4-BE49-F238E27FC236}">
                <a16:creationId xmlns:a16="http://schemas.microsoft.com/office/drawing/2014/main" id="{6721F593-ECD2-4B5B-AAE4-0866A4CDC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7">
            <a:extLst>
              <a:ext uri="{FF2B5EF4-FFF2-40B4-BE49-F238E27FC236}">
                <a16:creationId xmlns:a16="http://schemas.microsoft.com/office/drawing/2014/main" id="{71DEE99F-D18C-4025-BA3F-CEBF5258E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Rectangle 8">
            <a:extLst>
              <a:ext uri="{FF2B5EF4-FFF2-40B4-BE49-F238E27FC236}">
                <a16:creationId xmlns:a16="http://schemas.microsoft.com/office/drawing/2014/main" id="{976FA5D9-3A7C-4FA7-9BA8-1905D703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0808D163-8C50-0B76-850D-6EE535BDA004}"/>
              </a:ext>
            </a:extLst>
          </p:cNvPr>
          <p:cNvSpPr>
            <a:spLocks noGrp="1"/>
          </p:cNvSpPr>
          <p:nvPr>
            <p:ph type="title"/>
          </p:nvPr>
        </p:nvSpPr>
        <p:spPr>
          <a:xfrm>
            <a:off x="7835104" y="1213968"/>
            <a:ext cx="3220127" cy="1132186"/>
          </a:xfrm>
        </p:spPr>
        <p:txBody>
          <a:bodyPr vert="horz" lIns="91440" tIns="45720" rIns="91440" bIns="45720" rtlCol="0" anchor="b">
            <a:normAutofit/>
          </a:bodyPr>
          <a:lstStyle/>
          <a:p>
            <a:r>
              <a:rPr lang="en-US" sz="3600" dirty="0">
                <a:solidFill>
                  <a:srgbClr val="FFFFFF"/>
                </a:solidFill>
              </a:rPr>
              <a:t>State Generated Mass Action</a:t>
            </a:r>
          </a:p>
        </p:txBody>
      </p:sp>
      <p:pic>
        <p:nvPicPr>
          <p:cNvPr id="6" name="Content Placeholder 5" descr="A person standing at a podium&#10;&#10;Description automatically generated with low confidence">
            <a:extLst>
              <a:ext uri="{FF2B5EF4-FFF2-40B4-BE49-F238E27FC236}">
                <a16:creationId xmlns:a16="http://schemas.microsoft.com/office/drawing/2014/main" id="{7BA0F8EC-657B-B4D2-6992-7337BA491884}"/>
              </a:ext>
            </a:extLst>
          </p:cNvPr>
          <p:cNvPicPr>
            <a:picLocks noGrp="1" noChangeAspect="1"/>
          </p:cNvPicPr>
          <p:nvPr>
            <p:ph sz="half" idx="1"/>
          </p:nvPr>
        </p:nvPicPr>
        <p:blipFill rotWithShape="1">
          <a:blip r:embed="rId2"/>
          <a:srcRect l="24801" r="4160"/>
          <a:stretch/>
        </p:blipFill>
        <p:spPr>
          <a:xfrm>
            <a:off x="804101" y="804101"/>
            <a:ext cx="6730556" cy="5249798"/>
          </a:xfrm>
          <a:prstGeom prst="rect">
            <a:avLst/>
          </a:prstGeom>
        </p:spPr>
      </p:pic>
      <p:sp>
        <p:nvSpPr>
          <p:cNvPr id="4" name="Content Placeholder 3">
            <a:extLst>
              <a:ext uri="{FF2B5EF4-FFF2-40B4-BE49-F238E27FC236}">
                <a16:creationId xmlns:a16="http://schemas.microsoft.com/office/drawing/2014/main" id="{EA1AE776-8A7A-1B87-2FDE-55A94F21109C}"/>
              </a:ext>
            </a:extLst>
          </p:cNvPr>
          <p:cNvSpPr>
            <a:spLocks noGrp="1"/>
          </p:cNvSpPr>
          <p:nvPr>
            <p:ph sz="half" idx="2"/>
          </p:nvPr>
        </p:nvSpPr>
        <p:spPr>
          <a:xfrm>
            <a:off x="7835105" y="2346155"/>
            <a:ext cx="3264916" cy="3707744"/>
          </a:xfrm>
        </p:spPr>
        <p:txBody>
          <a:bodyPr vert="horz" lIns="91440" tIns="45720" rIns="91440" bIns="45720" rtlCol="0" anchor="t">
            <a:normAutofit/>
          </a:bodyPr>
          <a:lstStyle/>
          <a:p>
            <a:r>
              <a:rPr lang="en-US" sz="2000" dirty="0">
                <a:solidFill>
                  <a:srgbClr val="FFFFFF"/>
                </a:solidFill>
              </a:rPr>
              <a:t>1</a:t>
            </a:r>
            <a:r>
              <a:rPr lang="en-US" sz="2000" baseline="30000" dirty="0">
                <a:solidFill>
                  <a:srgbClr val="FFFFFF"/>
                </a:solidFill>
              </a:rPr>
              <a:t>st</a:t>
            </a:r>
            <a:r>
              <a:rPr lang="en-US" sz="2000" dirty="0">
                <a:solidFill>
                  <a:srgbClr val="FFFFFF"/>
                </a:solidFill>
              </a:rPr>
              <a:t> Havana Declaration 1960</a:t>
            </a:r>
          </a:p>
          <a:p>
            <a:pPr lvl="1"/>
            <a:r>
              <a:rPr lang="en-US" sz="1600" dirty="0">
                <a:solidFill>
                  <a:srgbClr val="FFFFFF"/>
                </a:solidFill>
              </a:rPr>
              <a:t>Rejected condemnation by OAS Treaty the alliance of Cuba with PRC and USSR</a:t>
            </a:r>
          </a:p>
          <a:p>
            <a:pPr lvl="1"/>
            <a:r>
              <a:rPr lang="en-US" sz="1600" dirty="0">
                <a:solidFill>
                  <a:srgbClr val="FFFFFF"/>
                </a:solidFill>
              </a:rPr>
              <a:t>Popular acclamation</a:t>
            </a:r>
          </a:p>
          <a:p>
            <a:r>
              <a:rPr lang="en-US" sz="2000" dirty="0">
                <a:solidFill>
                  <a:srgbClr val="FFFFFF"/>
                </a:solidFill>
              </a:rPr>
              <a:t>2</a:t>
            </a:r>
            <a:r>
              <a:rPr lang="en-US" sz="2000" baseline="30000" dirty="0">
                <a:solidFill>
                  <a:srgbClr val="FFFFFF"/>
                </a:solidFill>
              </a:rPr>
              <a:t>nd</a:t>
            </a:r>
            <a:r>
              <a:rPr lang="en-US" sz="2000" dirty="0">
                <a:solidFill>
                  <a:srgbClr val="FFFFFF"/>
                </a:solidFill>
              </a:rPr>
              <a:t> Havana Declaration 1962</a:t>
            </a:r>
          </a:p>
          <a:p>
            <a:pPr lvl="1"/>
            <a:r>
              <a:rPr lang="en-US" sz="1600" dirty="0">
                <a:solidFill>
                  <a:srgbClr val="FFFFFF"/>
                </a:solidFill>
              </a:rPr>
              <a:t>Popular acclamation of masses whether Cuban or not</a:t>
            </a:r>
          </a:p>
          <a:p>
            <a:pPr lvl="1"/>
            <a:r>
              <a:rPr lang="en-US" sz="1600" dirty="0">
                <a:solidFill>
                  <a:srgbClr val="FFFFFF"/>
                </a:solidFill>
              </a:rPr>
              <a:t>The duty of revolutionaries is to make revolution</a:t>
            </a:r>
          </a:p>
          <a:p>
            <a:pPr lvl="1"/>
            <a:endParaRPr lang="en-US" sz="1600" dirty="0">
              <a:solidFill>
                <a:srgbClr val="FFFFFF"/>
              </a:solidFill>
            </a:endParaRPr>
          </a:p>
          <a:p>
            <a:pPr lvl="1"/>
            <a:endParaRPr lang="en-US" sz="1600" dirty="0">
              <a:solidFill>
                <a:srgbClr val="FFFFFF"/>
              </a:solidFill>
            </a:endParaRPr>
          </a:p>
          <a:p>
            <a:endParaRPr lang="en-US" sz="2000" dirty="0">
              <a:solidFill>
                <a:srgbClr val="FFFFFF"/>
              </a:solidFill>
            </a:endParaRPr>
          </a:p>
        </p:txBody>
      </p:sp>
      <p:sp>
        <p:nvSpPr>
          <p:cNvPr id="19" name="Rectangle 8">
            <a:extLst>
              <a:ext uri="{FF2B5EF4-FFF2-40B4-BE49-F238E27FC236}">
                <a16:creationId xmlns:a16="http://schemas.microsoft.com/office/drawing/2014/main" id="{4652D57C-331F-43B8-9C07-69FBA9C02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671258" y="1530154"/>
            <a:ext cx="520741"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570789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7CDE7-AB01-BF75-44AA-918F6A95BF4E}"/>
              </a:ext>
            </a:extLst>
          </p:cNvPr>
          <p:cNvSpPr>
            <a:spLocks noGrp="1"/>
          </p:cNvSpPr>
          <p:nvPr>
            <p:ph type="title"/>
          </p:nvPr>
        </p:nvSpPr>
        <p:spPr>
          <a:xfrm>
            <a:off x="648928" y="338328"/>
            <a:ext cx="3685032" cy="1608328"/>
          </a:xfrm>
        </p:spPr>
        <p:txBody>
          <a:bodyPr vert="horz" lIns="91440" tIns="45720" rIns="91440" bIns="45720" rtlCol="0" anchor="ctr">
            <a:normAutofit/>
          </a:bodyPr>
          <a:lstStyle/>
          <a:p>
            <a:r>
              <a:rPr lang="en-US" sz="3300" dirty="0"/>
              <a:t>From Mass Consultation to Popular Referendum</a:t>
            </a:r>
          </a:p>
        </p:txBody>
      </p:sp>
      <p:sp>
        <p:nvSpPr>
          <p:cNvPr id="3" name="Content Placeholder 2">
            <a:extLst>
              <a:ext uri="{FF2B5EF4-FFF2-40B4-BE49-F238E27FC236}">
                <a16:creationId xmlns:a16="http://schemas.microsoft.com/office/drawing/2014/main" id="{69C016E4-3385-E966-615D-458775E936E9}"/>
              </a:ext>
            </a:extLst>
          </p:cNvPr>
          <p:cNvSpPr>
            <a:spLocks noGrp="1"/>
          </p:cNvSpPr>
          <p:nvPr>
            <p:ph sz="half" idx="1"/>
          </p:nvPr>
        </p:nvSpPr>
        <p:spPr>
          <a:xfrm>
            <a:off x="4864100" y="338328"/>
            <a:ext cx="6675627" cy="1605083"/>
          </a:xfrm>
        </p:spPr>
        <p:txBody>
          <a:bodyPr vert="horz" lIns="91440" tIns="45720" rIns="91440" bIns="45720" rtlCol="0" anchor="ctr">
            <a:normAutofit/>
          </a:bodyPr>
          <a:lstStyle/>
          <a:p>
            <a:r>
              <a:rPr lang="en-US" sz="1400" dirty="0"/>
              <a:t>Lineamientos (2008)</a:t>
            </a:r>
          </a:p>
          <a:p>
            <a:r>
              <a:rPr lang="en-US" sz="1400" dirty="0"/>
              <a:t>Constitutional Amendment (2019)</a:t>
            </a:r>
          </a:p>
          <a:p>
            <a:r>
              <a:rPr lang="en-US" sz="1400" dirty="0"/>
              <a:t>New Family Law (2022)</a:t>
            </a:r>
          </a:p>
          <a:p>
            <a:r>
              <a:rPr lang="en-US" sz="1400" dirty="0"/>
              <a:t>Partial consultations</a:t>
            </a:r>
          </a:p>
          <a:p>
            <a:pPr lvl="1"/>
            <a:r>
              <a:rPr lang="en-US" sz="1400" dirty="0"/>
              <a:t>PCC political documents </a:t>
            </a:r>
          </a:p>
        </p:txBody>
      </p:sp>
      <p:sp>
        <p:nvSpPr>
          <p:cNvPr id="15" name="Rectangle 14">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211010"/>
            <a:ext cx="12192002" cy="464699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ounded Rectangle 26">
            <a:extLst>
              <a:ext uri="{FF2B5EF4-FFF2-40B4-BE49-F238E27FC236}">
                <a16:creationId xmlns:a16="http://schemas.microsoft.com/office/drawing/2014/main" id="{1B10F861-B8F1-49C7-BD58-EAB20CEE7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Diagram&#10;&#10;Description automatically generated">
            <a:extLst>
              <a:ext uri="{FF2B5EF4-FFF2-40B4-BE49-F238E27FC236}">
                <a16:creationId xmlns:a16="http://schemas.microsoft.com/office/drawing/2014/main" id="{83E687E1-142C-052E-5C5C-C1C5B955EC65}"/>
              </a:ext>
            </a:extLst>
          </p:cNvPr>
          <p:cNvPicPr>
            <a:picLocks noChangeAspect="1"/>
          </p:cNvPicPr>
          <p:nvPr/>
        </p:nvPicPr>
        <p:blipFill>
          <a:blip r:embed="rId2"/>
          <a:stretch>
            <a:fillRect/>
          </a:stretch>
        </p:blipFill>
        <p:spPr>
          <a:xfrm>
            <a:off x="1359243" y="2639625"/>
            <a:ext cx="3434238" cy="3394612"/>
          </a:xfrm>
          <a:prstGeom prst="rect">
            <a:avLst/>
          </a:prstGeom>
        </p:spPr>
      </p:pic>
      <p:sp>
        <p:nvSpPr>
          <p:cNvPr id="19" name="Rounded Rectangle 16">
            <a:extLst>
              <a:ext uri="{FF2B5EF4-FFF2-40B4-BE49-F238E27FC236}">
                <a16:creationId xmlns:a16="http://schemas.microsoft.com/office/drawing/2014/main" id="{61F6E425-22AB-4DA2-8FAC-58ADB58EF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Content Placeholder 13" descr="A picture containing text, outdoor&#10;&#10;Description automatically generated">
            <a:extLst>
              <a:ext uri="{FF2B5EF4-FFF2-40B4-BE49-F238E27FC236}">
                <a16:creationId xmlns:a16="http://schemas.microsoft.com/office/drawing/2014/main" id="{24C570C8-286F-743C-B400-BB30C602C471}"/>
              </a:ext>
            </a:extLst>
          </p:cNvPr>
          <p:cNvPicPr>
            <a:picLocks noGrp="1" noChangeAspect="1"/>
          </p:cNvPicPr>
          <p:nvPr>
            <p:ph sz="half" idx="2"/>
          </p:nvPr>
        </p:nvPicPr>
        <p:blipFill>
          <a:blip r:embed="rId3"/>
          <a:stretch>
            <a:fillRect/>
          </a:stretch>
        </p:blipFill>
        <p:spPr>
          <a:xfrm>
            <a:off x="6650253" y="2940908"/>
            <a:ext cx="4889473" cy="2958355"/>
          </a:xfrm>
        </p:spPr>
      </p:pic>
    </p:spTree>
    <p:extLst>
      <p:ext uri="{BB962C8B-B14F-4D97-AF65-F5344CB8AC3E}">
        <p14:creationId xmlns:p14="http://schemas.microsoft.com/office/powerpoint/2010/main" val="981895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8D436F-9ACD-4C92-AFC8-C934C527A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90538E0-A884-4E60-A6AB-77D830E2F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B98B38B-E2B4-780C-6AF2-000A329C46BA}"/>
              </a:ext>
            </a:extLst>
          </p:cNvPr>
          <p:cNvSpPr>
            <a:spLocks noGrp="1"/>
          </p:cNvSpPr>
          <p:nvPr>
            <p:ph type="title"/>
          </p:nvPr>
        </p:nvSpPr>
        <p:spPr>
          <a:xfrm>
            <a:off x="1901162" y="3050434"/>
            <a:ext cx="3722933" cy="757130"/>
          </a:xfrm>
          <a:ln w="25400" cap="sq">
            <a:solidFill>
              <a:srgbClr val="FFFFFF"/>
            </a:solidFill>
            <a:miter lim="800000"/>
          </a:ln>
        </p:spPr>
        <p:txBody>
          <a:bodyPr wrap="square">
            <a:normAutofit/>
          </a:bodyPr>
          <a:lstStyle/>
          <a:p>
            <a:pPr algn="ctr"/>
            <a:r>
              <a:rPr lang="en-US" sz="2400" dirty="0">
                <a:solidFill>
                  <a:srgbClr val="FFFFFF"/>
                </a:solidFill>
              </a:rPr>
              <a:t>Suppression of All Other Mass Manifestations</a:t>
            </a:r>
          </a:p>
        </p:txBody>
      </p:sp>
      <p:sp>
        <p:nvSpPr>
          <p:cNvPr id="13" name="Rectangle 12">
            <a:extLst>
              <a:ext uri="{FF2B5EF4-FFF2-40B4-BE49-F238E27FC236}">
                <a16:creationId xmlns:a16="http://schemas.microsoft.com/office/drawing/2014/main" id="{DB0D7DD0-1C67-4D4C-9E06-678233DB8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rgbClr val="40404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C90E2AE-4BB4-C6AB-F5EE-E6F583DA732B}"/>
              </a:ext>
            </a:extLst>
          </p:cNvPr>
          <p:cNvSpPr>
            <a:spLocks noGrp="1"/>
          </p:cNvSpPr>
          <p:nvPr>
            <p:ph sz="half" idx="1"/>
          </p:nvPr>
        </p:nvSpPr>
        <p:spPr>
          <a:xfrm>
            <a:off x="6574536" y="640080"/>
            <a:ext cx="5053066" cy="2546604"/>
          </a:xfrm>
        </p:spPr>
        <p:txBody>
          <a:bodyPr>
            <a:normAutofit/>
          </a:bodyPr>
          <a:lstStyle/>
          <a:p>
            <a:r>
              <a:rPr lang="en-US" sz="1900" b="1" i="1" dirty="0"/>
              <a:t>Benito Mussolini 1939</a:t>
            </a:r>
          </a:p>
          <a:p>
            <a:r>
              <a:rPr lang="en-US" sz="1900" dirty="0">
                <a:latin typeface="Times New Roman" panose="02020603050405020304" pitchFamily="18" charset="0"/>
              </a:rPr>
              <a:t>. . . </a:t>
            </a:r>
            <a:r>
              <a:rPr lang="en-US" sz="1900" dirty="0">
                <a:effectLst/>
                <a:latin typeface="Times New Roman" panose="02020603050405020304" pitchFamily="18" charset="0"/>
              </a:rPr>
              <a:t>for the Fascist, </a:t>
            </a:r>
            <a:r>
              <a:rPr lang="en-US" sz="1900" b="1" i="1" dirty="0">
                <a:effectLst/>
                <a:latin typeface="Times New Roman" panose="02020603050405020304" pitchFamily="18" charset="0"/>
              </a:rPr>
              <a:t>everything is in the State, and nothing human or spiritual exists, much less has value, outside the State</a:t>
            </a:r>
            <a:r>
              <a:rPr lang="en-US" sz="1900" dirty="0">
                <a:effectLst/>
                <a:latin typeface="Times New Roman" panose="02020603050405020304" pitchFamily="18" charset="0"/>
              </a:rPr>
              <a:t>. In this sense Fascism is totalitarian, and the Fascist State, the synthesis and unity of all values, interprets,</a:t>
            </a:r>
            <a:br>
              <a:rPr lang="en-US" sz="1900" dirty="0"/>
            </a:br>
            <a:r>
              <a:rPr lang="en-US" sz="1900" dirty="0">
                <a:effectLst/>
                <a:latin typeface="Times New Roman" panose="02020603050405020304" pitchFamily="18" charset="0"/>
              </a:rPr>
              <a:t>develops and gives strength to the whole life of the people. (“The Doctrine of Fascism)</a:t>
            </a:r>
            <a:endParaRPr lang="en-US" sz="1900" dirty="0"/>
          </a:p>
          <a:p>
            <a:endParaRPr lang="en-US" sz="1900" dirty="0"/>
          </a:p>
        </p:txBody>
      </p:sp>
      <p:sp>
        <p:nvSpPr>
          <p:cNvPr id="4" name="Content Placeholder 3">
            <a:extLst>
              <a:ext uri="{FF2B5EF4-FFF2-40B4-BE49-F238E27FC236}">
                <a16:creationId xmlns:a16="http://schemas.microsoft.com/office/drawing/2014/main" id="{C395985B-4FE4-95BB-0FC1-ADF812B24F91}"/>
              </a:ext>
            </a:extLst>
          </p:cNvPr>
          <p:cNvSpPr>
            <a:spLocks noGrp="1"/>
          </p:cNvSpPr>
          <p:nvPr>
            <p:ph sz="half" idx="2"/>
          </p:nvPr>
        </p:nvSpPr>
        <p:spPr>
          <a:xfrm>
            <a:off x="6570204" y="3671315"/>
            <a:ext cx="5057398" cy="2546605"/>
          </a:xfrm>
        </p:spPr>
        <p:txBody>
          <a:bodyPr>
            <a:normAutofit/>
          </a:bodyPr>
          <a:lstStyle/>
          <a:p>
            <a:r>
              <a:rPr lang="en-US" sz="1600" b="1" i="1" dirty="0"/>
              <a:t>Fidel Castro 1961 </a:t>
            </a:r>
            <a:r>
              <a:rPr lang="en-US" sz="1600" dirty="0"/>
              <a:t>Speech to Intellectuals </a:t>
            </a:r>
          </a:p>
          <a:p>
            <a:r>
              <a:rPr lang="en-US" sz="1600" dirty="0"/>
              <a:t>This means that </a:t>
            </a:r>
            <a:r>
              <a:rPr lang="en-US" sz="1600" b="1" i="1" dirty="0"/>
              <a:t>within the Revolution, everything goes; against the Revolution, nothing</a:t>
            </a:r>
            <a:r>
              <a:rPr lang="en-US" sz="1600" dirty="0"/>
              <a:t>. Nothing against the Revolution, because the Revolution has its rights also, and the first right of the Revolution is the right to exist, and no one can stand against the right of the Revolution to be and to exist, No one can rightfully claim a right against the Revolution. Since it takes in the interests of the people and Signifies the interests of the entire nation.</a:t>
            </a:r>
          </a:p>
        </p:txBody>
      </p:sp>
    </p:spTree>
    <p:extLst>
      <p:ext uri="{BB962C8B-B14F-4D97-AF65-F5344CB8AC3E}">
        <p14:creationId xmlns:p14="http://schemas.microsoft.com/office/powerpoint/2010/main" val="25362686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1133</TotalTime>
  <Words>3222</Words>
  <Application>Microsoft Macintosh PowerPoint</Application>
  <PresentationFormat>Widescreen</PresentationFormat>
  <Paragraphs>230</Paragraphs>
  <Slides>28</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Bodoni 72</vt:lpstr>
      <vt:lpstr>Calibri</vt:lpstr>
      <vt:lpstr>Calibri Light</vt:lpstr>
      <vt:lpstr>Helvetica</vt:lpstr>
      <vt:lpstr>Times New Roman</vt:lpstr>
      <vt:lpstr>Office Theme</vt:lpstr>
      <vt:lpstr>From 11 July 2021 to Hurricane Ian in 2022:  The Transformation of Mass Protests in Cuba and its Consequences  </vt:lpstr>
      <vt:lpstr>Popular Protests, Legality</vt:lpstr>
      <vt:lpstr>Legitimacy</vt:lpstr>
      <vt:lpstr>Two Protests</vt:lpstr>
      <vt:lpstr>Roadmap</vt:lpstr>
      <vt:lpstr>Cuba Legal Historical Background</vt:lpstr>
      <vt:lpstr>State Generated Mass Action</vt:lpstr>
      <vt:lpstr>From Mass Consultation to Popular Referendum</vt:lpstr>
      <vt:lpstr>Suppression of All Other Mass Manifestations</vt:lpstr>
      <vt:lpstr>Reform and Counter-Revolution 1997-2017 </vt:lpstr>
      <vt:lpstr>Survival and the 5th Congress (1997)</vt:lpstr>
      <vt:lpstr>The Revolution of the 6th PCC Congress (2011)</vt:lpstr>
      <vt:lpstr>The Counter-Revolution of the 7th PCC Congress</vt:lpstr>
      <vt:lpstr>The 8th Congress and Stasis</vt:lpstr>
      <vt:lpstr>From the Self-Reflection of the 8th Congress to the Explosion of the Masses</vt:lpstr>
      <vt:lpstr>Unraveling and explosion</vt:lpstr>
      <vt:lpstr>Mass Response of 11 July 2021:  Move to Democracy or Maoist Rectification From Below?</vt:lpstr>
      <vt:lpstr>A Different Kind of Protest</vt:lpstr>
      <vt:lpstr>The Consequences From a Leninist Perspective</vt:lpstr>
      <vt:lpstr>An Iconoclast Perspective: Analysis and Engagement With “Acerca de las protestas en Cuba del 11 de julio,” Comunistas Blog (English version here)</vt:lpstr>
      <vt:lpstr>The Response</vt:lpstr>
      <vt:lpstr>Hurricane Ian</vt:lpstr>
      <vt:lpstr>Will the Protests Bring Down the Government?</vt:lpstr>
      <vt:lpstr>Inertia</vt:lpstr>
      <vt:lpstr>An Undiscovered Alignment?</vt:lpstr>
      <vt:lpstr>From Violence to Rectification— The Protests and the Hong Kong Playbook</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11 July 2021 to Hurricane Ian in 2022:  The Transformation of Mass Protests in Cuba and its Consequences  </dc:title>
  <dc:creator>Backer, Larry Cata</dc:creator>
  <cp:lastModifiedBy>Backer, Larry Cata</cp:lastModifiedBy>
  <cp:revision>15</cp:revision>
  <dcterms:created xsi:type="dcterms:W3CDTF">2022-10-24T18:34:22Z</dcterms:created>
  <dcterms:modified xsi:type="dcterms:W3CDTF">2022-10-26T12:19:21Z</dcterms:modified>
</cp:coreProperties>
</file>