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75" r:id="rId5"/>
    <p:sldId id="259" r:id="rId6"/>
    <p:sldId id="264" r:id="rId7"/>
    <p:sldId id="276" r:id="rId8"/>
    <p:sldId id="260" r:id="rId9"/>
    <p:sldId id="279" r:id="rId10"/>
    <p:sldId id="278" r:id="rId11"/>
    <p:sldId id="261" r:id="rId12"/>
    <p:sldId id="281" r:id="rId13"/>
    <p:sldId id="280" r:id="rId14"/>
    <p:sldId id="262" r:id="rId15"/>
    <p:sldId id="277" r:id="rId16"/>
    <p:sldId id="282" r:id="rId17"/>
    <p:sldId id="266" r:id="rId18"/>
    <p:sldId id="263" r:id="rId19"/>
    <p:sldId id="265" r:id="rId20"/>
    <p:sldId id="267" r:id="rId21"/>
    <p:sldId id="283" r:id="rId22"/>
    <p:sldId id="284" r:id="rId23"/>
    <p:sldId id="285" r:id="rId24"/>
    <p:sldId id="27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3A373A-B675-21DA-C53D-6B5F1D74EDFA}" name="Dressler Jr., Michael Alan" initials="DJMA" userId="S::mad6577@psu.edu::e07b1ba7-7cad-4acc-b59a-11a07ad72ada"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52"/>
    <p:restoredTop sz="94694"/>
  </p:normalViewPr>
  <p:slideViewPr>
    <p:cSldViewPr snapToGrid="0" snapToObjects="1">
      <p:cViewPr varScale="1">
        <p:scale>
          <a:sx n="121" d="100"/>
          <a:sy n="121" d="100"/>
        </p:scale>
        <p:origin x="41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4F245B-DB9B-4E52-8568-C67A4269B9A8}"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B173C25E-684D-4FB0-B44B-227B90035AF9}">
      <dgm:prSet/>
      <dgm:spPr/>
      <dgm:t>
        <a:bodyPr/>
        <a:lstStyle/>
        <a:p>
          <a:r>
            <a:rPr lang="en-US" dirty="0"/>
            <a:t>Elaboration of CPC Basic Line and principles in CPC Constitution’s General Summary or Program (</a:t>
          </a:r>
          <a:r>
            <a:rPr lang="zh-CN"/>
            <a:t>总纲</a:t>
          </a:r>
          <a:r>
            <a:rPr lang="en-US" dirty="0"/>
            <a:t>)</a:t>
          </a:r>
        </a:p>
      </dgm:t>
    </dgm:pt>
    <dgm:pt modelId="{964F36FE-D69C-4377-802E-3F328F437C0A}" type="parTrans" cxnId="{96FF59E4-F07B-48BC-9C7C-08D8AA7FB095}">
      <dgm:prSet/>
      <dgm:spPr/>
      <dgm:t>
        <a:bodyPr/>
        <a:lstStyle/>
        <a:p>
          <a:endParaRPr lang="en-US"/>
        </a:p>
      </dgm:t>
    </dgm:pt>
    <dgm:pt modelId="{2984CB57-44D8-40D7-A277-FE5F2AD33669}" type="sibTrans" cxnId="{96FF59E4-F07B-48BC-9C7C-08D8AA7FB095}">
      <dgm:prSet/>
      <dgm:spPr/>
      <dgm:t>
        <a:bodyPr/>
        <a:lstStyle/>
        <a:p>
          <a:endParaRPr lang="en-US"/>
        </a:p>
      </dgm:t>
    </dgm:pt>
    <dgm:pt modelId="{2BB93C34-528E-4CE3-9901-201F19394BB9}">
      <dgm:prSet/>
      <dgm:spPr/>
      <dgm:t>
        <a:bodyPr/>
        <a:lstStyle/>
        <a:p>
          <a:r>
            <a:rPr lang="en-US" dirty="0"/>
            <a:t>Updating old United Front political party system into a New Era Leninist system of consultative democracy. </a:t>
          </a:r>
        </a:p>
      </dgm:t>
    </dgm:pt>
    <dgm:pt modelId="{B80FD799-A9DF-4FCF-80F6-4C1B76A63581}" type="parTrans" cxnId="{C0E2C801-8848-491E-B8AC-FEC0CA39CE26}">
      <dgm:prSet/>
      <dgm:spPr/>
      <dgm:t>
        <a:bodyPr/>
        <a:lstStyle/>
        <a:p>
          <a:endParaRPr lang="en-US"/>
        </a:p>
      </dgm:t>
    </dgm:pt>
    <dgm:pt modelId="{CED195FC-5DE1-4F9C-BC86-6AD5F7D992E7}" type="sibTrans" cxnId="{C0E2C801-8848-491E-B8AC-FEC0CA39CE26}">
      <dgm:prSet/>
      <dgm:spPr/>
      <dgm:t>
        <a:bodyPr/>
        <a:lstStyle/>
        <a:p>
          <a:endParaRPr lang="en-US"/>
        </a:p>
      </dgm:t>
    </dgm:pt>
    <dgm:pt modelId="{9B939B37-DB75-458A-AADB-F4E80EBA608C}">
      <dgm:prSet/>
      <dgm:spPr/>
      <dgm:t>
        <a:bodyPr/>
        <a:lstStyle/>
        <a:p>
          <a:r>
            <a:rPr lang="en-US" dirty="0"/>
            <a:t>Political collectives are given autonomy to operate as nodes of engagement</a:t>
          </a:r>
        </a:p>
      </dgm:t>
    </dgm:pt>
    <dgm:pt modelId="{EF93798A-9FB6-4C0D-B4B0-BF239924148A}" type="parTrans" cxnId="{064BC9CD-27C1-404D-B6D2-B3A2016CD27B}">
      <dgm:prSet/>
      <dgm:spPr/>
      <dgm:t>
        <a:bodyPr/>
        <a:lstStyle/>
        <a:p>
          <a:endParaRPr lang="en-US"/>
        </a:p>
      </dgm:t>
    </dgm:pt>
    <dgm:pt modelId="{BB77D85B-ED80-414E-AA52-650A38D11C84}" type="sibTrans" cxnId="{064BC9CD-27C1-404D-B6D2-B3A2016CD27B}">
      <dgm:prSet/>
      <dgm:spPr/>
      <dgm:t>
        <a:bodyPr/>
        <a:lstStyle/>
        <a:p>
          <a:endParaRPr lang="en-US"/>
        </a:p>
      </dgm:t>
    </dgm:pt>
    <dgm:pt modelId="{FE0A81AC-FD0F-4A92-9F2F-7B92953442DF}">
      <dgm:prSet/>
      <dgm:spPr/>
      <dgm:t>
        <a:bodyPr/>
        <a:lstStyle/>
        <a:p>
          <a:r>
            <a:rPr lang="en-US" dirty="0"/>
            <a:t>Political parties, then, are:</a:t>
          </a:r>
        </a:p>
      </dgm:t>
    </dgm:pt>
    <dgm:pt modelId="{154E4962-D10D-4702-8C64-8AF1FA3213B8}" type="parTrans" cxnId="{F18BF04D-B38A-4F62-BC68-0FCEAE14FA65}">
      <dgm:prSet/>
      <dgm:spPr/>
      <dgm:t>
        <a:bodyPr/>
        <a:lstStyle/>
        <a:p>
          <a:endParaRPr lang="en-US"/>
        </a:p>
      </dgm:t>
    </dgm:pt>
    <dgm:pt modelId="{C53E48B0-14F5-40E6-AAA5-0143AEFAF9CE}" type="sibTrans" cxnId="{F18BF04D-B38A-4F62-BC68-0FCEAE14FA65}">
      <dgm:prSet/>
      <dgm:spPr/>
      <dgm:t>
        <a:bodyPr/>
        <a:lstStyle/>
        <a:p>
          <a:endParaRPr lang="en-US"/>
        </a:p>
      </dgm:t>
    </dgm:pt>
    <dgm:pt modelId="{97E7EF2B-F500-3844-BE5C-FAF0B01B47AB}">
      <dgm:prSet/>
      <dgm:spPr/>
      <dgm:t>
        <a:bodyPr/>
        <a:lstStyle/>
        <a:p>
          <a:r>
            <a:rPr lang="en-US" dirty="0"/>
            <a:t>(1) collective mass representative political organizations</a:t>
          </a:r>
        </a:p>
      </dgm:t>
    </dgm:pt>
    <dgm:pt modelId="{6660B16E-F464-3741-B31C-EC2AA5192D10}" type="parTrans" cxnId="{361A9B11-12E3-814B-BD42-70D74E9F8E82}">
      <dgm:prSet/>
      <dgm:spPr/>
      <dgm:t>
        <a:bodyPr/>
        <a:lstStyle/>
        <a:p>
          <a:endParaRPr lang="en-US"/>
        </a:p>
      </dgm:t>
    </dgm:pt>
    <dgm:pt modelId="{638DEBF8-FDA7-D54D-ACFE-E81CE1A3F844}" type="sibTrans" cxnId="{361A9B11-12E3-814B-BD42-70D74E9F8E82}">
      <dgm:prSet/>
      <dgm:spPr/>
      <dgm:t>
        <a:bodyPr/>
        <a:lstStyle/>
        <a:p>
          <a:endParaRPr lang="en-US"/>
        </a:p>
      </dgm:t>
    </dgm:pt>
    <dgm:pt modelId="{4A235AFD-BE1A-9C4A-A98E-26AB8C9C95E0}">
      <dgm:prSet/>
      <dgm:spPr/>
      <dgm:t>
        <a:bodyPr/>
        <a:lstStyle/>
        <a:p>
          <a:r>
            <a:rPr lang="en-US" dirty="0"/>
            <a:t>(2) mass organizations legitimated by their history, their patriotic activities, and their role in the revolution</a:t>
          </a:r>
        </a:p>
      </dgm:t>
    </dgm:pt>
    <dgm:pt modelId="{339A2511-6EE9-C142-8F23-92A25AE699A7}" type="parTrans" cxnId="{605D5685-DD8D-3F46-8A46-E632FDB08BA3}">
      <dgm:prSet/>
      <dgm:spPr/>
      <dgm:t>
        <a:bodyPr/>
        <a:lstStyle/>
        <a:p>
          <a:endParaRPr lang="en-US"/>
        </a:p>
      </dgm:t>
    </dgm:pt>
    <dgm:pt modelId="{357B13EA-753B-2A48-B483-CBE0BC48543B}" type="sibTrans" cxnId="{605D5685-DD8D-3F46-8A46-E632FDB08BA3}">
      <dgm:prSet/>
      <dgm:spPr/>
      <dgm:t>
        <a:bodyPr/>
        <a:lstStyle/>
        <a:p>
          <a:endParaRPr lang="en-US"/>
        </a:p>
      </dgm:t>
    </dgm:pt>
    <dgm:pt modelId="{7513F3CC-6136-2244-8B9A-5B6A3E8E948B}">
      <dgm:prSet/>
      <dgm:spPr/>
      <dgm:t>
        <a:bodyPr/>
        <a:lstStyle/>
        <a:p>
          <a:r>
            <a:rPr lang="en-US" dirty="0"/>
            <a:t>But only within the overall structures of Chinese Leninism in which the CPC remains at the center.</a:t>
          </a:r>
        </a:p>
      </dgm:t>
    </dgm:pt>
    <dgm:pt modelId="{03F8D484-3DFC-A64B-B2FF-6CC2C2FE128F}" type="parTrans" cxnId="{1EC210A7-AFCE-1044-948C-13C035A42E8B}">
      <dgm:prSet/>
      <dgm:spPr/>
      <dgm:t>
        <a:bodyPr/>
        <a:lstStyle/>
        <a:p>
          <a:endParaRPr lang="en-US"/>
        </a:p>
      </dgm:t>
    </dgm:pt>
    <dgm:pt modelId="{536AAC7F-B12E-BF4F-BF4C-364DE3B60C69}" type="sibTrans" cxnId="{1EC210A7-AFCE-1044-948C-13C035A42E8B}">
      <dgm:prSet/>
      <dgm:spPr/>
      <dgm:t>
        <a:bodyPr/>
        <a:lstStyle/>
        <a:p>
          <a:endParaRPr lang="en-US"/>
        </a:p>
      </dgm:t>
    </dgm:pt>
    <dgm:pt modelId="{7F0D0BB0-36A3-A14B-949A-3849652D42E5}">
      <dgm:prSet/>
      <dgm:spPr/>
      <dgm:t>
        <a:bodyPr/>
        <a:lstStyle/>
        <a:p>
          <a:r>
            <a:rPr lang="en-US" dirty="0"/>
            <a:t>(3) Realizes institutionalization of mechanics of CPC leadership as the apex vanguard patriotic revolutionary party. </a:t>
          </a:r>
        </a:p>
      </dgm:t>
    </dgm:pt>
    <dgm:pt modelId="{E9AE96C7-F296-D644-8309-7C34C8C41871}" type="parTrans" cxnId="{777A165E-621A-5F45-AF5A-7944B9D6520E}">
      <dgm:prSet/>
      <dgm:spPr/>
      <dgm:t>
        <a:bodyPr/>
        <a:lstStyle/>
        <a:p>
          <a:endParaRPr lang="en-US"/>
        </a:p>
      </dgm:t>
    </dgm:pt>
    <dgm:pt modelId="{874D73D6-7E74-A24D-A6B3-8936973236AB}" type="sibTrans" cxnId="{777A165E-621A-5F45-AF5A-7944B9D6520E}">
      <dgm:prSet/>
      <dgm:spPr/>
      <dgm:t>
        <a:bodyPr/>
        <a:lstStyle/>
        <a:p>
          <a:endParaRPr lang="en-US"/>
        </a:p>
      </dgm:t>
    </dgm:pt>
    <dgm:pt modelId="{2A6E53EB-B235-3046-BA9D-A02B7BC69013}">
      <dgm:prSet/>
      <dgm:spPr/>
      <dgm:t>
        <a:bodyPr/>
        <a:lstStyle/>
        <a:p>
          <a:r>
            <a:rPr lang="en-US" dirty="0"/>
            <a:t>(4) In the aggregate represent all of the people</a:t>
          </a:r>
        </a:p>
      </dgm:t>
    </dgm:pt>
    <dgm:pt modelId="{86524E90-9510-3743-AB2B-B943B95C89B2}" type="parTrans" cxnId="{7FA8052D-1D6F-D944-969B-0EEA05163FD6}">
      <dgm:prSet/>
      <dgm:spPr/>
      <dgm:t>
        <a:bodyPr/>
        <a:lstStyle/>
        <a:p>
          <a:endParaRPr lang="en-US"/>
        </a:p>
      </dgm:t>
    </dgm:pt>
    <dgm:pt modelId="{E7433457-4C3E-E449-ACE4-073B57AA4908}" type="sibTrans" cxnId="{7FA8052D-1D6F-D944-969B-0EEA05163FD6}">
      <dgm:prSet/>
      <dgm:spPr/>
      <dgm:t>
        <a:bodyPr/>
        <a:lstStyle/>
        <a:p>
          <a:endParaRPr lang="en-US"/>
        </a:p>
      </dgm:t>
    </dgm:pt>
    <dgm:pt modelId="{D786EBFA-35A3-D14A-9C95-A272A18999FE}">
      <dgm:prSet/>
      <dgm:spPr/>
      <dgm:t>
        <a:bodyPr/>
        <a:lstStyle/>
        <a:p>
          <a:endParaRPr lang="en-US" dirty="0"/>
        </a:p>
      </dgm:t>
    </dgm:pt>
    <dgm:pt modelId="{FE87353E-5428-0A44-A57C-3DE997681777}" type="parTrans" cxnId="{5AEFF4BB-222F-5740-BA14-F97F9343E938}">
      <dgm:prSet/>
      <dgm:spPr/>
    </dgm:pt>
    <dgm:pt modelId="{DA6BB63D-6BFE-2F45-AA45-24C7E7FFD800}" type="sibTrans" cxnId="{5AEFF4BB-222F-5740-BA14-F97F9343E938}">
      <dgm:prSet/>
      <dgm:spPr/>
    </dgm:pt>
    <dgm:pt modelId="{419C9A6B-3DD4-0444-B1DE-150238A5038C}" type="pres">
      <dgm:prSet presAssocID="{DA4F245B-DB9B-4E52-8568-C67A4269B9A8}" presName="Name0" presStyleCnt="0">
        <dgm:presLayoutVars>
          <dgm:dir/>
          <dgm:animLvl val="lvl"/>
          <dgm:resizeHandles val="exact"/>
        </dgm:presLayoutVars>
      </dgm:prSet>
      <dgm:spPr/>
    </dgm:pt>
    <dgm:pt modelId="{65978F85-2DA3-0E43-8F78-12DC80661115}" type="pres">
      <dgm:prSet presAssocID="{B173C25E-684D-4FB0-B44B-227B90035AF9}" presName="composite" presStyleCnt="0"/>
      <dgm:spPr/>
    </dgm:pt>
    <dgm:pt modelId="{A834F62A-FE1C-7547-B7B0-DE330DD7966F}" type="pres">
      <dgm:prSet presAssocID="{B173C25E-684D-4FB0-B44B-227B90035AF9}" presName="parTx" presStyleLbl="alignNode1" presStyleIdx="0" presStyleCnt="1" custLinFactY="-82621" custLinFactNeighborY="-100000">
        <dgm:presLayoutVars>
          <dgm:chMax val="0"/>
          <dgm:chPref val="0"/>
          <dgm:bulletEnabled val="1"/>
        </dgm:presLayoutVars>
      </dgm:prSet>
      <dgm:spPr/>
    </dgm:pt>
    <dgm:pt modelId="{310FE419-08ED-0348-A4BA-E787A9189ED8}" type="pres">
      <dgm:prSet presAssocID="{B173C25E-684D-4FB0-B44B-227B90035AF9}" presName="desTx" presStyleLbl="alignAccFollowNode1" presStyleIdx="0" presStyleCnt="1" custScaleY="119745" custLinFactNeighborY="9205">
        <dgm:presLayoutVars>
          <dgm:bulletEnabled val="1"/>
        </dgm:presLayoutVars>
      </dgm:prSet>
      <dgm:spPr/>
    </dgm:pt>
  </dgm:ptLst>
  <dgm:cxnLst>
    <dgm:cxn modelId="{C0E2C801-8848-491E-B8AC-FEC0CA39CE26}" srcId="{B173C25E-684D-4FB0-B44B-227B90035AF9}" destId="{2BB93C34-528E-4CE3-9901-201F19394BB9}" srcOrd="1" destOrd="0" parTransId="{B80FD799-A9DF-4FCF-80F6-4C1B76A63581}" sibTransId="{CED195FC-5DE1-4F9C-BC86-6AD5F7D992E7}"/>
    <dgm:cxn modelId="{DBB83B0A-2FD6-564C-AE11-D4EA5B2E72F4}" type="presOf" srcId="{7513F3CC-6136-2244-8B9A-5B6A3E8E948B}" destId="{310FE419-08ED-0348-A4BA-E787A9189ED8}" srcOrd="0" destOrd="3" presId="urn:microsoft.com/office/officeart/2005/8/layout/hList1"/>
    <dgm:cxn modelId="{361A9B11-12E3-814B-BD42-70D74E9F8E82}" srcId="{FE0A81AC-FD0F-4A92-9F2F-7B92953442DF}" destId="{97E7EF2B-F500-3844-BE5C-FAF0B01B47AB}" srcOrd="0" destOrd="0" parTransId="{6660B16E-F464-3741-B31C-EC2AA5192D10}" sibTransId="{638DEBF8-FDA7-D54D-ACFE-E81CE1A3F844}"/>
    <dgm:cxn modelId="{4294BC14-EA7F-6E4C-86B8-121C6570124F}" type="presOf" srcId="{2BB93C34-528E-4CE3-9901-201F19394BB9}" destId="{310FE419-08ED-0348-A4BA-E787A9189ED8}" srcOrd="0" destOrd="1" presId="urn:microsoft.com/office/officeart/2005/8/layout/hList1"/>
    <dgm:cxn modelId="{7FA8052D-1D6F-D944-969B-0EEA05163FD6}" srcId="{FE0A81AC-FD0F-4A92-9F2F-7B92953442DF}" destId="{2A6E53EB-B235-3046-BA9D-A02B7BC69013}" srcOrd="3" destOrd="0" parTransId="{86524E90-9510-3743-AB2B-B943B95C89B2}" sibTransId="{E7433457-4C3E-E449-ACE4-073B57AA4908}"/>
    <dgm:cxn modelId="{7EF2AB4C-A15A-F44B-8899-B52D3039C4FC}" type="presOf" srcId="{FE0A81AC-FD0F-4A92-9F2F-7B92953442DF}" destId="{310FE419-08ED-0348-A4BA-E787A9189ED8}" srcOrd="0" destOrd="4" presId="urn:microsoft.com/office/officeart/2005/8/layout/hList1"/>
    <dgm:cxn modelId="{F18BF04D-B38A-4F62-BC68-0FCEAE14FA65}" srcId="{B173C25E-684D-4FB0-B44B-227B90035AF9}" destId="{FE0A81AC-FD0F-4A92-9F2F-7B92953442DF}" srcOrd="3" destOrd="0" parTransId="{154E4962-D10D-4702-8C64-8AF1FA3213B8}" sibTransId="{C53E48B0-14F5-40E6-AAA5-0143AEFAF9CE}"/>
    <dgm:cxn modelId="{777A165E-621A-5F45-AF5A-7944B9D6520E}" srcId="{FE0A81AC-FD0F-4A92-9F2F-7B92953442DF}" destId="{7F0D0BB0-36A3-A14B-949A-3849652D42E5}" srcOrd="2" destOrd="0" parTransId="{E9AE96C7-F296-D644-8309-7C34C8C41871}" sibTransId="{874D73D6-7E74-A24D-A6B3-8936973236AB}"/>
    <dgm:cxn modelId="{C9368F6B-572A-E846-9A60-22BBE4BEA921}" type="presOf" srcId="{D786EBFA-35A3-D14A-9C95-A272A18999FE}" destId="{310FE419-08ED-0348-A4BA-E787A9189ED8}" srcOrd="0" destOrd="0" presId="urn:microsoft.com/office/officeart/2005/8/layout/hList1"/>
    <dgm:cxn modelId="{605D5685-DD8D-3F46-8A46-E632FDB08BA3}" srcId="{FE0A81AC-FD0F-4A92-9F2F-7B92953442DF}" destId="{4A235AFD-BE1A-9C4A-A98E-26AB8C9C95E0}" srcOrd="1" destOrd="0" parTransId="{339A2511-6EE9-C142-8F23-92A25AE699A7}" sibTransId="{357B13EA-753B-2A48-B483-CBE0BC48543B}"/>
    <dgm:cxn modelId="{6268878F-0AAF-C54C-A257-40E241677666}" type="presOf" srcId="{7F0D0BB0-36A3-A14B-949A-3849652D42E5}" destId="{310FE419-08ED-0348-A4BA-E787A9189ED8}" srcOrd="0" destOrd="7" presId="urn:microsoft.com/office/officeart/2005/8/layout/hList1"/>
    <dgm:cxn modelId="{1EC210A7-AFCE-1044-948C-13C035A42E8B}" srcId="{9B939B37-DB75-458A-AADB-F4E80EBA608C}" destId="{7513F3CC-6136-2244-8B9A-5B6A3E8E948B}" srcOrd="0" destOrd="0" parTransId="{03F8D484-3DFC-A64B-B2FF-6CC2C2FE128F}" sibTransId="{536AAC7F-B12E-BF4F-BF4C-364DE3B60C69}"/>
    <dgm:cxn modelId="{201C74AA-5372-9743-8A46-C63AB172138D}" type="presOf" srcId="{4A235AFD-BE1A-9C4A-A98E-26AB8C9C95E0}" destId="{310FE419-08ED-0348-A4BA-E787A9189ED8}" srcOrd="0" destOrd="6" presId="urn:microsoft.com/office/officeart/2005/8/layout/hList1"/>
    <dgm:cxn modelId="{585C89AB-FFCA-7A4B-B60C-B54D5E1D612E}" type="presOf" srcId="{9B939B37-DB75-458A-AADB-F4E80EBA608C}" destId="{310FE419-08ED-0348-A4BA-E787A9189ED8}" srcOrd="0" destOrd="2" presId="urn:microsoft.com/office/officeart/2005/8/layout/hList1"/>
    <dgm:cxn modelId="{2FE172B6-829B-E945-BED0-AD5CF51848BC}" type="presOf" srcId="{DA4F245B-DB9B-4E52-8568-C67A4269B9A8}" destId="{419C9A6B-3DD4-0444-B1DE-150238A5038C}" srcOrd="0" destOrd="0" presId="urn:microsoft.com/office/officeart/2005/8/layout/hList1"/>
    <dgm:cxn modelId="{439328B9-F174-9448-A964-7EF71C42F90C}" type="presOf" srcId="{2A6E53EB-B235-3046-BA9D-A02B7BC69013}" destId="{310FE419-08ED-0348-A4BA-E787A9189ED8}" srcOrd="0" destOrd="8" presId="urn:microsoft.com/office/officeart/2005/8/layout/hList1"/>
    <dgm:cxn modelId="{5AEFF4BB-222F-5740-BA14-F97F9343E938}" srcId="{B173C25E-684D-4FB0-B44B-227B90035AF9}" destId="{D786EBFA-35A3-D14A-9C95-A272A18999FE}" srcOrd="0" destOrd="0" parTransId="{FE87353E-5428-0A44-A57C-3DE997681777}" sibTransId="{DA6BB63D-6BFE-2F45-AA45-24C7E7FFD800}"/>
    <dgm:cxn modelId="{064BC9CD-27C1-404D-B6D2-B3A2016CD27B}" srcId="{B173C25E-684D-4FB0-B44B-227B90035AF9}" destId="{9B939B37-DB75-458A-AADB-F4E80EBA608C}" srcOrd="2" destOrd="0" parTransId="{EF93798A-9FB6-4C0D-B4B0-BF239924148A}" sibTransId="{BB77D85B-ED80-414E-AA52-650A38D11C84}"/>
    <dgm:cxn modelId="{D2D20FDC-E5B0-9745-A873-A789DAA71F0D}" type="presOf" srcId="{97E7EF2B-F500-3844-BE5C-FAF0B01B47AB}" destId="{310FE419-08ED-0348-A4BA-E787A9189ED8}" srcOrd="0" destOrd="5" presId="urn:microsoft.com/office/officeart/2005/8/layout/hList1"/>
    <dgm:cxn modelId="{3A53A5DE-BBD2-7848-89F1-BF65A0DF71CF}" type="presOf" srcId="{B173C25E-684D-4FB0-B44B-227B90035AF9}" destId="{A834F62A-FE1C-7547-B7B0-DE330DD7966F}" srcOrd="0" destOrd="0" presId="urn:microsoft.com/office/officeart/2005/8/layout/hList1"/>
    <dgm:cxn modelId="{96FF59E4-F07B-48BC-9C7C-08D8AA7FB095}" srcId="{DA4F245B-DB9B-4E52-8568-C67A4269B9A8}" destId="{B173C25E-684D-4FB0-B44B-227B90035AF9}" srcOrd="0" destOrd="0" parTransId="{964F36FE-D69C-4377-802E-3F328F437C0A}" sibTransId="{2984CB57-44D8-40D7-A277-FE5F2AD33669}"/>
    <dgm:cxn modelId="{A30CE81D-3380-C440-8E27-3D19ABEF9A20}" type="presParOf" srcId="{419C9A6B-3DD4-0444-B1DE-150238A5038C}" destId="{65978F85-2DA3-0E43-8F78-12DC80661115}" srcOrd="0" destOrd="0" presId="urn:microsoft.com/office/officeart/2005/8/layout/hList1"/>
    <dgm:cxn modelId="{49D0E747-6142-2A4E-9D93-0F4EDA56C34D}" type="presParOf" srcId="{65978F85-2DA3-0E43-8F78-12DC80661115}" destId="{A834F62A-FE1C-7547-B7B0-DE330DD7966F}" srcOrd="0" destOrd="0" presId="urn:microsoft.com/office/officeart/2005/8/layout/hList1"/>
    <dgm:cxn modelId="{82CC358C-AC22-EE45-A5AD-155258C40808}" type="presParOf" srcId="{65978F85-2DA3-0E43-8F78-12DC80661115}" destId="{310FE419-08ED-0348-A4BA-E787A9189ED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FCD023-77C5-E544-89F9-CA24E86B7119}" type="doc">
      <dgm:prSet loTypeId="urn:microsoft.com/office/officeart/2005/8/layout/hList6" loCatId="list" qsTypeId="urn:microsoft.com/office/officeart/2005/8/quickstyle/simple3" qsCatId="simple" csTypeId="urn:microsoft.com/office/officeart/2005/8/colors/colorful4" csCatId="colorful" phldr="1"/>
      <dgm:spPr/>
      <dgm:t>
        <a:bodyPr/>
        <a:lstStyle/>
        <a:p>
          <a:endParaRPr lang="en-US"/>
        </a:p>
      </dgm:t>
    </dgm:pt>
    <dgm:pt modelId="{1A08349A-E7C9-7C41-8BFC-44782D5BB0D2}">
      <dgm:prSet custT="1"/>
      <dgm:spPr/>
      <dgm:t>
        <a:bodyPr/>
        <a:lstStyle/>
        <a:p>
          <a:r>
            <a:rPr lang="en-US" sz="1800" b="1" i="1" dirty="0"/>
            <a:t>First, the consultation model better expresses mass line participatory democracy under the leadership of a Leninist vanguard</a:t>
          </a:r>
          <a:r>
            <a:rPr lang="en-US" sz="1800" dirty="0"/>
            <a:t>. </a:t>
          </a:r>
        </a:p>
      </dgm:t>
    </dgm:pt>
    <dgm:pt modelId="{0830950D-F480-114E-BD99-3A8AE0296375}" type="parTrans" cxnId="{0E656E2A-9A2D-6B4D-B380-C402464192F6}">
      <dgm:prSet/>
      <dgm:spPr/>
      <dgm:t>
        <a:bodyPr/>
        <a:lstStyle/>
        <a:p>
          <a:endParaRPr lang="en-US"/>
        </a:p>
      </dgm:t>
    </dgm:pt>
    <dgm:pt modelId="{9899A075-089F-5C40-A1F0-5E5C63EF8DAA}" type="sibTrans" cxnId="{0E656E2A-9A2D-6B4D-B380-C402464192F6}">
      <dgm:prSet/>
      <dgm:spPr/>
      <dgm:t>
        <a:bodyPr/>
        <a:lstStyle/>
        <a:p>
          <a:endParaRPr lang="en-US"/>
        </a:p>
      </dgm:t>
    </dgm:pt>
    <dgm:pt modelId="{CBD696DF-EE6C-A443-A1F4-AFA5A5CFEDD3}">
      <dgm:prSet custT="1"/>
      <dgm:spPr/>
      <dgm:t>
        <a:bodyPr/>
        <a:lstStyle/>
        <a:p>
          <a:r>
            <a:rPr lang="en-US" sz="1400" dirty="0"/>
            <a:t>“The organic unity of cooperation, consultation, and supervision is an important form of realization of the people's mastery of the country and an important institutional carrier of socialist consultative democracy.”</a:t>
          </a:r>
          <a:r>
            <a:rPr lang="en-US" sz="1100" dirty="0"/>
            <a:t> </a:t>
          </a:r>
        </a:p>
      </dgm:t>
    </dgm:pt>
    <dgm:pt modelId="{1B1F787C-F45D-C546-8B15-610291F21EDF}" type="parTrans" cxnId="{C74D745D-C23B-0349-A81A-A23B961795BC}">
      <dgm:prSet/>
      <dgm:spPr/>
      <dgm:t>
        <a:bodyPr/>
        <a:lstStyle/>
        <a:p>
          <a:endParaRPr lang="en-US"/>
        </a:p>
      </dgm:t>
    </dgm:pt>
    <dgm:pt modelId="{71DCFB88-DD64-F241-8C14-842E0ECE92F9}" type="sibTrans" cxnId="{C74D745D-C23B-0349-A81A-A23B961795BC}">
      <dgm:prSet/>
      <dgm:spPr/>
      <dgm:t>
        <a:bodyPr/>
        <a:lstStyle/>
        <a:p>
          <a:endParaRPr lang="en-US"/>
        </a:p>
      </dgm:t>
    </dgm:pt>
    <dgm:pt modelId="{4311791B-20E7-F046-AA1A-8EBDB7AEF278}">
      <dgm:prSet custT="1"/>
      <dgm:spPr/>
      <dgm:t>
        <a:bodyPr/>
        <a:lstStyle/>
        <a:p>
          <a:r>
            <a:rPr lang="en-US" sz="1800" b="1" i="1" dirty="0"/>
            <a:t>Second, the multi-party consultation system best expresses popular representation</a:t>
          </a:r>
          <a:r>
            <a:rPr lang="en-US" sz="1800" dirty="0"/>
            <a:t>. </a:t>
          </a:r>
        </a:p>
      </dgm:t>
    </dgm:pt>
    <dgm:pt modelId="{1C67CA68-BAC1-E944-9352-E8CCC2B5762B}" type="parTrans" cxnId="{66C2A26A-232F-754F-8E1D-87CDACF4E119}">
      <dgm:prSet/>
      <dgm:spPr/>
      <dgm:t>
        <a:bodyPr/>
        <a:lstStyle/>
        <a:p>
          <a:endParaRPr lang="en-US"/>
        </a:p>
      </dgm:t>
    </dgm:pt>
    <dgm:pt modelId="{CB1872B0-76F8-4044-BD64-96C0703719B6}" type="sibTrans" cxnId="{66C2A26A-232F-754F-8E1D-87CDACF4E119}">
      <dgm:prSet/>
      <dgm:spPr/>
      <dgm:t>
        <a:bodyPr/>
        <a:lstStyle/>
        <a:p>
          <a:endParaRPr lang="en-US"/>
        </a:p>
      </dgm:t>
    </dgm:pt>
    <dgm:pt modelId="{0F311762-A178-924A-B1B5-94E395AD750B}">
      <dgm:prSet custT="1"/>
      <dgm:spPr/>
      <dgm:t>
        <a:bodyPr/>
        <a:lstStyle/>
        <a:p>
          <a:r>
            <a:rPr lang="en-US" sz="1600" dirty="0"/>
            <a:t>That representation extends to a broad category of what in the liberal democratic West would be understood as identity-based groupings. </a:t>
          </a:r>
        </a:p>
      </dgm:t>
    </dgm:pt>
    <dgm:pt modelId="{4F9E9621-06D6-5649-A013-C35D9A4E6E12}" type="parTrans" cxnId="{4D3FE532-D707-8C48-A8DE-98DD9CC588AA}">
      <dgm:prSet/>
      <dgm:spPr/>
      <dgm:t>
        <a:bodyPr/>
        <a:lstStyle/>
        <a:p>
          <a:endParaRPr lang="en-US"/>
        </a:p>
      </dgm:t>
    </dgm:pt>
    <dgm:pt modelId="{B7588CA5-DF00-2849-890B-33B92659081F}" type="sibTrans" cxnId="{4D3FE532-D707-8C48-A8DE-98DD9CC588AA}">
      <dgm:prSet/>
      <dgm:spPr/>
      <dgm:t>
        <a:bodyPr/>
        <a:lstStyle/>
        <a:p>
          <a:endParaRPr lang="en-US"/>
        </a:p>
      </dgm:t>
    </dgm:pt>
    <dgm:pt modelId="{BB654475-732D-FD41-9537-7938B6DBD6DD}">
      <dgm:prSet custT="1"/>
      <dgm:spPr/>
      <dgm:t>
        <a:bodyPr/>
        <a:lstStyle/>
        <a:p>
          <a:r>
            <a:rPr lang="en-US" sz="1600" dirty="0"/>
            <a:t>It is also meant to soften tyrannies of majorities or minorities mediated by the apex vanguard party. </a:t>
          </a:r>
        </a:p>
      </dgm:t>
    </dgm:pt>
    <dgm:pt modelId="{89AB6AD5-17CD-6740-A1E9-6676126B0480}" type="parTrans" cxnId="{47FE0717-6E4C-F846-9C8D-67CC260B84F5}">
      <dgm:prSet/>
      <dgm:spPr/>
      <dgm:t>
        <a:bodyPr/>
        <a:lstStyle/>
        <a:p>
          <a:endParaRPr lang="en-US"/>
        </a:p>
      </dgm:t>
    </dgm:pt>
    <dgm:pt modelId="{79B47DEF-EA92-C54F-8BEE-1D5A733FBFE8}" type="sibTrans" cxnId="{47FE0717-6E4C-F846-9C8D-67CC260B84F5}">
      <dgm:prSet/>
      <dgm:spPr/>
      <dgm:t>
        <a:bodyPr/>
        <a:lstStyle/>
        <a:p>
          <a:endParaRPr lang="en-US"/>
        </a:p>
      </dgm:t>
    </dgm:pt>
    <dgm:pt modelId="{1A74B2B9-B875-2F4D-A682-896C991BF193}">
      <dgm:prSet custT="1"/>
      <dgm:spPr/>
      <dgm:t>
        <a:bodyPr/>
        <a:lstStyle/>
        <a:p>
          <a:r>
            <a:rPr lang="en-US" sz="1600" b="1" i="1" dirty="0"/>
            <a:t>Third, the new party system enhances coordination and consistency</a:t>
          </a:r>
          <a:r>
            <a:rPr lang="en-US" sz="1600" dirty="0"/>
            <a:t>. </a:t>
          </a:r>
        </a:p>
      </dgm:t>
    </dgm:pt>
    <dgm:pt modelId="{0EF492C4-5EF1-7649-9736-2C5B4268516F}" type="parTrans" cxnId="{40A6D7F8-2FB5-BE46-B92A-BC54EBE0DFFC}">
      <dgm:prSet/>
      <dgm:spPr/>
      <dgm:t>
        <a:bodyPr/>
        <a:lstStyle/>
        <a:p>
          <a:endParaRPr lang="en-US"/>
        </a:p>
      </dgm:t>
    </dgm:pt>
    <dgm:pt modelId="{5CDB9F2F-3DA7-8146-A437-EA73CB18362C}" type="sibTrans" cxnId="{40A6D7F8-2FB5-BE46-B92A-BC54EBE0DFFC}">
      <dgm:prSet/>
      <dgm:spPr/>
      <dgm:t>
        <a:bodyPr/>
        <a:lstStyle/>
        <a:p>
          <a:endParaRPr lang="en-US"/>
        </a:p>
      </dgm:t>
    </dgm:pt>
    <dgm:pt modelId="{88078589-AEBF-3043-B005-C14420B36C11}">
      <dgm:prSet custT="1"/>
      <dgm:spPr/>
      <dgm:t>
        <a:bodyPr/>
        <a:lstStyle/>
        <a:p>
          <a:r>
            <a:rPr lang="en-US" sz="1400" dirty="0"/>
            <a:t>Step toward the greater efficiency under the guidance of the apex party through the refinement of a consensus-based system. </a:t>
          </a:r>
        </a:p>
      </dgm:t>
    </dgm:pt>
    <dgm:pt modelId="{48CDAFB4-CB69-244C-9813-D4452218D6B7}" type="parTrans" cxnId="{11D76122-773D-8546-846B-45F2F71B09C6}">
      <dgm:prSet/>
      <dgm:spPr/>
      <dgm:t>
        <a:bodyPr/>
        <a:lstStyle/>
        <a:p>
          <a:endParaRPr lang="en-US"/>
        </a:p>
      </dgm:t>
    </dgm:pt>
    <dgm:pt modelId="{67E7BC8C-EDF2-A34F-99C4-80C3940D1324}" type="sibTrans" cxnId="{11D76122-773D-8546-846B-45F2F71B09C6}">
      <dgm:prSet/>
      <dgm:spPr/>
      <dgm:t>
        <a:bodyPr/>
        <a:lstStyle/>
        <a:p>
          <a:endParaRPr lang="en-US"/>
        </a:p>
      </dgm:t>
    </dgm:pt>
    <dgm:pt modelId="{E7D55BE1-1409-3E4B-A0B0-028FCEF95B8B}">
      <dgm:prSet custT="1"/>
      <dgm:spPr/>
      <dgm:t>
        <a:bodyPr/>
        <a:lstStyle/>
        <a:p>
          <a:r>
            <a:rPr lang="en-US" sz="1400" dirty="0"/>
            <a:t>Consensus is guided by the principles of democratic centralism and limits of the people’s democratic dictatorship.</a:t>
          </a:r>
        </a:p>
      </dgm:t>
    </dgm:pt>
    <dgm:pt modelId="{FA1E8B57-F36C-0640-84B6-C319552F31D8}" type="parTrans" cxnId="{EC95B65F-F01A-7C43-BE16-DFAFD3EDC24F}">
      <dgm:prSet/>
      <dgm:spPr/>
      <dgm:t>
        <a:bodyPr/>
        <a:lstStyle/>
        <a:p>
          <a:endParaRPr lang="en-US"/>
        </a:p>
      </dgm:t>
    </dgm:pt>
    <dgm:pt modelId="{1086A91E-2A08-E54E-91C4-5DBFFF829808}" type="sibTrans" cxnId="{EC95B65F-F01A-7C43-BE16-DFAFD3EDC24F}">
      <dgm:prSet/>
      <dgm:spPr/>
      <dgm:t>
        <a:bodyPr/>
        <a:lstStyle/>
        <a:p>
          <a:endParaRPr lang="en-US"/>
        </a:p>
      </dgm:t>
    </dgm:pt>
    <dgm:pt modelId="{BC25A347-7200-474A-A92A-6421650FA0E2}">
      <dgm:prSet custT="1"/>
      <dgm:spPr/>
      <dgm:t>
        <a:bodyPr/>
        <a:lstStyle/>
        <a:p>
          <a:r>
            <a:rPr lang="en-US" sz="1400" dirty="0"/>
            <a:t>Rationalize political decision-making beneath the level of sovereign decision-making.</a:t>
          </a:r>
        </a:p>
      </dgm:t>
    </dgm:pt>
    <dgm:pt modelId="{52A97F44-1932-2A4E-BC64-197B61CE8AB3}" type="parTrans" cxnId="{8D69A0F8-ED38-A54C-A557-DA9778C56036}">
      <dgm:prSet/>
      <dgm:spPr/>
      <dgm:t>
        <a:bodyPr/>
        <a:lstStyle/>
        <a:p>
          <a:endParaRPr lang="en-US"/>
        </a:p>
      </dgm:t>
    </dgm:pt>
    <dgm:pt modelId="{535C4FD0-E0EF-2248-BB19-6E0E81849F2F}" type="sibTrans" cxnId="{8D69A0F8-ED38-A54C-A557-DA9778C56036}">
      <dgm:prSet/>
      <dgm:spPr/>
      <dgm:t>
        <a:bodyPr/>
        <a:lstStyle/>
        <a:p>
          <a:endParaRPr lang="en-US"/>
        </a:p>
      </dgm:t>
    </dgm:pt>
    <dgm:pt modelId="{19E8A563-3499-CB44-9F33-C674B48BD9E2}">
      <dgm:prSet/>
      <dgm:spPr/>
      <dgm:t>
        <a:bodyPr/>
        <a:lstStyle/>
        <a:p>
          <a:r>
            <a:rPr lang="en-US" b="1" i="1" dirty="0"/>
            <a:t>Lastly, political parties are meant to enhance the primary political objectives of stability and prosperity.</a:t>
          </a:r>
          <a:r>
            <a:rPr lang="en-US" dirty="0"/>
            <a:t> </a:t>
          </a:r>
        </a:p>
      </dgm:t>
    </dgm:pt>
    <dgm:pt modelId="{6E0534A3-D39D-A24E-B7D8-01DA40D02BDA}" type="parTrans" cxnId="{BDAA1E06-51A8-E84B-AB97-0D20AAC7C6E3}">
      <dgm:prSet/>
      <dgm:spPr/>
      <dgm:t>
        <a:bodyPr/>
        <a:lstStyle/>
        <a:p>
          <a:endParaRPr lang="en-US"/>
        </a:p>
      </dgm:t>
    </dgm:pt>
    <dgm:pt modelId="{B1A5CA32-5E5C-1943-9058-8DEBFCBDF9FD}" type="sibTrans" cxnId="{BDAA1E06-51A8-E84B-AB97-0D20AAC7C6E3}">
      <dgm:prSet/>
      <dgm:spPr/>
      <dgm:t>
        <a:bodyPr/>
        <a:lstStyle/>
        <a:p>
          <a:endParaRPr lang="en-US"/>
        </a:p>
      </dgm:t>
    </dgm:pt>
    <dgm:pt modelId="{BB9E7995-D7FF-1E4A-9DE2-2C6DF7D1F268}">
      <dgm:prSet/>
      <dgm:spPr/>
      <dgm:t>
        <a:bodyPr/>
        <a:lstStyle/>
        <a:p>
          <a:r>
            <a:rPr lang="en-US" dirty="0"/>
            <a:t>To that end, the political party system is understood to replace “confrontation and struggle with cooperation and negotiation,</a:t>
          </a:r>
        </a:p>
      </dgm:t>
    </dgm:pt>
    <dgm:pt modelId="{B4ED5BE8-F4EE-7C4D-B75A-4371A65610EE}" type="parTrans" cxnId="{F8622E01-0686-0E4F-B02F-27813B437816}">
      <dgm:prSet/>
      <dgm:spPr/>
      <dgm:t>
        <a:bodyPr/>
        <a:lstStyle/>
        <a:p>
          <a:endParaRPr lang="en-US"/>
        </a:p>
      </dgm:t>
    </dgm:pt>
    <dgm:pt modelId="{5AFA58B0-706A-1A4B-A726-E85ECF51589C}" type="sibTrans" cxnId="{F8622E01-0686-0E4F-B02F-27813B437816}">
      <dgm:prSet/>
      <dgm:spPr/>
      <dgm:t>
        <a:bodyPr/>
        <a:lstStyle/>
        <a:p>
          <a:endParaRPr lang="en-US"/>
        </a:p>
      </dgm:t>
    </dgm:pt>
    <dgm:pt modelId="{98A975D7-8CC3-544B-8473-820710CA4B88}">
      <dgm:prSet/>
      <dgm:spPr/>
      <dgm:t>
        <a:bodyPr/>
        <a:lstStyle/>
        <a:p>
          <a:r>
            <a:rPr lang="en-US" dirty="0"/>
            <a:t>Overcomes the drawbacks of frequent political regime changes caused by mutual conflict between parties, and can effectively resolve conflicts and maintain harmony and stability.” Ibid.</a:t>
          </a:r>
        </a:p>
      </dgm:t>
    </dgm:pt>
    <dgm:pt modelId="{A6B44216-2413-7641-B36D-8093D21B18A4}" type="parTrans" cxnId="{2EA6A786-701F-7F47-91DA-5426942F2597}">
      <dgm:prSet/>
      <dgm:spPr/>
      <dgm:t>
        <a:bodyPr/>
        <a:lstStyle/>
        <a:p>
          <a:endParaRPr lang="en-US"/>
        </a:p>
      </dgm:t>
    </dgm:pt>
    <dgm:pt modelId="{AF83DD53-F436-6D45-8CE0-3ADEDA8D763B}" type="sibTrans" cxnId="{2EA6A786-701F-7F47-91DA-5426942F2597}">
      <dgm:prSet/>
      <dgm:spPr/>
      <dgm:t>
        <a:bodyPr/>
        <a:lstStyle/>
        <a:p>
          <a:endParaRPr lang="en-US"/>
        </a:p>
      </dgm:t>
    </dgm:pt>
    <dgm:pt modelId="{6AB183BC-F2B0-A14C-971D-7FD96A205C1A}" type="pres">
      <dgm:prSet presAssocID="{DCFCD023-77C5-E544-89F9-CA24E86B7119}" presName="Name0" presStyleCnt="0">
        <dgm:presLayoutVars>
          <dgm:dir/>
          <dgm:resizeHandles val="exact"/>
        </dgm:presLayoutVars>
      </dgm:prSet>
      <dgm:spPr/>
    </dgm:pt>
    <dgm:pt modelId="{308B21A9-1972-EF42-8EAA-68A4DAEFA97C}" type="pres">
      <dgm:prSet presAssocID="{1A08349A-E7C9-7C41-8BFC-44782D5BB0D2}" presName="node" presStyleLbl="node1" presStyleIdx="0" presStyleCnt="4">
        <dgm:presLayoutVars>
          <dgm:bulletEnabled val="1"/>
        </dgm:presLayoutVars>
      </dgm:prSet>
      <dgm:spPr/>
    </dgm:pt>
    <dgm:pt modelId="{84922AE0-DAA6-6345-9E27-E814E9EBA246}" type="pres">
      <dgm:prSet presAssocID="{9899A075-089F-5C40-A1F0-5E5C63EF8DAA}" presName="sibTrans" presStyleCnt="0"/>
      <dgm:spPr/>
    </dgm:pt>
    <dgm:pt modelId="{B7A1B874-B161-D448-B65B-D865C61C3568}" type="pres">
      <dgm:prSet presAssocID="{4311791B-20E7-F046-AA1A-8EBDB7AEF278}" presName="node" presStyleLbl="node1" presStyleIdx="1" presStyleCnt="4">
        <dgm:presLayoutVars>
          <dgm:bulletEnabled val="1"/>
        </dgm:presLayoutVars>
      </dgm:prSet>
      <dgm:spPr/>
    </dgm:pt>
    <dgm:pt modelId="{C1EA8CD8-1B92-5840-BD53-D3D2421CE841}" type="pres">
      <dgm:prSet presAssocID="{CB1872B0-76F8-4044-BD64-96C0703719B6}" presName="sibTrans" presStyleCnt="0"/>
      <dgm:spPr/>
    </dgm:pt>
    <dgm:pt modelId="{58B5E00C-68E7-844E-B017-14CF0C9B0856}" type="pres">
      <dgm:prSet presAssocID="{1A74B2B9-B875-2F4D-A682-896C991BF193}" presName="node" presStyleLbl="node1" presStyleIdx="2" presStyleCnt="4">
        <dgm:presLayoutVars>
          <dgm:bulletEnabled val="1"/>
        </dgm:presLayoutVars>
      </dgm:prSet>
      <dgm:spPr/>
    </dgm:pt>
    <dgm:pt modelId="{206CEA17-2DDC-D048-99E6-DF838338CDCA}" type="pres">
      <dgm:prSet presAssocID="{5CDB9F2F-3DA7-8146-A437-EA73CB18362C}" presName="sibTrans" presStyleCnt="0"/>
      <dgm:spPr/>
    </dgm:pt>
    <dgm:pt modelId="{379E542B-C013-3747-BE8D-FF76CA0594B4}" type="pres">
      <dgm:prSet presAssocID="{19E8A563-3499-CB44-9F33-C674B48BD9E2}" presName="node" presStyleLbl="node1" presStyleIdx="3" presStyleCnt="4">
        <dgm:presLayoutVars>
          <dgm:bulletEnabled val="1"/>
        </dgm:presLayoutVars>
      </dgm:prSet>
      <dgm:spPr/>
    </dgm:pt>
  </dgm:ptLst>
  <dgm:cxnLst>
    <dgm:cxn modelId="{F8622E01-0686-0E4F-B02F-27813B437816}" srcId="{19E8A563-3499-CB44-9F33-C674B48BD9E2}" destId="{BB9E7995-D7FF-1E4A-9DE2-2C6DF7D1F268}" srcOrd="0" destOrd="0" parTransId="{B4ED5BE8-F4EE-7C4D-B75A-4371A65610EE}" sibTransId="{5AFA58B0-706A-1A4B-A726-E85ECF51589C}"/>
    <dgm:cxn modelId="{BDAA1E06-51A8-E84B-AB97-0D20AAC7C6E3}" srcId="{DCFCD023-77C5-E544-89F9-CA24E86B7119}" destId="{19E8A563-3499-CB44-9F33-C674B48BD9E2}" srcOrd="3" destOrd="0" parTransId="{6E0534A3-D39D-A24E-B7D8-01DA40D02BDA}" sibTransId="{B1A5CA32-5E5C-1943-9058-8DEBFCBDF9FD}"/>
    <dgm:cxn modelId="{11C80408-A11B-374C-9CA1-F8FC4E17B0C5}" type="presOf" srcId="{1A08349A-E7C9-7C41-8BFC-44782D5BB0D2}" destId="{308B21A9-1972-EF42-8EAA-68A4DAEFA97C}" srcOrd="0" destOrd="0" presId="urn:microsoft.com/office/officeart/2005/8/layout/hList6"/>
    <dgm:cxn modelId="{2227000B-DE61-994D-8B90-4D22E511A13A}" type="presOf" srcId="{CBD696DF-EE6C-A443-A1F4-AFA5A5CFEDD3}" destId="{308B21A9-1972-EF42-8EAA-68A4DAEFA97C}" srcOrd="0" destOrd="1" presId="urn:microsoft.com/office/officeart/2005/8/layout/hList6"/>
    <dgm:cxn modelId="{47FE0717-6E4C-F846-9C8D-67CC260B84F5}" srcId="{4311791B-20E7-F046-AA1A-8EBDB7AEF278}" destId="{BB654475-732D-FD41-9537-7938B6DBD6DD}" srcOrd="1" destOrd="0" parTransId="{89AB6AD5-17CD-6740-A1E9-6676126B0480}" sibTransId="{79B47DEF-EA92-C54F-8BEE-1D5A733FBFE8}"/>
    <dgm:cxn modelId="{EC8EEA1F-9D32-9243-B0DE-CBB770BE8B7A}" type="presOf" srcId="{19E8A563-3499-CB44-9F33-C674B48BD9E2}" destId="{379E542B-C013-3747-BE8D-FF76CA0594B4}" srcOrd="0" destOrd="0" presId="urn:microsoft.com/office/officeart/2005/8/layout/hList6"/>
    <dgm:cxn modelId="{11D76122-773D-8546-846B-45F2F71B09C6}" srcId="{1A74B2B9-B875-2F4D-A682-896C991BF193}" destId="{88078589-AEBF-3043-B005-C14420B36C11}" srcOrd="0" destOrd="0" parTransId="{48CDAFB4-CB69-244C-9813-D4452218D6B7}" sibTransId="{67E7BC8C-EDF2-A34F-99C4-80C3940D1324}"/>
    <dgm:cxn modelId="{A07A0D27-AB4B-CD49-95DA-8F5FBF0EEFAB}" type="presOf" srcId="{88078589-AEBF-3043-B005-C14420B36C11}" destId="{58B5E00C-68E7-844E-B017-14CF0C9B0856}" srcOrd="0" destOrd="1" presId="urn:microsoft.com/office/officeart/2005/8/layout/hList6"/>
    <dgm:cxn modelId="{0E656E2A-9A2D-6B4D-B380-C402464192F6}" srcId="{DCFCD023-77C5-E544-89F9-CA24E86B7119}" destId="{1A08349A-E7C9-7C41-8BFC-44782D5BB0D2}" srcOrd="0" destOrd="0" parTransId="{0830950D-F480-114E-BD99-3A8AE0296375}" sibTransId="{9899A075-089F-5C40-A1F0-5E5C63EF8DAA}"/>
    <dgm:cxn modelId="{507D4F30-4144-164C-B2F6-02A2D6D0AE7E}" type="presOf" srcId="{0F311762-A178-924A-B1B5-94E395AD750B}" destId="{B7A1B874-B161-D448-B65B-D865C61C3568}" srcOrd="0" destOrd="1" presId="urn:microsoft.com/office/officeart/2005/8/layout/hList6"/>
    <dgm:cxn modelId="{4D3FE532-D707-8C48-A8DE-98DD9CC588AA}" srcId="{4311791B-20E7-F046-AA1A-8EBDB7AEF278}" destId="{0F311762-A178-924A-B1B5-94E395AD750B}" srcOrd="0" destOrd="0" parTransId="{4F9E9621-06D6-5649-A013-C35D9A4E6E12}" sibTransId="{B7588CA5-DF00-2849-890B-33B92659081F}"/>
    <dgm:cxn modelId="{17858840-23EE-BC4F-9FD3-B722621274B0}" type="presOf" srcId="{4311791B-20E7-F046-AA1A-8EBDB7AEF278}" destId="{B7A1B874-B161-D448-B65B-D865C61C3568}" srcOrd="0" destOrd="0" presId="urn:microsoft.com/office/officeart/2005/8/layout/hList6"/>
    <dgm:cxn modelId="{30E27856-6785-4549-AFD3-3CDE348D166C}" type="presOf" srcId="{BB9E7995-D7FF-1E4A-9DE2-2C6DF7D1F268}" destId="{379E542B-C013-3747-BE8D-FF76CA0594B4}" srcOrd="0" destOrd="1" presId="urn:microsoft.com/office/officeart/2005/8/layout/hList6"/>
    <dgm:cxn modelId="{C74D745D-C23B-0349-A81A-A23B961795BC}" srcId="{1A08349A-E7C9-7C41-8BFC-44782D5BB0D2}" destId="{CBD696DF-EE6C-A443-A1F4-AFA5A5CFEDD3}" srcOrd="0" destOrd="0" parTransId="{1B1F787C-F45D-C546-8B15-610291F21EDF}" sibTransId="{71DCFB88-DD64-F241-8C14-842E0ECE92F9}"/>
    <dgm:cxn modelId="{EC95B65F-F01A-7C43-BE16-DFAFD3EDC24F}" srcId="{1A74B2B9-B875-2F4D-A682-896C991BF193}" destId="{E7D55BE1-1409-3E4B-A0B0-028FCEF95B8B}" srcOrd="1" destOrd="0" parTransId="{FA1E8B57-F36C-0640-84B6-C319552F31D8}" sibTransId="{1086A91E-2A08-E54E-91C4-5DBFFF829808}"/>
    <dgm:cxn modelId="{66C2A26A-232F-754F-8E1D-87CDACF4E119}" srcId="{DCFCD023-77C5-E544-89F9-CA24E86B7119}" destId="{4311791B-20E7-F046-AA1A-8EBDB7AEF278}" srcOrd="1" destOrd="0" parTransId="{1C67CA68-BAC1-E944-9352-E8CCC2B5762B}" sibTransId="{CB1872B0-76F8-4044-BD64-96C0703719B6}"/>
    <dgm:cxn modelId="{17603D75-8169-A248-B39F-B9674759E770}" type="presOf" srcId="{DCFCD023-77C5-E544-89F9-CA24E86B7119}" destId="{6AB183BC-F2B0-A14C-971D-7FD96A205C1A}" srcOrd="0" destOrd="0" presId="urn:microsoft.com/office/officeart/2005/8/layout/hList6"/>
    <dgm:cxn modelId="{A9BF7F7B-29B4-DE4F-BDE1-8E41EED5166A}" type="presOf" srcId="{BC25A347-7200-474A-A92A-6421650FA0E2}" destId="{58B5E00C-68E7-844E-B017-14CF0C9B0856}" srcOrd="0" destOrd="3" presId="urn:microsoft.com/office/officeart/2005/8/layout/hList6"/>
    <dgm:cxn modelId="{2EA6A786-701F-7F47-91DA-5426942F2597}" srcId="{19E8A563-3499-CB44-9F33-C674B48BD9E2}" destId="{98A975D7-8CC3-544B-8473-820710CA4B88}" srcOrd="1" destOrd="0" parTransId="{A6B44216-2413-7641-B36D-8093D21B18A4}" sibTransId="{AF83DD53-F436-6D45-8CE0-3ADEDA8D763B}"/>
    <dgm:cxn modelId="{23EB19B2-0F5F-DB4E-9287-3463FB7395EC}" type="presOf" srcId="{1A74B2B9-B875-2F4D-A682-896C991BF193}" destId="{58B5E00C-68E7-844E-B017-14CF0C9B0856}" srcOrd="0" destOrd="0" presId="urn:microsoft.com/office/officeart/2005/8/layout/hList6"/>
    <dgm:cxn modelId="{A69CE0B5-7D2A-1040-8DEE-35E1D5AA95D3}" type="presOf" srcId="{98A975D7-8CC3-544B-8473-820710CA4B88}" destId="{379E542B-C013-3747-BE8D-FF76CA0594B4}" srcOrd="0" destOrd="2" presId="urn:microsoft.com/office/officeart/2005/8/layout/hList6"/>
    <dgm:cxn modelId="{9761C7D4-EB95-2C47-B178-E31C0F0D0F40}" type="presOf" srcId="{E7D55BE1-1409-3E4B-A0B0-028FCEF95B8B}" destId="{58B5E00C-68E7-844E-B017-14CF0C9B0856}" srcOrd="0" destOrd="2" presId="urn:microsoft.com/office/officeart/2005/8/layout/hList6"/>
    <dgm:cxn modelId="{BE95D6F7-D2DF-3D49-846C-7A7A36A5A7A7}" type="presOf" srcId="{BB654475-732D-FD41-9537-7938B6DBD6DD}" destId="{B7A1B874-B161-D448-B65B-D865C61C3568}" srcOrd="0" destOrd="2" presId="urn:microsoft.com/office/officeart/2005/8/layout/hList6"/>
    <dgm:cxn modelId="{8D69A0F8-ED38-A54C-A557-DA9778C56036}" srcId="{1A74B2B9-B875-2F4D-A682-896C991BF193}" destId="{BC25A347-7200-474A-A92A-6421650FA0E2}" srcOrd="2" destOrd="0" parTransId="{52A97F44-1932-2A4E-BC64-197B61CE8AB3}" sibTransId="{535C4FD0-E0EF-2248-BB19-6E0E81849F2F}"/>
    <dgm:cxn modelId="{40A6D7F8-2FB5-BE46-B92A-BC54EBE0DFFC}" srcId="{DCFCD023-77C5-E544-89F9-CA24E86B7119}" destId="{1A74B2B9-B875-2F4D-A682-896C991BF193}" srcOrd="2" destOrd="0" parTransId="{0EF492C4-5EF1-7649-9736-2C5B4268516F}" sibTransId="{5CDB9F2F-3DA7-8146-A437-EA73CB18362C}"/>
    <dgm:cxn modelId="{00E41D9E-0E0E-4D48-B6CA-56432D5BF836}" type="presParOf" srcId="{6AB183BC-F2B0-A14C-971D-7FD96A205C1A}" destId="{308B21A9-1972-EF42-8EAA-68A4DAEFA97C}" srcOrd="0" destOrd="0" presId="urn:microsoft.com/office/officeart/2005/8/layout/hList6"/>
    <dgm:cxn modelId="{9F431E96-CE71-F04D-A9EA-5A742BB7E11A}" type="presParOf" srcId="{6AB183BC-F2B0-A14C-971D-7FD96A205C1A}" destId="{84922AE0-DAA6-6345-9E27-E814E9EBA246}" srcOrd="1" destOrd="0" presId="urn:microsoft.com/office/officeart/2005/8/layout/hList6"/>
    <dgm:cxn modelId="{591D5C21-5FED-FC4D-BE41-1E3847265FB7}" type="presParOf" srcId="{6AB183BC-F2B0-A14C-971D-7FD96A205C1A}" destId="{B7A1B874-B161-D448-B65B-D865C61C3568}" srcOrd="2" destOrd="0" presId="urn:microsoft.com/office/officeart/2005/8/layout/hList6"/>
    <dgm:cxn modelId="{77A4854A-4142-6843-A3EC-3AEFEB04A678}" type="presParOf" srcId="{6AB183BC-F2B0-A14C-971D-7FD96A205C1A}" destId="{C1EA8CD8-1B92-5840-BD53-D3D2421CE841}" srcOrd="3" destOrd="0" presId="urn:microsoft.com/office/officeart/2005/8/layout/hList6"/>
    <dgm:cxn modelId="{DCC89E0B-F774-2B44-B672-3AB79AA08FFF}" type="presParOf" srcId="{6AB183BC-F2B0-A14C-971D-7FD96A205C1A}" destId="{58B5E00C-68E7-844E-B017-14CF0C9B0856}" srcOrd="4" destOrd="0" presId="urn:microsoft.com/office/officeart/2005/8/layout/hList6"/>
    <dgm:cxn modelId="{48F97A35-AC5A-ED45-9990-6573250FDC26}" type="presParOf" srcId="{6AB183BC-F2B0-A14C-971D-7FD96A205C1A}" destId="{206CEA17-2DDC-D048-99E6-DF838338CDCA}" srcOrd="5" destOrd="0" presId="urn:microsoft.com/office/officeart/2005/8/layout/hList6"/>
    <dgm:cxn modelId="{53BF66D2-C04A-4D47-A658-52894404F885}" type="presParOf" srcId="{6AB183BC-F2B0-A14C-971D-7FD96A205C1A}" destId="{379E542B-C013-3747-BE8D-FF76CA0594B4}" srcOrd="6"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34F62A-FE1C-7547-B7B0-DE330DD7966F}">
      <dsp:nvSpPr>
        <dsp:cNvPr id="0" name=""/>
        <dsp:cNvSpPr/>
      </dsp:nvSpPr>
      <dsp:spPr>
        <a:xfrm>
          <a:off x="0" y="0"/>
          <a:ext cx="11410122" cy="5472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Elaboration of CPC Basic Line and principles in CPC Constitution’s General Summary or Program (</a:t>
          </a:r>
          <a:r>
            <a:rPr lang="zh-CN" sz="1900" kern="1200"/>
            <a:t>总纲</a:t>
          </a:r>
          <a:r>
            <a:rPr lang="en-US" sz="1900" kern="1200" dirty="0"/>
            <a:t>)</a:t>
          </a:r>
        </a:p>
      </dsp:txBody>
      <dsp:txXfrm>
        <a:off x="0" y="0"/>
        <a:ext cx="11410122" cy="547200"/>
      </dsp:txXfrm>
    </dsp:sp>
    <dsp:sp modelId="{310FE419-08ED-0348-A4BA-E787A9189ED8}">
      <dsp:nvSpPr>
        <dsp:cNvPr id="0" name=""/>
        <dsp:cNvSpPr/>
      </dsp:nvSpPr>
      <dsp:spPr>
        <a:xfrm>
          <a:off x="0" y="1133185"/>
          <a:ext cx="11410122" cy="393453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endParaRPr lang="en-US" sz="1900" kern="1200" dirty="0"/>
        </a:p>
        <a:p>
          <a:pPr marL="171450" lvl="1" indent="-171450" algn="l" defTabSz="844550">
            <a:lnSpc>
              <a:spcPct val="90000"/>
            </a:lnSpc>
            <a:spcBef>
              <a:spcPct val="0"/>
            </a:spcBef>
            <a:spcAft>
              <a:spcPct val="15000"/>
            </a:spcAft>
            <a:buChar char="•"/>
          </a:pPr>
          <a:r>
            <a:rPr lang="en-US" sz="1900" kern="1200" dirty="0"/>
            <a:t>Updating old United Front political party system into a New Era Leninist system of consultative democracy. </a:t>
          </a:r>
        </a:p>
        <a:p>
          <a:pPr marL="171450" lvl="1" indent="-171450" algn="l" defTabSz="844550">
            <a:lnSpc>
              <a:spcPct val="90000"/>
            </a:lnSpc>
            <a:spcBef>
              <a:spcPct val="0"/>
            </a:spcBef>
            <a:spcAft>
              <a:spcPct val="15000"/>
            </a:spcAft>
            <a:buChar char="•"/>
          </a:pPr>
          <a:r>
            <a:rPr lang="en-US" sz="1900" kern="1200" dirty="0"/>
            <a:t>Political collectives are given autonomy to operate as nodes of engagement</a:t>
          </a:r>
        </a:p>
        <a:p>
          <a:pPr marL="342900" lvl="2" indent="-171450" algn="l" defTabSz="844550">
            <a:lnSpc>
              <a:spcPct val="90000"/>
            </a:lnSpc>
            <a:spcBef>
              <a:spcPct val="0"/>
            </a:spcBef>
            <a:spcAft>
              <a:spcPct val="15000"/>
            </a:spcAft>
            <a:buChar char="•"/>
          </a:pPr>
          <a:r>
            <a:rPr lang="en-US" sz="1900" kern="1200" dirty="0"/>
            <a:t>But only within the overall structures of Chinese Leninism in which the CPC remains at the center.</a:t>
          </a:r>
        </a:p>
        <a:p>
          <a:pPr marL="171450" lvl="1" indent="-171450" algn="l" defTabSz="844550">
            <a:lnSpc>
              <a:spcPct val="90000"/>
            </a:lnSpc>
            <a:spcBef>
              <a:spcPct val="0"/>
            </a:spcBef>
            <a:spcAft>
              <a:spcPct val="15000"/>
            </a:spcAft>
            <a:buChar char="•"/>
          </a:pPr>
          <a:r>
            <a:rPr lang="en-US" sz="1900" kern="1200" dirty="0"/>
            <a:t>Political parties, then, are:</a:t>
          </a:r>
        </a:p>
        <a:p>
          <a:pPr marL="342900" lvl="2" indent="-171450" algn="l" defTabSz="844550">
            <a:lnSpc>
              <a:spcPct val="90000"/>
            </a:lnSpc>
            <a:spcBef>
              <a:spcPct val="0"/>
            </a:spcBef>
            <a:spcAft>
              <a:spcPct val="15000"/>
            </a:spcAft>
            <a:buChar char="•"/>
          </a:pPr>
          <a:r>
            <a:rPr lang="en-US" sz="1900" kern="1200" dirty="0"/>
            <a:t>(1) collective mass representative political organizations</a:t>
          </a:r>
        </a:p>
        <a:p>
          <a:pPr marL="342900" lvl="2" indent="-171450" algn="l" defTabSz="844550">
            <a:lnSpc>
              <a:spcPct val="90000"/>
            </a:lnSpc>
            <a:spcBef>
              <a:spcPct val="0"/>
            </a:spcBef>
            <a:spcAft>
              <a:spcPct val="15000"/>
            </a:spcAft>
            <a:buChar char="•"/>
          </a:pPr>
          <a:r>
            <a:rPr lang="en-US" sz="1900" kern="1200" dirty="0"/>
            <a:t>(2) mass organizations legitimated by their history, their patriotic activities, and their role in the revolution</a:t>
          </a:r>
        </a:p>
        <a:p>
          <a:pPr marL="342900" lvl="2" indent="-171450" algn="l" defTabSz="844550">
            <a:lnSpc>
              <a:spcPct val="90000"/>
            </a:lnSpc>
            <a:spcBef>
              <a:spcPct val="0"/>
            </a:spcBef>
            <a:spcAft>
              <a:spcPct val="15000"/>
            </a:spcAft>
            <a:buChar char="•"/>
          </a:pPr>
          <a:r>
            <a:rPr lang="en-US" sz="1900" kern="1200" dirty="0"/>
            <a:t>(3) Realizes institutionalization of mechanics of CPC leadership as the apex vanguard patriotic revolutionary party. </a:t>
          </a:r>
        </a:p>
        <a:p>
          <a:pPr marL="342900" lvl="2" indent="-171450" algn="l" defTabSz="844550">
            <a:lnSpc>
              <a:spcPct val="90000"/>
            </a:lnSpc>
            <a:spcBef>
              <a:spcPct val="0"/>
            </a:spcBef>
            <a:spcAft>
              <a:spcPct val="15000"/>
            </a:spcAft>
            <a:buChar char="•"/>
          </a:pPr>
          <a:r>
            <a:rPr lang="en-US" sz="1900" kern="1200" dirty="0"/>
            <a:t>(4) In the aggregate represent all of the people</a:t>
          </a:r>
        </a:p>
      </dsp:txBody>
      <dsp:txXfrm>
        <a:off x="0" y="1133185"/>
        <a:ext cx="11410122" cy="39345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8B21A9-1972-EF42-8EAA-68A4DAEFA97C}">
      <dsp:nvSpPr>
        <dsp:cNvPr id="0" name=""/>
        <dsp:cNvSpPr/>
      </dsp:nvSpPr>
      <dsp:spPr>
        <a:xfrm rot="16200000">
          <a:off x="-1323002" y="1325919"/>
          <a:ext cx="5514182" cy="2862343"/>
        </a:xfrm>
        <a:prstGeom prst="flowChartManualOperation">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0" rIns="114300" bIns="0" numCol="1" spcCol="1270" anchor="t" anchorCtr="0">
          <a:noAutofit/>
        </a:bodyPr>
        <a:lstStyle/>
        <a:p>
          <a:pPr marL="0" lvl="0" indent="0" algn="l" defTabSz="800100">
            <a:lnSpc>
              <a:spcPct val="90000"/>
            </a:lnSpc>
            <a:spcBef>
              <a:spcPct val="0"/>
            </a:spcBef>
            <a:spcAft>
              <a:spcPct val="35000"/>
            </a:spcAft>
            <a:buNone/>
          </a:pPr>
          <a:r>
            <a:rPr lang="en-US" sz="1800" b="1" i="1" kern="1200" dirty="0"/>
            <a:t>First, the consultation model better expresses mass line participatory democracy under the leadership of a Leninist vanguard</a:t>
          </a:r>
          <a:r>
            <a:rPr lang="en-US" sz="1800" kern="1200" dirty="0"/>
            <a:t>. </a:t>
          </a:r>
        </a:p>
        <a:p>
          <a:pPr marL="114300" lvl="1" indent="-114300" algn="l" defTabSz="622300">
            <a:lnSpc>
              <a:spcPct val="90000"/>
            </a:lnSpc>
            <a:spcBef>
              <a:spcPct val="0"/>
            </a:spcBef>
            <a:spcAft>
              <a:spcPct val="15000"/>
            </a:spcAft>
            <a:buChar char="•"/>
          </a:pPr>
          <a:r>
            <a:rPr lang="en-US" sz="1400" kern="1200" dirty="0"/>
            <a:t>“The organic unity of cooperation, consultation, and supervision is an important form of realization of the people's mastery of the country and an important institutional carrier of socialist consultative democracy.”</a:t>
          </a:r>
          <a:r>
            <a:rPr lang="en-US" sz="1100" kern="1200" dirty="0"/>
            <a:t> </a:t>
          </a:r>
        </a:p>
      </dsp:txBody>
      <dsp:txXfrm rot="5400000">
        <a:off x="2917" y="1102836"/>
        <a:ext cx="2862343" cy="3308510"/>
      </dsp:txXfrm>
    </dsp:sp>
    <dsp:sp modelId="{B7A1B874-B161-D448-B65B-D865C61C3568}">
      <dsp:nvSpPr>
        <dsp:cNvPr id="0" name=""/>
        <dsp:cNvSpPr/>
      </dsp:nvSpPr>
      <dsp:spPr>
        <a:xfrm rot="16200000">
          <a:off x="1754016" y="1325919"/>
          <a:ext cx="5514182" cy="2862343"/>
        </a:xfrm>
        <a:prstGeom prst="flowChartManualOperation">
          <a:avLst/>
        </a:prstGeom>
        <a:gradFill rotWithShape="0">
          <a:gsLst>
            <a:gs pos="0">
              <a:schemeClr val="accent4">
                <a:hueOff val="3266964"/>
                <a:satOff val="-13592"/>
                <a:lumOff val="3203"/>
                <a:alphaOff val="0"/>
                <a:lumMod val="110000"/>
                <a:satMod val="105000"/>
                <a:tint val="67000"/>
              </a:schemeClr>
            </a:gs>
            <a:gs pos="50000">
              <a:schemeClr val="accent4">
                <a:hueOff val="3266964"/>
                <a:satOff val="-13592"/>
                <a:lumOff val="3203"/>
                <a:alphaOff val="0"/>
                <a:lumMod val="105000"/>
                <a:satMod val="103000"/>
                <a:tint val="73000"/>
              </a:schemeClr>
            </a:gs>
            <a:gs pos="100000">
              <a:schemeClr val="accent4">
                <a:hueOff val="3266964"/>
                <a:satOff val="-13592"/>
                <a:lumOff val="320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0" rIns="114300" bIns="0" numCol="1" spcCol="1270" anchor="t" anchorCtr="0">
          <a:noAutofit/>
        </a:bodyPr>
        <a:lstStyle/>
        <a:p>
          <a:pPr marL="0" lvl="0" indent="0" algn="l" defTabSz="800100">
            <a:lnSpc>
              <a:spcPct val="90000"/>
            </a:lnSpc>
            <a:spcBef>
              <a:spcPct val="0"/>
            </a:spcBef>
            <a:spcAft>
              <a:spcPct val="35000"/>
            </a:spcAft>
            <a:buNone/>
          </a:pPr>
          <a:r>
            <a:rPr lang="en-US" sz="1800" b="1" i="1" kern="1200" dirty="0"/>
            <a:t>Second, the multi-party consultation system best expresses popular representation</a:t>
          </a:r>
          <a:r>
            <a:rPr lang="en-US" sz="1800" kern="1200" dirty="0"/>
            <a:t>. </a:t>
          </a:r>
        </a:p>
        <a:p>
          <a:pPr marL="171450" lvl="1" indent="-171450" algn="l" defTabSz="711200">
            <a:lnSpc>
              <a:spcPct val="90000"/>
            </a:lnSpc>
            <a:spcBef>
              <a:spcPct val="0"/>
            </a:spcBef>
            <a:spcAft>
              <a:spcPct val="15000"/>
            </a:spcAft>
            <a:buChar char="•"/>
          </a:pPr>
          <a:r>
            <a:rPr lang="en-US" sz="1600" kern="1200" dirty="0"/>
            <a:t>That representation extends to a broad category of what in the liberal democratic West would be understood as identity-based groupings. </a:t>
          </a:r>
        </a:p>
        <a:p>
          <a:pPr marL="171450" lvl="1" indent="-171450" algn="l" defTabSz="711200">
            <a:lnSpc>
              <a:spcPct val="90000"/>
            </a:lnSpc>
            <a:spcBef>
              <a:spcPct val="0"/>
            </a:spcBef>
            <a:spcAft>
              <a:spcPct val="15000"/>
            </a:spcAft>
            <a:buChar char="•"/>
          </a:pPr>
          <a:r>
            <a:rPr lang="en-US" sz="1600" kern="1200" dirty="0"/>
            <a:t>It is also meant to soften tyrannies of majorities or minorities mediated by the apex vanguard party. </a:t>
          </a:r>
        </a:p>
      </dsp:txBody>
      <dsp:txXfrm rot="5400000">
        <a:off x="3079935" y="1102836"/>
        <a:ext cx="2862343" cy="3308510"/>
      </dsp:txXfrm>
    </dsp:sp>
    <dsp:sp modelId="{58B5E00C-68E7-844E-B017-14CF0C9B0856}">
      <dsp:nvSpPr>
        <dsp:cNvPr id="0" name=""/>
        <dsp:cNvSpPr/>
      </dsp:nvSpPr>
      <dsp:spPr>
        <a:xfrm rot="16200000">
          <a:off x="4831036" y="1325919"/>
          <a:ext cx="5514182" cy="2862343"/>
        </a:xfrm>
        <a:prstGeom prst="flowChartManualOperation">
          <a:avLst/>
        </a:prstGeom>
        <a:gradFill rotWithShape="0">
          <a:gsLst>
            <a:gs pos="0">
              <a:schemeClr val="accent4">
                <a:hueOff val="6533927"/>
                <a:satOff val="-27185"/>
                <a:lumOff val="6405"/>
                <a:alphaOff val="0"/>
                <a:lumMod val="110000"/>
                <a:satMod val="105000"/>
                <a:tint val="67000"/>
              </a:schemeClr>
            </a:gs>
            <a:gs pos="50000">
              <a:schemeClr val="accent4">
                <a:hueOff val="6533927"/>
                <a:satOff val="-27185"/>
                <a:lumOff val="6405"/>
                <a:alphaOff val="0"/>
                <a:lumMod val="105000"/>
                <a:satMod val="103000"/>
                <a:tint val="73000"/>
              </a:schemeClr>
            </a:gs>
            <a:gs pos="100000">
              <a:schemeClr val="accent4">
                <a:hueOff val="6533927"/>
                <a:satOff val="-27185"/>
                <a:lumOff val="640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0" tIns="0" rIns="101600" bIns="0" numCol="1" spcCol="1270" anchor="t" anchorCtr="0">
          <a:noAutofit/>
        </a:bodyPr>
        <a:lstStyle/>
        <a:p>
          <a:pPr marL="0" lvl="0" indent="0" algn="l" defTabSz="711200">
            <a:lnSpc>
              <a:spcPct val="90000"/>
            </a:lnSpc>
            <a:spcBef>
              <a:spcPct val="0"/>
            </a:spcBef>
            <a:spcAft>
              <a:spcPct val="35000"/>
            </a:spcAft>
            <a:buNone/>
          </a:pPr>
          <a:r>
            <a:rPr lang="en-US" sz="1600" b="1" i="1" kern="1200" dirty="0"/>
            <a:t>Third, the new party system enhances coordination and consistency</a:t>
          </a:r>
          <a:r>
            <a:rPr lang="en-US" sz="1600" kern="1200" dirty="0"/>
            <a:t>. </a:t>
          </a:r>
        </a:p>
        <a:p>
          <a:pPr marL="114300" lvl="1" indent="-114300" algn="l" defTabSz="622300">
            <a:lnSpc>
              <a:spcPct val="90000"/>
            </a:lnSpc>
            <a:spcBef>
              <a:spcPct val="0"/>
            </a:spcBef>
            <a:spcAft>
              <a:spcPct val="15000"/>
            </a:spcAft>
            <a:buChar char="•"/>
          </a:pPr>
          <a:r>
            <a:rPr lang="en-US" sz="1400" kern="1200" dirty="0"/>
            <a:t>Step toward the greater efficiency under the guidance of the apex party through the refinement of a consensus-based system. </a:t>
          </a:r>
        </a:p>
        <a:p>
          <a:pPr marL="114300" lvl="1" indent="-114300" algn="l" defTabSz="622300">
            <a:lnSpc>
              <a:spcPct val="90000"/>
            </a:lnSpc>
            <a:spcBef>
              <a:spcPct val="0"/>
            </a:spcBef>
            <a:spcAft>
              <a:spcPct val="15000"/>
            </a:spcAft>
            <a:buChar char="•"/>
          </a:pPr>
          <a:r>
            <a:rPr lang="en-US" sz="1400" kern="1200" dirty="0"/>
            <a:t>Consensus is guided by the principles of democratic centralism and limits of the people’s democratic dictatorship.</a:t>
          </a:r>
        </a:p>
        <a:p>
          <a:pPr marL="114300" lvl="1" indent="-114300" algn="l" defTabSz="622300">
            <a:lnSpc>
              <a:spcPct val="90000"/>
            </a:lnSpc>
            <a:spcBef>
              <a:spcPct val="0"/>
            </a:spcBef>
            <a:spcAft>
              <a:spcPct val="15000"/>
            </a:spcAft>
            <a:buChar char="•"/>
          </a:pPr>
          <a:r>
            <a:rPr lang="en-US" sz="1400" kern="1200" dirty="0"/>
            <a:t>Rationalize political decision-making beneath the level of sovereign decision-making.</a:t>
          </a:r>
        </a:p>
      </dsp:txBody>
      <dsp:txXfrm rot="5400000">
        <a:off x="6156955" y="1102836"/>
        <a:ext cx="2862343" cy="3308510"/>
      </dsp:txXfrm>
    </dsp:sp>
    <dsp:sp modelId="{379E542B-C013-3747-BE8D-FF76CA0594B4}">
      <dsp:nvSpPr>
        <dsp:cNvPr id="0" name=""/>
        <dsp:cNvSpPr/>
      </dsp:nvSpPr>
      <dsp:spPr>
        <a:xfrm rot="16200000">
          <a:off x="7908055" y="1325919"/>
          <a:ext cx="5514182" cy="2862343"/>
        </a:xfrm>
        <a:prstGeom prst="flowChartManualOperation">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0" rIns="111559" bIns="0" numCol="1" spcCol="1270" anchor="t" anchorCtr="0">
          <a:noAutofit/>
        </a:bodyPr>
        <a:lstStyle/>
        <a:p>
          <a:pPr marL="0" lvl="0" indent="0" algn="l" defTabSz="800100">
            <a:lnSpc>
              <a:spcPct val="90000"/>
            </a:lnSpc>
            <a:spcBef>
              <a:spcPct val="0"/>
            </a:spcBef>
            <a:spcAft>
              <a:spcPct val="35000"/>
            </a:spcAft>
            <a:buNone/>
          </a:pPr>
          <a:r>
            <a:rPr lang="en-US" sz="1800" b="1" i="1" kern="1200" dirty="0"/>
            <a:t>Lastly, political parties are meant to enhance the primary political objectives of stability and prosperity.</a:t>
          </a:r>
          <a:r>
            <a:rPr lang="en-US" sz="1800" kern="1200" dirty="0"/>
            <a:t> </a:t>
          </a:r>
        </a:p>
        <a:p>
          <a:pPr marL="114300" lvl="1" indent="-114300" algn="l" defTabSz="622300">
            <a:lnSpc>
              <a:spcPct val="90000"/>
            </a:lnSpc>
            <a:spcBef>
              <a:spcPct val="0"/>
            </a:spcBef>
            <a:spcAft>
              <a:spcPct val="15000"/>
            </a:spcAft>
            <a:buChar char="•"/>
          </a:pPr>
          <a:r>
            <a:rPr lang="en-US" sz="1400" kern="1200" dirty="0"/>
            <a:t>To that end, the political party system is understood to replace “confrontation and struggle with cooperation and negotiation,</a:t>
          </a:r>
        </a:p>
        <a:p>
          <a:pPr marL="114300" lvl="1" indent="-114300" algn="l" defTabSz="622300">
            <a:lnSpc>
              <a:spcPct val="90000"/>
            </a:lnSpc>
            <a:spcBef>
              <a:spcPct val="0"/>
            </a:spcBef>
            <a:spcAft>
              <a:spcPct val="15000"/>
            </a:spcAft>
            <a:buChar char="•"/>
          </a:pPr>
          <a:r>
            <a:rPr lang="en-US" sz="1400" kern="1200" dirty="0"/>
            <a:t>Overcomes the drawbacks of frequent political regime changes caused by mutual conflict between parties, and can effectively resolve conflicts and maintain harmony and stability.” Ibid.</a:t>
          </a:r>
        </a:p>
      </dsp:txBody>
      <dsp:txXfrm rot="5400000">
        <a:off x="9233974" y="1102836"/>
        <a:ext cx="2862343" cy="330851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127B2-1D80-EE2A-04B7-8567468E19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48F88E-9591-F32C-81B8-902AE7AAF9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715BF1-2D60-0DCF-A0D7-C4E0907D1BD4}"/>
              </a:ext>
            </a:extLst>
          </p:cNvPr>
          <p:cNvSpPr>
            <a:spLocks noGrp="1"/>
          </p:cNvSpPr>
          <p:nvPr>
            <p:ph type="dt" sz="half" idx="10"/>
          </p:nvPr>
        </p:nvSpPr>
        <p:spPr/>
        <p:txBody>
          <a:bodyPr/>
          <a:lstStyle/>
          <a:p>
            <a:fld id="{92941008-88EC-9A48-ACAE-77B3F18606CD}" type="datetimeFigureOut">
              <a:rPr lang="en-US" smtClean="0"/>
              <a:t>9/23/22</a:t>
            </a:fld>
            <a:endParaRPr lang="en-US" dirty="0"/>
          </a:p>
        </p:txBody>
      </p:sp>
      <p:sp>
        <p:nvSpPr>
          <p:cNvPr id="5" name="Footer Placeholder 4">
            <a:extLst>
              <a:ext uri="{FF2B5EF4-FFF2-40B4-BE49-F238E27FC236}">
                <a16:creationId xmlns:a16="http://schemas.microsoft.com/office/drawing/2014/main" id="{272D53D3-8616-3B68-643A-0B8A13E7F73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24FA9AD-8151-826A-41A7-0A7CD332AE84}"/>
              </a:ext>
            </a:extLst>
          </p:cNvPr>
          <p:cNvSpPr>
            <a:spLocks noGrp="1"/>
          </p:cNvSpPr>
          <p:nvPr>
            <p:ph type="sldNum" sz="quarter" idx="12"/>
          </p:nvPr>
        </p:nvSpPr>
        <p:spPr/>
        <p:txBody>
          <a:bodyPr/>
          <a:lstStyle/>
          <a:p>
            <a:fld id="{3378B0A9-D262-AB48-B8C9-7FA2B4D910A2}" type="slidenum">
              <a:rPr lang="en-US" smtClean="0"/>
              <a:t>‹#›</a:t>
            </a:fld>
            <a:endParaRPr lang="en-US" dirty="0"/>
          </a:p>
        </p:txBody>
      </p:sp>
    </p:spTree>
    <p:extLst>
      <p:ext uri="{BB962C8B-B14F-4D97-AF65-F5344CB8AC3E}">
        <p14:creationId xmlns:p14="http://schemas.microsoft.com/office/powerpoint/2010/main" val="2161623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98876-9A1D-13D7-6F1D-4D921962AF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D540E2-8438-0A02-20F7-330AF50808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5624B5-CB6A-2F1F-ECB4-35606D186ADE}"/>
              </a:ext>
            </a:extLst>
          </p:cNvPr>
          <p:cNvSpPr>
            <a:spLocks noGrp="1"/>
          </p:cNvSpPr>
          <p:nvPr>
            <p:ph type="dt" sz="half" idx="10"/>
          </p:nvPr>
        </p:nvSpPr>
        <p:spPr/>
        <p:txBody>
          <a:bodyPr/>
          <a:lstStyle/>
          <a:p>
            <a:fld id="{92941008-88EC-9A48-ACAE-77B3F18606CD}" type="datetimeFigureOut">
              <a:rPr lang="en-US" smtClean="0"/>
              <a:t>9/23/22</a:t>
            </a:fld>
            <a:endParaRPr lang="en-US" dirty="0"/>
          </a:p>
        </p:txBody>
      </p:sp>
      <p:sp>
        <p:nvSpPr>
          <p:cNvPr id="5" name="Footer Placeholder 4">
            <a:extLst>
              <a:ext uri="{FF2B5EF4-FFF2-40B4-BE49-F238E27FC236}">
                <a16:creationId xmlns:a16="http://schemas.microsoft.com/office/drawing/2014/main" id="{ACFE6D56-4003-BFCD-7409-C4B513472C3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3043E7-9601-BF7A-570B-71ECD08C8378}"/>
              </a:ext>
            </a:extLst>
          </p:cNvPr>
          <p:cNvSpPr>
            <a:spLocks noGrp="1"/>
          </p:cNvSpPr>
          <p:nvPr>
            <p:ph type="sldNum" sz="quarter" idx="12"/>
          </p:nvPr>
        </p:nvSpPr>
        <p:spPr/>
        <p:txBody>
          <a:bodyPr/>
          <a:lstStyle/>
          <a:p>
            <a:fld id="{3378B0A9-D262-AB48-B8C9-7FA2B4D910A2}" type="slidenum">
              <a:rPr lang="en-US" smtClean="0"/>
              <a:t>‹#›</a:t>
            </a:fld>
            <a:endParaRPr lang="en-US" dirty="0"/>
          </a:p>
        </p:txBody>
      </p:sp>
    </p:spTree>
    <p:extLst>
      <p:ext uri="{BB962C8B-B14F-4D97-AF65-F5344CB8AC3E}">
        <p14:creationId xmlns:p14="http://schemas.microsoft.com/office/powerpoint/2010/main" val="2451260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BFCAD7-1710-8B24-766C-9FE4370484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31A787-819A-684F-5CB1-A747C41B4F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1D1148-BE53-CC6B-8769-F8AC511BF99E}"/>
              </a:ext>
            </a:extLst>
          </p:cNvPr>
          <p:cNvSpPr>
            <a:spLocks noGrp="1"/>
          </p:cNvSpPr>
          <p:nvPr>
            <p:ph type="dt" sz="half" idx="10"/>
          </p:nvPr>
        </p:nvSpPr>
        <p:spPr/>
        <p:txBody>
          <a:bodyPr/>
          <a:lstStyle/>
          <a:p>
            <a:fld id="{92941008-88EC-9A48-ACAE-77B3F18606CD}" type="datetimeFigureOut">
              <a:rPr lang="en-US" smtClean="0"/>
              <a:t>9/23/22</a:t>
            </a:fld>
            <a:endParaRPr lang="en-US" dirty="0"/>
          </a:p>
        </p:txBody>
      </p:sp>
      <p:sp>
        <p:nvSpPr>
          <p:cNvPr id="5" name="Footer Placeholder 4">
            <a:extLst>
              <a:ext uri="{FF2B5EF4-FFF2-40B4-BE49-F238E27FC236}">
                <a16:creationId xmlns:a16="http://schemas.microsoft.com/office/drawing/2014/main" id="{B73110A5-E61C-2560-9689-ECC01BD4DCA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6879D64-71CA-5E00-8468-B5F3FB6B80ED}"/>
              </a:ext>
            </a:extLst>
          </p:cNvPr>
          <p:cNvSpPr>
            <a:spLocks noGrp="1"/>
          </p:cNvSpPr>
          <p:nvPr>
            <p:ph type="sldNum" sz="quarter" idx="12"/>
          </p:nvPr>
        </p:nvSpPr>
        <p:spPr/>
        <p:txBody>
          <a:bodyPr/>
          <a:lstStyle/>
          <a:p>
            <a:fld id="{3378B0A9-D262-AB48-B8C9-7FA2B4D910A2}" type="slidenum">
              <a:rPr lang="en-US" smtClean="0"/>
              <a:t>‹#›</a:t>
            </a:fld>
            <a:endParaRPr lang="en-US" dirty="0"/>
          </a:p>
        </p:txBody>
      </p:sp>
    </p:spTree>
    <p:extLst>
      <p:ext uri="{BB962C8B-B14F-4D97-AF65-F5344CB8AC3E}">
        <p14:creationId xmlns:p14="http://schemas.microsoft.com/office/powerpoint/2010/main" val="2036226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03533-8848-66A2-10AA-9460C1FB54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6296D9-73CE-05D1-A315-35D5C71693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DEBDD2-5FAB-AD33-A0B7-1F7E79B631C0}"/>
              </a:ext>
            </a:extLst>
          </p:cNvPr>
          <p:cNvSpPr>
            <a:spLocks noGrp="1"/>
          </p:cNvSpPr>
          <p:nvPr>
            <p:ph type="dt" sz="half" idx="10"/>
          </p:nvPr>
        </p:nvSpPr>
        <p:spPr/>
        <p:txBody>
          <a:bodyPr/>
          <a:lstStyle/>
          <a:p>
            <a:fld id="{92941008-88EC-9A48-ACAE-77B3F18606CD}" type="datetimeFigureOut">
              <a:rPr lang="en-US" smtClean="0"/>
              <a:t>9/23/22</a:t>
            </a:fld>
            <a:endParaRPr lang="en-US" dirty="0"/>
          </a:p>
        </p:txBody>
      </p:sp>
      <p:sp>
        <p:nvSpPr>
          <p:cNvPr id="5" name="Footer Placeholder 4">
            <a:extLst>
              <a:ext uri="{FF2B5EF4-FFF2-40B4-BE49-F238E27FC236}">
                <a16:creationId xmlns:a16="http://schemas.microsoft.com/office/drawing/2014/main" id="{00D2DA7C-520D-94F7-62BA-EF576DF1202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209D4B9-1705-B98C-59AA-86CD8B0C0536}"/>
              </a:ext>
            </a:extLst>
          </p:cNvPr>
          <p:cNvSpPr>
            <a:spLocks noGrp="1"/>
          </p:cNvSpPr>
          <p:nvPr>
            <p:ph type="sldNum" sz="quarter" idx="12"/>
          </p:nvPr>
        </p:nvSpPr>
        <p:spPr/>
        <p:txBody>
          <a:bodyPr/>
          <a:lstStyle/>
          <a:p>
            <a:fld id="{3378B0A9-D262-AB48-B8C9-7FA2B4D910A2}" type="slidenum">
              <a:rPr lang="en-US" smtClean="0"/>
              <a:t>‹#›</a:t>
            </a:fld>
            <a:endParaRPr lang="en-US" dirty="0"/>
          </a:p>
        </p:txBody>
      </p:sp>
    </p:spTree>
    <p:extLst>
      <p:ext uri="{BB962C8B-B14F-4D97-AF65-F5344CB8AC3E}">
        <p14:creationId xmlns:p14="http://schemas.microsoft.com/office/powerpoint/2010/main" val="1110824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23BEB-29BB-8E22-D317-C5C010EB20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819478-8D44-7F07-6EFB-4FD0D3FF50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E8A7CD-3691-2C9A-DF6B-052B351B5AA4}"/>
              </a:ext>
            </a:extLst>
          </p:cNvPr>
          <p:cNvSpPr>
            <a:spLocks noGrp="1"/>
          </p:cNvSpPr>
          <p:nvPr>
            <p:ph type="dt" sz="half" idx="10"/>
          </p:nvPr>
        </p:nvSpPr>
        <p:spPr/>
        <p:txBody>
          <a:bodyPr/>
          <a:lstStyle/>
          <a:p>
            <a:fld id="{92941008-88EC-9A48-ACAE-77B3F18606CD}" type="datetimeFigureOut">
              <a:rPr lang="en-US" smtClean="0"/>
              <a:t>9/23/22</a:t>
            </a:fld>
            <a:endParaRPr lang="en-US" dirty="0"/>
          </a:p>
        </p:txBody>
      </p:sp>
      <p:sp>
        <p:nvSpPr>
          <p:cNvPr id="5" name="Footer Placeholder 4">
            <a:extLst>
              <a:ext uri="{FF2B5EF4-FFF2-40B4-BE49-F238E27FC236}">
                <a16:creationId xmlns:a16="http://schemas.microsoft.com/office/drawing/2014/main" id="{4671ACB3-A845-73FA-FBB4-C1FBB0C42F0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4A513E0-9B11-A631-BAD8-D8DD60FF916E}"/>
              </a:ext>
            </a:extLst>
          </p:cNvPr>
          <p:cNvSpPr>
            <a:spLocks noGrp="1"/>
          </p:cNvSpPr>
          <p:nvPr>
            <p:ph type="sldNum" sz="quarter" idx="12"/>
          </p:nvPr>
        </p:nvSpPr>
        <p:spPr/>
        <p:txBody>
          <a:bodyPr/>
          <a:lstStyle/>
          <a:p>
            <a:fld id="{3378B0A9-D262-AB48-B8C9-7FA2B4D910A2}" type="slidenum">
              <a:rPr lang="en-US" smtClean="0"/>
              <a:t>‹#›</a:t>
            </a:fld>
            <a:endParaRPr lang="en-US" dirty="0"/>
          </a:p>
        </p:txBody>
      </p:sp>
    </p:spTree>
    <p:extLst>
      <p:ext uri="{BB962C8B-B14F-4D97-AF65-F5344CB8AC3E}">
        <p14:creationId xmlns:p14="http://schemas.microsoft.com/office/powerpoint/2010/main" val="3381158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3D99B-FC1B-FE5E-0617-61E96D5D2A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2F726E-3DC9-B444-1771-F1825CBFCF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4D9FEA-D302-B7A5-3B1F-574F8A7DC1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81192D-FECA-D42F-FB00-BC318CFBEB5A}"/>
              </a:ext>
            </a:extLst>
          </p:cNvPr>
          <p:cNvSpPr>
            <a:spLocks noGrp="1"/>
          </p:cNvSpPr>
          <p:nvPr>
            <p:ph type="dt" sz="half" idx="10"/>
          </p:nvPr>
        </p:nvSpPr>
        <p:spPr/>
        <p:txBody>
          <a:bodyPr/>
          <a:lstStyle/>
          <a:p>
            <a:fld id="{92941008-88EC-9A48-ACAE-77B3F18606CD}" type="datetimeFigureOut">
              <a:rPr lang="en-US" smtClean="0"/>
              <a:t>9/23/22</a:t>
            </a:fld>
            <a:endParaRPr lang="en-US" dirty="0"/>
          </a:p>
        </p:txBody>
      </p:sp>
      <p:sp>
        <p:nvSpPr>
          <p:cNvPr id="6" name="Footer Placeholder 5">
            <a:extLst>
              <a:ext uri="{FF2B5EF4-FFF2-40B4-BE49-F238E27FC236}">
                <a16:creationId xmlns:a16="http://schemas.microsoft.com/office/drawing/2014/main" id="{6F729E07-1B24-DBCA-CE78-170FCD0644F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3160337-FBDC-22F6-CB8E-68457F334721}"/>
              </a:ext>
            </a:extLst>
          </p:cNvPr>
          <p:cNvSpPr>
            <a:spLocks noGrp="1"/>
          </p:cNvSpPr>
          <p:nvPr>
            <p:ph type="sldNum" sz="quarter" idx="12"/>
          </p:nvPr>
        </p:nvSpPr>
        <p:spPr/>
        <p:txBody>
          <a:bodyPr/>
          <a:lstStyle/>
          <a:p>
            <a:fld id="{3378B0A9-D262-AB48-B8C9-7FA2B4D910A2}" type="slidenum">
              <a:rPr lang="en-US" smtClean="0"/>
              <a:t>‹#›</a:t>
            </a:fld>
            <a:endParaRPr lang="en-US" dirty="0"/>
          </a:p>
        </p:txBody>
      </p:sp>
    </p:spTree>
    <p:extLst>
      <p:ext uri="{BB962C8B-B14F-4D97-AF65-F5344CB8AC3E}">
        <p14:creationId xmlns:p14="http://schemas.microsoft.com/office/powerpoint/2010/main" val="3682378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2C58E-DCC3-2461-14EA-FF339F5E8C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B38A02-5195-37A4-9038-71F3599530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952DEC-A1F4-1F82-B786-ED7735D25A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1B8040-1719-D96E-33FB-309225EADB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139AC0-703D-ACD1-E775-A6514F96FB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6C79C3-5A95-79DC-CE93-D8BB4B6827DD}"/>
              </a:ext>
            </a:extLst>
          </p:cNvPr>
          <p:cNvSpPr>
            <a:spLocks noGrp="1"/>
          </p:cNvSpPr>
          <p:nvPr>
            <p:ph type="dt" sz="half" idx="10"/>
          </p:nvPr>
        </p:nvSpPr>
        <p:spPr/>
        <p:txBody>
          <a:bodyPr/>
          <a:lstStyle/>
          <a:p>
            <a:fld id="{92941008-88EC-9A48-ACAE-77B3F18606CD}" type="datetimeFigureOut">
              <a:rPr lang="en-US" smtClean="0"/>
              <a:t>9/23/22</a:t>
            </a:fld>
            <a:endParaRPr lang="en-US" dirty="0"/>
          </a:p>
        </p:txBody>
      </p:sp>
      <p:sp>
        <p:nvSpPr>
          <p:cNvPr id="8" name="Footer Placeholder 7">
            <a:extLst>
              <a:ext uri="{FF2B5EF4-FFF2-40B4-BE49-F238E27FC236}">
                <a16:creationId xmlns:a16="http://schemas.microsoft.com/office/drawing/2014/main" id="{175F1972-02E8-6916-3118-A0E5D87ACEE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6A9DCFF-6499-272E-642F-B16F813DB6F6}"/>
              </a:ext>
            </a:extLst>
          </p:cNvPr>
          <p:cNvSpPr>
            <a:spLocks noGrp="1"/>
          </p:cNvSpPr>
          <p:nvPr>
            <p:ph type="sldNum" sz="quarter" idx="12"/>
          </p:nvPr>
        </p:nvSpPr>
        <p:spPr/>
        <p:txBody>
          <a:bodyPr/>
          <a:lstStyle/>
          <a:p>
            <a:fld id="{3378B0A9-D262-AB48-B8C9-7FA2B4D910A2}" type="slidenum">
              <a:rPr lang="en-US" smtClean="0"/>
              <a:t>‹#›</a:t>
            </a:fld>
            <a:endParaRPr lang="en-US" dirty="0"/>
          </a:p>
        </p:txBody>
      </p:sp>
    </p:spTree>
    <p:extLst>
      <p:ext uri="{BB962C8B-B14F-4D97-AF65-F5344CB8AC3E}">
        <p14:creationId xmlns:p14="http://schemas.microsoft.com/office/powerpoint/2010/main" val="316468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0AAB3-BBDD-3F7F-6C9F-423914BA55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8133D0-7703-30C5-A192-33950390B1BC}"/>
              </a:ext>
            </a:extLst>
          </p:cNvPr>
          <p:cNvSpPr>
            <a:spLocks noGrp="1"/>
          </p:cNvSpPr>
          <p:nvPr>
            <p:ph type="dt" sz="half" idx="10"/>
          </p:nvPr>
        </p:nvSpPr>
        <p:spPr/>
        <p:txBody>
          <a:bodyPr/>
          <a:lstStyle/>
          <a:p>
            <a:fld id="{92941008-88EC-9A48-ACAE-77B3F18606CD}" type="datetimeFigureOut">
              <a:rPr lang="en-US" smtClean="0"/>
              <a:t>9/23/22</a:t>
            </a:fld>
            <a:endParaRPr lang="en-US" dirty="0"/>
          </a:p>
        </p:txBody>
      </p:sp>
      <p:sp>
        <p:nvSpPr>
          <p:cNvPr id="4" name="Footer Placeholder 3">
            <a:extLst>
              <a:ext uri="{FF2B5EF4-FFF2-40B4-BE49-F238E27FC236}">
                <a16:creationId xmlns:a16="http://schemas.microsoft.com/office/drawing/2014/main" id="{4657E9AE-FCD1-5E66-D4A2-6DBA3EA0CB4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F645F07-C6BD-1C8C-F5ED-24079D5289C4}"/>
              </a:ext>
            </a:extLst>
          </p:cNvPr>
          <p:cNvSpPr>
            <a:spLocks noGrp="1"/>
          </p:cNvSpPr>
          <p:nvPr>
            <p:ph type="sldNum" sz="quarter" idx="12"/>
          </p:nvPr>
        </p:nvSpPr>
        <p:spPr/>
        <p:txBody>
          <a:bodyPr/>
          <a:lstStyle/>
          <a:p>
            <a:fld id="{3378B0A9-D262-AB48-B8C9-7FA2B4D910A2}" type="slidenum">
              <a:rPr lang="en-US" smtClean="0"/>
              <a:t>‹#›</a:t>
            </a:fld>
            <a:endParaRPr lang="en-US" dirty="0"/>
          </a:p>
        </p:txBody>
      </p:sp>
    </p:spTree>
    <p:extLst>
      <p:ext uri="{BB962C8B-B14F-4D97-AF65-F5344CB8AC3E}">
        <p14:creationId xmlns:p14="http://schemas.microsoft.com/office/powerpoint/2010/main" val="2895048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622C5B-B570-8BCD-B959-D85A56BCD303}"/>
              </a:ext>
            </a:extLst>
          </p:cNvPr>
          <p:cNvSpPr>
            <a:spLocks noGrp="1"/>
          </p:cNvSpPr>
          <p:nvPr>
            <p:ph type="dt" sz="half" idx="10"/>
          </p:nvPr>
        </p:nvSpPr>
        <p:spPr/>
        <p:txBody>
          <a:bodyPr/>
          <a:lstStyle/>
          <a:p>
            <a:fld id="{92941008-88EC-9A48-ACAE-77B3F18606CD}" type="datetimeFigureOut">
              <a:rPr lang="en-US" smtClean="0"/>
              <a:t>9/23/22</a:t>
            </a:fld>
            <a:endParaRPr lang="en-US" dirty="0"/>
          </a:p>
        </p:txBody>
      </p:sp>
      <p:sp>
        <p:nvSpPr>
          <p:cNvPr id="3" name="Footer Placeholder 2">
            <a:extLst>
              <a:ext uri="{FF2B5EF4-FFF2-40B4-BE49-F238E27FC236}">
                <a16:creationId xmlns:a16="http://schemas.microsoft.com/office/drawing/2014/main" id="{B1773003-E6C9-38B1-6AD5-1F8DD13CC8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0014D81-8635-D59F-6BDB-B4F37F1E5970}"/>
              </a:ext>
            </a:extLst>
          </p:cNvPr>
          <p:cNvSpPr>
            <a:spLocks noGrp="1"/>
          </p:cNvSpPr>
          <p:nvPr>
            <p:ph type="sldNum" sz="quarter" idx="12"/>
          </p:nvPr>
        </p:nvSpPr>
        <p:spPr/>
        <p:txBody>
          <a:bodyPr/>
          <a:lstStyle/>
          <a:p>
            <a:fld id="{3378B0A9-D262-AB48-B8C9-7FA2B4D910A2}" type="slidenum">
              <a:rPr lang="en-US" smtClean="0"/>
              <a:t>‹#›</a:t>
            </a:fld>
            <a:endParaRPr lang="en-US" dirty="0"/>
          </a:p>
        </p:txBody>
      </p:sp>
    </p:spTree>
    <p:extLst>
      <p:ext uri="{BB962C8B-B14F-4D97-AF65-F5344CB8AC3E}">
        <p14:creationId xmlns:p14="http://schemas.microsoft.com/office/powerpoint/2010/main" val="988931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FA207-C25B-A4FF-99AE-806949652C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A1DF63-3F98-6237-CE09-863E8AB91B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AED4EE-AEAE-1995-453E-8AC6B51D07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BE1064-F99E-F455-A21C-2088DF7432DF}"/>
              </a:ext>
            </a:extLst>
          </p:cNvPr>
          <p:cNvSpPr>
            <a:spLocks noGrp="1"/>
          </p:cNvSpPr>
          <p:nvPr>
            <p:ph type="dt" sz="half" idx="10"/>
          </p:nvPr>
        </p:nvSpPr>
        <p:spPr/>
        <p:txBody>
          <a:bodyPr/>
          <a:lstStyle/>
          <a:p>
            <a:fld id="{92941008-88EC-9A48-ACAE-77B3F18606CD}" type="datetimeFigureOut">
              <a:rPr lang="en-US" smtClean="0"/>
              <a:t>9/23/22</a:t>
            </a:fld>
            <a:endParaRPr lang="en-US" dirty="0"/>
          </a:p>
        </p:txBody>
      </p:sp>
      <p:sp>
        <p:nvSpPr>
          <p:cNvPr id="6" name="Footer Placeholder 5">
            <a:extLst>
              <a:ext uri="{FF2B5EF4-FFF2-40B4-BE49-F238E27FC236}">
                <a16:creationId xmlns:a16="http://schemas.microsoft.com/office/drawing/2014/main" id="{2C23733E-1697-BEC8-A7AA-8D76D113906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77CEBC9-908B-85E8-3E58-B0F748E7AFF2}"/>
              </a:ext>
            </a:extLst>
          </p:cNvPr>
          <p:cNvSpPr>
            <a:spLocks noGrp="1"/>
          </p:cNvSpPr>
          <p:nvPr>
            <p:ph type="sldNum" sz="quarter" idx="12"/>
          </p:nvPr>
        </p:nvSpPr>
        <p:spPr/>
        <p:txBody>
          <a:bodyPr/>
          <a:lstStyle/>
          <a:p>
            <a:fld id="{3378B0A9-D262-AB48-B8C9-7FA2B4D910A2}" type="slidenum">
              <a:rPr lang="en-US" smtClean="0"/>
              <a:t>‹#›</a:t>
            </a:fld>
            <a:endParaRPr lang="en-US" dirty="0"/>
          </a:p>
        </p:txBody>
      </p:sp>
    </p:spTree>
    <p:extLst>
      <p:ext uri="{BB962C8B-B14F-4D97-AF65-F5344CB8AC3E}">
        <p14:creationId xmlns:p14="http://schemas.microsoft.com/office/powerpoint/2010/main" val="4149704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4817D-58D1-0FF1-AF36-99DF7D8E2D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0B1D25-1DBF-8502-783D-61EE6092AD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EB27C1A-EE1D-DBC5-6516-962AB4DA1B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9C1DDE-9A30-11EE-AD3A-5385CDC6A07A}"/>
              </a:ext>
            </a:extLst>
          </p:cNvPr>
          <p:cNvSpPr>
            <a:spLocks noGrp="1"/>
          </p:cNvSpPr>
          <p:nvPr>
            <p:ph type="dt" sz="half" idx="10"/>
          </p:nvPr>
        </p:nvSpPr>
        <p:spPr/>
        <p:txBody>
          <a:bodyPr/>
          <a:lstStyle/>
          <a:p>
            <a:fld id="{92941008-88EC-9A48-ACAE-77B3F18606CD}" type="datetimeFigureOut">
              <a:rPr lang="en-US" smtClean="0"/>
              <a:t>9/23/22</a:t>
            </a:fld>
            <a:endParaRPr lang="en-US" dirty="0"/>
          </a:p>
        </p:txBody>
      </p:sp>
      <p:sp>
        <p:nvSpPr>
          <p:cNvPr id="6" name="Footer Placeholder 5">
            <a:extLst>
              <a:ext uri="{FF2B5EF4-FFF2-40B4-BE49-F238E27FC236}">
                <a16:creationId xmlns:a16="http://schemas.microsoft.com/office/drawing/2014/main" id="{D9600184-E9C6-880C-2C2C-566E14E84A8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4B3070B-14DF-511B-4303-7160A8D8C9B8}"/>
              </a:ext>
            </a:extLst>
          </p:cNvPr>
          <p:cNvSpPr>
            <a:spLocks noGrp="1"/>
          </p:cNvSpPr>
          <p:nvPr>
            <p:ph type="sldNum" sz="quarter" idx="12"/>
          </p:nvPr>
        </p:nvSpPr>
        <p:spPr/>
        <p:txBody>
          <a:bodyPr/>
          <a:lstStyle/>
          <a:p>
            <a:fld id="{3378B0A9-D262-AB48-B8C9-7FA2B4D910A2}" type="slidenum">
              <a:rPr lang="en-US" smtClean="0"/>
              <a:t>‹#›</a:t>
            </a:fld>
            <a:endParaRPr lang="en-US" dirty="0"/>
          </a:p>
        </p:txBody>
      </p:sp>
    </p:spTree>
    <p:extLst>
      <p:ext uri="{BB962C8B-B14F-4D97-AF65-F5344CB8AC3E}">
        <p14:creationId xmlns:p14="http://schemas.microsoft.com/office/powerpoint/2010/main" val="2319249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9951"/>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9622FB-32B9-91DE-61E8-4A82534089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577974-DD26-B84E-C6B2-33297B7FF1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A944EF-6BCC-02F9-732D-323D60823E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941008-88EC-9A48-ACAE-77B3F18606CD}" type="datetimeFigureOut">
              <a:rPr lang="en-US" smtClean="0"/>
              <a:t>9/23/22</a:t>
            </a:fld>
            <a:endParaRPr lang="en-US" dirty="0"/>
          </a:p>
        </p:txBody>
      </p:sp>
      <p:sp>
        <p:nvSpPr>
          <p:cNvPr id="5" name="Footer Placeholder 4">
            <a:extLst>
              <a:ext uri="{FF2B5EF4-FFF2-40B4-BE49-F238E27FC236}">
                <a16:creationId xmlns:a16="http://schemas.microsoft.com/office/drawing/2014/main" id="{E2ABA3DA-CCB2-E446-4407-AB172974C7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F8A9F99-F568-62CE-8A6A-86C298C064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78B0A9-D262-AB48-B8C9-7FA2B4D910A2}" type="slidenum">
              <a:rPr lang="en-US" smtClean="0"/>
              <a:t>‹#›</a:t>
            </a:fld>
            <a:endParaRPr lang="en-US" dirty="0"/>
          </a:p>
        </p:txBody>
      </p:sp>
    </p:spTree>
    <p:extLst>
      <p:ext uri="{BB962C8B-B14F-4D97-AF65-F5344CB8AC3E}">
        <p14:creationId xmlns:p14="http://schemas.microsoft.com/office/powerpoint/2010/main" val="41205843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lcb11@psu.edu"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C18B6-BE49-CBC9-51A5-71E2C6193AA3}"/>
              </a:ext>
            </a:extLst>
          </p:cNvPr>
          <p:cNvSpPr>
            <a:spLocks noGrp="1"/>
          </p:cNvSpPr>
          <p:nvPr>
            <p:ph type="ctrTitle"/>
          </p:nvPr>
        </p:nvSpPr>
        <p:spPr>
          <a:xfrm>
            <a:off x="2004778" y="0"/>
            <a:ext cx="3245708" cy="6858000"/>
          </a:xfrm>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p:spPr>
        <p:txBody>
          <a:bodyPr>
            <a:normAutofit fontScale="90000"/>
          </a:bodyPr>
          <a:lstStyle/>
          <a:p>
            <a:r>
              <a:rPr lang="en-US" sz="4400" b="1" dirty="0"/>
              <a:t>Linking People to Governing Institutions: </a:t>
            </a:r>
            <a:br>
              <a:rPr lang="en-US" sz="4400" b="1" i="1" dirty="0"/>
            </a:br>
            <a:r>
              <a:rPr lang="en-US" sz="4400" b="1" i="1" dirty="0"/>
              <a:t> </a:t>
            </a:r>
            <a:br>
              <a:rPr lang="en-US" sz="3600" b="1" i="1" dirty="0"/>
            </a:br>
            <a:r>
              <a:rPr lang="en-US" sz="3100" b="1" i="1" dirty="0"/>
              <a:t>《</a:t>
            </a:r>
            <a:r>
              <a:rPr lang="zh-CN" altLang="en-US" sz="3100" b="1" i="1"/>
              <a:t>中国新型政党制度</a:t>
            </a:r>
            <a:r>
              <a:rPr lang="en-US" altLang="zh-CN" sz="3100" b="1" i="1" dirty="0"/>
              <a:t>》 (</a:t>
            </a:r>
            <a:r>
              <a:rPr lang="en-US" sz="3100" b="1" i="1" dirty="0"/>
              <a:t>China‘s New Political Party System), </a:t>
            </a:r>
            <a:r>
              <a:rPr lang="zh-CN" altLang="en-US" sz="3100" b="1" i="1"/>
              <a:t>全过程民主 </a:t>
            </a:r>
            <a:r>
              <a:rPr lang="en-US" altLang="zh-CN" sz="3100" b="1" i="1" dirty="0"/>
              <a:t>(</a:t>
            </a:r>
            <a:r>
              <a:rPr lang="en-US" sz="3100" b="1" i="1" dirty="0"/>
              <a:t>Whole Process Democracy), and Leninist Political Parties Within  Socialist Constitutional Democracy</a:t>
            </a:r>
            <a:br>
              <a:rPr lang="en-US" sz="2700" b="1" i="1" dirty="0"/>
            </a:br>
            <a:endParaRPr lang="en-US" sz="2700" b="1" dirty="0"/>
          </a:p>
        </p:txBody>
      </p:sp>
      <p:sp>
        <p:nvSpPr>
          <p:cNvPr id="3" name="Subtitle 2">
            <a:extLst>
              <a:ext uri="{FF2B5EF4-FFF2-40B4-BE49-F238E27FC236}">
                <a16:creationId xmlns:a16="http://schemas.microsoft.com/office/drawing/2014/main" id="{DA2152A3-0C1F-05B2-C416-D61E2A28CF4A}"/>
              </a:ext>
            </a:extLst>
          </p:cNvPr>
          <p:cNvSpPr>
            <a:spLocks noGrp="1"/>
          </p:cNvSpPr>
          <p:nvPr>
            <p:ph type="subTitle" idx="1"/>
          </p:nvPr>
        </p:nvSpPr>
        <p:spPr>
          <a:xfrm>
            <a:off x="7200296" y="2582563"/>
            <a:ext cx="2178906" cy="4275437"/>
          </a:xfr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spPr>
        <p:txBody>
          <a:bodyPr>
            <a:normAutofit fontScale="92500" lnSpcReduction="20000"/>
          </a:bodyPr>
          <a:lstStyle/>
          <a:p>
            <a:r>
              <a:rPr lang="en-US" sz="2800" dirty="0"/>
              <a:t>Larry Catá Backer </a:t>
            </a:r>
          </a:p>
          <a:p>
            <a:r>
              <a:rPr lang="en-US" sz="2800" dirty="0"/>
              <a:t>(</a:t>
            </a:r>
            <a:r>
              <a:rPr lang="zh-CN" altLang="en-US" sz="2800"/>
              <a:t>白 轲</a:t>
            </a:r>
            <a:r>
              <a:rPr lang="en-US" altLang="zh-CN" sz="2800" dirty="0"/>
              <a:t>)</a:t>
            </a:r>
          </a:p>
          <a:p>
            <a:r>
              <a:rPr lang="en-US" sz="1400" dirty="0"/>
              <a:t>W. Richard and Mary Eshelman Faculty Scholar Professor of Law and International Affairs; Pennsylvania State University | 239 Lewis Katz Building, University Park, PA 16802    1.814.863.3640 (direct) ||  </a:t>
            </a:r>
            <a:r>
              <a:rPr lang="en-US" sz="1400" dirty="0">
                <a:hlinkClick r:id="rId3"/>
              </a:rPr>
              <a:t>lcb11@psu.edu</a:t>
            </a:r>
            <a:endParaRPr lang="en-US" sz="1400" dirty="0"/>
          </a:p>
          <a:p>
            <a:endParaRPr lang="en-US" sz="1600" dirty="0"/>
          </a:p>
          <a:p>
            <a:r>
              <a:rPr lang="en-US" sz="1800" dirty="0"/>
              <a:t>Workshop: Political Parties and Constitutions in Asia</a:t>
            </a:r>
          </a:p>
          <a:p>
            <a:r>
              <a:rPr lang="en-US" sz="1800" dirty="0"/>
              <a:t>St Hughes College, Oxford 23 Sept 2022</a:t>
            </a:r>
          </a:p>
          <a:p>
            <a:endParaRPr lang="en-US" sz="1800" dirty="0"/>
          </a:p>
        </p:txBody>
      </p:sp>
    </p:spTree>
    <p:extLst>
      <p:ext uri="{BB962C8B-B14F-4D97-AF65-F5344CB8AC3E}">
        <p14:creationId xmlns:p14="http://schemas.microsoft.com/office/powerpoint/2010/main" val="521470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CFCB2-B702-5BAB-73BA-29CFEEFDE666}"/>
              </a:ext>
            </a:extLst>
          </p:cNvPr>
          <p:cNvSpPr>
            <a:spLocks noGrp="1"/>
          </p:cNvSpPr>
          <p:nvPr>
            <p:ph type="title"/>
          </p:nvPr>
        </p:nvSpPr>
        <p:spPr>
          <a:xfrm>
            <a:off x="0" y="101047"/>
            <a:ext cx="4293704" cy="1589641"/>
          </a:xfrm>
        </p:spPr>
        <p:txBody>
          <a:bodyPr/>
          <a:lstStyle/>
          <a:p>
            <a:pPr algn="ctr"/>
            <a:r>
              <a:rPr lang="en-US" dirty="0"/>
              <a:t>The System</a:t>
            </a:r>
          </a:p>
        </p:txBody>
      </p:sp>
      <p:sp>
        <p:nvSpPr>
          <p:cNvPr id="3" name="Content Placeholder 2">
            <a:extLst>
              <a:ext uri="{FF2B5EF4-FFF2-40B4-BE49-F238E27FC236}">
                <a16:creationId xmlns:a16="http://schemas.microsoft.com/office/drawing/2014/main" id="{A348DF20-CF24-EAB5-AA69-2E79676B2607}"/>
              </a:ext>
            </a:extLst>
          </p:cNvPr>
          <p:cNvSpPr>
            <a:spLocks noGrp="1"/>
          </p:cNvSpPr>
          <p:nvPr>
            <p:ph idx="1"/>
          </p:nvPr>
        </p:nvSpPr>
        <p:spPr>
          <a:xfrm>
            <a:off x="92765" y="1404730"/>
            <a:ext cx="4200939" cy="5453270"/>
          </a:xfrm>
        </p:spPr>
        <p:txBody>
          <a:bodyPr>
            <a:normAutofit fontScale="85000" lnSpcReduction="10000"/>
          </a:bodyPr>
          <a:lstStyle/>
          <a:p>
            <a:r>
              <a:rPr lang="en-US" dirty="0"/>
              <a:t>Political collectivization</a:t>
            </a:r>
          </a:p>
          <a:p>
            <a:pPr lvl="1"/>
            <a:r>
              <a:rPr lang="en-US" dirty="0"/>
              <a:t>Institutionalization of political voices of masses</a:t>
            </a:r>
          </a:p>
          <a:p>
            <a:r>
              <a:rPr lang="en-US" dirty="0"/>
              <a:t>Embedding collectives within structures of  consultative democracy</a:t>
            </a:r>
          </a:p>
          <a:p>
            <a:pPr lvl="1"/>
            <a:r>
              <a:rPr lang="en-US" dirty="0"/>
              <a:t>Tight division between leading and consulting</a:t>
            </a:r>
          </a:p>
          <a:p>
            <a:r>
              <a:rPr lang="en-US" dirty="0"/>
              <a:t>Socialist purity as against liberal democratic corruption</a:t>
            </a:r>
          </a:p>
          <a:p>
            <a:r>
              <a:rPr lang="en-US" dirty="0"/>
              <a:t>The unique constitution of the Vanguard party </a:t>
            </a:r>
          </a:p>
          <a:p>
            <a:pPr lvl="1"/>
            <a:r>
              <a:rPr lang="en-US" dirty="0"/>
              <a:t>as the embodiment of the leading social forces and</a:t>
            </a:r>
          </a:p>
          <a:p>
            <a:pPr lvl="1"/>
            <a:r>
              <a:rPr lang="en-US" dirty="0"/>
              <a:t>As the holder of stewardship for exercise of political authority in the service of the masses</a:t>
            </a:r>
          </a:p>
        </p:txBody>
      </p:sp>
      <p:pic>
        <p:nvPicPr>
          <p:cNvPr id="5" name="Picture 4">
            <a:extLst>
              <a:ext uri="{FF2B5EF4-FFF2-40B4-BE49-F238E27FC236}">
                <a16:creationId xmlns:a16="http://schemas.microsoft.com/office/drawing/2014/main" id="{585D125D-02E9-97C3-DA4F-F450E1D7B87A}"/>
              </a:ext>
            </a:extLst>
          </p:cNvPr>
          <p:cNvPicPr>
            <a:picLocks noChangeAspect="1"/>
          </p:cNvPicPr>
          <p:nvPr/>
        </p:nvPicPr>
        <p:blipFill>
          <a:blip r:embed="rId2"/>
          <a:stretch>
            <a:fillRect/>
          </a:stretch>
        </p:blipFill>
        <p:spPr>
          <a:xfrm rot="10800000">
            <a:off x="4419600" y="101046"/>
            <a:ext cx="7772400" cy="6617805"/>
          </a:xfrm>
          <a:prstGeom prst="rect">
            <a:avLst/>
          </a:prstGeom>
        </p:spPr>
      </p:pic>
    </p:spTree>
    <p:extLst>
      <p:ext uri="{BB962C8B-B14F-4D97-AF65-F5344CB8AC3E}">
        <p14:creationId xmlns:p14="http://schemas.microsoft.com/office/powerpoint/2010/main" val="2364339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1109"/>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ECC4B-E448-6423-2762-3F21898A41C5}"/>
              </a:ext>
            </a:extLst>
          </p:cNvPr>
          <p:cNvSpPr>
            <a:spLocks noGrp="1"/>
          </p:cNvSpPr>
          <p:nvPr>
            <p:ph type="title"/>
          </p:nvPr>
        </p:nvSpPr>
        <p:spPr>
          <a:xfrm>
            <a:off x="838200" y="93335"/>
            <a:ext cx="10515600" cy="715048"/>
          </a:xfrm>
        </p:spPr>
        <p:txBody>
          <a:bodyPr>
            <a:normAutofit/>
          </a:bodyPr>
          <a:lstStyle/>
          <a:p>
            <a:pPr algn="ctr"/>
            <a:r>
              <a:rPr lang="en-US" altLang="zh-CN" sz="3200" dirty="0"/>
              <a:t>《</a:t>
            </a:r>
            <a:r>
              <a:rPr lang="zh-CN" altLang="en-US" sz="3200"/>
              <a:t>中国新型政党制度</a:t>
            </a:r>
            <a:r>
              <a:rPr lang="en-US" altLang="zh-CN" sz="3200" dirty="0"/>
              <a:t>》(</a:t>
            </a:r>
            <a:r>
              <a:rPr lang="en-US" sz="3200" dirty="0"/>
              <a:t>China's New Political Party System) </a:t>
            </a:r>
          </a:p>
        </p:txBody>
      </p:sp>
      <p:graphicFrame>
        <p:nvGraphicFramePr>
          <p:cNvPr id="5" name="Content Placeholder 2">
            <a:extLst>
              <a:ext uri="{FF2B5EF4-FFF2-40B4-BE49-F238E27FC236}">
                <a16:creationId xmlns:a16="http://schemas.microsoft.com/office/drawing/2014/main" id="{EFCC442A-84E1-F0F3-7FEF-9ECC072A3219}"/>
              </a:ext>
            </a:extLst>
          </p:cNvPr>
          <p:cNvGraphicFramePr>
            <a:graphicFrameLocks noGrp="1"/>
          </p:cNvGraphicFramePr>
          <p:nvPr>
            <p:ph idx="1"/>
            <p:extLst>
              <p:ext uri="{D42A27DB-BD31-4B8C-83A1-F6EECF244321}">
                <p14:modId xmlns:p14="http://schemas.microsoft.com/office/powerpoint/2010/main" val="534241971"/>
              </p:ext>
            </p:extLst>
          </p:nvPr>
        </p:nvGraphicFramePr>
        <p:xfrm>
          <a:off x="390939" y="1391478"/>
          <a:ext cx="11410122" cy="5373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25956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9975D-6FA5-C288-29CC-8CBEF0625507}"/>
              </a:ext>
            </a:extLst>
          </p:cNvPr>
          <p:cNvSpPr>
            <a:spLocks noGrp="1"/>
          </p:cNvSpPr>
          <p:nvPr>
            <p:ph type="title"/>
          </p:nvPr>
        </p:nvSpPr>
        <p:spPr>
          <a:xfrm>
            <a:off x="92765" y="18255"/>
            <a:ext cx="12099235" cy="1325563"/>
          </a:xfrm>
        </p:spPr>
        <p:txBody>
          <a:bodyPr/>
          <a:lstStyle/>
          <a:p>
            <a:r>
              <a:rPr lang="en-US" dirty="0"/>
              <a:t>Advantages of the “new political party system” (§4)</a:t>
            </a:r>
          </a:p>
        </p:txBody>
      </p:sp>
      <p:graphicFrame>
        <p:nvGraphicFramePr>
          <p:cNvPr id="4" name="Content Placeholder 3">
            <a:extLst>
              <a:ext uri="{FF2B5EF4-FFF2-40B4-BE49-F238E27FC236}">
                <a16:creationId xmlns:a16="http://schemas.microsoft.com/office/drawing/2014/main" id="{A5FF399B-8D58-71ED-898D-DE2FE26B4696}"/>
              </a:ext>
            </a:extLst>
          </p:cNvPr>
          <p:cNvGraphicFramePr>
            <a:graphicFrameLocks noGrp="1"/>
          </p:cNvGraphicFramePr>
          <p:nvPr>
            <p:ph idx="1"/>
            <p:extLst>
              <p:ext uri="{D42A27DB-BD31-4B8C-83A1-F6EECF244321}">
                <p14:modId xmlns:p14="http://schemas.microsoft.com/office/powerpoint/2010/main" val="3399583379"/>
              </p:ext>
            </p:extLst>
          </p:nvPr>
        </p:nvGraphicFramePr>
        <p:xfrm>
          <a:off x="92765" y="1343818"/>
          <a:ext cx="12099235" cy="55141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09098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3000" b="-4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E71EE-FFFA-FB30-16F5-F1EE8EDD6697}"/>
              </a:ext>
            </a:extLst>
          </p:cNvPr>
          <p:cNvSpPr>
            <a:spLocks noGrp="1"/>
          </p:cNvSpPr>
          <p:nvPr>
            <p:ph type="title"/>
          </p:nvPr>
        </p:nvSpPr>
        <p:spPr>
          <a:xfrm>
            <a:off x="838200" y="0"/>
            <a:ext cx="10515600" cy="910190"/>
          </a:xfr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a:normAutofit/>
          </a:bodyPr>
          <a:lstStyle/>
          <a:p>
            <a:r>
              <a:rPr lang="en-US" b="1" dirty="0"/>
              <a:t>Vanguard Party Versus Political Party</a:t>
            </a:r>
          </a:p>
        </p:txBody>
      </p:sp>
      <p:sp>
        <p:nvSpPr>
          <p:cNvPr id="3" name="Content Placeholder 2">
            <a:extLst>
              <a:ext uri="{FF2B5EF4-FFF2-40B4-BE49-F238E27FC236}">
                <a16:creationId xmlns:a16="http://schemas.microsoft.com/office/drawing/2014/main" id="{10FDA672-259E-1998-9B78-CA39D844BE29}"/>
              </a:ext>
            </a:extLst>
          </p:cNvPr>
          <p:cNvSpPr>
            <a:spLocks noGrp="1"/>
          </p:cNvSpPr>
          <p:nvPr>
            <p:ph sz="half" idx="1"/>
          </p:nvPr>
        </p:nvSpPr>
        <p:spPr>
          <a:xfrm>
            <a:off x="1" y="2506662"/>
            <a:ext cx="5181600" cy="4351338"/>
          </a:xfr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p:spPr>
        <p:txBody>
          <a:bodyPr>
            <a:normAutofit/>
          </a:bodyPr>
          <a:lstStyle/>
          <a:p>
            <a:r>
              <a:rPr lang="en-US" sz="2000" dirty="0"/>
              <a:t>The Chinese Communist Party leads the Chinese people of all ethnic groups. It is the vessel of political authority within which political collectives can effectively function to consult on the CPC’s policy and implementation strategies</a:t>
            </a:r>
          </a:p>
          <a:p>
            <a:endParaRPr lang="en-US" sz="2000" dirty="0"/>
          </a:p>
          <a:p>
            <a:pPr marL="0" indent="0" algn="ctr">
              <a:buNone/>
            </a:pPr>
            <a:r>
              <a:rPr lang="en-US" sz="2000" b="1" i="1" dirty="0">
                <a:solidFill>
                  <a:srgbClr val="C00000"/>
                </a:solidFill>
              </a:rPr>
              <a:t>The socialist system is the fundamental system of the People’s Republic of China. Leadership by the CPC is the defining feature of socialism with Chinese characteristics. It is prohibited for any organization or individual to damage the Socialist system.</a:t>
            </a:r>
          </a:p>
          <a:p>
            <a:pPr lvl="1"/>
            <a:endParaRPr lang="en-US" dirty="0"/>
          </a:p>
        </p:txBody>
      </p:sp>
      <p:sp>
        <p:nvSpPr>
          <p:cNvPr id="4" name="Content Placeholder 3">
            <a:extLst>
              <a:ext uri="{FF2B5EF4-FFF2-40B4-BE49-F238E27FC236}">
                <a16:creationId xmlns:a16="http://schemas.microsoft.com/office/drawing/2014/main" id="{FBD3554A-F47D-ECBE-078B-A3251C1834F2}"/>
              </a:ext>
            </a:extLst>
          </p:cNvPr>
          <p:cNvSpPr>
            <a:spLocks noGrp="1"/>
          </p:cNvSpPr>
          <p:nvPr>
            <p:ph sz="half" idx="2"/>
          </p:nvPr>
        </p:nvSpPr>
        <p:spPr>
          <a:xfrm>
            <a:off x="7010399" y="2506661"/>
            <a:ext cx="5181600" cy="4351338"/>
          </a:xfr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p:spPr>
        <p:txBody>
          <a:bodyPr>
            <a:normAutofit/>
          </a:bodyPr>
          <a:lstStyle/>
          <a:p>
            <a:r>
              <a:rPr lang="en-US" sz="2000" dirty="0">
                <a:effectLst/>
                <a:latin typeface="Bodoni 72 Book" pitchFamily="2" charset="0"/>
                <a:ea typeface="DengXian" panose="02010600030101010101" pitchFamily="2" charset="-122"/>
                <a:cs typeface="Times New Roman (Body CS)"/>
              </a:rPr>
              <a:t>Principles of </a:t>
            </a:r>
            <a:r>
              <a:rPr lang="en-US" sz="2000" b="1" i="1" dirty="0">
                <a:effectLst/>
                <a:latin typeface="Bodoni 72 Book" pitchFamily="2" charset="0"/>
                <a:ea typeface="DengXian" panose="02010600030101010101" pitchFamily="2" charset="-122"/>
                <a:cs typeface="Times New Roman (Body CS)"/>
              </a:rPr>
              <a:t>democratic centralism </a:t>
            </a:r>
            <a:r>
              <a:rPr lang="en-US" sz="2000" dirty="0">
                <a:effectLst/>
                <a:latin typeface="Bodoni 72 Book" pitchFamily="2" charset="0"/>
                <a:ea typeface="DengXian" panose="02010600030101010101" pitchFamily="2" charset="-122"/>
                <a:cs typeface="Times New Roman (Body CS)"/>
              </a:rPr>
              <a:t>are deployed in arranging the vertical power relationships with the CPC at the apex and representative mass political organizations as guided participating organs</a:t>
            </a:r>
            <a:r>
              <a:rPr lang="en-US" sz="1800" dirty="0">
                <a:effectLst/>
                <a:latin typeface="Bodoni 72 Book" pitchFamily="2" charset="0"/>
                <a:ea typeface="DengXian" panose="02010600030101010101" pitchFamily="2" charset="-122"/>
                <a:cs typeface="Times New Roman (Body CS)"/>
              </a:rPr>
              <a:t>. </a:t>
            </a:r>
          </a:p>
          <a:p>
            <a:pPr marL="0" indent="0" algn="ctr">
              <a:buNone/>
            </a:pPr>
            <a:r>
              <a:rPr lang="en-US" sz="2400" b="1" dirty="0">
                <a:solidFill>
                  <a:srgbClr val="C00000"/>
                </a:solidFill>
                <a:effectLst/>
                <a:latin typeface="Bodoni 72 Book" pitchFamily="2" charset="0"/>
                <a:ea typeface="DengXian" panose="02010600030101010101" pitchFamily="2" charset="-122"/>
                <a:cs typeface="Times New Roman (Body CS)"/>
              </a:rPr>
              <a:t>“The Communist Party of China is in a leading and ruling position. . .  The leadership of the Communist Party of China over the democratic parties and persons without party affiliation is mainly political leadership, that is, the leadership of political principles, political directions, and major principles and policies.” </a:t>
            </a:r>
            <a:r>
              <a:rPr lang="en-US" sz="2400" dirty="0">
                <a:effectLst/>
                <a:latin typeface="Bodoni 72 Book" pitchFamily="2" charset="0"/>
                <a:ea typeface="DengXian" panose="02010600030101010101" pitchFamily="2" charset="-122"/>
                <a:cs typeface="Times New Roman (Body CS)"/>
              </a:rPr>
              <a:t>(Section 3)</a:t>
            </a:r>
            <a:endParaRPr lang="en-US" sz="2400" dirty="0"/>
          </a:p>
        </p:txBody>
      </p:sp>
    </p:spTree>
    <p:extLst>
      <p:ext uri="{BB962C8B-B14F-4D97-AF65-F5344CB8AC3E}">
        <p14:creationId xmlns:p14="http://schemas.microsoft.com/office/powerpoint/2010/main" val="3734789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37D8A-5E2D-D7B9-7D3A-07393294B63F}"/>
              </a:ext>
            </a:extLst>
          </p:cNvPr>
          <p:cNvSpPr>
            <a:spLocks noGrp="1"/>
          </p:cNvSpPr>
          <p:nvPr>
            <p:ph type="title"/>
          </p:nvPr>
        </p:nvSpPr>
        <p:spPr>
          <a:xfrm>
            <a:off x="22654" y="0"/>
            <a:ext cx="12169346" cy="1166191"/>
          </a:xfr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txBody>
          <a:bodyPr>
            <a:normAutofit/>
          </a:bodyPr>
          <a:lstStyle/>
          <a:p>
            <a:pPr algn="ctr">
              <a:lnSpc>
                <a:spcPct val="100000"/>
              </a:lnSpc>
            </a:pPr>
            <a:r>
              <a:rPr lang="en-US" altLang="zh-CN" dirty="0"/>
              <a:t>《</a:t>
            </a:r>
            <a:r>
              <a:rPr lang="zh-CN" altLang="en-US" sz="4000"/>
              <a:t>中国的民主 </a:t>
            </a:r>
            <a:r>
              <a:rPr lang="en-US" altLang="zh-CN" sz="4000" dirty="0"/>
              <a:t>》(</a:t>
            </a:r>
            <a:r>
              <a:rPr lang="en-US" sz="4000" dirty="0"/>
              <a:t>China: Democracy That Works)</a:t>
            </a:r>
            <a:r>
              <a:rPr lang="en-US" sz="2000" b="1" dirty="0"/>
              <a:t> </a:t>
            </a:r>
          </a:p>
        </p:txBody>
      </p:sp>
      <p:sp>
        <p:nvSpPr>
          <p:cNvPr id="4" name="Content Placeholder 3">
            <a:extLst>
              <a:ext uri="{FF2B5EF4-FFF2-40B4-BE49-F238E27FC236}">
                <a16:creationId xmlns:a16="http://schemas.microsoft.com/office/drawing/2014/main" id="{42EA8626-6A05-F978-E468-FB7604A78635}"/>
              </a:ext>
            </a:extLst>
          </p:cNvPr>
          <p:cNvSpPr>
            <a:spLocks noGrp="1"/>
          </p:cNvSpPr>
          <p:nvPr>
            <p:ph sz="half" idx="1"/>
          </p:nvPr>
        </p:nvSpPr>
        <p:spPr>
          <a:xfrm>
            <a:off x="22654" y="4866803"/>
            <a:ext cx="5181600" cy="1991197"/>
          </a:xfr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txBody>
          <a:bodyPr/>
          <a:lstStyle/>
          <a:p>
            <a:r>
              <a:rPr lang="en-US" dirty="0"/>
              <a:t>Endogenous element</a:t>
            </a:r>
          </a:p>
          <a:p>
            <a:pPr lvl="1"/>
            <a:r>
              <a:rPr lang="en-US" dirty="0"/>
              <a:t>CPPCC as central organ of mass collective democratic representative consultation within the political apparatus</a:t>
            </a:r>
          </a:p>
        </p:txBody>
      </p:sp>
      <p:sp>
        <p:nvSpPr>
          <p:cNvPr id="5" name="Content Placeholder 4">
            <a:extLst>
              <a:ext uri="{FF2B5EF4-FFF2-40B4-BE49-F238E27FC236}">
                <a16:creationId xmlns:a16="http://schemas.microsoft.com/office/drawing/2014/main" id="{8EAA0A57-47FE-8FBE-CCE7-0BC71CEE910B}"/>
              </a:ext>
            </a:extLst>
          </p:cNvPr>
          <p:cNvSpPr>
            <a:spLocks noGrp="1"/>
          </p:cNvSpPr>
          <p:nvPr>
            <p:ph sz="half" idx="2"/>
          </p:nvPr>
        </p:nvSpPr>
        <p:spPr>
          <a:xfrm>
            <a:off x="7010400" y="4880919"/>
            <a:ext cx="5181600" cy="2064457"/>
          </a:xfr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a:lstStyle/>
          <a:p>
            <a:r>
              <a:rPr lang="en-US" dirty="0"/>
              <a:t>Exogenous element</a:t>
            </a:r>
          </a:p>
          <a:p>
            <a:pPr lvl="1"/>
            <a:r>
              <a:rPr lang="en-US" dirty="0"/>
              <a:t>People’s Congress System as democratic practice within the state apparatus </a:t>
            </a:r>
          </a:p>
        </p:txBody>
      </p:sp>
      <p:sp>
        <p:nvSpPr>
          <p:cNvPr id="6" name="TextBox 5">
            <a:extLst>
              <a:ext uri="{FF2B5EF4-FFF2-40B4-BE49-F238E27FC236}">
                <a16:creationId xmlns:a16="http://schemas.microsoft.com/office/drawing/2014/main" id="{D2DD6ACF-7D53-55F9-6A6A-382C6C4A0BA8}"/>
              </a:ext>
            </a:extLst>
          </p:cNvPr>
          <p:cNvSpPr txBox="1"/>
          <p:nvPr/>
        </p:nvSpPr>
        <p:spPr>
          <a:xfrm>
            <a:off x="2345635" y="1265280"/>
            <a:ext cx="7726017" cy="341632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wrap="square" rtlCol="0">
            <a:spAutoFit/>
          </a:bodyPr>
          <a:lstStyle/>
          <a:p>
            <a:pPr algn="ctr"/>
            <a:r>
              <a:rPr lang="en-US" sz="2400" b="1" dirty="0"/>
              <a:t>One starts by defining the people (patriots) who are object and subject of democracy and democratic legitimacy </a:t>
            </a:r>
          </a:p>
          <a:p>
            <a:pPr algn="ctr"/>
            <a:r>
              <a:rPr lang="en-US" sz="2400" b="1" dirty="0"/>
              <a:t>(people’s democratic dictatorship). </a:t>
            </a:r>
            <a:br>
              <a:rPr lang="en-US" sz="2400" b="1" dirty="0"/>
            </a:br>
            <a:r>
              <a:rPr lang="en-US" sz="2400" b="1" dirty="0"/>
              <a:t>One then divides democratic structures into two distinct institutional venues—</a:t>
            </a:r>
            <a:br>
              <a:rPr lang="en-US" sz="2400" b="1" dirty="0"/>
            </a:br>
            <a:r>
              <a:rPr lang="en-US" sz="2400" b="1" dirty="0"/>
              <a:t>the </a:t>
            </a:r>
            <a:r>
              <a:rPr lang="en-US" sz="2400" b="1" i="1" dirty="0">
                <a:solidFill>
                  <a:srgbClr val="C00000"/>
                </a:solidFill>
              </a:rPr>
              <a:t>first the National People’s Congress system </a:t>
            </a:r>
            <a:r>
              <a:rPr lang="en-US" sz="2400" b="1" dirty="0"/>
              <a:t>and Democracy within the administrative apparatus; </a:t>
            </a:r>
            <a:br>
              <a:rPr lang="en-US" sz="2400" b="1" dirty="0"/>
            </a:br>
            <a:r>
              <a:rPr lang="en-US" sz="2400" b="1" dirty="0"/>
              <a:t>the </a:t>
            </a:r>
            <a:r>
              <a:rPr lang="en-US" sz="2400" b="1" i="1" dirty="0">
                <a:solidFill>
                  <a:srgbClr val="C00000"/>
                </a:solidFill>
              </a:rPr>
              <a:t>second the system of political consultation </a:t>
            </a:r>
            <a:r>
              <a:rPr lang="en-US" sz="2400" b="1" dirty="0"/>
              <a:t>and democracy for the masses</a:t>
            </a:r>
          </a:p>
        </p:txBody>
      </p:sp>
      <p:sp>
        <p:nvSpPr>
          <p:cNvPr id="8" name="TextBox 7">
            <a:extLst>
              <a:ext uri="{FF2B5EF4-FFF2-40B4-BE49-F238E27FC236}">
                <a16:creationId xmlns:a16="http://schemas.microsoft.com/office/drawing/2014/main" id="{1B4FEB84-73B8-7B48-74D1-73255EE58EC2}"/>
              </a:ext>
            </a:extLst>
          </p:cNvPr>
          <p:cNvSpPr txBox="1"/>
          <p:nvPr/>
        </p:nvSpPr>
        <p:spPr>
          <a:xfrm>
            <a:off x="5476808" y="5223388"/>
            <a:ext cx="1463670" cy="369332"/>
          </a:xfrm>
          <a:prstGeom prst="rect">
            <a:avLst/>
          </a:prstGeom>
          <a:noFill/>
        </p:spPr>
        <p:txBody>
          <a:bodyPr wrap="none" rtlCol="0">
            <a:spAutoFit/>
          </a:bodyPr>
          <a:lstStyle/>
          <a:p>
            <a:r>
              <a:rPr lang="en-US" dirty="0"/>
              <a:t>Fei Qian</a:t>
            </a:r>
            <a:r>
              <a:rPr lang="zh-CN" altLang="en-US"/>
              <a:t>飛 箝</a:t>
            </a:r>
            <a:endParaRPr lang="en-US" dirty="0"/>
          </a:p>
        </p:txBody>
      </p:sp>
    </p:spTree>
    <p:extLst>
      <p:ext uri="{BB962C8B-B14F-4D97-AF65-F5344CB8AC3E}">
        <p14:creationId xmlns:p14="http://schemas.microsoft.com/office/powerpoint/2010/main" val="3246960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4959-2761-E661-B2D0-33166EB47E31}"/>
              </a:ext>
            </a:extLst>
          </p:cNvPr>
          <p:cNvSpPr>
            <a:spLocks noGrp="1"/>
          </p:cNvSpPr>
          <p:nvPr>
            <p:ph type="title"/>
          </p:nvPr>
        </p:nvSpPr>
        <p:spPr>
          <a:xfrm>
            <a:off x="-1" y="18256"/>
            <a:ext cx="12191999" cy="856388"/>
          </a:xfrm>
        </p:spPr>
        <p:txBody>
          <a:bodyPr>
            <a:normAutofit/>
          </a:bodyPr>
          <a:lstStyle/>
          <a:p>
            <a:pPr algn="ctr"/>
            <a:r>
              <a:rPr lang="en-US" dirty="0"/>
              <a:t>Resolving Two Core Issues of Political Collectivization</a:t>
            </a:r>
          </a:p>
        </p:txBody>
      </p:sp>
      <p:sp>
        <p:nvSpPr>
          <p:cNvPr id="3" name="Content Placeholder 2">
            <a:extLst>
              <a:ext uri="{FF2B5EF4-FFF2-40B4-BE49-F238E27FC236}">
                <a16:creationId xmlns:a16="http://schemas.microsoft.com/office/drawing/2014/main" id="{239B9E61-5311-BA4B-F1A1-7E931BA37A7C}"/>
              </a:ext>
            </a:extLst>
          </p:cNvPr>
          <p:cNvSpPr>
            <a:spLocks noGrp="1"/>
          </p:cNvSpPr>
          <p:nvPr>
            <p:ph idx="1"/>
          </p:nvPr>
        </p:nvSpPr>
        <p:spPr>
          <a:xfrm>
            <a:off x="1" y="1007164"/>
            <a:ext cx="7673008" cy="5850835"/>
          </a:xfrm>
        </p:spPr>
        <p:txBody>
          <a:bodyPr>
            <a:normAutofit fontScale="92500" lnSpcReduction="20000"/>
          </a:bodyPr>
          <a:lstStyle/>
          <a:p>
            <a:pPr lvl="0"/>
            <a:r>
              <a:rPr lang="en-US" b="1" i="1" dirty="0">
                <a:solidFill>
                  <a:srgbClr val="C00000"/>
                </a:solidFill>
              </a:rPr>
              <a:t>Representation</a:t>
            </a:r>
            <a:r>
              <a:rPr lang="en-US" b="1" dirty="0">
                <a:solidFill>
                  <a:srgbClr val="C00000"/>
                </a:solidFill>
              </a:rPr>
              <a:t>:</a:t>
            </a:r>
            <a:r>
              <a:rPr lang="en-US" dirty="0"/>
              <a:t> functional differentiation of the masses along lines of recognized mass collectives that in the aggregate represent the entirety of the masses</a:t>
            </a:r>
          </a:p>
          <a:p>
            <a:pPr lvl="1"/>
            <a:r>
              <a:rPr lang="en-US" dirty="0"/>
              <a:t>Nexus point for the implementation of the mass line (</a:t>
            </a:r>
            <a:r>
              <a:rPr lang="zh-CN"/>
              <a:t>群众路线</a:t>
            </a:r>
            <a:r>
              <a:rPr lang="en-US" dirty="0"/>
              <a:t>)</a:t>
            </a:r>
          </a:p>
          <a:p>
            <a:pPr lvl="1"/>
            <a:r>
              <a:rPr lang="en-US" dirty="0"/>
              <a:t>Avoid representation gaps</a:t>
            </a:r>
          </a:p>
          <a:p>
            <a:pPr lvl="0"/>
            <a:r>
              <a:rPr lang="en-US" b="1" i="1" dirty="0">
                <a:solidFill>
                  <a:srgbClr val="C00000"/>
                </a:solidFill>
              </a:rPr>
              <a:t>Institutionalization of Consultation</a:t>
            </a:r>
            <a:r>
              <a:rPr lang="en-US" dirty="0"/>
              <a:t>: application of the principle of democratic centralism to the institutionalization of the mass line in the relationship between the CPC and mass organizations</a:t>
            </a:r>
          </a:p>
          <a:p>
            <a:pPr lvl="1"/>
            <a:r>
              <a:rPr lang="en-US" dirty="0"/>
              <a:t>Consultation model embeds direct democratic participation and popular representation under the leadership of the CPC; it enhances coordination and consistency; it operationalizes broadly the core principle of people’s democratic dictatorship (</a:t>
            </a:r>
            <a:r>
              <a:rPr lang="zh-CN"/>
              <a:t>人民民主专政</a:t>
            </a:r>
            <a:r>
              <a:rPr lang="en-US" dirty="0"/>
              <a:t>) (and the great patriotic campaign)</a:t>
            </a:r>
          </a:p>
          <a:p>
            <a:pPr lvl="1"/>
            <a:r>
              <a:rPr lang="en-US" dirty="0"/>
              <a:t>Supervision function—proper operation of state and monitor individual and administrative lapses</a:t>
            </a:r>
          </a:p>
          <a:p>
            <a:pPr lvl="1"/>
            <a:r>
              <a:rPr lang="en-US" dirty="0"/>
              <a:t>Critical Vessel: Chinese People’s Political Consultative Conference (</a:t>
            </a:r>
            <a:r>
              <a:rPr lang="zh-CN"/>
              <a:t>人民政协</a:t>
            </a:r>
            <a:r>
              <a:rPr lang="en-US" dirty="0"/>
              <a:t>)system  as central coordinating organ</a:t>
            </a:r>
          </a:p>
          <a:p>
            <a:endParaRPr lang="en-US" dirty="0"/>
          </a:p>
        </p:txBody>
      </p:sp>
      <p:pic>
        <p:nvPicPr>
          <p:cNvPr id="5" name="Picture 4">
            <a:extLst>
              <a:ext uri="{FF2B5EF4-FFF2-40B4-BE49-F238E27FC236}">
                <a16:creationId xmlns:a16="http://schemas.microsoft.com/office/drawing/2014/main" id="{2DC3963E-4D14-17E4-395C-C60FE243AB62}"/>
              </a:ext>
            </a:extLst>
          </p:cNvPr>
          <p:cNvPicPr>
            <a:picLocks noChangeAspect="1"/>
          </p:cNvPicPr>
          <p:nvPr/>
        </p:nvPicPr>
        <p:blipFill>
          <a:blip r:embed="rId2"/>
          <a:stretch>
            <a:fillRect/>
          </a:stretch>
        </p:blipFill>
        <p:spPr>
          <a:xfrm>
            <a:off x="7673009" y="1007164"/>
            <a:ext cx="4518990" cy="5579166"/>
          </a:xfrm>
          <a:prstGeom prst="rect">
            <a:avLst/>
          </a:prstGeom>
        </p:spPr>
      </p:pic>
    </p:spTree>
    <p:extLst>
      <p:ext uri="{BB962C8B-B14F-4D97-AF65-F5344CB8AC3E}">
        <p14:creationId xmlns:p14="http://schemas.microsoft.com/office/powerpoint/2010/main" val="3493346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4D82C-BBDD-877A-6A88-7C8BF05E4077}"/>
              </a:ext>
            </a:extLst>
          </p:cNvPr>
          <p:cNvSpPr>
            <a:spLocks noGrp="1"/>
          </p:cNvSpPr>
          <p:nvPr>
            <p:ph type="title"/>
          </p:nvPr>
        </p:nvSpPr>
        <p:spPr>
          <a:xfrm>
            <a:off x="838200" y="153090"/>
            <a:ext cx="10515600" cy="1325563"/>
          </a:xfrm>
        </p:spPr>
        <p:txBody>
          <a:bodyPr/>
          <a:lstStyle/>
          <a:p>
            <a:pPr algn="ctr"/>
            <a:r>
              <a:rPr lang="en-US" b="1" dirty="0">
                <a:solidFill>
                  <a:schemeClr val="bg1"/>
                </a:solidFill>
              </a:rPr>
              <a:t>Whole Process Democracy in the Shadow of the Liberal Democratic “Other</a:t>
            </a:r>
            <a:r>
              <a:rPr lang="en-US" dirty="0"/>
              <a:t>”</a:t>
            </a:r>
          </a:p>
        </p:txBody>
      </p:sp>
    </p:spTree>
    <p:extLst>
      <p:ext uri="{BB962C8B-B14F-4D97-AF65-F5344CB8AC3E}">
        <p14:creationId xmlns:p14="http://schemas.microsoft.com/office/powerpoint/2010/main" val="2681075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E2F88A7-E469-BEB0-AB79-97AE28F2F5F8}"/>
              </a:ext>
            </a:extLst>
          </p:cNvPr>
          <p:cNvSpPr>
            <a:spLocks noGrp="1"/>
          </p:cNvSpPr>
          <p:nvPr>
            <p:ph type="title"/>
          </p:nvPr>
        </p:nvSpPr>
        <p:spPr>
          <a:xfrm>
            <a:off x="838201" y="365125"/>
            <a:ext cx="5251316" cy="1807305"/>
          </a:xfrm>
        </p:spPr>
        <p:txBody>
          <a:bodyPr vert="horz" lIns="91440" tIns="45720" rIns="91440" bIns="45720" rtlCol="0" anchor="ctr">
            <a:normAutofit/>
          </a:bodyPr>
          <a:lstStyle/>
          <a:p>
            <a:r>
              <a:rPr lang="en-US" altLang="zh-CN" sz="4100" dirty="0"/>
              <a:t>《</a:t>
            </a:r>
            <a:r>
              <a:rPr lang="zh-CN" altLang="en-US" sz="4100"/>
              <a:t>美国民主情况</a:t>
            </a:r>
            <a:r>
              <a:rPr lang="en-US" altLang="zh-CN" sz="4100" dirty="0"/>
              <a:t>》 (</a:t>
            </a:r>
            <a:r>
              <a:rPr lang="en-US" sz="4100" dirty="0"/>
              <a:t>The State of Democracy in the US)</a:t>
            </a:r>
          </a:p>
        </p:txBody>
      </p:sp>
      <p:sp>
        <p:nvSpPr>
          <p:cNvPr id="3" name="Content Placeholder 2">
            <a:extLst>
              <a:ext uri="{FF2B5EF4-FFF2-40B4-BE49-F238E27FC236}">
                <a16:creationId xmlns:a16="http://schemas.microsoft.com/office/drawing/2014/main" id="{21620923-53AE-4C43-DA5B-335B73C1D81A}"/>
              </a:ext>
            </a:extLst>
          </p:cNvPr>
          <p:cNvSpPr>
            <a:spLocks noGrp="1"/>
          </p:cNvSpPr>
          <p:nvPr>
            <p:ph sz="half" idx="1"/>
          </p:nvPr>
        </p:nvSpPr>
        <p:spPr>
          <a:xfrm>
            <a:off x="206506" y="2333297"/>
            <a:ext cx="5251316" cy="4376422"/>
          </a:xfrm>
        </p:spPr>
        <p:txBody>
          <a:bodyPr vert="horz" lIns="91440" tIns="45720" rIns="91440" bIns="45720" rtlCol="0">
            <a:normAutofit/>
          </a:bodyPr>
          <a:lstStyle/>
          <a:p>
            <a:r>
              <a:rPr lang="en-US" sz="1700" dirty="0"/>
              <a:t>By listing facts, figures, and the opinions of relevant institutions, personalities, and experts from various countries, the shortcomings of the American democratic system are exposed, the chaos of American domestic democratic practice analyzed and the harm of exporting democracy to the outside world explained, to the ends that the United States will improve its own democratic system and practice and change its course abroad.</a:t>
            </a:r>
          </a:p>
          <a:p>
            <a:pPr lvl="1"/>
            <a:r>
              <a:rPr lang="zh-CN" altLang="en-US" sz="1700"/>
              <a:t>通过列举事实、数字和各国相关机构、人士及专家观点，梳理美国民主制度的弊端，分析美国国内民主实践的乱象和对外输出民主的危害，以期美国完善自身民主制度和实践，对外改弦易辙。</a:t>
            </a:r>
            <a:endParaRPr lang="en-US" sz="1700" dirty="0"/>
          </a:p>
        </p:txBody>
      </p:sp>
      <p:pic>
        <p:nvPicPr>
          <p:cNvPr id="6" name="Content Placeholder 5" descr="A picture containing text, person&#10;&#10;Description automatically generated">
            <a:extLst>
              <a:ext uri="{FF2B5EF4-FFF2-40B4-BE49-F238E27FC236}">
                <a16:creationId xmlns:a16="http://schemas.microsoft.com/office/drawing/2014/main" id="{6DD39C3D-3528-9A90-511D-CBEF8C7C0A16}"/>
              </a:ext>
            </a:extLst>
          </p:cNvPr>
          <p:cNvPicPr>
            <a:picLocks noGrp="1" noChangeAspect="1"/>
          </p:cNvPicPr>
          <p:nvPr>
            <p:ph sz="half" idx="2"/>
          </p:nvPr>
        </p:nvPicPr>
        <p:blipFill rotWithShape="1">
          <a:blip r:embed="rId2"/>
          <a:srcRect r="312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403443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1D23-7034-C4AE-2CD5-8D660E61C144}"/>
              </a:ext>
            </a:extLst>
          </p:cNvPr>
          <p:cNvSpPr>
            <a:spLocks noGrp="1"/>
          </p:cNvSpPr>
          <p:nvPr>
            <p:ph type="title"/>
          </p:nvPr>
        </p:nvSpPr>
        <p:spPr>
          <a:xfrm>
            <a:off x="0" y="1"/>
            <a:ext cx="12192000" cy="976183"/>
          </a:xfrm>
        </p:spPr>
        <p:txBody>
          <a:bodyPr>
            <a:normAutofit/>
          </a:bodyPr>
          <a:lstStyle/>
          <a:p>
            <a:r>
              <a:rPr lang="en-US" altLang="zh-CN" sz="3600" dirty="0"/>
              <a:t>《</a:t>
            </a:r>
            <a:r>
              <a:rPr lang="zh-CN" altLang="en-US" sz="3600"/>
              <a:t>美国民主情况</a:t>
            </a:r>
            <a:r>
              <a:rPr lang="en-US" altLang="zh-CN" sz="3600" dirty="0"/>
              <a:t>》(</a:t>
            </a:r>
            <a:r>
              <a:rPr lang="en-US" sz="3600" dirty="0"/>
              <a:t>The State of Democracy in the US)</a:t>
            </a:r>
          </a:p>
        </p:txBody>
      </p:sp>
      <p:sp>
        <p:nvSpPr>
          <p:cNvPr id="3" name="Content Placeholder 2">
            <a:extLst>
              <a:ext uri="{FF2B5EF4-FFF2-40B4-BE49-F238E27FC236}">
                <a16:creationId xmlns:a16="http://schemas.microsoft.com/office/drawing/2014/main" id="{DC09020F-9E60-6342-0440-7372692B0DCC}"/>
              </a:ext>
            </a:extLst>
          </p:cNvPr>
          <p:cNvSpPr>
            <a:spLocks noGrp="1"/>
          </p:cNvSpPr>
          <p:nvPr>
            <p:ph idx="1"/>
          </p:nvPr>
        </p:nvSpPr>
        <p:spPr>
          <a:xfrm>
            <a:off x="98853" y="1124465"/>
            <a:ext cx="11936627" cy="5733534"/>
          </a:xfrm>
        </p:spPr>
        <p:txBody>
          <a:bodyPr>
            <a:normAutofit/>
          </a:bodyPr>
          <a:lstStyle/>
          <a:p>
            <a:r>
              <a:rPr lang="en-US" dirty="0"/>
              <a:t>Measuring the ideal</a:t>
            </a:r>
          </a:p>
          <a:p>
            <a:pPr lvl="1"/>
            <a:r>
              <a:rPr lang="en-US" dirty="0"/>
              <a:t>“8 Cans”</a:t>
            </a:r>
            <a:r>
              <a:rPr lang="zh-CN" altLang="en-US"/>
              <a:t>习近平 民主应该什么样？习近平这样说  </a:t>
            </a:r>
            <a:r>
              <a:rPr lang="en-US" altLang="zh-CN" dirty="0"/>
              <a:t>[</a:t>
            </a:r>
            <a:r>
              <a:rPr lang="en-US" dirty="0"/>
              <a:t>Xi Jinping, “What Should Democracy Be?”, supra (2014 )</a:t>
            </a:r>
          </a:p>
          <a:p>
            <a:pPr lvl="2"/>
            <a:r>
              <a:rPr lang="en-US" dirty="0"/>
              <a:t>To judge whether a country is democratic, it is important to see (1) whether its people run their own country. In addition to voting rights, it is important to see (2) whether people have the rights to extensive participation. It is important to see (3) what promises are made in an election campaign and, more importantly, (4) how many of those promises are honored afterwards. It is important to see (5) what political procedures and rules are instituted by a country’s systems and laws and, more importantly, (6) whether these systems and laws are truly executed. It is important to see (7) whether the rules and procedures governing the exercise of power are democratic and, more importantly, (8) whether power is truly put under the oversight and checks of the people. </a:t>
            </a:r>
          </a:p>
          <a:p>
            <a:pPr lvl="2"/>
            <a:r>
              <a:rPr lang="en-US" dirty="0"/>
              <a:t>[</a:t>
            </a:r>
            <a:r>
              <a:rPr lang="zh-CN" altLang="en-US"/>
              <a:t>一个行之有效的民主制度不仅要有完整的制度程序，而且要有完整的参与实践，能够做到过程民主和成果民主、程序民主和实质民主、直接民主和间接民主、人民民主和国家意志的相统一。如果人民只有在投票时被唤醒、投票后就进入休眠期，只有竞选时聆听天花乱坠的口号、竞选后就毫无发言权，只有拉票时受宠、选举后就被冷落，这样的民主绝不是真正的民主。一个国家是不是民主，应该由这个国家的人民来评判，而不是由外部少数人来指手画脚。 </a:t>
            </a:r>
            <a:endParaRPr lang="en-US" dirty="0"/>
          </a:p>
        </p:txBody>
      </p:sp>
    </p:spTree>
    <p:extLst>
      <p:ext uri="{BB962C8B-B14F-4D97-AF65-F5344CB8AC3E}">
        <p14:creationId xmlns:p14="http://schemas.microsoft.com/office/powerpoint/2010/main" val="1131884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B9FBE76-9F26-C307-F80B-18D7448325E5}"/>
              </a:ext>
            </a:extLst>
          </p:cNvPr>
          <p:cNvSpPr>
            <a:spLocks noGrp="1"/>
          </p:cNvSpPr>
          <p:nvPr>
            <p:ph type="title"/>
          </p:nvPr>
        </p:nvSpPr>
        <p:spPr>
          <a:xfrm>
            <a:off x="7357536" y="251254"/>
            <a:ext cx="4140014" cy="1330839"/>
          </a:xfrm>
        </p:spPr>
        <p:txBody>
          <a:bodyPr vert="horz" lIns="91440" tIns="45720" rIns="91440" bIns="45720" rtlCol="0" anchor="ctr">
            <a:normAutofit/>
          </a:bodyPr>
          <a:lstStyle/>
          <a:p>
            <a:r>
              <a:rPr lang="en-US" dirty="0"/>
              <a:t>The Comparative Critique</a:t>
            </a:r>
          </a:p>
        </p:txBody>
      </p:sp>
      <p:pic>
        <p:nvPicPr>
          <p:cNvPr id="6" name="Content Placeholder 5" descr="Calendar, map&#10;&#10;Description automatically generated">
            <a:extLst>
              <a:ext uri="{FF2B5EF4-FFF2-40B4-BE49-F238E27FC236}">
                <a16:creationId xmlns:a16="http://schemas.microsoft.com/office/drawing/2014/main" id="{6E83E19B-28A4-2AA0-23CF-D6EF07005155}"/>
              </a:ext>
            </a:extLst>
          </p:cNvPr>
          <p:cNvPicPr>
            <a:picLocks noGrp="1" noChangeAspect="1"/>
          </p:cNvPicPr>
          <p:nvPr>
            <p:ph sz="half" idx="1"/>
          </p:nvPr>
        </p:nvPicPr>
        <p:blipFill rotWithShape="1">
          <a:blip r:embed="rId2"/>
          <a:srcRect t="8976" r="-2" b="1345"/>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4" name="Content Placeholder 3">
            <a:extLst>
              <a:ext uri="{FF2B5EF4-FFF2-40B4-BE49-F238E27FC236}">
                <a16:creationId xmlns:a16="http://schemas.microsoft.com/office/drawing/2014/main" id="{7822C54D-B606-9562-493A-39F0ABCCD43B}"/>
              </a:ext>
            </a:extLst>
          </p:cNvPr>
          <p:cNvSpPr>
            <a:spLocks noGrp="1"/>
          </p:cNvSpPr>
          <p:nvPr>
            <p:ph sz="half" idx="2"/>
          </p:nvPr>
        </p:nvSpPr>
        <p:spPr>
          <a:xfrm>
            <a:off x="6437871" y="1833347"/>
            <a:ext cx="5754110" cy="5024653"/>
          </a:xfrm>
        </p:spPr>
        <p:txBody>
          <a:bodyPr vert="horz" lIns="91440" tIns="45720" rIns="91440" bIns="45720" rtlCol="0">
            <a:normAutofit/>
          </a:bodyPr>
          <a:lstStyle/>
          <a:p>
            <a:r>
              <a:rPr lang="en-US" sz="1900" dirty="0"/>
              <a:t>The comparison, measuring exercise, is built around three core propositions. </a:t>
            </a:r>
          </a:p>
          <a:p>
            <a:pPr lvl="1"/>
            <a:r>
              <a:rPr lang="zh-CN" altLang="en-US" sz="1900"/>
              <a:t>（一）制度痼疾积重难返</a:t>
            </a:r>
            <a:r>
              <a:rPr lang="en-US" sz="1900" dirty="0"/>
              <a:t>; (1) The system's chronic defects are difficult to overcome</a:t>
            </a:r>
          </a:p>
          <a:p>
            <a:pPr lvl="1"/>
            <a:r>
              <a:rPr lang="zh-CN" altLang="en-US" sz="1900"/>
              <a:t>（二）民主实践乱象丛生</a:t>
            </a:r>
            <a:r>
              <a:rPr lang="en-US" sz="1900" dirty="0"/>
              <a:t>; (2) the practice of democracy is chaotic</a:t>
            </a:r>
          </a:p>
          <a:p>
            <a:pPr lvl="1"/>
            <a:r>
              <a:rPr lang="zh-CN" altLang="en-US" sz="1900"/>
              <a:t>（三）输出所谓民主产生恶果</a:t>
            </a:r>
            <a:r>
              <a:rPr lang="en-US" sz="1900" dirty="0"/>
              <a:t> (3) exporting the so-called democracy produces evil results. </a:t>
            </a:r>
          </a:p>
          <a:p>
            <a:r>
              <a:rPr lang="en-US" sz="1900" dirty="0"/>
              <a:t>Bringing the language of class struggle back to the comparative analysis.</a:t>
            </a:r>
          </a:p>
          <a:p>
            <a:pPr lvl="1"/>
            <a:r>
              <a:rPr lang="en-US" sz="1500" b="1" dirty="0">
                <a:solidFill>
                  <a:srgbClr val="C00000"/>
                </a:solidFill>
              </a:rPr>
              <a:t>Class struggle is still the primary contradiction in the US;</a:t>
            </a:r>
          </a:p>
          <a:p>
            <a:pPr lvl="1"/>
            <a:r>
              <a:rPr lang="en-US" sz="1500" b="1" dirty="0">
                <a:solidFill>
                  <a:srgbClr val="C00000"/>
                </a:solidFill>
              </a:rPr>
              <a:t>Political parties are incapable of comprehensive representation; </a:t>
            </a:r>
          </a:p>
          <a:p>
            <a:pPr lvl="1"/>
            <a:r>
              <a:rPr lang="en-US" sz="1500" b="1" dirty="0">
                <a:solidFill>
                  <a:srgbClr val="C00000"/>
                </a:solidFill>
              </a:rPr>
              <a:t>Politics is an expression of capitalist production (quid pro quo operation</a:t>
            </a:r>
          </a:p>
          <a:p>
            <a:pPr lvl="1"/>
            <a:r>
              <a:rPr lang="en-US" sz="1500" b="1" dirty="0">
                <a:solidFill>
                  <a:srgbClr val="C00000"/>
                </a:solidFill>
              </a:rPr>
              <a:t>Domination by social and financial elite (the liberal democratic vanguard)</a:t>
            </a:r>
          </a:p>
          <a:p>
            <a:pPr lvl="1"/>
            <a:r>
              <a:rPr lang="en-US" sz="1500" b="1" dirty="0">
                <a:solidFill>
                  <a:srgbClr val="C00000"/>
                </a:solidFill>
              </a:rPr>
              <a:t>Adversarial rather than consensus building system</a:t>
            </a:r>
          </a:p>
          <a:p>
            <a:pPr lvl="1"/>
            <a:endParaRPr lang="en-US" sz="1500" dirty="0"/>
          </a:p>
        </p:txBody>
      </p:sp>
    </p:spTree>
    <p:extLst>
      <p:ext uri="{BB962C8B-B14F-4D97-AF65-F5344CB8AC3E}">
        <p14:creationId xmlns:p14="http://schemas.microsoft.com/office/powerpoint/2010/main" val="2518127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883"/>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C40C0-51F4-80F8-17F4-0A53AAB41C5F}"/>
              </a:ext>
            </a:extLst>
          </p:cNvPr>
          <p:cNvSpPr>
            <a:spLocks noGrp="1"/>
          </p:cNvSpPr>
          <p:nvPr>
            <p:ph type="title"/>
          </p:nvPr>
        </p:nvSpPr>
        <p:spPr>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p:spPr>
        <p:txBody>
          <a:bodyPr/>
          <a:lstStyle/>
          <a:p>
            <a:pPr algn="ctr"/>
            <a:r>
              <a:rPr lang="en-US" dirty="0"/>
              <a:t>Fei Qian</a:t>
            </a:r>
            <a:r>
              <a:rPr lang="zh-CN" altLang="en-US" dirty="0"/>
              <a:t>飛 箝</a:t>
            </a:r>
            <a:r>
              <a:rPr lang="en-US" altLang="zh-CN" dirty="0"/>
              <a:t> (Captivate-Capture)</a:t>
            </a:r>
            <a:endParaRPr lang="en-US" dirty="0"/>
          </a:p>
        </p:txBody>
      </p:sp>
      <p:sp>
        <p:nvSpPr>
          <p:cNvPr id="3" name="Content Placeholder 2">
            <a:extLst>
              <a:ext uri="{FF2B5EF4-FFF2-40B4-BE49-F238E27FC236}">
                <a16:creationId xmlns:a16="http://schemas.microsoft.com/office/drawing/2014/main" id="{5282FF00-AB33-2306-0726-DBD8C83D4320}"/>
              </a:ext>
            </a:extLst>
          </p:cNvPr>
          <p:cNvSpPr>
            <a:spLocks noGrp="1"/>
          </p:cNvSpPr>
          <p:nvPr>
            <p:ph idx="1"/>
          </p:nvPr>
        </p:nvSpPr>
        <p:spPr>
          <a:xfrm>
            <a:off x="838200" y="2439579"/>
            <a:ext cx="10515600" cy="3576692"/>
          </a:xfr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a:normAutofit fontScale="77500" lnSpcReduction="20000"/>
          </a:bodyPr>
          <a:lstStyle/>
          <a:p>
            <a:pPr marL="0" indent="0" algn="ctr">
              <a:buNone/>
            </a:pPr>
            <a:r>
              <a:rPr lang="en-US" b="1" i="1" dirty="0"/>
              <a:t>A person who aims to enhance his power and capacity reaches afar to draw talents close to him. . .  As for those who cannot be captivated with words . . ., invite them and encumber them with responsibilities. Or encumber them with responsibilities first and then reveal their weaknesses; or reveal their weaknesses first and then encumber them with responsibilities.</a:t>
            </a:r>
          </a:p>
          <a:p>
            <a:pPr marL="914400" lvl="2" indent="0">
              <a:buNone/>
            </a:pPr>
            <a:r>
              <a:rPr lang="en-US" i="1" dirty="0"/>
              <a:t>Guiguzi: China’s First Treatise on Rhetoric </a:t>
            </a:r>
            <a:r>
              <a:rPr lang="en-US" dirty="0"/>
              <a:t>(Hui Wu, trans; Southern Illinois University Press, 2016) (Captivate-Capture (Fei Qian</a:t>
            </a:r>
            <a:r>
              <a:rPr lang="zh-CN" altLang="en-US" dirty="0"/>
              <a:t>飛 箝</a:t>
            </a:r>
            <a:r>
              <a:rPr lang="en-US" altLang="zh-CN" dirty="0"/>
              <a:t>; </a:t>
            </a:r>
            <a:r>
              <a:rPr lang="en-US" dirty="0"/>
              <a:t>Book II.5.2, p 56, 57-58) </a:t>
            </a:r>
          </a:p>
          <a:p>
            <a:pPr marL="914400" lvl="2" indent="0">
              <a:buNone/>
            </a:pPr>
            <a:endParaRPr lang="en-US" dirty="0"/>
          </a:p>
          <a:p>
            <a:pPr marL="914400" lvl="2" indent="0">
              <a:buNone/>
            </a:pPr>
            <a:endParaRPr lang="en-US" dirty="0"/>
          </a:p>
          <a:p>
            <a:pPr marL="914400" lvl="2" indent="0" algn="ctr">
              <a:buNone/>
            </a:pPr>
            <a:r>
              <a:rPr lang="en-US" sz="2600" b="1" i="1" dirty="0">
                <a:solidFill>
                  <a:srgbClr val="C00000"/>
                </a:solidFill>
              </a:rPr>
              <a:t>What ‘captivates’ </a:t>
            </a:r>
            <a:r>
              <a:rPr lang="en-US" sz="2600" dirty="0"/>
              <a:t>is the possibility of representative participation in political and administrative organs endogenously and exogenously.  </a:t>
            </a:r>
          </a:p>
          <a:p>
            <a:pPr marL="914400" lvl="2" indent="0" algn="ctr">
              <a:buNone/>
            </a:pPr>
            <a:r>
              <a:rPr lang="en-US" sz="2600" b="1" i="1" dirty="0">
                <a:solidFill>
                  <a:srgbClr val="C00000"/>
                </a:solidFill>
              </a:rPr>
              <a:t>What ‘captures’ </a:t>
            </a:r>
            <a:r>
              <a:rPr lang="en-US" sz="2600" dirty="0"/>
              <a:t>is the institutional framework that is then constructed around these allocations of responsibilities organized around the people’s democratic dictatorship and democratic centralism that is self-reflexive and self-disciplining.</a:t>
            </a:r>
          </a:p>
          <a:p>
            <a:pPr marL="914400" lvl="2" indent="0">
              <a:buNone/>
            </a:pPr>
            <a:endParaRPr lang="en-US" dirty="0"/>
          </a:p>
        </p:txBody>
      </p:sp>
    </p:spTree>
    <p:extLst>
      <p:ext uri="{BB962C8B-B14F-4D97-AF65-F5344CB8AC3E}">
        <p14:creationId xmlns:p14="http://schemas.microsoft.com/office/powerpoint/2010/main" val="6227265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4B711CC-0AB2-627C-683E-E983610A4ACA}"/>
              </a:ext>
            </a:extLst>
          </p:cNvPr>
          <p:cNvSpPr>
            <a:spLocks noGrp="1"/>
          </p:cNvSpPr>
          <p:nvPr>
            <p:ph type="title"/>
          </p:nvPr>
        </p:nvSpPr>
        <p:spPr>
          <a:xfrm>
            <a:off x="6344130" y="71586"/>
            <a:ext cx="3091607" cy="1221638"/>
          </a:xfrm>
        </p:spPr>
        <p:txBody>
          <a:bodyPr vert="horz" lIns="91440" tIns="45720" rIns="91440" bIns="45720" rtlCol="0" anchor="b">
            <a:normAutofit/>
          </a:bodyPr>
          <a:lstStyle/>
          <a:p>
            <a:r>
              <a:rPr lang="en-US" sz="4000" dirty="0"/>
              <a:t>Exporting Democracy</a:t>
            </a:r>
          </a:p>
        </p:txBody>
      </p:sp>
      <p:pic>
        <p:nvPicPr>
          <p:cNvPr id="6" name="Content Placeholder 5" descr="A picture containing text&#10;&#10;Description automatically generated">
            <a:extLst>
              <a:ext uri="{FF2B5EF4-FFF2-40B4-BE49-F238E27FC236}">
                <a16:creationId xmlns:a16="http://schemas.microsoft.com/office/drawing/2014/main" id="{86D759B9-E2F7-670B-447B-820759876A4E}"/>
              </a:ext>
            </a:extLst>
          </p:cNvPr>
          <p:cNvPicPr>
            <a:picLocks noGrp="1" noChangeAspect="1"/>
          </p:cNvPicPr>
          <p:nvPr>
            <p:ph sz="half" idx="1"/>
          </p:nvPr>
        </p:nvPicPr>
        <p:blipFill rotWithShape="1">
          <a:blip r:embed="rId2"/>
          <a:srcRect l="2264" r="542"/>
          <a:stretch/>
        </p:blipFill>
        <p:spPr>
          <a:xfrm>
            <a:off x="20" y="431"/>
            <a:ext cx="6230963" cy="6041035"/>
          </a:xfrm>
          <a:prstGeom prst="rect">
            <a:avLst/>
          </a:prstGeom>
        </p:spPr>
      </p:pic>
      <p:sp>
        <p:nvSpPr>
          <p:cNvPr id="4" name="Content Placeholder 3">
            <a:extLst>
              <a:ext uri="{FF2B5EF4-FFF2-40B4-BE49-F238E27FC236}">
                <a16:creationId xmlns:a16="http://schemas.microsoft.com/office/drawing/2014/main" id="{6AFC56F2-4F60-4DE6-BFDE-9AF09A16D233}"/>
              </a:ext>
            </a:extLst>
          </p:cNvPr>
          <p:cNvSpPr>
            <a:spLocks noGrp="1"/>
          </p:cNvSpPr>
          <p:nvPr>
            <p:ph sz="half" idx="2"/>
          </p:nvPr>
        </p:nvSpPr>
        <p:spPr>
          <a:xfrm>
            <a:off x="6230983" y="1660500"/>
            <a:ext cx="5355023" cy="4609671"/>
          </a:xfrm>
        </p:spPr>
        <p:txBody>
          <a:bodyPr vert="horz" lIns="91440" tIns="45720" rIns="91440" bIns="45720" rtlCol="0">
            <a:normAutofit fontScale="92500" lnSpcReduction="10000"/>
          </a:bodyPr>
          <a:lstStyle/>
          <a:p>
            <a:pPr marL="914400" lvl="2"/>
            <a:r>
              <a:rPr lang="en-US" dirty="0"/>
              <a:t>Liberal Democratic practices export class struggle</a:t>
            </a:r>
          </a:p>
          <a:p>
            <a:pPr marL="1371600" lvl="3"/>
            <a:r>
              <a:rPr lang="en-US" dirty="0"/>
              <a:t>Promotes a false Vanguard</a:t>
            </a:r>
          </a:p>
          <a:p>
            <a:pPr marL="1371600" lvl="3"/>
            <a:r>
              <a:rPr lang="en-US" dirty="0"/>
              <a:t>Furthers the idea of diffuse political authority that fractures the masses</a:t>
            </a:r>
          </a:p>
          <a:p>
            <a:pPr marL="1371600" lvl="3"/>
            <a:r>
              <a:rPr lang="en-US" dirty="0"/>
              <a:t>Produces the dangerous idea of autonomous markets markets as regulatory space (bottom up leadership)</a:t>
            </a:r>
          </a:p>
          <a:p>
            <a:pPr marL="1371600" lvl="3"/>
            <a:r>
              <a:rPr lang="en-US" dirty="0"/>
              <a:t>Incapable to producing success elsewhere; intensifies conflict</a:t>
            </a:r>
          </a:p>
          <a:p>
            <a:pPr marL="914400" lvl="2"/>
            <a:r>
              <a:rPr lang="en-US" dirty="0"/>
              <a:t>Whole Process Democratic Alternative Through BRI</a:t>
            </a:r>
          </a:p>
          <a:p>
            <a:pPr marL="1371600" lvl="3"/>
            <a:r>
              <a:rPr lang="en-US" dirty="0"/>
              <a:t>Rhetorically, what ‘captivates’ potentially receptive foreign states is the success of the system (something foregrounded in the White Papers).  </a:t>
            </a:r>
          </a:p>
          <a:p>
            <a:pPr marL="1371600" lvl="3"/>
            <a:r>
              <a:rPr lang="en-US" dirty="0"/>
              <a:t>What ‘captures’ attention is the flexibility in adding national characteristics to the whole process framework.</a:t>
            </a:r>
          </a:p>
          <a:p>
            <a:endParaRPr lang="en-US" sz="1600" dirty="0"/>
          </a:p>
        </p:txBody>
      </p:sp>
      <p:sp>
        <p:nvSpPr>
          <p:cNvPr id="13" name="Rectangle 1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75233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1000" b="-51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151D015-F999-89A4-614E-B27D06A445C3}"/>
              </a:ext>
            </a:extLst>
          </p:cNvPr>
          <p:cNvSpPr>
            <a:spLocks noGrp="1"/>
          </p:cNvSpPr>
          <p:nvPr>
            <p:ph type="title"/>
          </p:nvPr>
        </p:nvSpPr>
        <p:spPr>
          <a:xfrm>
            <a:off x="8415130" y="0"/>
            <a:ext cx="3776870" cy="1948070"/>
          </a:xfrm>
        </p:spPr>
        <p:txBody>
          <a:bodyPr>
            <a:noAutofit/>
          </a:bodyPr>
          <a:lstStyle/>
          <a:p>
            <a:pPr algn="ctr"/>
            <a:r>
              <a:rPr lang="en-US" sz="5400" b="1" dirty="0"/>
              <a:t>Drawing Conclusions</a:t>
            </a:r>
          </a:p>
        </p:txBody>
      </p:sp>
    </p:spTree>
    <p:extLst>
      <p:ext uri="{BB962C8B-B14F-4D97-AF65-F5344CB8AC3E}">
        <p14:creationId xmlns:p14="http://schemas.microsoft.com/office/powerpoint/2010/main" val="1379217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D6579B-556B-E8C2-00AC-26B1D5357AE9}"/>
              </a:ext>
            </a:extLst>
          </p:cNvPr>
          <p:cNvSpPr>
            <a:spLocks noGrp="1"/>
          </p:cNvSpPr>
          <p:nvPr>
            <p:ph type="title"/>
          </p:nvPr>
        </p:nvSpPr>
        <p:spPr>
          <a:xfrm>
            <a:off x="838200" y="1"/>
            <a:ext cx="10515600" cy="1338469"/>
          </a:xfrm>
        </p:spPr>
        <p:txBody>
          <a:bodyPr>
            <a:normAutofit fontScale="90000"/>
          </a:bodyPr>
          <a:lstStyle/>
          <a:p>
            <a:pPr algn="ctr"/>
            <a:r>
              <a:rPr lang="en-US" dirty="0"/>
              <a:t>Political Parties and the Rationalization of Socialist Democracy as Fei Qian</a:t>
            </a:r>
            <a:r>
              <a:rPr lang="zh-CN" altLang="en-US" dirty="0"/>
              <a:t>飛 箝</a:t>
            </a:r>
            <a:r>
              <a:rPr lang="en-US" altLang="zh-CN" dirty="0"/>
              <a:t> (Captivate-Capture)</a:t>
            </a:r>
            <a:endParaRPr lang="en-US" dirty="0"/>
          </a:p>
        </p:txBody>
      </p:sp>
      <p:pic>
        <p:nvPicPr>
          <p:cNvPr id="7" name="Content Placeholder 6">
            <a:extLst>
              <a:ext uri="{FF2B5EF4-FFF2-40B4-BE49-F238E27FC236}">
                <a16:creationId xmlns:a16="http://schemas.microsoft.com/office/drawing/2014/main" id="{FC5E939C-45A5-C952-B3F5-3C3C3CC67815}"/>
              </a:ext>
            </a:extLst>
          </p:cNvPr>
          <p:cNvPicPr>
            <a:picLocks noGrp="1" noChangeAspect="1"/>
          </p:cNvPicPr>
          <p:nvPr>
            <p:ph sz="half" idx="1"/>
          </p:nvPr>
        </p:nvPicPr>
        <p:blipFill>
          <a:blip r:embed="rId2"/>
          <a:stretch>
            <a:fillRect/>
          </a:stretch>
        </p:blipFill>
        <p:spPr>
          <a:xfrm>
            <a:off x="0" y="1230970"/>
            <a:ext cx="3561575" cy="5501134"/>
          </a:xfrm>
        </p:spPr>
      </p:pic>
      <p:sp>
        <p:nvSpPr>
          <p:cNvPr id="5" name="Content Placeholder 4">
            <a:extLst>
              <a:ext uri="{FF2B5EF4-FFF2-40B4-BE49-F238E27FC236}">
                <a16:creationId xmlns:a16="http://schemas.microsoft.com/office/drawing/2014/main" id="{2AF404DF-5BFC-519E-B777-631F05C2C6E0}"/>
              </a:ext>
            </a:extLst>
          </p:cNvPr>
          <p:cNvSpPr>
            <a:spLocks noGrp="1"/>
          </p:cNvSpPr>
          <p:nvPr>
            <p:ph sz="half" idx="2"/>
          </p:nvPr>
        </p:nvSpPr>
        <p:spPr>
          <a:xfrm>
            <a:off x="3561575" y="1616764"/>
            <a:ext cx="8630425" cy="5241235"/>
          </a:xfrm>
        </p:spPr>
        <p:txBody>
          <a:bodyPr>
            <a:normAutofit fontScale="92500" lnSpcReduction="20000"/>
          </a:bodyPr>
          <a:lstStyle/>
          <a:p>
            <a:r>
              <a:rPr lang="en-US" dirty="0"/>
              <a:t>The problem of political collectives presents a contradiction</a:t>
            </a:r>
          </a:p>
          <a:p>
            <a:pPr lvl="1"/>
            <a:r>
              <a:rPr lang="en-US" dirty="0"/>
              <a:t>How does one organize political collectivization that aligns with the core Leninist principle of party leadership?</a:t>
            </a:r>
          </a:p>
          <a:p>
            <a:pPr lvl="1"/>
            <a:r>
              <a:rPr lang="en-US" dirty="0"/>
              <a:t>How does one avoid the trap of liberal democratic political parties while using the same language (eg political parties)</a:t>
            </a:r>
          </a:p>
          <a:p>
            <a:r>
              <a:rPr lang="en-US" dirty="0"/>
              <a:t>The resolution of that contradiction appears requires the strategic rationalization of core Chinese Leninist theory</a:t>
            </a:r>
          </a:p>
          <a:p>
            <a:pPr lvl="1"/>
            <a:r>
              <a:rPr lang="en-US" dirty="0"/>
              <a:t>Development of the </a:t>
            </a:r>
            <a:r>
              <a:rPr lang="en-US" b="1" dirty="0">
                <a:solidFill>
                  <a:srgbClr val="C00000"/>
                </a:solidFill>
              </a:rPr>
              <a:t>mass line </a:t>
            </a:r>
            <a:r>
              <a:rPr lang="en-US" dirty="0"/>
              <a:t>as (1)a foundation for the organization of political collectives that represent all national forces and (2) to shape the consultative character of its role</a:t>
            </a:r>
          </a:p>
          <a:p>
            <a:pPr lvl="1"/>
            <a:r>
              <a:rPr lang="en-US" dirty="0"/>
              <a:t>Normalize and universalize </a:t>
            </a:r>
            <a:r>
              <a:rPr lang="en-US" b="1" dirty="0">
                <a:solidFill>
                  <a:srgbClr val="C00000"/>
                </a:solidFill>
              </a:rPr>
              <a:t>democratic centralism </a:t>
            </a:r>
            <a:r>
              <a:rPr lang="en-US" dirty="0"/>
              <a:t>as the mechanism for rationalizing hierarchy </a:t>
            </a:r>
          </a:p>
          <a:p>
            <a:pPr lvl="1"/>
            <a:r>
              <a:rPr lang="en-US" dirty="0"/>
              <a:t>Develop </a:t>
            </a:r>
            <a:r>
              <a:rPr lang="en-US" b="1" dirty="0">
                <a:solidFill>
                  <a:srgbClr val="C00000"/>
                </a:solidFill>
              </a:rPr>
              <a:t>people's democratic dictatorship </a:t>
            </a:r>
            <a:r>
              <a:rPr lang="en-US" dirty="0"/>
              <a:t>to distinguish the role of the vanguard CPC as the space within which political collectivization may exist legitimately</a:t>
            </a:r>
          </a:p>
          <a:p>
            <a:pPr lvl="1"/>
            <a:r>
              <a:rPr lang="en-US" dirty="0"/>
              <a:t>And an </a:t>
            </a:r>
            <a:r>
              <a:rPr lang="en-US" b="1" dirty="0">
                <a:solidFill>
                  <a:srgbClr val="C00000"/>
                </a:solidFill>
              </a:rPr>
              <a:t>endogenous democracy </a:t>
            </a:r>
            <a:r>
              <a:rPr lang="en-US" dirty="0"/>
              <a:t>theory </a:t>
            </a:r>
          </a:p>
          <a:p>
            <a:pPr lvl="2"/>
            <a:r>
              <a:rPr lang="en-US" dirty="0"/>
              <a:t>Rationalizes political space and the construction of parties </a:t>
            </a:r>
          </a:p>
          <a:p>
            <a:pPr lvl="2"/>
            <a:r>
              <a:rPr lang="en-US" dirty="0"/>
              <a:t>Acquires form by distinguish endogenous socialist from liberal democratic (exogenous) democracy.</a:t>
            </a:r>
          </a:p>
          <a:p>
            <a:pPr lvl="1"/>
            <a:endParaRPr lang="en-US" dirty="0"/>
          </a:p>
        </p:txBody>
      </p:sp>
    </p:spTree>
    <p:extLst>
      <p:ext uri="{BB962C8B-B14F-4D97-AF65-F5344CB8AC3E}">
        <p14:creationId xmlns:p14="http://schemas.microsoft.com/office/powerpoint/2010/main" val="1070261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8000" b="-68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F66258-4589-F175-AF1F-1A6B6BF4D6EC}"/>
              </a:ext>
            </a:extLst>
          </p:cNvPr>
          <p:cNvSpPr>
            <a:spLocks noGrp="1"/>
          </p:cNvSpPr>
          <p:nvPr>
            <p:ph type="title"/>
          </p:nvPr>
        </p:nvSpPr>
        <p:spPr>
          <a:xfrm>
            <a:off x="0" y="0"/>
            <a:ext cx="3551583" cy="1325563"/>
          </a:xfrm>
        </p:spPr>
        <p:txBody>
          <a:bodyPr>
            <a:noAutofit/>
          </a:bodyPr>
          <a:lstStyle/>
          <a:p>
            <a:pPr algn="ctr"/>
            <a:r>
              <a:rPr lang="en-US" sz="5400" b="1" dirty="0"/>
              <a:t>Questions?</a:t>
            </a:r>
          </a:p>
        </p:txBody>
      </p:sp>
    </p:spTree>
    <p:extLst>
      <p:ext uri="{BB962C8B-B14F-4D97-AF65-F5344CB8AC3E}">
        <p14:creationId xmlns:p14="http://schemas.microsoft.com/office/powerpoint/2010/main" val="33279167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93FDAA-2CD9-43BE-C8A3-0C82B710E35A}"/>
              </a:ext>
            </a:extLst>
          </p:cNvPr>
          <p:cNvSpPr>
            <a:spLocks noGrp="1"/>
          </p:cNvSpPr>
          <p:nvPr>
            <p:ph type="title"/>
          </p:nvPr>
        </p:nvSpPr>
        <p:spPr>
          <a:xfrm>
            <a:off x="3765368" y="0"/>
            <a:ext cx="4661263" cy="1325563"/>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a:lstStyle/>
          <a:p>
            <a:r>
              <a:rPr lang="en-US" dirty="0"/>
              <a:t>Thank You -- </a:t>
            </a:r>
            <a:r>
              <a:rPr lang="zh-CN" altLang="en-US"/>
              <a:t>谢谢</a:t>
            </a:r>
            <a:endParaRPr lang="en-US" dirty="0"/>
          </a:p>
        </p:txBody>
      </p:sp>
    </p:spTree>
    <p:extLst>
      <p:ext uri="{BB962C8B-B14F-4D97-AF65-F5344CB8AC3E}">
        <p14:creationId xmlns:p14="http://schemas.microsoft.com/office/powerpoint/2010/main" val="701733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57D2C-26A8-B7E2-B37C-10FC815AEE61}"/>
              </a:ext>
            </a:extLst>
          </p:cNvPr>
          <p:cNvSpPr>
            <a:spLocks noGrp="1"/>
          </p:cNvSpPr>
          <p:nvPr>
            <p:ph type="title"/>
          </p:nvPr>
        </p:nvSpPr>
        <p:spPr>
          <a:xfrm>
            <a:off x="838200" y="1"/>
            <a:ext cx="10515600" cy="1112107"/>
          </a:xfrm>
        </p:spPr>
        <p:txBody>
          <a:bodyPr>
            <a:normAutofit/>
          </a:bodyPr>
          <a:lstStyle/>
          <a:p>
            <a:pPr algn="ctr"/>
            <a:r>
              <a:rPr lang="zh-CN" altLang="en-US" dirty="0"/>
              <a:t>九鼎</a:t>
            </a:r>
            <a:r>
              <a:rPr lang="en-US" altLang="zh-CN" dirty="0"/>
              <a:t> (Jiǔ Dǐng) </a:t>
            </a:r>
            <a:br>
              <a:rPr lang="en-US" altLang="zh-CN" dirty="0"/>
            </a:br>
            <a:r>
              <a:rPr lang="en-US" altLang="zh-CN" sz="2000" dirty="0"/>
              <a:t>(Nine Tripods of State Power)</a:t>
            </a:r>
            <a:endParaRPr lang="en-US" sz="2000"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60808C11-FDC1-C6F4-415C-BA4D4DF91346}"/>
                  </a:ext>
                </a:extLst>
              </p:cNvPr>
              <p:cNvSpPr>
                <a:spLocks noGrp="1"/>
              </p:cNvSpPr>
              <p:nvPr>
                <p:ph sz="half" idx="1"/>
              </p:nvPr>
            </p:nvSpPr>
            <p:spPr>
              <a:xfrm>
                <a:off x="0" y="1112108"/>
                <a:ext cx="6095999" cy="5745892"/>
              </a:xfrm>
            </p:spPr>
            <p:txBody>
              <a:bodyPr>
                <a:normAutofit fontScale="92500" lnSpcReduction="10000"/>
              </a:bodyPr>
              <a:lstStyle/>
              <a:p>
                <a:r>
                  <a:rPr lang="en-US" dirty="0"/>
                  <a:t>Genesis of project:</a:t>
                </a:r>
                <a:r>
                  <a:rPr lang="en-US" i="1" dirty="0"/>
                  <a:t> </a:t>
                </a:r>
              </a:p>
              <a:p>
                <a:pPr lvl="2"/>
                <a:r>
                  <a:rPr lang="en-US" dirty="0"/>
                  <a:t>Study of the development of a theory of political parties in New Era thought</a:t>
                </a:r>
                <a:endParaRPr lang="en-US" i="1" dirty="0"/>
              </a:p>
              <a:p>
                <a:pPr lvl="2"/>
                <a:r>
                  <a:rPr lang="zh-CN" altLang="en-US" dirty="0"/>
                  <a:t>九鼎</a:t>
                </a:r>
                <a:r>
                  <a:rPr lang="en-US" altLang="zh-CN" dirty="0"/>
                  <a:t> (Jiǔ Dǐng): the offering and its ritualized spaces; Leninist political parties as offering within the CPC-State-CPPCC. Activation--</a:t>
                </a:r>
                <a:endParaRPr lang="en-US" i="1" dirty="0"/>
              </a:p>
              <a:p>
                <a:pPr lvl="3"/>
                <a:r>
                  <a:rPr lang="zh-CN" altLang="en-US" i="1" dirty="0"/>
                  <a:t>全过程民主 </a:t>
                </a:r>
                <a:r>
                  <a:rPr lang="en-US" i="1" dirty="0"/>
                  <a:t>(Whole Process Democracy),</a:t>
                </a:r>
              </a:p>
              <a:p>
                <a:pPr lvl="3"/>
                <a:r>
                  <a:rPr lang="en-US" i="1" dirty="0"/>
                  <a:t>Socialist Consultative Democracy, and</a:t>
                </a:r>
              </a:p>
              <a:p>
                <a:pPr lvl="3"/>
                <a:r>
                  <a:rPr lang="en-US" altLang="zh-CN" i="1" dirty="0"/>
                  <a:t>《</a:t>
                </a:r>
                <a:r>
                  <a:rPr lang="zh-CN" altLang="en-US" i="1" dirty="0"/>
                  <a:t>中国新型政党制度</a:t>
                </a:r>
                <a:r>
                  <a:rPr lang="en-US" altLang="zh-CN" i="1" dirty="0"/>
                  <a:t>》</a:t>
                </a:r>
                <a:r>
                  <a:rPr lang="en-US" i="1" dirty="0"/>
                  <a:t> (China's New Political Party System)” </a:t>
                </a:r>
                <a:endParaRPr lang="en-US" dirty="0"/>
              </a:p>
              <a:p>
                <a:pPr lvl="1"/>
                <a:r>
                  <a:rPr lang="en-US" dirty="0"/>
                  <a:t>Meeting challenge of the contradiction of mass line democracy and people’s democratic dictatorship: CONSULTATION</a:t>
                </a:r>
              </a:p>
              <a:p>
                <a:pPr lvl="2"/>
                <a:r>
                  <a:rPr lang="en-US" dirty="0"/>
                  <a:t>Political Collectives </a:t>
                </a:r>
                <a14:m>
                  <m:oMath xmlns:m="http://schemas.openxmlformats.org/officeDocument/2006/math">
                    <m:r>
                      <a:rPr lang="en-US" i="1">
                        <a:latin typeface="Cambria Math" panose="02040503050406030204" pitchFamily="18" charset="0"/>
                        <a:ea typeface="Cambria Math" panose="02040503050406030204" pitchFamily="18" charset="0"/>
                      </a:rPr>
                      <m:t>⇄</m:t>
                    </m:r>
                  </m:oMath>
                </a14:m>
                <a:r>
                  <a:rPr lang="en-US" dirty="0"/>
                  <a:t> Collectivization of Politics </a:t>
                </a:r>
              </a:p>
              <a:p>
                <a:pPr lvl="2"/>
                <a:r>
                  <a:rPr lang="en-US" dirty="0"/>
                  <a:t>Political collectives as avatars for the masses</a:t>
                </a:r>
              </a:p>
              <a:p>
                <a:pPr lvl="2"/>
                <a:r>
                  <a:rPr lang="en-US" dirty="0"/>
                  <a:t>Relationship between the leadership role of  leading social forces and political collectives</a:t>
                </a:r>
              </a:p>
              <a:p>
                <a:pPr lvl="2"/>
                <a:r>
                  <a:rPr lang="en-US" dirty="0"/>
                  <a:t>Institutionalization through CPPCC system</a:t>
                </a:r>
              </a:p>
              <a:p>
                <a:pPr lvl="1"/>
                <a:r>
                  <a:rPr lang="en-US" dirty="0"/>
                  <a:t>Attenuated LINK to NCP system: ELECTION</a:t>
                </a:r>
              </a:p>
              <a:p>
                <a:pPr lvl="2"/>
                <a:r>
                  <a:rPr lang="en-US" dirty="0"/>
                  <a:t>Election system based on CPC guidance</a:t>
                </a:r>
              </a:p>
              <a:p>
                <a:pPr lvl="1"/>
                <a:endParaRPr lang="en-US" dirty="0"/>
              </a:p>
              <a:p>
                <a:pPr lvl="1"/>
                <a:endParaRPr lang="en-US" dirty="0"/>
              </a:p>
            </p:txBody>
          </p:sp>
        </mc:Choice>
        <mc:Fallback>
          <p:sp>
            <p:nvSpPr>
              <p:cNvPr id="3" name="Content Placeholder 2">
                <a:extLst>
                  <a:ext uri="{FF2B5EF4-FFF2-40B4-BE49-F238E27FC236}">
                    <a16:creationId xmlns:a16="http://schemas.microsoft.com/office/drawing/2014/main" id="{60808C11-FDC1-C6F4-415C-BA4D4DF91346}"/>
                  </a:ext>
                </a:extLst>
              </p:cNvPr>
              <p:cNvSpPr>
                <a:spLocks noGrp="1" noRot="1" noChangeAspect="1" noMove="1" noResize="1" noEditPoints="1" noAdjustHandles="1" noChangeArrowheads="1" noChangeShapeType="1" noTextEdit="1"/>
              </p:cNvSpPr>
              <p:nvPr>
                <p:ph sz="half" idx="1"/>
              </p:nvPr>
            </p:nvSpPr>
            <p:spPr>
              <a:xfrm>
                <a:off x="0" y="1112108"/>
                <a:ext cx="6095999" cy="5745892"/>
              </a:xfrm>
              <a:blipFill>
                <a:blip r:embed="rId2"/>
                <a:stretch>
                  <a:fillRect l="-1663" t="-1987" r="-1663"/>
                </a:stretch>
              </a:blipFill>
            </p:spPr>
            <p:txBody>
              <a:bodyPr/>
              <a:lstStyle/>
              <a:p>
                <a:r>
                  <a:rPr lang="en-US">
                    <a:noFill/>
                  </a:rPr>
                  <a:t> </a:t>
                </a:r>
              </a:p>
            </p:txBody>
          </p:sp>
        </mc:Fallback>
      </mc:AlternateContent>
      <p:pic>
        <p:nvPicPr>
          <p:cNvPr id="10" name="Content Placeholder 9" descr="A picture containing indoor, furniture, lamp&#10;&#10;Description automatically generated">
            <a:extLst>
              <a:ext uri="{FF2B5EF4-FFF2-40B4-BE49-F238E27FC236}">
                <a16:creationId xmlns:a16="http://schemas.microsoft.com/office/drawing/2014/main" id="{823E582F-3A38-CC3D-C98B-C5DE37DBBD33}"/>
              </a:ext>
            </a:extLst>
          </p:cNvPr>
          <p:cNvPicPr>
            <a:picLocks noGrp="1" noChangeAspect="1"/>
          </p:cNvPicPr>
          <p:nvPr>
            <p:ph sz="half" idx="2"/>
          </p:nvPr>
        </p:nvPicPr>
        <p:blipFill>
          <a:blip r:embed="rId3"/>
          <a:stretch>
            <a:fillRect/>
          </a:stretch>
        </p:blipFill>
        <p:spPr>
          <a:xfrm>
            <a:off x="5952161" y="1064092"/>
            <a:ext cx="6054488" cy="5482481"/>
          </a:xfrm>
        </p:spPr>
      </p:pic>
    </p:spTree>
    <p:extLst>
      <p:ext uri="{BB962C8B-B14F-4D97-AF65-F5344CB8AC3E}">
        <p14:creationId xmlns:p14="http://schemas.microsoft.com/office/powerpoint/2010/main" val="3947627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B46DB5-27BB-7861-F816-9F04956F9C87}"/>
              </a:ext>
            </a:extLst>
          </p:cNvPr>
          <p:cNvSpPr>
            <a:spLocks noGrp="1"/>
          </p:cNvSpPr>
          <p:nvPr>
            <p:ph type="title"/>
          </p:nvPr>
        </p:nvSpPr>
        <p:spPr/>
        <p:txBody>
          <a:bodyPr/>
          <a:lstStyle/>
          <a:p>
            <a:pPr algn="ctr"/>
            <a:r>
              <a:rPr lang="en-US" dirty="0"/>
              <a:t>Ordering Principles</a:t>
            </a:r>
          </a:p>
        </p:txBody>
      </p:sp>
      <p:pic>
        <p:nvPicPr>
          <p:cNvPr id="8" name="Content Placeholder 7">
            <a:extLst>
              <a:ext uri="{FF2B5EF4-FFF2-40B4-BE49-F238E27FC236}">
                <a16:creationId xmlns:a16="http://schemas.microsoft.com/office/drawing/2014/main" id="{D791996E-B2E7-34A3-11FE-9861894B6412}"/>
              </a:ext>
            </a:extLst>
          </p:cNvPr>
          <p:cNvPicPr>
            <a:picLocks noGrp="1" noChangeAspect="1"/>
          </p:cNvPicPr>
          <p:nvPr>
            <p:ph idx="1"/>
          </p:nvPr>
        </p:nvPicPr>
        <p:blipFill>
          <a:blip r:embed="rId2"/>
          <a:stretch>
            <a:fillRect/>
          </a:stretch>
        </p:blipFill>
        <p:spPr>
          <a:xfrm>
            <a:off x="3195108" y="1825625"/>
            <a:ext cx="5801784" cy="4351338"/>
          </a:xfrm>
        </p:spPr>
      </p:pic>
    </p:spTree>
    <p:extLst>
      <p:ext uri="{BB962C8B-B14F-4D97-AF65-F5344CB8AC3E}">
        <p14:creationId xmlns:p14="http://schemas.microsoft.com/office/powerpoint/2010/main" val="4190912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71620BCE-2D65-8D68-74D2-4430F7BD66AA}"/>
                  </a:ext>
                </a:extLst>
              </p:cNvPr>
              <p:cNvSpPr>
                <a:spLocks noGrp="1"/>
              </p:cNvSpPr>
              <p:nvPr>
                <p:ph type="title"/>
              </p:nvPr>
            </p:nvSpPr>
            <p:spPr>
              <a:xfrm>
                <a:off x="838200" y="1"/>
                <a:ext cx="10515600" cy="988540"/>
              </a:xfrm>
            </p:spPr>
            <p:txBody>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s-ES" b="0" i="1" smtClean="0">
                          <a:latin typeface="Cambria Math" panose="02040503050406030204" pitchFamily="18" charset="0"/>
                          <a:ea typeface="Cambria Math" panose="02040503050406030204" pitchFamily="18" charset="0"/>
                        </a:rPr>
                        <m:t>𝐼𝑑𝑒𝑜𝑙𝑜𝑔𝑦</m:t>
                      </m:r>
                      <m:r>
                        <a:rPr lang="es-ES" b="0" i="1" smtClean="0">
                          <a:latin typeface="Cambria Math" panose="02040503050406030204" pitchFamily="18" charset="0"/>
                          <a:ea typeface="Cambria Math" panose="02040503050406030204" pitchFamily="18" charset="0"/>
                        </a:rPr>
                        <m:t> </m:t>
                      </m:r>
                      <m:r>
                        <a:rPr lang="es-ES" b="0" i="1" smtClean="0">
                          <a:latin typeface="Cambria Math" panose="02040503050406030204" pitchFamily="18" charset="0"/>
                          <a:ea typeface="Cambria Math" panose="02040503050406030204" pitchFamily="18" charset="0"/>
                        </a:rPr>
                        <m:t>𝑜𝑓</m:t>
                      </m:r>
                      <m:r>
                        <a:rPr lang="es-ES" b="0" i="1" smtClean="0">
                          <a:latin typeface="Cambria Math" panose="02040503050406030204" pitchFamily="18" charset="0"/>
                          <a:ea typeface="Cambria Math" panose="02040503050406030204" pitchFamily="18" charset="0"/>
                        </a:rPr>
                        <m:t> </m:t>
                      </m:r>
                      <m:r>
                        <a:rPr lang="es-ES" b="0" i="1" smtClean="0">
                          <a:latin typeface="Cambria Math" panose="02040503050406030204" pitchFamily="18" charset="0"/>
                          <a:ea typeface="Cambria Math" panose="02040503050406030204" pitchFamily="18" charset="0"/>
                        </a:rPr>
                        <m:t>𝐸𝑛𝑑𝑜𝑔𝑒𝑛𝑜𝑢𝑠</m:t>
                      </m:r>
                      <m:r>
                        <a:rPr lang="es-ES" b="0" i="1" smtClean="0">
                          <a:latin typeface="Cambria Math" panose="02040503050406030204" pitchFamily="18" charset="0"/>
                          <a:ea typeface="Cambria Math" panose="02040503050406030204" pitchFamily="18" charset="0"/>
                        </a:rPr>
                        <m:t> </m:t>
                      </m:r>
                      <m:r>
                        <a:rPr lang="es-ES" b="0" i="1" smtClean="0">
                          <a:latin typeface="Cambria Math" panose="02040503050406030204" pitchFamily="18" charset="0"/>
                          <a:ea typeface="Cambria Math" panose="02040503050406030204" pitchFamily="18" charset="0"/>
                        </a:rPr>
                        <m:t>𝐷𝑒𝑚𝑜𝑐𝑟𝑎𝑐𝑦</m:t>
                      </m:r>
                    </m:oMath>
                  </m:oMathPara>
                </a14:m>
                <a:endParaRPr lang="en-US" dirty="0"/>
              </a:p>
            </p:txBody>
          </p:sp>
        </mc:Choice>
        <mc:Fallback xmlns="">
          <p:sp>
            <p:nvSpPr>
              <p:cNvPr id="2" name="Title 1">
                <a:extLst>
                  <a:ext uri="{FF2B5EF4-FFF2-40B4-BE49-F238E27FC236}">
                    <a16:creationId xmlns:a16="http://schemas.microsoft.com/office/drawing/2014/main" id="{71620BCE-2D65-8D68-74D2-4430F7BD66AA}"/>
                  </a:ext>
                </a:extLst>
              </p:cNvPr>
              <p:cNvSpPr>
                <a:spLocks noGrp="1" noRot="1" noChangeAspect="1" noMove="1" noResize="1" noEditPoints="1" noAdjustHandles="1" noChangeArrowheads="1" noChangeShapeType="1" noTextEdit="1"/>
              </p:cNvSpPr>
              <p:nvPr>
                <p:ph type="title"/>
              </p:nvPr>
            </p:nvSpPr>
            <p:spPr>
              <a:xfrm>
                <a:off x="838200" y="1"/>
                <a:ext cx="10515600" cy="988540"/>
              </a:xfrm>
              <a:blipFill>
                <a:blip r:embed="rId2"/>
                <a:stretch>
                  <a:fillRect l="-724" b="-10256"/>
                </a:stretch>
              </a:blipFill>
            </p:spPr>
            <p:txBody>
              <a:bodyPr/>
              <a:lstStyle/>
              <a:p>
                <a:r>
                  <a:rPr lang="en-US">
                    <a:noFill/>
                  </a:rPr>
                  <a:t> </a:t>
                </a:r>
              </a:p>
            </p:txBody>
          </p:sp>
        </mc:Fallback>
      </mc:AlternateContent>
      <p:sp>
        <p:nvSpPr>
          <p:cNvPr id="3" name="Content Placeholder 2">
            <a:extLst>
              <a:ext uri="{FF2B5EF4-FFF2-40B4-BE49-F238E27FC236}">
                <a16:creationId xmlns:a16="http://schemas.microsoft.com/office/drawing/2014/main" id="{BD557798-4F95-A5D4-5F50-E753C62846BB}"/>
              </a:ext>
            </a:extLst>
          </p:cNvPr>
          <p:cNvSpPr>
            <a:spLocks noGrp="1"/>
          </p:cNvSpPr>
          <p:nvPr>
            <p:ph idx="1"/>
          </p:nvPr>
        </p:nvSpPr>
        <p:spPr>
          <a:xfrm>
            <a:off x="4026243" y="988539"/>
            <a:ext cx="8143103" cy="5869459"/>
          </a:xfrm>
        </p:spPr>
        <p:txBody>
          <a:bodyPr>
            <a:normAutofit fontScale="85000" lnSpcReduction="10000"/>
          </a:bodyPr>
          <a:lstStyle/>
          <a:p>
            <a:r>
              <a:rPr lang="en-US" b="1" i="1" dirty="0">
                <a:solidFill>
                  <a:srgbClr val="C00000"/>
                </a:solidFill>
              </a:rPr>
              <a:t>Liberal Democracy</a:t>
            </a:r>
            <a:r>
              <a:rPr lang="en-US" dirty="0"/>
              <a:t>: Political parties exist </a:t>
            </a:r>
            <a:r>
              <a:rPr lang="en-US" i="1" dirty="0"/>
              <a:t>within</a:t>
            </a:r>
            <a:r>
              <a:rPr lang="en-US" dirty="0"/>
              <a:t> liberal democracy organized through a government apparatus which exercises political authority; parties exist as </a:t>
            </a:r>
            <a:r>
              <a:rPr lang="en-US" i="1" dirty="0"/>
              <a:t>exogenous</a:t>
            </a:r>
            <a:r>
              <a:rPr lang="en-US" dirty="0"/>
              <a:t> to the exercise of political authority vested in state organs. </a:t>
            </a:r>
          </a:p>
          <a:p>
            <a:pPr lvl="1"/>
            <a:r>
              <a:rPr lang="en-US" dirty="0"/>
              <a:t>Political parties contribute to the peopling of representative state organs</a:t>
            </a:r>
          </a:p>
          <a:p>
            <a:r>
              <a:rPr lang="en-US" b="1" i="1" dirty="0">
                <a:solidFill>
                  <a:srgbClr val="C00000"/>
                </a:solidFill>
              </a:rPr>
              <a:t>Marxist-Leninist collectives</a:t>
            </a:r>
            <a:r>
              <a:rPr lang="en-US" dirty="0"/>
              <a:t>, the vanguard party, as the leadership core of organized political authority, exists as </a:t>
            </a:r>
            <a:r>
              <a:rPr lang="en-US" i="1" dirty="0"/>
              <a:t>the organization of political authority itself</a:t>
            </a:r>
            <a:r>
              <a:rPr lang="en-US" dirty="0"/>
              <a:t>, which is then administered through state organs and contributing collective organizations; political collectives exist as endogenous organs of governance under the leadership of the vanguard.</a:t>
            </a:r>
          </a:p>
          <a:p>
            <a:pPr lvl="1"/>
            <a:r>
              <a:rPr lang="en-US" dirty="0"/>
              <a:t>Political parties serve as recognized organs of consultative governance administered by state institutions   </a:t>
            </a:r>
          </a:p>
          <a:p>
            <a:r>
              <a:rPr lang="en-US" dirty="0"/>
              <a:t>Though both systems use the same term to describe collective political organization, the ideological basis of the meaning of that term could not produce a greater distance in the way in which meaning is embedded in those terms.</a:t>
            </a:r>
          </a:p>
          <a:p>
            <a:endParaRPr lang="en-US" dirty="0"/>
          </a:p>
        </p:txBody>
      </p:sp>
      <p:pic>
        <p:nvPicPr>
          <p:cNvPr id="5" name="Picture 4" descr="A picture containing text, indoor, wall&#10;&#10;Description automatically generated">
            <a:extLst>
              <a:ext uri="{FF2B5EF4-FFF2-40B4-BE49-F238E27FC236}">
                <a16:creationId xmlns:a16="http://schemas.microsoft.com/office/drawing/2014/main" id="{AE203517-B6D1-E227-4DEB-C94D927D79A8}"/>
              </a:ext>
            </a:extLst>
          </p:cNvPr>
          <p:cNvPicPr>
            <a:picLocks noChangeAspect="1"/>
          </p:cNvPicPr>
          <p:nvPr/>
        </p:nvPicPr>
        <p:blipFill>
          <a:blip r:embed="rId3"/>
          <a:stretch>
            <a:fillRect/>
          </a:stretch>
        </p:blipFill>
        <p:spPr>
          <a:xfrm>
            <a:off x="22654" y="988539"/>
            <a:ext cx="4048897" cy="4880921"/>
          </a:xfrm>
          <a:prstGeom prst="rect">
            <a:avLst/>
          </a:prstGeom>
        </p:spPr>
      </p:pic>
    </p:spTree>
    <p:extLst>
      <p:ext uri="{BB962C8B-B14F-4D97-AF65-F5344CB8AC3E}">
        <p14:creationId xmlns:p14="http://schemas.microsoft.com/office/powerpoint/2010/main" val="1722205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E2C2-556F-48A5-0312-EF9156FE5DC0}"/>
              </a:ext>
            </a:extLst>
          </p:cNvPr>
          <p:cNvSpPr>
            <a:spLocks noGrp="1"/>
          </p:cNvSpPr>
          <p:nvPr>
            <p:ph type="title"/>
          </p:nvPr>
        </p:nvSpPr>
        <p:spPr>
          <a:xfrm>
            <a:off x="1" y="3845614"/>
            <a:ext cx="2690190" cy="2452687"/>
          </a:xfrm>
        </p:spPr>
        <p:txBody>
          <a:bodyPr anchor="ctr">
            <a:normAutofit/>
          </a:bodyPr>
          <a:lstStyle/>
          <a:p>
            <a:r>
              <a:rPr lang="en-US" sz="3600" dirty="0"/>
              <a:t>Overcoming Contradiction</a:t>
            </a:r>
          </a:p>
        </p:txBody>
      </p:sp>
      <p:sp>
        <p:nvSpPr>
          <p:cNvPr id="3" name="Content Placeholder 2">
            <a:extLst>
              <a:ext uri="{FF2B5EF4-FFF2-40B4-BE49-F238E27FC236}">
                <a16:creationId xmlns:a16="http://schemas.microsoft.com/office/drawing/2014/main" id="{5C775979-FCEB-30EB-BF05-FF960B4E48E2}"/>
              </a:ext>
            </a:extLst>
          </p:cNvPr>
          <p:cNvSpPr>
            <a:spLocks noGrp="1"/>
          </p:cNvSpPr>
          <p:nvPr>
            <p:ph idx="1"/>
          </p:nvPr>
        </p:nvSpPr>
        <p:spPr>
          <a:xfrm>
            <a:off x="2280745" y="3578087"/>
            <a:ext cx="9911255" cy="3279914"/>
          </a:xfrm>
        </p:spPr>
        <p:txBody>
          <a:bodyPr anchor="ctr">
            <a:noAutofit/>
          </a:bodyPr>
          <a:lstStyle/>
          <a:p>
            <a:r>
              <a:rPr lang="en-US" sz="1600" b="1" i="1" dirty="0">
                <a:solidFill>
                  <a:srgbClr val="C00000"/>
                </a:solidFill>
              </a:rPr>
              <a:t>Goal</a:t>
            </a:r>
            <a:r>
              <a:rPr lang="en-US" sz="1600" dirty="0"/>
              <a:t>: Elaboration of a theory of political collectives within the larger framework of the development of Marxist-Leninists principles</a:t>
            </a:r>
          </a:p>
          <a:p>
            <a:r>
              <a:rPr lang="en-US" sz="1600" dirty="0"/>
              <a:t> </a:t>
            </a:r>
            <a:r>
              <a:rPr lang="en-US" sz="1600" b="1" i="1" dirty="0">
                <a:solidFill>
                  <a:srgbClr val="C00000"/>
                </a:solidFill>
              </a:rPr>
              <a:t>The hypothesis</a:t>
            </a:r>
            <a:r>
              <a:rPr lang="en-US" sz="1600" dirty="0"/>
              <a:t>: </a:t>
            </a:r>
          </a:p>
          <a:p>
            <a:pPr lvl="1"/>
            <a:r>
              <a:rPr lang="en-US" sz="1400" dirty="0"/>
              <a:t>‘The emerging theory of Leninist political parties contributes to the development of a coherent theory of endogenous socialist constitutional democracy.’ </a:t>
            </a:r>
          </a:p>
          <a:p>
            <a:pPr lvl="1"/>
            <a:r>
              <a:rPr lang="en-US" sz="1400" dirty="0"/>
              <a:t>Subsidiary hypothesis: at least conceptually, the transformation of the ‘mass line’ principle into ‘whole process democracy’ provides a basis within Leninist political theory to link the people to their state institutions through the structuring of a system of well-managed mass political organizations under the leadership of the vanguard. </a:t>
            </a:r>
          </a:p>
          <a:p>
            <a:r>
              <a:rPr lang="en-US" sz="1600" i="1" dirty="0">
                <a:solidFill>
                  <a:srgbClr val="C00000"/>
                </a:solidFill>
              </a:rPr>
              <a:t>The object of this system </a:t>
            </a:r>
          </a:p>
          <a:p>
            <a:pPr lvl="1"/>
            <a:r>
              <a:rPr lang="en-US" sz="1400" dirty="0"/>
              <a:t>Enhance consultation under a system in which the vanguard drives the policy discussion, frames the implementation agenda, and controls the development of the guiding ideology. </a:t>
            </a:r>
            <a:r>
              <a:rPr lang="en-US" sz="1400" b="1" i="1" dirty="0">
                <a:solidFill>
                  <a:srgbClr val="C00000"/>
                </a:solidFill>
              </a:rPr>
              <a:t>That rationalized system of </a:t>
            </a:r>
            <a:r>
              <a:rPr lang="zh-CN" altLang="en-US" sz="1400" b="1" i="1">
                <a:solidFill>
                  <a:srgbClr val="C00000"/>
                </a:solidFill>
              </a:rPr>
              <a:t>全过程民主 </a:t>
            </a:r>
            <a:r>
              <a:rPr lang="en-US" altLang="zh-CN" sz="1400" b="1" i="1" dirty="0">
                <a:solidFill>
                  <a:srgbClr val="C00000"/>
                </a:solidFill>
              </a:rPr>
              <a:t>(</a:t>
            </a:r>
            <a:r>
              <a:rPr lang="en-US" sz="1400" b="1" i="1" dirty="0">
                <a:solidFill>
                  <a:srgbClr val="C00000"/>
                </a:solidFill>
              </a:rPr>
              <a:t>Whole Process People’s Democracy) can then be stripped of liberal democratic values and practices and better align with the principles of Chinese Marxist Leninism.</a:t>
            </a:r>
          </a:p>
        </p:txBody>
      </p:sp>
      <p:pic>
        <p:nvPicPr>
          <p:cNvPr id="8" name="Picture 7">
            <a:extLst>
              <a:ext uri="{FF2B5EF4-FFF2-40B4-BE49-F238E27FC236}">
                <a16:creationId xmlns:a16="http://schemas.microsoft.com/office/drawing/2014/main" id="{C4CA8128-12E9-30C8-4CED-66753CA60F31}"/>
              </a:ext>
            </a:extLst>
          </p:cNvPr>
          <p:cNvPicPr>
            <a:picLocks noChangeAspect="1"/>
          </p:cNvPicPr>
          <p:nvPr/>
        </p:nvPicPr>
        <p:blipFill>
          <a:blip r:embed="rId2"/>
          <a:stretch>
            <a:fillRect/>
          </a:stretch>
        </p:blipFill>
        <p:spPr>
          <a:xfrm>
            <a:off x="0" y="-1"/>
            <a:ext cx="12192000" cy="3578087"/>
          </a:xfrm>
          <a:prstGeom prst="rect">
            <a:avLst/>
          </a:prstGeom>
        </p:spPr>
      </p:pic>
    </p:spTree>
    <p:extLst>
      <p:ext uri="{BB962C8B-B14F-4D97-AF65-F5344CB8AC3E}">
        <p14:creationId xmlns:p14="http://schemas.microsoft.com/office/powerpoint/2010/main" val="3807533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796B0-614B-A619-EC9B-CD37656DFD63}"/>
              </a:ext>
            </a:extLst>
          </p:cNvPr>
          <p:cNvSpPr>
            <a:spLocks noGrp="1"/>
          </p:cNvSpPr>
          <p:nvPr>
            <p:ph type="title"/>
          </p:nvPr>
        </p:nvSpPr>
        <p:spPr/>
        <p:txBody>
          <a:bodyPr>
            <a:normAutofit/>
          </a:bodyPr>
          <a:lstStyle/>
          <a:p>
            <a:pPr algn="ctr"/>
            <a:r>
              <a:rPr lang="en-US" sz="6000" b="1" dirty="0">
                <a:solidFill>
                  <a:schemeClr val="bg1"/>
                </a:solidFill>
              </a:rPr>
              <a:t>Foundations</a:t>
            </a:r>
          </a:p>
        </p:txBody>
      </p:sp>
    </p:spTree>
    <p:extLst>
      <p:ext uri="{BB962C8B-B14F-4D97-AF65-F5344CB8AC3E}">
        <p14:creationId xmlns:p14="http://schemas.microsoft.com/office/powerpoint/2010/main" val="1792715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A3A8694-5D95-DF44-43A9-038382801F38}"/>
              </a:ext>
            </a:extLst>
          </p:cNvPr>
          <p:cNvSpPr>
            <a:spLocks noGrp="1"/>
          </p:cNvSpPr>
          <p:nvPr>
            <p:ph type="title"/>
          </p:nvPr>
        </p:nvSpPr>
        <p:spPr>
          <a:xfrm>
            <a:off x="640080" y="325369"/>
            <a:ext cx="4368602" cy="1956841"/>
          </a:xfrm>
        </p:spPr>
        <p:txBody>
          <a:bodyPr anchor="b">
            <a:normAutofit/>
          </a:bodyPr>
          <a:lstStyle/>
          <a:p>
            <a:r>
              <a:rPr lang="en-US" sz="4200" dirty="0"/>
              <a:t>3 Key State Council White Papers</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0353AC0-20C3-58A0-68D3-BDE2E661519B}"/>
              </a:ext>
            </a:extLst>
          </p:cNvPr>
          <p:cNvSpPr>
            <a:spLocks noGrp="1"/>
          </p:cNvSpPr>
          <p:nvPr>
            <p:ph idx="1"/>
          </p:nvPr>
        </p:nvSpPr>
        <p:spPr>
          <a:xfrm>
            <a:off x="111212" y="2748234"/>
            <a:ext cx="4897470" cy="4010911"/>
          </a:xfrm>
        </p:spPr>
        <p:txBody>
          <a:bodyPr>
            <a:normAutofit/>
          </a:bodyPr>
          <a:lstStyle/>
          <a:p>
            <a:r>
              <a:rPr lang="en-US" altLang="zh-CN" sz="1600" dirty="0"/>
              <a:t>《</a:t>
            </a:r>
            <a:r>
              <a:rPr lang="zh-CN" altLang="en-US" sz="1600"/>
              <a:t>中国新型政党制度</a:t>
            </a:r>
            <a:r>
              <a:rPr lang="en-US" altLang="zh-CN" sz="1600" dirty="0"/>
              <a:t>》(</a:t>
            </a:r>
            <a:r>
              <a:rPr lang="en-US" sz="1600" dirty="0"/>
              <a:t>China's New Political Party System) </a:t>
            </a:r>
          </a:p>
          <a:p>
            <a:pPr lvl="1"/>
            <a:r>
              <a:rPr lang="en-US" sz="1600" dirty="0"/>
              <a:t>sketched out the current structures of  the Chinese system of multi-party cooperation and political consultation under the leadership of the apex vanguard (Communist) party </a:t>
            </a:r>
          </a:p>
          <a:p>
            <a:r>
              <a:rPr lang="en-US" altLang="zh-CN" sz="1600" dirty="0"/>
              <a:t>《</a:t>
            </a:r>
            <a:r>
              <a:rPr lang="zh-CN" altLang="en-US" sz="1600"/>
              <a:t>中国的民主</a:t>
            </a:r>
            <a:r>
              <a:rPr lang="zh-CN" altLang="en-US" sz="1600" u="sng"/>
              <a:t> </a:t>
            </a:r>
            <a:r>
              <a:rPr lang="en-US" altLang="zh-CN" sz="1600" dirty="0"/>
              <a:t>》</a:t>
            </a:r>
            <a:r>
              <a:rPr lang="en-US" sz="1600" u="sng" dirty="0"/>
              <a:t>(</a:t>
            </a:r>
            <a:r>
              <a:rPr lang="en-US" sz="1600" i="1" dirty="0"/>
              <a:t>China: Democracy That Works</a:t>
            </a:r>
            <a:r>
              <a:rPr lang="en-US" sz="1600" dirty="0"/>
              <a:t>) </a:t>
            </a:r>
          </a:p>
          <a:p>
            <a:pPr lvl="1"/>
            <a:r>
              <a:rPr lang="en-US" sz="1600" dirty="0"/>
              <a:t>elaborates a theory and discourse of “whole process people’s democracy” [</a:t>
            </a:r>
            <a:r>
              <a:rPr lang="zh-CN" altLang="en-US" sz="1600"/>
              <a:t>全过程人民民主</a:t>
            </a:r>
            <a:r>
              <a:rPr lang="en-US" sz="1600" dirty="0"/>
              <a:t>] </a:t>
            </a:r>
          </a:p>
          <a:p>
            <a:r>
              <a:rPr lang="en-US" altLang="zh-CN" sz="1600" dirty="0"/>
              <a:t>《</a:t>
            </a:r>
            <a:r>
              <a:rPr lang="zh-CN" altLang="en-US" sz="1600"/>
              <a:t>美国民主情况</a:t>
            </a:r>
            <a:r>
              <a:rPr lang="en-US" altLang="zh-CN" sz="1600" dirty="0"/>
              <a:t>》</a:t>
            </a:r>
            <a:r>
              <a:rPr lang="en-US" sz="1600" dirty="0"/>
              <a:t>(</a:t>
            </a:r>
            <a:r>
              <a:rPr lang="en-US" sz="1600" i="1" dirty="0"/>
              <a:t>The State of Democracy in the United States</a:t>
            </a:r>
            <a:r>
              <a:rPr lang="en-US" sz="1600" dirty="0"/>
              <a:t>); 5 December 2021) </a:t>
            </a:r>
          </a:p>
          <a:p>
            <a:pPr lvl="1"/>
            <a:r>
              <a:rPr lang="en-US" sz="1600" dirty="0"/>
              <a:t>“aims to expose the deficiencies and abuse of democracy in the US as well as the harm of its exporting such democracy.” </a:t>
            </a:r>
          </a:p>
        </p:txBody>
      </p:sp>
      <p:pic>
        <p:nvPicPr>
          <p:cNvPr id="5" name="Picture 4" descr="A hand holding a book&#10;&#10;Description automatically generated with low confidence">
            <a:extLst>
              <a:ext uri="{FF2B5EF4-FFF2-40B4-BE49-F238E27FC236}">
                <a16:creationId xmlns:a16="http://schemas.microsoft.com/office/drawing/2014/main" id="{ECFBD258-F1E7-CF82-9529-C6D529574D2C}"/>
              </a:ext>
            </a:extLst>
          </p:cNvPr>
          <p:cNvPicPr>
            <a:picLocks noChangeAspect="1"/>
          </p:cNvPicPr>
          <p:nvPr/>
        </p:nvPicPr>
        <p:blipFill rotWithShape="1">
          <a:blip r:embed="rId2"/>
          <a:srcRect l="7957" r="1656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8960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9A579-B51F-2FDB-0941-44F61BC0A327}"/>
              </a:ext>
            </a:extLst>
          </p:cNvPr>
          <p:cNvSpPr>
            <a:spLocks noGrp="1"/>
          </p:cNvSpPr>
          <p:nvPr>
            <p:ph type="title"/>
          </p:nvPr>
        </p:nvSpPr>
        <p:spPr>
          <a:xfrm>
            <a:off x="5000413" y="0"/>
            <a:ext cx="2191174" cy="6877451"/>
          </a:xfr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p:spPr>
        <p:txBody>
          <a:bodyPr/>
          <a:lstStyle/>
          <a:p>
            <a:pPr algn="ctr"/>
            <a:r>
              <a:rPr lang="en-US" b="1" dirty="0"/>
              <a:t>Putting the Pieces Together</a:t>
            </a:r>
          </a:p>
        </p:txBody>
      </p:sp>
      <p:pic>
        <p:nvPicPr>
          <p:cNvPr id="7" name="Content Placeholder 6">
            <a:extLst>
              <a:ext uri="{FF2B5EF4-FFF2-40B4-BE49-F238E27FC236}">
                <a16:creationId xmlns:a16="http://schemas.microsoft.com/office/drawing/2014/main" id="{00CED63A-B0DE-1B62-344C-AF67A69D8590}"/>
              </a:ext>
            </a:extLst>
          </p:cNvPr>
          <p:cNvPicPr>
            <a:picLocks noGrp="1" noChangeAspect="1"/>
          </p:cNvPicPr>
          <p:nvPr>
            <p:ph sz="half" idx="1"/>
          </p:nvPr>
        </p:nvPicPr>
        <p:blipFill>
          <a:blip r:embed="rId2"/>
          <a:stretch>
            <a:fillRect/>
          </a:stretch>
        </p:blipFill>
        <p:spPr>
          <a:xfrm>
            <a:off x="0" y="0"/>
            <a:ext cx="5000413" cy="6594475"/>
          </a:xfrm>
        </p:spPr>
      </p:pic>
      <p:pic>
        <p:nvPicPr>
          <p:cNvPr id="9" name="Content Placeholder 8">
            <a:extLst>
              <a:ext uri="{FF2B5EF4-FFF2-40B4-BE49-F238E27FC236}">
                <a16:creationId xmlns:a16="http://schemas.microsoft.com/office/drawing/2014/main" id="{76B6C2ED-76E0-6D77-4585-8DA61CBD9F9E}"/>
              </a:ext>
            </a:extLst>
          </p:cNvPr>
          <p:cNvPicPr>
            <a:picLocks noGrp="1" noChangeAspect="1"/>
          </p:cNvPicPr>
          <p:nvPr>
            <p:ph sz="half" idx="2"/>
          </p:nvPr>
        </p:nvPicPr>
        <p:blipFill>
          <a:blip r:embed="rId3"/>
          <a:stretch>
            <a:fillRect/>
          </a:stretch>
        </p:blipFill>
        <p:spPr>
          <a:xfrm>
            <a:off x="7191588" y="329386"/>
            <a:ext cx="4965222" cy="6548065"/>
          </a:xfrm>
        </p:spPr>
      </p:pic>
    </p:spTree>
    <p:extLst>
      <p:ext uri="{BB962C8B-B14F-4D97-AF65-F5344CB8AC3E}">
        <p14:creationId xmlns:p14="http://schemas.microsoft.com/office/powerpoint/2010/main" val="26554032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1252</TotalTime>
  <Words>2611</Words>
  <Application>Microsoft Macintosh PowerPoint</Application>
  <PresentationFormat>Widescreen</PresentationFormat>
  <Paragraphs>148</Paragraphs>
  <Slides>24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Bodoni 72 Book</vt:lpstr>
      <vt:lpstr>Calibri</vt:lpstr>
      <vt:lpstr>Calibri Light</vt:lpstr>
      <vt:lpstr>Cambria Math</vt:lpstr>
      <vt:lpstr>Office Theme</vt:lpstr>
      <vt:lpstr>Linking People to Governing Institutions:    《中国新型政党制度》 (China‘s New Political Party System), 全过程民主 (Whole Process Democracy), and Leninist Political Parties Within  Socialist Constitutional Democracy </vt:lpstr>
      <vt:lpstr>Fei Qian飛 箝 (Captivate-Capture)</vt:lpstr>
      <vt:lpstr>九鼎 (Jiǔ Dǐng)  (Nine Tripods of State Power)</vt:lpstr>
      <vt:lpstr>Ordering Principles</vt:lpstr>
      <vt:lpstr>∰Ideology of Endogenous Democracy</vt:lpstr>
      <vt:lpstr>Overcoming Contradiction</vt:lpstr>
      <vt:lpstr>Foundations</vt:lpstr>
      <vt:lpstr>3 Key State Council White Papers</vt:lpstr>
      <vt:lpstr>Putting the Pieces Together</vt:lpstr>
      <vt:lpstr>The System</vt:lpstr>
      <vt:lpstr>《中国新型政党制度》(China's New Political Party System) </vt:lpstr>
      <vt:lpstr>Advantages of the “new political party system” (§4)</vt:lpstr>
      <vt:lpstr>Vanguard Party Versus Political Party</vt:lpstr>
      <vt:lpstr>《中国的民主 》(China: Democracy That Works) </vt:lpstr>
      <vt:lpstr>Resolving Two Core Issues of Political Collectivization</vt:lpstr>
      <vt:lpstr>Whole Process Democracy in the Shadow of the Liberal Democratic “Other”</vt:lpstr>
      <vt:lpstr>《美国民主情况》 (The State of Democracy in the US)</vt:lpstr>
      <vt:lpstr>《美国民主情况》(The State of Democracy in the US)</vt:lpstr>
      <vt:lpstr>The Comparative Critique</vt:lpstr>
      <vt:lpstr>Exporting Democracy</vt:lpstr>
      <vt:lpstr>Drawing Conclusions</vt:lpstr>
      <vt:lpstr>Political Parties and the Rationalization of Socialist Democracy as Fei Qian飛 箝 (Captivate-Capture)</vt:lpstr>
      <vt:lpstr>Questions?</vt:lpstr>
      <vt:lpstr>Thank You -- 谢谢</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Credit in the Shadow of 全过程民主 (Whole Process Democracy), Socialist Consultative Democracy, and 《中国新型政党制度》 (China's New Political Party System) </dc:title>
  <dc:creator>Backer, Larry Cata</dc:creator>
  <cp:lastModifiedBy>Backer, Larry Cata</cp:lastModifiedBy>
  <cp:revision>82</cp:revision>
  <dcterms:created xsi:type="dcterms:W3CDTF">2022-07-18T13:51:12Z</dcterms:created>
  <dcterms:modified xsi:type="dcterms:W3CDTF">2022-09-23T06:44:50Z</dcterms:modified>
</cp:coreProperties>
</file>