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70" r:id="rId9"/>
    <p:sldId id="264" r:id="rId10"/>
    <p:sldId id="265" r:id="rId11"/>
    <p:sldId id="263" r:id="rId12"/>
    <p:sldId id="266" r:id="rId13"/>
    <p:sldId id="276" r:id="rId14"/>
    <p:sldId id="275" r:id="rId15"/>
    <p:sldId id="274" r:id="rId16"/>
    <p:sldId id="271" r:id="rId17"/>
    <p:sldId id="273" r:id="rId18"/>
    <p:sldId id="267" r:id="rId19"/>
    <p:sldId id="268" r:id="rId20"/>
    <p:sldId id="26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76AB8C-DA5D-4D98-A169-6363088906B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981FC1-0E49-4263-AFC4-F71757EE0B6A}">
      <dgm:prSet/>
      <dgm:spPr/>
      <dgm:t>
        <a:bodyPr/>
        <a:lstStyle/>
        <a:p>
          <a:r>
            <a:rPr lang="en-US" dirty="0"/>
            <a:t>Formal constitution of SCS Legality:</a:t>
          </a:r>
        </a:p>
      </dgm:t>
    </dgm:pt>
    <dgm:pt modelId="{723870C3-E8E4-4A75-9279-1E7C939E0AC6}" type="parTrans" cxnId="{A4E242C6-0D4D-45EE-B341-B9CDDDBB9B2B}">
      <dgm:prSet/>
      <dgm:spPr/>
      <dgm:t>
        <a:bodyPr/>
        <a:lstStyle/>
        <a:p>
          <a:endParaRPr lang="en-US"/>
        </a:p>
      </dgm:t>
    </dgm:pt>
    <dgm:pt modelId="{3315316A-ACEF-4CCE-AFFA-0C5FE2C6DEB5}" type="sibTrans" cxnId="{A4E242C6-0D4D-45EE-B341-B9CDDDBB9B2B}">
      <dgm:prSet/>
      <dgm:spPr/>
      <dgm:t>
        <a:bodyPr/>
        <a:lstStyle/>
        <a:p>
          <a:endParaRPr lang="en-US"/>
        </a:p>
      </dgm:t>
    </dgm:pt>
    <dgm:pt modelId="{43AF51B2-E6D4-48A5-B155-3006D2C594D4}">
      <dgm:prSet/>
      <dgm:spPr/>
      <dgm:t>
        <a:bodyPr/>
        <a:lstStyle/>
        <a:p>
          <a:r>
            <a:rPr lang="en-US"/>
            <a:t>An </a:t>
          </a:r>
          <a:r>
            <a:rPr lang="en-US" i="1"/>
            <a:t>information aggregation and sharing service </a:t>
          </a:r>
          <a:r>
            <a:rPr lang="en-US"/>
            <a:t>where social credit platforms are developed to aggregate credit information, in the style of an API (application programming interface). </a:t>
          </a:r>
        </a:p>
      </dgm:t>
    </dgm:pt>
    <dgm:pt modelId="{CA9BE101-90BB-4C90-A3C5-5E286A40EA73}" type="parTrans" cxnId="{59D1FE43-274C-42A5-AB64-6D571DD407A3}">
      <dgm:prSet/>
      <dgm:spPr/>
      <dgm:t>
        <a:bodyPr/>
        <a:lstStyle/>
        <a:p>
          <a:endParaRPr lang="en-US"/>
        </a:p>
      </dgm:t>
    </dgm:pt>
    <dgm:pt modelId="{1D6C0378-9342-4334-B51E-2448C1209705}" type="sibTrans" cxnId="{59D1FE43-274C-42A5-AB64-6D571DD407A3}">
      <dgm:prSet/>
      <dgm:spPr/>
      <dgm:t>
        <a:bodyPr/>
        <a:lstStyle/>
        <a:p>
          <a:endParaRPr lang="en-US"/>
        </a:p>
      </dgm:t>
    </dgm:pt>
    <dgm:pt modelId="{D5E73516-E0E6-4FCD-B38B-9664C7AC8A35}">
      <dgm:prSet/>
      <dgm:spPr/>
      <dgm:t>
        <a:bodyPr/>
        <a:lstStyle/>
        <a:p>
          <a:r>
            <a:rPr lang="en-US"/>
            <a:t>A </a:t>
          </a:r>
          <a:r>
            <a:rPr lang="en-US" i="1"/>
            <a:t>regulatory enforcement instrument </a:t>
          </a:r>
          <a:r>
            <a:rPr lang="en-US"/>
            <a:t>with the object of facilitating compliance. </a:t>
          </a:r>
        </a:p>
      </dgm:t>
    </dgm:pt>
    <dgm:pt modelId="{84B9FE86-AEF5-465A-83C4-A53AF12A80D9}" type="parTrans" cxnId="{29A2F9DC-224E-47F8-ACD6-0606C3170668}">
      <dgm:prSet/>
      <dgm:spPr/>
      <dgm:t>
        <a:bodyPr/>
        <a:lstStyle/>
        <a:p>
          <a:endParaRPr lang="en-US"/>
        </a:p>
      </dgm:t>
    </dgm:pt>
    <dgm:pt modelId="{1276018C-827A-4F49-A7AB-B662137CE768}" type="sibTrans" cxnId="{29A2F9DC-224E-47F8-ACD6-0606C3170668}">
      <dgm:prSet/>
      <dgm:spPr/>
      <dgm:t>
        <a:bodyPr/>
        <a:lstStyle/>
        <a:p>
          <a:endParaRPr lang="en-US"/>
        </a:p>
      </dgm:t>
    </dgm:pt>
    <dgm:pt modelId="{6E33DC0F-CB6B-403F-98DA-06A9729D513C}">
      <dgm:prSet/>
      <dgm:spPr/>
      <dgm:t>
        <a:bodyPr/>
        <a:lstStyle/>
        <a:p>
          <a:r>
            <a:rPr lang="en-US" i="1"/>
            <a:t>A project of legalization </a:t>
          </a:r>
          <a:r>
            <a:rPr lang="en-US"/>
            <a:t>of, or better put of legalization around, the projects of  information aggregation and regulatory enforcement </a:t>
          </a:r>
        </a:p>
      </dgm:t>
    </dgm:pt>
    <dgm:pt modelId="{0BF3A7D4-A611-4E45-AFD8-737CF6551E10}" type="parTrans" cxnId="{88DD2917-87C8-4E68-BD7F-E7E0B8DB95FE}">
      <dgm:prSet/>
      <dgm:spPr/>
      <dgm:t>
        <a:bodyPr/>
        <a:lstStyle/>
        <a:p>
          <a:endParaRPr lang="en-US"/>
        </a:p>
      </dgm:t>
    </dgm:pt>
    <dgm:pt modelId="{1A87389B-4955-4992-9BBD-1364EC692E22}" type="sibTrans" cxnId="{88DD2917-87C8-4E68-BD7F-E7E0B8DB95FE}">
      <dgm:prSet/>
      <dgm:spPr/>
      <dgm:t>
        <a:bodyPr/>
        <a:lstStyle/>
        <a:p>
          <a:endParaRPr lang="en-US"/>
        </a:p>
      </dgm:t>
    </dgm:pt>
    <dgm:pt modelId="{62B2496E-A01A-4CFF-AFB6-3868E8EDA791}">
      <dgm:prSet/>
      <dgm:spPr/>
      <dgm:t>
        <a:bodyPr/>
        <a:lstStyle/>
        <a:p>
          <a:r>
            <a:rPr lang="en-US"/>
            <a:t>This is where much of the formal work of objectifying SCS within the cage of regulation occurs</a:t>
          </a:r>
        </a:p>
      </dgm:t>
    </dgm:pt>
    <dgm:pt modelId="{91B1445A-E08F-4C30-9F60-F5936EC7FF1B}" type="parTrans" cxnId="{505F3DA1-731A-4B35-AFF0-3A87E82974EE}">
      <dgm:prSet/>
      <dgm:spPr/>
      <dgm:t>
        <a:bodyPr/>
        <a:lstStyle/>
        <a:p>
          <a:endParaRPr lang="en-US"/>
        </a:p>
      </dgm:t>
    </dgm:pt>
    <dgm:pt modelId="{175CF091-69C1-43AF-93F8-72EFCDC4520E}" type="sibTrans" cxnId="{505F3DA1-731A-4B35-AFF0-3A87E82974EE}">
      <dgm:prSet/>
      <dgm:spPr/>
      <dgm:t>
        <a:bodyPr/>
        <a:lstStyle/>
        <a:p>
          <a:endParaRPr lang="en-US"/>
        </a:p>
      </dgm:t>
    </dgm:pt>
    <dgm:pt modelId="{12F14B61-BEF7-40C3-A58F-E4A282FC2CDD}">
      <dgm:prSet/>
      <dgm:spPr/>
      <dgm:t>
        <a:bodyPr/>
        <a:lstStyle/>
        <a:p>
          <a:r>
            <a:rPr lang="en-US" dirty="0"/>
            <a:t>Legalizing mechanics (data protection, list production and use, guidelines for use, etc.)</a:t>
          </a:r>
        </a:p>
      </dgm:t>
    </dgm:pt>
    <dgm:pt modelId="{10F1709C-F23A-48CA-A48F-B5DE61272B5F}" type="parTrans" cxnId="{3ED9C988-5876-472B-8B64-58753F42C26C}">
      <dgm:prSet/>
      <dgm:spPr/>
      <dgm:t>
        <a:bodyPr/>
        <a:lstStyle/>
        <a:p>
          <a:endParaRPr lang="en-US"/>
        </a:p>
      </dgm:t>
    </dgm:pt>
    <dgm:pt modelId="{4C3946E5-7F94-4D61-96E4-164D2E945A7C}" type="sibTrans" cxnId="{3ED9C988-5876-472B-8B64-58753F42C26C}">
      <dgm:prSet/>
      <dgm:spPr/>
      <dgm:t>
        <a:bodyPr/>
        <a:lstStyle/>
        <a:p>
          <a:endParaRPr lang="en-US"/>
        </a:p>
      </dgm:t>
    </dgm:pt>
    <dgm:pt modelId="{4E3CCCEC-C9DA-4A7E-B4F0-DFC0EBD44C33}">
      <dgm:prSet/>
      <dgm:spPr/>
      <dgm:t>
        <a:bodyPr/>
        <a:lstStyle/>
        <a:p>
          <a:r>
            <a:rPr lang="en-US"/>
            <a:t>Coordinating producers and consumers of SCS</a:t>
          </a:r>
        </a:p>
      </dgm:t>
    </dgm:pt>
    <dgm:pt modelId="{DD8A787E-2FD2-456A-ABC8-E3AB47E03266}" type="parTrans" cxnId="{5042A21F-6D14-4706-909D-051E4E33CB12}">
      <dgm:prSet/>
      <dgm:spPr/>
      <dgm:t>
        <a:bodyPr/>
        <a:lstStyle/>
        <a:p>
          <a:endParaRPr lang="en-US"/>
        </a:p>
      </dgm:t>
    </dgm:pt>
    <dgm:pt modelId="{5245A289-7F1C-4C87-AB50-183A0AEBC3BE}" type="sibTrans" cxnId="{5042A21F-6D14-4706-909D-051E4E33CB12}">
      <dgm:prSet/>
      <dgm:spPr/>
      <dgm:t>
        <a:bodyPr/>
        <a:lstStyle/>
        <a:p>
          <a:endParaRPr lang="en-US"/>
        </a:p>
      </dgm:t>
    </dgm:pt>
    <dgm:pt modelId="{64655297-2893-404A-8647-F7963D6355CD}" type="pres">
      <dgm:prSet presAssocID="{7676AB8C-DA5D-4D98-A169-6363088906BF}" presName="linear" presStyleCnt="0">
        <dgm:presLayoutVars>
          <dgm:animLvl val="lvl"/>
          <dgm:resizeHandles val="exact"/>
        </dgm:presLayoutVars>
      </dgm:prSet>
      <dgm:spPr/>
    </dgm:pt>
    <dgm:pt modelId="{EFB6285D-1303-E94C-9392-AD38288B7633}" type="pres">
      <dgm:prSet presAssocID="{03981FC1-0E49-4263-AFC4-F71757EE0B6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59BA82F-F407-2C4D-895F-C20D6B921915}" type="pres">
      <dgm:prSet presAssocID="{03981FC1-0E49-4263-AFC4-F71757EE0B6A}" presName="childText" presStyleLbl="revTx" presStyleIdx="0" presStyleCnt="2">
        <dgm:presLayoutVars>
          <dgm:bulletEnabled val="1"/>
        </dgm:presLayoutVars>
      </dgm:prSet>
      <dgm:spPr/>
    </dgm:pt>
    <dgm:pt modelId="{33F49D37-FA95-F84F-A6DF-DE88716116CA}" type="pres">
      <dgm:prSet presAssocID="{62B2496E-A01A-4CFF-AFB6-3868E8EDA79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C43445D-EF73-464C-A913-1DAA1A0746C7}" type="pres">
      <dgm:prSet presAssocID="{62B2496E-A01A-4CFF-AFB6-3868E8EDA791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F6754904-62FC-9141-B32A-064C39AD61D1}" type="presOf" srcId="{6E33DC0F-CB6B-403F-98DA-06A9729D513C}" destId="{E59BA82F-F407-2C4D-895F-C20D6B921915}" srcOrd="0" destOrd="2" presId="urn:microsoft.com/office/officeart/2005/8/layout/vList2"/>
    <dgm:cxn modelId="{88DD2917-87C8-4E68-BD7F-E7E0B8DB95FE}" srcId="{03981FC1-0E49-4263-AFC4-F71757EE0B6A}" destId="{6E33DC0F-CB6B-403F-98DA-06A9729D513C}" srcOrd="2" destOrd="0" parTransId="{0BF3A7D4-A611-4E45-AFD8-737CF6551E10}" sibTransId="{1A87389B-4955-4992-9BBD-1364EC692E22}"/>
    <dgm:cxn modelId="{5042A21F-6D14-4706-909D-051E4E33CB12}" srcId="{62B2496E-A01A-4CFF-AFB6-3868E8EDA791}" destId="{4E3CCCEC-C9DA-4A7E-B4F0-DFC0EBD44C33}" srcOrd="1" destOrd="0" parTransId="{DD8A787E-2FD2-456A-ABC8-E3AB47E03266}" sibTransId="{5245A289-7F1C-4C87-AB50-183A0AEBC3BE}"/>
    <dgm:cxn modelId="{2FB8F427-776F-304B-957A-6882182227E3}" type="presOf" srcId="{62B2496E-A01A-4CFF-AFB6-3868E8EDA791}" destId="{33F49D37-FA95-F84F-A6DF-DE88716116CA}" srcOrd="0" destOrd="0" presId="urn:microsoft.com/office/officeart/2005/8/layout/vList2"/>
    <dgm:cxn modelId="{D603D730-185E-044A-B223-DFCF740BCF8D}" type="presOf" srcId="{D5E73516-E0E6-4FCD-B38B-9664C7AC8A35}" destId="{E59BA82F-F407-2C4D-895F-C20D6B921915}" srcOrd="0" destOrd="1" presId="urn:microsoft.com/office/officeart/2005/8/layout/vList2"/>
    <dgm:cxn modelId="{F68EE938-2C93-2249-BB11-44EDBF882F10}" type="presOf" srcId="{12F14B61-BEF7-40C3-A58F-E4A282FC2CDD}" destId="{DC43445D-EF73-464C-A913-1DAA1A0746C7}" srcOrd="0" destOrd="0" presId="urn:microsoft.com/office/officeart/2005/8/layout/vList2"/>
    <dgm:cxn modelId="{59D1FE43-274C-42A5-AB64-6D571DD407A3}" srcId="{03981FC1-0E49-4263-AFC4-F71757EE0B6A}" destId="{43AF51B2-E6D4-48A5-B155-3006D2C594D4}" srcOrd="0" destOrd="0" parTransId="{CA9BE101-90BB-4C90-A3C5-5E286A40EA73}" sibTransId="{1D6C0378-9342-4334-B51E-2448C1209705}"/>
    <dgm:cxn modelId="{CE45AE69-3EE8-2649-B7DF-EBF902ADAAC2}" type="presOf" srcId="{03981FC1-0E49-4263-AFC4-F71757EE0B6A}" destId="{EFB6285D-1303-E94C-9392-AD38288B7633}" srcOrd="0" destOrd="0" presId="urn:microsoft.com/office/officeart/2005/8/layout/vList2"/>
    <dgm:cxn modelId="{3ED9C988-5876-472B-8B64-58753F42C26C}" srcId="{62B2496E-A01A-4CFF-AFB6-3868E8EDA791}" destId="{12F14B61-BEF7-40C3-A58F-E4A282FC2CDD}" srcOrd="0" destOrd="0" parTransId="{10F1709C-F23A-48CA-A48F-B5DE61272B5F}" sibTransId="{4C3946E5-7F94-4D61-96E4-164D2E945A7C}"/>
    <dgm:cxn modelId="{505F3DA1-731A-4B35-AFF0-3A87E82974EE}" srcId="{7676AB8C-DA5D-4D98-A169-6363088906BF}" destId="{62B2496E-A01A-4CFF-AFB6-3868E8EDA791}" srcOrd="1" destOrd="0" parTransId="{91B1445A-E08F-4C30-9F60-F5936EC7FF1B}" sibTransId="{175CF091-69C1-43AF-93F8-72EFCDC4520E}"/>
    <dgm:cxn modelId="{55497EA1-8857-6F42-BF90-3D1AEF04B84D}" type="presOf" srcId="{7676AB8C-DA5D-4D98-A169-6363088906BF}" destId="{64655297-2893-404A-8647-F7963D6355CD}" srcOrd="0" destOrd="0" presId="urn:microsoft.com/office/officeart/2005/8/layout/vList2"/>
    <dgm:cxn modelId="{A8AF3EC1-1DFF-1042-AF27-9F19073657F7}" type="presOf" srcId="{43AF51B2-E6D4-48A5-B155-3006D2C594D4}" destId="{E59BA82F-F407-2C4D-895F-C20D6B921915}" srcOrd="0" destOrd="0" presId="urn:microsoft.com/office/officeart/2005/8/layout/vList2"/>
    <dgm:cxn modelId="{A4E242C6-0D4D-45EE-B341-B9CDDDBB9B2B}" srcId="{7676AB8C-DA5D-4D98-A169-6363088906BF}" destId="{03981FC1-0E49-4263-AFC4-F71757EE0B6A}" srcOrd="0" destOrd="0" parTransId="{723870C3-E8E4-4A75-9279-1E7C939E0AC6}" sibTransId="{3315316A-ACEF-4CCE-AFFA-0C5FE2C6DEB5}"/>
    <dgm:cxn modelId="{29A2F9DC-224E-47F8-ACD6-0606C3170668}" srcId="{03981FC1-0E49-4263-AFC4-F71757EE0B6A}" destId="{D5E73516-E0E6-4FCD-B38B-9664C7AC8A35}" srcOrd="1" destOrd="0" parTransId="{84B9FE86-AEF5-465A-83C4-A53AF12A80D9}" sibTransId="{1276018C-827A-4F49-A7AB-B662137CE768}"/>
    <dgm:cxn modelId="{FBBD7AF4-436C-C64B-AD6D-1CC950DF5836}" type="presOf" srcId="{4E3CCCEC-C9DA-4A7E-B4F0-DFC0EBD44C33}" destId="{DC43445D-EF73-464C-A913-1DAA1A0746C7}" srcOrd="0" destOrd="1" presId="urn:microsoft.com/office/officeart/2005/8/layout/vList2"/>
    <dgm:cxn modelId="{8FCA7E1A-9FF1-A640-B87D-52D17D9500E2}" type="presParOf" srcId="{64655297-2893-404A-8647-F7963D6355CD}" destId="{EFB6285D-1303-E94C-9392-AD38288B7633}" srcOrd="0" destOrd="0" presId="urn:microsoft.com/office/officeart/2005/8/layout/vList2"/>
    <dgm:cxn modelId="{B28F9D0F-5C32-7E43-A2EA-0AF299012462}" type="presParOf" srcId="{64655297-2893-404A-8647-F7963D6355CD}" destId="{E59BA82F-F407-2C4D-895F-C20D6B921915}" srcOrd="1" destOrd="0" presId="urn:microsoft.com/office/officeart/2005/8/layout/vList2"/>
    <dgm:cxn modelId="{4B9E90B9-6B85-3545-BE75-438B196372DC}" type="presParOf" srcId="{64655297-2893-404A-8647-F7963D6355CD}" destId="{33F49D37-FA95-F84F-A6DF-DE88716116CA}" srcOrd="2" destOrd="0" presId="urn:microsoft.com/office/officeart/2005/8/layout/vList2"/>
    <dgm:cxn modelId="{3F555C72-B84B-2A46-98F9-1E7D6834CFE9}" type="presParOf" srcId="{64655297-2893-404A-8647-F7963D6355CD}" destId="{DC43445D-EF73-464C-A913-1DAA1A0746C7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A2D9FB-688C-42DA-A82F-5569B6978BB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58F06C-33FF-4F0F-AB4D-4CF41CF92FA2}">
      <dgm:prSet/>
      <dgm:spPr/>
      <dgm:t>
        <a:bodyPr/>
        <a:lstStyle/>
        <a:p>
          <a:r>
            <a:rPr lang="en-US"/>
            <a:t>Moral/cultural project</a:t>
          </a:r>
        </a:p>
      </dgm:t>
    </dgm:pt>
    <dgm:pt modelId="{5D785F76-0207-4227-A200-C14FC77FD90A}" type="parTrans" cxnId="{29ACCC7B-B2D8-41B1-9744-117F83739C0B}">
      <dgm:prSet/>
      <dgm:spPr/>
      <dgm:t>
        <a:bodyPr/>
        <a:lstStyle/>
        <a:p>
          <a:endParaRPr lang="en-US"/>
        </a:p>
      </dgm:t>
    </dgm:pt>
    <dgm:pt modelId="{888CDF4A-5F90-4E1C-BCDE-4A4D12A7801E}" type="sibTrans" cxnId="{29ACCC7B-B2D8-41B1-9744-117F83739C0B}">
      <dgm:prSet/>
      <dgm:spPr/>
      <dgm:t>
        <a:bodyPr/>
        <a:lstStyle/>
        <a:p>
          <a:endParaRPr lang="en-US"/>
        </a:p>
      </dgm:t>
    </dgm:pt>
    <dgm:pt modelId="{71AC6687-3E3F-4D07-9064-12990D7339D6}">
      <dgm:prSet/>
      <dgm:spPr/>
      <dgm:t>
        <a:bodyPr/>
        <a:lstStyle/>
        <a:p>
          <a:r>
            <a:rPr lang="en-US"/>
            <a:t>Trustworthiness</a:t>
          </a:r>
        </a:p>
      </dgm:t>
    </dgm:pt>
    <dgm:pt modelId="{C42D09ED-FBB7-4499-A40D-77E1D5AF5ACB}" type="parTrans" cxnId="{1B34D939-A2FF-42AA-88BA-1CB051A34C56}">
      <dgm:prSet/>
      <dgm:spPr/>
      <dgm:t>
        <a:bodyPr/>
        <a:lstStyle/>
        <a:p>
          <a:endParaRPr lang="en-US"/>
        </a:p>
      </dgm:t>
    </dgm:pt>
    <dgm:pt modelId="{EF6D3DEF-DA0E-463C-8829-C1B7F689371E}" type="sibTrans" cxnId="{1B34D939-A2FF-42AA-88BA-1CB051A34C56}">
      <dgm:prSet/>
      <dgm:spPr/>
      <dgm:t>
        <a:bodyPr/>
        <a:lstStyle/>
        <a:p>
          <a:endParaRPr lang="en-US"/>
        </a:p>
      </dgm:t>
    </dgm:pt>
    <dgm:pt modelId="{AC231012-DF3B-418D-AE42-86B60E4CFC0F}">
      <dgm:prSet/>
      <dgm:spPr/>
      <dgm:t>
        <a:bodyPr/>
        <a:lstStyle/>
        <a:p>
          <a:r>
            <a:rPr lang="en-US"/>
            <a:t>Core socialist values</a:t>
          </a:r>
        </a:p>
      </dgm:t>
    </dgm:pt>
    <dgm:pt modelId="{E442DB08-E0A9-4F2A-847A-02EF9A6B8071}" type="parTrans" cxnId="{3F2058F2-F1E3-47F4-AEF2-E150234A7BC6}">
      <dgm:prSet/>
      <dgm:spPr/>
      <dgm:t>
        <a:bodyPr/>
        <a:lstStyle/>
        <a:p>
          <a:endParaRPr lang="en-US"/>
        </a:p>
      </dgm:t>
    </dgm:pt>
    <dgm:pt modelId="{C9C78595-1DBE-4DAA-BFD6-368EE9B9DB20}" type="sibTrans" cxnId="{3F2058F2-F1E3-47F4-AEF2-E150234A7BC6}">
      <dgm:prSet/>
      <dgm:spPr/>
      <dgm:t>
        <a:bodyPr/>
        <a:lstStyle/>
        <a:p>
          <a:endParaRPr lang="en-US"/>
        </a:p>
      </dgm:t>
    </dgm:pt>
    <dgm:pt modelId="{DF71ED7B-AECD-45DC-A01A-8D56135C6F4D}">
      <dgm:prSet/>
      <dgm:spPr/>
      <dgm:t>
        <a:bodyPr/>
        <a:lstStyle/>
        <a:p>
          <a:r>
            <a:rPr lang="en-US"/>
            <a:t>Mechanisms for measuring and assessing </a:t>
          </a:r>
        </a:p>
      </dgm:t>
    </dgm:pt>
    <dgm:pt modelId="{9482F603-7C9A-4AE2-91FA-ADD5B7BB3CF0}" type="parTrans" cxnId="{5685CFF5-CE08-4131-BEE2-01630208F71B}">
      <dgm:prSet/>
      <dgm:spPr/>
      <dgm:t>
        <a:bodyPr/>
        <a:lstStyle/>
        <a:p>
          <a:endParaRPr lang="en-US"/>
        </a:p>
      </dgm:t>
    </dgm:pt>
    <dgm:pt modelId="{81FD35B0-BA95-477A-9399-A42E89A57996}" type="sibTrans" cxnId="{5685CFF5-CE08-4131-BEE2-01630208F71B}">
      <dgm:prSet/>
      <dgm:spPr/>
      <dgm:t>
        <a:bodyPr/>
        <a:lstStyle/>
        <a:p>
          <a:endParaRPr lang="en-US"/>
        </a:p>
      </dgm:t>
    </dgm:pt>
    <dgm:pt modelId="{2F6DFCE5-58EF-462A-A784-1B382CE26F2A}">
      <dgm:prSet/>
      <dgm:spPr/>
      <dgm:t>
        <a:bodyPr/>
        <a:lstStyle/>
        <a:p>
          <a:r>
            <a:rPr lang="en-US"/>
            <a:t>Political project</a:t>
          </a:r>
        </a:p>
      </dgm:t>
    </dgm:pt>
    <dgm:pt modelId="{058BA83E-A2C7-4941-B2B0-D5A17769E4A5}" type="parTrans" cxnId="{981E9F75-8A2E-4F10-A6BB-03DE4E06A8AD}">
      <dgm:prSet/>
      <dgm:spPr/>
      <dgm:t>
        <a:bodyPr/>
        <a:lstStyle/>
        <a:p>
          <a:endParaRPr lang="en-US"/>
        </a:p>
      </dgm:t>
    </dgm:pt>
    <dgm:pt modelId="{9855E243-E409-4BC0-B9E2-478202600BD9}" type="sibTrans" cxnId="{981E9F75-8A2E-4F10-A6BB-03DE4E06A8AD}">
      <dgm:prSet/>
      <dgm:spPr/>
      <dgm:t>
        <a:bodyPr/>
        <a:lstStyle/>
        <a:p>
          <a:endParaRPr lang="en-US"/>
        </a:p>
      </dgm:t>
    </dgm:pt>
    <dgm:pt modelId="{FD03BF8E-3D03-48A4-8EA9-953C559FDEB0}">
      <dgm:prSet/>
      <dgm:spPr/>
      <dgm:t>
        <a:bodyPr/>
        <a:lstStyle/>
        <a:p>
          <a:r>
            <a:rPr lang="en-US"/>
            <a:t>Perfecting socialist legality</a:t>
          </a:r>
        </a:p>
      </dgm:t>
    </dgm:pt>
    <dgm:pt modelId="{A5C3EAE2-865F-480D-A32C-965E44F783A6}" type="parTrans" cxnId="{0B3A52FD-BA83-48AA-994C-9FFE72C4F507}">
      <dgm:prSet/>
      <dgm:spPr/>
      <dgm:t>
        <a:bodyPr/>
        <a:lstStyle/>
        <a:p>
          <a:endParaRPr lang="en-US"/>
        </a:p>
      </dgm:t>
    </dgm:pt>
    <dgm:pt modelId="{3BFFB842-D787-43A8-A919-2DE23145A005}" type="sibTrans" cxnId="{0B3A52FD-BA83-48AA-994C-9FFE72C4F507}">
      <dgm:prSet/>
      <dgm:spPr/>
      <dgm:t>
        <a:bodyPr/>
        <a:lstStyle/>
        <a:p>
          <a:endParaRPr lang="en-US"/>
        </a:p>
      </dgm:t>
    </dgm:pt>
    <dgm:pt modelId="{B4D56596-BA2C-4A18-AD84-2215318CAB7E}">
      <dgm:prSet/>
      <dgm:spPr/>
      <dgm:t>
        <a:bodyPr/>
        <a:lstStyle/>
        <a:p>
          <a:r>
            <a:rPr lang="en-US" dirty="0"/>
            <a:t>A rectification project for law: stripping away ideological detritus of liberal democracy</a:t>
          </a:r>
        </a:p>
      </dgm:t>
    </dgm:pt>
    <dgm:pt modelId="{C546DD84-6E9B-4D02-A105-97FBE3D41E41}" type="parTrans" cxnId="{0CE3D281-97EE-4980-8588-33FA839AA8CE}">
      <dgm:prSet/>
      <dgm:spPr/>
      <dgm:t>
        <a:bodyPr/>
        <a:lstStyle/>
        <a:p>
          <a:endParaRPr lang="en-US"/>
        </a:p>
      </dgm:t>
    </dgm:pt>
    <dgm:pt modelId="{CBE37921-A2CD-41E3-A802-943AAE409118}" type="sibTrans" cxnId="{0CE3D281-97EE-4980-8588-33FA839AA8CE}">
      <dgm:prSet/>
      <dgm:spPr/>
      <dgm:t>
        <a:bodyPr/>
        <a:lstStyle/>
        <a:p>
          <a:endParaRPr lang="en-US"/>
        </a:p>
      </dgm:t>
    </dgm:pt>
    <dgm:pt modelId="{1D40B411-8FFD-F241-86F7-9950B7D49DF4}">
      <dgm:prSet/>
      <dgm:spPr/>
      <dgm:t>
        <a:bodyPr/>
        <a:lstStyle/>
        <a:p>
          <a:r>
            <a:rPr lang="en-US" dirty="0"/>
            <a:t>The cage of regulation (</a:t>
          </a:r>
          <a:r>
            <a:rPr lang="zh-CN" dirty="0"/>
            <a:t>笼子里</a:t>
          </a:r>
          <a:r>
            <a:rPr lang="en-US" dirty="0"/>
            <a:t>) may actually be a  representation of the vessel of state power (</a:t>
          </a:r>
          <a:r>
            <a:rPr lang="zh-CN" dirty="0"/>
            <a:t>鼎</a:t>
          </a:r>
          <a:r>
            <a:rPr lang="en-US" dirty="0"/>
            <a:t>)—the vanguard--within which everything exists. </a:t>
          </a:r>
        </a:p>
      </dgm:t>
    </dgm:pt>
    <dgm:pt modelId="{5EF72D61-5A4E-5A45-A835-F4FC1E3D16DD}" type="parTrans" cxnId="{054150A4-CF7C-0B45-B8A0-713DC4D8E32B}">
      <dgm:prSet/>
      <dgm:spPr/>
      <dgm:t>
        <a:bodyPr/>
        <a:lstStyle/>
        <a:p>
          <a:endParaRPr lang="en-US"/>
        </a:p>
      </dgm:t>
    </dgm:pt>
    <dgm:pt modelId="{1836B1F3-659E-0547-8D83-C195402E72F6}" type="sibTrans" cxnId="{054150A4-CF7C-0B45-B8A0-713DC4D8E32B}">
      <dgm:prSet/>
      <dgm:spPr/>
      <dgm:t>
        <a:bodyPr/>
        <a:lstStyle/>
        <a:p>
          <a:endParaRPr lang="en-US"/>
        </a:p>
      </dgm:t>
    </dgm:pt>
    <dgm:pt modelId="{D510F5E8-8F4D-2743-9801-8E5AB5AE0B3F}" type="pres">
      <dgm:prSet presAssocID="{97A2D9FB-688C-42DA-A82F-5569B6978BB2}" presName="linear" presStyleCnt="0">
        <dgm:presLayoutVars>
          <dgm:dir/>
          <dgm:animLvl val="lvl"/>
          <dgm:resizeHandles val="exact"/>
        </dgm:presLayoutVars>
      </dgm:prSet>
      <dgm:spPr/>
    </dgm:pt>
    <dgm:pt modelId="{715BE91E-C592-A04D-9F0B-6794D0957779}" type="pres">
      <dgm:prSet presAssocID="{8658F06C-33FF-4F0F-AB4D-4CF41CF92FA2}" presName="parentLin" presStyleCnt="0"/>
      <dgm:spPr/>
    </dgm:pt>
    <dgm:pt modelId="{7E925513-2CB0-CD40-88AA-2F589E84F135}" type="pres">
      <dgm:prSet presAssocID="{8658F06C-33FF-4F0F-AB4D-4CF41CF92FA2}" presName="parentLeftMargin" presStyleLbl="node1" presStyleIdx="0" presStyleCnt="2"/>
      <dgm:spPr/>
    </dgm:pt>
    <dgm:pt modelId="{485E829D-FE59-E243-AC84-A0A9C16573B7}" type="pres">
      <dgm:prSet presAssocID="{8658F06C-33FF-4F0F-AB4D-4CF41CF92FA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9F642B3-A9B3-3B48-BE1E-028E5A0888F1}" type="pres">
      <dgm:prSet presAssocID="{8658F06C-33FF-4F0F-AB4D-4CF41CF92FA2}" presName="negativeSpace" presStyleCnt="0"/>
      <dgm:spPr/>
    </dgm:pt>
    <dgm:pt modelId="{89F45090-75B2-7F40-AA78-538031C9AF1E}" type="pres">
      <dgm:prSet presAssocID="{8658F06C-33FF-4F0F-AB4D-4CF41CF92FA2}" presName="childText" presStyleLbl="conFgAcc1" presStyleIdx="0" presStyleCnt="2">
        <dgm:presLayoutVars>
          <dgm:bulletEnabled val="1"/>
        </dgm:presLayoutVars>
      </dgm:prSet>
      <dgm:spPr/>
    </dgm:pt>
    <dgm:pt modelId="{BC7A34C2-14FA-9D4D-A5F5-EE0C0471F77D}" type="pres">
      <dgm:prSet presAssocID="{888CDF4A-5F90-4E1C-BCDE-4A4D12A7801E}" presName="spaceBetweenRectangles" presStyleCnt="0"/>
      <dgm:spPr/>
    </dgm:pt>
    <dgm:pt modelId="{D56D0CC9-2EAA-CB4F-8258-036EB6EDA684}" type="pres">
      <dgm:prSet presAssocID="{2F6DFCE5-58EF-462A-A784-1B382CE26F2A}" presName="parentLin" presStyleCnt="0"/>
      <dgm:spPr/>
    </dgm:pt>
    <dgm:pt modelId="{FD289698-A908-F24D-880D-6E96A96B4736}" type="pres">
      <dgm:prSet presAssocID="{2F6DFCE5-58EF-462A-A784-1B382CE26F2A}" presName="parentLeftMargin" presStyleLbl="node1" presStyleIdx="0" presStyleCnt="2"/>
      <dgm:spPr/>
    </dgm:pt>
    <dgm:pt modelId="{9B023B83-B9D5-0E42-A934-9465FC505C1A}" type="pres">
      <dgm:prSet presAssocID="{2F6DFCE5-58EF-462A-A784-1B382CE26F2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E9C23E4-ADF2-D746-8633-4E613505A7D7}" type="pres">
      <dgm:prSet presAssocID="{2F6DFCE5-58EF-462A-A784-1B382CE26F2A}" presName="negativeSpace" presStyleCnt="0"/>
      <dgm:spPr/>
    </dgm:pt>
    <dgm:pt modelId="{9E2DCA0C-7979-EF44-9A42-8E82E9737EA1}" type="pres">
      <dgm:prSet presAssocID="{2F6DFCE5-58EF-462A-A784-1B382CE26F2A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5F7C4D16-DAFC-6F46-8F85-B4325C3151CC}" type="presOf" srcId="{71AC6687-3E3F-4D07-9064-12990D7339D6}" destId="{89F45090-75B2-7F40-AA78-538031C9AF1E}" srcOrd="0" destOrd="0" presId="urn:microsoft.com/office/officeart/2005/8/layout/list1"/>
    <dgm:cxn modelId="{718A242F-0ADD-CA45-96A6-FFFC7B72FED5}" type="presOf" srcId="{FD03BF8E-3D03-48A4-8EA9-953C559FDEB0}" destId="{9E2DCA0C-7979-EF44-9A42-8E82E9737EA1}" srcOrd="0" destOrd="0" presId="urn:microsoft.com/office/officeart/2005/8/layout/list1"/>
    <dgm:cxn modelId="{1B34D939-A2FF-42AA-88BA-1CB051A34C56}" srcId="{8658F06C-33FF-4F0F-AB4D-4CF41CF92FA2}" destId="{71AC6687-3E3F-4D07-9064-12990D7339D6}" srcOrd="0" destOrd="0" parTransId="{C42D09ED-FBB7-4499-A40D-77E1D5AF5ACB}" sibTransId="{EF6D3DEF-DA0E-463C-8829-C1B7F689371E}"/>
    <dgm:cxn modelId="{1BDC1B3E-2296-5345-8102-6C454E207162}" type="presOf" srcId="{2F6DFCE5-58EF-462A-A784-1B382CE26F2A}" destId="{FD289698-A908-F24D-880D-6E96A96B4736}" srcOrd="0" destOrd="0" presId="urn:microsoft.com/office/officeart/2005/8/layout/list1"/>
    <dgm:cxn modelId="{E5397175-3FF7-9944-97D2-ACAB67636FA4}" type="presOf" srcId="{B4D56596-BA2C-4A18-AD84-2215318CAB7E}" destId="{9E2DCA0C-7979-EF44-9A42-8E82E9737EA1}" srcOrd="0" destOrd="1" presId="urn:microsoft.com/office/officeart/2005/8/layout/list1"/>
    <dgm:cxn modelId="{981E9F75-8A2E-4F10-A6BB-03DE4E06A8AD}" srcId="{97A2D9FB-688C-42DA-A82F-5569B6978BB2}" destId="{2F6DFCE5-58EF-462A-A784-1B382CE26F2A}" srcOrd="1" destOrd="0" parTransId="{058BA83E-A2C7-4941-B2B0-D5A17769E4A5}" sibTransId="{9855E243-E409-4BC0-B9E2-478202600BD9}"/>
    <dgm:cxn modelId="{29ACCC7B-B2D8-41B1-9744-117F83739C0B}" srcId="{97A2D9FB-688C-42DA-A82F-5569B6978BB2}" destId="{8658F06C-33FF-4F0F-AB4D-4CF41CF92FA2}" srcOrd="0" destOrd="0" parTransId="{5D785F76-0207-4227-A200-C14FC77FD90A}" sibTransId="{888CDF4A-5F90-4E1C-BCDE-4A4D12A7801E}"/>
    <dgm:cxn modelId="{0CE3D281-97EE-4980-8588-33FA839AA8CE}" srcId="{2F6DFCE5-58EF-462A-A784-1B382CE26F2A}" destId="{B4D56596-BA2C-4A18-AD84-2215318CAB7E}" srcOrd="1" destOrd="0" parTransId="{C546DD84-6E9B-4D02-A105-97FBE3D41E41}" sibTransId="{CBE37921-A2CD-41E3-A802-943AAE409118}"/>
    <dgm:cxn modelId="{CA384482-FBFD-4840-8A1E-1FF1A98AABEF}" type="presOf" srcId="{AC231012-DF3B-418D-AE42-86B60E4CFC0F}" destId="{89F45090-75B2-7F40-AA78-538031C9AF1E}" srcOrd="0" destOrd="1" presId="urn:microsoft.com/office/officeart/2005/8/layout/list1"/>
    <dgm:cxn modelId="{3B78B182-B9D2-3243-AC39-FB291B4DD406}" type="presOf" srcId="{DF71ED7B-AECD-45DC-A01A-8D56135C6F4D}" destId="{89F45090-75B2-7F40-AA78-538031C9AF1E}" srcOrd="0" destOrd="2" presId="urn:microsoft.com/office/officeart/2005/8/layout/list1"/>
    <dgm:cxn modelId="{054150A4-CF7C-0B45-B8A0-713DC4D8E32B}" srcId="{2F6DFCE5-58EF-462A-A784-1B382CE26F2A}" destId="{1D40B411-8FFD-F241-86F7-9950B7D49DF4}" srcOrd="2" destOrd="0" parTransId="{5EF72D61-5A4E-5A45-A835-F4FC1E3D16DD}" sibTransId="{1836B1F3-659E-0547-8D83-C195402E72F6}"/>
    <dgm:cxn modelId="{8EDB1BB3-E17B-614C-8683-AD6F6880AE3D}" type="presOf" srcId="{2F6DFCE5-58EF-462A-A784-1B382CE26F2A}" destId="{9B023B83-B9D5-0E42-A934-9465FC505C1A}" srcOrd="1" destOrd="0" presId="urn:microsoft.com/office/officeart/2005/8/layout/list1"/>
    <dgm:cxn modelId="{3AFC84C3-F875-4642-8C5A-F8B9F2E00E29}" type="presOf" srcId="{8658F06C-33FF-4F0F-AB4D-4CF41CF92FA2}" destId="{7E925513-2CB0-CD40-88AA-2F589E84F135}" srcOrd="0" destOrd="0" presId="urn:microsoft.com/office/officeart/2005/8/layout/list1"/>
    <dgm:cxn modelId="{2C8057CB-C353-F64F-89AB-72F880AD2BB2}" type="presOf" srcId="{97A2D9FB-688C-42DA-A82F-5569B6978BB2}" destId="{D510F5E8-8F4D-2743-9801-8E5AB5AE0B3F}" srcOrd="0" destOrd="0" presId="urn:microsoft.com/office/officeart/2005/8/layout/list1"/>
    <dgm:cxn modelId="{4BC2E1DB-83AB-D646-8255-3C477C9A4157}" type="presOf" srcId="{1D40B411-8FFD-F241-86F7-9950B7D49DF4}" destId="{9E2DCA0C-7979-EF44-9A42-8E82E9737EA1}" srcOrd="0" destOrd="2" presId="urn:microsoft.com/office/officeart/2005/8/layout/list1"/>
    <dgm:cxn modelId="{3F2058F2-F1E3-47F4-AEF2-E150234A7BC6}" srcId="{8658F06C-33FF-4F0F-AB4D-4CF41CF92FA2}" destId="{AC231012-DF3B-418D-AE42-86B60E4CFC0F}" srcOrd="1" destOrd="0" parTransId="{E442DB08-E0A9-4F2A-847A-02EF9A6B8071}" sibTransId="{C9C78595-1DBE-4DAA-BFD6-368EE9B9DB20}"/>
    <dgm:cxn modelId="{EA0D12F4-F200-5D44-B64A-A22F59C51A5A}" type="presOf" srcId="{8658F06C-33FF-4F0F-AB4D-4CF41CF92FA2}" destId="{485E829D-FE59-E243-AC84-A0A9C16573B7}" srcOrd="1" destOrd="0" presId="urn:microsoft.com/office/officeart/2005/8/layout/list1"/>
    <dgm:cxn modelId="{5685CFF5-CE08-4131-BEE2-01630208F71B}" srcId="{8658F06C-33FF-4F0F-AB4D-4CF41CF92FA2}" destId="{DF71ED7B-AECD-45DC-A01A-8D56135C6F4D}" srcOrd="2" destOrd="0" parTransId="{9482F603-7C9A-4AE2-91FA-ADD5B7BB3CF0}" sibTransId="{81FD35B0-BA95-477A-9399-A42E89A57996}"/>
    <dgm:cxn modelId="{0B3A52FD-BA83-48AA-994C-9FFE72C4F507}" srcId="{2F6DFCE5-58EF-462A-A784-1B382CE26F2A}" destId="{FD03BF8E-3D03-48A4-8EA9-953C559FDEB0}" srcOrd="0" destOrd="0" parTransId="{A5C3EAE2-865F-480D-A32C-965E44F783A6}" sibTransId="{3BFFB842-D787-43A8-A919-2DE23145A005}"/>
    <dgm:cxn modelId="{17CBB8B4-934C-504F-939D-08E4A55DB331}" type="presParOf" srcId="{D510F5E8-8F4D-2743-9801-8E5AB5AE0B3F}" destId="{715BE91E-C592-A04D-9F0B-6794D0957779}" srcOrd="0" destOrd="0" presId="urn:microsoft.com/office/officeart/2005/8/layout/list1"/>
    <dgm:cxn modelId="{FDA75F85-0FA6-6D4E-8123-09F424E2B0EC}" type="presParOf" srcId="{715BE91E-C592-A04D-9F0B-6794D0957779}" destId="{7E925513-2CB0-CD40-88AA-2F589E84F135}" srcOrd="0" destOrd="0" presId="urn:microsoft.com/office/officeart/2005/8/layout/list1"/>
    <dgm:cxn modelId="{CA7A7E13-0087-E740-9568-7FBE290932DD}" type="presParOf" srcId="{715BE91E-C592-A04D-9F0B-6794D0957779}" destId="{485E829D-FE59-E243-AC84-A0A9C16573B7}" srcOrd="1" destOrd="0" presId="urn:microsoft.com/office/officeart/2005/8/layout/list1"/>
    <dgm:cxn modelId="{02A91F79-C3C6-8F46-AE29-9E8AEBADA190}" type="presParOf" srcId="{D510F5E8-8F4D-2743-9801-8E5AB5AE0B3F}" destId="{29F642B3-A9B3-3B48-BE1E-028E5A0888F1}" srcOrd="1" destOrd="0" presId="urn:microsoft.com/office/officeart/2005/8/layout/list1"/>
    <dgm:cxn modelId="{96B82F0B-4BF1-B74C-AA00-52089EE3CAD6}" type="presParOf" srcId="{D510F5E8-8F4D-2743-9801-8E5AB5AE0B3F}" destId="{89F45090-75B2-7F40-AA78-538031C9AF1E}" srcOrd="2" destOrd="0" presId="urn:microsoft.com/office/officeart/2005/8/layout/list1"/>
    <dgm:cxn modelId="{D5D211B3-FE1E-9943-BA07-E67FE5A53337}" type="presParOf" srcId="{D510F5E8-8F4D-2743-9801-8E5AB5AE0B3F}" destId="{BC7A34C2-14FA-9D4D-A5F5-EE0C0471F77D}" srcOrd="3" destOrd="0" presId="urn:microsoft.com/office/officeart/2005/8/layout/list1"/>
    <dgm:cxn modelId="{264B6D92-0F3F-9E49-B9FD-056481330F83}" type="presParOf" srcId="{D510F5E8-8F4D-2743-9801-8E5AB5AE0B3F}" destId="{D56D0CC9-2EAA-CB4F-8258-036EB6EDA684}" srcOrd="4" destOrd="0" presId="urn:microsoft.com/office/officeart/2005/8/layout/list1"/>
    <dgm:cxn modelId="{48F2FF01-FABC-E548-96DD-27CBC63F3325}" type="presParOf" srcId="{D56D0CC9-2EAA-CB4F-8258-036EB6EDA684}" destId="{FD289698-A908-F24D-880D-6E96A96B4736}" srcOrd="0" destOrd="0" presId="urn:microsoft.com/office/officeart/2005/8/layout/list1"/>
    <dgm:cxn modelId="{43F4FB6A-DBB8-E147-AB26-560B048795C1}" type="presParOf" srcId="{D56D0CC9-2EAA-CB4F-8258-036EB6EDA684}" destId="{9B023B83-B9D5-0E42-A934-9465FC505C1A}" srcOrd="1" destOrd="0" presId="urn:microsoft.com/office/officeart/2005/8/layout/list1"/>
    <dgm:cxn modelId="{0FE42DA5-EEA0-2A41-B7CE-BC171E1F0390}" type="presParOf" srcId="{D510F5E8-8F4D-2743-9801-8E5AB5AE0B3F}" destId="{DE9C23E4-ADF2-D746-8633-4E613505A7D7}" srcOrd="5" destOrd="0" presId="urn:microsoft.com/office/officeart/2005/8/layout/list1"/>
    <dgm:cxn modelId="{1E34083D-0338-9A49-B654-3ED9662099DA}" type="presParOf" srcId="{D510F5E8-8F4D-2743-9801-8E5AB5AE0B3F}" destId="{9E2DCA0C-7979-EF44-9A42-8E82E9737EA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0FA601-715A-4FD2-92A6-43EB606CF1F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E11F53F-6061-42DC-84BF-606214686A50}">
      <dgm:prSet/>
      <dgm:spPr/>
      <dgm:t>
        <a:bodyPr/>
        <a:lstStyle/>
        <a:p>
          <a:r>
            <a:rPr lang="en-US"/>
            <a:t>Socialist legality attached to but not within the state</a:t>
          </a:r>
        </a:p>
      </dgm:t>
    </dgm:pt>
    <dgm:pt modelId="{55468D81-011D-4D9F-BACF-72D69818E621}" type="parTrans" cxnId="{1B42E505-59BB-4ED5-A647-BDA30BA10DB8}">
      <dgm:prSet/>
      <dgm:spPr/>
      <dgm:t>
        <a:bodyPr/>
        <a:lstStyle/>
        <a:p>
          <a:endParaRPr lang="en-US"/>
        </a:p>
      </dgm:t>
    </dgm:pt>
    <dgm:pt modelId="{8D9BFC78-A327-4770-A946-A21AD9E24B39}" type="sibTrans" cxnId="{1B42E505-59BB-4ED5-A647-BDA30BA10DB8}">
      <dgm:prSet/>
      <dgm:spPr/>
      <dgm:t>
        <a:bodyPr/>
        <a:lstStyle/>
        <a:p>
          <a:endParaRPr lang="en-US"/>
        </a:p>
      </dgm:t>
    </dgm:pt>
    <dgm:pt modelId="{5D292155-BEF2-4272-A2FB-BF64C2786DED}">
      <dgm:prSet/>
      <dgm:spPr/>
      <dgm:t>
        <a:bodyPr/>
        <a:lstStyle/>
        <a:p>
          <a:r>
            <a:rPr lang="en-US" dirty="0"/>
            <a:t>The realm of popularized credit histories operated through private entities </a:t>
          </a:r>
        </a:p>
      </dgm:t>
    </dgm:pt>
    <dgm:pt modelId="{845B8B40-AC2D-4806-88F6-450A547D9463}" type="parTrans" cxnId="{357DD9C5-8FD3-4087-87DF-F77C93267286}">
      <dgm:prSet/>
      <dgm:spPr/>
      <dgm:t>
        <a:bodyPr/>
        <a:lstStyle/>
        <a:p>
          <a:endParaRPr lang="en-US"/>
        </a:p>
      </dgm:t>
    </dgm:pt>
    <dgm:pt modelId="{977542B5-AD75-4812-9BB2-3184E482F0E9}" type="sibTrans" cxnId="{357DD9C5-8FD3-4087-87DF-F77C93267286}">
      <dgm:prSet/>
      <dgm:spPr/>
      <dgm:t>
        <a:bodyPr/>
        <a:lstStyle/>
        <a:p>
          <a:endParaRPr lang="en-US"/>
        </a:p>
      </dgm:t>
    </dgm:pt>
    <dgm:pt modelId="{0B27DBF0-A0FB-4903-AC01-101D2D73CE76}">
      <dgm:prSet/>
      <dgm:spPr/>
      <dgm:t>
        <a:bodyPr/>
        <a:lstStyle/>
        <a:p>
          <a:r>
            <a:rPr lang="en-US" dirty="0"/>
            <a:t>Modalities of nudging drawn from individual behaviors</a:t>
          </a:r>
        </a:p>
      </dgm:t>
    </dgm:pt>
    <dgm:pt modelId="{73CC4F44-EB45-42AE-A63A-5CDE2F54017C}" type="parTrans" cxnId="{7234E609-5BE8-48E0-BF69-55C0FC1F197F}">
      <dgm:prSet/>
      <dgm:spPr/>
      <dgm:t>
        <a:bodyPr/>
        <a:lstStyle/>
        <a:p>
          <a:endParaRPr lang="en-US"/>
        </a:p>
      </dgm:t>
    </dgm:pt>
    <dgm:pt modelId="{A31E258C-934D-4455-B048-92F3F3605973}" type="sibTrans" cxnId="{7234E609-5BE8-48E0-BF69-55C0FC1F197F}">
      <dgm:prSet/>
      <dgm:spPr/>
      <dgm:t>
        <a:bodyPr/>
        <a:lstStyle/>
        <a:p>
          <a:endParaRPr lang="en-US"/>
        </a:p>
      </dgm:t>
    </dgm:pt>
    <dgm:pt modelId="{AFE3EB39-C9A1-4F12-8271-0948A6FCEE0D}">
      <dgm:prSet/>
      <dgm:spPr/>
      <dgm:t>
        <a:bodyPr/>
        <a:lstStyle/>
        <a:p>
          <a:r>
            <a:rPr lang="en-US"/>
            <a:t>The cage of regulation here focuses inward</a:t>
          </a:r>
        </a:p>
      </dgm:t>
    </dgm:pt>
    <dgm:pt modelId="{F65D8F8D-C82A-4488-8E73-09144AA0DB6F}" type="parTrans" cxnId="{77A36B24-A866-4753-A579-31ABB3E912B1}">
      <dgm:prSet/>
      <dgm:spPr/>
      <dgm:t>
        <a:bodyPr/>
        <a:lstStyle/>
        <a:p>
          <a:endParaRPr lang="en-US"/>
        </a:p>
      </dgm:t>
    </dgm:pt>
    <dgm:pt modelId="{788BBA1E-1E6E-43B9-8A4D-F3DAB6B12F40}" type="sibTrans" cxnId="{77A36B24-A866-4753-A579-31ABB3E912B1}">
      <dgm:prSet/>
      <dgm:spPr/>
      <dgm:t>
        <a:bodyPr/>
        <a:lstStyle/>
        <a:p>
          <a:endParaRPr lang="en-US"/>
        </a:p>
      </dgm:t>
    </dgm:pt>
    <dgm:pt modelId="{BBDD3928-8855-4FBD-8DFE-3F49F14A25A3}">
      <dgm:prSet/>
      <dgm:spPr/>
      <dgm:t>
        <a:bodyPr/>
        <a:lstStyle/>
        <a:p>
          <a:r>
            <a:rPr lang="en-US" dirty="0"/>
            <a:t>Integrity/trustworthiness of SCS</a:t>
          </a:r>
        </a:p>
      </dgm:t>
    </dgm:pt>
    <dgm:pt modelId="{475DF22A-BE23-468D-876C-4C80EF8406B7}" type="parTrans" cxnId="{EAB02565-2C0E-439E-9134-43BD4C7B77CD}">
      <dgm:prSet/>
      <dgm:spPr/>
      <dgm:t>
        <a:bodyPr/>
        <a:lstStyle/>
        <a:p>
          <a:endParaRPr lang="en-US"/>
        </a:p>
      </dgm:t>
    </dgm:pt>
    <dgm:pt modelId="{1A37C54E-7E25-4474-B9F1-292EECBA9EC7}" type="sibTrans" cxnId="{EAB02565-2C0E-439E-9134-43BD4C7B77CD}">
      <dgm:prSet/>
      <dgm:spPr/>
      <dgm:t>
        <a:bodyPr/>
        <a:lstStyle/>
        <a:p>
          <a:endParaRPr lang="en-US"/>
        </a:p>
      </dgm:t>
    </dgm:pt>
    <dgm:pt modelId="{70DFAF56-6BF2-43B7-B642-E6BA548E5E54}">
      <dgm:prSet/>
      <dgm:spPr/>
      <dgm:t>
        <a:bodyPr/>
        <a:lstStyle/>
        <a:p>
          <a:r>
            <a:rPr lang="en-US"/>
            <a:t>Data protection</a:t>
          </a:r>
        </a:p>
      </dgm:t>
    </dgm:pt>
    <dgm:pt modelId="{DD299CF3-45AB-4AC7-9208-F408002ACCB6}" type="parTrans" cxnId="{D49F3468-18E6-4CE4-957C-09AF871838D9}">
      <dgm:prSet/>
      <dgm:spPr/>
      <dgm:t>
        <a:bodyPr/>
        <a:lstStyle/>
        <a:p>
          <a:endParaRPr lang="en-US"/>
        </a:p>
      </dgm:t>
    </dgm:pt>
    <dgm:pt modelId="{4EEDC625-BF70-43AD-9186-5872B6658316}" type="sibTrans" cxnId="{D49F3468-18E6-4CE4-957C-09AF871838D9}">
      <dgm:prSet/>
      <dgm:spPr/>
      <dgm:t>
        <a:bodyPr/>
        <a:lstStyle/>
        <a:p>
          <a:endParaRPr lang="en-US"/>
        </a:p>
      </dgm:t>
    </dgm:pt>
    <dgm:pt modelId="{01E85A8B-439C-4ECE-88DF-1B24129F1C55}">
      <dgm:prSet/>
      <dgm:spPr/>
      <dgm:t>
        <a:bodyPr/>
        <a:lstStyle/>
        <a:p>
          <a:r>
            <a:rPr lang="en-US" dirty="0"/>
            <a:t>Robustness: (1) analytics and algorithms; (2) information sharing integrity</a:t>
          </a:r>
        </a:p>
      </dgm:t>
    </dgm:pt>
    <dgm:pt modelId="{4AF5D662-BBBD-4889-AC17-98CA8C2F1368}" type="parTrans" cxnId="{0898CEE1-07E9-4F4A-8CE3-C6274DCB7552}">
      <dgm:prSet/>
      <dgm:spPr/>
      <dgm:t>
        <a:bodyPr/>
        <a:lstStyle/>
        <a:p>
          <a:endParaRPr lang="en-US"/>
        </a:p>
      </dgm:t>
    </dgm:pt>
    <dgm:pt modelId="{ED793450-18DE-42BD-A6FF-CAB086DABBB9}" type="sibTrans" cxnId="{0898CEE1-07E9-4F4A-8CE3-C6274DCB7552}">
      <dgm:prSet/>
      <dgm:spPr/>
      <dgm:t>
        <a:bodyPr/>
        <a:lstStyle/>
        <a:p>
          <a:endParaRPr lang="en-US"/>
        </a:p>
      </dgm:t>
    </dgm:pt>
    <dgm:pt modelId="{CE7B7642-78C6-40FC-9262-EE6674825489}">
      <dgm:prSet/>
      <dgm:spPr/>
      <dgm:t>
        <a:bodyPr/>
        <a:lstStyle/>
        <a:p>
          <a:r>
            <a:rPr lang="en-US"/>
            <a:t>Different cages:</a:t>
          </a:r>
        </a:p>
      </dgm:t>
    </dgm:pt>
    <dgm:pt modelId="{B3776D2D-ACF6-4194-8DFA-31953A3F15DD}" type="parTrans" cxnId="{3E19D5F2-6907-4772-8C9B-EEEC9E2EA7A0}">
      <dgm:prSet/>
      <dgm:spPr/>
      <dgm:t>
        <a:bodyPr/>
        <a:lstStyle/>
        <a:p>
          <a:endParaRPr lang="en-US"/>
        </a:p>
      </dgm:t>
    </dgm:pt>
    <dgm:pt modelId="{28C75182-3D86-4463-9F25-0905812A406F}" type="sibTrans" cxnId="{3E19D5F2-6907-4772-8C9B-EEEC9E2EA7A0}">
      <dgm:prSet/>
      <dgm:spPr/>
      <dgm:t>
        <a:bodyPr/>
        <a:lstStyle/>
        <a:p>
          <a:endParaRPr lang="en-US"/>
        </a:p>
      </dgm:t>
    </dgm:pt>
    <dgm:pt modelId="{94C56DA9-7D3E-4F6B-88C2-5D3E194E45F2}">
      <dgm:prSet/>
      <dgm:spPr/>
      <dgm:t>
        <a:bodyPr/>
        <a:lstStyle/>
        <a:p>
          <a:r>
            <a:rPr lang="en-US" dirty="0"/>
            <a:t>Where the formal objectification of SCS focuses on administration and coordination</a:t>
          </a:r>
        </a:p>
      </dgm:t>
    </dgm:pt>
    <dgm:pt modelId="{971AEF56-49BA-49EF-A8EA-815130BCB011}" type="parTrans" cxnId="{7BF7AC0B-E84C-45D2-BB92-799F92A87A0B}">
      <dgm:prSet/>
      <dgm:spPr/>
      <dgm:t>
        <a:bodyPr/>
        <a:lstStyle/>
        <a:p>
          <a:endParaRPr lang="en-US"/>
        </a:p>
      </dgm:t>
    </dgm:pt>
    <dgm:pt modelId="{12165C92-8289-40F0-B967-8B35477A96CC}" type="sibTrans" cxnId="{7BF7AC0B-E84C-45D2-BB92-799F92A87A0B}">
      <dgm:prSet/>
      <dgm:spPr/>
      <dgm:t>
        <a:bodyPr/>
        <a:lstStyle/>
        <a:p>
          <a:endParaRPr lang="en-US"/>
        </a:p>
      </dgm:t>
    </dgm:pt>
    <dgm:pt modelId="{BA90263B-AD14-4899-AFF3-6C39C23FB5CD}">
      <dgm:prSet/>
      <dgm:spPr/>
      <dgm:t>
        <a:bodyPr/>
        <a:lstStyle/>
        <a:p>
          <a:r>
            <a:rPr lang="en-US" b="1" i="1" dirty="0">
              <a:solidFill>
                <a:srgbClr val="C00000"/>
              </a:solidFill>
            </a:rPr>
            <a:t>Rectification focuses on the internal integrity of the systems themselves</a:t>
          </a:r>
        </a:p>
      </dgm:t>
    </dgm:pt>
    <dgm:pt modelId="{E011A585-3FE9-40D5-9780-112C566BBC1A}" type="parTrans" cxnId="{E7943BA5-4B9F-403D-9774-6A2316192528}">
      <dgm:prSet/>
      <dgm:spPr/>
      <dgm:t>
        <a:bodyPr/>
        <a:lstStyle/>
        <a:p>
          <a:endParaRPr lang="en-US"/>
        </a:p>
      </dgm:t>
    </dgm:pt>
    <dgm:pt modelId="{C6974D56-FE83-43A1-B3D7-B73EC3FC49FB}" type="sibTrans" cxnId="{E7943BA5-4B9F-403D-9774-6A2316192528}">
      <dgm:prSet/>
      <dgm:spPr/>
      <dgm:t>
        <a:bodyPr/>
        <a:lstStyle/>
        <a:p>
          <a:endParaRPr lang="en-US"/>
        </a:p>
      </dgm:t>
    </dgm:pt>
    <dgm:pt modelId="{AE594541-15D9-1A41-8908-580AA439A7C9}" type="pres">
      <dgm:prSet presAssocID="{090FA601-715A-4FD2-92A6-43EB606CF1F6}" presName="Name0" presStyleCnt="0">
        <dgm:presLayoutVars>
          <dgm:dir/>
          <dgm:animLvl val="lvl"/>
          <dgm:resizeHandles val="exact"/>
        </dgm:presLayoutVars>
      </dgm:prSet>
      <dgm:spPr/>
    </dgm:pt>
    <dgm:pt modelId="{4F5541F3-3C86-EF47-A7D3-35C0AA1D70CD}" type="pres">
      <dgm:prSet presAssocID="{AE11F53F-6061-42DC-84BF-606214686A50}" presName="linNode" presStyleCnt="0"/>
      <dgm:spPr/>
    </dgm:pt>
    <dgm:pt modelId="{703D601F-84D0-104A-A992-49A513AF82D6}" type="pres">
      <dgm:prSet presAssocID="{AE11F53F-6061-42DC-84BF-606214686A50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00312385-C5D1-774F-B511-2FC7B3B42E5A}" type="pres">
      <dgm:prSet presAssocID="{AE11F53F-6061-42DC-84BF-606214686A50}" presName="descendantText" presStyleLbl="alignAccFollowNode1" presStyleIdx="0" presStyleCnt="3">
        <dgm:presLayoutVars>
          <dgm:bulletEnabled val="1"/>
        </dgm:presLayoutVars>
      </dgm:prSet>
      <dgm:spPr/>
    </dgm:pt>
    <dgm:pt modelId="{EC59B77B-BB8A-8544-A09A-E74BCE5CB892}" type="pres">
      <dgm:prSet presAssocID="{8D9BFC78-A327-4770-A946-A21AD9E24B39}" presName="sp" presStyleCnt="0"/>
      <dgm:spPr/>
    </dgm:pt>
    <dgm:pt modelId="{6C015E74-3BD9-FC43-8EF2-FABC8CB8BB41}" type="pres">
      <dgm:prSet presAssocID="{AFE3EB39-C9A1-4F12-8271-0948A6FCEE0D}" presName="linNode" presStyleCnt="0"/>
      <dgm:spPr/>
    </dgm:pt>
    <dgm:pt modelId="{DA6E1846-8727-334E-8223-9BB246FCD6CD}" type="pres">
      <dgm:prSet presAssocID="{AFE3EB39-C9A1-4F12-8271-0948A6FCEE0D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E69EA206-434A-8749-81E2-1C7729C9A0A2}" type="pres">
      <dgm:prSet presAssocID="{AFE3EB39-C9A1-4F12-8271-0948A6FCEE0D}" presName="descendantText" presStyleLbl="alignAccFollowNode1" presStyleIdx="1" presStyleCnt="3">
        <dgm:presLayoutVars>
          <dgm:bulletEnabled val="1"/>
        </dgm:presLayoutVars>
      </dgm:prSet>
      <dgm:spPr/>
    </dgm:pt>
    <dgm:pt modelId="{21D2B851-C061-6649-BFE0-3FD42BAF222F}" type="pres">
      <dgm:prSet presAssocID="{788BBA1E-1E6E-43B9-8A4D-F3DAB6B12F40}" presName="sp" presStyleCnt="0"/>
      <dgm:spPr/>
    </dgm:pt>
    <dgm:pt modelId="{98600D5F-6371-3040-9B09-97D6731E89FD}" type="pres">
      <dgm:prSet presAssocID="{CE7B7642-78C6-40FC-9262-EE6674825489}" presName="linNode" presStyleCnt="0"/>
      <dgm:spPr/>
    </dgm:pt>
    <dgm:pt modelId="{223A6FDA-6989-A84B-B486-7B63AC672833}" type="pres">
      <dgm:prSet presAssocID="{CE7B7642-78C6-40FC-9262-EE6674825489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2D7AAA3B-CD78-A247-B66F-438A470A1162}" type="pres">
      <dgm:prSet presAssocID="{CE7B7642-78C6-40FC-9262-EE6674825489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1B42E505-59BB-4ED5-A647-BDA30BA10DB8}" srcId="{090FA601-715A-4FD2-92A6-43EB606CF1F6}" destId="{AE11F53F-6061-42DC-84BF-606214686A50}" srcOrd="0" destOrd="0" parTransId="{55468D81-011D-4D9F-BACF-72D69818E621}" sibTransId="{8D9BFC78-A327-4770-A946-A21AD9E24B39}"/>
    <dgm:cxn modelId="{7234E609-5BE8-48E0-BF69-55C0FC1F197F}" srcId="{AE11F53F-6061-42DC-84BF-606214686A50}" destId="{0B27DBF0-A0FB-4903-AC01-101D2D73CE76}" srcOrd="1" destOrd="0" parTransId="{73CC4F44-EB45-42AE-A63A-5CDE2F54017C}" sibTransId="{A31E258C-934D-4455-B048-92F3F3605973}"/>
    <dgm:cxn modelId="{7BF7AC0B-E84C-45D2-BB92-799F92A87A0B}" srcId="{CE7B7642-78C6-40FC-9262-EE6674825489}" destId="{94C56DA9-7D3E-4F6B-88C2-5D3E194E45F2}" srcOrd="0" destOrd="0" parTransId="{971AEF56-49BA-49EF-A8EA-815130BCB011}" sibTransId="{12165C92-8289-40F0-B967-8B35477A96CC}"/>
    <dgm:cxn modelId="{09E92010-39A5-0348-8BC9-AD961D7C069B}" type="presOf" srcId="{BA90263B-AD14-4899-AFF3-6C39C23FB5CD}" destId="{2D7AAA3B-CD78-A247-B66F-438A470A1162}" srcOrd="0" destOrd="1" presId="urn:microsoft.com/office/officeart/2005/8/layout/vList5"/>
    <dgm:cxn modelId="{D06FF017-576B-F04C-B41A-67B8AD97C2E6}" type="presOf" srcId="{AFE3EB39-C9A1-4F12-8271-0948A6FCEE0D}" destId="{DA6E1846-8727-334E-8223-9BB246FCD6CD}" srcOrd="0" destOrd="0" presId="urn:microsoft.com/office/officeart/2005/8/layout/vList5"/>
    <dgm:cxn modelId="{5BE69A22-37C5-D941-8DAE-D17A41051439}" type="presOf" srcId="{94C56DA9-7D3E-4F6B-88C2-5D3E194E45F2}" destId="{2D7AAA3B-CD78-A247-B66F-438A470A1162}" srcOrd="0" destOrd="0" presId="urn:microsoft.com/office/officeart/2005/8/layout/vList5"/>
    <dgm:cxn modelId="{77A36B24-A866-4753-A579-31ABB3E912B1}" srcId="{090FA601-715A-4FD2-92A6-43EB606CF1F6}" destId="{AFE3EB39-C9A1-4F12-8271-0948A6FCEE0D}" srcOrd="1" destOrd="0" parTransId="{F65D8F8D-C82A-4488-8E73-09144AA0DB6F}" sibTransId="{788BBA1E-1E6E-43B9-8A4D-F3DAB6B12F40}"/>
    <dgm:cxn modelId="{67933F27-D4AE-7D41-8163-BB6A576793F4}" type="presOf" srcId="{AE11F53F-6061-42DC-84BF-606214686A50}" destId="{703D601F-84D0-104A-A992-49A513AF82D6}" srcOrd="0" destOrd="0" presId="urn:microsoft.com/office/officeart/2005/8/layout/vList5"/>
    <dgm:cxn modelId="{43A8C433-A636-7A47-83FD-8FF2C6953384}" type="presOf" srcId="{090FA601-715A-4FD2-92A6-43EB606CF1F6}" destId="{AE594541-15D9-1A41-8908-580AA439A7C9}" srcOrd="0" destOrd="0" presId="urn:microsoft.com/office/officeart/2005/8/layout/vList5"/>
    <dgm:cxn modelId="{EAB02565-2C0E-439E-9134-43BD4C7B77CD}" srcId="{AFE3EB39-C9A1-4F12-8271-0948A6FCEE0D}" destId="{BBDD3928-8855-4FBD-8DFE-3F49F14A25A3}" srcOrd="0" destOrd="0" parTransId="{475DF22A-BE23-468D-876C-4C80EF8406B7}" sibTransId="{1A37C54E-7E25-4474-B9F1-292EECBA9EC7}"/>
    <dgm:cxn modelId="{D49F3468-18E6-4CE4-957C-09AF871838D9}" srcId="{AFE3EB39-C9A1-4F12-8271-0948A6FCEE0D}" destId="{70DFAF56-6BF2-43B7-B642-E6BA548E5E54}" srcOrd="1" destOrd="0" parTransId="{DD299CF3-45AB-4AC7-9208-F408002ACCB6}" sibTransId="{4EEDC625-BF70-43AD-9186-5872B6658316}"/>
    <dgm:cxn modelId="{11C02F78-15E3-ED4C-86C4-5BBD02A9EA6F}" type="presOf" srcId="{01E85A8B-439C-4ECE-88DF-1B24129F1C55}" destId="{E69EA206-434A-8749-81E2-1C7729C9A0A2}" srcOrd="0" destOrd="2" presId="urn:microsoft.com/office/officeart/2005/8/layout/vList5"/>
    <dgm:cxn modelId="{9F60847A-E50D-1541-AAB0-C42C031BB1AB}" type="presOf" srcId="{0B27DBF0-A0FB-4903-AC01-101D2D73CE76}" destId="{00312385-C5D1-774F-B511-2FC7B3B42E5A}" srcOrd="0" destOrd="1" presId="urn:microsoft.com/office/officeart/2005/8/layout/vList5"/>
    <dgm:cxn modelId="{9617F896-839B-5E45-B0E6-1ABD724394D8}" type="presOf" srcId="{5D292155-BEF2-4272-A2FB-BF64C2786DED}" destId="{00312385-C5D1-774F-B511-2FC7B3B42E5A}" srcOrd="0" destOrd="0" presId="urn:microsoft.com/office/officeart/2005/8/layout/vList5"/>
    <dgm:cxn modelId="{E7943BA5-4B9F-403D-9774-6A2316192528}" srcId="{CE7B7642-78C6-40FC-9262-EE6674825489}" destId="{BA90263B-AD14-4899-AFF3-6C39C23FB5CD}" srcOrd="1" destOrd="0" parTransId="{E011A585-3FE9-40D5-9780-112C566BBC1A}" sibTransId="{C6974D56-FE83-43A1-B3D7-B73EC3FC49FB}"/>
    <dgm:cxn modelId="{AFFF32B4-6D73-2E44-9B22-8ED41BA6FD75}" type="presOf" srcId="{CE7B7642-78C6-40FC-9262-EE6674825489}" destId="{223A6FDA-6989-A84B-B486-7B63AC672833}" srcOrd="0" destOrd="0" presId="urn:microsoft.com/office/officeart/2005/8/layout/vList5"/>
    <dgm:cxn modelId="{5E85B7B9-62A0-B148-A38D-D895EAAD5AD9}" type="presOf" srcId="{70DFAF56-6BF2-43B7-B642-E6BA548E5E54}" destId="{E69EA206-434A-8749-81E2-1C7729C9A0A2}" srcOrd="0" destOrd="1" presId="urn:microsoft.com/office/officeart/2005/8/layout/vList5"/>
    <dgm:cxn modelId="{357DD9C5-8FD3-4087-87DF-F77C93267286}" srcId="{AE11F53F-6061-42DC-84BF-606214686A50}" destId="{5D292155-BEF2-4272-A2FB-BF64C2786DED}" srcOrd="0" destOrd="0" parTransId="{845B8B40-AC2D-4806-88F6-450A547D9463}" sibTransId="{977542B5-AD75-4812-9BB2-3184E482F0E9}"/>
    <dgm:cxn modelId="{0898CEE1-07E9-4F4A-8CE3-C6274DCB7552}" srcId="{AFE3EB39-C9A1-4F12-8271-0948A6FCEE0D}" destId="{01E85A8B-439C-4ECE-88DF-1B24129F1C55}" srcOrd="2" destOrd="0" parTransId="{4AF5D662-BBBD-4889-AC17-98CA8C2F1368}" sibTransId="{ED793450-18DE-42BD-A6FF-CAB086DABBB9}"/>
    <dgm:cxn modelId="{2F052CEE-3E6B-2048-B2EB-321ED1184186}" type="presOf" srcId="{BBDD3928-8855-4FBD-8DFE-3F49F14A25A3}" destId="{E69EA206-434A-8749-81E2-1C7729C9A0A2}" srcOrd="0" destOrd="0" presId="urn:microsoft.com/office/officeart/2005/8/layout/vList5"/>
    <dgm:cxn modelId="{3E19D5F2-6907-4772-8C9B-EEEC9E2EA7A0}" srcId="{090FA601-715A-4FD2-92A6-43EB606CF1F6}" destId="{CE7B7642-78C6-40FC-9262-EE6674825489}" srcOrd="2" destOrd="0" parTransId="{B3776D2D-ACF6-4194-8DFA-31953A3F15DD}" sibTransId="{28C75182-3D86-4463-9F25-0905812A406F}"/>
    <dgm:cxn modelId="{0DE493EF-627B-1A47-B4B5-78CB0D61282B}" type="presParOf" srcId="{AE594541-15D9-1A41-8908-580AA439A7C9}" destId="{4F5541F3-3C86-EF47-A7D3-35C0AA1D70CD}" srcOrd="0" destOrd="0" presId="urn:microsoft.com/office/officeart/2005/8/layout/vList5"/>
    <dgm:cxn modelId="{08EE2CAB-E500-0B4D-90D8-FF9733FFF75D}" type="presParOf" srcId="{4F5541F3-3C86-EF47-A7D3-35C0AA1D70CD}" destId="{703D601F-84D0-104A-A992-49A513AF82D6}" srcOrd="0" destOrd="0" presId="urn:microsoft.com/office/officeart/2005/8/layout/vList5"/>
    <dgm:cxn modelId="{E066763F-762D-CA4D-A96A-EB6CB22354AD}" type="presParOf" srcId="{4F5541F3-3C86-EF47-A7D3-35C0AA1D70CD}" destId="{00312385-C5D1-774F-B511-2FC7B3B42E5A}" srcOrd="1" destOrd="0" presId="urn:microsoft.com/office/officeart/2005/8/layout/vList5"/>
    <dgm:cxn modelId="{0ECB33AB-F87C-6747-8EEC-46F6FBE9202A}" type="presParOf" srcId="{AE594541-15D9-1A41-8908-580AA439A7C9}" destId="{EC59B77B-BB8A-8544-A09A-E74BCE5CB892}" srcOrd="1" destOrd="0" presId="urn:microsoft.com/office/officeart/2005/8/layout/vList5"/>
    <dgm:cxn modelId="{9454AA58-7CB7-0546-BAFB-687BDCA3AA0D}" type="presParOf" srcId="{AE594541-15D9-1A41-8908-580AA439A7C9}" destId="{6C015E74-3BD9-FC43-8EF2-FABC8CB8BB41}" srcOrd="2" destOrd="0" presId="urn:microsoft.com/office/officeart/2005/8/layout/vList5"/>
    <dgm:cxn modelId="{1895D169-2B37-3D48-B760-27A222F25006}" type="presParOf" srcId="{6C015E74-3BD9-FC43-8EF2-FABC8CB8BB41}" destId="{DA6E1846-8727-334E-8223-9BB246FCD6CD}" srcOrd="0" destOrd="0" presId="urn:microsoft.com/office/officeart/2005/8/layout/vList5"/>
    <dgm:cxn modelId="{634A106B-30D0-0D42-954F-7ED755D1122A}" type="presParOf" srcId="{6C015E74-3BD9-FC43-8EF2-FABC8CB8BB41}" destId="{E69EA206-434A-8749-81E2-1C7729C9A0A2}" srcOrd="1" destOrd="0" presId="urn:microsoft.com/office/officeart/2005/8/layout/vList5"/>
    <dgm:cxn modelId="{713F73AC-2421-2D41-A198-55FD70048C5C}" type="presParOf" srcId="{AE594541-15D9-1A41-8908-580AA439A7C9}" destId="{21D2B851-C061-6649-BFE0-3FD42BAF222F}" srcOrd="3" destOrd="0" presId="urn:microsoft.com/office/officeart/2005/8/layout/vList5"/>
    <dgm:cxn modelId="{E707B444-8680-4841-888A-BADE37BC208C}" type="presParOf" srcId="{AE594541-15D9-1A41-8908-580AA439A7C9}" destId="{98600D5F-6371-3040-9B09-97D6731E89FD}" srcOrd="4" destOrd="0" presId="urn:microsoft.com/office/officeart/2005/8/layout/vList5"/>
    <dgm:cxn modelId="{9D06BD88-6680-9D4C-9398-DD7A0730352B}" type="presParOf" srcId="{98600D5F-6371-3040-9B09-97D6731E89FD}" destId="{223A6FDA-6989-A84B-B486-7B63AC672833}" srcOrd="0" destOrd="0" presId="urn:microsoft.com/office/officeart/2005/8/layout/vList5"/>
    <dgm:cxn modelId="{5A6509C1-7F48-AA45-BA29-1DD81650026B}" type="presParOf" srcId="{98600D5F-6371-3040-9B09-97D6731E89FD}" destId="{2D7AAA3B-CD78-A247-B66F-438A470A116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B6285D-1303-E94C-9392-AD38288B7633}">
      <dsp:nvSpPr>
        <dsp:cNvPr id="0" name=""/>
        <dsp:cNvSpPr/>
      </dsp:nvSpPr>
      <dsp:spPr>
        <a:xfrm>
          <a:off x="0" y="179569"/>
          <a:ext cx="10515600" cy="10328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Formal constitution of SCS Legality:</a:t>
          </a:r>
        </a:p>
      </dsp:txBody>
      <dsp:txXfrm>
        <a:off x="50420" y="229989"/>
        <a:ext cx="10414760" cy="932014"/>
      </dsp:txXfrm>
    </dsp:sp>
    <dsp:sp modelId="{E59BA82F-F407-2C4D-895F-C20D6B921915}">
      <dsp:nvSpPr>
        <dsp:cNvPr id="0" name=""/>
        <dsp:cNvSpPr/>
      </dsp:nvSpPr>
      <dsp:spPr>
        <a:xfrm>
          <a:off x="0" y="1212424"/>
          <a:ext cx="10515600" cy="15876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An </a:t>
          </a:r>
          <a:r>
            <a:rPr lang="en-US" sz="2000" i="1" kern="1200"/>
            <a:t>information aggregation and sharing service </a:t>
          </a:r>
          <a:r>
            <a:rPr lang="en-US" sz="2000" kern="1200"/>
            <a:t>where social credit platforms are developed to aggregate credit information, in the style of an API (application programming interface).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A </a:t>
          </a:r>
          <a:r>
            <a:rPr lang="en-US" sz="2000" i="1" kern="1200"/>
            <a:t>regulatory enforcement instrument </a:t>
          </a:r>
          <a:r>
            <a:rPr lang="en-US" sz="2000" kern="1200"/>
            <a:t>with the object of facilitating compliance.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i="1" kern="1200"/>
            <a:t>A project of legalization </a:t>
          </a:r>
          <a:r>
            <a:rPr lang="en-US" sz="2000" kern="1200"/>
            <a:t>of, or better put of legalization around, the projects of  information aggregation and regulatory enforcement </a:t>
          </a:r>
        </a:p>
      </dsp:txBody>
      <dsp:txXfrm>
        <a:off x="0" y="1212424"/>
        <a:ext cx="10515600" cy="1587690"/>
      </dsp:txXfrm>
    </dsp:sp>
    <dsp:sp modelId="{33F49D37-FA95-F84F-A6DF-DE88716116CA}">
      <dsp:nvSpPr>
        <dsp:cNvPr id="0" name=""/>
        <dsp:cNvSpPr/>
      </dsp:nvSpPr>
      <dsp:spPr>
        <a:xfrm>
          <a:off x="0" y="2800114"/>
          <a:ext cx="10515600" cy="10328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This is where much of the formal work of objectifying SCS within the cage of regulation occurs</a:t>
          </a:r>
        </a:p>
      </dsp:txBody>
      <dsp:txXfrm>
        <a:off x="50420" y="2850534"/>
        <a:ext cx="10414760" cy="932014"/>
      </dsp:txXfrm>
    </dsp:sp>
    <dsp:sp modelId="{DC43445D-EF73-464C-A913-1DAA1A0746C7}">
      <dsp:nvSpPr>
        <dsp:cNvPr id="0" name=""/>
        <dsp:cNvSpPr/>
      </dsp:nvSpPr>
      <dsp:spPr>
        <a:xfrm>
          <a:off x="0" y="3832968"/>
          <a:ext cx="10515600" cy="6862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Legalizing mechanics (data protection, list production and use, guidelines for use, etc.)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Coordinating producers and consumers of SCS</a:t>
          </a:r>
        </a:p>
      </dsp:txBody>
      <dsp:txXfrm>
        <a:off x="0" y="3832968"/>
        <a:ext cx="10515600" cy="6862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F45090-75B2-7F40-AA78-538031C9AF1E}">
      <dsp:nvSpPr>
        <dsp:cNvPr id="0" name=""/>
        <dsp:cNvSpPr/>
      </dsp:nvSpPr>
      <dsp:spPr>
        <a:xfrm>
          <a:off x="0" y="476306"/>
          <a:ext cx="6711778" cy="158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909" tIns="437388" rIns="520909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Trustworthiness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Core socialist values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Mechanisms for measuring and assessing </a:t>
          </a:r>
        </a:p>
      </dsp:txBody>
      <dsp:txXfrm>
        <a:off x="0" y="476306"/>
        <a:ext cx="6711778" cy="1587600"/>
      </dsp:txXfrm>
    </dsp:sp>
    <dsp:sp modelId="{485E829D-FE59-E243-AC84-A0A9C16573B7}">
      <dsp:nvSpPr>
        <dsp:cNvPr id="0" name=""/>
        <dsp:cNvSpPr/>
      </dsp:nvSpPr>
      <dsp:spPr>
        <a:xfrm>
          <a:off x="335588" y="166346"/>
          <a:ext cx="4698244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582" tIns="0" rIns="177582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Moral/cultural project</a:t>
          </a:r>
        </a:p>
      </dsp:txBody>
      <dsp:txXfrm>
        <a:off x="365850" y="196608"/>
        <a:ext cx="4637720" cy="559396"/>
      </dsp:txXfrm>
    </dsp:sp>
    <dsp:sp modelId="{9E2DCA0C-7979-EF44-9A42-8E82E9737EA1}">
      <dsp:nvSpPr>
        <dsp:cNvPr id="0" name=""/>
        <dsp:cNvSpPr/>
      </dsp:nvSpPr>
      <dsp:spPr>
        <a:xfrm>
          <a:off x="0" y="2487266"/>
          <a:ext cx="6711778" cy="2513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909" tIns="437388" rIns="520909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Perfecting socialist legality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A rectification project for law: stripping away ideological detritus of liberal democracy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The cage of regulation (</a:t>
          </a:r>
          <a:r>
            <a:rPr lang="zh-CN" sz="2100" kern="1200" dirty="0"/>
            <a:t>笼子里</a:t>
          </a:r>
          <a:r>
            <a:rPr lang="en-US" sz="2100" kern="1200" dirty="0"/>
            <a:t>) may actually be a  representation of the vessel of state power (</a:t>
          </a:r>
          <a:r>
            <a:rPr lang="zh-CN" sz="2100" kern="1200" dirty="0"/>
            <a:t>鼎</a:t>
          </a:r>
          <a:r>
            <a:rPr lang="en-US" sz="2100" kern="1200" dirty="0"/>
            <a:t>)—the vanguard--within which everything exists. </a:t>
          </a:r>
        </a:p>
      </dsp:txBody>
      <dsp:txXfrm>
        <a:off x="0" y="2487266"/>
        <a:ext cx="6711778" cy="2513700"/>
      </dsp:txXfrm>
    </dsp:sp>
    <dsp:sp modelId="{9B023B83-B9D5-0E42-A934-9465FC505C1A}">
      <dsp:nvSpPr>
        <dsp:cNvPr id="0" name=""/>
        <dsp:cNvSpPr/>
      </dsp:nvSpPr>
      <dsp:spPr>
        <a:xfrm>
          <a:off x="335588" y="2177306"/>
          <a:ext cx="4698244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582" tIns="0" rIns="177582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Political project</a:t>
          </a:r>
        </a:p>
      </dsp:txBody>
      <dsp:txXfrm>
        <a:off x="365850" y="2207568"/>
        <a:ext cx="4637720" cy="5593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312385-C5D1-774F-B511-2FC7B3B42E5A}">
      <dsp:nvSpPr>
        <dsp:cNvPr id="0" name=""/>
        <dsp:cNvSpPr/>
      </dsp:nvSpPr>
      <dsp:spPr>
        <a:xfrm rot="5400000">
          <a:off x="3773377" y="-1277832"/>
          <a:ext cx="1271385" cy="414971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The realm of popularized credit histories operated through private entities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Modalities of nudging drawn from individual behaviors</a:t>
          </a:r>
        </a:p>
      </dsp:txBody>
      <dsp:txXfrm rot="-5400000">
        <a:off x="2334213" y="223396"/>
        <a:ext cx="4087649" cy="1147257"/>
      </dsp:txXfrm>
    </dsp:sp>
    <dsp:sp modelId="{703D601F-84D0-104A-A992-49A513AF82D6}">
      <dsp:nvSpPr>
        <dsp:cNvPr id="0" name=""/>
        <dsp:cNvSpPr/>
      </dsp:nvSpPr>
      <dsp:spPr>
        <a:xfrm>
          <a:off x="0" y="2407"/>
          <a:ext cx="2334213" cy="15892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Socialist legality attached to but not within the state</a:t>
          </a:r>
        </a:p>
      </dsp:txBody>
      <dsp:txXfrm>
        <a:off x="77580" y="79987"/>
        <a:ext cx="2179053" cy="1434071"/>
      </dsp:txXfrm>
    </dsp:sp>
    <dsp:sp modelId="{E69EA206-434A-8749-81E2-1C7729C9A0A2}">
      <dsp:nvSpPr>
        <dsp:cNvPr id="0" name=""/>
        <dsp:cNvSpPr/>
      </dsp:nvSpPr>
      <dsp:spPr>
        <a:xfrm rot="5400000">
          <a:off x="3773377" y="390860"/>
          <a:ext cx="1271385" cy="414971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Integrity/trustworthiness of SCS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Data protection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Robustness: (1) analytics and algorithms; (2) information sharing integrity</a:t>
          </a:r>
        </a:p>
      </dsp:txBody>
      <dsp:txXfrm rot="-5400000">
        <a:off x="2334213" y="1892088"/>
        <a:ext cx="4087649" cy="1147257"/>
      </dsp:txXfrm>
    </dsp:sp>
    <dsp:sp modelId="{DA6E1846-8727-334E-8223-9BB246FCD6CD}">
      <dsp:nvSpPr>
        <dsp:cNvPr id="0" name=""/>
        <dsp:cNvSpPr/>
      </dsp:nvSpPr>
      <dsp:spPr>
        <a:xfrm>
          <a:off x="0" y="1671101"/>
          <a:ext cx="2334213" cy="15892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The cage of regulation here focuses inward</a:t>
          </a:r>
        </a:p>
      </dsp:txBody>
      <dsp:txXfrm>
        <a:off x="77580" y="1748681"/>
        <a:ext cx="2179053" cy="1434071"/>
      </dsp:txXfrm>
    </dsp:sp>
    <dsp:sp modelId="{2D7AAA3B-CD78-A247-B66F-438A470A1162}">
      <dsp:nvSpPr>
        <dsp:cNvPr id="0" name=""/>
        <dsp:cNvSpPr/>
      </dsp:nvSpPr>
      <dsp:spPr>
        <a:xfrm rot="5400000">
          <a:off x="3773377" y="2059554"/>
          <a:ext cx="1271385" cy="414971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Where the formal objectification of SCS focuses on administration and coordination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i="1" kern="1200" dirty="0">
              <a:solidFill>
                <a:srgbClr val="C00000"/>
              </a:solidFill>
            </a:rPr>
            <a:t>Rectification focuses on the internal integrity of the systems themselves</a:t>
          </a:r>
        </a:p>
      </dsp:txBody>
      <dsp:txXfrm rot="-5400000">
        <a:off x="2334213" y="3560782"/>
        <a:ext cx="4087649" cy="1147257"/>
      </dsp:txXfrm>
    </dsp:sp>
    <dsp:sp modelId="{223A6FDA-6989-A84B-B486-7B63AC672833}">
      <dsp:nvSpPr>
        <dsp:cNvPr id="0" name=""/>
        <dsp:cNvSpPr/>
      </dsp:nvSpPr>
      <dsp:spPr>
        <a:xfrm>
          <a:off x="0" y="3339795"/>
          <a:ext cx="2334213" cy="15892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Different cages:</a:t>
          </a:r>
        </a:p>
      </dsp:txBody>
      <dsp:txXfrm>
        <a:off x="77580" y="3417375"/>
        <a:ext cx="2179053" cy="14340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B20EC-A19B-778E-1B0C-C8B323056C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0D8FA6-F0B9-4BBA-3004-8AD08ACF5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309B5-DBE8-1718-5312-D72193B7F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6EC7D-0976-7E40-8F23-05209BF992EA}" type="datetimeFigureOut">
              <a:rPr lang="en-US" smtClean="0"/>
              <a:t>9/19/22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DAB0F-4978-367B-BFEE-6D5D1A783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6AB7C-2307-D430-75C7-266AF461F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0D93-9B9E-0449-B43F-AA173564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95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711D0-5A1E-078E-26EC-65899F1E4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C98C4A-ED79-343E-6FE9-A2C6923441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C544B-A4F9-CC7F-E512-86F4606FF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6EC7D-0976-7E40-8F23-05209BF992EA}" type="datetimeFigureOut">
              <a:rPr lang="en-US" smtClean="0"/>
              <a:t>9/19/22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069D0-17E0-1EE9-F274-884874012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42ECB-83BE-5421-44AF-31C00B37E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0D93-9B9E-0449-B43F-AA173564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43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37C41A-D006-445B-3414-A48CEC3CE5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334A46-80B8-20A3-8874-1E66807EF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E37BB-1F27-F515-9532-4C5478AFB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6EC7D-0976-7E40-8F23-05209BF992EA}" type="datetimeFigureOut">
              <a:rPr lang="en-US" smtClean="0"/>
              <a:t>9/19/22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0D300-54B0-493A-9A38-556E806CC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01F7A-4B1C-859A-EE88-9549B8863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0D93-9B9E-0449-B43F-AA173564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845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B5FA8-0C04-FC94-948D-132020D1A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AACF4-4441-0B3A-31A1-C5D0A8BB6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51302-3A71-A077-C517-B36E647B2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6EC7D-0976-7E40-8F23-05209BF992EA}" type="datetimeFigureOut">
              <a:rPr lang="en-US" smtClean="0"/>
              <a:t>9/19/22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FFDCE-A124-FFE1-676C-39DF4F156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2154D-5C3C-5044-0840-5440E676D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0D93-9B9E-0449-B43F-AA173564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87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E9C2F-8D3F-E942-AB3B-642AB46A0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545DC-941B-7841-DE00-EE0D1679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65F5C-A7D0-A621-AB51-A8C07DFB4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6EC7D-0976-7E40-8F23-05209BF992EA}" type="datetimeFigureOut">
              <a:rPr lang="en-US" smtClean="0"/>
              <a:t>9/19/22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EFB70-5A78-93D7-4DA6-CE18F0C65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D0929-F840-EBC4-33FC-E8F57AE1E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0D93-9B9E-0449-B43F-AA173564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26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0FE7F-C467-F834-54CC-EF1ACE0A6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8B799-8811-5DB9-2594-75BD9BC812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4AA038-9C6C-0007-E612-061A087E0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9FD6CB-20DA-6641-8798-C36D614DF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6EC7D-0976-7E40-8F23-05209BF992EA}" type="datetimeFigureOut">
              <a:rPr lang="en-US" smtClean="0"/>
              <a:t>9/19/22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DB05CF-B076-1AD8-ACE7-D4BDB098E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5186D-1104-9DA0-683F-52197CC41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0D93-9B9E-0449-B43F-AA173564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19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EC6CA-6FA6-C030-B60A-8FBC534A2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0F395-AD28-3441-FD3A-298E781D8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402DD3-99C1-955A-D653-67A205977A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27304-EC46-6092-34AC-88DFF53DA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E981E4-967C-4FD0-E66C-B06A5790ED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C436C8-8EDE-55EB-9BC6-171CDC8A5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6EC7D-0976-7E40-8F23-05209BF992EA}" type="datetimeFigureOut">
              <a:rPr lang="en-US" smtClean="0"/>
              <a:t>9/19/22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24458-8695-076E-B11B-8DB203CA0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8D0881-C265-4977-D1AF-EE68A566E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0D93-9B9E-0449-B43F-AA173564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10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D1F9-89F6-4CEF-15AD-246E1E5D6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F0340B-B940-4F76-2A81-BC51D6757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6EC7D-0976-7E40-8F23-05209BF992EA}" type="datetimeFigureOut">
              <a:rPr lang="en-US" smtClean="0"/>
              <a:t>9/19/22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5F9AAE-7B47-300D-1C51-4AC6568C8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45478D-C681-0805-86D7-60D1DDD0D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0D93-9B9E-0449-B43F-AA173564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26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BB326D-BEA5-1B73-7857-1C3CF2750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6EC7D-0976-7E40-8F23-05209BF992EA}" type="datetimeFigureOut">
              <a:rPr lang="en-US" smtClean="0"/>
              <a:t>9/19/22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69CFB8-6AFD-7DE3-036D-0FC6B17E0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BB3A9B-B1FD-288C-6F41-1C762D349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0D93-9B9E-0449-B43F-AA173564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83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61E06-AF77-140E-A509-EBFB39E5F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DBF1-0695-D70C-2D0D-744256C5F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9C7BD7-E21C-7F8B-4492-1B6A54B7C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BAE10A-8900-0FE7-7A0B-814ED68F3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6EC7D-0976-7E40-8F23-05209BF992EA}" type="datetimeFigureOut">
              <a:rPr lang="en-US" smtClean="0"/>
              <a:t>9/19/22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38FBA7-3A46-3233-B0F8-B19C92506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B820BD-B41A-1637-8786-F516C9246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0D93-9B9E-0449-B43F-AA173564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0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05C56-F1F4-FA3D-F1B1-45737D3F6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A2E982-AD56-F6A1-6E7C-41DDECA0DC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C3CE0-75B9-FBF2-8D06-FDBD92A79E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6112E2-FA5F-0D44-CF4C-A0FF0F575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6EC7D-0976-7E40-8F23-05209BF992EA}" type="datetimeFigureOut">
              <a:rPr lang="en-US" smtClean="0"/>
              <a:t>9/19/22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F2D5DA-4E0E-786F-B6E2-C3D1F80B4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26DBA-899B-0B67-9015-2E41509AE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80D93-9B9E-0449-B43F-AA173564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327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7673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A43EC1-0E14-C2A7-EC51-A7E44F306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AFD92-1891-E193-AA1B-40CD2F93F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03EFB1-2D8B-A6F0-0400-512D90D7DF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6EC7D-0976-7E40-8F23-05209BF992EA}" type="datetimeFigureOut">
              <a:rPr lang="en-US" smtClean="0"/>
              <a:t>9/19/22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1F12E-57FC-FB94-0C08-79BE3D35CC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2FB73-2F1D-59F9-A9F3-95D7F7ED1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80D93-9B9E-0449-B43F-AA173564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52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hyperlink" Target="https://www.google.com/url?sa=t&amp;rct=j&amp;q=&amp;esrc=s&amp;source=web&amp;cd=&amp;cad=rja&amp;uact=8&amp;ved=2ahUKEwjQz5jJ5Jv6AhVhFFkFHQt0BiMQFnoECBEQAQ&amp;url=https%3A%2F%2Fpapers.ssrn.com%2Fsol3%2Fpapers.cfm%3Fabstract_id%3D4134483&amp;usg=AOvVaw3PwRI0iEg6EO8aGfu5fRGp" TargetMode="Externa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Houmuwu_Ding" TargetMode="External"/><Relationship Id="rId3" Type="http://schemas.openxmlformats.org/officeDocument/2006/relationships/diagramLayout" Target="../diagrams/layout2.xml"/><Relationship Id="rId7" Type="http://schemas.openxmlformats.org/officeDocument/2006/relationships/image" Target="../media/image1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hyperlink" Target="https://en.wikipedia.org/wiki/Anyang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DA45B-8418-8484-EFB6-64077910F5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62681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b="1" i="1" dirty="0"/>
              <a:t>The Imaginaries of Regulatory Spaces in an Age of Administrative Discretion: Social Credit ‘in’ or ‘as’ the Cage of Regulation of Socialist Legality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8E4FA8-2860-B1B9-CA83-41D499895E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795318"/>
            <a:ext cx="9144000" cy="1062681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Larry Catá Backer (</a:t>
            </a:r>
            <a:r>
              <a:rPr lang="zh-CN" alt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白 轲</a:t>
            </a:r>
            <a:r>
              <a:rPr lang="en-US" altLang="zh-CN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</a:t>
            </a:r>
            <a:br>
              <a:rPr lang="en-US" altLang="zh-CN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W. Richard and Mary Eshelman Faculty Scholar; Professor of Law and International Affairs; Pennsylvania State University | 239 Lewis Katz Building, University Park, PA 16802    1.814.863.3640 (direct) ||  lcb11@psu.edu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263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977043-08D0-84E9-D5CA-E7A9437AB2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6" b="15077"/>
          <a:stretch/>
        </p:blipFill>
        <p:spPr>
          <a:xfrm>
            <a:off x="95022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BC97F3-52C1-BD40-7834-BB4C019C7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984" y="464332"/>
            <a:ext cx="7021845" cy="818203"/>
          </a:xfrm>
        </p:spPr>
        <p:txBody>
          <a:bodyPr>
            <a:normAutofit/>
          </a:bodyPr>
          <a:lstStyle/>
          <a:p>
            <a:r>
              <a:rPr lang="en-US" sz="3200" b="1" dirty="0"/>
              <a:t>Socialist Legality Within the Cage of SCS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7D4BA-67EE-45AB-8AE4-B320FE799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3" y="1425691"/>
            <a:ext cx="7197772" cy="4792228"/>
          </a:xfrm>
        </p:spPr>
        <p:txBody>
          <a:bodyPr>
            <a:normAutofit/>
          </a:bodyPr>
          <a:lstStyle/>
          <a:p>
            <a:r>
              <a:rPr lang="en-US" sz="1800" b="1" i="1" dirty="0">
                <a:solidFill>
                  <a:srgbClr val="C00000"/>
                </a:solidFill>
              </a:rPr>
              <a:t>Convergence of three fundamental trajectories of socialist legality</a:t>
            </a:r>
          </a:p>
          <a:p>
            <a:pPr lvl="1"/>
            <a:r>
              <a:rPr lang="en-US" sz="1600" dirty="0"/>
              <a:t>Objectives based legality: </a:t>
            </a:r>
          </a:p>
          <a:p>
            <a:pPr lvl="2"/>
            <a:r>
              <a:rPr lang="en-US" sz="1600" dirty="0"/>
              <a:t>Law commands results (</a:t>
            </a:r>
            <a:r>
              <a:rPr lang="en-US" sz="1600" dirty="0" err="1"/>
              <a:t>eg</a:t>
            </a:r>
            <a:r>
              <a:rPr lang="en-US" sz="1600" dirty="0"/>
              <a:t>, wholesome food) or </a:t>
            </a:r>
          </a:p>
          <a:p>
            <a:pPr lvl="2"/>
            <a:r>
              <a:rPr lang="en-US" sz="1600" dirty="0"/>
              <a:t>Law describes an ideal state (</a:t>
            </a:r>
            <a:r>
              <a:rPr lang="en-US" sz="1600" dirty="0" err="1"/>
              <a:t>eg</a:t>
            </a:r>
            <a:r>
              <a:rPr lang="en-US" sz="1600" dirty="0"/>
              <a:t>, trustworthiness)</a:t>
            </a:r>
          </a:p>
          <a:p>
            <a:pPr lvl="1"/>
            <a:r>
              <a:rPr lang="en-US" sz="1600" dirty="0"/>
              <a:t>Realized through complex systems of exercises of administrative discretion</a:t>
            </a:r>
          </a:p>
          <a:p>
            <a:pPr lvl="2"/>
            <a:r>
              <a:rPr lang="en-US" sz="1600" dirty="0"/>
              <a:t>Officials exercise quasi-judicial, administrative and regulatory authority</a:t>
            </a:r>
          </a:p>
          <a:p>
            <a:pPr lvl="2"/>
            <a:r>
              <a:rPr lang="en-US" sz="1600" dirty="0"/>
              <a:t>These are assessed against commands and ideal state baselines</a:t>
            </a:r>
          </a:p>
          <a:p>
            <a:pPr lvl="1"/>
            <a:r>
              <a:rPr lang="en-US" sz="1600" dirty="0"/>
              <a:t>Objectives and discretion guided under vanguard leadership</a:t>
            </a:r>
          </a:p>
          <a:p>
            <a:pPr lvl="2"/>
            <a:r>
              <a:rPr lang="en-US" sz="1600" dirty="0"/>
              <a:t>Source of normative legitimacy of socialist legality</a:t>
            </a:r>
          </a:p>
          <a:p>
            <a:pPr lvl="2"/>
            <a:r>
              <a:rPr lang="en-US" sz="1600" dirty="0"/>
              <a:t>Socialist legality as an expression of vanguard fundamental political line</a:t>
            </a:r>
          </a:p>
          <a:p>
            <a:r>
              <a:rPr lang="en-US" sz="1800" b="1" i="1" dirty="0">
                <a:solidFill>
                  <a:srgbClr val="C00000"/>
                </a:solidFill>
              </a:rPr>
              <a:t>SCS as a mechanics of socialist legality</a:t>
            </a:r>
          </a:p>
          <a:p>
            <a:pPr lvl="1"/>
            <a:r>
              <a:rPr lang="en-US" sz="1600" dirty="0"/>
              <a:t>Quantifiable guidance and disciplinary mechanism</a:t>
            </a:r>
          </a:p>
          <a:p>
            <a:pPr lvl="1"/>
            <a:r>
              <a:rPr lang="en-US" sz="1600" dirty="0"/>
              <a:t>A means of (1) modeling objectives based legality; (2) caging exercises of administrative discretion; and (3) coordinating and rationalizing comprehensive state management system</a:t>
            </a:r>
          </a:p>
          <a:p>
            <a:pPr lvl="1"/>
            <a:r>
              <a:rPr lang="en-US" sz="1600" dirty="0"/>
              <a:t>Socialist legality </a:t>
            </a:r>
            <a:r>
              <a:rPr lang="en-US" sz="1600" b="1" i="1" dirty="0"/>
              <a:t>expressed as quality control</a:t>
            </a:r>
            <a:r>
              <a:rPr lang="en-US" sz="1500" dirty="0"/>
              <a:t>.</a:t>
            </a:r>
          </a:p>
          <a:p>
            <a:pPr lvl="1"/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700855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5A46AE0B-50E8-9A34-C09B-0B5D5EE42F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7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2BB70D-8599-8A71-AFAB-7B83AD66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Cages Within Cages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247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A7D06-B866-2BF0-6911-17CD86BC3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SCS and the Rectification of </a:t>
            </a:r>
            <a:r>
              <a:rPr lang="zh-CN" altLang="en-US" b="1" dirty="0">
                <a:hlinkClick r:id="rId2"/>
              </a:rPr>
              <a:t>全过程民主</a:t>
            </a:r>
            <a:br>
              <a:rPr lang="zh-CN" altLang="en-US" b="1" dirty="0"/>
            </a:br>
            <a:r>
              <a:rPr lang="en-US" dirty="0"/>
              <a:t>Whole Process Democracy</a:t>
            </a:r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EBEDCF32-B04C-B0B2-7E3E-DAD26115F87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2356949"/>
              </p:ext>
            </p:extLst>
          </p:nvPr>
        </p:nvGraphicFramePr>
        <p:xfrm>
          <a:off x="-1" y="1825624"/>
          <a:ext cx="6483927" cy="4931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Content Placeholder 6" descr="Diagram, timeline&#10;&#10;Description automatically generated">
            <a:extLst>
              <a:ext uri="{FF2B5EF4-FFF2-40B4-BE49-F238E27FC236}">
                <a16:creationId xmlns:a16="http://schemas.microsoft.com/office/drawing/2014/main" id="{B7F56FE9-9A63-C7EC-8196-BB5E5FE2E2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6789716" y="1825624"/>
            <a:ext cx="5181600" cy="4777057"/>
          </a:xfrm>
        </p:spPr>
      </p:pic>
    </p:spTree>
    <p:extLst>
      <p:ext uri="{BB962C8B-B14F-4D97-AF65-F5344CB8AC3E}">
        <p14:creationId xmlns:p14="http://schemas.microsoft.com/office/powerpoint/2010/main" val="3470329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CDB12-17F1-DF86-20E1-113771904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723"/>
            <a:ext cx="12191998" cy="825270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/>
              <a:t>Whole Process Democracy and Social Credit Platforms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B8ABA8-34EE-E86D-07DF-8A4643A9D2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85405" y="815546"/>
            <a:ext cx="2287032" cy="6042454"/>
          </a:xfr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000" dirty="0"/>
              <a:t>Example:</a:t>
            </a:r>
          </a:p>
          <a:p>
            <a:pPr lvl="1"/>
            <a:r>
              <a:rPr lang="en-US" sz="2000" dirty="0"/>
              <a:t>Monitor the consultation process</a:t>
            </a:r>
          </a:p>
          <a:p>
            <a:pPr lvl="1"/>
            <a:r>
              <a:rPr lang="en-US" sz="2000" dirty="0"/>
              <a:t>Monitor the quality of received information</a:t>
            </a:r>
          </a:p>
          <a:p>
            <a:pPr lvl="1"/>
            <a:r>
              <a:rPr lang="en-US" sz="2000" dirty="0"/>
              <a:t>Monitor feedback</a:t>
            </a:r>
          </a:p>
          <a:p>
            <a:r>
              <a:rPr lang="en-US" sz="2000" dirty="0"/>
              <a:t>Points of Monitoring</a:t>
            </a:r>
          </a:p>
          <a:p>
            <a:pPr lvl="1"/>
            <a:r>
              <a:rPr lang="en-US" sz="2000" dirty="0"/>
              <a:t>People giving information</a:t>
            </a:r>
          </a:p>
          <a:p>
            <a:pPr lvl="1"/>
            <a:r>
              <a:rPr lang="en-US" sz="2000" dirty="0"/>
              <a:t>Members of political collectives</a:t>
            </a:r>
          </a:p>
          <a:p>
            <a:pPr lvl="1"/>
            <a:r>
              <a:rPr lang="en-US" sz="2000" dirty="0"/>
              <a:t>Operations of the institutions</a:t>
            </a:r>
          </a:p>
          <a:p>
            <a:pPr lvl="1"/>
            <a:endParaRPr lang="en-US" sz="20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EEBD327-B27C-4A10-E942-AD0D4CF172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563" y="815546"/>
            <a:ext cx="2402361" cy="6042453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en-US" sz="2000" dirty="0"/>
              <a:t>Consultation as data production and consumption </a:t>
            </a:r>
          </a:p>
          <a:p>
            <a:pPr lvl="1"/>
            <a:r>
              <a:rPr lang="en-US" sz="2000" dirty="0"/>
              <a:t>The quantification of the administration of the mass line through platforms</a:t>
            </a:r>
          </a:p>
          <a:p>
            <a:pPr lvl="1"/>
            <a:r>
              <a:rPr lang="en-US" sz="2000" dirty="0"/>
              <a:t>That data production and consumption (consultation) can be used to measure both the quality of outreach and the quality of input through consultative organs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537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54E93-5DC4-D105-E605-695AF5E1B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3277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Whole Process Democracy Through Social Credit Mechanisms?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77439-47AB-9D78-C153-C065ECF34D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8840"/>
            <a:ext cx="6888893" cy="543916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lvl="1"/>
            <a:r>
              <a:rPr lang="en-US" sz="2000" dirty="0"/>
              <a:t>Ratings of Representative Organs</a:t>
            </a:r>
          </a:p>
          <a:p>
            <a:pPr lvl="2"/>
            <a:r>
              <a:rPr lang="en-US" dirty="0"/>
              <a:t>As against an ideal or objectives</a:t>
            </a:r>
          </a:p>
          <a:p>
            <a:pPr lvl="2"/>
            <a:r>
              <a:rPr lang="en-US" dirty="0"/>
              <a:t>Quality control </a:t>
            </a:r>
          </a:p>
          <a:p>
            <a:pPr lvl="1"/>
            <a:r>
              <a:rPr lang="en-US" sz="2000" dirty="0"/>
              <a:t>Information </a:t>
            </a:r>
          </a:p>
          <a:p>
            <a:pPr lvl="2"/>
            <a:r>
              <a:rPr lang="en-US" dirty="0"/>
              <a:t>Producing data for consumption in whole process democracy</a:t>
            </a:r>
          </a:p>
          <a:p>
            <a:pPr lvl="2"/>
            <a:r>
              <a:rPr lang="en-US" dirty="0"/>
              <a:t>Coordination or consolidation of data harvesting</a:t>
            </a:r>
          </a:p>
          <a:p>
            <a:pPr lvl="1"/>
            <a:r>
              <a:rPr lang="en-US" sz="2000" dirty="0"/>
              <a:t>Disciplinary Tool for Individuals</a:t>
            </a:r>
          </a:p>
          <a:p>
            <a:pPr lvl="2"/>
            <a:r>
              <a:rPr lang="en-US" dirty="0"/>
              <a:t>Quality of performance; solidarity enhancing measures</a:t>
            </a:r>
          </a:p>
          <a:p>
            <a:pPr lvl="2"/>
            <a:r>
              <a:rPr lang="en-US" dirty="0"/>
              <a:t>Adherence to Vanguard leadership expectations</a:t>
            </a:r>
          </a:p>
          <a:p>
            <a:pPr lvl="2"/>
            <a:r>
              <a:rPr lang="en-US" dirty="0"/>
              <a:t>Monitoring</a:t>
            </a:r>
          </a:p>
          <a:p>
            <a:pPr lvl="2"/>
            <a:r>
              <a:rPr lang="en-US" dirty="0"/>
              <a:t>Training, effectiveness measures</a:t>
            </a:r>
          </a:p>
          <a:p>
            <a:pPr lvl="1"/>
            <a:r>
              <a:rPr lang="en-US" sz="2000" dirty="0"/>
              <a:t>Coordination</a:t>
            </a:r>
          </a:p>
          <a:p>
            <a:pPr lvl="2"/>
            <a:r>
              <a:rPr lang="en-US" dirty="0"/>
              <a:t>Between political and administrative apparatus</a:t>
            </a:r>
          </a:p>
          <a:p>
            <a:pPr lvl="2"/>
            <a:r>
              <a:rPr lang="en-US" dirty="0"/>
              <a:t>Management of systems of punishments and rewards</a:t>
            </a:r>
          </a:p>
          <a:p>
            <a:pPr lvl="2"/>
            <a:r>
              <a:rPr lang="en-US" dirty="0"/>
              <a:t>Integration into current systems</a:t>
            </a:r>
          </a:p>
          <a:p>
            <a:pPr lvl="2"/>
            <a:endParaRPr lang="en-US" sz="1300" dirty="0"/>
          </a:p>
          <a:p>
            <a:endParaRPr lang="en-US" sz="1300" dirty="0"/>
          </a:p>
        </p:txBody>
      </p:sp>
      <p:pic>
        <p:nvPicPr>
          <p:cNvPr id="16" name="Content Placeholder 7">
            <a:extLst>
              <a:ext uri="{FF2B5EF4-FFF2-40B4-BE49-F238E27FC236}">
                <a16:creationId xmlns:a16="http://schemas.microsoft.com/office/drawing/2014/main" id="{6E428382-92A3-CC41-D965-9E221EC8FC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88893" y="1418839"/>
            <a:ext cx="5208372" cy="5216739"/>
          </a:xfrm>
        </p:spPr>
      </p:pic>
    </p:spTree>
    <p:extLst>
      <p:ext uri="{BB962C8B-B14F-4D97-AF65-F5344CB8AC3E}">
        <p14:creationId xmlns:p14="http://schemas.microsoft.com/office/powerpoint/2010/main" val="2802305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32B91-E009-1BF1-0EDD-D448D3364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5538" y="0"/>
            <a:ext cx="5130470" cy="165548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800" b="1" dirty="0"/>
              <a:t>Whole Process Democracy and Anti-Corruption/National Security Measures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D75784-9245-02F9-9E6E-129D8BB063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6659" y="1776248"/>
            <a:ext cx="5865341" cy="508175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Objectives: (1) integrity, (2) accountability, (3) quality control, (4) outreach, and (5) capacity building. </a:t>
            </a:r>
          </a:p>
          <a:p>
            <a:r>
              <a:rPr lang="en-US" sz="2000" dirty="0"/>
              <a:t>Disciplining and monitoring</a:t>
            </a:r>
          </a:p>
          <a:p>
            <a:pPr lvl="1"/>
            <a:r>
              <a:rPr lang="en-US" sz="2000" dirty="0"/>
              <a:t>Individuals in their representative capacity</a:t>
            </a:r>
          </a:p>
          <a:p>
            <a:pPr lvl="1"/>
            <a:r>
              <a:rPr lang="en-US" sz="2000" dirty="0"/>
              <a:t>Representative organs in their institutional capacities</a:t>
            </a:r>
          </a:p>
          <a:p>
            <a:r>
              <a:rPr lang="en-US" sz="2000" dirty="0"/>
              <a:t>Tied to Internal Discipline</a:t>
            </a:r>
          </a:p>
          <a:p>
            <a:pPr lvl="1"/>
            <a:r>
              <a:rPr lang="en-US" sz="2000" dirty="0"/>
              <a:t>Coordination and quantification of monitoring</a:t>
            </a:r>
          </a:p>
          <a:p>
            <a:pPr lvl="1"/>
            <a:r>
              <a:rPr lang="en-US" sz="2000" dirty="0"/>
              <a:t>Coordinating corruption and anti-patriotic measures</a:t>
            </a:r>
          </a:p>
          <a:p>
            <a:r>
              <a:rPr lang="en-US" sz="2000" dirty="0"/>
              <a:t>Solidarity building through education campaigns</a:t>
            </a:r>
          </a:p>
          <a:p>
            <a:pPr lvl="1"/>
            <a:r>
              <a:rPr lang="en-US" sz="2000" dirty="0"/>
              <a:t>Measure effectiveness</a:t>
            </a:r>
          </a:p>
          <a:p>
            <a:pPr lvl="1"/>
            <a:r>
              <a:rPr lang="en-US" sz="2000" dirty="0"/>
              <a:t>Measure effectiveness of coordination</a:t>
            </a: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C5F17CA6-A3C2-70CB-125B-F9FD9D4C0E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1" y="69198"/>
            <a:ext cx="5696465" cy="6788802"/>
          </a:xfrm>
        </p:spPr>
      </p:pic>
    </p:spTree>
    <p:extLst>
      <p:ext uri="{BB962C8B-B14F-4D97-AF65-F5344CB8AC3E}">
        <p14:creationId xmlns:p14="http://schemas.microsoft.com/office/powerpoint/2010/main" val="86366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6CDD9-FEE8-11F4-1D17-BD78E09E2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92" y="135925"/>
            <a:ext cx="4400897" cy="21291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/>
              <a:t>Whole Process Democracy and Coordination of Punishments and Rewards Systems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C08F0C-D851-CC3F-244E-DE3E50EAE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2434200"/>
            <a:ext cx="5918886" cy="428787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Refinement of Patriotic Campaigns: </a:t>
            </a:r>
          </a:p>
          <a:p>
            <a:pPr lvl="1"/>
            <a:r>
              <a:rPr lang="en-US" sz="2000" dirty="0"/>
              <a:t>rights to participate in consultation dependent on appropriate behaviors and credit scores</a:t>
            </a:r>
          </a:p>
          <a:p>
            <a:pPr lvl="1"/>
            <a:r>
              <a:rPr lang="en-US" sz="2000" dirty="0"/>
              <a:t>Monitoring of quality of inputs affects personal Social Credit Score</a:t>
            </a:r>
          </a:p>
          <a:p>
            <a:pPr lvl="1"/>
            <a:r>
              <a:rPr lang="en-US" sz="2000" dirty="0"/>
              <a:t>Add participation measures to Social Credit scoring</a:t>
            </a:r>
          </a:p>
          <a:p>
            <a:r>
              <a:rPr lang="en-US" sz="2000" dirty="0"/>
              <a:t>“To the people” monitoring</a:t>
            </a:r>
          </a:p>
          <a:p>
            <a:pPr lvl="1"/>
            <a:r>
              <a:rPr lang="en-US" sz="2000" dirty="0"/>
              <a:t>Review quality of popular interaction</a:t>
            </a:r>
          </a:p>
          <a:p>
            <a:pPr lvl="1"/>
            <a:r>
              <a:rPr lang="en-US" sz="2000" dirty="0"/>
              <a:t>Budget rewards and punishment for meeting goals</a:t>
            </a:r>
          </a:p>
          <a:p>
            <a:endParaRPr lang="en-US" sz="1600" dirty="0"/>
          </a:p>
          <a:p>
            <a:pPr lvl="1"/>
            <a:endParaRPr lang="en-US" sz="1600" dirty="0"/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159ABB0C-4354-FE8A-6EFA-FA6175680C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918886" y="370703"/>
            <a:ext cx="6209815" cy="6116594"/>
          </a:xfrm>
        </p:spPr>
      </p:pic>
    </p:spTree>
    <p:extLst>
      <p:ext uri="{BB962C8B-B14F-4D97-AF65-F5344CB8AC3E}">
        <p14:creationId xmlns:p14="http://schemas.microsoft.com/office/powerpoint/2010/main" val="3619015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4613B-383A-124D-8B0F-E10C03524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10" y="2785145"/>
            <a:ext cx="3290887" cy="245268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dirty="0"/>
              <a:t>From Whole Process Democracy to AI Assisted Predictive  Governance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A7F72-1E59-64C1-B659-2635C56941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46389" y="2038865"/>
            <a:ext cx="8645591" cy="4706491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500" dirty="0"/>
          </a:p>
          <a:p>
            <a:r>
              <a:rPr lang="en-US" sz="2000" dirty="0"/>
              <a:t>Endogenous democratic systems require substantial interactive capability</a:t>
            </a:r>
          </a:p>
          <a:p>
            <a:r>
              <a:rPr lang="en-US" sz="2000" dirty="0"/>
              <a:t>Social credit systems start to get at the problem of input and output in large capacity systems</a:t>
            </a:r>
          </a:p>
          <a:p>
            <a:r>
              <a:rPr lang="en-US" sz="2000" dirty="0"/>
              <a:t>It serves to manage and protect the integrity of sub-routine systems (mass organizations, administrative organs)</a:t>
            </a:r>
          </a:p>
          <a:p>
            <a:r>
              <a:rPr lang="en-US" sz="2000" dirty="0"/>
              <a:t>Effective tool for coordination and management by the core of leadership</a:t>
            </a:r>
          </a:p>
          <a:p>
            <a:r>
              <a:rPr lang="en-US" sz="2000" dirty="0"/>
              <a:t>If whole process democracy is the theory; then digitalized social credit techniques might serve as an important integrity enhancing tool</a:t>
            </a:r>
          </a:p>
          <a:p>
            <a:r>
              <a:rPr lang="en-US" sz="2000" dirty="0"/>
              <a:t>When combined with predictive analytics, modeling, and reward/punishment algorithms, an AI assisted whole process democracy may be feasible in the way that AI assisted modeling can simulate markets:</a:t>
            </a:r>
          </a:p>
          <a:p>
            <a:pPr lvl="1"/>
            <a:r>
              <a:rPr lang="zh-CN" altLang="en-US" sz="2000" dirty="0"/>
              <a:t>九鼎</a:t>
            </a:r>
            <a:r>
              <a:rPr lang="en-US" altLang="zh-CN" sz="2000" dirty="0"/>
              <a:t> (</a:t>
            </a:r>
            <a:r>
              <a:rPr lang="en-US" altLang="zh-CN" sz="2000" dirty="0" err="1"/>
              <a:t>Jiǔ</a:t>
            </a:r>
            <a:r>
              <a:rPr lang="en-US" altLang="zh-CN" sz="2000" dirty="0"/>
              <a:t> </a:t>
            </a:r>
            <a:r>
              <a:rPr lang="en-US" altLang="zh-CN" sz="2000" dirty="0" err="1"/>
              <a:t>Dǐng</a:t>
            </a:r>
            <a:r>
              <a:rPr lang="en-US" altLang="zh-CN" sz="2000" dirty="0"/>
              <a:t>) now become digital, simulated, and AI assisted platforms</a:t>
            </a:r>
            <a:endParaRPr lang="en-US" sz="2000" dirty="0"/>
          </a:p>
          <a:p>
            <a:endParaRPr lang="en-US" sz="1500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DB77BD6-D655-785A-EB9E-9AE519FDD4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4" y="-2585"/>
            <a:ext cx="12187486" cy="1915203"/>
          </a:xfrm>
        </p:spPr>
      </p:pic>
    </p:spTree>
    <p:extLst>
      <p:ext uri="{BB962C8B-B14F-4D97-AF65-F5344CB8AC3E}">
        <p14:creationId xmlns:p14="http://schemas.microsoft.com/office/powerpoint/2010/main" val="3620329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F3A324-1884-6307-AD80-04B3C4BD70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0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D80916-2EC6-06BC-3EFE-3CF7D54C4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Summing Up SCS in the Cage of its Imaginaries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C7FFF-C8A6-76EE-728E-14788C055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632" y="2434200"/>
            <a:ext cx="5000368" cy="4423789"/>
          </a:xfrm>
        </p:spPr>
        <p:txBody>
          <a:bodyPr>
            <a:normAutofit lnSpcReduction="10000"/>
          </a:bodyPr>
          <a:lstStyle/>
          <a:p>
            <a:r>
              <a:rPr lang="en-US" sz="1700" dirty="0"/>
              <a:t>Not a singular event or project</a:t>
            </a:r>
          </a:p>
          <a:p>
            <a:pPr lvl="1"/>
            <a:r>
              <a:rPr lang="en-US" sz="1700" dirty="0"/>
              <a:t>Inter-governmental project</a:t>
            </a:r>
          </a:p>
          <a:p>
            <a:pPr lvl="1"/>
            <a:r>
              <a:rPr lang="en-US" sz="1700" dirty="0"/>
              <a:t>platform</a:t>
            </a:r>
          </a:p>
          <a:p>
            <a:r>
              <a:rPr lang="en-US" sz="1700" dirty="0"/>
              <a:t>Represents an alternative and potential socialist approach to</a:t>
            </a:r>
          </a:p>
          <a:p>
            <a:pPr lvl="1"/>
            <a:r>
              <a:rPr lang="en-US" sz="1700" dirty="0"/>
              <a:t>Legality</a:t>
            </a:r>
          </a:p>
          <a:p>
            <a:pPr lvl="1"/>
            <a:r>
              <a:rPr lang="en-US" sz="1700" dirty="0"/>
              <a:t>Governance, and </a:t>
            </a:r>
          </a:p>
          <a:p>
            <a:pPr lvl="1"/>
            <a:r>
              <a:rPr lang="en-US" sz="1700" dirty="0"/>
              <a:t>Language </a:t>
            </a:r>
          </a:p>
          <a:p>
            <a:pPr lvl="1"/>
            <a:r>
              <a:rPr lang="en-US" sz="1700" dirty="0"/>
              <a:t>Points </a:t>
            </a:r>
            <a:r>
              <a:rPr lang="en-US" sz="1700" i="1" dirty="0"/>
              <a:t>away from institutionalism </a:t>
            </a:r>
            <a:r>
              <a:rPr lang="en-US" sz="1700" dirty="0"/>
              <a:t>(bricks and mortar government) </a:t>
            </a:r>
            <a:r>
              <a:rPr lang="en-US" sz="1700" i="1" dirty="0"/>
              <a:t>toward the simulated state</a:t>
            </a:r>
            <a:r>
              <a:rPr lang="en-US" sz="1700" dirty="0"/>
              <a:t> (virtual, smart city type government) </a:t>
            </a:r>
          </a:p>
          <a:p>
            <a:r>
              <a:rPr lang="en-US" sz="1700" dirty="0"/>
              <a:t> Is rationalized in 3 keys: (1) object; (2) network; (3) ideology.</a:t>
            </a:r>
          </a:p>
          <a:p>
            <a:r>
              <a:rPr lang="en-US" sz="1700" dirty="0"/>
              <a:t>Constructs a dynamic relationship between cage and caged in which law and administrative decision-making (quantified through SCS) become each other’s cage</a:t>
            </a:r>
          </a:p>
        </p:txBody>
      </p:sp>
    </p:spTree>
    <p:extLst>
      <p:ext uri="{BB962C8B-B14F-4D97-AF65-F5344CB8AC3E}">
        <p14:creationId xmlns:p14="http://schemas.microsoft.com/office/powerpoint/2010/main" val="1895837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1C1C19-AD9A-4D61-DB69-FF29992CF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1332" y="0"/>
            <a:ext cx="3460668" cy="1325563"/>
          </a:xfr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741137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54689-2331-C3BA-03A1-CB797F0A0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23" y="40844"/>
            <a:ext cx="2058065" cy="1966680"/>
          </a:xfrm>
        </p:spPr>
        <p:txBody>
          <a:bodyPr>
            <a:normAutofit fontScale="90000"/>
          </a:bodyPr>
          <a:lstStyle/>
          <a:p>
            <a:r>
              <a:rPr lang="en-US" b="1" i="1" dirty="0"/>
              <a:t>Cages </a:t>
            </a:r>
            <a:r>
              <a:rPr lang="en-US" b="1" dirty="0"/>
              <a:t>as </a:t>
            </a:r>
            <a:br>
              <a:rPr lang="en-US" b="1" dirty="0"/>
            </a:br>
            <a:r>
              <a:rPr lang="en-US" b="1" dirty="0"/>
              <a:t>Hollow Spaces</a:t>
            </a:r>
          </a:p>
        </p:txBody>
      </p:sp>
      <p:pic>
        <p:nvPicPr>
          <p:cNvPr id="11" name="Picture 10" descr="A picture containing grass, outdoor, green, lush&#10;&#10;Description automatically generated">
            <a:extLst>
              <a:ext uri="{FF2B5EF4-FFF2-40B4-BE49-F238E27FC236}">
                <a16:creationId xmlns:a16="http://schemas.microsoft.com/office/drawing/2014/main" id="{ED76F0BA-5A03-887D-5E08-6EDAA88D6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345" y="40844"/>
            <a:ext cx="3655309" cy="4395232"/>
          </a:xfrm>
          <a:prstGeom prst="rect">
            <a:avLst/>
          </a:prstGeom>
        </p:spPr>
      </p:pic>
      <p:pic>
        <p:nvPicPr>
          <p:cNvPr id="13" name="Picture 12" descr="A group of tables and chairs outside&#10;&#10;Description automatically generated with low confidence">
            <a:extLst>
              <a:ext uri="{FF2B5EF4-FFF2-40B4-BE49-F238E27FC236}">
                <a16:creationId xmlns:a16="http://schemas.microsoft.com/office/drawing/2014/main" id="{F303D5B6-3544-A3A7-E069-62FBC15CA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579" y="3615370"/>
            <a:ext cx="4713012" cy="3242630"/>
          </a:xfrm>
          <a:prstGeom prst="rect">
            <a:avLst/>
          </a:prstGeom>
        </p:spPr>
      </p:pic>
      <p:pic>
        <p:nvPicPr>
          <p:cNvPr id="15" name="Picture 14" descr="A stadium filled with people&#10;&#10;Description automatically generated with low confidence">
            <a:extLst>
              <a:ext uri="{FF2B5EF4-FFF2-40B4-BE49-F238E27FC236}">
                <a16:creationId xmlns:a16="http://schemas.microsoft.com/office/drawing/2014/main" id="{19A451A7-71E0-AFF6-DE46-24C11E76E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7311" y="40844"/>
            <a:ext cx="5171547" cy="2731223"/>
          </a:xfrm>
          <a:prstGeom prst="rect">
            <a:avLst/>
          </a:prstGeom>
        </p:spPr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43A8F1BA-788F-7954-E44B-D643D6A83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8678" y="1218091"/>
            <a:ext cx="4713012" cy="5681155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25" name="Picture 24" descr="A picture containing indoor, cage&#10;&#10;Description automatically generated">
            <a:extLst>
              <a:ext uri="{FF2B5EF4-FFF2-40B4-BE49-F238E27FC236}">
                <a16:creationId xmlns:a16="http://schemas.microsoft.com/office/drawing/2014/main" id="{0CA605E6-75F4-BFE8-89A6-46CEB3332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007524"/>
            <a:ext cx="3472249" cy="480963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D1FD49F-142A-9F3E-C616-A7873B6E4FEB}"/>
              </a:ext>
            </a:extLst>
          </p:cNvPr>
          <p:cNvSpPr txBox="1"/>
          <p:nvPr/>
        </p:nvSpPr>
        <p:spPr>
          <a:xfrm>
            <a:off x="3669875" y="4540715"/>
            <a:ext cx="39048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Ambiguities</a:t>
            </a:r>
          </a:p>
          <a:p>
            <a:r>
              <a:rPr lang="en-US" dirty="0"/>
              <a:t>--Perspective—from the inside or the outside</a:t>
            </a:r>
          </a:p>
          <a:p>
            <a:r>
              <a:rPr lang="en-US" dirty="0"/>
              <a:t>--Keep something in or keep something out</a:t>
            </a:r>
          </a:p>
          <a:p>
            <a:r>
              <a:rPr lang="en-US" dirty="0"/>
              <a:t>--Escape hatches</a:t>
            </a:r>
          </a:p>
          <a:p>
            <a:r>
              <a:rPr lang="en-US" dirty="0"/>
              <a:t>--Cages within cages</a:t>
            </a:r>
          </a:p>
        </p:txBody>
      </p:sp>
      <p:pic>
        <p:nvPicPr>
          <p:cNvPr id="28" name="Picture 27" descr="A picture containing cage, building&#10;&#10;Description automatically generated">
            <a:extLst>
              <a:ext uri="{FF2B5EF4-FFF2-40B4-BE49-F238E27FC236}">
                <a16:creationId xmlns:a16="http://schemas.microsoft.com/office/drawing/2014/main" id="{027B7A01-CFCF-87D5-A86D-08F916065C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1512" y="479060"/>
            <a:ext cx="26670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14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43E51F-65F1-2E51-1751-0CED73B38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1201" y="186995"/>
            <a:ext cx="5229597" cy="1325563"/>
          </a:xfrm>
        </p:spPr>
        <p:txBody>
          <a:bodyPr>
            <a:noAutofit/>
          </a:bodyPr>
          <a:lstStyle/>
          <a:p>
            <a:r>
              <a:rPr lang="zh-CN" sz="6000" b="1" i="1" dirty="0"/>
              <a:t>谢谢</a:t>
            </a:r>
            <a:r>
              <a:rPr lang="es-ES" altLang="zh-CN" sz="6000" b="1" i="1" dirty="0"/>
              <a:t>		</a:t>
            </a:r>
            <a:r>
              <a:rPr lang="en-US" sz="6000" b="1" i="1" dirty="0"/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808702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064779-5916-1F6A-0830-73D0AEB07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Roadmap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B149F-EEEC-E9BB-FDC1-31096E546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72899"/>
            <a:ext cx="5310177" cy="3911948"/>
          </a:xfrm>
        </p:spPr>
        <p:txBody>
          <a:bodyPr>
            <a:noAutofit/>
          </a:bodyPr>
          <a:lstStyle/>
          <a:p>
            <a:r>
              <a:rPr lang="en-US" sz="1800" dirty="0"/>
              <a:t>I will explore the way this cage imagery defines both the project of legalization in China</a:t>
            </a:r>
          </a:p>
          <a:p>
            <a:r>
              <a:rPr lang="en-US" sz="1800" dirty="0"/>
              <a:t>More specifically, of its manifestation as, in and through the construction and operation of the social credit system (SCS) of China. </a:t>
            </a:r>
          </a:p>
          <a:p>
            <a:r>
              <a:rPr lang="en-US" sz="1800" dirty="0"/>
              <a:t>SCS, is caged within something wider and more powerful: the cage of socialist legality. </a:t>
            </a:r>
          </a:p>
          <a:p>
            <a:r>
              <a:rPr lang="en-US" sz="1800" dirty="0"/>
              <a:t>And thus the research question in what ways are social credit systems embedded into the conceptualization, and implementation of socialist legality. </a:t>
            </a:r>
          </a:p>
        </p:txBody>
      </p:sp>
      <p:pic>
        <p:nvPicPr>
          <p:cNvPr id="5" name="Picture 4" descr="A picture containing outdoor, tree, grass, building&#10;&#10;Description automatically generated">
            <a:extLst>
              <a:ext uri="{FF2B5EF4-FFF2-40B4-BE49-F238E27FC236}">
                <a16:creationId xmlns:a16="http://schemas.microsoft.com/office/drawing/2014/main" id="{A0F309CB-0D74-B83E-8456-86CB4BC35B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3" r="1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69732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ground, person, outdoor&#10;&#10;Description automatically generated">
            <a:extLst>
              <a:ext uri="{FF2B5EF4-FFF2-40B4-BE49-F238E27FC236}">
                <a16:creationId xmlns:a16="http://schemas.microsoft.com/office/drawing/2014/main" id="{219571B1-C408-F996-45EF-3C434B6000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1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CB245D-689D-F4A1-9BBA-C3FC2D4DB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The Semiotics of Social Credit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154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FD6E1-8433-AE5F-2589-03CE71D76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SCS as Object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1DA56E90-11F5-1BD3-13AE-1D7F0A7DBF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3005438"/>
              </p:ext>
            </p:extLst>
          </p:nvPr>
        </p:nvGraphicFramePr>
        <p:xfrm>
          <a:off x="838200" y="1825624"/>
          <a:ext cx="10515600" cy="4698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2DD8C42-B333-E5B0-A5F8-080ADF8C123E}"/>
              </a:ext>
            </a:extLst>
          </p:cNvPr>
          <p:cNvSpPr txBox="1"/>
          <p:nvPr/>
        </p:nvSpPr>
        <p:spPr>
          <a:xfrm>
            <a:off x="7945395" y="6524368"/>
            <a:ext cx="3627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thanks to Jamie Horsley for this</a:t>
            </a:r>
          </a:p>
        </p:txBody>
      </p:sp>
    </p:spTree>
    <p:extLst>
      <p:ext uri="{BB962C8B-B14F-4D97-AF65-F5344CB8AC3E}">
        <p14:creationId xmlns:p14="http://schemas.microsoft.com/office/powerpoint/2010/main" val="806839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81E999-0BBA-B263-3F5B-50CC048A3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SCS as Interlinkages</a:t>
            </a:r>
          </a:p>
        </p:txBody>
      </p:sp>
      <p:pic>
        <p:nvPicPr>
          <p:cNvPr id="5" name="Picture 4" descr="A staircase in a stone building&#10;&#10;Description automatically generated with low confidence">
            <a:extLst>
              <a:ext uri="{FF2B5EF4-FFF2-40B4-BE49-F238E27FC236}">
                <a16:creationId xmlns:a16="http://schemas.microsoft.com/office/drawing/2014/main" id="{FE92C1BA-B75E-EA54-53FC-242B195267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6" r="-1" b="318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B0EE7-9BA0-02EE-16BE-CBBC4A2C4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US" sz="2000"/>
              <a:t>Detach the mechanics of SCS from its legalization through or by state organs</a:t>
            </a:r>
          </a:p>
          <a:p>
            <a:r>
              <a:rPr lang="en-US" sz="2000"/>
              <a:t>Centering the technologies of data driven governance</a:t>
            </a:r>
          </a:p>
          <a:p>
            <a:r>
              <a:rPr lang="en-US" sz="2000"/>
              <a:t>The Rationalization of the techniques of nudging</a:t>
            </a:r>
          </a:p>
          <a:p>
            <a:r>
              <a:rPr lang="en-US" sz="2000"/>
              <a:t>Dataificaiton and modeling</a:t>
            </a:r>
          </a:p>
          <a:p>
            <a:r>
              <a:rPr lang="en-US" sz="2000"/>
              <a:t>SCS as the science of reductionism and essentialization</a:t>
            </a:r>
          </a:p>
          <a:p>
            <a:r>
              <a:rPr lang="en-US" sz="2000"/>
              <a:t>This is the face of the private ratings and ranking systems and of their interface with formal SCS le¡galities</a:t>
            </a:r>
          </a:p>
        </p:txBody>
      </p:sp>
    </p:spTree>
    <p:extLst>
      <p:ext uri="{BB962C8B-B14F-4D97-AF65-F5344CB8AC3E}">
        <p14:creationId xmlns:p14="http://schemas.microsoft.com/office/powerpoint/2010/main" val="3578522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B98B2-8809-09C0-F3BD-D4AF39905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SCS as Ideology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86B39845-5CCC-41E5-DB01-2E4EA0F810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3831310"/>
              </p:ext>
            </p:extLst>
          </p:nvPr>
        </p:nvGraphicFramePr>
        <p:xfrm>
          <a:off x="245077" y="1690687"/>
          <a:ext cx="6711778" cy="5167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A picture containing indoor, table&#10;&#10;Description automatically generated">
            <a:extLst>
              <a:ext uri="{FF2B5EF4-FFF2-40B4-BE49-F238E27FC236}">
                <a16:creationId xmlns:a16="http://schemas.microsoft.com/office/drawing/2014/main" id="{B039C52C-752B-585D-F121-E95514C2D0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6227" y="365125"/>
            <a:ext cx="3378200" cy="4432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BEF3D8-0797-FDA7-92F5-B1A1FBDCDB5C}"/>
              </a:ext>
            </a:extLst>
          </p:cNvPr>
          <p:cNvSpPr txBox="1"/>
          <p:nvPr/>
        </p:nvSpPr>
        <p:spPr>
          <a:xfrm>
            <a:off x="7466227" y="5140410"/>
            <a:ext cx="4480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dirty="0">
                <a:hlinkClick r:id="rId8" tooltip="Houmuwu Ding"/>
              </a:rPr>
              <a:t>Houmuwu Ding</a:t>
            </a:r>
            <a:r>
              <a:rPr lang="en-US" dirty="0"/>
              <a:t> is the largest piece of bronze work found from the ancient world so far. It was made in the late Shang dynasty at </a:t>
            </a:r>
            <a:r>
              <a:rPr lang="en-US" dirty="0">
                <a:hlinkClick r:id="rId9" tooltip="Anyang"/>
              </a:rPr>
              <a:t>Anyang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6380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table, indoor, dessert&#10;&#10;Description automatically generated">
            <a:extLst>
              <a:ext uri="{FF2B5EF4-FFF2-40B4-BE49-F238E27FC236}">
                <a16:creationId xmlns:a16="http://schemas.microsoft.com/office/drawing/2014/main" id="{0B973748-2E72-7F92-E4C0-472A756829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269" b="64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E39311C-31AC-8B5C-9C02-9DA18635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Cage of Regulation and Regulation Caged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5481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26BE-061C-28E5-E70A-814559752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612"/>
            <a:ext cx="4639056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SCS Within the Cage of Socialist Legality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EF035D-F52B-B015-F1CA-B82E9C0F69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" y="1531917"/>
            <a:ext cx="4639056" cy="528747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Purification</a:t>
            </a:r>
          </a:p>
          <a:p>
            <a:pPr lvl="1"/>
            <a:r>
              <a:rPr lang="en-US" sz="2000" dirty="0"/>
              <a:t>Purging/cleaning up the contradictions imported through the Era of Reform and Opening Up</a:t>
            </a:r>
          </a:p>
          <a:p>
            <a:pPr lvl="1"/>
            <a:r>
              <a:rPr lang="en-US" sz="2000" dirty="0"/>
              <a:t>Developing modalities of legality unblemished by liberal democratic ideologies, principles and operating styles </a:t>
            </a:r>
          </a:p>
          <a:p>
            <a:r>
              <a:rPr lang="en-US" sz="2000" dirty="0"/>
              <a:t>The Socialist Path</a:t>
            </a:r>
          </a:p>
          <a:p>
            <a:pPr lvl="1"/>
            <a:r>
              <a:rPr lang="en-US" sz="1600" dirty="0"/>
              <a:t>Articulation of mass line policies</a:t>
            </a:r>
          </a:p>
          <a:p>
            <a:pPr lvl="1"/>
            <a:r>
              <a:rPr lang="en-US" sz="1600" dirty="0"/>
              <a:t>Quantification of the guiding principles of People’s Democratic Dictatorship</a:t>
            </a:r>
          </a:p>
          <a:p>
            <a:r>
              <a:rPr lang="en-US" sz="2000" dirty="0"/>
              <a:t>Legalization of Self-Criticism </a:t>
            </a:r>
            <a:r>
              <a:rPr lang="en-US" altLang="zh-CN" sz="2000" dirty="0"/>
              <a:t>(</a:t>
            </a:r>
            <a:r>
              <a:rPr lang="zh-CN" altLang="en-US" sz="2000" dirty="0"/>
              <a:t>检讨</a:t>
            </a:r>
            <a:r>
              <a:rPr lang="en-US" altLang="zh-CN" sz="2000" dirty="0" err="1"/>
              <a:t>jiǎntǎo</a:t>
            </a:r>
            <a:r>
              <a:rPr lang="en-US" altLang="zh-CN" sz="2000" dirty="0"/>
              <a:t>)</a:t>
            </a:r>
          </a:p>
          <a:p>
            <a:pPr lvl="1"/>
            <a:r>
              <a:rPr lang="en-US" altLang="zh-CN" sz="1600" dirty="0"/>
              <a:t>Quantitative self reflection guided by the core of leadership</a:t>
            </a:r>
          </a:p>
          <a:p>
            <a:pPr lvl="1"/>
            <a:r>
              <a:rPr lang="en-US" altLang="zh-CN" sz="1600" dirty="0"/>
              <a:t>Realization of an all-around socialist collective</a:t>
            </a:r>
          </a:p>
          <a:p>
            <a:pPr lvl="1"/>
            <a:endParaRPr lang="en-US" sz="16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 descr="A picture containing text&#10;&#10;Description automatically generated">
            <a:extLst>
              <a:ext uri="{FF2B5EF4-FFF2-40B4-BE49-F238E27FC236}">
                <a16:creationId xmlns:a16="http://schemas.microsoft.com/office/drawing/2014/main" id="{6A599D16-7066-FEB1-AFC2-EC15F63BD9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3" b="1773"/>
          <a:stretch/>
        </p:blipFill>
        <p:spPr>
          <a:xfrm>
            <a:off x="5405862" y="1660933"/>
            <a:ext cx="6019331" cy="353288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394440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1398</TotalTime>
  <Words>1311</Words>
  <Application>Microsoft Macintosh PowerPoint</Application>
  <PresentationFormat>Widescreen</PresentationFormat>
  <Paragraphs>148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Helvetica</vt:lpstr>
      <vt:lpstr>Office Theme</vt:lpstr>
      <vt:lpstr>The Imaginaries of Regulatory Spaces in an Age of Administrative Discretion: Social Credit ‘in’ or ‘as’ the Cage of Regulation of Socialist Legality </vt:lpstr>
      <vt:lpstr>Cages as  Hollow Spaces</vt:lpstr>
      <vt:lpstr>Roadmap</vt:lpstr>
      <vt:lpstr>The Semiotics of Social Credit</vt:lpstr>
      <vt:lpstr>SCS as Object</vt:lpstr>
      <vt:lpstr>SCS as Interlinkages</vt:lpstr>
      <vt:lpstr>SCS as Ideology</vt:lpstr>
      <vt:lpstr>The Cage of Regulation and Regulation Caged</vt:lpstr>
      <vt:lpstr>SCS Within the Cage of Socialist Legality</vt:lpstr>
      <vt:lpstr>Socialist Legality Within the Cage of SCS</vt:lpstr>
      <vt:lpstr>Cages Within Cages</vt:lpstr>
      <vt:lpstr>SCS and the Rectification of 全过程民主 Whole Process Democracy</vt:lpstr>
      <vt:lpstr>Whole Process Democracy and Social Credit Platforms</vt:lpstr>
      <vt:lpstr>Whole Process Democracy Through Social Credit Mechanisms? Objectives</vt:lpstr>
      <vt:lpstr>Whole Process Democracy and Anti-Corruption/National Security Measures</vt:lpstr>
      <vt:lpstr>Whole Process Democracy and Coordination of Punishments and Rewards Systems</vt:lpstr>
      <vt:lpstr>From Whole Process Democracy to AI Assisted Predictive  Governance</vt:lpstr>
      <vt:lpstr>Summing Up SCS in the Cage of its Imaginaries</vt:lpstr>
      <vt:lpstr>QUESTIONS?</vt:lpstr>
      <vt:lpstr>谢谢  Thanks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Imaginaries of Regulatory Spaces in an Age of Administrative Discretion: Social Credit ‘in’ or ‘as’ the Cage of Regulation of Socialist Legality </dc:title>
  <dc:creator>Backer, Larry Cata</dc:creator>
  <cp:lastModifiedBy>Backer, Larry Cata</cp:lastModifiedBy>
  <cp:revision>24</cp:revision>
  <dcterms:created xsi:type="dcterms:W3CDTF">2022-09-16T20:00:51Z</dcterms:created>
  <dcterms:modified xsi:type="dcterms:W3CDTF">2022-09-19T09:53:41Z</dcterms:modified>
</cp:coreProperties>
</file>