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8" r:id="rId12"/>
    <p:sldId id="267"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5C2F2-27C6-014D-8303-872D9037056F}" type="datetimeFigureOut">
              <a:rPr lang="en-US" smtClean="0"/>
              <a:t>7/15/22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F8483B-50D5-5F4E-B820-8745484DBD28}" type="slidenum">
              <a:rPr lang="en-US" smtClean="0"/>
              <a:t>‹#›</a:t>
            </a:fld>
            <a:endParaRPr lang="en-US"/>
          </a:p>
        </p:txBody>
      </p:sp>
    </p:spTree>
    <p:extLst>
      <p:ext uri="{BB962C8B-B14F-4D97-AF65-F5344CB8AC3E}">
        <p14:creationId xmlns:p14="http://schemas.microsoft.com/office/powerpoint/2010/main" val="185464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8483B-50D5-5F4E-B820-8745484DBD28}" type="slidenum">
              <a:rPr lang="en-US" smtClean="0"/>
              <a:t>1</a:t>
            </a:fld>
            <a:endParaRPr lang="en-US"/>
          </a:p>
        </p:txBody>
      </p:sp>
    </p:spTree>
    <p:extLst>
      <p:ext uri="{BB962C8B-B14F-4D97-AF65-F5344CB8AC3E}">
        <p14:creationId xmlns:p14="http://schemas.microsoft.com/office/powerpoint/2010/main" val="424110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8483B-50D5-5F4E-B820-8745484DBD28}" type="slidenum">
              <a:rPr lang="en-US" smtClean="0"/>
              <a:t>13</a:t>
            </a:fld>
            <a:endParaRPr lang="en-US"/>
          </a:p>
        </p:txBody>
      </p:sp>
    </p:spTree>
    <p:extLst>
      <p:ext uri="{BB962C8B-B14F-4D97-AF65-F5344CB8AC3E}">
        <p14:creationId xmlns:p14="http://schemas.microsoft.com/office/powerpoint/2010/main" val="1566546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5D399-64B1-E643-843B-992434E0E3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5ED2CA-E791-B147-8823-CF1FAE1892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B853EE-915E-AD41-9C1E-20720B9180F2}"/>
              </a:ext>
            </a:extLst>
          </p:cNvPr>
          <p:cNvSpPr>
            <a:spLocks noGrp="1"/>
          </p:cNvSpPr>
          <p:nvPr>
            <p:ph type="dt" sz="half" idx="10"/>
          </p:nvPr>
        </p:nvSpPr>
        <p:spPr/>
        <p:txBody>
          <a:bodyPr/>
          <a:lstStyle/>
          <a:p>
            <a:fld id="{C0A07FE6-2D0E-3244-94E3-5D06F7B2A74D}" type="datetimeFigureOut">
              <a:rPr lang="en-US" smtClean="0"/>
              <a:t>7/15/22</a:t>
            </a:fld>
            <a:endParaRPr lang="en-US"/>
          </a:p>
        </p:txBody>
      </p:sp>
      <p:sp>
        <p:nvSpPr>
          <p:cNvPr id="5" name="Footer Placeholder 4">
            <a:extLst>
              <a:ext uri="{FF2B5EF4-FFF2-40B4-BE49-F238E27FC236}">
                <a16:creationId xmlns:a16="http://schemas.microsoft.com/office/drawing/2014/main" id="{713BC4AD-6C09-B747-9A8A-C5C7BF205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46693-F6C9-374E-B2EA-779FE3B87F6D}"/>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1067544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2AA0-88C7-794F-A067-E84E302764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6A16CB-D34B-DD42-BC0A-1CFE3B21B7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E0BB6-DC7F-724A-8BE4-1D6DD6700A05}"/>
              </a:ext>
            </a:extLst>
          </p:cNvPr>
          <p:cNvSpPr>
            <a:spLocks noGrp="1"/>
          </p:cNvSpPr>
          <p:nvPr>
            <p:ph type="dt" sz="half" idx="10"/>
          </p:nvPr>
        </p:nvSpPr>
        <p:spPr/>
        <p:txBody>
          <a:bodyPr/>
          <a:lstStyle/>
          <a:p>
            <a:fld id="{C0A07FE6-2D0E-3244-94E3-5D06F7B2A74D}" type="datetimeFigureOut">
              <a:rPr lang="en-US" smtClean="0"/>
              <a:t>7/15/22</a:t>
            </a:fld>
            <a:endParaRPr lang="en-US"/>
          </a:p>
        </p:txBody>
      </p:sp>
      <p:sp>
        <p:nvSpPr>
          <p:cNvPr id="5" name="Footer Placeholder 4">
            <a:extLst>
              <a:ext uri="{FF2B5EF4-FFF2-40B4-BE49-F238E27FC236}">
                <a16:creationId xmlns:a16="http://schemas.microsoft.com/office/drawing/2014/main" id="{C551D4C9-FAF3-C04C-B393-BB15A44AC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A4A58-2F7B-444D-8E5A-EC51CAE5BC89}"/>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3132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1926EA-43D1-F94C-95B9-41D1007CC0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F48EA7-5CFA-0348-8A99-33BA1C4C27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ECC9B-9BCC-1F43-B1C6-98385C348479}"/>
              </a:ext>
            </a:extLst>
          </p:cNvPr>
          <p:cNvSpPr>
            <a:spLocks noGrp="1"/>
          </p:cNvSpPr>
          <p:nvPr>
            <p:ph type="dt" sz="half" idx="10"/>
          </p:nvPr>
        </p:nvSpPr>
        <p:spPr/>
        <p:txBody>
          <a:bodyPr/>
          <a:lstStyle/>
          <a:p>
            <a:fld id="{C0A07FE6-2D0E-3244-94E3-5D06F7B2A74D}" type="datetimeFigureOut">
              <a:rPr lang="en-US" smtClean="0"/>
              <a:t>7/15/22</a:t>
            </a:fld>
            <a:endParaRPr lang="en-US"/>
          </a:p>
        </p:txBody>
      </p:sp>
      <p:sp>
        <p:nvSpPr>
          <p:cNvPr id="5" name="Footer Placeholder 4">
            <a:extLst>
              <a:ext uri="{FF2B5EF4-FFF2-40B4-BE49-F238E27FC236}">
                <a16:creationId xmlns:a16="http://schemas.microsoft.com/office/drawing/2014/main" id="{3EF2B91A-F9A6-BC4C-B481-25B2BBB0B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245CC-224E-FD43-8E63-16045BD015AE}"/>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137094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25192-5EC3-EC4B-A2B0-C0472474D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C16A21-1789-404F-A399-C1F7354462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02804-780A-814C-B39C-696FE407C7A2}"/>
              </a:ext>
            </a:extLst>
          </p:cNvPr>
          <p:cNvSpPr>
            <a:spLocks noGrp="1"/>
          </p:cNvSpPr>
          <p:nvPr>
            <p:ph type="dt" sz="half" idx="10"/>
          </p:nvPr>
        </p:nvSpPr>
        <p:spPr/>
        <p:txBody>
          <a:bodyPr/>
          <a:lstStyle/>
          <a:p>
            <a:fld id="{C0A07FE6-2D0E-3244-94E3-5D06F7B2A74D}" type="datetimeFigureOut">
              <a:rPr lang="en-US" smtClean="0"/>
              <a:t>7/15/22</a:t>
            </a:fld>
            <a:endParaRPr lang="en-US"/>
          </a:p>
        </p:txBody>
      </p:sp>
      <p:sp>
        <p:nvSpPr>
          <p:cNvPr id="5" name="Footer Placeholder 4">
            <a:extLst>
              <a:ext uri="{FF2B5EF4-FFF2-40B4-BE49-F238E27FC236}">
                <a16:creationId xmlns:a16="http://schemas.microsoft.com/office/drawing/2014/main" id="{AA6A1B79-04F4-3A40-A48D-BFC0BFA95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DF1B8-E070-074E-93B0-5AA70AD327B3}"/>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3551293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44C4-F00D-8847-8025-7DD992863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42F239-420C-ED4C-9004-CE7A412323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A7176B-A1CB-584F-ADFD-BFEBDCEC6346}"/>
              </a:ext>
            </a:extLst>
          </p:cNvPr>
          <p:cNvSpPr>
            <a:spLocks noGrp="1"/>
          </p:cNvSpPr>
          <p:nvPr>
            <p:ph type="dt" sz="half" idx="10"/>
          </p:nvPr>
        </p:nvSpPr>
        <p:spPr/>
        <p:txBody>
          <a:bodyPr/>
          <a:lstStyle/>
          <a:p>
            <a:fld id="{C0A07FE6-2D0E-3244-94E3-5D06F7B2A74D}" type="datetimeFigureOut">
              <a:rPr lang="en-US" smtClean="0"/>
              <a:t>7/15/22</a:t>
            </a:fld>
            <a:endParaRPr lang="en-US"/>
          </a:p>
        </p:txBody>
      </p:sp>
      <p:sp>
        <p:nvSpPr>
          <p:cNvPr id="5" name="Footer Placeholder 4">
            <a:extLst>
              <a:ext uri="{FF2B5EF4-FFF2-40B4-BE49-F238E27FC236}">
                <a16:creationId xmlns:a16="http://schemas.microsoft.com/office/drawing/2014/main" id="{EFFCBCF4-8B25-3845-938E-7F215125D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89A4E-B0A9-3945-BF57-58BC4DFE45AD}"/>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176379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AA23-EA17-CD45-864D-51B50017B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986840-69B3-294B-BA8D-A5B84BA5AD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CC9FB-830C-E149-90F0-044C1E07EC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3B8D33-55C1-A44D-8BEA-29D4B3FC07A0}"/>
              </a:ext>
            </a:extLst>
          </p:cNvPr>
          <p:cNvSpPr>
            <a:spLocks noGrp="1"/>
          </p:cNvSpPr>
          <p:nvPr>
            <p:ph type="dt" sz="half" idx="10"/>
          </p:nvPr>
        </p:nvSpPr>
        <p:spPr/>
        <p:txBody>
          <a:bodyPr/>
          <a:lstStyle/>
          <a:p>
            <a:fld id="{C0A07FE6-2D0E-3244-94E3-5D06F7B2A74D}" type="datetimeFigureOut">
              <a:rPr lang="en-US" smtClean="0"/>
              <a:t>7/15/22</a:t>
            </a:fld>
            <a:endParaRPr lang="en-US"/>
          </a:p>
        </p:txBody>
      </p:sp>
      <p:sp>
        <p:nvSpPr>
          <p:cNvPr id="6" name="Footer Placeholder 5">
            <a:extLst>
              <a:ext uri="{FF2B5EF4-FFF2-40B4-BE49-F238E27FC236}">
                <a16:creationId xmlns:a16="http://schemas.microsoft.com/office/drawing/2014/main" id="{3E8CCD8C-A2A2-CA40-AF8D-38E2E3277B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3D020-D8B3-4043-A795-13BA1344A18D}"/>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366345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E835-E59E-6F4A-998B-8F4C446180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E29C7F-B8A3-D044-A296-F760BB131B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1B9E2-8BE2-4145-B908-F6C8765B2B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C2D5D-044A-8C46-9203-4E7F1B103D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C8FA0-DF13-ED46-AFEF-5F039BF463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A1CE2E-7C6F-274D-8981-6E9960C61162}"/>
              </a:ext>
            </a:extLst>
          </p:cNvPr>
          <p:cNvSpPr>
            <a:spLocks noGrp="1"/>
          </p:cNvSpPr>
          <p:nvPr>
            <p:ph type="dt" sz="half" idx="10"/>
          </p:nvPr>
        </p:nvSpPr>
        <p:spPr/>
        <p:txBody>
          <a:bodyPr/>
          <a:lstStyle/>
          <a:p>
            <a:fld id="{C0A07FE6-2D0E-3244-94E3-5D06F7B2A74D}" type="datetimeFigureOut">
              <a:rPr lang="en-US" smtClean="0"/>
              <a:t>7/15/22</a:t>
            </a:fld>
            <a:endParaRPr lang="en-US"/>
          </a:p>
        </p:txBody>
      </p:sp>
      <p:sp>
        <p:nvSpPr>
          <p:cNvPr id="8" name="Footer Placeholder 7">
            <a:extLst>
              <a:ext uri="{FF2B5EF4-FFF2-40B4-BE49-F238E27FC236}">
                <a16:creationId xmlns:a16="http://schemas.microsoft.com/office/drawing/2014/main" id="{66892721-E952-4F44-955E-EA75975F9E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CF9F8-48B3-E041-A750-5145AEE93D89}"/>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2329765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1839-9B8D-DE4A-B6DD-156FF6A52A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7F4080-573A-5E4B-99D6-F71D7C0F3A26}"/>
              </a:ext>
            </a:extLst>
          </p:cNvPr>
          <p:cNvSpPr>
            <a:spLocks noGrp="1"/>
          </p:cNvSpPr>
          <p:nvPr>
            <p:ph type="dt" sz="half" idx="10"/>
          </p:nvPr>
        </p:nvSpPr>
        <p:spPr/>
        <p:txBody>
          <a:bodyPr/>
          <a:lstStyle/>
          <a:p>
            <a:fld id="{C0A07FE6-2D0E-3244-94E3-5D06F7B2A74D}" type="datetimeFigureOut">
              <a:rPr lang="en-US" smtClean="0"/>
              <a:t>7/15/22</a:t>
            </a:fld>
            <a:endParaRPr lang="en-US"/>
          </a:p>
        </p:txBody>
      </p:sp>
      <p:sp>
        <p:nvSpPr>
          <p:cNvPr id="4" name="Footer Placeholder 3">
            <a:extLst>
              <a:ext uri="{FF2B5EF4-FFF2-40B4-BE49-F238E27FC236}">
                <a16:creationId xmlns:a16="http://schemas.microsoft.com/office/drawing/2014/main" id="{7B66E7EF-61C0-6C4E-A3A0-6461327BD5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BAE66D-4227-1744-8A47-876A65A90983}"/>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252849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E8962-B885-7842-B66E-83AE0DF87F10}"/>
              </a:ext>
            </a:extLst>
          </p:cNvPr>
          <p:cNvSpPr>
            <a:spLocks noGrp="1"/>
          </p:cNvSpPr>
          <p:nvPr>
            <p:ph type="dt" sz="half" idx="10"/>
          </p:nvPr>
        </p:nvSpPr>
        <p:spPr/>
        <p:txBody>
          <a:bodyPr/>
          <a:lstStyle/>
          <a:p>
            <a:fld id="{C0A07FE6-2D0E-3244-94E3-5D06F7B2A74D}" type="datetimeFigureOut">
              <a:rPr lang="en-US" smtClean="0"/>
              <a:t>7/15/22</a:t>
            </a:fld>
            <a:endParaRPr lang="en-US"/>
          </a:p>
        </p:txBody>
      </p:sp>
      <p:sp>
        <p:nvSpPr>
          <p:cNvPr id="3" name="Footer Placeholder 2">
            <a:extLst>
              <a:ext uri="{FF2B5EF4-FFF2-40B4-BE49-F238E27FC236}">
                <a16:creationId xmlns:a16="http://schemas.microsoft.com/office/drawing/2014/main" id="{F1CF2F8A-3F22-274D-BEEE-FFA1118C6F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B91CA5-33DB-DC4A-9F57-087120079320}"/>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803496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2D47-4A2A-E94F-907F-AF7C2E80AF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D8CB66-D1F5-3B41-BCF2-0B6CA11435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5D2888-5898-BD43-B1A1-6FEDD22C3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49701-3B59-F54F-AA0F-730527C86B2A}"/>
              </a:ext>
            </a:extLst>
          </p:cNvPr>
          <p:cNvSpPr>
            <a:spLocks noGrp="1"/>
          </p:cNvSpPr>
          <p:nvPr>
            <p:ph type="dt" sz="half" idx="10"/>
          </p:nvPr>
        </p:nvSpPr>
        <p:spPr/>
        <p:txBody>
          <a:bodyPr/>
          <a:lstStyle/>
          <a:p>
            <a:fld id="{C0A07FE6-2D0E-3244-94E3-5D06F7B2A74D}" type="datetimeFigureOut">
              <a:rPr lang="en-US" smtClean="0"/>
              <a:t>7/15/22</a:t>
            </a:fld>
            <a:endParaRPr lang="en-US"/>
          </a:p>
        </p:txBody>
      </p:sp>
      <p:sp>
        <p:nvSpPr>
          <p:cNvPr id="6" name="Footer Placeholder 5">
            <a:extLst>
              <a:ext uri="{FF2B5EF4-FFF2-40B4-BE49-F238E27FC236}">
                <a16:creationId xmlns:a16="http://schemas.microsoft.com/office/drawing/2014/main" id="{3A813D0F-ABE3-E246-8074-8CBDC8028E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541A43-C194-F545-A5D7-ABE30E3A706D}"/>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245030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93D47-ACC1-4D4F-951C-4DDA74050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34A47-4E3E-A84D-BA85-94F76BB91C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272DDE-5994-3142-99A2-ECAC8DF17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2BB021-9F13-6A4A-81A0-181B524241DC}"/>
              </a:ext>
            </a:extLst>
          </p:cNvPr>
          <p:cNvSpPr>
            <a:spLocks noGrp="1"/>
          </p:cNvSpPr>
          <p:nvPr>
            <p:ph type="dt" sz="half" idx="10"/>
          </p:nvPr>
        </p:nvSpPr>
        <p:spPr/>
        <p:txBody>
          <a:bodyPr/>
          <a:lstStyle/>
          <a:p>
            <a:fld id="{C0A07FE6-2D0E-3244-94E3-5D06F7B2A74D}" type="datetimeFigureOut">
              <a:rPr lang="en-US" smtClean="0"/>
              <a:t>7/15/22</a:t>
            </a:fld>
            <a:endParaRPr lang="en-US"/>
          </a:p>
        </p:txBody>
      </p:sp>
      <p:sp>
        <p:nvSpPr>
          <p:cNvPr id="6" name="Footer Placeholder 5">
            <a:extLst>
              <a:ext uri="{FF2B5EF4-FFF2-40B4-BE49-F238E27FC236}">
                <a16:creationId xmlns:a16="http://schemas.microsoft.com/office/drawing/2014/main" id="{A5E59917-965F-2B48-A466-5D84FDFF4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7CF76-8887-6342-BA7B-B7A2ABFD5FF1}"/>
              </a:ext>
            </a:extLst>
          </p:cNvPr>
          <p:cNvSpPr>
            <a:spLocks noGrp="1"/>
          </p:cNvSpPr>
          <p:nvPr>
            <p:ph type="sldNum" sz="quarter" idx="12"/>
          </p:nvPr>
        </p:nvSpPr>
        <p:spPr/>
        <p:txBody>
          <a:bodyPr/>
          <a:lstStyle/>
          <a:p>
            <a:fld id="{E31C757B-FDCA-7C41-B805-82595025872E}" type="slidenum">
              <a:rPr lang="en-US" smtClean="0"/>
              <a:t>‹#›</a:t>
            </a:fld>
            <a:endParaRPr lang="en-US"/>
          </a:p>
        </p:txBody>
      </p:sp>
    </p:spTree>
    <p:extLst>
      <p:ext uri="{BB962C8B-B14F-4D97-AF65-F5344CB8AC3E}">
        <p14:creationId xmlns:p14="http://schemas.microsoft.com/office/powerpoint/2010/main" val="404125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D6700A-18E2-FB45-A047-FBDD6A12C4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6AFA77-5D8D-F24F-883B-0DDFECF4C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52717-FDAF-2348-A367-C370291DD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07FE6-2D0E-3244-94E3-5D06F7B2A74D}" type="datetimeFigureOut">
              <a:rPr lang="en-US" smtClean="0"/>
              <a:t>7/15/22</a:t>
            </a:fld>
            <a:endParaRPr lang="en-US"/>
          </a:p>
        </p:txBody>
      </p:sp>
      <p:sp>
        <p:nvSpPr>
          <p:cNvPr id="5" name="Footer Placeholder 4">
            <a:extLst>
              <a:ext uri="{FF2B5EF4-FFF2-40B4-BE49-F238E27FC236}">
                <a16:creationId xmlns:a16="http://schemas.microsoft.com/office/drawing/2014/main" id="{E266F875-91CC-1248-A5A4-456C4E9FD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E25722-31AC-6249-80FA-38F320D5C9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C757B-FDCA-7C41-B805-82595025872E}" type="slidenum">
              <a:rPr lang="en-US" smtClean="0"/>
              <a:t>‹#›</a:t>
            </a:fld>
            <a:endParaRPr lang="en-US"/>
          </a:p>
        </p:txBody>
      </p:sp>
    </p:spTree>
    <p:extLst>
      <p:ext uri="{BB962C8B-B14F-4D97-AF65-F5344CB8AC3E}">
        <p14:creationId xmlns:p14="http://schemas.microsoft.com/office/powerpoint/2010/main" val="1367881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mprc.gov.cn/mfa_eng/wjbxw/t1909404.s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cpe.org/little-sir-press-a-self-publishing-collective/little-sir-press-bookstore/hong-kong-between-one-country-and-two-systems-essays-from-the-year-that-transformed-the-hong-kong-special-administrative-region-june-2019-june-2020/"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mazon.com/Hong-Kong-Between-Country-Systems/dp/1949943054/ref=tmm_pap_swatch_0?_encoding=UTF8&amp;qid=&amp;sr="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34CA5-AEFD-1E43-978F-3BA09CB79B50}"/>
              </a:ext>
            </a:extLst>
          </p:cNvPr>
          <p:cNvSpPr>
            <a:spLocks noGrp="1"/>
          </p:cNvSpPr>
          <p:nvPr>
            <p:ph type="ctrTitle"/>
          </p:nvPr>
        </p:nvSpPr>
        <p:spPr>
          <a:xfrm>
            <a:off x="3048000" y="0"/>
            <a:ext cx="9144000" cy="1594022"/>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a:bodyPr>
          <a:lstStyle/>
          <a:p>
            <a:r>
              <a:rPr lang="en-US" sz="3200" b="1" dirty="0"/>
              <a:t>Hong Kong Between Sovereignties, </a:t>
            </a:r>
            <a:br>
              <a:rPr lang="en-US" sz="3200" b="1" dirty="0"/>
            </a:br>
            <a:r>
              <a:rPr lang="en-US" sz="3200" b="1" dirty="0"/>
              <a:t>Autonomies, and Self-Determination</a:t>
            </a:r>
          </a:p>
        </p:txBody>
      </p:sp>
      <p:sp>
        <p:nvSpPr>
          <p:cNvPr id="3" name="Subtitle 2">
            <a:extLst>
              <a:ext uri="{FF2B5EF4-FFF2-40B4-BE49-F238E27FC236}">
                <a16:creationId xmlns:a16="http://schemas.microsoft.com/office/drawing/2014/main" id="{F436B0BB-6AEE-2B49-9B34-6F17E76117F3}"/>
              </a:ext>
            </a:extLst>
          </p:cNvPr>
          <p:cNvSpPr>
            <a:spLocks noGrp="1"/>
          </p:cNvSpPr>
          <p:nvPr>
            <p:ph type="subTitle" idx="1"/>
          </p:nvPr>
        </p:nvSpPr>
        <p:spPr>
          <a:xfrm>
            <a:off x="0" y="4819135"/>
            <a:ext cx="12192000" cy="1983301"/>
          </a:xfrm>
        </p:spPr>
        <p:txBody>
          <a:bodyPr>
            <a:normAutofit fontScale="92500" lnSpcReduction="10000"/>
          </a:bodyPr>
          <a:lstStyle/>
          <a:p>
            <a:r>
              <a:rPr lang="en-US" sz="3000" b="1" dirty="0">
                <a:solidFill>
                  <a:schemeClr val="bg1"/>
                </a:solidFill>
              </a:rPr>
              <a:t>Larry Catá Backer</a:t>
            </a:r>
          </a:p>
          <a:p>
            <a:r>
              <a:rPr lang="en-US" sz="1900" b="1" dirty="0">
                <a:solidFill>
                  <a:schemeClr val="bg1"/>
                </a:solidFill>
              </a:rPr>
              <a:t>Pennsylvania  State University</a:t>
            </a:r>
          </a:p>
          <a:p>
            <a:r>
              <a:rPr lang="en-US" b="1" dirty="0">
                <a:solidFill>
                  <a:schemeClr val="bg1"/>
                </a:solidFill>
              </a:rPr>
              <a:t>Rage, Reckoning &amp; Remedy: 7</a:t>
            </a:r>
            <a:r>
              <a:rPr lang="en-US" b="1" baseline="30000" dirty="0">
                <a:solidFill>
                  <a:schemeClr val="bg1"/>
                </a:solidFill>
              </a:rPr>
              <a:t>th</a:t>
            </a:r>
            <a:r>
              <a:rPr lang="en-US" b="1" dirty="0">
                <a:solidFill>
                  <a:schemeClr val="bg1"/>
                </a:solidFill>
              </a:rPr>
              <a:t> Global Meeting on Law &amp; Society</a:t>
            </a:r>
          </a:p>
          <a:p>
            <a:r>
              <a:rPr lang="en-US" b="1" dirty="0">
                <a:solidFill>
                  <a:schemeClr val="bg1"/>
                </a:solidFill>
              </a:rPr>
              <a:t>Panels on: </a:t>
            </a:r>
            <a:r>
              <a:rPr lang="en-US" b="1" i="1" dirty="0">
                <a:solidFill>
                  <a:schemeClr val="bg1"/>
                </a:solidFill>
              </a:rPr>
              <a:t>Law, Resistance, &amp; Authoritarianism; Jointly Sponsored by CRN01, ALSA, CRN33, &amp; IRC</a:t>
            </a:r>
          </a:p>
          <a:p>
            <a:r>
              <a:rPr lang="en-US" b="1" dirty="0">
                <a:solidFill>
                  <a:schemeClr val="bg1"/>
                </a:solidFill>
              </a:rPr>
              <a:t> 15 July 2022</a:t>
            </a:r>
          </a:p>
        </p:txBody>
      </p:sp>
    </p:spTree>
    <p:extLst>
      <p:ext uri="{BB962C8B-B14F-4D97-AF65-F5344CB8AC3E}">
        <p14:creationId xmlns:p14="http://schemas.microsoft.com/office/powerpoint/2010/main" val="2376664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ABE6117-354D-1446-930C-17F0D29CF255}"/>
              </a:ext>
            </a:extLst>
          </p:cNvPr>
          <p:cNvSpPr>
            <a:spLocks noGrp="1"/>
          </p:cNvSpPr>
          <p:nvPr>
            <p:ph type="title"/>
          </p:nvPr>
        </p:nvSpPr>
        <p:spPr>
          <a:xfrm>
            <a:off x="1143000" y="1676400"/>
            <a:ext cx="3810000" cy="3505200"/>
          </a:xfrm>
        </p:spPr>
        <p:txBody>
          <a:bodyPr anchor="t">
            <a:normAutofit/>
          </a:bodyPr>
          <a:lstStyle/>
          <a:p>
            <a:r>
              <a:rPr lang="en-US" sz="4000" dirty="0"/>
              <a:t>The Different Conceptions of Sovereign Ordering in </a:t>
            </a:r>
            <a:r>
              <a:rPr lang="en-US" sz="4000"/>
              <a:t>the Hong </a:t>
            </a:r>
            <a:r>
              <a:rPr lang="en-US" sz="4000" dirty="0"/>
              <a:t>Kong Context</a:t>
            </a:r>
          </a:p>
        </p:txBody>
      </p:sp>
      <p:sp>
        <p:nvSpPr>
          <p:cNvPr id="3" name="Content Placeholder 2">
            <a:extLst>
              <a:ext uri="{FF2B5EF4-FFF2-40B4-BE49-F238E27FC236}">
                <a16:creationId xmlns:a16="http://schemas.microsoft.com/office/drawing/2014/main" id="{8F942441-2894-6E41-BFBC-A7F01F05A719}"/>
              </a:ext>
            </a:extLst>
          </p:cNvPr>
          <p:cNvSpPr>
            <a:spLocks noGrp="1"/>
          </p:cNvSpPr>
          <p:nvPr>
            <p:ph idx="1"/>
          </p:nvPr>
        </p:nvSpPr>
        <p:spPr>
          <a:xfrm>
            <a:off x="5236102" y="1676400"/>
            <a:ext cx="5638796" cy="3505200"/>
          </a:xfrm>
        </p:spPr>
        <p:txBody>
          <a:bodyPr>
            <a:normAutofit/>
          </a:bodyPr>
          <a:lstStyle/>
          <a:p>
            <a:r>
              <a:rPr lang="en-US" sz="2000" dirty="0">
                <a:solidFill>
                  <a:schemeClr val="tx1">
                    <a:alpha val="55000"/>
                  </a:schemeClr>
                </a:solidFill>
              </a:rPr>
              <a:t>Sovereign division within the discretion of the territorial sovereign (the position of the Chinese central authorities)</a:t>
            </a:r>
          </a:p>
          <a:p>
            <a:r>
              <a:rPr lang="en-US" sz="2000" dirty="0">
                <a:solidFill>
                  <a:schemeClr val="tx1">
                    <a:alpha val="55000"/>
                  </a:schemeClr>
                </a:solidFill>
              </a:rPr>
              <a:t>Sovereign division as a matter of international derogation (the US/UK position)</a:t>
            </a:r>
          </a:p>
          <a:p>
            <a:r>
              <a:rPr lang="en-US" sz="2000" dirty="0">
                <a:solidFill>
                  <a:schemeClr val="tx1">
                    <a:alpha val="55000"/>
                  </a:schemeClr>
                </a:solidFill>
              </a:rPr>
              <a:t>Autonomy of sovereign governance from ultimate territorial sovereignty subject to protection under international principles of self-determination (not independence but internationally protected autonomous development (the position of part of the HK protester community). </a:t>
            </a:r>
          </a:p>
        </p:txBody>
      </p:sp>
    </p:spTree>
    <p:extLst>
      <p:ext uri="{BB962C8B-B14F-4D97-AF65-F5344CB8AC3E}">
        <p14:creationId xmlns:p14="http://schemas.microsoft.com/office/powerpoint/2010/main" val="3615400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5D58A-DAB4-2645-A28E-1A4F12DADB20}"/>
              </a:ext>
            </a:extLst>
          </p:cNvPr>
          <p:cNvSpPr>
            <a:spLocks noGrp="1"/>
          </p:cNvSpPr>
          <p:nvPr>
            <p:ph type="title"/>
          </p:nvPr>
        </p:nvSpPr>
        <p:spPr>
          <a:xfrm>
            <a:off x="793662" y="386930"/>
            <a:ext cx="10066122" cy="1298448"/>
          </a:xfrm>
        </p:spPr>
        <p:txBody>
          <a:bodyPr anchor="b">
            <a:normAutofit/>
          </a:bodyPr>
          <a:lstStyle/>
          <a:p>
            <a:r>
              <a:rPr lang="en-US" sz="3400" dirty="0"/>
              <a:t>Consequences:</a:t>
            </a:r>
            <a:br>
              <a:rPr lang="en-US" sz="3400" dirty="0"/>
            </a:br>
            <a:r>
              <a:rPr lang="en-US" sz="3400" dirty="0"/>
              <a:t>Internally Administered Autonomy </a:t>
            </a:r>
            <a:r>
              <a:rPr lang="en-US" sz="3400"/>
              <a:t>Within Sovereignty</a:t>
            </a:r>
            <a:endParaRPr lang="en-US" sz="3400" dirty="0"/>
          </a:p>
        </p:txBody>
      </p:sp>
      <p:sp>
        <p:nvSpPr>
          <p:cNvPr id="25" name="Rectangle 2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7307961-7930-5944-9C18-FFAB47953804}"/>
              </a:ext>
            </a:extLst>
          </p:cNvPr>
          <p:cNvSpPr>
            <a:spLocks noGrp="1"/>
          </p:cNvSpPr>
          <p:nvPr>
            <p:ph idx="1"/>
          </p:nvPr>
        </p:nvSpPr>
        <p:spPr>
          <a:xfrm>
            <a:off x="73572" y="2599509"/>
            <a:ext cx="5250987" cy="3639450"/>
          </a:xfrm>
        </p:spPr>
        <p:txBody>
          <a:bodyPr anchor="ctr">
            <a:normAutofit fontScale="92500" lnSpcReduction="10000"/>
          </a:bodyPr>
          <a:lstStyle/>
          <a:p>
            <a:pPr lvl="1"/>
            <a:r>
              <a:rPr lang="en-US" sz="1700" b="1" dirty="0"/>
              <a:t>Patriotic campaigns</a:t>
            </a:r>
          </a:p>
          <a:p>
            <a:pPr lvl="2"/>
            <a:r>
              <a:rPr lang="en-US" sz="1700" dirty="0"/>
              <a:t>National Flag and National Anthem Statutes</a:t>
            </a:r>
          </a:p>
          <a:p>
            <a:pPr lvl="1"/>
            <a:r>
              <a:rPr lang="en-US" sz="1700" b="1" dirty="0"/>
              <a:t>Wall of separation to keep out “black hand” of foreign interference</a:t>
            </a:r>
          </a:p>
          <a:p>
            <a:pPr lvl="2"/>
            <a:r>
              <a:rPr lang="en-US" sz="1700" dirty="0"/>
              <a:t>Legalization of political discipline through National Security Law</a:t>
            </a:r>
          </a:p>
          <a:p>
            <a:pPr lvl="1"/>
            <a:r>
              <a:rPr lang="en-US" sz="1700" b="1" dirty="0"/>
              <a:t>Empowerment of NCP </a:t>
            </a:r>
          </a:p>
          <a:p>
            <a:pPr lvl="2"/>
            <a:r>
              <a:rPr lang="en-US" sz="1700" dirty="0"/>
              <a:t>Guidance on Basic Law and the Contours of autonomy</a:t>
            </a:r>
          </a:p>
          <a:p>
            <a:pPr lvl="1"/>
            <a:r>
              <a:rPr lang="en-US" sz="1700" b="1" dirty="0"/>
              <a:t>Defensive internationalism</a:t>
            </a:r>
            <a:r>
              <a:rPr lang="en-US" sz="1700" dirty="0"/>
              <a:t>	</a:t>
            </a:r>
          </a:p>
          <a:p>
            <a:pPr lvl="2"/>
            <a:r>
              <a:rPr lang="en-US" sz="1700" dirty="0"/>
              <a:t>Post colonial and neo-imperial narratives</a:t>
            </a:r>
          </a:p>
          <a:p>
            <a:pPr lvl="2"/>
            <a:r>
              <a:rPr lang="en-US" sz="1700" dirty="0"/>
              <a:t>Aggressive Counter-measures: </a:t>
            </a:r>
            <a:r>
              <a:rPr lang="en-US" sz="1700" i="1" dirty="0">
                <a:hlinkClick r:id="rId2"/>
              </a:rPr>
              <a:t>Fact Sheet: U.S. Interference in Hong Kong Affairs and Support for Anti-China, Destabilizing Forces </a:t>
            </a:r>
            <a:r>
              <a:rPr lang="en-US" sz="1700" dirty="0"/>
              <a:t>(021/09/24</a:t>
            </a:r>
          </a:p>
          <a:p>
            <a:pPr lvl="2"/>
            <a:endParaRPr lang="en-US" sz="1700" dirty="0"/>
          </a:p>
        </p:txBody>
      </p:sp>
      <p:pic>
        <p:nvPicPr>
          <p:cNvPr id="6" name="Picture 5" descr="A picture containing text, water, boat, outdoor&#10;&#10;Description automatically generated">
            <a:extLst>
              <a:ext uri="{FF2B5EF4-FFF2-40B4-BE49-F238E27FC236}">
                <a16:creationId xmlns:a16="http://schemas.microsoft.com/office/drawing/2014/main" id="{6673C269-045D-5447-8298-67C9B66E6607}"/>
              </a:ext>
            </a:extLst>
          </p:cNvPr>
          <p:cNvPicPr>
            <a:picLocks noChangeAspect="1"/>
          </p:cNvPicPr>
          <p:nvPr/>
        </p:nvPicPr>
        <p:blipFill rotWithShape="1">
          <a:blip r:embed="rId3"/>
          <a:srcRect r="2" b="1883"/>
          <a:stretch/>
        </p:blipFill>
        <p:spPr>
          <a:xfrm>
            <a:off x="5527528" y="2283003"/>
            <a:ext cx="5696465" cy="4108141"/>
          </a:xfrm>
          <a:prstGeom prst="rect">
            <a:avLst/>
          </a:prstGeom>
        </p:spPr>
      </p:pic>
      <p:sp>
        <p:nvSpPr>
          <p:cNvPr id="29" name="Rectangle 2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75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5D58A-DAB4-2645-A28E-1A4F12DADB20}"/>
              </a:ext>
            </a:extLst>
          </p:cNvPr>
          <p:cNvSpPr>
            <a:spLocks noGrp="1"/>
          </p:cNvSpPr>
          <p:nvPr>
            <p:ph type="title"/>
          </p:nvPr>
        </p:nvSpPr>
        <p:spPr>
          <a:xfrm>
            <a:off x="109151" y="0"/>
            <a:ext cx="5776642" cy="1324303"/>
          </a:xfrm>
        </p:spPr>
        <p:txBody>
          <a:bodyPr>
            <a:normAutofit fontScale="90000"/>
          </a:bodyPr>
          <a:lstStyle/>
          <a:p>
            <a:r>
              <a:rPr lang="en-US" sz="4000" dirty="0"/>
              <a:t>Consequences:</a:t>
            </a:r>
            <a:br>
              <a:rPr lang="en-US" sz="4000" dirty="0"/>
            </a:br>
            <a:r>
              <a:rPr lang="en-US" sz="2800" dirty="0"/>
              <a:t>Internationalist and Divisible Sovereignty</a:t>
            </a:r>
            <a:endParaRPr lang="en-US" sz="4000" dirty="0"/>
          </a:p>
        </p:txBody>
      </p:sp>
      <p:sp>
        <p:nvSpPr>
          <p:cNvPr id="5" name="Content Placeholder 4">
            <a:extLst>
              <a:ext uri="{FF2B5EF4-FFF2-40B4-BE49-F238E27FC236}">
                <a16:creationId xmlns:a16="http://schemas.microsoft.com/office/drawing/2014/main" id="{CA4BE62B-B62D-AD46-AF7F-8E89D9C6E4B6}"/>
              </a:ext>
            </a:extLst>
          </p:cNvPr>
          <p:cNvSpPr>
            <a:spLocks noGrp="1"/>
          </p:cNvSpPr>
          <p:nvPr>
            <p:ph idx="1"/>
          </p:nvPr>
        </p:nvSpPr>
        <p:spPr>
          <a:xfrm>
            <a:off x="-1" y="1324303"/>
            <a:ext cx="5885794" cy="5533698"/>
          </a:xfrm>
        </p:spPr>
        <p:txBody>
          <a:bodyPr>
            <a:noAutofit/>
          </a:bodyPr>
          <a:lstStyle/>
          <a:p>
            <a:pPr lvl="1"/>
            <a:r>
              <a:rPr lang="en-US" sz="1800" dirty="0"/>
              <a:t>Inter-governmentalism</a:t>
            </a:r>
          </a:p>
          <a:p>
            <a:pPr lvl="2"/>
            <a:r>
              <a:rPr lang="en-US" sz="1600" dirty="0"/>
              <a:t>Multilateralism</a:t>
            </a:r>
          </a:p>
          <a:p>
            <a:pPr lvl="2"/>
            <a:r>
              <a:rPr lang="en-US" sz="1600" dirty="0"/>
              <a:t>IGO action</a:t>
            </a:r>
          </a:p>
          <a:p>
            <a:pPr lvl="1"/>
            <a:r>
              <a:rPr lang="en-US" sz="1800" dirty="0"/>
              <a:t>Targeted sanctions</a:t>
            </a:r>
          </a:p>
          <a:p>
            <a:pPr lvl="2"/>
            <a:r>
              <a:rPr lang="en-US" sz="1600" dirty="0"/>
              <a:t>Global Magnitsky regimes </a:t>
            </a:r>
          </a:p>
          <a:p>
            <a:pPr lvl="2"/>
            <a:r>
              <a:rPr lang="en-US" sz="1600" dirty="0"/>
              <a:t>Contests over primacy: (1) collective prosperity and stability (China) VERSUS (2) liberal democratic political rights (Int’l Community)</a:t>
            </a:r>
          </a:p>
          <a:p>
            <a:pPr lvl="1"/>
            <a:r>
              <a:rPr lang="en-US" sz="1800" dirty="0"/>
              <a:t>Alignment with bilateral and Multilateral relations</a:t>
            </a:r>
          </a:p>
          <a:p>
            <a:pPr lvl="2"/>
            <a:r>
              <a:rPr lang="en-US" sz="1600" dirty="0"/>
              <a:t>US-China trade relations</a:t>
            </a:r>
          </a:p>
          <a:p>
            <a:pPr lvl="2"/>
            <a:r>
              <a:rPr lang="en-US" sz="1600" dirty="0"/>
              <a:t>5</a:t>
            </a:r>
            <a:r>
              <a:rPr lang="en-US" sz="1600" baseline="30000" dirty="0"/>
              <a:t>th</a:t>
            </a:r>
            <a:r>
              <a:rPr lang="en-US" sz="1600" dirty="0"/>
              <a:t> and 6</a:t>
            </a:r>
            <a:r>
              <a:rPr lang="en-US" sz="1600" baseline="30000" dirty="0"/>
              <a:t>th</a:t>
            </a:r>
            <a:r>
              <a:rPr lang="en-US" sz="1600" dirty="0"/>
              <a:t> generation warfare</a:t>
            </a:r>
          </a:p>
          <a:p>
            <a:pPr lvl="2"/>
            <a:r>
              <a:rPr lang="en-US" sz="1600" dirty="0"/>
              <a:t>Lawfare</a:t>
            </a:r>
          </a:p>
          <a:p>
            <a:pPr lvl="1"/>
            <a:r>
              <a:rPr lang="en-US" sz="1800" dirty="0"/>
              <a:t>Application of “soft law” and Private Law regimes (human rights, development, etc.)</a:t>
            </a:r>
          </a:p>
          <a:p>
            <a:pPr lvl="2"/>
            <a:r>
              <a:rPr lang="en-US" sz="1600" dirty="0"/>
              <a:t>UNGP</a:t>
            </a:r>
          </a:p>
          <a:p>
            <a:pPr lvl="2"/>
            <a:r>
              <a:rPr lang="en-US" sz="1600" dirty="0"/>
              <a:t>OECD NCP actions</a:t>
            </a:r>
          </a:p>
          <a:p>
            <a:pPr lvl="1"/>
            <a:r>
              <a:rPr lang="en-US" sz="2000" dirty="0"/>
              <a:t>Consequences</a:t>
            </a:r>
          </a:p>
          <a:p>
            <a:pPr lvl="2"/>
            <a:r>
              <a:rPr lang="en-US" sz="1600" dirty="0"/>
              <a:t>Sovereignty in Ukraine</a:t>
            </a:r>
          </a:p>
          <a:p>
            <a:pPr lvl="2"/>
            <a:r>
              <a:rPr lang="en-US" sz="1600" dirty="0"/>
              <a:t>Dependencies in global production chains</a:t>
            </a:r>
          </a:p>
        </p:txBody>
      </p:sp>
      <p:pic>
        <p:nvPicPr>
          <p:cNvPr id="9" name="Picture 8" descr="A group of people holding signs and flags&#10;&#10;Description automatically generated with medium confidence">
            <a:extLst>
              <a:ext uri="{FF2B5EF4-FFF2-40B4-BE49-F238E27FC236}">
                <a16:creationId xmlns:a16="http://schemas.microsoft.com/office/drawing/2014/main" id="{AF3AD0B3-A324-954D-A331-742D1EDB647D}"/>
              </a:ext>
            </a:extLst>
          </p:cNvPr>
          <p:cNvPicPr>
            <a:picLocks noChangeAspect="1"/>
          </p:cNvPicPr>
          <p:nvPr/>
        </p:nvPicPr>
        <p:blipFill rotWithShape="1">
          <a:blip r:embed="rId2"/>
          <a:srcRect l="7874" r="20656" b="1"/>
          <a:stretch/>
        </p:blipFill>
        <p:spPr>
          <a:xfrm>
            <a:off x="5990897" y="10"/>
            <a:ext cx="6201102" cy="6857990"/>
          </a:xfrm>
          <a:prstGeom prst="rect">
            <a:avLst/>
          </a:prstGeom>
          <a:effectLst/>
        </p:spPr>
      </p:pic>
    </p:spTree>
    <p:extLst>
      <p:ext uri="{BB962C8B-B14F-4D97-AF65-F5344CB8AC3E}">
        <p14:creationId xmlns:p14="http://schemas.microsoft.com/office/powerpoint/2010/main" val="3133283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EA0FEF-46B8-8D4C-B5A9-A09FF2FB5852}"/>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Thanks</a:t>
            </a:r>
          </a:p>
        </p:txBody>
      </p:sp>
      <p:sp>
        <p:nvSpPr>
          <p:cNvPr id="3" name="Content Placeholder 2">
            <a:extLst>
              <a:ext uri="{FF2B5EF4-FFF2-40B4-BE49-F238E27FC236}">
                <a16:creationId xmlns:a16="http://schemas.microsoft.com/office/drawing/2014/main" id="{A9896A72-5798-CB43-8E54-638F4B0C4DDC}"/>
              </a:ext>
            </a:extLst>
          </p:cNvPr>
          <p:cNvSpPr>
            <a:spLocks noGrp="1"/>
          </p:cNvSpPr>
          <p:nvPr>
            <p:ph sz="half" idx="1"/>
          </p:nvPr>
        </p:nvSpPr>
        <p:spPr>
          <a:xfrm>
            <a:off x="838200" y="2333297"/>
            <a:ext cx="4619621" cy="3843666"/>
          </a:xfrm>
        </p:spPr>
        <p:txBody>
          <a:bodyPr vert="horz" lIns="91440" tIns="45720" rIns="91440" bIns="45720" rtlCol="0">
            <a:normAutofit/>
          </a:bodyPr>
          <a:lstStyle/>
          <a:p>
            <a:r>
              <a:rPr lang="en-US" sz="2000" dirty="0"/>
              <a:t>Please consider ordering the book: </a:t>
            </a:r>
          </a:p>
          <a:p>
            <a:r>
              <a:rPr lang="en-US" sz="2000" dirty="0"/>
              <a:t>More information about the book including video interviews covering each essay and some free sample chapters may be found at the </a:t>
            </a:r>
            <a:r>
              <a:rPr lang="en-US" sz="2000" dirty="0">
                <a:hlinkClick r:id="rId3"/>
              </a:rPr>
              <a:t>Book webpage  at Little Sir Press</a:t>
            </a:r>
            <a:r>
              <a:rPr lang="en-US" sz="2000" dirty="0"/>
              <a:t>: </a:t>
            </a:r>
          </a:p>
          <a:p>
            <a:pPr lvl="1"/>
            <a:r>
              <a:rPr lang="en-US" sz="1600" dirty="0">
                <a:hlinkClick r:id="rId3"/>
              </a:rPr>
              <a:t>https://www.thecpe.org/little-sir-press-a-self-publishing-collective/little-sir-press-bookstore/hong-kong-between-one-country-and-two-systems-essays-from-the-year-that-transformed-the-hong-kong-special-administrative-region-june-2019-june-2020/</a:t>
            </a:r>
            <a:r>
              <a:rPr lang="en-US" sz="1600" dirty="0"/>
              <a:t> </a:t>
            </a:r>
          </a:p>
        </p:txBody>
      </p:sp>
      <p:pic>
        <p:nvPicPr>
          <p:cNvPr id="1026" name="Picture 2">
            <a:extLst>
              <a:ext uri="{FF2B5EF4-FFF2-40B4-BE49-F238E27FC236}">
                <a16:creationId xmlns:a16="http://schemas.microsoft.com/office/drawing/2014/main" id="{4221F4B1-C8F2-B24E-929F-29DFC319F2A5}"/>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6081" r="2" b="19243"/>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983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C1A46-B464-164B-8D4A-BA79C3CBE2E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Genesis of the Project</a:t>
            </a:r>
          </a:p>
        </p:txBody>
      </p:sp>
      <p:sp>
        <p:nvSpPr>
          <p:cNvPr id="4" name="Content Placeholder 3">
            <a:extLst>
              <a:ext uri="{FF2B5EF4-FFF2-40B4-BE49-F238E27FC236}">
                <a16:creationId xmlns:a16="http://schemas.microsoft.com/office/drawing/2014/main" id="{4868189C-ECCD-8F4A-A0BE-8526A01E433C}"/>
              </a:ext>
            </a:extLst>
          </p:cNvPr>
          <p:cNvSpPr>
            <a:spLocks noGrp="1"/>
          </p:cNvSpPr>
          <p:nvPr>
            <p:ph sz="half" idx="1"/>
          </p:nvPr>
        </p:nvSpPr>
        <p:spPr>
          <a:xfrm>
            <a:off x="4965431" y="2438400"/>
            <a:ext cx="6586489" cy="3785419"/>
          </a:xfrm>
        </p:spPr>
        <p:txBody>
          <a:bodyPr vert="horz" lIns="91440" tIns="45720" rIns="91440" bIns="45720" rtlCol="0">
            <a:normAutofit lnSpcReduction="10000"/>
          </a:bodyPr>
          <a:lstStyle/>
          <a:p>
            <a:r>
              <a:rPr lang="en-US" sz="2000" dirty="0"/>
              <a:t>The book critically examines the conflict of words between Hong Kong protesters, the Chinese central and local authorities, and important elements of the international community. </a:t>
            </a:r>
          </a:p>
          <a:p>
            <a:r>
              <a:rPr lang="en-US" sz="2000" dirty="0"/>
              <a:t>This decisive discursive contest paralleled the fighting for control of the streets and that pitted protesters and the international community that supported them against the central authorities of China and Hong Kong local authorities. </a:t>
            </a:r>
          </a:p>
          <a:p>
            <a:r>
              <a:rPr lang="en-US" sz="2000" dirty="0"/>
              <a:t>Derives from book, </a:t>
            </a:r>
            <a:r>
              <a:rPr lang="en-US" sz="2000" b="1" i="1" dirty="0">
                <a:solidFill>
                  <a:srgbClr val="C00000"/>
                </a:solidFill>
                <a:hlinkClick r:id="rId2"/>
              </a:rPr>
              <a:t>Hong Kong Between ‘One Country’ and ‘Two Systems’: Essays From the Year that Transformed the Hong Kong Special Administrative Region (2019-2020)</a:t>
            </a:r>
            <a:r>
              <a:rPr lang="en-US" sz="2000" dirty="0"/>
              <a:t> (Little Sir Press, 2021)</a:t>
            </a:r>
          </a:p>
        </p:txBody>
      </p:sp>
      <p:pic>
        <p:nvPicPr>
          <p:cNvPr id="9" name="Content Placeholder 8" descr="A picture containing text, person, people, crowd&#10;&#10;Description automatically generated">
            <a:extLst>
              <a:ext uri="{FF2B5EF4-FFF2-40B4-BE49-F238E27FC236}">
                <a16:creationId xmlns:a16="http://schemas.microsoft.com/office/drawing/2014/main" id="{2B08F1E6-0D57-5A42-8B37-84EF9613B5A6}"/>
              </a:ext>
            </a:extLst>
          </p:cNvPr>
          <p:cNvPicPr>
            <a:picLocks noGrp="1" noChangeAspect="1"/>
          </p:cNvPicPr>
          <p:nvPr>
            <p:ph sz="half" idx="2"/>
          </p:nvPr>
        </p:nvPicPr>
        <p:blipFill rotWithShape="1">
          <a:blip r:embed="rId3"/>
          <a:srcRect r="1" b="3468"/>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0D4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41A14C-BEEF-C64F-B5FE-DC1F3CB51C00}"/>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100"/>
              <a:t>The Three Faces of ‘One Country’ Two Systems’</a:t>
            </a:r>
          </a:p>
        </p:txBody>
      </p:sp>
      <p:sp>
        <p:nvSpPr>
          <p:cNvPr id="4" name="Content Placeholder 3">
            <a:extLst>
              <a:ext uri="{FF2B5EF4-FFF2-40B4-BE49-F238E27FC236}">
                <a16:creationId xmlns:a16="http://schemas.microsoft.com/office/drawing/2014/main" id="{DABE557D-2603-6240-8A78-016E2495351D}"/>
              </a:ext>
            </a:extLst>
          </p:cNvPr>
          <p:cNvSpPr>
            <a:spLocks noGrp="1"/>
          </p:cNvSpPr>
          <p:nvPr>
            <p:ph sz="half" idx="2"/>
          </p:nvPr>
        </p:nvSpPr>
        <p:spPr>
          <a:xfrm>
            <a:off x="457200" y="2333297"/>
            <a:ext cx="5000621" cy="3843666"/>
          </a:xfrm>
        </p:spPr>
        <p:txBody>
          <a:bodyPr vert="horz" lIns="91440" tIns="45720" rIns="91440" bIns="45720" rtlCol="0">
            <a:normAutofit/>
          </a:bodyPr>
          <a:lstStyle/>
          <a:p>
            <a:r>
              <a:rPr lang="en-US" sz="2000" dirty="0"/>
              <a:t>Drawn from the emergence of three distinctive approaches to sovereign governance (and their implications) that played a role in the narrative battles around the Hong Kong protests of 2019-2020.</a:t>
            </a:r>
          </a:p>
          <a:p>
            <a:pPr lvl="1"/>
            <a:r>
              <a:rPr lang="en-US" sz="2000" dirty="0"/>
              <a:t>Internal sovereign partitioning under or within a superior national constitutional order</a:t>
            </a:r>
          </a:p>
          <a:p>
            <a:pPr lvl="1"/>
            <a:r>
              <a:rPr lang="en-US" sz="2000" dirty="0"/>
              <a:t>External sovereign partitioning  under or within international law or norms</a:t>
            </a:r>
          </a:p>
          <a:p>
            <a:pPr lvl="1"/>
            <a:r>
              <a:rPr lang="en-US" sz="2000" dirty="0"/>
              <a:t>Shared sovereign partitioning based on indigenous self-determination.</a:t>
            </a:r>
          </a:p>
        </p:txBody>
      </p:sp>
      <p:pic>
        <p:nvPicPr>
          <p:cNvPr id="6" name="Content Placeholder 5" descr="Logo&#10;&#10;Description automatically generated">
            <a:extLst>
              <a:ext uri="{FF2B5EF4-FFF2-40B4-BE49-F238E27FC236}">
                <a16:creationId xmlns:a16="http://schemas.microsoft.com/office/drawing/2014/main" id="{CFA6537F-EE3B-8549-8D05-D7A44C9D285E}"/>
              </a:ext>
            </a:extLst>
          </p:cNvPr>
          <p:cNvPicPr>
            <a:picLocks noGrp="1" noChangeAspect="1"/>
          </p:cNvPicPr>
          <p:nvPr>
            <p:ph sz="half" idx="1"/>
          </p:nvPr>
        </p:nvPicPr>
        <p:blipFill rotWithShape="1">
          <a:blip r:embed="rId2"/>
          <a:srcRect r="-3" b="79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29122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BE97-CDF0-4B4A-969F-67EA72C149B5}"/>
              </a:ext>
            </a:extLst>
          </p:cNvPr>
          <p:cNvSpPr>
            <a:spLocks noGrp="1"/>
          </p:cNvSpPr>
          <p:nvPr>
            <p:ph type="title"/>
          </p:nvPr>
        </p:nvSpPr>
        <p:spPr/>
        <p:txBody>
          <a:bodyPr/>
          <a:lstStyle/>
          <a:p>
            <a:r>
              <a:rPr lang="en-US" dirty="0"/>
              <a:t>The Hong Kong Context</a:t>
            </a:r>
          </a:p>
        </p:txBody>
      </p:sp>
      <p:sp>
        <p:nvSpPr>
          <p:cNvPr id="3" name="Content Placeholder 2">
            <a:extLst>
              <a:ext uri="{FF2B5EF4-FFF2-40B4-BE49-F238E27FC236}">
                <a16:creationId xmlns:a16="http://schemas.microsoft.com/office/drawing/2014/main" id="{930E7764-098B-0D4C-9567-4922628EF7FE}"/>
              </a:ext>
            </a:extLst>
          </p:cNvPr>
          <p:cNvSpPr>
            <a:spLocks noGrp="1"/>
          </p:cNvSpPr>
          <p:nvPr>
            <p:ph sz="half" idx="1"/>
          </p:nvPr>
        </p:nvSpPr>
        <p:spPr>
          <a:xfrm>
            <a:off x="838199" y="1825625"/>
            <a:ext cx="5972503" cy="4774872"/>
          </a:xfrm>
        </p:spPr>
        <p:txBody>
          <a:bodyPr>
            <a:normAutofit fontScale="85000" lnSpcReduction="20000"/>
          </a:bodyPr>
          <a:lstStyle/>
          <a:p>
            <a:r>
              <a:rPr lang="en-US" dirty="0"/>
              <a:t>9 June 2019 protests triggered by the Extradition Bill but reflecting festering issues</a:t>
            </a:r>
          </a:p>
          <a:p>
            <a:r>
              <a:rPr lang="en-US" dirty="0"/>
              <a:t>June 2019-May 2020 increasingly aggressive engagement between protesters, local and central authorities, and the international community</a:t>
            </a:r>
          </a:p>
          <a:p>
            <a:r>
              <a:rPr lang="en-US" dirty="0"/>
              <a:t>February 2020 COVID changes the context of protests and state response</a:t>
            </a:r>
          </a:p>
          <a:p>
            <a:r>
              <a:rPr lang="en-US" dirty="0"/>
              <a:t>June 2020 enactment of National Security and National Anthem Laws and the triumph of the  central authorities</a:t>
            </a:r>
          </a:p>
          <a:p>
            <a:r>
              <a:rPr lang="en-US" dirty="0"/>
              <a:t>U.S. augments sanctions regimes; UK opens door to migrants</a:t>
            </a:r>
          </a:p>
          <a:p>
            <a:r>
              <a:rPr lang="en-US" dirty="0"/>
              <a:t>Election Law revised</a:t>
            </a:r>
          </a:p>
        </p:txBody>
      </p:sp>
      <p:pic>
        <p:nvPicPr>
          <p:cNvPr id="6" name="Content Placeholder 5" descr="A picture containing text, person, person, crowd&#10;&#10;Description automatically generated">
            <a:extLst>
              <a:ext uri="{FF2B5EF4-FFF2-40B4-BE49-F238E27FC236}">
                <a16:creationId xmlns:a16="http://schemas.microsoft.com/office/drawing/2014/main" id="{D890A22F-10E7-8445-AAF1-7E6C4DC73C01}"/>
              </a:ext>
            </a:extLst>
          </p:cNvPr>
          <p:cNvPicPr>
            <a:picLocks noGrp="1" noChangeAspect="1"/>
          </p:cNvPicPr>
          <p:nvPr>
            <p:ph sz="half" idx="2"/>
          </p:nvPr>
        </p:nvPicPr>
        <p:blipFill>
          <a:blip r:embed="rId2"/>
          <a:stretch>
            <a:fillRect/>
          </a:stretch>
        </p:blipFill>
        <p:spPr>
          <a:xfrm>
            <a:off x="7125136" y="48207"/>
            <a:ext cx="5061357" cy="6723296"/>
          </a:xfrm>
        </p:spPr>
      </p:pic>
    </p:spTree>
    <p:extLst>
      <p:ext uri="{BB962C8B-B14F-4D97-AF65-F5344CB8AC3E}">
        <p14:creationId xmlns:p14="http://schemas.microsoft.com/office/powerpoint/2010/main" val="3730668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standing around a person holding a microphone&#10;&#10;Description automatically generated with low confidence">
            <a:extLst>
              <a:ext uri="{FF2B5EF4-FFF2-40B4-BE49-F238E27FC236}">
                <a16:creationId xmlns:a16="http://schemas.microsoft.com/office/drawing/2014/main" id="{D2F016A9-CFD7-2149-9C4A-0713E43DBAC5}"/>
              </a:ext>
            </a:extLst>
          </p:cNvPr>
          <p:cNvPicPr>
            <a:picLocks noGrp="1" noChangeAspect="1"/>
          </p:cNvPicPr>
          <p:nvPr>
            <p:ph sz="half" idx="2"/>
          </p:nvPr>
        </p:nvPicPr>
        <p:blipFill rotWithShape="1">
          <a:blip r:embed="rId2"/>
          <a:srcRect l="9230" r="13779" b="9089"/>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2618FF-34E4-E243-B020-D6910FA09B95}"/>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400"/>
              <a:t>At the Center: ‘One Country, Two Systems’ Principle</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D2F7C4E-18AA-F64E-BDBA-762241A60D36}"/>
              </a:ext>
            </a:extLst>
          </p:cNvPr>
          <p:cNvSpPr>
            <a:spLocks noGrp="1"/>
          </p:cNvSpPr>
          <p:nvPr>
            <p:ph sz="half" idx="1"/>
          </p:nvPr>
        </p:nvSpPr>
        <p:spPr>
          <a:xfrm>
            <a:off x="371094" y="2718054"/>
            <a:ext cx="4978672" cy="4139946"/>
          </a:xfrm>
        </p:spPr>
        <p:txBody>
          <a:bodyPr vert="horz" lIns="91440" tIns="45720" rIns="91440" bIns="45720" rtlCol="0" anchor="t">
            <a:normAutofit fontScale="92500" lnSpcReduction="10000"/>
          </a:bodyPr>
          <a:lstStyle/>
          <a:p>
            <a:r>
              <a:rPr lang="en-US" sz="1700" dirty="0"/>
              <a:t>1985 Sino-British Joint Declaration (</a:t>
            </a:r>
            <a:r>
              <a:rPr lang="zh-CN" altLang="en-US" sz="1700" dirty="0"/>
              <a:t>中英联合声明</a:t>
            </a:r>
            <a:r>
              <a:rPr lang="en-US" altLang="zh-CN" sz="1700" dirty="0"/>
              <a:t>) (“JD”)</a:t>
            </a:r>
          </a:p>
          <a:p>
            <a:pPr lvl="1"/>
            <a:r>
              <a:rPr lang="en-US" sz="1700" dirty="0"/>
              <a:t>Blueprint for the return of Hong Kong to China.</a:t>
            </a:r>
          </a:p>
          <a:p>
            <a:pPr lvl="1"/>
            <a:r>
              <a:rPr lang="en-US" sz="1700" dirty="0"/>
              <a:t>Interpretation disputed</a:t>
            </a:r>
          </a:p>
          <a:p>
            <a:r>
              <a:rPr lang="en-US" sz="2100" dirty="0"/>
              <a:t>Chinese position:</a:t>
            </a:r>
          </a:p>
          <a:p>
            <a:pPr lvl="1"/>
            <a:r>
              <a:rPr lang="en-US" sz="1700" dirty="0"/>
              <a:t>Hong Kong Autonomy consigned to discretion of the Chinese central authorities guided by the JD as an initial matter</a:t>
            </a:r>
          </a:p>
          <a:p>
            <a:pPr lvl="1"/>
            <a:r>
              <a:rPr lang="en-US" sz="1700" dirty="0"/>
              <a:t>Autonomy grounded in economic policy and rights</a:t>
            </a:r>
          </a:p>
          <a:p>
            <a:r>
              <a:rPr lang="en-US" sz="2100" dirty="0"/>
              <a:t>UK position:</a:t>
            </a:r>
          </a:p>
          <a:p>
            <a:pPr lvl="1"/>
            <a:r>
              <a:rPr lang="en-US" sz="1700" dirty="0"/>
              <a:t>HK Autonomy guaranteed in form and duration by the terms of the JD</a:t>
            </a:r>
          </a:p>
          <a:p>
            <a:pPr lvl="1"/>
            <a:r>
              <a:rPr lang="en-US" sz="1700" dirty="0"/>
              <a:t>International instrument  constrained domestic discretion at least until 2047</a:t>
            </a:r>
          </a:p>
          <a:p>
            <a:pPr lvl="1"/>
            <a:r>
              <a:rPr lang="en-US" sz="1700" dirty="0"/>
              <a:t>Autonomy grounded in civil and political rights </a:t>
            </a:r>
          </a:p>
        </p:txBody>
      </p:sp>
    </p:spTree>
    <p:extLst>
      <p:ext uri="{BB962C8B-B14F-4D97-AF65-F5344CB8AC3E}">
        <p14:creationId xmlns:p14="http://schemas.microsoft.com/office/powerpoint/2010/main" val="3531123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6DE9-90DF-EC4A-BDFE-2D8D92779FC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Sovereignty at the Center after 2019</a:t>
            </a: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Content Placeholder 10" descr="Background pattern&#10;&#10;Description automatically generated">
            <a:extLst>
              <a:ext uri="{FF2B5EF4-FFF2-40B4-BE49-F238E27FC236}">
                <a16:creationId xmlns:a16="http://schemas.microsoft.com/office/drawing/2014/main" id="{C941EABE-987C-2C46-A1B7-38D54A0CE7D0}"/>
              </a:ext>
            </a:extLst>
          </p:cNvPr>
          <p:cNvPicPr>
            <a:picLocks noGrp="1" noChangeAspect="1"/>
          </p:cNvPicPr>
          <p:nvPr>
            <p:ph idx="1"/>
          </p:nvPr>
        </p:nvPicPr>
        <p:blipFill rotWithShape="1">
          <a:blip r:embed="rId2"/>
          <a:srcRect t="3991" r="2" b="1746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43722761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DC80E-F283-B845-9706-6A6CCAD7EF56}"/>
              </a:ext>
            </a:extLst>
          </p:cNvPr>
          <p:cNvSpPr>
            <a:spLocks noGrp="1"/>
          </p:cNvSpPr>
          <p:nvPr>
            <p:ph type="title"/>
          </p:nvPr>
        </p:nvSpPr>
        <p:spPr>
          <a:xfrm>
            <a:off x="6513788" y="365125"/>
            <a:ext cx="4840010" cy="1807305"/>
          </a:xfrm>
        </p:spPr>
        <p:txBody>
          <a:bodyPr>
            <a:normAutofit/>
          </a:bodyPr>
          <a:lstStyle/>
          <a:p>
            <a:r>
              <a:rPr lang="en-US" sz="4100" dirty="0"/>
              <a:t>China:  ‘One Country’ Over ‘Two Systems’</a:t>
            </a:r>
          </a:p>
        </p:txBody>
      </p:sp>
      <p:pic>
        <p:nvPicPr>
          <p:cNvPr id="5" name="Picture 4" descr="A picture containing text, person, sky, suit&#10;&#10;Description automatically generated">
            <a:extLst>
              <a:ext uri="{FF2B5EF4-FFF2-40B4-BE49-F238E27FC236}">
                <a16:creationId xmlns:a16="http://schemas.microsoft.com/office/drawing/2014/main" id="{CF72C84F-D92D-7749-BA3B-EE3300BF233E}"/>
              </a:ext>
            </a:extLst>
          </p:cNvPr>
          <p:cNvPicPr>
            <a:picLocks noChangeAspect="1"/>
          </p:cNvPicPr>
          <p:nvPr/>
        </p:nvPicPr>
        <p:blipFill rotWithShape="1">
          <a:blip r:embed="rId2"/>
          <a:srcRect l="19797" r="929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6FAC576C-2902-7B46-975E-2BB0768FEF11}"/>
              </a:ext>
            </a:extLst>
          </p:cNvPr>
          <p:cNvSpPr>
            <a:spLocks noGrp="1"/>
          </p:cNvSpPr>
          <p:nvPr>
            <p:ph idx="1"/>
          </p:nvPr>
        </p:nvSpPr>
        <p:spPr>
          <a:xfrm>
            <a:off x="5917324" y="2172430"/>
            <a:ext cx="5436474" cy="4554191"/>
          </a:xfrm>
        </p:spPr>
        <p:txBody>
          <a:bodyPr>
            <a:normAutofit fontScale="92500" lnSpcReduction="20000"/>
          </a:bodyPr>
          <a:lstStyle/>
          <a:p>
            <a:r>
              <a:rPr lang="en-US" sz="2000" dirty="0"/>
              <a:t>Alignment of territorial sovereignty with effective control of political life: </a:t>
            </a:r>
          </a:p>
          <a:p>
            <a:pPr lvl="1"/>
            <a:r>
              <a:rPr lang="en-US" sz="1900" dirty="0"/>
              <a:t>key issue what is the system over which autonomy is possible?</a:t>
            </a:r>
          </a:p>
          <a:p>
            <a:r>
              <a:rPr lang="en-US" sz="2000" dirty="0"/>
              <a:t>Autonomy </a:t>
            </a:r>
          </a:p>
          <a:p>
            <a:pPr lvl="1"/>
            <a:r>
              <a:rPr lang="en-US" sz="2000" dirty="0"/>
              <a:t>Is a discretionary decision constrained only by the constitutional order of the state</a:t>
            </a:r>
          </a:p>
          <a:p>
            <a:pPr lvl="1"/>
            <a:r>
              <a:rPr lang="en-US" sz="2000" dirty="0"/>
              <a:t>Must be consonant with the national political-economic order</a:t>
            </a:r>
          </a:p>
          <a:p>
            <a:pPr lvl="1"/>
            <a:r>
              <a:rPr lang="en-US" sz="2000" dirty="0"/>
              <a:t>Autonomy grounded in economics (markets) but not political order</a:t>
            </a:r>
          </a:p>
          <a:p>
            <a:r>
              <a:rPr lang="en-US" sz="2000" dirty="0"/>
              <a:t>Limits</a:t>
            </a:r>
          </a:p>
          <a:p>
            <a:pPr lvl="1"/>
            <a:r>
              <a:rPr lang="en-US" sz="2000" dirty="0"/>
              <a:t>Avoids separatism</a:t>
            </a:r>
          </a:p>
          <a:p>
            <a:pPr lvl="1"/>
            <a:r>
              <a:rPr lang="en-US" sz="2000" dirty="0"/>
              <a:t>Purely internal matter</a:t>
            </a:r>
          </a:p>
          <a:p>
            <a:pPr lvl="1"/>
            <a:r>
              <a:rPr lang="en-US" sz="2000" dirty="0"/>
              <a:t>Deng Xiaoping ‘Patriots ruling Hong Kong’</a:t>
            </a:r>
          </a:p>
          <a:p>
            <a:r>
              <a:rPr lang="en-US" sz="2400" dirty="0"/>
              <a:t>Objective: </a:t>
            </a:r>
          </a:p>
          <a:p>
            <a:pPr lvl="1"/>
            <a:r>
              <a:rPr lang="en-US" sz="2000" dirty="0"/>
              <a:t>Pearl River Delta integration</a:t>
            </a:r>
          </a:p>
        </p:txBody>
      </p:sp>
    </p:spTree>
    <p:extLst>
      <p:ext uri="{BB962C8B-B14F-4D97-AF65-F5344CB8AC3E}">
        <p14:creationId xmlns:p14="http://schemas.microsoft.com/office/powerpoint/2010/main" val="2727391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CDC67F-B201-FB42-9C6C-B31420C9FCDA}"/>
              </a:ext>
            </a:extLst>
          </p:cNvPr>
          <p:cNvSpPr>
            <a:spLocks noGrp="1"/>
          </p:cNvSpPr>
          <p:nvPr>
            <p:ph type="title"/>
          </p:nvPr>
        </p:nvSpPr>
        <p:spPr>
          <a:xfrm>
            <a:off x="643467" y="321734"/>
            <a:ext cx="10905066" cy="1135737"/>
          </a:xfrm>
        </p:spPr>
        <p:txBody>
          <a:bodyPr>
            <a:normAutofit/>
          </a:bodyPr>
          <a:lstStyle/>
          <a:p>
            <a:r>
              <a:rPr lang="en-US" sz="3600"/>
              <a:t>Protestors: ‘Two Systems’ over ‘One Country’</a:t>
            </a:r>
          </a:p>
        </p:txBody>
      </p:sp>
      <p:sp>
        <p:nvSpPr>
          <p:cNvPr id="3" name="Content Placeholder 2">
            <a:extLst>
              <a:ext uri="{FF2B5EF4-FFF2-40B4-BE49-F238E27FC236}">
                <a16:creationId xmlns:a16="http://schemas.microsoft.com/office/drawing/2014/main" id="{F7B023BD-8FFA-4F40-8504-D528C3BD3552}"/>
              </a:ext>
            </a:extLst>
          </p:cNvPr>
          <p:cNvSpPr>
            <a:spLocks noGrp="1"/>
          </p:cNvSpPr>
          <p:nvPr>
            <p:ph idx="1"/>
          </p:nvPr>
        </p:nvSpPr>
        <p:spPr>
          <a:xfrm>
            <a:off x="643469" y="1782981"/>
            <a:ext cx="4008384" cy="4531872"/>
          </a:xfrm>
        </p:spPr>
        <p:txBody>
          <a:bodyPr>
            <a:normAutofit fontScale="92500" lnSpcReduction="10000"/>
          </a:bodyPr>
          <a:lstStyle/>
          <a:p>
            <a:r>
              <a:rPr lang="en-US" sz="1900" dirty="0"/>
              <a:t>Hong Kong autonomy is inherent in the formula for reunification</a:t>
            </a:r>
          </a:p>
          <a:p>
            <a:r>
              <a:rPr lang="en-US" sz="1900" dirty="0"/>
              <a:t>Respect for the evolving separate customs and traditions of HK people must not be inhibited</a:t>
            </a:r>
          </a:p>
          <a:p>
            <a:r>
              <a:rPr lang="en-US" sz="1900" dirty="0"/>
              <a:t>The baseline for that autonomy is memorialized in the JD but is not necessarily bound by its terms</a:t>
            </a:r>
          </a:p>
          <a:p>
            <a:r>
              <a:rPr lang="en-US" sz="1900" dirty="0"/>
              <a:t>international law and the protection of minorities and minority development acts autonomously;</a:t>
            </a:r>
          </a:p>
          <a:p>
            <a:r>
              <a:rPr lang="en-US" sz="1900" b="1" i="1" dirty="0">
                <a:solidFill>
                  <a:srgbClr val="C00000"/>
                </a:solidFill>
              </a:rPr>
              <a:t>Indigenization of Hong Kong people </a:t>
            </a:r>
            <a:r>
              <a:rPr lang="en-US" sz="1900" dirty="0"/>
              <a:t>with resonance to norms for the protection of indigenous rights</a:t>
            </a:r>
          </a:p>
          <a:p>
            <a:r>
              <a:rPr lang="en-US" sz="1900" dirty="0"/>
              <a:t>international community has a responsibility to protect the rights of HK people under international law.</a:t>
            </a:r>
          </a:p>
          <a:p>
            <a:endParaRPr lang="en-US" sz="1900" dirty="0"/>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calendar&#10;&#10;Description automatically generated">
            <a:extLst>
              <a:ext uri="{FF2B5EF4-FFF2-40B4-BE49-F238E27FC236}">
                <a16:creationId xmlns:a16="http://schemas.microsoft.com/office/drawing/2014/main" id="{894F9793-0E64-484E-A121-FECC472B7CBA}"/>
              </a:ext>
            </a:extLst>
          </p:cNvPr>
          <p:cNvPicPr>
            <a:picLocks noChangeAspect="1"/>
          </p:cNvPicPr>
          <p:nvPr/>
        </p:nvPicPr>
        <p:blipFill>
          <a:blip r:embed="rId2"/>
          <a:stretch>
            <a:fillRect/>
          </a:stretch>
        </p:blipFill>
        <p:spPr>
          <a:xfrm>
            <a:off x="5295320" y="1955083"/>
            <a:ext cx="6253212" cy="4017688"/>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07146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3C843-65C4-6046-A025-6F4951C848E3}"/>
              </a:ext>
            </a:extLst>
          </p:cNvPr>
          <p:cNvSpPr>
            <a:spLocks noGrp="1"/>
          </p:cNvSpPr>
          <p:nvPr>
            <p:ph type="title"/>
          </p:nvPr>
        </p:nvSpPr>
        <p:spPr>
          <a:xfrm>
            <a:off x="0" y="0"/>
            <a:ext cx="12192000" cy="950055"/>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bodyPr>
          <a:lstStyle/>
          <a:p>
            <a:r>
              <a:rPr lang="en-US" sz="3200" b="1" dirty="0"/>
              <a:t>‘Two Systems’ and ‘One Country’ Under International Normative Order</a:t>
            </a:r>
          </a:p>
        </p:txBody>
      </p:sp>
      <p:sp>
        <p:nvSpPr>
          <p:cNvPr id="4" name="Content Placeholder 3">
            <a:extLst>
              <a:ext uri="{FF2B5EF4-FFF2-40B4-BE49-F238E27FC236}">
                <a16:creationId xmlns:a16="http://schemas.microsoft.com/office/drawing/2014/main" id="{79DBF73D-59CF-8647-B90B-3EBD09C85782}"/>
              </a:ext>
            </a:extLst>
          </p:cNvPr>
          <p:cNvSpPr>
            <a:spLocks noGrp="1"/>
          </p:cNvSpPr>
          <p:nvPr>
            <p:ph sz="half" idx="1"/>
          </p:nvPr>
        </p:nvSpPr>
        <p:spPr>
          <a:xfrm>
            <a:off x="0" y="2506662"/>
            <a:ext cx="5181600" cy="4351338"/>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fontScale="85000" lnSpcReduction="20000"/>
          </a:bodyPr>
          <a:lstStyle/>
          <a:p>
            <a:r>
              <a:rPr lang="en-US" dirty="0"/>
              <a:t>Variation 1</a:t>
            </a:r>
          </a:p>
          <a:p>
            <a:pPr lvl="1"/>
            <a:r>
              <a:rPr lang="en-US" dirty="0"/>
              <a:t>Chinese territorial and ultimate sovereignty recognized</a:t>
            </a:r>
          </a:p>
          <a:p>
            <a:pPr lvl="1"/>
            <a:r>
              <a:rPr lang="en-US" dirty="0"/>
              <a:t>China elected to waive operational sovereignty as the price for reunification through peaceful means</a:t>
            </a:r>
          </a:p>
          <a:p>
            <a:pPr lvl="1"/>
            <a:r>
              <a:rPr lang="en-US" dirty="0"/>
              <a:t>That “contract” was embodied in the JD which serves as a constraint on the power of the domestic Chinese constitutional order</a:t>
            </a:r>
          </a:p>
          <a:p>
            <a:pPr lvl="1"/>
            <a:r>
              <a:rPr lang="en-US" dirty="0"/>
              <a:t>international order has the authority to intervene to ensure Chinese compliance with its international obligations under the JD</a:t>
            </a:r>
          </a:p>
          <a:p>
            <a:pPr lvl="1"/>
            <a:r>
              <a:rPr lang="en-US" dirty="0"/>
              <a:t>Ends in 2047</a:t>
            </a:r>
          </a:p>
        </p:txBody>
      </p:sp>
      <p:sp>
        <p:nvSpPr>
          <p:cNvPr id="5" name="Content Placeholder 4">
            <a:extLst>
              <a:ext uri="{FF2B5EF4-FFF2-40B4-BE49-F238E27FC236}">
                <a16:creationId xmlns:a16="http://schemas.microsoft.com/office/drawing/2014/main" id="{22C8A04F-BB20-304E-BAC2-78EB4F44F4CB}"/>
              </a:ext>
            </a:extLst>
          </p:cNvPr>
          <p:cNvSpPr>
            <a:spLocks noGrp="1"/>
          </p:cNvSpPr>
          <p:nvPr>
            <p:ph sz="half" idx="2"/>
          </p:nvPr>
        </p:nvSpPr>
        <p:spPr>
          <a:xfrm>
            <a:off x="6612924" y="2506662"/>
            <a:ext cx="5579076" cy="3810055"/>
          </a:xfr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a:normAutofit fontScale="85000" lnSpcReduction="20000"/>
          </a:bodyPr>
          <a:lstStyle/>
          <a:p>
            <a:r>
              <a:rPr lang="en-US" dirty="0"/>
              <a:t>Variation 2</a:t>
            </a:r>
          </a:p>
          <a:p>
            <a:pPr lvl="1"/>
            <a:r>
              <a:rPr lang="en-US" dirty="0"/>
              <a:t>Chinese territorial and ultimate sovereignty recognized</a:t>
            </a:r>
          </a:p>
          <a:p>
            <a:pPr lvl="1"/>
            <a:r>
              <a:rPr lang="en-US" dirty="0"/>
              <a:t>Operational sovereignty constrained by international law, principles and norms, including the principle of self-determination</a:t>
            </a:r>
          </a:p>
          <a:p>
            <a:pPr lvl="1"/>
            <a:r>
              <a:rPr lang="en-US" dirty="0"/>
              <a:t>Hong Kong’s political autonomy and constitutional order is internationalized and left to the HK people to decide</a:t>
            </a:r>
          </a:p>
          <a:p>
            <a:pPr lvl="1"/>
            <a:r>
              <a:rPr lang="en-US" dirty="0"/>
              <a:t>That autonomy guaranteed under international law</a:t>
            </a:r>
          </a:p>
          <a:p>
            <a:pPr lvl="1"/>
            <a:r>
              <a:rPr lang="en-US" dirty="0"/>
              <a:t>Autonomy is measured by distance between HK and PRC approaches to civil and political rights</a:t>
            </a:r>
          </a:p>
          <a:p>
            <a:pPr lvl="1"/>
            <a:endParaRPr lang="en-US" dirty="0"/>
          </a:p>
        </p:txBody>
      </p:sp>
    </p:spTree>
    <p:extLst>
      <p:ext uri="{BB962C8B-B14F-4D97-AF65-F5344CB8AC3E}">
        <p14:creationId xmlns:p14="http://schemas.microsoft.com/office/powerpoint/2010/main" val="367433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1190</TotalTime>
  <Words>1039</Words>
  <Application>Microsoft Macintosh PowerPoint</Application>
  <PresentationFormat>Widescreen</PresentationFormat>
  <Paragraphs>104</Paragraphs>
  <Slides>13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Hong Kong Between Sovereignties,  Autonomies, and Self-Determination</vt:lpstr>
      <vt:lpstr>Genesis of the Project</vt:lpstr>
      <vt:lpstr>The Three Faces of ‘One Country’ Two Systems’</vt:lpstr>
      <vt:lpstr>The Hong Kong Context</vt:lpstr>
      <vt:lpstr>At the Center: ‘One Country, Two Systems’ Principle</vt:lpstr>
      <vt:lpstr>Sovereignty at the Center after 2019</vt:lpstr>
      <vt:lpstr>China:  ‘One Country’ Over ‘Two Systems’</vt:lpstr>
      <vt:lpstr>Protestors: ‘Two Systems’ over ‘One Country’</vt:lpstr>
      <vt:lpstr>‘Two Systems’ and ‘One Country’ Under International Normative Order</vt:lpstr>
      <vt:lpstr>The Different Conceptions of Sovereign Ordering in the Hong Kong Context</vt:lpstr>
      <vt:lpstr>Consequences: Internally Administered Autonomy Within Sovereignty</vt:lpstr>
      <vt:lpstr>Consequences: Internationalist and Divisible Sovereignty</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Conceptualizing the Emerging Structure of Transnational Governance in the Age of Sovereignty: The Hong Kong SAR 2019-2020</dc:title>
  <dc:creator>Backer, Larry Cata</dc:creator>
  <cp:lastModifiedBy>Backer, Larry Cata</cp:lastModifiedBy>
  <cp:revision>29</cp:revision>
  <dcterms:created xsi:type="dcterms:W3CDTF">2021-09-22T20:39:26Z</dcterms:created>
  <dcterms:modified xsi:type="dcterms:W3CDTF">2022-07-15T17:33:14Z</dcterms:modified>
</cp:coreProperties>
</file>