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8" r:id="rId3"/>
    <p:sldId id="259" r:id="rId4"/>
    <p:sldId id="275" r:id="rId5"/>
    <p:sldId id="257" r:id="rId6"/>
    <p:sldId id="265" r:id="rId7"/>
    <p:sldId id="264" r:id="rId8"/>
    <p:sldId id="269" r:id="rId9"/>
    <p:sldId id="270" r:id="rId10"/>
    <p:sldId id="274" r:id="rId11"/>
    <p:sldId id="271" r:id="rId12"/>
    <p:sldId id="263" r:id="rId13"/>
    <p:sldId id="267" r:id="rId14"/>
    <p:sldId id="268" r:id="rId15"/>
    <p:sldId id="260" r:id="rId16"/>
    <p:sldId id="272" r:id="rId17"/>
    <p:sldId id="266" r:id="rId18"/>
    <p:sldId id="276"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3A373A-B675-21DA-C53D-6B5F1D74EDFA}" name="Dressler Jr., Michael Alan" initials="DJMA" userId="S::mad6577@psu.edu::e07b1ba7-7cad-4acc-b59a-11a07ad72a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0D3FF"/>
    <a:srgbClr val="FAE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8"/>
    <p:restoredTop sz="94694"/>
  </p:normalViewPr>
  <p:slideViewPr>
    <p:cSldViewPr snapToGrid="0">
      <p:cViewPr varScale="1">
        <p:scale>
          <a:sx n="121" d="100"/>
          <a:sy n="121" d="100"/>
        </p:scale>
        <p:origin x="8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8FC1B-DC6B-5643-9A37-4413310FBB34}" type="datetimeFigureOut">
              <a:rPr lang="en-US" smtClean="0"/>
              <a:t>8/30/22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F54BA-4797-7740-9EC2-064BFC904ADA}" type="slidenum">
              <a:rPr lang="en-US" smtClean="0"/>
              <a:t>‹#›</a:t>
            </a:fld>
            <a:endParaRPr lang="en-US" dirty="0"/>
          </a:p>
        </p:txBody>
      </p:sp>
    </p:spTree>
    <p:extLst>
      <p:ext uri="{BB962C8B-B14F-4D97-AF65-F5344CB8AC3E}">
        <p14:creationId xmlns:p14="http://schemas.microsoft.com/office/powerpoint/2010/main" val="969159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F54BA-4797-7740-9EC2-064BFC904ADA}" type="slidenum">
              <a:rPr lang="en-US" smtClean="0"/>
              <a:t>6</a:t>
            </a:fld>
            <a:endParaRPr lang="en-US" dirty="0"/>
          </a:p>
        </p:txBody>
      </p:sp>
    </p:spTree>
    <p:extLst>
      <p:ext uri="{BB962C8B-B14F-4D97-AF65-F5344CB8AC3E}">
        <p14:creationId xmlns:p14="http://schemas.microsoft.com/office/powerpoint/2010/main" val="1985534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DB81-4D01-4DD1-64AD-484DE1D4C5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9B577B-8959-5068-089B-BF8D6F4607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19289D-B163-DDB4-DA3E-34C9EEC64899}"/>
              </a:ext>
            </a:extLst>
          </p:cNvPr>
          <p:cNvSpPr>
            <a:spLocks noGrp="1"/>
          </p:cNvSpPr>
          <p:nvPr>
            <p:ph type="dt" sz="half" idx="10"/>
          </p:nvPr>
        </p:nvSpPr>
        <p:spPr/>
        <p:txBody>
          <a:bodyPr/>
          <a:lstStyle/>
          <a:p>
            <a:fld id="{27CE8BF4-2200-E04F-A8BD-8C1AFB82C2FA}" type="datetimeFigureOut">
              <a:rPr lang="en-US" smtClean="0"/>
              <a:t>8/30/22</a:t>
            </a:fld>
            <a:endParaRPr lang="en-US" dirty="0"/>
          </a:p>
        </p:txBody>
      </p:sp>
      <p:sp>
        <p:nvSpPr>
          <p:cNvPr id="5" name="Footer Placeholder 4">
            <a:extLst>
              <a:ext uri="{FF2B5EF4-FFF2-40B4-BE49-F238E27FC236}">
                <a16:creationId xmlns:a16="http://schemas.microsoft.com/office/drawing/2014/main" id="{912F3B6F-054F-7A57-6C2A-05F53345A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3DDDCC-3F9D-8CAD-8B54-4956F92A3411}"/>
              </a:ext>
            </a:extLst>
          </p:cNvPr>
          <p:cNvSpPr>
            <a:spLocks noGrp="1"/>
          </p:cNvSpPr>
          <p:nvPr>
            <p:ph type="sldNum" sz="quarter" idx="12"/>
          </p:nvPr>
        </p:nvSpPr>
        <p:spPr/>
        <p:txBody>
          <a:bodyPr/>
          <a:lstStyle/>
          <a:p>
            <a:fld id="{7222D61C-8FF0-BA47-AA63-C37D826B987A}" type="slidenum">
              <a:rPr lang="en-US" smtClean="0"/>
              <a:t>‹#›</a:t>
            </a:fld>
            <a:endParaRPr lang="en-US" dirty="0"/>
          </a:p>
        </p:txBody>
      </p:sp>
    </p:spTree>
    <p:extLst>
      <p:ext uri="{BB962C8B-B14F-4D97-AF65-F5344CB8AC3E}">
        <p14:creationId xmlns:p14="http://schemas.microsoft.com/office/powerpoint/2010/main" val="419549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276B8-4468-8E29-237B-574B65EEFE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F0FF6B-F4BD-2C85-E14C-F465B72799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39B6E-2759-44CD-AFFE-124EBDD31EE3}"/>
              </a:ext>
            </a:extLst>
          </p:cNvPr>
          <p:cNvSpPr>
            <a:spLocks noGrp="1"/>
          </p:cNvSpPr>
          <p:nvPr>
            <p:ph type="dt" sz="half" idx="10"/>
          </p:nvPr>
        </p:nvSpPr>
        <p:spPr/>
        <p:txBody>
          <a:bodyPr/>
          <a:lstStyle/>
          <a:p>
            <a:fld id="{27CE8BF4-2200-E04F-A8BD-8C1AFB82C2FA}" type="datetimeFigureOut">
              <a:rPr lang="en-US" smtClean="0"/>
              <a:t>8/30/22</a:t>
            </a:fld>
            <a:endParaRPr lang="en-US" dirty="0"/>
          </a:p>
        </p:txBody>
      </p:sp>
      <p:sp>
        <p:nvSpPr>
          <p:cNvPr id="5" name="Footer Placeholder 4">
            <a:extLst>
              <a:ext uri="{FF2B5EF4-FFF2-40B4-BE49-F238E27FC236}">
                <a16:creationId xmlns:a16="http://schemas.microsoft.com/office/drawing/2014/main" id="{26455584-48E9-A16C-3376-E51297271F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C7BB12-20D0-1FBF-5131-F9555490D289}"/>
              </a:ext>
            </a:extLst>
          </p:cNvPr>
          <p:cNvSpPr>
            <a:spLocks noGrp="1"/>
          </p:cNvSpPr>
          <p:nvPr>
            <p:ph type="sldNum" sz="quarter" idx="12"/>
          </p:nvPr>
        </p:nvSpPr>
        <p:spPr/>
        <p:txBody>
          <a:bodyPr/>
          <a:lstStyle/>
          <a:p>
            <a:fld id="{7222D61C-8FF0-BA47-AA63-C37D826B987A}" type="slidenum">
              <a:rPr lang="en-US" smtClean="0"/>
              <a:t>‹#›</a:t>
            </a:fld>
            <a:endParaRPr lang="en-US" dirty="0"/>
          </a:p>
        </p:txBody>
      </p:sp>
    </p:spTree>
    <p:extLst>
      <p:ext uri="{BB962C8B-B14F-4D97-AF65-F5344CB8AC3E}">
        <p14:creationId xmlns:p14="http://schemas.microsoft.com/office/powerpoint/2010/main" val="525215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DCB11E-1F23-D170-B29D-E6174E0403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90C516-D4EC-F61E-614C-0925BAB68E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CE595-B2CA-BC77-AB2E-6BCEE3AD1F2A}"/>
              </a:ext>
            </a:extLst>
          </p:cNvPr>
          <p:cNvSpPr>
            <a:spLocks noGrp="1"/>
          </p:cNvSpPr>
          <p:nvPr>
            <p:ph type="dt" sz="half" idx="10"/>
          </p:nvPr>
        </p:nvSpPr>
        <p:spPr/>
        <p:txBody>
          <a:bodyPr/>
          <a:lstStyle/>
          <a:p>
            <a:fld id="{27CE8BF4-2200-E04F-A8BD-8C1AFB82C2FA}" type="datetimeFigureOut">
              <a:rPr lang="en-US" smtClean="0"/>
              <a:t>8/30/22</a:t>
            </a:fld>
            <a:endParaRPr lang="en-US" dirty="0"/>
          </a:p>
        </p:txBody>
      </p:sp>
      <p:sp>
        <p:nvSpPr>
          <p:cNvPr id="5" name="Footer Placeholder 4">
            <a:extLst>
              <a:ext uri="{FF2B5EF4-FFF2-40B4-BE49-F238E27FC236}">
                <a16:creationId xmlns:a16="http://schemas.microsoft.com/office/drawing/2014/main" id="{9C934900-A535-860C-8181-82959116D8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34A71-54B2-A835-AADD-6427EE933717}"/>
              </a:ext>
            </a:extLst>
          </p:cNvPr>
          <p:cNvSpPr>
            <a:spLocks noGrp="1"/>
          </p:cNvSpPr>
          <p:nvPr>
            <p:ph type="sldNum" sz="quarter" idx="12"/>
          </p:nvPr>
        </p:nvSpPr>
        <p:spPr/>
        <p:txBody>
          <a:bodyPr/>
          <a:lstStyle/>
          <a:p>
            <a:fld id="{7222D61C-8FF0-BA47-AA63-C37D826B987A}" type="slidenum">
              <a:rPr lang="en-US" smtClean="0"/>
              <a:t>‹#›</a:t>
            </a:fld>
            <a:endParaRPr lang="en-US" dirty="0"/>
          </a:p>
        </p:txBody>
      </p:sp>
    </p:spTree>
    <p:extLst>
      <p:ext uri="{BB962C8B-B14F-4D97-AF65-F5344CB8AC3E}">
        <p14:creationId xmlns:p14="http://schemas.microsoft.com/office/powerpoint/2010/main" val="151972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6E9B-8874-8B48-D294-A929E46091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78981C-4021-0F02-AA89-A90C558E0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A848D8-1405-A85B-2F83-6A480B51F36E}"/>
              </a:ext>
            </a:extLst>
          </p:cNvPr>
          <p:cNvSpPr>
            <a:spLocks noGrp="1"/>
          </p:cNvSpPr>
          <p:nvPr>
            <p:ph type="dt" sz="half" idx="10"/>
          </p:nvPr>
        </p:nvSpPr>
        <p:spPr/>
        <p:txBody>
          <a:bodyPr/>
          <a:lstStyle/>
          <a:p>
            <a:fld id="{27CE8BF4-2200-E04F-A8BD-8C1AFB82C2FA}" type="datetimeFigureOut">
              <a:rPr lang="en-US" smtClean="0"/>
              <a:t>8/30/22</a:t>
            </a:fld>
            <a:endParaRPr lang="en-US" dirty="0"/>
          </a:p>
        </p:txBody>
      </p:sp>
      <p:sp>
        <p:nvSpPr>
          <p:cNvPr id="5" name="Footer Placeholder 4">
            <a:extLst>
              <a:ext uri="{FF2B5EF4-FFF2-40B4-BE49-F238E27FC236}">
                <a16:creationId xmlns:a16="http://schemas.microsoft.com/office/drawing/2014/main" id="{A923A0DD-DFE9-2844-F302-CF3CF4583D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B1DF6E-C0F6-EDE5-B3CC-BCA011BF9616}"/>
              </a:ext>
            </a:extLst>
          </p:cNvPr>
          <p:cNvSpPr>
            <a:spLocks noGrp="1"/>
          </p:cNvSpPr>
          <p:nvPr>
            <p:ph type="sldNum" sz="quarter" idx="12"/>
          </p:nvPr>
        </p:nvSpPr>
        <p:spPr/>
        <p:txBody>
          <a:bodyPr/>
          <a:lstStyle/>
          <a:p>
            <a:fld id="{7222D61C-8FF0-BA47-AA63-C37D826B987A}" type="slidenum">
              <a:rPr lang="en-US" smtClean="0"/>
              <a:t>‹#›</a:t>
            </a:fld>
            <a:endParaRPr lang="en-US" dirty="0"/>
          </a:p>
        </p:txBody>
      </p:sp>
    </p:spTree>
    <p:extLst>
      <p:ext uri="{BB962C8B-B14F-4D97-AF65-F5344CB8AC3E}">
        <p14:creationId xmlns:p14="http://schemas.microsoft.com/office/powerpoint/2010/main" val="209149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4650-C3AB-9010-BA29-192B325E98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245698-DEB5-4B50-A87F-76C6728BD8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0643A-8EA9-9A7A-802F-8A380D0DBE83}"/>
              </a:ext>
            </a:extLst>
          </p:cNvPr>
          <p:cNvSpPr>
            <a:spLocks noGrp="1"/>
          </p:cNvSpPr>
          <p:nvPr>
            <p:ph type="dt" sz="half" idx="10"/>
          </p:nvPr>
        </p:nvSpPr>
        <p:spPr/>
        <p:txBody>
          <a:bodyPr/>
          <a:lstStyle/>
          <a:p>
            <a:fld id="{27CE8BF4-2200-E04F-A8BD-8C1AFB82C2FA}" type="datetimeFigureOut">
              <a:rPr lang="en-US" smtClean="0"/>
              <a:t>8/30/22</a:t>
            </a:fld>
            <a:endParaRPr lang="en-US" dirty="0"/>
          </a:p>
        </p:txBody>
      </p:sp>
      <p:sp>
        <p:nvSpPr>
          <p:cNvPr id="5" name="Footer Placeholder 4">
            <a:extLst>
              <a:ext uri="{FF2B5EF4-FFF2-40B4-BE49-F238E27FC236}">
                <a16:creationId xmlns:a16="http://schemas.microsoft.com/office/drawing/2014/main" id="{D159F348-04A6-23AD-6232-F06C576623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65AEE-40C5-7F03-45B2-E55B918D16B9}"/>
              </a:ext>
            </a:extLst>
          </p:cNvPr>
          <p:cNvSpPr>
            <a:spLocks noGrp="1"/>
          </p:cNvSpPr>
          <p:nvPr>
            <p:ph type="sldNum" sz="quarter" idx="12"/>
          </p:nvPr>
        </p:nvSpPr>
        <p:spPr/>
        <p:txBody>
          <a:bodyPr/>
          <a:lstStyle/>
          <a:p>
            <a:fld id="{7222D61C-8FF0-BA47-AA63-C37D826B987A}" type="slidenum">
              <a:rPr lang="en-US" smtClean="0"/>
              <a:t>‹#›</a:t>
            </a:fld>
            <a:endParaRPr lang="en-US" dirty="0"/>
          </a:p>
        </p:txBody>
      </p:sp>
    </p:spTree>
    <p:extLst>
      <p:ext uri="{BB962C8B-B14F-4D97-AF65-F5344CB8AC3E}">
        <p14:creationId xmlns:p14="http://schemas.microsoft.com/office/powerpoint/2010/main" val="352090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C249E-239B-E2B8-3412-19E3A79A86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256DA2-1711-5C94-6874-1589E228B1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6F7A09-5597-2041-D254-39987C43AB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1A6F7A-32FE-EDC3-0A1E-F40F52BBCBFF}"/>
              </a:ext>
            </a:extLst>
          </p:cNvPr>
          <p:cNvSpPr>
            <a:spLocks noGrp="1"/>
          </p:cNvSpPr>
          <p:nvPr>
            <p:ph type="dt" sz="half" idx="10"/>
          </p:nvPr>
        </p:nvSpPr>
        <p:spPr/>
        <p:txBody>
          <a:bodyPr/>
          <a:lstStyle/>
          <a:p>
            <a:fld id="{27CE8BF4-2200-E04F-A8BD-8C1AFB82C2FA}" type="datetimeFigureOut">
              <a:rPr lang="en-US" smtClean="0"/>
              <a:t>8/30/22</a:t>
            </a:fld>
            <a:endParaRPr lang="en-US" dirty="0"/>
          </a:p>
        </p:txBody>
      </p:sp>
      <p:sp>
        <p:nvSpPr>
          <p:cNvPr id="6" name="Footer Placeholder 5">
            <a:extLst>
              <a:ext uri="{FF2B5EF4-FFF2-40B4-BE49-F238E27FC236}">
                <a16:creationId xmlns:a16="http://schemas.microsoft.com/office/drawing/2014/main" id="{B588A04D-4318-401E-8A5D-3AB0C70F70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37830A-3C0E-A452-37AA-8E038A86B953}"/>
              </a:ext>
            </a:extLst>
          </p:cNvPr>
          <p:cNvSpPr>
            <a:spLocks noGrp="1"/>
          </p:cNvSpPr>
          <p:nvPr>
            <p:ph type="sldNum" sz="quarter" idx="12"/>
          </p:nvPr>
        </p:nvSpPr>
        <p:spPr/>
        <p:txBody>
          <a:bodyPr/>
          <a:lstStyle/>
          <a:p>
            <a:fld id="{7222D61C-8FF0-BA47-AA63-C37D826B987A}" type="slidenum">
              <a:rPr lang="en-US" smtClean="0"/>
              <a:t>‹#›</a:t>
            </a:fld>
            <a:endParaRPr lang="en-US" dirty="0"/>
          </a:p>
        </p:txBody>
      </p:sp>
    </p:spTree>
    <p:extLst>
      <p:ext uri="{BB962C8B-B14F-4D97-AF65-F5344CB8AC3E}">
        <p14:creationId xmlns:p14="http://schemas.microsoft.com/office/powerpoint/2010/main" val="199436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7573-783A-A5AD-F51A-C4F4BBE33C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4290C5-0394-39AC-5747-289F0DA54D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BD6C06-38FB-5AF0-617A-478EB67469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676CD-B86B-751A-239A-B38C55A484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8A4E09-3AEB-F684-73C2-CE8D26EE8A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969C82-63E6-6694-C040-99E329A673C2}"/>
              </a:ext>
            </a:extLst>
          </p:cNvPr>
          <p:cNvSpPr>
            <a:spLocks noGrp="1"/>
          </p:cNvSpPr>
          <p:nvPr>
            <p:ph type="dt" sz="half" idx="10"/>
          </p:nvPr>
        </p:nvSpPr>
        <p:spPr/>
        <p:txBody>
          <a:bodyPr/>
          <a:lstStyle/>
          <a:p>
            <a:fld id="{27CE8BF4-2200-E04F-A8BD-8C1AFB82C2FA}" type="datetimeFigureOut">
              <a:rPr lang="en-US" smtClean="0"/>
              <a:t>8/30/22</a:t>
            </a:fld>
            <a:endParaRPr lang="en-US" dirty="0"/>
          </a:p>
        </p:txBody>
      </p:sp>
      <p:sp>
        <p:nvSpPr>
          <p:cNvPr id="8" name="Footer Placeholder 7">
            <a:extLst>
              <a:ext uri="{FF2B5EF4-FFF2-40B4-BE49-F238E27FC236}">
                <a16:creationId xmlns:a16="http://schemas.microsoft.com/office/drawing/2014/main" id="{B3E076DC-124E-F467-5D1F-083DCB9870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496B44C-294A-5D18-5FDC-A6A022125A71}"/>
              </a:ext>
            </a:extLst>
          </p:cNvPr>
          <p:cNvSpPr>
            <a:spLocks noGrp="1"/>
          </p:cNvSpPr>
          <p:nvPr>
            <p:ph type="sldNum" sz="quarter" idx="12"/>
          </p:nvPr>
        </p:nvSpPr>
        <p:spPr/>
        <p:txBody>
          <a:bodyPr/>
          <a:lstStyle/>
          <a:p>
            <a:fld id="{7222D61C-8FF0-BA47-AA63-C37D826B987A}" type="slidenum">
              <a:rPr lang="en-US" smtClean="0"/>
              <a:t>‹#›</a:t>
            </a:fld>
            <a:endParaRPr lang="en-US" dirty="0"/>
          </a:p>
        </p:txBody>
      </p:sp>
    </p:spTree>
    <p:extLst>
      <p:ext uri="{BB962C8B-B14F-4D97-AF65-F5344CB8AC3E}">
        <p14:creationId xmlns:p14="http://schemas.microsoft.com/office/powerpoint/2010/main" val="942584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795B-6DF6-185F-1ECF-3C75B0797A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F51691-2988-D42D-1423-C613142F0FFC}"/>
              </a:ext>
            </a:extLst>
          </p:cNvPr>
          <p:cNvSpPr>
            <a:spLocks noGrp="1"/>
          </p:cNvSpPr>
          <p:nvPr>
            <p:ph type="dt" sz="half" idx="10"/>
          </p:nvPr>
        </p:nvSpPr>
        <p:spPr/>
        <p:txBody>
          <a:bodyPr/>
          <a:lstStyle/>
          <a:p>
            <a:fld id="{27CE8BF4-2200-E04F-A8BD-8C1AFB82C2FA}" type="datetimeFigureOut">
              <a:rPr lang="en-US" smtClean="0"/>
              <a:t>8/30/22</a:t>
            </a:fld>
            <a:endParaRPr lang="en-US" dirty="0"/>
          </a:p>
        </p:txBody>
      </p:sp>
      <p:sp>
        <p:nvSpPr>
          <p:cNvPr id="4" name="Footer Placeholder 3">
            <a:extLst>
              <a:ext uri="{FF2B5EF4-FFF2-40B4-BE49-F238E27FC236}">
                <a16:creationId xmlns:a16="http://schemas.microsoft.com/office/drawing/2014/main" id="{C1348AF6-9BAD-9E06-94DE-4AAD106ABC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0A0A60B-B3FB-6D85-EEC3-16E3294E6EBB}"/>
              </a:ext>
            </a:extLst>
          </p:cNvPr>
          <p:cNvSpPr>
            <a:spLocks noGrp="1"/>
          </p:cNvSpPr>
          <p:nvPr>
            <p:ph type="sldNum" sz="quarter" idx="12"/>
          </p:nvPr>
        </p:nvSpPr>
        <p:spPr/>
        <p:txBody>
          <a:bodyPr/>
          <a:lstStyle/>
          <a:p>
            <a:fld id="{7222D61C-8FF0-BA47-AA63-C37D826B987A}" type="slidenum">
              <a:rPr lang="en-US" smtClean="0"/>
              <a:t>‹#›</a:t>
            </a:fld>
            <a:endParaRPr lang="en-US" dirty="0"/>
          </a:p>
        </p:txBody>
      </p:sp>
    </p:spTree>
    <p:extLst>
      <p:ext uri="{BB962C8B-B14F-4D97-AF65-F5344CB8AC3E}">
        <p14:creationId xmlns:p14="http://schemas.microsoft.com/office/powerpoint/2010/main" val="1220045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750FAB-8A2A-E0F9-272E-623D42521504}"/>
              </a:ext>
            </a:extLst>
          </p:cNvPr>
          <p:cNvSpPr>
            <a:spLocks noGrp="1"/>
          </p:cNvSpPr>
          <p:nvPr>
            <p:ph type="dt" sz="half" idx="10"/>
          </p:nvPr>
        </p:nvSpPr>
        <p:spPr/>
        <p:txBody>
          <a:bodyPr/>
          <a:lstStyle/>
          <a:p>
            <a:fld id="{27CE8BF4-2200-E04F-A8BD-8C1AFB82C2FA}" type="datetimeFigureOut">
              <a:rPr lang="en-US" smtClean="0"/>
              <a:t>8/30/22</a:t>
            </a:fld>
            <a:endParaRPr lang="en-US" dirty="0"/>
          </a:p>
        </p:txBody>
      </p:sp>
      <p:sp>
        <p:nvSpPr>
          <p:cNvPr id="3" name="Footer Placeholder 2">
            <a:extLst>
              <a:ext uri="{FF2B5EF4-FFF2-40B4-BE49-F238E27FC236}">
                <a16:creationId xmlns:a16="http://schemas.microsoft.com/office/drawing/2014/main" id="{9D93B959-3EB3-E7A9-520B-B2541B5E825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B232AC-CE85-E16C-507D-6AD8FC9C67B6}"/>
              </a:ext>
            </a:extLst>
          </p:cNvPr>
          <p:cNvSpPr>
            <a:spLocks noGrp="1"/>
          </p:cNvSpPr>
          <p:nvPr>
            <p:ph type="sldNum" sz="quarter" idx="12"/>
          </p:nvPr>
        </p:nvSpPr>
        <p:spPr/>
        <p:txBody>
          <a:bodyPr/>
          <a:lstStyle/>
          <a:p>
            <a:fld id="{7222D61C-8FF0-BA47-AA63-C37D826B987A}" type="slidenum">
              <a:rPr lang="en-US" smtClean="0"/>
              <a:t>‹#›</a:t>
            </a:fld>
            <a:endParaRPr lang="en-US" dirty="0"/>
          </a:p>
        </p:txBody>
      </p:sp>
    </p:spTree>
    <p:extLst>
      <p:ext uri="{BB962C8B-B14F-4D97-AF65-F5344CB8AC3E}">
        <p14:creationId xmlns:p14="http://schemas.microsoft.com/office/powerpoint/2010/main" val="949611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EBB7E-7A6C-5EEA-63DF-F53A90FED3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D6082E-09F1-CEA8-1E43-FCD61572B2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ECB03-A345-7D87-00D4-27A264E77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D1B5D-F69C-9E8D-D7AA-EC2CA982D106}"/>
              </a:ext>
            </a:extLst>
          </p:cNvPr>
          <p:cNvSpPr>
            <a:spLocks noGrp="1"/>
          </p:cNvSpPr>
          <p:nvPr>
            <p:ph type="dt" sz="half" idx="10"/>
          </p:nvPr>
        </p:nvSpPr>
        <p:spPr/>
        <p:txBody>
          <a:bodyPr/>
          <a:lstStyle/>
          <a:p>
            <a:fld id="{27CE8BF4-2200-E04F-A8BD-8C1AFB82C2FA}" type="datetimeFigureOut">
              <a:rPr lang="en-US" smtClean="0"/>
              <a:t>8/30/22</a:t>
            </a:fld>
            <a:endParaRPr lang="en-US" dirty="0"/>
          </a:p>
        </p:txBody>
      </p:sp>
      <p:sp>
        <p:nvSpPr>
          <p:cNvPr id="6" name="Footer Placeholder 5">
            <a:extLst>
              <a:ext uri="{FF2B5EF4-FFF2-40B4-BE49-F238E27FC236}">
                <a16:creationId xmlns:a16="http://schemas.microsoft.com/office/drawing/2014/main" id="{025380AC-68EE-D15C-B7C4-1CAE3FED15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768330-6394-DF50-0072-68A6C4BA539E}"/>
              </a:ext>
            </a:extLst>
          </p:cNvPr>
          <p:cNvSpPr>
            <a:spLocks noGrp="1"/>
          </p:cNvSpPr>
          <p:nvPr>
            <p:ph type="sldNum" sz="quarter" idx="12"/>
          </p:nvPr>
        </p:nvSpPr>
        <p:spPr/>
        <p:txBody>
          <a:bodyPr/>
          <a:lstStyle/>
          <a:p>
            <a:fld id="{7222D61C-8FF0-BA47-AA63-C37D826B987A}" type="slidenum">
              <a:rPr lang="en-US" smtClean="0"/>
              <a:t>‹#›</a:t>
            </a:fld>
            <a:endParaRPr lang="en-US" dirty="0"/>
          </a:p>
        </p:txBody>
      </p:sp>
    </p:spTree>
    <p:extLst>
      <p:ext uri="{BB962C8B-B14F-4D97-AF65-F5344CB8AC3E}">
        <p14:creationId xmlns:p14="http://schemas.microsoft.com/office/powerpoint/2010/main" val="144173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D1BB-4353-F0B5-7329-479A620BEF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FC9EEF-3F1B-3556-38AF-B479E10076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F312504-EB05-B051-A808-50EEF2086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391A2D-9BE4-37F4-D930-AAC7D9E76B48}"/>
              </a:ext>
            </a:extLst>
          </p:cNvPr>
          <p:cNvSpPr>
            <a:spLocks noGrp="1"/>
          </p:cNvSpPr>
          <p:nvPr>
            <p:ph type="dt" sz="half" idx="10"/>
          </p:nvPr>
        </p:nvSpPr>
        <p:spPr/>
        <p:txBody>
          <a:bodyPr/>
          <a:lstStyle/>
          <a:p>
            <a:fld id="{27CE8BF4-2200-E04F-A8BD-8C1AFB82C2FA}" type="datetimeFigureOut">
              <a:rPr lang="en-US" smtClean="0"/>
              <a:t>8/30/22</a:t>
            </a:fld>
            <a:endParaRPr lang="en-US" dirty="0"/>
          </a:p>
        </p:txBody>
      </p:sp>
      <p:sp>
        <p:nvSpPr>
          <p:cNvPr id="6" name="Footer Placeholder 5">
            <a:extLst>
              <a:ext uri="{FF2B5EF4-FFF2-40B4-BE49-F238E27FC236}">
                <a16:creationId xmlns:a16="http://schemas.microsoft.com/office/drawing/2014/main" id="{869632A3-2176-ABC8-0599-39B51AB2C6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4E1C30-9E42-42E2-C7FE-B8A15F4A28F2}"/>
              </a:ext>
            </a:extLst>
          </p:cNvPr>
          <p:cNvSpPr>
            <a:spLocks noGrp="1"/>
          </p:cNvSpPr>
          <p:nvPr>
            <p:ph type="sldNum" sz="quarter" idx="12"/>
          </p:nvPr>
        </p:nvSpPr>
        <p:spPr/>
        <p:txBody>
          <a:bodyPr/>
          <a:lstStyle/>
          <a:p>
            <a:fld id="{7222D61C-8FF0-BA47-AA63-C37D826B987A}" type="slidenum">
              <a:rPr lang="en-US" smtClean="0"/>
              <a:t>‹#›</a:t>
            </a:fld>
            <a:endParaRPr lang="en-US" dirty="0"/>
          </a:p>
        </p:txBody>
      </p:sp>
    </p:spTree>
    <p:extLst>
      <p:ext uri="{BB962C8B-B14F-4D97-AF65-F5344CB8AC3E}">
        <p14:creationId xmlns:p14="http://schemas.microsoft.com/office/powerpoint/2010/main" val="288246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644"/>
            <a:lum/>
          </a:blip>
          <a:srcRect/>
          <a:stretch>
            <a:fillRect t="-49000" b="-4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85D82-D1EE-99B5-90DA-094D80081A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2A73C7-DD4F-6D9B-195B-B2F9C2B339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484DB-3CAE-1181-77B2-7FD30C4586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E8BF4-2200-E04F-A8BD-8C1AFB82C2FA}" type="datetimeFigureOut">
              <a:rPr lang="en-US" smtClean="0"/>
              <a:t>8/30/22</a:t>
            </a:fld>
            <a:endParaRPr lang="en-US" dirty="0"/>
          </a:p>
        </p:txBody>
      </p:sp>
      <p:sp>
        <p:nvSpPr>
          <p:cNvPr id="5" name="Footer Placeholder 4">
            <a:extLst>
              <a:ext uri="{FF2B5EF4-FFF2-40B4-BE49-F238E27FC236}">
                <a16:creationId xmlns:a16="http://schemas.microsoft.com/office/drawing/2014/main" id="{EC7F853D-4C7B-8E96-0E9E-65DB0E929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AE1BE7-FAD1-FBC9-3DD1-4C8EE2F9E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2D61C-8FF0-BA47-AA63-C37D826B987A}" type="slidenum">
              <a:rPr lang="en-US" smtClean="0"/>
              <a:t>‹#›</a:t>
            </a:fld>
            <a:endParaRPr lang="en-US" dirty="0"/>
          </a:p>
        </p:txBody>
      </p:sp>
    </p:spTree>
    <p:extLst>
      <p:ext uri="{BB962C8B-B14F-4D97-AF65-F5344CB8AC3E}">
        <p14:creationId xmlns:p14="http://schemas.microsoft.com/office/powerpoint/2010/main" val="214826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ritannica.com/topic/commune-medieval-Western-Europe"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dollskill.com/products/prideful-life-traitor-boots?keyword=&amp;matchtype=&amp;product_id=S746861&amp;ad_group=132692373101&amp;target_id=pla-1647199083507&amp;gclid=CjwKCAjwgaeYBhBAEiwAvMgp2s7Fzbc3cEK5ZLa5wypdI_DSiTyBEE66ReBDIs0knc34rbdy8QSUzBoCLP4QAvD_BwE&amp;gclid=CjwKCAjwgaeYBhBAEiwAvMgp2s7Fzbc3cEK5ZLa5wypdI_DSiTyBEE66ReBDIs0knc34rbdy8QSUzBoCLP4QAvD_BwE"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nytimes.com/2016/04/03/world/americas/guatemalan-womens-claims-put-focus-on-canadian-firms-conduct-abroad.html" TargetMode="Externa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opendemocracy.net/en/prosecutors-human-rights-defenders-of-violators/"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http://www.defendersorviolators.info/abuse-of-powers-by-prosecutor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9000" b="-4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19CC-3EC4-9186-F492-1AF0ABFC620F}"/>
              </a:ext>
            </a:extLst>
          </p:cNvPr>
          <p:cNvSpPr>
            <a:spLocks noGrp="1"/>
          </p:cNvSpPr>
          <p:nvPr>
            <p:ph type="ctrTitle"/>
          </p:nvPr>
        </p:nvSpPr>
        <p:spPr>
          <a:xfrm>
            <a:off x="1" y="-1"/>
            <a:ext cx="2767914" cy="6857999"/>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a:noAutofit/>
          </a:bodyPr>
          <a:lstStyle/>
          <a:p>
            <a:r>
              <a:rPr lang="en-US" sz="3200" i="1" dirty="0"/>
              <a:t>The in/exclusiveness of law soft law instruments in international business and human rights (IBHR): </a:t>
            </a:r>
            <a:br>
              <a:rPr lang="en-US" sz="3200" dirty="0"/>
            </a:br>
            <a:r>
              <a:rPr lang="en-US" sz="2400" dirty="0"/>
              <a:t>Form and Function in the UN Guiding Principles for Business and Human Rights and the Framework Principles on Human Rights and the Environment </a:t>
            </a:r>
          </a:p>
        </p:txBody>
      </p:sp>
      <p:sp>
        <p:nvSpPr>
          <p:cNvPr id="3" name="Subtitle 2">
            <a:extLst>
              <a:ext uri="{FF2B5EF4-FFF2-40B4-BE49-F238E27FC236}">
                <a16:creationId xmlns:a16="http://schemas.microsoft.com/office/drawing/2014/main" id="{3164F23C-5D9E-E566-529D-00CF5E341B1B}"/>
              </a:ext>
            </a:extLst>
          </p:cNvPr>
          <p:cNvSpPr>
            <a:spLocks noGrp="1"/>
          </p:cNvSpPr>
          <p:nvPr>
            <p:ph type="subTitle" idx="1"/>
          </p:nvPr>
        </p:nvSpPr>
        <p:spPr>
          <a:xfrm>
            <a:off x="9650626" y="0"/>
            <a:ext cx="2541373" cy="6858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a:bodyPr>
          <a:lstStyle/>
          <a:p>
            <a:r>
              <a:rPr lang="en-US" dirty="0"/>
              <a:t>Larry Catá Backer </a:t>
            </a:r>
          </a:p>
          <a:p>
            <a:r>
              <a:rPr lang="en-US" dirty="0"/>
              <a:t>(</a:t>
            </a:r>
            <a:r>
              <a:rPr lang="zh-CN" altLang="en-US" dirty="0"/>
              <a:t>白 轲</a:t>
            </a:r>
            <a:r>
              <a:rPr lang="en-US" altLang="zh-CN" dirty="0"/>
              <a:t>)</a:t>
            </a:r>
            <a:br>
              <a:rPr lang="en-US" altLang="zh-CN" dirty="0"/>
            </a:br>
            <a:r>
              <a:rPr lang="en-US" sz="1600" i="1" dirty="0"/>
              <a:t>W. Richard and Mary Eshelman Faculty Scholar; Professor of Law and International Affairs</a:t>
            </a:r>
            <a:r>
              <a:rPr lang="en-US" sz="1600" dirty="0"/>
              <a:t>; Pennsylvania State University | 239 Lewis Katz Building, University Park, PA 16802 </a:t>
            </a:r>
          </a:p>
          <a:p>
            <a:r>
              <a:rPr lang="en-US" sz="1800" b="1" dirty="0">
                <a:solidFill>
                  <a:srgbClr val="FF0000"/>
                </a:solidFill>
              </a:rPr>
              <a:t>Presentation for the </a:t>
            </a:r>
          </a:p>
          <a:p>
            <a:r>
              <a:rPr lang="en-US" dirty="0"/>
              <a:t>IBHR IG Workshop</a:t>
            </a:r>
          </a:p>
          <a:p>
            <a:r>
              <a:rPr lang="en-US" sz="2000" i="1" dirty="0"/>
              <a:t>(IN/EX-clusiveness through the lens of International Business and Human Rights)</a:t>
            </a:r>
          </a:p>
          <a:p>
            <a:r>
              <a:rPr lang="en-US" sz="1800" dirty="0"/>
              <a:t>Annual Conference of the European Society of International Law Utrecht University</a:t>
            </a:r>
          </a:p>
          <a:p>
            <a:r>
              <a:rPr lang="en-US" sz="1800" dirty="0"/>
              <a:t>1 September 2022 </a:t>
            </a:r>
          </a:p>
          <a:p>
            <a:r>
              <a:rPr lang="en-US" sz="1200" dirty="0"/>
              <a:t>Pix: </a:t>
            </a:r>
            <a:r>
              <a:rPr lang="en-US" sz="1200" i="1" dirty="0"/>
              <a:t>Les </a:t>
            </a:r>
            <a:r>
              <a:rPr lang="en-US" sz="1200" i="1" dirty="0">
                <a:hlinkClick r:id="rId3"/>
              </a:rPr>
              <a:t>Très Riches Heures du duc de Berry</a:t>
            </a:r>
            <a:r>
              <a:rPr lang="en-US" sz="1200" dirty="0"/>
              <a:t>, (Limbourg brothers, c1416)</a:t>
            </a:r>
          </a:p>
        </p:txBody>
      </p:sp>
    </p:spTree>
    <p:extLst>
      <p:ext uri="{BB962C8B-B14F-4D97-AF65-F5344CB8AC3E}">
        <p14:creationId xmlns:p14="http://schemas.microsoft.com/office/powerpoint/2010/main" val="405612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207C-EAFD-14EB-0BC5-197CB60F1BC3}"/>
              </a:ext>
            </a:extLst>
          </p:cNvPr>
          <p:cNvSpPr>
            <a:spLocks noGrp="1"/>
          </p:cNvSpPr>
          <p:nvPr>
            <p:ph type="title"/>
          </p:nvPr>
        </p:nvSpPr>
        <p:spPr>
          <a:xfrm>
            <a:off x="0" y="18256"/>
            <a:ext cx="8130746" cy="1069140"/>
          </a:xfrm>
        </p:spPr>
        <p:txBody>
          <a:bodyPr>
            <a:normAutofit/>
          </a:bodyPr>
          <a:lstStyle/>
          <a:p>
            <a:r>
              <a:rPr lang="en-US" dirty="0"/>
              <a:t>UNGPs—An In- Ex-clusion Analysis</a:t>
            </a:r>
          </a:p>
        </p:txBody>
      </p:sp>
      <p:sp>
        <p:nvSpPr>
          <p:cNvPr id="3" name="Content Placeholder 2">
            <a:extLst>
              <a:ext uri="{FF2B5EF4-FFF2-40B4-BE49-F238E27FC236}">
                <a16:creationId xmlns:a16="http://schemas.microsoft.com/office/drawing/2014/main" id="{529B9893-2F3C-ADBC-1AEC-82FBC290D574}"/>
              </a:ext>
            </a:extLst>
          </p:cNvPr>
          <p:cNvSpPr>
            <a:spLocks noGrp="1"/>
          </p:cNvSpPr>
          <p:nvPr>
            <p:ph sz="half" idx="1"/>
          </p:nvPr>
        </p:nvSpPr>
        <p:spPr>
          <a:xfrm>
            <a:off x="0" y="1186250"/>
            <a:ext cx="5758249" cy="5653494"/>
          </a:xfrm>
          <a:solidFill>
            <a:srgbClr val="D0D3FF">
              <a:alpha val="31972"/>
            </a:srgbClr>
          </a:solidFill>
        </p:spPr>
        <p:txBody>
          <a:bodyPr>
            <a:normAutofit fontScale="77500" lnSpcReduction="20000"/>
          </a:bodyPr>
          <a:lstStyle/>
          <a:p>
            <a:r>
              <a:rPr lang="en-US" dirty="0"/>
              <a:t>Jurisditio </a:t>
            </a:r>
          </a:p>
          <a:p>
            <a:pPr lvl="1"/>
            <a:r>
              <a:rPr lang="en-US" dirty="0"/>
              <a:t>Inclusion:</a:t>
            </a:r>
          </a:p>
          <a:p>
            <a:pPr lvl="2"/>
            <a:r>
              <a:rPr lang="en-US" dirty="0"/>
              <a:t>Rights and privileges of the human </a:t>
            </a:r>
          </a:p>
          <a:p>
            <a:pPr lvl="3"/>
            <a:r>
              <a:rPr lang="en-US" b="1" i="1" dirty="0">
                <a:solidFill>
                  <a:srgbClr val="FF0000"/>
                </a:solidFill>
              </a:rPr>
              <a:t>Unsettled</a:t>
            </a:r>
            <a:r>
              <a:rPr lang="en-US" dirty="0"/>
              <a:t> the in- and ex-clusion of the individual or the collective (</a:t>
            </a:r>
            <a:r>
              <a:rPr lang="en-US" i="1" dirty="0">
                <a:solidFill>
                  <a:srgbClr val="C00000"/>
                </a:solidFill>
              </a:rPr>
              <a:t>are rights to protect against Gubernaculum embedded in the person or in people’s collectives?).</a:t>
            </a:r>
          </a:p>
          <a:p>
            <a:pPr lvl="2"/>
            <a:r>
              <a:rPr lang="en-US" dirty="0"/>
              <a:t>Differentiated depending on holder of regal (administrative) government</a:t>
            </a:r>
          </a:p>
          <a:p>
            <a:pPr lvl="1"/>
            <a:r>
              <a:rPr lang="en-US" dirty="0"/>
              <a:t>Exclusion</a:t>
            </a:r>
          </a:p>
          <a:p>
            <a:pPr lvl="2"/>
            <a:r>
              <a:rPr lang="en-US" dirty="0"/>
              <a:t>Other rights and privileges (liberties):</a:t>
            </a:r>
          </a:p>
          <a:p>
            <a:pPr lvl="3"/>
            <a:r>
              <a:rPr lang="en-US" dirty="0"/>
              <a:t>Environment/Climate/Property/Production</a:t>
            </a:r>
          </a:p>
          <a:p>
            <a:pPr lvl="2"/>
            <a:r>
              <a:rPr lang="en-US" dirty="0"/>
              <a:t>Other forms of human individual/collective activity</a:t>
            </a:r>
          </a:p>
          <a:p>
            <a:pPr lvl="3"/>
            <a:r>
              <a:rPr lang="en-US" dirty="0"/>
              <a:t>Non-Profit, Non-Production activity</a:t>
            </a:r>
          </a:p>
          <a:p>
            <a:pPr lvl="1"/>
            <a:r>
              <a:rPr lang="en-US" dirty="0"/>
              <a:t>Ordering fractured Jurisdictio as against Gubernaculum</a:t>
            </a:r>
          </a:p>
          <a:p>
            <a:pPr lvl="2"/>
            <a:r>
              <a:rPr lang="en-US" dirty="0"/>
              <a:t>Human centered (UN Res. Human right to a clean, healthy environment (2022))</a:t>
            </a:r>
          </a:p>
          <a:p>
            <a:pPr lvl="2"/>
            <a:r>
              <a:rPr lang="en-US" dirty="0"/>
              <a:t>Development centered (UN Res on Development (1986)</a:t>
            </a:r>
          </a:p>
          <a:p>
            <a:pPr lvl="2"/>
            <a:r>
              <a:rPr lang="en-US" dirty="0"/>
              <a:t>Production centered (national constitutional protection of rights to property)</a:t>
            </a:r>
          </a:p>
          <a:p>
            <a:pPr lvl="2"/>
            <a:r>
              <a:rPr lang="en-US" dirty="0"/>
              <a:t>Bio-diversity centered (right to clean and healthy environment includes human, development and production rights)</a:t>
            </a:r>
          </a:p>
          <a:p>
            <a:pPr lvl="2"/>
            <a:endParaRPr lang="en-US" dirty="0"/>
          </a:p>
        </p:txBody>
      </p:sp>
      <p:sp>
        <p:nvSpPr>
          <p:cNvPr id="4" name="Content Placeholder 3">
            <a:extLst>
              <a:ext uri="{FF2B5EF4-FFF2-40B4-BE49-F238E27FC236}">
                <a16:creationId xmlns:a16="http://schemas.microsoft.com/office/drawing/2014/main" id="{CE4BD317-B02C-2E14-C191-7297E8890A53}"/>
              </a:ext>
            </a:extLst>
          </p:cNvPr>
          <p:cNvSpPr>
            <a:spLocks noGrp="1"/>
          </p:cNvSpPr>
          <p:nvPr>
            <p:ph sz="half" idx="2"/>
          </p:nvPr>
        </p:nvSpPr>
        <p:spPr>
          <a:xfrm>
            <a:off x="6172200" y="1186250"/>
            <a:ext cx="6019800" cy="5653494"/>
          </a:xfrm>
          <a:solidFill>
            <a:srgbClr val="FAE9FF">
              <a:alpha val="35273"/>
            </a:srgbClr>
          </a:solidFill>
        </p:spPr>
        <p:txBody>
          <a:bodyPr>
            <a:normAutofit fontScale="77500" lnSpcReduction="20000"/>
          </a:bodyPr>
          <a:lstStyle/>
          <a:p>
            <a:r>
              <a:rPr lang="en-US" dirty="0"/>
              <a:t>Gubernaculum</a:t>
            </a:r>
          </a:p>
          <a:p>
            <a:pPr lvl="1"/>
            <a:r>
              <a:rPr lang="en-US" dirty="0"/>
              <a:t>Inclusion:</a:t>
            </a:r>
          </a:p>
          <a:p>
            <a:pPr lvl="2"/>
            <a:r>
              <a:rPr lang="en-US" dirty="0"/>
              <a:t>Governance Imperium: </a:t>
            </a:r>
            <a:r>
              <a:rPr lang="en-US" b="1" dirty="0"/>
              <a:t>States</a:t>
            </a:r>
            <a:r>
              <a:rPr lang="en-US" dirty="0"/>
              <a:t> (Pillar 1); </a:t>
            </a:r>
            <a:r>
              <a:rPr lang="en-US" b="1" dirty="0"/>
              <a:t>enterprises</a:t>
            </a:r>
            <a:r>
              <a:rPr lang="en-US" dirty="0"/>
              <a:t> (Pillar 2); </a:t>
            </a:r>
            <a:r>
              <a:rPr lang="en-US" b="1" dirty="0"/>
              <a:t>international  orgs </a:t>
            </a:r>
            <a:r>
              <a:rPr lang="en-US" dirty="0"/>
              <a:t>(superior normative power)</a:t>
            </a:r>
          </a:p>
          <a:p>
            <a:pPr lvl="2"/>
            <a:r>
              <a:rPr lang="en-US" dirty="0"/>
              <a:t>Protective or systemic functionally subordinate roles: NGOs, Human rights Defenders, communities</a:t>
            </a:r>
          </a:p>
          <a:p>
            <a:pPr lvl="1"/>
            <a:r>
              <a:rPr lang="en-US" dirty="0"/>
              <a:t>Exclusion</a:t>
            </a:r>
          </a:p>
          <a:p>
            <a:pPr lvl="2"/>
            <a:r>
              <a:rPr lang="en-US" dirty="0"/>
              <a:t>Rights holders (incarnation of jurisdictio)</a:t>
            </a:r>
          </a:p>
          <a:p>
            <a:pPr lvl="2"/>
            <a:r>
              <a:rPr lang="en-US" dirty="0"/>
              <a:t>Other rights regimes (investment, national security, trade, criminal, etc.)</a:t>
            </a:r>
          </a:p>
          <a:p>
            <a:pPr lvl="1"/>
            <a:r>
              <a:rPr lang="en-US" dirty="0"/>
              <a:t>Ordering Fractured Gubernaculum (jurisdictional differentiation) </a:t>
            </a:r>
          </a:p>
          <a:p>
            <a:pPr lvl="2"/>
            <a:r>
              <a:rPr lang="en-US" dirty="0"/>
              <a:t>State system</a:t>
            </a:r>
          </a:p>
          <a:p>
            <a:pPr lvl="2"/>
            <a:r>
              <a:rPr lang="en-US" dirty="0"/>
              <a:t>international public and private systems</a:t>
            </a:r>
          </a:p>
          <a:p>
            <a:pPr lvl="2"/>
            <a:r>
              <a:rPr lang="en-US" dirty="0"/>
              <a:t> Economic/social/cultural systems</a:t>
            </a:r>
          </a:p>
          <a:p>
            <a:pPr lvl="1"/>
            <a:r>
              <a:rPr lang="en-US" dirty="0"/>
              <a:t>Limiting Exercise of Administrative (regal) Discretionary Authority </a:t>
            </a:r>
          </a:p>
          <a:p>
            <a:pPr lvl="2"/>
            <a:r>
              <a:rPr lang="en-US" dirty="0"/>
              <a:t>Rights-based limits on state are different from rights-based limits on enterprises, etc.</a:t>
            </a:r>
          </a:p>
          <a:p>
            <a:pPr lvl="3"/>
            <a:r>
              <a:rPr lang="en-US" sz="2100" dirty="0"/>
              <a:t>Pillar 1 versus Pillar 2</a:t>
            </a:r>
          </a:p>
          <a:p>
            <a:pPr lvl="2"/>
            <a:r>
              <a:rPr lang="en-US" dirty="0"/>
              <a:t>Those horizontal rights limitations are exercised within a matrix of vertical ordering of government power that sometimes applies and sometimes does not </a:t>
            </a:r>
          </a:p>
          <a:p>
            <a:pPr lvl="3"/>
            <a:r>
              <a:rPr lang="en-US" sz="2100" dirty="0"/>
              <a:t>Pillar 3 remedies</a:t>
            </a:r>
          </a:p>
        </p:txBody>
      </p:sp>
    </p:spTree>
    <p:extLst>
      <p:ext uri="{BB962C8B-B14F-4D97-AF65-F5344CB8AC3E}">
        <p14:creationId xmlns:p14="http://schemas.microsoft.com/office/powerpoint/2010/main" val="4253539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58D1B5-1D43-F610-6C5B-49D07DFF2052}"/>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3100" dirty="0"/>
              <a:t>In/Ex-clusions of the Framework Principles on Human Rights and the Environment </a:t>
            </a:r>
          </a:p>
        </p:txBody>
      </p:sp>
      <p:sp>
        <p:nvSpPr>
          <p:cNvPr id="3" name="Content Placeholder 2">
            <a:extLst>
              <a:ext uri="{FF2B5EF4-FFF2-40B4-BE49-F238E27FC236}">
                <a16:creationId xmlns:a16="http://schemas.microsoft.com/office/drawing/2014/main" id="{A56F8774-F647-DF8E-679D-658E1BE16F8E}"/>
              </a:ext>
            </a:extLst>
          </p:cNvPr>
          <p:cNvSpPr>
            <a:spLocks noGrp="1"/>
          </p:cNvSpPr>
          <p:nvPr>
            <p:ph sz="half" idx="1"/>
          </p:nvPr>
        </p:nvSpPr>
        <p:spPr>
          <a:xfrm>
            <a:off x="206506" y="2333297"/>
            <a:ext cx="5883011" cy="4438206"/>
          </a:xfrm>
        </p:spPr>
        <p:txBody>
          <a:bodyPr vert="horz" lIns="91440" tIns="45720" rIns="91440" bIns="45720" rtlCol="0">
            <a:normAutofit/>
          </a:bodyPr>
          <a:lstStyle/>
          <a:p>
            <a:r>
              <a:rPr lang="en-US" sz="2000" dirty="0"/>
              <a:t>A very different in/ex-clusivity vibe. </a:t>
            </a:r>
          </a:p>
          <a:p>
            <a:r>
              <a:rPr lang="en-US" sz="2000" dirty="0"/>
              <a:t>Founded on traditional principles of exclusivity.  </a:t>
            </a:r>
          </a:p>
          <a:p>
            <a:r>
              <a:rPr lang="en-US" sz="2000" dirty="0"/>
              <a:t>Directed to states, </a:t>
            </a:r>
          </a:p>
          <a:p>
            <a:r>
              <a:rPr lang="en-US" sz="2000" dirty="0"/>
              <a:t>Human Rights the means by which changes to climate is measured</a:t>
            </a:r>
          </a:p>
          <a:p>
            <a:pPr lvl="1"/>
            <a:r>
              <a:rPr lang="en-US" sz="1600" dirty="0"/>
              <a:t>Climate has no “rights”; it is  the welfare producing complex of exogenous physical relations on which human rights are dependent</a:t>
            </a:r>
          </a:p>
          <a:p>
            <a:pPr lvl="1"/>
            <a:r>
              <a:rPr lang="en-US" sz="1600" dirty="0"/>
              <a:t>Climate is protected in itself—but only in relation to its value to the human</a:t>
            </a:r>
          </a:p>
          <a:p>
            <a:pPr lvl="1"/>
            <a:r>
              <a:rPr lang="en-US" sz="1600" dirty="0"/>
              <a:t>Bio-diversity as a measure not in itself but in its relation to the human as the center of value.</a:t>
            </a:r>
          </a:p>
          <a:p>
            <a:r>
              <a:rPr lang="en-US" sz="2000" dirty="0"/>
              <a:t>The human as “Good Shepherd”</a:t>
            </a:r>
          </a:p>
          <a:p>
            <a:pPr lvl="1"/>
            <a:r>
              <a:rPr lang="en-US" sz="1600" dirty="0"/>
              <a:t>The State as the Good Shepard of the human shepherd</a:t>
            </a:r>
          </a:p>
          <a:p>
            <a:endParaRPr lang="en-US" sz="2000" dirty="0"/>
          </a:p>
        </p:txBody>
      </p:sp>
      <p:pic>
        <p:nvPicPr>
          <p:cNvPr id="6" name="Content Placeholder 5">
            <a:extLst>
              <a:ext uri="{FF2B5EF4-FFF2-40B4-BE49-F238E27FC236}">
                <a16:creationId xmlns:a16="http://schemas.microsoft.com/office/drawing/2014/main" id="{7DFAD84B-DB13-A81C-4A7E-CB013552CAFA}"/>
              </a:ext>
            </a:extLst>
          </p:cNvPr>
          <p:cNvPicPr>
            <a:picLocks noGrp="1" noChangeAspect="1"/>
          </p:cNvPicPr>
          <p:nvPr>
            <p:ph sz="half" idx="2"/>
          </p:nvPr>
        </p:nvPicPr>
        <p:blipFill rotWithShape="1">
          <a:blip r:embed="rId2"/>
          <a:srcRect t="7770" r="2" b="1172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811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C205-3881-478E-1FD1-616CAF508F37}"/>
              </a:ext>
            </a:extLst>
          </p:cNvPr>
          <p:cNvSpPr>
            <a:spLocks noGrp="1"/>
          </p:cNvSpPr>
          <p:nvPr>
            <p:ph type="title"/>
          </p:nvPr>
        </p:nvSpPr>
        <p:spPr>
          <a:xfrm>
            <a:off x="0" y="0"/>
            <a:ext cx="12192000" cy="988541"/>
          </a:xfrm>
        </p:spPr>
        <p:txBody>
          <a:bodyPr>
            <a:normAutofit/>
          </a:bodyPr>
          <a:lstStyle/>
          <a:p>
            <a:pPr algn="ctr"/>
            <a:r>
              <a:rPr lang="en-US" sz="3200" dirty="0"/>
              <a:t>Apex Expressions: Framework principles on human rights and the environment</a:t>
            </a:r>
          </a:p>
        </p:txBody>
      </p:sp>
      <p:sp>
        <p:nvSpPr>
          <p:cNvPr id="4" name="Content Placeholder 3">
            <a:extLst>
              <a:ext uri="{FF2B5EF4-FFF2-40B4-BE49-F238E27FC236}">
                <a16:creationId xmlns:a16="http://schemas.microsoft.com/office/drawing/2014/main" id="{85D8E11E-A58A-366C-F9ED-D44380EF3AA1}"/>
              </a:ext>
            </a:extLst>
          </p:cNvPr>
          <p:cNvSpPr>
            <a:spLocks noGrp="1"/>
          </p:cNvSpPr>
          <p:nvPr>
            <p:ph sz="half" idx="1"/>
          </p:nvPr>
        </p:nvSpPr>
        <p:spPr>
          <a:xfrm>
            <a:off x="-1" y="1325563"/>
            <a:ext cx="6019799" cy="5445940"/>
          </a:xfrm>
        </p:spPr>
        <p:txBody>
          <a:bodyPr>
            <a:normAutofit fontScale="55000" lnSpcReduction="20000"/>
          </a:bodyPr>
          <a:lstStyle/>
          <a:p>
            <a:r>
              <a:rPr lang="en-US" sz="3300" dirty="0"/>
              <a:t>1. </a:t>
            </a:r>
            <a:r>
              <a:rPr lang="en-US" sz="3300" b="1" dirty="0"/>
              <a:t>States </a:t>
            </a:r>
            <a:r>
              <a:rPr lang="en-US" sz="3300" dirty="0"/>
              <a:t>should ensure a safe, clean, healthy and sustainable environment </a:t>
            </a:r>
            <a:r>
              <a:rPr lang="en-US" sz="3300" b="1" i="1" dirty="0">
                <a:solidFill>
                  <a:srgbClr val="C00000"/>
                </a:solidFill>
              </a:rPr>
              <a:t>in order to respect, protect and fulfil </a:t>
            </a:r>
            <a:r>
              <a:rPr lang="en-US" sz="3300" dirty="0"/>
              <a:t>human rights. </a:t>
            </a:r>
          </a:p>
          <a:p>
            <a:r>
              <a:rPr lang="en-US" sz="3300" dirty="0"/>
              <a:t>2. States should respect, protect and fulfil human rights </a:t>
            </a:r>
            <a:r>
              <a:rPr lang="en-US" sz="3300" b="1" i="1" dirty="0">
                <a:solidFill>
                  <a:srgbClr val="C00000"/>
                </a:solidFill>
              </a:rPr>
              <a:t>in order to ensure a safe, clean, healthy and sustainable environment</a:t>
            </a:r>
            <a:r>
              <a:rPr lang="en-US" sz="3300" dirty="0"/>
              <a:t>. </a:t>
            </a:r>
          </a:p>
          <a:p>
            <a:r>
              <a:rPr lang="en-US" sz="3300" dirty="0"/>
              <a:t>3. States should </a:t>
            </a:r>
            <a:r>
              <a:rPr lang="en-US" sz="3300" b="1" i="1" dirty="0">
                <a:solidFill>
                  <a:srgbClr val="C00000"/>
                </a:solidFill>
              </a:rPr>
              <a:t>prohibit discrimination and ensure equal and effective protection </a:t>
            </a:r>
            <a:r>
              <a:rPr lang="en-US" sz="3300" dirty="0"/>
              <a:t>against discrimination in relation to the enjoyment of a safe, clean, healthy and sustainable environment. </a:t>
            </a:r>
          </a:p>
          <a:p>
            <a:r>
              <a:rPr lang="en-US" sz="3300" dirty="0"/>
              <a:t>4. States should provide a safe and enabling environment in which </a:t>
            </a:r>
            <a:r>
              <a:rPr lang="en-US" sz="3300" b="1" i="1" dirty="0">
                <a:solidFill>
                  <a:srgbClr val="C00000"/>
                </a:solidFill>
              </a:rPr>
              <a:t>individuals, groups and organs of society</a:t>
            </a:r>
            <a:r>
              <a:rPr lang="en-US" sz="3300" dirty="0"/>
              <a:t> that work on human rights or environmental issues </a:t>
            </a:r>
            <a:r>
              <a:rPr lang="en-US" sz="3300" b="1" i="1" dirty="0">
                <a:solidFill>
                  <a:srgbClr val="C00000"/>
                </a:solidFill>
              </a:rPr>
              <a:t>can operate free from threats, harassment, intimidation and violence</a:t>
            </a:r>
            <a:r>
              <a:rPr lang="en-US" sz="3300" dirty="0"/>
              <a:t>. </a:t>
            </a:r>
          </a:p>
          <a:p>
            <a:r>
              <a:rPr lang="en-US" sz="3300" dirty="0"/>
              <a:t>5. States should </a:t>
            </a:r>
            <a:r>
              <a:rPr lang="en-US" sz="3300" b="1" i="1" dirty="0">
                <a:solidFill>
                  <a:srgbClr val="C00000"/>
                </a:solidFill>
              </a:rPr>
              <a:t>respect and protect the rights to freedom of expression, association and peaceful assembly</a:t>
            </a:r>
            <a:r>
              <a:rPr lang="en-US" sz="3300" dirty="0"/>
              <a:t> in relation to environmental matters. </a:t>
            </a:r>
          </a:p>
          <a:p>
            <a:r>
              <a:rPr lang="en-US" sz="3300" dirty="0"/>
              <a:t>6. States should provide for </a:t>
            </a:r>
            <a:r>
              <a:rPr lang="en-US" sz="3300" b="1" i="1" dirty="0">
                <a:solidFill>
                  <a:srgbClr val="C00000"/>
                </a:solidFill>
              </a:rPr>
              <a:t>education and public awareness </a:t>
            </a:r>
            <a:r>
              <a:rPr lang="en-US" sz="3300" dirty="0"/>
              <a:t>on environmental matters. </a:t>
            </a:r>
          </a:p>
          <a:p>
            <a:r>
              <a:rPr lang="en-US" sz="3300" dirty="0"/>
              <a:t>7. States should provide </a:t>
            </a:r>
            <a:r>
              <a:rPr lang="en-US" sz="3300" b="1" i="1" dirty="0">
                <a:solidFill>
                  <a:srgbClr val="C00000"/>
                </a:solidFill>
              </a:rPr>
              <a:t>public access to environmental information</a:t>
            </a:r>
            <a:r>
              <a:rPr lang="en-US" sz="3300" dirty="0"/>
              <a:t> by collecting and disseminating information and by providing affordable, effective and timely access to information to any person upon request. </a:t>
            </a:r>
          </a:p>
          <a:p>
            <a:endParaRPr lang="en-US" dirty="0"/>
          </a:p>
        </p:txBody>
      </p:sp>
      <p:sp>
        <p:nvSpPr>
          <p:cNvPr id="5" name="Content Placeholder 4">
            <a:extLst>
              <a:ext uri="{FF2B5EF4-FFF2-40B4-BE49-F238E27FC236}">
                <a16:creationId xmlns:a16="http://schemas.microsoft.com/office/drawing/2014/main" id="{794BC653-2978-9BDC-88F0-0B3DC1305159}"/>
              </a:ext>
            </a:extLst>
          </p:cNvPr>
          <p:cNvSpPr>
            <a:spLocks noGrp="1"/>
          </p:cNvSpPr>
          <p:nvPr>
            <p:ph sz="half" idx="2"/>
          </p:nvPr>
        </p:nvSpPr>
        <p:spPr>
          <a:xfrm>
            <a:off x="6019798" y="1087395"/>
            <a:ext cx="6172203" cy="5684108"/>
          </a:xfrm>
        </p:spPr>
        <p:txBody>
          <a:bodyPr>
            <a:noAutofit/>
          </a:bodyPr>
          <a:lstStyle/>
          <a:p>
            <a:pPr>
              <a:lnSpc>
                <a:spcPct val="70000"/>
              </a:lnSpc>
            </a:pPr>
            <a:r>
              <a:rPr lang="en-US" sz="1600" dirty="0"/>
              <a:t>8. To avoid undertaking or authorizing actions with environmental impacts that interfere with the full enjoyment of human rights, States should require </a:t>
            </a:r>
            <a:r>
              <a:rPr lang="en-US" sz="1600" b="1" i="1" dirty="0">
                <a:solidFill>
                  <a:srgbClr val="C00000"/>
                </a:solidFill>
              </a:rPr>
              <a:t>the prior assessment of the possible environmental impacts of proposed projects and policies</a:t>
            </a:r>
            <a:r>
              <a:rPr lang="en-US" sz="1600" dirty="0"/>
              <a:t>, including their potential effects on the enjoyment of human rights. </a:t>
            </a:r>
          </a:p>
          <a:p>
            <a:pPr>
              <a:lnSpc>
                <a:spcPct val="70000"/>
              </a:lnSpc>
            </a:pPr>
            <a:r>
              <a:rPr lang="en-US" sz="1600" dirty="0"/>
              <a:t>9. States should </a:t>
            </a:r>
            <a:r>
              <a:rPr lang="en-US" sz="1600" b="1" i="1" dirty="0">
                <a:solidFill>
                  <a:srgbClr val="C00000"/>
                </a:solidFill>
              </a:rPr>
              <a:t>provide for and facilitate public participation in decision-making </a:t>
            </a:r>
            <a:r>
              <a:rPr lang="en-US" sz="1600" dirty="0"/>
              <a:t>related to the environment and take the views of the public into account in the decision-making process. </a:t>
            </a:r>
          </a:p>
          <a:p>
            <a:pPr>
              <a:lnSpc>
                <a:spcPct val="70000"/>
              </a:lnSpc>
            </a:pPr>
            <a:r>
              <a:rPr lang="en-US" sz="1600" dirty="0"/>
              <a:t>10. States should provide for </a:t>
            </a:r>
            <a:r>
              <a:rPr lang="en-US" sz="1600" b="1" i="1" dirty="0">
                <a:solidFill>
                  <a:srgbClr val="C00000"/>
                </a:solidFill>
              </a:rPr>
              <a:t>access to effective remedies </a:t>
            </a:r>
            <a:r>
              <a:rPr lang="en-US" sz="1600" dirty="0"/>
              <a:t>for violations of human rights and domestic laws relating to the environment. </a:t>
            </a:r>
          </a:p>
          <a:p>
            <a:pPr>
              <a:lnSpc>
                <a:spcPct val="70000"/>
              </a:lnSpc>
            </a:pPr>
            <a:r>
              <a:rPr lang="en-US" sz="1600" dirty="0"/>
              <a:t>11. States should </a:t>
            </a:r>
            <a:r>
              <a:rPr lang="en-US" sz="1600" b="1" i="1" dirty="0">
                <a:solidFill>
                  <a:srgbClr val="C00000"/>
                </a:solidFill>
              </a:rPr>
              <a:t>establish and maintain substantive environmental standards </a:t>
            </a:r>
            <a:r>
              <a:rPr lang="en-US" sz="1600" dirty="0"/>
              <a:t>that are non-discriminatory, non-retrogressive and otherwise respect, protect and fulfil human rights. </a:t>
            </a:r>
          </a:p>
          <a:p>
            <a:pPr>
              <a:lnSpc>
                <a:spcPct val="70000"/>
              </a:lnSpc>
            </a:pPr>
            <a:r>
              <a:rPr lang="en-US" sz="1600" dirty="0"/>
              <a:t>12. States should </a:t>
            </a:r>
            <a:r>
              <a:rPr lang="en-US" sz="1600" b="1" i="1" dirty="0">
                <a:solidFill>
                  <a:srgbClr val="C00000"/>
                </a:solidFill>
              </a:rPr>
              <a:t>ensure the effective enforcement </a:t>
            </a:r>
            <a:r>
              <a:rPr lang="en-US" sz="1600" dirty="0"/>
              <a:t>of their environmental standards against public and private actors. </a:t>
            </a:r>
          </a:p>
          <a:p>
            <a:pPr>
              <a:lnSpc>
                <a:spcPct val="70000"/>
              </a:lnSpc>
            </a:pPr>
            <a:r>
              <a:rPr lang="en-US" sz="1600" dirty="0"/>
              <a:t>13. States should </a:t>
            </a:r>
            <a:r>
              <a:rPr lang="en-US" sz="1600" b="1" i="1" dirty="0">
                <a:solidFill>
                  <a:srgbClr val="C00000"/>
                </a:solidFill>
              </a:rPr>
              <a:t>cooperate with each other to establish, maintain and enforce effective international legal frameworks </a:t>
            </a:r>
            <a:r>
              <a:rPr lang="en-US" sz="1600" dirty="0"/>
              <a:t>in order to prevent, reduce and remedy transboundary and global environmental harm that interferes with the full enjoyment of human rights. </a:t>
            </a:r>
          </a:p>
          <a:p>
            <a:pPr>
              <a:lnSpc>
                <a:spcPct val="70000"/>
              </a:lnSpc>
            </a:pPr>
            <a:r>
              <a:rPr lang="en-US" sz="1600" dirty="0"/>
              <a:t>14. States should take </a:t>
            </a:r>
            <a:r>
              <a:rPr lang="en-US" sz="1600" b="1" i="1" dirty="0">
                <a:solidFill>
                  <a:srgbClr val="C00000"/>
                </a:solidFill>
              </a:rPr>
              <a:t>additional measures to protect the rights of those who are most vulnerable</a:t>
            </a:r>
            <a:r>
              <a:rPr lang="en-US" sz="1600" dirty="0"/>
              <a:t> to, or at particular risk from, environmental harm, taking into account their needs, risks and capacities. </a:t>
            </a:r>
          </a:p>
        </p:txBody>
      </p:sp>
    </p:spTree>
    <p:extLst>
      <p:ext uri="{BB962C8B-B14F-4D97-AF65-F5344CB8AC3E}">
        <p14:creationId xmlns:p14="http://schemas.microsoft.com/office/powerpoint/2010/main" val="3798553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F6344AA-12CC-E041-9F5A-1A0674307AE0}"/>
              </a:ext>
            </a:extLst>
          </p:cNvPr>
          <p:cNvSpPr>
            <a:spLocks noGrp="1"/>
          </p:cNvSpPr>
          <p:nvPr>
            <p:ph type="title"/>
          </p:nvPr>
        </p:nvSpPr>
        <p:spPr>
          <a:xfrm>
            <a:off x="640080" y="4777739"/>
            <a:ext cx="3418990" cy="1412119"/>
          </a:xfrm>
        </p:spPr>
        <p:txBody>
          <a:bodyPr>
            <a:normAutofit/>
          </a:bodyPr>
          <a:lstStyle/>
          <a:p>
            <a:r>
              <a:rPr lang="en-US" sz="3400" dirty="0"/>
              <a:t>The Disaggregated Rainbow</a:t>
            </a:r>
          </a:p>
        </p:txBody>
      </p:sp>
      <p:pic>
        <p:nvPicPr>
          <p:cNvPr id="7" name="Picture 6" descr="Rainbow over valley">
            <a:extLst>
              <a:ext uri="{FF2B5EF4-FFF2-40B4-BE49-F238E27FC236}">
                <a16:creationId xmlns:a16="http://schemas.microsoft.com/office/drawing/2014/main" id="{2C9B0D2C-370C-B07F-DF1D-E0701EBD7C24}"/>
              </a:ext>
            </a:extLst>
          </p:cNvPr>
          <p:cNvPicPr>
            <a:picLocks noChangeAspect="1"/>
          </p:cNvPicPr>
          <p:nvPr/>
        </p:nvPicPr>
        <p:blipFill rotWithShape="1">
          <a:blip r:embed="rId2"/>
          <a:srcRect t="33531"/>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E6764F92-D42A-2EF8-337F-8ACE05F3681B}"/>
              </a:ext>
            </a:extLst>
          </p:cNvPr>
          <p:cNvSpPr>
            <a:spLocks noGrp="1"/>
          </p:cNvSpPr>
          <p:nvPr>
            <p:ph idx="1"/>
          </p:nvPr>
        </p:nvSpPr>
        <p:spPr>
          <a:xfrm>
            <a:off x="4540367" y="4646141"/>
            <a:ext cx="7556897" cy="2113005"/>
          </a:xfrm>
        </p:spPr>
        <p:txBody>
          <a:bodyPr anchor="ctr">
            <a:normAutofit fontScale="92500" lnSpcReduction="10000"/>
          </a:bodyPr>
          <a:lstStyle/>
          <a:p>
            <a:pPr lvl="2"/>
            <a:endParaRPr lang="en-US" sz="2200" dirty="0"/>
          </a:p>
          <a:p>
            <a:pPr lvl="2"/>
            <a:r>
              <a:rPr lang="en-US" sz="2200" dirty="0"/>
              <a:t>The ideal of comprehensive BHR/Sustainability governance</a:t>
            </a:r>
          </a:p>
          <a:p>
            <a:pPr lvl="2"/>
            <a:r>
              <a:rPr lang="en-US" sz="2200" dirty="0"/>
              <a:t>Seamless fusion of gubernaculum and jurisdictio (norms and governance—prevention-mitigation-remedy as its modern expression)—horizontally and vertically</a:t>
            </a:r>
          </a:p>
          <a:p>
            <a:pPr lvl="2"/>
            <a:r>
              <a:rPr lang="en-US" sz="2200" dirty="0"/>
              <a:t>The whole project is viewed as “indivisible and interdependent” UNGA 41/128 Right to Development 1986)</a:t>
            </a:r>
          </a:p>
          <a:p>
            <a:endParaRPr lang="en-US" sz="2200" dirty="0"/>
          </a:p>
        </p:txBody>
      </p:sp>
    </p:spTree>
    <p:extLst>
      <p:ext uri="{BB962C8B-B14F-4D97-AF65-F5344CB8AC3E}">
        <p14:creationId xmlns:p14="http://schemas.microsoft.com/office/powerpoint/2010/main" val="3976356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C821FE7-F719-FB2E-A004-D2DF79C1C98D}"/>
              </a:ext>
            </a:extLst>
          </p:cNvPr>
          <p:cNvSpPr>
            <a:spLocks noGrp="1"/>
          </p:cNvSpPr>
          <p:nvPr>
            <p:ph type="title"/>
          </p:nvPr>
        </p:nvSpPr>
        <p:spPr>
          <a:xfrm>
            <a:off x="7426" y="0"/>
            <a:ext cx="5268477" cy="1788811"/>
          </a:xfrm>
        </p:spPr>
        <p:txBody>
          <a:bodyPr vert="horz" lIns="91440" tIns="45720" rIns="91440" bIns="45720" rtlCol="0" anchor="ctr">
            <a:normAutofit/>
          </a:bodyPr>
          <a:lstStyle/>
          <a:p>
            <a:r>
              <a:rPr lang="en-US" sz="3200" dirty="0"/>
              <a:t>Disaggregated Rainbows and Misalignments of Gubernaculum and Jurisdictio</a:t>
            </a:r>
          </a:p>
        </p:txBody>
      </p:sp>
      <p:sp>
        <p:nvSpPr>
          <p:cNvPr id="5" name="Content Placeholder 4">
            <a:extLst>
              <a:ext uri="{FF2B5EF4-FFF2-40B4-BE49-F238E27FC236}">
                <a16:creationId xmlns:a16="http://schemas.microsoft.com/office/drawing/2014/main" id="{689A0B4F-4189-34F7-3DAC-84D18CB5706B}"/>
              </a:ext>
            </a:extLst>
          </p:cNvPr>
          <p:cNvSpPr>
            <a:spLocks noGrp="1"/>
          </p:cNvSpPr>
          <p:nvPr>
            <p:ph sz="half" idx="1"/>
          </p:nvPr>
        </p:nvSpPr>
        <p:spPr>
          <a:xfrm>
            <a:off x="197708" y="1788811"/>
            <a:ext cx="4593561" cy="4982692"/>
          </a:xfrm>
        </p:spPr>
        <p:txBody>
          <a:bodyPr vert="horz" lIns="91440" tIns="45720" rIns="91440" bIns="45720" rtlCol="0">
            <a:normAutofit fontScale="92500" lnSpcReduction="20000"/>
          </a:bodyPr>
          <a:lstStyle/>
          <a:p>
            <a:r>
              <a:rPr lang="en-US" sz="2000" dirty="0"/>
              <a:t>UNGP and Framework nicely expose a double fragmentation</a:t>
            </a:r>
          </a:p>
          <a:p>
            <a:pPr lvl="1"/>
            <a:r>
              <a:rPr lang="en-US" sz="1600" dirty="0"/>
              <a:t>Governance /Norms</a:t>
            </a:r>
          </a:p>
          <a:p>
            <a:pPr lvl="1"/>
            <a:r>
              <a:rPr lang="en-US" sz="1600" dirty="0"/>
              <a:t>Markets/physical territory (where governance-norms function</a:t>
            </a:r>
          </a:p>
          <a:p>
            <a:r>
              <a:rPr lang="en-US" sz="2000" dirty="0"/>
              <a:t>The regal authority (gubernaculum); horizontally divided among institutional actors: states, enterprises, IOs, etc., but vertically integrated within </a:t>
            </a:r>
          </a:p>
          <a:p>
            <a:pPr lvl="1"/>
            <a:r>
              <a:rPr lang="en-US" sz="1600" dirty="0"/>
              <a:t>The governance gaps </a:t>
            </a:r>
          </a:p>
          <a:p>
            <a:r>
              <a:rPr lang="en-US" sz="2000" dirty="0"/>
              <a:t>The law of rights(rights in law (jurisdictio) functionally differentiated horizontally but vertically integrated within functional limits </a:t>
            </a:r>
          </a:p>
          <a:p>
            <a:pPr lvl="1"/>
            <a:r>
              <a:rPr lang="en-US" sz="1600" dirty="0"/>
              <a:t>Global normative silos</a:t>
            </a:r>
          </a:p>
          <a:p>
            <a:r>
              <a:rPr lang="en-US" sz="2000" dirty="0"/>
              <a:t>Markets/Territories:</a:t>
            </a:r>
          </a:p>
          <a:p>
            <a:pPr lvl="1"/>
            <a:r>
              <a:rPr lang="en-US" sz="1600" dirty="0"/>
              <a:t>Cultivation of a demand supply relationship by (re)defining markets and territories</a:t>
            </a:r>
          </a:p>
          <a:p>
            <a:pPr lvl="1"/>
            <a:r>
              <a:rPr lang="en-US" sz="1600" dirty="0"/>
              <a:t> Cultural learning that shapes signification of governance/norms</a:t>
            </a:r>
          </a:p>
        </p:txBody>
      </p:sp>
      <p:sp>
        <p:nvSpPr>
          <p:cNvPr id="15" name="Rounded Rectangle 28">
            <a:extLst>
              <a:ext uri="{FF2B5EF4-FFF2-40B4-BE49-F238E27FC236}">
                <a16:creationId xmlns:a16="http://schemas.microsoft.com/office/drawing/2014/main" id="{A783CD55-1776-4C75-9A8F-D1179C0C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Shape, arrow&#10;&#10;Description automatically generated">
            <a:extLst>
              <a:ext uri="{FF2B5EF4-FFF2-40B4-BE49-F238E27FC236}">
                <a16:creationId xmlns:a16="http://schemas.microsoft.com/office/drawing/2014/main" id="{96CE5D20-EAEC-EA3C-3306-4C32FC8243EA}"/>
              </a:ext>
            </a:extLst>
          </p:cNvPr>
          <p:cNvPicPr>
            <a:picLocks noGrp="1" noChangeAspect="1"/>
          </p:cNvPicPr>
          <p:nvPr>
            <p:ph sz="half" idx="2"/>
          </p:nvPr>
        </p:nvPicPr>
        <p:blipFill rotWithShape="1">
          <a:blip r:embed="rId2"/>
          <a:srcRect l="2495" r="13552" b="-1"/>
          <a:stretch/>
        </p:blipFill>
        <p:spPr>
          <a:xfrm>
            <a:off x="5441735" y="804672"/>
            <a:ext cx="5934456" cy="5248656"/>
          </a:xfrm>
          <a:prstGeom prst="rect">
            <a:avLst/>
          </a:prstGeom>
          <a:effectLst/>
        </p:spPr>
      </p:pic>
    </p:spTree>
    <p:extLst>
      <p:ext uri="{BB962C8B-B14F-4D97-AF65-F5344CB8AC3E}">
        <p14:creationId xmlns:p14="http://schemas.microsoft.com/office/powerpoint/2010/main" val="3952933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F6344AA-12CC-E041-9F5A-1A0674307AE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dirty="0"/>
              <a:t>The End of the Rainbow: Fracture and Strategic Positioning</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6FC6AD4-F89E-4948-EF26-91ACEFE25771}"/>
              </a:ext>
            </a:extLst>
          </p:cNvPr>
          <p:cNvSpPr>
            <a:spLocks noGrp="1"/>
          </p:cNvSpPr>
          <p:nvPr>
            <p:ph sz="half" idx="1"/>
          </p:nvPr>
        </p:nvSpPr>
        <p:spPr>
          <a:xfrm>
            <a:off x="86497" y="2872898"/>
            <a:ext cx="5494906" cy="3985101"/>
          </a:xfrm>
        </p:spPr>
        <p:txBody>
          <a:bodyPr vert="horz" lIns="91440" tIns="45720" rIns="91440" bIns="45720" rtlCol="0">
            <a:noAutofit/>
          </a:bodyPr>
          <a:lstStyle/>
          <a:p>
            <a:r>
              <a:rPr lang="en-US" sz="1600" dirty="0"/>
              <a:t>Reconsider our GuataJV allegory as a series of interconnections between governance and rules</a:t>
            </a:r>
          </a:p>
          <a:p>
            <a:pPr lvl="1"/>
            <a:r>
              <a:rPr lang="en-US" sz="1600" dirty="0"/>
              <a:t>Neither rules nor governance align</a:t>
            </a:r>
          </a:p>
          <a:p>
            <a:pPr lvl="1"/>
            <a:r>
              <a:rPr lang="en-US" sz="1600" dirty="0"/>
              <a:t>GuataJV occupies different places depending on the place and the rules that apply </a:t>
            </a:r>
          </a:p>
          <a:p>
            <a:r>
              <a:rPr lang="en-US" sz="1600" dirty="0"/>
              <a:t>The complexities of the relationship between government and jurisdiction and between two distinct systems for their rationalization on the events that trigger their application, makes for good theoretical exercises but tend to make for unsatisfying resolution</a:t>
            </a:r>
          </a:p>
          <a:p>
            <a:pPr lvl="1"/>
            <a:r>
              <a:rPr lang="en-US" sz="1600" dirty="0"/>
              <a:t>Either in the form of tort-based compensation</a:t>
            </a:r>
          </a:p>
          <a:p>
            <a:pPr lvl="1"/>
            <a:r>
              <a:rPr lang="en-US" sz="1600" dirty="0"/>
              <a:t>Or in the operation of a predictable and stable system</a:t>
            </a:r>
          </a:p>
          <a:p>
            <a:r>
              <a:rPr lang="en-US" sz="1600" dirty="0"/>
              <a:t>The structures of this challenge are well known enough to invite the conclusion that the implications are banal—a problem of division of labor; and yet a G/J analysis clarifies</a:t>
            </a:r>
          </a:p>
        </p:txBody>
      </p:sp>
      <p:pic>
        <p:nvPicPr>
          <p:cNvPr id="6" name="Content Placeholder 5" descr="A pair of red shoes on a wooden surface&#10;&#10;Description automatically generated with low confidence">
            <a:extLst>
              <a:ext uri="{FF2B5EF4-FFF2-40B4-BE49-F238E27FC236}">
                <a16:creationId xmlns:a16="http://schemas.microsoft.com/office/drawing/2014/main" id="{FB898586-5E56-C61C-0E80-51DE79596CAD}"/>
              </a:ext>
            </a:extLst>
          </p:cNvPr>
          <p:cNvPicPr>
            <a:picLocks noGrp="1" noChangeAspect="1"/>
          </p:cNvPicPr>
          <p:nvPr>
            <p:ph sz="half" idx="2"/>
          </p:nvPr>
        </p:nvPicPr>
        <p:blipFill rotWithShape="1">
          <a:blip r:embed="rId2"/>
          <a:srcRect l="2183" r="12561"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98645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striped, colorful&#10;&#10;Description automatically generated">
            <a:hlinkClick r:id="rId2"/>
            <a:extLst>
              <a:ext uri="{FF2B5EF4-FFF2-40B4-BE49-F238E27FC236}">
                <a16:creationId xmlns:a16="http://schemas.microsoft.com/office/drawing/2014/main" id="{8A61F0D8-FB11-F161-5457-6C9A6AD3F395}"/>
              </a:ext>
            </a:extLst>
          </p:cNvPr>
          <p:cNvPicPr>
            <a:picLocks noGrp="1" noChangeAspect="1"/>
          </p:cNvPicPr>
          <p:nvPr>
            <p:ph sz="half" idx="1"/>
          </p:nvPr>
        </p:nvPicPr>
        <p:blipFill rotWithShape="1">
          <a:blip r:embed="rId3"/>
          <a:srcRect t="5412" b="19085"/>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1BF79CEC-76E0-DAC0-11CD-D3FB77F7B763}"/>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2800" dirty="0"/>
              <a:t>From Gubernaculum/Jurisdictio to Platform Governance</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BA13C26-B997-17B0-A0AA-15CB5D5A1BD1}"/>
              </a:ext>
            </a:extLst>
          </p:cNvPr>
          <p:cNvSpPr>
            <a:spLocks noGrp="1"/>
          </p:cNvSpPr>
          <p:nvPr>
            <p:ph sz="half" idx="2"/>
          </p:nvPr>
        </p:nvSpPr>
        <p:spPr>
          <a:xfrm>
            <a:off x="178130" y="3417573"/>
            <a:ext cx="5839042" cy="3440417"/>
          </a:xfrm>
        </p:spPr>
        <p:txBody>
          <a:bodyPr vert="horz" lIns="91440" tIns="45720" rIns="91440" bIns="45720" rtlCol="0" anchor="ctr">
            <a:normAutofit/>
          </a:bodyPr>
          <a:lstStyle/>
          <a:p>
            <a:r>
              <a:rPr lang="en-US" sz="1500" b="1" dirty="0"/>
              <a:t>Can one overcome the ancient discursive and disaggregating forms of gubernaculum/jurisdictio in the BHR-Sustainability context?</a:t>
            </a:r>
          </a:p>
          <a:p>
            <a:r>
              <a:rPr lang="en-US" sz="1500" b="1" dirty="0"/>
              <a:t>PLATFORMS—as alternative to disaggregation tropes</a:t>
            </a:r>
          </a:p>
          <a:p>
            <a:pPr lvl="1"/>
            <a:r>
              <a:rPr lang="en-US" sz="1500" b="1" dirty="0"/>
              <a:t>Away from governance and norms disaggregated and interconnected (the administrative institutional model of rationalizing power relations)</a:t>
            </a:r>
          </a:p>
          <a:p>
            <a:pPr lvl="1"/>
            <a:r>
              <a:rPr lang="en-US" sz="1500" b="1" dirty="0"/>
              <a:t>Toward the development of spaces (platforms) where users and consumers of law and governance  can converge</a:t>
            </a:r>
          </a:p>
          <a:p>
            <a:pPr lvl="1"/>
            <a:r>
              <a:rPr lang="en-US" sz="1500" b="1" dirty="0"/>
              <a:t>A smart city model (system of systems), for example, integrating laws and government in a single digitalized space.</a:t>
            </a:r>
          </a:p>
        </p:txBody>
      </p:sp>
    </p:spTree>
    <p:extLst>
      <p:ext uri="{BB962C8B-B14F-4D97-AF65-F5344CB8AC3E}">
        <p14:creationId xmlns:p14="http://schemas.microsoft.com/office/powerpoint/2010/main" val="1046656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A5CEFE3-132B-4D39-CE56-1BEE09A59315}"/>
              </a:ext>
            </a:extLst>
          </p:cNvPr>
          <p:cNvSpPr>
            <a:spLocks noGrp="1"/>
          </p:cNvSpPr>
          <p:nvPr>
            <p:ph type="title"/>
          </p:nvPr>
        </p:nvSpPr>
        <p:spPr>
          <a:xfrm>
            <a:off x="838200" y="401221"/>
            <a:ext cx="10515600" cy="1348065"/>
          </a:xfrm>
        </p:spPr>
        <p:txBody>
          <a:bodyPr>
            <a:normAutofit/>
          </a:bodyPr>
          <a:lstStyle/>
          <a:p>
            <a:r>
              <a:rPr lang="en-US" sz="5400" dirty="0">
                <a:solidFill>
                  <a:srgbClr val="FFFFFF"/>
                </a:solidFill>
              </a:rPr>
              <a:t>Summing Up</a:t>
            </a:r>
          </a:p>
        </p:txBody>
      </p:sp>
      <p:sp>
        <p:nvSpPr>
          <p:cNvPr id="4" name="Content Placeholder 3">
            <a:extLst>
              <a:ext uri="{FF2B5EF4-FFF2-40B4-BE49-F238E27FC236}">
                <a16:creationId xmlns:a16="http://schemas.microsoft.com/office/drawing/2014/main" id="{0C486513-2028-F63B-8E21-21BBB78D1EFE}"/>
              </a:ext>
            </a:extLst>
          </p:cNvPr>
          <p:cNvSpPr>
            <a:spLocks noGrp="1"/>
          </p:cNvSpPr>
          <p:nvPr>
            <p:ph idx="1"/>
          </p:nvPr>
        </p:nvSpPr>
        <p:spPr>
          <a:xfrm>
            <a:off x="838200" y="2586789"/>
            <a:ext cx="10515600" cy="3590174"/>
          </a:xfrm>
        </p:spPr>
        <p:txBody>
          <a:bodyPr>
            <a:normAutofit/>
          </a:bodyPr>
          <a:lstStyle/>
          <a:p>
            <a:r>
              <a:rPr lang="en-US" sz="2200" dirty="0"/>
              <a:t>This intertwined division frames current debates around the in/ex-clusion of actors, norms, or causes</a:t>
            </a:r>
          </a:p>
          <a:p>
            <a:pPr lvl="1"/>
            <a:r>
              <a:rPr lang="en-US" sz="2200" dirty="0"/>
              <a:t>from governance principles (</a:t>
            </a:r>
            <a:r>
              <a:rPr lang="en-US" sz="2200" i="1" dirty="0"/>
              <a:t>jurisditio</a:t>
            </a:r>
            <a:r>
              <a:rPr lang="en-US" sz="2200" dirty="0"/>
              <a:t>), </a:t>
            </a:r>
          </a:p>
          <a:p>
            <a:pPr lvl="1"/>
            <a:r>
              <a:rPr lang="en-US" sz="2200" dirty="0"/>
              <a:t>or from the administrative mechanisms for its realization (</a:t>
            </a:r>
            <a:r>
              <a:rPr lang="en-US" sz="2200" i="1" dirty="0"/>
              <a:t>gubernaculum</a:t>
            </a:r>
            <a:r>
              <a:rPr lang="en-US" sz="2200" dirty="0"/>
              <a:t>). </a:t>
            </a:r>
          </a:p>
          <a:p>
            <a:r>
              <a:rPr lang="en-US" sz="2200" dirty="0"/>
              <a:t>That debate applies with equal force in the constitution and operation of the international legal-regulatory field and the constitution of its administrative organs. </a:t>
            </a:r>
          </a:p>
          <a:p>
            <a:r>
              <a:rPr lang="en-US" sz="2200" dirty="0"/>
              <a:t>It is central to consideration of the interplay between international soft-law systems (</a:t>
            </a:r>
            <a:r>
              <a:rPr lang="en-US" sz="2200" i="1" dirty="0"/>
              <a:t>jurisditio</a:t>
            </a:r>
            <a:r>
              <a:rPr lang="en-US" sz="2200" dirty="0"/>
              <a:t>) and the private-public institutional operational mechanisms (</a:t>
            </a:r>
            <a:r>
              <a:rPr lang="en-US" sz="2200" i="1" dirty="0"/>
              <a:t>gubernaculum</a:t>
            </a:r>
            <a:r>
              <a:rPr lang="en-US" sz="2200" dirty="0"/>
              <a:t>) through compliance and accountability principles. </a:t>
            </a:r>
          </a:p>
        </p:txBody>
      </p:sp>
    </p:spTree>
    <p:extLst>
      <p:ext uri="{BB962C8B-B14F-4D97-AF65-F5344CB8AC3E}">
        <p14:creationId xmlns:p14="http://schemas.microsoft.com/office/powerpoint/2010/main" val="4020137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07A4A9B-90A4-4DC8-D548-072BFC0A355C}"/>
              </a:ext>
            </a:extLst>
          </p:cNvPr>
          <p:cNvSpPr>
            <a:spLocks noGrp="1"/>
          </p:cNvSpPr>
          <p:nvPr>
            <p:ph type="title"/>
          </p:nvPr>
        </p:nvSpPr>
        <p:spPr>
          <a:xfrm>
            <a:off x="-84083" y="65575"/>
            <a:ext cx="12192000" cy="911888"/>
          </a:xfrm>
        </p:spPr>
        <p:txBody>
          <a:bodyPr vert="horz" lIns="91440" tIns="45720" rIns="91440" bIns="45720" rtlCol="0" anchor="ctr">
            <a:normAutofit/>
          </a:bodyPr>
          <a:lstStyle/>
          <a:p>
            <a:pPr algn="ctr"/>
            <a:r>
              <a:rPr lang="en-US" sz="3600" kern="1200" dirty="0">
                <a:solidFill>
                  <a:schemeClr val="tx1"/>
                </a:solidFill>
                <a:latin typeface="+mj-lt"/>
                <a:ea typeface="+mj-ea"/>
                <a:cs typeface="+mj-cs"/>
              </a:rPr>
              <a:t>What Emerges: The Matrix of Business and Human Rights</a:t>
            </a:r>
          </a:p>
        </p:txBody>
      </p:sp>
      <p:sp>
        <p:nvSpPr>
          <p:cNvPr id="4" name="Content Placeholder 3">
            <a:extLst>
              <a:ext uri="{FF2B5EF4-FFF2-40B4-BE49-F238E27FC236}">
                <a16:creationId xmlns:a16="http://schemas.microsoft.com/office/drawing/2014/main" id="{DE2ED21B-EC53-8542-89DA-5A3AE2FFE1A2}"/>
              </a:ext>
            </a:extLst>
          </p:cNvPr>
          <p:cNvSpPr>
            <a:spLocks noGrp="1"/>
          </p:cNvSpPr>
          <p:nvPr>
            <p:ph sz="half" idx="1"/>
          </p:nvPr>
        </p:nvSpPr>
        <p:spPr>
          <a:xfrm>
            <a:off x="-1" y="1145629"/>
            <a:ext cx="7194380" cy="5712372"/>
          </a:xfrm>
        </p:spPr>
        <p:txBody>
          <a:bodyPr vert="horz" lIns="91440" tIns="45720" rIns="91440" bIns="45720" rtlCol="0">
            <a:normAutofit fontScale="92500" lnSpcReduction="20000"/>
          </a:bodyPr>
          <a:lstStyle/>
          <a:p>
            <a:r>
              <a:rPr lang="en-US" sz="1600" b="1" dirty="0"/>
              <a:t>The lens of Jurisdictio and Gubernaculum </a:t>
            </a:r>
          </a:p>
          <a:p>
            <a:pPr lvl="1"/>
            <a:r>
              <a:rPr lang="en-US" sz="1500" dirty="0"/>
              <a:t>Refines the ability to map the inflection points of BHR governance and its challenges</a:t>
            </a:r>
          </a:p>
          <a:p>
            <a:pPr lvl="1"/>
            <a:r>
              <a:rPr lang="en-US" sz="1500" dirty="0"/>
              <a:t>Characterized by misalignment, disaggregation, overlap, and gaps</a:t>
            </a:r>
          </a:p>
          <a:p>
            <a:pPr lvl="1"/>
            <a:r>
              <a:rPr lang="en-US" sz="1500" dirty="0"/>
              <a:t>Apply on three field of play simultaneously: </a:t>
            </a:r>
          </a:p>
          <a:p>
            <a:pPr lvl="3"/>
            <a:r>
              <a:rPr lang="en-US" sz="1500" dirty="0"/>
              <a:t>IOs-States-Enterprises-Other Collectives</a:t>
            </a:r>
          </a:p>
          <a:p>
            <a:pPr lvl="3"/>
            <a:r>
              <a:rPr lang="en-US" sz="1500" dirty="0"/>
              <a:t>International-national-private law/norms</a:t>
            </a:r>
          </a:p>
          <a:p>
            <a:pPr lvl="3"/>
            <a:r>
              <a:rPr lang="en-US" sz="1500" dirty="0"/>
              <a:t>Environmental-Investment-Development-Human Rights-Security</a:t>
            </a:r>
          </a:p>
          <a:p>
            <a:pPr lvl="3"/>
            <a:r>
              <a:rPr lang="en-US" sz="1500" dirty="0"/>
              <a:t>Rights Holders-Responsibility Centers-Accountability Mechanisms</a:t>
            </a:r>
          </a:p>
          <a:p>
            <a:pPr lvl="3"/>
            <a:r>
              <a:rPr lang="en-US" sz="1500" dirty="0"/>
              <a:t>Prevention-Mitigation-Remedy</a:t>
            </a:r>
          </a:p>
          <a:p>
            <a:r>
              <a:rPr lang="en-US" sz="1600" b="1" dirty="0"/>
              <a:t>Inflection Points</a:t>
            </a:r>
          </a:p>
          <a:p>
            <a:pPr lvl="1"/>
            <a:r>
              <a:rPr lang="en-US" sz="1500" dirty="0"/>
              <a:t>Disjunctions</a:t>
            </a:r>
          </a:p>
          <a:p>
            <a:pPr lvl="2"/>
            <a:r>
              <a:rPr lang="en-US" sz="1500" dirty="0"/>
              <a:t>Rights and privileges that affect enterprises not the same as those that define state duty in international or national law/norm systems</a:t>
            </a:r>
          </a:p>
          <a:p>
            <a:pPr lvl="2"/>
            <a:r>
              <a:rPr lang="en-US" sz="1500" dirty="0"/>
              <a:t>Resulting misalignments stress the application of government on its object  (states to enterprises; enterprises to down stream production stakeholders, etc.)</a:t>
            </a:r>
          </a:p>
          <a:p>
            <a:pPr lvl="2"/>
            <a:r>
              <a:rPr lang="en-US" sz="1500" dirty="0"/>
              <a:t>Problem isn’t with rights or government, but with the misalignments among them.</a:t>
            </a:r>
          </a:p>
          <a:p>
            <a:pPr lvl="1"/>
            <a:r>
              <a:rPr lang="en-US" sz="1500" dirty="0"/>
              <a:t>Jurisdictio and Gubernaculum silos</a:t>
            </a:r>
          </a:p>
          <a:p>
            <a:pPr lvl="2"/>
            <a:r>
              <a:rPr lang="en-US" sz="1500" dirty="0"/>
              <a:t>Functional differentiation of norms and governance  create uncoordinated overlap</a:t>
            </a:r>
          </a:p>
          <a:p>
            <a:r>
              <a:rPr lang="en-US" sz="1600" b="1" dirty="0"/>
              <a:t>The Allegory of GuataJV points to approaches in the face of misalignment</a:t>
            </a:r>
          </a:p>
          <a:p>
            <a:pPr lvl="1"/>
            <a:r>
              <a:rPr lang="en-US" sz="1400" dirty="0"/>
              <a:t>The current system does not produce solution or order; it develops systems of risk that are then used to assess payouts and thus to develop strategies for avoidance or settlement</a:t>
            </a:r>
          </a:p>
          <a:p>
            <a:r>
              <a:rPr lang="en-US" sz="1600" b="1" dirty="0"/>
              <a:t>The future in platforms and “smart” governance</a:t>
            </a:r>
          </a:p>
          <a:p>
            <a:pPr lvl="1"/>
            <a:r>
              <a:rPr lang="en-US" sz="1400" dirty="0"/>
              <a:t>Not reordering but systems for interactions within a rationalized space where consumers in the intertwined fields of play may interact</a:t>
            </a:r>
          </a:p>
          <a:p>
            <a:pPr lvl="4"/>
            <a:endParaRPr lang="en-US" sz="1400" dirty="0"/>
          </a:p>
        </p:txBody>
      </p:sp>
      <p:pic>
        <p:nvPicPr>
          <p:cNvPr id="11" name="Content Placeholder 10" descr="A close-up of a circuit board&#10;&#10;Description automatically generated with medium confidence">
            <a:extLst>
              <a:ext uri="{FF2B5EF4-FFF2-40B4-BE49-F238E27FC236}">
                <a16:creationId xmlns:a16="http://schemas.microsoft.com/office/drawing/2014/main" id="{DA116E9E-1B3B-6B09-1A27-A71075701690}"/>
              </a:ext>
            </a:extLst>
          </p:cNvPr>
          <p:cNvPicPr>
            <a:picLocks noGrp="1" noChangeAspect="1"/>
          </p:cNvPicPr>
          <p:nvPr>
            <p:ph sz="half" idx="2"/>
          </p:nvPr>
        </p:nvPicPr>
        <p:blipFill>
          <a:blip r:embed="rId2"/>
          <a:stretch>
            <a:fillRect/>
          </a:stretch>
        </p:blipFill>
        <p:spPr>
          <a:xfrm>
            <a:off x="7194380" y="2968427"/>
            <a:ext cx="4788505" cy="2334396"/>
          </a:xfrm>
          <a:prstGeom prst="rect">
            <a:avLst/>
          </a:prstGeom>
        </p:spPr>
      </p:pic>
      <p:sp>
        <p:nvSpPr>
          <p:cNvPr id="20" name="Freeform: Shape 1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33548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9000" b="-4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10E3-18A9-398E-B97E-8DAD5FB05B12}"/>
              </a:ext>
            </a:extLst>
          </p:cNvPr>
          <p:cNvSpPr>
            <a:spLocks noGrp="1"/>
          </p:cNvSpPr>
          <p:nvPr>
            <p:ph type="title"/>
          </p:nvPr>
        </p:nvSpPr>
        <p:spPr>
          <a:xfrm>
            <a:off x="4434017" y="365125"/>
            <a:ext cx="2918254" cy="1325563"/>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lstStyle/>
          <a:p>
            <a:r>
              <a:rPr lang="en-US" dirty="0"/>
              <a:t>Questions?</a:t>
            </a:r>
          </a:p>
        </p:txBody>
      </p:sp>
      <p:sp>
        <p:nvSpPr>
          <p:cNvPr id="3" name="Content Placeholder 2">
            <a:extLst>
              <a:ext uri="{FF2B5EF4-FFF2-40B4-BE49-F238E27FC236}">
                <a16:creationId xmlns:a16="http://schemas.microsoft.com/office/drawing/2014/main" id="{868E354A-EB62-E2E9-9AC9-D33471CCA170}"/>
              </a:ext>
            </a:extLst>
          </p:cNvPr>
          <p:cNvSpPr>
            <a:spLocks noGrp="1"/>
          </p:cNvSpPr>
          <p:nvPr>
            <p:ph idx="1"/>
          </p:nvPr>
        </p:nvSpPr>
        <p:spPr>
          <a:xfrm>
            <a:off x="5034348" y="5595423"/>
            <a:ext cx="1925595" cy="534516"/>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lstStyle/>
          <a:p>
            <a:pPr algn="ctr"/>
            <a:r>
              <a:rPr lang="en-US" dirty="0"/>
              <a:t>Thanks</a:t>
            </a:r>
          </a:p>
        </p:txBody>
      </p:sp>
    </p:spTree>
    <p:extLst>
      <p:ext uri="{BB962C8B-B14F-4D97-AF65-F5344CB8AC3E}">
        <p14:creationId xmlns:p14="http://schemas.microsoft.com/office/powerpoint/2010/main" val="3385798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29" name="Rectangle 28">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dirty="0">
                <a:solidFill>
                  <a:schemeClr val="tx1"/>
                </a:solidFill>
              </a:endParaRPr>
            </a:p>
          </p:txBody>
        </p:sp>
        <p:sp>
          <p:nvSpPr>
            <p:cNvPr id="30" name="Rectangle 29">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a:extLst>
              <a:ext uri="{FF2B5EF4-FFF2-40B4-BE49-F238E27FC236}">
                <a16:creationId xmlns:a16="http://schemas.microsoft.com/office/drawing/2014/main" id="{E2C1A173-93E0-233F-CB82-E8C6EDD9F34A}"/>
              </a:ext>
            </a:extLst>
          </p:cNvPr>
          <p:cNvSpPr>
            <a:spLocks noGrp="1"/>
          </p:cNvSpPr>
          <p:nvPr>
            <p:ph type="title"/>
          </p:nvPr>
        </p:nvSpPr>
        <p:spPr>
          <a:xfrm>
            <a:off x="396916" y="139886"/>
            <a:ext cx="4516505" cy="1492132"/>
          </a:xfrm>
        </p:spPr>
        <p:txBody>
          <a:bodyPr vert="horz" lIns="91440" tIns="45720" rIns="91440" bIns="45720" rtlCol="0" anchor="t">
            <a:normAutofit fontScale="90000"/>
          </a:bodyPr>
          <a:lstStyle/>
          <a:p>
            <a:r>
              <a:rPr lang="en-US" sz="4100" dirty="0"/>
              <a:t>The New Frontier: An Allegory  for Aligning Governance</a:t>
            </a:r>
          </a:p>
        </p:txBody>
      </p:sp>
      <p:sp>
        <p:nvSpPr>
          <p:cNvPr id="3" name="Content Placeholder 2">
            <a:extLst>
              <a:ext uri="{FF2B5EF4-FFF2-40B4-BE49-F238E27FC236}">
                <a16:creationId xmlns:a16="http://schemas.microsoft.com/office/drawing/2014/main" id="{AA9AE1DB-A7F9-0F18-93E4-E4115F4E1B73}"/>
              </a:ext>
            </a:extLst>
          </p:cNvPr>
          <p:cNvSpPr>
            <a:spLocks noGrp="1"/>
          </p:cNvSpPr>
          <p:nvPr>
            <p:ph sz="half" idx="1"/>
          </p:nvPr>
        </p:nvSpPr>
        <p:spPr>
          <a:xfrm>
            <a:off x="0" y="1771904"/>
            <a:ext cx="6188779" cy="5048276"/>
          </a:xfrm>
        </p:spPr>
        <p:txBody>
          <a:bodyPr vert="horz" lIns="91440" tIns="45720" rIns="91440" bIns="45720" rtlCol="0">
            <a:noAutofit/>
          </a:bodyPr>
          <a:lstStyle/>
          <a:p>
            <a:r>
              <a:rPr lang="en-US" sz="2000" dirty="0">
                <a:solidFill>
                  <a:schemeClr val="tx1">
                    <a:alpha val="60000"/>
                  </a:schemeClr>
                </a:solidFill>
              </a:rPr>
              <a:t>A joint venture between Guatemala and the Guatemalan subsidiary of US company (“GuataJV”, organized as a corporation) plans to build a factory in a rural area of Guatemala</a:t>
            </a:r>
          </a:p>
          <a:p>
            <a:r>
              <a:rPr lang="en-US" sz="2000" dirty="0">
                <a:solidFill>
                  <a:schemeClr val="tx1">
                    <a:alpha val="60000"/>
                  </a:schemeClr>
                </a:solidFill>
              </a:rPr>
              <a:t>Though the factory is not built on indigenous territory, the runoff from factory operations will likely adversely affect the water quality of nearby streams. These serve as a source of drinking and agricultural water for the indigenous community living nearby</a:t>
            </a:r>
          </a:p>
          <a:p>
            <a:r>
              <a:rPr lang="en-US" sz="2000" dirty="0">
                <a:solidFill>
                  <a:schemeClr val="tx1">
                    <a:alpha val="60000"/>
                  </a:schemeClr>
                </a:solidFill>
              </a:rPr>
              <a:t>Chemical runoff may affect factory workers</a:t>
            </a:r>
          </a:p>
          <a:p>
            <a:r>
              <a:rPr lang="en-US" sz="2000" dirty="0">
                <a:solidFill>
                  <a:schemeClr val="tx1">
                    <a:alpha val="60000"/>
                  </a:schemeClr>
                </a:solidFill>
              </a:rPr>
              <a:t>It is likely as well to put pressure on the delicate bio-diversity in an area already threatened by development. </a:t>
            </a:r>
          </a:p>
          <a:p>
            <a:pPr lvl="1"/>
            <a:r>
              <a:rPr lang="en-US" sz="1800" dirty="0">
                <a:solidFill>
                  <a:schemeClr val="tx1">
                    <a:alpha val="60000"/>
                  </a:schemeClr>
                </a:solidFill>
              </a:rPr>
              <a:t>Directly (insertion into an environmentally fragile eco-system</a:t>
            </a:r>
          </a:p>
          <a:p>
            <a:pPr lvl="1"/>
            <a:r>
              <a:rPr lang="en-US" sz="1800" dirty="0">
                <a:solidFill>
                  <a:schemeClr val="tx1">
                    <a:alpha val="60000"/>
                  </a:schemeClr>
                </a:solidFill>
              </a:rPr>
              <a:t>Indirectly (straining power grid operated mostly through coal fired plants)</a:t>
            </a:r>
          </a:p>
        </p:txBody>
      </p:sp>
      <p:sp>
        <p:nvSpPr>
          <p:cNvPr id="32" name="Freeform: Shape 31">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Content Placeholder 5" descr="A factory with smoke coming out of it&#10;&#10;Description automatically generated with low confidence">
            <a:extLst>
              <a:ext uri="{FF2B5EF4-FFF2-40B4-BE49-F238E27FC236}">
                <a16:creationId xmlns:a16="http://schemas.microsoft.com/office/drawing/2014/main" id="{7577C03D-584B-3704-282D-1F2247A876EC}"/>
              </a:ext>
            </a:extLst>
          </p:cNvPr>
          <p:cNvPicPr>
            <a:picLocks noGrp="1" noChangeAspect="1"/>
          </p:cNvPicPr>
          <p:nvPr>
            <p:ph sz="half" idx="2"/>
          </p:nvPr>
        </p:nvPicPr>
        <p:blipFill rotWithShape="1">
          <a:blip r:embed="rId2"/>
          <a:srcRect l="11706" r="13669" b="-1"/>
          <a:stretch/>
        </p:blipFill>
        <p:spPr>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
        <p:nvSpPr>
          <p:cNvPr id="7" name="TextBox 6">
            <a:extLst>
              <a:ext uri="{FF2B5EF4-FFF2-40B4-BE49-F238E27FC236}">
                <a16:creationId xmlns:a16="http://schemas.microsoft.com/office/drawing/2014/main" id="{3847F2F0-1DEB-3D07-16BA-F7CF6144E843}"/>
              </a:ext>
            </a:extLst>
          </p:cNvPr>
          <p:cNvSpPr txBox="1"/>
          <p:nvPr/>
        </p:nvSpPr>
        <p:spPr>
          <a:xfrm>
            <a:off x="6910446" y="6157780"/>
            <a:ext cx="4913692" cy="461665"/>
          </a:xfrm>
          <a:prstGeom prst="rect">
            <a:avLst/>
          </a:prstGeom>
          <a:noFill/>
        </p:spPr>
        <p:txBody>
          <a:bodyPr wrap="square" rtlCol="0">
            <a:spAutoFit/>
          </a:bodyPr>
          <a:lstStyle/>
          <a:p>
            <a:r>
              <a:rPr lang="en-US" sz="1200" dirty="0"/>
              <a:t>Pix Credit: “</a:t>
            </a:r>
            <a:r>
              <a:rPr lang="en-US" sz="1200" dirty="0">
                <a:hlinkClick r:id="rId3"/>
              </a:rPr>
              <a:t>Guatemalan Women’s Claims Put Focus on Canadian Firms’ Conduct Abroad</a:t>
            </a:r>
            <a:r>
              <a:rPr lang="en-US" sz="1200" dirty="0"/>
              <a:t>,” NYT  (“ April 2016)</a:t>
            </a:r>
          </a:p>
        </p:txBody>
      </p:sp>
    </p:spTree>
    <p:extLst>
      <p:ext uri="{BB962C8B-B14F-4D97-AF65-F5344CB8AC3E}">
        <p14:creationId xmlns:p14="http://schemas.microsoft.com/office/powerpoint/2010/main" val="541207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389812"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2" name="Title 1">
            <a:extLst>
              <a:ext uri="{FF2B5EF4-FFF2-40B4-BE49-F238E27FC236}">
                <a16:creationId xmlns:a16="http://schemas.microsoft.com/office/drawing/2014/main" id="{E8551943-9C4C-24BC-0526-693E62CDD801}"/>
              </a:ext>
            </a:extLst>
          </p:cNvPr>
          <p:cNvSpPr>
            <a:spLocks noGrp="1"/>
          </p:cNvSpPr>
          <p:nvPr>
            <p:ph type="title"/>
          </p:nvPr>
        </p:nvSpPr>
        <p:spPr>
          <a:xfrm>
            <a:off x="8085751" y="331200"/>
            <a:ext cx="3410309" cy="1492132"/>
          </a:xfrm>
        </p:spPr>
        <p:txBody>
          <a:bodyPr vert="horz" lIns="91440" tIns="45720" rIns="91440" bIns="45720" rtlCol="0" anchor="t">
            <a:normAutofit/>
          </a:bodyPr>
          <a:lstStyle/>
          <a:p>
            <a:r>
              <a:rPr lang="en-US" kern="1200" dirty="0">
                <a:solidFill>
                  <a:schemeClr val="tx1"/>
                </a:solidFill>
                <a:latin typeface="+mj-lt"/>
                <a:ea typeface="+mj-ea"/>
                <a:cs typeface="+mj-cs"/>
              </a:rPr>
              <a:t>The In/Ex-clusivity Lens</a:t>
            </a:r>
          </a:p>
        </p:txBody>
      </p:sp>
      <p:sp>
        <p:nvSpPr>
          <p:cNvPr id="17" name="Freeform: Shape 16">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13579"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icture containing text&#10;&#10;Description automatically generated">
            <a:extLst>
              <a:ext uri="{FF2B5EF4-FFF2-40B4-BE49-F238E27FC236}">
                <a16:creationId xmlns:a16="http://schemas.microsoft.com/office/drawing/2014/main" id="{558D32F6-0992-E3A3-E14F-BDC951BC7C30}"/>
              </a:ext>
            </a:extLst>
          </p:cNvPr>
          <p:cNvPicPr>
            <a:picLocks noGrp="1" noChangeAspect="1"/>
          </p:cNvPicPr>
          <p:nvPr>
            <p:ph sz="half" idx="1"/>
          </p:nvPr>
        </p:nvPicPr>
        <p:blipFill>
          <a:blip r:embed="rId2"/>
          <a:stretch>
            <a:fillRect/>
          </a:stretch>
        </p:blipFill>
        <p:spPr>
          <a:xfrm>
            <a:off x="765050" y="1925026"/>
            <a:ext cx="6015897" cy="3007947"/>
          </a:xfrm>
          <a:prstGeom prst="rect">
            <a:avLst/>
          </a:prstGeom>
        </p:spPr>
      </p:pic>
      <p:sp>
        <p:nvSpPr>
          <p:cNvPr id="4" name="Content Placeholder 3">
            <a:extLst>
              <a:ext uri="{FF2B5EF4-FFF2-40B4-BE49-F238E27FC236}">
                <a16:creationId xmlns:a16="http://schemas.microsoft.com/office/drawing/2014/main" id="{66104B9E-E9F0-9CAE-FFB2-CB99A7CE2CFA}"/>
              </a:ext>
            </a:extLst>
          </p:cNvPr>
          <p:cNvSpPr>
            <a:spLocks noGrp="1"/>
          </p:cNvSpPr>
          <p:nvPr>
            <p:ph sz="half" idx="2"/>
          </p:nvPr>
        </p:nvSpPr>
        <p:spPr>
          <a:xfrm>
            <a:off x="7713579" y="1925026"/>
            <a:ext cx="4478421" cy="4932974"/>
          </a:xfrm>
        </p:spPr>
        <p:txBody>
          <a:bodyPr vert="horz" lIns="91440" tIns="45720" rIns="91440" bIns="45720" rtlCol="0">
            <a:normAutofit/>
          </a:bodyPr>
          <a:lstStyle/>
          <a:p>
            <a:r>
              <a:rPr lang="en-US" sz="1600" b="1" dirty="0">
                <a:solidFill>
                  <a:srgbClr val="FF0000">
                    <a:alpha val="60000"/>
                  </a:srgbClr>
                </a:solidFill>
              </a:rPr>
              <a:t>Where are the limits of regulatory authority (</a:t>
            </a:r>
            <a:r>
              <a:rPr lang="en-US" sz="1600" b="1" i="1" dirty="0">
                <a:solidFill>
                  <a:srgbClr val="FF0000">
                    <a:alpha val="60000"/>
                  </a:srgbClr>
                </a:solidFill>
              </a:rPr>
              <a:t>jurisdictio</a:t>
            </a:r>
            <a:r>
              <a:rPr lang="en-US" sz="1600" b="1" dirty="0">
                <a:solidFill>
                  <a:srgbClr val="FF0000">
                    <a:alpha val="60000"/>
                  </a:srgbClr>
                </a:solidFill>
              </a:rPr>
              <a:t>) located</a:t>
            </a:r>
            <a:r>
              <a:rPr lang="en-US" sz="1600" b="1" i="1" dirty="0">
                <a:solidFill>
                  <a:srgbClr val="FF0000">
                    <a:alpha val="60000"/>
                  </a:srgbClr>
                </a:solidFill>
              </a:rPr>
              <a:t>?</a:t>
            </a:r>
          </a:p>
          <a:p>
            <a:pPr lvl="1"/>
            <a:r>
              <a:rPr lang="en-US" sz="1600" dirty="0">
                <a:solidFill>
                  <a:schemeClr val="tx1">
                    <a:alpha val="60000"/>
                  </a:schemeClr>
                </a:solidFill>
              </a:rPr>
              <a:t>Extent of plenary authority in an overlapping regulatory and managerial context?</a:t>
            </a:r>
          </a:p>
          <a:p>
            <a:r>
              <a:rPr lang="en-US" sz="1600" b="1" dirty="0">
                <a:solidFill>
                  <a:srgbClr val="FF0000">
                    <a:alpha val="60000"/>
                  </a:srgbClr>
                </a:solidFill>
              </a:rPr>
              <a:t>How is that authority structured and applied (</a:t>
            </a:r>
            <a:r>
              <a:rPr lang="en-US" sz="1600" b="1" i="1" dirty="0">
                <a:solidFill>
                  <a:srgbClr val="FF0000">
                    <a:alpha val="60000"/>
                  </a:srgbClr>
                </a:solidFill>
              </a:rPr>
              <a:t>gubernaculum/imperium</a:t>
            </a:r>
            <a:r>
              <a:rPr lang="en-US" sz="1600" b="1" dirty="0">
                <a:solidFill>
                  <a:srgbClr val="FF0000">
                    <a:alpha val="60000"/>
                  </a:srgbClr>
                </a:solidFill>
              </a:rPr>
              <a:t>) within and betwee</a:t>
            </a:r>
            <a:r>
              <a:rPr lang="en-US" sz="1600" dirty="0">
                <a:solidFill>
                  <a:schemeClr val="tx1">
                    <a:alpha val="60000"/>
                  </a:schemeClr>
                </a:solidFill>
              </a:rPr>
              <a:t>n </a:t>
            </a:r>
          </a:p>
          <a:p>
            <a:pPr lvl="1"/>
            <a:r>
              <a:rPr lang="en-US" sz="1600" dirty="0">
                <a:solidFill>
                  <a:schemeClr val="tx1">
                    <a:alpha val="60000"/>
                  </a:schemeClr>
                </a:solidFill>
              </a:rPr>
              <a:t>public law and private law systems, </a:t>
            </a:r>
          </a:p>
          <a:p>
            <a:pPr lvl="1"/>
            <a:r>
              <a:rPr lang="en-US" sz="1600" dirty="0">
                <a:solidFill>
                  <a:schemeClr val="tx1">
                    <a:alpha val="60000"/>
                  </a:schemeClr>
                </a:solidFill>
              </a:rPr>
              <a:t>administrative (compliance systems) and  remedial (tort) approaches</a:t>
            </a:r>
          </a:p>
          <a:p>
            <a:pPr lvl="1"/>
            <a:r>
              <a:rPr lang="en-US" sz="1600" dirty="0">
                <a:solidFill>
                  <a:schemeClr val="tx1">
                    <a:alpha val="60000"/>
                  </a:schemeClr>
                </a:solidFill>
              </a:rPr>
              <a:t>regulatory environment and the market</a:t>
            </a:r>
          </a:p>
          <a:p>
            <a:r>
              <a:rPr lang="en-US" sz="1600" b="1" dirty="0">
                <a:solidFill>
                  <a:srgbClr val="FF0000">
                    <a:alpha val="60000"/>
                  </a:srgbClr>
                </a:solidFill>
              </a:rPr>
              <a:t>Where and how does this weave structures of in- and ex-clusivity in international law</a:t>
            </a:r>
            <a:r>
              <a:rPr lang="en-US" sz="1600" dirty="0">
                <a:solidFill>
                  <a:schemeClr val="tx1">
                    <a:alpha val="60000"/>
                  </a:schemeClr>
                </a:solidFill>
              </a:rPr>
              <a:t>?</a:t>
            </a:r>
          </a:p>
          <a:p>
            <a:pPr lvl="1"/>
            <a:r>
              <a:rPr lang="en-US" sz="1600" dirty="0">
                <a:solidFill>
                  <a:schemeClr val="tx1">
                    <a:alpha val="60000"/>
                  </a:schemeClr>
                </a:solidFill>
              </a:rPr>
              <a:t>Focus: soft law regimes</a:t>
            </a:r>
          </a:p>
          <a:p>
            <a:pPr lvl="1"/>
            <a:r>
              <a:rPr lang="en-US" sz="1600" i="1" dirty="0">
                <a:solidFill>
                  <a:schemeClr val="tx1">
                    <a:alpha val="60000"/>
                  </a:schemeClr>
                </a:solidFill>
              </a:rPr>
              <a:t>UN Guiding Principles for Business and Human Rights</a:t>
            </a:r>
            <a:r>
              <a:rPr lang="en-US" sz="1600" dirty="0">
                <a:solidFill>
                  <a:schemeClr val="tx1">
                    <a:alpha val="60000"/>
                  </a:schemeClr>
                </a:solidFill>
              </a:rPr>
              <a:t> (2011) </a:t>
            </a:r>
          </a:p>
          <a:p>
            <a:pPr lvl="1"/>
            <a:r>
              <a:rPr lang="en-US" sz="1600" i="1" dirty="0">
                <a:solidFill>
                  <a:schemeClr val="tx1">
                    <a:alpha val="60000"/>
                  </a:schemeClr>
                </a:solidFill>
              </a:rPr>
              <a:t>Framework Principles on Human Rights and the Environment </a:t>
            </a:r>
            <a:r>
              <a:rPr lang="en-US" sz="1600" dirty="0">
                <a:solidFill>
                  <a:schemeClr val="tx1">
                    <a:alpha val="60000"/>
                  </a:schemeClr>
                </a:solidFill>
              </a:rPr>
              <a:t>(2018)</a:t>
            </a:r>
          </a:p>
          <a:p>
            <a:endParaRPr lang="en-US" sz="1100" dirty="0">
              <a:solidFill>
                <a:schemeClr val="tx1">
                  <a:alpha val="60000"/>
                </a:schemeClr>
              </a:solidFill>
            </a:endParaRPr>
          </a:p>
        </p:txBody>
      </p:sp>
    </p:spTree>
    <p:extLst>
      <p:ext uri="{BB962C8B-B14F-4D97-AF65-F5344CB8AC3E}">
        <p14:creationId xmlns:p14="http://schemas.microsoft.com/office/powerpoint/2010/main" val="1335136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62767C44-1BAA-4C4F-502C-E3795D183F83}"/>
              </a:ext>
            </a:extLst>
          </p:cNvPr>
          <p:cNvPicPr>
            <a:picLocks noGrp="1" noChangeAspect="1"/>
          </p:cNvPicPr>
          <p:nvPr>
            <p:ph sz="half" idx="2"/>
          </p:nvPr>
        </p:nvPicPr>
        <p:blipFill rotWithShape="1">
          <a:blip r:embed="rId2"/>
          <a:srcRect t="350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CC1BFA-DD9E-2820-F2D5-E24B7F6721A2}"/>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Analytical Lenses</a:t>
            </a:r>
          </a:p>
        </p:txBody>
      </p:sp>
      <p:sp>
        <p:nvSpPr>
          <p:cNvPr id="3" name="Content Placeholder 2">
            <a:extLst>
              <a:ext uri="{FF2B5EF4-FFF2-40B4-BE49-F238E27FC236}">
                <a16:creationId xmlns:a16="http://schemas.microsoft.com/office/drawing/2014/main" id="{A4A50F9F-46C6-7973-0FAA-704AB037C43B}"/>
              </a:ext>
            </a:extLst>
          </p:cNvPr>
          <p:cNvSpPr>
            <a:spLocks noGrp="1"/>
          </p:cNvSpPr>
          <p:nvPr>
            <p:ph sz="half" idx="1"/>
          </p:nvPr>
        </p:nvSpPr>
        <p:spPr>
          <a:xfrm>
            <a:off x="201882" y="2434201"/>
            <a:ext cx="5058888" cy="4263482"/>
          </a:xfrm>
        </p:spPr>
        <p:txBody>
          <a:bodyPr vert="horz" lIns="91440" tIns="45720" rIns="91440" bIns="45720" rtlCol="0">
            <a:normAutofit/>
          </a:bodyPr>
          <a:lstStyle/>
          <a:p>
            <a:r>
              <a:rPr lang="en-US" sz="2000" dirty="0"/>
              <a:t>Traditional analysis of the GuataJV problem is undertaken through a </a:t>
            </a:r>
            <a:r>
              <a:rPr lang="en-US" sz="2000" b="1" i="1" dirty="0"/>
              <a:t>rights-remedy-compliance lens</a:t>
            </a:r>
            <a:r>
              <a:rPr lang="en-US" sz="2000" dirty="0"/>
              <a:t>.</a:t>
            </a:r>
          </a:p>
          <a:p>
            <a:pPr lvl="1"/>
            <a:r>
              <a:rPr lang="en-US" sz="2000" dirty="0"/>
              <a:t>Rights must be created</a:t>
            </a:r>
          </a:p>
          <a:p>
            <a:pPr lvl="1"/>
            <a:r>
              <a:rPr lang="en-US" sz="2000" dirty="0"/>
              <a:t>Remedy must be provided</a:t>
            </a:r>
          </a:p>
          <a:p>
            <a:pPr lvl="1"/>
            <a:r>
              <a:rPr lang="en-US" sz="2000" dirty="0"/>
              <a:t>Compliance serves as the bridge between right and remedy</a:t>
            </a:r>
          </a:p>
          <a:p>
            <a:r>
              <a:rPr lang="en-US" sz="2000" dirty="0"/>
              <a:t>The rest is politics or obstruction that must be swept away</a:t>
            </a:r>
          </a:p>
          <a:p>
            <a:r>
              <a:rPr lang="en-US" sz="2000" b="1" i="1" dirty="0">
                <a:solidFill>
                  <a:srgbClr val="C00000"/>
                </a:solidFill>
              </a:rPr>
              <a:t>This presentation suggest that an older lens provides a clearer and more precise analytical lens</a:t>
            </a:r>
          </a:p>
          <a:p>
            <a:endParaRPr lang="en-US" sz="1700" dirty="0"/>
          </a:p>
        </p:txBody>
      </p:sp>
    </p:spTree>
    <p:extLst>
      <p:ext uri="{BB962C8B-B14F-4D97-AF65-F5344CB8AC3E}">
        <p14:creationId xmlns:p14="http://schemas.microsoft.com/office/powerpoint/2010/main" val="2393129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341B8DA2-2B47-695C-91B8-F344C961C946}"/>
              </a:ext>
            </a:extLst>
          </p:cNvPr>
          <p:cNvSpPr>
            <a:spLocks noGrp="1"/>
          </p:cNvSpPr>
          <p:nvPr>
            <p:ph type="title"/>
          </p:nvPr>
        </p:nvSpPr>
        <p:spPr>
          <a:xfrm>
            <a:off x="1188069" y="381935"/>
            <a:ext cx="4008583" cy="5974414"/>
          </a:xfrm>
        </p:spPr>
        <p:txBody>
          <a:bodyPr anchor="ctr">
            <a:normAutofit/>
          </a:bodyPr>
          <a:lstStyle/>
          <a:p>
            <a:r>
              <a:rPr lang="en-US" sz="8000" dirty="0">
                <a:solidFill>
                  <a:srgbClr val="FFFFFF"/>
                </a:solidFill>
              </a:rPr>
              <a:t>Old Wine in Older Bottles</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dirty="0"/>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dirty="0"/>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1B3CA14D-D1ED-21BA-04A3-172FF8D8D334}"/>
              </a:ext>
            </a:extLst>
          </p:cNvPr>
          <p:cNvSpPr>
            <a:spLocks noGrp="1"/>
          </p:cNvSpPr>
          <p:nvPr>
            <p:ph idx="1"/>
          </p:nvPr>
        </p:nvSpPr>
        <p:spPr>
          <a:xfrm>
            <a:off x="5779911" y="0"/>
            <a:ext cx="5779024" cy="6858000"/>
          </a:xfrm>
        </p:spPr>
        <p:txBody>
          <a:bodyPr anchor="ctr">
            <a:normAutofit/>
          </a:bodyPr>
          <a:lstStyle/>
          <a:p>
            <a:r>
              <a:rPr lang="en-US" sz="2000" b="1" dirty="0">
                <a:solidFill>
                  <a:schemeClr val="tx1">
                    <a:alpha val="80000"/>
                  </a:schemeClr>
                </a:solidFill>
              </a:rPr>
              <a:t>The Old Wine</a:t>
            </a:r>
          </a:p>
          <a:p>
            <a:pPr lvl="1"/>
            <a:r>
              <a:rPr lang="en-US" sz="1600" b="1" dirty="0">
                <a:solidFill>
                  <a:schemeClr val="tx1">
                    <a:alpha val="80000"/>
                  </a:schemeClr>
                </a:solidFill>
              </a:rPr>
              <a:t>For GuataJV the core issues</a:t>
            </a:r>
            <a:r>
              <a:rPr lang="en-US" sz="1600" dirty="0">
                <a:solidFill>
                  <a:schemeClr val="tx1">
                    <a:alpha val="80000"/>
                  </a:schemeClr>
                </a:solidFill>
              </a:rPr>
              <a:t>: (1) the sources of discretionary authority to regulate, reward, and punish, (2) the rights that shape and limit the exercise of that authority, (3) the delegation of regulatory authority in and through GuataJV; (4) the character of rules and the positive or passive character of potentially applicable rights systems (law/norms, etc.,); (5) nature of authority (positive to enforce rules and manage systems; passive to protect rights)</a:t>
            </a:r>
          </a:p>
          <a:p>
            <a:pPr lvl="1"/>
            <a:r>
              <a:rPr lang="en-US" sz="1600" b="1" dirty="0">
                <a:solidFill>
                  <a:schemeClr val="tx1">
                    <a:alpha val="80000"/>
                  </a:schemeClr>
                </a:solidFill>
              </a:rPr>
              <a:t>In/ex-clusion (mechanics): </a:t>
            </a:r>
          </a:p>
          <a:p>
            <a:pPr lvl="2"/>
            <a:r>
              <a:rPr lang="en-US" sz="1600" dirty="0">
                <a:solidFill>
                  <a:schemeClr val="tx1">
                    <a:alpha val="80000"/>
                  </a:schemeClr>
                </a:solidFill>
              </a:rPr>
              <a:t>What falls within and what falls outside serves as the central ordering framework of each of these core issues </a:t>
            </a:r>
          </a:p>
          <a:p>
            <a:pPr lvl="2"/>
            <a:r>
              <a:rPr lang="en-US" sz="1600" dirty="0">
                <a:solidFill>
                  <a:schemeClr val="tx1">
                    <a:alpha val="80000"/>
                  </a:schemeClr>
                </a:solidFill>
              </a:rPr>
              <a:t>The relationship between the enterprise and the norms and actors that their activities touch</a:t>
            </a:r>
          </a:p>
          <a:p>
            <a:pPr lvl="1"/>
            <a:r>
              <a:rPr lang="en-US" sz="1600" b="1" dirty="0">
                <a:solidFill>
                  <a:schemeClr val="tx1">
                    <a:alpha val="80000"/>
                  </a:schemeClr>
                </a:solidFill>
              </a:rPr>
              <a:t>In/ex-clusion (norms):</a:t>
            </a:r>
          </a:p>
          <a:p>
            <a:pPr lvl="2"/>
            <a:r>
              <a:rPr lang="en-US" sz="1600" dirty="0">
                <a:solidFill>
                  <a:schemeClr val="tx1">
                    <a:alpha val="80000"/>
                  </a:schemeClr>
                </a:solidFill>
              </a:rPr>
              <a:t>Who has rights; who has responsibilities-----and to whom?</a:t>
            </a:r>
          </a:p>
          <a:p>
            <a:pPr lvl="2"/>
            <a:r>
              <a:rPr lang="en-US" sz="1600" dirty="0">
                <a:solidFill>
                  <a:schemeClr val="tx1">
                    <a:alpha val="80000"/>
                  </a:schemeClr>
                </a:solidFill>
              </a:rPr>
              <a:t>What binds these together or disaggregates?</a:t>
            </a:r>
          </a:p>
          <a:p>
            <a:r>
              <a:rPr lang="en-US" sz="2000" b="1" dirty="0">
                <a:solidFill>
                  <a:schemeClr val="tx1">
                    <a:alpha val="80000"/>
                  </a:schemeClr>
                </a:solidFill>
              </a:rPr>
              <a:t>The Older Bottle</a:t>
            </a:r>
          </a:p>
          <a:p>
            <a:pPr lvl="1"/>
            <a:r>
              <a:rPr lang="en-US" sz="1600" dirty="0">
                <a:solidFill>
                  <a:schemeClr val="tx1">
                    <a:alpha val="80000"/>
                  </a:schemeClr>
                </a:solidFill>
              </a:rPr>
              <a:t>At the core of any conversation about the in/ex-clusivity of law lies an older and more dynamic </a:t>
            </a:r>
            <a:r>
              <a:rPr lang="en-US" sz="1600" i="1" dirty="0">
                <a:solidFill>
                  <a:schemeClr val="tx1">
                    <a:alpha val="80000"/>
                  </a:schemeClr>
                </a:solidFill>
              </a:rPr>
              <a:t>urtext debate</a:t>
            </a:r>
            <a:r>
              <a:rPr lang="en-US" sz="1600" dirty="0">
                <a:solidFill>
                  <a:schemeClr val="tx1">
                    <a:alpha val="80000"/>
                  </a:schemeClr>
                </a:solidFill>
              </a:rPr>
              <a:t> focusing on the relationship between what the medieval world understood as </a:t>
            </a:r>
            <a:r>
              <a:rPr lang="en-US" sz="1600" i="1" dirty="0">
                <a:solidFill>
                  <a:schemeClr val="tx1">
                    <a:alpha val="80000"/>
                  </a:schemeClr>
                </a:solidFill>
              </a:rPr>
              <a:t>gubernaculum</a:t>
            </a:r>
            <a:r>
              <a:rPr lang="en-US" sz="1600" dirty="0">
                <a:solidFill>
                  <a:schemeClr val="tx1">
                    <a:alpha val="80000"/>
                  </a:schemeClr>
                </a:solidFill>
              </a:rPr>
              <a:t> and </a:t>
            </a:r>
            <a:r>
              <a:rPr lang="en-US" sz="1600" i="1" dirty="0">
                <a:solidFill>
                  <a:schemeClr val="tx1">
                    <a:alpha val="80000"/>
                  </a:schemeClr>
                </a:solidFill>
              </a:rPr>
              <a:t>jurisdictio</a:t>
            </a:r>
            <a:r>
              <a:rPr lang="en-US" sz="1600" dirty="0">
                <a:solidFill>
                  <a:schemeClr val="tx1">
                    <a:alpha val="80000"/>
                  </a:schemeClr>
                </a:solidFill>
              </a:rPr>
              <a:t>.  </a:t>
            </a: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54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9000" b="-4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4D8D0A-9C7B-28C6-23B5-07F6E8464A75}"/>
              </a:ext>
            </a:extLst>
          </p:cNvPr>
          <p:cNvSpPr>
            <a:spLocks noGrp="1"/>
          </p:cNvSpPr>
          <p:nvPr>
            <p:ph type="title"/>
          </p:nvPr>
        </p:nvSpPr>
        <p:spPr>
          <a:xfrm>
            <a:off x="3316724" y="22724"/>
            <a:ext cx="4458801" cy="1088616"/>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a:normAutofit fontScale="90000"/>
          </a:bodyPr>
          <a:lstStyle/>
          <a:p>
            <a:r>
              <a:rPr lang="en-US" i="1" dirty="0"/>
              <a:t>Regimen politicum et regale</a:t>
            </a:r>
            <a:endParaRPr lang="en-US" dirty="0"/>
          </a:p>
        </p:txBody>
      </p:sp>
      <p:sp>
        <p:nvSpPr>
          <p:cNvPr id="5" name="Content Placeholder 4">
            <a:extLst>
              <a:ext uri="{FF2B5EF4-FFF2-40B4-BE49-F238E27FC236}">
                <a16:creationId xmlns:a16="http://schemas.microsoft.com/office/drawing/2014/main" id="{6CFEBB6C-2EE5-3721-0E09-E32414852CA0}"/>
              </a:ext>
            </a:extLst>
          </p:cNvPr>
          <p:cNvSpPr>
            <a:spLocks noGrp="1"/>
          </p:cNvSpPr>
          <p:nvPr>
            <p:ph sz="half" idx="1"/>
          </p:nvPr>
        </p:nvSpPr>
        <p:spPr>
          <a:xfrm>
            <a:off x="0" y="1088617"/>
            <a:ext cx="5181600" cy="3313934"/>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a:normAutofit fontScale="70000" lnSpcReduction="20000"/>
          </a:bodyPr>
          <a:lstStyle/>
          <a:p>
            <a:r>
              <a:rPr lang="en-US" b="1" i="1" dirty="0">
                <a:solidFill>
                  <a:srgbClr val="FF0000"/>
                </a:solidFill>
              </a:rPr>
              <a:t>Gubernaculum (Regimen reale)</a:t>
            </a:r>
            <a:r>
              <a:rPr lang="en-US" b="1" dirty="0">
                <a:solidFill>
                  <a:srgbClr val="FF0000"/>
                </a:solidFill>
              </a:rPr>
              <a:t> </a:t>
            </a:r>
          </a:p>
          <a:p>
            <a:pPr lvl="1"/>
            <a:r>
              <a:rPr lang="en-US" b="1" i="1" dirty="0"/>
              <a:t>The state of  absolute discretionary authority (Potestas absoluta)</a:t>
            </a:r>
            <a:endParaRPr lang="en-US" b="1" dirty="0"/>
          </a:p>
          <a:p>
            <a:pPr lvl="2"/>
            <a:r>
              <a:rPr lang="en-US" dirty="0"/>
              <a:t>Exercise of discretionary authority unlimited within the legal scope of its exercise </a:t>
            </a:r>
          </a:p>
          <a:p>
            <a:pPr lvl="2"/>
            <a:r>
              <a:rPr lang="en-US" dirty="0"/>
              <a:t>Prerogatives of the “God Fearing Prince” who keeps his word and does as he promises (now the modern-day state)</a:t>
            </a:r>
          </a:p>
          <a:p>
            <a:pPr lvl="1"/>
            <a:r>
              <a:rPr lang="en-US" b="1" dirty="0"/>
              <a:t>Forms</a:t>
            </a:r>
          </a:p>
          <a:p>
            <a:pPr lvl="2"/>
            <a:r>
              <a:rPr lang="en-US" dirty="0"/>
              <a:t>Institutions of government</a:t>
            </a:r>
          </a:p>
          <a:p>
            <a:pPr lvl="2"/>
            <a:r>
              <a:rPr lang="en-US" dirty="0"/>
              <a:t>Practices of administrative discretion within the scope of authority (comprehensive civil authority)</a:t>
            </a:r>
          </a:p>
          <a:p>
            <a:pPr lvl="2"/>
            <a:r>
              <a:rPr lang="en-US" dirty="0"/>
              <a:t>Public law for the good order of the state</a:t>
            </a:r>
          </a:p>
          <a:p>
            <a:pPr lvl="1"/>
            <a:r>
              <a:rPr lang="en-US" b="1" dirty="0"/>
              <a:t>Objectives</a:t>
            </a:r>
          </a:p>
          <a:p>
            <a:pPr lvl="2"/>
            <a:r>
              <a:rPr lang="en-US" dirty="0"/>
              <a:t>Prosperity and stability (the “king’s peace)</a:t>
            </a:r>
          </a:p>
          <a:p>
            <a:pPr lvl="2"/>
            <a:r>
              <a:rPr lang="en-US" dirty="0"/>
              <a:t>The facilitation of law and custom</a:t>
            </a:r>
          </a:p>
          <a:p>
            <a:endParaRPr lang="en-US" dirty="0"/>
          </a:p>
        </p:txBody>
      </p:sp>
      <p:sp>
        <p:nvSpPr>
          <p:cNvPr id="6" name="Content Placeholder 5">
            <a:extLst>
              <a:ext uri="{FF2B5EF4-FFF2-40B4-BE49-F238E27FC236}">
                <a16:creationId xmlns:a16="http://schemas.microsoft.com/office/drawing/2014/main" id="{5035F692-9986-746C-8DDB-9B623723AF2D}"/>
              </a:ext>
            </a:extLst>
          </p:cNvPr>
          <p:cNvSpPr>
            <a:spLocks noGrp="1"/>
          </p:cNvSpPr>
          <p:nvPr>
            <p:ph sz="half" idx="2"/>
          </p:nvPr>
        </p:nvSpPr>
        <p:spPr>
          <a:xfrm>
            <a:off x="6978762" y="1111340"/>
            <a:ext cx="5181600" cy="4050546"/>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fontScale="70000" lnSpcReduction="20000"/>
          </a:bodyPr>
          <a:lstStyle/>
          <a:p>
            <a:r>
              <a:rPr lang="en-US" dirty="0">
                <a:solidFill>
                  <a:srgbClr val="FF0000"/>
                </a:solidFill>
              </a:rPr>
              <a:t>Jurisdictio (</a:t>
            </a:r>
            <a:r>
              <a:rPr lang="en-US" i="1" dirty="0">
                <a:solidFill>
                  <a:srgbClr val="FF0000"/>
                </a:solidFill>
              </a:rPr>
              <a:t>Regimen politicum</a:t>
            </a:r>
            <a:r>
              <a:rPr lang="en-US" dirty="0">
                <a:solidFill>
                  <a:srgbClr val="FF0000"/>
                </a:solidFill>
              </a:rPr>
              <a:t>)</a:t>
            </a:r>
          </a:p>
          <a:p>
            <a:pPr lvl="1"/>
            <a:r>
              <a:rPr lang="en-US" b="1" dirty="0"/>
              <a:t>The limits of the regal power and its foundation</a:t>
            </a:r>
          </a:p>
          <a:p>
            <a:pPr lvl="2"/>
            <a:r>
              <a:rPr lang="en-US" dirty="0"/>
              <a:t>Law as the normative architecture within which government can function (even absolutely)</a:t>
            </a:r>
          </a:p>
          <a:p>
            <a:pPr lvl="2"/>
            <a:r>
              <a:rPr lang="en-US" dirty="0"/>
              <a:t>Privileges and rights (medieval liberties—</a:t>
            </a:r>
            <a:r>
              <a:rPr lang="en-US" b="1" i="1" dirty="0">
                <a:solidFill>
                  <a:srgbClr val="C00000"/>
                </a:solidFill>
              </a:rPr>
              <a:t>both individual (Magna Carta) and collective (Fueros Catalanes)</a:t>
            </a:r>
          </a:p>
          <a:p>
            <a:pPr lvl="2"/>
            <a:r>
              <a:rPr lang="en-US" dirty="0"/>
              <a:t>Now the institutions that define and curate the development of these norms and rights</a:t>
            </a:r>
          </a:p>
          <a:p>
            <a:pPr lvl="1"/>
            <a:r>
              <a:rPr lang="en-US" b="1" dirty="0"/>
              <a:t>Rights defining</a:t>
            </a:r>
          </a:p>
          <a:p>
            <a:pPr lvl="2"/>
            <a:r>
              <a:rPr lang="en-US" dirty="0"/>
              <a:t>Customs and traditions of the people (private law)</a:t>
            </a:r>
          </a:p>
          <a:p>
            <a:pPr lvl="2"/>
            <a:r>
              <a:rPr lang="en-US" dirty="0"/>
              <a:t>Constitutions (public limits on regal authority)</a:t>
            </a:r>
          </a:p>
          <a:p>
            <a:pPr lvl="2"/>
            <a:r>
              <a:rPr lang="en-US" dirty="0"/>
              <a:t>Social and cultural norms  through which ordinary and governmental power is exercised</a:t>
            </a:r>
          </a:p>
          <a:p>
            <a:pPr lvl="1"/>
            <a:r>
              <a:rPr lang="en-US" b="1" dirty="0"/>
              <a:t>Objectives</a:t>
            </a:r>
          </a:p>
          <a:p>
            <a:pPr lvl="2"/>
            <a:r>
              <a:rPr lang="en-US" dirty="0"/>
              <a:t>Boundary setting through law enacted by representatives of the entire society (a parliament) </a:t>
            </a:r>
          </a:p>
          <a:p>
            <a:pPr lvl="2"/>
            <a:r>
              <a:rPr lang="en-US" dirty="0"/>
              <a:t>The law that rationalizes the relations among people (enforced through state organs—</a:t>
            </a:r>
            <a:r>
              <a:rPr lang="en-US" i="1" dirty="0"/>
              <a:t>potestas ordinaria</a:t>
            </a:r>
            <a:r>
              <a:rPr lang="en-US" dirty="0"/>
              <a:t>)</a:t>
            </a:r>
          </a:p>
          <a:p>
            <a:pPr lvl="1"/>
            <a:endParaRPr lang="en-US" dirty="0"/>
          </a:p>
        </p:txBody>
      </p:sp>
      <p:sp>
        <p:nvSpPr>
          <p:cNvPr id="7" name="TextBox 6">
            <a:extLst>
              <a:ext uri="{FF2B5EF4-FFF2-40B4-BE49-F238E27FC236}">
                <a16:creationId xmlns:a16="http://schemas.microsoft.com/office/drawing/2014/main" id="{2400ED02-8E50-E4A1-E22F-DDF1C9A862FC}"/>
              </a:ext>
            </a:extLst>
          </p:cNvPr>
          <p:cNvSpPr txBox="1"/>
          <p:nvPr/>
        </p:nvSpPr>
        <p:spPr>
          <a:xfrm>
            <a:off x="31637" y="5093307"/>
            <a:ext cx="12128725" cy="236988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square" rtlCol="0">
            <a:spAutoFit/>
          </a:bodyPr>
          <a:lstStyle/>
          <a:p>
            <a:pPr lvl="1"/>
            <a:r>
              <a:rPr lang="en-US" i="1" dirty="0"/>
              <a:t>The state of  limited but absolute discretionary authority </a:t>
            </a:r>
            <a:r>
              <a:rPr lang="en-US" b="1" i="1" dirty="0">
                <a:solidFill>
                  <a:srgbClr val="FF0000"/>
                </a:solidFill>
              </a:rPr>
              <a:t>Regimen politicum et regale </a:t>
            </a:r>
            <a:r>
              <a:rPr lang="en-US" i="1" dirty="0"/>
              <a:t>(John Fortescue 1394-1479, De Laudibus Legum Angliae)</a:t>
            </a:r>
            <a:r>
              <a:rPr lang="en-US" dirty="0"/>
              <a:t> describes the state of the governance of business and human rights</a:t>
            </a:r>
          </a:p>
          <a:p>
            <a:pPr lvl="2"/>
            <a:r>
              <a:rPr lang="en-US" dirty="0"/>
              <a:t>Absolute power (</a:t>
            </a:r>
            <a:r>
              <a:rPr lang="en-US" i="1" dirty="0"/>
              <a:t>potestas absoluta</a:t>
            </a:r>
            <a:r>
              <a:rPr lang="en-US" dirty="0"/>
              <a:t>) within the scope of its authority (the Roman </a:t>
            </a:r>
            <a:r>
              <a:rPr lang="en-US" i="1" dirty="0"/>
              <a:t>imperium</a:t>
            </a:r>
            <a:r>
              <a:rPr lang="en-US" dirty="0"/>
              <a:t>) limited by the rights of stakeholders (</a:t>
            </a:r>
            <a:r>
              <a:rPr lang="en-US" i="1" dirty="0"/>
              <a:t>jurisdictio</a:t>
            </a:r>
            <a:r>
              <a:rPr lang="en-US" dirty="0"/>
              <a:t>) whose rights and privileges serve as the (passive) barrier to the exercise of absolute power by (1) preventing its exercise; (2) or shaping it to advance rights or avoid defeating them</a:t>
            </a:r>
          </a:p>
          <a:p>
            <a:pPr lvl="2" algn="ctr"/>
            <a:r>
              <a:rPr lang="en-US" sz="2000" b="1" i="1" dirty="0">
                <a:solidFill>
                  <a:srgbClr val="FF0000"/>
                </a:solidFill>
              </a:rPr>
              <a:t>Based on a fundamental detachment between governance and norms; each connected to but autonomous of the other</a:t>
            </a:r>
          </a:p>
          <a:p>
            <a:endParaRPr lang="en-US" dirty="0"/>
          </a:p>
        </p:txBody>
      </p:sp>
    </p:spTree>
    <p:extLst>
      <p:ext uri="{BB962C8B-B14F-4D97-AF65-F5344CB8AC3E}">
        <p14:creationId xmlns:p14="http://schemas.microsoft.com/office/powerpoint/2010/main" val="959364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7360F7-AFDE-E14C-9A19-B5BC7CF97E47}"/>
              </a:ext>
            </a:extLst>
          </p:cNvPr>
          <p:cNvSpPr>
            <a:spLocks noGrp="1"/>
          </p:cNvSpPr>
          <p:nvPr>
            <p:ph type="title"/>
          </p:nvPr>
        </p:nvSpPr>
        <p:spPr>
          <a:xfrm>
            <a:off x="1" y="18255"/>
            <a:ext cx="3076832" cy="1026169"/>
          </a:xfrm>
        </p:spPr>
        <p:txBody>
          <a:bodyPr/>
          <a:lstStyle/>
          <a:p>
            <a:r>
              <a:rPr lang="en-US" dirty="0"/>
              <a:t>Who Cares?</a:t>
            </a:r>
          </a:p>
        </p:txBody>
      </p:sp>
      <p:sp>
        <p:nvSpPr>
          <p:cNvPr id="5" name="Content Placeholder 4">
            <a:extLst>
              <a:ext uri="{FF2B5EF4-FFF2-40B4-BE49-F238E27FC236}">
                <a16:creationId xmlns:a16="http://schemas.microsoft.com/office/drawing/2014/main" id="{73DBDFFE-652C-31B2-B44C-7A1946C4097D}"/>
              </a:ext>
            </a:extLst>
          </p:cNvPr>
          <p:cNvSpPr>
            <a:spLocks noGrp="1"/>
          </p:cNvSpPr>
          <p:nvPr>
            <p:ph sz="half" idx="1"/>
          </p:nvPr>
        </p:nvSpPr>
        <p:spPr>
          <a:xfrm>
            <a:off x="0" y="1062681"/>
            <a:ext cx="4510216" cy="5777063"/>
          </a:xfrm>
        </p:spPr>
        <p:txBody>
          <a:bodyPr>
            <a:normAutofit fontScale="70000" lnSpcReduction="20000"/>
          </a:bodyPr>
          <a:lstStyle/>
          <a:p>
            <a:r>
              <a:rPr lang="en-US" b="1" dirty="0">
                <a:solidFill>
                  <a:srgbClr val="FF0000"/>
                </a:solidFill>
              </a:rPr>
              <a:t>Insights of </a:t>
            </a:r>
            <a:r>
              <a:rPr lang="en-US" b="1" i="1" dirty="0">
                <a:solidFill>
                  <a:srgbClr val="FF0000"/>
                </a:solidFill>
              </a:rPr>
              <a:t>Regimen politicum et regale </a:t>
            </a:r>
            <a:r>
              <a:rPr lang="en-US" b="1" dirty="0">
                <a:solidFill>
                  <a:srgbClr val="FF0000"/>
                </a:solidFill>
              </a:rPr>
              <a:t>that intertwines </a:t>
            </a:r>
            <a:r>
              <a:rPr lang="en-US" b="1" i="1" dirty="0">
                <a:solidFill>
                  <a:srgbClr val="FF0000"/>
                </a:solidFill>
              </a:rPr>
              <a:t>gubernaculum </a:t>
            </a:r>
            <a:r>
              <a:rPr lang="en-US" b="1" dirty="0">
                <a:solidFill>
                  <a:srgbClr val="FF0000"/>
                </a:solidFill>
              </a:rPr>
              <a:t>and</a:t>
            </a:r>
            <a:r>
              <a:rPr lang="en-US" b="1" i="1" dirty="0">
                <a:solidFill>
                  <a:srgbClr val="FF0000"/>
                </a:solidFill>
              </a:rPr>
              <a:t> jurisdictio </a:t>
            </a:r>
            <a:r>
              <a:rPr lang="en-US" b="1" dirty="0"/>
              <a:t>are at the heart of the challenges for the construction of a business and human rights regulatory environment</a:t>
            </a:r>
            <a:r>
              <a:rPr lang="en-US" b="1" i="1" dirty="0"/>
              <a:t>.</a:t>
            </a:r>
            <a:endParaRPr lang="en-US" dirty="0"/>
          </a:p>
          <a:p>
            <a:pPr lvl="1"/>
            <a:r>
              <a:rPr lang="en-US" dirty="0"/>
              <a:t>International law of business and human rights as gubernaculum or as jursidictio.</a:t>
            </a:r>
          </a:p>
          <a:p>
            <a:pPr lvl="2"/>
            <a:r>
              <a:rPr lang="en-US" dirty="0"/>
              <a:t>Law (as a limiting and positive commands) as constitutive of a rule-based plenary order (in the state, IOs, or enterprises) (</a:t>
            </a:r>
            <a:r>
              <a:rPr lang="en-US" b="1" i="1" dirty="0">
                <a:solidFill>
                  <a:srgbClr val="FF0000"/>
                </a:solidFill>
              </a:rPr>
              <a:t>rules based international order—abuse of discretion</a:t>
            </a:r>
            <a:r>
              <a:rPr lang="en-US" dirty="0"/>
              <a:t>)</a:t>
            </a:r>
          </a:p>
          <a:p>
            <a:pPr marL="457200" lvl="1" indent="0" algn="ctr">
              <a:buNone/>
            </a:pPr>
            <a:r>
              <a:rPr lang="en-US" dirty="0"/>
              <a:t>OR</a:t>
            </a:r>
          </a:p>
          <a:p>
            <a:pPr lvl="2"/>
            <a:r>
              <a:rPr lang="en-US" dirty="0"/>
              <a:t>A plenary discretionary governance order as constitutive of law-based limits (rights) and law-based positive obligations with respect to those rights and liberties (</a:t>
            </a:r>
            <a:r>
              <a:rPr lang="en-US" b="1" i="1" dirty="0">
                <a:solidFill>
                  <a:srgbClr val="FF0000"/>
                </a:solidFill>
              </a:rPr>
              <a:t>discretionary authority of the state to achieve objectives—rule by law</a:t>
            </a:r>
            <a:r>
              <a:rPr lang="en-US" dirty="0"/>
              <a:t>)</a:t>
            </a:r>
          </a:p>
          <a:p>
            <a:pPr lvl="2"/>
            <a:endParaRPr lang="en-US" dirty="0"/>
          </a:p>
          <a:p>
            <a:pPr lvl="1"/>
            <a:r>
              <a:rPr lang="en-US" dirty="0"/>
              <a:t>The old concepts frame the discursive tropes through which issues of legitimacy, construction and operation are debated</a:t>
            </a:r>
          </a:p>
          <a:p>
            <a:pPr lvl="2"/>
            <a:r>
              <a:rPr lang="en-US" dirty="0"/>
              <a:t>Debates over the BHR Treaty—a normative or framework approach</a:t>
            </a:r>
          </a:p>
          <a:p>
            <a:pPr lvl="2"/>
            <a:r>
              <a:rPr lang="en-US" dirty="0"/>
              <a:t>Sustainability as a human right OR Human rights realized through sustainability rights and norms </a:t>
            </a:r>
          </a:p>
        </p:txBody>
      </p:sp>
      <p:sp>
        <p:nvSpPr>
          <p:cNvPr id="6" name="Content Placeholder 5">
            <a:extLst>
              <a:ext uri="{FF2B5EF4-FFF2-40B4-BE49-F238E27FC236}">
                <a16:creationId xmlns:a16="http://schemas.microsoft.com/office/drawing/2014/main" id="{4D764AF3-FDBB-939D-4E54-BF1155D1FF71}"/>
              </a:ext>
            </a:extLst>
          </p:cNvPr>
          <p:cNvSpPr>
            <a:spLocks noGrp="1"/>
          </p:cNvSpPr>
          <p:nvPr>
            <p:ph sz="half" idx="2"/>
          </p:nvPr>
        </p:nvSpPr>
        <p:spPr>
          <a:xfrm>
            <a:off x="5647037" y="1470454"/>
            <a:ext cx="5968313" cy="3474008"/>
          </a:xfrm>
        </p:spPr>
        <p:txBody>
          <a:bodyPr>
            <a:normAutofit fontScale="70000" lnSpcReduction="20000"/>
          </a:bodyPr>
          <a:lstStyle/>
          <a:p>
            <a:pPr lvl="2"/>
            <a:endParaRPr lang="en-US" dirty="0"/>
          </a:p>
          <a:p>
            <a:pPr marL="457200" lvl="1" indent="0">
              <a:buNone/>
            </a:pPr>
            <a:endParaRPr lang="en-US" dirty="0"/>
          </a:p>
        </p:txBody>
      </p:sp>
      <p:pic>
        <p:nvPicPr>
          <p:cNvPr id="10" name="Picture 9">
            <a:extLst>
              <a:ext uri="{FF2B5EF4-FFF2-40B4-BE49-F238E27FC236}">
                <a16:creationId xmlns:a16="http://schemas.microsoft.com/office/drawing/2014/main" id="{30DA0364-B8D0-1CBE-85D4-2EC94094B056}"/>
              </a:ext>
            </a:extLst>
          </p:cNvPr>
          <p:cNvPicPr>
            <a:picLocks noChangeAspect="1"/>
          </p:cNvPicPr>
          <p:nvPr/>
        </p:nvPicPr>
        <p:blipFill>
          <a:blip r:embed="rId2"/>
          <a:stretch>
            <a:fillRect/>
          </a:stretch>
        </p:blipFill>
        <p:spPr>
          <a:xfrm>
            <a:off x="4419599" y="326424"/>
            <a:ext cx="7772400" cy="5438196"/>
          </a:xfrm>
          <a:prstGeom prst="rect">
            <a:avLst/>
          </a:prstGeom>
        </p:spPr>
      </p:pic>
      <p:sp>
        <p:nvSpPr>
          <p:cNvPr id="11" name="TextBox 10">
            <a:extLst>
              <a:ext uri="{FF2B5EF4-FFF2-40B4-BE49-F238E27FC236}">
                <a16:creationId xmlns:a16="http://schemas.microsoft.com/office/drawing/2014/main" id="{9C66039B-CFFF-8AC0-84E2-8B8BE8ADF47E}"/>
              </a:ext>
            </a:extLst>
          </p:cNvPr>
          <p:cNvSpPr txBox="1"/>
          <p:nvPr/>
        </p:nvSpPr>
        <p:spPr>
          <a:xfrm>
            <a:off x="4856205" y="5764620"/>
            <a:ext cx="7335793" cy="954107"/>
          </a:xfrm>
          <a:prstGeom prst="rect">
            <a:avLst/>
          </a:prstGeom>
          <a:noFill/>
        </p:spPr>
        <p:txBody>
          <a:bodyPr wrap="square" rtlCol="0">
            <a:spAutoFit/>
          </a:bodyPr>
          <a:lstStyle/>
          <a:p>
            <a:r>
              <a:rPr lang="en-US" sz="1400" dirty="0">
                <a:hlinkClick r:id="rId3"/>
              </a:rPr>
              <a:t>Pix Credit</a:t>
            </a:r>
            <a:r>
              <a:rPr lang="en-US" sz="1400" dirty="0"/>
              <a:t> Oleh Smal for the Netherlands Helsinki Committee (“In Russia, right before hosting the prosecutors’ global Annual Conference in 2013, the Office of the Prosecutor General launched </a:t>
            </a:r>
            <a:r>
              <a:rPr lang="en-US" sz="1400" dirty="0">
                <a:hlinkClick r:id="rId4"/>
              </a:rPr>
              <a:t>a massive nationwide campaign</a:t>
            </a:r>
            <a:r>
              <a:rPr lang="en-US" sz="1400" dirty="0"/>
              <a:t> of extraordinary (and unannounced) inspections of NGOs that aimed at “forcing them to enter the register of foreign agents”. ”)</a:t>
            </a:r>
          </a:p>
        </p:txBody>
      </p:sp>
    </p:spTree>
    <p:extLst>
      <p:ext uri="{BB962C8B-B14F-4D97-AF65-F5344CB8AC3E}">
        <p14:creationId xmlns:p14="http://schemas.microsoft.com/office/powerpoint/2010/main" val="4272896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7B82-B325-87FF-5C83-D5204CFEA298}"/>
              </a:ext>
            </a:extLst>
          </p:cNvPr>
          <p:cNvSpPr>
            <a:spLocks noGrp="1"/>
          </p:cNvSpPr>
          <p:nvPr>
            <p:ph type="title"/>
          </p:nvPr>
        </p:nvSpPr>
        <p:spPr>
          <a:xfrm>
            <a:off x="927280" y="58394"/>
            <a:ext cx="9108989" cy="968632"/>
          </a:xfrm>
        </p:spPr>
        <p:txBody>
          <a:bodyPr>
            <a:normAutofit fontScale="90000"/>
          </a:bodyPr>
          <a:lstStyle/>
          <a:p>
            <a:br>
              <a:rPr lang="en-US" dirty="0"/>
            </a:br>
            <a:r>
              <a:rPr lang="en-US" dirty="0"/>
              <a:t>Characteristics of both in BHR frameworks</a:t>
            </a:r>
            <a:br>
              <a:rPr lang="en-US" dirty="0"/>
            </a:br>
            <a:endParaRPr lang="en-US" dirty="0"/>
          </a:p>
        </p:txBody>
      </p:sp>
      <p:sp>
        <p:nvSpPr>
          <p:cNvPr id="3" name="Content Placeholder 2">
            <a:extLst>
              <a:ext uri="{FF2B5EF4-FFF2-40B4-BE49-F238E27FC236}">
                <a16:creationId xmlns:a16="http://schemas.microsoft.com/office/drawing/2014/main" id="{ED4C58E8-58EA-4889-C349-C963D539D66B}"/>
              </a:ext>
            </a:extLst>
          </p:cNvPr>
          <p:cNvSpPr>
            <a:spLocks noGrp="1"/>
          </p:cNvSpPr>
          <p:nvPr>
            <p:ph sz="half" idx="1"/>
          </p:nvPr>
        </p:nvSpPr>
        <p:spPr>
          <a:xfrm>
            <a:off x="47368" y="1479635"/>
            <a:ext cx="5181600" cy="5288691"/>
          </a:xfrm>
        </p:spPr>
        <p:txBody>
          <a:bodyPr>
            <a:normAutofit fontScale="85000" lnSpcReduction="20000"/>
          </a:bodyPr>
          <a:lstStyle/>
          <a:p>
            <a:r>
              <a:rPr lang="en-US" dirty="0"/>
              <a:t>Discursive Characteristics in BHR frameworks</a:t>
            </a:r>
          </a:p>
          <a:p>
            <a:pPr lvl="1"/>
            <a:r>
              <a:rPr lang="en-US" b="1" dirty="0"/>
              <a:t>Jurisdictio</a:t>
            </a:r>
          </a:p>
          <a:p>
            <a:pPr lvl="2"/>
            <a:r>
              <a:rPr lang="en-US" b="1" dirty="0">
                <a:solidFill>
                  <a:srgbClr val="FF0000"/>
                </a:solidFill>
              </a:rPr>
              <a:t>Rights</a:t>
            </a:r>
            <a:r>
              <a:rPr lang="en-US" dirty="0"/>
              <a:t> regimes (focused on those who could suffer harm—UNGP; OECD Guidelines MNEs)</a:t>
            </a:r>
          </a:p>
          <a:p>
            <a:pPr lvl="2"/>
            <a:r>
              <a:rPr lang="en-US" b="1" dirty="0">
                <a:solidFill>
                  <a:srgbClr val="FF0000"/>
                </a:solidFill>
              </a:rPr>
              <a:t>Responsibility</a:t>
            </a:r>
            <a:r>
              <a:rPr lang="en-US" dirty="0"/>
              <a:t> regimes (focused on those who can cause harm—tort, contract, and due diligence)</a:t>
            </a:r>
          </a:p>
          <a:p>
            <a:pPr lvl="2"/>
            <a:r>
              <a:rPr lang="en-US" b="1" dirty="0">
                <a:solidFill>
                  <a:srgbClr val="FF0000"/>
                </a:solidFill>
              </a:rPr>
              <a:t>Supervisory</a:t>
            </a:r>
            <a:r>
              <a:rPr lang="en-US" dirty="0"/>
              <a:t> regimes (focused on those with systemic responsibility-duty —system integrity rules—for markets and legal systems) </a:t>
            </a:r>
          </a:p>
          <a:p>
            <a:pPr lvl="1"/>
            <a:r>
              <a:rPr lang="en-US" b="1" dirty="0"/>
              <a:t>Gubernaculum</a:t>
            </a:r>
          </a:p>
          <a:p>
            <a:pPr lvl="2"/>
            <a:r>
              <a:rPr lang="en-US" b="1" dirty="0">
                <a:solidFill>
                  <a:srgbClr val="FF0000"/>
                </a:solidFill>
              </a:rPr>
              <a:t>Remedial</a:t>
            </a:r>
            <a:r>
              <a:rPr lang="en-US" dirty="0"/>
              <a:t> regimes (OHCRH ARP Project)</a:t>
            </a:r>
          </a:p>
          <a:p>
            <a:pPr lvl="2"/>
            <a:r>
              <a:rPr lang="en-US" b="1" dirty="0">
                <a:solidFill>
                  <a:srgbClr val="FF0000"/>
                </a:solidFill>
              </a:rPr>
              <a:t>Monitoring</a:t>
            </a:r>
            <a:r>
              <a:rPr lang="en-US" dirty="0"/>
              <a:t> regimes (HRDD; Board fiduciary duty)</a:t>
            </a:r>
          </a:p>
          <a:p>
            <a:pPr lvl="2"/>
            <a:r>
              <a:rPr lang="en-US" b="1" dirty="0">
                <a:solidFill>
                  <a:srgbClr val="FF0000"/>
                </a:solidFill>
              </a:rPr>
              <a:t>Accountability</a:t>
            </a:r>
            <a:r>
              <a:rPr lang="en-US" dirty="0"/>
              <a:t> regimes (supply chain due diligence; markets disclosure triggers: ratings)</a:t>
            </a:r>
          </a:p>
          <a:p>
            <a:pPr lvl="2"/>
            <a:r>
              <a:rPr lang="en-US" b="1" dirty="0">
                <a:solidFill>
                  <a:srgbClr val="FF0000"/>
                </a:solidFill>
              </a:rPr>
              <a:t>Criminal regimes </a:t>
            </a:r>
            <a:r>
              <a:rPr lang="en-US" dirty="0"/>
              <a:t>(administrative and prosecutorial discretionary authority) (sanctions, national security, anti-terrorism)</a:t>
            </a:r>
          </a:p>
          <a:p>
            <a:endParaRPr lang="en-US" dirty="0"/>
          </a:p>
        </p:txBody>
      </p:sp>
      <p:pic>
        <p:nvPicPr>
          <p:cNvPr id="6" name="Content Placeholder 5" descr="Chart, diagram, radar chart&#10;&#10;Description automatically generated">
            <a:extLst>
              <a:ext uri="{FF2B5EF4-FFF2-40B4-BE49-F238E27FC236}">
                <a16:creationId xmlns:a16="http://schemas.microsoft.com/office/drawing/2014/main" id="{C6F9A07E-0E1E-05E3-2C3D-E1D26D16783A}"/>
              </a:ext>
            </a:extLst>
          </p:cNvPr>
          <p:cNvPicPr>
            <a:picLocks noGrp="1" noChangeAspect="1"/>
          </p:cNvPicPr>
          <p:nvPr>
            <p:ph sz="half" idx="2"/>
          </p:nvPr>
        </p:nvPicPr>
        <p:blipFill>
          <a:blip r:embed="rId2"/>
          <a:stretch>
            <a:fillRect/>
          </a:stretch>
        </p:blipFill>
        <p:spPr>
          <a:xfrm>
            <a:off x="5481775" y="1383957"/>
            <a:ext cx="6630167" cy="5288692"/>
          </a:xfrm>
        </p:spPr>
      </p:pic>
    </p:spTree>
    <p:extLst>
      <p:ext uri="{BB962C8B-B14F-4D97-AF65-F5344CB8AC3E}">
        <p14:creationId xmlns:p14="http://schemas.microsoft.com/office/powerpoint/2010/main" val="2259348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E0CC-A25B-67D9-D74E-9D6F531CBC46}"/>
              </a:ext>
            </a:extLst>
          </p:cNvPr>
          <p:cNvSpPr>
            <a:spLocks noGrp="1"/>
          </p:cNvSpPr>
          <p:nvPr>
            <p:ph type="title"/>
          </p:nvPr>
        </p:nvSpPr>
        <p:spPr>
          <a:xfrm>
            <a:off x="0" y="18255"/>
            <a:ext cx="6376086" cy="1325563"/>
          </a:xfrm>
        </p:spPr>
        <p:txBody>
          <a:bodyPr/>
          <a:lstStyle/>
          <a:p>
            <a:r>
              <a:rPr lang="en-US" dirty="0"/>
              <a:t>In/Ex-clusions of the UNGP</a:t>
            </a:r>
          </a:p>
        </p:txBody>
      </p:sp>
      <p:pic>
        <p:nvPicPr>
          <p:cNvPr id="6" name="Content Placeholder 5" descr="Text&#10;&#10;Description automatically generated with medium confidence">
            <a:extLst>
              <a:ext uri="{FF2B5EF4-FFF2-40B4-BE49-F238E27FC236}">
                <a16:creationId xmlns:a16="http://schemas.microsoft.com/office/drawing/2014/main" id="{5E9D4C47-4E30-721F-B5A5-D2504E21553D}"/>
              </a:ext>
            </a:extLst>
          </p:cNvPr>
          <p:cNvPicPr>
            <a:picLocks noGrp="1" noChangeAspect="1"/>
          </p:cNvPicPr>
          <p:nvPr>
            <p:ph sz="half" idx="1"/>
          </p:nvPr>
        </p:nvPicPr>
        <p:blipFill>
          <a:blip r:embed="rId2"/>
          <a:stretch>
            <a:fillRect/>
          </a:stretch>
        </p:blipFill>
        <p:spPr>
          <a:xfrm>
            <a:off x="0" y="1362801"/>
            <a:ext cx="6019800" cy="5476943"/>
          </a:xfrm>
        </p:spPr>
      </p:pic>
      <p:sp>
        <p:nvSpPr>
          <p:cNvPr id="4" name="Content Placeholder 3">
            <a:extLst>
              <a:ext uri="{FF2B5EF4-FFF2-40B4-BE49-F238E27FC236}">
                <a16:creationId xmlns:a16="http://schemas.microsoft.com/office/drawing/2014/main" id="{41BB73E9-F90D-BA6D-6952-2CD004845D15}"/>
              </a:ext>
            </a:extLst>
          </p:cNvPr>
          <p:cNvSpPr>
            <a:spLocks noGrp="1"/>
          </p:cNvSpPr>
          <p:nvPr>
            <p:ph sz="half" idx="2"/>
          </p:nvPr>
        </p:nvSpPr>
        <p:spPr>
          <a:xfrm>
            <a:off x="6172199" y="1235676"/>
            <a:ext cx="5925065" cy="5604068"/>
          </a:xfrm>
        </p:spPr>
        <p:txBody>
          <a:bodyPr>
            <a:normAutofit fontScale="70000" lnSpcReduction="20000"/>
          </a:bodyPr>
          <a:lstStyle/>
          <a:p>
            <a:r>
              <a:rPr lang="en-US" dirty="0"/>
              <a:t>Creates structures of in/ex-clusion.</a:t>
            </a:r>
          </a:p>
          <a:p>
            <a:pPr lvl="1"/>
            <a:r>
              <a:rPr lang="en-US" i="1" dirty="0"/>
              <a:t>Gubernaculum</a:t>
            </a:r>
            <a:r>
              <a:rPr lang="en-US" dirty="0"/>
              <a:t>: Pillar 1 (state); Pillar 2 (business)</a:t>
            </a:r>
          </a:p>
          <a:p>
            <a:pPr lvl="1"/>
            <a:r>
              <a:rPr lang="en-US" i="1" dirty="0"/>
              <a:t>Jurisdictio</a:t>
            </a:r>
            <a:r>
              <a:rPr lang="en-US" dirty="0"/>
              <a:t>: (Pillar 1 (based on state relation to Int’l Law); Pillar 2 (based on IBHR+ILO Conventions))</a:t>
            </a:r>
          </a:p>
          <a:p>
            <a:r>
              <a:rPr lang="en-US" dirty="0"/>
              <a:t>In/ex-clusion from the bottom up</a:t>
            </a:r>
          </a:p>
          <a:p>
            <a:pPr lvl="1"/>
            <a:r>
              <a:rPr lang="en-US" dirty="0"/>
              <a:t>Rights holders in- or ex-cluded  from (1) application of rights and (2) access to remedy</a:t>
            </a:r>
          </a:p>
          <a:p>
            <a:pPr lvl="2"/>
            <a:r>
              <a:rPr lang="en-US" dirty="0"/>
              <a:t>Based on national jurisdiction or private law system and compliance obligations of MNE. </a:t>
            </a:r>
          </a:p>
          <a:p>
            <a:r>
              <a:rPr lang="en-US" dirty="0"/>
              <a:t>The two faces of jurisdictio</a:t>
            </a:r>
          </a:p>
          <a:p>
            <a:pPr lvl="1"/>
            <a:r>
              <a:rPr lang="en-US" dirty="0"/>
              <a:t>Pillar 1: international norms legalized through states</a:t>
            </a:r>
          </a:p>
          <a:p>
            <a:pPr lvl="1"/>
            <a:r>
              <a:rPr lang="en-US" dirty="0"/>
              <a:t>Pillar 2: international law made mandatory through internally applicable private law</a:t>
            </a:r>
          </a:p>
          <a:p>
            <a:r>
              <a:rPr lang="en-US" dirty="0"/>
              <a:t>Gubernaculum and jurisditio are autonomous but interconnected</a:t>
            </a:r>
          </a:p>
          <a:p>
            <a:pPr lvl="1"/>
            <a:r>
              <a:rPr lang="en-US" dirty="0"/>
              <a:t>That autonomous interconnection produces that separations that include or exclude (1) themselves; (2) law; and (3) rights holders from each other</a:t>
            </a:r>
          </a:p>
          <a:p>
            <a:pPr lvl="1"/>
            <a:r>
              <a:rPr lang="en-US" dirty="0"/>
              <a:t>Jurisdictio subordinates government in Pillar 2; the opposite in Pillar 1</a:t>
            </a:r>
          </a:p>
          <a:p>
            <a:r>
              <a:rPr lang="en-US" dirty="0"/>
              <a:t>Always excluded: states and legalities that do not conform to the fundamental ordering of the system</a:t>
            </a:r>
          </a:p>
          <a:p>
            <a:pPr lvl="1"/>
            <a:r>
              <a:rPr lang="en-US" dirty="0"/>
              <a:t>Marxist-Leninist / Theocratic</a:t>
            </a:r>
          </a:p>
          <a:p>
            <a:endParaRPr lang="en-US" dirty="0"/>
          </a:p>
        </p:txBody>
      </p:sp>
    </p:spTree>
    <p:extLst>
      <p:ext uri="{BB962C8B-B14F-4D97-AF65-F5344CB8AC3E}">
        <p14:creationId xmlns:p14="http://schemas.microsoft.com/office/powerpoint/2010/main" val="1095961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3068</TotalTime>
  <Words>3009</Words>
  <Application>Microsoft Macintosh PowerPoint</Application>
  <PresentationFormat>Widescreen</PresentationFormat>
  <Paragraphs>227</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The in/exclusiveness of law soft law instruments in international business and human rights (IBHR):  Form and Function in the UN Guiding Principles for Business and Human Rights and the Framework Principles on Human Rights and the Environment </vt:lpstr>
      <vt:lpstr>The New Frontier: An Allegory  for Aligning Governance</vt:lpstr>
      <vt:lpstr>The In/Ex-clusivity Lens</vt:lpstr>
      <vt:lpstr>Analytical Lenses</vt:lpstr>
      <vt:lpstr>Old Wine in Older Bottles</vt:lpstr>
      <vt:lpstr>Regimen politicum et regale</vt:lpstr>
      <vt:lpstr>Who Cares?</vt:lpstr>
      <vt:lpstr> Characteristics of both in BHR frameworks </vt:lpstr>
      <vt:lpstr>In/Ex-clusions of the UNGP</vt:lpstr>
      <vt:lpstr>UNGPs—An In- Ex-clusion Analysis</vt:lpstr>
      <vt:lpstr>In/Ex-clusions of the Framework Principles on Human Rights and the Environment </vt:lpstr>
      <vt:lpstr>Apex Expressions: Framework principles on human rights and the environment</vt:lpstr>
      <vt:lpstr>The Disaggregated Rainbow</vt:lpstr>
      <vt:lpstr>Disaggregated Rainbows and Misalignments of Gubernaculum and Jurisdictio</vt:lpstr>
      <vt:lpstr>The End of the Rainbow: Fracture and Strategic Positioning</vt:lpstr>
      <vt:lpstr>From Gubernaculum/Jurisdictio to Platform Governance</vt:lpstr>
      <vt:lpstr>Summing Up</vt:lpstr>
      <vt:lpstr>What Emerges: The Matrix of Business and Human Rights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soft law instruments in international business and human rights (IBHR) impact on the in/exclusiveness of international law?:  Form and Function in the UN Guiding Principles for Business and Human Rights and the Framework Principles on Human Rights and the Environment </dc:title>
  <dc:creator>Backer, Larry Cata</dc:creator>
  <cp:lastModifiedBy>Backer, Larry Cata</cp:lastModifiedBy>
  <cp:revision>77</cp:revision>
  <dcterms:created xsi:type="dcterms:W3CDTF">2022-08-26T12:18:04Z</dcterms:created>
  <dcterms:modified xsi:type="dcterms:W3CDTF">2022-08-30T15:16:45Z</dcterms:modified>
</cp:coreProperties>
</file>