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4694"/>
  </p:normalViewPr>
  <p:slideViewPr>
    <p:cSldViewPr snapToGrid="0" snapToObjects="1">
      <p:cViewPr varScale="1">
        <p:scale>
          <a:sx n="128" d="100"/>
          <a:sy n="128" d="100"/>
        </p:scale>
        <p:origin x="2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D2BFFA-311C-43E9-A283-B3989433CA8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CB4B6A2-0765-4444-86FA-200B9B155FC7}">
      <dgm:prSet/>
      <dgm:spPr/>
      <dgm:t>
        <a:bodyPr/>
        <a:lstStyle/>
        <a:p>
          <a:r>
            <a:rPr lang="en-US"/>
            <a:t>Implementation (art. 1)</a:t>
          </a:r>
        </a:p>
      </dgm:t>
    </dgm:pt>
    <dgm:pt modelId="{489DFDD8-9885-496F-B855-252A7692C890}" type="parTrans" cxnId="{AEAA0D3D-6D21-4B1F-A6BA-7FC5232B9E06}">
      <dgm:prSet/>
      <dgm:spPr/>
      <dgm:t>
        <a:bodyPr/>
        <a:lstStyle/>
        <a:p>
          <a:endParaRPr lang="en-US"/>
        </a:p>
      </dgm:t>
    </dgm:pt>
    <dgm:pt modelId="{2F43C4B4-2A9C-41A3-8205-B141CEF9A84C}" type="sibTrans" cxnId="{AEAA0D3D-6D21-4B1F-A6BA-7FC5232B9E06}">
      <dgm:prSet/>
      <dgm:spPr/>
      <dgm:t>
        <a:bodyPr/>
        <a:lstStyle/>
        <a:p>
          <a:endParaRPr lang="en-US"/>
        </a:p>
      </dgm:t>
    </dgm:pt>
    <dgm:pt modelId="{C56F354C-0098-461E-A63F-BCEDB90A6ACC}">
      <dgm:prSet/>
      <dgm:spPr/>
      <dgm:t>
        <a:bodyPr/>
        <a:lstStyle/>
        <a:p>
          <a:r>
            <a:rPr lang="en-US" dirty="0"/>
            <a:t>People’s democratic dictatorship</a:t>
          </a:r>
        </a:p>
      </dgm:t>
    </dgm:pt>
    <dgm:pt modelId="{F79D630B-9216-46B8-8C37-0694166382AD}" type="parTrans" cxnId="{7F02737F-5B88-40F5-9600-AD840B184509}">
      <dgm:prSet/>
      <dgm:spPr/>
      <dgm:t>
        <a:bodyPr/>
        <a:lstStyle/>
        <a:p>
          <a:endParaRPr lang="en-US"/>
        </a:p>
      </dgm:t>
    </dgm:pt>
    <dgm:pt modelId="{DB1B8856-D54F-43F6-95FE-8D41D7E8869A}" type="sibTrans" cxnId="{7F02737F-5B88-40F5-9600-AD840B184509}">
      <dgm:prSet/>
      <dgm:spPr/>
      <dgm:t>
        <a:bodyPr/>
        <a:lstStyle/>
        <a:p>
          <a:endParaRPr lang="en-US"/>
        </a:p>
      </dgm:t>
    </dgm:pt>
    <dgm:pt modelId="{606CE2E0-88A9-4024-9A6B-6A0A06387D33}">
      <dgm:prSet/>
      <dgm:spPr/>
      <dgm:t>
        <a:bodyPr/>
        <a:lstStyle/>
        <a:p>
          <a:r>
            <a:rPr lang="en-US"/>
            <a:t>Socialist character of system</a:t>
          </a:r>
        </a:p>
      </dgm:t>
    </dgm:pt>
    <dgm:pt modelId="{A276993B-5089-4A5F-86BF-070E774E4072}" type="parTrans" cxnId="{48C97363-6766-4994-9284-4CC253BE0BEC}">
      <dgm:prSet/>
      <dgm:spPr/>
      <dgm:t>
        <a:bodyPr/>
        <a:lstStyle/>
        <a:p>
          <a:endParaRPr lang="en-US"/>
        </a:p>
      </dgm:t>
    </dgm:pt>
    <dgm:pt modelId="{4BDFB6C7-8BCE-4D6E-A229-2A893F4A9CA9}" type="sibTrans" cxnId="{48C97363-6766-4994-9284-4CC253BE0BEC}">
      <dgm:prSet/>
      <dgm:spPr/>
      <dgm:t>
        <a:bodyPr/>
        <a:lstStyle/>
        <a:p>
          <a:endParaRPr lang="en-US"/>
        </a:p>
      </dgm:t>
    </dgm:pt>
    <dgm:pt modelId="{E459AF3C-3FEC-4E82-ADD9-77861EC0DFDB}">
      <dgm:prSet/>
      <dgm:spPr/>
      <dgm:t>
        <a:bodyPr/>
        <a:lstStyle/>
        <a:p>
          <a:r>
            <a:rPr lang="en-US" dirty="0"/>
            <a:t>“Leadership by the Communist Party of China is the defining feature of socialism with Chinese characteristics.”</a:t>
          </a:r>
        </a:p>
      </dgm:t>
    </dgm:pt>
    <dgm:pt modelId="{9214169A-3D89-4A60-95A5-B2524CBE31F3}" type="parTrans" cxnId="{7AFAA325-FD3D-4846-9DBC-74F0A0A073CC}">
      <dgm:prSet/>
      <dgm:spPr/>
      <dgm:t>
        <a:bodyPr/>
        <a:lstStyle/>
        <a:p>
          <a:endParaRPr lang="en-US"/>
        </a:p>
      </dgm:t>
    </dgm:pt>
    <dgm:pt modelId="{B49CA339-79F2-4006-A4FA-16687F5EABAA}" type="sibTrans" cxnId="{7AFAA325-FD3D-4846-9DBC-74F0A0A073CC}">
      <dgm:prSet/>
      <dgm:spPr/>
      <dgm:t>
        <a:bodyPr/>
        <a:lstStyle/>
        <a:p>
          <a:endParaRPr lang="en-US"/>
        </a:p>
      </dgm:t>
    </dgm:pt>
    <dgm:pt modelId="{7B2241FF-EEB4-4455-9799-AEF7A4F8E0B1}">
      <dgm:prSet/>
      <dgm:spPr/>
      <dgm:t>
        <a:bodyPr/>
        <a:lstStyle/>
        <a:p>
          <a:r>
            <a:rPr lang="en-US"/>
            <a:t>Constitutional Integrity (art 2)</a:t>
          </a:r>
        </a:p>
      </dgm:t>
    </dgm:pt>
    <dgm:pt modelId="{1B9AEAD9-6734-46BB-9FC0-B460A28A7233}" type="parTrans" cxnId="{2479C7F6-4004-403A-B77B-D2DDB454C0D6}">
      <dgm:prSet/>
      <dgm:spPr/>
      <dgm:t>
        <a:bodyPr/>
        <a:lstStyle/>
        <a:p>
          <a:endParaRPr lang="en-US"/>
        </a:p>
      </dgm:t>
    </dgm:pt>
    <dgm:pt modelId="{B501F6BE-95A8-4E8A-AA65-D564F3129A06}" type="sibTrans" cxnId="{2479C7F6-4004-403A-B77B-D2DDB454C0D6}">
      <dgm:prSet/>
      <dgm:spPr/>
      <dgm:t>
        <a:bodyPr/>
        <a:lstStyle/>
        <a:p>
          <a:endParaRPr lang="en-US"/>
        </a:p>
      </dgm:t>
    </dgm:pt>
    <dgm:pt modelId="{F3BED99E-3E2A-45EE-94B6-B21AF8ED8770}">
      <dgm:prSet/>
      <dgm:spPr/>
      <dgm:t>
        <a:bodyPr/>
        <a:lstStyle/>
        <a:p>
          <a:r>
            <a:rPr lang="en-US"/>
            <a:t>“The organs through which the people exercise state power are the National People’s Congress and the local people’s congresses at all levels.”</a:t>
          </a:r>
        </a:p>
      </dgm:t>
    </dgm:pt>
    <dgm:pt modelId="{4C10B66C-5295-4AC1-B8C1-D1A1FAF4E8FE}" type="parTrans" cxnId="{03207039-283C-461E-9254-58CDBA0A727F}">
      <dgm:prSet/>
      <dgm:spPr/>
      <dgm:t>
        <a:bodyPr/>
        <a:lstStyle/>
        <a:p>
          <a:endParaRPr lang="en-US"/>
        </a:p>
      </dgm:t>
    </dgm:pt>
    <dgm:pt modelId="{B7934CEC-3C9E-47CA-B3C0-C4F5C8F1FC5E}" type="sibTrans" cxnId="{03207039-283C-461E-9254-58CDBA0A727F}">
      <dgm:prSet/>
      <dgm:spPr/>
      <dgm:t>
        <a:bodyPr/>
        <a:lstStyle/>
        <a:p>
          <a:endParaRPr lang="en-US"/>
        </a:p>
      </dgm:t>
    </dgm:pt>
    <dgm:pt modelId="{94AB350C-1936-41CB-9C86-5E5D6797BFB6}">
      <dgm:prSet/>
      <dgm:spPr/>
      <dgm:t>
        <a:bodyPr/>
        <a:lstStyle/>
        <a:p>
          <a:r>
            <a:rPr lang="en-US" dirty="0"/>
            <a:t>Apply principle of democratic centralism (as legal methodology) </a:t>
          </a:r>
        </a:p>
      </dgm:t>
    </dgm:pt>
    <dgm:pt modelId="{7E077385-438D-4649-9542-E7ABD75DAD32}" type="parTrans" cxnId="{027B3766-D610-472F-8C6D-ADBB06E673A8}">
      <dgm:prSet/>
      <dgm:spPr/>
      <dgm:t>
        <a:bodyPr/>
        <a:lstStyle/>
        <a:p>
          <a:endParaRPr lang="en-US"/>
        </a:p>
      </dgm:t>
    </dgm:pt>
    <dgm:pt modelId="{9D5BF6B8-4555-4DBD-888B-0558F370C6BA}" type="sibTrans" cxnId="{027B3766-D610-472F-8C6D-ADBB06E673A8}">
      <dgm:prSet/>
      <dgm:spPr/>
      <dgm:t>
        <a:bodyPr/>
        <a:lstStyle/>
        <a:p>
          <a:endParaRPr lang="en-US"/>
        </a:p>
      </dgm:t>
    </dgm:pt>
    <dgm:pt modelId="{4984D86D-BD88-3A40-8549-82D18BED57C0}" type="pres">
      <dgm:prSet presAssocID="{C5D2BFFA-311C-43E9-A283-B3989433CA84}" presName="linear" presStyleCnt="0">
        <dgm:presLayoutVars>
          <dgm:dir/>
          <dgm:animLvl val="lvl"/>
          <dgm:resizeHandles val="exact"/>
        </dgm:presLayoutVars>
      </dgm:prSet>
      <dgm:spPr/>
    </dgm:pt>
    <dgm:pt modelId="{546003D5-CD11-6146-AB38-884C9E86AB1C}" type="pres">
      <dgm:prSet presAssocID="{0CB4B6A2-0765-4444-86FA-200B9B155FC7}" presName="parentLin" presStyleCnt="0"/>
      <dgm:spPr/>
    </dgm:pt>
    <dgm:pt modelId="{46CD5F7F-6CB4-CC42-AD51-BBE6C604780B}" type="pres">
      <dgm:prSet presAssocID="{0CB4B6A2-0765-4444-86FA-200B9B155FC7}" presName="parentLeftMargin" presStyleLbl="node1" presStyleIdx="0" presStyleCnt="2"/>
      <dgm:spPr/>
    </dgm:pt>
    <dgm:pt modelId="{0506584F-65C2-2248-A7D9-F3CD9B144157}" type="pres">
      <dgm:prSet presAssocID="{0CB4B6A2-0765-4444-86FA-200B9B155FC7}" presName="parentText" presStyleLbl="node1" presStyleIdx="0" presStyleCnt="2">
        <dgm:presLayoutVars>
          <dgm:chMax val="0"/>
          <dgm:bulletEnabled val="1"/>
        </dgm:presLayoutVars>
      </dgm:prSet>
      <dgm:spPr/>
    </dgm:pt>
    <dgm:pt modelId="{FD5CC25F-6723-704A-933E-173F76CFEF27}" type="pres">
      <dgm:prSet presAssocID="{0CB4B6A2-0765-4444-86FA-200B9B155FC7}" presName="negativeSpace" presStyleCnt="0"/>
      <dgm:spPr/>
    </dgm:pt>
    <dgm:pt modelId="{D59E8C58-3C3B-D646-94D0-E5E9D129D6BE}" type="pres">
      <dgm:prSet presAssocID="{0CB4B6A2-0765-4444-86FA-200B9B155FC7}" presName="childText" presStyleLbl="conFgAcc1" presStyleIdx="0" presStyleCnt="2">
        <dgm:presLayoutVars>
          <dgm:bulletEnabled val="1"/>
        </dgm:presLayoutVars>
      </dgm:prSet>
      <dgm:spPr/>
    </dgm:pt>
    <dgm:pt modelId="{54365674-E2B9-644F-90F9-C3F456C4B8A9}" type="pres">
      <dgm:prSet presAssocID="{2F43C4B4-2A9C-41A3-8205-B141CEF9A84C}" presName="spaceBetweenRectangles" presStyleCnt="0"/>
      <dgm:spPr/>
    </dgm:pt>
    <dgm:pt modelId="{7FF0D585-A30C-B74F-A196-A709B17367DC}" type="pres">
      <dgm:prSet presAssocID="{7B2241FF-EEB4-4455-9799-AEF7A4F8E0B1}" presName="parentLin" presStyleCnt="0"/>
      <dgm:spPr/>
    </dgm:pt>
    <dgm:pt modelId="{C61BB68A-E80F-D546-852C-243825CCE06B}" type="pres">
      <dgm:prSet presAssocID="{7B2241FF-EEB4-4455-9799-AEF7A4F8E0B1}" presName="parentLeftMargin" presStyleLbl="node1" presStyleIdx="0" presStyleCnt="2"/>
      <dgm:spPr/>
    </dgm:pt>
    <dgm:pt modelId="{5A7E46D0-DCFA-2842-9E5E-42A19DB28345}" type="pres">
      <dgm:prSet presAssocID="{7B2241FF-EEB4-4455-9799-AEF7A4F8E0B1}" presName="parentText" presStyleLbl="node1" presStyleIdx="1" presStyleCnt="2">
        <dgm:presLayoutVars>
          <dgm:chMax val="0"/>
          <dgm:bulletEnabled val="1"/>
        </dgm:presLayoutVars>
      </dgm:prSet>
      <dgm:spPr/>
    </dgm:pt>
    <dgm:pt modelId="{D02A46CB-671D-4948-8433-79F4220111E2}" type="pres">
      <dgm:prSet presAssocID="{7B2241FF-EEB4-4455-9799-AEF7A4F8E0B1}" presName="negativeSpace" presStyleCnt="0"/>
      <dgm:spPr/>
    </dgm:pt>
    <dgm:pt modelId="{05574319-0724-1C48-8B2D-0CA1FFC7EAEA}" type="pres">
      <dgm:prSet presAssocID="{7B2241FF-EEB4-4455-9799-AEF7A4F8E0B1}" presName="childText" presStyleLbl="conFgAcc1" presStyleIdx="1" presStyleCnt="2">
        <dgm:presLayoutVars>
          <dgm:bulletEnabled val="1"/>
        </dgm:presLayoutVars>
      </dgm:prSet>
      <dgm:spPr/>
    </dgm:pt>
  </dgm:ptLst>
  <dgm:cxnLst>
    <dgm:cxn modelId="{62888A06-C993-E04B-AB7F-452A0913A355}" type="presOf" srcId="{7B2241FF-EEB4-4455-9799-AEF7A4F8E0B1}" destId="{5A7E46D0-DCFA-2842-9E5E-42A19DB28345}" srcOrd="1" destOrd="0" presId="urn:microsoft.com/office/officeart/2005/8/layout/list1"/>
    <dgm:cxn modelId="{8FD07419-D4BA-7541-9FA6-B45DEDE24D22}" type="presOf" srcId="{C56F354C-0098-461E-A63F-BCEDB90A6ACC}" destId="{D59E8C58-3C3B-D646-94D0-E5E9D129D6BE}" srcOrd="0" destOrd="0" presId="urn:microsoft.com/office/officeart/2005/8/layout/list1"/>
    <dgm:cxn modelId="{111F3E23-1D04-8B4F-B00D-DEA59FE673A2}" type="presOf" srcId="{C5D2BFFA-311C-43E9-A283-B3989433CA84}" destId="{4984D86D-BD88-3A40-8549-82D18BED57C0}" srcOrd="0" destOrd="0" presId="urn:microsoft.com/office/officeart/2005/8/layout/list1"/>
    <dgm:cxn modelId="{7AFAA325-FD3D-4846-9DBC-74F0A0A073CC}" srcId="{0CB4B6A2-0765-4444-86FA-200B9B155FC7}" destId="{E459AF3C-3FEC-4E82-ADD9-77861EC0DFDB}" srcOrd="2" destOrd="0" parTransId="{9214169A-3D89-4A60-95A5-B2524CBE31F3}" sibTransId="{B49CA339-79F2-4006-A4FA-16687F5EABAA}"/>
    <dgm:cxn modelId="{DA311230-581D-0F4B-ABCD-FDFBAE128A0F}" type="presOf" srcId="{0CB4B6A2-0765-4444-86FA-200B9B155FC7}" destId="{46CD5F7F-6CB4-CC42-AD51-BBE6C604780B}" srcOrd="0" destOrd="0" presId="urn:microsoft.com/office/officeart/2005/8/layout/list1"/>
    <dgm:cxn modelId="{03207039-283C-461E-9254-58CDBA0A727F}" srcId="{7B2241FF-EEB4-4455-9799-AEF7A4F8E0B1}" destId="{F3BED99E-3E2A-45EE-94B6-B21AF8ED8770}" srcOrd="0" destOrd="0" parTransId="{4C10B66C-5295-4AC1-B8C1-D1A1FAF4E8FE}" sibTransId="{B7934CEC-3C9E-47CA-B3C0-C4F5C8F1FC5E}"/>
    <dgm:cxn modelId="{AEAA0D3D-6D21-4B1F-A6BA-7FC5232B9E06}" srcId="{C5D2BFFA-311C-43E9-A283-B3989433CA84}" destId="{0CB4B6A2-0765-4444-86FA-200B9B155FC7}" srcOrd="0" destOrd="0" parTransId="{489DFDD8-9885-496F-B855-252A7692C890}" sibTransId="{2F43C4B4-2A9C-41A3-8205-B141CEF9A84C}"/>
    <dgm:cxn modelId="{515A3063-E164-844F-989D-323F0A315E08}" type="presOf" srcId="{94AB350C-1936-41CB-9C86-5E5D6797BFB6}" destId="{05574319-0724-1C48-8B2D-0CA1FFC7EAEA}" srcOrd="0" destOrd="1" presId="urn:microsoft.com/office/officeart/2005/8/layout/list1"/>
    <dgm:cxn modelId="{48C97363-6766-4994-9284-4CC253BE0BEC}" srcId="{0CB4B6A2-0765-4444-86FA-200B9B155FC7}" destId="{606CE2E0-88A9-4024-9A6B-6A0A06387D33}" srcOrd="1" destOrd="0" parTransId="{A276993B-5089-4A5F-86BF-070E774E4072}" sibTransId="{4BDFB6C7-8BCE-4D6E-A229-2A893F4A9CA9}"/>
    <dgm:cxn modelId="{027B3766-D610-472F-8C6D-ADBB06E673A8}" srcId="{7B2241FF-EEB4-4455-9799-AEF7A4F8E0B1}" destId="{94AB350C-1936-41CB-9C86-5E5D6797BFB6}" srcOrd="1" destOrd="0" parTransId="{7E077385-438D-4649-9542-E7ABD75DAD32}" sibTransId="{9D5BF6B8-4555-4DBD-888B-0558F370C6BA}"/>
    <dgm:cxn modelId="{3E2AC075-1850-FC4E-A956-AE4BCAB49DD1}" type="presOf" srcId="{606CE2E0-88A9-4024-9A6B-6A0A06387D33}" destId="{D59E8C58-3C3B-D646-94D0-E5E9D129D6BE}" srcOrd="0" destOrd="1" presId="urn:microsoft.com/office/officeart/2005/8/layout/list1"/>
    <dgm:cxn modelId="{7F02737F-5B88-40F5-9600-AD840B184509}" srcId="{0CB4B6A2-0765-4444-86FA-200B9B155FC7}" destId="{C56F354C-0098-461E-A63F-BCEDB90A6ACC}" srcOrd="0" destOrd="0" parTransId="{F79D630B-9216-46B8-8C37-0694166382AD}" sibTransId="{DB1B8856-D54F-43F6-95FE-8D41D7E8869A}"/>
    <dgm:cxn modelId="{22FAA6A0-785B-9446-9BBE-BE727812715E}" type="presOf" srcId="{7B2241FF-EEB4-4455-9799-AEF7A4F8E0B1}" destId="{C61BB68A-E80F-D546-852C-243825CCE06B}" srcOrd="0" destOrd="0" presId="urn:microsoft.com/office/officeart/2005/8/layout/list1"/>
    <dgm:cxn modelId="{163246BA-5FCA-7340-B9D1-5F3A97FFE8B1}" type="presOf" srcId="{E459AF3C-3FEC-4E82-ADD9-77861EC0DFDB}" destId="{D59E8C58-3C3B-D646-94D0-E5E9D129D6BE}" srcOrd="0" destOrd="2" presId="urn:microsoft.com/office/officeart/2005/8/layout/list1"/>
    <dgm:cxn modelId="{7EA783E3-68EB-5245-9C3D-0E929C7FC588}" type="presOf" srcId="{F3BED99E-3E2A-45EE-94B6-B21AF8ED8770}" destId="{05574319-0724-1C48-8B2D-0CA1FFC7EAEA}" srcOrd="0" destOrd="0" presId="urn:microsoft.com/office/officeart/2005/8/layout/list1"/>
    <dgm:cxn modelId="{2479C7F6-4004-403A-B77B-D2DDB454C0D6}" srcId="{C5D2BFFA-311C-43E9-A283-B3989433CA84}" destId="{7B2241FF-EEB4-4455-9799-AEF7A4F8E0B1}" srcOrd="1" destOrd="0" parTransId="{1B9AEAD9-6734-46BB-9FC0-B460A28A7233}" sibTransId="{B501F6BE-95A8-4E8A-AA65-D564F3129A06}"/>
    <dgm:cxn modelId="{AE49B8FF-648C-5246-8034-9111451E58EB}" type="presOf" srcId="{0CB4B6A2-0765-4444-86FA-200B9B155FC7}" destId="{0506584F-65C2-2248-A7D9-F3CD9B144157}" srcOrd="1" destOrd="0" presId="urn:microsoft.com/office/officeart/2005/8/layout/list1"/>
    <dgm:cxn modelId="{4B1EE410-564B-FC43-A8D0-8364B31AA8EF}" type="presParOf" srcId="{4984D86D-BD88-3A40-8549-82D18BED57C0}" destId="{546003D5-CD11-6146-AB38-884C9E86AB1C}" srcOrd="0" destOrd="0" presId="urn:microsoft.com/office/officeart/2005/8/layout/list1"/>
    <dgm:cxn modelId="{FAE79B9D-5DE2-454F-8091-2F30404EFE37}" type="presParOf" srcId="{546003D5-CD11-6146-AB38-884C9E86AB1C}" destId="{46CD5F7F-6CB4-CC42-AD51-BBE6C604780B}" srcOrd="0" destOrd="0" presId="urn:microsoft.com/office/officeart/2005/8/layout/list1"/>
    <dgm:cxn modelId="{28700373-C87C-154B-8824-9E82AAF5AC1F}" type="presParOf" srcId="{546003D5-CD11-6146-AB38-884C9E86AB1C}" destId="{0506584F-65C2-2248-A7D9-F3CD9B144157}" srcOrd="1" destOrd="0" presId="urn:microsoft.com/office/officeart/2005/8/layout/list1"/>
    <dgm:cxn modelId="{AD68D79A-93C7-0D41-853A-F8BC41034FC0}" type="presParOf" srcId="{4984D86D-BD88-3A40-8549-82D18BED57C0}" destId="{FD5CC25F-6723-704A-933E-173F76CFEF27}" srcOrd="1" destOrd="0" presId="urn:microsoft.com/office/officeart/2005/8/layout/list1"/>
    <dgm:cxn modelId="{8F148399-86CA-7A4A-8012-0AB83B838F7F}" type="presParOf" srcId="{4984D86D-BD88-3A40-8549-82D18BED57C0}" destId="{D59E8C58-3C3B-D646-94D0-E5E9D129D6BE}" srcOrd="2" destOrd="0" presId="urn:microsoft.com/office/officeart/2005/8/layout/list1"/>
    <dgm:cxn modelId="{CDC0B42D-46B8-1642-9776-C62B2AA847AD}" type="presParOf" srcId="{4984D86D-BD88-3A40-8549-82D18BED57C0}" destId="{54365674-E2B9-644F-90F9-C3F456C4B8A9}" srcOrd="3" destOrd="0" presId="urn:microsoft.com/office/officeart/2005/8/layout/list1"/>
    <dgm:cxn modelId="{C2D04A90-69A1-944D-BCFD-9B40853EAD11}" type="presParOf" srcId="{4984D86D-BD88-3A40-8549-82D18BED57C0}" destId="{7FF0D585-A30C-B74F-A196-A709B17367DC}" srcOrd="4" destOrd="0" presId="urn:microsoft.com/office/officeart/2005/8/layout/list1"/>
    <dgm:cxn modelId="{7230221A-7A46-7140-B621-51FBF057FEE2}" type="presParOf" srcId="{7FF0D585-A30C-B74F-A196-A709B17367DC}" destId="{C61BB68A-E80F-D546-852C-243825CCE06B}" srcOrd="0" destOrd="0" presId="urn:microsoft.com/office/officeart/2005/8/layout/list1"/>
    <dgm:cxn modelId="{2AC1A65C-CB83-EB44-A045-30881F55FB78}" type="presParOf" srcId="{7FF0D585-A30C-B74F-A196-A709B17367DC}" destId="{5A7E46D0-DCFA-2842-9E5E-42A19DB28345}" srcOrd="1" destOrd="0" presId="urn:microsoft.com/office/officeart/2005/8/layout/list1"/>
    <dgm:cxn modelId="{548739D9-71D8-B64E-B588-C83F50A53E20}" type="presParOf" srcId="{4984D86D-BD88-3A40-8549-82D18BED57C0}" destId="{D02A46CB-671D-4948-8433-79F4220111E2}" srcOrd="5" destOrd="0" presId="urn:microsoft.com/office/officeart/2005/8/layout/list1"/>
    <dgm:cxn modelId="{E13B9C63-EDC9-BE45-8156-B702695DD107}" type="presParOf" srcId="{4984D86D-BD88-3A40-8549-82D18BED57C0}" destId="{05574319-0724-1C48-8B2D-0CA1FFC7EAE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E8C58-3C3B-D646-94D0-E5E9D129D6BE}">
      <dsp:nvSpPr>
        <dsp:cNvPr id="0" name=""/>
        <dsp:cNvSpPr/>
      </dsp:nvSpPr>
      <dsp:spPr>
        <a:xfrm>
          <a:off x="0" y="389394"/>
          <a:ext cx="5181600" cy="17671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54076" rIns="40215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People’s democratic dictatorship</a:t>
          </a:r>
        </a:p>
        <a:p>
          <a:pPr marL="171450" lvl="1" indent="-171450" algn="l" defTabSz="755650">
            <a:lnSpc>
              <a:spcPct val="90000"/>
            </a:lnSpc>
            <a:spcBef>
              <a:spcPct val="0"/>
            </a:spcBef>
            <a:spcAft>
              <a:spcPct val="15000"/>
            </a:spcAft>
            <a:buChar char="•"/>
          </a:pPr>
          <a:r>
            <a:rPr lang="en-US" sz="1700" kern="1200"/>
            <a:t>Socialist character of system</a:t>
          </a:r>
        </a:p>
        <a:p>
          <a:pPr marL="171450" lvl="1" indent="-171450" algn="l" defTabSz="755650">
            <a:lnSpc>
              <a:spcPct val="90000"/>
            </a:lnSpc>
            <a:spcBef>
              <a:spcPct val="0"/>
            </a:spcBef>
            <a:spcAft>
              <a:spcPct val="15000"/>
            </a:spcAft>
            <a:buChar char="•"/>
          </a:pPr>
          <a:r>
            <a:rPr lang="en-US" sz="1700" kern="1200" dirty="0"/>
            <a:t>“Leadership by the Communist Party of China is the defining feature of socialism with Chinese characteristics.”</a:t>
          </a:r>
        </a:p>
      </dsp:txBody>
      <dsp:txXfrm>
        <a:off x="0" y="389394"/>
        <a:ext cx="5181600" cy="1767150"/>
      </dsp:txXfrm>
    </dsp:sp>
    <dsp:sp modelId="{0506584F-65C2-2248-A7D9-F3CD9B144157}">
      <dsp:nvSpPr>
        <dsp:cNvPr id="0" name=""/>
        <dsp:cNvSpPr/>
      </dsp:nvSpPr>
      <dsp:spPr>
        <a:xfrm>
          <a:off x="259080" y="138473"/>
          <a:ext cx="362712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755650">
            <a:lnSpc>
              <a:spcPct val="90000"/>
            </a:lnSpc>
            <a:spcBef>
              <a:spcPct val="0"/>
            </a:spcBef>
            <a:spcAft>
              <a:spcPct val="35000"/>
            </a:spcAft>
            <a:buNone/>
          </a:pPr>
          <a:r>
            <a:rPr lang="en-US" sz="1700" kern="1200"/>
            <a:t>Implementation (art. 1)</a:t>
          </a:r>
        </a:p>
      </dsp:txBody>
      <dsp:txXfrm>
        <a:off x="283578" y="162971"/>
        <a:ext cx="3578124" cy="452844"/>
      </dsp:txXfrm>
    </dsp:sp>
    <dsp:sp modelId="{05574319-0724-1C48-8B2D-0CA1FFC7EAEA}">
      <dsp:nvSpPr>
        <dsp:cNvPr id="0" name=""/>
        <dsp:cNvSpPr/>
      </dsp:nvSpPr>
      <dsp:spPr>
        <a:xfrm>
          <a:off x="0" y="2499264"/>
          <a:ext cx="5181600" cy="171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54076" rIns="40215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“The organs through which the people exercise state power are the National People’s Congress and the local people’s congresses at all levels.”</a:t>
          </a:r>
        </a:p>
        <a:p>
          <a:pPr marL="171450" lvl="1" indent="-171450" algn="l" defTabSz="755650">
            <a:lnSpc>
              <a:spcPct val="90000"/>
            </a:lnSpc>
            <a:spcBef>
              <a:spcPct val="0"/>
            </a:spcBef>
            <a:spcAft>
              <a:spcPct val="15000"/>
            </a:spcAft>
            <a:buChar char="•"/>
          </a:pPr>
          <a:r>
            <a:rPr lang="en-US" sz="1700" kern="1200" dirty="0"/>
            <a:t>Apply principle of democratic centralism (as legal methodology) </a:t>
          </a:r>
        </a:p>
      </dsp:txBody>
      <dsp:txXfrm>
        <a:off x="0" y="2499264"/>
        <a:ext cx="5181600" cy="1713600"/>
      </dsp:txXfrm>
    </dsp:sp>
    <dsp:sp modelId="{5A7E46D0-DCFA-2842-9E5E-42A19DB28345}">
      <dsp:nvSpPr>
        <dsp:cNvPr id="0" name=""/>
        <dsp:cNvSpPr/>
      </dsp:nvSpPr>
      <dsp:spPr>
        <a:xfrm>
          <a:off x="259080" y="2248344"/>
          <a:ext cx="362712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755650">
            <a:lnSpc>
              <a:spcPct val="90000"/>
            </a:lnSpc>
            <a:spcBef>
              <a:spcPct val="0"/>
            </a:spcBef>
            <a:spcAft>
              <a:spcPct val="35000"/>
            </a:spcAft>
            <a:buNone/>
          </a:pPr>
          <a:r>
            <a:rPr lang="en-US" sz="1700" kern="1200"/>
            <a:t>Constitutional Integrity (art 2)</a:t>
          </a:r>
        </a:p>
      </dsp:txBody>
      <dsp:txXfrm>
        <a:off x="283578" y="2272842"/>
        <a:ext cx="357812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9742F-2062-8F48-A8FD-0304191DC6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BEE567-CBF8-EC46-9616-28E56233E8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D00B4E-F69D-F643-A226-A8F390F864D2}"/>
              </a:ext>
            </a:extLst>
          </p:cNvPr>
          <p:cNvSpPr>
            <a:spLocks noGrp="1"/>
          </p:cNvSpPr>
          <p:nvPr>
            <p:ph type="dt" sz="half" idx="10"/>
          </p:nvPr>
        </p:nvSpPr>
        <p:spPr/>
        <p:txBody>
          <a:bodyPr/>
          <a:lstStyle/>
          <a:p>
            <a:fld id="{A6A47169-97C8-3549-BB6D-22C047EBB702}" type="datetimeFigureOut">
              <a:rPr lang="en-US" smtClean="0"/>
              <a:t>12/9/21</a:t>
            </a:fld>
            <a:endParaRPr lang="en-US"/>
          </a:p>
        </p:txBody>
      </p:sp>
      <p:sp>
        <p:nvSpPr>
          <p:cNvPr id="5" name="Footer Placeholder 4">
            <a:extLst>
              <a:ext uri="{FF2B5EF4-FFF2-40B4-BE49-F238E27FC236}">
                <a16:creationId xmlns:a16="http://schemas.microsoft.com/office/drawing/2014/main" id="{9AEAAFCB-51D0-1C46-BA6F-38F95B29C6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35386-E733-F84C-A1B1-8249101034DE}"/>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415609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0D41-F706-1142-91FE-2883324404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33DF91-A432-094E-9E6D-EFBA510A31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DC069-49F4-3F4C-9D0E-97091AF037EE}"/>
              </a:ext>
            </a:extLst>
          </p:cNvPr>
          <p:cNvSpPr>
            <a:spLocks noGrp="1"/>
          </p:cNvSpPr>
          <p:nvPr>
            <p:ph type="dt" sz="half" idx="10"/>
          </p:nvPr>
        </p:nvSpPr>
        <p:spPr/>
        <p:txBody>
          <a:bodyPr/>
          <a:lstStyle/>
          <a:p>
            <a:fld id="{A6A47169-97C8-3549-BB6D-22C047EBB702}" type="datetimeFigureOut">
              <a:rPr lang="en-US" smtClean="0"/>
              <a:t>12/9/21</a:t>
            </a:fld>
            <a:endParaRPr lang="en-US"/>
          </a:p>
        </p:txBody>
      </p:sp>
      <p:sp>
        <p:nvSpPr>
          <p:cNvPr id="5" name="Footer Placeholder 4">
            <a:extLst>
              <a:ext uri="{FF2B5EF4-FFF2-40B4-BE49-F238E27FC236}">
                <a16:creationId xmlns:a16="http://schemas.microsoft.com/office/drawing/2014/main" id="{1C699933-FF95-1F47-B78B-2E58E8DC60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16C82-94B3-714E-AC27-8DC8CFDCEFFC}"/>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204165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BFF89-2546-9E46-A81B-E951AA9384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A32D56-9AE1-B649-89E5-96A2E7868A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3E8D8-86D7-A94E-946E-111F77EEDDE8}"/>
              </a:ext>
            </a:extLst>
          </p:cNvPr>
          <p:cNvSpPr>
            <a:spLocks noGrp="1"/>
          </p:cNvSpPr>
          <p:nvPr>
            <p:ph type="dt" sz="half" idx="10"/>
          </p:nvPr>
        </p:nvSpPr>
        <p:spPr/>
        <p:txBody>
          <a:bodyPr/>
          <a:lstStyle/>
          <a:p>
            <a:fld id="{A6A47169-97C8-3549-BB6D-22C047EBB702}" type="datetimeFigureOut">
              <a:rPr lang="en-US" smtClean="0"/>
              <a:t>12/9/21</a:t>
            </a:fld>
            <a:endParaRPr lang="en-US"/>
          </a:p>
        </p:txBody>
      </p:sp>
      <p:sp>
        <p:nvSpPr>
          <p:cNvPr id="5" name="Footer Placeholder 4">
            <a:extLst>
              <a:ext uri="{FF2B5EF4-FFF2-40B4-BE49-F238E27FC236}">
                <a16:creationId xmlns:a16="http://schemas.microsoft.com/office/drawing/2014/main" id="{F4554866-8CBE-094F-B05F-8C8868AF3D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02BA9-A2A0-194C-91BE-4EC894946D41}"/>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194932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C435-8E01-054C-B265-578C75DB92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F7D95-683E-494D-AFD2-A6F6C397FE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E9F25-9132-6742-A3B2-E6F05DC5197B}"/>
              </a:ext>
            </a:extLst>
          </p:cNvPr>
          <p:cNvSpPr>
            <a:spLocks noGrp="1"/>
          </p:cNvSpPr>
          <p:nvPr>
            <p:ph type="dt" sz="half" idx="10"/>
          </p:nvPr>
        </p:nvSpPr>
        <p:spPr/>
        <p:txBody>
          <a:bodyPr/>
          <a:lstStyle/>
          <a:p>
            <a:fld id="{A6A47169-97C8-3549-BB6D-22C047EBB702}" type="datetimeFigureOut">
              <a:rPr lang="en-US" smtClean="0"/>
              <a:t>12/9/21</a:t>
            </a:fld>
            <a:endParaRPr lang="en-US"/>
          </a:p>
        </p:txBody>
      </p:sp>
      <p:sp>
        <p:nvSpPr>
          <p:cNvPr id="5" name="Footer Placeholder 4">
            <a:extLst>
              <a:ext uri="{FF2B5EF4-FFF2-40B4-BE49-F238E27FC236}">
                <a16:creationId xmlns:a16="http://schemas.microsoft.com/office/drawing/2014/main" id="{C004D092-FB5E-2A44-80D1-F31FD2375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19499-CBCD-E049-9DD1-146C7CCC2FEC}"/>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765498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518DA-4941-C44E-9F74-71356ABFE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F220B4-1DC2-D44E-948E-8EA5275625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AD5578-AE4F-764A-A5F3-1E3C838919A2}"/>
              </a:ext>
            </a:extLst>
          </p:cNvPr>
          <p:cNvSpPr>
            <a:spLocks noGrp="1"/>
          </p:cNvSpPr>
          <p:nvPr>
            <p:ph type="dt" sz="half" idx="10"/>
          </p:nvPr>
        </p:nvSpPr>
        <p:spPr/>
        <p:txBody>
          <a:bodyPr/>
          <a:lstStyle/>
          <a:p>
            <a:fld id="{A6A47169-97C8-3549-BB6D-22C047EBB702}" type="datetimeFigureOut">
              <a:rPr lang="en-US" smtClean="0"/>
              <a:t>12/9/21</a:t>
            </a:fld>
            <a:endParaRPr lang="en-US"/>
          </a:p>
        </p:txBody>
      </p:sp>
      <p:sp>
        <p:nvSpPr>
          <p:cNvPr id="5" name="Footer Placeholder 4">
            <a:extLst>
              <a:ext uri="{FF2B5EF4-FFF2-40B4-BE49-F238E27FC236}">
                <a16:creationId xmlns:a16="http://schemas.microsoft.com/office/drawing/2014/main" id="{155CB8B9-37F3-E642-B778-AEC7CBBFF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6656D1-EBD2-C940-8F3E-379667241558}"/>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256634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BBC0-0180-E544-B06D-8434330D6D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91F2B-1CFF-0F48-B32F-7300B73B2F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A85D21-9517-7443-B91A-0EB0A87F0D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766389-C680-F247-AA44-9808DF6FD00F}"/>
              </a:ext>
            </a:extLst>
          </p:cNvPr>
          <p:cNvSpPr>
            <a:spLocks noGrp="1"/>
          </p:cNvSpPr>
          <p:nvPr>
            <p:ph type="dt" sz="half" idx="10"/>
          </p:nvPr>
        </p:nvSpPr>
        <p:spPr/>
        <p:txBody>
          <a:bodyPr/>
          <a:lstStyle/>
          <a:p>
            <a:fld id="{A6A47169-97C8-3549-BB6D-22C047EBB702}" type="datetimeFigureOut">
              <a:rPr lang="en-US" smtClean="0"/>
              <a:t>12/9/21</a:t>
            </a:fld>
            <a:endParaRPr lang="en-US"/>
          </a:p>
        </p:txBody>
      </p:sp>
      <p:sp>
        <p:nvSpPr>
          <p:cNvPr id="6" name="Footer Placeholder 5">
            <a:extLst>
              <a:ext uri="{FF2B5EF4-FFF2-40B4-BE49-F238E27FC236}">
                <a16:creationId xmlns:a16="http://schemas.microsoft.com/office/drawing/2014/main" id="{74FFBAB4-5696-3148-94D6-9CE3D6DBB6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9E95A7-87E1-664A-AC6B-9024CA309876}"/>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163080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3FFD-43F3-3542-A103-BF3E6AE63A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06AF93-7349-E84F-BFF9-4C4A871327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FB430F-9917-CC47-B09A-C212D67A83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1DF024-339B-4F47-BBA4-1EE5EB14F2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64FB74-E052-6E49-AD60-31D7DA2F75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4745C4-EBC1-454D-953A-C691933D382D}"/>
              </a:ext>
            </a:extLst>
          </p:cNvPr>
          <p:cNvSpPr>
            <a:spLocks noGrp="1"/>
          </p:cNvSpPr>
          <p:nvPr>
            <p:ph type="dt" sz="half" idx="10"/>
          </p:nvPr>
        </p:nvSpPr>
        <p:spPr/>
        <p:txBody>
          <a:bodyPr/>
          <a:lstStyle/>
          <a:p>
            <a:fld id="{A6A47169-97C8-3549-BB6D-22C047EBB702}" type="datetimeFigureOut">
              <a:rPr lang="en-US" smtClean="0"/>
              <a:t>12/9/21</a:t>
            </a:fld>
            <a:endParaRPr lang="en-US"/>
          </a:p>
        </p:txBody>
      </p:sp>
      <p:sp>
        <p:nvSpPr>
          <p:cNvPr id="8" name="Footer Placeholder 7">
            <a:extLst>
              <a:ext uri="{FF2B5EF4-FFF2-40B4-BE49-F238E27FC236}">
                <a16:creationId xmlns:a16="http://schemas.microsoft.com/office/drawing/2014/main" id="{B816BAD9-36B7-914D-B4DF-C9D926D4C6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37192F-0E21-8D41-B8F0-898B3335D65D}"/>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2445097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5B552-1C22-814A-A618-4708B6AC05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1E8CB5-5888-7944-90E1-DC54F35147EE}"/>
              </a:ext>
            </a:extLst>
          </p:cNvPr>
          <p:cNvSpPr>
            <a:spLocks noGrp="1"/>
          </p:cNvSpPr>
          <p:nvPr>
            <p:ph type="dt" sz="half" idx="10"/>
          </p:nvPr>
        </p:nvSpPr>
        <p:spPr/>
        <p:txBody>
          <a:bodyPr/>
          <a:lstStyle/>
          <a:p>
            <a:fld id="{A6A47169-97C8-3549-BB6D-22C047EBB702}" type="datetimeFigureOut">
              <a:rPr lang="en-US" smtClean="0"/>
              <a:t>12/9/21</a:t>
            </a:fld>
            <a:endParaRPr lang="en-US"/>
          </a:p>
        </p:txBody>
      </p:sp>
      <p:sp>
        <p:nvSpPr>
          <p:cNvPr id="4" name="Footer Placeholder 3">
            <a:extLst>
              <a:ext uri="{FF2B5EF4-FFF2-40B4-BE49-F238E27FC236}">
                <a16:creationId xmlns:a16="http://schemas.microsoft.com/office/drawing/2014/main" id="{8586EA7D-8250-3840-9FE0-143D0DFE0D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7A8D3D-EF62-AF40-9C19-65763DC2857F}"/>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290867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3162C4-A1B1-2044-B634-8636C88030A4}"/>
              </a:ext>
            </a:extLst>
          </p:cNvPr>
          <p:cNvSpPr>
            <a:spLocks noGrp="1"/>
          </p:cNvSpPr>
          <p:nvPr>
            <p:ph type="dt" sz="half" idx="10"/>
          </p:nvPr>
        </p:nvSpPr>
        <p:spPr/>
        <p:txBody>
          <a:bodyPr/>
          <a:lstStyle/>
          <a:p>
            <a:fld id="{A6A47169-97C8-3549-BB6D-22C047EBB702}" type="datetimeFigureOut">
              <a:rPr lang="en-US" smtClean="0"/>
              <a:t>12/9/21</a:t>
            </a:fld>
            <a:endParaRPr lang="en-US"/>
          </a:p>
        </p:txBody>
      </p:sp>
      <p:sp>
        <p:nvSpPr>
          <p:cNvPr id="3" name="Footer Placeholder 2">
            <a:extLst>
              <a:ext uri="{FF2B5EF4-FFF2-40B4-BE49-F238E27FC236}">
                <a16:creationId xmlns:a16="http://schemas.microsoft.com/office/drawing/2014/main" id="{C697F2CB-9AEB-1C49-B723-79632CA7C2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910DA9-F29C-4442-A2D5-3829EB7AD335}"/>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3309282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0D688-6CC2-644A-86CE-1F79B1BE8F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5E3A97-0890-4A4D-B699-C636CF3FC0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80C09F-878E-C248-92AB-265A36E8B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B17FE-9DE1-954C-B505-54CBBB353284}"/>
              </a:ext>
            </a:extLst>
          </p:cNvPr>
          <p:cNvSpPr>
            <a:spLocks noGrp="1"/>
          </p:cNvSpPr>
          <p:nvPr>
            <p:ph type="dt" sz="half" idx="10"/>
          </p:nvPr>
        </p:nvSpPr>
        <p:spPr/>
        <p:txBody>
          <a:bodyPr/>
          <a:lstStyle/>
          <a:p>
            <a:fld id="{A6A47169-97C8-3549-BB6D-22C047EBB702}" type="datetimeFigureOut">
              <a:rPr lang="en-US" smtClean="0"/>
              <a:t>12/9/21</a:t>
            </a:fld>
            <a:endParaRPr lang="en-US"/>
          </a:p>
        </p:txBody>
      </p:sp>
      <p:sp>
        <p:nvSpPr>
          <p:cNvPr id="6" name="Footer Placeholder 5">
            <a:extLst>
              <a:ext uri="{FF2B5EF4-FFF2-40B4-BE49-F238E27FC236}">
                <a16:creationId xmlns:a16="http://schemas.microsoft.com/office/drawing/2014/main" id="{40FA4D42-882A-4042-A5AC-36C24A1FF6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B9947-385C-3D42-A162-DCA8A67D108B}"/>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301534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4E37D-0485-DC44-A0A7-EAAD3DC7B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79BD24-DD1A-884D-B4C1-F6E80E2975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66E68E-081E-4847-8243-6FF2CFBFE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89CAF3-694E-4A4A-9504-EF89EAFF2377}"/>
              </a:ext>
            </a:extLst>
          </p:cNvPr>
          <p:cNvSpPr>
            <a:spLocks noGrp="1"/>
          </p:cNvSpPr>
          <p:nvPr>
            <p:ph type="dt" sz="half" idx="10"/>
          </p:nvPr>
        </p:nvSpPr>
        <p:spPr/>
        <p:txBody>
          <a:bodyPr/>
          <a:lstStyle/>
          <a:p>
            <a:fld id="{A6A47169-97C8-3549-BB6D-22C047EBB702}" type="datetimeFigureOut">
              <a:rPr lang="en-US" smtClean="0"/>
              <a:t>12/9/21</a:t>
            </a:fld>
            <a:endParaRPr lang="en-US"/>
          </a:p>
        </p:txBody>
      </p:sp>
      <p:sp>
        <p:nvSpPr>
          <p:cNvPr id="6" name="Footer Placeholder 5">
            <a:extLst>
              <a:ext uri="{FF2B5EF4-FFF2-40B4-BE49-F238E27FC236}">
                <a16:creationId xmlns:a16="http://schemas.microsoft.com/office/drawing/2014/main" id="{85BDAB5D-E71F-1F47-9FF0-E0A874244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10AA9D-9D36-944C-916E-8D8BC60017E0}"/>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2717251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340A80-BFB5-A64A-8C3F-A88C0A1473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3279CA3-730B-CE4F-9221-23152FBCCA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53FE5D6-04D4-2F43-8394-4E04B49CF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47169-97C8-3549-BB6D-22C047EBB702}" type="datetimeFigureOut">
              <a:rPr lang="en-US" smtClean="0"/>
              <a:t>12/9/21</a:t>
            </a:fld>
            <a:endParaRPr lang="en-US"/>
          </a:p>
        </p:txBody>
      </p:sp>
      <p:sp>
        <p:nvSpPr>
          <p:cNvPr id="5" name="Footer Placeholder 4">
            <a:extLst>
              <a:ext uri="{FF2B5EF4-FFF2-40B4-BE49-F238E27FC236}">
                <a16:creationId xmlns:a16="http://schemas.microsoft.com/office/drawing/2014/main" id="{902519E3-A08E-A247-B3BC-955E5544B4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751B38-B319-1B4C-A557-FCB9134671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824F2-CB4D-594C-BDFD-D88E9A738320}" type="slidenum">
              <a:rPr lang="en-US" smtClean="0"/>
              <a:t>‹#›</a:t>
            </a:fld>
            <a:endParaRPr lang="en-US"/>
          </a:p>
        </p:txBody>
      </p:sp>
    </p:spTree>
    <p:extLst>
      <p:ext uri="{BB962C8B-B14F-4D97-AF65-F5344CB8AC3E}">
        <p14:creationId xmlns:p14="http://schemas.microsoft.com/office/powerpoint/2010/main" val="352760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logger.co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A697-1664-8F42-A43C-D7220FD6C4B1}"/>
              </a:ext>
            </a:extLst>
          </p:cNvPr>
          <p:cNvSpPr>
            <a:spLocks noGrp="1"/>
          </p:cNvSpPr>
          <p:nvPr>
            <p:ph type="ctrTitle"/>
          </p:nvPr>
        </p:nvSpPr>
        <p:spPr>
          <a:xfrm>
            <a:off x="5918886" y="0"/>
            <a:ext cx="6273114" cy="3995530"/>
          </a:xfrm>
        </p:spPr>
        <p:txBody>
          <a:bodyPr>
            <a:noAutofit/>
          </a:bodyPr>
          <a:lstStyle/>
          <a:p>
            <a:r>
              <a:rPr lang="en-US" sz="4000" b="1" i="1" dirty="0">
                <a:solidFill>
                  <a:schemeClr val="bg1"/>
                </a:solidFill>
              </a:rPr>
              <a:t>‘The Flower of Democracy Blooms Brilliantly in China’ </a:t>
            </a:r>
            <a:br>
              <a:rPr lang="en-US" sz="4000" b="1" i="1" dirty="0">
                <a:solidFill>
                  <a:schemeClr val="bg1"/>
                </a:solidFill>
              </a:rPr>
            </a:br>
            <a:r>
              <a:rPr lang="en-US" sz="4000" b="1" i="1" dirty="0">
                <a:solidFill>
                  <a:schemeClr val="bg1"/>
                </a:solidFill>
              </a:rPr>
              <a:t>[</a:t>
            </a:r>
            <a:r>
              <a:rPr lang="zh-CN" altLang="en-US" sz="4000" b="1" i="1" dirty="0">
                <a:solidFill>
                  <a:schemeClr val="bg1"/>
                </a:solidFill>
              </a:rPr>
              <a:t>中国的民主之花绚丽绽放</a:t>
            </a:r>
            <a:r>
              <a:rPr lang="en-US" altLang="zh-CN" sz="4000" b="1" i="1" dirty="0">
                <a:solidFill>
                  <a:schemeClr val="bg1"/>
                </a:solidFill>
              </a:rPr>
              <a:t>]: </a:t>
            </a:r>
            <a:r>
              <a:rPr lang="en-US" sz="4000" b="1" i="1" dirty="0">
                <a:solidFill>
                  <a:schemeClr val="bg1"/>
                </a:solidFill>
              </a:rPr>
              <a:t>The Chinese Communist Party and the Chinese Constitutional Order </a:t>
            </a:r>
            <a:endParaRPr lang="en-US" sz="4000" b="1" dirty="0">
              <a:solidFill>
                <a:schemeClr val="bg1"/>
              </a:solidFill>
            </a:endParaRPr>
          </a:p>
        </p:txBody>
      </p:sp>
      <p:sp>
        <p:nvSpPr>
          <p:cNvPr id="3" name="Subtitle 2">
            <a:extLst>
              <a:ext uri="{FF2B5EF4-FFF2-40B4-BE49-F238E27FC236}">
                <a16:creationId xmlns:a16="http://schemas.microsoft.com/office/drawing/2014/main" id="{FA6E0D95-752D-B14D-826F-9F30AEFB2AEE}"/>
              </a:ext>
            </a:extLst>
          </p:cNvPr>
          <p:cNvSpPr>
            <a:spLocks noGrp="1"/>
          </p:cNvSpPr>
          <p:nvPr>
            <p:ph type="subTitle" idx="1"/>
          </p:nvPr>
        </p:nvSpPr>
        <p:spPr>
          <a:xfrm>
            <a:off x="5832388" y="4621427"/>
            <a:ext cx="6359611" cy="2236573"/>
          </a:xfrm>
        </p:spPr>
        <p:txBody>
          <a:bodyPr>
            <a:normAutofit fontScale="92500" lnSpcReduction="20000"/>
          </a:bodyPr>
          <a:lstStyle/>
          <a:p>
            <a:pPr algn="l"/>
            <a:r>
              <a:rPr lang="en-US" b="1" dirty="0">
                <a:solidFill>
                  <a:schemeClr val="bg1"/>
                </a:solidFill>
              </a:rPr>
              <a:t>Larry Catá Backer, </a:t>
            </a:r>
            <a:r>
              <a:rPr lang="en-US" altLang="zh-CN" b="1" dirty="0">
                <a:solidFill>
                  <a:schemeClr val="bg1"/>
                </a:solidFill>
              </a:rPr>
              <a:t>(</a:t>
            </a:r>
            <a:r>
              <a:rPr lang="zh-CN" altLang="en-US" b="1" dirty="0">
                <a:solidFill>
                  <a:schemeClr val="bg1"/>
                </a:solidFill>
              </a:rPr>
              <a:t>白 轲</a:t>
            </a:r>
            <a:r>
              <a:rPr lang="en-US" altLang="zh-CN" b="1" dirty="0">
                <a:solidFill>
                  <a:schemeClr val="bg1"/>
                </a:solidFill>
              </a:rPr>
              <a:t>)</a:t>
            </a:r>
            <a:br>
              <a:rPr lang="en-US" altLang="zh-CN" b="1" dirty="0">
                <a:solidFill>
                  <a:schemeClr val="bg1"/>
                </a:solidFill>
              </a:rPr>
            </a:br>
            <a:r>
              <a:rPr lang="en-US" sz="1600" b="1" dirty="0">
                <a:solidFill>
                  <a:schemeClr val="bg1"/>
                </a:solidFill>
              </a:rPr>
              <a:t>W. Richard and Mary Eshelman Faculty Scholar Professor of Law and International Affairs</a:t>
            </a:r>
            <a:br>
              <a:rPr lang="en-US" sz="1600" b="1" dirty="0">
                <a:solidFill>
                  <a:schemeClr val="bg1"/>
                </a:solidFill>
              </a:rPr>
            </a:br>
            <a:r>
              <a:rPr lang="en-US" sz="1600" b="1" dirty="0">
                <a:solidFill>
                  <a:schemeClr val="bg1"/>
                </a:solidFill>
              </a:rPr>
              <a:t>Pennsylvania State University</a:t>
            </a:r>
          </a:p>
          <a:p>
            <a:pPr algn="r"/>
            <a:r>
              <a:rPr lang="en-US" sz="1700" b="1" dirty="0">
                <a:solidFill>
                  <a:schemeClr val="bg1"/>
                </a:solidFill>
              </a:rPr>
              <a:t>Prepared for Conference:  </a:t>
            </a:r>
          </a:p>
          <a:p>
            <a:pPr algn="r"/>
            <a:r>
              <a:rPr lang="en-US" sz="2000" b="1" dirty="0">
                <a:solidFill>
                  <a:schemeClr val="bg1"/>
                </a:solidFill>
              </a:rPr>
              <a:t>Constitutional Law of Greater China</a:t>
            </a:r>
          </a:p>
          <a:p>
            <a:pPr algn="r"/>
            <a:r>
              <a:rPr lang="en-US" sz="1600" b="1" dirty="0">
                <a:solidFill>
                  <a:schemeClr val="bg1"/>
                </a:solidFill>
              </a:rPr>
              <a:t>9-10 December 2021</a:t>
            </a:r>
          </a:p>
          <a:p>
            <a:pPr algn="r"/>
            <a:r>
              <a:rPr lang="en-US" sz="2000" b="1" dirty="0">
                <a:solidFill>
                  <a:schemeClr val="bg1"/>
                </a:solidFill>
              </a:rPr>
              <a:t>Oxford </a:t>
            </a:r>
            <a:r>
              <a:rPr lang="en-US" sz="2000" b="1" dirty="0" err="1">
                <a:solidFill>
                  <a:schemeClr val="bg1"/>
                </a:solidFill>
              </a:rPr>
              <a:t>Programme</a:t>
            </a:r>
            <a:r>
              <a:rPr lang="en-US" sz="2000" b="1" dirty="0">
                <a:solidFill>
                  <a:schemeClr val="bg1"/>
                </a:solidFill>
              </a:rPr>
              <a:t> in Asian Laws</a:t>
            </a:r>
          </a:p>
          <a:p>
            <a:endParaRPr lang="en-US" sz="1600" b="1" dirty="0">
              <a:solidFill>
                <a:schemeClr val="bg1"/>
              </a:solidFill>
            </a:endParaRPr>
          </a:p>
          <a:p>
            <a:endParaRPr lang="en-US" sz="1600" b="1" dirty="0">
              <a:solidFill>
                <a:schemeClr val="bg1"/>
              </a:solidFill>
            </a:endParaRPr>
          </a:p>
          <a:p>
            <a:endParaRPr lang="en-US" dirty="0"/>
          </a:p>
        </p:txBody>
      </p:sp>
    </p:spTree>
    <p:extLst>
      <p:ext uri="{BB962C8B-B14F-4D97-AF65-F5344CB8AC3E}">
        <p14:creationId xmlns:p14="http://schemas.microsoft.com/office/powerpoint/2010/main" val="2440399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9C9A4-290C-1040-9DF4-79CA92C54C59}"/>
              </a:ext>
            </a:extLst>
          </p:cNvPr>
          <p:cNvSpPr>
            <a:spLocks noGrp="1"/>
          </p:cNvSpPr>
          <p:nvPr>
            <p:ph type="title"/>
          </p:nvPr>
        </p:nvSpPr>
        <p:spPr>
          <a:xfrm>
            <a:off x="3262184" y="0"/>
            <a:ext cx="8890686" cy="1325563"/>
          </a:xfrm>
          <a:blipFill dpi="0" rotWithShape="1">
            <a:blip r:embed="rId3">
              <a:alphaModFix amt="0"/>
            </a:blip>
            <a:srcRect/>
            <a:tile tx="0" ty="0" sx="100000" sy="100000" flip="none" algn="tl"/>
          </a:blipFill>
        </p:spPr>
        <p:txBody>
          <a:bodyPr>
            <a:normAutofit/>
          </a:bodyPr>
          <a:lstStyle/>
          <a:p>
            <a:r>
              <a:rPr lang="en-US" b="1" dirty="0">
                <a:solidFill>
                  <a:schemeClr val="bg1"/>
                </a:solidFill>
              </a:rPr>
              <a:t>Constitutions and Vanguards to an End</a:t>
            </a:r>
          </a:p>
        </p:txBody>
      </p:sp>
      <p:sp>
        <p:nvSpPr>
          <p:cNvPr id="3" name="Content Placeholder 2">
            <a:extLst>
              <a:ext uri="{FF2B5EF4-FFF2-40B4-BE49-F238E27FC236}">
                <a16:creationId xmlns:a16="http://schemas.microsoft.com/office/drawing/2014/main" id="{66843B60-A0EA-D344-A6A9-76A2C85CEA5B}"/>
              </a:ext>
            </a:extLst>
          </p:cNvPr>
          <p:cNvSpPr>
            <a:spLocks noGrp="1"/>
          </p:cNvSpPr>
          <p:nvPr>
            <p:ph idx="1"/>
          </p:nvPr>
        </p:nvSpPr>
        <p:spPr>
          <a:xfrm>
            <a:off x="6623222" y="2141537"/>
            <a:ext cx="4730578" cy="3888560"/>
          </a:xfrm>
        </p:spPr>
        <p:txBody>
          <a:bodyPr>
            <a:normAutofit/>
          </a:bodyPr>
          <a:lstStyle/>
          <a:p>
            <a:pPr marL="0" indent="0" algn="ctr">
              <a:buNone/>
            </a:pPr>
            <a:r>
              <a:rPr lang="en-US" b="1" dirty="0">
                <a:solidFill>
                  <a:schemeClr val="bg1"/>
                </a:solidFill>
              </a:rPr>
              <a:t>The ends of Chinese constitutionalism: </a:t>
            </a:r>
          </a:p>
          <a:p>
            <a:pPr marL="0" indent="0" algn="ctr">
              <a:buNone/>
            </a:pPr>
            <a:r>
              <a:rPr lang="en-US" b="1" dirty="0">
                <a:solidFill>
                  <a:schemeClr val="bg1"/>
                </a:solidFill>
              </a:rPr>
              <a:t>the establishment of a communist society for the nation</a:t>
            </a:r>
          </a:p>
          <a:p>
            <a:pPr marL="0" indent="0" algn="ctr">
              <a:buNone/>
            </a:pPr>
            <a:endParaRPr lang="en-US" b="1" dirty="0">
              <a:solidFill>
                <a:schemeClr val="bg1"/>
              </a:solidFill>
            </a:endParaRPr>
          </a:p>
          <a:p>
            <a:pPr marL="0" indent="0" algn="ctr">
              <a:buNone/>
            </a:pPr>
            <a:r>
              <a:rPr lang="en-US" b="1" dirty="0">
                <a:solidFill>
                  <a:schemeClr val="bg1"/>
                </a:solidFill>
              </a:rPr>
              <a:t>Thanks</a:t>
            </a:r>
          </a:p>
        </p:txBody>
      </p:sp>
    </p:spTree>
    <p:extLst>
      <p:ext uri="{BB962C8B-B14F-4D97-AF65-F5344CB8AC3E}">
        <p14:creationId xmlns:p14="http://schemas.microsoft.com/office/powerpoint/2010/main" val="810011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9B3E9E3-054A-C445-948D-20F76DA02052}"/>
              </a:ext>
            </a:extLst>
          </p:cNvPr>
          <p:cNvSpPr>
            <a:spLocks noGrp="1"/>
          </p:cNvSpPr>
          <p:nvPr>
            <p:ph type="title"/>
          </p:nvPr>
        </p:nvSpPr>
        <p:spPr>
          <a:xfrm>
            <a:off x="446836" y="687158"/>
            <a:ext cx="4368602" cy="1212679"/>
          </a:xfrm>
        </p:spPr>
        <p:txBody>
          <a:bodyPr vert="horz" lIns="91440" tIns="45720" rIns="91440" bIns="45720" rtlCol="0" anchor="b">
            <a:normAutofit/>
          </a:bodyPr>
          <a:lstStyle/>
          <a:p>
            <a:r>
              <a:rPr lang="en-US" sz="3200" dirty="0"/>
              <a:t>The Ugly Duckling of Constitutionalism</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12D4817D-C188-B241-BF06-31E96C3CAFE9}"/>
              </a:ext>
            </a:extLst>
          </p:cNvPr>
          <p:cNvSpPr>
            <a:spLocks noGrp="1"/>
          </p:cNvSpPr>
          <p:nvPr>
            <p:ph sz="half" idx="1"/>
          </p:nvPr>
        </p:nvSpPr>
        <p:spPr>
          <a:xfrm>
            <a:off x="197708" y="2872898"/>
            <a:ext cx="5112469" cy="3824463"/>
          </a:xfrm>
        </p:spPr>
        <p:txBody>
          <a:bodyPr vert="horz" lIns="91440" tIns="45720" rIns="91440" bIns="45720" rtlCol="0">
            <a:normAutofit fontScale="85000" lnSpcReduction="20000"/>
          </a:bodyPr>
          <a:lstStyle/>
          <a:p>
            <a:r>
              <a:rPr lang="en-US" dirty="0"/>
              <a:t>The constitutionalism of liberal democratic orders </a:t>
            </a:r>
          </a:p>
          <a:p>
            <a:pPr lvl="1"/>
            <a:r>
              <a:rPr lang="en-US" dirty="0"/>
              <a:t>start from the premise that all sovereign power is vested in a government </a:t>
            </a:r>
          </a:p>
          <a:p>
            <a:pPr lvl="1"/>
            <a:r>
              <a:rPr lang="en-US" dirty="0"/>
              <a:t>authority is ordered and constrained by a constitutional document, </a:t>
            </a:r>
          </a:p>
          <a:p>
            <a:pPr lvl="1"/>
            <a:r>
              <a:rPr lang="en-US" dirty="0"/>
              <a:t>vested in a government suitable for the times but loyal to its core normative premise (about which there is consensus).</a:t>
            </a:r>
          </a:p>
          <a:p>
            <a:r>
              <a:rPr lang="en-US" dirty="0"/>
              <a:t>What happens when a constitutional order starts from a different set of premises?</a:t>
            </a:r>
          </a:p>
          <a:p>
            <a:pPr lvl="1"/>
            <a:r>
              <a:rPr lang="en-US" dirty="0"/>
              <a:t>Authority, legitimacy, transitory nature</a:t>
            </a:r>
          </a:p>
          <a:p>
            <a:endParaRPr lang="en-US" sz="2200" dirty="0"/>
          </a:p>
        </p:txBody>
      </p:sp>
      <p:pic>
        <p:nvPicPr>
          <p:cNvPr id="8" name="Content Placeholder 7" descr="A picture containing text&#10;&#10;Description automatically generated">
            <a:extLst>
              <a:ext uri="{FF2B5EF4-FFF2-40B4-BE49-F238E27FC236}">
                <a16:creationId xmlns:a16="http://schemas.microsoft.com/office/drawing/2014/main" id="{2E058A52-1A87-DD4D-9446-3896091E1314}"/>
              </a:ext>
            </a:extLst>
          </p:cNvPr>
          <p:cNvPicPr>
            <a:picLocks noGrp="1" noChangeAspect="1"/>
          </p:cNvPicPr>
          <p:nvPr>
            <p:ph sz="half" idx="2"/>
          </p:nvPr>
        </p:nvPicPr>
        <p:blipFill rotWithShape="1">
          <a:blip r:embed="rId2"/>
          <a:srcRect l="19894" r="2870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82116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FD10F8-1604-C34D-8ECA-386020959302}"/>
              </a:ext>
            </a:extLst>
          </p:cNvPr>
          <p:cNvSpPr>
            <a:spLocks noGrp="1"/>
          </p:cNvSpPr>
          <p:nvPr>
            <p:ph type="title"/>
          </p:nvPr>
        </p:nvSpPr>
        <p:spPr>
          <a:xfrm>
            <a:off x="5575851" y="1"/>
            <a:ext cx="6496699" cy="1391478"/>
          </a:xfrm>
        </p:spPr>
        <p:txBody>
          <a:bodyPr vert="horz" lIns="91440" tIns="45720" rIns="91440" bIns="45720" rtlCol="0" anchor="ctr">
            <a:normAutofit/>
          </a:bodyPr>
          <a:lstStyle/>
          <a:p>
            <a:r>
              <a:rPr lang="en-US" sz="4100" dirty="0"/>
              <a:t>A Different Starting Place for Chinese Constitutionalism</a:t>
            </a:r>
          </a:p>
        </p:txBody>
      </p:sp>
      <p:pic>
        <p:nvPicPr>
          <p:cNvPr id="6" name="Content Placeholder 5">
            <a:extLst>
              <a:ext uri="{FF2B5EF4-FFF2-40B4-BE49-F238E27FC236}">
                <a16:creationId xmlns:a16="http://schemas.microsoft.com/office/drawing/2014/main" id="{F39BACD0-A0E7-6040-809F-AD4F7BD75C06}"/>
              </a:ext>
            </a:extLst>
          </p:cNvPr>
          <p:cNvPicPr>
            <a:picLocks noGrp="1" noChangeAspect="1"/>
          </p:cNvPicPr>
          <p:nvPr>
            <p:ph sz="half" idx="1"/>
          </p:nvPr>
        </p:nvPicPr>
        <p:blipFill rotWithShape="1">
          <a:blip r:embed="rId2"/>
          <a:srcRect l="10186" r="20025"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Content Placeholder 3">
            <a:extLst>
              <a:ext uri="{FF2B5EF4-FFF2-40B4-BE49-F238E27FC236}">
                <a16:creationId xmlns:a16="http://schemas.microsoft.com/office/drawing/2014/main" id="{DB5D25ED-8C6C-1D45-90EB-E7C416C0ABED}"/>
              </a:ext>
            </a:extLst>
          </p:cNvPr>
          <p:cNvSpPr>
            <a:spLocks noGrp="1"/>
          </p:cNvSpPr>
          <p:nvPr>
            <p:ph sz="half" idx="2"/>
          </p:nvPr>
        </p:nvSpPr>
        <p:spPr>
          <a:xfrm>
            <a:off x="5883964" y="1391480"/>
            <a:ext cx="6308035" cy="5466520"/>
          </a:xfrm>
        </p:spPr>
        <p:txBody>
          <a:bodyPr vert="horz" lIns="91440" tIns="45720" rIns="91440" bIns="45720" rtlCol="0">
            <a:noAutofit/>
          </a:bodyPr>
          <a:lstStyle/>
          <a:p>
            <a:r>
              <a:rPr lang="en-US" sz="2000" dirty="0"/>
              <a:t>delegation of sovereign authority from the people to its leading forces constituted as a vanguard party </a:t>
            </a:r>
          </a:p>
          <a:p>
            <a:r>
              <a:rPr lang="en-US" sz="2000" dirty="0"/>
              <a:t>administrative authority is realized through state organs and principles of endogamous democracy</a:t>
            </a:r>
          </a:p>
          <a:p>
            <a:r>
              <a:rPr lang="en-US" sz="2000" dirty="0"/>
              <a:t>At all levels: accept the leadership of the Party and its guidance in the governance of the nation. </a:t>
            </a:r>
          </a:p>
          <a:p>
            <a:r>
              <a:rPr lang="en-US" sz="2000" dirty="0"/>
              <a:t>Shaping Scope of (internal) Debate:</a:t>
            </a:r>
          </a:p>
          <a:p>
            <a:pPr lvl="1"/>
            <a:r>
              <a:rPr lang="en-US" sz="2000" dirty="0"/>
              <a:t>nature and scope of exercise of CPC political authority</a:t>
            </a:r>
          </a:p>
          <a:p>
            <a:pPr lvl="1"/>
            <a:r>
              <a:rPr lang="en-US" sz="2000" dirty="0"/>
              <a:t>The nature and scope of limits on the exercise of CPC discretionary authority</a:t>
            </a:r>
          </a:p>
          <a:p>
            <a:r>
              <a:rPr lang="en-US" sz="2000" dirty="0"/>
              <a:t>This contribution: examines the Chinese constitutional system within the parameters of its own political assumptions. </a:t>
            </a:r>
          </a:p>
          <a:p>
            <a:pPr lvl="1"/>
            <a:r>
              <a:rPr lang="en-US" sz="2000" dirty="0"/>
              <a:t>Constituting documents</a:t>
            </a:r>
          </a:p>
          <a:p>
            <a:pPr lvl="1"/>
            <a:r>
              <a:rPr lang="en-US" sz="2000" dirty="0"/>
              <a:t>With the CPC at the center</a:t>
            </a:r>
          </a:p>
        </p:txBody>
      </p:sp>
    </p:spTree>
    <p:extLst>
      <p:ext uri="{BB962C8B-B14F-4D97-AF65-F5344CB8AC3E}">
        <p14:creationId xmlns:p14="http://schemas.microsoft.com/office/powerpoint/2010/main" val="2323237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3563-46A2-7A46-BF00-B9379449D63E}"/>
              </a:ext>
            </a:extLst>
          </p:cNvPr>
          <p:cNvSpPr>
            <a:spLocks noGrp="1"/>
          </p:cNvSpPr>
          <p:nvPr>
            <p:ph type="title"/>
          </p:nvPr>
        </p:nvSpPr>
        <p:spPr>
          <a:xfrm>
            <a:off x="0" y="1"/>
            <a:ext cx="11353800" cy="1680518"/>
          </a:xfrm>
        </p:spPr>
        <p:txBody>
          <a:bodyPr>
            <a:normAutofit fontScale="90000"/>
          </a:bodyPr>
          <a:lstStyle/>
          <a:p>
            <a:r>
              <a:rPr lang="en-US" b="1" dirty="0"/>
              <a:t>Leninist Constitutionalism: State and Party Autonomous and Entwined</a:t>
            </a:r>
            <a:br>
              <a:rPr lang="en-US" dirty="0"/>
            </a:br>
            <a:endParaRPr lang="en-US" dirty="0"/>
          </a:p>
        </p:txBody>
      </p:sp>
      <p:sp>
        <p:nvSpPr>
          <p:cNvPr id="3" name="Content Placeholder 2">
            <a:extLst>
              <a:ext uri="{FF2B5EF4-FFF2-40B4-BE49-F238E27FC236}">
                <a16:creationId xmlns:a16="http://schemas.microsoft.com/office/drawing/2014/main" id="{3777F4D8-BBEA-E34E-8E4F-113895C87867}"/>
              </a:ext>
            </a:extLst>
          </p:cNvPr>
          <p:cNvSpPr>
            <a:spLocks noGrp="1"/>
          </p:cNvSpPr>
          <p:nvPr>
            <p:ph sz="half" idx="1"/>
          </p:nvPr>
        </p:nvSpPr>
        <p:spPr>
          <a:xfrm>
            <a:off x="0" y="1594022"/>
            <a:ext cx="4351569" cy="5179239"/>
          </a:xfrm>
        </p:spPr>
        <p:txBody>
          <a:bodyPr>
            <a:normAutofit fontScale="92500" lnSpcReduction="10000"/>
          </a:bodyPr>
          <a:lstStyle/>
          <a:p>
            <a:r>
              <a:rPr lang="en-US" dirty="0"/>
              <a:t>State Constitution Preamble; Constitution, </a:t>
            </a:r>
          </a:p>
          <a:p>
            <a:pPr lvl="1"/>
            <a:r>
              <a:rPr lang="en-US" dirty="0"/>
              <a:t>affirms, in legal form, the achievements of the struggles of the Chinese people</a:t>
            </a:r>
          </a:p>
          <a:p>
            <a:pPr lvl="1"/>
            <a:r>
              <a:rPr lang="en-US" dirty="0"/>
              <a:t>sets out the fundamental system and task of the state. </a:t>
            </a:r>
          </a:p>
          <a:p>
            <a:pPr lvl="1"/>
            <a:r>
              <a:rPr lang="en-US" dirty="0"/>
              <a:t>treated as the  fundamental standard of conduct</a:t>
            </a:r>
          </a:p>
          <a:p>
            <a:pPr lvl="1"/>
            <a:r>
              <a:rPr lang="en-US" dirty="0"/>
              <a:t>expresses the cause of building socialism under the leadership of the vanguard CPC</a:t>
            </a:r>
          </a:p>
          <a:p>
            <a:pPr lvl="1"/>
            <a:r>
              <a:rPr lang="en-US" dirty="0"/>
              <a:t>Develops mechanisms for democratic engagement under CPC guidance</a:t>
            </a:r>
          </a:p>
          <a:p>
            <a:pPr lvl="1"/>
            <a:endParaRPr lang="en-US" dirty="0"/>
          </a:p>
        </p:txBody>
      </p:sp>
      <p:graphicFrame>
        <p:nvGraphicFramePr>
          <p:cNvPr id="6" name="Content Placeholder 3">
            <a:extLst>
              <a:ext uri="{FF2B5EF4-FFF2-40B4-BE49-F238E27FC236}">
                <a16:creationId xmlns:a16="http://schemas.microsoft.com/office/drawing/2014/main" id="{09BB4E6C-C6C7-4A24-8BFA-F2205B5784FB}"/>
              </a:ext>
            </a:extLst>
          </p:cNvPr>
          <p:cNvGraphicFramePr>
            <a:graphicFrameLocks noGrp="1"/>
          </p:cNvGraphicFramePr>
          <p:nvPr>
            <p:ph sz="half" idx="2"/>
            <p:extLst>
              <p:ext uri="{D42A27DB-BD31-4B8C-83A1-F6EECF244321}">
                <p14:modId xmlns:p14="http://schemas.microsoft.com/office/powerpoint/2010/main" val="631259322"/>
              </p:ext>
            </p:extLst>
          </p:nvPr>
        </p:nvGraphicFramePr>
        <p:xfrm>
          <a:off x="6830600" y="2421922"/>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A picture containing text&#10;&#10;Description automatically generated">
            <a:extLst>
              <a:ext uri="{FF2B5EF4-FFF2-40B4-BE49-F238E27FC236}">
                <a16:creationId xmlns:a16="http://schemas.microsoft.com/office/drawing/2014/main" id="{2BDE1B6D-BFB5-3046-9C9D-D66A6205BDBC}"/>
              </a:ext>
            </a:extLst>
          </p:cNvPr>
          <p:cNvPicPr>
            <a:picLocks noChangeAspect="1"/>
          </p:cNvPicPr>
          <p:nvPr/>
        </p:nvPicPr>
        <p:blipFill>
          <a:blip r:embed="rId7"/>
          <a:stretch>
            <a:fillRect/>
          </a:stretch>
        </p:blipFill>
        <p:spPr>
          <a:xfrm>
            <a:off x="4351569" y="1094354"/>
            <a:ext cx="2479031" cy="2655137"/>
          </a:xfrm>
          <a:prstGeom prst="rect">
            <a:avLst/>
          </a:prstGeom>
        </p:spPr>
      </p:pic>
    </p:spTree>
    <p:extLst>
      <p:ext uri="{BB962C8B-B14F-4D97-AF65-F5344CB8AC3E}">
        <p14:creationId xmlns:p14="http://schemas.microsoft.com/office/powerpoint/2010/main" val="151198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F74A9E-46E4-4E4C-B77C-6FCEA4128C49}"/>
              </a:ext>
            </a:extLst>
          </p:cNvPr>
          <p:cNvSpPr>
            <a:spLocks noGrp="1"/>
          </p:cNvSpPr>
          <p:nvPr>
            <p:ph type="title"/>
          </p:nvPr>
        </p:nvSpPr>
        <p:spPr>
          <a:xfrm>
            <a:off x="640079" y="325369"/>
            <a:ext cx="7435597" cy="1956841"/>
          </a:xfrm>
        </p:spPr>
        <p:txBody>
          <a:bodyPr vert="horz" lIns="91440" tIns="45720" rIns="91440" bIns="45720" rtlCol="0" anchor="b">
            <a:normAutofit/>
          </a:bodyPr>
          <a:lstStyle/>
          <a:p>
            <a:r>
              <a:rPr lang="en-US" sz="5000" dirty="0"/>
              <a:t>E Pluribus Unum: Article 5, the State, and the CPC </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442279-7303-304A-9775-B1A0EF63119D}"/>
              </a:ext>
            </a:extLst>
          </p:cNvPr>
          <p:cNvSpPr>
            <a:spLocks noGrp="1"/>
          </p:cNvSpPr>
          <p:nvPr>
            <p:ph sz="half" idx="1"/>
          </p:nvPr>
        </p:nvSpPr>
        <p:spPr>
          <a:xfrm>
            <a:off x="0" y="2872899"/>
            <a:ext cx="8075677" cy="3812600"/>
          </a:xfrm>
        </p:spPr>
        <p:txBody>
          <a:bodyPr vert="horz" lIns="91440" tIns="45720" rIns="91440" bIns="45720" rtlCol="0">
            <a:normAutofit fontScale="62500" lnSpcReduction="20000"/>
          </a:bodyPr>
          <a:lstStyle/>
          <a:p>
            <a:pPr marL="0" indent="0" algn="ctr">
              <a:buNone/>
            </a:pPr>
            <a:r>
              <a:rPr lang="en-US" sz="2600" b="1" i="1" dirty="0"/>
              <a:t>The People’s Republic of China shall </a:t>
            </a:r>
          </a:p>
          <a:p>
            <a:pPr marL="0" indent="0" algn="ctr">
              <a:buNone/>
            </a:pPr>
            <a:r>
              <a:rPr lang="en-US" sz="2600" b="1" i="1" dirty="0"/>
              <a:t>practice law-based governance and </a:t>
            </a:r>
          </a:p>
          <a:p>
            <a:pPr marL="0" indent="0" algn="ctr">
              <a:buNone/>
            </a:pPr>
            <a:r>
              <a:rPr lang="en-US" sz="2600" b="1" i="1" dirty="0"/>
              <a:t>build a socialist state under the rule of law.</a:t>
            </a:r>
          </a:p>
          <a:p>
            <a:pPr marL="0" indent="0" algn="ctr">
              <a:buNone/>
            </a:pPr>
            <a:r>
              <a:rPr lang="en-US" sz="2600" b="1" i="1" dirty="0"/>
              <a:t>The state shall safeguard the unity and sanctity of the socialist legal system.</a:t>
            </a:r>
          </a:p>
          <a:p>
            <a:pPr marL="0" indent="0" algn="ctr">
              <a:buNone/>
            </a:pPr>
            <a:r>
              <a:rPr lang="en-US" sz="2600" b="1" i="1" dirty="0"/>
              <a:t>No law, administrative regulation or local regulation shall be in conflict with the Constitution.</a:t>
            </a:r>
          </a:p>
          <a:p>
            <a:pPr marL="0" indent="0" algn="ctr">
              <a:buNone/>
            </a:pPr>
            <a:r>
              <a:rPr lang="en-US" sz="2600" b="1" i="1" dirty="0"/>
              <a:t>All state organs and armed forces, all political parties and social organizations, and all enterprises and public institutions must abide by the Constitution and the law. Accountability must be enforced for all acts that violate the Constitution or laws.</a:t>
            </a:r>
          </a:p>
          <a:p>
            <a:pPr marL="0" indent="0" algn="ctr">
              <a:buNone/>
            </a:pPr>
            <a:r>
              <a:rPr lang="en-US" sz="2600" b="1" i="1" dirty="0"/>
              <a:t>No organization or individual shall have any privilege beyond the Constitution or the law.</a:t>
            </a:r>
          </a:p>
          <a:p>
            <a:pPr marL="0" indent="0" algn="ctr">
              <a:buNone/>
            </a:pPr>
            <a:r>
              <a:rPr lang="en-US" sz="2000" dirty="0"/>
              <a:t>* * * * * * * *  </a:t>
            </a:r>
          </a:p>
          <a:p>
            <a:pPr lvl="1"/>
            <a:endParaRPr lang="en-US" sz="2000" dirty="0"/>
          </a:p>
          <a:p>
            <a:pPr lvl="1"/>
            <a:r>
              <a:rPr lang="en-US" sz="2000" dirty="0"/>
              <a:t>Recall here: constitutionalization of </a:t>
            </a:r>
            <a:r>
              <a:rPr lang="en-US" sz="2000" b="1" i="1" dirty="0">
                <a:solidFill>
                  <a:srgbClr val="C00000"/>
                </a:solidFill>
              </a:rPr>
              <a:t>people’s democratic dictatorship </a:t>
            </a:r>
            <a:r>
              <a:rPr lang="en-US" sz="2000" dirty="0"/>
              <a:t>(art. 1)</a:t>
            </a:r>
          </a:p>
          <a:p>
            <a:pPr lvl="1"/>
            <a:r>
              <a:rPr lang="en-US" sz="2000" dirty="0"/>
              <a:t>Recall here that “</a:t>
            </a:r>
            <a:r>
              <a:rPr lang="en-US" sz="2000" b="1" i="1" dirty="0">
                <a:solidFill>
                  <a:srgbClr val="C00000"/>
                </a:solidFill>
              </a:rPr>
              <a:t>building a socialist state</a:t>
            </a:r>
            <a:r>
              <a:rPr lang="en-US" sz="2000" dirty="0"/>
              <a:t>” (art. 1) may not be damaged by any organization  or individual.  </a:t>
            </a:r>
          </a:p>
          <a:p>
            <a:pPr lvl="1"/>
            <a:r>
              <a:rPr lang="en-US" sz="2000" dirty="0"/>
              <a:t>Recall as well (art 1) “</a:t>
            </a:r>
            <a:r>
              <a:rPr lang="en-US" sz="2000" b="1" i="1" dirty="0">
                <a:solidFill>
                  <a:srgbClr val="C00000"/>
                </a:solidFill>
              </a:rPr>
              <a:t>Leadership by the CPC is the defining feature of socialism </a:t>
            </a:r>
            <a:r>
              <a:rPr lang="en-US" sz="2000" dirty="0"/>
              <a:t>“</a:t>
            </a:r>
          </a:p>
          <a:p>
            <a:endParaRPr lang="en-US" sz="2000" dirty="0"/>
          </a:p>
        </p:txBody>
      </p:sp>
      <p:pic>
        <p:nvPicPr>
          <p:cNvPr id="6" name="Content Placeholder 5" descr="A picture containing text&#10;&#10;Description automatically generated">
            <a:extLst>
              <a:ext uri="{FF2B5EF4-FFF2-40B4-BE49-F238E27FC236}">
                <a16:creationId xmlns:a16="http://schemas.microsoft.com/office/drawing/2014/main" id="{6001326F-5129-AE48-89E9-E3A57BF562C2}"/>
              </a:ext>
            </a:extLst>
          </p:cNvPr>
          <p:cNvPicPr>
            <a:picLocks noGrp="1" noChangeAspect="1"/>
          </p:cNvPicPr>
          <p:nvPr>
            <p:ph sz="half" idx="2"/>
          </p:nvPr>
        </p:nvPicPr>
        <p:blipFill rotWithShape="1">
          <a:blip r:embed="rId2"/>
          <a:srcRect l="20806" r="21772" b="1"/>
          <a:stretch/>
        </p:blipFill>
        <p:spPr>
          <a:xfrm>
            <a:off x="8077202" y="10"/>
            <a:ext cx="41132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20649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5" name="Title 4">
            <a:extLst>
              <a:ext uri="{FF2B5EF4-FFF2-40B4-BE49-F238E27FC236}">
                <a16:creationId xmlns:a16="http://schemas.microsoft.com/office/drawing/2014/main" id="{B0082F69-96DB-4242-9FC6-F5008E6C3299}"/>
              </a:ext>
            </a:extLst>
          </p:cNvPr>
          <p:cNvSpPr>
            <a:spLocks noGrp="1"/>
          </p:cNvSpPr>
          <p:nvPr>
            <p:ph type="title"/>
          </p:nvPr>
        </p:nvSpPr>
        <p:spPr>
          <a:xfrm>
            <a:off x="841246" y="673770"/>
            <a:ext cx="3644489" cy="2414488"/>
          </a:xfrm>
        </p:spPr>
        <p:txBody>
          <a:bodyPr anchor="t">
            <a:normAutofit/>
          </a:bodyPr>
          <a:lstStyle/>
          <a:p>
            <a:r>
              <a:rPr lang="en-US" sz="5400" dirty="0">
                <a:solidFill>
                  <a:srgbClr val="FFFFFF"/>
                </a:solidFill>
              </a:rPr>
              <a:t>Operational Principles</a:t>
            </a:r>
          </a:p>
        </p:txBody>
      </p:sp>
      <p:sp>
        <p:nvSpPr>
          <p:cNvPr id="6" name="Content Placeholder 5">
            <a:extLst>
              <a:ext uri="{FF2B5EF4-FFF2-40B4-BE49-F238E27FC236}">
                <a16:creationId xmlns:a16="http://schemas.microsoft.com/office/drawing/2014/main" id="{0F430F43-4CB0-6846-9442-C33C4AAE279A}"/>
              </a:ext>
            </a:extLst>
          </p:cNvPr>
          <p:cNvSpPr>
            <a:spLocks noGrp="1"/>
          </p:cNvSpPr>
          <p:nvPr>
            <p:ph idx="1"/>
          </p:nvPr>
        </p:nvSpPr>
        <p:spPr>
          <a:xfrm>
            <a:off x="5804452" y="89453"/>
            <a:ext cx="6211957" cy="6659218"/>
          </a:xfrm>
        </p:spPr>
        <p:txBody>
          <a:bodyPr>
            <a:normAutofit lnSpcReduction="10000"/>
          </a:bodyPr>
          <a:lstStyle/>
          <a:p>
            <a:r>
              <a:rPr lang="en-US" sz="2000" b="1" i="1" dirty="0">
                <a:solidFill>
                  <a:srgbClr val="C00000"/>
                </a:solidFill>
              </a:rPr>
              <a:t>the state (and its organs) is charged with safeguarding “the unity and sanctity of the socialist system” </a:t>
            </a:r>
          </a:p>
          <a:p>
            <a:pPr lvl="1"/>
            <a:r>
              <a:rPr lang="en-US" sz="2000" dirty="0"/>
              <a:t>This necessarily includes safeguarding the paramount leadership role of the CPC as the essential feature of socialism with Chinese characteristics. </a:t>
            </a:r>
          </a:p>
          <a:p>
            <a:r>
              <a:rPr lang="en-US" sz="2000" b="1" i="1" dirty="0">
                <a:solidFill>
                  <a:srgbClr val="C00000"/>
                </a:solidFill>
              </a:rPr>
              <a:t>no exercise of authority by or through the state organs “shall be in conflict with the Constitution.” </a:t>
            </a:r>
          </a:p>
          <a:p>
            <a:pPr lvl="1"/>
            <a:r>
              <a:rPr lang="en-US" sz="2000" dirty="0"/>
              <a:t>encompasses the usual supremacy provisions of constitutional documents generally</a:t>
            </a:r>
          </a:p>
          <a:p>
            <a:pPr lvl="1"/>
            <a:r>
              <a:rPr lang="en-US" sz="2000" dirty="0"/>
              <a:t>But first responsibility of of constitutional legalism is to avoid damaging the socialist system</a:t>
            </a:r>
          </a:p>
          <a:p>
            <a:pPr lvl="1"/>
            <a:r>
              <a:rPr lang="en-US" sz="2000" dirty="0"/>
              <a:t>Key element of that responsibility: the leadership of the CPC.  </a:t>
            </a:r>
          </a:p>
          <a:p>
            <a:r>
              <a:rPr lang="en-US" sz="2000" b="1" i="1" dirty="0">
                <a:solidFill>
                  <a:srgbClr val="C00000"/>
                </a:solidFill>
              </a:rPr>
              <a:t>all state organs and other collective organizations (including the CPC itself) are bound by the State Constitution and its legitimately enacted laws. (Art. 5).</a:t>
            </a:r>
          </a:p>
          <a:p>
            <a:pPr lvl="1"/>
            <a:r>
              <a:rPr lang="en-US" sz="2000" dirty="0"/>
              <a:t>prohibits extending any “privilege beyond the Constitution or the law” to any individual or organization, including the CPC itself (Cage of rules).</a:t>
            </a:r>
          </a:p>
          <a:p>
            <a:pPr lvl="1"/>
            <a:r>
              <a:rPr lang="en-US" sz="2000" dirty="0"/>
              <a:t>But CPC is the master of the socialist path guided by ruling ideology and rationalized through its own rules</a:t>
            </a:r>
          </a:p>
          <a:p>
            <a:pPr lvl="1"/>
            <a:endParaRPr lang="en-US" sz="1500" dirty="0"/>
          </a:p>
          <a:p>
            <a:pPr marL="0" indent="0">
              <a:buNone/>
            </a:pPr>
            <a:endParaRPr lang="en-US" sz="1500" dirty="0"/>
          </a:p>
          <a:p>
            <a:endParaRPr lang="en-US" sz="1500" dirty="0"/>
          </a:p>
        </p:txBody>
      </p:sp>
    </p:spTree>
    <p:extLst>
      <p:ext uri="{BB962C8B-B14F-4D97-AF65-F5344CB8AC3E}">
        <p14:creationId xmlns:p14="http://schemas.microsoft.com/office/powerpoint/2010/main" val="1282336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84A9-23B5-3644-A51E-9ACE6A22D7F4}"/>
              </a:ext>
            </a:extLst>
          </p:cNvPr>
          <p:cNvSpPr>
            <a:spLocks noGrp="1"/>
          </p:cNvSpPr>
          <p:nvPr>
            <p:ph type="title"/>
          </p:nvPr>
        </p:nvSpPr>
        <p:spPr>
          <a:xfrm>
            <a:off x="126217" y="3768091"/>
            <a:ext cx="3290887" cy="2452687"/>
          </a:xfrm>
        </p:spPr>
        <p:txBody>
          <a:bodyPr anchor="ctr">
            <a:normAutofit/>
          </a:bodyPr>
          <a:lstStyle/>
          <a:p>
            <a:r>
              <a:rPr lang="en-US" sz="3600" dirty="0"/>
              <a:t>Situating the CPC within and Beyond the State Apparatus</a:t>
            </a:r>
          </a:p>
        </p:txBody>
      </p:sp>
      <p:pic>
        <p:nvPicPr>
          <p:cNvPr id="5" name="Picture 4" descr="A group of men in suits standing on a red carpet&#10;&#10;Description automatically generated">
            <a:extLst>
              <a:ext uri="{FF2B5EF4-FFF2-40B4-BE49-F238E27FC236}">
                <a16:creationId xmlns:a16="http://schemas.microsoft.com/office/drawing/2014/main" id="{9F090D95-D99B-9A40-B078-D76B7F5E41A4}"/>
              </a:ext>
            </a:extLst>
          </p:cNvPr>
          <p:cNvPicPr>
            <a:picLocks noChangeAspect="1"/>
          </p:cNvPicPr>
          <p:nvPr/>
        </p:nvPicPr>
        <p:blipFill rotWithShape="1">
          <a:blip r:embed="rId2"/>
          <a:srcRect t="13229" b="1951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2C54F303-90E3-EF4F-8696-56C7E965E692}"/>
              </a:ext>
            </a:extLst>
          </p:cNvPr>
          <p:cNvSpPr>
            <a:spLocks noGrp="1"/>
          </p:cNvSpPr>
          <p:nvPr>
            <p:ph idx="1"/>
          </p:nvPr>
        </p:nvSpPr>
        <p:spPr>
          <a:xfrm>
            <a:off x="4542034" y="4860235"/>
            <a:ext cx="7485413" cy="1997755"/>
          </a:xfrm>
        </p:spPr>
        <p:txBody>
          <a:bodyPr anchor="ctr">
            <a:normAutofit/>
          </a:bodyPr>
          <a:lstStyle/>
          <a:p>
            <a:pPr marL="0" indent="0">
              <a:buNone/>
            </a:pPr>
            <a:r>
              <a:rPr lang="en-US" sz="1500" dirty="0"/>
              <a:t>If CPC falls outside the reach of the State Constitution, then the CPC is itself incapable of developing and abiding by its own rule system in its leadership role.  </a:t>
            </a:r>
          </a:p>
          <a:p>
            <a:pPr marL="0" indent="0">
              <a:buNone/>
            </a:pPr>
            <a:r>
              <a:rPr lang="en-US" sz="1500" dirty="0"/>
              <a:t>If CPC is itself bound by the  State Constitution, then the socialist system which the State Constitution expresses but does not constitute if left without a  vanguard, which is the essence of Leninist constitutionalism. </a:t>
            </a:r>
          </a:p>
          <a:p>
            <a:pPr marL="0" indent="0">
              <a:buNone/>
            </a:pPr>
            <a:r>
              <a:rPr lang="en-US" sz="1500" dirty="0"/>
              <a:t>to challenge  the CPC’s authority to exercise its leadership of the socialist system itself by suggesting it incapable of binding itself to its own rules would appear to produce a substantial damage to the socialism itself.  </a:t>
            </a:r>
          </a:p>
          <a:p>
            <a:endParaRPr lang="en-US" sz="1500" dirty="0"/>
          </a:p>
        </p:txBody>
      </p:sp>
      <p:sp>
        <p:nvSpPr>
          <p:cNvPr id="4" name="TextBox 3">
            <a:extLst>
              <a:ext uri="{FF2B5EF4-FFF2-40B4-BE49-F238E27FC236}">
                <a16:creationId xmlns:a16="http://schemas.microsoft.com/office/drawing/2014/main" id="{2178EAEB-A9F4-C045-A9F3-FC65D5B41B6A}"/>
              </a:ext>
            </a:extLst>
          </p:cNvPr>
          <p:cNvSpPr txBox="1"/>
          <p:nvPr/>
        </p:nvSpPr>
        <p:spPr>
          <a:xfrm>
            <a:off x="3543300" y="3710613"/>
            <a:ext cx="7658100" cy="923330"/>
          </a:xfrm>
          <a:prstGeom prst="rect">
            <a:avLst/>
          </a:prstGeom>
          <a:noFill/>
        </p:spPr>
        <p:txBody>
          <a:bodyPr wrap="square" rtlCol="0">
            <a:spAutoFit/>
          </a:bodyPr>
          <a:lstStyle/>
          <a:p>
            <a:r>
              <a:rPr lang="en-US" dirty="0"/>
              <a:t>State Council's White Paper:  </a:t>
            </a:r>
            <a:r>
              <a:rPr lang="en-US" i="1" dirty="0">
                <a:hlinkClick r:id="rId3"/>
              </a:rPr>
              <a:t>China: Democracy That Works</a:t>
            </a:r>
            <a:r>
              <a:rPr lang="en-US" dirty="0"/>
              <a:t> on 4 December 2021 (original:  </a:t>
            </a:r>
            <a:r>
              <a:rPr lang="zh-CN" altLang="en-US" dirty="0">
                <a:hlinkClick r:id="rId3"/>
              </a:rPr>
              <a:t>中国的民主</a:t>
            </a:r>
            <a:r>
              <a:rPr lang="en-US" dirty="0"/>
              <a:t>): endogenous democracy under leadership of CPC bounded by principles of democratic dictatorship</a:t>
            </a:r>
          </a:p>
        </p:txBody>
      </p:sp>
    </p:spTree>
    <p:extLst>
      <p:ext uri="{BB962C8B-B14F-4D97-AF65-F5344CB8AC3E}">
        <p14:creationId xmlns:p14="http://schemas.microsoft.com/office/powerpoint/2010/main" val="3016158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CE66B-0D4E-D546-A2A9-36831CF8037D}"/>
              </a:ext>
            </a:extLst>
          </p:cNvPr>
          <p:cNvSpPr>
            <a:spLocks noGrp="1"/>
          </p:cNvSpPr>
          <p:nvPr>
            <p:ph type="title"/>
          </p:nvPr>
        </p:nvSpPr>
        <p:spPr>
          <a:xfrm>
            <a:off x="4432853" y="0"/>
            <a:ext cx="7756100" cy="1361661"/>
          </a:xfrm>
        </p:spPr>
        <p:txBody>
          <a:bodyPr>
            <a:normAutofit fontScale="90000"/>
          </a:bodyPr>
          <a:lstStyle/>
          <a:p>
            <a:r>
              <a:rPr lang="en-US" dirty="0"/>
              <a:t>Constituting the Vanguard as Polity: </a:t>
            </a:r>
            <a:br>
              <a:rPr lang="en-US" dirty="0"/>
            </a:br>
            <a:r>
              <a:rPr lang="en-US" dirty="0"/>
              <a:t>The CPC Constitution</a:t>
            </a:r>
          </a:p>
        </p:txBody>
      </p:sp>
      <p:pic>
        <p:nvPicPr>
          <p:cNvPr id="5" name="Picture 4" descr="A building with flags on the roof&#10;&#10;Description automatically generated with low confidence">
            <a:extLst>
              <a:ext uri="{FF2B5EF4-FFF2-40B4-BE49-F238E27FC236}">
                <a16:creationId xmlns:a16="http://schemas.microsoft.com/office/drawing/2014/main" id="{2530A85B-D36D-F344-B8F3-BD164B623317}"/>
              </a:ext>
            </a:extLst>
          </p:cNvPr>
          <p:cNvPicPr>
            <a:picLocks noChangeAspect="1"/>
          </p:cNvPicPr>
          <p:nvPr/>
        </p:nvPicPr>
        <p:blipFill rotWithShape="1">
          <a:blip r:embed="rId2"/>
          <a:srcRect l="12457" r="8387"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E2C06D0D-5965-3C46-ACCB-B320C570F5AF}"/>
              </a:ext>
            </a:extLst>
          </p:cNvPr>
          <p:cNvSpPr>
            <a:spLocks noGrp="1"/>
          </p:cNvSpPr>
          <p:nvPr>
            <p:ph idx="1"/>
          </p:nvPr>
        </p:nvSpPr>
        <p:spPr>
          <a:xfrm>
            <a:off x="5367130" y="1431235"/>
            <a:ext cx="6821822" cy="5426755"/>
          </a:xfrm>
        </p:spPr>
        <p:txBody>
          <a:bodyPr>
            <a:normAutofit fontScale="85000" lnSpcReduction="10000"/>
          </a:bodyPr>
          <a:lstStyle/>
          <a:p>
            <a:r>
              <a:rPr lang="en-US" sz="1800" dirty="0"/>
              <a:t>If the highest political authority in China is vested in or proceeds from the socialist system, one which may be affirmed (but not contained) in legal form, then one must look elsewhere for the articulation of those vessels within which it is either contained, held, or expressed. </a:t>
            </a:r>
          </a:p>
          <a:p>
            <a:pPr lvl="1"/>
            <a:r>
              <a:rPr lang="en-US" sz="1800" b="1" dirty="0">
                <a:solidFill>
                  <a:srgbClr val="C00000"/>
                </a:solidFill>
              </a:rPr>
              <a:t>CPC constitution memorialization of the normative essence of the socialist system and the institution of the CPC as its steward</a:t>
            </a:r>
            <a:r>
              <a:rPr lang="en-US" sz="1800" dirty="0"/>
              <a:t>.</a:t>
            </a:r>
          </a:p>
          <a:p>
            <a:r>
              <a:rPr lang="en-US" sz="1800" dirty="0"/>
              <a:t>Vanguardism</a:t>
            </a:r>
          </a:p>
          <a:p>
            <a:pPr lvl="1"/>
            <a:r>
              <a:rPr lang="en-US" sz="1800" dirty="0"/>
              <a:t>Leading social force as long as they remain true to basic normative constraints of socialism</a:t>
            </a:r>
          </a:p>
          <a:p>
            <a:pPr lvl="1"/>
            <a:r>
              <a:rPr lang="en-US" sz="1800" dirty="0"/>
              <a:t>Ultimate fiduciary; normative basis guided by theory and duty to work toward vanguard objective</a:t>
            </a:r>
          </a:p>
          <a:p>
            <a:r>
              <a:rPr lang="en-US" sz="1800" dirty="0"/>
              <a:t>Core objective:</a:t>
            </a:r>
          </a:p>
          <a:p>
            <a:pPr lvl="1"/>
            <a:r>
              <a:rPr lang="en-US" sz="1800" dirty="0"/>
              <a:t>Lead nation to establishment of a communist society</a:t>
            </a:r>
          </a:p>
          <a:p>
            <a:pPr lvl="1"/>
            <a:r>
              <a:rPr lang="en-US" sz="1800" dirty="0"/>
              <a:t>Historical process: identifying and overcoming historical contradictions</a:t>
            </a:r>
          </a:p>
          <a:p>
            <a:r>
              <a:rPr lang="en-US" sz="1800" dirty="0"/>
              <a:t>Form</a:t>
            </a:r>
          </a:p>
          <a:p>
            <a:pPr lvl="1"/>
            <a:r>
              <a:rPr lang="en-US" sz="1800" dirty="0"/>
              <a:t>Vanguard solidarity and institutional coherence: core-collective principle</a:t>
            </a:r>
          </a:p>
          <a:p>
            <a:pPr lvl="1"/>
            <a:r>
              <a:rPr lang="en-US" sz="1800" dirty="0"/>
              <a:t> Development of a responsive basic line</a:t>
            </a:r>
          </a:p>
          <a:p>
            <a:pPr lvl="1"/>
            <a:r>
              <a:rPr lang="en-US" sz="1800" dirty="0"/>
              <a:t>Intra-party discipline (democratic centralism as a political methodology)</a:t>
            </a:r>
          </a:p>
          <a:p>
            <a:r>
              <a:rPr lang="en-US" sz="1900" dirty="0"/>
              <a:t>Historical Dialectic</a:t>
            </a:r>
          </a:p>
          <a:p>
            <a:pPr lvl="1"/>
            <a:r>
              <a:rPr lang="en-US" sz="1800" dirty="0"/>
              <a:t>While they are bounded by socialism, they are also the masters of the path socialism takes toward its objective through the iterative process of overcoming the challenges of contradiction. </a:t>
            </a:r>
          </a:p>
          <a:p>
            <a:endParaRPr lang="en-US" sz="1100" dirty="0"/>
          </a:p>
        </p:txBody>
      </p:sp>
    </p:spTree>
    <p:extLst>
      <p:ext uri="{BB962C8B-B14F-4D97-AF65-F5344CB8AC3E}">
        <p14:creationId xmlns:p14="http://schemas.microsoft.com/office/powerpoint/2010/main" val="2270359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53651-E0DC-324B-82BA-EDE1B9208B48}"/>
              </a:ext>
            </a:extLst>
          </p:cNvPr>
          <p:cNvSpPr>
            <a:spLocks noGrp="1"/>
          </p:cNvSpPr>
          <p:nvPr>
            <p:ph type="title"/>
          </p:nvPr>
        </p:nvSpPr>
        <p:spPr>
          <a:xfrm>
            <a:off x="838200" y="365125"/>
            <a:ext cx="2411627" cy="132556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txBody>
          <a:bodyPr/>
          <a:lstStyle/>
          <a:p>
            <a:r>
              <a:rPr lang="en-US" dirty="0"/>
              <a:t>Summary</a:t>
            </a:r>
          </a:p>
        </p:txBody>
      </p:sp>
      <p:sp>
        <p:nvSpPr>
          <p:cNvPr id="3" name="Content Placeholder 2">
            <a:extLst>
              <a:ext uri="{FF2B5EF4-FFF2-40B4-BE49-F238E27FC236}">
                <a16:creationId xmlns:a16="http://schemas.microsoft.com/office/drawing/2014/main" id="{92E6C4C0-6C35-CE4E-8653-63441F7BD7DF}"/>
              </a:ext>
            </a:extLst>
          </p:cNvPr>
          <p:cNvSpPr>
            <a:spLocks noGrp="1"/>
          </p:cNvSpPr>
          <p:nvPr>
            <p:ph idx="1"/>
          </p:nvPr>
        </p:nvSpPr>
        <p:spPr>
          <a:xfrm>
            <a:off x="838200" y="1690688"/>
            <a:ext cx="10515600" cy="4351338"/>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fontScale="92500" lnSpcReduction="20000"/>
          </a:bodyPr>
          <a:lstStyle/>
          <a:p>
            <a:r>
              <a:rPr lang="en-US" dirty="0"/>
              <a:t>What emerges from these provisions is the affirmation, in legal form, of the supremacy of socialism, and the socialist path, </a:t>
            </a:r>
          </a:p>
          <a:p>
            <a:r>
              <a:rPr lang="en-US" dirty="0"/>
              <a:t>under the leadership of the CPC as the expression and exercise of supreme sovereign authority in China </a:t>
            </a:r>
          </a:p>
          <a:p>
            <a:r>
              <a:rPr lang="en-US" dirty="0"/>
              <a:t>that supreme sovereign authority is exercised in legal form through a hierarchy of rules and through a similarly constituted hierarchy of state organs, </a:t>
            </a:r>
          </a:p>
          <a:p>
            <a:r>
              <a:rPr lang="en-US" dirty="0"/>
              <a:t>the purpose of which is to provide a rules-based expression and implementation of the principles of state socialism with Chinese characteristics to which all national and political organs are bound. </a:t>
            </a:r>
          </a:p>
          <a:p>
            <a:pPr lvl="1"/>
            <a:r>
              <a:rPr lang="en-US" dirty="0"/>
              <a:t>Yet that is a major constitutional concession that expresses the essence of constitutionalism in China--that the sovereign authority and its normative framework are themselves bound by their own rules</a:t>
            </a:r>
          </a:p>
        </p:txBody>
      </p:sp>
    </p:spTree>
    <p:extLst>
      <p:ext uri="{BB962C8B-B14F-4D97-AF65-F5344CB8AC3E}">
        <p14:creationId xmlns:p14="http://schemas.microsoft.com/office/powerpoint/2010/main" val="151952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EF14CD9-DE9B-ED4E-8D3C-006392AEC64A}" vid="{478C698C-07CC-8640-B46F-0DD49B622770}"/>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1251</Words>
  <Application>Microsoft Macintosh PowerPoint</Application>
  <PresentationFormat>Widescreen</PresentationFormat>
  <Paragraphs>93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‘The Flower of Democracy Blooms Brilliantly in China’  [中国的民主之花绚丽绽放]: The Chinese Communist Party and the Chinese Constitutional Order </vt:lpstr>
      <vt:lpstr>The Ugly Duckling of Constitutionalism</vt:lpstr>
      <vt:lpstr>A Different Starting Place for Chinese Constitutionalism</vt:lpstr>
      <vt:lpstr>Leninist Constitutionalism: State and Party Autonomous and Entwined </vt:lpstr>
      <vt:lpstr>E Pluribus Unum: Article 5, the State, and the CPC </vt:lpstr>
      <vt:lpstr>Operational Principles</vt:lpstr>
      <vt:lpstr>Situating the CPC within and Beyond the State Apparatus</vt:lpstr>
      <vt:lpstr>Constituting the Vanguard as Polity:  The CPC Constitution</vt:lpstr>
      <vt:lpstr>Summary</vt:lpstr>
      <vt:lpstr>Constitutions and Vanguards to an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Backer, Larry Cata</dc:creator>
  <cp:lastModifiedBy>Backer, Larry Cata</cp:lastModifiedBy>
  <cp:revision>25</cp:revision>
  <dcterms:created xsi:type="dcterms:W3CDTF">2021-11-29T17:34:06Z</dcterms:created>
  <dcterms:modified xsi:type="dcterms:W3CDTF">2021-12-09T14:18:06Z</dcterms:modified>
</cp:coreProperties>
</file>