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BE0F6-568B-7142-BF7C-95ACA65D17CD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12AC8CB-F1C4-AD46-BDF7-921A0CA9F2FD}">
      <dgm:prSet/>
      <dgm:spPr/>
      <dgm:t>
        <a:bodyPr/>
        <a:lstStyle/>
        <a:p>
          <a:r>
            <a:rPr lang="en-US" dirty="0"/>
            <a:t>Examines the rise of algorithmic systems in the context of business and human rights.  </a:t>
          </a:r>
        </a:p>
      </dgm:t>
    </dgm:pt>
    <dgm:pt modelId="{20D14BC2-4DD0-434F-9913-90CE7C6E4503}" type="parTrans" cxnId="{380D1291-B4D1-C049-B52C-A3EACAEEE189}">
      <dgm:prSet/>
      <dgm:spPr/>
      <dgm:t>
        <a:bodyPr/>
        <a:lstStyle/>
        <a:p>
          <a:endParaRPr lang="en-US"/>
        </a:p>
      </dgm:t>
    </dgm:pt>
    <dgm:pt modelId="{1803B603-BAB6-1747-8AB0-C71F1DC764A0}" type="sibTrans" cxnId="{380D1291-B4D1-C049-B52C-A3EACAEEE189}">
      <dgm:prSet/>
      <dgm:spPr/>
      <dgm:t>
        <a:bodyPr/>
        <a:lstStyle/>
        <a:p>
          <a:endParaRPr lang="en-US"/>
        </a:p>
      </dgm:t>
    </dgm:pt>
    <dgm:pt modelId="{A23C4F19-3877-794E-A9C8-5A2F3803C4B6}">
      <dgm:prSet/>
      <dgm:spPr/>
      <dgm:t>
        <a:bodyPr/>
        <a:lstStyle/>
        <a:p>
          <a:r>
            <a:rPr lang="en-US" dirty="0"/>
            <a:t>Systems of data driven governance (and social credit type) systems</a:t>
          </a:r>
        </a:p>
      </dgm:t>
    </dgm:pt>
    <dgm:pt modelId="{48ED1364-689A-7843-8B19-0579D2388767}" type="parTrans" cxnId="{A7BEB8BF-E1A4-EA4A-A0F3-527A258FB227}">
      <dgm:prSet/>
      <dgm:spPr/>
      <dgm:t>
        <a:bodyPr/>
        <a:lstStyle/>
        <a:p>
          <a:endParaRPr lang="en-US"/>
        </a:p>
      </dgm:t>
    </dgm:pt>
    <dgm:pt modelId="{86C2EFF7-26D9-904F-87FF-447CE55628D3}" type="sibTrans" cxnId="{A7BEB8BF-E1A4-EA4A-A0F3-527A258FB227}">
      <dgm:prSet/>
      <dgm:spPr/>
      <dgm:t>
        <a:bodyPr/>
        <a:lstStyle/>
        <a:p>
          <a:endParaRPr lang="en-US"/>
        </a:p>
      </dgm:t>
    </dgm:pt>
    <dgm:pt modelId="{53AD6FEC-6A6F-3E43-9867-D36918804BCD}">
      <dgm:prSet/>
      <dgm:spPr/>
      <dgm:t>
        <a:bodyPr/>
        <a:lstStyle/>
        <a:p>
          <a:r>
            <a:rPr lang="en-US" dirty="0"/>
            <a:t>Exam the landscape of such algorithmic private legal systems as it has developed to date by considering the extent to which a rating or algorithmic system has been emerging around recent national efforts to combat human trafficking through so-called Modern Slavery and Supply Chain Due Diligence legal regimes and international norms. </a:t>
          </a:r>
        </a:p>
      </dgm:t>
    </dgm:pt>
    <dgm:pt modelId="{9C7B0818-0B3B-6741-ADD9-2866646F4EF8}" type="parTrans" cxnId="{C7D9EF59-B42F-E947-A139-4F0201035725}">
      <dgm:prSet/>
      <dgm:spPr/>
      <dgm:t>
        <a:bodyPr/>
        <a:lstStyle/>
        <a:p>
          <a:endParaRPr lang="en-US"/>
        </a:p>
      </dgm:t>
    </dgm:pt>
    <dgm:pt modelId="{B09E878A-4B52-C34F-99D8-EBE2DF7BE0D0}" type="sibTrans" cxnId="{C7D9EF59-B42F-E947-A139-4F0201035725}">
      <dgm:prSet/>
      <dgm:spPr/>
      <dgm:t>
        <a:bodyPr/>
        <a:lstStyle/>
        <a:p>
          <a:endParaRPr lang="en-US"/>
        </a:p>
      </dgm:t>
    </dgm:pt>
    <dgm:pt modelId="{CB795802-5597-6E4B-AA99-25B9B7EFA37D}">
      <dgm:prSet/>
      <dgm:spPr/>
      <dgm:t>
        <a:bodyPr/>
        <a:lstStyle/>
        <a:p>
          <a:r>
            <a:rPr lang="en-US" dirty="0"/>
            <a:t>Section 1 Context for framing algorithmic law.  </a:t>
          </a:r>
        </a:p>
      </dgm:t>
    </dgm:pt>
    <dgm:pt modelId="{B594A02F-7439-6F4B-B1E6-C2722D128096}" type="parTrans" cxnId="{C1D3D1EA-0396-2247-A623-C828F2DE0B61}">
      <dgm:prSet/>
      <dgm:spPr/>
      <dgm:t>
        <a:bodyPr/>
        <a:lstStyle/>
        <a:p>
          <a:endParaRPr lang="en-US"/>
        </a:p>
      </dgm:t>
    </dgm:pt>
    <dgm:pt modelId="{1A525409-1222-3F41-8432-00AC40EA399C}" type="sibTrans" cxnId="{C1D3D1EA-0396-2247-A623-C828F2DE0B61}">
      <dgm:prSet/>
      <dgm:spPr/>
      <dgm:t>
        <a:bodyPr/>
        <a:lstStyle/>
        <a:p>
          <a:endParaRPr lang="en-US"/>
        </a:p>
      </dgm:t>
    </dgm:pt>
    <dgm:pt modelId="{06E8C5F2-B338-BC44-92F3-7DDF73B32FD9}">
      <dgm:prSet/>
      <dgm:spPr/>
      <dgm:t>
        <a:bodyPr/>
        <a:lstStyle/>
        <a:p>
          <a:r>
            <a:rPr lang="en-US" dirty="0"/>
            <a:t>Algorithmic law at the nexus point of a number of critical contemporary trends.  </a:t>
          </a:r>
        </a:p>
      </dgm:t>
    </dgm:pt>
    <dgm:pt modelId="{0A78DD43-6EA4-AB49-9809-8DDE28EE99E0}" type="parTrans" cxnId="{04F84CD5-9835-5045-964F-A0C794191291}">
      <dgm:prSet/>
      <dgm:spPr/>
      <dgm:t>
        <a:bodyPr/>
        <a:lstStyle/>
        <a:p>
          <a:endParaRPr lang="en-US"/>
        </a:p>
      </dgm:t>
    </dgm:pt>
    <dgm:pt modelId="{93E90631-EA36-9A4F-8AC7-4620DC3DD22D}" type="sibTrans" cxnId="{04F84CD5-9835-5045-964F-A0C794191291}">
      <dgm:prSet/>
      <dgm:spPr/>
      <dgm:t>
        <a:bodyPr/>
        <a:lstStyle/>
        <a:p>
          <a:endParaRPr lang="en-US"/>
        </a:p>
      </dgm:t>
    </dgm:pt>
    <dgm:pt modelId="{28A300F6-A252-AF40-9E4F-A36CCFF797B8}">
      <dgm:prSet/>
      <dgm:spPr/>
      <dgm:t>
        <a:bodyPr/>
        <a:lstStyle/>
        <a:p>
          <a:r>
            <a:rPr lang="en-US" dirty="0"/>
            <a:t>Section 2: Contemporary Application through Ratings Systems. </a:t>
          </a:r>
        </a:p>
      </dgm:t>
    </dgm:pt>
    <dgm:pt modelId="{1007B755-F68F-A847-99A5-C97FB69143E0}" type="parTrans" cxnId="{118ECA71-DC9B-2344-A39A-91DC3AC649CA}">
      <dgm:prSet/>
      <dgm:spPr/>
      <dgm:t>
        <a:bodyPr/>
        <a:lstStyle/>
        <a:p>
          <a:endParaRPr lang="en-US"/>
        </a:p>
      </dgm:t>
    </dgm:pt>
    <dgm:pt modelId="{A3828306-37CC-B147-8CB6-DB5C84520487}" type="sibTrans" cxnId="{118ECA71-DC9B-2344-A39A-91DC3AC649CA}">
      <dgm:prSet/>
      <dgm:spPr/>
      <dgm:t>
        <a:bodyPr/>
        <a:lstStyle/>
        <a:p>
          <a:endParaRPr lang="en-US"/>
        </a:p>
      </dgm:t>
    </dgm:pt>
    <dgm:pt modelId="{390761EE-2B35-6747-AFE9-0BA4CD01ECD9}">
      <dgm:prSet/>
      <dgm:spPr/>
      <dgm:t>
        <a:bodyPr/>
        <a:lstStyle/>
        <a:p>
          <a:r>
            <a:rPr lang="en-US" dirty="0"/>
            <a:t>Focus on the development and use of modern slavery and forced labor ratings systems</a:t>
          </a:r>
        </a:p>
      </dgm:t>
    </dgm:pt>
    <dgm:pt modelId="{483D2727-7AD8-8643-A4E9-B41A7A8CF000}" type="parTrans" cxnId="{059D4B7D-AE6B-DC49-A8E2-839E67C67C14}">
      <dgm:prSet/>
      <dgm:spPr/>
      <dgm:t>
        <a:bodyPr/>
        <a:lstStyle/>
        <a:p>
          <a:endParaRPr lang="en-US"/>
        </a:p>
      </dgm:t>
    </dgm:pt>
    <dgm:pt modelId="{D12F37CA-0DFF-3843-B472-4BBDBB424F8F}" type="sibTrans" cxnId="{059D4B7D-AE6B-DC49-A8E2-839E67C67C14}">
      <dgm:prSet/>
      <dgm:spPr/>
      <dgm:t>
        <a:bodyPr/>
        <a:lstStyle/>
        <a:p>
          <a:endParaRPr lang="en-US"/>
        </a:p>
      </dgm:t>
    </dgm:pt>
    <dgm:pt modelId="{83EBE203-2E19-4441-BE5C-F592AC2C277A}">
      <dgm:prSet/>
      <dgm:spPr/>
      <dgm:t>
        <a:bodyPr/>
        <a:lstStyle/>
        <a:p>
          <a:r>
            <a:rPr lang="en-US" dirty="0"/>
            <a:t>Section 3 Ramifications for liberal democratic orders and the constitution of law. </a:t>
          </a:r>
        </a:p>
      </dgm:t>
    </dgm:pt>
    <dgm:pt modelId="{7AD53A78-C03A-5E46-BC73-AE01D0E7A902}" type="parTrans" cxnId="{FB98594E-5F92-484E-9440-D584D453EE14}">
      <dgm:prSet/>
      <dgm:spPr/>
      <dgm:t>
        <a:bodyPr/>
        <a:lstStyle/>
        <a:p>
          <a:endParaRPr lang="en-US"/>
        </a:p>
      </dgm:t>
    </dgm:pt>
    <dgm:pt modelId="{545AE95A-F257-E44B-9942-612889CCEF48}" type="sibTrans" cxnId="{FB98594E-5F92-484E-9440-D584D453EE14}">
      <dgm:prSet/>
      <dgm:spPr/>
      <dgm:t>
        <a:bodyPr/>
        <a:lstStyle/>
        <a:p>
          <a:endParaRPr lang="en-US"/>
        </a:p>
      </dgm:t>
    </dgm:pt>
    <dgm:pt modelId="{96B7AA3E-A503-B74A-9076-9849FA774C7B}">
      <dgm:prSet/>
      <dgm:spPr/>
      <dgm:t>
        <a:bodyPr/>
        <a:lstStyle/>
        <a:p>
          <a:r>
            <a:rPr lang="en-US" dirty="0"/>
            <a:t>Among the more relevant are those tied to issues of privacy, of the integrity of data, and on transparency. </a:t>
          </a:r>
        </a:p>
      </dgm:t>
    </dgm:pt>
    <dgm:pt modelId="{2B721F28-C8EC-2F4D-AA7F-E66E40F60EF5}" type="parTrans" cxnId="{FFE8E21E-780F-5847-AEA5-957A2DF9F3E8}">
      <dgm:prSet/>
      <dgm:spPr/>
      <dgm:t>
        <a:bodyPr/>
        <a:lstStyle/>
        <a:p>
          <a:endParaRPr lang="en-US"/>
        </a:p>
      </dgm:t>
    </dgm:pt>
    <dgm:pt modelId="{CEF712BE-B533-514E-A47A-93B0DFAC7401}" type="sibTrans" cxnId="{FFE8E21E-780F-5847-AEA5-957A2DF9F3E8}">
      <dgm:prSet/>
      <dgm:spPr/>
      <dgm:t>
        <a:bodyPr/>
        <a:lstStyle/>
        <a:p>
          <a:endParaRPr lang="en-US"/>
        </a:p>
      </dgm:t>
    </dgm:pt>
    <dgm:pt modelId="{E5B5C209-B3DE-514A-B94E-8864E409F901}" type="pres">
      <dgm:prSet presAssocID="{CA2BE0F6-568B-7142-BF7C-95ACA65D17CD}" presName="linear" presStyleCnt="0">
        <dgm:presLayoutVars>
          <dgm:animLvl val="lvl"/>
          <dgm:resizeHandles val="exact"/>
        </dgm:presLayoutVars>
      </dgm:prSet>
      <dgm:spPr/>
    </dgm:pt>
    <dgm:pt modelId="{EFB26D08-F3A1-914D-8233-5206C3D38A42}" type="pres">
      <dgm:prSet presAssocID="{412AC8CB-F1C4-AD46-BDF7-921A0CA9F2F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743B4B5-ED76-524C-BC25-6BF55B94F744}" type="pres">
      <dgm:prSet presAssocID="{412AC8CB-F1C4-AD46-BDF7-921A0CA9F2FD}" presName="childText" presStyleLbl="revTx" presStyleIdx="0" presStyleCnt="4">
        <dgm:presLayoutVars>
          <dgm:bulletEnabled val="1"/>
        </dgm:presLayoutVars>
      </dgm:prSet>
      <dgm:spPr/>
    </dgm:pt>
    <dgm:pt modelId="{91C6CEB6-2669-B843-8292-6853A80776CB}" type="pres">
      <dgm:prSet presAssocID="{CB795802-5597-6E4B-AA99-25B9B7EFA37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65CCB34-B1A0-024C-BDF9-BEB378816DF5}" type="pres">
      <dgm:prSet presAssocID="{CB795802-5597-6E4B-AA99-25B9B7EFA37D}" presName="childText" presStyleLbl="revTx" presStyleIdx="1" presStyleCnt="4">
        <dgm:presLayoutVars>
          <dgm:bulletEnabled val="1"/>
        </dgm:presLayoutVars>
      </dgm:prSet>
      <dgm:spPr/>
    </dgm:pt>
    <dgm:pt modelId="{A3A2F15A-F2D2-274A-B360-75FB8A0F8D8C}" type="pres">
      <dgm:prSet presAssocID="{28A300F6-A252-AF40-9E4F-A36CCFF797B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19FCBF1-F8A5-7149-A5A8-B53C475212D9}" type="pres">
      <dgm:prSet presAssocID="{28A300F6-A252-AF40-9E4F-A36CCFF797B8}" presName="childText" presStyleLbl="revTx" presStyleIdx="2" presStyleCnt="4">
        <dgm:presLayoutVars>
          <dgm:bulletEnabled val="1"/>
        </dgm:presLayoutVars>
      </dgm:prSet>
      <dgm:spPr/>
    </dgm:pt>
    <dgm:pt modelId="{4FDA695D-D839-1D42-90A1-0C2BCD19076C}" type="pres">
      <dgm:prSet presAssocID="{83EBE203-2E19-4441-BE5C-F592AC2C277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100FC52-B3BA-8A47-ADE7-389867BC0A93}" type="pres">
      <dgm:prSet presAssocID="{83EBE203-2E19-4441-BE5C-F592AC2C277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FFE8E21E-780F-5847-AEA5-957A2DF9F3E8}" srcId="{83EBE203-2E19-4441-BE5C-F592AC2C277A}" destId="{96B7AA3E-A503-B74A-9076-9849FA774C7B}" srcOrd="0" destOrd="0" parTransId="{2B721F28-C8EC-2F4D-AA7F-E66E40F60EF5}" sibTransId="{CEF712BE-B533-514E-A47A-93B0DFAC7401}"/>
    <dgm:cxn modelId="{BAA44D4B-DFD4-2E42-8902-B76AC7FECA06}" type="presOf" srcId="{83EBE203-2E19-4441-BE5C-F592AC2C277A}" destId="{4FDA695D-D839-1D42-90A1-0C2BCD19076C}" srcOrd="0" destOrd="0" presId="urn:microsoft.com/office/officeart/2005/8/layout/vList2"/>
    <dgm:cxn modelId="{45EE2A4E-C38F-9F4D-A01D-64596F426B1A}" type="presOf" srcId="{CA2BE0F6-568B-7142-BF7C-95ACA65D17CD}" destId="{E5B5C209-B3DE-514A-B94E-8864E409F901}" srcOrd="0" destOrd="0" presId="urn:microsoft.com/office/officeart/2005/8/layout/vList2"/>
    <dgm:cxn modelId="{FB98594E-5F92-484E-9440-D584D453EE14}" srcId="{CA2BE0F6-568B-7142-BF7C-95ACA65D17CD}" destId="{83EBE203-2E19-4441-BE5C-F592AC2C277A}" srcOrd="3" destOrd="0" parTransId="{7AD53A78-C03A-5E46-BC73-AE01D0E7A902}" sibTransId="{545AE95A-F257-E44B-9942-612889CCEF48}"/>
    <dgm:cxn modelId="{EDE02352-167E-9C4C-814E-FDF8DD0747EA}" type="presOf" srcId="{412AC8CB-F1C4-AD46-BDF7-921A0CA9F2FD}" destId="{EFB26D08-F3A1-914D-8233-5206C3D38A42}" srcOrd="0" destOrd="0" presId="urn:microsoft.com/office/officeart/2005/8/layout/vList2"/>
    <dgm:cxn modelId="{C7D9EF59-B42F-E947-A139-4F0201035725}" srcId="{412AC8CB-F1C4-AD46-BDF7-921A0CA9F2FD}" destId="{53AD6FEC-6A6F-3E43-9867-D36918804BCD}" srcOrd="1" destOrd="0" parTransId="{9C7B0818-0B3B-6741-ADD9-2866646F4EF8}" sibTransId="{B09E878A-4B52-C34F-99D8-EBE2DF7BE0D0}"/>
    <dgm:cxn modelId="{118ECA71-DC9B-2344-A39A-91DC3AC649CA}" srcId="{CA2BE0F6-568B-7142-BF7C-95ACA65D17CD}" destId="{28A300F6-A252-AF40-9E4F-A36CCFF797B8}" srcOrd="2" destOrd="0" parTransId="{1007B755-F68F-A847-99A5-C97FB69143E0}" sibTransId="{A3828306-37CC-B147-8CB6-DB5C84520487}"/>
    <dgm:cxn modelId="{8DE0F571-304F-5D48-9B51-0C321955DE1F}" type="presOf" srcId="{CB795802-5597-6E4B-AA99-25B9B7EFA37D}" destId="{91C6CEB6-2669-B843-8292-6853A80776CB}" srcOrd="0" destOrd="0" presId="urn:microsoft.com/office/officeart/2005/8/layout/vList2"/>
    <dgm:cxn modelId="{059D4B7D-AE6B-DC49-A8E2-839E67C67C14}" srcId="{28A300F6-A252-AF40-9E4F-A36CCFF797B8}" destId="{390761EE-2B35-6747-AFE9-0BA4CD01ECD9}" srcOrd="0" destOrd="0" parTransId="{483D2727-7AD8-8643-A4E9-B41A7A8CF000}" sibTransId="{D12F37CA-0DFF-3843-B472-4BBDBB424F8F}"/>
    <dgm:cxn modelId="{380D1291-B4D1-C049-B52C-A3EACAEEE189}" srcId="{CA2BE0F6-568B-7142-BF7C-95ACA65D17CD}" destId="{412AC8CB-F1C4-AD46-BDF7-921A0CA9F2FD}" srcOrd="0" destOrd="0" parTransId="{20D14BC2-4DD0-434F-9913-90CE7C6E4503}" sibTransId="{1803B603-BAB6-1747-8AB0-C71F1DC764A0}"/>
    <dgm:cxn modelId="{89E55D92-489F-5C44-B06B-F4540622345F}" type="presOf" srcId="{390761EE-2B35-6747-AFE9-0BA4CD01ECD9}" destId="{319FCBF1-F8A5-7149-A5A8-B53C475212D9}" srcOrd="0" destOrd="0" presId="urn:microsoft.com/office/officeart/2005/8/layout/vList2"/>
    <dgm:cxn modelId="{B2AAE0A9-624B-3349-B510-FD0F1720AA93}" type="presOf" srcId="{53AD6FEC-6A6F-3E43-9867-D36918804BCD}" destId="{8743B4B5-ED76-524C-BC25-6BF55B94F744}" srcOrd="0" destOrd="1" presId="urn:microsoft.com/office/officeart/2005/8/layout/vList2"/>
    <dgm:cxn modelId="{E53879AF-3535-5449-A7CE-741803F2B63A}" type="presOf" srcId="{28A300F6-A252-AF40-9E4F-A36CCFF797B8}" destId="{A3A2F15A-F2D2-274A-B360-75FB8A0F8D8C}" srcOrd="0" destOrd="0" presId="urn:microsoft.com/office/officeart/2005/8/layout/vList2"/>
    <dgm:cxn modelId="{6A3CAFB3-F297-1F46-91D2-9AA968394B58}" type="presOf" srcId="{A23C4F19-3877-794E-A9C8-5A2F3803C4B6}" destId="{8743B4B5-ED76-524C-BC25-6BF55B94F744}" srcOrd="0" destOrd="0" presId="urn:microsoft.com/office/officeart/2005/8/layout/vList2"/>
    <dgm:cxn modelId="{278D5DBD-04A1-DF42-BF93-CE49072463F3}" type="presOf" srcId="{06E8C5F2-B338-BC44-92F3-7DDF73B32FD9}" destId="{165CCB34-B1A0-024C-BDF9-BEB378816DF5}" srcOrd="0" destOrd="0" presId="urn:microsoft.com/office/officeart/2005/8/layout/vList2"/>
    <dgm:cxn modelId="{A7BEB8BF-E1A4-EA4A-A0F3-527A258FB227}" srcId="{412AC8CB-F1C4-AD46-BDF7-921A0CA9F2FD}" destId="{A23C4F19-3877-794E-A9C8-5A2F3803C4B6}" srcOrd="0" destOrd="0" parTransId="{48ED1364-689A-7843-8B19-0579D2388767}" sibTransId="{86C2EFF7-26D9-904F-87FF-447CE55628D3}"/>
    <dgm:cxn modelId="{04F84CD5-9835-5045-964F-A0C794191291}" srcId="{CB795802-5597-6E4B-AA99-25B9B7EFA37D}" destId="{06E8C5F2-B338-BC44-92F3-7DDF73B32FD9}" srcOrd="0" destOrd="0" parTransId="{0A78DD43-6EA4-AB49-9809-8DDE28EE99E0}" sibTransId="{93E90631-EA36-9A4F-8AC7-4620DC3DD22D}"/>
    <dgm:cxn modelId="{04660EE6-1570-9148-984F-EE6368C9C3F5}" type="presOf" srcId="{96B7AA3E-A503-B74A-9076-9849FA774C7B}" destId="{A100FC52-B3BA-8A47-ADE7-389867BC0A93}" srcOrd="0" destOrd="0" presId="urn:microsoft.com/office/officeart/2005/8/layout/vList2"/>
    <dgm:cxn modelId="{C1D3D1EA-0396-2247-A623-C828F2DE0B61}" srcId="{CA2BE0F6-568B-7142-BF7C-95ACA65D17CD}" destId="{CB795802-5597-6E4B-AA99-25B9B7EFA37D}" srcOrd="1" destOrd="0" parTransId="{B594A02F-7439-6F4B-B1E6-C2722D128096}" sibTransId="{1A525409-1222-3F41-8432-00AC40EA399C}"/>
    <dgm:cxn modelId="{D3B925FD-5E5B-004E-950E-5C214E54BCC8}" type="presParOf" srcId="{E5B5C209-B3DE-514A-B94E-8864E409F901}" destId="{EFB26D08-F3A1-914D-8233-5206C3D38A42}" srcOrd="0" destOrd="0" presId="urn:microsoft.com/office/officeart/2005/8/layout/vList2"/>
    <dgm:cxn modelId="{82C16D8F-23A6-CD4D-8916-885EACF04AA1}" type="presParOf" srcId="{E5B5C209-B3DE-514A-B94E-8864E409F901}" destId="{8743B4B5-ED76-524C-BC25-6BF55B94F744}" srcOrd="1" destOrd="0" presId="urn:microsoft.com/office/officeart/2005/8/layout/vList2"/>
    <dgm:cxn modelId="{E632311A-BDB8-9A4B-9ECF-0E8009678B91}" type="presParOf" srcId="{E5B5C209-B3DE-514A-B94E-8864E409F901}" destId="{91C6CEB6-2669-B843-8292-6853A80776CB}" srcOrd="2" destOrd="0" presId="urn:microsoft.com/office/officeart/2005/8/layout/vList2"/>
    <dgm:cxn modelId="{897C0FC8-993B-CA4A-B655-475357958381}" type="presParOf" srcId="{E5B5C209-B3DE-514A-B94E-8864E409F901}" destId="{165CCB34-B1A0-024C-BDF9-BEB378816DF5}" srcOrd="3" destOrd="0" presId="urn:microsoft.com/office/officeart/2005/8/layout/vList2"/>
    <dgm:cxn modelId="{DEF762E2-89EB-284B-8087-324BB6683B02}" type="presParOf" srcId="{E5B5C209-B3DE-514A-B94E-8864E409F901}" destId="{A3A2F15A-F2D2-274A-B360-75FB8A0F8D8C}" srcOrd="4" destOrd="0" presId="urn:microsoft.com/office/officeart/2005/8/layout/vList2"/>
    <dgm:cxn modelId="{0A3F6D5F-9D84-DC4F-AEB5-096AB6FF63CC}" type="presParOf" srcId="{E5B5C209-B3DE-514A-B94E-8864E409F901}" destId="{319FCBF1-F8A5-7149-A5A8-B53C475212D9}" srcOrd="5" destOrd="0" presId="urn:microsoft.com/office/officeart/2005/8/layout/vList2"/>
    <dgm:cxn modelId="{E483FCEA-7EB7-AA4D-BE76-67DF5B99627C}" type="presParOf" srcId="{E5B5C209-B3DE-514A-B94E-8864E409F901}" destId="{4FDA695D-D839-1D42-90A1-0C2BCD19076C}" srcOrd="6" destOrd="0" presId="urn:microsoft.com/office/officeart/2005/8/layout/vList2"/>
    <dgm:cxn modelId="{C1A9B422-9EE9-8A42-8C1A-941763B19BC3}" type="presParOf" srcId="{E5B5C209-B3DE-514A-B94E-8864E409F901}" destId="{A100FC52-B3BA-8A47-ADE7-389867BC0A93}" srcOrd="7" destOrd="0" presId="urn:microsoft.com/office/officeart/2005/8/layout/vList2"/>
  </dgm:cxnLst>
  <dgm:bg>
    <a:gradFill flip="none" rotWithShape="1">
      <a:gsLst>
        <a:gs pos="0">
          <a:schemeClr val="accent3">
            <a:lumMod val="0"/>
            <a:lumOff val="100000"/>
          </a:schemeClr>
        </a:gs>
        <a:gs pos="35000">
          <a:schemeClr val="accent3">
            <a:lumMod val="0"/>
            <a:lumOff val="100000"/>
          </a:schemeClr>
        </a:gs>
        <a:gs pos="100000">
          <a:schemeClr val="accent3">
            <a:lumMod val="100000"/>
          </a:schemeClr>
        </a:gs>
      </a:gsLst>
      <a:path path="circle">
        <a:fillToRect l="50000" t="-80000" r="50000" b="18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78049D-666C-4F97-A816-365E2FEC58D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EA0313-ABC4-428C-BD7B-7368B317FBE8}">
      <dgm:prSet/>
      <dgm:spPr/>
      <dgm:t>
        <a:bodyPr/>
        <a:lstStyle/>
        <a:p>
          <a:r>
            <a:rPr lang="en-US" b="1" dirty="0"/>
            <a:t>Normative principles of enterprise law and operations limited incorporation of human rights and sustainability absent direct compulsion</a:t>
          </a:r>
        </a:p>
      </dgm:t>
    </dgm:pt>
    <dgm:pt modelId="{88857EAF-F3C6-4E3B-81F1-C410C7351E44}" type="parTrans" cxnId="{460ECB57-84CA-48E6-8D39-AF8FF6356632}">
      <dgm:prSet/>
      <dgm:spPr/>
      <dgm:t>
        <a:bodyPr/>
        <a:lstStyle/>
        <a:p>
          <a:endParaRPr lang="en-US"/>
        </a:p>
      </dgm:t>
    </dgm:pt>
    <dgm:pt modelId="{8A1F3DDC-6117-419F-96D5-B894107012E9}" type="sibTrans" cxnId="{460ECB57-84CA-48E6-8D39-AF8FF6356632}">
      <dgm:prSet/>
      <dgm:spPr/>
      <dgm:t>
        <a:bodyPr/>
        <a:lstStyle/>
        <a:p>
          <a:endParaRPr lang="en-US"/>
        </a:p>
      </dgm:t>
    </dgm:pt>
    <dgm:pt modelId="{54A94132-939F-4836-8AAC-C53C0D83125B}">
      <dgm:prSet/>
      <dgm:spPr/>
      <dgm:t>
        <a:bodyPr/>
        <a:lstStyle/>
        <a:p>
          <a:r>
            <a:rPr lang="en-US" b="1" dirty="0"/>
            <a:t>Direct compulsion was in turn limited by the territorial principle of domestic legal orders</a:t>
          </a:r>
        </a:p>
      </dgm:t>
    </dgm:pt>
    <dgm:pt modelId="{BFE0988A-43E7-42A5-91BD-64B2565D3E4B}" type="parTrans" cxnId="{B19E6A61-8762-47C8-BDD9-D7E44BDE4667}">
      <dgm:prSet/>
      <dgm:spPr/>
      <dgm:t>
        <a:bodyPr/>
        <a:lstStyle/>
        <a:p>
          <a:endParaRPr lang="en-US"/>
        </a:p>
      </dgm:t>
    </dgm:pt>
    <dgm:pt modelId="{6735F701-257B-499D-BC12-0F6C96848134}" type="sibTrans" cxnId="{B19E6A61-8762-47C8-BDD9-D7E44BDE4667}">
      <dgm:prSet/>
      <dgm:spPr/>
      <dgm:t>
        <a:bodyPr/>
        <a:lstStyle/>
        <a:p>
          <a:endParaRPr lang="en-US"/>
        </a:p>
      </dgm:t>
    </dgm:pt>
    <dgm:pt modelId="{59C66769-BE5F-4BA3-9C08-5B4279517FA5}">
      <dgm:prSet/>
      <dgm:spPr/>
      <dgm:t>
        <a:bodyPr/>
        <a:lstStyle/>
        <a:p>
          <a:r>
            <a:rPr lang="en-US" b="1" dirty="0"/>
            <a:t>Soft law measures have not filed the gap to the satisfaction of influence drivers</a:t>
          </a:r>
        </a:p>
      </dgm:t>
    </dgm:pt>
    <dgm:pt modelId="{2540615E-0548-4E25-B394-4D684FC8E2B8}" type="parTrans" cxnId="{42DF7D8C-AC97-4523-962B-C695C7A602C1}">
      <dgm:prSet/>
      <dgm:spPr/>
      <dgm:t>
        <a:bodyPr/>
        <a:lstStyle/>
        <a:p>
          <a:endParaRPr lang="en-US"/>
        </a:p>
      </dgm:t>
    </dgm:pt>
    <dgm:pt modelId="{CE5BD5C5-9290-4A3C-8F5B-C7282129C006}" type="sibTrans" cxnId="{42DF7D8C-AC97-4523-962B-C695C7A602C1}">
      <dgm:prSet/>
      <dgm:spPr/>
      <dgm:t>
        <a:bodyPr/>
        <a:lstStyle/>
        <a:p>
          <a:endParaRPr lang="en-US"/>
        </a:p>
      </dgm:t>
    </dgm:pt>
    <dgm:pt modelId="{AC4E89DA-2E52-4931-99C6-6FC1BA574587}">
      <dgm:prSet/>
      <dgm:spPr/>
      <dgm:t>
        <a:bodyPr/>
        <a:lstStyle/>
        <a:p>
          <a:r>
            <a:rPr lang="en-US" b="1" dirty="0"/>
            <a:t>International hard law effort failures mimicking the failures of the human rights project as a legal normative project</a:t>
          </a:r>
        </a:p>
      </dgm:t>
    </dgm:pt>
    <dgm:pt modelId="{8373D00B-0496-4A25-A9BC-AF05938F2884}" type="parTrans" cxnId="{5166B1F4-FDC1-4B3C-9EC1-2A3A2C081846}">
      <dgm:prSet/>
      <dgm:spPr/>
      <dgm:t>
        <a:bodyPr/>
        <a:lstStyle/>
        <a:p>
          <a:endParaRPr lang="en-US"/>
        </a:p>
      </dgm:t>
    </dgm:pt>
    <dgm:pt modelId="{89CF3D59-F0E7-4DC2-B43F-2408E141506C}" type="sibTrans" cxnId="{5166B1F4-FDC1-4B3C-9EC1-2A3A2C081846}">
      <dgm:prSet/>
      <dgm:spPr/>
      <dgm:t>
        <a:bodyPr/>
        <a:lstStyle/>
        <a:p>
          <a:endParaRPr lang="en-US"/>
        </a:p>
      </dgm:t>
    </dgm:pt>
    <dgm:pt modelId="{04C1D9CB-D8FC-4DA1-ADE8-F16749BD51C4}">
      <dgm:prSet/>
      <dgm:spPr/>
      <dgm:t>
        <a:bodyPr/>
        <a:lstStyle/>
        <a:p>
          <a:r>
            <a:rPr lang="en-US" b="1" dirty="0"/>
            <a:t>Fracture as well on the meaning and objectives of law</a:t>
          </a:r>
        </a:p>
      </dgm:t>
    </dgm:pt>
    <dgm:pt modelId="{0680C96B-2003-4404-90E4-4043893C7DE7}" type="parTrans" cxnId="{E1BE6A14-F365-4A63-867C-E60F4D514E40}">
      <dgm:prSet/>
      <dgm:spPr/>
      <dgm:t>
        <a:bodyPr/>
        <a:lstStyle/>
        <a:p>
          <a:endParaRPr lang="en-US"/>
        </a:p>
      </dgm:t>
    </dgm:pt>
    <dgm:pt modelId="{0041ECEB-B253-4EC8-AFFA-43F474E698E2}" type="sibTrans" cxnId="{E1BE6A14-F365-4A63-867C-E60F4D514E40}">
      <dgm:prSet/>
      <dgm:spPr/>
      <dgm:t>
        <a:bodyPr/>
        <a:lstStyle/>
        <a:p>
          <a:endParaRPr lang="en-US"/>
        </a:p>
      </dgm:t>
    </dgm:pt>
    <dgm:pt modelId="{E7AD16BB-5343-4A7D-BB49-1B6A97EF989B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Operational gaps</a:t>
          </a:r>
          <a:r>
            <a:rPr lang="en-US" b="1" dirty="0"/>
            <a:t>: Traditional legal mechanisms detached from systems of discretion based administrative behavior management through law</a:t>
          </a:r>
        </a:p>
      </dgm:t>
    </dgm:pt>
    <dgm:pt modelId="{AD6CE144-5ED3-4862-9DBC-4FB2A43EDAE6}" type="parTrans" cxnId="{D4A6BD04-207F-41FD-A469-57AC0AD4A908}">
      <dgm:prSet/>
      <dgm:spPr/>
      <dgm:t>
        <a:bodyPr/>
        <a:lstStyle/>
        <a:p>
          <a:endParaRPr lang="en-US"/>
        </a:p>
      </dgm:t>
    </dgm:pt>
    <dgm:pt modelId="{2935CA72-9588-4DB1-A3AB-0ED5148F7CCF}" type="sibTrans" cxnId="{D4A6BD04-207F-41FD-A469-57AC0AD4A908}">
      <dgm:prSet/>
      <dgm:spPr/>
      <dgm:t>
        <a:bodyPr/>
        <a:lstStyle/>
        <a:p>
          <a:endParaRPr lang="en-US"/>
        </a:p>
      </dgm:t>
    </dgm:pt>
    <dgm:pt modelId="{62AA4A05-5AD2-411A-AB48-E36CFE9C1931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Markets</a:t>
          </a:r>
          <a:r>
            <a:rPr lang="en-US" b="1" dirty="0"/>
            <a:t> have been deployed as an administrative tool through development of </a:t>
          </a:r>
          <a:r>
            <a:rPr lang="en-US" b="1" dirty="0">
              <a:solidFill>
                <a:schemeClr val="tx1"/>
              </a:solidFill>
            </a:rPr>
            <a:t>compliance-oriented systems mimicking law</a:t>
          </a:r>
        </a:p>
      </dgm:t>
    </dgm:pt>
    <dgm:pt modelId="{50ACE7BB-ED69-42A1-B255-9A062B0AA52E}" type="parTrans" cxnId="{8AF32FF8-64DC-45EE-8A8A-36C6135530A7}">
      <dgm:prSet/>
      <dgm:spPr/>
      <dgm:t>
        <a:bodyPr/>
        <a:lstStyle/>
        <a:p>
          <a:endParaRPr lang="en-US"/>
        </a:p>
      </dgm:t>
    </dgm:pt>
    <dgm:pt modelId="{F5CB0BEB-4EAD-48A9-A462-46D8ABE3F348}" type="sibTrans" cxnId="{8AF32FF8-64DC-45EE-8A8A-36C6135530A7}">
      <dgm:prSet/>
      <dgm:spPr/>
      <dgm:t>
        <a:bodyPr/>
        <a:lstStyle/>
        <a:p>
          <a:endParaRPr lang="en-US"/>
        </a:p>
      </dgm:t>
    </dgm:pt>
    <dgm:pt modelId="{755FD1F1-76B6-48EE-9820-292A19655248}">
      <dgm:prSet/>
      <dgm:spPr/>
      <dgm:t>
        <a:bodyPr/>
        <a:lstStyle/>
        <a:p>
          <a:r>
            <a:rPr lang="en-US" b="1" dirty="0"/>
            <a:t>Result: emergence of </a:t>
          </a:r>
          <a:r>
            <a:rPr lang="en-US" b="1" dirty="0">
              <a:solidFill>
                <a:schemeClr val="tx1"/>
              </a:solidFill>
            </a:rPr>
            <a:t>transnational private law based managerial systems </a:t>
          </a:r>
          <a:r>
            <a:rPr lang="en-US" b="1" dirty="0"/>
            <a:t>of enterprise self-regulation grounded in compliance and based on prevention, mitigation, and remediation principles</a:t>
          </a:r>
        </a:p>
      </dgm:t>
    </dgm:pt>
    <dgm:pt modelId="{B01A8D31-D093-4631-9EAB-B61B170757C3}" type="parTrans" cxnId="{C71291AE-9DD8-4BBE-842A-906684CCEBEA}">
      <dgm:prSet/>
      <dgm:spPr/>
      <dgm:t>
        <a:bodyPr/>
        <a:lstStyle/>
        <a:p>
          <a:endParaRPr lang="en-US"/>
        </a:p>
      </dgm:t>
    </dgm:pt>
    <dgm:pt modelId="{A6765598-26E5-40BA-972F-34AA2710FF38}" type="sibTrans" cxnId="{C71291AE-9DD8-4BBE-842A-906684CCEBEA}">
      <dgm:prSet/>
      <dgm:spPr/>
      <dgm:t>
        <a:bodyPr/>
        <a:lstStyle/>
        <a:p>
          <a:endParaRPr lang="en-US"/>
        </a:p>
      </dgm:t>
    </dgm:pt>
    <dgm:pt modelId="{1009BECC-F80E-4A38-B198-114141059396}">
      <dgm:prSet/>
      <dgm:spPr/>
      <dgm:t>
        <a:bodyPr/>
        <a:lstStyle/>
        <a:p>
          <a:r>
            <a:rPr lang="en-US" b="1" dirty="0"/>
            <a:t>Move </a:t>
          </a:r>
          <a:r>
            <a:rPr lang="en-US" b="1" dirty="0">
              <a:solidFill>
                <a:schemeClr val="tx1"/>
              </a:solidFill>
            </a:rPr>
            <a:t>from law based to data based </a:t>
          </a:r>
          <a:r>
            <a:rPr lang="en-US" b="1" dirty="0"/>
            <a:t>(compliance and accountability grounded) systems of managing behaviors</a:t>
          </a:r>
        </a:p>
      </dgm:t>
    </dgm:pt>
    <dgm:pt modelId="{E84FB83D-0874-4ACD-A983-A2F3A6085406}" type="parTrans" cxnId="{D13FECAE-58CD-4275-A4F6-D221DD449727}">
      <dgm:prSet/>
      <dgm:spPr/>
      <dgm:t>
        <a:bodyPr/>
        <a:lstStyle/>
        <a:p>
          <a:endParaRPr lang="en-US"/>
        </a:p>
      </dgm:t>
    </dgm:pt>
    <dgm:pt modelId="{C4D1B215-2092-4A57-8FD4-3CC53D453309}" type="sibTrans" cxnId="{D13FECAE-58CD-4275-A4F6-D221DD449727}">
      <dgm:prSet/>
      <dgm:spPr/>
      <dgm:t>
        <a:bodyPr/>
        <a:lstStyle/>
        <a:p>
          <a:endParaRPr lang="en-US"/>
        </a:p>
      </dgm:t>
    </dgm:pt>
    <dgm:pt modelId="{33B0A64D-3070-E54F-81EA-1A21A62E7DED}" type="pres">
      <dgm:prSet presAssocID="{1578049D-666C-4F97-A816-365E2FEC58D7}" presName="diagram" presStyleCnt="0">
        <dgm:presLayoutVars>
          <dgm:dir/>
          <dgm:resizeHandles val="exact"/>
        </dgm:presLayoutVars>
      </dgm:prSet>
      <dgm:spPr/>
    </dgm:pt>
    <dgm:pt modelId="{8F740169-65C3-1042-91FB-389D60E01474}" type="pres">
      <dgm:prSet presAssocID="{B1EA0313-ABC4-428C-BD7B-7368B317FBE8}" presName="node" presStyleLbl="node1" presStyleIdx="0" presStyleCnt="9">
        <dgm:presLayoutVars>
          <dgm:bulletEnabled val="1"/>
        </dgm:presLayoutVars>
      </dgm:prSet>
      <dgm:spPr/>
    </dgm:pt>
    <dgm:pt modelId="{F9A249A0-C086-C940-BAF7-F6C3C1193083}" type="pres">
      <dgm:prSet presAssocID="{8A1F3DDC-6117-419F-96D5-B894107012E9}" presName="sibTrans" presStyleCnt="0"/>
      <dgm:spPr/>
    </dgm:pt>
    <dgm:pt modelId="{9A2E128F-0D21-DC4F-B167-C08B11C1D75C}" type="pres">
      <dgm:prSet presAssocID="{54A94132-939F-4836-8AAC-C53C0D83125B}" presName="node" presStyleLbl="node1" presStyleIdx="1" presStyleCnt="9">
        <dgm:presLayoutVars>
          <dgm:bulletEnabled val="1"/>
        </dgm:presLayoutVars>
      </dgm:prSet>
      <dgm:spPr/>
    </dgm:pt>
    <dgm:pt modelId="{7B1DA50F-1405-B04E-9082-DFDF2CA6CB10}" type="pres">
      <dgm:prSet presAssocID="{6735F701-257B-499D-BC12-0F6C96848134}" presName="sibTrans" presStyleCnt="0"/>
      <dgm:spPr/>
    </dgm:pt>
    <dgm:pt modelId="{BFB4691E-7DFC-CD44-AEE1-194C52D9E3A4}" type="pres">
      <dgm:prSet presAssocID="{59C66769-BE5F-4BA3-9C08-5B4279517FA5}" presName="node" presStyleLbl="node1" presStyleIdx="2" presStyleCnt="9">
        <dgm:presLayoutVars>
          <dgm:bulletEnabled val="1"/>
        </dgm:presLayoutVars>
      </dgm:prSet>
      <dgm:spPr/>
    </dgm:pt>
    <dgm:pt modelId="{2721229E-D54F-E94C-A8C5-CD4BA03F3B4C}" type="pres">
      <dgm:prSet presAssocID="{CE5BD5C5-9290-4A3C-8F5B-C7282129C006}" presName="sibTrans" presStyleCnt="0"/>
      <dgm:spPr/>
    </dgm:pt>
    <dgm:pt modelId="{0FA9D4A7-1BBB-E042-BCD3-F827E7EA25E0}" type="pres">
      <dgm:prSet presAssocID="{AC4E89DA-2E52-4931-99C6-6FC1BA574587}" presName="node" presStyleLbl="node1" presStyleIdx="3" presStyleCnt="9">
        <dgm:presLayoutVars>
          <dgm:bulletEnabled val="1"/>
        </dgm:presLayoutVars>
      </dgm:prSet>
      <dgm:spPr/>
    </dgm:pt>
    <dgm:pt modelId="{36E7B2A5-2C38-C047-9EA6-050AE17BC5D1}" type="pres">
      <dgm:prSet presAssocID="{89CF3D59-F0E7-4DC2-B43F-2408E141506C}" presName="sibTrans" presStyleCnt="0"/>
      <dgm:spPr/>
    </dgm:pt>
    <dgm:pt modelId="{74603BF8-73EA-934A-84F0-37DF3060BA87}" type="pres">
      <dgm:prSet presAssocID="{04C1D9CB-D8FC-4DA1-ADE8-F16749BD51C4}" presName="node" presStyleLbl="node1" presStyleIdx="4" presStyleCnt="9">
        <dgm:presLayoutVars>
          <dgm:bulletEnabled val="1"/>
        </dgm:presLayoutVars>
      </dgm:prSet>
      <dgm:spPr/>
    </dgm:pt>
    <dgm:pt modelId="{0EED1E6D-EEBC-7348-B243-2860A14F4AE6}" type="pres">
      <dgm:prSet presAssocID="{0041ECEB-B253-4EC8-AFFA-43F474E698E2}" presName="sibTrans" presStyleCnt="0"/>
      <dgm:spPr/>
    </dgm:pt>
    <dgm:pt modelId="{9EA2FE86-B8B8-8A4F-8A24-CA60D1E539A8}" type="pres">
      <dgm:prSet presAssocID="{E7AD16BB-5343-4A7D-BB49-1B6A97EF989B}" presName="node" presStyleLbl="node1" presStyleIdx="5" presStyleCnt="9">
        <dgm:presLayoutVars>
          <dgm:bulletEnabled val="1"/>
        </dgm:presLayoutVars>
      </dgm:prSet>
      <dgm:spPr/>
    </dgm:pt>
    <dgm:pt modelId="{32F92162-2E33-F749-9684-6AB2580F913F}" type="pres">
      <dgm:prSet presAssocID="{2935CA72-9588-4DB1-A3AB-0ED5148F7CCF}" presName="sibTrans" presStyleCnt="0"/>
      <dgm:spPr/>
    </dgm:pt>
    <dgm:pt modelId="{48B66945-354E-7540-9A75-10895B7FC122}" type="pres">
      <dgm:prSet presAssocID="{62AA4A05-5AD2-411A-AB48-E36CFE9C1931}" presName="node" presStyleLbl="node1" presStyleIdx="6" presStyleCnt="9">
        <dgm:presLayoutVars>
          <dgm:bulletEnabled val="1"/>
        </dgm:presLayoutVars>
      </dgm:prSet>
      <dgm:spPr/>
    </dgm:pt>
    <dgm:pt modelId="{3467F237-C7D3-4B41-B36B-46C6621CEC17}" type="pres">
      <dgm:prSet presAssocID="{F5CB0BEB-4EAD-48A9-A462-46D8ABE3F348}" presName="sibTrans" presStyleCnt="0"/>
      <dgm:spPr/>
    </dgm:pt>
    <dgm:pt modelId="{16EFDBC2-2D9B-BC47-B311-F441DBA5547A}" type="pres">
      <dgm:prSet presAssocID="{755FD1F1-76B6-48EE-9820-292A19655248}" presName="node" presStyleLbl="node1" presStyleIdx="7" presStyleCnt="9">
        <dgm:presLayoutVars>
          <dgm:bulletEnabled val="1"/>
        </dgm:presLayoutVars>
      </dgm:prSet>
      <dgm:spPr/>
    </dgm:pt>
    <dgm:pt modelId="{3AEBD00D-9A3C-5047-B7DB-2EA75901ABE9}" type="pres">
      <dgm:prSet presAssocID="{A6765598-26E5-40BA-972F-34AA2710FF38}" presName="sibTrans" presStyleCnt="0"/>
      <dgm:spPr/>
    </dgm:pt>
    <dgm:pt modelId="{AFF22EA3-E354-1A43-8C3B-7D0E05EBFA2C}" type="pres">
      <dgm:prSet presAssocID="{1009BECC-F80E-4A38-B198-114141059396}" presName="node" presStyleLbl="node1" presStyleIdx="8" presStyleCnt="9">
        <dgm:presLayoutVars>
          <dgm:bulletEnabled val="1"/>
        </dgm:presLayoutVars>
      </dgm:prSet>
      <dgm:spPr/>
    </dgm:pt>
  </dgm:ptLst>
  <dgm:cxnLst>
    <dgm:cxn modelId="{D4A6BD04-207F-41FD-A469-57AC0AD4A908}" srcId="{1578049D-666C-4F97-A816-365E2FEC58D7}" destId="{E7AD16BB-5343-4A7D-BB49-1B6A97EF989B}" srcOrd="5" destOrd="0" parTransId="{AD6CE144-5ED3-4862-9DBC-4FB2A43EDAE6}" sibTransId="{2935CA72-9588-4DB1-A3AB-0ED5148F7CCF}"/>
    <dgm:cxn modelId="{08267008-5E38-DB43-BE3B-22A821B26B49}" type="presOf" srcId="{E7AD16BB-5343-4A7D-BB49-1B6A97EF989B}" destId="{9EA2FE86-B8B8-8A4F-8A24-CA60D1E539A8}" srcOrd="0" destOrd="0" presId="urn:microsoft.com/office/officeart/2005/8/layout/default"/>
    <dgm:cxn modelId="{390A2110-AD88-794D-B976-852267B19C1E}" type="presOf" srcId="{1578049D-666C-4F97-A816-365E2FEC58D7}" destId="{33B0A64D-3070-E54F-81EA-1A21A62E7DED}" srcOrd="0" destOrd="0" presId="urn:microsoft.com/office/officeart/2005/8/layout/default"/>
    <dgm:cxn modelId="{E1BE6A14-F365-4A63-867C-E60F4D514E40}" srcId="{1578049D-666C-4F97-A816-365E2FEC58D7}" destId="{04C1D9CB-D8FC-4DA1-ADE8-F16749BD51C4}" srcOrd="4" destOrd="0" parTransId="{0680C96B-2003-4404-90E4-4043893C7DE7}" sibTransId="{0041ECEB-B253-4EC8-AFFA-43F474E698E2}"/>
    <dgm:cxn modelId="{E7F59629-7EDF-ED4B-A3FA-EE514E2B1053}" type="presOf" srcId="{B1EA0313-ABC4-428C-BD7B-7368B317FBE8}" destId="{8F740169-65C3-1042-91FB-389D60E01474}" srcOrd="0" destOrd="0" presId="urn:microsoft.com/office/officeart/2005/8/layout/default"/>
    <dgm:cxn modelId="{460ECB57-84CA-48E6-8D39-AF8FF6356632}" srcId="{1578049D-666C-4F97-A816-365E2FEC58D7}" destId="{B1EA0313-ABC4-428C-BD7B-7368B317FBE8}" srcOrd="0" destOrd="0" parTransId="{88857EAF-F3C6-4E3B-81F1-C410C7351E44}" sibTransId="{8A1F3DDC-6117-419F-96D5-B894107012E9}"/>
    <dgm:cxn modelId="{B19E6A61-8762-47C8-BDD9-D7E44BDE4667}" srcId="{1578049D-666C-4F97-A816-365E2FEC58D7}" destId="{54A94132-939F-4836-8AAC-C53C0D83125B}" srcOrd="1" destOrd="0" parTransId="{BFE0988A-43E7-42A5-91BD-64B2565D3E4B}" sibTransId="{6735F701-257B-499D-BC12-0F6C96848134}"/>
    <dgm:cxn modelId="{99E44B64-128D-1A44-A030-DF16D6564CED}" type="presOf" srcId="{59C66769-BE5F-4BA3-9C08-5B4279517FA5}" destId="{BFB4691E-7DFC-CD44-AEE1-194C52D9E3A4}" srcOrd="0" destOrd="0" presId="urn:microsoft.com/office/officeart/2005/8/layout/default"/>
    <dgm:cxn modelId="{8F511F76-9AC9-3142-A3CD-1B265ED9D8BB}" type="presOf" srcId="{04C1D9CB-D8FC-4DA1-ADE8-F16749BD51C4}" destId="{74603BF8-73EA-934A-84F0-37DF3060BA87}" srcOrd="0" destOrd="0" presId="urn:microsoft.com/office/officeart/2005/8/layout/default"/>
    <dgm:cxn modelId="{08DEA37E-3D12-B749-97F9-642994BBBC11}" type="presOf" srcId="{755FD1F1-76B6-48EE-9820-292A19655248}" destId="{16EFDBC2-2D9B-BC47-B311-F441DBA5547A}" srcOrd="0" destOrd="0" presId="urn:microsoft.com/office/officeart/2005/8/layout/default"/>
    <dgm:cxn modelId="{42DF7D8C-AC97-4523-962B-C695C7A602C1}" srcId="{1578049D-666C-4F97-A816-365E2FEC58D7}" destId="{59C66769-BE5F-4BA3-9C08-5B4279517FA5}" srcOrd="2" destOrd="0" parTransId="{2540615E-0548-4E25-B394-4D684FC8E2B8}" sibTransId="{CE5BD5C5-9290-4A3C-8F5B-C7282129C006}"/>
    <dgm:cxn modelId="{70CDE38C-230D-8F4F-809E-B6A1F4C872FA}" type="presOf" srcId="{54A94132-939F-4836-8AAC-C53C0D83125B}" destId="{9A2E128F-0D21-DC4F-B167-C08B11C1D75C}" srcOrd="0" destOrd="0" presId="urn:microsoft.com/office/officeart/2005/8/layout/default"/>
    <dgm:cxn modelId="{3664F3A0-599C-2B45-9B3E-F3188139F391}" type="presOf" srcId="{62AA4A05-5AD2-411A-AB48-E36CFE9C1931}" destId="{48B66945-354E-7540-9A75-10895B7FC122}" srcOrd="0" destOrd="0" presId="urn:microsoft.com/office/officeart/2005/8/layout/default"/>
    <dgm:cxn modelId="{C71291AE-9DD8-4BBE-842A-906684CCEBEA}" srcId="{1578049D-666C-4F97-A816-365E2FEC58D7}" destId="{755FD1F1-76B6-48EE-9820-292A19655248}" srcOrd="7" destOrd="0" parTransId="{B01A8D31-D093-4631-9EAB-B61B170757C3}" sibTransId="{A6765598-26E5-40BA-972F-34AA2710FF38}"/>
    <dgm:cxn modelId="{D13FECAE-58CD-4275-A4F6-D221DD449727}" srcId="{1578049D-666C-4F97-A816-365E2FEC58D7}" destId="{1009BECC-F80E-4A38-B198-114141059396}" srcOrd="8" destOrd="0" parTransId="{E84FB83D-0874-4ACD-A983-A2F3A6085406}" sibTransId="{C4D1B215-2092-4A57-8FD4-3CC53D453309}"/>
    <dgm:cxn modelId="{AAB48EB6-4F29-374D-9BA3-9EBFB190D883}" type="presOf" srcId="{1009BECC-F80E-4A38-B198-114141059396}" destId="{AFF22EA3-E354-1A43-8C3B-7D0E05EBFA2C}" srcOrd="0" destOrd="0" presId="urn:microsoft.com/office/officeart/2005/8/layout/default"/>
    <dgm:cxn modelId="{37D299D7-0448-D540-8EAF-D8A550EAA80C}" type="presOf" srcId="{AC4E89DA-2E52-4931-99C6-6FC1BA574587}" destId="{0FA9D4A7-1BBB-E042-BCD3-F827E7EA25E0}" srcOrd="0" destOrd="0" presId="urn:microsoft.com/office/officeart/2005/8/layout/default"/>
    <dgm:cxn modelId="{5166B1F4-FDC1-4B3C-9EC1-2A3A2C081846}" srcId="{1578049D-666C-4F97-A816-365E2FEC58D7}" destId="{AC4E89DA-2E52-4931-99C6-6FC1BA574587}" srcOrd="3" destOrd="0" parTransId="{8373D00B-0496-4A25-A9BC-AF05938F2884}" sibTransId="{89CF3D59-F0E7-4DC2-B43F-2408E141506C}"/>
    <dgm:cxn modelId="{8AF32FF8-64DC-45EE-8A8A-36C6135530A7}" srcId="{1578049D-666C-4F97-A816-365E2FEC58D7}" destId="{62AA4A05-5AD2-411A-AB48-E36CFE9C1931}" srcOrd="6" destOrd="0" parTransId="{50ACE7BB-ED69-42A1-B255-9A062B0AA52E}" sibTransId="{F5CB0BEB-4EAD-48A9-A462-46D8ABE3F348}"/>
    <dgm:cxn modelId="{6A59EF8C-DD5F-6E49-AC53-553D378AC7F6}" type="presParOf" srcId="{33B0A64D-3070-E54F-81EA-1A21A62E7DED}" destId="{8F740169-65C3-1042-91FB-389D60E01474}" srcOrd="0" destOrd="0" presId="urn:microsoft.com/office/officeart/2005/8/layout/default"/>
    <dgm:cxn modelId="{876E5DA5-595A-2942-94AC-93DDDE252D12}" type="presParOf" srcId="{33B0A64D-3070-E54F-81EA-1A21A62E7DED}" destId="{F9A249A0-C086-C940-BAF7-F6C3C1193083}" srcOrd="1" destOrd="0" presId="urn:microsoft.com/office/officeart/2005/8/layout/default"/>
    <dgm:cxn modelId="{97AF3A66-2727-F847-A17E-D747D5460BB4}" type="presParOf" srcId="{33B0A64D-3070-E54F-81EA-1A21A62E7DED}" destId="{9A2E128F-0D21-DC4F-B167-C08B11C1D75C}" srcOrd="2" destOrd="0" presId="urn:microsoft.com/office/officeart/2005/8/layout/default"/>
    <dgm:cxn modelId="{AC6CDD10-658A-E64B-A70C-3CC264896E7F}" type="presParOf" srcId="{33B0A64D-3070-E54F-81EA-1A21A62E7DED}" destId="{7B1DA50F-1405-B04E-9082-DFDF2CA6CB10}" srcOrd="3" destOrd="0" presId="urn:microsoft.com/office/officeart/2005/8/layout/default"/>
    <dgm:cxn modelId="{C9691AFF-521F-F848-BE9C-5142314BC8DB}" type="presParOf" srcId="{33B0A64D-3070-E54F-81EA-1A21A62E7DED}" destId="{BFB4691E-7DFC-CD44-AEE1-194C52D9E3A4}" srcOrd="4" destOrd="0" presId="urn:microsoft.com/office/officeart/2005/8/layout/default"/>
    <dgm:cxn modelId="{F5A58D79-D1AF-C146-9C13-CD9B132DFA77}" type="presParOf" srcId="{33B0A64D-3070-E54F-81EA-1A21A62E7DED}" destId="{2721229E-D54F-E94C-A8C5-CD4BA03F3B4C}" srcOrd="5" destOrd="0" presId="urn:microsoft.com/office/officeart/2005/8/layout/default"/>
    <dgm:cxn modelId="{6766620E-2BE9-1146-9053-CE2950F08058}" type="presParOf" srcId="{33B0A64D-3070-E54F-81EA-1A21A62E7DED}" destId="{0FA9D4A7-1BBB-E042-BCD3-F827E7EA25E0}" srcOrd="6" destOrd="0" presId="urn:microsoft.com/office/officeart/2005/8/layout/default"/>
    <dgm:cxn modelId="{B413489D-2CF6-5D4E-8A15-76E321F401E0}" type="presParOf" srcId="{33B0A64D-3070-E54F-81EA-1A21A62E7DED}" destId="{36E7B2A5-2C38-C047-9EA6-050AE17BC5D1}" srcOrd="7" destOrd="0" presId="urn:microsoft.com/office/officeart/2005/8/layout/default"/>
    <dgm:cxn modelId="{B0B051E2-AD16-F145-97B8-B7B73BA9E619}" type="presParOf" srcId="{33B0A64D-3070-E54F-81EA-1A21A62E7DED}" destId="{74603BF8-73EA-934A-84F0-37DF3060BA87}" srcOrd="8" destOrd="0" presId="urn:microsoft.com/office/officeart/2005/8/layout/default"/>
    <dgm:cxn modelId="{3CC99E2D-0C9B-6546-BDBD-25F2E4253480}" type="presParOf" srcId="{33B0A64D-3070-E54F-81EA-1A21A62E7DED}" destId="{0EED1E6D-EEBC-7348-B243-2860A14F4AE6}" srcOrd="9" destOrd="0" presId="urn:microsoft.com/office/officeart/2005/8/layout/default"/>
    <dgm:cxn modelId="{4F9A13AE-D0B7-8F4D-B75C-0932E2030E33}" type="presParOf" srcId="{33B0A64D-3070-E54F-81EA-1A21A62E7DED}" destId="{9EA2FE86-B8B8-8A4F-8A24-CA60D1E539A8}" srcOrd="10" destOrd="0" presId="urn:microsoft.com/office/officeart/2005/8/layout/default"/>
    <dgm:cxn modelId="{E6DD42F7-8E0E-2541-A953-73D6D9108B21}" type="presParOf" srcId="{33B0A64D-3070-E54F-81EA-1A21A62E7DED}" destId="{32F92162-2E33-F749-9684-6AB2580F913F}" srcOrd="11" destOrd="0" presId="urn:microsoft.com/office/officeart/2005/8/layout/default"/>
    <dgm:cxn modelId="{3E95B8A1-592B-AE4F-A30E-66A5070280F2}" type="presParOf" srcId="{33B0A64D-3070-E54F-81EA-1A21A62E7DED}" destId="{48B66945-354E-7540-9A75-10895B7FC122}" srcOrd="12" destOrd="0" presId="urn:microsoft.com/office/officeart/2005/8/layout/default"/>
    <dgm:cxn modelId="{33F1B0B5-6BB9-DC42-AB53-915A3009608F}" type="presParOf" srcId="{33B0A64D-3070-E54F-81EA-1A21A62E7DED}" destId="{3467F237-C7D3-4B41-B36B-46C6621CEC17}" srcOrd="13" destOrd="0" presId="urn:microsoft.com/office/officeart/2005/8/layout/default"/>
    <dgm:cxn modelId="{496DE716-1523-3D48-AF33-566DBCE9C7CA}" type="presParOf" srcId="{33B0A64D-3070-E54F-81EA-1A21A62E7DED}" destId="{16EFDBC2-2D9B-BC47-B311-F441DBA5547A}" srcOrd="14" destOrd="0" presId="urn:microsoft.com/office/officeart/2005/8/layout/default"/>
    <dgm:cxn modelId="{837DB1F3-C694-1D41-AF49-773AE5E8A05E}" type="presParOf" srcId="{33B0A64D-3070-E54F-81EA-1A21A62E7DED}" destId="{3AEBD00D-9A3C-5047-B7DB-2EA75901ABE9}" srcOrd="15" destOrd="0" presId="urn:microsoft.com/office/officeart/2005/8/layout/default"/>
    <dgm:cxn modelId="{43F34C77-32A6-B943-B912-E7B4E665C53E}" type="presParOf" srcId="{33B0A64D-3070-E54F-81EA-1A21A62E7DED}" destId="{AFF22EA3-E354-1A43-8C3B-7D0E05EBFA2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7664F-6934-4911-9B03-4163E878E5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986886-F42F-4CA4-9CFC-86F135930281}">
      <dgm:prSet/>
      <dgm:spPr/>
      <dgm:t>
        <a:bodyPr/>
        <a:lstStyle/>
        <a:p>
          <a:r>
            <a:rPr lang="en-US" dirty="0"/>
            <a:t>Ratings systems serve as a </a:t>
          </a:r>
          <a:r>
            <a:rPr lang="en-US" b="1" i="1" dirty="0">
              <a:solidFill>
                <a:schemeClr val="bg1"/>
              </a:solidFill>
            </a:rPr>
            <a:t>useful entry point </a:t>
          </a:r>
          <a:r>
            <a:rPr lang="en-US" dirty="0"/>
            <a:t>for the examination of emerging structures of algorithmic law and governance </a:t>
          </a:r>
        </a:p>
      </dgm:t>
    </dgm:pt>
    <dgm:pt modelId="{F9C0CE1E-8E19-4E94-B833-792D75C0B0CD}" type="parTrans" cxnId="{4B81858E-A6B6-4E66-9F20-EF86886CC5C4}">
      <dgm:prSet/>
      <dgm:spPr/>
      <dgm:t>
        <a:bodyPr/>
        <a:lstStyle/>
        <a:p>
          <a:endParaRPr lang="en-US"/>
        </a:p>
      </dgm:t>
    </dgm:pt>
    <dgm:pt modelId="{5B8CE643-416B-4EDB-B5B5-645591E7DD36}" type="sibTrans" cxnId="{4B81858E-A6B6-4E66-9F20-EF86886CC5C4}">
      <dgm:prSet/>
      <dgm:spPr/>
      <dgm:t>
        <a:bodyPr/>
        <a:lstStyle/>
        <a:p>
          <a:endParaRPr lang="en-US"/>
        </a:p>
      </dgm:t>
    </dgm:pt>
    <dgm:pt modelId="{910CE2A5-5B8B-4E88-86D9-529EDF016482}">
      <dgm:prSet/>
      <dgm:spPr/>
      <dgm:t>
        <a:bodyPr/>
        <a:lstStyle/>
        <a:p>
          <a:r>
            <a:rPr lang="en-US" dirty="0"/>
            <a:t>Ratings Systems are Not Rocket Science (and that is a problem) </a:t>
          </a:r>
        </a:p>
      </dgm:t>
    </dgm:pt>
    <dgm:pt modelId="{B52D16B1-25EB-4D95-B93D-DD8B514FBBC4}" type="parTrans" cxnId="{C9A8E9E5-B500-4F5F-BCE2-9D3DB51844EB}">
      <dgm:prSet/>
      <dgm:spPr/>
      <dgm:t>
        <a:bodyPr/>
        <a:lstStyle/>
        <a:p>
          <a:endParaRPr lang="en-US"/>
        </a:p>
      </dgm:t>
    </dgm:pt>
    <dgm:pt modelId="{D390ED76-F41B-4278-BA20-C2606A149475}" type="sibTrans" cxnId="{C9A8E9E5-B500-4F5F-BCE2-9D3DB51844EB}">
      <dgm:prSet/>
      <dgm:spPr/>
      <dgm:t>
        <a:bodyPr/>
        <a:lstStyle/>
        <a:p>
          <a:endParaRPr lang="en-US"/>
        </a:p>
      </dgm:t>
    </dgm:pt>
    <dgm:pt modelId="{46588763-3AF7-41AF-9F8C-FD0E9FA736D7}">
      <dgm:prSet/>
      <dgm:spPr/>
      <dgm:t>
        <a:bodyPr/>
        <a:lstStyle/>
        <a:p>
          <a:r>
            <a:rPr lang="en-US" dirty="0"/>
            <a:t>A set of normative ideals that can be reduced to a set of measurable inputs. </a:t>
          </a:r>
        </a:p>
      </dgm:t>
    </dgm:pt>
    <dgm:pt modelId="{11AA39D9-F84D-4313-A064-C4BF2A4BA0E1}" type="parTrans" cxnId="{88107EC1-D8A1-494D-B740-580CEC7823E6}">
      <dgm:prSet/>
      <dgm:spPr/>
      <dgm:t>
        <a:bodyPr/>
        <a:lstStyle/>
        <a:p>
          <a:endParaRPr lang="en-US"/>
        </a:p>
      </dgm:t>
    </dgm:pt>
    <dgm:pt modelId="{DF9A57E8-748D-4D33-BB9A-BB176328C229}" type="sibTrans" cxnId="{88107EC1-D8A1-494D-B740-580CEC7823E6}">
      <dgm:prSet/>
      <dgm:spPr/>
      <dgm:t>
        <a:bodyPr/>
        <a:lstStyle/>
        <a:p>
          <a:endParaRPr lang="en-US"/>
        </a:p>
      </dgm:t>
    </dgm:pt>
    <dgm:pt modelId="{E384500A-8441-4E14-B259-8420C5DC084A}">
      <dgm:prSet/>
      <dgm:spPr/>
      <dgm:t>
        <a:bodyPr/>
        <a:lstStyle/>
        <a:p>
          <a:r>
            <a:rPr lang="en-US" dirty="0"/>
            <a:t>Relevant data that can be identified and harvested.  </a:t>
          </a:r>
        </a:p>
      </dgm:t>
    </dgm:pt>
    <dgm:pt modelId="{0E3D4E78-BE57-4ED9-9CFC-03A2093551DF}" type="parTrans" cxnId="{8B643A0E-5AB3-44C6-93AF-BF558C8CA627}">
      <dgm:prSet/>
      <dgm:spPr/>
      <dgm:t>
        <a:bodyPr/>
        <a:lstStyle/>
        <a:p>
          <a:endParaRPr lang="en-US"/>
        </a:p>
      </dgm:t>
    </dgm:pt>
    <dgm:pt modelId="{3A38452F-4F2B-4B94-B003-46CC91E9769E}" type="sibTrans" cxnId="{8B643A0E-5AB3-44C6-93AF-BF558C8CA627}">
      <dgm:prSet/>
      <dgm:spPr/>
      <dgm:t>
        <a:bodyPr/>
        <a:lstStyle/>
        <a:p>
          <a:endParaRPr lang="en-US"/>
        </a:p>
      </dgm:t>
    </dgm:pt>
    <dgm:pt modelId="{CEDDDA56-5C25-45C1-B852-95199AA81E3C}">
      <dgm:prSet/>
      <dgm:spPr/>
      <dgm:t>
        <a:bodyPr/>
        <a:lstStyle/>
        <a:p>
          <a:r>
            <a:rPr lang="en-US" dirty="0"/>
            <a:t>Measurement of relevant data against the ideal as extracted from application of norms that provide basis of measurement</a:t>
          </a:r>
        </a:p>
      </dgm:t>
    </dgm:pt>
    <dgm:pt modelId="{CC04C8AF-4C90-424D-85A3-956BB090D298}" type="parTrans" cxnId="{FAD59185-76FE-40D6-BFA3-54BE05579D1A}">
      <dgm:prSet/>
      <dgm:spPr/>
      <dgm:t>
        <a:bodyPr/>
        <a:lstStyle/>
        <a:p>
          <a:endParaRPr lang="en-US"/>
        </a:p>
      </dgm:t>
    </dgm:pt>
    <dgm:pt modelId="{D9B03385-2DDD-48A0-9100-49DE8F03B302}" type="sibTrans" cxnId="{FAD59185-76FE-40D6-BFA3-54BE05579D1A}">
      <dgm:prSet/>
      <dgm:spPr/>
      <dgm:t>
        <a:bodyPr/>
        <a:lstStyle/>
        <a:p>
          <a:endParaRPr lang="en-US"/>
        </a:p>
      </dgm:t>
    </dgm:pt>
    <dgm:pt modelId="{EEA2B5B7-426A-43E9-ABDF-98B14FCDFAFF}">
      <dgm:prSet/>
      <dgm:spPr/>
      <dgm:t>
        <a:bodyPr/>
        <a:lstStyle/>
        <a:p>
          <a:r>
            <a:rPr lang="en-US" dirty="0"/>
            <a:t>Progress: measurement against the performance of other entities. </a:t>
          </a:r>
        </a:p>
      </dgm:t>
    </dgm:pt>
    <dgm:pt modelId="{38291F47-B508-43DE-A432-E24D83A1208E}" type="parTrans" cxnId="{4A57C40B-1866-4135-A6EE-1ABFC528486C}">
      <dgm:prSet/>
      <dgm:spPr/>
      <dgm:t>
        <a:bodyPr/>
        <a:lstStyle/>
        <a:p>
          <a:endParaRPr lang="en-US"/>
        </a:p>
      </dgm:t>
    </dgm:pt>
    <dgm:pt modelId="{A72C0157-5599-4E07-BD6D-FDDB1C078806}" type="sibTrans" cxnId="{4A57C40B-1866-4135-A6EE-1ABFC528486C}">
      <dgm:prSet/>
      <dgm:spPr/>
      <dgm:t>
        <a:bodyPr/>
        <a:lstStyle/>
        <a:p>
          <a:endParaRPr lang="en-US"/>
        </a:p>
      </dgm:t>
    </dgm:pt>
    <dgm:pt modelId="{6EF07F0D-DA05-4844-9169-86520460099D}">
      <dgm:prSet/>
      <dgm:spPr/>
      <dgm:t>
        <a:bodyPr/>
        <a:lstStyle/>
        <a:p>
          <a:r>
            <a:rPr lang="en-US" dirty="0"/>
            <a:t>On that basis normatively infused judgments can be attached to the measures (eg “excellent”, “good” “fair” unacceptable” performance). </a:t>
          </a:r>
        </a:p>
      </dgm:t>
    </dgm:pt>
    <dgm:pt modelId="{01777D21-E84F-4C95-BC80-138148F68B7E}" type="parTrans" cxnId="{1743B4A8-7B1D-45BA-BE5F-0524CD61E57A}">
      <dgm:prSet/>
      <dgm:spPr/>
      <dgm:t>
        <a:bodyPr/>
        <a:lstStyle/>
        <a:p>
          <a:endParaRPr lang="en-US"/>
        </a:p>
      </dgm:t>
    </dgm:pt>
    <dgm:pt modelId="{C2C8AF27-2D7B-430C-8278-499CA0E4F4CD}" type="sibTrans" cxnId="{1743B4A8-7B1D-45BA-BE5F-0524CD61E57A}">
      <dgm:prSet/>
      <dgm:spPr/>
      <dgm:t>
        <a:bodyPr/>
        <a:lstStyle/>
        <a:p>
          <a:endParaRPr lang="en-US"/>
        </a:p>
      </dgm:t>
    </dgm:pt>
    <dgm:pt modelId="{950CB3EE-C346-AA49-B2C2-D62D9A547A4C}" type="pres">
      <dgm:prSet presAssocID="{8B67664F-6934-4911-9B03-4163E878E550}" presName="linear" presStyleCnt="0">
        <dgm:presLayoutVars>
          <dgm:animLvl val="lvl"/>
          <dgm:resizeHandles val="exact"/>
        </dgm:presLayoutVars>
      </dgm:prSet>
      <dgm:spPr/>
    </dgm:pt>
    <dgm:pt modelId="{2E354D7D-9399-1746-A8E3-9B0C687A1352}" type="pres">
      <dgm:prSet presAssocID="{6B986886-F42F-4CA4-9CFC-86F13593028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968D592-AE83-4940-BCFA-EEEA381FF2AF}" type="pres">
      <dgm:prSet presAssocID="{5B8CE643-416B-4EDB-B5B5-645591E7DD36}" presName="spacer" presStyleCnt="0"/>
      <dgm:spPr/>
    </dgm:pt>
    <dgm:pt modelId="{177FC02D-EA38-E04F-81F1-45228589ECFC}" type="pres">
      <dgm:prSet presAssocID="{910CE2A5-5B8B-4E88-86D9-529EDF01648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EB59D3A-9287-3C47-BC1D-A2924FFCE81B}" type="pres">
      <dgm:prSet presAssocID="{910CE2A5-5B8B-4E88-86D9-529EDF01648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41DE101-6DDD-684C-851B-210DB1B3E3F8}" type="presOf" srcId="{910CE2A5-5B8B-4E88-86D9-529EDF016482}" destId="{177FC02D-EA38-E04F-81F1-45228589ECFC}" srcOrd="0" destOrd="0" presId="urn:microsoft.com/office/officeart/2005/8/layout/vList2"/>
    <dgm:cxn modelId="{4A57C40B-1866-4135-A6EE-1ABFC528486C}" srcId="{910CE2A5-5B8B-4E88-86D9-529EDF016482}" destId="{EEA2B5B7-426A-43E9-ABDF-98B14FCDFAFF}" srcOrd="3" destOrd="0" parTransId="{38291F47-B508-43DE-A432-E24D83A1208E}" sibTransId="{A72C0157-5599-4E07-BD6D-FDDB1C078806}"/>
    <dgm:cxn modelId="{EBD62A0C-3CA9-CE4E-8A12-7730F21DCBE4}" type="presOf" srcId="{CEDDDA56-5C25-45C1-B852-95199AA81E3C}" destId="{0EB59D3A-9287-3C47-BC1D-A2924FFCE81B}" srcOrd="0" destOrd="2" presId="urn:microsoft.com/office/officeart/2005/8/layout/vList2"/>
    <dgm:cxn modelId="{8B643A0E-5AB3-44C6-93AF-BF558C8CA627}" srcId="{910CE2A5-5B8B-4E88-86D9-529EDF016482}" destId="{E384500A-8441-4E14-B259-8420C5DC084A}" srcOrd="1" destOrd="0" parTransId="{0E3D4E78-BE57-4ED9-9CFC-03A2093551DF}" sibTransId="{3A38452F-4F2B-4B94-B003-46CC91E9769E}"/>
    <dgm:cxn modelId="{D3648565-4D74-A240-A179-ACE16A1F4B78}" type="presOf" srcId="{E384500A-8441-4E14-B259-8420C5DC084A}" destId="{0EB59D3A-9287-3C47-BC1D-A2924FFCE81B}" srcOrd="0" destOrd="1" presId="urn:microsoft.com/office/officeart/2005/8/layout/vList2"/>
    <dgm:cxn modelId="{FAD59185-76FE-40D6-BFA3-54BE05579D1A}" srcId="{910CE2A5-5B8B-4E88-86D9-529EDF016482}" destId="{CEDDDA56-5C25-45C1-B852-95199AA81E3C}" srcOrd="2" destOrd="0" parTransId="{CC04C8AF-4C90-424D-85A3-956BB090D298}" sibTransId="{D9B03385-2DDD-48A0-9100-49DE8F03B302}"/>
    <dgm:cxn modelId="{78CEEB88-F537-E24C-AB85-663EE76C4DD1}" type="presOf" srcId="{6B986886-F42F-4CA4-9CFC-86F135930281}" destId="{2E354D7D-9399-1746-A8E3-9B0C687A1352}" srcOrd="0" destOrd="0" presId="urn:microsoft.com/office/officeart/2005/8/layout/vList2"/>
    <dgm:cxn modelId="{BC1FCE8C-A9EA-A642-B7B6-4203A56C0498}" type="presOf" srcId="{6EF07F0D-DA05-4844-9169-86520460099D}" destId="{0EB59D3A-9287-3C47-BC1D-A2924FFCE81B}" srcOrd="0" destOrd="4" presId="urn:microsoft.com/office/officeart/2005/8/layout/vList2"/>
    <dgm:cxn modelId="{4B81858E-A6B6-4E66-9F20-EF86886CC5C4}" srcId="{8B67664F-6934-4911-9B03-4163E878E550}" destId="{6B986886-F42F-4CA4-9CFC-86F135930281}" srcOrd="0" destOrd="0" parTransId="{F9C0CE1E-8E19-4E94-B833-792D75C0B0CD}" sibTransId="{5B8CE643-416B-4EDB-B5B5-645591E7DD36}"/>
    <dgm:cxn modelId="{1743B4A8-7B1D-45BA-BE5F-0524CD61E57A}" srcId="{910CE2A5-5B8B-4E88-86D9-529EDF016482}" destId="{6EF07F0D-DA05-4844-9169-86520460099D}" srcOrd="4" destOrd="0" parTransId="{01777D21-E84F-4C95-BC80-138148F68B7E}" sibTransId="{C2C8AF27-2D7B-430C-8278-499CA0E4F4CD}"/>
    <dgm:cxn modelId="{2B9FB2AC-DC9D-9B46-88B4-BC717FC3BB19}" type="presOf" srcId="{46588763-3AF7-41AF-9F8C-FD0E9FA736D7}" destId="{0EB59D3A-9287-3C47-BC1D-A2924FFCE81B}" srcOrd="0" destOrd="0" presId="urn:microsoft.com/office/officeart/2005/8/layout/vList2"/>
    <dgm:cxn modelId="{3FFEA4B5-AD1D-8A4D-ADB1-5184B8E344CC}" type="presOf" srcId="{8B67664F-6934-4911-9B03-4163E878E550}" destId="{950CB3EE-C346-AA49-B2C2-D62D9A547A4C}" srcOrd="0" destOrd="0" presId="urn:microsoft.com/office/officeart/2005/8/layout/vList2"/>
    <dgm:cxn modelId="{88107EC1-D8A1-494D-B740-580CEC7823E6}" srcId="{910CE2A5-5B8B-4E88-86D9-529EDF016482}" destId="{46588763-3AF7-41AF-9F8C-FD0E9FA736D7}" srcOrd="0" destOrd="0" parTransId="{11AA39D9-F84D-4313-A064-C4BF2A4BA0E1}" sibTransId="{DF9A57E8-748D-4D33-BB9A-BB176328C229}"/>
    <dgm:cxn modelId="{C9A8E9E5-B500-4F5F-BCE2-9D3DB51844EB}" srcId="{8B67664F-6934-4911-9B03-4163E878E550}" destId="{910CE2A5-5B8B-4E88-86D9-529EDF016482}" srcOrd="1" destOrd="0" parTransId="{B52D16B1-25EB-4D95-B93D-DD8B514FBBC4}" sibTransId="{D390ED76-F41B-4278-BA20-C2606A149475}"/>
    <dgm:cxn modelId="{FE3F4CF3-0844-A340-BD20-3B839EC8ABF4}" type="presOf" srcId="{EEA2B5B7-426A-43E9-ABDF-98B14FCDFAFF}" destId="{0EB59D3A-9287-3C47-BC1D-A2924FFCE81B}" srcOrd="0" destOrd="3" presId="urn:microsoft.com/office/officeart/2005/8/layout/vList2"/>
    <dgm:cxn modelId="{6D0942D0-46E4-B947-9404-925487881FA9}" type="presParOf" srcId="{950CB3EE-C346-AA49-B2C2-D62D9A547A4C}" destId="{2E354D7D-9399-1746-A8E3-9B0C687A1352}" srcOrd="0" destOrd="0" presId="urn:microsoft.com/office/officeart/2005/8/layout/vList2"/>
    <dgm:cxn modelId="{F86653FD-FA2B-6444-B02D-7237872D3580}" type="presParOf" srcId="{950CB3EE-C346-AA49-B2C2-D62D9A547A4C}" destId="{F968D592-AE83-4940-BCFA-EEEA381FF2AF}" srcOrd="1" destOrd="0" presId="urn:microsoft.com/office/officeart/2005/8/layout/vList2"/>
    <dgm:cxn modelId="{043BDCF6-20AB-6C4E-9024-988D9722A8D1}" type="presParOf" srcId="{950CB3EE-C346-AA49-B2C2-D62D9A547A4C}" destId="{177FC02D-EA38-E04F-81F1-45228589ECFC}" srcOrd="2" destOrd="0" presId="urn:microsoft.com/office/officeart/2005/8/layout/vList2"/>
    <dgm:cxn modelId="{591EB98D-2D68-9E41-8368-EEE57FB60586}" type="presParOf" srcId="{950CB3EE-C346-AA49-B2C2-D62D9A547A4C}" destId="{0EB59D3A-9287-3C47-BC1D-A2924FFCE81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6E1BC3-2C75-D646-935A-AD95F372DD68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0DF146-41D5-CF4B-B261-E452893CC3BC}">
      <dgm:prSet/>
      <dgm:spPr/>
      <dgm:t>
        <a:bodyPr/>
        <a:lstStyle/>
        <a:p>
          <a:r>
            <a:rPr lang="en-US" dirty="0"/>
            <a:t>No consensus on normative starting point; or end points</a:t>
          </a:r>
        </a:p>
      </dgm:t>
    </dgm:pt>
    <dgm:pt modelId="{9F03095A-42A1-F74C-BD27-CCA68CA1B28D}" type="parTrans" cxnId="{EEAF1B2B-37E5-0B48-A46C-80B8EE075209}">
      <dgm:prSet/>
      <dgm:spPr/>
      <dgm:t>
        <a:bodyPr/>
        <a:lstStyle/>
        <a:p>
          <a:endParaRPr lang="en-US"/>
        </a:p>
      </dgm:t>
    </dgm:pt>
    <dgm:pt modelId="{9FDE55AE-1534-5D41-9F81-B8BEFBD7C5F8}" type="sibTrans" cxnId="{EEAF1B2B-37E5-0B48-A46C-80B8EE075209}">
      <dgm:prSet/>
      <dgm:spPr/>
      <dgm:t>
        <a:bodyPr/>
        <a:lstStyle/>
        <a:p>
          <a:endParaRPr lang="en-US"/>
        </a:p>
      </dgm:t>
    </dgm:pt>
    <dgm:pt modelId="{055E02D6-2CBA-CF47-987D-A087CF33D2EC}">
      <dgm:prSet/>
      <dgm:spPr/>
      <dgm:t>
        <a:bodyPr/>
        <a:lstStyle/>
        <a:p>
          <a:r>
            <a:rPr lang="en-US"/>
            <a:t>Translation of norms to measurable categories varies</a:t>
          </a:r>
        </a:p>
      </dgm:t>
    </dgm:pt>
    <dgm:pt modelId="{427F1496-E1AD-F84D-A529-D46720B0EA9B}" type="parTrans" cxnId="{888E4A1B-D5D0-B449-82AA-24BFB70CD0B5}">
      <dgm:prSet/>
      <dgm:spPr/>
      <dgm:t>
        <a:bodyPr/>
        <a:lstStyle/>
        <a:p>
          <a:endParaRPr lang="en-US"/>
        </a:p>
      </dgm:t>
    </dgm:pt>
    <dgm:pt modelId="{52C5215E-D451-F143-9599-5D39D8C71FDA}" type="sibTrans" cxnId="{888E4A1B-D5D0-B449-82AA-24BFB70CD0B5}">
      <dgm:prSet/>
      <dgm:spPr/>
      <dgm:t>
        <a:bodyPr/>
        <a:lstStyle/>
        <a:p>
          <a:endParaRPr lang="en-US"/>
        </a:p>
      </dgm:t>
    </dgm:pt>
    <dgm:pt modelId="{C255FF62-99A6-CC49-8BDB-15DCCC30ED56}">
      <dgm:prSet/>
      <dgm:spPr/>
      <dgm:t>
        <a:bodyPr/>
        <a:lstStyle/>
        <a:p>
          <a:r>
            <a:rPr lang="en-US" dirty="0"/>
            <a:t>Increasing specialization; platform as a nexus point for rationalizing process</a:t>
          </a:r>
        </a:p>
      </dgm:t>
    </dgm:pt>
    <dgm:pt modelId="{7C01B8CE-E61C-9341-9949-1C7999CC03FE}" type="parTrans" cxnId="{A996A181-2F4B-434A-B2F4-A70E4B325EEE}">
      <dgm:prSet/>
      <dgm:spPr/>
      <dgm:t>
        <a:bodyPr/>
        <a:lstStyle/>
        <a:p>
          <a:endParaRPr lang="en-US"/>
        </a:p>
      </dgm:t>
    </dgm:pt>
    <dgm:pt modelId="{96786E79-A36A-1C49-A8AD-6343DAB709FC}" type="sibTrans" cxnId="{A996A181-2F4B-434A-B2F4-A70E4B325EEE}">
      <dgm:prSet/>
      <dgm:spPr/>
      <dgm:t>
        <a:bodyPr/>
        <a:lstStyle/>
        <a:p>
          <a:endParaRPr lang="en-US"/>
        </a:p>
      </dgm:t>
    </dgm:pt>
    <dgm:pt modelId="{BAB0F8F5-C948-304D-A927-AC41DF8E5EB9}">
      <dgm:prSet/>
      <dgm:spPr/>
      <dgm:t>
        <a:bodyPr/>
        <a:lstStyle/>
        <a:p>
          <a:r>
            <a:rPr lang="en-US"/>
            <a:t>Data collection, analytics undertaken by different partners</a:t>
          </a:r>
        </a:p>
      </dgm:t>
    </dgm:pt>
    <dgm:pt modelId="{FAE202EC-B3E5-0B4B-B1DF-0AEF8E4689DC}" type="parTrans" cxnId="{38FE4072-C1B6-BE40-91AA-7D67A5BA533D}">
      <dgm:prSet/>
      <dgm:spPr/>
      <dgm:t>
        <a:bodyPr/>
        <a:lstStyle/>
        <a:p>
          <a:endParaRPr lang="en-US"/>
        </a:p>
      </dgm:t>
    </dgm:pt>
    <dgm:pt modelId="{509A14A7-BA86-6D4E-8BC2-D1D9A75385CE}" type="sibTrans" cxnId="{38FE4072-C1B6-BE40-91AA-7D67A5BA533D}">
      <dgm:prSet/>
      <dgm:spPr/>
      <dgm:t>
        <a:bodyPr/>
        <a:lstStyle/>
        <a:p>
          <a:endParaRPr lang="en-US"/>
        </a:p>
      </dgm:t>
    </dgm:pt>
    <dgm:pt modelId="{040234F3-4185-8C4E-8D4E-28E5B5AC7A7D}">
      <dgm:prSet/>
      <dgm:spPr/>
      <dgm:t>
        <a:bodyPr/>
        <a:lstStyle/>
        <a:p>
          <a:r>
            <a:rPr lang="en-US"/>
            <a:t>Networked production including financing, production, distribution elements </a:t>
          </a:r>
        </a:p>
      </dgm:t>
    </dgm:pt>
    <dgm:pt modelId="{81D4C271-CCC2-5D43-BF0C-2E29B0C42A7A}" type="parTrans" cxnId="{3043F33D-4BC2-F542-9433-F93799753D2F}">
      <dgm:prSet/>
      <dgm:spPr/>
      <dgm:t>
        <a:bodyPr/>
        <a:lstStyle/>
        <a:p>
          <a:endParaRPr lang="en-US"/>
        </a:p>
      </dgm:t>
    </dgm:pt>
    <dgm:pt modelId="{071231B5-1DD0-AF48-A79D-4D704E7769A6}" type="sibTrans" cxnId="{3043F33D-4BC2-F542-9433-F93799753D2F}">
      <dgm:prSet/>
      <dgm:spPr/>
      <dgm:t>
        <a:bodyPr/>
        <a:lstStyle/>
        <a:p>
          <a:endParaRPr lang="en-US"/>
        </a:p>
      </dgm:t>
    </dgm:pt>
    <dgm:pt modelId="{55A2C884-8C2F-3442-9F83-CE67DB29B7A8}">
      <dgm:prSet/>
      <dgm:spPr/>
      <dgm:t>
        <a:bodyPr/>
        <a:lstStyle/>
        <a:p>
          <a:r>
            <a:rPr lang="en-US" dirty="0"/>
            <a:t>Platforms as mediums of consumption and production of ratings</a:t>
          </a:r>
        </a:p>
      </dgm:t>
    </dgm:pt>
    <dgm:pt modelId="{52616A9E-6718-5A49-B36C-534E670CB310}" type="parTrans" cxnId="{B286AF9F-CFA3-6B49-AABA-EF4A729C1111}">
      <dgm:prSet/>
      <dgm:spPr/>
      <dgm:t>
        <a:bodyPr/>
        <a:lstStyle/>
        <a:p>
          <a:endParaRPr lang="en-US"/>
        </a:p>
      </dgm:t>
    </dgm:pt>
    <dgm:pt modelId="{F563D4D5-23BC-2142-B8CA-110568F21A54}" type="sibTrans" cxnId="{B286AF9F-CFA3-6B49-AABA-EF4A729C1111}">
      <dgm:prSet/>
      <dgm:spPr/>
      <dgm:t>
        <a:bodyPr/>
        <a:lstStyle/>
        <a:p>
          <a:endParaRPr lang="en-US"/>
        </a:p>
      </dgm:t>
    </dgm:pt>
    <dgm:pt modelId="{1FC9FEA0-4189-7846-A509-A3636DDBD032}">
      <dgm:prSet/>
      <dgm:spPr/>
      <dgm:t>
        <a:bodyPr/>
        <a:lstStyle/>
        <a:p>
          <a:r>
            <a:rPr lang="en-US" dirty="0"/>
            <a:t>Data, analytics, algorithmic judgment as property</a:t>
          </a:r>
        </a:p>
      </dgm:t>
    </dgm:pt>
    <dgm:pt modelId="{DD8D7566-BFD8-1342-A55E-3A21B33FD4BD}" type="parTrans" cxnId="{3BC6FE2E-91DC-DF47-8794-8E335D0C0648}">
      <dgm:prSet/>
      <dgm:spPr/>
    </dgm:pt>
    <dgm:pt modelId="{9A1C2C47-3D9B-894D-AA4C-2C5FF51E8A7F}" type="sibTrans" cxnId="{3BC6FE2E-91DC-DF47-8794-8E335D0C0648}">
      <dgm:prSet/>
      <dgm:spPr/>
    </dgm:pt>
    <dgm:pt modelId="{C0806563-7176-664C-BAEB-37DE924A7B29}" type="pres">
      <dgm:prSet presAssocID="{336E1BC3-2C75-D646-935A-AD95F372DD68}" presName="linear" presStyleCnt="0">
        <dgm:presLayoutVars>
          <dgm:animLvl val="lvl"/>
          <dgm:resizeHandles val="exact"/>
        </dgm:presLayoutVars>
      </dgm:prSet>
      <dgm:spPr/>
    </dgm:pt>
    <dgm:pt modelId="{7F103340-EA50-1D46-B0E9-71DEF64595EF}" type="pres">
      <dgm:prSet presAssocID="{8D0DF146-41D5-CF4B-B261-E452893CC3B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D7FCA94-3BC0-5547-891E-4187464B5237}" type="pres">
      <dgm:prSet presAssocID="{9FDE55AE-1534-5D41-9F81-B8BEFBD7C5F8}" presName="spacer" presStyleCnt="0"/>
      <dgm:spPr/>
    </dgm:pt>
    <dgm:pt modelId="{76141836-8BB3-644B-ACAE-697BF7C77714}" type="pres">
      <dgm:prSet presAssocID="{055E02D6-2CBA-CF47-987D-A087CF33D2E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096B8B7-2932-E14C-8778-5E50D41EF885}" type="pres">
      <dgm:prSet presAssocID="{52C5215E-D451-F143-9599-5D39D8C71FDA}" presName="spacer" presStyleCnt="0"/>
      <dgm:spPr/>
    </dgm:pt>
    <dgm:pt modelId="{B1D13058-8690-8940-A33B-0E2A2BF1713B}" type="pres">
      <dgm:prSet presAssocID="{C255FF62-99A6-CC49-8BDB-15DCCC30ED5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3F978FF-1AB7-B441-A0EC-061E91221A68}" type="pres">
      <dgm:prSet presAssocID="{96786E79-A36A-1C49-A8AD-6343DAB709FC}" presName="spacer" presStyleCnt="0"/>
      <dgm:spPr/>
    </dgm:pt>
    <dgm:pt modelId="{A63BCFB2-0FAD-D340-9BDA-EC695FEA0975}" type="pres">
      <dgm:prSet presAssocID="{BAB0F8F5-C948-304D-A927-AC41DF8E5EB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F7A4697-1FA7-A246-83D8-C24FD2EA02EE}" type="pres">
      <dgm:prSet presAssocID="{509A14A7-BA86-6D4E-8BC2-D1D9A75385CE}" presName="spacer" presStyleCnt="0"/>
      <dgm:spPr/>
    </dgm:pt>
    <dgm:pt modelId="{9CFA8084-295A-CA4B-BC6B-88825C2DDB95}" type="pres">
      <dgm:prSet presAssocID="{040234F3-4185-8C4E-8D4E-28E5B5AC7A7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0E823BF-9572-5C4B-8175-C62DB31AAD1C}" type="pres">
      <dgm:prSet presAssocID="{071231B5-1DD0-AF48-A79D-4D704E7769A6}" presName="spacer" presStyleCnt="0"/>
      <dgm:spPr/>
    </dgm:pt>
    <dgm:pt modelId="{74AC986D-24F0-5F47-ACE9-1D95F56A81A5}" type="pres">
      <dgm:prSet presAssocID="{55A2C884-8C2F-3442-9F83-CE67DB29B7A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A02341E-A453-984A-A91C-C689B2136071}" type="pres">
      <dgm:prSet presAssocID="{F563D4D5-23BC-2142-B8CA-110568F21A54}" presName="spacer" presStyleCnt="0"/>
      <dgm:spPr/>
    </dgm:pt>
    <dgm:pt modelId="{314845B3-9201-9C4E-9A98-5368DF7FC4EA}" type="pres">
      <dgm:prSet presAssocID="{1FC9FEA0-4189-7846-A509-A3636DDBD03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CC41F14-2A0E-1E4D-8E48-CDD120C9E0DD}" type="presOf" srcId="{055E02D6-2CBA-CF47-987D-A087CF33D2EC}" destId="{76141836-8BB3-644B-ACAE-697BF7C77714}" srcOrd="0" destOrd="0" presId="urn:microsoft.com/office/officeart/2005/8/layout/vList2"/>
    <dgm:cxn modelId="{69296919-33E9-C642-84B9-8C53B89E6BCE}" type="presOf" srcId="{55A2C884-8C2F-3442-9F83-CE67DB29B7A8}" destId="{74AC986D-24F0-5F47-ACE9-1D95F56A81A5}" srcOrd="0" destOrd="0" presId="urn:microsoft.com/office/officeart/2005/8/layout/vList2"/>
    <dgm:cxn modelId="{888E4A1B-D5D0-B449-82AA-24BFB70CD0B5}" srcId="{336E1BC3-2C75-D646-935A-AD95F372DD68}" destId="{055E02D6-2CBA-CF47-987D-A087CF33D2EC}" srcOrd="1" destOrd="0" parTransId="{427F1496-E1AD-F84D-A529-D46720B0EA9B}" sibTransId="{52C5215E-D451-F143-9599-5D39D8C71FDA}"/>
    <dgm:cxn modelId="{EEAF1B2B-37E5-0B48-A46C-80B8EE075209}" srcId="{336E1BC3-2C75-D646-935A-AD95F372DD68}" destId="{8D0DF146-41D5-CF4B-B261-E452893CC3BC}" srcOrd="0" destOrd="0" parTransId="{9F03095A-42A1-F74C-BD27-CCA68CA1B28D}" sibTransId="{9FDE55AE-1534-5D41-9F81-B8BEFBD7C5F8}"/>
    <dgm:cxn modelId="{3BC6FE2E-91DC-DF47-8794-8E335D0C0648}" srcId="{336E1BC3-2C75-D646-935A-AD95F372DD68}" destId="{1FC9FEA0-4189-7846-A509-A3636DDBD032}" srcOrd="6" destOrd="0" parTransId="{DD8D7566-BFD8-1342-A55E-3A21B33FD4BD}" sibTransId="{9A1C2C47-3D9B-894D-AA4C-2C5FF51E8A7F}"/>
    <dgm:cxn modelId="{C08ECC39-D979-C848-AFB1-96C425DC530B}" type="presOf" srcId="{BAB0F8F5-C948-304D-A927-AC41DF8E5EB9}" destId="{A63BCFB2-0FAD-D340-9BDA-EC695FEA0975}" srcOrd="0" destOrd="0" presId="urn:microsoft.com/office/officeart/2005/8/layout/vList2"/>
    <dgm:cxn modelId="{3043F33D-4BC2-F542-9433-F93799753D2F}" srcId="{336E1BC3-2C75-D646-935A-AD95F372DD68}" destId="{040234F3-4185-8C4E-8D4E-28E5B5AC7A7D}" srcOrd="4" destOrd="0" parTransId="{81D4C271-CCC2-5D43-BF0C-2E29B0C42A7A}" sibTransId="{071231B5-1DD0-AF48-A79D-4D704E7769A6}"/>
    <dgm:cxn modelId="{38FE4072-C1B6-BE40-91AA-7D67A5BA533D}" srcId="{336E1BC3-2C75-D646-935A-AD95F372DD68}" destId="{BAB0F8F5-C948-304D-A927-AC41DF8E5EB9}" srcOrd="3" destOrd="0" parTransId="{FAE202EC-B3E5-0B4B-B1DF-0AEF8E4689DC}" sibTransId="{509A14A7-BA86-6D4E-8BC2-D1D9A75385CE}"/>
    <dgm:cxn modelId="{8CAA7D78-6511-D84E-B93B-C5767D2822B4}" type="presOf" srcId="{1FC9FEA0-4189-7846-A509-A3636DDBD032}" destId="{314845B3-9201-9C4E-9A98-5368DF7FC4EA}" srcOrd="0" destOrd="0" presId="urn:microsoft.com/office/officeart/2005/8/layout/vList2"/>
    <dgm:cxn modelId="{B1734E7F-67D2-884A-AAEE-91D030D58A89}" type="presOf" srcId="{336E1BC3-2C75-D646-935A-AD95F372DD68}" destId="{C0806563-7176-664C-BAEB-37DE924A7B29}" srcOrd="0" destOrd="0" presId="urn:microsoft.com/office/officeart/2005/8/layout/vList2"/>
    <dgm:cxn modelId="{A996A181-2F4B-434A-B2F4-A70E4B325EEE}" srcId="{336E1BC3-2C75-D646-935A-AD95F372DD68}" destId="{C255FF62-99A6-CC49-8BDB-15DCCC30ED56}" srcOrd="2" destOrd="0" parTransId="{7C01B8CE-E61C-9341-9949-1C7999CC03FE}" sibTransId="{96786E79-A36A-1C49-A8AD-6343DAB709FC}"/>
    <dgm:cxn modelId="{5DC52A96-9250-C746-BFB0-7F3FFFB683C6}" type="presOf" srcId="{8D0DF146-41D5-CF4B-B261-E452893CC3BC}" destId="{7F103340-EA50-1D46-B0E9-71DEF64595EF}" srcOrd="0" destOrd="0" presId="urn:microsoft.com/office/officeart/2005/8/layout/vList2"/>
    <dgm:cxn modelId="{B286AF9F-CFA3-6B49-AABA-EF4A729C1111}" srcId="{336E1BC3-2C75-D646-935A-AD95F372DD68}" destId="{55A2C884-8C2F-3442-9F83-CE67DB29B7A8}" srcOrd="5" destOrd="0" parTransId="{52616A9E-6718-5A49-B36C-534E670CB310}" sibTransId="{F563D4D5-23BC-2142-B8CA-110568F21A54}"/>
    <dgm:cxn modelId="{367125B6-300F-E24D-8A31-0B0D9FF7DED7}" type="presOf" srcId="{040234F3-4185-8C4E-8D4E-28E5B5AC7A7D}" destId="{9CFA8084-295A-CA4B-BC6B-88825C2DDB95}" srcOrd="0" destOrd="0" presId="urn:microsoft.com/office/officeart/2005/8/layout/vList2"/>
    <dgm:cxn modelId="{2F5A04D2-8AB8-9A46-8E55-CD6C3449E601}" type="presOf" srcId="{C255FF62-99A6-CC49-8BDB-15DCCC30ED56}" destId="{B1D13058-8690-8940-A33B-0E2A2BF1713B}" srcOrd="0" destOrd="0" presId="urn:microsoft.com/office/officeart/2005/8/layout/vList2"/>
    <dgm:cxn modelId="{45ADC15D-C1F1-734F-8223-0F542FA49684}" type="presParOf" srcId="{C0806563-7176-664C-BAEB-37DE924A7B29}" destId="{7F103340-EA50-1D46-B0E9-71DEF64595EF}" srcOrd="0" destOrd="0" presId="urn:microsoft.com/office/officeart/2005/8/layout/vList2"/>
    <dgm:cxn modelId="{0F98C8F2-94D0-834C-BB98-516B95C3DD96}" type="presParOf" srcId="{C0806563-7176-664C-BAEB-37DE924A7B29}" destId="{0D7FCA94-3BC0-5547-891E-4187464B5237}" srcOrd="1" destOrd="0" presId="urn:microsoft.com/office/officeart/2005/8/layout/vList2"/>
    <dgm:cxn modelId="{FC3AF4AD-A155-F742-B79A-AF97DE6EA80A}" type="presParOf" srcId="{C0806563-7176-664C-BAEB-37DE924A7B29}" destId="{76141836-8BB3-644B-ACAE-697BF7C77714}" srcOrd="2" destOrd="0" presId="urn:microsoft.com/office/officeart/2005/8/layout/vList2"/>
    <dgm:cxn modelId="{C43CCB7F-8388-3445-AC1A-B3774606B864}" type="presParOf" srcId="{C0806563-7176-664C-BAEB-37DE924A7B29}" destId="{2096B8B7-2932-E14C-8778-5E50D41EF885}" srcOrd="3" destOrd="0" presId="urn:microsoft.com/office/officeart/2005/8/layout/vList2"/>
    <dgm:cxn modelId="{EA48001D-1504-494D-86D2-B93D17C835E4}" type="presParOf" srcId="{C0806563-7176-664C-BAEB-37DE924A7B29}" destId="{B1D13058-8690-8940-A33B-0E2A2BF1713B}" srcOrd="4" destOrd="0" presId="urn:microsoft.com/office/officeart/2005/8/layout/vList2"/>
    <dgm:cxn modelId="{6877C99E-3A11-E345-86A3-FE78CED3841D}" type="presParOf" srcId="{C0806563-7176-664C-BAEB-37DE924A7B29}" destId="{E3F978FF-1AB7-B441-A0EC-061E91221A68}" srcOrd="5" destOrd="0" presId="urn:microsoft.com/office/officeart/2005/8/layout/vList2"/>
    <dgm:cxn modelId="{483613DF-B41A-BB40-8595-B5BD3712F445}" type="presParOf" srcId="{C0806563-7176-664C-BAEB-37DE924A7B29}" destId="{A63BCFB2-0FAD-D340-9BDA-EC695FEA0975}" srcOrd="6" destOrd="0" presId="urn:microsoft.com/office/officeart/2005/8/layout/vList2"/>
    <dgm:cxn modelId="{9F21346F-E6E6-6D41-84AB-A96D9BE09852}" type="presParOf" srcId="{C0806563-7176-664C-BAEB-37DE924A7B29}" destId="{1F7A4697-1FA7-A246-83D8-C24FD2EA02EE}" srcOrd="7" destOrd="0" presId="urn:microsoft.com/office/officeart/2005/8/layout/vList2"/>
    <dgm:cxn modelId="{093BD7FE-7EA3-6A4D-B254-DE5B4A7D7097}" type="presParOf" srcId="{C0806563-7176-664C-BAEB-37DE924A7B29}" destId="{9CFA8084-295A-CA4B-BC6B-88825C2DDB95}" srcOrd="8" destOrd="0" presId="urn:microsoft.com/office/officeart/2005/8/layout/vList2"/>
    <dgm:cxn modelId="{5E3A62F9-6B0E-EB49-B558-46F352434FD6}" type="presParOf" srcId="{C0806563-7176-664C-BAEB-37DE924A7B29}" destId="{60E823BF-9572-5C4B-8175-C62DB31AAD1C}" srcOrd="9" destOrd="0" presId="urn:microsoft.com/office/officeart/2005/8/layout/vList2"/>
    <dgm:cxn modelId="{49DF09ED-D382-6E47-81F2-09ACA14D8218}" type="presParOf" srcId="{C0806563-7176-664C-BAEB-37DE924A7B29}" destId="{74AC986D-24F0-5F47-ACE9-1D95F56A81A5}" srcOrd="10" destOrd="0" presId="urn:microsoft.com/office/officeart/2005/8/layout/vList2"/>
    <dgm:cxn modelId="{055E9679-C8EE-3045-9697-FA0773BD8F69}" type="presParOf" srcId="{C0806563-7176-664C-BAEB-37DE924A7B29}" destId="{0A02341E-A453-984A-A91C-C689B2136071}" srcOrd="11" destOrd="0" presId="urn:microsoft.com/office/officeart/2005/8/layout/vList2"/>
    <dgm:cxn modelId="{AEE49E28-3D20-3A42-9305-4445014BCA39}" type="presParOf" srcId="{C0806563-7176-664C-BAEB-37DE924A7B29}" destId="{314845B3-9201-9C4E-9A98-5368DF7FC4E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26D08-F3A1-914D-8233-5206C3D38A42}">
      <dsp:nvSpPr>
        <dsp:cNvPr id="0" name=""/>
        <dsp:cNvSpPr/>
      </dsp:nvSpPr>
      <dsp:spPr>
        <a:xfrm>
          <a:off x="0" y="67714"/>
          <a:ext cx="10515600" cy="527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Examines the rise of algorithmic systems in the context of business and human rights.  </a:t>
          </a:r>
        </a:p>
      </dsp:txBody>
      <dsp:txXfrm>
        <a:off x="25759" y="93473"/>
        <a:ext cx="10464082" cy="476152"/>
      </dsp:txXfrm>
    </dsp:sp>
    <dsp:sp modelId="{8743B4B5-ED76-524C-BC25-6BF55B94F744}">
      <dsp:nvSpPr>
        <dsp:cNvPr id="0" name=""/>
        <dsp:cNvSpPr/>
      </dsp:nvSpPr>
      <dsp:spPr>
        <a:xfrm>
          <a:off x="0" y="595384"/>
          <a:ext cx="10515600" cy="129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Systems of data driven governance (and social credit type) systems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Exam the landscape of such algorithmic private legal systems as it has developed to date by considering the extent to which a rating or algorithmic system has been emerging around recent national efforts to combat human trafficking through so-called Modern Slavery and Supply Chain Due Diligence legal regimes and international norms. </a:t>
          </a:r>
        </a:p>
      </dsp:txBody>
      <dsp:txXfrm>
        <a:off x="0" y="595384"/>
        <a:ext cx="10515600" cy="1297890"/>
      </dsp:txXfrm>
    </dsp:sp>
    <dsp:sp modelId="{91C6CEB6-2669-B843-8292-6853A80776CB}">
      <dsp:nvSpPr>
        <dsp:cNvPr id="0" name=""/>
        <dsp:cNvSpPr/>
      </dsp:nvSpPr>
      <dsp:spPr>
        <a:xfrm>
          <a:off x="0" y="1893274"/>
          <a:ext cx="10515600" cy="527670"/>
        </a:xfrm>
        <a:prstGeom prst="round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Section 1 Context for framing algorithmic law.  </a:t>
          </a:r>
        </a:p>
      </dsp:txBody>
      <dsp:txXfrm>
        <a:off x="25759" y="1919033"/>
        <a:ext cx="10464082" cy="476152"/>
      </dsp:txXfrm>
    </dsp:sp>
    <dsp:sp modelId="{165CCB34-B1A0-024C-BDF9-BEB378816DF5}">
      <dsp:nvSpPr>
        <dsp:cNvPr id="0" name=""/>
        <dsp:cNvSpPr/>
      </dsp:nvSpPr>
      <dsp:spPr>
        <a:xfrm>
          <a:off x="0" y="2420944"/>
          <a:ext cx="10515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Algorithmic law at the nexus point of a number of critical contemporary trends.  </a:t>
          </a:r>
        </a:p>
      </dsp:txBody>
      <dsp:txXfrm>
        <a:off x="0" y="2420944"/>
        <a:ext cx="10515600" cy="364320"/>
      </dsp:txXfrm>
    </dsp:sp>
    <dsp:sp modelId="{A3A2F15A-F2D2-274A-B360-75FB8A0F8D8C}">
      <dsp:nvSpPr>
        <dsp:cNvPr id="0" name=""/>
        <dsp:cNvSpPr/>
      </dsp:nvSpPr>
      <dsp:spPr>
        <a:xfrm>
          <a:off x="0" y="2785264"/>
          <a:ext cx="10515600" cy="527670"/>
        </a:xfrm>
        <a:prstGeom prst="round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Section 2: Contemporary Application through Ratings Systems. </a:t>
          </a:r>
        </a:p>
      </dsp:txBody>
      <dsp:txXfrm>
        <a:off x="25759" y="2811023"/>
        <a:ext cx="10464082" cy="476152"/>
      </dsp:txXfrm>
    </dsp:sp>
    <dsp:sp modelId="{319FCBF1-F8A5-7149-A5A8-B53C475212D9}">
      <dsp:nvSpPr>
        <dsp:cNvPr id="0" name=""/>
        <dsp:cNvSpPr/>
      </dsp:nvSpPr>
      <dsp:spPr>
        <a:xfrm>
          <a:off x="0" y="3312934"/>
          <a:ext cx="10515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Focus on the development and use of modern slavery and forced labor ratings systems</a:t>
          </a:r>
        </a:p>
      </dsp:txBody>
      <dsp:txXfrm>
        <a:off x="0" y="3312934"/>
        <a:ext cx="10515600" cy="364320"/>
      </dsp:txXfrm>
    </dsp:sp>
    <dsp:sp modelId="{4FDA695D-D839-1D42-90A1-0C2BCD19076C}">
      <dsp:nvSpPr>
        <dsp:cNvPr id="0" name=""/>
        <dsp:cNvSpPr/>
      </dsp:nvSpPr>
      <dsp:spPr>
        <a:xfrm>
          <a:off x="0" y="3677254"/>
          <a:ext cx="10515600" cy="52767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Section 3 Ramifications for liberal democratic orders and the constitution of law. </a:t>
          </a:r>
        </a:p>
      </dsp:txBody>
      <dsp:txXfrm>
        <a:off x="25759" y="3703013"/>
        <a:ext cx="10464082" cy="476152"/>
      </dsp:txXfrm>
    </dsp:sp>
    <dsp:sp modelId="{A100FC52-B3BA-8A47-ADE7-389867BC0A93}">
      <dsp:nvSpPr>
        <dsp:cNvPr id="0" name=""/>
        <dsp:cNvSpPr/>
      </dsp:nvSpPr>
      <dsp:spPr>
        <a:xfrm>
          <a:off x="0" y="4204924"/>
          <a:ext cx="10515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Among the more relevant are those tied to issues of privacy, of the integrity of data, and on transparency. </a:t>
          </a:r>
        </a:p>
      </dsp:txBody>
      <dsp:txXfrm>
        <a:off x="0" y="4204924"/>
        <a:ext cx="10515600" cy="364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40169-65C3-1042-91FB-389D60E01474}">
      <dsp:nvSpPr>
        <dsp:cNvPr id="0" name=""/>
        <dsp:cNvSpPr/>
      </dsp:nvSpPr>
      <dsp:spPr>
        <a:xfrm>
          <a:off x="0" y="170427"/>
          <a:ext cx="2659270" cy="15955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Normative principles of enterprise law and operations limited incorporation of human rights and sustainability absent direct compulsion</a:t>
          </a:r>
        </a:p>
      </dsp:txBody>
      <dsp:txXfrm>
        <a:off x="0" y="170427"/>
        <a:ext cx="2659270" cy="1595562"/>
      </dsp:txXfrm>
    </dsp:sp>
    <dsp:sp modelId="{9A2E128F-0D21-DC4F-B167-C08B11C1D75C}">
      <dsp:nvSpPr>
        <dsp:cNvPr id="0" name=""/>
        <dsp:cNvSpPr/>
      </dsp:nvSpPr>
      <dsp:spPr>
        <a:xfrm>
          <a:off x="2925197" y="170427"/>
          <a:ext cx="2659270" cy="1595562"/>
        </a:xfrm>
        <a:prstGeom prst="rec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Direct compulsion was in turn limited by the territorial principle of domestic legal orders</a:t>
          </a:r>
        </a:p>
      </dsp:txBody>
      <dsp:txXfrm>
        <a:off x="2925197" y="170427"/>
        <a:ext cx="2659270" cy="1595562"/>
      </dsp:txXfrm>
    </dsp:sp>
    <dsp:sp modelId="{BFB4691E-7DFC-CD44-AEE1-194C52D9E3A4}">
      <dsp:nvSpPr>
        <dsp:cNvPr id="0" name=""/>
        <dsp:cNvSpPr/>
      </dsp:nvSpPr>
      <dsp:spPr>
        <a:xfrm>
          <a:off x="5850394" y="170427"/>
          <a:ext cx="2659270" cy="1595562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Soft law measures have not filed the gap to the satisfaction of influence drivers</a:t>
          </a:r>
        </a:p>
      </dsp:txBody>
      <dsp:txXfrm>
        <a:off x="5850394" y="170427"/>
        <a:ext cx="2659270" cy="1595562"/>
      </dsp:txXfrm>
    </dsp:sp>
    <dsp:sp modelId="{0FA9D4A7-1BBB-E042-BCD3-F827E7EA25E0}">
      <dsp:nvSpPr>
        <dsp:cNvPr id="0" name=""/>
        <dsp:cNvSpPr/>
      </dsp:nvSpPr>
      <dsp:spPr>
        <a:xfrm>
          <a:off x="0" y="2031916"/>
          <a:ext cx="2659270" cy="1595562"/>
        </a:xfrm>
        <a:prstGeom prst="rect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International hard law effort failures mimicking the failures of the human rights project as a legal normative project</a:t>
          </a:r>
        </a:p>
      </dsp:txBody>
      <dsp:txXfrm>
        <a:off x="0" y="2031916"/>
        <a:ext cx="2659270" cy="1595562"/>
      </dsp:txXfrm>
    </dsp:sp>
    <dsp:sp modelId="{74603BF8-73EA-934A-84F0-37DF3060BA87}">
      <dsp:nvSpPr>
        <dsp:cNvPr id="0" name=""/>
        <dsp:cNvSpPr/>
      </dsp:nvSpPr>
      <dsp:spPr>
        <a:xfrm>
          <a:off x="2925197" y="2031916"/>
          <a:ext cx="2659270" cy="159556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Fracture as well on the meaning and objectives of law</a:t>
          </a:r>
        </a:p>
      </dsp:txBody>
      <dsp:txXfrm>
        <a:off x="2925197" y="2031916"/>
        <a:ext cx="2659270" cy="1595562"/>
      </dsp:txXfrm>
    </dsp:sp>
    <dsp:sp modelId="{9EA2FE86-B8B8-8A4F-8A24-CA60D1E539A8}">
      <dsp:nvSpPr>
        <dsp:cNvPr id="0" name=""/>
        <dsp:cNvSpPr/>
      </dsp:nvSpPr>
      <dsp:spPr>
        <a:xfrm>
          <a:off x="5850394" y="2031916"/>
          <a:ext cx="2659270" cy="1595562"/>
        </a:xfrm>
        <a:prstGeom prst="rec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Operational gaps</a:t>
          </a:r>
          <a:r>
            <a:rPr lang="en-US" sz="1400" b="1" kern="1200" dirty="0"/>
            <a:t>: Traditional legal mechanisms detached from systems of discretion based administrative behavior management through law</a:t>
          </a:r>
        </a:p>
      </dsp:txBody>
      <dsp:txXfrm>
        <a:off x="5850394" y="2031916"/>
        <a:ext cx="2659270" cy="1595562"/>
      </dsp:txXfrm>
    </dsp:sp>
    <dsp:sp modelId="{48B66945-354E-7540-9A75-10895B7FC122}">
      <dsp:nvSpPr>
        <dsp:cNvPr id="0" name=""/>
        <dsp:cNvSpPr/>
      </dsp:nvSpPr>
      <dsp:spPr>
        <a:xfrm>
          <a:off x="0" y="3893405"/>
          <a:ext cx="2659270" cy="1595562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Markets</a:t>
          </a:r>
          <a:r>
            <a:rPr lang="en-US" sz="1400" b="1" kern="1200" dirty="0"/>
            <a:t> have been deployed as an administrative tool through development of </a:t>
          </a:r>
          <a:r>
            <a:rPr lang="en-US" sz="1400" b="1" kern="1200" dirty="0">
              <a:solidFill>
                <a:schemeClr val="tx1"/>
              </a:solidFill>
            </a:rPr>
            <a:t>compliance-oriented systems mimicking law</a:t>
          </a:r>
        </a:p>
      </dsp:txBody>
      <dsp:txXfrm>
        <a:off x="0" y="3893405"/>
        <a:ext cx="2659270" cy="1595562"/>
      </dsp:txXfrm>
    </dsp:sp>
    <dsp:sp modelId="{16EFDBC2-2D9B-BC47-B311-F441DBA5547A}">
      <dsp:nvSpPr>
        <dsp:cNvPr id="0" name=""/>
        <dsp:cNvSpPr/>
      </dsp:nvSpPr>
      <dsp:spPr>
        <a:xfrm>
          <a:off x="2925197" y="3893405"/>
          <a:ext cx="2659270" cy="1595562"/>
        </a:xfrm>
        <a:prstGeom prst="rec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Result: emergence of </a:t>
          </a:r>
          <a:r>
            <a:rPr lang="en-US" sz="1400" b="1" kern="1200" dirty="0">
              <a:solidFill>
                <a:schemeClr val="tx1"/>
              </a:solidFill>
            </a:rPr>
            <a:t>transnational private law based managerial systems </a:t>
          </a:r>
          <a:r>
            <a:rPr lang="en-US" sz="1400" b="1" kern="1200" dirty="0"/>
            <a:t>of enterprise self-regulation grounded in compliance and based on prevention, mitigation, and remediation principles</a:t>
          </a:r>
        </a:p>
      </dsp:txBody>
      <dsp:txXfrm>
        <a:off x="2925197" y="3893405"/>
        <a:ext cx="2659270" cy="1595562"/>
      </dsp:txXfrm>
    </dsp:sp>
    <dsp:sp modelId="{AFF22EA3-E354-1A43-8C3B-7D0E05EBFA2C}">
      <dsp:nvSpPr>
        <dsp:cNvPr id="0" name=""/>
        <dsp:cNvSpPr/>
      </dsp:nvSpPr>
      <dsp:spPr>
        <a:xfrm>
          <a:off x="5850394" y="3893405"/>
          <a:ext cx="2659270" cy="159556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Move </a:t>
          </a:r>
          <a:r>
            <a:rPr lang="en-US" sz="1400" b="1" kern="1200" dirty="0">
              <a:solidFill>
                <a:schemeClr val="tx1"/>
              </a:solidFill>
            </a:rPr>
            <a:t>from law based to data based </a:t>
          </a:r>
          <a:r>
            <a:rPr lang="en-US" sz="1400" b="1" kern="1200" dirty="0"/>
            <a:t>(compliance and accountability grounded) systems of managing behaviors</a:t>
          </a:r>
        </a:p>
      </dsp:txBody>
      <dsp:txXfrm>
        <a:off x="5850394" y="3893405"/>
        <a:ext cx="2659270" cy="1595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54D7D-9399-1746-A8E3-9B0C687A1352}">
      <dsp:nvSpPr>
        <dsp:cNvPr id="0" name=""/>
        <dsp:cNvSpPr/>
      </dsp:nvSpPr>
      <dsp:spPr>
        <a:xfrm>
          <a:off x="0" y="66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Ratings systems serve as a </a:t>
          </a:r>
          <a:r>
            <a:rPr lang="en-US" sz="2500" b="1" i="1" kern="1200" dirty="0">
              <a:solidFill>
                <a:schemeClr val="bg1"/>
              </a:solidFill>
            </a:rPr>
            <a:t>useful entry point </a:t>
          </a:r>
          <a:r>
            <a:rPr lang="en-US" sz="2500" kern="1200" dirty="0"/>
            <a:t>for the examination of emerging structures of algorithmic law and governance </a:t>
          </a:r>
        </a:p>
      </dsp:txBody>
      <dsp:txXfrm>
        <a:off x="48547" y="55216"/>
        <a:ext cx="10418506" cy="897406"/>
      </dsp:txXfrm>
    </dsp:sp>
    <dsp:sp modelId="{177FC02D-EA38-E04F-81F1-45228589ECFC}">
      <dsp:nvSpPr>
        <dsp:cNvPr id="0" name=""/>
        <dsp:cNvSpPr/>
      </dsp:nvSpPr>
      <dsp:spPr>
        <a:xfrm>
          <a:off x="0" y="1073169"/>
          <a:ext cx="10515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Ratings Systems are Not Rocket Science (and that is a problem) </a:t>
          </a:r>
        </a:p>
      </dsp:txBody>
      <dsp:txXfrm>
        <a:off x="48547" y="1121716"/>
        <a:ext cx="10418506" cy="897406"/>
      </dsp:txXfrm>
    </dsp:sp>
    <dsp:sp modelId="{0EB59D3A-9287-3C47-BC1D-A2924FFCE81B}">
      <dsp:nvSpPr>
        <dsp:cNvPr id="0" name=""/>
        <dsp:cNvSpPr/>
      </dsp:nvSpPr>
      <dsp:spPr>
        <a:xfrm>
          <a:off x="0" y="2067669"/>
          <a:ext cx="10515600" cy="227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A set of normative ideals that can be reduced to a set of measurable inputs.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Relevant data that can be identified and harvested.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Measurement of relevant data against the ideal as extracted from application of norms that provide basis of measurement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Progress: measurement against the performance of other entities.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On that basis normatively infused judgments can be attached to the measures (eg “excellent”, “good” “fair” unacceptable” performance). </a:t>
          </a:r>
        </a:p>
      </dsp:txBody>
      <dsp:txXfrm>
        <a:off x="0" y="2067669"/>
        <a:ext cx="10515600" cy="2277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03340-EA50-1D46-B0E9-71DEF64595EF}">
      <dsp:nvSpPr>
        <dsp:cNvPr id="0" name=""/>
        <dsp:cNvSpPr/>
      </dsp:nvSpPr>
      <dsp:spPr>
        <a:xfrm>
          <a:off x="0" y="48579"/>
          <a:ext cx="10515600" cy="599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 consensus on normative starting point; or end points</a:t>
          </a:r>
        </a:p>
      </dsp:txBody>
      <dsp:txXfrm>
        <a:off x="29271" y="77850"/>
        <a:ext cx="10457058" cy="541083"/>
      </dsp:txXfrm>
    </dsp:sp>
    <dsp:sp modelId="{76141836-8BB3-644B-ACAE-697BF7C77714}">
      <dsp:nvSpPr>
        <dsp:cNvPr id="0" name=""/>
        <dsp:cNvSpPr/>
      </dsp:nvSpPr>
      <dsp:spPr>
        <a:xfrm>
          <a:off x="0" y="720205"/>
          <a:ext cx="10515600" cy="599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Translation of norms to measurable categories varies</a:t>
          </a:r>
        </a:p>
      </dsp:txBody>
      <dsp:txXfrm>
        <a:off x="29271" y="749476"/>
        <a:ext cx="10457058" cy="541083"/>
      </dsp:txXfrm>
    </dsp:sp>
    <dsp:sp modelId="{B1D13058-8690-8940-A33B-0E2A2BF1713B}">
      <dsp:nvSpPr>
        <dsp:cNvPr id="0" name=""/>
        <dsp:cNvSpPr/>
      </dsp:nvSpPr>
      <dsp:spPr>
        <a:xfrm>
          <a:off x="0" y="1391830"/>
          <a:ext cx="10515600" cy="5996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Increasing specialization; platform as a nexus point for rationalizing process</a:t>
          </a:r>
        </a:p>
      </dsp:txBody>
      <dsp:txXfrm>
        <a:off x="29271" y="1421101"/>
        <a:ext cx="10457058" cy="541083"/>
      </dsp:txXfrm>
    </dsp:sp>
    <dsp:sp modelId="{A63BCFB2-0FAD-D340-9BDA-EC695FEA0975}">
      <dsp:nvSpPr>
        <dsp:cNvPr id="0" name=""/>
        <dsp:cNvSpPr/>
      </dsp:nvSpPr>
      <dsp:spPr>
        <a:xfrm>
          <a:off x="0" y="2063455"/>
          <a:ext cx="10515600" cy="5996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Data collection, analytics undertaken by different partners</a:t>
          </a:r>
        </a:p>
      </dsp:txBody>
      <dsp:txXfrm>
        <a:off x="29271" y="2092726"/>
        <a:ext cx="10457058" cy="541083"/>
      </dsp:txXfrm>
    </dsp:sp>
    <dsp:sp modelId="{9CFA8084-295A-CA4B-BC6B-88825C2DDB95}">
      <dsp:nvSpPr>
        <dsp:cNvPr id="0" name=""/>
        <dsp:cNvSpPr/>
      </dsp:nvSpPr>
      <dsp:spPr>
        <a:xfrm>
          <a:off x="0" y="2735080"/>
          <a:ext cx="10515600" cy="59962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Networked production including financing, production, distribution elements </a:t>
          </a:r>
        </a:p>
      </dsp:txBody>
      <dsp:txXfrm>
        <a:off x="29271" y="2764351"/>
        <a:ext cx="10457058" cy="541083"/>
      </dsp:txXfrm>
    </dsp:sp>
    <dsp:sp modelId="{74AC986D-24F0-5F47-ACE9-1D95F56A81A5}">
      <dsp:nvSpPr>
        <dsp:cNvPr id="0" name=""/>
        <dsp:cNvSpPr/>
      </dsp:nvSpPr>
      <dsp:spPr>
        <a:xfrm>
          <a:off x="0" y="3406705"/>
          <a:ext cx="10515600" cy="599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Platforms as mediums of consumption and production of ratings</a:t>
          </a:r>
        </a:p>
      </dsp:txBody>
      <dsp:txXfrm>
        <a:off x="29271" y="3435976"/>
        <a:ext cx="10457058" cy="541083"/>
      </dsp:txXfrm>
    </dsp:sp>
    <dsp:sp modelId="{314845B3-9201-9C4E-9A98-5368DF7FC4EA}">
      <dsp:nvSpPr>
        <dsp:cNvPr id="0" name=""/>
        <dsp:cNvSpPr/>
      </dsp:nvSpPr>
      <dsp:spPr>
        <a:xfrm>
          <a:off x="0" y="4078330"/>
          <a:ext cx="10515600" cy="599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Data, analytics, algorithmic judgment as property</a:t>
          </a:r>
        </a:p>
      </dsp:txBody>
      <dsp:txXfrm>
        <a:off x="29271" y="4107601"/>
        <a:ext cx="10457058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42F3-C765-B048-81A1-8D41DC507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2163A-D789-6B4C-B659-1A9C6AF63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BE31C-59A8-444A-9601-85157249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73A-8196-6C49-A6E6-11996752C954}" type="datetimeFigureOut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85BA0-BF00-444A-9F6C-9E1347E2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D053A-9C07-5D4A-BF3B-08F42E06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213-165C-8B40-AE7E-3F3562D980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4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B1CB-C0F5-B347-9AB2-B49DB2D3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62399-A0C3-4042-806B-A617B5540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3B62C-11D0-9B45-80DC-67800CF1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73A-8196-6C49-A6E6-11996752C954}" type="datetimeFigureOut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564B6-F915-1C44-BBAC-CE21AEBC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C81D-86C5-A144-B594-71919117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213-165C-8B40-AE7E-3F3562D980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7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5BD9F-49C3-F742-9429-0878C1743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3BDEA-36BD-8F4C-AA3C-6C61AF854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55457-85FD-6B46-8658-6800AECBF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73A-8196-6C49-A6E6-11996752C954}" type="datetimeFigureOut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E1196-1060-4B4D-AA2F-CC7A12DB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6048F-2668-D74B-A650-7F2A18F4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213-165C-8B40-AE7E-3F3562D980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0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9282-1C9B-2B4D-9C41-8CEFA3A5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658F8-1C5F-3A44-8B22-9A5AD8BD5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5B334-5650-654F-A337-9A608532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73A-8196-6C49-A6E6-11996752C954}" type="datetimeFigureOut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E9CB5-5D4D-F04E-A4B3-0DE91E3B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4C941-2BAD-B44E-9F03-086439EE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213-165C-8B40-AE7E-3F3562D980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2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E528-4249-E742-87BD-FB9EC00C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A0618-1B75-7649-AD92-81B1166AB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DDD4E-FCFA-9549-ABD5-52003E7BE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73A-8196-6C49-A6E6-11996752C954}" type="datetimeFigureOut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C6BD-27BB-7D44-953B-F8D6EC1E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101B5-EE64-904E-89A0-60BB7B9F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213-165C-8B40-AE7E-3F3562D980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0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2FD3D-F605-154C-8EAA-83F2EAA6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8DB48-BF99-EC48-834C-E7FE6B85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B2032-2E93-B347-ACE1-0DC3E5BD5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B1FF9-1634-EF49-8E8B-5F45A4D9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73A-8196-6C49-A6E6-11996752C954}" type="datetimeFigureOut">
              <a:rPr lang="en-US" smtClean="0"/>
              <a:t>12/3/21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AE3E0-74D3-7E4F-90FB-2141B05A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97EF2-6312-DB4A-8C2E-57A9E4A3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213-165C-8B40-AE7E-3F3562D980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9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DA646-DF3D-A149-BA0A-980DD547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31874-4E6E-D94C-A8B1-4C1AFF910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E8209-94E0-A546-B653-D47E5876D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FCA53-5963-924E-AAD4-A56A996B02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F7E1E-A76A-5645-A2B2-36B25E0AC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99BDA-A3A7-264B-9552-7D483812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73A-8196-6C49-A6E6-11996752C954}" type="datetimeFigureOut">
              <a:rPr lang="en-US" smtClean="0"/>
              <a:t>12/3/21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20C5F-B694-2744-988D-15354F4B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63388F-52EB-0640-919C-E3A02691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213-165C-8B40-AE7E-3F3562D980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1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5549D-5B64-C248-AB73-0B9AF704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31FA0-F437-E04D-B35A-A7E865F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73A-8196-6C49-A6E6-11996752C954}" type="datetimeFigureOut">
              <a:rPr lang="en-US" smtClean="0"/>
              <a:t>12/3/21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EB29E-7530-E74A-8D89-AE3533FD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DCF7E-323C-FE45-819B-C0B3DE0E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213-165C-8B40-AE7E-3F3562D980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3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947AEE-05A8-E041-AB7F-3198FCDD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73A-8196-6C49-A6E6-11996752C954}" type="datetimeFigureOut">
              <a:rPr lang="en-US" smtClean="0"/>
              <a:t>12/3/21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B176C-E583-3D44-8AB9-B1B09694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6EDBD-E193-D545-AAC2-468F350B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213-165C-8B40-AE7E-3F3562D980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9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6A95-8C03-E44D-A26A-D259DA81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53619-AFD2-3848-9D84-16460F3CB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57C4D-8360-8E41-A6EA-5CB7C09A8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38587-FABF-FD40-B295-21E8E631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73A-8196-6C49-A6E6-11996752C954}" type="datetimeFigureOut">
              <a:rPr lang="en-US" smtClean="0"/>
              <a:t>12/3/21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3432A-FA91-C749-A5DA-7B98029F3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93753-A8F1-D447-8505-AD4C6523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213-165C-8B40-AE7E-3F3562D980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2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F9877-8AD6-194F-8F74-A7E72FCA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76E93-6AF4-774E-A312-773988759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1A62E-BF9A-8A4C-A887-E477B1553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0A509-ECAC-714B-BAA6-0C85385B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C73A-8196-6C49-A6E6-11996752C954}" type="datetimeFigureOut">
              <a:rPr lang="en-US" smtClean="0"/>
              <a:t>12/3/21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5202E-35C6-3040-A257-AA38FB4EA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86B9C-1AC6-AE46-989A-79BADD65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213-165C-8B40-AE7E-3F3562D980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7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756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251C4D-BCBC-8642-994D-71641AE4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53C68-75A7-8D4F-AED3-C3E409F6C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C0835-C7D9-8F4B-B9BF-98B126BE3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C73A-8196-6C49-A6E6-11996752C954}" type="datetimeFigureOut">
              <a:rPr lang="en-US" smtClean="0"/>
              <a:t>12/3/21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1BBD3-E8CE-AD47-92E6-E8E0DE184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02FD3-B195-7A45-8506-DCDB611F9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7213-165C-8B40-AE7E-3F3562D980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7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0B6D-5E5B-174C-987D-92AAEA9FA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1359243"/>
          </a:xfr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b="1" dirty="0">
                <a:solidFill>
                  <a:schemeClr val="bg1"/>
                </a:solidFill>
              </a:rPr>
              <a:t>The Algorithmic Law of Business and Human Rights: Constructing a Private Transnational Law of Ratings, Social Credit, and Accountability Measures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4A760-7031-8048-BBCB-E91FEB3FB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5114" y="5412259"/>
            <a:ext cx="5659394" cy="1445741"/>
          </a:xfr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2700000" scaled="1"/>
          </a:gradFill>
        </p:spPr>
        <p:txBody>
          <a:bodyPr>
            <a:normAutofit fontScale="62500" lnSpcReduction="20000"/>
          </a:bodyPr>
          <a:lstStyle/>
          <a:p>
            <a:r>
              <a:rPr lang="en-US" sz="2900" b="1" dirty="0">
                <a:solidFill>
                  <a:schemeClr val="bg1"/>
                </a:solidFill>
              </a:rPr>
              <a:t>Larry Catá Backer and Matthew McQuilla</a:t>
            </a:r>
          </a:p>
          <a:p>
            <a:r>
              <a:rPr lang="en-US" sz="2900" b="1" dirty="0">
                <a:solidFill>
                  <a:schemeClr val="bg1"/>
                </a:solidFill>
              </a:rPr>
              <a:t>Penn State University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Prepared for Algorithmic Law and Society Symposium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HEC Paris &amp; Ecole Polytechnique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1-3 December 2021</a:t>
            </a:r>
          </a:p>
        </p:txBody>
      </p:sp>
    </p:spTree>
    <p:extLst>
      <p:ext uri="{BB962C8B-B14F-4D97-AF65-F5344CB8AC3E}">
        <p14:creationId xmlns:p14="http://schemas.microsoft.com/office/powerpoint/2010/main" val="43737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903A-1F78-9941-A30B-A8C84CEA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111211"/>
            <a:ext cx="6586491" cy="167660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From “Here” to “Where”?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2ECEA-6A84-4C43-BF48-3198A662B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1787814"/>
            <a:ext cx="6586489" cy="495897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400" b="1" dirty="0"/>
              <a:t>The rise of algorithmic law is both </a:t>
            </a:r>
            <a:r>
              <a:rPr lang="en-US" sz="2400" b="1" dirty="0">
                <a:solidFill>
                  <a:srgbClr val="C00000"/>
                </a:solidFill>
              </a:rPr>
              <a:t>descriptive </a:t>
            </a:r>
            <a:r>
              <a:rPr lang="en-US" sz="2400" b="1" dirty="0"/>
              <a:t>(judgments, punishments/rewards) and </a:t>
            </a:r>
            <a:r>
              <a:rPr lang="en-US" sz="2400" b="1" dirty="0">
                <a:solidFill>
                  <a:srgbClr val="C00000"/>
                </a:solidFill>
              </a:rPr>
              <a:t>predictive</a:t>
            </a:r>
            <a:r>
              <a:rPr lang="en-US" sz="2400" b="1" dirty="0"/>
              <a:t> (the prevention principle).  </a:t>
            </a:r>
          </a:p>
          <a:p>
            <a:pPr algn="ctr"/>
            <a:r>
              <a:rPr lang="en-US" sz="2400" b="1" dirty="0"/>
              <a:t>It deepens the transformation of governance from coercion and command to management grounded in principles of prevention-mitigation-remediation where role of government is as a site for accountability and the platform for organizing normative orthodoxy. 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INTERNAL Challenges</a:t>
            </a:r>
            <a:r>
              <a:rPr lang="en-US" b="1" dirty="0"/>
              <a:t>: </a:t>
            </a:r>
          </a:p>
          <a:p>
            <a:pPr lvl="1" algn="ctr"/>
            <a:r>
              <a:rPr lang="en-US" sz="2200" b="1" dirty="0"/>
              <a:t>Refining and deepening the construction and application of data-based systems of measures-based management of behavior and the efficient quantification of norms. CONSTRUCTION AND OVERSIGHT ISSUES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EXTERNAL Challenges:</a:t>
            </a:r>
            <a:r>
              <a:rPr lang="en-US" b="1" dirty="0"/>
              <a:t> </a:t>
            </a:r>
          </a:p>
          <a:p>
            <a:pPr lvl="1" algn="ctr"/>
            <a:r>
              <a:rPr lang="en-US" sz="2200" b="1" dirty="0"/>
              <a:t>Embedding compliance based external rules systems within domestic legal orders—moving away from the sensibilities of qualitative command to quantitative and predictive judgment</a:t>
            </a:r>
          </a:p>
          <a:p>
            <a:endParaRPr lang="en-US" sz="1700" dirty="0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6B843DA2-D270-4CAD-8A31-9A4EB4226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67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4084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BD5F-D0C3-E045-B31D-3E2B3399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/>
          <a:lstStyle/>
          <a:p>
            <a:pPr algn="ctr"/>
            <a:r>
              <a:rPr lang="en-US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01181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506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86B2-10A0-3A49-82AE-03028A79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2695832" cy="1325563"/>
          </a:xfr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r>
              <a:rPr lang="en-US" dirty="0"/>
              <a:t>Synopsis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3E4646-E113-C042-A054-3212EA5C8C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687751"/>
              </p:ext>
            </p:extLst>
          </p:nvPr>
        </p:nvGraphicFramePr>
        <p:xfrm>
          <a:off x="0" y="1825624"/>
          <a:ext cx="10515600" cy="4636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661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E1DFB1-983B-E940-BA6C-D499CE0B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The Temptations of Algorithmic Law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For Regulating the Human Rights Effects of Economic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619B7-F503-E348-8529-B4B4FC2D5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The Challenge: </a:t>
            </a:r>
            <a:r>
              <a:rPr lang="en-US" sz="1800" b="1" dirty="0">
                <a:solidFill>
                  <a:srgbClr val="C00000"/>
                </a:solidFill>
              </a:rPr>
              <a:t>filling governance gaps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Failure of state system in the face of global production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Failure of traditional administrative-bureaucratic system administered through law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Failure of direct transposition of administrative-bureaucratic model into enterprises overseeing global production</a:t>
            </a:r>
          </a:p>
          <a:p>
            <a:r>
              <a:rPr lang="en-US" sz="1800" dirty="0">
                <a:solidFill>
                  <a:schemeClr val="tx2"/>
                </a:solidFill>
              </a:rPr>
              <a:t>Traditional response: </a:t>
            </a:r>
            <a:r>
              <a:rPr lang="en-US" sz="1800" b="1" dirty="0">
                <a:solidFill>
                  <a:srgbClr val="C00000"/>
                </a:solidFill>
              </a:rPr>
              <a:t>ineffective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Governmentalization of private sector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Privatization of governmental sector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Hardening of International soft law regimes through private law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Market as drivers (narrative control over factors of consumption and finance) 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8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366B-E533-7F49-80C1-8B2761CD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9" y="0"/>
            <a:ext cx="6586491" cy="11986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dirty="0"/>
              <a:t>From Governance Gaps to Algorithmic 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F265C-C167-4B90-95B2-E3F3D8F8D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44" r="46136" b="-1"/>
          <a:stretch/>
        </p:blipFill>
        <p:spPr>
          <a:xfrm>
            <a:off x="21" y="10"/>
            <a:ext cx="3682294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461CBB-26B3-4FD6-929F-1E2A01925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795713"/>
              </p:ext>
            </p:extLst>
          </p:nvPr>
        </p:nvGraphicFramePr>
        <p:xfrm>
          <a:off x="3682315" y="1198605"/>
          <a:ext cx="8509665" cy="5659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018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D767-2265-F643-B247-E79CDFDE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Hints of Movement from Law to Algorithm:</a:t>
            </a:r>
            <a:br>
              <a:rPr lang="en-US" dirty="0"/>
            </a:br>
            <a:r>
              <a:rPr lang="en-US" dirty="0"/>
              <a:t>Western Markets Embedded Rating Systems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CAA186-743B-4CCA-AFA3-41E03A1CB6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0489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173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71FB-A299-7540-A159-1FB6A395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874" y="-41918"/>
            <a:ext cx="6203092" cy="960910"/>
          </a:xfrm>
          <a:gradFill>
            <a:gsLst>
              <a:gs pos="0">
                <a:schemeClr val="accent3">
                  <a:hueOff val="903533"/>
                  <a:satOff val="33333"/>
                  <a:lumOff val="-4902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3">
                  <a:hueOff val="903533"/>
                  <a:satOff val="33333"/>
                  <a:lumOff val="-4902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hueOff val="903533"/>
                  <a:satOff val="33333"/>
                  <a:lumOff val="-4902"/>
                  <a:alphaOff val="0"/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r>
              <a:rPr lang="en-US" dirty="0"/>
              <a:t>Examination of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B9471-B68F-AF45-903C-EFDD4290F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975927"/>
            <a:ext cx="5257800" cy="2453073"/>
          </a:xfrm>
          <a:gradFill flip="none" rotWithShape="1">
            <a:gsLst>
              <a:gs pos="0">
                <a:schemeClr val="accent3">
                  <a:hueOff val="903533"/>
                  <a:satOff val="33333"/>
                  <a:lumOff val="-4902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3">
                  <a:hueOff val="903533"/>
                  <a:satOff val="33333"/>
                  <a:lumOff val="-4902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hueOff val="903533"/>
                  <a:satOff val="33333"/>
                  <a:lumOff val="-4902"/>
                  <a:alphaOff val="0"/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r>
              <a:rPr lang="en-US" dirty="0"/>
              <a:t>Business and Human Rights Resource Centre FTSE 100- 2018</a:t>
            </a:r>
          </a:p>
          <a:p>
            <a:r>
              <a:rPr lang="en-US" dirty="0"/>
              <a:t>Know The Chain KTRC-2018</a:t>
            </a:r>
          </a:p>
          <a:p>
            <a:r>
              <a:rPr lang="en-US" dirty="0"/>
              <a:t>Green America 2019 Chocolate Scorecard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D07819E-7C3F-1540-A5BA-2CEBF6219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10" y="1331441"/>
            <a:ext cx="5794420" cy="3005609"/>
          </a:xfrm>
          <a:prstGeom prst="rect">
            <a:avLst/>
          </a:prstGeom>
        </p:spPr>
      </p:pic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1EBB370-19C5-F543-905A-BAAF4B53D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6459"/>
            <a:ext cx="6578600" cy="1651000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250D082B-9905-4E49-837B-3BFCC231A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200" y="5245100"/>
            <a:ext cx="69088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4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223EB-5C2F-2941-9C27-CBBCD399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Characteristics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0E59A6-E8E8-7F41-868B-302D6CA6B1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151848"/>
              </p:ext>
            </p:extLst>
          </p:nvPr>
        </p:nvGraphicFramePr>
        <p:xfrm>
          <a:off x="838200" y="1450428"/>
          <a:ext cx="10515600" cy="472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35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E2D24-2AF3-9F49-AF17-BD74E64E3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From Ratings to System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D639B-6031-EA47-A178-F94547B3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1900" b="1" dirty="0">
                <a:solidFill>
                  <a:schemeClr val="tx1">
                    <a:alpha val="80000"/>
                  </a:schemeClr>
                </a:solidFill>
              </a:rPr>
              <a:t>Interlinkages</a:t>
            </a:r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: Ratings Systems as Points of Governance Convergence</a:t>
            </a:r>
          </a:p>
          <a:p>
            <a:pPr lvl="1"/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Between public, private, NGO and economic collectives</a:t>
            </a:r>
          </a:p>
          <a:p>
            <a:pPr lvl="1"/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Among ratings systems</a:t>
            </a:r>
          </a:p>
          <a:p>
            <a:r>
              <a:rPr lang="en-US" sz="1900" b="1" dirty="0">
                <a:solidFill>
                  <a:schemeClr val="tx1">
                    <a:alpha val="80000"/>
                  </a:schemeClr>
                </a:solidFill>
              </a:rPr>
              <a:t>Division of labor</a:t>
            </a:r>
          </a:p>
          <a:p>
            <a:pPr lvl="1"/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Algorithm system functionality divided among interlinked participating organizations</a:t>
            </a:r>
          </a:p>
          <a:p>
            <a:r>
              <a:rPr lang="en-US" sz="1900" b="1" dirty="0">
                <a:solidFill>
                  <a:schemeClr val="tx1">
                    <a:alpha val="80000"/>
                  </a:schemeClr>
                </a:solidFill>
              </a:rPr>
              <a:t>Centrality of Markets </a:t>
            </a:r>
          </a:p>
          <a:p>
            <a:pPr lvl="1"/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Space within which ratings-based regulation may be implemented</a:t>
            </a:r>
          </a:p>
          <a:p>
            <a:pPr lvl="1"/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Projection of state and private governance in markets through the mechanics of measurable ratings</a:t>
            </a:r>
          </a:p>
          <a:p>
            <a:pPr lvl="1"/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Competition among ratings systems</a:t>
            </a:r>
          </a:p>
          <a:p>
            <a:pPr lvl="1"/>
            <a:r>
              <a:rPr lang="en-US" sz="1900" dirty="0">
                <a:solidFill>
                  <a:schemeClr val="tx1">
                    <a:alpha val="80000"/>
                  </a:schemeClr>
                </a:solidFill>
              </a:rPr>
              <a:t>Convergence of norms within liberal democratic and Marxist-Leninist territories</a:t>
            </a:r>
          </a:p>
          <a:p>
            <a:pPr lvl="1"/>
            <a:endParaRPr lang="en-US" sz="19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endParaRPr lang="en-US" sz="19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69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5DB8-4200-3F45-94A4-871F752F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The New Frontiers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5296BEA-7AD0-C64E-B386-92715812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2176271"/>
            <a:ext cx="11026757" cy="4570517"/>
          </a:xfrm>
        </p:spPr>
        <p:txBody>
          <a:bodyPr anchor="t">
            <a:normAutofit lnSpcReduction="10000"/>
          </a:bodyPr>
          <a:lstStyle/>
          <a:p>
            <a:r>
              <a:rPr lang="en-US" sz="1800" b="1" dirty="0"/>
              <a:t>Relationship between law and ratings systems</a:t>
            </a:r>
          </a:p>
          <a:p>
            <a:pPr lvl="1"/>
            <a:r>
              <a:rPr lang="en-US" sz="1800" dirty="0"/>
              <a:t>Relation between rule and norm; </a:t>
            </a:r>
          </a:p>
          <a:p>
            <a:pPr lvl="1"/>
            <a:r>
              <a:rPr lang="en-US" sz="1800" dirty="0"/>
              <a:t>irrelevance or challenge to traditional premises of democratic </a:t>
            </a:r>
            <a:r>
              <a:rPr lang="en-US" sz="1800" dirty="0" err="1"/>
              <a:t>gvernance</a:t>
            </a:r>
            <a:r>
              <a:rPr lang="en-US" sz="1800" dirty="0"/>
              <a:t> and organization</a:t>
            </a:r>
          </a:p>
          <a:p>
            <a:pPr lvl="1"/>
            <a:r>
              <a:rPr lang="en-US" sz="1800" i="1" dirty="0"/>
              <a:t>Algorithmic law uses action to define principle; traditional law uses principle to define acts</a:t>
            </a:r>
            <a:r>
              <a:rPr lang="en-US" sz="1800" dirty="0">
                <a:effectLst/>
              </a:rPr>
              <a:t> </a:t>
            </a:r>
          </a:p>
          <a:p>
            <a:pPr lvl="1"/>
            <a:r>
              <a:rPr lang="en-US" sz="1800" dirty="0">
                <a:effectLst/>
              </a:rPr>
              <a:t>Law as constituting element of algorithmic systems (which/whose?)</a:t>
            </a:r>
          </a:p>
          <a:p>
            <a:r>
              <a:rPr lang="en-US" sz="1800" b="1" dirty="0"/>
              <a:t>Data and Enforcement</a:t>
            </a:r>
          </a:p>
          <a:p>
            <a:pPr lvl="1"/>
            <a:r>
              <a:rPr lang="en-US" sz="1800" dirty="0"/>
              <a:t>Traditional law operates post-facto: Law to Acts to Enforcement to Remedy  </a:t>
            </a:r>
          </a:p>
          <a:p>
            <a:pPr lvl="1"/>
            <a:r>
              <a:rPr lang="en-US" sz="1800" dirty="0"/>
              <a:t>Algorithmic law operates in real time: Acts to Judgment to Action</a:t>
            </a:r>
          </a:p>
          <a:p>
            <a:pPr lvl="1"/>
            <a:r>
              <a:rPr lang="en-US" sz="1800" dirty="0"/>
              <a:t>Issues of data protection, integrity, and privacy (eg who can use what, who has responsibility for robustness of data)</a:t>
            </a:r>
          </a:p>
          <a:p>
            <a:r>
              <a:rPr lang="en-US" sz="1800" b="1" dirty="0"/>
              <a:t>Systemic Integrity and Accountability</a:t>
            </a:r>
          </a:p>
          <a:p>
            <a:pPr lvl="1"/>
            <a:r>
              <a:rPr lang="en-US" sz="1800" dirty="0"/>
              <a:t>System auditing (markets, states) </a:t>
            </a:r>
          </a:p>
          <a:p>
            <a:pPr lvl="1"/>
            <a:r>
              <a:rPr lang="en-US" sz="1800" dirty="0"/>
              <a:t>Transparency (analytics as proprietary etc.)</a:t>
            </a:r>
          </a:p>
          <a:p>
            <a:pPr lvl="1"/>
            <a:r>
              <a:rPr lang="en-US" sz="1800" dirty="0"/>
              <a:t>Who/what is audited?</a:t>
            </a:r>
          </a:p>
          <a:p>
            <a:pPr lvl="1"/>
            <a:r>
              <a:rPr lang="en-US" sz="1800" dirty="0"/>
              <a:t>Accountability of system as created/as applied</a:t>
            </a:r>
          </a:p>
        </p:txBody>
      </p:sp>
    </p:spTree>
    <p:extLst>
      <p:ext uri="{BB962C8B-B14F-4D97-AF65-F5344CB8AC3E}">
        <p14:creationId xmlns:p14="http://schemas.microsoft.com/office/powerpoint/2010/main" val="1194839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996</Words>
  <Application>Microsoft Macintosh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     The Algorithmic Law of Business and Human Rights: Constructing a Private Transnational Law of Ratings, Social Credit, and Accountability Measures</vt:lpstr>
      <vt:lpstr>Synopsis </vt:lpstr>
      <vt:lpstr>The Temptations of Algorithmic Law For Regulating the Human Rights Effects of Economic Activity</vt:lpstr>
      <vt:lpstr>From Governance Gaps to Algorithmic Management</vt:lpstr>
      <vt:lpstr>Hints of Movement from Law to Algorithm: Western Markets Embedded Rating Systems</vt:lpstr>
      <vt:lpstr>Examination of Systems</vt:lpstr>
      <vt:lpstr>Key Characteristics</vt:lpstr>
      <vt:lpstr>From Ratings to System</vt:lpstr>
      <vt:lpstr>The New Frontiers</vt:lpstr>
      <vt:lpstr>From “Here” to “Where”?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The Algorithmic Law of Business and Human Rights: Constructing a Private Transnational Law of Ratings, Social Credit, and Accountability Measures</dc:title>
  <dc:creator>Backer, Larry Cata</dc:creator>
  <cp:lastModifiedBy>Backer, Larry Cata</cp:lastModifiedBy>
  <cp:revision>19</cp:revision>
  <dcterms:created xsi:type="dcterms:W3CDTF">2021-11-28T18:50:25Z</dcterms:created>
  <dcterms:modified xsi:type="dcterms:W3CDTF">2021-12-03T16:03:57Z</dcterms:modified>
</cp:coreProperties>
</file>