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6" r:id="rId4"/>
    <p:sldId id="258" r:id="rId5"/>
    <p:sldId id="259" r:id="rId6"/>
    <p:sldId id="260" r:id="rId7"/>
    <p:sldId id="261" r:id="rId8"/>
    <p:sldId id="262" r:id="rId9"/>
    <p:sldId id="263" r:id="rId10"/>
    <p:sldId id="264"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96593-C6A6-6C49-BD73-52C241F19575}" type="datetimeFigureOut">
              <a:rPr lang="en-US" smtClean="0"/>
              <a:t>10/5/21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96652-8D3B-714C-A771-3D74AFF3ED41}" type="slidenum">
              <a:rPr lang="en-US" smtClean="0"/>
              <a:t>‹#›</a:t>
            </a:fld>
            <a:endParaRPr lang="en-US"/>
          </a:p>
        </p:txBody>
      </p:sp>
    </p:spTree>
    <p:extLst>
      <p:ext uri="{BB962C8B-B14F-4D97-AF65-F5344CB8AC3E}">
        <p14:creationId xmlns:p14="http://schemas.microsoft.com/office/powerpoint/2010/main" val="26455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D96652-8D3B-714C-A771-3D74AFF3ED41}" type="slidenum">
              <a:rPr lang="en-US" smtClean="0"/>
              <a:t>4</a:t>
            </a:fld>
            <a:endParaRPr lang="en-US"/>
          </a:p>
        </p:txBody>
      </p:sp>
    </p:spTree>
    <p:extLst>
      <p:ext uri="{BB962C8B-B14F-4D97-AF65-F5344CB8AC3E}">
        <p14:creationId xmlns:p14="http://schemas.microsoft.com/office/powerpoint/2010/main" val="6080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7AEB-C93A-8B43-B01A-9ACF72B11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92F3E0-0DCF-3043-893A-14FD3AEB00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0F9E74-DAA2-C048-821D-9B639BBCD93D}"/>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5" name="Footer Placeholder 4">
            <a:extLst>
              <a:ext uri="{FF2B5EF4-FFF2-40B4-BE49-F238E27FC236}">
                <a16:creationId xmlns:a16="http://schemas.microsoft.com/office/drawing/2014/main" id="{070C997F-AF3D-6246-B5AF-735BEAE60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27F61F-7CF6-9F4B-9742-DE98021AD32A}"/>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216069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D09B-F206-B94C-91F0-022FE14410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6120C7-AB73-8349-B264-ED4675E394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4F6969-F316-D545-8051-A065B4E4EE0C}"/>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5" name="Footer Placeholder 4">
            <a:extLst>
              <a:ext uri="{FF2B5EF4-FFF2-40B4-BE49-F238E27FC236}">
                <a16:creationId xmlns:a16="http://schemas.microsoft.com/office/drawing/2014/main" id="{38620E35-12EB-E444-BD23-5A8500881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1EC35-12DC-294E-BC31-D2FECB3C6A65}"/>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377303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F21CD1-C902-B44A-9550-18D31E42A6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132C7A-B1BA-A549-83A5-A764DC1CCA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F36FB-7452-FF4C-A9AB-5DB41903D723}"/>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5" name="Footer Placeholder 4">
            <a:extLst>
              <a:ext uri="{FF2B5EF4-FFF2-40B4-BE49-F238E27FC236}">
                <a16:creationId xmlns:a16="http://schemas.microsoft.com/office/drawing/2014/main" id="{7451C46D-84DA-4F49-B87C-3301A29F1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A5956-CE85-0643-9264-BA40CC1BBAE2}"/>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345002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CF1A-CD02-174E-A6DD-8753B6431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DB48A5-EE50-BC48-B739-DDE295EFDF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3419C-0846-7143-B782-803FBEEBD03E}"/>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5" name="Footer Placeholder 4">
            <a:extLst>
              <a:ext uri="{FF2B5EF4-FFF2-40B4-BE49-F238E27FC236}">
                <a16:creationId xmlns:a16="http://schemas.microsoft.com/office/drawing/2014/main" id="{51385CE1-5C2C-0043-A560-15E079195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70100-D20C-5C40-958A-044BC2C2800C}"/>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433742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168A-2390-914E-9DC1-5E2E43F4E7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4AFA7B-C490-934B-9A7B-98D50D8F8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88F28D-AE7E-0048-842C-F124648E6206}"/>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5" name="Footer Placeholder 4">
            <a:extLst>
              <a:ext uri="{FF2B5EF4-FFF2-40B4-BE49-F238E27FC236}">
                <a16:creationId xmlns:a16="http://schemas.microsoft.com/office/drawing/2014/main" id="{4DAB7AA2-9A39-C646-A6BE-991D9ACF0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79C2A-799B-7D49-85BA-2A70399EEDF9}"/>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266784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DEB3-A34D-154E-BCF3-EE7310DFC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DED684-184A-CD4E-95EC-A313A8D84F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564FE-3FAC-5344-8B8C-E02A089405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C1266F-1350-A943-99C7-19D509D9FA19}"/>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6" name="Footer Placeholder 5">
            <a:extLst>
              <a:ext uri="{FF2B5EF4-FFF2-40B4-BE49-F238E27FC236}">
                <a16:creationId xmlns:a16="http://schemas.microsoft.com/office/drawing/2014/main" id="{6BAAEFCA-8337-5743-98FA-07D0E3788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FB66E0-8632-E344-AB9E-D34D6F8D7AA0}"/>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2763320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0EE95-1DDB-DE46-91B2-DCDF6FD13B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251A25-B921-F04A-9971-1D8DB51A6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0CDE1-04DA-6143-A5AE-9D57551F9F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9DB6C9-C499-9041-8042-48F13230EE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AB3E6B-AEB9-234C-85CB-4C0AA88248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84CC34-6F35-9342-A7BF-6D3A443A4742}"/>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8" name="Footer Placeholder 7">
            <a:extLst>
              <a:ext uri="{FF2B5EF4-FFF2-40B4-BE49-F238E27FC236}">
                <a16:creationId xmlns:a16="http://schemas.microsoft.com/office/drawing/2014/main" id="{234E2308-9224-B54D-BA7D-63693EAB6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249273-2509-E24D-A37E-C831D1B26386}"/>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2652743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E2C3-D81F-CB4C-8890-E5723B882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13AFF3-5561-7C46-82B3-8DE91A704D55}"/>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4" name="Footer Placeholder 3">
            <a:extLst>
              <a:ext uri="{FF2B5EF4-FFF2-40B4-BE49-F238E27FC236}">
                <a16:creationId xmlns:a16="http://schemas.microsoft.com/office/drawing/2014/main" id="{5CF516D9-FB17-F94A-8592-A0CF9AB11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BA2480-D4C5-324B-8097-D0334D256B9B}"/>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292044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910E7-AF8C-A348-A14F-48D11603AE8A}"/>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3" name="Footer Placeholder 2">
            <a:extLst>
              <a:ext uri="{FF2B5EF4-FFF2-40B4-BE49-F238E27FC236}">
                <a16:creationId xmlns:a16="http://schemas.microsoft.com/office/drawing/2014/main" id="{954CB7A8-F24D-1441-8195-45B6B85F6E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391FF-5097-4045-8380-0D102F0CE2A6}"/>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95392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3DBDB-3242-0740-B6BC-9BBE74C0FA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6E12AE-AFA7-6049-919A-DCD9FF1C1D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E4420A-DB69-0B4E-BA8E-923EEBFD6A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B8FD9-DFE9-2D42-A99A-DF92F09720C3}"/>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6" name="Footer Placeholder 5">
            <a:extLst>
              <a:ext uri="{FF2B5EF4-FFF2-40B4-BE49-F238E27FC236}">
                <a16:creationId xmlns:a16="http://schemas.microsoft.com/office/drawing/2014/main" id="{151B06BA-D737-EB46-99AA-00D9C7B2D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B5996-5E1E-6D4A-B00D-A93DF7F4F79F}"/>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475072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D65E-A1FC-D840-A525-2A3B14AE4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060CE0-0F0F-0A46-8D05-5C25670A27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5F04DE-9357-2449-A69B-C043348CF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C795F-BABF-084C-A063-B1D4E49D6636}"/>
              </a:ext>
            </a:extLst>
          </p:cNvPr>
          <p:cNvSpPr>
            <a:spLocks noGrp="1"/>
          </p:cNvSpPr>
          <p:nvPr>
            <p:ph type="dt" sz="half" idx="10"/>
          </p:nvPr>
        </p:nvSpPr>
        <p:spPr/>
        <p:txBody>
          <a:bodyPr/>
          <a:lstStyle/>
          <a:p>
            <a:fld id="{86FF7D4A-6DD8-B440-AC76-0FE3FA253D2E}" type="datetimeFigureOut">
              <a:rPr lang="en-US" smtClean="0"/>
              <a:t>10/5/21</a:t>
            </a:fld>
            <a:endParaRPr lang="en-US"/>
          </a:p>
        </p:txBody>
      </p:sp>
      <p:sp>
        <p:nvSpPr>
          <p:cNvPr id="6" name="Footer Placeholder 5">
            <a:extLst>
              <a:ext uri="{FF2B5EF4-FFF2-40B4-BE49-F238E27FC236}">
                <a16:creationId xmlns:a16="http://schemas.microsoft.com/office/drawing/2014/main" id="{094C0258-99AA-6144-93BD-E2B5F3154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21DCD-69CC-0040-99AF-02DF642F1CEF}"/>
              </a:ext>
            </a:extLst>
          </p:cNvPr>
          <p:cNvSpPr>
            <a:spLocks noGrp="1"/>
          </p:cNvSpPr>
          <p:nvPr>
            <p:ph type="sldNum" sz="quarter" idx="12"/>
          </p:nvPr>
        </p:nvSpPr>
        <p:spPr/>
        <p:txBody>
          <a:bodyPr/>
          <a:lstStyle/>
          <a:p>
            <a:fld id="{4AF31291-FFB5-9A48-A80F-B8C5B09DD4CF}" type="slidenum">
              <a:rPr lang="en-US" smtClean="0"/>
              <a:t>‹#›</a:t>
            </a:fld>
            <a:endParaRPr lang="en-US"/>
          </a:p>
        </p:txBody>
      </p:sp>
    </p:spTree>
    <p:extLst>
      <p:ext uri="{BB962C8B-B14F-4D97-AF65-F5344CB8AC3E}">
        <p14:creationId xmlns:p14="http://schemas.microsoft.com/office/powerpoint/2010/main" val="75620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t="-14000" b="-1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61479-535A-9E49-B1BC-4B763D322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B07C48-A9CA-6B48-90DB-18A464B4D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15ACE-19F0-A648-BF5E-1391837B2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FF7D4A-6DD8-B440-AC76-0FE3FA253D2E}" type="datetimeFigureOut">
              <a:rPr lang="en-US" smtClean="0"/>
              <a:t>10/5/21</a:t>
            </a:fld>
            <a:endParaRPr lang="en-US"/>
          </a:p>
        </p:txBody>
      </p:sp>
      <p:sp>
        <p:nvSpPr>
          <p:cNvPr id="5" name="Footer Placeholder 4">
            <a:extLst>
              <a:ext uri="{FF2B5EF4-FFF2-40B4-BE49-F238E27FC236}">
                <a16:creationId xmlns:a16="http://schemas.microsoft.com/office/drawing/2014/main" id="{6F43CB50-519C-D34B-8C9C-7AA9330195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459BDF-542B-3C4C-BEA9-1C2EE8AB74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31291-FFB5-9A48-A80F-B8C5B09DD4CF}" type="slidenum">
              <a:rPr lang="en-US" smtClean="0"/>
              <a:t>‹#›</a:t>
            </a:fld>
            <a:endParaRPr lang="en-US"/>
          </a:p>
        </p:txBody>
      </p:sp>
    </p:spTree>
    <p:extLst>
      <p:ext uri="{BB962C8B-B14F-4D97-AF65-F5344CB8AC3E}">
        <p14:creationId xmlns:p14="http://schemas.microsoft.com/office/powerpoint/2010/main" val="2208305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43268-AD58-0B4B-AD92-E112C197C9B5}"/>
              </a:ext>
            </a:extLst>
          </p:cNvPr>
          <p:cNvSpPr>
            <a:spLocks noGrp="1"/>
          </p:cNvSpPr>
          <p:nvPr>
            <p:ph type="ctrTitle"/>
          </p:nvPr>
        </p:nvSpPr>
        <p:spPr>
          <a:xfrm>
            <a:off x="78827" y="0"/>
            <a:ext cx="12034345" cy="1655762"/>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rect">
              <a:fillToRect l="100000" t="100000"/>
            </a:path>
            <a:tileRect r="-100000" b="-100000"/>
          </a:gradFill>
        </p:spPr>
        <p:txBody>
          <a:bodyPr>
            <a:normAutofit fontScale="90000"/>
          </a:bodyPr>
          <a:lstStyle/>
          <a:p>
            <a:r>
              <a:rPr lang="en-US" b="1" dirty="0"/>
              <a:t>Robert Cover and International Law--Narrative Nudges and Nomadic Nomos</a:t>
            </a:r>
          </a:p>
        </p:txBody>
      </p:sp>
      <p:sp>
        <p:nvSpPr>
          <p:cNvPr id="3" name="Subtitle 2">
            <a:extLst>
              <a:ext uri="{FF2B5EF4-FFF2-40B4-BE49-F238E27FC236}">
                <a16:creationId xmlns:a16="http://schemas.microsoft.com/office/drawing/2014/main" id="{C98226EF-2461-1C45-B89F-C9BC72559913}"/>
              </a:ext>
            </a:extLst>
          </p:cNvPr>
          <p:cNvSpPr>
            <a:spLocks noGrp="1"/>
          </p:cNvSpPr>
          <p:nvPr>
            <p:ph type="subTitle" idx="1"/>
          </p:nvPr>
        </p:nvSpPr>
        <p:spPr>
          <a:xfrm>
            <a:off x="1816443" y="4491725"/>
            <a:ext cx="8789773" cy="165576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fontScale="77500" lnSpcReduction="20000"/>
          </a:bodyPr>
          <a:lstStyle/>
          <a:p>
            <a:r>
              <a:rPr lang="en-US" sz="3100" dirty="0"/>
              <a:t>Larry Catá Backer  (</a:t>
            </a:r>
            <a:r>
              <a:rPr lang="zh-CN" altLang="en-US" sz="3100" dirty="0"/>
              <a:t>白 轲</a:t>
            </a:r>
            <a:r>
              <a:rPr lang="en-US" sz="3100" dirty="0"/>
              <a:t>)</a:t>
            </a:r>
          </a:p>
          <a:p>
            <a:r>
              <a:rPr lang="en-US" sz="1800" dirty="0"/>
              <a:t>W. Richard and Mary Eshelman Faculty Scholar Professor of Law and International Affairs, Pennsylvania State University</a:t>
            </a:r>
          </a:p>
          <a:p>
            <a:endParaRPr lang="en-US" sz="1800" dirty="0"/>
          </a:p>
          <a:p>
            <a:r>
              <a:rPr lang="en-US" dirty="0"/>
              <a:t>Prepared for the Conference, </a:t>
            </a:r>
          </a:p>
          <a:p>
            <a:r>
              <a:rPr lang="en-US" dirty="0"/>
              <a:t>The Life and Work of Robert M. Cover, Touro Law Center,  4-5 October 2021</a:t>
            </a:r>
            <a:r>
              <a:rPr lang="en-US" sz="1800" dirty="0"/>
              <a:t> </a:t>
            </a:r>
          </a:p>
        </p:txBody>
      </p:sp>
    </p:spTree>
    <p:extLst>
      <p:ext uri="{BB962C8B-B14F-4D97-AF65-F5344CB8AC3E}">
        <p14:creationId xmlns:p14="http://schemas.microsoft.com/office/powerpoint/2010/main" val="4010424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in clothing&#10;&#10;Description automatically generated with medium confidence">
            <a:extLst>
              <a:ext uri="{FF2B5EF4-FFF2-40B4-BE49-F238E27FC236}">
                <a16:creationId xmlns:a16="http://schemas.microsoft.com/office/drawing/2014/main" id="{EC9021FE-AB80-3646-9402-04BF555A6539}"/>
              </a:ext>
            </a:extLst>
          </p:cNvPr>
          <p:cNvPicPr>
            <a:picLocks noGrp="1" noChangeAspect="1"/>
          </p:cNvPicPr>
          <p:nvPr>
            <p:ph sz="half" idx="2"/>
          </p:nvPr>
        </p:nvPicPr>
        <p:blipFill rotWithShape="1">
          <a:blip r:embed="rId2"/>
          <a:srcRect t="17911" b="2302"/>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635F8D8-3536-AF42-A53B-B2CB3F6F3132}"/>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Summing Up</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6C6ADE-280E-2B42-9428-624625F189EE}"/>
              </a:ext>
            </a:extLst>
          </p:cNvPr>
          <p:cNvSpPr>
            <a:spLocks noGrp="1"/>
          </p:cNvSpPr>
          <p:nvPr>
            <p:ph sz="half" idx="1"/>
          </p:nvPr>
        </p:nvSpPr>
        <p:spPr>
          <a:xfrm>
            <a:off x="0" y="3417573"/>
            <a:ext cx="5864772" cy="3014757"/>
          </a:xfrm>
        </p:spPr>
        <p:txBody>
          <a:bodyPr vert="horz" lIns="91440" tIns="45720" rIns="91440" bIns="45720" rtlCol="0" anchor="ctr">
            <a:normAutofit/>
          </a:bodyPr>
          <a:lstStyle/>
          <a:p>
            <a:r>
              <a:rPr lang="en-US" sz="1800" b="1" dirty="0"/>
              <a:t>The subject is whatever constitutes itself </a:t>
            </a:r>
            <a:r>
              <a:rPr lang="en-US" sz="1400" dirty="0"/>
              <a:t>(</a:t>
            </a:r>
            <a:r>
              <a:rPr lang="en-US" sz="1400" dirty="0">
                <a:solidFill>
                  <a:srgbClr val="C00000"/>
                </a:solidFill>
              </a:rPr>
              <a:t>Lyotard, “The Earth had no Roads to Begin With,” Postmodern </a:t>
            </a:r>
            <a:r>
              <a:rPr lang="en-US" sz="1400" dirty="0" err="1">
                <a:solidFill>
                  <a:srgbClr val="C00000"/>
                </a:solidFill>
              </a:rPr>
              <a:t>Fabes</a:t>
            </a:r>
            <a:r>
              <a:rPr lang="en-US" sz="1400" dirty="0">
                <a:solidFill>
                  <a:srgbClr val="C00000"/>
                </a:solidFill>
              </a:rPr>
              <a:t> (1993</a:t>
            </a:r>
            <a:r>
              <a:rPr lang="en-US" sz="1400" dirty="0"/>
              <a:t>))</a:t>
            </a:r>
          </a:p>
          <a:p>
            <a:r>
              <a:rPr lang="en-US" sz="1800" b="1" dirty="0"/>
              <a:t>“There is no more hope for meaning.  And without a doubt that is a good thing: meaning is mortal.  But that on which  it has imposed its ephemeral reign, what it hoped to liquidate in order to impose the reign of the Enlightenment, that is, the appearance that they are immortal, invulnerable to the nihilism of meaning or of nonmeaning itself. This is where seduction begins</a:t>
            </a:r>
            <a:r>
              <a:rPr lang="en-US" sz="1800" dirty="0"/>
              <a:t>. </a:t>
            </a:r>
            <a:r>
              <a:rPr lang="en-US" sz="1400" dirty="0">
                <a:solidFill>
                  <a:srgbClr val="C00000"/>
                </a:solidFill>
              </a:rPr>
              <a:t>(Jean Baudrillard, </a:t>
            </a:r>
            <a:r>
              <a:rPr lang="en-US" sz="1400" i="1" dirty="0">
                <a:solidFill>
                  <a:srgbClr val="C00000"/>
                </a:solidFill>
              </a:rPr>
              <a:t>Simulacra and Simulation, </a:t>
            </a:r>
            <a:r>
              <a:rPr lang="en-US" sz="1400" dirty="0">
                <a:solidFill>
                  <a:srgbClr val="C00000"/>
                </a:solidFill>
              </a:rPr>
              <a:t>p. 164 (1981))</a:t>
            </a:r>
          </a:p>
          <a:p>
            <a:endParaRPr lang="en-US" sz="1800" dirty="0"/>
          </a:p>
        </p:txBody>
      </p:sp>
    </p:spTree>
    <p:extLst>
      <p:ext uri="{BB962C8B-B14F-4D97-AF65-F5344CB8AC3E}">
        <p14:creationId xmlns:p14="http://schemas.microsoft.com/office/powerpoint/2010/main" val="242586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35AE-A279-EE41-9D4F-EEC355F34904}"/>
              </a:ext>
            </a:extLst>
          </p:cNvPr>
          <p:cNvSpPr>
            <a:spLocks noGrp="1"/>
          </p:cNvSpPr>
          <p:nvPr>
            <p:ph type="title"/>
          </p:nvPr>
        </p:nvSpPr>
        <p:spPr>
          <a:xfrm>
            <a:off x="5112608" y="2898260"/>
            <a:ext cx="1966784" cy="132556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Thanks</a:t>
            </a:r>
          </a:p>
        </p:txBody>
      </p:sp>
    </p:spTree>
    <p:extLst>
      <p:ext uri="{BB962C8B-B14F-4D97-AF65-F5344CB8AC3E}">
        <p14:creationId xmlns:p14="http://schemas.microsoft.com/office/powerpoint/2010/main" val="406335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A1BD6126-0D60-CD44-AC36-3467C7A847BC}"/>
              </a:ext>
            </a:extLst>
          </p:cNvPr>
          <p:cNvSpPr>
            <a:spLocks noGrp="1"/>
          </p:cNvSpPr>
          <p:nvPr>
            <p:ph type="title"/>
          </p:nvPr>
        </p:nvSpPr>
        <p:spPr>
          <a:xfrm>
            <a:off x="114712" y="81350"/>
            <a:ext cx="4892040" cy="1421629"/>
          </a:xfrm>
        </p:spPr>
        <p:txBody>
          <a:bodyPr vert="horz" lIns="91440" tIns="45720" rIns="91440" bIns="45720" rtlCol="0" anchor="b">
            <a:normAutofit/>
          </a:bodyPr>
          <a:lstStyle/>
          <a:p>
            <a:r>
              <a:rPr lang="en-US" sz="4000" kern="1200" dirty="0">
                <a:solidFill>
                  <a:schemeClr val="tx1"/>
                </a:solidFill>
                <a:latin typeface="+mj-lt"/>
                <a:ea typeface="+mj-ea"/>
                <a:cs typeface="+mj-cs"/>
              </a:rPr>
              <a:t>Of Narrative, Nomos, and Bridges</a:t>
            </a:r>
          </a:p>
        </p:txBody>
      </p:sp>
      <p:sp>
        <p:nvSpPr>
          <p:cNvPr id="3" name="Content Placeholder 2">
            <a:extLst>
              <a:ext uri="{FF2B5EF4-FFF2-40B4-BE49-F238E27FC236}">
                <a16:creationId xmlns:a16="http://schemas.microsoft.com/office/drawing/2014/main" id="{73F351E0-B9C1-4A49-BDAB-7F83AAF671A2}"/>
              </a:ext>
            </a:extLst>
          </p:cNvPr>
          <p:cNvSpPr>
            <a:spLocks noGrp="1"/>
          </p:cNvSpPr>
          <p:nvPr>
            <p:ph sz="half" idx="1"/>
          </p:nvPr>
        </p:nvSpPr>
        <p:spPr>
          <a:xfrm>
            <a:off x="294297" y="1584330"/>
            <a:ext cx="5659101" cy="5192319"/>
          </a:xfrm>
        </p:spPr>
        <p:txBody>
          <a:bodyPr vert="horz" lIns="91440" tIns="45720" rIns="91440" bIns="45720" rtlCol="0" anchor="t">
            <a:normAutofit/>
          </a:bodyPr>
          <a:lstStyle/>
          <a:p>
            <a:r>
              <a:rPr lang="en-US" sz="2000" dirty="0"/>
              <a:t>“A legal tradition is hence part and parcel of a complex normative world. The tradition includes not only a corpus juris, but also a language and a mythos - narratives in which the corpus juris is located by those whose wills act upon it. These myths establish the paradigms for behavior. “</a:t>
            </a:r>
          </a:p>
          <a:p>
            <a:pPr lvl="2"/>
            <a:r>
              <a:rPr lang="en-US" sz="1600" dirty="0"/>
              <a:t>Robert M. Cover, Foreword: Nomos and Narrative, </a:t>
            </a:r>
            <a:r>
              <a:rPr lang="en-US" sz="1600" i="1" dirty="0"/>
              <a:t>Harvard Law Review </a:t>
            </a:r>
            <a:r>
              <a:rPr lang="en-US" sz="1600" dirty="0"/>
              <a:t>97:4-68 (1983)]</a:t>
            </a:r>
          </a:p>
          <a:p>
            <a:pPr lvl="2"/>
            <a:endParaRPr lang="en-US" sz="1600" dirty="0"/>
          </a:p>
          <a:p>
            <a:r>
              <a:rPr lang="en-US" sz="2000" dirty="0"/>
              <a:t>“I have argued not only that the nature of law is a bridge to the future, but also that each community builds its bridges with the materials of sacred narrative that take as their subject much more than what is commonly conceived as the ‘legal’.” </a:t>
            </a:r>
          </a:p>
          <a:p>
            <a:pPr lvl="2"/>
            <a:r>
              <a:rPr lang="en-US" sz="1600" dirty="0"/>
              <a:t>Robert M. Cover, The Folktales of Justice: Tales of Jurisdiction," 14(2) Capital University Law Review 179-204, 182  (1985) </a:t>
            </a:r>
          </a:p>
          <a:p>
            <a:endParaRPr lang="en-US" sz="2000" dirty="0"/>
          </a:p>
        </p:txBody>
      </p:sp>
      <p:cxnSp>
        <p:nvCxnSpPr>
          <p:cNvPr id="16" name="Straight Connector 12">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picture containing text&#10;&#10;Description automatically generated">
            <a:extLst>
              <a:ext uri="{FF2B5EF4-FFF2-40B4-BE49-F238E27FC236}">
                <a16:creationId xmlns:a16="http://schemas.microsoft.com/office/drawing/2014/main" id="{66764F03-CE74-1947-A367-6C26A68BD574}"/>
              </a:ext>
            </a:extLst>
          </p:cNvPr>
          <p:cNvPicPr>
            <a:picLocks noGrp="1" noChangeAspect="1"/>
          </p:cNvPicPr>
          <p:nvPr>
            <p:ph sz="half" idx="2"/>
          </p:nvPr>
        </p:nvPicPr>
        <p:blipFill>
          <a:blip r:embed="rId2"/>
          <a:stretch>
            <a:fillRect/>
          </a:stretch>
        </p:blipFill>
        <p:spPr>
          <a:xfrm>
            <a:off x="6870359" y="191012"/>
            <a:ext cx="4782064" cy="6484156"/>
          </a:xfrm>
          <a:prstGeom prst="rect">
            <a:avLst/>
          </a:prstGeom>
        </p:spPr>
      </p:pic>
    </p:spTree>
    <p:extLst>
      <p:ext uri="{BB962C8B-B14F-4D97-AF65-F5344CB8AC3E}">
        <p14:creationId xmlns:p14="http://schemas.microsoft.com/office/powerpoint/2010/main" val="10602078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DFCC0F9-D1EA-CC48-B658-D879B17C44C2}"/>
              </a:ext>
            </a:extLst>
          </p:cNvPr>
          <p:cNvSpPr>
            <a:spLocks noGrp="1"/>
          </p:cNvSpPr>
          <p:nvPr>
            <p:ph type="title"/>
          </p:nvPr>
        </p:nvSpPr>
        <p:spPr>
          <a:xfrm>
            <a:off x="249622" y="182563"/>
            <a:ext cx="5251316" cy="1807305"/>
          </a:xfrm>
        </p:spPr>
        <p:txBody>
          <a:bodyPr>
            <a:normAutofit fontScale="90000"/>
          </a:bodyPr>
          <a:lstStyle/>
          <a:p>
            <a:r>
              <a:rPr lang="en-US" dirty="0"/>
              <a:t>Cover Within the Ecologies of Ouroboros</a:t>
            </a:r>
          </a:p>
        </p:txBody>
      </p:sp>
      <p:sp>
        <p:nvSpPr>
          <p:cNvPr id="6" name="Content Placeholder 5">
            <a:extLst>
              <a:ext uri="{FF2B5EF4-FFF2-40B4-BE49-F238E27FC236}">
                <a16:creationId xmlns:a16="http://schemas.microsoft.com/office/drawing/2014/main" id="{65E65C66-62DB-234D-A3B7-41C057A605AA}"/>
              </a:ext>
            </a:extLst>
          </p:cNvPr>
          <p:cNvSpPr>
            <a:spLocks noGrp="1"/>
          </p:cNvSpPr>
          <p:nvPr>
            <p:ph idx="1"/>
          </p:nvPr>
        </p:nvSpPr>
        <p:spPr>
          <a:xfrm>
            <a:off x="98854" y="2172430"/>
            <a:ext cx="6339016" cy="4685559"/>
          </a:xfrm>
        </p:spPr>
        <p:txBody>
          <a:bodyPr>
            <a:noAutofit/>
          </a:bodyPr>
          <a:lstStyle/>
          <a:p>
            <a:r>
              <a:rPr lang="en-US" sz="2000" dirty="0"/>
              <a:t>Nomoi: </a:t>
            </a:r>
          </a:p>
          <a:p>
            <a:pPr lvl="1"/>
            <a:r>
              <a:rPr lang="en-US" sz="2000" dirty="0"/>
              <a:t>expectations, habits,</a:t>
            </a:r>
          </a:p>
          <a:p>
            <a:r>
              <a:rPr lang="en-US" sz="2000" dirty="0"/>
              <a:t>Narrative: </a:t>
            </a:r>
          </a:p>
          <a:p>
            <a:pPr lvl="1"/>
            <a:r>
              <a:rPr lang="en-US" sz="2000" dirty="0"/>
              <a:t>dominion stories; boundary stories; origin stories, stories of collectivity, agency, authority and the ceremonials of creation—the identification of Eden and its functioning. </a:t>
            </a:r>
          </a:p>
          <a:p>
            <a:r>
              <a:rPr lang="en-US" sz="2000" dirty="0"/>
              <a:t>The Bridge: </a:t>
            </a:r>
          </a:p>
          <a:p>
            <a:pPr lvl="1"/>
            <a:r>
              <a:rPr lang="en-US" sz="2000" dirty="0"/>
              <a:t>temporal, territorial, abstract—from “here” to “there” . . . .and back again</a:t>
            </a:r>
          </a:p>
          <a:p>
            <a:r>
              <a:rPr lang="en-US" sz="2000" dirty="0"/>
              <a:t>The Sacral: </a:t>
            </a:r>
          </a:p>
          <a:p>
            <a:pPr lvl="1"/>
            <a:r>
              <a:rPr lang="en-US" sz="2000" dirty="0"/>
              <a:t>the imprimatur of legitimacy; the sacred oil; nihil obstat and the constitution of the priesthood (vanguard, elite, aristocracy, coders) </a:t>
            </a:r>
          </a:p>
        </p:txBody>
      </p:sp>
      <p:pic>
        <p:nvPicPr>
          <p:cNvPr id="8" name="Picture 7" descr="A picture containing linedrawing&#10;&#10;Description automatically generated">
            <a:extLst>
              <a:ext uri="{FF2B5EF4-FFF2-40B4-BE49-F238E27FC236}">
                <a16:creationId xmlns:a16="http://schemas.microsoft.com/office/drawing/2014/main" id="{F100DA3F-CD7E-764E-B4E1-EE0E9327B32E}"/>
              </a:ext>
            </a:extLst>
          </p:cNvPr>
          <p:cNvPicPr>
            <a:picLocks noChangeAspect="1"/>
          </p:cNvPicPr>
          <p:nvPr/>
        </p:nvPicPr>
        <p:blipFill rotWithShape="1">
          <a:blip r:embed="rId2"/>
          <a:srcRect l="9811" r="6069"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1228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E234-ECBF-8044-9CBF-3DD346BF0F52}"/>
              </a:ext>
            </a:extLst>
          </p:cNvPr>
          <p:cNvSpPr>
            <a:spLocks noGrp="1"/>
          </p:cNvSpPr>
          <p:nvPr>
            <p:ph type="title"/>
          </p:nvPr>
        </p:nvSpPr>
        <p:spPr>
          <a:xfrm>
            <a:off x="655320" y="365125"/>
            <a:ext cx="5120114" cy="1692794"/>
          </a:xfrm>
        </p:spPr>
        <p:txBody>
          <a:bodyPr>
            <a:normAutofit fontScale="90000"/>
          </a:bodyPr>
          <a:lstStyle/>
          <a:p>
            <a:r>
              <a:rPr lang="en-US" dirty="0"/>
              <a:t>Crossing the Rainbow Bridge From Here to. . . </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FCF73C-2CC8-1E4E-995E-467FF768D5B8}"/>
              </a:ext>
            </a:extLst>
          </p:cNvPr>
          <p:cNvSpPr>
            <a:spLocks noGrp="1"/>
          </p:cNvSpPr>
          <p:nvPr>
            <p:ph idx="1"/>
          </p:nvPr>
        </p:nvSpPr>
        <p:spPr>
          <a:xfrm>
            <a:off x="655321" y="2575034"/>
            <a:ext cx="5120113" cy="3462228"/>
          </a:xfrm>
        </p:spPr>
        <p:txBody>
          <a:bodyPr>
            <a:normAutofit/>
          </a:bodyPr>
          <a:lstStyle/>
          <a:p>
            <a:r>
              <a:rPr lang="en-US" sz="1800" dirty="0"/>
              <a:t>International law as animal husbandry</a:t>
            </a:r>
          </a:p>
          <a:p>
            <a:r>
              <a:rPr lang="en-US" sz="1800" dirty="0"/>
              <a:t>The private law of public law</a:t>
            </a:r>
          </a:p>
          <a:p>
            <a:r>
              <a:rPr lang="en-US" sz="1800" dirty="0"/>
              <a:t>The public law of private law</a:t>
            </a:r>
          </a:p>
          <a:p>
            <a:r>
              <a:rPr lang="en-US" sz="1800" dirty="0"/>
              <a:t>From Nomos to Data-Analytics</a:t>
            </a:r>
          </a:p>
          <a:p>
            <a:r>
              <a:rPr lang="en-US" sz="1800" dirty="0"/>
              <a:t>From Data to Platform as Narrative and Nomos</a:t>
            </a:r>
          </a:p>
        </p:txBody>
      </p:sp>
      <p:pic>
        <p:nvPicPr>
          <p:cNvPr id="5" name="Picture 4" descr="A picture containing text&#10;&#10;Description automatically generated">
            <a:extLst>
              <a:ext uri="{FF2B5EF4-FFF2-40B4-BE49-F238E27FC236}">
                <a16:creationId xmlns:a16="http://schemas.microsoft.com/office/drawing/2014/main" id="{29065A97-D177-8747-A81A-9ABB16FAE7DC}"/>
              </a:ext>
            </a:extLst>
          </p:cNvPr>
          <p:cNvPicPr>
            <a:picLocks noChangeAspect="1"/>
          </p:cNvPicPr>
          <p:nvPr/>
        </p:nvPicPr>
        <p:blipFill rotWithShape="1">
          <a:blip r:embed="rId3"/>
          <a:srcRect r="48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4291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48DC2E-5CBB-4143-9951-2579956C7FEA}"/>
              </a:ext>
            </a:extLst>
          </p:cNvPr>
          <p:cNvSpPr>
            <a:spLocks noGrp="1"/>
          </p:cNvSpPr>
          <p:nvPr>
            <p:ph type="title"/>
          </p:nvPr>
        </p:nvSpPr>
        <p:spPr>
          <a:xfrm>
            <a:off x="354725" y="81346"/>
            <a:ext cx="5251316" cy="1807305"/>
          </a:xfrm>
        </p:spPr>
        <p:txBody>
          <a:bodyPr vert="horz" lIns="91440" tIns="45720" rIns="91440" bIns="45720" rtlCol="0" anchor="ctr">
            <a:normAutofit/>
          </a:bodyPr>
          <a:lstStyle/>
          <a:p>
            <a:r>
              <a:rPr lang="en-US" dirty="0"/>
              <a:t>International Law as Animal Husbandry</a:t>
            </a:r>
          </a:p>
        </p:txBody>
      </p:sp>
      <p:sp>
        <p:nvSpPr>
          <p:cNvPr id="3" name="Content Placeholder 2">
            <a:extLst>
              <a:ext uri="{FF2B5EF4-FFF2-40B4-BE49-F238E27FC236}">
                <a16:creationId xmlns:a16="http://schemas.microsoft.com/office/drawing/2014/main" id="{F999164A-05A0-E34F-B990-B7F7F1A08F23}"/>
              </a:ext>
            </a:extLst>
          </p:cNvPr>
          <p:cNvSpPr>
            <a:spLocks noGrp="1"/>
          </p:cNvSpPr>
          <p:nvPr>
            <p:ph sz="half" idx="1"/>
          </p:nvPr>
        </p:nvSpPr>
        <p:spPr>
          <a:xfrm>
            <a:off x="94593" y="1744718"/>
            <a:ext cx="6491367" cy="5113282"/>
          </a:xfrm>
        </p:spPr>
        <p:txBody>
          <a:bodyPr vert="horz" lIns="91440" tIns="45720" rIns="91440" bIns="45720" rtlCol="0">
            <a:normAutofit fontScale="92500"/>
          </a:bodyPr>
          <a:lstStyle/>
          <a:p>
            <a:r>
              <a:rPr lang="en-US" sz="1900" dirty="0"/>
              <a:t>Nomos:</a:t>
            </a:r>
          </a:p>
          <a:p>
            <a:pPr lvl="1"/>
            <a:r>
              <a:rPr lang="en-US" sz="1500" dirty="0"/>
              <a:t>Legalization of inter-state relations</a:t>
            </a:r>
          </a:p>
          <a:p>
            <a:pPr lvl="1"/>
            <a:r>
              <a:rPr lang="en-US" sz="1500" dirty="0"/>
              <a:t>Judicialization of dispute resolution</a:t>
            </a:r>
          </a:p>
          <a:p>
            <a:r>
              <a:rPr lang="en-US" sz="1900" dirty="0"/>
              <a:t>Supra-nationalization of meta-narratives</a:t>
            </a:r>
          </a:p>
          <a:p>
            <a:pPr lvl="1"/>
            <a:r>
              <a:rPr lang="en-US" sz="2000" dirty="0"/>
              <a:t>Objects: (1) </a:t>
            </a:r>
            <a:r>
              <a:rPr lang="en-US" sz="1900" dirty="0"/>
              <a:t>Stability and prosperity; (2) Unity in diversity; (3) Convergence and consensus</a:t>
            </a:r>
          </a:p>
          <a:p>
            <a:pPr lvl="1"/>
            <a:r>
              <a:rPr lang="en-US" sz="1900" dirty="0"/>
              <a:t>A </a:t>
            </a:r>
            <a:r>
              <a:rPr lang="en-US" sz="2000" b="1" i="1" dirty="0" err="1"/>
              <a:t>Führerprinzip</a:t>
            </a:r>
            <a:r>
              <a:rPr lang="en-US" sz="2000" b="1" i="1" dirty="0"/>
              <a:t> </a:t>
            </a:r>
            <a:r>
              <a:rPr lang="en-US" sz="2000" dirty="0"/>
              <a:t>embedded within the genius of collective principle</a:t>
            </a:r>
            <a:r>
              <a:rPr lang="en-US" sz="2000" b="1" i="1" dirty="0"/>
              <a:t>; </a:t>
            </a:r>
            <a:r>
              <a:rPr lang="en-US" sz="2000" dirty="0"/>
              <a:t> the collective‘s word is above all written law.</a:t>
            </a:r>
            <a:endParaRPr lang="en-US" sz="1900" dirty="0"/>
          </a:p>
          <a:p>
            <a:r>
              <a:rPr lang="en-US" sz="1900" dirty="0"/>
              <a:t>Narrative Taboo</a:t>
            </a:r>
          </a:p>
          <a:p>
            <a:pPr lvl="1"/>
            <a:r>
              <a:rPr lang="en-US" sz="1900" dirty="0"/>
              <a:t>Harming the wealth of nations: </a:t>
            </a:r>
          </a:p>
          <a:p>
            <a:pPr lvl="1"/>
            <a:r>
              <a:rPr lang="en-US" sz="1900" dirty="0"/>
              <a:t>Reducing the value of populations, and wealth creating structures</a:t>
            </a:r>
          </a:p>
          <a:p>
            <a:r>
              <a:rPr lang="en-US" sz="2300" dirty="0"/>
              <a:t>Mechanics:</a:t>
            </a:r>
          </a:p>
          <a:p>
            <a:pPr lvl="1"/>
            <a:r>
              <a:rPr lang="en-US" sz="1900" dirty="0"/>
              <a:t>Contracts between states</a:t>
            </a:r>
          </a:p>
          <a:p>
            <a:pPr lvl="1"/>
            <a:r>
              <a:rPr lang="en-US" sz="1900" dirty="0"/>
              <a:t>Constitutionalization of international organs</a:t>
            </a:r>
          </a:p>
          <a:p>
            <a:pPr lvl="1"/>
            <a:r>
              <a:rPr lang="en-US" sz="1900" dirty="0"/>
              <a:t>Husbanding resources for collective welfare maximization </a:t>
            </a:r>
          </a:p>
        </p:txBody>
      </p:sp>
      <p:pic>
        <p:nvPicPr>
          <p:cNvPr id="6" name="Content Placeholder 5" descr="A person walking in a factory&#10;&#10;Description automatically generated with low confidence">
            <a:extLst>
              <a:ext uri="{FF2B5EF4-FFF2-40B4-BE49-F238E27FC236}">
                <a16:creationId xmlns:a16="http://schemas.microsoft.com/office/drawing/2014/main" id="{297B41D6-325D-E845-AD12-ADE0681015B3}"/>
              </a:ext>
            </a:extLst>
          </p:cNvPr>
          <p:cNvPicPr>
            <a:picLocks noGrp="1" noChangeAspect="1"/>
          </p:cNvPicPr>
          <p:nvPr>
            <p:ph sz="half" idx="2"/>
          </p:nvPr>
        </p:nvPicPr>
        <p:blipFill rotWithShape="1">
          <a:blip r:embed="rId2"/>
          <a:srcRect l="15007" r="2847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8786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75BCA7-975E-894B-AF6C-3325C0EEB013}"/>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The Private Law of Public Law</a:t>
            </a:r>
          </a:p>
        </p:txBody>
      </p:sp>
      <p:pic>
        <p:nvPicPr>
          <p:cNvPr id="9" name="Content Placeholder 8" descr="A picture containing text&#10;&#10;Description automatically generated">
            <a:extLst>
              <a:ext uri="{FF2B5EF4-FFF2-40B4-BE49-F238E27FC236}">
                <a16:creationId xmlns:a16="http://schemas.microsoft.com/office/drawing/2014/main" id="{84A7F623-7667-1844-BEFE-340EFA89515F}"/>
              </a:ext>
            </a:extLst>
          </p:cNvPr>
          <p:cNvPicPr>
            <a:picLocks noGrp="1" noChangeAspect="1"/>
          </p:cNvPicPr>
          <p:nvPr>
            <p:ph sz="half" idx="1"/>
          </p:nvPr>
        </p:nvPicPr>
        <p:blipFill rotWithShape="1">
          <a:blip r:embed="rId2"/>
          <a:srcRect t="2081" r="-1" b="5722"/>
          <a:stretch/>
        </p:blipFill>
        <p:spPr>
          <a:xfrm>
            <a:off x="1" y="10"/>
            <a:ext cx="6936390" cy="6857990"/>
          </a:xfrm>
          <a:prstGeom prst="rect">
            <a:avLst/>
          </a:prstGeom>
        </p:spPr>
      </p:pic>
      <p:sp>
        <p:nvSpPr>
          <p:cNvPr id="21" name="Content Placeholder 4">
            <a:extLst>
              <a:ext uri="{FF2B5EF4-FFF2-40B4-BE49-F238E27FC236}">
                <a16:creationId xmlns:a16="http://schemas.microsoft.com/office/drawing/2014/main" id="{A48589C8-A23D-6D41-B634-C3B09B7792AE}"/>
              </a:ext>
            </a:extLst>
          </p:cNvPr>
          <p:cNvSpPr>
            <a:spLocks noGrp="1"/>
          </p:cNvSpPr>
          <p:nvPr>
            <p:ph sz="half" idx="2"/>
          </p:nvPr>
        </p:nvSpPr>
        <p:spPr>
          <a:xfrm>
            <a:off x="7531610" y="2434200"/>
            <a:ext cx="4492224" cy="4344971"/>
          </a:xfrm>
        </p:spPr>
        <p:txBody>
          <a:bodyPr vert="horz" lIns="91440" tIns="45720" rIns="91440" bIns="45720" rtlCol="0">
            <a:normAutofit/>
          </a:bodyPr>
          <a:lstStyle/>
          <a:p>
            <a:r>
              <a:rPr lang="en-US" sz="2000" dirty="0"/>
              <a:t>Nomos: Law as contract; as the terms of loan agreements; public policy as corporate governance</a:t>
            </a:r>
          </a:p>
          <a:p>
            <a:r>
              <a:rPr lang="en-US" sz="2000" dirty="0"/>
              <a:t>Narrative: The apotheosis of the collective and the de-territorialization of nomic communities.</a:t>
            </a:r>
          </a:p>
          <a:p>
            <a:r>
              <a:rPr lang="en-US" sz="2000" dirty="0"/>
              <a:t>The bridge: From the “here” of human activity, to the “there” of comprehensive projections of public power subordinated to meta-collective principles.</a:t>
            </a:r>
          </a:p>
          <a:p>
            <a:r>
              <a:rPr lang="en-US" sz="2000" dirty="0"/>
              <a:t>The sacral: The primacy of the market as the apex space for political expression</a:t>
            </a:r>
          </a:p>
        </p:txBody>
      </p:sp>
    </p:spTree>
    <p:extLst>
      <p:ext uri="{BB962C8B-B14F-4D97-AF65-F5344CB8AC3E}">
        <p14:creationId xmlns:p14="http://schemas.microsoft.com/office/powerpoint/2010/main" val="269280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ECE4F-6B20-A94D-A901-23CF95D9CE76}"/>
              </a:ext>
            </a:extLst>
          </p:cNvPr>
          <p:cNvSpPr>
            <a:spLocks noGrp="1"/>
          </p:cNvSpPr>
          <p:nvPr>
            <p:ph type="title"/>
          </p:nvPr>
        </p:nvSpPr>
        <p:spPr>
          <a:xfrm>
            <a:off x="481014" y="327025"/>
            <a:ext cx="5167311" cy="1946274"/>
          </a:xfrm>
        </p:spPr>
        <p:txBody>
          <a:bodyPr vert="horz" lIns="91440" tIns="45720" rIns="91440" bIns="45720" rtlCol="0" anchor="b">
            <a:normAutofit/>
          </a:bodyPr>
          <a:lstStyle/>
          <a:p>
            <a:r>
              <a:rPr lang="en-US" sz="3600"/>
              <a:t>The Public Law of Private Law </a:t>
            </a:r>
          </a:p>
        </p:txBody>
      </p:sp>
      <p:sp>
        <p:nvSpPr>
          <p:cNvPr id="4" name="Content Placeholder 3">
            <a:extLst>
              <a:ext uri="{FF2B5EF4-FFF2-40B4-BE49-F238E27FC236}">
                <a16:creationId xmlns:a16="http://schemas.microsoft.com/office/drawing/2014/main" id="{1CFC1F5E-BD39-5943-92E8-0C07E4909A92}"/>
              </a:ext>
            </a:extLst>
          </p:cNvPr>
          <p:cNvSpPr>
            <a:spLocks noGrp="1"/>
          </p:cNvSpPr>
          <p:nvPr>
            <p:ph sz="half" idx="1"/>
          </p:nvPr>
        </p:nvSpPr>
        <p:spPr>
          <a:xfrm>
            <a:off x="0" y="2614613"/>
            <a:ext cx="5648325" cy="4241800"/>
          </a:xfrm>
        </p:spPr>
        <p:txBody>
          <a:bodyPr vert="horz" lIns="91440" tIns="45720" rIns="91440" bIns="45720" rtlCol="0">
            <a:normAutofit fontScale="92500" lnSpcReduction="20000"/>
          </a:bodyPr>
          <a:lstStyle/>
          <a:p>
            <a:r>
              <a:rPr lang="en-US" sz="1800" dirty="0"/>
              <a:t>Nomos: private law as the expression of public objectives; the state recedes as a source of a law that operates between states (private law as the solution to transnational governance gaps). </a:t>
            </a:r>
          </a:p>
          <a:p>
            <a:r>
              <a:rPr lang="en-US" sz="1800" dirty="0"/>
              <a:t>Narrative: the stories of responsible business conduct and corporate social responsibility, the reconstruction of the economic sphere as the primary space for the management of human relations and the conduct of aggregated actors. The evolution of the passive individual now stripped of agency displaced into aggregated actors (states, enterprises, NGOs etc.). The apotheosis of the victim as a legal-moral-cultural category. </a:t>
            </a:r>
          </a:p>
          <a:p>
            <a:r>
              <a:rPr lang="en-US" sz="1800" dirty="0"/>
              <a:t>The Bridge: The enterprise as public organ with private objectives from the “here” (focus on profit) to a “there” focus on the private law articulation of public policy.</a:t>
            </a:r>
          </a:p>
          <a:p>
            <a:r>
              <a:rPr lang="en-US" sz="1800" dirty="0"/>
              <a:t>The sacral: The primacy of international human right; soon the displacement the human at the center of law and their replacement by principles of the human embedded in their environment. </a:t>
            </a:r>
          </a:p>
        </p:txBody>
      </p:sp>
      <p:pic>
        <p:nvPicPr>
          <p:cNvPr id="7" name="Content Placeholder 6" descr="A picture containing tree, grass, outdoor, flying&#10;&#10;Description automatically generated">
            <a:extLst>
              <a:ext uri="{FF2B5EF4-FFF2-40B4-BE49-F238E27FC236}">
                <a16:creationId xmlns:a16="http://schemas.microsoft.com/office/drawing/2014/main" id="{AF7062B6-3E00-1F44-8FDA-768DA6B86363}"/>
              </a:ext>
            </a:extLst>
          </p:cNvPr>
          <p:cNvPicPr>
            <a:picLocks noGrp="1" noChangeAspect="1"/>
          </p:cNvPicPr>
          <p:nvPr>
            <p:ph sz="half" idx="2"/>
          </p:nvPr>
        </p:nvPicPr>
        <p:blipFill rotWithShape="1">
          <a:blip r:embed="rId2"/>
          <a:srcRect l="1647" r="2825"/>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1725425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C712-9174-7F4A-90BF-36AE0F70D2FF}"/>
              </a:ext>
            </a:extLst>
          </p:cNvPr>
          <p:cNvSpPr>
            <a:spLocks noGrp="1"/>
          </p:cNvSpPr>
          <p:nvPr>
            <p:ph type="title"/>
          </p:nvPr>
        </p:nvSpPr>
        <p:spPr>
          <a:xfrm>
            <a:off x="222422" y="365125"/>
            <a:ext cx="11131378" cy="1325563"/>
          </a:xfrm>
        </p:spPr>
        <p:txBody>
          <a:bodyPr/>
          <a:lstStyle/>
          <a:p>
            <a:r>
              <a:rPr lang="en-US" dirty="0"/>
              <a:t>From Nomos to the Narratives of Data-Analytics</a:t>
            </a:r>
          </a:p>
        </p:txBody>
      </p:sp>
      <p:pic>
        <p:nvPicPr>
          <p:cNvPr id="7" name="Content Placeholder 6" descr="A picture containing text&#10;&#10;Description automatically generated">
            <a:extLst>
              <a:ext uri="{FF2B5EF4-FFF2-40B4-BE49-F238E27FC236}">
                <a16:creationId xmlns:a16="http://schemas.microsoft.com/office/drawing/2014/main" id="{AF3FD127-9E55-FE49-B37F-A1CA9CEF890D}"/>
              </a:ext>
            </a:extLst>
          </p:cNvPr>
          <p:cNvPicPr>
            <a:picLocks noGrp="1" noChangeAspect="1"/>
          </p:cNvPicPr>
          <p:nvPr>
            <p:ph sz="half" idx="1"/>
          </p:nvPr>
        </p:nvPicPr>
        <p:blipFill>
          <a:blip r:embed="rId2"/>
          <a:stretch>
            <a:fillRect/>
          </a:stretch>
        </p:blipFill>
        <p:spPr>
          <a:xfrm>
            <a:off x="138338" y="1825625"/>
            <a:ext cx="5344909" cy="3534651"/>
          </a:xfrm>
        </p:spPr>
      </p:pic>
      <p:sp>
        <p:nvSpPr>
          <p:cNvPr id="5" name="Content Placeholder 4">
            <a:extLst>
              <a:ext uri="{FF2B5EF4-FFF2-40B4-BE49-F238E27FC236}">
                <a16:creationId xmlns:a16="http://schemas.microsoft.com/office/drawing/2014/main" id="{37B8D052-282A-E841-B953-94E44027E926}"/>
              </a:ext>
            </a:extLst>
          </p:cNvPr>
          <p:cNvSpPr>
            <a:spLocks noGrp="1"/>
          </p:cNvSpPr>
          <p:nvPr>
            <p:ph sz="half" idx="2"/>
          </p:nvPr>
        </p:nvSpPr>
        <p:spPr>
          <a:xfrm>
            <a:off x="5749159" y="1460938"/>
            <a:ext cx="6304503" cy="5318234"/>
          </a:xfrm>
        </p:spPr>
        <p:txBody>
          <a:bodyPr>
            <a:normAutofit fontScale="55000" lnSpcReduction="20000"/>
          </a:bodyPr>
          <a:lstStyle/>
          <a:p>
            <a:r>
              <a:rPr lang="en-US" dirty="0"/>
              <a:t>Nomos: Quantifiable measures against an ideal; the rating, algorithms and the construction of systems of rewards and punishment for  deviations from the ideal. Measurability, compliance, accountability become the mechanisms of law making.</a:t>
            </a:r>
          </a:p>
          <a:p>
            <a:r>
              <a:rPr lang="en-US" dirty="0"/>
              <a:t>Narrative: Creation stories--the evolution and character of the ideal and the4 organization of collectives around ideal--the ideal worker, debtor, health advancing body. The legitimation of the disaggregation of the individual into an aggregation of statistics and their reconstitution as failed efforts toward perfection.</a:t>
            </a:r>
          </a:p>
          <a:p>
            <a:r>
              <a:rPr lang="en-US" dirty="0"/>
              <a:t>The Bridge: From qualitative to quantitative dominion. From the language of command to that of judgment.  From the exogenous enforcer to the internalization of punishment and reward. The bridge crosses as well from the dominion of the lawyer, the politician, the policymaker, to the coder, the statistician, the modeler and the realm of predictive analytics.</a:t>
            </a:r>
          </a:p>
          <a:p>
            <a:r>
              <a:rPr lang="en-US" dirty="0"/>
              <a:t>The sacral: This is the world of Abraham’s bargaining with God over the fate of Sodom. But it is also the realm of Pharaoh’s dream. The realm of data. Gen 18:16-33. The allocation of authority between the Divine and the collective is telling.  </a:t>
            </a:r>
          </a:p>
          <a:p>
            <a:r>
              <a:rPr lang="en-US" dirty="0"/>
              <a:t>Gen. 41:1-57. This is a sacred predictive analytics--but a small step from the interpretation of dreams to the prediction of action from big data analysis of comprehensive data driven aggregated patterns of behavior reduced to meaningful data points. </a:t>
            </a:r>
          </a:p>
          <a:p>
            <a:endParaRPr lang="en-US" dirty="0"/>
          </a:p>
        </p:txBody>
      </p:sp>
    </p:spTree>
    <p:extLst>
      <p:ext uri="{BB962C8B-B14F-4D97-AF65-F5344CB8AC3E}">
        <p14:creationId xmlns:p14="http://schemas.microsoft.com/office/powerpoint/2010/main" val="243199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7EEA174-0781-6541-9FFB-280472158A09}"/>
              </a:ext>
            </a:extLst>
          </p:cNvPr>
          <p:cNvPicPr>
            <a:picLocks noGrp="1" noChangeAspect="1"/>
          </p:cNvPicPr>
          <p:nvPr>
            <p:ph sz="half" idx="2"/>
          </p:nvPr>
        </p:nvPicPr>
        <p:blipFill rotWithShape="1">
          <a:blip r:embed="rId2"/>
          <a:srcRect t="28100" r="-1"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ED94F4-7570-6749-82C5-EDAD15C06BD6}"/>
              </a:ext>
            </a:extLst>
          </p:cNvPr>
          <p:cNvSpPr>
            <a:spLocks noGrp="1"/>
          </p:cNvSpPr>
          <p:nvPr>
            <p:ph type="title"/>
          </p:nvPr>
        </p:nvSpPr>
        <p:spPr>
          <a:xfrm>
            <a:off x="84084" y="0"/>
            <a:ext cx="3822189" cy="1639614"/>
          </a:xfrm>
        </p:spPr>
        <p:txBody>
          <a:bodyPr vert="horz" lIns="91440" tIns="45720" rIns="91440" bIns="45720" rtlCol="0" anchor="ctr">
            <a:normAutofit/>
          </a:bodyPr>
          <a:lstStyle/>
          <a:p>
            <a:r>
              <a:rPr lang="en-US" sz="4000" dirty="0"/>
              <a:t>From Data to Platform</a:t>
            </a:r>
          </a:p>
        </p:txBody>
      </p:sp>
      <p:sp>
        <p:nvSpPr>
          <p:cNvPr id="4" name="Content Placeholder 3">
            <a:extLst>
              <a:ext uri="{FF2B5EF4-FFF2-40B4-BE49-F238E27FC236}">
                <a16:creationId xmlns:a16="http://schemas.microsoft.com/office/drawing/2014/main" id="{8C79943A-183E-DC43-A7DA-B8260BFCCF3C}"/>
              </a:ext>
            </a:extLst>
          </p:cNvPr>
          <p:cNvSpPr>
            <a:spLocks noGrp="1"/>
          </p:cNvSpPr>
          <p:nvPr>
            <p:ph sz="half" idx="1"/>
          </p:nvPr>
        </p:nvSpPr>
        <p:spPr>
          <a:xfrm>
            <a:off x="84084" y="1639614"/>
            <a:ext cx="4576306" cy="5034455"/>
          </a:xfrm>
        </p:spPr>
        <p:txBody>
          <a:bodyPr vert="horz" lIns="91440" tIns="45720" rIns="91440" bIns="45720" rtlCol="0">
            <a:normAutofit fontScale="62500" lnSpcReduction="20000"/>
          </a:bodyPr>
          <a:lstStyle/>
          <a:p>
            <a:r>
              <a:rPr lang="en-US" dirty="0"/>
              <a:t>Nomos: Rewards and punishments interconnected by networked platforms. From law to shared spaces where users and producers meet for the purpose of exchange. The quid-pro-quo--those who contribute data to platforms can use the aggregated data in platforms for analytics. </a:t>
            </a:r>
          </a:p>
          <a:p>
            <a:r>
              <a:rPr lang="en-US" dirty="0"/>
              <a:t> Narrative: The apotheosis of the exogenous.  Judgment is now detached from the judged even as the constitution of that judgment is assembled from the contribution of the thing judged of its data.</a:t>
            </a:r>
          </a:p>
          <a:p>
            <a:r>
              <a:rPr lang="en-US" dirty="0"/>
              <a:t>The Bridge: Users, producers and coordinators and the bridge itself becomes the destination. Here and there are the same place. Nomos and narrative collapse into each other.</a:t>
            </a:r>
          </a:p>
          <a:p>
            <a:r>
              <a:rPr lang="en-US" dirty="0"/>
              <a:t>The Sacral: The Archive. The dominion of the coordinator reigning over the iterative interactions of users and producers.</a:t>
            </a:r>
          </a:p>
          <a:p>
            <a:endParaRPr lang="en-US" sz="2000" dirty="0"/>
          </a:p>
        </p:txBody>
      </p:sp>
    </p:spTree>
    <p:extLst>
      <p:ext uri="{BB962C8B-B14F-4D97-AF65-F5344CB8AC3E}">
        <p14:creationId xmlns:p14="http://schemas.microsoft.com/office/powerpoint/2010/main" val="953244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1215</Words>
  <Application>Microsoft Macintosh PowerPoint</Application>
  <PresentationFormat>Widescreen</PresentationFormat>
  <Paragraphs>67</Paragraphs>
  <Slides>11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Tw Cen MT</vt:lpstr>
      <vt:lpstr>Office Theme</vt:lpstr>
      <vt:lpstr>Robert Cover and International Law--Narrative Nudges and Nomadic Nomos</vt:lpstr>
      <vt:lpstr>Of Narrative, Nomos, and Bridges</vt:lpstr>
      <vt:lpstr>Cover Within the Ecologies of Ouroboros</vt:lpstr>
      <vt:lpstr>Crossing the Rainbow Bridge From Here to. . . </vt:lpstr>
      <vt:lpstr>International Law as Animal Husbandry</vt:lpstr>
      <vt:lpstr>The Private Law of Public Law</vt:lpstr>
      <vt:lpstr>The Public Law of Private Law </vt:lpstr>
      <vt:lpstr>From Nomos to the Narratives of Data-Analytics</vt:lpstr>
      <vt:lpstr>From Data to Platform</vt:lpstr>
      <vt:lpstr>Summing Up</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Robert Cover and International Law--Narrative Nudges and Nomadic Nomos</dc:title>
  <dc:creator>Backer, Larry Cata</dc:creator>
  <cp:lastModifiedBy>Backer, Larry Cata</cp:lastModifiedBy>
  <cp:revision>24</cp:revision>
  <dcterms:created xsi:type="dcterms:W3CDTF">2021-10-03T17:38:45Z</dcterms:created>
  <dcterms:modified xsi:type="dcterms:W3CDTF">2021-10-05T15:25:49Z</dcterms:modified>
</cp:coreProperties>
</file>