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8" r:id="rId3"/>
    <p:sldId id="257" r:id="rId4"/>
    <p:sldId id="270" r:id="rId5"/>
    <p:sldId id="269" r:id="rId6"/>
    <p:sldId id="258" r:id="rId7"/>
    <p:sldId id="259" r:id="rId8"/>
    <p:sldId id="265" r:id="rId9"/>
    <p:sldId id="329" r:id="rId10"/>
    <p:sldId id="331" r:id="rId11"/>
    <p:sldId id="271" r:id="rId12"/>
    <p:sldId id="264" r:id="rId13"/>
    <p:sldId id="261" r:id="rId14"/>
    <p:sldId id="335" r:id="rId15"/>
    <p:sldId id="260" r:id="rId16"/>
    <p:sldId id="262" r:id="rId17"/>
    <p:sldId id="332" r:id="rId18"/>
    <p:sldId id="263" r:id="rId19"/>
    <p:sldId id="266" r:id="rId20"/>
    <p:sldId id="267" r:id="rId21"/>
    <p:sldId id="333" r:id="rId22"/>
    <p:sldId id="33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6"/>
    <p:restoredTop sz="94704"/>
  </p:normalViewPr>
  <p:slideViewPr>
    <p:cSldViewPr snapToGrid="0" snapToObjects="1">
      <p:cViewPr varScale="1">
        <p:scale>
          <a:sx n="105" d="100"/>
          <a:sy n="105" d="100"/>
        </p:scale>
        <p:origin x="6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E04B40-903D-D745-92C1-3E0ACBCFC844}" type="doc">
      <dgm:prSet loTypeId="urn:microsoft.com/office/officeart/2008/layout/VerticalCurvedList" loCatId="process" qsTypeId="urn:microsoft.com/office/officeart/2005/8/quickstyle/simple3" qsCatId="simple" csTypeId="urn:microsoft.com/office/officeart/2005/8/colors/colorful1" csCatId="colorful" phldr="1"/>
      <dgm:spPr/>
      <dgm:t>
        <a:bodyPr/>
        <a:lstStyle/>
        <a:p>
          <a:endParaRPr lang="en-US"/>
        </a:p>
      </dgm:t>
    </dgm:pt>
    <dgm:pt modelId="{611122AC-3577-A743-AE6C-688376C8EFFA}">
      <dgm:prSet/>
      <dgm:spPr/>
      <dgm:t>
        <a:bodyPr/>
        <a:lstStyle/>
        <a:p>
          <a:r>
            <a:rPr lang="en-US" dirty="0"/>
            <a:t>Develop productive forces</a:t>
          </a:r>
        </a:p>
      </dgm:t>
    </dgm:pt>
    <dgm:pt modelId="{B73D300F-08CF-B04C-ADD7-3E56487F7386}" type="parTrans" cxnId="{15A970A1-03AB-494C-88E0-044019D2A528}">
      <dgm:prSet/>
      <dgm:spPr/>
      <dgm:t>
        <a:bodyPr/>
        <a:lstStyle/>
        <a:p>
          <a:endParaRPr lang="en-US"/>
        </a:p>
      </dgm:t>
    </dgm:pt>
    <dgm:pt modelId="{0A67531C-E4A8-F244-9DA9-6B96835AB3C1}" type="sibTrans" cxnId="{15A970A1-03AB-494C-88E0-044019D2A528}">
      <dgm:prSet/>
      <dgm:spPr/>
      <dgm:t>
        <a:bodyPr/>
        <a:lstStyle/>
        <a:p>
          <a:endParaRPr lang="en-US"/>
        </a:p>
      </dgm:t>
    </dgm:pt>
    <dgm:pt modelId="{3AF9979D-9192-6E4A-8873-8E4AA4CC8FAF}">
      <dgm:prSet/>
      <dgm:spPr/>
      <dgm:t>
        <a:bodyPr/>
        <a:lstStyle/>
        <a:p>
          <a:r>
            <a:rPr lang="en-US"/>
            <a:t>Emancipate the mind</a:t>
          </a:r>
        </a:p>
      </dgm:t>
    </dgm:pt>
    <dgm:pt modelId="{B594E17E-8345-F24A-B1F1-2587D403DF05}" type="parTrans" cxnId="{F5F68D7D-AEC7-1046-B9BA-AF43055FC5F5}">
      <dgm:prSet/>
      <dgm:spPr/>
      <dgm:t>
        <a:bodyPr/>
        <a:lstStyle/>
        <a:p>
          <a:endParaRPr lang="en-US"/>
        </a:p>
      </dgm:t>
    </dgm:pt>
    <dgm:pt modelId="{D5342264-B986-9C46-9CBB-454852A370B0}" type="sibTrans" cxnId="{F5F68D7D-AEC7-1046-B9BA-AF43055FC5F5}">
      <dgm:prSet/>
      <dgm:spPr/>
      <dgm:t>
        <a:bodyPr/>
        <a:lstStyle/>
        <a:p>
          <a:endParaRPr lang="en-US"/>
        </a:p>
      </dgm:t>
    </dgm:pt>
    <dgm:pt modelId="{580DCD44-82C8-F04F-86A8-3F5282297CF5}">
      <dgm:prSet/>
      <dgm:spPr/>
      <dgm:t>
        <a:bodyPr/>
        <a:lstStyle/>
        <a:p>
          <a:r>
            <a:rPr lang="en-US"/>
            <a:t>Construction of Markets Marxism</a:t>
          </a:r>
        </a:p>
      </dgm:t>
    </dgm:pt>
    <dgm:pt modelId="{E4E2193E-874E-7E44-97C4-612792F38513}" type="parTrans" cxnId="{E3D929F7-436A-8B42-A292-A1D6F3CB5BC2}">
      <dgm:prSet/>
      <dgm:spPr/>
      <dgm:t>
        <a:bodyPr/>
        <a:lstStyle/>
        <a:p>
          <a:endParaRPr lang="en-US"/>
        </a:p>
      </dgm:t>
    </dgm:pt>
    <dgm:pt modelId="{FFB372FE-6416-B246-B5E8-C29AC27CFB8B}" type="sibTrans" cxnId="{E3D929F7-436A-8B42-A292-A1D6F3CB5BC2}">
      <dgm:prSet/>
      <dgm:spPr/>
      <dgm:t>
        <a:bodyPr/>
        <a:lstStyle/>
        <a:p>
          <a:endParaRPr lang="en-US"/>
        </a:p>
      </dgm:t>
    </dgm:pt>
    <dgm:pt modelId="{D94991DA-8415-794E-9763-18BFAD5CE361}">
      <dgm:prSet/>
      <dgm:spPr/>
      <dgm:t>
        <a:bodyPr/>
        <a:lstStyle/>
        <a:p>
          <a:r>
            <a:rPr lang="en-US" dirty="0"/>
            <a:t>Rejection of the primacy of “class struggle”</a:t>
          </a:r>
        </a:p>
      </dgm:t>
    </dgm:pt>
    <dgm:pt modelId="{585428C2-DFC4-BD49-88D7-F0BE0D83C6AB}" type="parTrans" cxnId="{C946EA91-9B4E-F347-836B-BBEBF145BAE1}">
      <dgm:prSet/>
      <dgm:spPr/>
      <dgm:t>
        <a:bodyPr/>
        <a:lstStyle/>
        <a:p>
          <a:endParaRPr lang="en-US"/>
        </a:p>
      </dgm:t>
    </dgm:pt>
    <dgm:pt modelId="{85C1F70D-9BEB-CF40-B4AC-3D556DE51BF3}" type="sibTrans" cxnId="{C946EA91-9B4E-F347-836B-BBEBF145BAE1}">
      <dgm:prSet/>
      <dgm:spPr/>
      <dgm:t>
        <a:bodyPr/>
        <a:lstStyle/>
        <a:p>
          <a:endParaRPr lang="en-US"/>
        </a:p>
      </dgm:t>
    </dgm:pt>
    <dgm:pt modelId="{D204C6E6-3422-1140-BFDC-838CB2FB528F}">
      <dgm:prSet/>
      <dgm:spPr/>
      <dgm:t>
        <a:bodyPr/>
        <a:lstStyle/>
        <a:p>
          <a:r>
            <a:rPr lang="en-US"/>
            <a:t>Focus on economic development</a:t>
          </a:r>
        </a:p>
      </dgm:t>
    </dgm:pt>
    <dgm:pt modelId="{9AA9611D-67EF-9D40-948F-60F4FA9E1199}" type="parTrans" cxnId="{499B424A-9909-FD4F-BBA3-9DA499DE7958}">
      <dgm:prSet/>
      <dgm:spPr/>
      <dgm:t>
        <a:bodyPr/>
        <a:lstStyle/>
        <a:p>
          <a:endParaRPr lang="en-US"/>
        </a:p>
      </dgm:t>
    </dgm:pt>
    <dgm:pt modelId="{679A7644-DB93-0E4F-BF13-2872BA8DBCFF}" type="sibTrans" cxnId="{499B424A-9909-FD4F-BBA3-9DA499DE7958}">
      <dgm:prSet/>
      <dgm:spPr/>
      <dgm:t>
        <a:bodyPr/>
        <a:lstStyle/>
        <a:p>
          <a:endParaRPr lang="en-US"/>
        </a:p>
      </dgm:t>
    </dgm:pt>
    <dgm:pt modelId="{A7A0C607-3A36-E74B-BEBF-AF0D29C68446}">
      <dgm:prSet/>
      <dgm:spPr/>
      <dgm:t>
        <a:bodyPr/>
        <a:lstStyle/>
        <a:p>
          <a:r>
            <a:rPr lang="en-US" dirty="0"/>
            <a:t>After 1989: prosperity and stability as core principles</a:t>
          </a:r>
        </a:p>
      </dgm:t>
    </dgm:pt>
    <dgm:pt modelId="{29D9B4AA-0287-8245-8C7D-563A40477922}" type="parTrans" cxnId="{238EDBF1-F890-614C-B0F9-8E90325386F5}">
      <dgm:prSet/>
      <dgm:spPr/>
      <dgm:t>
        <a:bodyPr/>
        <a:lstStyle/>
        <a:p>
          <a:endParaRPr lang="en-US"/>
        </a:p>
      </dgm:t>
    </dgm:pt>
    <dgm:pt modelId="{9E96493A-8F9B-CF47-A834-EDA64E538FE7}" type="sibTrans" cxnId="{238EDBF1-F890-614C-B0F9-8E90325386F5}">
      <dgm:prSet/>
      <dgm:spPr/>
      <dgm:t>
        <a:bodyPr/>
        <a:lstStyle/>
        <a:p>
          <a:endParaRPr lang="en-US"/>
        </a:p>
      </dgm:t>
    </dgm:pt>
    <dgm:pt modelId="{CBC03BFA-B6DC-A247-8893-1C4AE5E50F2D}">
      <dgm:prSet/>
      <dgm:spPr/>
      <dgm:t>
        <a:bodyPr/>
        <a:lstStyle/>
        <a:p>
          <a:r>
            <a:rPr lang="en-US"/>
            <a:t>SOEs remain backbone of state direction of economic activiry</a:t>
          </a:r>
        </a:p>
      </dgm:t>
    </dgm:pt>
    <dgm:pt modelId="{D5FBA70D-D096-8C4E-926F-B6683624567B}" type="parTrans" cxnId="{1518EF4B-11A7-E743-A185-E293EF183F30}">
      <dgm:prSet/>
      <dgm:spPr/>
      <dgm:t>
        <a:bodyPr/>
        <a:lstStyle/>
        <a:p>
          <a:endParaRPr lang="en-US"/>
        </a:p>
      </dgm:t>
    </dgm:pt>
    <dgm:pt modelId="{C9B12721-7D88-7F4D-826C-D8B7F4AD6B20}" type="sibTrans" cxnId="{1518EF4B-11A7-E743-A185-E293EF183F30}">
      <dgm:prSet/>
      <dgm:spPr/>
      <dgm:t>
        <a:bodyPr/>
        <a:lstStyle/>
        <a:p>
          <a:endParaRPr lang="en-US"/>
        </a:p>
      </dgm:t>
    </dgm:pt>
    <dgm:pt modelId="{CDB92D0A-5382-EA49-87E5-587BD7A1B04A}">
      <dgm:prSet/>
      <dgm:spPr/>
      <dgm:t>
        <a:bodyPr/>
        <a:lstStyle/>
        <a:p>
          <a:endParaRPr lang="en-US"/>
        </a:p>
      </dgm:t>
    </dgm:pt>
    <dgm:pt modelId="{2767FA1F-558F-FE4A-8F4C-DC76C5642355}" type="parTrans" cxnId="{397909DF-F5E9-9741-AD66-972C5A88CE97}">
      <dgm:prSet/>
      <dgm:spPr/>
      <dgm:t>
        <a:bodyPr/>
        <a:lstStyle/>
        <a:p>
          <a:endParaRPr lang="en-US"/>
        </a:p>
      </dgm:t>
    </dgm:pt>
    <dgm:pt modelId="{4D098FC0-3284-2A43-BB8C-F0EE32F48CD1}" type="sibTrans" cxnId="{397909DF-F5E9-9741-AD66-972C5A88CE97}">
      <dgm:prSet/>
      <dgm:spPr/>
      <dgm:t>
        <a:bodyPr/>
        <a:lstStyle/>
        <a:p>
          <a:endParaRPr lang="en-US"/>
        </a:p>
      </dgm:t>
    </dgm:pt>
    <dgm:pt modelId="{D20AF54C-6C8E-C249-816F-AE06E46E1533}">
      <dgm:prSet/>
      <dgm:spPr/>
      <dgm:t>
        <a:bodyPr/>
        <a:lstStyle/>
        <a:p>
          <a:endParaRPr lang="en-US"/>
        </a:p>
      </dgm:t>
    </dgm:pt>
    <dgm:pt modelId="{B12489B9-CE92-664C-84AE-D5784C1618B4}" type="parTrans" cxnId="{A21A779C-B8C9-BA4E-AAAC-8858EAAF4450}">
      <dgm:prSet/>
      <dgm:spPr/>
      <dgm:t>
        <a:bodyPr/>
        <a:lstStyle/>
        <a:p>
          <a:endParaRPr lang="en-US"/>
        </a:p>
      </dgm:t>
    </dgm:pt>
    <dgm:pt modelId="{67B0E515-EE2B-AC4E-BB0A-B7964F1EFD19}" type="sibTrans" cxnId="{A21A779C-B8C9-BA4E-AAAC-8858EAAF4450}">
      <dgm:prSet/>
      <dgm:spPr/>
      <dgm:t>
        <a:bodyPr/>
        <a:lstStyle/>
        <a:p>
          <a:endParaRPr lang="en-US"/>
        </a:p>
      </dgm:t>
    </dgm:pt>
    <dgm:pt modelId="{4FB27007-9735-C540-8599-420517C7EB28}">
      <dgm:prSet/>
      <dgm:spPr/>
      <dgm:t>
        <a:bodyPr/>
        <a:lstStyle/>
        <a:p>
          <a:endParaRPr lang="en-US"/>
        </a:p>
      </dgm:t>
    </dgm:pt>
    <dgm:pt modelId="{EF720092-2D52-E747-87BB-995D0F1AF07D}" type="parTrans" cxnId="{622DABC3-7622-9E46-987B-90EADCFDBFDA}">
      <dgm:prSet/>
      <dgm:spPr/>
      <dgm:t>
        <a:bodyPr/>
        <a:lstStyle/>
        <a:p>
          <a:endParaRPr lang="en-US"/>
        </a:p>
      </dgm:t>
    </dgm:pt>
    <dgm:pt modelId="{0A0D6CD9-8F74-7A42-837F-969375FCDE34}" type="sibTrans" cxnId="{622DABC3-7622-9E46-987B-90EADCFDBFDA}">
      <dgm:prSet/>
      <dgm:spPr/>
      <dgm:t>
        <a:bodyPr/>
        <a:lstStyle/>
        <a:p>
          <a:endParaRPr lang="en-US"/>
        </a:p>
      </dgm:t>
    </dgm:pt>
    <dgm:pt modelId="{5C891E40-5401-7F42-A5E2-B781A72CB00F}" type="pres">
      <dgm:prSet presAssocID="{9AE04B40-903D-D745-92C1-3E0ACBCFC844}" presName="Name0" presStyleCnt="0">
        <dgm:presLayoutVars>
          <dgm:chMax val="7"/>
          <dgm:chPref val="7"/>
          <dgm:dir/>
        </dgm:presLayoutVars>
      </dgm:prSet>
      <dgm:spPr/>
    </dgm:pt>
    <dgm:pt modelId="{49C6211A-FDEB-904C-93F6-DBF861DC2BE1}" type="pres">
      <dgm:prSet presAssocID="{9AE04B40-903D-D745-92C1-3E0ACBCFC844}" presName="Name1" presStyleCnt="0"/>
      <dgm:spPr/>
    </dgm:pt>
    <dgm:pt modelId="{225DEF02-BB07-2C4F-B2EB-1DE07C704506}" type="pres">
      <dgm:prSet presAssocID="{9AE04B40-903D-D745-92C1-3E0ACBCFC844}" presName="cycle" presStyleCnt="0"/>
      <dgm:spPr/>
    </dgm:pt>
    <dgm:pt modelId="{E6C356E2-64F6-5B4D-B338-37501C6B149A}" type="pres">
      <dgm:prSet presAssocID="{9AE04B40-903D-D745-92C1-3E0ACBCFC844}" presName="srcNode" presStyleLbl="node1" presStyleIdx="0" presStyleCnt="7"/>
      <dgm:spPr/>
    </dgm:pt>
    <dgm:pt modelId="{8A173164-7B4C-E340-8055-86FD52E8B3C9}" type="pres">
      <dgm:prSet presAssocID="{9AE04B40-903D-D745-92C1-3E0ACBCFC844}" presName="conn" presStyleLbl="parChTrans1D2" presStyleIdx="0" presStyleCnt="1"/>
      <dgm:spPr/>
    </dgm:pt>
    <dgm:pt modelId="{894E845A-2848-D74D-B437-0E0485D19635}" type="pres">
      <dgm:prSet presAssocID="{9AE04B40-903D-D745-92C1-3E0ACBCFC844}" presName="extraNode" presStyleLbl="node1" presStyleIdx="0" presStyleCnt="7"/>
      <dgm:spPr/>
    </dgm:pt>
    <dgm:pt modelId="{D3C3BF17-70EF-DB4E-8661-65F175415316}" type="pres">
      <dgm:prSet presAssocID="{9AE04B40-903D-D745-92C1-3E0ACBCFC844}" presName="dstNode" presStyleLbl="node1" presStyleIdx="0" presStyleCnt="7"/>
      <dgm:spPr/>
    </dgm:pt>
    <dgm:pt modelId="{BA39FE4D-37E3-CA4F-B619-FC294C1D8493}" type="pres">
      <dgm:prSet presAssocID="{611122AC-3577-A743-AE6C-688376C8EFFA}" presName="text_1" presStyleLbl="node1" presStyleIdx="0" presStyleCnt="7">
        <dgm:presLayoutVars>
          <dgm:bulletEnabled val="1"/>
        </dgm:presLayoutVars>
      </dgm:prSet>
      <dgm:spPr/>
    </dgm:pt>
    <dgm:pt modelId="{A6591B3F-4FC2-7D4E-AB29-AC3951658042}" type="pres">
      <dgm:prSet presAssocID="{611122AC-3577-A743-AE6C-688376C8EFFA}" presName="accent_1" presStyleCnt="0"/>
      <dgm:spPr/>
    </dgm:pt>
    <dgm:pt modelId="{7179B876-F208-2B45-8CDC-E7FD4515846B}" type="pres">
      <dgm:prSet presAssocID="{611122AC-3577-A743-AE6C-688376C8EFFA}" presName="accentRepeatNode" presStyleLbl="solidFgAcc1" presStyleIdx="0" presStyleCnt="7"/>
      <dgm:spPr>
        <a:gradFill flip="none" rotWithShape="0">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pt>
    <dgm:pt modelId="{210DB686-6277-0E45-A177-79CC5B5933D9}" type="pres">
      <dgm:prSet presAssocID="{3AF9979D-9192-6E4A-8873-8E4AA4CC8FAF}" presName="text_2" presStyleLbl="node1" presStyleIdx="1" presStyleCnt="7">
        <dgm:presLayoutVars>
          <dgm:bulletEnabled val="1"/>
        </dgm:presLayoutVars>
      </dgm:prSet>
      <dgm:spPr/>
    </dgm:pt>
    <dgm:pt modelId="{C3A608E8-52E0-3444-9191-62DF997B52E3}" type="pres">
      <dgm:prSet presAssocID="{3AF9979D-9192-6E4A-8873-8E4AA4CC8FAF}" presName="accent_2" presStyleCnt="0"/>
      <dgm:spPr/>
    </dgm:pt>
    <dgm:pt modelId="{852E00EA-0CFD-CD4C-A4CA-CD0ECA422306}" type="pres">
      <dgm:prSet presAssocID="{3AF9979D-9192-6E4A-8873-8E4AA4CC8FAF}" presName="accentRepeatNode" presStyleLbl="solidFgAcc1" presStyleIdx="1" presStyleCnt="7"/>
      <dgm:spPr>
        <a:gradFill flip="none" rotWithShape="0">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dgm:spPr>
    </dgm:pt>
    <dgm:pt modelId="{B0373356-AA79-6647-B457-A1203E444E17}" type="pres">
      <dgm:prSet presAssocID="{580DCD44-82C8-F04F-86A8-3F5282297CF5}" presName="text_3" presStyleLbl="node1" presStyleIdx="2" presStyleCnt="7">
        <dgm:presLayoutVars>
          <dgm:bulletEnabled val="1"/>
        </dgm:presLayoutVars>
      </dgm:prSet>
      <dgm:spPr/>
    </dgm:pt>
    <dgm:pt modelId="{7787B6BB-EF59-1847-9C59-A65FF320EF06}" type="pres">
      <dgm:prSet presAssocID="{580DCD44-82C8-F04F-86A8-3F5282297CF5}" presName="accent_3" presStyleCnt="0"/>
      <dgm:spPr/>
    </dgm:pt>
    <dgm:pt modelId="{0CDAB806-7522-B54A-9267-A3CEDACC25BA}" type="pres">
      <dgm:prSet presAssocID="{580DCD44-82C8-F04F-86A8-3F5282297CF5}" presName="accentRepeatNode" presStyleLbl="solidFgAcc1" presStyleIdx="2" presStyleCnt="7"/>
      <dgm:spPr>
        <a:gradFill flip="none" rotWithShape="0">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dgm:spPr>
    </dgm:pt>
    <dgm:pt modelId="{067EAAA8-69E9-DE4A-8FFF-FA54504E3C66}" type="pres">
      <dgm:prSet presAssocID="{D94991DA-8415-794E-9763-18BFAD5CE361}" presName="text_4" presStyleLbl="node1" presStyleIdx="3" presStyleCnt="7">
        <dgm:presLayoutVars>
          <dgm:bulletEnabled val="1"/>
        </dgm:presLayoutVars>
      </dgm:prSet>
      <dgm:spPr/>
    </dgm:pt>
    <dgm:pt modelId="{D641D508-4032-5744-80AB-49658ECB4055}" type="pres">
      <dgm:prSet presAssocID="{D94991DA-8415-794E-9763-18BFAD5CE361}" presName="accent_4" presStyleCnt="0"/>
      <dgm:spPr/>
    </dgm:pt>
    <dgm:pt modelId="{D581BDC5-6E4D-BB4D-8B0B-7355EE835412}" type="pres">
      <dgm:prSet presAssocID="{D94991DA-8415-794E-9763-18BFAD5CE361}" presName="accentRepeatNode" presStyleLbl="solidFgAcc1" presStyleIdx="3" presStyleCnt="7"/>
      <dgm:spPr>
        <a:gradFill flip="none" rotWithShape="0">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dgm:spPr>
    </dgm:pt>
    <dgm:pt modelId="{D6F4FFAE-40B7-344D-B36A-FB6F07AD9701}" type="pres">
      <dgm:prSet presAssocID="{D204C6E6-3422-1140-BFDC-838CB2FB528F}" presName="text_5" presStyleLbl="node1" presStyleIdx="4" presStyleCnt="7">
        <dgm:presLayoutVars>
          <dgm:bulletEnabled val="1"/>
        </dgm:presLayoutVars>
      </dgm:prSet>
      <dgm:spPr/>
    </dgm:pt>
    <dgm:pt modelId="{1492B838-D429-624D-AF0D-F2A33B63A041}" type="pres">
      <dgm:prSet presAssocID="{D204C6E6-3422-1140-BFDC-838CB2FB528F}" presName="accent_5" presStyleCnt="0"/>
      <dgm:spPr/>
    </dgm:pt>
    <dgm:pt modelId="{39B517E9-4B1A-F842-9E75-A53F5107C7F2}" type="pres">
      <dgm:prSet presAssocID="{D204C6E6-3422-1140-BFDC-838CB2FB528F}" presName="accentRepeatNode" presStyleLbl="solidFgAcc1" presStyleIdx="4" presStyleCnt="7"/>
      <dgm:spPr>
        <a:gradFill flip="none" rotWithShape="0">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dgm:spPr>
    </dgm:pt>
    <dgm:pt modelId="{48F25570-1BBB-6D45-A207-1609A558826E}" type="pres">
      <dgm:prSet presAssocID="{A7A0C607-3A36-E74B-BEBF-AF0D29C68446}" presName="text_6" presStyleLbl="node1" presStyleIdx="5" presStyleCnt="7">
        <dgm:presLayoutVars>
          <dgm:bulletEnabled val="1"/>
        </dgm:presLayoutVars>
      </dgm:prSet>
      <dgm:spPr/>
    </dgm:pt>
    <dgm:pt modelId="{6473D7CD-2B66-A846-A4AF-F288E4AABC6C}" type="pres">
      <dgm:prSet presAssocID="{A7A0C607-3A36-E74B-BEBF-AF0D29C68446}" presName="accent_6" presStyleCnt="0"/>
      <dgm:spPr/>
    </dgm:pt>
    <dgm:pt modelId="{E9ED2B7C-CCC1-074C-AE9F-BB2E9CD738BD}" type="pres">
      <dgm:prSet presAssocID="{A7A0C607-3A36-E74B-BEBF-AF0D29C68446}" presName="accentRepeatNode" presStyleLbl="solidFgAcc1" presStyleIdx="5" presStyleCnt="7"/>
      <dgm:spPr>
        <a:gradFill flip="none" rotWithShape="0">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pt>
    <dgm:pt modelId="{79983E10-FFDD-4041-ADCD-954F09F286EE}" type="pres">
      <dgm:prSet presAssocID="{CBC03BFA-B6DC-A247-8893-1C4AE5E50F2D}" presName="text_7" presStyleLbl="node1" presStyleIdx="6" presStyleCnt="7">
        <dgm:presLayoutVars>
          <dgm:bulletEnabled val="1"/>
        </dgm:presLayoutVars>
      </dgm:prSet>
      <dgm:spPr/>
    </dgm:pt>
    <dgm:pt modelId="{3ECFCC6A-32C9-AD48-A2F8-62EEC8459827}" type="pres">
      <dgm:prSet presAssocID="{CBC03BFA-B6DC-A247-8893-1C4AE5E50F2D}" presName="accent_7" presStyleCnt="0"/>
      <dgm:spPr/>
    </dgm:pt>
    <dgm:pt modelId="{80D8A1D1-37FC-EE4E-9DE7-19D82DF3B09B}" type="pres">
      <dgm:prSet presAssocID="{CBC03BFA-B6DC-A247-8893-1C4AE5E50F2D}" presName="accentRepeatNode" presStyleLbl="solidFgAcc1" presStyleIdx="6" presStyleCnt="7"/>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pt>
  </dgm:ptLst>
  <dgm:cxnLst>
    <dgm:cxn modelId="{E05ADF47-F40D-2843-B382-32526B1505A8}" type="presOf" srcId="{580DCD44-82C8-F04F-86A8-3F5282297CF5}" destId="{B0373356-AA79-6647-B457-A1203E444E17}" srcOrd="0" destOrd="0" presId="urn:microsoft.com/office/officeart/2008/layout/VerticalCurvedList"/>
    <dgm:cxn modelId="{499B424A-9909-FD4F-BBA3-9DA499DE7958}" srcId="{9AE04B40-903D-D745-92C1-3E0ACBCFC844}" destId="{D204C6E6-3422-1140-BFDC-838CB2FB528F}" srcOrd="4" destOrd="0" parTransId="{9AA9611D-67EF-9D40-948F-60F4FA9E1199}" sibTransId="{679A7644-DB93-0E4F-BF13-2872BA8DBCFF}"/>
    <dgm:cxn modelId="{1518EF4B-11A7-E743-A185-E293EF183F30}" srcId="{9AE04B40-903D-D745-92C1-3E0ACBCFC844}" destId="{CBC03BFA-B6DC-A247-8893-1C4AE5E50F2D}" srcOrd="6" destOrd="0" parTransId="{D5FBA70D-D096-8C4E-926F-B6683624567B}" sibTransId="{C9B12721-7D88-7F4D-826C-D8B7F4AD6B20}"/>
    <dgm:cxn modelId="{DE25B853-334E-334C-8729-3C106A294A13}" type="presOf" srcId="{611122AC-3577-A743-AE6C-688376C8EFFA}" destId="{BA39FE4D-37E3-CA4F-B619-FC294C1D8493}" srcOrd="0" destOrd="0" presId="urn:microsoft.com/office/officeart/2008/layout/VerticalCurvedList"/>
    <dgm:cxn modelId="{F5F68D7D-AEC7-1046-B9BA-AF43055FC5F5}" srcId="{9AE04B40-903D-D745-92C1-3E0ACBCFC844}" destId="{3AF9979D-9192-6E4A-8873-8E4AA4CC8FAF}" srcOrd="1" destOrd="0" parTransId="{B594E17E-8345-F24A-B1F1-2587D403DF05}" sibTransId="{D5342264-B986-9C46-9CBB-454852A370B0}"/>
    <dgm:cxn modelId="{5C3E1186-C682-A548-ABAB-7EFB2CC08863}" type="presOf" srcId="{D94991DA-8415-794E-9763-18BFAD5CE361}" destId="{067EAAA8-69E9-DE4A-8FFF-FA54504E3C66}" srcOrd="0" destOrd="0" presId="urn:microsoft.com/office/officeart/2008/layout/VerticalCurvedList"/>
    <dgm:cxn modelId="{C946EA91-9B4E-F347-836B-BBEBF145BAE1}" srcId="{9AE04B40-903D-D745-92C1-3E0ACBCFC844}" destId="{D94991DA-8415-794E-9763-18BFAD5CE361}" srcOrd="3" destOrd="0" parTransId="{585428C2-DFC4-BD49-88D7-F0BE0D83C6AB}" sibTransId="{85C1F70D-9BEB-CF40-B4AC-3D556DE51BF3}"/>
    <dgm:cxn modelId="{A21A779C-B8C9-BA4E-AAAC-8858EAAF4450}" srcId="{9AE04B40-903D-D745-92C1-3E0ACBCFC844}" destId="{D20AF54C-6C8E-C249-816F-AE06E46E1533}" srcOrd="8" destOrd="0" parTransId="{B12489B9-CE92-664C-84AE-D5784C1618B4}" sibTransId="{67B0E515-EE2B-AC4E-BB0A-B7964F1EFD19}"/>
    <dgm:cxn modelId="{15A970A1-03AB-494C-88E0-044019D2A528}" srcId="{9AE04B40-903D-D745-92C1-3E0ACBCFC844}" destId="{611122AC-3577-A743-AE6C-688376C8EFFA}" srcOrd="0" destOrd="0" parTransId="{B73D300F-08CF-B04C-ADD7-3E56487F7386}" sibTransId="{0A67531C-E4A8-F244-9DA9-6B96835AB3C1}"/>
    <dgm:cxn modelId="{4D68B8A1-6DE6-5543-9A79-068F078EDA7A}" type="presOf" srcId="{3AF9979D-9192-6E4A-8873-8E4AA4CC8FAF}" destId="{210DB686-6277-0E45-A177-79CC5B5933D9}" srcOrd="0" destOrd="0" presId="urn:microsoft.com/office/officeart/2008/layout/VerticalCurvedList"/>
    <dgm:cxn modelId="{66DE97AA-5EAC-CF4B-8465-544BED6259BE}" type="presOf" srcId="{A7A0C607-3A36-E74B-BEBF-AF0D29C68446}" destId="{48F25570-1BBB-6D45-A207-1609A558826E}" srcOrd="0" destOrd="0" presId="urn:microsoft.com/office/officeart/2008/layout/VerticalCurvedList"/>
    <dgm:cxn modelId="{5C329BB7-0B2A-0442-8AAC-7FCB84DFDF60}" type="presOf" srcId="{0A67531C-E4A8-F244-9DA9-6B96835AB3C1}" destId="{8A173164-7B4C-E340-8055-86FD52E8B3C9}" srcOrd="0" destOrd="0" presId="urn:microsoft.com/office/officeart/2008/layout/VerticalCurvedList"/>
    <dgm:cxn modelId="{622DABC3-7622-9E46-987B-90EADCFDBFDA}" srcId="{9AE04B40-903D-D745-92C1-3E0ACBCFC844}" destId="{4FB27007-9735-C540-8599-420517C7EB28}" srcOrd="9" destOrd="0" parTransId="{EF720092-2D52-E747-87BB-995D0F1AF07D}" sibTransId="{0A0D6CD9-8F74-7A42-837F-969375FCDE34}"/>
    <dgm:cxn modelId="{B75D81C8-6613-954F-A5D8-D322FC47072E}" type="presOf" srcId="{D204C6E6-3422-1140-BFDC-838CB2FB528F}" destId="{D6F4FFAE-40B7-344D-B36A-FB6F07AD9701}" srcOrd="0" destOrd="0" presId="urn:microsoft.com/office/officeart/2008/layout/VerticalCurvedList"/>
    <dgm:cxn modelId="{4B40CAC9-BC8A-344A-9EA6-FB3D9AB0A3AD}" type="presOf" srcId="{CBC03BFA-B6DC-A247-8893-1C4AE5E50F2D}" destId="{79983E10-FFDD-4041-ADCD-954F09F286EE}" srcOrd="0" destOrd="0" presId="urn:microsoft.com/office/officeart/2008/layout/VerticalCurvedList"/>
    <dgm:cxn modelId="{397909DF-F5E9-9741-AD66-972C5A88CE97}" srcId="{9AE04B40-903D-D745-92C1-3E0ACBCFC844}" destId="{CDB92D0A-5382-EA49-87E5-587BD7A1B04A}" srcOrd="7" destOrd="0" parTransId="{2767FA1F-558F-FE4A-8F4C-DC76C5642355}" sibTransId="{4D098FC0-3284-2A43-BB8C-F0EE32F48CD1}"/>
    <dgm:cxn modelId="{F39583EA-4486-CE44-83D4-1C2CE90C3AD3}" type="presOf" srcId="{9AE04B40-903D-D745-92C1-3E0ACBCFC844}" destId="{5C891E40-5401-7F42-A5E2-B781A72CB00F}" srcOrd="0" destOrd="0" presId="urn:microsoft.com/office/officeart/2008/layout/VerticalCurvedList"/>
    <dgm:cxn modelId="{238EDBF1-F890-614C-B0F9-8E90325386F5}" srcId="{9AE04B40-903D-D745-92C1-3E0ACBCFC844}" destId="{A7A0C607-3A36-E74B-BEBF-AF0D29C68446}" srcOrd="5" destOrd="0" parTransId="{29D9B4AA-0287-8245-8C7D-563A40477922}" sibTransId="{9E96493A-8F9B-CF47-A834-EDA64E538FE7}"/>
    <dgm:cxn modelId="{E3D929F7-436A-8B42-A292-A1D6F3CB5BC2}" srcId="{9AE04B40-903D-D745-92C1-3E0ACBCFC844}" destId="{580DCD44-82C8-F04F-86A8-3F5282297CF5}" srcOrd="2" destOrd="0" parTransId="{E4E2193E-874E-7E44-97C4-612792F38513}" sibTransId="{FFB372FE-6416-B246-B5E8-C29AC27CFB8B}"/>
    <dgm:cxn modelId="{7B53D4EC-8E0D-8749-B8D5-B288B4E2A4BB}" type="presParOf" srcId="{5C891E40-5401-7F42-A5E2-B781A72CB00F}" destId="{49C6211A-FDEB-904C-93F6-DBF861DC2BE1}" srcOrd="0" destOrd="0" presId="urn:microsoft.com/office/officeart/2008/layout/VerticalCurvedList"/>
    <dgm:cxn modelId="{AEF60388-A36C-B44A-B820-A7D16AA0907D}" type="presParOf" srcId="{49C6211A-FDEB-904C-93F6-DBF861DC2BE1}" destId="{225DEF02-BB07-2C4F-B2EB-1DE07C704506}" srcOrd="0" destOrd="0" presId="urn:microsoft.com/office/officeart/2008/layout/VerticalCurvedList"/>
    <dgm:cxn modelId="{D7CF1427-61B9-FB48-AC25-3E86C49B0EA2}" type="presParOf" srcId="{225DEF02-BB07-2C4F-B2EB-1DE07C704506}" destId="{E6C356E2-64F6-5B4D-B338-37501C6B149A}" srcOrd="0" destOrd="0" presId="urn:microsoft.com/office/officeart/2008/layout/VerticalCurvedList"/>
    <dgm:cxn modelId="{08F302CC-A40B-D44F-B245-57FEC31B8512}" type="presParOf" srcId="{225DEF02-BB07-2C4F-B2EB-1DE07C704506}" destId="{8A173164-7B4C-E340-8055-86FD52E8B3C9}" srcOrd="1" destOrd="0" presId="urn:microsoft.com/office/officeart/2008/layout/VerticalCurvedList"/>
    <dgm:cxn modelId="{623F7623-EEAE-7841-9A13-1D5C3206F5F4}" type="presParOf" srcId="{225DEF02-BB07-2C4F-B2EB-1DE07C704506}" destId="{894E845A-2848-D74D-B437-0E0485D19635}" srcOrd="2" destOrd="0" presId="urn:microsoft.com/office/officeart/2008/layout/VerticalCurvedList"/>
    <dgm:cxn modelId="{C28F9225-5590-4E41-B35A-300E5126E6EE}" type="presParOf" srcId="{225DEF02-BB07-2C4F-B2EB-1DE07C704506}" destId="{D3C3BF17-70EF-DB4E-8661-65F175415316}" srcOrd="3" destOrd="0" presId="urn:microsoft.com/office/officeart/2008/layout/VerticalCurvedList"/>
    <dgm:cxn modelId="{5FC536BA-E50E-C345-899E-1B0636793C37}" type="presParOf" srcId="{49C6211A-FDEB-904C-93F6-DBF861DC2BE1}" destId="{BA39FE4D-37E3-CA4F-B619-FC294C1D8493}" srcOrd="1" destOrd="0" presId="urn:microsoft.com/office/officeart/2008/layout/VerticalCurvedList"/>
    <dgm:cxn modelId="{08326A59-3124-BE4C-9A5A-D72A2D7FC890}" type="presParOf" srcId="{49C6211A-FDEB-904C-93F6-DBF861DC2BE1}" destId="{A6591B3F-4FC2-7D4E-AB29-AC3951658042}" srcOrd="2" destOrd="0" presId="urn:microsoft.com/office/officeart/2008/layout/VerticalCurvedList"/>
    <dgm:cxn modelId="{8C8C134D-5874-914D-82AA-6869A841A8C4}" type="presParOf" srcId="{A6591B3F-4FC2-7D4E-AB29-AC3951658042}" destId="{7179B876-F208-2B45-8CDC-E7FD4515846B}" srcOrd="0" destOrd="0" presId="urn:microsoft.com/office/officeart/2008/layout/VerticalCurvedList"/>
    <dgm:cxn modelId="{79663A0F-1E26-3940-851C-FEFC90AE73F1}" type="presParOf" srcId="{49C6211A-FDEB-904C-93F6-DBF861DC2BE1}" destId="{210DB686-6277-0E45-A177-79CC5B5933D9}" srcOrd="3" destOrd="0" presId="urn:microsoft.com/office/officeart/2008/layout/VerticalCurvedList"/>
    <dgm:cxn modelId="{79A146D8-3060-C34A-8C00-E9E6D43B1F41}" type="presParOf" srcId="{49C6211A-FDEB-904C-93F6-DBF861DC2BE1}" destId="{C3A608E8-52E0-3444-9191-62DF997B52E3}" srcOrd="4" destOrd="0" presId="urn:microsoft.com/office/officeart/2008/layout/VerticalCurvedList"/>
    <dgm:cxn modelId="{1804EBAD-13B6-534B-A247-5EB72F161595}" type="presParOf" srcId="{C3A608E8-52E0-3444-9191-62DF997B52E3}" destId="{852E00EA-0CFD-CD4C-A4CA-CD0ECA422306}" srcOrd="0" destOrd="0" presId="urn:microsoft.com/office/officeart/2008/layout/VerticalCurvedList"/>
    <dgm:cxn modelId="{CF22C8EB-A38B-A44A-9968-CC7B1A424D21}" type="presParOf" srcId="{49C6211A-FDEB-904C-93F6-DBF861DC2BE1}" destId="{B0373356-AA79-6647-B457-A1203E444E17}" srcOrd="5" destOrd="0" presId="urn:microsoft.com/office/officeart/2008/layout/VerticalCurvedList"/>
    <dgm:cxn modelId="{ED31A572-AF75-AF41-AFE7-FE17FE2AB80B}" type="presParOf" srcId="{49C6211A-FDEB-904C-93F6-DBF861DC2BE1}" destId="{7787B6BB-EF59-1847-9C59-A65FF320EF06}" srcOrd="6" destOrd="0" presId="urn:microsoft.com/office/officeart/2008/layout/VerticalCurvedList"/>
    <dgm:cxn modelId="{5C46D844-0B7B-484F-9F05-C8A571FACF99}" type="presParOf" srcId="{7787B6BB-EF59-1847-9C59-A65FF320EF06}" destId="{0CDAB806-7522-B54A-9267-A3CEDACC25BA}" srcOrd="0" destOrd="0" presId="urn:microsoft.com/office/officeart/2008/layout/VerticalCurvedList"/>
    <dgm:cxn modelId="{3CDC79D4-4384-744D-864C-4FA36A906245}" type="presParOf" srcId="{49C6211A-FDEB-904C-93F6-DBF861DC2BE1}" destId="{067EAAA8-69E9-DE4A-8FFF-FA54504E3C66}" srcOrd="7" destOrd="0" presId="urn:microsoft.com/office/officeart/2008/layout/VerticalCurvedList"/>
    <dgm:cxn modelId="{87795118-B30B-B74F-85B6-B4E598A446D2}" type="presParOf" srcId="{49C6211A-FDEB-904C-93F6-DBF861DC2BE1}" destId="{D641D508-4032-5744-80AB-49658ECB4055}" srcOrd="8" destOrd="0" presId="urn:microsoft.com/office/officeart/2008/layout/VerticalCurvedList"/>
    <dgm:cxn modelId="{37365231-8D1F-0948-B052-4D4DC509EF9E}" type="presParOf" srcId="{D641D508-4032-5744-80AB-49658ECB4055}" destId="{D581BDC5-6E4D-BB4D-8B0B-7355EE835412}" srcOrd="0" destOrd="0" presId="urn:microsoft.com/office/officeart/2008/layout/VerticalCurvedList"/>
    <dgm:cxn modelId="{325DEE7B-7245-5042-A701-AC4B5194C06C}" type="presParOf" srcId="{49C6211A-FDEB-904C-93F6-DBF861DC2BE1}" destId="{D6F4FFAE-40B7-344D-B36A-FB6F07AD9701}" srcOrd="9" destOrd="0" presId="urn:microsoft.com/office/officeart/2008/layout/VerticalCurvedList"/>
    <dgm:cxn modelId="{3F862FF1-9838-ED46-BAB3-07CD0618C752}" type="presParOf" srcId="{49C6211A-FDEB-904C-93F6-DBF861DC2BE1}" destId="{1492B838-D429-624D-AF0D-F2A33B63A041}" srcOrd="10" destOrd="0" presId="urn:microsoft.com/office/officeart/2008/layout/VerticalCurvedList"/>
    <dgm:cxn modelId="{602125FA-707F-5549-AB0E-713DA1AD452D}" type="presParOf" srcId="{1492B838-D429-624D-AF0D-F2A33B63A041}" destId="{39B517E9-4B1A-F842-9E75-A53F5107C7F2}" srcOrd="0" destOrd="0" presId="urn:microsoft.com/office/officeart/2008/layout/VerticalCurvedList"/>
    <dgm:cxn modelId="{70C4C15F-FC7F-5F48-8AA8-02E74D2C3E61}" type="presParOf" srcId="{49C6211A-FDEB-904C-93F6-DBF861DC2BE1}" destId="{48F25570-1BBB-6D45-A207-1609A558826E}" srcOrd="11" destOrd="0" presId="urn:microsoft.com/office/officeart/2008/layout/VerticalCurvedList"/>
    <dgm:cxn modelId="{045AFF38-E849-8946-B89D-F8B376C26EFD}" type="presParOf" srcId="{49C6211A-FDEB-904C-93F6-DBF861DC2BE1}" destId="{6473D7CD-2B66-A846-A4AF-F288E4AABC6C}" srcOrd="12" destOrd="0" presId="urn:microsoft.com/office/officeart/2008/layout/VerticalCurvedList"/>
    <dgm:cxn modelId="{C6F6E5B5-3821-DD4C-A3C5-67124709D837}" type="presParOf" srcId="{6473D7CD-2B66-A846-A4AF-F288E4AABC6C}" destId="{E9ED2B7C-CCC1-074C-AE9F-BB2E9CD738BD}" srcOrd="0" destOrd="0" presId="urn:microsoft.com/office/officeart/2008/layout/VerticalCurvedList"/>
    <dgm:cxn modelId="{09F39CE2-1888-4144-8B28-4F9C93BF58B6}" type="presParOf" srcId="{49C6211A-FDEB-904C-93F6-DBF861DC2BE1}" destId="{79983E10-FFDD-4041-ADCD-954F09F286EE}" srcOrd="13" destOrd="0" presId="urn:microsoft.com/office/officeart/2008/layout/VerticalCurvedList"/>
    <dgm:cxn modelId="{2CF5265D-998B-E44C-9CE3-4EE30B00CFAB}" type="presParOf" srcId="{49C6211A-FDEB-904C-93F6-DBF861DC2BE1}" destId="{3ECFCC6A-32C9-AD48-A2F8-62EEC8459827}" srcOrd="14" destOrd="0" presId="urn:microsoft.com/office/officeart/2008/layout/VerticalCurvedList"/>
    <dgm:cxn modelId="{E0697A3D-B83D-224F-9E05-676D670FF48F}" type="presParOf" srcId="{3ECFCC6A-32C9-AD48-A2F8-62EEC8459827}" destId="{80D8A1D1-37FC-EE4E-9DE7-19D82DF3B09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3B0967-2150-524C-8CDF-1B24A492CB22}"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C5A1B6B6-9941-4E45-8BC1-EC9DB7C503EB}">
      <dgm:prSet/>
      <dgm:spPr/>
      <dgm:t>
        <a:bodyPr/>
        <a:lstStyle/>
        <a:p>
          <a:r>
            <a:rPr lang="en-US" dirty="0"/>
            <a:t>SOEs serve as an instrument </a:t>
          </a:r>
        </a:p>
      </dgm:t>
    </dgm:pt>
    <dgm:pt modelId="{660C05D2-64BF-2E42-8A2B-7D8135A0687A}" type="parTrans" cxnId="{27E40404-7AD1-7244-8528-9A7920ED4048}">
      <dgm:prSet/>
      <dgm:spPr/>
      <dgm:t>
        <a:bodyPr/>
        <a:lstStyle/>
        <a:p>
          <a:endParaRPr lang="en-US"/>
        </a:p>
      </dgm:t>
    </dgm:pt>
    <dgm:pt modelId="{507E69EE-D460-DA4B-9241-EE06FE8C93D2}" type="sibTrans" cxnId="{27E40404-7AD1-7244-8528-9A7920ED4048}">
      <dgm:prSet/>
      <dgm:spPr/>
      <dgm:t>
        <a:bodyPr/>
        <a:lstStyle/>
        <a:p>
          <a:endParaRPr lang="en-US"/>
        </a:p>
      </dgm:t>
    </dgm:pt>
    <dgm:pt modelId="{2D230EC3-4489-6A4C-B022-FB006A683B37}">
      <dgm:prSet/>
      <dgm:spPr/>
      <dgm:t>
        <a:bodyPr/>
        <a:lstStyle/>
        <a:p>
          <a:r>
            <a:rPr lang="en-US" dirty="0"/>
            <a:t>to meet the challenge of the contemporary principal contradiction</a:t>
          </a:r>
        </a:p>
      </dgm:t>
    </dgm:pt>
    <dgm:pt modelId="{D08810A8-FAFF-C646-B9A6-F9A1CFF64EA5}" type="parTrans" cxnId="{B311A42C-57FD-4A40-9CB5-238E871E2186}">
      <dgm:prSet/>
      <dgm:spPr/>
      <dgm:t>
        <a:bodyPr/>
        <a:lstStyle/>
        <a:p>
          <a:endParaRPr lang="en-US"/>
        </a:p>
      </dgm:t>
    </dgm:pt>
    <dgm:pt modelId="{765CD732-8E97-4F4F-B59D-272A3FF6D452}" type="sibTrans" cxnId="{B311A42C-57FD-4A40-9CB5-238E871E2186}">
      <dgm:prSet/>
      <dgm:spPr/>
      <dgm:t>
        <a:bodyPr/>
        <a:lstStyle/>
        <a:p>
          <a:endParaRPr lang="en-US"/>
        </a:p>
      </dgm:t>
    </dgm:pt>
    <dgm:pt modelId="{DE1F75B6-7CD7-BF48-9633-C943593ADA1E}">
      <dgm:prSet/>
      <dgm:spPr/>
      <dgm:t>
        <a:bodyPr/>
        <a:lstStyle/>
        <a:p>
          <a:r>
            <a:rPr lang="en-US"/>
            <a:t>To serve as the flagship tool of Communist internationalism</a:t>
          </a:r>
        </a:p>
      </dgm:t>
    </dgm:pt>
    <dgm:pt modelId="{BDFC8686-D388-734F-B76D-D8DADE8BFF9C}" type="parTrans" cxnId="{9516EE43-8777-0946-BF76-C2DEDC35D9C1}">
      <dgm:prSet/>
      <dgm:spPr/>
      <dgm:t>
        <a:bodyPr/>
        <a:lstStyle/>
        <a:p>
          <a:endParaRPr lang="en-US"/>
        </a:p>
      </dgm:t>
    </dgm:pt>
    <dgm:pt modelId="{FE77BB90-0BC3-7D4A-9F9F-50C2B8064D49}" type="sibTrans" cxnId="{9516EE43-8777-0946-BF76-C2DEDC35D9C1}">
      <dgm:prSet/>
      <dgm:spPr/>
      <dgm:t>
        <a:bodyPr/>
        <a:lstStyle/>
        <a:p>
          <a:endParaRPr lang="en-US"/>
        </a:p>
      </dgm:t>
    </dgm:pt>
    <dgm:pt modelId="{88512588-96CC-114C-B6C8-7AE48D8C8BE8}">
      <dgm:prSet/>
      <dgm:spPr/>
      <dgm:t>
        <a:bodyPr/>
        <a:lstStyle/>
        <a:p>
          <a:r>
            <a:rPr lang="en-US"/>
            <a:t>To project outward structures of national security concerns (especially with respect to the construction, protection, and exploitation of globa production chains)</a:t>
          </a:r>
        </a:p>
      </dgm:t>
    </dgm:pt>
    <dgm:pt modelId="{FE4C7A3E-62BA-934A-94BF-F1D8C5540770}" type="parTrans" cxnId="{9DE117D0-E6A9-E745-87CD-6E1C93A4AD10}">
      <dgm:prSet/>
      <dgm:spPr/>
      <dgm:t>
        <a:bodyPr/>
        <a:lstStyle/>
        <a:p>
          <a:endParaRPr lang="en-US"/>
        </a:p>
      </dgm:t>
    </dgm:pt>
    <dgm:pt modelId="{603EB5DD-C4D4-BF42-8B94-E2B18127BAC4}" type="sibTrans" cxnId="{9DE117D0-E6A9-E745-87CD-6E1C93A4AD10}">
      <dgm:prSet/>
      <dgm:spPr/>
      <dgm:t>
        <a:bodyPr/>
        <a:lstStyle/>
        <a:p>
          <a:endParaRPr lang="en-US"/>
        </a:p>
      </dgm:t>
    </dgm:pt>
    <dgm:pt modelId="{8CE99664-C168-524F-958C-32B9E6FC8B57}">
      <dgm:prSet/>
      <dgm:spPr/>
      <dgm:t>
        <a:bodyPr/>
        <a:lstStyle/>
        <a:p>
          <a:r>
            <a:rPr lang="en-US"/>
            <a:t>Anchor for Chinese public and private investment abroad</a:t>
          </a:r>
        </a:p>
      </dgm:t>
    </dgm:pt>
    <dgm:pt modelId="{B6F83C15-E292-7243-A93B-CBE7E6D9A67F}" type="parTrans" cxnId="{844E4006-5202-154B-9D0A-45D102482E31}">
      <dgm:prSet/>
      <dgm:spPr/>
      <dgm:t>
        <a:bodyPr/>
        <a:lstStyle/>
        <a:p>
          <a:endParaRPr lang="en-US"/>
        </a:p>
      </dgm:t>
    </dgm:pt>
    <dgm:pt modelId="{CCC206A5-551E-2249-8FCD-2AF4062631FC}" type="sibTrans" cxnId="{844E4006-5202-154B-9D0A-45D102482E31}">
      <dgm:prSet/>
      <dgm:spPr/>
      <dgm:t>
        <a:bodyPr/>
        <a:lstStyle/>
        <a:p>
          <a:endParaRPr lang="en-US"/>
        </a:p>
      </dgm:t>
    </dgm:pt>
    <dgm:pt modelId="{284A1CEA-59EC-1D4A-AA3A-8D3DE1E10FF8}">
      <dgm:prSet/>
      <dgm:spPr/>
      <dgm:t>
        <a:bodyPr/>
        <a:lstStyle/>
        <a:p>
          <a:r>
            <a:rPr lang="en-US"/>
            <a:t>Conduit for financing through Chinese and Chinese controlled financial institutions</a:t>
          </a:r>
        </a:p>
      </dgm:t>
    </dgm:pt>
    <dgm:pt modelId="{DC04ED4A-C67E-3D4A-8F63-CFBD228642F2}" type="parTrans" cxnId="{76FF1449-7EA6-8945-8F9F-6E19EF1CB493}">
      <dgm:prSet/>
      <dgm:spPr/>
      <dgm:t>
        <a:bodyPr/>
        <a:lstStyle/>
        <a:p>
          <a:endParaRPr lang="en-US"/>
        </a:p>
      </dgm:t>
    </dgm:pt>
    <dgm:pt modelId="{CEF2B4B4-C462-1F42-BA58-48DF085155E5}" type="sibTrans" cxnId="{76FF1449-7EA6-8945-8F9F-6E19EF1CB493}">
      <dgm:prSet/>
      <dgm:spPr/>
      <dgm:t>
        <a:bodyPr/>
        <a:lstStyle/>
        <a:p>
          <a:endParaRPr lang="en-US"/>
        </a:p>
      </dgm:t>
    </dgm:pt>
    <dgm:pt modelId="{FD11C355-948A-DC43-B19B-41AE47BFA438}">
      <dgm:prSet/>
      <dgm:spPr/>
      <dgm:t>
        <a:bodyPr/>
        <a:lstStyle/>
        <a:p>
          <a:r>
            <a:rPr lang="en-US" dirty="0"/>
            <a:t>Financial objectives a manifestation of the  management of economic choices serving the CPC Basic Line in the New Era</a:t>
          </a:r>
        </a:p>
      </dgm:t>
    </dgm:pt>
    <dgm:pt modelId="{BCE2B6D3-0E18-8B4D-88E3-A27E1035A427}" type="parTrans" cxnId="{E6072DF0-73A4-A641-8E1A-364C1A141ADF}">
      <dgm:prSet/>
      <dgm:spPr/>
      <dgm:t>
        <a:bodyPr/>
        <a:lstStyle/>
        <a:p>
          <a:endParaRPr lang="en-US"/>
        </a:p>
      </dgm:t>
    </dgm:pt>
    <dgm:pt modelId="{2EBB9BCB-12AB-FA47-86F5-3637916094E9}" type="sibTrans" cxnId="{E6072DF0-73A4-A641-8E1A-364C1A141ADF}">
      <dgm:prSet/>
      <dgm:spPr/>
      <dgm:t>
        <a:bodyPr/>
        <a:lstStyle/>
        <a:p>
          <a:endParaRPr lang="en-US"/>
        </a:p>
      </dgm:t>
    </dgm:pt>
    <dgm:pt modelId="{BCA14294-757D-0C4A-A7C6-A16AE851DD87}">
      <dgm:prSet/>
      <dgm:spPr/>
      <dgm:t>
        <a:bodyPr/>
        <a:lstStyle/>
        <a:p>
          <a:r>
            <a:rPr lang="en-US"/>
            <a:t>Function of transformation of security and economic framework of globalization in the face of the US-China realignment</a:t>
          </a:r>
        </a:p>
      </dgm:t>
    </dgm:pt>
    <dgm:pt modelId="{71E6F17E-55E0-1642-91FB-39C1E0025FFD}" type="parTrans" cxnId="{C061A181-DF3D-B14E-84FC-227431471440}">
      <dgm:prSet/>
      <dgm:spPr/>
      <dgm:t>
        <a:bodyPr/>
        <a:lstStyle/>
        <a:p>
          <a:endParaRPr lang="en-US"/>
        </a:p>
      </dgm:t>
    </dgm:pt>
    <dgm:pt modelId="{F62DB174-805B-E447-9973-E3E6CB81B6A2}" type="sibTrans" cxnId="{C061A181-DF3D-B14E-84FC-227431471440}">
      <dgm:prSet/>
      <dgm:spPr/>
      <dgm:t>
        <a:bodyPr/>
        <a:lstStyle/>
        <a:p>
          <a:endParaRPr lang="en-US"/>
        </a:p>
      </dgm:t>
    </dgm:pt>
    <dgm:pt modelId="{03503430-4CBA-DA4D-8949-83E2B93D1039}">
      <dgm:prSet/>
      <dgm:spPr/>
      <dgm:t>
        <a:bodyPr/>
        <a:lstStyle/>
        <a:p>
          <a:r>
            <a:rPr lang="en-US"/>
            <a:t>Part of a broader contest for control of the narratives of international and multilateral meaning making affecting every aspect of economic activity</a:t>
          </a:r>
        </a:p>
      </dgm:t>
    </dgm:pt>
    <dgm:pt modelId="{438490C9-E4FF-8643-AA02-B0E858517E0C}" type="parTrans" cxnId="{F8AB9951-0F29-0746-832D-A1A495E6CD72}">
      <dgm:prSet/>
      <dgm:spPr/>
      <dgm:t>
        <a:bodyPr/>
        <a:lstStyle/>
        <a:p>
          <a:endParaRPr lang="en-US"/>
        </a:p>
      </dgm:t>
    </dgm:pt>
    <dgm:pt modelId="{0103E0CC-6FCB-C840-BF6D-8111AFC52048}" type="sibTrans" cxnId="{F8AB9951-0F29-0746-832D-A1A495E6CD72}">
      <dgm:prSet/>
      <dgm:spPr/>
      <dgm:t>
        <a:bodyPr/>
        <a:lstStyle/>
        <a:p>
          <a:endParaRPr lang="en-US"/>
        </a:p>
      </dgm:t>
    </dgm:pt>
    <dgm:pt modelId="{32CF355F-4832-C444-BE3B-553A97580AE7}">
      <dgm:prSet/>
      <dgm:spPr/>
      <dgm:t>
        <a:bodyPr/>
        <a:lstStyle/>
        <a:p>
          <a:r>
            <a:rPr lang="en-US"/>
            <a:t>Partocuar application to information and data-based systems</a:t>
          </a:r>
        </a:p>
      </dgm:t>
    </dgm:pt>
    <dgm:pt modelId="{95F15289-A37A-2A43-AF29-1D9E3BC301B1}" type="parTrans" cxnId="{0A1D466E-34B4-D341-A691-B8DB5C242F77}">
      <dgm:prSet/>
      <dgm:spPr/>
      <dgm:t>
        <a:bodyPr/>
        <a:lstStyle/>
        <a:p>
          <a:endParaRPr lang="en-US"/>
        </a:p>
      </dgm:t>
    </dgm:pt>
    <dgm:pt modelId="{911334AE-F6CC-3F43-8076-43E94590294D}" type="sibTrans" cxnId="{0A1D466E-34B4-D341-A691-B8DB5C242F77}">
      <dgm:prSet/>
      <dgm:spPr/>
      <dgm:t>
        <a:bodyPr/>
        <a:lstStyle/>
        <a:p>
          <a:endParaRPr lang="en-US"/>
        </a:p>
      </dgm:t>
    </dgm:pt>
    <dgm:pt modelId="{9B1192C3-EF4F-AF48-B68F-0B1EDA49B9EE}">
      <dgm:prSet/>
      <dgm:spPr/>
      <dgm:t>
        <a:bodyPr/>
        <a:lstStyle/>
        <a:p>
          <a:r>
            <a:rPr lang="en-US" dirty="0"/>
            <a:t>Regulatory Sources: SOEs</a:t>
          </a:r>
        </a:p>
      </dgm:t>
    </dgm:pt>
    <dgm:pt modelId="{04EDE94B-2490-6242-BF96-027BBE93CE21}" type="parTrans" cxnId="{A8D68979-786E-744E-85ED-04E2F12522F9}">
      <dgm:prSet/>
      <dgm:spPr/>
      <dgm:t>
        <a:bodyPr/>
        <a:lstStyle/>
        <a:p>
          <a:endParaRPr lang="en-US"/>
        </a:p>
      </dgm:t>
    </dgm:pt>
    <dgm:pt modelId="{2B471E1E-452C-2940-85CB-36745258D7E7}" type="sibTrans" cxnId="{A8D68979-786E-744E-85ED-04E2F12522F9}">
      <dgm:prSet/>
      <dgm:spPr/>
      <dgm:t>
        <a:bodyPr/>
        <a:lstStyle/>
        <a:p>
          <a:endParaRPr lang="en-US"/>
        </a:p>
      </dgm:t>
    </dgm:pt>
    <dgm:pt modelId="{C240F31E-8FC3-2A42-912A-160705F04D18}">
      <dgm:prSet/>
      <dgm:spPr/>
      <dgm:t>
        <a:bodyPr/>
        <a:lstStyle/>
        <a:p>
          <a:r>
            <a:rPr lang="en-US" dirty="0"/>
            <a:t>State-owned Assets Supervision and Administration Commission (2007), </a:t>
          </a:r>
          <a:r>
            <a:rPr lang="en-US" i="1" dirty="0"/>
            <a:t>Guidelines to the State-owned Enterprises Directly Under the Central Government on Fulfilling Corporate Social Responsibilities</a:t>
          </a:r>
          <a:r>
            <a:rPr lang="en-US" dirty="0"/>
            <a:t>. </a:t>
          </a:r>
        </a:p>
      </dgm:t>
    </dgm:pt>
    <dgm:pt modelId="{2CF37CDA-B7DE-6C4B-84B2-86922982428B}" type="parTrans" cxnId="{F901A18D-8D3E-0E44-8D72-C94F6F843DC4}">
      <dgm:prSet/>
      <dgm:spPr/>
      <dgm:t>
        <a:bodyPr/>
        <a:lstStyle/>
        <a:p>
          <a:endParaRPr lang="en-US"/>
        </a:p>
      </dgm:t>
    </dgm:pt>
    <dgm:pt modelId="{55E590E4-B6C4-B54F-A541-7E356EB4AAF7}" type="sibTrans" cxnId="{F901A18D-8D3E-0E44-8D72-C94F6F843DC4}">
      <dgm:prSet/>
      <dgm:spPr/>
      <dgm:t>
        <a:bodyPr/>
        <a:lstStyle/>
        <a:p>
          <a:endParaRPr lang="en-US"/>
        </a:p>
      </dgm:t>
    </dgm:pt>
    <dgm:pt modelId="{4F76B842-908F-A644-AE26-EDD1BE706DD1}">
      <dgm:prSet/>
      <dgm:spPr/>
      <dgm:t>
        <a:bodyPr/>
        <a:lstStyle/>
        <a:p>
          <a:r>
            <a:rPr lang="en-US" dirty="0"/>
            <a:t>State-owned Assets Supervision and Administration Commission (2017), </a:t>
          </a:r>
          <a:r>
            <a:rPr lang="en-US" i="1" dirty="0"/>
            <a:t>Measures for the Supervision and Administration of Overseas Investment by Central Enterprises [</a:t>
          </a:r>
          <a:r>
            <a:rPr lang="zh-CN" altLang="en-US" i="1" dirty="0"/>
            <a:t>中央企业境外投资监督管理办法文章来源</a:t>
          </a:r>
          <a:r>
            <a:rPr lang="en-US" i="1" dirty="0"/>
            <a:t>]</a:t>
          </a:r>
          <a:r>
            <a:rPr lang="en-US" dirty="0"/>
            <a:t>. </a:t>
          </a:r>
        </a:p>
      </dgm:t>
    </dgm:pt>
    <dgm:pt modelId="{A84B9F8B-D4EC-AA4C-8043-BC90577D1C41}" type="parTrans" cxnId="{DAB2960A-CA72-764D-9271-D7812724E32F}">
      <dgm:prSet/>
      <dgm:spPr/>
      <dgm:t>
        <a:bodyPr/>
        <a:lstStyle/>
        <a:p>
          <a:endParaRPr lang="en-US"/>
        </a:p>
      </dgm:t>
    </dgm:pt>
    <dgm:pt modelId="{981489B8-DD5B-D84C-8144-B530C9FDFE49}" type="sibTrans" cxnId="{DAB2960A-CA72-764D-9271-D7812724E32F}">
      <dgm:prSet/>
      <dgm:spPr/>
      <dgm:t>
        <a:bodyPr/>
        <a:lstStyle/>
        <a:p>
          <a:endParaRPr lang="en-US"/>
        </a:p>
      </dgm:t>
    </dgm:pt>
    <dgm:pt modelId="{286CB9EC-1532-9342-8CE0-7FF5075928E5}">
      <dgm:prSet/>
      <dgm:spPr/>
      <dgm:t>
        <a:bodyPr/>
        <a:lstStyle/>
        <a:p>
          <a:r>
            <a:rPr lang="en-US" dirty="0"/>
            <a:t>Key issue: </a:t>
          </a:r>
          <a:r>
            <a:rPr lang="en-US" b="1" i="1" dirty="0">
              <a:solidFill>
                <a:srgbClr val="C00000"/>
              </a:solidFill>
            </a:rPr>
            <a:t>Sovereign immunity </a:t>
          </a:r>
          <a:r>
            <a:rPr lang="en-US" dirty="0"/>
            <a:t>(fractured or applied to all aspects of SOE operations).  Chinese position tends to be protective of sovereign rights exercised through SOEs</a:t>
          </a:r>
        </a:p>
      </dgm:t>
    </dgm:pt>
    <dgm:pt modelId="{94BCD62F-9915-D043-9090-D42CC3470D4B}" type="parTrans" cxnId="{6638D559-BD49-F845-B376-6DC65B608116}">
      <dgm:prSet/>
      <dgm:spPr/>
    </dgm:pt>
    <dgm:pt modelId="{4D596703-F0ED-0D42-8D0C-EF9B8FFC2061}" type="sibTrans" cxnId="{6638D559-BD49-F845-B376-6DC65B608116}">
      <dgm:prSet/>
      <dgm:spPr/>
    </dgm:pt>
    <dgm:pt modelId="{032D886C-2028-1347-9A24-6313AA4B9C5D}" type="pres">
      <dgm:prSet presAssocID="{F13B0967-2150-524C-8CDF-1B24A492CB22}" presName="linear" presStyleCnt="0">
        <dgm:presLayoutVars>
          <dgm:animLvl val="lvl"/>
          <dgm:resizeHandles val="exact"/>
        </dgm:presLayoutVars>
      </dgm:prSet>
      <dgm:spPr/>
    </dgm:pt>
    <dgm:pt modelId="{40EDF427-4D74-B545-AB02-4AACE4B582A0}" type="pres">
      <dgm:prSet presAssocID="{C5A1B6B6-9941-4E45-8BC1-EC9DB7C503EB}" presName="parentText" presStyleLbl="node1" presStyleIdx="0" presStyleCnt="3">
        <dgm:presLayoutVars>
          <dgm:chMax val="0"/>
          <dgm:bulletEnabled val="1"/>
        </dgm:presLayoutVars>
      </dgm:prSet>
      <dgm:spPr/>
    </dgm:pt>
    <dgm:pt modelId="{EC9927A5-9A6B-9544-BC72-DAD756710865}" type="pres">
      <dgm:prSet presAssocID="{C5A1B6B6-9941-4E45-8BC1-EC9DB7C503EB}" presName="childText" presStyleLbl="revTx" presStyleIdx="0" presStyleCnt="3">
        <dgm:presLayoutVars>
          <dgm:bulletEnabled val="1"/>
        </dgm:presLayoutVars>
      </dgm:prSet>
      <dgm:spPr/>
    </dgm:pt>
    <dgm:pt modelId="{12E8D6D3-9E44-4041-B241-C1608473BBF3}" type="pres">
      <dgm:prSet presAssocID="{FD11C355-948A-DC43-B19B-41AE47BFA438}" presName="parentText" presStyleLbl="node1" presStyleIdx="1" presStyleCnt="3">
        <dgm:presLayoutVars>
          <dgm:chMax val="0"/>
          <dgm:bulletEnabled val="1"/>
        </dgm:presLayoutVars>
      </dgm:prSet>
      <dgm:spPr/>
    </dgm:pt>
    <dgm:pt modelId="{DCF1475D-3898-6B48-B5E3-7D011FF50860}" type="pres">
      <dgm:prSet presAssocID="{FD11C355-948A-DC43-B19B-41AE47BFA438}" presName="childText" presStyleLbl="revTx" presStyleIdx="1" presStyleCnt="3">
        <dgm:presLayoutVars>
          <dgm:bulletEnabled val="1"/>
        </dgm:presLayoutVars>
      </dgm:prSet>
      <dgm:spPr/>
    </dgm:pt>
    <dgm:pt modelId="{AFB2F13B-CEF3-4B46-B124-8187B54D26B1}" type="pres">
      <dgm:prSet presAssocID="{9B1192C3-EF4F-AF48-B68F-0B1EDA49B9EE}" presName="parentText" presStyleLbl="node1" presStyleIdx="2" presStyleCnt="3">
        <dgm:presLayoutVars>
          <dgm:chMax val="0"/>
          <dgm:bulletEnabled val="1"/>
        </dgm:presLayoutVars>
      </dgm:prSet>
      <dgm:spPr/>
    </dgm:pt>
    <dgm:pt modelId="{42446B88-C195-8043-BB93-4BE4DCE5232F}" type="pres">
      <dgm:prSet presAssocID="{9B1192C3-EF4F-AF48-B68F-0B1EDA49B9EE}" presName="childText" presStyleLbl="revTx" presStyleIdx="2" presStyleCnt="3" custScaleY="146020">
        <dgm:presLayoutVars>
          <dgm:bulletEnabled val="1"/>
        </dgm:presLayoutVars>
      </dgm:prSet>
      <dgm:spPr/>
    </dgm:pt>
  </dgm:ptLst>
  <dgm:cxnLst>
    <dgm:cxn modelId="{27E40404-7AD1-7244-8528-9A7920ED4048}" srcId="{F13B0967-2150-524C-8CDF-1B24A492CB22}" destId="{C5A1B6B6-9941-4E45-8BC1-EC9DB7C503EB}" srcOrd="0" destOrd="0" parTransId="{660C05D2-64BF-2E42-8A2B-7D8135A0687A}" sibTransId="{507E69EE-D460-DA4B-9241-EE06FE8C93D2}"/>
    <dgm:cxn modelId="{844E4006-5202-154B-9D0A-45D102482E31}" srcId="{C5A1B6B6-9941-4E45-8BC1-EC9DB7C503EB}" destId="{8CE99664-C168-524F-958C-32B9E6FC8B57}" srcOrd="3" destOrd="0" parTransId="{B6F83C15-E292-7243-A93B-CBE7E6D9A67F}" sibTransId="{CCC206A5-551E-2249-8FCD-2AF4062631FC}"/>
    <dgm:cxn modelId="{DAB2960A-CA72-764D-9271-D7812724E32F}" srcId="{9B1192C3-EF4F-AF48-B68F-0B1EDA49B9EE}" destId="{4F76B842-908F-A644-AE26-EDD1BE706DD1}" srcOrd="1" destOrd="0" parTransId="{A84B9F8B-D4EC-AA4C-8043-BC90577D1C41}" sibTransId="{981489B8-DD5B-D84C-8144-B530C9FDFE49}"/>
    <dgm:cxn modelId="{B311A42C-57FD-4A40-9CB5-238E871E2186}" srcId="{C5A1B6B6-9941-4E45-8BC1-EC9DB7C503EB}" destId="{2D230EC3-4489-6A4C-B022-FB006A683B37}" srcOrd="0" destOrd="0" parTransId="{D08810A8-FAFF-C646-B9A6-F9A1CFF64EA5}" sibTransId="{765CD732-8E97-4F4F-B59D-272A3FF6D452}"/>
    <dgm:cxn modelId="{7BD1412F-0F45-0D44-A0A6-A45FF0B3DE25}" type="presOf" srcId="{C240F31E-8FC3-2A42-912A-160705F04D18}" destId="{42446B88-C195-8043-BB93-4BE4DCE5232F}" srcOrd="0" destOrd="0" presId="urn:microsoft.com/office/officeart/2005/8/layout/vList2"/>
    <dgm:cxn modelId="{94420F31-0DBB-8743-9FF7-ECDFEED22F19}" type="presOf" srcId="{88512588-96CC-114C-B6C8-7AE48D8C8BE8}" destId="{EC9927A5-9A6B-9544-BC72-DAD756710865}" srcOrd="0" destOrd="2" presId="urn:microsoft.com/office/officeart/2005/8/layout/vList2"/>
    <dgm:cxn modelId="{C934DF3D-EF09-1241-8F46-732EA245FDC5}" type="presOf" srcId="{03503430-4CBA-DA4D-8949-83E2B93D1039}" destId="{DCF1475D-3898-6B48-B5E3-7D011FF50860}" srcOrd="0" destOrd="1" presId="urn:microsoft.com/office/officeart/2005/8/layout/vList2"/>
    <dgm:cxn modelId="{A169AF42-BC8B-2844-9A5F-2BB8CBF55EEB}" type="presOf" srcId="{8CE99664-C168-524F-958C-32B9E6FC8B57}" destId="{EC9927A5-9A6B-9544-BC72-DAD756710865}" srcOrd="0" destOrd="3" presId="urn:microsoft.com/office/officeart/2005/8/layout/vList2"/>
    <dgm:cxn modelId="{9516EE43-8777-0946-BF76-C2DEDC35D9C1}" srcId="{C5A1B6B6-9941-4E45-8BC1-EC9DB7C503EB}" destId="{DE1F75B6-7CD7-BF48-9633-C943593ADA1E}" srcOrd="1" destOrd="0" parTransId="{BDFC8686-D388-734F-B76D-D8DADE8BFF9C}" sibTransId="{FE77BB90-0BC3-7D4A-9F9F-50C2B8064D49}"/>
    <dgm:cxn modelId="{76FF1449-7EA6-8945-8F9F-6E19EF1CB493}" srcId="{C5A1B6B6-9941-4E45-8BC1-EC9DB7C503EB}" destId="{284A1CEA-59EC-1D4A-AA3A-8D3DE1E10FF8}" srcOrd="4" destOrd="0" parTransId="{DC04ED4A-C67E-3D4A-8F63-CFBD228642F2}" sibTransId="{CEF2B4B4-C462-1F42-BA58-48DF085155E5}"/>
    <dgm:cxn modelId="{F8AB9951-0F29-0746-832D-A1A495E6CD72}" srcId="{FD11C355-948A-DC43-B19B-41AE47BFA438}" destId="{03503430-4CBA-DA4D-8949-83E2B93D1039}" srcOrd="1" destOrd="0" parTransId="{438490C9-E4FF-8643-AA02-B0E858517E0C}" sibTransId="{0103E0CC-6FCB-C840-BF6D-8111AFC52048}"/>
    <dgm:cxn modelId="{6F0E9054-B53D-EA46-8DE4-1C15D270CC23}" type="presOf" srcId="{284A1CEA-59EC-1D4A-AA3A-8D3DE1E10FF8}" destId="{EC9927A5-9A6B-9544-BC72-DAD756710865}" srcOrd="0" destOrd="4" presId="urn:microsoft.com/office/officeart/2005/8/layout/vList2"/>
    <dgm:cxn modelId="{6638D559-BD49-F845-B376-6DC65B608116}" srcId="{9B1192C3-EF4F-AF48-B68F-0B1EDA49B9EE}" destId="{286CB9EC-1532-9342-8CE0-7FF5075928E5}" srcOrd="2" destOrd="0" parTransId="{94BCD62F-9915-D043-9090-D42CC3470D4B}" sibTransId="{4D596703-F0ED-0D42-8D0C-EF9B8FFC2061}"/>
    <dgm:cxn modelId="{0A1D466E-34B4-D341-A691-B8DB5C242F77}" srcId="{FD11C355-948A-DC43-B19B-41AE47BFA438}" destId="{32CF355F-4832-C444-BE3B-553A97580AE7}" srcOrd="2" destOrd="0" parTransId="{95F15289-A37A-2A43-AF29-1D9E3BC301B1}" sibTransId="{911334AE-F6CC-3F43-8076-43E94590294D}"/>
    <dgm:cxn modelId="{A8D68979-786E-744E-85ED-04E2F12522F9}" srcId="{F13B0967-2150-524C-8CDF-1B24A492CB22}" destId="{9B1192C3-EF4F-AF48-B68F-0B1EDA49B9EE}" srcOrd="2" destOrd="0" parTransId="{04EDE94B-2490-6242-BF96-027BBE93CE21}" sibTransId="{2B471E1E-452C-2940-85CB-36745258D7E7}"/>
    <dgm:cxn modelId="{88918E7F-CEAD-254C-94C0-13C05C4B3C68}" type="presOf" srcId="{F13B0967-2150-524C-8CDF-1B24A492CB22}" destId="{032D886C-2028-1347-9A24-6313AA4B9C5D}" srcOrd="0" destOrd="0" presId="urn:microsoft.com/office/officeart/2005/8/layout/vList2"/>
    <dgm:cxn modelId="{C061A181-DF3D-B14E-84FC-227431471440}" srcId="{FD11C355-948A-DC43-B19B-41AE47BFA438}" destId="{BCA14294-757D-0C4A-A7C6-A16AE851DD87}" srcOrd="0" destOrd="0" parTransId="{71E6F17E-55E0-1642-91FB-39C1E0025FFD}" sibTransId="{F62DB174-805B-E447-9973-E3E6CB81B6A2}"/>
    <dgm:cxn modelId="{14C35E88-B22E-C34A-BE7E-112AEFA8C6DF}" type="presOf" srcId="{9B1192C3-EF4F-AF48-B68F-0B1EDA49B9EE}" destId="{AFB2F13B-CEF3-4B46-B124-8187B54D26B1}" srcOrd="0" destOrd="0" presId="urn:microsoft.com/office/officeart/2005/8/layout/vList2"/>
    <dgm:cxn modelId="{F901A18D-8D3E-0E44-8D72-C94F6F843DC4}" srcId="{9B1192C3-EF4F-AF48-B68F-0B1EDA49B9EE}" destId="{C240F31E-8FC3-2A42-912A-160705F04D18}" srcOrd="0" destOrd="0" parTransId="{2CF37CDA-B7DE-6C4B-84B2-86922982428B}" sibTransId="{55E590E4-B6C4-B54F-A541-7E356EB4AAF7}"/>
    <dgm:cxn modelId="{EAC0868F-BC3E-E740-B2EA-ED085FE0CDB1}" type="presOf" srcId="{4F76B842-908F-A644-AE26-EDD1BE706DD1}" destId="{42446B88-C195-8043-BB93-4BE4DCE5232F}" srcOrd="0" destOrd="1" presId="urn:microsoft.com/office/officeart/2005/8/layout/vList2"/>
    <dgm:cxn modelId="{1F75C5A3-9BF3-824E-AB30-DE260D0FB50B}" type="presOf" srcId="{2D230EC3-4489-6A4C-B022-FB006A683B37}" destId="{EC9927A5-9A6B-9544-BC72-DAD756710865}" srcOrd="0" destOrd="0" presId="urn:microsoft.com/office/officeart/2005/8/layout/vList2"/>
    <dgm:cxn modelId="{A5EEB7AC-BC6F-094D-94C7-E3A4456D17AE}" type="presOf" srcId="{BCA14294-757D-0C4A-A7C6-A16AE851DD87}" destId="{DCF1475D-3898-6B48-B5E3-7D011FF50860}" srcOrd="0" destOrd="0" presId="urn:microsoft.com/office/officeart/2005/8/layout/vList2"/>
    <dgm:cxn modelId="{C29391C1-9671-9C49-9A2A-3DB49C2ECEC0}" type="presOf" srcId="{C5A1B6B6-9941-4E45-8BC1-EC9DB7C503EB}" destId="{40EDF427-4D74-B545-AB02-4AACE4B582A0}" srcOrd="0" destOrd="0" presId="urn:microsoft.com/office/officeart/2005/8/layout/vList2"/>
    <dgm:cxn modelId="{9DE117D0-E6A9-E745-87CD-6E1C93A4AD10}" srcId="{C5A1B6B6-9941-4E45-8BC1-EC9DB7C503EB}" destId="{88512588-96CC-114C-B6C8-7AE48D8C8BE8}" srcOrd="2" destOrd="0" parTransId="{FE4C7A3E-62BA-934A-94BF-F1D8C5540770}" sibTransId="{603EB5DD-C4D4-BF42-8B94-E2B18127BAC4}"/>
    <dgm:cxn modelId="{C8A110DF-7704-D845-859F-A50D944B8703}" type="presOf" srcId="{FD11C355-948A-DC43-B19B-41AE47BFA438}" destId="{12E8D6D3-9E44-4041-B241-C1608473BBF3}" srcOrd="0" destOrd="0" presId="urn:microsoft.com/office/officeart/2005/8/layout/vList2"/>
    <dgm:cxn modelId="{D5AC1FF0-64F7-AA43-B74B-E79935764AB5}" type="presOf" srcId="{286CB9EC-1532-9342-8CE0-7FF5075928E5}" destId="{42446B88-C195-8043-BB93-4BE4DCE5232F}" srcOrd="0" destOrd="2" presId="urn:microsoft.com/office/officeart/2005/8/layout/vList2"/>
    <dgm:cxn modelId="{E6072DF0-73A4-A641-8E1A-364C1A141ADF}" srcId="{F13B0967-2150-524C-8CDF-1B24A492CB22}" destId="{FD11C355-948A-DC43-B19B-41AE47BFA438}" srcOrd="1" destOrd="0" parTransId="{BCE2B6D3-0E18-8B4D-88E3-A27E1035A427}" sibTransId="{2EBB9BCB-12AB-FA47-86F5-3637916094E9}"/>
    <dgm:cxn modelId="{8DC9F5F3-6730-D94D-966A-6C0A81DED8CC}" type="presOf" srcId="{32CF355F-4832-C444-BE3B-553A97580AE7}" destId="{DCF1475D-3898-6B48-B5E3-7D011FF50860}" srcOrd="0" destOrd="2" presId="urn:microsoft.com/office/officeart/2005/8/layout/vList2"/>
    <dgm:cxn modelId="{63D17DFC-263C-B542-B679-F2D5F753B3BB}" type="presOf" srcId="{DE1F75B6-7CD7-BF48-9633-C943593ADA1E}" destId="{EC9927A5-9A6B-9544-BC72-DAD756710865}" srcOrd="0" destOrd="1" presId="urn:microsoft.com/office/officeart/2005/8/layout/vList2"/>
    <dgm:cxn modelId="{A7730259-ECB2-FD49-B436-A6390A79B466}" type="presParOf" srcId="{032D886C-2028-1347-9A24-6313AA4B9C5D}" destId="{40EDF427-4D74-B545-AB02-4AACE4B582A0}" srcOrd="0" destOrd="0" presId="urn:microsoft.com/office/officeart/2005/8/layout/vList2"/>
    <dgm:cxn modelId="{EF921BBD-40D4-004C-9C5F-404F3AC8CE65}" type="presParOf" srcId="{032D886C-2028-1347-9A24-6313AA4B9C5D}" destId="{EC9927A5-9A6B-9544-BC72-DAD756710865}" srcOrd="1" destOrd="0" presId="urn:microsoft.com/office/officeart/2005/8/layout/vList2"/>
    <dgm:cxn modelId="{EAAC31AB-3DE2-1E4C-8A34-2417E8066805}" type="presParOf" srcId="{032D886C-2028-1347-9A24-6313AA4B9C5D}" destId="{12E8D6D3-9E44-4041-B241-C1608473BBF3}" srcOrd="2" destOrd="0" presId="urn:microsoft.com/office/officeart/2005/8/layout/vList2"/>
    <dgm:cxn modelId="{D9DAE092-0CFA-2146-B4E4-A86C48ECC1F3}" type="presParOf" srcId="{032D886C-2028-1347-9A24-6313AA4B9C5D}" destId="{DCF1475D-3898-6B48-B5E3-7D011FF50860}" srcOrd="3" destOrd="0" presId="urn:microsoft.com/office/officeart/2005/8/layout/vList2"/>
    <dgm:cxn modelId="{8DA42A47-F57E-2A48-92F2-F296633D15E9}" type="presParOf" srcId="{032D886C-2028-1347-9A24-6313AA4B9C5D}" destId="{AFB2F13B-CEF3-4B46-B124-8187B54D26B1}" srcOrd="4" destOrd="0" presId="urn:microsoft.com/office/officeart/2005/8/layout/vList2"/>
    <dgm:cxn modelId="{1C06951A-5E46-C042-B7A1-925986D10A95}" type="presParOf" srcId="{032D886C-2028-1347-9A24-6313AA4B9C5D}" destId="{42446B88-C195-8043-BB93-4BE4DCE5232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A0C84B-5D57-284E-848F-8F209F47D413}" type="doc">
      <dgm:prSet loTypeId="urn:microsoft.com/office/officeart/2005/8/layout/hierarchy4" loCatId="list" qsTypeId="urn:microsoft.com/office/officeart/2005/8/quickstyle/simple3" qsCatId="simple" csTypeId="urn:microsoft.com/office/officeart/2005/8/colors/colorful3" csCatId="colorful" phldr="1"/>
      <dgm:spPr/>
      <dgm:t>
        <a:bodyPr/>
        <a:lstStyle/>
        <a:p>
          <a:endParaRPr lang="en-US"/>
        </a:p>
      </dgm:t>
    </dgm:pt>
    <dgm:pt modelId="{047A51AC-087D-E242-B956-E8DBEFC7B734}">
      <dgm:prSet/>
      <dgm:spPr/>
      <dgm:t>
        <a:bodyPr/>
        <a:lstStyle/>
        <a:p>
          <a:r>
            <a:rPr lang="en-US" b="1" dirty="0"/>
            <a:t>BRI represents the framework through which China and its vanguard, the Chinese Communist Party, rationalizes its trade, security, cultural, and political policies. </a:t>
          </a:r>
          <a:endParaRPr lang="en-US" dirty="0"/>
        </a:p>
      </dgm:t>
    </dgm:pt>
    <dgm:pt modelId="{EC828E19-F3DA-E449-84A1-DEB6207459BA}" type="parTrans" cxnId="{C0B49C0C-12E6-6B4F-9205-D0F8201C1D69}">
      <dgm:prSet/>
      <dgm:spPr/>
      <dgm:t>
        <a:bodyPr/>
        <a:lstStyle/>
        <a:p>
          <a:endParaRPr lang="en-US"/>
        </a:p>
      </dgm:t>
    </dgm:pt>
    <dgm:pt modelId="{34250019-C006-C447-9C0F-C7F0AC8F311C}" type="sibTrans" cxnId="{C0B49C0C-12E6-6B4F-9205-D0F8201C1D69}">
      <dgm:prSet/>
      <dgm:spPr/>
      <dgm:t>
        <a:bodyPr/>
        <a:lstStyle/>
        <a:p>
          <a:endParaRPr lang="en-US"/>
        </a:p>
      </dgm:t>
    </dgm:pt>
    <dgm:pt modelId="{94915CFB-6EEB-D341-B422-3D5731FC989D}">
      <dgm:prSet/>
      <dgm:spPr/>
      <dgm:t>
        <a:bodyPr/>
        <a:lstStyle/>
        <a:p>
          <a:r>
            <a:rPr lang="en-US"/>
            <a:t>That rationalization seeks a framework for the seamless and coherent connection between China’s internal and external relations. </a:t>
          </a:r>
        </a:p>
      </dgm:t>
    </dgm:pt>
    <dgm:pt modelId="{0F4CD4C5-E887-3849-BB88-3159E9591304}" type="parTrans" cxnId="{A67AFC6A-3EA4-CF47-9727-CD85F88F388C}">
      <dgm:prSet/>
      <dgm:spPr/>
      <dgm:t>
        <a:bodyPr/>
        <a:lstStyle/>
        <a:p>
          <a:endParaRPr lang="en-US"/>
        </a:p>
      </dgm:t>
    </dgm:pt>
    <dgm:pt modelId="{982B8436-3EB7-104B-8A3C-FAA5BA19F0C8}" type="sibTrans" cxnId="{A67AFC6A-3EA4-CF47-9727-CD85F88F388C}">
      <dgm:prSet/>
      <dgm:spPr/>
      <dgm:t>
        <a:bodyPr/>
        <a:lstStyle/>
        <a:p>
          <a:endParaRPr lang="en-US"/>
        </a:p>
      </dgm:t>
    </dgm:pt>
    <dgm:pt modelId="{3A5353D9-53D7-7D49-9F57-9135729B35F8}">
      <dgm:prSet/>
      <dgm:spPr/>
      <dgm:t>
        <a:bodyPr/>
        <a:lstStyle/>
        <a:p>
          <a:r>
            <a:rPr lang="en-US" dirty="0"/>
            <a:t>Serves Core-Collective Principle: </a:t>
          </a:r>
        </a:p>
      </dgm:t>
    </dgm:pt>
    <dgm:pt modelId="{ABB3909C-8247-E647-9CF3-580D0A281165}" type="parTrans" cxnId="{DF6EE27A-D1F8-764C-BE34-6706A69BEBA9}">
      <dgm:prSet/>
      <dgm:spPr/>
      <dgm:t>
        <a:bodyPr/>
        <a:lstStyle/>
        <a:p>
          <a:endParaRPr lang="en-US"/>
        </a:p>
      </dgm:t>
    </dgm:pt>
    <dgm:pt modelId="{760CB758-4E52-984B-8C3C-7DF766C1B603}" type="sibTrans" cxnId="{DF6EE27A-D1F8-764C-BE34-6706A69BEBA9}">
      <dgm:prSet/>
      <dgm:spPr/>
      <dgm:t>
        <a:bodyPr/>
        <a:lstStyle/>
        <a:p>
          <a:endParaRPr lang="en-US"/>
        </a:p>
      </dgm:t>
    </dgm:pt>
    <dgm:pt modelId="{FD0E6AE5-F690-A846-B100-2208B7A6E944}">
      <dgm:prSet custT="1"/>
      <dgm:spPr/>
      <dgm:t>
        <a:bodyPr/>
        <a:lstStyle/>
        <a:p>
          <a:r>
            <a:rPr lang="en-US" sz="2000" dirty="0"/>
            <a:t>As the outward expression of the core of the Basic Line of the Chinese Communist Party as the leadership collective of the nation, with China at the center</a:t>
          </a:r>
        </a:p>
      </dgm:t>
    </dgm:pt>
    <dgm:pt modelId="{C6502CA0-F702-3E48-9242-09AE30716F7D}" type="parTrans" cxnId="{026D583A-2B84-0540-9F6E-957AA79F7F20}">
      <dgm:prSet/>
      <dgm:spPr/>
      <dgm:t>
        <a:bodyPr/>
        <a:lstStyle/>
        <a:p>
          <a:endParaRPr lang="en-US"/>
        </a:p>
      </dgm:t>
    </dgm:pt>
    <dgm:pt modelId="{A89F76B9-E7E1-C84D-813B-CAED01AF6B46}" type="sibTrans" cxnId="{026D583A-2B84-0540-9F6E-957AA79F7F20}">
      <dgm:prSet/>
      <dgm:spPr/>
      <dgm:t>
        <a:bodyPr/>
        <a:lstStyle/>
        <a:p>
          <a:endParaRPr lang="en-US"/>
        </a:p>
      </dgm:t>
    </dgm:pt>
    <dgm:pt modelId="{B0BCA846-0680-184A-BDDA-9274141C7CF1}">
      <dgm:prSet/>
      <dgm:spPr/>
      <dgm:t>
        <a:bodyPr/>
        <a:lstStyle/>
        <a:p>
          <a:r>
            <a:rPr lang="en-US" dirty="0"/>
            <a:t>As the current manifestation of that Basic Line as the principles of the “New Era” theory developed by the current leadership core of the Chinese State and its Communist Party collective, which along with the elements of the United Front, represents the collective of the Chinese nation. </a:t>
          </a:r>
        </a:p>
      </dgm:t>
    </dgm:pt>
    <dgm:pt modelId="{1DB23591-7281-CF47-9206-B089111AF8C2}" type="parTrans" cxnId="{6673A2D9-8EBF-794E-9B4D-EFE0E746B95D}">
      <dgm:prSet/>
      <dgm:spPr/>
      <dgm:t>
        <a:bodyPr/>
        <a:lstStyle/>
        <a:p>
          <a:endParaRPr lang="en-US"/>
        </a:p>
      </dgm:t>
    </dgm:pt>
    <dgm:pt modelId="{58721798-3B14-5F48-9777-4B9F20BF403D}" type="sibTrans" cxnId="{6673A2D9-8EBF-794E-9B4D-EFE0E746B95D}">
      <dgm:prSet/>
      <dgm:spPr/>
      <dgm:t>
        <a:bodyPr/>
        <a:lstStyle/>
        <a:p>
          <a:endParaRPr lang="en-US"/>
        </a:p>
      </dgm:t>
    </dgm:pt>
    <dgm:pt modelId="{5B435DF1-AD25-534D-8442-9C32423548DB}" type="pres">
      <dgm:prSet presAssocID="{B4A0C84B-5D57-284E-848F-8F209F47D413}" presName="Name0" presStyleCnt="0">
        <dgm:presLayoutVars>
          <dgm:chPref val="1"/>
          <dgm:dir/>
          <dgm:animOne val="branch"/>
          <dgm:animLvl val="lvl"/>
          <dgm:resizeHandles/>
        </dgm:presLayoutVars>
      </dgm:prSet>
      <dgm:spPr/>
    </dgm:pt>
    <dgm:pt modelId="{1550F979-14CD-3D4A-B855-DCD7C19D61B1}" type="pres">
      <dgm:prSet presAssocID="{047A51AC-087D-E242-B956-E8DBEFC7B734}" presName="vertOne" presStyleCnt="0"/>
      <dgm:spPr/>
    </dgm:pt>
    <dgm:pt modelId="{BC6D66BD-4351-7848-BDE3-3A320263FCDC}" type="pres">
      <dgm:prSet presAssocID="{047A51AC-087D-E242-B956-E8DBEFC7B734}" presName="txOne" presStyleLbl="node0" presStyleIdx="0" presStyleCnt="3" custScaleY="242736">
        <dgm:presLayoutVars>
          <dgm:chPref val="3"/>
        </dgm:presLayoutVars>
      </dgm:prSet>
      <dgm:spPr/>
    </dgm:pt>
    <dgm:pt modelId="{8CEE00BD-F2A2-4346-87E4-97D948207C16}" type="pres">
      <dgm:prSet presAssocID="{047A51AC-087D-E242-B956-E8DBEFC7B734}" presName="horzOne" presStyleCnt="0"/>
      <dgm:spPr/>
    </dgm:pt>
    <dgm:pt modelId="{19C0E479-D274-9D4B-9357-3FF849D2C777}" type="pres">
      <dgm:prSet presAssocID="{34250019-C006-C447-9C0F-C7F0AC8F311C}" presName="sibSpaceOne" presStyleCnt="0"/>
      <dgm:spPr/>
    </dgm:pt>
    <dgm:pt modelId="{8E5465BA-99ED-0741-B088-4791A321C184}" type="pres">
      <dgm:prSet presAssocID="{94915CFB-6EEB-D341-B422-3D5731FC989D}" presName="vertOne" presStyleCnt="0"/>
      <dgm:spPr/>
    </dgm:pt>
    <dgm:pt modelId="{3732262F-8EF2-084A-A171-FAC45D501849}" type="pres">
      <dgm:prSet presAssocID="{94915CFB-6EEB-D341-B422-3D5731FC989D}" presName="txOne" presStyleLbl="node0" presStyleIdx="1" presStyleCnt="3" custScaleY="228985">
        <dgm:presLayoutVars>
          <dgm:chPref val="3"/>
        </dgm:presLayoutVars>
      </dgm:prSet>
      <dgm:spPr/>
    </dgm:pt>
    <dgm:pt modelId="{CAF9FEF6-837F-CB44-B696-202628124A20}" type="pres">
      <dgm:prSet presAssocID="{94915CFB-6EEB-D341-B422-3D5731FC989D}" presName="horzOne" presStyleCnt="0"/>
      <dgm:spPr/>
    </dgm:pt>
    <dgm:pt modelId="{6841417A-BD5F-E74C-8A55-78A0F5958328}" type="pres">
      <dgm:prSet presAssocID="{982B8436-3EB7-104B-8A3C-FAA5BA19F0C8}" presName="sibSpaceOne" presStyleCnt="0"/>
      <dgm:spPr/>
    </dgm:pt>
    <dgm:pt modelId="{AF6CADF6-9CAD-4C4F-884B-BCD8CA5D3AB5}" type="pres">
      <dgm:prSet presAssocID="{3A5353D9-53D7-7D49-9F57-9135729B35F8}" presName="vertOne" presStyleCnt="0"/>
      <dgm:spPr/>
    </dgm:pt>
    <dgm:pt modelId="{170128F6-ED79-0A43-884B-131AC694B00C}" type="pres">
      <dgm:prSet presAssocID="{3A5353D9-53D7-7D49-9F57-9135729B35F8}" presName="txOne" presStyleLbl="node0" presStyleIdx="2" presStyleCnt="3" custScaleY="40728">
        <dgm:presLayoutVars>
          <dgm:chPref val="3"/>
        </dgm:presLayoutVars>
      </dgm:prSet>
      <dgm:spPr/>
    </dgm:pt>
    <dgm:pt modelId="{6B1EB9C8-061B-EE4E-A369-483DCC9A4E1C}" type="pres">
      <dgm:prSet presAssocID="{3A5353D9-53D7-7D49-9F57-9135729B35F8}" presName="parTransOne" presStyleCnt="0"/>
      <dgm:spPr/>
    </dgm:pt>
    <dgm:pt modelId="{DB87D56B-F62A-E044-ADDE-77D2F2E6E8BC}" type="pres">
      <dgm:prSet presAssocID="{3A5353D9-53D7-7D49-9F57-9135729B35F8}" presName="horzOne" presStyleCnt="0"/>
      <dgm:spPr/>
    </dgm:pt>
    <dgm:pt modelId="{8758B11A-9909-3F4F-A22C-2E2A3EC258B1}" type="pres">
      <dgm:prSet presAssocID="{FD0E6AE5-F690-A846-B100-2208B7A6E944}" presName="vertTwo" presStyleCnt="0"/>
      <dgm:spPr/>
    </dgm:pt>
    <dgm:pt modelId="{85EB5DB9-6C76-D447-8430-DB3319B7F299}" type="pres">
      <dgm:prSet presAssocID="{FD0E6AE5-F690-A846-B100-2208B7A6E944}" presName="txTwo" presStyleLbl="node2" presStyleIdx="0" presStyleCnt="2" custScaleY="169294">
        <dgm:presLayoutVars>
          <dgm:chPref val="3"/>
        </dgm:presLayoutVars>
      </dgm:prSet>
      <dgm:spPr/>
    </dgm:pt>
    <dgm:pt modelId="{3D20CB25-62BB-6A43-8104-850834461408}" type="pres">
      <dgm:prSet presAssocID="{FD0E6AE5-F690-A846-B100-2208B7A6E944}" presName="horzTwo" presStyleCnt="0"/>
      <dgm:spPr/>
    </dgm:pt>
    <dgm:pt modelId="{D547006F-1F0E-A848-8B08-F10ACDFC056A}" type="pres">
      <dgm:prSet presAssocID="{A89F76B9-E7E1-C84D-813B-CAED01AF6B46}" presName="sibSpaceTwo" presStyleCnt="0"/>
      <dgm:spPr/>
    </dgm:pt>
    <dgm:pt modelId="{EF2E4297-6D27-F544-A1FE-D2EA316CCACA}" type="pres">
      <dgm:prSet presAssocID="{B0BCA846-0680-184A-BDDA-9274141C7CF1}" presName="vertTwo" presStyleCnt="0"/>
      <dgm:spPr/>
    </dgm:pt>
    <dgm:pt modelId="{3342AC04-240C-6344-99C2-83A92E92DCBC}" type="pres">
      <dgm:prSet presAssocID="{B0BCA846-0680-184A-BDDA-9274141C7CF1}" presName="txTwo" presStyleLbl="node2" presStyleIdx="1" presStyleCnt="2" custScaleY="177285">
        <dgm:presLayoutVars>
          <dgm:chPref val="3"/>
        </dgm:presLayoutVars>
      </dgm:prSet>
      <dgm:spPr/>
    </dgm:pt>
    <dgm:pt modelId="{45460486-B3B4-CA4B-90C7-D8E7D1518156}" type="pres">
      <dgm:prSet presAssocID="{B0BCA846-0680-184A-BDDA-9274141C7CF1}" presName="horzTwo" presStyleCnt="0"/>
      <dgm:spPr/>
    </dgm:pt>
  </dgm:ptLst>
  <dgm:cxnLst>
    <dgm:cxn modelId="{C0B49C0C-12E6-6B4F-9205-D0F8201C1D69}" srcId="{B4A0C84B-5D57-284E-848F-8F209F47D413}" destId="{047A51AC-087D-E242-B956-E8DBEFC7B734}" srcOrd="0" destOrd="0" parTransId="{EC828E19-F3DA-E449-84A1-DEB6207459BA}" sibTransId="{34250019-C006-C447-9C0F-C7F0AC8F311C}"/>
    <dgm:cxn modelId="{E2F2FA14-3FFC-274F-93F4-1BD1385BFC9E}" type="presOf" srcId="{94915CFB-6EEB-D341-B422-3D5731FC989D}" destId="{3732262F-8EF2-084A-A171-FAC45D501849}" srcOrd="0" destOrd="0" presId="urn:microsoft.com/office/officeart/2005/8/layout/hierarchy4"/>
    <dgm:cxn modelId="{7548382A-33B2-774C-8C50-9C83097EEFDC}" type="presOf" srcId="{B0BCA846-0680-184A-BDDA-9274141C7CF1}" destId="{3342AC04-240C-6344-99C2-83A92E92DCBC}" srcOrd="0" destOrd="0" presId="urn:microsoft.com/office/officeart/2005/8/layout/hierarchy4"/>
    <dgm:cxn modelId="{026D583A-2B84-0540-9F6E-957AA79F7F20}" srcId="{3A5353D9-53D7-7D49-9F57-9135729B35F8}" destId="{FD0E6AE5-F690-A846-B100-2208B7A6E944}" srcOrd="0" destOrd="0" parTransId="{C6502CA0-F702-3E48-9242-09AE30716F7D}" sibTransId="{A89F76B9-E7E1-C84D-813B-CAED01AF6B46}"/>
    <dgm:cxn modelId="{3B09A53A-2401-4243-8BE2-B21B7046EA4A}" type="presOf" srcId="{FD0E6AE5-F690-A846-B100-2208B7A6E944}" destId="{85EB5DB9-6C76-D447-8430-DB3319B7F299}" srcOrd="0" destOrd="0" presId="urn:microsoft.com/office/officeart/2005/8/layout/hierarchy4"/>
    <dgm:cxn modelId="{69ABFC3D-67B1-6D40-BF2F-9B2F53DE52D3}" type="presOf" srcId="{B4A0C84B-5D57-284E-848F-8F209F47D413}" destId="{5B435DF1-AD25-534D-8442-9C32423548DB}" srcOrd="0" destOrd="0" presId="urn:microsoft.com/office/officeart/2005/8/layout/hierarchy4"/>
    <dgm:cxn modelId="{A67AFC6A-3EA4-CF47-9727-CD85F88F388C}" srcId="{B4A0C84B-5D57-284E-848F-8F209F47D413}" destId="{94915CFB-6EEB-D341-B422-3D5731FC989D}" srcOrd="1" destOrd="0" parTransId="{0F4CD4C5-E887-3849-BB88-3159E9591304}" sibTransId="{982B8436-3EB7-104B-8A3C-FAA5BA19F0C8}"/>
    <dgm:cxn modelId="{DF6EE27A-D1F8-764C-BE34-6706A69BEBA9}" srcId="{B4A0C84B-5D57-284E-848F-8F209F47D413}" destId="{3A5353D9-53D7-7D49-9F57-9135729B35F8}" srcOrd="2" destOrd="0" parTransId="{ABB3909C-8247-E647-9CF3-580D0A281165}" sibTransId="{760CB758-4E52-984B-8C3C-7DF766C1B603}"/>
    <dgm:cxn modelId="{C6A54ED6-C77F-2744-B000-C888B7F777FE}" type="presOf" srcId="{3A5353D9-53D7-7D49-9F57-9135729B35F8}" destId="{170128F6-ED79-0A43-884B-131AC694B00C}" srcOrd="0" destOrd="0" presId="urn:microsoft.com/office/officeart/2005/8/layout/hierarchy4"/>
    <dgm:cxn modelId="{6673A2D9-8EBF-794E-9B4D-EFE0E746B95D}" srcId="{3A5353D9-53D7-7D49-9F57-9135729B35F8}" destId="{B0BCA846-0680-184A-BDDA-9274141C7CF1}" srcOrd="1" destOrd="0" parTransId="{1DB23591-7281-CF47-9206-B089111AF8C2}" sibTransId="{58721798-3B14-5F48-9777-4B9F20BF403D}"/>
    <dgm:cxn modelId="{B723F8D9-91B2-644F-9990-0469DB3A884D}" type="presOf" srcId="{047A51AC-087D-E242-B956-E8DBEFC7B734}" destId="{BC6D66BD-4351-7848-BDE3-3A320263FCDC}" srcOrd="0" destOrd="0" presId="urn:microsoft.com/office/officeart/2005/8/layout/hierarchy4"/>
    <dgm:cxn modelId="{00EA4075-26E8-7247-94AD-DA402A1064E5}" type="presParOf" srcId="{5B435DF1-AD25-534D-8442-9C32423548DB}" destId="{1550F979-14CD-3D4A-B855-DCD7C19D61B1}" srcOrd="0" destOrd="0" presId="urn:microsoft.com/office/officeart/2005/8/layout/hierarchy4"/>
    <dgm:cxn modelId="{9544D4B6-7964-834E-80D9-FB1B728330C5}" type="presParOf" srcId="{1550F979-14CD-3D4A-B855-DCD7C19D61B1}" destId="{BC6D66BD-4351-7848-BDE3-3A320263FCDC}" srcOrd="0" destOrd="0" presId="urn:microsoft.com/office/officeart/2005/8/layout/hierarchy4"/>
    <dgm:cxn modelId="{D918EFD9-0809-314E-84E0-CA1B92857411}" type="presParOf" srcId="{1550F979-14CD-3D4A-B855-DCD7C19D61B1}" destId="{8CEE00BD-F2A2-4346-87E4-97D948207C16}" srcOrd="1" destOrd="0" presId="urn:microsoft.com/office/officeart/2005/8/layout/hierarchy4"/>
    <dgm:cxn modelId="{CBA9DC0B-01BF-B845-8560-79C8478B48E2}" type="presParOf" srcId="{5B435DF1-AD25-534D-8442-9C32423548DB}" destId="{19C0E479-D274-9D4B-9357-3FF849D2C777}" srcOrd="1" destOrd="0" presId="urn:microsoft.com/office/officeart/2005/8/layout/hierarchy4"/>
    <dgm:cxn modelId="{2BB9184E-FEF7-254E-81DC-8ABD2DABC0B8}" type="presParOf" srcId="{5B435DF1-AD25-534D-8442-9C32423548DB}" destId="{8E5465BA-99ED-0741-B088-4791A321C184}" srcOrd="2" destOrd="0" presId="urn:microsoft.com/office/officeart/2005/8/layout/hierarchy4"/>
    <dgm:cxn modelId="{0C8FE02D-96B2-8048-A120-91C45FFFA5F9}" type="presParOf" srcId="{8E5465BA-99ED-0741-B088-4791A321C184}" destId="{3732262F-8EF2-084A-A171-FAC45D501849}" srcOrd="0" destOrd="0" presId="urn:microsoft.com/office/officeart/2005/8/layout/hierarchy4"/>
    <dgm:cxn modelId="{95912AAC-C763-FE4C-B41D-6930845809C6}" type="presParOf" srcId="{8E5465BA-99ED-0741-B088-4791A321C184}" destId="{CAF9FEF6-837F-CB44-B696-202628124A20}" srcOrd="1" destOrd="0" presId="urn:microsoft.com/office/officeart/2005/8/layout/hierarchy4"/>
    <dgm:cxn modelId="{2EDBB0D2-0B2E-D443-91FC-C2EBFAC334C3}" type="presParOf" srcId="{5B435DF1-AD25-534D-8442-9C32423548DB}" destId="{6841417A-BD5F-E74C-8A55-78A0F5958328}" srcOrd="3" destOrd="0" presId="urn:microsoft.com/office/officeart/2005/8/layout/hierarchy4"/>
    <dgm:cxn modelId="{BFB73FA6-40A5-5D4E-B575-A0A5F273F5B5}" type="presParOf" srcId="{5B435DF1-AD25-534D-8442-9C32423548DB}" destId="{AF6CADF6-9CAD-4C4F-884B-BCD8CA5D3AB5}" srcOrd="4" destOrd="0" presId="urn:microsoft.com/office/officeart/2005/8/layout/hierarchy4"/>
    <dgm:cxn modelId="{09DAC19B-DAF8-CA4D-85B0-4D5DBCF40F60}" type="presParOf" srcId="{AF6CADF6-9CAD-4C4F-884B-BCD8CA5D3AB5}" destId="{170128F6-ED79-0A43-884B-131AC694B00C}" srcOrd="0" destOrd="0" presId="urn:microsoft.com/office/officeart/2005/8/layout/hierarchy4"/>
    <dgm:cxn modelId="{A289EDC6-72C6-E046-B8EF-D5E79D978433}" type="presParOf" srcId="{AF6CADF6-9CAD-4C4F-884B-BCD8CA5D3AB5}" destId="{6B1EB9C8-061B-EE4E-A369-483DCC9A4E1C}" srcOrd="1" destOrd="0" presId="urn:microsoft.com/office/officeart/2005/8/layout/hierarchy4"/>
    <dgm:cxn modelId="{20C74DFB-FDCF-2948-A5FE-1DFF97D36A70}" type="presParOf" srcId="{AF6CADF6-9CAD-4C4F-884B-BCD8CA5D3AB5}" destId="{DB87D56B-F62A-E044-ADDE-77D2F2E6E8BC}" srcOrd="2" destOrd="0" presId="urn:microsoft.com/office/officeart/2005/8/layout/hierarchy4"/>
    <dgm:cxn modelId="{809DAA56-12E3-194D-A5F9-6CF2EE5F0922}" type="presParOf" srcId="{DB87D56B-F62A-E044-ADDE-77D2F2E6E8BC}" destId="{8758B11A-9909-3F4F-A22C-2E2A3EC258B1}" srcOrd="0" destOrd="0" presId="urn:microsoft.com/office/officeart/2005/8/layout/hierarchy4"/>
    <dgm:cxn modelId="{282716C8-EBE9-3349-8940-E470D8859A78}" type="presParOf" srcId="{8758B11A-9909-3F4F-A22C-2E2A3EC258B1}" destId="{85EB5DB9-6C76-D447-8430-DB3319B7F299}" srcOrd="0" destOrd="0" presId="urn:microsoft.com/office/officeart/2005/8/layout/hierarchy4"/>
    <dgm:cxn modelId="{CCDDF1C0-6645-2643-8EC5-621DE518965C}" type="presParOf" srcId="{8758B11A-9909-3F4F-A22C-2E2A3EC258B1}" destId="{3D20CB25-62BB-6A43-8104-850834461408}" srcOrd="1" destOrd="0" presId="urn:microsoft.com/office/officeart/2005/8/layout/hierarchy4"/>
    <dgm:cxn modelId="{1BE36372-FCB9-684B-B643-588E2CBF3F93}" type="presParOf" srcId="{DB87D56B-F62A-E044-ADDE-77D2F2E6E8BC}" destId="{D547006F-1F0E-A848-8B08-F10ACDFC056A}" srcOrd="1" destOrd="0" presId="urn:microsoft.com/office/officeart/2005/8/layout/hierarchy4"/>
    <dgm:cxn modelId="{5DAB56E9-BD43-C84C-B94E-C70EB84881D1}" type="presParOf" srcId="{DB87D56B-F62A-E044-ADDE-77D2F2E6E8BC}" destId="{EF2E4297-6D27-F544-A1FE-D2EA316CCACA}" srcOrd="2" destOrd="0" presId="urn:microsoft.com/office/officeart/2005/8/layout/hierarchy4"/>
    <dgm:cxn modelId="{4648848E-2650-5F4E-B4A4-71CEBA9D5605}" type="presParOf" srcId="{EF2E4297-6D27-F544-A1FE-D2EA316CCACA}" destId="{3342AC04-240C-6344-99C2-83A92E92DCBC}" srcOrd="0" destOrd="0" presId="urn:microsoft.com/office/officeart/2005/8/layout/hierarchy4"/>
    <dgm:cxn modelId="{3E6922AE-03E2-834A-914B-FD528D3A41C9}" type="presParOf" srcId="{EF2E4297-6D27-F544-A1FE-D2EA316CCACA}" destId="{45460486-B3B4-CA4B-90C7-D8E7D151815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C96493-8B9B-B44E-8D23-FCDD4FA9725E}"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4592C64A-7047-274C-A067-78480C635FDF}">
      <dgm:prSet/>
      <dgm:spPr/>
      <dgm:t>
        <a:bodyPr/>
        <a:lstStyle/>
        <a:p>
          <a:r>
            <a:rPr lang="en-US"/>
            <a:t>policy coordination, </a:t>
          </a:r>
        </a:p>
      </dgm:t>
    </dgm:pt>
    <dgm:pt modelId="{159A3D3B-EFDA-334E-ACAE-5A8C4EB71E93}" type="parTrans" cxnId="{24DF7DB6-1460-8143-90F5-77A0C98DAD2B}">
      <dgm:prSet/>
      <dgm:spPr/>
      <dgm:t>
        <a:bodyPr/>
        <a:lstStyle/>
        <a:p>
          <a:endParaRPr lang="en-US"/>
        </a:p>
      </dgm:t>
    </dgm:pt>
    <dgm:pt modelId="{DEDED36D-B03F-2A4B-8025-4E71C8593DEA}" type="sibTrans" cxnId="{24DF7DB6-1460-8143-90F5-77A0C98DAD2B}">
      <dgm:prSet/>
      <dgm:spPr/>
      <dgm:t>
        <a:bodyPr/>
        <a:lstStyle/>
        <a:p>
          <a:endParaRPr lang="en-US"/>
        </a:p>
      </dgm:t>
    </dgm:pt>
    <dgm:pt modelId="{F8B4A57F-85DB-3F45-A523-344B3EBAE2D7}">
      <dgm:prSet/>
      <dgm:spPr/>
      <dgm:t>
        <a:bodyPr/>
        <a:lstStyle/>
        <a:p>
          <a:r>
            <a:rPr lang="en-US"/>
            <a:t>facilities connectivity, </a:t>
          </a:r>
        </a:p>
      </dgm:t>
    </dgm:pt>
    <dgm:pt modelId="{BB1489D7-0762-AB48-84F0-21B8D5AA1508}" type="parTrans" cxnId="{635EDAF4-6919-EA4E-A06B-D15E49B40DB4}">
      <dgm:prSet/>
      <dgm:spPr/>
      <dgm:t>
        <a:bodyPr/>
        <a:lstStyle/>
        <a:p>
          <a:endParaRPr lang="en-US"/>
        </a:p>
      </dgm:t>
    </dgm:pt>
    <dgm:pt modelId="{7A84B551-C78B-6941-BA19-949CF1D46EDE}" type="sibTrans" cxnId="{635EDAF4-6919-EA4E-A06B-D15E49B40DB4}">
      <dgm:prSet/>
      <dgm:spPr/>
      <dgm:t>
        <a:bodyPr/>
        <a:lstStyle/>
        <a:p>
          <a:endParaRPr lang="en-US"/>
        </a:p>
      </dgm:t>
    </dgm:pt>
    <dgm:pt modelId="{AA585069-2549-AE48-A85A-C3351BC216AD}">
      <dgm:prSet/>
      <dgm:spPr/>
      <dgm:t>
        <a:bodyPr/>
        <a:lstStyle/>
        <a:p>
          <a:r>
            <a:rPr lang="en-US"/>
            <a:t>integrated transport infrastructure construction, </a:t>
          </a:r>
        </a:p>
      </dgm:t>
    </dgm:pt>
    <dgm:pt modelId="{679B7BAE-2CD3-3846-8F68-019B2F600159}" type="parTrans" cxnId="{7F21147D-ACF1-2B4A-8A58-7EF5BBFC0A44}">
      <dgm:prSet/>
      <dgm:spPr/>
      <dgm:t>
        <a:bodyPr/>
        <a:lstStyle/>
        <a:p>
          <a:endParaRPr lang="en-US"/>
        </a:p>
      </dgm:t>
    </dgm:pt>
    <dgm:pt modelId="{50B73B4B-CA1C-7345-B50D-63255641B344}" type="sibTrans" cxnId="{7F21147D-ACF1-2B4A-8A58-7EF5BBFC0A44}">
      <dgm:prSet/>
      <dgm:spPr/>
      <dgm:t>
        <a:bodyPr/>
        <a:lstStyle/>
        <a:p>
          <a:endParaRPr lang="en-US"/>
        </a:p>
      </dgm:t>
    </dgm:pt>
    <dgm:pt modelId="{2FE5C402-E942-5D43-9C8C-222A7CEC9FC7}">
      <dgm:prSet/>
      <dgm:spPr/>
      <dgm:t>
        <a:bodyPr/>
        <a:lstStyle/>
        <a:p>
          <a:r>
            <a:rPr lang="en-US"/>
            <a:t>connectivity in energy infrastructure, </a:t>
          </a:r>
        </a:p>
      </dgm:t>
    </dgm:pt>
    <dgm:pt modelId="{9BE61706-A039-304D-BD7A-11FD2E9DC88B}" type="parTrans" cxnId="{5F5A0FBB-EF31-0A49-AE4B-A8877947D9DD}">
      <dgm:prSet/>
      <dgm:spPr/>
      <dgm:t>
        <a:bodyPr/>
        <a:lstStyle/>
        <a:p>
          <a:endParaRPr lang="en-US"/>
        </a:p>
      </dgm:t>
    </dgm:pt>
    <dgm:pt modelId="{1DB7F68A-EA14-A34C-814E-CD7270F38629}" type="sibTrans" cxnId="{5F5A0FBB-EF31-0A49-AE4B-A8877947D9DD}">
      <dgm:prSet/>
      <dgm:spPr/>
      <dgm:t>
        <a:bodyPr/>
        <a:lstStyle/>
        <a:p>
          <a:endParaRPr lang="en-US"/>
        </a:p>
      </dgm:t>
    </dgm:pt>
    <dgm:pt modelId="{D7A8C24A-3D58-3B45-92B1-EE98E01B1514}">
      <dgm:prSet/>
      <dgm:spPr/>
      <dgm:t>
        <a:bodyPr/>
        <a:lstStyle/>
        <a:p>
          <a:r>
            <a:rPr lang="en-US"/>
            <a:t>communication infrastructure,</a:t>
          </a:r>
        </a:p>
      </dgm:t>
    </dgm:pt>
    <dgm:pt modelId="{E522B540-367E-CA43-9727-7C6DEFED5050}" type="parTrans" cxnId="{6E139C5F-02B0-7244-BE72-8C7227D67191}">
      <dgm:prSet/>
      <dgm:spPr/>
      <dgm:t>
        <a:bodyPr/>
        <a:lstStyle/>
        <a:p>
          <a:endParaRPr lang="en-US"/>
        </a:p>
      </dgm:t>
    </dgm:pt>
    <dgm:pt modelId="{D55CFEFD-3EDF-B248-8C69-21E0003D9687}" type="sibTrans" cxnId="{6E139C5F-02B0-7244-BE72-8C7227D67191}">
      <dgm:prSet/>
      <dgm:spPr/>
      <dgm:t>
        <a:bodyPr/>
        <a:lstStyle/>
        <a:p>
          <a:endParaRPr lang="en-US"/>
        </a:p>
      </dgm:t>
    </dgm:pt>
    <dgm:pt modelId="{1E3ECE0F-0A60-754C-9B81-65F1D3C474DD}">
      <dgm:prSet/>
      <dgm:spPr/>
      <dgm:t>
        <a:bodyPr/>
        <a:lstStyle/>
        <a:p>
          <a:r>
            <a:rPr lang="en-US"/>
            <a:t>investment and trade cooperation, </a:t>
          </a:r>
        </a:p>
      </dgm:t>
    </dgm:pt>
    <dgm:pt modelId="{D6B596C4-93C2-2F45-AC36-EDBED97F837D}" type="parTrans" cxnId="{5BC859BD-8256-C748-847C-CF1B63C7931E}">
      <dgm:prSet/>
      <dgm:spPr/>
      <dgm:t>
        <a:bodyPr/>
        <a:lstStyle/>
        <a:p>
          <a:endParaRPr lang="en-US"/>
        </a:p>
      </dgm:t>
    </dgm:pt>
    <dgm:pt modelId="{D77FC0AA-6154-4F4B-AC16-CC0A388B7413}" type="sibTrans" cxnId="{5BC859BD-8256-C748-847C-CF1B63C7931E}">
      <dgm:prSet/>
      <dgm:spPr/>
      <dgm:t>
        <a:bodyPr/>
        <a:lstStyle/>
        <a:p>
          <a:endParaRPr lang="en-US"/>
        </a:p>
      </dgm:t>
    </dgm:pt>
    <dgm:pt modelId="{D8F1C2EA-13F8-A248-ABF1-D990A2C37F9B}">
      <dgm:prSet/>
      <dgm:spPr/>
      <dgm:t>
        <a:bodyPr/>
        <a:lstStyle/>
        <a:p>
          <a:r>
            <a:rPr lang="en-US"/>
            <a:t>enhanced customs cooperation, </a:t>
          </a:r>
        </a:p>
      </dgm:t>
    </dgm:pt>
    <dgm:pt modelId="{F593553D-9600-ED4D-A451-CF6358D91D51}" type="parTrans" cxnId="{0ECDA4D6-0FE9-9444-B3E0-50D3940501F4}">
      <dgm:prSet/>
      <dgm:spPr/>
      <dgm:t>
        <a:bodyPr/>
        <a:lstStyle/>
        <a:p>
          <a:endParaRPr lang="en-US"/>
        </a:p>
      </dgm:t>
    </dgm:pt>
    <dgm:pt modelId="{C04CA65D-1AD3-CB48-9F6F-700233F9D71F}" type="sibTrans" cxnId="{0ECDA4D6-0FE9-9444-B3E0-50D3940501F4}">
      <dgm:prSet/>
      <dgm:spPr/>
      <dgm:t>
        <a:bodyPr/>
        <a:lstStyle/>
        <a:p>
          <a:endParaRPr lang="en-US"/>
        </a:p>
      </dgm:t>
    </dgm:pt>
    <dgm:pt modelId="{7F2E48A2-BBD2-B743-B066-0B9ACDA8C432}">
      <dgm:prSet/>
      <dgm:spPr/>
      <dgm:t>
        <a:bodyPr/>
        <a:lstStyle/>
        <a:p>
          <a:r>
            <a:rPr lang="en-US"/>
            <a:t>mutual recognition and coordination of standard setting, </a:t>
          </a:r>
        </a:p>
      </dgm:t>
    </dgm:pt>
    <dgm:pt modelId="{2D435388-DC5E-9F47-807B-0A4D046A9BA4}" type="parTrans" cxnId="{43862E64-4DA5-9C48-96E6-B010700F2F1B}">
      <dgm:prSet/>
      <dgm:spPr/>
      <dgm:t>
        <a:bodyPr/>
        <a:lstStyle/>
        <a:p>
          <a:endParaRPr lang="en-US"/>
        </a:p>
      </dgm:t>
    </dgm:pt>
    <dgm:pt modelId="{2F76D7D0-9939-754F-8486-A6B059F38653}" type="sibTrans" cxnId="{43862E64-4DA5-9C48-96E6-B010700F2F1B}">
      <dgm:prSet/>
      <dgm:spPr/>
      <dgm:t>
        <a:bodyPr/>
        <a:lstStyle/>
        <a:p>
          <a:endParaRPr lang="en-US"/>
        </a:p>
      </dgm:t>
    </dgm:pt>
    <dgm:pt modelId="{BDF6DE08-10F2-0644-BDBB-6872FF47AB54}">
      <dgm:prSet/>
      <dgm:spPr/>
      <dgm:t>
        <a:bodyPr/>
        <a:lstStyle/>
        <a:p>
          <a:r>
            <a:rPr lang="en-US"/>
            <a:t>the development of a united front in the context of developing policy within the global trade community, </a:t>
          </a:r>
        </a:p>
      </dgm:t>
    </dgm:pt>
    <dgm:pt modelId="{6CFC3264-405B-BA42-AC7E-AFD488355DB6}" type="parTrans" cxnId="{BC384E4F-C305-2041-BFEE-3DA306844D9B}">
      <dgm:prSet/>
      <dgm:spPr/>
      <dgm:t>
        <a:bodyPr/>
        <a:lstStyle/>
        <a:p>
          <a:endParaRPr lang="en-US"/>
        </a:p>
      </dgm:t>
    </dgm:pt>
    <dgm:pt modelId="{C4633DD9-E729-094F-AA30-B8274370A332}" type="sibTrans" cxnId="{BC384E4F-C305-2041-BFEE-3DA306844D9B}">
      <dgm:prSet/>
      <dgm:spPr/>
      <dgm:t>
        <a:bodyPr/>
        <a:lstStyle/>
        <a:p>
          <a:endParaRPr lang="en-US"/>
        </a:p>
      </dgm:t>
    </dgm:pt>
    <dgm:pt modelId="{57EB001B-5CE5-1546-BCB8-2FD44FBE7AFA}">
      <dgm:prSet/>
      <dgm:spPr/>
      <dgm:t>
        <a:bodyPr/>
        <a:lstStyle/>
        <a:p>
          <a:r>
            <a:rPr lang="en-US"/>
            <a:t>coordinated trade innovation, </a:t>
          </a:r>
        </a:p>
      </dgm:t>
    </dgm:pt>
    <dgm:pt modelId="{8DD76B95-FA65-1B40-ABA4-2F6E483A54A2}" type="parTrans" cxnId="{9873AAD4-EB6C-F742-BB4E-8A7A94CFE3F5}">
      <dgm:prSet/>
      <dgm:spPr/>
      <dgm:t>
        <a:bodyPr/>
        <a:lstStyle/>
        <a:p>
          <a:endParaRPr lang="en-US"/>
        </a:p>
      </dgm:t>
    </dgm:pt>
    <dgm:pt modelId="{0D14BD0C-9B1B-4941-8E7F-B6A89FEB8EDF}" type="sibTrans" cxnId="{9873AAD4-EB6C-F742-BB4E-8A7A94CFE3F5}">
      <dgm:prSet/>
      <dgm:spPr/>
      <dgm:t>
        <a:bodyPr/>
        <a:lstStyle/>
        <a:p>
          <a:endParaRPr lang="en-US"/>
        </a:p>
      </dgm:t>
    </dgm:pt>
    <dgm:pt modelId="{DB32ABDF-8972-B74D-8536-352CC0F83548}">
      <dgm:prSet/>
      <dgm:spPr/>
      <dgm:t>
        <a:bodyPr/>
        <a:lstStyle/>
        <a:p>
          <a:r>
            <a:rPr lang="en-US"/>
            <a:t>investment facilitation, </a:t>
          </a:r>
        </a:p>
      </dgm:t>
    </dgm:pt>
    <dgm:pt modelId="{D4332FED-E480-D048-94E7-1657A6C99849}" type="parTrans" cxnId="{BB3B3481-47E6-3248-B452-ECE42B63A43A}">
      <dgm:prSet/>
      <dgm:spPr/>
      <dgm:t>
        <a:bodyPr/>
        <a:lstStyle/>
        <a:p>
          <a:endParaRPr lang="en-US"/>
        </a:p>
      </dgm:t>
    </dgm:pt>
    <dgm:pt modelId="{7442EBEC-A414-4F48-8FAE-CD688C3A5A8C}" type="sibTrans" cxnId="{BB3B3481-47E6-3248-B452-ECE42B63A43A}">
      <dgm:prSet/>
      <dgm:spPr/>
      <dgm:t>
        <a:bodyPr/>
        <a:lstStyle/>
        <a:p>
          <a:endParaRPr lang="en-US"/>
        </a:p>
      </dgm:t>
    </dgm:pt>
    <dgm:pt modelId="{4C79F0CA-2D54-9D4D-AE2E-EA32FFD3F285}">
      <dgm:prSet/>
      <dgm:spPr/>
      <dgm:t>
        <a:bodyPr/>
        <a:lstStyle/>
        <a:p>
          <a:r>
            <a:rPr lang="en-US" dirty="0"/>
            <a:t>cooperation in agriculture, forestry and animal husbandry, </a:t>
          </a:r>
        </a:p>
      </dgm:t>
    </dgm:pt>
    <dgm:pt modelId="{B8096EC3-1F59-7842-AC2E-496F166FEA22}" type="parTrans" cxnId="{691955CD-B8D9-C647-8FCC-3C527A30A966}">
      <dgm:prSet/>
      <dgm:spPr/>
      <dgm:t>
        <a:bodyPr/>
        <a:lstStyle/>
        <a:p>
          <a:endParaRPr lang="en-US"/>
        </a:p>
      </dgm:t>
    </dgm:pt>
    <dgm:pt modelId="{6639BEAA-A9B3-484A-AB3F-61297E5E8C5D}" type="sibTrans" cxnId="{691955CD-B8D9-C647-8FCC-3C527A30A966}">
      <dgm:prSet/>
      <dgm:spPr/>
      <dgm:t>
        <a:bodyPr/>
        <a:lstStyle/>
        <a:p>
          <a:endParaRPr lang="en-US"/>
        </a:p>
      </dgm:t>
    </dgm:pt>
    <dgm:pt modelId="{987FA25A-9C0F-5E4C-8871-F9B8863E73B1}">
      <dgm:prSet/>
      <dgm:spPr/>
      <dgm:t>
        <a:bodyPr/>
        <a:lstStyle/>
        <a:p>
          <a:r>
            <a:rPr lang="en-US"/>
            <a:t>Cooperation in development of renewable energy sources.</a:t>
          </a:r>
        </a:p>
      </dgm:t>
    </dgm:pt>
    <dgm:pt modelId="{335EE5F7-C483-894B-AF45-F0EC67387378}" type="parTrans" cxnId="{0DC94E92-82EB-3D40-84CB-D4104146D18E}">
      <dgm:prSet/>
      <dgm:spPr/>
      <dgm:t>
        <a:bodyPr/>
        <a:lstStyle/>
        <a:p>
          <a:endParaRPr lang="en-US"/>
        </a:p>
      </dgm:t>
    </dgm:pt>
    <dgm:pt modelId="{2696C940-66BA-D54B-9436-48CDE6F11E35}" type="sibTrans" cxnId="{0DC94E92-82EB-3D40-84CB-D4104146D18E}">
      <dgm:prSet/>
      <dgm:spPr/>
      <dgm:t>
        <a:bodyPr/>
        <a:lstStyle/>
        <a:p>
          <a:endParaRPr lang="en-US"/>
        </a:p>
      </dgm:t>
    </dgm:pt>
    <dgm:pt modelId="{6B409BB4-46F2-C043-B59C-B39FDE829729}">
      <dgm:prSet/>
      <dgm:spPr/>
      <dgm:t>
        <a:bodyPr/>
        <a:lstStyle/>
        <a:p>
          <a:r>
            <a:rPr lang="en-US" dirty="0"/>
            <a:t>Cooperation in coal, oil, gas, metal minerals and other conventional energy sources</a:t>
          </a:r>
        </a:p>
      </dgm:t>
    </dgm:pt>
    <dgm:pt modelId="{604EEF76-2AD3-A942-BEF9-416290823562}" type="parTrans" cxnId="{2CED30B9-CC3C-564F-9F02-467153C31973}">
      <dgm:prSet/>
      <dgm:spPr/>
    </dgm:pt>
    <dgm:pt modelId="{F02BBA3D-2977-CD48-B0B6-CCD5B65B6C95}" type="sibTrans" cxnId="{2CED30B9-CC3C-564F-9F02-467153C31973}">
      <dgm:prSet/>
      <dgm:spPr/>
    </dgm:pt>
    <dgm:pt modelId="{B9AA1C96-FBDB-8D49-9764-89556CAB6CC5}" type="pres">
      <dgm:prSet presAssocID="{D5C96493-8B9B-B44E-8D23-FCDD4FA9725E}" presName="diagram" presStyleCnt="0">
        <dgm:presLayoutVars>
          <dgm:dir/>
          <dgm:resizeHandles val="exact"/>
        </dgm:presLayoutVars>
      </dgm:prSet>
      <dgm:spPr/>
    </dgm:pt>
    <dgm:pt modelId="{8C76666A-68AC-D642-8C12-4F7D9F7A79F3}" type="pres">
      <dgm:prSet presAssocID="{4592C64A-7047-274C-A067-78480C635FDF}" presName="node" presStyleLbl="node1" presStyleIdx="0" presStyleCnt="14">
        <dgm:presLayoutVars>
          <dgm:bulletEnabled val="1"/>
        </dgm:presLayoutVars>
      </dgm:prSet>
      <dgm:spPr/>
    </dgm:pt>
    <dgm:pt modelId="{37BBFFC8-3B14-FB4B-9C11-03BD635CC172}" type="pres">
      <dgm:prSet presAssocID="{DEDED36D-B03F-2A4B-8025-4E71C8593DEA}" presName="sibTrans" presStyleCnt="0"/>
      <dgm:spPr/>
    </dgm:pt>
    <dgm:pt modelId="{2BDF57FB-C02F-1745-8457-D6950D65B4BA}" type="pres">
      <dgm:prSet presAssocID="{F8B4A57F-85DB-3F45-A523-344B3EBAE2D7}" presName="node" presStyleLbl="node1" presStyleIdx="1" presStyleCnt="14">
        <dgm:presLayoutVars>
          <dgm:bulletEnabled val="1"/>
        </dgm:presLayoutVars>
      </dgm:prSet>
      <dgm:spPr/>
    </dgm:pt>
    <dgm:pt modelId="{E51AE3EF-6BEF-BE4D-A121-6A7AF5988E88}" type="pres">
      <dgm:prSet presAssocID="{7A84B551-C78B-6941-BA19-949CF1D46EDE}" presName="sibTrans" presStyleCnt="0"/>
      <dgm:spPr/>
    </dgm:pt>
    <dgm:pt modelId="{5040DDA3-5775-114D-99DF-69831F4CD91B}" type="pres">
      <dgm:prSet presAssocID="{AA585069-2549-AE48-A85A-C3351BC216AD}" presName="node" presStyleLbl="node1" presStyleIdx="2" presStyleCnt="14">
        <dgm:presLayoutVars>
          <dgm:bulletEnabled val="1"/>
        </dgm:presLayoutVars>
      </dgm:prSet>
      <dgm:spPr/>
    </dgm:pt>
    <dgm:pt modelId="{CDD38B88-2D08-6642-B7AD-637CABCF32AE}" type="pres">
      <dgm:prSet presAssocID="{50B73B4B-CA1C-7345-B50D-63255641B344}" presName="sibTrans" presStyleCnt="0"/>
      <dgm:spPr/>
    </dgm:pt>
    <dgm:pt modelId="{5AAEB474-BEA1-5141-9998-20769D2CD54F}" type="pres">
      <dgm:prSet presAssocID="{2FE5C402-E942-5D43-9C8C-222A7CEC9FC7}" presName="node" presStyleLbl="node1" presStyleIdx="3" presStyleCnt="14">
        <dgm:presLayoutVars>
          <dgm:bulletEnabled val="1"/>
        </dgm:presLayoutVars>
      </dgm:prSet>
      <dgm:spPr/>
    </dgm:pt>
    <dgm:pt modelId="{783A358E-6E1D-6341-BCE5-BABA114BE42D}" type="pres">
      <dgm:prSet presAssocID="{1DB7F68A-EA14-A34C-814E-CD7270F38629}" presName="sibTrans" presStyleCnt="0"/>
      <dgm:spPr/>
    </dgm:pt>
    <dgm:pt modelId="{5BE34B3D-6745-8649-80F6-D6E0D314729E}" type="pres">
      <dgm:prSet presAssocID="{D7A8C24A-3D58-3B45-92B1-EE98E01B1514}" presName="node" presStyleLbl="node1" presStyleIdx="4" presStyleCnt="14">
        <dgm:presLayoutVars>
          <dgm:bulletEnabled val="1"/>
        </dgm:presLayoutVars>
      </dgm:prSet>
      <dgm:spPr/>
    </dgm:pt>
    <dgm:pt modelId="{9D771366-646D-6C41-AF66-3438FD868C0B}" type="pres">
      <dgm:prSet presAssocID="{D55CFEFD-3EDF-B248-8C69-21E0003D9687}" presName="sibTrans" presStyleCnt="0"/>
      <dgm:spPr/>
    </dgm:pt>
    <dgm:pt modelId="{52787F72-2C48-3047-85FD-542E692BE7CF}" type="pres">
      <dgm:prSet presAssocID="{1E3ECE0F-0A60-754C-9B81-65F1D3C474DD}" presName="node" presStyleLbl="node1" presStyleIdx="5" presStyleCnt="14">
        <dgm:presLayoutVars>
          <dgm:bulletEnabled val="1"/>
        </dgm:presLayoutVars>
      </dgm:prSet>
      <dgm:spPr/>
    </dgm:pt>
    <dgm:pt modelId="{C8FE61C9-220C-EC4F-BC49-2821B46879AF}" type="pres">
      <dgm:prSet presAssocID="{D77FC0AA-6154-4F4B-AC16-CC0A388B7413}" presName="sibTrans" presStyleCnt="0"/>
      <dgm:spPr/>
    </dgm:pt>
    <dgm:pt modelId="{304017B0-4368-474F-A373-923E0B7F1E51}" type="pres">
      <dgm:prSet presAssocID="{D8F1C2EA-13F8-A248-ABF1-D990A2C37F9B}" presName="node" presStyleLbl="node1" presStyleIdx="6" presStyleCnt="14">
        <dgm:presLayoutVars>
          <dgm:bulletEnabled val="1"/>
        </dgm:presLayoutVars>
      </dgm:prSet>
      <dgm:spPr/>
    </dgm:pt>
    <dgm:pt modelId="{E8884B1B-75B1-9140-93F3-1828AC3F357E}" type="pres">
      <dgm:prSet presAssocID="{C04CA65D-1AD3-CB48-9F6F-700233F9D71F}" presName="sibTrans" presStyleCnt="0"/>
      <dgm:spPr/>
    </dgm:pt>
    <dgm:pt modelId="{28FA50E6-BB83-CC40-AFEB-2F7F7A0BEDAD}" type="pres">
      <dgm:prSet presAssocID="{7F2E48A2-BBD2-B743-B066-0B9ACDA8C432}" presName="node" presStyleLbl="node1" presStyleIdx="7" presStyleCnt="14">
        <dgm:presLayoutVars>
          <dgm:bulletEnabled val="1"/>
        </dgm:presLayoutVars>
      </dgm:prSet>
      <dgm:spPr/>
    </dgm:pt>
    <dgm:pt modelId="{B1CD2346-DB98-DA43-B795-E4682C2F954F}" type="pres">
      <dgm:prSet presAssocID="{2F76D7D0-9939-754F-8486-A6B059F38653}" presName="sibTrans" presStyleCnt="0"/>
      <dgm:spPr/>
    </dgm:pt>
    <dgm:pt modelId="{497C21F4-AD37-1E47-BED5-4A4480FDEB6F}" type="pres">
      <dgm:prSet presAssocID="{BDF6DE08-10F2-0644-BDBB-6872FF47AB54}" presName="node" presStyleLbl="node1" presStyleIdx="8" presStyleCnt="14">
        <dgm:presLayoutVars>
          <dgm:bulletEnabled val="1"/>
        </dgm:presLayoutVars>
      </dgm:prSet>
      <dgm:spPr/>
    </dgm:pt>
    <dgm:pt modelId="{2F66D890-DA6D-7C47-A1CB-7ECF02D6D8BF}" type="pres">
      <dgm:prSet presAssocID="{C4633DD9-E729-094F-AA30-B8274370A332}" presName="sibTrans" presStyleCnt="0"/>
      <dgm:spPr/>
    </dgm:pt>
    <dgm:pt modelId="{97A9458F-CE55-3E41-A6B2-E2965339FE27}" type="pres">
      <dgm:prSet presAssocID="{57EB001B-5CE5-1546-BCB8-2FD44FBE7AFA}" presName="node" presStyleLbl="node1" presStyleIdx="9" presStyleCnt="14">
        <dgm:presLayoutVars>
          <dgm:bulletEnabled val="1"/>
        </dgm:presLayoutVars>
      </dgm:prSet>
      <dgm:spPr/>
    </dgm:pt>
    <dgm:pt modelId="{B28E580C-DBD5-734E-A8AD-0352D78DDFE4}" type="pres">
      <dgm:prSet presAssocID="{0D14BD0C-9B1B-4941-8E7F-B6A89FEB8EDF}" presName="sibTrans" presStyleCnt="0"/>
      <dgm:spPr/>
    </dgm:pt>
    <dgm:pt modelId="{BA9384BB-2299-304A-9FAB-860FB1547E48}" type="pres">
      <dgm:prSet presAssocID="{DB32ABDF-8972-B74D-8536-352CC0F83548}" presName="node" presStyleLbl="node1" presStyleIdx="10" presStyleCnt="14">
        <dgm:presLayoutVars>
          <dgm:bulletEnabled val="1"/>
        </dgm:presLayoutVars>
      </dgm:prSet>
      <dgm:spPr/>
    </dgm:pt>
    <dgm:pt modelId="{665EDDA8-EAEA-7548-AF46-0F1E18B20F04}" type="pres">
      <dgm:prSet presAssocID="{7442EBEC-A414-4F48-8FAE-CD688C3A5A8C}" presName="sibTrans" presStyleCnt="0"/>
      <dgm:spPr/>
    </dgm:pt>
    <dgm:pt modelId="{57A67DBF-295E-2342-92E1-4E674B818910}" type="pres">
      <dgm:prSet presAssocID="{4C79F0CA-2D54-9D4D-AE2E-EA32FFD3F285}" presName="node" presStyleLbl="node1" presStyleIdx="11" presStyleCnt="14">
        <dgm:presLayoutVars>
          <dgm:bulletEnabled val="1"/>
        </dgm:presLayoutVars>
      </dgm:prSet>
      <dgm:spPr/>
    </dgm:pt>
    <dgm:pt modelId="{149A0E2D-8294-4847-83B1-612DDF247EF2}" type="pres">
      <dgm:prSet presAssocID="{6639BEAA-A9B3-484A-AB3F-61297E5E8C5D}" presName="sibTrans" presStyleCnt="0"/>
      <dgm:spPr/>
    </dgm:pt>
    <dgm:pt modelId="{BB2B46D6-C436-1349-A082-2FCE852DB52F}" type="pres">
      <dgm:prSet presAssocID="{6B409BB4-46F2-C043-B59C-B39FDE829729}" presName="node" presStyleLbl="node1" presStyleIdx="12" presStyleCnt="14">
        <dgm:presLayoutVars>
          <dgm:bulletEnabled val="1"/>
        </dgm:presLayoutVars>
      </dgm:prSet>
      <dgm:spPr/>
    </dgm:pt>
    <dgm:pt modelId="{6565E548-1846-D046-B13A-6A217AC645F4}" type="pres">
      <dgm:prSet presAssocID="{F02BBA3D-2977-CD48-B0B6-CCD5B65B6C95}" presName="sibTrans" presStyleCnt="0"/>
      <dgm:spPr/>
    </dgm:pt>
    <dgm:pt modelId="{7B82F91B-F710-D946-8ACF-0760E01CDF58}" type="pres">
      <dgm:prSet presAssocID="{987FA25A-9C0F-5E4C-8871-F9B8863E73B1}" presName="node" presStyleLbl="node1" presStyleIdx="13" presStyleCnt="14">
        <dgm:presLayoutVars>
          <dgm:bulletEnabled val="1"/>
        </dgm:presLayoutVars>
      </dgm:prSet>
      <dgm:spPr/>
    </dgm:pt>
  </dgm:ptLst>
  <dgm:cxnLst>
    <dgm:cxn modelId="{49B47F1D-DE8C-F945-A7DF-C8CF07E38E93}" type="presOf" srcId="{D5C96493-8B9B-B44E-8D23-FCDD4FA9725E}" destId="{B9AA1C96-FBDB-8D49-9764-89556CAB6CC5}" srcOrd="0" destOrd="0" presId="urn:microsoft.com/office/officeart/2005/8/layout/default"/>
    <dgm:cxn modelId="{E7E43028-2044-C540-A216-8E15A68EB697}" type="presOf" srcId="{BDF6DE08-10F2-0644-BDBB-6872FF47AB54}" destId="{497C21F4-AD37-1E47-BED5-4A4480FDEB6F}" srcOrd="0" destOrd="0" presId="urn:microsoft.com/office/officeart/2005/8/layout/default"/>
    <dgm:cxn modelId="{73443C44-4B3A-794C-9603-51333500CD92}" type="presOf" srcId="{57EB001B-5CE5-1546-BCB8-2FD44FBE7AFA}" destId="{97A9458F-CE55-3E41-A6B2-E2965339FE27}" srcOrd="0" destOrd="0" presId="urn:microsoft.com/office/officeart/2005/8/layout/default"/>
    <dgm:cxn modelId="{DA62714E-B229-9E48-8933-D329F920F240}" type="presOf" srcId="{987FA25A-9C0F-5E4C-8871-F9B8863E73B1}" destId="{7B82F91B-F710-D946-8ACF-0760E01CDF58}" srcOrd="0" destOrd="0" presId="urn:microsoft.com/office/officeart/2005/8/layout/default"/>
    <dgm:cxn modelId="{BC384E4F-C305-2041-BFEE-3DA306844D9B}" srcId="{D5C96493-8B9B-B44E-8D23-FCDD4FA9725E}" destId="{BDF6DE08-10F2-0644-BDBB-6872FF47AB54}" srcOrd="8" destOrd="0" parTransId="{6CFC3264-405B-BA42-AC7E-AFD488355DB6}" sibTransId="{C4633DD9-E729-094F-AA30-B8274370A332}"/>
    <dgm:cxn modelId="{6E139C5F-02B0-7244-BE72-8C7227D67191}" srcId="{D5C96493-8B9B-B44E-8D23-FCDD4FA9725E}" destId="{D7A8C24A-3D58-3B45-92B1-EE98E01B1514}" srcOrd="4" destOrd="0" parTransId="{E522B540-367E-CA43-9727-7C6DEFED5050}" sibTransId="{D55CFEFD-3EDF-B248-8C69-21E0003D9687}"/>
    <dgm:cxn modelId="{43862E64-4DA5-9C48-96E6-B010700F2F1B}" srcId="{D5C96493-8B9B-B44E-8D23-FCDD4FA9725E}" destId="{7F2E48A2-BBD2-B743-B066-0B9ACDA8C432}" srcOrd="7" destOrd="0" parTransId="{2D435388-DC5E-9F47-807B-0A4D046A9BA4}" sibTransId="{2F76D7D0-9939-754F-8486-A6B059F38653}"/>
    <dgm:cxn modelId="{1652A470-17AE-AD45-8395-514008EA4BF5}" type="presOf" srcId="{D8F1C2EA-13F8-A248-ABF1-D990A2C37F9B}" destId="{304017B0-4368-474F-A373-923E0B7F1E51}" srcOrd="0" destOrd="0" presId="urn:microsoft.com/office/officeart/2005/8/layout/default"/>
    <dgm:cxn modelId="{7F21147D-ACF1-2B4A-8A58-7EF5BBFC0A44}" srcId="{D5C96493-8B9B-B44E-8D23-FCDD4FA9725E}" destId="{AA585069-2549-AE48-A85A-C3351BC216AD}" srcOrd="2" destOrd="0" parTransId="{679B7BAE-2CD3-3846-8F68-019B2F600159}" sibTransId="{50B73B4B-CA1C-7345-B50D-63255641B344}"/>
    <dgm:cxn modelId="{BB3B3481-47E6-3248-B452-ECE42B63A43A}" srcId="{D5C96493-8B9B-B44E-8D23-FCDD4FA9725E}" destId="{DB32ABDF-8972-B74D-8536-352CC0F83548}" srcOrd="10" destOrd="0" parTransId="{D4332FED-E480-D048-94E7-1657A6C99849}" sibTransId="{7442EBEC-A414-4F48-8FAE-CD688C3A5A8C}"/>
    <dgm:cxn modelId="{C5F8258A-C81D-CB48-8157-AAA6CB66E178}" type="presOf" srcId="{F8B4A57F-85DB-3F45-A523-344B3EBAE2D7}" destId="{2BDF57FB-C02F-1745-8457-D6950D65B4BA}" srcOrd="0" destOrd="0" presId="urn:microsoft.com/office/officeart/2005/8/layout/default"/>
    <dgm:cxn modelId="{20932192-B485-C140-A635-E33EE37BF38E}" type="presOf" srcId="{6B409BB4-46F2-C043-B59C-B39FDE829729}" destId="{BB2B46D6-C436-1349-A082-2FCE852DB52F}" srcOrd="0" destOrd="0" presId="urn:microsoft.com/office/officeart/2005/8/layout/default"/>
    <dgm:cxn modelId="{0DC94E92-82EB-3D40-84CB-D4104146D18E}" srcId="{D5C96493-8B9B-B44E-8D23-FCDD4FA9725E}" destId="{987FA25A-9C0F-5E4C-8871-F9B8863E73B1}" srcOrd="13" destOrd="0" parTransId="{335EE5F7-C483-894B-AF45-F0EC67387378}" sibTransId="{2696C940-66BA-D54B-9436-48CDE6F11E35}"/>
    <dgm:cxn modelId="{97E587AB-7464-ED4E-A489-207E3842350F}" type="presOf" srcId="{1E3ECE0F-0A60-754C-9B81-65F1D3C474DD}" destId="{52787F72-2C48-3047-85FD-542E692BE7CF}" srcOrd="0" destOrd="0" presId="urn:microsoft.com/office/officeart/2005/8/layout/default"/>
    <dgm:cxn modelId="{15CE73B2-C4AB-B840-B78B-B244443399AD}" type="presOf" srcId="{AA585069-2549-AE48-A85A-C3351BC216AD}" destId="{5040DDA3-5775-114D-99DF-69831F4CD91B}" srcOrd="0" destOrd="0" presId="urn:microsoft.com/office/officeart/2005/8/layout/default"/>
    <dgm:cxn modelId="{24DF7DB6-1460-8143-90F5-77A0C98DAD2B}" srcId="{D5C96493-8B9B-B44E-8D23-FCDD4FA9725E}" destId="{4592C64A-7047-274C-A067-78480C635FDF}" srcOrd="0" destOrd="0" parTransId="{159A3D3B-EFDA-334E-ACAE-5A8C4EB71E93}" sibTransId="{DEDED36D-B03F-2A4B-8025-4E71C8593DEA}"/>
    <dgm:cxn modelId="{6E8E90B7-A4EC-C746-B7BC-A8A49A144528}" type="presOf" srcId="{7F2E48A2-BBD2-B743-B066-0B9ACDA8C432}" destId="{28FA50E6-BB83-CC40-AFEB-2F7F7A0BEDAD}" srcOrd="0" destOrd="0" presId="urn:microsoft.com/office/officeart/2005/8/layout/default"/>
    <dgm:cxn modelId="{2CED30B9-CC3C-564F-9F02-467153C31973}" srcId="{D5C96493-8B9B-B44E-8D23-FCDD4FA9725E}" destId="{6B409BB4-46F2-C043-B59C-B39FDE829729}" srcOrd="12" destOrd="0" parTransId="{604EEF76-2AD3-A942-BEF9-416290823562}" sibTransId="{F02BBA3D-2977-CD48-B0B6-CCD5B65B6C95}"/>
    <dgm:cxn modelId="{5F5A0FBB-EF31-0A49-AE4B-A8877947D9DD}" srcId="{D5C96493-8B9B-B44E-8D23-FCDD4FA9725E}" destId="{2FE5C402-E942-5D43-9C8C-222A7CEC9FC7}" srcOrd="3" destOrd="0" parTransId="{9BE61706-A039-304D-BD7A-11FD2E9DC88B}" sibTransId="{1DB7F68A-EA14-A34C-814E-CD7270F38629}"/>
    <dgm:cxn modelId="{5BC859BD-8256-C748-847C-CF1B63C7931E}" srcId="{D5C96493-8B9B-B44E-8D23-FCDD4FA9725E}" destId="{1E3ECE0F-0A60-754C-9B81-65F1D3C474DD}" srcOrd="5" destOrd="0" parTransId="{D6B596C4-93C2-2F45-AC36-EDBED97F837D}" sibTransId="{D77FC0AA-6154-4F4B-AC16-CC0A388B7413}"/>
    <dgm:cxn modelId="{691955CD-B8D9-C647-8FCC-3C527A30A966}" srcId="{D5C96493-8B9B-B44E-8D23-FCDD4FA9725E}" destId="{4C79F0CA-2D54-9D4D-AE2E-EA32FFD3F285}" srcOrd="11" destOrd="0" parTransId="{B8096EC3-1F59-7842-AC2E-496F166FEA22}" sibTransId="{6639BEAA-A9B3-484A-AB3F-61297E5E8C5D}"/>
    <dgm:cxn modelId="{59A232D1-BA75-A642-950E-127398AF9A02}" type="presOf" srcId="{2FE5C402-E942-5D43-9C8C-222A7CEC9FC7}" destId="{5AAEB474-BEA1-5141-9998-20769D2CD54F}" srcOrd="0" destOrd="0" presId="urn:microsoft.com/office/officeart/2005/8/layout/default"/>
    <dgm:cxn modelId="{9873AAD4-EB6C-F742-BB4E-8A7A94CFE3F5}" srcId="{D5C96493-8B9B-B44E-8D23-FCDD4FA9725E}" destId="{57EB001B-5CE5-1546-BCB8-2FD44FBE7AFA}" srcOrd="9" destOrd="0" parTransId="{8DD76B95-FA65-1B40-ABA4-2F6E483A54A2}" sibTransId="{0D14BD0C-9B1B-4941-8E7F-B6A89FEB8EDF}"/>
    <dgm:cxn modelId="{0ECDA4D6-0FE9-9444-B3E0-50D3940501F4}" srcId="{D5C96493-8B9B-B44E-8D23-FCDD4FA9725E}" destId="{D8F1C2EA-13F8-A248-ABF1-D990A2C37F9B}" srcOrd="6" destOrd="0" parTransId="{F593553D-9600-ED4D-A451-CF6358D91D51}" sibTransId="{C04CA65D-1AD3-CB48-9F6F-700233F9D71F}"/>
    <dgm:cxn modelId="{34B21DD9-20AD-5C40-8DAF-8289B1A0681E}" type="presOf" srcId="{D7A8C24A-3D58-3B45-92B1-EE98E01B1514}" destId="{5BE34B3D-6745-8649-80F6-D6E0D314729E}" srcOrd="0" destOrd="0" presId="urn:microsoft.com/office/officeart/2005/8/layout/default"/>
    <dgm:cxn modelId="{1C2D45E3-7CC8-D241-AE13-A27E984F59CA}" type="presOf" srcId="{4C79F0CA-2D54-9D4D-AE2E-EA32FFD3F285}" destId="{57A67DBF-295E-2342-92E1-4E674B818910}" srcOrd="0" destOrd="0" presId="urn:microsoft.com/office/officeart/2005/8/layout/default"/>
    <dgm:cxn modelId="{BE250AEB-D969-7040-839E-DB928B7E71B4}" type="presOf" srcId="{4592C64A-7047-274C-A067-78480C635FDF}" destId="{8C76666A-68AC-D642-8C12-4F7D9F7A79F3}" srcOrd="0" destOrd="0" presId="urn:microsoft.com/office/officeart/2005/8/layout/default"/>
    <dgm:cxn modelId="{635EDAF4-6919-EA4E-A06B-D15E49B40DB4}" srcId="{D5C96493-8B9B-B44E-8D23-FCDD4FA9725E}" destId="{F8B4A57F-85DB-3F45-A523-344B3EBAE2D7}" srcOrd="1" destOrd="0" parTransId="{BB1489D7-0762-AB48-84F0-21B8D5AA1508}" sibTransId="{7A84B551-C78B-6941-BA19-949CF1D46EDE}"/>
    <dgm:cxn modelId="{BC39D6F8-74D9-9045-9A30-5BEEBF512726}" type="presOf" srcId="{DB32ABDF-8972-B74D-8536-352CC0F83548}" destId="{BA9384BB-2299-304A-9FAB-860FB1547E48}" srcOrd="0" destOrd="0" presId="urn:microsoft.com/office/officeart/2005/8/layout/default"/>
    <dgm:cxn modelId="{5FB0FDD5-011B-1E47-A4F9-CB2B2CDD3985}" type="presParOf" srcId="{B9AA1C96-FBDB-8D49-9764-89556CAB6CC5}" destId="{8C76666A-68AC-D642-8C12-4F7D9F7A79F3}" srcOrd="0" destOrd="0" presId="urn:microsoft.com/office/officeart/2005/8/layout/default"/>
    <dgm:cxn modelId="{7F3469CF-2454-7C41-AFE8-049882695172}" type="presParOf" srcId="{B9AA1C96-FBDB-8D49-9764-89556CAB6CC5}" destId="{37BBFFC8-3B14-FB4B-9C11-03BD635CC172}" srcOrd="1" destOrd="0" presId="urn:microsoft.com/office/officeart/2005/8/layout/default"/>
    <dgm:cxn modelId="{1008D496-FABF-8D45-90B5-EA8150DFA40E}" type="presParOf" srcId="{B9AA1C96-FBDB-8D49-9764-89556CAB6CC5}" destId="{2BDF57FB-C02F-1745-8457-D6950D65B4BA}" srcOrd="2" destOrd="0" presId="urn:microsoft.com/office/officeart/2005/8/layout/default"/>
    <dgm:cxn modelId="{C8D9A492-49C8-DA46-9F16-175DE0E1933C}" type="presParOf" srcId="{B9AA1C96-FBDB-8D49-9764-89556CAB6CC5}" destId="{E51AE3EF-6BEF-BE4D-A121-6A7AF5988E88}" srcOrd="3" destOrd="0" presId="urn:microsoft.com/office/officeart/2005/8/layout/default"/>
    <dgm:cxn modelId="{7654DF71-4126-D64E-ACF3-F1555133E5BB}" type="presParOf" srcId="{B9AA1C96-FBDB-8D49-9764-89556CAB6CC5}" destId="{5040DDA3-5775-114D-99DF-69831F4CD91B}" srcOrd="4" destOrd="0" presId="urn:microsoft.com/office/officeart/2005/8/layout/default"/>
    <dgm:cxn modelId="{2A36D5C1-6FC7-334A-844C-91A5CAB1081A}" type="presParOf" srcId="{B9AA1C96-FBDB-8D49-9764-89556CAB6CC5}" destId="{CDD38B88-2D08-6642-B7AD-637CABCF32AE}" srcOrd="5" destOrd="0" presId="urn:microsoft.com/office/officeart/2005/8/layout/default"/>
    <dgm:cxn modelId="{55372FC8-7F0A-BD42-9814-1E1627ADA5F5}" type="presParOf" srcId="{B9AA1C96-FBDB-8D49-9764-89556CAB6CC5}" destId="{5AAEB474-BEA1-5141-9998-20769D2CD54F}" srcOrd="6" destOrd="0" presId="urn:microsoft.com/office/officeart/2005/8/layout/default"/>
    <dgm:cxn modelId="{6CDDEE69-01BB-1E45-8BBB-C66B83026908}" type="presParOf" srcId="{B9AA1C96-FBDB-8D49-9764-89556CAB6CC5}" destId="{783A358E-6E1D-6341-BCE5-BABA114BE42D}" srcOrd="7" destOrd="0" presId="urn:microsoft.com/office/officeart/2005/8/layout/default"/>
    <dgm:cxn modelId="{2CBB90FF-D8CD-9A4C-B076-E5FFD6077580}" type="presParOf" srcId="{B9AA1C96-FBDB-8D49-9764-89556CAB6CC5}" destId="{5BE34B3D-6745-8649-80F6-D6E0D314729E}" srcOrd="8" destOrd="0" presId="urn:microsoft.com/office/officeart/2005/8/layout/default"/>
    <dgm:cxn modelId="{9957A5AD-CAC0-9C4A-817B-B04D4A8B4EE3}" type="presParOf" srcId="{B9AA1C96-FBDB-8D49-9764-89556CAB6CC5}" destId="{9D771366-646D-6C41-AF66-3438FD868C0B}" srcOrd="9" destOrd="0" presId="urn:microsoft.com/office/officeart/2005/8/layout/default"/>
    <dgm:cxn modelId="{85788B9B-98E0-E244-960B-32C60A04AAEC}" type="presParOf" srcId="{B9AA1C96-FBDB-8D49-9764-89556CAB6CC5}" destId="{52787F72-2C48-3047-85FD-542E692BE7CF}" srcOrd="10" destOrd="0" presId="urn:microsoft.com/office/officeart/2005/8/layout/default"/>
    <dgm:cxn modelId="{5C1683E9-C955-A34D-BD02-BFFC08AAC457}" type="presParOf" srcId="{B9AA1C96-FBDB-8D49-9764-89556CAB6CC5}" destId="{C8FE61C9-220C-EC4F-BC49-2821B46879AF}" srcOrd="11" destOrd="0" presId="urn:microsoft.com/office/officeart/2005/8/layout/default"/>
    <dgm:cxn modelId="{EF90506B-10C1-C346-B6D8-00CE962793D6}" type="presParOf" srcId="{B9AA1C96-FBDB-8D49-9764-89556CAB6CC5}" destId="{304017B0-4368-474F-A373-923E0B7F1E51}" srcOrd="12" destOrd="0" presId="urn:microsoft.com/office/officeart/2005/8/layout/default"/>
    <dgm:cxn modelId="{AB8221DB-7DFD-7D40-94AA-C4D6772797F5}" type="presParOf" srcId="{B9AA1C96-FBDB-8D49-9764-89556CAB6CC5}" destId="{E8884B1B-75B1-9140-93F3-1828AC3F357E}" srcOrd="13" destOrd="0" presId="urn:microsoft.com/office/officeart/2005/8/layout/default"/>
    <dgm:cxn modelId="{ED5B2981-DAC8-6E4F-89BF-5AC20A434998}" type="presParOf" srcId="{B9AA1C96-FBDB-8D49-9764-89556CAB6CC5}" destId="{28FA50E6-BB83-CC40-AFEB-2F7F7A0BEDAD}" srcOrd="14" destOrd="0" presId="urn:microsoft.com/office/officeart/2005/8/layout/default"/>
    <dgm:cxn modelId="{BF16D15D-E048-394C-BCB2-37693A71F73F}" type="presParOf" srcId="{B9AA1C96-FBDB-8D49-9764-89556CAB6CC5}" destId="{B1CD2346-DB98-DA43-B795-E4682C2F954F}" srcOrd="15" destOrd="0" presId="urn:microsoft.com/office/officeart/2005/8/layout/default"/>
    <dgm:cxn modelId="{EB59156A-1BDA-8842-98DA-444FD01C254F}" type="presParOf" srcId="{B9AA1C96-FBDB-8D49-9764-89556CAB6CC5}" destId="{497C21F4-AD37-1E47-BED5-4A4480FDEB6F}" srcOrd="16" destOrd="0" presId="urn:microsoft.com/office/officeart/2005/8/layout/default"/>
    <dgm:cxn modelId="{1CB1DE82-4D47-054D-9B86-5EF116F3EB80}" type="presParOf" srcId="{B9AA1C96-FBDB-8D49-9764-89556CAB6CC5}" destId="{2F66D890-DA6D-7C47-A1CB-7ECF02D6D8BF}" srcOrd="17" destOrd="0" presId="urn:microsoft.com/office/officeart/2005/8/layout/default"/>
    <dgm:cxn modelId="{710626A9-0F0F-114F-8296-366067FF6A8A}" type="presParOf" srcId="{B9AA1C96-FBDB-8D49-9764-89556CAB6CC5}" destId="{97A9458F-CE55-3E41-A6B2-E2965339FE27}" srcOrd="18" destOrd="0" presId="urn:microsoft.com/office/officeart/2005/8/layout/default"/>
    <dgm:cxn modelId="{26C38DED-9848-6F43-978D-CCE1299C3338}" type="presParOf" srcId="{B9AA1C96-FBDB-8D49-9764-89556CAB6CC5}" destId="{B28E580C-DBD5-734E-A8AD-0352D78DDFE4}" srcOrd="19" destOrd="0" presId="urn:microsoft.com/office/officeart/2005/8/layout/default"/>
    <dgm:cxn modelId="{DDD6EC73-9766-8145-B8DB-445E7FA0F12F}" type="presParOf" srcId="{B9AA1C96-FBDB-8D49-9764-89556CAB6CC5}" destId="{BA9384BB-2299-304A-9FAB-860FB1547E48}" srcOrd="20" destOrd="0" presId="urn:microsoft.com/office/officeart/2005/8/layout/default"/>
    <dgm:cxn modelId="{54CCAFB9-AD07-E74D-ACAF-02409F1095CB}" type="presParOf" srcId="{B9AA1C96-FBDB-8D49-9764-89556CAB6CC5}" destId="{665EDDA8-EAEA-7548-AF46-0F1E18B20F04}" srcOrd="21" destOrd="0" presId="urn:microsoft.com/office/officeart/2005/8/layout/default"/>
    <dgm:cxn modelId="{D859FB0A-B017-5340-9DB2-C3118B981E89}" type="presParOf" srcId="{B9AA1C96-FBDB-8D49-9764-89556CAB6CC5}" destId="{57A67DBF-295E-2342-92E1-4E674B818910}" srcOrd="22" destOrd="0" presId="urn:microsoft.com/office/officeart/2005/8/layout/default"/>
    <dgm:cxn modelId="{36CEEB94-4106-8744-834C-14F8B8380905}" type="presParOf" srcId="{B9AA1C96-FBDB-8D49-9764-89556CAB6CC5}" destId="{149A0E2D-8294-4847-83B1-612DDF247EF2}" srcOrd="23" destOrd="0" presId="urn:microsoft.com/office/officeart/2005/8/layout/default"/>
    <dgm:cxn modelId="{20AE293B-99A1-254F-90F8-F5F70FA7F71B}" type="presParOf" srcId="{B9AA1C96-FBDB-8D49-9764-89556CAB6CC5}" destId="{BB2B46D6-C436-1349-A082-2FCE852DB52F}" srcOrd="24" destOrd="0" presId="urn:microsoft.com/office/officeart/2005/8/layout/default"/>
    <dgm:cxn modelId="{1A9EF8D1-E1B1-F043-AEDB-644BC6EC6030}" type="presParOf" srcId="{B9AA1C96-FBDB-8D49-9764-89556CAB6CC5}" destId="{6565E548-1846-D046-B13A-6A217AC645F4}" srcOrd="25" destOrd="0" presId="urn:microsoft.com/office/officeart/2005/8/layout/default"/>
    <dgm:cxn modelId="{A257FD6E-853A-3645-8366-31B846D5CD2B}" type="presParOf" srcId="{B9AA1C96-FBDB-8D49-9764-89556CAB6CC5}" destId="{7B82F91B-F710-D946-8ACF-0760E01CDF58}"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818620-CEFD-3A4C-ADAC-498971482692}"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ABA95C50-CA34-2342-9C93-548CEFA46979}">
      <dgm:prSet custT="1"/>
      <dgm:spPr/>
      <dgm:t>
        <a:bodyPr/>
        <a:lstStyle/>
        <a:p>
          <a:r>
            <a:rPr lang="en-US" sz="2800" dirty="0"/>
            <a:t>Legal</a:t>
          </a:r>
        </a:p>
      </dgm:t>
    </dgm:pt>
    <dgm:pt modelId="{AB7601B7-2A68-354E-AD2A-5E0650DA1958}" type="parTrans" cxnId="{CC2CE979-16E9-8240-BAD2-E9616586DBE8}">
      <dgm:prSet/>
      <dgm:spPr/>
      <dgm:t>
        <a:bodyPr/>
        <a:lstStyle/>
        <a:p>
          <a:endParaRPr lang="en-US"/>
        </a:p>
      </dgm:t>
    </dgm:pt>
    <dgm:pt modelId="{F47CD630-7A90-B14D-AA9C-CD144352EE16}" type="sibTrans" cxnId="{CC2CE979-16E9-8240-BAD2-E9616586DBE8}">
      <dgm:prSet/>
      <dgm:spPr/>
      <dgm:t>
        <a:bodyPr/>
        <a:lstStyle/>
        <a:p>
          <a:endParaRPr lang="en-US"/>
        </a:p>
      </dgm:t>
    </dgm:pt>
    <dgm:pt modelId="{39814320-EBDE-6E44-B176-D655AB44DE8F}">
      <dgm:prSet custT="1"/>
      <dgm:spPr/>
      <dgm:t>
        <a:bodyPr/>
        <a:lstStyle/>
        <a:p>
          <a:r>
            <a:rPr lang="en-US" sz="2800"/>
            <a:t>Security </a:t>
          </a:r>
          <a:endParaRPr lang="en-US" sz="2800" dirty="0"/>
        </a:p>
      </dgm:t>
    </dgm:pt>
    <dgm:pt modelId="{D58A421E-FC5E-454E-83C2-A42A1C1007D2}" type="parTrans" cxnId="{533FE7DB-C2EE-6640-AD64-C2EBA00911DD}">
      <dgm:prSet/>
      <dgm:spPr/>
      <dgm:t>
        <a:bodyPr/>
        <a:lstStyle/>
        <a:p>
          <a:endParaRPr lang="en-US"/>
        </a:p>
      </dgm:t>
    </dgm:pt>
    <dgm:pt modelId="{17CCB367-F3F1-AA47-A999-7C38BA6E272C}" type="sibTrans" cxnId="{533FE7DB-C2EE-6640-AD64-C2EBA00911DD}">
      <dgm:prSet/>
      <dgm:spPr/>
      <dgm:t>
        <a:bodyPr/>
        <a:lstStyle/>
        <a:p>
          <a:endParaRPr lang="en-US"/>
        </a:p>
      </dgm:t>
    </dgm:pt>
    <dgm:pt modelId="{FB2C33BD-FE42-614F-9BFC-CE484E87F102}">
      <dgm:prSet custT="1"/>
      <dgm:spPr/>
      <dgm:t>
        <a:bodyPr/>
        <a:lstStyle/>
        <a:p>
          <a:r>
            <a:rPr lang="en-US" sz="2800" dirty="0"/>
            <a:t>Culture</a:t>
          </a:r>
          <a:r>
            <a:rPr lang="en-US" sz="5500" dirty="0"/>
            <a:t> </a:t>
          </a:r>
        </a:p>
      </dgm:t>
    </dgm:pt>
    <dgm:pt modelId="{EF3E609A-D09C-104D-B78C-248957CF9E6F}" type="parTrans" cxnId="{294AF3DF-2DB6-6145-B25A-BF92B5AB36A7}">
      <dgm:prSet/>
      <dgm:spPr/>
      <dgm:t>
        <a:bodyPr/>
        <a:lstStyle/>
        <a:p>
          <a:endParaRPr lang="en-US"/>
        </a:p>
      </dgm:t>
    </dgm:pt>
    <dgm:pt modelId="{8C18F1DF-98F6-A64F-B733-FD935A5EF8B6}" type="sibTrans" cxnId="{294AF3DF-2DB6-6145-B25A-BF92B5AB36A7}">
      <dgm:prSet/>
      <dgm:spPr/>
      <dgm:t>
        <a:bodyPr/>
        <a:lstStyle/>
        <a:p>
          <a:endParaRPr lang="en-US"/>
        </a:p>
      </dgm:t>
    </dgm:pt>
    <dgm:pt modelId="{A93C7EA3-7674-A940-BEFD-750F4602D90E}">
      <dgm:prSet custT="1"/>
      <dgm:spPr/>
      <dgm:t>
        <a:bodyPr/>
        <a:lstStyle/>
        <a:p>
          <a:r>
            <a:rPr lang="en-US" sz="2000" dirty="0"/>
            <a:t>Infrastructure development </a:t>
          </a:r>
        </a:p>
      </dgm:t>
    </dgm:pt>
    <dgm:pt modelId="{2AF10155-150A-6C4D-868B-96A0F7F0D211}" type="parTrans" cxnId="{975AC3B8-AEFD-AD44-AD64-687875B8D48B}">
      <dgm:prSet/>
      <dgm:spPr/>
      <dgm:t>
        <a:bodyPr/>
        <a:lstStyle/>
        <a:p>
          <a:endParaRPr lang="en-US"/>
        </a:p>
      </dgm:t>
    </dgm:pt>
    <dgm:pt modelId="{D4E8ED0C-EDFD-0E46-948E-84781AABDF96}" type="sibTrans" cxnId="{975AC3B8-AEFD-AD44-AD64-687875B8D48B}">
      <dgm:prSet/>
      <dgm:spPr/>
      <dgm:t>
        <a:bodyPr/>
        <a:lstStyle/>
        <a:p>
          <a:endParaRPr lang="en-US"/>
        </a:p>
      </dgm:t>
    </dgm:pt>
    <dgm:pt modelId="{77697108-42F4-874A-B04C-22DCE2EB7B6E}" type="pres">
      <dgm:prSet presAssocID="{96818620-CEFD-3A4C-ADAC-498971482692}" presName="compositeShape" presStyleCnt="0">
        <dgm:presLayoutVars>
          <dgm:chMax val="7"/>
          <dgm:dir/>
          <dgm:resizeHandles val="exact"/>
        </dgm:presLayoutVars>
      </dgm:prSet>
      <dgm:spPr/>
    </dgm:pt>
    <dgm:pt modelId="{26D814E5-71AF-C944-8239-91D2DFCACED8}" type="pres">
      <dgm:prSet presAssocID="{ABA95C50-CA34-2342-9C93-548CEFA46979}" presName="circ1" presStyleLbl="vennNode1" presStyleIdx="0" presStyleCnt="4" custLinFactNeighborX="82828" custLinFactNeighborY="1156"/>
      <dgm:spPr/>
    </dgm:pt>
    <dgm:pt modelId="{7989942A-D8E2-A240-8099-7447A990675C}" type="pres">
      <dgm:prSet presAssocID="{ABA95C50-CA34-2342-9C93-548CEFA46979}" presName="circ1Tx" presStyleLbl="revTx" presStyleIdx="0" presStyleCnt="0">
        <dgm:presLayoutVars>
          <dgm:chMax val="0"/>
          <dgm:chPref val="0"/>
          <dgm:bulletEnabled val="1"/>
        </dgm:presLayoutVars>
      </dgm:prSet>
      <dgm:spPr/>
    </dgm:pt>
    <dgm:pt modelId="{DA4D54A9-2279-B740-8145-652E69776E1A}" type="pres">
      <dgm:prSet presAssocID="{39814320-EBDE-6E44-B176-D655AB44DE8F}" presName="circ2" presStyleLbl="vennNode1" presStyleIdx="1" presStyleCnt="4" custScaleX="128763" custLinFactNeighborX="75894" custLinFactNeighborY="1156"/>
      <dgm:spPr/>
    </dgm:pt>
    <dgm:pt modelId="{082810E4-F0A9-1840-8962-54FEF8664228}" type="pres">
      <dgm:prSet presAssocID="{39814320-EBDE-6E44-B176-D655AB44DE8F}" presName="circ2Tx" presStyleLbl="revTx" presStyleIdx="0" presStyleCnt="0">
        <dgm:presLayoutVars>
          <dgm:chMax val="0"/>
          <dgm:chPref val="0"/>
          <dgm:bulletEnabled val="1"/>
        </dgm:presLayoutVars>
      </dgm:prSet>
      <dgm:spPr/>
    </dgm:pt>
    <dgm:pt modelId="{2355BE85-04F2-964C-93F4-0ACF8BA6E497}" type="pres">
      <dgm:prSet presAssocID="{FB2C33BD-FE42-614F-9BFC-CE484E87F102}" presName="circ3" presStyleLbl="vennNode1" presStyleIdx="2" presStyleCnt="4" custLinFactNeighborX="91573" custLinFactNeighborY="1923"/>
      <dgm:spPr/>
    </dgm:pt>
    <dgm:pt modelId="{9551ADE7-AB42-A04D-A380-8F6533DB3BC3}" type="pres">
      <dgm:prSet presAssocID="{FB2C33BD-FE42-614F-9BFC-CE484E87F102}" presName="circ3Tx" presStyleLbl="revTx" presStyleIdx="0" presStyleCnt="0">
        <dgm:presLayoutVars>
          <dgm:chMax val="0"/>
          <dgm:chPref val="0"/>
          <dgm:bulletEnabled val="1"/>
        </dgm:presLayoutVars>
      </dgm:prSet>
      <dgm:spPr/>
    </dgm:pt>
    <dgm:pt modelId="{A508C360-B342-ED44-A489-23CACD70F469}" type="pres">
      <dgm:prSet presAssocID="{A93C7EA3-7674-A940-BEFD-750F4602D90E}" presName="circ4" presStyleLbl="vennNode1" presStyleIdx="3" presStyleCnt="4" custScaleX="121082" custLinFactNeighborX="82614" custLinFactNeighborY="-385"/>
      <dgm:spPr/>
    </dgm:pt>
    <dgm:pt modelId="{16569F92-B8D7-C647-A672-41F7484DA855}" type="pres">
      <dgm:prSet presAssocID="{A93C7EA3-7674-A940-BEFD-750F4602D90E}" presName="circ4Tx" presStyleLbl="revTx" presStyleIdx="0" presStyleCnt="0">
        <dgm:presLayoutVars>
          <dgm:chMax val="0"/>
          <dgm:chPref val="0"/>
          <dgm:bulletEnabled val="1"/>
        </dgm:presLayoutVars>
      </dgm:prSet>
      <dgm:spPr/>
    </dgm:pt>
  </dgm:ptLst>
  <dgm:cxnLst>
    <dgm:cxn modelId="{9516511C-C0B0-6540-AB09-94B2F1CA2AF9}" type="presOf" srcId="{FB2C33BD-FE42-614F-9BFC-CE484E87F102}" destId="{2355BE85-04F2-964C-93F4-0ACF8BA6E497}" srcOrd="0" destOrd="0" presId="urn:microsoft.com/office/officeart/2005/8/layout/venn1"/>
    <dgm:cxn modelId="{B053F625-6BA4-9F42-9D8C-E064F9A2A80D}" type="presOf" srcId="{FB2C33BD-FE42-614F-9BFC-CE484E87F102}" destId="{9551ADE7-AB42-A04D-A380-8F6533DB3BC3}" srcOrd="1" destOrd="0" presId="urn:microsoft.com/office/officeart/2005/8/layout/venn1"/>
    <dgm:cxn modelId="{40C2F129-B37A-3740-8070-F2080120236C}" type="presOf" srcId="{39814320-EBDE-6E44-B176-D655AB44DE8F}" destId="{082810E4-F0A9-1840-8962-54FEF8664228}" srcOrd="1" destOrd="0" presId="urn:microsoft.com/office/officeart/2005/8/layout/venn1"/>
    <dgm:cxn modelId="{EA4A8C48-5050-2242-8FA3-F02CA4DF4D56}" type="presOf" srcId="{ABA95C50-CA34-2342-9C93-548CEFA46979}" destId="{7989942A-D8E2-A240-8099-7447A990675C}" srcOrd="1" destOrd="0" presId="urn:microsoft.com/office/officeart/2005/8/layout/venn1"/>
    <dgm:cxn modelId="{C33C0650-D179-7946-8093-750C61F04FF2}" type="presOf" srcId="{39814320-EBDE-6E44-B176-D655AB44DE8F}" destId="{DA4D54A9-2279-B740-8145-652E69776E1A}" srcOrd="0" destOrd="0" presId="urn:microsoft.com/office/officeart/2005/8/layout/venn1"/>
    <dgm:cxn modelId="{E032F857-7DC9-7E4F-810A-8AD21ACA1680}" type="presOf" srcId="{A93C7EA3-7674-A940-BEFD-750F4602D90E}" destId="{A508C360-B342-ED44-A489-23CACD70F469}" srcOrd="0" destOrd="0" presId="urn:microsoft.com/office/officeart/2005/8/layout/venn1"/>
    <dgm:cxn modelId="{BFF8EA59-63D3-0B48-9902-3861CF521D7D}" type="presOf" srcId="{96818620-CEFD-3A4C-ADAC-498971482692}" destId="{77697108-42F4-874A-B04C-22DCE2EB7B6E}" srcOrd="0" destOrd="0" presId="urn:microsoft.com/office/officeart/2005/8/layout/venn1"/>
    <dgm:cxn modelId="{CC2CE979-16E9-8240-BAD2-E9616586DBE8}" srcId="{96818620-CEFD-3A4C-ADAC-498971482692}" destId="{ABA95C50-CA34-2342-9C93-548CEFA46979}" srcOrd="0" destOrd="0" parTransId="{AB7601B7-2A68-354E-AD2A-5E0650DA1958}" sibTransId="{F47CD630-7A90-B14D-AA9C-CD144352EE16}"/>
    <dgm:cxn modelId="{A6CF8787-2435-244F-A903-4D6004094C97}" type="presOf" srcId="{ABA95C50-CA34-2342-9C93-548CEFA46979}" destId="{26D814E5-71AF-C944-8239-91D2DFCACED8}" srcOrd="0" destOrd="0" presId="urn:microsoft.com/office/officeart/2005/8/layout/venn1"/>
    <dgm:cxn modelId="{4B410EA6-F91C-E14D-BFFF-E43F370036D5}" type="presOf" srcId="{A93C7EA3-7674-A940-BEFD-750F4602D90E}" destId="{16569F92-B8D7-C647-A672-41F7484DA855}" srcOrd="1" destOrd="0" presId="urn:microsoft.com/office/officeart/2005/8/layout/venn1"/>
    <dgm:cxn modelId="{975AC3B8-AEFD-AD44-AD64-687875B8D48B}" srcId="{96818620-CEFD-3A4C-ADAC-498971482692}" destId="{A93C7EA3-7674-A940-BEFD-750F4602D90E}" srcOrd="3" destOrd="0" parTransId="{2AF10155-150A-6C4D-868B-96A0F7F0D211}" sibTransId="{D4E8ED0C-EDFD-0E46-948E-84781AABDF96}"/>
    <dgm:cxn modelId="{533FE7DB-C2EE-6640-AD64-C2EBA00911DD}" srcId="{96818620-CEFD-3A4C-ADAC-498971482692}" destId="{39814320-EBDE-6E44-B176-D655AB44DE8F}" srcOrd="1" destOrd="0" parTransId="{D58A421E-FC5E-454E-83C2-A42A1C1007D2}" sibTransId="{17CCB367-F3F1-AA47-A999-7C38BA6E272C}"/>
    <dgm:cxn modelId="{294AF3DF-2DB6-6145-B25A-BF92B5AB36A7}" srcId="{96818620-CEFD-3A4C-ADAC-498971482692}" destId="{FB2C33BD-FE42-614F-9BFC-CE484E87F102}" srcOrd="2" destOrd="0" parTransId="{EF3E609A-D09C-104D-B78C-248957CF9E6F}" sibTransId="{8C18F1DF-98F6-A64F-B733-FD935A5EF8B6}"/>
    <dgm:cxn modelId="{BA1E2286-1B39-0A4E-A20B-FF4188F4E5EC}" type="presParOf" srcId="{77697108-42F4-874A-B04C-22DCE2EB7B6E}" destId="{26D814E5-71AF-C944-8239-91D2DFCACED8}" srcOrd="0" destOrd="0" presId="urn:microsoft.com/office/officeart/2005/8/layout/venn1"/>
    <dgm:cxn modelId="{AF61B3AF-1010-BC4A-87D6-BF1988C97EF2}" type="presParOf" srcId="{77697108-42F4-874A-B04C-22DCE2EB7B6E}" destId="{7989942A-D8E2-A240-8099-7447A990675C}" srcOrd="1" destOrd="0" presId="urn:microsoft.com/office/officeart/2005/8/layout/venn1"/>
    <dgm:cxn modelId="{6C0C2D0B-6907-0E48-A6AA-7D526AFEEE1B}" type="presParOf" srcId="{77697108-42F4-874A-B04C-22DCE2EB7B6E}" destId="{DA4D54A9-2279-B740-8145-652E69776E1A}" srcOrd="2" destOrd="0" presId="urn:microsoft.com/office/officeart/2005/8/layout/venn1"/>
    <dgm:cxn modelId="{534CA672-EEE7-C94F-A973-0293E657D7E1}" type="presParOf" srcId="{77697108-42F4-874A-B04C-22DCE2EB7B6E}" destId="{082810E4-F0A9-1840-8962-54FEF8664228}" srcOrd="3" destOrd="0" presId="urn:microsoft.com/office/officeart/2005/8/layout/venn1"/>
    <dgm:cxn modelId="{E753ED47-FF42-4740-B101-B38A2AADBB78}" type="presParOf" srcId="{77697108-42F4-874A-B04C-22DCE2EB7B6E}" destId="{2355BE85-04F2-964C-93F4-0ACF8BA6E497}" srcOrd="4" destOrd="0" presId="urn:microsoft.com/office/officeart/2005/8/layout/venn1"/>
    <dgm:cxn modelId="{E2574AD1-5146-914E-BC75-7EB0D6D09FDB}" type="presParOf" srcId="{77697108-42F4-874A-B04C-22DCE2EB7B6E}" destId="{9551ADE7-AB42-A04D-A380-8F6533DB3BC3}" srcOrd="5" destOrd="0" presId="urn:microsoft.com/office/officeart/2005/8/layout/venn1"/>
    <dgm:cxn modelId="{BBE97167-88FE-6242-8143-5C1C8D48928E}" type="presParOf" srcId="{77697108-42F4-874A-B04C-22DCE2EB7B6E}" destId="{A508C360-B342-ED44-A489-23CACD70F469}" srcOrd="6" destOrd="0" presId="urn:microsoft.com/office/officeart/2005/8/layout/venn1"/>
    <dgm:cxn modelId="{69C85F55-A44F-9E49-95A6-F9E84043051E}" type="presParOf" srcId="{77697108-42F4-874A-B04C-22DCE2EB7B6E}" destId="{16569F92-B8D7-C647-A672-41F7484DA855}"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081817-F3D3-764E-8227-7EA51C5F8398}" type="doc">
      <dgm:prSet loTypeId="urn:microsoft.com/office/officeart/2005/8/layout/hList6" loCatId="process" qsTypeId="urn:microsoft.com/office/officeart/2005/8/quickstyle/simple3" qsCatId="simple" csTypeId="urn:microsoft.com/office/officeart/2005/8/colors/colorful1" csCatId="colorful" phldr="1"/>
      <dgm:spPr/>
      <dgm:t>
        <a:bodyPr/>
        <a:lstStyle/>
        <a:p>
          <a:endParaRPr lang="en-US"/>
        </a:p>
      </dgm:t>
    </dgm:pt>
    <dgm:pt modelId="{24D6D31E-7CD5-5E45-A7F5-18E74D3AFE13}">
      <dgm:prSet custT="1"/>
      <dgm:spPr/>
      <dgm:t>
        <a:bodyPr/>
        <a:lstStyle/>
        <a:p>
          <a:r>
            <a:rPr lang="en-US" sz="1400" dirty="0"/>
            <a:t>Chinese approaches to human rights must first and foremost be usefully read as undertaken in the service of the task of overcoming the principal contemporary contradiction.  </a:t>
          </a:r>
        </a:p>
      </dgm:t>
    </dgm:pt>
    <dgm:pt modelId="{1447FA66-C43C-7C42-9B65-121E9A75B249}" type="parTrans" cxnId="{51F86E88-395B-9848-BCB9-C733138E36B3}">
      <dgm:prSet/>
      <dgm:spPr/>
      <dgm:t>
        <a:bodyPr/>
        <a:lstStyle/>
        <a:p>
          <a:endParaRPr lang="en-US"/>
        </a:p>
      </dgm:t>
    </dgm:pt>
    <dgm:pt modelId="{FD6E0337-B935-D649-BE2C-401D3C10B718}" type="sibTrans" cxnId="{51F86E88-395B-9848-BCB9-C733138E36B3}">
      <dgm:prSet/>
      <dgm:spPr/>
      <dgm:t>
        <a:bodyPr/>
        <a:lstStyle/>
        <a:p>
          <a:endParaRPr lang="en-US"/>
        </a:p>
      </dgm:t>
    </dgm:pt>
    <dgm:pt modelId="{186D0453-86B4-1649-B0B3-D95A1ACABB43}">
      <dgm:prSet custT="1"/>
      <dgm:spPr/>
      <dgm:t>
        <a:bodyPr/>
        <a:lstStyle/>
        <a:p>
          <a:r>
            <a:rPr lang="en-US" sz="1100" dirty="0"/>
            <a:t>In contemporary China the central contradiction--"What we now face is the contradiction between unbalanced and inadequate development and the people's ever-growing needs for a better life," (Xi Jinping, Report to the 19th CPC Congress). </a:t>
          </a:r>
        </a:p>
      </dgm:t>
    </dgm:pt>
    <dgm:pt modelId="{8168FD05-19EF-D545-BAD1-6817302F863B}" type="parTrans" cxnId="{A0840836-B14D-BF4A-A561-8D5934CA75E7}">
      <dgm:prSet/>
      <dgm:spPr/>
      <dgm:t>
        <a:bodyPr/>
        <a:lstStyle/>
        <a:p>
          <a:endParaRPr lang="en-US"/>
        </a:p>
      </dgm:t>
    </dgm:pt>
    <dgm:pt modelId="{D828EF6A-50F4-EE4D-A7C5-D504210B168C}" type="sibTrans" cxnId="{A0840836-B14D-BF4A-A561-8D5934CA75E7}">
      <dgm:prSet/>
      <dgm:spPr/>
      <dgm:t>
        <a:bodyPr/>
        <a:lstStyle/>
        <a:p>
          <a:endParaRPr lang="en-US"/>
        </a:p>
      </dgm:t>
    </dgm:pt>
    <dgm:pt modelId="{BB3433B1-4657-8048-8D4D-C82A2183C19E}">
      <dgm:prSet custT="1"/>
      <dgm:spPr/>
      <dgm:t>
        <a:bodyPr/>
        <a:lstStyle/>
        <a:p>
          <a:r>
            <a:rPr lang="en-US" sz="1400" dirty="0"/>
            <a:t>And that challenge itself is focused on the forward movement along the "socialist path"--that is on a path that is meant, eventually, to come closer to the establishment of a communist society in China.  </a:t>
          </a:r>
        </a:p>
      </dgm:t>
    </dgm:pt>
    <dgm:pt modelId="{F6134690-5ECF-7149-9F42-F99297C2B8A2}" type="parTrans" cxnId="{6584A89A-06F7-FF44-B52F-69D1525453F0}">
      <dgm:prSet/>
      <dgm:spPr/>
      <dgm:t>
        <a:bodyPr/>
        <a:lstStyle/>
        <a:p>
          <a:endParaRPr lang="en-US"/>
        </a:p>
      </dgm:t>
    </dgm:pt>
    <dgm:pt modelId="{C5D0B63D-3C63-DD48-9648-A1381AD3CC45}" type="sibTrans" cxnId="{6584A89A-06F7-FF44-B52F-69D1525453F0}">
      <dgm:prSet/>
      <dgm:spPr/>
      <dgm:t>
        <a:bodyPr/>
        <a:lstStyle/>
        <a:p>
          <a:endParaRPr lang="en-US"/>
        </a:p>
      </dgm:t>
    </dgm:pt>
    <dgm:pt modelId="{772360D0-462D-0148-819E-80BD8155CB58}">
      <dgm:prSet custT="1"/>
      <dgm:spPr/>
      <dgm:t>
        <a:bodyPr/>
        <a:lstStyle/>
        <a:p>
          <a:r>
            <a:rPr lang="en-US" sz="1100" dirty="0"/>
            <a:t>“BETTER LIFE” articulated by Xi Jinping: "The needs to be met for the people to live a better life are increasingly broad. Not only have their material and cultural needs grown</a:t>
          </a:r>
        </a:p>
      </dgm:t>
    </dgm:pt>
    <dgm:pt modelId="{A7C9D977-87F6-974F-A660-66D742B603C8}" type="parTrans" cxnId="{3971553E-9C7E-7047-8C90-B075C82DC126}">
      <dgm:prSet/>
      <dgm:spPr/>
      <dgm:t>
        <a:bodyPr/>
        <a:lstStyle/>
        <a:p>
          <a:endParaRPr lang="en-US"/>
        </a:p>
      </dgm:t>
    </dgm:pt>
    <dgm:pt modelId="{7ACA2129-D454-DE4A-9491-4E8C41AA4EC6}" type="sibTrans" cxnId="{3971553E-9C7E-7047-8C90-B075C82DC126}">
      <dgm:prSet/>
      <dgm:spPr/>
      <dgm:t>
        <a:bodyPr/>
        <a:lstStyle/>
        <a:p>
          <a:endParaRPr lang="en-US"/>
        </a:p>
      </dgm:t>
    </dgm:pt>
    <dgm:pt modelId="{390C66F6-D2E5-6341-857E-4B73AA5CD05A}">
      <dgm:prSet custT="1"/>
      <dgm:spPr/>
      <dgm:t>
        <a:bodyPr/>
        <a:lstStyle/>
        <a:p>
          <a:r>
            <a:rPr lang="en-US" sz="1400" dirty="0"/>
            <a:t>And that final goal can only be reached when, as Deng Xiaoping once suggested, the nation is so rich and materially stable  that issues of wealth become irrelevant in the operation and constitution of society. </a:t>
          </a:r>
        </a:p>
      </dgm:t>
    </dgm:pt>
    <dgm:pt modelId="{B64F8579-F2D8-FD47-9B0D-BD7E5C7245F8}" type="parTrans" cxnId="{F988A1BA-E9A2-F447-92B4-826EC6E25165}">
      <dgm:prSet/>
      <dgm:spPr/>
      <dgm:t>
        <a:bodyPr/>
        <a:lstStyle/>
        <a:p>
          <a:endParaRPr lang="en-US"/>
        </a:p>
      </dgm:t>
    </dgm:pt>
    <dgm:pt modelId="{DD03F936-DC3C-2646-8DDA-8CE825843757}" type="sibTrans" cxnId="{F988A1BA-E9A2-F447-92B4-826EC6E25165}">
      <dgm:prSet/>
      <dgm:spPr/>
      <dgm:t>
        <a:bodyPr/>
        <a:lstStyle/>
        <a:p>
          <a:endParaRPr lang="en-US"/>
        </a:p>
      </dgm:t>
    </dgm:pt>
    <dgm:pt modelId="{97C52191-7045-AB4D-BA3A-720D672EB12E}">
      <dgm:prSet custT="1"/>
      <dgm:spPr/>
      <dgm:t>
        <a:bodyPr/>
        <a:lstStyle/>
        <a:p>
          <a:r>
            <a:rPr lang="en-US" sz="1100" dirty="0"/>
            <a:t>Development of productive forces globally to enhance Chinese core political responsibility to the nation</a:t>
          </a:r>
        </a:p>
      </dgm:t>
    </dgm:pt>
    <dgm:pt modelId="{D1DA9F04-6D9A-DC45-A624-2B6C4C078E0D}" type="parTrans" cxnId="{1D6A7ED6-5A21-FF44-A114-1B76E4D532CE}">
      <dgm:prSet/>
      <dgm:spPr/>
      <dgm:t>
        <a:bodyPr/>
        <a:lstStyle/>
        <a:p>
          <a:endParaRPr lang="en-US"/>
        </a:p>
      </dgm:t>
    </dgm:pt>
    <dgm:pt modelId="{05A2EF15-762F-C045-A174-7061A0D1F26E}" type="sibTrans" cxnId="{1D6A7ED6-5A21-FF44-A114-1B76E4D532CE}">
      <dgm:prSet/>
      <dgm:spPr/>
      <dgm:t>
        <a:bodyPr/>
        <a:lstStyle/>
        <a:p>
          <a:endParaRPr lang="en-US"/>
        </a:p>
      </dgm:t>
    </dgm:pt>
    <dgm:pt modelId="{BB4E710E-3251-D942-9605-E8F64016F813}">
      <dgm:prSet custT="1"/>
      <dgm:spPr/>
      <dgm:t>
        <a:bodyPr/>
        <a:lstStyle/>
        <a:p>
          <a:r>
            <a:rPr lang="en-US" sz="1100" dirty="0"/>
            <a:t>From here internationally one moves to the “win-win” strategy of the Belt / Road and Chinese Communist internationalism</a:t>
          </a:r>
        </a:p>
      </dgm:t>
    </dgm:pt>
    <dgm:pt modelId="{DC870FDC-8A69-6B42-88AA-62FBBB50D619}" type="parTrans" cxnId="{FC5D6DC4-EFC4-3B43-95A0-2A07829A4B14}">
      <dgm:prSet/>
      <dgm:spPr/>
      <dgm:t>
        <a:bodyPr/>
        <a:lstStyle/>
        <a:p>
          <a:endParaRPr lang="en-US"/>
        </a:p>
      </dgm:t>
    </dgm:pt>
    <dgm:pt modelId="{61F0FC42-7EF3-054C-9F67-0951BEA89B3B}" type="sibTrans" cxnId="{FC5D6DC4-EFC4-3B43-95A0-2A07829A4B14}">
      <dgm:prSet/>
      <dgm:spPr/>
      <dgm:t>
        <a:bodyPr/>
        <a:lstStyle/>
        <a:p>
          <a:endParaRPr lang="en-US"/>
        </a:p>
      </dgm:t>
    </dgm:pt>
    <dgm:pt modelId="{CD8166B3-9AD6-454A-AFFD-690D22BAB05B}">
      <dgm:prSet custT="1"/>
      <dgm:spPr/>
      <dgm:t>
        <a:bodyPr/>
        <a:lstStyle/>
        <a:p>
          <a:r>
            <a:rPr lang="en-US" sz="1400" dirty="0"/>
            <a:t>That path significantly cuts off the possibilities of alternatives--reflected in the continuing emphasis of Chinese human rights on economic development and its deep suspicion of civil and political rights that can be corrupted to impede the fundamental task of the vanguard. </a:t>
          </a:r>
        </a:p>
      </dgm:t>
    </dgm:pt>
    <dgm:pt modelId="{95F2B3B7-C242-5D4E-A824-60366E76DDC8}" type="parTrans" cxnId="{9BC998BC-215C-7E4A-998A-E134207493E0}">
      <dgm:prSet/>
      <dgm:spPr/>
      <dgm:t>
        <a:bodyPr/>
        <a:lstStyle/>
        <a:p>
          <a:endParaRPr lang="en-US"/>
        </a:p>
      </dgm:t>
    </dgm:pt>
    <dgm:pt modelId="{9858A1A7-CC60-EE40-A03C-6E2C568F58A6}" type="sibTrans" cxnId="{9BC998BC-215C-7E4A-998A-E134207493E0}">
      <dgm:prSet/>
      <dgm:spPr/>
      <dgm:t>
        <a:bodyPr/>
        <a:lstStyle/>
        <a:p>
          <a:endParaRPr lang="en-US"/>
        </a:p>
      </dgm:t>
    </dgm:pt>
    <dgm:pt modelId="{CBE02C27-EFC0-F942-8F85-269943F70577}">
      <dgm:prSet custT="1"/>
      <dgm:spPr/>
      <dgm:t>
        <a:bodyPr/>
        <a:lstStyle/>
        <a:p>
          <a:r>
            <a:rPr lang="en-US" sz="1100" dirty="0"/>
            <a:t>Tie into 12 Core Socialist principles</a:t>
          </a:r>
        </a:p>
      </dgm:t>
    </dgm:pt>
    <dgm:pt modelId="{AE0D276A-387D-CA4A-96EE-D9F4ABE9639C}" type="parTrans" cxnId="{384F5441-4AB8-5842-9BB3-E192F8E615CE}">
      <dgm:prSet/>
      <dgm:spPr/>
      <dgm:t>
        <a:bodyPr/>
        <a:lstStyle/>
        <a:p>
          <a:endParaRPr lang="en-US"/>
        </a:p>
      </dgm:t>
    </dgm:pt>
    <dgm:pt modelId="{C4CBDC3F-CC1E-5A43-945C-287C52996F66}" type="sibTrans" cxnId="{384F5441-4AB8-5842-9BB3-E192F8E615CE}">
      <dgm:prSet/>
      <dgm:spPr/>
      <dgm:t>
        <a:bodyPr/>
        <a:lstStyle/>
        <a:p>
          <a:endParaRPr lang="en-US"/>
        </a:p>
      </dgm:t>
    </dgm:pt>
    <dgm:pt modelId="{77E1AC5A-7DFB-114D-90CF-AFB957173F6C}">
      <dgm:prSet custT="1"/>
      <dgm:spPr/>
      <dgm:t>
        <a:bodyPr/>
        <a:lstStyle/>
        <a:p>
          <a:r>
            <a:rPr lang="en-US" sz="1100" dirty="0"/>
            <a:t>Convergence in area of sustainability and environmental protection</a:t>
          </a:r>
        </a:p>
      </dgm:t>
    </dgm:pt>
    <dgm:pt modelId="{61E7E283-9C96-6D4B-A7C4-FA22232B73E4}" type="parTrans" cxnId="{97FBED91-7ED6-7940-BA0D-DC7366EBBB3F}">
      <dgm:prSet/>
      <dgm:spPr/>
      <dgm:t>
        <a:bodyPr/>
        <a:lstStyle/>
        <a:p>
          <a:endParaRPr lang="en-US"/>
        </a:p>
      </dgm:t>
    </dgm:pt>
    <dgm:pt modelId="{C3A552EC-CE24-9045-8950-7FEEB6CF40B1}" type="sibTrans" cxnId="{97FBED91-7ED6-7940-BA0D-DC7366EBBB3F}">
      <dgm:prSet/>
      <dgm:spPr/>
      <dgm:t>
        <a:bodyPr/>
        <a:lstStyle/>
        <a:p>
          <a:endParaRPr lang="en-US"/>
        </a:p>
      </dgm:t>
    </dgm:pt>
    <dgm:pt modelId="{5466D816-2FB1-5A47-AC9F-0C41C3B97E48}">
      <dgm:prSet/>
      <dgm:spPr/>
      <dgm:t>
        <a:bodyPr/>
        <a:lstStyle/>
        <a:p>
          <a:r>
            <a:rPr lang="en-US"/>
            <a:t>It is here that the Chinese and liberal democratic path to human rights diverge--and diverge substantially. </a:t>
          </a:r>
        </a:p>
      </dgm:t>
    </dgm:pt>
    <dgm:pt modelId="{2013B65E-A4FA-B348-A87A-5B8BACD5C89A}" type="parTrans" cxnId="{3E014DE4-ABE6-DD4C-ACD3-7E7A7DA033F9}">
      <dgm:prSet/>
      <dgm:spPr/>
      <dgm:t>
        <a:bodyPr/>
        <a:lstStyle/>
        <a:p>
          <a:endParaRPr lang="en-US"/>
        </a:p>
      </dgm:t>
    </dgm:pt>
    <dgm:pt modelId="{CF66EA42-815B-8543-B2A1-2D6A401C1541}" type="sibTrans" cxnId="{3E014DE4-ABE6-DD4C-ACD3-7E7A7DA033F9}">
      <dgm:prSet/>
      <dgm:spPr/>
      <dgm:t>
        <a:bodyPr/>
        <a:lstStyle/>
        <a:p>
          <a:endParaRPr lang="en-US"/>
        </a:p>
      </dgm:t>
    </dgm:pt>
    <dgm:pt modelId="{0572F7A1-753D-F149-93AF-6B9FA0DFDB20}">
      <dgm:prSet/>
      <dgm:spPr/>
      <dgm:t>
        <a:bodyPr/>
        <a:lstStyle/>
        <a:p>
          <a:r>
            <a:rPr lang="en-US" dirty="0"/>
            <a:t>That conceptual divergence is irreconcilable but possible to overlap results.</a:t>
          </a:r>
        </a:p>
      </dgm:t>
    </dgm:pt>
    <dgm:pt modelId="{A8DABE50-C984-934D-9D6F-BB6DD30417CA}" type="parTrans" cxnId="{71E25D63-CB0D-6048-8461-C17E9361766E}">
      <dgm:prSet/>
      <dgm:spPr/>
      <dgm:t>
        <a:bodyPr/>
        <a:lstStyle/>
        <a:p>
          <a:endParaRPr lang="en-US"/>
        </a:p>
      </dgm:t>
    </dgm:pt>
    <dgm:pt modelId="{EA8EC1BA-6008-2841-9BDF-30F78EC8CE49}" type="sibTrans" cxnId="{71E25D63-CB0D-6048-8461-C17E9361766E}">
      <dgm:prSet/>
      <dgm:spPr/>
      <dgm:t>
        <a:bodyPr/>
        <a:lstStyle/>
        <a:p>
          <a:endParaRPr lang="en-US"/>
        </a:p>
      </dgm:t>
    </dgm:pt>
    <dgm:pt modelId="{220E9549-740A-6746-BFFD-B8F806F1EBC9}">
      <dgm:prSet custT="1"/>
      <dgm:spPr/>
      <dgm:t>
        <a:bodyPr/>
        <a:lstStyle/>
        <a:p>
          <a:r>
            <a:rPr lang="en-US" sz="1100" dirty="0"/>
            <a:t>To overcome this principal contradiction, the vanguard must develop and governmentalize a series of policies that better distribute the fruits of prosperity and stability.</a:t>
          </a:r>
        </a:p>
      </dgm:t>
    </dgm:pt>
    <dgm:pt modelId="{B8219AD1-8F56-CD4D-93F5-D5F1EA9397FE}" type="parTrans" cxnId="{E4D5DB6B-9B75-5549-8EFC-EFBF95716FD0}">
      <dgm:prSet/>
      <dgm:spPr/>
    </dgm:pt>
    <dgm:pt modelId="{C2FD250C-85C1-234B-8481-ABDF4856F566}" type="sibTrans" cxnId="{E4D5DB6B-9B75-5549-8EFC-EFBF95716FD0}">
      <dgm:prSet/>
      <dgm:spPr/>
    </dgm:pt>
    <dgm:pt modelId="{7659866D-3300-0C4F-A276-75438AD3D0C5}" type="pres">
      <dgm:prSet presAssocID="{CF081817-F3D3-764E-8227-7EA51C5F8398}" presName="Name0" presStyleCnt="0">
        <dgm:presLayoutVars>
          <dgm:dir/>
          <dgm:resizeHandles val="exact"/>
        </dgm:presLayoutVars>
      </dgm:prSet>
      <dgm:spPr/>
    </dgm:pt>
    <dgm:pt modelId="{C3C8853A-28A7-BA4C-8E62-A08B819F8A5C}" type="pres">
      <dgm:prSet presAssocID="{24D6D31E-7CD5-5E45-A7F5-18E74D3AFE13}" presName="node" presStyleLbl="node1" presStyleIdx="0" presStyleCnt="5" custLinFactX="-59" custLinFactNeighborX="-100000" custLinFactNeighborY="0">
        <dgm:presLayoutVars>
          <dgm:bulletEnabled val="1"/>
        </dgm:presLayoutVars>
      </dgm:prSet>
      <dgm:spPr/>
    </dgm:pt>
    <dgm:pt modelId="{A3A5B044-328B-C641-9FB7-32C905233F24}" type="pres">
      <dgm:prSet presAssocID="{FD6E0337-B935-D649-BE2C-401D3C10B718}" presName="sibTrans" presStyleCnt="0"/>
      <dgm:spPr/>
    </dgm:pt>
    <dgm:pt modelId="{C83E7037-BB8A-8441-B389-9ACBDAD780ED}" type="pres">
      <dgm:prSet presAssocID="{BB3433B1-4657-8048-8D4D-C82A2183C19E}" presName="node" presStyleLbl="node1" presStyleIdx="1" presStyleCnt="5">
        <dgm:presLayoutVars>
          <dgm:bulletEnabled val="1"/>
        </dgm:presLayoutVars>
      </dgm:prSet>
      <dgm:spPr/>
    </dgm:pt>
    <dgm:pt modelId="{9F615EEA-BF36-BC4D-B4DF-626DB266AD46}" type="pres">
      <dgm:prSet presAssocID="{C5D0B63D-3C63-DD48-9648-A1381AD3CC45}" presName="sibTrans" presStyleCnt="0"/>
      <dgm:spPr/>
    </dgm:pt>
    <dgm:pt modelId="{59698E7C-E387-F34E-9E46-884E1CA5AA47}" type="pres">
      <dgm:prSet presAssocID="{390C66F6-D2E5-6341-857E-4B73AA5CD05A}" presName="node" presStyleLbl="node1" presStyleIdx="2" presStyleCnt="5">
        <dgm:presLayoutVars>
          <dgm:bulletEnabled val="1"/>
        </dgm:presLayoutVars>
      </dgm:prSet>
      <dgm:spPr/>
    </dgm:pt>
    <dgm:pt modelId="{A3A93D7B-5CB3-AA47-BCC5-178D742420AE}" type="pres">
      <dgm:prSet presAssocID="{DD03F936-DC3C-2646-8DDA-8CE825843757}" presName="sibTrans" presStyleCnt="0"/>
      <dgm:spPr/>
    </dgm:pt>
    <dgm:pt modelId="{C9D4883B-F8B1-1247-BE97-E3AFCBC82419}" type="pres">
      <dgm:prSet presAssocID="{CD8166B3-9AD6-454A-AFFD-690D22BAB05B}" presName="node" presStyleLbl="node1" presStyleIdx="3" presStyleCnt="5">
        <dgm:presLayoutVars>
          <dgm:bulletEnabled val="1"/>
        </dgm:presLayoutVars>
      </dgm:prSet>
      <dgm:spPr/>
    </dgm:pt>
    <dgm:pt modelId="{AF759DCF-1E2D-5741-8852-9397D9CC7865}" type="pres">
      <dgm:prSet presAssocID="{9858A1A7-CC60-EE40-A03C-6E2C568F58A6}" presName="sibTrans" presStyleCnt="0"/>
      <dgm:spPr/>
    </dgm:pt>
    <dgm:pt modelId="{10924072-C9E6-9C48-B99A-6966849B7914}" type="pres">
      <dgm:prSet presAssocID="{5466D816-2FB1-5A47-AC9F-0C41C3B97E48}" presName="node" presStyleLbl="node1" presStyleIdx="4" presStyleCnt="5">
        <dgm:presLayoutVars>
          <dgm:bulletEnabled val="1"/>
        </dgm:presLayoutVars>
      </dgm:prSet>
      <dgm:spPr/>
    </dgm:pt>
  </dgm:ptLst>
  <dgm:cxnLst>
    <dgm:cxn modelId="{B3C36909-215B-134D-9DBB-C232B385DF2C}" type="presOf" srcId="{186D0453-86B4-1649-B0B3-D95A1ACABB43}" destId="{C3C8853A-28A7-BA4C-8E62-A08B819F8A5C}" srcOrd="0" destOrd="1" presId="urn:microsoft.com/office/officeart/2005/8/layout/hList6"/>
    <dgm:cxn modelId="{C3D2AD11-5C0A-174B-B82C-42C1C16F129D}" type="presOf" srcId="{24D6D31E-7CD5-5E45-A7F5-18E74D3AFE13}" destId="{C3C8853A-28A7-BA4C-8E62-A08B819F8A5C}" srcOrd="0" destOrd="0" presId="urn:microsoft.com/office/officeart/2005/8/layout/hList6"/>
    <dgm:cxn modelId="{1702E413-1ACF-B54D-BD71-18E7024AAACA}" type="presOf" srcId="{390C66F6-D2E5-6341-857E-4B73AA5CD05A}" destId="{59698E7C-E387-F34E-9E46-884E1CA5AA47}" srcOrd="0" destOrd="0" presId="urn:microsoft.com/office/officeart/2005/8/layout/hList6"/>
    <dgm:cxn modelId="{A0840836-B14D-BF4A-A561-8D5934CA75E7}" srcId="{24D6D31E-7CD5-5E45-A7F5-18E74D3AFE13}" destId="{186D0453-86B4-1649-B0B3-D95A1ACABB43}" srcOrd="0" destOrd="0" parTransId="{8168FD05-19EF-D545-BAD1-6817302F863B}" sibTransId="{D828EF6A-50F4-EE4D-A7C5-D504210B168C}"/>
    <dgm:cxn modelId="{3971553E-9C7E-7047-8C90-B075C82DC126}" srcId="{BB3433B1-4657-8048-8D4D-C82A2183C19E}" destId="{772360D0-462D-0148-819E-80BD8155CB58}" srcOrd="0" destOrd="0" parTransId="{A7C9D977-87F6-974F-A660-66D742B603C8}" sibTransId="{7ACA2129-D454-DE4A-9491-4E8C41AA4EC6}"/>
    <dgm:cxn modelId="{384F5441-4AB8-5842-9BB3-E192F8E615CE}" srcId="{CD8166B3-9AD6-454A-AFFD-690D22BAB05B}" destId="{CBE02C27-EFC0-F942-8F85-269943F70577}" srcOrd="0" destOrd="0" parTransId="{AE0D276A-387D-CA4A-96EE-D9F4ABE9639C}" sibTransId="{C4CBDC3F-CC1E-5A43-945C-287C52996F66}"/>
    <dgm:cxn modelId="{71E25D63-CB0D-6048-8461-C17E9361766E}" srcId="{5466D816-2FB1-5A47-AC9F-0C41C3B97E48}" destId="{0572F7A1-753D-F149-93AF-6B9FA0DFDB20}" srcOrd="0" destOrd="0" parTransId="{A8DABE50-C984-934D-9D6F-BB6DD30417CA}" sibTransId="{EA8EC1BA-6008-2841-9BDF-30F78EC8CE49}"/>
    <dgm:cxn modelId="{E4D5DB6B-9B75-5549-8EFC-EFBF95716FD0}" srcId="{24D6D31E-7CD5-5E45-A7F5-18E74D3AFE13}" destId="{220E9549-740A-6746-BFFD-B8F806F1EBC9}" srcOrd="1" destOrd="0" parTransId="{B8219AD1-8F56-CD4D-93F5-D5F1EA9397FE}" sibTransId="{C2FD250C-85C1-234B-8481-ABDF4856F566}"/>
    <dgm:cxn modelId="{19726B6E-7E72-2D47-AB13-B2B53B6791FF}" type="presOf" srcId="{0572F7A1-753D-F149-93AF-6B9FA0DFDB20}" destId="{10924072-C9E6-9C48-B99A-6966849B7914}" srcOrd="0" destOrd="1" presId="urn:microsoft.com/office/officeart/2005/8/layout/hList6"/>
    <dgm:cxn modelId="{F0BC947A-F616-774D-A04A-8C16D85C7114}" type="presOf" srcId="{BB4E710E-3251-D942-9605-E8F64016F813}" destId="{59698E7C-E387-F34E-9E46-884E1CA5AA47}" srcOrd="0" destOrd="2" presId="urn:microsoft.com/office/officeart/2005/8/layout/hList6"/>
    <dgm:cxn modelId="{7310177E-93F3-8B4E-9AA2-C06E01E723EB}" type="presOf" srcId="{CBE02C27-EFC0-F942-8F85-269943F70577}" destId="{C9D4883B-F8B1-1247-BE97-E3AFCBC82419}" srcOrd="0" destOrd="1" presId="urn:microsoft.com/office/officeart/2005/8/layout/hList6"/>
    <dgm:cxn modelId="{51F86E88-395B-9848-BCB9-C733138E36B3}" srcId="{CF081817-F3D3-764E-8227-7EA51C5F8398}" destId="{24D6D31E-7CD5-5E45-A7F5-18E74D3AFE13}" srcOrd="0" destOrd="0" parTransId="{1447FA66-C43C-7C42-9B65-121E9A75B249}" sibTransId="{FD6E0337-B935-D649-BE2C-401D3C10B718}"/>
    <dgm:cxn modelId="{97FBED91-7ED6-7940-BA0D-DC7366EBBB3F}" srcId="{CD8166B3-9AD6-454A-AFFD-690D22BAB05B}" destId="{77E1AC5A-7DFB-114D-90CF-AFB957173F6C}" srcOrd="1" destOrd="0" parTransId="{61E7E283-9C96-6D4B-A7C4-FA22232B73E4}" sibTransId="{C3A552EC-CE24-9045-8950-7FEEB6CF40B1}"/>
    <dgm:cxn modelId="{6584A89A-06F7-FF44-B52F-69D1525453F0}" srcId="{CF081817-F3D3-764E-8227-7EA51C5F8398}" destId="{BB3433B1-4657-8048-8D4D-C82A2183C19E}" srcOrd="1" destOrd="0" parTransId="{F6134690-5ECF-7149-9F42-F99297C2B8A2}" sibTransId="{C5D0B63D-3C63-DD48-9648-A1381AD3CC45}"/>
    <dgm:cxn modelId="{F09BA0B0-9817-FF42-A863-696798E8B5F9}" type="presOf" srcId="{97C52191-7045-AB4D-BA3A-720D672EB12E}" destId="{59698E7C-E387-F34E-9E46-884E1CA5AA47}" srcOrd="0" destOrd="1" presId="urn:microsoft.com/office/officeart/2005/8/layout/hList6"/>
    <dgm:cxn modelId="{F988A1BA-E9A2-F447-92B4-826EC6E25165}" srcId="{CF081817-F3D3-764E-8227-7EA51C5F8398}" destId="{390C66F6-D2E5-6341-857E-4B73AA5CD05A}" srcOrd="2" destOrd="0" parTransId="{B64F8579-F2D8-FD47-9B0D-BD7E5C7245F8}" sibTransId="{DD03F936-DC3C-2646-8DDA-8CE825843757}"/>
    <dgm:cxn modelId="{9BC998BC-215C-7E4A-998A-E134207493E0}" srcId="{CF081817-F3D3-764E-8227-7EA51C5F8398}" destId="{CD8166B3-9AD6-454A-AFFD-690D22BAB05B}" srcOrd="3" destOrd="0" parTransId="{95F2B3B7-C242-5D4E-A824-60366E76DDC8}" sibTransId="{9858A1A7-CC60-EE40-A03C-6E2C568F58A6}"/>
    <dgm:cxn modelId="{FC5D6DC4-EFC4-3B43-95A0-2A07829A4B14}" srcId="{390C66F6-D2E5-6341-857E-4B73AA5CD05A}" destId="{BB4E710E-3251-D942-9605-E8F64016F813}" srcOrd="1" destOrd="0" parTransId="{DC870FDC-8A69-6B42-88AA-62FBBB50D619}" sibTransId="{61F0FC42-7EF3-054C-9F67-0951BEA89B3B}"/>
    <dgm:cxn modelId="{1C309BC5-F06E-384B-9BA7-A2D6EBA90CE1}" type="presOf" srcId="{5466D816-2FB1-5A47-AC9F-0C41C3B97E48}" destId="{10924072-C9E6-9C48-B99A-6966849B7914}" srcOrd="0" destOrd="0" presId="urn:microsoft.com/office/officeart/2005/8/layout/hList6"/>
    <dgm:cxn modelId="{563DB2CA-29DA-8D45-9759-E1A686408413}" type="presOf" srcId="{CD8166B3-9AD6-454A-AFFD-690D22BAB05B}" destId="{C9D4883B-F8B1-1247-BE97-E3AFCBC82419}" srcOrd="0" destOrd="0" presId="urn:microsoft.com/office/officeart/2005/8/layout/hList6"/>
    <dgm:cxn modelId="{D8F666CF-B7BF-BE40-98D7-DE32F4507FBF}" type="presOf" srcId="{220E9549-740A-6746-BFFD-B8F806F1EBC9}" destId="{C3C8853A-28A7-BA4C-8E62-A08B819F8A5C}" srcOrd="0" destOrd="2" presId="urn:microsoft.com/office/officeart/2005/8/layout/hList6"/>
    <dgm:cxn modelId="{1D6A7ED6-5A21-FF44-A114-1B76E4D532CE}" srcId="{390C66F6-D2E5-6341-857E-4B73AA5CD05A}" destId="{97C52191-7045-AB4D-BA3A-720D672EB12E}" srcOrd="0" destOrd="0" parTransId="{D1DA9F04-6D9A-DC45-A624-2B6C4C078E0D}" sibTransId="{05A2EF15-762F-C045-A174-7061A0D1F26E}"/>
    <dgm:cxn modelId="{97AA33D8-B362-5A41-807D-1486996778B7}" type="presOf" srcId="{CF081817-F3D3-764E-8227-7EA51C5F8398}" destId="{7659866D-3300-0C4F-A276-75438AD3D0C5}" srcOrd="0" destOrd="0" presId="urn:microsoft.com/office/officeart/2005/8/layout/hList6"/>
    <dgm:cxn modelId="{3E014DE4-ABE6-DD4C-ACD3-7E7A7DA033F9}" srcId="{CF081817-F3D3-764E-8227-7EA51C5F8398}" destId="{5466D816-2FB1-5A47-AC9F-0C41C3B97E48}" srcOrd="4" destOrd="0" parTransId="{2013B65E-A4FA-B348-A87A-5B8BACD5C89A}" sibTransId="{CF66EA42-815B-8543-B2A1-2D6A401C1541}"/>
    <dgm:cxn modelId="{AD0623EA-206D-424A-B41C-966C6B7A5E8A}" type="presOf" srcId="{77E1AC5A-7DFB-114D-90CF-AFB957173F6C}" destId="{C9D4883B-F8B1-1247-BE97-E3AFCBC82419}" srcOrd="0" destOrd="2" presId="urn:microsoft.com/office/officeart/2005/8/layout/hList6"/>
    <dgm:cxn modelId="{956152EC-EF7C-AD4C-8A7A-724BB6C16CC3}" type="presOf" srcId="{772360D0-462D-0148-819E-80BD8155CB58}" destId="{C83E7037-BB8A-8441-B389-9ACBDAD780ED}" srcOrd="0" destOrd="1" presId="urn:microsoft.com/office/officeart/2005/8/layout/hList6"/>
    <dgm:cxn modelId="{934470FC-4AA8-4B40-B81B-9A9B94D062E8}" type="presOf" srcId="{BB3433B1-4657-8048-8D4D-C82A2183C19E}" destId="{C83E7037-BB8A-8441-B389-9ACBDAD780ED}" srcOrd="0" destOrd="0" presId="urn:microsoft.com/office/officeart/2005/8/layout/hList6"/>
    <dgm:cxn modelId="{518D15AE-15AD-B547-97CF-7EDC127DA710}" type="presParOf" srcId="{7659866D-3300-0C4F-A276-75438AD3D0C5}" destId="{C3C8853A-28A7-BA4C-8E62-A08B819F8A5C}" srcOrd="0" destOrd="0" presId="urn:microsoft.com/office/officeart/2005/8/layout/hList6"/>
    <dgm:cxn modelId="{C10FD2C6-F09D-E644-A819-3510D87E65CB}" type="presParOf" srcId="{7659866D-3300-0C4F-A276-75438AD3D0C5}" destId="{A3A5B044-328B-C641-9FB7-32C905233F24}" srcOrd="1" destOrd="0" presId="urn:microsoft.com/office/officeart/2005/8/layout/hList6"/>
    <dgm:cxn modelId="{BAE62442-6A0C-9D4B-A258-77EBA329D96C}" type="presParOf" srcId="{7659866D-3300-0C4F-A276-75438AD3D0C5}" destId="{C83E7037-BB8A-8441-B389-9ACBDAD780ED}" srcOrd="2" destOrd="0" presId="urn:microsoft.com/office/officeart/2005/8/layout/hList6"/>
    <dgm:cxn modelId="{FEE87A24-0CD8-614F-9E18-EC8834E61FA2}" type="presParOf" srcId="{7659866D-3300-0C4F-A276-75438AD3D0C5}" destId="{9F615EEA-BF36-BC4D-B4DF-626DB266AD46}" srcOrd="3" destOrd="0" presId="urn:microsoft.com/office/officeart/2005/8/layout/hList6"/>
    <dgm:cxn modelId="{0B685165-A574-7543-B0B6-8BD06C16F68D}" type="presParOf" srcId="{7659866D-3300-0C4F-A276-75438AD3D0C5}" destId="{59698E7C-E387-F34E-9E46-884E1CA5AA47}" srcOrd="4" destOrd="0" presId="urn:microsoft.com/office/officeart/2005/8/layout/hList6"/>
    <dgm:cxn modelId="{F412E185-8C98-3A41-AD0C-F0C0F3543342}" type="presParOf" srcId="{7659866D-3300-0C4F-A276-75438AD3D0C5}" destId="{A3A93D7B-5CB3-AA47-BCC5-178D742420AE}" srcOrd="5" destOrd="0" presId="urn:microsoft.com/office/officeart/2005/8/layout/hList6"/>
    <dgm:cxn modelId="{685533CF-C7DA-784A-AA94-7348639E0627}" type="presParOf" srcId="{7659866D-3300-0C4F-A276-75438AD3D0C5}" destId="{C9D4883B-F8B1-1247-BE97-E3AFCBC82419}" srcOrd="6" destOrd="0" presId="urn:microsoft.com/office/officeart/2005/8/layout/hList6"/>
    <dgm:cxn modelId="{D9CD2AA0-D490-EF40-AC0C-0C1C50810BD2}" type="presParOf" srcId="{7659866D-3300-0C4F-A276-75438AD3D0C5}" destId="{AF759DCF-1E2D-5741-8852-9397D9CC7865}" srcOrd="7" destOrd="0" presId="urn:microsoft.com/office/officeart/2005/8/layout/hList6"/>
    <dgm:cxn modelId="{DED88E8C-AFF0-BE40-B17A-387CE6D3BA23}" type="presParOf" srcId="{7659866D-3300-0C4F-A276-75438AD3D0C5}" destId="{10924072-C9E6-9C48-B99A-6966849B7914}"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0134EC-00B3-4D51-8570-DA80E82C079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F2FC179-4FE0-4D04-A075-5FD8CBF2FC50}">
      <dgm:prSet/>
      <dgm:spPr/>
      <dgm:t>
        <a:bodyPr/>
        <a:lstStyle/>
        <a:p>
          <a:r>
            <a:rPr lang="en-US" b="1"/>
            <a:t>I. Economic, Social and Cultural Rights</a:t>
          </a:r>
          <a:r>
            <a:rPr lang="en-US"/>
            <a:t>	</a:t>
          </a:r>
        </a:p>
      </dgm:t>
    </dgm:pt>
    <dgm:pt modelId="{2195733E-2AC9-49C7-9503-8E54B0C9D795}" type="parTrans" cxnId="{7347FFB2-3A52-47E0-9FA6-0CDF75DB5988}">
      <dgm:prSet/>
      <dgm:spPr/>
      <dgm:t>
        <a:bodyPr/>
        <a:lstStyle/>
        <a:p>
          <a:endParaRPr lang="en-US"/>
        </a:p>
      </dgm:t>
    </dgm:pt>
    <dgm:pt modelId="{33C3CF61-95CF-4F15-A031-534472393588}" type="sibTrans" cxnId="{7347FFB2-3A52-47E0-9FA6-0CDF75DB5988}">
      <dgm:prSet/>
      <dgm:spPr/>
      <dgm:t>
        <a:bodyPr/>
        <a:lstStyle/>
        <a:p>
          <a:endParaRPr lang="en-US"/>
        </a:p>
      </dgm:t>
    </dgm:pt>
    <dgm:pt modelId="{30030576-049B-4823-A41F-56B377B96ECF}">
      <dgm:prSet/>
      <dgm:spPr/>
      <dgm:t>
        <a:bodyPr/>
        <a:lstStyle/>
        <a:p>
          <a:r>
            <a:rPr lang="en-US"/>
            <a:t>1. Right to Basic Standard of Living	</a:t>
          </a:r>
        </a:p>
      </dgm:t>
    </dgm:pt>
    <dgm:pt modelId="{4BE02884-9BA4-412E-BA43-A5809D5D083F}" type="parTrans" cxnId="{393948A7-4EE4-43C7-93F5-51ED5B7AFF17}">
      <dgm:prSet/>
      <dgm:spPr/>
      <dgm:t>
        <a:bodyPr/>
        <a:lstStyle/>
        <a:p>
          <a:endParaRPr lang="en-US"/>
        </a:p>
      </dgm:t>
    </dgm:pt>
    <dgm:pt modelId="{C02F3274-45BF-4574-8DB7-D390208AF429}" type="sibTrans" cxnId="{393948A7-4EE4-43C7-93F5-51ED5B7AFF17}">
      <dgm:prSet/>
      <dgm:spPr/>
      <dgm:t>
        <a:bodyPr/>
        <a:lstStyle/>
        <a:p>
          <a:endParaRPr lang="en-US"/>
        </a:p>
      </dgm:t>
    </dgm:pt>
    <dgm:pt modelId="{703010BE-2EFF-453A-9492-1DBC3AC91E5B}">
      <dgm:prSet/>
      <dgm:spPr/>
      <dgm:t>
        <a:bodyPr/>
        <a:lstStyle/>
        <a:p>
          <a:r>
            <a:rPr lang="en-US"/>
            <a:t>2. Right to Work	</a:t>
          </a:r>
        </a:p>
      </dgm:t>
    </dgm:pt>
    <dgm:pt modelId="{02A9DB58-EE3E-4AFE-87F5-3050A23D99EC}" type="parTrans" cxnId="{3B7B067A-D52D-41E2-A315-527278F1A35A}">
      <dgm:prSet/>
      <dgm:spPr/>
      <dgm:t>
        <a:bodyPr/>
        <a:lstStyle/>
        <a:p>
          <a:endParaRPr lang="en-US"/>
        </a:p>
      </dgm:t>
    </dgm:pt>
    <dgm:pt modelId="{E124EAAE-F09D-4A90-9076-455EAD3AF908}" type="sibTrans" cxnId="{3B7B067A-D52D-41E2-A315-527278F1A35A}">
      <dgm:prSet/>
      <dgm:spPr/>
      <dgm:t>
        <a:bodyPr/>
        <a:lstStyle/>
        <a:p>
          <a:endParaRPr lang="en-US"/>
        </a:p>
      </dgm:t>
    </dgm:pt>
    <dgm:pt modelId="{436168FD-7E6F-4B6C-A98D-3893B6AB2141}">
      <dgm:prSet/>
      <dgm:spPr/>
      <dgm:t>
        <a:bodyPr/>
        <a:lstStyle/>
        <a:p>
          <a:r>
            <a:rPr lang="en-US"/>
            <a:t>3. Right to Social Security	</a:t>
          </a:r>
        </a:p>
      </dgm:t>
    </dgm:pt>
    <dgm:pt modelId="{977633FB-2837-45AD-A018-5252C07AC976}" type="parTrans" cxnId="{96DFE257-4C3A-4836-8142-2F7C6B213E2E}">
      <dgm:prSet/>
      <dgm:spPr/>
      <dgm:t>
        <a:bodyPr/>
        <a:lstStyle/>
        <a:p>
          <a:endParaRPr lang="en-US"/>
        </a:p>
      </dgm:t>
    </dgm:pt>
    <dgm:pt modelId="{5C4D1FA0-825B-447B-B212-F4C7A1A1D78C}" type="sibTrans" cxnId="{96DFE257-4C3A-4836-8142-2F7C6B213E2E}">
      <dgm:prSet/>
      <dgm:spPr/>
      <dgm:t>
        <a:bodyPr/>
        <a:lstStyle/>
        <a:p>
          <a:endParaRPr lang="en-US"/>
        </a:p>
      </dgm:t>
    </dgm:pt>
    <dgm:pt modelId="{142EC332-AC23-454B-8279-D420BEB255CF}">
      <dgm:prSet/>
      <dgm:spPr/>
      <dgm:t>
        <a:bodyPr/>
        <a:lstStyle/>
        <a:p>
          <a:r>
            <a:rPr lang="en-US"/>
            <a:t>4. Right to Property	</a:t>
          </a:r>
        </a:p>
      </dgm:t>
    </dgm:pt>
    <dgm:pt modelId="{09E06857-3F67-4F72-978A-77D749B9C475}" type="parTrans" cxnId="{52EF4592-54A7-458C-BF6D-A1BA68010E39}">
      <dgm:prSet/>
      <dgm:spPr/>
      <dgm:t>
        <a:bodyPr/>
        <a:lstStyle/>
        <a:p>
          <a:endParaRPr lang="en-US"/>
        </a:p>
      </dgm:t>
    </dgm:pt>
    <dgm:pt modelId="{F8F5B7C6-8631-4A37-9C9B-5362DE044AE5}" type="sibTrans" cxnId="{52EF4592-54A7-458C-BF6D-A1BA68010E39}">
      <dgm:prSet/>
      <dgm:spPr/>
      <dgm:t>
        <a:bodyPr/>
        <a:lstStyle/>
        <a:p>
          <a:endParaRPr lang="en-US"/>
        </a:p>
      </dgm:t>
    </dgm:pt>
    <dgm:pt modelId="{2D8DD815-A32D-4921-818E-680899F06E11}">
      <dgm:prSet/>
      <dgm:spPr/>
      <dgm:t>
        <a:bodyPr/>
        <a:lstStyle/>
        <a:p>
          <a:r>
            <a:rPr lang="en-US"/>
            <a:t>5. Right to Health 	</a:t>
          </a:r>
        </a:p>
      </dgm:t>
    </dgm:pt>
    <dgm:pt modelId="{E29B6E6F-18EE-43A6-AE00-1ED498CE7CC2}" type="parTrans" cxnId="{C40371EB-62C0-4611-B42F-3F9F2104E7E8}">
      <dgm:prSet/>
      <dgm:spPr/>
      <dgm:t>
        <a:bodyPr/>
        <a:lstStyle/>
        <a:p>
          <a:endParaRPr lang="en-US"/>
        </a:p>
      </dgm:t>
    </dgm:pt>
    <dgm:pt modelId="{AF9335FE-EA54-4568-8698-C24775651267}" type="sibTrans" cxnId="{C40371EB-62C0-4611-B42F-3F9F2104E7E8}">
      <dgm:prSet/>
      <dgm:spPr/>
      <dgm:t>
        <a:bodyPr/>
        <a:lstStyle/>
        <a:p>
          <a:endParaRPr lang="en-US"/>
        </a:p>
      </dgm:t>
    </dgm:pt>
    <dgm:pt modelId="{558C2579-4C88-4AF9-B477-CF71F704092B}">
      <dgm:prSet/>
      <dgm:spPr/>
      <dgm:t>
        <a:bodyPr/>
        <a:lstStyle/>
        <a:p>
          <a:r>
            <a:rPr lang="en-US"/>
            <a:t>6. Right to Education	</a:t>
          </a:r>
        </a:p>
      </dgm:t>
    </dgm:pt>
    <dgm:pt modelId="{29D1675C-93FC-4F1F-ACA9-8086F6CC57D1}" type="parTrans" cxnId="{1395F47D-7D5C-4CCA-859A-DB1F6F284F27}">
      <dgm:prSet/>
      <dgm:spPr/>
      <dgm:t>
        <a:bodyPr/>
        <a:lstStyle/>
        <a:p>
          <a:endParaRPr lang="en-US"/>
        </a:p>
      </dgm:t>
    </dgm:pt>
    <dgm:pt modelId="{E2888821-CF4C-499C-9FBA-9F2776BA9FC0}" type="sibTrans" cxnId="{1395F47D-7D5C-4CCA-859A-DB1F6F284F27}">
      <dgm:prSet/>
      <dgm:spPr/>
      <dgm:t>
        <a:bodyPr/>
        <a:lstStyle/>
        <a:p>
          <a:endParaRPr lang="en-US"/>
        </a:p>
      </dgm:t>
    </dgm:pt>
    <dgm:pt modelId="{68F01508-BB31-460C-B707-DBDD9ECF712E}">
      <dgm:prSet/>
      <dgm:spPr/>
      <dgm:t>
        <a:bodyPr/>
        <a:lstStyle/>
        <a:p>
          <a:r>
            <a:rPr lang="en-US"/>
            <a:t>7. Cultural Rights	</a:t>
          </a:r>
        </a:p>
      </dgm:t>
    </dgm:pt>
    <dgm:pt modelId="{B88CD2A6-E3AC-4E06-A863-E27234B96206}" type="parTrans" cxnId="{BA70583B-E121-4BB7-B7C7-878C52DB1B52}">
      <dgm:prSet/>
      <dgm:spPr/>
      <dgm:t>
        <a:bodyPr/>
        <a:lstStyle/>
        <a:p>
          <a:endParaRPr lang="en-US"/>
        </a:p>
      </dgm:t>
    </dgm:pt>
    <dgm:pt modelId="{B6120826-12E1-4E67-B686-7B12DA41DFB3}" type="sibTrans" cxnId="{BA70583B-E121-4BB7-B7C7-878C52DB1B52}">
      <dgm:prSet/>
      <dgm:spPr/>
      <dgm:t>
        <a:bodyPr/>
        <a:lstStyle/>
        <a:p>
          <a:endParaRPr lang="en-US"/>
        </a:p>
      </dgm:t>
    </dgm:pt>
    <dgm:pt modelId="{FCC275A7-50C5-401C-8D3C-C5440F3F9D37}">
      <dgm:prSet/>
      <dgm:spPr/>
      <dgm:t>
        <a:bodyPr/>
        <a:lstStyle/>
        <a:p>
          <a:r>
            <a:rPr lang="en-US" b="1"/>
            <a:t>II. Civil and Political Rights</a:t>
          </a:r>
          <a:r>
            <a:rPr lang="en-US"/>
            <a:t>	</a:t>
          </a:r>
        </a:p>
      </dgm:t>
    </dgm:pt>
    <dgm:pt modelId="{561E1194-7A37-4C9A-B663-53E6BF0D9E30}" type="parTrans" cxnId="{417103A1-35C6-4933-8839-5882FB633A9F}">
      <dgm:prSet/>
      <dgm:spPr/>
      <dgm:t>
        <a:bodyPr/>
        <a:lstStyle/>
        <a:p>
          <a:endParaRPr lang="en-US"/>
        </a:p>
      </dgm:t>
    </dgm:pt>
    <dgm:pt modelId="{237DF460-0522-43AC-97C4-457B7B06D261}" type="sibTrans" cxnId="{417103A1-35C6-4933-8839-5882FB633A9F}">
      <dgm:prSet/>
      <dgm:spPr/>
      <dgm:t>
        <a:bodyPr/>
        <a:lstStyle/>
        <a:p>
          <a:endParaRPr lang="en-US"/>
        </a:p>
      </dgm:t>
    </dgm:pt>
    <dgm:pt modelId="{2D646F50-3FE0-410C-A7AE-B868A016A0CA}">
      <dgm:prSet/>
      <dgm:spPr/>
      <dgm:t>
        <a:bodyPr/>
        <a:lstStyle/>
        <a:p>
          <a:r>
            <a:rPr lang="en-US"/>
            <a:t>1. Right to Life	</a:t>
          </a:r>
        </a:p>
      </dgm:t>
    </dgm:pt>
    <dgm:pt modelId="{4761786B-CD70-4D0A-83D7-EBC6F7DE1442}" type="parTrans" cxnId="{F63723E8-097D-45A8-8940-FF42BD4D726C}">
      <dgm:prSet/>
      <dgm:spPr/>
      <dgm:t>
        <a:bodyPr/>
        <a:lstStyle/>
        <a:p>
          <a:endParaRPr lang="en-US"/>
        </a:p>
      </dgm:t>
    </dgm:pt>
    <dgm:pt modelId="{8C946B8C-EB00-44DE-B5B9-CCAEE005A762}" type="sibTrans" cxnId="{F63723E8-097D-45A8-8940-FF42BD4D726C}">
      <dgm:prSet/>
      <dgm:spPr/>
      <dgm:t>
        <a:bodyPr/>
        <a:lstStyle/>
        <a:p>
          <a:endParaRPr lang="en-US"/>
        </a:p>
      </dgm:t>
    </dgm:pt>
    <dgm:pt modelId="{2BCA03D0-E943-419C-A88E-3336283613F8}">
      <dgm:prSet/>
      <dgm:spPr/>
      <dgm:t>
        <a:bodyPr/>
        <a:lstStyle/>
        <a:p>
          <a:r>
            <a:rPr lang="en-US"/>
            <a:t>2. Personal Rights	</a:t>
          </a:r>
        </a:p>
      </dgm:t>
    </dgm:pt>
    <dgm:pt modelId="{AD0A6BA2-8247-447A-A52A-9029FC0193CB}" type="parTrans" cxnId="{3D662A99-586E-43AD-997A-945CEFB737DC}">
      <dgm:prSet/>
      <dgm:spPr/>
      <dgm:t>
        <a:bodyPr/>
        <a:lstStyle/>
        <a:p>
          <a:endParaRPr lang="en-US"/>
        </a:p>
      </dgm:t>
    </dgm:pt>
    <dgm:pt modelId="{89BB1F3E-3E69-487A-A598-F04D9FA40FE1}" type="sibTrans" cxnId="{3D662A99-586E-43AD-997A-945CEFB737DC}">
      <dgm:prSet/>
      <dgm:spPr/>
      <dgm:t>
        <a:bodyPr/>
        <a:lstStyle/>
        <a:p>
          <a:endParaRPr lang="en-US"/>
        </a:p>
      </dgm:t>
    </dgm:pt>
    <dgm:pt modelId="{2FE8D449-39BD-44B7-86EC-B0AA31B3D64A}">
      <dgm:prSet/>
      <dgm:spPr/>
      <dgm:t>
        <a:bodyPr/>
        <a:lstStyle/>
        <a:p>
          <a:r>
            <a:rPr lang="en-US"/>
            <a:t>3. Individuals’ Information Rights and Interests	</a:t>
          </a:r>
        </a:p>
      </dgm:t>
    </dgm:pt>
    <dgm:pt modelId="{C5B2BF7F-9431-492F-9FFD-710CEC37D708}" type="parTrans" cxnId="{5D302874-0CA6-404A-9DFA-27E9FC3623ED}">
      <dgm:prSet/>
      <dgm:spPr/>
      <dgm:t>
        <a:bodyPr/>
        <a:lstStyle/>
        <a:p>
          <a:endParaRPr lang="en-US"/>
        </a:p>
      </dgm:t>
    </dgm:pt>
    <dgm:pt modelId="{F888D0C0-3F90-4FC2-9F31-9F7B8BA105B6}" type="sibTrans" cxnId="{5D302874-0CA6-404A-9DFA-27E9FC3623ED}">
      <dgm:prSet/>
      <dgm:spPr/>
      <dgm:t>
        <a:bodyPr/>
        <a:lstStyle/>
        <a:p>
          <a:endParaRPr lang="en-US"/>
        </a:p>
      </dgm:t>
    </dgm:pt>
    <dgm:pt modelId="{04F26AC6-E352-4A75-A124-61CAB43B9C71}">
      <dgm:prSet/>
      <dgm:spPr/>
      <dgm:t>
        <a:bodyPr/>
        <a:lstStyle/>
        <a:p>
          <a:r>
            <a:rPr lang="en-US"/>
            <a:t>4. Freedom of Religious Belief	</a:t>
          </a:r>
        </a:p>
      </dgm:t>
    </dgm:pt>
    <dgm:pt modelId="{C1395CAE-3627-4EEA-9AF6-038BB430A512}" type="parTrans" cxnId="{2B6D5AA1-DF84-45ED-9072-ED793A8FE254}">
      <dgm:prSet/>
      <dgm:spPr/>
      <dgm:t>
        <a:bodyPr/>
        <a:lstStyle/>
        <a:p>
          <a:endParaRPr lang="en-US"/>
        </a:p>
      </dgm:t>
    </dgm:pt>
    <dgm:pt modelId="{FFF26D3B-B51E-45F7-B439-9C6671483959}" type="sibTrans" cxnId="{2B6D5AA1-DF84-45ED-9072-ED793A8FE254}">
      <dgm:prSet/>
      <dgm:spPr/>
      <dgm:t>
        <a:bodyPr/>
        <a:lstStyle/>
        <a:p>
          <a:endParaRPr lang="en-US"/>
        </a:p>
      </dgm:t>
    </dgm:pt>
    <dgm:pt modelId="{DEC54D98-1C8B-4A83-927F-4CAC26E87CED}">
      <dgm:prSet/>
      <dgm:spPr/>
      <dgm:t>
        <a:bodyPr/>
        <a:lstStyle/>
        <a:p>
          <a:r>
            <a:rPr lang="en-US"/>
            <a:t>5. Rights to Vote and to Stand for Election	</a:t>
          </a:r>
        </a:p>
      </dgm:t>
    </dgm:pt>
    <dgm:pt modelId="{1F02F4C0-70B6-41EB-8C65-E58145EC85E8}" type="parTrans" cxnId="{56D206DF-7CAA-4F48-9781-D696644CBBE2}">
      <dgm:prSet/>
      <dgm:spPr/>
      <dgm:t>
        <a:bodyPr/>
        <a:lstStyle/>
        <a:p>
          <a:endParaRPr lang="en-US"/>
        </a:p>
      </dgm:t>
    </dgm:pt>
    <dgm:pt modelId="{9624C0CE-96E8-4773-98F5-022B5C4F4736}" type="sibTrans" cxnId="{56D206DF-7CAA-4F48-9781-D696644CBBE2}">
      <dgm:prSet/>
      <dgm:spPr/>
      <dgm:t>
        <a:bodyPr/>
        <a:lstStyle/>
        <a:p>
          <a:endParaRPr lang="en-US"/>
        </a:p>
      </dgm:t>
    </dgm:pt>
    <dgm:pt modelId="{67EE83A1-4627-4502-AB06-799614CFFDE1}">
      <dgm:prSet/>
      <dgm:spPr/>
      <dgm:t>
        <a:bodyPr/>
        <a:lstStyle/>
        <a:p>
          <a:r>
            <a:rPr lang="en-US"/>
            <a:t>6. Rights to Be Informed and to Participate	</a:t>
          </a:r>
        </a:p>
      </dgm:t>
    </dgm:pt>
    <dgm:pt modelId="{E2856B42-97B3-4B92-A5ED-B8B065BBC8EA}" type="parTrans" cxnId="{BA1F9476-B744-4ED5-9E78-ED3945FEF70B}">
      <dgm:prSet/>
      <dgm:spPr/>
      <dgm:t>
        <a:bodyPr/>
        <a:lstStyle/>
        <a:p>
          <a:endParaRPr lang="en-US"/>
        </a:p>
      </dgm:t>
    </dgm:pt>
    <dgm:pt modelId="{ECB94D48-59D1-4EA4-AB8A-41F89C104099}" type="sibTrans" cxnId="{BA1F9476-B744-4ED5-9E78-ED3945FEF70B}">
      <dgm:prSet/>
      <dgm:spPr/>
      <dgm:t>
        <a:bodyPr/>
        <a:lstStyle/>
        <a:p>
          <a:endParaRPr lang="en-US"/>
        </a:p>
      </dgm:t>
    </dgm:pt>
    <dgm:pt modelId="{FC8AF329-09C9-41AE-B787-F04EDFF45212}">
      <dgm:prSet/>
      <dgm:spPr/>
      <dgm:t>
        <a:bodyPr/>
        <a:lstStyle/>
        <a:p>
          <a:r>
            <a:rPr lang="en-US"/>
            <a:t>7. Rights to Be Heard and to Exercise Public Scrutiny	</a:t>
          </a:r>
        </a:p>
      </dgm:t>
    </dgm:pt>
    <dgm:pt modelId="{6FDFD948-6E72-4BCD-92AC-90E54BF7356C}" type="parTrans" cxnId="{A941FA8D-DB66-4A42-837A-D4800708962E}">
      <dgm:prSet/>
      <dgm:spPr/>
      <dgm:t>
        <a:bodyPr/>
        <a:lstStyle/>
        <a:p>
          <a:endParaRPr lang="en-US"/>
        </a:p>
      </dgm:t>
    </dgm:pt>
    <dgm:pt modelId="{DC27479B-CBEF-4146-BCD1-FB9BEE084645}" type="sibTrans" cxnId="{A941FA8D-DB66-4A42-837A-D4800708962E}">
      <dgm:prSet/>
      <dgm:spPr/>
      <dgm:t>
        <a:bodyPr/>
        <a:lstStyle/>
        <a:p>
          <a:endParaRPr lang="en-US"/>
        </a:p>
      </dgm:t>
    </dgm:pt>
    <dgm:pt modelId="{A591FB59-C869-4963-95F7-CF3F409A2A26}">
      <dgm:prSet/>
      <dgm:spPr/>
      <dgm:t>
        <a:bodyPr/>
        <a:lstStyle/>
        <a:p>
          <a:r>
            <a:rPr lang="en-US"/>
            <a:t>8. Right to a Fair Trial	</a:t>
          </a:r>
        </a:p>
      </dgm:t>
    </dgm:pt>
    <dgm:pt modelId="{92B1C501-502F-4C61-9199-5DAA231176B0}" type="parTrans" cxnId="{63EECB17-84D8-4496-ACE4-66A6BA1BF10F}">
      <dgm:prSet/>
      <dgm:spPr/>
      <dgm:t>
        <a:bodyPr/>
        <a:lstStyle/>
        <a:p>
          <a:endParaRPr lang="en-US"/>
        </a:p>
      </dgm:t>
    </dgm:pt>
    <dgm:pt modelId="{972F9B39-9334-4900-91E1-3F6FA6553C67}" type="sibTrans" cxnId="{63EECB17-84D8-4496-ACE4-66A6BA1BF10F}">
      <dgm:prSet/>
      <dgm:spPr/>
      <dgm:t>
        <a:bodyPr/>
        <a:lstStyle/>
        <a:p>
          <a:endParaRPr lang="en-US"/>
        </a:p>
      </dgm:t>
    </dgm:pt>
    <dgm:pt modelId="{7F95E4AF-6D0E-D049-A6A8-5F4E01E6B5AA}" type="pres">
      <dgm:prSet presAssocID="{CA0134EC-00B3-4D51-8570-DA80E82C0798}" presName="linear" presStyleCnt="0">
        <dgm:presLayoutVars>
          <dgm:dir/>
          <dgm:animLvl val="lvl"/>
          <dgm:resizeHandles val="exact"/>
        </dgm:presLayoutVars>
      </dgm:prSet>
      <dgm:spPr/>
    </dgm:pt>
    <dgm:pt modelId="{DDE46000-DFAD-F148-ABFA-EC9165FD56DA}" type="pres">
      <dgm:prSet presAssocID="{9F2FC179-4FE0-4D04-A075-5FD8CBF2FC50}" presName="parentLin" presStyleCnt="0"/>
      <dgm:spPr/>
    </dgm:pt>
    <dgm:pt modelId="{2883A90D-DC0A-B745-8521-CFE2178BB858}" type="pres">
      <dgm:prSet presAssocID="{9F2FC179-4FE0-4D04-A075-5FD8CBF2FC50}" presName="parentLeftMargin" presStyleLbl="node1" presStyleIdx="0" presStyleCnt="2"/>
      <dgm:spPr/>
    </dgm:pt>
    <dgm:pt modelId="{A74E76CD-6082-9846-9142-E197DFC6B004}" type="pres">
      <dgm:prSet presAssocID="{9F2FC179-4FE0-4D04-A075-5FD8CBF2FC50}" presName="parentText" presStyleLbl="node1" presStyleIdx="0" presStyleCnt="2">
        <dgm:presLayoutVars>
          <dgm:chMax val="0"/>
          <dgm:bulletEnabled val="1"/>
        </dgm:presLayoutVars>
      </dgm:prSet>
      <dgm:spPr/>
    </dgm:pt>
    <dgm:pt modelId="{1BBCA36D-ABAC-1B41-93A7-F53CCA72CE84}" type="pres">
      <dgm:prSet presAssocID="{9F2FC179-4FE0-4D04-A075-5FD8CBF2FC50}" presName="negativeSpace" presStyleCnt="0"/>
      <dgm:spPr/>
    </dgm:pt>
    <dgm:pt modelId="{856B66EC-411F-C24C-B68C-FA15B92318FD}" type="pres">
      <dgm:prSet presAssocID="{9F2FC179-4FE0-4D04-A075-5FD8CBF2FC50}" presName="childText" presStyleLbl="conFgAcc1" presStyleIdx="0" presStyleCnt="2">
        <dgm:presLayoutVars>
          <dgm:bulletEnabled val="1"/>
        </dgm:presLayoutVars>
      </dgm:prSet>
      <dgm:spPr/>
    </dgm:pt>
    <dgm:pt modelId="{51F2B4A9-FBDA-0540-94E8-F7D92783F6D5}" type="pres">
      <dgm:prSet presAssocID="{33C3CF61-95CF-4F15-A031-534472393588}" presName="spaceBetweenRectangles" presStyleCnt="0"/>
      <dgm:spPr/>
    </dgm:pt>
    <dgm:pt modelId="{A8F5BD17-79FD-3044-B28E-34D7D721951E}" type="pres">
      <dgm:prSet presAssocID="{FCC275A7-50C5-401C-8D3C-C5440F3F9D37}" presName="parentLin" presStyleCnt="0"/>
      <dgm:spPr/>
    </dgm:pt>
    <dgm:pt modelId="{482B7BAC-536C-0A4E-ADE3-150F55DEA472}" type="pres">
      <dgm:prSet presAssocID="{FCC275A7-50C5-401C-8D3C-C5440F3F9D37}" presName="parentLeftMargin" presStyleLbl="node1" presStyleIdx="0" presStyleCnt="2"/>
      <dgm:spPr/>
    </dgm:pt>
    <dgm:pt modelId="{A0090CDD-BEE1-D746-93DE-46B014E6D2F1}" type="pres">
      <dgm:prSet presAssocID="{FCC275A7-50C5-401C-8D3C-C5440F3F9D37}" presName="parentText" presStyleLbl="node1" presStyleIdx="1" presStyleCnt="2">
        <dgm:presLayoutVars>
          <dgm:chMax val="0"/>
          <dgm:bulletEnabled val="1"/>
        </dgm:presLayoutVars>
      </dgm:prSet>
      <dgm:spPr/>
    </dgm:pt>
    <dgm:pt modelId="{A37810AC-0A7B-BA4C-B093-7E3CFD9BB3E7}" type="pres">
      <dgm:prSet presAssocID="{FCC275A7-50C5-401C-8D3C-C5440F3F9D37}" presName="negativeSpace" presStyleCnt="0"/>
      <dgm:spPr/>
    </dgm:pt>
    <dgm:pt modelId="{0572223A-9952-0C43-81B7-196EFCF3FC6C}" type="pres">
      <dgm:prSet presAssocID="{FCC275A7-50C5-401C-8D3C-C5440F3F9D37}" presName="childText" presStyleLbl="conFgAcc1" presStyleIdx="1" presStyleCnt="2">
        <dgm:presLayoutVars>
          <dgm:bulletEnabled val="1"/>
        </dgm:presLayoutVars>
      </dgm:prSet>
      <dgm:spPr/>
    </dgm:pt>
  </dgm:ptLst>
  <dgm:cxnLst>
    <dgm:cxn modelId="{A359CE0E-A5C8-9443-B42C-9CFBDE9828A0}" type="presOf" srcId="{FCC275A7-50C5-401C-8D3C-C5440F3F9D37}" destId="{A0090CDD-BEE1-D746-93DE-46B014E6D2F1}" srcOrd="1" destOrd="0" presId="urn:microsoft.com/office/officeart/2005/8/layout/list1"/>
    <dgm:cxn modelId="{63EECB17-84D8-4496-ACE4-66A6BA1BF10F}" srcId="{FCC275A7-50C5-401C-8D3C-C5440F3F9D37}" destId="{A591FB59-C869-4963-95F7-CF3F409A2A26}" srcOrd="7" destOrd="0" parTransId="{92B1C501-502F-4C61-9199-5DAA231176B0}" sibTransId="{972F9B39-9334-4900-91E1-3F6FA6553C67}"/>
    <dgm:cxn modelId="{CB14852C-DF70-0847-B4AA-9A94CB03E025}" type="presOf" srcId="{2D8DD815-A32D-4921-818E-680899F06E11}" destId="{856B66EC-411F-C24C-B68C-FA15B92318FD}" srcOrd="0" destOrd="4" presId="urn:microsoft.com/office/officeart/2005/8/layout/list1"/>
    <dgm:cxn modelId="{A3EC4230-9555-0F4A-A3AF-47D78D56E6FF}" type="presOf" srcId="{2BCA03D0-E943-419C-A88E-3336283613F8}" destId="{0572223A-9952-0C43-81B7-196EFCF3FC6C}" srcOrd="0" destOrd="1" presId="urn:microsoft.com/office/officeart/2005/8/layout/list1"/>
    <dgm:cxn modelId="{E33B9835-816A-314A-99AB-79D45F6FFE18}" type="presOf" srcId="{DEC54D98-1C8B-4A83-927F-4CAC26E87CED}" destId="{0572223A-9952-0C43-81B7-196EFCF3FC6C}" srcOrd="0" destOrd="4" presId="urn:microsoft.com/office/officeart/2005/8/layout/list1"/>
    <dgm:cxn modelId="{BA70583B-E121-4BB7-B7C7-878C52DB1B52}" srcId="{9F2FC179-4FE0-4D04-A075-5FD8CBF2FC50}" destId="{68F01508-BB31-460C-B707-DBDD9ECF712E}" srcOrd="6" destOrd="0" parTransId="{B88CD2A6-E3AC-4E06-A863-E27234B96206}" sibTransId="{B6120826-12E1-4E67-B686-7B12DA41DFB3}"/>
    <dgm:cxn modelId="{48AE314A-6190-9C4A-AD2A-2E5B552C9D5A}" type="presOf" srcId="{436168FD-7E6F-4B6C-A98D-3893B6AB2141}" destId="{856B66EC-411F-C24C-B68C-FA15B92318FD}" srcOrd="0" destOrd="2" presId="urn:microsoft.com/office/officeart/2005/8/layout/list1"/>
    <dgm:cxn modelId="{96DFE257-4C3A-4836-8142-2F7C6B213E2E}" srcId="{9F2FC179-4FE0-4D04-A075-5FD8CBF2FC50}" destId="{436168FD-7E6F-4B6C-A98D-3893B6AB2141}" srcOrd="2" destOrd="0" parTransId="{977633FB-2837-45AD-A018-5252C07AC976}" sibTransId="{5C4D1FA0-825B-447B-B212-F4C7A1A1D78C}"/>
    <dgm:cxn modelId="{8462CB69-FF36-DD4B-90CA-815BDBCFBBB2}" type="presOf" srcId="{67EE83A1-4627-4502-AB06-799614CFFDE1}" destId="{0572223A-9952-0C43-81B7-196EFCF3FC6C}" srcOrd="0" destOrd="5" presId="urn:microsoft.com/office/officeart/2005/8/layout/list1"/>
    <dgm:cxn modelId="{5BA38F72-7D08-2947-8880-089B2E69FC7D}" type="presOf" srcId="{2FE8D449-39BD-44B7-86EC-B0AA31B3D64A}" destId="{0572223A-9952-0C43-81B7-196EFCF3FC6C}" srcOrd="0" destOrd="2" presId="urn:microsoft.com/office/officeart/2005/8/layout/list1"/>
    <dgm:cxn modelId="{5D302874-0CA6-404A-9DFA-27E9FC3623ED}" srcId="{FCC275A7-50C5-401C-8D3C-C5440F3F9D37}" destId="{2FE8D449-39BD-44B7-86EC-B0AA31B3D64A}" srcOrd="2" destOrd="0" parTransId="{C5B2BF7F-9431-492F-9FFD-710CEC37D708}" sibTransId="{F888D0C0-3F90-4FC2-9F31-9F7B8BA105B6}"/>
    <dgm:cxn modelId="{9A009575-306C-C545-A730-344C797A3770}" type="presOf" srcId="{703010BE-2EFF-453A-9492-1DBC3AC91E5B}" destId="{856B66EC-411F-C24C-B68C-FA15B92318FD}" srcOrd="0" destOrd="1" presId="urn:microsoft.com/office/officeart/2005/8/layout/list1"/>
    <dgm:cxn modelId="{BA1F9476-B744-4ED5-9E78-ED3945FEF70B}" srcId="{FCC275A7-50C5-401C-8D3C-C5440F3F9D37}" destId="{67EE83A1-4627-4502-AB06-799614CFFDE1}" srcOrd="5" destOrd="0" parTransId="{E2856B42-97B3-4B92-A5ED-B8B065BBC8EA}" sibTransId="{ECB94D48-59D1-4EA4-AB8A-41F89C104099}"/>
    <dgm:cxn modelId="{3B7B067A-D52D-41E2-A315-527278F1A35A}" srcId="{9F2FC179-4FE0-4D04-A075-5FD8CBF2FC50}" destId="{703010BE-2EFF-453A-9492-1DBC3AC91E5B}" srcOrd="1" destOrd="0" parTransId="{02A9DB58-EE3E-4AFE-87F5-3050A23D99EC}" sibTransId="{E124EAAE-F09D-4A90-9076-455EAD3AF908}"/>
    <dgm:cxn modelId="{1395F47D-7D5C-4CCA-859A-DB1F6F284F27}" srcId="{9F2FC179-4FE0-4D04-A075-5FD8CBF2FC50}" destId="{558C2579-4C88-4AF9-B477-CF71F704092B}" srcOrd="5" destOrd="0" parTransId="{29D1675C-93FC-4F1F-ACA9-8086F6CC57D1}" sibTransId="{E2888821-CF4C-499C-9FBA-9F2776BA9FC0}"/>
    <dgm:cxn modelId="{2306D089-06D5-E446-80A8-877C82A3B698}" type="presOf" srcId="{558C2579-4C88-4AF9-B477-CF71F704092B}" destId="{856B66EC-411F-C24C-B68C-FA15B92318FD}" srcOrd="0" destOrd="5" presId="urn:microsoft.com/office/officeart/2005/8/layout/list1"/>
    <dgm:cxn modelId="{A941FA8D-DB66-4A42-837A-D4800708962E}" srcId="{FCC275A7-50C5-401C-8D3C-C5440F3F9D37}" destId="{FC8AF329-09C9-41AE-B787-F04EDFF45212}" srcOrd="6" destOrd="0" parTransId="{6FDFD948-6E72-4BCD-92AC-90E54BF7356C}" sibTransId="{DC27479B-CBEF-4146-BCD1-FB9BEE084645}"/>
    <dgm:cxn modelId="{52EF4592-54A7-458C-BF6D-A1BA68010E39}" srcId="{9F2FC179-4FE0-4D04-A075-5FD8CBF2FC50}" destId="{142EC332-AC23-454B-8279-D420BEB255CF}" srcOrd="3" destOrd="0" parTransId="{09E06857-3F67-4F72-978A-77D749B9C475}" sibTransId="{F8F5B7C6-8631-4A37-9C9B-5362DE044AE5}"/>
    <dgm:cxn modelId="{3D662A99-586E-43AD-997A-945CEFB737DC}" srcId="{FCC275A7-50C5-401C-8D3C-C5440F3F9D37}" destId="{2BCA03D0-E943-419C-A88E-3336283613F8}" srcOrd="1" destOrd="0" parTransId="{AD0A6BA2-8247-447A-A52A-9029FC0193CB}" sibTransId="{89BB1F3E-3E69-487A-A598-F04D9FA40FE1}"/>
    <dgm:cxn modelId="{417103A1-35C6-4933-8839-5882FB633A9F}" srcId="{CA0134EC-00B3-4D51-8570-DA80E82C0798}" destId="{FCC275A7-50C5-401C-8D3C-C5440F3F9D37}" srcOrd="1" destOrd="0" parTransId="{561E1194-7A37-4C9A-B663-53E6BF0D9E30}" sibTransId="{237DF460-0522-43AC-97C4-457B7B06D261}"/>
    <dgm:cxn modelId="{2B6D5AA1-DF84-45ED-9072-ED793A8FE254}" srcId="{FCC275A7-50C5-401C-8D3C-C5440F3F9D37}" destId="{04F26AC6-E352-4A75-A124-61CAB43B9C71}" srcOrd="3" destOrd="0" parTransId="{C1395CAE-3627-4EEA-9AF6-038BB430A512}" sibTransId="{FFF26D3B-B51E-45F7-B439-9C6671483959}"/>
    <dgm:cxn modelId="{548DECA1-2B2A-0D43-9AF8-80C5EC0F1358}" type="presOf" srcId="{CA0134EC-00B3-4D51-8570-DA80E82C0798}" destId="{7F95E4AF-6D0E-D049-A6A8-5F4E01E6B5AA}" srcOrd="0" destOrd="0" presId="urn:microsoft.com/office/officeart/2005/8/layout/list1"/>
    <dgm:cxn modelId="{393948A7-4EE4-43C7-93F5-51ED5B7AFF17}" srcId="{9F2FC179-4FE0-4D04-A075-5FD8CBF2FC50}" destId="{30030576-049B-4823-A41F-56B377B96ECF}" srcOrd="0" destOrd="0" parTransId="{4BE02884-9BA4-412E-BA43-A5809D5D083F}" sibTransId="{C02F3274-45BF-4574-8DB7-D390208AF429}"/>
    <dgm:cxn modelId="{C0E57AB2-4190-FE4D-B607-F6A7D2A0682E}" type="presOf" srcId="{04F26AC6-E352-4A75-A124-61CAB43B9C71}" destId="{0572223A-9952-0C43-81B7-196EFCF3FC6C}" srcOrd="0" destOrd="3" presId="urn:microsoft.com/office/officeart/2005/8/layout/list1"/>
    <dgm:cxn modelId="{7347FFB2-3A52-47E0-9FA6-0CDF75DB5988}" srcId="{CA0134EC-00B3-4D51-8570-DA80E82C0798}" destId="{9F2FC179-4FE0-4D04-A075-5FD8CBF2FC50}" srcOrd="0" destOrd="0" parTransId="{2195733E-2AC9-49C7-9503-8E54B0C9D795}" sibTransId="{33C3CF61-95CF-4F15-A031-534472393588}"/>
    <dgm:cxn modelId="{2A4BDABA-84AC-BD42-9267-63A1B736ED4E}" type="presOf" srcId="{FCC275A7-50C5-401C-8D3C-C5440F3F9D37}" destId="{482B7BAC-536C-0A4E-ADE3-150F55DEA472}" srcOrd="0" destOrd="0" presId="urn:microsoft.com/office/officeart/2005/8/layout/list1"/>
    <dgm:cxn modelId="{FCD010C7-6B36-AE4B-9AE9-76EEDD91495D}" type="presOf" srcId="{9F2FC179-4FE0-4D04-A075-5FD8CBF2FC50}" destId="{A74E76CD-6082-9846-9142-E197DFC6B004}" srcOrd="1" destOrd="0" presId="urn:microsoft.com/office/officeart/2005/8/layout/list1"/>
    <dgm:cxn modelId="{6E08F3CD-B20B-1544-9CF2-ABB523509825}" type="presOf" srcId="{2D646F50-3FE0-410C-A7AE-B868A016A0CA}" destId="{0572223A-9952-0C43-81B7-196EFCF3FC6C}" srcOrd="0" destOrd="0" presId="urn:microsoft.com/office/officeart/2005/8/layout/list1"/>
    <dgm:cxn modelId="{8F3BFDCE-C961-D941-83B5-9CCA909F6049}" type="presOf" srcId="{FC8AF329-09C9-41AE-B787-F04EDFF45212}" destId="{0572223A-9952-0C43-81B7-196EFCF3FC6C}" srcOrd="0" destOrd="6" presId="urn:microsoft.com/office/officeart/2005/8/layout/list1"/>
    <dgm:cxn modelId="{EE2C99D3-0C83-3C4E-9C9D-E27D88F9C9F3}" type="presOf" srcId="{30030576-049B-4823-A41F-56B377B96ECF}" destId="{856B66EC-411F-C24C-B68C-FA15B92318FD}" srcOrd="0" destOrd="0" presId="urn:microsoft.com/office/officeart/2005/8/layout/list1"/>
    <dgm:cxn modelId="{91E3ADD8-EEC1-3A44-95F9-DCA3E7F73EB4}" type="presOf" srcId="{142EC332-AC23-454B-8279-D420BEB255CF}" destId="{856B66EC-411F-C24C-B68C-FA15B92318FD}" srcOrd="0" destOrd="3" presId="urn:microsoft.com/office/officeart/2005/8/layout/list1"/>
    <dgm:cxn modelId="{144BD7DC-939D-F342-BD41-8E40A86E671D}" type="presOf" srcId="{A591FB59-C869-4963-95F7-CF3F409A2A26}" destId="{0572223A-9952-0C43-81B7-196EFCF3FC6C}" srcOrd="0" destOrd="7" presId="urn:microsoft.com/office/officeart/2005/8/layout/list1"/>
    <dgm:cxn modelId="{56D206DF-7CAA-4F48-9781-D696644CBBE2}" srcId="{FCC275A7-50C5-401C-8D3C-C5440F3F9D37}" destId="{DEC54D98-1C8B-4A83-927F-4CAC26E87CED}" srcOrd="4" destOrd="0" parTransId="{1F02F4C0-70B6-41EB-8C65-E58145EC85E8}" sibTransId="{9624C0CE-96E8-4773-98F5-022B5C4F4736}"/>
    <dgm:cxn modelId="{BE5714DF-B6EC-8742-9A89-DAB088B4FD1F}" type="presOf" srcId="{9F2FC179-4FE0-4D04-A075-5FD8CBF2FC50}" destId="{2883A90D-DC0A-B745-8521-CFE2178BB858}" srcOrd="0" destOrd="0" presId="urn:microsoft.com/office/officeart/2005/8/layout/list1"/>
    <dgm:cxn modelId="{DF8063E6-D1A8-E247-8F33-DFE7DBF7BD09}" type="presOf" srcId="{68F01508-BB31-460C-B707-DBDD9ECF712E}" destId="{856B66EC-411F-C24C-B68C-FA15B92318FD}" srcOrd="0" destOrd="6" presId="urn:microsoft.com/office/officeart/2005/8/layout/list1"/>
    <dgm:cxn modelId="{F63723E8-097D-45A8-8940-FF42BD4D726C}" srcId="{FCC275A7-50C5-401C-8D3C-C5440F3F9D37}" destId="{2D646F50-3FE0-410C-A7AE-B868A016A0CA}" srcOrd="0" destOrd="0" parTransId="{4761786B-CD70-4D0A-83D7-EBC6F7DE1442}" sibTransId="{8C946B8C-EB00-44DE-B5B9-CCAEE005A762}"/>
    <dgm:cxn modelId="{C40371EB-62C0-4611-B42F-3F9F2104E7E8}" srcId="{9F2FC179-4FE0-4D04-A075-5FD8CBF2FC50}" destId="{2D8DD815-A32D-4921-818E-680899F06E11}" srcOrd="4" destOrd="0" parTransId="{E29B6E6F-18EE-43A6-AE00-1ED498CE7CC2}" sibTransId="{AF9335FE-EA54-4568-8698-C24775651267}"/>
    <dgm:cxn modelId="{B95597FA-78A4-0E41-A5DB-FA28ED839AA3}" type="presParOf" srcId="{7F95E4AF-6D0E-D049-A6A8-5F4E01E6B5AA}" destId="{DDE46000-DFAD-F148-ABFA-EC9165FD56DA}" srcOrd="0" destOrd="0" presId="urn:microsoft.com/office/officeart/2005/8/layout/list1"/>
    <dgm:cxn modelId="{BC41B37E-4CD9-7845-ACBA-9EE05AC7AD74}" type="presParOf" srcId="{DDE46000-DFAD-F148-ABFA-EC9165FD56DA}" destId="{2883A90D-DC0A-B745-8521-CFE2178BB858}" srcOrd="0" destOrd="0" presId="urn:microsoft.com/office/officeart/2005/8/layout/list1"/>
    <dgm:cxn modelId="{A484C6F0-9F91-B740-AF2F-46A175C8FD7F}" type="presParOf" srcId="{DDE46000-DFAD-F148-ABFA-EC9165FD56DA}" destId="{A74E76CD-6082-9846-9142-E197DFC6B004}" srcOrd="1" destOrd="0" presId="urn:microsoft.com/office/officeart/2005/8/layout/list1"/>
    <dgm:cxn modelId="{F493ABA9-DA31-6949-A3DC-FE66B078BFD2}" type="presParOf" srcId="{7F95E4AF-6D0E-D049-A6A8-5F4E01E6B5AA}" destId="{1BBCA36D-ABAC-1B41-93A7-F53CCA72CE84}" srcOrd="1" destOrd="0" presId="urn:microsoft.com/office/officeart/2005/8/layout/list1"/>
    <dgm:cxn modelId="{9E6ED8AA-540A-3343-9287-F579CA48035E}" type="presParOf" srcId="{7F95E4AF-6D0E-D049-A6A8-5F4E01E6B5AA}" destId="{856B66EC-411F-C24C-B68C-FA15B92318FD}" srcOrd="2" destOrd="0" presId="urn:microsoft.com/office/officeart/2005/8/layout/list1"/>
    <dgm:cxn modelId="{69292F98-E4FD-ED43-8C27-442AA0366A72}" type="presParOf" srcId="{7F95E4AF-6D0E-D049-A6A8-5F4E01E6B5AA}" destId="{51F2B4A9-FBDA-0540-94E8-F7D92783F6D5}" srcOrd="3" destOrd="0" presId="urn:microsoft.com/office/officeart/2005/8/layout/list1"/>
    <dgm:cxn modelId="{D2DBB765-D7A5-A54A-8863-63B122B6259C}" type="presParOf" srcId="{7F95E4AF-6D0E-D049-A6A8-5F4E01E6B5AA}" destId="{A8F5BD17-79FD-3044-B28E-34D7D721951E}" srcOrd="4" destOrd="0" presId="urn:microsoft.com/office/officeart/2005/8/layout/list1"/>
    <dgm:cxn modelId="{532F3630-EA2E-A14D-B1E8-253C9B409CCB}" type="presParOf" srcId="{A8F5BD17-79FD-3044-B28E-34D7D721951E}" destId="{482B7BAC-536C-0A4E-ADE3-150F55DEA472}" srcOrd="0" destOrd="0" presId="urn:microsoft.com/office/officeart/2005/8/layout/list1"/>
    <dgm:cxn modelId="{005D20A4-C6B1-C549-85B7-9E752DB08BC5}" type="presParOf" srcId="{A8F5BD17-79FD-3044-B28E-34D7D721951E}" destId="{A0090CDD-BEE1-D746-93DE-46B014E6D2F1}" srcOrd="1" destOrd="0" presId="urn:microsoft.com/office/officeart/2005/8/layout/list1"/>
    <dgm:cxn modelId="{036B453B-D01A-3249-9273-ABC7D501F576}" type="presParOf" srcId="{7F95E4AF-6D0E-D049-A6A8-5F4E01E6B5AA}" destId="{A37810AC-0A7B-BA4C-B093-7E3CFD9BB3E7}" srcOrd="5" destOrd="0" presId="urn:microsoft.com/office/officeart/2005/8/layout/list1"/>
    <dgm:cxn modelId="{1CAE8726-06E5-AB47-8EA8-93E99F4C9ED1}" type="presParOf" srcId="{7F95E4AF-6D0E-D049-A6A8-5F4E01E6B5AA}" destId="{0572223A-9952-0C43-81B7-196EFCF3FC6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49AFC6-7AD2-A94F-8359-7CE84205BE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24158F-90B2-2F40-BF54-E54115706955}">
      <dgm:prSet/>
      <dgm:spPr/>
      <dgm:t>
        <a:bodyPr/>
        <a:lstStyle/>
        <a:p>
          <a:r>
            <a:rPr lang="en-US" b="1"/>
            <a:t>III. Environmental Rights</a:t>
          </a:r>
          <a:r>
            <a:rPr lang="en-US"/>
            <a:t>	</a:t>
          </a:r>
        </a:p>
      </dgm:t>
    </dgm:pt>
    <dgm:pt modelId="{07183C50-FF2B-554A-A56E-A8DA4BA25955}" type="parTrans" cxnId="{E63A01CE-19D7-6441-983A-5798A982B5A2}">
      <dgm:prSet/>
      <dgm:spPr/>
      <dgm:t>
        <a:bodyPr/>
        <a:lstStyle/>
        <a:p>
          <a:endParaRPr lang="en-US"/>
        </a:p>
      </dgm:t>
    </dgm:pt>
    <dgm:pt modelId="{E6220557-AB2C-604D-8CB8-337438301D52}" type="sibTrans" cxnId="{E63A01CE-19D7-6441-983A-5798A982B5A2}">
      <dgm:prSet/>
      <dgm:spPr/>
      <dgm:t>
        <a:bodyPr/>
        <a:lstStyle/>
        <a:p>
          <a:endParaRPr lang="en-US"/>
        </a:p>
      </dgm:t>
    </dgm:pt>
    <dgm:pt modelId="{411CE677-F5C4-C149-8A28-B907C45717C3}">
      <dgm:prSet/>
      <dgm:spPr/>
      <dgm:t>
        <a:bodyPr/>
        <a:lstStyle/>
        <a:p>
          <a:r>
            <a:rPr lang="en-US"/>
            <a:t>1. Pollution Prevention and Control	</a:t>
          </a:r>
        </a:p>
      </dgm:t>
    </dgm:pt>
    <dgm:pt modelId="{C91287A7-C3E0-3C44-9E63-0528D0E5EED4}" type="parTrans" cxnId="{67F1344A-8ED2-D54C-B9AC-77ED6BF69129}">
      <dgm:prSet/>
      <dgm:spPr/>
      <dgm:t>
        <a:bodyPr/>
        <a:lstStyle/>
        <a:p>
          <a:endParaRPr lang="en-US"/>
        </a:p>
      </dgm:t>
    </dgm:pt>
    <dgm:pt modelId="{8D30CE90-C947-004E-A7BF-FB449CB2E12E}" type="sibTrans" cxnId="{67F1344A-8ED2-D54C-B9AC-77ED6BF69129}">
      <dgm:prSet/>
      <dgm:spPr/>
      <dgm:t>
        <a:bodyPr/>
        <a:lstStyle/>
        <a:p>
          <a:endParaRPr lang="en-US"/>
        </a:p>
      </dgm:t>
    </dgm:pt>
    <dgm:pt modelId="{BAEEC533-AB43-974D-8E80-170A04EE398F}">
      <dgm:prSet/>
      <dgm:spPr/>
      <dgm:t>
        <a:bodyPr/>
        <a:lstStyle/>
        <a:p>
          <a:r>
            <a:rPr lang="en-US"/>
            <a:t>2. Eco-Environmental Information Disclosure	</a:t>
          </a:r>
        </a:p>
      </dgm:t>
    </dgm:pt>
    <dgm:pt modelId="{2FB0FE8C-BF88-3544-9222-204941D83D7F}" type="parTrans" cxnId="{1FCEE322-48D4-7944-90E4-E9DCDBEAEA22}">
      <dgm:prSet/>
      <dgm:spPr/>
      <dgm:t>
        <a:bodyPr/>
        <a:lstStyle/>
        <a:p>
          <a:endParaRPr lang="en-US"/>
        </a:p>
      </dgm:t>
    </dgm:pt>
    <dgm:pt modelId="{646D1C66-7BE4-7D44-B265-6EE8A6ABD688}" type="sibTrans" cxnId="{1FCEE322-48D4-7944-90E4-E9DCDBEAEA22}">
      <dgm:prSet/>
      <dgm:spPr/>
      <dgm:t>
        <a:bodyPr/>
        <a:lstStyle/>
        <a:p>
          <a:endParaRPr lang="en-US"/>
        </a:p>
      </dgm:t>
    </dgm:pt>
    <dgm:pt modelId="{318DEA70-991C-B74E-980E-B9967ED87FB2}">
      <dgm:prSet/>
      <dgm:spPr/>
      <dgm:t>
        <a:bodyPr/>
        <a:lstStyle/>
        <a:p>
          <a:r>
            <a:rPr lang="en-US"/>
            <a:t>3. Public Participation in Environmental Decision-Making	</a:t>
          </a:r>
        </a:p>
      </dgm:t>
    </dgm:pt>
    <dgm:pt modelId="{583B40BA-1B1A-0643-AEF0-DF56F59DCFE0}" type="parTrans" cxnId="{7D35829D-EE81-3C4E-B51E-1C108EAB20E8}">
      <dgm:prSet/>
      <dgm:spPr/>
      <dgm:t>
        <a:bodyPr/>
        <a:lstStyle/>
        <a:p>
          <a:endParaRPr lang="en-US"/>
        </a:p>
      </dgm:t>
    </dgm:pt>
    <dgm:pt modelId="{3F09CB14-E40F-0C4B-8D0D-98D78DC0B0D1}" type="sibTrans" cxnId="{7D35829D-EE81-3C4E-B51E-1C108EAB20E8}">
      <dgm:prSet/>
      <dgm:spPr/>
      <dgm:t>
        <a:bodyPr/>
        <a:lstStyle/>
        <a:p>
          <a:endParaRPr lang="en-US"/>
        </a:p>
      </dgm:t>
    </dgm:pt>
    <dgm:pt modelId="{F6165229-B4C3-764F-B991-5E077F29E345}">
      <dgm:prSet/>
      <dgm:spPr/>
      <dgm:t>
        <a:bodyPr/>
        <a:lstStyle/>
        <a:p>
          <a:r>
            <a:rPr lang="en-US"/>
            <a:t>4. Public Interest Environmental Litigation and Eco-Environmental Damage Compensation	</a:t>
          </a:r>
        </a:p>
      </dgm:t>
    </dgm:pt>
    <dgm:pt modelId="{07EB4EB1-C410-1F4F-B89F-016BF1C288D7}" type="parTrans" cxnId="{62B6BF50-4579-B242-8942-0827610A538C}">
      <dgm:prSet/>
      <dgm:spPr/>
      <dgm:t>
        <a:bodyPr/>
        <a:lstStyle/>
        <a:p>
          <a:endParaRPr lang="en-US"/>
        </a:p>
      </dgm:t>
    </dgm:pt>
    <dgm:pt modelId="{6056CCDA-87A2-DB45-B02A-415E868D8F29}" type="sibTrans" cxnId="{62B6BF50-4579-B242-8942-0827610A538C}">
      <dgm:prSet/>
      <dgm:spPr/>
      <dgm:t>
        <a:bodyPr/>
        <a:lstStyle/>
        <a:p>
          <a:endParaRPr lang="en-US"/>
        </a:p>
      </dgm:t>
    </dgm:pt>
    <dgm:pt modelId="{1214E497-C1F0-1A4A-B9D3-F7D42C1DC755}">
      <dgm:prSet/>
      <dgm:spPr/>
      <dgm:t>
        <a:bodyPr/>
        <a:lstStyle/>
        <a:p>
          <a:r>
            <a:rPr lang="en-US" dirty="0"/>
            <a:t>5. Territorial Eco-Environmental Restoration and Protection</a:t>
          </a:r>
        </a:p>
      </dgm:t>
    </dgm:pt>
    <dgm:pt modelId="{80D9D7B4-6483-DB41-9D87-601361001675}" type="parTrans" cxnId="{B8344945-7B6A-DE4F-B106-E16511C7C5F5}">
      <dgm:prSet/>
      <dgm:spPr/>
      <dgm:t>
        <a:bodyPr/>
        <a:lstStyle/>
        <a:p>
          <a:endParaRPr lang="en-US"/>
        </a:p>
      </dgm:t>
    </dgm:pt>
    <dgm:pt modelId="{32D82A8E-C69E-E94E-A9A2-7D3F03F2F72B}" type="sibTrans" cxnId="{B8344945-7B6A-DE4F-B106-E16511C7C5F5}">
      <dgm:prSet/>
      <dgm:spPr/>
      <dgm:t>
        <a:bodyPr/>
        <a:lstStyle/>
        <a:p>
          <a:endParaRPr lang="en-US"/>
        </a:p>
      </dgm:t>
    </dgm:pt>
    <dgm:pt modelId="{46CAB2E6-2AC6-F549-91F5-6340F012DED2}">
      <dgm:prSet/>
      <dgm:spPr/>
      <dgm:t>
        <a:bodyPr/>
        <a:lstStyle/>
        <a:p>
          <a:r>
            <a:rPr lang="en-US"/>
            <a:t>6. Response to Climate Change	</a:t>
          </a:r>
        </a:p>
      </dgm:t>
    </dgm:pt>
    <dgm:pt modelId="{913AE17F-EB0C-7C4F-B1C9-DA8D2F589E36}" type="parTrans" cxnId="{9FF463DE-7258-784D-A409-47B997213081}">
      <dgm:prSet/>
      <dgm:spPr/>
      <dgm:t>
        <a:bodyPr/>
        <a:lstStyle/>
        <a:p>
          <a:endParaRPr lang="en-US"/>
        </a:p>
      </dgm:t>
    </dgm:pt>
    <dgm:pt modelId="{BA8E92E7-8226-D642-8BBE-F57C13E7436A}" type="sibTrans" cxnId="{9FF463DE-7258-784D-A409-47B997213081}">
      <dgm:prSet/>
      <dgm:spPr/>
      <dgm:t>
        <a:bodyPr/>
        <a:lstStyle/>
        <a:p>
          <a:endParaRPr lang="en-US"/>
        </a:p>
      </dgm:t>
    </dgm:pt>
    <dgm:pt modelId="{AC7BC0FA-D696-0C4D-B99A-DFFBD4E38E71}">
      <dgm:prSet/>
      <dgm:spPr/>
      <dgm:t>
        <a:bodyPr/>
        <a:lstStyle/>
        <a:p>
          <a:r>
            <a:rPr lang="en-US" b="1"/>
            <a:t>IV. Protecting the Rights of Particular Groups</a:t>
          </a:r>
          <a:r>
            <a:rPr lang="en-US"/>
            <a:t>	</a:t>
          </a:r>
        </a:p>
      </dgm:t>
    </dgm:pt>
    <dgm:pt modelId="{A285C598-E9ED-E748-8633-27F8A0934894}" type="parTrans" cxnId="{A3F6EF10-0984-514C-82A8-5A176918CA30}">
      <dgm:prSet/>
      <dgm:spPr/>
      <dgm:t>
        <a:bodyPr/>
        <a:lstStyle/>
        <a:p>
          <a:endParaRPr lang="en-US"/>
        </a:p>
      </dgm:t>
    </dgm:pt>
    <dgm:pt modelId="{C7DB1A96-90B9-DB4C-9A94-1BEF28B2C3DF}" type="sibTrans" cxnId="{A3F6EF10-0984-514C-82A8-5A176918CA30}">
      <dgm:prSet/>
      <dgm:spPr/>
      <dgm:t>
        <a:bodyPr/>
        <a:lstStyle/>
        <a:p>
          <a:endParaRPr lang="en-US"/>
        </a:p>
      </dgm:t>
    </dgm:pt>
    <dgm:pt modelId="{3B5D66E7-5D68-784C-8315-553A75751845}">
      <dgm:prSet/>
      <dgm:spPr/>
      <dgm:t>
        <a:bodyPr/>
        <a:lstStyle/>
        <a:p>
          <a:r>
            <a:rPr lang="en-US"/>
            <a:t>1. Rights of Ethnic Minority Groups	</a:t>
          </a:r>
        </a:p>
      </dgm:t>
    </dgm:pt>
    <dgm:pt modelId="{3EF179B2-0ECE-D940-909E-7E614A148290}" type="parTrans" cxnId="{C78A0AB0-CDB1-4B41-AB40-E44B6ACF2C3D}">
      <dgm:prSet/>
      <dgm:spPr/>
      <dgm:t>
        <a:bodyPr/>
        <a:lstStyle/>
        <a:p>
          <a:endParaRPr lang="en-US"/>
        </a:p>
      </dgm:t>
    </dgm:pt>
    <dgm:pt modelId="{4E1ABFF4-8ABD-3B4C-9466-43BA3D294876}" type="sibTrans" cxnId="{C78A0AB0-CDB1-4B41-AB40-E44B6ACF2C3D}">
      <dgm:prSet/>
      <dgm:spPr/>
      <dgm:t>
        <a:bodyPr/>
        <a:lstStyle/>
        <a:p>
          <a:endParaRPr lang="en-US"/>
        </a:p>
      </dgm:t>
    </dgm:pt>
    <dgm:pt modelId="{32695916-66ED-294E-988F-5142C03432FE}">
      <dgm:prSet/>
      <dgm:spPr/>
      <dgm:t>
        <a:bodyPr/>
        <a:lstStyle/>
        <a:p>
          <a:r>
            <a:rPr lang="en-US"/>
            <a:t>2. Women’s Rights	</a:t>
          </a:r>
        </a:p>
      </dgm:t>
    </dgm:pt>
    <dgm:pt modelId="{AB039B79-4DE1-D044-BBBF-6D8E0720A641}" type="parTrans" cxnId="{EE23B13B-4A0F-6B4D-B7A0-DC958B742E35}">
      <dgm:prSet/>
      <dgm:spPr/>
      <dgm:t>
        <a:bodyPr/>
        <a:lstStyle/>
        <a:p>
          <a:endParaRPr lang="en-US"/>
        </a:p>
      </dgm:t>
    </dgm:pt>
    <dgm:pt modelId="{DAC47B74-1218-4C42-9FCF-3250D5CFC9C7}" type="sibTrans" cxnId="{EE23B13B-4A0F-6B4D-B7A0-DC958B742E35}">
      <dgm:prSet/>
      <dgm:spPr/>
      <dgm:t>
        <a:bodyPr/>
        <a:lstStyle/>
        <a:p>
          <a:endParaRPr lang="en-US"/>
        </a:p>
      </dgm:t>
    </dgm:pt>
    <dgm:pt modelId="{4667797B-7671-C640-8048-D97D8B6CDC79}">
      <dgm:prSet/>
      <dgm:spPr/>
      <dgm:t>
        <a:bodyPr/>
        <a:lstStyle/>
        <a:p>
          <a:r>
            <a:rPr lang="en-US"/>
            <a:t>3. Children’s Rights	</a:t>
          </a:r>
        </a:p>
      </dgm:t>
    </dgm:pt>
    <dgm:pt modelId="{0167F9AE-7C2A-2B44-BA2E-48E5386B7778}" type="parTrans" cxnId="{6CC8465A-0F46-CC4C-BC48-4F8D42B86AF4}">
      <dgm:prSet/>
      <dgm:spPr/>
      <dgm:t>
        <a:bodyPr/>
        <a:lstStyle/>
        <a:p>
          <a:endParaRPr lang="en-US"/>
        </a:p>
      </dgm:t>
    </dgm:pt>
    <dgm:pt modelId="{686A3A5E-F0DD-A44B-946D-6CDCB77A21F3}" type="sibTrans" cxnId="{6CC8465A-0F46-CC4C-BC48-4F8D42B86AF4}">
      <dgm:prSet/>
      <dgm:spPr/>
      <dgm:t>
        <a:bodyPr/>
        <a:lstStyle/>
        <a:p>
          <a:endParaRPr lang="en-US"/>
        </a:p>
      </dgm:t>
    </dgm:pt>
    <dgm:pt modelId="{14B7BF24-B6FF-0543-90B1-1DB28EE81602}">
      <dgm:prSet/>
      <dgm:spPr/>
      <dgm:t>
        <a:bodyPr/>
        <a:lstStyle/>
        <a:p>
          <a:r>
            <a:rPr lang="en-US"/>
            <a:t>4. Rights of the Elderly	</a:t>
          </a:r>
        </a:p>
      </dgm:t>
    </dgm:pt>
    <dgm:pt modelId="{1DBA17F1-3629-E44A-9144-CF7E7F79DEA6}" type="parTrans" cxnId="{8BCD7101-8FE2-444D-8099-FF9E4E3C7DBE}">
      <dgm:prSet/>
      <dgm:spPr/>
      <dgm:t>
        <a:bodyPr/>
        <a:lstStyle/>
        <a:p>
          <a:endParaRPr lang="en-US"/>
        </a:p>
      </dgm:t>
    </dgm:pt>
    <dgm:pt modelId="{2D7FDE16-9711-1840-AA4C-91EFCA16A3B6}" type="sibTrans" cxnId="{8BCD7101-8FE2-444D-8099-FF9E4E3C7DBE}">
      <dgm:prSet/>
      <dgm:spPr/>
      <dgm:t>
        <a:bodyPr/>
        <a:lstStyle/>
        <a:p>
          <a:endParaRPr lang="en-US"/>
        </a:p>
      </dgm:t>
    </dgm:pt>
    <dgm:pt modelId="{F0C7A13C-6B78-454A-BA35-578ED4FBBB76}">
      <dgm:prSet/>
      <dgm:spPr/>
      <dgm:t>
        <a:bodyPr/>
        <a:lstStyle/>
        <a:p>
          <a:r>
            <a:rPr lang="en-US"/>
            <a:t>5. Rights of Persons with Disabilities</a:t>
          </a:r>
        </a:p>
      </dgm:t>
    </dgm:pt>
    <dgm:pt modelId="{D7FEBE92-9CA0-1148-8EA4-F8945E4AD81F}" type="parTrans" cxnId="{166B360F-9B41-3B47-BE4A-FA65692A89C0}">
      <dgm:prSet/>
      <dgm:spPr/>
      <dgm:t>
        <a:bodyPr/>
        <a:lstStyle/>
        <a:p>
          <a:endParaRPr lang="en-US"/>
        </a:p>
      </dgm:t>
    </dgm:pt>
    <dgm:pt modelId="{770A72DE-82D9-E24C-9355-B9A5298FBFDD}" type="sibTrans" cxnId="{166B360F-9B41-3B47-BE4A-FA65692A89C0}">
      <dgm:prSet/>
      <dgm:spPr/>
      <dgm:t>
        <a:bodyPr/>
        <a:lstStyle/>
        <a:p>
          <a:endParaRPr lang="en-US"/>
        </a:p>
      </dgm:t>
    </dgm:pt>
    <dgm:pt modelId="{E85DDCFB-4A12-444B-A912-013C977FAD76}" type="pres">
      <dgm:prSet presAssocID="{3149AFC6-7AD2-A94F-8359-7CE84205BE05}" presName="linear" presStyleCnt="0">
        <dgm:presLayoutVars>
          <dgm:animLvl val="lvl"/>
          <dgm:resizeHandles val="exact"/>
        </dgm:presLayoutVars>
      </dgm:prSet>
      <dgm:spPr/>
    </dgm:pt>
    <dgm:pt modelId="{420A512F-3E39-5A41-8658-408D6EB972CA}" type="pres">
      <dgm:prSet presAssocID="{1324158F-90B2-2F40-BF54-E54115706955}" presName="parentText" presStyleLbl="node1" presStyleIdx="0" presStyleCnt="2">
        <dgm:presLayoutVars>
          <dgm:chMax val="0"/>
          <dgm:bulletEnabled val="1"/>
        </dgm:presLayoutVars>
      </dgm:prSet>
      <dgm:spPr/>
    </dgm:pt>
    <dgm:pt modelId="{FEF97579-AB3B-684F-9CD6-D80A564E8881}" type="pres">
      <dgm:prSet presAssocID="{1324158F-90B2-2F40-BF54-E54115706955}" presName="childText" presStyleLbl="revTx" presStyleIdx="0" presStyleCnt="2">
        <dgm:presLayoutVars>
          <dgm:bulletEnabled val="1"/>
        </dgm:presLayoutVars>
      </dgm:prSet>
      <dgm:spPr/>
    </dgm:pt>
    <dgm:pt modelId="{533513D5-EBC4-1341-86CE-3D12CC36FC3F}" type="pres">
      <dgm:prSet presAssocID="{AC7BC0FA-D696-0C4D-B99A-DFFBD4E38E71}" presName="parentText" presStyleLbl="node1" presStyleIdx="1" presStyleCnt="2">
        <dgm:presLayoutVars>
          <dgm:chMax val="0"/>
          <dgm:bulletEnabled val="1"/>
        </dgm:presLayoutVars>
      </dgm:prSet>
      <dgm:spPr/>
    </dgm:pt>
    <dgm:pt modelId="{97FCF879-AAF8-5942-8594-B8FA93C5F7D8}" type="pres">
      <dgm:prSet presAssocID="{AC7BC0FA-D696-0C4D-B99A-DFFBD4E38E71}" presName="childText" presStyleLbl="revTx" presStyleIdx="1" presStyleCnt="2">
        <dgm:presLayoutVars>
          <dgm:bulletEnabled val="1"/>
        </dgm:presLayoutVars>
      </dgm:prSet>
      <dgm:spPr/>
    </dgm:pt>
  </dgm:ptLst>
  <dgm:cxnLst>
    <dgm:cxn modelId="{8BCD7101-8FE2-444D-8099-FF9E4E3C7DBE}" srcId="{AC7BC0FA-D696-0C4D-B99A-DFFBD4E38E71}" destId="{14B7BF24-B6FF-0543-90B1-1DB28EE81602}" srcOrd="3" destOrd="0" parTransId="{1DBA17F1-3629-E44A-9144-CF7E7F79DEA6}" sibTransId="{2D7FDE16-9711-1840-AA4C-91EFCA16A3B6}"/>
    <dgm:cxn modelId="{762C1A07-0C7E-2B4A-807A-32E1205B8C74}" type="presOf" srcId="{3149AFC6-7AD2-A94F-8359-7CE84205BE05}" destId="{E85DDCFB-4A12-444B-A912-013C977FAD76}" srcOrd="0" destOrd="0" presId="urn:microsoft.com/office/officeart/2005/8/layout/vList2"/>
    <dgm:cxn modelId="{166B360F-9B41-3B47-BE4A-FA65692A89C0}" srcId="{AC7BC0FA-D696-0C4D-B99A-DFFBD4E38E71}" destId="{F0C7A13C-6B78-454A-BA35-578ED4FBBB76}" srcOrd="4" destOrd="0" parTransId="{D7FEBE92-9CA0-1148-8EA4-F8945E4AD81F}" sibTransId="{770A72DE-82D9-E24C-9355-B9A5298FBFDD}"/>
    <dgm:cxn modelId="{A3F6EF10-0984-514C-82A8-5A176918CA30}" srcId="{3149AFC6-7AD2-A94F-8359-7CE84205BE05}" destId="{AC7BC0FA-D696-0C4D-B99A-DFFBD4E38E71}" srcOrd="1" destOrd="0" parTransId="{A285C598-E9ED-E748-8633-27F8A0934894}" sibTransId="{C7DB1A96-90B9-DB4C-9A94-1BEF28B2C3DF}"/>
    <dgm:cxn modelId="{1FCEE322-48D4-7944-90E4-E9DCDBEAEA22}" srcId="{1324158F-90B2-2F40-BF54-E54115706955}" destId="{BAEEC533-AB43-974D-8E80-170A04EE398F}" srcOrd="1" destOrd="0" parTransId="{2FB0FE8C-BF88-3544-9222-204941D83D7F}" sibTransId="{646D1C66-7BE4-7D44-B265-6EE8A6ABD688}"/>
    <dgm:cxn modelId="{4F2EC42C-9D5C-DF4C-A400-1021B3BE35A1}" type="presOf" srcId="{1324158F-90B2-2F40-BF54-E54115706955}" destId="{420A512F-3E39-5A41-8658-408D6EB972CA}" srcOrd="0" destOrd="0" presId="urn:microsoft.com/office/officeart/2005/8/layout/vList2"/>
    <dgm:cxn modelId="{EE23B13B-4A0F-6B4D-B7A0-DC958B742E35}" srcId="{AC7BC0FA-D696-0C4D-B99A-DFFBD4E38E71}" destId="{32695916-66ED-294E-988F-5142C03432FE}" srcOrd="1" destOrd="0" parTransId="{AB039B79-4DE1-D044-BBBF-6D8E0720A641}" sibTransId="{DAC47B74-1218-4C42-9FCF-3250D5CFC9C7}"/>
    <dgm:cxn modelId="{B8344945-7B6A-DE4F-B106-E16511C7C5F5}" srcId="{1324158F-90B2-2F40-BF54-E54115706955}" destId="{1214E497-C1F0-1A4A-B9D3-F7D42C1DC755}" srcOrd="4" destOrd="0" parTransId="{80D9D7B4-6483-DB41-9D87-601361001675}" sibTransId="{32D82A8E-C69E-E94E-A9A2-7D3F03F2F72B}"/>
    <dgm:cxn modelId="{67F1344A-8ED2-D54C-B9AC-77ED6BF69129}" srcId="{1324158F-90B2-2F40-BF54-E54115706955}" destId="{411CE677-F5C4-C149-8A28-B907C45717C3}" srcOrd="0" destOrd="0" parTransId="{C91287A7-C3E0-3C44-9E63-0528D0E5EED4}" sibTransId="{8D30CE90-C947-004E-A7BF-FB449CB2E12E}"/>
    <dgm:cxn modelId="{97A8AC4A-3D70-BA40-BD55-FCB3AAED4606}" type="presOf" srcId="{32695916-66ED-294E-988F-5142C03432FE}" destId="{97FCF879-AAF8-5942-8594-B8FA93C5F7D8}" srcOrd="0" destOrd="1" presId="urn:microsoft.com/office/officeart/2005/8/layout/vList2"/>
    <dgm:cxn modelId="{F68F964E-4BDB-5B4C-8233-9353EA1C7967}" type="presOf" srcId="{411CE677-F5C4-C149-8A28-B907C45717C3}" destId="{FEF97579-AB3B-684F-9CD6-D80A564E8881}" srcOrd="0" destOrd="0" presId="urn:microsoft.com/office/officeart/2005/8/layout/vList2"/>
    <dgm:cxn modelId="{62B6BF50-4579-B242-8942-0827610A538C}" srcId="{1324158F-90B2-2F40-BF54-E54115706955}" destId="{F6165229-B4C3-764F-B991-5E077F29E345}" srcOrd="3" destOrd="0" parTransId="{07EB4EB1-C410-1F4F-B89F-016BF1C288D7}" sibTransId="{6056CCDA-87A2-DB45-B02A-415E868D8F29}"/>
    <dgm:cxn modelId="{04345D58-29A1-C440-958A-32065D0AE9F6}" type="presOf" srcId="{F0C7A13C-6B78-454A-BA35-578ED4FBBB76}" destId="{97FCF879-AAF8-5942-8594-B8FA93C5F7D8}" srcOrd="0" destOrd="4" presId="urn:microsoft.com/office/officeart/2005/8/layout/vList2"/>
    <dgm:cxn modelId="{6CC8465A-0F46-CC4C-BC48-4F8D42B86AF4}" srcId="{AC7BC0FA-D696-0C4D-B99A-DFFBD4E38E71}" destId="{4667797B-7671-C640-8048-D97D8B6CDC79}" srcOrd="2" destOrd="0" parTransId="{0167F9AE-7C2A-2B44-BA2E-48E5386B7778}" sibTransId="{686A3A5E-F0DD-A44B-946D-6CDCB77A21F3}"/>
    <dgm:cxn modelId="{4C308673-A7C0-1549-9903-DB4A6F78B315}" type="presOf" srcId="{BAEEC533-AB43-974D-8E80-170A04EE398F}" destId="{FEF97579-AB3B-684F-9CD6-D80A564E8881}" srcOrd="0" destOrd="1" presId="urn:microsoft.com/office/officeart/2005/8/layout/vList2"/>
    <dgm:cxn modelId="{C37F6F75-6CE3-734B-AA17-DCE8AF4F7BCF}" type="presOf" srcId="{318DEA70-991C-B74E-980E-B9967ED87FB2}" destId="{FEF97579-AB3B-684F-9CD6-D80A564E8881}" srcOrd="0" destOrd="2" presId="urn:microsoft.com/office/officeart/2005/8/layout/vList2"/>
    <dgm:cxn modelId="{78342778-820D-AA44-93C1-22E1BF63223D}" type="presOf" srcId="{1214E497-C1F0-1A4A-B9D3-F7D42C1DC755}" destId="{FEF97579-AB3B-684F-9CD6-D80A564E8881}" srcOrd="0" destOrd="4" presId="urn:microsoft.com/office/officeart/2005/8/layout/vList2"/>
    <dgm:cxn modelId="{7D35829D-EE81-3C4E-B51E-1C108EAB20E8}" srcId="{1324158F-90B2-2F40-BF54-E54115706955}" destId="{318DEA70-991C-B74E-980E-B9967ED87FB2}" srcOrd="2" destOrd="0" parTransId="{583B40BA-1B1A-0643-AEF0-DF56F59DCFE0}" sibTransId="{3F09CB14-E40F-0C4B-8D0D-98D78DC0B0D1}"/>
    <dgm:cxn modelId="{EB1E15A5-4AB4-1248-A6E1-062212A9CC86}" type="presOf" srcId="{14B7BF24-B6FF-0543-90B1-1DB28EE81602}" destId="{97FCF879-AAF8-5942-8594-B8FA93C5F7D8}" srcOrd="0" destOrd="3" presId="urn:microsoft.com/office/officeart/2005/8/layout/vList2"/>
    <dgm:cxn modelId="{C78A0AB0-CDB1-4B41-AB40-E44B6ACF2C3D}" srcId="{AC7BC0FA-D696-0C4D-B99A-DFFBD4E38E71}" destId="{3B5D66E7-5D68-784C-8315-553A75751845}" srcOrd="0" destOrd="0" parTransId="{3EF179B2-0ECE-D940-909E-7E614A148290}" sibTransId="{4E1ABFF4-8ABD-3B4C-9466-43BA3D294876}"/>
    <dgm:cxn modelId="{725CCDB6-87FF-794B-8EE1-5B11F6E0D215}" type="presOf" srcId="{46CAB2E6-2AC6-F549-91F5-6340F012DED2}" destId="{FEF97579-AB3B-684F-9CD6-D80A564E8881}" srcOrd="0" destOrd="5" presId="urn:microsoft.com/office/officeart/2005/8/layout/vList2"/>
    <dgm:cxn modelId="{847CF5CD-C394-254B-8AF8-9DDCE1F2D7EA}" type="presOf" srcId="{3B5D66E7-5D68-784C-8315-553A75751845}" destId="{97FCF879-AAF8-5942-8594-B8FA93C5F7D8}" srcOrd="0" destOrd="0" presId="urn:microsoft.com/office/officeart/2005/8/layout/vList2"/>
    <dgm:cxn modelId="{E63A01CE-19D7-6441-983A-5798A982B5A2}" srcId="{3149AFC6-7AD2-A94F-8359-7CE84205BE05}" destId="{1324158F-90B2-2F40-BF54-E54115706955}" srcOrd="0" destOrd="0" parTransId="{07183C50-FF2B-554A-A56E-A8DA4BA25955}" sibTransId="{E6220557-AB2C-604D-8CB8-337438301D52}"/>
    <dgm:cxn modelId="{11F172D0-B5A9-4B4B-A6AE-85DFB3AF2E62}" type="presOf" srcId="{AC7BC0FA-D696-0C4D-B99A-DFFBD4E38E71}" destId="{533513D5-EBC4-1341-86CE-3D12CC36FC3F}" srcOrd="0" destOrd="0" presId="urn:microsoft.com/office/officeart/2005/8/layout/vList2"/>
    <dgm:cxn modelId="{E51354DC-7E70-3D4E-8E28-9FC7213E76EA}" type="presOf" srcId="{4667797B-7671-C640-8048-D97D8B6CDC79}" destId="{97FCF879-AAF8-5942-8594-B8FA93C5F7D8}" srcOrd="0" destOrd="2" presId="urn:microsoft.com/office/officeart/2005/8/layout/vList2"/>
    <dgm:cxn modelId="{9FF463DE-7258-784D-A409-47B997213081}" srcId="{1324158F-90B2-2F40-BF54-E54115706955}" destId="{46CAB2E6-2AC6-F549-91F5-6340F012DED2}" srcOrd="5" destOrd="0" parTransId="{913AE17F-EB0C-7C4F-B1C9-DA8D2F589E36}" sibTransId="{BA8E92E7-8226-D642-8BBE-F57C13E7436A}"/>
    <dgm:cxn modelId="{278B35FB-1466-1A43-8897-DCC2DBF90512}" type="presOf" srcId="{F6165229-B4C3-764F-B991-5E077F29E345}" destId="{FEF97579-AB3B-684F-9CD6-D80A564E8881}" srcOrd="0" destOrd="3" presId="urn:microsoft.com/office/officeart/2005/8/layout/vList2"/>
    <dgm:cxn modelId="{D9EE9FE8-85CD-6844-B553-6F7E57FDF00C}" type="presParOf" srcId="{E85DDCFB-4A12-444B-A912-013C977FAD76}" destId="{420A512F-3E39-5A41-8658-408D6EB972CA}" srcOrd="0" destOrd="0" presId="urn:microsoft.com/office/officeart/2005/8/layout/vList2"/>
    <dgm:cxn modelId="{AF161AAC-1996-764D-A051-6EBF31A1B5B5}" type="presParOf" srcId="{E85DDCFB-4A12-444B-A912-013C977FAD76}" destId="{FEF97579-AB3B-684F-9CD6-D80A564E8881}" srcOrd="1" destOrd="0" presId="urn:microsoft.com/office/officeart/2005/8/layout/vList2"/>
    <dgm:cxn modelId="{1F91BE57-EE24-4D46-9395-4B3E4B307730}" type="presParOf" srcId="{E85DDCFB-4A12-444B-A912-013C977FAD76}" destId="{533513D5-EBC4-1341-86CE-3D12CC36FC3F}" srcOrd="2" destOrd="0" presId="urn:microsoft.com/office/officeart/2005/8/layout/vList2"/>
    <dgm:cxn modelId="{4AEAF6B1-FD62-AD42-8682-10529F6CD3DD}" type="presParOf" srcId="{E85DDCFB-4A12-444B-A912-013C977FAD76}" destId="{97FCF879-AAF8-5942-8594-B8FA93C5F7D8}"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73164-7B4C-E340-8055-86FD52E8B3C9}">
      <dsp:nvSpPr>
        <dsp:cNvPr id="0" name=""/>
        <dsp:cNvSpPr/>
      </dsp:nvSpPr>
      <dsp:spPr>
        <a:xfrm>
          <a:off x="-6353456" y="-972561"/>
          <a:ext cx="7568157" cy="7568157"/>
        </a:xfrm>
        <a:prstGeom prst="blockArc">
          <a:avLst>
            <a:gd name="adj1" fmla="val 18900000"/>
            <a:gd name="adj2" fmla="val 2700000"/>
            <a:gd name="adj3" fmla="val 28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39FE4D-37E3-CA4F-B619-FC294C1D8493}">
      <dsp:nvSpPr>
        <dsp:cNvPr id="0" name=""/>
        <dsp:cNvSpPr/>
      </dsp:nvSpPr>
      <dsp:spPr>
        <a:xfrm>
          <a:off x="394455" y="255623"/>
          <a:ext cx="10046076" cy="5110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Develop productive forces</a:t>
          </a:r>
        </a:p>
      </dsp:txBody>
      <dsp:txXfrm>
        <a:off x="394455" y="255623"/>
        <a:ext cx="10046076" cy="511021"/>
      </dsp:txXfrm>
    </dsp:sp>
    <dsp:sp modelId="{7179B876-F208-2B45-8CDC-E7FD4515846B}">
      <dsp:nvSpPr>
        <dsp:cNvPr id="0" name=""/>
        <dsp:cNvSpPr/>
      </dsp:nvSpPr>
      <dsp:spPr>
        <a:xfrm>
          <a:off x="75067" y="191745"/>
          <a:ext cx="638776" cy="638776"/>
        </a:xfrm>
        <a:prstGeom prst="ellipse">
          <a:avLst/>
        </a:prstGeom>
        <a:gradFill flip="none" rotWithShape="0">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10DB686-6277-0E45-A177-79CC5B5933D9}">
      <dsp:nvSpPr>
        <dsp:cNvPr id="0" name=""/>
        <dsp:cNvSpPr/>
      </dsp:nvSpPr>
      <dsp:spPr>
        <a:xfrm>
          <a:off x="857231" y="1022604"/>
          <a:ext cx="9583300" cy="5110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Emancipate the mind</a:t>
          </a:r>
        </a:p>
      </dsp:txBody>
      <dsp:txXfrm>
        <a:off x="857231" y="1022604"/>
        <a:ext cx="9583300" cy="511021"/>
      </dsp:txXfrm>
    </dsp:sp>
    <dsp:sp modelId="{852E00EA-0CFD-CD4C-A4CA-CD0ECA422306}">
      <dsp:nvSpPr>
        <dsp:cNvPr id="0" name=""/>
        <dsp:cNvSpPr/>
      </dsp:nvSpPr>
      <dsp:spPr>
        <a:xfrm>
          <a:off x="537843" y="958727"/>
          <a:ext cx="638776" cy="638776"/>
        </a:xfrm>
        <a:prstGeom prst="ellipse">
          <a:avLst/>
        </a:prstGeom>
        <a:gradFill flip="none" rotWithShape="0">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0373356-AA79-6647-B457-A1203E444E17}">
      <dsp:nvSpPr>
        <dsp:cNvPr id="0" name=""/>
        <dsp:cNvSpPr/>
      </dsp:nvSpPr>
      <dsp:spPr>
        <a:xfrm>
          <a:off x="1110830" y="1789024"/>
          <a:ext cx="9329702" cy="5110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Construction of Markets Marxism</a:t>
          </a:r>
        </a:p>
      </dsp:txBody>
      <dsp:txXfrm>
        <a:off x="1110830" y="1789024"/>
        <a:ext cx="9329702" cy="511021"/>
      </dsp:txXfrm>
    </dsp:sp>
    <dsp:sp modelId="{0CDAB806-7522-B54A-9267-A3CEDACC25BA}">
      <dsp:nvSpPr>
        <dsp:cNvPr id="0" name=""/>
        <dsp:cNvSpPr/>
      </dsp:nvSpPr>
      <dsp:spPr>
        <a:xfrm>
          <a:off x="791442" y="1725146"/>
          <a:ext cx="638776" cy="638776"/>
        </a:xfrm>
        <a:prstGeom prst="ellipse">
          <a:avLst/>
        </a:prstGeom>
        <a:gradFill flip="none" rotWithShape="0">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67EAAA8-69E9-DE4A-8FFF-FA54504E3C66}">
      <dsp:nvSpPr>
        <dsp:cNvPr id="0" name=""/>
        <dsp:cNvSpPr/>
      </dsp:nvSpPr>
      <dsp:spPr>
        <a:xfrm>
          <a:off x="1191802" y="2556006"/>
          <a:ext cx="9248730" cy="511021"/>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Rejection of the primacy of “class struggle”</a:t>
          </a:r>
        </a:p>
      </dsp:txBody>
      <dsp:txXfrm>
        <a:off x="1191802" y="2556006"/>
        <a:ext cx="9248730" cy="511021"/>
      </dsp:txXfrm>
    </dsp:sp>
    <dsp:sp modelId="{D581BDC5-6E4D-BB4D-8B0B-7355EE835412}">
      <dsp:nvSpPr>
        <dsp:cNvPr id="0" name=""/>
        <dsp:cNvSpPr/>
      </dsp:nvSpPr>
      <dsp:spPr>
        <a:xfrm>
          <a:off x="872413" y="2492128"/>
          <a:ext cx="638776" cy="638776"/>
        </a:xfrm>
        <a:prstGeom prst="ellipse">
          <a:avLst/>
        </a:prstGeom>
        <a:gradFill flip="none" rotWithShape="0">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6F4FFAE-40B7-344D-B36A-FB6F07AD9701}">
      <dsp:nvSpPr>
        <dsp:cNvPr id="0" name=""/>
        <dsp:cNvSpPr/>
      </dsp:nvSpPr>
      <dsp:spPr>
        <a:xfrm>
          <a:off x="1110830" y="3322988"/>
          <a:ext cx="9329702" cy="51102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Focus on economic development</a:t>
          </a:r>
        </a:p>
      </dsp:txBody>
      <dsp:txXfrm>
        <a:off x="1110830" y="3322988"/>
        <a:ext cx="9329702" cy="511021"/>
      </dsp:txXfrm>
    </dsp:sp>
    <dsp:sp modelId="{39B517E9-4B1A-F842-9E75-A53F5107C7F2}">
      <dsp:nvSpPr>
        <dsp:cNvPr id="0" name=""/>
        <dsp:cNvSpPr/>
      </dsp:nvSpPr>
      <dsp:spPr>
        <a:xfrm>
          <a:off x="791442" y="3259110"/>
          <a:ext cx="638776" cy="638776"/>
        </a:xfrm>
        <a:prstGeom prst="ellipse">
          <a:avLst/>
        </a:prstGeom>
        <a:gradFill flip="none" rotWithShape="0">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48F25570-1BBB-6D45-A207-1609A558826E}">
      <dsp:nvSpPr>
        <dsp:cNvPr id="0" name=""/>
        <dsp:cNvSpPr/>
      </dsp:nvSpPr>
      <dsp:spPr>
        <a:xfrm>
          <a:off x="857231" y="4089407"/>
          <a:ext cx="9583300" cy="5110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After 1989: prosperity and stability as core principles</a:t>
          </a:r>
        </a:p>
      </dsp:txBody>
      <dsp:txXfrm>
        <a:off x="857231" y="4089407"/>
        <a:ext cx="9583300" cy="511021"/>
      </dsp:txXfrm>
    </dsp:sp>
    <dsp:sp modelId="{E9ED2B7C-CCC1-074C-AE9F-BB2E9CD738BD}">
      <dsp:nvSpPr>
        <dsp:cNvPr id="0" name=""/>
        <dsp:cNvSpPr/>
      </dsp:nvSpPr>
      <dsp:spPr>
        <a:xfrm>
          <a:off x="537843" y="4025530"/>
          <a:ext cx="638776" cy="638776"/>
        </a:xfrm>
        <a:prstGeom prst="ellipse">
          <a:avLst/>
        </a:prstGeom>
        <a:gradFill flip="none" rotWithShape="0">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79983E10-FFDD-4041-ADCD-954F09F286EE}">
      <dsp:nvSpPr>
        <dsp:cNvPr id="0" name=""/>
        <dsp:cNvSpPr/>
      </dsp:nvSpPr>
      <dsp:spPr>
        <a:xfrm>
          <a:off x="394455" y="4856389"/>
          <a:ext cx="10046076" cy="5110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5623"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a:t>SOEs remain backbone of state direction of economic activiry</a:t>
          </a:r>
        </a:p>
      </dsp:txBody>
      <dsp:txXfrm>
        <a:off x="394455" y="4856389"/>
        <a:ext cx="10046076" cy="511021"/>
      </dsp:txXfrm>
    </dsp:sp>
    <dsp:sp modelId="{80D8A1D1-37FC-EE4E-9DE7-19D82DF3B09B}">
      <dsp:nvSpPr>
        <dsp:cNvPr id="0" name=""/>
        <dsp:cNvSpPr/>
      </dsp:nvSpPr>
      <dsp:spPr>
        <a:xfrm>
          <a:off x="75067" y="4792511"/>
          <a:ext cx="638776" cy="638776"/>
        </a:xfrm>
        <a:prstGeom prst="ellipse">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DF427-4D74-B545-AB02-4AACE4B582A0}">
      <dsp:nvSpPr>
        <dsp:cNvPr id="0" name=""/>
        <dsp:cNvSpPr/>
      </dsp:nvSpPr>
      <dsp:spPr>
        <a:xfrm>
          <a:off x="0" y="58944"/>
          <a:ext cx="12106656" cy="43173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SOEs serve as an instrument </a:t>
          </a:r>
        </a:p>
      </dsp:txBody>
      <dsp:txXfrm>
        <a:off x="21075" y="80019"/>
        <a:ext cx="12064506" cy="389580"/>
      </dsp:txXfrm>
    </dsp:sp>
    <dsp:sp modelId="{EC9927A5-9A6B-9544-BC72-DAD756710865}">
      <dsp:nvSpPr>
        <dsp:cNvPr id="0" name=""/>
        <dsp:cNvSpPr/>
      </dsp:nvSpPr>
      <dsp:spPr>
        <a:xfrm>
          <a:off x="0" y="490674"/>
          <a:ext cx="12106656"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8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to meet the challenge of the contemporary principal contradiction</a:t>
          </a:r>
        </a:p>
        <a:p>
          <a:pPr marL="114300" lvl="1" indent="-114300" algn="l" defTabSz="622300">
            <a:lnSpc>
              <a:spcPct val="90000"/>
            </a:lnSpc>
            <a:spcBef>
              <a:spcPct val="0"/>
            </a:spcBef>
            <a:spcAft>
              <a:spcPct val="20000"/>
            </a:spcAft>
            <a:buChar char="•"/>
          </a:pPr>
          <a:r>
            <a:rPr lang="en-US" sz="1400" kern="1200"/>
            <a:t>To serve as the flagship tool of Communist internationalism</a:t>
          </a:r>
        </a:p>
        <a:p>
          <a:pPr marL="114300" lvl="1" indent="-114300" algn="l" defTabSz="622300">
            <a:lnSpc>
              <a:spcPct val="90000"/>
            </a:lnSpc>
            <a:spcBef>
              <a:spcPct val="0"/>
            </a:spcBef>
            <a:spcAft>
              <a:spcPct val="20000"/>
            </a:spcAft>
            <a:buChar char="•"/>
          </a:pPr>
          <a:r>
            <a:rPr lang="en-US" sz="1400" kern="1200"/>
            <a:t>To project outward structures of national security concerns (especially with respect to the construction, protection, and exploitation of globa production chains)</a:t>
          </a:r>
        </a:p>
        <a:p>
          <a:pPr marL="114300" lvl="1" indent="-114300" algn="l" defTabSz="622300">
            <a:lnSpc>
              <a:spcPct val="90000"/>
            </a:lnSpc>
            <a:spcBef>
              <a:spcPct val="0"/>
            </a:spcBef>
            <a:spcAft>
              <a:spcPct val="20000"/>
            </a:spcAft>
            <a:buChar char="•"/>
          </a:pPr>
          <a:r>
            <a:rPr lang="en-US" sz="1400" kern="1200"/>
            <a:t>Anchor for Chinese public and private investment abroad</a:t>
          </a:r>
        </a:p>
        <a:p>
          <a:pPr marL="114300" lvl="1" indent="-114300" algn="l" defTabSz="622300">
            <a:lnSpc>
              <a:spcPct val="90000"/>
            </a:lnSpc>
            <a:spcBef>
              <a:spcPct val="0"/>
            </a:spcBef>
            <a:spcAft>
              <a:spcPct val="20000"/>
            </a:spcAft>
            <a:buChar char="•"/>
          </a:pPr>
          <a:r>
            <a:rPr lang="en-US" sz="1400" kern="1200"/>
            <a:t>Conduit for financing through Chinese and Chinese controlled financial institutions</a:t>
          </a:r>
        </a:p>
      </dsp:txBody>
      <dsp:txXfrm>
        <a:off x="0" y="490674"/>
        <a:ext cx="12106656" cy="1415880"/>
      </dsp:txXfrm>
    </dsp:sp>
    <dsp:sp modelId="{12E8D6D3-9E44-4041-B241-C1608473BBF3}">
      <dsp:nvSpPr>
        <dsp:cNvPr id="0" name=""/>
        <dsp:cNvSpPr/>
      </dsp:nvSpPr>
      <dsp:spPr>
        <a:xfrm>
          <a:off x="0" y="1906554"/>
          <a:ext cx="12106656" cy="431730"/>
        </a:xfrm>
        <a:prstGeom prst="roundRect">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Financial objectives a manifestation of the  management of economic choices serving the CPC Basic Line in the New Era</a:t>
          </a:r>
        </a:p>
      </dsp:txBody>
      <dsp:txXfrm>
        <a:off x="21075" y="1927629"/>
        <a:ext cx="12064506" cy="389580"/>
      </dsp:txXfrm>
    </dsp:sp>
    <dsp:sp modelId="{DCF1475D-3898-6B48-B5E3-7D011FF50860}">
      <dsp:nvSpPr>
        <dsp:cNvPr id="0" name=""/>
        <dsp:cNvSpPr/>
      </dsp:nvSpPr>
      <dsp:spPr>
        <a:xfrm>
          <a:off x="0" y="2338284"/>
          <a:ext cx="12106656"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8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Function of transformation of security and economic framework of globalization in the face of the US-China realignment</a:t>
          </a:r>
        </a:p>
        <a:p>
          <a:pPr marL="114300" lvl="1" indent="-114300" algn="l" defTabSz="622300">
            <a:lnSpc>
              <a:spcPct val="90000"/>
            </a:lnSpc>
            <a:spcBef>
              <a:spcPct val="0"/>
            </a:spcBef>
            <a:spcAft>
              <a:spcPct val="20000"/>
            </a:spcAft>
            <a:buChar char="•"/>
          </a:pPr>
          <a:r>
            <a:rPr lang="en-US" sz="1400" kern="1200"/>
            <a:t>Part of a broader contest for control of the narratives of international and multilateral meaning making affecting every aspect of economic activity</a:t>
          </a:r>
        </a:p>
        <a:p>
          <a:pPr marL="114300" lvl="1" indent="-114300" algn="l" defTabSz="622300">
            <a:lnSpc>
              <a:spcPct val="90000"/>
            </a:lnSpc>
            <a:spcBef>
              <a:spcPct val="0"/>
            </a:spcBef>
            <a:spcAft>
              <a:spcPct val="20000"/>
            </a:spcAft>
            <a:buChar char="•"/>
          </a:pPr>
          <a:r>
            <a:rPr lang="en-US" sz="1400" kern="1200"/>
            <a:t>Partocuar application to information and data-based systems</a:t>
          </a:r>
        </a:p>
      </dsp:txBody>
      <dsp:txXfrm>
        <a:off x="0" y="2338284"/>
        <a:ext cx="12106656" cy="726570"/>
      </dsp:txXfrm>
    </dsp:sp>
    <dsp:sp modelId="{AFB2F13B-CEF3-4B46-B124-8187B54D26B1}">
      <dsp:nvSpPr>
        <dsp:cNvPr id="0" name=""/>
        <dsp:cNvSpPr/>
      </dsp:nvSpPr>
      <dsp:spPr>
        <a:xfrm>
          <a:off x="0" y="3064854"/>
          <a:ext cx="12106656" cy="431730"/>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Regulatory Sources: SOEs</a:t>
          </a:r>
        </a:p>
      </dsp:txBody>
      <dsp:txXfrm>
        <a:off x="21075" y="3085929"/>
        <a:ext cx="12064506" cy="389580"/>
      </dsp:txXfrm>
    </dsp:sp>
    <dsp:sp modelId="{42446B88-C195-8043-BB93-4BE4DCE5232F}">
      <dsp:nvSpPr>
        <dsp:cNvPr id="0" name=""/>
        <dsp:cNvSpPr/>
      </dsp:nvSpPr>
      <dsp:spPr>
        <a:xfrm>
          <a:off x="0" y="3496584"/>
          <a:ext cx="12106656" cy="1958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38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State-owned Assets Supervision and Administration Commission (2007), </a:t>
          </a:r>
          <a:r>
            <a:rPr lang="en-US" sz="1400" i="1" kern="1200" dirty="0"/>
            <a:t>Guidelines to the State-owned Enterprises Directly Under the Central Government on Fulfilling Corporate Social Responsibilities</a:t>
          </a:r>
          <a:r>
            <a:rPr lang="en-US" sz="1400" kern="1200" dirty="0"/>
            <a:t>. </a:t>
          </a:r>
        </a:p>
        <a:p>
          <a:pPr marL="114300" lvl="1" indent="-114300" algn="l" defTabSz="622300">
            <a:lnSpc>
              <a:spcPct val="90000"/>
            </a:lnSpc>
            <a:spcBef>
              <a:spcPct val="0"/>
            </a:spcBef>
            <a:spcAft>
              <a:spcPct val="20000"/>
            </a:spcAft>
            <a:buChar char="•"/>
          </a:pPr>
          <a:r>
            <a:rPr lang="en-US" sz="1400" kern="1200" dirty="0"/>
            <a:t>State-owned Assets Supervision and Administration Commission (2017), </a:t>
          </a:r>
          <a:r>
            <a:rPr lang="en-US" sz="1400" i="1" kern="1200" dirty="0"/>
            <a:t>Measures for the Supervision and Administration of Overseas Investment by Central Enterprises [</a:t>
          </a:r>
          <a:r>
            <a:rPr lang="zh-CN" altLang="en-US" sz="1400" i="1" kern="1200" dirty="0"/>
            <a:t>中央企业境外投资监督管理办法文章来源</a:t>
          </a:r>
          <a:r>
            <a:rPr lang="en-US" sz="1400" i="1" kern="1200" dirty="0"/>
            <a:t>]</a:t>
          </a:r>
          <a:r>
            <a:rPr lang="en-US" sz="1400" kern="1200" dirty="0"/>
            <a:t>. </a:t>
          </a:r>
        </a:p>
        <a:p>
          <a:pPr marL="114300" lvl="1" indent="-114300" algn="l" defTabSz="622300">
            <a:lnSpc>
              <a:spcPct val="90000"/>
            </a:lnSpc>
            <a:spcBef>
              <a:spcPct val="0"/>
            </a:spcBef>
            <a:spcAft>
              <a:spcPct val="20000"/>
            </a:spcAft>
            <a:buChar char="•"/>
          </a:pPr>
          <a:r>
            <a:rPr lang="en-US" sz="1400" kern="1200" dirty="0"/>
            <a:t>Key issue: </a:t>
          </a:r>
          <a:r>
            <a:rPr lang="en-US" sz="1400" b="1" i="1" kern="1200" dirty="0">
              <a:solidFill>
                <a:srgbClr val="C00000"/>
              </a:solidFill>
            </a:rPr>
            <a:t>Sovereign immunity </a:t>
          </a:r>
          <a:r>
            <a:rPr lang="en-US" sz="1400" kern="1200" dirty="0"/>
            <a:t>(fractured or applied to all aspects of SOE operations).  Chinese position tends to be protective of sovereign rights exercised through SOEs</a:t>
          </a:r>
        </a:p>
      </dsp:txBody>
      <dsp:txXfrm>
        <a:off x="0" y="3496584"/>
        <a:ext cx="12106656" cy="19586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D66BD-4351-7848-BDE3-3A320263FCDC}">
      <dsp:nvSpPr>
        <dsp:cNvPr id="0" name=""/>
        <dsp:cNvSpPr/>
      </dsp:nvSpPr>
      <dsp:spPr>
        <a:xfrm>
          <a:off x="4689" y="950"/>
          <a:ext cx="2566801" cy="589727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BRI represents the framework through which China and its vanguard, the Chinese Communist Party, rationalizes its trade, security, cultural, and political policies. </a:t>
          </a:r>
          <a:endParaRPr lang="en-US" sz="2800" kern="1200" dirty="0"/>
        </a:p>
      </dsp:txBody>
      <dsp:txXfrm>
        <a:off x="79868" y="76129"/>
        <a:ext cx="2416443" cy="5746921"/>
      </dsp:txXfrm>
    </dsp:sp>
    <dsp:sp modelId="{3732262F-8EF2-084A-A171-FAC45D501849}">
      <dsp:nvSpPr>
        <dsp:cNvPr id="0" name=""/>
        <dsp:cNvSpPr/>
      </dsp:nvSpPr>
      <dsp:spPr>
        <a:xfrm>
          <a:off x="3002292" y="950"/>
          <a:ext cx="2566801" cy="556319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That rationalization seeks a framework for the seamless and coherent connection between China’s internal and external relations. </a:t>
          </a:r>
        </a:p>
      </dsp:txBody>
      <dsp:txXfrm>
        <a:off x="3077471" y="76129"/>
        <a:ext cx="2416443" cy="5412840"/>
      </dsp:txXfrm>
    </dsp:sp>
    <dsp:sp modelId="{170128F6-ED79-0A43-884B-131AC694B00C}">
      <dsp:nvSpPr>
        <dsp:cNvPr id="0" name=""/>
        <dsp:cNvSpPr/>
      </dsp:nvSpPr>
      <dsp:spPr>
        <a:xfrm>
          <a:off x="5999895" y="950"/>
          <a:ext cx="5349214" cy="989488"/>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Serves Core-Collective Principle: </a:t>
          </a:r>
        </a:p>
      </dsp:txBody>
      <dsp:txXfrm>
        <a:off x="6028876" y="29931"/>
        <a:ext cx="5291252" cy="931526"/>
      </dsp:txXfrm>
    </dsp:sp>
    <dsp:sp modelId="{85EB5DB9-6C76-D447-8430-DB3319B7F299}">
      <dsp:nvSpPr>
        <dsp:cNvPr id="0" name=""/>
        <dsp:cNvSpPr/>
      </dsp:nvSpPr>
      <dsp:spPr>
        <a:xfrm>
          <a:off x="6002507" y="1623146"/>
          <a:ext cx="2564294" cy="411300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As the outward expression of the core of the Basic Line of the Chinese Communist Party as the leadership collective of the nation, with China at the center</a:t>
          </a:r>
        </a:p>
      </dsp:txBody>
      <dsp:txXfrm>
        <a:off x="6077613" y="1698252"/>
        <a:ext cx="2414082" cy="3962791"/>
      </dsp:txXfrm>
    </dsp:sp>
    <dsp:sp modelId="{3342AC04-240C-6344-99C2-83A92E92DCBC}">
      <dsp:nvSpPr>
        <dsp:cNvPr id="0" name=""/>
        <dsp:cNvSpPr/>
      </dsp:nvSpPr>
      <dsp:spPr>
        <a:xfrm>
          <a:off x="8782203" y="1623146"/>
          <a:ext cx="2564294" cy="430714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 the current manifestation of that Basic Line as the principles of the “New Era” theory developed by the current leadership core of the Chinese State and its Communist Party collective, which along with the elements of the United Front, represents the collective of the Chinese nation. </a:t>
          </a:r>
        </a:p>
      </dsp:txBody>
      <dsp:txXfrm>
        <a:off x="8857309" y="1698252"/>
        <a:ext cx="2414082" cy="41569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6666A-68AC-D642-8C12-4F7D9F7A79F3}">
      <dsp:nvSpPr>
        <dsp:cNvPr id="0" name=""/>
        <dsp:cNvSpPr/>
      </dsp:nvSpPr>
      <dsp:spPr>
        <a:xfrm>
          <a:off x="4167" y="756133"/>
          <a:ext cx="2256234" cy="135374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policy coordination, </a:t>
          </a:r>
        </a:p>
      </dsp:txBody>
      <dsp:txXfrm>
        <a:off x="4167" y="756133"/>
        <a:ext cx="2256234" cy="1353740"/>
      </dsp:txXfrm>
    </dsp:sp>
    <dsp:sp modelId="{2BDF57FB-C02F-1745-8457-D6950D65B4BA}">
      <dsp:nvSpPr>
        <dsp:cNvPr id="0" name=""/>
        <dsp:cNvSpPr/>
      </dsp:nvSpPr>
      <dsp:spPr>
        <a:xfrm>
          <a:off x="2486025" y="756133"/>
          <a:ext cx="2256234" cy="135374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facilities connectivity, </a:t>
          </a:r>
        </a:p>
      </dsp:txBody>
      <dsp:txXfrm>
        <a:off x="2486025" y="756133"/>
        <a:ext cx="2256234" cy="1353740"/>
      </dsp:txXfrm>
    </dsp:sp>
    <dsp:sp modelId="{5040DDA3-5775-114D-99DF-69831F4CD91B}">
      <dsp:nvSpPr>
        <dsp:cNvPr id="0" name=""/>
        <dsp:cNvSpPr/>
      </dsp:nvSpPr>
      <dsp:spPr>
        <a:xfrm>
          <a:off x="4967882" y="756133"/>
          <a:ext cx="2256234" cy="135374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integrated transport infrastructure construction, </a:t>
          </a:r>
        </a:p>
      </dsp:txBody>
      <dsp:txXfrm>
        <a:off x="4967882" y="756133"/>
        <a:ext cx="2256234" cy="1353740"/>
      </dsp:txXfrm>
    </dsp:sp>
    <dsp:sp modelId="{5AAEB474-BEA1-5141-9998-20769D2CD54F}">
      <dsp:nvSpPr>
        <dsp:cNvPr id="0" name=""/>
        <dsp:cNvSpPr/>
      </dsp:nvSpPr>
      <dsp:spPr>
        <a:xfrm>
          <a:off x="7449740" y="756133"/>
          <a:ext cx="2256234" cy="135374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connectivity in energy infrastructure, </a:t>
          </a:r>
        </a:p>
      </dsp:txBody>
      <dsp:txXfrm>
        <a:off x="7449740" y="756133"/>
        <a:ext cx="2256234" cy="1353740"/>
      </dsp:txXfrm>
    </dsp:sp>
    <dsp:sp modelId="{5BE34B3D-6745-8649-80F6-D6E0D314729E}">
      <dsp:nvSpPr>
        <dsp:cNvPr id="0" name=""/>
        <dsp:cNvSpPr/>
      </dsp:nvSpPr>
      <dsp:spPr>
        <a:xfrm>
          <a:off x="9931598" y="756133"/>
          <a:ext cx="2256234" cy="1353740"/>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communication infrastructure,</a:t>
          </a:r>
        </a:p>
      </dsp:txBody>
      <dsp:txXfrm>
        <a:off x="9931598" y="756133"/>
        <a:ext cx="2256234" cy="1353740"/>
      </dsp:txXfrm>
    </dsp:sp>
    <dsp:sp modelId="{52787F72-2C48-3047-85FD-542E692BE7CF}">
      <dsp:nvSpPr>
        <dsp:cNvPr id="0" name=""/>
        <dsp:cNvSpPr/>
      </dsp:nvSpPr>
      <dsp:spPr>
        <a:xfrm>
          <a:off x="4167" y="2335497"/>
          <a:ext cx="2256234" cy="135374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investment and trade cooperation, </a:t>
          </a:r>
        </a:p>
      </dsp:txBody>
      <dsp:txXfrm>
        <a:off x="4167" y="2335497"/>
        <a:ext cx="2256234" cy="1353740"/>
      </dsp:txXfrm>
    </dsp:sp>
    <dsp:sp modelId="{304017B0-4368-474F-A373-923E0B7F1E51}">
      <dsp:nvSpPr>
        <dsp:cNvPr id="0" name=""/>
        <dsp:cNvSpPr/>
      </dsp:nvSpPr>
      <dsp:spPr>
        <a:xfrm>
          <a:off x="2486025" y="2335497"/>
          <a:ext cx="2256234" cy="135374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enhanced customs cooperation, </a:t>
          </a:r>
        </a:p>
      </dsp:txBody>
      <dsp:txXfrm>
        <a:off x="2486025" y="2335497"/>
        <a:ext cx="2256234" cy="1353740"/>
      </dsp:txXfrm>
    </dsp:sp>
    <dsp:sp modelId="{28FA50E6-BB83-CC40-AFEB-2F7F7A0BEDAD}">
      <dsp:nvSpPr>
        <dsp:cNvPr id="0" name=""/>
        <dsp:cNvSpPr/>
      </dsp:nvSpPr>
      <dsp:spPr>
        <a:xfrm>
          <a:off x="4967882" y="2335497"/>
          <a:ext cx="2256234" cy="135374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mutual recognition and coordination of standard setting, </a:t>
          </a:r>
        </a:p>
      </dsp:txBody>
      <dsp:txXfrm>
        <a:off x="4967882" y="2335497"/>
        <a:ext cx="2256234" cy="1353740"/>
      </dsp:txXfrm>
    </dsp:sp>
    <dsp:sp modelId="{497C21F4-AD37-1E47-BED5-4A4480FDEB6F}">
      <dsp:nvSpPr>
        <dsp:cNvPr id="0" name=""/>
        <dsp:cNvSpPr/>
      </dsp:nvSpPr>
      <dsp:spPr>
        <a:xfrm>
          <a:off x="7449740" y="2335497"/>
          <a:ext cx="2256234" cy="135374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development of a united front in the context of developing policy within the global trade community, </a:t>
          </a:r>
        </a:p>
      </dsp:txBody>
      <dsp:txXfrm>
        <a:off x="7449740" y="2335497"/>
        <a:ext cx="2256234" cy="1353740"/>
      </dsp:txXfrm>
    </dsp:sp>
    <dsp:sp modelId="{97A9458F-CE55-3E41-A6B2-E2965339FE27}">
      <dsp:nvSpPr>
        <dsp:cNvPr id="0" name=""/>
        <dsp:cNvSpPr/>
      </dsp:nvSpPr>
      <dsp:spPr>
        <a:xfrm>
          <a:off x="9931598" y="2335497"/>
          <a:ext cx="2256234" cy="1353740"/>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coordinated trade innovation, </a:t>
          </a:r>
        </a:p>
      </dsp:txBody>
      <dsp:txXfrm>
        <a:off x="9931598" y="2335497"/>
        <a:ext cx="2256234" cy="1353740"/>
      </dsp:txXfrm>
    </dsp:sp>
    <dsp:sp modelId="{BA9384BB-2299-304A-9FAB-860FB1547E48}">
      <dsp:nvSpPr>
        <dsp:cNvPr id="0" name=""/>
        <dsp:cNvSpPr/>
      </dsp:nvSpPr>
      <dsp:spPr>
        <a:xfrm>
          <a:off x="1245096" y="3914861"/>
          <a:ext cx="2256234" cy="135374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investment facilitation, </a:t>
          </a:r>
        </a:p>
      </dsp:txBody>
      <dsp:txXfrm>
        <a:off x="1245096" y="3914861"/>
        <a:ext cx="2256234" cy="1353740"/>
      </dsp:txXfrm>
    </dsp:sp>
    <dsp:sp modelId="{57A67DBF-295E-2342-92E1-4E674B818910}">
      <dsp:nvSpPr>
        <dsp:cNvPr id="0" name=""/>
        <dsp:cNvSpPr/>
      </dsp:nvSpPr>
      <dsp:spPr>
        <a:xfrm>
          <a:off x="3726953" y="3914861"/>
          <a:ext cx="2256234" cy="135374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cooperation in agriculture, forestry and animal husbandry, </a:t>
          </a:r>
        </a:p>
      </dsp:txBody>
      <dsp:txXfrm>
        <a:off x="3726953" y="3914861"/>
        <a:ext cx="2256234" cy="1353740"/>
      </dsp:txXfrm>
    </dsp:sp>
    <dsp:sp modelId="{BB2B46D6-C436-1349-A082-2FCE852DB52F}">
      <dsp:nvSpPr>
        <dsp:cNvPr id="0" name=""/>
        <dsp:cNvSpPr/>
      </dsp:nvSpPr>
      <dsp:spPr>
        <a:xfrm>
          <a:off x="6208811" y="3914861"/>
          <a:ext cx="2256234" cy="135374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Cooperation in coal, oil, gas, metal minerals and other conventional energy sources</a:t>
          </a:r>
        </a:p>
      </dsp:txBody>
      <dsp:txXfrm>
        <a:off x="6208811" y="3914861"/>
        <a:ext cx="2256234" cy="1353740"/>
      </dsp:txXfrm>
    </dsp:sp>
    <dsp:sp modelId="{7B82F91B-F710-D946-8ACF-0760E01CDF58}">
      <dsp:nvSpPr>
        <dsp:cNvPr id="0" name=""/>
        <dsp:cNvSpPr/>
      </dsp:nvSpPr>
      <dsp:spPr>
        <a:xfrm>
          <a:off x="8690669" y="3914861"/>
          <a:ext cx="2256234" cy="135374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Cooperation in development of renewable energy sources.</a:t>
          </a:r>
        </a:p>
      </dsp:txBody>
      <dsp:txXfrm>
        <a:off x="8690669" y="3914861"/>
        <a:ext cx="2256234" cy="13537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814E5-71AF-C944-8239-91D2DFCACED8}">
      <dsp:nvSpPr>
        <dsp:cNvPr id="0" name=""/>
        <dsp:cNvSpPr/>
      </dsp:nvSpPr>
      <dsp:spPr>
        <a:xfrm>
          <a:off x="7074141" y="97443"/>
          <a:ext cx="3164711" cy="316471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Legal</a:t>
          </a:r>
        </a:p>
      </dsp:txBody>
      <dsp:txXfrm>
        <a:off x="7439299" y="523462"/>
        <a:ext cx="2434393" cy="1004187"/>
      </dsp:txXfrm>
    </dsp:sp>
    <dsp:sp modelId="{DA4D54A9-2279-B740-8145-652E69776E1A}">
      <dsp:nvSpPr>
        <dsp:cNvPr id="0" name=""/>
        <dsp:cNvSpPr/>
      </dsp:nvSpPr>
      <dsp:spPr>
        <a:xfrm>
          <a:off x="7799343" y="1497219"/>
          <a:ext cx="4074977" cy="3164711"/>
        </a:xfrm>
        <a:prstGeom prst="ellipse">
          <a:avLst/>
        </a:prstGeom>
        <a:solidFill>
          <a:schemeClr val="accent5">
            <a:alpha val="50000"/>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Security </a:t>
          </a:r>
          <a:endParaRPr lang="en-US" sz="2800" kern="1200" dirty="0"/>
        </a:p>
      </dsp:txBody>
      <dsp:txXfrm>
        <a:off x="9993561" y="1862378"/>
        <a:ext cx="1567298" cy="2434393"/>
      </dsp:txXfrm>
    </dsp:sp>
    <dsp:sp modelId="{2355BE85-04F2-964C-93F4-0ACF8BA6E497}">
      <dsp:nvSpPr>
        <dsp:cNvPr id="0" name=""/>
        <dsp:cNvSpPr/>
      </dsp:nvSpPr>
      <dsp:spPr>
        <a:xfrm>
          <a:off x="7350895" y="2921269"/>
          <a:ext cx="3164711" cy="3164711"/>
        </a:xfrm>
        <a:prstGeom prst="ellipse">
          <a:avLst/>
        </a:prstGeom>
        <a:solidFill>
          <a:schemeClr val="accent5">
            <a:alpha val="50000"/>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Culture</a:t>
          </a:r>
          <a:r>
            <a:rPr lang="en-US" sz="5500" kern="1200" dirty="0"/>
            <a:t> </a:t>
          </a:r>
        </a:p>
      </dsp:txBody>
      <dsp:txXfrm>
        <a:off x="7716053" y="4655774"/>
        <a:ext cx="2434393" cy="1004187"/>
      </dsp:txXfrm>
    </dsp:sp>
    <dsp:sp modelId="{A508C360-B342-ED44-A489-23CACD70F469}">
      <dsp:nvSpPr>
        <dsp:cNvPr id="0" name=""/>
        <dsp:cNvSpPr/>
      </dsp:nvSpPr>
      <dsp:spPr>
        <a:xfrm>
          <a:off x="5334000" y="1448451"/>
          <a:ext cx="3831895" cy="3164711"/>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Infrastructure development </a:t>
          </a:r>
        </a:p>
      </dsp:txBody>
      <dsp:txXfrm>
        <a:off x="5628761" y="1813610"/>
        <a:ext cx="1473805" cy="24343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8853A-28A7-BA4C-8E62-A08B819F8A5C}">
      <dsp:nvSpPr>
        <dsp:cNvPr id="0" name=""/>
        <dsp:cNvSpPr/>
      </dsp:nvSpPr>
      <dsp:spPr>
        <a:xfrm rot="16200000">
          <a:off x="-1555655" y="1555655"/>
          <a:ext cx="5399902" cy="2288590"/>
        </a:xfrm>
        <a:prstGeom prst="flowChartManualOperati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dirty="0"/>
            <a:t>Chinese approaches to human rights must first and foremost be usefully read as undertaken in the service of the task of overcoming the principal contemporary contradiction.  </a:t>
          </a:r>
        </a:p>
        <a:p>
          <a:pPr marL="57150" lvl="1" indent="-57150" algn="l" defTabSz="488950">
            <a:lnSpc>
              <a:spcPct val="90000"/>
            </a:lnSpc>
            <a:spcBef>
              <a:spcPct val="0"/>
            </a:spcBef>
            <a:spcAft>
              <a:spcPct val="15000"/>
            </a:spcAft>
            <a:buChar char="•"/>
          </a:pPr>
          <a:r>
            <a:rPr lang="en-US" sz="1100" kern="1200" dirty="0"/>
            <a:t>In contemporary China the central contradiction--"What we now face is the contradiction between unbalanced and inadequate development and the people's ever-growing needs for a better life," (Xi Jinping, Report to the 19th CPC Congress). </a:t>
          </a:r>
        </a:p>
        <a:p>
          <a:pPr marL="57150" lvl="1" indent="-57150" algn="l" defTabSz="488950">
            <a:lnSpc>
              <a:spcPct val="90000"/>
            </a:lnSpc>
            <a:spcBef>
              <a:spcPct val="0"/>
            </a:spcBef>
            <a:spcAft>
              <a:spcPct val="15000"/>
            </a:spcAft>
            <a:buChar char="•"/>
          </a:pPr>
          <a:r>
            <a:rPr lang="en-US" sz="1100" kern="1200" dirty="0"/>
            <a:t>To overcome this principal contradiction, the vanguard must develop and governmentalize a series of policies that better distribute the fruits of prosperity and stability.</a:t>
          </a:r>
        </a:p>
      </dsp:txBody>
      <dsp:txXfrm rot="5400000">
        <a:off x="1" y="1079979"/>
        <a:ext cx="2288590" cy="3239942"/>
      </dsp:txXfrm>
    </dsp:sp>
    <dsp:sp modelId="{C83E7037-BB8A-8441-B389-9ACBDAD780ED}">
      <dsp:nvSpPr>
        <dsp:cNvPr id="0" name=""/>
        <dsp:cNvSpPr/>
      </dsp:nvSpPr>
      <dsp:spPr>
        <a:xfrm rot="16200000">
          <a:off x="911100" y="1555655"/>
          <a:ext cx="5399902" cy="2288590"/>
        </a:xfrm>
        <a:prstGeom prst="flowChartManualOperati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dirty="0"/>
            <a:t>And that challenge itself is focused on the forward movement along the "socialist path"--that is on a path that is meant, eventually, to come closer to the establishment of a communist society in China.  </a:t>
          </a:r>
        </a:p>
        <a:p>
          <a:pPr marL="57150" lvl="1" indent="-57150" algn="l" defTabSz="488950">
            <a:lnSpc>
              <a:spcPct val="90000"/>
            </a:lnSpc>
            <a:spcBef>
              <a:spcPct val="0"/>
            </a:spcBef>
            <a:spcAft>
              <a:spcPct val="15000"/>
            </a:spcAft>
            <a:buChar char="•"/>
          </a:pPr>
          <a:r>
            <a:rPr lang="en-US" sz="1100" kern="1200" dirty="0"/>
            <a:t>“BETTER LIFE” articulated by Xi Jinping: "The needs to be met for the people to live a better life are increasingly broad. Not only have their material and cultural needs grown</a:t>
          </a:r>
        </a:p>
      </dsp:txBody>
      <dsp:txXfrm rot="5400000">
        <a:off x="2466756" y="1079979"/>
        <a:ext cx="2288590" cy="3239942"/>
      </dsp:txXfrm>
    </dsp:sp>
    <dsp:sp modelId="{59698E7C-E387-F34E-9E46-884E1CA5AA47}">
      <dsp:nvSpPr>
        <dsp:cNvPr id="0" name=""/>
        <dsp:cNvSpPr/>
      </dsp:nvSpPr>
      <dsp:spPr>
        <a:xfrm rot="16200000">
          <a:off x="3371334" y="1555655"/>
          <a:ext cx="5399902" cy="2288590"/>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dirty="0"/>
            <a:t>And that final goal can only be reached when, as Deng Xiaoping once suggested, the nation is so rich and materially stable  that issues of wealth become irrelevant in the operation and constitution of society. </a:t>
          </a:r>
        </a:p>
        <a:p>
          <a:pPr marL="57150" lvl="1" indent="-57150" algn="l" defTabSz="488950">
            <a:lnSpc>
              <a:spcPct val="90000"/>
            </a:lnSpc>
            <a:spcBef>
              <a:spcPct val="0"/>
            </a:spcBef>
            <a:spcAft>
              <a:spcPct val="15000"/>
            </a:spcAft>
            <a:buChar char="•"/>
          </a:pPr>
          <a:r>
            <a:rPr lang="en-US" sz="1100" kern="1200" dirty="0"/>
            <a:t>Development of productive forces globally to enhance Chinese core political responsibility to the nation</a:t>
          </a:r>
        </a:p>
        <a:p>
          <a:pPr marL="57150" lvl="1" indent="-57150" algn="l" defTabSz="488950">
            <a:lnSpc>
              <a:spcPct val="90000"/>
            </a:lnSpc>
            <a:spcBef>
              <a:spcPct val="0"/>
            </a:spcBef>
            <a:spcAft>
              <a:spcPct val="15000"/>
            </a:spcAft>
            <a:buChar char="•"/>
          </a:pPr>
          <a:r>
            <a:rPr lang="en-US" sz="1100" kern="1200" dirty="0"/>
            <a:t>From here internationally one moves to the “win-win” strategy of the Belt / Road and Chinese Communist internationalism</a:t>
          </a:r>
        </a:p>
      </dsp:txBody>
      <dsp:txXfrm rot="5400000">
        <a:off x="4926990" y="1079979"/>
        <a:ext cx="2288590" cy="3239942"/>
      </dsp:txXfrm>
    </dsp:sp>
    <dsp:sp modelId="{C9D4883B-F8B1-1247-BE97-E3AFCBC82419}">
      <dsp:nvSpPr>
        <dsp:cNvPr id="0" name=""/>
        <dsp:cNvSpPr/>
      </dsp:nvSpPr>
      <dsp:spPr>
        <a:xfrm rot="16200000">
          <a:off x="5831568" y="1555655"/>
          <a:ext cx="5399902" cy="2288590"/>
        </a:xfrm>
        <a:prstGeom prst="flowChartManualOperati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kern="1200" dirty="0"/>
            <a:t>That path significantly cuts off the possibilities of alternatives--reflected in the continuing emphasis of Chinese human rights on economic development and its deep suspicion of civil and political rights that can be corrupted to impede the fundamental task of the vanguard. </a:t>
          </a:r>
        </a:p>
        <a:p>
          <a:pPr marL="57150" lvl="1" indent="-57150" algn="l" defTabSz="488950">
            <a:lnSpc>
              <a:spcPct val="90000"/>
            </a:lnSpc>
            <a:spcBef>
              <a:spcPct val="0"/>
            </a:spcBef>
            <a:spcAft>
              <a:spcPct val="15000"/>
            </a:spcAft>
            <a:buChar char="•"/>
          </a:pPr>
          <a:r>
            <a:rPr lang="en-US" sz="1100" kern="1200" dirty="0"/>
            <a:t>Tie into 12 Core Socialist principles</a:t>
          </a:r>
        </a:p>
        <a:p>
          <a:pPr marL="57150" lvl="1" indent="-57150" algn="l" defTabSz="488950">
            <a:lnSpc>
              <a:spcPct val="90000"/>
            </a:lnSpc>
            <a:spcBef>
              <a:spcPct val="0"/>
            </a:spcBef>
            <a:spcAft>
              <a:spcPct val="15000"/>
            </a:spcAft>
            <a:buChar char="•"/>
          </a:pPr>
          <a:r>
            <a:rPr lang="en-US" sz="1100" kern="1200" dirty="0"/>
            <a:t>Convergence in area of sustainability and environmental protection</a:t>
          </a:r>
        </a:p>
      </dsp:txBody>
      <dsp:txXfrm rot="5400000">
        <a:off x="7387224" y="1079979"/>
        <a:ext cx="2288590" cy="3239942"/>
      </dsp:txXfrm>
    </dsp:sp>
    <dsp:sp modelId="{10924072-C9E6-9C48-B99A-6966849B7914}">
      <dsp:nvSpPr>
        <dsp:cNvPr id="0" name=""/>
        <dsp:cNvSpPr/>
      </dsp:nvSpPr>
      <dsp:spPr>
        <a:xfrm rot="16200000">
          <a:off x="8291803" y="1555655"/>
          <a:ext cx="5399902" cy="2288590"/>
        </a:xfrm>
        <a:prstGeom prst="flowChartManualOperati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9977" bIns="0" numCol="1" spcCol="1270" anchor="t" anchorCtr="0">
          <a:noAutofit/>
        </a:bodyPr>
        <a:lstStyle/>
        <a:p>
          <a:pPr marL="0" lvl="0" indent="0" algn="l" defTabSz="889000">
            <a:lnSpc>
              <a:spcPct val="90000"/>
            </a:lnSpc>
            <a:spcBef>
              <a:spcPct val="0"/>
            </a:spcBef>
            <a:spcAft>
              <a:spcPct val="35000"/>
            </a:spcAft>
            <a:buNone/>
          </a:pPr>
          <a:r>
            <a:rPr lang="en-US" sz="2000" kern="1200"/>
            <a:t>It is here that the Chinese and liberal democratic path to human rights diverge--and diverge substantially. </a:t>
          </a:r>
        </a:p>
        <a:p>
          <a:pPr marL="171450" lvl="1" indent="-171450" algn="l" defTabSz="711200">
            <a:lnSpc>
              <a:spcPct val="90000"/>
            </a:lnSpc>
            <a:spcBef>
              <a:spcPct val="0"/>
            </a:spcBef>
            <a:spcAft>
              <a:spcPct val="15000"/>
            </a:spcAft>
            <a:buChar char="•"/>
          </a:pPr>
          <a:r>
            <a:rPr lang="en-US" sz="1600" kern="1200" dirty="0"/>
            <a:t>That conceptual divergence is irreconcilable but possible to overlap results.</a:t>
          </a:r>
        </a:p>
      </dsp:txBody>
      <dsp:txXfrm rot="5400000">
        <a:off x="9847459" y="1079979"/>
        <a:ext cx="2288590" cy="3239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B66EC-411F-C24C-B68C-FA15B92318FD}">
      <dsp:nvSpPr>
        <dsp:cNvPr id="0" name=""/>
        <dsp:cNvSpPr/>
      </dsp:nvSpPr>
      <dsp:spPr>
        <a:xfrm>
          <a:off x="0" y="331416"/>
          <a:ext cx="5869898" cy="2126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5569" tIns="312420" rIns="45556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1. Right to Basic Standard of Living	</a:t>
          </a:r>
        </a:p>
        <a:p>
          <a:pPr marL="114300" lvl="1" indent="-114300" algn="l" defTabSz="666750">
            <a:lnSpc>
              <a:spcPct val="90000"/>
            </a:lnSpc>
            <a:spcBef>
              <a:spcPct val="0"/>
            </a:spcBef>
            <a:spcAft>
              <a:spcPct val="15000"/>
            </a:spcAft>
            <a:buChar char="•"/>
          </a:pPr>
          <a:r>
            <a:rPr lang="en-US" sz="1500" kern="1200"/>
            <a:t>2. Right to Work	</a:t>
          </a:r>
        </a:p>
        <a:p>
          <a:pPr marL="114300" lvl="1" indent="-114300" algn="l" defTabSz="666750">
            <a:lnSpc>
              <a:spcPct val="90000"/>
            </a:lnSpc>
            <a:spcBef>
              <a:spcPct val="0"/>
            </a:spcBef>
            <a:spcAft>
              <a:spcPct val="15000"/>
            </a:spcAft>
            <a:buChar char="•"/>
          </a:pPr>
          <a:r>
            <a:rPr lang="en-US" sz="1500" kern="1200"/>
            <a:t>3. Right to Social Security	</a:t>
          </a:r>
        </a:p>
        <a:p>
          <a:pPr marL="114300" lvl="1" indent="-114300" algn="l" defTabSz="666750">
            <a:lnSpc>
              <a:spcPct val="90000"/>
            </a:lnSpc>
            <a:spcBef>
              <a:spcPct val="0"/>
            </a:spcBef>
            <a:spcAft>
              <a:spcPct val="15000"/>
            </a:spcAft>
            <a:buChar char="•"/>
          </a:pPr>
          <a:r>
            <a:rPr lang="en-US" sz="1500" kern="1200"/>
            <a:t>4. Right to Property	</a:t>
          </a:r>
        </a:p>
        <a:p>
          <a:pPr marL="114300" lvl="1" indent="-114300" algn="l" defTabSz="666750">
            <a:lnSpc>
              <a:spcPct val="90000"/>
            </a:lnSpc>
            <a:spcBef>
              <a:spcPct val="0"/>
            </a:spcBef>
            <a:spcAft>
              <a:spcPct val="15000"/>
            </a:spcAft>
            <a:buChar char="•"/>
          </a:pPr>
          <a:r>
            <a:rPr lang="en-US" sz="1500" kern="1200"/>
            <a:t>5. Right to Health 	</a:t>
          </a:r>
        </a:p>
        <a:p>
          <a:pPr marL="114300" lvl="1" indent="-114300" algn="l" defTabSz="666750">
            <a:lnSpc>
              <a:spcPct val="90000"/>
            </a:lnSpc>
            <a:spcBef>
              <a:spcPct val="0"/>
            </a:spcBef>
            <a:spcAft>
              <a:spcPct val="15000"/>
            </a:spcAft>
            <a:buChar char="•"/>
          </a:pPr>
          <a:r>
            <a:rPr lang="en-US" sz="1500" kern="1200"/>
            <a:t>6. Right to Education	</a:t>
          </a:r>
        </a:p>
        <a:p>
          <a:pPr marL="114300" lvl="1" indent="-114300" algn="l" defTabSz="666750">
            <a:lnSpc>
              <a:spcPct val="90000"/>
            </a:lnSpc>
            <a:spcBef>
              <a:spcPct val="0"/>
            </a:spcBef>
            <a:spcAft>
              <a:spcPct val="15000"/>
            </a:spcAft>
            <a:buChar char="•"/>
          </a:pPr>
          <a:r>
            <a:rPr lang="en-US" sz="1500" kern="1200"/>
            <a:t>7. Cultural Rights	</a:t>
          </a:r>
        </a:p>
      </dsp:txBody>
      <dsp:txXfrm>
        <a:off x="0" y="331416"/>
        <a:ext cx="5869898" cy="2126250"/>
      </dsp:txXfrm>
    </dsp:sp>
    <dsp:sp modelId="{A74E76CD-6082-9846-9142-E197DFC6B004}">
      <dsp:nvSpPr>
        <dsp:cNvPr id="0" name=""/>
        <dsp:cNvSpPr/>
      </dsp:nvSpPr>
      <dsp:spPr>
        <a:xfrm>
          <a:off x="293494" y="110016"/>
          <a:ext cx="4108928"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308" tIns="0" rIns="155308" bIns="0" numCol="1" spcCol="1270" anchor="ctr" anchorCtr="0">
          <a:noAutofit/>
        </a:bodyPr>
        <a:lstStyle/>
        <a:p>
          <a:pPr marL="0" lvl="0" indent="0" algn="l" defTabSz="666750">
            <a:lnSpc>
              <a:spcPct val="90000"/>
            </a:lnSpc>
            <a:spcBef>
              <a:spcPct val="0"/>
            </a:spcBef>
            <a:spcAft>
              <a:spcPct val="35000"/>
            </a:spcAft>
            <a:buNone/>
          </a:pPr>
          <a:r>
            <a:rPr lang="en-US" sz="1500" b="1" kern="1200"/>
            <a:t>I. Economic, Social and Cultural Rights</a:t>
          </a:r>
          <a:r>
            <a:rPr lang="en-US" sz="1500" kern="1200"/>
            <a:t>	</a:t>
          </a:r>
        </a:p>
      </dsp:txBody>
      <dsp:txXfrm>
        <a:off x="315110" y="131632"/>
        <a:ext cx="4065696" cy="399568"/>
      </dsp:txXfrm>
    </dsp:sp>
    <dsp:sp modelId="{0572223A-9952-0C43-81B7-196EFCF3FC6C}">
      <dsp:nvSpPr>
        <dsp:cNvPr id="0" name=""/>
        <dsp:cNvSpPr/>
      </dsp:nvSpPr>
      <dsp:spPr>
        <a:xfrm>
          <a:off x="0" y="2760066"/>
          <a:ext cx="5869898" cy="2362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5569" tIns="312420" rIns="45556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1. Right to Life	</a:t>
          </a:r>
        </a:p>
        <a:p>
          <a:pPr marL="114300" lvl="1" indent="-114300" algn="l" defTabSz="666750">
            <a:lnSpc>
              <a:spcPct val="90000"/>
            </a:lnSpc>
            <a:spcBef>
              <a:spcPct val="0"/>
            </a:spcBef>
            <a:spcAft>
              <a:spcPct val="15000"/>
            </a:spcAft>
            <a:buChar char="•"/>
          </a:pPr>
          <a:r>
            <a:rPr lang="en-US" sz="1500" kern="1200"/>
            <a:t>2. Personal Rights	</a:t>
          </a:r>
        </a:p>
        <a:p>
          <a:pPr marL="114300" lvl="1" indent="-114300" algn="l" defTabSz="666750">
            <a:lnSpc>
              <a:spcPct val="90000"/>
            </a:lnSpc>
            <a:spcBef>
              <a:spcPct val="0"/>
            </a:spcBef>
            <a:spcAft>
              <a:spcPct val="15000"/>
            </a:spcAft>
            <a:buChar char="•"/>
          </a:pPr>
          <a:r>
            <a:rPr lang="en-US" sz="1500" kern="1200"/>
            <a:t>3. Individuals’ Information Rights and Interests	</a:t>
          </a:r>
        </a:p>
        <a:p>
          <a:pPr marL="114300" lvl="1" indent="-114300" algn="l" defTabSz="666750">
            <a:lnSpc>
              <a:spcPct val="90000"/>
            </a:lnSpc>
            <a:spcBef>
              <a:spcPct val="0"/>
            </a:spcBef>
            <a:spcAft>
              <a:spcPct val="15000"/>
            </a:spcAft>
            <a:buChar char="•"/>
          </a:pPr>
          <a:r>
            <a:rPr lang="en-US" sz="1500" kern="1200"/>
            <a:t>4. Freedom of Religious Belief	</a:t>
          </a:r>
        </a:p>
        <a:p>
          <a:pPr marL="114300" lvl="1" indent="-114300" algn="l" defTabSz="666750">
            <a:lnSpc>
              <a:spcPct val="90000"/>
            </a:lnSpc>
            <a:spcBef>
              <a:spcPct val="0"/>
            </a:spcBef>
            <a:spcAft>
              <a:spcPct val="15000"/>
            </a:spcAft>
            <a:buChar char="•"/>
          </a:pPr>
          <a:r>
            <a:rPr lang="en-US" sz="1500" kern="1200"/>
            <a:t>5. Rights to Vote and to Stand for Election	</a:t>
          </a:r>
        </a:p>
        <a:p>
          <a:pPr marL="114300" lvl="1" indent="-114300" algn="l" defTabSz="666750">
            <a:lnSpc>
              <a:spcPct val="90000"/>
            </a:lnSpc>
            <a:spcBef>
              <a:spcPct val="0"/>
            </a:spcBef>
            <a:spcAft>
              <a:spcPct val="15000"/>
            </a:spcAft>
            <a:buChar char="•"/>
          </a:pPr>
          <a:r>
            <a:rPr lang="en-US" sz="1500" kern="1200"/>
            <a:t>6. Rights to Be Informed and to Participate	</a:t>
          </a:r>
        </a:p>
        <a:p>
          <a:pPr marL="114300" lvl="1" indent="-114300" algn="l" defTabSz="666750">
            <a:lnSpc>
              <a:spcPct val="90000"/>
            </a:lnSpc>
            <a:spcBef>
              <a:spcPct val="0"/>
            </a:spcBef>
            <a:spcAft>
              <a:spcPct val="15000"/>
            </a:spcAft>
            <a:buChar char="•"/>
          </a:pPr>
          <a:r>
            <a:rPr lang="en-US" sz="1500" kern="1200"/>
            <a:t>7. Rights to Be Heard and to Exercise Public Scrutiny	</a:t>
          </a:r>
        </a:p>
        <a:p>
          <a:pPr marL="114300" lvl="1" indent="-114300" algn="l" defTabSz="666750">
            <a:lnSpc>
              <a:spcPct val="90000"/>
            </a:lnSpc>
            <a:spcBef>
              <a:spcPct val="0"/>
            </a:spcBef>
            <a:spcAft>
              <a:spcPct val="15000"/>
            </a:spcAft>
            <a:buChar char="•"/>
          </a:pPr>
          <a:r>
            <a:rPr lang="en-US" sz="1500" kern="1200"/>
            <a:t>8. Right to a Fair Trial	</a:t>
          </a:r>
        </a:p>
      </dsp:txBody>
      <dsp:txXfrm>
        <a:off x="0" y="2760066"/>
        <a:ext cx="5869898" cy="2362500"/>
      </dsp:txXfrm>
    </dsp:sp>
    <dsp:sp modelId="{A0090CDD-BEE1-D746-93DE-46B014E6D2F1}">
      <dsp:nvSpPr>
        <dsp:cNvPr id="0" name=""/>
        <dsp:cNvSpPr/>
      </dsp:nvSpPr>
      <dsp:spPr>
        <a:xfrm>
          <a:off x="293494" y="2538666"/>
          <a:ext cx="4108928"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308" tIns="0" rIns="155308" bIns="0" numCol="1" spcCol="1270" anchor="ctr" anchorCtr="0">
          <a:noAutofit/>
        </a:bodyPr>
        <a:lstStyle/>
        <a:p>
          <a:pPr marL="0" lvl="0" indent="0" algn="l" defTabSz="666750">
            <a:lnSpc>
              <a:spcPct val="90000"/>
            </a:lnSpc>
            <a:spcBef>
              <a:spcPct val="0"/>
            </a:spcBef>
            <a:spcAft>
              <a:spcPct val="35000"/>
            </a:spcAft>
            <a:buNone/>
          </a:pPr>
          <a:r>
            <a:rPr lang="en-US" sz="1500" b="1" kern="1200"/>
            <a:t>II. Civil and Political Rights</a:t>
          </a:r>
          <a:r>
            <a:rPr lang="en-US" sz="1500" kern="1200"/>
            <a:t>	</a:t>
          </a:r>
        </a:p>
      </dsp:txBody>
      <dsp:txXfrm>
        <a:off x="315110" y="2560282"/>
        <a:ext cx="4065696" cy="3995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A512F-3E39-5A41-8658-408D6EB972CA}">
      <dsp:nvSpPr>
        <dsp:cNvPr id="0" name=""/>
        <dsp:cNvSpPr/>
      </dsp:nvSpPr>
      <dsp:spPr>
        <a:xfrm>
          <a:off x="0" y="88905"/>
          <a:ext cx="6019800"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III. Environmental Rights</a:t>
          </a:r>
          <a:r>
            <a:rPr lang="en-US" sz="2300" kern="1200"/>
            <a:t>	</a:t>
          </a:r>
        </a:p>
      </dsp:txBody>
      <dsp:txXfrm>
        <a:off x="44602" y="133507"/>
        <a:ext cx="5930596" cy="824474"/>
      </dsp:txXfrm>
    </dsp:sp>
    <dsp:sp modelId="{FEF97579-AB3B-684F-9CD6-D80A564E8881}">
      <dsp:nvSpPr>
        <dsp:cNvPr id="0" name=""/>
        <dsp:cNvSpPr/>
      </dsp:nvSpPr>
      <dsp:spPr>
        <a:xfrm>
          <a:off x="0" y="1002584"/>
          <a:ext cx="6019800" cy="214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1. Pollution Prevention and Control	</a:t>
          </a:r>
        </a:p>
        <a:p>
          <a:pPr marL="171450" lvl="1" indent="-171450" algn="l" defTabSz="800100">
            <a:lnSpc>
              <a:spcPct val="90000"/>
            </a:lnSpc>
            <a:spcBef>
              <a:spcPct val="0"/>
            </a:spcBef>
            <a:spcAft>
              <a:spcPct val="20000"/>
            </a:spcAft>
            <a:buChar char="•"/>
          </a:pPr>
          <a:r>
            <a:rPr lang="en-US" sz="1800" kern="1200"/>
            <a:t>2. Eco-Environmental Information Disclosure	</a:t>
          </a:r>
        </a:p>
        <a:p>
          <a:pPr marL="171450" lvl="1" indent="-171450" algn="l" defTabSz="800100">
            <a:lnSpc>
              <a:spcPct val="90000"/>
            </a:lnSpc>
            <a:spcBef>
              <a:spcPct val="0"/>
            </a:spcBef>
            <a:spcAft>
              <a:spcPct val="20000"/>
            </a:spcAft>
            <a:buChar char="•"/>
          </a:pPr>
          <a:r>
            <a:rPr lang="en-US" sz="1800" kern="1200"/>
            <a:t>3. Public Participation in Environmental Decision-Making	</a:t>
          </a:r>
        </a:p>
        <a:p>
          <a:pPr marL="171450" lvl="1" indent="-171450" algn="l" defTabSz="800100">
            <a:lnSpc>
              <a:spcPct val="90000"/>
            </a:lnSpc>
            <a:spcBef>
              <a:spcPct val="0"/>
            </a:spcBef>
            <a:spcAft>
              <a:spcPct val="20000"/>
            </a:spcAft>
            <a:buChar char="•"/>
          </a:pPr>
          <a:r>
            <a:rPr lang="en-US" sz="1800" kern="1200"/>
            <a:t>4. Public Interest Environmental Litigation and Eco-Environmental Damage Compensation	</a:t>
          </a:r>
        </a:p>
        <a:p>
          <a:pPr marL="171450" lvl="1" indent="-171450" algn="l" defTabSz="800100">
            <a:lnSpc>
              <a:spcPct val="90000"/>
            </a:lnSpc>
            <a:spcBef>
              <a:spcPct val="0"/>
            </a:spcBef>
            <a:spcAft>
              <a:spcPct val="20000"/>
            </a:spcAft>
            <a:buChar char="•"/>
          </a:pPr>
          <a:r>
            <a:rPr lang="en-US" sz="1800" kern="1200" dirty="0"/>
            <a:t>5. Territorial Eco-Environmental Restoration and Protection</a:t>
          </a:r>
        </a:p>
        <a:p>
          <a:pPr marL="171450" lvl="1" indent="-171450" algn="l" defTabSz="800100">
            <a:lnSpc>
              <a:spcPct val="90000"/>
            </a:lnSpc>
            <a:spcBef>
              <a:spcPct val="0"/>
            </a:spcBef>
            <a:spcAft>
              <a:spcPct val="20000"/>
            </a:spcAft>
            <a:buChar char="•"/>
          </a:pPr>
          <a:r>
            <a:rPr lang="en-US" sz="1800" kern="1200"/>
            <a:t>6. Response to Climate Change	</a:t>
          </a:r>
        </a:p>
      </dsp:txBody>
      <dsp:txXfrm>
        <a:off x="0" y="1002584"/>
        <a:ext cx="6019800" cy="2142450"/>
      </dsp:txXfrm>
    </dsp:sp>
    <dsp:sp modelId="{533513D5-EBC4-1341-86CE-3D12CC36FC3F}">
      <dsp:nvSpPr>
        <dsp:cNvPr id="0" name=""/>
        <dsp:cNvSpPr/>
      </dsp:nvSpPr>
      <dsp:spPr>
        <a:xfrm>
          <a:off x="0" y="3145034"/>
          <a:ext cx="6019800" cy="91367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IV. Protecting the Rights of Particular Groups</a:t>
          </a:r>
          <a:r>
            <a:rPr lang="en-US" sz="2300" kern="1200"/>
            <a:t>	</a:t>
          </a:r>
        </a:p>
      </dsp:txBody>
      <dsp:txXfrm>
        <a:off x="44602" y="3189636"/>
        <a:ext cx="5930596" cy="824474"/>
      </dsp:txXfrm>
    </dsp:sp>
    <dsp:sp modelId="{97FCF879-AAF8-5942-8594-B8FA93C5F7D8}">
      <dsp:nvSpPr>
        <dsp:cNvPr id="0" name=""/>
        <dsp:cNvSpPr/>
      </dsp:nvSpPr>
      <dsp:spPr>
        <a:xfrm>
          <a:off x="0" y="4058712"/>
          <a:ext cx="6019800"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1. Rights of Ethnic Minority Groups	</a:t>
          </a:r>
        </a:p>
        <a:p>
          <a:pPr marL="171450" lvl="1" indent="-171450" algn="l" defTabSz="800100">
            <a:lnSpc>
              <a:spcPct val="90000"/>
            </a:lnSpc>
            <a:spcBef>
              <a:spcPct val="0"/>
            </a:spcBef>
            <a:spcAft>
              <a:spcPct val="20000"/>
            </a:spcAft>
            <a:buChar char="•"/>
          </a:pPr>
          <a:r>
            <a:rPr lang="en-US" sz="1800" kern="1200"/>
            <a:t>2. Women’s Rights	</a:t>
          </a:r>
        </a:p>
        <a:p>
          <a:pPr marL="171450" lvl="1" indent="-171450" algn="l" defTabSz="800100">
            <a:lnSpc>
              <a:spcPct val="90000"/>
            </a:lnSpc>
            <a:spcBef>
              <a:spcPct val="0"/>
            </a:spcBef>
            <a:spcAft>
              <a:spcPct val="20000"/>
            </a:spcAft>
            <a:buChar char="•"/>
          </a:pPr>
          <a:r>
            <a:rPr lang="en-US" sz="1800" kern="1200"/>
            <a:t>3. Children’s Rights	</a:t>
          </a:r>
        </a:p>
        <a:p>
          <a:pPr marL="171450" lvl="1" indent="-171450" algn="l" defTabSz="800100">
            <a:lnSpc>
              <a:spcPct val="90000"/>
            </a:lnSpc>
            <a:spcBef>
              <a:spcPct val="0"/>
            </a:spcBef>
            <a:spcAft>
              <a:spcPct val="20000"/>
            </a:spcAft>
            <a:buChar char="•"/>
          </a:pPr>
          <a:r>
            <a:rPr lang="en-US" sz="1800" kern="1200"/>
            <a:t>4. Rights of the Elderly	</a:t>
          </a:r>
        </a:p>
        <a:p>
          <a:pPr marL="171450" lvl="1" indent="-171450" algn="l" defTabSz="800100">
            <a:lnSpc>
              <a:spcPct val="90000"/>
            </a:lnSpc>
            <a:spcBef>
              <a:spcPct val="0"/>
            </a:spcBef>
            <a:spcAft>
              <a:spcPct val="20000"/>
            </a:spcAft>
            <a:buChar char="•"/>
          </a:pPr>
          <a:r>
            <a:rPr lang="en-US" sz="1800" kern="1200"/>
            <a:t>5. Rights of Persons with Disabilities</a:t>
          </a:r>
        </a:p>
      </dsp:txBody>
      <dsp:txXfrm>
        <a:off x="0" y="4058712"/>
        <a:ext cx="6019800" cy="15711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710EC-0371-FE46-9CBB-1AB55BB27490}" type="datetimeFigureOut">
              <a:rPr lang="en-US" smtClean="0"/>
              <a:t>9/21/21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E4C48-492E-B048-A179-4B2A773A539E}" type="slidenum">
              <a:rPr lang="en-US" smtClean="0"/>
              <a:t>‹#›</a:t>
            </a:fld>
            <a:endParaRPr lang="en-US"/>
          </a:p>
        </p:txBody>
      </p:sp>
    </p:spTree>
    <p:extLst>
      <p:ext uri="{BB962C8B-B14F-4D97-AF65-F5344CB8AC3E}">
        <p14:creationId xmlns:p14="http://schemas.microsoft.com/office/powerpoint/2010/main" val="130251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2E4C48-492E-B048-A179-4B2A773A539E}" type="slidenum">
              <a:rPr lang="en-US" smtClean="0"/>
              <a:t>2</a:t>
            </a:fld>
            <a:endParaRPr lang="en-US"/>
          </a:p>
        </p:txBody>
      </p:sp>
    </p:spTree>
    <p:extLst>
      <p:ext uri="{BB962C8B-B14F-4D97-AF65-F5344CB8AC3E}">
        <p14:creationId xmlns:p14="http://schemas.microsoft.com/office/powerpoint/2010/main" val="365697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197D-D04D-F040-B388-B5E994A443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FE2BFB-6A59-154F-BC5A-6A37E2638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4C7D3C-BC32-2D49-AD0D-96320494A73D}"/>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24B8D250-97F6-474D-8BE3-93267DC4F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15BBB-6B35-1F4F-B592-3ABC6A3EEB21}"/>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405677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E079-1BE9-7F43-BE35-35AB059A61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83A28-AAB2-3646-958D-5408915B15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6EA84-79DD-1044-B89A-F0E33468DE8A}"/>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DBFDF1EA-798D-CA49-8B71-74FCD57B5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1AB21-C74D-6149-9222-06859ECB3F7D}"/>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3026810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34671-44D0-B942-8E64-5AA2C9100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65CE0B-A380-8B44-9ADD-6441562957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CEB8-FCC2-BC40-93FC-F6B9175DE600}"/>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D9463BDB-6BFA-5A4A-B223-A79A22A05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67DE5-DD6A-384A-8445-96B27ABF745A}"/>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291709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5B1-76AD-4B47-A1F2-1D95A04D12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246C9-0EDF-554F-9724-9809B83F40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1ED23-1F6E-6448-8245-809C42B7BA14}"/>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A30944B3-8B50-0A43-AB78-D0426F9C9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87233-27E4-E642-A7E6-9BE2DD3692D0}"/>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237539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337A-8B6C-3D4B-8A4A-738B77B555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CB05C4-C353-F14B-897C-675BFCC6A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E3DA5-412F-C84D-94D3-23123ABDF6F2}"/>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B70027F0-E7CE-7B4A-94D8-94FF08E40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D9803-792C-F24E-A3DE-B0E04876518F}"/>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194485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D720-0E21-1A44-864A-6C09BFF1F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2B61D-03D9-6F47-80C9-DBCA01C99C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E5BDD1-0DE3-5D42-8E11-F6D6AD5495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87564-7AD1-3C46-A1F7-79F596AAAAA4}"/>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6" name="Footer Placeholder 5">
            <a:extLst>
              <a:ext uri="{FF2B5EF4-FFF2-40B4-BE49-F238E27FC236}">
                <a16:creationId xmlns:a16="http://schemas.microsoft.com/office/drawing/2014/main" id="{085F183D-CC75-974A-B06B-5E3D9FE8C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89DF05-3170-B447-B0D0-BA5A987282A7}"/>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195572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0444-E77B-8545-BB0A-98A9D907FD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920440-A1AB-6C45-9E8A-8FBDA9A396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45359-9382-3845-8A06-E7B9CC361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54984A-5816-304E-9BD1-C9834606E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7B75C7-49A9-4E47-86CE-2992FC28A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758693-BA31-684B-93C3-ABDF84476081}"/>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8" name="Footer Placeholder 7">
            <a:extLst>
              <a:ext uri="{FF2B5EF4-FFF2-40B4-BE49-F238E27FC236}">
                <a16:creationId xmlns:a16="http://schemas.microsoft.com/office/drawing/2014/main" id="{1DFBDA2C-A47E-3441-80E0-0FA903CA3E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8D0E64-07D2-164D-86A4-CC391339BD2F}"/>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57800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2EF0-5B3E-6147-A586-4E5215EE77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C2DB63-9394-4242-B906-FB0C167B96BD}"/>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4" name="Footer Placeholder 3">
            <a:extLst>
              <a:ext uri="{FF2B5EF4-FFF2-40B4-BE49-F238E27FC236}">
                <a16:creationId xmlns:a16="http://schemas.microsoft.com/office/drawing/2014/main" id="{E08DA0EF-BD3B-BE4F-AC05-0F533B6C40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9B3E2C-DDB1-D54D-9730-A6F2370826E4}"/>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10750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E0B73-38C9-BB42-B2A9-4D75E885C401}"/>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3" name="Footer Placeholder 2">
            <a:extLst>
              <a:ext uri="{FF2B5EF4-FFF2-40B4-BE49-F238E27FC236}">
                <a16:creationId xmlns:a16="http://schemas.microsoft.com/office/drawing/2014/main" id="{03443717-65BC-3442-9215-0D5B6F7BC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055EDE-C2B6-2948-BC2B-BBAB0007B0D9}"/>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37011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3D49-62A2-024C-ACBB-54E9954A8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CAF5FF-F8AB-3C4D-A8FA-24FC2E8C9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95859-C4CA-344D-8AF0-A941D429BA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68D31-CBB4-A74E-9FB0-5165B8B6FE35}"/>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6" name="Footer Placeholder 5">
            <a:extLst>
              <a:ext uri="{FF2B5EF4-FFF2-40B4-BE49-F238E27FC236}">
                <a16:creationId xmlns:a16="http://schemas.microsoft.com/office/drawing/2014/main" id="{4B9FE86B-B2AC-174E-A65D-ECE771800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45D6A-CFC3-FD48-81AB-E1512CD619E0}"/>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399998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EA91-71DA-6342-8DE2-734BA73005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96F05-F041-0A4C-B47C-D897465E1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37152-40C7-C94B-9186-489395294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BA124-2A57-AB4C-BB83-0FEAE6B513AD}"/>
              </a:ext>
            </a:extLst>
          </p:cNvPr>
          <p:cNvSpPr>
            <a:spLocks noGrp="1"/>
          </p:cNvSpPr>
          <p:nvPr>
            <p:ph type="dt" sz="half" idx="10"/>
          </p:nvPr>
        </p:nvSpPr>
        <p:spPr/>
        <p:txBody>
          <a:bodyPr/>
          <a:lstStyle/>
          <a:p>
            <a:fld id="{953F1A18-0379-BE4B-BE1B-3BD183BB708A}" type="datetimeFigureOut">
              <a:rPr lang="en-US" smtClean="0"/>
              <a:t>9/21/21</a:t>
            </a:fld>
            <a:endParaRPr lang="en-US"/>
          </a:p>
        </p:txBody>
      </p:sp>
      <p:sp>
        <p:nvSpPr>
          <p:cNvPr id="6" name="Footer Placeholder 5">
            <a:extLst>
              <a:ext uri="{FF2B5EF4-FFF2-40B4-BE49-F238E27FC236}">
                <a16:creationId xmlns:a16="http://schemas.microsoft.com/office/drawing/2014/main" id="{2B9EA3F1-D428-4140-B46A-F08F85A961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0514-F17B-C046-A14B-38F0ADA98399}"/>
              </a:ext>
            </a:extLst>
          </p:cNvPr>
          <p:cNvSpPr>
            <a:spLocks noGrp="1"/>
          </p:cNvSpPr>
          <p:nvPr>
            <p:ph type="sldNum" sz="quarter" idx="12"/>
          </p:nvPr>
        </p:nvSpPr>
        <p:spPr/>
        <p:txBody>
          <a:bodyPr/>
          <a:lstStyle/>
          <a:p>
            <a:fld id="{965768A1-8F32-0D41-A5E2-EEEAA270BDE4}" type="slidenum">
              <a:rPr lang="en-US" smtClean="0"/>
              <a:t>‹#›</a:t>
            </a:fld>
            <a:endParaRPr lang="en-US"/>
          </a:p>
        </p:txBody>
      </p:sp>
    </p:spTree>
    <p:extLst>
      <p:ext uri="{BB962C8B-B14F-4D97-AF65-F5344CB8AC3E}">
        <p14:creationId xmlns:p14="http://schemas.microsoft.com/office/powerpoint/2010/main" val="2990074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F2DF80-480D-DA44-80B0-C2951CB3C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8306B-B090-0446-8D71-BD73A4730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CB1C1-51C4-4243-B731-524F1609D9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F1A18-0379-BE4B-BE1B-3BD183BB708A}" type="datetimeFigureOut">
              <a:rPr lang="en-US" smtClean="0"/>
              <a:t>9/21/21</a:t>
            </a:fld>
            <a:endParaRPr lang="en-US"/>
          </a:p>
        </p:txBody>
      </p:sp>
      <p:sp>
        <p:nvSpPr>
          <p:cNvPr id="5" name="Footer Placeholder 4">
            <a:extLst>
              <a:ext uri="{FF2B5EF4-FFF2-40B4-BE49-F238E27FC236}">
                <a16:creationId xmlns:a16="http://schemas.microsoft.com/office/drawing/2014/main" id="{96706C33-7DC4-EE44-ADBF-F38F3FD66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5ADE35-C694-CA4D-8BB8-6F31BBE9F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768A1-8F32-0D41-A5E2-EEEAA270BDE4}" type="slidenum">
              <a:rPr lang="en-US" smtClean="0"/>
              <a:t>‹#›</a:t>
            </a:fld>
            <a:endParaRPr lang="en-US"/>
          </a:p>
        </p:txBody>
      </p:sp>
    </p:spTree>
    <p:extLst>
      <p:ext uri="{BB962C8B-B14F-4D97-AF65-F5344CB8AC3E}">
        <p14:creationId xmlns:p14="http://schemas.microsoft.com/office/powerpoint/2010/main" val="411174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ermanwatch.org/sites/default/files/AIIB_Report_web_0.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hyperlink" Target="http://www.china.org.cn/business/2015-03/29/content_35185720.htm" TargetMode="External"/><Relationship Id="rId2" Type="http://schemas.openxmlformats.org/officeDocument/2006/relationships/hyperlink" Target="http://undocs.org/A/HRC/37/L.3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t.com/content/affcc432-03c4-459d-a6b8-922ca8346c14"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5DE7D-5832-B247-87B3-F1091EC13B8D}"/>
              </a:ext>
            </a:extLst>
          </p:cNvPr>
          <p:cNvSpPr>
            <a:spLocks noGrp="1"/>
          </p:cNvSpPr>
          <p:nvPr>
            <p:ph type="ctrTitle"/>
          </p:nvPr>
        </p:nvSpPr>
        <p:spPr>
          <a:xfrm>
            <a:off x="1" y="0"/>
            <a:ext cx="2520778" cy="6858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a:bodyPr>
          <a:lstStyle/>
          <a:p>
            <a:r>
              <a:rPr lang="en-US" sz="4400" b="1" dirty="0"/>
              <a:t>SOEs as Investors and Human Rights – Chinese FDI in Latin America and Europe </a:t>
            </a:r>
          </a:p>
        </p:txBody>
      </p:sp>
      <p:sp>
        <p:nvSpPr>
          <p:cNvPr id="3" name="Subtitle 2">
            <a:extLst>
              <a:ext uri="{FF2B5EF4-FFF2-40B4-BE49-F238E27FC236}">
                <a16:creationId xmlns:a16="http://schemas.microsoft.com/office/drawing/2014/main" id="{61AB6117-7050-7F4B-BBA1-8D369722ED9B}"/>
              </a:ext>
            </a:extLst>
          </p:cNvPr>
          <p:cNvSpPr>
            <a:spLocks noGrp="1"/>
          </p:cNvSpPr>
          <p:nvPr>
            <p:ph type="subTitle" idx="1"/>
          </p:nvPr>
        </p:nvSpPr>
        <p:spPr>
          <a:xfrm>
            <a:off x="5782962" y="5202238"/>
            <a:ext cx="6409038" cy="1655762"/>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lnSpcReduction="10000"/>
          </a:bodyPr>
          <a:lstStyle/>
          <a:p>
            <a:r>
              <a:rPr lang="en-US" dirty="0"/>
              <a:t>Larry Catá Backer (</a:t>
            </a:r>
            <a:r>
              <a:rPr lang="zh-CN" altLang="en-US" dirty="0"/>
              <a:t>白 轲</a:t>
            </a:r>
            <a:r>
              <a:rPr lang="en-US" altLang="zh-CN" dirty="0"/>
              <a:t>)</a:t>
            </a:r>
            <a:br>
              <a:rPr lang="zh-CN" altLang="en-US" dirty="0"/>
            </a:br>
            <a:r>
              <a:rPr lang="en-US" sz="1400" dirty="0"/>
              <a:t>W. Richard and Mary Eshelman Faculty Scholar Professor of Law and International Affairs; Pennsylvania State University</a:t>
            </a:r>
          </a:p>
          <a:p>
            <a:r>
              <a:rPr lang="en-US" sz="2000" dirty="0"/>
              <a:t>Workshop--Book Project: Human Rights and environmental sustainability in state-owned enterprises in Latin America and Europe  (21 September 2021)</a:t>
            </a:r>
          </a:p>
          <a:p>
            <a:endParaRPr lang="en-US" sz="2000" dirty="0"/>
          </a:p>
        </p:txBody>
      </p:sp>
    </p:spTree>
    <p:extLst>
      <p:ext uri="{BB962C8B-B14F-4D97-AF65-F5344CB8AC3E}">
        <p14:creationId xmlns:p14="http://schemas.microsoft.com/office/powerpoint/2010/main" val="397040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F574-7701-1C4F-8015-C6A9B44D158A}"/>
              </a:ext>
            </a:extLst>
          </p:cNvPr>
          <p:cNvSpPr>
            <a:spLocks noGrp="1"/>
          </p:cNvSpPr>
          <p:nvPr>
            <p:ph type="title"/>
          </p:nvPr>
        </p:nvSpPr>
        <p:spPr>
          <a:xfrm>
            <a:off x="23191" y="18256"/>
            <a:ext cx="10515600" cy="906084"/>
          </a:xfrm>
        </p:spPr>
        <p:txBody>
          <a:bodyPr/>
          <a:lstStyle/>
          <a:p>
            <a:r>
              <a:rPr lang="en-US" dirty="0"/>
              <a:t>Outbound Cooperation in Key Areas</a:t>
            </a:r>
          </a:p>
        </p:txBody>
      </p:sp>
      <p:graphicFrame>
        <p:nvGraphicFramePr>
          <p:cNvPr id="4" name="Content Placeholder 3">
            <a:extLst>
              <a:ext uri="{FF2B5EF4-FFF2-40B4-BE49-F238E27FC236}">
                <a16:creationId xmlns:a16="http://schemas.microsoft.com/office/drawing/2014/main" id="{8298A9D2-52CC-414B-84A3-7E70B73EA2C7}"/>
              </a:ext>
            </a:extLst>
          </p:cNvPr>
          <p:cNvGraphicFramePr>
            <a:graphicFrameLocks noGrp="1"/>
          </p:cNvGraphicFramePr>
          <p:nvPr>
            <p:ph idx="1"/>
          </p:nvPr>
        </p:nvGraphicFramePr>
        <p:xfrm>
          <a:off x="0" y="815008"/>
          <a:ext cx="12192000" cy="6024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3979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A3CE4-8DA3-1B4C-A52D-F8269A2AAE03}"/>
              </a:ext>
            </a:extLst>
          </p:cNvPr>
          <p:cNvSpPr>
            <a:spLocks noGrp="1"/>
          </p:cNvSpPr>
          <p:nvPr>
            <p:ph type="title"/>
          </p:nvPr>
        </p:nvSpPr>
        <p:spPr>
          <a:xfrm>
            <a:off x="0" y="18255"/>
            <a:ext cx="10515600" cy="1325563"/>
          </a:xfrm>
        </p:spPr>
        <p:txBody>
          <a:bodyPr/>
          <a:lstStyle/>
          <a:p>
            <a:r>
              <a:rPr lang="en-US" dirty="0"/>
              <a:t>Four Foundations of BRI</a:t>
            </a:r>
          </a:p>
        </p:txBody>
      </p:sp>
      <p:graphicFrame>
        <p:nvGraphicFramePr>
          <p:cNvPr id="4" name="Content Placeholder 3">
            <a:extLst>
              <a:ext uri="{FF2B5EF4-FFF2-40B4-BE49-F238E27FC236}">
                <a16:creationId xmlns:a16="http://schemas.microsoft.com/office/drawing/2014/main" id="{F6278BD2-901D-524E-9DB6-D0A017750753}"/>
              </a:ext>
            </a:extLst>
          </p:cNvPr>
          <p:cNvGraphicFramePr>
            <a:graphicFrameLocks noGrp="1"/>
          </p:cNvGraphicFramePr>
          <p:nvPr>
            <p:ph idx="1"/>
            <p:extLst>
              <p:ext uri="{D42A27DB-BD31-4B8C-83A1-F6EECF244321}">
                <p14:modId xmlns:p14="http://schemas.microsoft.com/office/powerpoint/2010/main" val="4141452"/>
              </p:ext>
            </p:extLst>
          </p:nvPr>
        </p:nvGraphicFramePr>
        <p:xfrm>
          <a:off x="0" y="753762"/>
          <a:ext cx="12192000" cy="6085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5D619C6-9394-384A-8C57-DB7D0851D983}"/>
              </a:ext>
            </a:extLst>
          </p:cNvPr>
          <p:cNvSpPr txBox="1"/>
          <p:nvPr/>
        </p:nvSpPr>
        <p:spPr>
          <a:xfrm>
            <a:off x="195072" y="1343818"/>
            <a:ext cx="4328160" cy="5078313"/>
          </a:xfrm>
          <a:prstGeom prst="rect">
            <a:avLst/>
          </a:prstGeom>
          <a:noFill/>
        </p:spPr>
        <p:txBody>
          <a:bodyPr wrap="square" rtlCol="0">
            <a:spAutoFit/>
          </a:bodyPr>
          <a:lstStyle/>
          <a:p>
            <a:r>
              <a:rPr lang="en-US" dirty="0"/>
              <a:t>Human rights and sustainability implications</a:t>
            </a:r>
          </a:p>
          <a:p>
            <a:pPr marL="342900" indent="-342900">
              <a:buAutoNum type="arabicPeriod"/>
            </a:pPr>
            <a:r>
              <a:rPr lang="en-US" dirty="0"/>
              <a:t>Whose human rights?</a:t>
            </a:r>
          </a:p>
          <a:p>
            <a:pPr marL="342900" indent="-342900">
              <a:buAutoNum type="arabicPeriod"/>
            </a:pPr>
            <a:r>
              <a:rPr lang="en-US" dirty="0"/>
              <a:t>Whose regimes of prevention-mitigation-remedy: private or public law?</a:t>
            </a:r>
          </a:p>
          <a:p>
            <a:pPr marL="342900" indent="-342900">
              <a:buAutoNum type="arabicPeriod"/>
            </a:pPr>
            <a:r>
              <a:rPr lang="en-US" dirty="0"/>
              <a:t>Alignments of norms, law, practices sourced in the legal or societal sectors.</a:t>
            </a:r>
          </a:p>
          <a:p>
            <a:pPr marL="342900" indent="-342900">
              <a:buAutoNum type="arabicPeriod"/>
            </a:pPr>
            <a:r>
              <a:rPr lang="en-US" dirty="0"/>
              <a:t>Synergies among the four key objectives groupings of BRI.</a:t>
            </a:r>
          </a:p>
          <a:p>
            <a:pPr marL="342900" indent="-342900">
              <a:buAutoNum type="arabicPeriod"/>
            </a:pPr>
            <a:r>
              <a:rPr lang="en-US" dirty="0"/>
              <a:t>Issue of transparency (especially in the legal sector)</a:t>
            </a:r>
          </a:p>
          <a:p>
            <a:pPr marL="342900" indent="-342900">
              <a:buAutoNum type="arabicPeriod"/>
            </a:pPr>
            <a:r>
              <a:rPr lang="en-US" dirty="0"/>
              <a:t>Issue of coordination external (grouped by sector?) and internal (fractured oversight within Chinese state apparatus)</a:t>
            </a:r>
          </a:p>
          <a:p>
            <a:pPr marL="342900" indent="-342900">
              <a:buAutoNum type="arabicPeriod"/>
            </a:pPr>
            <a:r>
              <a:rPr lang="en-US" dirty="0"/>
              <a:t>Is fracture good for the vanguard?</a:t>
            </a:r>
          </a:p>
          <a:p>
            <a:endParaRPr lang="en-US" dirty="0"/>
          </a:p>
          <a:p>
            <a:endParaRPr lang="en-US" dirty="0"/>
          </a:p>
        </p:txBody>
      </p:sp>
    </p:spTree>
    <p:extLst>
      <p:ext uri="{BB962C8B-B14F-4D97-AF65-F5344CB8AC3E}">
        <p14:creationId xmlns:p14="http://schemas.microsoft.com/office/powerpoint/2010/main" val="3326179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66D0C-D144-D845-ADE0-9110F3B55800}"/>
              </a:ext>
            </a:extLst>
          </p:cNvPr>
          <p:cNvSpPr>
            <a:spLocks noGrp="1"/>
          </p:cNvSpPr>
          <p:nvPr>
            <p:ph type="title"/>
          </p:nvPr>
        </p:nvSpPr>
        <p:spPr>
          <a:xfrm>
            <a:off x="-3048" y="0"/>
            <a:ext cx="6586728" cy="1085088"/>
          </a:xfrm>
        </p:spPr>
        <p:txBody>
          <a:bodyPr>
            <a:normAutofit/>
          </a:bodyPr>
          <a:lstStyle/>
          <a:p>
            <a:r>
              <a:rPr lang="en-US" dirty="0"/>
              <a:t>Outbound Investment--AIIB </a:t>
            </a:r>
          </a:p>
        </p:txBody>
      </p:sp>
      <p:sp>
        <p:nvSpPr>
          <p:cNvPr id="3" name="Content Placeholder 2">
            <a:extLst>
              <a:ext uri="{FF2B5EF4-FFF2-40B4-BE49-F238E27FC236}">
                <a16:creationId xmlns:a16="http://schemas.microsoft.com/office/drawing/2014/main" id="{8DE8ED1B-FD4D-9D41-8344-03F880DC28EB}"/>
              </a:ext>
            </a:extLst>
          </p:cNvPr>
          <p:cNvSpPr>
            <a:spLocks noGrp="1"/>
          </p:cNvSpPr>
          <p:nvPr>
            <p:ph idx="1"/>
          </p:nvPr>
        </p:nvSpPr>
        <p:spPr>
          <a:xfrm>
            <a:off x="0" y="1085088"/>
            <a:ext cx="6310859" cy="5772901"/>
          </a:xfrm>
        </p:spPr>
        <p:txBody>
          <a:bodyPr>
            <a:noAutofit/>
          </a:bodyPr>
          <a:lstStyle/>
          <a:p>
            <a:r>
              <a:rPr lang="en-US" sz="1400" dirty="0"/>
              <a:t>China's answer to what it saw as the flaws of post 1945 IFIs (World Bank Group and International Monetary Fund)</a:t>
            </a:r>
          </a:p>
          <a:p>
            <a:pPr lvl="1"/>
            <a:r>
              <a:rPr lang="en-US" sz="1400" dirty="0"/>
              <a:t>Complex decision making</a:t>
            </a:r>
          </a:p>
          <a:p>
            <a:pPr lvl="1"/>
            <a:r>
              <a:rPr lang="en-US" sz="1400" dirty="0"/>
              <a:t>Not enough emphasis on infrastructure projects</a:t>
            </a:r>
          </a:p>
          <a:p>
            <a:pPr lvl="1"/>
            <a:r>
              <a:rPr lang="en-US" sz="1400" dirty="0"/>
              <a:t>Slow project preparation</a:t>
            </a:r>
          </a:p>
          <a:p>
            <a:pPr lvl="1"/>
            <a:r>
              <a:rPr lang="en-US" sz="1400" dirty="0"/>
              <a:t>Project risk aversion</a:t>
            </a:r>
          </a:p>
          <a:p>
            <a:r>
              <a:rPr lang="en-US" sz="1400" dirty="0"/>
              <a:t>In some respects, the financing wing of the Belt &amp; Road Initiative</a:t>
            </a:r>
          </a:p>
          <a:p>
            <a:pPr lvl="1"/>
            <a:r>
              <a:rPr lang="en-US" sz="1400" dirty="0"/>
              <a:t>Especially respecting its infrastructure objectives</a:t>
            </a:r>
          </a:p>
          <a:p>
            <a:pPr lvl="1"/>
            <a:r>
              <a:rPr lang="en-US" sz="1400" dirty="0"/>
              <a:t>Socialist model of financing better aligned with development as a core human rights objective of national collectives</a:t>
            </a:r>
          </a:p>
          <a:p>
            <a:r>
              <a:rPr lang="en-US" sz="1400" dirty="0"/>
              <a:t>But well networked</a:t>
            </a:r>
          </a:p>
          <a:p>
            <a:pPr lvl="1"/>
            <a:r>
              <a:rPr lang="en-US" sz="1400" dirty="0"/>
              <a:t>Modelled on current IFI</a:t>
            </a:r>
          </a:p>
          <a:p>
            <a:pPr lvl="1"/>
            <a:r>
              <a:rPr lang="en-US" sz="1400" dirty="0"/>
              <a:t>Multilateral, governance well represented by member states but under the leadership of China (Over 100 members)</a:t>
            </a:r>
          </a:p>
          <a:p>
            <a:pPr lvl="1"/>
            <a:r>
              <a:rPr lang="en-US" sz="1400" dirty="0"/>
              <a:t>Most projects are co-financed with either the Asian Development Bank or World Bank.</a:t>
            </a:r>
          </a:p>
          <a:p>
            <a:r>
              <a:rPr lang="en-US" sz="1400" dirty="0"/>
              <a:t>Initial criticisms</a:t>
            </a:r>
          </a:p>
          <a:p>
            <a:pPr lvl="1"/>
            <a:r>
              <a:rPr lang="en-US" sz="1400" dirty="0"/>
              <a:t>Environmental standards and development orientation privileged over human rights</a:t>
            </a:r>
          </a:p>
          <a:p>
            <a:pPr lvl="1"/>
            <a:r>
              <a:rPr lang="en-US" sz="1400" dirty="0"/>
              <a:t>Criticism tied to projects (see </a:t>
            </a:r>
            <a:r>
              <a:rPr lang="en-US" sz="1400" dirty="0" err="1"/>
              <a:t>eg</a:t>
            </a:r>
            <a:r>
              <a:rPr lang="en-US" sz="1400" dirty="0"/>
              <a:t> </a:t>
            </a:r>
            <a:r>
              <a:rPr lang="en-US" sz="1400" i="1" dirty="0">
                <a:hlinkClick r:id="rId2"/>
              </a:rPr>
              <a:t>Aligning the Asian Infrastructure Investment Bank (AIIB) with the Paris Agreement and the SDGs: Challenges and Opportunities A Civil Society Perspective from: Bangladesh, China, India, Russia &amp; Germany</a:t>
            </a:r>
            <a:endParaRPr lang="en-US" sz="1400" i="1" dirty="0"/>
          </a:p>
        </p:txBody>
      </p:sp>
      <p:pic>
        <p:nvPicPr>
          <p:cNvPr id="7" name="Picture 6">
            <a:extLst>
              <a:ext uri="{FF2B5EF4-FFF2-40B4-BE49-F238E27FC236}">
                <a16:creationId xmlns:a16="http://schemas.microsoft.com/office/drawing/2014/main" id="{7EAB51ED-1F05-844E-ABBC-5B61A1F93B60}"/>
              </a:ext>
            </a:extLst>
          </p:cNvPr>
          <p:cNvPicPr>
            <a:picLocks noChangeAspect="1"/>
          </p:cNvPicPr>
          <p:nvPr/>
        </p:nvPicPr>
        <p:blipFill rotWithShape="1">
          <a:blip r:embed="rId3"/>
          <a:srcRect l="14760" r="9377" b="-2"/>
          <a:stretch/>
        </p:blipFill>
        <p:spPr>
          <a:xfrm>
            <a:off x="6089517" y="10"/>
            <a:ext cx="610248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58451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C438-F7F9-F34E-BABF-3B26DFC47389}"/>
              </a:ext>
            </a:extLst>
          </p:cNvPr>
          <p:cNvSpPr>
            <a:spLocks noGrp="1"/>
          </p:cNvSpPr>
          <p:nvPr>
            <p:ph type="title"/>
          </p:nvPr>
        </p:nvSpPr>
        <p:spPr>
          <a:xfrm>
            <a:off x="24714" y="0"/>
            <a:ext cx="11353800" cy="1579477"/>
          </a:xfrm>
        </p:spPr>
        <p:txBody>
          <a:bodyPr/>
          <a:lstStyle/>
          <a:p>
            <a:r>
              <a:rPr lang="en-US" dirty="0"/>
              <a:t>Chinese Domestic Human Rights (2021 National Action Plan</a:t>
            </a:r>
          </a:p>
        </p:txBody>
      </p:sp>
      <p:graphicFrame>
        <p:nvGraphicFramePr>
          <p:cNvPr id="4" name="Content Placeholder 3">
            <a:extLst>
              <a:ext uri="{FF2B5EF4-FFF2-40B4-BE49-F238E27FC236}">
                <a16:creationId xmlns:a16="http://schemas.microsoft.com/office/drawing/2014/main" id="{B8BABDD4-E40C-5A48-840A-D3BAC1DF2978}"/>
              </a:ext>
            </a:extLst>
          </p:cNvPr>
          <p:cNvGraphicFramePr>
            <a:graphicFrameLocks noGrp="1"/>
          </p:cNvGraphicFramePr>
          <p:nvPr>
            <p:ph idx="1"/>
            <p:extLst>
              <p:ext uri="{D42A27DB-BD31-4B8C-83A1-F6EECF244321}">
                <p14:modId xmlns:p14="http://schemas.microsoft.com/office/powerpoint/2010/main" val="537269672"/>
              </p:ext>
            </p:extLst>
          </p:nvPr>
        </p:nvGraphicFramePr>
        <p:xfrm>
          <a:off x="24714" y="1458098"/>
          <a:ext cx="12142571" cy="539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437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9C4EDF-BD2F-2B44-8D82-93839E3FBE45}"/>
              </a:ext>
            </a:extLst>
          </p:cNvPr>
          <p:cNvSpPr>
            <a:spLocks noGrp="1"/>
          </p:cNvSpPr>
          <p:nvPr>
            <p:ph type="title"/>
          </p:nvPr>
        </p:nvSpPr>
        <p:spPr>
          <a:xfrm>
            <a:off x="149903" y="18255"/>
            <a:ext cx="10515600" cy="1325563"/>
          </a:xfrm>
        </p:spPr>
        <p:txBody>
          <a:bodyPr/>
          <a:lstStyle/>
          <a:p>
            <a:r>
              <a:rPr lang="en-US" dirty="0"/>
              <a:t>Human Rights Action Plan: Identified Rights</a:t>
            </a:r>
          </a:p>
        </p:txBody>
      </p:sp>
      <p:graphicFrame>
        <p:nvGraphicFramePr>
          <p:cNvPr id="9" name="Content Placeholder 2">
            <a:extLst>
              <a:ext uri="{FF2B5EF4-FFF2-40B4-BE49-F238E27FC236}">
                <a16:creationId xmlns:a16="http://schemas.microsoft.com/office/drawing/2014/main" id="{0AA6C616-5B99-496E-8848-0840E9927C36}"/>
              </a:ext>
            </a:extLst>
          </p:cNvPr>
          <p:cNvGraphicFramePr>
            <a:graphicFrameLocks noGrp="1"/>
          </p:cNvGraphicFramePr>
          <p:nvPr>
            <p:ph sz="half" idx="1"/>
          </p:nvPr>
        </p:nvGraphicFramePr>
        <p:xfrm>
          <a:off x="149903" y="1499016"/>
          <a:ext cx="5869898" cy="5232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2E99143A-378C-7E43-A534-A8C0BD3D4058}"/>
              </a:ext>
            </a:extLst>
          </p:cNvPr>
          <p:cNvGraphicFramePr>
            <a:graphicFrameLocks noGrp="1"/>
          </p:cNvGraphicFramePr>
          <p:nvPr>
            <p:ph sz="half" idx="2"/>
            <p:extLst>
              <p:ext uri="{D42A27DB-BD31-4B8C-83A1-F6EECF244321}">
                <p14:modId xmlns:p14="http://schemas.microsoft.com/office/powerpoint/2010/main" val="3479379855"/>
              </p:ext>
            </p:extLst>
          </p:nvPr>
        </p:nvGraphicFramePr>
        <p:xfrm>
          <a:off x="6172200" y="1139252"/>
          <a:ext cx="6019800" cy="57187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5429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63DA9A-FE92-1948-BD7D-914CABA405C6}"/>
              </a:ext>
            </a:extLst>
          </p:cNvPr>
          <p:cNvSpPr>
            <a:spLocks noGrp="1"/>
          </p:cNvSpPr>
          <p:nvPr>
            <p:ph type="title"/>
          </p:nvPr>
        </p:nvSpPr>
        <p:spPr>
          <a:xfrm>
            <a:off x="13902" y="10625"/>
            <a:ext cx="10905066" cy="1135737"/>
          </a:xfrm>
        </p:spPr>
        <p:txBody>
          <a:bodyPr>
            <a:normAutofit/>
          </a:bodyPr>
          <a:lstStyle/>
          <a:p>
            <a:r>
              <a:rPr lang="en-US" sz="3600" dirty="0"/>
              <a:t>Chinese Human Rights Internationalism</a:t>
            </a:r>
          </a:p>
        </p:txBody>
      </p:sp>
      <p:sp>
        <p:nvSpPr>
          <p:cNvPr id="3" name="Content Placeholder 2">
            <a:extLst>
              <a:ext uri="{FF2B5EF4-FFF2-40B4-BE49-F238E27FC236}">
                <a16:creationId xmlns:a16="http://schemas.microsoft.com/office/drawing/2014/main" id="{A3427CC8-3275-CE44-9662-B1520653769D}"/>
              </a:ext>
            </a:extLst>
          </p:cNvPr>
          <p:cNvSpPr>
            <a:spLocks noGrp="1"/>
          </p:cNvSpPr>
          <p:nvPr>
            <p:ph idx="1"/>
          </p:nvPr>
        </p:nvSpPr>
        <p:spPr>
          <a:xfrm>
            <a:off x="360342" y="1060704"/>
            <a:ext cx="11817756" cy="5797295"/>
          </a:xfrm>
        </p:spPr>
        <p:txBody>
          <a:bodyPr>
            <a:normAutofit/>
          </a:bodyPr>
          <a:lstStyle/>
          <a:p>
            <a:r>
              <a:rPr lang="en-US" sz="1800" dirty="0"/>
              <a:t>"On promoting mutually beneficial cooperation in the field of human rights" (</a:t>
            </a:r>
            <a:r>
              <a:rPr lang="en-US" sz="1800" dirty="0">
                <a:hlinkClick r:id="rId2"/>
              </a:rPr>
              <a:t>A/HRC/37/L.36</a:t>
            </a:r>
            <a:r>
              <a:rPr lang="en-US" sz="1800" dirty="0"/>
              <a:t>; 19 March 2018).</a:t>
            </a:r>
          </a:p>
          <a:p>
            <a:pPr lvl="1"/>
            <a:r>
              <a:rPr lang="en-US" sz="1400" dirty="0"/>
              <a:t>1. Calls upon all States to uphold multilateralism and to work together to promote mutually beneficial cooperation in the field of human rights, and encourages other stakeholders, including international and regional organizations and non-governmental organizations, to contribute actively to this </a:t>
            </a:r>
            <a:r>
              <a:rPr lang="en-US" sz="1400" dirty="0" err="1"/>
              <a:t>endeavour</a:t>
            </a:r>
            <a:r>
              <a:rPr lang="en-US" sz="1400" dirty="0"/>
              <a:t>; </a:t>
            </a:r>
            <a:br>
              <a:rPr lang="en-US" sz="1400" dirty="0"/>
            </a:br>
            <a:br>
              <a:rPr lang="en-US" sz="1400" dirty="0"/>
            </a:br>
            <a:r>
              <a:rPr lang="en-US" sz="1400" dirty="0"/>
              <a:t>2. Reiterates the important role of technical assistance and capacity-building in promoting and protecting human rights, calls upon States to strengthen human rights technical assistance and capacity-building through mutually beneficial cooperation, upon the request of and in accordance with the priorities set by the States concerned, and welcomes in this regard North-South, South-South and triangular cooperation; </a:t>
            </a:r>
            <a:br>
              <a:rPr lang="en-US" sz="1400" dirty="0"/>
            </a:br>
            <a:br>
              <a:rPr lang="en-US" sz="1400" dirty="0"/>
            </a:br>
            <a:r>
              <a:rPr lang="en-US" sz="1400" dirty="0"/>
              <a:t>3. Emphasizes the importance of the universal periodic review as a mechanism based on cooperation and constructive dialogue with the objective of, inter alia, improving the situation of human rights on the ground and promoting the fulfilment of the human rights obligations and commitments undertaken by States, and calls upon all States and relevant stakeholders to participate constructively in it; </a:t>
            </a:r>
            <a:br>
              <a:rPr lang="en-US" sz="1400" dirty="0"/>
            </a:br>
            <a:br>
              <a:rPr lang="en-US" sz="1400" dirty="0"/>
            </a:br>
            <a:r>
              <a:rPr lang="en-US" sz="1400" dirty="0"/>
              <a:t>4. Invites relevant United Nations human rights mechanisms and procedures to continue to pay attention to the importance of mutually beneficial cooperation in promoting and protecting all human rights; </a:t>
            </a:r>
            <a:br>
              <a:rPr lang="en-US" sz="1400" dirty="0"/>
            </a:br>
            <a:br>
              <a:rPr lang="en-US" sz="1400" dirty="0"/>
            </a:br>
            <a:r>
              <a:rPr lang="en-US" sz="1400" dirty="0"/>
              <a:t>5. Requests the Human Rights Council Advisory Committee to conduct a study on the role of technical assistance and capacity-building in fostering mutually beneficial cooperation in promoting and protecting human rights, and to submit a report thereon to the Human Rights Council before its forty-third session.</a:t>
            </a:r>
          </a:p>
          <a:p>
            <a:r>
              <a:rPr lang="en-US" sz="1800" dirty="0"/>
              <a:t>“</a:t>
            </a:r>
            <a:r>
              <a:rPr lang="en-US" sz="1800" dirty="0">
                <a:hlinkClick r:id="rId3"/>
              </a:rPr>
              <a:t>Community of Common Destiny</a:t>
            </a:r>
            <a:r>
              <a:rPr lang="en-US" sz="1800" dirty="0"/>
              <a:t>” (Xi 2015) and win-win multilateralism</a:t>
            </a:r>
          </a:p>
          <a:p>
            <a:pPr lvl="1"/>
            <a:r>
              <a:rPr lang="en-US" sz="1400" dirty="0"/>
              <a:t>“To respect one another and treat each other as equals, countries need to, first and foremost, respect other countries' social systems and development paths of their own choice, respect each other's core interests and major concerns and have objective and rational perception of other countries' growing strength, policies and visions. Efforts should be made to seek common ground while shelving differences, and better still to increase common interests and dissolve differences.”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865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709C-30F8-CA48-9EE2-72A8CDB7456E}"/>
              </a:ext>
            </a:extLst>
          </p:cNvPr>
          <p:cNvSpPr>
            <a:spLocks noGrp="1"/>
          </p:cNvSpPr>
          <p:nvPr>
            <p:ph type="title"/>
          </p:nvPr>
        </p:nvSpPr>
        <p:spPr>
          <a:xfrm>
            <a:off x="0" y="35367"/>
            <a:ext cx="8874177" cy="1325563"/>
          </a:xfrm>
        </p:spPr>
        <p:txBody>
          <a:bodyPr/>
          <a:lstStyle/>
          <a:p>
            <a:r>
              <a:rPr lang="en-US" dirty="0"/>
              <a:t>A Clash of Interpretations &amp; Emphasis</a:t>
            </a:r>
          </a:p>
        </p:txBody>
      </p:sp>
      <p:sp>
        <p:nvSpPr>
          <p:cNvPr id="4" name="Content Placeholder 3">
            <a:extLst>
              <a:ext uri="{FF2B5EF4-FFF2-40B4-BE49-F238E27FC236}">
                <a16:creationId xmlns:a16="http://schemas.microsoft.com/office/drawing/2014/main" id="{643E3625-2606-7D4F-8C7B-C8D2242E4ABF}"/>
              </a:ext>
            </a:extLst>
          </p:cNvPr>
          <p:cNvSpPr>
            <a:spLocks noGrp="1"/>
          </p:cNvSpPr>
          <p:nvPr>
            <p:ph sz="half" idx="1"/>
          </p:nvPr>
        </p:nvSpPr>
        <p:spPr>
          <a:xfrm>
            <a:off x="0" y="1460500"/>
            <a:ext cx="5745438" cy="5362133"/>
          </a:xfrm>
        </p:spPr>
        <p:txBody>
          <a:bodyPr>
            <a:normAutofit fontScale="70000" lnSpcReduction="20000"/>
          </a:bodyPr>
          <a:lstStyle/>
          <a:p>
            <a:r>
              <a:rPr lang="en-US" dirty="0"/>
              <a:t>Collective Development First.</a:t>
            </a:r>
          </a:p>
          <a:p>
            <a:pPr lvl="1"/>
            <a:r>
              <a:rPr lang="en-US" dirty="0"/>
              <a:t>Chinese human rights combines the theory of Reform and Opening Up with the fundamental premises of Socialist Modernization (the focus on the development of productive forces).  </a:t>
            </a:r>
          </a:p>
          <a:p>
            <a:r>
              <a:rPr lang="en-US" dirty="0"/>
              <a:t>Security Next</a:t>
            </a:r>
          </a:p>
          <a:p>
            <a:pPr lvl="1"/>
            <a:r>
              <a:rPr lang="en-US" dirty="0"/>
              <a:t>Stability and Prosperity Principles</a:t>
            </a:r>
          </a:p>
          <a:p>
            <a:pPr lvl="1"/>
            <a:r>
              <a:rPr lang="en-US" dirty="0"/>
              <a:t>Engage in the political work that then refocuses from productivity and development of the economic resources of the nation, to a refocus on the development of the cultural and social position of the community within that productive culture.  </a:t>
            </a:r>
          </a:p>
          <a:p>
            <a:r>
              <a:rPr lang="en-US" dirty="0"/>
              <a:t>Patriotic Campaigns; Advancing Values and Shared Culture Next</a:t>
            </a:r>
          </a:p>
          <a:p>
            <a:pPr lvl="1"/>
            <a:r>
              <a:rPr lang="en-US" dirty="0"/>
              <a:t>Economics expresses values (aligns with liberal democracy’s notion of responsibilities of enterprises for human rights and sustainability wrongs)</a:t>
            </a:r>
          </a:p>
          <a:p>
            <a:r>
              <a:rPr lang="en-US" dirty="0"/>
              <a:t>SOEs as a Mechanism of this Socialist Human Rights</a:t>
            </a:r>
          </a:p>
          <a:p>
            <a:r>
              <a:rPr lang="en-US" dirty="0"/>
              <a:t>In the West the focus is on the individual; individual autonomy, and the constraint of the state respecting individual civil and political rights as the core from which decisions about economic, social and cultural rights may be elaborated. </a:t>
            </a:r>
          </a:p>
        </p:txBody>
      </p:sp>
      <p:sp>
        <p:nvSpPr>
          <p:cNvPr id="5" name="Content Placeholder 4">
            <a:extLst>
              <a:ext uri="{FF2B5EF4-FFF2-40B4-BE49-F238E27FC236}">
                <a16:creationId xmlns:a16="http://schemas.microsoft.com/office/drawing/2014/main" id="{DF1A09CF-AB6B-B046-9B58-5A8B839A91A4}"/>
              </a:ext>
            </a:extLst>
          </p:cNvPr>
          <p:cNvSpPr>
            <a:spLocks noGrp="1"/>
          </p:cNvSpPr>
          <p:nvPr>
            <p:ph sz="half" idx="2"/>
          </p:nvPr>
        </p:nvSpPr>
        <p:spPr>
          <a:xfrm>
            <a:off x="5827426" y="1408036"/>
            <a:ext cx="6364574" cy="2459426"/>
          </a:xfrm>
        </p:spPr>
        <p:txBody>
          <a:bodyPr>
            <a:normAutofit fontScale="70000" lnSpcReduction="20000"/>
          </a:bodyPr>
          <a:lstStyle/>
          <a:p>
            <a:r>
              <a:rPr lang="en-US" dirty="0"/>
              <a:t>Consequence:  the process the cultural significance of word--human rights, development, environment--may continue to change substantially.  </a:t>
            </a:r>
          </a:p>
          <a:p>
            <a:pPr lvl="1"/>
            <a:r>
              <a:rPr lang="en-US" dirty="0"/>
              <a:t>In the West through a merger between sustainability, bio-diversity and human rights.  </a:t>
            </a:r>
          </a:p>
          <a:p>
            <a:pPr lvl="1"/>
            <a:r>
              <a:rPr lang="en-US" dirty="0"/>
              <a:t>In the South (including its Chinese Marxist variation, one which may drive the discussion), through a merger of development, environment, and the fundamental obligations of those in power to popular collectives.   </a:t>
            </a:r>
          </a:p>
        </p:txBody>
      </p:sp>
      <p:pic>
        <p:nvPicPr>
          <p:cNvPr id="7" name="Picture 6" descr="A cartoon of a person and person&#10;&#10;Description automatically generated with low confidence">
            <a:extLst>
              <a:ext uri="{FF2B5EF4-FFF2-40B4-BE49-F238E27FC236}">
                <a16:creationId xmlns:a16="http://schemas.microsoft.com/office/drawing/2014/main" id="{C22E3349-5F89-5441-A012-3BA9BC8F7584}"/>
              </a:ext>
            </a:extLst>
          </p:cNvPr>
          <p:cNvPicPr>
            <a:picLocks noChangeAspect="1"/>
          </p:cNvPicPr>
          <p:nvPr/>
        </p:nvPicPr>
        <p:blipFill>
          <a:blip r:embed="rId2"/>
          <a:stretch>
            <a:fillRect/>
          </a:stretch>
        </p:blipFill>
        <p:spPr>
          <a:xfrm>
            <a:off x="6446563" y="3429000"/>
            <a:ext cx="5506843" cy="3391896"/>
          </a:xfrm>
          <a:prstGeom prst="rect">
            <a:avLst/>
          </a:prstGeom>
        </p:spPr>
      </p:pic>
    </p:spTree>
    <p:extLst>
      <p:ext uri="{BB962C8B-B14F-4D97-AF65-F5344CB8AC3E}">
        <p14:creationId xmlns:p14="http://schemas.microsoft.com/office/powerpoint/2010/main" val="240438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1065-5D95-8E4C-88C9-4FA705CA706B}"/>
              </a:ext>
            </a:extLst>
          </p:cNvPr>
          <p:cNvSpPr>
            <a:spLocks noGrp="1"/>
          </p:cNvSpPr>
          <p:nvPr>
            <p:ph type="title"/>
          </p:nvPr>
        </p:nvSpPr>
        <p:spPr>
          <a:xfrm>
            <a:off x="70104" y="18255"/>
            <a:ext cx="10515600" cy="1325563"/>
          </a:xfrm>
        </p:spPr>
        <p:txBody>
          <a:bodyPr/>
          <a:lstStyle/>
          <a:p>
            <a:r>
              <a:rPr lang="en-US" dirty="0"/>
              <a:t>The Exemplars</a:t>
            </a:r>
          </a:p>
        </p:txBody>
      </p:sp>
      <p:sp>
        <p:nvSpPr>
          <p:cNvPr id="3" name="Content Placeholder 2">
            <a:extLst>
              <a:ext uri="{FF2B5EF4-FFF2-40B4-BE49-F238E27FC236}">
                <a16:creationId xmlns:a16="http://schemas.microsoft.com/office/drawing/2014/main" id="{D3F0D3C4-25FB-734D-ABAB-87553A5CF699}"/>
              </a:ext>
            </a:extLst>
          </p:cNvPr>
          <p:cNvSpPr>
            <a:spLocks noGrp="1"/>
          </p:cNvSpPr>
          <p:nvPr>
            <p:ph sz="half" idx="1"/>
          </p:nvPr>
        </p:nvSpPr>
        <p:spPr/>
        <p:txBody>
          <a:bodyPr>
            <a:normAutofit fontScale="62500" lnSpcReduction="20000"/>
          </a:bodyPr>
          <a:lstStyle/>
          <a:p>
            <a:r>
              <a:rPr lang="en-US" sz="3600" dirty="0"/>
              <a:t>Extractives</a:t>
            </a:r>
          </a:p>
          <a:p>
            <a:r>
              <a:rPr lang="en-US" dirty="0"/>
              <a:t>China National Petroleum Corporation</a:t>
            </a:r>
            <a:br>
              <a:rPr lang="en-US" dirty="0"/>
            </a:br>
            <a:r>
              <a:rPr lang="zh-CN" altLang="en-US" dirty="0"/>
              <a:t>中国石油天然气集团公司</a:t>
            </a:r>
            <a:endParaRPr lang="en-US" dirty="0"/>
          </a:p>
          <a:p>
            <a:r>
              <a:rPr lang="en-US" dirty="0"/>
              <a:t>Chain of ownership challenges for human rights and sustainability.</a:t>
            </a:r>
          </a:p>
          <a:p>
            <a:r>
              <a:rPr lang="en-US" dirty="0"/>
              <a:t>Inter-SOE transactions</a:t>
            </a:r>
          </a:p>
          <a:p>
            <a:r>
              <a:rPr lang="en-US" dirty="0"/>
              <a:t>Example 2013 purchase of assets in Peru from Petrobras (Petrobras </a:t>
            </a:r>
            <a:r>
              <a:rPr lang="en-US" dirty="0" err="1"/>
              <a:t>Energia</a:t>
            </a:r>
            <a:r>
              <a:rPr lang="en-US" dirty="0"/>
              <a:t> Peru S.A. )</a:t>
            </a:r>
          </a:p>
          <a:p>
            <a:pPr lvl="1"/>
            <a:r>
              <a:rPr lang="en-US" dirty="0"/>
              <a:t>Purchasers: CNPC Holdings and CNODC International are both overseas wholly-owned subsidiaries of CNPC Exploration and Development Company Limited ( </a:t>
            </a:r>
            <a:r>
              <a:rPr lang="zh-CN" altLang="en-US" dirty="0"/>
              <a:t>中油勘探開發有限公司</a:t>
            </a:r>
            <a:r>
              <a:rPr lang="en-US" altLang="zh-CN" dirty="0"/>
              <a:t>, </a:t>
            </a:r>
            <a:r>
              <a:rPr lang="en-US" dirty="0"/>
              <a:t>the “CNPC E&amp;D”). </a:t>
            </a:r>
          </a:p>
          <a:p>
            <a:pPr lvl="1"/>
            <a:r>
              <a:rPr lang="en-US" dirty="0"/>
              <a:t>CNPC E&amp;D is a subsidiary of PetroChina and a joint venture company held as to 50% by the PetroChina (the other half controlled China National Oil and Gas Exploration and Development Corporation, which is a wholly owned subsidiary of China National Petroleum Corporation, the controlling shareholder of PetroChina. </a:t>
            </a:r>
          </a:p>
        </p:txBody>
      </p:sp>
      <p:sp>
        <p:nvSpPr>
          <p:cNvPr id="4" name="Content Placeholder 3">
            <a:extLst>
              <a:ext uri="{FF2B5EF4-FFF2-40B4-BE49-F238E27FC236}">
                <a16:creationId xmlns:a16="http://schemas.microsoft.com/office/drawing/2014/main" id="{94478332-B51F-5041-A24E-09DC0BDC7E3E}"/>
              </a:ext>
            </a:extLst>
          </p:cNvPr>
          <p:cNvSpPr>
            <a:spLocks noGrp="1"/>
          </p:cNvSpPr>
          <p:nvPr>
            <p:ph sz="half" idx="2"/>
          </p:nvPr>
        </p:nvSpPr>
        <p:spPr/>
        <p:txBody>
          <a:bodyPr>
            <a:normAutofit fontScale="62500" lnSpcReduction="20000"/>
          </a:bodyPr>
          <a:lstStyle/>
          <a:p>
            <a:r>
              <a:rPr lang="en-US" sz="4000" dirty="0"/>
              <a:t>Finance/Banking</a:t>
            </a:r>
          </a:p>
          <a:p>
            <a:r>
              <a:rPr lang="en-US" dirty="0"/>
              <a:t>Central </a:t>
            </a:r>
            <a:r>
              <a:rPr lang="en-US" dirty="0" err="1"/>
              <a:t>Huijin</a:t>
            </a:r>
            <a:r>
              <a:rPr lang="en-US" dirty="0"/>
              <a:t> Investment </a:t>
            </a:r>
            <a:r>
              <a:rPr lang="zh-CN" altLang="en-US" dirty="0"/>
              <a:t>中央汇金投资有限责任公司</a:t>
            </a:r>
            <a:endParaRPr lang="es-ES" altLang="zh-CN" dirty="0"/>
          </a:p>
          <a:p>
            <a:r>
              <a:rPr lang="en-US" dirty="0"/>
              <a:t>Established in 2003</a:t>
            </a:r>
          </a:p>
          <a:p>
            <a:r>
              <a:rPr lang="en-US" dirty="0"/>
              <a:t>Wholly owned subsidiary of China Investment Corporation, with its own Board of Directors and Board of Supervisors.</a:t>
            </a:r>
          </a:p>
          <a:p>
            <a:r>
              <a:rPr lang="en-US" dirty="0"/>
              <a:t>Principal shareholder rights are exercised on behalf of the State Council. </a:t>
            </a:r>
          </a:p>
          <a:p>
            <a:r>
              <a:rPr lang="en-US" dirty="0"/>
              <a:t>Organization by which the Chinese government can act as a shareholder for the "big four" state owned banks</a:t>
            </a:r>
          </a:p>
          <a:p>
            <a:pPr lvl="1"/>
            <a:r>
              <a:rPr lang="en-US" dirty="0"/>
              <a:t>(Bank of China, Industrial and Commercial Bank of China, China Construction Bank, and Agricultural Bank of China);, </a:t>
            </a:r>
          </a:p>
          <a:p>
            <a:pPr lvl="1"/>
            <a:r>
              <a:rPr lang="en-US" dirty="0"/>
              <a:t>Regulatory function: corporate governance and initiating reforms of the banking industry.</a:t>
            </a:r>
          </a:p>
          <a:p>
            <a:endParaRPr lang="en-US" dirty="0"/>
          </a:p>
        </p:txBody>
      </p:sp>
    </p:spTree>
    <p:extLst>
      <p:ext uri="{BB962C8B-B14F-4D97-AF65-F5344CB8AC3E}">
        <p14:creationId xmlns:p14="http://schemas.microsoft.com/office/powerpoint/2010/main" val="106508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6FBAD1-E99E-044D-A456-9232ED7BF6EA}"/>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sz="4100"/>
              <a:t>Mediating Contradiction—China-Ecuador Investment  </a:t>
            </a:r>
          </a:p>
        </p:txBody>
      </p:sp>
      <p:sp>
        <p:nvSpPr>
          <p:cNvPr id="3" name="Content Placeholder 2">
            <a:extLst>
              <a:ext uri="{FF2B5EF4-FFF2-40B4-BE49-F238E27FC236}">
                <a16:creationId xmlns:a16="http://schemas.microsoft.com/office/drawing/2014/main" id="{12B7730B-1A96-F94E-BF14-6103EE7FEB64}"/>
              </a:ext>
            </a:extLst>
          </p:cNvPr>
          <p:cNvSpPr>
            <a:spLocks noGrp="1"/>
          </p:cNvSpPr>
          <p:nvPr>
            <p:ph sz="half" idx="1"/>
          </p:nvPr>
        </p:nvSpPr>
        <p:spPr>
          <a:xfrm>
            <a:off x="0" y="2333296"/>
            <a:ext cx="5962785" cy="4524703"/>
          </a:xfrm>
        </p:spPr>
        <p:txBody>
          <a:bodyPr vert="horz" lIns="91440" tIns="45720" rIns="91440" bIns="45720" rtlCol="0">
            <a:normAutofit fontScale="92500" lnSpcReduction="20000"/>
          </a:bodyPr>
          <a:lstStyle/>
          <a:p>
            <a:r>
              <a:rPr lang="en-US" sz="2000" dirty="0"/>
              <a:t>Convergence AIIB and BRI projects</a:t>
            </a:r>
          </a:p>
          <a:p>
            <a:pPr lvl="1"/>
            <a:r>
              <a:rPr lang="en-US" sz="2000" dirty="0"/>
              <a:t>AIIB Lending and debt relief programs</a:t>
            </a:r>
          </a:p>
          <a:p>
            <a:pPr lvl="2"/>
            <a:r>
              <a:rPr lang="en-US" dirty="0"/>
              <a:t>World Bank cofounded projects for MSMS enterprises</a:t>
            </a:r>
          </a:p>
          <a:p>
            <a:pPr lvl="2"/>
            <a:r>
              <a:rPr lang="en-US" dirty="0"/>
              <a:t>Pandemic based</a:t>
            </a:r>
          </a:p>
          <a:p>
            <a:pPr lvl="2"/>
            <a:r>
              <a:rPr lang="en-US" dirty="0"/>
              <a:t>Pivot from purely infrastructure financing to development funding more broadly understood</a:t>
            </a:r>
          </a:p>
          <a:p>
            <a:pPr lvl="1"/>
            <a:r>
              <a:rPr lang="en-US" sz="2000" dirty="0"/>
              <a:t>BRI investment</a:t>
            </a:r>
          </a:p>
          <a:p>
            <a:pPr lvl="2"/>
            <a:r>
              <a:rPr lang="en-US" dirty="0"/>
              <a:t>Construction of Hydro electric power grid for Ecuador (building on work of William and Mary </a:t>
            </a:r>
            <a:r>
              <a:rPr lang="en-US" dirty="0" err="1"/>
              <a:t>GeoLab</a:t>
            </a:r>
            <a:r>
              <a:rPr lang="en-US" dirty="0"/>
              <a:t>)</a:t>
            </a:r>
          </a:p>
          <a:p>
            <a:pPr lvl="1"/>
            <a:r>
              <a:rPr lang="en-US" sz="2000" dirty="0"/>
              <a:t>Intensely competitive environment:</a:t>
            </a:r>
          </a:p>
          <a:p>
            <a:pPr lvl="2"/>
            <a:r>
              <a:rPr lang="en-US" sz="1600" dirty="0"/>
              <a:t>“The US International Development Finance Corporation has struck a deal that will help Ecuador repay billions of dollars in loans to China and boost development in exchange for excluding Chinese companies from its telecom networks.” (Source </a:t>
            </a:r>
            <a:r>
              <a:rPr lang="en-US" sz="1600" i="1" dirty="0">
                <a:hlinkClick r:id="rId2"/>
              </a:rPr>
              <a:t>Financial Times</a:t>
            </a:r>
            <a:r>
              <a:rPr lang="en-US" sz="1600" i="1" dirty="0"/>
              <a:t>; Jan. 2021)</a:t>
            </a:r>
            <a:endParaRPr lang="en-US" sz="1600" dirty="0"/>
          </a:p>
        </p:txBody>
      </p:sp>
      <p:pic>
        <p:nvPicPr>
          <p:cNvPr id="6" name="Content Placeholder 5" descr="Map&#10;&#10;Description automatically generated">
            <a:extLst>
              <a:ext uri="{FF2B5EF4-FFF2-40B4-BE49-F238E27FC236}">
                <a16:creationId xmlns:a16="http://schemas.microsoft.com/office/drawing/2014/main" id="{7D7F2CED-7D46-E74C-A32B-704FA33A1985}"/>
              </a:ext>
            </a:extLst>
          </p:cNvPr>
          <p:cNvPicPr>
            <a:picLocks noGrp="1" noChangeAspect="1"/>
          </p:cNvPicPr>
          <p:nvPr>
            <p:ph sz="half" idx="2"/>
          </p:nvPr>
        </p:nvPicPr>
        <p:blipFill rotWithShape="1">
          <a:blip r:embed="rId3"/>
          <a:srcRect l="26445" r="899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4465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hand touching a map&#10;&#10;Description automatically generated with low confidence">
            <a:extLst>
              <a:ext uri="{FF2B5EF4-FFF2-40B4-BE49-F238E27FC236}">
                <a16:creationId xmlns:a16="http://schemas.microsoft.com/office/drawing/2014/main" id="{70DC294E-8E85-2B42-9512-C0B16B2EFADC}"/>
              </a:ext>
            </a:extLst>
          </p:cNvPr>
          <p:cNvPicPr>
            <a:picLocks noChangeAspect="1"/>
          </p:cNvPicPr>
          <p:nvPr/>
        </p:nvPicPr>
        <p:blipFill rotWithShape="1">
          <a:blip r:embed="rId2"/>
          <a:srcRect r="199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6FBAD1-E99E-044D-A456-9232ED7BF6EA}"/>
              </a:ext>
            </a:extLst>
          </p:cNvPr>
          <p:cNvSpPr>
            <a:spLocks noGrp="1"/>
          </p:cNvSpPr>
          <p:nvPr>
            <p:ph type="title"/>
          </p:nvPr>
        </p:nvSpPr>
        <p:spPr>
          <a:xfrm>
            <a:off x="209862" y="365125"/>
            <a:ext cx="4450527" cy="1899912"/>
          </a:xfrm>
        </p:spPr>
        <p:txBody>
          <a:bodyPr>
            <a:normAutofit/>
          </a:bodyPr>
          <a:lstStyle/>
          <a:p>
            <a:r>
              <a:rPr lang="en-US" sz="3100" dirty="0"/>
              <a:t>Mediating Contradiction—</a:t>
            </a:r>
            <a:br>
              <a:rPr lang="en-US" sz="3100" dirty="0"/>
            </a:br>
            <a:r>
              <a:rPr lang="en-US" sz="3100" dirty="0"/>
              <a:t>China-Norway Investment  </a:t>
            </a:r>
          </a:p>
        </p:txBody>
      </p:sp>
      <p:sp>
        <p:nvSpPr>
          <p:cNvPr id="3" name="Content Placeholder 2">
            <a:extLst>
              <a:ext uri="{FF2B5EF4-FFF2-40B4-BE49-F238E27FC236}">
                <a16:creationId xmlns:a16="http://schemas.microsoft.com/office/drawing/2014/main" id="{12B7730B-1A96-F94E-BF14-6103EE7FEB64}"/>
              </a:ext>
            </a:extLst>
          </p:cNvPr>
          <p:cNvSpPr>
            <a:spLocks noGrp="1"/>
          </p:cNvSpPr>
          <p:nvPr>
            <p:ph idx="1"/>
          </p:nvPr>
        </p:nvSpPr>
        <p:spPr>
          <a:xfrm>
            <a:off x="838200" y="2434201"/>
            <a:ext cx="3822189" cy="3742762"/>
          </a:xfrm>
        </p:spPr>
        <p:txBody>
          <a:bodyPr>
            <a:normAutofit/>
          </a:bodyPr>
          <a:lstStyle/>
          <a:p>
            <a:r>
              <a:rPr lang="en-US" sz="1900"/>
              <a:t>Interactions through the lens of the Ethics Council consideration of actions of Chinese SOEs under the Ethics Guidelines of the Pension Fund Global</a:t>
            </a:r>
          </a:p>
          <a:p>
            <a:pPr lvl="1"/>
            <a:r>
              <a:rPr lang="en-US" sz="1900"/>
              <a:t>Companies put under observation</a:t>
            </a:r>
          </a:p>
          <a:p>
            <a:pPr lvl="1"/>
            <a:r>
              <a:rPr lang="en-US" sz="1900"/>
              <a:t>Companies excluded from the investment universe</a:t>
            </a:r>
          </a:p>
          <a:p>
            <a:pPr lvl="1"/>
            <a:r>
              <a:rPr lang="en-US" sz="1900"/>
              <a:t>Active shareholding strategies and points of emphasis</a:t>
            </a:r>
          </a:p>
          <a:p>
            <a:pPr lvl="1"/>
            <a:r>
              <a:rPr lang="en-US" sz="1900"/>
              <a:t>A special approach to SOEs?</a:t>
            </a:r>
          </a:p>
        </p:txBody>
      </p:sp>
    </p:spTree>
    <p:extLst>
      <p:ext uri="{BB962C8B-B14F-4D97-AF65-F5344CB8AC3E}">
        <p14:creationId xmlns:p14="http://schemas.microsoft.com/office/powerpoint/2010/main" val="3118266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3248F5E6-4377-481A-9615-8B26AF96A0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5" name="Color">
              <a:extLst>
                <a:ext uri="{FF2B5EF4-FFF2-40B4-BE49-F238E27FC236}">
                  <a16:creationId xmlns:a16="http://schemas.microsoft.com/office/drawing/2014/main" id="{D8552057-9E04-4499-916A-649BB6B51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lor">
              <a:extLst>
                <a:ext uri="{FF2B5EF4-FFF2-40B4-BE49-F238E27FC236}">
                  <a16:creationId xmlns:a16="http://schemas.microsoft.com/office/drawing/2014/main" id="{D1194A2F-4E63-4228-A833-4D86528EAD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Content Placeholder 6" descr="A picture containing chart&#10;&#10;Description automatically generated">
            <a:extLst>
              <a:ext uri="{FF2B5EF4-FFF2-40B4-BE49-F238E27FC236}">
                <a16:creationId xmlns:a16="http://schemas.microsoft.com/office/drawing/2014/main" id="{DB899FEF-2890-4E41-93CE-53A1A227A1F7}"/>
              </a:ext>
            </a:extLst>
          </p:cNvPr>
          <p:cNvPicPr>
            <a:picLocks noGrp="1" noChangeAspect="1"/>
          </p:cNvPicPr>
          <p:nvPr>
            <p:ph sz="half" idx="2"/>
          </p:nvPr>
        </p:nvPicPr>
        <p:blipFill>
          <a:blip r:embed="rId3"/>
          <a:stretch>
            <a:fillRect/>
          </a:stretch>
        </p:blipFill>
        <p:spPr>
          <a:xfrm>
            <a:off x="786385" y="2877574"/>
            <a:ext cx="5270026" cy="2542787"/>
          </a:xfrm>
          <a:prstGeom prst="rect">
            <a:avLst/>
          </a:prstGeom>
        </p:spPr>
      </p:pic>
      <p:grpSp>
        <p:nvGrpSpPr>
          <p:cNvPr id="18" name="Group 1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A65DF656-1D33-444B-BEEF-0F434FBE359C}"/>
              </a:ext>
            </a:extLst>
          </p:cNvPr>
          <p:cNvSpPr>
            <a:spLocks noGrp="1"/>
          </p:cNvSpPr>
          <p:nvPr>
            <p:ph type="title"/>
          </p:nvPr>
        </p:nvSpPr>
        <p:spPr>
          <a:xfrm>
            <a:off x="786384" y="576072"/>
            <a:ext cx="10377484" cy="1546533"/>
          </a:xfrm>
        </p:spPr>
        <p:txBody>
          <a:bodyPr vert="horz" lIns="91440" tIns="45720" rIns="91440" bIns="45720" rtlCol="0" anchor="t">
            <a:normAutofit/>
          </a:bodyPr>
          <a:lstStyle/>
          <a:p>
            <a:r>
              <a:rPr lang="en-US" sz="4800" b="1" kern="1200" dirty="0">
                <a:solidFill>
                  <a:schemeClr val="bg1"/>
                </a:solidFill>
                <a:latin typeface="+mj-lt"/>
                <a:ea typeface="+mj-ea"/>
                <a:cs typeface="+mj-cs"/>
              </a:rPr>
              <a:t>Scope of Inquiry: Chinese SOEs, Human Rights, and Sustainability</a:t>
            </a:r>
          </a:p>
        </p:txBody>
      </p:sp>
      <p:sp>
        <p:nvSpPr>
          <p:cNvPr id="4" name="Content Placeholder 3">
            <a:extLst>
              <a:ext uri="{FF2B5EF4-FFF2-40B4-BE49-F238E27FC236}">
                <a16:creationId xmlns:a16="http://schemas.microsoft.com/office/drawing/2014/main" id="{4E5715FB-02DD-6140-8252-9FA076D9C378}"/>
              </a:ext>
            </a:extLst>
          </p:cNvPr>
          <p:cNvSpPr>
            <a:spLocks noGrp="1"/>
          </p:cNvSpPr>
          <p:nvPr>
            <p:ph sz="half" idx="1"/>
          </p:nvPr>
        </p:nvSpPr>
        <p:spPr>
          <a:xfrm>
            <a:off x="6464409" y="1778750"/>
            <a:ext cx="5699945" cy="4893899"/>
          </a:xfrm>
        </p:spPr>
        <p:txBody>
          <a:bodyPr vert="horz" lIns="91440" tIns="45720" rIns="91440" bIns="45720" rtlCol="0" anchor="ctr">
            <a:normAutofit/>
          </a:bodyPr>
          <a:lstStyle/>
          <a:p>
            <a:r>
              <a:rPr lang="en-US" sz="1700" b="1" dirty="0"/>
              <a:t>Identify Countries </a:t>
            </a:r>
          </a:p>
          <a:p>
            <a:r>
              <a:rPr lang="en-US" sz="1700" b="1" dirty="0"/>
              <a:t>Human Rights and Environmental Risks of operation (UNGP 2</a:t>
            </a:r>
            <a:r>
              <a:rPr lang="en-US" sz="1700" b="1" baseline="30000" dirty="0"/>
              <a:t>nd</a:t>
            </a:r>
            <a:r>
              <a:rPr lang="en-US" sz="1700" b="1" dirty="0"/>
              <a:t> Pillar)</a:t>
            </a:r>
          </a:p>
          <a:p>
            <a:r>
              <a:rPr lang="en-US" sz="1700" b="1" dirty="0"/>
              <a:t>Map social and economic responsibility profiles of SOEs</a:t>
            </a:r>
          </a:p>
          <a:p>
            <a:r>
              <a:rPr lang="en-US" sz="1700" b="1" dirty="0"/>
              <a:t>Regulatory environment (home state)</a:t>
            </a:r>
          </a:p>
          <a:p>
            <a:r>
              <a:rPr lang="en-US" sz="1700" b="1" dirty="0"/>
              <a:t>Regulatory environment host state and transnational overlay</a:t>
            </a:r>
          </a:p>
          <a:p>
            <a:r>
              <a:rPr lang="en-US" sz="1700" b="1" dirty="0"/>
              <a:t>Human Rights and Environmental governance cultures and practices</a:t>
            </a:r>
          </a:p>
          <a:p>
            <a:r>
              <a:rPr lang="en-US" sz="1700" b="1" dirty="0"/>
              <a:t>Impacts; with reference to home state-host state, transnational and multilateral environment</a:t>
            </a:r>
          </a:p>
          <a:p>
            <a:endParaRPr lang="en-US" sz="1700" dirty="0">
              <a:solidFill>
                <a:schemeClr val="bg1"/>
              </a:solidFill>
            </a:endParaRPr>
          </a:p>
        </p:txBody>
      </p:sp>
    </p:spTree>
    <p:extLst>
      <p:ext uri="{BB962C8B-B14F-4D97-AF65-F5344CB8AC3E}">
        <p14:creationId xmlns:p14="http://schemas.microsoft.com/office/powerpoint/2010/main" val="3174053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5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8236B-E139-2246-A3A3-7AB37E98E42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And the Rest in Latin America</a:t>
            </a:r>
          </a:p>
        </p:txBody>
      </p:sp>
      <p:pic>
        <p:nvPicPr>
          <p:cNvPr id="7" name="Content Placeholder 6" descr="Map&#10;&#10;Description automatically generated">
            <a:extLst>
              <a:ext uri="{FF2B5EF4-FFF2-40B4-BE49-F238E27FC236}">
                <a16:creationId xmlns:a16="http://schemas.microsoft.com/office/drawing/2014/main" id="{F86F4EB8-F6C7-B14D-879E-C537E1DD7728}"/>
              </a:ext>
            </a:extLst>
          </p:cNvPr>
          <p:cNvPicPr>
            <a:picLocks noGrp="1" noChangeAspect="1"/>
          </p:cNvPicPr>
          <p:nvPr>
            <p:ph idx="1"/>
          </p:nvPr>
        </p:nvPicPr>
        <p:blipFill>
          <a:blip r:embed="rId2"/>
          <a:stretch>
            <a:fillRect/>
          </a:stretch>
        </p:blipFill>
        <p:spPr>
          <a:xfrm>
            <a:off x="3914786" y="747344"/>
            <a:ext cx="8157765" cy="5529888"/>
          </a:xfrm>
          <a:prstGeom prst="rect">
            <a:avLst/>
          </a:prstGeom>
        </p:spPr>
      </p:pic>
      <p:sp>
        <p:nvSpPr>
          <p:cNvPr id="8" name="TextBox 7">
            <a:extLst>
              <a:ext uri="{FF2B5EF4-FFF2-40B4-BE49-F238E27FC236}">
                <a16:creationId xmlns:a16="http://schemas.microsoft.com/office/drawing/2014/main" id="{9364E2E4-A467-5647-B80F-763F2DA386E0}"/>
              </a:ext>
            </a:extLst>
          </p:cNvPr>
          <p:cNvSpPr txBox="1"/>
          <p:nvPr/>
        </p:nvSpPr>
        <p:spPr>
          <a:xfrm>
            <a:off x="193021" y="3340667"/>
            <a:ext cx="6344413" cy="2769989"/>
          </a:xfrm>
          <a:prstGeom prst="rect">
            <a:avLst/>
          </a:prstGeom>
          <a:noFill/>
        </p:spPr>
        <p:txBody>
          <a:bodyPr wrap="square" rtlCol="0">
            <a:spAutoFit/>
          </a:bodyPr>
          <a:lstStyle/>
          <a:p>
            <a:r>
              <a:rPr lang="en-US" sz="1200" dirty="0"/>
              <a:t>Tracking these trends in the chart, dark green countries (Ecuador and Uruguay) are full members of the AIIB and also BRI signatories. Medium green countries (Bolivia, Chile, Peru and Venezuela) are BRI signatories, but only prospective AIIB members, having not yet paid their bank shares. Brazil, the only country in dark blue and Argentina, the only country in medium blue, are not BRI members, but are full (Brazil) or prospective (Argentina) AIIB members.</a:t>
            </a:r>
          </a:p>
          <a:p>
            <a:r>
              <a:rPr lang="en-US" sz="1200" dirty="0"/>
              <a:t>This past year, Brazil and Uruguay became full members of the AIIB. Uruguay became the second country to become a full member of both the AIIB and the BRI, after Ecuador did the same in 2019. Brazil became the first country to join the AIIB as a full member without also joining the BRI.</a:t>
            </a:r>
          </a:p>
          <a:p>
            <a:r>
              <a:rPr lang="en-US" sz="1200" dirty="0"/>
              <a:t>Despite the number of new relationships, there were also partnerships that fell under the stress of COVID-19. For the first time in 15 years, China’s two policy banks, the China Development Bank (CDB) and the Export-Import Bank of China (CHEXIM) signed no new financing commitments with governments in Latin American and the Caribbean. Instead, renegotiations of existing debts began, culminating in the suspension of $891 million in payments by Ecuador.</a:t>
            </a:r>
          </a:p>
          <a:p>
            <a:endParaRPr lang="en-US" dirty="0"/>
          </a:p>
        </p:txBody>
      </p:sp>
    </p:spTree>
    <p:extLst>
      <p:ext uri="{BB962C8B-B14F-4D97-AF65-F5344CB8AC3E}">
        <p14:creationId xmlns:p14="http://schemas.microsoft.com/office/powerpoint/2010/main" val="1753242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49C482-F6FA-C24B-ADB6-9A8A83FA3443}"/>
              </a:ext>
            </a:extLst>
          </p:cNvPr>
          <p:cNvSpPr>
            <a:spLocks noGrp="1"/>
          </p:cNvSpPr>
          <p:nvPr>
            <p:ph type="title"/>
          </p:nvPr>
        </p:nvSpPr>
        <p:spPr>
          <a:xfrm>
            <a:off x="11661" y="-30611"/>
            <a:ext cx="11018520" cy="1434415"/>
          </a:xfrm>
        </p:spPr>
        <p:txBody>
          <a:bodyPr vert="horz" lIns="91440" tIns="45720" rIns="91440" bIns="45720" rtlCol="0" anchor="b">
            <a:normAutofit/>
          </a:bodyPr>
          <a:lstStyle/>
          <a:p>
            <a:r>
              <a:rPr lang="en-US" sz="5400" dirty="0"/>
              <a:t>Analysis and Emphasis</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2DFBD2E-CDEC-3447-AF2E-6218F01D7EAD}"/>
              </a:ext>
            </a:extLst>
          </p:cNvPr>
          <p:cNvSpPr>
            <a:spLocks noGrp="1"/>
          </p:cNvSpPr>
          <p:nvPr>
            <p:ph sz="half" idx="1"/>
          </p:nvPr>
        </p:nvSpPr>
        <p:spPr>
          <a:xfrm>
            <a:off x="-1" y="1944624"/>
            <a:ext cx="7961773" cy="4840224"/>
          </a:xfrm>
        </p:spPr>
        <p:txBody>
          <a:bodyPr vert="horz" lIns="91440" tIns="45720" rIns="91440" bIns="45720" rtlCol="0" anchor="t">
            <a:normAutofit fontScale="85000" lnSpcReduction="20000"/>
          </a:bodyPr>
          <a:lstStyle/>
          <a:p>
            <a:r>
              <a:rPr lang="en-US" sz="1700" b="1" dirty="0">
                <a:solidFill>
                  <a:srgbClr val="C00000"/>
                </a:solidFill>
              </a:rPr>
              <a:t>Identify Countries </a:t>
            </a:r>
          </a:p>
          <a:p>
            <a:pPr lvl="1"/>
            <a:r>
              <a:rPr lang="en-US" sz="1700" dirty="0"/>
              <a:t>Following Chinese SOEs along BRI-AIIB pathways</a:t>
            </a:r>
          </a:p>
          <a:p>
            <a:pPr lvl="1"/>
            <a:r>
              <a:rPr lang="en-US" sz="1700" dirty="0"/>
              <a:t>Focus: Norway and Ecuador</a:t>
            </a:r>
          </a:p>
          <a:p>
            <a:r>
              <a:rPr lang="en-US" sz="1700" b="1" dirty="0">
                <a:solidFill>
                  <a:srgbClr val="C00000"/>
                </a:solidFill>
              </a:rPr>
              <a:t>Human Rights and Environmental Risks of operation (UNGP 2nd Pillar)</a:t>
            </a:r>
          </a:p>
          <a:p>
            <a:pPr lvl="1"/>
            <a:r>
              <a:rPr lang="en-US" sz="1700" dirty="0"/>
              <a:t>Tensions between Socialist and Globalist conceptions of human rights, sustainability and prioritization of rights and duties</a:t>
            </a:r>
          </a:p>
          <a:p>
            <a:pPr lvl="1"/>
            <a:r>
              <a:rPr lang="en-US" sz="1700" dirty="0"/>
              <a:t>Risks may be aligned—approaches to their confrontation may differ</a:t>
            </a:r>
          </a:p>
          <a:p>
            <a:r>
              <a:rPr lang="en-US" sz="1700" b="1" dirty="0">
                <a:solidFill>
                  <a:srgbClr val="C00000"/>
                </a:solidFill>
              </a:rPr>
              <a:t>Map social and economic responsibility profiles of SOEs</a:t>
            </a:r>
          </a:p>
          <a:p>
            <a:pPr lvl="1"/>
            <a:r>
              <a:rPr lang="en-US" sz="1700" dirty="0"/>
              <a:t>Emphasize the complexity of interlocking ownership in a Leninist alignment of economics, politics, and societal reshaping</a:t>
            </a:r>
          </a:p>
          <a:p>
            <a:pPr lvl="1"/>
            <a:r>
              <a:rPr lang="en-US" sz="1700" dirty="0"/>
              <a:t>Focus on two examples, one from extractives and the other from finance sectors</a:t>
            </a:r>
          </a:p>
          <a:p>
            <a:r>
              <a:rPr lang="en-US" sz="1700" b="1" dirty="0">
                <a:solidFill>
                  <a:srgbClr val="C00000"/>
                </a:solidFill>
              </a:rPr>
              <a:t>Regulatory environment (home state)</a:t>
            </a:r>
          </a:p>
          <a:p>
            <a:pPr lvl="1"/>
            <a:r>
              <a:rPr lang="en-US" sz="1700" dirty="0"/>
              <a:t>Nexus of Leninist theory; application of New Era prioritization (the current principal contradiction) and Communist Internationalism (win-win and community of common destiny)</a:t>
            </a:r>
          </a:p>
          <a:p>
            <a:r>
              <a:rPr lang="en-US" sz="1700" b="1" dirty="0">
                <a:solidFill>
                  <a:srgbClr val="C00000"/>
                </a:solidFill>
              </a:rPr>
              <a:t>Regulatory environment host state and transnational overlay</a:t>
            </a:r>
          </a:p>
          <a:p>
            <a:pPr lvl="1"/>
            <a:r>
              <a:rPr lang="en-US" sz="1700" dirty="0"/>
              <a:t>Domestic baseline; transnational principles acknowledged or available</a:t>
            </a:r>
          </a:p>
          <a:p>
            <a:pPr lvl="1"/>
            <a:r>
              <a:rPr lang="en-US" sz="1700" dirty="0"/>
              <a:t>Constraints within BRI and AIIB lending</a:t>
            </a:r>
          </a:p>
          <a:p>
            <a:r>
              <a:rPr lang="en-US" sz="1700" b="1" dirty="0">
                <a:solidFill>
                  <a:srgbClr val="C00000"/>
                </a:solidFill>
              </a:rPr>
              <a:t>Human Rights and Environmental governance cultures and practices</a:t>
            </a:r>
          </a:p>
          <a:p>
            <a:pPr lvl="1"/>
            <a:r>
              <a:rPr lang="en-US" sz="1700" dirty="0"/>
              <a:t>Development focused versus individual rights and favored collectives focused</a:t>
            </a:r>
          </a:p>
          <a:p>
            <a:r>
              <a:rPr lang="en-US" sz="1700" b="1" dirty="0">
                <a:solidFill>
                  <a:srgbClr val="C00000"/>
                </a:solidFill>
              </a:rPr>
              <a:t>Impacts; with reference to home state-host state, transnational and multilateral environment</a:t>
            </a:r>
          </a:p>
          <a:p>
            <a:pPr lvl="1"/>
            <a:r>
              <a:rPr lang="en-US" sz="1700" dirty="0"/>
              <a:t>Human rights and sustainability along global production chains</a:t>
            </a:r>
          </a:p>
          <a:p>
            <a:endParaRPr lang="en-US" sz="900" dirty="0"/>
          </a:p>
        </p:txBody>
      </p:sp>
      <p:pic>
        <p:nvPicPr>
          <p:cNvPr id="11" name="Content Placeholder 10" descr="A picture containing text, different&#10;&#10;Description automatically generated">
            <a:extLst>
              <a:ext uri="{FF2B5EF4-FFF2-40B4-BE49-F238E27FC236}">
                <a16:creationId xmlns:a16="http://schemas.microsoft.com/office/drawing/2014/main" id="{31A3B24A-FAED-994D-8405-4939D7AB40F4}"/>
              </a:ext>
            </a:extLst>
          </p:cNvPr>
          <p:cNvPicPr>
            <a:picLocks noGrp="1" noChangeAspect="1"/>
          </p:cNvPicPr>
          <p:nvPr>
            <p:ph sz="half" idx="2"/>
          </p:nvPr>
        </p:nvPicPr>
        <p:blipFill rotWithShape="1">
          <a:blip r:embed="rId2"/>
          <a:srcRect l="7139" r="19504" b="-1"/>
          <a:stretch/>
        </p:blipFill>
        <p:spPr>
          <a:xfrm>
            <a:off x="7961773" y="1977572"/>
            <a:ext cx="3941064" cy="4096512"/>
          </a:xfrm>
          <a:prstGeom prst="rect">
            <a:avLst/>
          </a:prstGeom>
        </p:spPr>
      </p:pic>
    </p:spTree>
    <p:extLst>
      <p:ext uri="{BB962C8B-B14F-4D97-AF65-F5344CB8AC3E}">
        <p14:creationId xmlns:p14="http://schemas.microsoft.com/office/powerpoint/2010/main" val="2875377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F1C6A-EB77-1D4B-99C2-4BF9631EF03F}"/>
              </a:ext>
            </a:extLst>
          </p:cNvPr>
          <p:cNvSpPr>
            <a:spLocks noGrp="1"/>
          </p:cNvSpPr>
          <p:nvPr>
            <p:ph type="title"/>
          </p:nvPr>
        </p:nvSpPr>
        <p:spPr>
          <a:xfrm>
            <a:off x="163643" y="470056"/>
            <a:ext cx="3044252" cy="1325563"/>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lstStyle/>
          <a:p>
            <a:pPr algn="ctr"/>
            <a:r>
              <a:rPr lang="en-US" dirty="0"/>
              <a:t>Thanks!</a:t>
            </a:r>
          </a:p>
        </p:txBody>
      </p:sp>
    </p:spTree>
    <p:extLst>
      <p:ext uri="{BB962C8B-B14F-4D97-AF65-F5344CB8AC3E}">
        <p14:creationId xmlns:p14="http://schemas.microsoft.com/office/powerpoint/2010/main" val="5960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6B1F2-CC40-AC49-9B65-367E9351A8A4}"/>
              </a:ext>
            </a:extLst>
          </p:cNvPr>
          <p:cNvSpPr>
            <a:spLocks noGrp="1"/>
          </p:cNvSpPr>
          <p:nvPr>
            <p:ph type="title"/>
          </p:nvPr>
        </p:nvSpPr>
        <p:spPr>
          <a:xfrm>
            <a:off x="0" y="0"/>
            <a:ext cx="5451389" cy="1325563"/>
          </a:xfrm>
        </p:spPr>
        <p:txBody>
          <a:bodyPr/>
          <a:lstStyle/>
          <a:p>
            <a:r>
              <a:rPr lang="en-US" dirty="0"/>
              <a:t>The Chinese SOE</a:t>
            </a:r>
          </a:p>
        </p:txBody>
      </p:sp>
      <p:sp>
        <p:nvSpPr>
          <p:cNvPr id="3" name="Content Placeholder 2">
            <a:extLst>
              <a:ext uri="{FF2B5EF4-FFF2-40B4-BE49-F238E27FC236}">
                <a16:creationId xmlns:a16="http://schemas.microsoft.com/office/drawing/2014/main" id="{56B1A50B-E084-764A-B42D-F450935BC47E}"/>
              </a:ext>
            </a:extLst>
          </p:cNvPr>
          <p:cNvSpPr>
            <a:spLocks noGrp="1"/>
          </p:cNvSpPr>
          <p:nvPr>
            <p:ph sz="half" idx="1"/>
          </p:nvPr>
        </p:nvSpPr>
        <p:spPr>
          <a:xfrm>
            <a:off x="-1" y="1325563"/>
            <a:ext cx="6510529" cy="5421226"/>
          </a:xfrm>
        </p:spPr>
        <p:txBody>
          <a:bodyPr>
            <a:normAutofit fontScale="62500" lnSpcReduction="20000"/>
          </a:bodyPr>
          <a:lstStyle/>
          <a:p>
            <a:r>
              <a:rPr lang="en-US" sz="3200" dirty="0"/>
              <a:t>Organization of governmental power for the achievement of state objectives in the context of economic activities and within markets</a:t>
            </a:r>
          </a:p>
          <a:p>
            <a:r>
              <a:rPr lang="en-US" sz="3200" dirty="0"/>
              <a:t>Distinguished from governmental administrative units  charged with the development of governmental policy for purely non-financial objectives </a:t>
            </a:r>
          </a:p>
          <a:p>
            <a:pPr lvl="1"/>
            <a:r>
              <a:rPr lang="en-US" sz="2600" dirty="0"/>
              <a:t>In the form of oversight, management, control, or use of the police-prosecutorial power.</a:t>
            </a:r>
          </a:p>
          <a:p>
            <a:r>
              <a:rPr lang="en-US" sz="3200" dirty="0"/>
              <a:t>Usually but not necessarily organized as autonomous entity under law (Law of the People’s Republic of China on State-Owned Assets in Enterprises, 2008). </a:t>
            </a:r>
          </a:p>
          <a:p>
            <a:r>
              <a:rPr lang="en-US" sz="3200" dirty="0"/>
              <a:t>Development stages (Lin et al. 2020)</a:t>
            </a:r>
          </a:p>
          <a:p>
            <a:pPr lvl="1"/>
            <a:r>
              <a:rPr lang="en-US" sz="2600" dirty="0"/>
              <a:t>Stage 1: Expanding SOEs’ operating rights under the planned economic system (1978–1984)</a:t>
            </a:r>
          </a:p>
          <a:p>
            <a:pPr lvl="1"/>
            <a:r>
              <a:rPr lang="en-US" sz="2600" dirty="0"/>
              <a:t>Stage 2: The contract responsibility system (CRS): Separation of ownership and operating rights based on public ownership (1984–1992)</a:t>
            </a:r>
          </a:p>
          <a:p>
            <a:pPr lvl="1"/>
            <a:r>
              <a:rPr lang="en-US" sz="2600" dirty="0"/>
              <a:t>Stage 3: Establishing a modern enterprise system based on the market economy (1992–2002)</a:t>
            </a:r>
          </a:p>
          <a:p>
            <a:pPr lvl="1"/>
            <a:r>
              <a:rPr lang="en-US" sz="2600" dirty="0"/>
              <a:t>Stage 4: The reform of the state-owned assets management system (2003–2012)</a:t>
            </a:r>
          </a:p>
          <a:p>
            <a:pPr lvl="1"/>
            <a:r>
              <a:rPr lang="en-US" sz="2600" dirty="0"/>
              <a:t>Stage 5: Extensive SOE reform (2012-present) (consolidation and governance reforms to better align financial with political objectives)</a:t>
            </a:r>
          </a:p>
          <a:p>
            <a:pPr lvl="1"/>
            <a:endParaRPr lang="en-US" dirty="0"/>
          </a:p>
        </p:txBody>
      </p:sp>
      <p:pic>
        <p:nvPicPr>
          <p:cNvPr id="6" name="Content Placeholder 5" descr="Chart, bar chart&#10;&#10;Description automatically generated">
            <a:extLst>
              <a:ext uri="{FF2B5EF4-FFF2-40B4-BE49-F238E27FC236}">
                <a16:creationId xmlns:a16="http://schemas.microsoft.com/office/drawing/2014/main" id="{AA903FBA-D95F-7241-BBAA-25E7B2BEF2A9}"/>
              </a:ext>
            </a:extLst>
          </p:cNvPr>
          <p:cNvPicPr>
            <a:picLocks noGrp="1" noChangeAspect="1"/>
          </p:cNvPicPr>
          <p:nvPr>
            <p:ph sz="half" idx="2"/>
          </p:nvPr>
        </p:nvPicPr>
        <p:blipFill>
          <a:blip r:embed="rId2"/>
          <a:stretch>
            <a:fillRect/>
          </a:stretch>
        </p:blipFill>
        <p:spPr>
          <a:xfrm>
            <a:off x="6752968" y="127786"/>
            <a:ext cx="5181600" cy="6619003"/>
          </a:xfrm>
        </p:spPr>
      </p:pic>
    </p:spTree>
    <p:extLst>
      <p:ext uri="{BB962C8B-B14F-4D97-AF65-F5344CB8AC3E}">
        <p14:creationId xmlns:p14="http://schemas.microsoft.com/office/powerpoint/2010/main" val="3784774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2C8901-5373-D74C-8C01-9248B777FC27}"/>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100" kern="1200">
                <a:solidFill>
                  <a:srgbClr val="FFFFFF"/>
                </a:solidFill>
                <a:latin typeface="+mj-lt"/>
                <a:ea typeface="+mj-ea"/>
                <a:cs typeface="+mj-cs"/>
              </a:rPr>
              <a:t>SOEs and SASAC (State-owned Assets Supervision and Administration Commission of the State Council )</a:t>
            </a:r>
          </a:p>
        </p:txBody>
      </p:sp>
      <p:sp>
        <p:nvSpPr>
          <p:cNvPr id="3" name="Content Placeholder 2">
            <a:extLst>
              <a:ext uri="{FF2B5EF4-FFF2-40B4-BE49-F238E27FC236}">
                <a16:creationId xmlns:a16="http://schemas.microsoft.com/office/drawing/2014/main" id="{838AEAC0-14D7-7B43-9028-8EEE572E4B31}"/>
              </a:ext>
            </a:extLst>
          </p:cNvPr>
          <p:cNvSpPr>
            <a:spLocks noGrp="1"/>
          </p:cNvSpPr>
          <p:nvPr>
            <p:ph sz="half" idx="1"/>
          </p:nvPr>
        </p:nvSpPr>
        <p:spPr>
          <a:xfrm>
            <a:off x="4134811" y="147146"/>
            <a:ext cx="3837830" cy="6700716"/>
          </a:xfrm>
        </p:spPr>
        <p:txBody>
          <a:bodyPr vert="horz" lIns="91440" tIns="45720" rIns="91440" bIns="45720" rtlCol="0" anchor="ctr">
            <a:normAutofit lnSpcReduction="10000"/>
          </a:bodyPr>
          <a:lstStyle/>
          <a:p>
            <a:endParaRPr lang="en-US" sz="2000" dirty="0"/>
          </a:p>
          <a:p>
            <a:endParaRPr lang="en-US" sz="2400" dirty="0"/>
          </a:p>
          <a:p>
            <a:r>
              <a:rPr lang="en-US" sz="2400" dirty="0"/>
              <a:t>Founded in 2003 through the consolidation of various other industry-specific ministries.</a:t>
            </a:r>
          </a:p>
          <a:p>
            <a:r>
              <a:rPr lang="en-US" sz="2400" dirty="0"/>
              <a:t>Responsible for managing SOEs, including appointing top executives and approving any mergers or sales of stock or assets, as well as drafting laws related to SOEs. </a:t>
            </a:r>
          </a:p>
          <a:p>
            <a:r>
              <a:rPr lang="en-US" sz="2400" dirty="0"/>
              <a:t>Coordinating agency = financial objectives of the SOE + political objectives of the CPC + social/cultural/security objectives of BRI (SCC)</a:t>
            </a:r>
          </a:p>
          <a:p>
            <a:endParaRPr lang="en-US" sz="2000" dirty="0"/>
          </a:p>
          <a:p>
            <a:endParaRPr lang="en-US" sz="2000" dirty="0"/>
          </a:p>
          <a:p>
            <a:endParaRPr lang="en-US" sz="2000" dirty="0"/>
          </a:p>
          <a:p>
            <a:endParaRPr lang="en-US" sz="2000" dirty="0"/>
          </a:p>
        </p:txBody>
      </p:sp>
      <p:pic>
        <p:nvPicPr>
          <p:cNvPr id="6" name="Content Placeholder 5" descr="Logo, company name&#10;&#10;Description automatically generated">
            <a:extLst>
              <a:ext uri="{FF2B5EF4-FFF2-40B4-BE49-F238E27FC236}">
                <a16:creationId xmlns:a16="http://schemas.microsoft.com/office/drawing/2014/main" id="{16F32054-F230-3043-94A6-47B8D6FA60FF}"/>
              </a:ext>
            </a:extLst>
          </p:cNvPr>
          <p:cNvPicPr>
            <a:picLocks noGrp="1" noChangeAspect="1"/>
          </p:cNvPicPr>
          <p:nvPr>
            <p:ph sz="half" idx="2"/>
          </p:nvPr>
        </p:nvPicPr>
        <p:blipFill>
          <a:blip r:embed="rId2"/>
          <a:stretch>
            <a:fillRect/>
          </a:stretch>
        </p:blipFill>
        <p:spPr>
          <a:xfrm>
            <a:off x="8109502" y="716311"/>
            <a:ext cx="3615776" cy="5437257"/>
          </a:xfrm>
          <a:prstGeom prst="rect">
            <a:avLst/>
          </a:prstGeom>
        </p:spPr>
      </p:pic>
    </p:spTree>
    <p:extLst>
      <p:ext uri="{BB962C8B-B14F-4D97-AF65-F5344CB8AC3E}">
        <p14:creationId xmlns:p14="http://schemas.microsoft.com/office/powerpoint/2010/main" val="314771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740DD0B-EFB0-D04D-A183-C0F89F7F5164}"/>
              </a:ext>
            </a:extLst>
          </p:cNvPr>
          <p:cNvSpPr>
            <a:spLocks noGrp="1"/>
          </p:cNvSpPr>
          <p:nvPr>
            <p:ph type="title"/>
          </p:nvPr>
        </p:nvSpPr>
        <p:spPr>
          <a:xfrm>
            <a:off x="1143000" y="1676400"/>
            <a:ext cx="3810000" cy="1411574"/>
          </a:xfrm>
        </p:spPr>
        <p:txBody>
          <a:bodyPr anchor="t">
            <a:normAutofit/>
          </a:bodyPr>
          <a:lstStyle/>
          <a:p>
            <a:r>
              <a:rPr lang="en-US" sz="4000" dirty="0"/>
              <a:t>Convergences and Alignments</a:t>
            </a:r>
          </a:p>
        </p:txBody>
      </p:sp>
      <p:sp>
        <p:nvSpPr>
          <p:cNvPr id="3" name="Content Placeholder 2">
            <a:extLst>
              <a:ext uri="{FF2B5EF4-FFF2-40B4-BE49-F238E27FC236}">
                <a16:creationId xmlns:a16="http://schemas.microsoft.com/office/drawing/2014/main" id="{4D52F9BD-2B81-3D44-A147-9890BE44364A}"/>
              </a:ext>
            </a:extLst>
          </p:cNvPr>
          <p:cNvSpPr>
            <a:spLocks noGrp="1"/>
          </p:cNvSpPr>
          <p:nvPr>
            <p:ph idx="1"/>
          </p:nvPr>
        </p:nvSpPr>
        <p:spPr>
          <a:xfrm>
            <a:off x="5181604" y="1676400"/>
            <a:ext cx="5638796" cy="3834714"/>
          </a:xfrm>
        </p:spPr>
        <p:txBody>
          <a:bodyPr>
            <a:normAutofit fontScale="92500" lnSpcReduction="10000"/>
          </a:bodyPr>
          <a:lstStyle/>
          <a:p>
            <a:r>
              <a:rPr lang="en-US" sz="1700" dirty="0">
                <a:solidFill>
                  <a:schemeClr val="tx1">
                    <a:alpha val="55000"/>
                  </a:schemeClr>
                </a:solidFill>
              </a:rPr>
              <a:t>SOEs and private enterprises engaged in outbound FDI and activity</a:t>
            </a:r>
          </a:p>
          <a:p>
            <a:pPr lvl="1"/>
            <a:r>
              <a:rPr lang="en-US" sz="1700" dirty="0">
                <a:solidFill>
                  <a:schemeClr val="tx1">
                    <a:alpha val="55000"/>
                  </a:schemeClr>
                </a:solidFill>
              </a:rPr>
              <a:t>Markets Marxism since Deng Xiaoping</a:t>
            </a:r>
          </a:p>
          <a:p>
            <a:pPr lvl="1"/>
            <a:r>
              <a:rPr lang="en-US" sz="1700" dirty="0">
                <a:solidFill>
                  <a:schemeClr val="tx1">
                    <a:alpha val="55000"/>
                  </a:schemeClr>
                </a:solidFill>
              </a:rPr>
              <a:t>SOEs and private enterprises: supervision and alignment of economic choices with political objectives of the CPC articulated through the policies of the state apparatus</a:t>
            </a:r>
          </a:p>
          <a:p>
            <a:pPr lvl="1"/>
            <a:r>
              <a:rPr lang="en-US" sz="1700" dirty="0">
                <a:solidFill>
                  <a:schemeClr val="tx1">
                    <a:alpha val="55000"/>
                  </a:schemeClr>
                </a:solidFill>
              </a:rPr>
              <a:t>Huawei is a case in point</a:t>
            </a:r>
          </a:p>
          <a:p>
            <a:r>
              <a:rPr lang="en-US" sz="1700" dirty="0">
                <a:solidFill>
                  <a:schemeClr val="tx1">
                    <a:alpha val="55000"/>
                  </a:schemeClr>
                </a:solidFill>
              </a:rPr>
              <a:t>The Communist Party at the Center</a:t>
            </a:r>
          </a:p>
          <a:p>
            <a:pPr lvl="1"/>
            <a:r>
              <a:rPr lang="en-US" sz="1700" dirty="0">
                <a:solidFill>
                  <a:schemeClr val="tx1">
                    <a:alpha val="55000"/>
                  </a:schemeClr>
                </a:solidFill>
              </a:rPr>
              <a:t>Role of Communist Party organs within the enterprise</a:t>
            </a:r>
          </a:p>
          <a:p>
            <a:pPr lvl="1"/>
            <a:r>
              <a:rPr lang="en-US" sz="1700" dirty="0">
                <a:solidFill>
                  <a:schemeClr val="tx1">
                    <a:alpha val="55000"/>
                  </a:schemeClr>
                </a:solidFill>
              </a:rPr>
              <a:t>Higher level executives will include CPC members</a:t>
            </a:r>
          </a:p>
          <a:p>
            <a:pPr lvl="1"/>
            <a:r>
              <a:rPr lang="en-US" sz="1700" dirty="0">
                <a:solidFill>
                  <a:schemeClr val="tx1">
                    <a:alpha val="55000"/>
                  </a:schemeClr>
                </a:solidFill>
              </a:rPr>
              <a:t>The role of the </a:t>
            </a:r>
            <a:r>
              <a:rPr lang="en-US" sz="1700" i="1" dirty="0" err="1">
                <a:solidFill>
                  <a:schemeClr val="tx1">
                    <a:alpha val="55000"/>
                  </a:schemeClr>
                </a:solidFill>
              </a:rPr>
              <a:t>Sange</a:t>
            </a:r>
            <a:r>
              <a:rPr lang="en-US" sz="1700" i="1" dirty="0">
                <a:solidFill>
                  <a:schemeClr val="tx1">
                    <a:alpha val="55000"/>
                  </a:schemeClr>
                </a:solidFill>
              </a:rPr>
              <a:t> </a:t>
            </a:r>
            <a:r>
              <a:rPr lang="en-US" sz="1700" i="1" dirty="0" err="1">
                <a:solidFill>
                  <a:schemeClr val="tx1">
                    <a:alpha val="55000"/>
                  </a:schemeClr>
                </a:solidFill>
              </a:rPr>
              <a:t>Daibio</a:t>
            </a:r>
            <a:r>
              <a:rPr lang="en-US" sz="1700" i="1" dirty="0">
                <a:solidFill>
                  <a:schemeClr val="tx1">
                    <a:alpha val="55000"/>
                  </a:schemeClr>
                </a:solidFill>
              </a:rPr>
              <a:t> </a:t>
            </a:r>
            <a:r>
              <a:rPr lang="en-US" sz="1700" dirty="0">
                <a:solidFill>
                  <a:schemeClr val="tx1">
                    <a:alpha val="55000"/>
                  </a:schemeClr>
                </a:solidFill>
              </a:rPr>
              <a:t>policy (</a:t>
            </a:r>
            <a:r>
              <a:rPr lang="zh-CN" altLang="en-US" sz="1700" dirty="0">
                <a:solidFill>
                  <a:schemeClr val="tx1">
                    <a:alpha val="55000"/>
                  </a:schemeClr>
                </a:solidFill>
              </a:rPr>
              <a:t>三个代表</a:t>
            </a:r>
            <a:r>
              <a:rPr lang="en-US" sz="1700" dirty="0">
                <a:solidFill>
                  <a:schemeClr val="tx1">
                    <a:alpha val="55000"/>
                  </a:schemeClr>
                </a:solidFill>
              </a:rPr>
              <a:t>) (entrepreneurs as members of the CPC)</a:t>
            </a:r>
          </a:p>
          <a:p>
            <a:pPr lvl="1"/>
            <a:r>
              <a:rPr lang="en-US" sz="1700" dirty="0">
                <a:solidFill>
                  <a:schemeClr val="tx1">
                    <a:alpha val="55000"/>
                  </a:schemeClr>
                </a:solidFill>
              </a:rPr>
              <a:t>Effectively changes nature of corporate governance and the nature of the separation of managers and owners, and of public and financial objectives.</a:t>
            </a:r>
          </a:p>
        </p:txBody>
      </p:sp>
      <p:pic>
        <p:nvPicPr>
          <p:cNvPr id="5" name="Picture 4" descr="Two men in suits&#10;&#10;Description automatically generated with medium confidence">
            <a:extLst>
              <a:ext uri="{FF2B5EF4-FFF2-40B4-BE49-F238E27FC236}">
                <a16:creationId xmlns:a16="http://schemas.microsoft.com/office/drawing/2014/main" id="{A5237AD5-773E-EF42-94D4-A0BC60DD036A}"/>
              </a:ext>
            </a:extLst>
          </p:cNvPr>
          <p:cNvPicPr>
            <a:picLocks noChangeAspect="1"/>
          </p:cNvPicPr>
          <p:nvPr/>
        </p:nvPicPr>
        <p:blipFill>
          <a:blip r:embed="rId2"/>
          <a:stretch>
            <a:fillRect/>
          </a:stretch>
        </p:blipFill>
        <p:spPr>
          <a:xfrm>
            <a:off x="797451" y="3150769"/>
            <a:ext cx="4381500" cy="2538488"/>
          </a:xfrm>
          <a:prstGeom prst="rect">
            <a:avLst/>
          </a:prstGeom>
        </p:spPr>
      </p:pic>
    </p:spTree>
    <p:extLst>
      <p:ext uri="{BB962C8B-B14F-4D97-AF65-F5344CB8AC3E}">
        <p14:creationId xmlns:p14="http://schemas.microsoft.com/office/powerpoint/2010/main" val="4165341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4DDD-AD70-9D45-A8D9-D7E76885D4E6}"/>
              </a:ext>
            </a:extLst>
          </p:cNvPr>
          <p:cNvSpPr>
            <a:spLocks noGrp="1"/>
          </p:cNvSpPr>
          <p:nvPr>
            <p:ph type="title"/>
          </p:nvPr>
        </p:nvSpPr>
        <p:spPr>
          <a:xfrm>
            <a:off x="18393" y="-76310"/>
            <a:ext cx="10515600" cy="1325563"/>
          </a:xfrm>
        </p:spPr>
        <p:txBody>
          <a:bodyPr/>
          <a:lstStyle/>
          <a:p>
            <a:r>
              <a:rPr lang="en-US" dirty="0"/>
              <a:t>Reform and Opening Up</a:t>
            </a:r>
          </a:p>
        </p:txBody>
      </p:sp>
      <p:graphicFrame>
        <p:nvGraphicFramePr>
          <p:cNvPr id="4" name="Content Placeholder 3">
            <a:extLst>
              <a:ext uri="{FF2B5EF4-FFF2-40B4-BE49-F238E27FC236}">
                <a16:creationId xmlns:a16="http://schemas.microsoft.com/office/drawing/2014/main" id="{FD547A76-D01D-8049-B5B0-092B58D24D03}"/>
              </a:ext>
            </a:extLst>
          </p:cNvPr>
          <p:cNvGraphicFramePr>
            <a:graphicFrameLocks noGrp="1"/>
          </p:cNvGraphicFramePr>
          <p:nvPr>
            <p:ph idx="1"/>
            <p:extLst>
              <p:ext uri="{D42A27DB-BD31-4B8C-83A1-F6EECF244321}">
                <p14:modId xmlns:p14="http://schemas.microsoft.com/office/powerpoint/2010/main" val="1001512090"/>
              </p:ext>
            </p:extLst>
          </p:nvPr>
        </p:nvGraphicFramePr>
        <p:xfrm>
          <a:off x="838200" y="1156138"/>
          <a:ext cx="10515600" cy="5623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6338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A3FB-4989-3D44-84C9-AFF06E274D74}"/>
              </a:ext>
            </a:extLst>
          </p:cNvPr>
          <p:cNvSpPr>
            <a:spLocks noGrp="1"/>
          </p:cNvSpPr>
          <p:nvPr>
            <p:ph type="title"/>
          </p:nvPr>
        </p:nvSpPr>
        <p:spPr>
          <a:xfrm>
            <a:off x="0" y="18255"/>
            <a:ext cx="10515600" cy="1325563"/>
          </a:xfrm>
        </p:spPr>
        <p:txBody>
          <a:bodyPr>
            <a:normAutofit fontScale="90000"/>
          </a:bodyPr>
          <a:lstStyle/>
          <a:p>
            <a:r>
              <a:rPr lang="en-US" dirty="0"/>
              <a:t>Outbound Investment in the New Era—</a:t>
            </a:r>
            <a:br>
              <a:rPr lang="en-US" dirty="0"/>
            </a:br>
            <a:r>
              <a:rPr lang="en-US" dirty="0"/>
              <a:t>Bringing the Party and Ideology Back in the Center</a:t>
            </a:r>
          </a:p>
        </p:txBody>
      </p:sp>
      <p:graphicFrame>
        <p:nvGraphicFramePr>
          <p:cNvPr id="4" name="Content Placeholder 3">
            <a:extLst>
              <a:ext uri="{FF2B5EF4-FFF2-40B4-BE49-F238E27FC236}">
                <a16:creationId xmlns:a16="http://schemas.microsoft.com/office/drawing/2014/main" id="{765804EE-206A-ED44-A941-6A074FC00DAE}"/>
              </a:ext>
            </a:extLst>
          </p:cNvPr>
          <p:cNvGraphicFramePr>
            <a:graphicFrameLocks noGrp="1"/>
          </p:cNvGraphicFramePr>
          <p:nvPr>
            <p:ph idx="1"/>
            <p:extLst>
              <p:ext uri="{D42A27DB-BD31-4B8C-83A1-F6EECF244321}">
                <p14:modId xmlns:p14="http://schemas.microsoft.com/office/powerpoint/2010/main" val="3060425547"/>
              </p:ext>
            </p:extLst>
          </p:nvPr>
        </p:nvGraphicFramePr>
        <p:xfrm>
          <a:off x="85344" y="1343818"/>
          <a:ext cx="12106656" cy="5514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403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 ground&#10;&#10;Description automatically generated">
            <a:extLst>
              <a:ext uri="{FF2B5EF4-FFF2-40B4-BE49-F238E27FC236}">
                <a16:creationId xmlns:a16="http://schemas.microsoft.com/office/drawing/2014/main" id="{0BA8F74C-16A0-F04F-861F-07625BFB6E98}"/>
              </a:ext>
            </a:extLst>
          </p:cNvPr>
          <p:cNvPicPr>
            <a:picLocks noGrp="1" noChangeAspect="1"/>
          </p:cNvPicPr>
          <p:nvPr>
            <p:ph idx="1"/>
          </p:nvPr>
        </p:nvPicPr>
        <p:blipFill rotWithShape="1">
          <a:blip r:embed="rId2"/>
          <a:srcRect t="8676" b="705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FC66E8-1EA8-2942-9ACF-924AD0787B6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Outbound Investment: Belt &amp; Road Initiative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4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E060-A277-C941-8F53-9D35D55899B2}"/>
              </a:ext>
            </a:extLst>
          </p:cNvPr>
          <p:cNvSpPr>
            <a:spLocks noGrp="1"/>
          </p:cNvSpPr>
          <p:nvPr>
            <p:ph type="title"/>
          </p:nvPr>
        </p:nvSpPr>
        <p:spPr>
          <a:xfrm>
            <a:off x="0" y="0"/>
            <a:ext cx="4015946" cy="926757"/>
          </a:xfrm>
        </p:spPr>
        <p:txBody>
          <a:bodyPr/>
          <a:lstStyle/>
          <a:p>
            <a:r>
              <a:rPr lang="en-US" dirty="0"/>
              <a:t>What is BRI</a:t>
            </a:r>
          </a:p>
        </p:txBody>
      </p:sp>
      <p:graphicFrame>
        <p:nvGraphicFramePr>
          <p:cNvPr id="4" name="Content Placeholder 3">
            <a:extLst>
              <a:ext uri="{FF2B5EF4-FFF2-40B4-BE49-F238E27FC236}">
                <a16:creationId xmlns:a16="http://schemas.microsoft.com/office/drawing/2014/main" id="{9129272C-1AE2-3840-BE83-D94DEAE639F8}"/>
              </a:ext>
            </a:extLst>
          </p:cNvPr>
          <p:cNvGraphicFramePr>
            <a:graphicFrameLocks noGrp="1"/>
          </p:cNvGraphicFramePr>
          <p:nvPr>
            <p:ph idx="1"/>
            <p:extLst>
              <p:ext uri="{D42A27DB-BD31-4B8C-83A1-F6EECF244321}">
                <p14:modId xmlns:p14="http://schemas.microsoft.com/office/powerpoint/2010/main" val="3864121460"/>
              </p:ext>
            </p:extLst>
          </p:nvPr>
        </p:nvGraphicFramePr>
        <p:xfrm>
          <a:off x="0" y="926758"/>
          <a:ext cx="11353800" cy="5931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089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3303</Words>
  <Application>Microsoft Macintosh PowerPoint</Application>
  <PresentationFormat>Widescreen</PresentationFormat>
  <Paragraphs>234</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SOEs as Investors and Human Rights – Chinese FDI in Latin America and Europe </vt:lpstr>
      <vt:lpstr>Scope of Inquiry: Chinese SOEs, Human Rights, and Sustainability</vt:lpstr>
      <vt:lpstr>The Chinese SOE</vt:lpstr>
      <vt:lpstr>SOEs and SASAC (State-owned Assets Supervision and Administration Commission of the State Council )</vt:lpstr>
      <vt:lpstr>Convergences and Alignments</vt:lpstr>
      <vt:lpstr>Reform and Opening Up</vt:lpstr>
      <vt:lpstr>Outbound Investment in the New Era— Bringing the Party and Ideology Back in the Center</vt:lpstr>
      <vt:lpstr>Outbound Investment: Belt &amp; Road Initiative</vt:lpstr>
      <vt:lpstr>What is BRI</vt:lpstr>
      <vt:lpstr>Outbound Cooperation in Key Areas</vt:lpstr>
      <vt:lpstr>Four Foundations of BRI</vt:lpstr>
      <vt:lpstr>Outbound Investment--AIIB </vt:lpstr>
      <vt:lpstr>Chinese Domestic Human Rights (2021 National Action Plan</vt:lpstr>
      <vt:lpstr>Human Rights Action Plan: Identified Rights</vt:lpstr>
      <vt:lpstr>Chinese Human Rights Internationalism</vt:lpstr>
      <vt:lpstr>A Clash of Interpretations &amp; Emphasis</vt:lpstr>
      <vt:lpstr>The Exemplars</vt:lpstr>
      <vt:lpstr>Mediating Contradiction—China-Ecuador Investment  </vt:lpstr>
      <vt:lpstr>Mediating Contradiction— China-Norway Investment  </vt:lpstr>
      <vt:lpstr>And the Rest in Latin America</vt:lpstr>
      <vt:lpstr>Analysis and Emphasis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SOEs as investors and human rights – Chinese FDI in Latin America and Europe </dc:title>
  <dc:creator>Backer, Larry Cata</dc:creator>
  <cp:lastModifiedBy>Backer, Larry Cata</cp:lastModifiedBy>
  <cp:revision>56</cp:revision>
  <dcterms:created xsi:type="dcterms:W3CDTF">2021-09-19T16:04:35Z</dcterms:created>
  <dcterms:modified xsi:type="dcterms:W3CDTF">2021-09-21T15:34:41Z</dcterms:modified>
</cp:coreProperties>
</file>