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7" r:id="rId3"/>
    <p:sldId id="270" r:id="rId4"/>
    <p:sldId id="272" r:id="rId5"/>
    <p:sldId id="262" r:id="rId6"/>
    <p:sldId id="263" r:id="rId7"/>
    <p:sldId id="273" r:id="rId8"/>
    <p:sldId id="278" r:id="rId9"/>
    <p:sldId id="277" r:id="rId10"/>
    <p:sldId id="276" r:id="rId11"/>
    <p:sldId id="274" r:id="rId12"/>
    <p:sldId id="259" r:id="rId13"/>
    <p:sldId id="265" r:id="rId14"/>
    <p:sldId id="275" r:id="rId15"/>
    <p:sldId id="279" r:id="rId16"/>
    <p:sldId id="284" r:id="rId17"/>
    <p:sldId id="280" r:id="rId18"/>
    <p:sldId id="281" r:id="rId19"/>
    <p:sldId id="282" r:id="rId20"/>
    <p:sldId id="283" r:id="rId21"/>
    <p:sldId id="257" r:id="rId22"/>
    <p:sldId id="285" r:id="rId23"/>
    <p:sldId id="287" r:id="rId24"/>
    <p:sldId id="288" r:id="rId25"/>
    <p:sldId id="260" r:id="rId26"/>
    <p:sldId id="286" r:id="rId27"/>
    <p:sldId id="269" r:id="rId28"/>
    <p:sldId id="268" r:id="rId29"/>
    <p:sldId id="26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snapToObjects="1">
      <p:cViewPr varScale="1">
        <p:scale>
          <a:sx n="121" d="100"/>
          <a:sy n="121" d="100"/>
        </p:scale>
        <p:origin x="512"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1" Type="http://schemas.openxmlformats.org/officeDocument/2006/relationships/hyperlink" Target="https://www.unglobalcompact.org/what-is-gc/mission/principles/principle-2"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unglobalcompact.org/what-is-gc/mission/principles/principle-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C1FD1-6488-48A0-947D-C40334408B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73640A-4CE1-4C28-AE7F-CEE2325ACBB6}">
      <dgm:prSet/>
      <dgm:spPr/>
      <dgm:t>
        <a:bodyPr/>
        <a:lstStyle/>
        <a:p>
          <a:r>
            <a:rPr lang="en-US"/>
            <a:t>At a meeting with NGOs, the exporters of condoms and surgical equipment hears the stories just related.  Concerned, the distribution company and the manufacturer engage in human rights due diligence and discover that their products have been deliberately used to further war strategies and cultural practices that, at least in their respective home states, are considered human rights harms.  </a:t>
          </a:r>
        </a:p>
      </dgm:t>
    </dgm:pt>
    <dgm:pt modelId="{7AB68E5B-83E0-4219-9724-D31F95AF364E}" type="parTrans" cxnId="{B820F3A0-35BC-42F2-9559-8D023AD36064}">
      <dgm:prSet/>
      <dgm:spPr/>
      <dgm:t>
        <a:bodyPr/>
        <a:lstStyle/>
        <a:p>
          <a:endParaRPr lang="en-US"/>
        </a:p>
      </dgm:t>
    </dgm:pt>
    <dgm:pt modelId="{46F9A9A2-3F35-4DA3-9299-6909C288ABFB}" type="sibTrans" cxnId="{B820F3A0-35BC-42F2-9559-8D023AD36064}">
      <dgm:prSet/>
      <dgm:spPr/>
      <dgm:t>
        <a:bodyPr/>
        <a:lstStyle/>
        <a:p>
          <a:endParaRPr lang="en-US"/>
        </a:p>
      </dgm:t>
    </dgm:pt>
    <dgm:pt modelId="{9C325D80-6EF4-4EBE-BB5D-944097918C8F}">
      <dgm:prSet/>
      <dgm:spPr/>
      <dgm:t>
        <a:bodyPr/>
        <a:lstStyle/>
        <a:p>
          <a:r>
            <a:rPr lang="en-US" dirty="0"/>
            <a:t>They decide to pull out of that market and refuse to  knowingly permit the sale or distribution of their products.</a:t>
          </a:r>
        </a:p>
      </dgm:t>
    </dgm:pt>
    <dgm:pt modelId="{016E549A-9771-4046-B4B0-94DC340DFCE7}" type="parTrans" cxnId="{6E2B2CBA-ED53-4EB7-B68E-A46A7D6D4B6A}">
      <dgm:prSet/>
      <dgm:spPr/>
      <dgm:t>
        <a:bodyPr/>
        <a:lstStyle/>
        <a:p>
          <a:endParaRPr lang="en-US"/>
        </a:p>
      </dgm:t>
    </dgm:pt>
    <dgm:pt modelId="{60C6DA56-FF49-40D1-A899-8DF93372F4DC}" type="sibTrans" cxnId="{6E2B2CBA-ED53-4EB7-B68E-A46A7D6D4B6A}">
      <dgm:prSet/>
      <dgm:spPr/>
      <dgm:t>
        <a:bodyPr/>
        <a:lstStyle/>
        <a:p>
          <a:endParaRPr lang="en-US"/>
        </a:p>
      </dgm:t>
    </dgm:pt>
    <dgm:pt modelId="{41166133-2897-4478-AF87-3E17F2D68257}">
      <dgm:prSet/>
      <dgm:spPr/>
      <dgm:t>
        <a:bodyPr/>
        <a:lstStyle/>
        <a:p>
          <a:r>
            <a:rPr lang="en-US" dirty="0"/>
            <a:t>On the one hand that action will put pressure on the state to change their practices, but on the other hand the practices will continue.</a:t>
          </a:r>
        </a:p>
      </dgm:t>
    </dgm:pt>
    <dgm:pt modelId="{3D187C66-A8E3-423E-A4F3-5F80EB0A2169}" type="parTrans" cxnId="{554A190F-C1BC-4ACD-A4E4-FF9DF29C6719}">
      <dgm:prSet/>
      <dgm:spPr/>
      <dgm:t>
        <a:bodyPr/>
        <a:lstStyle/>
        <a:p>
          <a:endParaRPr lang="en-US"/>
        </a:p>
      </dgm:t>
    </dgm:pt>
    <dgm:pt modelId="{29FE11FF-E6FE-4111-85E1-81B94A0D9197}" type="sibTrans" cxnId="{554A190F-C1BC-4ACD-A4E4-FF9DF29C6719}">
      <dgm:prSet/>
      <dgm:spPr/>
      <dgm:t>
        <a:bodyPr/>
        <a:lstStyle/>
        <a:p>
          <a:endParaRPr lang="en-US"/>
        </a:p>
      </dgm:t>
    </dgm:pt>
    <dgm:pt modelId="{F616CCF4-99DA-BA41-90DD-11926A938075}" type="pres">
      <dgm:prSet presAssocID="{60CC1FD1-6488-48A0-947D-C40334408B3C}" presName="vert0" presStyleCnt="0">
        <dgm:presLayoutVars>
          <dgm:dir/>
          <dgm:animOne val="branch"/>
          <dgm:animLvl val="lvl"/>
        </dgm:presLayoutVars>
      </dgm:prSet>
      <dgm:spPr/>
    </dgm:pt>
    <dgm:pt modelId="{09F6EDB1-F72C-9641-97F5-21AF192F5DA6}" type="pres">
      <dgm:prSet presAssocID="{D573640A-4CE1-4C28-AE7F-CEE2325ACBB6}" presName="thickLine" presStyleLbl="alignNode1" presStyleIdx="0" presStyleCnt="3"/>
      <dgm:spPr/>
    </dgm:pt>
    <dgm:pt modelId="{659C0867-CF77-CD45-B0EA-929E1C7DE88F}" type="pres">
      <dgm:prSet presAssocID="{D573640A-4CE1-4C28-AE7F-CEE2325ACBB6}" presName="horz1" presStyleCnt="0"/>
      <dgm:spPr/>
    </dgm:pt>
    <dgm:pt modelId="{BDC69CAC-E970-E647-8DFD-88B8BB4B6C7C}" type="pres">
      <dgm:prSet presAssocID="{D573640A-4CE1-4C28-AE7F-CEE2325ACBB6}" presName="tx1" presStyleLbl="revTx" presStyleIdx="0" presStyleCnt="3"/>
      <dgm:spPr/>
    </dgm:pt>
    <dgm:pt modelId="{E847ADE1-E92C-1C43-ADBC-C9B63B4FA882}" type="pres">
      <dgm:prSet presAssocID="{D573640A-4CE1-4C28-AE7F-CEE2325ACBB6}" presName="vert1" presStyleCnt="0"/>
      <dgm:spPr/>
    </dgm:pt>
    <dgm:pt modelId="{F8625210-71B6-6843-BF8B-D52828CDA5E0}" type="pres">
      <dgm:prSet presAssocID="{9C325D80-6EF4-4EBE-BB5D-944097918C8F}" presName="thickLine" presStyleLbl="alignNode1" presStyleIdx="1" presStyleCnt="3"/>
      <dgm:spPr/>
    </dgm:pt>
    <dgm:pt modelId="{3D8DC65A-D8DF-4A46-8596-31B12EA18A81}" type="pres">
      <dgm:prSet presAssocID="{9C325D80-6EF4-4EBE-BB5D-944097918C8F}" presName="horz1" presStyleCnt="0"/>
      <dgm:spPr/>
    </dgm:pt>
    <dgm:pt modelId="{77345221-C400-BF4F-87EA-23137C95EE4C}" type="pres">
      <dgm:prSet presAssocID="{9C325D80-6EF4-4EBE-BB5D-944097918C8F}" presName="tx1" presStyleLbl="revTx" presStyleIdx="1" presStyleCnt="3"/>
      <dgm:spPr/>
    </dgm:pt>
    <dgm:pt modelId="{D21008D1-DCD5-884F-A41F-967C39292A0D}" type="pres">
      <dgm:prSet presAssocID="{9C325D80-6EF4-4EBE-BB5D-944097918C8F}" presName="vert1" presStyleCnt="0"/>
      <dgm:spPr/>
    </dgm:pt>
    <dgm:pt modelId="{7B3E9E20-4D07-9041-802B-4F364E6DEE5D}" type="pres">
      <dgm:prSet presAssocID="{41166133-2897-4478-AF87-3E17F2D68257}" presName="thickLine" presStyleLbl="alignNode1" presStyleIdx="2" presStyleCnt="3"/>
      <dgm:spPr/>
    </dgm:pt>
    <dgm:pt modelId="{A38D1B15-65CC-D743-9835-23B6C1A36D5D}" type="pres">
      <dgm:prSet presAssocID="{41166133-2897-4478-AF87-3E17F2D68257}" presName="horz1" presStyleCnt="0"/>
      <dgm:spPr/>
    </dgm:pt>
    <dgm:pt modelId="{EE618063-EAFB-D844-BC83-DC717E82C780}" type="pres">
      <dgm:prSet presAssocID="{41166133-2897-4478-AF87-3E17F2D68257}" presName="tx1" presStyleLbl="revTx" presStyleIdx="2" presStyleCnt="3"/>
      <dgm:spPr/>
    </dgm:pt>
    <dgm:pt modelId="{0D37E088-65F8-5442-AB48-FAFF1B40E5FB}" type="pres">
      <dgm:prSet presAssocID="{41166133-2897-4478-AF87-3E17F2D68257}" presName="vert1" presStyleCnt="0"/>
      <dgm:spPr/>
    </dgm:pt>
  </dgm:ptLst>
  <dgm:cxnLst>
    <dgm:cxn modelId="{554A190F-C1BC-4ACD-A4E4-FF9DF29C6719}" srcId="{60CC1FD1-6488-48A0-947D-C40334408B3C}" destId="{41166133-2897-4478-AF87-3E17F2D68257}" srcOrd="2" destOrd="0" parTransId="{3D187C66-A8E3-423E-A4F3-5F80EB0A2169}" sibTransId="{29FE11FF-E6FE-4111-85E1-81B94A0D9197}"/>
    <dgm:cxn modelId="{8BC5A11D-61CD-5F4C-9213-27ADE92B85D4}" type="presOf" srcId="{60CC1FD1-6488-48A0-947D-C40334408B3C}" destId="{F616CCF4-99DA-BA41-90DD-11926A938075}" srcOrd="0" destOrd="0" presId="urn:microsoft.com/office/officeart/2008/layout/LinedList"/>
    <dgm:cxn modelId="{BAB30F80-D5F9-084D-8C6E-48F138BAD781}" type="presOf" srcId="{D573640A-4CE1-4C28-AE7F-CEE2325ACBB6}" destId="{BDC69CAC-E970-E647-8DFD-88B8BB4B6C7C}" srcOrd="0" destOrd="0" presId="urn:microsoft.com/office/officeart/2008/layout/LinedList"/>
    <dgm:cxn modelId="{B820F3A0-35BC-42F2-9559-8D023AD36064}" srcId="{60CC1FD1-6488-48A0-947D-C40334408B3C}" destId="{D573640A-4CE1-4C28-AE7F-CEE2325ACBB6}" srcOrd="0" destOrd="0" parTransId="{7AB68E5B-83E0-4219-9724-D31F95AF364E}" sibTransId="{46F9A9A2-3F35-4DA3-9299-6909C288ABFB}"/>
    <dgm:cxn modelId="{6E2B2CBA-ED53-4EB7-B68E-A46A7D6D4B6A}" srcId="{60CC1FD1-6488-48A0-947D-C40334408B3C}" destId="{9C325D80-6EF4-4EBE-BB5D-944097918C8F}" srcOrd="1" destOrd="0" parTransId="{016E549A-9771-4046-B4B0-94DC340DFCE7}" sibTransId="{60C6DA56-FF49-40D1-A899-8DF93372F4DC}"/>
    <dgm:cxn modelId="{D4E72AEE-9702-F247-AEB0-7FBD063C3A42}" type="presOf" srcId="{41166133-2897-4478-AF87-3E17F2D68257}" destId="{EE618063-EAFB-D844-BC83-DC717E82C780}" srcOrd="0" destOrd="0" presId="urn:microsoft.com/office/officeart/2008/layout/LinedList"/>
    <dgm:cxn modelId="{C78571F4-D6BF-414E-BD71-C8E4016B536C}" type="presOf" srcId="{9C325D80-6EF4-4EBE-BB5D-944097918C8F}" destId="{77345221-C400-BF4F-87EA-23137C95EE4C}" srcOrd="0" destOrd="0" presId="urn:microsoft.com/office/officeart/2008/layout/LinedList"/>
    <dgm:cxn modelId="{AC986D11-A8A4-0542-A6CC-973ED025249E}" type="presParOf" srcId="{F616CCF4-99DA-BA41-90DD-11926A938075}" destId="{09F6EDB1-F72C-9641-97F5-21AF192F5DA6}" srcOrd="0" destOrd="0" presId="urn:microsoft.com/office/officeart/2008/layout/LinedList"/>
    <dgm:cxn modelId="{78E9DB17-04E3-404D-84D3-A197408B98BA}" type="presParOf" srcId="{F616CCF4-99DA-BA41-90DD-11926A938075}" destId="{659C0867-CF77-CD45-B0EA-929E1C7DE88F}" srcOrd="1" destOrd="0" presId="urn:microsoft.com/office/officeart/2008/layout/LinedList"/>
    <dgm:cxn modelId="{1E76DE08-136A-7649-81AE-38EB86E091AA}" type="presParOf" srcId="{659C0867-CF77-CD45-B0EA-929E1C7DE88F}" destId="{BDC69CAC-E970-E647-8DFD-88B8BB4B6C7C}" srcOrd="0" destOrd="0" presId="urn:microsoft.com/office/officeart/2008/layout/LinedList"/>
    <dgm:cxn modelId="{634F13C5-BDD0-7F4A-8442-DAE493553984}" type="presParOf" srcId="{659C0867-CF77-CD45-B0EA-929E1C7DE88F}" destId="{E847ADE1-E92C-1C43-ADBC-C9B63B4FA882}" srcOrd="1" destOrd="0" presId="urn:microsoft.com/office/officeart/2008/layout/LinedList"/>
    <dgm:cxn modelId="{240FEF37-7B22-6A4C-851E-6E77918B0392}" type="presParOf" srcId="{F616CCF4-99DA-BA41-90DD-11926A938075}" destId="{F8625210-71B6-6843-BF8B-D52828CDA5E0}" srcOrd="2" destOrd="0" presId="urn:microsoft.com/office/officeart/2008/layout/LinedList"/>
    <dgm:cxn modelId="{8DF0471F-4EEF-7241-9723-DDC027B3A583}" type="presParOf" srcId="{F616CCF4-99DA-BA41-90DD-11926A938075}" destId="{3D8DC65A-D8DF-4A46-8596-31B12EA18A81}" srcOrd="3" destOrd="0" presId="urn:microsoft.com/office/officeart/2008/layout/LinedList"/>
    <dgm:cxn modelId="{61787A77-A3EB-934E-9E32-B3188FAF5BD3}" type="presParOf" srcId="{3D8DC65A-D8DF-4A46-8596-31B12EA18A81}" destId="{77345221-C400-BF4F-87EA-23137C95EE4C}" srcOrd="0" destOrd="0" presId="urn:microsoft.com/office/officeart/2008/layout/LinedList"/>
    <dgm:cxn modelId="{CE38A7E0-0547-4D48-84B9-03150FB564E0}" type="presParOf" srcId="{3D8DC65A-D8DF-4A46-8596-31B12EA18A81}" destId="{D21008D1-DCD5-884F-A41F-967C39292A0D}" srcOrd="1" destOrd="0" presId="urn:microsoft.com/office/officeart/2008/layout/LinedList"/>
    <dgm:cxn modelId="{0382224F-D7B6-8241-9F9E-C30081B8F262}" type="presParOf" srcId="{F616CCF4-99DA-BA41-90DD-11926A938075}" destId="{7B3E9E20-4D07-9041-802B-4F364E6DEE5D}" srcOrd="4" destOrd="0" presId="urn:microsoft.com/office/officeart/2008/layout/LinedList"/>
    <dgm:cxn modelId="{6465C3B8-B337-D24B-88FD-358F399FF413}" type="presParOf" srcId="{F616CCF4-99DA-BA41-90DD-11926A938075}" destId="{A38D1B15-65CC-D743-9835-23B6C1A36D5D}" srcOrd="5" destOrd="0" presId="urn:microsoft.com/office/officeart/2008/layout/LinedList"/>
    <dgm:cxn modelId="{40CBB1C7-9FC1-A445-AD76-F78A0D725EEE}" type="presParOf" srcId="{A38D1B15-65CC-D743-9835-23B6C1A36D5D}" destId="{EE618063-EAFB-D844-BC83-DC717E82C780}" srcOrd="0" destOrd="0" presId="urn:microsoft.com/office/officeart/2008/layout/LinedList"/>
    <dgm:cxn modelId="{9D90A285-93C7-F549-9296-20FB056BD8B0}" type="presParOf" srcId="{A38D1B15-65CC-D743-9835-23B6C1A36D5D}" destId="{0D37E088-65F8-5442-AB48-FAFF1B40E5F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988F44-14DA-492E-B598-95E45D57074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0140799-2028-458C-9E93-5B624C761E9D}">
      <dgm:prSet/>
      <dgm:spPr/>
      <dgm:t>
        <a:bodyPr/>
        <a:lstStyle/>
        <a:p>
          <a:r>
            <a:rPr lang="en-US" dirty="0"/>
            <a:t>State </a:t>
          </a:r>
          <a:r>
            <a:rPr lang="en-US" b="1" dirty="0"/>
            <a:t>controls risk</a:t>
          </a:r>
          <a:r>
            <a:rPr lang="en-US" dirty="0"/>
            <a:t> by their action (liability unlikely) </a:t>
          </a:r>
        </a:p>
      </dgm:t>
    </dgm:pt>
    <dgm:pt modelId="{79CC4895-CCE3-4038-96E0-7F13C27CB6F3}" type="parTrans" cxnId="{16B00BCB-99A5-4276-A145-0994D07362CE}">
      <dgm:prSet/>
      <dgm:spPr/>
      <dgm:t>
        <a:bodyPr/>
        <a:lstStyle/>
        <a:p>
          <a:endParaRPr lang="en-US"/>
        </a:p>
      </dgm:t>
    </dgm:pt>
    <dgm:pt modelId="{CD1C792A-98EF-4245-A1DF-B1BB83C9089E}" type="sibTrans" cxnId="{16B00BCB-99A5-4276-A145-0994D07362CE}">
      <dgm:prSet/>
      <dgm:spPr/>
      <dgm:t>
        <a:bodyPr/>
        <a:lstStyle/>
        <a:p>
          <a:endParaRPr lang="en-US"/>
        </a:p>
      </dgm:t>
    </dgm:pt>
    <dgm:pt modelId="{BE49C5E0-4CD0-4AD9-BA82-6C321147AB05}">
      <dgm:prSet/>
      <dgm:spPr/>
      <dgm:t>
        <a:bodyPr/>
        <a:lstStyle/>
        <a:p>
          <a:r>
            <a:rPr lang="en-US" dirty="0"/>
            <a:t>Enterprise </a:t>
          </a:r>
          <a:r>
            <a:rPr lang="en-US" b="1" dirty="0"/>
            <a:t>bears risk </a:t>
          </a:r>
          <a:r>
            <a:rPr lang="en-US" dirty="0"/>
            <a:t>and the obligation to prevent-mitigate-remedy</a:t>
          </a:r>
        </a:p>
      </dgm:t>
    </dgm:pt>
    <dgm:pt modelId="{DD2B9177-AFF3-4F54-B45C-3EC0182D0F5F}" type="parTrans" cxnId="{01D29080-23F1-47CB-AA17-45EFB4AC9CC1}">
      <dgm:prSet/>
      <dgm:spPr/>
      <dgm:t>
        <a:bodyPr/>
        <a:lstStyle/>
        <a:p>
          <a:endParaRPr lang="en-US"/>
        </a:p>
      </dgm:t>
    </dgm:pt>
    <dgm:pt modelId="{F684504A-1E6D-40A9-942E-813C1A9F7BE3}" type="sibTrans" cxnId="{01D29080-23F1-47CB-AA17-45EFB4AC9CC1}">
      <dgm:prSet/>
      <dgm:spPr/>
      <dgm:t>
        <a:bodyPr/>
        <a:lstStyle/>
        <a:p>
          <a:endParaRPr lang="en-US"/>
        </a:p>
      </dgm:t>
    </dgm:pt>
    <dgm:pt modelId="{831D3080-A01A-4D5B-83A0-B0D6E049899D}">
      <dgm:prSet/>
      <dgm:spPr/>
      <dgm:t>
        <a:bodyPr/>
        <a:lstStyle/>
        <a:p>
          <a:r>
            <a:rPr lang="en-US" b="1" dirty="0"/>
            <a:t>Nature of risk </a:t>
          </a:r>
          <a:r>
            <a:rPr lang="en-US" dirty="0"/>
            <a:t>for enterprise: </a:t>
          </a:r>
        </a:p>
      </dgm:t>
    </dgm:pt>
    <dgm:pt modelId="{12DFEA75-C79C-4549-99C5-05FF0CE3D95E}" type="parTrans" cxnId="{A564A47A-6D8E-4871-AC0A-5804B74664CA}">
      <dgm:prSet/>
      <dgm:spPr/>
      <dgm:t>
        <a:bodyPr/>
        <a:lstStyle/>
        <a:p>
          <a:endParaRPr lang="en-US"/>
        </a:p>
      </dgm:t>
    </dgm:pt>
    <dgm:pt modelId="{6B5419F4-A831-4AB9-B438-8C688DB029B0}" type="sibTrans" cxnId="{A564A47A-6D8E-4871-AC0A-5804B74664CA}">
      <dgm:prSet/>
      <dgm:spPr/>
      <dgm:t>
        <a:bodyPr/>
        <a:lstStyle/>
        <a:p>
          <a:endParaRPr lang="en-US"/>
        </a:p>
      </dgm:t>
    </dgm:pt>
    <dgm:pt modelId="{D7E3FC6B-3A9F-4000-AA5B-F9B3A6643E45}">
      <dgm:prSet/>
      <dgm:spPr/>
      <dgm:t>
        <a:bodyPr/>
        <a:lstStyle/>
        <a:p>
          <a:r>
            <a:rPr lang="en-US" b="1" dirty="0">
              <a:solidFill>
                <a:srgbClr val="C00000"/>
              </a:solidFill>
            </a:rPr>
            <a:t>Market driven </a:t>
          </a:r>
          <a:r>
            <a:rPr lang="en-US" dirty="0"/>
            <a:t>(SWFs, lenders, customer)</a:t>
          </a:r>
        </a:p>
      </dgm:t>
    </dgm:pt>
    <dgm:pt modelId="{715FECBB-8DEC-405D-9428-7FB3BCCA4C1B}" type="parTrans" cxnId="{AAF1D64B-1BC2-4F9B-8FFF-E540FD884782}">
      <dgm:prSet/>
      <dgm:spPr/>
      <dgm:t>
        <a:bodyPr/>
        <a:lstStyle/>
        <a:p>
          <a:endParaRPr lang="en-US"/>
        </a:p>
      </dgm:t>
    </dgm:pt>
    <dgm:pt modelId="{7467E20E-C6F6-4876-9B11-0A5F37055274}" type="sibTrans" cxnId="{AAF1D64B-1BC2-4F9B-8FFF-E540FD884782}">
      <dgm:prSet/>
      <dgm:spPr/>
      <dgm:t>
        <a:bodyPr/>
        <a:lstStyle/>
        <a:p>
          <a:endParaRPr lang="en-US"/>
        </a:p>
      </dgm:t>
    </dgm:pt>
    <dgm:pt modelId="{DE95F6C2-7D01-4280-A67A-92B6AE19E339}">
      <dgm:prSet/>
      <dgm:spPr/>
      <dgm:t>
        <a:bodyPr/>
        <a:lstStyle/>
        <a:p>
          <a:r>
            <a:rPr lang="en-US" b="1" dirty="0">
              <a:solidFill>
                <a:srgbClr val="C00000"/>
              </a:solidFill>
            </a:rPr>
            <a:t>Soft law process </a:t>
          </a:r>
          <a:r>
            <a:rPr lang="en-US" dirty="0"/>
            <a:t>(OECD NCP, et.) </a:t>
          </a:r>
        </a:p>
      </dgm:t>
    </dgm:pt>
    <dgm:pt modelId="{A47C18F0-E9B3-4B34-BDFF-19B3972C9D78}" type="parTrans" cxnId="{FDA56DFC-6AB1-4DAE-B3F8-2FC2856A6583}">
      <dgm:prSet/>
      <dgm:spPr/>
      <dgm:t>
        <a:bodyPr/>
        <a:lstStyle/>
        <a:p>
          <a:endParaRPr lang="en-US"/>
        </a:p>
      </dgm:t>
    </dgm:pt>
    <dgm:pt modelId="{8298B515-92E0-4C38-8DBF-B430810D494B}" type="sibTrans" cxnId="{FDA56DFC-6AB1-4DAE-B3F8-2FC2856A6583}">
      <dgm:prSet/>
      <dgm:spPr/>
      <dgm:t>
        <a:bodyPr/>
        <a:lstStyle/>
        <a:p>
          <a:endParaRPr lang="en-US"/>
        </a:p>
      </dgm:t>
    </dgm:pt>
    <dgm:pt modelId="{39FD6AC2-92AF-4AC2-97B3-585366D9ECE8}">
      <dgm:prSet/>
      <dgm:spPr/>
      <dgm:t>
        <a:bodyPr/>
        <a:lstStyle/>
        <a:p>
          <a:r>
            <a:rPr lang="en-US" b="1" i="0" dirty="0">
              <a:solidFill>
                <a:srgbClr val="C00000"/>
              </a:solidFill>
            </a:rPr>
            <a:t>Public-Private Contract</a:t>
          </a:r>
          <a:r>
            <a:rPr lang="en-US" dirty="0"/>
            <a:t> basis (Ex-Im rules, etc.)</a:t>
          </a:r>
        </a:p>
      </dgm:t>
    </dgm:pt>
    <dgm:pt modelId="{DFD28F12-CD2F-4D57-BB6F-C09FB0733438}" type="parTrans" cxnId="{01550A67-71E1-41B9-B730-3FADF6E689E0}">
      <dgm:prSet/>
      <dgm:spPr/>
      <dgm:t>
        <a:bodyPr/>
        <a:lstStyle/>
        <a:p>
          <a:endParaRPr lang="en-US"/>
        </a:p>
      </dgm:t>
    </dgm:pt>
    <dgm:pt modelId="{F8947BC3-DD94-418F-BFA4-93B1E6F8C8CF}" type="sibTrans" cxnId="{01550A67-71E1-41B9-B730-3FADF6E689E0}">
      <dgm:prSet/>
      <dgm:spPr/>
      <dgm:t>
        <a:bodyPr/>
        <a:lstStyle/>
        <a:p>
          <a:endParaRPr lang="en-US"/>
        </a:p>
      </dgm:t>
    </dgm:pt>
    <dgm:pt modelId="{C5544327-A1AB-4C43-A893-3DD926217CEA}">
      <dgm:prSet/>
      <dgm:spPr/>
      <dgm:t>
        <a:bodyPr/>
        <a:lstStyle/>
        <a:p>
          <a:r>
            <a:rPr lang="en-US" b="1" dirty="0">
              <a:solidFill>
                <a:srgbClr val="C00000"/>
              </a:solidFill>
            </a:rPr>
            <a:t>International Criminal Law </a:t>
          </a:r>
          <a:r>
            <a:rPr lang="en-US" dirty="0"/>
            <a:t>(ICC)</a:t>
          </a:r>
        </a:p>
      </dgm:t>
    </dgm:pt>
    <dgm:pt modelId="{0CB76641-9D6A-4160-AFFC-F1BB777C60CE}" type="parTrans" cxnId="{9ED6939D-A0EE-4785-B6E0-306A2D7FAF59}">
      <dgm:prSet/>
      <dgm:spPr/>
      <dgm:t>
        <a:bodyPr/>
        <a:lstStyle/>
        <a:p>
          <a:endParaRPr lang="en-US"/>
        </a:p>
      </dgm:t>
    </dgm:pt>
    <dgm:pt modelId="{E2CDDBCC-76DD-4F1A-91CF-9A556461CF30}" type="sibTrans" cxnId="{9ED6939D-A0EE-4785-B6E0-306A2D7FAF59}">
      <dgm:prSet/>
      <dgm:spPr/>
      <dgm:t>
        <a:bodyPr/>
        <a:lstStyle/>
        <a:p>
          <a:endParaRPr lang="en-US"/>
        </a:p>
      </dgm:t>
    </dgm:pt>
    <dgm:pt modelId="{A9ADD9C3-6E13-427F-A297-80CAA12EA814}">
      <dgm:prSet/>
      <dgm:spPr/>
      <dgm:t>
        <a:bodyPr/>
        <a:lstStyle/>
        <a:p>
          <a:r>
            <a:rPr lang="en-US" b="1" dirty="0">
              <a:solidFill>
                <a:srgbClr val="C00000"/>
              </a:solidFill>
            </a:rPr>
            <a:t>Private Law</a:t>
          </a:r>
          <a:r>
            <a:rPr lang="en-US" dirty="0"/>
            <a:t>: Internal  rules (self enforcement or enforced through basis of tort liability (Canada, UK, Netherlands)</a:t>
          </a:r>
        </a:p>
      </dgm:t>
    </dgm:pt>
    <dgm:pt modelId="{E730B788-1578-4FA2-96BA-9732C125AE01}" type="parTrans" cxnId="{02E64A8B-B145-4F9D-8A99-800C5BD5F249}">
      <dgm:prSet/>
      <dgm:spPr/>
      <dgm:t>
        <a:bodyPr/>
        <a:lstStyle/>
        <a:p>
          <a:endParaRPr lang="en-US"/>
        </a:p>
      </dgm:t>
    </dgm:pt>
    <dgm:pt modelId="{094350E9-DAB6-4E48-B5CF-321878861812}" type="sibTrans" cxnId="{02E64A8B-B145-4F9D-8A99-800C5BD5F249}">
      <dgm:prSet/>
      <dgm:spPr/>
      <dgm:t>
        <a:bodyPr/>
        <a:lstStyle/>
        <a:p>
          <a:endParaRPr lang="en-US"/>
        </a:p>
      </dgm:t>
    </dgm:pt>
    <dgm:pt modelId="{208ED819-F6C0-46E6-9C3E-B98B4C960821}">
      <dgm:prSet/>
      <dgm:spPr/>
      <dgm:t>
        <a:bodyPr/>
        <a:lstStyle/>
        <a:p>
          <a:r>
            <a:rPr lang="en-US" b="1" dirty="0">
              <a:solidFill>
                <a:srgbClr val="C00000"/>
              </a:solidFill>
            </a:rPr>
            <a:t>Domestic Law </a:t>
          </a:r>
          <a:r>
            <a:rPr lang="en-US" dirty="0"/>
            <a:t>(German Supply Chain Due Diligence Law, National Disclosure Rules; France </a:t>
          </a:r>
          <a:r>
            <a:rPr lang="en-US" i="1" dirty="0"/>
            <a:t>Loi de Vigilance</a:t>
          </a:r>
          <a:r>
            <a:rPr lang="en-US" dirty="0"/>
            <a:t>, etc.)</a:t>
          </a:r>
        </a:p>
      </dgm:t>
    </dgm:pt>
    <dgm:pt modelId="{2D7808ED-AD91-46B6-8221-E5D2ACEA6FFD}" type="parTrans" cxnId="{D6BFF29E-0919-4B59-ADD8-6EEF168C3BFB}">
      <dgm:prSet/>
      <dgm:spPr/>
      <dgm:t>
        <a:bodyPr/>
        <a:lstStyle/>
        <a:p>
          <a:endParaRPr lang="en-US"/>
        </a:p>
      </dgm:t>
    </dgm:pt>
    <dgm:pt modelId="{79A8A600-573A-4293-8A60-F7D16989A77D}" type="sibTrans" cxnId="{D6BFF29E-0919-4B59-ADD8-6EEF168C3BFB}">
      <dgm:prSet/>
      <dgm:spPr/>
      <dgm:t>
        <a:bodyPr/>
        <a:lstStyle/>
        <a:p>
          <a:endParaRPr lang="en-US"/>
        </a:p>
      </dgm:t>
    </dgm:pt>
    <dgm:pt modelId="{21E1AC1D-3633-7F43-A318-6AB1528CC06B}">
      <dgm:prSet/>
      <dgm:spPr/>
      <dgm:t>
        <a:bodyPr/>
        <a:lstStyle/>
        <a:p>
          <a:r>
            <a:rPr lang="en-US" dirty="0"/>
            <a:t>International law</a:t>
          </a:r>
        </a:p>
      </dgm:t>
    </dgm:pt>
    <dgm:pt modelId="{29E7D642-1C67-0246-B564-A9A12D179833}" type="parTrans" cxnId="{F390C6F8-3CEF-BF41-919B-C236DBA4C9BD}">
      <dgm:prSet/>
      <dgm:spPr/>
      <dgm:t>
        <a:bodyPr/>
        <a:lstStyle/>
        <a:p>
          <a:endParaRPr lang="en-US"/>
        </a:p>
      </dgm:t>
    </dgm:pt>
    <dgm:pt modelId="{5FE07852-1310-8D49-8374-09CACC27BDD3}" type="sibTrans" cxnId="{F390C6F8-3CEF-BF41-919B-C236DBA4C9BD}">
      <dgm:prSet/>
      <dgm:spPr/>
      <dgm:t>
        <a:bodyPr/>
        <a:lstStyle/>
        <a:p>
          <a:endParaRPr lang="en-US"/>
        </a:p>
      </dgm:t>
    </dgm:pt>
    <dgm:pt modelId="{CDAE497C-E8C0-E34C-B162-140CCA76E7ED}">
      <dgm:prSet/>
      <dgm:spPr/>
      <dgm:t>
        <a:bodyPr/>
        <a:lstStyle/>
        <a:p>
          <a:r>
            <a:rPr lang="en-US" dirty="0"/>
            <a:t>Delegation under the principle of prevent-, mitigate-remedy</a:t>
          </a:r>
        </a:p>
      </dgm:t>
    </dgm:pt>
    <dgm:pt modelId="{AC20D193-8B7D-7040-913A-3B8C6EFD40FA}" type="parTrans" cxnId="{FBC0C348-D057-B24D-93D0-04D7D6330F0A}">
      <dgm:prSet/>
      <dgm:spPr/>
      <dgm:t>
        <a:bodyPr/>
        <a:lstStyle/>
        <a:p>
          <a:endParaRPr lang="en-US"/>
        </a:p>
      </dgm:t>
    </dgm:pt>
    <dgm:pt modelId="{1062F062-44A7-FE46-93CE-8EAB7CDC1C3A}" type="sibTrans" cxnId="{FBC0C348-D057-B24D-93D0-04D7D6330F0A}">
      <dgm:prSet/>
      <dgm:spPr/>
      <dgm:t>
        <a:bodyPr/>
        <a:lstStyle/>
        <a:p>
          <a:endParaRPr lang="en-US"/>
        </a:p>
      </dgm:t>
    </dgm:pt>
    <dgm:pt modelId="{7AD846CE-70F1-A248-BDF0-CCA8053BD83B}">
      <dgm:prSet/>
      <dgm:spPr/>
      <dgm:t>
        <a:bodyPr/>
        <a:lstStyle/>
        <a:p>
          <a:r>
            <a:rPr lang="en-US" dirty="0"/>
            <a:t>Tension between privileging delegated public role or role as a driver of economic activity</a:t>
          </a:r>
        </a:p>
      </dgm:t>
    </dgm:pt>
    <dgm:pt modelId="{FBFADCA1-A02D-344C-9769-6995D372DC93}" type="parTrans" cxnId="{E11866D3-C5CB-2D4B-A693-C528D509DC7B}">
      <dgm:prSet/>
      <dgm:spPr/>
      <dgm:t>
        <a:bodyPr/>
        <a:lstStyle/>
        <a:p>
          <a:endParaRPr lang="en-US"/>
        </a:p>
      </dgm:t>
    </dgm:pt>
    <dgm:pt modelId="{BF3B73C5-A9FF-5D41-A2E0-F4D25C096838}" type="sibTrans" cxnId="{E11866D3-C5CB-2D4B-A693-C528D509DC7B}">
      <dgm:prSet/>
      <dgm:spPr/>
      <dgm:t>
        <a:bodyPr/>
        <a:lstStyle/>
        <a:p>
          <a:endParaRPr lang="en-US"/>
        </a:p>
      </dgm:t>
    </dgm:pt>
    <dgm:pt modelId="{3F95015C-9508-4241-A2A2-3514A5BF9E33}">
      <dgm:prSet/>
      <dgm:spPr/>
      <dgm:t>
        <a:bodyPr/>
        <a:lstStyle/>
        <a:p>
          <a:r>
            <a:rPr lang="en-US" dirty="0"/>
            <a:t>Regulatory contests between home and host states</a:t>
          </a:r>
        </a:p>
      </dgm:t>
    </dgm:pt>
    <dgm:pt modelId="{2219E43F-ED1B-2249-9FA1-B67D52FD88B1}" type="parTrans" cxnId="{4C86CC19-AEE8-044D-9FB0-460B0DA5F36A}">
      <dgm:prSet/>
      <dgm:spPr/>
      <dgm:t>
        <a:bodyPr/>
        <a:lstStyle/>
        <a:p>
          <a:endParaRPr lang="en-US"/>
        </a:p>
      </dgm:t>
    </dgm:pt>
    <dgm:pt modelId="{01C29C9B-E8EB-0145-9DB2-776D67919242}" type="sibTrans" cxnId="{4C86CC19-AEE8-044D-9FB0-460B0DA5F36A}">
      <dgm:prSet/>
      <dgm:spPr/>
      <dgm:t>
        <a:bodyPr/>
        <a:lstStyle/>
        <a:p>
          <a:endParaRPr lang="en-US"/>
        </a:p>
      </dgm:t>
    </dgm:pt>
    <dgm:pt modelId="{AEC97712-4D4E-044C-827B-244E2EB3656C}">
      <dgm:prSet/>
      <dgm:spPr/>
      <dgm:t>
        <a:bodyPr/>
        <a:lstStyle/>
        <a:p>
          <a:r>
            <a:rPr lang="en-US" dirty="0"/>
            <a:t>Regional regulatory groups (America First, Belt &amp; Road, “Brussels Effects”)</a:t>
          </a:r>
        </a:p>
      </dgm:t>
    </dgm:pt>
    <dgm:pt modelId="{C29A86BF-ACA8-CB4D-9550-6BB4F71118A0}" type="parTrans" cxnId="{2AA4EC57-FE86-0845-A6F9-E28B3FE1D2A3}">
      <dgm:prSet/>
      <dgm:spPr/>
      <dgm:t>
        <a:bodyPr/>
        <a:lstStyle/>
        <a:p>
          <a:endParaRPr lang="en-US"/>
        </a:p>
      </dgm:t>
    </dgm:pt>
    <dgm:pt modelId="{F1CBE8E0-4463-E643-B49F-64D3547BD784}" type="sibTrans" cxnId="{2AA4EC57-FE86-0845-A6F9-E28B3FE1D2A3}">
      <dgm:prSet/>
      <dgm:spPr/>
      <dgm:t>
        <a:bodyPr/>
        <a:lstStyle/>
        <a:p>
          <a:endParaRPr lang="en-US"/>
        </a:p>
      </dgm:t>
    </dgm:pt>
    <dgm:pt modelId="{215A3E22-831C-104A-8353-07FF536FCF32}" type="pres">
      <dgm:prSet presAssocID="{58988F44-14DA-492E-B598-95E45D57074C}" presName="linear" presStyleCnt="0">
        <dgm:presLayoutVars>
          <dgm:animLvl val="lvl"/>
          <dgm:resizeHandles val="exact"/>
        </dgm:presLayoutVars>
      </dgm:prSet>
      <dgm:spPr/>
    </dgm:pt>
    <dgm:pt modelId="{6F39E7FD-519C-A84F-A171-943F9F2F5994}" type="pres">
      <dgm:prSet presAssocID="{60140799-2028-458C-9E93-5B624C761E9D}" presName="parentText" presStyleLbl="node1" presStyleIdx="0" presStyleCnt="3">
        <dgm:presLayoutVars>
          <dgm:chMax val="0"/>
          <dgm:bulletEnabled val="1"/>
        </dgm:presLayoutVars>
      </dgm:prSet>
      <dgm:spPr/>
    </dgm:pt>
    <dgm:pt modelId="{4AE8357F-3E29-4F41-8E86-6E2C83683BE9}" type="pres">
      <dgm:prSet presAssocID="{60140799-2028-458C-9E93-5B624C761E9D}" presName="childText" presStyleLbl="revTx" presStyleIdx="0" presStyleCnt="3">
        <dgm:presLayoutVars>
          <dgm:bulletEnabled val="1"/>
        </dgm:presLayoutVars>
      </dgm:prSet>
      <dgm:spPr/>
    </dgm:pt>
    <dgm:pt modelId="{CCB1B106-D909-564C-BC73-E8E19314ADCE}" type="pres">
      <dgm:prSet presAssocID="{BE49C5E0-4CD0-4AD9-BA82-6C321147AB05}" presName="parentText" presStyleLbl="node1" presStyleIdx="1" presStyleCnt="3">
        <dgm:presLayoutVars>
          <dgm:chMax val="0"/>
          <dgm:bulletEnabled val="1"/>
        </dgm:presLayoutVars>
      </dgm:prSet>
      <dgm:spPr/>
    </dgm:pt>
    <dgm:pt modelId="{5DBB0B9C-D8F8-7E49-A5CC-251CEC06D134}" type="pres">
      <dgm:prSet presAssocID="{BE49C5E0-4CD0-4AD9-BA82-6C321147AB05}" presName="childText" presStyleLbl="revTx" presStyleIdx="1" presStyleCnt="3">
        <dgm:presLayoutVars>
          <dgm:bulletEnabled val="1"/>
        </dgm:presLayoutVars>
      </dgm:prSet>
      <dgm:spPr/>
    </dgm:pt>
    <dgm:pt modelId="{DACC49AB-D724-7E4E-8C6E-7996A6AB8841}" type="pres">
      <dgm:prSet presAssocID="{831D3080-A01A-4D5B-83A0-B0D6E049899D}" presName="parentText" presStyleLbl="node1" presStyleIdx="2" presStyleCnt="3">
        <dgm:presLayoutVars>
          <dgm:chMax val="0"/>
          <dgm:bulletEnabled val="1"/>
        </dgm:presLayoutVars>
      </dgm:prSet>
      <dgm:spPr/>
    </dgm:pt>
    <dgm:pt modelId="{06741A73-41F4-A94E-AEDD-560D67E4FF62}" type="pres">
      <dgm:prSet presAssocID="{831D3080-A01A-4D5B-83A0-B0D6E049899D}" presName="childText" presStyleLbl="revTx" presStyleIdx="2" presStyleCnt="3">
        <dgm:presLayoutVars>
          <dgm:bulletEnabled val="1"/>
        </dgm:presLayoutVars>
      </dgm:prSet>
      <dgm:spPr/>
    </dgm:pt>
  </dgm:ptLst>
  <dgm:cxnLst>
    <dgm:cxn modelId="{66DE3802-FFC3-4F4F-9BF8-2CE892DEC66C}" type="presOf" srcId="{21E1AC1D-3633-7F43-A318-6AB1528CC06B}" destId="{4AE8357F-3E29-4F41-8E86-6E2C83683BE9}" srcOrd="0" destOrd="0" presId="urn:microsoft.com/office/officeart/2005/8/layout/vList2"/>
    <dgm:cxn modelId="{89141308-86A5-1A47-BF11-C723C6E812F7}" type="presOf" srcId="{831D3080-A01A-4D5B-83A0-B0D6E049899D}" destId="{DACC49AB-D724-7E4E-8C6E-7996A6AB8841}" srcOrd="0" destOrd="0" presId="urn:microsoft.com/office/officeart/2005/8/layout/vList2"/>
    <dgm:cxn modelId="{5009E80B-72E9-E24E-8E33-CA9A3FF8D343}" type="presOf" srcId="{39FD6AC2-92AF-4AC2-97B3-585366D9ECE8}" destId="{06741A73-41F4-A94E-AEDD-560D67E4FF62}" srcOrd="0" destOrd="2" presId="urn:microsoft.com/office/officeart/2005/8/layout/vList2"/>
    <dgm:cxn modelId="{4C86CC19-AEE8-044D-9FB0-460B0DA5F36A}" srcId="{60140799-2028-458C-9E93-5B624C761E9D}" destId="{3F95015C-9508-4241-A2A2-3514A5BF9E33}" srcOrd="1" destOrd="0" parTransId="{2219E43F-ED1B-2249-9FA1-B67D52FD88B1}" sibTransId="{01C29C9B-E8EB-0145-9DB2-776D67919242}"/>
    <dgm:cxn modelId="{7DAA6623-DDCD-D84B-BD6B-309FAC2DAE26}" type="presOf" srcId="{DE95F6C2-7D01-4280-A67A-92B6AE19E339}" destId="{06741A73-41F4-A94E-AEDD-560D67E4FF62}" srcOrd="0" destOrd="1" presId="urn:microsoft.com/office/officeart/2005/8/layout/vList2"/>
    <dgm:cxn modelId="{BEA54427-4269-B54F-A34B-24310474FFFD}" type="presOf" srcId="{C5544327-A1AB-4C43-A893-3DD926217CEA}" destId="{06741A73-41F4-A94E-AEDD-560D67E4FF62}" srcOrd="0" destOrd="3" presId="urn:microsoft.com/office/officeart/2005/8/layout/vList2"/>
    <dgm:cxn modelId="{FBC0C348-D057-B24D-93D0-04D7D6330F0A}" srcId="{BE49C5E0-4CD0-4AD9-BA82-6C321147AB05}" destId="{CDAE497C-E8C0-E34C-B162-140CCA76E7ED}" srcOrd="0" destOrd="0" parTransId="{AC20D193-8B7D-7040-913A-3B8C6EFD40FA}" sibTransId="{1062F062-44A7-FE46-93CE-8EAB7CDC1C3A}"/>
    <dgm:cxn modelId="{AAF1D64B-1BC2-4F9B-8FFF-E540FD884782}" srcId="{831D3080-A01A-4D5B-83A0-B0D6E049899D}" destId="{D7E3FC6B-3A9F-4000-AA5B-F9B3A6643E45}" srcOrd="0" destOrd="0" parTransId="{715FECBB-8DEC-405D-9428-7FB3BCCA4C1B}" sibTransId="{7467E20E-C6F6-4876-9B11-0A5F37055274}"/>
    <dgm:cxn modelId="{A1B77C4D-FD6A-624D-88EB-59F58BAA4567}" type="presOf" srcId="{CDAE497C-E8C0-E34C-B162-140CCA76E7ED}" destId="{5DBB0B9C-D8F8-7E49-A5CC-251CEC06D134}" srcOrd="0" destOrd="0" presId="urn:microsoft.com/office/officeart/2005/8/layout/vList2"/>
    <dgm:cxn modelId="{2AA4EC57-FE86-0845-A6F9-E28B3FE1D2A3}" srcId="{60140799-2028-458C-9E93-5B624C761E9D}" destId="{AEC97712-4D4E-044C-827B-244E2EB3656C}" srcOrd="2" destOrd="0" parTransId="{C29A86BF-ACA8-CB4D-9550-6BB4F71118A0}" sibTransId="{F1CBE8E0-4463-E643-B49F-64D3547BD784}"/>
    <dgm:cxn modelId="{01550A67-71E1-41B9-B730-3FADF6E689E0}" srcId="{831D3080-A01A-4D5B-83A0-B0D6E049899D}" destId="{39FD6AC2-92AF-4AC2-97B3-585366D9ECE8}" srcOrd="2" destOrd="0" parTransId="{DFD28F12-CD2F-4D57-BB6F-C09FB0733438}" sibTransId="{F8947BC3-DD94-418F-BFA4-93B1E6F8C8CF}"/>
    <dgm:cxn modelId="{A564A47A-6D8E-4871-AC0A-5804B74664CA}" srcId="{58988F44-14DA-492E-B598-95E45D57074C}" destId="{831D3080-A01A-4D5B-83A0-B0D6E049899D}" srcOrd="2" destOrd="0" parTransId="{12DFEA75-C79C-4549-99C5-05FF0CE3D95E}" sibTransId="{6B5419F4-A831-4AB9-B438-8C688DB029B0}"/>
    <dgm:cxn modelId="{01D29080-23F1-47CB-AA17-45EFB4AC9CC1}" srcId="{58988F44-14DA-492E-B598-95E45D57074C}" destId="{BE49C5E0-4CD0-4AD9-BA82-6C321147AB05}" srcOrd="1" destOrd="0" parTransId="{DD2B9177-AFF3-4F54-B45C-3EC0182D0F5F}" sibTransId="{F684504A-1E6D-40A9-942E-813C1A9F7BE3}"/>
    <dgm:cxn modelId="{02E64A8B-B145-4F9D-8A99-800C5BD5F249}" srcId="{831D3080-A01A-4D5B-83A0-B0D6E049899D}" destId="{A9ADD9C3-6E13-427F-A297-80CAA12EA814}" srcOrd="4" destOrd="0" parTransId="{E730B788-1578-4FA2-96BA-9732C125AE01}" sibTransId="{094350E9-DAB6-4E48-B5CF-321878861812}"/>
    <dgm:cxn modelId="{EE5D2E91-7AC8-3A48-ADCD-C77856138D0D}" type="presOf" srcId="{3F95015C-9508-4241-A2A2-3514A5BF9E33}" destId="{4AE8357F-3E29-4F41-8E86-6E2C83683BE9}" srcOrd="0" destOrd="1" presId="urn:microsoft.com/office/officeart/2005/8/layout/vList2"/>
    <dgm:cxn modelId="{7BB5EA98-C139-3147-B661-EA6D0147319F}" type="presOf" srcId="{60140799-2028-458C-9E93-5B624C761E9D}" destId="{6F39E7FD-519C-A84F-A171-943F9F2F5994}" srcOrd="0" destOrd="0" presId="urn:microsoft.com/office/officeart/2005/8/layout/vList2"/>
    <dgm:cxn modelId="{6C0B4F99-445F-894F-B57E-9E1AA122F269}" type="presOf" srcId="{BE49C5E0-4CD0-4AD9-BA82-6C321147AB05}" destId="{CCB1B106-D909-564C-BC73-E8E19314ADCE}" srcOrd="0" destOrd="0" presId="urn:microsoft.com/office/officeart/2005/8/layout/vList2"/>
    <dgm:cxn modelId="{9ED6939D-A0EE-4785-B6E0-306A2D7FAF59}" srcId="{831D3080-A01A-4D5B-83A0-B0D6E049899D}" destId="{C5544327-A1AB-4C43-A893-3DD926217CEA}" srcOrd="3" destOrd="0" parTransId="{0CB76641-9D6A-4160-AFFC-F1BB777C60CE}" sibTransId="{E2CDDBCC-76DD-4F1A-91CF-9A556461CF30}"/>
    <dgm:cxn modelId="{D6BFF29E-0919-4B59-ADD8-6EEF168C3BFB}" srcId="{831D3080-A01A-4D5B-83A0-B0D6E049899D}" destId="{208ED819-F6C0-46E6-9C3E-B98B4C960821}" srcOrd="5" destOrd="0" parTransId="{2D7808ED-AD91-46B6-8221-E5D2ACEA6FFD}" sibTransId="{79A8A600-573A-4293-8A60-F7D16989A77D}"/>
    <dgm:cxn modelId="{8734BDB0-4BC8-3640-966E-DE125DCEFDF4}" type="presOf" srcId="{AEC97712-4D4E-044C-827B-244E2EB3656C}" destId="{4AE8357F-3E29-4F41-8E86-6E2C83683BE9}" srcOrd="0" destOrd="2" presId="urn:microsoft.com/office/officeart/2005/8/layout/vList2"/>
    <dgm:cxn modelId="{D0FF13C5-E8F4-DF46-8216-DC731852B7AE}" type="presOf" srcId="{208ED819-F6C0-46E6-9C3E-B98B4C960821}" destId="{06741A73-41F4-A94E-AEDD-560D67E4FF62}" srcOrd="0" destOrd="5" presId="urn:microsoft.com/office/officeart/2005/8/layout/vList2"/>
    <dgm:cxn modelId="{16B00BCB-99A5-4276-A145-0994D07362CE}" srcId="{58988F44-14DA-492E-B598-95E45D57074C}" destId="{60140799-2028-458C-9E93-5B624C761E9D}" srcOrd="0" destOrd="0" parTransId="{79CC4895-CCE3-4038-96E0-7F13C27CB6F3}" sibTransId="{CD1C792A-98EF-4245-A1DF-B1BB83C9089E}"/>
    <dgm:cxn modelId="{299B68D1-1F90-E642-B202-F7821972B5FC}" type="presOf" srcId="{58988F44-14DA-492E-B598-95E45D57074C}" destId="{215A3E22-831C-104A-8353-07FF536FCF32}" srcOrd="0" destOrd="0" presId="urn:microsoft.com/office/officeart/2005/8/layout/vList2"/>
    <dgm:cxn modelId="{E11866D3-C5CB-2D4B-A693-C528D509DC7B}" srcId="{BE49C5E0-4CD0-4AD9-BA82-6C321147AB05}" destId="{7AD846CE-70F1-A248-BDF0-CCA8053BD83B}" srcOrd="1" destOrd="0" parTransId="{FBFADCA1-A02D-344C-9769-6995D372DC93}" sibTransId="{BF3B73C5-A9FF-5D41-A2E0-F4D25C096838}"/>
    <dgm:cxn modelId="{AC3ECFE8-4197-E14A-B181-8B10A23CB30A}" type="presOf" srcId="{D7E3FC6B-3A9F-4000-AA5B-F9B3A6643E45}" destId="{06741A73-41F4-A94E-AEDD-560D67E4FF62}" srcOrd="0" destOrd="0" presId="urn:microsoft.com/office/officeart/2005/8/layout/vList2"/>
    <dgm:cxn modelId="{F390C6F8-3CEF-BF41-919B-C236DBA4C9BD}" srcId="{60140799-2028-458C-9E93-5B624C761E9D}" destId="{21E1AC1D-3633-7F43-A318-6AB1528CC06B}" srcOrd="0" destOrd="0" parTransId="{29E7D642-1C67-0246-B564-A9A12D179833}" sibTransId="{5FE07852-1310-8D49-8374-09CACC27BDD3}"/>
    <dgm:cxn modelId="{FDA56DFC-6AB1-4DAE-B3F8-2FC2856A6583}" srcId="{831D3080-A01A-4D5B-83A0-B0D6E049899D}" destId="{DE95F6C2-7D01-4280-A67A-92B6AE19E339}" srcOrd="1" destOrd="0" parTransId="{A47C18F0-E9B3-4B34-BDFF-19B3972C9D78}" sibTransId="{8298B515-92E0-4C38-8DBF-B430810D494B}"/>
    <dgm:cxn modelId="{284DAAFD-7F95-8D47-BBB5-938D916CD12F}" type="presOf" srcId="{A9ADD9C3-6E13-427F-A297-80CAA12EA814}" destId="{06741A73-41F4-A94E-AEDD-560D67E4FF62}" srcOrd="0" destOrd="4" presId="urn:microsoft.com/office/officeart/2005/8/layout/vList2"/>
    <dgm:cxn modelId="{05BDB0FF-FC27-A141-9BBB-1CFF63B78E75}" type="presOf" srcId="{7AD846CE-70F1-A248-BDF0-CCA8053BD83B}" destId="{5DBB0B9C-D8F8-7E49-A5CC-251CEC06D134}" srcOrd="0" destOrd="1" presId="urn:microsoft.com/office/officeart/2005/8/layout/vList2"/>
    <dgm:cxn modelId="{4987878C-F5E1-FB42-9565-44D870C02873}" type="presParOf" srcId="{215A3E22-831C-104A-8353-07FF536FCF32}" destId="{6F39E7FD-519C-A84F-A171-943F9F2F5994}" srcOrd="0" destOrd="0" presId="urn:microsoft.com/office/officeart/2005/8/layout/vList2"/>
    <dgm:cxn modelId="{5EC2AB47-765C-F14B-BA0B-365C7EFE8C7E}" type="presParOf" srcId="{215A3E22-831C-104A-8353-07FF536FCF32}" destId="{4AE8357F-3E29-4F41-8E86-6E2C83683BE9}" srcOrd="1" destOrd="0" presId="urn:microsoft.com/office/officeart/2005/8/layout/vList2"/>
    <dgm:cxn modelId="{F6463219-DAAF-0C4D-8C40-9AB55369D018}" type="presParOf" srcId="{215A3E22-831C-104A-8353-07FF536FCF32}" destId="{CCB1B106-D909-564C-BC73-E8E19314ADCE}" srcOrd="2" destOrd="0" presId="urn:microsoft.com/office/officeart/2005/8/layout/vList2"/>
    <dgm:cxn modelId="{4C3D4CF0-B2A2-ED45-846C-A8496561C227}" type="presParOf" srcId="{215A3E22-831C-104A-8353-07FF536FCF32}" destId="{5DBB0B9C-D8F8-7E49-A5CC-251CEC06D134}" srcOrd="3" destOrd="0" presId="urn:microsoft.com/office/officeart/2005/8/layout/vList2"/>
    <dgm:cxn modelId="{9A39D970-A0CF-094A-8161-5C79F0B3050C}" type="presParOf" srcId="{215A3E22-831C-104A-8353-07FF536FCF32}" destId="{DACC49AB-D724-7E4E-8C6E-7996A6AB8841}" srcOrd="4" destOrd="0" presId="urn:microsoft.com/office/officeart/2005/8/layout/vList2"/>
    <dgm:cxn modelId="{339079C2-CEBE-884C-9A8F-2CC8EE03C244}" type="presParOf" srcId="{215A3E22-831C-104A-8353-07FF536FCF32}" destId="{06741A73-41F4-A94E-AEDD-560D67E4FF6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2E3A3-E912-4181-A91C-417FC869952D}"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556F7AD9-A8D0-4804-BC54-F318E2F9E705}">
      <dgm:prSet/>
      <dgm:spPr/>
      <dgm:t>
        <a:bodyPr/>
        <a:lstStyle/>
        <a:p>
          <a:r>
            <a:rPr lang="en-US"/>
            <a:t>Complicity: </a:t>
          </a:r>
        </a:p>
      </dgm:t>
    </dgm:pt>
    <dgm:pt modelId="{C3922B6F-BBF2-408D-A665-9420236198EC}" type="parTrans" cxnId="{37992B2C-F4A5-461F-A46E-0BABD6060F1E}">
      <dgm:prSet/>
      <dgm:spPr/>
      <dgm:t>
        <a:bodyPr/>
        <a:lstStyle/>
        <a:p>
          <a:endParaRPr lang="en-US"/>
        </a:p>
      </dgm:t>
    </dgm:pt>
    <dgm:pt modelId="{65DE2EA3-8061-430D-86E2-8BE7A01A0C1B}" type="sibTrans" cxnId="{37992B2C-F4A5-461F-A46E-0BABD6060F1E}">
      <dgm:prSet/>
      <dgm:spPr/>
      <dgm:t>
        <a:bodyPr/>
        <a:lstStyle/>
        <a:p>
          <a:endParaRPr lang="en-US"/>
        </a:p>
      </dgm:t>
    </dgm:pt>
    <dgm:pt modelId="{05D96450-9ABB-4708-9035-A431F9AF16B0}">
      <dgm:prSet/>
      <dgm:spPr/>
      <dgm:t>
        <a:bodyPr/>
        <a:lstStyle/>
        <a:p>
          <a:r>
            <a:rPr lang="en-US" b="1" dirty="0"/>
            <a:t>Definition</a:t>
          </a:r>
          <a:r>
            <a:rPr lang="en-US" dirty="0"/>
            <a:t>: The state of being </a:t>
          </a:r>
          <a:r>
            <a:rPr lang="en-US" i="1" dirty="0"/>
            <a:t>involved  with </a:t>
          </a:r>
          <a:r>
            <a:rPr lang="en-US" dirty="0"/>
            <a:t>others in wrongdoing</a:t>
          </a:r>
        </a:p>
      </dgm:t>
    </dgm:pt>
    <dgm:pt modelId="{C8BC2489-DB4C-49CA-9F40-FFC71FE4B779}" type="parTrans" cxnId="{D8D9D13D-DAC9-40BE-A61A-429EBC59CF0A}">
      <dgm:prSet/>
      <dgm:spPr/>
      <dgm:t>
        <a:bodyPr/>
        <a:lstStyle/>
        <a:p>
          <a:endParaRPr lang="en-US"/>
        </a:p>
      </dgm:t>
    </dgm:pt>
    <dgm:pt modelId="{569CCAE8-50EB-4439-B94B-AE95ED91724F}" type="sibTrans" cxnId="{D8D9D13D-DAC9-40BE-A61A-429EBC59CF0A}">
      <dgm:prSet/>
      <dgm:spPr/>
      <dgm:t>
        <a:bodyPr/>
        <a:lstStyle/>
        <a:p>
          <a:endParaRPr lang="en-US"/>
        </a:p>
      </dgm:t>
    </dgm:pt>
    <dgm:pt modelId="{3D5611A5-8D3F-436F-BCBC-BF44875E0596}">
      <dgm:prSet/>
      <dgm:spPr/>
      <dgm:t>
        <a:bodyPr/>
        <a:lstStyle/>
        <a:p>
          <a:r>
            <a:rPr lang="en-US" b="1" dirty="0"/>
            <a:t>Elements</a:t>
          </a:r>
          <a:r>
            <a:rPr lang="en-US" dirty="0"/>
            <a:t>: An act or mission that </a:t>
          </a:r>
          <a:r>
            <a:rPr lang="en-US" i="1" dirty="0"/>
            <a:t>facilitates</a:t>
          </a:r>
          <a:r>
            <a:rPr lang="en-US" dirty="0"/>
            <a:t> another to carry out a human rights abuse (UNGP) </a:t>
          </a:r>
        </a:p>
      </dgm:t>
    </dgm:pt>
    <dgm:pt modelId="{197ADB98-3780-4F85-9266-9D3DC301AD80}" type="parTrans" cxnId="{5081A8F2-576F-446C-9448-9289E112212A}">
      <dgm:prSet/>
      <dgm:spPr/>
      <dgm:t>
        <a:bodyPr/>
        <a:lstStyle/>
        <a:p>
          <a:endParaRPr lang="en-US"/>
        </a:p>
      </dgm:t>
    </dgm:pt>
    <dgm:pt modelId="{3479D6AF-732E-421D-BE68-84D4D5DD0FE9}" type="sibTrans" cxnId="{5081A8F2-576F-446C-9448-9289E112212A}">
      <dgm:prSet/>
      <dgm:spPr/>
      <dgm:t>
        <a:bodyPr/>
        <a:lstStyle/>
        <a:p>
          <a:endParaRPr lang="en-US"/>
        </a:p>
      </dgm:t>
    </dgm:pt>
    <dgm:pt modelId="{95E79641-E400-4965-9C58-5CDF9F8B63DF}">
      <dgm:prSet/>
      <dgm:spPr/>
      <dgm:t>
        <a:bodyPr/>
        <a:lstStyle/>
        <a:p>
          <a:r>
            <a:rPr lang="en-US"/>
            <a:t>Complicity and International Norms</a:t>
          </a:r>
        </a:p>
      </dgm:t>
    </dgm:pt>
    <dgm:pt modelId="{CFF4B47E-52EC-4E85-98A5-4D6158663F80}" type="parTrans" cxnId="{097B3C87-2E66-4E4C-83C4-D6E27F46B35E}">
      <dgm:prSet/>
      <dgm:spPr/>
      <dgm:t>
        <a:bodyPr/>
        <a:lstStyle/>
        <a:p>
          <a:endParaRPr lang="en-US"/>
        </a:p>
      </dgm:t>
    </dgm:pt>
    <dgm:pt modelId="{5DBB86B5-2185-468C-8639-A0C1FBAEC6D4}" type="sibTrans" cxnId="{097B3C87-2E66-4E4C-83C4-D6E27F46B35E}">
      <dgm:prSet/>
      <dgm:spPr/>
      <dgm:t>
        <a:bodyPr/>
        <a:lstStyle/>
        <a:p>
          <a:endParaRPr lang="en-US"/>
        </a:p>
      </dgm:t>
    </dgm:pt>
    <dgm:pt modelId="{6C10B80A-FC6F-4957-AC4D-0017FF0515F5}">
      <dgm:prSet/>
      <dgm:spPr/>
      <dgm:t>
        <a:bodyPr/>
        <a:lstStyle/>
        <a:p>
          <a:r>
            <a:rPr lang="en-US">
              <a:hlinkClick xmlns:r="http://schemas.openxmlformats.org/officeDocument/2006/relationships" r:id="rId1"/>
            </a:rPr>
            <a:t>UN Global Compact Principle 2 </a:t>
          </a:r>
          <a:r>
            <a:rPr lang="en-US"/>
            <a:t>“Businesses should make sure that they are not complicit in human rights abuse.”</a:t>
          </a:r>
        </a:p>
      </dgm:t>
    </dgm:pt>
    <dgm:pt modelId="{80656423-F4CE-40D4-8F8C-33945C869F63}" type="parTrans" cxnId="{4920355F-A56B-4806-8F59-D81ABBC47C61}">
      <dgm:prSet/>
      <dgm:spPr/>
      <dgm:t>
        <a:bodyPr/>
        <a:lstStyle/>
        <a:p>
          <a:endParaRPr lang="en-US"/>
        </a:p>
      </dgm:t>
    </dgm:pt>
    <dgm:pt modelId="{BA1D19EE-69FA-4FF9-9B60-74F9FB96418B}" type="sibTrans" cxnId="{4920355F-A56B-4806-8F59-D81ABBC47C61}">
      <dgm:prSet/>
      <dgm:spPr/>
      <dgm:t>
        <a:bodyPr/>
        <a:lstStyle/>
        <a:p>
          <a:endParaRPr lang="en-US"/>
        </a:p>
      </dgm:t>
    </dgm:pt>
    <dgm:pt modelId="{36404F54-0612-4527-B069-3AECA90A5776}">
      <dgm:prSet/>
      <dgm:spPr/>
      <dgm:t>
        <a:bodyPr/>
        <a:lstStyle/>
        <a:p>
          <a:r>
            <a:rPr lang="en-US" dirty="0"/>
            <a:t>“Complicity means </a:t>
          </a:r>
          <a:r>
            <a:rPr lang="en-US" b="1" i="1" dirty="0">
              <a:solidFill>
                <a:srgbClr val="FF0000"/>
              </a:solidFill>
            </a:rPr>
            <a:t>being implicated</a:t>
          </a:r>
          <a:r>
            <a:rPr lang="en-US" dirty="0"/>
            <a:t> in a human rights abuse that another company, government, individual or other group is causing.”</a:t>
          </a:r>
        </a:p>
      </dgm:t>
    </dgm:pt>
    <dgm:pt modelId="{24C0F146-1CBF-4256-A924-BE984BAE9981}" type="parTrans" cxnId="{7D2658F1-2C26-4828-9067-F5DBE8EB3D83}">
      <dgm:prSet/>
      <dgm:spPr/>
      <dgm:t>
        <a:bodyPr/>
        <a:lstStyle/>
        <a:p>
          <a:endParaRPr lang="en-US"/>
        </a:p>
      </dgm:t>
    </dgm:pt>
    <dgm:pt modelId="{AC57A2BD-A5E3-404D-9B8D-CE01B59E327F}" type="sibTrans" cxnId="{7D2658F1-2C26-4828-9067-F5DBE8EB3D83}">
      <dgm:prSet/>
      <dgm:spPr/>
      <dgm:t>
        <a:bodyPr/>
        <a:lstStyle/>
        <a:p>
          <a:endParaRPr lang="en-US"/>
        </a:p>
      </dgm:t>
    </dgm:pt>
    <dgm:pt modelId="{A9220FEB-88C2-41D0-AA7F-645157514E7B}">
      <dgm:prSet/>
      <dgm:spPr/>
      <dgm:t>
        <a:bodyPr/>
        <a:lstStyle/>
        <a:p>
          <a:r>
            <a:rPr lang="en-US" b="1"/>
            <a:t>Direct</a:t>
          </a:r>
          <a:r>
            <a:rPr lang="en-US"/>
            <a:t> (supply and participate with knowledge of contribution to abuse)</a:t>
          </a:r>
        </a:p>
      </dgm:t>
    </dgm:pt>
    <dgm:pt modelId="{C8AEC5C3-0A34-472D-8E01-13DF1EE58775}" type="parTrans" cxnId="{90301B49-57CC-4EC8-9628-BDEC18C7DF86}">
      <dgm:prSet/>
      <dgm:spPr/>
      <dgm:t>
        <a:bodyPr/>
        <a:lstStyle/>
        <a:p>
          <a:endParaRPr lang="en-US"/>
        </a:p>
      </dgm:t>
    </dgm:pt>
    <dgm:pt modelId="{126F708C-1033-435C-B294-E633941AD862}" type="sibTrans" cxnId="{90301B49-57CC-4EC8-9628-BDEC18C7DF86}">
      <dgm:prSet/>
      <dgm:spPr/>
      <dgm:t>
        <a:bodyPr/>
        <a:lstStyle/>
        <a:p>
          <a:endParaRPr lang="en-US"/>
        </a:p>
      </dgm:t>
    </dgm:pt>
    <dgm:pt modelId="{D543488B-CDDA-43D1-A6EE-9F5DEB75E3EA}">
      <dgm:prSet/>
      <dgm:spPr/>
      <dgm:t>
        <a:bodyPr/>
        <a:lstStyle/>
        <a:p>
          <a:r>
            <a:rPr lang="en-US" b="1"/>
            <a:t>Beneficial</a:t>
          </a:r>
          <a:r>
            <a:rPr lang="en-US"/>
            <a:t>  (supply goods but no direct participation); </a:t>
          </a:r>
        </a:p>
      </dgm:t>
    </dgm:pt>
    <dgm:pt modelId="{49B4EF7D-4757-4496-806A-F9775CDFA786}" type="parTrans" cxnId="{3D9985EF-AEB1-4E59-B8E6-4F7E48956893}">
      <dgm:prSet/>
      <dgm:spPr/>
      <dgm:t>
        <a:bodyPr/>
        <a:lstStyle/>
        <a:p>
          <a:endParaRPr lang="en-US"/>
        </a:p>
      </dgm:t>
    </dgm:pt>
    <dgm:pt modelId="{970F7AE4-5E62-4A62-801E-C8485F1A1930}" type="sibTrans" cxnId="{3D9985EF-AEB1-4E59-B8E6-4F7E48956893}">
      <dgm:prSet/>
      <dgm:spPr/>
      <dgm:t>
        <a:bodyPr/>
        <a:lstStyle/>
        <a:p>
          <a:endParaRPr lang="en-US"/>
        </a:p>
      </dgm:t>
    </dgm:pt>
    <dgm:pt modelId="{BFE3FB13-3D98-4C9B-92B4-A9564F13540C}">
      <dgm:prSet/>
      <dgm:spPr/>
      <dgm:t>
        <a:bodyPr/>
        <a:lstStyle/>
        <a:p>
          <a:r>
            <a:rPr lang="en-US" b="1"/>
            <a:t>Silent</a:t>
          </a:r>
          <a:r>
            <a:rPr lang="en-US"/>
            <a:t> (inaction in the face of actual or alleged abuse)</a:t>
          </a:r>
        </a:p>
      </dgm:t>
    </dgm:pt>
    <dgm:pt modelId="{06074E3D-F375-48AD-A46F-9298248864E9}" type="parTrans" cxnId="{5C8060D0-053B-4F2A-9495-F0F40F8A0085}">
      <dgm:prSet/>
      <dgm:spPr/>
      <dgm:t>
        <a:bodyPr/>
        <a:lstStyle/>
        <a:p>
          <a:endParaRPr lang="en-US"/>
        </a:p>
      </dgm:t>
    </dgm:pt>
    <dgm:pt modelId="{6A2D77AD-4FA1-4F5F-B490-057A232B39C1}" type="sibTrans" cxnId="{5C8060D0-053B-4F2A-9495-F0F40F8A0085}">
      <dgm:prSet/>
      <dgm:spPr/>
      <dgm:t>
        <a:bodyPr/>
        <a:lstStyle/>
        <a:p>
          <a:endParaRPr lang="en-US"/>
        </a:p>
      </dgm:t>
    </dgm:pt>
    <dgm:pt modelId="{9404511C-1BDF-BA4E-8F1F-9A457A125915}">
      <dgm:prSet/>
      <dgm:spPr/>
      <dgm:t>
        <a:bodyPr/>
        <a:lstStyle/>
        <a:p>
          <a:r>
            <a:rPr lang="en-US" b="1" dirty="0"/>
            <a:t>Complexities</a:t>
          </a:r>
          <a:r>
            <a:rPr lang="en-US" dirty="0"/>
            <a:t>:</a:t>
          </a:r>
        </a:p>
      </dgm:t>
    </dgm:pt>
    <dgm:pt modelId="{9D40393C-7808-B04F-B04B-FA7CCF4DD0DC}" type="parTrans" cxnId="{34C06CE4-C2D4-544C-992B-BAF4413A1412}">
      <dgm:prSet/>
      <dgm:spPr/>
      <dgm:t>
        <a:bodyPr/>
        <a:lstStyle/>
        <a:p>
          <a:endParaRPr lang="en-US"/>
        </a:p>
      </dgm:t>
    </dgm:pt>
    <dgm:pt modelId="{F759F3F6-D941-4E43-94EF-806877433F5E}" type="sibTrans" cxnId="{34C06CE4-C2D4-544C-992B-BAF4413A1412}">
      <dgm:prSet/>
      <dgm:spPr/>
      <dgm:t>
        <a:bodyPr/>
        <a:lstStyle/>
        <a:p>
          <a:endParaRPr lang="en-US"/>
        </a:p>
      </dgm:t>
    </dgm:pt>
    <dgm:pt modelId="{16FFB6EC-55D9-1740-8161-5B7B38FF020C}">
      <dgm:prSet/>
      <dgm:spPr/>
      <dgm:t>
        <a:bodyPr/>
        <a:lstStyle/>
        <a:p>
          <a:endParaRPr lang="en-US" dirty="0"/>
        </a:p>
      </dgm:t>
    </dgm:pt>
    <dgm:pt modelId="{5098E0F1-85B6-5B4E-BA14-5847A692C13D}" type="parTrans" cxnId="{7BE9BAB5-597C-8443-B94D-28BE05A2C8A9}">
      <dgm:prSet/>
      <dgm:spPr/>
      <dgm:t>
        <a:bodyPr/>
        <a:lstStyle/>
        <a:p>
          <a:endParaRPr lang="en-US"/>
        </a:p>
      </dgm:t>
    </dgm:pt>
    <dgm:pt modelId="{72F07802-1CB7-E540-9850-A8BBB6B81A4E}" type="sibTrans" cxnId="{7BE9BAB5-597C-8443-B94D-28BE05A2C8A9}">
      <dgm:prSet/>
      <dgm:spPr/>
      <dgm:t>
        <a:bodyPr/>
        <a:lstStyle/>
        <a:p>
          <a:endParaRPr lang="en-US"/>
        </a:p>
      </dgm:t>
    </dgm:pt>
    <dgm:pt modelId="{AA805A9A-D12A-8744-B26E-99285128113A}">
      <dgm:prSet/>
      <dgm:spPr/>
      <dgm:t>
        <a:bodyPr/>
        <a:lstStyle/>
        <a:p>
          <a:r>
            <a:rPr lang="en-US" b="1" i="1" dirty="0">
              <a:solidFill>
                <a:srgbClr val="C00000"/>
              </a:solidFill>
            </a:rPr>
            <a:t>Moral</a:t>
          </a:r>
          <a:r>
            <a:rPr lang="en-US" dirty="0"/>
            <a:t> versus </a:t>
          </a:r>
          <a:r>
            <a:rPr lang="en-US" b="1" i="1" dirty="0">
              <a:solidFill>
                <a:srgbClr val="C00000"/>
              </a:solidFill>
            </a:rPr>
            <a:t>legal</a:t>
          </a:r>
          <a:r>
            <a:rPr lang="en-US" dirty="0"/>
            <a:t> versus </a:t>
          </a:r>
          <a:r>
            <a:rPr lang="en-US" b="1" i="1" dirty="0">
              <a:solidFill>
                <a:srgbClr val="C00000"/>
              </a:solidFill>
            </a:rPr>
            <a:t>markets driven </a:t>
          </a:r>
          <a:r>
            <a:rPr lang="en-US" dirty="0"/>
            <a:t>risk</a:t>
          </a:r>
        </a:p>
      </dgm:t>
    </dgm:pt>
    <dgm:pt modelId="{16754DB5-53F1-0341-A8FB-B0AA078315F3}" type="parTrans" cxnId="{B75F5B5C-EDD1-7545-98C9-471871C3A12C}">
      <dgm:prSet/>
      <dgm:spPr/>
      <dgm:t>
        <a:bodyPr/>
        <a:lstStyle/>
        <a:p>
          <a:endParaRPr lang="en-US"/>
        </a:p>
      </dgm:t>
    </dgm:pt>
    <dgm:pt modelId="{D5181EFE-FAB3-2946-A108-4C792FA5FE3B}" type="sibTrans" cxnId="{B75F5B5C-EDD1-7545-98C9-471871C3A12C}">
      <dgm:prSet/>
      <dgm:spPr/>
      <dgm:t>
        <a:bodyPr/>
        <a:lstStyle/>
        <a:p>
          <a:endParaRPr lang="en-US"/>
        </a:p>
      </dgm:t>
    </dgm:pt>
    <dgm:pt modelId="{1EDFF6B3-8BD0-114A-B961-4DD3B65D009E}">
      <dgm:prSet/>
      <dgm:spPr/>
      <dgm:t>
        <a:bodyPr/>
        <a:lstStyle/>
        <a:p>
          <a:r>
            <a:rPr lang="en-US" dirty="0"/>
            <a:t>Balancing—engagement produces human rights enhancement and abuse</a:t>
          </a:r>
        </a:p>
      </dgm:t>
    </dgm:pt>
    <dgm:pt modelId="{2160913D-D443-A24B-B562-0E60CB45E2E5}" type="parTrans" cxnId="{8D615FCE-E883-8B45-8E8A-37397C344855}">
      <dgm:prSet/>
      <dgm:spPr/>
      <dgm:t>
        <a:bodyPr/>
        <a:lstStyle/>
        <a:p>
          <a:endParaRPr lang="en-US"/>
        </a:p>
      </dgm:t>
    </dgm:pt>
    <dgm:pt modelId="{AA9C7EB5-521C-2E45-89D9-07909BC8D558}" type="sibTrans" cxnId="{8D615FCE-E883-8B45-8E8A-37397C344855}">
      <dgm:prSet/>
      <dgm:spPr/>
      <dgm:t>
        <a:bodyPr/>
        <a:lstStyle/>
        <a:p>
          <a:endParaRPr lang="en-US"/>
        </a:p>
      </dgm:t>
    </dgm:pt>
    <dgm:pt modelId="{91D8D862-3859-E245-95AB-D607A0E23E9D}">
      <dgm:prSet/>
      <dgm:spPr/>
      <dgm:t>
        <a:bodyPr/>
        <a:lstStyle/>
        <a:p>
          <a:r>
            <a:rPr lang="en-US" dirty="0"/>
            <a:t>Incompatibilities between legal-normative systems of home state, host state, international community (to whom is duty owed)</a:t>
          </a:r>
        </a:p>
      </dgm:t>
    </dgm:pt>
    <dgm:pt modelId="{B1A03EF4-D715-3245-B2EF-81F6B672CFC4}" type="parTrans" cxnId="{90939640-10BB-F542-839F-894C8B0489E8}">
      <dgm:prSet/>
      <dgm:spPr/>
      <dgm:t>
        <a:bodyPr/>
        <a:lstStyle/>
        <a:p>
          <a:endParaRPr lang="en-US"/>
        </a:p>
      </dgm:t>
    </dgm:pt>
    <dgm:pt modelId="{B079173A-EA6B-0E4F-9F29-6FB681AE7787}" type="sibTrans" cxnId="{90939640-10BB-F542-839F-894C8B0489E8}">
      <dgm:prSet/>
      <dgm:spPr/>
      <dgm:t>
        <a:bodyPr/>
        <a:lstStyle/>
        <a:p>
          <a:endParaRPr lang="en-US"/>
        </a:p>
      </dgm:t>
    </dgm:pt>
    <dgm:pt modelId="{1EF4B750-FF00-154E-851F-2AC3C675290F}" type="pres">
      <dgm:prSet presAssocID="{BD42E3A3-E912-4181-A91C-417FC869952D}" presName="Name0" presStyleCnt="0">
        <dgm:presLayoutVars>
          <dgm:dir/>
          <dgm:animLvl val="lvl"/>
          <dgm:resizeHandles val="exact"/>
        </dgm:presLayoutVars>
      </dgm:prSet>
      <dgm:spPr/>
    </dgm:pt>
    <dgm:pt modelId="{F71AD461-678F-D94A-AC14-ED9F488B6351}" type="pres">
      <dgm:prSet presAssocID="{556F7AD9-A8D0-4804-BC54-F318E2F9E705}" presName="composite" presStyleCnt="0"/>
      <dgm:spPr/>
    </dgm:pt>
    <dgm:pt modelId="{F927EDCF-85FC-A946-BDF8-5FED06D6760B}" type="pres">
      <dgm:prSet presAssocID="{556F7AD9-A8D0-4804-BC54-F318E2F9E705}" presName="parTx" presStyleLbl="alignNode1" presStyleIdx="0" presStyleCnt="2">
        <dgm:presLayoutVars>
          <dgm:chMax val="0"/>
          <dgm:chPref val="0"/>
          <dgm:bulletEnabled val="1"/>
        </dgm:presLayoutVars>
      </dgm:prSet>
      <dgm:spPr/>
    </dgm:pt>
    <dgm:pt modelId="{4EF37237-5193-084B-B2F6-42FFE1A785F5}" type="pres">
      <dgm:prSet presAssocID="{556F7AD9-A8D0-4804-BC54-F318E2F9E705}" presName="desTx" presStyleLbl="alignAccFollowNode1" presStyleIdx="0" presStyleCnt="2">
        <dgm:presLayoutVars>
          <dgm:bulletEnabled val="1"/>
        </dgm:presLayoutVars>
      </dgm:prSet>
      <dgm:spPr/>
    </dgm:pt>
    <dgm:pt modelId="{D4125FCA-EC48-274A-BB06-3C48337FB63B}" type="pres">
      <dgm:prSet presAssocID="{65DE2EA3-8061-430D-86E2-8BE7A01A0C1B}" presName="space" presStyleCnt="0"/>
      <dgm:spPr/>
    </dgm:pt>
    <dgm:pt modelId="{35117979-B2DC-0841-AB70-DBC3ED831A89}" type="pres">
      <dgm:prSet presAssocID="{95E79641-E400-4965-9C58-5CDF9F8B63DF}" presName="composite" presStyleCnt="0"/>
      <dgm:spPr/>
    </dgm:pt>
    <dgm:pt modelId="{9DBC6E3F-7D7A-2942-A02A-554824BBD306}" type="pres">
      <dgm:prSet presAssocID="{95E79641-E400-4965-9C58-5CDF9F8B63DF}" presName="parTx" presStyleLbl="alignNode1" presStyleIdx="1" presStyleCnt="2">
        <dgm:presLayoutVars>
          <dgm:chMax val="0"/>
          <dgm:chPref val="0"/>
          <dgm:bulletEnabled val="1"/>
        </dgm:presLayoutVars>
      </dgm:prSet>
      <dgm:spPr/>
    </dgm:pt>
    <dgm:pt modelId="{1B2D8C92-85CF-0F45-AB4A-B42E2282B147}" type="pres">
      <dgm:prSet presAssocID="{95E79641-E400-4965-9C58-5CDF9F8B63DF}" presName="desTx" presStyleLbl="alignAccFollowNode1" presStyleIdx="1" presStyleCnt="2">
        <dgm:presLayoutVars>
          <dgm:bulletEnabled val="1"/>
        </dgm:presLayoutVars>
      </dgm:prSet>
      <dgm:spPr/>
    </dgm:pt>
  </dgm:ptLst>
  <dgm:cxnLst>
    <dgm:cxn modelId="{3573C601-7AFD-814C-9CFA-D4CF753B59DF}" type="presOf" srcId="{D543488B-CDDA-43D1-A6EE-9F5DEB75E3EA}" destId="{1B2D8C92-85CF-0F45-AB4A-B42E2282B147}" srcOrd="0" destOrd="3" presId="urn:microsoft.com/office/officeart/2005/8/layout/hList1"/>
    <dgm:cxn modelId="{936AF328-D3FA-5B45-95F0-D597B46E3CC3}" type="presOf" srcId="{556F7AD9-A8D0-4804-BC54-F318E2F9E705}" destId="{F927EDCF-85FC-A946-BDF8-5FED06D6760B}" srcOrd="0" destOrd="0" presId="urn:microsoft.com/office/officeart/2005/8/layout/hList1"/>
    <dgm:cxn modelId="{37992B2C-F4A5-461F-A46E-0BABD6060F1E}" srcId="{BD42E3A3-E912-4181-A91C-417FC869952D}" destId="{556F7AD9-A8D0-4804-BC54-F318E2F9E705}" srcOrd="0" destOrd="0" parTransId="{C3922B6F-BBF2-408D-A665-9420236198EC}" sibTransId="{65DE2EA3-8061-430D-86E2-8BE7A01A0C1B}"/>
    <dgm:cxn modelId="{E3EC602F-AEE5-A141-840E-0C032E8B3878}" type="presOf" srcId="{95E79641-E400-4965-9C58-5CDF9F8B63DF}" destId="{9DBC6E3F-7D7A-2942-A02A-554824BBD306}" srcOrd="0" destOrd="0" presId="urn:microsoft.com/office/officeart/2005/8/layout/hList1"/>
    <dgm:cxn modelId="{04D43E31-DF58-8043-B84C-D55282B976F1}" type="presOf" srcId="{05D96450-9ABB-4708-9035-A431F9AF16B0}" destId="{4EF37237-5193-084B-B2F6-42FFE1A785F5}" srcOrd="0" destOrd="0" presId="urn:microsoft.com/office/officeart/2005/8/layout/hList1"/>
    <dgm:cxn modelId="{D8D9D13D-DAC9-40BE-A61A-429EBC59CF0A}" srcId="{556F7AD9-A8D0-4804-BC54-F318E2F9E705}" destId="{05D96450-9ABB-4708-9035-A431F9AF16B0}" srcOrd="0" destOrd="0" parTransId="{C8BC2489-DB4C-49CA-9F40-FFC71FE4B779}" sibTransId="{569CCAE8-50EB-4439-B94B-AE95ED91724F}"/>
    <dgm:cxn modelId="{90939640-10BB-F542-839F-894C8B0489E8}" srcId="{9404511C-1BDF-BA4E-8F1F-9A457A125915}" destId="{91D8D862-3859-E245-95AB-D607A0E23E9D}" srcOrd="2" destOrd="0" parTransId="{B1A03EF4-D715-3245-B2EF-81F6B672CFC4}" sibTransId="{B079173A-EA6B-0E4F-9F29-6FB681AE7787}"/>
    <dgm:cxn modelId="{90301B49-57CC-4EC8-9628-BDEC18C7DF86}" srcId="{6C10B80A-FC6F-4957-AC4D-0017FF0515F5}" destId="{A9220FEB-88C2-41D0-AA7F-645157514E7B}" srcOrd="1" destOrd="0" parTransId="{C8AEC5C3-0A34-472D-8E01-13DF1EE58775}" sibTransId="{126F708C-1033-435C-B294-E633941AD862}"/>
    <dgm:cxn modelId="{F76FC14E-CA4F-0E45-B625-834A4595B694}" type="presOf" srcId="{3D5611A5-8D3F-436F-BCBC-BF44875E0596}" destId="{4EF37237-5193-084B-B2F6-42FFE1A785F5}" srcOrd="0" destOrd="1" presId="urn:microsoft.com/office/officeart/2005/8/layout/hList1"/>
    <dgm:cxn modelId="{BB1F5556-82B1-754D-8983-1A67D6B196A6}" type="presOf" srcId="{BD42E3A3-E912-4181-A91C-417FC869952D}" destId="{1EF4B750-FF00-154E-851F-2AC3C675290F}" srcOrd="0" destOrd="0" presId="urn:microsoft.com/office/officeart/2005/8/layout/hList1"/>
    <dgm:cxn modelId="{B75F5B5C-EDD1-7545-98C9-471871C3A12C}" srcId="{9404511C-1BDF-BA4E-8F1F-9A457A125915}" destId="{AA805A9A-D12A-8744-B26E-99285128113A}" srcOrd="0" destOrd="0" parTransId="{16754DB5-53F1-0341-A8FB-B0AA078315F3}" sibTransId="{D5181EFE-FAB3-2946-A108-4C792FA5FE3B}"/>
    <dgm:cxn modelId="{4920355F-A56B-4806-8F59-D81ABBC47C61}" srcId="{95E79641-E400-4965-9C58-5CDF9F8B63DF}" destId="{6C10B80A-FC6F-4957-AC4D-0017FF0515F5}" srcOrd="0" destOrd="0" parTransId="{80656423-F4CE-40D4-8F8C-33945C869F63}" sibTransId="{BA1D19EE-69FA-4FF9-9B60-74F9FB96418B}"/>
    <dgm:cxn modelId="{CD6C8C5F-2928-AE4A-A6EA-70D4A383A271}" type="presOf" srcId="{1EDFF6B3-8BD0-114A-B961-4DD3B65D009E}" destId="{4EF37237-5193-084B-B2F6-42FFE1A785F5}" srcOrd="0" destOrd="5" presId="urn:microsoft.com/office/officeart/2005/8/layout/hList1"/>
    <dgm:cxn modelId="{31CD5D6F-C44D-DC44-B756-629620F9B7FF}" type="presOf" srcId="{9404511C-1BDF-BA4E-8F1F-9A457A125915}" destId="{4EF37237-5193-084B-B2F6-42FFE1A785F5}" srcOrd="0" destOrd="3" presId="urn:microsoft.com/office/officeart/2005/8/layout/hList1"/>
    <dgm:cxn modelId="{097B3C87-2E66-4E4C-83C4-D6E27F46B35E}" srcId="{BD42E3A3-E912-4181-A91C-417FC869952D}" destId="{95E79641-E400-4965-9C58-5CDF9F8B63DF}" srcOrd="1" destOrd="0" parTransId="{CFF4B47E-52EC-4E85-98A5-4D6158663F80}" sibTransId="{5DBB86B5-2185-468C-8639-A0C1FBAEC6D4}"/>
    <dgm:cxn modelId="{1BF31589-18F2-304D-B212-348EC4EDDF27}" type="presOf" srcId="{36404F54-0612-4527-B069-3AECA90A5776}" destId="{1B2D8C92-85CF-0F45-AB4A-B42E2282B147}" srcOrd="0" destOrd="1" presId="urn:microsoft.com/office/officeart/2005/8/layout/hList1"/>
    <dgm:cxn modelId="{E8A0018E-3106-D344-B99F-AFC6D09DC8DF}" type="presOf" srcId="{16FFB6EC-55D9-1740-8161-5B7B38FF020C}" destId="{4EF37237-5193-084B-B2F6-42FFE1A785F5}" srcOrd="0" destOrd="2" presId="urn:microsoft.com/office/officeart/2005/8/layout/hList1"/>
    <dgm:cxn modelId="{7BE9BAB5-597C-8443-B94D-28BE05A2C8A9}" srcId="{556F7AD9-A8D0-4804-BC54-F318E2F9E705}" destId="{16FFB6EC-55D9-1740-8161-5B7B38FF020C}" srcOrd="2" destOrd="0" parTransId="{5098E0F1-85B6-5B4E-BA14-5847A692C13D}" sibTransId="{72F07802-1CB7-E540-9850-A8BBB6B81A4E}"/>
    <dgm:cxn modelId="{090D1AB6-4602-3D46-82F2-0CA1DAA7EAC6}" type="presOf" srcId="{AA805A9A-D12A-8744-B26E-99285128113A}" destId="{4EF37237-5193-084B-B2F6-42FFE1A785F5}" srcOrd="0" destOrd="4" presId="urn:microsoft.com/office/officeart/2005/8/layout/hList1"/>
    <dgm:cxn modelId="{8D615FCE-E883-8B45-8E8A-37397C344855}" srcId="{9404511C-1BDF-BA4E-8F1F-9A457A125915}" destId="{1EDFF6B3-8BD0-114A-B961-4DD3B65D009E}" srcOrd="1" destOrd="0" parTransId="{2160913D-D443-A24B-B562-0E60CB45E2E5}" sibTransId="{AA9C7EB5-521C-2E45-89D9-07909BC8D558}"/>
    <dgm:cxn modelId="{5C8060D0-053B-4F2A-9495-F0F40F8A0085}" srcId="{6C10B80A-FC6F-4957-AC4D-0017FF0515F5}" destId="{BFE3FB13-3D98-4C9B-92B4-A9564F13540C}" srcOrd="3" destOrd="0" parTransId="{06074E3D-F375-48AD-A46F-9298248864E9}" sibTransId="{6A2D77AD-4FA1-4F5F-B490-057A232B39C1}"/>
    <dgm:cxn modelId="{2044A1D0-6BFA-4341-88B2-27DB799845EA}" type="presOf" srcId="{6C10B80A-FC6F-4957-AC4D-0017FF0515F5}" destId="{1B2D8C92-85CF-0F45-AB4A-B42E2282B147}" srcOrd="0" destOrd="0" presId="urn:microsoft.com/office/officeart/2005/8/layout/hList1"/>
    <dgm:cxn modelId="{89FD78D2-CA4F-9C46-B3CB-CDA17A5E04D1}" type="presOf" srcId="{A9220FEB-88C2-41D0-AA7F-645157514E7B}" destId="{1B2D8C92-85CF-0F45-AB4A-B42E2282B147}" srcOrd="0" destOrd="2" presId="urn:microsoft.com/office/officeart/2005/8/layout/hList1"/>
    <dgm:cxn modelId="{30E56CDF-8910-8342-A9F3-34A1E89EC6BA}" type="presOf" srcId="{91D8D862-3859-E245-95AB-D607A0E23E9D}" destId="{4EF37237-5193-084B-B2F6-42FFE1A785F5}" srcOrd="0" destOrd="6" presId="urn:microsoft.com/office/officeart/2005/8/layout/hList1"/>
    <dgm:cxn modelId="{34C06CE4-C2D4-544C-992B-BAF4413A1412}" srcId="{556F7AD9-A8D0-4804-BC54-F318E2F9E705}" destId="{9404511C-1BDF-BA4E-8F1F-9A457A125915}" srcOrd="3" destOrd="0" parTransId="{9D40393C-7808-B04F-B04B-FA7CCF4DD0DC}" sibTransId="{F759F3F6-D941-4E43-94EF-806877433F5E}"/>
    <dgm:cxn modelId="{3D9985EF-AEB1-4E59-B8E6-4F7E48956893}" srcId="{6C10B80A-FC6F-4957-AC4D-0017FF0515F5}" destId="{D543488B-CDDA-43D1-A6EE-9F5DEB75E3EA}" srcOrd="2" destOrd="0" parTransId="{49B4EF7D-4757-4496-806A-F9775CDFA786}" sibTransId="{970F7AE4-5E62-4A62-801E-C8485F1A1930}"/>
    <dgm:cxn modelId="{7D2658F1-2C26-4828-9067-F5DBE8EB3D83}" srcId="{6C10B80A-FC6F-4957-AC4D-0017FF0515F5}" destId="{36404F54-0612-4527-B069-3AECA90A5776}" srcOrd="0" destOrd="0" parTransId="{24C0F146-1CBF-4256-A924-BE984BAE9981}" sibTransId="{AC57A2BD-A5E3-404D-9B8D-CE01B59E327F}"/>
    <dgm:cxn modelId="{5081A8F2-576F-446C-9448-9289E112212A}" srcId="{556F7AD9-A8D0-4804-BC54-F318E2F9E705}" destId="{3D5611A5-8D3F-436F-BCBC-BF44875E0596}" srcOrd="1" destOrd="0" parTransId="{197ADB98-3780-4F85-9266-9D3DC301AD80}" sibTransId="{3479D6AF-732E-421D-BE68-84D4D5DD0FE9}"/>
    <dgm:cxn modelId="{318FE2FE-9E09-A345-AD6E-22D7B7D133EC}" type="presOf" srcId="{BFE3FB13-3D98-4C9B-92B4-A9564F13540C}" destId="{1B2D8C92-85CF-0F45-AB4A-B42E2282B147}" srcOrd="0" destOrd="4" presId="urn:microsoft.com/office/officeart/2005/8/layout/hList1"/>
    <dgm:cxn modelId="{8B79F28E-1017-AE41-BF9D-700EFA18F1DB}" type="presParOf" srcId="{1EF4B750-FF00-154E-851F-2AC3C675290F}" destId="{F71AD461-678F-D94A-AC14-ED9F488B6351}" srcOrd="0" destOrd="0" presId="urn:microsoft.com/office/officeart/2005/8/layout/hList1"/>
    <dgm:cxn modelId="{4302F7A9-A16C-2049-B247-4FDBCE50FDC0}" type="presParOf" srcId="{F71AD461-678F-D94A-AC14-ED9F488B6351}" destId="{F927EDCF-85FC-A946-BDF8-5FED06D6760B}" srcOrd="0" destOrd="0" presId="urn:microsoft.com/office/officeart/2005/8/layout/hList1"/>
    <dgm:cxn modelId="{22BA20C1-8CE2-1746-B718-77A6967EA341}" type="presParOf" srcId="{F71AD461-678F-D94A-AC14-ED9F488B6351}" destId="{4EF37237-5193-084B-B2F6-42FFE1A785F5}" srcOrd="1" destOrd="0" presId="urn:microsoft.com/office/officeart/2005/8/layout/hList1"/>
    <dgm:cxn modelId="{4225CBEF-45B7-3046-A89A-470AEBE09252}" type="presParOf" srcId="{1EF4B750-FF00-154E-851F-2AC3C675290F}" destId="{D4125FCA-EC48-274A-BB06-3C48337FB63B}" srcOrd="1" destOrd="0" presId="urn:microsoft.com/office/officeart/2005/8/layout/hList1"/>
    <dgm:cxn modelId="{DF654F5D-451F-B346-A180-23EBF96CFB60}" type="presParOf" srcId="{1EF4B750-FF00-154E-851F-2AC3C675290F}" destId="{35117979-B2DC-0841-AB70-DBC3ED831A89}" srcOrd="2" destOrd="0" presId="urn:microsoft.com/office/officeart/2005/8/layout/hList1"/>
    <dgm:cxn modelId="{F0A818A1-AD47-6A4C-8856-FAD2C96F4CF8}" type="presParOf" srcId="{35117979-B2DC-0841-AB70-DBC3ED831A89}" destId="{9DBC6E3F-7D7A-2942-A02A-554824BBD306}" srcOrd="0" destOrd="0" presId="urn:microsoft.com/office/officeart/2005/8/layout/hList1"/>
    <dgm:cxn modelId="{D0937B80-7469-6545-9EEB-DFD2E7EF0729}" type="presParOf" srcId="{35117979-B2DC-0841-AB70-DBC3ED831A89}" destId="{1B2D8C92-85CF-0F45-AB4A-B42E2282B14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B1CCF2-CB0A-8F4B-9055-9EA150B701BD}"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051BF33F-C301-F44F-8440-33F443DAB766}">
      <dgm:prSet/>
      <dgm:spPr/>
      <dgm:t>
        <a:bodyPr/>
        <a:lstStyle/>
        <a:p>
          <a:r>
            <a:rPr lang="en-US"/>
            <a:t>Context</a:t>
          </a:r>
        </a:p>
      </dgm:t>
    </dgm:pt>
    <dgm:pt modelId="{C6C64E89-EEF4-904D-9A1D-219B0DD40CDA}" type="parTrans" cxnId="{35DBB343-B5FA-FD4E-804E-4CC95E50058A}">
      <dgm:prSet/>
      <dgm:spPr/>
      <dgm:t>
        <a:bodyPr/>
        <a:lstStyle/>
        <a:p>
          <a:endParaRPr lang="en-US"/>
        </a:p>
      </dgm:t>
    </dgm:pt>
    <dgm:pt modelId="{B1380D9E-5705-D041-BCFA-EBD6F460B3BC}" type="sibTrans" cxnId="{35DBB343-B5FA-FD4E-804E-4CC95E50058A}">
      <dgm:prSet/>
      <dgm:spPr/>
      <dgm:t>
        <a:bodyPr/>
        <a:lstStyle/>
        <a:p>
          <a:endParaRPr lang="en-US"/>
        </a:p>
      </dgm:t>
    </dgm:pt>
    <dgm:pt modelId="{7297D9A3-8A13-BF43-AF21-87BC21E5640B}">
      <dgm:prSet/>
      <dgm:spPr>
        <a:solidFill>
          <a:schemeClr val="accent4">
            <a:lumMod val="20000"/>
            <a:lumOff val="80000"/>
          </a:schemeClr>
        </a:solidFill>
      </dgm:spPr>
      <dgm:t>
        <a:bodyPr/>
        <a:lstStyle/>
        <a:p>
          <a:r>
            <a:rPr lang="en-US" b="1" dirty="0"/>
            <a:t>State institutes measures to meet challenge of COVID</a:t>
          </a:r>
        </a:p>
      </dgm:t>
    </dgm:pt>
    <dgm:pt modelId="{ACFBF6CE-7515-B04A-9066-93351EB2EB9B}" type="parTrans" cxnId="{772E139D-7A41-7549-8D96-3BACBD51232A}">
      <dgm:prSet/>
      <dgm:spPr/>
      <dgm:t>
        <a:bodyPr/>
        <a:lstStyle/>
        <a:p>
          <a:endParaRPr lang="en-US"/>
        </a:p>
      </dgm:t>
    </dgm:pt>
    <dgm:pt modelId="{CF7F31DE-D3D9-AE42-BE2B-819FEF618DF4}" type="sibTrans" cxnId="{772E139D-7A41-7549-8D96-3BACBD51232A}">
      <dgm:prSet/>
      <dgm:spPr/>
      <dgm:t>
        <a:bodyPr/>
        <a:lstStyle/>
        <a:p>
          <a:endParaRPr lang="en-US"/>
        </a:p>
      </dgm:t>
    </dgm:pt>
    <dgm:pt modelId="{14518B67-67E8-2042-B201-FE86A8504256}">
      <dgm:prSet/>
      <dgm:spPr>
        <a:solidFill>
          <a:schemeClr val="accent4">
            <a:lumMod val="20000"/>
            <a:lumOff val="80000"/>
          </a:schemeClr>
        </a:solidFill>
      </dgm:spPr>
      <dgm:t>
        <a:bodyPr/>
        <a:lstStyle/>
        <a:p>
          <a:r>
            <a:rPr lang="en-US" b="1" dirty="0"/>
            <a:t>To implement State must acquire goods and services from foreign enterprises (e.g., Rwanda hired drones from a US firm</a:t>
          </a:r>
        </a:p>
      </dgm:t>
    </dgm:pt>
    <dgm:pt modelId="{1F227A49-AFA5-1646-9D2B-FF09319B5C0C}" type="parTrans" cxnId="{83D7BA12-6E1E-2D4F-9766-0A3031D33F6F}">
      <dgm:prSet/>
      <dgm:spPr/>
      <dgm:t>
        <a:bodyPr/>
        <a:lstStyle/>
        <a:p>
          <a:endParaRPr lang="en-US"/>
        </a:p>
      </dgm:t>
    </dgm:pt>
    <dgm:pt modelId="{BCB69AE3-CDA4-BB4C-AABB-CF89A9573D2F}" type="sibTrans" cxnId="{83D7BA12-6E1E-2D4F-9766-0A3031D33F6F}">
      <dgm:prSet/>
      <dgm:spPr/>
      <dgm:t>
        <a:bodyPr/>
        <a:lstStyle/>
        <a:p>
          <a:endParaRPr lang="en-US"/>
        </a:p>
      </dgm:t>
    </dgm:pt>
    <dgm:pt modelId="{3DF39F8B-12B5-5D4C-BA5C-DC4494D38017}">
      <dgm:prSet/>
      <dgm:spPr>
        <a:solidFill>
          <a:schemeClr val="accent4">
            <a:lumMod val="20000"/>
            <a:lumOff val="80000"/>
          </a:schemeClr>
        </a:solidFill>
      </dgm:spPr>
      <dgm:t>
        <a:bodyPr/>
        <a:lstStyle/>
        <a:p>
          <a:r>
            <a:rPr lang="en-US" b="1" dirty="0"/>
            <a:t>COVID measures successful amid allegations of human rights abuses against political enemies of state leaders</a:t>
          </a:r>
        </a:p>
      </dgm:t>
    </dgm:pt>
    <dgm:pt modelId="{0D6029A9-7D9E-924D-888C-918A4EFC9C88}" type="parTrans" cxnId="{EFF23606-23DC-1A47-8F17-93219673B2CF}">
      <dgm:prSet/>
      <dgm:spPr/>
      <dgm:t>
        <a:bodyPr/>
        <a:lstStyle/>
        <a:p>
          <a:endParaRPr lang="en-US"/>
        </a:p>
      </dgm:t>
    </dgm:pt>
    <dgm:pt modelId="{607C2FE1-EF52-0C45-8E78-174600F41974}" type="sibTrans" cxnId="{EFF23606-23DC-1A47-8F17-93219673B2CF}">
      <dgm:prSet/>
      <dgm:spPr/>
      <dgm:t>
        <a:bodyPr/>
        <a:lstStyle/>
        <a:p>
          <a:endParaRPr lang="en-US"/>
        </a:p>
      </dgm:t>
    </dgm:pt>
    <dgm:pt modelId="{C05DE1EB-C6F6-2140-9A5E-3566CDE1CA7E}">
      <dgm:prSet/>
      <dgm:spPr/>
      <dgm:t>
        <a:bodyPr/>
        <a:lstStyle/>
        <a:p>
          <a:r>
            <a:rPr lang="en-US"/>
            <a:t>The Wrinkle</a:t>
          </a:r>
        </a:p>
      </dgm:t>
    </dgm:pt>
    <dgm:pt modelId="{3D52EF8E-64F6-3944-BF49-12B712283AD6}" type="parTrans" cxnId="{337DF770-D243-B842-859E-310B66C3B3CA}">
      <dgm:prSet/>
      <dgm:spPr/>
      <dgm:t>
        <a:bodyPr/>
        <a:lstStyle/>
        <a:p>
          <a:endParaRPr lang="en-US"/>
        </a:p>
      </dgm:t>
    </dgm:pt>
    <dgm:pt modelId="{9494B953-A445-0D4B-8EFF-AA7A0AC31D6E}" type="sibTrans" cxnId="{337DF770-D243-B842-859E-310B66C3B3CA}">
      <dgm:prSet/>
      <dgm:spPr/>
      <dgm:t>
        <a:bodyPr/>
        <a:lstStyle/>
        <a:p>
          <a:endParaRPr lang="en-US"/>
        </a:p>
      </dgm:t>
    </dgm:pt>
    <dgm:pt modelId="{D6D1CC2B-105C-B746-B677-173D03890A57}">
      <dgm:prSet/>
      <dgm:spPr>
        <a:solidFill>
          <a:schemeClr val="accent6">
            <a:lumMod val="20000"/>
            <a:lumOff val="80000"/>
          </a:schemeClr>
        </a:solidFill>
      </dgm:spPr>
      <dgm:t>
        <a:bodyPr/>
        <a:lstStyle/>
        <a:p>
          <a:r>
            <a:rPr lang="en-US" b="1" i="1" dirty="0"/>
            <a:t>States</a:t>
          </a:r>
          <a:r>
            <a:rPr lang="en-US" b="1" dirty="0"/>
            <a:t>: have a duty to protect human rights ; duty extends only to the limits of its constitutional order and governing political ideology as enforced by its institutions; subject to enforceable political and legal constraints from beyond the state (BITs, regional human rights orgs etc.)</a:t>
          </a:r>
        </a:p>
      </dgm:t>
    </dgm:pt>
    <dgm:pt modelId="{ECAAD977-F955-F749-8DB6-43A1C0B8119D}" type="parTrans" cxnId="{34AF028B-F04C-9047-A7C9-8B2E0627D7B1}">
      <dgm:prSet/>
      <dgm:spPr/>
      <dgm:t>
        <a:bodyPr/>
        <a:lstStyle/>
        <a:p>
          <a:endParaRPr lang="en-US"/>
        </a:p>
      </dgm:t>
    </dgm:pt>
    <dgm:pt modelId="{AB92C565-E643-5F48-A670-65BCC2152C57}" type="sibTrans" cxnId="{34AF028B-F04C-9047-A7C9-8B2E0627D7B1}">
      <dgm:prSet/>
      <dgm:spPr/>
      <dgm:t>
        <a:bodyPr/>
        <a:lstStyle/>
        <a:p>
          <a:endParaRPr lang="en-US"/>
        </a:p>
      </dgm:t>
    </dgm:pt>
    <dgm:pt modelId="{61CA8805-D9E5-4B49-A9D3-203B54CFBFEC}">
      <dgm:prSet/>
      <dgm:spPr>
        <a:solidFill>
          <a:schemeClr val="accent6">
            <a:lumMod val="20000"/>
            <a:lumOff val="80000"/>
          </a:schemeClr>
        </a:solidFill>
      </dgm:spPr>
      <dgm:t>
        <a:bodyPr/>
        <a:lstStyle/>
        <a:p>
          <a:r>
            <a:rPr lang="en-US" b="1" i="1" dirty="0"/>
            <a:t>Enterprises</a:t>
          </a:r>
          <a:r>
            <a:rPr lang="en-US" b="1" dirty="0"/>
            <a:t>: have a responsibility to protect human rights that is defined in international law and extends throughout its production chain subject to limits of local legal compliance but manifested through its own internal private law (codes of conduct, due diligence requirements and the like). Subject to market discipline and private law constraints</a:t>
          </a:r>
        </a:p>
      </dgm:t>
    </dgm:pt>
    <dgm:pt modelId="{6592BDD8-2A13-7E49-A600-7B7FE5C4D563}" type="parTrans" cxnId="{57D24CC9-A8A0-AD46-A610-B4AED8E81ECB}">
      <dgm:prSet/>
      <dgm:spPr/>
      <dgm:t>
        <a:bodyPr/>
        <a:lstStyle/>
        <a:p>
          <a:endParaRPr lang="en-US"/>
        </a:p>
      </dgm:t>
    </dgm:pt>
    <dgm:pt modelId="{8C37433D-4564-184F-B800-99C568604A6E}" type="sibTrans" cxnId="{57D24CC9-A8A0-AD46-A610-B4AED8E81ECB}">
      <dgm:prSet/>
      <dgm:spPr/>
      <dgm:t>
        <a:bodyPr/>
        <a:lstStyle/>
        <a:p>
          <a:endParaRPr lang="en-US"/>
        </a:p>
      </dgm:t>
    </dgm:pt>
    <dgm:pt modelId="{9741E0CF-423C-0346-8847-CF9BB63EF53A}">
      <dgm:prSet/>
      <dgm:spPr/>
      <dgm:t>
        <a:bodyPr/>
        <a:lstStyle/>
        <a:p>
          <a:r>
            <a:rPr lang="en-US"/>
            <a:t>The Challenge for the Enterprise:</a:t>
          </a:r>
        </a:p>
      </dgm:t>
    </dgm:pt>
    <dgm:pt modelId="{04AE1BFC-C274-CD4A-A813-EA17C889973E}" type="parTrans" cxnId="{DF98FE3E-2D83-DE48-B03F-7447750CE31F}">
      <dgm:prSet/>
      <dgm:spPr/>
      <dgm:t>
        <a:bodyPr/>
        <a:lstStyle/>
        <a:p>
          <a:endParaRPr lang="en-US"/>
        </a:p>
      </dgm:t>
    </dgm:pt>
    <dgm:pt modelId="{D76D1439-894F-0941-9ED4-00D8110C6852}" type="sibTrans" cxnId="{DF98FE3E-2D83-DE48-B03F-7447750CE31F}">
      <dgm:prSet/>
      <dgm:spPr/>
      <dgm:t>
        <a:bodyPr/>
        <a:lstStyle/>
        <a:p>
          <a:endParaRPr lang="en-US"/>
        </a:p>
      </dgm:t>
    </dgm:pt>
    <dgm:pt modelId="{2D24326F-6DA0-D64D-B9FA-2C3182EF401A}">
      <dgm:prSet/>
      <dgm:spPr>
        <a:solidFill>
          <a:schemeClr val="accent5">
            <a:lumMod val="20000"/>
            <a:lumOff val="80000"/>
          </a:schemeClr>
        </a:solidFill>
      </dgm:spPr>
      <dgm:t>
        <a:bodyPr/>
        <a:lstStyle/>
        <a:p>
          <a:r>
            <a:rPr lang="en-US" b="1" dirty="0"/>
            <a:t>Where the state duty and the corporate responsibility do not converge (especially with respect to civil and political rights)</a:t>
          </a:r>
        </a:p>
      </dgm:t>
    </dgm:pt>
    <dgm:pt modelId="{FCB8E31E-12A3-9340-AD70-95D5F5148DF8}" type="parTrans" cxnId="{4CAD322D-80C5-3A4D-9F51-0BBD9FAA85C2}">
      <dgm:prSet/>
      <dgm:spPr/>
      <dgm:t>
        <a:bodyPr/>
        <a:lstStyle/>
        <a:p>
          <a:endParaRPr lang="en-US"/>
        </a:p>
      </dgm:t>
    </dgm:pt>
    <dgm:pt modelId="{F9C4C7C5-FB9B-354B-9072-F74AA864A5E9}" type="sibTrans" cxnId="{4CAD322D-80C5-3A4D-9F51-0BBD9FAA85C2}">
      <dgm:prSet/>
      <dgm:spPr/>
      <dgm:t>
        <a:bodyPr/>
        <a:lstStyle/>
        <a:p>
          <a:endParaRPr lang="en-US"/>
        </a:p>
      </dgm:t>
    </dgm:pt>
    <dgm:pt modelId="{7830E73A-1AF2-5448-BAEF-093C01C2369A}">
      <dgm:prSet/>
      <dgm:spPr>
        <a:solidFill>
          <a:schemeClr val="accent5">
            <a:lumMod val="20000"/>
            <a:lumOff val="80000"/>
          </a:schemeClr>
        </a:solidFill>
      </dgm:spPr>
      <dgm:t>
        <a:bodyPr/>
        <a:lstStyle/>
        <a:p>
          <a:r>
            <a:rPr lang="en-US" b="1" dirty="0"/>
            <a:t>Where the requirements of the host state are different form that of the home state</a:t>
          </a:r>
        </a:p>
      </dgm:t>
    </dgm:pt>
    <dgm:pt modelId="{422D1BFE-7A2C-5A40-9EC1-AC42D0061EFE}" type="parTrans" cxnId="{2ED88787-9C67-E542-8CB5-B32CBDF95CAE}">
      <dgm:prSet/>
      <dgm:spPr/>
      <dgm:t>
        <a:bodyPr/>
        <a:lstStyle/>
        <a:p>
          <a:endParaRPr lang="en-US"/>
        </a:p>
      </dgm:t>
    </dgm:pt>
    <dgm:pt modelId="{042095AD-C7D9-B945-9B7A-86A6EF1A7FBF}" type="sibTrans" cxnId="{2ED88787-9C67-E542-8CB5-B32CBDF95CAE}">
      <dgm:prSet/>
      <dgm:spPr/>
      <dgm:t>
        <a:bodyPr/>
        <a:lstStyle/>
        <a:p>
          <a:endParaRPr lang="en-US"/>
        </a:p>
      </dgm:t>
    </dgm:pt>
    <dgm:pt modelId="{5AF13181-4EE2-8545-9408-625D957ABC95}">
      <dgm:prSet/>
      <dgm:spPr>
        <a:solidFill>
          <a:schemeClr val="accent5">
            <a:lumMod val="20000"/>
            <a:lumOff val="80000"/>
          </a:schemeClr>
        </a:solidFill>
      </dgm:spPr>
      <dgm:t>
        <a:bodyPr/>
        <a:lstStyle/>
        <a:p>
          <a:r>
            <a:rPr lang="en-US" b="1" dirty="0"/>
            <a:t>Where domestic extraterritorial reach of home state rules extend to actions in host states (Mandatory supply chain due diligence laws)</a:t>
          </a:r>
        </a:p>
      </dgm:t>
    </dgm:pt>
    <dgm:pt modelId="{EFB5FEF2-F435-4344-8054-85B7290D6EB1}" type="parTrans" cxnId="{263BE2E7-0428-D44F-9620-55CB9B61D5C1}">
      <dgm:prSet/>
      <dgm:spPr/>
      <dgm:t>
        <a:bodyPr/>
        <a:lstStyle/>
        <a:p>
          <a:endParaRPr lang="en-US"/>
        </a:p>
      </dgm:t>
    </dgm:pt>
    <dgm:pt modelId="{30CA2D56-5E8F-E440-8427-75FBDB14CD5F}" type="sibTrans" cxnId="{263BE2E7-0428-D44F-9620-55CB9B61D5C1}">
      <dgm:prSet/>
      <dgm:spPr/>
      <dgm:t>
        <a:bodyPr/>
        <a:lstStyle/>
        <a:p>
          <a:endParaRPr lang="en-US"/>
        </a:p>
      </dgm:t>
    </dgm:pt>
    <dgm:pt modelId="{B1BF2402-A8B0-2049-BCC6-5765A8E40590}">
      <dgm:prSet/>
      <dgm:spPr>
        <a:solidFill>
          <a:schemeClr val="accent5">
            <a:lumMod val="20000"/>
            <a:lumOff val="80000"/>
          </a:schemeClr>
        </a:solidFill>
      </dgm:spPr>
      <dgm:t>
        <a:bodyPr/>
        <a:lstStyle/>
        <a:p>
          <a:r>
            <a:rPr lang="en-US" b="1" dirty="0"/>
            <a:t>Where national courts impose tort-based liability for harms</a:t>
          </a:r>
        </a:p>
      </dgm:t>
    </dgm:pt>
    <dgm:pt modelId="{F046C898-829F-3145-B4A7-4531CB64CC8F}" type="parTrans" cxnId="{1BC2AC80-0DB3-BB4B-977A-5729A6660237}">
      <dgm:prSet/>
      <dgm:spPr/>
      <dgm:t>
        <a:bodyPr/>
        <a:lstStyle/>
        <a:p>
          <a:endParaRPr lang="en-US"/>
        </a:p>
      </dgm:t>
    </dgm:pt>
    <dgm:pt modelId="{D127AF62-1AD8-6B4F-914C-0A18B6B68702}" type="sibTrans" cxnId="{1BC2AC80-0DB3-BB4B-977A-5729A6660237}">
      <dgm:prSet/>
      <dgm:spPr/>
      <dgm:t>
        <a:bodyPr/>
        <a:lstStyle/>
        <a:p>
          <a:endParaRPr lang="en-US"/>
        </a:p>
      </dgm:t>
    </dgm:pt>
    <dgm:pt modelId="{33C50666-0852-2643-B1E4-EE8CB44A2EA5}">
      <dgm:prSet/>
      <dgm:spPr>
        <a:solidFill>
          <a:schemeClr val="accent5">
            <a:lumMod val="20000"/>
            <a:lumOff val="80000"/>
          </a:schemeClr>
        </a:solidFill>
      </dgm:spPr>
      <dgm:t>
        <a:bodyPr/>
        <a:lstStyle/>
        <a:p>
          <a:r>
            <a:rPr lang="en-US" b="1" dirty="0"/>
            <a:t>Where state action constitutes activity actionable under the Rome Statute system and the International Criminal Court</a:t>
          </a:r>
        </a:p>
      </dgm:t>
    </dgm:pt>
    <dgm:pt modelId="{2638F729-F9A9-014B-B984-E58B55ED706C}" type="parTrans" cxnId="{2446757E-710E-8542-8E7D-30A16C2BC934}">
      <dgm:prSet/>
      <dgm:spPr/>
      <dgm:t>
        <a:bodyPr/>
        <a:lstStyle/>
        <a:p>
          <a:endParaRPr lang="en-US"/>
        </a:p>
      </dgm:t>
    </dgm:pt>
    <dgm:pt modelId="{A800241A-6AB3-CD4E-91D2-7988FBAD5C27}" type="sibTrans" cxnId="{2446757E-710E-8542-8E7D-30A16C2BC934}">
      <dgm:prSet/>
      <dgm:spPr/>
      <dgm:t>
        <a:bodyPr/>
        <a:lstStyle/>
        <a:p>
          <a:endParaRPr lang="en-US"/>
        </a:p>
      </dgm:t>
    </dgm:pt>
    <dgm:pt modelId="{6840CE64-BCC3-E742-930E-C9EF55BC01DF}" type="pres">
      <dgm:prSet presAssocID="{FDB1CCF2-CB0A-8F4B-9055-9EA150B701BD}" presName="linear" presStyleCnt="0">
        <dgm:presLayoutVars>
          <dgm:animLvl val="lvl"/>
          <dgm:resizeHandles val="exact"/>
        </dgm:presLayoutVars>
      </dgm:prSet>
      <dgm:spPr/>
    </dgm:pt>
    <dgm:pt modelId="{DA7391D4-7557-E449-804D-0120596502A7}" type="pres">
      <dgm:prSet presAssocID="{051BF33F-C301-F44F-8440-33F443DAB766}" presName="parentText" presStyleLbl="node1" presStyleIdx="0" presStyleCnt="3">
        <dgm:presLayoutVars>
          <dgm:chMax val="0"/>
          <dgm:bulletEnabled val="1"/>
        </dgm:presLayoutVars>
      </dgm:prSet>
      <dgm:spPr/>
    </dgm:pt>
    <dgm:pt modelId="{78D916BB-C719-3B4F-B8DB-360331A557ED}" type="pres">
      <dgm:prSet presAssocID="{051BF33F-C301-F44F-8440-33F443DAB766}" presName="childText" presStyleLbl="revTx" presStyleIdx="0" presStyleCnt="3">
        <dgm:presLayoutVars>
          <dgm:bulletEnabled val="1"/>
        </dgm:presLayoutVars>
      </dgm:prSet>
      <dgm:spPr/>
    </dgm:pt>
    <dgm:pt modelId="{9F6D611D-7218-DA43-A566-CF8C8117D1B4}" type="pres">
      <dgm:prSet presAssocID="{C05DE1EB-C6F6-2140-9A5E-3566CDE1CA7E}" presName="parentText" presStyleLbl="node1" presStyleIdx="1" presStyleCnt="3">
        <dgm:presLayoutVars>
          <dgm:chMax val="0"/>
          <dgm:bulletEnabled val="1"/>
        </dgm:presLayoutVars>
      </dgm:prSet>
      <dgm:spPr/>
    </dgm:pt>
    <dgm:pt modelId="{B25C6428-F40F-804A-B0CB-4766C45DC794}" type="pres">
      <dgm:prSet presAssocID="{C05DE1EB-C6F6-2140-9A5E-3566CDE1CA7E}" presName="childText" presStyleLbl="revTx" presStyleIdx="1" presStyleCnt="3">
        <dgm:presLayoutVars>
          <dgm:bulletEnabled val="1"/>
        </dgm:presLayoutVars>
      </dgm:prSet>
      <dgm:spPr/>
    </dgm:pt>
    <dgm:pt modelId="{B0EB18E4-F6E9-AE4F-92D9-942BE608453C}" type="pres">
      <dgm:prSet presAssocID="{9741E0CF-423C-0346-8847-CF9BB63EF53A}" presName="parentText" presStyleLbl="node1" presStyleIdx="2" presStyleCnt="3">
        <dgm:presLayoutVars>
          <dgm:chMax val="0"/>
          <dgm:bulletEnabled val="1"/>
        </dgm:presLayoutVars>
      </dgm:prSet>
      <dgm:spPr/>
    </dgm:pt>
    <dgm:pt modelId="{0B7D99FF-477D-B74A-B355-1520C2709F44}" type="pres">
      <dgm:prSet presAssocID="{9741E0CF-423C-0346-8847-CF9BB63EF53A}" presName="childText" presStyleLbl="revTx" presStyleIdx="2" presStyleCnt="3">
        <dgm:presLayoutVars>
          <dgm:bulletEnabled val="1"/>
        </dgm:presLayoutVars>
      </dgm:prSet>
      <dgm:spPr/>
    </dgm:pt>
  </dgm:ptLst>
  <dgm:cxnLst>
    <dgm:cxn modelId="{F81F0605-1145-6D4D-AD0E-A7A2CF3BEB44}" type="presOf" srcId="{9741E0CF-423C-0346-8847-CF9BB63EF53A}" destId="{B0EB18E4-F6E9-AE4F-92D9-942BE608453C}" srcOrd="0" destOrd="0" presId="urn:microsoft.com/office/officeart/2005/8/layout/vList2"/>
    <dgm:cxn modelId="{EFF23606-23DC-1A47-8F17-93219673B2CF}" srcId="{051BF33F-C301-F44F-8440-33F443DAB766}" destId="{3DF39F8B-12B5-5D4C-BA5C-DC4494D38017}" srcOrd="2" destOrd="0" parTransId="{0D6029A9-7D9E-924D-888C-918A4EFC9C88}" sibTransId="{607C2FE1-EF52-0C45-8E78-174600F41974}"/>
    <dgm:cxn modelId="{841BA611-02CD-9F42-997F-9C7BA80D2486}" type="presOf" srcId="{61CA8805-D9E5-4B49-A9D3-203B54CFBFEC}" destId="{B25C6428-F40F-804A-B0CB-4766C45DC794}" srcOrd="0" destOrd="1" presId="urn:microsoft.com/office/officeart/2005/8/layout/vList2"/>
    <dgm:cxn modelId="{83D7BA12-6E1E-2D4F-9766-0A3031D33F6F}" srcId="{051BF33F-C301-F44F-8440-33F443DAB766}" destId="{14518B67-67E8-2042-B201-FE86A8504256}" srcOrd="1" destOrd="0" parTransId="{1F227A49-AFA5-1646-9D2B-FF09319B5C0C}" sibTransId="{BCB69AE3-CDA4-BB4C-AABB-CF89A9573D2F}"/>
    <dgm:cxn modelId="{4CAD322D-80C5-3A4D-9F51-0BBD9FAA85C2}" srcId="{9741E0CF-423C-0346-8847-CF9BB63EF53A}" destId="{2D24326F-6DA0-D64D-B9FA-2C3182EF401A}" srcOrd="0" destOrd="0" parTransId="{FCB8E31E-12A3-9340-AD70-95D5F5148DF8}" sibTransId="{F9C4C7C5-FB9B-354B-9072-F74AA864A5E9}"/>
    <dgm:cxn modelId="{0EABCB39-EBD1-D64F-9954-4B236B65469B}" type="presOf" srcId="{5AF13181-4EE2-8545-9408-625D957ABC95}" destId="{0B7D99FF-477D-B74A-B355-1520C2709F44}" srcOrd="0" destOrd="2" presId="urn:microsoft.com/office/officeart/2005/8/layout/vList2"/>
    <dgm:cxn modelId="{362D1C3B-A0FD-BD47-B9E1-F7C72A54CFCA}" type="presOf" srcId="{7297D9A3-8A13-BF43-AF21-87BC21E5640B}" destId="{78D916BB-C719-3B4F-B8DB-360331A557ED}" srcOrd="0" destOrd="0" presId="urn:microsoft.com/office/officeart/2005/8/layout/vList2"/>
    <dgm:cxn modelId="{DF98FE3E-2D83-DE48-B03F-7447750CE31F}" srcId="{FDB1CCF2-CB0A-8F4B-9055-9EA150B701BD}" destId="{9741E0CF-423C-0346-8847-CF9BB63EF53A}" srcOrd="2" destOrd="0" parTransId="{04AE1BFC-C274-CD4A-A813-EA17C889973E}" sibTransId="{D76D1439-894F-0941-9ED4-00D8110C6852}"/>
    <dgm:cxn modelId="{D2196E43-EEFF-0242-8FEA-DCEC29EAFD8A}" type="presOf" srcId="{B1BF2402-A8B0-2049-BCC6-5765A8E40590}" destId="{0B7D99FF-477D-B74A-B355-1520C2709F44}" srcOrd="0" destOrd="3" presId="urn:microsoft.com/office/officeart/2005/8/layout/vList2"/>
    <dgm:cxn modelId="{35DBB343-B5FA-FD4E-804E-4CC95E50058A}" srcId="{FDB1CCF2-CB0A-8F4B-9055-9EA150B701BD}" destId="{051BF33F-C301-F44F-8440-33F443DAB766}" srcOrd="0" destOrd="0" parTransId="{C6C64E89-EEF4-904D-9A1D-219B0DD40CDA}" sibTransId="{B1380D9E-5705-D041-BCFA-EBD6F460B3BC}"/>
    <dgm:cxn modelId="{ED60C647-9DC8-5B46-9F7A-04CCD5A9CC58}" type="presOf" srcId="{33C50666-0852-2643-B1E4-EE8CB44A2EA5}" destId="{0B7D99FF-477D-B74A-B355-1520C2709F44}" srcOrd="0" destOrd="4" presId="urn:microsoft.com/office/officeart/2005/8/layout/vList2"/>
    <dgm:cxn modelId="{337DF770-D243-B842-859E-310B66C3B3CA}" srcId="{FDB1CCF2-CB0A-8F4B-9055-9EA150B701BD}" destId="{C05DE1EB-C6F6-2140-9A5E-3566CDE1CA7E}" srcOrd="1" destOrd="0" parTransId="{3D52EF8E-64F6-3944-BF49-12B712283AD6}" sibTransId="{9494B953-A445-0D4B-8EFF-AA7A0AC31D6E}"/>
    <dgm:cxn modelId="{65B62373-3469-E343-9CC7-F0700F4E817C}" type="presOf" srcId="{051BF33F-C301-F44F-8440-33F443DAB766}" destId="{DA7391D4-7557-E449-804D-0120596502A7}" srcOrd="0" destOrd="0" presId="urn:microsoft.com/office/officeart/2005/8/layout/vList2"/>
    <dgm:cxn modelId="{E799387C-8759-E44E-A3B0-50DDB700C8E6}" type="presOf" srcId="{2D24326F-6DA0-D64D-B9FA-2C3182EF401A}" destId="{0B7D99FF-477D-B74A-B355-1520C2709F44}" srcOrd="0" destOrd="0" presId="urn:microsoft.com/office/officeart/2005/8/layout/vList2"/>
    <dgm:cxn modelId="{2446757E-710E-8542-8E7D-30A16C2BC934}" srcId="{9741E0CF-423C-0346-8847-CF9BB63EF53A}" destId="{33C50666-0852-2643-B1E4-EE8CB44A2EA5}" srcOrd="4" destOrd="0" parTransId="{2638F729-F9A9-014B-B984-E58B55ED706C}" sibTransId="{A800241A-6AB3-CD4E-91D2-7988FBAD5C27}"/>
    <dgm:cxn modelId="{1BC2AC80-0DB3-BB4B-977A-5729A6660237}" srcId="{9741E0CF-423C-0346-8847-CF9BB63EF53A}" destId="{B1BF2402-A8B0-2049-BCC6-5765A8E40590}" srcOrd="3" destOrd="0" parTransId="{F046C898-829F-3145-B4A7-4531CB64CC8F}" sibTransId="{D127AF62-1AD8-6B4F-914C-0A18B6B68702}"/>
    <dgm:cxn modelId="{091A4286-ADD9-F345-8D8A-82427B3EB192}" type="presOf" srcId="{7830E73A-1AF2-5448-BAEF-093C01C2369A}" destId="{0B7D99FF-477D-B74A-B355-1520C2709F44}" srcOrd="0" destOrd="1" presId="urn:microsoft.com/office/officeart/2005/8/layout/vList2"/>
    <dgm:cxn modelId="{2ED88787-9C67-E542-8CB5-B32CBDF95CAE}" srcId="{9741E0CF-423C-0346-8847-CF9BB63EF53A}" destId="{7830E73A-1AF2-5448-BAEF-093C01C2369A}" srcOrd="1" destOrd="0" parTransId="{422D1BFE-7A2C-5A40-9EC1-AC42D0061EFE}" sibTransId="{042095AD-C7D9-B945-9B7A-86A6EF1A7FBF}"/>
    <dgm:cxn modelId="{4AE09588-810C-DD47-8C74-616D4DF746A4}" type="presOf" srcId="{3DF39F8B-12B5-5D4C-BA5C-DC4494D38017}" destId="{78D916BB-C719-3B4F-B8DB-360331A557ED}" srcOrd="0" destOrd="2" presId="urn:microsoft.com/office/officeart/2005/8/layout/vList2"/>
    <dgm:cxn modelId="{34AF028B-F04C-9047-A7C9-8B2E0627D7B1}" srcId="{C05DE1EB-C6F6-2140-9A5E-3566CDE1CA7E}" destId="{D6D1CC2B-105C-B746-B677-173D03890A57}" srcOrd="0" destOrd="0" parTransId="{ECAAD977-F955-F749-8DB6-43A1C0B8119D}" sibTransId="{AB92C565-E643-5F48-A670-65BCC2152C57}"/>
    <dgm:cxn modelId="{CCB3609A-8CFB-F748-8B5B-2FBBCBC97619}" type="presOf" srcId="{14518B67-67E8-2042-B201-FE86A8504256}" destId="{78D916BB-C719-3B4F-B8DB-360331A557ED}" srcOrd="0" destOrd="1" presId="urn:microsoft.com/office/officeart/2005/8/layout/vList2"/>
    <dgm:cxn modelId="{772E139D-7A41-7549-8D96-3BACBD51232A}" srcId="{051BF33F-C301-F44F-8440-33F443DAB766}" destId="{7297D9A3-8A13-BF43-AF21-87BC21E5640B}" srcOrd="0" destOrd="0" parTransId="{ACFBF6CE-7515-B04A-9066-93351EB2EB9B}" sibTransId="{CF7F31DE-D3D9-AE42-BE2B-819FEF618DF4}"/>
    <dgm:cxn modelId="{57D24CC9-A8A0-AD46-A610-B4AED8E81ECB}" srcId="{C05DE1EB-C6F6-2140-9A5E-3566CDE1CA7E}" destId="{61CA8805-D9E5-4B49-A9D3-203B54CFBFEC}" srcOrd="1" destOrd="0" parTransId="{6592BDD8-2A13-7E49-A600-7B7FE5C4D563}" sibTransId="{8C37433D-4564-184F-B800-99C568604A6E}"/>
    <dgm:cxn modelId="{06B7FED3-FA8C-4644-B4DE-D074C4E104F1}" type="presOf" srcId="{D6D1CC2B-105C-B746-B677-173D03890A57}" destId="{B25C6428-F40F-804A-B0CB-4766C45DC794}" srcOrd="0" destOrd="0" presId="urn:microsoft.com/office/officeart/2005/8/layout/vList2"/>
    <dgm:cxn modelId="{263BE2E7-0428-D44F-9620-55CB9B61D5C1}" srcId="{9741E0CF-423C-0346-8847-CF9BB63EF53A}" destId="{5AF13181-4EE2-8545-9408-625D957ABC95}" srcOrd="2" destOrd="0" parTransId="{EFB5FEF2-F435-4344-8054-85B7290D6EB1}" sibTransId="{30CA2D56-5E8F-E440-8427-75FBDB14CD5F}"/>
    <dgm:cxn modelId="{ECC1BBE8-5BA8-414E-A9C7-F366542DC94B}" type="presOf" srcId="{C05DE1EB-C6F6-2140-9A5E-3566CDE1CA7E}" destId="{9F6D611D-7218-DA43-A566-CF8C8117D1B4}" srcOrd="0" destOrd="0" presId="urn:microsoft.com/office/officeart/2005/8/layout/vList2"/>
    <dgm:cxn modelId="{64FEE5F1-E6DB-5048-B71A-14B9EB58D2EB}" type="presOf" srcId="{FDB1CCF2-CB0A-8F4B-9055-9EA150B701BD}" destId="{6840CE64-BCC3-E742-930E-C9EF55BC01DF}" srcOrd="0" destOrd="0" presId="urn:microsoft.com/office/officeart/2005/8/layout/vList2"/>
    <dgm:cxn modelId="{E34C64AB-2A0A-FC40-BC9D-509BB88AC9A8}" type="presParOf" srcId="{6840CE64-BCC3-E742-930E-C9EF55BC01DF}" destId="{DA7391D4-7557-E449-804D-0120596502A7}" srcOrd="0" destOrd="0" presId="urn:microsoft.com/office/officeart/2005/8/layout/vList2"/>
    <dgm:cxn modelId="{DD538138-6C0B-7C40-9DA0-23967E0DF139}" type="presParOf" srcId="{6840CE64-BCC3-E742-930E-C9EF55BC01DF}" destId="{78D916BB-C719-3B4F-B8DB-360331A557ED}" srcOrd="1" destOrd="0" presId="urn:microsoft.com/office/officeart/2005/8/layout/vList2"/>
    <dgm:cxn modelId="{A4909626-BB21-E04C-86C2-5C9004844791}" type="presParOf" srcId="{6840CE64-BCC3-E742-930E-C9EF55BC01DF}" destId="{9F6D611D-7218-DA43-A566-CF8C8117D1B4}" srcOrd="2" destOrd="0" presId="urn:microsoft.com/office/officeart/2005/8/layout/vList2"/>
    <dgm:cxn modelId="{7C291FE9-9748-674F-9D20-406FC6935ED6}" type="presParOf" srcId="{6840CE64-BCC3-E742-930E-C9EF55BC01DF}" destId="{B25C6428-F40F-804A-B0CB-4766C45DC794}" srcOrd="3" destOrd="0" presId="urn:microsoft.com/office/officeart/2005/8/layout/vList2"/>
    <dgm:cxn modelId="{70AAC46B-CFB8-4C46-AA22-5A4AFC05A6CA}" type="presParOf" srcId="{6840CE64-BCC3-E742-930E-C9EF55BC01DF}" destId="{B0EB18E4-F6E9-AE4F-92D9-942BE608453C}" srcOrd="4" destOrd="0" presId="urn:microsoft.com/office/officeart/2005/8/layout/vList2"/>
    <dgm:cxn modelId="{208E7E58-9B4D-4342-B9F8-657EA01D2E09}" type="presParOf" srcId="{6840CE64-BCC3-E742-930E-C9EF55BC01DF}" destId="{0B7D99FF-477D-B74A-B355-1520C2709F4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8A76AA-D716-9C48-9AE0-982AE5916E19}" type="doc">
      <dgm:prSet loTypeId="urn:microsoft.com/office/officeart/2005/8/layout/default" loCatId="process" qsTypeId="urn:microsoft.com/office/officeart/2005/8/quickstyle/simple3" qsCatId="simple" csTypeId="urn:microsoft.com/office/officeart/2005/8/colors/colorful5" csCatId="colorful" phldr="1"/>
      <dgm:spPr/>
      <dgm:t>
        <a:bodyPr/>
        <a:lstStyle/>
        <a:p>
          <a:endParaRPr lang="en-US"/>
        </a:p>
      </dgm:t>
    </dgm:pt>
    <dgm:pt modelId="{8EA30482-9780-C044-835E-238E960BEAA2}">
      <dgm:prSet/>
      <dgm:spPr/>
      <dgm:t>
        <a:bodyPr/>
        <a:lstStyle/>
        <a:p>
          <a:r>
            <a:rPr lang="en-US"/>
            <a:t>Is the person an employee?</a:t>
          </a:r>
        </a:p>
      </dgm:t>
    </dgm:pt>
    <dgm:pt modelId="{E3B49130-8A8E-3C48-A1F0-416EF9A2D739}" type="parTrans" cxnId="{A6C6671D-3EBA-B64B-BDA7-E1BB7AB964CC}">
      <dgm:prSet/>
      <dgm:spPr/>
      <dgm:t>
        <a:bodyPr/>
        <a:lstStyle/>
        <a:p>
          <a:endParaRPr lang="en-US"/>
        </a:p>
      </dgm:t>
    </dgm:pt>
    <dgm:pt modelId="{08CF3A29-3DD6-4B49-9120-22A51A29A589}" type="sibTrans" cxnId="{A6C6671D-3EBA-B64B-BDA7-E1BB7AB964CC}">
      <dgm:prSet/>
      <dgm:spPr/>
      <dgm:t>
        <a:bodyPr/>
        <a:lstStyle/>
        <a:p>
          <a:endParaRPr lang="en-US"/>
        </a:p>
      </dgm:t>
    </dgm:pt>
    <dgm:pt modelId="{AB0F06DA-E6C6-2F4A-857F-BDDF5AEB5290}">
      <dgm:prSet/>
      <dgm:spPr/>
      <dgm:t>
        <a:bodyPr/>
        <a:lstStyle/>
        <a:p>
          <a:r>
            <a:rPr lang="en-US" dirty="0"/>
            <a:t>Should that matter?</a:t>
          </a:r>
        </a:p>
      </dgm:t>
    </dgm:pt>
    <dgm:pt modelId="{1057EB3F-0DAE-974C-B885-16DE30D154FA}" type="parTrans" cxnId="{7B986F5C-23C9-C844-A14B-0F333891F481}">
      <dgm:prSet/>
      <dgm:spPr/>
      <dgm:t>
        <a:bodyPr/>
        <a:lstStyle/>
        <a:p>
          <a:endParaRPr lang="en-US"/>
        </a:p>
      </dgm:t>
    </dgm:pt>
    <dgm:pt modelId="{80749633-2D81-DE48-B531-396BF86684AA}" type="sibTrans" cxnId="{7B986F5C-23C9-C844-A14B-0F333891F481}">
      <dgm:prSet/>
      <dgm:spPr/>
      <dgm:t>
        <a:bodyPr/>
        <a:lstStyle/>
        <a:p>
          <a:endParaRPr lang="en-US"/>
        </a:p>
      </dgm:t>
    </dgm:pt>
    <dgm:pt modelId="{362E00F3-AE24-1045-BE17-66CEABD0E842}">
      <dgm:prSet/>
      <dgm:spPr/>
      <dgm:t>
        <a:bodyPr/>
        <a:lstStyle/>
        <a:p>
          <a:r>
            <a:rPr lang="en-US"/>
            <a:t>Did they have the authority to make that discretionary decision?</a:t>
          </a:r>
        </a:p>
      </dgm:t>
    </dgm:pt>
    <dgm:pt modelId="{21452510-F872-CE47-A5C6-881CDB61FBA5}" type="parTrans" cxnId="{E1EA8431-0FC0-5A4B-AF05-144C143F896E}">
      <dgm:prSet/>
      <dgm:spPr/>
      <dgm:t>
        <a:bodyPr/>
        <a:lstStyle/>
        <a:p>
          <a:endParaRPr lang="en-US"/>
        </a:p>
      </dgm:t>
    </dgm:pt>
    <dgm:pt modelId="{7554DD38-461B-FE45-B227-92009054504D}" type="sibTrans" cxnId="{E1EA8431-0FC0-5A4B-AF05-144C143F896E}">
      <dgm:prSet/>
      <dgm:spPr/>
      <dgm:t>
        <a:bodyPr/>
        <a:lstStyle/>
        <a:p>
          <a:endParaRPr lang="en-US"/>
        </a:p>
      </dgm:t>
    </dgm:pt>
    <dgm:pt modelId="{D7C7F5F8-E77A-9F4F-8186-C11EA075DE7A}">
      <dgm:prSet/>
      <dgm:spPr/>
      <dgm:t>
        <a:bodyPr/>
        <a:lstStyle/>
        <a:p>
          <a:r>
            <a:rPr lang="en-US"/>
            <a:t>Duty to state position that they should not rape</a:t>
          </a:r>
        </a:p>
      </dgm:t>
    </dgm:pt>
    <dgm:pt modelId="{05AC402A-6B34-044E-9215-09738DA63AA3}" type="parTrans" cxnId="{07A6607C-6969-904C-B37B-AF3C4A68F29A}">
      <dgm:prSet/>
      <dgm:spPr/>
      <dgm:t>
        <a:bodyPr/>
        <a:lstStyle/>
        <a:p>
          <a:endParaRPr lang="en-US"/>
        </a:p>
      </dgm:t>
    </dgm:pt>
    <dgm:pt modelId="{EF3C47B8-37B5-7841-8FB1-209D059580F5}" type="sibTrans" cxnId="{07A6607C-6969-904C-B37B-AF3C4A68F29A}">
      <dgm:prSet/>
      <dgm:spPr/>
      <dgm:t>
        <a:bodyPr/>
        <a:lstStyle/>
        <a:p>
          <a:endParaRPr lang="en-US"/>
        </a:p>
      </dgm:t>
    </dgm:pt>
    <dgm:pt modelId="{0D84C41A-0BEA-BC48-82A4-F3E4B093EADA}">
      <dgm:prSet/>
      <dgm:spPr/>
      <dgm:t>
        <a:bodyPr/>
        <a:lstStyle/>
        <a:p>
          <a:r>
            <a:rPr lang="en-US" dirty="0"/>
            <a:t>“Directly linked” (UNGP 13)?</a:t>
          </a:r>
        </a:p>
      </dgm:t>
    </dgm:pt>
    <dgm:pt modelId="{16C4EA8C-22F2-4B45-8F0F-5ADF27065156}" type="parTrans" cxnId="{86CEAFDB-A47F-7C43-86AA-30E72AFD1286}">
      <dgm:prSet/>
      <dgm:spPr/>
      <dgm:t>
        <a:bodyPr/>
        <a:lstStyle/>
        <a:p>
          <a:endParaRPr lang="en-US"/>
        </a:p>
      </dgm:t>
    </dgm:pt>
    <dgm:pt modelId="{30F9B89B-DF05-5C43-B9FF-A70B8069613F}" type="sibTrans" cxnId="{86CEAFDB-A47F-7C43-86AA-30E72AFD1286}">
      <dgm:prSet/>
      <dgm:spPr/>
      <dgm:t>
        <a:bodyPr/>
        <a:lstStyle/>
        <a:p>
          <a:endParaRPr lang="en-US"/>
        </a:p>
      </dgm:t>
    </dgm:pt>
    <dgm:pt modelId="{67C4E398-B36B-2349-A901-8517A4645382}">
      <dgm:prSet/>
      <dgm:spPr/>
      <dgm:t>
        <a:bodyPr/>
        <a:lstStyle/>
        <a:p>
          <a:r>
            <a:rPr lang="en-US" dirty="0"/>
            <a:t>Predictive or Anticipatory Human Rights Due Diligence?</a:t>
          </a:r>
        </a:p>
      </dgm:t>
    </dgm:pt>
    <dgm:pt modelId="{984CB59C-D562-2543-BA12-68D033D9F9A7}" type="parTrans" cxnId="{FE9CD1AA-30ED-3043-BDED-195EB1D1D16E}">
      <dgm:prSet/>
      <dgm:spPr/>
      <dgm:t>
        <a:bodyPr/>
        <a:lstStyle/>
        <a:p>
          <a:endParaRPr lang="en-US"/>
        </a:p>
      </dgm:t>
    </dgm:pt>
    <dgm:pt modelId="{537435E8-97E1-844E-85C9-CF267395E17C}" type="sibTrans" cxnId="{FE9CD1AA-30ED-3043-BDED-195EB1D1D16E}">
      <dgm:prSet/>
      <dgm:spPr/>
      <dgm:t>
        <a:bodyPr/>
        <a:lstStyle/>
        <a:p>
          <a:endParaRPr lang="en-US"/>
        </a:p>
      </dgm:t>
    </dgm:pt>
    <dgm:pt modelId="{DCE05EE6-6238-794D-9491-D8D19F573202}">
      <dgm:prSet/>
      <dgm:spPr/>
      <dgm:t>
        <a:bodyPr/>
        <a:lstStyle/>
        <a:p>
          <a:r>
            <a:rPr lang="en-US"/>
            <a:t>Consultations?</a:t>
          </a:r>
        </a:p>
      </dgm:t>
    </dgm:pt>
    <dgm:pt modelId="{2C07D50E-A27B-ED41-97EE-2F9136B9E03D}" type="parTrans" cxnId="{8190462A-B90E-3940-B489-C8892EBCA0C9}">
      <dgm:prSet/>
      <dgm:spPr/>
      <dgm:t>
        <a:bodyPr/>
        <a:lstStyle/>
        <a:p>
          <a:endParaRPr lang="en-US"/>
        </a:p>
      </dgm:t>
    </dgm:pt>
    <dgm:pt modelId="{A69831ED-E0D1-F241-B58A-070328D2A005}" type="sibTrans" cxnId="{8190462A-B90E-3940-B489-C8892EBCA0C9}">
      <dgm:prSet/>
      <dgm:spPr/>
      <dgm:t>
        <a:bodyPr/>
        <a:lstStyle/>
        <a:p>
          <a:endParaRPr lang="en-US"/>
        </a:p>
      </dgm:t>
    </dgm:pt>
    <dgm:pt modelId="{F5464E49-80D2-A648-B1E5-C1EB10275C90}">
      <dgm:prSet/>
      <dgm:spPr/>
      <dgm:t>
        <a:bodyPr/>
        <a:lstStyle/>
        <a:p>
          <a:r>
            <a:rPr lang="en-US" dirty="0"/>
            <a:t>NGOS, States, IOs? UNGP 23</a:t>
          </a:r>
        </a:p>
      </dgm:t>
    </dgm:pt>
    <dgm:pt modelId="{2A9F1136-FAD5-BB43-96EB-4AB042ED9724}" type="parTrans" cxnId="{2A3CACD2-D502-DF41-88AD-F39F4FA546D9}">
      <dgm:prSet/>
      <dgm:spPr/>
      <dgm:t>
        <a:bodyPr/>
        <a:lstStyle/>
        <a:p>
          <a:endParaRPr lang="en-US"/>
        </a:p>
      </dgm:t>
    </dgm:pt>
    <dgm:pt modelId="{2AB5DC26-EB55-7B4E-A5F6-334D89C2F7E3}" type="sibTrans" cxnId="{2A3CACD2-D502-DF41-88AD-F39F4FA546D9}">
      <dgm:prSet/>
      <dgm:spPr/>
      <dgm:t>
        <a:bodyPr/>
        <a:lstStyle/>
        <a:p>
          <a:endParaRPr lang="en-US"/>
        </a:p>
      </dgm:t>
    </dgm:pt>
    <dgm:pt modelId="{B38B7F2C-D897-FB42-9C60-D6462F92267F}">
      <dgm:prSet/>
      <dgm:spPr/>
      <dgm:t>
        <a:bodyPr/>
        <a:lstStyle/>
        <a:p>
          <a:r>
            <a:rPr lang="en-US"/>
            <a:t>Legal implications: </a:t>
          </a:r>
        </a:p>
      </dgm:t>
    </dgm:pt>
    <dgm:pt modelId="{38892523-5D0C-C14F-91DE-EA705A17B0B7}" type="parTrans" cxnId="{8EE7AD2A-A4B3-AC4F-B88D-84A7C6246F3C}">
      <dgm:prSet/>
      <dgm:spPr/>
      <dgm:t>
        <a:bodyPr/>
        <a:lstStyle/>
        <a:p>
          <a:endParaRPr lang="en-US"/>
        </a:p>
      </dgm:t>
    </dgm:pt>
    <dgm:pt modelId="{D5E6009C-08F0-0949-A825-F2896207F5E4}" type="sibTrans" cxnId="{8EE7AD2A-A4B3-AC4F-B88D-84A7C6246F3C}">
      <dgm:prSet/>
      <dgm:spPr/>
      <dgm:t>
        <a:bodyPr/>
        <a:lstStyle/>
        <a:p>
          <a:endParaRPr lang="en-US"/>
        </a:p>
      </dgm:t>
    </dgm:pt>
    <dgm:pt modelId="{08EB05A4-E197-0548-A5BF-A806960446AF}">
      <dgm:prSet/>
      <dgm:spPr/>
      <dgm:t>
        <a:bodyPr/>
        <a:lstStyle/>
        <a:p>
          <a:r>
            <a:rPr lang="en-US"/>
            <a:t>Rome Statute? Depending on where the event occurs.</a:t>
          </a:r>
        </a:p>
      </dgm:t>
    </dgm:pt>
    <dgm:pt modelId="{48C201ED-049C-C84B-8A08-0E84E117488E}" type="parTrans" cxnId="{8AF88199-0692-C84A-8DE4-33EC680A4819}">
      <dgm:prSet/>
      <dgm:spPr/>
      <dgm:t>
        <a:bodyPr/>
        <a:lstStyle/>
        <a:p>
          <a:endParaRPr lang="en-US"/>
        </a:p>
      </dgm:t>
    </dgm:pt>
    <dgm:pt modelId="{15D98FED-7E19-CC41-BD7A-679CA844B0D1}" type="sibTrans" cxnId="{8AF88199-0692-C84A-8DE4-33EC680A4819}">
      <dgm:prSet/>
      <dgm:spPr/>
      <dgm:t>
        <a:bodyPr/>
        <a:lstStyle/>
        <a:p>
          <a:endParaRPr lang="en-US"/>
        </a:p>
      </dgm:t>
    </dgm:pt>
    <dgm:pt modelId="{B0F44DC5-9F92-8443-979A-47A5EFC980AA}">
      <dgm:prSet/>
      <dgm:spPr/>
      <dgm:t>
        <a:bodyPr/>
        <a:lstStyle/>
        <a:p>
          <a:r>
            <a:rPr lang="en-US" dirty="0"/>
            <a:t>Local Law (Home versus Host State) MARKET IMPLICATIONS</a:t>
          </a:r>
        </a:p>
      </dgm:t>
    </dgm:pt>
    <dgm:pt modelId="{D5BB2869-15B7-8F4A-B305-C17C2027C4F2}" type="parTrans" cxnId="{5C27240A-518A-804F-8C83-326AEF91870C}">
      <dgm:prSet/>
      <dgm:spPr/>
      <dgm:t>
        <a:bodyPr/>
        <a:lstStyle/>
        <a:p>
          <a:endParaRPr lang="en-US"/>
        </a:p>
      </dgm:t>
    </dgm:pt>
    <dgm:pt modelId="{8D565E33-7AE4-3C49-B031-CC8A79CEF6DF}" type="sibTrans" cxnId="{5C27240A-518A-804F-8C83-326AEF91870C}">
      <dgm:prSet/>
      <dgm:spPr/>
      <dgm:t>
        <a:bodyPr/>
        <a:lstStyle/>
        <a:p>
          <a:endParaRPr lang="en-US"/>
        </a:p>
      </dgm:t>
    </dgm:pt>
    <dgm:pt modelId="{16CF9B79-E6DF-3E48-BC32-8F07E8B56BF0}">
      <dgm:prSet/>
      <dgm:spPr/>
      <dgm:t>
        <a:bodyPr/>
        <a:lstStyle/>
        <a:p>
          <a:r>
            <a:rPr lang="en-US" dirty="0"/>
            <a:t>The complexities of calculating harm?</a:t>
          </a:r>
        </a:p>
      </dgm:t>
    </dgm:pt>
    <dgm:pt modelId="{B3925503-D294-364B-81E5-D2A2D6493F53}" type="parTrans" cxnId="{669871B7-7EC4-D44F-A973-0FFD44D8FA7B}">
      <dgm:prSet/>
      <dgm:spPr/>
    </dgm:pt>
    <dgm:pt modelId="{3CE30AF9-EE48-2142-944F-56552F7E00FE}" type="sibTrans" cxnId="{669871B7-7EC4-D44F-A973-0FFD44D8FA7B}">
      <dgm:prSet/>
      <dgm:spPr/>
    </dgm:pt>
    <dgm:pt modelId="{4518A89C-7FBF-4943-A19F-C2CA8E05B09C}">
      <dgm:prSet/>
      <dgm:spPr/>
      <dgm:t>
        <a:bodyPr/>
        <a:lstStyle/>
        <a:p>
          <a:r>
            <a:rPr lang="en-US" dirty="0"/>
            <a:t>Facilitation with the imprimatur of host states? Convergence of economic activity and home state policy?</a:t>
          </a:r>
        </a:p>
      </dgm:t>
    </dgm:pt>
    <dgm:pt modelId="{1CF7D9ED-EA08-914A-AB78-7D236331B0D6}" type="parTrans" cxnId="{AF35F655-2BE4-9643-969A-952621684647}">
      <dgm:prSet/>
      <dgm:spPr/>
    </dgm:pt>
    <dgm:pt modelId="{01F82DB2-716D-0B4A-AB17-2A98F89DE666}" type="sibTrans" cxnId="{AF35F655-2BE4-9643-969A-952621684647}">
      <dgm:prSet/>
      <dgm:spPr/>
    </dgm:pt>
    <dgm:pt modelId="{5E599750-BB66-0C4B-ABAD-F418475FD276}">
      <dgm:prSet/>
      <dgm:spPr/>
      <dgm:t>
        <a:bodyPr/>
        <a:lstStyle/>
        <a:p>
          <a:r>
            <a:rPr lang="en-US"/>
            <a:t>Are there procedures in place; </a:t>
          </a:r>
        </a:p>
      </dgm:t>
    </dgm:pt>
    <dgm:pt modelId="{30141827-2208-B445-A95D-382147C6AE01}" type="sibTrans" cxnId="{2653FCBA-D235-CB4D-BF19-B6E34F5CA65C}">
      <dgm:prSet/>
      <dgm:spPr/>
      <dgm:t>
        <a:bodyPr/>
        <a:lstStyle/>
        <a:p>
          <a:endParaRPr lang="en-US"/>
        </a:p>
      </dgm:t>
    </dgm:pt>
    <dgm:pt modelId="{D8FC9A16-F054-544F-BE0E-28CEAEABD72A}" type="parTrans" cxnId="{2653FCBA-D235-CB4D-BF19-B6E34F5CA65C}">
      <dgm:prSet/>
      <dgm:spPr/>
      <dgm:t>
        <a:bodyPr/>
        <a:lstStyle/>
        <a:p>
          <a:endParaRPr lang="en-US"/>
        </a:p>
      </dgm:t>
    </dgm:pt>
    <dgm:pt modelId="{1D25CBB3-B209-A049-9531-C2542893CCB7}">
      <dgm:prSet/>
      <dgm:spPr/>
      <dgm:t>
        <a:bodyPr/>
        <a:lstStyle/>
        <a:p>
          <a:r>
            <a:rPr lang="en-US" dirty="0"/>
            <a:t>Consequences of disengagement? Better to facilitate than to stand on principle?</a:t>
          </a:r>
        </a:p>
      </dgm:t>
    </dgm:pt>
    <dgm:pt modelId="{ECF397CB-3904-8B42-9C3E-650B6A0B174E}" type="parTrans" cxnId="{8BA0F638-CC64-884B-80DD-E05286BA6345}">
      <dgm:prSet/>
      <dgm:spPr/>
    </dgm:pt>
    <dgm:pt modelId="{66C203F7-25D6-3A43-9978-60B849C132CD}" type="sibTrans" cxnId="{8BA0F638-CC64-884B-80DD-E05286BA6345}">
      <dgm:prSet/>
      <dgm:spPr/>
    </dgm:pt>
    <dgm:pt modelId="{389DA600-B860-0248-9118-651CAD8E2A59}">
      <dgm:prSet/>
      <dgm:spPr/>
      <dgm:t>
        <a:bodyPr/>
        <a:lstStyle/>
        <a:p>
          <a:r>
            <a:rPr lang="en-US" dirty="0"/>
            <a:t>Prioritization—one is going to have to remediate in any case? But is it possible under local conditions?</a:t>
          </a:r>
        </a:p>
      </dgm:t>
    </dgm:pt>
    <dgm:pt modelId="{04794492-7EDD-3644-B08A-4D5261A773E7}" type="parTrans" cxnId="{F21E57E8-F2B7-7247-B30F-3AC6B28921CE}">
      <dgm:prSet/>
      <dgm:spPr/>
    </dgm:pt>
    <dgm:pt modelId="{E2727EC0-8073-BF44-ABFB-668DEDD019E7}" type="sibTrans" cxnId="{F21E57E8-F2B7-7247-B30F-3AC6B28921CE}">
      <dgm:prSet/>
      <dgm:spPr/>
    </dgm:pt>
    <dgm:pt modelId="{C3AF3E3E-B01F-5E4E-A8AB-1A59E10A0A0E}">
      <dgm:prSet/>
      <dgm:spPr/>
      <dgm:t>
        <a:bodyPr/>
        <a:lstStyle/>
        <a:p>
          <a:r>
            <a:rPr lang="en-US" dirty="0"/>
            <a:t>Alignment wit respect for international human rights as a set of principles?</a:t>
          </a:r>
        </a:p>
      </dgm:t>
    </dgm:pt>
    <dgm:pt modelId="{7CB7EBD7-0DAF-E148-A76A-12D9E2101B1C}" type="parTrans" cxnId="{8E2246F7-7BB3-0C48-819F-0F88A41F5BF8}">
      <dgm:prSet/>
      <dgm:spPr/>
    </dgm:pt>
    <dgm:pt modelId="{83EFC1D1-9117-F64A-960A-C8FC0220A0A5}" type="sibTrans" cxnId="{8E2246F7-7BB3-0C48-819F-0F88A41F5BF8}">
      <dgm:prSet/>
      <dgm:spPr/>
    </dgm:pt>
    <dgm:pt modelId="{CF66C012-6FA9-1E45-8032-381EF764A177}">
      <dgm:prSet/>
      <dgm:spPr/>
      <dgm:t>
        <a:bodyPr/>
        <a:lstStyle/>
        <a:p>
          <a:r>
            <a:rPr lang="en-US" dirty="0"/>
            <a:t>The problem of attribution—from the individual to the enterprise, from </a:t>
          </a:r>
          <a:r>
            <a:rPr lang="en-US" dirty="0" err="1"/>
            <a:t>te</a:t>
          </a:r>
          <a:r>
            <a:rPr lang="en-US" dirty="0"/>
            <a:t> enterprise to the state, from the state to responsibility. </a:t>
          </a:r>
        </a:p>
      </dgm:t>
    </dgm:pt>
    <dgm:pt modelId="{2DD6698E-FCD1-F244-A018-D2BBC387FC7C}" type="parTrans" cxnId="{147C0198-B6A5-AE45-802C-16F33F726EEE}">
      <dgm:prSet/>
      <dgm:spPr/>
    </dgm:pt>
    <dgm:pt modelId="{D17A681B-8517-2041-8400-F7E33019F9FD}" type="sibTrans" cxnId="{147C0198-B6A5-AE45-802C-16F33F726EEE}">
      <dgm:prSet/>
      <dgm:spPr/>
    </dgm:pt>
    <dgm:pt modelId="{E329FD4E-CC97-E844-8B0E-21F7AC89D144}" type="pres">
      <dgm:prSet presAssocID="{538A76AA-D716-9C48-9AE0-982AE5916E19}" presName="diagram" presStyleCnt="0">
        <dgm:presLayoutVars>
          <dgm:dir/>
          <dgm:resizeHandles val="exact"/>
        </dgm:presLayoutVars>
      </dgm:prSet>
      <dgm:spPr/>
    </dgm:pt>
    <dgm:pt modelId="{E438B74A-32AB-F546-9E16-20E7E526831F}" type="pres">
      <dgm:prSet presAssocID="{8EA30482-9780-C044-835E-238E960BEAA2}" presName="node" presStyleLbl="node1" presStyleIdx="0" presStyleCnt="6">
        <dgm:presLayoutVars>
          <dgm:bulletEnabled val="1"/>
        </dgm:presLayoutVars>
      </dgm:prSet>
      <dgm:spPr/>
    </dgm:pt>
    <dgm:pt modelId="{A2249395-AC85-754E-89FD-D1793DA2A641}" type="pres">
      <dgm:prSet presAssocID="{08CF3A29-3DD6-4B49-9120-22A51A29A589}" presName="sibTrans" presStyleCnt="0"/>
      <dgm:spPr/>
    </dgm:pt>
    <dgm:pt modelId="{090FB3D4-B677-EE40-900B-C487E8B5ED64}" type="pres">
      <dgm:prSet presAssocID="{362E00F3-AE24-1045-BE17-66CEABD0E842}" presName="node" presStyleLbl="node1" presStyleIdx="1" presStyleCnt="6">
        <dgm:presLayoutVars>
          <dgm:bulletEnabled val="1"/>
        </dgm:presLayoutVars>
      </dgm:prSet>
      <dgm:spPr/>
    </dgm:pt>
    <dgm:pt modelId="{5F470189-7B88-884A-AEB6-3D4285E84C16}" type="pres">
      <dgm:prSet presAssocID="{7554DD38-461B-FE45-B227-92009054504D}" presName="sibTrans" presStyleCnt="0"/>
      <dgm:spPr/>
    </dgm:pt>
    <dgm:pt modelId="{538FB436-DDFA-F147-A77B-E671A7EF64EB}" type="pres">
      <dgm:prSet presAssocID="{0D84C41A-0BEA-BC48-82A4-F3E4B093EADA}" presName="node" presStyleLbl="node1" presStyleIdx="2" presStyleCnt="6">
        <dgm:presLayoutVars>
          <dgm:bulletEnabled val="1"/>
        </dgm:presLayoutVars>
      </dgm:prSet>
      <dgm:spPr/>
    </dgm:pt>
    <dgm:pt modelId="{7A1F0EAB-5197-7349-A22C-88071123FE00}" type="pres">
      <dgm:prSet presAssocID="{30F9B89B-DF05-5C43-B9FF-A70B8069613F}" presName="sibTrans" presStyleCnt="0"/>
      <dgm:spPr/>
    </dgm:pt>
    <dgm:pt modelId="{4980E72E-2805-0C4A-9B9C-F4868FA26613}" type="pres">
      <dgm:prSet presAssocID="{5E599750-BB66-0C4B-ABAD-F418475FD276}" presName="node" presStyleLbl="node1" presStyleIdx="3" presStyleCnt="6">
        <dgm:presLayoutVars>
          <dgm:bulletEnabled val="1"/>
        </dgm:presLayoutVars>
      </dgm:prSet>
      <dgm:spPr/>
    </dgm:pt>
    <dgm:pt modelId="{26DE8CEA-50A9-F34F-94E4-56E7C33B077C}" type="pres">
      <dgm:prSet presAssocID="{30141827-2208-B445-A95D-382147C6AE01}" presName="sibTrans" presStyleCnt="0"/>
      <dgm:spPr/>
    </dgm:pt>
    <dgm:pt modelId="{46325CEF-138A-5049-ADA6-945F374F53F8}" type="pres">
      <dgm:prSet presAssocID="{DCE05EE6-6238-794D-9491-D8D19F573202}" presName="node" presStyleLbl="node1" presStyleIdx="4" presStyleCnt="6">
        <dgm:presLayoutVars>
          <dgm:bulletEnabled val="1"/>
        </dgm:presLayoutVars>
      </dgm:prSet>
      <dgm:spPr/>
    </dgm:pt>
    <dgm:pt modelId="{0B2C96E2-1FAD-8A45-A711-3433B76C2648}" type="pres">
      <dgm:prSet presAssocID="{A69831ED-E0D1-F241-B58A-070328D2A005}" presName="sibTrans" presStyleCnt="0"/>
      <dgm:spPr/>
    </dgm:pt>
    <dgm:pt modelId="{69DF6C99-DE92-6249-92FF-23D41F174B53}" type="pres">
      <dgm:prSet presAssocID="{B38B7F2C-D897-FB42-9C60-D6462F92267F}" presName="node" presStyleLbl="node1" presStyleIdx="5" presStyleCnt="6">
        <dgm:presLayoutVars>
          <dgm:bulletEnabled val="1"/>
        </dgm:presLayoutVars>
      </dgm:prSet>
      <dgm:spPr/>
    </dgm:pt>
  </dgm:ptLst>
  <dgm:cxnLst>
    <dgm:cxn modelId="{E1A72900-EAD7-A740-8926-B7DA29805190}" type="presOf" srcId="{C3AF3E3E-B01F-5E4E-A8AB-1A59E10A0A0E}" destId="{46325CEF-138A-5049-ADA6-945F374F53F8}" srcOrd="0" destOrd="4" presId="urn:microsoft.com/office/officeart/2005/8/layout/default"/>
    <dgm:cxn modelId="{5C27240A-518A-804F-8C83-326AEF91870C}" srcId="{B38B7F2C-D897-FB42-9C60-D6462F92267F}" destId="{B0F44DC5-9F92-8443-979A-47A5EFC980AA}" srcOrd="1" destOrd="0" parTransId="{D5BB2869-15B7-8F4A-B305-C17C2027C4F2}" sibTransId="{8D565E33-7AE4-3C49-B031-CC8A79CEF6DF}"/>
    <dgm:cxn modelId="{A6C6671D-3EBA-B64B-BDA7-E1BB7AB964CC}" srcId="{538A76AA-D716-9C48-9AE0-982AE5916E19}" destId="{8EA30482-9780-C044-835E-238E960BEAA2}" srcOrd="0" destOrd="0" parTransId="{E3B49130-8A8E-3C48-A1F0-416EF9A2D739}" sibTransId="{08CF3A29-3DD6-4B49-9120-22A51A29A589}"/>
    <dgm:cxn modelId="{8190462A-B90E-3940-B489-C8892EBCA0C9}" srcId="{538A76AA-D716-9C48-9AE0-982AE5916E19}" destId="{DCE05EE6-6238-794D-9491-D8D19F573202}" srcOrd="4" destOrd="0" parTransId="{2C07D50E-A27B-ED41-97EE-2F9136B9E03D}" sibTransId="{A69831ED-E0D1-F241-B58A-070328D2A005}"/>
    <dgm:cxn modelId="{8EE7AD2A-A4B3-AC4F-B88D-84A7C6246F3C}" srcId="{538A76AA-D716-9C48-9AE0-982AE5916E19}" destId="{B38B7F2C-D897-FB42-9C60-D6462F92267F}" srcOrd="5" destOrd="0" parTransId="{38892523-5D0C-C14F-91DE-EA705A17B0B7}" sibTransId="{D5E6009C-08F0-0949-A825-F2896207F5E4}"/>
    <dgm:cxn modelId="{E1EA8431-0FC0-5A4B-AF05-144C143F896E}" srcId="{538A76AA-D716-9C48-9AE0-982AE5916E19}" destId="{362E00F3-AE24-1045-BE17-66CEABD0E842}" srcOrd="1" destOrd="0" parTransId="{21452510-F872-CE47-A5C6-881CDB61FBA5}" sibTransId="{7554DD38-461B-FE45-B227-92009054504D}"/>
    <dgm:cxn modelId="{8BA0F638-CC64-884B-80DD-E05286BA6345}" srcId="{0D84C41A-0BEA-BC48-82A4-F3E4B093EADA}" destId="{1D25CBB3-B209-A049-9531-C2542893CCB7}" srcOrd="0" destOrd="0" parTransId="{ECF397CB-3904-8B42-9C3E-650B6A0B174E}" sibTransId="{66C203F7-25D6-3A43-9978-60B849C132CD}"/>
    <dgm:cxn modelId="{C2BA2646-3A11-9949-83E5-4DA4CC8D7D7F}" type="presOf" srcId="{67C4E398-B36B-2349-A901-8517A4645382}" destId="{4980E72E-2805-0C4A-9B9C-F4868FA26613}" srcOrd="0" destOrd="1" presId="urn:microsoft.com/office/officeart/2005/8/layout/default"/>
    <dgm:cxn modelId="{AF35F655-2BE4-9643-969A-952621684647}" srcId="{DCE05EE6-6238-794D-9491-D8D19F573202}" destId="{4518A89C-7FBF-4943-A19F-C2CA8E05B09C}" srcOrd="2" destOrd="0" parTransId="{1CF7D9ED-EA08-914A-AB78-7D236331B0D6}" sibTransId="{01F82DB2-716D-0B4A-AB17-2A98F89DE666}"/>
    <dgm:cxn modelId="{80C2A458-FF66-9A4B-9A73-2A637CA5C602}" type="presOf" srcId="{538A76AA-D716-9C48-9AE0-982AE5916E19}" destId="{E329FD4E-CC97-E844-8B0E-21F7AC89D144}" srcOrd="0" destOrd="0" presId="urn:microsoft.com/office/officeart/2005/8/layout/default"/>
    <dgm:cxn modelId="{7B986F5C-23C9-C844-A14B-0F333891F481}" srcId="{8EA30482-9780-C044-835E-238E960BEAA2}" destId="{AB0F06DA-E6C6-2F4A-857F-BDDF5AEB5290}" srcOrd="0" destOrd="0" parTransId="{1057EB3F-0DAE-974C-B885-16DE30D154FA}" sibTransId="{80749633-2D81-DE48-B531-396BF86684AA}"/>
    <dgm:cxn modelId="{8148AC6F-7386-9541-BBD9-285F81B89B8E}" type="presOf" srcId="{08EB05A4-E197-0548-A5BF-A806960446AF}" destId="{69DF6C99-DE92-6249-92FF-23D41F174B53}" srcOrd="0" destOrd="1" presId="urn:microsoft.com/office/officeart/2005/8/layout/default"/>
    <dgm:cxn modelId="{364DDD76-2B3E-934F-A949-EE193558CEC5}" type="presOf" srcId="{16CF9B79-E6DF-3E48-BC32-8F07E8B56BF0}" destId="{46325CEF-138A-5049-ADA6-945F374F53F8}" srcOrd="0" destOrd="2" presId="urn:microsoft.com/office/officeart/2005/8/layout/default"/>
    <dgm:cxn modelId="{460D3A77-7B03-CF44-957F-C4335B1B54CB}" type="presOf" srcId="{389DA600-B860-0248-9118-651CAD8E2A59}" destId="{4980E72E-2805-0C4A-9B9C-F4868FA26613}" srcOrd="0" destOrd="2" presId="urn:microsoft.com/office/officeart/2005/8/layout/default"/>
    <dgm:cxn modelId="{07A6607C-6969-904C-B37B-AF3C4A68F29A}" srcId="{362E00F3-AE24-1045-BE17-66CEABD0E842}" destId="{D7C7F5F8-E77A-9F4F-8186-C11EA075DE7A}" srcOrd="0" destOrd="0" parTransId="{05AC402A-6B34-044E-9215-09738DA63AA3}" sibTransId="{EF3C47B8-37B5-7841-8FB1-209D059580F5}"/>
    <dgm:cxn modelId="{62F74181-59F3-074A-AFF6-A7542246DBD1}" type="presOf" srcId="{B38B7F2C-D897-FB42-9C60-D6462F92267F}" destId="{69DF6C99-DE92-6249-92FF-23D41F174B53}" srcOrd="0" destOrd="0" presId="urn:microsoft.com/office/officeart/2005/8/layout/default"/>
    <dgm:cxn modelId="{147C0198-B6A5-AE45-802C-16F33F726EEE}" srcId="{8EA30482-9780-C044-835E-238E960BEAA2}" destId="{CF66C012-6FA9-1E45-8032-381EF764A177}" srcOrd="1" destOrd="0" parTransId="{2DD6698E-FCD1-F244-A018-D2BBC387FC7C}" sibTransId="{D17A681B-8517-2041-8400-F7E33019F9FD}"/>
    <dgm:cxn modelId="{8AF88199-0692-C84A-8DE4-33EC680A4819}" srcId="{B38B7F2C-D897-FB42-9C60-D6462F92267F}" destId="{08EB05A4-E197-0548-A5BF-A806960446AF}" srcOrd="0" destOrd="0" parTransId="{48C201ED-049C-C84B-8A08-0E84E117488E}" sibTransId="{15D98FED-7E19-CC41-BD7A-679CA844B0D1}"/>
    <dgm:cxn modelId="{0E0A719A-4F93-2C49-93B6-5F3DA8611212}" type="presOf" srcId="{F5464E49-80D2-A648-B1E5-C1EB10275C90}" destId="{46325CEF-138A-5049-ADA6-945F374F53F8}" srcOrd="0" destOrd="1" presId="urn:microsoft.com/office/officeart/2005/8/layout/default"/>
    <dgm:cxn modelId="{35E0319E-A3BE-1E4E-A367-AB0E4DE40B35}" type="presOf" srcId="{0D84C41A-0BEA-BC48-82A4-F3E4B093EADA}" destId="{538FB436-DDFA-F147-A77B-E671A7EF64EB}" srcOrd="0" destOrd="0" presId="urn:microsoft.com/office/officeart/2005/8/layout/default"/>
    <dgm:cxn modelId="{06F53DA8-2CF0-7C49-ACE3-3AB352BA4FF0}" type="presOf" srcId="{AB0F06DA-E6C6-2F4A-857F-BDDF5AEB5290}" destId="{E438B74A-32AB-F546-9E16-20E7E526831F}" srcOrd="0" destOrd="1" presId="urn:microsoft.com/office/officeart/2005/8/layout/default"/>
    <dgm:cxn modelId="{FE9CD1AA-30ED-3043-BDED-195EB1D1D16E}" srcId="{5E599750-BB66-0C4B-ABAD-F418475FD276}" destId="{67C4E398-B36B-2349-A901-8517A4645382}" srcOrd="0" destOrd="0" parTransId="{984CB59C-D562-2543-BA12-68D033D9F9A7}" sibTransId="{537435E8-97E1-844E-85C9-CF267395E17C}"/>
    <dgm:cxn modelId="{669871B7-7EC4-D44F-A973-0FFD44D8FA7B}" srcId="{DCE05EE6-6238-794D-9491-D8D19F573202}" destId="{16CF9B79-E6DF-3E48-BC32-8F07E8B56BF0}" srcOrd="1" destOrd="0" parTransId="{B3925503-D294-364B-81E5-D2A2D6493F53}" sibTransId="{3CE30AF9-EE48-2142-944F-56552F7E00FE}"/>
    <dgm:cxn modelId="{B2FDA0B7-00AC-7047-9AE0-85B5E7C05CF5}" type="presOf" srcId="{DCE05EE6-6238-794D-9491-D8D19F573202}" destId="{46325CEF-138A-5049-ADA6-945F374F53F8}" srcOrd="0" destOrd="0" presId="urn:microsoft.com/office/officeart/2005/8/layout/default"/>
    <dgm:cxn modelId="{02C8E2B7-9AC2-A843-B1F2-F86BAB1DD609}" type="presOf" srcId="{CF66C012-6FA9-1E45-8032-381EF764A177}" destId="{E438B74A-32AB-F546-9E16-20E7E526831F}" srcOrd="0" destOrd="2" presId="urn:microsoft.com/office/officeart/2005/8/layout/default"/>
    <dgm:cxn modelId="{2653FCBA-D235-CB4D-BF19-B6E34F5CA65C}" srcId="{538A76AA-D716-9C48-9AE0-982AE5916E19}" destId="{5E599750-BB66-0C4B-ABAD-F418475FD276}" srcOrd="3" destOrd="0" parTransId="{D8FC9A16-F054-544F-BE0E-28CEAEABD72A}" sibTransId="{30141827-2208-B445-A95D-382147C6AE01}"/>
    <dgm:cxn modelId="{CF83EFC5-70A3-C249-99D0-063ADAE0E5C6}" type="presOf" srcId="{B0F44DC5-9F92-8443-979A-47A5EFC980AA}" destId="{69DF6C99-DE92-6249-92FF-23D41F174B53}" srcOrd="0" destOrd="2" presId="urn:microsoft.com/office/officeart/2005/8/layout/default"/>
    <dgm:cxn modelId="{614145C6-D40C-744E-AE9C-AF26D677F6F2}" type="presOf" srcId="{1D25CBB3-B209-A049-9531-C2542893CCB7}" destId="{538FB436-DDFA-F147-A77B-E671A7EF64EB}" srcOrd="0" destOrd="1" presId="urn:microsoft.com/office/officeart/2005/8/layout/default"/>
    <dgm:cxn modelId="{4480AFCE-3861-3C4A-A678-5B40B8361A4A}" type="presOf" srcId="{362E00F3-AE24-1045-BE17-66CEABD0E842}" destId="{090FB3D4-B677-EE40-900B-C487E8B5ED64}" srcOrd="0" destOrd="0" presId="urn:microsoft.com/office/officeart/2005/8/layout/default"/>
    <dgm:cxn modelId="{2A3CACD2-D502-DF41-88AD-F39F4FA546D9}" srcId="{DCE05EE6-6238-794D-9491-D8D19F573202}" destId="{F5464E49-80D2-A648-B1E5-C1EB10275C90}" srcOrd="0" destOrd="0" parTransId="{2A9F1136-FAD5-BB43-96EB-4AB042ED9724}" sibTransId="{2AB5DC26-EB55-7B4E-A5F6-334D89C2F7E3}"/>
    <dgm:cxn modelId="{8E86BBD3-9E14-4D4B-91EA-7B399A6B7C98}" type="presOf" srcId="{8EA30482-9780-C044-835E-238E960BEAA2}" destId="{E438B74A-32AB-F546-9E16-20E7E526831F}" srcOrd="0" destOrd="0" presId="urn:microsoft.com/office/officeart/2005/8/layout/default"/>
    <dgm:cxn modelId="{86CEAFDB-A47F-7C43-86AA-30E72AFD1286}" srcId="{538A76AA-D716-9C48-9AE0-982AE5916E19}" destId="{0D84C41A-0BEA-BC48-82A4-F3E4B093EADA}" srcOrd="2" destOrd="0" parTransId="{16C4EA8C-22F2-4B45-8F0F-5ADF27065156}" sibTransId="{30F9B89B-DF05-5C43-B9FF-A70B8069613F}"/>
    <dgm:cxn modelId="{EEBED3DF-150D-8A48-9497-D5D08AC0EF7A}" type="presOf" srcId="{5E599750-BB66-0C4B-ABAD-F418475FD276}" destId="{4980E72E-2805-0C4A-9B9C-F4868FA26613}" srcOrd="0" destOrd="0" presId="urn:microsoft.com/office/officeart/2005/8/layout/default"/>
    <dgm:cxn modelId="{F21E57E8-F2B7-7247-B30F-3AC6B28921CE}" srcId="{5E599750-BB66-0C4B-ABAD-F418475FD276}" destId="{389DA600-B860-0248-9118-651CAD8E2A59}" srcOrd="1" destOrd="0" parTransId="{04794492-7EDD-3644-B08A-4D5261A773E7}" sibTransId="{E2727EC0-8073-BF44-ABFB-668DEDD019E7}"/>
    <dgm:cxn modelId="{F9FB87F1-963E-274E-9C97-6755095139E6}" type="presOf" srcId="{4518A89C-7FBF-4943-A19F-C2CA8E05B09C}" destId="{46325CEF-138A-5049-ADA6-945F374F53F8}" srcOrd="0" destOrd="3" presId="urn:microsoft.com/office/officeart/2005/8/layout/default"/>
    <dgm:cxn modelId="{8E2246F7-7BB3-0C48-819F-0F88A41F5BF8}" srcId="{DCE05EE6-6238-794D-9491-D8D19F573202}" destId="{C3AF3E3E-B01F-5E4E-A8AB-1A59E10A0A0E}" srcOrd="3" destOrd="0" parTransId="{7CB7EBD7-0DAF-E148-A76A-12D9E2101B1C}" sibTransId="{83EFC1D1-9117-F64A-960A-C8FC0220A0A5}"/>
    <dgm:cxn modelId="{C9C0E3F7-FB06-FC47-9274-D93095C88A14}" type="presOf" srcId="{D7C7F5F8-E77A-9F4F-8186-C11EA075DE7A}" destId="{090FB3D4-B677-EE40-900B-C487E8B5ED64}" srcOrd="0" destOrd="1" presId="urn:microsoft.com/office/officeart/2005/8/layout/default"/>
    <dgm:cxn modelId="{D77FAEE2-838A-BA44-BD3B-6E2544295735}" type="presParOf" srcId="{E329FD4E-CC97-E844-8B0E-21F7AC89D144}" destId="{E438B74A-32AB-F546-9E16-20E7E526831F}" srcOrd="0" destOrd="0" presId="urn:microsoft.com/office/officeart/2005/8/layout/default"/>
    <dgm:cxn modelId="{F4DE7FFA-0AAC-B743-8CB2-401837BDF65E}" type="presParOf" srcId="{E329FD4E-CC97-E844-8B0E-21F7AC89D144}" destId="{A2249395-AC85-754E-89FD-D1793DA2A641}" srcOrd="1" destOrd="0" presId="urn:microsoft.com/office/officeart/2005/8/layout/default"/>
    <dgm:cxn modelId="{E7720AD5-5E56-2B46-8270-03C157E63DB6}" type="presParOf" srcId="{E329FD4E-CC97-E844-8B0E-21F7AC89D144}" destId="{090FB3D4-B677-EE40-900B-C487E8B5ED64}" srcOrd="2" destOrd="0" presId="urn:microsoft.com/office/officeart/2005/8/layout/default"/>
    <dgm:cxn modelId="{58089876-71A3-B94D-9EB3-013A339296DD}" type="presParOf" srcId="{E329FD4E-CC97-E844-8B0E-21F7AC89D144}" destId="{5F470189-7B88-884A-AEB6-3D4285E84C16}" srcOrd="3" destOrd="0" presId="urn:microsoft.com/office/officeart/2005/8/layout/default"/>
    <dgm:cxn modelId="{62D84E11-4E8E-D24C-BF92-C2BF39DB4D5C}" type="presParOf" srcId="{E329FD4E-CC97-E844-8B0E-21F7AC89D144}" destId="{538FB436-DDFA-F147-A77B-E671A7EF64EB}" srcOrd="4" destOrd="0" presId="urn:microsoft.com/office/officeart/2005/8/layout/default"/>
    <dgm:cxn modelId="{2B66CA58-F17E-394F-AA52-1801F85C6602}" type="presParOf" srcId="{E329FD4E-CC97-E844-8B0E-21F7AC89D144}" destId="{7A1F0EAB-5197-7349-A22C-88071123FE00}" srcOrd="5" destOrd="0" presId="urn:microsoft.com/office/officeart/2005/8/layout/default"/>
    <dgm:cxn modelId="{E8CF87E5-DF8C-5342-8D3C-8C062780F740}" type="presParOf" srcId="{E329FD4E-CC97-E844-8B0E-21F7AC89D144}" destId="{4980E72E-2805-0C4A-9B9C-F4868FA26613}" srcOrd="6" destOrd="0" presId="urn:microsoft.com/office/officeart/2005/8/layout/default"/>
    <dgm:cxn modelId="{4C37C453-F863-E343-96CE-F01BBAB5C0D9}" type="presParOf" srcId="{E329FD4E-CC97-E844-8B0E-21F7AC89D144}" destId="{26DE8CEA-50A9-F34F-94E4-56E7C33B077C}" srcOrd="7" destOrd="0" presId="urn:microsoft.com/office/officeart/2005/8/layout/default"/>
    <dgm:cxn modelId="{F66C6CB3-7A82-CD49-8F81-A9D681A1CA7E}" type="presParOf" srcId="{E329FD4E-CC97-E844-8B0E-21F7AC89D144}" destId="{46325CEF-138A-5049-ADA6-945F374F53F8}" srcOrd="8" destOrd="0" presId="urn:microsoft.com/office/officeart/2005/8/layout/default"/>
    <dgm:cxn modelId="{2504D9C8-1861-AC4F-830D-D4E050F50B8B}" type="presParOf" srcId="{E329FD4E-CC97-E844-8B0E-21F7AC89D144}" destId="{0B2C96E2-1FAD-8A45-A711-3433B76C2648}" srcOrd="9" destOrd="0" presId="urn:microsoft.com/office/officeart/2005/8/layout/default"/>
    <dgm:cxn modelId="{06B9A501-47B1-D543-99D0-525038D72CB8}" type="presParOf" srcId="{E329FD4E-CC97-E844-8B0E-21F7AC89D144}" destId="{69DF6C99-DE92-6249-92FF-23D41F174B5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229FB0-ED17-DE40-8551-5E895B6B0776}"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542942CB-5805-184D-96C6-082E25D50C02}">
      <dgm:prSet/>
      <dgm:spPr/>
      <dgm:t>
        <a:bodyPr/>
        <a:lstStyle/>
        <a:p>
          <a:r>
            <a:rPr lang="en-US"/>
            <a:t>UNGP ¶19. Is this  a case of leverage?</a:t>
          </a:r>
        </a:p>
      </dgm:t>
    </dgm:pt>
    <dgm:pt modelId="{7B749AB8-F9BA-6846-A94E-25146354FE81}" type="parTrans" cxnId="{AD084F71-3D98-4544-A227-6B9B15EA1B95}">
      <dgm:prSet/>
      <dgm:spPr/>
      <dgm:t>
        <a:bodyPr/>
        <a:lstStyle/>
        <a:p>
          <a:endParaRPr lang="en-US"/>
        </a:p>
      </dgm:t>
    </dgm:pt>
    <dgm:pt modelId="{D958B7C5-3097-A84B-9894-B1114B59448E}" type="sibTrans" cxnId="{AD084F71-3D98-4544-A227-6B9B15EA1B95}">
      <dgm:prSet/>
      <dgm:spPr/>
      <dgm:t>
        <a:bodyPr/>
        <a:lstStyle/>
        <a:p>
          <a:endParaRPr lang="en-US"/>
        </a:p>
      </dgm:t>
    </dgm:pt>
    <dgm:pt modelId="{48F1ACC6-96DC-EC43-B0AD-D9E6EC948074}">
      <dgm:prSet/>
      <dgm:spPr/>
      <dgm:t>
        <a:bodyPr/>
        <a:lstStyle/>
        <a:p>
          <a:r>
            <a:rPr lang="en-US"/>
            <a:t>Balancing potential good versus otential harm?</a:t>
          </a:r>
        </a:p>
      </dgm:t>
    </dgm:pt>
    <dgm:pt modelId="{67DE61EF-A4DB-D742-A404-262D706176E6}" type="parTrans" cxnId="{4735376B-6B81-4547-9065-8429A56289EA}">
      <dgm:prSet/>
      <dgm:spPr/>
      <dgm:t>
        <a:bodyPr/>
        <a:lstStyle/>
        <a:p>
          <a:endParaRPr lang="en-US"/>
        </a:p>
      </dgm:t>
    </dgm:pt>
    <dgm:pt modelId="{3D763F93-19C0-6549-AEF2-892323031D0B}" type="sibTrans" cxnId="{4735376B-6B81-4547-9065-8429A56289EA}">
      <dgm:prSet/>
      <dgm:spPr/>
      <dgm:t>
        <a:bodyPr/>
        <a:lstStyle/>
        <a:p>
          <a:endParaRPr lang="en-US"/>
        </a:p>
      </dgm:t>
    </dgm:pt>
    <dgm:pt modelId="{29BAF8E8-CA98-8C4E-88C9-F03DE6CA4E8B}">
      <dgm:prSet/>
      <dgm:spPr/>
      <dgm:t>
        <a:bodyPr/>
        <a:lstStyle/>
        <a:p>
          <a:r>
            <a:rPr lang="en-US"/>
            <a:t>How does one balance heath positive with civil and political rights negative effects?</a:t>
          </a:r>
        </a:p>
      </dgm:t>
    </dgm:pt>
    <dgm:pt modelId="{9C05C951-E536-9648-B542-97042A4E7267}" type="parTrans" cxnId="{DFC889D4-2140-2346-9C8A-98991D8C91AA}">
      <dgm:prSet/>
      <dgm:spPr/>
      <dgm:t>
        <a:bodyPr/>
        <a:lstStyle/>
        <a:p>
          <a:endParaRPr lang="en-US"/>
        </a:p>
      </dgm:t>
    </dgm:pt>
    <dgm:pt modelId="{FE5F4D13-BC90-1E4F-8BCE-811F6307F0EC}" type="sibTrans" cxnId="{DFC889D4-2140-2346-9C8A-98991D8C91AA}">
      <dgm:prSet/>
      <dgm:spPr/>
      <dgm:t>
        <a:bodyPr/>
        <a:lstStyle/>
        <a:p>
          <a:endParaRPr lang="en-US"/>
        </a:p>
      </dgm:t>
    </dgm:pt>
    <dgm:pt modelId="{0F69C0FA-BECC-A446-80AC-20B1B797478F}">
      <dgm:prSet/>
      <dgm:spPr/>
      <dgm:t>
        <a:bodyPr/>
        <a:lstStyle/>
        <a:p>
          <a:r>
            <a:rPr lang="en-US"/>
            <a:t>The rle of probability in prevent-mitigate-remedy?</a:t>
          </a:r>
        </a:p>
      </dgm:t>
    </dgm:pt>
    <dgm:pt modelId="{211EDE2D-16C2-B044-A466-15FD4086F0C2}" type="parTrans" cxnId="{BCC355E8-7F53-784F-812B-CB3028727254}">
      <dgm:prSet/>
      <dgm:spPr/>
      <dgm:t>
        <a:bodyPr/>
        <a:lstStyle/>
        <a:p>
          <a:endParaRPr lang="en-US"/>
        </a:p>
      </dgm:t>
    </dgm:pt>
    <dgm:pt modelId="{4CF0A9B8-26E1-8647-8B67-78B294261407}" type="sibTrans" cxnId="{BCC355E8-7F53-784F-812B-CB3028727254}">
      <dgm:prSet/>
      <dgm:spPr/>
      <dgm:t>
        <a:bodyPr/>
        <a:lstStyle/>
        <a:p>
          <a:endParaRPr lang="en-US"/>
        </a:p>
      </dgm:t>
    </dgm:pt>
    <dgm:pt modelId="{D41DC84C-A36A-744C-B701-DF4EFCD5EF1F}">
      <dgm:prSet/>
      <dgm:spPr/>
      <dgm:t>
        <a:bodyPr/>
        <a:lstStyle/>
        <a:p>
          <a:r>
            <a:rPr lang="en-US"/>
            <a:t>A role for predictive analytics and AI?</a:t>
          </a:r>
        </a:p>
      </dgm:t>
    </dgm:pt>
    <dgm:pt modelId="{325B55DD-496B-0244-B6A5-6717AC73B2C6}" type="parTrans" cxnId="{E0116011-D8B5-D94B-929D-52C7920009A9}">
      <dgm:prSet/>
      <dgm:spPr/>
      <dgm:t>
        <a:bodyPr/>
        <a:lstStyle/>
        <a:p>
          <a:endParaRPr lang="en-US"/>
        </a:p>
      </dgm:t>
    </dgm:pt>
    <dgm:pt modelId="{369C1919-7579-7644-BB09-D265B4B123BF}" type="sibTrans" cxnId="{E0116011-D8B5-D94B-929D-52C7920009A9}">
      <dgm:prSet/>
      <dgm:spPr/>
      <dgm:t>
        <a:bodyPr/>
        <a:lstStyle/>
        <a:p>
          <a:endParaRPr lang="en-US"/>
        </a:p>
      </dgm:t>
    </dgm:pt>
    <dgm:pt modelId="{EDA97161-EC5E-3141-8F5C-93520821BE42}">
      <dgm:prSet/>
      <dgm:spPr/>
      <dgm:t>
        <a:bodyPr/>
        <a:lstStyle/>
        <a:p>
          <a:r>
            <a:rPr lang="en-US"/>
            <a:t>The role of leverage and capacity building</a:t>
          </a:r>
        </a:p>
      </dgm:t>
    </dgm:pt>
    <dgm:pt modelId="{7D5A4A9C-C744-3E4C-93E3-74AEB5267B03}" type="parTrans" cxnId="{08B01906-F62E-EC41-9F7A-13C2A8175C22}">
      <dgm:prSet/>
      <dgm:spPr/>
      <dgm:t>
        <a:bodyPr/>
        <a:lstStyle/>
        <a:p>
          <a:endParaRPr lang="en-US"/>
        </a:p>
      </dgm:t>
    </dgm:pt>
    <dgm:pt modelId="{69AE664E-768F-3A40-B6B2-793A512E5086}" type="sibTrans" cxnId="{08B01906-F62E-EC41-9F7A-13C2A8175C22}">
      <dgm:prSet/>
      <dgm:spPr/>
      <dgm:t>
        <a:bodyPr/>
        <a:lstStyle/>
        <a:p>
          <a:endParaRPr lang="en-US"/>
        </a:p>
      </dgm:t>
    </dgm:pt>
    <dgm:pt modelId="{2C5102F7-BF1A-CC42-9C28-49674D5F401C}">
      <dgm:prSet/>
      <dgm:spPr/>
      <dgm:t>
        <a:bodyPr/>
        <a:lstStyle/>
        <a:p>
          <a:r>
            <a:rPr lang="en-US"/>
            <a:t>The role of involvement by home state</a:t>
          </a:r>
        </a:p>
      </dgm:t>
    </dgm:pt>
    <dgm:pt modelId="{BC7FCD99-932B-FD4C-B143-87ABF9028A05}" type="parTrans" cxnId="{D650453C-C95F-5A44-B9F2-DE756257149C}">
      <dgm:prSet/>
      <dgm:spPr/>
      <dgm:t>
        <a:bodyPr/>
        <a:lstStyle/>
        <a:p>
          <a:endParaRPr lang="en-US"/>
        </a:p>
      </dgm:t>
    </dgm:pt>
    <dgm:pt modelId="{D1247E3A-3A7B-CB44-921B-CC34030D43C3}" type="sibTrans" cxnId="{D650453C-C95F-5A44-B9F2-DE756257149C}">
      <dgm:prSet/>
      <dgm:spPr/>
      <dgm:t>
        <a:bodyPr/>
        <a:lstStyle/>
        <a:p>
          <a:endParaRPr lang="en-US"/>
        </a:p>
      </dgm:t>
    </dgm:pt>
    <dgm:pt modelId="{5D5A031A-1368-E34B-BDE4-53BE7D574BA5}">
      <dgm:prSet/>
      <dgm:spPr/>
      <dgm:t>
        <a:bodyPr/>
        <a:lstStyle/>
        <a:p>
          <a:r>
            <a:rPr lang="en-US" dirty="0" err="1"/>
            <a:t>Prioritoizarion</a:t>
          </a:r>
          <a:r>
            <a:rPr lang="en-US" dirty="0"/>
            <a:t> with the understanding that remediation looms in the background (UNGP 24).</a:t>
          </a:r>
        </a:p>
      </dgm:t>
    </dgm:pt>
    <dgm:pt modelId="{B0CC2C1A-74B1-F849-87A3-46CEFED4CD12}" type="parTrans" cxnId="{0C948017-9C3D-C04A-A1E0-7F88B866CB33}">
      <dgm:prSet/>
      <dgm:spPr/>
    </dgm:pt>
    <dgm:pt modelId="{3FD988B0-2E71-D34E-B74E-018F8B1EECE1}" type="sibTrans" cxnId="{0C948017-9C3D-C04A-A1E0-7F88B866CB33}">
      <dgm:prSet/>
      <dgm:spPr/>
    </dgm:pt>
    <dgm:pt modelId="{55B0D408-7005-7A45-B38C-5665F49857B6}" type="pres">
      <dgm:prSet presAssocID="{BF229FB0-ED17-DE40-8551-5E895B6B0776}" presName="linear" presStyleCnt="0">
        <dgm:presLayoutVars>
          <dgm:animLvl val="lvl"/>
          <dgm:resizeHandles val="exact"/>
        </dgm:presLayoutVars>
      </dgm:prSet>
      <dgm:spPr/>
    </dgm:pt>
    <dgm:pt modelId="{52B9BABB-284B-C046-9EB7-071FF05B34A4}" type="pres">
      <dgm:prSet presAssocID="{542942CB-5805-184D-96C6-082E25D50C02}" presName="parentText" presStyleLbl="node1" presStyleIdx="0" presStyleCnt="8">
        <dgm:presLayoutVars>
          <dgm:chMax val="0"/>
          <dgm:bulletEnabled val="1"/>
        </dgm:presLayoutVars>
      </dgm:prSet>
      <dgm:spPr/>
    </dgm:pt>
    <dgm:pt modelId="{4FE4E431-DA43-4D4E-ABA1-2832941503AD}" type="pres">
      <dgm:prSet presAssocID="{D958B7C5-3097-A84B-9894-B1114B59448E}" presName="spacer" presStyleCnt="0"/>
      <dgm:spPr/>
    </dgm:pt>
    <dgm:pt modelId="{BE622CCF-A88B-EB45-BAD8-AA751F92AFD5}" type="pres">
      <dgm:prSet presAssocID="{48F1ACC6-96DC-EC43-B0AD-D9E6EC948074}" presName="parentText" presStyleLbl="node1" presStyleIdx="1" presStyleCnt="8">
        <dgm:presLayoutVars>
          <dgm:chMax val="0"/>
          <dgm:bulletEnabled val="1"/>
        </dgm:presLayoutVars>
      </dgm:prSet>
      <dgm:spPr/>
    </dgm:pt>
    <dgm:pt modelId="{439A17F4-6332-5B40-9E43-7DFB88C2EBE1}" type="pres">
      <dgm:prSet presAssocID="{3D763F93-19C0-6549-AEF2-892323031D0B}" presName="spacer" presStyleCnt="0"/>
      <dgm:spPr/>
    </dgm:pt>
    <dgm:pt modelId="{A2F2FF16-DE28-1F43-99BC-F54149C17366}" type="pres">
      <dgm:prSet presAssocID="{29BAF8E8-CA98-8C4E-88C9-F03DE6CA4E8B}" presName="parentText" presStyleLbl="node1" presStyleIdx="2" presStyleCnt="8">
        <dgm:presLayoutVars>
          <dgm:chMax val="0"/>
          <dgm:bulletEnabled val="1"/>
        </dgm:presLayoutVars>
      </dgm:prSet>
      <dgm:spPr/>
    </dgm:pt>
    <dgm:pt modelId="{230BD777-A85D-CA49-8337-8D189312EA79}" type="pres">
      <dgm:prSet presAssocID="{FE5F4D13-BC90-1E4F-8BCE-811F6307F0EC}" presName="spacer" presStyleCnt="0"/>
      <dgm:spPr/>
    </dgm:pt>
    <dgm:pt modelId="{68E89768-515E-2142-8E2C-F844457E1B03}" type="pres">
      <dgm:prSet presAssocID="{0F69C0FA-BECC-A446-80AC-20B1B797478F}" presName="parentText" presStyleLbl="node1" presStyleIdx="3" presStyleCnt="8">
        <dgm:presLayoutVars>
          <dgm:chMax val="0"/>
          <dgm:bulletEnabled val="1"/>
        </dgm:presLayoutVars>
      </dgm:prSet>
      <dgm:spPr/>
    </dgm:pt>
    <dgm:pt modelId="{014F2857-F8DF-EA42-8676-B2CD0CD99AA4}" type="pres">
      <dgm:prSet presAssocID="{4CF0A9B8-26E1-8647-8B67-78B294261407}" presName="spacer" presStyleCnt="0"/>
      <dgm:spPr/>
    </dgm:pt>
    <dgm:pt modelId="{DF1A904C-AB3F-F847-ABEB-25C150029550}" type="pres">
      <dgm:prSet presAssocID="{D41DC84C-A36A-744C-B701-DF4EFCD5EF1F}" presName="parentText" presStyleLbl="node1" presStyleIdx="4" presStyleCnt="8">
        <dgm:presLayoutVars>
          <dgm:chMax val="0"/>
          <dgm:bulletEnabled val="1"/>
        </dgm:presLayoutVars>
      </dgm:prSet>
      <dgm:spPr/>
    </dgm:pt>
    <dgm:pt modelId="{B22F9775-E96C-EE4D-B361-6851B779A702}" type="pres">
      <dgm:prSet presAssocID="{369C1919-7579-7644-BB09-D265B4B123BF}" presName="spacer" presStyleCnt="0"/>
      <dgm:spPr/>
    </dgm:pt>
    <dgm:pt modelId="{4628E069-0853-D14B-B4B1-A752A541DAFE}" type="pres">
      <dgm:prSet presAssocID="{EDA97161-EC5E-3141-8F5C-93520821BE42}" presName="parentText" presStyleLbl="node1" presStyleIdx="5" presStyleCnt="8">
        <dgm:presLayoutVars>
          <dgm:chMax val="0"/>
          <dgm:bulletEnabled val="1"/>
        </dgm:presLayoutVars>
      </dgm:prSet>
      <dgm:spPr/>
    </dgm:pt>
    <dgm:pt modelId="{A7388E9F-FD14-0546-BBB9-489E8906DFE8}" type="pres">
      <dgm:prSet presAssocID="{69AE664E-768F-3A40-B6B2-793A512E5086}" presName="spacer" presStyleCnt="0"/>
      <dgm:spPr/>
    </dgm:pt>
    <dgm:pt modelId="{C29FDA9B-1D29-004B-8373-3A75673F0BAA}" type="pres">
      <dgm:prSet presAssocID="{2C5102F7-BF1A-CC42-9C28-49674D5F401C}" presName="parentText" presStyleLbl="node1" presStyleIdx="6" presStyleCnt="8">
        <dgm:presLayoutVars>
          <dgm:chMax val="0"/>
          <dgm:bulletEnabled val="1"/>
        </dgm:presLayoutVars>
      </dgm:prSet>
      <dgm:spPr/>
    </dgm:pt>
    <dgm:pt modelId="{404EE3F0-FE31-484F-B802-9CEABDDEB35C}" type="pres">
      <dgm:prSet presAssocID="{D1247E3A-3A7B-CB44-921B-CC34030D43C3}" presName="spacer" presStyleCnt="0"/>
      <dgm:spPr/>
    </dgm:pt>
    <dgm:pt modelId="{77C56C06-D2C3-1B43-88E5-7F8265133719}" type="pres">
      <dgm:prSet presAssocID="{5D5A031A-1368-E34B-BDE4-53BE7D574BA5}" presName="parentText" presStyleLbl="node1" presStyleIdx="7" presStyleCnt="8">
        <dgm:presLayoutVars>
          <dgm:chMax val="0"/>
          <dgm:bulletEnabled val="1"/>
        </dgm:presLayoutVars>
      </dgm:prSet>
      <dgm:spPr/>
    </dgm:pt>
  </dgm:ptLst>
  <dgm:cxnLst>
    <dgm:cxn modelId="{E45D7A03-3226-D247-B532-1255DFE41EC1}" type="presOf" srcId="{48F1ACC6-96DC-EC43-B0AD-D9E6EC948074}" destId="{BE622CCF-A88B-EB45-BAD8-AA751F92AFD5}" srcOrd="0" destOrd="0" presId="urn:microsoft.com/office/officeart/2005/8/layout/vList2"/>
    <dgm:cxn modelId="{08B01906-F62E-EC41-9F7A-13C2A8175C22}" srcId="{BF229FB0-ED17-DE40-8551-5E895B6B0776}" destId="{EDA97161-EC5E-3141-8F5C-93520821BE42}" srcOrd="5" destOrd="0" parTransId="{7D5A4A9C-C744-3E4C-93E3-74AEB5267B03}" sibTransId="{69AE664E-768F-3A40-B6B2-793A512E5086}"/>
    <dgm:cxn modelId="{E0116011-D8B5-D94B-929D-52C7920009A9}" srcId="{BF229FB0-ED17-DE40-8551-5E895B6B0776}" destId="{D41DC84C-A36A-744C-B701-DF4EFCD5EF1F}" srcOrd="4" destOrd="0" parTransId="{325B55DD-496B-0244-B6A5-6717AC73B2C6}" sibTransId="{369C1919-7579-7644-BB09-D265B4B123BF}"/>
    <dgm:cxn modelId="{0C948017-9C3D-C04A-A1E0-7F88B866CB33}" srcId="{BF229FB0-ED17-DE40-8551-5E895B6B0776}" destId="{5D5A031A-1368-E34B-BDE4-53BE7D574BA5}" srcOrd="7" destOrd="0" parTransId="{B0CC2C1A-74B1-F849-87A3-46CEFED4CD12}" sibTransId="{3FD988B0-2E71-D34E-B74E-018F8B1EECE1}"/>
    <dgm:cxn modelId="{C91E5C1E-F8BF-6745-B9B2-EE1897C1A481}" type="presOf" srcId="{BF229FB0-ED17-DE40-8551-5E895B6B0776}" destId="{55B0D408-7005-7A45-B38C-5665F49857B6}" srcOrd="0" destOrd="0" presId="urn:microsoft.com/office/officeart/2005/8/layout/vList2"/>
    <dgm:cxn modelId="{D20BCB35-9B50-7843-B452-CF4D84EA12B9}" type="presOf" srcId="{2C5102F7-BF1A-CC42-9C28-49674D5F401C}" destId="{C29FDA9B-1D29-004B-8373-3A75673F0BAA}" srcOrd="0" destOrd="0" presId="urn:microsoft.com/office/officeart/2005/8/layout/vList2"/>
    <dgm:cxn modelId="{D650453C-C95F-5A44-B9F2-DE756257149C}" srcId="{BF229FB0-ED17-DE40-8551-5E895B6B0776}" destId="{2C5102F7-BF1A-CC42-9C28-49674D5F401C}" srcOrd="6" destOrd="0" parTransId="{BC7FCD99-932B-FD4C-B143-87ABF9028A05}" sibTransId="{D1247E3A-3A7B-CB44-921B-CC34030D43C3}"/>
    <dgm:cxn modelId="{739B2561-92CB-6E43-8427-517999CEE323}" type="presOf" srcId="{EDA97161-EC5E-3141-8F5C-93520821BE42}" destId="{4628E069-0853-D14B-B4B1-A752A541DAFE}" srcOrd="0" destOrd="0" presId="urn:microsoft.com/office/officeart/2005/8/layout/vList2"/>
    <dgm:cxn modelId="{4735376B-6B81-4547-9065-8429A56289EA}" srcId="{BF229FB0-ED17-DE40-8551-5E895B6B0776}" destId="{48F1ACC6-96DC-EC43-B0AD-D9E6EC948074}" srcOrd="1" destOrd="0" parTransId="{67DE61EF-A4DB-D742-A404-262D706176E6}" sibTransId="{3D763F93-19C0-6549-AEF2-892323031D0B}"/>
    <dgm:cxn modelId="{3CDC1F6F-DF5A-874A-8CFE-FD40E0653D58}" type="presOf" srcId="{5D5A031A-1368-E34B-BDE4-53BE7D574BA5}" destId="{77C56C06-D2C3-1B43-88E5-7F8265133719}" srcOrd="0" destOrd="0" presId="urn:microsoft.com/office/officeart/2005/8/layout/vList2"/>
    <dgm:cxn modelId="{AD084F71-3D98-4544-A227-6B9B15EA1B95}" srcId="{BF229FB0-ED17-DE40-8551-5E895B6B0776}" destId="{542942CB-5805-184D-96C6-082E25D50C02}" srcOrd="0" destOrd="0" parTransId="{7B749AB8-F9BA-6846-A94E-25146354FE81}" sibTransId="{D958B7C5-3097-A84B-9894-B1114B59448E}"/>
    <dgm:cxn modelId="{FC665482-AEB7-C24D-B6A6-639E7C2C8865}" type="presOf" srcId="{29BAF8E8-CA98-8C4E-88C9-F03DE6CA4E8B}" destId="{A2F2FF16-DE28-1F43-99BC-F54149C17366}" srcOrd="0" destOrd="0" presId="urn:microsoft.com/office/officeart/2005/8/layout/vList2"/>
    <dgm:cxn modelId="{3B249D83-1E1E-9148-93E6-D5699B94CD8F}" type="presOf" srcId="{D41DC84C-A36A-744C-B701-DF4EFCD5EF1F}" destId="{DF1A904C-AB3F-F847-ABEB-25C150029550}" srcOrd="0" destOrd="0" presId="urn:microsoft.com/office/officeart/2005/8/layout/vList2"/>
    <dgm:cxn modelId="{5D41598F-1341-C347-B368-6A0E6F1FC681}" type="presOf" srcId="{542942CB-5805-184D-96C6-082E25D50C02}" destId="{52B9BABB-284B-C046-9EB7-071FF05B34A4}" srcOrd="0" destOrd="0" presId="urn:microsoft.com/office/officeart/2005/8/layout/vList2"/>
    <dgm:cxn modelId="{DFC889D4-2140-2346-9C8A-98991D8C91AA}" srcId="{BF229FB0-ED17-DE40-8551-5E895B6B0776}" destId="{29BAF8E8-CA98-8C4E-88C9-F03DE6CA4E8B}" srcOrd="2" destOrd="0" parTransId="{9C05C951-E536-9648-B542-97042A4E7267}" sibTransId="{FE5F4D13-BC90-1E4F-8BCE-811F6307F0EC}"/>
    <dgm:cxn modelId="{BCC355E8-7F53-784F-812B-CB3028727254}" srcId="{BF229FB0-ED17-DE40-8551-5E895B6B0776}" destId="{0F69C0FA-BECC-A446-80AC-20B1B797478F}" srcOrd="3" destOrd="0" parTransId="{211EDE2D-16C2-B044-A466-15FD4086F0C2}" sibTransId="{4CF0A9B8-26E1-8647-8B67-78B294261407}"/>
    <dgm:cxn modelId="{6C9FB2FC-C18D-7645-9853-415CE5F997B2}" type="presOf" srcId="{0F69C0FA-BECC-A446-80AC-20B1B797478F}" destId="{68E89768-515E-2142-8E2C-F844457E1B03}" srcOrd="0" destOrd="0" presId="urn:microsoft.com/office/officeart/2005/8/layout/vList2"/>
    <dgm:cxn modelId="{B729FAC3-5BBB-7B4B-B863-020376E14DE4}" type="presParOf" srcId="{55B0D408-7005-7A45-B38C-5665F49857B6}" destId="{52B9BABB-284B-C046-9EB7-071FF05B34A4}" srcOrd="0" destOrd="0" presId="urn:microsoft.com/office/officeart/2005/8/layout/vList2"/>
    <dgm:cxn modelId="{D0212CE3-5E19-E44F-9975-A0494C1B7F20}" type="presParOf" srcId="{55B0D408-7005-7A45-B38C-5665F49857B6}" destId="{4FE4E431-DA43-4D4E-ABA1-2832941503AD}" srcOrd="1" destOrd="0" presId="urn:microsoft.com/office/officeart/2005/8/layout/vList2"/>
    <dgm:cxn modelId="{E71171E1-55B1-9E4A-8A2D-9477E0A20995}" type="presParOf" srcId="{55B0D408-7005-7A45-B38C-5665F49857B6}" destId="{BE622CCF-A88B-EB45-BAD8-AA751F92AFD5}" srcOrd="2" destOrd="0" presId="urn:microsoft.com/office/officeart/2005/8/layout/vList2"/>
    <dgm:cxn modelId="{99639740-1D90-CB41-AE6A-20B5C93B1993}" type="presParOf" srcId="{55B0D408-7005-7A45-B38C-5665F49857B6}" destId="{439A17F4-6332-5B40-9E43-7DFB88C2EBE1}" srcOrd="3" destOrd="0" presId="urn:microsoft.com/office/officeart/2005/8/layout/vList2"/>
    <dgm:cxn modelId="{0888DAC8-4FDC-B74C-9BBB-9C98632E4703}" type="presParOf" srcId="{55B0D408-7005-7A45-B38C-5665F49857B6}" destId="{A2F2FF16-DE28-1F43-99BC-F54149C17366}" srcOrd="4" destOrd="0" presId="urn:microsoft.com/office/officeart/2005/8/layout/vList2"/>
    <dgm:cxn modelId="{BBECE461-6B1D-C043-B737-E39CA50E82EB}" type="presParOf" srcId="{55B0D408-7005-7A45-B38C-5665F49857B6}" destId="{230BD777-A85D-CA49-8337-8D189312EA79}" srcOrd="5" destOrd="0" presId="urn:microsoft.com/office/officeart/2005/8/layout/vList2"/>
    <dgm:cxn modelId="{B57A2046-0702-5C4B-97A7-2B076FFFECE3}" type="presParOf" srcId="{55B0D408-7005-7A45-B38C-5665F49857B6}" destId="{68E89768-515E-2142-8E2C-F844457E1B03}" srcOrd="6" destOrd="0" presId="urn:microsoft.com/office/officeart/2005/8/layout/vList2"/>
    <dgm:cxn modelId="{70AFE299-3FE0-9640-A066-C6DABA0B6776}" type="presParOf" srcId="{55B0D408-7005-7A45-B38C-5665F49857B6}" destId="{014F2857-F8DF-EA42-8676-B2CD0CD99AA4}" srcOrd="7" destOrd="0" presId="urn:microsoft.com/office/officeart/2005/8/layout/vList2"/>
    <dgm:cxn modelId="{FBC88CB2-0C4B-E740-B230-EF5D6985736D}" type="presParOf" srcId="{55B0D408-7005-7A45-B38C-5665F49857B6}" destId="{DF1A904C-AB3F-F847-ABEB-25C150029550}" srcOrd="8" destOrd="0" presId="urn:microsoft.com/office/officeart/2005/8/layout/vList2"/>
    <dgm:cxn modelId="{2A1E7A09-90C6-0C4C-B486-916F2D779BF6}" type="presParOf" srcId="{55B0D408-7005-7A45-B38C-5665F49857B6}" destId="{B22F9775-E96C-EE4D-B361-6851B779A702}" srcOrd="9" destOrd="0" presId="urn:microsoft.com/office/officeart/2005/8/layout/vList2"/>
    <dgm:cxn modelId="{7E4BBA61-1726-5B47-B550-FF7C4AA42F53}" type="presParOf" srcId="{55B0D408-7005-7A45-B38C-5665F49857B6}" destId="{4628E069-0853-D14B-B4B1-A752A541DAFE}" srcOrd="10" destOrd="0" presId="urn:microsoft.com/office/officeart/2005/8/layout/vList2"/>
    <dgm:cxn modelId="{A0BF68D9-6BCD-9F48-AAA4-B0363BE68D2A}" type="presParOf" srcId="{55B0D408-7005-7A45-B38C-5665F49857B6}" destId="{A7388E9F-FD14-0546-BBB9-489E8906DFE8}" srcOrd="11" destOrd="0" presId="urn:microsoft.com/office/officeart/2005/8/layout/vList2"/>
    <dgm:cxn modelId="{ADBD4480-4562-A84F-9DD0-63864714015D}" type="presParOf" srcId="{55B0D408-7005-7A45-B38C-5665F49857B6}" destId="{C29FDA9B-1D29-004B-8373-3A75673F0BAA}" srcOrd="12" destOrd="0" presId="urn:microsoft.com/office/officeart/2005/8/layout/vList2"/>
    <dgm:cxn modelId="{0781B553-3328-0C4C-BD9F-D45A4734A768}" type="presParOf" srcId="{55B0D408-7005-7A45-B38C-5665F49857B6}" destId="{404EE3F0-FE31-484F-B802-9CEABDDEB35C}" srcOrd="13" destOrd="0" presId="urn:microsoft.com/office/officeart/2005/8/layout/vList2"/>
    <dgm:cxn modelId="{8C346BD0-7FA8-244D-8F07-7031EF191CF5}" type="presParOf" srcId="{55B0D408-7005-7A45-B38C-5665F49857B6}" destId="{77C56C06-D2C3-1B43-88E5-7F826513371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76061E-BB8D-2745-B076-73A385A7A3E1}" type="doc">
      <dgm:prSet loTypeId="urn:microsoft.com/office/officeart/2005/8/layout/vProcess5" loCatId="relationship" qsTypeId="urn:microsoft.com/office/officeart/2005/8/quickstyle/simple3" qsCatId="simple" csTypeId="urn:microsoft.com/office/officeart/2005/8/colors/colorful4" csCatId="colorful" phldr="1"/>
      <dgm:spPr/>
      <dgm:t>
        <a:bodyPr/>
        <a:lstStyle/>
        <a:p>
          <a:endParaRPr lang="en-US"/>
        </a:p>
      </dgm:t>
    </dgm:pt>
    <dgm:pt modelId="{E7790ED2-6961-9B4C-80C0-C138368E525D}">
      <dgm:prSet/>
      <dgm:spPr/>
      <dgm:t>
        <a:bodyPr/>
        <a:lstStyle/>
        <a:p>
          <a:r>
            <a:rPr lang="en-US"/>
            <a:t>UNGP 19. Balancing the harm from withdrawing (UNGP 19) against the responsibility for remaining (UNGP 23).</a:t>
          </a:r>
        </a:p>
      </dgm:t>
    </dgm:pt>
    <dgm:pt modelId="{EE226488-CD7C-EF49-A1C0-454D5E2D660B}" type="parTrans" cxnId="{D5D0EA65-3D63-7147-8701-7E27DA292179}">
      <dgm:prSet/>
      <dgm:spPr/>
      <dgm:t>
        <a:bodyPr/>
        <a:lstStyle/>
        <a:p>
          <a:endParaRPr lang="en-US"/>
        </a:p>
      </dgm:t>
    </dgm:pt>
    <dgm:pt modelId="{002E87B8-204E-ED40-9A52-1E6AC6724442}" type="sibTrans" cxnId="{D5D0EA65-3D63-7147-8701-7E27DA292179}">
      <dgm:prSet/>
      <dgm:spPr/>
      <dgm:t>
        <a:bodyPr/>
        <a:lstStyle/>
        <a:p>
          <a:endParaRPr lang="en-US"/>
        </a:p>
      </dgm:t>
    </dgm:pt>
    <dgm:pt modelId="{98A5D6DE-A255-BB4E-B3D8-AB0996C800C3}">
      <dgm:prSet/>
      <dgm:spPr/>
      <dgm:t>
        <a:bodyPr/>
        <a:lstStyle/>
        <a:p>
          <a:r>
            <a:rPr lang="en-US" dirty="0"/>
            <a:t>The issue is markets driven not legal; UNGP 2</a:t>
          </a:r>
          <a:r>
            <a:rPr lang="en-US" baseline="30000" dirty="0"/>
            <a:t>ND</a:t>
          </a:r>
          <a:r>
            <a:rPr lang="en-US" dirty="0"/>
            <a:t> PILLAR IS SPECIALLY MARKETS--NOT LAW--DRIVEN).</a:t>
          </a:r>
        </a:p>
      </dgm:t>
    </dgm:pt>
    <dgm:pt modelId="{AB6F7B80-679F-4E4A-AB52-802AA4A6FB82}" type="parTrans" cxnId="{62953EB0-99F7-B140-832C-DEA5495417EC}">
      <dgm:prSet/>
      <dgm:spPr/>
      <dgm:t>
        <a:bodyPr/>
        <a:lstStyle/>
        <a:p>
          <a:endParaRPr lang="en-US"/>
        </a:p>
      </dgm:t>
    </dgm:pt>
    <dgm:pt modelId="{CCF29686-8666-9341-94D1-160E7C18F9A8}" type="sibTrans" cxnId="{62953EB0-99F7-B140-832C-DEA5495417EC}">
      <dgm:prSet/>
      <dgm:spPr/>
      <dgm:t>
        <a:bodyPr/>
        <a:lstStyle/>
        <a:p>
          <a:endParaRPr lang="en-US"/>
        </a:p>
      </dgm:t>
    </dgm:pt>
    <dgm:pt modelId="{74E734CB-84F3-494E-A465-FEEAF7487718}">
      <dgm:prSet/>
      <dgm:spPr/>
      <dgm:t>
        <a:bodyPr/>
        <a:lstStyle/>
        <a:p>
          <a:r>
            <a:rPr lang="en-US" dirty="0"/>
            <a:t>Consultation is the alternative that is emphasized; the focus is on leverage. An odd reading of UNGP 22 </a:t>
          </a:r>
          <a:r>
            <a:rPr lang="en-US" b="1" i="1" dirty="0">
              <a:solidFill>
                <a:srgbClr val="C00000"/>
              </a:solidFill>
            </a:rPr>
            <a:t>(IN THIS INSTANCE REMEDY ARISES FROM TERMNATING RELATIONSHUP, BUT NOT FROM CONTINUING IT IN THIS CIRCUMSTACE EVEN THOUGH BOTH CAUSE HUMAN RIGHTS HARMS</a:t>
          </a:r>
          <a:r>
            <a:rPr lang="en-US" dirty="0"/>
            <a:t>. </a:t>
          </a:r>
        </a:p>
      </dgm:t>
    </dgm:pt>
    <dgm:pt modelId="{860E9EFF-7409-634B-B42E-67E7F5494D8A}" type="parTrans" cxnId="{B49810C5-FB75-A54A-8AC3-5DEF1FE8F401}">
      <dgm:prSet/>
      <dgm:spPr/>
      <dgm:t>
        <a:bodyPr/>
        <a:lstStyle/>
        <a:p>
          <a:endParaRPr lang="en-US"/>
        </a:p>
      </dgm:t>
    </dgm:pt>
    <dgm:pt modelId="{A7AAABC0-668B-FB41-A713-BF74F29F652E}" type="sibTrans" cxnId="{B49810C5-FB75-A54A-8AC3-5DEF1FE8F401}">
      <dgm:prSet/>
      <dgm:spPr/>
      <dgm:t>
        <a:bodyPr/>
        <a:lstStyle/>
        <a:p>
          <a:endParaRPr lang="en-US"/>
        </a:p>
      </dgm:t>
    </dgm:pt>
    <dgm:pt modelId="{E1DE1BC0-636A-A04D-92A7-88C1124271B0}">
      <dgm:prSet/>
      <dgm:spPr/>
      <dgm:t>
        <a:bodyPr/>
        <a:lstStyle/>
        <a:p>
          <a:r>
            <a:rPr lang="en-US"/>
            <a:t>Problem is the </a:t>
          </a:r>
          <a:r>
            <a:rPr lang="en-US" b="1" i="1"/>
            <a:t>disjunction</a:t>
          </a:r>
          <a:r>
            <a:rPr lang="en-US"/>
            <a:t> between the thrust of the UNGP (disengagement a function of economic </a:t>
          </a:r>
          <a:r>
            <a:rPr lang="en-US" b="1" i="1"/>
            <a:t>drivers of the enterprise</a:t>
          </a:r>
          <a:r>
            <a:rPr lang="en-US"/>
            <a:t>) and the focus of prevent-mitigate-remedy (the focus is on the </a:t>
          </a:r>
          <a:r>
            <a:rPr lang="en-US" b="1" i="1"/>
            <a:t>effects of economic activity on those vulnerable to human rights harms</a:t>
          </a:r>
          <a:r>
            <a:rPr lang="en-US"/>
            <a:t>) </a:t>
          </a:r>
        </a:p>
      </dgm:t>
    </dgm:pt>
    <dgm:pt modelId="{20156BF1-69AE-2640-B932-41687EDC11CB}" type="parTrans" cxnId="{CD18869B-BE79-A848-B94D-4F45FAAB414A}">
      <dgm:prSet/>
      <dgm:spPr/>
      <dgm:t>
        <a:bodyPr/>
        <a:lstStyle/>
        <a:p>
          <a:endParaRPr lang="en-US"/>
        </a:p>
      </dgm:t>
    </dgm:pt>
    <dgm:pt modelId="{370C7678-4EB6-FA4A-98F0-774E9AD37663}" type="sibTrans" cxnId="{CD18869B-BE79-A848-B94D-4F45FAAB414A}">
      <dgm:prSet/>
      <dgm:spPr/>
      <dgm:t>
        <a:bodyPr/>
        <a:lstStyle/>
        <a:p>
          <a:endParaRPr lang="en-US"/>
        </a:p>
      </dgm:t>
    </dgm:pt>
    <dgm:pt modelId="{6B253706-98F1-CC4D-A2CD-82FF6ED59C67}">
      <dgm:prSet/>
      <dgm:spPr/>
      <dgm:t>
        <a:bodyPr/>
        <a:lstStyle/>
        <a:p>
          <a:r>
            <a:rPr lang="en-US" b="1"/>
            <a:t>Source of remediation</a:t>
          </a:r>
          <a:r>
            <a:rPr lang="en-US"/>
            <a:t>: The enterprise or the state (UNGP 22 suggests the state not the enterprise).</a:t>
          </a:r>
        </a:p>
      </dgm:t>
    </dgm:pt>
    <dgm:pt modelId="{86E12AA4-4501-DA42-BF1F-038EB663345F}" type="parTrans" cxnId="{A2313059-02A0-1849-A25A-34B49E6B105C}">
      <dgm:prSet/>
      <dgm:spPr/>
      <dgm:t>
        <a:bodyPr/>
        <a:lstStyle/>
        <a:p>
          <a:endParaRPr lang="en-US"/>
        </a:p>
      </dgm:t>
    </dgm:pt>
    <dgm:pt modelId="{6EDB4D7A-481E-7B43-A8B5-CD36C2F4FD27}" type="sibTrans" cxnId="{A2313059-02A0-1849-A25A-34B49E6B105C}">
      <dgm:prSet/>
      <dgm:spPr/>
      <dgm:t>
        <a:bodyPr/>
        <a:lstStyle/>
        <a:p>
          <a:endParaRPr lang="en-US"/>
        </a:p>
      </dgm:t>
    </dgm:pt>
    <dgm:pt modelId="{91F58CF7-9B1D-8D4A-BFEC-E4C179C3A53C}">
      <dgm:prSet/>
      <dgm:spPr/>
    </dgm:pt>
    <dgm:pt modelId="{6E20D193-441E-D443-A471-26FF78161559}" type="parTrans" cxnId="{96CFF9DD-F2D4-7F48-99A7-7BB5718C9FC6}">
      <dgm:prSet/>
      <dgm:spPr/>
      <dgm:t>
        <a:bodyPr/>
        <a:lstStyle/>
        <a:p>
          <a:endParaRPr lang="en-US"/>
        </a:p>
      </dgm:t>
    </dgm:pt>
    <dgm:pt modelId="{794E0B38-5644-6042-B8A8-0A2ED75B1FD4}" type="sibTrans" cxnId="{96CFF9DD-F2D4-7F48-99A7-7BB5718C9FC6}">
      <dgm:prSet/>
      <dgm:spPr/>
      <dgm:t>
        <a:bodyPr/>
        <a:lstStyle/>
        <a:p>
          <a:endParaRPr lang="en-US"/>
        </a:p>
      </dgm:t>
    </dgm:pt>
    <dgm:pt modelId="{535F4FAF-73E6-E244-AF49-62AF92E134AD}">
      <dgm:prSet/>
      <dgm:spPr/>
    </dgm:pt>
    <dgm:pt modelId="{385491D3-6CC0-5C4B-9229-3D4F0948C6B3}" type="parTrans" cxnId="{B2D1E764-D6BF-5C47-A6DF-67AE8B04FAB6}">
      <dgm:prSet/>
      <dgm:spPr/>
      <dgm:t>
        <a:bodyPr/>
        <a:lstStyle/>
        <a:p>
          <a:endParaRPr lang="en-US"/>
        </a:p>
      </dgm:t>
    </dgm:pt>
    <dgm:pt modelId="{2A4294F3-67FB-3F41-83F8-F9E18999018F}" type="sibTrans" cxnId="{B2D1E764-D6BF-5C47-A6DF-67AE8B04FAB6}">
      <dgm:prSet/>
      <dgm:spPr/>
      <dgm:t>
        <a:bodyPr/>
        <a:lstStyle/>
        <a:p>
          <a:endParaRPr lang="en-US"/>
        </a:p>
      </dgm:t>
    </dgm:pt>
    <dgm:pt modelId="{C1EB6504-53D7-F945-BCC0-D43ABDCA2A9A}" type="pres">
      <dgm:prSet presAssocID="{0C76061E-BB8D-2745-B076-73A385A7A3E1}" presName="outerComposite" presStyleCnt="0">
        <dgm:presLayoutVars>
          <dgm:chMax val="5"/>
          <dgm:dir/>
          <dgm:resizeHandles val="exact"/>
        </dgm:presLayoutVars>
      </dgm:prSet>
      <dgm:spPr/>
    </dgm:pt>
    <dgm:pt modelId="{B05079E0-28C8-C74F-BA90-E8AE85D15DB6}" type="pres">
      <dgm:prSet presAssocID="{0C76061E-BB8D-2745-B076-73A385A7A3E1}" presName="dummyMaxCanvas" presStyleCnt="0">
        <dgm:presLayoutVars/>
      </dgm:prSet>
      <dgm:spPr/>
    </dgm:pt>
    <dgm:pt modelId="{588A293B-E06F-D141-9CC7-ED7FC28330C3}" type="pres">
      <dgm:prSet presAssocID="{0C76061E-BB8D-2745-B076-73A385A7A3E1}" presName="FiveNodes_1" presStyleLbl="node1" presStyleIdx="0" presStyleCnt="5" custLinFactNeighborX="130" custLinFactNeighborY="-23293">
        <dgm:presLayoutVars>
          <dgm:bulletEnabled val="1"/>
        </dgm:presLayoutVars>
      </dgm:prSet>
      <dgm:spPr/>
    </dgm:pt>
    <dgm:pt modelId="{47DDDDC1-D818-FC4E-83EC-BC2C541D83B0}" type="pres">
      <dgm:prSet presAssocID="{0C76061E-BB8D-2745-B076-73A385A7A3E1}" presName="FiveNodes_2" presStyleLbl="node1" presStyleIdx="1" presStyleCnt="5">
        <dgm:presLayoutVars>
          <dgm:bulletEnabled val="1"/>
        </dgm:presLayoutVars>
      </dgm:prSet>
      <dgm:spPr/>
    </dgm:pt>
    <dgm:pt modelId="{03F26FED-645D-2647-93D4-0224F25780BD}" type="pres">
      <dgm:prSet presAssocID="{0C76061E-BB8D-2745-B076-73A385A7A3E1}" presName="FiveNodes_3" presStyleLbl="node1" presStyleIdx="2" presStyleCnt="5">
        <dgm:presLayoutVars>
          <dgm:bulletEnabled val="1"/>
        </dgm:presLayoutVars>
      </dgm:prSet>
      <dgm:spPr/>
    </dgm:pt>
    <dgm:pt modelId="{AE4A2082-E5A1-7C45-A537-D74B34FA16F3}" type="pres">
      <dgm:prSet presAssocID="{0C76061E-BB8D-2745-B076-73A385A7A3E1}" presName="FiveNodes_4" presStyleLbl="node1" presStyleIdx="3" presStyleCnt="5">
        <dgm:presLayoutVars>
          <dgm:bulletEnabled val="1"/>
        </dgm:presLayoutVars>
      </dgm:prSet>
      <dgm:spPr/>
    </dgm:pt>
    <dgm:pt modelId="{88C7C8DF-B322-8044-9FAC-E87A1FD7E64C}" type="pres">
      <dgm:prSet presAssocID="{0C76061E-BB8D-2745-B076-73A385A7A3E1}" presName="FiveNodes_5" presStyleLbl="node1" presStyleIdx="4" presStyleCnt="5">
        <dgm:presLayoutVars>
          <dgm:bulletEnabled val="1"/>
        </dgm:presLayoutVars>
      </dgm:prSet>
      <dgm:spPr/>
    </dgm:pt>
    <dgm:pt modelId="{AEA55315-C705-CA4F-97E2-AAD37DAD892B}" type="pres">
      <dgm:prSet presAssocID="{0C76061E-BB8D-2745-B076-73A385A7A3E1}" presName="FiveConn_1-2" presStyleLbl="fgAccFollowNode1" presStyleIdx="0" presStyleCnt="4">
        <dgm:presLayoutVars>
          <dgm:bulletEnabled val="1"/>
        </dgm:presLayoutVars>
      </dgm:prSet>
      <dgm:spPr/>
    </dgm:pt>
    <dgm:pt modelId="{16A1C4B5-E698-6A4C-956C-0C5E61844CD3}" type="pres">
      <dgm:prSet presAssocID="{0C76061E-BB8D-2745-B076-73A385A7A3E1}" presName="FiveConn_2-3" presStyleLbl="fgAccFollowNode1" presStyleIdx="1" presStyleCnt="4">
        <dgm:presLayoutVars>
          <dgm:bulletEnabled val="1"/>
        </dgm:presLayoutVars>
      </dgm:prSet>
      <dgm:spPr/>
    </dgm:pt>
    <dgm:pt modelId="{B5499FED-C6E1-7D42-A5C9-909221FBB394}" type="pres">
      <dgm:prSet presAssocID="{0C76061E-BB8D-2745-B076-73A385A7A3E1}" presName="FiveConn_3-4" presStyleLbl="fgAccFollowNode1" presStyleIdx="2" presStyleCnt="4">
        <dgm:presLayoutVars>
          <dgm:bulletEnabled val="1"/>
        </dgm:presLayoutVars>
      </dgm:prSet>
      <dgm:spPr/>
    </dgm:pt>
    <dgm:pt modelId="{83CA3667-88C6-3545-8EE1-8ACCA42A2789}" type="pres">
      <dgm:prSet presAssocID="{0C76061E-BB8D-2745-B076-73A385A7A3E1}" presName="FiveConn_4-5" presStyleLbl="fgAccFollowNode1" presStyleIdx="3" presStyleCnt="4">
        <dgm:presLayoutVars>
          <dgm:bulletEnabled val="1"/>
        </dgm:presLayoutVars>
      </dgm:prSet>
      <dgm:spPr/>
    </dgm:pt>
    <dgm:pt modelId="{9F445558-CD2E-F144-9F1F-8E404F6F9E3D}" type="pres">
      <dgm:prSet presAssocID="{0C76061E-BB8D-2745-B076-73A385A7A3E1}" presName="FiveNodes_1_text" presStyleLbl="node1" presStyleIdx="4" presStyleCnt="5">
        <dgm:presLayoutVars>
          <dgm:bulletEnabled val="1"/>
        </dgm:presLayoutVars>
      </dgm:prSet>
      <dgm:spPr/>
    </dgm:pt>
    <dgm:pt modelId="{4E78A8C7-8693-8344-9360-20973B80FB56}" type="pres">
      <dgm:prSet presAssocID="{0C76061E-BB8D-2745-B076-73A385A7A3E1}" presName="FiveNodes_2_text" presStyleLbl="node1" presStyleIdx="4" presStyleCnt="5">
        <dgm:presLayoutVars>
          <dgm:bulletEnabled val="1"/>
        </dgm:presLayoutVars>
      </dgm:prSet>
      <dgm:spPr/>
    </dgm:pt>
    <dgm:pt modelId="{B5659DA3-510A-1E40-A157-7DD8FA1772DE}" type="pres">
      <dgm:prSet presAssocID="{0C76061E-BB8D-2745-B076-73A385A7A3E1}" presName="FiveNodes_3_text" presStyleLbl="node1" presStyleIdx="4" presStyleCnt="5">
        <dgm:presLayoutVars>
          <dgm:bulletEnabled val="1"/>
        </dgm:presLayoutVars>
      </dgm:prSet>
      <dgm:spPr/>
    </dgm:pt>
    <dgm:pt modelId="{9D084CE7-A077-F74A-A892-82CB1BC6F01D}" type="pres">
      <dgm:prSet presAssocID="{0C76061E-BB8D-2745-B076-73A385A7A3E1}" presName="FiveNodes_4_text" presStyleLbl="node1" presStyleIdx="4" presStyleCnt="5">
        <dgm:presLayoutVars>
          <dgm:bulletEnabled val="1"/>
        </dgm:presLayoutVars>
      </dgm:prSet>
      <dgm:spPr/>
    </dgm:pt>
    <dgm:pt modelId="{7778C42D-3FCC-2B45-A6B9-F8F234593F4C}" type="pres">
      <dgm:prSet presAssocID="{0C76061E-BB8D-2745-B076-73A385A7A3E1}" presName="FiveNodes_5_text" presStyleLbl="node1" presStyleIdx="4" presStyleCnt="5">
        <dgm:presLayoutVars>
          <dgm:bulletEnabled val="1"/>
        </dgm:presLayoutVars>
      </dgm:prSet>
      <dgm:spPr/>
    </dgm:pt>
  </dgm:ptLst>
  <dgm:cxnLst>
    <dgm:cxn modelId="{79718A02-F275-0041-A42D-F880AA1608E4}" type="presOf" srcId="{CCF29686-8666-9341-94D1-160E7C18F9A8}" destId="{16A1C4B5-E698-6A4C-956C-0C5E61844CD3}" srcOrd="0" destOrd="0" presId="urn:microsoft.com/office/officeart/2005/8/layout/vProcess5"/>
    <dgm:cxn modelId="{9506B00C-B2E3-844A-98CF-5FB02F68857D}" type="presOf" srcId="{E7790ED2-6961-9B4C-80C0-C138368E525D}" destId="{9F445558-CD2E-F144-9F1F-8E404F6F9E3D}" srcOrd="1" destOrd="0" presId="urn:microsoft.com/office/officeart/2005/8/layout/vProcess5"/>
    <dgm:cxn modelId="{49EAF715-3B8A-6F47-9AAC-A05BC4B609AC}" type="presOf" srcId="{E7790ED2-6961-9B4C-80C0-C138368E525D}" destId="{588A293B-E06F-D141-9CC7-ED7FC28330C3}" srcOrd="0" destOrd="0" presId="urn:microsoft.com/office/officeart/2005/8/layout/vProcess5"/>
    <dgm:cxn modelId="{B0B6E718-2C99-C84B-A627-5FBF4F2D1C49}" type="presOf" srcId="{98A5D6DE-A255-BB4E-B3D8-AB0996C800C3}" destId="{47DDDDC1-D818-FC4E-83EC-BC2C541D83B0}" srcOrd="0" destOrd="0" presId="urn:microsoft.com/office/officeart/2005/8/layout/vProcess5"/>
    <dgm:cxn modelId="{86C96235-4AE4-254A-AF90-FCEDE755C58E}" type="presOf" srcId="{E1DE1BC0-636A-A04D-92A7-88C1124271B0}" destId="{AE4A2082-E5A1-7C45-A537-D74B34FA16F3}" srcOrd="0" destOrd="0" presId="urn:microsoft.com/office/officeart/2005/8/layout/vProcess5"/>
    <dgm:cxn modelId="{A1D41436-7533-5841-B71A-1281F155E77F}" type="presOf" srcId="{6B253706-98F1-CC4D-A2CD-82FF6ED59C67}" destId="{88C7C8DF-B322-8044-9FAC-E87A1FD7E64C}" srcOrd="0" destOrd="0" presId="urn:microsoft.com/office/officeart/2005/8/layout/vProcess5"/>
    <dgm:cxn modelId="{E3E0313F-21DE-B34D-B4BC-DC96FBF4DB8C}" type="presOf" srcId="{A7AAABC0-668B-FB41-A713-BF74F29F652E}" destId="{B5499FED-C6E1-7D42-A5C9-909221FBB394}" srcOrd="0" destOrd="0" presId="urn:microsoft.com/office/officeart/2005/8/layout/vProcess5"/>
    <dgm:cxn modelId="{48B06C3F-14FF-3744-8FDD-8A8255FD28E9}" type="presOf" srcId="{98A5D6DE-A255-BB4E-B3D8-AB0996C800C3}" destId="{4E78A8C7-8693-8344-9360-20973B80FB56}" srcOrd="1" destOrd="0" presId="urn:microsoft.com/office/officeart/2005/8/layout/vProcess5"/>
    <dgm:cxn modelId="{AD8E4845-F94B-C34B-90A7-35D6A1F1A61E}" type="presOf" srcId="{E1DE1BC0-636A-A04D-92A7-88C1124271B0}" destId="{9D084CE7-A077-F74A-A892-82CB1BC6F01D}" srcOrd="1" destOrd="0" presId="urn:microsoft.com/office/officeart/2005/8/layout/vProcess5"/>
    <dgm:cxn modelId="{A2313059-02A0-1849-A25A-34B49E6B105C}" srcId="{0C76061E-BB8D-2745-B076-73A385A7A3E1}" destId="{6B253706-98F1-CC4D-A2CD-82FF6ED59C67}" srcOrd="4" destOrd="0" parTransId="{86E12AA4-4501-DA42-BF1F-038EB663345F}" sibTransId="{6EDB4D7A-481E-7B43-A8B5-CD36C2F4FD27}"/>
    <dgm:cxn modelId="{B2D1E764-D6BF-5C47-A6DF-67AE8B04FAB6}" srcId="{0C76061E-BB8D-2745-B076-73A385A7A3E1}" destId="{535F4FAF-73E6-E244-AF49-62AF92E134AD}" srcOrd="6" destOrd="0" parTransId="{385491D3-6CC0-5C4B-9229-3D4F0948C6B3}" sibTransId="{2A4294F3-67FB-3F41-83F8-F9E18999018F}"/>
    <dgm:cxn modelId="{D5D0EA65-3D63-7147-8701-7E27DA292179}" srcId="{0C76061E-BB8D-2745-B076-73A385A7A3E1}" destId="{E7790ED2-6961-9B4C-80C0-C138368E525D}" srcOrd="0" destOrd="0" parTransId="{EE226488-CD7C-EF49-A1C0-454D5E2D660B}" sibTransId="{002E87B8-204E-ED40-9A52-1E6AC6724442}"/>
    <dgm:cxn modelId="{37FE0A88-D904-BF4B-A8D2-6B735BC88002}" type="presOf" srcId="{370C7678-4EB6-FA4A-98F0-774E9AD37663}" destId="{83CA3667-88C6-3545-8EE1-8ACCA42A2789}" srcOrd="0" destOrd="0" presId="urn:microsoft.com/office/officeart/2005/8/layout/vProcess5"/>
    <dgm:cxn modelId="{B4EE1E94-3BBE-1847-A05B-50C1E26E15D6}" type="presOf" srcId="{0C76061E-BB8D-2745-B076-73A385A7A3E1}" destId="{C1EB6504-53D7-F945-BCC0-D43ABDCA2A9A}" srcOrd="0" destOrd="0" presId="urn:microsoft.com/office/officeart/2005/8/layout/vProcess5"/>
    <dgm:cxn modelId="{99266B94-4443-5044-9AEC-C36F90F01B26}" type="presOf" srcId="{002E87B8-204E-ED40-9A52-1E6AC6724442}" destId="{AEA55315-C705-CA4F-97E2-AAD37DAD892B}" srcOrd="0" destOrd="0" presId="urn:microsoft.com/office/officeart/2005/8/layout/vProcess5"/>
    <dgm:cxn modelId="{CD18869B-BE79-A848-B94D-4F45FAAB414A}" srcId="{0C76061E-BB8D-2745-B076-73A385A7A3E1}" destId="{E1DE1BC0-636A-A04D-92A7-88C1124271B0}" srcOrd="3" destOrd="0" parTransId="{20156BF1-69AE-2640-B932-41687EDC11CB}" sibTransId="{370C7678-4EB6-FA4A-98F0-774E9AD37663}"/>
    <dgm:cxn modelId="{62953EB0-99F7-B140-832C-DEA5495417EC}" srcId="{0C76061E-BB8D-2745-B076-73A385A7A3E1}" destId="{98A5D6DE-A255-BB4E-B3D8-AB0996C800C3}" srcOrd="1" destOrd="0" parTransId="{AB6F7B80-679F-4E4A-AB52-802AA4A6FB82}" sibTransId="{CCF29686-8666-9341-94D1-160E7C18F9A8}"/>
    <dgm:cxn modelId="{B49810C5-FB75-A54A-8AC3-5DEF1FE8F401}" srcId="{0C76061E-BB8D-2745-B076-73A385A7A3E1}" destId="{74E734CB-84F3-494E-A465-FEEAF7487718}" srcOrd="2" destOrd="0" parTransId="{860E9EFF-7409-634B-B42E-67E7F5494D8A}" sibTransId="{A7AAABC0-668B-FB41-A713-BF74F29F652E}"/>
    <dgm:cxn modelId="{4F43ACCB-DEBB-444B-971A-BC433348E250}" type="presOf" srcId="{74E734CB-84F3-494E-A465-FEEAF7487718}" destId="{03F26FED-645D-2647-93D4-0224F25780BD}" srcOrd="0" destOrd="0" presId="urn:microsoft.com/office/officeart/2005/8/layout/vProcess5"/>
    <dgm:cxn modelId="{3DC6C1CE-7D16-2146-B9D1-E5D5A5CFCC2B}" type="presOf" srcId="{74E734CB-84F3-494E-A465-FEEAF7487718}" destId="{B5659DA3-510A-1E40-A157-7DD8FA1772DE}" srcOrd="1" destOrd="0" presId="urn:microsoft.com/office/officeart/2005/8/layout/vProcess5"/>
    <dgm:cxn modelId="{96CFF9DD-F2D4-7F48-99A7-7BB5718C9FC6}" srcId="{0C76061E-BB8D-2745-B076-73A385A7A3E1}" destId="{91F58CF7-9B1D-8D4A-BFEC-E4C179C3A53C}" srcOrd="5" destOrd="0" parTransId="{6E20D193-441E-D443-A471-26FF78161559}" sibTransId="{794E0B38-5644-6042-B8A8-0A2ED75B1FD4}"/>
    <dgm:cxn modelId="{2BA513F5-832A-B94B-91D8-8884F2F8BB0B}" type="presOf" srcId="{6B253706-98F1-CC4D-A2CD-82FF6ED59C67}" destId="{7778C42D-3FCC-2B45-A6B9-F8F234593F4C}" srcOrd="1" destOrd="0" presId="urn:microsoft.com/office/officeart/2005/8/layout/vProcess5"/>
    <dgm:cxn modelId="{FA24F1F3-8761-3C4C-8CA9-0A0FF4A08178}" type="presParOf" srcId="{C1EB6504-53D7-F945-BCC0-D43ABDCA2A9A}" destId="{B05079E0-28C8-C74F-BA90-E8AE85D15DB6}" srcOrd="0" destOrd="0" presId="urn:microsoft.com/office/officeart/2005/8/layout/vProcess5"/>
    <dgm:cxn modelId="{DB152BE4-663F-194F-A03F-30AC0B17D395}" type="presParOf" srcId="{C1EB6504-53D7-F945-BCC0-D43ABDCA2A9A}" destId="{588A293B-E06F-D141-9CC7-ED7FC28330C3}" srcOrd="1" destOrd="0" presId="urn:microsoft.com/office/officeart/2005/8/layout/vProcess5"/>
    <dgm:cxn modelId="{4FC11320-C74F-0643-98C3-DE9FF116B30D}" type="presParOf" srcId="{C1EB6504-53D7-F945-BCC0-D43ABDCA2A9A}" destId="{47DDDDC1-D818-FC4E-83EC-BC2C541D83B0}" srcOrd="2" destOrd="0" presId="urn:microsoft.com/office/officeart/2005/8/layout/vProcess5"/>
    <dgm:cxn modelId="{8EE49994-B7FF-074E-98E7-CF3D572A614D}" type="presParOf" srcId="{C1EB6504-53D7-F945-BCC0-D43ABDCA2A9A}" destId="{03F26FED-645D-2647-93D4-0224F25780BD}" srcOrd="3" destOrd="0" presId="urn:microsoft.com/office/officeart/2005/8/layout/vProcess5"/>
    <dgm:cxn modelId="{FD6DE46A-8012-304B-9FDD-FC8F57B17674}" type="presParOf" srcId="{C1EB6504-53D7-F945-BCC0-D43ABDCA2A9A}" destId="{AE4A2082-E5A1-7C45-A537-D74B34FA16F3}" srcOrd="4" destOrd="0" presId="urn:microsoft.com/office/officeart/2005/8/layout/vProcess5"/>
    <dgm:cxn modelId="{CF21E81B-D6F3-8347-BCA6-3DACF645B711}" type="presParOf" srcId="{C1EB6504-53D7-F945-BCC0-D43ABDCA2A9A}" destId="{88C7C8DF-B322-8044-9FAC-E87A1FD7E64C}" srcOrd="5" destOrd="0" presId="urn:microsoft.com/office/officeart/2005/8/layout/vProcess5"/>
    <dgm:cxn modelId="{FDE75712-978B-7D48-815D-9FE2FF55A094}" type="presParOf" srcId="{C1EB6504-53D7-F945-BCC0-D43ABDCA2A9A}" destId="{AEA55315-C705-CA4F-97E2-AAD37DAD892B}" srcOrd="6" destOrd="0" presId="urn:microsoft.com/office/officeart/2005/8/layout/vProcess5"/>
    <dgm:cxn modelId="{3D80B383-FBB7-F64B-9E0F-10807A5A9077}" type="presParOf" srcId="{C1EB6504-53D7-F945-BCC0-D43ABDCA2A9A}" destId="{16A1C4B5-E698-6A4C-956C-0C5E61844CD3}" srcOrd="7" destOrd="0" presId="urn:microsoft.com/office/officeart/2005/8/layout/vProcess5"/>
    <dgm:cxn modelId="{EC99DCB4-6550-F244-A22A-F49C03DDAA01}" type="presParOf" srcId="{C1EB6504-53D7-F945-BCC0-D43ABDCA2A9A}" destId="{B5499FED-C6E1-7D42-A5C9-909221FBB394}" srcOrd="8" destOrd="0" presId="urn:microsoft.com/office/officeart/2005/8/layout/vProcess5"/>
    <dgm:cxn modelId="{06CCDC48-2538-924D-81CA-3512B851AC36}" type="presParOf" srcId="{C1EB6504-53D7-F945-BCC0-D43ABDCA2A9A}" destId="{83CA3667-88C6-3545-8EE1-8ACCA42A2789}" srcOrd="9" destOrd="0" presId="urn:microsoft.com/office/officeart/2005/8/layout/vProcess5"/>
    <dgm:cxn modelId="{5B3D08DC-1114-2549-863E-02E4882C2E02}" type="presParOf" srcId="{C1EB6504-53D7-F945-BCC0-D43ABDCA2A9A}" destId="{9F445558-CD2E-F144-9F1F-8E404F6F9E3D}" srcOrd="10" destOrd="0" presId="urn:microsoft.com/office/officeart/2005/8/layout/vProcess5"/>
    <dgm:cxn modelId="{BBD05FBC-D151-9B42-B742-A883116A0DD4}" type="presParOf" srcId="{C1EB6504-53D7-F945-BCC0-D43ABDCA2A9A}" destId="{4E78A8C7-8693-8344-9360-20973B80FB56}" srcOrd="11" destOrd="0" presId="urn:microsoft.com/office/officeart/2005/8/layout/vProcess5"/>
    <dgm:cxn modelId="{CB7AF3BD-42E0-4247-9FDD-79CDCFE89D51}" type="presParOf" srcId="{C1EB6504-53D7-F945-BCC0-D43ABDCA2A9A}" destId="{B5659DA3-510A-1E40-A157-7DD8FA1772DE}" srcOrd="12" destOrd="0" presId="urn:microsoft.com/office/officeart/2005/8/layout/vProcess5"/>
    <dgm:cxn modelId="{F40F4183-11F5-C342-9798-BC0495AF9130}" type="presParOf" srcId="{C1EB6504-53D7-F945-BCC0-D43ABDCA2A9A}" destId="{9D084CE7-A077-F74A-A892-82CB1BC6F01D}" srcOrd="13" destOrd="0" presId="urn:microsoft.com/office/officeart/2005/8/layout/vProcess5"/>
    <dgm:cxn modelId="{21FF438E-4FE7-3B40-AAD5-3D2AACB5E278}" type="presParOf" srcId="{C1EB6504-53D7-F945-BCC0-D43ABDCA2A9A}" destId="{7778C42D-3FCC-2B45-A6B9-F8F234593F4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2C6232-DB62-B649-B7D7-A4A86856222B}"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EA7E0646-554C-E24A-8228-654F3B53B239}">
      <dgm:prSet/>
      <dgm:spPr/>
      <dgm:t>
        <a:bodyPr/>
        <a:lstStyle/>
        <a:p>
          <a:r>
            <a:rPr lang="en-US"/>
            <a:t>(1) </a:t>
          </a:r>
          <a:r>
            <a:rPr lang="en-US" b="1" i="1"/>
            <a:t>pricing</a:t>
          </a:r>
          <a:r>
            <a:rPr lang="en-US"/>
            <a:t> (quantitative but subjective valuation); </a:t>
          </a:r>
        </a:p>
      </dgm:t>
    </dgm:pt>
    <dgm:pt modelId="{7D92DF52-A7E7-8249-B435-63CF80D81ED4}" type="parTrans" cxnId="{2ED8AA86-4B2B-4249-A07B-DCF1F889CE80}">
      <dgm:prSet/>
      <dgm:spPr/>
      <dgm:t>
        <a:bodyPr/>
        <a:lstStyle/>
        <a:p>
          <a:endParaRPr lang="en-US"/>
        </a:p>
      </dgm:t>
    </dgm:pt>
    <dgm:pt modelId="{E02291F6-D237-A347-A649-3AC5A46DA587}" type="sibTrans" cxnId="{2ED8AA86-4B2B-4249-A07B-DCF1F889CE80}">
      <dgm:prSet/>
      <dgm:spPr/>
      <dgm:t>
        <a:bodyPr/>
        <a:lstStyle/>
        <a:p>
          <a:endParaRPr lang="en-US"/>
        </a:p>
      </dgm:t>
    </dgm:pt>
    <dgm:pt modelId="{1D0F7DF4-FB34-3E41-8597-BB5015315D90}">
      <dgm:prSet/>
      <dgm:spPr/>
      <dgm:t>
        <a:bodyPr/>
        <a:lstStyle/>
        <a:p>
          <a:r>
            <a:rPr lang="en-US"/>
            <a:t>(2) </a:t>
          </a:r>
          <a:r>
            <a:rPr lang="en-US" b="1"/>
            <a:t>taboos</a:t>
          </a:r>
          <a:r>
            <a:rPr lang="en-US"/>
            <a:t> (embrace of paradox);</a:t>
          </a:r>
        </a:p>
      </dgm:t>
    </dgm:pt>
    <dgm:pt modelId="{3EFC9334-C5DE-B948-B2DE-0052C4CED747}" type="parTrans" cxnId="{B1CFDCFB-0A89-354E-8BC0-E0A5751C73EF}">
      <dgm:prSet/>
      <dgm:spPr/>
      <dgm:t>
        <a:bodyPr/>
        <a:lstStyle/>
        <a:p>
          <a:endParaRPr lang="en-US"/>
        </a:p>
      </dgm:t>
    </dgm:pt>
    <dgm:pt modelId="{E42EB430-5D08-3444-882F-0A2003E6EA8C}" type="sibTrans" cxnId="{B1CFDCFB-0A89-354E-8BC0-E0A5751C73EF}">
      <dgm:prSet/>
      <dgm:spPr/>
      <dgm:t>
        <a:bodyPr/>
        <a:lstStyle/>
        <a:p>
          <a:endParaRPr lang="en-US"/>
        </a:p>
      </dgm:t>
    </dgm:pt>
    <dgm:pt modelId="{5B4E9695-5DF4-7347-9378-A2DCAE5FC488}">
      <dgm:prSet/>
      <dgm:spPr/>
      <dgm:t>
        <a:bodyPr/>
        <a:lstStyle/>
        <a:p>
          <a:r>
            <a:rPr lang="en-US"/>
            <a:t>(3) </a:t>
          </a:r>
          <a:r>
            <a:rPr lang="en-US" b="1" i="1"/>
            <a:t>animal husbandry </a:t>
          </a:r>
          <a:r>
            <a:rPr lang="en-US"/>
            <a:t>(society as a system of productive forces that must be farmed to its greatest effect);</a:t>
          </a:r>
        </a:p>
      </dgm:t>
    </dgm:pt>
    <dgm:pt modelId="{EAAD946B-00EC-7D43-8D9E-B341D9E3113B}" type="parTrans" cxnId="{A307C1F5-8B83-754E-BE8C-35723492878C}">
      <dgm:prSet/>
      <dgm:spPr/>
      <dgm:t>
        <a:bodyPr/>
        <a:lstStyle/>
        <a:p>
          <a:endParaRPr lang="en-US"/>
        </a:p>
      </dgm:t>
    </dgm:pt>
    <dgm:pt modelId="{29273AA1-3588-EB42-AA85-7E6D1CD7B34F}" type="sibTrans" cxnId="{A307C1F5-8B83-754E-BE8C-35723492878C}">
      <dgm:prSet/>
      <dgm:spPr/>
      <dgm:t>
        <a:bodyPr/>
        <a:lstStyle/>
        <a:p>
          <a:endParaRPr lang="en-US"/>
        </a:p>
      </dgm:t>
    </dgm:pt>
    <dgm:pt modelId="{0F59335C-AC37-C14D-83B1-995978172343}">
      <dgm:prSet/>
      <dgm:spPr/>
      <dgm:t>
        <a:bodyPr/>
        <a:lstStyle/>
        <a:p>
          <a:r>
            <a:rPr lang="en-US"/>
            <a:t>(4) </a:t>
          </a:r>
          <a:r>
            <a:rPr lang="en-US" b="1" i="1"/>
            <a:t>Autopoiesis</a:t>
          </a:r>
          <a:r>
            <a:rPr lang="en-US"/>
            <a:t> (collective ideal, a Luhmannesque system integrating individuals with process and collectivities as a function of shifting normative baselines);</a:t>
          </a:r>
        </a:p>
      </dgm:t>
    </dgm:pt>
    <dgm:pt modelId="{927F03A4-28F6-E246-B10F-C37F34A805C8}" type="parTrans" cxnId="{6F58A768-6B81-704F-934E-6494F9197FB9}">
      <dgm:prSet/>
      <dgm:spPr/>
      <dgm:t>
        <a:bodyPr/>
        <a:lstStyle/>
        <a:p>
          <a:endParaRPr lang="en-US"/>
        </a:p>
      </dgm:t>
    </dgm:pt>
    <dgm:pt modelId="{C79EF3F1-F5EF-BD44-976C-7052F4B9E0A2}" type="sibTrans" cxnId="{6F58A768-6B81-704F-934E-6494F9197FB9}">
      <dgm:prSet/>
      <dgm:spPr/>
      <dgm:t>
        <a:bodyPr/>
        <a:lstStyle/>
        <a:p>
          <a:endParaRPr lang="en-US"/>
        </a:p>
      </dgm:t>
    </dgm:pt>
    <dgm:pt modelId="{639CFBDB-9261-FC4C-8E7A-08EE68FC6764}">
      <dgm:prSet/>
      <dgm:spPr/>
      <dgm:t>
        <a:bodyPr/>
        <a:lstStyle/>
        <a:p>
          <a:r>
            <a:rPr lang="en-US"/>
            <a:t>(5) </a:t>
          </a:r>
          <a:r>
            <a:rPr lang="en-US" b="1" i="1"/>
            <a:t>Post-Humanity</a:t>
          </a:r>
          <a:r>
            <a:rPr lang="en-US"/>
            <a:t> (sustainability or human de-centering model; bio-diversity and zero impact is given prominence</a:t>
          </a:r>
        </a:p>
      </dgm:t>
    </dgm:pt>
    <dgm:pt modelId="{B257DF72-413D-3F45-B95D-E5E03B57397F}" type="parTrans" cxnId="{29F129A4-5EAF-F142-9355-E34652ABD04E}">
      <dgm:prSet/>
      <dgm:spPr/>
      <dgm:t>
        <a:bodyPr/>
        <a:lstStyle/>
        <a:p>
          <a:endParaRPr lang="en-US"/>
        </a:p>
      </dgm:t>
    </dgm:pt>
    <dgm:pt modelId="{033DF2BA-184D-0040-AEC4-6B91F1FBAC3B}" type="sibTrans" cxnId="{29F129A4-5EAF-F142-9355-E34652ABD04E}">
      <dgm:prSet/>
      <dgm:spPr/>
      <dgm:t>
        <a:bodyPr/>
        <a:lstStyle/>
        <a:p>
          <a:endParaRPr lang="en-US"/>
        </a:p>
      </dgm:t>
    </dgm:pt>
    <dgm:pt modelId="{FEA0C6DA-8BEC-454E-BB73-F3E3F5E75154}">
      <dgm:prSet/>
      <dgm:spPr/>
      <dgm:t>
        <a:bodyPr/>
        <a:lstStyle/>
        <a:p>
          <a:r>
            <a:rPr lang="en-US"/>
            <a:t>(6) </a:t>
          </a:r>
          <a:r>
            <a:rPr lang="en-US" b="1" i="1"/>
            <a:t>Discrimination or privileging</a:t>
          </a:r>
          <a:r>
            <a:rPr lang="en-US"/>
            <a:t> model (based on a complex of distinguishable characteristics that are privileged and for the enhancement of which societal forces are directed)</a:t>
          </a:r>
        </a:p>
      </dgm:t>
    </dgm:pt>
    <dgm:pt modelId="{72800F3B-BE74-0346-85B8-A056DC873F72}" type="parTrans" cxnId="{6D3747EA-70EF-274E-966D-A5B9B74A3936}">
      <dgm:prSet/>
      <dgm:spPr/>
      <dgm:t>
        <a:bodyPr/>
        <a:lstStyle/>
        <a:p>
          <a:endParaRPr lang="en-US"/>
        </a:p>
      </dgm:t>
    </dgm:pt>
    <dgm:pt modelId="{16F7E34C-0429-E240-9157-CB5EFC07A172}" type="sibTrans" cxnId="{6D3747EA-70EF-274E-966D-A5B9B74A3936}">
      <dgm:prSet/>
      <dgm:spPr/>
      <dgm:t>
        <a:bodyPr/>
        <a:lstStyle/>
        <a:p>
          <a:endParaRPr lang="en-US"/>
        </a:p>
      </dgm:t>
    </dgm:pt>
    <dgm:pt modelId="{30919045-78E4-F641-B088-8ADAF6AB37C2}" type="pres">
      <dgm:prSet presAssocID="{8F2C6232-DB62-B649-B7D7-A4A86856222B}" presName="linear" presStyleCnt="0">
        <dgm:presLayoutVars>
          <dgm:animLvl val="lvl"/>
          <dgm:resizeHandles val="exact"/>
        </dgm:presLayoutVars>
      </dgm:prSet>
      <dgm:spPr/>
    </dgm:pt>
    <dgm:pt modelId="{64383F52-63C7-4C49-A169-5A11E242CF99}" type="pres">
      <dgm:prSet presAssocID="{EA7E0646-554C-E24A-8228-654F3B53B239}" presName="parentText" presStyleLbl="node1" presStyleIdx="0" presStyleCnt="6">
        <dgm:presLayoutVars>
          <dgm:chMax val="0"/>
          <dgm:bulletEnabled val="1"/>
        </dgm:presLayoutVars>
      </dgm:prSet>
      <dgm:spPr/>
    </dgm:pt>
    <dgm:pt modelId="{63464AE1-8556-1249-86D2-C01C4A307222}" type="pres">
      <dgm:prSet presAssocID="{E02291F6-D237-A347-A649-3AC5A46DA587}" presName="spacer" presStyleCnt="0"/>
      <dgm:spPr/>
    </dgm:pt>
    <dgm:pt modelId="{D9007F9C-14B5-8443-A856-D01C4797F344}" type="pres">
      <dgm:prSet presAssocID="{1D0F7DF4-FB34-3E41-8597-BB5015315D90}" presName="parentText" presStyleLbl="node1" presStyleIdx="1" presStyleCnt="6">
        <dgm:presLayoutVars>
          <dgm:chMax val="0"/>
          <dgm:bulletEnabled val="1"/>
        </dgm:presLayoutVars>
      </dgm:prSet>
      <dgm:spPr/>
    </dgm:pt>
    <dgm:pt modelId="{61659C35-4857-D440-A82D-0546A88DE268}" type="pres">
      <dgm:prSet presAssocID="{E42EB430-5D08-3444-882F-0A2003E6EA8C}" presName="spacer" presStyleCnt="0"/>
      <dgm:spPr/>
    </dgm:pt>
    <dgm:pt modelId="{8DC9B05A-EDD1-7F49-B701-0C4AB84E1BED}" type="pres">
      <dgm:prSet presAssocID="{5B4E9695-5DF4-7347-9378-A2DCAE5FC488}" presName="parentText" presStyleLbl="node1" presStyleIdx="2" presStyleCnt="6">
        <dgm:presLayoutVars>
          <dgm:chMax val="0"/>
          <dgm:bulletEnabled val="1"/>
        </dgm:presLayoutVars>
      </dgm:prSet>
      <dgm:spPr/>
    </dgm:pt>
    <dgm:pt modelId="{51B37DF0-0159-3742-B84F-EB866B10B68A}" type="pres">
      <dgm:prSet presAssocID="{29273AA1-3588-EB42-AA85-7E6D1CD7B34F}" presName="spacer" presStyleCnt="0"/>
      <dgm:spPr/>
    </dgm:pt>
    <dgm:pt modelId="{5F28945C-6BC3-C34E-878C-2DC73E584647}" type="pres">
      <dgm:prSet presAssocID="{0F59335C-AC37-C14D-83B1-995978172343}" presName="parentText" presStyleLbl="node1" presStyleIdx="3" presStyleCnt="6">
        <dgm:presLayoutVars>
          <dgm:chMax val="0"/>
          <dgm:bulletEnabled val="1"/>
        </dgm:presLayoutVars>
      </dgm:prSet>
      <dgm:spPr/>
    </dgm:pt>
    <dgm:pt modelId="{FB363DD8-5DB9-E04E-A84E-9CE9FA910B92}" type="pres">
      <dgm:prSet presAssocID="{C79EF3F1-F5EF-BD44-976C-7052F4B9E0A2}" presName="spacer" presStyleCnt="0"/>
      <dgm:spPr/>
    </dgm:pt>
    <dgm:pt modelId="{D054ABFB-3256-5349-8085-744B462FB8C4}" type="pres">
      <dgm:prSet presAssocID="{639CFBDB-9261-FC4C-8E7A-08EE68FC6764}" presName="parentText" presStyleLbl="node1" presStyleIdx="4" presStyleCnt="6">
        <dgm:presLayoutVars>
          <dgm:chMax val="0"/>
          <dgm:bulletEnabled val="1"/>
        </dgm:presLayoutVars>
      </dgm:prSet>
      <dgm:spPr/>
    </dgm:pt>
    <dgm:pt modelId="{74621946-447C-C54D-B759-63BF1B20EF95}" type="pres">
      <dgm:prSet presAssocID="{033DF2BA-184D-0040-AEC4-6B91F1FBAC3B}" presName="spacer" presStyleCnt="0"/>
      <dgm:spPr/>
    </dgm:pt>
    <dgm:pt modelId="{0B176AF6-3CEC-E440-9ED2-A496B04B2E9B}" type="pres">
      <dgm:prSet presAssocID="{FEA0C6DA-8BEC-454E-BB73-F3E3F5E75154}" presName="parentText" presStyleLbl="node1" presStyleIdx="5" presStyleCnt="6">
        <dgm:presLayoutVars>
          <dgm:chMax val="0"/>
          <dgm:bulletEnabled val="1"/>
        </dgm:presLayoutVars>
      </dgm:prSet>
      <dgm:spPr/>
    </dgm:pt>
  </dgm:ptLst>
  <dgm:cxnLst>
    <dgm:cxn modelId="{26198600-B201-BD42-B97B-3118452A9EE3}" type="presOf" srcId="{1D0F7DF4-FB34-3E41-8597-BB5015315D90}" destId="{D9007F9C-14B5-8443-A856-D01C4797F344}" srcOrd="0" destOrd="0" presId="urn:microsoft.com/office/officeart/2005/8/layout/vList2"/>
    <dgm:cxn modelId="{8D99D542-D45C-1442-94D6-6BD90908C69B}" type="presOf" srcId="{8F2C6232-DB62-B649-B7D7-A4A86856222B}" destId="{30919045-78E4-F641-B088-8ADAF6AB37C2}" srcOrd="0" destOrd="0" presId="urn:microsoft.com/office/officeart/2005/8/layout/vList2"/>
    <dgm:cxn modelId="{6F58A768-6B81-704F-934E-6494F9197FB9}" srcId="{8F2C6232-DB62-B649-B7D7-A4A86856222B}" destId="{0F59335C-AC37-C14D-83B1-995978172343}" srcOrd="3" destOrd="0" parTransId="{927F03A4-28F6-E246-B10F-C37F34A805C8}" sibTransId="{C79EF3F1-F5EF-BD44-976C-7052F4B9E0A2}"/>
    <dgm:cxn modelId="{2ED8AA86-4B2B-4249-A07B-DCF1F889CE80}" srcId="{8F2C6232-DB62-B649-B7D7-A4A86856222B}" destId="{EA7E0646-554C-E24A-8228-654F3B53B239}" srcOrd="0" destOrd="0" parTransId="{7D92DF52-A7E7-8249-B435-63CF80D81ED4}" sibTransId="{E02291F6-D237-A347-A649-3AC5A46DA587}"/>
    <dgm:cxn modelId="{9AF1DE88-115B-9146-A2D9-829E77F3FE0F}" type="presOf" srcId="{5B4E9695-5DF4-7347-9378-A2DCAE5FC488}" destId="{8DC9B05A-EDD1-7F49-B701-0C4AB84E1BED}" srcOrd="0" destOrd="0" presId="urn:microsoft.com/office/officeart/2005/8/layout/vList2"/>
    <dgm:cxn modelId="{0198978E-7258-E243-9958-87D3EEAA6C0A}" type="presOf" srcId="{639CFBDB-9261-FC4C-8E7A-08EE68FC6764}" destId="{D054ABFB-3256-5349-8085-744B462FB8C4}" srcOrd="0" destOrd="0" presId="urn:microsoft.com/office/officeart/2005/8/layout/vList2"/>
    <dgm:cxn modelId="{29F129A4-5EAF-F142-9355-E34652ABD04E}" srcId="{8F2C6232-DB62-B649-B7D7-A4A86856222B}" destId="{639CFBDB-9261-FC4C-8E7A-08EE68FC6764}" srcOrd="4" destOrd="0" parTransId="{B257DF72-413D-3F45-B95D-E5E03B57397F}" sibTransId="{033DF2BA-184D-0040-AEC4-6B91F1FBAC3B}"/>
    <dgm:cxn modelId="{4C9830AE-C18A-E74E-8213-C87E11C49155}" type="presOf" srcId="{0F59335C-AC37-C14D-83B1-995978172343}" destId="{5F28945C-6BC3-C34E-878C-2DC73E584647}" srcOrd="0" destOrd="0" presId="urn:microsoft.com/office/officeart/2005/8/layout/vList2"/>
    <dgm:cxn modelId="{30BEFBDF-2E33-8E4A-8BDA-B71BB34220EC}" type="presOf" srcId="{EA7E0646-554C-E24A-8228-654F3B53B239}" destId="{64383F52-63C7-4C49-A169-5A11E242CF99}" srcOrd="0" destOrd="0" presId="urn:microsoft.com/office/officeart/2005/8/layout/vList2"/>
    <dgm:cxn modelId="{6D3747EA-70EF-274E-966D-A5B9B74A3936}" srcId="{8F2C6232-DB62-B649-B7D7-A4A86856222B}" destId="{FEA0C6DA-8BEC-454E-BB73-F3E3F5E75154}" srcOrd="5" destOrd="0" parTransId="{72800F3B-BE74-0346-85B8-A056DC873F72}" sibTransId="{16F7E34C-0429-E240-9157-CB5EFC07A172}"/>
    <dgm:cxn modelId="{8E7FEFED-B4E6-9C4E-9E35-176AB9086980}" type="presOf" srcId="{FEA0C6DA-8BEC-454E-BB73-F3E3F5E75154}" destId="{0B176AF6-3CEC-E440-9ED2-A496B04B2E9B}" srcOrd="0" destOrd="0" presId="urn:microsoft.com/office/officeart/2005/8/layout/vList2"/>
    <dgm:cxn modelId="{A307C1F5-8B83-754E-BE8C-35723492878C}" srcId="{8F2C6232-DB62-B649-B7D7-A4A86856222B}" destId="{5B4E9695-5DF4-7347-9378-A2DCAE5FC488}" srcOrd="2" destOrd="0" parTransId="{EAAD946B-00EC-7D43-8D9E-B341D9E3113B}" sibTransId="{29273AA1-3588-EB42-AA85-7E6D1CD7B34F}"/>
    <dgm:cxn modelId="{B1CFDCFB-0A89-354E-8BC0-E0A5751C73EF}" srcId="{8F2C6232-DB62-B649-B7D7-A4A86856222B}" destId="{1D0F7DF4-FB34-3E41-8597-BB5015315D90}" srcOrd="1" destOrd="0" parTransId="{3EFC9334-C5DE-B948-B2DE-0052C4CED747}" sibTransId="{E42EB430-5D08-3444-882F-0A2003E6EA8C}"/>
    <dgm:cxn modelId="{184E6D5A-5709-1C40-AD25-DF2AF7F927E9}" type="presParOf" srcId="{30919045-78E4-F641-B088-8ADAF6AB37C2}" destId="{64383F52-63C7-4C49-A169-5A11E242CF99}" srcOrd="0" destOrd="0" presId="urn:microsoft.com/office/officeart/2005/8/layout/vList2"/>
    <dgm:cxn modelId="{7859184F-27A7-8C4C-9DDD-AB3EE9BC154B}" type="presParOf" srcId="{30919045-78E4-F641-B088-8ADAF6AB37C2}" destId="{63464AE1-8556-1249-86D2-C01C4A307222}" srcOrd="1" destOrd="0" presId="urn:microsoft.com/office/officeart/2005/8/layout/vList2"/>
    <dgm:cxn modelId="{687BC486-3E18-294C-B5C7-8DE46C89507E}" type="presParOf" srcId="{30919045-78E4-F641-B088-8ADAF6AB37C2}" destId="{D9007F9C-14B5-8443-A856-D01C4797F344}" srcOrd="2" destOrd="0" presId="urn:microsoft.com/office/officeart/2005/8/layout/vList2"/>
    <dgm:cxn modelId="{989CFBA9-26C6-4643-87DE-424672E47EBA}" type="presParOf" srcId="{30919045-78E4-F641-B088-8ADAF6AB37C2}" destId="{61659C35-4857-D440-A82D-0546A88DE268}" srcOrd="3" destOrd="0" presId="urn:microsoft.com/office/officeart/2005/8/layout/vList2"/>
    <dgm:cxn modelId="{1D756478-990C-4547-9C89-9534D27C50B9}" type="presParOf" srcId="{30919045-78E4-F641-B088-8ADAF6AB37C2}" destId="{8DC9B05A-EDD1-7F49-B701-0C4AB84E1BED}" srcOrd="4" destOrd="0" presId="urn:microsoft.com/office/officeart/2005/8/layout/vList2"/>
    <dgm:cxn modelId="{A881B501-F5FD-314C-BF0C-1ED7582F9E8D}" type="presParOf" srcId="{30919045-78E4-F641-B088-8ADAF6AB37C2}" destId="{51B37DF0-0159-3742-B84F-EB866B10B68A}" srcOrd="5" destOrd="0" presId="urn:microsoft.com/office/officeart/2005/8/layout/vList2"/>
    <dgm:cxn modelId="{6E5769CE-B13B-D94B-81D3-18143ABE59AD}" type="presParOf" srcId="{30919045-78E4-F641-B088-8ADAF6AB37C2}" destId="{5F28945C-6BC3-C34E-878C-2DC73E584647}" srcOrd="6" destOrd="0" presId="urn:microsoft.com/office/officeart/2005/8/layout/vList2"/>
    <dgm:cxn modelId="{83039286-5568-8D44-AB11-0DBDDC8CAD4C}" type="presParOf" srcId="{30919045-78E4-F641-B088-8ADAF6AB37C2}" destId="{FB363DD8-5DB9-E04E-A84E-9CE9FA910B92}" srcOrd="7" destOrd="0" presId="urn:microsoft.com/office/officeart/2005/8/layout/vList2"/>
    <dgm:cxn modelId="{3FBAD1B4-E50D-3644-9E50-743DE4FBDC9A}" type="presParOf" srcId="{30919045-78E4-F641-B088-8ADAF6AB37C2}" destId="{D054ABFB-3256-5349-8085-744B462FB8C4}" srcOrd="8" destOrd="0" presId="urn:microsoft.com/office/officeart/2005/8/layout/vList2"/>
    <dgm:cxn modelId="{5A19EEF1-7185-3B49-86B7-C66986BF0B23}" type="presParOf" srcId="{30919045-78E4-F641-B088-8ADAF6AB37C2}" destId="{74621946-447C-C54D-B759-63BF1B20EF95}" srcOrd="9" destOrd="0" presId="urn:microsoft.com/office/officeart/2005/8/layout/vList2"/>
    <dgm:cxn modelId="{97BD1B8E-74B8-624F-B63D-6C6239AED738}" type="presParOf" srcId="{30919045-78E4-F641-B088-8ADAF6AB37C2}" destId="{0B176AF6-3CEC-E440-9ED2-A496B04B2E9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6EDB1-F72C-9641-97F5-21AF192F5DA6}">
      <dsp:nvSpPr>
        <dsp:cNvPr id="0" name=""/>
        <dsp:cNvSpPr/>
      </dsp:nvSpPr>
      <dsp:spPr>
        <a:xfrm>
          <a:off x="0" y="2124"/>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69CAC-E970-E647-8DFD-88B8BB4B6C7C}">
      <dsp:nvSpPr>
        <dsp:cNvPr id="0" name=""/>
        <dsp:cNvSpPr/>
      </dsp:nvSpPr>
      <dsp:spPr>
        <a:xfrm>
          <a:off x="0" y="2124"/>
          <a:ext cx="572148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At a meeting with NGOs, the exporters of condoms and surgical equipment hears the stories just related.  Concerned, the distribution company and the manufacturer engage in human rights due diligence and discover that their products have been deliberately used to further war strategies and cultural practices that, at least in their respective home states, are considered human rights harms.  </a:t>
          </a:r>
        </a:p>
      </dsp:txBody>
      <dsp:txXfrm>
        <a:off x="0" y="2124"/>
        <a:ext cx="5721484" cy="1449029"/>
      </dsp:txXfrm>
    </dsp:sp>
    <dsp:sp modelId="{F8625210-71B6-6843-BF8B-D52828CDA5E0}">
      <dsp:nvSpPr>
        <dsp:cNvPr id="0" name=""/>
        <dsp:cNvSpPr/>
      </dsp:nvSpPr>
      <dsp:spPr>
        <a:xfrm>
          <a:off x="0" y="1451154"/>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45221-C400-BF4F-87EA-23137C95EE4C}">
      <dsp:nvSpPr>
        <dsp:cNvPr id="0" name=""/>
        <dsp:cNvSpPr/>
      </dsp:nvSpPr>
      <dsp:spPr>
        <a:xfrm>
          <a:off x="0" y="1451154"/>
          <a:ext cx="572148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They decide to pull out of that market and refuse to  knowingly permit the sale or distribution of their products.</a:t>
          </a:r>
        </a:p>
      </dsp:txBody>
      <dsp:txXfrm>
        <a:off x="0" y="1451154"/>
        <a:ext cx="5721484" cy="1449029"/>
      </dsp:txXfrm>
    </dsp:sp>
    <dsp:sp modelId="{7B3E9E20-4D07-9041-802B-4F364E6DEE5D}">
      <dsp:nvSpPr>
        <dsp:cNvPr id="0" name=""/>
        <dsp:cNvSpPr/>
      </dsp:nvSpPr>
      <dsp:spPr>
        <a:xfrm>
          <a:off x="0" y="2900183"/>
          <a:ext cx="5721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18063-EAFB-D844-BC83-DC717E82C780}">
      <dsp:nvSpPr>
        <dsp:cNvPr id="0" name=""/>
        <dsp:cNvSpPr/>
      </dsp:nvSpPr>
      <dsp:spPr>
        <a:xfrm>
          <a:off x="0" y="2900183"/>
          <a:ext cx="5721484"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On the one hand that action will put pressure on the state to change their practices, but on the other hand the practices will continue.</a:t>
          </a:r>
        </a:p>
      </dsp:txBody>
      <dsp:txXfrm>
        <a:off x="0" y="2900183"/>
        <a:ext cx="5721484"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9E7FD-519C-A84F-A171-943F9F2F5994}">
      <dsp:nvSpPr>
        <dsp:cNvPr id="0" name=""/>
        <dsp:cNvSpPr/>
      </dsp:nvSpPr>
      <dsp:spPr>
        <a:xfrm>
          <a:off x="0" y="372299"/>
          <a:ext cx="7906333" cy="5276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State </a:t>
          </a:r>
          <a:r>
            <a:rPr lang="en-US" sz="2200" b="1" kern="1200" dirty="0"/>
            <a:t>controls risk</a:t>
          </a:r>
          <a:r>
            <a:rPr lang="en-US" sz="2200" kern="1200" dirty="0"/>
            <a:t> by their action (liability unlikely) </a:t>
          </a:r>
        </a:p>
      </dsp:txBody>
      <dsp:txXfrm>
        <a:off x="25759" y="398058"/>
        <a:ext cx="7854815" cy="476152"/>
      </dsp:txXfrm>
    </dsp:sp>
    <dsp:sp modelId="{4AE8357F-3E29-4F41-8E86-6E2C83683BE9}">
      <dsp:nvSpPr>
        <dsp:cNvPr id="0" name=""/>
        <dsp:cNvSpPr/>
      </dsp:nvSpPr>
      <dsp:spPr>
        <a:xfrm>
          <a:off x="0" y="899969"/>
          <a:ext cx="7906333"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0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International law</a:t>
          </a:r>
        </a:p>
        <a:p>
          <a:pPr marL="171450" lvl="1" indent="-171450" algn="l" defTabSz="755650">
            <a:lnSpc>
              <a:spcPct val="90000"/>
            </a:lnSpc>
            <a:spcBef>
              <a:spcPct val="0"/>
            </a:spcBef>
            <a:spcAft>
              <a:spcPct val="20000"/>
            </a:spcAft>
            <a:buChar char="•"/>
          </a:pPr>
          <a:r>
            <a:rPr lang="en-US" sz="1700" kern="1200" dirty="0"/>
            <a:t>Regulatory contests between home and host states</a:t>
          </a:r>
        </a:p>
        <a:p>
          <a:pPr marL="171450" lvl="1" indent="-171450" algn="l" defTabSz="755650">
            <a:lnSpc>
              <a:spcPct val="90000"/>
            </a:lnSpc>
            <a:spcBef>
              <a:spcPct val="0"/>
            </a:spcBef>
            <a:spcAft>
              <a:spcPct val="20000"/>
            </a:spcAft>
            <a:buChar char="•"/>
          </a:pPr>
          <a:r>
            <a:rPr lang="en-US" sz="1700" kern="1200" dirty="0"/>
            <a:t>Regional regulatory groups (America First, Belt &amp; Road, “Brussels Effects”)</a:t>
          </a:r>
        </a:p>
      </dsp:txBody>
      <dsp:txXfrm>
        <a:off x="0" y="899969"/>
        <a:ext cx="7906333" cy="888030"/>
      </dsp:txXfrm>
    </dsp:sp>
    <dsp:sp modelId="{CCB1B106-D909-564C-BC73-E8E19314ADCE}">
      <dsp:nvSpPr>
        <dsp:cNvPr id="0" name=""/>
        <dsp:cNvSpPr/>
      </dsp:nvSpPr>
      <dsp:spPr>
        <a:xfrm>
          <a:off x="0" y="1788000"/>
          <a:ext cx="7906333" cy="5276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Enterprise </a:t>
          </a:r>
          <a:r>
            <a:rPr lang="en-US" sz="2200" b="1" kern="1200" dirty="0"/>
            <a:t>bears risk </a:t>
          </a:r>
          <a:r>
            <a:rPr lang="en-US" sz="2200" kern="1200" dirty="0"/>
            <a:t>and the obligation to prevent-mitigate-remedy</a:t>
          </a:r>
        </a:p>
      </dsp:txBody>
      <dsp:txXfrm>
        <a:off x="25759" y="1813759"/>
        <a:ext cx="7854815" cy="476152"/>
      </dsp:txXfrm>
    </dsp:sp>
    <dsp:sp modelId="{5DBB0B9C-D8F8-7E49-A5CC-251CEC06D134}">
      <dsp:nvSpPr>
        <dsp:cNvPr id="0" name=""/>
        <dsp:cNvSpPr/>
      </dsp:nvSpPr>
      <dsp:spPr>
        <a:xfrm>
          <a:off x="0" y="2315670"/>
          <a:ext cx="7906333"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0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Delegation under the principle of prevent-, mitigate-remedy</a:t>
          </a:r>
        </a:p>
        <a:p>
          <a:pPr marL="171450" lvl="1" indent="-171450" algn="l" defTabSz="755650">
            <a:lnSpc>
              <a:spcPct val="90000"/>
            </a:lnSpc>
            <a:spcBef>
              <a:spcPct val="0"/>
            </a:spcBef>
            <a:spcAft>
              <a:spcPct val="20000"/>
            </a:spcAft>
            <a:buChar char="•"/>
          </a:pPr>
          <a:r>
            <a:rPr lang="en-US" sz="1700" kern="1200" dirty="0"/>
            <a:t>Tension between privileging delegated public role or role as a driver of economic activity</a:t>
          </a:r>
        </a:p>
      </dsp:txBody>
      <dsp:txXfrm>
        <a:off x="0" y="2315670"/>
        <a:ext cx="7906333" cy="842490"/>
      </dsp:txXfrm>
    </dsp:sp>
    <dsp:sp modelId="{DACC49AB-D724-7E4E-8C6E-7996A6AB8841}">
      <dsp:nvSpPr>
        <dsp:cNvPr id="0" name=""/>
        <dsp:cNvSpPr/>
      </dsp:nvSpPr>
      <dsp:spPr>
        <a:xfrm>
          <a:off x="0" y="3158160"/>
          <a:ext cx="7906333" cy="5276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Nature of risk </a:t>
          </a:r>
          <a:r>
            <a:rPr lang="en-US" sz="2200" kern="1200" dirty="0"/>
            <a:t>for enterprise: </a:t>
          </a:r>
        </a:p>
      </dsp:txBody>
      <dsp:txXfrm>
        <a:off x="25759" y="3183919"/>
        <a:ext cx="7854815" cy="476152"/>
      </dsp:txXfrm>
    </dsp:sp>
    <dsp:sp modelId="{06741A73-41F4-A94E-AEDD-560D67E4FF62}">
      <dsp:nvSpPr>
        <dsp:cNvPr id="0" name=""/>
        <dsp:cNvSpPr/>
      </dsp:nvSpPr>
      <dsp:spPr>
        <a:xfrm>
          <a:off x="0" y="3685830"/>
          <a:ext cx="7906333" cy="2231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02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solidFill>
                <a:srgbClr val="C00000"/>
              </a:solidFill>
            </a:rPr>
            <a:t>Market driven </a:t>
          </a:r>
          <a:r>
            <a:rPr lang="en-US" sz="1700" kern="1200" dirty="0"/>
            <a:t>(SWFs, lenders, customer)</a:t>
          </a:r>
        </a:p>
        <a:p>
          <a:pPr marL="171450" lvl="1" indent="-171450" algn="l" defTabSz="755650">
            <a:lnSpc>
              <a:spcPct val="90000"/>
            </a:lnSpc>
            <a:spcBef>
              <a:spcPct val="0"/>
            </a:spcBef>
            <a:spcAft>
              <a:spcPct val="20000"/>
            </a:spcAft>
            <a:buChar char="•"/>
          </a:pPr>
          <a:r>
            <a:rPr lang="en-US" sz="1700" b="1" kern="1200" dirty="0">
              <a:solidFill>
                <a:srgbClr val="C00000"/>
              </a:solidFill>
            </a:rPr>
            <a:t>Soft law process </a:t>
          </a:r>
          <a:r>
            <a:rPr lang="en-US" sz="1700" kern="1200" dirty="0"/>
            <a:t>(OECD NCP, et.) </a:t>
          </a:r>
        </a:p>
        <a:p>
          <a:pPr marL="171450" lvl="1" indent="-171450" algn="l" defTabSz="755650">
            <a:lnSpc>
              <a:spcPct val="90000"/>
            </a:lnSpc>
            <a:spcBef>
              <a:spcPct val="0"/>
            </a:spcBef>
            <a:spcAft>
              <a:spcPct val="20000"/>
            </a:spcAft>
            <a:buChar char="•"/>
          </a:pPr>
          <a:r>
            <a:rPr lang="en-US" sz="1700" b="1" i="0" kern="1200" dirty="0">
              <a:solidFill>
                <a:srgbClr val="C00000"/>
              </a:solidFill>
            </a:rPr>
            <a:t>Public-Private Contract</a:t>
          </a:r>
          <a:r>
            <a:rPr lang="en-US" sz="1700" kern="1200" dirty="0"/>
            <a:t> basis (Ex-Im rules, etc.)</a:t>
          </a:r>
        </a:p>
        <a:p>
          <a:pPr marL="171450" lvl="1" indent="-171450" algn="l" defTabSz="755650">
            <a:lnSpc>
              <a:spcPct val="90000"/>
            </a:lnSpc>
            <a:spcBef>
              <a:spcPct val="0"/>
            </a:spcBef>
            <a:spcAft>
              <a:spcPct val="20000"/>
            </a:spcAft>
            <a:buChar char="•"/>
          </a:pPr>
          <a:r>
            <a:rPr lang="en-US" sz="1700" b="1" kern="1200" dirty="0">
              <a:solidFill>
                <a:srgbClr val="C00000"/>
              </a:solidFill>
            </a:rPr>
            <a:t>International Criminal Law </a:t>
          </a:r>
          <a:r>
            <a:rPr lang="en-US" sz="1700" kern="1200" dirty="0"/>
            <a:t>(ICC)</a:t>
          </a:r>
        </a:p>
        <a:p>
          <a:pPr marL="171450" lvl="1" indent="-171450" algn="l" defTabSz="755650">
            <a:lnSpc>
              <a:spcPct val="90000"/>
            </a:lnSpc>
            <a:spcBef>
              <a:spcPct val="0"/>
            </a:spcBef>
            <a:spcAft>
              <a:spcPct val="20000"/>
            </a:spcAft>
            <a:buChar char="•"/>
          </a:pPr>
          <a:r>
            <a:rPr lang="en-US" sz="1700" b="1" kern="1200" dirty="0">
              <a:solidFill>
                <a:srgbClr val="C00000"/>
              </a:solidFill>
            </a:rPr>
            <a:t>Private Law</a:t>
          </a:r>
          <a:r>
            <a:rPr lang="en-US" sz="1700" kern="1200" dirty="0"/>
            <a:t>: Internal  rules (self enforcement or enforced through basis of tort liability (Canada, UK, Netherlands)</a:t>
          </a:r>
        </a:p>
        <a:p>
          <a:pPr marL="171450" lvl="1" indent="-171450" algn="l" defTabSz="755650">
            <a:lnSpc>
              <a:spcPct val="90000"/>
            </a:lnSpc>
            <a:spcBef>
              <a:spcPct val="0"/>
            </a:spcBef>
            <a:spcAft>
              <a:spcPct val="20000"/>
            </a:spcAft>
            <a:buChar char="•"/>
          </a:pPr>
          <a:r>
            <a:rPr lang="en-US" sz="1700" b="1" kern="1200" dirty="0">
              <a:solidFill>
                <a:srgbClr val="C00000"/>
              </a:solidFill>
            </a:rPr>
            <a:t>Domestic Law </a:t>
          </a:r>
          <a:r>
            <a:rPr lang="en-US" sz="1700" kern="1200" dirty="0"/>
            <a:t>(German Supply Chain Due Diligence Law, National Disclosure Rules; France </a:t>
          </a:r>
          <a:r>
            <a:rPr lang="en-US" sz="1700" i="1" kern="1200" dirty="0"/>
            <a:t>Loi de Vigilance</a:t>
          </a:r>
          <a:r>
            <a:rPr lang="en-US" sz="1700" kern="1200" dirty="0"/>
            <a:t>, etc.)</a:t>
          </a:r>
        </a:p>
      </dsp:txBody>
      <dsp:txXfrm>
        <a:off x="0" y="3685830"/>
        <a:ext cx="7906333" cy="2231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7EDCF-85FC-A946-BDF8-5FED06D6760B}">
      <dsp:nvSpPr>
        <dsp:cNvPr id="0" name=""/>
        <dsp:cNvSpPr/>
      </dsp:nvSpPr>
      <dsp:spPr>
        <a:xfrm>
          <a:off x="51" y="5909"/>
          <a:ext cx="4913783"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Complicity: </a:t>
          </a:r>
        </a:p>
      </dsp:txBody>
      <dsp:txXfrm>
        <a:off x="51" y="5909"/>
        <a:ext cx="4913783" cy="518400"/>
      </dsp:txXfrm>
    </dsp:sp>
    <dsp:sp modelId="{4EF37237-5193-084B-B2F6-42FFE1A785F5}">
      <dsp:nvSpPr>
        <dsp:cNvPr id="0" name=""/>
        <dsp:cNvSpPr/>
      </dsp:nvSpPr>
      <dsp:spPr>
        <a:xfrm>
          <a:off x="51" y="524309"/>
          <a:ext cx="4913783" cy="405161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Definition</a:t>
          </a:r>
          <a:r>
            <a:rPr lang="en-US" sz="1800" kern="1200" dirty="0"/>
            <a:t>: The state of being </a:t>
          </a:r>
          <a:r>
            <a:rPr lang="en-US" sz="1800" i="1" kern="1200" dirty="0"/>
            <a:t>involved  with </a:t>
          </a:r>
          <a:r>
            <a:rPr lang="en-US" sz="1800" kern="1200" dirty="0"/>
            <a:t>others in wrongdoing</a:t>
          </a:r>
        </a:p>
        <a:p>
          <a:pPr marL="171450" lvl="1" indent="-171450" algn="l" defTabSz="800100">
            <a:lnSpc>
              <a:spcPct val="90000"/>
            </a:lnSpc>
            <a:spcBef>
              <a:spcPct val="0"/>
            </a:spcBef>
            <a:spcAft>
              <a:spcPct val="15000"/>
            </a:spcAft>
            <a:buChar char="•"/>
          </a:pPr>
          <a:r>
            <a:rPr lang="en-US" sz="1800" b="1" kern="1200" dirty="0"/>
            <a:t>Elements</a:t>
          </a:r>
          <a:r>
            <a:rPr lang="en-US" sz="1800" kern="1200" dirty="0"/>
            <a:t>: An act or mission that </a:t>
          </a:r>
          <a:r>
            <a:rPr lang="en-US" sz="1800" i="1" kern="1200" dirty="0"/>
            <a:t>facilitates</a:t>
          </a:r>
          <a:r>
            <a:rPr lang="en-US" sz="1800" kern="1200" dirty="0"/>
            <a:t> another to carry out a human rights abuse (UNGP) </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b="1" kern="1200" dirty="0"/>
            <a:t>Complexities</a:t>
          </a:r>
          <a:r>
            <a:rPr lang="en-US" sz="1800" kern="1200" dirty="0"/>
            <a:t>:</a:t>
          </a:r>
        </a:p>
        <a:p>
          <a:pPr marL="342900" lvl="2" indent="-171450" algn="l" defTabSz="800100">
            <a:lnSpc>
              <a:spcPct val="90000"/>
            </a:lnSpc>
            <a:spcBef>
              <a:spcPct val="0"/>
            </a:spcBef>
            <a:spcAft>
              <a:spcPct val="15000"/>
            </a:spcAft>
            <a:buChar char="•"/>
          </a:pPr>
          <a:r>
            <a:rPr lang="en-US" sz="1800" b="1" i="1" kern="1200" dirty="0">
              <a:solidFill>
                <a:srgbClr val="C00000"/>
              </a:solidFill>
            </a:rPr>
            <a:t>Moral</a:t>
          </a:r>
          <a:r>
            <a:rPr lang="en-US" sz="1800" kern="1200" dirty="0"/>
            <a:t> versus </a:t>
          </a:r>
          <a:r>
            <a:rPr lang="en-US" sz="1800" b="1" i="1" kern="1200" dirty="0">
              <a:solidFill>
                <a:srgbClr val="C00000"/>
              </a:solidFill>
            </a:rPr>
            <a:t>legal</a:t>
          </a:r>
          <a:r>
            <a:rPr lang="en-US" sz="1800" kern="1200" dirty="0"/>
            <a:t> versus </a:t>
          </a:r>
          <a:r>
            <a:rPr lang="en-US" sz="1800" b="1" i="1" kern="1200" dirty="0">
              <a:solidFill>
                <a:srgbClr val="C00000"/>
              </a:solidFill>
            </a:rPr>
            <a:t>markets driven </a:t>
          </a:r>
          <a:r>
            <a:rPr lang="en-US" sz="1800" kern="1200" dirty="0"/>
            <a:t>risk</a:t>
          </a:r>
        </a:p>
        <a:p>
          <a:pPr marL="342900" lvl="2" indent="-171450" algn="l" defTabSz="800100">
            <a:lnSpc>
              <a:spcPct val="90000"/>
            </a:lnSpc>
            <a:spcBef>
              <a:spcPct val="0"/>
            </a:spcBef>
            <a:spcAft>
              <a:spcPct val="15000"/>
            </a:spcAft>
            <a:buChar char="•"/>
          </a:pPr>
          <a:r>
            <a:rPr lang="en-US" sz="1800" kern="1200" dirty="0"/>
            <a:t>Balancing—engagement produces human rights enhancement and abuse</a:t>
          </a:r>
        </a:p>
        <a:p>
          <a:pPr marL="342900" lvl="2" indent="-171450" algn="l" defTabSz="800100">
            <a:lnSpc>
              <a:spcPct val="90000"/>
            </a:lnSpc>
            <a:spcBef>
              <a:spcPct val="0"/>
            </a:spcBef>
            <a:spcAft>
              <a:spcPct val="15000"/>
            </a:spcAft>
            <a:buChar char="•"/>
          </a:pPr>
          <a:r>
            <a:rPr lang="en-US" sz="1800" kern="1200" dirty="0"/>
            <a:t>Incompatibilities between legal-normative systems of home state, host state, international community (to whom is duty owed)</a:t>
          </a:r>
        </a:p>
      </dsp:txBody>
      <dsp:txXfrm>
        <a:off x="51" y="524309"/>
        <a:ext cx="4913783" cy="4051619"/>
      </dsp:txXfrm>
    </dsp:sp>
    <dsp:sp modelId="{9DBC6E3F-7D7A-2942-A02A-554824BBD306}">
      <dsp:nvSpPr>
        <dsp:cNvPr id="0" name=""/>
        <dsp:cNvSpPr/>
      </dsp:nvSpPr>
      <dsp:spPr>
        <a:xfrm>
          <a:off x="5601764" y="5909"/>
          <a:ext cx="4913783" cy="5184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Complicity and International Norms</a:t>
          </a:r>
        </a:p>
      </dsp:txBody>
      <dsp:txXfrm>
        <a:off x="5601764" y="5909"/>
        <a:ext cx="4913783" cy="518400"/>
      </dsp:txXfrm>
    </dsp:sp>
    <dsp:sp modelId="{1B2D8C92-85CF-0F45-AB4A-B42E2282B147}">
      <dsp:nvSpPr>
        <dsp:cNvPr id="0" name=""/>
        <dsp:cNvSpPr/>
      </dsp:nvSpPr>
      <dsp:spPr>
        <a:xfrm>
          <a:off x="5601764" y="524309"/>
          <a:ext cx="4913783" cy="405161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1"/>
            </a:rPr>
            <a:t>UN Global Compact Principle 2 </a:t>
          </a:r>
          <a:r>
            <a:rPr lang="en-US" sz="1800" kern="1200"/>
            <a:t>“Businesses should make sure that they are not complicit in human rights abuse.”</a:t>
          </a:r>
        </a:p>
        <a:p>
          <a:pPr marL="342900" lvl="2" indent="-171450" algn="l" defTabSz="800100">
            <a:lnSpc>
              <a:spcPct val="90000"/>
            </a:lnSpc>
            <a:spcBef>
              <a:spcPct val="0"/>
            </a:spcBef>
            <a:spcAft>
              <a:spcPct val="15000"/>
            </a:spcAft>
            <a:buChar char="•"/>
          </a:pPr>
          <a:r>
            <a:rPr lang="en-US" sz="1800" kern="1200" dirty="0"/>
            <a:t>“Complicity means </a:t>
          </a:r>
          <a:r>
            <a:rPr lang="en-US" sz="1800" b="1" i="1" kern="1200" dirty="0">
              <a:solidFill>
                <a:srgbClr val="FF0000"/>
              </a:solidFill>
            </a:rPr>
            <a:t>being implicated</a:t>
          </a:r>
          <a:r>
            <a:rPr lang="en-US" sz="1800" kern="1200" dirty="0"/>
            <a:t> in a human rights abuse that another company, government, individual or other group is causing.”</a:t>
          </a:r>
        </a:p>
        <a:p>
          <a:pPr marL="342900" lvl="2" indent="-171450" algn="l" defTabSz="800100">
            <a:lnSpc>
              <a:spcPct val="90000"/>
            </a:lnSpc>
            <a:spcBef>
              <a:spcPct val="0"/>
            </a:spcBef>
            <a:spcAft>
              <a:spcPct val="15000"/>
            </a:spcAft>
            <a:buChar char="•"/>
          </a:pPr>
          <a:r>
            <a:rPr lang="en-US" sz="1800" b="1" kern="1200"/>
            <a:t>Direct</a:t>
          </a:r>
          <a:r>
            <a:rPr lang="en-US" sz="1800" kern="1200"/>
            <a:t> (supply and participate with knowledge of contribution to abuse)</a:t>
          </a:r>
        </a:p>
        <a:p>
          <a:pPr marL="342900" lvl="2" indent="-171450" algn="l" defTabSz="800100">
            <a:lnSpc>
              <a:spcPct val="90000"/>
            </a:lnSpc>
            <a:spcBef>
              <a:spcPct val="0"/>
            </a:spcBef>
            <a:spcAft>
              <a:spcPct val="15000"/>
            </a:spcAft>
            <a:buChar char="•"/>
          </a:pPr>
          <a:r>
            <a:rPr lang="en-US" sz="1800" b="1" kern="1200"/>
            <a:t>Beneficial</a:t>
          </a:r>
          <a:r>
            <a:rPr lang="en-US" sz="1800" kern="1200"/>
            <a:t>  (supply goods but no direct participation); </a:t>
          </a:r>
        </a:p>
        <a:p>
          <a:pPr marL="342900" lvl="2" indent="-171450" algn="l" defTabSz="800100">
            <a:lnSpc>
              <a:spcPct val="90000"/>
            </a:lnSpc>
            <a:spcBef>
              <a:spcPct val="0"/>
            </a:spcBef>
            <a:spcAft>
              <a:spcPct val="15000"/>
            </a:spcAft>
            <a:buChar char="•"/>
          </a:pPr>
          <a:r>
            <a:rPr lang="en-US" sz="1800" b="1" kern="1200"/>
            <a:t>Silent</a:t>
          </a:r>
          <a:r>
            <a:rPr lang="en-US" sz="1800" kern="1200"/>
            <a:t> (inaction in the face of actual or alleged abuse)</a:t>
          </a:r>
        </a:p>
      </dsp:txBody>
      <dsp:txXfrm>
        <a:off x="5601764" y="524309"/>
        <a:ext cx="4913783" cy="4051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391D4-7557-E449-804D-0120596502A7}">
      <dsp:nvSpPr>
        <dsp:cNvPr id="0" name=""/>
        <dsp:cNvSpPr/>
      </dsp:nvSpPr>
      <dsp:spPr>
        <a:xfrm>
          <a:off x="0" y="109196"/>
          <a:ext cx="12192000" cy="52767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Context</a:t>
          </a:r>
        </a:p>
      </dsp:txBody>
      <dsp:txXfrm>
        <a:off x="25759" y="134955"/>
        <a:ext cx="12140482" cy="476152"/>
      </dsp:txXfrm>
    </dsp:sp>
    <dsp:sp modelId="{78D916BB-C719-3B4F-B8DB-360331A557ED}">
      <dsp:nvSpPr>
        <dsp:cNvPr id="0" name=""/>
        <dsp:cNvSpPr/>
      </dsp:nvSpPr>
      <dsp:spPr>
        <a:xfrm>
          <a:off x="0" y="636866"/>
          <a:ext cx="12192000" cy="888030"/>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State institutes measures to meet challenge of COVID</a:t>
          </a:r>
        </a:p>
        <a:p>
          <a:pPr marL="171450" lvl="1" indent="-171450" algn="l" defTabSz="755650">
            <a:lnSpc>
              <a:spcPct val="90000"/>
            </a:lnSpc>
            <a:spcBef>
              <a:spcPct val="0"/>
            </a:spcBef>
            <a:spcAft>
              <a:spcPct val="20000"/>
            </a:spcAft>
            <a:buChar char="•"/>
          </a:pPr>
          <a:r>
            <a:rPr lang="en-US" sz="1700" b="1" kern="1200" dirty="0"/>
            <a:t>To implement State must acquire goods and services from foreign enterprises (e.g., Rwanda hired drones from a US firm</a:t>
          </a:r>
        </a:p>
        <a:p>
          <a:pPr marL="171450" lvl="1" indent="-171450" algn="l" defTabSz="755650">
            <a:lnSpc>
              <a:spcPct val="90000"/>
            </a:lnSpc>
            <a:spcBef>
              <a:spcPct val="0"/>
            </a:spcBef>
            <a:spcAft>
              <a:spcPct val="20000"/>
            </a:spcAft>
            <a:buChar char="•"/>
          </a:pPr>
          <a:r>
            <a:rPr lang="en-US" sz="1700" b="1" kern="1200" dirty="0"/>
            <a:t>COVID measures successful amid allegations of human rights abuses against political enemies of state leaders</a:t>
          </a:r>
        </a:p>
      </dsp:txBody>
      <dsp:txXfrm>
        <a:off x="0" y="636866"/>
        <a:ext cx="12192000" cy="888030"/>
      </dsp:txXfrm>
    </dsp:sp>
    <dsp:sp modelId="{9F6D611D-7218-DA43-A566-CF8C8117D1B4}">
      <dsp:nvSpPr>
        <dsp:cNvPr id="0" name=""/>
        <dsp:cNvSpPr/>
      </dsp:nvSpPr>
      <dsp:spPr>
        <a:xfrm>
          <a:off x="0" y="1524896"/>
          <a:ext cx="12192000" cy="527670"/>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Wrinkle</a:t>
          </a:r>
        </a:p>
      </dsp:txBody>
      <dsp:txXfrm>
        <a:off x="25759" y="1550655"/>
        <a:ext cx="12140482" cy="476152"/>
      </dsp:txXfrm>
    </dsp:sp>
    <dsp:sp modelId="{B25C6428-F40F-804A-B0CB-4766C45DC794}">
      <dsp:nvSpPr>
        <dsp:cNvPr id="0" name=""/>
        <dsp:cNvSpPr/>
      </dsp:nvSpPr>
      <dsp:spPr>
        <a:xfrm>
          <a:off x="0" y="2052566"/>
          <a:ext cx="12192000" cy="1548360"/>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i="1" kern="1200" dirty="0"/>
            <a:t>States</a:t>
          </a:r>
          <a:r>
            <a:rPr lang="en-US" sz="1700" b="1" kern="1200" dirty="0"/>
            <a:t>: have a duty to protect human rights ; duty extends only to the limits of its constitutional order and governing political ideology as enforced by its institutions; subject to enforceable political and legal constraints from beyond the state (BITs, regional human rights orgs etc.)</a:t>
          </a:r>
        </a:p>
        <a:p>
          <a:pPr marL="171450" lvl="1" indent="-171450" algn="l" defTabSz="755650">
            <a:lnSpc>
              <a:spcPct val="90000"/>
            </a:lnSpc>
            <a:spcBef>
              <a:spcPct val="0"/>
            </a:spcBef>
            <a:spcAft>
              <a:spcPct val="20000"/>
            </a:spcAft>
            <a:buChar char="•"/>
          </a:pPr>
          <a:r>
            <a:rPr lang="en-US" sz="1700" b="1" i="1" kern="1200" dirty="0"/>
            <a:t>Enterprises</a:t>
          </a:r>
          <a:r>
            <a:rPr lang="en-US" sz="1700" b="1" kern="1200" dirty="0"/>
            <a:t>: have a responsibility to protect human rights that is defined in international law and extends throughout its production chain subject to limits of local legal compliance but manifested through its own internal private law (codes of conduct, due diligence requirements and the like). Subject to market discipline and private law constraints</a:t>
          </a:r>
        </a:p>
      </dsp:txBody>
      <dsp:txXfrm>
        <a:off x="0" y="2052566"/>
        <a:ext cx="12192000" cy="1548360"/>
      </dsp:txXfrm>
    </dsp:sp>
    <dsp:sp modelId="{B0EB18E4-F6E9-AE4F-92D9-942BE608453C}">
      <dsp:nvSpPr>
        <dsp:cNvPr id="0" name=""/>
        <dsp:cNvSpPr/>
      </dsp:nvSpPr>
      <dsp:spPr>
        <a:xfrm>
          <a:off x="0" y="3600926"/>
          <a:ext cx="12192000" cy="527670"/>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Challenge for the Enterprise:</a:t>
          </a:r>
        </a:p>
      </dsp:txBody>
      <dsp:txXfrm>
        <a:off x="25759" y="3626685"/>
        <a:ext cx="12140482" cy="476152"/>
      </dsp:txXfrm>
    </dsp:sp>
    <dsp:sp modelId="{0B7D99FF-477D-B74A-B355-1520C2709F44}">
      <dsp:nvSpPr>
        <dsp:cNvPr id="0" name=""/>
        <dsp:cNvSpPr/>
      </dsp:nvSpPr>
      <dsp:spPr>
        <a:xfrm>
          <a:off x="0" y="4128596"/>
          <a:ext cx="12192000" cy="1730520"/>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Where the state duty and the corporate responsibility do not converge (especially with respect to civil and political rights)</a:t>
          </a:r>
        </a:p>
        <a:p>
          <a:pPr marL="171450" lvl="1" indent="-171450" algn="l" defTabSz="755650">
            <a:lnSpc>
              <a:spcPct val="90000"/>
            </a:lnSpc>
            <a:spcBef>
              <a:spcPct val="0"/>
            </a:spcBef>
            <a:spcAft>
              <a:spcPct val="20000"/>
            </a:spcAft>
            <a:buChar char="•"/>
          </a:pPr>
          <a:r>
            <a:rPr lang="en-US" sz="1700" b="1" kern="1200" dirty="0"/>
            <a:t>Where the requirements of the host state are different form that of the home state</a:t>
          </a:r>
        </a:p>
        <a:p>
          <a:pPr marL="171450" lvl="1" indent="-171450" algn="l" defTabSz="755650">
            <a:lnSpc>
              <a:spcPct val="90000"/>
            </a:lnSpc>
            <a:spcBef>
              <a:spcPct val="0"/>
            </a:spcBef>
            <a:spcAft>
              <a:spcPct val="20000"/>
            </a:spcAft>
            <a:buChar char="•"/>
          </a:pPr>
          <a:r>
            <a:rPr lang="en-US" sz="1700" b="1" kern="1200" dirty="0"/>
            <a:t>Where domestic extraterritorial reach of home state rules extend to actions in host states (Mandatory supply chain due diligence laws)</a:t>
          </a:r>
        </a:p>
        <a:p>
          <a:pPr marL="171450" lvl="1" indent="-171450" algn="l" defTabSz="755650">
            <a:lnSpc>
              <a:spcPct val="90000"/>
            </a:lnSpc>
            <a:spcBef>
              <a:spcPct val="0"/>
            </a:spcBef>
            <a:spcAft>
              <a:spcPct val="20000"/>
            </a:spcAft>
            <a:buChar char="•"/>
          </a:pPr>
          <a:r>
            <a:rPr lang="en-US" sz="1700" b="1" kern="1200" dirty="0"/>
            <a:t>Where national courts impose tort-based liability for harms</a:t>
          </a:r>
        </a:p>
        <a:p>
          <a:pPr marL="171450" lvl="1" indent="-171450" algn="l" defTabSz="755650">
            <a:lnSpc>
              <a:spcPct val="90000"/>
            </a:lnSpc>
            <a:spcBef>
              <a:spcPct val="0"/>
            </a:spcBef>
            <a:spcAft>
              <a:spcPct val="20000"/>
            </a:spcAft>
            <a:buChar char="•"/>
          </a:pPr>
          <a:r>
            <a:rPr lang="en-US" sz="1700" b="1" kern="1200" dirty="0"/>
            <a:t>Where state action constitutes activity actionable under the Rome Statute system and the International Criminal Court</a:t>
          </a:r>
        </a:p>
      </dsp:txBody>
      <dsp:txXfrm>
        <a:off x="0" y="4128596"/>
        <a:ext cx="12192000" cy="1730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8B74A-32AB-F546-9E16-20E7E526831F}">
      <dsp:nvSpPr>
        <dsp:cNvPr id="0" name=""/>
        <dsp:cNvSpPr/>
      </dsp:nvSpPr>
      <dsp:spPr>
        <a:xfrm>
          <a:off x="0" y="39687"/>
          <a:ext cx="3286125" cy="19716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Is the person an employee?</a:t>
          </a:r>
        </a:p>
        <a:p>
          <a:pPr marL="114300" lvl="1" indent="-114300" algn="l" defTabSz="622300">
            <a:lnSpc>
              <a:spcPct val="90000"/>
            </a:lnSpc>
            <a:spcBef>
              <a:spcPct val="0"/>
            </a:spcBef>
            <a:spcAft>
              <a:spcPct val="15000"/>
            </a:spcAft>
            <a:buChar char="•"/>
          </a:pPr>
          <a:r>
            <a:rPr lang="en-US" sz="1400" kern="1200" dirty="0"/>
            <a:t>Should that matter?</a:t>
          </a:r>
        </a:p>
        <a:p>
          <a:pPr marL="114300" lvl="1" indent="-114300" algn="l" defTabSz="622300">
            <a:lnSpc>
              <a:spcPct val="90000"/>
            </a:lnSpc>
            <a:spcBef>
              <a:spcPct val="0"/>
            </a:spcBef>
            <a:spcAft>
              <a:spcPct val="15000"/>
            </a:spcAft>
            <a:buChar char="•"/>
          </a:pPr>
          <a:r>
            <a:rPr lang="en-US" sz="1400" kern="1200" dirty="0"/>
            <a:t>The problem of attribution—from the individual to the enterprise, from </a:t>
          </a:r>
          <a:r>
            <a:rPr lang="en-US" sz="1400" kern="1200" dirty="0" err="1"/>
            <a:t>te</a:t>
          </a:r>
          <a:r>
            <a:rPr lang="en-US" sz="1400" kern="1200" dirty="0"/>
            <a:t> enterprise to the state, from the state to responsibility. </a:t>
          </a:r>
        </a:p>
      </dsp:txBody>
      <dsp:txXfrm>
        <a:off x="0" y="39687"/>
        <a:ext cx="3286125" cy="1971675"/>
      </dsp:txXfrm>
    </dsp:sp>
    <dsp:sp modelId="{090FB3D4-B677-EE40-900B-C487E8B5ED64}">
      <dsp:nvSpPr>
        <dsp:cNvPr id="0" name=""/>
        <dsp:cNvSpPr/>
      </dsp:nvSpPr>
      <dsp:spPr>
        <a:xfrm>
          <a:off x="3614737" y="39687"/>
          <a:ext cx="3286125" cy="1971675"/>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Did they have the authority to make that discretionary decision?</a:t>
          </a:r>
        </a:p>
        <a:p>
          <a:pPr marL="114300" lvl="1" indent="-114300" algn="l" defTabSz="622300">
            <a:lnSpc>
              <a:spcPct val="90000"/>
            </a:lnSpc>
            <a:spcBef>
              <a:spcPct val="0"/>
            </a:spcBef>
            <a:spcAft>
              <a:spcPct val="15000"/>
            </a:spcAft>
            <a:buChar char="•"/>
          </a:pPr>
          <a:r>
            <a:rPr lang="en-US" sz="1400" kern="1200"/>
            <a:t>Duty to state position that they should not rape</a:t>
          </a:r>
        </a:p>
      </dsp:txBody>
      <dsp:txXfrm>
        <a:off x="3614737" y="39687"/>
        <a:ext cx="3286125" cy="1971675"/>
      </dsp:txXfrm>
    </dsp:sp>
    <dsp:sp modelId="{538FB436-DDFA-F147-A77B-E671A7EF64EB}">
      <dsp:nvSpPr>
        <dsp:cNvPr id="0" name=""/>
        <dsp:cNvSpPr/>
      </dsp:nvSpPr>
      <dsp:spPr>
        <a:xfrm>
          <a:off x="7229475" y="39687"/>
          <a:ext cx="3286125" cy="1971675"/>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“Directly linked” (UNGP 13)?</a:t>
          </a:r>
        </a:p>
        <a:p>
          <a:pPr marL="114300" lvl="1" indent="-114300" algn="l" defTabSz="622300">
            <a:lnSpc>
              <a:spcPct val="90000"/>
            </a:lnSpc>
            <a:spcBef>
              <a:spcPct val="0"/>
            </a:spcBef>
            <a:spcAft>
              <a:spcPct val="15000"/>
            </a:spcAft>
            <a:buChar char="•"/>
          </a:pPr>
          <a:r>
            <a:rPr lang="en-US" sz="1400" kern="1200" dirty="0"/>
            <a:t>Consequences of disengagement? Better to facilitate than to stand on principle?</a:t>
          </a:r>
        </a:p>
      </dsp:txBody>
      <dsp:txXfrm>
        <a:off x="7229475" y="39687"/>
        <a:ext cx="3286125" cy="1971675"/>
      </dsp:txXfrm>
    </dsp:sp>
    <dsp:sp modelId="{4980E72E-2805-0C4A-9B9C-F4868FA26613}">
      <dsp:nvSpPr>
        <dsp:cNvPr id="0" name=""/>
        <dsp:cNvSpPr/>
      </dsp:nvSpPr>
      <dsp:spPr>
        <a:xfrm>
          <a:off x="0" y="2339975"/>
          <a:ext cx="3286125" cy="1971675"/>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Are there procedures in place; </a:t>
          </a:r>
        </a:p>
        <a:p>
          <a:pPr marL="114300" lvl="1" indent="-114300" algn="l" defTabSz="622300">
            <a:lnSpc>
              <a:spcPct val="90000"/>
            </a:lnSpc>
            <a:spcBef>
              <a:spcPct val="0"/>
            </a:spcBef>
            <a:spcAft>
              <a:spcPct val="15000"/>
            </a:spcAft>
            <a:buChar char="•"/>
          </a:pPr>
          <a:r>
            <a:rPr lang="en-US" sz="1400" kern="1200" dirty="0"/>
            <a:t>Predictive or Anticipatory Human Rights Due Diligence?</a:t>
          </a:r>
        </a:p>
        <a:p>
          <a:pPr marL="114300" lvl="1" indent="-114300" algn="l" defTabSz="622300">
            <a:lnSpc>
              <a:spcPct val="90000"/>
            </a:lnSpc>
            <a:spcBef>
              <a:spcPct val="0"/>
            </a:spcBef>
            <a:spcAft>
              <a:spcPct val="15000"/>
            </a:spcAft>
            <a:buChar char="•"/>
          </a:pPr>
          <a:r>
            <a:rPr lang="en-US" sz="1400" kern="1200" dirty="0"/>
            <a:t>Prioritization—one is going to have to remediate in any case? But is it possible under local conditions?</a:t>
          </a:r>
        </a:p>
      </dsp:txBody>
      <dsp:txXfrm>
        <a:off x="0" y="2339975"/>
        <a:ext cx="3286125" cy="1971675"/>
      </dsp:txXfrm>
    </dsp:sp>
    <dsp:sp modelId="{46325CEF-138A-5049-ADA6-945F374F53F8}">
      <dsp:nvSpPr>
        <dsp:cNvPr id="0" name=""/>
        <dsp:cNvSpPr/>
      </dsp:nvSpPr>
      <dsp:spPr>
        <a:xfrm>
          <a:off x="3614737" y="2339975"/>
          <a:ext cx="3286125" cy="1971675"/>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Consultations?</a:t>
          </a:r>
        </a:p>
        <a:p>
          <a:pPr marL="114300" lvl="1" indent="-114300" algn="l" defTabSz="622300">
            <a:lnSpc>
              <a:spcPct val="90000"/>
            </a:lnSpc>
            <a:spcBef>
              <a:spcPct val="0"/>
            </a:spcBef>
            <a:spcAft>
              <a:spcPct val="15000"/>
            </a:spcAft>
            <a:buChar char="•"/>
          </a:pPr>
          <a:r>
            <a:rPr lang="en-US" sz="1400" kern="1200" dirty="0"/>
            <a:t>NGOS, States, IOs? UNGP 23</a:t>
          </a:r>
        </a:p>
        <a:p>
          <a:pPr marL="114300" lvl="1" indent="-114300" algn="l" defTabSz="622300">
            <a:lnSpc>
              <a:spcPct val="90000"/>
            </a:lnSpc>
            <a:spcBef>
              <a:spcPct val="0"/>
            </a:spcBef>
            <a:spcAft>
              <a:spcPct val="15000"/>
            </a:spcAft>
            <a:buChar char="•"/>
          </a:pPr>
          <a:r>
            <a:rPr lang="en-US" sz="1400" kern="1200" dirty="0"/>
            <a:t>The complexities of calculating harm?</a:t>
          </a:r>
        </a:p>
        <a:p>
          <a:pPr marL="114300" lvl="1" indent="-114300" algn="l" defTabSz="622300">
            <a:lnSpc>
              <a:spcPct val="90000"/>
            </a:lnSpc>
            <a:spcBef>
              <a:spcPct val="0"/>
            </a:spcBef>
            <a:spcAft>
              <a:spcPct val="15000"/>
            </a:spcAft>
            <a:buChar char="•"/>
          </a:pPr>
          <a:r>
            <a:rPr lang="en-US" sz="1400" kern="1200" dirty="0"/>
            <a:t>Facilitation with the imprimatur of host states? Convergence of economic activity and home state policy?</a:t>
          </a:r>
        </a:p>
        <a:p>
          <a:pPr marL="114300" lvl="1" indent="-114300" algn="l" defTabSz="622300">
            <a:lnSpc>
              <a:spcPct val="90000"/>
            </a:lnSpc>
            <a:spcBef>
              <a:spcPct val="0"/>
            </a:spcBef>
            <a:spcAft>
              <a:spcPct val="15000"/>
            </a:spcAft>
            <a:buChar char="•"/>
          </a:pPr>
          <a:r>
            <a:rPr lang="en-US" sz="1400" kern="1200" dirty="0"/>
            <a:t>Alignment wit respect for international human rights as a set of principles?</a:t>
          </a:r>
        </a:p>
      </dsp:txBody>
      <dsp:txXfrm>
        <a:off x="3614737" y="2339975"/>
        <a:ext cx="3286125" cy="1971675"/>
      </dsp:txXfrm>
    </dsp:sp>
    <dsp:sp modelId="{69DF6C99-DE92-6249-92FF-23D41F174B53}">
      <dsp:nvSpPr>
        <dsp:cNvPr id="0" name=""/>
        <dsp:cNvSpPr/>
      </dsp:nvSpPr>
      <dsp:spPr>
        <a:xfrm>
          <a:off x="7229475" y="2339975"/>
          <a:ext cx="3286125" cy="1971675"/>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Legal implications: </a:t>
          </a:r>
        </a:p>
        <a:p>
          <a:pPr marL="114300" lvl="1" indent="-114300" algn="l" defTabSz="622300">
            <a:lnSpc>
              <a:spcPct val="90000"/>
            </a:lnSpc>
            <a:spcBef>
              <a:spcPct val="0"/>
            </a:spcBef>
            <a:spcAft>
              <a:spcPct val="15000"/>
            </a:spcAft>
            <a:buChar char="•"/>
          </a:pPr>
          <a:r>
            <a:rPr lang="en-US" sz="1400" kern="1200"/>
            <a:t>Rome Statute? Depending on where the event occurs.</a:t>
          </a:r>
        </a:p>
        <a:p>
          <a:pPr marL="114300" lvl="1" indent="-114300" algn="l" defTabSz="622300">
            <a:lnSpc>
              <a:spcPct val="90000"/>
            </a:lnSpc>
            <a:spcBef>
              <a:spcPct val="0"/>
            </a:spcBef>
            <a:spcAft>
              <a:spcPct val="15000"/>
            </a:spcAft>
            <a:buChar char="•"/>
          </a:pPr>
          <a:r>
            <a:rPr lang="en-US" sz="1400" kern="1200" dirty="0"/>
            <a:t>Local Law (Home versus Host State) MARKET IMPLICATIONS</a:t>
          </a:r>
        </a:p>
      </dsp:txBody>
      <dsp:txXfrm>
        <a:off x="7229475"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9BABB-284B-C046-9EB7-071FF05B34A4}">
      <dsp:nvSpPr>
        <dsp:cNvPr id="0" name=""/>
        <dsp:cNvSpPr/>
      </dsp:nvSpPr>
      <dsp:spPr>
        <a:xfrm>
          <a:off x="0" y="477591"/>
          <a:ext cx="10515600" cy="50368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UNGP ¶19. Is this  a case of leverage?</a:t>
          </a:r>
        </a:p>
      </dsp:txBody>
      <dsp:txXfrm>
        <a:off x="24588" y="502179"/>
        <a:ext cx="10466424" cy="454509"/>
      </dsp:txXfrm>
    </dsp:sp>
    <dsp:sp modelId="{BE622CCF-A88B-EB45-BAD8-AA751F92AFD5}">
      <dsp:nvSpPr>
        <dsp:cNvPr id="0" name=""/>
        <dsp:cNvSpPr/>
      </dsp:nvSpPr>
      <dsp:spPr>
        <a:xfrm>
          <a:off x="0" y="1041756"/>
          <a:ext cx="10515600" cy="50368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Balancing potential good versus otential harm?</a:t>
          </a:r>
        </a:p>
      </dsp:txBody>
      <dsp:txXfrm>
        <a:off x="24588" y="1066344"/>
        <a:ext cx="10466424" cy="454509"/>
      </dsp:txXfrm>
    </dsp:sp>
    <dsp:sp modelId="{A2F2FF16-DE28-1F43-99BC-F54149C17366}">
      <dsp:nvSpPr>
        <dsp:cNvPr id="0" name=""/>
        <dsp:cNvSpPr/>
      </dsp:nvSpPr>
      <dsp:spPr>
        <a:xfrm>
          <a:off x="0" y="1605921"/>
          <a:ext cx="10515600" cy="50368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does one balance heath positive with civil and political rights negative effects?</a:t>
          </a:r>
        </a:p>
      </dsp:txBody>
      <dsp:txXfrm>
        <a:off x="24588" y="1630509"/>
        <a:ext cx="10466424" cy="454509"/>
      </dsp:txXfrm>
    </dsp:sp>
    <dsp:sp modelId="{68E89768-515E-2142-8E2C-F844457E1B03}">
      <dsp:nvSpPr>
        <dsp:cNvPr id="0" name=""/>
        <dsp:cNvSpPr/>
      </dsp:nvSpPr>
      <dsp:spPr>
        <a:xfrm>
          <a:off x="0" y="2170086"/>
          <a:ext cx="10515600" cy="50368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rle of probability in prevent-mitigate-remedy?</a:t>
          </a:r>
        </a:p>
      </dsp:txBody>
      <dsp:txXfrm>
        <a:off x="24588" y="2194674"/>
        <a:ext cx="10466424" cy="454509"/>
      </dsp:txXfrm>
    </dsp:sp>
    <dsp:sp modelId="{DF1A904C-AB3F-F847-ABEB-25C150029550}">
      <dsp:nvSpPr>
        <dsp:cNvPr id="0" name=""/>
        <dsp:cNvSpPr/>
      </dsp:nvSpPr>
      <dsp:spPr>
        <a:xfrm>
          <a:off x="0" y="2734250"/>
          <a:ext cx="10515600" cy="503685"/>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 role for predictive analytics and AI?</a:t>
          </a:r>
        </a:p>
      </dsp:txBody>
      <dsp:txXfrm>
        <a:off x="24588" y="2758838"/>
        <a:ext cx="10466424" cy="454509"/>
      </dsp:txXfrm>
    </dsp:sp>
    <dsp:sp modelId="{4628E069-0853-D14B-B4B1-A752A541DAFE}">
      <dsp:nvSpPr>
        <dsp:cNvPr id="0" name=""/>
        <dsp:cNvSpPr/>
      </dsp:nvSpPr>
      <dsp:spPr>
        <a:xfrm>
          <a:off x="0" y="3298416"/>
          <a:ext cx="10515600" cy="50368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role of leverage and capacity building</a:t>
          </a:r>
        </a:p>
      </dsp:txBody>
      <dsp:txXfrm>
        <a:off x="24588" y="3323004"/>
        <a:ext cx="10466424" cy="454509"/>
      </dsp:txXfrm>
    </dsp:sp>
    <dsp:sp modelId="{C29FDA9B-1D29-004B-8373-3A75673F0BAA}">
      <dsp:nvSpPr>
        <dsp:cNvPr id="0" name=""/>
        <dsp:cNvSpPr/>
      </dsp:nvSpPr>
      <dsp:spPr>
        <a:xfrm>
          <a:off x="0" y="3862581"/>
          <a:ext cx="10515600" cy="50368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role of involvement by home state</a:t>
          </a:r>
        </a:p>
      </dsp:txBody>
      <dsp:txXfrm>
        <a:off x="24588" y="3887169"/>
        <a:ext cx="10466424" cy="454509"/>
      </dsp:txXfrm>
    </dsp:sp>
    <dsp:sp modelId="{77C56C06-D2C3-1B43-88E5-7F8265133719}">
      <dsp:nvSpPr>
        <dsp:cNvPr id="0" name=""/>
        <dsp:cNvSpPr/>
      </dsp:nvSpPr>
      <dsp:spPr>
        <a:xfrm>
          <a:off x="0" y="4426746"/>
          <a:ext cx="10515600" cy="50368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err="1"/>
            <a:t>Prioritoizarion</a:t>
          </a:r>
          <a:r>
            <a:rPr lang="en-US" sz="2100" kern="1200" dirty="0"/>
            <a:t> with the understanding that remediation looms in the background (UNGP 24).</a:t>
          </a:r>
        </a:p>
      </dsp:txBody>
      <dsp:txXfrm>
        <a:off x="24588" y="4451334"/>
        <a:ext cx="10466424" cy="4545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A293B-E06F-D141-9CC7-ED7FC28330C3}">
      <dsp:nvSpPr>
        <dsp:cNvPr id="0" name=""/>
        <dsp:cNvSpPr/>
      </dsp:nvSpPr>
      <dsp:spPr>
        <a:xfrm>
          <a:off x="12014" y="0"/>
          <a:ext cx="9242166" cy="103484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UNGP 19. Balancing the harm from withdrawing (UNGP 19) against the responsibility for remaining (UNGP 23).</a:t>
          </a:r>
        </a:p>
      </dsp:txBody>
      <dsp:txXfrm>
        <a:off x="42324" y="30310"/>
        <a:ext cx="8004407" cy="974228"/>
      </dsp:txXfrm>
    </dsp:sp>
    <dsp:sp modelId="{47DDDDC1-D818-FC4E-83EC-BC2C541D83B0}">
      <dsp:nvSpPr>
        <dsp:cNvPr id="0" name=""/>
        <dsp:cNvSpPr/>
      </dsp:nvSpPr>
      <dsp:spPr>
        <a:xfrm>
          <a:off x="690161" y="1178576"/>
          <a:ext cx="9242166" cy="1034848"/>
        </a:xfrm>
        <a:prstGeom prst="roundRect">
          <a:avLst>
            <a:gd name="adj" fmla="val 10000"/>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 issue is markets driven not legal; UNGP 2</a:t>
          </a:r>
          <a:r>
            <a:rPr lang="en-US" sz="1500" kern="1200" baseline="30000" dirty="0"/>
            <a:t>ND</a:t>
          </a:r>
          <a:r>
            <a:rPr lang="en-US" sz="1500" kern="1200" dirty="0"/>
            <a:t> PILLAR IS SPECIALLY MARKETS--NOT LAW--DRIVEN).</a:t>
          </a:r>
        </a:p>
      </dsp:txBody>
      <dsp:txXfrm>
        <a:off x="720471" y="1208886"/>
        <a:ext cx="7818733" cy="974228"/>
      </dsp:txXfrm>
    </dsp:sp>
    <dsp:sp modelId="{03F26FED-645D-2647-93D4-0224F25780BD}">
      <dsp:nvSpPr>
        <dsp:cNvPr id="0" name=""/>
        <dsp:cNvSpPr/>
      </dsp:nvSpPr>
      <dsp:spPr>
        <a:xfrm>
          <a:off x="1380323" y="2357153"/>
          <a:ext cx="9242166" cy="1034848"/>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Consultation is the alternative that is emphasized; the focus is on leverage. An odd reading of UNGP 22 </a:t>
          </a:r>
          <a:r>
            <a:rPr lang="en-US" sz="1500" b="1" i="1" kern="1200" dirty="0">
              <a:solidFill>
                <a:srgbClr val="C00000"/>
              </a:solidFill>
            </a:rPr>
            <a:t>(IN THIS INSTANCE REMEDY ARISES FROM TERMNATING RELATIONSHUP, BUT NOT FROM CONTINUING IT IN THIS CIRCUMSTACE EVEN THOUGH BOTH CAUSE HUMAN RIGHTS HARMS</a:t>
          </a:r>
          <a:r>
            <a:rPr lang="en-US" sz="1500" kern="1200" dirty="0"/>
            <a:t>. </a:t>
          </a:r>
        </a:p>
      </dsp:txBody>
      <dsp:txXfrm>
        <a:off x="1410633" y="2387463"/>
        <a:ext cx="7818733" cy="974228"/>
      </dsp:txXfrm>
    </dsp:sp>
    <dsp:sp modelId="{AE4A2082-E5A1-7C45-A537-D74B34FA16F3}">
      <dsp:nvSpPr>
        <dsp:cNvPr id="0" name=""/>
        <dsp:cNvSpPr/>
      </dsp:nvSpPr>
      <dsp:spPr>
        <a:xfrm>
          <a:off x="2070485" y="3535730"/>
          <a:ext cx="9242166" cy="1034848"/>
        </a:xfrm>
        <a:prstGeom prst="roundRect">
          <a:avLst>
            <a:gd name="adj" fmla="val 10000"/>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Problem is the </a:t>
          </a:r>
          <a:r>
            <a:rPr lang="en-US" sz="1500" b="1" i="1" kern="1200"/>
            <a:t>disjunction</a:t>
          </a:r>
          <a:r>
            <a:rPr lang="en-US" sz="1500" kern="1200"/>
            <a:t> between the thrust of the UNGP (disengagement a function of economic </a:t>
          </a:r>
          <a:r>
            <a:rPr lang="en-US" sz="1500" b="1" i="1" kern="1200"/>
            <a:t>drivers of the enterprise</a:t>
          </a:r>
          <a:r>
            <a:rPr lang="en-US" sz="1500" kern="1200"/>
            <a:t>) and the focus of prevent-mitigate-remedy (the focus is on the </a:t>
          </a:r>
          <a:r>
            <a:rPr lang="en-US" sz="1500" b="1" i="1" kern="1200"/>
            <a:t>effects of economic activity on those vulnerable to human rights harms</a:t>
          </a:r>
          <a:r>
            <a:rPr lang="en-US" sz="1500" kern="1200"/>
            <a:t>) </a:t>
          </a:r>
        </a:p>
      </dsp:txBody>
      <dsp:txXfrm>
        <a:off x="2100795" y="3566040"/>
        <a:ext cx="7818733" cy="974228"/>
      </dsp:txXfrm>
    </dsp:sp>
    <dsp:sp modelId="{88C7C8DF-B322-8044-9FAC-E87A1FD7E64C}">
      <dsp:nvSpPr>
        <dsp:cNvPr id="0" name=""/>
        <dsp:cNvSpPr/>
      </dsp:nvSpPr>
      <dsp:spPr>
        <a:xfrm>
          <a:off x="2760647" y="4714307"/>
          <a:ext cx="9242166" cy="1034848"/>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Source of remediation</a:t>
          </a:r>
          <a:r>
            <a:rPr lang="en-US" sz="1500" kern="1200"/>
            <a:t>: The enterprise or the state (UNGP 22 suggests the state not the enterprise).</a:t>
          </a:r>
        </a:p>
      </dsp:txBody>
      <dsp:txXfrm>
        <a:off x="2790957" y="4744617"/>
        <a:ext cx="7818733" cy="974228"/>
      </dsp:txXfrm>
    </dsp:sp>
    <dsp:sp modelId="{AEA55315-C705-CA4F-97E2-AAD37DAD892B}">
      <dsp:nvSpPr>
        <dsp:cNvPr id="0" name=""/>
        <dsp:cNvSpPr/>
      </dsp:nvSpPr>
      <dsp:spPr>
        <a:xfrm>
          <a:off x="8569515" y="756014"/>
          <a:ext cx="672651" cy="672651"/>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720861" y="756014"/>
        <a:ext cx="369959" cy="506170"/>
      </dsp:txXfrm>
    </dsp:sp>
    <dsp:sp modelId="{16A1C4B5-E698-6A4C-956C-0C5E61844CD3}">
      <dsp:nvSpPr>
        <dsp:cNvPr id="0" name=""/>
        <dsp:cNvSpPr/>
      </dsp:nvSpPr>
      <dsp:spPr>
        <a:xfrm>
          <a:off x="9259677" y="1934590"/>
          <a:ext cx="672651" cy="672651"/>
        </a:xfrm>
        <a:prstGeom prst="downArrow">
          <a:avLst>
            <a:gd name="adj1" fmla="val 55000"/>
            <a:gd name="adj2" fmla="val 45000"/>
          </a:avLst>
        </a:prstGeom>
        <a:solidFill>
          <a:schemeClr val="accent4">
            <a:tint val="40000"/>
            <a:alpha val="90000"/>
            <a:hueOff val="3620642"/>
            <a:satOff val="-17082"/>
            <a:lumOff val="-617"/>
            <a:alphaOff val="0"/>
          </a:schemeClr>
        </a:solidFill>
        <a:ln w="6350" cap="flat" cmpd="sng" algn="ctr">
          <a:solidFill>
            <a:schemeClr val="accent4">
              <a:tint val="40000"/>
              <a:alpha val="90000"/>
              <a:hueOff val="3620642"/>
              <a:satOff val="-17082"/>
              <a:lumOff val="-6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411023" y="1934590"/>
        <a:ext cx="369959" cy="506170"/>
      </dsp:txXfrm>
    </dsp:sp>
    <dsp:sp modelId="{B5499FED-C6E1-7D42-A5C9-909221FBB394}">
      <dsp:nvSpPr>
        <dsp:cNvPr id="0" name=""/>
        <dsp:cNvSpPr/>
      </dsp:nvSpPr>
      <dsp:spPr>
        <a:xfrm>
          <a:off x="9949839" y="3095920"/>
          <a:ext cx="672651" cy="672651"/>
        </a:xfrm>
        <a:prstGeom prst="downArrow">
          <a:avLst>
            <a:gd name="adj1" fmla="val 55000"/>
            <a:gd name="adj2" fmla="val 45000"/>
          </a:avLst>
        </a:prstGeom>
        <a:solidFill>
          <a:schemeClr val="accent4">
            <a:tint val="40000"/>
            <a:alpha val="90000"/>
            <a:hueOff val="7241284"/>
            <a:satOff val="-34163"/>
            <a:lumOff val="-1234"/>
            <a:alphaOff val="0"/>
          </a:schemeClr>
        </a:solidFill>
        <a:ln w="6350" cap="flat" cmpd="sng" algn="ctr">
          <a:solidFill>
            <a:schemeClr val="accent4">
              <a:tint val="40000"/>
              <a:alpha val="90000"/>
              <a:hueOff val="7241284"/>
              <a:satOff val="-34163"/>
              <a:lumOff val="-12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0101185" y="3095920"/>
        <a:ext cx="369959" cy="506170"/>
      </dsp:txXfrm>
    </dsp:sp>
    <dsp:sp modelId="{83CA3667-88C6-3545-8EE1-8ACCA42A2789}">
      <dsp:nvSpPr>
        <dsp:cNvPr id="0" name=""/>
        <dsp:cNvSpPr/>
      </dsp:nvSpPr>
      <dsp:spPr>
        <a:xfrm>
          <a:off x="10640000" y="4285995"/>
          <a:ext cx="672651" cy="672651"/>
        </a:xfrm>
        <a:prstGeom prst="downArrow">
          <a:avLst>
            <a:gd name="adj1" fmla="val 55000"/>
            <a:gd name="adj2" fmla="val 45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0791346" y="4285995"/>
        <a:ext cx="369959" cy="5061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83F52-63C7-4C49-A169-5A11E242CF99}">
      <dsp:nvSpPr>
        <dsp:cNvPr id="0" name=""/>
        <dsp:cNvSpPr/>
      </dsp:nvSpPr>
      <dsp:spPr>
        <a:xfrm>
          <a:off x="0" y="20692"/>
          <a:ext cx="6019800" cy="89381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(1) </a:t>
          </a:r>
          <a:r>
            <a:rPr lang="en-US" sz="1600" b="1" i="1" kern="1200"/>
            <a:t>pricing</a:t>
          </a:r>
          <a:r>
            <a:rPr lang="en-US" sz="1600" kern="1200"/>
            <a:t> (quantitative but subjective valuation); </a:t>
          </a:r>
        </a:p>
      </dsp:txBody>
      <dsp:txXfrm>
        <a:off x="43633" y="64325"/>
        <a:ext cx="5932534" cy="806550"/>
      </dsp:txXfrm>
    </dsp:sp>
    <dsp:sp modelId="{D9007F9C-14B5-8443-A856-D01C4797F344}">
      <dsp:nvSpPr>
        <dsp:cNvPr id="0" name=""/>
        <dsp:cNvSpPr/>
      </dsp:nvSpPr>
      <dsp:spPr>
        <a:xfrm>
          <a:off x="0" y="960588"/>
          <a:ext cx="6019800" cy="89381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(2) </a:t>
          </a:r>
          <a:r>
            <a:rPr lang="en-US" sz="1600" b="1" kern="1200"/>
            <a:t>taboos</a:t>
          </a:r>
          <a:r>
            <a:rPr lang="en-US" sz="1600" kern="1200"/>
            <a:t> (embrace of paradox);</a:t>
          </a:r>
        </a:p>
      </dsp:txBody>
      <dsp:txXfrm>
        <a:off x="43633" y="1004221"/>
        <a:ext cx="5932534" cy="806550"/>
      </dsp:txXfrm>
    </dsp:sp>
    <dsp:sp modelId="{8DC9B05A-EDD1-7F49-B701-0C4AB84E1BED}">
      <dsp:nvSpPr>
        <dsp:cNvPr id="0" name=""/>
        <dsp:cNvSpPr/>
      </dsp:nvSpPr>
      <dsp:spPr>
        <a:xfrm>
          <a:off x="0" y="1900484"/>
          <a:ext cx="6019800" cy="89381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(3) </a:t>
          </a:r>
          <a:r>
            <a:rPr lang="en-US" sz="1600" b="1" i="1" kern="1200"/>
            <a:t>animal husbandry </a:t>
          </a:r>
          <a:r>
            <a:rPr lang="en-US" sz="1600" kern="1200"/>
            <a:t>(society as a system of productive forces that must be farmed to its greatest effect);</a:t>
          </a:r>
        </a:p>
      </dsp:txBody>
      <dsp:txXfrm>
        <a:off x="43633" y="1944117"/>
        <a:ext cx="5932534" cy="806550"/>
      </dsp:txXfrm>
    </dsp:sp>
    <dsp:sp modelId="{5F28945C-6BC3-C34E-878C-2DC73E584647}">
      <dsp:nvSpPr>
        <dsp:cNvPr id="0" name=""/>
        <dsp:cNvSpPr/>
      </dsp:nvSpPr>
      <dsp:spPr>
        <a:xfrm>
          <a:off x="0" y="2840380"/>
          <a:ext cx="6019800" cy="89381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(4) </a:t>
          </a:r>
          <a:r>
            <a:rPr lang="en-US" sz="1600" b="1" i="1" kern="1200"/>
            <a:t>Autopoiesis</a:t>
          </a:r>
          <a:r>
            <a:rPr lang="en-US" sz="1600" kern="1200"/>
            <a:t> (collective ideal, a Luhmannesque system integrating individuals with process and collectivities as a function of shifting normative baselines);</a:t>
          </a:r>
        </a:p>
      </dsp:txBody>
      <dsp:txXfrm>
        <a:off x="43633" y="2884013"/>
        <a:ext cx="5932534" cy="806550"/>
      </dsp:txXfrm>
    </dsp:sp>
    <dsp:sp modelId="{D054ABFB-3256-5349-8085-744B462FB8C4}">
      <dsp:nvSpPr>
        <dsp:cNvPr id="0" name=""/>
        <dsp:cNvSpPr/>
      </dsp:nvSpPr>
      <dsp:spPr>
        <a:xfrm>
          <a:off x="0" y="3780276"/>
          <a:ext cx="6019800" cy="89381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(5) </a:t>
          </a:r>
          <a:r>
            <a:rPr lang="en-US" sz="1600" b="1" i="1" kern="1200"/>
            <a:t>Post-Humanity</a:t>
          </a:r>
          <a:r>
            <a:rPr lang="en-US" sz="1600" kern="1200"/>
            <a:t> (sustainability or human de-centering model; bio-diversity and zero impact is given prominence</a:t>
          </a:r>
        </a:p>
      </dsp:txBody>
      <dsp:txXfrm>
        <a:off x="43633" y="3823909"/>
        <a:ext cx="5932534" cy="806550"/>
      </dsp:txXfrm>
    </dsp:sp>
    <dsp:sp modelId="{0B176AF6-3CEC-E440-9ED2-A496B04B2E9B}">
      <dsp:nvSpPr>
        <dsp:cNvPr id="0" name=""/>
        <dsp:cNvSpPr/>
      </dsp:nvSpPr>
      <dsp:spPr>
        <a:xfrm>
          <a:off x="0" y="4720172"/>
          <a:ext cx="6019800" cy="89381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(6) </a:t>
          </a:r>
          <a:r>
            <a:rPr lang="en-US" sz="1600" b="1" i="1" kern="1200"/>
            <a:t>Discrimination or privileging</a:t>
          </a:r>
          <a:r>
            <a:rPr lang="en-US" sz="1600" kern="1200"/>
            <a:t> model (based on a complex of distinguishable characteristics that are privileged and for the enhancement of which societal forces are directed)</a:t>
          </a:r>
        </a:p>
      </dsp:txBody>
      <dsp:txXfrm>
        <a:off x="43633" y="4763805"/>
        <a:ext cx="5932534" cy="8065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C7667-1E78-7841-8B9F-5C5E193B4E86}" type="datetimeFigureOut">
              <a:rPr lang="en-US" smtClean="0"/>
              <a:t>9/8/21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BE2A9-C87E-0B4B-ACBB-069BA98F8DE8}" type="slidenum">
              <a:rPr lang="en-US" smtClean="0"/>
              <a:t>‹#›</a:t>
            </a:fld>
            <a:endParaRPr lang="en-US"/>
          </a:p>
        </p:txBody>
      </p:sp>
    </p:spTree>
    <p:extLst>
      <p:ext uri="{BB962C8B-B14F-4D97-AF65-F5344CB8AC3E}">
        <p14:creationId xmlns:p14="http://schemas.microsoft.com/office/powerpoint/2010/main" val="15177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a:t>
            </a:fld>
            <a:endParaRPr lang="en-US"/>
          </a:p>
        </p:txBody>
      </p:sp>
    </p:spTree>
    <p:extLst>
      <p:ext uri="{BB962C8B-B14F-4D97-AF65-F5344CB8AC3E}">
        <p14:creationId xmlns:p14="http://schemas.microsoft.com/office/powerpoint/2010/main" val="3395051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10</a:t>
            </a:fld>
            <a:endParaRPr lang="en-US"/>
          </a:p>
        </p:txBody>
      </p:sp>
    </p:spTree>
    <p:extLst>
      <p:ext uri="{BB962C8B-B14F-4D97-AF65-F5344CB8AC3E}">
        <p14:creationId xmlns:p14="http://schemas.microsoft.com/office/powerpoint/2010/main" val="336356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11</a:t>
            </a:fld>
            <a:endParaRPr lang="en-US"/>
          </a:p>
        </p:txBody>
      </p:sp>
    </p:spTree>
    <p:extLst>
      <p:ext uri="{BB962C8B-B14F-4D97-AF65-F5344CB8AC3E}">
        <p14:creationId xmlns:p14="http://schemas.microsoft.com/office/powerpoint/2010/main" val="45664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12</a:t>
            </a:fld>
            <a:endParaRPr lang="en-US"/>
          </a:p>
        </p:txBody>
      </p:sp>
    </p:spTree>
    <p:extLst>
      <p:ext uri="{BB962C8B-B14F-4D97-AF65-F5344CB8AC3E}">
        <p14:creationId xmlns:p14="http://schemas.microsoft.com/office/powerpoint/2010/main" val="3698013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13</a:t>
            </a:fld>
            <a:endParaRPr lang="en-US"/>
          </a:p>
        </p:txBody>
      </p:sp>
    </p:spTree>
    <p:extLst>
      <p:ext uri="{BB962C8B-B14F-4D97-AF65-F5344CB8AC3E}">
        <p14:creationId xmlns:p14="http://schemas.microsoft.com/office/powerpoint/2010/main" val="1697940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14</a:t>
            </a:fld>
            <a:endParaRPr lang="en-US"/>
          </a:p>
        </p:txBody>
      </p:sp>
    </p:spTree>
    <p:extLst>
      <p:ext uri="{BB962C8B-B14F-4D97-AF65-F5344CB8AC3E}">
        <p14:creationId xmlns:p14="http://schemas.microsoft.com/office/powerpoint/2010/main" val="160002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15</a:t>
            </a:fld>
            <a:endParaRPr lang="en-US"/>
          </a:p>
        </p:txBody>
      </p:sp>
    </p:spTree>
    <p:extLst>
      <p:ext uri="{BB962C8B-B14F-4D97-AF65-F5344CB8AC3E}">
        <p14:creationId xmlns:p14="http://schemas.microsoft.com/office/powerpoint/2010/main" val="3292966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16</a:t>
            </a:fld>
            <a:endParaRPr lang="en-US"/>
          </a:p>
        </p:txBody>
      </p:sp>
    </p:spTree>
    <p:extLst>
      <p:ext uri="{BB962C8B-B14F-4D97-AF65-F5344CB8AC3E}">
        <p14:creationId xmlns:p14="http://schemas.microsoft.com/office/powerpoint/2010/main" val="1628619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17</a:t>
            </a:fld>
            <a:endParaRPr lang="en-US"/>
          </a:p>
        </p:txBody>
      </p:sp>
    </p:spTree>
    <p:extLst>
      <p:ext uri="{BB962C8B-B14F-4D97-AF65-F5344CB8AC3E}">
        <p14:creationId xmlns:p14="http://schemas.microsoft.com/office/powerpoint/2010/main" val="2484559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18</a:t>
            </a:fld>
            <a:endParaRPr lang="en-US"/>
          </a:p>
        </p:txBody>
      </p:sp>
    </p:spTree>
    <p:extLst>
      <p:ext uri="{BB962C8B-B14F-4D97-AF65-F5344CB8AC3E}">
        <p14:creationId xmlns:p14="http://schemas.microsoft.com/office/powerpoint/2010/main" val="1635597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19</a:t>
            </a:fld>
            <a:endParaRPr lang="en-US"/>
          </a:p>
        </p:txBody>
      </p:sp>
    </p:spTree>
    <p:extLst>
      <p:ext uri="{BB962C8B-B14F-4D97-AF65-F5344CB8AC3E}">
        <p14:creationId xmlns:p14="http://schemas.microsoft.com/office/powerpoint/2010/main" val="254243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a:t>
            </a:fld>
            <a:endParaRPr lang="en-US"/>
          </a:p>
        </p:txBody>
      </p:sp>
    </p:spTree>
    <p:extLst>
      <p:ext uri="{BB962C8B-B14F-4D97-AF65-F5344CB8AC3E}">
        <p14:creationId xmlns:p14="http://schemas.microsoft.com/office/powerpoint/2010/main" val="1540858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20</a:t>
            </a:fld>
            <a:endParaRPr lang="en-US"/>
          </a:p>
        </p:txBody>
      </p:sp>
    </p:spTree>
    <p:extLst>
      <p:ext uri="{BB962C8B-B14F-4D97-AF65-F5344CB8AC3E}">
        <p14:creationId xmlns:p14="http://schemas.microsoft.com/office/powerpoint/2010/main" val="129455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21</a:t>
            </a:fld>
            <a:endParaRPr lang="en-US"/>
          </a:p>
        </p:txBody>
      </p:sp>
    </p:spTree>
    <p:extLst>
      <p:ext uri="{BB962C8B-B14F-4D97-AF65-F5344CB8AC3E}">
        <p14:creationId xmlns:p14="http://schemas.microsoft.com/office/powerpoint/2010/main" val="35894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22</a:t>
            </a:fld>
            <a:endParaRPr lang="en-US"/>
          </a:p>
        </p:txBody>
      </p:sp>
    </p:spTree>
    <p:extLst>
      <p:ext uri="{BB962C8B-B14F-4D97-AF65-F5344CB8AC3E}">
        <p14:creationId xmlns:p14="http://schemas.microsoft.com/office/powerpoint/2010/main" val="3476718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23</a:t>
            </a:fld>
            <a:endParaRPr lang="en-US"/>
          </a:p>
        </p:txBody>
      </p:sp>
    </p:spTree>
    <p:extLst>
      <p:ext uri="{BB962C8B-B14F-4D97-AF65-F5344CB8AC3E}">
        <p14:creationId xmlns:p14="http://schemas.microsoft.com/office/powerpoint/2010/main" val="66325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24</a:t>
            </a:fld>
            <a:endParaRPr lang="en-US"/>
          </a:p>
        </p:txBody>
      </p:sp>
    </p:spTree>
    <p:extLst>
      <p:ext uri="{BB962C8B-B14F-4D97-AF65-F5344CB8AC3E}">
        <p14:creationId xmlns:p14="http://schemas.microsoft.com/office/powerpoint/2010/main" val="1391381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25</a:t>
            </a:fld>
            <a:endParaRPr lang="en-US"/>
          </a:p>
        </p:txBody>
      </p:sp>
    </p:spTree>
    <p:extLst>
      <p:ext uri="{BB962C8B-B14F-4D97-AF65-F5344CB8AC3E}">
        <p14:creationId xmlns:p14="http://schemas.microsoft.com/office/powerpoint/2010/main" val="4201858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26</a:t>
            </a:fld>
            <a:endParaRPr lang="en-US"/>
          </a:p>
        </p:txBody>
      </p:sp>
    </p:spTree>
    <p:extLst>
      <p:ext uri="{BB962C8B-B14F-4D97-AF65-F5344CB8AC3E}">
        <p14:creationId xmlns:p14="http://schemas.microsoft.com/office/powerpoint/2010/main" val="210450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27</a:t>
            </a:fld>
            <a:endParaRPr lang="en-US"/>
          </a:p>
        </p:txBody>
      </p:sp>
    </p:spTree>
    <p:extLst>
      <p:ext uri="{BB962C8B-B14F-4D97-AF65-F5344CB8AC3E}">
        <p14:creationId xmlns:p14="http://schemas.microsoft.com/office/powerpoint/2010/main" val="854685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BE2A9-C87E-0B4B-ACBB-069BA98F8DE8}" type="slidenum">
              <a:rPr lang="en-US" smtClean="0"/>
              <a:t>28</a:t>
            </a:fld>
            <a:endParaRPr lang="en-US"/>
          </a:p>
        </p:txBody>
      </p:sp>
    </p:spTree>
    <p:extLst>
      <p:ext uri="{BB962C8B-B14F-4D97-AF65-F5344CB8AC3E}">
        <p14:creationId xmlns:p14="http://schemas.microsoft.com/office/powerpoint/2010/main" val="196195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29</a:t>
            </a:fld>
            <a:endParaRPr lang="en-US"/>
          </a:p>
        </p:txBody>
      </p:sp>
    </p:spTree>
    <p:extLst>
      <p:ext uri="{BB962C8B-B14F-4D97-AF65-F5344CB8AC3E}">
        <p14:creationId xmlns:p14="http://schemas.microsoft.com/office/powerpoint/2010/main" val="398721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3</a:t>
            </a:fld>
            <a:endParaRPr lang="en-US"/>
          </a:p>
        </p:txBody>
      </p:sp>
    </p:spTree>
    <p:extLst>
      <p:ext uri="{BB962C8B-B14F-4D97-AF65-F5344CB8AC3E}">
        <p14:creationId xmlns:p14="http://schemas.microsoft.com/office/powerpoint/2010/main" val="351081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4</a:t>
            </a:fld>
            <a:endParaRPr lang="en-US"/>
          </a:p>
        </p:txBody>
      </p:sp>
    </p:spTree>
    <p:extLst>
      <p:ext uri="{BB962C8B-B14F-4D97-AF65-F5344CB8AC3E}">
        <p14:creationId xmlns:p14="http://schemas.microsoft.com/office/powerpoint/2010/main" val="147198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5</a:t>
            </a:fld>
            <a:endParaRPr lang="en-US"/>
          </a:p>
        </p:txBody>
      </p:sp>
    </p:spTree>
    <p:extLst>
      <p:ext uri="{BB962C8B-B14F-4D97-AF65-F5344CB8AC3E}">
        <p14:creationId xmlns:p14="http://schemas.microsoft.com/office/powerpoint/2010/main" val="380583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6</a:t>
            </a:fld>
            <a:endParaRPr lang="en-US"/>
          </a:p>
        </p:txBody>
      </p:sp>
    </p:spTree>
    <p:extLst>
      <p:ext uri="{BB962C8B-B14F-4D97-AF65-F5344CB8AC3E}">
        <p14:creationId xmlns:p14="http://schemas.microsoft.com/office/powerpoint/2010/main" val="87170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7</a:t>
            </a:fld>
            <a:endParaRPr lang="en-US"/>
          </a:p>
        </p:txBody>
      </p:sp>
    </p:spTree>
    <p:extLst>
      <p:ext uri="{BB962C8B-B14F-4D97-AF65-F5344CB8AC3E}">
        <p14:creationId xmlns:p14="http://schemas.microsoft.com/office/powerpoint/2010/main" val="138941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8</a:t>
            </a:fld>
            <a:endParaRPr lang="en-US"/>
          </a:p>
        </p:txBody>
      </p:sp>
    </p:spTree>
    <p:extLst>
      <p:ext uri="{BB962C8B-B14F-4D97-AF65-F5344CB8AC3E}">
        <p14:creationId xmlns:p14="http://schemas.microsoft.com/office/powerpoint/2010/main" val="379129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BE2A9-C87E-0B4B-ACBB-069BA98F8DE8}" type="slidenum">
              <a:rPr lang="en-US" smtClean="0"/>
              <a:t>9</a:t>
            </a:fld>
            <a:endParaRPr lang="en-US"/>
          </a:p>
        </p:txBody>
      </p:sp>
    </p:spTree>
    <p:extLst>
      <p:ext uri="{BB962C8B-B14F-4D97-AF65-F5344CB8AC3E}">
        <p14:creationId xmlns:p14="http://schemas.microsoft.com/office/powerpoint/2010/main" val="363296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4D84F-D373-B049-9366-137CB1D477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33E8B2-9B1B-5442-AF4F-5241BB18B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BB4BD6-C6BE-AA48-A576-4FEFA8BB78CB}"/>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5" name="Footer Placeholder 4">
            <a:extLst>
              <a:ext uri="{FF2B5EF4-FFF2-40B4-BE49-F238E27FC236}">
                <a16:creationId xmlns:a16="http://schemas.microsoft.com/office/drawing/2014/main" id="{1E1BE345-ACE1-1340-8DE1-518CC1BD3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CE066-64E0-AD4C-8717-053BD8C8CB9E}"/>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174464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7C97-F4BA-BC45-8FF4-B641524E20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C912F2-7734-AE47-9022-B66FB1C35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7E443-2ABE-F64B-B3FD-3EEA3E774421}"/>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5" name="Footer Placeholder 4">
            <a:extLst>
              <a:ext uri="{FF2B5EF4-FFF2-40B4-BE49-F238E27FC236}">
                <a16:creationId xmlns:a16="http://schemas.microsoft.com/office/drawing/2014/main" id="{035D9953-A0AF-A54F-B9B7-6D9DB55E1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A380B-9F38-2547-92EE-E654AAF12900}"/>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323876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292416-1F61-FE4F-90EA-B3319020FF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C76D37-9DFE-7049-B8D8-1598E07627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8031B-B0B5-D446-BFCC-A2842AC2F4D2}"/>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5" name="Footer Placeholder 4">
            <a:extLst>
              <a:ext uri="{FF2B5EF4-FFF2-40B4-BE49-F238E27FC236}">
                <a16:creationId xmlns:a16="http://schemas.microsoft.com/office/drawing/2014/main" id="{D71F6291-4CA0-2A46-A860-D40C65719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03640-DB0C-4947-AF64-D1725B172826}"/>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385824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948F6-DAE6-F04C-8A27-4DA417B26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761FC-E7D7-4F47-B2E4-EA0BB3E7F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D4564-16F0-654F-A6EA-465A3EE0C921}"/>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5" name="Footer Placeholder 4">
            <a:extLst>
              <a:ext uri="{FF2B5EF4-FFF2-40B4-BE49-F238E27FC236}">
                <a16:creationId xmlns:a16="http://schemas.microsoft.com/office/drawing/2014/main" id="{505CEFAE-4826-D146-9DF5-00D04F99C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EED27-BB53-3E44-9FA3-591EC9A8A674}"/>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413634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7D70-EB48-E047-B23D-5101D47C3E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7FA654-5722-1C40-8361-5DEE8F8BE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C65BE3-77D6-804B-82A7-1A9375733D21}"/>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5" name="Footer Placeholder 4">
            <a:extLst>
              <a:ext uri="{FF2B5EF4-FFF2-40B4-BE49-F238E27FC236}">
                <a16:creationId xmlns:a16="http://schemas.microsoft.com/office/drawing/2014/main" id="{C93ABA8B-FF0C-D446-9D32-E73541B86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CA8B7-2B09-9746-A389-09D07CA237FF}"/>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388557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BC09E-8A82-564F-AC4F-47F392744E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314B30-A3A4-7946-BFAA-5E7DC797A7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2DCF85-F34D-574A-9277-201519F873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51B33B-0519-A847-8CE8-D70C3AB8742D}"/>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6" name="Footer Placeholder 5">
            <a:extLst>
              <a:ext uri="{FF2B5EF4-FFF2-40B4-BE49-F238E27FC236}">
                <a16:creationId xmlns:a16="http://schemas.microsoft.com/office/drawing/2014/main" id="{41CCF671-49B4-684D-859D-3BAF92711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1D142-2756-E94B-AB66-D06CB31193E5}"/>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66387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7C43-DCBD-6A4D-BF01-B98C3B6F20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D40EA1-22D8-DB41-A14F-0F0EFF406A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26FF3A-8BC8-124A-BB77-F150942E6C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E769B2-F924-2D44-9EB7-A0BD42E94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2773E8-4296-4E4D-9893-B087F8D87D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69E967-3405-E949-9D36-53E4788B8878}"/>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8" name="Footer Placeholder 7">
            <a:extLst>
              <a:ext uri="{FF2B5EF4-FFF2-40B4-BE49-F238E27FC236}">
                <a16:creationId xmlns:a16="http://schemas.microsoft.com/office/drawing/2014/main" id="{29A3F2EF-5146-F342-85A0-C18254212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03D104-38B6-7743-967B-A65D52B723C4}"/>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29956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1E4A-AD2F-AF4E-A806-D15BBB029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82AAB-0C07-EE42-B763-45B364B7571B}"/>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4" name="Footer Placeholder 3">
            <a:extLst>
              <a:ext uri="{FF2B5EF4-FFF2-40B4-BE49-F238E27FC236}">
                <a16:creationId xmlns:a16="http://schemas.microsoft.com/office/drawing/2014/main" id="{5FE94339-8A01-314B-9045-5829A3FBED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EED379-436E-8944-AFF9-F7A8AD2D209E}"/>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399230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181938-9987-B042-A275-47A1F8AE51A8}"/>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3" name="Footer Placeholder 2">
            <a:extLst>
              <a:ext uri="{FF2B5EF4-FFF2-40B4-BE49-F238E27FC236}">
                <a16:creationId xmlns:a16="http://schemas.microsoft.com/office/drawing/2014/main" id="{48587ACE-79C3-4941-8228-CD7E93701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335232-06EE-BF41-B98D-C01A7C326454}"/>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245610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E9A2-F10B-7F41-9877-23646ABDB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E2770-2785-EC44-8B65-84307659E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42BC6-D969-7B43-B7EA-DB3897F96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25BB23-85CE-7C45-92A7-947F7BB1FCB8}"/>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6" name="Footer Placeholder 5">
            <a:extLst>
              <a:ext uri="{FF2B5EF4-FFF2-40B4-BE49-F238E27FC236}">
                <a16:creationId xmlns:a16="http://schemas.microsoft.com/office/drawing/2014/main" id="{AC6E19EF-388E-C244-A815-6F0F13B1D2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F291D-B384-1843-829B-1837E5C3B031}"/>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390745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8271-C448-1F42-BA82-D2A9DEF94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FCAB84-BC7A-A044-A194-83BD4CE23B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CC62C7-D1A1-3C45-A7D8-A21E80DA6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6158C-27F0-9F40-94CA-C2115D8178EF}"/>
              </a:ext>
            </a:extLst>
          </p:cNvPr>
          <p:cNvSpPr>
            <a:spLocks noGrp="1"/>
          </p:cNvSpPr>
          <p:nvPr>
            <p:ph type="dt" sz="half" idx="10"/>
          </p:nvPr>
        </p:nvSpPr>
        <p:spPr/>
        <p:txBody>
          <a:bodyPr/>
          <a:lstStyle/>
          <a:p>
            <a:fld id="{D24F6FAE-CEBF-104C-82E5-519E08F063A4}" type="datetimeFigureOut">
              <a:rPr lang="en-US" smtClean="0"/>
              <a:t>9/8/21</a:t>
            </a:fld>
            <a:endParaRPr lang="en-US"/>
          </a:p>
        </p:txBody>
      </p:sp>
      <p:sp>
        <p:nvSpPr>
          <p:cNvPr id="6" name="Footer Placeholder 5">
            <a:extLst>
              <a:ext uri="{FF2B5EF4-FFF2-40B4-BE49-F238E27FC236}">
                <a16:creationId xmlns:a16="http://schemas.microsoft.com/office/drawing/2014/main" id="{C2D888AE-AFCD-1540-AE2B-C3F933733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FD52D-8C80-0E44-85A0-3FE9DC4B8DE2}"/>
              </a:ext>
            </a:extLst>
          </p:cNvPr>
          <p:cNvSpPr>
            <a:spLocks noGrp="1"/>
          </p:cNvSpPr>
          <p:nvPr>
            <p:ph type="sldNum" sz="quarter" idx="12"/>
          </p:nvPr>
        </p:nvSpPr>
        <p:spPr/>
        <p:txBody>
          <a:bodyPr/>
          <a:lstStyle/>
          <a:p>
            <a:fld id="{9C468236-08D0-6E47-9D44-9BDCFF0FFF8E}" type="slidenum">
              <a:rPr lang="en-US" smtClean="0"/>
              <a:t>‹#›</a:t>
            </a:fld>
            <a:endParaRPr lang="en-US"/>
          </a:p>
        </p:txBody>
      </p:sp>
    </p:spTree>
    <p:extLst>
      <p:ext uri="{BB962C8B-B14F-4D97-AF65-F5344CB8AC3E}">
        <p14:creationId xmlns:p14="http://schemas.microsoft.com/office/powerpoint/2010/main" val="242315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EE30-BA5A-AE49-A01B-AE75C372E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5F0EF8-AD8B-6441-AAB4-2EA717BD1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46E0D-5D87-DB4E-BFC3-19C09175F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F6FAE-CEBF-104C-82E5-519E08F063A4}" type="datetimeFigureOut">
              <a:rPr lang="en-US" smtClean="0"/>
              <a:t>9/8/21</a:t>
            </a:fld>
            <a:endParaRPr lang="en-US"/>
          </a:p>
        </p:txBody>
      </p:sp>
      <p:sp>
        <p:nvSpPr>
          <p:cNvPr id="5" name="Footer Placeholder 4">
            <a:extLst>
              <a:ext uri="{FF2B5EF4-FFF2-40B4-BE49-F238E27FC236}">
                <a16:creationId xmlns:a16="http://schemas.microsoft.com/office/drawing/2014/main" id="{4A3A819B-BAE5-A641-8B74-C627B868CA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8ABDB-783B-ED40-AC41-DEC7207247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68236-08D0-6E47-9D44-9BDCFF0FFF8E}" type="slidenum">
              <a:rPr lang="en-US" smtClean="0"/>
              <a:t>‹#›</a:t>
            </a:fld>
            <a:endParaRPr lang="en-US"/>
          </a:p>
        </p:txBody>
      </p:sp>
    </p:spTree>
    <p:extLst>
      <p:ext uri="{BB962C8B-B14F-4D97-AF65-F5344CB8AC3E}">
        <p14:creationId xmlns:p14="http://schemas.microsoft.com/office/powerpoint/2010/main" val="161117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tymonline.com/word/com-?ref=etymonline_crossreferenc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etymonline.com/word/*plek-?ref=etymonline_crossreferen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ttps://www.startrek.com/article/are-we-b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africasurveyorsonline.com/2020/04/15/rwanda-deploys-drones-to-raise-covid-19-awareness-in-communities/" TargetMode="External"/><Relationship Id="rId5" Type="http://schemas.openxmlformats.org/officeDocument/2006/relationships/image" Target="../media/image5.png"/><Relationship Id="rId4" Type="http://schemas.openxmlformats.org/officeDocument/2006/relationships/hyperlink" Target="https://zonknews.com/2020/04/15/rwanda-uses-drones-in-fight-against-coronavir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theconversation.com/coronavirus-drones-used-to-enforce-lockdown-pose-a-real-threat-to-our-civil-liberties-138058" TargetMode="External"/><Relationship Id="rId4" Type="http://schemas.openxmlformats.org/officeDocument/2006/relationships/hyperlink" Target="https://www.unicef.org/supply/media/5286/file/%20Rapid-guidance-how-can-drones-help-in-COVID-19-response.pdf.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6CC5-56CA-4845-941E-F00AB563CF8E}"/>
              </a:ext>
            </a:extLst>
          </p:cNvPr>
          <p:cNvSpPr>
            <a:spLocks noGrp="1"/>
          </p:cNvSpPr>
          <p:nvPr>
            <p:ph type="ctrTitle"/>
          </p:nvPr>
        </p:nvSpPr>
        <p:spPr>
          <a:xfrm>
            <a:off x="0" y="766120"/>
            <a:ext cx="2681416" cy="5115695"/>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r>
              <a:rPr lang="en-US" sz="3200" b="1" dirty="0"/>
              <a:t>COVID, Control, and Complicity: Human Rights Intersectionality in the Dead Spaces between Legal, Political, Normative, and Markets Regimes </a:t>
            </a:r>
          </a:p>
        </p:txBody>
      </p:sp>
      <p:sp>
        <p:nvSpPr>
          <p:cNvPr id="3" name="Subtitle 2">
            <a:extLst>
              <a:ext uri="{FF2B5EF4-FFF2-40B4-BE49-F238E27FC236}">
                <a16:creationId xmlns:a16="http://schemas.microsoft.com/office/drawing/2014/main" id="{05F34D1A-7D8E-2B4E-B1D7-94F0434AD1BD}"/>
              </a:ext>
            </a:extLst>
          </p:cNvPr>
          <p:cNvSpPr>
            <a:spLocks noGrp="1"/>
          </p:cNvSpPr>
          <p:nvPr>
            <p:ph type="subTitle" idx="1"/>
          </p:nvPr>
        </p:nvSpPr>
        <p:spPr>
          <a:xfrm>
            <a:off x="9786551" y="766119"/>
            <a:ext cx="2504302" cy="4485503"/>
          </a:xfrm>
          <a:solidFill>
            <a:schemeClr val="accent1">
              <a:lumMod val="20000"/>
              <a:lumOff val="80000"/>
            </a:schemeClr>
          </a:solidFill>
        </p:spPr>
        <p:txBody>
          <a:bodyPr>
            <a:noAutofit/>
          </a:bodyPr>
          <a:lstStyle/>
          <a:p>
            <a:r>
              <a:rPr lang="en-US" sz="1800" b="1" dirty="0"/>
              <a:t>Larry Catá Backer </a:t>
            </a:r>
          </a:p>
          <a:p>
            <a:r>
              <a:rPr lang="en-US" sz="1600" dirty="0"/>
              <a:t>W. Richard and Mary Eshelman Faculty Scholar Professor of Law and International Affairs, Pennsylvania State University</a:t>
            </a:r>
          </a:p>
          <a:p>
            <a:r>
              <a:rPr lang="en-US" sz="1800" b="1" i="1" dirty="0"/>
              <a:t>Interest Group on International Business and Human Rights </a:t>
            </a:r>
          </a:p>
          <a:p>
            <a:r>
              <a:rPr lang="en-US" sz="1800" dirty="0"/>
              <a:t>Workshop: International Business and Human Rights: Changes in International Lawmaking 8 September2021 (Virtual)</a:t>
            </a:r>
          </a:p>
        </p:txBody>
      </p:sp>
    </p:spTree>
    <p:extLst>
      <p:ext uri="{BB962C8B-B14F-4D97-AF65-F5344CB8AC3E}">
        <p14:creationId xmlns:p14="http://schemas.microsoft.com/office/powerpoint/2010/main" val="305605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775E61-1D93-BC47-9B5B-0863E1F9DE5F}"/>
              </a:ext>
            </a:extLst>
          </p:cNvPr>
          <p:cNvSpPr>
            <a:spLocks noGrp="1"/>
          </p:cNvSpPr>
          <p:nvPr>
            <p:ph type="title"/>
          </p:nvPr>
        </p:nvSpPr>
        <p:spPr>
          <a:xfrm>
            <a:off x="804672" y="1412489"/>
            <a:ext cx="2871095" cy="2156621"/>
          </a:xfrm>
        </p:spPr>
        <p:txBody>
          <a:bodyPr anchor="t">
            <a:normAutofit/>
          </a:bodyPr>
          <a:lstStyle/>
          <a:p>
            <a:r>
              <a:rPr lang="en-US" sz="3600" dirty="0">
                <a:solidFill>
                  <a:srgbClr val="FFFFFF"/>
                </a:solidFill>
              </a:rPr>
              <a:t>The Linguistics of Complicity</a:t>
            </a:r>
            <a:br>
              <a:rPr lang="en-US" sz="3600" dirty="0">
                <a:solidFill>
                  <a:srgbClr val="FFFFFF"/>
                </a:solidFill>
              </a:rPr>
            </a:br>
            <a:r>
              <a:rPr lang="en-US" sz="1400" dirty="0">
                <a:solidFill>
                  <a:schemeClr val="bg1"/>
                </a:solidFill>
              </a:rPr>
              <a:t>With thanks to Etymology online</a:t>
            </a:r>
            <a:br>
              <a:rPr lang="en-US" sz="1400" dirty="0">
                <a:solidFill>
                  <a:schemeClr val="bg1"/>
                </a:solidFill>
              </a:rPr>
            </a:br>
            <a:endParaRPr lang="en-US" sz="1400" dirty="0">
              <a:solidFill>
                <a:schemeClr val="bg1"/>
              </a:solidFill>
            </a:endParaRPr>
          </a:p>
        </p:txBody>
      </p:sp>
      <p:sp>
        <p:nvSpPr>
          <p:cNvPr id="9" name="Content Placeholder 3">
            <a:extLst>
              <a:ext uri="{FF2B5EF4-FFF2-40B4-BE49-F238E27FC236}">
                <a16:creationId xmlns:a16="http://schemas.microsoft.com/office/drawing/2014/main" id="{C74CBFA0-CC3C-9547-A12A-068C51CC2933}"/>
              </a:ext>
            </a:extLst>
          </p:cNvPr>
          <p:cNvSpPr>
            <a:spLocks noGrp="1"/>
          </p:cNvSpPr>
          <p:nvPr>
            <p:ph sz="half" idx="1"/>
          </p:nvPr>
        </p:nvSpPr>
        <p:spPr>
          <a:xfrm>
            <a:off x="4232228" y="333632"/>
            <a:ext cx="4824856" cy="6524368"/>
          </a:xfrm>
        </p:spPr>
        <p:txBody>
          <a:bodyPr>
            <a:normAutofit fontScale="92500" lnSpcReduction="20000"/>
          </a:bodyPr>
          <a:lstStyle/>
          <a:p>
            <a:r>
              <a:rPr lang="en-US" sz="2600" b="1" i="1" dirty="0">
                <a:solidFill>
                  <a:srgbClr val="C00000"/>
                </a:solidFill>
              </a:rPr>
              <a:t>Complic</a:t>
            </a:r>
            <a:r>
              <a:rPr lang="en-US" sz="2600" b="1" dirty="0">
                <a:solidFill>
                  <a:srgbClr val="C00000"/>
                </a:solidFill>
              </a:rPr>
              <a:t>ity</a:t>
            </a:r>
            <a:r>
              <a:rPr lang="en-US" sz="2600" dirty="0"/>
              <a:t>:</a:t>
            </a:r>
          </a:p>
          <a:p>
            <a:r>
              <a:rPr lang="en-US" sz="2200" dirty="0"/>
              <a:t>"the state of being an accomplice, partnership in wrongdoing or an objectionable act," 1650s, from French </a:t>
            </a:r>
            <a:r>
              <a:rPr lang="en-US" sz="2200" i="1" dirty="0"/>
              <a:t>complicité</a:t>
            </a:r>
            <a:r>
              <a:rPr lang="en-US" sz="2200" dirty="0"/>
              <a:t>, from Old French </a:t>
            </a:r>
            <a:r>
              <a:rPr lang="en-US" sz="2200" i="1" dirty="0"/>
              <a:t>complice</a:t>
            </a:r>
            <a:r>
              <a:rPr lang="en-US" sz="2200" dirty="0"/>
              <a:t> "accomplice, comrade, companion" (14c.), from Late Latin complicem, accusative of complex "partner, confederate," from Latin </a:t>
            </a:r>
            <a:r>
              <a:rPr lang="en-US" sz="2200" i="1" dirty="0"/>
              <a:t>complicare</a:t>
            </a:r>
            <a:r>
              <a:rPr lang="en-US" sz="2200" dirty="0"/>
              <a:t> "to fold together," from com "with, together" (see </a:t>
            </a:r>
            <a:r>
              <a:rPr lang="en-US" sz="2200" dirty="0">
                <a:hlinkClick r:id="rId3"/>
              </a:rPr>
              <a:t>com-</a:t>
            </a:r>
            <a:r>
              <a:rPr lang="en-US" sz="2200" dirty="0"/>
              <a:t>) + plicare "to fold, weave" (from PIE root </a:t>
            </a:r>
            <a:r>
              <a:rPr lang="en-US" sz="2200" dirty="0">
                <a:hlinkClick r:id="rId4"/>
              </a:rPr>
              <a:t>*plek-</a:t>
            </a:r>
            <a:r>
              <a:rPr lang="en-US" sz="2200" dirty="0"/>
              <a:t> "to plait"). </a:t>
            </a:r>
          </a:p>
          <a:p>
            <a:r>
              <a:rPr lang="en-US" sz="2200" b="1" dirty="0">
                <a:solidFill>
                  <a:srgbClr val="C00000"/>
                </a:solidFill>
              </a:rPr>
              <a:t>Discursive imagery and the foundation of meaning/interpretation: </a:t>
            </a:r>
          </a:p>
          <a:p>
            <a:r>
              <a:rPr lang="en-US" sz="3500" b="1" dirty="0">
                <a:solidFill>
                  <a:srgbClr val="C00000"/>
                </a:solidFill>
              </a:rPr>
              <a:t>Folding or weaving together; intertwine </a:t>
            </a:r>
          </a:p>
          <a:p>
            <a:pPr lvl="1"/>
            <a:r>
              <a:rPr lang="en-US" sz="1900" b="1" dirty="0"/>
              <a:t>Unity in diversity</a:t>
            </a:r>
          </a:p>
          <a:p>
            <a:pPr lvl="1"/>
            <a:r>
              <a:rPr lang="en-US" sz="1900" b="1" dirty="0">
                <a:solidFill>
                  <a:srgbClr val="C00000"/>
                </a:solidFill>
              </a:rPr>
              <a:t>From Latin </a:t>
            </a:r>
            <a:r>
              <a:rPr lang="en-US" sz="1900" b="1" i="1" dirty="0">
                <a:solidFill>
                  <a:srgbClr val="C00000"/>
                </a:solidFill>
              </a:rPr>
              <a:t>“Complicare”  to combine in a complex way</a:t>
            </a:r>
          </a:p>
          <a:p>
            <a:pPr lvl="1"/>
            <a:r>
              <a:rPr lang="en-US" sz="1900" b="1" i="1" dirty="0"/>
              <a:t>E Pluribus Unum-</a:t>
            </a:r>
            <a:r>
              <a:rPr lang="en-US" sz="1900" b="1" i="1" dirty="0">
                <a:solidFill>
                  <a:srgbClr val="C00000"/>
                </a:solidFill>
              </a:rPr>
              <a:t>-NOTE: The idea that what is folded retains its autonomy, but implies many parts, some hidden and which may be revealed, interacting but still separate. </a:t>
            </a:r>
          </a:p>
        </p:txBody>
      </p:sp>
      <p:sp>
        <p:nvSpPr>
          <p:cNvPr id="5" name="Content Placeholder 4">
            <a:extLst>
              <a:ext uri="{FF2B5EF4-FFF2-40B4-BE49-F238E27FC236}">
                <a16:creationId xmlns:a16="http://schemas.microsoft.com/office/drawing/2014/main" id="{E8182D9D-E03C-3046-BCE2-759594E026DC}"/>
              </a:ext>
            </a:extLst>
          </p:cNvPr>
          <p:cNvSpPr>
            <a:spLocks noGrp="1"/>
          </p:cNvSpPr>
          <p:nvPr>
            <p:ph sz="half" idx="2"/>
          </p:nvPr>
        </p:nvSpPr>
        <p:spPr>
          <a:xfrm>
            <a:off x="9057085" y="1412489"/>
            <a:ext cx="2926080" cy="4363844"/>
          </a:xfrm>
        </p:spPr>
        <p:txBody>
          <a:bodyPr>
            <a:normAutofit fontScale="92500" lnSpcReduction="20000"/>
          </a:bodyPr>
          <a:lstStyle/>
          <a:p>
            <a:r>
              <a:rPr lang="en-US" sz="2200" b="1" dirty="0">
                <a:solidFill>
                  <a:srgbClr val="C00000"/>
                </a:solidFill>
              </a:rPr>
              <a:t>Ac</a:t>
            </a:r>
            <a:r>
              <a:rPr lang="en-US" sz="2200" b="1" i="1" dirty="0">
                <a:solidFill>
                  <a:srgbClr val="C00000"/>
                </a:solidFill>
              </a:rPr>
              <a:t>complice</a:t>
            </a:r>
          </a:p>
          <a:p>
            <a:r>
              <a:rPr lang="en-US" sz="1700" dirty="0"/>
              <a:t>"associate in crime," 1580s, an unetymological extension of earlier complice "an associate or confederate" (early 15c.), from Old French complice "a confederate, partner" (not in a criminal sense), from Late Latin complicem (nominative complex) "partner, confederate," from Latin complicare "to involve," literally "fold together," from com "with, together" (see </a:t>
            </a:r>
            <a:r>
              <a:rPr lang="en-US" sz="1700" dirty="0">
                <a:hlinkClick r:id="rId3"/>
              </a:rPr>
              <a:t>com-</a:t>
            </a:r>
            <a:r>
              <a:rPr lang="en-US" sz="1700" dirty="0"/>
              <a:t>) + plicare "to fold, weave" (from PIE root </a:t>
            </a:r>
            <a:r>
              <a:rPr lang="en-US" sz="1700" dirty="0">
                <a:hlinkClick r:id="rId4"/>
              </a:rPr>
              <a:t>*plek-</a:t>
            </a:r>
            <a:r>
              <a:rPr lang="en-US" sz="1700" dirty="0"/>
              <a:t> "to plait"). Altered perhaps on model of accomplish, etc., or by assimilation of the indefinite article in a </a:t>
            </a:r>
            <a:r>
              <a:rPr lang="en-US" sz="1700" i="1" dirty="0"/>
              <a:t>complice</a:t>
            </a:r>
            <a:r>
              <a:rPr lang="en-US" sz="1700" dirty="0"/>
              <a:t>.</a:t>
            </a:r>
          </a:p>
        </p:txBody>
      </p:sp>
    </p:spTree>
    <p:extLst>
      <p:ext uri="{BB962C8B-B14F-4D97-AF65-F5344CB8AC3E}">
        <p14:creationId xmlns:p14="http://schemas.microsoft.com/office/powerpoint/2010/main" val="220337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dog sitting on a couch&#10;&#10;Description automatically generated">
            <a:extLst>
              <a:ext uri="{FF2B5EF4-FFF2-40B4-BE49-F238E27FC236}">
                <a16:creationId xmlns:a16="http://schemas.microsoft.com/office/drawing/2014/main" id="{2006E271-A309-EC44-A865-D760B4C702CD}"/>
              </a:ext>
            </a:extLst>
          </p:cNvPr>
          <p:cNvPicPr>
            <a:picLocks noChangeAspect="1"/>
          </p:cNvPicPr>
          <p:nvPr/>
        </p:nvPicPr>
        <p:blipFill rotWithShape="1">
          <a:blip r:embed="rId3"/>
          <a:srcRect t="16489" b="16489"/>
          <a:stretch/>
        </p:blipFill>
        <p:spPr>
          <a:xfrm>
            <a:off x="2522356" y="1052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021EDE-136C-ED4B-BEFE-DC8C4B5B614B}"/>
              </a:ext>
            </a:extLst>
          </p:cNvPr>
          <p:cNvSpPr>
            <a:spLocks noGrp="1"/>
          </p:cNvSpPr>
          <p:nvPr>
            <p:ph type="title"/>
          </p:nvPr>
        </p:nvSpPr>
        <p:spPr>
          <a:xfrm>
            <a:off x="0" y="0"/>
            <a:ext cx="6096000" cy="1005840"/>
          </a:xfrm>
        </p:spPr>
        <p:txBody>
          <a:bodyPr>
            <a:normAutofit fontScale="90000"/>
          </a:bodyPr>
          <a:lstStyle/>
          <a:p>
            <a:r>
              <a:rPr lang="en-US" sz="3400" dirty="0"/>
              <a:t>Complicity (Chain of Responsibility) in its Ecology</a:t>
            </a:r>
          </a:p>
        </p:txBody>
      </p:sp>
      <p:sp>
        <p:nvSpPr>
          <p:cNvPr id="8" name="Content Placeholder 7">
            <a:extLst>
              <a:ext uri="{FF2B5EF4-FFF2-40B4-BE49-F238E27FC236}">
                <a16:creationId xmlns:a16="http://schemas.microsoft.com/office/drawing/2014/main" id="{38E8B0BE-8B3A-CB4A-81FF-066FB1BBCC2D}"/>
              </a:ext>
            </a:extLst>
          </p:cNvPr>
          <p:cNvSpPr>
            <a:spLocks noGrp="1"/>
          </p:cNvSpPr>
          <p:nvPr>
            <p:ph idx="1"/>
          </p:nvPr>
        </p:nvSpPr>
        <p:spPr>
          <a:xfrm>
            <a:off x="-5" y="1123406"/>
            <a:ext cx="7876908" cy="5734584"/>
          </a:xfrm>
        </p:spPr>
        <p:txBody>
          <a:bodyPr>
            <a:noAutofit/>
          </a:bodyPr>
          <a:lstStyle/>
          <a:p>
            <a:pPr lvl="0"/>
            <a:r>
              <a:rPr lang="en-US" sz="1600" b="1" i="1" dirty="0">
                <a:solidFill>
                  <a:srgbClr val="C00000"/>
                </a:solidFill>
              </a:rPr>
              <a:t>Structural-Normative Transformations</a:t>
            </a:r>
          </a:p>
          <a:p>
            <a:pPr lvl="1"/>
            <a:r>
              <a:rPr lang="en-US" sz="1400" dirty="0"/>
              <a:t>From compliance with law to compliance with norms</a:t>
            </a:r>
          </a:p>
          <a:p>
            <a:pPr lvl="1"/>
            <a:r>
              <a:rPr lang="en-US" sz="1400" dirty="0"/>
              <a:t>From national legal orders to international normative structures</a:t>
            </a:r>
          </a:p>
          <a:p>
            <a:pPr lvl="0"/>
            <a:r>
              <a:rPr lang="en-US" sz="1600" b="1" i="1" dirty="0">
                <a:solidFill>
                  <a:srgbClr val="C00000"/>
                </a:solidFill>
              </a:rPr>
              <a:t>Risk Paradox</a:t>
            </a:r>
          </a:p>
          <a:p>
            <a:pPr lvl="1"/>
            <a:r>
              <a:rPr lang="en-US" sz="1400" dirty="0"/>
              <a:t>Financial risk: a function of reward  and risk appetite of markets, embeds incentives to risk seeking behaviors along a risk-reward continuum</a:t>
            </a:r>
          </a:p>
          <a:p>
            <a:pPr lvl="1"/>
            <a:r>
              <a:rPr lang="en-US" sz="1400" dirty="0"/>
              <a:t>Normative risk: prevent-mitigate-remedy principle embeds risk aversion into business operations</a:t>
            </a:r>
          </a:p>
          <a:p>
            <a:pPr lvl="0"/>
            <a:r>
              <a:rPr lang="en-US" sz="1600" b="1" i="1" dirty="0">
                <a:solidFill>
                  <a:srgbClr val="C00000"/>
                </a:solidFill>
              </a:rPr>
              <a:t>Trajectories for Due diligence and accountability measures </a:t>
            </a:r>
          </a:p>
          <a:p>
            <a:pPr lvl="1"/>
            <a:r>
              <a:rPr lang="en-US" sz="1400" dirty="0"/>
              <a:t>Reflect multi-track risk parameters</a:t>
            </a:r>
          </a:p>
          <a:p>
            <a:pPr lvl="1"/>
            <a:r>
              <a:rPr lang="en-US" sz="1400" dirty="0"/>
              <a:t>But a function of multi-norm systems of varying collectives of standards makers and consumers</a:t>
            </a:r>
          </a:p>
          <a:p>
            <a:pPr lvl="0"/>
            <a:r>
              <a:rPr lang="en-US" sz="1600" b="1" i="1" dirty="0">
                <a:solidFill>
                  <a:srgbClr val="C00000"/>
                </a:solidFill>
              </a:rPr>
              <a:t>Legal Discipline and the Challenge to Asset Partitioning Principle:</a:t>
            </a:r>
          </a:p>
          <a:p>
            <a:pPr lvl="1"/>
            <a:r>
              <a:rPr lang="en-US" sz="1400" dirty="0"/>
              <a:t>Human rights torts</a:t>
            </a:r>
          </a:p>
          <a:p>
            <a:pPr lvl="1"/>
            <a:r>
              <a:rPr lang="en-US" sz="1400" dirty="0"/>
              <a:t>Enforce positive quasi administrative obligations  (climate change, consultation, disclosure, etc.—</a:t>
            </a:r>
          </a:p>
          <a:p>
            <a:pPr lvl="0"/>
            <a:r>
              <a:rPr lang="en-US" sz="1600" b="1" i="1" dirty="0">
                <a:solidFill>
                  <a:srgbClr val="C00000"/>
                </a:solidFill>
              </a:rPr>
              <a:t>The Generalization of behavior expectations of administrative bureaucracies</a:t>
            </a:r>
            <a:r>
              <a:rPr lang="en-US" sz="1600" dirty="0"/>
              <a:t> </a:t>
            </a:r>
          </a:p>
          <a:p>
            <a:pPr lvl="1"/>
            <a:r>
              <a:rPr lang="en-US" sz="1400" dirty="0"/>
              <a:t>Transposed to the private sector. </a:t>
            </a:r>
          </a:p>
          <a:p>
            <a:pPr lvl="1"/>
            <a:r>
              <a:rPr lang="en-US" sz="1400" dirty="0"/>
              <a:t>System building and risk management bureaucracies</a:t>
            </a:r>
          </a:p>
          <a:p>
            <a:pPr lvl="0"/>
            <a:r>
              <a:rPr lang="en-US" sz="1600" b="1" i="1" dirty="0">
                <a:solidFill>
                  <a:srgbClr val="C00000"/>
                </a:solidFill>
              </a:rPr>
              <a:t>Chain of responsibility</a:t>
            </a:r>
            <a:r>
              <a:rPr lang="en-US" sz="1600" dirty="0"/>
              <a:t>: </a:t>
            </a:r>
          </a:p>
          <a:p>
            <a:pPr lvl="1"/>
            <a:r>
              <a:rPr lang="en-US" sz="1400" dirty="0"/>
              <a:t>What consequences to attribute to the person, the enterprise, the state?</a:t>
            </a:r>
          </a:p>
          <a:p>
            <a:pPr lvl="1"/>
            <a:r>
              <a:rPr lang="en-US" sz="1400" dirty="0"/>
              <a:t>Attribution aligned with “responsibility"— complicity (legal, societal, market)</a:t>
            </a:r>
          </a:p>
        </p:txBody>
      </p:sp>
    </p:spTree>
    <p:extLst>
      <p:ext uri="{BB962C8B-B14F-4D97-AF65-F5344CB8AC3E}">
        <p14:creationId xmlns:p14="http://schemas.microsoft.com/office/powerpoint/2010/main" val="4218037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7FF5-04ED-3047-BF2F-0EB797D1A7C3}"/>
              </a:ext>
            </a:extLst>
          </p:cNvPr>
          <p:cNvSpPr>
            <a:spLocks noGrp="1"/>
          </p:cNvSpPr>
          <p:nvPr>
            <p:ph type="title"/>
          </p:nvPr>
        </p:nvSpPr>
        <p:spPr>
          <a:xfrm>
            <a:off x="123569" y="620392"/>
            <a:ext cx="3620528" cy="5504688"/>
          </a:xfrm>
        </p:spPr>
        <p:txBody>
          <a:bodyPr>
            <a:normAutofit fontScale="90000"/>
          </a:bodyPr>
          <a:lstStyle/>
          <a:p>
            <a:r>
              <a:rPr lang="en-US" b="1" dirty="0">
                <a:solidFill>
                  <a:schemeClr val="accent5"/>
                </a:solidFill>
              </a:rPr>
              <a:t>Risk Allocations: Impunity (the State); Complicity (the Enterprise); and Market Drivers (the Rest of Us)</a:t>
            </a:r>
            <a:endParaRPr lang="en-US" dirty="0">
              <a:solidFill>
                <a:schemeClr val="accent5"/>
              </a:solidFill>
            </a:endParaRPr>
          </a:p>
        </p:txBody>
      </p:sp>
      <p:graphicFrame>
        <p:nvGraphicFramePr>
          <p:cNvPr id="5" name="Content Placeholder 2">
            <a:extLst>
              <a:ext uri="{FF2B5EF4-FFF2-40B4-BE49-F238E27FC236}">
                <a16:creationId xmlns:a16="http://schemas.microsoft.com/office/drawing/2014/main" id="{4FF9E46C-326E-460C-ABA0-05428A3D26EF}"/>
              </a:ext>
            </a:extLst>
          </p:cNvPr>
          <p:cNvGraphicFramePr>
            <a:graphicFrameLocks noGrp="1"/>
          </p:cNvGraphicFramePr>
          <p:nvPr>
            <p:ph idx="1"/>
            <p:extLst>
              <p:ext uri="{D42A27DB-BD31-4B8C-83A1-F6EECF244321}">
                <p14:modId xmlns:p14="http://schemas.microsoft.com/office/powerpoint/2010/main" val="3075088458"/>
              </p:ext>
            </p:extLst>
          </p:nvPr>
        </p:nvGraphicFramePr>
        <p:xfrm>
          <a:off x="4162097" y="234778"/>
          <a:ext cx="7906333" cy="6289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815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9D5A78A-7616-E74A-87DD-B998C796F74B}"/>
              </a:ext>
            </a:extLst>
          </p:cNvPr>
          <p:cNvSpPr>
            <a:spLocks noGrp="1"/>
          </p:cNvSpPr>
          <p:nvPr>
            <p:ph type="title"/>
          </p:nvPr>
        </p:nvSpPr>
        <p:spPr>
          <a:xfrm>
            <a:off x="1047280" y="788894"/>
            <a:ext cx="10306520" cy="880730"/>
          </a:xfrm>
        </p:spPr>
        <p:txBody>
          <a:bodyPr>
            <a:normAutofit/>
          </a:bodyPr>
          <a:lstStyle/>
          <a:p>
            <a:r>
              <a:rPr lang="en-US" sz="4000" dirty="0">
                <a:solidFill>
                  <a:srgbClr val="FFFFFF"/>
                </a:solidFill>
              </a:rPr>
              <a:t>Complicity—From Cultural to Structural Concept</a:t>
            </a:r>
          </a:p>
        </p:txBody>
      </p:sp>
      <p:graphicFrame>
        <p:nvGraphicFramePr>
          <p:cNvPr id="5" name="Content Placeholder 2">
            <a:extLst>
              <a:ext uri="{FF2B5EF4-FFF2-40B4-BE49-F238E27FC236}">
                <a16:creationId xmlns:a16="http://schemas.microsoft.com/office/drawing/2014/main" id="{96EC5077-DE98-43B1-BB6D-4FDF472EA3F1}"/>
              </a:ext>
            </a:extLst>
          </p:cNvPr>
          <p:cNvGraphicFramePr>
            <a:graphicFrameLocks noGrp="1"/>
          </p:cNvGraphicFramePr>
          <p:nvPr>
            <p:ph idx="1"/>
            <p:extLst>
              <p:ext uri="{D42A27DB-BD31-4B8C-83A1-F6EECF244321}">
                <p14:modId xmlns:p14="http://schemas.microsoft.com/office/powerpoint/2010/main" val="208104844"/>
              </p:ext>
            </p:extLst>
          </p:nvPr>
        </p:nvGraphicFramePr>
        <p:xfrm>
          <a:off x="926757" y="2189664"/>
          <a:ext cx="10515599" cy="458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63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C8C2-50C6-F94D-AE89-05210987DC2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100" dirty="0"/>
              <a:t>The UNGP’s “Directly Linked” Standard: </a:t>
            </a:r>
            <a:br>
              <a:rPr lang="en-US" sz="3100" dirty="0"/>
            </a:br>
            <a:r>
              <a:rPr lang="en-US" sz="3100" dirty="0"/>
              <a:t>Due Diligence, Risk, Complicity, Liability</a:t>
            </a:r>
          </a:p>
        </p:txBody>
      </p:sp>
      <p:sp>
        <p:nvSpPr>
          <p:cNvPr id="4" name="Content Placeholder 3">
            <a:extLst>
              <a:ext uri="{FF2B5EF4-FFF2-40B4-BE49-F238E27FC236}">
                <a16:creationId xmlns:a16="http://schemas.microsoft.com/office/drawing/2014/main" id="{6928237A-79EA-2749-B126-46B0634456AA}"/>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b="1" i="1" dirty="0">
                <a:solidFill>
                  <a:srgbClr val="FF0000"/>
                </a:solidFill>
              </a:rPr>
              <a:t>Complicity appears only once </a:t>
            </a:r>
            <a:r>
              <a:rPr lang="en-US" sz="2000" dirty="0"/>
              <a:t>in the UNGPs: in the Commentary to </a:t>
            </a:r>
            <a:r>
              <a:rPr lang="en-US" sz="2000" b="1" dirty="0">
                <a:solidFill>
                  <a:srgbClr val="FF0000"/>
                </a:solidFill>
              </a:rPr>
              <a:t>UNGP ¶17 </a:t>
            </a:r>
            <a:r>
              <a:rPr lang="en-US" sz="2000" dirty="0"/>
              <a:t>(Human Rights Due Diligence);</a:t>
            </a:r>
          </a:p>
          <a:p>
            <a:r>
              <a:rPr lang="en-US" sz="2000" dirty="0"/>
              <a:t>But it is connected to the principle of prevention-mitigation-remediation in </a:t>
            </a:r>
            <a:r>
              <a:rPr lang="en-US" sz="2000" b="1" i="1" dirty="0">
                <a:solidFill>
                  <a:srgbClr val="FF0000"/>
                </a:solidFill>
              </a:rPr>
              <a:t>UNGP ¶ 13 </a:t>
            </a:r>
            <a:r>
              <a:rPr lang="en-US" sz="2000" dirty="0"/>
              <a:t>(What responsibility to respect human rights requires of business). </a:t>
            </a:r>
          </a:p>
          <a:p>
            <a:r>
              <a:rPr lang="en-US" sz="2000" dirty="0"/>
              <a:t>Contextualized in </a:t>
            </a:r>
            <a:r>
              <a:rPr lang="en-US" sz="2000" b="1" i="1" dirty="0">
                <a:solidFill>
                  <a:srgbClr val="FF0000"/>
                </a:solidFill>
              </a:rPr>
              <a:t>UNGP ¶ 19 </a:t>
            </a:r>
            <a:r>
              <a:rPr lang="en-US" sz="2000" dirty="0"/>
              <a:t>(internalizing the prevention-mitigation principle in enterprise operations); and </a:t>
            </a:r>
          </a:p>
          <a:p>
            <a:r>
              <a:rPr lang="en-US" sz="2000" b="1" i="1" dirty="0">
                <a:solidFill>
                  <a:srgbClr val="FF0000"/>
                </a:solidFill>
              </a:rPr>
              <a:t>UNGP ¶ 22 </a:t>
            </a:r>
            <a:r>
              <a:rPr lang="en-US" sz="2000" dirty="0"/>
              <a:t>(remediation); and </a:t>
            </a:r>
          </a:p>
          <a:p>
            <a:r>
              <a:rPr lang="en-US" sz="2000" b="1" i="1" dirty="0">
                <a:solidFill>
                  <a:srgbClr val="FF0000"/>
                </a:solidFill>
              </a:rPr>
              <a:t>UNGP ¶ 23 </a:t>
            </a:r>
            <a:r>
              <a:rPr lang="en-US" sz="2000" dirty="0"/>
              <a:t>(context)</a:t>
            </a:r>
          </a:p>
          <a:p>
            <a:r>
              <a:rPr lang="en-US" sz="2000" b="1" i="1" dirty="0">
                <a:solidFill>
                  <a:srgbClr val="FF0000"/>
                </a:solidFill>
              </a:rPr>
              <a:t>UNCP ¶ 24 </a:t>
            </a:r>
            <a:r>
              <a:rPr lang="en-US" sz="2000" dirty="0"/>
              <a:t>(prevent-mitigate-remedy and prioritization of addressing human rights impacts)</a:t>
            </a:r>
          </a:p>
        </p:txBody>
      </p:sp>
      <p:pic>
        <p:nvPicPr>
          <p:cNvPr id="7" name="Content Placeholder 6" descr="A collage of a person&#10;&#10;Description automatically generated with low confidence">
            <a:extLst>
              <a:ext uri="{FF2B5EF4-FFF2-40B4-BE49-F238E27FC236}">
                <a16:creationId xmlns:a16="http://schemas.microsoft.com/office/drawing/2014/main" id="{FBEF3158-D8E3-2E49-9FF0-EAD0379E5556}"/>
              </a:ext>
            </a:extLst>
          </p:cNvPr>
          <p:cNvPicPr>
            <a:picLocks noGrp="1" noChangeAspect="1"/>
          </p:cNvPicPr>
          <p:nvPr>
            <p:ph sz="half" idx="2"/>
          </p:nvPr>
        </p:nvPicPr>
        <p:blipFill rotWithShape="1">
          <a:blip r:embed="rId3"/>
          <a:srcRect l="4458" r="3"/>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D7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9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7004-08AF-FE41-97FD-1087A3BFC766}"/>
              </a:ext>
            </a:extLst>
          </p:cNvPr>
          <p:cNvSpPr>
            <a:spLocks noGrp="1"/>
          </p:cNvSpPr>
          <p:nvPr>
            <p:ph type="title"/>
          </p:nvPr>
        </p:nvSpPr>
        <p:spPr/>
        <p:txBody>
          <a:bodyPr/>
          <a:lstStyle/>
          <a:p>
            <a:r>
              <a:rPr lang="en-US" dirty="0"/>
              <a:t>UNGP 17: Human Rights Due Diligence</a:t>
            </a:r>
          </a:p>
        </p:txBody>
      </p:sp>
      <p:sp>
        <p:nvSpPr>
          <p:cNvPr id="3" name="Content Placeholder 2">
            <a:extLst>
              <a:ext uri="{FF2B5EF4-FFF2-40B4-BE49-F238E27FC236}">
                <a16:creationId xmlns:a16="http://schemas.microsoft.com/office/drawing/2014/main" id="{8CEDD83B-715C-C147-AE96-02187B847AC3}"/>
              </a:ext>
            </a:extLst>
          </p:cNvPr>
          <p:cNvSpPr>
            <a:spLocks noGrp="1"/>
          </p:cNvSpPr>
          <p:nvPr>
            <p:ph sz="half" idx="1"/>
          </p:nvPr>
        </p:nvSpPr>
        <p:spPr>
          <a:xfrm>
            <a:off x="241738" y="1481959"/>
            <a:ext cx="5778062" cy="5192110"/>
          </a:xfrm>
        </p:spPr>
        <p:txBody>
          <a:bodyPr>
            <a:normAutofit fontScale="55000" lnSpcReduction="20000"/>
          </a:bodyPr>
          <a:lstStyle/>
          <a:p>
            <a:r>
              <a:rPr lang="en-US" sz="3300" dirty="0"/>
              <a:t>In </a:t>
            </a:r>
            <a:r>
              <a:rPr lang="en-US" sz="3300" b="1" i="1" dirty="0">
                <a:solidFill>
                  <a:srgbClr val="C00000"/>
                </a:solidFill>
              </a:rPr>
              <a:t>order to identify, prevent, mitigate </a:t>
            </a:r>
            <a:r>
              <a:rPr lang="en-US" sz="3300" dirty="0"/>
              <a:t>and account for how they address their adverse human rights impacts, business enterprises should carry out human rights due diligence. The </a:t>
            </a:r>
            <a:r>
              <a:rPr lang="en-US" sz="3300" b="1" i="1" dirty="0">
                <a:solidFill>
                  <a:srgbClr val="C00000"/>
                </a:solidFill>
              </a:rPr>
              <a:t>process</a:t>
            </a:r>
            <a:r>
              <a:rPr lang="en-US" sz="3300" dirty="0"/>
              <a:t> should include </a:t>
            </a:r>
            <a:r>
              <a:rPr lang="en-US" sz="3300" b="1" i="1" dirty="0">
                <a:solidFill>
                  <a:srgbClr val="C00000"/>
                </a:solidFill>
              </a:rPr>
              <a:t>assessing actual and potential human rights impacts</a:t>
            </a:r>
            <a:r>
              <a:rPr lang="en-US" sz="3300" dirty="0"/>
              <a:t>, </a:t>
            </a:r>
            <a:r>
              <a:rPr lang="en-US" sz="3300" b="1" i="1" dirty="0">
                <a:solidFill>
                  <a:srgbClr val="C00000"/>
                </a:solidFill>
              </a:rPr>
              <a:t>integrating and acting upon the findings</a:t>
            </a:r>
            <a:r>
              <a:rPr lang="en-US" sz="3300" dirty="0"/>
              <a:t>, </a:t>
            </a:r>
            <a:r>
              <a:rPr lang="en-US" sz="3300" b="1" dirty="0">
                <a:solidFill>
                  <a:srgbClr val="C00000"/>
                </a:solidFill>
              </a:rPr>
              <a:t>tracking responses</a:t>
            </a:r>
            <a:r>
              <a:rPr lang="en-US" sz="3300" dirty="0"/>
              <a:t>, and </a:t>
            </a:r>
            <a:r>
              <a:rPr lang="en-US" sz="3300" b="1" i="1" dirty="0">
                <a:solidFill>
                  <a:srgbClr val="C00000"/>
                </a:solidFill>
              </a:rPr>
              <a:t>communicating</a:t>
            </a:r>
            <a:r>
              <a:rPr lang="en-US" sz="3300" dirty="0"/>
              <a:t> how impacts are addressed. Human rights due diligence:</a:t>
            </a:r>
          </a:p>
          <a:p>
            <a:pPr lvl="1"/>
            <a:r>
              <a:rPr lang="en-US" sz="2900" dirty="0"/>
              <a:t>(a) Should cover adverse human rights impacts that the business enterprise may </a:t>
            </a:r>
            <a:r>
              <a:rPr lang="en-US" sz="4400" b="1" i="1" dirty="0">
                <a:solidFill>
                  <a:srgbClr val="C00000"/>
                </a:solidFill>
              </a:rPr>
              <a:t>cause or contribute </a:t>
            </a:r>
            <a:r>
              <a:rPr lang="en-US" sz="2900" dirty="0"/>
              <a:t>to through its own activities, or which may be </a:t>
            </a:r>
            <a:r>
              <a:rPr lang="en-US" sz="4400" b="1" i="1" dirty="0">
                <a:solidFill>
                  <a:srgbClr val="C00000"/>
                </a:solidFill>
              </a:rPr>
              <a:t>directly linked </a:t>
            </a:r>
            <a:r>
              <a:rPr lang="en-US" sz="2900" dirty="0"/>
              <a:t>to its operations, products or services by its business relationships; </a:t>
            </a:r>
          </a:p>
          <a:p>
            <a:pPr lvl="1"/>
            <a:r>
              <a:rPr lang="en-US" sz="2900" dirty="0"/>
              <a:t>(b) </a:t>
            </a:r>
            <a:r>
              <a:rPr lang="en-US" sz="2900" b="1" i="1" dirty="0">
                <a:solidFill>
                  <a:srgbClr val="C00000"/>
                </a:solidFill>
              </a:rPr>
              <a:t>Will vary in complexity </a:t>
            </a:r>
            <a:r>
              <a:rPr lang="en-US" sz="2900" dirty="0"/>
              <a:t>with the size of the business enterprise, the risk of severe human rights impacts, and the nature and context of its operations; </a:t>
            </a:r>
          </a:p>
          <a:p>
            <a:pPr lvl="1"/>
            <a:r>
              <a:rPr lang="en-US" sz="2900" dirty="0"/>
              <a:t>(c) </a:t>
            </a:r>
            <a:r>
              <a:rPr lang="en-US" sz="2900" b="1" dirty="0">
                <a:solidFill>
                  <a:srgbClr val="C00000"/>
                </a:solidFill>
              </a:rPr>
              <a:t>Should be ongoin</a:t>
            </a:r>
            <a:r>
              <a:rPr lang="en-US" sz="2900" dirty="0"/>
              <a:t>g, recognizing that the human rights risks may change over time as the business enterprise’s operations and operating context evolve.</a:t>
            </a:r>
          </a:p>
        </p:txBody>
      </p:sp>
      <p:sp>
        <p:nvSpPr>
          <p:cNvPr id="4" name="Content Placeholder 3">
            <a:extLst>
              <a:ext uri="{FF2B5EF4-FFF2-40B4-BE49-F238E27FC236}">
                <a16:creationId xmlns:a16="http://schemas.microsoft.com/office/drawing/2014/main" id="{427B07EE-4424-1445-B65C-0F639AC95A99}"/>
              </a:ext>
            </a:extLst>
          </p:cNvPr>
          <p:cNvSpPr>
            <a:spLocks noGrp="1"/>
          </p:cNvSpPr>
          <p:nvPr>
            <p:ph sz="half" idx="2"/>
          </p:nvPr>
        </p:nvSpPr>
        <p:spPr>
          <a:xfrm>
            <a:off x="6172200" y="1481960"/>
            <a:ext cx="5181600" cy="5376040"/>
          </a:xfrm>
        </p:spPr>
        <p:txBody>
          <a:bodyPr>
            <a:normAutofit fontScale="55000" lnSpcReduction="20000"/>
          </a:bodyPr>
          <a:lstStyle/>
          <a:p>
            <a:r>
              <a:rPr lang="en-US" sz="4400" dirty="0"/>
              <a:t>Commentary</a:t>
            </a:r>
          </a:p>
          <a:p>
            <a:r>
              <a:rPr lang="en-US" dirty="0"/>
              <a:t>* * * </a:t>
            </a:r>
          </a:p>
          <a:p>
            <a:r>
              <a:rPr lang="en-US" sz="3300" b="1" i="1" dirty="0">
                <a:solidFill>
                  <a:srgbClr val="C00000"/>
                </a:solidFill>
              </a:rPr>
              <a:t>Questions of complicity </a:t>
            </a:r>
            <a:r>
              <a:rPr lang="en-US" sz="3300" dirty="0"/>
              <a:t>may arise when a business enterprise </a:t>
            </a:r>
            <a:r>
              <a:rPr lang="en-US" sz="3600" b="1" i="1" dirty="0">
                <a:solidFill>
                  <a:srgbClr val="C00000"/>
                </a:solidFill>
              </a:rPr>
              <a:t>contributes to, or is seen as contributing to</a:t>
            </a:r>
            <a:r>
              <a:rPr lang="en-US" sz="3300" dirty="0"/>
              <a:t>, adverse human rights impacts </a:t>
            </a:r>
            <a:r>
              <a:rPr lang="en-US" sz="3300" b="1" dirty="0">
                <a:solidFill>
                  <a:srgbClr val="C00000"/>
                </a:solidFill>
              </a:rPr>
              <a:t>caused by other parties</a:t>
            </a:r>
            <a:r>
              <a:rPr lang="en-US" sz="3300" dirty="0"/>
              <a:t>. Complicity has both </a:t>
            </a:r>
            <a:r>
              <a:rPr lang="en-US" sz="3300" b="1" i="1" dirty="0">
                <a:solidFill>
                  <a:srgbClr val="C00000"/>
                </a:solidFill>
              </a:rPr>
              <a:t>non-legal and legal meanings</a:t>
            </a:r>
            <a:r>
              <a:rPr lang="en-US" sz="3300" dirty="0"/>
              <a:t>. As a </a:t>
            </a:r>
            <a:r>
              <a:rPr lang="en-US" sz="3600" b="1" i="1" dirty="0">
                <a:solidFill>
                  <a:srgbClr val="C00000"/>
                </a:solidFill>
              </a:rPr>
              <a:t>non-legal matter</a:t>
            </a:r>
            <a:r>
              <a:rPr lang="en-US" sz="3300" dirty="0"/>
              <a:t>, business enterprises </a:t>
            </a:r>
            <a:r>
              <a:rPr lang="en-US" sz="3600" b="1" i="1" dirty="0">
                <a:solidFill>
                  <a:srgbClr val="C00000"/>
                </a:solidFill>
              </a:rPr>
              <a:t>may be perceived </a:t>
            </a:r>
            <a:r>
              <a:rPr lang="en-US" sz="3300" dirty="0"/>
              <a:t>as being “complicit” in the acts of another party where, for example, they are seen to benefit from an abuse committed by that party.</a:t>
            </a:r>
          </a:p>
          <a:p>
            <a:r>
              <a:rPr lang="en-US" sz="3300" dirty="0"/>
              <a:t>As a </a:t>
            </a:r>
            <a:r>
              <a:rPr lang="en-US" sz="3300" b="1" i="1" dirty="0">
                <a:solidFill>
                  <a:srgbClr val="C00000"/>
                </a:solidFill>
              </a:rPr>
              <a:t>legal matter</a:t>
            </a:r>
            <a:r>
              <a:rPr lang="en-US" sz="3300" dirty="0"/>
              <a:t>, most national jurisdictions prohibit </a:t>
            </a:r>
            <a:r>
              <a:rPr lang="en-US" sz="3300" b="1" i="1" dirty="0">
                <a:solidFill>
                  <a:srgbClr val="C00000"/>
                </a:solidFill>
              </a:rPr>
              <a:t>complicity in the commission of a crime</a:t>
            </a:r>
            <a:r>
              <a:rPr lang="en-US" sz="3300" dirty="0"/>
              <a:t>, and a number allow for criminal liability of business enterprises in such cases. Typically, civil actions can also be based on an enterprise’s alleged contribution to a harm, although these may not be framed in human rights terms. The weight of international criminal law jurisprudence indicates that the relevant standard for aiding and abetting is knowingly providing practical assistance or encouragement that has a substantial effect on the commission of a crime</a:t>
            </a:r>
          </a:p>
        </p:txBody>
      </p:sp>
    </p:spTree>
    <p:extLst>
      <p:ext uri="{BB962C8B-B14F-4D97-AF65-F5344CB8AC3E}">
        <p14:creationId xmlns:p14="http://schemas.microsoft.com/office/powerpoint/2010/main" val="418471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588"/>
            <a:lum/>
          </a:blip>
          <a:srcRect/>
          <a:stretch>
            <a:fillRect t="-47000" b="-4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628B-74A5-9D43-BE9F-A3A83BD4967A}"/>
              </a:ext>
            </a:extLst>
          </p:cNvPr>
          <p:cNvSpPr>
            <a:spLocks noGrp="1"/>
          </p:cNvSpPr>
          <p:nvPr>
            <p:ph type="title"/>
          </p:nvPr>
        </p:nvSpPr>
        <p:spPr/>
        <p:txBody>
          <a:bodyPr/>
          <a:lstStyle/>
          <a:p>
            <a:r>
              <a:rPr lang="en-US" dirty="0"/>
              <a:t>UNGP 13: Foundational Principles</a:t>
            </a:r>
          </a:p>
        </p:txBody>
      </p:sp>
      <p:sp>
        <p:nvSpPr>
          <p:cNvPr id="3" name="Content Placeholder 2">
            <a:extLst>
              <a:ext uri="{FF2B5EF4-FFF2-40B4-BE49-F238E27FC236}">
                <a16:creationId xmlns:a16="http://schemas.microsoft.com/office/drawing/2014/main" id="{DB913F2C-658F-DC47-A67F-470C9F4A0621}"/>
              </a:ext>
            </a:extLst>
          </p:cNvPr>
          <p:cNvSpPr>
            <a:spLocks noGrp="1"/>
          </p:cNvSpPr>
          <p:nvPr>
            <p:ph sz="half" idx="1"/>
          </p:nvPr>
        </p:nvSpPr>
        <p:spPr/>
        <p:txBody>
          <a:bodyPr>
            <a:normAutofit fontScale="70000" lnSpcReduction="20000"/>
          </a:bodyPr>
          <a:lstStyle/>
          <a:p>
            <a:r>
              <a:rPr lang="en-US" dirty="0"/>
              <a:t>The responsibility to respect human rights requires that business </a:t>
            </a:r>
            <a:br>
              <a:rPr lang="en-US" dirty="0"/>
            </a:br>
            <a:r>
              <a:rPr lang="en-US" dirty="0"/>
              <a:t>enterprises: </a:t>
            </a:r>
          </a:p>
          <a:p>
            <a:pPr lvl="1"/>
            <a:r>
              <a:rPr lang="en-US" dirty="0"/>
              <a:t>(a</a:t>
            </a:r>
            <a:r>
              <a:rPr lang="en-US" sz="2900" dirty="0"/>
              <a:t>) </a:t>
            </a:r>
            <a:r>
              <a:rPr lang="en-US" sz="2900" b="1" i="1" dirty="0">
                <a:solidFill>
                  <a:srgbClr val="C00000"/>
                </a:solidFill>
              </a:rPr>
              <a:t>Avoid causing or contributing </a:t>
            </a:r>
            <a:r>
              <a:rPr lang="en-US" sz="2900" dirty="0"/>
              <a:t>to adverse human rights impacts through </a:t>
            </a:r>
            <a:r>
              <a:rPr lang="en-US" dirty="0"/>
              <a:t>their own activities, and address such impacts when they occur; </a:t>
            </a:r>
          </a:p>
          <a:p>
            <a:pPr lvl="1"/>
            <a:r>
              <a:rPr lang="en-US" dirty="0"/>
              <a:t>(b) Seek to </a:t>
            </a:r>
            <a:r>
              <a:rPr lang="en-US" sz="2900" b="1" i="1" dirty="0">
                <a:solidFill>
                  <a:srgbClr val="C00000"/>
                </a:solidFill>
              </a:rPr>
              <a:t>prevent or mitigate </a:t>
            </a:r>
            <a:r>
              <a:rPr lang="en-US" sz="2900" dirty="0"/>
              <a:t>adverse human rights impacts that are </a:t>
            </a:r>
            <a:r>
              <a:rPr lang="en-US" sz="2900" b="1" i="1" dirty="0">
                <a:solidFill>
                  <a:srgbClr val="C00000"/>
                </a:solidFill>
              </a:rPr>
              <a:t>directly linked </a:t>
            </a:r>
            <a:r>
              <a:rPr lang="en-US" dirty="0"/>
              <a:t>to their operations, products or services by their business relationships, even if they have not contributed to those impacts.</a:t>
            </a:r>
          </a:p>
        </p:txBody>
      </p:sp>
      <p:sp>
        <p:nvSpPr>
          <p:cNvPr id="4" name="Content Placeholder 3">
            <a:extLst>
              <a:ext uri="{FF2B5EF4-FFF2-40B4-BE49-F238E27FC236}">
                <a16:creationId xmlns:a16="http://schemas.microsoft.com/office/drawing/2014/main" id="{B23AD6E3-63E8-B948-808E-78290C5F2BF4}"/>
              </a:ext>
            </a:extLst>
          </p:cNvPr>
          <p:cNvSpPr>
            <a:spLocks noGrp="1"/>
          </p:cNvSpPr>
          <p:nvPr>
            <p:ph sz="half" idx="2"/>
          </p:nvPr>
        </p:nvSpPr>
        <p:spPr/>
        <p:txBody>
          <a:bodyPr>
            <a:normAutofit fontScale="70000" lnSpcReduction="20000"/>
          </a:bodyPr>
          <a:lstStyle/>
          <a:p>
            <a:r>
              <a:rPr lang="en-US" sz="3400" dirty="0"/>
              <a:t>Commentary</a:t>
            </a:r>
          </a:p>
          <a:p>
            <a:r>
              <a:rPr lang="en-US" dirty="0"/>
              <a:t>Business enterprises may be involved with adverse human rights impacts </a:t>
            </a:r>
            <a:r>
              <a:rPr lang="en-US" b="1" i="1" dirty="0">
                <a:solidFill>
                  <a:srgbClr val="C00000"/>
                </a:solidFill>
              </a:rPr>
              <a:t>either </a:t>
            </a:r>
            <a:br>
              <a:rPr lang="en-US" b="1" i="1" dirty="0">
                <a:solidFill>
                  <a:srgbClr val="C00000"/>
                </a:solidFill>
              </a:rPr>
            </a:br>
            <a:r>
              <a:rPr lang="en-US" b="1" i="1" dirty="0">
                <a:solidFill>
                  <a:srgbClr val="C00000"/>
                </a:solidFill>
              </a:rPr>
              <a:t>through their own activities or as a result of their business relationships with other partie</a:t>
            </a:r>
            <a:r>
              <a:rPr lang="en-US" dirty="0"/>
              <a:t>s. Guiding Principle 19 elaborates further on the implications for how business enterprises should address these situations. For the purpose of these Guiding Principles a business enterprise’s “activities” are understood to include both actions and omissions; and its “</a:t>
            </a:r>
            <a:r>
              <a:rPr lang="en-US" b="1" i="1" dirty="0">
                <a:solidFill>
                  <a:srgbClr val="C00000"/>
                </a:solidFill>
              </a:rPr>
              <a:t>business relationships</a:t>
            </a:r>
            <a:r>
              <a:rPr lang="en-US" dirty="0"/>
              <a:t>” are understood to include </a:t>
            </a:r>
            <a:r>
              <a:rPr lang="en-US" i="1" dirty="0">
                <a:solidFill>
                  <a:srgbClr val="C00000"/>
                </a:solidFill>
              </a:rPr>
              <a:t>relationships with business partners, entities in its value chain, and any other non-State or State entity </a:t>
            </a:r>
            <a:r>
              <a:rPr lang="en-US" b="1" i="1" dirty="0">
                <a:solidFill>
                  <a:srgbClr val="C00000"/>
                </a:solidFill>
              </a:rPr>
              <a:t>directly linked </a:t>
            </a:r>
            <a:r>
              <a:rPr lang="en-US" i="1" dirty="0">
                <a:solidFill>
                  <a:srgbClr val="C00000"/>
                </a:solidFill>
              </a:rPr>
              <a:t>to its business operations, products or services</a:t>
            </a:r>
          </a:p>
        </p:txBody>
      </p:sp>
    </p:spTree>
    <p:extLst>
      <p:ext uri="{BB962C8B-B14F-4D97-AF65-F5344CB8AC3E}">
        <p14:creationId xmlns:p14="http://schemas.microsoft.com/office/powerpoint/2010/main" val="412018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878"/>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A0E8-6E37-C941-8528-DA7AAF88D074}"/>
              </a:ext>
            </a:extLst>
          </p:cNvPr>
          <p:cNvSpPr>
            <a:spLocks noGrp="1"/>
          </p:cNvSpPr>
          <p:nvPr>
            <p:ph type="title"/>
          </p:nvPr>
        </p:nvSpPr>
        <p:spPr>
          <a:xfrm>
            <a:off x="134006" y="103843"/>
            <a:ext cx="5468007" cy="1325563"/>
          </a:xfrm>
        </p:spPr>
        <p:txBody>
          <a:bodyPr/>
          <a:lstStyle/>
          <a:p>
            <a:r>
              <a:rPr lang="en-US" dirty="0"/>
              <a:t>UNGP 19</a:t>
            </a:r>
          </a:p>
        </p:txBody>
      </p:sp>
      <p:sp>
        <p:nvSpPr>
          <p:cNvPr id="3" name="Content Placeholder 2">
            <a:extLst>
              <a:ext uri="{FF2B5EF4-FFF2-40B4-BE49-F238E27FC236}">
                <a16:creationId xmlns:a16="http://schemas.microsoft.com/office/drawing/2014/main" id="{23006E32-87AD-6C4E-A664-BB9043D26055}"/>
              </a:ext>
            </a:extLst>
          </p:cNvPr>
          <p:cNvSpPr>
            <a:spLocks noGrp="1"/>
          </p:cNvSpPr>
          <p:nvPr>
            <p:ph sz="half" idx="1"/>
          </p:nvPr>
        </p:nvSpPr>
        <p:spPr>
          <a:xfrm>
            <a:off x="0" y="1429406"/>
            <a:ext cx="6019800" cy="5428593"/>
          </a:xfrm>
        </p:spPr>
        <p:txBody>
          <a:bodyPr>
            <a:normAutofit fontScale="25000" lnSpcReduction="20000"/>
          </a:bodyPr>
          <a:lstStyle/>
          <a:p>
            <a:r>
              <a:rPr lang="en-US" sz="9600" dirty="0"/>
              <a:t>In order to </a:t>
            </a:r>
            <a:r>
              <a:rPr lang="en-US" sz="9600" b="1" i="1" dirty="0">
                <a:solidFill>
                  <a:srgbClr val="C00000"/>
                </a:solidFill>
              </a:rPr>
              <a:t>prevent and mitigate </a:t>
            </a:r>
            <a:r>
              <a:rPr lang="en-US" sz="9600" dirty="0"/>
              <a:t>adverse human rights impacts, business enterprises should integrate the findings from their impact assessments across relevant internal functions and processes, and take appropriate action. </a:t>
            </a:r>
          </a:p>
          <a:p>
            <a:pPr lvl="1"/>
            <a:r>
              <a:rPr lang="en-US" sz="8000" dirty="0"/>
              <a:t>(a) </a:t>
            </a:r>
            <a:r>
              <a:rPr lang="en-US" sz="8000" b="1" i="1" dirty="0">
                <a:solidFill>
                  <a:srgbClr val="C00000"/>
                </a:solidFill>
              </a:rPr>
              <a:t>Effective integration </a:t>
            </a:r>
            <a:r>
              <a:rPr lang="en-US" sz="8000" dirty="0"/>
              <a:t>requires that: (</a:t>
            </a:r>
            <a:r>
              <a:rPr lang="en-US" sz="8000" dirty="0" err="1"/>
              <a:t>i</a:t>
            </a:r>
            <a:r>
              <a:rPr lang="en-US" sz="8000" dirty="0"/>
              <a:t>) Responsibility for addressing such impacts is </a:t>
            </a:r>
            <a:r>
              <a:rPr lang="en-US" sz="8000" i="1" dirty="0">
                <a:solidFill>
                  <a:srgbClr val="C00000"/>
                </a:solidFill>
              </a:rPr>
              <a:t>assigned to the appropriate level and function </a:t>
            </a:r>
            <a:r>
              <a:rPr lang="en-US" sz="8000" dirty="0"/>
              <a:t>within the business enterprise; (ii) Internal decision-making, budget allocations and oversight processes </a:t>
            </a:r>
            <a:r>
              <a:rPr lang="en-US" sz="8000" i="1" dirty="0">
                <a:solidFill>
                  <a:srgbClr val="C00000"/>
                </a:solidFill>
              </a:rPr>
              <a:t>enable effective responses </a:t>
            </a:r>
            <a:r>
              <a:rPr lang="en-US" sz="8000" dirty="0"/>
              <a:t>to such impacts. </a:t>
            </a:r>
          </a:p>
          <a:p>
            <a:pPr lvl="1"/>
            <a:r>
              <a:rPr lang="en-US" sz="8000" dirty="0"/>
              <a:t>(b) </a:t>
            </a:r>
            <a:r>
              <a:rPr lang="en-US" sz="8000" b="1" i="1" dirty="0">
                <a:solidFill>
                  <a:srgbClr val="C00000"/>
                </a:solidFill>
              </a:rPr>
              <a:t>Appropriate action </a:t>
            </a:r>
            <a:r>
              <a:rPr lang="en-US" sz="8000" dirty="0"/>
              <a:t>will vary according to: (</a:t>
            </a:r>
            <a:r>
              <a:rPr lang="en-US" sz="8000" dirty="0" err="1"/>
              <a:t>i</a:t>
            </a:r>
            <a:r>
              <a:rPr lang="en-US" sz="8000" dirty="0"/>
              <a:t>) Whether the business enterprise causes or contributes to an adverse impact, or whether it is involved solely because the impact is directly linked to its operations, products or services by a business relationship; (ii) </a:t>
            </a:r>
            <a:r>
              <a:rPr lang="en-US" sz="8000" b="1" i="1" dirty="0">
                <a:solidFill>
                  <a:srgbClr val="C00000"/>
                </a:solidFill>
              </a:rPr>
              <a:t>The extent of its leverage in addressing the adverse impact</a:t>
            </a:r>
            <a:r>
              <a:rPr lang="en-US" sz="8000" dirty="0"/>
              <a:t>.</a:t>
            </a:r>
          </a:p>
        </p:txBody>
      </p:sp>
      <p:sp>
        <p:nvSpPr>
          <p:cNvPr id="4" name="Content Placeholder 3">
            <a:extLst>
              <a:ext uri="{FF2B5EF4-FFF2-40B4-BE49-F238E27FC236}">
                <a16:creationId xmlns:a16="http://schemas.microsoft.com/office/drawing/2014/main" id="{516F5726-2BAD-7042-95C1-B8A73D9EB0D7}"/>
              </a:ext>
            </a:extLst>
          </p:cNvPr>
          <p:cNvSpPr>
            <a:spLocks noGrp="1"/>
          </p:cNvSpPr>
          <p:nvPr>
            <p:ph sz="half" idx="2"/>
          </p:nvPr>
        </p:nvSpPr>
        <p:spPr>
          <a:xfrm>
            <a:off x="6172199" y="493986"/>
            <a:ext cx="5809593" cy="6264166"/>
          </a:xfrm>
        </p:spPr>
        <p:txBody>
          <a:bodyPr>
            <a:normAutofit fontScale="25000" lnSpcReduction="20000"/>
          </a:bodyPr>
          <a:lstStyle/>
          <a:p>
            <a:r>
              <a:rPr lang="en-US" sz="8000" dirty="0"/>
              <a:t>Commentary</a:t>
            </a:r>
          </a:p>
          <a:p>
            <a:r>
              <a:rPr lang="en-US" sz="5600" dirty="0"/>
              <a:t>* * * </a:t>
            </a:r>
          </a:p>
          <a:p>
            <a:r>
              <a:rPr lang="en-US" sz="6400" dirty="0"/>
              <a:t>Where a business enterprise has </a:t>
            </a:r>
            <a:r>
              <a:rPr lang="en-US" sz="6400" b="1" i="1" dirty="0">
                <a:solidFill>
                  <a:srgbClr val="C00000"/>
                </a:solidFill>
              </a:rPr>
              <a:t>not contributed </a:t>
            </a:r>
            <a:r>
              <a:rPr lang="en-US" sz="6400" dirty="0"/>
              <a:t>to an adverse human rights impact, </a:t>
            </a:r>
            <a:r>
              <a:rPr lang="en-US" sz="6400" b="1" i="1" dirty="0">
                <a:solidFill>
                  <a:srgbClr val="C00000"/>
                </a:solidFill>
              </a:rPr>
              <a:t>but that impact is nevertheless directly linked</a:t>
            </a:r>
            <a:r>
              <a:rPr lang="en-US" sz="6400" dirty="0"/>
              <a:t> to its operations, products or services by its business relationship with another entity, the </a:t>
            </a:r>
            <a:r>
              <a:rPr lang="en-US" sz="6400" b="1" i="1" dirty="0">
                <a:solidFill>
                  <a:srgbClr val="C00000"/>
                </a:solidFill>
              </a:rPr>
              <a:t>situation is more complex</a:t>
            </a:r>
            <a:r>
              <a:rPr lang="en-US" sz="6400" dirty="0"/>
              <a:t>. Among the factors that will enter into the determination of the appropriate action in such situations are the </a:t>
            </a:r>
            <a:r>
              <a:rPr lang="en-US" sz="6400" b="1" i="1" dirty="0">
                <a:solidFill>
                  <a:srgbClr val="C00000"/>
                </a:solidFill>
              </a:rPr>
              <a:t>enterprise’s leverage </a:t>
            </a:r>
            <a:r>
              <a:rPr lang="en-US" sz="6400" dirty="0"/>
              <a:t>over the entity concerned, </a:t>
            </a:r>
            <a:r>
              <a:rPr lang="en-US" sz="6400" b="1" i="1" dirty="0">
                <a:solidFill>
                  <a:srgbClr val="C00000"/>
                </a:solidFill>
              </a:rPr>
              <a:t>how crucial the relationship is to the enterprise</a:t>
            </a:r>
            <a:r>
              <a:rPr lang="en-US" sz="6400" dirty="0"/>
              <a:t>, the </a:t>
            </a:r>
            <a:r>
              <a:rPr lang="en-US" sz="6400" b="1" i="1" dirty="0">
                <a:solidFill>
                  <a:srgbClr val="C00000"/>
                </a:solidFill>
              </a:rPr>
              <a:t>severity</a:t>
            </a:r>
            <a:r>
              <a:rPr lang="en-US" sz="6400" dirty="0"/>
              <a:t> of the abuse, and whether </a:t>
            </a:r>
            <a:r>
              <a:rPr lang="en-US" sz="6400" b="1" i="1" dirty="0">
                <a:solidFill>
                  <a:srgbClr val="C00000"/>
                </a:solidFill>
              </a:rPr>
              <a:t>terminating  the relationship </a:t>
            </a:r>
            <a:r>
              <a:rPr lang="en-US" sz="6400" dirty="0"/>
              <a:t>with the entity itself would have adverse human rights consequences. </a:t>
            </a:r>
          </a:p>
          <a:p>
            <a:r>
              <a:rPr lang="en-US" sz="6400" dirty="0"/>
              <a:t>The more complex the situation and its implications for human rights, the stronger is the case for the enterprise to </a:t>
            </a:r>
            <a:r>
              <a:rPr lang="en-US" sz="6400" b="1" i="1" dirty="0">
                <a:solidFill>
                  <a:srgbClr val="C00000"/>
                </a:solidFill>
              </a:rPr>
              <a:t>draw on independent expert advice </a:t>
            </a:r>
            <a:r>
              <a:rPr lang="en-US" sz="6400" dirty="0"/>
              <a:t>in deciding how to respond.</a:t>
            </a:r>
          </a:p>
          <a:p>
            <a:r>
              <a:rPr lang="en-US" sz="6400" dirty="0"/>
              <a:t>If the business enterprise </a:t>
            </a:r>
            <a:r>
              <a:rPr lang="en-US" sz="7200" b="1" i="1" dirty="0">
                <a:solidFill>
                  <a:srgbClr val="C00000"/>
                </a:solidFill>
              </a:rPr>
              <a:t>has leverage</a:t>
            </a:r>
            <a:r>
              <a:rPr lang="en-US" sz="6400" b="1" i="1" dirty="0">
                <a:solidFill>
                  <a:srgbClr val="C00000"/>
                </a:solidFill>
              </a:rPr>
              <a:t> </a:t>
            </a:r>
            <a:r>
              <a:rPr lang="en-US" sz="6400" dirty="0"/>
              <a:t>to prevent or mitigate the adverse impact, it should exercise it. And if it lacks leverage there may be ways for the enterprise to </a:t>
            </a:r>
            <a:r>
              <a:rPr lang="en-US" sz="6400" b="1" i="1" dirty="0">
                <a:solidFill>
                  <a:srgbClr val="C00000"/>
                </a:solidFill>
              </a:rPr>
              <a:t>increase it</a:t>
            </a:r>
            <a:r>
              <a:rPr lang="en-US" sz="6400" dirty="0"/>
              <a:t>. Leverage may be increased by, for example, offering </a:t>
            </a:r>
            <a:r>
              <a:rPr lang="en-US" sz="6400" b="1" i="1" dirty="0">
                <a:solidFill>
                  <a:srgbClr val="C00000"/>
                </a:solidFill>
              </a:rPr>
              <a:t>capacity-building or other incentives to the related entity, or collaborating with other actors</a:t>
            </a:r>
            <a:r>
              <a:rPr lang="en-US" sz="6400" dirty="0"/>
              <a:t>.</a:t>
            </a:r>
          </a:p>
          <a:p>
            <a:r>
              <a:rPr lang="en-US" sz="6400" dirty="0"/>
              <a:t>There are situations in which the enterprise </a:t>
            </a:r>
            <a:r>
              <a:rPr lang="en-US" sz="7200" b="1" i="1" dirty="0">
                <a:solidFill>
                  <a:srgbClr val="C00000"/>
                </a:solidFill>
              </a:rPr>
              <a:t>lacks the leverage </a:t>
            </a:r>
            <a:r>
              <a:rPr lang="en-US" sz="6400" dirty="0"/>
              <a:t>to prevent or mitigate adverse impacts and </a:t>
            </a:r>
            <a:r>
              <a:rPr lang="en-US" sz="6400" b="1" i="1" dirty="0">
                <a:solidFill>
                  <a:srgbClr val="C00000"/>
                </a:solidFill>
              </a:rPr>
              <a:t>is unable to increase its leverage</a:t>
            </a:r>
            <a:r>
              <a:rPr lang="en-US" sz="6400" dirty="0"/>
              <a:t>. Here, the enterprise should </a:t>
            </a:r>
            <a:r>
              <a:rPr lang="en-US" sz="6400" b="1" i="1" dirty="0">
                <a:solidFill>
                  <a:srgbClr val="C00000"/>
                </a:solidFill>
              </a:rPr>
              <a:t>consider ending the relationship, taking into account credible assessments of potential adverse human rights impacts of doing so</a:t>
            </a:r>
            <a:r>
              <a:rPr lang="en-US" sz="6400" dirty="0"/>
              <a:t>. </a:t>
            </a:r>
          </a:p>
          <a:p>
            <a:r>
              <a:rPr lang="en-US" sz="6400" dirty="0"/>
              <a:t>Where the </a:t>
            </a:r>
            <a:r>
              <a:rPr lang="en-US" sz="6400" b="1" i="1" dirty="0">
                <a:solidFill>
                  <a:srgbClr val="C00000"/>
                </a:solidFill>
              </a:rPr>
              <a:t>relationship is “crucial” to the enterprise</a:t>
            </a:r>
            <a:r>
              <a:rPr lang="en-US" sz="6400" dirty="0"/>
              <a:t>, ending it raises further challenges. A relationship could be deemed as crucial if it </a:t>
            </a:r>
            <a:r>
              <a:rPr lang="en-US" sz="6400" b="1" i="1" dirty="0">
                <a:solidFill>
                  <a:srgbClr val="C00000"/>
                </a:solidFill>
              </a:rPr>
              <a:t>provides a product or service that is essential to the enterprise’s business</a:t>
            </a:r>
            <a:r>
              <a:rPr lang="en-US" sz="6400" dirty="0"/>
              <a:t>, and for which no reasonable alternative source exists. </a:t>
            </a:r>
          </a:p>
        </p:txBody>
      </p:sp>
    </p:spTree>
    <p:extLst>
      <p:ext uri="{BB962C8B-B14F-4D97-AF65-F5344CB8AC3E}">
        <p14:creationId xmlns:p14="http://schemas.microsoft.com/office/powerpoint/2010/main" val="124613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019E-39E2-514A-9334-0A3C167D9B65}"/>
              </a:ext>
            </a:extLst>
          </p:cNvPr>
          <p:cNvSpPr>
            <a:spLocks noGrp="1"/>
          </p:cNvSpPr>
          <p:nvPr>
            <p:ph type="title"/>
          </p:nvPr>
        </p:nvSpPr>
        <p:spPr/>
        <p:txBody>
          <a:bodyPr/>
          <a:lstStyle/>
          <a:p>
            <a:r>
              <a:rPr lang="en-US" dirty="0"/>
              <a:t>UNGP 22: Remediation</a:t>
            </a:r>
          </a:p>
        </p:txBody>
      </p:sp>
      <p:sp>
        <p:nvSpPr>
          <p:cNvPr id="3" name="Content Placeholder 2">
            <a:extLst>
              <a:ext uri="{FF2B5EF4-FFF2-40B4-BE49-F238E27FC236}">
                <a16:creationId xmlns:a16="http://schemas.microsoft.com/office/drawing/2014/main" id="{D10693B8-8147-994B-BF09-CC33837D406A}"/>
              </a:ext>
            </a:extLst>
          </p:cNvPr>
          <p:cNvSpPr>
            <a:spLocks noGrp="1"/>
          </p:cNvSpPr>
          <p:nvPr>
            <p:ph sz="half" idx="1"/>
          </p:nvPr>
        </p:nvSpPr>
        <p:spPr/>
        <p:txBody>
          <a:bodyPr/>
          <a:lstStyle/>
          <a:p>
            <a:r>
              <a:rPr lang="en-US" dirty="0"/>
              <a:t>Where business enterprises identify that they have </a:t>
            </a:r>
            <a:r>
              <a:rPr lang="en-US" b="1" i="1" dirty="0">
                <a:solidFill>
                  <a:srgbClr val="C00000"/>
                </a:solidFill>
              </a:rPr>
              <a:t>caused or </a:t>
            </a:r>
            <a:br>
              <a:rPr lang="en-US" b="1" i="1" dirty="0">
                <a:solidFill>
                  <a:srgbClr val="C00000"/>
                </a:solidFill>
              </a:rPr>
            </a:br>
            <a:r>
              <a:rPr lang="en-US" b="1" i="1" dirty="0">
                <a:solidFill>
                  <a:srgbClr val="C00000"/>
                </a:solidFill>
              </a:rPr>
              <a:t>contributed</a:t>
            </a:r>
            <a:r>
              <a:rPr lang="en-US" dirty="0"/>
              <a:t> to adverse impacts, they should provide for or cooperate in their remediation through legitimate processes.</a:t>
            </a:r>
          </a:p>
        </p:txBody>
      </p:sp>
      <p:sp>
        <p:nvSpPr>
          <p:cNvPr id="4" name="Content Placeholder 3">
            <a:extLst>
              <a:ext uri="{FF2B5EF4-FFF2-40B4-BE49-F238E27FC236}">
                <a16:creationId xmlns:a16="http://schemas.microsoft.com/office/drawing/2014/main" id="{0F746B8B-C74F-AD43-9E72-CB36307720EA}"/>
              </a:ext>
            </a:extLst>
          </p:cNvPr>
          <p:cNvSpPr>
            <a:spLocks noGrp="1"/>
          </p:cNvSpPr>
          <p:nvPr>
            <p:ph sz="half" idx="2"/>
          </p:nvPr>
        </p:nvSpPr>
        <p:spPr/>
        <p:txBody>
          <a:bodyPr/>
          <a:lstStyle/>
          <a:p>
            <a:r>
              <a:rPr lang="en-US" dirty="0"/>
              <a:t>Commentary</a:t>
            </a:r>
            <a:br>
              <a:rPr lang="en-US" dirty="0"/>
            </a:br>
            <a:r>
              <a:rPr lang="en-US" sz="2000" dirty="0"/>
              <a:t>Even with the best policies and practices, a business enterprise may </a:t>
            </a:r>
            <a:r>
              <a:rPr lang="en-US" sz="2000" b="1" i="1" dirty="0">
                <a:solidFill>
                  <a:srgbClr val="C00000"/>
                </a:solidFill>
              </a:rPr>
              <a:t>cause or contribute </a:t>
            </a:r>
            <a:r>
              <a:rPr lang="en-US" sz="2000" dirty="0"/>
              <a:t>to an adverse human rights impact that it has not foreseen or been able to prevent. . . </a:t>
            </a:r>
          </a:p>
          <a:p>
            <a:r>
              <a:rPr lang="en-US" sz="2000" b="1" i="1" dirty="0">
                <a:solidFill>
                  <a:srgbClr val="C00000"/>
                </a:solidFill>
              </a:rPr>
              <a:t>Where adverse impacts </a:t>
            </a:r>
            <a:r>
              <a:rPr lang="en-US" sz="2000" dirty="0"/>
              <a:t>have occurred that the business </a:t>
            </a:r>
            <a:r>
              <a:rPr lang="en-US" sz="2000" b="1" i="1" dirty="0">
                <a:solidFill>
                  <a:srgbClr val="C00000"/>
                </a:solidFill>
              </a:rPr>
              <a:t>enterprise has not caused or contributed</a:t>
            </a:r>
            <a:r>
              <a:rPr lang="en-US" sz="2000" dirty="0"/>
              <a:t> to, but which are </a:t>
            </a:r>
            <a:r>
              <a:rPr lang="en-US" sz="2000" b="1" i="1" dirty="0">
                <a:solidFill>
                  <a:srgbClr val="C00000"/>
                </a:solidFill>
              </a:rPr>
              <a:t>directly linked </a:t>
            </a:r>
            <a:r>
              <a:rPr lang="en-US" sz="2000" dirty="0"/>
              <a:t>to its operations, products or services by a business relationship, the </a:t>
            </a:r>
            <a:r>
              <a:rPr lang="en-US" sz="2000" b="1" i="1" dirty="0">
                <a:solidFill>
                  <a:srgbClr val="C00000"/>
                </a:solidFill>
              </a:rPr>
              <a:t>responsibility to respect human rights does not require that the enterprise itself provide for remediation, though it may take a role in doing so</a:t>
            </a:r>
            <a:r>
              <a:rPr lang="en-US" sz="2000" dirty="0"/>
              <a:t>.</a:t>
            </a:r>
          </a:p>
        </p:txBody>
      </p:sp>
    </p:spTree>
    <p:extLst>
      <p:ext uri="{BB962C8B-B14F-4D97-AF65-F5344CB8AC3E}">
        <p14:creationId xmlns:p14="http://schemas.microsoft.com/office/powerpoint/2010/main" val="17166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A9E9-B892-984E-85BF-E010CF6CBEFF}"/>
              </a:ext>
            </a:extLst>
          </p:cNvPr>
          <p:cNvSpPr>
            <a:spLocks noGrp="1"/>
          </p:cNvSpPr>
          <p:nvPr>
            <p:ph type="title"/>
          </p:nvPr>
        </p:nvSpPr>
        <p:spPr>
          <a:xfrm>
            <a:off x="838200" y="365125"/>
            <a:ext cx="4658710" cy="1325563"/>
          </a:xfrm>
        </p:spPr>
        <p:txBody>
          <a:bodyPr/>
          <a:lstStyle/>
          <a:p>
            <a:r>
              <a:rPr lang="en-US" dirty="0"/>
              <a:t>UNGP 23</a:t>
            </a:r>
          </a:p>
        </p:txBody>
      </p:sp>
      <p:sp>
        <p:nvSpPr>
          <p:cNvPr id="3" name="Content Placeholder 2">
            <a:extLst>
              <a:ext uri="{FF2B5EF4-FFF2-40B4-BE49-F238E27FC236}">
                <a16:creationId xmlns:a16="http://schemas.microsoft.com/office/drawing/2014/main" id="{9590087C-2263-694B-B59B-1DE7BC4C0502}"/>
              </a:ext>
            </a:extLst>
          </p:cNvPr>
          <p:cNvSpPr>
            <a:spLocks noGrp="1"/>
          </p:cNvSpPr>
          <p:nvPr>
            <p:ph sz="half" idx="1"/>
          </p:nvPr>
        </p:nvSpPr>
        <p:spPr>
          <a:xfrm>
            <a:off x="344213" y="1825625"/>
            <a:ext cx="5181600" cy="4351338"/>
          </a:xfrm>
        </p:spPr>
        <p:txBody>
          <a:bodyPr>
            <a:noAutofit/>
          </a:bodyPr>
          <a:lstStyle/>
          <a:p>
            <a:r>
              <a:rPr lang="en-US" sz="2400" dirty="0"/>
              <a:t>In all contexts, business enterprises should: (a) </a:t>
            </a:r>
            <a:r>
              <a:rPr lang="en-US" sz="2400" b="1" i="1" dirty="0">
                <a:solidFill>
                  <a:srgbClr val="C00000"/>
                </a:solidFill>
              </a:rPr>
              <a:t>Comply</a:t>
            </a:r>
            <a:r>
              <a:rPr lang="en-US" sz="2400" dirty="0"/>
              <a:t> with all applicable laws and </a:t>
            </a:r>
            <a:r>
              <a:rPr lang="en-US" sz="2400" b="1" i="1" dirty="0">
                <a:solidFill>
                  <a:srgbClr val="C00000"/>
                </a:solidFill>
              </a:rPr>
              <a:t>respect</a:t>
            </a:r>
            <a:r>
              <a:rPr lang="en-US" sz="2400" dirty="0"/>
              <a:t> internationally </a:t>
            </a:r>
            <a:br>
              <a:rPr lang="en-US" sz="2400" dirty="0"/>
            </a:br>
            <a:r>
              <a:rPr lang="en-US" sz="2400" dirty="0"/>
              <a:t>recognized human rights, wherever they operate; (b) </a:t>
            </a:r>
            <a:r>
              <a:rPr lang="en-US" sz="2400" b="1" i="1" dirty="0">
                <a:solidFill>
                  <a:srgbClr val="C00000"/>
                </a:solidFill>
              </a:rPr>
              <a:t>Seek ways to </a:t>
            </a:r>
            <a:r>
              <a:rPr lang="en-US" sz="2400" b="1" i="1" dirty="0" err="1">
                <a:solidFill>
                  <a:srgbClr val="C00000"/>
                </a:solidFill>
              </a:rPr>
              <a:t>honour</a:t>
            </a:r>
            <a:r>
              <a:rPr lang="en-US" sz="2400" b="1" i="1" dirty="0">
                <a:solidFill>
                  <a:srgbClr val="C00000"/>
                </a:solidFill>
              </a:rPr>
              <a:t> the principles</a:t>
            </a:r>
            <a:r>
              <a:rPr lang="en-US" sz="2400" dirty="0"/>
              <a:t> of internationally recognized human rights when faced with conflicting requirements; (c) </a:t>
            </a:r>
            <a:r>
              <a:rPr lang="en-US" sz="2400" b="1" i="1" dirty="0">
                <a:solidFill>
                  <a:srgbClr val="C00000"/>
                </a:solidFill>
              </a:rPr>
              <a:t>Treat the risk of causing or contributing </a:t>
            </a:r>
            <a:r>
              <a:rPr lang="en-US" sz="2400" dirty="0"/>
              <a:t>to gross human rights abuses as a </a:t>
            </a:r>
            <a:r>
              <a:rPr lang="en-US" sz="2400" b="1" i="1" dirty="0">
                <a:solidFill>
                  <a:srgbClr val="C00000"/>
                </a:solidFill>
              </a:rPr>
              <a:t>legal compliance issue </a:t>
            </a:r>
            <a:r>
              <a:rPr lang="en-US" sz="2400" dirty="0"/>
              <a:t>wherever they operate. </a:t>
            </a:r>
          </a:p>
        </p:txBody>
      </p:sp>
      <p:sp>
        <p:nvSpPr>
          <p:cNvPr id="4" name="Content Placeholder 3">
            <a:extLst>
              <a:ext uri="{FF2B5EF4-FFF2-40B4-BE49-F238E27FC236}">
                <a16:creationId xmlns:a16="http://schemas.microsoft.com/office/drawing/2014/main" id="{2E2A3B82-A382-B74D-BC83-4F204113767A}"/>
              </a:ext>
            </a:extLst>
          </p:cNvPr>
          <p:cNvSpPr>
            <a:spLocks noGrp="1"/>
          </p:cNvSpPr>
          <p:nvPr>
            <p:ph sz="half" idx="2"/>
          </p:nvPr>
        </p:nvSpPr>
        <p:spPr>
          <a:xfrm>
            <a:off x="5875283" y="693682"/>
            <a:ext cx="5843751" cy="6164317"/>
          </a:xfrm>
        </p:spPr>
        <p:txBody>
          <a:bodyPr/>
          <a:lstStyle/>
          <a:p>
            <a:r>
              <a:rPr lang="en-US" dirty="0"/>
              <a:t>Commentary</a:t>
            </a:r>
          </a:p>
          <a:p>
            <a:r>
              <a:rPr lang="en-US" sz="1600" dirty="0"/>
              <a:t>Where the domestic context renders it impossible to meet this responsibility fully, business enterprises are </a:t>
            </a:r>
            <a:r>
              <a:rPr lang="en-US" sz="1600" b="1" i="1" dirty="0">
                <a:solidFill>
                  <a:srgbClr val="C00000"/>
                </a:solidFill>
              </a:rPr>
              <a:t>expected to respect the principles of internationally recognized human rights to the greatest extent possible</a:t>
            </a:r>
            <a:r>
              <a:rPr lang="en-US" sz="1600" dirty="0"/>
              <a:t> in the circumstances, and to be able to </a:t>
            </a:r>
            <a:r>
              <a:rPr lang="en-US" sz="1600" b="1" i="1" dirty="0">
                <a:solidFill>
                  <a:srgbClr val="C00000"/>
                </a:solidFill>
              </a:rPr>
              <a:t>demonstrate their efforts </a:t>
            </a:r>
            <a:r>
              <a:rPr lang="en-US" sz="1600" dirty="0"/>
              <a:t>in this regard. </a:t>
            </a:r>
          </a:p>
          <a:p>
            <a:r>
              <a:rPr lang="en-US" sz="1600" dirty="0"/>
              <a:t>Some operating environments, such as conflict-affected areas, may increase the risks of enterprises being complicit in gross human rights abuses committed by other actors (security forces, for example). Business enterprises should treat this risk as a </a:t>
            </a:r>
            <a:r>
              <a:rPr lang="en-US" sz="1600" b="1" i="1" dirty="0">
                <a:solidFill>
                  <a:srgbClr val="C00000"/>
                </a:solidFill>
              </a:rPr>
              <a:t>legal compliance issue, given the expanding web of potential corporate legal liability arising from extraterritorial civil claims, and from the incorporation of the provisions of the Rome Statute of the International Criminal Cour</a:t>
            </a:r>
            <a:r>
              <a:rPr lang="en-US" sz="1600" dirty="0"/>
              <a:t>t in jurisdictions that provide for corporate criminal responsibility. . .  </a:t>
            </a:r>
          </a:p>
          <a:p>
            <a:r>
              <a:rPr lang="en-US" sz="1600" dirty="0"/>
              <a:t>In </a:t>
            </a:r>
            <a:r>
              <a:rPr lang="en-US" sz="1600" b="1" i="1" dirty="0">
                <a:solidFill>
                  <a:srgbClr val="C00000"/>
                </a:solidFill>
              </a:rPr>
              <a:t>complex contexts </a:t>
            </a:r>
            <a:r>
              <a:rPr lang="en-US" sz="1600" dirty="0"/>
              <a:t>such as these, business enterprises should ensure that they </a:t>
            </a:r>
            <a:r>
              <a:rPr lang="en-US" sz="1600" b="1" i="1" dirty="0">
                <a:solidFill>
                  <a:srgbClr val="C00000"/>
                </a:solidFill>
              </a:rPr>
              <a:t>do not exacerbate the situation</a:t>
            </a:r>
            <a:r>
              <a:rPr lang="en-US" sz="1600" dirty="0"/>
              <a:t>. In assessing how best to respond, they will often be well advised to </a:t>
            </a:r>
            <a:r>
              <a:rPr lang="en-US" sz="1800" b="1" i="1" dirty="0">
                <a:solidFill>
                  <a:srgbClr val="C00000"/>
                </a:solidFill>
              </a:rPr>
              <a:t>draw on not only expertise and cross-functional consultation within the enterprise, but also to consult externally </a:t>
            </a:r>
            <a:r>
              <a:rPr lang="en-US" sz="1600" dirty="0"/>
              <a:t>with credible, independent experts, including from Governments, civil society, national human rights institutions and relevant multi-stakeholder initiatives.</a:t>
            </a:r>
          </a:p>
        </p:txBody>
      </p:sp>
    </p:spTree>
    <p:extLst>
      <p:ext uri="{BB962C8B-B14F-4D97-AF65-F5344CB8AC3E}">
        <p14:creationId xmlns:p14="http://schemas.microsoft.com/office/powerpoint/2010/main" val="357675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text, sign&#10;&#10;Description automatically generated">
            <a:extLst>
              <a:ext uri="{FF2B5EF4-FFF2-40B4-BE49-F238E27FC236}">
                <a16:creationId xmlns:a16="http://schemas.microsoft.com/office/drawing/2014/main" id="{BFC97C1E-1E4A-DA4C-9E16-D0825EEB9490}"/>
              </a:ext>
            </a:extLst>
          </p:cNvPr>
          <p:cNvPicPr>
            <a:picLocks noGrp="1" noChangeAspect="1"/>
          </p:cNvPicPr>
          <p:nvPr>
            <p:ph sz="half" idx="2"/>
          </p:nvPr>
        </p:nvPicPr>
        <p:blipFill rotWithShape="1">
          <a:blip r:embed="rId3"/>
          <a:srcRect t="20066" r="2352" b="2515"/>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3CEC2D-CE61-C948-A770-57B25DAF77F1}"/>
              </a:ext>
            </a:extLst>
          </p:cNvPr>
          <p:cNvSpPr>
            <a:spLocks noGrp="1"/>
          </p:cNvSpPr>
          <p:nvPr>
            <p:ph type="title"/>
          </p:nvPr>
        </p:nvSpPr>
        <p:spPr>
          <a:xfrm>
            <a:off x="477980" y="771988"/>
            <a:ext cx="8182544" cy="3306235"/>
          </a:xfrm>
        </p:spPr>
        <p:txBody>
          <a:bodyPr vert="horz" lIns="91440" tIns="45720" rIns="91440" bIns="45720" rtlCol="0" anchor="b">
            <a:normAutofit fontScale="90000"/>
          </a:bodyPr>
          <a:lstStyle/>
          <a:p>
            <a:r>
              <a:rPr lang="en-US" dirty="0"/>
              <a:t>The Problem of Balancing in the Age of ‘Oxymora’ (Juxtapositions Producing Self-Contradictions and Paradox); Orthodoxy and Cognitive Models of Managing the Human Rights Harms of Economic Activities</a:t>
            </a:r>
          </a:p>
        </p:txBody>
      </p:sp>
      <p:sp>
        <p:nvSpPr>
          <p:cNvPr id="3" name="Content Placeholder 2">
            <a:extLst>
              <a:ext uri="{FF2B5EF4-FFF2-40B4-BE49-F238E27FC236}">
                <a16:creationId xmlns:a16="http://schemas.microsoft.com/office/drawing/2014/main" id="{3B8F3271-17FB-1E4F-B92C-BBE4BCDEA266}"/>
              </a:ext>
            </a:extLst>
          </p:cNvPr>
          <p:cNvSpPr>
            <a:spLocks noGrp="1"/>
          </p:cNvSpPr>
          <p:nvPr>
            <p:ph sz="half" idx="1"/>
          </p:nvPr>
        </p:nvSpPr>
        <p:spPr>
          <a:xfrm>
            <a:off x="477979" y="4872922"/>
            <a:ext cx="7908375" cy="1985078"/>
          </a:xfrm>
        </p:spPr>
        <p:txBody>
          <a:bodyPr vert="horz" lIns="91440" tIns="45720" rIns="91440" bIns="45720" rtlCol="0">
            <a:normAutofit fontScale="92500"/>
          </a:bodyPr>
          <a:lstStyle/>
          <a:p>
            <a:pPr marL="0" indent="0">
              <a:buNone/>
            </a:pPr>
            <a:r>
              <a:rPr lang="en-US" sz="2000" b="1" dirty="0"/>
              <a:t>(A) The Oxymora of Complicity as a (1) moral; (2) markets; and (3) legal  issue</a:t>
            </a:r>
          </a:p>
          <a:p>
            <a:pPr marL="0" indent="0">
              <a:buNone/>
            </a:pPr>
            <a:r>
              <a:rPr lang="en-US" sz="2000" b="1" dirty="0"/>
              <a:t>(B) Balancing human rights benefits against human rights abuse </a:t>
            </a:r>
          </a:p>
          <a:p>
            <a:pPr marL="0" indent="0">
              <a:buNone/>
            </a:pPr>
            <a:r>
              <a:rPr lang="en-US" sz="2000" b="1" dirty="0"/>
              <a:t>--Authority (who balances; who makes meaning?)</a:t>
            </a:r>
          </a:p>
          <a:p>
            <a:pPr marL="0" indent="0">
              <a:buNone/>
            </a:pPr>
            <a:r>
              <a:rPr lang="en-US" sz="2000" b="1" dirty="0"/>
              <a:t>--Risk bearing (who and what sort of risk?)</a:t>
            </a:r>
          </a:p>
          <a:p>
            <a:pPr marL="0" indent="0">
              <a:buNone/>
            </a:pPr>
            <a:r>
              <a:rPr lang="en-US" sz="2000" b="1" dirty="0"/>
              <a:t>--Conceptual issues: (waivable; quantifiable; contextual; incompatible?) </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411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AABD-5DE7-A445-93DD-CD89B4654F54}"/>
              </a:ext>
            </a:extLst>
          </p:cNvPr>
          <p:cNvSpPr>
            <a:spLocks noGrp="1"/>
          </p:cNvSpPr>
          <p:nvPr>
            <p:ph type="title"/>
          </p:nvPr>
        </p:nvSpPr>
        <p:spPr/>
        <p:txBody>
          <a:bodyPr/>
          <a:lstStyle/>
          <a:p>
            <a:r>
              <a:rPr lang="en-US" dirty="0"/>
              <a:t>UNGP 24</a:t>
            </a:r>
          </a:p>
        </p:txBody>
      </p:sp>
      <p:sp>
        <p:nvSpPr>
          <p:cNvPr id="3" name="Content Placeholder 2">
            <a:extLst>
              <a:ext uri="{FF2B5EF4-FFF2-40B4-BE49-F238E27FC236}">
                <a16:creationId xmlns:a16="http://schemas.microsoft.com/office/drawing/2014/main" id="{C15B88BD-02BF-8746-9A77-8D9FB30F2371}"/>
              </a:ext>
            </a:extLst>
          </p:cNvPr>
          <p:cNvSpPr>
            <a:spLocks noGrp="1"/>
          </p:cNvSpPr>
          <p:nvPr>
            <p:ph sz="half" idx="1"/>
          </p:nvPr>
        </p:nvSpPr>
        <p:spPr/>
        <p:txBody>
          <a:bodyPr/>
          <a:lstStyle/>
          <a:p>
            <a:r>
              <a:rPr lang="en-US" dirty="0"/>
              <a:t>Where it is necessary to prioritize actions to address actual and potential adverse human rights impacts, business enterprises should </a:t>
            </a:r>
            <a:r>
              <a:rPr lang="en-US" b="1" i="1" dirty="0">
                <a:solidFill>
                  <a:srgbClr val="C00000"/>
                </a:solidFill>
              </a:rPr>
              <a:t>first seek to prevent and mitigate those that are most severe</a:t>
            </a:r>
            <a:r>
              <a:rPr lang="en-US" dirty="0"/>
              <a:t> or where </a:t>
            </a:r>
            <a:br>
              <a:rPr lang="en-US" dirty="0"/>
            </a:br>
            <a:r>
              <a:rPr lang="en-US" dirty="0"/>
              <a:t>delayed response would make them irremediable.</a:t>
            </a:r>
          </a:p>
        </p:txBody>
      </p:sp>
      <p:sp>
        <p:nvSpPr>
          <p:cNvPr id="4" name="Content Placeholder 3">
            <a:extLst>
              <a:ext uri="{FF2B5EF4-FFF2-40B4-BE49-F238E27FC236}">
                <a16:creationId xmlns:a16="http://schemas.microsoft.com/office/drawing/2014/main" id="{9F942DB9-2AB6-2F49-A6E4-1F03055A0C8F}"/>
              </a:ext>
            </a:extLst>
          </p:cNvPr>
          <p:cNvSpPr>
            <a:spLocks noGrp="1"/>
          </p:cNvSpPr>
          <p:nvPr>
            <p:ph sz="half" idx="2"/>
          </p:nvPr>
        </p:nvSpPr>
        <p:spPr/>
        <p:txBody>
          <a:bodyPr/>
          <a:lstStyle/>
          <a:p>
            <a:r>
              <a:rPr lang="en-US" dirty="0"/>
              <a:t>Commentary</a:t>
            </a:r>
            <a:br>
              <a:rPr lang="en-US" dirty="0"/>
            </a:br>
            <a:r>
              <a:rPr lang="en-US" sz="1800" dirty="0"/>
              <a:t>While business enterprises should address all their adverse human rights impacts, it may not always be possible to address them simultaneously. In </a:t>
            </a:r>
            <a:br>
              <a:rPr lang="en-US" sz="1800" dirty="0"/>
            </a:br>
            <a:r>
              <a:rPr lang="en-US" sz="1800" dirty="0"/>
              <a:t>the absence of specific legal guidance, </a:t>
            </a:r>
            <a:r>
              <a:rPr lang="en-US" sz="1800" b="1" i="1" dirty="0">
                <a:solidFill>
                  <a:srgbClr val="C00000"/>
                </a:solidFill>
              </a:rPr>
              <a:t>if prioritization is necessary</a:t>
            </a:r>
            <a:r>
              <a:rPr lang="en-US" sz="1800" dirty="0"/>
              <a:t> business enterprises should begin with those human rights impacts that would be </a:t>
            </a:r>
            <a:r>
              <a:rPr lang="en-US" sz="1800" b="1" i="1" dirty="0">
                <a:solidFill>
                  <a:srgbClr val="C00000"/>
                </a:solidFill>
              </a:rPr>
              <a:t>most severe</a:t>
            </a:r>
            <a:r>
              <a:rPr lang="en-US" sz="1800" dirty="0"/>
              <a:t>, recognizing that a delayed response may affect </a:t>
            </a:r>
            <a:r>
              <a:rPr lang="en-US" sz="1800" b="1" i="1" dirty="0" err="1">
                <a:solidFill>
                  <a:srgbClr val="C00000"/>
                </a:solidFill>
              </a:rPr>
              <a:t>remediability</a:t>
            </a:r>
            <a:r>
              <a:rPr lang="en-US" sz="1800" dirty="0"/>
              <a:t>. Severity is not an absolute concept in this context, but is relative to the other human rights impacts the business enterprise has identified.</a:t>
            </a:r>
          </a:p>
        </p:txBody>
      </p:sp>
    </p:spTree>
    <p:extLst>
      <p:ext uri="{BB962C8B-B14F-4D97-AF65-F5344CB8AC3E}">
        <p14:creationId xmlns:p14="http://schemas.microsoft.com/office/powerpoint/2010/main" val="2664866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8B04-687A-AD48-B13B-AC59A2AD1CEE}"/>
              </a:ext>
            </a:extLst>
          </p:cNvPr>
          <p:cNvSpPr>
            <a:spLocks noGrp="1"/>
          </p:cNvSpPr>
          <p:nvPr>
            <p:ph type="title"/>
          </p:nvPr>
        </p:nvSpPr>
        <p:spPr>
          <a:xfrm>
            <a:off x="-2059" y="1"/>
            <a:ext cx="11852189" cy="1075038"/>
          </a:xfrm>
        </p:spPr>
        <p:txBody>
          <a:bodyPr/>
          <a:lstStyle/>
          <a:p>
            <a:r>
              <a:rPr lang="en-US" b="1" dirty="0">
                <a:solidFill>
                  <a:srgbClr val="C00000"/>
                </a:solidFill>
              </a:rPr>
              <a:t>Context + Wrinkle + Challenge = Problem</a:t>
            </a:r>
          </a:p>
        </p:txBody>
      </p:sp>
      <p:graphicFrame>
        <p:nvGraphicFramePr>
          <p:cNvPr id="3" name="Content Placeholder 2">
            <a:extLst>
              <a:ext uri="{FF2B5EF4-FFF2-40B4-BE49-F238E27FC236}">
                <a16:creationId xmlns:a16="http://schemas.microsoft.com/office/drawing/2014/main" id="{3E201C7A-F27F-7F4B-B5A2-389F598C6D19}"/>
              </a:ext>
            </a:extLst>
          </p:cNvPr>
          <p:cNvGraphicFramePr>
            <a:graphicFrameLocks noGrp="1"/>
          </p:cNvGraphicFramePr>
          <p:nvPr>
            <p:ph idx="1"/>
            <p:extLst>
              <p:ext uri="{D42A27DB-BD31-4B8C-83A1-F6EECF244321}">
                <p14:modId xmlns:p14="http://schemas.microsoft.com/office/powerpoint/2010/main" val="1281271868"/>
              </p:ext>
            </p:extLst>
          </p:nvPr>
        </p:nvGraphicFramePr>
        <p:xfrm>
          <a:off x="0" y="889686"/>
          <a:ext cx="12192000" cy="596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746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8925-D8FF-4240-AFF6-C6FAC5CF1F0E}"/>
              </a:ext>
            </a:extLst>
          </p:cNvPr>
          <p:cNvSpPr>
            <a:spLocks noGrp="1"/>
          </p:cNvSpPr>
          <p:nvPr>
            <p:ph type="title"/>
          </p:nvPr>
        </p:nvSpPr>
        <p:spPr>
          <a:xfrm>
            <a:off x="0" y="209007"/>
            <a:ext cx="12192000" cy="1162594"/>
          </a:xfrm>
        </p:spPr>
        <p:txBody>
          <a:bodyPr>
            <a:normAutofit fontScale="90000"/>
          </a:bodyPr>
          <a:lstStyle/>
          <a:p>
            <a:r>
              <a:rPr lang="en-US" dirty="0"/>
              <a:t>Returning to Problem 1 and 2: Balancing Complicities</a:t>
            </a:r>
            <a:br>
              <a:rPr lang="en-US" dirty="0"/>
            </a:br>
            <a:endParaRPr lang="en-US" dirty="0"/>
          </a:p>
        </p:txBody>
      </p:sp>
      <p:graphicFrame>
        <p:nvGraphicFramePr>
          <p:cNvPr id="4" name="Content Placeholder 3">
            <a:extLst>
              <a:ext uri="{FF2B5EF4-FFF2-40B4-BE49-F238E27FC236}">
                <a16:creationId xmlns:a16="http://schemas.microsoft.com/office/drawing/2014/main" id="{69972935-5E8A-0647-BB31-5AD8BEC30DD1}"/>
              </a:ext>
            </a:extLst>
          </p:cNvPr>
          <p:cNvGraphicFramePr>
            <a:graphicFrameLocks noGrp="1"/>
          </p:cNvGraphicFramePr>
          <p:nvPr>
            <p:ph idx="1"/>
            <p:extLst>
              <p:ext uri="{D42A27DB-BD31-4B8C-83A1-F6EECF244321}">
                <p14:modId xmlns:p14="http://schemas.microsoft.com/office/powerpoint/2010/main" val="710897286"/>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30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C64F-D55E-BE4F-AE2A-D339E84F930C}"/>
              </a:ext>
            </a:extLst>
          </p:cNvPr>
          <p:cNvSpPr>
            <a:spLocks noGrp="1"/>
          </p:cNvSpPr>
          <p:nvPr>
            <p:ph type="title"/>
          </p:nvPr>
        </p:nvSpPr>
        <p:spPr/>
        <p:txBody>
          <a:bodyPr/>
          <a:lstStyle/>
          <a:p>
            <a:r>
              <a:rPr lang="en-US" dirty="0"/>
              <a:t>Returning to Problem 3 (Rwanda): Leverage</a:t>
            </a:r>
          </a:p>
        </p:txBody>
      </p:sp>
      <p:graphicFrame>
        <p:nvGraphicFramePr>
          <p:cNvPr id="4" name="Content Placeholder 3">
            <a:extLst>
              <a:ext uri="{FF2B5EF4-FFF2-40B4-BE49-F238E27FC236}">
                <a16:creationId xmlns:a16="http://schemas.microsoft.com/office/drawing/2014/main" id="{08B1A8B0-79BC-6C49-AF1A-1A674D5659F7}"/>
              </a:ext>
            </a:extLst>
          </p:cNvPr>
          <p:cNvGraphicFramePr>
            <a:graphicFrameLocks noGrp="1"/>
          </p:cNvGraphicFramePr>
          <p:nvPr>
            <p:ph idx="1"/>
            <p:extLst>
              <p:ext uri="{D42A27DB-BD31-4B8C-83A1-F6EECF244321}">
                <p14:modId xmlns:p14="http://schemas.microsoft.com/office/powerpoint/2010/main" val="113696258"/>
              </p:ext>
            </p:extLst>
          </p:nvPr>
        </p:nvGraphicFramePr>
        <p:xfrm>
          <a:off x="838200" y="1449978"/>
          <a:ext cx="10515600" cy="5408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4349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84F2-5817-7D4E-9ADB-A0C536D4CB6D}"/>
              </a:ext>
            </a:extLst>
          </p:cNvPr>
          <p:cNvSpPr>
            <a:spLocks noGrp="1"/>
          </p:cNvSpPr>
          <p:nvPr>
            <p:ph type="title"/>
          </p:nvPr>
        </p:nvSpPr>
        <p:spPr>
          <a:xfrm>
            <a:off x="0" y="1"/>
            <a:ext cx="11353800" cy="1030014"/>
          </a:xfrm>
        </p:spPr>
        <p:txBody>
          <a:bodyPr/>
          <a:lstStyle/>
          <a:p>
            <a:r>
              <a:rPr lang="en-US" dirty="0"/>
              <a:t>Return to Problem 4: The Price of Disengagement</a:t>
            </a:r>
          </a:p>
        </p:txBody>
      </p:sp>
      <p:graphicFrame>
        <p:nvGraphicFramePr>
          <p:cNvPr id="3" name="Content Placeholder 2">
            <a:extLst>
              <a:ext uri="{FF2B5EF4-FFF2-40B4-BE49-F238E27FC236}">
                <a16:creationId xmlns:a16="http://schemas.microsoft.com/office/drawing/2014/main" id="{C6C353CA-80AD-4046-A806-CF6A98FBB694}"/>
              </a:ext>
            </a:extLst>
          </p:cNvPr>
          <p:cNvGraphicFramePr>
            <a:graphicFrameLocks noGrp="1"/>
          </p:cNvGraphicFramePr>
          <p:nvPr>
            <p:ph idx="1"/>
            <p:extLst>
              <p:ext uri="{D42A27DB-BD31-4B8C-83A1-F6EECF244321}">
                <p14:modId xmlns:p14="http://schemas.microsoft.com/office/powerpoint/2010/main" val="3258890060"/>
              </p:ext>
            </p:extLst>
          </p:nvPr>
        </p:nvGraphicFramePr>
        <p:xfrm>
          <a:off x="189186" y="1030016"/>
          <a:ext cx="12002814" cy="574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0987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A7F97F1-C9EF-EB49-918C-7662ED2470C9}"/>
              </a:ext>
            </a:extLst>
          </p:cNvPr>
          <p:cNvSpPr>
            <a:spLocks noGrp="1"/>
          </p:cNvSpPr>
          <p:nvPr>
            <p:ph type="title"/>
          </p:nvPr>
        </p:nvSpPr>
        <p:spPr>
          <a:xfrm>
            <a:off x="934872" y="982272"/>
            <a:ext cx="3388419" cy="4560970"/>
          </a:xfrm>
        </p:spPr>
        <p:txBody>
          <a:bodyPr>
            <a:normAutofit/>
          </a:bodyPr>
          <a:lstStyle/>
          <a:p>
            <a:r>
              <a:rPr lang="en-US" sz="4000" b="1" dirty="0">
                <a:solidFill>
                  <a:srgbClr val="FFFFFF"/>
                </a:solidFill>
              </a:rPr>
              <a:t>What can/must the enterprise do in these circumstances?</a:t>
            </a:r>
            <a:endParaRPr lang="en-US" sz="4000"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AAC76DF7-5F70-1649-82FB-6B65EF387BF3}"/>
              </a:ext>
            </a:extLst>
          </p:cNvPr>
          <p:cNvSpPr>
            <a:spLocks noGrp="1"/>
          </p:cNvSpPr>
          <p:nvPr>
            <p:ph idx="1"/>
          </p:nvPr>
        </p:nvSpPr>
        <p:spPr>
          <a:xfrm>
            <a:off x="5221862" y="1569309"/>
            <a:ext cx="5948831" cy="4905632"/>
          </a:xfrm>
        </p:spPr>
        <p:txBody>
          <a:bodyPr anchor="ctr">
            <a:normAutofit lnSpcReduction="10000"/>
          </a:bodyPr>
          <a:lstStyle/>
          <a:p>
            <a:r>
              <a:rPr lang="en-US" sz="2200" dirty="0">
                <a:solidFill>
                  <a:srgbClr val="FEFFFF"/>
                </a:solidFill>
              </a:rPr>
              <a:t>Decision to refuse service (but price may be increased COVID deaths etc.)</a:t>
            </a:r>
          </a:p>
          <a:p>
            <a:r>
              <a:rPr lang="en-US" sz="2200" dirty="0">
                <a:solidFill>
                  <a:srgbClr val="FEFFFF"/>
                </a:solidFill>
              </a:rPr>
              <a:t>Negotiate state conduct as part of provision of services contract</a:t>
            </a:r>
          </a:p>
          <a:p>
            <a:r>
              <a:rPr lang="en-US" sz="2200" dirty="0">
                <a:solidFill>
                  <a:srgbClr val="FEFFFF"/>
                </a:solidFill>
              </a:rPr>
              <a:t>Monitoring with penalty-pull out options triggered by Human Rights abuses</a:t>
            </a:r>
          </a:p>
          <a:p>
            <a:r>
              <a:rPr lang="en-US" sz="2200" dirty="0">
                <a:solidFill>
                  <a:srgbClr val="FEFFFF"/>
                </a:solidFill>
              </a:rPr>
              <a:t>Grievance mechanism</a:t>
            </a:r>
          </a:p>
          <a:p>
            <a:r>
              <a:rPr lang="en-US" sz="2200" dirty="0">
                <a:solidFill>
                  <a:srgbClr val="FEFFFF"/>
                </a:solidFill>
              </a:rPr>
              <a:t>Enlist assistance of home state</a:t>
            </a:r>
          </a:p>
          <a:p>
            <a:r>
              <a:rPr lang="en-US" sz="2200" dirty="0">
                <a:solidFill>
                  <a:srgbClr val="FEFFFF"/>
                </a:solidFill>
              </a:rPr>
              <a:t>Separate ownership and control</a:t>
            </a:r>
          </a:p>
          <a:p>
            <a:r>
              <a:rPr lang="en-US" sz="2200" dirty="0">
                <a:solidFill>
                  <a:srgbClr val="FEFFFF"/>
                </a:solidFill>
              </a:rPr>
              <a:t>Justification—the aggregate of benefit exceeds potential for abuse</a:t>
            </a:r>
          </a:p>
          <a:p>
            <a:r>
              <a:rPr lang="en-US" sz="2200" dirty="0">
                <a:solidFill>
                  <a:srgbClr val="FEFFFF"/>
                </a:solidFill>
              </a:rPr>
              <a:t>Managing the semiotics of narrative, rights and abuse (human rights narrative orthodoxy and balancing, etc.)</a:t>
            </a:r>
          </a:p>
          <a:p>
            <a:endParaRPr lang="en-US" sz="2200" dirty="0">
              <a:solidFill>
                <a:srgbClr val="FEFFFF"/>
              </a:solidFill>
            </a:endParaRPr>
          </a:p>
        </p:txBody>
      </p:sp>
    </p:spTree>
    <p:extLst>
      <p:ext uri="{BB962C8B-B14F-4D97-AF65-F5344CB8AC3E}">
        <p14:creationId xmlns:p14="http://schemas.microsoft.com/office/powerpoint/2010/main" val="2041858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E0E7-314F-D248-9C80-23D592348AB8}"/>
              </a:ext>
            </a:extLst>
          </p:cNvPr>
          <p:cNvSpPr>
            <a:spLocks noGrp="1"/>
          </p:cNvSpPr>
          <p:nvPr>
            <p:ph type="title"/>
          </p:nvPr>
        </p:nvSpPr>
        <p:spPr>
          <a:xfrm>
            <a:off x="0" y="165428"/>
            <a:ext cx="12192000" cy="1325563"/>
          </a:xfrm>
        </p:spPr>
        <p:txBody>
          <a:bodyPr/>
          <a:lstStyle/>
          <a:p>
            <a:r>
              <a:rPr lang="en-US" dirty="0"/>
              <a:t>Attribution Conundrums </a:t>
            </a:r>
            <a:br>
              <a:rPr lang="en-US" dirty="0"/>
            </a:br>
            <a:r>
              <a:rPr lang="en-US" dirty="0"/>
              <a:t>at the Borderlands of Dead Spaces</a:t>
            </a:r>
          </a:p>
        </p:txBody>
      </p:sp>
      <p:sp>
        <p:nvSpPr>
          <p:cNvPr id="3" name="Content Placeholder 2">
            <a:extLst>
              <a:ext uri="{FF2B5EF4-FFF2-40B4-BE49-F238E27FC236}">
                <a16:creationId xmlns:a16="http://schemas.microsoft.com/office/drawing/2014/main" id="{B3639D3D-D80D-C846-8AF1-9C49C76370D0}"/>
              </a:ext>
            </a:extLst>
          </p:cNvPr>
          <p:cNvSpPr>
            <a:spLocks noGrp="1"/>
          </p:cNvSpPr>
          <p:nvPr>
            <p:ph idx="1"/>
          </p:nvPr>
        </p:nvSpPr>
        <p:spPr>
          <a:xfrm>
            <a:off x="838200" y="1825625"/>
            <a:ext cx="10515600" cy="4667250"/>
          </a:xfrm>
        </p:spPr>
        <p:txBody>
          <a:bodyPr>
            <a:normAutofit fontScale="92500" lnSpcReduction="20000"/>
          </a:bodyPr>
          <a:lstStyle/>
          <a:p>
            <a:r>
              <a:rPr lang="en-US" b="1" i="1" dirty="0">
                <a:solidFill>
                  <a:srgbClr val="C00000"/>
                </a:solidFill>
              </a:rPr>
              <a:t>Governmentalization</a:t>
            </a:r>
            <a:r>
              <a:rPr lang="en-US" dirty="0"/>
              <a:t> of enterprises deprives  or threatens democratic character of politics through states; governmentalization without democratic controls</a:t>
            </a:r>
          </a:p>
          <a:p>
            <a:r>
              <a:rPr lang="en-US" b="1" dirty="0"/>
              <a:t>But the alternative</a:t>
            </a:r>
            <a:r>
              <a:rPr lang="en-US" dirty="0"/>
              <a:t>, that enterprises  should be able to rely on </a:t>
            </a:r>
            <a:r>
              <a:rPr lang="en-US" b="1" i="1" dirty="0">
                <a:solidFill>
                  <a:srgbClr val="C00000"/>
                </a:solidFill>
              </a:rPr>
              <a:t>compliance with local law</a:t>
            </a:r>
            <a:r>
              <a:rPr lang="en-US" dirty="0"/>
              <a:t> makes it likely that enterprises will be used to cause human rights harms in furtherance of </a:t>
            </a:r>
            <a:r>
              <a:rPr lang="en-US" b="1" dirty="0"/>
              <a:t>host state </a:t>
            </a:r>
            <a:r>
              <a:rPr lang="en-US" dirty="0"/>
              <a:t>policies. </a:t>
            </a:r>
          </a:p>
          <a:p>
            <a:r>
              <a:rPr lang="en-US" b="1" i="1" dirty="0">
                <a:solidFill>
                  <a:srgbClr val="C00000"/>
                </a:solidFill>
              </a:rPr>
              <a:t>Home States </a:t>
            </a:r>
            <a:r>
              <a:rPr lang="en-US" dirty="0"/>
              <a:t>should be able to control their economic organizations and and their relationship to states causes in or where human rights harms occur; </a:t>
            </a:r>
            <a:r>
              <a:rPr lang="en-US" b="1" dirty="0"/>
              <a:t>but that moves towards the embargo model</a:t>
            </a:r>
            <a:r>
              <a:rPr lang="en-US" dirty="0"/>
              <a:t> which itself causes human rights harms (Cuban embargo; Iran sanctions; Norway SWF and Israeli settlements). But in the absence of consensus such embargos may not be legitimacy enhancing.</a:t>
            </a:r>
          </a:p>
          <a:p>
            <a:r>
              <a:rPr lang="en-US" dirty="0"/>
              <a:t> </a:t>
            </a:r>
            <a:r>
              <a:rPr lang="en-US" b="1" i="1" dirty="0">
                <a:solidFill>
                  <a:srgbClr val="C00000"/>
                </a:solidFill>
              </a:rPr>
              <a:t>No global consensus </a:t>
            </a:r>
            <a:r>
              <a:rPr lang="en-US" dirty="0"/>
              <a:t>on international obligation (</a:t>
            </a:r>
            <a:r>
              <a:rPr lang="en-US" dirty="0" err="1"/>
              <a:t>eg</a:t>
            </a:r>
            <a:r>
              <a:rPr lang="en-US" dirty="0"/>
              <a:t>, China versus US on Xinjiang), much less on the effects of </a:t>
            </a:r>
            <a:r>
              <a:rPr lang="en-US" b="1" dirty="0"/>
              <a:t>linkages</a:t>
            </a:r>
            <a:r>
              <a:rPr lang="en-US" dirty="0"/>
              <a:t> in economic activities with human rights detrimental effects.</a:t>
            </a:r>
          </a:p>
          <a:p>
            <a:endParaRPr lang="en-US" dirty="0"/>
          </a:p>
        </p:txBody>
      </p:sp>
    </p:spTree>
    <p:extLst>
      <p:ext uri="{BB962C8B-B14F-4D97-AF65-F5344CB8AC3E}">
        <p14:creationId xmlns:p14="http://schemas.microsoft.com/office/powerpoint/2010/main" val="2643864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161BC-2383-5D41-BFC3-C52C2CF941FE}"/>
              </a:ext>
            </a:extLst>
          </p:cNvPr>
          <p:cNvSpPr>
            <a:spLocks noGrp="1"/>
          </p:cNvSpPr>
          <p:nvPr>
            <p:ph type="title"/>
          </p:nvPr>
        </p:nvSpPr>
        <p:spPr>
          <a:xfrm>
            <a:off x="0" y="18255"/>
            <a:ext cx="10515600" cy="1093853"/>
          </a:xfrm>
        </p:spPr>
        <p:txBody>
          <a:bodyPr/>
          <a:lstStyle/>
          <a:p>
            <a:r>
              <a:rPr lang="en-US" dirty="0"/>
              <a:t>Alternative Cognitive Models</a:t>
            </a:r>
          </a:p>
        </p:txBody>
      </p:sp>
      <p:graphicFrame>
        <p:nvGraphicFramePr>
          <p:cNvPr id="11" name="Content Placeholder 10">
            <a:extLst>
              <a:ext uri="{FF2B5EF4-FFF2-40B4-BE49-F238E27FC236}">
                <a16:creationId xmlns:a16="http://schemas.microsoft.com/office/drawing/2014/main" id="{B8876C41-1816-474C-B82D-3FB7F00072D7}"/>
              </a:ext>
            </a:extLst>
          </p:cNvPr>
          <p:cNvGraphicFramePr>
            <a:graphicFrameLocks noGrp="1"/>
          </p:cNvGraphicFramePr>
          <p:nvPr>
            <p:ph sz="half" idx="1"/>
            <p:extLst>
              <p:ext uri="{D42A27DB-BD31-4B8C-83A1-F6EECF244321}">
                <p14:modId xmlns:p14="http://schemas.microsoft.com/office/powerpoint/2010/main" val="956410371"/>
              </p:ext>
            </p:extLst>
          </p:nvPr>
        </p:nvGraphicFramePr>
        <p:xfrm>
          <a:off x="0" y="1112108"/>
          <a:ext cx="6019800" cy="5634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icture containing person, spectacles, goggles&#10;&#10;Description automatically generated">
            <a:extLst>
              <a:ext uri="{FF2B5EF4-FFF2-40B4-BE49-F238E27FC236}">
                <a16:creationId xmlns:a16="http://schemas.microsoft.com/office/drawing/2014/main" id="{6920D554-D814-7F40-B0F6-66BBE32C25E4}"/>
              </a:ext>
            </a:extLst>
          </p:cNvPr>
          <p:cNvPicPr>
            <a:picLocks noGrp="1" noChangeAspect="1"/>
          </p:cNvPicPr>
          <p:nvPr>
            <p:ph sz="half" idx="2"/>
          </p:nvPr>
        </p:nvPicPr>
        <p:blipFill>
          <a:blip r:embed="rId8"/>
          <a:stretch>
            <a:fillRect/>
          </a:stretch>
        </p:blipFill>
        <p:spPr>
          <a:xfrm>
            <a:off x="6096000" y="870370"/>
            <a:ext cx="6019800" cy="4546422"/>
          </a:xfrm>
        </p:spPr>
      </p:pic>
      <p:sp>
        <p:nvSpPr>
          <p:cNvPr id="10" name="TextBox 9">
            <a:extLst>
              <a:ext uri="{FF2B5EF4-FFF2-40B4-BE49-F238E27FC236}">
                <a16:creationId xmlns:a16="http://schemas.microsoft.com/office/drawing/2014/main" id="{7E8B86F6-4A92-EA4F-B99F-033C06CE5AA4}"/>
              </a:ext>
            </a:extLst>
          </p:cNvPr>
          <p:cNvSpPr txBox="1"/>
          <p:nvPr/>
        </p:nvSpPr>
        <p:spPr>
          <a:xfrm>
            <a:off x="6499654" y="5639416"/>
            <a:ext cx="4925066" cy="1200329"/>
          </a:xfrm>
          <a:prstGeom prst="rect">
            <a:avLst/>
          </a:prstGeom>
          <a:noFill/>
        </p:spPr>
        <p:txBody>
          <a:bodyPr wrap="none" rtlCol="0">
            <a:spAutoFit/>
          </a:bodyPr>
          <a:lstStyle/>
          <a:p>
            <a:r>
              <a:rPr lang="en-US" i="1" dirty="0">
                <a:solidFill>
                  <a:srgbClr val="C00000"/>
                </a:solidFill>
              </a:rPr>
              <a:t>“I am </a:t>
            </a:r>
            <a:r>
              <a:rPr lang="en-US" i="1" dirty="0" err="1">
                <a:solidFill>
                  <a:srgbClr val="C00000"/>
                </a:solidFill>
              </a:rPr>
              <a:t>Locutus</a:t>
            </a:r>
            <a:r>
              <a:rPr lang="en-US" i="1" dirty="0">
                <a:solidFill>
                  <a:srgbClr val="C00000"/>
                </a:solidFill>
              </a:rPr>
              <a:t>, of Borg. Resistance... </a:t>
            </a:r>
          </a:p>
          <a:p>
            <a:r>
              <a:rPr lang="en-US" i="1" dirty="0">
                <a:solidFill>
                  <a:srgbClr val="C00000"/>
                </a:solidFill>
              </a:rPr>
              <a:t>is futile. Your life as it has been is over.” Spoken by </a:t>
            </a:r>
          </a:p>
          <a:p>
            <a:r>
              <a:rPr lang="en-US" i="1" dirty="0">
                <a:solidFill>
                  <a:srgbClr val="C00000"/>
                </a:solidFill>
              </a:rPr>
              <a:t>Captain Picard on the season-three finale of </a:t>
            </a:r>
          </a:p>
          <a:p>
            <a:r>
              <a:rPr lang="en-US" i="1" dirty="0">
                <a:solidFill>
                  <a:srgbClr val="C00000"/>
                </a:solidFill>
              </a:rPr>
              <a:t>Star Trek: Next Generation </a:t>
            </a:r>
            <a:r>
              <a:rPr lang="en-US" dirty="0"/>
              <a:t>Pix and text credit </a:t>
            </a:r>
            <a:r>
              <a:rPr lang="en-US" dirty="0">
                <a:hlinkClick r:id="rId9"/>
              </a:rPr>
              <a:t>HERE</a:t>
            </a:r>
            <a:endParaRPr lang="en-US" dirty="0"/>
          </a:p>
        </p:txBody>
      </p:sp>
    </p:spTree>
    <p:extLst>
      <p:ext uri="{BB962C8B-B14F-4D97-AF65-F5344CB8AC3E}">
        <p14:creationId xmlns:p14="http://schemas.microsoft.com/office/powerpoint/2010/main" val="683894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74C3383F-2AD4-F640-B029-1A614B7552EF}"/>
              </a:ext>
            </a:extLst>
          </p:cNvPr>
          <p:cNvSpPr>
            <a:spLocks noGrp="1"/>
          </p:cNvSpPr>
          <p:nvPr>
            <p:ph type="title"/>
          </p:nvPr>
        </p:nvSpPr>
        <p:spPr>
          <a:xfrm>
            <a:off x="804672" y="640263"/>
            <a:ext cx="5221266" cy="1344975"/>
          </a:xfrm>
        </p:spPr>
        <p:txBody>
          <a:bodyPr vert="horz" lIns="91440" tIns="45720" rIns="91440" bIns="45720" rtlCol="0" anchor="ctr">
            <a:normAutofit/>
          </a:bodyPr>
          <a:lstStyle/>
          <a:p>
            <a:r>
              <a:rPr lang="en-US" sz="3700" b="1" dirty="0"/>
              <a:t>Resolution Within Dynamic Webs of Change</a:t>
            </a:r>
          </a:p>
        </p:txBody>
      </p:sp>
      <p:sp>
        <p:nvSpPr>
          <p:cNvPr id="5" name="Content Placeholder 4">
            <a:extLst>
              <a:ext uri="{FF2B5EF4-FFF2-40B4-BE49-F238E27FC236}">
                <a16:creationId xmlns:a16="http://schemas.microsoft.com/office/drawing/2014/main" id="{041EA47F-E6FF-AA4C-96BD-D26A4EA05E1E}"/>
              </a:ext>
            </a:extLst>
          </p:cNvPr>
          <p:cNvSpPr>
            <a:spLocks noGrp="1"/>
          </p:cNvSpPr>
          <p:nvPr>
            <p:ph sz="half" idx="1"/>
          </p:nvPr>
        </p:nvSpPr>
        <p:spPr>
          <a:xfrm>
            <a:off x="485395" y="1902372"/>
            <a:ext cx="5554767" cy="4687613"/>
          </a:xfrm>
        </p:spPr>
        <p:txBody>
          <a:bodyPr vert="horz" lIns="91440" tIns="45720" rIns="91440" bIns="45720" rtlCol="0">
            <a:normAutofit/>
          </a:bodyPr>
          <a:lstStyle/>
          <a:p>
            <a:r>
              <a:rPr lang="en-US" sz="2000" dirty="0"/>
              <a:t>Dependent on trajectories of six specific transformations:</a:t>
            </a:r>
            <a:r>
              <a:rPr lang="en-US" sz="1800" dirty="0"/>
              <a:t> </a:t>
            </a:r>
          </a:p>
          <a:p>
            <a:pPr lvl="1"/>
            <a:r>
              <a:rPr lang="en-US" sz="1800" dirty="0"/>
              <a:t>(1) </a:t>
            </a:r>
            <a:r>
              <a:rPr lang="en-US" sz="1800" b="1" i="1" dirty="0"/>
              <a:t>governmentalization</a:t>
            </a:r>
            <a:r>
              <a:rPr lang="en-US" sz="1800" dirty="0"/>
              <a:t> of the private sector; </a:t>
            </a:r>
          </a:p>
          <a:p>
            <a:pPr lvl="1"/>
            <a:r>
              <a:rPr lang="en-US" sz="1800" dirty="0"/>
              <a:t>(2) </a:t>
            </a:r>
            <a:r>
              <a:rPr lang="en-US" sz="1800" b="1" i="1" dirty="0"/>
              <a:t>legalization</a:t>
            </a:r>
            <a:r>
              <a:rPr lang="en-US" sz="1800" dirty="0"/>
              <a:t> of economic activities </a:t>
            </a:r>
          </a:p>
          <a:p>
            <a:pPr lvl="1"/>
            <a:r>
              <a:rPr lang="en-US" sz="1800" dirty="0"/>
              <a:t>(3) triumph of administrative institutional ideology (</a:t>
            </a:r>
            <a:r>
              <a:rPr lang="en-US" sz="1800" b="1" i="1" dirty="0"/>
              <a:t>bureaucratism</a:t>
            </a:r>
            <a:r>
              <a:rPr lang="en-US" sz="1800" dirty="0"/>
              <a:t>) and convergence of its forms</a:t>
            </a:r>
          </a:p>
          <a:p>
            <a:pPr lvl="1"/>
            <a:r>
              <a:rPr lang="en-US" sz="1800" dirty="0"/>
              <a:t>(4) </a:t>
            </a:r>
            <a:r>
              <a:rPr lang="en-US" sz="1800" b="1" i="1" dirty="0"/>
              <a:t>imperial contextualization </a:t>
            </a:r>
            <a:r>
              <a:rPr lang="en-US" sz="1800" dirty="0"/>
              <a:t>(fracture of human rights narratives  along the emerging fault lines of  centrally controlled global production chains); </a:t>
            </a:r>
          </a:p>
          <a:p>
            <a:pPr lvl="1"/>
            <a:r>
              <a:rPr lang="en-US" sz="1800" dirty="0"/>
              <a:t>(5) The </a:t>
            </a:r>
            <a:r>
              <a:rPr lang="en-US" sz="1800" b="1" i="1" dirty="0"/>
              <a:t>decentering of the human </a:t>
            </a:r>
            <a:r>
              <a:rPr lang="en-US" sz="1800" dirty="0"/>
              <a:t>rights project within sustainability and climate change narratives</a:t>
            </a:r>
          </a:p>
          <a:p>
            <a:pPr lvl="1"/>
            <a:r>
              <a:rPr lang="en-US" sz="1800" dirty="0"/>
              <a:t>(6) The rise of </a:t>
            </a:r>
            <a:r>
              <a:rPr lang="en-US" sz="1800" b="1" i="1" dirty="0"/>
              <a:t>simulation and predictive analytics</a:t>
            </a:r>
            <a:r>
              <a:rPr lang="en-US" sz="1800" dirty="0"/>
              <a:t> (convergence and obsolescence of markets and planning models, and of public and private).</a:t>
            </a:r>
          </a:p>
          <a:p>
            <a:endParaRPr lang="en-US" sz="1600" dirty="0"/>
          </a:p>
        </p:txBody>
      </p:sp>
      <p:pic>
        <p:nvPicPr>
          <p:cNvPr id="10" name="Picture 9" descr="Chart&#10;&#10;Description automatically generated">
            <a:extLst>
              <a:ext uri="{FF2B5EF4-FFF2-40B4-BE49-F238E27FC236}">
                <a16:creationId xmlns:a16="http://schemas.microsoft.com/office/drawing/2014/main" id="{FD3E79C8-72AE-0E44-BBD0-48E2F042EE22}"/>
              </a:ext>
            </a:extLst>
          </p:cNvPr>
          <p:cNvPicPr>
            <a:picLocks noChangeAspect="1"/>
          </p:cNvPicPr>
          <p:nvPr/>
        </p:nvPicPr>
        <p:blipFill>
          <a:blip r:embed="rId3"/>
          <a:stretch>
            <a:fillRect/>
          </a:stretch>
        </p:blipFill>
        <p:spPr>
          <a:xfrm>
            <a:off x="7021741" y="655354"/>
            <a:ext cx="4684864" cy="2429188"/>
          </a:xfrm>
          <a:prstGeom prst="rect">
            <a:avLst/>
          </a:prstGeom>
        </p:spPr>
      </p:pic>
      <p:pic>
        <p:nvPicPr>
          <p:cNvPr id="8" name="Content Placeholder 7" descr="Diagram&#10;&#10;Description automatically generated">
            <a:extLst>
              <a:ext uri="{FF2B5EF4-FFF2-40B4-BE49-F238E27FC236}">
                <a16:creationId xmlns:a16="http://schemas.microsoft.com/office/drawing/2014/main" id="{80892C64-FDC3-534C-BA6E-E5C5F901A684}"/>
              </a:ext>
            </a:extLst>
          </p:cNvPr>
          <p:cNvPicPr>
            <a:picLocks noGrp="1" noChangeAspect="1"/>
          </p:cNvPicPr>
          <p:nvPr>
            <p:ph sz="half" idx="2"/>
          </p:nvPr>
        </p:nvPicPr>
        <p:blipFill>
          <a:blip r:embed="rId4"/>
          <a:stretch>
            <a:fillRect/>
          </a:stretch>
        </p:blipFill>
        <p:spPr>
          <a:xfrm>
            <a:off x="7021741" y="3743372"/>
            <a:ext cx="4684864" cy="2178462"/>
          </a:xfrm>
          <a:prstGeom prst="rect">
            <a:avLst/>
          </a:prstGeom>
        </p:spPr>
      </p:pic>
    </p:spTree>
    <p:extLst>
      <p:ext uri="{BB962C8B-B14F-4D97-AF65-F5344CB8AC3E}">
        <p14:creationId xmlns:p14="http://schemas.microsoft.com/office/powerpoint/2010/main" val="148852072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A81C-3D55-DB49-8B2E-47ABE4FD95E0}"/>
              </a:ext>
            </a:extLst>
          </p:cNvPr>
          <p:cNvSpPr>
            <a:spLocks noGrp="1"/>
          </p:cNvSpPr>
          <p:nvPr>
            <p:ph type="title"/>
          </p:nvPr>
        </p:nvSpPr>
        <p:spPr>
          <a:xfrm>
            <a:off x="0" y="2669058"/>
            <a:ext cx="2162432" cy="4188941"/>
          </a:xfrm>
          <a:solidFill>
            <a:schemeClr val="accent2">
              <a:lumMod val="40000"/>
              <a:lumOff val="60000"/>
            </a:schemeClr>
          </a:solidFill>
        </p:spPr>
        <p:txBody>
          <a:bodyPr/>
          <a:lstStyle/>
          <a:p>
            <a:pPr algn="ctr"/>
            <a:r>
              <a:rPr lang="en-US" b="1" dirty="0"/>
              <a:t>Thanks!</a:t>
            </a:r>
            <a:br>
              <a:rPr lang="en-US" b="1" dirty="0"/>
            </a:br>
            <a:r>
              <a:rPr lang="en-US" sz="2000" b="1" dirty="0"/>
              <a:t>For draft, please contact author</a:t>
            </a:r>
            <a:r>
              <a:rPr lang="en-US" dirty="0"/>
              <a:t> </a:t>
            </a:r>
          </a:p>
        </p:txBody>
      </p:sp>
    </p:spTree>
    <p:extLst>
      <p:ext uri="{BB962C8B-B14F-4D97-AF65-F5344CB8AC3E}">
        <p14:creationId xmlns:p14="http://schemas.microsoft.com/office/powerpoint/2010/main" val="347227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2BD8E05-5599-B04F-A6F0-F4ED180A8E06}"/>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Dead  Spaces Problem: 1st Version</a:t>
            </a:r>
          </a:p>
        </p:txBody>
      </p:sp>
      <p:sp>
        <p:nvSpPr>
          <p:cNvPr id="3" name="Content Placeholder 2">
            <a:extLst>
              <a:ext uri="{FF2B5EF4-FFF2-40B4-BE49-F238E27FC236}">
                <a16:creationId xmlns:a16="http://schemas.microsoft.com/office/drawing/2014/main" id="{7BD1BB8B-2F7E-0F4A-8843-1D414B918495}"/>
              </a:ext>
            </a:extLst>
          </p:cNvPr>
          <p:cNvSpPr>
            <a:spLocks noGrp="1"/>
          </p:cNvSpPr>
          <p:nvPr>
            <p:ph idx="1"/>
          </p:nvPr>
        </p:nvSpPr>
        <p:spPr>
          <a:xfrm>
            <a:off x="1367624" y="2490436"/>
            <a:ext cx="9708995" cy="4367564"/>
          </a:xfrm>
        </p:spPr>
        <p:txBody>
          <a:bodyPr anchor="ctr">
            <a:normAutofit/>
          </a:bodyPr>
          <a:lstStyle/>
          <a:p>
            <a:r>
              <a:rPr lang="en-US" sz="1800" dirty="0"/>
              <a:t>At the end of a medical information session in a very poor war-torn country, a young soldier came up to me.  He asked whether he should use condoms when engaging in rape.</a:t>
            </a:r>
          </a:p>
          <a:p>
            <a:r>
              <a:rPr lang="en-US" sz="1800" dirty="0"/>
              <a:t>I answered ‘yes.’ I was in little doubt that he should use condoms all the time, and even less doubt  of his duty not to rape. But was that the right answer to that specific question? That seemed debatable.</a:t>
            </a:r>
          </a:p>
          <a:p>
            <a:r>
              <a:rPr lang="en-US" sz="1800" dirty="0"/>
              <a:t>Assuming it is anyway better for a woman to be raped without getting an infection or an unwanted pregnancy, rather than being raped with those added harms, I should answer ‘yes.’ But would answering ’yes’ make me complicit in rape?</a:t>
            </a:r>
          </a:p>
          <a:p>
            <a:r>
              <a:rPr lang="en-US" sz="1800" dirty="0"/>
              <a:t>* * * </a:t>
            </a:r>
          </a:p>
          <a:p>
            <a:r>
              <a:rPr lang="en-US" sz="1800" dirty="0"/>
              <a:t>Should I provide sterile instruments to someone who is abut to perform female genital mutilation or amputate the hand of a convicted thief in unsafe and unsanitary conditions?</a:t>
            </a:r>
          </a:p>
          <a:p>
            <a:pPr lvl="2"/>
            <a:r>
              <a:rPr lang="en-US" sz="1800" dirty="0"/>
              <a:t>Chiara </a:t>
            </a:r>
            <a:r>
              <a:rPr lang="en-US" sz="1800" dirty="0" err="1"/>
              <a:t>Lepora</a:t>
            </a:r>
            <a:r>
              <a:rPr lang="en-US" sz="1800" dirty="0"/>
              <a:t> and Robert E. </a:t>
            </a:r>
            <a:r>
              <a:rPr lang="en-US" sz="1800" dirty="0" err="1"/>
              <a:t>Goodin</a:t>
            </a:r>
            <a:r>
              <a:rPr lang="en-US" sz="1800" i="1" dirty="0"/>
              <a:t>, On Complicity and Compromise </a:t>
            </a:r>
            <a:r>
              <a:rPr lang="en-US" sz="1800" dirty="0"/>
              <a:t>(Oxford 2013), pp. 1.3</a:t>
            </a:r>
          </a:p>
          <a:p>
            <a:endParaRPr lang="en-US" sz="1700" dirty="0"/>
          </a:p>
        </p:txBody>
      </p:sp>
    </p:spTree>
    <p:extLst>
      <p:ext uri="{BB962C8B-B14F-4D97-AF65-F5344CB8AC3E}">
        <p14:creationId xmlns:p14="http://schemas.microsoft.com/office/powerpoint/2010/main" val="1464393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BC5828B3-F062-4811-BD45-906025902631}"/>
              </a:ext>
            </a:extLst>
          </p:cNvPr>
          <p:cNvPicPr>
            <a:picLocks noChangeAspect="1"/>
          </p:cNvPicPr>
          <p:nvPr/>
        </p:nvPicPr>
        <p:blipFill rotWithShape="1">
          <a:blip r:embed="rId3"/>
          <a:srcRect l="50852" r="5605"/>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DAC408-2EA0-E244-88C0-CF180B1C2F41}"/>
              </a:ext>
            </a:extLst>
          </p:cNvPr>
          <p:cNvSpPr>
            <a:spLocks noGrp="1"/>
          </p:cNvSpPr>
          <p:nvPr>
            <p:ph type="title"/>
          </p:nvPr>
        </p:nvSpPr>
        <p:spPr>
          <a:xfrm>
            <a:off x="5827048" y="407987"/>
            <a:ext cx="5721484" cy="1325563"/>
          </a:xfrm>
        </p:spPr>
        <p:txBody>
          <a:bodyPr>
            <a:normAutofit/>
          </a:bodyPr>
          <a:lstStyle/>
          <a:p>
            <a:r>
              <a:rPr lang="en-US" dirty="0"/>
              <a:t>Dead Spaces Problem 2</a:t>
            </a:r>
            <a:r>
              <a:rPr lang="en-US" baseline="30000" dirty="0"/>
              <a:t>nd</a:t>
            </a:r>
            <a:r>
              <a:rPr lang="en-US" dirty="0"/>
              <a:t> Version</a:t>
            </a:r>
          </a:p>
        </p:txBody>
      </p:sp>
      <p:graphicFrame>
        <p:nvGraphicFramePr>
          <p:cNvPr id="5" name="Content Placeholder 2">
            <a:extLst>
              <a:ext uri="{FF2B5EF4-FFF2-40B4-BE49-F238E27FC236}">
                <a16:creationId xmlns:a16="http://schemas.microsoft.com/office/drawing/2014/main" id="{173DA55C-B101-492D-8415-FE62E0D27163}"/>
              </a:ext>
            </a:extLst>
          </p:cNvPr>
          <p:cNvGraphicFramePr>
            <a:graphicFrameLocks noGrp="1"/>
          </p:cNvGraphicFramePr>
          <p:nvPr>
            <p:ph idx="1"/>
            <p:extLst>
              <p:ext uri="{D42A27DB-BD31-4B8C-83A1-F6EECF244321}">
                <p14:modId xmlns:p14="http://schemas.microsoft.com/office/powerpoint/2010/main" val="636968653"/>
              </p:ext>
            </p:extLst>
          </p:nvPr>
        </p:nvGraphicFramePr>
        <p:xfrm>
          <a:off x="5827048" y="1868487"/>
          <a:ext cx="572148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2266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764"/>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7B7B00-23E3-0349-9E3E-93A0202D4CD4}"/>
              </a:ext>
            </a:extLst>
          </p:cNvPr>
          <p:cNvSpPr>
            <a:spLocks noGrp="1"/>
          </p:cNvSpPr>
          <p:nvPr>
            <p:ph type="title"/>
          </p:nvPr>
        </p:nvSpPr>
        <p:spPr>
          <a:xfrm>
            <a:off x="0" y="0"/>
            <a:ext cx="6096000" cy="1325563"/>
          </a:xfrm>
        </p:spPr>
        <p:txBody>
          <a:bodyPr/>
          <a:lstStyle/>
          <a:p>
            <a:r>
              <a:rPr lang="en-US" dirty="0"/>
              <a:t>Dead Spaces Problem 3</a:t>
            </a:r>
            <a:r>
              <a:rPr lang="en-US" baseline="30000" dirty="0"/>
              <a:t>rd</a:t>
            </a:r>
            <a:r>
              <a:rPr lang="en-US" dirty="0"/>
              <a:t> Version</a:t>
            </a:r>
          </a:p>
        </p:txBody>
      </p:sp>
      <p:sp>
        <p:nvSpPr>
          <p:cNvPr id="3" name="Content Placeholder 2">
            <a:extLst>
              <a:ext uri="{FF2B5EF4-FFF2-40B4-BE49-F238E27FC236}">
                <a16:creationId xmlns:a16="http://schemas.microsoft.com/office/drawing/2014/main" id="{A4D71895-6C51-794E-9084-B3F6C4E12AFD}"/>
              </a:ext>
            </a:extLst>
          </p:cNvPr>
          <p:cNvSpPr>
            <a:spLocks noGrp="1"/>
          </p:cNvSpPr>
          <p:nvPr>
            <p:ph sz="half" idx="1"/>
          </p:nvPr>
        </p:nvSpPr>
        <p:spPr>
          <a:xfrm>
            <a:off x="0" y="1325564"/>
            <a:ext cx="5523470" cy="5532436"/>
          </a:xfrm>
        </p:spPr>
        <p:txBody>
          <a:bodyPr>
            <a:normAutofit fontScale="85000" lnSpcReduction="10000"/>
          </a:bodyPr>
          <a:lstStyle/>
          <a:p>
            <a:r>
              <a:rPr lang="en-US" dirty="0"/>
              <a:t>The Rwanda National Police (RNP) have deployed drones to raise awareness about the deadly #coronavirus. The drones which fly low in neighborhoods are fitted with electronic megaphones to allow people to hear recorded messages from the speakers.</a:t>
            </a:r>
          </a:p>
          <a:p>
            <a:r>
              <a:rPr lang="en-US" dirty="0"/>
              <a:t>The official police statement reads, “As drones pass your </a:t>
            </a:r>
            <a:r>
              <a:rPr lang="en-US" dirty="0" err="1"/>
              <a:t>neighbourhoods</a:t>
            </a:r>
            <a:r>
              <a:rPr lang="en-US" dirty="0"/>
              <a:t>, we ask you: 1. Listen carefully the message. 2. Don’t leave your home to view the drones. 3. Don’t gather in large groups when drones deliver messages. Stay home, protect your life and that of others. Save lives.”</a:t>
            </a:r>
          </a:p>
          <a:p>
            <a:pPr lvl="1"/>
            <a:endParaRPr lang="en-US" dirty="0"/>
          </a:p>
          <a:p>
            <a:pPr lvl="1"/>
            <a:r>
              <a:rPr lang="en-US" i="1" dirty="0">
                <a:hlinkClick r:id="rId4"/>
              </a:rPr>
              <a:t>Rwanda Uses Drones in Fight Against Coronavirus </a:t>
            </a:r>
            <a:r>
              <a:rPr lang="en-US" dirty="0"/>
              <a:t>(</a:t>
            </a:r>
            <a:r>
              <a:rPr lang="en-US" dirty="0" err="1"/>
              <a:t>Zonknews</a:t>
            </a:r>
            <a:r>
              <a:rPr lang="en-US" dirty="0"/>
              <a:t>, April 15, 2020)</a:t>
            </a:r>
          </a:p>
          <a:p>
            <a:endParaRPr lang="en-US" dirty="0"/>
          </a:p>
        </p:txBody>
      </p:sp>
      <p:pic>
        <p:nvPicPr>
          <p:cNvPr id="14" name="Content Placeholder 13" descr="A picture containing text, sky, outdoor, sign&#10;&#10;Description automatically generated">
            <a:extLst>
              <a:ext uri="{FF2B5EF4-FFF2-40B4-BE49-F238E27FC236}">
                <a16:creationId xmlns:a16="http://schemas.microsoft.com/office/drawing/2014/main" id="{672BE950-FCEF-B141-B879-B0E7B45B59DF}"/>
              </a:ext>
            </a:extLst>
          </p:cNvPr>
          <p:cNvPicPr>
            <a:picLocks noGrp="1" noChangeAspect="1"/>
          </p:cNvPicPr>
          <p:nvPr>
            <p:ph sz="half" idx="2"/>
          </p:nvPr>
        </p:nvPicPr>
        <p:blipFill>
          <a:blip r:embed="rId5"/>
          <a:stretch>
            <a:fillRect/>
          </a:stretch>
        </p:blipFill>
        <p:spPr>
          <a:xfrm>
            <a:off x="6367010" y="963827"/>
            <a:ext cx="5741048" cy="5213136"/>
          </a:xfrm>
        </p:spPr>
      </p:pic>
      <p:sp>
        <p:nvSpPr>
          <p:cNvPr id="15" name="TextBox 14">
            <a:extLst>
              <a:ext uri="{FF2B5EF4-FFF2-40B4-BE49-F238E27FC236}">
                <a16:creationId xmlns:a16="http://schemas.microsoft.com/office/drawing/2014/main" id="{E68E4E98-38F9-874E-9BDC-0C172621AF23}"/>
              </a:ext>
            </a:extLst>
          </p:cNvPr>
          <p:cNvSpPr txBox="1"/>
          <p:nvPr/>
        </p:nvSpPr>
        <p:spPr>
          <a:xfrm>
            <a:off x="6771503" y="6524368"/>
            <a:ext cx="1621149" cy="369332"/>
          </a:xfrm>
          <a:prstGeom prst="rect">
            <a:avLst/>
          </a:prstGeom>
          <a:noFill/>
        </p:spPr>
        <p:txBody>
          <a:bodyPr wrap="none" rtlCol="0">
            <a:spAutoFit/>
          </a:bodyPr>
          <a:lstStyle/>
          <a:p>
            <a:r>
              <a:rPr lang="en-US" dirty="0"/>
              <a:t>Pic Credit </a:t>
            </a:r>
            <a:r>
              <a:rPr lang="en-US" dirty="0">
                <a:hlinkClick r:id="rId6"/>
              </a:rPr>
              <a:t>HERE</a:t>
            </a:r>
            <a:endParaRPr lang="en-US" dirty="0"/>
          </a:p>
        </p:txBody>
      </p:sp>
    </p:spTree>
    <p:extLst>
      <p:ext uri="{BB962C8B-B14F-4D97-AF65-F5344CB8AC3E}">
        <p14:creationId xmlns:p14="http://schemas.microsoft.com/office/powerpoint/2010/main" val="11082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D866-814A-CF44-8E07-072DAB3BF60E}"/>
              </a:ext>
            </a:extLst>
          </p:cNvPr>
          <p:cNvSpPr>
            <a:spLocks noGrp="1"/>
          </p:cNvSpPr>
          <p:nvPr>
            <p:ph type="title"/>
          </p:nvPr>
        </p:nvSpPr>
        <p:spPr>
          <a:xfrm>
            <a:off x="96795" y="18256"/>
            <a:ext cx="10515600" cy="1007355"/>
          </a:xfrm>
        </p:spPr>
        <p:txBody>
          <a:bodyPr/>
          <a:lstStyle/>
          <a:p>
            <a:r>
              <a:rPr lang="en-US" dirty="0"/>
              <a:t>Dissonance in Dead Spaces</a:t>
            </a:r>
          </a:p>
        </p:txBody>
      </p:sp>
      <p:pic>
        <p:nvPicPr>
          <p:cNvPr id="6" name="Content Placeholder 5" descr="A picture containing text, outdoor, aircraft, airplane&#10;&#10;Description automatically generated">
            <a:extLst>
              <a:ext uri="{FF2B5EF4-FFF2-40B4-BE49-F238E27FC236}">
                <a16:creationId xmlns:a16="http://schemas.microsoft.com/office/drawing/2014/main" id="{D3744A81-7860-2344-95D9-35F3959F4C12}"/>
              </a:ext>
            </a:extLst>
          </p:cNvPr>
          <p:cNvPicPr>
            <a:picLocks noGrp="1" noChangeAspect="1"/>
          </p:cNvPicPr>
          <p:nvPr>
            <p:ph sz="half" idx="1"/>
          </p:nvPr>
        </p:nvPicPr>
        <p:blipFill>
          <a:blip r:embed="rId3"/>
          <a:stretch>
            <a:fillRect/>
          </a:stretch>
        </p:blipFill>
        <p:spPr>
          <a:xfrm>
            <a:off x="96794" y="889686"/>
            <a:ext cx="11951044" cy="3805881"/>
          </a:xfrm>
        </p:spPr>
      </p:pic>
      <p:sp>
        <p:nvSpPr>
          <p:cNvPr id="4" name="Content Placeholder 3">
            <a:extLst>
              <a:ext uri="{FF2B5EF4-FFF2-40B4-BE49-F238E27FC236}">
                <a16:creationId xmlns:a16="http://schemas.microsoft.com/office/drawing/2014/main" id="{2B558DAD-8F11-EE49-AC2B-2BF26BF68576}"/>
              </a:ext>
            </a:extLst>
          </p:cNvPr>
          <p:cNvSpPr>
            <a:spLocks noGrp="1"/>
          </p:cNvSpPr>
          <p:nvPr>
            <p:ph sz="half" idx="2"/>
          </p:nvPr>
        </p:nvSpPr>
        <p:spPr>
          <a:xfrm>
            <a:off x="383059" y="4831492"/>
            <a:ext cx="10970741" cy="2026508"/>
          </a:xfrm>
        </p:spPr>
        <p:txBody>
          <a:bodyPr>
            <a:normAutofit lnSpcReduction="10000"/>
          </a:bodyPr>
          <a:lstStyle/>
          <a:p>
            <a:r>
              <a:rPr lang="en-US" dirty="0"/>
              <a:t>Weapon against terrorism; deliver medical supplies; disinfect public spaces; social pacification (</a:t>
            </a:r>
            <a:r>
              <a:rPr lang="en-US" dirty="0">
                <a:hlinkClick r:id="rId4"/>
              </a:rPr>
              <a:t>UNICEF</a:t>
            </a:r>
            <a:r>
              <a:rPr lang="en-US" dirty="0"/>
              <a:t>)</a:t>
            </a:r>
          </a:p>
          <a:p>
            <a:r>
              <a:rPr lang="en-US" dirty="0"/>
              <a:t>Instrument to curtail human rights through surveillance, erosion of privacy; repurposing   of data and transmission to authorities for purposes of political and social control (Pix Beth Daley, </a:t>
            </a:r>
            <a:r>
              <a:rPr lang="en-US" i="1" dirty="0">
                <a:hlinkClick r:id="rId5"/>
              </a:rPr>
              <a:t>The Conversation</a:t>
            </a:r>
            <a:r>
              <a:rPr lang="en-US" dirty="0"/>
              <a:t>)</a:t>
            </a:r>
          </a:p>
        </p:txBody>
      </p:sp>
    </p:spTree>
    <p:extLst>
      <p:ext uri="{BB962C8B-B14F-4D97-AF65-F5344CB8AC3E}">
        <p14:creationId xmlns:p14="http://schemas.microsoft.com/office/powerpoint/2010/main" val="97135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2D234F1-0200-D04B-8C7A-0E74F4D981A9}"/>
              </a:ext>
            </a:extLst>
          </p:cNvPr>
          <p:cNvSpPr>
            <a:spLocks noGrp="1"/>
          </p:cNvSpPr>
          <p:nvPr>
            <p:ph type="title"/>
          </p:nvPr>
        </p:nvSpPr>
        <p:spPr>
          <a:xfrm>
            <a:off x="6584487" y="156155"/>
            <a:ext cx="4840010" cy="1278324"/>
          </a:xfrm>
        </p:spPr>
        <p:txBody>
          <a:bodyPr>
            <a:normAutofit fontScale="90000"/>
          </a:bodyPr>
          <a:lstStyle/>
          <a:p>
            <a:r>
              <a:rPr lang="en-US" sz="3200" dirty="0"/>
              <a:t>Problem 4</a:t>
            </a:r>
            <a:r>
              <a:rPr lang="en-US" sz="3200" baseline="30000" dirty="0"/>
              <a:t>th</a:t>
            </a:r>
            <a:r>
              <a:rPr lang="en-US" sz="3200" dirty="0"/>
              <a:t> Version: </a:t>
            </a:r>
            <a:br>
              <a:rPr lang="en-US" sz="3200" dirty="0"/>
            </a:br>
            <a:r>
              <a:rPr lang="en-US" sz="3200" dirty="0"/>
              <a:t>Dead Spaces in Risky Markets</a:t>
            </a:r>
          </a:p>
        </p:txBody>
      </p:sp>
      <p:pic>
        <p:nvPicPr>
          <p:cNvPr id="9" name="Picture 8" descr="A picture containing text, person, outdoor, people&#10;&#10;Description automatically generated">
            <a:extLst>
              <a:ext uri="{FF2B5EF4-FFF2-40B4-BE49-F238E27FC236}">
                <a16:creationId xmlns:a16="http://schemas.microsoft.com/office/drawing/2014/main" id="{3C06BF93-9CD9-E74A-96FC-6805F66D6F27}"/>
              </a:ext>
            </a:extLst>
          </p:cNvPr>
          <p:cNvPicPr>
            <a:picLocks noChangeAspect="1"/>
          </p:cNvPicPr>
          <p:nvPr/>
        </p:nvPicPr>
        <p:blipFill rotWithShape="1">
          <a:blip r:embed="rId3"/>
          <a:srcRect l="20044" r="2042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Content Placeholder 5">
            <a:extLst>
              <a:ext uri="{FF2B5EF4-FFF2-40B4-BE49-F238E27FC236}">
                <a16:creationId xmlns:a16="http://schemas.microsoft.com/office/drawing/2014/main" id="{7781C475-407E-6F4D-8193-EE939F94E636}"/>
              </a:ext>
            </a:extLst>
          </p:cNvPr>
          <p:cNvSpPr>
            <a:spLocks noGrp="1"/>
          </p:cNvSpPr>
          <p:nvPr>
            <p:ph idx="1"/>
          </p:nvPr>
        </p:nvSpPr>
        <p:spPr>
          <a:xfrm>
            <a:off x="5820032" y="1590633"/>
            <a:ext cx="6368920" cy="5267367"/>
          </a:xfrm>
        </p:spPr>
        <p:txBody>
          <a:bodyPr>
            <a:normAutofit fontScale="92500" lnSpcReduction="20000"/>
          </a:bodyPr>
          <a:lstStyle/>
          <a:p>
            <a:r>
              <a:rPr lang="en-US" sz="1900" dirty="0"/>
              <a:t>A military coup by a group whose leaders are condemned abroad as authoritarian including by the state that is the majority shareholder of a multinational enterprise. That MNE controls most shares of a local company that provides telephone services in that country. </a:t>
            </a:r>
          </a:p>
          <a:p>
            <a:r>
              <a:rPr lang="en-US" sz="1900" dirty="0"/>
              <a:t>The MNE encourages its subsidiary to continue to respect international human rights in the face of what is interpreted as efforts by the new government to use the resources of  the subsidiary to cause harm to civil and political rights of that state’s citizens.</a:t>
            </a:r>
          </a:p>
          <a:p>
            <a:r>
              <a:rPr lang="en-US" sz="1900" dirty="0"/>
              <a:t>The MNE first writes off all of its investment in the subsidiary. After extensive human rights due diligence efforts, and in the face of pressure from the new government which is proving more difficult to resist, the MNE decides to sell the subsidiary to a company based in Lebanon and controlled by the Lebanese prime minister designate. </a:t>
            </a:r>
          </a:p>
          <a:p>
            <a:r>
              <a:rPr lang="en-US" sz="1900" dirty="0"/>
              <a:t>Complicity: continuing to cooperate with the revolutionary government as it seeks to use services to commit human rights wrongs</a:t>
            </a:r>
          </a:p>
          <a:p>
            <a:r>
              <a:rPr lang="en-US" sz="1900" dirty="0"/>
              <a:t>Complicity: sale of subsidiary facilitates the use of subscriber data of users for breach of civil and political rights; and use of the services going forward to aid such further breaches. </a:t>
            </a:r>
          </a:p>
          <a:p>
            <a:endParaRPr lang="en-US" sz="1100" dirty="0"/>
          </a:p>
        </p:txBody>
      </p:sp>
    </p:spTree>
    <p:extLst>
      <p:ext uri="{BB962C8B-B14F-4D97-AF65-F5344CB8AC3E}">
        <p14:creationId xmlns:p14="http://schemas.microsoft.com/office/powerpoint/2010/main" val="3895204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0AFA1-84EC-FA4B-B96C-25123651BD32}"/>
              </a:ext>
            </a:extLst>
          </p:cNvPr>
          <p:cNvSpPr>
            <a:spLocks noGrp="1"/>
          </p:cNvSpPr>
          <p:nvPr>
            <p:ph type="title"/>
          </p:nvPr>
        </p:nvSpPr>
        <p:spPr>
          <a:xfrm>
            <a:off x="86499" y="98855"/>
            <a:ext cx="5526026" cy="1551269"/>
          </a:xfrm>
        </p:spPr>
        <p:txBody>
          <a:bodyPr>
            <a:normAutofit/>
          </a:bodyPr>
          <a:lstStyle/>
          <a:p>
            <a:r>
              <a:rPr lang="en-US" sz="3200" dirty="0"/>
              <a:t>Problem 4 Variation 2: The Dead Spaces in Sanctions and Embargoes </a:t>
            </a:r>
          </a:p>
        </p:txBody>
      </p:sp>
      <p:sp>
        <p:nvSpPr>
          <p:cNvPr id="3" name="Content Placeholder 2">
            <a:extLst>
              <a:ext uri="{FF2B5EF4-FFF2-40B4-BE49-F238E27FC236}">
                <a16:creationId xmlns:a16="http://schemas.microsoft.com/office/drawing/2014/main" id="{521F0074-F398-5546-A38B-1E30C84A5C13}"/>
              </a:ext>
            </a:extLst>
          </p:cNvPr>
          <p:cNvSpPr>
            <a:spLocks noGrp="1"/>
          </p:cNvSpPr>
          <p:nvPr>
            <p:ph idx="1"/>
          </p:nvPr>
        </p:nvSpPr>
        <p:spPr>
          <a:xfrm>
            <a:off x="86498" y="1650124"/>
            <a:ext cx="5876288" cy="5109022"/>
          </a:xfrm>
        </p:spPr>
        <p:txBody>
          <a:bodyPr>
            <a:normAutofit/>
          </a:bodyPr>
          <a:lstStyle/>
          <a:p>
            <a:r>
              <a:rPr lang="en-US" sz="1800" dirty="0"/>
              <a:t>Mölnlycke Health Care decides to halt sales of its medical products in Iran due to US sanctions against Iran. </a:t>
            </a:r>
          </a:p>
          <a:p>
            <a:r>
              <a:rPr lang="en-US" sz="1800" dirty="0"/>
              <a:t>The decision increased the risk to local people would not have access to necessary medicines and would suffer as a consequence. </a:t>
            </a:r>
          </a:p>
          <a:p>
            <a:pPr lvl="1"/>
            <a:r>
              <a:rPr lang="en-US" sz="1800" dirty="0"/>
              <a:t>Children suffering from epidermolysis bullosa (EB), a rare and deadly genetic disease that causes blisters, sores and wounds to the skin, have experienced serious injury and even death. </a:t>
            </a:r>
          </a:p>
          <a:p>
            <a:r>
              <a:rPr lang="en-US" sz="1800" dirty="0"/>
              <a:t>Did the company have an obligation to provide a substitute supplier? The government of Iran? The international community? WHO? </a:t>
            </a:r>
          </a:p>
          <a:p>
            <a:pPr lvl="1"/>
            <a:r>
              <a:rPr lang="en-US" sz="1800" dirty="0"/>
              <a:t>Is Mölnlycke complicit in the human rights breaches of the U.S.? Does it become complicit in the human rights violations of the Iranian state by  continuing to operate in Iran?</a:t>
            </a:r>
          </a:p>
          <a:p>
            <a:r>
              <a:rPr lang="en-US" sz="1800" dirty="0"/>
              <a:t>Iranian Center for Int’l Crim. Law v. Mölnlycke Health Care.</a:t>
            </a:r>
          </a:p>
          <a:p>
            <a:endParaRPr lang="en-US" sz="1300" dirty="0"/>
          </a:p>
        </p:txBody>
      </p:sp>
      <p:pic>
        <p:nvPicPr>
          <p:cNvPr id="5" name="Picture 4" descr="A picture containing person, indoor&#10;&#10;Description automatically generated">
            <a:extLst>
              <a:ext uri="{FF2B5EF4-FFF2-40B4-BE49-F238E27FC236}">
                <a16:creationId xmlns:a16="http://schemas.microsoft.com/office/drawing/2014/main" id="{0526E48E-F2F0-9444-AA3E-F19DC5C1EB45}"/>
              </a:ext>
            </a:extLst>
          </p:cNvPr>
          <p:cNvPicPr>
            <a:picLocks noChangeAspect="1"/>
          </p:cNvPicPr>
          <p:nvPr/>
        </p:nvPicPr>
        <p:blipFill rotWithShape="1">
          <a:blip r:embed="rId3"/>
          <a:srcRect l="17008" r="2625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36365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3A461-128D-C847-9EEC-1F4C487E5C8A}"/>
              </a:ext>
            </a:extLst>
          </p:cNvPr>
          <p:cNvSpPr>
            <a:spLocks noGrp="1"/>
          </p:cNvSpPr>
          <p:nvPr>
            <p:ph type="title" idx="4294967295"/>
          </p:nvPr>
        </p:nvSpPr>
        <p:spPr>
          <a:xfrm>
            <a:off x="431074" y="156754"/>
            <a:ext cx="4193278" cy="4049486"/>
          </a:xfrm>
        </p:spPr>
        <p:txBody>
          <a:bodyPr vert="horz" lIns="91440" tIns="45720" rIns="91440" bIns="45720" rtlCol="0" anchor="b">
            <a:normAutofit fontScale="90000"/>
          </a:bodyPr>
          <a:lstStyle/>
          <a:p>
            <a:r>
              <a:rPr lang="en-US" sz="5400" dirty="0"/>
              <a:t>The Lynchpin: Complicity and the Fundamental Problem of Attribution </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container, basket, blue&#10;&#10;Description automatically generated">
            <a:extLst>
              <a:ext uri="{FF2B5EF4-FFF2-40B4-BE49-F238E27FC236}">
                <a16:creationId xmlns:a16="http://schemas.microsoft.com/office/drawing/2014/main" id="{458AE265-97A4-5348-A79F-95B754BEA1EC}"/>
              </a:ext>
            </a:extLst>
          </p:cNvPr>
          <p:cNvPicPr>
            <a:picLocks noGrp="1" noChangeAspect="1"/>
          </p:cNvPicPr>
          <p:nvPr>
            <p:ph idx="4294967295"/>
          </p:nvPr>
        </p:nvPicPr>
        <p:blipFill rotWithShape="1">
          <a:blip r:embed="rId3"/>
          <a:srcRect r="2" b="2373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21689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4644</Words>
  <Application>Microsoft Macintosh PowerPoint</Application>
  <PresentationFormat>Widescreen</PresentationFormat>
  <Paragraphs>260</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COVID, Control, and Complicity: Human Rights Intersectionality in the Dead Spaces between Legal, Political, Normative, and Markets Regimes </vt:lpstr>
      <vt:lpstr>The Problem of Balancing in the Age of ‘Oxymora’ (Juxtapositions Producing Self-Contradictions and Paradox); Orthodoxy and Cognitive Models of Managing the Human Rights Harms of Economic Activities</vt:lpstr>
      <vt:lpstr>Dead  Spaces Problem: 1st Version</vt:lpstr>
      <vt:lpstr>Dead Spaces Problem 2nd Version</vt:lpstr>
      <vt:lpstr>Dead Spaces Problem 3rd Version</vt:lpstr>
      <vt:lpstr>Dissonance in Dead Spaces</vt:lpstr>
      <vt:lpstr>Problem 4th Version:  Dead Spaces in Risky Markets</vt:lpstr>
      <vt:lpstr>Problem 4 Variation 2: The Dead Spaces in Sanctions and Embargoes </vt:lpstr>
      <vt:lpstr>The Lynchpin: Complicity and the Fundamental Problem of Attribution </vt:lpstr>
      <vt:lpstr>The Linguistics of Complicity With thanks to Etymology online </vt:lpstr>
      <vt:lpstr>Complicity (Chain of Responsibility) in its Ecology</vt:lpstr>
      <vt:lpstr>Risk Allocations: Impunity (the State); Complicity (the Enterprise); and Market Drivers (the Rest of Us)</vt:lpstr>
      <vt:lpstr>Complicity—From Cultural to Structural Concept</vt:lpstr>
      <vt:lpstr>The UNGP’s “Directly Linked” Standard:  Due Diligence, Risk, Complicity, Liability</vt:lpstr>
      <vt:lpstr>UNGP 17: Human Rights Due Diligence</vt:lpstr>
      <vt:lpstr>UNGP 13: Foundational Principles</vt:lpstr>
      <vt:lpstr>UNGP 19</vt:lpstr>
      <vt:lpstr>UNGP 22: Remediation</vt:lpstr>
      <vt:lpstr>UNGP 23</vt:lpstr>
      <vt:lpstr>UNGP 24</vt:lpstr>
      <vt:lpstr>Context + Wrinkle + Challenge = Problem</vt:lpstr>
      <vt:lpstr>Returning to Problem 1 and 2: Balancing Complicities </vt:lpstr>
      <vt:lpstr>Returning to Problem 3 (Rwanda): Leverage</vt:lpstr>
      <vt:lpstr>Return to Problem 4: The Price of Disengagement</vt:lpstr>
      <vt:lpstr>What can/must the enterprise do in these circumstances?</vt:lpstr>
      <vt:lpstr>Attribution Conundrums  at the Borderlands of Dead Spaces</vt:lpstr>
      <vt:lpstr>Alternative Cognitive Models</vt:lpstr>
      <vt:lpstr>Resolution Within Dynamic Webs of Change</vt:lpstr>
      <vt:lpstr>Thanks! For draft, please contact author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Control, and Complicity in Rwanda: Human Rights Intersectionality in the Dead Spaces between Legal and Markets Regimes </dc:title>
  <dc:creator>Backer, Larry Cata</dc:creator>
  <cp:lastModifiedBy>Backer, Larry Cata</cp:lastModifiedBy>
  <cp:revision>89</cp:revision>
  <cp:lastPrinted>2020-10-21T18:29:16Z</cp:lastPrinted>
  <dcterms:created xsi:type="dcterms:W3CDTF">2020-10-21T18:21:25Z</dcterms:created>
  <dcterms:modified xsi:type="dcterms:W3CDTF">2021-09-08T11:19:41Z</dcterms:modified>
</cp:coreProperties>
</file>