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0DFF"/>
    <a:srgbClr val="670B65"/>
    <a:srgbClr val="007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1AFA4-4180-4147-97A0-E579A7D9B36C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E8829F7-9613-394D-A713-910408BF0D1A}">
      <dgm:prSet/>
      <dgm:spPr/>
      <dgm:t>
        <a:bodyPr/>
        <a:lstStyle/>
        <a:p>
          <a:r>
            <a:rPr lang="en-US"/>
            <a:t>Personal ✑ institutional</a:t>
          </a:r>
        </a:p>
      </dgm:t>
    </dgm:pt>
    <dgm:pt modelId="{A5A87224-E07C-C346-B386-9701223F17A3}" type="parTrans" cxnId="{06586170-D9F6-964A-A16F-C86055D4E6FC}">
      <dgm:prSet/>
      <dgm:spPr/>
      <dgm:t>
        <a:bodyPr/>
        <a:lstStyle/>
        <a:p>
          <a:endParaRPr lang="en-US"/>
        </a:p>
      </dgm:t>
    </dgm:pt>
    <dgm:pt modelId="{06349B96-8413-3B49-A084-0947C71A2DF4}" type="sibTrans" cxnId="{06586170-D9F6-964A-A16F-C86055D4E6FC}">
      <dgm:prSet/>
      <dgm:spPr/>
      <dgm:t>
        <a:bodyPr/>
        <a:lstStyle/>
        <a:p>
          <a:endParaRPr lang="en-US"/>
        </a:p>
      </dgm:t>
    </dgm:pt>
    <dgm:pt modelId="{61CC1E1E-F73B-E54C-9B71-E5432594F1F9}">
      <dgm:prSet/>
      <dgm:spPr/>
      <dgm:t>
        <a:bodyPr/>
        <a:lstStyle/>
        <a:p>
          <a:r>
            <a:rPr lang="en-US"/>
            <a:t>Character ✑ Datified actions</a:t>
          </a:r>
        </a:p>
      </dgm:t>
    </dgm:pt>
    <dgm:pt modelId="{EDE6332D-330D-FF44-902F-59185D84F82F}" type="parTrans" cxnId="{6752C35E-822A-7C41-8A7D-7668FCB0D3EF}">
      <dgm:prSet/>
      <dgm:spPr/>
      <dgm:t>
        <a:bodyPr/>
        <a:lstStyle/>
        <a:p>
          <a:endParaRPr lang="en-US"/>
        </a:p>
      </dgm:t>
    </dgm:pt>
    <dgm:pt modelId="{AC06E217-24FD-0E4E-A0EA-9A417C1C393F}" type="sibTrans" cxnId="{6752C35E-822A-7C41-8A7D-7668FCB0D3EF}">
      <dgm:prSet/>
      <dgm:spPr/>
      <dgm:t>
        <a:bodyPr/>
        <a:lstStyle/>
        <a:p>
          <a:endParaRPr lang="en-US"/>
        </a:p>
      </dgm:t>
    </dgm:pt>
    <dgm:pt modelId="{70B4CFBB-9A88-0E4C-A895-AEFF0DF81E11}">
      <dgm:prSet/>
      <dgm:spPr/>
      <dgm:t>
        <a:bodyPr/>
        <a:lstStyle/>
        <a:p>
          <a:r>
            <a:rPr lang="en-US"/>
            <a:t>Presumptions ✑ assessment</a:t>
          </a:r>
        </a:p>
      </dgm:t>
    </dgm:pt>
    <dgm:pt modelId="{87525933-9D8F-1A4B-8BDB-A2D371B3B41F}" type="parTrans" cxnId="{D2447C37-244B-DB4B-930F-859329AC0A9C}">
      <dgm:prSet/>
      <dgm:spPr/>
      <dgm:t>
        <a:bodyPr/>
        <a:lstStyle/>
        <a:p>
          <a:endParaRPr lang="en-US"/>
        </a:p>
      </dgm:t>
    </dgm:pt>
    <dgm:pt modelId="{BDC3BF0D-7BB7-5A45-9BA6-09033B77B303}" type="sibTrans" cxnId="{D2447C37-244B-DB4B-930F-859329AC0A9C}">
      <dgm:prSet/>
      <dgm:spPr/>
      <dgm:t>
        <a:bodyPr/>
        <a:lstStyle/>
        <a:p>
          <a:endParaRPr lang="en-US"/>
        </a:p>
      </dgm:t>
    </dgm:pt>
    <dgm:pt modelId="{C20F1326-636D-C84D-99E8-217AFA9824F9}">
      <dgm:prSet/>
      <dgm:spPr/>
      <dgm:t>
        <a:bodyPr/>
        <a:lstStyle/>
        <a:p>
          <a:r>
            <a:rPr lang="en-US" dirty="0"/>
            <a:t>Unitary cultural expectations ✑ Fractured rule compliance</a:t>
          </a:r>
        </a:p>
      </dgm:t>
    </dgm:pt>
    <dgm:pt modelId="{D82EB72C-2CBF-524D-8752-61BE8C27243C}" type="parTrans" cxnId="{AB3A0347-112F-FD4C-91A0-65B949ED2A1D}">
      <dgm:prSet/>
      <dgm:spPr/>
      <dgm:t>
        <a:bodyPr/>
        <a:lstStyle/>
        <a:p>
          <a:endParaRPr lang="en-US"/>
        </a:p>
      </dgm:t>
    </dgm:pt>
    <dgm:pt modelId="{6CFAE483-CBDF-3644-ABBC-B2B4FCC624D7}" type="sibTrans" cxnId="{AB3A0347-112F-FD4C-91A0-65B949ED2A1D}">
      <dgm:prSet/>
      <dgm:spPr/>
      <dgm:t>
        <a:bodyPr/>
        <a:lstStyle/>
        <a:p>
          <a:endParaRPr lang="en-US"/>
        </a:p>
      </dgm:t>
    </dgm:pt>
    <dgm:pt modelId="{34715779-6B71-4B40-A3D9-C8F04C85885A}">
      <dgm:prSet/>
      <dgm:spPr/>
      <dgm:t>
        <a:bodyPr/>
        <a:lstStyle/>
        <a:p>
          <a:r>
            <a:rPr lang="en-US" dirty="0"/>
            <a:t>Internal ✑ External and Networked</a:t>
          </a:r>
        </a:p>
      </dgm:t>
    </dgm:pt>
    <dgm:pt modelId="{D7DA8C9E-ABDB-9F4E-A674-A64AFBC95AB7}" type="parTrans" cxnId="{B5019CE5-230B-2347-9D2D-3B4998536EAC}">
      <dgm:prSet/>
      <dgm:spPr/>
      <dgm:t>
        <a:bodyPr/>
        <a:lstStyle/>
        <a:p>
          <a:endParaRPr lang="en-US"/>
        </a:p>
      </dgm:t>
    </dgm:pt>
    <dgm:pt modelId="{4D7B1942-369C-9A42-A045-CE8AA4694AE4}" type="sibTrans" cxnId="{B5019CE5-230B-2347-9D2D-3B4998536EAC}">
      <dgm:prSet/>
      <dgm:spPr/>
      <dgm:t>
        <a:bodyPr/>
        <a:lstStyle/>
        <a:p>
          <a:endParaRPr lang="en-US"/>
        </a:p>
      </dgm:t>
    </dgm:pt>
    <dgm:pt modelId="{2F4D9DE4-A761-C044-8FD2-6B883BD38C3D}" type="pres">
      <dgm:prSet presAssocID="{96E1AFA4-4180-4147-97A0-E579A7D9B36C}" presName="linear" presStyleCnt="0">
        <dgm:presLayoutVars>
          <dgm:animLvl val="lvl"/>
          <dgm:resizeHandles val="exact"/>
        </dgm:presLayoutVars>
      </dgm:prSet>
      <dgm:spPr/>
    </dgm:pt>
    <dgm:pt modelId="{867CD390-F74B-EB41-8598-837E1DF4DEAA}" type="pres">
      <dgm:prSet presAssocID="{DE8829F7-9613-394D-A713-910408BF0D1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F11A323-7AFD-9942-A05D-3A607AAE109A}" type="pres">
      <dgm:prSet presAssocID="{06349B96-8413-3B49-A084-0947C71A2DF4}" presName="spacer" presStyleCnt="0"/>
      <dgm:spPr/>
    </dgm:pt>
    <dgm:pt modelId="{FDC3E867-14F3-094B-86CF-AF702AE0B04D}" type="pres">
      <dgm:prSet presAssocID="{61CC1E1E-F73B-E54C-9B71-E5432594F1F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ECAEA9A-7D84-B343-B57F-68CB04A379BD}" type="pres">
      <dgm:prSet presAssocID="{AC06E217-24FD-0E4E-A0EA-9A417C1C393F}" presName="spacer" presStyleCnt="0"/>
      <dgm:spPr/>
    </dgm:pt>
    <dgm:pt modelId="{4D97927D-E69D-2940-8C9F-B0C33FE421E5}" type="pres">
      <dgm:prSet presAssocID="{70B4CFBB-9A88-0E4C-A895-AEFF0DF81E1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833A3A7-B45F-4341-994B-01C6B7418925}" type="pres">
      <dgm:prSet presAssocID="{BDC3BF0D-7BB7-5A45-9BA6-09033B77B303}" presName="spacer" presStyleCnt="0"/>
      <dgm:spPr/>
    </dgm:pt>
    <dgm:pt modelId="{2F8D6D9C-D532-2D49-A592-884C6BF10033}" type="pres">
      <dgm:prSet presAssocID="{C20F1326-636D-C84D-99E8-217AFA9824F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2B81655-31CF-AC4F-BDA5-3D6C0DA6ABEC}" type="pres">
      <dgm:prSet presAssocID="{6CFAE483-CBDF-3644-ABBC-B2B4FCC624D7}" presName="spacer" presStyleCnt="0"/>
      <dgm:spPr/>
    </dgm:pt>
    <dgm:pt modelId="{CF190CA1-26A4-B148-B877-9A57C3EE3ACB}" type="pres">
      <dgm:prSet presAssocID="{34715779-6B71-4B40-A3D9-C8F04C85885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1422135-B71A-F840-BF83-8127BAC95771}" type="presOf" srcId="{96E1AFA4-4180-4147-97A0-E579A7D9B36C}" destId="{2F4D9DE4-A761-C044-8FD2-6B883BD38C3D}" srcOrd="0" destOrd="0" presId="urn:microsoft.com/office/officeart/2005/8/layout/vList2"/>
    <dgm:cxn modelId="{D2447C37-244B-DB4B-930F-859329AC0A9C}" srcId="{96E1AFA4-4180-4147-97A0-E579A7D9B36C}" destId="{70B4CFBB-9A88-0E4C-A895-AEFF0DF81E11}" srcOrd="2" destOrd="0" parTransId="{87525933-9D8F-1A4B-8BDB-A2D371B3B41F}" sibTransId="{BDC3BF0D-7BB7-5A45-9BA6-09033B77B303}"/>
    <dgm:cxn modelId="{AB3A0347-112F-FD4C-91A0-65B949ED2A1D}" srcId="{96E1AFA4-4180-4147-97A0-E579A7D9B36C}" destId="{C20F1326-636D-C84D-99E8-217AFA9824F9}" srcOrd="3" destOrd="0" parTransId="{D82EB72C-2CBF-524D-8752-61BE8C27243C}" sibTransId="{6CFAE483-CBDF-3644-ABBC-B2B4FCC624D7}"/>
    <dgm:cxn modelId="{925B8A47-5370-6245-826D-1F1757675E60}" type="presOf" srcId="{70B4CFBB-9A88-0E4C-A895-AEFF0DF81E11}" destId="{4D97927D-E69D-2940-8C9F-B0C33FE421E5}" srcOrd="0" destOrd="0" presId="urn:microsoft.com/office/officeart/2005/8/layout/vList2"/>
    <dgm:cxn modelId="{C4E69B54-4D52-0B42-8CD9-829867F4B257}" type="presOf" srcId="{DE8829F7-9613-394D-A713-910408BF0D1A}" destId="{867CD390-F74B-EB41-8598-837E1DF4DEAA}" srcOrd="0" destOrd="0" presId="urn:microsoft.com/office/officeart/2005/8/layout/vList2"/>
    <dgm:cxn modelId="{6752C35E-822A-7C41-8A7D-7668FCB0D3EF}" srcId="{96E1AFA4-4180-4147-97A0-E579A7D9B36C}" destId="{61CC1E1E-F73B-E54C-9B71-E5432594F1F9}" srcOrd="1" destOrd="0" parTransId="{EDE6332D-330D-FF44-902F-59185D84F82F}" sibTransId="{AC06E217-24FD-0E4E-A0EA-9A417C1C393F}"/>
    <dgm:cxn modelId="{06586170-D9F6-964A-A16F-C86055D4E6FC}" srcId="{96E1AFA4-4180-4147-97A0-E579A7D9B36C}" destId="{DE8829F7-9613-394D-A713-910408BF0D1A}" srcOrd="0" destOrd="0" parTransId="{A5A87224-E07C-C346-B386-9701223F17A3}" sibTransId="{06349B96-8413-3B49-A084-0947C71A2DF4}"/>
    <dgm:cxn modelId="{4C9FE772-CB38-E945-A627-805204CFB506}" type="presOf" srcId="{C20F1326-636D-C84D-99E8-217AFA9824F9}" destId="{2F8D6D9C-D532-2D49-A592-884C6BF10033}" srcOrd="0" destOrd="0" presId="urn:microsoft.com/office/officeart/2005/8/layout/vList2"/>
    <dgm:cxn modelId="{09FFB390-8D6B-544E-B330-B76EE160B79D}" type="presOf" srcId="{34715779-6B71-4B40-A3D9-C8F04C85885A}" destId="{CF190CA1-26A4-B148-B877-9A57C3EE3ACB}" srcOrd="0" destOrd="0" presId="urn:microsoft.com/office/officeart/2005/8/layout/vList2"/>
    <dgm:cxn modelId="{B5019CE5-230B-2347-9D2D-3B4998536EAC}" srcId="{96E1AFA4-4180-4147-97A0-E579A7D9B36C}" destId="{34715779-6B71-4B40-A3D9-C8F04C85885A}" srcOrd="4" destOrd="0" parTransId="{D7DA8C9E-ABDB-9F4E-A674-A64AFBC95AB7}" sibTransId="{4D7B1942-369C-9A42-A045-CE8AA4694AE4}"/>
    <dgm:cxn modelId="{7651CCED-712D-9D42-843F-425F5814878E}" type="presOf" srcId="{61CC1E1E-F73B-E54C-9B71-E5432594F1F9}" destId="{FDC3E867-14F3-094B-86CF-AF702AE0B04D}" srcOrd="0" destOrd="0" presId="urn:microsoft.com/office/officeart/2005/8/layout/vList2"/>
    <dgm:cxn modelId="{CA10D7C3-80F9-5C4E-BAAB-4DF085B5727E}" type="presParOf" srcId="{2F4D9DE4-A761-C044-8FD2-6B883BD38C3D}" destId="{867CD390-F74B-EB41-8598-837E1DF4DEAA}" srcOrd="0" destOrd="0" presId="urn:microsoft.com/office/officeart/2005/8/layout/vList2"/>
    <dgm:cxn modelId="{D2AF1CC5-8DAF-134C-98E9-79BDA310E85A}" type="presParOf" srcId="{2F4D9DE4-A761-C044-8FD2-6B883BD38C3D}" destId="{EF11A323-7AFD-9942-A05D-3A607AAE109A}" srcOrd="1" destOrd="0" presId="urn:microsoft.com/office/officeart/2005/8/layout/vList2"/>
    <dgm:cxn modelId="{E84C9AB2-09A2-3A48-BBFF-532E4EC28672}" type="presParOf" srcId="{2F4D9DE4-A761-C044-8FD2-6B883BD38C3D}" destId="{FDC3E867-14F3-094B-86CF-AF702AE0B04D}" srcOrd="2" destOrd="0" presId="urn:microsoft.com/office/officeart/2005/8/layout/vList2"/>
    <dgm:cxn modelId="{6B4B9627-2DB2-0842-842A-D85F88439001}" type="presParOf" srcId="{2F4D9DE4-A761-C044-8FD2-6B883BD38C3D}" destId="{4ECAEA9A-7D84-B343-B57F-68CB04A379BD}" srcOrd="3" destOrd="0" presId="urn:microsoft.com/office/officeart/2005/8/layout/vList2"/>
    <dgm:cxn modelId="{9B2714B5-0873-854D-BA3B-70F60FA6CE09}" type="presParOf" srcId="{2F4D9DE4-A761-C044-8FD2-6B883BD38C3D}" destId="{4D97927D-E69D-2940-8C9F-B0C33FE421E5}" srcOrd="4" destOrd="0" presId="urn:microsoft.com/office/officeart/2005/8/layout/vList2"/>
    <dgm:cxn modelId="{E53DDB99-B108-E847-98FD-F734568DF6D5}" type="presParOf" srcId="{2F4D9DE4-A761-C044-8FD2-6B883BD38C3D}" destId="{7833A3A7-B45F-4341-994B-01C6B7418925}" srcOrd="5" destOrd="0" presId="urn:microsoft.com/office/officeart/2005/8/layout/vList2"/>
    <dgm:cxn modelId="{DC8661AF-73CD-2C46-AE51-016667140429}" type="presParOf" srcId="{2F4D9DE4-A761-C044-8FD2-6B883BD38C3D}" destId="{2F8D6D9C-D532-2D49-A592-884C6BF10033}" srcOrd="6" destOrd="0" presId="urn:microsoft.com/office/officeart/2005/8/layout/vList2"/>
    <dgm:cxn modelId="{ABA1D7D1-06BD-0548-AFE3-6ECAA9184524}" type="presParOf" srcId="{2F4D9DE4-A761-C044-8FD2-6B883BD38C3D}" destId="{A2B81655-31CF-AC4F-BDA5-3D6C0DA6ABEC}" srcOrd="7" destOrd="0" presId="urn:microsoft.com/office/officeart/2005/8/layout/vList2"/>
    <dgm:cxn modelId="{773E350C-1656-FC49-82CE-F16D68DCE4BE}" type="presParOf" srcId="{2F4D9DE4-A761-C044-8FD2-6B883BD38C3D}" destId="{CF190CA1-26A4-B148-B877-9A57C3EE3AC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91179D-0B2D-4560-B7AA-409C1B6676F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5A70ED-2214-44AE-A27E-21C0FD2B23B4}">
      <dgm:prSet custT="1"/>
      <dgm:spPr/>
      <dgm:t>
        <a:bodyPr/>
        <a:lstStyle/>
        <a:p>
          <a:r>
            <a:rPr lang="en-US" sz="1800" dirty="0"/>
            <a:t>(6) Digitalized datafication can be made most efficient by </a:t>
          </a:r>
          <a:r>
            <a:rPr lang="en-US" sz="1800" b="1" i="1" dirty="0"/>
            <a:t>detaching its processes and analytics</a:t>
          </a:r>
          <a:r>
            <a:rPr lang="en-US" sz="1800" dirty="0"/>
            <a:t> from data sources and the object of compliance. </a:t>
          </a:r>
        </a:p>
      </dgm:t>
    </dgm:pt>
    <dgm:pt modelId="{8C0BB6D4-433F-4209-88D3-90AC86ED5C1A}" type="parTrans" cxnId="{D90BACF4-EFF2-4796-8296-FBAB33EA4F33}">
      <dgm:prSet/>
      <dgm:spPr/>
      <dgm:t>
        <a:bodyPr/>
        <a:lstStyle/>
        <a:p>
          <a:endParaRPr lang="en-US"/>
        </a:p>
      </dgm:t>
    </dgm:pt>
    <dgm:pt modelId="{33990098-0523-4F1E-8150-0B74EFAC9E9A}" type="sibTrans" cxnId="{D90BACF4-EFF2-4796-8296-FBAB33EA4F33}">
      <dgm:prSet/>
      <dgm:spPr/>
      <dgm:t>
        <a:bodyPr/>
        <a:lstStyle/>
        <a:p>
          <a:endParaRPr lang="en-US"/>
        </a:p>
      </dgm:t>
    </dgm:pt>
    <dgm:pt modelId="{E4025B5B-C043-4F74-96CE-50EB42E59DCA}">
      <dgm:prSet custT="1"/>
      <dgm:spPr/>
      <dgm:t>
        <a:bodyPr/>
        <a:lstStyle/>
        <a:p>
          <a:r>
            <a:rPr lang="en-US" sz="1600" dirty="0"/>
            <a:t>(7) Multiple consumers and producers of data and analytics create </a:t>
          </a:r>
          <a:r>
            <a:rPr lang="en-US" sz="1600" b="1" i="1" dirty="0"/>
            <a:t>an ecology of accountability, compliance and </a:t>
          </a:r>
          <a:r>
            <a:rPr lang="en-US" sz="1600" b="1" i="1" dirty="0" err="1"/>
            <a:t>datafied</a:t>
          </a:r>
          <a:r>
            <a:rPr lang="en-US" sz="1600" b="1" i="1" dirty="0"/>
            <a:t> analytics </a:t>
          </a:r>
          <a:r>
            <a:rPr lang="en-US" sz="1600" dirty="0"/>
            <a:t>that can no longer be efficiently maintained by single actor/ producer- consumers. </a:t>
          </a:r>
        </a:p>
      </dgm:t>
    </dgm:pt>
    <dgm:pt modelId="{03D4DD38-4283-4D75-B2AF-E4D183B117FF}" type="parTrans" cxnId="{CD2CE273-EFCD-4064-9303-9307C9891E39}">
      <dgm:prSet/>
      <dgm:spPr/>
      <dgm:t>
        <a:bodyPr/>
        <a:lstStyle/>
        <a:p>
          <a:endParaRPr lang="en-US"/>
        </a:p>
      </dgm:t>
    </dgm:pt>
    <dgm:pt modelId="{A575CF0F-C980-4DF9-9812-38890013507B}" type="sibTrans" cxnId="{CD2CE273-EFCD-4064-9303-9307C9891E39}">
      <dgm:prSet/>
      <dgm:spPr/>
      <dgm:t>
        <a:bodyPr/>
        <a:lstStyle/>
        <a:p>
          <a:endParaRPr lang="en-US"/>
        </a:p>
      </dgm:t>
    </dgm:pt>
    <dgm:pt modelId="{1E2738C3-B9C4-4384-976C-F7FC36431C0C}">
      <dgm:prSet custT="1"/>
      <dgm:spPr/>
      <dgm:t>
        <a:bodyPr/>
        <a:lstStyle/>
        <a:p>
          <a:r>
            <a:rPr lang="en-US" sz="1400" dirty="0"/>
            <a:t>(</a:t>
          </a:r>
          <a:r>
            <a:rPr lang="en-US" sz="1800" dirty="0"/>
            <a:t>8) That ecology </a:t>
          </a:r>
          <a:r>
            <a:rPr lang="en-US" sz="1800" b="1" i="1" dirty="0"/>
            <a:t>is driven in part through markets for assessment standards and capacity for data harvesting and analytics</a:t>
          </a:r>
          <a:r>
            <a:rPr lang="en-US" sz="1800" dirty="0"/>
            <a:t> and the proliferation of sometimes functionally differentiated markers for trust. </a:t>
          </a:r>
        </a:p>
      </dgm:t>
    </dgm:pt>
    <dgm:pt modelId="{AB3CAA95-EC36-4644-B1B5-3B316C5CEFBB}" type="parTrans" cxnId="{CAD75877-3FAD-41B8-BB44-C94554B15661}">
      <dgm:prSet/>
      <dgm:spPr/>
      <dgm:t>
        <a:bodyPr/>
        <a:lstStyle/>
        <a:p>
          <a:endParaRPr lang="en-US"/>
        </a:p>
      </dgm:t>
    </dgm:pt>
    <dgm:pt modelId="{BDC025C7-423C-4F6E-8532-8BA812D461BB}" type="sibTrans" cxnId="{CAD75877-3FAD-41B8-BB44-C94554B15661}">
      <dgm:prSet/>
      <dgm:spPr/>
      <dgm:t>
        <a:bodyPr/>
        <a:lstStyle/>
        <a:p>
          <a:endParaRPr lang="en-US"/>
        </a:p>
      </dgm:t>
    </dgm:pt>
    <dgm:pt modelId="{399C1715-E145-4A73-B8BC-C4C4A9E658FF}">
      <dgm:prSet custT="1"/>
      <dgm:spPr/>
      <dgm:t>
        <a:bodyPr/>
        <a:lstStyle/>
        <a:p>
          <a:r>
            <a:rPr lang="en-US" sz="1800" dirty="0"/>
            <a:t>(9) Where can all of this activity be housed within and outside of the enterprise? </a:t>
          </a:r>
          <a:r>
            <a:rPr lang="en-US" sz="1800" b="1" i="1" dirty="0"/>
            <a:t>Platforms serve as a potentially powerful end product structure of this trajectory</a:t>
          </a:r>
          <a:r>
            <a:rPr lang="en-US" sz="1800" dirty="0"/>
            <a:t>. </a:t>
          </a:r>
        </a:p>
      </dgm:t>
    </dgm:pt>
    <dgm:pt modelId="{09B1F098-A2EE-4138-8650-ED46D81AE36C}" type="parTrans" cxnId="{56989F74-10B6-41CC-B50B-62372DBFDF8F}">
      <dgm:prSet/>
      <dgm:spPr/>
      <dgm:t>
        <a:bodyPr/>
        <a:lstStyle/>
        <a:p>
          <a:endParaRPr lang="en-US"/>
        </a:p>
      </dgm:t>
    </dgm:pt>
    <dgm:pt modelId="{86E6C27E-CAEC-4C37-B1D4-249B660F7B05}" type="sibTrans" cxnId="{56989F74-10B6-41CC-B50B-62372DBFDF8F}">
      <dgm:prSet/>
      <dgm:spPr/>
      <dgm:t>
        <a:bodyPr/>
        <a:lstStyle/>
        <a:p>
          <a:endParaRPr lang="en-US"/>
        </a:p>
      </dgm:t>
    </dgm:pt>
    <dgm:pt modelId="{5119BA39-C53D-497D-910A-3E87297485A8}">
      <dgm:prSet custT="1"/>
      <dgm:spPr/>
      <dgm:t>
        <a:bodyPr/>
        <a:lstStyle/>
        <a:p>
          <a:r>
            <a:rPr lang="en-US" sz="1600" dirty="0"/>
            <a:t>(10) Platforms permit a </a:t>
          </a:r>
          <a:r>
            <a:rPr lang="en-US" sz="1600" b="1" i="1" dirty="0"/>
            <a:t>rational detachment of the process of trust from the enterprises for which trust is generated</a:t>
          </a:r>
          <a:r>
            <a:rPr lang="en-US" sz="1600" dirty="0"/>
            <a:t>; platforms provide a space within which the ecologies of trust may operate by detaching data from its generators, and assessment from the control by those who seek trust. </a:t>
          </a:r>
        </a:p>
      </dgm:t>
    </dgm:pt>
    <dgm:pt modelId="{A82FA0F3-420B-42A9-9A92-F1BFF9D8588E}" type="parTrans" cxnId="{23D6E1C2-6401-4DE2-BDE2-A372B140DE46}">
      <dgm:prSet/>
      <dgm:spPr/>
      <dgm:t>
        <a:bodyPr/>
        <a:lstStyle/>
        <a:p>
          <a:endParaRPr lang="en-US"/>
        </a:p>
      </dgm:t>
    </dgm:pt>
    <dgm:pt modelId="{0DF62455-90B7-4F15-91C5-FA6446D6793A}" type="sibTrans" cxnId="{23D6E1C2-6401-4DE2-BDE2-A372B140DE46}">
      <dgm:prSet/>
      <dgm:spPr/>
      <dgm:t>
        <a:bodyPr/>
        <a:lstStyle/>
        <a:p>
          <a:endParaRPr lang="en-US"/>
        </a:p>
      </dgm:t>
    </dgm:pt>
    <dgm:pt modelId="{045DDDCE-F8BC-F447-B171-0BCF76936BE4}" type="pres">
      <dgm:prSet presAssocID="{7891179D-0B2D-4560-B7AA-409C1B6676F1}" presName="linear" presStyleCnt="0">
        <dgm:presLayoutVars>
          <dgm:animLvl val="lvl"/>
          <dgm:resizeHandles val="exact"/>
        </dgm:presLayoutVars>
      </dgm:prSet>
      <dgm:spPr/>
    </dgm:pt>
    <dgm:pt modelId="{A31739B7-7634-C047-BCE4-4C3C035201E8}" type="pres">
      <dgm:prSet presAssocID="{A55A70ED-2214-44AE-A27E-21C0FD2B23B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D0E5C53-4371-3247-86A6-182C19F5730D}" type="pres">
      <dgm:prSet presAssocID="{33990098-0523-4F1E-8150-0B74EFAC9E9A}" presName="spacer" presStyleCnt="0"/>
      <dgm:spPr/>
    </dgm:pt>
    <dgm:pt modelId="{9FB8880F-CAC0-BB4E-B034-C3CB77201D52}" type="pres">
      <dgm:prSet presAssocID="{E4025B5B-C043-4F74-96CE-50EB42E59DC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BE2964E-FC51-C043-B308-6FD0001678BD}" type="pres">
      <dgm:prSet presAssocID="{A575CF0F-C980-4DF9-9812-38890013507B}" presName="spacer" presStyleCnt="0"/>
      <dgm:spPr/>
    </dgm:pt>
    <dgm:pt modelId="{62C94D98-08B1-2041-9A38-A0D1EEAB31A9}" type="pres">
      <dgm:prSet presAssocID="{1E2738C3-B9C4-4384-976C-F7FC36431C0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27AADA5-C907-E54A-A926-F47102A428EB}" type="pres">
      <dgm:prSet presAssocID="{BDC025C7-423C-4F6E-8532-8BA812D461BB}" presName="spacer" presStyleCnt="0"/>
      <dgm:spPr/>
    </dgm:pt>
    <dgm:pt modelId="{5EEC3551-6DD9-B349-833B-2DCCB6137BB5}" type="pres">
      <dgm:prSet presAssocID="{399C1715-E145-4A73-B8BC-C4C4A9E658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E7914A5-2065-C542-B26A-100A1393349D}" type="pres">
      <dgm:prSet presAssocID="{86E6C27E-CAEC-4C37-B1D4-249B660F7B05}" presName="spacer" presStyleCnt="0"/>
      <dgm:spPr/>
    </dgm:pt>
    <dgm:pt modelId="{434EB93C-A8CA-1749-926D-3F8AA7EB41D0}" type="pres">
      <dgm:prSet presAssocID="{5119BA39-C53D-497D-910A-3E87297485A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AC83013-5855-604D-BD46-B5A697A9A46F}" type="presOf" srcId="{399C1715-E145-4A73-B8BC-C4C4A9E658FF}" destId="{5EEC3551-6DD9-B349-833B-2DCCB6137BB5}" srcOrd="0" destOrd="0" presId="urn:microsoft.com/office/officeart/2005/8/layout/vList2"/>
    <dgm:cxn modelId="{9655D740-7428-9445-ADF0-E1F2AB76A739}" type="presOf" srcId="{1E2738C3-B9C4-4384-976C-F7FC36431C0C}" destId="{62C94D98-08B1-2041-9A38-A0D1EEAB31A9}" srcOrd="0" destOrd="0" presId="urn:microsoft.com/office/officeart/2005/8/layout/vList2"/>
    <dgm:cxn modelId="{4471BC4D-38D4-8A46-AA91-E18F99281535}" type="presOf" srcId="{7891179D-0B2D-4560-B7AA-409C1B6676F1}" destId="{045DDDCE-F8BC-F447-B171-0BCF76936BE4}" srcOrd="0" destOrd="0" presId="urn:microsoft.com/office/officeart/2005/8/layout/vList2"/>
    <dgm:cxn modelId="{E8F5625B-D19A-A24E-89E2-9F382BECADFE}" type="presOf" srcId="{A55A70ED-2214-44AE-A27E-21C0FD2B23B4}" destId="{A31739B7-7634-C047-BCE4-4C3C035201E8}" srcOrd="0" destOrd="0" presId="urn:microsoft.com/office/officeart/2005/8/layout/vList2"/>
    <dgm:cxn modelId="{CD2CE273-EFCD-4064-9303-9307C9891E39}" srcId="{7891179D-0B2D-4560-B7AA-409C1B6676F1}" destId="{E4025B5B-C043-4F74-96CE-50EB42E59DCA}" srcOrd="1" destOrd="0" parTransId="{03D4DD38-4283-4D75-B2AF-E4D183B117FF}" sibTransId="{A575CF0F-C980-4DF9-9812-38890013507B}"/>
    <dgm:cxn modelId="{56989F74-10B6-41CC-B50B-62372DBFDF8F}" srcId="{7891179D-0B2D-4560-B7AA-409C1B6676F1}" destId="{399C1715-E145-4A73-B8BC-C4C4A9E658FF}" srcOrd="3" destOrd="0" parTransId="{09B1F098-A2EE-4138-8650-ED46D81AE36C}" sibTransId="{86E6C27E-CAEC-4C37-B1D4-249B660F7B05}"/>
    <dgm:cxn modelId="{CAD75877-3FAD-41B8-BB44-C94554B15661}" srcId="{7891179D-0B2D-4560-B7AA-409C1B6676F1}" destId="{1E2738C3-B9C4-4384-976C-F7FC36431C0C}" srcOrd="2" destOrd="0" parTransId="{AB3CAA95-EC36-4644-B1B5-3B316C5CEFBB}" sibTransId="{BDC025C7-423C-4F6E-8532-8BA812D461BB}"/>
    <dgm:cxn modelId="{23D6E1C2-6401-4DE2-BDE2-A372B140DE46}" srcId="{7891179D-0B2D-4560-B7AA-409C1B6676F1}" destId="{5119BA39-C53D-497D-910A-3E87297485A8}" srcOrd="4" destOrd="0" parTransId="{A82FA0F3-420B-42A9-9A92-F1BFF9D8588E}" sibTransId="{0DF62455-90B7-4F15-91C5-FA6446D6793A}"/>
    <dgm:cxn modelId="{F9B035EA-160D-B743-978B-4E53C59B5127}" type="presOf" srcId="{5119BA39-C53D-497D-910A-3E87297485A8}" destId="{434EB93C-A8CA-1749-926D-3F8AA7EB41D0}" srcOrd="0" destOrd="0" presId="urn:microsoft.com/office/officeart/2005/8/layout/vList2"/>
    <dgm:cxn modelId="{D90BACF4-EFF2-4796-8296-FBAB33EA4F33}" srcId="{7891179D-0B2D-4560-B7AA-409C1B6676F1}" destId="{A55A70ED-2214-44AE-A27E-21C0FD2B23B4}" srcOrd="0" destOrd="0" parTransId="{8C0BB6D4-433F-4209-88D3-90AC86ED5C1A}" sibTransId="{33990098-0523-4F1E-8150-0B74EFAC9E9A}"/>
    <dgm:cxn modelId="{76243BFE-5A30-F84F-8222-76E81FF272A7}" type="presOf" srcId="{E4025B5B-C043-4F74-96CE-50EB42E59DCA}" destId="{9FB8880F-CAC0-BB4E-B034-C3CB77201D52}" srcOrd="0" destOrd="0" presId="urn:microsoft.com/office/officeart/2005/8/layout/vList2"/>
    <dgm:cxn modelId="{DAAA4B3B-4385-7E40-87A2-4F7222A8DE66}" type="presParOf" srcId="{045DDDCE-F8BC-F447-B171-0BCF76936BE4}" destId="{A31739B7-7634-C047-BCE4-4C3C035201E8}" srcOrd="0" destOrd="0" presId="urn:microsoft.com/office/officeart/2005/8/layout/vList2"/>
    <dgm:cxn modelId="{3D12A9D3-9B37-6245-8581-A75179DB92C2}" type="presParOf" srcId="{045DDDCE-F8BC-F447-B171-0BCF76936BE4}" destId="{ED0E5C53-4371-3247-86A6-182C19F5730D}" srcOrd="1" destOrd="0" presId="urn:microsoft.com/office/officeart/2005/8/layout/vList2"/>
    <dgm:cxn modelId="{DED55B48-B7F8-F14D-BA1B-33BDF7953D2D}" type="presParOf" srcId="{045DDDCE-F8BC-F447-B171-0BCF76936BE4}" destId="{9FB8880F-CAC0-BB4E-B034-C3CB77201D52}" srcOrd="2" destOrd="0" presId="urn:microsoft.com/office/officeart/2005/8/layout/vList2"/>
    <dgm:cxn modelId="{DB24AA35-B4D4-E240-95B0-5AE5501EE11C}" type="presParOf" srcId="{045DDDCE-F8BC-F447-B171-0BCF76936BE4}" destId="{2BE2964E-FC51-C043-B308-6FD0001678BD}" srcOrd="3" destOrd="0" presId="urn:microsoft.com/office/officeart/2005/8/layout/vList2"/>
    <dgm:cxn modelId="{C882FAD5-9489-6E45-B61C-E97178B3154F}" type="presParOf" srcId="{045DDDCE-F8BC-F447-B171-0BCF76936BE4}" destId="{62C94D98-08B1-2041-9A38-A0D1EEAB31A9}" srcOrd="4" destOrd="0" presId="urn:microsoft.com/office/officeart/2005/8/layout/vList2"/>
    <dgm:cxn modelId="{81FE15AD-CF0E-784E-AF6F-44D4FB91D49D}" type="presParOf" srcId="{045DDDCE-F8BC-F447-B171-0BCF76936BE4}" destId="{D27AADA5-C907-E54A-A926-F47102A428EB}" srcOrd="5" destOrd="0" presId="urn:microsoft.com/office/officeart/2005/8/layout/vList2"/>
    <dgm:cxn modelId="{4EB87520-2551-0749-B687-D4A651E31423}" type="presParOf" srcId="{045DDDCE-F8BC-F447-B171-0BCF76936BE4}" destId="{5EEC3551-6DD9-B349-833B-2DCCB6137BB5}" srcOrd="6" destOrd="0" presId="urn:microsoft.com/office/officeart/2005/8/layout/vList2"/>
    <dgm:cxn modelId="{CA237954-0300-564D-A13F-AE14AD4C9481}" type="presParOf" srcId="{045DDDCE-F8BC-F447-B171-0BCF76936BE4}" destId="{AE7914A5-2065-C542-B26A-100A1393349D}" srcOrd="7" destOrd="0" presId="urn:microsoft.com/office/officeart/2005/8/layout/vList2"/>
    <dgm:cxn modelId="{94D9ADBA-C8A5-7842-9402-BED0A650E2EC}" type="presParOf" srcId="{045DDDCE-F8BC-F447-B171-0BCF76936BE4}" destId="{434EB93C-A8CA-1749-926D-3F8AA7EB41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2EF062-1244-4208-B956-4D37403517F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D00607-628C-460F-A737-5082F87585D8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(11</a:t>
          </a:r>
          <a:r>
            <a:rPr lang="en-US" b="1" dirty="0"/>
            <a:t>) Through platforms, </a:t>
          </a:r>
          <a:r>
            <a:rPr lang="en-US" b="1" i="1" dirty="0">
              <a:solidFill>
                <a:srgbClr val="FFFF00"/>
              </a:solidFill>
            </a:rPr>
            <a:t>trust as a commodity </a:t>
          </a:r>
          <a:r>
            <a:rPr lang="en-US" b="1" dirty="0"/>
            <a:t>that can be packaged and repacked for consumption in markets for trust the consumers of which are as varied as the standards used to produce it. </a:t>
          </a:r>
        </a:p>
      </dgm:t>
    </dgm:pt>
    <dgm:pt modelId="{87E72046-37DE-4551-B610-16D435364600}" type="parTrans" cxnId="{7E61CA16-44F9-49EA-94C3-004B32DDD91A}">
      <dgm:prSet/>
      <dgm:spPr/>
      <dgm:t>
        <a:bodyPr/>
        <a:lstStyle/>
        <a:p>
          <a:endParaRPr lang="en-US"/>
        </a:p>
      </dgm:t>
    </dgm:pt>
    <dgm:pt modelId="{F1DE0D90-E161-47EF-96E8-133E97E3D193}" type="sibTrans" cxnId="{7E61CA16-44F9-49EA-94C3-004B32DDD91A}">
      <dgm:prSet/>
      <dgm:spPr/>
      <dgm:t>
        <a:bodyPr/>
        <a:lstStyle/>
        <a:p>
          <a:endParaRPr lang="en-US"/>
        </a:p>
      </dgm:t>
    </dgm:pt>
    <dgm:pt modelId="{54F38063-4B18-4DE7-B611-CA98602575F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(12) These trust platforms </a:t>
          </a:r>
          <a:r>
            <a:rPr lang="en-US" b="1" i="1" dirty="0">
              <a:solidFill>
                <a:srgbClr val="FFFF00"/>
              </a:solidFill>
            </a:rPr>
            <a:t>serve as markets for data and analytics and their supporting normative bases</a:t>
          </a:r>
          <a:r>
            <a:rPr lang="en-US" b="1" dirty="0"/>
            <a:t>.</a:t>
          </a:r>
        </a:p>
        <a:p>
          <a:r>
            <a:rPr lang="en-US" b="1" dirty="0"/>
            <a:t>	--</a:t>
          </a:r>
          <a:r>
            <a:rPr lang="en-US" b="1" dirty="0" err="1"/>
            <a:t>Ppermit</a:t>
          </a:r>
          <a:r>
            <a:rPr lang="en-US" b="1" dirty="0"/>
            <a:t>  the application of multiple regulatory or standards systems against which governance behaviors and accountability  measures can be evaluated. </a:t>
          </a:r>
        </a:p>
      </dgm:t>
    </dgm:pt>
    <dgm:pt modelId="{264657EE-B43E-4806-99AF-F9B2EF0911B8}" type="parTrans" cxnId="{9D6AB5C0-0AFA-4706-AF1C-F8C6942AF22B}">
      <dgm:prSet/>
      <dgm:spPr/>
      <dgm:t>
        <a:bodyPr/>
        <a:lstStyle/>
        <a:p>
          <a:endParaRPr lang="en-US"/>
        </a:p>
      </dgm:t>
    </dgm:pt>
    <dgm:pt modelId="{4EA3CBDC-F2C8-465E-8028-6C0BBED49547}" type="sibTrans" cxnId="{9D6AB5C0-0AFA-4706-AF1C-F8C6942AF22B}">
      <dgm:prSet/>
      <dgm:spPr/>
      <dgm:t>
        <a:bodyPr/>
        <a:lstStyle/>
        <a:p>
          <a:endParaRPr lang="en-US"/>
        </a:p>
      </dgm:t>
    </dgm:pt>
    <dgm:pt modelId="{915E25FF-9EB1-4DAE-98EC-27BFD5FBC672}">
      <dgm:prSet/>
      <dgm:spPr>
        <a:solidFill>
          <a:srgbClr val="007136"/>
        </a:solidFill>
      </dgm:spPr>
      <dgm:t>
        <a:bodyPr/>
        <a:lstStyle/>
        <a:p>
          <a:r>
            <a:rPr lang="en-US" b="1" dirty="0"/>
            <a:t>(13) Trust platforms serve </a:t>
          </a:r>
          <a:r>
            <a:rPr lang="en-US" b="1" i="1" dirty="0">
              <a:solidFill>
                <a:srgbClr val="FFFF00"/>
              </a:solidFill>
            </a:rPr>
            <a:t>to rationalize the space where polycentric standards and regulatory mechanisms can interact </a:t>
          </a:r>
          <a:r>
            <a:rPr lang="en-US" b="1" dirty="0"/>
            <a:t>with the multiple communities that produce and consume  the platform content. </a:t>
          </a:r>
        </a:p>
      </dgm:t>
    </dgm:pt>
    <dgm:pt modelId="{FEAD0C6B-E20B-4CAA-AB08-AE3712A6AFBE}" type="parTrans" cxnId="{9C636B13-C4CC-4079-8741-157B8782EE60}">
      <dgm:prSet/>
      <dgm:spPr/>
      <dgm:t>
        <a:bodyPr/>
        <a:lstStyle/>
        <a:p>
          <a:endParaRPr lang="en-US"/>
        </a:p>
      </dgm:t>
    </dgm:pt>
    <dgm:pt modelId="{7CF6CB14-112D-4ABF-86A9-374F8CCB293B}" type="sibTrans" cxnId="{9C636B13-C4CC-4079-8741-157B8782EE60}">
      <dgm:prSet/>
      <dgm:spPr/>
      <dgm:t>
        <a:bodyPr/>
        <a:lstStyle/>
        <a:p>
          <a:endParaRPr lang="en-US"/>
        </a:p>
      </dgm:t>
    </dgm:pt>
    <dgm:pt modelId="{7A741D99-78AE-4479-9481-D06E4F931A7D}">
      <dgm:prSet/>
      <dgm:spPr>
        <a:solidFill>
          <a:srgbClr val="670B65"/>
        </a:solidFill>
      </dgm:spPr>
      <dgm:t>
        <a:bodyPr/>
        <a:lstStyle/>
        <a:p>
          <a:r>
            <a:rPr lang="en-US" b="1" dirty="0"/>
            <a:t>(14)  The resulting ecologies of corporate governance then produce </a:t>
          </a:r>
          <a:r>
            <a:rPr lang="en-US" b="1" i="1" dirty="0">
              <a:solidFill>
                <a:srgbClr val="FFFF00"/>
              </a:solidFill>
            </a:rPr>
            <a:t>interlinking of communities of users and consumer</a:t>
          </a:r>
          <a:r>
            <a:rPr lang="en-US" b="1" dirty="0"/>
            <a:t>s (boards, officers, stakeholders, public and private regulators) that in the aggregate transform trust into a product of these processes that then itself can be assessed by its ability to manage risk.</a:t>
          </a:r>
        </a:p>
      </dgm:t>
    </dgm:pt>
    <dgm:pt modelId="{D002D824-1739-4B84-885B-DF4BD3600EDF}" type="parTrans" cxnId="{3F99EFA4-95B0-430D-8483-B56C8E9E23DF}">
      <dgm:prSet/>
      <dgm:spPr/>
      <dgm:t>
        <a:bodyPr/>
        <a:lstStyle/>
        <a:p>
          <a:endParaRPr lang="en-US"/>
        </a:p>
      </dgm:t>
    </dgm:pt>
    <dgm:pt modelId="{215A9C94-5C0D-4F7F-8E0B-967C50994B55}" type="sibTrans" cxnId="{3F99EFA4-95B0-430D-8483-B56C8E9E23DF}">
      <dgm:prSet/>
      <dgm:spPr/>
      <dgm:t>
        <a:bodyPr/>
        <a:lstStyle/>
        <a:p>
          <a:endParaRPr lang="en-US"/>
        </a:p>
      </dgm:t>
    </dgm:pt>
    <dgm:pt modelId="{7F76AA1E-A0E0-614C-91C7-D7E169B257F1}" type="pres">
      <dgm:prSet presAssocID="{F72EF062-1244-4208-B956-4D37403517FC}" presName="linear" presStyleCnt="0">
        <dgm:presLayoutVars>
          <dgm:animLvl val="lvl"/>
          <dgm:resizeHandles val="exact"/>
        </dgm:presLayoutVars>
      </dgm:prSet>
      <dgm:spPr/>
    </dgm:pt>
    <dgm:pt modelId="{2C4555F7-F5D0-4148-9CFD-865A326E9343}" type="pres">
      <dgm:prSet presAssocID="{95D00607-628C-460F-A737-5082F87585D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220810B-2F49-1D47-A208-5251B1A3541C}" type="pres">
      <dgm:prSet presAssocID="{F1DE0D90-E161-47EF-96E8-133E97E3D193}" presName="spacer" presStyleCnt="0"/>
      <dgm:spPr/>
    </dgm:pt>
    <dgm:pt modelId="{3AC2774C-64CB-C840-9944-F254CD8A0ABF}" type="pres">
      <dgm:prSet presAssocID="{54F38063-4B18-4DE7-B611-CA98602575F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3456323-117C-6242-8165-D4CC2DA9E8F7}" type="pres">
      <dgm:prSet presAssocID="{4EA3CBDC-F2C8-465E-8028-6C0BBED49547}" presName="spacer" presStyleCnt="0"/>
      <dgm:spPr/>
    </dgm:pt>
    <dgm:pt modelId="{95994D95-06CF-4946-A5B5-4D13775A4330}" type="pres">
      <dgm:prSet presAssocID="{915E25FF-9EB1-4DAE-98EC-27BFD5FBC67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97EF394-03FB-2446-A697-555B56C5FF6F}" type="pres">
      <dgm:prSet presAssocID="{7CF6CB14-112D-4ABF-86A9-374F8CCB293B}" presName="spacer" presStyleCnt="0"/>
      <dgm:spPr/>
    </dgm:pt>
    <dgm:pt modelId="{66FBA508-A78C-7E4F-B77D-ECAB32EE8066}" type="pres">
      <dgm:prSet presAssocID="{7A741D99-78AE-4479-9481-D06E4F931A7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C636B13-C4CC-4079-8741-157B8782EE60}" srcId="{F72EF062-1244-4208-B956-4D37403517FC}" destId="{915E25FF-9EB1-4DAE-98EC-27BFD5FBC672}" srcOrd="2" destOrd="0" parTransId="{FEAD0C6B-E20B-4CAA-AB08-AE3712A6AFBE}" sibTransId="{7CF6CB14-112D-4ABF-86A9-374F8CCB293B}"/>
    <dgm:cxn modelId="{7E61CA16-44F9-49EA-94C3-004B32DDD91A}" srcId="{F72EF062-1244-4208-B956-4D37403517FC}" destId="{95D00607-628C-460F-A737-5082F87585D8}" srcOrd="0" destOrd="0" parTransId="{87E72046-37DE-4551-B610-16D435364600}" sibTransId="{F1DE0D90-E161-47EF-96E8-133E97E3D193}"/>
    <dgm:cxn modelId="{24D8AB2B-7D76-EF4C-B4F6-B5CEF318638D}" type="presOf" srcId="{95D00607-628C-460F-A737-5082F87585D8}" destId="{2C4555F7-F5D0-4148-9CFD-865A326E9343}" srcOrd="0" destOrd="0" presId="urn:microsoft.com/office/officeart/2005/8/layout/vList2"/>
    <dgm:cxn modelId="{14201456-4482-2D40-B52D-0C9EA4EA8311}" type="presOf" srcId="{7A741D99-78AE-4479-9481-D06E4F931A7D}" destId="{66FBA508-A78C-7E4F-B77D-ECAB32EE8066}" srcOrd="0" destOrd="0" presId="urn:microsoft.com/office/officeart/2005/8/layout/vList2"/>
    <dgm:cxn modelId="{00310C7B-149C-0A41-8BDB-CDE999820E6D}" type="presOf" srcId="{54F38063-4B18-4DE7-B611-CA98602575FA}" destId="{3AC2774C-64CB-C840-9944-F254CD8A0ABF}" srcOrd="0" destOrd="0" presId="urn:microsoft.com/office/officeart/2005/8/layout/vList2"/>
    <dgm:cxn modelId="{3F99EFA4-95B0-430D-8483-B56C8E9E23DF}" srcId="{F72EF062-1244-4208-B956-4D37403517FC}" destId="{7A741D99-78AE-4479-9481-D06E4F931A7D}" srcOrd="3" destOrd="0" parTransId="{D002D824-1739-4B84-885B-DF4BD3600EDF}" sibTransId="{215A9C94-5C0D-4F7F-8E0B-967C50994B55}"/>
    <dgm:cxn modelId="{AE0F57A5-2D10-FA4E-A26A-86A2321E2E84}" type="presOf" srcId="{F72EF062-1244-4208-B956-4D37403517FC}" destId="{7F76AA1E-A0E0-614C-91C7-D7E169B257F1}" srcOrd="0" destOrd="0" presId="urn:microsoft.com/office/officeart/2005/8/layout/vList2"/>
    <dgm:cxn modelId="{4B30FEB3-0638-1547-A67F-AB105B058FCA}" type="presOf" srcId="{915E25FF-9EB1-4DAE-98EC-27BFD5FBC672}" destId="{95994D95-06CF-4946-A5B5-4D13775A4330}" srcOrd="0" destOrd="0" presId="urn:microsoft.com/office/officeart/2005/8/layout/vList2"/>
    <dgm:cxn modelId="{9D6AB5C0-0AFA-4706-AF1C-F8C6942AF22B}" srcId="{F72EF062-1244-4208-B956-4D37403517FC}" destId="{54F38063-4B18-4DE7-B611-CA98602575FA}" srcOrd="1" destOrd="0" parTransId="{264657EE-B43E-4806-99AF-F9B2EF0911B8}" sibTransId="{4EA3CBDC-F2C8-465E-8028-6C0BBED49547}"/>
    <dgm:cxn modelId="{4CB024CD-B887-804F-A92C-7ED55DADEABE}" type="presParOf" srcId="{7F76AA1E-A0E0-614C-91C7-D7E169B257F1}" destId="{2C4555F7-F5D0-4148-9CFD-865A326E9343}" srcOrd="0" destOrd="0" presId="urn:microsoft.com/office/officeart/2005/8/layout/vList2"/>
    <dgm:cxn modelId="{23B257B9-B2F2-CD40-B8F8-5CDF22D7AC79}" type="presParOf" srcId="{7F76AA1E-A0E0-614C-91C7-D7E169B257F1}" destId="{5220810B-2F49-1D47-A208-5251B1A3541C}" srcOrd="1" destOrd="0" presId="urn:microsoft.com/office/officeart/2005/8/layout/vList2"/>
    <dgm:cxn modelId="{195DAAF9-5B12-F34B-8DCC-599904A1C6C8}" type="presParOf" srcId="{7F76AA1E-A0E0-614C-91C7-D7E169B257F1}" destId="{3AC2774C-64CB-C840-9944-F254CD8A0ABF}" srcOrd="2" destOrd="0" presId="urn:microsoft.com/office/officeart/2005/8/layout/vList2"/>
    <dgm:cxn modelId="{CF1669D7-9BFA-2C4D-BF5B-477AF1009E5D}" type="presParOf" srcId="{7F76AA1E-A0E0-614C-91C7-D7E169B257F1}" destId="{93456323-117C-6242-8165-D4CC2DA9E8F7}" srcOrd="3" destOrd="0" presId="urn:microsoft.com/office/officeart/2005/8/layout/vList2"/>
    <dgm:cxn modelId="{BF771EB7-54B7-9347-A3F0-9D147B22CF9F}" type="presParOf" srcId="{7F76AA1E-A0E0-614C-91C7-D7E169B257F1}" destId="{95994D95-06CF-4946-A5B5-4D13775A4330}" srcOrd="4" destOrd="0" presId="urn:microsoft.com/office/officeart/2005/8/layout/vList2"/>
    <dgm:cxn modelId="{8DF0162C-5E2F-CE42-A6FB-B939471C74CD}" type="presParOf" srcId="{7F76AA1E-A0E0-614C-91C7-D7E169B257F1}" destId="{097EF394-03FB-2446-A697-555B56C5FF6F}" srcOrd="5" destOrd="0" presId="urn:microsoft.com/office/officeart/2005/8/layout/vList2"/>
    <dgm:cxn modelId="{FB409C4A-AFB2-D24D-9F0F-D923C3395137}" type="presParOf" srcId="{7F76AA1E-A0E0-614C-91C7-D7E169B257F1}" destId="{66FBA508-A78C-7E4F-B77D-ECAB32EE806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8B7853-7AEA-4933-A993-D939AAA1900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8DD507-ACAA-4C77-AA85-EC29EC032025}">
      <dgm:prSet custT="1"/>
      <dgm:spPr/>
      <dgm:t>
        <a:bodyPr/>
        <a:lstStyle/>
        <a:p>
          <a:r>
            <a:rPr lang="en-GB" sz="1800" b="1" dirty="0"/>
            <a:t>Trust in enterprises, then, become a function of trust in trust accountability systems. </a:t>
          </a:r>
          <a:endParaRPr lang="en-US" sz="1800" b="1" dirty="0"/>
        </a:p>
      </dgm:t>
    </dgm:pt>
    <dgm:pt modelId="{30A1588D-8E83-4B8B-AA62-8996578FDE94}" type="parTrans" cxnId="{2655F317-C9EC-4241-A21D-5A3B3B8BF491}">
      <dgm:prSet/>
      <dgm:spPr/>
      <dgm:t>
        <a:bodyPr/>
        <a:lstStyle/>
        <a:p>
          <a:endParaRPr lang="en-US"/>
        </a:p>
      </dgm:t>
    </dgm:pt>
    <dgm:pt modelId="{144A84BA-5FC0-4591-A71F-2E3D2BBBC4EC}" type="sibTrans" cxnId="{2655F317-C9EC-4241-A21D-5A3B3B8BF491}">
      <dgm:prSet/>
      <dgm:spPr/>
      <dgm:t>
        <a:bodyPr/>
        <a:lstStyle/>
        <a:p>
          <a:endParaRPr lang="en-US"/>
        </a:p>
      </dgm:t>
    </dgm:pt>
    <dgm:pt modelId="{90A68511-7892-4166-9A23-B1F5AE82860C}">
      <dgm:prSet custT="1"/>
      <dgm:spPr/>
      <dgm:t>
        <a:bodyPr/>
        <a:lstStyle/>
        <a:p>
          <a:r>
            <a:rPr lang="en-GB" sz="1600" b="1" dirty="0"/>
            <a:t>What had started as an enterprise of character closely aligning individuals to their positions, became the enterprise of measuring performance and of holding performers to account. </a:t>
          </a:r>
          <a:endParaRPr lang="en-US" sz="1600" b="1" dirty="0"/>
        </a:p>
      </dgm:t>
    </dgm:pt>
    <dgm:pt modelId="{B3706EF3-DD01-401E-AC9F-5DE67ECD7622}" type="parTrans" cxnId="{71ED3E96-D0DB-4BC3-999A-D41C0EE2DBFA}">
      <dgm:prSet/>
      <dgm:spPr/>
      <dgm:t>
        <a:bodyPr/>
        <a:lstStyle/>
        <a:p>
          <a:endParaRPr lang="en-US"/>
        </a:p>
      </dgm:t>
    </dgm:pt>
    <dgm:pt modelId="{86991295-0EAA-41D6-95F6-2A66B3499778}" type="sibTrans" cxnId="{71ED3E96-D0DB-4BC3-999A-D41C0EE2DBFA}">
      <dgm:prSet/>
      <dgm:spPr/>
      <dgm:t>
        <a:bodyPr/>
        <a:lstStyle/>
        <a:p>
          <a:endParaRPr lang="en-US"/>
        </a:p>
      </dgm:t>
    </dgm:pt>
    <dgm:pt modelId="{3AD34CF7-F73B-4025-B8A4-96C034D805EC}">
      <dgm:prSet custT="1"/>
      <dgm:spPr/>
      <dgm:t>
        <a:bodyPr/>
        <a:lstStyle/>
        <a:p>
          <a:r>
            <a:rPr lang="en-GB" sz="1800" dirty="0"/>
            <a:t>What had been a moral presumption became a quantifiable aggregate of judgment grounded in measurement and assessed against values (and thus assessed also valued). </a:t>
          </a:r>
          <a:endParaRPr lang="en-US" sz="1800" dirty="0"/>
        </a:p>
      </dgm:t>
    </dgm:pt>
    <dgm:pt modelId="{95AAFFC8-3A1A-4EF9-A4FE-848FB13BF0B5}" type="parTrans" cxnId="{E793213C-2B3D-42AC-B71B-68C8214B9ACE}">
      <dgm:prSet/>
      <dgm:spPr/>
      <dgm:t>
        <a:bodyPr/>
        <a:lstStyle/>
        <a:p>
          <a:endParaRPr lang="en-US"/>
        </a:p>
      </dgm:t>
    </dgm:pt>
    <dgm:pt modelId="{5366C3B8-6EE3-4B22-A230-6FD60C6B8942}" type="sibTrans" cxnId="{E793213C-2B3D-42AC-B71B-68C8214B9ACE}">
      <dgm:prSet/>
      <dgm:spPr/>
      <dgm:t>
        <a:bodyPr/>
        <a:lstStyle/>
        <a:p>
          <a:endParaRPr lang="en-US"/>
        </a:p>
      </dgm:t>
    </dgm:pt>
    <dgm:pt modelId="{3275337D-0786-4490-BF71-251C03C6D7EF}">
      <dgm:prSet custT="1"/>
      <dgm:spPr/>
      <dgm:t>
        <a:bodyPr/>
        <a:lstStyle/>
        <a:p>
          <a:r>
            <a:rPr lang="en-GB" sz="2000" dirty="0"/>
            <a:t>Trust is no longer something generated from within but assessed from outside</a:t>
          </a:r>
          <a:r>
            <a:rPr lang="en-GB" sz="500" dirty="0"/>
            <a:t>. </a:t>
          </a:r>
          <a:endParaRPr lang="en-US" sz="500" dirty="0"/>
        </a:p>
      </dgm:t>
    </dgm:pt>
    <dgm:pt modelId="{84D65E15-438B-401D-9288-C71A42DBEF00}" type="parTrans" cxnId="{BED3A063-64AA-4F27-9FDB-F54675E88260}">
      <dgm:prSet/>
      <dgm:spPr/>
      <dgm:t>
        <a:bodyPr/>
        <a:lstStyle/>
        <a:p>
          <a:endParaRPr lang="en-US"/>
        </a:p>
      </dgm:t>
    </dgm:pt>
    <dgm:pt modelId="{91C48335-B6A3-436C-AF93-D4B262A1C4E5}" type="sibTrans" cxnId="{BED3A063-64AA-4F27-9FDB-F54675E88260}">
      <dgm:prSet/>
      <dgm:spPr/>
      <dgm:t>
        <a:bodyPr/>
        <a:lstStyle/>
        <a:p>
          <a:endParaRPr lang="en-US"/>
        </a:p>
      </dgm:t>
    </dgm:pt>
    <dgm:pt modelId="{59F26662-C4D0-43A1-81FB-833EB9278BD1}">
      <dgm:prSet custT="1"/>
      <dgm:spPr/>
      <dgm:t>
        <a:bodyPr/>
        <a:lstStyle/>
        <a:p>
          <a:r>
            <a:rPr lang="en-GB" sz="1800" b="1" dirty="0"/>
            <a:t>That assessment varies among assessing communities with different values and different functionally differentiated objectives</a:t>
          </a:r>
          <a:r>
            <a:rPr lang="en-GB" sz="500" b="1" dirty="0"/>
            <a:t>.</a:t>
          </a:r>
          <a:endParaRPr lang="en-US" sz="500" b="1" dirty="0"/>
        </a:p>
      </dgm:t>
    </dgm:pt>
    <dgm:pt modelId="{7CC78167-3111-4F7B-83D3-2E6882E25A95}" type="parTrans" cxnId="{95A3A365-EA9F-45B1-ADED-58696590DC54}">
      <dgm:prSet/>
      <dgm:spPr/>
      <dgm:t>
        <a:bodyPr/>
        <a:lstStyle/>
        <a:p>
          <a:endParaRPr lang="en-US"/>
        </a:p>
      </dgm:t>
    </dgm:pt>
    <dgm:pt modelId="{011F6CBD-191F-4C52-96DD-7F67807A073E}" type="sibTrans" cxnId="{95A3A365-EA9F-45B1-ADED-58696590DC54}">
      <dgm:prSet/>
      <dgm:spPr/>
      <dgm:t>
        <a:bodyPr/>
        <a:lstStyle/>
        <a:p>
          <a:endParaRPr lang="en-US"/>
        </a:p>
      </dgm:t>
    </dgm:pt>
    <dgm:pt modelId="{3B27DFB3-CE4C-46FB-B480-CDEE28261FC5}">
      <dgm:prSet custT="1"/>
      <dgm:spPr/>
      <dgm:t>
        <a:bodyPr/>
        <a:lstStyle/>
        <a:p>
          <a:r>
            <a:rPr lang="en-GB" sz="1800" b="1" dirty="0"/>
            <a:t>It is around this that Trust Platforms will drive trust as commodity, mechanics, and normative framework</a:t>
          </a:r>
          <a:endParaRPr lang="en-US" sz="1800" b="1" dirty="0"/>
        </a:p>
      </dgm:t>
    </dgm:pt>
    <dgm:pt modelId="{F4948387-C523-4811-BAE9-D9E3D8AF6459}" type="parTrans" cxnId="{33588430-56C0-41DF-A291-16884FCCAA54}">
      <dgm:prSet/>
      <dgm:spPr/>
      <dgm:t>
        <a:bodyPr/>
        <a:lstStyle/>
        <a:p>
          <a:endParaRPr lang="en-US"/>
        </a:p>
      </dgm:t>
    </dgm:pt>
    <dgm:pt modelId="{4F34ADFD-459C-4BCF-8C8D-CC172A7C85E5}" type="sibTrans" cxnId="{33588430-56C0-41DF-A291-16884FCCAA54}">
      <dgm:prSet/>
      <dgm:spPr/>
      <dgm:t>
        <a:bodyPr/>
        <a:lstStyle/>
        <a:p>
          <a:endParaRPr lang="en-US"/>
        </a:p>
      </dgm:t>
    </dgm:pt>
    <dgm:pt modelId="{03AC2A6E-FD53-F84B-BC8C-75842B66E000}" type="pres">
      <dgm:prSet presAssocID="{F98B7853-7AEA-4933-A993-D939AAA19003}" presName="linear" presStyleCnt="0">
        <dgm:presLayoutVars>
          <dgm:animLvl val="lvl"/>
          <dgm:resizeHandles val="exact"/>
        </dgm:presLayoutVars>
      </dgm:prSet>
      <dgm:spPr/>
    </dgm:pt>
    <dgm:pt modelId="{272ABF17-9652-414A-B6C5-95304133295C}" type="pres">
      <dgm:prSet presAssocID="{4D8DD507-ACAA-4C77-AA85-EC29EC03202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6E4F68-6E0A-1D49-8B8A-C4505CFB751B}" type="pres">
      <dgm:prSet presAssocID="{144A84BA-5FC0-4591-A71F-2E3D2BBBC4EC}" presName="spacer" presStyleCnt="0"/>
      <dgm:spPr/>
    </dgm:pt>
    <dgm:pt modelId="{0867AB91-9EE1-9C47-A5A3-9C83244A5F4C}" type="pres">
      <dgm:prSet presAssocID="{90A68511-7892-4166-9A23-B1F5AE82860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B77BE7B-987C-B643-823E-3D40E8805720}" type="pres">
      <dgm:prSet presAssocID="{86991295-0EAA-41D6-95F6-2A66B3499778}" presName="spacer" presStyleCnt="0"/>
      <dgm:spPr/>
    </dgm:pt>
    <dgm:pt modelId="{0D49BA3A-619D-8C44-A9E8-AF7776B3E932}" type="pres">
      <dgm:prSet presAssocID="{3AD34CF7-F73B-4025-B8A4-96C034D805E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75C18B3-8EA4-8644-8110-82743AB9A529}" type="pres">
      <dgm:prSet presAssocID="{5366C3B8-6EE3-4B22-A230-6FD60C6B8942}" presName="spacer" presStyleCnt="0"/>
      <dgm:spPr/>
    </dgm:pt>
    <dgm:pt modelId="{61A297D7-57A7-1F4B-8964-098118F4E147}" type="pres">
      <dgm:prSet presAssocID="{3275337D-0786-4490-BF71-251C03C6D7E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32AD93F-B975-3F46-AFB2-5F236A646878}" type="pres">
      <dgm:prSet presAssocID="{91C48335-B6A3-436C-AF93-D4B262A1C4E5}" presName="spacer" presStyleCnt="0"/>
      <dgm:spPr/>
    </dgm:pt>
    <dgm:pt modelId="{BCF7F0D5-C141-1446-B4FE-3C2708212D89}" type="pres">
      <dgm:prSet presAssocID="{59F26662-C4D0-43A1-81FB-833EB9278BD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371D1AC-98DA-3040-BB71-D12A9C129054}" type="pres">
      <dgm:prSet presAssocID="{011F6CBD-191F-4C52-96DD-7F67807A073E}" presName="spacer" presStyleCnt="0"/>
      <dgm:spPr/>
    </dgm:pt>
    <dgm:pt modelId="{616E7859-B69F-E14E-82F1-D856C1F89ED1}" type="pres">
      <dgm:prSet presAssocID="{3B27DFB3-CE4C-46FB-B480-CDEE28261FC5}" presName="parentText" presStyleLbl="node1" presStyleIdx="5" presStyleCnt="6" custLinFactNeighborX="0" custLinFactNeighborY="55071">
        <dgm:presLayoutVars>
          <dgm:chMax val="0"/>
          <dgm:bulletEnabled val="1"/>
        </dgm:presLayoutVars>
      </dgm:prSet>
      <dgm:spPr/>
    </dgm:pt>
  </dgm:ptLst>
  <dgm:cxnLst>
    <dgm:cxn modelId="{8EEB7007-EF2E-0A43-B4B7-99EF81E60E56}" type="presOf" srcId="{4D8DD507-ACAA-4C77-AA85-EC29EC032025}" destId="{272ABF17-9652-414A-B6C5-95304133295C}" srcOrd="0" destOrd="0" presId="urn:microsoft.com/office/officeart/2005/8/layout/vList2"/>
    <dgm:cxn modelId="{684CFF0A-3BB4-2B40-8115-41A02D57B027}" type="presOf" srcId="{3B27DFB3-CE4C-46FB-B480-CDEE28261FC5}" destId="{616E7859-B69F-E14E-82F1-D856C1F89ED1}" srcOrd="0" destOrd="0" presId="urn:microsoft.com/office/officeart/2005/8/layout/vList2"/>
    <dgm:cxn modelId="{2655F317-C9EC-4241-A21D-5A3B3B8BF491}" srcId="{F98B7853-7AEA-4933-A993-D939AAA19003}" destId="{4D8DD507-ACAA-4C77-AA85-EC29EC032025}" srcOrd="0" destOrd="0" parTransId="{30A1588D-8E83-4B8B-AA62-8996578FDE94}" sibTransId="{144A84BA-5FC0-4591-A71F-2E3D2BBBC4EC}"/>
    <dgm:cxn modelId="{33588430-56C0-41DF-A291-16884FCCAA54}" srcId="{F98B7853-7AEA-4933-A993-D939AAA19003}" destId="{3B27DFB3-CE4C-46FB-B480-CDEE28261FC5}" srcOrd="5" destOrd="0" parTransId="{F4948387-C523-4811-BAE9-D9E3D8AF6459}" sibTransId="{4F34ADFD-459C-4BCF-8C8D-CC172A7C85E5}"/>
    <dgm:cxn modelId="{E793213C-2B3D-42AC-B71B-68C8214B9ACE}" srcId="{F98B7853-7AEA-4933-A993-D939AAA19003}" destId="{3AD34CF7-F73B-4025-B8A4-96C034D805EC}" srcOrd="2" destOrd="0" parTransId="{95AAFFC8-3A1A-4EF9-A4FE-848FB13BF0B5}" sibTransId="{5366C3B8-6EE3-4B22-A230-6FD60C6B8942}"/>
    <dgm:cxn modelId="{D97D3E4B-A87C-2E45-BC59-0EA3552C3AD3}" type="presOf" srcId="{F98B7853-7AEA-4933-A993-D939AAA19003}" destId="{03AC2A6E-FD53-F84B-BC8C-75842B66E000}" srcOrd="0" destOrd="0" presId="urn:microsoft.com/office/officeart/2005/8/layout/vList2"/>
    <dgm:cxn modelId="{BED3A063-64AA-4F27-9FDB-F54675E88260}" srcId="{F98B7853-7AEA-4933-A993-D939AAA19003}" destId="{3275337D-0786-4490-BF71-251C03C6D7EF}" srcOrd="3" destOrd="0" parTransId="{84D65E15-438B-401D-9288-C71A42DBEF00}" sibTransId="{91C48335-B6A3-436C-AF93-D4B262A1C4E5}"/>
    <dgm:cxn modelId="{F1AE2B64-B9A1-B949-9E57-647316C5E01D}" type="presOf" srcId="{3275337D-0786-4490-BF71-251C03C6D7EF}" destId="{61A297D7-57A7-1F4B-8964-098118F4E147}" srcOrd="0" destOrd="0" presId="urn:microsoft.com/office/officeart/2005/8/layout/vList2"/>
    <dgm:cxn modelId="{95A3A365-EA9F-45B1-ADED-58696590DC54}" srcId="{F98B7853-7AEA-4933-A993-D939AAA19003}" destId="{59F26662-C4D0-43A1-81FB-833EB9278BD1}" srcOrd="4" destOrd="0" parTransId="{7CC78167-3111-4F7B-83D3-2E6882E25A95}" sibTransId="{011F6CBD-191F-4C52-96DD-7F67807A073E}"/>
    <dgm:cxn modelId="{CB76F96A-149F-F943-A9BF-F0531AC03FB8}" type="presOf" srcId="{90A68511-7892-4166-9A23-B1F5AE82860C}" destId="{0867AB91-9EE1-9C47-A5A3-9C83244A5F4C}" srcOrd="0" destOrd="0" presId="urn:microsoft.com/office/officeart/2005/8/layout/vList2"/>
    <dgm:cxn modelId="{71ED3E96-D0DB-4BC3-999A-D41C0EE2DBFA}" srcId="{F98B7853-7AEA-4933-A993-D939AAA19003}" destId="{90A68511-7892-4166-9A23-B1F5AE82860C}" srcOrd="1" destOrd="0" parTransId="{B3706EF3-DD01-401E-AC9F-5DE67ECD7622}" sibTransId="{86991295-0EAA-41D6-95F6-2A66B3499778}"/>
    <dgm:cxn modelId="{E5156AB3-DE8F-A741-8266-D72C09E412AF}" type="presOf" srcId="{3AD34CF7-F73B-4025-B8A4-96C034D805EC}" destId="{0D49BA3A-619D-8C44-A9E8-AF7776B3E932}" srcOrd="0" destOrd="0" presId="urn:microsoft.com/office/officeart/2005/8/layout/vList2"/>
    <dgm:cxn modelId="{6290A0DE-9D4B-9845-ACA1-D601981E96AE}" type="presOf" srcId="{59F26662-C4D0-43A1-81FB-833EB9278BD1}" destId="{BCF7F0D5-C141-1446-B4FE-3C2708212D89}" srcOrd="0" destOrd="0" presId="urn:microsoft.com/office/officeart/2005/8/layout/vList2"/>
    <dgm:cxn modelId="{2621AA1B-56D4-0943-9A86-68A2AEA35B6A}" type="presParOf" srcId="{03AC2A6E-FD53-F84B-BC8C-75842B66E000}" destId="{272ABF17-9652-414A-B6C5-95304133295C}" srcOrd="0" destOrd="0" presId="urn:microsoft.com/office/officeart/2005/8/layout/vList2"/>
    <dgm:cxn modelId="{6962C19F-C575-6C4E-9866-29634955EC32}" type="presParOf" srcId="{03AC2A6E-FD53-F84B-BC8C-75842B66E000}" destId="{C36E4F68-6E0A-1D49-8B8A-C4505CFB751B}" srcOrd="1" destOrd="0" presId="urn:microsoft.com/office/officeart/2005/8/layout/vList2"/>
    <dgm:cxn modelId="{C78F7A2E-511F-9543-A027-23BEF81580CD}" type="presParOf" srcId="{03AC2A6E-FD53-F84B-BC8C-75842B66E000}" destId="{0867AB91-9EE1-9C47-A5A3-9C83244A5F4C}" srcOrd="2" destOrd="0" presId="urn:microsoft.com/office/officeart/2005/8/layout/vList2"/>
    <dgm:cxn modelId="{6CFFC0D8-0E8F-394B-9E5E-B75F923AE8C4}" type="presParOf" srcId="{03AC2A6E-FD53-F84B-BC8C-75842B66E000}" destId="{6B77BE7B-987C-B643-823E-3D40E8805720}" srcOrd="3" destOrd="0" presId="urn:microsoft.com/office/officeart/2005/8/layout/vList2"/>
    <dgm:cxn modelId="{3B22CEAA-C148-7549-8335-5FF026B28F04}" type="presParOf" srcId="{03AC2A6E-FD53-F84B-BC8C-75842B66E000}" destId="{0D49BA3A-619D-8C44-A9E8-AF7776B3E932}" srcOrd="4" destOrd="0" presId="urn:microsoft.com/office/officeart/2005/8/layout/vList2"/>
    <dgm:cxn modelId="{98F03ECB-132F-3F41-B761-7A29EAEBCE3D}" type="presParOf" srcId="{03AC2A6E-FD53-F84B-BC8C-75842B66E000}" destId="{475C18B3-8EA4-8644-8110-82743AB9A529}" srcOrd="5" destOrd="0" presId="urn:microsoft.com/office/officeart/2005/8/layout/vList2"/>
    <dgm:cxn modelId="{C17FD8FC-6754-4744-B664-72C3115404CD}" type="presParOf" srcId="{03AC2A6E-FD53-F84B-BC8C-75842B66E000}" destId="{61A297D7-57A7-1F4B-8964-098118F4E147}" srcOrd="6" destOrd="0" presId="urn:microsoft.com/office/officeart/2005/8/layout/vList2"/>
    <dgm:cxn modelId="{DFF0E896-E09F-444C-B99F-39C95BFE469A}" type="presParOf" srcId="{03AC2A6E-FD53-F84B-BC8C-75842B66E000}" destId="{332AD93F-B975-3F46-AFB2-5F236A646878}" srcOrd="7" destOrd="0" presId="urn:microsoft.com/office/officeart/2005/8/layout/vList2"/>
    <dgm:cxn modelId="{BF7D8589-B793-694F-839E-FFA2B45A9B59}" type="presParOf" srcId="{03AC2A6E-FD53-F84B-BC8C-75842B66E000}" destId="{BCF7F0D5-C141-1446-B4FE-3C2708212D89}" srcOrd="8" destOrd="0" presId="urn:microsoft.com/office/officeart/2005/8/layout/vList2"/>
    <dgm:cxn modelId="{C59FAF0C-5E02-B44F-9AB9-E4DE19333B56}" type="presParOf" srcId="{03AC2A6E-FD53-F84B-BC8C-75842B66E000}" destId="{B371D1AC-98DA-3040-BB71-D12A9C129054}" srcOrd="9" destOrd="0" presId="urn:microsoft.com/office/officeart/2005/8/layout/vList2"/>
    <dgm:cxn modelId="{D147BA10-6091-234C-B64E-459CFBC06C7E}" type="presParOf" srcId="{03AC2A6E-FD53-F84B-BC8C-75842B66E000}" destId="{616E7859-B69F-E14E-82F1-D856C1F89ED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CD390-F74B-EB41-8598-837E1DF4DEAA}">
      <dsp:nvSpPr>
        <dsp:cNvPr id="0" name=""/>
        <dsp:cNvSpPr/>
      </dsp:nvSpPr>
      <dsp:spPr>
        <a:xfrm>
          <a:off x="0" y="64841"/>
          <a:ext cx="6372899" cy="9845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Personal ✑ institutional</a:t>
          </a:r>
        </a:p>
      </dsp:txBody>
      <dsp:txXfrm>
        <a:off x="48062" y="112903"/>
        <a:ext cx="6276775" cy="888430"/>
      </dsp:txXfrm>
    </dsp:sp>
    <dsp:sp modelId="{FDC3E867-14F3-094B-86CF-AF702AE0B04D}">
      <dsp:nvSpPr>
        <dsp:cNvPr id="0" name=""/>
        <dsp:cNvSpPr/>
      </dsp:nvSpPr>
      <dsp:spPr>
        <a:xfrm>
          <a:off x="0" y="1118516"/>
          <a:ext cx="6372899" cy="984554"/>
        </a:xfrm>
        <a:prstGeom prst="round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Character ✑ Datified actions</a:t>
          </a:r>
        </a:p>
      </dsp:txBody>
      <dsp:txXfrm>
        <a:off x="48062" y="1166578"/>
        <a:ext cx="6276775" cy="888430"/>
      </dsp:txXfrm>
    </dsp:sp>
    <dsp:sp modelId="{4D97927D-E69D-2940-8C9F-B0C33FE421E5}">
      <dsp:nvSpPr>
        <dsp:cNvPr id="0" name=""/>
        <dsp:cNvSpPr/>
      </dsp:nvSpPr>
      <dsp:spPr>
        <a:xfrm>
          <a:off x="0" y="2172191"/>
          <a:ext cx="6372899" cy="984554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Presumptions ✑ assessment</a:t>
          </a:r>
        </a:p>
      </dsp:txBody>
      <dsp:txXfrm>
        <a:off x="48062" y="2220253"/>
        <a:ext cx="6276775" cy="888430"/>
      </dsp:txXfrm>
    </dsp:sp>
    <dsp:sp modelId="{2F8D6D9C-D532-2D49-A592-884C6BF10033}">
      <dsp:nvSpPr>
        <dsp:cNvPr id="0" name=""/>
        <dsp:cNvSpPr/>
      </dsp:nvSpPr>
      <dsp:spPr>
        <a:xfrm>
          <a:off x="0" y="3225866"/>
          <a:ext cx="6372899" cy="984554"/>
        </a:xfrm>
        <a:prstGeom prst="round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Unitary cultural expectations ✑ Fractured rule compliance</a:t>
          </a:r>
        </a:p>
      </dsp:txBody>
      <dsp:txXfrm>
        <a:off x="48062" y="3273928"/>
        <a:ext cx="6276775" cy="888430"/>
      </dsp:txXfrm>
    </dsp:sp>
    <dsp:sp modelId="{CF190CA1-26A4-B148-B877-9A57C3EE3ACB}">
      <dsp:nvSpPr>
        <dsp:cNvPr id="0" name=""/>
        <dsp:cNvSpPr/>
      </dsp:nvSpPr>
      <dsp:spPr>
        <a:xfrm>
          <a:off x="0" y="4279541"/>
          <a:ext cx="6372899" cy="984554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Internal ✑ External and Networked</a:t>
          </a:r>
        </a:p>
      </dsp:txBody>
      <dsp:txXfrm>
        <a:off x="48062" y="4327603"/>
        <a:ext cx="6276775" cy="888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739B7-7634-C047-BCE4-4C3C035201E8}">
      <dsp:nvSpPr>
        <dsp:cNvPr id="0" name=""/>
        <dsp:cNvSpPr/>
      </dsp:nvSpPr>
      <dsp:spPr>
        <a:xfrm>
          <a:off x="0" y="854"/>
          <a:ext cx="6784259" cy="10747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(6) Digitalized datafication can be made most efficient by </a:t>
          </a:r>
          <a:r>
            <a:rPr lang="en-US" sz="1800" b="1" i="1" kern="1200" dirty="0"/>
            <a:t>detaching its processes and analytics</a:t>
          </a:r>
          <a:r>
            <a:rPr lang="en-US" sz="1800" kern="1200" dirty="0"/>
            <a:t> from data sources and the object of compliance. </a:t>
          </a:r>
        </a:p>
      </dsp:txBody>
      <dsp:txXfrm>
        <a:off x="52464" y="53318"/>
        <a:ext cx="6679331" cy="969809"/>
      </dsp:txXfrm>
    </dsp:sp>
    <dsp:sp modelId="{9FB8880F-CAC0-BB4E-B034-C3CB77201D52}">
      <dsp:nvSpPr>
        <dsp:cNvPr id="0" name=""/>
        <dsp:cNvSpPr/>
      </dsp:nvSpPr>
      <dsp:spPr>
        <a:xfrm>
          <a:off x="0" y="1087896"/>
          <a:ext cx="6784259" cy="1074737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(7) Multiple consumers and producers of data and analytics create </a:t>
          </a:r>
          <a:r>
            <a:rPr lang="en-US" sz="1600" b="1" i="1" kern="1200" dirty="0"/>
            <a:t>an ecology of accountability, compliance and </a:t>
          </a:r>
          <a:r>
            <a:rPr lang="en-US" sz="1600" b="1" i="1" kern="1200" dirty="0" err="1"/>
            <a:t>datafied</a:t>
          </a:r>
          <a:r>
            <a:rPr lang="en-US" sz="1600" b="1" i="1" kern="1200" dirty="0"/>
            <a:t> analytics </a:t>
          </a:r>
          <a:r>
            <a:rPr lang="en-US" sz="1600" kern="1200" dirty="0"/>
            <a:t>that can no longer be efficiently maintained by single actor/ producer- consumers. </a:t>
          </a:r>
        </a:p>
      </dsp:txBody>
      <dsp:txXfrm>
        <a:off x="52464" y="1140360"/>
        <a:ext cx="6679331" cy="969809"/>
      </dsp:txXfrm>
    </dsp:sp>
    <dsp:sp modelId="{62C94D98-08B1-2041-9A38-A0D1EEAB31A9}">
      <dsp:nvSpPr>
        <dsp:cNvPr id="0" name=""/>
        <dsp:cNvSpPr/>
      </dsp:nvSpPr>
      <dsp:spPr>
        <a:xfrm>
          <a:off x="0" y="2174939"/>
          <a:ext cx="6784259" cy="1074737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</a:t>
          </a:r>
          <a:r>
            <a:rPr lang="en-US" sz="1800" kern="1200" dirty="0"/>
            <a:t>8) That ecology </a:t>
          </a:r>
          <a:r>
            <a:rPr lang="en-US" sz="1800" b="1" i="1" kern="1200" dirty="0"/>
            <a:t>is driven in part through markets for assessment standards and capacity for data harvesting and analytics</a:t>
          </a:r>
          <a:r>
            <a:rPr lang="en-US" sz="1800" kern="1200" dirty="0"/>
            <a:t> and the proliferation of sometimes functionally differentiated markers for trust. </a:t>
          </a:r>
        </a:p>
      </dsp:txBody>
      <dsp:txXfrm>
        <a:off x="52464" y="2227403"/>
        <a:ext cx="6679331" cy="969809"/>
      </dsp:txXfrm>
    </dsp:sp>
    <dsp:sp modelId="{5EEC3551-6DD9-B349-833B-2DCCB6137BB5}">
      <dsp:nvSpPr>
        <dsp:cNvPr id="0" name=""/>
        <dsp:cNvSpPr/>
      </dsp:nvSpPr>
      <dsp:spPr>
        <a:xfrm>
          <a:off x="0" y="3261981"/>
          <a:ext cx="6784259" cy="1074737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(9) Where can all of this activity be housed within and outside of the enterprise? </a:t>
          </a:r>
          <a:r>
            <a:rPr lang="en-US" sz="1800" b="1" i="1" kern="1200" dirty="0"/>
            <a:t>Platforms serve as a potentially powerful end product structure of this trajectory</a:t>
          </a:r>
          <a:r>
            <a:rPr lang="en-US" sz="1800" kern="1200" dirty="0"/>
            <a:t>. </a:t>
          </a:r>
        </a:p>
      </dsp:txBody>
      <dsp:txXfrm>
        <a:off x="52464" y="3314445"/>
        <a:ext cx="6679331" cy="969809"/>
      </dsp:txXfrm>
    </dsp:sp>
    <dsp:sp modelId="{434EB93C-A8CA-1749-926D-3F8AA7EB41D0}">
      <dsp:nvSpPr>
        <dsp:cNvPr id="0" name=""/>
        <dsp:cNvSpPr/>
      </dsp:nvSpPr>
      <dsp:spPr>
        <a:xfrm>
          <a:off x="0" y="4349023"/>
          <a:ext cx="6784259" cy="107473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(10) Platforms permit a </a:t>
          </a:r>
          <a:r>
            <a:rPr lang="en-US" sz="1600" b="1" i="1" kern="1200" dirty="0"/>
            <a:t>rational detachment of the process of trust from the enterprises for which trust is generated</a:t>
          </a:r>
          <a:r>
            <a:rPr lang="en-US" sz="1600" kern="1200" dirty="0"/>
            <a:t>; platforms provide a space within which the ecologies of trust may operate by detaching data from its generators, and assessment from the control by those who seek trust. </a:t>
          </a:r>
        </a:p>
      </dsp:txBody>
      <dsp:txXfrm>
        <a:off x="52464" y="4401487"/>
        <a:ext cx="6679331" cy="969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555F7-F5D0-4148-9CFD-865A326E9343}">
      <dsp:nvSpPr>
        <dsp:cNvPr id="0" name=""/>
        <dsp:cNvSpPr/>
      </dsp:nvSpPr>
      <dsp:spPr>
        <a:xfrm>
          <a:off x="0" y="130927"/>
          <a:ext cx="6263640" cy="148473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(11</a:t>
          </a:r>
          <a:r>
            <a:rPr lang="en-US" sz="1600" b="1" kern="1200" dirty="0"/>
            <a:t>) Through platforms, </a:t>
          </a:r>
          <a:r>
            <a:rPr lang="en-US" sz="1600" b="1" i="1" kern="1200" dirty="0">
              <a:solidFill>
                <a:srgbClr val="FFFF00"/>
              </a:solidFill>
            </a:rPr>
            <a:t>trust as a commodity </a:t>
          </a:r>
          <a:r>
            <a:rPr lang="en-US" sz="1600" b="1" kern="1200" dirty="0"/>
            <a:t>that can be packaged and repacked for consumption in markets for trust the consumers of which are as varied as the standards used to produce it. </a:t>
          </a:r>
        </a:p>
      </dsp:txBody>
      <dsp:txXfrm>
        <a:off x="72479" y="203406"/>
        <a:ext cx="6118682" cy="1339772"/>
      </dsp:txXfrm>
    </dsp:sp>
    <dsp:sp modelId="{3AC2774C-64CB-C840-9944-F254CD8A0ABF}">
      <dsp:nvSpPr>
        <dsp:cNvPr id="0" name=""/>
        <dsp:cNvSpPr/>
      </dsp:nvSpPr>
      <dsp:spPr>
        <a:xfrm>
          <a:off x="0" y="1661737"/>
          <a:ext cx="6263640" cy="148473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(12) These trust platforms </a:t>
          </a:r>
          <a:r>
            <a:rPr lang="en-US" sz="1600" b="1" i="1" kern="1200" dirty="0">
              <a:solidFill>
                <a:srgbClr val="FFFF00"/>
              </a:solidFill>
            </a:rPr>
            <a:t>serve as markets for data and analytics and their supporting normative bases</a:t>
          </a:r>
          <a:r>
            <a:rPr lang="en-US" sz="1600" b="1" kern="1200" dirty="0"/>
            <a:t>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	--</a:t>
          </a:r>
          <a:r>
            <a:rPr lang="en-US" sz="1600" b="1" kern="1200" dirty="0" err="1"/>
            <a:t>Ppermit</a:t>
          </a:r>
          <a:r>
            <a:rPr lang="en-US" sz="1600" b="1" kern="1200" dirty="0"/>
            <a:t>  the application of multiple regulatory or standards systems against which governance behaviors and accountability  measures can be evaluated. </a:t>
          </a:r>
        </a:p>
      </dsp:txBody>
      <dsp:txXfrm>
        <a:off x="72479" y="1734216"/>
        <a:ext cx="6118682" cy="1339772"/>
      </dsp:txXfrm>
    </dsp:sp>
    <dsp:sp modelId="{95994D95-06CF-4946-A5B5-4D13775A4330}">
      <dsp:nvSpPr>
        <dsp:cNvPr id="0" name=""/>
        <dsp:cNvSpPr/>
      </dsp:nvSpPr>
      <dsp:spPr>
        <a:xfrm>
          <a:off x="0" y="3192548"/>
          <a:ext cx="6263640" cy="1484730"/>
        </a:xfrm>
        <a:prstGeom prst="roundRect">
          <a:avLst/>
        </a:prstGeom>
        <a:solidFill>
          <a:srgbClr val="0071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(13) Trust platforms serve </a:t>
          </a:r>
          <a:r>
            <a:rPr lang="en-US" sz="1600" b="1" i="1" kern="1200" dirty="0">
              <a:solidFill>
                <a:srgbClr val="FFFF00"/>
              </a:solidFill>
            </a:rPr>
            <a:t>to rationalize the space where polycentric standards and regulatory mechanisms can interact </a:t>
          </a:r>
          <a:r>
            <a:rPr lang="en-US" sz="1600" b="1" kern="1200" dirty="0"/>
            <a:t>with the multiple communities that produce and consume  the platform content. </a:t>
          </a:r>
        </a:p>
      </dsp:txBody>
      <dsp:txXfrm>
        <a:off x="72479" y="3265027"/>
        <a:ext cx="6118682" cy="1339772"/>
      </dsp:txXfrm>
    </dsp:sp>
    <dsp:sp modelId="{66FBA508-A78C-7E4F-B77D-ECAB32EE8066}">
      <dsp:nvSpPr>
        <dsp:cNvPr id="0" name=""/>
        <dsp:cNvSpPr/>
      </dsp:nvSpPr>
      <dsp:spPr>
        <a:xfrm>
          <a:off x="0" y="4723358"/>
          <a:ext cx="6263640" cy="1484730"/>
        </a:xfrm>
        <a:prstGeom prst="roundRect">
          <a:avLst/>
        </a:prstGeom>
        <a:solidFill>
          <a:srgbClr val="670B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(14)  The resulting ecologies of corporate governance then produce </a:t>
          </a:r>
          <a:r>
            <a:rPr lang="en-US" sz="1600" b="1" i="1" kern="1200" dirty="0">
              <a:solidFill>
                <a:srgbClr val="FFFF00"/>
              </a:solidFill>
            </a:rPr>
            <a:t>interlinking of communities of users and consumer</a:t>
          </a:r>
          <a:r>
            <a:rPr lang="en-US" sz="1600" b="1" kern="1200" dirty="0"/>
            <a:t>s (boards, officers, stakeholders, public and private regulators) that in the aggregate transform trust into a product of these processes that then itself can be assessed by its ability to manage risk.</a:t>
          </a:r>
        </a:p>
      </dsp:txBody>
      <dsp:txXfrm>
        <a:off x="72479" y="4795837"/>
        <a:ext cx="6118682" cy="1339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ABF17-9652-414A-B6C5-95304133295C}">
      <dsp:nvSpPr>
        <dsp:cNvPr id="0" name=""/>
        <dsp:cNvSpPr/>
      </dsp:nvSpPr>
      <dsp:spPr>
        <a:xfrm>
          <a:off x="0" y="1659"/>
          <a:ext cx="6296297" cy="9761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Trust in enterprises, then, become a function of trust in trust accountability systems. </a:t>
          </a:r>
          <a:endParaRPr lang="en-US" sz="1800" b="1" kern="1200" dirty="0"/>
        </a:p>
      </dsp:txBody>
      <dsp:txXfrm>
        <a:off x="47654" y="49313"/>
        <a:ext cx="6200989" cy="880889"/>
      </dsp:txXfrm>
    </dsp:sp>
    <dsp:sp modelId="{0867AB91-9EE1-9C47-A5A3-9C83244A5F4C}">
      <dsp:nvSpPr>
        <dsp:cNvPr id="0" name=""/>
        <dsp:cNvSpPr/>
      </dsp:nvSpPr>
      <dsp:spPr>
        <a:xfrm>
          <a:off x="0" y="991863"/>
          <a:ext cx="6296297" cy="976197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What had started as an enterprise of character closely aligning individuals to their positions, became the enterprise of measuring performance and of holding performers to account. </a:t>
          </a:r>
          <a:endParaRPr lang="en-US" sz="1600" b="1" kern="1200" dirty="0"/>
        </a:p>
      </dsp:txBody>
      <dsp:txXfrm>
        <a:off x="47654" y="1039517"/>
        <a:ext cx="6200989" cy="880889"/>
      </dsp:txXfrm>
    </dsp:sp>
    <dsp:sp modelId="{0D49BA3A-619D-8C44-A9E8-AF7776B3E932}">
      <dsp:nvSpPr>
        <dsp:cNvPr id="0" name=""/>
        <dsp:cNvSpPr/>
      </dsp:nvSpPr>
      <dsp:spPr>
        <a:xfrm>
          <a:off x="0" y="1982067"/>
          <a:ext cx="6296297" cy="976197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What had been a moral presumption became a quantifiable aggregate of judgment grounded in measurement and assessed against values (and thus assessed also valued). </a:t>
          </a:r>
          <a:endParaRPr lang="en-US" sz="1800" kern="1200" dirty="0"/>
        </a:p>
      </dsp:txBody>
      <dsp:txXfrm>
        <a:off x="47654" y="2029721"/>
        <a:ext cx="6200989" cy="880889"/>
      </dsp:txXfrm>
    </dsp:sp>
    <dsp:sp modelId="{61A297D7-57A7-1F4B-8964-098118F4E147}">
      <dsp:nvSpPr>
        <dsp:cNvPr id="0" name=""/>
        <dsp:cNvSpPr/>
      </dsp:nvSpPr>
      <dsp:spPr>
        <a:xfrm>
          <a:off x="0" y="2972270"/>
          <a:ext cx="6296297" cy="976197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Trust is no longer something generated from within but assessed from outside</a:t>
          </a:r>
          <a:r>
            <a:rPr lang="en-GB" sz="500" kern="1200" dirty="0"/>
            <a:t>. </a:t>
          </a:r>
          <a:endParaRPr lang="en-US" sz="500" kern="1200" dirty="0"/>
        </a:p>
      </dsp:txBody>
      <dsp:txXfrm>
        <a:off x="47654" y="3019924"/>
        <a:ext cx="6200989" cy="880889"/>
      </dsp:txXfrm>
    </dsp:sp>
    <dsp:sp modelId="{BCF7F0D5-C141-1446-B4FE-3C2708212D89}">
      <dsp:nvSpPr>
        <dsp:cNvPr id="0" name=""/>
        <dsp:cNvSpPr/>
      </dsp:nvSpPr>
      <dsp:spPr>
        <a:xfrm>
          <a:off x="0" y="3962474"/>
          <a:ext cx="6296297" cy="976197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That assessment varies among assessing communities with different values and different functionally differentiated objectives</a:t>
          </a:r>
          <a:r>
            <a:rPr lang="en-GB" sz="500" b="1" kern="1200" dirty="0"/>
            <a:t>.</a:t>
          </a:r>
          <a:endParaRPr lang="en-US" sz="500" b="1" kern="1200" dirty="0"/>
        </a:p>
      </dsp:txBody>
      <dsp:txXfrm>
        <a:off x="47654" y="4010128"/>
        <a:ext cx="6200989" cy="880889"/>
      </dsp:txXfrm>
    </dsp:sp>
    <dsp:sp modelId="{616E7859-B69F-E14E-82F1-D856C1F89ED1}">
      <dsp:nvSpPr>
        <dsp:cNvPr id="0" name=""/>
        <dsp:cNvSpPr/>
      </dsp:nvSpPr>
      <dsp:spPr>
        <a:xfrm>
          <a:off x="0" y="4954337"/>
          <a:ext cx="6296297" cy="97619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It is around this that Trust Platforms will drive trust as commodity, mechanics, and normative framework</a:t>
          </a:r>
          <a:endParaRPr lang="en-US" sz="1800" b="1" kern="1200" dirty="0"/>
        </a:p>
      </dsp:txBody>
      <dsp:txXfrm>
        <a:off x="47654" y="5001991"/>
        <a:ext cx="6200989" cy="880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69D74-12C7-7D4B-B42A-7D6750923112}" type="datetimeFigureOut">
              <a:rPr lang="en-US" smtClean="0"/>
              <a:t>8/31/21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F5E2B-B829-5D47-8255-12CBC72C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3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F5E2B-B829-5D47-8255-12CBC72C96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6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CEA98-F11B-0545-B526-80503A6BA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1885F-B12E-C540-806E-7E2B64132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9FC4-78A3-5143-BDBA-1422EAF8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56D-7D1E-9B48-81BA-D23B3D538AA3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88B0-E894-1042-8AA7-6950383D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7EB9B-95F0-4B44-BA66-C2BEE0F4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EBFA-EF60-5D40-B967-F018B714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1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D73F-4A6E-EA4B-9203-25E5D2EA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4E8D7-B5E2-1C4A-943F-914CCD4B5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FD34B-CEFF-5B4A-BB19-2A6E1567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56D-7D1E-9B48-81BA-D23B3D538AA3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39460-9A35-A64E-A19E-9DB47F02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6DF13-AE95-DD44-8A12-551C7BE3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EBFA-EF60-5D40-B967-F018B714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1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68DBDD-68E7-604F-9F76-AAEF91882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DAF1E-00A8-B947-A0E7-1B897B264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B2918-2291-2340-9956-1551FC30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56D-7D1E-9B48-81BA-D23B3D538AA3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2E462-277D-2B48-8C87-D1914B68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5F42-E7CF-3C45-BBE4-52FB35FA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EBFA-EF60-5D40-B967-F018B714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7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F446-9438-8C4F-8656-80DF4476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65DC-925E-D443-A8EA-0A32AABC6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56A45-442E-5541-8474-6E71FB6B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56D-7D1E-9B48-81BA-D23B3D538AA3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C13B2-C913-9547-9219-39FACD2C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13B3-AAE6-3840-B4E7-9AD18937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EBFA-EF60-5D40-B967-F018B714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4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12A1-1806-BD44-B908-2138D675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6BC0-0EED-7B44-8052-A80CE5A75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A6DD7-BBFF-324C-B203-E0F6ADEA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56D-7D1E-9B48-81BA-D23B3D538AA3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806D-E14D-DF47-9908-808827B7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CB3E4-C4C8-6344-94D1-73548A84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EBFA-EF60-5D40-B967-F018B714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3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69A4-D9A7-1E46-B143-EA76D82B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30A76-2174-D344-BC31-01EFF4B3C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456D6-A6D6-3F42-AEBF-1C9D6386C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A408E-3894-994A-8936-15188FC7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56D-7D1E-9B48-81BA-D23B3D538AA3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F5B14-866E-7F49-8766-501946BA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4F856-FC12-E041-B083-12C7622E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EBFA-EF60-5D40-B967-F018B714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5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E112-16A9-9545-A4BA-D086E6F2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23702-555B-2D48-8D0C-E00484889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75C3B-CED1-3546-9DA2-10B3D9EF4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1F353-2BB7-B84E-8092-365214F29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5A5121-5A58-8B4E-8E8F-22A6F55AD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068280-332F-3645-A779-8D939D7A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56D-7D1E-9B48-81BA-D23B3D538AA3}" type="datetimeFigureOut">
              <a:rPr lang="en-US" smtClean="0"/>
              <a:t>8/31/21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9A455-2F7C-094A-AA8C-CEECFE65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58AAA3-5EF5-D743-8177-03462BC6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EBFA-EF60-5D40-B967-F018B714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1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D4D4-AE37-AD42-95CC-951433192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5C01F-ADD3-F44D-A446-3F52A1311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56D-7D1E-9B48-81BA-D23B3D538AA3}" type="datetimeFigureOut">
              <a:rPr lang="en-US" smtClean="0"/>
              <a:t>8/31/21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59BA6-1DDC-984D-85DB-1ACCBF28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52BA-6C7E-574A-8C42-61557557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EBFA-EF60-5D40-B967-F018B714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08C76F-1459-8D45-BB6B-D7963F65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56D-7D1E-9B48-81BA-D23B3D538AA3}" type="datetimeFigureOut">
              <a:rPr lang="en-US" smtClean="0"/>
              <a:t>8/31/21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4927C-1777-9742-9718-2F7DC535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CF0D8-920F-5A4C-B9F0-565E012D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EBFA-EF60-5D40-B967-F018B714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2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2A23-8E3A-E744-B347-F9998AE4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F9F3-2528-5A48-957D-DAE1E61C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88E60-98DC-D548-9466-BD93C48E5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D5736-B3E0-244C-9772-AD19D8A8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56D-7D1E-9B48-81BA-D23B3D538AA3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183A3-64B7-A14D-BFEF-20242766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A2C80-6013-794D-AB89-DB5C5294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EBFA-EF60-5D40-B967-F018B714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D0A7-91FB-614A-9347-84462734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1E674-74D8-B849-A40E-8B2E12667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7215E-457A-CF43-ADE4-F3CF4C0EC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0B2E4-9CE1-604F-A116-922B7352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56D-7D1E-9B48-81BA-D23B3D538AA3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4B617-BF19-6B44-98D5-48F930DF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F8DA7-CA7E-3C45-91EA-E7D3DA49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EBFA-EF60-5D40-B967-F018B714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49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B7917D-59D9-A546-B35F-93E411EF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84E5-CAE3-A14B-84B1-E7E3AC2E5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17E18-0BDE-5B46-B161-68E19C362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A56D-7D1E-9B48-81BA-D23B3D538AA3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6E242-F0C7-DA4F-9308-9A985B9AB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AD1F4-E7E9-E14A-A138-51E4DA8CA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9EBFA-EF60-5D40-B967-F018B714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8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389542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6CD7-AA4F-5E41-B9A5-F94843707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4" y="0"/>
            <a:ext cx="10005848" cy="240637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4400" dirty="0"/>
              <a:t>Trust Platforms: </a:t>
            </a:r>
            <a:br>
              <a:rPr lang="en-GB" sz="4400" dirty="0"/>
            </a:br>
            <a:r>
              <a:rPr lang="en-GB" sz="4400" dirty="0"/>
              <a:t>The Digitalization of Corporate Governance and the Transformation of Trust in Polycentric Space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928D6-0676-5840-AA10-F9EA600EB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07" y="2406376"/>
            <a:ext cx="6096000" cy="778257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GB" i="1" dirty="0"/>
              <a:t>Larry Catá Backer, Pennsylvania State University</a:t>
            </a:r>
          </a:p>
          <a:p>
            <a:r>
              <a:rPr lang="en-US"/>
              <a:t>Presented 31 </a:t>
            </a:r>
            <a:r>
              <a:rPr lang="en-US" dirty="0"/>
              <a:t>August 2021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2089A-F4E0-884D-AF4B-709EBE66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9" y="0"/>
            <a:ext cx="2588172" cy="1033190"/>
          </a:xfrm>
          <a:solidFill>
            <a:srgbClr val="E90DFF"/>
          </a:solidFill>
        </p:spPr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6D76-FAEF-4747-BF86-72E6371D1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4581" y="6135142"/>
            <a:ext cx="6536608" cy="722858"/>
          </a:xfrm>
          <a:solidFill>
            <a:srgbClr val="E90DFF"/>
          </a:solidFill>
        </p:spPr>
        <p:txBody>
          <a:bodyPr>
            <a:normAutofit/>
          </a:bodyPr>
          <a:lstStyle/>
          <a:p>
            <a:r>
              <a:rPr lang="en-US" sz="1800" dirty="0"/>
              <a:t>Discussion Draft may be accessed: </a:t>
            </a:r>
            <a:r>
              <a:rPr lang="en-US" sz="1800" dirty="0">
                <a:hlinkClick r:id="rId3"/>
              </a:rPr>
              <a:t>https://papers.ssrn.com/sol3/papers.cfm?abstract_id=3895425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F5122-7A5C-1246-B378-0BA33DA5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Trust and its Discursive Skeleton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25F4A-B15C-2C4C-9A8D-8273CCFA7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872899"/>
            <a:ext cx="4578869" cy="3803902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sz="2200" b="1" i="1" dirty="0">
                <a:solidFill>
                  <a:srgbClr val="C00000"/>
                </a:solidFill>
              </a:rPr>
              <a:t>Trust</a:t>
            </a:r>
            <a:r>
              <a:rPr lang="en-US" sz="2200" i="1" dirty="0"/>
              <a:t> </a:t>
            </a:r>
            <a:r>
              <a:rPr lang="en-US" sz="2200" dirty="0"/>
              <a:t>as a Relational concept</a:t>
            </a:r>
          </a:p>
          <a:p>
            <a:pPr lvl="1"/>
            <a:r>
              <a:rPr lang="en-US" sz="1800" dirty="0"/>
              <a:t>Reliance by the person or institution extending trust (</a:t>
            </a:r>
            <a:r>
              <a:rPr lang="en-US" sz="1800" b="1" i="1" dirty="0">
                <a:solidFill>
                  <a:srgbClr val="C00000"/>
                </a:solidFill>
              </a:rPr>
              <a:t>faith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Fidelity of the object of trust  to principles and expectations (</a:t>
            </a:r>
            <a:r>
              <a:rPr lang="en-US" sz="1800" b="1" i="1" dirty="0">
                <a:solidFill>
                  <a:srgbClr val="C00000"/>
                </a:solidFill>
              </a:rPr>
              <a:t>worthiness</a:t>
            </a:r>
            <a:r>
              <a:rPr lang="en-US" sz="1800" dirty="0"/>
              <a:t>)</a:t>
            </a:r>
          </a:p>
          <a:p>
            <a:r>
              <a:rPr lang="en-US" sz="2200" b="1" i="1" dirty="0">
                <a:solidFill>
                  <a:srgbClr val="C00000"/>
                </a:solidFill>
              </a:rPr>
              <a:t>Signaling Trust </a:t>
            </a:r>
            <a:r>
              <a:rPr lang="en-US" sz="2200" dirty="0"/>
              <a:t>as a Relational Concept</a:t>
            </a:r>
          </a:p>
          <a:p>
            <a:pPr lvl="1"/>
            <a:r>
              <a:rPr lang="en-US" sz="1800" dirty="0"/>
              <a:t>To be worthy of trust requires performance of acts of fidelity to legitimating values</a:t>
            </a:r>
          </a:p>
          <a:p>
            <a:pPr lvl="1"/>
            <a:r>
              <a:rPr lang="en-US" sz="1800" dirty="0"/>
              <a:t>Veracity, integrity, conformity to normative expectations or other authenticating virtues</a:t>
            </a:r>
          </a:p>
          <a:p>
            <a:pPr lvl="1"/>
            <a:r>
              <a:rPr lang="en-US" sz="1800" dirty="0"/>
              <a:t>Mutual embrace of shared values and signaling that those values would govern the actions of  givers and receivers of trust</a:t>
            </a:r>
          </a:p>
          <a:p>
            <a:r>
              <a:rPr lang="en-US" sz="2200" b="1" i="1" dirty="0">
                <a:solidFill>
                  <a:srgbClr val="C00000"/>
                </a:solidFill>
              </a:rPr>
              <a:t>Performance</a:t>
            </a:r>
            <a:r>
              <a:rPr lang="en-US" sz="2200" dirty="0"/>
              <a:t> of Trust and Signaling</a:t>
            </a:r>
          </a:p>
          <a:p>
            <a:pPr lvl="1"/>
            <a:r>
              <a:rPr lang="en-US" sz="1800" dirty="0"/>
              <a:t>Half century of transformation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</p:txBody>
      </p:sp>
      <p:pic>
        <p:nvPicPr>
          <p:cNvPr id="7" name="Content Placeholder 6" descr="A large ship in the water&#10;&#10;Description automatically generated with low confidence">
            <a:extLst>
              <a:ext uri="{FF2B5EF4-FFF2-40B4-BE49-F238E27FC236}">
                <a16:creationId xmlns:a16="http://schemas.microsoft.com/office/drawing/2014/main" id="{65410BD8-CC83-8C41-A807-C4F7CD390D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952" r="198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15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95F99-1378-1F44-B6AB-FF9332C7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" y="0"/>
            <a:ext cx="12156989" cy="10557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Problem: </a:t>
            </a:r>
            <a:br>
              <a:rPr lang="en-US" dirty="0"/>
            </a:br>
            <a:r>
              <a:rPr lang="en-US" dirty="0"/>
              <a:t>The Transformation of Trust in the Age of the Digital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6585AE2-0FBC-FE40-8C6F-8B815C60242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9914206"/>
              </p:ext>
            </p:extLst>
          </p:nvPr>
        </p:nvGraphicFramePr>
        <p:xfrm>
          <a:off x="40257" y="1380781"/>
          <a:ext cx="6372899" cy="532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BF4530-33F9-F443-837C-E7C68D67CC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590184" y="1350863"/>
            <a:ext cx="5601816" cy="5507137"/>
          </a:xfrm>
        </p:spPr>
      </p:pic>
    </p:spTree>
    <p:extLst>
      <p:ext uri="{BB962C8B-B14F-4D97-AF65-F5344CB8AC3E}">
        <p14:creationId xmlns:p14="http://schemas.microsoft.com/office/powerpoint/2010/main" val="360361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B388-BD74-B644-997B-438FBDCF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Thesis</a:t>
            </a:r>
          </a:p>
        </p:txBody>
      </p:sp>
      <p:pic>
        <p:nvPicPr>
          <p:cNvPr id="8" name="Content Placeholder 7" descr="A pair of shoes&#10;&#10;Description automatically generated with low confidence">
            <a:extLst>
              <a:ext uri="{FF2B5EF4-FFF2-40B4-BE49-F238E27FC236}">
                <a16:creationId xmlns:a16="http://schemas.microsoft.com/office/drawing/2014/main" id="{AC46AE9B-C0A4-7B45-8150-63CBC69564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5569" b="1263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DADF6-8453-A549-9379-C6458F2AD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0909" y="3752850"/>
            <a:ext cx="8853358" cy="31051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The shift from trust in persons or institutions to trust in assessment has been facilitated by accountability technologies and digitalization</a:t>
            </a:r>
          </a:p>
          <a:p>
            <a:r>
              <a:rPr lang="en-US" sz="1800" dirty="0"/>
              <a:t>Digitalization has inverted the traditional relationship between the  trust and its objects, </a:t>
            </a:r>
          </a:p>
          <a:p>
            <a:r>
              <a:rPr lang="en-US" sz="1800" dirty="0"/>
              <a:t>Trust is becoming a function of trust in the mechanics by which trust is measured;</a:t>
            </a:r>
          </a:p>
          <a:p>
            <a:r>
              <a:rPr lang="en-US" sz="1800" dirty="0"/>
              <a:t>Compliance and accountability has fractured both the mechanics and the standards used to gauge and measure trust</a:t>
            </a:r>
          </a:p>
          <a:p>
            <a:r>
              <a:rPr lang="en-US" sz="1800" dirty="0"/>
              <a:t>Platforms become the mechanisms by which this ecology of trust and trust producing, and trust consuming communities may be interlinked.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075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 on document with pen">
            <a:extLst>
              <a:ext uri="{FF2B5EF4-FFF2-40B4-BE49-F238E27FC236}">
                <a16:creationId xmlns:a16="http://schemas.microsoft.com/office/drawing/2014/main" id="{3CC18271-4785-4677-8B84-B80853BB2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510" b="1422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CFDCE0-86F6-6343-B363-70BB0191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2035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Fourteen Propositions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51D66-E4F5-3E44-8EDF-8F93A8FF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022" y="1569308"/>
            <a:ext cx="7203989" cy="517748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(1) The premises on which trust is manifested have drifted from a qualitative character-based presumption to one based on principle that </a:t>
            </a:r>
            <a:r>
              <a:rPr lang="en-US" sz="2000" b="1" i="1" dirty="0">
                <a:solidFill>
                  <a:srgbClr val="C00000"/>
                </a:solidFill>
              </a:rPr>
              <a:t>trust must be evidenced </a:t>
            </a:r>
            <a:r>
              <a:rPr lang="en-US" sz="2000" dirty="0"/>
              <a:t>before it may be deduced. </a:t>
            </a:r>
          </a:p>
          <a:p>
            <a:pPr lvl="1"/>
            <a:r>
              <a:rPr lang="en-US" sz="1600" dirty="0"/>
              <a:t>From the principles of </a:t>
            </a:r>
            <a:r>
              <a:rPr lang="en-US" sz="1600" i="1" dirty="0"/>
              <a:t>Graham v</a:t>
            </a:r>
            <a:r>
              <a:rPr lang="en-US" sz="1600" dirty="0"/>
              <a:t>. </a:t>
            </a:r>
            <a:r>
              <a:rPr lang="en-US" sz="1600" i="1" dirty="0"/>
              <a:t>Allis Chalmers </a:t>
            </a:r>
            <a:r>
              <a:rPr lang="en-US" sz="1600" dirty="0"/>
              <a:t>to that of </a:t>
            </a:r>
            <a:r>
              <a:rPr lang="en-US" sz="1600" i="1" dirty="0"/>
              <a:t>Stone v. Ritter </a:t>
            </a:r>
            <a:r>
              <a:rPr lang="en-US" sz="1600" dirty="0"/>
              <a:t>in the context of Delaware fiduciary duty law</a:t>
            </a:r>
          </a:p>
          <a:p>
            <a:r>
              <a:rPr lang="en-US" sz="2000" dirty="0"/>
              <a:t>(2) </a:t>
            </a:r>
            <a:r>
              <a:rPr lang="en-US" sz="2000" b="1" i="1" dirty="0">
                <a:solidFill>
                  <a:srgbClr val="C00000"/>
                </a:solidFill>
              </a:rPr>
              <a:t>Evidencing trust requires quantitative measures </a:t>
            </a:r>
            <a:r>
              <a:rPr lang="en-US" sz="2000" dirty="0"/>
              <a:t>and a structure for its production, assessment and consequences that aligns accountability and trustworthiness. </a:t>
            </a:r>
          </a:p>
          <a:p>
            <a:r>
              <a:rPr lang="en-US" sz="2000" dirty="0"/>
              <a:t>(3) </a:t>
            </a:r>
            <a:r>
              <a:rPr lang="en-US" sz="2000" b="1" i="1" dirty="0">
                <a:solidFill>
                  <a:srgbClr val="C00000"/>
                </a:solidFill>
              </a:rPr>
              <a:t>Datafication</a:t>
            </a:r>
            <a:r>
              <a:rPr lang="en-US" sz="2000" dirty="0"/>
              <a:t> is the necessary mechanics for the efficient harvesting and organization of measurable objects. </a:t>
            </a:r>
          </a:p>
          <a:p>
            <a:r>
              <a:rPr lang="en-US" sz="2000" dirty="0"/>
              <a:t>(4) </a:t>
            </a:r>
            <a:r>
              <a:rPr lang="en-US" sz="2000" b="1" dirty="0" err="1">
                <a:solidFill>
                  <a:srgbClr val="C00000"/>
                </a:solidFill>
              </a:rPr>
              <a:t>Datafied</a:t>
            </a:r>
            <a:r>
              <a:rPr lang="en-US" sz="2000" b="1" dirty="0">
                <a:solidFill>
                  <a:srgbClr val="C00000"/>
                </a:solidFill>
              </a:rPr>
              <a:t> quantitative measures requires “quality control” </a:t>
            </a:r>
            <a:r>
              <a:rPr lang="en-US" sz="2000" dirty="0"/>
              <a:t>(accountability). Compliance is a function of the need for objective external and verifiable accountability measured against an ideal; that it compliance serves as the conceptual vessel within which trust and accountability may be produced and utilized. </a:t>
            </a:r>
          </a:p>
          <a:p>
            <a:r>
              <a:rPr lang="en-US" sz="2000" dirty="0"/>
              <a:t>(5) Digitalization provides the context in which </a:t>
            </a:r>
            <a:r>
              <a:rPr lang="en-US" sz="2000" b="1" i="1" dirty="0">
                <a:solidFill>
                  <a:srgbClr val="C00000"/>
                </a:solidFill>
              </a:rPr>
              <a:t>compliance and quantification can be aligned</a:t>
            </a:r>
            <a:r>
              <a:rPr lang="en-US" sz="2000" dirty="0"/>
              <a:t>. </a:t>
            </a:r>
          </a:p>
          <a:p>
            <a:endParaRPr lang="en-US" sz="1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EBA70C16-8044-5B48-8431-DB4E5087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" y="-1"/>
            <a:ext cx="35594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0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9FB68D-1821-4E73-8089-0C91D0DDA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1232" b="63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0028F-A03B-F740-B551-F4A2DE53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481" y="247655"/>
            <a:ext cx="7718119" cy="118572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 Governance to Platforms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78AEDD-B2D7-41FB-9278-C587B511E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669920"/>
              </p:ext>
            </p:extLst>
          </p:nvPr>
        </p:nvGraphicFramePr>
        <p:xfrm>
          <a:off x="4050889" y="1433384"/>
          <a:ext cx="6784259" cy="542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picture containing sky, boat, outdoor, water&#10;&#10;Description automatically generated">
            <a:extLst>
              <a:ext uri="{FF2B5EF4-FFF2-40B4-BE49-F238E27FC236}">
                <a16:creationId xmlns:a16="http://schemas.microsoft.com/office/drawing/2014/main" id="{35901A6C-8713-1D4E-A90B-955EEFE893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"/>
            <a:ext cx="3608437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F42FA-8C53-FB41-ADCA-EDDCEE58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From Trust in Enterprises to Trust Platforms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5775B1-2B4C-4699-8248-D6E4158EE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882286"/>
              </p:ext>
            </p:extLst>
          </p:nvPr>
        </p:nvGraphicFramePr>
        <p:xfrm>
          <a:off x="5468389" y="395416"/>
          <a:ext cx="6263640" cy="633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007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F3A34-2C6D-4E43-A14F-74145A01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800" dirty="0"/>
              <a:t>Managing Anarchy/Avoiding Chaos: The Platform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07538-00CB-0D4A-97C1-A4B166B03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400"/>
              <a:t>Trustworthiness an exogenous enterprise</a:t>
            </a:r>
          </a:p>
          <a:p>
            <a:r>
              <a:rPr lang="en-US" sz="1400"/>
              <a:t>Plural norm producers</a:t>
            </a:r>
          </a:p>
          <a:p>
            <a:r>
              <a:rPr lang="en-US" sz="1400"/>
              <a:t>Plural methodologies of assessing trust/rating trustworthiness</a:t>
            </a:r>
          </a:p>
          <a:p>
            <a:r>
              <a:rPr lang="en-US" sz="1400"/>
              <a:t>Dynamic group of trust assessment consumers and producers</a:t>
            </a:r>
          </a:p>
          <a:p>
            <a:r>
              <a:rPr lang="en-US" sz="1400"/>
              <a:t>Highly contextual  and a function of relationship </a:t>
            </a:r>
          </a:p>
          <a:p>
            <a:r>
              <a:rPr lang="en-US" sz="1400"/>
              <a:t>Distinct platforms for communities of users</a:t>
            </a:r>
          </a:p>
          <a:p>
            <a:r>
              <a:rPr lang="en-US" sz="1400"/>
              <a:t>Inter-locking platforms where each serves as consumers and producers of data and analytics that  contributes to the production of trust objects (ratings, assessments, etc.)</a:t>
            </a:r>
          </a:p>
          <a:p>
            <a:endParaRPr lang="en-US" sz="1400"/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B807C1A-79E0-4D4B-95F2-EE945B0FF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076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96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A973-2B02-8E40-BF93-43CA8A09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1"/>
            <a:ext cx="5291663" cy="731520"/>
          </a:xfrm>
        </p:spPr>
        <p:txBody>
          <a:bodyPr anchor="b">
            <a:normAutofit/>
          </a:bodyPr>
          <a:lstStyle/>
          <a:p>
            <a:r>
              <a:rPr lang="en-US" sz="4000" dirty="0"/>
              <a:t>The Future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1FB57-9B61-4107-B341-1996F7D9B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05" r="13347" b="-2"/>
          <a:stretch/>
        </p:blipFill>
        <p:spPr>
          <a:xfrm>
            <a:off x="2" y="1587"/>
            <a:ext cx="566540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F50F73-00C8-412B-BF1D-58B320A4B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472647"/>
              </p:ext>
            </p:extLst>
          </p:nvPr>
        </p:nvGraphicFramePr>
        <p:xfrm>
          <a:off x="5786846" y="927463"/>
          <a:ext cx="6296297" cy="5930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D9ED4CE-2AAA-694D-9D61-ED9C0B4ACC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363"/>
            <a:ext cx="5665409" cy="68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83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982</Words>
  <Application>Microsoft Macintosh PowerPoint</Application>
  <PresentationFormat>Widescreen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Schoolbook</vt:lpstr>
      <vt:lpstr>Office Theme</vt:lpstr>
      <vt:lpstr>Trust Platforms:  The Digitalization of Corporate Governance and the Transformation of Trust in Polycentric Space</vt:lpstr>
      <vt:lpstr>Trust and its Discursive Skeleton</vt:lpstr>
      <vt:lpstr>Problem:  The Transformation of Trust in the Age of the Digital</vt:lpstr>
      <vt:lpstr>Thesis</vt:lpstr>
      <vt:lpstr>Fourteen Propositions</vt:lpstr>
      <vt:lpstr>From Governance to Platforms</vt:lpstr>
      <vt:lpstr>From Trust in Enterprises to Trust Platforms</vt:lpstr>
      <vt:lpstr>Managing Anarchy/Avoiding Chaos: The Platform</vt:lpstr>
      <vt:lpstr>The Future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Platforms:  The Digitalization of Corporate Governance and the Transformation of Trust in Polycentric Space</dc:title>
  <dc:creator>Backer, Larry Cata</dc:creator>
  <cp:lastModifiedBy>Backer, Larry Cata</cp:lastModifiedBy>
  <cp:revision>24</cp:revision>
  <dcterms:created xsi:type="dcterms:W3CDTF">2021-07-30T13:22:53Z</dcterms:created>
  <dcterms:modified xsi:type="dcterms:W3CDTF">2021-08-31T14:29:54Z</dcterms:modified>
</cp:coreProperties>
</file>