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61" r:id="rId4"/>
    <p:sldId id="263" r:id="rId5"/>
    <p:sldId id="259" r:id="rId6"/>
    <p:sldId id="262" r:id="rId7"/>
    <p:sldId id="260" r:id="rId8"/>
    <p:sldId id="269" r:id="rId9"/>
    <p:sldId id="264" r:id="rId10"/>
    <p:sldId id="265" r:id="rId11"/>
    <p:sldId id="266" r:id="rId12"/>
    <p:sldId id="271" r:id="rId13"/>
    <p:sldId id="272"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34EB4-DEB4-CE42-A200-9546CDCA575F}"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9C571539-3DBD-9B4C-BDB8-5BF2E37E33C8}">
      <dgm:prSet/>
      <dgm:spPr/>
      <dgm:t>
        <a:bodyPr/>
        <a:lstStyle/>
        <a:p>
          <a:r>
            <a:rPr lang="es-ES_tradnl" noProof="0" dirty="0"/>
            <a:t>Allá los chinos debaten sobre lo que deben hacer; nosotros respetamos sus ideas y sus puntos de vista, es otro país. Ellos están tratando de hacerse su traje a la medida, y nosotros estamos haciéndonos nuestro traje a nuestra medida (APLAUSOS) y defendemos ese derecho. ¿Qué derecho tiene el imperialismo a decirnos cómo tenemos que vestirnos nosotros y cómo debe ser el traje? Eso lo decidimos nosotros; pero tiene que ser un buen traje</a:t>
          </a:r>
          <a:r>
            <a:rPr lang="en-US" dirty="0"/>
            <a:t>. (Fidel Castro, Remarks delivered at the 5</a:t>
          </a:r>
          <a:r>
            <a:rPr lang="en-US" baseline="30000" dirty="0"/>
            <a:t>th</a:t>
          </a:r>
          <a:r>
            <a:rPr lang="en-US" dirty="0"/>
            <a:t> Congress)</a:t>
          </a:r>
        </a:p>
      </dgm:t>
    </dgm:pt>
    <dgm:pt modelId="{9AB2FC3B-C5E4-F449-A66C-1BBB162199EF}" type="parTrans" cxnId="{224DAF27-DA50-1F40-B541-F5128D96DA42}">
      <dgm:prSet/>
      <dgm:spPr/>
      <dgm:t>
        <a:bodyPr/>
        <a:lstStyle/>
        <a:p>
          <a:endParaRPr lang="en-US"/>
        </a:p>
      </dgm:t>
    </dgm:pt>
    <dgm:pt modelId="{6895A5AD-C544-E047-A9A6-B79B17D49995}" type="sibTrans" cxnId="{224DAF27-DA50-1F40-B541-F5128D96DA42}">
      <dgm:prSet/>
      <dgm:spPr/>
      <dgm:t>
        <a:bodyPr/>
        <a:lstStyle/>
        <a:p>
          <a:endParaRPr lang="en-US"/>
        </a:p>
      </dgm:t>
    </dgm:pt>
    <dgm:pt modelId="{BF257D81-11CF-7F4B-AA01-CFC1A52AD5A2}">
      <dgm:prSet/>
      <dgm:spPr>
        <a:noFill/>
      </dgm:spPr>
      <dgm:t>
        <a:bodyPr/>
        <a:lstStyle/>
        <a:p>
          <a:r>
            <a:rPr lang="en-US" dirty="0"/>
            <a:t>There, the Chinese debate what they should do; we respect their ideas and their points of view, it is another country. They are trying to tailor their suit to their own measure, and we are tailoring our suit to ours (applause) and we defend that right. What right does imperialism have to tell us how we should dress ourselves and what that outfit should look? We decide that; but it must be a good outfit. </a:t>
          </a:r>
        </a:p>
      </dgm:t>
    </dgm:pt>
    <dgm:pt modelId="{3F1E2B18-4EFB-9043-91D4-820D44E38660}" type="parTrans" cxnId="{E7B05098-B3C9-314E-903B-DFFDD6A0FE39}">
      <dgm:prSet/>
      <dgm:spPr/>
      <dgm:t>
        <a:bodyPr/>
        <a:lstStyle/>
        <a:p>
          <a:endParaRPr lang="en-US"/>
        </a:p>
      </dgm:t>
    </dgm:pt>
    <dgm:pt modelId="{39068156-9321-5848-8D39-A50E29411671}" type="sibTrans" cxnId="{E7B05098-B3C9-314E-903B-DFFDD6A0FE39}">
      <dgm:prSet/>
      <dgm:spPr/>
      <dgm:t>
        <a:bodyPr/>
        <a:lstStyle/>
        <a:p>
          <a:endParaRPr lang="en-US"/>
        </a:p>
      </dgm:t>
    </dgm:pt>
    <dgm:pt modelId="{6F013B15-427D-A742-82BE-F0764C158D0A}" type="pres">
      <dgm:prSet presAssocID="{AD234EB4-DEB4-CE42-A200-9546CDCA575F}" presName="linear" presStyleCnt="0">
        <dgm:presLayoutVars>
          <dgm:animLvl val="lvl"/>
          <dgm:resizeHandles val="exact"/>
        </dgm:presLayoutVars>
      </dgm:prSet>
      <dgm:spPr/>
    </dgm:pt>
    <dgm:pt modelId="{0B25B20A-978F-A44E-8E4F-BAE4DD6513B4}" type="pres">
      <dgm:prSet presAssocID="{9C571539-3DBD-9B4C-BDB8-5BF2E37E33C8}" presName="parentText" presStyleLbl="node1" presStyleIdx="0" presStyleCnt="2">
        <dgm:presLayoutVars>
          <dgm:chMax val="0"/>
          <dgm:bulletEnabled val="1"/>
        </dgm:presLayoutVars>
      </dgm:prSet>
      <dgm:spPr/>
    </dgm:pt>
    <dgm:pt modelId="{F2547676-B199-2A45-97F5-1B37100252EC}" type="pres">
      <dgm:prSet presAssocID="{6895A5AD-C544-E047-A9A6-B79B17D49995}" presName="spacer" presStyleCnt="0"/>
      <dgm:spPr/>
    </dgm:pt>
    <dgm:pt modelId="{59807DF5-2020-D344-9C48-10E7DD1D1486}" type="pres">
      <dgm:prSet presAssocID="{BF257D81-11CF-7F4B-AA01-CFC1A52AD5A2}" presName="parentText" presStyleLbl="node1" presStyleIdx="1" presStyleCnt="2">
        <dgm:presLayoutVars>
          <dgm:chMax val="0"/>
          <dgm:bulletEnabled val="1"/>
        </dgm:presLayoutVars>
      </dgm:prSet>
      <dgm:spPr/>
    </dgm:pt>
  </dgm:ptLst>
  <dgm:cxnLst>
    <dgm:cxn modelId="{B44B2005-33F8-DA42-9725-71A53F91F55D}" type="presOf" srcId="{9C571539-3DBD-9B4C-BDB8-5BF2E37E33C8}" destId="{0B25B20A-978F-A44E-8E4F-BAE4DD6513B4}" srcOrd="0" destOrd="0" presId="urn:microsoft.com/office/officeart/2005/8/layout/vList2"/>
    <dgm:cxn modelId="{2D3D901B-B0B4-6949-ACC9-C9DB553A6EEF}" type="presOf" srcId="{BF257D81-11CF-7F4B-AA01-CFC1A52AD5A2}" destId="{59807DF5-2020-D344-9C48-10E7DD1D1486}" srcOrd="0" destOrd="0" presId="urn:microsoft.com/office/officeart/2005/8/layout/vList2"/>
    <dgm:cxn modelId="{224DAF27-DA50-1F40-B541-F5128D96DA42}" srcId="{AD234EB4-DEB4-CE42-A200-9546CDCA575F}" destId="{9C571539-3DBD-9B4C-BDB8-5BF2E37E33C8}" srcOrd="0" destOrd="0" parTransId="{9AB2FC3B-C5E4-F449-A66C-1BBB162199EF}" sibTransId="{6895A5AD-C544-E047-A9A6-B79B17D49995}"/>
    <dgm:cxn modelId="{D7EE1886-6D37-A14E-B1C0-0B99D3B7A69B}" type="presOf" srcId="{AD234EB4-DEB4-CE42-A200-9546CDCA575F}" destId="{6F013B15-427D-A742-82BE-F0764C158D0A}" srcOrd="0" destOrd="0" presId="urn:microsoft.com/office/officeart/2005/8/layout/vList2"/>
    <dgm:cxn modelId="{E7B05098-B3C9-314E-903B-DFFDD6A0FE39}" srcId="{AD234EB4-DEB4-CE42-A200-9546CDCA575F}" destId="{BF257D81-11CF-7F4B-AA01-CFC1A52AD5A2}" srcOrd="1" destOrd="0" parTransId="{3F1E2B18-4EFB-9043-91D4-820D44E38660}" sibTransId="{39068156-9321-5848-8D39-A50E29411671}"/>
    <dgm:cxn modelId="{8019D1E2-D0FE-E741-8001-045A29EADA02}" type="presParOf" srcId="{6F013B15-427D-A742-82BE-F0764C158D0A}" destId="{0B25B20A-978F-A44E-8E4F-BAE4DD6513B4}" srcOrd="0" destOrd="0" presId="urn:microsoft.com/office/officeart/2005/8/layout/vList2"/>
    <dgm:cxn modelId="{6CE7098B-BDC0-2945-A633-33DC47C352AF}" type="presParOf" srcId="{6F013B15-427D-A742-82BE-F0764C158D0A}" destId="{F2547676-B199-2A45-97F5-1B37100252EC}" srcOrd="1" destOrd="0" presId="urn:microsoft.com/office/officeart/2005/8/layout/vList2"/>
    <dgm:cxn modelId="{B0BB962D-D0B9-7D47-B350-0BFB1E1FFDF9}" type="presParOf" srcId="{6F013B15-427D-A742-82BE-F0764C158D0A}" destId="{59807DF5-2020-D344-9C48-10E7DD1D148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F1262-31BC-427B-AA06-42021AC203F8}"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814F5B15-DD9C-420C-8373-EFAD2B047774}">
      <dgm:prSet/>
      <dgm:spPr/>
      <dgm:t>
        <a:bodyPr/>
        <a:lstStyle/>
        <a:p>
          <a:r>
            <a:rPr lang="en-US" dirty="0"/>
            <a:t>A significant public attack on the legitimacy of the vanguard</a:t>
          </a:r>
        </a:p>
      </dgm:t>
    </dgm:pt>
    <dgm:pt modelId="{B555BF34-2B3E-49D2-A72E-FA65350CF892}" type="parTrans" cxnId="{2A230F76-D29E-4203-AB99-80805F3DFEF6}">
      <dgm:prSet/>
      <dgm:spPr/>
      <dgm:t>
        <a:bodyPr/>
        <a:lstStyle/>
        <a:p>
          <a:endParaRPr lang="en-US"/>
        </a:p>
      </dgm:t>
    </dgm:pt>
    <dgm:pt modelId="{5863D85F-E18B-4970-865B-3D4CF0A3A75B}" type="sibTrans" cxnId="{2A230F76-D29E-4203-AB99-80805F3DFEF6}">
      <dgm:prSet/>
      <dgm:spPr/>
      <dgm:t>
        <a:bodyPr/>
        <a:lstStyle/>
        <a:p>
          <a:endParaRPr lang="en-US"/>
        </a:p>
      </dgm:t>
    </dgm:pt>
    <dgm:pt modelId="{583CFB3F-AA13-4F5D-AF87-4472E6E2468D}">
      <dgm:prSet/>
      <dgm:spPr/>
      <dgm:t>
        <a:bodyPr/>
        <a:lstStyle/>
        <a:p>
          <a:r>
            <a:rPr lang="en-US"/>
            <a:t>Exposure of the gulf between the authority of the vanguard and its legitimacy</a:t>
          </a:r>
        </a:p>
      </dgm:t>
    </dgm:pt>
    <dgm:pt modelId="{3CDEC321-229B-42D7-B7DA-BB81C054E6EE}" type="parTrans" cxnId="{D0B308FE-A35F-4409-A053-DC4399F14084}">
      <dgm:prSet/>
      <dgm:spPr/>
      <dgm:t>
        <a:bodyPr/>
        <a:lstStyle/>
        <a:p>
          <a:endParaRPr lang="en-US"/>
        </a:p>
      </dgm:t>
    </dgm:pt>
    <dgm:pt modelId="{C72944B1-DA03-4CF3-A96B-A4B43DAE3038}" type="sibTrans" cxnId="{D0B308FE-A35F-4409-A053-DC4399F14084}">
      <dgm:prSet/>
      <dgm:spPr/>
      <dgm:t>
        <a:bodyPr/>
        <a:lstStyle/>
        <a:p>
          <a:endParaRPr lang="en-US"/>
        </a:p>
      </dgm:t>
    </dgm:pt>
    <dgm:pt modelId="{BBDF1C5A-5CF4-45FE-B14E-C5A655494061}">
      <dgm:prSet/>
      <dgm:spPr/>
      <dgm:t>
        <a:bodyPr/>
        <a:lstStyle/>
        <a:p>
          <a:r>
            <a:rPr lang="en-US"/>
            <a:t>Emergence of alternative vanguard voices (artists, bloggers, intellectuals)</a:t>
          </a:r>
        </a:p>
      </dgm:t>
    </dgm:pt>
    <dgm:pt modelId="{35E5266D-9BBE-4C04-836C-B31654F83038}" type="parTrans" cxnId="{AC47B24B-6BEC-4AF7-85FC-51679C9BE1BF}">
      <dgm:prSet/>
      <dgm:spPr/>
      <dgm:t>
        <a:bodyPr/>
        <a:lstStyle/>
        <a:p>
          <a:endParaRPr lang="en-US"/>
        </a:p>
      </dgm:t>
    </dgm:pt>
    <dgm:pt modelId="{8783D68B-810E-4EF2-B4BC-71DFF265BD06}" type="sibTrans" cxnId="{AC47B24B-6BEC-4AF7-85FC-51679C9BE1BF}">
      <dgm:prSet/>
      <dgm:spPr/>
      <dgm:t>
        <a:bodyPr/>
        <a:lstStyle/>
        <a:p>
          <a:endParaRPr lang="en-US"/>
        </a:p>
      </dgm:t>
    </dgm:pt>
    <dgm:pt modelId="{A4BABBB6-CA72-4BA1-8CD6-1C1DBC090114}">
      <dgm:prSet/>
      <dgm:spPr/>
      <dgm:t>
        <a:bodyPr/>
        <a:lstStyle/>
        <a:p>
          <a:r>
            <a:rPr lang="en-US"/>
            <a:t>Failure to meet responsibility to the proletariat</a:t>
          </a:r>
        </a:p>
      </dgm:t>
    </dgm:pt>
    <dgm:pt modelId="{E0403C12-19FA-4DA3-8EBA-88BD75327F38}" type="parTrans" cxnId="{2B9CAE7D-6858-4B87-9646-58E8B90C01BB}">
      <dgm:prSet/>
      <dgm:spPr/>
      <dgm:t>
        <a:bodyPr/>
        <a:lstStyle/>
        <a:p>
          <a:endParaRPr lang="en-US"/>
        </a:p>
      </dgm:t>
    </dgm:pt>
    <dgm:pt modelId="{B45328B8-CD02-4E6A-B524-8C6DB1C12D27}" type="sibTrans" cxnId="{2B9CAE7D-6858-4B87-9646-58E8B90C01BB}">
      <dgm:prSet/>
      <dgm:spPr/>
      <dgm:t>
        <a:bodyPr/>
        <a:lstStyle/>
        <a:p>
          <a:endParaRPr lang="en-US"/>
        </a:p>
      </dgm:t>
    </dgm:pt>
    <dgm:pt modelId="{9A9ADAD1-4917-4C74-A857-080B4AAF4D66}">
      <dgm:prSet/>
      <dgm:spPr/>
      <dgm:t>
        <a:bodyPr/>
        <a:lstStyle/>
        <a:p>
          <a:r>
            <a:rPr lang="en-US"/>
            <a:t>Challenge comes from below</a:t>
          </a:r>
        </a:p>
      </dgm:t>
    </dgm:pt>
    <dgm:pt modelId="{847D8949-89E3-4745-8FBD-A9E37016B9CE}" type="parTrans" cxnId="{338A6096-A1CC-4F5A-A2B1-5C018D34858B}">
      <dgm:prSet/>
      <dgm:spPr/>
      <dgm:t>
        <a:bodyPr/>
        <a:lstStyle/>
        <a:p>
          <a:endParaRPr lang="en-US"/>
        </a:p>
      </dgm:t>
    </dgm:pt>
    <dgm:pt modelId="{8A68C434-4AB4-4B84-ACCA-A5936951271F}" type="sibTrans" cxnId="{338A6096-A1CC-4F5A-A2B1-5C018D34858B}">
      <dgm:prSet/>
      <dgm:spPr/>
      <dgm:t>
        <a:bodyPr/>
        <a:lstStyle/>
        <a:p>
          <a:endParaRPr lang="en-US"/>
        </a:p>
      </dgm:t>
    </dgm:pt>
    <dgm:pt modelId="{519C929A-B735-4964-8440-4A909CF0E8A5}">
      <dgm:prSet/>
      <dgm:spPr/>
      <dgm:t>
        <a:bodyPr/>
        <a:lstStyle/>
        <a:p>
          <a:r>
            <a:rPr lang="en-US"/>
            <a:t>May be articulated by the intellectuals </a:t>
          </a:r>
        </a:p>
      </dgm:t>
    </dgm:pt>
    <dgm:pt modelId="{28E2CC70-5888-4213-8819-7A7B737F1A11}" type="parTrans" cxnId="{A000809E-FF0F-46A4-9D5F-493B106B0D73}">
      <dgm:prSet/>
      <dgm:spPr/>
      <dgm:t>
        <a:bodyPr/>
        <a:lstStyle/>
        <a:p>
          <a:endParaRPr lang="en-US"/>
        </a:p>
      </dgm:t>
    </dgm:pt>
    <dgm:pt modelId="{274BD541-C53A-4DE8-AD1E-C59751B43893}" type="sibTrans" cxnId="{A000809E-FF0F-46A4-9D5F-493B106B0D73}">
      <dgm:prSet/>
      <dgm:spPr/>
      <dgm:t>
        <a:bodyPr/>
        <a:lstStyle/>
        <a:p>
          <a:endParaRPr lang="en-US"/>
        </a:p>
      </dgm:t>
    </dgm:pt>
    <dgm:pt modelId="{B899E588-7684-4A46-AD8F-45DAC28C84B1}">
      <dgm:prSet/>
      <dgm:spPr/>
      <dgm:t>
        <a:bodyPr/>
        <a:lstStyle/>
        <a:p>
          <a:r>
            <a:rPr lang="en-US"/>
            <a:t>Hijacked by foreigners and diaspora actors</a:t>
          </a:r>
        </a:p>
      </dgm:t>
    </dgm:pt>
    <dgm:pt modelId="{5B6CBEA2-F91F-4140-B2A6-8133C04C87BB}" type="parTrans" cxnId="{BC1F3379-B902-4077-B8BA-4962049C10E6}">
      <dgm:prSet/>
      <dgm:spPr/>
      <dgm:t>
        <a:bodyPr/>
        <a:lstStyle/>
        <a:p>
          <a:endParaRPr lang="en-US"/>
        </a:p>
      </dgm:t>
    </dgm:pt>
    <dgm:pt modelId="{FCBA029C-423D-452A-90BA-B7919C4C4684}" type="sibTrans" cxnId="{BC1F3379-B902-4077-B8BA-4962049C10E6}">
      <dgm:prSet/>
      <dgm:spPr/>
      <dgm:t>
        <a:bodyPr/>
        <a:lstStyle/>
        <a:p>
          <a:endParaRPr lang="en-US"/>
        </a:p>
      </dgm:t>
    </dgm:pt>
    <dgm:pt modelId="{4274C0F0-43ED-49C0-B12D-EE7AED2E8B20}">
      <dgm:prSet/>
      <dgm:spPr/>
      <dgm:t>
        <a:bodyPr/>
        <a:lstStyle/>
        <a:p>
          <a:r>
            <a:rPr lang="en-US"/>
            <a:t>But its force, from a Leninist perspective, is centered on the core collective form which a vanguard derives its legitimacy </a:t>
          </a:r>
        </a:p>
      </dgm:t>
    </dgm:pt>
    <dgm:pt modelId="{75301AAC-26E2-4250-BA9E-D69881B8A2F5}" type="parTrans" cxnId="{8C30A3FE-9F37-4CAD-9159-FFCE3D1EA192}">
      <dgm:prSet/>
      <dgm:spPr/>
      <dgm:t>
        <a:bodyPr/>
        <a:lstStyle/>
        <a:p>
          <a:endParaRPr lang="en-US"/>
        </a:p>
      </dgm:t>
    </dgm:pt>
    <dgm:pt modelId="{9CF926F9-D682-4519-B700-9631E2C67D80}" type="sibTrans" cxnId="{8C30A3FE-9F37-4CAD-9159-FFCE3D1EA192}">
      <dgm:prSet/>
      <dgm:spPr/>
      <dgm:t>
        <a:bodyPr/>
        <a:lstStyle/>
        <a:p>
          <a:endParaRPr lang="en-US"/>
        </a:p>
      </dgm:t>
    </dgm:pt>
    <dgm:pt modelId="{64C68F40-B8B0-7B4F-A9EB-13E0A16F6B34}" type="pres">
      <dgm:prSet presAssocID="{81BF1262-31BC-427B-AA06-42021AC203F8}" presName="linear" presStyleCnt="0">
        <dgm:presLayoutVars>
          <dgm:animLvl val="lvl"/>
          <dgm:resizeHandles val="exact"/>
        </dgm:presLayoutVars>
      </dgm:prSet>
      <dgm:spPr/>
    </dgm:pt>
    <dgm:pt modelId="{0C1AFBE6-EE70-344B-AE22-941EDC1C9C4A}" type="pres">
      <dgm:prSet presAssocID="{814F5B15-DD9C-420C-8373-EFAD2B047774}" presName="parentText" presStyleLbl="node1" presStyleIdx="0" presStyleCnt="5">
        <dgm:presLayoutVars>
          <dgm:chMax val="0"/>
          <dgm:bulletEnabled val="1"/>
        </dgm:presLayoutVars>
      </dgm:prSet>
      <dgm:spPr/>
    </dgm:pt>
    <dgm:pt modelId="{484EC07E-D117-824C-A777-45274BC418D8}" type="pres">
      <dgm:prSet presAssocID="{5863D85F-E18B-4970-865B-3D4CF0A3A75B}" presName="spacer" presStyleCnt="0"/>
      <dgm:spPr/>
    </dgm:pt>
    <dgm:pt modelId="{9796DC2D-B4B3-8445-AE21-16B75E59DB30}" type="pres">
      <dgm:prSet presAssocID="{583CFB3F-AA13-4F5D-AF87-4472E6E2468D}" presName="parentText" presStyleLbl="node1" presStyleIdx="1" presStyleCnt="5">
        <dgm:presLayoutVars>
          <dgm:chMax val="0"/>
          <dgm:bulletEnabled val="1"/>
        </dgm:presLayoutVars>
      </dgm:prSet>
      <dgm:spPr/>
    </dgm:pt>
    <dgm:pt modelId="{E2B34378-BE93-6A4A-A542-00C54A111F37}" type="pres">
      <dgm:prSet presAssocID="{C72944B1-DA03-4CF3-A96B-A4B43DAE3038}" presName="spacer" presStyleCnt="0"/>
      <dgm:spPr/>
    </dgm:pt>
    <dgm:pt modelId="{CFC26AB5-B487-DE4B-A3C9-37593C169784}" type="pres">
      <dgm:prSet presAssocID="{BBDF1C5A-5CF4-45FE-B14E-C5A655494061}" presName="parentText" presStyleLbl="node1" presStyleIdx="2" presStyleCnt="5">
        <dgm:presLayoutVars>
          <dgm:chMax val="0"/>
          <dgm:bulletEnabled val="1"/>
        </dgm:presLayoutVars>
      </dgm:prSet>
      <dgm:spPr/>
    </dgm:pt>
    <dgm:pt modelId="{BF7AABD7-D79A-574B-928C-A72EF127043E}" type="pres">
      <dgm:prSet presAssocID="{8783D68B-810E-4EF2-B4BC-71DFF265BD06}" presName="spacer" presStyleCnt="0"/>
      <dgm:spPr/>
    </dgm:pt>
    <dgm:pt modelId="{9EBE1470-720C-C749-9FE6-571492643E77}" type="pres">
      <dgm:prSet presAssocID="{A4BABBB6-CA72-4BA1-8CD6-1C1DBC090114}" presName="parentText" presStyleLbl="node1" presStyleIdx="3" presStyleCnt="5">
        <dgm:presLayoutVars>
          <dgm:chMax val="0"/>
          <dgm:bulletEnabled val="1"/>
        </dgm:presLayoutVars>
      </dgm:prSet>
      <dgm:spPr/>
    </dgm:pt>
    <dgm:pt modelId="{C2DEA6B3-B92B-C047-BEBA-F48915B1379C}" type="pres">
      <dgm:prSet presAssocID="{B45328B8-CD02-4E6A-B524-8C6DB1C12D27}" presName="spacer" presStyleCnt="0"/>
      <dgm:spPr/>
    </dgm:pt>
    <dgm:pt modelId="{730A0ED8-0BBA-A14E-BFB4-7B6D98C832E4}" type="pres">
      <dgm:prSet presAssocID="{9A9ADAD1-4917-4C74-A857-080B4AAF4D66}" presName="parentText" presStyleLbl="node1" presStyleIdx="4" presStyleCnt="5">
        <dgm:presLayoutVars>
          <dgm:chMax val="0"/>
          <dgm:bulletEnabled val="1"/>
        </dgm:presLayoutVars>
      </dgm:prSet>
      <dgm:spPr/>
    </dgm:pt>
    <dgm:pt modelId="{E7930709-4905-0949-B6F6-81AF00AC1C51}" type="pres">
      <dgm:prSet presAssocID="{9A9ADAD1-4917-4C74-A857-080B4AAF4D66}" presName="childText" presStyleLbl="revTx" presStyleIdx="0" presStyleCnt="1">
        <dgm:presLayoutVars>
          <dgm:bulletEnabled val="1"/>
        </dgm:presLayoutVars>
      </dgm:prSet>
      <dgm:spPr/>
    </dgm:pt>
  </dgm:ptLst>
  <dgm:cxnLst>
    <dgm:cxn modelId="{F883370A-9714-B048-99DB-0DC41D7DAF9B}" type="presOf" srcId="{9A9ADAD1-4917-4C74-A857-080B4AAF4D66}" destId="{730A0ED8-0BBA-A14E-BFB4-7B6D98C832E4}" srcOrd="0" destOrd="0" presId="urn:microsoft.com/office/officeart/2005/8/layout/vList2"/>
    <dgm:cxn modelId="{B6A8D715-C156-A241-A02C-C63A9E36F75E}" type="presOf" srcId="{4274C0F0-43ED-49C0-B12D-EE7AED2E8B20}" destId="{E7930709-4905-0949-B6F6-81AF00AC1C51}" srcOrd="0" destOrd="2" presId="urn:microsoft.com/office/officeart/2005/8/layout/vList2"/>
    <dgm:cxn modelId="{335AF12D-321D-6448-B7E4-D0398BCD7974}" type="presOf" srcId="{BBDF1C5A-5CF4-45FE-B14E-C5A655494061}" destId="{CFC26AB5-B487-DE4B-A3C9-37593C169784}" srcOrd="0" destOrd="0" presId="urn:microsoft.com/office/officeart/2005/8/layout/vList2"/>
    <dgm:cxn modelId="{3B00C247-DDA6-8544-8E1B-E79CFE0C0C11}" type="presOf" srcId="{583CFB3F-AA13-4F5D-AF87-4472E6E2468D}" destId="{9796DC2D-B4B3-8445-AE21-16B75E59DB30}" srcOrd="0" destOrd="0" presId="urn:microsoft.com/office/officeart/2005/8/layout/vList2"/>
    <dgm:cxn modelId="{AC47B24B-6BEC-4AF7-85FC-51679C9BE1BF}" srcId="{81BF1262-31BC-427B-AA06-42021AC203F8}" destId="{BBDF1C5A-5CF4-45FE-B14E-C5A655494061}" srcOrd="2" destOrd="0" parTransId="{35E5266D-9BBE-4C04-836C-B31654F83038}" sibTransId="{8783D68B-810E-4EF2-B4BC-71DFF265BD06}"/>
    <dgm:cxn modelId="{84790B4E-C067-9045-8E71-580D7A5EF509}" type="presOf" srcId="{81BF1262-31BC-427B-AA06-42021AC203F8}" destId="{64C68F40-B8B0-7B4F-A9EB-13E0A16F6B34}" srcOrd="0" destOrd="0" presId="urn:microsoft.com/office/officeart/2005/8/layout/vList2"/>
    <dgm:cxn modelId="{EAD6AC5B-60EF-7C45-BA06-5114343E1B17}" type="presOf" srcId="{519C929A-B735-4964-8440-4A909CF0E8A5}" destId="{E7930709-4905-0949-B6F6-81AF00AC1C51}" srcOrd="0" destOrd="0" presId="urn:microsoft.com/office/officeart/2005/8/layout/vList2"/>
    <dgm:cxn modelId="{220E9362-D6E9-174A-9D1C-CAE89131AF13}" type="presOf" srcId="{A4BABBB6-CA72-4BA1-8CD6-1C1DBC090114}" destId="{9EBE1470-720C-C749-9FE6-571492643E77}" srcOrd="0" destOrd="0" presId="urn:microsoft.com/office/officeart/2005/8/layout/vList2"/>
    <dgm:cxn modelId="{2A230F76-D29E-4203-AB99-80805F3DFEF6}" srcId="{81BF1262-31BC-427B-AA06-42021AC203F8}" destId="{814F5B15-DD9C-420C-8373-EFAD2B047774}" srcOrd="0" destOrd="0" parTransId="{B555BF34-2B3E-49D2-A72E-FA65350CF892}" sibTransId="{5863D85F-E18B-4970-865B-3D4CF0A3A75B}"/>
    <dgm:cxn modelId="{BC1F3379-B902-4077-B8BA-4962049C10E6}" srcId="{9A9ADAD1-4917-4C74-A857-080B4AAF4D66}" destId="{B899E588-7684-4A46-AD8F-45DAC28C84B1}" srcOrd="1" destOrd="0" parTransId="{5B6CBEA2-F91F-4140-B2A6-8133C04C87BB}" sibTransId="{FCBA029C-423D-452A-90BA-B7919C4C4684}"/>
    <dgm:cxn modelId="{9929267B-BF94-F241-B15E-620AFDBC48EF}" type="presOf" srcId="{B899E588-7684-4A46-AD8F-45DAC28C84B1}" destId="{E7930709-4905-0949-B6F6-81AF00AC1C51}" srcOrd="0" destOrd="1" presId="urn:microsoft.com/office/officeart/2005/8/layout/vList2"/>
    <dgm:cxn modelId="{2B9CAE7D-6858-4B87-9646-58E8B90C01BB}" srcId="{81BF1262-31BC-427B-AA06-42021AC203F8}" destId="{A4BABBB6-CA72-4BA1-8CD6-1C1DBC090114}" srcOrd="3" destOrd="0" parTransId="{E0403C12-19FA-4DA3-8EBA-88BD75327F38}" sibTransId="{B45328B8-CD02-4E6A-B524-8C6DB1C12D27}"/>
    <dgm:cxn modelId="{338A6096-A1CC-4F5A-A2B1-5C018D34858B}" srcId="{81BF1262-31BC-427B-AA06-42021AC203F8}" destId="{9A9ADAD1-4917-4C74-A857-080B4AAF4D66}" srcOrd="4" destOrd="0" parTransId="{847D8949-89E3-4745-8FBD-A9E37016B9CE}" sibTransId="{8A68C434-4AB4-4B84-ACCA-A5936951271F}"/>
    <dgm:cxn modelId="{A000809E-FF0F-46A4-9D5F-493B106B0D73}" srcId="{9A9ADAD1-4917-4C74-A857-080B4AAF4D66}" destId="{519C929A-B735-4964-8440-4A909CF0E8A5}" srcOrd="0" destOrd="0" parTransId="{28E2CC70-5888-4213-8819-7A7B737F1A11}" sibTransId="{274BD541-C53A-4DE8-AD1E-C59751B43893}"/>
    <dgm:cxn modelId="{A64DB7BB-A31B-E04E-ABA4-B2CA491BCF6C}" type="presOf" srcId="{814F5B15-DD9C-420C-8373-EFAD2B047774}" destId="{0C1AFBE6-EE70-344B-AE22-941EDC1C9C4A}" srcOrd="0" destOrd="0" presId="urn:microsoft.com/office/officeart/2005/8/layout/vList2"/>
    <dgm:cxn modelId="{D0B308FE-A35F-4409-A053-DC4399F14084}" srcId="{81BF1262-31BC-427B-AA06-42021AC203F8}" destId="{583CFB3F-AA13-4F5D-AF87-4472E6E2468D}" srcOrd="1" destOrd="0" parTransId="{3CDEC321-229B-42D7-B7DA-BB81C054E6EE}" sibTransId="{C72944B1-DA03-4CF3-A96B-A4B43DAE3038}"/>
    <dgm:cxn modelId="{8C30A3FE-9F37-4CAD-9159-FFCE3D1EA192}" srcId="{9A9ADAD1-4917-4C74-A857-080B4AAF4D66}" destId="{4274C0F0-43ED-49C0-B12D-EE7AED2E8B20}" srcOrd="2" destOrd="0" parTransId="{75301AAC-26E2-4250-BA9E-D69881B8A2F5}" sibTransId="{9CF926F9-D682-4519-B700-9631E2C67D80}"/>
    <dgm:cxn modelId="{FCCFD536-2646-A643-9F23-34E844D1840F}" type="presParOf" srcId="{64C68F40-B8B0-7B4F-A9EB-13E0A16F6B34}" destId="{0C1AFBE6-EE70-344B-AE22-941EDC1C9C4A}" srcOrd="0" destOrd="0" presId="urn:microsoft.com/office/officeart/2005/8/layout/vList2"/>
    <dgm:cxn modelId="{28426218-D340-B540-B4BB-1FB78D044600}" type="presParOf" srcId="{64C68F40-B8B0-7B4F-A9EB-13E0A16F6B34}" destId="{484EC07E-D117-824C-A777-45274BC418D8}" srcOrd="1" destOrd="0" presId="urn:microsoft.com/office/officeart/2005/8/layout/vList2"/>
    <dgm:cxn modelId="{CD85E682-EE03-7F40-A4F1-0F02D8630FE3}" type="presParOf" srcId="{64C68F40-B8B0-7B4F-A9EB-13E0A16F6B34}" destId="{9796DC2D-B4B3-8445-AE21-16B75E59DB30}" srcOrd="2" destOrd="0" presId="urn:microsoft.com/office/officeart/2005/8/layout/vList2"/>
    <dgm:cxn modelId="{FD3DD7A9-C216-0642-B878-6F10F3FFA2A2}" type="presParOf" srcId="{64C68F40-B8B0-7B4F-A9EB-13E0A16F6B34}" destId="{E2B34378-BE93-6A4A-A542-00C54A111F37}" srcOrd="3" destOrd="0" presId="urn:microsoft.com/office/officeart/2005/8/layout/vList2"/>
    <dgm:cxn modelId="{8EBA6836-34A9-0C45-8AC3-746D621CAF3D}" type="presParOf" srcId="{64C68F40-B8B0-7B4F-A9EB-13E0A16F6B34}" destId="{CFC26AB5-B487-DE4B-A3C9-37593C169784}" srcOrd="4" destOrd="0" presId="urn:microsoft.com/office/officeart/2005/8/layout/vList2"/>
    <dgm:cxn modelId="{C195E71F-9F24-5A47-AEE7-D8B609FBF054}" type="presParOf" srcId="{64C68F40-B8B0-7B4F-A9EB-13E0A16F6B34}" destId="{BF7AABD7-D79A-574B-928C-A72EF127043E}" srcOrd="5" destOrd="0" presId="urn:microsoft.com/office/officeart/2005/8/layout/vList2"/>
    <dgm:cxn modelId="{B4B4A1C5-ADF3-8348-8162-91C61ED5AFBF}" type="presParOf" srcId="{64C68F40-B8B0-7B4F-A9EB-13E0A16F6B34}" destId="{9EBE1470-720C-C749-9FE6-571492643E77}" srcOrd="6" destOrd="0" presId="urn:microsoft.com/office/officeart/2005/8/layout/vList2"/>
    <dgm:cxn modelId="{B68E8349-3CEF-504C-A3AF-B49336E210B8}" type="presParOf" srcId="{64C68F40-B8B0-7B4F-A9EB-13E0A16F6B34}" destId="{C2DEA6B3-B92B-C047-BEBA-F48915B1379C}" srcOrd="7" destOrd="0" presId="urn:microsoft.com/office/officeart/2005/8/layout/vList2"/>
    <dgm:cxn modelId="{227834FF-F79D-F649-A3B5-B24B489FB3E3}" type="presParOf" srcId="{64C68F40-B8B0-7B4F-A9EB-13E0A16F6B34}" destId="{730A0ED8-0BBA-A14E-BFB4-7B6D98C832E4}" srcOrd="8" destOrd="0" presId="urn:microsoft.com/office/officeart/2005/8/layout/vList2"/>
    <dgm:cxn modelId="{73252A3B-E99D-2242-99E3-A021BB65AE8A}" type="presParOf" srcId="{64C68F40-B8B0-7B4F-A9EB-13E0A16F6B34}" destId="{E7930709-4905-0949-B6F6-81AF00AC1C5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5B20A-978F-A44E-8E4F-BAE4DD6513B4}">
      <dsp:nvSpPr>
        <dsp:cNvPr id="0" name=""/>
        <dsp:cNvSpPr/>
      </dsp:nvSpPr>
      <dsp:spPr>
        <a:xfrm>
          <a:off x="0" y="76222"/>
          <a:ext cx="5181600" cy="278459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_tradnl" sz="1700" kern="1200" noProof="0" dirty="0"/>
            <a:t>Allá los chinos debaten sobre lo que deben hacer; nosotros respetamos sus ideas y sus puntos de vista, es otro país. Ellos están tratando de hacerse su traje a la medida, y nosotros estamos haciéndonos nuestro traje a nuestra medida (APLAUSOS) y defendemos ese derecho. ¿Qué derecho tiene el imperialismo a decirnos cómo tenemos que vestirnos nosotros y cómo debe ser el traje? Eso lo decidimos nosotros; pero tiene que ser un buen traje</a:t>
          </a:r>
          <a:r>
            <a:rPr lang="en-US" sz="1700" kern="1200" dirty="0"/>
            <a:t>. (Fidel Castro, Remarks delivered at the 5</a:t>
          </a:r>
          <a:r>
            <a:rPr lang="en-US" sz="1700" kern="1200" baseline="30000" dirty="0"/>
            <a:t>th</a:t>
          </a:r>
          <a:r>
            <a:rPr lang="en-US" sz="1700" kern="1200" dirty="0"/>
            <a:t> Congress)</a:t>
          </a:r>
        </a:p>
      </dsp:txBody>
      <dsp:txXfrm>
        <a:off x="135933" y="212155"/>
        <a:ext cx="4909734" cy="2512733"/>
      </dsp:txXfrm>
    </dsp:sp>
    <dsp:sp modelId="{59807DF5-2020-D344-9C48-10E7DD1D1486}">
      <dsp:nvSpPr>
        <dsp:cNvPr id="0" name=""/>
        <dsp:cNvSpPr/>
      </dsp:nvSpPr>
      <dsp:spPr>
        <a:xfrm>
          <a:off x="0" y="2909782"/>
          <a:ext cx="5181600" cy="2784599"/>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There, the Chinese debate what they should do; we respect their ideas and their points of view, it is another country. They are trying to tailor their suit to their own measure, and we are tailoring our suit to ours (applause) and we defend that right. What right does imperialism have to tell us how we should dress ourselves and what that outfit should look? We decide that; but it must be a good outfit. </a:t>
          </a:r>
        </a:p>
      </dsp:txBody>
      <dsp:txXfrm>
        <a:off x="135933" y="3045715"/>
        <a:ext cx="4909734" cy="2512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AFBE6-EE70-344B-AE22-941EDC1C9C4A}">
      <dsp:nvSpPr>
        <dsp:cNvPr id="0" name=""/>
        <dsp:cNvSpPr/>
      </dsp:nvSpPr>
      <dsp:spPr>
        <a:xfrm>
          <a:off x="0" y="141373"/>
          <a:ext cx="5636741" cy="75582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significant public attack on the legitimacy of the vanguard</a:t>
          </a:r>
        </a:p>
      </dsp:txBody>
      <dsp:txXfrm>
        <a:off x="36896" y="178269"/>
        <a:ext cx="5562949" cy="682028"/>
      </dsp:txXfrm>
    </dsp:sp>
    <dsp:sp modelId="{9796DC2D-B4B3-8445-AE21-16B75E59DB30}">
      <dsp:nvSpPr>
        <dsp:cNvPr id="0" name=""/>
        <dsp:cNvSpPr/>
      </dsp:nvSpPr>
      <dsp:spPr>
        <a:xfrm>
          <a:off x="0" y="951914"/>
          <a:ext cx="5636741" cy="755820"/>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Exposure of the gulf between the authority of the vanguard and its legitimacy</a:t>
          </a:r>
        </a:p>
      </dsp:txBody>
      <dsp:txXfrm>
        <a:off x="36896" y="988810"/>
        <a:ext cx="5562949" cy="682028"/>
      </dsp:txXfrm>
    </dsp:sp>
    <dsp:sp modelId="{CFC26AB5-B487-DE4B-A3C9-37593C169784}">
      <dsp:nvSpPr>
        <dsp:cNvPr id="0" name=""/>
        <dsp:cNvSpPr/>
      </dsp:nvSpPr>
      <dsp:spPr>
        <a:xfrm>
          <a:off x="0" y="1762454"/>
          <a:ext cx="5636741" cy="75582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Emergence of alternative vanguard voices (artists, bloggers, intellectuals)</a:t>
          </a:r>
        </a:p>
      </dsp:txBody>
      <dsp:txXfrm>
        <a:off x="36896" y="1799350"/>
        <a:ext cx="5562949" cy="682028"/>
      </dsp:txXfrm>
    </dsp:sp>
    <dsp:sp modelId="{9EBE1470-720C-C749-9FE6-571492643E77}">
      <dsp:nvSpPr>
        <dsp:cNvPr id="0" name=""/>
        <dsp:cNvSpPr/>
      </dsp:nvSpPr>
      <dsp:spPr>
        <a:xfrm>
          <a:off x="0" y="2572994"/>
          <a:ext cx="5636741" cy="755820"/>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Failure to meet responsibility to the proletariat</a:t>
          </a:r>
        </a:p>
      </dsp:txBody>
      <dsp:txXfrm>
        <a:off x="36896" y="2609890"/>
        <a:ext cx="5562949" cy="682028"/>
      </dsp:txXfrm>
    </dsp:sp>
    <dsp:sp modelId="{730A0ED8-0BBA-A14E-BFB4-7B6D98C832E4}">
      <dsp:nvSpPr>
        <dsp:cNvPr id="0" name=""/>
        <dsp:cNvSpPr/>
      </dsp:nvSpPr>
      <dsp:spPr>
        <a:xfrm>
          <a:off x="0" y="3383534"/>
          <a:ext cx="5636741" cy="75582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Challenge comes from below</a:t>
          </a:r>
        </a:p>
      </dsp:txBody>
      <dsp:txXfrm>
        <a:off x="36896" y="3420430"/>
        <a:ext cx="5562949" cy="682028"/>
      </dsp:txXfrm>
    </dsp:sp>
    <dsp:sp modelId="{E7930709-4905-0949-B6F6-81AF00AC1C51}">
      <dsp:nvSpPr>
        <dsp:cNvPr id="0" name=""/>
        <dsp:cNvSpPr/>
      </dsp:nvSpPr>
      <dsp:spPr>
        <a:xfrm>
          <a:off x="0" y="4139354"/>
          <a:ext cx="5636741"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96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May be articulated by the intellectuals </a:t>
          </a:r>
        </a:p>
        <a:p>
          <a:pPr marL="114300" lvl="1" indent="-114300" algn="l" defTabSz="666750">
            <a:lnSpc>
              <a:spcPct val="90000"/>
            </a:lnSpc>
            <a:spcBef>
              <a:spcPct val="0"/>
            </a:spcBef>
            <a:spcAft>
              <a:spcPct val="20000"/>
            </a:spcAft>
            <a:buChar char="•"/>
          </a:pPr>
          <a:r>
            <a:rPr lang="en-US" sz="1500" kern="1200"/>
            <a:t>Hijacked by foreigners and diaspora actors</a:t>
          </a:r>
        </a:p>
        <a:p>
          <a:pPr marL="114300" lvl="1" indent="-114300" algn="l" defTabSz="666750">
            <a:lnSpc>
              <a:spcPct val="90000"/>
            </a:lnSpc>
            <a:spcBef>
              <a:spcPct val="0"/>
            </a:spcBef>
            <a:spcAft>
              <a:spcPct val="20000"/>
            </a:spcAft>
            <a:buChar char="•"/>
          </a:pPr>
          <a:r>
            <a:rPr lang="en-US" sz="1500" kern="1200"/>
            <a:t>But its force, from a Leninist perspective, is centered on the core collective form which a vanguard derives its legitimacy </a:t>
          </a:r>
        </a:p>
      </dsp:txBody>
      <dsp:txXfrm>
        <a:off x="0" y="4139354"/>
        <a:ext cx="5636741" cy="983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AF3D4-C640-9841-85F5-25177D084D7E}" type="datetimeFigureOut">
              <a:rPr lang="en-US" smtClean="0"/>
              <a:t>8/16/21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35F66-A90A-4643-A56D-E192F33DE725}" type="slidenum">
              <a:rPr lang="en-US" smtClean="0"/>
              <a:t>‹#›</a:t>
            </a:fld>
            <a:endParaRPr lang="en-US"/>
          </a:p>
        </p:txBody>
      </p:sp>
    </p:spTree>
    <p:extLst>
      <p:ext uri="{BB962C8B-B14F-4D97-AF65-F5344CB8AC3E}">
        <p14:creationId xmlns:p14="http://schemas.microsoft.com/office/powerpoint/2010/main" val="29078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135F66-A90A-4643-A56D-E192F33DE725}" type="slidenum">
              <a:rPr lang="en-US" smtClean="0"/>
              <a:t>13</a:t>
            </a:fld>
            <a:endParaRPr lang="en-US"/>
          </a:p>
        </p:txBody>
      </p:sp>
    </p:spTree>
    <p:extLst>
      <p:ext uri="{BB962C8B-B14F-4D97-AF65-F5344CB8AC3E}">
        <p14:creationId xmlns:p14="http://schemas.microsoft.com/office/powerpoint/2010/main" val="348440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1AD0-41CC-0C49-ADE5-3B3A0E768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4368C4-5CCB-4945-B42D-008398937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F5940-949C-7B41-81BB-75D3CABD41CD}"/>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3CCA4E41-A710-0143-9D37-A01E1D0FBA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B21503-A616-3A4D-A0B7-E6C7ADB0DCB8}"/>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10535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724D-3821-0C46-B59E-6CB61AAAA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B969CA-3DF9-B742-AA77-AD7C6312A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B3D70-70AB-A94E-86AA-F820FDE72EDE}"/>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5F06DD75-CF2E-3848-80D7-37B230FE77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A7D1E1-0E87-3442-AE22-1BDC2A741803}"/>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26964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D9225-CDF6-6340-B876-F57D69D8ED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B753C5-1AE9-ED40-BDD7-45C11F4FF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EC637-5227-E744-8049-735F27F507D9}"/>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61189908-DB71-0346-93C7-5851C84DCE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B9350A-2AEF-2849-91EA-839FF438D2AF}"/>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139501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3F2A-42F3-834D-BF45-610725081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A095C0-A07C-F342-97CF-7D4FEB191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BB73F-4F94-6847-A8AF-96245E58D60B}"/>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0C3BC7D5-F6F0-5B4B-8274-6C930FA283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1061B3-6E84-8D49-A8E4-E8621E3FE94C}"/>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39697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A84D-1982-9F41-8D65-0F1D25017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F17628-BE28-264B-ADFF-20115418F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C4AEF-0B51-B14E-9CB6-922C4D806F2A}"/>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618D60D7-D1AA-D94F-B174-347F30576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40D7E2-C278-8A43-9857-20DE9597B2D4}"/>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6366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4F3C-3F59-B240-8538-77B997164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80A7A-91B6-CE48-9636-90C119D393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3C532-67AC-3748-BBBB-B7CC23BD3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A8A54-1F01-8E4A-A24C-E061BEF5377C}"/>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6" name="Footer Placeholder 5">
            <a:extLst>
              <a:ext uri="{FF2B5EF4-FFF2-40B4-BE49-F238E27FC236}">
                <a16:creationId xmlns:a16="http://schemas.microsoft.com/office/drawing/2014/main" id="{021FADC6-240A-8C41-8F61-B8710516B7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96A5E-F748-A547-8FFD-D4779CCD666E}"/>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217547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F9EC-201F-B849-86BD-CB9AD7794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209B2-EA01-854D-A320-5994C3763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46F73-2D57-324A-8A11-22E1AD9C2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44802-7F1B-4442-8740-4BF8ADE80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A2278-A060-0F44-A152-F8BE18163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47030-FFD5-9449-8F9D-49BEFE3E1ADB}"/>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8" name="Footer Placeholder 7">
            <a:extLst>
              <a:ext uri="{FF2B5EF4-FFF2-40B4-BE49-F238E27FC236}">
                <a16:creationId xmlns:a16="http://schemas.microsoft.com/office/drawing/2014/main" id="{1288672D-8D87-844A-B4FF-1A88ECDD0A5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9C8FF5-1337-644F-8E5D-9747DF481E53}"/>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15196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02E6-D138-084C-B6C2-ED40688AEC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0B1A5-753E-2844-9865-03E882FE2376}"/>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4" name="Footer Placeholder 3">
            <a:extLst>
              <a:ext uri="{FF2B5EF4-FFF2-40B4-BE49-F238E27FC236}">
                <a16:creationId xmlns:a16="http://schemas.microsoft.com/office/drawing/2014/main" id="{9D656D4D-5702-7C44-875E-5F9E46E89B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260483-0E5A-3547-86FF-B37BC5422693}"/>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25607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4B2320-C76C-C941-8696-8C82D0497B37}"/>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3" name="Footer Placeholder 2">
            <a:extLst>
              <a:ext uri="{FF2B5EF4-FFF2-40B4-BE49-F238E27FC236}">
                <a16:creationId xmlns:a16="http://schemas.microsoft.com/office/drawing/2014/main" id="{4AB6DF46-F827-3D4D-AC57-0781FE6480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33F7F6B-D5C8-A549-BBA1-DB18E0DBB071}"/>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402661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23B5-7718-7940-96F9-7BA2D07EA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1EB9D-43D2-D049-8089-2F9E433F3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709B34-6A14-6649-A6F1-DC3BBAC13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23939-4671-B14D-8E9D-E21B5A75D1C1}"/>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6" name="Footer Placeholder 5">
            <a:extLst>
              <a:ext uri="{FF2B5EF4-FFF2-40B4-BE49-F238E27FC236}">
                <a16:creationId xmlns:a16="http://schemas.microsoft.com/office/drawing/2014/main" id="{379706F9-8A9C-F549-AA7B-F1659AED76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C34DEB-F5D4-7A45-867A-4E5B5AE08B75}"/>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255757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F051-7FEE-634A-82AF-125C5DF92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44DA8-E44C-FA46-8CEC-9A2EA8223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3DD403-88DC-894F-9848-CDC59F19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5A162-5E93-CD44-B425-355F0AC9C493}"/>
              </a:ext>
            </a:extLst>
          </p:cNvPr>
          <p:cNvSpPr>
            <a:spLocks noGrp="1"/>
          </p:cNvSpPr>
          <p:nvPr>
            <p:ph type="dt" sz="half" idx="10"/>
          </p:nvPr>
        </p:nvSpPr>
        <p:spPr/>
        <p:txBody>
          <a:bodyPr/>
          <a:lstStyle/>
          <a:p>
            <a:fld id="{F5A9EE57-1AF6-1745-89E8-7193DBE6FFE2}" type="datetimeFigureOut">
              <a:rPr lang="en-US" smtClean="0"/>
              <a:t>8/16/21</a:t>
            </a:fld>
            <a:endParaRPr lang="en-US" dirty="0"/>
          </a:p>
        </p:txBody>
      </p:sp>
      <p:sp>
        <p:nvSpPr>
          <p:cNvPr id="6" name="Footer Placeholder 5">
            <a:extLst>
              <a:ext uri="{FF2B5EF4-FFF2-40B4-BE49-F238E27FC236}">
                <a16:creationId xmlns:a16="http://schemas.microsoft.com/office/drawing/2014/main" id="{9B05996F-CEC4-FC46-BB53-468A4C3751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C109C0-8E86-CA49-A7F2-3D89AC952CFD}"/>
              </a:ext>
            </a:extLst>
          </p:cNvPr>
          <p:cNvSpPr>
            <a:spLocks noGrp="1"/>
          </p:cNvSpPr>
          <p:nvPr>
            <p:ph type="sldNum" sz="quarter" idx="12"/>
          </p:nvPr>
        </p:nvSpPr>
        <p:spPr/>
        <p:txBody>
          <a:bodyPr/>
          <a:lstStyle/>
          <a:p>
            <a:fld id="{74166DB1-AB08-6143-BC61-23B3F6A5B36F}" type="slidenum">
              <a:rPr lang="en-US" smtClean="0"/>
              <a:t>‹#›</a:t>
            </a:fld>
            <a:endParaRPr lang="en-US" dirty="0"/>
          </a:p>
        </p:txBody>
      </p:sp>
    </p:spTree>
    <p:extLst>
      <p:ext uri="{BB962C8B-B14F-4D97-AF65-F5344CB8AC3E}">
        <p14:creationId xmlns:p14="http://schemas.microsoft.com/office/powerpoint/2010/main" val="236319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A0C29-ACFC-5B48-A5FF-494C58C13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9032F9-4CBE-8340-BCA3-1A54459D2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6C1F5-22DC-E241-B617-5F211ED5C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9EE57-1AF6-1745-89E8-7193DBE6FFE2}" type="datetimeFigureOut">
              <a:rPr lang="en-US" smtClean="0"/>
              <a:t>8/16/21</a:t>
            </a:fld>
            <a:endParaRPr lang="en-US" dirty="0"/>
          </a:p>
        </p:txBody>
      </p:sp>
      <p:sp>
        <p:nvSpPr>
          <p:cNvPr id="5" name="Footer Placeholder 4">
            <a:extLst>
              <a:ext uri="{FF2B5EF4-FFF2-40B4-BE49-F238E27FC236}">
                <a16:creationId xmlns:a16="http://schemas.microsoft.com/office/drawing/2014/main" id="{9ABDEE42-093B-A640-9193-CA99E50CF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B3CE6B-B721-CB46-AD81-D2F70610A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66DB1-AB08-6143-BC61-23B3F6A5B36F}" type="slidenum">
              <a:rPr lang="en-US" smtClean="0"/>
              <a:t>‹#›</a:t>
            </a:fld>
            <a:endParaRPr lang="en-US" dirty="0"/>
          </a:p>
        </p:txBody>
      </p:sp>
    </p:spTree>
    <p:extLst>
      <p:ext uri="{BB962C8B-B14F-4D97-AF65-F5344CB8AC3E}">
        <p14:creationId xmlns:p14="http://schemas.microsoft.com/office/powerpoint/2010/main" val="125401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unistascuba.org/2021/07/acerca-de-las-protestas-en-cuba-del-11.html"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forum.permanent-revolution.org/2021/08/concerning-july-11-protests-in-cuba.html"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ranma.cu/file/pdf/gaceta/Conceptualizaci&#243;n%20del%20modelo%20economico%20social%20Version%20Final.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outdoor&#10;&#10;Description automatically generated">
            <a:extLst>
              <a:ext uri="{FF2B5EF4-FFF2-40B4-BE49-F238E27FC236}">
                <a16:creationId xmlns:a16="http://schemas.microsoft.com/office/drawing/2014/main" id="{1D20D8CC-8C36-7C41-98D1-A3FD74763D1F}"/>
              </a:ext>
            </a:extLst>
          </p:cNvPr>
          <p:cNvPicPr>
            <a:picLocks noChangeAspect="1"/>
          </p:cNvPicPr>
          <p:nvPr/>
        </p:nvPicPr>
        <p:blipFill rotWithShape="1">
          <a:blip r:embed="rId2"/>
          <a:srcRect r="11334"/>
          <a:stretch/>
        </p:blipFill>
        <p:spPr>
          <a:xfrm>
            <a:off x="20" y="10"/>
            <a:ext cx="12191980" cy="4571990"/>
          </a:xfrm>
          <a:prstGeom prst="rect">
            <a:avLst/>
          </a:prstGeom>
        </p:spPr>
      </p:pic>
      <p:sp>
        <p:nvSpPr>
          <p:cNvPr id="14"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59850626-5FC9-1D47-A205-0B8A557A2EDE}"/>
              </a:ext>
            </a:extLst>
          </p:cNvPr>
          <p:cNvSpPr>
            <a:spLocks noGrp="1"/>
          </p:cNvSpPr>
          <p:nvPr>
            <p:ph type="ctrTitle"/>
          </p:nvPr>
        </p:nvSpPr>
        <p:spPr>
          <a:xfrm>
            <a:off x="9144" y="4226011"/>
            <a:ext cx="8258185" cy="2631979"/>
          </a:xfrm>
        </p:spPr>
        <p:txBody>
          <a:bodyPr anchor="ctr">
            <a:normAutofit fontScale="90000"/>
          </a:bodyPr>
          <a:lstStyle/>
          <a:p>
            <a:pPr algn="r"/>
            <a:br>
              <a:rPr lang="en-US" sz="3100" dirty="0"/>
            </a:br>
            <a:br>
              <a:rPr lang="en-US" sz="3100" dirty="0"/>
            </a:br>
            <a:r>
              <a:rPr lang="en-US" sz="4000" b="1" dirty="0">
                <a:solidFill>
                  <a:schemeClr val="accent2">
                    <a:lumMod val="20000"/>
                    <a:lumOff val="80000"/>
                  </a:schemeClr>
                </a:solidFill>
              </a:rPr>
              <a:t>Cuba in the Era of Olokun</a:t>
            </a:r>
            <a:r>
              <a:rPr lang="en-US" sz="3100" dirty="0"/>
              <a:t>:</a:t>
            </a:r>
            <a:br>
              <a:rPr lang="en-US" sz="3100" dirty="0"/>
            </a:br>
            <a:r>
              <a:rPr lang="en-US" sz="3600" b="1" dirty="0">
                <a:solidFill>
                  <a:schemeClr val="accent4">
                    <a:lumMod val="20000"/>
                    <a:lumOff val="80000"/>
                  </a:schemeClr>
                </a:solidFill>
              </a:rPr>
              <a:t>From the 8th Congress of the Cuban Communist Party to the July 11</a:t>
            </a:r>
            <a:r>
              <a:rPr lang="en-US" sz="3600" b="1" baseline="30000" dirty="0">
                <a:solidFill>
                  <a:schemeClr val="accent4">
                    <a:lumMod val="20000"/>
                    <a:lumOff val="80000"/>
                  </a:schemeClr>
                </a:solidFill>
              </a:rPr>
              <a:t>th</a:t>
            </a:r>
            <a:r>
              <a:rPr lang="en-US" sz="3600" b="1" dirty="0">
                <a:solidFill>
                  <a:schemeClr val="accent4">
                    <a:lumMod val="20000"/>
                    <a:lumOff val="80000"/>
                  </a:schemeClr>
                </a:solidFill>
              </a:rPr>
              <a:t> Protest Movement and the Future of the Cuban Political-Economic Model</a:t>
            </a:r>
            <a:br>
              <a:rPr lang="en-US" sz="3600" dirty="0"/>
            </a:br>
            <a:endParaRPr lang="en-US" sz="3600" dirty="0"/>
          </a:p>
        </p:txBody>
      </p:sp>
      <p:sp>
        <p:nvSpPr>
          <p:cNvPr id="5" name="Subtitle 4">
            <a:extLst>
              <a:ext uri="{FF2B5EF4-FFF2-40B4-BE49-F238E27FC236}">
                <a16:creationId xmlns:a16="http://schemas.microsoft.com/office/drawing/2014/main" id="{AEE124B2-D022-D445-976D-35C7BCB2E744}"/>
              </a:ext>
            </a:extLst>
          </p:cNvPr>
          <p:cNvSpPr>
            <a:spLocks noGrp="1"/>
          </p:cNvSpPr>
          <p:nvPr>
            <p:ph type="subTitle" idx="1"/>
          </p:nvPr>
        </p:nvSpPr>
        <p:spPr>
          <a:xfrm>
            <a:off x="8499107" y="4824891"/>
            <a:ext cx="3656317" cy="2033099"/>
          </a:xfrm>
        </p:spPr>
        <p:txBody>
          <a:bodyPr anchor="ctr">
            <a:normAutofit fontScale="77500" lnSpcReduction="20000"/>
          </a:bodyPr>
          <a:lstStyle/>
          <a:p>
            <a:pPr algn="l"/>
            <a:r>
              <a:rPr lang="en-US" sz="2600" dirty="0">
                <a:solidFill>
                  <a:schemeClr val="accent4">
                    <a:lumMod val="20000"/>
                    <a:lumOff val="80000"/>
                  </a:schemeClr>
                </a:solidFill>
              </a:rPr>
              <a:t>Larry Catá Backer, W. Richard and Mary Eshelman Faculty Scholar Professor of Law and International Affairs</a:t>
            </a:r>
            <a:br>
              <a:rPr lang="en-US" sz="2600" dirty="0">
                <a:solidFill>
                  <a:schemeClr val="accent4">
                    <a:lumMod val="20000"/>
                    <a:lumOff val="80000"/>
                  </a:schemeClr>
                </a:solidFill>
              </a:rPr>
            </a:br>
            <a:r>
              <a:rPr lang="en-US" sz="2600" dirty="0">
                <a:solidFill>
                  <a:schemeClr val="accent4">
                    <a:lumMod val="20000"/>
                    <a:lumOff val="80000"/>
                  </a:schemeClr>
                </a:solidFill>
              </a:rPr>
              <a:t>Pennsylvania State University</a:t>
            </a:r>
          </a:p>
          <a:p>
            <a:pPr algn="l"/>
            <a:r>
              <a:rPr lang="en-US" sz="2000" dirty="0">
                <a:solidFill>
                  <a:schemeClr val="accent4">
                    <a:lumMod val="20000"/>
                    <a:lumOff val="80000"/>
                  </a:schemeClr>
                </a:solidFill>
              </a:rPr>
              <a:t>31</a:t>
            </a:r>
            <a:r>
              <a:rPr lang="en-US" sz="2000" baseline="30000" dirty="0">
                <a:solidFill>
                  <a:schemeClr val="accent4">
                    <a:lumMod val="20000"/>
                    <a:lumOff val="80000"/>
                  </a:schemeClr>
                </a:solidFill>
              </a:rPr>
              <a:t>st</a:t>
            </a:r>
            <a:r>
              <a:rPr lang="en-US" sz="2000" dirty="0">
                <a:solidFill>
                  <a:schemeClr val="accent4">
                    <a:lumMod val="20000"/>
                    <a:lumOff val="80000"/>
                  </a:schemeClr>
                </a:solidFill>
              </a:rPr>
              <a:t> Annual Conference, Association for the Study of the Cuban Economy</a:t>
            </a:r>
          </a:p>
          <a:p>
            <a:pPr algn="l"/>
            <a:r>
              <a:rPr lang="en-US" sz="2000" dirty="0">
                <a:solidFill>
                  <a:schemeClr val="accent4">
                    <a:lumMod val="20000"/>
                    <a:lumOff val="80000"/>
                  </a:schemeClr>
                </a:solidFill>
              </a:rPr>
              <a:t>13 August 2021</a:t>
            </a:r>
          </a:p>
        </p:txBody>
      </p:sp>
      <p:sp>
        <p:nvSpPr>
          <p:cNvPr id="16"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3149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36EE-C074-0942-A938-F54B92E3ACDB}"/>
              </a:ext>
            </a:extLst>
          </p:cNvPr>
          <p:cNvSpPr>
            <a:spLocks noGrp="1"/>
          </p:cNvSpPr>
          <p:nvPr>
            <p:ph type="title"/>
          </p:nvPr>
        </p:nvSpPr>
        <p:spPr>
          <a:xfrm>
            <a:off x="1" y="0"/>
            <a:ext cx="2965622" cy="6771503"/>
          </a:xfrm>
          <a:solidFill>
            <a:schemeClr val="bg1"/>
          </a:solidFill>
        </p:spPr>
        <p:txBody>
          <a:bodyPr>
            <a:normAutofit/>
          </a:bodyPr>
          <a:lstStyle/>
          <a:p>
            <a:pPr algn="ctr"/>
            <a:r>
              <a:rPr lang="en-US" sz="4000" dirty="0"/>
              <a:t>Mass Response of 11 July 2021: </a:t>
            </a:r>
            <a:br>
              <a:rPr lang="en-US" sz="4000" dirty="0"/>
            </a:br>
            <a:r>
              <a:rPr lang="en-US" sz="4000" dirty="0"/>
              <a:t>Move to Democracy or Maoist Rectification From Below?</a:t>
            </a:r>
          </a:p>
        </p:txBody>
      </p:sp>
    </p:spTree>
    <p:extLst>
      <p:ext uri="{BB962C8B-B14F-4D97-AF65-F5344CB8AC3E}">
        <p14:creationId xmlns:p14="http://schemas.microsoft.com/office/powerpoint/2010/main" val="295667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75"/>
            <a:lum/>
          </a:blip>
          <a:srcRect/>
          <a:stretch>
            <a:fillRect l="-24000" r="-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5228-92BE-8643-937F-3D446BAA349F}"/>
              </a:ext>
            </a:extLst>
          </p:cNvPr>
          <p:cNvSpPr>
            <a:spLocks noGrp="1"/>
          </p:cNvSpPr>
          <p:nvPr>
            <p:ph type="title"/>
          </p:nvPr>
        </p:nvSpPr>
        <p:spPr>
          <a:xfrm>
            <a:off x="96795" y="18255"/>
            <a:ext cx="12095205" cy="1427486"/>
          </a:xfrm>
        </p:spPr>
        <p:txBody>
          <a:bodyPr>
            <a:normAutofit fontScale="90000"/>
          </a:bodyPr>
          <a:lstStyle/>
          <a:p>
            <a:r>
              <a:rPr lang="en-US" dirty="0"/>
              <a:t>An Iconoclast Perspective:</a:t>
            </a:r>
            <a:br>
              <a:rPr lang="en-US" dirty="0"/>
            </a:br>
            <a:r>
              <a:rPr lang="en-US" sz="3200" dirty="0"/>
              <a:t>Analysis and Engagement With “Acerca de las protestas en Cuba del 11 de julio,” </a:t>
            </a:r>
            <a:r>
              <a:rPr lang="en-US" sz="3200" dirty="0">
                <a:hlinkClick r:id="rId3"/>
              </a:rPr>
              <a:t>Comunistas Blog</a:t>
            </a:r>
            <a:r>
              <a:rPr lang="en-US" sz="3200" dirty="0"/>
              <a:t> (English version </a:t>
            </a:r>
            <a:r>
              <a:rPr lang="en-US" sz="3200" dirty="0">
                <a:hlinkClick r:id="rId4"/>
              </a:rPr>
              <a:t>here</a:t>
            </a:r>
            <a:r>
              <a:rPr lang="en-US" sz="3200" dirty="0"/>
              <a:t>)</a:t>
            </a:r>
            <a:endParaRPr lang="en-US" dirty="0"/>
          </a:p>
        </p:txBody>
      </p:sp>
      <p:sp>
        <p:nvSpPr>
          <p:cNvPr id="3" name="Content Placeholder 2">
            <a:extLst>
              <a:ext uri="{FF2B5EF4-FFF2-40B4-BE49-F238E27FC236}">
                <a16:creationId xmlns:a16="http://schemas.microsoft.com/office/drawing/2014/main" id="{9FD2C8EA-0D50-2349-BBD0-FE58258EC345}"/>
              </a:ext>
            </a:extLst>
          </p:cNvPr>
          <p:cNvSpPr>
            <a:spLocks noGrp="1"/>
          </p:cNvSpPr>
          <p:nvPr>
            <p:ph sz="half" idx="1"/>
          </p:nvPr>
        </p:nvSpPr>
        <p:spPr>
          <a:xfrm>
            <a:off x="96795" y="1910814"/>
            <a:ext cx="5747951" cy="4928931"/>
          </a:xfrm>
        </p:spPr>
        <p:txBody>
          <a:bodyPr>
            <a:normAutofit fontScale="62500" lnSpcReduction="20000"/>
          </a:bodyPr>
          <a:lstStyle/>
          <a:p>
            <a:r>
              <a:rPr lang="en-US" dirty="0"/>
              <a:t>1. The protests did not include significant counter-revolutionary elements—they expressed mass opinion in a classical Marxist sense</a:t>
            </a:r>
          </a:p>
          <a:p>
            <a:r>
              <a:rPr lang="en-US" dirty="0"/>
              <a:t>2. The protests have diminished the political legitimacy of the state apparatus</a:t>
            </a:r>
          </a:p>
          <a:p>
            <a:r>
              <a:rPr lang="en-US" dirty="0"/>
              <a:t>3. The protests originated in working class neighborhoods, which from a Marxist perspective suggest a contradiction between the policies of the vanguard and their realization in class struggle terms which weakens the legitimacy of the vanguard</a:t>
            </a:r>
          </a:p>
          <a:p>
            <a:r>
              <a:rPr lang="en-US" dirty="0"/>
              <a:t>4. The protests may not represent majority popular opinion; at the same time their manifestation suggest a mass vanguard that suggests a necessary rectification on the part of the ruling vanguard party.</a:t>
            </a:r>
          </a:p>
          <a:p>
            <a:r>
              <a:rPr lang="en-US" dirty="0"/>
              <a:t>5. Notable by its absence were socialist slogans—this suggests a contradiction—action on the street by the masses suggest the manifestation of class struggle while that movement did not appear to embrace classical articulations of Marxist class struggle—the language has changed and with it perhaps the underlying ideology. </a:t>
            </a:r>
          </a:p>
          <a:p>
            <a:endParaRPr lang="en-US" dirty="0"/>
          </a:p>
        </p:txBody>
      </p:sp>
      <p:sp>
        <p:nvSpPr>
          <p:cNvPr id="4" name="Content Placeholder 3">
            <a:extLst>
              <a:ext uri="{FF2B5EF4-FFF2-40B4-BE49-F238E27FC236}">
                <a16:creationId xmlns:a16="http://schemas.microsoft.com/office/drawing/2014/main" id="{C9CD5D76-5753-0F40-B506-439C969A7F33}"/>
              </a:ext>
            </a:extLst>
          </p:cNvPr>
          <p:cNvSpPr>
            <a:spLocks noGrp="1"/>
          </p:cNvSpPr>
          <p:nvPr>
            <p:ph sz="half" idx="2"/>
          </p:nvPr>
        </p:nvSpPr>
        <p:spPr>
          <a:xfrm>
            <a:off x="6347256" y="1910813"/>
            <a:ext cx="5369009" cy="4928931"/>
          </a:xfrm>
        </p:spPr>
        <p:txBody>
          <a:bodyPr>
            <a:normAutofit fontScale="62500" lnSpcReduction="20000"/>
          </a:bodyPr>
          <a:lstStyle/>
          <a:p>
            <a:r>
              <a:rPr lang="en-US" dirty="0"/>
              <a:t>6. This minority of workers allied with a minority of the intellectuals; but again intellectual vanguards suggest the diminution of the vanguard as the undisputed leading social and intellectual force, which also requires rectification within the Party and in the state.</a:t>
            </a:r>
          </a:p>
          <a:p>
            <a:r>
              <a:rPr lang="en-US" dirty="0"/>
              <a:t>7. The lumpenproletariat played a decisive role; that ought to worry a vanguard that continues to embrace the fundamental contradiction of class struggle as the basic foundation of the Party’s work. </a:t>
            </a:r>
          </a:p>
          <a:p>
            <a:r>
              <a:rPr lang="en-US" dirty="0"/>
              <a:t>8. The “Black Hand” of foreign interference once the protests started cannot be underestimated.  The foreign element might have sought to hijack the process of mass engagement with a vanguard that has lost its way. </a:t>
            </a:r>
          </a:p>
          <a:p>
            <a:r>
              <a:rPr lang="en-US" dirty="0"/>
              <a:t>9. Violence was integral to the protests.  And that forced the hand of the state to meet violence with violence.  Yet Lenin reminds us that revolutionary violence is an essential element for exposing the weakness of an opponent and the key to the triumph of the vanguard. </a:t>
            </a:r>
          </a:p>
        </p:txBody>
      </p:sp>
    </p:spTree>
    <p:extLst>
      <p:ext uri="{BB962C8B-B14F-4D97-AF65-F5344CB8AC3E}">
        <p14:creationId xmlns:p14="http://schemas.microsoft.com/office/powerpoint/2010/main" val="74175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C448-0C9F-1E45-AA99-B923DDE1C7B7}"/>
              </a:ext>
            </a:extLst>
          </p:cNvPr>
          <p:cNvSpPr>
            <a:spLocks noGrp="1"/>
          </p:cNvSpPr>
          <p:nvPr>
            <p:ph type="title"/>
          </p:nvPr>
        </p:nvSpPr>
        <p:spPr>
          <a:xfrm>
            <a:off x="0" y="18255"/>
            <a:ext cx="12192000" cy="1325563"/>
          </a:xfrm>
        </p:spPr>
        <p:txBody>
          <a:bodyPr/>
          <a:lstStyle/>
          <a:p>
            <a:r>
              <a:rPr lang="en-US" dirty="0"/>
              <a:t>The Consequences From a Leninist Perspective</a:t>
            </a:r>
          </a:p>
        </p:txBody>
      </p:sp>
      <p:graphicFrame>
        <p:nvGraphicFramePr>
          <p:cNvPr id="6" name="Content Placeholder 2">
            <a:extLst>
              <a:ext uri="{FF2B5EF4-FFF2-40B4-BE49-F238E27FC236}">
                <a16:creationId xmlns:a16="http://schemas.microsoft.com/office/drawing/2014/main" id="{5FE581A9-0636-4163-9E8D-037B892184EE}"/>
              </a:ext>
            </a:extLst>
          </p:cNvPr>
          <p:cNvGraphicFramePr>
            <a:graphicFrameLocks noGrp="1"/>
          </p:cNvGraphicFramePr>
          <p:nvPr>
            <p:ph sz="half" idx="1"/>
            <p:extLst>
              <p:ext uri="{D42A27DB-BD31-4B8C-83A1-F6EECF244321}">
                <p14:modId xmlns:p14="http://schemas.microsoft.com/office/powerpoint/2010/main" val="2553098224"/>
              </p:ext>
            </p:extLst>
          </p:nvPr>
        </p:nvGraphicFramePr>
        <p:xfrm>
          <a:off x="383059" y="1482811"/>
          <a:ext cx="5636741" cy="526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00C020BE-F9BF-4F47-8120-8E45D55B2B65}"/>
              </a:ext>
            </a:extLst>
          </p:cNvPr>
          <p:cNvSpPr>
            <a:spLocks noGrp="1"/>
          </p:cNvSpPr>
          <p:nvPr>
            <p:ph sz="half" idx="2"/>
          </p:nvPr>
        </p:nvSpPr>
        <p:spPr/>
        <p:txBody>
          <a:bodyPr>
            <a:normAutofit fontScale="92500"/>
          </a:bodyPr>
          <a:lstStyle/>
          <a:p>
            <a:r>
              <a:rPr lang="en-US" dirty="0"/>
              <a:t>Failure of ideological response</a:t>
            </a:r>
          </a:p>
          <a:p>
            <a:r>
              <a:rPr lang="en-US" dirty="0"/>
              <a:t>Crisis of vanguard legitimacy</a:t>
            </a:r>
          </a:p>
          <a:p>
            <a:pPr lvl="1"/>
            <a:r>
              <a:rPr lang="en-US" dirty="0"/>
              <a:t>Th vanguard Party looks inward and to the past, the party</a:t>
            </a:r>
          </a:p>
          <a:p>
            <a:pPr lvl="1"/>
            <a:r>
              <a:rPr lang="en-US" dirty="0"/>
              <a:t>Failure of responsibility</a:t>
            </a:r>
          </a:p>
          <a:p>
            <a:r>
              <a:rPr lang="en-US" dirty="0"/>
              <a:t>Crisis of ideology</a:t>
            </a:r>
          </a:p>
          <a:p>
            <a:pPr lvl="1"/>
            <a:r>
              <a:rPr lang="en-US" dirty="0"/>
              <a:t>Gap between theory and the historical conditions of the collective</a:t>
            </a:r>
          </a:p>
          <a:p>
            <a:pPr lvl="1"/>
            <a:r>
              <a:rPr lang="en-US" dirty="0"/>
              <a:t>Left error</a:t>
            </a:r>
          </a:p>
          <a:p>
            <a:pPr lvl="1"/>
            <a:r>
              <a:rPr lang="en-US" dirty="0"/>
              <a:t>Bureaucratism</a:t>
            </a:r>
          </a:p>
          <a:p>
            <a:r>
              <a:rPr lang="en-US" dirty="0"/>
              <a:t>Rectification from below?</a:t>
            </a:r>
          </a:p>
        </p:txBody>
      </p:sp>
    </p:spTree>
    <p:extLst>
      <p:ext uri="{BB962C8B-B14F-4D97-AF65-F5344CB8AC3E}">
        <p14:creationId xmlns:p14="http://schemas.microsoft.com/office/powerpoint/2010/main" val="145718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3868-EBE2-2540-9D66-FF6130CB058A}"/>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5400"/>
              <a:t>The Response</a:t>
            </a:r>
          </a:p>
        </p:txBody>
      </p:sp>
      <p:sp>
        <p:nvSpPr>
          <p:cNvPr id="3" name="Content Placeholder 2">
            <a:extLst>
              <a:ext uri="{FF2B5EF4-FFF2-40B4-BE49-F238E27FC236}">
                <a16:creationId xmlns:a16="http://schemas.microsoft.com/office/drawing/2014/main" id="{3EAD75D8-2AA3-5348-BA76-8C3C82C90A9A}"/>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1900"/>
              <a:t>Illustrates the extent of the current contradiction between the needs of the masses and the working style of the vanguard. </a:t>
            </a:r>
          </a:p>
          <a:p>
            <a:r>
              <a:rPr lang="en-US" sz="1900"/>
              <a:t>Failure of creative response</a:t>
            </a:r>
          </a:p>
          <a:p>
            <a:r>
              <a:rPr lang="en-US" sz="1900"/>
              <a:t>An ideology that is centered o history looks to history for contemporary guidance</a:t>
            </a:r>
          </a:p>
          <a:p>
            <a:r>
              <a:rPr lang="en-US" sz="1900"/>
              <a:t>Result: Problem of false analogies </a:t>
            </a:r>
          </a:p>
          <a:p>
            <a:pPr lvl="1"/>
            <a:r>
              <a:rPr lang="en-US" sz="1900"/>
              <a:t>“Maleconazo”</a:t>
            </a:r>
          </a:p>
          <a:p>
            <a:pPr lvl="1"/>
            <a:r>
              <a:rPr lang="en-US" sz="1900"/>
              <a:t>Mariel</a:t>
            </a:r>
          </a:p>
          <a:p>
            <a:r>
              <a:rPr lang="en-US" sz="1900"/>
              <a:t>Result: Problem of Transposing Roadmaps</a:t>
            </a:r>
          </a:p>
          <a:p>
            <a:pPr lvl="1"/>
            <a:r>
              <a:rPr lang="en-US" sz="1900"/>
              <a:t>The Hong Kong playbook</a:t>
            </a:r>
          </a:p>
        </p:txBody>
      </p:sp>
      <p:pic>
        <p:nvPicPr>
          <p:cNvPr id="6" name="Content Placeholder 5" descr="A picture containing tree, mammal, outdoor, branch&#10;&#10;Description automatically generated">
            <a:extLst>
              <a:ext uri="{FF2B5EF4-FFF2-40B4-BE49-F238E27FC236}">
                <a16:creationId xmlns:a16="http://schemas.microsoft.com/office/drawing/2014/main" id="{6998F085-26CF-C848-B3EB-71AF9979673E}"/>
              </a:ext>
            </a:extLst>
          </p:cNvPr>
          <p:cNvPicPr>
            <a:picLocks noGrp="1" noChangeAspect="1"/>
          </p:cNvPicPr>
          <p:nvPr>
            <p:ph sz="half" idx="2"/>
          </p:nvPr>
        </p:nvPicPr>
        <p:blipFill rotWithShape="1">
          <a:blip r:embed="rId3"/>
          <a:srcRect t="9875"/>
          <a:stretch/>
        </p:blipFill>
        <p:spPr>
          <a:xfrm rot="5400000">
            <a:off x="-1111204" y="1111204"/>
            <a:ext cx="6858000" cy="4635591"/>
          </a:xfrm>
          <a:prstGeom prst="rect">
            <a:avLst/>
          </a:prstGeom>
          <a:effectLst/>
        </p:spPr>
      </p:pic>
    </p:spTree>
    <p:extLst>
      <p:ext uri="{BB962C8B-B14F-4D97-AF65-F5344CB8AC3E}">
        <p14:creationId xmlns:p14="http://schemas.microsoft.com/office/powerpoint/2010/main" val="346343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51"/>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832F-6DDF-8640-9E16-348EA5F74513}"/>
              </a:ext>
            </a:extLst>
          </p:cNvPr>
          <p:cNvSpPr>
            <a:spLocks noGrp="1"/>
          </p:cNvSpPr>
          <p:nvPr>
            <p:ph type="title"/>
          </p:nvPr>
        </p:nvSpPr>
        <p:spPr>
          <a:xfrm>
            <a:off x="838200" y="179774"/>
            <a:ext cx="10515600" cy="1325563"/>
          </a:xfrm>
        </p:spPr>
        <p:txBody>
          <a:bodyPr/>
          <a:lstStyle/>
          <a:p>
            <a:pPr algn="ctr"/>
            <a:r>
              <a:rPr lang="en-US" dirty="0"/>
              <a:t>From Violence to Rectification—</a:t>
            </a:r>
            <a:br>
              <a:rPr lang="en-US" dirty="0"/>
            </a:br>
            <a:r>
              <a:rPr lang="en-US" dirty="0"/>
              <a:t>The Protests and the Hong Kong Playbook</a:t>
            </a:r>
          </a:p>
        </p:txBody>
      </p:sp>
      <p:sp>
        <p:nvSpPr>
          <p:cNvPr id="5" name="Content Placeholder 4">
            <a:extLst>
              <a:ext uri="{FF2B5EF4-FFF2-40B4-BE49-F238E27FC236}">
                <a16:creationId xmlns:a16="http://schemas.microsoft.com/office/drawing/2014/main" id="{1F4688C4-80F3-E84A-BBE0-5F2166C79005}"/>
              </a:ext>
            </a:extLst>
          </p:cNvPr>
          <p:cNvSpPr>
            <a:spLocks noGrp="1"/>
          </p:cNvSpPr>
          <p:nvPr>
            <p:ph idx="1"/>
          </p:nvPr>
        </p:nvSpPr>
        <p:spPr>
          <a:xfrm>
            <a:off x="271849" y="1655804"/>
            <a:ext cx="11689492" cy="5202195"/>
          </a:xfrm>
        </p:spPr>
        <p:txBody>
          <a:bodyPr>
            <a:normAutofit fontScale="70000" lnSpcReduction="20000"/>
          </a:bodyPr>
          <a:lstStyle/>
          <a:p>
            <a:r>
              <a:rPr lang="en-US" dirty="0"/>
              <a:t>Violence and meaning making</a:t>
            </a:r>
          </a:p>
          <a:p>
            <a:pPr lvl="1"/>
            <a:r>
              <a:rPr lang="en-US" dirty="0"/>
              <a:t>Legitimacy</a:t>
            </a:r>
          </a:p>
          <a:p>
            <a:pPr lvl="1"/>
            <a:r>
              <a:rPr lang="en-US" dirty="0"/>
              <a:t>Permitted Scope of response</a:t>
            </a:r>
          </a:p>
          <a:p>
            <a:pPr lvl="1"/>
            <a:r>
              <a:rPr lang="en-US" dirty="0"/>
              <a:t>Intent (suppression; revolution)</a:t>
            </a:r>
          </a:p>
          <a:p>
            <a:r>
              <a:rPr lang="en-US" dirty="0"/>
              <a:t>The Narrative War</a:t>
            </a:r>
          </a:p>
          <a:p>
            <a:pPr lvl="1"/>
            <a:r>
              <a:rPr lang="en-US" dirty="0"/>
              <a:t>Discursive emphasis (of the government and the Party)</a:t>
            </a:r>
          </a:p>
          <a:p>
            <a:pPr lvl="1"/>
            <a:r>
              <a:rPr lang="en-US" dirty="0"/>
              <a:t>Discourse “on the ground” by the masses</a:t>
            </a:r>
          </a:p>
          <a:p>
            <a:pPr lvl="1"/>
            <a:r>
              <a:rPr lang="en-US" dirty="0"/>
              <a:t>Projected inward and outward as a tool for framing analysis and managing allies</a:t>
            </a:r>
          </a:p>
          <a:p>
            <a:r>
              <a:rPr lang="en-US" dirty="0"/>
              <a:t>Sovereignty and Nationalism</a:t>
            </a:r>
          </a:p>
          <a:p>
            <a:pPr lvl="1"/>
            <a:r>
              <a:rPr lang="en-US" dirty="0"/>
              <a:t>Strategic opportunity to blame the US embargo</a:t>
            </a:r>
          </a:p>
          <a:p>
            <a:pPr lvl="1"/>
            <a:r>
              <a:rPr lang="en-US" dirty="0"/>
              <a:t>“Black Hand” of foreign interference</a:t>
            </a:r>
          </a:p>
          <a:p>
            <a:r>
              <a:rPr lang="en-US" dirty="0"/>
              <a:t>The Changing Character of Imperialism</a:t>
            </a:r>
          </a:p>
          <a:p>
            <a:pPr lvl="1"/>
            <a:r>
              <a:rPr lang="en-US" dirty="0"/>
              <a:t>Legitimacy of “regime change” rationales </a:t>
            </a:r>
          </a:p>
          <a:p>
            <a:pPr lvl="1"/>
            <a:r>
              <a:rPr lang="en-US" dirty="0"/>
              <a:t>Imperialism in globalization—the imperialism of ideas and ideologies</a:t>
            </a:r>
          </a:p>
          <a:p>
            <a:pPr lvl="2"/>
            <a:r>
              <a:rPr lang="en-US" dirty="0"/>
              <a:t>But that implicated both the project of Liberal democratic and Communist internationalism</a:t>
            </a:r>
          </a:p>
          <a:p>
            <a:r>
              <a:rPr lang="en-US" dirty="0"/>
              <a:t>Sanctions</a:t>
            </a:r>
          </a:p>
          <a:p>
            <a:pPr lvl="1"/>
            <a:r>
              <a:rPr lang="en-US" dirty="0"/>
              <a:t>The deeper embedding of Global Magnitsky from outside</a:t>
            </a:r>
          </a:p>
          <a:p>
            <a:pPr lvl="1"/>
            <a:r>
              <a:rPr lang="en-US" dirty="0"/>
              <a:t>The ascendancy of the Maoist notion of the difference between patriots and ithers who must be monitored</a:t>
            </a:r>
          </a:p>
          <a:p>
            <a:pPr lvl="2"/>
            <a:r>
              <a:rPr lang="en-US" dirty="0"/>
              <a:t>Democracy for democrats; dictatorship for everyone else</a:t>
            </a:r>
          </a:p>
          <a:p>
            <a:pPr lvl="1"/>
            <a:endParaRPr lang="en-US" dirty="0"/>
          </a:p>
          <a:p>
            <a:pPr lvl="1"/>
            <a:endParaRPr lang="en-US" dirty="0"/>
          </a:p>
        </p:txBody>
      </p:sp>
    </p:spTree>
    <p:extLst>
      <p:ext uri="{BB962C8B-B14F-4D97-AF65-F5344CB8AC3E}">
        <p14:creationId xmlns:p14="http://schemas.microsoft.com/office/powerpoint/2010/main" val="57872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0506-F927-B04E-A452-6EAD8913F8A7}"/>
              </a:ext>
            </a:extLst>
          </p:cNvPr>
          <p:cNvSpPr>
            <a:spLocks noGrp="1"/>
          </p:cNvSpPr>
          <p:nvPr>
            <p:ph type="title"/>
          </p:nvPr>
        </p:nvSpPr>
        <p:spPr>
          <a:xfrm>
            <a:off x="0" y="1"/>
            <a:ext cx="12192000" cy="1482810"/>
          </a:xfrm>
        </p:spPr>
        <p:txBody>
          <a:bodyPr/>
          <a:lstStyle/>
          <a:p>
            <a:pPr algn="ctr"/>
            <a:r>
              <a:rPr lang="en-US" dirty="0"/>
              <a:t>Where Does this Leave the Cuban Ideological Framework Going Forward</a:t>
            </a:r>
          </a:p>
        </p:txBody>
      </p:sp>
      <p:sp>
        <p:nvSpPr>
          <p:cNvPr id="3" name="Content Placeholder 2">
            <a:extLst>
              <a:ext uri="{FF2B5EF4-FFF2-40B4-BE49-F238E27FC236}">
                <a16:creationId xmlns:a16="http://schemas.microsoft.com/office/drawing/2014/main" id="{33953516-62B1-4C4A-8AA9-8875740D0BC5}"/>
              </a:ext>
            </a:extLst>
          </p:cNvPr>
          <p:cNvSpPr>
            <a:spLocks noGrp="1"/>
          </p:cNvSpPr>
          <p:nvPr>
            <p:ph idx="1"/>
          </p:nvPr>
        </p:nvSpPr>
        <p:spPr/>
        <p:txBody>
          <a:bodyPr>
            <a:normAutofit/>
          </a:bodyPr>
          <a:lstStyle/>
          <a:p>
            <a:r>
              <a:rPr lang="en-US" dirty="0"/>
              <a:t>Decision point for the vanguard</a:t>
            </a:r>
          </a:p>
          <a:p>
            <a:pPr lvl="1"/>
            <a:r>
              <a:rPr lang="en-US" dirty="0"/>
              <a:t>Alignment of ideology with the historical conditions of the rimes</a:t>
            </a:r>
          </a:p>
          <a:p>
            <a:pPr lvl="1"/>
            <a:r>
              <a:rPr lang="en-US" dirty="0"/>
              <a:t>The relevance of the project of Marxism and Leninism to the masses</a:t>
            </a:r>
          </a:p>
          <a:p>
            <a:r>
              <a:rPr lang="en-US" dirty="0"/>
              <a:t>Fundamental contradiction of modern Leninist parties: </a:t>
            </a:r>
            <a:r>
              <a:rPr lang="en-US" b="1" i="1" dirty="0"/>
              <a:t>the gap between the vanguard and the needs of the masses</a:t>
            </a:r>
          </a:p>
          <a:p>
            <a:r>
              <a:rPr lang="en-US" dirty="0"/>
              <a:t>This will be measured by the material conditions of the masses</a:t>
            </a:r>
          </a:p>
          <a:p>
            <a:r>
              <a:rPr lang="en-US" dirty="0"/>
              <a:t>The post 1980s model of Cuba will have to be revisited. </a:t>
            </a:r>
          </a:p>
          <a:p>
            <a:pPr lvl="1"/>
            <a:r>
              <a:rPr lang="en-US" dirty="0"/>
              <a:t>A fortress impregnable by foreigners but willing to project itself politically and economically outward through the state is likely to have to re re visited.</a:t>
            </a:r>
          </a:p>
          <a:p>
            <a:endParaRPr lang="en-US" dirty="0"/>
          </a:p>
          <a:p>
            <a:endParaRPr lang="en-US" b="1" i="1" dirty="0"/>
          </a:p>
        </p:txBody>
      </p:sp>
    </p:spTree>
    <p:extLst>
      <p:ext uri="{BB962C8B-B14F-4D97-AF65-F5344CB8AC3E}">
        <p14:creationId xmlns:p14="http://schemas.microsoft.com/office/powerpoint/2010/main" val="330233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82000" b="-8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2C937-544C-8941-9243-AE1FDE8E22EC}"/>
              </a:ext>
            </a:extLst>
          </p:cNvPr>
          <p:cNvSpPr>
            <a:spLocks noGrp="1"/>
          </p:cNvSpPr>
          <p:nvPr>
            <p:ph type="title"/>
          </p:nvPr>
        </p:nvSpPr>
        <p:spPr>
          <a:xfrm>
            <a:off x="98854" y="0"/>
            <a:ext cx="2323070" cy="6857999"/>
          </a:xfrm>
        </p:spPr>
        <p:txBody>
          <a:bodyPr>
            <a:normAutofit/>
          </a:bodyPr>
          <a:lstStyle/>
          <a:p>
            <a:pPr algn="ctr"/>
            <a:br>
              <a:rPr lang="en-US" dirty="0"/>
            </a:br>
            <a:r>
              <a:rPr lang="en-US" dirty="0"/>
              <a:t>Thanks </a:t>
            </a:r>
            <a:br>
              <a:rPr lang="en-US" dirty="0"/>
            </a:br>
            <a:r>
              <a:rPr lang="en-US" dirty="0"/>
              <a:t>Paper Available Soon—Contact Author for Draft</a:t>
            </a:r>
            <a:br>
              <a:rPr lang="en-US" dirty="0"/>
            </a:br>
            <a:endParaRPr lang="en-US" dirty="0"/>
          </a:p>
        </p:txBody>
      </p:sp>
      <p:pic>
        <p:nvPicPr>
          <p:cNvPr id="6" name="Picture 5">
            <a:extLst>
              <a:ext uri="{FF2B5EF4-FFF2-40B4-BE49-F238E27FC236}">
                <a16:creationId xmlns:a16="http://schemas.microsoft.com/office/drawing/2014/main" id="{D25DD43C-0A69-844A-9AC6-9E377CF185D3}"/>
              </a:ext>
            </a:extLst>
          </p:cNvPr>
          <p:cNvPicPr>
            <a:picLocks noChangeAspect="1"/>
          </p:cNvPicPr>
          <p:nvPr/>
        </p:nvPicPr>
        <p:blipFill>
          <a:blip r:embed="rId2"/>
          <a:stretch>
            <a:fillRect/>
          </a:stretch>
        </p:blipFill>
        <p:spPr>
          <a:xfrm>
            <a:off x="6626483" y="0"/>
            <a:ext cx="4178300" cy="6184900"/>
          </a:xfrm>
          <a:prstGeom prst="rect">
            <a:avLst/>
          </a:prstGeom>
        </p:spPr>
      </p:pic>
      <p:sp>
        <p:nvSpPr>
          <p:cNvPr id="7" name="TextBox 6">
            <a:extLst>
              <a:ext uri="{FF2B5EF4-FFF2-40B4-BE49-F238E27FC236}">
                <a16:creationId xmlns:a16="http://schemas.microsoft.com/office/drawing/2014/main" id="{9DD7D798-EDDA-1E46-9CC0-742DE5E08A63}"/>
              </a:ext>
            </a:extLst>
          </p:cNvPr>
          <p:cNvSpPr txBox="1"/>
          <p:nvPr/>
        </p:nvSpPr>
        <p:spPr>
          <a:xfrm>
            <a:off x="7722973" y="6413157"/>
            <a:ext cx="3358355" cy="369332"/>
          </a:xfrm>
          <a:prstGeom prst="rect">
            <a:avLst/>
          </a:prstGeom>
          <a:noFill/>
        </p:spPr>
        <p:txBody>
          <a:bodyPr wrap="none" rtlCol="0">
            <a:spAutoFit/>
          </a:bodyPr>
          <a:lstStyle/>
          <a:p>
            <a:r>
              <a:rPr lang="en-US" dirty="0"/>
              <a:t>2021—the Year of Olokun in Cuba</a:t>
            </a:r>
          </a:p>
        </p:txBody>
      </p:sp>
    </p:spTree>
    <p:extLst>
      <p:ext uri="{BB962C8B-B14F-4D97-AF65-F5344CB8AC3E}">
        <p14:creationId xmlns:p14="http://schemas.microsoft.com/office/powerpoint/2010/main" val="371164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16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99D7-4186-6147-9385-1A2040A45856}"/>
              </a:ext>
            </a:extLst>
          </p:cNvPr>
          <p:cNvSpPr>
            <a:spLocks noGrp="1"/>
          </p:cNvSpPr>
          <p:nvPr>
            <p:ph type="title"/>
          </p:nvPr>
        </p:nvSpPr>
        <p:spPr>
          <a:xfrm>
            <a:off x="0" y="18256"/>
            <a:ext cx="12192000" cy="970286"/>
          </a:xfrm>
          <a:solidFill>
            <a:schemeClr val="bg1"/>
          </a:solidFill>
        </p:spPr>
        <p:txBody>
          <a:bodyPr>
            <a:normAutofit fontScale="90000"/>
          </a:bodyPr>
          <a:lstStyle/>
          <a:p>
            <a:pPr algn="ctr"/>
            <a:r>
              <a:rPr lang="en-US" dirty="0"/>
              <a:t>The Vanguard, the Masses, and the Fundamental Contradiction</a:t>
            </a:r>
          </a:p>
        </p:txBody>
      </p:sp>
      <p:sp>
        <p:nvSpPr>
          <p:cNvPr id="3" name="Content Placeholder 2">
            <a:extLst>
              <a:ext uri="{FF2B5EF4-FFF2-40B4-BE49-F238E27FC236}">
                <a16:creationId xmlns:a16="http://schemas.microsoft.com/office/drawing/2014/main" id="{10AE0F71-BDC1-604B-AFCE-A08F0381F637}"/>
              </a:ext>
            </a:extLst>
          </p:cNvPr>
          <p:cNvSpPr>
            <a:spLocks noGrp="1"/>
          </p:cNvSpPr>
          <p:nvPr>
            <p:ph idx="1"/>
          </p:nvPr>
        </p:nvSpPr>
        <p:spPr>
          <a:xfrm>
            <a:off x="-1" y="3429000"/>
            <a:ext cx="12191999" cy="3410744"/>
          </a:xfrm>
          <a:solidFill>
            <a:schemeClr val="bg1"/>
          </a:solidFill>
        </p:spPr>
        <p:txBody>
          <a:bodyPr>
            <a:normAutofit/>
          </a:bodyPr>
          <a:lstStyle/>
          <a:p>
            <a:r>
              <a:rPr lang="en-US" sz="1800" dirty="0"/>
              <a:t>The 8th Congress of the Cuban Communist Party saw the formal transition of office from the Revolutionary Generation, or at least what is left of it, and the next (also aging) generation which grew up in the heyday of Cuba-Soviet friendship and then survived the Special Period </a:t>
            </a:r>
          </a:p>
          <a:p>
            <a:r>
              <a:rPr lang="en-US" sz="1800" b="1" i="1" dirty="0">
                <a:solidFill>
                  <a:srgbClr val="C00000"/>
                </a:solidFill>
              </a:rPr>
              <a:t>Renewal of their faith in the ideology</a:t>
            </a:r>
            <a:r>
              <a:rPr lang="en-US" sz="1800" dirty="0"/>
              <a:t> that became Caribbean Marxism, and the leadership of Fidel, then Raúl, Castro undiminished. </a:t>
            </a:r>
          </a:p>
          <a:p>
            <a:r>
              <a:rPr lang="en-US" sz="1800" dirty="0"/>
              <a:t>It was also the Congress that immediately followed the announcement of what was characterized outside of Cuba as great steps toward the sort of reform outsiders have been craving for the last half century. </a:t>
            </a:r>
          </a:p>
          <a:p>
            <a:r>
              <a:rPr lang="en-US" sz="1800" dirty="0"/>
              <a:t>But of course, the reality is more complicated than that.</a:t>
            </a:r>
          </a:p>
          <a:p>
            <a:pPr lvl="1"/>
            <a:r>
              <a:rPr lang="en-US" sz="1800" dirty="0"/>
              <a:t>Months after the 8</a:t>
            </a:r>
            <a:r>
              <a:rPr lang="en-US" sz="1800" baseline="30000" dirty="0"/>
              <a:t>th</a:t>
            </a:r>
            <a:r>
              <a:rPr lang="en-US" sz="1800" dirty="0"/>
              <a:t> Congress the masses erupted in protests all over the Island.</a:t>
            </a:r>
          </a:p>
          <a:p>
            <a:r>
              <a:rPr lang="en-US" sz="1800" dirty="0"/>
              <a:t>It is that </a:t>
            </a:r>
            <a:r>
              <a:rPr lang="en-US" sz="1800" b="1" i="1" dirty="0">
                <a:solidFill>
                  <a:srgbClr val="C00000"/>
                </a:solidFill>
              </a:rPr>
              <a:t>collision between the development of Party and mass expectations translated into political action </a:t>
            </a:r>
            <a:r>
              <a:rPr lang="en-US" sz="1800" dirty="0"/>
              <a:t>that reveals the great fissures and challenges that face Party, State, and mass collectives in Cuba after 2021.</a:t>
            </a:r>
          </a:p>
        </p:txBody>
      </p:sp>
    </p:spTree>
    <p:extLst>
      <p:ext uri="{BB962C8B-B14F-4D97-AF65-F5344CB8AC3E}">
        <p14:creationId xmlns:p14="http://schemas.microsoft.com/office/powerpoint/2010/main" val="338184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48000" b="-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8FA6-FBB3-BF47-920B-550F3FEE434C}"/>
              </a:ext>
            </a:extLst>
          </p:cNvPr>
          <p:cNvSpPr>
            <a:spLocks noGrp="1"/>
          </p:cNvSpPr>
          <p:nvPr>
            <p:ph type="title"/>
          </p:nvPr>
        </p:nvSpPr>
        <p:spPr>
          <a:xfrm>
            <a:off x="63843" y="0"/>
            <a:ext cx="10515600" cy="1325563"/>
          </a:xfrm>
        </p:spPr>
        <p:txBody>
          <a:bodyPr/>
          <a:lstStyle/>
          <a:p>
            <a:r>
              <a:rPr lang="en-US" dirty="0"/>
              <a:t>From the Self-Reflexion of the 8</a:t>
            </a:r>
            <a:r>
              <a:rPr lang="en-US" baseline="30000" dirty="0"/>
              <a:t>th</a:t>
            </a:r>
            <a:r>
              <a:rPr lang="en-US" dirty="0"/>
              <a:t> Congress to the Explosion of the Masses</a:t>
            </a:r>
          </a:p>
        </p:txBody>
      </p:sp>
      <p:sp>
        <p:nvSpPr>
          <p:cNvPr id="3" name="Content Placeholder 2">
            <a:extLst>
              <a:ext uri="{FF2B5EF4-FFF2-40B4-BE49-F238E27FC236}">
                <a16:creationId xmlns:a16="http://schemas.microsoft.com/office/drawing/2014/main" id="{E70901E8-FC46-034B-AB20-AC96B0D4294D}"/>
              </a:ext>
            </a:extLst>
          </p:cNvPr>
          <p:cNvSpPr>
            <a:spLocks noGrp="1"/>
          </p:cNvSpPr>
          <p:nvPr>
            <p:ph idx="1"/>
          </p:nvPr>
        </p:nvSpPr>
        <p:spPr>
          <a:xfrm>
            <a:off x="630195" y="1754659"/>
            <a:ext cx="10723605" cy="5103341"/>
          </a:xfrm>
        </p:spPr>
        <p:txBody>
          <a:bodyPr>
            <a:normAutofit fontScale="92500"/>
          </a:bodyPr>
          <a:lstStyle/>
          <a:p>
            <a:r>
              <a:rPr lang="en-US" dirty="0"/>
              <a:t>The documents and proceedings of the 8th Party Congress suggest the culmination of an arc of development that races back at least to the 5</a:t>
            </a:r>
            <a:r>
              <a:rPr lang="en-US" baseline="30000" dirty="0"/>
              <a:t>th</a:t>
            </a:r>
            <a:r>
              <a:rPr lang="en-US" dirty="0"/>
              <a:t> PCC Congress</a:t>
            </a:r>
          </a:p>
          <a:p>
            <a:pPr lvl="1"/>
            <a:r>
              <a:rPr lang="en-US" dirty="0"/>
              <a:t>Reactionary (</a:t>
            </a:r>
            <a:r>
              <a:rPr lang="en-US" b="1" i="1" dirty="0">
                <a:solidFill>
                  <a:srgbClr val="C00000"/>
                </a:solidFill>
              </a:rPr>
              <a:t>embedding of left error</a:t>
            </a:r>
            <a:r>
              <a:rPr lang="en-US" dirty="0"/>
              <a:t>)</a:t>
            </a:r>
          </a:p>
          <a:p>
            <a:pPr lvl="1"/>
            <a:r>
              <a:rPr lang="en-US" dirty="0"/>
              <a:t>Self-Relfexive in the sense of a focus on party building and solidarity (pulling back to themes from the mid 1970s) .  </a:t>
            </a:r>
          </a:p>
          <a:p>
            <a:r>
              <a:rPr lang="en-US" dirty="0"/>
              <a:t>The popular manifestations of 11 July suggest the disconnect between the work of the vanguard and the reality of the masses (</a:t>
            </a:r>
            <a:r>
              <a:rPr lang="en-US" b="1" i="1" dirty="0">
                <a:solidFill>
                  <a:srgbClr val="C00000"/>
                </a:solidFill>
              </a:rPr>
              <a:t>fear of right error</a:t>
            </a:r>
            <a:r>
              <a:rPr lang="en-US" dirty="0"/>
              <a:t>)</a:t>
            </a:r>
          </a:p>
          <a:p>
            <a:r>
              <a:rPr lang="en-US" dirty="0"/>
              <a:t>And it suggests the possibility of a </a:t>
            </a:r>
            <a:r>
              <a:rPr lang="en-US" b="1" i="1" dirty="0">
                <a:solidFill>
                  <a:srgbClr val="C00000"/>
                </a:solidFill>
              </a:rPr>
              <a:t>Hong Kong analogy</a:t>
            </a:r>
          </a:p>
          <a:p>
            <a:pPr lvl="1"/>
            <a:r>
              <a:rPr lang="en-US" dirty="0"/>
              <a:t>The protests will drive the state more deeply into defensive conservative ideological development</a:t>
            </a:r>
          </a:p>
          <a:p>
            <a:pPr lvl="1"/>
            <a:r>
              <a:rPr lang="en-US" dirty="0"/>
              <a:t>A period of reward and rectification will follow</a:t>
            </a:r>
          </a:p>
          <a:p>
            <a:pPr lvl="1"/>
            <a:r>
              <a:rPr lang="en-US" dirty="0"/>
              <a:t>But the situation will remain fluid with the state  in control</a:t>
            </a:r>
          </a:p>
        </p:txBody>
      </p:sp>
    </p:spTree>
    <p:extLst>
      <p:ext uri="{BB962C8B-B14F-4D97-AF65-F5344CB8AC3E}">
        <p14:creationId xmlns:p14="http://schemas.microsoft.com/office/powerpoint/2010/main" val="83363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08C8-8F47-E849-9479-5D45DAAF99ED}"/>
              </a:ext>
            </a:extLst>
          </p:cNvPr>
          <p:cNvSpPr>
            <a:spLocks noGrp="1"/>
          </p:cNvSpPr>
          <p:nvPr>
            <p:ph type="title"/>
          </p:nvPr>
        </p:nvSpPr>
        <p:spPr>
          <a:xfrm>
            <a:off x="22654" y="1"/>
            <a:ext cx="8935995" cy="1075038"/>
          </a:xfrm>
        </p:spPr>
        <p:txBody>
          <a:bodyPr/>
          <a:lstStyle/>
          <a:p>
            <a:r>
              <a:rPr lang="en-US" dirty="0"/>
              <a:t>Survival and the 5</a:t>
            </a:r>
            <a:r>
              <a:rPr lang="en-US" baseline="30000" dirty="0"/>
              <a:t>th</a:t>
            </a:r>
            <a:r>
              <a:rPr lang="en-US" dirty="0"/>
              <a:t> Congress (1997)</a:t>
            </a:r>
          </a:p>
        </p:txBody>
      </p:sp>
      <p:graphicFrame>
        <p:nvGraphicFramePr>
          <p:cNvPr id="5" name="Content Placeholder 4">
            <a:extLst>
              <a:ext uri="{FF2B5EF4-FFF2-40B4-BE49-F238E27FC236}">
                <a16:creationId xmlns:a16="http://schemas.microsoft.com/office/drawing/2014/main" id="{D21D1244-6445-2842-AB69-C427BD94AA95}"/>
              </a:ext>
            </a:extLst>
          </p:cNvPr>
          <p:cNvGraphicFramePr>
            <a:graphicFrameLocks noGrp="1"/>
          </p:cNvGraphicFramePr>
          <p:nvPr>
            <p:ph sz="half" idx="1"/>
            <p:extLst>
              <p:ext uri="{D42A27DB-BD31-4B8C-83A1-F6EECF244321}">
                <p14:modId xmlns:p14="http://schemas.microsoft.com/office/powerpoint/2010/main" val="3315999378"/>
              </p:ext>
            </p:extLst>
          </p:nvPr>
        </p:nvGraphicFramePr>
        <p:xfrm>
          <a:off x="170935" y="926756"/>
          <a:ext cx="5181600" cy="5770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B82D6959-4FAD-4F43-9319-73BAFA0344CC}"/>
              </a:ext>
            </a:extLst>
          </p:cNvPr>
          <p:cNvSpPr>
            <a:spLocks noGrp="1"/>
          </p:cNvSpPr>
          <p:nvPr>
            <p:ph sz="half" idx="2"/>
          </p:nvPr>
        </p:nvSpPr>
        <p:spPr/>
        <p:txBody>
          <a:bodyPr>
            <a:normAutofit fontScale="77500" lnSpcReduction="20000"/>
          </a:bodyPr>
          <a:lstStyle/>
          <a:p>
            <a:r>
              <a:rPr lang="en-US" dirty="0"/>
              <a:t>More energetic embrace of a contextually distinct Caribbean Marxism; reaffirmation of classical Soviet Leninism.</a:t>
            </a:r>
          </a:p>
          <a:p>
            <a:r>
              <a:rPr lang="en-US" dirty="0"/>
              <a:t>The state as the monopoly capitalist</a:t>
            </a:r>
          </a:p>
          <a:p>
            <a:r>
              <a:rPr lang="en-US" dirty="0"/>
              <a:t>Globalization and global markets as venues of neo-imperialism</a:t>
            </a:r>
          </a:p>
          <a:p>
            <a:r>
              <a:rPr lang="en-US" i="1" dirty="0"/>
              <a:t>Resolución económica</a:t>
            </a:r>
            <a:r>
              <a:rPr lang="en-US" dirty="0"/>
              <a:t>: a reaffirmation of central planning, of a strictly managed private sector, and of the supplemental and complementary nature of the non-state sector.</a:t>
            </a:r>
          </a:p>
          <a:p>
            <a:r>
              <a:rPr lang="en-US" dirty="0"/>
              <a:t>The ideal eventually is to return a point where private economic activity may be eliminated as the state moves closer to an idealized communist society</a:t>
            </a:r>
          </a:p>
          <a:p>
            <a:pPr lvl="1"/>
            <a:endParaRPr lang="en-US" dirty="0"/>
          </a:p>
          <a:p>
            <a:endParaRPr lang="en-US" dirty="0"/>
          </a:p>
          <a:p>
            <a:endParaRPr lang="en-US" dirty="0"/>
          </a:p>
        </p:txBody>
      </p:sp>
    </p:spTree>
    <p:extLst>
      <p:ext uri="{BB962C8B-B14F-4D97-AF65-F5344CB8AC3E}">
        <p14:creationId xmlns:p14="http://schemas.microsoft.com/office/powerpoint/2010/main" val="314397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53000" b="-5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82D2-3DBD-2549-984F-C173C54CE8BF}"/>
              </a:ext>
            </a:extLst>
          </p:cNvPr>
          <p:cNvSpPr>
            <a:spLocks noGrp="1"/>
          </p:cNvSpPr>
          <p:nvPr>
            <p:ph type="title"/>
          </p:nvPr>
        </p:nvSpPr>
        <p:spPr>
          <a:xfrm>
            <a:off x="84438" y="18255"/>
            <a:ext cx="10515600" cy="1325563"/>
          </a:xfrm>
        </p:spPr>
        <p:txBody>
          <a:bodyPr/>
          <a:lstStyle/>
          <a:p>
            <a:r>
              <a:rPr lang="en-US" dirty="0"/>
              <a:t>The Revolution of the 6</a:t>
            </a:r>
            <a:r>
              <a:rPr lang="en-US" baseline="30000" dirty="0"/>
              <a:t>th</a:t>
            </a:r>
            <a:r>
              <a:rPr lang="en-US" dirty="0"/>
              <a:t> PCC Congress (2011)</a:t>
            </a:r>
          </a:p>
        </p:txBody>
      </p:sp>
      <p:sp>
        <p:nvSpPr>
          <p:cNvPr id="3" name="Content Placeholder 2">
            <a:extLst>
              <a:ext uri="{FF2B5EF4-FFF2-40B4-BE49-F238E27FC236}">
                <a16:creationId xmlns:a16="http://schemas.microsoft.com/office/drawing/2014/main" id="{18B4E90C-9A96-CD44-B2AB-CBC26DE8FB42}"/>
              </a:ext>
            </a:extLst>
          </p:cNvPr>
          <p:cNvSpPr>
            <a:spLocks noGrp="1"/>
          </p:cNvSpPr>
          <p:nvPr>
            <p:ph idx="1"/>
          </p:nvPr>
        </p:nvSpPr>
        <p:spPr>
          <a:xfrm>
            <a:off x="84438" y="1445740"/>
            <a:ext cx="12107562" cy="5307508"/>
          </a:xfrm>
        </p:spPr>
        <p:txBody>
          <a:bodyPr>
            <a:normAutofit fontScale="92500" lnSpcReduction="20000"/>
          </a:bodyPr>
          <a:lstStyle/>
          <a:p>
            <a:r>
              <a:rPr lang="en-US" dirty="0"/>
              <a:t>Transitional moment</a:t>
            </a:r>
          </a:p>
          <a:p>
            <a:r>
              <a:rPr lang="en-US" i="1" dirty="0"/>
              <a:t>Lineamientos</a:t>
            </a:r>
            <a:r>
              <a:rPr lang="en-US" dirty="0"/>
              <a:t>: slow and steady reform</a:t>
            </a:r>
          </a:p>
          <a:p>
            <a:r>
              <a:rPr lang="en-US" dirty="0"/>
              <a:t>Admission that it is time to move forward with reform</a:t>
            </a:r>
          </a:p>
          <a:p>
            <a:r>
              <a:rPr lang="en-US" dirty="0"/>
              <a:t>The Achilles heel: </a:t>
            </a:r>
            <a:r>
              <a:rPr lang="en-US" b="1" i="1" dirty="0">
                <a:solidFill>
                  <a:srgbClr val="C00000"/>
                </a:solidFill>
              </a:rPr>
              <a:t>rationalizing the ideological basis for reform</a:t>
            </a:r>
          </a:p>
          <a:p>
            <a:pPr lvl="1"/>
            <a:r>
              <a:rPr lang="en-US" dirty="0"/>
              <a:t>Avoid Chinese model (though Raúl and FAR were sympathetic carried over from 5</a:t>
            </a:r>
            <a:r>
              <a:rPr lang="en-US" baseline="30000" dirty="0"/>
              <a:t>th</a:t>
            </a:r>
            <a:r>
              <a:rPr lang="en-US" dirty="0"/>
              <a:t> Congress)</a:t>
            </a:r>
          </a:p>
          <a:p>
            <a:pPr lvl="1"/>
            <a:r>
              <a:rPr lang="en-US" dirty="0"/>
              <a:t>Suspicion of markets</a:t>
            </a:r>
          </a:p>
          <a:p>
            <a:pPr lvl="1"/>
            <a:r>
              <a:rPr lang="en-US" dirty="0"/>
              <a:t>Private sector expansion viewed as a temporary experiment subject to modification as circumstances required</a:t>
            </a:r>
          </a:p>
          <a:p>
            <a:pPr lvl="1"/>
            <a:r>
              <a:rPr lang="en-US" dirty="0"/>
              <a:t>Managed self sufficiency</a:t>
            </a:r>
          </a:p>
          <a:p>
            <a:pPr lvl="1"/>
            <a:r>
              <a:rPr lang="en-US" dirty="0"/>
              <a:t>Always under the control of the state and its apparatus </a:t>
            </a:r>
          </a:p>
          <a:p>
            <a:pPr lvl="1"/>
            <a:r>
              <a:rPr lang="en-US" dirty="0"/>
              <a:t>Limit: When it contradicted the fundamental line of Cuban “socialism” </a:t>
            </a:r>
          </a:p>
          <a:p>
            <a:r>
              <a:rPr lang="en-US" dirty="0"/>
              <a:t>The forward thrust of the draft Lineamientos blunted but not stopped.</a:t>
            </a:r>
          </a:p>
          <a:p>
            <a:r>
              <a:rPr lang="en-US" dirty="0"/>
              <a:t>Opens door to global consensus that Cuba is “moving forward” </a:t>
            </a:r>
          </a:p>
          <a:p>
            <a:pPr lvl="1"/>
            <a:r>
              <a:rPr lang="en-US" dirty="0"/>
              <a:t>Though that term had very different significance depending on who was using the term</a:t>
            </a:r>
          </a:p>
          <a:p>
            <a:pPr lvl="1"/>
            <a:r>
              <a:rPr lang="en-US" dirty="0"/>
              <a:t>Delayed reaction: Great victory the Cuba-EU framework: </a:t>
            </a:r>
            <a:r>
              <a:rPr lang="en-US" b="1" dirty="0">
                <a:solidFill>
                  <a:srgbClr val="C00000"/>
                </a:solidFill>
              </a:rPr>
              <a:t>Political Dialogue and Cooperation Agreement (PDCA) </a:t>
            </a:r>
          </a:p>
          <a:p>
            <a:pPr lvl="1"/>
            <a:endParaRPr lang="en-US" dirty="0"/>
          </a:p>
          <a:p>
            <a:endParaRPr lang="en-US" dirty="0"/>
          </a:p>
        </p:txBody>
      </p:sp>
    </p:spTree>
    <p:extLst>
      <p:ext uri="{BB962C8B-B14F-4D97-AF65-F5344CB8AC3E}">
        <p14:creationId xmlns:p14="http://schemas.microsoft.com/office/powerpoint/2010/main" val="59773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51"/>
            <a:lum/>
          </a:blip>
          <a:srcRect/>
          <a:stretch>
            <a:fillRect t="-74000" b="-7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6507-336C-FB47-AE88-98E0C3F6FF1D}"/>
              </a:ext>
            </a:extLst>
          </p:cNvPr>
          <p:cNvSpPr>
            <a:spLocks noGrp="1"/>
          </p:cNvSpPr>
          <p:nvPr>
            <p:ph type="title"/>
          </p:nvPr>
        </p:nvSpPr>
        <p:spPr>
          <a:xfrm>
            <a:off x="37070" y="18255"/>
            <a:ext cx="12105503" cy="1325563"/>
          </a:xfrm>
        </p:spPr>
        <p:txBody>
          <a:bodyPr/>
          <a:lstStyle/>
          <a:p>
            <a:r>
              <a:rPr lang="en-US" dirty="0"/>
              <a:t>The Counter-Revolution of the 7</a:t>
            </a:r>
            <a:r>
              <a:rPr lang="en-US" baseline="30000" dirty="0"/>
              <a:t>th</a:t>
            </a:r>
            <a:r>
              <a:rPr lang="en-US" dirty="0"/>
              <a:t> PCC Congress</a:t>
            </a:r>
          </a:p>
        </p:txBody>
      </p:sp>
      <p:sp>
        <p:nvSpPr>
          <p:cNvPr id="3" name="Content Placeholder 2">
            <a:extLst>
              <a:ext uri="{FF2B5EF4-FFF2-40B4-BE49-F238E27FC236}">
                <a16:creationId xmlns:a16="http://schemas.microsoft.com/office/drawing/2014/main" id="{7A81CFE3-1723-BF40-B00A-17AE2F1095B8}"/>
              </a:ext>
            </a:extLst>
          </p:cNvPr>
          <p:cNvSpPr>
            <a:spLocks noGrp="1"/>
          </p:cNvSpPr>
          <p:nvPr>
            <p:ph idx="1"/>
          </p:nvPr>
        </p:nvSpPr>
        <p:spPr>
          <a:xfrm>
            <a:off x="838200" y="1825624"/>
            <a:ext cx="10515600" cy="4809953"/>
          </a:xfrm>
        </p:spPr>
        <p:txBody>
          <a:bodyPr>
            <a:normAutofit fontScale="92500" lnSpcReduction="10000"/>
          </a:bodyPr>
          <a:lstStyle/>
          <a:p>
            <a:r>
              <a:rPr lang="en-US" dirty="0"/>
              <a:t>Reaction from the “Left”</a:t>
            </a:r>
          </a:p>
          <a:p>
            <a:r>
              <a:rPr lang="en-US" dirty="0"/>
              <a:t>From Lineamientos to the </a:t>
            </a:r>
            <a:r>
              <a:rPr lang="es-ES_tradnl" i="1" dirty="0">
                <a:hlinkClick r:id="rId3"/>
              </a:rPr>
              <a:t>Concepualizacón del Modelo Político Económico</a:t>
            </a:r>
            <a:r>
              <a:rPr lang="en-US" dirty="0"/>
              <a:t>.</a:t>
            </a:r>
          </a:p>
          <a:p>
            <a:pPr lvl="1"/>
            <a:r>
              <a:rPr lang="en-US" dirty="0"/>
              <a:t>Back to the 5</a:t>
            </a:r>
            <a:r>
              <a:rPr lang="en-US" baseline="30000" dirty="0"/>
              <a:t>th</a:t>
            </a:r>
            <a:r>
              <a:rPr lang="en-US" dirty="0"/>
              <a:t> PCC Congress but now elaborated in a more rational way. </a:t>
            </a:r>
          </a:p>
          <a:p>
            <a:r>
              <a:rPr lang="es-ES_tradnl" i="1" dirty="0"/>
              <a:t>Plan Nacional de Desarrollo Económico y Social 2030 de Cuba</a:t>
            </a:r>
          </a:p>
          <a:p>
            <a:r>
              <a:rPr lang="en-US" dirty="0"/>
              <a:t>Plan Económico 2030</a:t>
            </a:r>
          </a:p>
          <a:p>
            <a:pPr lvl="1"/>
            <a:r>
              <a:rPr lang="en-US" dirty="0"/>
              <a:t>Six Guiding Themes: </a:t>
            </a:r>
            <a:r>
              <a:rPr lang="es-ES_tradnl" dirty="0"/>
              <a:t>1. Gobierno eficaz y socialista e integración social; 2. Transformación productiva e inserción internacional; 3. Infraestructura; 4. Potencial humano, ciencia, tecnología e innovación; 5. Recursos naturales y medio ambiente; 6. Desarrollo humano, justicia y equidad</a:t>
            </a:r>
          </a:p>
          <a:p>
            <a:r>
              <a:rPr lang="en-US" dirty="0"/>
              <a:t>Return to the rationalization of planning as a substitute for markets and markets as a supplementary mechanisms for micro allocations in a tightly controlled non-state sector. </a:t>
            </a:r>
          </a:p>
          <a:p>
            <a:r>
              <a:rPr lang="en-US" dirty="0"/>
              <a:t>An engagement with the political ramifications of </a:t>
            </a:r>
            <a:r>
              <a:rPr lang="en-US"/>
              <a:t>Us-Cuba opening up?</a:t>
            </a:r>
            <a:endParaRPr lang="en-US" dirty="0"/>
          </a:p>
          <a:p>
            <a:pPr lvl="1"/>
            <a:endParaRPr lang="en-US" dirty="0"/>
          </a:p>
        </p:txBody>
      </p:sp>
    </p:spTree>
    <p:extLst>
      <p:ext uri="{BB962C8B-B14F-4D97-AF65-F5344CB8AC3E}">
        <p14:creationId xmlns:p14="http://schemas.microsoft.com/office/powerpoint/2010/main" val="349254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51"/>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302A-03E4-554A-89C3-C0F11390C875}"/>
              </a:ext>
            </a:extLst>
          </p:cNvPr>
          <p:cNvSpPr>
            <a:spLocks noGrp="1"/>
          </p:cNvSpPr>
          <p:nvPr>
            <p:ph type="title"/>
          </p:nvPr>
        </p:nvSpPr>
        <p:spPr>
          <a:xfrm>
            <a:off x="109151" y="18255"/>
            <a:ext cx="10515600" cy="1325563"/>
          </a:xfrm>
        </p:spPr>
        <p:txBody>
          <a:bodyPr/>
          <a:lstStyle/>
          <a:p>
            <a:r>
              <a:rPr lang="en-US" dirty="0"/>
              <a:t>The 8</a:t>
            </a:r>
            <a:r>
              <a:rPr lang="en-US" baseline="30000" dirty="0"/>
              <a:t>th</a:t>
            </a:r>
            <a:r>
              <a:rPr lang="en-US" dirty="0"/>
              <a:t> Congress and Stasis</a:t>
            </a:r>
          </a:p>
        </p:txBody>
      </p:sp>
      <p:sp>
        <p:nvSpPr>
          <p:cNvPr id="3" name="Content Placeholder 2">
            <a:extLst>
              <a:ext uri="{FF2B5EF4-FFF2-40B4-BE49-F238E27FC236}">
                <a16:creationId xmlns:a16="http://schemas.microsoft.com/office/drawing/2014/main" id="{60125030-D05A-AA42-B4E1-01C79CA21E1E}"/>
              </a:ext>
            </a:extLst>
          </p:cNvPr>
          <p:cNvSpPr>
            <a:spLocks noGrp="1"/>
          </p:cNvSpPr>
          <p:nvPr>
            <p:ph idx="1"/>
          </p:nvPr>
        </p:nvSpPr>
        <p:spPr>
          <a:xfrm>
            <a:off x="838200" y="1581664"/>
            <a:ext cx="10515600" cy="4917989"/>
          </a:xfrm>
        </p:spPr>
        <p:txBody>
          <a:bodyPr>
            <a:normAutofit fontScale="92500" lnSpcReduction="10000"/>
          </a:bodyPr>
          <a:lstStyle/>
          <a:p>
            <a:r>
              <a:rPr lang="en-US" dirty="0"/>
              <a:t>These documents, and the performance that was the 8th Congress itself points to the direction the Cuban and its state and Party apparatus are likely to take for the next several years.  </a:t>
            </a:r>
          </a:p>
          <a:p>
            <a:r>
              <a:rPr lang="en-US" dirty="0"/>
              <a:t>These include </a:t>
            </a:r>
          </a:p>
          <a:p>
            <a:pPr lvl="1"/>
            <a:r>
              <a:rPr lang="en-US" dirty="0"/>
              <a:t>substantial refocusing on the institutional integrity of the Party itself, </a:t>
            </a:r>
          </a:p>
          <a:p>
            <a:pPr lvl="1"/>
            <a:r>
              <a:rPr lang="en-US" dirty="0"/>
              <a:t>the development of new parameters that would permit more flexible delegation of economic authority in very closely controlled retail sector of the economy, </a:t>
            </a:r>
          </a:p>
          <a:p>
            <a:pPr lvl="1"/>
            <a:r>
              <a:rPr lang="en-US" dirty="0"/>
              <a:t>a managed opening of the wholesale and agricultural sector, and a slow movement</a:t>
            </a:r>
          </a:p>
          <a:p>
            <a:pPr lvl="1"/>
            <a:r>
              <a:rPr lang="en-US" dirty="0"/>
              <a:t>Rejection of Markets Marxism (the China Model) and market-based reform (the Lain American techno-progressive model)</a:t>
            </a:r>
          </a:p>
          <a:p>
            <a:pPr lvl="1"/>
            <a:r>
              <a:rPr lang="en-US" dirty="0"/>
              <a:t>Intensification of the construction of a rationalized effort to further develop a Caribbean Marxist Model, under conditions of crisis, though </a:t>
            </a:r>
          </a:p>
          <a:p>
            <a:r>
              <a:rPr lang="en-US" dirty="0"/>
              <a:t>Not clever enough to substitute predictive analytics and modelling for markets (though that might come—ironically led by the West)</a:t>
            </a:r>
          </a:p>
          <a:p>
            <a:endParaRPr lang="en-US" dirty="0"/>
          </a:p>
        </p:txBody>
      </p:sp>
    </p:spTree>
    <p:extLst>
      <p:ext uri="{BB962C8B-B14F-4D97-AF65-F5344CB8AC3E}">
        <p14:creationId xmlns:p14="http://schemas.microsoft.com/office/powerpoint/2010/main" val="228536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7FB7-84A2-A14D-95D7-312246BB93FD}"/>
              </a:ext>
            </a:extLst>
          </p:cNvPr>
          <p:cNvSpPr>
            <a:spLocks noGrp="1"/>
          </p:cNvSpPr>
          <p:nvPr>
            <p:ph type="title"/>
          </p:nvPr>
        </p:nvSpPr>
        <p:spPr>
          <a:xfrm>
            <a:off x="838200" y="142703"/>
            <a:ext cx="10515600" cy="1325563"/>
          </a:xfrm>
        </p:spPr>
        <p:txBody>
          <a:bodyPr/>
          <a:lstStyle/>
          <a:p>
            <a:r>
              <a:rPr lang="en-US" dirty="0"/>
              <a:t>The 8</a:t>
            </a:r>
            <a:r>
              <a:rPr lang="en-US" baseline="30000" dirty="0"/>
              <a:t>th</a:t>
            </a:r>
            <a:r>
              <a:rPr lang="en-US" dirty="0"/>
              <a:t> Congress Challenge and Contradiction </a:t>
            </a:r>
          </a:p>
        </p:txBody>
      </p:sp>
      <p:sp>
        <p:nvSpPr>
          <p:cNvPr id="3" name="Content Placeholder 2">
            <a:extLst>
              <a:ext uri="{FF2B5EF4-FFF2-40B4-BE49-F238E27FC236}">
                <a16:creationId xmlns:a16="http://schemas.microsoft.com/office/drawing/2014/main" id="{620253CB-79F0-6C4D-8FCF-B09E03BE2C54}"/>
              </a:ext>
            </a:extLst>
          </p:cNvPr>
          <p:cNvSpPr>
            <a:spLocks noGrp="1"/>
          </p:cNvSpPr>
          <p:nvPr>
            <p:ph sz="half" idx="1"/>
          </p:nvPr>
        </p:nvSpPr>
        <p:spPr>
          <a:xfrm>
            <a:off x="294503" y="2506662"/>
            <a:ext cx="5181600" cy="4351338"/>
          </a:xfrm>
        </p:spPr>
        <p:txBody>
          <a:bodyPr>
            <a:normAutofit fontScale="77500" lnSpcReduction="20000"/>
          </a:bodyPr>
          <a:lstStyle/>
          <a:p>
            <a:r>
              <a:rPr lang="es-ES_tradnl" dirty="0"/>
              <a:t>Todo esto se dice fácil, lo difícil, pero no imposible, es materializar y consolidar el cambio. Es preciso cimentar un verdadero giro en la mentalidad en aras de defender el incremento de la producción nacional, en especial de los alimentos, desterrar el dañino hábito de importarlos y generar exportaciones diversificadas y competitivas.</a:t>
            </a:r>
          </a:p>
          <a:p>
            <a:r>
              <a:rPr lang="es-ES_tradnl" dirty="0"/>
              <a:t>Sin dejar de aspirar y trabajar por superiores niveles de satisfacción de nuestras necesidades, hay que acostumbrarse a vivir con lo que tenemos y no pretender gastar más que lo que seamos capaces de generar en ingresos. </a:t>
            </a:r>
          </a:p>
          <a:p>
            <a:endParaRPr lang="en-US" dirty="0"/>
          </a:p>
        </p:txBody>
      </p:sp>
      <p:sp>
        <p:nvSpPr>
          <p:cNvPr id="4" name="Content Placeholder 3">
            <a:extLst>
              <a:ext uri="{FF2B5EF4-FFF2-40B4-BE49-F238E27FC236}">
                <a16:creationId xmlns:a16="http://schemas.microsoft.com/office/drawing/2014/main" id="{36FD2CEE-5A2A-6343-9F97-69730EAF6594}"/>
              </a:ext>
            </a:extLst>
          </p:cNvPr>
          <p:cNvSpPr>
            <a:spLocks noGrp="1"/>
          </p:cNvSpPr>
          <p:nvPr>
            <p:ph sz="half" idx="2"/>
          </p:nvPr>
        </p:nvSpPr>
        <p:spPr>
          <a:xfrm>
            <a:off x="6579973" y="2506662"/>
            <a:ext cx="5181600" cy="4351338"/>
          </a:xfrm>
        </p:spPr>
        <p:txBody>
          <a:bodyPr>
            <a:normAutofit fontScale="77500" lnSpcReduction="20000"/>
          </a:bodyPr>
          <a:lstStyle/>
          <a:p>
            <a:r>
              <a:rPr lang="en-US" dirty="0"/>
              <a:t>All this is  easy to say, the difficulty, but one not impossible to overcome, is to materialize and consolidate reform. It is necessary to cement a true shift in mentality in order to defend the increase in national production, especially of food, to banish the harmful habit of importing it and to generate diversified and competitive exports.</a:t>
            </a:r>
          </a:p>
          <a:p>
            <a:r>
              <a:rPr lang="en-US" dirty="0"/>
              <a:t>Without ceasing to aspire and work for higher levels of satisfaction of our needs, we must get used to living with what we have and not expect to spend more than what we are capable of generating in income.</a:t>
            </a:r>
          </a:p>
        </p:txBody>
      </p:sp>
    </p:spTree>
    <p:extLst>
      <p:ext uri="{BB962C8B-B14F-4D97-AF65-F5344CB8AC3E}">
        <p14:creationId xmlns:p14="http://schemas.microsoft.com/office/powerpoint/2010/main" val="336426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72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F3C6-7D85-FA48-9559-DABFFC5C8E68}"/>
              </a:ext>
            </a:extLst>
          </p:cNvPr>
          <p:cNvSpPr>
            <a:spLocks noGrp="1"/>
          </p:cNvSpPr>
          <p:nvPr>
            <p:ph type="title"/>
          </p:nvPr>
        </p:nvSpPr>
        <p:spPr/>
        <p:txBody>
          <a:bodyPr/>
          <a:lstStyle/>
          <a:p>
            <a:r>
              <a:rPr lang="en-US" dirty="0"/>
              <a:t>8</a:t>
            </a:r>
            <a:r>
              <a:rPr lang="en-US" baseline="30000" dirty="0"/>
              <a:t>th</a:t>
            </a:r>
            <a:r>
              <a:rPr lang="en-US" dirty="0"/>
              <a:t> PCC Congress Detail</a:t>
            </a:r>
          </a:p>
        </p:txBody>
      </p:sp>
      <p:sp>
        <p:nvSpPr>
          <p:cNvPr id="3" name="Content Placeholder 2">
            <a:extLst>
              <a:ext uri="{FF2B5EF4-FFF2-40B4-BE49-F238E27FC236}">
                <a16:creationId xmlns:a16="http://schemas.microsoft.com/office/drawing/2014/main" id="{0BA9DC85-60E4-2649-BE0D-2759F5FD6CED}"/>
              </a:ext>
            </a:extLst>
          </p:cNvPr>
          <p:cNvSpPr>
            <a:spLocks noGrp="1"/>
          </p:cNvSpPr>
          <p:nvPr>
            <p:ph idx="1"/>
          </p:nvPr>
        </p:nvSpPr>
        <p:spPr/>
        <p:txBody>
          <a:bodyPr>
            <a:normAutofit fontScale="92500" lnSpcReduction="20000"/>
          </a:bodyPr>
          <a:lstStyle/>
          <a:p>
            <a:r>
              <a:rPr lang="en-US" dirty="0"/>
              <a:t>Party building</a:t>
            </a:r>
          </a:p>
          <a:p>
            <a:pPr lvl="1"/>
            <a:r>
              <a:rPr lang="en-US" dirty="0"/>
              <a:t>Self congratulations on institutional resilience sufficient to permit an inter generational transfer of authority</a:t>
            </a:r>
          </a:p>
          <a:p>
            <a:pPr lvl="1"/>
            <a:r>
              <a:rPr lang="en-US" dirty="0"/>
              <a:t>The tasks of institutional strengthening and discipline</a:t>
            </a:r>
          </a:p>
          <a:p>
            <a:pPr lvl="1"/>
            <a:r>
              <a:rPr lang="en-US" dirty="0"/>
              <a:t>Disciplinary systems explored– What should distinguish cadres is their loyalty to the Revolution, as a guarantee of continuity.</a:t>
            </a:r>
          </a:p>
          <a:p>
            <a:pPr lvl="1"/>
            <a:r>
              <a:rPr lang="en-US" dirty="0"/>
              <a:t>The suspicion of counterrevolutionary activities (right error)</a:t>
            </a:r>
          </a:p>
          <a:p>
            <a:r>
              <a:rPr lang="en-US" dirty="0"/>
              <a:t>Management of Mass Organizations</a:t>
            </a:r>
          </a:p>
          <a:p>
            <a:pPr lvl="1"/>
            <a:r>
              <a:rPr lang="en-US" dirty="0"/>
              <a:t>The guiding role of the party organization, from the grassroots, in the conduction of the Cadres Policy is ratified and the chiefs' responsibility in its application </a:t>
            </a:r>
          </a:p>
          <a:p>
            <a:r>
              <a:rPr lang="en-US" dirty="0"/>
              <a:t>The character and pace of reform</a:t>
            </a:r>
          </a:p>
          <a:p>
            <a:pPr lvl="1"/>
            <a:r>
              <a:rPr lang="en-US" dirty="0"/>
              <a:t>Criticism by Raúl Castro in two respects: (1) the pace and effectiveness of reform; and (2) the need to prevent hijacking by rightists.</a:t>
            </a:r>
          </a:p>
          <a:p>
            <a:pPr marL="0" indent="0">
              <a:buNone/>
            </a:pPr>
            <a:endParaRPr lang="en-US" dirty="0"/>
          </a:p>
        </p:txBody>
      </p:sp>
    </p:spTree>
    <p:extLst>
      <p:ext uri="{BB962C8B-B14F-4D97-AF65-F5344CB8AC3E}">
        <p14:creationId xmlns:p14="http://schemas.microsoft.com/office/powerpoint/2010/main" val="28349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2288</Words>
  <Application>Microsoft Macintosh PowerPoint</Application>
  <PresentationFormat>Widescreen</PresentationFormat>
  <Paragraphs>146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Tw Cen MT</vt:lpstr>
      <vt:lpstr>Office Theme</vt:lpstr>
      <vt:lpstr>  Cuba in the Era of Olokun: From the 8th Congress of the Cuban Communist Party to the July 11th Protest Movement and the Future of the Cuban Political-Economic Model </vt:lpstr>
      <vt:lpstr>The Vanguard, the Masses, and the Fundamental Contradiction</vt:lpstr>
      <vt:lpstr>From the Self-Reflexion of the 8th Congress to the Explosion of the Masses</vt:lpstr>
      <vt:lpstr>Survival and the 5th Congress (1997)</vt:lpstr>
      <vt:lpstr>The Revolution of the 6th PCC Congress (2011)</vt:lpstr>
      <vt:lpstr>The Counter-Revolution of the 7th PCC Congress</vt:lpstr>
      <vt:lpstr>The 8th Congress and Stasis</vt:lpstr>
      <vt:lpstr>The 8th Congress Challenge and Contradiction </vt:lpstr>
      <vt:lpstr>8th PCC Congress Detail</vt:lpstr>
      <vt:lpstr>Mass Response of 11 July 2021:  Move to Democracy or Maoist Rectification From Below?</vt:lpstr>
      <vt:lpstr>An Iconoclast Perspective: Analysis and Engagement With “Acerca de las protestas en Cuba del 11 de julio,” Comunistas Blog (English version here)</vt:lpstr>
      <vt:lpstr>The Consequences From a Leninist Perspective</vt:lpstr>
      <vt:lpstr>The Response</vt:lpstr>
      <vt:lpstr>From Violence to Rectification— The Protests and the Hong Kong Playbook</vt:lpstr>
      <vt:lpstr>Where Does this Leave the Cuban Ideological Framework Going Forward</vt:lpstr>
      <vt:lpstr> Thanks  Paper Available Soon—Contact Author for Draft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32</cp:revision>
  <dcterms:created xsi:type="dcterms:W3CDTF">2021-08-12T23:09:47Z</dcterms:created>
  <dcterms:modified xsi:type="dcterms:W3CDTF">2021-08-16T15:59:40Z</dcterms:modified>
</cp:coreProperties>
</file>