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37394-5029-7940-9CEF-D44211F92006}"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C7D71ACF-26B3-9F44-9662-C19A3398ACB4}">
      <dgm:prSet/>
      <dgm:spPr/>
      <dgm:t>
        <a:bodyPr/>
        <a:lstStyle/>
        <a:p>
          <a:r>
            <a:rPr lang="en-US"/>
            <a:t>Is there an economic value to politics and racial solidarity?</a:t>
          </a:r>
        </a:p>
      </dgm:t>
    </dgm:pt>
    <dgm:pt modelId="{7CD1630E-B7AD-CA42-9D89-0B64000836F6}" type="parTrans" cxnId="{FC8A9632-C96C-7E4B-8D21-D754EADF723A}">
      <dgm:prSet/>
      <dgm:spPr/>
      <dgm:t>
        <a:bodyPr/>
        <a:lstStyle/>
        <a:p>
          <a:endParaRPr lang="en-US"/>
        </a:p>
      </dgm:t>
    </dgm:pt>
    <dgm:pt modelId="{A2B31E54-7DDA-FB47-BA53-7AEC8602B07C}" type="sibTrans" cxnId="{FC8A9632-C96C-7E4B-8D21-D754EADF723A}">
      <dgm:prSet/>
      <dgm:spPr/>
      <dgm:t>
        <a:bodyPr/>
        <a:lstStyle/>
        <a:p>
          <a:endParaRPr lang="en-US"/>
        </a:p>
      </dgm:t>
    </dgm:pt>
    <dgm:pt modelId="{8AA365EA-7F33-FF49-9A27-6E8920039440}">
      <dgm:prSet/>
      <dgm:spPr/>
      <dgm:t>
        <a:bodyPr/>
        <a:lstStyle/>
        <a:p>
          <a:r>
            <a:rPr lang="en-US"/>
            <a:t>How is that valued as against the economic value of ideological solidarity?</a:t>
          </a:r>
        </a:p>
      </dgm:t>
    </dgm:pt>
    <dgm:pt modelId="{8AE23215-17D2-6240-AB2B-22D47DA51DE2}" type="parTrans" cxnId="{7AB44C53-3820-1344-82F9-82F99F60E294}">
      <dgm:prSet/>
      <dgm:spPr/>
      <dgm:t>
        <a:bodyPr/>
        <a:lstStyle/>
        <a:p>
          <a:endParaRPr lang="en-US"/>
        </a:p>
      </dgm:t>
    </dgm:pt>
    <dgm:pt modelId="{A3689EFD-962F-974B-9976-5D7F7003724B}" type="sibTrans" cxnId="{7AB44C53-3820-1344-82F9-82F99F60E294}">
      <dgm:prSet/>
      <dgm:spPr/>
      <dgm:t>
        <a:bodyPr/>
        <a:lstStyle/>
        <a:p>
          <a:endParaRPr lang="en-US"/>
        </a:p>
      </dgm:t>
    </dgm:pt>
    <dgm:pt modelId="{C25F5D52-A23E-D34F-9D8D-C897A8BF236E}">
      <dgm:prSet/>
      <dgm:spPr/>
      <dgm:t>
        <a:bodyPr/>
        <a:lstStyle/>
        <a:p>
          <a:r>
            <a:rPr lang="en-US" dirty="0"/>
            <a:t>Is the state the only corporation within which political values may be organized?</a:t>
          </a:r>
        </a:p>
      </dgm:t>
    </dgm:pt>
    <dgm:pt modelId="{429DD60A-059A-7445-A91E-97190B3E082C}" type="parTrans" cxnId="{99C4F1E1-F669-BA44-AEA0-F374BA371236}">
      <dgm:prSet/>
      <dgm:spPr/>
      <dgm:t>
        <a:bodyPr/>
        <a:lstStyle/>
        <a:p>
          <a:endParaRPr lang="en-US"/>
        </a:p>
      </dgm:t>
    </dgm:pt>
    <dgm:pt modelId="{8671D800-9990-A743-B9EA-78083DA87190}" type="sibTrans" cxnId="{99C4F1E1-F669-BA44-AEA0-F374BA371236}">
      <dgm:prSet/>
      <dgm:spPr/>
      <dgm:t>
        <a:bodyPr/>
        <a:lstStyle/>
        <a:p>
          <a:endParaRPr lang="en-US"/>
        </a:p>
      </dgm:t>
    </dgm:pt>
    <dgm:pt modelId="{1DAD24E6-A42D-7B4E-9435-540480906925}" type="pres">
      <dgm:prSet presAssocID="{6C637394-5029-7940-9CEF-D44211F92006}" presName="linear" presStyleCnt="0">
        <dgm:presLayoutVars>
          <dgm:animLvl val="lvl"/>
          <dgm:resizeHandles val="exact"/>
        </dgm:presLayoutVars>
      </dgm:prSet>
      <dgm:spPr/>
    </dgm:pt>
    <dgm:pt modelId="{EE06F93E-F154-624D-9CE2-CC0DA5C24728}" type="pres">
      <dgm:prSet presAssocID="{C7D71ACF-26B3-9F44-9662-C19A3398ACB4}" presName="parentText" presStyleLbl="node1" presStyleIdx="0" presStyleCnt="3">
        <dgm:presLayoutVars>
          <dgm:chMax val="0"/>
          <dgm:bulletEnabled val="1"/>
        </dgm:presLayoutVars>
      </dgm:prSet>
      <dgm:spPr/>
    </dgm:pt>
    <dgm:pt modelId="{02A221D7-A2AC-7E40-8AEB-9E0835B77074}" type="pres">
      <dgm:prSet presAssocID="{A2B31E54-7DDA-FB47-BA53-7AEC8602B07C}" presName="spacer" presStyleCnt="0"/>
      <dgm:spPr/>
    </dgm:pt>
    <dgm:pt modelId="{B7D04111-F7B6-FC46-9843-96C041BD3E55}" type="pres">
      <dgm:prSet presAssocID="{8AA365EA-7F33-FF49-9A27-6E8920039440}" presName="parentText" presStyleLbl="node1" presStyleIdx="1" presStyleCnt="3">
        <dgm:presLayoutVars>
          <dgm:chMax val="0"/>
          <dgm:bulletEnabled val="1"/>
        </dgm:presLayoutVars>
      </dgm:prSet>
      <dgm:spPr/>
    </dgm:pt>
    <dgm:pt modelId="{A49C5C89-E827-DD49-91A8-D721B37DEBC4}" type="pres">
      <dgm:prSet presAssocID="{A3689EFD-962F-974B-9976-5D7F7003724B}" presName="spacer" presStyleCnt="0"/>
      <dgm:spPr/>
    </dgm:pt>
    <dgm:pt modelId="{EE609889-7FFB-8741-B1A3-04E2AE6DD530}" type="pres">
      <dgm:prSet presAssocID="{C25F5D52-A23E-D34F-9D8D-C897A8BF236E}" presName="parentText" presStyleLbl="node1" presStyleIdx="2" presStyleCnt="3">
        <dgm:presLayoutVars>
          <dgm:chMax val="0"/>
          <dgm:bulletEnabled val="1"/>
        </dgm:presLayoutVars>
      </dgm:prSet>
      <dgm:spPr/>
    </dgm:pt>
  </dgm:ptLst>
  <dgm:cxnLst>
    <dgm:cxn modelId="{086A6F0A-C288-7045-80D7-2299E3B7082C}" type="presOf" srcId="{C25F5D52-A23E-D34F-9D8D-C897A8BF236E}" destId="{EE609889-7FFB-8741-B1A3-04E2AE6DD530}" srcOrd="0" destOrd="0" presId="urn:microsoft.com/office/officeart/2005/8/layout/vList2"/>
    <dgm:cxn modelId="{8586881D-E8E7-9343-8A1D-3CC6D857B5D8}" type="presOf" srcId="{6C637394-5029-7940-9CEF-D44211F92006}" destId="{1DAD24E6-A42D-7B4E-9435-540480906925}" srcOrd="0" destOrd="0" presId="urn:microsoft.com/office/officeart/2005/8/layout/vList2"/>
    <dgm:cxn modelId="{FC8A9632-C96C-7E4B-8D21-D754EADF723A}" srcId="{6C637394-5029-7940-9CEF-D44211F92006}" destId="{C7D71ACF-26B3-9F44-9662-C19A3398ACB4}" srcOrd="0" destOrd="0" parTransId="{7CD1630E-B7AD-CA42-9D89-0B64000836F6}" sibTransId="{A2B31E54-7DDA-FB47-BA53-7AEC8602B07C}"/>
    <dgm:cxn modelId="{7AB44C53-3820-1344-82F9-82F99F60E294}" srcId="{6C637394-5029-7940-9CEF-D44211F92006}" destId="{8AA365EA-7F33-FF49-9A27-6E8920039440}" srcOrd="1" destOrd="0" parTransId="{8AE23215-17D2-6240-AB2B-22D47DA51DE2}" sibTransId="{A3689EFD-962F-974B-9976-5D7F7003724B}"/>
    <dgm:cxn modelId="{0F110089-70CF-1543-84EA-C555F72065A2}" type="presOf" srcId="{C7D71ACF-26B3-9F44-9662-C19A3398ACB4}" destId="{EE06F93E-F154-624D-9CE2-CC0DA5C24728}" srcOrd="0" destOrd="0" presId="urn:microsoft.com/office/officeart/2005/8/layout/vList2"/>
    <dgm:cxn modelId="{99C4F1E1-F669-BA44-AEA0-F374BA371236}" srcId="{6C637394-5029-7940-9CEF-D44211F92006}" destId="{C25F5D52-A23E-D34F-9D8D-C897A8BF236E}" srcOrd="2" destOrd="0" parTransId="{429DD60A-059A-7445-A91E-97190B3E082C}" sibTransId="{8671D800-9990-A743-B9EA-78083DA87190}"/>
    <dgm:cxn modelId="{655A5AFA-237C-C24F-9D1B-270D23E68C2E}" type="presOf" srcId="{8AA365EA-7F33-FF49-9A27-6E8920039440}" destId="{B7D04111-F7B6-FC46-9843-96C041BD3E55}" srcOrd="0" destOrd="0" presId="urn:microsoft.com/office/officeart/2005/8/layout/vList2"/>
    <dgm:cxn modelId="{29EA21DA-B89D-5D40-96BB-CF15F2D08882}" type="presParOf" srcId="{1DAD24E6-A42D-7B4E-9435-540480906925}" destId="{EE06F93E-F154-624D-9CE2-CC0DA5C24728}" srcOrd="0" destOrd="0" presId="urn:microsoft.com/office/officeart/2005/8/layout/vList2"/>
    <dgm:cxn modelId="{46C66193-0B28-254E-AC16-FCAC1EF79C6E}" type="presParOf" srcId="{1DAD24E6-A42D-7B4E-9435-540480906925}" destId="{02A221D7-A2AC-7E40-8AEB-9E0835B77074}" srcOrd="1" destOrd="0" presId="urn:microsoft.com/office/officeart/2005/8/layout/vList2"/>
    <dgm:cxn modelId="{12643D2A-F880-AD49-B758-154F994C6E87}" type="presParOf" srcId="{1DAD24E6-A42D-7B4E-9435-540480906925}" destId="{B7D04111-F7B6-FC46-9843-96C041BD3E55}" srcOrd="2" destOrd="0" presId="urn:microsoft.com/office/officeart/2005/8/layout/vList2"/>
    <dgm:cxn modelId="{56BCA668-B6E0-AE4D-B8DE-EC3563A94B43}" type="presParOf" srcId="{1DAD24E6-A42D-7B4E-9435-540480906925}" destId="{A49C5C89-E827-DD49-91A8-D721B37DEBC4}" srcOrd="3" destOrd="0" presId="urn:microsoft.com/office/officeart/2005/8/layout/vList2"/>
    <dgm:cxn modelId="{5457B7D0-F8DD-9942-953E-1725FF7D8B16}" type="presParOf" srcId="{1DAD24E6-A42D-7B4E-9435-540480906925}" destId="{EE609889-7FFB-8741-B1A3-04E2AE6DD53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6F93E-F154-624D-9CE2-CC0DA5C24728}">
      <dsp:nvSpPr>
        <dsp:cNvPr id="0" name=""/>
        <dsp:cNvSpPr/>
      </dsp:nvSpPr>
      <dsp:spPr>
        <a:xfrm>
          <a:off x="0" y="35350"/>
          <a:ext cx="11126904" cy="59962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Is there an economic value to politics and racial solidarity?</a:t>
          </a:r>
        </a:p>
      </dsp:txBody>
      <dsp:txXfrm>
        <a:off x="29271" y="64621"/>
        <a:ext cx="11068362" cy="541083"/>
      </dsp:txXfrm>
    </dsp:sp>
    <dsp:sp modelId="{B7D04111-F7B6-FC46-9843-96C041BD3E55}">
      <dsp:nvSpPr>
        <dsp:cNvPr id="0" name=""/>
        <dsp:cNvSpPr/>
      </dsp:nvSpPr>
      <dsp:spPr>
        <a:xfrm>
          <a:off x="0" y="706976"/>
          <a:ext cx="11126904" cy="599625"/>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How is that valued as against the economic value of ideological solidarity?</a:t>
          </a:r>
        </a:p>
      </dsp:txBody>
      <dsp:txXfrm>
        <a:off x="29271" y="736247"/>
        <a:ext cx="11068362" cy="541083"/>
      </dsp:txXfrm>
    </dsp:sp>
    <dsp:sp modelId="{EE609889-7FFB-8741-B1A3-04E2AE6DD530}">
      <dsp:nvSpPr>
        <dsp:cNvPr id="0" name=""/>
        <dsp:cNvSpPr/>
      </dsp:nvSpPr>
      <dsp:spPr>
        <a:xfrm>
          <a:off x="0" y="1378601"/>
          <a:ext cx="11126904" cy="599625"/>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Is the state the only corporation within which political values may be organized?</a:t>
          </a:r>
        </a:p>
      </dsp:txBody>
      <dsp:txXfrm>
        <a:off x="29271" y="1407872"/>
        <a:ext cx="11068362"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621C-2E8F-D941-83CB-975498634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1EA0FF-52CD-A445-A3E5-3CF0BFE9B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46A145-00AD-174B-BCC4-6C695351CA17}"/>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5" name="Footer Placeholder 4">
            <a:extLst>
              <a:ext uri="{FF2B5EF4-FFF2-40B4-BE49-F238E27FC236}">
                <a16:creationId xmlns:a16="http://schemas.microsoft.com/office/drawing/2014/main" id="{4CF5E3AB-2C8F-0649-AE6B-37971B0D9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E4294-7626-7947-B398-C3B3EEB94A86}"/>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3281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B79A-2BF3-3843-88FA-CB9DE19444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7ADC2C-8EFC-7B45-8D18-88E5897A2F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6A656-182F-6444-A3AF-8CB0996AAAD1}"/>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5" name="Footer Placeholder 4">
            <a:extLst>
              <a:ext uri="{FF2B5EF4-FFF2-40B4-BE49-F238E27FC236}">
                <a16:creationId xmlns:a16="http://schemas.microsoft.com/office/drawing/2014/main" id="{4F02BB02-58FB-0C4A-85E7-42AF2A446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71D14-03FC-DE4B-AD43-2BD669E3F43E}"/>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60047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63095-F927-C147-BAF5-712D9A1002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D13853-10BC-A941-9E93-618D3DAF87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8431C-2599-8A49-AE8A-7C26074A9031}"/>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5" name="Footer Placeholder 4">
            <a:extLst>
              <a:ext uri="{FF2B5EF4-FFF2-40B4-BE49-F238E27FC236}">
                <a16:creationId xmlns:a16="http://schemas.microsoft.com/office/drawing/2014/main" id="{97CD2941-91B0-1D4A-ABE3-0276B33A9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1E2F3-82D4-524E-843D-8201264DDCFD}"/>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44317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59F1-131E-8842-8CD1-5CB02C229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93A5A9-4626-B04B-98AD-F9545ED8A1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4E437-DBF9-464C-9FBD-04BB1195381A}"/>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5" name="Footer Placeholder 4">
            <a:extLst>
              <a:ext uri="{FF2B5EF4-FFF2-40B4-BE49-F238E27FC236}">
                <a16:creationId xmlns:a16="http://schemas.microsoft.com/office/drawing/2014/main" id="{3FB3232B-B652-A34C-BAF3-50FA5EDD9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F01B1-695F-6649-8C40-792812ED6181}"/>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88734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717A-E32A-3949-A4CC-DCE7BE17C7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6EB784-029E-BE4D-B390-45DFFE12EA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17DB7D-9172-C94D-8D6C-258D3658271A}"/>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5" name="Footer Placeholder 4">
            <a:extLst>
              <a:ext uri="{FF2B5EF4-FFF2-40B4-BE49-F238E27FC236}">
                <a16:creationId xmlns:a16="http://schemas.microsoft.com/office/drawing/2014/main" id="{C3CDC51A-2EE8-114D-BC8A-997223A1A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488ED-4F7A-E840-91A3-8DF0DD8DE73C}"/>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290215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8629-BA8F-9B48-A944-48EF1B976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F3A26-AD24-4642-A352-1BFE3B5B8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FA08E-AC16-E24D-9F03-516EBEF9F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90974A-6583-874D-BC1A-4D5254D66E44}"/>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6" name="Footer Placeholder 5">
            <a:extLst>
              <a:ext uri="{FF2B5EF4-FFF2-40B4-BE49-F238E27FC236}">
                <a16:creationId xmlns:a16="http://schemas.microsoft.com/office/drawing/2014/main" id="{CD3F2459-3609-9244-BE7A-10A1220F9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08F1-432F-1848-AF69-4A5A04C765DF}"/>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287494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90BE-7B24-B14F-91D3-2E5A2C19E1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FE0B9-193A-8541-8695-1934545655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74F21-4C17-F040-9B12-2A1C15EF0B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10135-84B9-A34F-B2B7-B0E4C562F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DA2ABE-4F39-0F40-8D1F-F365B6B759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D8383-00B0-7A4D-9F41-A497B264CD17}"/>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8" name="Footer Placeholder 7">
            <a:extLst>
              <a:ext uri="{FF2B5EF4-FFF2-40B4-BE49-F238E27FC236}">
                <a16:creationId xmlns:a16="http://schemas.microsoft.com/office/drawing/2014/main" id="{04E371B6-F54E-734A-8DD0-65CB82E83C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BC297-4D6D-B143-8927-18B5412462DD}"/>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342868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403F-1D76-6C45-BB91-65A31DDDC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D33760-953F-7E44-B4B3-7037D61A3290}"/>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4" name="Footer Placeholder 3">
            <a:extLst>
              <a:ext uri="{FF2B5EF4-FFF2-40B4-BE49-F238E27FC236}">
                <a16:creationId xmlns:a16="http://schemas.microsoft.com/office/drawing/2014/main" id="{800865CE-EF16-B44A-8597-19C6DD07E6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BAE75-C1CC-7C42-B15F-55F889A3136A}"/>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301276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B8346E-9F77-8A49-B56B-622E886C4B3D}"/>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3" name="Footer Placeholder 2">
            <a:extLst>
              <a:ext uri="{FF2B5EF4-FFF2-40B4-BE49-F238E27FC236}">
                <a16:creationId xmlns:a16="http://schemas.microsoft.com/office/drawing/2014/main" id="{11B86648-5A1D-134A-A3BE-DE1262FA5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13A54-E531-1A4A-80D1-668AB107951A}"/>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387511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AFA7-24A4-7846-8DD5-44E4FFCE7C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B71E3-0D5B-2D4B-8F30-6895895F2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9325AA-FA21-1D4C-8126-7D3291299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5731BF-B818-134D-9512-C8AF0CFAE6B5}"/>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6" name="Footer Placeholder 5">
            <a:extLst>
              <a:ext uri="{FF2B5EF4-FFF2-40B4-BE49-F238E27FC236}">
                <a16:creationId xmlns:a16="http://schemas.microsoft.com/office/drawing/2014/main" id="{60AE852B-8368-9847-B3B1-31785E37C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57D6A1-748F-CA4E-A07F-4D9CE69D3AB0}"/>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182445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5725-24B8-9843-BB46-3F3717E94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BF8719-4F4B-954B-B70B-8A944BECC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21D639-13B2-784F-B022-1720D6C1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D4BC7-631C-034D-B98A-626157816598}"/>
              </a:ext>
            </a:extLst>
          </p:cNvPr>
          <p:cNvSpPr>
            <a:spLocks noGrp="1"/>
          </p:cNvSpPr>
          <p:nvPr>
            <p:ph type="dt" sz="half" idx="10"/>
          </p:nvPr>
        </p:nvSpPr>
        <p:spPr/>
        <p:txBody>
          <a:bodyPr/>
          <a:lstStyle/>
          <a:p>
            <a:fld id="{B34D7870-4204-5B4A-9295-C40B4CBA75A1}" type="datetimeFigureOut">
              <a:rPr lang="en-US" smtClean="0"/>
              <a:t>2/18/21</a:t>
            </a:fld>
            <a:endParaRPr lang="en-US"/>
          </a:p>
        </p:txBody>
      </p:sp>
      <p:sp>
        <p:nvSpPr>
          <p:cNvPr id="6" name="Footer Placeholder 5">
            <a:extLst>
              <a:ext uri="{FF2B5EF4-FFF2-40B4-BE49-F238E27FC236}">
                <a16:creationId xmlns:a16="http://schemas.microsoft.com/office/drawing/2014/main" id="{F9104BF5-FEC3-2E4D-8FC9-E4838B893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2BD26-64ED-D646-B7FB-3E73E86B01EB}"/>
              </a:ext>
            </a:extLst>
          </p:cNvPr>
          <p:cNvSpPr>
            <a:spLocks noGrp="1"/>
          </p:cNvSpPr>
          <p:nvPr>
            <p:ph type="sldNum" sz="quarter" idx="12"/>
          </p:nvPr>
        </p:nvSpPr>
        <p:spPr/>
        <p:txBody>
          <a:bodyPr/>
          <a:lstStyle/>
          <a:p>
            <a:fld id="{BD7E92F8-9E0A-5B4F-8AEA-BD8DA620F62C}" type="slidenum">
              <a:rPr lang="en-US" smtClean="0"/>
              <a:t>‹#›</a:t>
            </a:fld>
            <a:endParaRPr lang="en-US"/>
          </a:p>
        </p:txBody>
      </p:sp>
    </p:spTree>
    <p:extLst>
      <p:ext uri="{BB962C8B-B14F-4D97-AF65-F5344CB8AC3E}">
        <p14:creationId xmlns:p14="http://schemas.microsoft.com/office/powerpoint/2010/main" val="199942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lum/>
          </a:blip>
          <a:srcRect/>
          <a:tile tx="0" ty="0" sx="86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14F56-F5B6-9D47-977B-C73E43EB2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AB2D98-6FE1-4440-8F32-723C7A9AB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3B613-BECC-2C4E-8E0E-8938299E1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D7870-4204-5B4A-9295-C40B4CBA75A1}" type="datetimeFigureOut">
              <a:rPr lang="en-US" smtClean="0"/>
              <a:t>2/18/21</a:t>
            </a:fld>
            <a:endParaRPr lang="en-US"/>
          </a:p>
        </p:txBody>
      </p:sp>
      <p:sp>
        <p:nvSpPr>
          <p:cNvPr id="5" name="Footer Placeholder 4">
            <a:extLst>
              <a:ext uri="{FF2B5EF4-FFF2-40B4-BE49-F238E27FC236}">
                <a16:creationId xmlns:a16="http://schemas.microsoft.com/office/drawing/2014/main" id="{0973A88A-0868-3842-A256-609E8B680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14659F-811C-204F-B7D0-DC2AE53E5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E92F8-9E0A-5B4F-8AEA-BD8DA620F62C}" type="slidenum">
              <a:rPr lang="en-US" smtClean="0"/>
              <a:t>‹#›</a:t>
            </a:fld>
            <a:endParaRPr lang="en-US"/>
          </a:p>
        </p:txBody>
      </p:sp>
    </p:spTree>
    <p:extLst>
      <p:ext uri="{BB962C8B-B14F-4D97-AF65-F5344CB8AC3E}">
        <p14:creationId xmlns:p14="http://schemas.microsoft.com/office/powerpoint/2010/main" val="2867167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86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EC53-6C95-354F-996E-B1E14F8C1C7A}"/>
              </a:ext>
            </a:extLst>
          </p:cNvPr>
          <p:cNvSpPr>
            <a:spLocks noGrp="1"/>
          </p:cNvSpPr>
          <p:nvPr>
            <p:ph type="ctrTitle"/>
          </p:nvPr>
        </p:nvSpPr>
        <p:spPr>
          <a:xfrm>
            <a:off x="0" y="0"/>
            <a:ext cx="4077730" cy="685800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p:spPr>
        <p:txBody>
          <a:bodyPr>
            <a:normAutofit fontScale="90000"/>
          </a:bodyPr>
          <a:lstStyle/>
          <a:p>
            <a:r>
              <a:rPr lang="en-US" b="1" dirty="0">
                <a:latin typeface="Bodoni MT" panose="020F0502020204030204" pitchFamily="34" charset="0"/>
              </a:rPr>
              <a:t>Discussion of Aaron A. </a:t>
            </a:r>
            <a:r>
              <a:rPr lang="en-US" b="1" dirty="0" err="1">
                <a:latin typeface="Bodoni MT" panose="020F0502020204030204" pitchFamily="34" charset="0"/>
              </a:rPr>
              <a:t>Dhir</a:t>
            </a:r>
            <a:r>
              <a:rPr lang="en-US" b="1" dirty="0">
                <a:latin typeface="Bodoni MT" panose="020F0502020204030204" pitchFamily="34" charset="0"/>
              </a:rPr>
              <a:t>: “Black Star Line, Inc.: Race in the Historical Life of the Corporation” </a:t>
            </a:r>
          </a:p>
        </p:txBody>
      </p:sp>
      <p:sp>
        <p:nvSpPr>
          <p:cNvPr id="3" name="Subtitle 2">
            <a:extLst>
              <a:ext uri="{FF2B5EF4-FFF2-40B4-BE49-F238E27FC236}">
                <a16:creationId xmlns:a16="http://schemas.microsoft.com/office/drawing/2014/main" id="{4219B4BB-A8FB-4A43-8A29-94630F2EF8E1}"/>
              </a:ext>
            </a:extLst>
          </p:cNvPr>
          <p:cNvSpPr>
            <a:spLocks noGrp="1"/>
          </p:cNvSpPr>
          <p:nvPr>
            <p:ph type="subTitle" idx="1"/>
          </p:nvPr>
        </p:nvSpPr>
        <p:spPr>
          <a:xfrm>
            <a:off x="8114268" y="0"/>
            <a:ext cx="4077731" cy="685800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p:spPr>
        <p:txBody>
          <a:bodyPr>
            <a:normAutofit fontScale="92500" lnSpcReduction="20000"/>
          </a:bodyPr>
          <a:lstStyle/>
          <a:p>
            <a:endParaRPr lang="en-US" dirty="0"/>
          </a:p>
          <a:p>
            <a:endParaRPr lang="en-US" dirty="0"/>
          </a:p>
          <a:p>
            <a:endParaRPr lang="en-US" dirty="0"/>
          </a:p>
          <a:p>
            <a:r>
              <a:rPr lang="en-US" b="1" dirty="0">
                <a:latin typeface="Bodoni MT" panose="02070603080606020203" pitchFamily="18" charset="77"/>
              </a:rPr>
              <a:t>Larry Catá Backer</a:t>
            </a:r>
          </a:p>
          <a:p>
            <a:r>
              <a:rPr lang="en-US" sz="1800" dirty="0">
                <a:latin typeface="Bodoni MT" panose="02070603080606020203" pitchFamily="18" charset="77"/>
              </a:rPr>
              <a:t>W. Richard and Mary Eshelman Faculty Scholar Professor of Law and International Affairs</a:t>
            </a:r>
            <a:br>
              <a:rPr lang="en-US" sz="1800" dirty="0">
                <a:latin typeface="Bodoni MT" panose="02070603080606020203" pitchFamily="18" charset="77"/>
              </a:rPr>
            </a:br>
            <a:r>
              <a:rPr lang="en-US" sz="1800" dirty="0">
                <a:latin typeface="Bodoni MT" panose="02070603080606020203" pitchFamily="18" charset="77"/>
              </a:rPr>
              <a:t>Pennsylvania State University </a:t>
            </a:r>
          </a:p>
          <a:p>
            <a:endParaRPr lang="en-US" dirty="0">
              <a:latin typeface="Bodoni MT" panose="02070603080606020203" pitchFamily="18" charset="77"/>
            </a:endParaRPr>
          </a:p>
          <a:p>
            <a:endParaRPr lang="en-US" dirty="0">
              <a:latin typeface="Bodoni MT" panose="02070603080606020203" pitchFamily="18" charset="77"/>
            </a:endParaRPr>
          </a:p>
          <a:p>
            <a:endParaRPr lang="en-US" dirty="0">
              <a:latin typeface="Bodoni MT" panose="02070603080606020203" pitchFamily="18" charset="77"/>
            </a:endParaRPr>
          </a:p>
          <a:p>
            <a:endParaRPr lang="en-US" dirty="0">
              <a:latin typeface="Bodoni MT" panose="02070603080606020203" pitchFamily="18" charset="77"/>
            </a:endParaRPr>
          </a:p>
          <a:p>
            <a:endParaRPr lang="en-US" dirty="0">
              <a:latin typeface="Bodoni MT" panose="02070603080606020203" pitchFamily="18" charset="77"/>
            </a:endParaRPr>
          </a:p>
          <a:p>
            <a:endParaRPr lang="en-US" dirty="0">
              <a:latin typeface="Bodoni MT" panose="02070603080606020203" pitchFamily="18" charset="77"/>
            </a:endParaRPr>
          </a:p>
          <a:p>
            <a:endParaRPr lang="en-US" dirty="0">
              <a:latin typeface="Bodoni MT" panose="02070603080606020203" pitchFamily="18" charset="77"/>
            </a:endParaRPr>
          </a:p>
          <a:p>
            <a:r>
              <a:rPr lang="en-US" dirty="0">
                <a:latin typeface="Bodoni MT" panose="02070603080606020203" pitchFamily="18" charset="77"/>
              </a:rPr>
              <a:t>Business and Human Rights Workshop Series</a:t>
            </a:r>
          </a:p>
          <a:p>
            <a:r>
              <a:rPr lang="en-US" dirty="0">
                <a:latin typeface="Bodoni MT" panose="02070603080606020203" pitchFamily="18" charset="77"/>
              </a:rPr>
              <a:t>University of Connecticut Human Rights Institute</a:t>
            </a:r>
          </a:p>
          <a:p>
            <a:r>
              <a:rPr lang="en-US" dirty="0">
                <a:latin typeface="Bodoni MT" panose="02070603080606020203" pitchFamily="18" charset="77"/>
              </a:rPr>
              <a:t>19 February 2021</a:t>
            </a:r>
          </a:p>
        </p:txBody>
      </p:sp>
    </p:spTree>
    <p:extLst>
      <p:ext uri="{BB962C8B-B14F-4D97-AF65-F5344CB8AC3E}">
        <p14:creationId xmlns:p14="http://schemas.microsoft.com/office/powerpoint/2010/main" val="262057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EE8D-29FA-8941-945C-D5BD952C91FD}"/>
              </a:ext>
            </a:extLst>
          </p:cNvPr>
          <p:cNvSpPr>
            <a:spLocks noGrp="1"/>
          </p:cNvSpPr>
          <p:nvPr>
            <p:ph type="title"/>
          </p:nvPr>
        </p:nvSpPr>
        <p:spPr>
          <a:xfrm>
            <a:off x="0" y="98855"/>
            <a:ext cx="9984259" cy="1112107"/>
          </a:xfrm>
        </p:spPr>
        <p:txBody>
          <a:bodyPr/>
          <a:lstStyle/>
          <a:p>
            <a:r>
              <a:rPr lang="en-US" dirty="0"/>
              <a:t>Garvey: Points to a Future Mired in the Past</a:t>
            </a:r>
          </a:p>
        </p:txBody>
      </p:sp>
      <p:pic>
        <p:nvPicPr>
          <p:cNvPr id="6" name="Content Placeholder 5" descr="Timeline&#10;&#10;Description automatically generated">
            <a:extLst>
              <a:ext uri="{FF2B5EF4-FFF2-40B4-BE49-F238E27FC236}">
                <a16:creationId xmlns:a16="http://schemas.microsoft.com/office/drawing/2014/main" id="{52BD273C-152A-C941-BE9F-1B8CC5B5EFFA}"/>
              </a:ext>
            </a:extLst>
          </p:cNvPr>
          <p:cNvPicPr>
            <a:picLocks noGrp="1" noChangeAspect="1"/>
          </p:cNvPicPr>
          <p:nvPr>
            <p:ph sz="half" idx="1"/>
          </p:nvPr>
        </p:nvPicPr>
        <p:blipFill>
          <a:blip r:embed="rId2"/>
          <a:stretch>
            <a:fillRect/>
          </a:stretch>
        </p:blipFill>
        <p:spPr>
          <a:xfrm>
            <a:off x="131699" y="1210962"/>
            <a:ext cx="5888102" cy="3018925"/>
          </a:xfrm>
        </p:spPr>
      </p:pic>
      <p:pic>
        <p:nvPicPr>
          <p:cNvPr id="8" name="Content Placeholder 7" descr="Timeline&#10;&#10;Description automatically generated">
            <a:extLst>
              <a:ext uri="{FF2B5EF4-FFF2-40B4-BE49-F238E27FC236}">
                <a16:creationId xmlns:a16="http://schemas.microsoft.com/office/drawing/2014/main" id="{29496853-A7B2-6F44-A14E-44B741EDCAA5}"/>
              </a:ext>
            </a:extLst>
          </p:cNvPr>
          <p:cNvPicPr>
            <a:picLocks noGrp="1" noChangeAspect="1"/>
          </p:cNvPicPr>
          <p:nvPr>
            <p:ph sz="half" idx="2"/>
          </p:nvPr>
        </p:nvPicPr>
        <p:blipFill>
          <a:blip r:embed="rId2"/>
          <a:stretch>
            <a:fillRect/>
          </a:stretch>
        </p:blipFill>
        <p:spPr>
          <a:xfrm>
            <a:off x="131698" y="4229887"/>
            <a:ext cx="5964301" cy="2656690"/>
          </a:xfrm>
        </p:spPr>
      </p:pic>
      <p:sp>
        <p:nvSpPr>
          <p:cNvPr id="9" name="TextBox 8">
            <a:extLst>
              <a:ext uri="{FF2B5EF4-FFF2-40B4-BE49-F238E27FC236}">
                <a16:creationId xmlns:a16="http://schemas.microsoft.com/office/drawing/2014/main" id="{DFD607F3-65E1-444D-8B7B-A92A00C7F3CE}"/>
              </a:ext>
            </a:extLst>
          </p:cNvPr>
          <p:cNvSpPr txBox="1"/>
          <p:nvPr/>
        </p:nvSpPr>
        <p:spPr>
          <a:xfrm>
            <a:off x="8501449" y="4986922"/>
            <a:ext cx="2387192" cy="923330"/>
          </a:xfrm>
          <a:prstGeom prst="rect">
            <a:avLst/>
          </a:prstGeom>
          <a:noFill/>
        </p:spPr>
        <p:txBody>
          <a:bodyPr wrap="none" rtlCol="0">
            <a:spAutoFit/>
          </a:bodyPr>
          <a:lstStyle/>
          <a:p>
            <a:r>
              <a:rPr lang="en-US" sz="5400" dirty="0"/>
              <a:t>Thanks!</a:t>
            </a:r>
          </a:p>
        </p:txBody>
      </p:sp>
      <p:pic>
        <p:nvPicPr>
          <p:cNvPr id="12" name="Picture 11" descr="Timeline&#10;&#10;Description automatically generated">
            <a:extLst>
              <a:ext uri="{FF2B5EF4-FFF2-40B4-BE49-F238E27FC236}">
                <a16:creationId xmlns:a16="http://schemas.microsoft.com/office/drawing/2014/main" id="{967F0BA5-5C16-3941-B299-696F4F863BC9}"/>
              </a:ext>
            </a:extLst>
          </p:cNvPr>
          <p:cNvPicPr>
            <a:picLocks noChangeAspect="1"/>
          </p:cNvPicPr>
          <p:nvPr/>
        </p:nvPicPr>
        <p:blipFill>
          <a:blip r:embed="rId2"/>
          <a:stretch>
            <a:fillRect/>
          </a:stretch>
        </p:blipFill>
        <p:spPr>
          <a:xfrm>
            <a:off x="6095999" y="1210962"/>
            <a:ext cx="6096000" cy="3125518"/>
          </a:xfrm>
          <a:prstGeom prst="rect">
            <a:avLst/>
          </a:prstGeom>
        </p:spPr>
      </p:pic>
    </p:spTree>
    <p:extLst>
      <p:ext uri="{BB962C8B-B14F-4D97-AF65-F5344CB8AC3E}">
        <p14:creationId xmlns:p14="http://schemas.microsoft.com/office/powerpoint/2010/main" val="212470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7590-59CA-2A4A-B169-3BF316994BFF}"/>
              </a:ext>
            </a:extLst>
          </p:cNvPr>
          <p:cNvSpPr>
            <a:spLocks noGrp="1"/>
          </p:cNvSpPr>
          <p:nvPr>
            <p:ph type="title"/>
          </p:nvPr>
        </p:nvSpPr>
        <p:spPr>
          <a:xfrm>
            <a:off x="22654" y="0"/>
            <a:ext cx="10515600" cy="1325563"/>
          </a:xfrm>
        </p:spPr>
        <p:txBody>
          <a:bodyPr/>
          <a:lstStyle/>
          <a:p>
            <a:pPr algn="ctr"/>
            <a:r>
              <a:rPr lang="en-US" dirty="0"/>
              <a:t>The Mechanics of the Aggregation of Power</a:t>
            </a:r>
          </a:p>
        </p:txBody>
      </p:sp>
      <p:graphicFrame>
        <p:nvGraphicFramePr>
          <p:cNvPr id="8" name="Content Placeholder 7">
            <a:extLst>
              <a:ext uri="{FF2B5EF4-FFF2-40B4-BE49-F238E27FC236}">
                <a16:creationId xmlns:a16="http://schemas.microsoft.com/office/drawing/2014/main" id="{66CCAF75-2DE2-ED43-AC06-857C42BEDFA0}"/>
              </a:ext>
            </a:extLst>
          </p:cNvPr>
          <p:cNvGraphicFramePr>
            <a:graphicFrameLocks noGrp="1"/>
          </p:cNvGraphicFramePr>
          <p:nvPr>
            <p:ph idx="1"/>
            <p:extLst>
              <p:ext uri="{D42A27DB-BD31-4B8C-83A1-F6EECF244321}">
                <p14:modId xmlns:p14="http://schemas.microsoft.com/office/powerpoint/2010/main" val="813212915"/>
              </p:ext>
            </p:extLst>
          </p:nvPr>
        </p:nvGraphicFramePr>
        <p:xfrm>
          <a:off x="105388" y="1186249"/>
          <a:ext cx="11126904" cy="2013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text, newspaper&#10;&#10;Description automatically generated">
            <a:extLst>
              <a:ext uri="{FF2B5EF4-FFF2-40B4-BE49-F238E27FC236}">
                <a16:creationId xmlns:a16="http://schemas.microsoft.com/office/drawing/2014/main" id="{048AD3DC-5B02-204A-AAE3-E835439AE6AC}"/>
              </a:ext>
            </a:extLst>
          </p:cNvPr>
          <p:cNvPicPr>
            <a:picLocks noChangeAspect="1"/>
          </p:cNvPicPr>
          <p:nvPr/>
        </p:nvPicPr>
        <p:blipFill>
          <a:blip r:embed="rId7"/>
          <a:stretch>
            <a:fillRect/>
          </a:stretch>
        </p:blipFill>
        <p:spPr>
          <a:xfrm>
            <a:off x="105388" y="3199826"/>
            <a:ext cx="6353085" cy="3506988"/>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62517C74-3A7B-594B-865D-76FAC245BBC1}"/>
              </a:ext>
            </a:extLst>
          </p:cNvPr>
          <p:cNvPicPr>
            <a:picLocks noChangeAspect="1"/>
          </p:cNvPicPr>
          <p:nvPr/>
        </p:nvPicPr>
        <p:blipFill>
          <a:blip r:embed="rId8"/>
          <a:stretch>
            <a:fillRect/>
          </a:stretch>
        </p:blipFill>
        <p:spPr>
          <a:xfrm>
            <a:off x="7302843" y="4183000"/>
            <a:ext cx="4895326" cy="2523812"/>
          </a:xfrm>
          <a:prstGeom prst="rect">
            <a:avLst/>
          </a:prstGeom>
        </p:spPr>
      </p:pic>
    </p:spTree>
    <p:extLst>
      <p:ext uri="{BB962C8B-B14F-4D97-AF65-F5344CB8AC3E}">
        <p14:creationId xmlns:p14="http://schemas.microsoft.com/office/powerpoint/2010/main" val="381538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1EA66B-0377-2E49-A73D-53F76143072E}"/>
              </a:ext>
            </a:extLst>
          </p:cNvPr>
          <p:cNvSpPr>
            <a:spLocks noGrp="1"/>
          </p:cNvSpPr>
          <p:nvPr>
            <p:ph type="title"/>
          </p:nvPr>
        </p:nvSpPr>
        <p:spPr>
          <a:xfrm>
            <a:off x="6577126" y="345755"/>
            <a:ext cx="4977976" cy="1454051"/>
          </a:xfrm>
        </p:spPr>
        <p:txBody>
          <a:bodyPr vert="horz" lIns="91440" tIns="45720" rIns="91440" bIns="45720" rtlCol="0" anchor="ctr">
            <a:normAutofit/>
          </a:bodyPr>
          <a:lstStyle/>
          <a:p>
            <a:r>
              <a:rPr lang="en-US" kern="1200" dirty="0">
                <a:solidFill>
                  <a:srgbClr val="000000"/>
                </a:solidFill>
                <a:latin typeface="+mj-lt"/>
                <a:ea typeface="+mj-ea"/>
                <a:cs typeface="+mj-cs"/>
              </a:rPr>
              <a:t>Framing Points</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icture containing text, newspaper, screenshot&#10;&#10;Description automatically generated">
            <a:extLst>
              <a:ext uri="{FF2B5EF4-FFF2-40B4-BE49-F238E27FC236}">
                <a16:creationId xmlns:a16="http://schemas.microsoft.com/office/drawing/2014/main" id="{1EFB4022-3652-8A40-9CDC-5E1B7C7155F2}"/>
              </a:ext>
            </a:extLst>
          </p:cNvPr>
          <p:cNvPicPr>
            <a:picLocks noGrp="1" noChangeAspect="1"/>
          </p:cNvPicPr>
          <p:nvPr>
            <p:ph sz="half" idx="2"/>
          </p:nvPr>
        </p:nvPicPr>
        <p:blipFill>
          <a:blip r:embed="rId3"/>
          <a:stretch>
            <a:fillRect/>
          </a:stretch>
        </p:blipFill>
        <p:spPr>
          <a:xfrm>
            <a:off x="429349" y="2693002"/>
            <a:ext cx="3661831" cy="1492195"/>
          </a:xfrm>
          <a:prstGeom prst="rect">
            <a:avLst/>
          </a:prstGeom>
        </p:spPr>
      </p:pic>
      <p:sp>
        <p:nvSpPr>
          <p:cNvPr id="3" name="Content Placeholder 2">
            <a:extLst>
              <a:ext uri="{FF2B5EF4-FFF2-40B4-BE49-F238E27FC236}">
                <a16:creationId xmlns:a16="http://schemas.microsoft.com/office/drawing/2014/main" id="{E987F361-A90D-E543-94EA-3B804102B12B}"/>
              </a:ext>
            </a:extLst>
          </p:cNvPr>
          <p:cNvSpPr>
            <a:spLocks noGrp="1"/>
          </p:cNvSpPr>
          <p:nvPr>
            <p:ph sz="half" idx="1"/>
          </p:nvPr>
        </p:nvSpPr>
        <p:spPr>
          <a:xfrm>
            <a:off x="5708822" y="1581665"/>
            <a:ext cx="6178378" cy="5165976"/>
          </a:xfrm>
        </p:spPr>
        <p:txBody>
          <a:bodyPr vert="horz" lIns="91440" tIns="45720" rIns="91440" bIns="45720" rtlCol="0" anchor="ctr">
            <a:normAutofit/>
          </a:bodyPr>
          <a:lstStyle/>
          <a:p>
            <a:r>
              <a:rPr lang="en-US" sz="1800" dirty="0">
                <a:solidFill>
                  <a:srgbClr val="000000"/>
                </a:solidFill>
              </a:rPr>
              <a:t>The abusive discretion of the state in the public sphere</a:t>
            </a:r>
          </a:p>
          <a:p>
            <a:r>
              <a:rPr lang="en-US" sz="1800" dirty="0">
                <a:solidFill>
                  <a:srgbClr val="000000"/>
                </a:solidFill>
              </a:rPr>
              <a:t>The abusive discretion of influencers (academics, race elites) in the societal sphere</a:t>
            </a:r>
          </a:p>
          <a:p>
            <a:r>
              <a:rPr lang="en-US" sz="1800" dirty="0">
                <a:solidFill>
                  <a:srgbClr val="000000"/>
                </a:solidFill>
              </a:rPr>
              <a:t>The interlinkages between natural and juridical personality</a:t>
            </a:r>
          </a:p>
          <a:p>
            <a:r>
              <a:rPr lang="en-US" sz="1800" dirty="0">
                <a:solidFill>
                  <a:srgbClr val="000000"/>
                </a:solidFill>
              </a:rPr>
              <a:t>Garvey has been ghosted by elites </a:t>
            </a:r>
          </a:p>
          <a:p>
            <a:r>
              <a:rPr lang="en-US" sz="1800" dirty="0">
                <a:solidFill>
                  <a:srgbClr val="000000"/>
                </a:solidFill>
              </a:rPr>
              <a:t>His project as been detached from the mainstream consensus of “proper” economic behavior in corporate form</a:t>
            </a:r>
          </a:p>
          <a:p>
            <a:r>
              <a:rPr lang="en-US" sz="1800" dirty="0">
                <a:solidFill>
                  <a:srgbClr val="000000"/>
                </a:solidFill>
              </a:rPr>
              <a:t>The object, as Aaron </a:t>
            </a:r>
            <a:r>
              <a:rPr lang="en-US" sz="1800" dirty="0" err="1">
                <a:solidFill>
                  <a:srgbClr val="000000"/>
                </a:solidFill>
              </a:rPr>
              <a:t>Dhir</a:t>
            </a:r>
            <a:r>
              <a:rPr lang="en-US" sz="1800" dirty="0">
                <a:solidFill>
                  <a:srgbClr val="000000"/>
                </a:solidFill>
              </a:rPr>
              <a:t> nicely frames his introduction, is racial and political and the object to unpack both within the orthodoxies of corporate law and principles. These merit further elaboration:</a:t>
            </a:r>
          </a:p>
          <a:p>
            <a:pPr lvl="1"/>
            <a:r>
              <a:rPr lang="en-US" sz="1800" dirty="0">
                <a:solidFill>
                  <a:srgbClr val="000000"/>
                </a:solidFill>
              </a:rPr>
              <a:t>Garvey as a sacrifice to advance the now orthodox integrationist ideology forged from the 1960s</a:t>
            </a:r>
          </a:p>
          <a:p>
            <a:pPr lvl="1"/>
            <a:r>
              <a:rPr lang="en-US" sz="1800" dirty="0">
                <a:solidFill>
                  <a:srgbClr val="000000"/>
                </a:solidFill>
              </a:rPr>
              <a:t>Garvey as the demon prince of separation, and its Implicates for the distinction between integrationist and desegregationist projects</a:t>
            </a:r>
          </a:p>
        </p:txBody>
      </p:sp>
    </p:spTree>
    <p:extLst>
      <p:ext uri="{BB962C8B-B14F-4D97-AF65-F5344CB8AC3E}">
        <p14:creationId xmlns:p14="http://schemas.microsoft.com/office/powerpoint/2010/main" val="33162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5A1D-DE30-EA4F-AB7C-45C3E4E59B8B}"/>
              </a:ext>
            </a:extLst>
          </p:cNvPr>
          <p:cNvSpPr>
            <a:spLocks noGrp="1"/>
          </p:cNvSpPr>
          <p:nvPr>
            <p:ph type="title"/>
          </p:nvPr>
        </p:nvSpPr>
        <p:spPr>
          <a:xfrm>
            <a:off x="84083" y="1"/>
            <a:ext cx="12107917" cy="1690688"/>
          </a:xfrm>
        </p:spPr>
        <p:txBody>
          <a:bodyPr>
            <a:normAutofit fontScale="90000"/>
          </a:bodyPr>
          <a:lstStyle/>
          <a:p>
            <a:r>
              <a:rPr lang="en-US" dirty="0"/>
              <a:t>The Historical Context: </a:t>
            </a:r>
            <a:br>
              <a:rPr lang="en-US" dirty="0"/>
            </a:br>
            <a:r>
              <a:rPr lang="en-US" dirty="0"/>
              <a:t>A Triple Shock to the State and its Governing Ideology</a:t>
            </a:r>
          </a:p>
        </p:txBody>
      </p:sp>
      <p:sp>
        <p:nvSpPr>
          <p:cNvPr id="3" name="Content Placeholder 2">
            <a:extLst>
              <a:ext uri="{FF2B5EF4-FFF2-40B4-BE49-F238E27FC236}">
                <a16:creationId xmlns:a16="http://schemas.microsoft.com/office/drawing/2014/main" id="{0A602A31-F655-A74E-9571-70101D36B6B1}"/>
              </a:ext>
            </a:extLst>
          </p:cNvPr>
          <p:cNvSpPr>
            <a:spLocks noGrp="1"/>
          </p:cNvSpPr>
          <p:nvPr>
            <p:ph sz="half" idx="1"/>
          </p:nvPr>
        </p:nvSpPr>
        <p:spPr>
          <a:xfrm>
            <a:off x="84083" y="1825624"/>
            <a:ext cx="5935717" cy="5032375"/>
          </a:xfrm>
          <a:solidFill>
            <a:schemeClr val="accent5">
              <a:lumMod val="40000"/>
              <a:lumOff val="60000"/>
            </a:schemeClr>
          </a:solidFill>
        </p:spPr>
        <p:txBody>
          <a:bodyPr>
            <a:normAutofit fontScale="77500" lnSpcReduction="20000"/>
          </a:bodyPr>
          <a:lstStyle/>
          <a:p>
            <a:r>
              <a:rPr lang="en-US" dirty="0"/>
              <a:t>Three simultaneous challenges:</a:t>
            </a:r>
          </a:p>
          <a:p>
            <a:pPr lvl="1"/>
            <a:r>
              <a:rPr lang="en-US" b="1" dirty="0"/>
              <a:t>Black nationalism </a:t>
            </a:r>
            <a:r>
              <a:rPr lang="en-US" dirty="0"/>
              <a:t>expressed through radically racial conservative corporatism</a:t>
            </a:r>
          </a:p>
          <a:p>
            <a:pPr lvl="1"/>
            <a:r>
              <a:rPr lang="en-US" b="1" dirty="0"/>
              <a:t>Socialist and Marxist Labor internationalism </a:t>
            </a:r>
            <a:r>
              <a:rPr lang="en-US" dirty="0"/>
              <a:t>driven by “proletariat” and foreigners expressed through labor and revolutionary internationalist movements</a:t>
            </a:r>
          </a:p>
          <a:p>
            <a:pPr lvl="1"/>
            <a:r>
              <a:rPr lang="en-US" b="1" dirty="0"/>
              <a:t>Women’s emancipation</a:t>
            </a:r>
            <a:r>
              <a:rPr lang="en-US" dirty="0"/>
              <a:t>—the right to vote, the effective right to control property, and liberation from male domination becomes irresistible</a:t>
            </a:r>
          </a:p>
          <a:p>
            <a:r>
              <a:rPr lang="en-US" b="1" dirty="0"/>
              <a:t>Is it possible to consider one without considering the others</a:t>
            </a:r>
          </a:p>
          <a:p>
            <a:pPr lvl="1"/>
            <a:r>
              <a:rPr lang="en-US" dirty="0"/>
              <a:t>WEB DuBois reflects some of this complexity</a:t>
            </a:r>
          </a:p>
          <a:p>
            <a:pPr lvl="1"/>
            <a:r>
              <a:rPr lang="en-US" dirty="0"/>
              <a:t>J Edgar Hoover and the reactionary state apparatus another</a:t>
            </a:r>
          </a:p>
          <a:p>
            <a:pPr lvl="1"/>
            <a:r>
              <a:rPr lang="en-US" dirty="0"/>
              <a:t>The establishment of the ILO as a taming counter force</a:t>
            </a:r>
          </a:p>
        </p:txBody>
      </p:sp>
      <p:sp>
        <p:nvSpPr>
          <p:cNvPr id="4" name="Content Placeholder 3">
            <a:extLst>
              <a:ext uri="{FF2B5EF4-FFF2-40B4-BE49-F238E27FC236}">
                <a16:creationId xmlns:a16="http://schemas.microsoft.com/office/drawing/2014/main" id="{B2374743-9D90-3B41-A958-732703001D6D}"/>
              </a:ext>
            </a:extLst>
          </p:cNvPr>
          <p:cNvSpPr>
            <a:spLocks noGrp="1"/>
          </p:cNvSpPr>
          <p:nvPr>
            <p:ph sz="half" idx="2"/>
          </p:nvPr>
        </p:nvSpPr>
        <p:spPr>
          <a:xfrm>
            <a:off x="6172200" y="1825624"/>
            <a:ext cx="5841124" cy="5032375"/>
          </a:xfrm>
          <a:solidFill>
            <a:srgbClr val="92D050"/>
          </a:solidFill>
        </p:spPr>
        <p:txBody>
          <a:bodyPr>
            <a:normAutofit fontScale="77500" lnSpcReduction="20000"/>
          </a:bodyPr>
          <a:lstStyle/>
          <a:p>
            <a:r>
              <a:rPr lang="en-US" dirty="0"/>
              <a:t>Within this broader context, </a:t>
            </a:r>
            <a:r>
              <a:rPr lang="en-US" dirty="0" err="1"/>
              <a:t>Dhir</a:t>
            </a:r>
            <a:r>
              <a:rPr lang="en-US" dirty="0"/>
              <a:t> considers one </a:t>
            </a:r>
            <a:r>
              <a:rPr lang="en-US" i="1" dirty="0"/>
              <a:t>critical</a:t>
            </a:r>
            <a:r>
              <a:rPr lang="en-US" dirty="0"/>
              <a:t> aspect and offers a </a:t>
            </a:r>
            <a:r>
              <a:rPr lang="en-US" i="1" dirty="0"/>
              <a:t>critically necessary</a:t>
            </a:r>
            <a:r>
              <a:rPr lang="en-US" dirty="0"/>
              <a:t> analytical perspective:</a:t>
            </a:r>
          </a:p>
          <a:p>
            <a:pPr lvl="1"/>
            <a:r>
              <a:rPr lang="en-US" dirty="0"/>
              <a:t>Corporation as a racialized body</a:t>
            </a:r>
          </a:p>
          <a:p>
            <a:pPr lvl="1"/>
            <a:r>
              <a:rPr lang="en-US" dirty="0"/>
              <a:t>Race as a corporate body</a:t>
            </a:r>
          </a:p>
          <a:p>
            <a:pPr lvl="1"/>
            <a:r>
              <a:rPr lang="en-US" dirty="0"/>
              <a:t>The utility of racial capitalism literature as a useful reflection of the phenomenon</a:t>
            </a:r>
          </a:p>
          <a:p>
            <a:r>
              <a:rPr lang="en-US" b="1" dirty="0"/>
              <a:t>Thesis</a:t>
            </a:r>
            <a:r>
              <a:rPr lang="en-US" dirty="0"/>
              <a:t>:</a:t>
            </a:r>
          </a:p>
          <a:p>
            <a:pPr lvl="1"/>
            <a:r>
              <a:rPr lang="en-US" dirty="0"/>
              <a:t>Corporation </a:t>
            </a:r>
            <a:r>
              <a:rPr lang="en-US" b="1" i="1" dirty="0"/>
              <a:t>as a site </a:t>
            </a:r>
            <a:r>
              <a:rPr lang="en-US" dirty="0"/>
              <a:t>for the performance of anti-colonialism</a:t>
            </a:r>
          </a:p>
          <a:p>
            <a:pPr lvl="1"/>
            <a:r>
              <a:rPr lang="en-US" dirty="0"/>
              <a:t>Corporation </a:t>
            </a:r>
            <a:r>
              <a:rPr lang="en-US" b="1" i="1" dirty="0"/>
              <a:t>as a form </a:t>
            </a:r>
            <a:r>
              <a:rPr lang="en-US" dirty="0"/>
              <a:t>of subaltern resistance</a:t>
            </a:r>
          </a:p>
          <a:p>
            <a:r>
              <a:rPr lang="en-US" dirty="0"/>
              <a:t>Implicit in this approach </a:t>
            </a:r>
          </a:p>
          <a:p>
            <a:pPr lvl="1"/>
            <a:r>
              <a:rPr lang="en-US" dirty="0"/>
              <a:t>The relevance of the connection between capitalism and the corporation, the body corporate as an economic, societal or political space</a:t>
            </a:r>
          </a:p>
          <a:p>
            <a:pPr lvl="1"/>
            <a:r>
              <a:rPr lang="en-US" dirty="0"/>
              <a:t>The autonomy of bodies corporate within the realms of global production and through them, their relation to the state</a:t>
            </a:r>
          </a:p>
        </p:txBody>
      </p:sp>
    </p:spTree>
    <p:extLst>
      <p:ext uri="{BB962C8B-B14F-4D97-AF65-F5344CB8AC3E}">
        <p14:creationId xmlns:p14="http://schemas.microsoft.com/office/powerpoint/2010/main" val="187077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3C85-C759-6B41-957D-372C364667B6}"/>
              </a:ext>
            </a:extLst>
          </p:cNvPr>
          <p:cNvSpPr>
            <a:spLocks noGrp="1"/>
          </p:cNvSpPr>
          <p:nvPr>
            <p:ph type="title"/>
          </p:nvPr>
        </p:nvSpPr>
        <p:spPr>
          <a:xfrm>
            <a:off x="126124" y="18255"/>
            <a:ext cx="5893676" cy="1325563"/>
          </a:xfrm>
        </p:spPr>
        <p:txBody>
          <a:bodyPr/>
          <a:lstStyle/>
          <a:p>
            <a:r>
              <a:rPr lang="en-US" dirty="0"/>
              <a:t>Critique of the Critique</a:t>
            </a:r>
          </a:p>
        </p:txBody>
      </p:sp>
      <p:sp>
        <p:nvSpPr>
          <p:cNvPr id="3" name="Content Placeholder 2">
            <a:extLst>
              <a:ext uri="{FF2B5EF4-FFF2-40B4-BE49-F238E27FC236}">
                <a16:creationId xmlns:a16="http://schemas.microsoft.com/office/drawing/2014/main" id="{A9331100-B869-A34D-B81B-883741197684}"/>
              </a:ext>
            </a:extLst>
          </p:cNvPr>
          <p:cNvSpPr>
            <a:spLocks noGrp="1"/>
          </p:cNvSpPr>
          <p:nvPr>
            <p:ph sz="half" idx="1"/>
          </p:nvPr>
        </p:nvSpPr>
        <p:spPr>
          <a:xfrm>
            <a:off x="126124" y="1343818"/>
            <a:ext cx="5893676" cy="5351271"/>
          </a:xfrm>
          <a:solidFill>
            <a:schemeClr val="accent4">
              <a:lumMod val="20000"/>
              <a:lumOff val="80000"/>
            </a:schemeClr>
          </a:solidFill>
        </p:spPr>
        <p:txBody>
          <a:bodyPr>
            <a:normAutofit fontScale="92500"/>
          </a:bodyPr>
          <a:lstStyle/>
          <a:p>
            <a:r>
              <a:rPr lang="en-US" dirty="0"/>
              <a:t>The Critique: </a:t>
            </a:r>
            <a:r>
              <a:rPr lang="en-US" i="1" dirty="0"/>
              <a:t>When it doubt cast doubt on the mechanics of aggregation</a:t>
            </a:r>
          </a:p>
          <a:p>
            <a:pPr lvl="1"/>
            <a:r>
              <a:rPr lang="en-US" b="1" i="1" dirty="0"/>
              <a:t>Pathologizing</a:t>
            </a:r>
            <a:r>
              <a:rPr lang="en-US" dirty="0"/>
              <a:t> the corporation from the ‘conventional’ and ‘radical’ political (Western) left and when ‘foreign’ the right</a:t>
            </a:r>
          </a:p>
          <a:p>
            <a:pPr lvl="1"/>
            <a:r>
              <a:rPr lang="en-US" dirty="0"/>
              <a:t>The </a:t>
            </a:r>
            <a:r>
              <a:rPr lang="en-US" b="1" i="1" dirty="0"/>
              <a:t>politics of the therapeutic </a:t>
            </a:r>
            <a:r>
              <a:rPr lang="en-US" dirty="0"/>
              <a:t>(deviance has always been buttressed by the science of hysteria)</a:t>
            </a:r>
          </a:p>
          <a:p>
            <a:pPr lvl="1"/>
            <a:r>
              <a:rPr lang="en-US" dirty="0"/>
              <a:t>The </a:t>
            </a:r>
            <a:r>
              <a:rPr lang="en-US" b="1" i="1" dirty="0"/>
              <a:t>‘monster’ model </a:t>
            </a:r>
            <a:r>
              <a:rPr lang="en-US" dirty="0"/>
              <a:t>of enterprises (Brandeis’s famous ‘discourse’ in </a:t>
            </a:r>
            <a:r>
              <a:rPr lang="en-US" i="1" dirty="0"/>
              <a:t>Liggett,</a:t>
            </a:r>
            <a:r>
              <a:rPr lang="en-US" dirty="0"/>
              <a:t> one much beloved by the Western political left).</a:t>
            </a:r>
          </a:p>
          <a:p>
            <a:pPr lvl="1"/>
            <a:r>
              <a:rPr lang="en-US" dirty="0"/>
              <a:t>Ghosting, the modus operandi of the legal academy (history written out of the legal history of the corporation)</a:t>
            </a:r>
          </a:p>
        </p:txBody>
      </p:sp>
      <p:sp>
        <p:nvSpPr>
          <p:cNvPr id="4" name="Content Placeholder 3">
            <a:extLst>
              <a:ext uri="{FF2B5EF4-FFF2-40B4-BE49-F238E27FC236}">
                <a16:creationId xmlns:a16="http://schemas.microsoft.com/office/drawing/2014/main" id="{DB56877F-53B4-5A41-AAA3-E0EF4499BA02}"/>
              </a:ext>
            </a:extLst>
          </p:cNvPr>
          <p:cNvSpPr>
            <a:spLocks noGrp="1"/>
          </p:cNvSpPr>
          <p:nvPr>
            <p:ph sz="half" idx="2"/>
          </p:nvPr>
        </p:nvSpPr>
        <p:spPr>
          <a:xfrm>
            <a:off x="6863255" y="186011"/>
            <a:ext cx="5181600" cy="2988113"/>
          </a:xfrm>
          <a:solidFill>
            <a:schemeClr val="accent5">
              <a:lumMod val="20000"/>
              <a:lumOff val="80000"/>
            </a:schemeClr>
          </a:solidFill>
        </p:spPr>
        <p:txBody>
          <a:bodyPr>
            <a:normAutofit fontScale="92500"/>
          </a:bodyPr>
          <a:lstStyle/>
          <a:p>
            <a:r>
              <a:rPr lang="en-US" dirty="0"/>
              <a:t>The Critique of the Critique:</a:t>
            </a:r>
          </a:p>
          <a:p>
            <a:pPr lvl="1"/>
            <a:r>
              <a:rPr lang="en-US" dirty="0"/>
              <a:t>The issue of agency </a:t>
            </a:r>
          </a:p>
          <a:p>
            <a:pPr lvl="2"/>
            <a:r>
              <a:rPr lang="en-US" dirty="0"/>
              <a:t>A desegregationist approach</a:t>
            </a:r>
          </a:p>
          <a:p>
            <a:pPr lvl="1"/>
            <a:r>
              <a:rPr lang="en-US" dirty="0"/>
              <a:t>The issue of politics </a:t>
            </a:r>
          </a:p>
          <a:p>
            <a:pPr lvl="2"/>
            <a:r>
              <a:rPr lang="en-US" dirty="0"/>
              <a:t>The corporate purpose approach</a:t>
            </a:r>
          </a:p>
          <a:p>
            <a:pPr lvl="1"/>
            <a:r>
              <a:rPr lang="en-US" dirty="0"/>
              <a:t>The issue of economics</a:t>
            </a:r>
          </a:p>
          <a:p>
            <a:pPr lvl="2"/>
            <a:r>
              <a:rPr lang="en-US" dirty="0"/>
              <a:t>A conflation of the ‘capitalist’ with the ‘corporate’ </a:t>
            </a:r>
          </a:p>
        </p:txBody>
      </p:sp>
      <p:sp>
        <p:nvSpPr>
          <p:cNvPr id="5" name="TextBox 4">
            <a:extLst>
              <a:ext uri="{FF2B5EF4-FFF2-40B4-BE49-F238E27FC236}">
                <a16:creationId xmlns:a16="http://schemas.microsoft.com/office/drawing/2014/main" id="{8FBBB80E-DED0-5C47-93FC-4B9B36E68DAA}"/>
              </a:ext>
            </a:extLst>
          </p:cNvPr>
          <p:cNvSpPr txBox="1"/>
          <p:nvPr/>
        </p:nvSpPr>
        <p:spPr>
          <a:xfrm>
            <a:off x="6534141" y="3535668"/>
            <a:ext cx="5510714" cy="2862322"/>
          </a:xfrm>
          <a:prstGeom prst="rect">
            <a:avLst/>
          </a:prstGeom>
          <a:solidFill>
            <a:schemeClr val="tx2">
              <a:lumMod val="20000"/>
              <a:lumOff val="80000"/>
            </a:schemeClr>
          </a:solidFill>
        </p:spPr>
        <p:txBody>
          <a:bodyPr wrap="square" rtlCol="0">
            <a:spAutoFit/>
          </a:bodyPr>
          <a:lstStyle/>
          <a:p>
            <a:r>
              <a:rPr lang="en-US" b="1" dirty="0"/>
              <a:t>Engagement with critique:</a:t>
            </a:r>
          </a:p>
          <a:p>
            <a:pPr marL="342900" indent="-342900">
              <a:buAutoNum type="arabicPeriod"/>
            </a:pPr>
            <a:r>
              <a:rPr lang="en-US" dirty="0"/>
              <a:t>Is it useful to disaggregate, to detach, the corporate from the capitalist?  Corporate Leninism is as potent, the development mercantilism of developing states, may be as important for the analysis as the old standby capitalism’</a:t>
            </a:r>
          </a:p>
          <a:p>
            <a:pPr marL="342900" indent="-342900">
              <a:buAutoNum type="arabicPeriod"/>
            </a:pPr>
            <a:r>
              <a:rPr lang="en-US" dirty="0"/>
              <a:t>Capitalism is in some ways an obsolete concept in the face of its transformation into ideologies of markets.  Capitalism has become an instrument, but not an exclusive one.</a:t>
            </a:r>
          </a:p>
        </p:txBody>
      </p:sp>
    </p:spTree>
    <p:extLst>
      <p:ext uri="{BB962C8B-B14F-4D97-AF65-F5344CB8AC3E}">
        <p14:creationId xmlns:p14="http://schemas.microsoft.com/office/powerpoint/2010/main" val="188535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CC61-C61E-CE43-BDBB-0B08C5C03D23}"/>
              </a:ext>
            </a:extLst>
          </p:cNvPr>
          <p:cNvSpPr>
            <a:spLocks noGrp="1"/>
          </p:cNvSpPr>
          <p:nvPr>
            <p:ph type="title"/>
          </p:nvPr>
        </p:nvSpPr>
        <p:spPr>
          <a:xfrm>
            <a:off x="81455" y="18255"/>
            <a:ext cx="10515600" cy="1325563"/>
          </a:xfrm>
        </p:spPr>
        <p:txBody>
          <a:bodyPr/>
          <a:lstStyle/>
          <a:p>
            <a:r>
              <a:rPr lang="en-US" dirty="0"/>
              <a:t>Capitalism and Race</a:t>
            </a:r>
          </a:p>
        </p:txBody>
      </p:sp>
      <p:sp>
        <p:nvSpPr>
          <p:cNvPr id="3" name="Content Placeholder 2">
            <a:extLst>
              <a:ext uri="{FF2B5EF4-FFF2-40B4-BE49-F238E27FC236}">
                <a16:creationId xmlns:a16="http://schemas.microsoft.com/office/drawing/2014/main" id="{F67E3D4D-A1D6-444D-B492-2C997E1ABC03}"/>
              </a:ext>
            </a:extLst>
          </p:cNvPr>
          <p:cNvSpPr>
            <a:spLocks noGrp="1"/>
          </p:cNvSpPr>
          <p:nvPr>
            <p:ph sz="half" idx="1"/>
          </p:nvPr>
        </p:nvSpPr>
        <p:spPr>
          <a:xfrm>
            <a:off x="273269" y="1229710"/>
            <a:ext cx="5746531" cy="5444359"/>
          </a:xfrm>
          <a:solidFill>
            <a:schemeClr val="accent2">
              <a:lumMod val="40000"/>
              <a:lumOff val="60000"/>
            </a:schemeClr>
          </a:solidFill>
        </p:spPr>
        <p:txBody>
          <a:bodyPr>
            <a:normAutofit/>
          </a:bodyPr>
          <a:lstStyle/>
          <a:p>
            <a:r>
              <a:rPr lang="en-US" dirty="0"/>
              <a:t>The constitutive relationship between capitalism and race is the critical element of the analysis </a:t>
            </a:r>
          </a:p>
          <a:p>
            <a:pPr lvl="1"/>
            <a:r>
              <a:rPr lang="en-US" dirty="0"/>
              <a:t>Though situated within the structures of capitalism it has far broader application:</a:t>
            </a:r>
          </a:p>
          <a:p>
            <a:pPr lvl="1"/>
            <a:r>
              <a:rPr lang="en-US" dirty="0"/>
              <a:t>Implicates the </a:t>
            </a:r>
            <a:r>
              <a:rPr lang="en-US" b="1" i="1" dirty="0"/>
              <a:t>foundational contradiction in the constitutive relationship between economic ideologies and race </a:t>
            </a:r>
            <a:r>
              <a:rPr lang="en-US" dirty="0"/>
              <a:t>within which capitalism forms a sub-dialogue.</a:t>
            </a:r>
          </a:p>
          <a:p>
            <a:pPr lvl="1"/>
            <a:r>
              <a:rPr lang="en-US" dirty="0"/>
              <a:t>Conflation of capitalism and markets  may require further interrogation; it is not clear the terms are or ought to be interchangeable.  </a:t>
            </a:r>
          </a:p>
        </p:txBody>
      </p:sp>
      <p:sp>
        <p:nvSpPr>
          <p:cNvPr id="4" name="Content Placeholder 3">
            <a:extLst>
              <a:ext uri="{FF2B5EF4-FFF2-40B4-BE49-F238E27FC236}">
                <a16:creationId xmlns:a16="http://schemas.microsoft.com/office/drawing/2014/main" id="{EEE27ABA-7ACB-FC42-AA5C-C065DF2728AC}"/>
              </a:ext>
            </a:extLst>
          </p:cNvPr>
          <p:cNvSpPr>
            <a:spLocks noGrp="1"/>
          </p:cNvSpPr>
          <p:nvPr>
            <p:ph sz="half" idx="2"/>
          </p:nvPr>
        </p:nvSpPr>
        <p:spPr>
          <a:xfrm>
            <a:off x="6172200" y="557048"/>
            <a:ext cx="5181600" cy="2638097"/>
          </a:xfrm>
          <a:solidFill>
            <a:schemeClr val="accent5">
              <a:lumMod val="40000"/>
              <a:lumOff val="60000"/>
            </a:schemeClr>
          </a:solidFill>
        </p:spPr>
        <p:txBody>
          <a:bodyPr>
            <a:normAutofit/>
          </a:bodyPr>
          <a:lstStyle/>
          <a:p>
            <a:r>
              <a:rPr lang="en-US" dirty="0"/>
              <a:t>Nietzsche’s 4 Great Traps</a:t>
            </a:r>
          </a:p>
          <a:p>
            <a:pPr lvl="1"/>
            <a:r>
              <a:rPr lang="en-US" dirty="0"/>
              <a:t>Inverting cause and effect</a:t>
            </a:r>
          </a:p>
          <a:p>
            <a:pPr lvl="1"/>
            <a:r>
              <a:rPr lang="en-US" dirty="0"/>
              <a:t>False causation</a:t>
            </a:r>
          </a:p>
          <a:p>
            <a:pPr lvl="1"/>
            <a:r>
              <a:rPr lang="en-US" dirty="0"/>
              <a:t>Imaginary causes</a:t>
            </a:r>
          </a:p>
          <a:p>
            <a:pPr lvl="1"/>
            <a:r>
              <a:rPr lang="en-US" dirty="0"/>
              <a:t>The falsity of ‘free’ will.</a:t>
            </a:r>
          </a:p>
        </p:txBody>
      </p:sp>
      <p:sp>
        <p:nvSpPr>
          <p:cNvPr id="5" name="TextBox 4">
            <a:extLst>
              <a:ext uri="{FF2B5EF4-FFF2-40B4-BE49-F238E27FC236}">
                <a16:creationId xmlns:a16="http://schemas.microsoft.com/office/drawing/2014/main" id="{D32C74AF-341B-6248-8B49-0C35A6B21E08}"/>
              </a:ext>
            </a:extLst>
          </p:cNvPr>
          <p:cNvSpPr txBox="1"/>
          <p:nvPr/>
        </p:nvSpPr>
        <p:spPr>
          <a:xfrm>
            <a:off x="6432333" y="3515005"/>
            <a:ext cx="5181600" cy="3293209"/>
          </a:xfrm>
          <a:prstGeom prst="rect">
            <a:avLst/>
          </a:prstGeom>
          <a:solidFill>
            <a:schemeClr val="accent4">
              <a:lumMod val="60000"/>
              <a:lumOff val="40000"/>
            </a:schemeClr>
          </a:solidFill>
        </p:spPr>
        <p:txBody>
          <a:bodyPr wrap="square" rtlCol="0">
            <a:spAutoFit/>
          </a:bodyPr>
          <a:lstStyle/>
          <a:p>
            <a:r>
              <a:rPr lang="en-US" sz="2800" dirty="0"/>
              <a:t>An analytical Supplement</a:t>
            </a:r>
            <a:r>
              <a:rPr lang="en-US" dirty="0"/>
              <a:t>:</a:t>
            </a:r>
          </a:p>
          <a:p>
            <a:pPr lvl="1"/>
            <a:r>
              <a:rPr lang="en-US" dirty="0"/>
              <a:t>1. The relationship between systems of production and ideologies of subordination (race, gender, class, religion, caste). </a:t>
            </a:r>
          </a:p>
          <a:p>
            <a:pPr lvl="1"/>
            <a:r>
              <a:rPr lang="en-US" dirty="0"/>
              <a:t>2. It is within this broader construct that the interconnections between ideologies of racial subordination, its expression through capitalism, and its manifestation in corporate form might be enriched. </a:t>
            </a:r>
          </a:p>
          <a:p>
            <a:pPr lvl="1"/>
            <a:r>
              <a:rPr lang="en-US" dirty="0"/>
              <a:t>3. Effectively the analytical value of inversion.</a:t>
            </a:r>
          </a:p>
          <a:p>
            <a:endParaRPr lang="en-US" dirty="0"/>
          </a:p>
        </p:txBody>
      </p:sp>
    </p:spTree>
    <p:extLst>
      <p:ext uri="{BB962C8B-B14F-4D97-AF65-F5344CB8AC3E}">
        <p14:creationId xmlns:p14="http://schemas.microsoft.com/office/powerpoint/2010/main" val="53328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9710-27A3-6E4F-A90C-8D0C8F9B9471}"/>
              </a:ext>
            </a:extLst>
          </p:cNvPr>
          <p:cNvSpPr>
            <a:spLocks noGrp="1"/>
          </p:cNvSpPr>
          <p:nvPr>
            <p:ph type="title"/>
          </p:nvPr>
        </p:nvSpPr>
        <p:spPr>
          <a:xfrm>
            <a:off x="0" y="18255"/>
            <a:ext cx="6172200" cy="1325563"/>
          </a:xfrm>
        </p:spPr>
        <p:txBody>
          <a:bodyPr/>
          <a:lstStyle/>
          <a:p>
            <a:r>
              <a:rPr lang="en-US" dirty="0"/>
              <a:t>The Multi-Directionality of Racial Capitalism</a:t>
            </a:r>
          </a:p>
        </p:txBody>
      </p:sp>
      <p:sp>
        <p:nvSpPr>
          <p:cNvPr id="3" name="Content Placeholder 2">
            <a:extLst>
              <a:ext uri="{FF2B5EF4-FFF2-40B4-BE49-F238E27FC236}">
                <a16:creationId xmlns:a16="http://schemas.microsoft.com/office/drawing/2014/main" id="{386360ED-AE01-6D4A-A367-818887DD60F1}"/>
              </a:ext>
            </a:extLst>
          </p:cNvPr>
          <p:cNvSpPr>
            <a:spLocks noGrp="1"/>
          </p:cNvSpPr>
          <p:nvPr>
            <p:ph sz="half" idx="1"/>
          </p:nvPr>
        </p:nvSpPr>
        <p:spPr>
          <a:xfrm>
            <a:off x="94593" y="1576552"/>
            <a:ext cx="6077607" cy="5263193"/>
          </a:xfrm>
        </p:spPr>
        <p:txBody>
          <a:bodyPr>
            <a:normAutofit fontScale="62500" lnSpcReduction="20000"/>
          </a:bodyPr>
          <a:lstStyle/>
          <a:p>
            <a:r>
              <a:rPr lang="en-US" dirty="0"/>
              <a:t>There is much to the insight that racial capitalism in the West provides a normative structure but leaves open the objectives of that structure</a:t>
            </a:r>
          </a:p>
          <a:p>
            <a:r>
              <a:rPr lang="en-US" dirty="0"/>
              <a:t>Within that framework, only value enhancement is necessary</a:t>
            </a:r>
          </a:p>
          <a:p>
            <a:r>
              <a:rPr lang="en-US" dirty="0"/>
              <a:t>But what is value? </a:t>
            </a:r>
            <a:r>
              <a:rPr lang="en-US" b="1" i="1" dirty="0"/>
              <a:t>A moving target </a:t>
            </a:r>
            <a:r>
              <a:rPr lang="en-US" dirty="0"/>
              <a:t>(Business and Human rights revaluations; sustainability and climate change)</a:t>
            </a:r>
          </a:p>
          <a:p>
            <a:r>
              <a:rPr lang="en-US" b="1" i="1" dirty="0"/>
              <a:t>A semiotic project</a:t>
            </a:r>
            <a:r>
              <a:rPr lang="en-US" dirty="0"/>
              <a:t>: (political-cultural) contest among groups for the control of meaning making.</a:t>
            </a:r>
          </a:p>
          <a:p>
            <a:r>
              <a:rPr lang="en-US" dirty="0"/>
              <a:t>Meaning is up for grans in the early 21</a:t>
            </a:r>
            <a:r>
              <a:rPr lang="en-US" baseline="30000" dirty="0"/>
              <a:t>st</a:t>
            </a:r>
            <a:r>
              <a:rPr lang="en-US" dirty="0"/>
              <a:t> century moving the debate from the national to the transnational spheres</a:t>
            </a:r>
          </a:p>
          <a:p>
            <a:r>
              <a:rPr lang="en-US" dirty="0"/>
              <a:t>This is precisely where Garvey left it. </a:t>
            </a:r>
          </a:p>
          <a:p>
            <a:r>
              <a:rPr lang="en-US" dirty="0"/>
              <a:t>Garvey sought to wrest control for a little space within that construct.</a:t>
            </a:r>
          </a:p>
          <a:p>
            <a:r>
              <a:rPr lang="en-US" dirty="0"/>
              <a:t>It has now moved within </a:t>
            </a:r>
          </a:p>
          <a:p>
            <a:pPr lvl="1"/>
            <a:r>
              <a:rPr lang="en-US" dirty="0"/>
              <a:t>ideologies of global production and </a:t>
            </a:r>
          </a:p>
          <a:p>
            <a:pPr lvl="1"/>
            <a:r>
              <a:rPr lang="en-US" dirty="0"/>
              <a:t>within emerging Marxist Leninist approaches to aggregations of “productive forces” under the leadership of a vanguard</a:t>
            </a:r>
          </a:p>
        </p:txBody>
      </p:sp>
      <p:sp>
        <p:nvSpPr>
          <p:cNvPr id="4" name="Content Placeholder 3">
            <a:extLst>
              <a:ext uri="{FF2B5EF4-FFF2-40B4-BE49-F238E27FC236}">
                <a16:creationId xmlns:a16="http://schemas.microsoft.com/office/drawing/2014/main" id="{6AEE8968-CC2D-8148-9FE3-39FF20DCBB35}"/>
              </a:ext>
            </a:extLst>
          </p:cNvPr>
          <p:cNvSpPr>
            <a:spLocks noGrp="1"/>
          </p:cNvSpPr>
          <p:nvPr>
            <p:ph sz="half" idx="2"/>
          </p:nvPr>
        </p:nvSpPr>
        <p:spPr>
          <a:xfrm>
            <a:off x="6350876" y="322646"/>
            <a:ext cx="5181600" cy="3408526"/>
          </a:xfrm>
        </p:spPr>
        <p:txBody>
          <a:bodyPr>
            <a:normAutofit fontScale="62500" lnSpcReduction="20000"/>
          </a:bodyPr>
          <a:lstStyle/>
          <a:p>
            <a:r>
              <a:rPr lang="en-US" dirty="0"/>
              <a:t>Garvey’s approach  </a:t>
            </a:r>
          </a:p>
          <a:p>
            <a:pPr lvl="1"/>
            <a:r>
              <a:rPr lang="en-US" dirty="0"/>
              <a:t>(“not solely about wealth generation,” infrastructure based, connectivity project, aligning and coordinating black production chains)</a:t>
            </a:r>
          </a:p>
          <a:p>
            <a:r>
              <a:rPr lang="en-US" dirty="0"/>
              <a:t>Modern expression:</a:t>
            </a:r>
          </a:p>
          <a:p>
            <a:pPr lvl="1"/>
            <a:r>
              <a:rPr lang="en-US" dirty="0"/>
              <a:t>China’s Belt &amp; Road Initiative.</a:t>
            </a:r>
          </a:p>
          <a:p>
            <a:pPr lvl="1"/>
            <a:r>
              <a:rPr lang="en-US" dirty="0"/>
              <a:t>Infrastructure projects align with the Chinese approach in structuring the Asian Infrastructure Investment Bank system (AIIB)  </a:t>
            </a:r>
          </a:p>
        </p:txBody>
      </p:sp>
      <p:pic>
        <p:nvPicPr>
          <p:cNvPr id="6" name="Picture 5" descr="A picture containing text&#10;&#10;Description automatically generated">
            <a:extLst>
              <a:ext uri="{FF2B5EF4-FFF2-40B4-BE49-F238E27FC236}">
                <a16:creationId xmlns:a16="http://schemas.microsoft.com/office/drawing/2014/main" id="{99103BB8-18E4-A944-AA7A-942ED2217E36}"/>
              </a:ext>
            </a:extLst>
          </p:cNvPr>
          <p:cNvPicPr>
            <a:picLocks noChangeAspect="1"/>
          </p:cNvPicPr>
          <p:nvPr/>
        </p:nvPicPr>
        <p:blipFill>
          <a:blip r:embed="rId2"/>
          <a:stretch>
            <a:fillRect/>
          </a:stretch>
        </p:blipFill>
        <p:spPr>
          <a:xfrm>
            <a:off x="7226300" y="3487191"/>
            <a:ext cx="4127500" cy="3149600"/>
          </a:xfrm>
          <a:prstGeom prst="rect">
            <a:avLst/>
          </a:prstGeom>
        </p:spPr>
      </p:pic>
    </p:spTree>
    <p:extLst>
      <p:ext uri="{BB962C8B-B14F-4D97-AF65-F5344CB8AC3E}">
        <p14:creationId xmlns:p14="http://schemas.microsoft.com/office/powerpoint/2010/main" val="179668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2591-33F2-5C43-89F1-A20808DEF6C8}"/>
              </a:ext>
            </a:extLst>
          </p:cNvPr>
          <p:cNvSpPr>
            <a:spLocks noGrp="1"/>
          </p:cNvSpPr>
          <p:nvPr>
            <p:ph type="title"/>
          </p:nvPr>
        </p:nvSpPr>
        <p:spPr>
          <a:xfrm>
            <a:off x="18393" y="18255"/>
            <a:ext cx="10515600" cy="1325563"/>
          </a:xfrm>
        </p:spPr>
        <p:txBody>
          <a:bodyPr/>
          <a:lstStyle/>
          <a:p>
            <a:r>
              <a:rPr lang="en-US" dirty="0"/>
              <a:t>Garvey: Ahead of His Time</a:t>
            </a:r>
          </a:p>
        </p:txBody>
      </p:sp>
      <p:sp>
        <p:nvSpPr>
          <p:cNvPr id="3" name="Content Placeholder 2">
            <a:extLst>
              <a:ext uri="{FF2B5EF4-FFF2-40B4-BE49-F238E27FC236}">
                <a16:creationId xmlns:a16="http://schemas.microsoft.com/office/drawing/2014/main" id="{117D4352-F83C-EF43-9D2F-2E7AECC8A5DB}"/>
              </a:ext>
            </a:extLst>
          </p:cNvPr>
          <p:cNvSpPr>
            <a:spLocks noGrp="1"/>
          </p:cNvSpPr>
          <p:nvPr>
            <p:ph sz="half" idx="1"/>
          </p:nvPr>
        </p:nvSpPr>
        <p:spPr>
          <a:solidFill>
            <a:schemeClr val="accent4">
              <a:lumMod val="60000"/>
              <a:lumOff val="40000"/>
            </a:schemeClr>
          </a:solidFill>
        </p:spPr>
        <p:txBody>
          <a:bodyPr/>
          <a:lstStyle/>
          <a:p>
            <a:r>
              <a:rPr lang="en-US" dirty="0"/>
              <a:t>Race(ism) as markets</a:t>
            </a:r>
          </a:p>
          <a:p>
            <a:r>
              <a:rPr lang="en-US" dirty="0"/>
              <a:t>The territoriality of the African Diaspora</a:t>
            </a:r>
          </a:p>
          <a:p>
            <a:r>
              <a:rPr lang="en-US" dirty="0"/>
              <a:t>The construction of globalized interlinkages based on the management of production</a:t>
            </a:r>
          </a:p>
          <a:p>
            <a:r>
              <a:rPr lang="en-US" dirty="0"/>
              <a:t>The extra economic ideological construction of the corporate body within or through ‘race’</a:t>
            </a:r>
          </a:p>
        </p:txBody>
      </p:sp>
      <p:sp>
        <p:nvSpPr>
          <p:cNvPr id="4" name="Content Placeholder 3">
            <a:extLst>
              <a:ext uri="{FF2B5EF4-FFF2-40B4-BE49-F238E27FC236}">
                <a16:creationId xmlns:a16="http://schemas.microsoft.com/office/drawing/2014/main" id="{BF84D3B7-F2B0-BA41-B78B-F8F2E98401D3}"/>
              </a:ext>
            </a:extLst>
          </p:cNvPr>
          <p:cNvSpPr>
            <a:spLocks noGrp="1"/>
          </p:cNvSpPr>
          <p:nvPr>
            <p:ph sz="half" idx="2"/>
          </p:nvPr>
        </p:nvSpPr>
        <p:spPr>
          <a:solidFill>
            <a:schemeClr val="accent6">
              <a:lumMod val="40000"/>
              <a:lumOff val="60000"/>
            </a:schemeClr>
          </a:solidFill>
        </p:spPr>
        <p:txBody>
          <a:bodyPr/>
          <a:lstStyle/>
          <a:p>
            <a:r>
              <a:rPr lang="en-US" dirty="0"/>
              <a:t>From Garvey to Malcolm X to Sowell to Thomas</a:t>
            </a:r>
          </a:p>
          <a:p>
            <a:pPr lvl="1"/>
            <a:r>
              <a:rPr lang="en-US" dirty="0"/>
              <a:t>Variations on </a:t>
            </a:r>
            <a:r>
              <a:rPr lang="en-US" i="1" dirty="0"/>
              <a:t>radical conservatism</a:t>
            </a:r>
            <a:r>
              <a:rPr lang="en-US" dirty="0"/>
              <a:t>?</a:t>
            </a:r>
          </a:p>
          <a:p>
            <a:pPr lvl="1"/>
            <a:r>
              <a:rPr lang="en-US" dirty="0"/>
              <a:t>The state as a dependency trap</a:t>
            </a:r>
          </a:p>
          <a:p>
            <a:pPr lvl="1"/>
            <a:r>
              <a:rPr lang="en-US" dirty="0"/>
              <a:t>The corporation (or the power to aggregate capital) to </a:t>
            </a:r>
            <a:r>
              <a:rPr lang="en-US" dirty="0" err="1"/>
              <a:t>te</a:t>
            </a:r>
            <a:r>
              <a:rPr lang="en-US" dirty="0"/>
              <a:t> rescue?</a:t>
            </a:r>
          </a:p>
          <a:p>
            <a:pPr marL="457200" lvl="1" indent="0">
              <a:buNone/>
            </a:pPr>
            <a:r>
              <a:rPr lang="en-US" dirty="0"/>
              <a:t>One can “disdain money” (WEB DuBois) but not necessary what it can buy </a:t>
            </a:r>
          </a:p>
        </p:txBody>
      </p:sp>
    </p:spTree>
    <p:extLst>
      <p:ext uri="{BB962C8B-B14F-4D97-AF65-F5344CB8AC3E}">
        <p14:creationId xmlns:p14="http://schemas.microsoft.com/office/powerpoint/2010/main" val="355814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1F4FD-101B-174E-B364-A8DF0302A088}"/>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Fatalities and Alternatives</a:t>
            </a:r>
          </a:p>
        </p:txBody>
      </p:sp>
      <p:sp>
        <p:nvSpPr>
          <p:cNvPr id="3" name="Content Placeholder 2">
            <a:extLst>
              <a:ext uri="{FF2B5EF4-FFF2-40B4-BE49-F238E27FC236}">
                <a16:creationId xmlns:a16="http://schemas.microsoft.com/office/drawing/2014/main" id="{7BC49F48-AFCE-F445-9EC4-64AE3D0AC5D0}"/>
              </a:ext>
            </a:extLst>
          </p:cNvPr>
          <p:cNvSpPr>
            <a:spLocks noGrp="1"/>
          </p:cNvSpPr>
          <p:nvPr>
            <p:ph sz="half" idx="1"/>
          </p:nvPr>
        </p:nvSpPr>
        <p:spPr>
          <a:xfrm>
            <a:off x="4547698" y="1608667"/>
            <a:ext cx="3421958" cy="4501127"/>
          </a:xfrm>
        </p:spPr>
        <p:txBody>
          <a:bodyPr>
            <a:normAutofit/>
          </a:bodyPr>
          <a:lstStyle/>
          <a:p>
            <a:r>
              <a:rPr lang="en-US" sz="2000" dirty="0"/>
              <a:t>Fatalities</a:t>
            </a:r>
          </a:p>
          <a:p>
            <a:pPr lvl="1"/>
            <a:r>
              <a:rPr lang="en-US" sz="2000" dirty="0"/>
              <a:t>Mercantilism within a capitalistic enterprise</a:t>
            </a:r>
          </a:p>
          <a:p>
            <a:pPr lvl="1"/>
            <a:r>
              <a:rPr lang="en-US" sz="2000" dirty="0"/>
              <a:t>The model to avoid was the East India Company and yet that was all there was. </a:t>
            </a:r>
          </a:p>
          <a:p>
            <a:pPr lvl="1"/>
            <a:endParaRPr lang="en-US" sz="2000" dirty="0"/>
          </a:p>
        </p:txBody>
      </p:sp>
      <p:sp>
        <p:nvSpPr>
          <p:cNvPr id="4" name="Content Placeholder 3">
            <a:extLst>
              <a:ext uri="{FF2B5EF4-FFF2-40B4-BE49-F238E27FC236}">
                <a16:creationId xmlns:a16="http://schemas.microsoft.com/office/drawing/2014/main" id="{4C3AB3AE-64F3-3348-8F89-AC33F2CCF316}"/>
              </a:ext>
            </a:extLst>
          </p:cNvPr>
          <p:cNvSpPr>
            <a:spLocks noGrp="1"/>
          </p:cNvSpPr>
          <p:nvPr>
            <p:ph sz="half" idx="2"/>
          </p:nvPr>
        </p:nvSpPr>
        <p:spPr>
          <a:xfrm>
            <a:off x="8289696" y="1608667"/>
            <a:ext cx="3421957" cy="4501127"/>
          </a:xfrm>
        </p:spPr>
        <p:txBody>
          <a:bodyPr>
            <a:normAutofit/>
          </a:bodyPr>
          <a:lstStyle/>
          <a:p>
            <a:r>
              <a:rPr lang="en-US" sz="2000"/>
              <a:t>Alternatives:</a:t>
            </a:r>
          </a:p>
          <a:p>
            <a:pPr lvl="1"/>
            <a:r>
              <a:rPr lang="en-US" sz="2000"/>
              <a:t>Benefit corporations</a:t>
            </a:r>
          </a:p>
          <a:p>
            <a:pPr lvl="1"/>
            <a:r>
              <a:rPr lang="en-US" sz="2000"/>
              <a:t>Is Marxism an alternative o just a variation on the same themes?</a:t>
            </a:r>
          </a:p>
          <a:p>
            <a:pPr lvl="1"/>
            <a:r>
              <a:rPr lang="en-US" sz="2000"/>
              <a:t>Not the Black Star Lines but the “African and Diaspora Infrastructure Investment Bank”</a:t>
            </a:r>
          </a:p>
          <a:p>
            <a:pPr lvl="2"/>
            <a:r>
              <a:rPr lang="en-US" dirty="0"/>
              <a:t>Modern variations: African Sovereign Wealth Funds</a:t>
            </a:r>
          </a:p>
        </p:txBody>
      </p:sp>
    </p:spTree>
    <p:extLst>
      <p:ext uri="{BB962C8B-B14F-4D97-AF65-F5344CB8AC3E}">
        <p14:creationId xmlns:p14="http://schemas.microsoft.com/office/powerpoint/2010/main" val="385707428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1183</Words>
  <Application>Microsoft Macintosh PowerPoint</Application>
  <PresentationFormat>Widescreen</PresentationFormat>
  <Paragraphs>115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Bodoni MT</vt:lpstr>
      <vt:lpstr>Calibri</vt:lpstr>
      <vt:lpstr>Calibri Light</vt:lpstr>
      <vt:lpstr>Office Theme</vt:lpstr>
      <vt:lpstr>Discussion of Aaron A. Dhir: “Black Star Line, Inc.: Race in the Historical Life of the Corporation” </vt:lpstr>
      <vt:lpstr>The Mechanics of the Aggregation of Power</vt:lpstr>
      <vt:lpstr>Framing Points</vt:lpstr>
      <vt:lpstr>The Historical Context:  A Triple Shock to the State and its Governing Ideology</vt:lpstr>
      <vt:lpstr>Critique of the Critique</vt:lpstr>
      <vt:lpstr>Capitalism and Race</vt:lpstr>
      <vt:lpstr>The Multi-Directionality of Racial Capitalism</vt:lpstr>
      <vt:lpstr>Garvey: Ahead of His Time</vt:lpstr>
      <vt:lpstr>Fatalities and Alternatives</vt:lpstr>
      <vt:lpstr>Garvey: Points to a Future Mired in the Past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of Aaron A. Dhir: “Black Star Line, Inc.: Race n the Historical Life of the Corporation” </dc:title>
  <dc:creator>Backer, Larry Cata</dc:creator>
  <cp:lastModifiedBy>Backer, Larry Cata</cp:lastModifiedBy>
  <cp:revision>26</cp:revision>
  <dcterms:created xsi:type="dcterms:W3CDTF">2021-02-18T02:26:00Z</dcterms:created>
  <dcterms:modified xsi:type="dcterms:W3CDTF">2021-02-18T23:55:35Z</dcterms:modified>
</cp:coreProperties>
</file>