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57" r:id="rId4"/>
    <p:sldId id="277" r:id="rId5"/>
    <p:sldId id="278" r:id="rId6"/>
    <p:sldId id="279" r:id="rId7"/>
    <p:sldId id="293" r:id="rId8"/>
    <p:sldId id="280" r:id="rId9"/>
    <p:sldId id="294" r:id="rId10"/>
    <p:sldId id="281" r:id="rId11"/>
    <p:sldId id="269" r:id="rId12"/>
    <p:sldId id="270" r:id="rId13"/>
    <p:sldId id="261" r:id="rId14"/>
    <p:sldId id="262" r:id="rId15"/>
    <p:sldId id="271" r:id="rId16"/>
    <p:sldId id="263" r:id="rId17"/>
    <p:sldId id="264" r:id="rId18"/>
    <p:sldId id="272" r:id="rId19"/>
    <p:sldId id="273" r:id="rId20"/>
    <p:sldId id="274" r:id="rId21"/>
    <p:sldId id="275" r:id="rId22"/>
    <p:sldId id="289" r:id="rId23"/>
    <p:sldId id="290" r:id="rId24"/>
    <p:sldId id="288" r:id="rId25"/>
    <p:sldId id="283" r:id="rId26"/>
    <p:sldId id="284" r:id="rId27"/>
    <p:sldId id="285" r:id="rId28"/>
    <p:sldId id="286" r:id="rId29"/>
    <p:sldId id="287"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39"/>
    <p:restoredTop sz="94723"/>
  </p:normalViewPr>
  <p:slideViewPr>
    <p:cSldViewPr snapToGrid="0" snapToObjects="1">
      <p:cViewPr varScale="1">
        <p:scale>
          <a:sx n="76" d="100"/>
          <a:sy n="76" d="100"/>
        </p:scale>
        <p:origin x="208" y="1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s://www.tandfonline.com/doi/abs/10.1080/10220461.2020.1830165?journalCode=rsaj20" TargetMode="External"/></Relationships>
</file>

<file path=ppt/diagrams/_rels/data15.xml.rels><?xml version="1.0" encoding="UTF-8" standalone="yes"?>
<Relationships xmlns="http://schemas.openxmlformats.org/package/2006/relationships"><Relationship Id="rId1" Type="http://schemas.openxmlformats.org/officeDocument/2006/relationships/hyperlink" Target="https://africancfta.org/"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umaizi.com/how-chinas-belt-road-initiative-will-impact-afcfta/" TargetMode="External"/><Relationship Id="rId2" Type="http://schemas.openxmlformats.org/officeDocument/2006/relationships/hyperlink" Target="https://africancfta.org/" TargetMode="External"/><Relationship Id="rId1" Type="http://schemas.openxmlformats.org/officeDocument/2006/relationships/hyperlink" Target="https://www.african-court.org/wpafc/"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tandfonline.com/doi/abs/10.1080/10220461.2020.1830165?journalCode=rsaj20" TargetMode="External"/></Relationships>
</file>

<file path=ppt/diagrams/_rels/drawing15.xml.rels><?xml version="1.0" encoding="UTF-8" standalone="yes"?>
<Relationships xmlns="http://schemas.openxmlformats.org/package/2006/relationships"><Relationship Id="rId1" Type="http://schemas.openxmlformats.org/officeDocument/2006/relationships/hyperlink" Target="https://africancfta.org/"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umaizi.com/how-chinas-belt-road-initiative-will-impact-afcfta/" TargetMode="External"/><Relationship Id="rId2" Type="http://schemas.openxmlformats.org/officeDocument/2006/relationships/hyperlink" Target="https://africancfta.org/" TargetMode="External"/><Relationship Id="rId1" Type="http://schemas.openxmlformats.org/officeDocument/2006/relationships/hyperlink" Target="https://www.african-court.org/wpafc/"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C790F-E4C0-FF43-A213-0A25D38F796C}" type="doc">
      <dgm:prSet loTypeId="urn:microsoft.com/office/officeart/2005/8/layout/hList6" loCatId="process" qsTypeId="urn:microsoft.com/office/officeart/2005/8/quickstyle/simple3" qsCatId="simple" csTypeId="urn:microsoft.com/office/officeart/2005/8/colors/colorful4" csCatId="colorful" phldr="1"/>
      <dgm:spPr/>
      <dgm:t>
        <a:bodyPr/>
        <a:lstStyle/>
        <a:p>
          <a:endParaRPr lang="en-US"/>
        </a:p>
      </dgm:t>
    </dgm:pt>
    <dgm:pt modelId="{E9622832-0E22-4947-8188-68069E5A4273}">
      <dgm:prSe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en-US"/>
            <a:t>China: corruption and instability</a:t>
          </a:r>
        </a:p>
      </dgm:t>
    </dgm:pt>
    <dgm:pt modelId="{445CC042-0F51-F04D-9A55-A9AE3A80833B}" type="parTrans" cxnId="{C68657AA-93C0-D64E-A8FF-65D4E218EA3E}">
      <dgm:prSet/>
      <dgm:spPr/>
      <dgm:t>
        <a:bodyPr/>
        <a:lstStyle/>
        <a:p>
          <a:endParaRPr lang="en-US"/>
        </a:p>
      </dgm:t>
    </dgm:pt>
    <dgm:pt modelId="{DDEC485D-A269-FC47-B806-26449990781B}" type="sibTrans" cxnId="{C68657AA-93C0-D64E-A8FF-65D4E218EA3E}">
      <dgm:prSet/>
      <dgm:spPr/>
      <dgm:t>
        <a:bodyPr/>
        <a:lstStyle/>
        <a:p>
          <a:endParaRPr lang="en-US"/>
        </a:p>
      </dgm:t>
    </dgm:pt>
    <dgm:pt modelId="{0232326E-6BEC-EE40-A113-6FC7D19C5CBA}">
      <dgm:prSe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en-US"/>
            <a:t>Protect investment</a:t>
          </a:r>
        </a:p>
      </dgm:t>
    </dgm:pt>
    <dgm:pt modelId="{983CADA5-4BC2-DD49-9110-C23EDD4F37C6}" type="parTrans" cxnId="{8A7081C0-13BB-834D-86DE-41FFDC9D3CE3}">
      <dgm:prSet/>
      <dgm:spPr/>
      <dgm:t>
        <a:bodyPr/>
        <a:lstStyle/>
        <a:p>
          <a:endParaRPr lang="en-US"/>
        </a:p>
      </dgm:t>
    </dgm:pt>
    <dgm:pt modelId="{E8F78A77-D85E-2343-987C-BA3A67084D0D}" type="sibTrans" cxnId="{8A7081C0-13BB-834D-86DE-41FFDC9D3CE3}">
      <dgm:prSet/>
      <dgm:spPr/>
      <dgm:t>
        <a:bodyPr/>
        <a:lstStyle/>
        <a:p>
          <a:endParaRPr lang="en-US"/>
        </a:p>
      </dgm:t>
    </dgm:pt>
    <dgm:pt modelId="{427F6626-6939-A046-86DF-F3DE3259EA0D}">
      <dgm:prSe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en-US" dirty="0"/>
            <a:t>Enhance production chains</a:t>
          </a:r>
        </a:p>
      </dgm:t>
    </dgm:pt>
    <dgm:pt modelId="{255D0590-E75C-2D42-8492-7AFDD7F5DDAD}" type="parTrans" cxnId="{84788808-A868-5642-82C6-18EC841C83B9}">
      <dgm:prSet/>
      <dgm:spPr/>
      <dgm:t>
        <a:bodyPr/>
        <a:lstStyle/>
        <a:p>
          <a:endParaRPr lang="en-US"/>
        </a:p>
      </dgm:t>
    </dgm:pt>
    <dgm:pt modelId="{E54D3D81-D52D-4640-90BE-AE659649E323}" type="sibTrans" cxnId="{84788808-A868-5642-82C6-18EC841C83B9}">
      <dgm:prSet/>
      <dgm:spPr/>
      <dgm:t>
        <a:bodyPr/>
        <a:lstStyle/>
        <a:p>
          <a:endParaRPr lang="en-US"/>
        </a:p>
      </dgm:t>
    </dgm:pt>
    <dgm:pt modelId="{6740F4CD-BF7E-4849-91A4-A7D9A8123935}">
      <dgm:prSe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en-US"/>
            <a:t>Produce all around approach to integrated relations within its hub and spoke economic-political model</a:t>
          </a:r>
        </a:p>
      </dgm:t>
    </dgm:pt>
    <dgm:pt modelId="{CEEFA847-0B09-9942-B549-AD6E9DE76B8F}" type="parTrans" cxnId="{8B1C08E0-53AA-4A44-85EE-08CF334FB3AB}">
      <dgm:prSet/>
      <dgm:spPr/>
      <dgm:t>
        <a:bodyPr/>
        <a:lstStyle/>
        <a:p>
          <a:endParaRPr lang="en-US"/>
        </a:p>
      </dgm:t>
    </dgm:pt>
    <dgm:pt modelId="{43EE1D2D-2F3F-8C43-9942-90C3A96ED2A5}" type="sibTrans" cxnId="{8B1C08E0-53AA-4A44-85EE-08CF334FB3AB}">
      <dgm:prSet/>
      <dgm:spPr/>
      <dgm:t>
        <a:bodyPr/>
        <a:lstStyle/>
        <a:p>
          <a:endParaRPr lang="en-US"/>
        </a:p>
      </dgm:t>
    </dgm:pt>
    <dgm:pt modelId="{5F4E46B9-3C25-6448-92D8-44A581F64335}">
      <dgm:prSe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en-US"/>
            <a:t>Produce prosperity and stability throughout the chains</a:t>
          </a:r>
        </a:p>
      </dgm:t>
    </dgm:pt>
    <dgm:pt modelId="{21DE5C5C-96BC-2744-B42F-DD48C378F806}" type="parTrans" cxnId="{FC8CAC79-96E0-F641-9F45-F972A4D0F142}">
      <dgm:prSet/>
      <dgm:spPr/>
      <dgm:t>
        <a:bodyPr/>
        <a:lstStyle/>
        <a:p>
          <a:endParaRPr lang="en-US"/>
        </a:p>
      </dgm:t>
    </dgm:pt>
    <dgm:pt modelId="{8C2D1504-80CA-E84B-AAAD-BA14AF3FBC75}" type="sibTrans" cxnId="{FC8CAC79-96E0-F641-9F45-F972A4D0F142}">
      <dgm:prSet/>
      <dgm:spPr/>
      <dgm:t>
        <a:bodyPr/>
        <a:lstStyle/>
        <a:p>
          <a:endParaRPr lang="en-US"/>
        </a:p>
      </dgm:t>
    </dgm:pt>
    <dgm:pt modelId="{7ABE4A63-644C-694B-87F4-B7302CEC6102}">
      <dgm:prSet/>
      <dgm:spPr>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US"/>
            <a:t>Africa: Dependency and fracture</a:t>
          </a:r>
        </a:p>
      </dgm:t>
    </dgm:pt>
    <dgm:pt modelId="{EDC30234-9DE7-BC4A-B0D5-D30E54640AC3}" type="parTrans" cxnId="{B99CC489-BDA3-8649-899A-328D98A83A96}">
      <dgm:prSet/>
      <dgm:spPr/>
      <dgm:t>
        <a:bodyPr/>
        <a:lstStyle/>
        <a:p>
          <a:endParaRPr lang="en-US"/>
        </a:p>
      </dgm:t>
    </dgm:pt>
    <dgm:pt modelId="{F550A051-589D-D243-9248-537A87112EF2}" type="sibTrans" cxnId="{B99CC489-BDA3-8649-899A-328D98A83A96}">
      <dgm:prSet/>
      <dgm:spPr/>
      <dgm:t>
        <a:bodyPr/>
        <a:lstStyle/>
        <a:p>
          <a:endParaRPr lang="en-US"/>
        </a:p>
      </dgm:t>
    </dgm:pt>
    <dgm:pt modelId="{3F5E4B27-0873-0443-980B-A3B80FD4FFB6}">
      <dgm:prSet/>
      <dgm:spPr>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US" dirty="0"/>
            <a:t>Protect sovereignty (with a nod to Ian Taylor’s “</a:t>
          </a:r>
          <a:r>
            <a:rPr lang="en-US" dirty="0">
              <a:hlinkClick xmlns:r="http://schemas.openxmlformats.org/officeDocument/2006/relationships" r:id="rId1"/>
            </a:rPr>
            <a:t>In a Fix</a:t>
          </a:r>
          <a:r>
            <a:rPr lang="en-US" dirty="0"/>
            <a:t>”</a:t>
          </a:r>
        </a:p>
      </dgm:t>
    </dgm:pt>
    <dgm:pt modelId="{A2F44E79-6689-504B-B669-69A7BFB803FC}" type="parTrans" cxnId="{047AD11A-93BB-CC4A-99F3-6CFCD8AE6EC8}">
      <dgm:prSet/>
      <dgm:spPr/>
      <dgm:t>
        <a:bodyPr/>
        <a:lstStyle/>
        <a:p>
          <a:endParaRPr lang="en-US"/>
        </a:p>
      </dgm:t>
    </dgm:pt>
    <dgm:pt modelId="{AFBED73F-3A19-F349-AD6F-AB2A0959FB13}" type="sibTrans" cxnId="{047AD11A-93BB-CC4A-99F3-6CFCD8AE6EC8}">
      <dgm:prSet/>
      <dgm:spPr/>
      <dgm:t>
        <a:bodyPr/>
        <a:lstStyle/>
        <a:p>
          <a:endParaRPr lang="en-US"/>
        </a:p>
      </dgm:t>
    </dgm:pt>
    <dgm:pt modelId="{EBD4C481-9DA7-AA4E-A53E-F1A352E7EDD3}">
      <dgm:prSet/>
      <dgm:spPr>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US"/>
            <a:t>Enhance internal controls of macro-economic policies</a:t>
          </a:r>
        </a:p>
      </dgm:t>
    </dgm:pt>
    <dgm:pt modelId="{0D63F646-F7D2-4C44-B0D6-96272AC5D24D}" type="parTrans" cxnId="{AA253E51-B655-0546-82E6-3D87903D52C6}">
      <dgm:prSet/>
      <dgm:spPr/>
      <dgm:t>
        <a:bodyPr/>
        <a:lstStyle/>
        <a:p>
          <a:endParaRPr lang="en-US"/>
        </a:p>
      </dgm:t>
    </dgm:pt>
    <dgm:pt modelId="{C9287CB4-891B-5748-A696-3D7C91A39DBD}" type="sibTrans" cxnId="{AA253E51-B655-0546-82E6-3D87903D52C6}">
      <dgm:prSet/>
      <dgm:spPr/>
      <dgm:t>
        <a:bodyPr/>
        <a:lstStyle/>
        <a:p>
          <a:endParaRPr lang="en-US"/>
        </a:p>
      </dgm:t>
    </dgm:pt>
    <dgm:pt modelId="{574C0F75-7E27-2F4C-BE40-37F002C951FB}">
      <dgm:prSet/>
      <dgm:spPr>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US"/>
            <a:t>Capacity Building</a:t>
          </a:r>
        </a:p>
      </dgm:t>
    </dgm:pt>
    <dgm:pt modelId="{EF5BD794-B05D-E445-AAA4-07642264FDB8}" type="parTrans" cxnId="{1182E4E4-DE0E-4C41-9826-79290AE4EC90}">
      <dgm:prSet/>
      <dgm:spPr/>
      <dgm:t>
        <a:bodyPr/>
        <a:lstStyle/>
        <a:p>
          <a:endParaRPr lang="en-US"/>
        </a:p>
      </dgm:t>
    </dgm:pt>
    <dgm:pt modelId="{EF429641-8C39-0E48-B93E-96D66B1D6A22}" type="sibTrans" cxnId="{1182E4E4-DE0E-4C41-9826-79290AE4EC90}">
      <dgm:prSet/>
      <dgm:spPr/>
      <dgm:t>
        <a:bodyPr/>
        <a:lstStyle/>
        <a:p>
          <a:endParaRPr lang="en-US"/>
        </a:p>
      </dgm:t>
    </dgm:pt>
    <dgm:pt modelId="{76935C63-DD1D-DC44-8062-9DEB28864A81}">
      <dgm:prSet/>
      <dgm:spPr>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en-US"/>
            <a:t>Build structures of African unity</a:t>
          </a:r>
        </a:p>
      </dgm:t>
    </dgm:pt>
    <dgm:pt modelId="{1C795BCA-4C79-F748-AFD7-6C01A05ABCEF}" type="parTrans" cxnId="{E8C8AC9A-D9F1-394B-83B5-857290913399}">
      <dgm:prSet/>
      <dgm:spPr/>
      <dgm:t>
        <a:bodyPr/>
        <a:lstStyle/>
        <a:p>
          <a:endParaRPr lang="en-US"/>
        </a:p>
      </dgm:t>
    </dgm:pt>
    <dgm:pt modelId="{2351B4D2-FB9A-3D4E-8169-C7B9D78EC075}" type="sibTrans" cxnId="{E8C8AC9A-D9F1-394B-83B5-857290913399}">
      <dgm:prSet/>
      <dgm:spPr/>
      <dgm:t>
        <a:bodyPr/>
        <a:lstStyle/>
        <a:p>
          <a:endParaRPr lang="en-US"/>
        </a:p>
      </dgm:t>
    </dgm:pt>
    <dgm:pt modelId="{B5832A97-1ADF-7D43-8CC3-5C050CF4CBF8}" type="pres">
      <dgm:prSet presAssocID="{6DAC790F-E4C0-FF43-A213-0A25D38F796C}" presName="Name0" presStyleCnt="0">
        <dgm:presLayoutVars>
          <dgm:dir/>
          <dgm:resizeHandles val="exact"/>
        </dgm:presLayoutVars>
      </dgm:prSet>
      <dgm:spPr/>
    </dgm:pt>
    <dgm:pt modelId="{E1E58D84-24D5-9A45-8556-4C094D70BE26}" type="pres">
      <dgm:prSet presAssocID="{E9622832-0E22-4947-8188-68069E5A4273}" presName="node" presStyleLbl="node1" presStyleIdx="0" presStyleCnt="2">
        <dgm:presLayoutVars>
          <dgm:bulletEnabled val="1"/>
        </dgm:presLayoutVars>
      </dgm:prSet>
      <dgm:spPr/>
    </dgm:pt>
    <dgm:pt modelId="{3A873F25-27AC-B941-AC88-7DD103E026CB}" type="pres">
      <dgm:prSet presAssocID="{DDEC485D-A269-FC47-B806-26449990781B}" presName="sibTrans" presStyleCnt="0"/>
      <dgm:spPr/>
    </dgm:pt>
    <dgm:pt modelId="{5A795AA8-49CD-8240-B07B-511F722BD2B8}" type="pres">
      <dgm:prSet presAssocID="{7ABE4A63-644C-694B-87F4-B7302CEC6102}" presName="node" presStyleLbl="node1" presStyleIdx="1" presStyleCnt="2">
        <dgm:presLayoutVars>
          <dgm:bulletEnabled val="1"/>
        </dgm:presLayoutVars>
      </dgm:prSet>
      <dgm:spPr/>
    </dgm:pt>
  </dgm:ptLst>
  <dgm:cxnLst>
    <dgm:cxn modelId="{84788808-A868-5642-82C6-18EC841C83B9}" srcId="{E9622832-0E22-4947-8188-68069E5A4273}" destId="{427F6626-6939-A046-86DF-F3DE3259EA0D}" srcOrd="1" destOrd="0" parTransId="{255D0590-E75C-2D42-8492-7AFDD7F5DDAD}" sibTransId="{E54D3D81-D52D-4640-90BE-AE659649E323}"/>
    <dgm:cxn modelId="{4848CF17-5EFD-4C41-BADE-8B4AED8F6E46}" type="presOf" srcId="{76935C63-DD1D-DC44-8062-9DEB28864A81}" destId="{5A795AA8-49CD-8240-B07B-511F722BD2B8}" srcOrd="0" destOrd="4" presId="urn:microsoft.com/office/officeart/2005/8/layout/hList6"/>
    <dgm:cxn modelId="{047AD11A-93BB-CC4A-99F3-6CFCD8AE6EC8}" srcId="{7ABE4A63-644C-694B-87F4-B7302CEC6102}" destId="{3F5E4B27-0873-0443-980B-A3B80FD4FFB6}" srcOrd="0" destOrd="0" parTransId="{A2F44E79-6689-504B-B669-69A7BFB803FC}" sibTransId="{AFBED73F-3A19-F349-AD6F-AB2A0959FB13}"/>
    <dgm:cxn modelId="{C3CF3F24-0796-7B4F-84C2-FC31EF5E6C76}" type="presOf" srcId="{574C0F75-7E27-2F4C-BE40-37F002C951FB}" destId="{5A795AA8-49CD-8240-B07B-511F722BD2B8}" srcOrd="0" destOrd="3" presId="urn:microsoft.com/office/officeart/2005/8/layout/hList6"/>
    <dgm:cxn modelId="{AD9CB44B-23E8-154A-ADE3-7205CE6D0099}" type="presOf" srcId="{6DAC790F-E4C0-FF43-A213-0A25D38F796C}" destId="{B5832A97-1ADF-7D43-8CC3-5C050CF4CBF8}" srcOrd="0" destOrd="0" presId="urn:microsoft.com/office/officeart/2005/8/layout/hList6"/>
    <dgm:cxn modelId="{AA253E51-B655-0546-82E6-3D87903D52C6}" srcId="{7ABE4A63-644C-694B-87F4-B7302CEC6102}" destId="{EBD4C481-9DA7-AA4E-A53E-F1A352E7EDD3}" srcOrd="1" destOrd="0" parTransId="{0D63F646-F7D2-4C44-B0D6-96272AC5D24D}" sibTransId="{C9287CB4-891B-5748-A696-3D7C91A39DBD}"/>
    <dgm:cxn modelId="{4E72C666-3497-0E40-958C-DE2E28247AC8}" type="presOf" srcId="{0232326E-6BEC-EE40-A113-6FC7D19C5CBA}" destId="{E1E58D84-24D5-9A45-8556-4C094D70BE26}" srcOrd="0" destOrd="1" presId="urn:microsoft.com/office/officeart/2005/8/layout/hList6"/>
    <dgm:cxn modelId="{384AAE6A-A3E4-E444-AEF4-26637A9679EB}" type="presOf" srcId="{3F5E4B27-0873-0443-980B-A3B80FD4FFB6}" destId="{5A795AA8-49CD-8240-B07B-511F722BD2B8}" srcOrd="0" destOrd="1" presId="urn:microsoft.com/office/officeart/2005/8/layout/hList6"/>
    <dgm:cxn modelId="{02745F6D-50C0-F54D-B5AD-74E8A12634BD}" type="presOf" srcId="{EBD4C481-9DA7-AA4E-A53E-F1A352E7EDD3}" destId="{5A795AA8-49CD-8240-B07B-511F722BD2B8}" srcOrd="0" destOrd="2" presId="urn:microsoft.com/office/officeart/2005/8/layout/hList6"/>
    <dgm:cxn modelId="{FC8CAC79-96E0-F641-9F45-F972A4D0F142}" srcId="{E9622832-0E22-4947-8188-68069E5A4273}" destId="{5F4E46B9-3C25-6448-92D8-44A581F64335}" srcOrd="3" destOrd="0" parTransId="{21DE5C5C-96BC-2744-B42F-DD48C378F806}" sibTransId="{8C2D1504-80CA-E84B-AAAD-BA14AF3FBC75}"/>
    <dgm:cxn modelId="{B99CC489-BDA3-8649-899A-328D98A83A96}" srcId="{6DAC790F-E4C0-FF43-A213-0A25D38F796C}" destId="{7ABE4A63-644C-694B-87F4-B7302CEC6102}" srcOrd="1" destOrd="0" parTransId="{EDC30234-9DE7-BC4A-B0D5-D30E54640AC3}" sibTransId="{F550A051-589D-D243-9248-537A87112EF2}"/>
    <dgm:cxn modelId="{E8C8AC9A-D9F1-394B-83B5-857290913399}" srcId="{7ABE4A63-644C-694B-87F4-B7302CEC6102}" destId="{76935C63-DD1D-DC44-8062-9DEB28864A81}" srcOrd="3" destOrd="0" parTransId="{1C795BCA-4C79-F748-AFD7-6C01A05ABCEF}" sibTransId="{2351B4D2-FB9A-3D4E-8169-C7B9D78EC075}"/>
    <dgm:cxn modelId="{C68657AA-93C0-D64E-A8FF-65D4E218EA3E}" srcId="{6DAC790F-E4C0-FF43-A213-0A25D38F796C}" destId="{E9622832-0E22-4947-8188-68069E5A4273}" srcOrd="0" destOrd="0" parTransId="{445CC042-0F51-F04D-9A55-A9AE3A80833B}" sibTransId="{DDEC485D-A269-FC47-B806-26449990781B}"/>
    <dgm:cxn modelId="{771656B4-E98A-F344-9E8F-F8130A6BB469}" type="presOf" srcId="{6740F4CD-BF7E-4849-91A4-A7D9A8123935}" destId="{E1E58D84-24D5-9A45-8556-4C094D70BE26}" srcOrd="0" destOrd="3" presId="urn:microsoft.com/office/officeart/2005/8/layout/hList6"/>
    <dgm:cxn modelId="{1593A9BA-7130-3B4F-9FBE-D15C8BD7E203}" type="presOf" srcId="{427F6626-6939-A046-86DF-F3DE3259EA0D}" destId="{E1E58D84-24D5-9A45-8556-4C094D70BE26}" srcOrd="0" destOrd="2" presId="urn:microsoft.com/office/officeart/2005/8/layout/hList6"/>
    <dgm:cxn modelId="{8A7081C0-13BB-834D-86DE-41FFDC9D3CE3}" srcId="{E9622832-0E22-4947-8188-68069E5A4273}" destId="{0232326E-6BEC-EE40-A113-6FC7D19C5CBA}" srcOrd="0" destOrd="0" parTransId="{983CADA5-4BC2-DD49-9110-C23EDD4F37C6}" sibTransId="{E8F78A77-D85E-2343-987C-BA3A67084D0D}"/>
    <dgm:cxn modelId="{5C4EF8D3-B025-E440-802E-39BA5DE8841A}" type="presOf" srcId="{E9622832-0E22-4947-8188-68069E5A4273}" destId="{E1E58D84-24D5-9A45-8556-4C094D70BE26}" srcOrd="0" destOrd="0" presId="urn:microsoft.com/office/officeart/2005/8/layout/hList6"/>
    <dgm:cxn modelId="{D05432D4-2A41-0E48-BDD7-F7537D8375B1}" type="presOf" srcId="{7ABE4A63-644C-694B-87F4-B7302CEC6102}" destId="{5A795AA8-49CD-8240-B07B-511F722BD2B8}" srcOrd="0" destOrd="0" presId="urn:microsoft.com/office/officeart/2005/8/layout/hList6"/>
    <dgm:cxn modelId="{3DFAACDA-3E91-0942-977F-AF436B32EEFB}" type="presOf" srcId="{5F4E46B9-3C25-6448-92D8-44A581F64335}" destId="{E1E58D84-24D5-9A45-8556-4C094D70BE26}" srcOrd="0" destOrd="4" presId="urn:microsoft.com/office/officeart/2005/8/layout/hList6"/>
    <dgm:cxn modelId="{8B1C08E0-53AA-4A44-85EE-08CF334FB3AB}" srcId="{E9622832-0E22-4947-8188-68069E5A4273}" destId="{6740F4CD-BF7E-4849-91A4-A7D9A8123935}" srcOrd="2" destOrd="0" parTransId="{CEEFA847-0B09-9942-B549-AD6E9DE76B8F}" sibTransId="{43EE1D2D-2F3F-8C43-9942-90C3A96ED2A5}"/>
    <dgm:cxn modelId="{1182E4E4-DE0E-4C41-9826-79290AE4EC90}" srcId="{7ABE4A63-644C-694B-87F4-B7302CEC6102}" destId="{574C0F75-7E27-2F4C-BE40-37F002C951FB}" srcOrd="2" destOrd="0" parTransId="{EF5BD794-B05D-E445-AAA4-07642264FDB8}" sibTransId="{EF429641-8C39-0E48-B93E-96D66B1D6A22}"/>
    <dgm:cxn modelId="{53700D0E-3B45-0840-84D7-FE32B752039C}" type="presParOf" srcId="{B5832A97-1ADF-7D43-8CC3-5C050CF4CBF8}" destId="{E1E58D84-24D5-9A45-8556-4C094D70BE26}" srcOrd="0" destOrd="0" presId="urn:microsoft.com/office/officeart/2005/8/layout/hList6"/>
    <dgm:cxn modelId="{41669AD8-2369-C748-81F2-14926853AB6B}" type="presParOf" srcId="{B5832A97-1ADF-7D43-8CC3-5C050CF4CBF8}" destId="{3A873F25-27AC-B941-AC88-7DD103E026CB}" srcOrd="1" destOrd="0" presId="urn:microsoft.com/office/officeart/2005/8/layout/hList6"/>
    <dgm:cxn modelId="{74A5F0B6-8DD5-9F41-9D14-E4A8AA4E1435}" type="presParOf" srcId="{B5832A97-1ADF-7D43-8CC3-5C050CF4CBF8}" destId="{5A795AA8-49CD-8240-B07B-511F722BD2B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ED96CB-C0DB-724A-988C-BCFA5BE03B5A}"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3145B342-4B7A-D247-B0FB-63BB4A873F73}">
      <dgm:prSet/>
      <dgm:spPr/>
      <dgm:t>
        <a:bodyPr/>
        <a:lstStyle/>
        <a:p>
          <a:r>
            <a:rPr lang="en-US"/>
            <a:t>BRI is connected to the Shanghai Cooperation Organization. </a:t>
          </a:r>
        </a:p>
      </dgm:t>
    </dgm:pt>
    <dgm:pt modelId="{D8FEB778-52DB-2D46-A26F-37C62182A795}" type="parTrans" cxnId="{D6A517DA-48AA-FD4F-819A-B0E8CDCB3B65}">
      <dgm:prSet/>
      <dgm:spPr/>
      <dgm:t>
        <a:bodyPr/>
        <a:lstStyle/>
        <a:p>
          <a:endParaRPr lang="en-US"/>
        </a:p>
      </dgm:t>
    </dgm:pt>
    <dgm:pt modelId="{4BF0494E-C1B7-4B45-9EC5-1079CD694865}" type="sibTrans" cxnId="{D6A517DA-48AA-FD4F-819A-B0E8CDCB3B65}">
      <dgm:prSet/>
      <dgm:spPr/>
      <dgm:t>
        <a:bodyPr/>
        <a:lstStyle/>
        <a:p>
          <a:endParaRPr lang="en-US"/>
        </a:p>
      </dgm:t>
    </dgm:pt>
    <dgm:pt modelId="{3468B409-3195-7245-9D95-7358C4F186F1}">
      <dgm:prSet/>
      <dgm:spPr/>
      <dgm:t>
        <a:bodyPr/>
        <a:lstStyle/>
        <a:p>
          <a:r>
            <a:rPr lang="en-US" dirty="0"/>
            <a:t>But the Shanghai Cooperation Organization is merely meant to be one of many mechanisms that enhance multilateral security cooperation, including cyber </a:t>
          </a:r>
          <a:r>
            <a:rPr lang="en-US" dirty="0" err="1"/>
            <a:t>operaitons</a:t>
          </a:r>
          <a:r>
            <a:rPr lang="en-US" dirty="0"/>
            <a:t>. </a:t>
          </a:r>
        </a:p>
      </dgm:t>
    </dgm:pt>
    <dgm:pt modelId="{29A01226-F432-9C43-A078-A4B3B7090604}" type="parTrans" cxnId="{36775FBE-C836-5C43-B459-740068403206}">
      <dgm:prSet/>
      <dgm:spPr/>
      <dgm:t>
        <a:bodyPr/>
        <a:lstStyle/>
        <a:p>
          <a:endParaRPr lang="en-US"/>
        </a:p>
      </dgm:t>
    </dgm:pt>
    <dgm:pt modelId="{AEFE2FCE-6250-6247-8C75-551D7D95366B}" type="sibTrans" cxnId="{36775FBE-C836-5C43-B459-740068403206}">
      <dgm:prSet/>
      <dgm:spPr/>
      <dgm:t>
        <a:bodyPr/>
        <a:lstStyle/>
        <a:p>
          <a:endParaRPr lang="en-US"/>
        </a:p>
      </dgm:t>
    </dgm:pt>
    <dgm:pt modelId="{AA4A5C30-3C06-0A44-AC04-61A70A829749}">
      <dgm:prSet/>
      <dgm:spPr/>
      <dgm:t>
        <a:bodyPr/>
        <a:lstStyle/>
        <a:p>
          <a:r>
            <a:rPr lang="en-US"/>
            <a:t>BRI also connected to expanding Chinese military presence in key outposts along the “Silk Road”</a:t>
          </a:r>
        </a:p>
      </dgm:t>
    </dgm:pt>
    <dgm:pt modelId="{D3F5077C-1B97-6641-A33A-C8D1E58EB0A5}" type="parTrans" cxnId="{F4011707-EA00-534D-9EDD-CD4269109573}">
      <dgm:prSet/>
      <dgm:spPr/>
      <dgm:t>
        <a:bodyPr/>
        <a:lstStyle/>
        <a:p>
          <a:endParaRPr lang="en-US"/>
        </a:p>
      </dgm:t>
    </dgm:pt>
    <dgm:pt modelId="{DC6AEEAD-67A8-634C-847B-447F559E122F}" type="sibTrans" cxnId="{F4011707-EA00-534D-9EDD-CD4269109573}">
      <dgm:prSet/>
      <dgm:spPr/>
      <dgm:t>
        <a:bodyPr/>
        <a:lstStyle/>
        <a:p>
          <a:endParaRPr lang="en-US"/>
        </a:p>
      </dgm:t>
    </dgm:pt>
    <dgm:pt modelId="{F49B530F-B8E3-8046-BFFF-EB0C540E04C4}">
      <dgm:prSet/>
      <dgm:spPr/>
      <dgm:t>
        <a:bodyPr/>
        <a:lstStyle/>
        <a:p>
          <a:r>
            <a:rPr lang="en-US"/>
            <a:t>These entities tend to layer the policies, principles and objectives more broadly conceived in BRI but targeted to the specific context for which they were created.</a:t>
          </a:r>
        </a:p>
      </dgm:t>
    </dgm:pt>
    <dgm:pt modelId="{2F3A5951-B11D-714D-BD96-4D27902101F8}" type="parTrans" cxnId="{D82E9208-A320-A142-A3D5-D8FE7F5650E0}">
      <dgm:prSet/>
      <dgm:spPr/>
      <dgm:t>
        <a:bodyPr/>
        <a:lstStyle/>
        <a:p>
          <a:endParaRPr lang="en-US"/>
        </a:p>
      </dgm:t>
    </dgm:pt>
    <dgm:pt modelId="{86F106B0-1497-C747-8D47-134FF3AA5C65}" type="sibTrans" cxnId="{D82E9208-A320-A142-A3D5-D8FE7F5650E0}">
      <dgm:prSet/>
      <dgm:spPr/>
      <dgm:t>
        <a:bodyPr/>
        <a:lstStyle/>
        <a:p>
          <a:endParaRPr lang="en-US"/>
        </a:p>
      </dgm:t>
    </dgm:pt>
    <dgm:pt modelId="{642FD85A-3B45-4748-844F-167E8BC4D011}" type="pres">
      <dgm:prSet presAssocID="{F7ED96CB-C0DB-724A-988C-BCFA5BE03B5A}" presName="linear" presStyleCnt="0">
        <dgm:presLayoutVars>
          <dgm:animLvl val="lvl"/>
          <dgm:resizeHandles val="exact"/>
        </dgm:presLayoutVars>
      </dgm:prSet>
      <dgm:spPr/>
    </dgm:pt>
    <dgm:pt modelId="{556C43BF-87B3-CD47-8160-AF3B10184CBE}" type="pres">
      <dgm:prSet presAssocID="{3145B342-4B7A-D247-B0FB-63BB4A873F73}" presName="parentText" presStyleLbl="node1" presStyleIdx="0" presStyleCnt="4">
        <dgm:presLayoutVars>
          <dgm:chMax val="0"/>
          <dgm:bulletEnabled val="1"/>
        </dgm:presLayoutVars>
      </dgm:prSet>
      <dgm:spPr/>
    </dgm:pt>
    <dgm:pt modelId="{CB929BC6-8EE7-2A49-99A4-7C8336480A5B}" type="pres">
      <dgm:prSet presAssocID="{4BF0494E-C1B7-4B45-9EC5-1079CD694865}" presName="spacer" presStyleCnt="0"/>
      <dgm:spPr/>
    </dgm:pt>
    <dgm:pt modelId="{446AA1DD-6958-0C4B-B043-E0C017BBEEEB}" type="pres">
      <dgm:prSet presAssocID="{3468B409-3195-7245-9D95-7358C4F186F1}" presName="parentText" presStyleLbl="node1" presStyleIdx="1" presStyleCnt="4">
        <dgm:presLayoutVars>
          <dgm:chMax val="0"/>
          <dgm:bulletEnabled val="1"/>
        </dgm:presLayoutVars>
      </dgm:prSet>
      <dgm:spPr/>
    </dgm:pt>
    <dgm:pt modelId="{82AFDF36-847F-3A49-8786-7596E3F0210E}" type="pres">
      <dgm:prSet presAssocID="{AEFE2FCE-6250-6247-8C75-551D7D95366B}" presName="spacer" presStyleCnt="0"/>
      <dgm:spPr/>
    </dgm:pt>
    <dgm:pt modelId="{7D8BD7DB-D7F0-1941-B096-F87C379D4871}" type="pres">
      <dgm:prSet presAssocID="{AA4A5C30-3C06-0A44-AC04-61A70A829749}" presName="parentText" presStyleLbl="node1" presStyleIdx="2" presStyleCnt="4">
        <dgm:presLayoutVars>
          <dgm:chMax val="0"/>
          <dgm:bulletEnabled val="1"/>
        </dgm:presLayoutVars>
      </dgm:prSet>
      <dgm:spPr/>
    </dgm:pt>
    <dgm:pt modelId="{D91F56E1-5ADF-C245-8AB6-616C2418C2C2}" type="pres">
      <dgm:prSet presAssocID="{DC6AEEAD-67A8-634C-847B-447F559E122F}" presName="spacer" presStyleCnt="0"/>
      <dgm:spPr/>
    </dgm:pt>
    <dgm:pt modelId="{3B54F3AB-1E9F-6D4B-883D-F4D0DAE94EF6}" type="pres">
      <dgm:prSet presAssocID="{F49B530F-B8E3-8046-BFFF-EB0C540E04C4}" presName="parentText" presStyleLbl="node1" presStyleIdx="3" presStyleCnt="4">
        <dgm:presLayoutVars>
          <dgm:chMax val="0"/>
          <dgm:bulletEnabled val="1"/>
        </dgm:presLayoutVars>
      </dgm:prSet>
      <dgm:spPr/>
    </dgm:pt>
  </dgm:ptLst>
  <dgm:cxnLst>
    <dgm:cxn modelId="{F4011707-EA00-534D-9EDD-CD4269109573}" srcId="{F7ED96CB-C0DB-724A-988C-BCFA5BE03B5A}" destId="{AA4A5C30-3C06-0A44-AC04-61A70A829749}" srcOrd="2" destOrd="0" parTransId="{D3F5077C-1B97-6641-A33A-C8D1E58EB0A5}" sibTransId="{DC6AEEAD-67A8-634C-847B-447F559E122F}"/>
    <dgm:cxn modelId="{D82E9208-A320-A142-A3D5-D8FE7F5650E0}" srcId="{F7ED96CB-C0DB-724A-988C-BCFA5BE03B5A}" destId="{F49B530F-B8E3-8046-BFFF-EB0C540E04C4}" srcOrd="3" destOrd="0" parTransId="{2F3A5951-B11D-714D-BD96-4D27902101F8}" sibTransId="{86F106B0-1497-C747-8D47-134FF3AA5C65}"/>
    <dgm:cxn modelId="{5C5351AE-1250-F845-85CE-328DAFA604EC}" type="presOf" srcId="{F7ED96CB-C0DB-724A-988C-BCFA5BE03B5A}" destId="{642FD85A-3B45-4748-844F-167E8BC4D011}" srcOrd="0" destOrd="0" presId="urn:microsoft.com/office/officeart/2005/8/layout/vList2"/>
    <dgm:cxn modelId="{36775FBE-C836-5C43-B459-740068403206}" srcId="{F7ED96CB-C0DB-724A-988C-BCFA5BE03B5A}" destId="{3468B409-3195-7245-9D95-7358C4F186F1}" srcOrd="1" destOrd="0" parTransId="{29A01226-F432-9C43-A078-A4B3B7090604}" sibTransId="{AEFE2FCE-6250-6247-8C75-551D7D95366B}"/>
    <dgm:cxn modelId="{17BD97BE-9996-F945-AB75-8A368E887DF8}" type="presOf" srcId="{3145B342-4B7A-D247-B0FB-63BB4A873F73}" destId="{556C43BF-87B3-CD47-8160-AF3B10184CBE}" srcOrd="0" destOrd="0" presId="urn:microsoft.com/office/officeart/2005/8/layout/vList2"/>
    <dgm:cxn modelId="{122647CE-CB30-6B47-AD3E-4D874A0D3BD2}" type="presOf" srcId="{F49B530F-B8E3-8046-BFFF-EB0C540E04C4}" destId="{3B54F3AB-1E9F-6D4B-883D-F4D0DAE94EF6}" srcOrd="0" destOrd="0" presId="urn:microsoft.com/office/officeart/2005/8/layout/vList2"/>
    <dgm:cxn modelId="{D6A517DA-48AA-FD4F-819A-B0E8CDCB3B65}" srcId="{F7ED96CB-C0DB-724A-988C-BCFA5BE03B5A}" destId="{3145B342-4B7A-D247-B0FB-63BB4A873F73}" srcOrd="0" destOrd="0" parTransId="{D8FEB778-52DB-2D46-A26F-37C62182A795}" sibTransId="{4BF0494E-C1B7-4B45-9EC5-1079CD694865}"/>
    <dgm:cxn modelId="{7D8818DE-D6E5-6D4E-9362-83E01681C5FB}" type="presOf" srcId="{3468B409-3195-7245-9D95-7358C4F186F1}" destId="{446AA1DD-6958-0C4B-B043-E0C017BBEEEB}" srcOrd="0" destOrd="0" presId="urn:microsoft.com/office/officeart/2005/8/layout/vList2"/>
    <dgm:cxn modelId="{57810BDF-0ED5-D84B-B76A-8BFB103E6D6C}" type="presOf" srcId="{AA4A5C30-3C06-0A44-AC04-61A70A829749}" destId="{7D8BD7DB-D7F0-1941-B096-F87C379D4871}" srcOrd="0" destOrd="0" presId="urn:microsoft.com/office/officeart/2005/8/layout/vList2"/>
    <dgm:cxn modelId="{FC180EE9-C1D3-CF49-92FD-5AD48AF423DB}" type="presParOf" srcId="{642FD85A-3B45-4748-844F-167E8BC4D011}" destId="{556C43BF-87B3-CD47-8160-AF3B10184CBE}" srcOrd="0" destOrd="0" presId="urn:microsoft.com/office/officeart/2005/8/layout/vList2"/>
    <dgm:cxn modelId="{17E76FF3-F627-1644-A6CF-3D2C903AB421}" type="presParOf" srcId="{642FD85A-3B45-4748-844F-167E8BC4D011}" destId="{CB929BC6-8EE7-2A49-99A4-7C8336480A5B}" srcOrd="1" destOrd="0" presId="urn:microsoft.com/office/officeart/2005/8/layout/vList2"/>
    <dgm:cxn modelId="{9ED642AB-9ECF-F14C-82F3-071D11094331}" type="presParOf" srcId="{642FD85A-3B45-4748-844F-167E8BC4D011}" destId="{446AA1DD-6958-0C4B-B043-E0C017BBEEEB}" srcOrd="2" destOrd="0" presId="urn:microsoft.com/office/officeart/2005/8/layout/vList2"/>
    <dgm:cxn modelId="{8D08E08E-2EAE-814A-9414-C9C917C3FE07}" type="presParOf" srcId="{642FD85A-3B45-4748-844F-167E8BC4D011}" destId="{82AFDF36-847F-3A49-8786-7596E3F0210E}" srcOrd="3" destOrd="0" presId="urn:microsoft.com/office/officeart/2005/8/layout/vList2"/>
    <dgm:cxn modelId="{33FA1DDB-ED50-E24A-A5B1-E0CEE6E0D5A8}" type="presParOf" srcId="{642FD85A-3B45-4748-844F-167E8BC4D011}" destId="{7D8BD7DB-D7F0-1941-B096-F87C379D4871}" srcOrd="4" destOrd="0" presId="urn:microsoft.com/office/officeart/2005/8/layout/vList2"/>
    <dgm:cxn modelId="{FE84472B-771B-AD47-BF13-C4DA3258C814}" type="presParOf" srcId="{642FD85A-3B45-4748-844F-167E8BC4D011}" destId="{D91F56E1-5ADF-C245-8AB6-616C2418C2C2}" srcOrd="5" destOrd="0" presId="urn:microsoft.com/office/officeart/2005/8/layout/vList2"/>
    <dgm:cxn modelId="{ED70D22A-2292-4246-9A83-BEB0E891A2A7}" type="presParOf" srcId="{642FD85A-3B45-4748-844F-167E8BC4D011}" destId="{3B54F3AB-1E9F-6D4B-883D-F4D0DAE94EF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CA7FE9-24C3-614E-809B-A4A3CD0D2580}" type="doc">
      <dgm:prSet loTypeId="urn:microsoft.com/office/officeart/2005/8/layout/cycle4" loCatId="process" qsTypeId="urn:microsoft.com/office/officeart/2005/8/quickstyle/simple3" qsCatId="simple" csTypeId="urn:microsoft.com/office/officeart/2005/8/colors/colorful5" csCatId="colorful" phldr="1"/>
      <dgm:spPr/>
      <dgm:t>
        <a:bodyPr/>
        <a:lstStyle/>
        <a:p>
          <a:endParaRPr lang="en-US"/>
        </a:p>
      </dgm:t>
    </dgm:pt>
    <dgm:pt modelId="{C82D96AB-8834-6141-952F-05DDB363DCB6}">
      <dgm:prSet/>
      <dgm:spPr/>
      <dgm:t>
        <a:bodyPr/>
        <a:lstStyle/>
        <a:p>
          <a:r>
            <a:rPr lang="en-US"/>
            <a:t>People to people exchanges with the objective of enhancing BRI economic and political cooperation. </a:t>
          </a:r>
        </a:p>
      </dgm:t>
    </dgm:pt>
    <dgm:pt modelId="{3A8B15F4-B30D-C641-A033-23F6201BE062}" type="parTrans" cxnId="{7EC7C2A3-62A0-1049-849B-5A527CC53B53}">
      <dgm:prSet/>
      <dgm:spPr/>
      <dgm:t>
        <a:bodyPr/>
        <a:lstStyle/>
        <a:p>
          <a:endParaRPr lang="en-US"/>
        </a:p>
      </dgm:t>
    </dgm:pt>
    <dgm:pt modelId="{6BDEA94B-7E00-8144-AA6A-8D6FD0B0519A}" type="sibTrans" cxnId="{7EC7C2A3-62A0-1049-849B-5A527CC53B53}">
      <dgm:prSet/>
      <dgm:spPr/>
      <dgm:t>
        <a:bodyPr/>
        <a:lstStyle/>
        <a:p>
          <a:endParaRPr lang="en-US"/>
        </a:p>
      </dgm:t>
    </dgm:pt>
    <dgm:pt modelId="{5207BE58-9A9C-FE48-8814-35B8DFAAE0B3}">
      <dgm:prSet custT="1"/>
      <dgm:spPr>
        <a:solidFill>
          <a:schemeClr val="accent1">
            <a:lumMod val="20000"/>
            <a:lumOff val="80000"/>
            <a:alpha val="90000"/>
          </a:schemeClr>
        </a:solidFill>
      </dgm:spPr>
      <dgm:t>
        <a:bodyPr/>
        <a:lstStyle/>
        <a:p>
          <a:r>
            <a:rPr lang="en-US" sz="1600" dirty="0"/>
            <a:t>These have included since 2015“cultural and academic exchanges, personnel exchanges and cooperation, media cooperation, youth and women exchanges and volunteer services, so as to win public support for deepening bilateral and multilateral cooperation.”</a:t>
          </a:r>
        </a:p>
      </dgm:t>
    </dgm:pt>
    <dgm:pt modelId="{9EEE3C24-E66B-8949-8FE7-49D7CB55C52D}" type="parTrans" cxnId="{FE61A748-DD45-4544-B56D-1A4A6B196318}">
      <dgm:prSet/>
      <dgm:spPr/>
      <dgm:t>
        <a:bodyPr/>
        <a:lstStyle/>
        <a:p>
          <a:endParaRPr lang="en-US"/>
        </a:p>
      </dgm:t>
    </dgm:pt>
    <dgm:pt modelId="{6EA61FD7-820F-CF47-8CE9-1B97351AFD15}" type="sibTrans" cxnId="{FE61A748-DD45-4544-B56D-1A4A6B196318}">
      <dgm:prSet/>
      <dgm:spPr/>
      <dgm:t>
        <a:bodyPr/>
        <a:lstStyle/>
        <a:p>
          <a:endParaRPr lang="en-US"/>
        </a:p>
      </dgm:t>
    </dgm:pt>
    <dgm:pt modelId="{D3D145BB-3A64-5A4D-A3A1-43172C5995E4}">
      <dgm:prSet/>
      <dgm:spPr/>
      <dgm:t>
        <a:bodyPr/>
        <a:lstStyle/>
        <a:p>
          <a:r>
            <a:rPr lang="en-US"/>
            <a:t>Measures designed to enhance intra-BRI tourism</a:t>
          </a:r>
        </a:p>
      </dgm:t>
    </dgm:pt>
    <dgm:pt modelId="{74EE0477-DFC5-5F4B-9223-E56E7DF62D39}" type="parTrans" cxnId="{46350373-41F2-3348-B1CB-E7C014CF9BEA}">
      <dgm:prSet/>
      <dgm:spPr/>
      <dgm:t>
        <a:bodyPr/>
        <a:lstStyle/>
        <a:p>
          <a:endParaRPr lang="en-US"/>
        </a:p>
      </dgm:t>
    </dgm:pt>
    <dgm:pt modelId="{2D6F85BA-4E4F-0544-83C0-86CE01D1C3F6}" type="sibTrans" cxnId="{46350373-41F2-3348-B1CB-E7C014CF9BEA}">
      <dgm:prSet/>
      <dgm:spPr/>
      <dgm:t>
        <a:bodyPr/>
        <a:lstStyle/>
        <a:p>
          <a:endParaRPr lang="en-US"/>
        </a:p>
      </dgm:t>
    </dgm:pt>
    <dgm:pt modelId="{55F0E815-E716-7B48-97C3-F9153AF1B7B9}">
      <dgm:prSet custT="1"/>
      <dgm:spPr>
        <a:solidFill>
          <a:schemeClr val="accent6">
            <a:lumMod val="20000"/>
            <a:lumOff val="80000"/>
            <a:alpha val="90000"/>
          </a:schemeClr>
        </a:solidFill>
      </dgm:spPr>
      <dgm:t>
        <a:bodyPr/>
        <a:lstStyle/>
        <a:p>
          <a:r>
            <a:rPr lang="en-US" sz="2000" dirty="0"/>
            <a:t>Leverage  trade, infrastructure, and cultural interaction</a:t>
          </a:r>
        </a:p>
      </dgm:t>
    </dgm:pt>
    <dgm:pt modelId="{F8567CBF-FB9D-C14C-B237-2EDD07F8A9D7}" type="parTrans" cxnId="{5AA72591-0026-2D4A-A5E8-CDBFF818E489}">
      <dgm:prSet/>
      <dgm:spPr/>
      <dgm:t>
        <a:bodyPr/>
        <a:lstStyle/>
        <a:p>
          <a:endParaRPr lang="en-US"/>
        </a:p>
      </dgm:t>
    </dgm:pt>
    <dgm:pt modelId="{AFA59799-3453-144C-BC59-AC20C0273313}" type="sibTrans" cxnId="{5AA72591-0026-2D4A-A5E8-CDBFF818E489}">
      <dgm:prSet/>
      <dgm:spPr/>
      <dgm:t>
        <a:bodyPr/>
        <a:lstStyle/>
        <a:p>
          <a:endParaRPr lang="en-US"/>
        </a:p>
      </dgm:t>
    </dgm:pt>
    <dgm:pt modelId="{934179EF-4DA7-4848-B93F-F162398401E5}">
      <dgm:prSet/>
      <dgm:spPr/>
      <dgm:t>
        <a:bodyPr/>
        <a:lstStyle/>
        <a:p>
          <a:r>
            <a:rPr lang="en-US"/>
            <a:t>Scientific and technical cooperation. </a:t>
          </a:r>
        </a:p>
      </dgm:t>
    </dgm:pt>
    <dgm:pt modelId="{C0C287F2-35E9-F945-B66A-3C6EA06A06DB}" type="parTrans" cxnId="{0391F1A6-8694-D34E-B9CA-BFAD9B805DB5}">
      <dgm:prSet/>
      <dgm:spPr/>
      <dgm:t>
        <a:bodyPr/>
        <a:lstStyle/>
        <a:p>
          <a:endParaRPr lang="en-US"/>
        </a:p>
      </dgm:t>
    </dgm:pt>
    <dgm:pt modelId="{EC198E4E-0800-8B45-A158-EC988CBAA830}" type="sibTrans" cxnId="{0391F1A6-8694-D34E-B9CA-BFAD9B805DB5}">
      <dgm:prSet/>
      <dgm:spPr/>
      <dgm:t>
        <a:bodyPr/>
        <a:lstStyle/>
        <a:p>
          <a:endParaRPr lang="en-US"/>
        </a:p>
      </dgm:t>
    </dgm:pt>
    <dgm:pt modelId="{5620C76E-68C9-6B4D-8451-E615EED20152}">
      <dgm:prSet custT="1"/>
      <dgm:spPr>
        <a:solidFill>
          <a:schemeClr val="accent4">
            <a:lumMod val="20000"/>
            <a:lumOff val="80000"/>
            <a:alpha val="90000"/>
          </a:schemeClr>
        </a:solidFill>
      </dgm:spPr>
      <dgm:t>
        <a:bodyPr/>
        <a:lstStyle/>
        <a:p>
          <a:r>
            <a:rPr lang="en-US" sz="1800" dirty="0"/>
            <a:t>These include the development of joint research centers. It also includes integration of programs in aid of economic development, including entrepreneurship and the like. </a:t>
          </a:r>
        </a:p>
      </dgm:t>
    </dgm:pt>
    <dgm:pt modelId="{80195B82-29CF-6C4B-845B-E2AD4C2B530D}" type="parTrans" cxnId="{B9896D84-979C-AF48-B776-EAE4B47B5411}">
      <dgm:prSet/>
      <dgm:spPr/>
      <dgm:t>
        <a:bodyPr/>
        <a:lstStyle/>
        <a:p>
          <a:endParaRPr lang="en-US"/>
        </a:p>
      </dgm:t>
    </dgm:pt>
    <dgm:pt modelId="{EEBA62D5-1C80-0B4A-87A7-D244E79C2DFA}" type="sibTrans" cxnId="{B9896D84-979C-AF48-B776-EAE4B47B5411}">
      <dgm:prSet/>
      <dgm:spPr/>
      <dgm:t>
        <a:bodyPr/>
        <a:lstStyle/>
        <a:p>
          <a:endParaRPr lang="en-US"/>
        </a:p>
      </dgm:t>
    </dgm:pt>
    <dgm:pt modelId="{5CACB411-EB79-1648-96A0-26D3BEC83375}">
      <dgm:prSet/>
      <dgm:spPr/>
      <dgm:t>
        <a:bodyPr/>
        <a:lstStyle/>
        <a:p>
          <a:r>
            <a:rPr lang="en-US"/>
            <a:t>Mechanisms for enhanced political communication. </a:t>
          </a:r>
        </a:p>
      </dgm:t>
    </dgm:pt>
    <dgm:pt modelId="{19E463AF-D095-0241-A5DC-E7BF5B74D284}" type="parTrans" cxnId="{4F053F9C-4915-0B4F-B363-8971030488CC}">
      <dgm:prSet/>
      <dgm:spPr/>
      <dgm:t>
        <a:bodyPr/>
        <a:lstStyle/>
        <a:p>
          <a:endParaRPr lang="en-US"/>
        </a:p>
      </dgm:t>
    </dgm:pt>
    <dgm:pt modelId="{B2830E76-4300-3646-B5FD-6C53DCF96CE0}" type="sibTrans" cxnId="{4F053F9C-4915-0B4F-B363-8971030488CC}">
      <dgm:prSet/>
      <dgm:spPr/>
      <dgm:t>
        <a:bodyPr/>
        <a:lstStyle/>
        <a:p>
          <a:endParaRPr lang="en-US"/>
        </a:p>
      </dgm:t>
    </dgm:pt>
    <dgm:pt modelId="{F6F096A1-F881-4742-A952-76C1FADE59E3}">
      <dgm:prSet custT="1"/>
      <dgm:spPr>
        <a:solidFill>
          <a:schemeClr val="accent2">
            <a:lumMod val="20000"/>
            <a:lumOff val="80000"/>
            <a:alpha val="90000"/>
          </a:schemeClr>
        </a:solidFill>
      </dgm:spPr>
      <dgm:t>
        <a:bodyPr/>
        <a:lstStyle/>
        <a:p>
          <a:r>
            <a:rPr lang="en-US" sz="2000" dirty="0"/>
            <a:t>The objects of these projects include political parties, legislative bodies sister city programs and the like. </a:t>
          </a:r>
        </a:p>
      </dgm:t>
    </dgm:pt>
    <dgm:pt modelId="{47CC9FB3-101C-764E-9126-401976B2A3B8}" type="parTrans" cxnId="{23D6CCD4-F514-1440-9944-8298461F0EEF}">
      <dgm:prSet/>
      <dgm:spPr/>
      <dgm:t>
        <a:bodyPr/>
        <a:lstStyle/>
        <a:p>
          <a:endParaRPr lang="en-US"/>
        </a:p>
      </dgm:t>
    </dgm:pt>
    <dgm:pt modelId="{6D29771F-41AE-B345-A6B3-FED0B8955A24}" type="sibTrans" cxnId="{23D6CCD4-F514-1440-9944-8298461F0EEF}">
      <dgm:prSet/>
      <dgm:spPr/>
      <dgm:t>
        <a:bodyPr/>
        <a:lstStyle/>
        <a:p>
          <a:endParaRPr lang="en-US"/>
        </a:p>
      </dgm:t>
    </dgm:pt>
    <dgm:pt modelId="{F63F64F9-E468-DC4E-B3ED-31D90FEB9DEB}" type="pres">
      <dgm:prSet presAssocID="{66CA7FE9-24C3-614E-809B-A4A3CD0D2580}" presName="cycleMatrixDiagram" presStyleCnt="0">
        <dgm:presLayoutVars>
          <dgm:chMax val="1"/>
          <dgm:dir/>
          <dgm:animLvl val="lvl"/>
          <dgm:resizeHandles val="exact"/>
        </dgm:presLayoutVars>
      </dgm:prSet>
      <dgm:spPr/>
    </dgm:pt>
    <dgm:pt modelId="{2C778914-BED6-034C-87AF-A4E710DB276A}" type="pres">
      <dgm:prSet presAssocID="{66CA7FE9-24C3-614E-809B-A4A3CD0D2580}" presName="children" presStyleCnt="0"/>
      <dgm:spPr/>
    </dgm:pt>
    <dgm:pt modelId="{14362BE7-236C-EA47-875D-BF77DDAE0500}" type="pres">
      <dgm:prSet presAssocID="{66CA7FE9-24C3-614E-809B-A4A3CD0D2580}" presName="child1group" presStyleCnt="0"/>
      <dgm:spPr/>
    </dgm:pt>
    <dgm:pt modelId="{B531FABA-BC7B-D943-8DCD-08DF56C35686}" type="pres">
      <dgm:prSet presAssocID="{66CA7FE9-24C3-614E-809B-A4A3CD0D2580}" presName="child1" presStyleLbl="bgAcc1" presStyleIdx="0" presStyleCnt="4" custScaleX="195678" custLinFactNeighborX="-29300"/>
      <dgm:spPr/>
    </dgm:pt>
    <dgm:pt modelId="{01945A64-0708-CC4E-AFA3-EBCB420EF444}" type="pres">
      <dgm:prSet presAssocID="{66CA7FE9-24C3-614E-809B-A4A3CD0D2580}" presName="child1Text" presStyleLbl="bgAcc1" presStyleIdx="0" presStyleCnt="4">
        <dgm:presLayoutVars>
          <dgm:bulletEnabled val="1"/>
        </dgm:presLayoutVars>
      </dgm:prSet>
      <dgm:spPr/>
    </dgm:pt>
    <dgm:pt modelId="{D04082D1-9C74-BC4A-B975-85AD3B4433D6}" type="pres">
      <dgm:prSet presAssocID="{66CA7FE9-24C3-614E-809B-A4A3CD0D2580}" presName="child2group" presStyleCnt="0"/>
      <dgm:spPr/>
    </dgm:pt>
    <dgm:pt modelId="{1D958D9A-2665-9A44-AF6F-6F22A0363A7C}" type="pres">
      <dgm:prSet presAssocID="{66CA7FE9-24C3-614E-809B-A4A3CD0D2580}" presName="child2" presStyleLbl="bgAcc1" presStyleIdx="1" presStyleCnt="4" custScaleX="203732" custLinFactNeighborX="25683"/>
      <dgm:spPr/>
    </dgm:pt>
    <dgm:pt modelId="{344D2150-D240-5244-B8EF-A3BCFB994964}" type="pres">
      <dgm:prSet presAssocID="{66CA7FE9-24C3-614E-809B-A4A3CD0D2580}" presName="child2Text" presStyleLbl="bgAcc1" presStyleIdx="1" presStyleCnt="4">
        <dgm:presLayoutVars>
          <dgm:bulletEnabled val="1"/>
        </dgm:presLayoutVars>
      </dgm:prSet>
      <dgm:spPr/>
    </dgm:pt>
    <dgm:pt modelId="{D21F89B8-89E3-1E4D-8EB8-FE15A8BDD717}" type="pres">
      <dgm:prSet presAssocID="{66CA7FE9-24C3-614E-809B-A4A3CD0D2580}" presName="child3group" presStyleCnt="0"/>
      <dgm:spPr/>
    </dgm:pt>
    <dgm:pt modelId="{F22C4EC4-81A7-E241-A17B-5A7C8DE32516}" type="pres">
      <dgm:prSet presAssocID="{66CA7FE9-24C3-614E-809B-A4A3CD0D2580}" presName="child3" presStyleLbl="bgAcc1" presStyleIdx="2" presStyleCnt="4" custScaleX="203943" custLinFactNeighborX="25577" custLinFactNeighborY="-654"/>
      <dgm:spPr/>
    </dgm:pt>
    <dgm:pt modelId="{F92B9ECD-8CF6-B54B-A9DB-9AC22A22C179}" type="pres">
      <dgm:prSet presAssocID="{66CA7FE9-24C3-614E-809B-A4A3CD0D2580}" presName="child3Text" presStyleLbl="bgAcc1" presStyleIdx="2" presStyleCnt="4">
        <dgm:presLayoutVars>
          <dgm:bulletEnabled val="1"/>
        </dgm:presLayoutVars>
      </dgm:prSet>
      <dgm:spPr/>
    </dgm:pt>
    <dgm:pt modelId="{CD13A61D-3A5A-8249-A26E-C400D1D64FC0}" type="pres">
      <dgm:prSet presAssocID="{66CA7FE9-24C3-614E-809B-A4A3CD0D2580}" presName="child4group" presStyleCnt="0"/>
      <dgm:spPr/>
    </dgm:pt>
    <dgm:pt modelId="{87AF85E1-96AC-6744-9CAE-147A87A4F678}" type="pres">
      <dgm:prSet presAssocID="{66CA7FE9-24C3-614E-809B-A4A3CD0D2580}" presName="child4" presStyleLbl="bgAcc1" presStyleIdx="3" presStyleCnt="4" custScaleX="203124" custLinFactNeighborX="-25577" custLinFactNeighborY="-654"/>
      <dgm:spPr/>
    </dgm:pt>
    <dgm:pt modelId="{0FE7A58B-6D52-8C48-A0A2-B03282271C2A}" type="pres">
      <dgm:prSet presAssocID="{66CA7FE9-24C3-614E-809B-A4A3CD0D2580}" presName="child4Text" presStyleLbl="bgAcc1" presStyleIdx="3" presStyleCnt="4">
        <dgm:presLayoutVars>
          <dgm:bulletEnabled val="1"/>
        </dgm:presLayoutVars>
      </dgm:prSet>
      <dgm:spPr/>
    </dgm:pt>
    <dgm:pt modelId="{BC50668D-3AD0-234F-86CB-16539C9C962D}" type="pres">
      <dgm:prSet presAssocID="{66CA7FE9-24C3-614E-809B-A4A3CD0D2580}" presName="childPlaceholder" presStyleCnt="0"/>
      <dgm:spPr/>
    </dgm:pt>
    <dgm:pt modelId="{572199C9-11BA-8246-9A1A-2C2986ED5C95}" type="pres">
      <dgm:prSet presAssocID="{66CA7FE9-24C3-614E-809B-A4A3CD0D2580}" presName="circle" presStyleCnt="0"/>
      <dgm:spPr/>
    </dgm:pt>
    <dgm:pt modelId="{2E6662C4-9A8A-614F-A538-49A1F85ED55F}" type="pres">
      <dgm:prSet presAssocID="{66CA7FE9-24C3-614E-809B-A4A3CD0D2580}" presName="quadrant1" presStyleLbl="node1" presStyleIdx="0" presStyleCnt="4">
        <dgm:presLayoutVars>
          <dgm:chMax val="1"/>
          <dgm:bulletEnabled val="1"/>
        </dgm:presLayoutVars>
      </dgm:prSet>
      <dgm:spPr/>
    </dgm:pt>
    <dgm:pt modelId="{CE7721E3-D97C-8B44-94C8-B4F574C6C29D}" type="pres">
      <dgm:prSet presAssocID="{66CA7FE9-24C3-614E-809B-A4A3CD0D2580}" presName="quadrant2" presStyleLbl="node1" presStyleIdx="1" presStyleCnt="4">
        <dgm:presLayoutVars>
          <dgm:chMax val="1"/>
          <dgm:bulletEnabled val="1"/>
        </dgm:presLayoutVars>
      </dgm:prSet>
      <dgm:spPr/>
    </dgm:pt>
    <dgm:pt modelId="{153C3FF4-9027-304F-95AA-B60B737FA7E0}" type="pres">
      <dgm:prSet presAssocID="{66CA7FE9-24C3-614E-809B-A4A3CD0D2580}" presName="quadrant3" presStyleLbl="node1" presStyleIdx="2" presStyleCnt="4">
        <dgm:presLayoutVars>
          <dgm:chMax val="1"/>
          <dgm:bulletEnabled val="1"/>
        </dgm:presLayoutVars>
      </dgm:prSet>
      <dgm:spPr/>
    </dgm:pt>
    <dgm:pt modelId="{35EE5EAB-EE99-C04A-8FA0-E4C5082E499A}" type="pres">
      <dgm:prSet presAssocID="{66CA7FE9-24C3-614E-809B-A4A3CD0D2580}" presName="quadrant4" presStyleLbl="node1" presStyleIdx="3" presStyleCnt="4">
        <dgm:presLayoutVars>
          <dgm:chMax val="1"/>
          <dgm:bulletEnabled val="1"/>
        </dgm:presLayoutVars>
      </dgm:prSet>
      <dgm:spPr/>
    </dgm:pt>
    <dgm:pt modelId="{0EBFE399-7A66-8048-9CA9-7A2C6294D33E}" type="pres">
      <dgm:prSet presAssocID="{66CA7FE9-24C3-614E-809B-A4A3CD0D2580}" presName="quadrantPlaceholder" presStyleCnt="0"/>
      <dgm:spPr/>
    </dgm:pt>
    <dgm:pt modelId="{EBB8CE61-FCAA-404F-8657-4C5B11025242}" type="pres">
      <dgm:prSet presAssocID="{66CA7FE9-24C3-614E-809B-A4A3CD0D2580}" presName="center1" presStyleLbl="fgShp" presStyleIdx="0" presStyleCnt="2"/>
      <dgm:spPr/>
    </dgm:pt>
    <dgm:pt modelId="{73AB5F98-95D5-B245-9F0D-AA0B3C5F04BB}" type="pres">
      <dgm:prSet presAssocID="{66CA7FE9-24C3-614E-809B-A4A3CD0D2580}" presName="center2" presStyleLbl="fgShp" presStyleIdx="1" presStyleCnt="2"/>
      <dgm:spPr/>
    </dgm:pt>
  </dgm:ptLst>
  <dgm:cxnLst>
    <dgm:cxn modelId="{798B8801-1EAE-0746-AAA5-E5A9B1F6AC66}" type="presOf" srcId="{5207BE58-9A9C-FE48-8814-35B8DFAAE0B3}" destId="{B531FABA-BC7B-D943-8DCD-08DF56C35686}" srcOrd="0" destOrd="0" presId="urn:microsoft.com/office/officeart/2005/8/layout/cycle4"/>
    <dgm:cxn modelId="{FB94231A-8832-554D-8EC1-02E113325386}" type="presOf" srcId="{F6F096A1-F881-4742-A952-76C1FADE59E3}" destId="{0FE7A58B-6D52-8C48-A0A2-B03282271C2A}" srcOrd="1" destOrd="0" presId="urn:microsoft.com/office/officeart/2005/8/layout/cycle4"/>
    <dgm:cxn modelId="{67C04327-731E-6843-AF63-B0A57758F414}" type="presOf" srcId="{934179EF-4DA7-4848-B93F-F162398401E5}" destId="{153C3FF4-9027-304F-95AA-B60B737FA7E0}" srcOrd="0" destOrd="0" presId="urn:microsoft.com/office/officeart/2005/8/layout/cycle4"/>
    <dgm:cxn modelId="{58967330-7F1E-BF45-A7B2-116A43CCD839}" type="presOf" srcId="{5620C76E-68C9-6B4D-8451-E615EED20152}" destId="{F92B9ECD-8CF6-B54B-A9DB-9AC22A22C179}" srcOrd="1" destOrd="0" presId="urn:microsoft.com/office/officeart/2005/8/layout/cycle4"/>
    <dgm:cxn modelId="{FE61A748-DD45-4544-B56D-1A4A6B196318}" srcId="{C82D96AB-8834-6141-952F-05DDB363DCB6}" destId="{5207BE58-9A9C-FE48-8814-35B8DFAAE0B3}" srcOrd="0" destOrd="0" parTransId="{9EEE3C24-E66B-8949-8FE7-49D7CB55C52D}" sibTransId="{6EA61FD7-820F-CF47-8CE9-1B97351AFD15}"/>
    <dgm:cxn modelId="{3714B15A-0AF7-7841-B63A-4403E0F2756D}" type="presOf" srcId="{55F0E815-E716-7B48-97C3-F9153AF1B7B9}" destId="{1D958D9A-2665-9A44-AF6F-6F22A0363A7C}" srcOrd="0" destOrd="0" presId="urn:microsoft.com/office/officeart/2005/8/layout/cycle4"/>
    <dgm:cxn modelId="{4B59B06F-EF49-2644-85C6-5BAE815D46CF}" type="presOf" srcId="{55F0E815-E716-7B48-97C3-F9153AF1B7B9}" destId="{344D2150-D240-5244-B8EF-A3BCFB994964}" srcOrd="1" destOrd="0" presId="urn:microsoft.com/office/officeart/2005/8/layout/cycle4"/>
    <dgm:cxn modelId="{46350373-41F2-3348-B1CB-E7C014CF9BEA}" srcId="{66CA7FE9-24C3-614E-809B-A4A3CD0D2580}" destId="{D3D145BB-3A64-5A4D-A3A1-43172C5995E4}" srcOrd="1" destOrd="0" parTransId="{74EE0477-DFC5-5F4B-9223-E56E7DF62D39}" sibTransId="{2D6F85BA-4E4F-0544-83C0-86CE01D1C3F6}"/>
    <dgm:cxn modelId="{19B90781-A866-EA47-971C-11148F7FA179}" type="presOf" srcId="{5207BE58-9A9C-FE48-8814-35B8DFAAE0B3}" destId="{01945A64-0708-CC4E-AFA3-EBCB420EF444}" srcOrd="1" destOrd="0" presId="urn:microsoft.com/office/officeart/2005/8/layout/cycle4"/>
    <dgm:cxn modelId="{B9896D84-979C-AF48-B776-EAE4B47B5411}" srcId="{934179EF-4DA7-4848-B93F-F162398401E5}" destId="{5620C76E-68C9-6B4D-8451-E615EED20152}" srcOrd="0" destOrd="0" parTransId="{80195B82-29CF-6C4B-845B-E2AD4C2B530D}" sibTransId="{EEBA62D5-1C80-0B4A-87A7-D244E79C2DFA}"/>
    <dgm:cxn modelId="{11359384-4A8C-EA40-A1E9-AEA9B86A7993}" type="presOf" srcId="{5CACB411-EB79-1648-96A0-26D3BEC83375}" destId="{35EE5EAB-EE99-C04A-8FA0-E4C5082E499A}" srcOrd="0" destOrd="0" presId="urn:microsoft.com/office/officeart/2005/8/layout/cycle4"/>
    <dgm:cxn modelId="{13191190-C43D-D148-902C-E2CB82416734}" type="presOf" srcId="{C82D96AB-8834-6141-952F-05DDB363DCB6}" destId="{2E6662C4-9A8A-614F-A538-49A1F85ED55F}" srcOrd="0" destOrd="0" presId="urn:microsoft.com/office/officeart/2005/8/layout/cycle4"/>
    <dgm:cxn modelId="{5AA72591-0026-2D4A-A5E8-CDBFF818E489}" srcId="{D3D145BB-3A64-5A4D-A3A1-43172C5995E4}" destId="{55F0E815-E716-7B48-97C3-F9153AF1B7B9}" srcOrd="0" destOrd="0" parTransId="{F8567CBF-FB9D-C14C-B237-2EDD07F8A9D7}" sibTransId="{AFA59799-3453-144C-BC59-AC20C0273313}"/>
    <dgm:cxn modelId="{29DD7A9A-5BE9-BB49-A291-45FED2A70D8B}" type="presOf" srcId="{66CA7FE9-24C3-614E-809B-A4A3CD0D2580}" destId="{F63F64F9-E468-DC4E-B3ED-31D90FEB9DEB}" srcOrd="0" destOrd="0" presId="urn:microsoft.com/office/officeart/2005/8/layout/cycle4"/>
    <dgm:cxn modelId="{4F053F9C-4915-0B4F-B363-8971030488CC}" srcId="{66CA7FE9-24C3-614E-809B-A4A3CD0D2580}" destId="{5CACB411-EB79-1648-96A0-26D3BEC83375}" srcOrd="3" destOrd="0" parTransId="{19E463AF-D095-0241-A5DC-E7BF5B74D284}" sibTransId="{B2830E76-4300-3646-B5FD-6C53DCF96CE0}"/>
    <dgm:cxn modelId="{7EC7C2A3-62A0-1049-849B-5A527CC53B53}" srcId="{66CA7FE9-24C3-614E-809B-A4A3CD0D2580}" destId="{C82D96AB-8834-6141-952F-05DDB363DCB6}" srcOrd="0" destOrd="0" parTransId="{3A8B15F4-B30D-C641-A033-23F6201BE062}" sibTransId="{6BDEA94B-7E00-8144-AA6A-8D6FD0B0519A}"/>
    <dgm:cxn modelId="{BCF33CA6-71E0-9245-99BE-096AC61BBE90}" type="presOf" srcId="{F6F096A1-F881-4742-A952-76C1FADE59E3}" destId="{87AF85E1-96AC-6744-9CAE-147A87A4F678}" srcOrd="0" destOrd="0" presId="urn:microsoft.com/office/officeart/2005/8/layout/cycle4"/>
    <dgm:cxn modelId="{0391F1A6-8694-D34E-B9CA-BFAD9B805DB5}" srcId="{66CA7FE9-24C3-614E-809B-A4A3CD0D2580}" destId="{934179EF-4DA7-4848-B93F-F162398401E5}" srcOrd="2" destOrd="0" parTransId="{C0C287F2-35E9-F945-B66A-3C6EA06A06DB}" sibTransId="{EC198E4E-0800-8B45-A158-EC988CBAA830}"/>
    <dgm:cxn modelId="{9EB30FB1-9D30-A84F-BA86-21C7CD87AC2F}" type="presOf" srcId="{D3D145BB-3A64-5A4D-A3A1-43172C5995E4}" destId="{CE7721E3-D97C-8B44-94C8-B4F574C6C29D}" srcOrd="0" destOrd="0" presId="urn:microsoft.com/office/officeart/2005/8/layout/cycle4"/>
    <dgm:cxn modelId="{7AC2D5CF-87FC-A146-A07A-55C0F8289963}" type="presOf" srcId="{5620C76E-68C9-6B4D-8451-E615EED20152}" destId="{F22C4EC4-81A7-E241-A17B-5A7C8DE32516}" srcOrd="0" destOrd="0" presId="urn:microsoft.com/office/officeart/2005/8/layout/cycle4"/>
    <dgm:cxn modelId="{23D6CCD4-F514-1440-9944-8298461F0EEF}" srcId="{5CACB411-EB79-1648-96A0-26D3BEC83375}" destId="{F6F096A1-F881-4742-A952-76C1FADE59E3}" srcOrd="0" destOrd="0" parTransId="{47CC9FB3-101C-764E-9126-401976B2A3B8}" sibTransId="{6D29771F-41AE-B345-A6B3-FED0B8955A24}"/>
    <dgm:cxn modelId="{CBAD09CA-52F1-C340-A00A-BCCFAA5F1078}" type="presParOf" srcId="{F63F64F9-E468-DC4E-B3ED-31D90FEB9DEB}" destId="{2C778914-BED6-034C-87AF-A4E710DB276A}" srcOrd="0" destOrd="0" presId="urn:microsoft.com/office/officeart/2005/8/layout/cycle4"/>
    <dgm:cxn modelId="{9DF1C240-8F85-BF4E-8FC8-4B5B2815EB9E}" type="presParOf" srcId="{2C778914-BED6-034C-87AF-A4E710DB276A}" destId="{14362BE7-236C-EA47-875D-BF77DDAE0500}" srcOrd="0" destOrd="0" presId="urn:microsoft.com/office/officeart/2005/8/layout/cycle4"/>
    <dgm:cxn modelId="{70C48C41-CFFE-9B40-B61E-A913EF2D80F0}" type="presParOf" srcId="{14362BE7-236C-EA47-875D-BF77DDAE0500}" destId="{B531FABA-BC7B-D943-8DCD-08DF56C35686}" srcOrd="0" destOrd="0" presId="urn:microsoft.com/office/officeart/2005/8/layout/cycle4"/>
    <dgm:cxn modelId="{1E59C226-D4D2-9941-8387-AA3BDA777082}" type="presParOf" srcId="{14362BE7-236C-EA47-875D-BF77DDAE0500}" destId="{01945A64-0708-CC4E-AFA3-EBCB420EF444}" srcOrd="1" destOrd="0" presId="urn:microsoft.com/office/officeart/2005/8/layout/cycle4"/>
    <dgm:cxn modelId="{B9C4C853-ABF7-4E47-BD31-5A4ADDF210D4}" type="presParOf" srcId="{2C778914-BED6-034C-87AF-A4E710DB276A}" destId="{D04082D1-9C74-BC4A-B975-85AD3B4433D6}" srcOrd="1" destOrd="0" presId="urn:microsoft.com/office/officeart/2005/8/layout/cycle4"/>
    <dgm:cxn modelId="{9684B0EF-FA8B-E64F-ABEE-1ED50FEFA072}" type="presParOf" srcId="{D04082D1-9C74-BC4A-B975-85AD3B4433D6}" destId="{1D958D9A-2665-9A44-AF6F-6F22A0363A7C}" srcOrd="0" destOrd="0" presId="urn:microsoft.com/office/officeart/2005/8/layout/cycle4"/>
    <dgm:cxn modelId="{37F42B55-E894-854B-AD82-33DA4F24BF8C}" type="presParOf" srcId="{D04082D1-9C74-BC4A-B975-85AD3B4433D6}" destId="{344D2150-D240-5244-B8EF-A3BCFB994964}" srcOrd="1" destOrd="0" presId="urn:microsoft.com/office/officeart/2005/8/layout/cycle4"/>
    <dgm:cxn modelId="{9580783D-B4D8-724F-9DED-62F08AF24EDA}" type="presParOf" srcId="{2C778914-BED6-034C-87AF-A4E710DB276A}" destId="{D21F89B8-89E3-1E4D-8EB8-FE15A8BDD717}" srcOrd="2" destOrd="0" presId="urn:microsoft.com/office/officeart/2005/8/layout/cycle4"/>
    <dgm:cxn modelId="{D8B516DE-3B98-7741-B92B-33D36E760F5B}" type="presParOf" srcId="{D21F89B8-89E3-1E4D-8EB8-FE15A8BDD717}" destId="{F22C4EC4-81A7-E241-A17B-5A7C8DE32516}" srcOrd="0" destOrd="0" presId="urn:microsoft.com/office/officeart/2005/8/layout/cycle4"/>
    <dgm:cxn modelId="{204C5682-2BB6-B740-92D3-AAF6A2BC601F}" type="presParOf" srcId="{D21F89B8-89E3-1E4D-8EB8-FE15A8BDD717}" destId="{F92B9ECD-8CF6-B54B-A9DB-9AC22A22C179}" srcOrd="1" destOrd="0" presId="urn:microsoft.com/office/officeart/2005/8/layout/cycle4"/>
    <dgm:cxn modelId="{1714925E-CBCC-FA4E-9BF0-164751959D3C}" type="presParOf" srcId="{2C778914-BED6-034C-87AF-A4E710DB276A}" destId="{CD13A61D-3A5A-8249-A26E-C400D1D64FC0}" srcOrd="3" destOrd="0" presId="urn:microsoft.com/office/officeart/2005/8/layout/cycle4"/>
    <dgm:cxn modelId="{3E496673-93F7-8C48-A68A-012E78F473FC}" type="presParOf" srcId="{CD13A61D-3A5A-8249-A26E-C400D1D64FC0}" destId="{87AF85E1-96AC-6744-9CAE-147A87A4F678}" srcOrd="0" destOrd="0" presId="urn:microsoft.com/office/officeart/2005/8/layout/cycle4"/>
    <dgm:cxn modelId="{C9291C2D-3D0C-B545-B918-021ECE77AD9B}" type="presParOf" srcId="{CD13A61D-3A5A-8249-A26E-C400D1D64FC0}" destId="{0FE7A58B-6D52-8C48-A0A2-B03282271C2A}" srcOrd="1" destOrd="0" presId="urn:microsoft.com/office/officeart/2005/8/layout/cycle4"/>
    <dgm:cxn modelId="{AC320260-7B21-0B4A-BBB9-73047B5553A5}" type="presParOf" srcId="{2C778914-BED6-034C-87AF-A4E710DB276A}" destId="{BC50668D-3AD0-234F-86CB-16539C9C962D}" srcOrd="4" destOrd="0" presId="urn:microsoft.com/office/officeart/2005/8/layout/cycle4"/>
    <dgm:cxn modelId="{81991EE7-8857-8149-BCF1-FC1A4611DD68}" type="presParOf" srcId="{F63F64F9-E468-DC4E-B3ED-31D90FEB9DEB}" destId="{572199C9-11BA-8246-9A1A-2C2986ED5C95}" srcOrd="1" destOrd="0" presId="urn:microsoft.com/office/officeart/2005/8/layout/cycle4"/>
    <dgm:cxn modelId="{A5109903-59A1-8E42-BFB2-D249B8264C7A}" type="presParOf" srcId="{572199C9-11BA-8246-9A1A-2C2986ED5C95}" destId="{2E6662C4-9A8A-614F-A538-49A1F85ED55F}" srcOrd="0" destOrd="0" presId="urn:microsoft.com/office/officeart/2005/8/layout/cycle4"/>
    <dgm:cxn modelId="{7A6B337B-F676-794A-B9BA-BD28C515ACA4}" type="presParOf" srcId="{572199C9-11BA-8246-9A1A-2C2986ED5C95}" destId="{CE7721E3-D97C-8B44-94C8-B4F574C6C29D}" srcOrd="1" destOrd="0" presId="urn:microsoft.com/office/officeart/2005/8/layout/cycle4"/>
    <dgm:cxn modelId="{65D68202-62CE-7246-A4DD-3872994234C6}" type="presParOf" srcId="{572199C9-11BA-8246-9A1A-2C2986ED5C95}" destId="{153C3FF4-9027-304F-95AA-B60B737FA7E0}" srcOrd="2" destOrd="0" presId="urn:microsoft.com/office/officeart/2005/8/layout/cycle4"/>
    <dgm:cxn modelId="{554AC531-56C4-E74E-AD8F-386D3B4BFABD}" type="presParOf" srcId="{572199C9-11BA-8246-9A1A-2C2986ED5C95}" destId="{35EE5EAB-EE99-C04A-8FA0-E4C5082E499A}" srcOrd="3" destOrd="0" presId="urn:microsoft.com/office/officeart/2005/8/layout/cycle4"/>
    <dgm:cxn modelId="{F5AC8149-6317-5444-9F6B-DFDB37756F01}" type="presParOf" srcId="{572199C9-11BA-8246-9A1A-2C2986ED5C95}" destId="{0EBFE399-7A66-8048-9CA9-7A2C6294D33E}" srcOrd="4" destOrd="0" presId="urn:microsoft.com/office/officeart/2005/8/layout/cycle4"/>
    <dgm:cxn modelId="{760F4C29-C8C2-EF44-B053-DDFB3A511663}" type="presParOf" srcId="{F63F64F9-E468-DC4E-B3ED-31D90FEB9DEB}" destId="{EBB8CE61-FCAA-404F-8657-4C5B11025242}" srcOrd="2" destOrd="0" presId="urn:microsoft.com/office/officeart/2005/8/layout/cycle4"/>
    <dgm:cxn modelId="{59BD9229-EE51-234B-A8A7-D00E1BBA75FB}" type="presParOf" srcId="{F63F64F9-E468-DC4E-B3ED-31D90FEB9DEB}" destId="{73AB5F98-95D5-B245-9F0D-AA0B3C5F04B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4C75E8-C3B7-6C40-B955-0C80E4277E03}" type="doc">
      <dgm:prSet loTypeId="urn:microsoft.com/office/officeart/2005/8/layout/process5" loCatId="process" qsTypeId="urn:microsoft.com/office/officeart/2005/8/quickstyle/simple3" qsCatId="simple" csTypeId="urn:microsoft.com/office/officeart/2005/8/colors/colorful4" csCatId="colorful"/>
      <dgm:spPr/>
      <dgm:t>
        <a:bodyPr/>
        <a:lstStyle/>
        <a:p>
          <a:endParaRPr lang="en-US"/>
        </a:p>
      </dgm:t>
    </dgm:pt>
    <dgm:pt modelId="{96E6CB1F-564F-AF45-AD2C-F492EAB16BC3}">
      <dgm:prSet/>
      <dgm:spPr/>
      <dgm:t>
        <a:bodyPr/>
        <a:lstStyle/>
        <a:p>
          <a:r>
            <a:rPr lang="en-US" dirty="0"/>
            <a:t>Conceptual framework around which the core objective of enhancing regional connectivity and development may be furthered. </a:t>
          </a:r>
        </a:p>
      </dgm:t>
    </dgm:pt>
    <dgm:pt modelId="{334726A4-8353-3D41-BAE1-4AE90AB6D01D}" type="parTrans" cxnId="{7BC265FC-AFB1-824E-8AC9-CEB18CE87DB0}">
      <dgm:prSet/>
      <dgm:spPr/>
      <dgm:t>
        <a:bodyPr/>
        <a:lstStyle/>
        <a:p>
          <a:endParaRPr lang="en-US"/>
        </a:p>
      </dgm:t>
    </dgm:pt>
    <dgm:pt modelId="{C36ED51D-50BD-8043-863F-059C80D6138A}" type="sibTrans" cxnId="{7BC265FC-AFB1-824E-8AC9-CEB18CE87DB0}">
      <dgm:prSet/>
      <dgm:spPr/>
      <dgm:t>
        <a:bodyPr/>
        <a:lstStyle/>
        <a:p>
          <a:endParaRPr lang="en-US"/>
        </a:p>
      </dgm:t>
    </dgm:pt>
    <dgm:pt modelId="{548A1D96-52D7-214F-B3BA-74A800B63AB0}">
      <dgm:prSet/>
      <dgm:spPr/>
      <dgm:t>
        <a:bodyPr/>
        <a:lstStyle/>
        <a:p>
          <a:r>
            <a:rPr lang="en-US" dirty="0"/>
            <a:t>It consists of a series of evolving mechanisms for developing and financing infrastructure projects.</a:t>
          </a:r>
        </a:p>
      </dgm:t>
    </dgm:pt>
    <dgm:pt modelId="{C4DF5870-7D29-C546-8A2E-5B155429D45D}" type="parTrans" cxnId="{FED67DBD-0591-C842-A187-47BC27DC4462}">
      <dgm:prSet/>
      <dgm:spPr/>
      <dgm:t>
        <a:bodyPr/>
        <a:lstStyle/>
        <a:p>
          <a:endParaRPr lang="en-US"/>
        </a:p>
      </dgm:t>
    </dgm:pt>
    <dgm:pt modelId="{D9BD1D3A-0E33-CB45-BC63-4C82267B1030}" type="sibTrans" cxnId="{FED67DBD-0591-C842-A187-47BC27DC4462}">
      <dgm:prSet/>
      <dgm:spPr/>
      <dgm:t>
        <a:bodyPr/>
        <a:lstStyle/>
        <a:p>
          <a:endParaRPr lang="en-US"/>
        </a:p>
      </dgm:t>
    </dgm:pt>
    <dgm:pt modelId="{28645E47-347F-354C-AAFE-B93E8111531F}">
      <dgm:prSet/>
      <dgm:spPr/>
      <dgm:t>
        <a:bodyPr/>
        <a:lstStyle/>
        <a:p>
          <a:r>
            <a:rPr lang="en-US" dirty="0"/>
            <a:t>But infrastructure projects are merely to be understood as the necessary first stage of the larger project of bringing like-minded groups of states together by solving the world’s infrastructure gap. </a:t>
          </a:r>
        </a:p>
      </dgm:t>
    </dgm:pt>
    <dgm:pt modelId="{36BF43E7-E7B0-5E41-9881-3E26545253B6}" type="parTrans" cxnId="{1072036C-D34D-244A-A2A9-29C972BA1B22}">
      <dgm:prSet/>
      <dgm:spPr/>
      <dgm:t>
        <a:bodyPr/>
        <a:lstStyle/>
        <a:p>
          <a:endParaRPr lang="en-US"/>
        </a:p>
      </dgm:t>
    </dgm:pt>
    <dgm:pt modelId="{57C6AD5F-AC08-3748-BFEB-233DBA6E82BC}" type="sibTrans" cxnId="{1072036C-D34D-244A-A2A9-29C972BA1B22}">
      <dgm:prSet/>
      <dgm:spPr/>
      <dgm:t>
        <a:bodyPr/>
        <a:lstStyle/>
        <a:p>
          <a:endParaRPr lang="en-US"/>
        </a:p>
      </dgm:t>
    </dgm:pt>
    <dgm:pt modelId="{36830855-4C61-5C45-B8E1-1A9AB22C7443}">
      <dgm:prSet/>
      <dgm:spPr/>
      <dgm:t>
        <a:bodyPr/>
        <a:lstStyle/>
        <a:p>
          <a:r>
            <a:rPr lang="en-US"/>
            <a:t>Such activity is also internationalized within the Asia Investment and Infrastructure Bank (AIIB)—which connects the infrastructure to the finance gap. </a:t>
          </a:r>
        </a:p>
      </dgm:t>
    </dgm:pt>
    <dgm:pt modelId="{8190F19B-16FE-F74A-973D-FB23476F4FB3}" type="parTrans" cxnId="{DB7140CB-B36B-CA4F-B774-E8C502927EBB}">
      <dgm:prSet/>
      <dgm:spPr/>
      <dgm:t>
        <a:bodyPr/>
        <a:lstStyle/>
        <a:p>
          <a:endParaRPr lang="en-US"/>
        </a:p>
      </dgm:t>
    </dgm:pt>
    <dgm:pt modelId="{70FE94A8-CFCA-1A47-9286-1A06D2C26BC4}" type="sibTrans" cxnId="{DB7140CB-B36B-CA4F-B774-E8C502927EBB}">
      <dgm:prSet/>
      <dgm:spPr/>
      <dgm:t>
        <a:bodyPr/>
        <a:lstStyle/>
        <a:p>
          <a:endParaRPr lang="en-US"/>
        </a:p>
      </dgm:t>
    </dgm:pt>
    <dgm:pt modelId="{D1FE6AC9-2503-E646-868E-C125E8448234}">
      <dgm:prSet/>
      <dgm:spPr/>
      <dgm:t>
        <a:bodyPr/>
        <a:lstStyle/>
        <a:p>
          <a:r>
            <a:rPr lang="en-US" dirty="0"/>
            <a:t>Solving those gaps is a step toward greater security, trade, and people to people connectivity from China through its BRI partners. </a:t>
          </a:r>
        </a:p>
      </dgm:t>
    </dgm:pt>
    <dgm:pt modelId="{A86757FD-1204-304A-9546-BE3DA640A44B}" type="parTrans" cxnId="{D5FC7AC3-9E11-6D4C-9D6F-582B59596E10}">
      <dgm:prSet/>
      <dgm:spPr/>
      <dgm:t>
        <a:bodyPr/>
        <a:lstStyle/>
        <a:p>
          <a:endParaRPr lang="en-US"/>
        </a:p>
      </dgm:t>
    </dgm:pt>
    <dgm:pt modelId="{2E76A995-8293-294F-BF32-6CFF0C3BF2C1}" type="sibTrans" cxnId="{D5FC7AC3-9E11-6D4C-9D6F-582B59596E10}">
      <dgm:prSet/>
      <dgm:spPr/>
      <dgm:t>
        <a:bodyPr/>
        <a:lstStyle/>
        <a:p>
          <a:endParaRPr lang="en-US"/>
        </a:p>
      </dgm:t>
    </dgm:pt>
    <dgm:pt modelId="{2B61027B-3285-614B-A3E6-AA7B8875F1F8}">
      <dgm:prSet/>
      <dgm:spPr/>
      <dgm:t>
        <a:bodyPr/>
        <a:lstStyle/>
        <a:p>
          <a:r>
            <a:rPr lang="en-US" dirty="0"/>
            <a:t>Initial focus has been infrastructure investment, education, construction materials, railway and highway, automobile, real estate, power grid, and iron and steel. Post COVID pandemic will also include medical equipment and pharma. </a:t>
          </a:r>
        </a:p>
      </dgm:t>
    </dgm:pt>
    <dgm:pt modelId="{37D509E2-7543-1241-BDA8-16CCCB208D0C}" type="parTrans" cxnId="{6310BD80-F2F9-914B-B6A1-96446069A0F7}">
      <dgm:prSet/>
      <dgm:spPr/>
      <dgm:t>
        <a:bodyPr/>
        <a:lstStyle/>
        <a:p>
          <a:endParaRPr lang="en-US"/>
        </a:p>
      </dgm:t>
    </dgm:pt>
    <dgm:pt modelId="{F190AD29-F8B5-5C4D-95EA-9CE743C64EDE}" type="sibTrans" cxnId="{6310BD80-F2F9-914B-B6A1-96446069A0F7}">
      <dgm:prSet/>
      <dgm:spPr/>
      <dgm:t>
        <a:bodyPr/>
        <a:lstStyle/>
        <a:p>
          <a:endParaRPr lang="en-US"/>
        </a:p>
      </dgm:t>
    </dgm:pt>
    <dgm:pt modelId="{0335F467-2099-C243-978E-C2A95C01FF87}" type="pres">
      <dgm:prSet presAssocID="{7B4C75E8-C3B7-6C40-B955-0C80E4277E03}" presName="diagram" presStyleCnt="0">
        <dgm:presLayoutVars>
          <dgm:dir/>
          <dgm:resizeHandles val="exact"/>
        </dgm:presLayoutVars>
      </dgm:prSet>
      <dgm:spPr/>
    </dgm:pt>
    <dgm:pt modelId="{537D8427-8577-E048-B87D-725BAB9F91B8}" type="pres">
      <dgm:prSet presAssocID="{96E6CB1F-564F-AF45-AD2C-F492EAB16BC3}" presName="node" presStyleLbl="node1" presStyleIdx="0" presStyleCnt="6">
        <dgm:presLayoutVars>
          <dgm:bulletEnabled val="1"/>
        </dgm:presLayoutVars>
      </dgm:prSet>
      <dgm:spPr/>
    </dgm:pt>
    <dgm:pt modelId="{C02DF456-069B-A94B-8B88-1A4697F9C320}" type="pres">
      <dgm:prSet presAssocID="{C36ED51D-50BD-8043-863F-059C80D6138A}" presName="sibTrans" presStyleLbl="sibTrans2D1" presStyleIdx="0" presStyleCnt="5"/>
      <dgm:spPr/>
    </dgm:pt>
    <dgm:pt modelId="{0EC18306-9B43-974C-BBC4-6EE7C780CA53}" type="pres">
      <dgm:prSet presAssocID="{C36ED51D-50BD-8043-863F-059C80D6138A}" presName="connectorText" presStyleLbl="sibTrans2D1" presStyleIdx="0" presStyleCnt="5"/>
      <dgm:spPr/>
    </dgm:pt>
    <dgm:pt modelId="{01657FA8-AF33-EA44-A604-8D8534FF40B2}" type="pres">
      <dgm:prSet presAssocID="{548A1D96-52D7-214F-B3BA-74A800B63AB0}" presName="node" presStyleLbl="node1" presStyleIdx="1" presStyleCnt="6">
        <dgm:presLayoutVars>
          <dgm:bulletEnabled val="1"/>
        </dgm:presLayoutVars>
      </dgm:prSet>
      <dgm:spPr/>
    </dgm:pt>
    <dgm:pt modelId="{3ED20D10-64BE-7347-BABB-AC5273E7FC1C}" type="pres">
      <dgm:prSet presAssocID="{D9BD1D3A-0E33-CB45-BC63-4C82267B1030}" presName="sibTrans" presStyleLbl="sibTrans2D1" presStyleIdx="1" presStyleCnt="5"/>
      <dgm:spPr/>
    </dgm:pt>
    <dgm:pt modelId="{58C88986-4763-894A-87A3-A01DCB5D7A3C}" type="pres">
      <dgm:prSet presAssocID="{D9BD1D3A-0E33-CB45-BC63-4C82267B1030}" presName="connectorText" presStyleLbl="sibTrans2D1" presStyleIdx="1" presStyleCnt="5"/>
      <dgm:spPr/>
    </dgm:pt>
    <dgm:pt modelId="{F3E62814-CBE5-8B4D-8265-D1751C934CC9}" type="pres">
      <dgm:prSet presAssocID="{28645E47-347F-354C-AAFE-B93E8111531F}" presName="node" presStyleLbl="node1" presStyleIdx="2" presStyleCnt="6">
        <dgm:presLayoutVars>
          <dgm:bulletEnabled val="1"/>
        </dgm:presLayoutVars>
      </dgm:prSet>
      <dgm:spPr/>
    </dgm:pt>
    <dgm:pt modelId="{9C699BFD-AC4E-FD42-A9AB-8EAA5DFFD198}" type="pres">
      <dgm:prSet presAssocID="{57C6AD5F-AC08-3748-BFEB-233DBA6E82BC}" presName="sibTrans" presStyleLbl="sibTrans2D1" presStyleIdx="2" presStyleCnt="5"/>
      <dgm:spPr/>
    </dgm:pt>
    <dgm:pt modelId="{8B4E52B6-2FF0-B74F-BE22-1BDC9E716DED}" type="pres">
      <dgm:prSet presAssocID="{57C6AD5F-AC08-3748-BFEB-233DBA6E82BC}" presName="connectorText" presStyleLbl="sibTrans2D1" presStyleIdx="2" presStyleCnt="5"/>
      <dgm:spPr/>
    </dgm:pt>
    <dgm:pt modelId="{BE0D19C9-C31D-214E-839F-0B5D53EC5B77}" type="pres">
      <dgm:prSet presAssocID="{36830855-4C61-5C45-B8E1-1A9AB22C7443}" presName="node" presStyleLbl="node1" presStyleIdx="3" presStyleCnt="6">
        <dgm:presLayoutVars>
          <dgm:bulletEnabled val="1"/>
        </dgm:presLayoutVars>
      </dgm:prSet>
      <dgm:spPr/>
    </dgm:pt>
    <dgm:pt modelId="{1F0F41A3-7C01-E049-B411-99BECA18C188}" type="pres">
      <dgm:prSet presAssocID="{70FE94A8-CFCA-1A47-9286-1A06D2C26BC4}" presName="sibTrans" presStyleLbl="sibTrans2D1" presStyleIdx="3" presStyleCnt="5"/>
      <dgm:spPr/>
    </dgm:pt>
    <dgm:pt modelId="{4F7E5113-160B-C84D-89D9-813FC9A8DFF4}" type="pres">
      <dgm:prSet presAssocID="{70FE94A8-CFCA-1A47-9286-1A06D2C26BC4}" presName="connectorText" presStyleLbl="sibTrans2D1" presStyleIdx="3" presStyleCnt="5"/>
      <dgm:spPr/>
    </dgm:pt>
    <dgm:pt modelId="{FBFC7288-03B8-9240-969D-ECB54CF7ABDA}" type="pres">
      <dgm:prSet presAssocID="{D1FE6AC9-2503-E646-868E-C125E8448234}" presName="node" presStyleLbl="node1" presStyleIdx="4" presStyleCnt="6">
        <dgm:presLayoutVars>
          <dgm:bulletEnabled val="1"/>
        </dgm:presLayoutVars>
      </dgm:prSet>
      <dgm:spPr/>
    </dgm:pt>
    <dgm:pt modelId="{DA52C817-5402-3844-87C7-EAF831CF17B7}" type="pres">
      <dgm:prSet presAssocID="{2E76A995-8293-294F-BF32-6CFF0C3BF2C1}" presName="sibTrans" presStyleLbl="sibTrans2D1" presStyleIdx="4" presStyleCnt="5"/>
      <dgm:spPr/>
    </dgm:pt>
    <dgm:pt modelId="{4B05C865-79B5-364C-8736-29A0F935ABD4}" type="pres">
      <dgm:prSet presAssocID="{2E76A995-8293-294F-BF32-6CFF0C3BF2C1}" presName="connectorText" presStyleLbl="sibTrans2D1" presStyleIdx="4" presStyleCnt="5"/>
      <dgm:spPr/>
    </dgm:pt>
    <dgm:pt modelId="{A11E0E14-CBEA-5246-AC3F-B1BB608B4375}" type="pres">
      <dgm:prSet presAssocID="{2B61027B-3285-614B-A3E6-AA7B8875F1F8}" presName="node" presStyleLbl="node1" presStyleIdx="5" presStyleCnt="6">
        <dgm:presLayoutVars>
          <dgm:bulletEnabled val="1"/>
        </dgm:presLayoutVars>
      </dgm:prSet>
      <dgm:spPr/>
    </dgm:pt>
  </dgm:ptLst>
  <dgm:cxnLst>
    <dgm:cxn modelId="{C1E7301C-2C76-554F-BB08-F9D1BC98E512}" type="presOf" srcId="{70FE94A8-CFCA-1A47-9286-1A06D2C26BC4}" destId="{4F7E5113-160B-C84D-89D9-813FC9A8DFF4}" srcOrd="1" destOrd="0" presId="urn:microsoft.com/office/officeart/2005/8/layout/process5"/>
    <dgm:cxn modelId="{8A55F620-C770-4840-BC15-2272BA3CA3E0}" type="presOf" srcId="{36830855-4C61-5C45-B8E1-1A9AB22C7443}" destId="{BE0D19C9-C31D-214E-839F-0B5D53EC5B77}" srcOrd="0" destOrd="0" presId="urn:microsoft.com/office/officeart/2005/8/layout/process5"/>
    <dgm:cxn modelId="{DE48A32F-0259-EA40-8231-AC12A96C5F65}" type="presOf" srcId="{C36ED51D-50BD-8043-863F-059C80D6138A}" destId="{0EC18306-9B43-974C-BBC4-6EE7C780CA53}" srcOrd="1" destOrd="0" presId="urn:microsoft.com/office/officeart/2005/8/layout/process5"/>
    <dgm:cxn modelId="{2607BF3C-6200-F844-BD34-652C6FC1EC6D}" type="presOf" srcId="{96E6CB1F-564F-AF45-AD2C-F492EAB16BC3}" destId="{537D8427-8577-E048-B87D-725BAB9F91B8}" srcOrd="0" destOrd="0" presId="urn:microsoft.com/office/officeart/2005/8/layout/process5"/>
    <dgm:cxn modelId="{095A6C48-D1CC-7C42-9527-9FC096E0F5BB}" type="presOf" srcId="{7B4C75E8-C3B7-6C40-B955-0C80E4277E03}" destId="{0335F467-2099-C243-978E-C2A95C01FF87}" srcOrd="0" destOrd="0" presId="urn:microsoft.com/office/officeart/2005/8/layout/process5"/>
    <dgm:cxn modelId="{F7F89E56-A077-6648-8597-61F4037DFFFA}" type="presOf" srcId="{28645E47-347F-354C-AAFE-B93E8111531F}" destId="{F3E62814-CBE5-8B4D-8265-D1751C934CC9}" srcOrd="0" destOrd="0" presId="urn:microsoft.com/office/officeart/2005/8/layout/process5"/>
    <dgm:cxn modelId="{E0D7EE57-3350-954D-8699-FF3ADA0B0FA1}" type="presOf" srcId="{57C6AD5F-AC08-3748-BFEB-233DBA6E82BC}" destId="{8B4E52B6-2FF0-B74F-BE22-1BDC9E716DED}" srcOrd="1" destOrd="0" presId="urn:microsoft.com/office/officeart/2005/8/layout/process5"/>
    <dgm:cxn modelId="{4D521D62-43F9-C84D-BD64-BD393564872F}" type="presOf" srcId="{548A1D96-52D7-214F-B3BA-74A800B63AB0}" destId="{01657FA8-AF33-EA44-A604-8D8534FF40B2}" srcOrd="0" destOrd="0" presId="urn:microsoft.com/office/officeart/2005/8/layout/process5"/>
    <dgm:cxn modelId="{1072036C-D34D-244A-A2A9-29C972BA1B22}" srcId="{7B4C75E8-C3B7-6C40-B955-0C80E4277E03}" destId="{28645E47-347F-354C-AAFE-B93E8111531F}" srcOrd="2" destOrd="0" parTransId="{36BF43E7-E7B0-5E41-9881-3E26545253B6}" sibTransId="{57C6AD5F-AC08-3748-BFEB-233DBA6E82BC}"/>
    <dgm:cxn modelId="{6310BD80-F2F9-914B-B6A1-96446069A0F7}" srcId="{7B4C75E8-C3B7-6C40-B955-0C80E4277E03}" destId="{2B61027B-3285-614B-A3E6-AA7B8875F1F8}" srcOrd="5" destOrd="0" parTransId="{37D509E2-7543-1241-BDA8-16CCCB208D0C}" sibTransId="{F190AD29-F8B5-5C4D-95EA-9CE743C64EDE}"/>
    <dgm:cxn modelId="{100E9F8C-EC08-4740-AD69-188D5D0BDD9B}" type="presOf" srcId="{2E76A995-8293-294F-BF32-6CFF0C3BF2C1}" destId="{4B05C865-79B5-364C-8736-29A0F935ABD4}" srcOrd="1" destOrd="0" presId="urn:microsoft.com/office/officeart/2005/8/layout/process5"/>
    <dgm:cxn modelId="{2CD4F894-4E78-E64C-967C-40C337679C39}" type="presOf" srcId="{70FE94A8-CFCA-1A47-9286-1A06D2C26BC4}" destId="{1F0F41A3-7C01-E049-B411-99BECA18C188}" srcOrd="0" destOrd="0" presId="urn:microsoft.com/office/officeart/2005/8/layout/process5"/>
    <dgm:cxn modelId="{AF5899AD-0EC8-904F-A097-8EDEE817AA98}" type="presOf" srcId="{2B61027B-3285-614B-A3E6-AA7B8875F1F8}" destId="{A11E0E14-CBEA-5246-AC3F-B1BB608B4375}" srcOrd="0" destOrd="0" presId="urn:microsoft.com/office/officeart/2005/8/layout/process5"/>
    <dgm:cxn modelId="{B9BF7EBC-51D7-2844-A66C-800D85071DCC}" type="presOf" srcId="{C36ED51D-50BD-8043-863F-059C80D6138A}" destId="{C02DF456-069B-A94B-8B88-1A4697F9C320}" srcOrd="0" destOrd="0" presId="urn:microsoft.com/office/officeart/2005/8/layout/process5"/>
    <dgm:cxn modelId="{FED67DBD-0591-C842-A187-47BC27DC4462}" srcId="{7B4C75E8-C3B7-6C40-B955-0C80E4277E03}" destId="{548A1D96-52D7-214F-B3BA-74A800B63AB0}" srcOrd="1" destOrd="0" parTransId="{C4DF5870-7D29-C546-8A2E-5B155429D45D}" sibTransId="{D9BD1D3A-0E33-CB45-BC63-4C82267B1030}"/>
    <dgm:cxn modelId="{D5FC7AC3-9E11-6D4C-9D6F-582B59596E10}" srcId="{7B4C75E8-C3B7-6C40-B955-0C80E4277E03}" destId="{D1FE6AC9-2503-E646-868E-C125E8448234}" srcOrd="4" destOrd="0" parTransId="{A86757FD-1204-304A-9546-BE3DA640A44B}" sibTransId="{2E76A995-8293-294F-BF32-6CFF0C3BF2C1}"/>
    <dgm:cxn modelId="{38DC3DCB-5F45-114A-AD67-53227B467902}" type="presOf" srcId="{D9BD1D3A-0E33-CB45-BC63-4C82267B1030}" destId="{3ED20D10-64BE-7347-BABB-AC5273E7FC1C}" srcOrd="0" destOrd="0" presId="urn:microsoft.com/office/officeart/2005/8/layout/process5"/>
    <dgm:cxn modelId="{DB7140CB-B36B-CA4F-B774-E8C502927EBB}" srcId="{7B4C75E8-C3B7-6C40-B955-0C80E4277E03}" destId="{36830855-4C61-5C45-B8E1-1A9AB22C7443}" srcOrd="3" destOrd="0" parTransId="{8190F19B-16FE-F74A-973D-FB23476F4FB3}" sibTransId="{70FE94A8-CFCA-1A47-9286-1A06D2C26BC4}"/>
    <dgm:cxn modelId="{5BEDBBCB-F613-0F4A-8569-FE49390B7CB2}" type="presOf" srcId="{D9BD1D3A-0E33-CB45-BC63-4C82267B1030}" destId="{58C88986-4763-894A-87A3-A01DCB5D7A3C}" srcOrd="1" destOrd="0" presId="urn:microsoft.com/office/officeart/2005/8/layout/process5"/>
    <dgm:cxn modelId="{2FC7A5E2-EADA-BA4F-B6DB-C2B631C6A155}" type="presOf" srcId="{57C6AD5F-AC08-3748-BFEB-233DBA6E82BC}" destId="{9C699BFD-AC4E-FD42-A9AB-8EAA5DFFD198}" srcOrd="0" destOrd="0" presId="urn:microsoft.com/office/officeart/2005/8/layout/process5"/>
    <dgm:cxn modelId="{8BF32BE8-13A0-9448-B5ED-CC723BFABE91}" type="presOf" srcId="{2E76A995-8293-294F-BF32-6CFF0C3BF2C1}" destId="{DA52C817-5402-3844-87C7-EAF831CF17B7}" srcOrd="0" destOrd="0" presId="urn:microsoft.com/office/officeart/2005/8/layout/process5"/>
    <dgm:cxn modelId="{809C42F8-4A00-CC4B-ADB2-D65632B43013}" type="presOf" srcId="{D1FE6AC9-2503-E646-868E-C125E8448234}" destId="{FBFC7288-03B8-9240-969D-ECB54CF7ABDA}" srcOrd="0" destOrd="0" presId="urn:microsoft.com/office/officeart/2005/8/layout/process5"/>
    <dgm:cxn modelId="{7BC265FC-AFB1-824E-8AC9-CEB18CE87DB0}" srcId="{7B4C75E8-C3B7-6C40-B955-0C80E4277E03}" destId="{96E6CB1F-564F-AF45-AD2C-F492EAB16BC3}" srcOrd="0" destOrd="0" parTransId="{334726A4-8353-3D41-BAE1-4AE90AB6D01D}" sibTransId="{C36ED51D-50BD-8043-863F-059C80D6138A}"/>
    <dgm:cxn modelId="{99F71889-AC47-3B4B-8081-E46F3CD91FC5}" type="presParOf" srcId="{0335F467-2099-C243-978E-C2A95C01FF87}" destId="{537D8427-8577-E048-B87D-725BAB9F91B8}" srcOrd="0" destOrd="0" presId="urn:microsoft.com/office/officeart/2005/8/layout/process5"/>
    <dgm:cxn modelId="{3548F2D0-04EA-FE42-A14C-5E580F5B149C}" type="presParOf" srcId="{0335F467-2099-C243-978E-C2A95C01FF87}" destId="{C02DF456-069B-A94B-8B88-1A4697F9C320}" srcOrd="1" destOrd="0" presId="urn:microsoft.com/office/officeart/2005/8/layout/process5"/>
    <dgm:cxn modelId="{41785FAD-9EA8-0D4F-852D-1D1D8BB1F106}" type="presParOf" srcId="{C02DF456-069B-A94B-8B88-1A4697F9C320}" destId="{0EC18306-9B43-974C-BBC4-6EE7C780CA53}" srcOrd="0" destOrd="0" presId="urn:microsoft.com/office/officeart/2005/8/layout/process5"/>
    <dgm:cxn modelId="{20814613-D509-5D41-A84E-E900476E2B5C}" type="presParOf" srcId="{0335F467-2099-C243-978E-C2A95C01FF87}" destId="{01657FA8-AF33-EA44-A604-8D8534FF40B2}" srcOrd="2" destOrd="0" presId="urn:microsoft.com/office/officeart/2005/8/layout/process5"/>
    <dgm:cxn modelId="{C7E1A41E-2632-FF4B-ACF0-69E2B44CC8D8}" type="presParOf" srcId="{0335F467-2099-C243-978E-C2A95C01FF87}" destId="{3ED20D10-64BE-7347-BABB-AC5273E7FC1C}" srcOrd="3" destOrd="0" presId="urn:microsoft.com/office/officeart/2005/8/layout/process5"/>
    <dgm:cxn modelId="{4ECDCDF1-1387-3A46-862D-08669A426F46}" type="presParOf" srcId="{3ED20D10-64BE-7347-BABB-AC5273E7FC1C}" destId="{58C88986-4763-894A-87A3-A01DCB5D7A3C}" srcOrd="0" destOrd="0" presId="urn:microsoft.com/office/officeart/2005/8/layout/process5"/>
    <dgm:cxn modelId="{6CC15BA4-7B3D-4542-B371-742CC0A94FD1}" type="presParOf" srcId="{0335F467-2099-C243-978E-C2A95C01FF87}" destId="{F3E62814-CBE5-8B4D-8265-D1751C934CC9}" srcOrd="4" destOrd="0" presId="urn:microsoft.com/office/officeart/2005/8/layout/process5"/>
    <dgm:cxn modelId="{364081A1-35B4-0D40-A536-ADF629164448}" type="presParOf" srcId="{0335F467-2099-C243-978E-C2A95C01FF87}" destId="{9C699BFD-AC4E-FD42-A9AB-8EAA5DFFD198}" srcOrd="5" destOrd="0" presId="urn:microsoft.com/office/officeart/2005/8/layout/process5"/>
    <dgm:cxn modelId="{4F909E04-E081-2A44-93F6-16665B80DFF3}" type="presParOf" srcId="{9C699BFD-AC4E-FD42-A9AB-8EAA5DFFD198}" destId="{8B4E52B6-2FF0-B74F-BE22-1BDC9E716DED}" srcOrd="0" destOrd="0" presId="urn:microsoft.com/office/officeart/2005/8/layout/process5"/>
    <dgm:cxn modelId="{5BF3DB5A-395F-A643-9EC3-0326F21E8185}" type="presParOf" srcId="{0335F467-2099-C243-978E-C2A95C01FF87}" destId="{BE0D19C9-C31D-214E-839F-0B5D53EC5B77}" srcOrd="6" destOrd="0" presId="urn:microsoft.com/office/officeart/2005/8/layout/process5"/>
    <dgm:cxn modelId="{C90A6627-B452-EB44-AF55-689B3116A362}" type="presParOf" srcId="{0335F467-2099-C243-978E-C2A95C01FF87}" destId="{1F0F41A3-7C01-E049-B411-99BECA18C188}" srcOrd="7" destOrd="0" presId="urn:microsoft.com/office/officeart/2005/8/layout/process5"/>
    <dgm:cxn modelId="{B75539C3-8177-E24F-A1B1-B74BC94ED662}" type="presParOf" srcId="{1F0F41A3-7C01-E049-B411-99BECA18C188}" destId="{4F7E5113-160B-C84D-89D9-813FC9A8DFF4}" srcOrd="0" destOrd="0" presId="urn:microsoft.com/office/officeart/2005/8/layout/process5"/>
    <dgm:cxn modelId="{F6AACA2E-C577-7946-BF29-43B3DCB8FA58}" type="presParOf" srcId="{0335F467-2099-C243-978E-C2A95C01FF87}" destId="{FBFC7288-03B8-9240-969D-ECB54CF7ABDA}" srcOrd="8" destOrd="0" presId="urn:microsoft.com/office/officeart/2005/8/layout/process5"/>
    <dgm:cxn modelId="{D6EAE143-28AB-1242-9F71-E49D040C6C1D}" type="presParOf" srcId="{0335F467-2099-C243-978E-C2A95C01FF87}" destId="{DA52C817-5402-3844-87C7-EAF831CF17B7}" srcOrd="9" destOrd="0" presId="urn:microsoft.com/office/officeart/2005/8/layout/process5"/>
    <dgm:cxn modelId="{46231BC6-5EDC-EE4C-8E6D-6E193DD0F1BB}" type="presParOf" srcId="{DA52C817-5402-3844-87C7-EAF831CF17B7}" destId="{4B05C865-79B5-364C-8736-29A0F935ABD4}" srcOrd="0" destOrd="0" presId="urn:microsoft.com/office/officeart/2005/8/layout/process5"/>
    <dgm:cxn modelId="{419D957A-BD1B-054B-9AE5-0333EE5E18BD}" type="presParOf" srcId="{0335F467-2099-C243-978E-C2A95C01FF87}" destId="{A11E0E14-CBEA-5246-AC3F-B1BB608B4375}"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3D80F5-AE47-BA43-9D4F-FF7C56835957}" type="doc">
      <dgm:prSet loTypeId="urn:microsoft.com/office/officeart/2005/8/layout/chevron2" loCatId="process" qsTypeId="urn:microsoft.com/office/officeart/2005/8/quickstyle/simple3" qsCatId="simple" csTypeId="urn:microsoft.com/office/officeart/2005/8/colors/colorful1" csCatId="colorful" phldr="1"/>
      <dgm:spPr/>
      <dgm:t>
        <a:bodyPr/>
        <a:lstStyle/>
        <a:p>
          <a:endParaRPr lang="en-US"/>
        </a:p>
      </dgm:t>
    </dgm:pt>
    <dgm:pt modelId="{CCAEF3B7-D018-5B4A-80FB-DAB47E363ACF}">
      <dgm:prSet/>
      <dgm:spPr/>
      <dgm:t>
        <a:bodyPr/>
        <a:lstStyle/>
        <a:p>
          <a:r>
            <a:rPr lang="en-US"/>
            <a:t>Macro governance</a:t>
          </a:r>
        </a:p>
      </dgm:t>
    </dgm:pt>
    <dgm:pt modelId="{59ECD625-3BB9-374D-915B-718D91C8CA1C}" type="parTrans" cxnId="{71D03186-B652-B843-A890-247796927B7B}">
      <dgm:prSet/>
      <dgm:spPr/>
      <dgm:t>
        <a:bodyPr/>
        <a:lstStyle/>
        <a:p>
          <a:endParaRPr lang="en-US"/>
        </a:p>
      </dgm:t>
    </dgm:pt>
    <dgm:pt modelId="{DE3EE3B5-2E6C-5845-9A10-2617696ED3FD}" type="sibTrans" cxnId="{71D03186-B652-B843-A890-247796927B7B}">
      <dgm:prSet/>
      <dgm:spPr/>
      <dgm:t>
        <a:bodyPr/>
        <a:lstStyle/>
        <a:p>
          <a:endParaRPr lang="en-US"/>
        </a:p>
      </dgm:t>
    </dgm:pt>
    <dgm:pt modelId="{1085672B-D615-5640-AEFF-0CD83BFC1A0C}">
      <dgm:prSet/>
      <dgm:spPr>
        <a:solidFill>
          <a:schemeClr val="accent4">
            <a:lumMod val="20000"/>
            <a:lumOff val="80000"/>
            <a:alpha val="90000"/>
          </a:schemeClr>
        </a:solidFill>
      </dgm:spPr>
      <dgm:t>
        <a:bodyPr/>
        <a:lstStyle/>
        <a:p>
          <a:r>
            <a:rPr lang="en-US"/>
            <a:t>Focuses on the state and public organs</a:t>
          </a:r>
        </a:p>
      </dgm:t>
    </dgm:pt>
    <dgm:pt modelId="{A3E2A69B-EF81-B94D-8883-2DA654DEB7EF}" type="parTrans" cxnId="{531BCEDE-5C9F-6441-91E2-A7B50BDAD3C4}">
      <dgm:prSet/>
      <dgm:spPr/>
      <dgm:t>
        <a:bodyPr/>
        <a:lstStyle/>
        <a:p>
          <a:endParaRPr lang="en-US"/>
        </a:p>
      </dgm:t>
    </dgm:pt>
    <dgm:pt modelId="{89AE462C-91D8-0946-9F2F-8B79299B528A}" type="sibTrans" cxnId="{531BCEDE-5C9F-6441-91E2-A7B50BDAD3C4}">
      <dgm:prSet/>
      <dgm:spPr/>
      <dgm:t>
        <a:bodyPr/>
        <a:lstStyle/>
        <a:p>
          <a:endParaRPr lang="en-US"/>
        </a:p>
      </dgm:t>
    </dgm:pt>
    <dgm:pt modelId="{7F937CF7-E829-F24B-9C3D-D3FF7C3D47EF}">
      <dgm:prSet/>
      <dgm:spPr>
        <a:solidFill>
          <a:schemeClr val="accent4">
            <a:lumMod val="20000"/>
            <a:lumOff val="80000"/>
            <a:alpha val="90000"/>
          </a:schemeClr>
        </a:solidFill>
      </dgm:spPr>
      <dgm:t>
        <a:bodyPr/>
        <a:lstStyle/>
        <a:p>
          <a:r>
            <a:rPr lang="en-US"/>
            <a:t>Focuses on rule fo law and corruption</a:t>
          </a:r>
        </a:p>
      </dgm:t>
    </dgm:pt>
    <dgm:pt modelId="{17907644-77C4-004D-B830-DE9E0EE54AE0}" type="parTrans" cxnId="{044997EC-50B8-B041-AEE8-47EFE7FFA725}">
      <dgm:prSet/>
      <dgm:spPr/>
      <dgm:t>
        <a:bodyPr/>
        <a:lstStyle/>
        <a:p>
          <a:endParaRPr lang="en-US"/>
        </a:p>
      </dgm:t>
    </dgm:pt>
    <dgm:pt modelId="{414A35EA-5F6F-9D45-867A-74917D4F163A}" type="sibTrans" cxnId="{044997EC-50B8-B041-AEE8-47EFE7FFA725}">
      <dgm:prSet/>
      <dgm:spPr/>
      <dgm:t>
        <a:bodyPr/>
        <a:lstStyle/>
        <a:p>
          <a:endParaRPr lang="en-US"/>
        </a:p>
      </dgm:t>
    </dgm:pt>
    <dgm:pt modelId="{292476D9-23DD-394A-84C9-8A8B1D1097AF}">
      <dgm:prSet/>
      <dgm:spPr>
        <a:solidFill>
          <a:schemeClr val="accent4">
            <a:lumMod val="20000"/>
            <a:lumOff val="80000"/>
            <a:alpha val="90000"/>
          </a:schemeClr>
        </a:solidFill>
      </dgm:spPr>
      <dgm:t>
        <a:bodyPr/>
        <a:lstStyle/>
        <a:p>
          <a:r>
            <a:rPr lang="en-US"/>
            <a:t>Focuses on aligning policy and macro-economic objectives</a:t>
          </a:r>
        </a:p>
      </dgm:t>
    </dgm:pt>
    <dgm:pt modelId="{393B8DB8-84CD-6B4F-AED6-F2CF5B23A8F8}" type="parTrans" cxnId="{E5667650-0796-754D-B340-2713411576DA}">
      <dgm:prSet/>
      <dgm:spPr/>
      <dgm:t>
        <a:bodyPr/>
        <a:lstStyle/>
        <a:p>
          <a:endParaRPr lang="en-US"/>
        </a:p>
      </dgm:t>
    </dgm:pt>
    <dgm:pt modelId="{D967A086-822B-554D-8533-24919F074262}" type="sibTrans" cxnId="{E5667650-0796-754D-B340-2713411576DA}">
      <dgm:prSet/>
      <dgm:spPr/>
      <dgm:t>
        <a:bodyPr/>
        <a:lstStyle/>
        <a:p>
          <a:endParaRPr lang="en-US"/>
        </a:p>
      </dgm:t>
    </dgm:pt>
    <dgm:pt modelId="{28FC7C11-89DB-9F4D-AE25-5E836245CDCE}">
      <dgm:prSet/>
      <dgm:spPr>
        <a:solidFill>
          <a:schemeClr val="accent4">
            <a:lumMod val="20000"/>
            <a:lumOff val="80000"/>
            <a:alpha val="90000"/>
          </a:schemeClr>
        </a:solidFill>
      </dgm:spPr>
      <dgm:t>
        <a:bodyPr/>
        <a:lstStyle/>
        <a:p>
          <a:r>
            <a:rPr lang="en-US"/>
            <a:t>Accountability</a:t>
          </a:r>
        </a:p>
      </dgm:t>
    </dgm:pt>
    <dgm:pt modelId="{5D88B0F5-E228-FA4A-8B7E-71FDD1CB2BFF}" type="parTrans" cxnId="{3EC63302-B112-344B-9629-90A5C60AEF77}">
      <dgm:prSet/>
      <dgm:spPr/>
      <dgm:t>
        <a:bodyPr/>
        <a:lstStyle/>
        <a:p>
          <a:endParaRPr lang="en-US"/>
        </a:p>
      </dgm:t>
    </dgm:pt>
    <dgm:pt modelId="{84ECD99D-F3E3-C043-897F-45AAC570CD14}" type="sibTrans" cxnId="{3EC63302-B112-344B-9629-90A5C60AEF77}">
      <dgm:prSet/>
      <dgm:spPr/>
      <dgm:t>
        <a:bodyPr/>
        <a:lstStyle/>
        <a:p>
          <a:endParaRPr lang="en-US"/>
        </a:p>
      </dgm:t>
    </dgm:pt>
    <dgm:pt modelId="{26246656-9723-7A4D-BC4E-D972F87F92D0}">
      <dgm:prSet/>
      <dgm:spPr/>
      <dgm:t>
        <a:bodyPr/>
        <a:lstStyle/>
        <a:p>
          <a:r>
            <a:rPr lang="en-US"/>
            <a:t>Micro governance</a:t>
          </a:r>
        </a:p>
      </dgm:t>
    </dgm:pt>
    <dgm:pt modelId="{7458897B-CD9C-2246-91A0-F66E63E13637}" type="parTrans" cxnId="{BFE8BFD7-8255-8A4F-BA9E-5203AF0CDF75}">
      <dgm:prSet/>
      <dgm:spPr/>
      <dgm:t>
        <a:bodyPr/>
        <a:lstStyle/>
        <a:p>
          <a:endParaRPr lang="en-US"/>
        </a:p>
      </dgm:t>
    </dgm:pt>
    <dgm:pt modelId="{8346ABC2-BB4B-DF48-9DBD-5FC2F17D7E4E}" type="sibTrans" cxnId="{BFE8BFD7-8255-8A4F-BA9E-5203AF0CDF75}">
      <dgm:prSet/>
      <dgm:spPr/>
      <dgm:t>
        <a:bodyPr/>
        <a:lstStyle/>
        <a:p>
          <a:endParaRPr lang="en-US"/>
        </a:p>
      </dgm:t>
    </dgm:pt>
    <dgm:pt modelId="{245842A3-71CA-8A47-8507-891E53EE158F}">
      <dgm:prSet/>
      <dgm:spPr>
        <a:solidFill>
          <a:schemeClr val="accent6">
            <a:lumMod val="20000"/>
            <a:lumOff val="80000"/>
            <a:alpha val="90000"/>
          </a:schemeClr>
        </a:solidFill>
      </dgm:spPr>
      <dgm:t>
        <a:bodyPr/>
        <a:lstStyle/>
        <a:p>
          <a:r>
            <a:rPr lang="en-US"/>
            <a:t>Focuses on the firms and their internal governance</a:t>
          </a:r>
        </a:p>
      </dgm:t>
    </dgm:pt>
    <dgm:pt modelId="{9BAAC8AC-6940-E447-B0FE-195ADE02B80D}" type="parTrans" cxnId="{72296A81-6AF6-7245-9B5D-59227B13BE77}">
      <dgm:prSet/>
      <dgm:spPr/>
      <dgm:t>
        <a:bodyPr/>
        <a:lstStyle/>
        <a:p>
          <a:endParaRPr lang="en-US"/>
        </a:p>
      </dgm:t>
    </dgm:pt>
    <dgm:pt modelId="{DCEE0FCA-2ED5-AB48-BDF2-213FBA13F9B9}" type="sibTrans" cxnId="{72296A81-6AF6-7245-9B5D-59227B13BE77}">
      <dgm:prSet/>
      <dgm:spPr/>
      <dgm:t>
        <a:bodyPr/>
        <a:lstStyle/>
        <a:p>
          <a:endParaRPr lang="en-US"/>
        </a:p>
      </dgm:t>
    </dgm:pt>
    <dgm:pt modelId="{01FD766B-9EC2-D64C-97DD-DF66203693B8}">
      <dgm:prSet/>
      <dgm:spPr>
        <a:solidFill>
          <a:schemeClr val="accent6">
            <a:lumMod val="20000"/>
            <a:lumOff val="80000"/>
            <a:alpha val="90000"/>
          </a:schemeClr>
        </a:solidFill>
      </dgm:spPr>
      <dgm:t>
        <a:bodyPr/>
        <a:lstStyle/>
        <a:p>
          <a:r>
            <a:rPr lang="en-US" dirty="0"/>
            <a:t>Focus on conformity to international standards</a:t>
          </a:r>
        </a:p>
      </dgm:t>
    </dgm:pt>
    <dgm:pt modelId="{F5F66408-6CEF-7B4D-A577-48968C941B11}" type="parTrans" cxnId="{1CBAEC6A-9979-E244-B667-904833B68F05}">
      <dgm:prSet/>
      <dgm:spPr/>
      <dgm:t>
        <a:bodyPr/>
        <a:lstStyle/>
        <a:p>
          <a:endParaRPr lang="en-US"/>
        </a:p>
      </dgm:t>
    </dgm:pt>
    <dgm:pt modelId="{A69A0E0C-68FF-9241-A2F2-39021EF37965}" type="sibTrans" cxnId="{1CBAEC6A-9979-E244-B667-904833B68F05}">
      <dgm:prSet/>
      <dgm:spPr/>
      <dgm:t>
        <a:bodyPr/>
        <a:lstStyle/>
        <a:p>
          <a:endParaRPr lang="en-US"/>
        </a:p>
      </dgm:t>
    </dgm:pt>
    <dgm:pt modelId="{47E351E4-8C7A-A246-80FC-9A77EFA6A814}">
      <dgm:prSet/>
      <dgm:spPr>
        <a:solidFill>
          <a:schemeClr val="accent6">
            <a:lumMod val="20000"/>
            <a:lumOff val="80000"/>
            <a:alpha val="90000"/>
          </a:schemeClr>
        </a:solidFill>
      </dgm:spPr>
      <dgm:t>
        <a:bodyPr/>
        <a:lstStyle/>
        <a:p>
          <a:r>
            <a:rPr lang="en-US"/>
            <a:t>Focus on compliance and accountability</a:t>
          </a:r>
        </a:p>
      </dgm:t>
    </dgm:pt>
    <dgm:pt modelId="{616EF5ED-E997-3A4B-A6F2-D133F05B2812}" type="parTrans" cxnId="{1D0EDD36-3C70-EF41-B502-23E2116D0478}">
      <dgm:prSet/>
      <dgm:spPr/>
      <dgm:t>
        <a:bodyPr/>
        <a:lstStyle/>
        <a:p>
          <a:endParaRPr lang="en-US"/>
        </a:p>
      </dgm:t>
    </dgm:pt>
    <dgm:pt modelId="{6128BFD5-145D-2D4A-87A4-08C176C35AB1}" type="sibTrans" cxnId="{1D0EDD36-3C70-EF41-B502-23E2116D0478}">
      <dgm:prSet/>
      <dgm:spPr/>
      <dgm:t>
        <a:bodyPr/>
        <a:lstStyle/>
        <a:p>
          <a:endParaRPr lang="en-US"/>
        </a:p>
      </dgm:t>
    </dgm:pt>
    <dgm:pt modelId="{28DE13BB-FB3D-E64D-98F2-191B5F99A2D3}">
      <dgm:prSet/>
      <dgm:spPr>
        <a:solidFill>
          <a:schemeClr val="accent6">
            <a:lumMod val="20000"/>
            <a:lumOff val="80000"/>
            <a:alpha val="90000"/>
          </a:schemeClr>
        </a:solidFill>
      </dgm:spPr>
      <dgm:t>
        <a:bodyPr/>
        <a:lstStyle/>
        <a:p>
          <a:r>
            <a:rPr lang="en-US"/>
            <a:t>Focus on knowledge transfer and alignment of markets with state objectives</a:t>
          </a:r>
        </a:p>
      </dgm:t>
    </dgm:pt>
    <dgm:pt modelId="{CCEBEBBF-BEFF-8247-8018-69B7632436F9}" type="parTrans" cxnId="{9340ED24-8367-0B48-936C-E62A7871FC68}">
      <dgm:prSet/>
      <dgm:spPr/>
      <dgm:t>
        <a:bodyPr/>
        <a:lstStyle/>
        <a:p>
          <a:endParaRPr lang="en-US"/>
        </a:p>
      </dgm:t>
    </dgm:pt>
    <dgm:pt modelId="{631C2984-2D36-A849-81A1-57B8D6152EF3}" type="sibTrans" cxnId="{9340ED24-8367-0B48-936C-E62A7871FC68}">
      <dgm:prSet/>
      <dgm:spPr/>
      <dgm:t>
        <a:bodyPr/>
        <a:lstStyle/>
        <a:p>
          <a:endParaRPr lang="en-US"/>
        </a:p>
      </dgm:t>
    </dgm:pt>
    <dgm:pt modelId="{04F952B4-3816-4847-875C-41A3A22FE3EB}" type="pres">
      <dgm:prSet presAssocID="{B23D80F5-AE47-BA43-9D4F-FF7C56835957}" presName="linearFlow" presStyleCnt="0">
        <dgm:presLayoutVars>
          <dgm:dir/>
          <dgm:animLvl val="lvl"/>
          <dgm:resizeHandles val="exact"/>
        </dgm:presLayoutVars>
      </dgm:prSet>
      <dgm:spPr/>
    </dgm:pt>
    <dgm:pt modelId="{71DE7211-47A5-1C4D-883D-32D87BFF7662}" type="pres">
      <dgm:prSet presAssocID="{CCAEF3B7-D018-5B4A-80FB-DAB47E363ACF}" presName="composite" presStyleCnt="0"/>
      <dgm:spPr/>
    </dgm:pt>
    <dgm:pt modelId="{DFABE03A-2454-A047-9BF9-FE3B8B84A242}" type="pres">
      <dgm:prSet presAssocID="{CCAEF3B7-D018-5B4A-80FB-DAB47E363ACF}" presName="parentText" presStyleLbl="alignNode1" presStyleIdx="0" presStyleCnt="2">
        <dgm:presLayoutVars>
          <dgm:chMax val="1"/>
          <dgm:bulletEnabled val="1"/>
        </dgm:presLayoutVars>
      </dgm:prSet>
      <dgm:spPr/>
    </dgm:pt>
    <dgm:pt modelId="{81F4F0F1-84AC-284C-95D7-6E4EBF65CDAC}" type="pres">
      <dgm:prSet presAssocID="{CCAEF3B7-D018-5B4A-80FB-DAB47E363ACF}" presName="descendantText" presStyleLbl="alignAcc1" presStyleIdx="0" presStyleCnt="2">
        <dgm:presLayoutVars>
          <dgm:bulletEnabled val="1"/>
        </dgm:presLayoutVars>
      </dgm:prSet>
      <dgm:spPr/>
    </dgm:pt>
    <dgm:pt modelId="{84F226C1-33BB-6B48-AE7E-6B0FA80FE7D9}" type="pres">
      <dgm:prSet presAssocID="{DE3EE3B5-2E6C-5845-9A10-2617696ED3FD}" presName="sp" presStyleCnt="0"/>
      <dgm:spPr/>
    </dgm:pt>
    <dgm:pt modelId="{612CC664-2A4E-B743-98D8-3778DD6B075C}" type="pres">
      <dgm:prSet presAssocID="{26246656-9723-7A4D-BC4E-D972F87F92D0}" presName="composite" presStyleCnt="0"/>
      <dgm:spPr/>
    </dgm:pt>
    <dgm:pt modelId="{74764E1A-1BFE-A044-A7F4-5DF75069495C}" type="pres">
      <dgm:prSet presAssocID="{26246656-9723-7A4D-BC4E-D972F87F92D0}" presName="parentText" presStyleLbl="alignNode1" presStyleIdx="1" presStyleCnt="2">
        <dgm:presLayoutVars>
          <dgm:chMax val="1"/>
          <dgm:bulletEnabled val="1"/>
        </dgm:presLayoutVars>
      </dgm:prSet>
      <dgm:spPr/>
    </dgm:pt>
    <dgm:pt modelId="{6AE71180-3725-7944-A925-2EC25B792D16}" type="pres">
      <dgm:prSet presAssocID="{26246656-9723-7A4D-BC4E-D972F87F92D0}" presName="descendantText" presStyleLbl="alignAcc1" presStyleIdx="1" presStyleCnt="2">
        <dgm:presLayoutVars>
          <dgm:bulletEnabled val="1"/>
        </dgm:presLayoutVars>
      </dgm:prSet>
      <dgm:spPr/>
    </dgm:pt>
  </dgm:ptLst>
  <dgm:cxnLst>
    <dgm:cxn modelId="{3EC63302-B112-344B-9629-90A5C60AEF77}" srcId="{CCAEF3B7-D018-5B4A-80FB-DAB47E363ACF}" destId="{28FC7C11-89DB-9F4D-AE25-5E836245CDCE}" srcOrd="3" destOrd="0" parTransId="{5D88B0F5-E228-FA4A-8B7E-71FDD1CB2BFF}" sibTransId="{84ECD99D-F3E3-C043-897F-45AAC570CD14}"/>
    <dgm:cxn modelId="{5B0D2E0A-0581-AC4B-A515-3A21F74BAF58}" type="presOf" srcId="{245842A3-71CA-8A47-8507-891E53EE158F}" destId="{6AE71180-3725-7944-A925-2EC25B792D16}" srcOrd="0" destOrd="0" presId="urn:microsoft.com/office/officeart/2005/8/layout/chevron2"/>
    <dgm:cxn modelId="{9340ED24-8367-0B48-936C-E62A7871FC68}" srcId="{26246656-9723-7A4D-BC4E-D972F87F92D0}" destId="{28DE13BB-FB3D-E64D-98F2-191B5F99A2D3}" srcOrd="3" destOrd="0" parTransId="{CCEBEBBF-BEFF-8247-8018-69B7632436F9}" sibTransId="{631C2984-2D36-A849-81A1-57B8D6152EF3}"/>
    <dgm:cxn modelId="{4BC03532-229A-AD48-9476-C4EC4F6C4462}" type="presOf" srcId="{26246656-9723-7A4D-BC4E-D972F87F92D0}" destId="{74764E1A-1BFE-A044-A7F4-5DF75069495C}" srcOrd="0" destOrd="0" presId="urn:microsoft.com/office/officeart/2005/8/layout/chevron2"/>
    <dgm:cxn modelId="{1D0EDD36-3C70-EF41-B502-23E2116D0478}" srcId="{26246656-9723-7A4D-BC4E-D972F87F92D0}" destId="{47E351E4-8C7A-A246-80FC-9A77EFA6A814}" srcOrd="2" destOrd="0" parTransId="{616EF5ED-E997-3A4B-A6F2-D133F05B2812}" sibTransId="{6128BFD5-145D-2D4A-87A4-08C176C35AB1}"/>
    <dgm:cxn modelId="{C5AC5B43-6B0D-584B-BAB5-6CA5ACCDC904}" type="presOf" srcId="{47E351E4-8C7A-A246-80FC-9A77EFA6A814}" destId="{6AE71180-3725-7944-A925-2EC25B792D16}" srcOrd="0" destOrd="2" presId="urn:microsoft.com/office/officeart/2005/8/layout/chevron2"/>
    <dgm:cxn modelId="{E5667650-0796-754D-B340-2713411576DA}" srcId="{CCAEF3B7-D018-5B4A-80FB-DAB47E363ACF}" destId="{292476D9-23DD-394A-84C9-8A8B1D1097AF}" srcOrd="2" destOrd="0" parTransId="{393B8DB8-84CD-6B4F-AED6-F2CF5B23A8F8}" sibTransId="{D967A086-822B-554D-8533-24919F074262}"/>
    <dgm:cxn modelId="{6AF0B962-B3C3-5142-B800-64EC74B8D88B}" type="presOf" srcId="{28DE13BB-FB3D-E64D-98F2-191B5F99A2D3}" destId="{6AE71180-3725-7944-A925-2EC25B792D16}" srcOrd="0" destOrd="3" presId="urn:microsoft.com/office/officeart/2005/8/layout/chevron2"/>
    <dgm:cxn modelId="{1ED9C565-27B6-5949-81EC-B35E26FAC928}" type="presOf" srcId="{1085672B-D615-5640-AEFF-0CD83BFC1A0C}" destId="{81F4F0F1-84AC-284C-95D7-6E4EBF65CDAC}" srcOrd="0" destOrd="0" presId="urn:microsoft.com/office/officeart/2005/8/layout/chevron2"/>
    <dgm:cxn modelId="{1CBAEC6A-9979-E244-B667-904833B68F05}" srcId="{26246656-9723-7A4D-BC4E-D972F87F92D0}" destId="{01FD766B-9EC2-D64C-97DD-DF66203693B8}" srcOrd="1" destOrd="0" parTransId="{F5F66408-6CEF-7B4D-A577-48968C941B11}" sibTransId="{A69A0E0C-68FF-9241-A2F2-39021EF37965}"/>
    <dgm:cxn modelId="{1FCD346B-E04C-4641-80E7-956E3DDBF1CA}" type="presOf" srcId="{28FC7C11-89DB-9F4D-AE25-5E836245CDCE}" destId="{81F4F0F1-84AC-284C-95D7-6E4EBF65CDAC}" srcOrd="0" destOrd="3" presId="urn:microsoft.com/office/officeart/2005/8/layout/chevron2"/>
    <dgm:cxn modelId="{72296A81-6AF6-7245-9B5D-59227B13BE77}" srcId="{26246656-9723-7A4D-BC4E-D972F87F92D0}" destId="{245842A3-71CA-8A47-8507-891E53EE158F}" srcOrd="0" destOrd="0" parTransId="{9BAAC8AC-6940-E447-B0FE-195ADE02B80D}" sibTransId="{DCEE0FCA-2ED5-AB48-BDF2-213FBA13F9B9}"/>
    <dgm:cxn modelId="{71D03186-B652-B843-A890-247796927B7B}" srcId="{B23D80F5-AE47-BA43-9D4F-FF7C56835957}" destId="{CCAEF3B7-D018-5B4A-80FB-DAB47E363ACF}" srcOrd="0" destOrd="0" parTransId="{59ECD625-3BB9-374D-915B-718D91C8CA1C}" sibTransId="{DE3EE3B5-2E6C-5845-9A10-2617696ED3FD}"/>
    <dgm:cxn modelId="{52CFF7A1-5BA5-D544-AF8B-490FA26D3399}" type="presOf" srcId="{01FD766B-9EC2-D64C-97DD-DF66203693B8}" destId="{6AE71180-3725-7944-A925-2EC25B792D16}" srcOrd="0" destOrd="1" presId="urn:microsoft.com/office/officeart/2005/8/layout/chevron2"/>
    <dgm:cxn modelId="{E81029A2-8A46-CB44-B735-197D2DF571D0}" type="presOf" srcId="{292476D9-23DD-394A-84C9-8A8B1D1097AF}" destId="{81F4F0F1-84AC-284C-95D7-6E4EBF65CDAC}" srcOrd="0" destOrd="2" presId="urn:microsoft.com/office/officeart/2005/8/layout/chevron2"/>
    <dgm:cxn modelId="{082A83A3-0E1B-2D42-8FE2-1011A804661B}" type="presOf" srcId="{CCAEF3B7-D018-5B4A-80FB-DAB47E363ACF}" destId="{DFABE03A-2454-A047-9BF9-FE3B8B84A242}" srcOrd="0" destOrd="0" presId="urn:microsoft.com/office/officeart/2005/8/layout/chevron2"/>
    <dgm:cxn modelId="{E3956AAC-323B-7547-A5D8-F2951268FC54}" type="presOf" srcId="{7F937CF7-E829-F24B-9C3D-D3FF7C3D47EF}" destId="{81F4F0F1-84AC-284C-95D7-6E4EBF65CDAC}" srcOrd="0" destOrd="1" presId="urn:microsoft.com/office/officeart/2005/8/layout/chevron2"/>
    <dgm:cxn modelId="{64B3F0BC-6FC6-774B-8201-547B891BF0B1}" type="presOf" srcId="{B23D80F5-AE47-BA43-9D4F-FF7C56835957}" destId="{04F952B4-3816-4847-875C-41A3A22FE3EB}" srcOrd="0" destOrd="0" presId="urn:microsoft.com/office/officeart/2005/8/layout/chevron2"/>
    <dgm:cxn modelId="{BFE8BFD7-8255-8A4F-BA9E-5203AF0CDF75}" srcId="{B23D80F5-AE47-BA43-9D4F-FF7C56835957}" destId="{26246656-9723-7A4D-BC4E-D972F87F92D0}" srcOrd="1" destOrd="0" parTransId="{7458897B-CD9C-2246-91A0-F66E63E13637}" sibTransId="{8346ABC2-BB4B-DF48-9DBD-5FC2F17D7E4E}"/>
    <dgm:cxn modelId="{531BCEDE-5C9F-6441-91E2-A7B50BDAD3C4}" srcId="{CCAEF3B7-D018-5B4A-80FB-DAB47E363ACF}" destId="{1085672B-D615-5640-AEFF-0CD83BFC1A0C}" srcOrd="0" destOrd="0" parTransId="{A3E2A69B-EF81-B94D-8883-2DA654DEB7EF}" sibTransId="{89AE462C-91D8-0946-9F2F-8B79299B528A}"/>
    <dgm:cxn modelId="{044997EC-50B8-B041-AEE8-47EFE7FFA725}" srcId="{CCAEF3B7-D018-5B4A-80FB-DAB47E363ACF}" destId="{7F937CF7-E829-F24B-9C3D-D3FF7C3D47EF}" srcOrd="1" destOrd="0" parTransId="{17907644-77C4-004D-B830-DE9E0EE54AE0}" sibTransId="{414A35EA-5F6F-9D45-867A-74917D4F163A}"/>
    <dgm:cxn modelId="{0DB087ED-DFFF-9343-BFD6-E9210FF40D3C}" type="presParOf" srcId="{04F952B4-3816-4847-875C-41A3A22FE3EB}" destId="{71DE7211-47A5-1C4D-883D-32D87BFF7662}" srcOrd="0" destOrd="0" presId="urn:microsoft.com/office/officeart/2005/8/layout/chevron2"/>
    <dgm:cxn modelId="{6FD2AFC9-E6F4-6148-B739-FA9837FF2E8E}" type="presParOf" srcId="{71DE7211-47A5-1C4D-883D-32D87BFF7662}" destId="{DFABE03A-2454-A047-9BF9-FE3B8B84A242}" srcOrd="0" destOrd="0" presId="urn:microsoft.com/office/officeart/2005/8/layout/chevron2"/>
    <dgm:cxn modelId="{05DB0F77-47F0-6246-9E7D-C182F7AD6898}" type="presParOf" srcId="{71DE7211-47A5-1C4D-883D-32D87BFF7662}" destId="{81F4F0F1-84AC-284C-95D7-6E4EBF65CDAC}" srcOrd="1" destOrd="0" presId="urn:microsoft.com/office/officeart/2005/8/layout/chevron2"/>
    <dgm:cxn modelId="{65D8CD87-3946-CD41-8DD9-E7CE60219A8E}" type="presParOf" srcId="{04F952B4-3816-4847-875C-41A3A22FE3EB}" destId="{84F226C1-33BB-6B48-AE7E-6B0FA80FE7D9}" srcOrd="1" destOrd="0" presId="urn:microsoft.com/office/officeart/2005/8/layout/chevron2"/>
    <dgm:cxn modelId="{73572A55-236C-1A47-B9E8-133D07F85B19}" type="presParOf" srcId="{04F952B4-3816-4847-875C-41A3A22FE3EB}" destId="{612CC664-2A4E-B743-98D8-3778DD6B075C}" srcOrd="2" destOrd="0" presId="urn:microsoft.com/office/officeart/2005/8/layout/chevron2"/>
    <dgm:cxn modelId="{2678323B-AC98-FE48-963F-F6C010939435}" type="presParOf" srcId="{612CC664-2A4E-B743-98D8-3778DD6B075C}" destId="{74764E1A-1BFE-A044-A7F4-5DF75069495C}" srcOrd="0" destOrd="0" presId="urn:microsoft.com/office/officeart/2005/8/layout/chevron2"/>
    <dgm:cxn modelId="{79F12AC9-93AC-5E41-97C7-F7D05451A3A5}" type="presParOf" srcId="{612CC664-2A4E-B743-98D8-3778DD6B075C}" destId="{6AE71180-3725-7944-A925-2EC25B792D1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4EDA0E-B1B5-054A-84FC-CDBDF826448C}"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C2430AC2-3792-AC43-9634-697C1FB86743}">
      <dgm:prSet/>
      <dgm:spPr/>
      <dgm:t>
        <a:bodyPr/>
        <a:lstStyle/>
        <a:p>
          <a:r>
            <a:rPr lang="en-US"/>
            <a:t>Human Rights and sustainability good governance through International Soft Law Instruments</a:t>
          </a:r>
        </a:p>
      </dgm:t>
    </dgm:pt>
    <dgm:pt modelId="{FD6CC045-9D93-CD4C-BAF9-5CDBA0B9E844}" type="parTrans" cxnId="{CE6DE8CC-DD34-CE42-9B99-65EA2CAC6D7D}">
      <dgm:prSet/>
      <dgm:spPr/>
      <dgm:t>
        <a:bodyPr/>
        <a:lstStyle/>
        <a:p>
          <a:endParaRPr lang="en-US"/>
        </a:p>
      </dgm:t>
    </dgm:pt>
    <dgm:pt modelId="{A764E6FA-9B7C-E54A-8E21-B028ABEDD677}" type="sibTrans" cxnId="{CE6DE8CC-DD34-CE42-9B99-65EA2CAC6D7D}">
      <dgm:prSet/>
      <dgm:spPr/>
      <dgm:t>
        <a:bodyPr/>
        <a:lstStyle/>
        <a:p>
          <a:endParaRPr lang="en-US"/>
        </a:p>
      </dgm:t>
    </dgm:pt>
    <dgm:pt modelId="{7D049F3F-D111-C847-8370-DD472FB93672}">
      <dgm:prSet/>
      <dgm:spPr/>
      <dgm:t>
        <a:bodyPr/>
        <a:lstStyle/>
        <a:p>
          <a:r>
            <a:rPr lang="en-US"/>
            <a:t>Baseline standards of conduct</a:t>
          </a:r>
        </a:p>
      </dgm:t>
    </dgm:pt>
    <dgm:pt modelId="{329E7A42-3651-5947-9B85-0183743A94B1}" type="parTrans" cxnId="{5FDBFB6C-B5C3-F447-98C7-E6CEEBC26459}">
      <dgm:prSet/>
      <dgm:spPr/>
      <dgm:t>
        <a:bodyPr/>
        <a:lstStyle/>
        <a:p>
          <a:endParaRPr lang="en-US"/>
        </a:p>
      </dgm:t>
    </dgm:pt>
    <dgm:pt modelId="{296457FE-84E6-004E-9128-755E338D0A4F}" type="sibTrans" cxnId="{5FDBFB6C-B5C3-F447-98C7-E6CEEBC26459}">
      <dgm:prSet/>
      <dgm:spPr/>
      <dgm:t>
        <a:bodyPr/>
        <a:lstStyle/>
        <a:p>
          <a:endParaRPr lang="en-US"/>
        </a:p>
      </dgm:t>
    </dgm:pt>
    <dgm:pt modelId="{CD986306-5C19-0541-87E9-40C5332EC9ED}">
      <dgm:prSet/>
      <dgm:spPr/>
      <dgm:t>
        <a:bodyPr/>
        <a:lstStyle/>
        <a:p>
          <a:r>
            <a:rPr lang="en-US" dirty="0"/>
            <a:t>Basis for assessment</a:t>
          </a:r>
        </a:p>
      </dgm:t>
    </dgm:pt>
    <dgm:pt modelId="{A43BA70F-C175-1C4E-A155-348C6133A21F}" type="parTrans" cxnId="{38CA3BFA-603F-E34E-8844-CDD66B328460}">
      <dgm:prSet/>
      <dgm:spPr/>
      <dgm:t>
        <a:bodyPr/>
        <a:lstStyle/>
        <a:p>
          <a:endParaRPr lang="en-US"/>
        </a:p>
      </dgm:t>
    </dgm:pt>
    <dgm:pt modelId="{6BAA81F7-673A-7646-99DF-0536F7187AF1}" type="sibTrans" cxnId="{38CA3BFA-603F-E34E-8844-CDD66B328460}">
      <dgm:prSet/>
      <dgm:spPr/>
      <dgm:t>
        <a:bodyPr/>
        <a:lstStyle/>
        <a:p>
          <a:endParaRPr lang="en-US"/>
        </a:p>
      </dgm:t>
    </dgm:pt>
    <dgm:pt modelId="{C1BDEED6-625D-8F44-9939-47F1FE0262C5}">
      <dgm:prSet/>
      <dgm:spPr/>
      <dgm:t>
        <a:bodyPr/>
        <a:lstStyle/>
        <a:p>
          <a:r>
            <a:rPr lang="en-US"/>
            <a:t>Useful for capacity building and technology transfer</a:t>
          </a:r>
        </a:p>
      </dgm:t>
    </dgm:pt>
    <dgm:pt modelId="{AE9AD13B-FC8C-FD48-8582-B2BF5943B086}" type="parTrans" cxnId="{FBB6F511-F40B-2644-BF17-C8AE4BE7ABD0}">
      <dgm:prSet/>
      <dgm:spPr/>
      <dgm:t>
        <a:bodyPr/>
        <a:lstStyle/>
        <a:p>
          <a:endParaRPr lang="en-US"/>
        </a:p>
      </dgm:t>
    </dgm:pt>
    <dgm:pt modelId="{871EFF07-8F19-C948-B7ED-AE0CAB49BFFF}" type="sibTrans" cxnId="{FBB6F511-F40B-2644-BF17-C8AE4BE7ABD0}">
      <dgm:prSet/>
      <dgm:spPr/>
      <dgm:t>
        <a:bodyPr/>
        <a:lstStyle/>
        <a:p>
          <a:endParaRPr lang="en-US"/>
        </a:p>
      </dgm:t>
    </dgm:pt>
    <dgm:pt modelId="{A0454534-E6B0-F143-AF4C-10281B4D97FD}">
      <dgm:prSet/>
      <dgm:spPr/>
      <dgm:t>
        <a:bodyPr/>
        <a:lstStyle/>
        <a:p>
          <a:r>
            <a:rPr lang="en-US"/>
            <a:t>Write Human Rights Due Diligence into contracts</a:t>
          </a:r>
        </a:p>
      </dgm:t>
    </dgm:pt>
    <dgm:pt modelId="{DF2F3302-144E-F147-BF0D-EF864F2B1232}" type="parTrans" cxnId="{883D9B34-66FC-2A46-8396-C83AE369C99F}">
      <dgm:prSet/>
      <dgm:spPr/>
      <dgm:t>
        <a:bodyPr/>
        <a:lstStyle/>
        <a:p>
          <a:endParaRPr lang="en-US"/>
        </a:p>
      </dgm:t>
    </dgm:pt>
    <dgm:pt modelId="{EC7CE91D-3865-DA47-A0DF-4F52837DA05E}" type="sibTrans" cxnId="{883D9B34-66FC-2A46-8396-C83AE369C99F}">
      <dgm:prSet/>
      <dgm:spPr/>
      <dgm:t>
        <a:bodyPr/>
        <a:lstStyle/>
        <a:p>
          <a:endParaRPr lang="en-US"/>
        </a:p>
      </dgm:t>
    </dgm:pt>
    <dgm:pt modelId="{A242807D-E7BC-1344-BC89-2499C43BA0C1}">
      <dgm:prSet/>
      <dgm:spPr/>
      <dgm:t>
        <a:bodyPr/>
        <a:lstStyle/>
        <a:p>
          <a:r>
            <a:rPr lang="en-US"/>
            <a:t>Delegate operationalization from state to private organs</a:t>
          </a:r>
        </a:p>
      </dgm:t>
    </dgm:pt>
    <dgm:pt modelId="{E34782F5-E1AF-9F49-B8C3-B4FA93B916CE}" type="parTrans" cxnId="{171C2933-6D51-7747-9686-BE08A0123AA7}">
      <dgm:prSet/>
      <dgm:spPr/>
      <dgm:t>
        <a:bodyPr/>
        <a:lstStyle/>
        <a:p>
          <a:endParaRPr lang="en-US"/>
        </a:p>
      </dgm:t>
    </dgm:pt>
    <dgm:pt modelId="{93FBA5E6-A67A-6C44-BE4E-92A72BC67B6E}" type="sibTrans" cxnId="{171C2933-6D51-7747-9686-BE08A0123AA7}">
      <dgm:prSet/>
      <dgm:spPr/>
      <dgm:t>
        <a:bodyPr/>
        <a:lstStyle/>
        <a:p>
          <a:endParaRPr lang="en-US"/>
        </a:p>
      </dgm:t>
    </dgm:pt>
    <dgm:pt modelId="{BC6E8E49-1B33-D04E-ADD5-E9AC6A96669B}">
      <dgm:prSet/>
      <dgm:spPr/>
      <dgm:t>
        <a:bodyPr/>
        <a:lstStyle/>
        <a:p>
          <a:r>
            <a:rPr lang="en-US" dirty="0"/>
            <a:t>Remedial Mechanisms: host state judicial or non judicial state-based remedies financed by the investor</a:t>
          </a:r>
        </a:p>
      </dgm:t>
    </dgm:pt>
    <dgm:pt modelId="{A1445287-D2BA-694E-81C8-DE7603B3B1B0}" type="parTrans" cxnId="{8DD06039-6A98-D44D-ABD1-C096031EDD1E}">
      <dgm:prSet/>
      <dgm:spPr/>
      <dgm:t>
        <a:bodyPr/>
        <a:lstStyle/>
        <a:p>
          <a:endParaRPr lang="en-US"/>
        </a:p>
      </dgm:t>
    </dgm:pt>
    <dgm:pt modelId="{640D4DA2-1861-374E-8AE6-06ECB3484739}" type="sibTrans" cxnId="{8DD06039-6A98-D44D-ABD1-C096031EDD1E}">
      <dgm:prSet/>
      <dgm:spPr/>
      <dgm:t>
        <a:bodyPr/>
        <a:lstStyle/>
        <a:p>
          <a:endParaRPr lang="en-US"/>
        </a:p>
      </dgm:t>
    </dgm:pt>
    <dgm:pt modelId="{D2401DC4-9AB4-5245-AB2F-594D48481C11}">
      <dgm:prSet/>
      <dgm:spPr/>
      <dgm:t>
        <a:bodyPr/>
        <a:lstStyle/>
        <a:p>
          <a:r>
            <a:rPr lang="en-US"/>
            <a:t>Use the BRI or OECD mechanism for dispute resolution </a:t>
          </a:r>
        </a:p>
      </dgm:t>
    </dgm:pt>
    <dgm:pt modelId="{07914B55-33A5-B448-81D1-EAC2FFFA9706}" type="parTrans" cxnId="{C98A0999-6DC7-7843-98A7-87B2575EFF43}">
      <dgm:prSet/>
      <dgm:spPr/>
      <dgm:t>
        <a:bodyPr/>
        <a:lstStyle/>
        <a:p>
          <a:endParaRPr lang="en-US"/>
        </a:p>
      </dgm:t>
    </dgm:pt>
    <dgm:pt modelId="{79977F67-8240-5441-8FB4-0A1743641644}" type="sibTrans" cxnId="{C98A0999-6DC7-7843-98A7-87B2575EFF43}">
      <dgm:prSet/>
      <dgm:spPr/>
      <dgm:t>
        <a:bodyPr/>
        <a:lstStyle/>
        <a:p>
          <a:endParaRPr lang="en-US"/>
        </a:p>
      </dgm:t>
    </dgm:pt>
    <dgm:pt modelId="{A9615553-40B0-514E-8B64-1E2465A0E7B1}">
      <dgm:prSet/>
      <dgm:spPr/>
      <dgm:t>
        <a:bodyPr/>
        <a:lstStyle/>
        <a:p>
          <a:r>
            <a:rPr lang="en-US"/>
            <a:t>but by reference to host state standards</a:t>
          </a:r>
        </a:p>
      </dgm:t>
    </dgm:pt>
    <dgm:pt modelId="{E7EF4034-BD39-8F4A-B003-82DF7518D6E7}" type="parTrans" cxnId="{1CCBEE78-3D6A-1E4B-BD9C-E76A06D044FA}">
      <dgm:prSet/>
      <dgm:spPr/>
      <dgm:t>
        <a:bodyPr/>
        <a:lstStyle/>
        <a:p>
          <a:endParaRPr lang="en-US"/>
        </a:p>
      </dgm:t>
    </dgm:pt>
    <dgm:pt modelId="{09827D41-D0C9-DA42-9DB3-88F8A20E82D2}" type="sibTrans" cxnId="{1CCBEE78-3D6A-1E4B-BD9C-E76A06D044FA}">
      <dgm:prSet/>
      <dgm:spPr/>
      <dgm:t>
        <a:bodyPr/>
        <a:lstStyle/>
        <a:p>
          <a:endParaRPr lang="en-US"/>
        </a:p>
      </dgm:t>
    </dgm:pt>
    <dgm:pt modelId="{1BEDB7E2-8141-4E4B-B132-08E1252D2632}" type="pres">
      <dgm:prSet presAssocID="{EF4EDA0E-B1B5-054A-84FC-CDBDF826448C}" presName="linear" presStyleCnt="0">
        <dgm:presLayoutVars>
          <dgm:animLvl val="lvl"/>
          <dgm:resizeHandles val="exact"/>
        </dgm:presLayoutVars>
      </dgm:prSet>
      <dgm:spPr/>
    </dgm:pt>
    <dgm:pt modelId="{7870C325-E771-8B4B-BBC8-6E9FF2150BF2}" type="pres">
      <dgm:prSet presAssocID="{C2430AC2-3792-AC43-9634-697C1FB86743}" presName="parentText" presStyleLbl="node1" presStyleIdx="0" presStyleCnt="4">
        <dgm:presLayoutVars>
          <dgm:chMax val="0"/>
          <dgm:bulletEnabled val="1"/>
        </dgm:presLayoutVars>
      </dgm:prSet>
      <dgm:spPr/>
    </dgm:pt>
    <dgm:pt modelId="{0C18EDD4-BDB6-AD48-8C54-73CF89AEC5FE}" type="pres">
      <dgm:prSet presAssocID="{C2430AC2-3792-AC43-9634-697C1FB86743}" presName="childText" presStyleLbl="revTx" presStyleIdx="0" presStyleCnt="3">
        <dgm:presLayoutVars>
          <dgm:bulletEnabled val="1"/>
        </dgm:presLayoutVars>
      </dgm:prSet>
      <dgm:spPr/>
    </dgm:pt>
    <dgm:pt modelId="{21AD2BFE-95DB-4C4A-909B-3BEB9F88FC08}" type="pres">
      <dgm:prSet presAssocID="{A0454534-E6B0-F143-AF4C-10281B4D97FD}" presName="parentText" presStyleLbl="node1" presStyleIdx="1" presStyleCnt="4">
        <dgm:presLayoutVars>
          <dgm:chMax val="0"/>
          <dgm:bulletEnabled val="1"/>
        </dgm:presLayoutVars>
      </dgm:prSet>
      <dgm:spPr/>
    </dgm:pt>
    <dgm:pt modelId="{6915A4D8-D98F-9E45-905B-8449D2436051}" type="pres">
      <dgm:prSet presAssocID="{A0454534-E6B0-F143-AF4C-10281B4D97FD}" presName="childText" presStyleLbl="revTx" presStyleIdx="1" presStyleCnt="3">
        <dgm:presLayoutVars>
          <dgm:bulletEnabled val="1"/>
        </dgm:presLayoutVars>
      </dgm:prSet>
      <dgm:spPr/>
    </dgm:pt>
    <dgm:pt modelId="{448A92F8-C934-624F-986A-B8F83077CE64}" type="pres">
      <dgm:prSet presAssocID="{BC6E8E49-1B33-D04E-ADD5-E9AC6A96669B}" presName="parentText" presStyleLbl="node1" presStyleIdx="2" presStyleCnt="4">
        <dgm:presLayoutVars>
          <dgm:chMax val="0"/>
          <dgm:bulletEnabled val="1"/>
        </dgm:presLayoutVars>
      </dgm:prSet>
      <dgm:spPr/>
    </dgm:pt>
    <dgm:pt modelId="{FEDD2B92-EB89-0C4F-8072-31AAF8300E10}" type="pres">
      <dgm:prSet presAssocID="{640D4DA2-1861-374E-8AE6-06ECB3484739}" presName="spacer" presStyleCnt="0"/>
      <dgm:spPr/>
    </dgm:pt>
    <dgm:pt modelId="{FC95EE5A-AD41-EA4F-ACDA-21189851215C}" type="pres">
      <dgm:prSet presAssocID="{D2401DC4-9AB4-5245-AB2F-594D48481C11}" presName="parentText" presStyleLbl="node1" presStyleIdx="3" presStyleCnt="4">
        <dgm:presLayoutVars>
          <dgm:chMax val="0"/>
          <dgm:bulletEnabled val="1"/>
        </dgm:presLayoutVars>
      </dgm:prSet>
      <dgm:spPr/>
    </dgm:pt>
    <dgm:pt modelId="{54FC46A4-1A16-E340-8C6E-5704CC9641E9}" type="pres">
      <dgm:prSet presAssocID="{D2401DC4-9AB4-5245-AB2F-594D48481C11}" presName="childText" presStyleLbl="revTx" presStyleIdx="2" presStyleCnt="3">
        <dgm:presLayoutVars>
          <dgm:bulletEnabled val="1"/>
        </dgm:presLayoutVars>
      </dgm:prSet>
      <dgm:spPr/>
    </dgm:pt>
  </dgm:ptLst>
  <dgm:cxnLst>
    <dgm:cxn modelId="{FBB6F511-F40B-2644-BF17-C8AE4BE7ABD0}" srcId="{C2430AC2-3792-AC43-9634-697C1FB86743}" destId="{C1BDEED6-625D-8F44-9939-47F1FE0262C5}" srcOrd="2" destOrd="0" parTransId="{AE9AD13B-FC8C-FD48-8582-B2BF5943B086}" sibTransId="{871EFF07-8F19-C948-B7ED-AE0CAB49BFFF}"/>
    <dgm:cxn modelId="{171C2933-6D51-7747-9686-BE08A0123AA7}" srcId="{A0454534-E6B0-F143-AF4C-10281B4D97FD}" destId="{A242807D-E7BC-1344-BC89-2499C43BA0C1}" srcOrd="0" destOrd="0" parTransId="{E34782F5-E1AF-9F49-B8C3-B4FA93B916CE}" sibTransId="{93FBA5E6-A67A-6C44-BE4E-92A72BC67B6E}"/>
    <dgm:cxn modelId="{883D9B34-66FC-2A46-8396-C83AE369C99F}" srcId="{EF4EDA0E-B1B5-054A-84FC-CDBDF826448C}" destId="{A0454534-E6B0-F143-AF4C-10281B4D97FD}" srcOrd="1" destOrd="0" parTransId="{DF2F3302-144E-F147-BF0D-EF864F2B1232}" sibTransId="{EC7CE91D-3865-DA47-A0DF-4F52837DA05E}"/>
    <dgm:cxn modelId="{8DD06039-6A98-D44D-ABD1-C096031EDD1E}" srcId="{EF4EDA0E-B1B5-054A-84FC-CDBDF826448C}" destId="{BC6E8E49-1B33-D04E-ADD5-E9AC6A96669B}" srcOrd="2" destOrd="0" parTransId="{A1445287-D2BA-694E-81C8-DE7603B3B1B0}" sibTransId="{640D4DA2-1861-374E-8AE6-06ECB3484739}"/>
    <dgm:cxn modelId="{EDA41B3D-7E2D-9941-B63E-33AA177C9FA7}" type="presOf" srcId="{D2401DC4-9AB4-5245-AB2F-594D48481C11}" destId="{FC95EE5A-AD41-EA4F-ACDA-21189851215C}" srcOrd="0" destOrd="0" presId="urn:microsoft.com/office/officeart/2005/8/layout/vList2"/>
    <dgm:cxn modelId="{8160164C-BE56-1E43-AFE8-FD2C6B7D38CD}" type="presOf" srcId="{C1BDEED6-625D-8F44-9939-47F1FE0262C5}" destId="{0C18EDD4-BDB6-AD48-8C54-73CF89AEC5FE}" srcOrd="0" destOrd="2" presId="urn:microsoft.com/office/officeart/2005/8/layout/vList2"/>
    <dgm:cxn modelId="{93EE7E63-3786-784A-939C-FB2111172E53}" type="presOf" srcId="{A242807D-E7BC-1344-BC89-2499C43BA0C1}" destId="{6915A4D8-D98F-9E45-905B-8449D2436051}" srcOrd="0" destOrd="0" presId="urn:microsoft.com/office/officeart/2005/8/layout/vList2"/>
    <dgm:cxn modelId="{3FE7B469-9D17-9444-952B-62D5744EDA70}" type="presOf" srcId="{EF4EDA0E-B1B5-054A-84FC-CDBDF826448C}" destId="{1BEDB7E2-8141-4E4B-B132-08E1252D2632}" srcOrd="0" destOrd="0" presId="urn:microsoft.com/office/officeart/2005/8/layout/vList2"/>
    <dgm:cxn modelId="{5FDBFB6C-B5C3-F447-98C7-E6CEEBC26459}" srcId="{C2430AC2-3792-AC43-9634-697C1FB86743}" destId="{7D049F3F-D111-C847-8370-DD472FB93672}" srcOrd="0" destOrd="0" parTransId="{329E7A42-3651-5947-9B85-0183743A94B1}" sibTransId="{296457FE-84E6-004E-9128-755E338D0A4F}"/>
    <dgm:cxn modelId="{BD603273-9016-B24E-8D8A-AC1D68120C64}" type="presOf" srcId="{BC6E8E49-1B33-D04E-ADD5-E9AC6A96669B}" destId="{448A92F8-C934-624F-986A-B8F83077CE64}" srcOrd="0" destOrd="0" presId="urn:microsoft.com/office/officeart/2005/8/layout/vList2"/>
    <dgm:cxn modelId="{1CCBEE78-3D6A-1E4B-BD9C-E76A06D044FA}" srcId="{D2401DC4-9AB4-5245-AB2F-594D48481C11}" destId="{A9615553-40B0-514E-8B64-1E2465A0E7B1}" srcOrd="0" destOrd="0" parTransId="{E7EF4034-BD39-8F4A-B003-82DF7518D6E7}" sibTransId="{09827D41-D0C9-DA42-9DB3-88F8A20E82D2}"/>
    <dgm:cxn modelId="{31E6C695-6311-8949-A1AE-1826F040293B}" type="presOf" srcId="{A0454534-E6B0-F143-AF4C-10281B4D97FD}" destId="{21AD2BFE-95DB-4C4A-909B-3BEB9F88FC08}" srcOrd="0" destOrd="0" presId="urn:microsoft.com/office/officeart/2005/8/layout/vList2"/>
    <dgm:cxn modelId="{C98A0999-6DC7-7843-98A7-87B2575EFF43}" srcId="{EF4EDA0E-B1B5-054A-84FC-CDBDF826448C}" destId="{D2401DC4-9AB4-5245-AB2F-594D48481C11}" srcOrd="3" destOrd="0" parTransId="{07914B55-33A5-B448-81D1-EAC2FFFA9706}" sibTransId="{79977F67-8240-5441-8FB4-0A1743641644}"/>
    <dgm:cxn modelId="{A054CDAE-EAE0-454A-8528-8A1A1B1177BF}" type="presOf" srcId="{7D049F3F-D111-C847-8370-DD472FB93672}" destId="{0C18EDD4-BDB6-AD48-8C54-73CF89AEC5FE}" srcOrd="0" destOrd="0" presId="urn:microsoft.com/office/officeart/2005/8/layout/vList2"/>
    <dgm:cxn modelId="{AACAD8B9-F71B-DB49-9541-52F9294E03E8}" type="presOf" srcId="{C2430AC2-3792-AC43-9634-697C1FB86743}" destId="{7870C325-E771-8B4B-BBC8-6E9FF2150BF2}" srcOrd="0" destOrd="0" presId="urn:microsoft.com/office/officeart/2005/8/layout/vList2"/>
    <dgm:cxn modelId="{FBDE9EC8-3E25-7541-933D-431E200D20C5}" type="presOf" srcId="{A9615553-40B0-514E-8B64-1E2465A0E7B1}" destId="{54FC46A4-1A16-E340-8C6E-5704CC9641E9}" srcOrd="0" destOrd="0" presId="urn:microsoft.com/office/officeart/2005/8/layout/vList2"/>
    <dgm:cxn modelId="{CE6DE8CC-DD34-CE42-9B99-65EA2CAC6D7D}" srcId="{EF4EDA0E-B1B5-054A-84FC-CDBDF826448C}" destId="{C2430AC2-3792-AC43-9634-697C1FB86743}" srcOrd="0" destOrd="0" parTransId="{FD6CC045-9D93-CD4C-BAF9-5CDBA0B9E844}" sibTransId="{A764E6FA-9B7C-E54A-8E21-B028ABEDD677}"/>
    <dgm:cxn modelId="{1EA7F5D6-8A3E-A147-B2EC-F47FE9D860B6}" type="presOf" srcId="{CD986306-5C19-0541-87E9-40C5332EC9ED}" destId="{0C18EDD4-BDB6-AD48-8C54-73CF89AEC5FE}" srcOrd="0" destOrd="1" presId="urn:microsoft.com/office/officeart/2005/8/layout/vList2"/>
    <dgm:cxn modelId="{38CA3BFA-603F-E34E-8844-CDD66B328460}" srcId="{C2430AC2-3792-AC43-9634-697C1FB86743}" destId="{CD986306-5C19-0541-87E9-40C5332EC9ED}" srcOrd="1" destOrd="0" parTransId="{A43BA70F-C175-1C4E-A155-348C6133A21F}" sibTransId="{6BAA81F7-673A-7646-99DF-0536F7187AF1}"/>
    <dgm:cxn modelId="{749FAE04-F0B0-9E4D-A48A-960A5957C14D}" type="presParOf" srcId="{1BEDB7E2-8141-4E4B-B132-08E1252D2632}" destId="{7870C325-E771-8B4B-BBC8-6E9FF2150BF2}" srcOrd="0" destOrd="0" presId="urn:microsoft.com/office/officeart/2005/8/layout/vList2"/>
    <dgm:cxn modelId="{9A2F31B4-7CAD-B844-A6B1-F599F53F983D}" type="presParOf" srcId="{1BEDB7E2-8141-4E4B-B132-08E1252D2632}" destId="{0C18EDD4-BDB6-AD48-8C54-73CF89AEC5FE}" srcOrd="1" destOrd="0" presId="urn:microsoft.com/office/officeart/2005/8/layout/vList2"/>
    <dgm:cxn modelId="{3B6B44A0-63F2-DC4F-97AB-9F997BCD440A}" type="presParOf" srcId="{1BEDB7E2-8141-4E4B-B132-08E1252D2632}" destId="{21AD2BFE-95DB-4C4A-909B-3BEB9F88FC08}" srcOrd="2" destOrd="0" presId="urn:microsoft.com/office/officeart/2005/8/layout/vList2"/>
    <dgm:cxn modelId="{2AD8F18D-03F2-4347-9CE3-6E3DCC1480FF}" type="presParOf" srcId="{1BEDB7E2-8141-4E4B-B132-08E1252D2632}" destId="{6915A4D8-D98F-9E45-905B-8449D2436051}" srcOrd="3" destOrd="0" presId="urn:microsoft.com/office/officeart/2005/8/layout/vList2"/>
    <dgm:cxn modelId="{A73E11E1-0301-274E-BFE1-4EB65028F6FC}" type="presParOf" srcId="{1BEDB7E2-8141-4E4B-B132-08E1252D2632}" destId="{448A92F8-C934-624F-986A-B8F83077CE64}" srcOrd="4" destOrd="0" presId="urn:microsoft.com/office/officeart/2005/8/layout/vList2"/>
    <dgm:cxn modelId="{F72DAC71-5FBC-8943-BFBC-D151A844826B}" type="presParOf" srcId="{1BEDB7E2-8141-4E4B-B132-08E1252D2632}" destId="{FEDD2B92-EB89-0C4F-8072-31AAF8300E10}" srcOrd="5" destOrd="0" presId="urn:microsoft.com/office/officeart/2005/8/layout/vList2"/>
    <dgm:cxn modelId="{1DD1B077-5FF8-FE4A-BF9E-D5C4C31A043F}" type="presParOf" srcId="{1BEDB7E2-8141-4E4B-B132-08E1252D2632}" destId="{FC95EE5A-AD41-EA4F-ACDA-21189851215C}" srcOrd="6" destOrd="0" presId="urn:microsoft.com/office/officeart/2005/8/layout/vList2"/>
    <dgm:cxn modelId="{E8695F44-E042-9147-A32E-8DC44A66FCD8}" type="presParOf" srcId="{1BEDB7E2-8141-4E4B-B132-08E1252D2632}" destId="{54FC46A4-1A16-E340-8C6E-5704CC9641E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C56577-0043-6249-9884-136C8309FEF3}" type="doc">
      <dgm:prSet loTypeId="urn:microsoft.com/office/officeart/2005/8/layout/vProcess5" loCatId="process" qsTypeId="urn:microsoft.com/office/officeart/2005/8/quickstyle/simple3" qsCatId="simple" csTypeId="urn:microsoft.com/office/officeart/2005/8/colors/colorful3" csCatId="colorful"/>
      <dgm:spPr/>
      <dgm:t>
        <a:bodyPr/>
        <a:lstStyle/>
        <a:p>
          <a:endParaRPr lang="en-US"/>
        </a:p>
      </dgm:t>
    </dgm:pt>
    <dgm:pt modelId="{965165C3-184F-384C-97B2-F3A92E1336A8}">
      <dgm:prSet/>
      <dgm:spPr/>
      <dgm:t>
        <a:bodyPr/>
        <a:lstStyle/>
        <a:p>
          <a:r>
            <a:rPr lang="en-US" sz="1600" b="1" dirty="0"/>
            <a:t>There is bargaining power in collective organizations; </a:t>
          </a:r>
        </a:p>
      </dgm:t>
    </dgm:pt>
    <dgm:pt modelId="{C5E51C8E-A14C-6B47-AFD8-6E454F63D159}" type="parTrans" cxnId="{A4EF1C81-6999-B14A-9FB7-BE03F4693EE2}">
      <dgm:prSet/>
      <dgm:spPr/>
      <dgm:t>
        <a:bodyPr/>
        <a:lstStyle/>
        <a:p>
          <a:endParaRPr lang="en-US"/>
        </a:p>
      </dgm:t>
    </dgm:pt>
    <dgm:pt modelId="{736E0573-4B0E-F449-9E67-5ADBF62610AC}" type="sibTrans" cxnId="{A4EF1C81-6999-B14A-9FB7-BE03F4693EE2}">
      <dgm:prSet/>
      <dgm:spPr/>
      <dgm:t>
        <a:bodyPr/>
        <a:lstStyle/>
        <a:p>
          <a:endParaRPr lang="en-US"/>
        </a:p>
      </dgm:t>
    </dgm:pt>
    <dgm:pt modelId="{11F7C510-AAAD-FA4D-A20A-0DAA71DA686F}">
      <dgm:prSet custT="1"/>
      <dgm:spPr/>
      <dgm:t>
        <a:bodyPr/>
        <a:lstStyle/>
        <a:p>
          <a:r>
            <a:rPr lang="en-US" sz="1400" dirty="0"/>
            <a:t>utilizing the African Union and the many other regional organizations might improve capacity and engagement with the Belt &amp; Road</a:t>
          </a:r>
        </a:p>
      </dgm:t>
    </dgm:pt>
    <dgm:pt modelId="{5E60AE68-B106-CB48-9F39-70BCEF54C2D4}" type="parTrans" cxnId="{E911E653-FF8F-6445-A52F-08B147A88F74}">
      <dgm:prSet/>
      <dgm:spPr/>
      <dgm:t>
        <a:bodyPr/>
        <a:lstStyle/>
        <a:p>
          <a:endParaRPr lang="en-US"/>
        </a:p>
      </dgm:t>
    </dgm:pt>
    <dgm:pt modelId="{04009DD7-4822-4C47-B264-28249E8E4B95}" type="sibTrans" cxnId="{E911E653-FF8F-6445-A52F-08B147A88F74}">
      <dgm:prSet/>
      <dgm:spPr/>
      <dgm:t>
        <a:bodyPr/>
        <a:lstStyle/>
        <a:p>
          <a:endParaRPr lang="en-US"/>
        </a:p>
      </dgm:t>
    </dgm:pt>
    <dgm:pt modelId="{BF96C7AC-1B50-B948-80B6-636E0C696693}">
      <dgm:prSet custT="1"/>
      <dgm:spPr/>
      <dgm:t>
        <a:bodyPr/>
        <a:lstStyle/>
        <a:p>
          <a:r>
            <a:rPr lang="en-US" sz="1400" dirty="0"/>
            <a:t>The untested value of the  </a:t>
          </a:r>
          <a:r>
            <a:rPr lang="en-US" sz="1400" dirty="0">
              <a:hlinkClick xmlns:r="http://schemas.openxmlformats.org/officeDocument/2006/relationships" r:id="rId1"/>
            </a:rPr>
            <a:t>African Continental Free Trade Area (AfCFTA)</a:t>
          </a:r>
          <a:r>
            <a:rPr lang="en-US" sz="1400" dirty="0"/>
            <a:t> </a:t>
          </a:r>
        </a:p>
      </dgm:t>
    </dgm:pt>
    <dgm:pt modelId="{08F5ACB2-CBA4-314C-A5DE-FA4176C93CD7}" type="parTrans" cxnId="{F416A278-4A59-4D41-86F9-D5AA140E9CC9}">
      <dgm:prSet/>
      <dgm:spPr/>
      <dgm:t>
        <a:bodyPr/>
        <a:lstStyle/>
        <a:p>
          <a:endParaRPr lang="en-US"/>
        </a:p>
      </dgm:t>
    </dgm:pt>
    <dgm:pt modelId="{B6DC8D73-BE19-1242-AB59-80C482F18D23}" type="sibTrans" cxnId="{F416A278-4A59-4D41-86F9-D5AA140E9CC9}">
      <dgm:prSet/>
      <dgm:spPr/>
      <dgm:t>
        <a:bodyPr/>
        <a:lstStyle/>
        <a:p>
          <a:endParaRPr lang="en-US"/>
        </a:p>
      </dgm:t>
    </dgm:pt>
    <dgm:pt modelId="{27A51684-BB3C-AE44-AF4A-94F00912BF80}">
      <dgm:prSet/>
      <dgm:spPr/>
      <dgm:t>
        <a:bodyPr/>
        <a:lstStyle/>
        <a:p>
          <a:r>
            <a:rPr lang="en-US" sz="1600" b="1" dirty="0"/>
            <a:t>Use collective organizations as a platform </a:t>
          </a:r>
        </a:p>
      </dgm:t>
    </dgm:pt>
    <dgm:pt modelId="{D7767D11-2E77-B041-9D4C-B0C9D592B259}" type="parTrans" cxnId="{F2138EB2-BBF7-E542-91C9-C49655C9C72B}">
      <dgm:prSet/>
      <dgm:spPr/>
      <dgm:t>
        <a:bodyPr/>
        <a:lstStyle/>
        <a:p>
          <a:endParaRPr lang="en-US"/>
        </a:p>
      </dgm:t>
    </dgm:pt>
    <dgm:pt modelId="{5773AFB1-E7F9-6D43-A04B-5F27FE0CFABE}" type="sibTrans" cxnId="{F2138EB2-BBF7-E542-91C9-C49655C9C72B}">
      <dgm:prSet/>
      <dgm:spPr/>
      <dgm:t>
        <a:bodyPr/>
        <a:lstStyle/>
        <a:p>
          <a:endParaRPr lang="en-US"/>
        </a:p>
      </dgm:t>
    </dgm:pt>
    <dgm:pt modelId="{03710425-D3F1-1240-9086-5B0D53368F58}">
      <dgm:prSet custT="1"/>
      <dgm:spPr/>
      <dgm:t>
        <a:bodyPr/>
        <a:lstStyle/>
        <a:p>
          <a:r>
            <a:rPr lang="en-US" sz="1400" dirty="0"/>
            <a:t>for the advancement of exogenous good governance  (the maintenance of a stable and orderly government run in accordance with law)</a:t>
          </a:r>
        </a:p>
      </dgm:t>
    </dgm:pt>
    <dgm:pt modelId="{BF89128F-F451-4C47-A86E-CEB2AC6006A4}" type="parTrans" cxnId="{D107FBA9-8D49-5E40-A0E5-380C00C67F08}">
      <dgm:prSet/>
      <dgm:spPr/>
      <dgm:t>
        <a:bodyPr/>
        <a:lstStyle/>
        <a:p>
          <a:endParaRPr lang="en-US"/>
        </a:p>
      </dgm:t>
    </dgm:pt>
    <dgm:pt modelId="{AB2C9D50-00B8-674A-81D8-89150FBB7EDF}" type="sibTrans" cxnId="{D107FBA9-8D49-5E40-A0E5-380C00C67F08}">
      <dgm:prSet/>
      <dgm:spPr/>
      <dgm:t>
        <a:bodyPr/>
        <a:lstStyle/>
        <a:p>
          <a:endParaRPr lang="en-US"/>
        </a:p>
      </dgm:t>
    </dgm:pt>
    <dgm:pt modelId="{15251F35-FFC7-9E45-99C3-5868AB336218}">
      <dgm:prSet custT="1"/>
      <dgm:spPr/>
      <dgm:t>
        <a:bodyPr/>
        <a:lstStyle/>
        <a:p>
          <a:r>
            <a:rPr lang="en-US" sz="1400" dirty="0"/>
            <a:t>For promoting endogenous governance in the operation of enterprises</a:t>
          </a:r>
        </a:p>
      </dgm:t>
    </dgm:pt>
    <dgm:pt modelId="{3FE14302-19EA-4C48-9C00-F7496B331626}" type="parTrans" cxnId="{32DB6A11-EF88-1947-B03D-81073A03452C}">
      <dgm:prSet/>
      <dgm:spPr/>
      <dgm:t>
        <a:bodyPr/>
        <a:lstStyle/>
        <a:p>
          <a:endParaRPr lang="en-US"/>
        </a:p>
      </dgm:t>
    </dgm:pt>
    <dgm:pt modelId="{D23F20A3-01BE-FD4B-BBDF-1A3C78EAE4EA}" type="sibTrans" cxnId="{32DB6A11-EF88-1947-B03D-81073A03452C}">
      <dgm:prSet/>
      <dgm:spPr/>
      <dgm:t>
        <a:bodyPr/>
        <a:lstStyle/>
        <a:p>
          <a:endParaRPr lang="en-US"/>
        </a:p>
      </dgm:t>
    </dgm:pt>
    <dgm:pt modelId="{986410AD-F125-284A-9B65-2DCA4635C2B0}">
      <dgm:prSet custT="1"/>
      <dgm:spPr/>
      <dgm:t>
        <a:bodyPr/>
        <a:lstStyle/>
        <a:p>
          <a:r>
            <a:rPr lang="en-US" sz="1400" dirty="0"/>
            <a:t>For capacity building</a:t>
          </a:r>
        </a:p>
      </dgm:t>
    </dgm:pt>
    <dgm:pt modelId="{EDC38935-A1A9-DC49-8020-621C3583E412}" type="parTrans" cxnId="{A4EF2DAD-F568-744E-833F-1B279D15E271}">
      <dgm:prSet/>
      <dgm:spPr/>
      <dgm:t>
        <a:bodyPr/>
        <a:lstStyle/>
        <a:p>
          <a:endParaRPr lang="en-US"/>
        </a:p>
      </dgm:t>
    </dgm:pt>
    <dgm:pt modelId="{E1CE7A8A-AE3C-1242-BF04-A88C77744880}" type="sibTrans" cxnId="{A4EF2DAD-F568-744E-833F-1B279D15E271}">
      <dgm:prSet/>
      <dgm:spPr/>
      <dgm:t>
        <a:bodyPr/>
        <a:lstStyle/>
        <a:p>
          <a:endParaRPr lang="en-US"/>
        </a:p>
      </dgm:t>
    </dgm:pt>
    <dgm:pt modelId="{F63C8133-01D0-1D45-9334-EB80EEF39B44}">
      <dgm:prSet/>
      <dgm:spPr/>
      <dgm:t>
        <a:bodyPr/>
        <a:lstStyle/>
        <a:p>
          <a:r>
            <a:rPr lang="en-US" sz="1700" b="1" dirty="0"/>
            <a:t>This might be financed by the host state as part of the BRI strategies</a:t>
          </a:r>
        </a:p>
      </dgm:t>
    </dgm:pt>
    <dgm:pt modelId="{E64524D9-85D3-9A41-9ED8-79D35053DDD2}" type="parTrans" cxnId="{3D3850B2-B0A2-804D-BC4B-05F3C1C56657}">
      <dgm:prSet/>
      <dgm:spPr/>
      <dgm:t>
        <a:bodyPr/>
        <a:lstStyle/>
        <a:p>
          <a:endParaRPr lang="en-US"/>
        </a:p>
      </dgm:t>
    </dgm:pt>
    <dgm:pt modelId="{86FFCBA0-50D9-2143-B81C-D9C6B99F54BF}" type="sibTrans" cxnId="{3D3850B2-B0A2-804D-BC4B-05F3C1C56657}">
      <dgm:prSet/>
      <dgm:spPr/>
      <dgm:t>
        <a:bodyPr/>
        <a:lstStyle/>
        <a:p>
          <a:endParaRPr lang="en-US"/>
        </a:p>
      </dgm:t>
    </dgm:pt>
    <dgm:pt modelId="{BAC0925B-06A7-734E-B88E-A26025ECB4C7}">
      <dgm:prSet custT="1"/>
      <dgm:spPr/>
      <dgm:t>
        <a:bodyPr/>
        <a:lstStyle/>
        <a:p>
          <a:r>
            <a:rPr lang="en-US" sz="1600" dirty="0"/>
            <a:t>Enhance security and people to people exchanges</a:t>
          </a:r>
        </a:p>
      </dgm:t>
    </dgm:pt>
    <dgm:pt modelId="{C97F5D5B-B8B4-8A49-BC63-2353A4346AB6}" type="parTrans" cxnId="{83A5A301-FE64-424C-87FE-62D0B0F35DFF}">
      <dgm:prSet/>
      <dgm:spPr/>
      <dgm:t>
        <a:bodyPr/>
        <a:lstStyle/>
        <a:p>
          <a:endParaRPr lang="en-US"/>
        </a:p>
      </dgm:t>
    </dgm:pt>
    <dgm:pt modelId="{2E58B1C7-BE5A-3244-B824-16322375BC82}" type="sibTrans" cxnId="{83A5A301-FE64-424C-87FE-62D0B0F35DFF}">
      <dgm:prSet/>
      <dgm:spPr/>
      <dgm:t>
        <a:bodyPr/>
        <a:lstStyle/>
        <a:p>
          <a:endParaRPr lang="en-US"/>
        </a:p>
      </dgm:t>
    </dgm:pt>
    <dgm:pt modelId="{3DDDD737-8B5E-8B4B-888A-990BE2B757CA}">
      <dgm:prSet/>
      <dgm:spPr/>
      <dgm:t>
        <a:bodyPr/>
        <a:lstStyle/>
        <a:p>
          <a:r>
            <a:rPr lang="en-US" sz="1700" b="1" dirty="0"/>
            <a:t>Enhance transparency and accessibility as political accountability and anti-corruption measures</a:t>
          </a:r>
        </a:p>
      </dgm:t>
    </dgm:pt>
    <dgm:pt modelId="{0E420DCE-36BF-AF4B-A5C7-6A6F2EFF2DFB}" type="parTrans" cxnId="{12147777-083D-D84C-9BD3-23D17ADEB334}">
      <dgm:prSet/>
      <dgm:spPr/>
      <dgm:t>
        <a:bodyPr/>
        <a:lstStyle/>
        <a:p>
          <a:endParaRPr lang="en-US"/>
        </a:p>
      </dgm:t>
    </dgm:pt>
    <dgm:pt modelId="{F0A228F8-DC00-794D-A690-660747A64E34}" type="sibTrans" cxnId="{12147777-083D-D84C-9BD3-23D17ADEB334}">
      <dgm:prSet/>
      <dgm:spPr/>
      <dgm:t>
        <a:bodyPr/>
        <a:lstStyle/>
        <a:p>
          <a:endParaRPr lang="en-US"/>
        </a:p>
      </dgm:t>
    </dgm:pt>
    <dgm:pt modelId="{A31C4261-DD00-5248-9900-087F108AB164}">
      <dgm:prSet custT="1"/>
      <dgm:spPr/>
      <dgm:t>
        <a:bodyPr/>
        <a:lstStyle/>
        <a:p>
          <a:r>
            <a:rPr lang="en-US" sz="1400" dirty="0"/>
            <a:t>BRI MOUs</a:t>
          </a:r>
        </a:p>
      </dgm:t>
    </dgm:pt>
    <dgm:pt modelId="{13FF8E31-AEE4-A543-BE87-400A08F81C8D}" type="parTrans" cxnId="{BEEF5010-6B0E-6744-B3B6-D6BA80A41AE3}">
      <dgm:prSet/>
      <dgm:spPr/>
      <dgm:t>
        <a:bodyPr/>
        <a:lstStyle/>
        <a:p>
          <a:endParaRPr lang="en-US"/>
        </a:p>
      </dgm:t>
    </dgm:pt>
    <dgm:pt modelId="{A11AFFBA-BADF-F54C-A832-10E86E2569EE}" type="sibTrans" cxnId="{BEEF5010-6B0E-6744-B3B6-D6BA80A41AE3}">
      <dgm:prSet/>
      <dgm:spPr/>
      <dgm:t>
        <a:bodyPr/>
        <a:lstStyle/>
        <a:p>
          <a:endParaRPr lang="en-US"/>
        </a:p>
      </dgm:t>
    </dgm:pt>
    <dgm:pt modelId="{C86C2976-E550-E741-89C6-8B2DC5944555}">
      <dgm:prSet custT="1"/>
      <dgm:spPr/>
      <dgm:t>
        <a:bodyPr/>
        <a:lstStyle/>
        <a:p>
          <a:r>
            <a:rPr lang="en-US" sz="1400" dirty="0"/>
            <a:t>BRI Treaties and contracts</a:t>
          </a:r>
        </a:p>
      </dgm:t>
    </dgm:pt>
    <dgm:pt modelId="{84DEFA22-AB41-3A4A-8585-4BC6220DD333}" type="parTrans" cxnId="{81BA7990-0FB4-1E45-9392-E09C35508EFC}">
      <dgm:prSet/>
      <dgm:spPr/>
      <dgm:t>
        <a:bodyPr/>
        <a:lstStyle/>
        <a:p>
          <a:endParaRPr lang="en-US"/>
        </a:p>
      </dgm:t>
    </dgm:pt>
    <dgm:pt modelId="{39EF28BC-6165-534E-93C2-26A3B15EB7E8}" type="sibTrans" cxnId="{81BA7990-0FB4-1E45-9392-E09C35508EFC}">
      <dgm:prSet/>
      <dgm:spPr/>
      <dgm:t>
        <a:bodyPr/>
        <a:lstStyle/>
        <a:p>
          <a:endParaRPr lang="en-US"/>
        </a:p>
      </dgm:t>
    </dgm:pt>
    <dgm:pt modelId="{08792CE3-BE50-8847-B850-ECD9755E902A}" type="pres">
      <dgm:prSet presAssocID="{15C56577-0043-6249-9884-136C8309FEF3}" presName="outerComposite" presStyleCnt="0">
        <dgm:presLayoutVars>
          <dgm:chMax val="5"/>
          <dgm:dir/>
          <dgm:resizeHandles val="exact"/>
        </dgm:presLayoutVars>
      </dgm:prSet>
      <dgm:spPr/>
    </dgm:pt>
    <dgm:pt modelId="{127B64F4-32F3-F044-9C22-AEAF37D38B63}" type="pres">
      <dgm:prSet presAssocID="{15C56577-0043-6249-9884-136C8309FEF3}" presName="dummyMaxCanvas" presStyleCnt="0">
        <dgm:presLayoutVars/>
      </dgm:prSet>
      <dgm:spPr/>
    </dgm:pt>
    <dgm:pt modelId="{91CB27C3-1A2D-B64D-BA7E-F30E85E2562A}" type="pres">
      <dgm:prSet presAssocID="{15C56577-0043-6249-9884-136C8309FEF3}" presName="FourNodes_1" presStyleLbl="node1" presStyleIdx="0" presStyleCnt="4">
        <dgm:presLayoutVars>
          <dgm:bulletEnabled val="1"/>
        </dgm:presLayoutVars>
      </dgm:prSet>
      <dgm:spPr/>
    </dgm:pt>
    <dgm:pt modelId="{8DC59E15-60A9-AF49-A2BB-A7B92D2EEB7F}" type="pres">
      <dgm:prSet presAssocID="{15C56577-0043-6249-9884-136C8309FEF3}" presName="FourNodes_2" presStyleLbl="node1" presStyleIdx="1" presStyleCnt="4">
        <dgm:presLayoutVars>
          <dgm:bulletEnabled val="1"/>
        </dgm:presLayoutVars>
      </dgm:prSet>
      <dgm:spPr/>
    </dgm:pt>
    <dgm:pt modelId="{5A307DC3-D588-C140-9BB1-E71AC707EEEA}" type="pres">
      <dgm:prSet presAssocID="{15C56577-0043-6249-9884-136C8309FEF3}" presName="FourNodes_3" presStyleLbl="node1" presStyleIdx="2" presStyleCnt="4">
        <dgm:presLayoutVars>
          <dgm:bulletEnabled val="1"/>
        </dgm:presLayoutVars>
      </dgm:prSet>
      <dgm:spPr/>
    </dgm:pt>
    <dgm:pt modelId="{6C9B177F-E771-BA4F-ACEF-F59520280449}" type="pres">
      <dgm:prSet presAssocID="{15C56577-0043-6249-9884-136C8309FEF3}" presName="FourNodes_4" presStyleLbl="node1" presStyleIdx="3" presStyleCnt="4">
        <dgm:presLayoutVars>
          <dgm:bulletEnabled val="1"/>
        </dgm:presLayoutVars>
      </dgm:prSet>
      <dgm:spPr/>
    </dgm:pt>
    <dgm:pt modelId="{CE24A7F2-61E1-9145-86A0-A689A374B59B}" type="pres">
      <dgm:prSet presAssocID="{15C56577-0043-6249-9884-136C8309FEF3}" presName="FourConn_1-2" presStyleLbl="fgAccFollowNode1" presStyleIdx="0" presStyleCnt="3">
        <dgm:presLayoutVars>
          <dgm:bulletEnabled val="1"/>
        </dgm:presLayoutVars>
      </dgm:prSet>
      <dgm:spPr/>
    </dgm:pt>
    <dgm:pt modelId="{42DF6668-85BE-0040-80C9-7C1927F57A4E}" type="pres">
      <dgm:prSet presAssocID="{15C56577-0043-6249-9884-136C8309FEF3}" presName="FourConn_2-3" presStyleLbl="fgAccFollowNode1" presStyleIdx="1" presStyleCnt="3">
        <dgm:presLayoutVars>
          <dgm:bulletEnabled val="1"/>
        </dgm:presLayoutVars>
      </dgm:prSet>
      <dgm:spPr/>
    </dgm:pt>
    <dgm:pt modelId="{EFADA0D2-49FA-5545-A124-6B6B6F2D15EE}" type="pres">
      <dgm:prSet presAssocID="{15C56577-0043-6249-9884-136C8309FEF3}" presName="FourConn_3-4" presStyleLbl="fgAccFollowNode1" presStyleIdx="2" presStyleCnt="3">
        <dgm:presLayoutVars>
          <dgm:bulletEnabled val="1"/>
        </dgm:presLayoutVars>
      </dgm:prSet>
      <dgm:spPr/>
    </dgm:pt>
    <dgm:pt modelId="{F8066C2A-22EC-5247-848D-0C597C9A3495}" type="pres">
      <dgm:prSet presAssocID="{15C56577-0043-6249-9884-136C8309FEF3}" presName="FourNodes_1_text" presStyleLbl="node1" presStyleIdx="3" presStyleCnt="4">
        <dgm:presLayoutVars>
          <dgm:bulletEnabled val="1"/>
        </dgm:presLayoutVars>
      </dgm:prSet>
      <dgm:spPr/>
    </dgm:pt>
    <dgm:pt modelId="{5B3FA65D-6904-9440-B27C-4A4D4F21F623}" type="pres">
      <dgm:prSet presAssocID="{15C56577-0043-6249-9884-136C8309FEF3}" presName="FourNodes_2_text" presStyleLbl="node1" presStyleIdx="3" presStyleCnt="4">
        <dgm:presLayoutVars>
          <dgm:bulletEnabled val="1"/>
        </dgm:presLayoutVars>
      </dgm:prSet>
      <dgm:spPr/>
    </dgm:pt>
    <dgm:pt modelId="{6244A25D-F4CB-EB4D-A35B-4FF516EC424F}" type="pres">
      <dgm:prSet presAssocID="{15C56577-0043-6249-9884-136C8309FEF3}" presName="FourNodes_3_text" presStyleLbl="node1" presStyleIdx="3" presStyleCnt="4">
        <dgm:presLayoutVars>
          <dgm:bulletEnabled val="1"/>
        </dgm:presLayoutVars>
      </dgm:prSet>
      <dgm:spPr/>
    </dgm:pt>
    <dgm:pt modelId="{228F7FAF-4EA1-D84C-8DD1-355FC6020ED2}" type="pres">
      <dgm:prSet presAssocID="{15C56577-0043-6249-9884-136C8309FEF3}" presName="FourNodes_4_text" presStyleLbl="node1" presStyleIdx="3" presStyleCnt="4">
        <dgm:presLayoutVars>
          <dgm:bulletEnabled val="1"/>
        </dgm:presLayoutVars>
      </dgm:prSet>
      <dgm:spPr/>
    </dgm:pt>
  </dgm:ptLst>
  <dgm:cxnLst>
    <dgm:cxn modelId="{83A5A301-FE64-424C-87FE-62D0B0F35DFF}" srcId="{F63C8133-01D0-1D45-9334-EB80EEF39B44}" destId="{BAC0925B-06A7-734E-B88E-A26025ECB4C7}" srcOrd="0" destOrd="0" parTransId="{C97F5D5B-B8B4-8A49-BC63-2353A4346AB6}" sibTransId="{2E58B1C7-BE5A-3244-B824-16322375BC82}"/>
    <dgm:cxn modelId="{E108EB0E-9566-5646-A7D2-077706DBE2A8}" type="presOf" srcId="{03710425-D3F1-1240-9086-5B0D53368F58}" destId="{8DC59E15-60A9-AF49-A2BB-A7B92D2EEB7F}" srcOrd="0" destOrd="1" presId="urn:microsoft.com/office/officeart/2005/8/layout/vProcess5"/>
    <dgm:cxn modelId="{BEEF5010-6B0E-6744-B3B6-D6BA80A41AE3}" srcId="{3DDDD737-8B5E-8B4B-888A-990BE2B757CA}" destId="{A31C4261-DD00-5248-9900-087F108AB164}" srcOrd="0" destOrd="0" parTransId="{13FF8E31-AEE4-A543-BE87-400A08F81C8D}" sibTransId="{A11AFFBA-BADF-F54C-A832-10E86E2569EE}"/>
    <dgm:cxn modelId="{32DB6A11-EF88-1947-B03D-81073A03452C}" srcId="{27A51684-BB3C-AE44-AF4A-94F00912BF80}" destId="{15251F35-FFC7-9E45-99C3-5868AB336218}" srcOrd="1" destOrd="0" parTransId="{3FE14302-19EA-4C48-9C00-F7496B331626}" sibTransId="{D23F20A3-01BE-FD4B-BBDF-1A3C78EAE4EA}"/>
    <dgm:cxn modelId="{A0B72525-D134-7246-8207-49A5B5FE442B}" type="presOf" srcId="{F63C8133-01D0-1D45-9334-EB80EEF39B44}" destId="{5A307DC3-D588-C140-9BB1-E71AC707EEEA}" srcOrd="0" destOrd="0" presId="urn:microsoft.com/office/officeart/2005/8/layout/vProcess5"/>
    <dgm:cxn modelId="{2C5CB834-956E-7B4E-BF94-56E664BBC3EC}" type="presOf" srcId="{3DDDD737-8B5E-8B4B-888A-990BE2B757CA}" destId="{6C9B177F-E771-BA4F-ACEF-F59520280449}" srcOrd="0" destOrd="0" presId="urn:microsoft.com/office/officeart/2005/8/layout/vProcess5"/>
    <dgm:cxn modelId="{18768936-8DD0-C743-AFF1-98CF20F0BE29}" type="presOf" srcId="{03710425-D3F1-1240-9086-5B0D53368F58}" destId="{5B3FA65D-6904-9440-B27C-4A4D4F21F623}" srcOrd="1" destOrd="1" presId="urn:microsoft.com/office/officeart/2005/8/layout/vProcess5"/>
    <dgm:cxn modelId="{FBF4B43B-1683-0146-9A71-E8F779D71458}" type="presOf" srcId="{11F7C510-AAAD-FA4D-A20A-0DAA71DA686F}" destId="{F8066C2A-22EC-5247-848D-0C597C9A3495}" srcOrd="1" destOrd="1" presId="urn:microsoft.com/office/officeart/2005/8/layout/vProcess5"/>
    <dgm:cxn modelId="{13AC8B3C-4B5D-1541-9750-DA00B8FFE0C9}" type="presOf" srcId="{736E0573-4B0E-F449-9E67-5ADBF62610AC}" destId="{CE24A7F2-61E1-9145-86A0-A689A374B59B}" srcOrd="0" destOrd="0" presId="urn:microsoft.com/office/officeart/2005/8/layout/vProcess5"/>
    <dgm:cxn modelId="{E432DD4C-A2BB-154A-B3CD-6A110DCBDF04}" type="presOf" srcId="{15251F35-FFC7-9E45-99C3-5868AB336218}" destId="{5B3FA65D-6904-9440-B27C-4A4D4F21F623}" srcOrd="1" destOrd="2" presId="urn:microsoft.com/office/officeart/2005/8/layout/vProcess5"/>
    <dgm:cxn modelId="{32069D51-1D9D-5349-9CBA-C01E20DAECBD}" type="presOf" srcId="{BAC0925B-06A7-734E-B88E-A26025ECB4C7}" destId="{6244A25D-F4CB-EB4D-A35B-4FF516EC424F}" srcOrd="1" destOrd="1" presId="urn:microsoft.com/office/officeart/2005/8/layout/vProcess5"/>
    <dgm:cxn modelId="{E911E653-FF8F-6445-A52F-08B147A88F74}" srcId="{965165C3-184F-384C-97B2-F3A92E1336A8}" destId="{11F7C510-AAAD-FA4D-A20A-0DAA71DA686F}" srcOrd="0" destOrd="0" parTransId="{5E60AE68-B106-CB48-9F39-70BCEF54C2D4}" sibTransId="{04009DD7-4822-4C47-B264-28249E8E4B95}"/>
    <dgm:cxn modelId="{69775C5A-BE22-8D4C-851A-C2BF49986A9D}" type="presOf" srcId="{986410AD-F125-284A-9B65-2DCA4635C2B0}" destId="{8DC59E15-60A9-AF49-A2BB-A7B92D2EEB7F}" srcOrd="0" destOrd="3" presId="urn:microsoft.com/office/officeart/2005/8/layout/vProcess5"/>
    <dgm:cxn modelId="{F92D525B-3DA2-F243-94FE-C080CBA6C944}" type="presOf" srcId="{C86C2976-E550-E741-89C6-8B2DC5944555}" destId="{6C9B177F-E771-BA4F-ACEF-F59520280449}" srcOrd="0" destOrd="2" presId="urn:microsoft.com/office/officeart/2005/8/layout/vProcess5"/>
    <dgm:cxn modelId="{91D77361-9F58-3347-A42C-9874333F094C}" type="presOf" srcId="{86FFCBA0-50D9-2143-B81C-D9C6B99F54BF}" destId="{EFADA0D2-49FA-5545-A124-6B6B6F2D15EE}" srcOrd="0" destOrd="0" presId="urn:microsoft.com/office/officeart/2005/8/layout/vProcess5"/>
    <dgm:cxn modelId="{56C38061-E1A7-A840-AD27-8D3E449ABEAB}" type="presOf" srcId="{C86C2976-E550-E741-89C6-8B2DC5944555}" destId="{228F7FAF-4EA1-D84C-8DD1-355FC6020ED2}" srcOrd="1" destOrd="2" presId="urn:microsoft.com/office/officeart/2005/8/layout/vProcess5"/>
    <dgm:cxn modelId="{F36B4A68-0EE7-8447-A049-C57E069BD737}" type="presOf" srcId="{3DDDD737-8B5E-8B4B-888A-990BE2B757CA}" destId="{228F7FAF-4EA1-D84C-8DD1-355FC6020ED2}" srcOrd="1" destOrd="0" presId="urn:microsoft.com/office/officeart/2005/8/layout/vProcess5"/>
    <dgm:cxn modelId="{75F3486A-314C-444D-9686-F203AD3A8123}" type="presOf" srcId="{A31C4261-DD00-5248-9900-087F108AB164}" destId="{6C9B177F-E771-BA4F-ACEF-F59520280449}" srcOrd="0" destOrd="1" presId="urn:microsoft.com/office/officeart/2005/8/layout/vProcess5"/>
    <dgm:cxn modelId="{652A466F-1F77-4940-B419-8B3D440D17B7}" type="presOf" srcId="{965165C3-184F-384C-97B2-F3A92E1336A8}" destId="{F8066C2A-22EC-5247-848D-0C597C9A3495}" srcOrd="1" destOrd="0" presId="urn:microsoft.com/office/officeart/2005/8/layout/vProcess5"/>
    <dgm:cxn modelId="{12147777-083D-D84C-9BD3-23D17ADEB334}" srcId="{15C56577-0043-6249-9884-136C8309FEF3}" destId="{3DDDD737-8B5E-8B4B-888A-990BE2B757CA}" srcOrd="3" destOrd="0" parTransId="{0E420DCE-36BF-AF4B-A5C7-6A6F2EFF2DFB}" sibTransId="{F0A228F8-DC00-794D-A690-660747A64E34}"/>
    <dgm:cxn modelId="{F416A278-4A59-4D41-86F9-D5AA140E9CC9}" srcId="{965165C3-184F-384C-97B2-F3A92E1336A8}" destId="{BF96C7AC-1B50-B948-80B6-636E0C696693}" srcOrd="1" destOrd="0" parTransId="{08F5ACB2-CBA4-314C-A5DE-FA4176C93CD7}" sibTransId="{B6DC8D73-BE19-1242-AB59-80C482F18D23}"/>
    <dgm:cxn modelId="{9F34287A-F26C-8D43-ABE1-CCB673AC425B}" type="presOf" srcId="{5773AFB1-E7F9-6D43-A04B-5F27FE0CFABE}" destId="{42DF6668-85BE-0040-80C9-7C1927F57A4E}" srcOrd="0" destOrd="0" presId="urn:microsoft.com/office/officeart/2005/8/layout/vProcess5"/>
    <dgm:cxn modelId="{A4EF1C81-6999-B14A-9FB7-BE03F4693EE2}" srcId="{15C56577-0043-6249-9884-136C8309FEF3}" destId="{965165C3-184F-384C-97B2-F3A92E1336A8}" srcOrd="0" destOrd="0" parTransId="{C5E51C8E-A14C-6B47-AFD8-6E454F63D159}" sibTransId="{736E0573-4B0E-F449-9E67-5ADBF62610AC}"/>
    <dgm:cxn modelId="{03DBA48E-EA1D-A544-9643-9E34C7C2334C}" type="presOf" srcId="{15251F35-FFC7-9E45-99C3-5868AB336218}" destId="{8DC59E15-60A9-AF49-A2BB-A7B92D2EEB7F}" srcOrd="0" destOrd="2" presId="urn:microsoft.com/office/officeart/2005/8/layout/vProcess5"/>
    <dgm:cxn modelId="{81BA7990-0FB4-1E45-9392-E09C35508EFC}" srcId="{3DDDD737-8B5E-8B4B-888A-990BE2B757CA}" destId="{C86C2976-E550-E741-89C6-8B2DC5944555}" srcOrd="1" destOrd="0" parTransId="{84DEFA22-AB41-3A4A-8585-4BC6220DD333}" sibTransId="{39EF28BC-6165-534E-93C2-26A3B15EB7E8}"/>
    <dgm:cxn modelId="{1FF13D95-C4AF-BB4F-88D5-16BB3B224CB9}" type="presOf" srcId="{BF96C7AC-1B50-B948-80B6-636E0C696693}" destId="{91CB27C3-1A2D-B64D-BA7E-F30E85E2562A}" srcOrd="0" destOrd="2" presId="urn:microsoft.com/office/officeart/2005/8/layout/vProcess5"/>
    <dgm:cxn modelId="{5727C696-AA7F-3242-B912-A4BC51EA7B94}" type="presOf" srcId="{11F7C510-AAAD-FA4D-A20A-0DAA71DA686F}" destId="{91CB27C3-1A2D-B64D-BA7E-F30E85E2562A}" srcOrd="0" destOrd="1" presId="urn:microsoft.com/office/officeart/2005/8/layout/vProcess5"/>
    <dgm:cxn modelId="{ACBF8AA9-D0B4-3E46-B25F-AF1B0E606829}" type="presOf" srcId="{27A51684-BB3C-AE44-AF4A-94F00912BF80}" destId="{8DC59E15-60A9-AF49-A2BB-A7B92D2EEB7F}" srcOrd="0" destOrd="0" presId="urn:microsoft.com/office/officeart/2005/8/layout/vProcess5"/>
    <dgm:cxn modelId="{D107FBA9-8D49-5E40-A0E5-380C00C67F08}" srcId="{27A51684-BB3C-AE44-AF4A-94F00912BF80}" destId="{03710425-D3F1-1240-9086-5B0D53368F58}" srcOrd="0" destOrd="0" parTransId="{BF89128F-F451-4C47-A86E-CEB2AC6006A4}" sibTransId="{AB2C9D50-00B8-674A-81D8-89150FBB7EDF}"/>
    <dgm:cxn modelId="{A4EF2DAD-F568-744E-833F-1B279D15E271}" srcId="{27A51684-BB3C-AE44-AF4A-94F00912BF80}" destId="{986410AD-F125-284A-9B65-2DCA4635C2B0}" srcOrd="2" destOrd="0" parTransId="{EDC38935-A1A9-DC49-8020-621C3583E412}" sibTransId="{E1CE7A8A-AE3C-1242-BF04-A88C77744880}"/>
    <dgm:cxn modelId="{3D3850B2-B0A2-804D-BC4B-05F3C1C56657}" srcId="{15C56577-0043-6249-9884-136C8309FEF3}" destId="{F63C8133-01D0-1D45-9334-EB80EEF39B44}" srcOrd="2" destOrd="0" parTransId="{E64524D9-85D3-9A41-9ED8-79D35053DDD2}" sibTransId="{86FFCBA0-50D9-2143-B81C-D9C6B99F54BF}"/>
    <dgm:cxn modelId="{F2138EB2-BBF7-E542-91C9-C49655C9C72B}" srcId="{15C56577-0043-6249-9884-136C8309FEF3}" destId="{27A51684-BB3C-AE44-AF4A-94F00912BF80}" srcOrd="1" destOrd="0" parTransId="{D7767D11-2E77-B041-9D4C-B0C9D592B259}" sibTransId="{5773AFB1-E7F9-6D43-A04B-5F27FE0CFABE}"/>
    <dgm:cxn modelId="{404DD3C5-1BDF-E645-A502-4271320E2010}" type="presOf" srcId="{BAC0925B-06A7-734E-B88E-A26025ECB4C7}" destId="{5A307DC3-D588-C140-9BB1-E71AC707EEEA}" srcOrd="0" destOrd="1" presId="urn:microsoft.com/office/officeart/2005/8/layout/vProcess5"/>
    <dgm:cxn modelId="{40F922D2-86E1-FF48-BF20-BA3A5A12C3EF}" type="presOf" srcId="{15C56577-0043-6249-9884-136C8309FEF3}" destId="{08792CE3-BE50-8847-B850-ECD9755E902A}" srcOrd="0" destOrd="0" presId="urn:microsoft.com/office/officeart/2005/8/layout/vProcess5"/>
    <dgm:cxn modelId="{982338D7-F64F-8749-93E9-4D769CC61C8C}" type="presOf" srcId="{A31C4261-DD00-5248-9900-087F108AB164}" destId="{228F7FAF-4EA1-D84C-8DD1-355FC6020ED2}" srcOrd="1" destOrd="1" presId="urn:microsoft.com/office/officeart/2005/8/layout/vProcess5"/>
    <dgm:cxn modelId="{FDC234E1-8B42-9E4C-B280-B0CC569D5C58}" type="presOf" srcId="{986410AD-F125-284A-9B65-2DCA4635C2B0}" destId="{5B3FA65D-6904-9440-B27C-4A4D4F21F623}" srcOrd="1" destOrd="3" presId="urn:microsoft.com/office/officeart/2005/8/layout/vProcess5"/>
    <dgm:cxn modelId="{2736B8E3-82FB-124C-BA32-0B92AC1B6007}" type="presOf" srcId="{965165C3-184F-384C-97B2-F3A92E1336A8}" destId="{91CB27C3-1A2D-B64D-BA7E-F30E85E2562A}" srcOrd="0" destOrd="0" presId="urn:microsoft.com/office/officeart/2005/8/layout/vProcess5"/>
    <dgm:cxn modelId="{BDDB89E7-0F47-CB43-936E-5687F131D1B7}" type="presOf" srcId="{F63C8133-01D0-1D45-9334-EB80EEF39B44}" destId="{6244A25D-F4CB-EB4D-A35B-4FF516EC424F}" srcOrd="1" destOrd="0" presId="urn:microsoft.com/office/officeart/2005/8/layout/vProcess5"/>
    <dgm:cxn modelId="{17554AF1-0E93-E040-A840-1ED361CCD0A7}" type="presOf" srcId="{BF96C7AC-1B50-B948-80B6-636E0C696693}" destId="{F8066C2A-22EC-5247-848D-0C597C9A3495}" srcOrd="1" destOrd="2" presId="urn:microsoft.com/office/officeart/2005/8/layout/vProcess5"/>
    <dgm:cxn modelId="{8F3F1CF8-DEC3-6348-9AA8-5C12969994D6}" type="presOf" srcId="{27A51684-BB3C-AE44-AF4A-94F00912BF80}" destId="{5B3FA65D-6904-9440-B27C-4A4D4F21F623}" srcOrd="1" destOrd="0" presId="urn:microsoft.com/office/officeart/2005/8/layout/vProcess5"/>
    <dgm:cxn modelId="{C9527432-4A95-3D42-8640-88F446473A9A}" type="presParOf" srcId="{08792CE3-BE50-8847-B850-ECD9755E902A}" destId="{127B64F4-32F3-F044-9C22-AEAF37D38B63}" srcOrd="0" destOrd="0" presId="urn:microsoft.com/office/officeart/2005/8/layout/vProcess5"/>
    <dgm:cxn modelId="{E368304D-BA72-C548-BC20-1C73B44EAD2E}" type="presParOf" srcId="{08792CE3-BE50-8847-B850-ECD9755E902A}" destId="{91CB27C3-1A2D-B64D-BA7E-F30E85E2562A}" srcOrd="1" destOrd="0" presId="urn:microsoft.com/office/officeart/2005/8/layout/vProcess5"/>
    <dgm:cxn modelId="{30A44DBE-1748-B747-B454-98FDEEE6BC45}" type="presParOf" srcId="{08792CE3-BE50-8847-B850-ECD9755E902A}" destId="{8DC59E15-60A9-AF49-A2BB-A7B92D2EEB7F}" srcOrd="2" destOrd="0" presId="urn:microsoft.com/office/officeart/2005/8/layout/vProcess5"/>
    <dgm:cxn modelId="{AAAF967F-E068-5743-90E1-E05D6BFA98B7}" type="presParOf" srcId="{08792CE3-BE50-8847-B850-ECD9755E902A}" destId="{5A307DC3-D588-C140-9BB1-E71AC707EEEA}" srcOrd="3" destOrd="0" presId="urn:microsoft.com/office/officeart/2005/8/layout/vProcess5"/>
    <dgm:cxn modelId="{1A82322F-7963-804D-8F01-DC3187F70614}" type="presParOf" srcId="{08792CE3-BE50-8847-B850-ECD9755E902A}" destId="{6C9B177F-E771-BA4F-ACEF-F59520280449}" srcOrd="4" destOrd="0" presId="urn:microsoft.com/office/officeart/2005/8/layout/vProcess5"/>
    <dgm:cxn modelId="{0966930F-BEA4-E94A-962A-A063164110BE}" type="presParOf" srcId="{08792CE3-BE50-8847-B850-ECD9755E902A}" destId="{CE24A7F2-61E1-9145-86A0-A689A374B59B}" srcOrd="5" destOrd="0" presId="urn:microsoft.com/office/officeart/2005/8/layout/vProcess5"/>
    <dgm:cxn modelId="{60105664-F01E-3B40-94C7-ED80FF81CDE3}" type="presParOf" srcId="{08792CE3-BE50-8847-B850-ECD9755E902A}" destId="{42DF6668-85BE-0040-80C9-7C1927F57A4E}" srcOrd="6" destOrd="0" presId="urn:microsoft.com/office/officeart/2005/8/layout/vProcess5"/>
    <dgm:cxn modelId="{9904F386-B4C4-2343-BEE0-E1B092B76698}" type="presParOf" srcId="{08792CE3-BE50-8847-B850-ECD9755E902A}" destId="{EFADA0D2-49FA-5545-A124-6B6B6F2D15EE}" srcOrd="7" destOrd="0" presId="urn:microsoft.com/office/officeart/2005/8/layout/vProcess5"/>
    <dgm:cxn modelId="{E663E8D4-60E9-5044-8DB9-DCFA4D38C322}" type="presParOf" srcId="{08792CE3-BE50-8847-B850-ECD9755E902A}" destId="{F8066C2A-22EC-5247-848D-0C597C9A3495}" srcOrd="8" destOrd="0" presId="urn:microsoft.com/office/officeart/2005/8/layout/vProcess5"/>
    <dgm:cxn modelId="{050D6658-959A-1444-A70F-F77A3FCDA35F}" type="presParOf" srcId="{08792CE3-BE50-8847-B850-ECD9755E902A}" destId="{5B3FA65D-6904-9440-B27C-4A4D4F21F623}" srcOrd="9" destOrd="0" presId="urn:microsoft.com/office/officeart/2005/8/layout/vProcess5"/>
    <dgm:cxn modelId="{FE5029BC-3C25-0B47-A08F-5A95758C741A}" type="presParOf" srcId="{08792CE3-BE50-8847-B850-ECD9755E902A}" destId="{6244A25D-F4CB-EB4D-A35B-4FF516EC424F}" srcOrd="10" destOrd="0" presId="urn:microsoft.com/office/officeart/2005/8/layout/vProcess5"/>
    <dgm:cxn modelId="{F32E306E-8DF9-DD4C-9DBC-F18AE0707E38}" type="presParOf" srcId="{08792CE3-BE50-8847-B850-ECD9755E902A}" destId="{228F7FAF-4EA1-D84C-8DD1-355FC6020ED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AB3E4D-418C-2945-A5E7-25902CCBAF61}"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EBFDFCE7-860B-1A42-875B-5B63ACF9E1EA}">
      <dgm:prSet/>
      <dgm:spPr/>
      <dgm:t>
        <a:bodyPr/>
        <a:lstStyle/>
        <a:p>
          <a:r>
            <a:rPr lang="en-US" dirty="0"/>
            <a:t>The Bet and Road must be understood as a two-way street</a:t>
          </a:r>
        </a:p>
      </dgm:t>
    </dgm:pt>
    <dgm:pt modelId="{885AFE4C-25EF-BB41-B415-4EF17DF07B5A}" type="parTrans" cxnId="{16C37DBF-1800-264E-8433-EDFE2DFCC20D}">
      <dgm:prSet/>
      <dgm:spPr/>
      <dgm:t>
        <a:bodyPr/>
        <a:lstStyle/>
        <a:p>
          <a:endParaRPr lang="en-US"/>
        </a:p>
      </dgm:t>
    </dgm:pt>
    <dgm:pt modelId="{F8B90B1A-8502-F94B-B9A7-822D140EEE26}" type="sibTrans" cxnId="{16C37DBF-1800-264E-8433-EDFE2DFCC20D}">
      <dgm:prSet/>
      <dgm:spPr/>
      <dgm:t>
        <a:bodyPr/>
        <a:lstStyle/>
        <a:p>
          <a:endParaRPr lang="en-US"/>
        </a:p>
      </dgm:t>
    </dgm:pt>
    <dgm:pt modelId="{45A6665B-9220-8144-8A60-C1A7618D1294}">
      <dgm:prSet/>
      <dgm:spPr/>
      <dgm:t>
        <a:bodyPr/>
        <a:lstStyle/>
        <a:p>
          <a:r>
            <a:rPr lang="en-US"/>
            <a:t>Aligning projects, and project synergies  produces maximum value</a:t>
          </a:r>
        </a:p>
      </dgm:t>
    </dgm:pt>
    <dgm:pt modelId="{A8AA829E-1AF0-A747-872F-103C8A8859F0}" type="parTrans" cxnId="{60F48489-D57E-0748-8D7A-880304B0762E}">
      <dgm:prSet/>
      <dgm:spPr/>
      <dgm:t>
        <a:bodyPr/>
        <a:lstStyle/>
        <a:p>
          <a:endParaRPr lang="en-US"/>
        </a:p>
      </dgm:t>
    </dgm:pt>
    <dgm:pt modelId="{A2DDB984-47B9-BC4F-A576-17B1BDE498B0}" type="sibTrans" cxnId="{60F48489-D57E-0748-8D7A-880304B0762E}">
      <dgm:prSet/>
      <dgm:spPr/>
      <dgm:t>
        <a:bodyPr/>
        <a:lstStyle/>
        <a:p>
          <a:endParaRPr lang="en-US"/>
        </a:p>
      </dgm:t>
    </dgm:pt>
    <dgm:pt modelId="{0DAD27E7-C53B-E949-861F-4755F86C3758}">
      <dgm:prSet/>
      <dgm:spPr/>
      <dgm:t>
        <a:bodyPr/>
        <a:lstStyle/>
        <a:p>
          <a:r>
            <a:rPr lang="en-US"/>
            <a:t>Here using and building on the capacity of AIIB and the Chinese side appropriately can be useful</a:t>
          </a:r>
        </a:p>
      </dgm:t>
    </dgm:pt>
    <dgm:pt modelId="{38C5D217-5F51-054B-B3FE-CA45621742E2}" type="parTrans" cxnId="{31C07918-6E7E-4A40-99F0-10DF9AE5E063}">
      <dgm:prSet/>
      <dgm:spPr/>
      <dgm:t>
        <a:bodyPr/>
        <a:lstStyle/>
        <a:p>
          <a:endParaRPr lang="en-US"/>
        </a:p>
      </dgm:t>
    </dgm:pt>
    <dgm:pt modelId="{54A5CD65-9FAC-EB42-8626-4C68D20C80B1}" type="sibTrans" cxnId="{31C07918-6E7E-4A40-99F0-10DF9AE5E063}">
      <dgm:prSet/>
      <dgm:spPr/>
      <dgm:t>
        <a:bodyPr/>
        <a:lstStyle/>
        <a:p>
          <a:endParaRPr lang="en-US"/>
        </a:p>
      </dgm:t>
    </dgm:pt>
    <dgm:pt modelId="{BB6B7B4E-05E5-5F4A-85C0-7BBE3C8FD75C}">
      <dgm:prSet/>
      <dgm:spPr/>
      <dgm:t>
        <a:bodyPr/>
        <a:lstStyle/>
        <a:p>
          <a:r>
            <a:rPr lang="en-US"/>
            <a:t>Focus on regional projects</a:t>
          </a:r>
        </a:p>
      </dgm:t>
    </dgm:pt>
    <dgm:pt modelId="{E656F462-C2DE-EB42-B2E5-84BB497D51C9}" type="parTrans" cxnId="{16401CD8-861F-4D40-AF7A-6C0337C61816}">
      <dgm:prSet/>
      <dgm:spPr/>
      <dgm:t>
        <a:bodyPr/>
        <a:lstStyle/>
        <a:p>
          <a:endParaRPr lang="en-US"/>
        </a:p>
      </dgm:t>
    </dgm:pt>
    <dgm:pt modelId="{8ED8BA16-2A02-1D48-8484-46648AA95E8F}" type="sibTrans" cxnId="{16401CD8-861F-4D40-AF7A-6C0337C61816}">
      <dgm:prSet/>
      <dgm:spPr/>
      <dgm:t>
        <a:bodyPr/>
        <a:lstStyle/>
        <a:p>
          <a:endParaRPr lang="en-US"/>
        </a:p>
      </dgm:t>
    </dgm:pt>
    <dgm:pt modelId="{DAA6AC96-FDCF-4E43-A376-9EFC51E7D3B3}" type="pres">
      <dgm:prSet presAssocID="{71AB3E4D-418C-2945-A5E7-25902CCBAF61}" presName="linear" presStyleCnt="0">
        <dgm:presLayoutVars>
          <dgm:animLvl val="lvl"/>
          <dgm:resizeHandles val="exact"/>
        </dgm:presLayoutVars>
      </dgm:prSet>
      <dgm:spPr/>
    </dgm:pt>
    <dgm:pt modelId="{8B9928A3-C433-C64C-A1EF-83E7BFC459BA}" type="pres">
      <dgm:prSet presAssocID="{EBFDFCE7-860B-1A42-875B-5B63ACF9E1EA}" presName="parentText" presStyleLbl="node1" presStyleIdx="0" presStyleCnt="4">
        <dgm:presLayoutVars>
          <dgm:chMax val="0"/>
          <dgm:bulletEnabled val="1"/>
        </dgm:presLayoutVars>
      </dgm:prSet>
      <dgm:spPr/>
    </dgm:pt>
    <dgm:pt modelId="{26DF744A-73E0-2A44-9745-68AB2CA67392}" type="pres">
      <dgm:prSet presAssocID="{F8B90B1A-8502-F94B-B9A7-822D140EEE26}" presName="spacer" presStyleCnt="0"/>
      <dgm:spPr/>
    </dgm:pt>
    <dgm:pt modelId="{9E3FB042-C4B0-2F41-A3CB-81631BEA082F}" type="pres">
      <dgm:prSet presAssocID="{45A6665B-9220-8144-8A60-C1A7618D1294}" presName="parentText" presStyleLbl="node1" presStyleIdx="1" presStyleCnt="4">
        <dgm:presLayoutVars>
          <dgm:chMax val="0"/>
          <dgm:bulletEnabled val="1"/>
        </dgm:presLayoutVars>
      </dgm:prSet>
      <dgm:spPr/>
    </dgm:pt>
    <dgm:pt modelId="{7277EBAC-3C1E-DC43-B25F-B48D83A11628}" type="pres">
      <dgm:prSet presAssocID="{A2DDB984-47B9-BC4F-A576-17B1BDE498B0}" presName="spacer" presStyleCnt="0"/>
      <dgm:spPr/>
    </dgm:pt>
    <dgm:pt modelId="{47A348F0-BACC-854F-998D-B12AB948E303}" type="pres">
      <dgm:prSet presAssocID="{0DAD27E7-C53B-E949-861F-4755F86C3758}" presName="parentText" presStyleLbl="node1" presStyleIdx="2" presStyleCnt="4">
        <dgm:presLayoutVars>
          <dgm:chMax val="0"/>
          <dgm:bulletEnabled val="1"/>
        </dgm:presLayoutVars>
      </dgm:prSet>
      <dgm:spPr/>
    </dgm:pt>
    <dgm:pt modelId="{772A2BDE-8F14-E744-9121-BF9BFB412876}" type="pres">
      <dgm:prSet presAssocID="{54A5CD65-9FAC-EB42-8626-4C68D20C80B1}" presName="spacer" presStyleCnt="0"/>
      <dgm:spPr/>
    </dgm:pt>
    <dgm:pt modelId="{CB76BCF1-D665-3E43-A135-B8995DC72172}" type="pres">
      <dgm:prSet presAssocID="{BB6B7B4E-05E5-5F4A-85C0-7BBE3C8FD75C}" presName="parentText" presStyleLbl="node1" presStyleIdx="3" presStyleCnt="4">
        <dgm:presLayoutVars>
          <dgm:chMax val="0"/>
          <dgm:bulletEnabled val="1"/>
        </dgm:presLayoutVars>
      </dgm:prSet>
      <dgm:spPr/>
    </dgm:pt>
  </dgm:ptLst>
  <dgm:cxnLst>
    <dgm:cxn modelId="{E245E807-F7D4-2C4B-96A0-948600DCAE46}" type="presOf" srcId="{EBFDFCE7-860B-1A42-875B-5B63ACF9E1EA}" destId="{8B9928A3-C433-C64C-A1EF-83E7BFC459BA}" srcOrd="0" destOrd="0" presId="urn:microsoft.com/office/officeart/2005/8/layout/vList2"/>
    <dgm:cxn modelId="{7F4C7314-F98F-7E40-B0C0-B6183F0591C0}" type="presOf" srcId="{71AB3E4D-418C-2945-A5E7-25902CCBAF61}" destId="{DAA6AC96-FDCF-4E43-A376-9EFC51E7D3B3}" srcOrd="0" destOrd="0" presId="urn:microsoft.com/office/officeart/2005/8/layout/vList2"/>
    <dgm:cxn modelId="{31C07918-6E7E-4A40-99F0-10DF9AE5E063}" srcId="{71AB3E4D-418C-2945-A5E7-25902CCBAF61}" destId="{0DAD27E7-C53B-E949-861F-4755F86C3758}" srcOrd="2" destOrd="0" parTransId="{38C5D217-5F51-054B-B3FE-CA45621742E2}" sibTransId="{54A5CD65-9FAC-EB42-8626-4C68D20C80B1}"/>
    <dgm:cxn modelId="{60F48489-D57E-0748-8D7A-880304B0762E}" srcId="{71AB3E4D-418C-2945-A5E7-25902CCBAF61}" destId="{45A6665B-9220-8144-8A60-C1A7618D1294}" srcOrd="1" destOrd="0" parTransId="{A8AA829E-1AF0-A747-872F-103C8A8859F0}" sibTransId="{A2DDB984-47B9-BC4F-A576-17B1BDE498B0}"/>
    <dgm:cxn modelId="{B6ECCCAD-5429-CF4F-8548-464FA72B8CF7}" type="presOf" srcId="{0DAD27E7-C53B-E949-861F-4755F86C3758}" destId="{47A348F0-BACC-854F-998D-B12AB948E303}" srcOrd="0" destOrd="0" presId="urn:microsoft.com/office/officeart/2005/8/layout/vList2"/>
    <dgm:cxn modelId="{831C60B0-369C-C944-8943-4ADD76AD3079}" type="presOf" srcId="{45A6665B-9220-8144-8A60-C1A7618D1294}" destId="{9E3FB042-C4B0-2F41-A3CB-81631BEA082F}" srcOrd="0" destOrd="0" presId="urn:microsoft.com/office/officeart/2005/8/layout/vList2"/>
    <dgm:cxn modelId="{16C37DBF-1800-264E-8433-EDFE2DFCC20D}" srcId="{71AB3E4D-418C-2945-A5E7-25902CCBAF61}" destId="{EBFDFCE7-860B-1A42-875B-5B63ACF9E1EA}" srcOrd="0" destOrd="0" parTransId="{885AFE4C-25EF-BB41-B415-4EF17DF07B5A}" sibTransId="{F8B90B1A-8502-F94B-B9A7-822D140EEE26}"/>
    <dgm:cxn modelId="{16401CD8-861F-4D40-AF7A-6C0337C61816}" srcId="{71AB3E4D-418C-2945-A5E7-25902CCBAF61}" destId="{BB6B7B4E-05E5-5F4A-85C0-7BBE3C8FD75C}" srcOrd="3" destOrd="0" parTransId="{E656F462-C2DE-EB42-B2E5-84BB497D51C9}" sibTransId="{8ED8BA16-2A02-1D48-8484-46648AA95E8F}"/>
    <dgm:cxn modelId="{18C6D1F1-68EC-E249-8E0C-9C15EEBD2EAB}" type="presOf" srcId="{BB6B7B4E-05E5-5F4A-85C0-7BBE3C8FD75C}" destId="{CB76BCF1-D665-3E43-A135-B8995DC72172}" srcOrd="0" destOrd="0" presId="urn:microsoft.com/office/officeart/2005/8/layout/vList2"/>
    <dgm:cxn modelId="{FCBD02E0-642D-2F45-9163-3E17EE426D3A}" type="presParOf" srcId="{DAA6AC96-FDCF-4E43-A376-9EFC51E7D3B3}" destId="{8B9928A3-C433-C64C-A1EF-83E7BFC459BA}" srcOrd="0" destOrd="0" presId="urn:microsoft.com/office/officeart/2005/8/layout/vList2"/>
    <dgm:cxn modelId="{99B6C73D-423B-1747-B835-B951D22C66DA}" type="presParOf" srcId="{DAA6AC96-FDCF-4E43-A376-9EFC51E7D3B3}" destId="{26DF744A-73E0-2A44-9745-68AB2CA67392}" srcOrd="1" destOrd="0" presId="urn:microsoft.com/office/officeart/2005/8/layout/vList2"/>
    <dgm:cxn modelId="{B4F21C18-C3C9-7947-8D5A-85882BDB2218}" type="presParOf" srcId="{DAA6AC96-FDCF-4E43-A376-9EFC51E7D3B3}" destId="{9E3FB042-C4B0-2F41-A3CB-81631BEA082F}" srcOrd="2" destOrd="0" presId="urn:microsoft.com/office/officeart/2005/8/layout/vList2"/>
    <dgm:cxn modelId="{305158B5-4C1C-5148-A619-277987A4B5D0}" type="presParOf" srcId="{DAA6AC96-FDCF-4E43-A376-9EFC51E7D3B3}" destId="{7277EBAC-3C1E-DC43-B25F-B48D83A11628}" srcOrd="3" destOrd="0" presId="urn:microsoft.com/office/officeart/2005/8/layout/vList2"/>
    <dgm:cxn modelId="{88F423EE-D43B-6C46-8F6F-522712BFBDA8}" type="presParOf" srcId="{DAA6AC96-FDCF-4E43-A376-9EFC51E7D3B3}" destId="{47A348F0-BACC-854F-998D-B12AB948E303}" srcOrd="4" destOrd="0" presId="urn:microsoft.com/office/officeart/2005/8/layout/vList2"/>
    <dgm:cxn modelId="{0C8D83FE-734E-0743-8EDD-3E499BBE0348}" type="presParOf" srcId="{DAA6AC96-FDCF-4E43-A376-9EFC51E7D3B3}" destId="{772A2BDE-8F14-E744-9121-BF9BFB412876}" srcOrd="5" destOrd="0" presId="urn:microsoft.com/office/officeart/2005/8/layout/vList2"/>
    <dgm:cxn modelId="{9C1BC681-F78C-7F41-A017-569F460DC4E1}" type="presParOf" srcId="{DAA6AC96-FDCF-4E43-A376-9EFC51E7D3B3}" destId="{CB76BCF1-D665-3E43-A135-B8995DC7217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3CD4834-1F9A-E64E-8CC0-A8839D323F7A}" type="doc">
      <dgm:prSet loTypeId="urn:microsoft.com/office/officeart/2005/8/layout/hList6" loCatId="process" qsTypeId="urn:microsoft.com/office/officeart/2005/8/quickstyle/simple3" qsCatId="simple" csTypeId="urn:microsoft.com/office/officeart/2005/8/colors/colorful5" csCatId="colorful"/>
      <dgm:spPr/>
      <dgm:t>
        <a:bodyPr/>
        <a:lstStyle/>
        <a:p>
          <a:endParaRPr lang="en-US"/>
        </a:p>
      </dgm:t>
    </dgm:pt>
    <dgm:pt modelId="{C69C3DB4-C48A-4948-BA94-96338B90EF20}">
      <dgm:prSet/>
      <dgm:spPr/>
      <dgm:t>
        <a:bodyPr/>
        <a:lstStyle/>
        <a:p>
          <a:r>
            <a:rPr lang="en-US"/>
            <a:t>Good governance and transparency </a:t>
          </a:r>
        </a:p>
      </dgm:t>
    </dgm:pt>
    <dgm:pt modelId="{78B2627F-EF58-DC49-92EE-3AE9C3BE9198}" type="parTrans" cxnId="{09FF63E5-BDE1-7540-AE1D-785BC6F63AB3}">
      <dgm:prSet/>
      <dgm:spPr/>
      <dgm:t>
        <a:bodyPr/>
        <a:lstStyle/>
        <a:p>
          <a:endParaRPr lang="en-US"/>
        </a:p>
      </dgm:t>
    </dgm:pt>
    <dgm:pt modelId="{C1291A7B-FF4F-7E49-898E-6182E27F4708}" type="sibTrans" cxnId="{09FF63E5-BDE1-7540-AE1D-785BC6F63AB3}">
      <dgm:prSet/>
      <dgm:spPr/>
      <dgm:t>
        <a:bodyPr/>
        <a:lstStyle/>
        <a:p>
          <a:endParaRPr lang="en-US"/>
        </a:p>
      </dgm:t>
    </dgm:pt>
    <dgm:pt modelId="{753CD5E6-3827-1549-BCB1-0048B4200B97}">
      <dgm:prSet/>
      <dgm:spPr/>
      <dgm:t>
        <a:bodyPr/>
        <a:lstStyle/>
        <a:p>
          <a:r>
            <a:rPr lang="en-US"/>
            <a:t>Core concepts </a:t>
          </a:r>
        </a:p>
      </dgm:t>
    </dgm:pt>
    <dgm:pt modelId="{F1570EE2-5527-3848-A4BF-A610D9BEDEAA}" type="parTrans" cxnId="{0322F761-6C1A-6148-964B-5CAB03784F50}">
      <dgm:prSet/>
      <dgm:spPr/>
      <dgm:t>
        <a:bodyPr/>
        <a:lstStyle/>
        <a:p>
          <a:endParaRPr lang="en-US"/>
        </a:p>
      </dgm:t>
    </dgm:pt>
    <dgm:pt modelId="{5AB05485-11E6-B642-B463-4FD5528224F0}" type="sibTrans" cxnId="{0322F761-6C1A-6148-964B-5CAB03784F50}">
      <dgm:prSet/>
      <dgm:spPr/>
      <dgm:t>
        <a:bodyPr/>
        <a:lstStyle/>
        <a:p>
          <a:endParaRPr lang="en-US"/>
        </a:p>
      </dgm:t>
    </dgm:pt>
    <dgm:pt modelId="{4CAB5F93-B5AE-534D-80FE-7CBDB9D431FA}">
      <dgm:prSet/>
      <dgm:spPr/>
      <dgm:t>
        <a:bodyPr/>
        <a:lstStyle/>
        <a:p>
          <a:r>
            <a:rPr lang="en-US"/>
            <a:t>Ideologically embedded</a:t>
          </a:r>
        </a:p>
      </dgm:t>
    </dgm:pt>
    <dgm:pt modelId="{2D5C419B-5D64-3549-A039-BC0AD5187CA6}" type="parTrans" cxnId="{66409B2D-0492-3142-8343-97E83B7DA7BE}">
      <dgm:prSet/>
      <dgm:spPr/>
      <dgm:t>
        <a:bodyPr/>
        <a:lstStyle/>
        <a:p>
          <a:endParaRPr lang="en-US"/>
        </a:p>
      </dgm:t>
    </dgm:pt>
    <dgm:pt modelId="{21C3DFDA-502D-8748-A040-9E67C34F43F8}" type="sibTrans" cxnId="{66409B2D-0492-3142-8343-97E83B7DA7BE}">
      <dgm:prSet/>
      <dgm:spPr/>
      <dgm:t>
        <a:bodyPr/>
        <a:lstStyle/>
        <a:p>
          <a:endParaRPr lang="en-US"/>
        </a:p>
      </dgm:t>
    </dgm:pt>
    <dgm:pt modelId="{6BA68F65-A279-F64B-BD55-D35B48413D7E}">
      <dgm:prSet/>
      <dgm:spPr/>
      <dgm:t>
        <a:bodyPr/>
        <a:lstStyle/>
        <a:p>
          <a:r>
            <a:rPr lang="en-US"/>
            <a:t>BRI</a:t>
          </a:r>
        </a:p>
      </dgm:t>
    </dgm:pt>
    <dgm:pt modelId="{915EAC95-B4E6-8F4E-98B4-DDED5EA3D31E}" type="parTrans" cxnId="{386B52C6-8144-254F-B591-286765FE0074}">
      <dgm:prSet/>
      <dgm:spPr/>
      <dgm:t>
        <a:bodyPr/>
        <a:lstStyle/>
        <a:p>
          <a:endParaRPr lang="en-US"/>
        </a:p>
      </dgm:t>
    </dgm:pt>
    <dgm:pt modelId="{1BB83EE0-0386-9245-B577-F9AF6B122FAB}" type="sibTrans" cxnId="{386B52C6-8144-254F-B591-286765FE0074}">
      <dgm:prSet/>
      <dgm:spPr/>
      <dgm:t>
        <a:bodyPr/>
        <a:lstStyle/>
        <a:p>
          <a:endParaRPr lang="en-US"/>
        </a:p>
      </dgm:t>
    </dgm:pt>
    <dgm:pt modelId="{8FBA91C2-D243-5447-8409-886A88B28108}">
      <dgm:prSet/>
      <dgm:spPr/>
      <dgm:t>
        <a:bodyPr/>
        <a:lstStyle/>
        <a:p>
          <a:r>
            <a:rPr lang="en-US"/>
            <a:t>Hub and spoke model of production chain management</a:t>
          </a:r>
        </a:p>
      </dgm:t>
    </dgm:pt>
    <dgm:pt modelId="{0CAA5C8E-85AF-EF44-9FB8-55EE05FF6331}" type="parTrans" cxnId="{C40DF35E-8BA8-EE4C-BECA-03A2293BC27C}">
      <dgm:prSet/>
      <dgm:spPr/>
      <dgm:t>
        <a:bodyPr/>
        <a:lstStyle/>
        <a:p>
          <a:endParaRPr lang="en-US"/>
        </a:p>
      </dgm:t>
    </dgm:pt>
    <dgm:pt modelId="{497ACB1E-5257-8349-85DA-0F7F16F5F93F}" type="sibTrans" cxnId="{C40DF35E-8BA8-EE4C-BECA-03A2293BC27C}">
      <dgm:prSet/>
      <dgm:spPr/>
      <dgm:t>
        <a:bodyPr/>
        <a:lstStyle/>
        <a:p>
          <a:endParaRPr lang="en-US"/>
        </a:p>
      </dgm:t>
    </dgm:pt>
    <dgm:pt modelId="{AAD9C945-74C7-BF49-A178-FA02D3C2F471}">
      <dgm:prSet/>
      <dgm:spPr/>
      <dgm:t>
        <a:bodyPr/>
        <a:lstStyle/>
        <a:p>
          <a:r>
            <a:rPr lang="en-US"/>
            <a:t>With China at the center</a:t>
          </a:r>
        </a:p>
      </dgm:t>
    </dgm:pt>
    <dgm:pt modelId="{E1D2FC96-274A-0046-B52B-445A23CEB9BC}" type="parTrans" cxnId="{194B3C5E-E654-F04E-B1DA-2A163E5446EE}">
      <dgm:prSet/>
      <dgm:spPr/>
      <dgm:t>
        <a:bodyPr/>
        <a:lstStyle/>
        <a:p>
          <a:endParaRPr lang="en-US"/>
        </a:p>
      </dgm:t>
    </dgm:pt>
    <dgm:pt modelId="{757B378B-EF9A-CF4D-BA43-BA984451B1D4}" type="sibTrans" cxnId="{194B3C5E-E654-F04E-B1DA-2A163E5446EE}">
      <dgm:prSet/>
      <dgm:spPr/>
      <dgm:t>
        <a:bodyPr/>
        <a:lstStyle/>
        <a:p>
          <a:endParaRPr lang="en-US"/>
        </a:p>
      </dgm:t>
    </dgm:pt>
    <dgm:pt modelId="{FA097024-241A-7C4D-9938-333E71232C16}">
      <dgm:prSet/>
      <dgm:spPr/>
      <dgm:t>
        <a:bodyPr/>
        <a:lstStyle/>
        <a:p>
          <a:r>
            <a:rPr lang="en-US"/>
            <a:t>All around project with social, cultural, and political alignments with core principles of CPC Basic Line</a:t>
          </a:r>
        </a:p>
      </dgm:t>
    </dgm:pt>
    <dgm:pt modelId="{88D803A7-77E9-F44F-8D84-7C08A221E50E}" type="parTrans" cxnId="{F9EC2C7A-1F08-8447-86FE-3BB69516804F}">
      <dgm:prSet/>
      <dgm:spPr/>
      <dgm:t>
        <a:bodyPr/>
        <a:lstStyle/>
        <a:p>
          <a:endParaRPr lang="en-US"/>
        </a:p>
      </dgm:t>
    </dgm:pt>
    <dgm:pt modelId="{B161B1DF-2A22-5145-A9E6-B679F2920D6C}" type="sibTrans" cxnId="{F9EC2C7A-1F08-8447-86FE-3BB69516804F}">
      <dgm:prSet/>
      <dgm:spPr/>
      <dgm:t>
        <a:bodyPr/>
        <a:lstStyle/>
        <a:p>
          <a:endParaRPr lang="en-US"/>
        </a:p>
      </dgm:t>
    </dgm:pt>
    <dgm:pt modelId="{FBFB5149-D795-D240-B051-1F0CF36C4255}">
      <dgm:prSet/>
      <dgm:spPr/>
      <dgm:t>
        <a:bodyPr/>
        <a:lstStyle/>
        <a:p>
          <a:r>
            <a:rPr lang="en-US"/>
            <a:t>BRI, Good Governance and Transparency in Africa</a:t>
          </a:r>
        </a:p>
      </dgm:t>
    </dgm:pt>
    <dgm:pt modelId="{B3F4C4FA-1985-AE45-AED8-89F8998056C6}" type="parTrans" cxnId="{C76CC462-3CDC-444A-8A7F-36E145C27329}">
      <dgm:prSet/>
      <dgm:spPr/>
      <dgm:t>
        <a:bodyPr/>
        <a:lstStyle/>
        <a:p>
          <a:endParaRPr lang="en-US"/>
        </a:p>
      </dgm:t>
    </dgm:pt>
    <dgm:pt modelId="{6ACE1081-2C7F-C24E-8365-6E32CB535CD0}" type="sibTrans" cxnId="{C76CC462-3CDC-444A-8A7F-36E145C27329}">
      <dgm:prSet/>
      <dgm:spPr/>
      <dgm:t>
        <a:bodyPr/>
        <a:lstStyle/>
        <a:p>
          <a:endParaRPr lang="en-US"/>
        </a:p>
      </dgm:t>
    </dgm:pt>
    <dgm:pt modelId="{DFE5FBEE-A276-F043-BB14-66F05E0153D5}">
      <dgm:prSet/>
      <dgm:spPr/>
      <dgm:t>
        <a:bodyPr/>
        <a:lstStyle/>
        <a:p>
          <a:r>
            <a:rPr lang="en-US"/>
            <a:t>From the Chinese side: capacity building and the construction of socialist approaches to governance and transparency to further principles of prosperity and stability</a:t>
          </a:r>
        </a:p>
      </dgm:t>
    </dgm:pt>
    <dgm:pt modelId="{032C64CA-A452-7341-95F5-0815F8EB6D34}" type="parTrans" cxnId="{B40056BE-2BD1-A546-B617-E40CF0FC0BA9}">
      <dgm:prSet/>
      <dgm:spPr/>
      <dgm:t>
        <a:bodyPr/>
        <a:lstStyle/>
        <a:p>
          <a:endParaRPr lang="en-US"/>
        </a:p>
      </dgm:t>
    </dgm:pt>
    <dgm:pt modelId="{CC0D0562-4326-1E4A-9C1A-F87FE3FA72F0}" type="sibTrans" cxnId="{B40056BE-2BD1-A546-B617-E40CF0FC0BA9}">
      <dgm:prSet/>
      <dgm:spPr/>
      <dgm:t>
        <a:bodyPr/>
        <a:lstStyle/>
        <a:p>
          <a:endParaRPr lang="en-US"/>
        </a:p>
      </dgm:t>
    </dgm:pt>
    <dgm:pt modelId="{C3338AB5-466C-524D-A793-AC8A11A2EB1B}">
      <dgm:prSet/>
      <dgm:spPr/>
      <dgm:t>
        <a:bodyPr/>
        <a:lstStyle/>
        <a:p>
          <a:r>
            <a:rPr lang="en-US"/>
            <a:t>From the African side: leveraging international soft law, regional integration, coordinated approaches to infrastructure, tech transfer, and leveraging resources to move up the production chain.</a:t>
          </a:r>
        </a:p>
      </dgm:t>
    </dgm:pt>
    <dgm:pt modelId="{A5715C4E-D42E-FB40-A439-E15E5670402C}" type="parTrans" cxnId="{AD8F9592-6240-C14E-9623-B4CF3EDE753E}">
      <dgm:prSet/>
      <dgm:spPr/>
      <dgm:t>
        <a:bodyPr/>
        <a:lstStyle/>
        <a:p>
          <a:endParaRPr lang="en-US"/>
        </a:p>
      </dgm:t>
    </dgm:pt>
    <dgm:pt modelId="{B0D77FE0-8958-CC4B-B0C5-111EC9609B1F}" type="sibTrans" cxnId="{AD8F9592-6240-C14E-9623-B4CF3EDE753E}">
      <dgm:prSet/>
      <dgm:spPr/>
      <dgm:t>
        <a:bodyPr/>
        <a:lstStyle/>
        <a:p>
          <a:endParaRPr lang="en-US"/>
        </a:p>
      </dgm:t>
    </dgm:pt>
    <dgm:pt modelId="{500D0378-E1B4-0049-919C-440211DEA9BD}" type="pres">
      <dgm:prSet presAssocID="{43CD4834-1F9A-E64E-8CC0-A8839D323F7A}" presName="Name0" presStyleCnt="0">
        <dgm:presLayoutVars>
          <dgm:dir/>
          <dgm:resizeHandles val="exact"/>
        </dgm:presLayoutVars>
      </dgm:prSet>
      <dgm:spPr/>
    </dgm:pt>
    <dgm:pt modelId="{0AA439D4-D430-F04E-A0BF-4F052E632298}" type="pres">
      <dgm:prSet presAssocID="{C69C3DB4-C48A-4948-BA94-96338B90EF20}" presName="node" presStyleLbl="node1" presStyleIdx="0" presStyleCnt="3">
        <dgm:presLayoutVars>
          <dgm:bulletEnabled val="1"/>
        </dgm:presLayoutVars>
      </dgm:prSet>
      <dgm:spPr/>
    </dgm:pt>
    <dgm:pt modelId="{BD329A77-6D2D-A64B-A12B-EC55713BB818}" type="pres">
      <dgm:prSet presAssocID="{C1291A7B-FF4F-7E49-898E-6182E27F4708}" presName="sibTrans" presStyleCnt="0"/>
      <dgm:spPr/>
    </dgm:pt>
    <dgm:pt modelId="{6AA516A1-6BC7-064D-B530-80CE3E9B3295}" type="pres">
      <dgm:prSet presAssocID="{6BA68F65-A279-F64B-BD55-D35B48413D7E}" presName="node" presStyleLbl="node1" presStyleIdx="1" presStyleCnt="3">
        <dgm:presLayoutVars>
          <dgm:bulletEnabled val="1"/>
        </dgm:presLayoutVars>
      </dgm:prSet>
      <dgm:spPr/>
    </dgm:pt>
    <dgm:pt modelId="{6B4DC21E-C191-AC4E-9A10-71A3FAD931E8}" type="pres">
      <dgm:prSet presAssocID="{1BB83EE0-0386-9245-B577-F9AF6B122FAB}" presName="sibTrans" presStyleCnt="0"/>
      <dgm:spPr/>
    </dgm:pt>
    <dgm:pt modelId="{82819D9F-0AC6-F34D-8B4A-ADC62F154594}" type="pres">
      <dgm:prSet presAssocID="{FBFB5149-D795-D240-B051-1F0CF36C4255}" presName="node" presStyleLbl="node1" presStyleIdx="2" presStyleCnt="3">
        <dgm:presLayoutVars>
          <dgm:bulletEnabled val="1"/>
        </dgm:presLayoutVars>
      </dgm:prSet>
      <dgm:spPr/>
    </dgm:pt>
  </dgm:ptLst>
  <dgm:cxnLst>
    <dgm:cxn modelId="{B3A19F0C-114A-9449-8AA4-FB2E344F25AB}" type="presOf" srcId="{4CAB5F93-B5AE-534D-80FE-7CBDB9D431FA}" destId="{0AA439D4-D430-F04E-A0BF-4F052E632298}" srcOrd="0" destOrd="2" presId="urn:microsoft.com/office/officeart/2005/8/layout/hList6"/>
    <dgm:cxn modelId="{8D20B00C-92EC-D241-A9B2-0453878BBE5A}" type="presOf" srcId="{6BA68F65-A279-F64B-BD55-D35B48413D7E}" destId="{6AA516A1-6BC7-064D-B530-80CE3E9B3295}" srcOrd="0" destOrd="0" presId="urn:microsoft.com/office/officeart/2005/8/layout/hList6"/>
    <dgm:cxn modelId="{66409B2D-0492-3142-8343-97E83B7DA7BE}" srcId="{C69C3DB4-C48A-4948-BA94-96338B90EF20}" destId="{4CAB5F93-B5AE-534D-80FE-7CBDB9D431FA}" srcOrd="1" destOrd="0" parTransId="{2D5C419B-5D64-3549-A039-BC0AD5187CA6}" sibTransId="{21C3DFDA-502D-8748-A040-9E67C34F43F8}"/>
    <dgm:cxn modelId="{AA81783C-E4ED-A04B-87EE-A990836B5866}" type="presOf" srcId="{8FBA91C2-D243-5447-8409-886A88B28108}" destId="{6AA516A1-6BC7-064D-B530-80CE3E9B3295}" srcOrd="0" destOrd="1" presId="urn:microsoft.com/office/officeart/2005/8/layout/hList6"/>
    <dgm:cxn modelId="{094F4140-9160-C74D-8B0E-10BACBDC0795}" type="presOf" srcId="{FBFB5149-D795-D240-B051-1F0CF36C4255}" destId="{82819D9F-0AC6-F34D-8B4A-ADC62F154594}" srcOrd="0" destOrd="0" presId="urn:microsoft.com/office/officeart/2005/8/layout/hList6"/>
    <dgm:cxn modelId="{194B3C5E-E654-F04E-B1DA-2A163E5446EE}" srcId="{6BA68F65-A279-F64B-BD55-D35B48413D7E}" destId="{AAD9C945-74C7-BF49-A178-FA02D3C2F471}" srcOrd="1" destOrd="0" parTransId="{E1D2FC96-274A-0046-B52B-445A23CEB9BC}" sibTransId="{757B378B-EF9A-CF4D-BA43-BA984451B1D4}"/>
    <dgm:cxn modelId="{C40DF35E-8BA8-EE4C-BECA-03A2293BC27C}" srcId="{6BA68F65-A279-F64B-BD55-D35B48413D7E}" destId="{8FBA91C2-D243-5447-8409-886A88B28108}" srcOrd="0" destOrd="0" parTransId="{0CAA5C8E-85AF-EF44-9FB8-55EE05FF6331}" sibTransId="{497ACB1E-5257-8349-85DA-0F7F16F5F93F}"/>
    <dgm:cxn modelId="{46C6AF61-CBDD-AC42-A43B-FDAB0957D34A}" type="presOf" srcId="{AAD9C945-74C7-BF49-A178-FA02D3C2F471}" destId="{6AA516A1-6BC7-064D-B530-80CE3E9B3295}" srcOrd="0" destOrd="2" presId="urn:microsoft.com/office/officeart/2005/8/layout/hList6"/>
    <dgm:cxn modelId="{0322F761-6C1A-6148-964B-5CAB03784F50}" srcId="{C69C3DB4-C48A-4948-BA94-96338B90EF20}" destId="{753CD5E6-3827-1549-BCB1-0048B4200B97}" srcOrd="0" destOrd="0" parTransId="{F1570EE2-5527-3848-A4BF-A610D9BEDEAA}" sibTransId="{5AB05485-11E6-B642-B463-4FD5528224F0}"/>
    <dgm:cxn modelId="{C76CC462-3CDC-444A-8A7F-36E145C27329}" srcId="{43CD4834-1F9A-E64E-8CC0-A8839D323F7A}" destId="{FBFB5149-D795-D240-B051-1F0CF36C4255}" srcOrd="2" destOrd="0" parTransId="{B3F4C4FA-1985-AE45-AED8-89F8998056C6}" sibTransId="{6ACE1081-2C7F-C24E-8365-6E32CB535CD0}"/>
    <dgm:cxn modelId="{9F09B773-B47B-7E45-95E1-A5FF78715FC7}" type="presOf" srcId="{DFE5FBEE-A276-F043-BB14-66F05E0153D5}" destId="{82819D9F-0AC6-F34D-8B4A-ADC62F154594}" srcOrd="0" destOrd="1" presId="urn:microsoft.com/office/officeart/2005/8/layout/hList6"/>
    <dgm:cxn modelId="{F9EC2C7A-1F08-8447-86FE-3BB69516804F}" srcId="{6BA68F65-A279-F64B-BD55-D35B48413D7E}" destId="{FA097024-241A-7C4D-9938-333E71232C16}" srcOrd="2" destOrd="0" parTransId="{88D803A7-77E9-F44F-8D84-7C08A221E50E}" sibTransId="{B161B1DF-2A22-5145-A9E6-B679F2920D6C}"/>
    <dgm:cxn modelId="{AD8F9592-6240-C14E-9623-B4CF3EDE753E}" srcId="{FBFB5149-D795-D240-B051-1F0CF36C4255}" destId="{C3338AB5-466C-524D-A793-AC8A11A2EB1B}" srcOrd="1" destOrd="0" parTransId="{A5715C4E-D42E-FB40-A439-E15E5670402C}" sibTransId="{B0D77FE0-8958-CC4B-B0C5-111EC9609B1F}"/>
    <dgm:cxn modelId="{703C7A99-EC97-CE4D-BF4C-DF9FBD100120}" type="presOf" srcId="{43CD4834-1F9A-E64E-8CC0-A8839D323F7A}" destId="{500D0378-E1B4-0049-919C-440211DEA9BD}" srcOrd="0" destOrd="0" presId="urn:microsoft.com/office/officeart/2005/8/layout/hList6"/>
    <dgm:cxn modelId="{D6F79CA5-303C-F940-B320-8496E73E52D8}" type="presOf" srcId="{C3338AB5-466C-524D-A793-AC8A11A2EB1B}" destId="{82819D9F-0AC6-F34D-8B4A-ADC62F154594}" srcOrd="0" destOrd="2" presId="urn:microsoft.com/office/officeart/2005/8/layout/hList6"/>
    <dgm:cxn modelId="{B40056BE-2BD1-A546-B617-E40CF0FC0BA9}" srcId="{FBFB5149-D795-D240-B051-1F0CF36C4255}" destId="{DFE5FBEE-A276-F043-BB14-66F05E0153D5}" srcOrd="0" destOrd="0" parTransId="{032C64CA-A452-7341-95F5-0815F8EB6D34}" sibTransId="{CC0D0562-4326-1E4A-9C1A-F87FE3FA72F0}"/>
    <dgm:cxn modelId="{7C883EC5-518A-0543-91BE-73172A6328DB}" type="presOf" srcId="{FA097024-241A-7C4D-9938-333E71232C16}" destId="{6AA516A1-6BC7-064D-B530-80CE3E9B3295}" srcOrd="0" destOrd="3" presId="urn:microsoft.com/office/officeart/2005/8/layout/hList6"/>
    <dgm:cxn modelId="{386B52C6-8144-254F-B591-286765FE0074}" srcId="{43CD4834-1F9A-E64E-8CC0-A8839D323F7A}" destId="{6BA68F65-A279-F64B-BD55-D35B48413D7E}" srcOrd="1" destOrd="0" parTransId="{915EAC95-B4E6-8F4E-98B4-DDED5EA3D31E}" sibTransId="{1BB83EE0-0386-9245-B577-F9AF6B122FAB}"/>
    <dgm:cxn modelId="{13CBD0CC-4620-6843-B5F6-32DA3D01C351}" type="presOf" srcId="{C69C3DB4-C48A-4948-BA94-96338B90EF20}" destId="{0AA439D4-D430-F04E-A0BF-4F052E632298}" srcOrd="0" destOrd="0" presId="urn:microsoft.com/office/officeart/2005/8/layout/hList6"/>
    <dgm:cxn modelId="{09FF63E5-BDE1-7540-AE1D-785BC6F63AB3}" srcId="{43CD4834-1F9A-E64E-8CC0-A8839D323F7A}" destId="{C69C3DB4-C48A-4948-BA94-96338B90EF20}" srcOrd="0" destOrd="0" parTransId="{78B2627F-EF58-DC49-92EE-3AE9C3BE9198}" sibTransId="{C1291A7B-FF4F-7E49-898E-6182E27F4708}"/>
    <dgm:cxn modelId="{78C8FCEC-7771-744B-96E7-CD525E093107}" type="presOf" srcId="{753CD5E6-3827-1549-BCB1-0048B4200B97}" destId="{0AA439D4-D430-F04E-A0BF-4F052E632298}" srcOrd="0" destOrd="1" presId="urn:microsoft.com/office/officeart/2005/8/layout/hList6"/>
    <dgm:cxn modelId="{E06256FC-5273-AC4F-BE6D-B385D96E3251}" type="presParOf" srcId="{500D0378-E1B4-0049-919C-440211DEA9BD}" destId="{0AA439D4-D430-F04E-A0BF-4F052E632298}" srcOrd="0" destOrd="0" presId="urn:microsoft.com/office/officeart/2005/8/layout/hList6"/>
    <dgm:cxn modelId="{CB2CD626-8897-4A46-A838-6296C6427B01}" type="presParOf" srcId="{500D0378-E1B4-0049-919C-440211DEA9BD}" destId="{BD329A77-6D2D-A64B-A12B-EC55713BB818}" srcOrd="1" destOrd="0" presId="urn:microsoft.com/office/officeart/2005/8/layout/hList6"/>
    <dgm:cxn modelId="{31EA278E-9C79-0D40-9D46-799A0B1D6E74}" type="presParOf" srcId="{500D0378-E1B4-0049-919C-440211DEA9BD}" destId="{6AA516A1-6BC7-064D-B530-80CE3E9B3295}" srcOrd="2" destOrd="0" presId="urn:microsoft.com/office/officeart/2005/8/layout/hList6"/>
    <dgm:cxn modelId="{181B03C2-3FD3-D34C-9874-4EC739012F3E}" type="presParOf" srcId="{500D0378-E1B4-0049-919C-440211DEA9BD}" destId="{6B4DC21E-C191-AC4E-9A10-71A3FAD931E8}" srcOrd="3" destOrd="0" presId="urn:microsoft.com/office/officeart/2005/8/layout/hList6"/>
    <dgm:cxn modelId="{0A9762E0-9E1E-8745-828F-BED0E331D4E1}" type="presParOf" srcId="{500D0378-E1B4-0049-919C-440211DEA9BD}" destId="{82819D9F-0AC6-F34D-8B4A-ADC62F15459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474DB-5225-1D48-939B-DE288714C9F7}"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88380190-E498-DD4A-9DB7-BE1914FF4FF7}">
      <dgm:prSet/>
      <dgm:spPr/>
      <dgm:t>
        <a:bodyPr/>
        <a:lstStyle/>
        <a:p>
          <a:r>
            <a:rPr lang="en-US"/>
            <a:t>Start with global approaches to two key drivers</a:t>
          </a:r>
        </a:p>
      </dgm:t>
    </dgm:pt>
    <dgm:pt modelId="{89512E11-F693-7B42-A79D-DD0A9FB5F8ED}" type="parTrans" cxnId="{8B67E6A7-B6A8-E44C-B0C3-9516203B42DF}">
      <dgm:prSet/>
      <dgm:spPr/>
      <dgm:t>
        <a:bodyPr/>
        <a:lstStyle/>
        <a:p>
          <a:endParaRPr lang="en-US"/>
        </a:p>
      </dgm:t>
    </dgm:pt>
    <dgm:pt modelId="{3B8A13E9-5C50-BD41-9A01-E4325A0463B6}" type="sibTrans" cxnId="{8B67E6A7-B6A8-E44C-B0C3-9516203B42DF}">
      <dgm:prSet/>
      <dgm:spPr/>
      <dgm:t>
        <a:bodyPr/>
        <a:lstStyle/>
        <a:p>
          <a:endParaRPr lang="en-US"/>
        </a:p>
      </dgm:t>
    </dgm:pt>
    <dgm:pt modelId="{F679F63A-3481-7849-AB59-525CC27B8C30}">
      <dgm:prSet/>
      <dgm:spPr/>
      <dgm:t>
        <a:bodyPr/>
        <a:lstStyle/>
        <a:p>
          <a:r>
            <a:rPr lang="en-US"/>
            <a:t>Transparency</a:t>
          </a:r>
        </a:p>
      </dgm:t>
    </dgm:pt>
    <dgm:pt modelId="{70478AA3-F612-A442-BB64-4977812CAF11}" type="parTrans" cxnId="{DD2124A7-1CA4-834B-AE30-B0F8A4FEBCA5}">
      <dgm:prSet/>
      <dgm:spPr/>
      <dgm:t>
        <a:bodyPr/>
        <a:lstStyle/>
        <a:p>
          <a:endParaRPr lang="en-US"/>
        </a:p>
      </dgm:t>
    </dgm:pt>
    <dgm:pt modelId="{1D0BF91B-7A97-4241-84B5-ABFE93092FD6}" type="sibTrans" cxnId="{DD2124A7-1CA4-834B-AE30-B0F8A4FEBCA5}">
      <dgm:prSet/>
      <dgm:spPr/>
      <dgm:t>
        <a:bodyPr/>
        <a:lstStyle/>
        <a:p>
          <a:endParaRPr lang="en-US"/>
        </a:p>
      </dgm:t>
    </dgm:pt>
    <dgm:pt modelId="{F8F2E4C1-6C9E-F949-AF63-517273585B57}">
      <dgm:prSet/>
      <dgm:spPr/>
      <dgm:t>
        <a:bodyPr/>
        <a:lstStyle/>
        <a:p>
          <a:r>
            <a:rPr lang="en-US"/>
            <a:t>Good governance</a:t>
          </a:r>
        </a:p>
      </dgm:t>
    </dgm:pt>
    <dgm:pt modelId="{8CDAB36A-F29F-E54F-9712-4E87A206025A}" type="parTrans" cxnId="{8FFFDA99-358F-F941-A4AA-27DE18AA2BA5}">
      <dgm:prSet/>
      <dgm:spPr/>
      <dgm:t>
        <a:bodyPr/>
        <a:lstStyle/>
        <a:p>
          <a:endParaRPr lang="en-US"/>
        </a:p>
      </dgm:t>
    </dgm:pt>
    <dgm:pt modelId="{83703B3E-7248-CA4E-895E-4F7C2407869E}" type="sibTrans" cxnId="{8FFFDA99-358F-F941-A4AA-27DE18AA2BA5}">
      <dgm:prSet/>
      <dgm:spPr/>
      <dgm:t>
        <a:bodyPr/>
        <a:lstStyle/>
        <a:p>
          <a:endParaRPr lang="en-US"/>
        </a:p>
      </dgm:t>
    </dgm:pt>
    <dgm:pt modelId="{18AE3BAE-246C-A446-B92A-15D75025C0DD}">
      <dgm:prSet/>
      <dgm:spPr/>
      <dgm:t>
        <a:bodyPr/>
        <a:lstStyle/>
        <a:p>
          <a:r>
            <a:rPr lang="en-US" dirty="0"/>
            <a:t>Then Consider BRI </a:t>
          </a:r>
        </a:p>
      </dgm:t>
    </dgm:pt>
    <dgm:pt modelId="{CB5BFEC1-69D7-EB45-A304-8AA4B00C3F9B}" type="parTrans" cxnId="{BBA0B8A6-B5E0-5646-BEF4-98C2BC0B2BA7}">
      <dgm:prSet/>
      <dgm:spPr/>
      <dgm:t>
        <a:bodyPr/>
        <a:lstStyle/>
        <a:p>
          <a:endParaRPr lang="en-US"/>
        </a:p>
      </dgm:t>
    </dgm:pt>
    <dgm:pt modelId="{DCD19C24-3CD7-E647-8A3B-9C05F3C728FB}" type="sibTrans" cxnId="{BBA0B8A6-B5E0-5646-BEF4-98C2BC0B2BA7}">
      <dgm:prSet/>
      <dgm:spPr/>
      <dgm:t>
        <a:bodyPr/>
        <a:lstStyle/>
        <a:p>
          <a:endParaRPr lang="en-US"/>
        </a:p>
      </dgm:t>
    </dgm:pt>
    <dgm:pt modelId="{7BFB9B8E-4424-7749-818A-B1EC6044B312}">
      <dgm:prSet/>
      <dgm:spPr/>
      <dgm:t>
        <a:bodyPr/>
        <a:lstStyle/>
        <a:p>
          <a:r>
            <a:rPr lang="en-US"/>
            <a:t>Its constitution</a:t>
          </a:r>
        </a:p>
      </dgm:t>
    </dgm:pt>
    <dgm:pt modelId="{DF670A39-A0D7-C842-8A59-D6DB8A6DB9B3}" type="parTrans" cxnId="{F6CD7C33-C4B4-1C48-9918-069A5CFC5253}">
      <dgm:prSet/>
      <dgm:spPr/>
      <dgm:t>
        <a:bodyPr/>
        <a:lstStyle/>
        <a:p>
          <a:endParaRPr lang="en-US"/>
        </a:p>
      </dgm:t>
    </dgm:pt>
    <dgm:pt modelId="{7E959C53-B968-AE48-887A-888E265992D7}" type="sibTrans" cxnId="{F6CD7C33-C4B4-1C48-9918-069A5CFC5253}">
      <dgm:prSet/>
      <dgm:spPr/>
      <dgm:t>
        <a:bodyPr/>
        <a:lstStyle/>
        <a:p>
          <a:endParaRPr lang="en-US"/>
        </a:p>
      </dgm:t>
    </dgm:pt>
    <dgm:pt modelId="{AA08A8B8-77E0-E241-9CB4-1F6FB7BDC89F}">
      <dgm:prSet/>
      <dgm:spPr/>
      <dgm:t>
        <a:bodyPr/>
        <a:lstStyle/>
        <a:p>
          <a:r>
            <a:rPr lang="en-US"/>
            <a:t>How it may be situated within these transparency-good governance frameworks</a:t>
          </a:r>
        </a:p>
      </dgm:t>
    </dgm:pt>
    <dgm:pt modelId="{D7BEAAD2-44CC-9948-AC3F-2BC1F3170525}" type="parTrans" cxnId="{CC612CD3-17C3-844E-B7E3-7F35E2312E29}">
      <dgm:prSet/>
      <dgm:spPr/>
      <dgm:t>
        <a:bodyPr/>
        <a:lstStyle/>
        <a:p>
          <a:endParaRPr lang="en-US"/>
        </a:p>
      </dgm:t>
    </dgm:pt>
    <dgm:pt modelId="{D51B8B05-314C-434F-BDDC-38F6B03C3E79}" type="sibTrans" cxnId="{CC612CD3-17C3-844E-B7E3-7F35E2312E29}">
      <dgm:prSet/>
      <dgm:spPr/>
      <dgm:t>
        <a:bodyPr/>
        <a:lstStyle/>
        <a:p>
          <a:endParaRPr lang="en-US"/>
        </a:p>
      </dgm:t>
    </dgm:pt>
    <dgm:pt modelId="{03ACC30F-B717-AD4E-9D1A-749DB79074C5}">
      <dgm:prSet/>
      <dgm:spPr/>
      <dgm:t>
        <a:bodyPr/>
        <a:lstStyle/>
        <a:p>
          <a:r>
            <a:rPr lang="en-US" dirty="0"/>
            <a:t>Last consider both BRI and Transparency-Governance form a more African perspective</a:t>
          </a:r>
        </a:p>
      </dgm:t>
    </dgm:pt>
    <dgm:pt modelId="{2E26D78C-3D32-8147-A0E4-34C0F4657E52}" type="parTrans" cxnId="{CF6FF166-6590-BE43-A9B3-FE44D61B5C0C}">
      <dgm:prSet/>
      <dgm:spPr/>
      <dgm:t>
        <a:bodyPr/>
        <a:lstStyle/>
        <a:p>
          <a:endParaRPr lang="en-US"/>
        </a:p>
      </dgm:t>
    </dgm:pt>
    <dgm:pt modelId="{D48412BE-1106-A144-9014-9D36A7EBAEF0}" type="sibTrans" cxnId="{CF6FF166-6590-BE43-A9B3-FE44D61B5C0C}">
      <dgm:prSet/>
      <dgm:spPr/>
      <dgm:t>
        <a:bodyPr/>
        <a:lstStyle/>
        <a:p>
          <a:endParaRPr lang="en-US"/>
        </a:p>
      </dgm:t>
    </dgm:pt>
    <dgm:pt modelId="{D27A650F-04C8-ED46-8ACA-59D1E2C4DBEB}">
      <dgm:prSet/>
      <dgm:spPr/>
      <dgm:t>
        <a:bodyPr/>
        <a:lstStyle/>
        <a:p>
          <a:r>
            <a:rPr lang="en-US" dirty="0"/>
            <a:t>Aspirational suggested approaches</a:t>
          </a:r>
        </a:p>
      </dgm:t>
    </dgm:pt>
    <dgm:pt modelId="{37398862-B27A-0946-8DFC-A8BC37FF128E}" type="parTrans" cxnId="{009CD6B8-AC65-2D4C-9930-C446825304FE}">
      <dgm:prSet/>
      <dgm:spPr/>
      <dgm:t>
        <a:bodyPr/>
        <a:lstStyle/>
        <a:p>
          <a:endParaRPr lang="en-US"/>
        </a:p>
      </dgm:t>
    </dgm:pt>
    <dgm:pt modelId="{D8236B1E-4FF3-2F4A-BECB-0AC82FD09B94}" type="sibTrans" cxnId="{009CD6B8-AC65-2D4C-9930-C446825304FE}">
      <dgm:prSet/>
      <dgm:spPr/>
      <dgm:t>
        <a:bodyPr/>
        <a:lstStyle/>
        <a:p>
          <a:endParaRPr lang="en-US"/>
        </a:p>
      </dgm:t>
    </dgm:pt>
    <dgm:pt modelId="{644D6AE4-D9C8-8646-A83F-338206FBEAE5}">
      <dgm:prSet/>
      <dgm:spPr/>
      <dgm:t>
        <a:bodyPr/>
        <a:lstStyle/>
        <a:p>
          <a:r>
            <a:rPr lang="en-US"/>
            <a:t>Mediating between China and the West  </a:t>
          </a:r>
        </a:p>
      </dgm:t>
    </dgm:pt>
    <dgm:pt modelId="{468E1C98-01A3-2747-8C42-DC319ACBBD4A}" type="parTrans" cxnId="{62CED8FA-D941-9F47-B4DD-1C88BEBA274E}">
      <dgm:prSet/>
      <dgm:spPr/>
      <dgm:t>
        <a:bodyPr/>
        <a:lstStyle/>
        <a:p>
          <a:endParaRPr lang="en-US"/>
        </a:p>
      </dgm:t>
    </dgm:pt>
    <dgm:pt modelId="{F6D74ACC-FD0C-C746-81C7-595DD9F25C7E}" type="sibTrans" cxnId="{62CED8FA-D941-9F47-B4DD-1C88BEBA274E}">
      <dgm:prSet/>
      <dgm:spPr/>
      <dgm:t>
        <a:bodyPr/>
        <a:lstStyle/>
        <a:p>
          <a:endParaRPr lang="en-US"/>
        </a:p>
      </dgm:t>
    </dgm:pt>
    <dgm:pt modelId="{214E000E-9C44-5F4D-A6CD-2DD4890D2958}" type="pres">
      <dgm:prSet presAssocID="{81E474DB-5225-1D48-939B-DE288714C9F7}" presName="linear" presStyleCnt="0">
        <dgm:presLayoutVars>
          <dgm:animLvl val="lvl"/>
          <dgm:resizeHandles val="exact"/>
        </dgm:presLayoutVars>
      </dgm:prSet>
      <dgm:spPr/>
    </dgm:pt>
    <dgm:pt modelId="{D2248254-3248-D44D-ABF5-51AFE9075AD4}" type="pres">
      <dgm:prSet presAssocID="{88380190-E498-DD4A-9DB7-BE1914FF4FF7}" presName="parentText" presStyleLbl="node1" presStyleIdx="0" presStyleCnt="3">
        <dgm:presLayoutVars>
          <dgm:chMax val="0"/>
          <dgm:bulletEnabled val="1"/>
        </dgm:presLayoutVars>
      </dgm:prSet>
      <dgm:spPr/>
    </dgm:pt>
    <dgm:pt modelId="{FC711734-0570-534B-9A85-7D997D5950C3}" type="pres">
      <dgm:prSet presAssocID="{88380190-E498-DD4A-9DB7-BE1914FF4FF7}" presName="childText" presStyleLbl="revTx" presStyleIdx="0" presStyleCnt="3">
        <dgm:presLayoutVars>
          <dgm:bulletEnabled val="1"/>
        </dgm:presLayoutVars>
      </dgm:prSet>
      <dgm:spPr/>
    </dgm:pt>
    <dgm:pt modelId="{B29AA1DE-5E9B-AC41-9F18-B7B9A1CA2C6E}" type="pres">
      <dgm:prSet presAssocID="{18AE3BAE-246C-A446-B92A-15D75025C0DD}" presName="parentText" presStyleLbl="node1" presStyleIdx="1" presStyleCnt="3">
        <dgm:presLayoutVars>
          <dgm:chMax val="0"/>
          <dgm:bulletEnabled val="1"/>
        </dgm:presLayoutVars>
      </dgm:prSet>
      <dgm:spPr/>
    </dgm:pt>
    <dgm:pt modelId="{542FD961-56DC-D348-899A-2EFCFB8490D6}" type="pres">
      <dgm:prSet presAssocID="{18AE3BAE-246C-A446-B92A-15D75025C0DD}" presName="childText" presStyleLbl="revTx" presStyleIdx="1" presStyleCnt="3">
        <dgm:presLayoutVars>
          <dgm:bulletEnabled val="1"/>
        </dgm:presLayoutVars>
      </dgm:prSet>
      <dgm:spPr/>
    </dgm:pt>
    <dgm:pt modelId="{4A6F46E9-E789-E740-8011-7F3FA34901C9}" type="pres">
      <dgm:prSet presAssocID="{03ACC30F-B717-AD4E-9D1A-749DB79074C5}" presName="parentText" presStyleLbl="node1" presStyleIdx="2" presStyleCnt="3">
        <dgm:presLayoutVars>
          <dgm:chMax val="0"/>
          <dgm:bulletEnabled val="1"/>
        </dgm:presLayoutVars>
      </dgm:prSet>
      <dgm:spPr/>
    </dgm:pt>
    <dgm:pt modelId="{CF8774A3-EEE3-7743-A7BF-0C5334F12F99}" type="pres">
      <dgm:prSet presAssocID="{03ACC30F-B717-AD4E-9D1A-749DB79074C5}" presName="childText" presStyleLbl="revTx" presStyleIdx="2" presStyleCnt="3">
        <dgm:presLayoutVars>
          <dgm:bulletEnabled val="1"/>
        </dgm:presLayoutVars>
      </dgm:prSet>
      <dgm:spPr/>
    </dgm:pt>
  </dgm:ptLst>
  <dgm:cxnLst>
    <dgm:cxn modelId="{B5EEB101-AD10-8747-A2CA-E590C1475637}" type="presOf" srcId="{7BFB9B8E-4424-7749-818A-B1EC6044B312}" destId="{542FD961-56DC-D348-899A-2EFCFB8490D6}" srcOrd="0" destOrd="0" presId="urn:microsoft.com/office/officeart/2005/8/layout/vList2"/>
    <dgm:cxn modelId="{30F3CA08-CF6C-A74F-B938-73DECC3C7F1A}" type="presOf" srcId="{644D6AE4-D9C8-8646-A83F-338206FBEAE5}" destId="{CF8774A3-EEE3-7743-A7BF-0C5334F12F99}" srcOrd="0" destOrd="1" presId="urn:microsoft.com/office/officeart/2005/8/layout/vList2"/>
    <dgm:cxn modelId="{E178EF0D-3A35-8D4B-8BB4-2CCEADD97F25}" type="presOf" srcId="{D27A650F-04C8-ED46-8ACA-59D1E2C4DBEB}" destId="{CF8774A3-EEE3-7743-A7BF-0C5334F12F99}" srcOrd="0" destOrd="0" presId="urn:microsoft.com/office/officeart/2005/8/layout/vList2"/>
    <dgm:cxn modelId="{6D1A7D18-61C2-9C41-B31C-44EF81E2990A}" type="presOf" srcId="{81E474DB-5225-1D48-939B-DE288714C9F7}" destId="{214E000E-9C44-5F4D-A6CD-2DD4890D2958}" srcOrd="0" destOrd="0" presId="urn:microsoft.com/office/officeart/2005/8/layout/vList2"/>
    <dgm:cxn modelId="{A3561F1F-FD5E-F845-A977-919E6CB696C3}" type="presOf" srcId="{03ACC30F-B717-AD4E-9D1A-749DB79074C5}" destId="{4A6F46E9-E789-E740-8011-7F3FA34901C9}" srcOrd="0" destOrd="0" presId="urn:microsoft.com/office/officeart/2005/8/layout/vList2"/>
    <dgm:cxn modelId="{1F825F2C-07B4-4047-A331-6702705360D0}" type="presOf" srcId="{AA08A8B8-77E0-E241-9CB4-1F6FB7BDC89F}" destId="{542FD961-56DC-D348-899A-2EFCFB8490D6}" srcOrd="0" destOrd="1" presId="urn:microsoft.com/office/officeart/2005/8/layout/vList2"/>
    <dgm:cxn modelId="{F6CD7C33-C4B4-1C48-9918-069A5CFC5253}" srcId="{18AE3BAE-246C-A446-B92A-15D75025C0DD}" destId="{7BFB9B8E-4424-7749-818A-B1EC6044B312}" srcOrd="0" destOrd="0" parTransId="{DF670A39-A0D7-C842-8A59-D6DB8A6DB9B3}" sibTransId="{7E959C53-B968-AE48-887A-888E265992D7}"/>
    <dgm:cxn modelId="{E30F0A39-0640-3940-A7A2-267F5CF1F9F3}" type="presOf" srcId="{18AE3BAE-246C-A446-B92A-15D75025C0DD}" destId="{B29AA1DE-5E9B-AC41-9F18-B7B9A1CA2C6E}" srcOrd="0" destOrd="0" presId="urn:microsoft.com/office/officeart/2005/8/layout/vList2"/>
    <dgm:cxn modelId="{CF6FF166-6590-BE43-A9B3-FE44D61B5C0C}" srcId="{81E474DB-5225-1D48-939B-DE288714C9F7}" destId="{03ACC30F-B717-AD4E-9D1A-749DB79074C5}" srcOrd="2" destOrd="0" parTransId="{2E26D78C-3D32-8147-A0E4-34C0F4657E52}" sibTransId="{D48412BE-1106-A144-9014-9D36A7EBAEF0}"/>
    <dgm:cxn modelId="{A477B68B-62A4-ED41-832A-FB576A8CC4B3}" type="presOf" srcId="{F8F2E4C1-6C9E-F949-AF63-517273585B57}" destId="{FC711734-0570-534B-9A85-7D997D5950C3}" srcOrd="0" destOrd="1" presId="urn:microsoft.com/office/officeart/2005/8/layout/vList2"/>
    <dgm:cxn modelId="{8FFFDA99-358F-F941-A4AA-27DE18AA2BA5}" srcId="{88380190-E498-DD4A-9DB7-BE1914FF4FF7}" destId="{F8F2E4C1-6C9E-F949-AF63-517273585B57}" srcOrd="1" destOrd="0" parTransId="{8CDAB36A-F29F-E54F-9712-4E87A206025A}" sibTransId="{83703B3E-7248-CA4E-895E-4F7C2407869E}"/>
    <dgm:cxn modelId="{CCB169A4-946D-1F41-BC7A-87325483D1A0}" type="presOf" srcId="{F679F63A-3481-7849-AB59-525CC27B8C30}" destId="{FC711734-0570-534B-9A85-7D997D5950C3}" srcOrd="0" destOrd="0" presId="urn:microsoft.com/office/officeart/2005/8/layout/vList2"/>
    <dgm:cxn modelId="{BBA0B8A6-B5E0-5646-BEF4-98C2BC0B2BA7}" srcId="{81E474DB-5225-1D48-939B-DE288714C9F7}" destId="{18AE3BAE-246C-A446-B92A-15D75025C0DD}" srcOrd="1" destOrd="0" parTransId="{CB5BFEC1-69D7-EB45-A304-8AA4B00C3F9B}" sibTransId="{DCD19C24-3CD7-E647-8A3B-9C05F3C728FB}"/>
    <dgm:cxn modelId="{DD2124A7-1CA4-834B-AE30-B0F8A4FEBCA5}" srcId="{88380190-E498-DD4A-9DB7-BE1914FF4FF7}" destId="{F679F63A-3481-7849-AB59-525CC27B8C30}" srcOrd="0" destOrd="0" parTransId="{70478AA3-F612-A442-BB64-4977812CAF11}" sibTransId="{1D0BF91B-7A97-4241-84B5-ABFE93092FD6}"/>
    <dgm:cxn modelId="{8B67E6A7-B6A8-E44C-B0C3-9516203B42DF}" srcId="{81E474DB-5225-1D48-939B-DE288714C9F7}" destId="{88380190-E498-DD4A-9DB7-BE1914FF4FF7}" srcOrd="0" destOrd="0" parTransId="{89512E11-F693-7B42-A79D-DD0A9FB5F8ED}" sibTransId="{3B8A13E9-5C50-BD41-9A01-E4325A0463B6}"/>
    <dgm:cxn modelId="{00A394AC-430F-984B-A3E5-DAA57313AEB2}" type="presOf" srcId="{88380190-E498-DD4A-9DB7-BE1914FF4FF7}" destId="{D2248254-3248-D44D-ABF5-51AFE9075AD4}" srcOrd="0" destOrd="0" presId="urn:microsoft.com/office/officeart/2005/8/layout/vList2"/>
    <dgm:cxn modelId="{009CD6B8-AC65-2D4C-9930-C446825304FE}" srcId="{03ACC30F-B717-AD4E-9D1A-749DB79074C5}" destId="{D27A650F-04C8-ED46-8ACA-59D1E2C4DBEB}" srcOrd="0" destOrd="0" parTransId="{37398862-B27A-0946-8DFC-A8BC37FF128E}" sibTransId="{D8236B1E-4FF3-2F4A-BECB-0AC82FD09B94}"/>
    <dgm:cxn modelId="{CC612CD3-17C3-844E-B7E3-7F35E2312E29}" srcId="{18AE3BAE-246C-A446-B92A-15D75025C0DD}" destId="{AA08A8B8-77E0-E241-9CB4-1F6FB7BDC89F}" srcOrd="1" destOrd="0" parTransId="{D7BEAAD2-44CC-9948-AC3F-2BC1F3170525}" sibTransId="{D51B8B05-314C-434F-BDDC-38F6B03C3E79}"/>
    <dgm:cxn modelId="{62CED8FA-D941-9F47-B4DD-1C88BEBA274E}" srcId="{03ACC30F-B717-AD4E-9D1A-749DB79074C5}" destId="{644D6AE4-D9C8-8646-A83F-338206FBEAE5}" srcOrd="1" destOrd="0" parTransId="{468E1C98-01A3-2747-8C42-DC319ACBBD4A}" sibTransId="{F6D74ACC-FD0C-C746-81C7-595DD9F25C7E}"/>
    <dgm:cxn modelId="{348C1227-223F-0448-86A3-6F79B10190E2}" type="presParOf" srcId="{214E000E-9C44-5F4D-A6CD-2DD4890D2958}" destId="{D2248254-3248-D44D-ABF5-51AFE9075AD4}" srcOrd="0" destOrd="0" presId="urn:microsoft.com/office/officeart/2005/8/layout/vList2"/>
    <dgm:cxn modelId="{CE2E83F1-75B1-F947-93D0-9FD4491D22B1}" type="presParOf" srcId="{214E000E-9C44-5F4D-A6CD-2DD4890D2958}" destId="{FC711734-0570-534B-9A85-7D997D5950C3}" srcOrd="1" destOrd="0" presId="urn:microsoft.com/office/officeart/2005/8/layout/vList2"/>
    <dgm:cxn modelId="{8BD2A778-8B07-814A-A428-6287A7355796}" type="presParOf" srcId="{214E000E-9C44-5F4D-A6CD-2DD4890D2958}" destId="{B29AA1DE-5E9B-AC41-9F18-B7B9A1CA2C6E}" srcOrd="2" destOrd="0" presId="urn:microsoft.com/office/officeart/2005/8/layout/vList2"/>
    <dgm:cxn modelId="{7E5CA6C6-8139-DF45-9276-CC3B1DF7894B}" type="presParOf" srcId="{214E000E-9C44-5F4D-A6CD-2DD4890D2958}" destId="{542FD961-56DC-D348-899A-2EFCFB8490D6}" srcOrd="3" destOrd="0" presId="urn:microsoft.com/office/officeart/2005/8/layout/vList2"/>
    <dgm:cxn modelId="{311934C3-FE76-2F44-832B-EE6278902F28}" type="presParOf" srcId="{214E000E-9C44-5F4D-A6CD-2DD4890D2958}" destId="{4A6F46E9-E789-E740-8011-7F3FA34901C9}" srcOrd="4" destOrd="0" presId="urn:microsoft.com/office/officeart/2005/8/layout/vList2"/>
    <dgm:cxn modelId="{39D1A456-966A-D546-82A5-658ABBD4CEA3}" type="presParOf" srcId="{214E000E-9C44-5F4D-A6CD-2DD4890D2958}" destId="{CF8774A3-EEE3-7743-A7BF-0C5334F12F99}" srcOrd="5" destOrd="0" presId="urn:microsoft.com/office/officeart/2005/8/layout/vList2"/>
  </dgm:cxnLst>
  <dgm:bg>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6E448-DF7B-8A49-9142-B8E07E9A613D}" type="doc">
      <dgm:prSet loTypeId="urn:microsoft.com/office/officeart/2005/8/layout/default" loCatId="process" qsTypeId="urn:microsoft.com/office/officeart/2005/8/quickstyle/simple3" qsCatId="simple" csTypeId="urn:microsoft.com/office/officeart/2005/8/colors/colorful2" csCatId="colorful" phldr="1"/>
      <dgm:spPr/>
      <dgm:t>
        <a:bodyPr/>
        <a:lstStyle/>
        <a:p>
          <a:endParaRPr lang="en-US"/>
        </a:p>
      </dgm:t>
    </dgm:pt>
    <dgm:pt modelId="{D08A0D04-CD5E-1742-883F-434176B61590}">
      <dgm:prSet/>
      <dgm:spPr/>
      <dgm:t>
        <a:bodyPr/>
        <a:lstStyle/>
        <a:p>
          <a:r>
            <a:rPr lang="en-US"/>
            <a:t>As an element of good governance</a:t>
          </a:r>
        </a:p>
      </dgm:t>
    </dgm:pt>
    <dgm:pt modelId="{5AD132BC-F67E-3440-A54A-C5B7A8C61B00}" type="parTrans" cxnId="{A6A61555-5CF0-A044-A978-A4E7214E41F3}">
      <dgm:prSet/>
      <dgm:spPr/>
      <dgm:t>
        <a:bodyPr/>
        <a:lstStyle/>
        <a:p>
          <a:endParaRPr lang="en-US"/>
        </a:p>
      </dgm:t>
    </dgm:pt>
    <dgm:pt modelId="{F9FE24E8-F7C7-014E-A5BE-007E81775462}" type="sibTrans" cxnId="{A6A61555-5CF0-A044-A978-A4E7214E41F3}">
      <dgm:prSet/>
      <dgm:spPr/>
      <dgm:t>
        <a:bodyPr/>
        <a:lstStyle/>
        <a:p>
          <a:endParaRPr lang="en-US"/>
        </a:p>
      </dgm:t>
    </dgm:pt>
    <dgm:pt modelId="{EC8E9AA4-CA2E-D34D-961B-B0AACA02B332}">
      <dgm:prSet/>
      <dgm:spPr/>
      <dgm:t>
        <a:bodyPr/>
        <a:lstStyle/>
        <a:p>
          <a:r>
            <a:rPr lang="en-US" dirty="0"/>
            <a:t>Strong interlinkages with (1) integrity of political processes; (2) With anti-corruption measures; (3) With the efficiency of governance</a:t>
          </a:r>
        </a:p>
      </dgm:t>
    </dgm:pt>
    <dgm:pt modelId="{D39EEEE9-02DF-614C-A123-FEFA2B435310}" type="parTrans" cxnId="{E2EB7966-4CCB-D943-AFCA-AAF4B6EC19DC}">
      <dgm:prSet/>
      <dgm:spPr/>
      <dgm:t>
        <a:bodyPr/>
        <a:lstStyle/>
        <a:p>
          <a:endParaRPr lang="en-US"/>
        </a:p>
      </dgm:t>
    </dgm:pt>
    <dgm:pt modelId="{4FF07E2C-2C03-0048-8F1C-891CDD37E638}" type="sibTrans" cxnId="{E2EB7966-4CCB-D943-AFCA-AAF4B6EC19DC}">
      <dgm:prSet/>
      <dgm:spPr/>
      <dgm:t>
        <a:bodyPr/>
        <a:lstStyle/>
        <a:p>
          <a:endParaRPr lang="en-US"/>
        </a:p>
      </dgm:t>
    </dgm:pt>
    <dgm:pt modelId="{11FF0655-A355-074B-AEA5-0A706B7A4498}">
      <dgm:prSet/>
      <dgm:spPr/>
      <dgm:t>
        <a:bodyPr/>
        <a:lstStyle/>
        <a:p>
          <a:r>
            <a:rPr lang="en-US"/>
            <a:t>Tied to human rights and sustainability-based initiatives</a:t>
          </a:r>
        </a:p>
      </dgm:t>
    </dgm:pt>
    <dgm:pt modelId="{1E041982-46E1-3D42-AA1B-9C9FCB4D5DAD}" type="parTrans" cxnId="{DCBF471D-78EF-F840-8985-2F5C8F804159}">
      <dgm:prSet/>
      <dgm:spPr/>
      <dgm:t>
        <a:bodyPr/>
        <a:lstStyle/>
        <a:p>
          <a:endParaRPr lang="en-US"/>
        </a:p>
      </dgm:t>
    </dgm:pt>
    <dgm:pt modelId="{7C57A7FB-2E98-834A-97B7-237F4D383D28}" type="sibTrans" cxnId="{DCBF471D-78EF-F840-8985-2F5C8F804159}">
      <dgm:prSet/>
      <dgm:spPr/>
      <dgm:t>
        <a:bodyPr/>
        <a:lstStyle/>
        <a:p>
          <a:endParaRPr lang="en-US"/>
        </a:p>
      </dgm:t>
    </dgm:pt>
    <dgm:pt modelId="{DD57D4D7-8FA8-B343-9C6C-DB6BDDB0C5A6}">
      <dgm:prSet/>
      <dgm:spPr/>
      <dgm:t>
        <a:bodyPr/>
        <a:lstStyle/>
        <a:p>
          <a:r>
            <a:rPr lang="en-US"/>
            <a:t>Mechanics align as well with cultures of compliance and accountability </a:t>
          </a:r>
        </a:p>
      </dgm:t>
    </dgm:pt>
    <dgm:pt modelId="{93878976-EB89-194C-B700-4CD087B38365}" type="parTrans" cxnId="{397429B6-B3E4-144D-9032-1A394DA8BBE3}">
      <dgm:prSet/>
      <dgm:spPr/>
      <dgm:t>
        <a:bodyPr/>
        <a:lstStyle/>
        <a:p>
          <a:endParaRPr lang="en-US"/>
        </a:p>
      </dgm:t>
    </dgm:pt>
    <dgm:pt modelId="{ED8BD730-8808-1F49-AF98-C072FE9AE4F7}" type="sibTrans" cxnId="{397429B6-B3E4-144D-9032-1A394DA8BBE3}">
      <dgm:prSet/>
      <dgm:spPr/>
      <dgm:t>
        <a:bodyPr/>
        <a:lstStyle/>
        <a:p>
          <a:endParaRPr lang="en-US"/>
        </a:p>
      </dgm:t>
    </dgm:pt>
    <dgm:pt modelId="{E5446D68-6326-D147-9E98-0467B601C4F0}">
      <dgm:prSet/>
      <dgm:spPr/>
      <dgm:t>
        <a:bodyPr/>
        <a:lstStyle/>
        <a:p>
          <a:r>
            <a:rPr lang="en-US"/>
            <a:t>But Contradiction:</a:t>
          </a:r>
        </a:p>
      </dgm:t>
    </dgm:pt>
    <dgm:pt modelId="{CF7C2856-BA29-464D-B259-A5CE1632EFE4}" type="parTrans" cxnId="{D012ABC1-CC30-604D-9330-D550904B7C34}">
      <dgm:prSet/>
      <dgm:spPr/>
      <dgm:t>
        <a:bodyPr/>
        <a:lstStyle/>
        <a:p>
          <a:endParaRPr lang="en-US"/>
        </a:p>
      </dgm:t>
    </dgm:pt>
    <dgm:pt modelId="{EB8BB03B-131F-E744-85BF-2031AD023010}" type="sibTrans" cxnId="{D012ABC1-CC30-604D-9330-D550904B7C34}">
      <dgm:prSet/>
      <dgm:spPr/>
      <dgm:t>
        <a:bodyPr/>
        <a:lstStyle/>
        <a:p>
          <a:endParaRPr lang="en-US"/>
        </a:p>
      </dgm:t>
    </dgm:pt>
    <dgm:pt modelId="{E9529BEE-7DAA-A341-B536-6C28E02F6127}">
      <dgm:prSet/>
      <dgm:spPr/>
      <dgm:t>
        <a:bodyPr/>
        <a:lstStyle/>
        <a:p>
          <a:r>
            <a:rPr lang="en-US" dirty="0"/>
            <a:t>While transparency is a useful mechanism for the internal operations of states</a:t>
          </a:r>
        </a:p>
      </dgm:t>
    </dgm:pt>
    <dgm:pt modelId="{D49E5B84-79BB-2844-A647-9ABEFBD1C223}" type="parTrans" cxnId="{F5F52B10-48EC-7E40-864E-126DA79D6F8B}">
      <dgm:prSet/>
      <dgm:spPr/>
      <dgm:t>
        <a:bodyPr/>
        <a:lstStyle/>
        <a:p>
          <a:endParaRPr lang="en-US"/>
        </a:p>
      </dgm:t>
    </dgm:pt>
    <dgm:pt modelId="{17064F3F-2A52-844C-AB4D-7D27F75E0012}" type="sibTrans" cxnId="{F5F52B10-48EC-7E40-864E-126DA79D6F8B}">
      <dgm:prSet/>
      <dgm:spPr/>
      <dgm:t>
        <a:bodyPr/>
        <a:lstStyle/>
        <a:p>
          <a:endParaRPr lang="en-US"/>
        </a:p>
      </dgm:t>
    </dgm:pt>
    <dgm:pt modelId="{88B2D71B-95DA-1041-8DFE-EC754777C509}">
      <dgm:prSet/>
      <dgm:spPr/>
      <dgm:t>
        <a:bodyPr/>
        <a:lstStyle/>
        <a:p>
          <a:r>
            <a:rPr lang="en-US"/>
            <a:t>Does it apply with the same vigor to relations between states?</a:t>
          </a:r>
        </a:p>
      </dgm:t>
    </dgm:pt>
    <dgm:pt modelId="{5808B525-7A4B-1147-AFF4-0FA6D9158030}" type="parTrans" cxnId="{07B143A7-6F27-4245-86B7-E97654C89668}">
      <dgm:prSet/>
      <dgm:spPr/>
      <dgm:t>
        <a:bodyPr/>
        <a:lstStyle/>
        <a:p>
          <a:endParaRPr lang="en-US"/>
        </a:p>
      </dgm:t>
    </dgm:pt>
    <dgm:pt modelId="{C3254438-65A4-3045-B2FD-B2AFCF8848D3}" type="sibTrans" cxnId="{07B143A7-6F27-4245-86B7-E97654C89668}">
      <dgm:prSet/>
      <dgm:spPr/>
      <dgm:t>
        <a:bodyPr/>
        <a:lstStyle/>
        <a:p>
          <a:endParaRPr lang="en-US"/>
        </a:p>
      </dgm:t>
    </dgm:pt>
    <dgm:pt modelId="{159C477B-82A7-A949-AF0B-EF4D5B6DBD0A}">
      <dgm:prSet/>
      <dgm:spPr/>
      <dgm:t>
        <a:bodyPr/>
        <a:lstStyle/>
        <a:p>
          <a:r>
            <a:rPr lang="en-US"/>
            <a:t>Or between states and International Organizations (pubic or private)?</a:t>
          </a:r>
        </a:p>
      </dgm:t>
    </dgm:pt>
    <dgm:pt modelId="{C94B8DBE-720B-904B-A224-F4F5DDAEA4D8}" type="parTrans" cxnId="{B7A451B8-124A-DD44-A4E4-60B8A638A54C}">
      <dgm:prSet/>
      <dgm:spPr/>
      <dgm:t>
        <a:bodyPr/>
        <a:lstStyle/>
        <a:p>
          <a:endParaRPr lang="en-US"/>
        </a:p>
      </dgm:t>
    </dgm:pt>
    <dgm:pt modelId="{5681FF4B-1782-3B41-A21A-75A7D88BF129}" type="sibTrans" cxnId="{B7A451B8-124A-DD44-A4E4-60B8A638A54C}">
      <dgm:prSet/>
      <dgm:spPr/>
      <dgm:t>
        <a:bodyPr/>
        <a:lstStyle/>
        <a:p>
          <a:endParaRPr lang="en-US"/>
        </a:p>
      </dgm:t>
    </dgm:pt>
    <dgm:pt modelId="{F2F7136B-56AC-6545-A912-F158C7B5F90F}">
      <dgm:prSet/>
      <dgm:spPr/>
      <dgm:t>
        <a:bodyPr/>
        <a:lstStyle/>
        <a:p>
          <a:r>
            <a:rPr lang="en-US" dirty="0"/>
            <a:t>Is transparency an Ideological Concept?</a:t>
          </a:r>
        </a:p>
      </dgm:t>
    </dgm:pt>
    <dgm:pt modelId="{3FAFDDDA-5BC7-5C48-A686-093E62F69086}" type="parTrans" cxnId="{B10F25A6-FC6E-5048-8AA9-4AF399B2A89B}">
      <dgm:prSet/>
      <dgm:spPr/>
      <dgm:t>
        <a:bodyPr/>
        <a:lstStyle/>
        <a:p>
          <a:endParaRPr lang="en-US"/>
        </a:p>
      </dgm:t>
    </dgm:pt>
    <dgm:pt modelId="{853F529D-5A99-F74B-B41A-D6E03DEB34CE}" type="sibTrans" cxnId="{B10F25A6-FC6E-5048-8AA9-4AF399B2A89B}">
      <dgm:prSet/>
      <dgm:spPr/>
      <dgm:t>
        <a:bodyPr/>
        <a:lstStyle/>
        <a:p>
          <a:endParaRPr lang="en-US"/>
        </a:p>
      </dgm:t>
    </dgm:pt>
    <dgm:pt modelId="{7CF462E0-1C5C-7D45-83AE-5488F540B2F7}">
      <dgm:prSet/>
      <dgm:spPr/>
      <dgm:t>
        <a:bodyPr/>
        <a:lstStyle/>
        <a:p>
          <a:r>
            <a:rPr lang="en-US"/>
            <a:t>Its specific application may be shaped by the objectives tasked (markets versus regulatory control frameworks);</a:t>
          </a:r>
        </a:p>
      </dgm:t>
    </dgm:pt>
    <dgm:pt modelId="{5764356B-4323-E440-8131-D83C62814D7E}" type="parTrans" cxnId="{FC99908E-0862-A04F-AC70-462140305B7D}">
      <dgm:prSet/>
      <dgm:spPr/>
      <dgm:t>
        <a:bodyPr/>
        <a:lstStyle/>
        <a:p>
          <a:endParaRPr lang="en-US"/>
        </a:p>
      </dgm:t>
    </dgm:pt>
    <dgm:pt modelId="{C9F8B828-1739-7146-A446-30E121FDF34D}" type="sibTrans" cxnId="{FC99908E-0862-A04F-AC70-462140305B7D}">
      <dgm:prSet/>
      <dgm:spPr/>
      <dgm:t>
        <a:bodyPr/>
        <a:lstStyle/>
        <a:p>
          <a:endParaRPr lang="en-US"/>
        </a:p>
      </dgm:t>
    </dgm:pt>
    <dgm:pt modelId="{D313E52E-420E-B54C-A61D-DE2B62FB426F}">
      <dgm:prSet/>
      <dgm:spPr/>
      <dgm:t>
        <a:bodyPr/>
        <a:lstStyle/>
        <a:p>
          <a:r>
            <a:rPr lang="en-US"/>
            <a:t>Is transparency an instrument of political ideology?</a:t>
          </a:r>
        </a:p>
      </dgm:t>
    </dgm:pt>
    <dgm:pt modelId="{50077387-6A74-3D47-BD0B-C051C9D03064}" type="parTrans" cxnId="{AB1EA4B3-0A1C-ED4C-B0D7-E903B7D630AD}">
      <dgm:prSet/>
      <dgm:spPr/>
      <dgm:t>
        <a:bodyPr/>
        <a:lstStyle/>
        <a:p>
          <a:endParaRPr lang="en-US"/>
        </a:p>
      </dgm:t>
    </dgm:pt>
    <dgm:pt modelId="{CAD7D64A-6AE7-7A4B-AC1C-8628458FD80B}" type="sibTrans" cxnId="{AB1EA4B3-0A1C-ED4C-B0D7-E903B7D630AD}">
      <dgm:prSet/>
      <dgm:spPr/>
      <dgm:t>
        <a:bodyPr/>
        <a:lstStyle/>
        <a:p>
          <a:endParaRPr lang="en-US"/>
        </a:p>
      </dgm:t>
    </dgm:pt>
    <dgm:pt modelId="{0704D48E-0443-8A41-96F9-CB1BC298A7FF}">
      <dgm:prSet/>
      <dgm:spPr/>
      <dgm:t>
        <a:bodyPr/>
        <a:lstStyle/>
        <a:p>
          <a:r>
            <a:rPr lang="en-US"/>
            <a:t>Of economic ideology?</a:t>
          </a:r>
        </a:p>
      </dgm:t>
    </dgm:pt>
    <dgm:pt modelId="{59741E60-41DE-B543-A6D4-3B84DF8A1C91}" type="parTrans" cxnId="{C1AE017D-707E-394A-AB60-15C6BAD80E81}">
      <dgm:prSet/>
      <dgm:spPr/>
      <dgm:t>
        <a:bodyPr/>
        <a:lstStyle/>
        <a:p>
          <a:endParaRPr lang="en-US"/>
        </a:p>
      </dgm:t>
    </dgm:pt>
    <dgm:pt modelId="{8F9460CA-AACF-6B48-BDE2-B37FF15CE49B}" type="sibTrans" cxnId="{C1AE017D-707E-394A-AB60-15C6BAD80E81}">
      <dgm:prSet/>
      <dgm:spPr/>
      <dgm:t>
        <a:bodyPr/>
        <a:lstStyle/>
        <a:p>
          <a:endParaRPr lang="en-US"/>
        </a:p>
      </dgm:t>
    </dgm:pt>
    <dgm:pt modelId="{98F77EB3-4872-E446-895B-0B449F2A5917}" type="pres">
      <dgm:prSet presAssocID="{7826E448-DF7B-8A49-9142-B8E07E9A613D}" presName="diagram" presStyleCnt="0">
        <dgm:presLayoutVars>
          <dgm:dir/>
          <dgm:resizeHandles val="exact"/>
        </dgm:presLayoutVars>
      </dgm:prSet>
      <dgm:spPr/>
    </dgm:pt>
    <dgm:pt modelId="{489E4734-ABED-3546-8A44-7BE472C17C69}" type="pres">
      <dgm:prSet presAssocID="{D08A0D04-CD5E-1742-883F-434176B61590}" presName="node" presStyleLbl="node1" presStyleIdx="0" presStyleCnt="3" custScaleX="133755">
        <dgm:presLayoutVars>
          <dgm:bulletEnabled val="1"/>
        </dgm:presLayoutVars>
      </dgm:prSet>
      <dgm:spPr/>
    </dgm:pt>
    <dgm:pt modelId="{2D9E3EB1-C0FF-3440-96E8-327DB3AA0203}" type="pres">
      <dgm:prSet presAssocID="{F9FE24E8-F7C7-014E-A5BE-007E81775462}" presName="sibTrans" presStyleCnt="0"/>
      <dgm:spPr/>
    </dgm:pt>
    <dgm:pt modelId="{9929D796-B2EE-1141-9D30-E9208B0CF783}" type="pres">
      <dgm:prSet presAssocID="{E5446D68-6326-D147-9E98-0467B601C4F0}" presName="node" presStyleLbl="node1" presStyleIdx="1" presStyleCnt="3" custScaleX="133182">
        <dgm:presLayoutVars>
          <dgm:bulletEnabled val="1"/>
        </dgm:presLayoutVars>
      </dgm:prSet>
      <dgm:spPr/>
    </dgm:pt>
    <dgm:pt modelId="{9EBABC9F-7A0D-9B47-B65F-48729A954ABC}" type="pres">
      <dgm:prSet presAssocID="{EB8BB03B-131F-E744-85BF-2031AD023010}" presName="sibTrans" presStyleCnt="0"/>
      <dgm:spPr/>
    </dgm:pt>
    <dgm:pt modelId="{127704EF-7A58-E344-B12C-47B9228CBD7D}" type="pres">
      <dgm:prSet presAssocID="{F2F7136B-56AC-6545-A912-F158C7B5F90F}" presName="node" presStyleLbl="node1" presStyleIdx="2" presStyleCnt="3" custScaleX="134640">
        <dgm:presLayoutVars>
          <dgm:bulletEnabled val="1"/>
        </dgm:presLayoutVars>
      </dgm:prSet>
      <dgm:spPr/>
    </dgm:pt>
  </dgm:ptLst>
  <dgm:cxnLst>
    <dgm:cxn modelId="{03E5D70E-9491-E241-B2B0-DFC9F5DE41C9}" type="presOf" srcId="{11FF0655-A355-074B-AEA5-0A706B7A4498}" destId="{489E4734-ABED-3546-8A44-7BE472C17C69}" srcOrd="0" destOrd="2" presId="urn:microsoft.com/office/officeart/2005/8/layout/default"/>
    <dgm:cxn modelId="{F5F52B10-48EC-7E40-864E-126DA79D6F8B}" srcId="{E5446D68-6326-D147-9E98-0467B601C4F0}" destId="{E9529BEE-7DAA-A341-B536-6C28E02F6127}" srcOrd="0" destOrd="0" parTransId="{D49E5B84-79BB-2844-A647-9ABEFBD1C223}" sibTransId="{17064F3F-2A52-844C-AB4D-7D27F75E0012}"/>
    <dgm:cxn modelId="{DCBF471D-78EF-F840-8985-2F5C8F804159}" srcId="{D08A0D04-CD5E-1742-883F-434176B61590}" destId="{11FF0655-A355-074B-AEA5-0A706B7A4498}" srcOrd="1" destOrd="0" parTransId="{1E041982-46E1-3D42-AA1B-9C9FCB4D5DAD}" sibTransId="{7C57A7FB-2E98-834A-97B7-237F4D383D28}"/>
    <dgm:cxn modelId="{8D13D31F-B18C-F74B-8AEE-F2434F02A92A}" type="presOf" srcId="{7826E448-DF7B-8A49-9142-B8E07E9A613D}" destId="{98F77EB3-4872-E446-895B-0B449F2A5917}" srcOrd="0" destOrd="0" presId="urn:microsoft.com/office/officeart/2005/8/layout/default"/>
    <dgm:cxn modelId="{A6A61555-5CF0-A044-A978-A4E7214E41F3}" srcId="{7826E448-DF7B-8A49-9142-B8E07E9A613D}" destId="{D08A0D04-CD5E-1742-883F-434176B61590}" srcOrd="0" destOrd="0" parTransId="{5AD132BC-F67E-3440-A54A-C5B7A8C61B00}" sibTransId="{F9FE24E8-F7C7-014E-A5BE-007E81775462}"/>
    <dgm:cxn modelId="{FA0CB561-74E1-8248-AF06-B45C211A154A}" type="presOf" srcId="{E5446D68-6326-D147-9E98-0467B601C4F0}" destId="{9929D796-B2EE-1141-9D30-E9208B0CF783}" srcOrd="0" destOrd="0" presId="urn:microsoft.com/office/officeart/2005/8/layout/default"/>
    <dgm:cxn modelId="{E2EB7966-4CCB-D943-AFCA-AAF4B6EC19DC}" srcId="{D08A0D04-CD5E-1742-883F-434176B61590}" destId="{EC8E9AA4-CA2E-D34D-961B-B0AACA02B332}" srcOrd="0" destOrd="0" parTransId="{D39EEEE9-02DF-614C-A123-FEFA2B435310}" sibTransId="{4FF07E2C-2C03-0048-8F1C-891CDD37E638}"/>
    <dgm:cxn modelId="{C1AE017D-707E-394A-AB60-15C6BAD80E81}" srcId="{F2F7136B-56AC-6545-A912-F158C7B5F90F}" destId="{0704D48E-0443-8A41-96F9-CB1BC298A7FF}" srcOrd="2" destOrd="0" parTransId="{59741E60-41DE-B543-A6D4-3B84DF8A1C91}" sibTransId="{8F9460CA-AACF-6B48-BDE2-B37FF15CE49B}"/>
    <dgm:cxn modelId="{20380584-F7CB-1D45-AEE0-EAEEF1EEFF1A}" type="presOf" srcId="{7CF462E0-1C5C-7D45-83AE-5488F540B2F7}" destId="{127704EF-7A58-E344-B12C-47B9228CBD7D}" srcOrd="0" destOrd="1" presId="urn:microsoft.com/office/officeart/2005/8/layout/default"/>
    <dgm:cxn modelId="{FC99908E-0862-A04F-AC70-462140305B7D}" srcId="{F2F7136B-56AC-6545-A912-F158C7B5F90F}" destId="{7CF462E0-1C5C-7D45-83AE-5488F540B2F7}" srcOrd="0" destOrd="0" parTransId="{5764356B-4323-E440-8131-D83C62814D7E}" sibTransId="{C9F8B828-1739-7146-A446-30E121FDF34D}"/>
    <dgm:cxn modelId="{ED79D493-6E3A-504D-813E-14C99B96A6A2}" type="presOf" srcId="{88B2D71B-95DA-1041-8DFE-EC754777C509}" destId="{9929D796-B2EE-1141-9D30-E9208B0CF783}" srcOrd="0" destOrd="2" presId="urn:microsoft.com/office/officeart/2005/8/layout/default"/>
    <dgm:cxn modelId="{67392AA1-10FA-1141-9620-514DA3645009}" type="presOf" srcId="{159C477B-82A7-A949-AF0B-EF4D5B6DBD0A}" destId="{9929D796-B2EE-1141-9D30-E9208B0CF783}" srcOrd="0" destOrd="3" presId="urn:microsoft.com/office/officeart/2005/8/layout/default"/>
    <dgm:cxn modelId="{B10F25A6-FC6E-5048-8AA9-4AF399B2A89B}" srcId="{7826E448-DF7B-8A49-9142-B8E07E9A613D}" destId="{F2F7136B-56AC-6545-A912-F158C7B5F90F}" srcOrd="2" destOrd="0" parTransId="{3FAFDDDA-5BC7-5C48-A686-093E62F69086}" sibTransId="{853F529D-5A99-F74B-B41A-D6E03DEB34CE}"/>
    <dgm:cxn modelId="{07B143A7-6F27-4245-86B7-E97654C89668}" srcId="{E5446D68-6326-D147-9E98-0467B601C4F0}" destId="{88B2D71B-95DA-1041-8DFE-EC754777C509}" srcOrd="1" destOrd="0" parTransId="{5808B525-7A4B-1147-AFF4-0FA6D9158030}" sibTransId="{C3254438-65A4-3045-B2FD-B2AFCF8848D3}"/>
    <dgm:cxn modelId="{AB1EA4B3-0A1C-ED4C-B0D7-E903B7D630AD}" srcId="{F2F7136B-56AC-6545-A912-F158C7B5F90F}" destId="{D313E52E-420E-B54C-A61D-DE2B62FB426F}" srcOrd="1" destOrd="0" parTransId="{50077387-6A74-3D47-BD0B-C051C9D03064}" sibTransId="{CAD7D64A-6AE7-7A4B-AC1C-8628458FD80B}"/>
    <dgm:cxn modelId="{397429B6-B3E4-144D-9032-1A394DA8BBE3}" srcId="{D08A0D04-CD5E-1742-883F-434176B61590}" destId="{DD57D4D7-8FA8-B343-9C6C-DB6BDDB0C5A6}" srcOrd="2" destOrd="0" parTransId="{93878976-EB89-194C-B700-4CD087B38365}" sibTransId="{ED8BD730-8808-1F49-AF98-C072FE9AE4F7}"/>
    <dgm:cxn modelId="{B7A451B8-124A-DD44-A4E4-60B8A638A54C}" srcId="{E5446D68-6326-D147-9E98-0467B601C4F0}" destId="{159C477B-82A7-A949-AF0B-EF4D5B6DBD0A}" srcOrd="2" destOrd="0" parTransId="{C94B8DBE-720B-904B-A224-F4F5DDAEA4D8}" sibTransId="{5681FF4B-1782-3B41-A21A-75A7D88BF129}"/>
    <dgm:cxn modelId="{56BC66BA-E8F9-CB48-B82E-2A2AD110FEC4}" type="presOf" srcId="{D08A0D04-CD5E-1742-883F-434176B61590}" destId="{489E4734-ABED-3546-8A44-7BE472C17C69}" srcOrd="0" destOrd="0" presId="urn:microsoft.com/office/officeart/2005/8/layout/default"/>
    <dgm:cxn modelId="{25B6A3BE-9CE6-2E40-A0D7-F13132F90D7F}" type="presOf" srcId="{DD57D4D7-8FA8-B343-9C6C-DB6BDDB0C5A6}" destId="{489E4734-ABED-3546-8A44-7BE472C17C69}" srcOrd="0" destOrd="3" presId="urn:microsoft.com/office/officeart/2005/8/layout/default"/>
    <dgm:cxn modelId="{D012ABC1-CC30-604D-9330-D550904B7C34}" srcId="{7826E448-DF7B-8A49-9142-B8E07E9A613D}" destId="{E5446D68-6326-D147-9E98-0467B601C4F0}" srcOrd="1" destOrd="0" parTransId="{CF7C2856-BA29-464D-B259-A5CE1632EFE4}" sibTransId="{EB8BB03B-131F-E744-85BF-2031AD023010}"/>
    <dgm:cxn modelId="{2752A6C6-EB18-D04F-9614-CF46070D446E}" type="presOf" srcId="{D313E52E-420E-B54C-A61D-DE2B62FB426F}" destId="{127704EF-7A58-E344-B12C-47B9228CBD7D}" srcOrd="0" destOrd="2" presId="urn:microsoft.com/office/officeart/2005/8/layout/default"/>
    <dgm:cxn modelId="{DDC6B4CC-D782-4042-B4DF-53B339419EFB}" type="presOf" srcId="{E9529BEE-7DAA-A341-B536-6C28E02F6127}" destId="{9929D796-B2EE-1141-9D30-E9208B0CF783}" srcOrd="0" destOrd="1" presId="urn:microsoft.com/office/officeart/2005/8/layout/default"/>
    <dgm:cxn modelId="{D8F941DB-3BA2-B14B-A69D-FECF9E22CF3A}" type="presOf" srcId="{EC8E9AA4-CA2E-D34D-961B-B0AACA02B332}" destId="{489E4734-ABED-3546-8A44-7BE472C17C69}" srcOrd="0" destOrd="1" presId="urn:microsoft.com/office/officeart/2005/8/layout/default"/>
    <dgm:cxn modelId="{695A67DF-28DE-814D-810F-7F5C12FF9803}" type="presOf" srcId="{0704D48E-0443-8A41-96F9-CB1BC298A7FF}" destId="{127704EF-7A58-E344-B12C-47B9228CBD7D}" srcOrd="0" destOrd="3" presId="urn:microsoft.com/office/officeart/2005/8/layout/default"/>
    <dgm:cxn modelId="{EC72A5E1-A8C5-3641-B7F4-EC8610D3DD7C}" type="presOf" srcId="{F2F7136B-56AC-6545-A912-F158C7B5F90F}" destId="{127704EF-7A58-E344-B12C-47B9228CBD7D}" srcOrd="0" destOrd="0" presId="urn:microsoft.com/office/officeart/2005/8/layout/default"/>
    <dgm:cxn modelId="{FA9E941A-2FF9-774B-81DD-C00CF3563822}" type="presParOf" srcId="{98F77EB3-4872-E446-895B-0B449F2A5917}" destId="{489E4734-ABED-3546-8A44-7BE472C17C69}" srcOrd="0" destOrd="0" presId="urn:microsoft.com/office/officeart/2005/8/layout/default"/>
    <dgm:cxn modelId="{1689B740-590B-094A-AF43-1772144F5331}" type="presParOf" srcId="{98F77EB3-4872-E446-895B-0B449F2A5917}" destId="{2D9E3EB1-C0FF-3440-96E8-327DB3AA0203}" srcOrd="1" destOrd="0" presId="urn:microsoft.com/office/officeart/2005/8/layout/default"/>
    <dgm:cxn modelId="{D02466F3-C232-7545-9730-5D9370D18AA6}" type="presParOf" srcId="{98F77EB3-4872-E446-895B-0B449F2A5917}" destId="{9929D796-B2EE-1141-9D30-E9208B0CF783}" srcOrd="2" destOrd="0" presId="urn:microsoft.com/office/officeart/2005/8/layout/default"/>
    <dgm:cxn modelId="{E5AD8B31-AEB3-604D-8596-ADD59530672C}" type="presParOf" srcId="{98F77EB3-4872-E446-895B-0B449F2A5917}" destId="{9EBABC9F-7A0D-9B47-B65F-48729A954ABC}" srcOrd="3" destOrd="0" presId="urn:microsoft.com/office/officeart/2005/8/layout/default"/>
    <dgm:cxn modelId="{65F7D386-259F-094A-A3F8-8A7D5FBCA965}" type="presParOf" srcId="{98F77EB3-4872-E446-895B-0B449F2A5917}" destId="{127704EF-7A58-E344-B12C-47B9228CBD7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44834C-358A-EB43-B79A-BE7B6BBDB3BC}"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1984F066-3C8B-1744-94D6-C1741C37E1B7}">
      <dgm:prSet/>
      <dgm:spPr/>
      <dgm:t>
        <a:bodyPr/>
        <a:lstStyle/>
        <a:p>
          <a:r>
            <a:rPr lang="en-US" dirty="0"/>
            <a:t>UN Guiding Principles for Business and Human Rights</a:t>
          </a:r>
        </a:p>
      </dgm:t>
    </dgm:pt>
    <dgm:pt modelId="{D198A8A4-4EA5-BB4A-A24D-84C995FE66B8}" type="parTrans" cxnId="{CC04A44E-256B-7D48-8005-475BC8E6ABFF}">
      <dgm:prSet/>
      <dgm:spPr/>
      <dgm:t>
        <a:bodyPr/>
        <a:lstStyle/>
        <a:p>
          <a:endParaRPr lang="en-US"/>
        </a:p>
      </dgm:t>
    </dgm:pt>
    <dgm:pt modelId="{5FF5BF86-303C-0F4D-8599-19B072570682}" type="sibTrans" cxnId="{CC04A44E-256B-7D48-8005-475BC8E6ABFF}">
      <dgm:prSet/>
      <dgm:spPr/>
      <dgm:t>
        <a:bodyPr/>
        <a:lstStyle/>
        <a:p>
          <a:endParaRPr lang="en-US"/>
        </a:p>
      </dgm:t>
    </dgm:pt>
    <dgm:pt modelId="{5BAD2822-175A-054D-9FF9-ABB1E95A400E}">
      <dgm:prSet/>
      <dgm:spPr/>
      <dgm:t>
        <a:bodyPr/>
        <a:lstStyle/>
        <a:p>
          <a:r>
            <a:rPr lang="en-US"/>
            <a:t>Human Rights due diligence compliance model</a:t>
          </a:r>
        </a:p>
      </dgm:t>
    </dgm:pt>
    <dgm:pt modelId="{E321072B-1D7E-D94E-80AA-835A85B349B7}" type="parTrans" cxnId="{CCCC1DC0-E390-8F45-87F2-4D962D08BB74}">
      <dgm:prSet/>
      <dgm:spPr/>
      <dgm:t>
        <a:bodyPr/>
        <a:lstStyle/>
        <a:p>
          <a:endParaRPr lang="en-US"/>
        </a:p>
      </dgm:t>
    </dgm:pt>
    <dgm:pt modelId="{6789333F-8FBA-DF4F-96E1-7E5F6062373A}" type="sibTrans" cxnId="{CCCC1DC0-E390-8F45-87F2-4D962D08BB74}">
      <dgm:prSet/>
      <dgm:spPr/>
      <dgm:t>
        <a:bodyPr/>
        <a:lstStyle/>
        <a:p>
          <a:endParaRPr lang="en-US"/>
        </a:p>
      </dgm:t>
    </dgm:pt>
    <dgm:pt modelId="{54148183-11B5-5C4F-BE3F-65DF9A4F0DE6}">
      <dgm:prSet/>
      <dgm:spPr/>
      <dgm:t>
        <a:bodyPr/>
        <a:lstStyle/>
        <a:p>
          <a:r>
            <a:rPr lang="en-US"/>
            <a:t>Separate state duty to protect , and corporate responsibility to respect human rights </a:t>
          </a:r>
        </a:p>
      </dgm:t>
    </dgm:pt>
    <dgm:pt modelId="{8BA8812A-3B69-4B4E-8A21-0C445254EC4D}" type="parTrans" cxnId="{079F3AFA-4037-F142-AB67-9952124FBEED}">
      <dgm:prSet/>
      <dgm:spPr/>
      <dgm:t>
        <a:bodyPr/>
        <a:lstStyle/>
        <a:p>
          <a:endParaRPr lang="en-US"/>
        </a:p>
      </dgm:t>
    </dgm:pt>
    <dgm:pt modelId="{99E88F69-6AAE-864A-8967-342E87ECE5FB}" type="sibTrans" cxnId="{079F3AFA-4037-F142-AB67-9952124FBEED}">
      <dgm:prSet/>
      <dgm:spPr/>
      <dgm:t>
        <a:bodyPr/>
        <a:lstStyle/>
        <a:p>
          <a:endParaRPr lang="en-US"/>
        </a:p>
      </dgm:t>
    </dgm:pt>
    <dgm:pt modelId="{230A30AD-2D7A-264B-935A-52F35B7E12C9}">
      <dgm:prSet/>
      <dgm:spPr/>
      <dgm:t>
        <a:bodyPr/>
        <a:lstStyle/>
        <a:p>
          <a:r>
            <a:rPr lang="en-US"/>
            <a:t>OECD</a:t>
          </a:r>
        </a:p>
      </dgm:t>
    </dgm:pt>
    <dgm:pt modelId="{E2F05F41-5FDA-E44D-85EB-B53DE3BDF560}" type="parTrans" cxnId="{941C3695-5E1D-B247-94E3-614FBD5571C8}">
      <dgm:prSet/>
      <dgm:spPr/>
      <dgm:t>
        <a:bodyPr/>
        <a:lstStyle/>
        <a:p>
          <a:endParaRPr lang="en-US"/>
        </a:p>
      </dgm:t>
    </dgm:pt>
    <dgm:pt modelId="{213F34DF-88DA-3A47-AE9A-47330392ACEA}" type="sibTrans" cxnId="{941C3695-5E1D-B247-94E3-614FBD5571C8}">
      <dgm:prSet/>
      <dgm:spPr/>
      <dgm:t>
        <a:bodyPr/>
        <a:lstStyle/>
        <a:p>
          <a:endParaRPr lang="en-US"/>
        </a:p>
      </dgm:t>
    </dgm:pt>
    <dgm:pt modelId="{9A711CF9-06F7-6244-9D0B-5C7015738DCE}">
      <dgm:prSet/>
      <dgm:spPr/>
      <dgm:t>
        <a:bodyPr/>
        <a:lstStyle/>
        <a:p>
          <a:r>
            <a:rPr lang="en-US"/>
            <a:t>Guidelines for Multinational Enterprises</a:t>
          </a:r>
        </a:p>
      </dgm:t>
    </dgm:pt>
    <dgm:pt modelId="{F9DA3993-2405-0C40-A474-CA5E4E1F53AC}" type="parTrans" cxnId="{8C494E30-4DD5-D04C-9836-26565BF06B29}">
      <dgm:prSet/>
      <dgm:spPr/>
      <dgm:t>
        <a:bodyPr/>
        <a:lstStyle/>
        <a:p>
          <a:endParaRPr lang="en-US"/>
        </a:p>
      </dgm:t>
    </dgm:pt>
    <dgm:pt modelId="{A2B93F7B-9D40-844C-86B5-D20181ECFA9C}" type="sibTrans" cxnId="{8C494E30-4DD5-D04C-9836-26565BF06B29}">
      <dgm:prSet/>
      <dgm:spPr/>
      <dgm:t>
        <a:bodyPr/>
        <a:lstStyle/>
        <a:p>
          <a:endParaRPr lang="en-US"/>
        </a:p>
      </dgm:t>
    </dgm:pt>
    <dgm:pt modelId="{D300C4DF-EE03-7343-BA47-AC051A2CAB2C}">
      <dgm:prSet/>
      <dgm:spPr/>
      <dgm:t>
        <a:bodyPr/>
        <a:lstStyle/>
        <a:p>
          <a:r>
            <a:rPr lang="en-US"/>
            <a:t>Principles of Corporate Governance and for State Owned Enterprises</a:t>
          </a:r>
        </a:p>
      </dgm:t>
    </dgm:pt>
    <dgm:pt modelId="{876D2DF5-E5D7-7144-8272-716685CFD34F}" type="parTrans" cxnId="{26A17274-9570-2D46-AFFD-C7C704E79456}">
      <dgm:prSet/>
      <dgm:spPr/>
      <dgm:t>
        <a:bodyPr/>
        <a:lstStyle/>
        <a:p>
          <a:endParaRPr lang="en-US"/>
        </a:p>
      </dgm:t>
    </dgm:pt>
    <dgm:pt modelId="{3CA3439B-B0A6-4A46-B71A-3AF9023013C7}" type="sibTrans" cxnId="{26A17274-9570-2D46-AFFD-C7C704E79456}">
      <dgm:prSet/>
      <dgm:spPr/>
      <dgm:t>
        <a:bodyPr/>
        <a:lstStyle/>
        <a:p>
          <a:endParaRPr lang="en-US"/>
        </a:p>
      </dgm:t>
    </dgm:pt>
    <dgm:pt modelId="{EEC9E293-A11C-FE46-AD49-C7426DE5326A}">
      <dgm:prSet/>
      <dgm:spPr/>
      <dgm:t>
        <a:bodyPr/>
        <a:lstStyle/>
        <a:p>
          <a:r>
            <a:rPr lang="en-US"/>
            <a:t>Principles of Responsible Investment</a:t>
          </a:r>
        </a:p>
      </dgm:t>
    </dgm:pt>
    <dgm:pt modelId="{923D44E9-9A0B-FC41-BC3D-3C031238C6DF}" type="parTrans" cxnId="{0F8029B6-CB2C-2846-8224-C0EE07F1A0F9}">
      <dgm:prSet/>
      <dgm:spPr/>
      <dgm:t>
        <a:bodyPr/>
        <a:lstStyle/>
        <a:p>
          <a:endParaRPr lang="en-US"/>
        </a:p>
      </dgm:t>
    </dgm:pt>
    <dgm:pt modelId="{877CAC15-C188-634A-A5FB-E01727FA5445}" type="sibTrans" cxnId="{0F8029B6-CB2C-2846-8224-C0EE07F1A0F9}">
      <dgm:prSet/>
      <dgm:spPr/>
      <dgm:t>
        <a:bodyPr/>
        <a:lstStyle/>
        <a:p>
          <a:endParaRPr lang="en-US"/>
        </a:p>
      </dgm:t>
    </dgm:pt>
    <dgm:pt modelId="{352D8B11-85EF-9647-B6F9-75311B953304}">
      <dgm:prSet/>
      <dgm:spPr/>
      <dgm:t>
        <a:bodyPr/>
        <a:lstStyle/>
        <a:p>
          <a:r>
            <a:rPr lang="en-US"/>
            <a:t>Sustainability Development Goals</a:t>
          </a:r>
        </a:p>
      </dgm:t>
    </dgm:pt>
    <dgm:pt modelId="{93531FF5-5DD4-674A-8E72-1DE632C2576C}" type="parTrans" cxnId="{9A42729E-D937-D640-9134-686E8C778D64}">
      <dgm:prSet/>
      <dgm:spPr/>
      <dgm:t>
        <a:bodyPr/>
        <a:lstStyle/>
        <a:p>
          <a:endParaRPr lang="en-US"/>
        </a:p>
      </dgm:t>
    </dgm:pt>
    <dgm:pt modelId="{4B4A9E4F-BCE0-0341-A5F1-F9D3491B29CE}" type="sibTrans" cxnId="{9A42729E-D937-D640-9134-686E8C778D64}">
      <dgm:prSet/>
      <dgm:spPr/>
      <dgm:t>
        <a:bodyPr/>
        <a:lstStyle/>
        <a:p>
          <a:endParaRPr lang="en-US"/>
        </a:p>
      </dgm:t>
    </dgm:pt>
    <dgm:pt modelId="{BC179BCF-B34C-EC4E-ACD9-92C25BE56DBC}">
      <dgm:prSet/>
      <dgm:spPr/>
      <dgm:t>
        <a:bodyPr/>
        <a:lstStyle/>
        <a:p>
          <a:r>
            <a:rPr lang="en-US"/>
            <a:t>Including Climate change and bio-diversity measures</a:t>
          </a:r>
        </a:p>
      </dgm:t>
    </dgm:pt>
    <dgm:pt modelId="{CA9503D7-A983-0D4C-99CE-D2A3C703E8EA}" type="parTrans" cxnId="{91BF46B6-984D-5441-8D2E-F7AC1CB2815C}">
      <dgm:prSet/>
      <dgm:spPr/>
      <dgm:t>
        <a:bodyPr/>
        <a:lstStyle/>
        <a:p>
          <a:endParaRPr lang="en-US"/>
        </a:p>
      </dgm:t>
    </dgm:pt>
    <dgm:pt modelId="{F00E29C2-73BC-5C48-8293-32871E02D0FD}" type="sibTrans" cxnId="{91BF46B6-984D-5441-8D2E-F7AC1CB2815C}">
      <dgm:prSet/>
      <dgm:spPr/>
      <dgm:t>
        <a:bodyPr/>
        <a:lstStyle/>
        <a:p>
          <a:endParaRPr lang="en-US"/>
        </a:p>
      </dgm:t>
    </dgm:pt>
    <dgm:pt modelId="{28B970D4-BA07-1F44-952B-E03157895875}">
      <dgm:prSet/>
      <dgm:spPr/>
      <dgm:t>
        <a:bodyPr/>
        <a:lstStyle/>
        <a:p>
          <a:r>
            <a:rPr lang="en-US"/>
            <a:t>African Regional Associations</a:t>
          </a:r>
        </a:p>
      </dgm:t>
    </dgm:pt>
    <dgm:pt modelId="{E82FB3D6-8F02-A347-B7B8-5C46DADFDF00}" type="parTrans" cxnId="{6E430DE7-C73A-674F-AE4A-268A46B51AA4}">
      <dgm:prSet/>
      <dgm:spPr/>
      <dgm:t>
        <a:bodyPr/>
        <a:lstStyle/>
        <a:p>
          <a:endParaRPr lang="en-US"/>
        </a:p>
      </dgm:t>
    </dgm:pt>
    <dgm:pt modelId="{7E289AFC-FF28-E640-8ABF-075F2FE20260}" type="sibTrans" cxnId="{6E430DE7-C73A-674F-AE4A-268A46B51AA4}">
      <dgm:prSet/>
      <dgm:spPr/>
      <dgm:t>
        <a:bodyPr/>
        <a:lstStyle/>
        <a:p>
          <a:endParaRPr lang="en-US"/>
        </a:p>
      </dgm:t>
    </dgm:pt>
    <dgm:pt modelId="{8B6FE308-E8DE-AD40-8B66-F03811E13C17}">
      <dgm:prSet/>
      <dgm:spPr/>
      <dgm:t>
        <a:bodyPr/>
        <a:lstStyle/>
        <a:p>
          <a:r>
            <a:rPr lang="en-US">
              <a:hlinkClick xmlns:r="http://schemas.openxmlformats.org/officeDocument/2006/relationships" r:id="rId1"/>
            </a:rPr>
            <a:t>African Court of Human and People’s Righ</a:t>
          </a:r>
          <a:r>
            <a:rPr lang="en-US"/>
            <a:t>ts </a:t>
          </a:r>
        </a:p>
      </dgm:t>
    </dgm:pt>
    <dgm:pt modelId="{4BECD77C-75BC-DE47-8079-D1E23C0008D9}" type="parTrans" cxnId="{AE4EE504-6DF0-2D4B-918C-114D97667192}">
      <dgm:prSet/>
      <dgm:spPr/>
      <dgm:t>
        <a:bodyPr/>
        <a:lstStyle/>
        <a:p>
          <a:endParaRPr lang="en-US"/>
        </a:p>
      </dgm:t>
    </dgm:pt>
    <dgm:pt modelId="{2CA070FD-F9E8-ED42-8F26-6B6C6EBC2967}" type="sibTrans" cxnId="{AE4EE504-6DF0-2D4B-918C-114D97667192}">
      <dgm:prSet/>
      <dgm:spPr/>
      <dgm:t>
        <a:bodyPr/>
        <a:lstStyle/>
        <a:p>
          <a:endParaRPr lang="en-US"/>
        </a:p>
      </dgm:t>
    </dgm:pt>
    <dgm:pt modelId="{0928FDF9-E6FB-B441-B1DF-B7DD56526DFB}">
      <dgm:prSet/>
      <dgm:spPr/>
      <dgm:t>
        <a:bodyPr/>
        <a:lstStyle/>
        <a:p>
          <a:r>
            <a:rPr lang="en-US"/>
            <a:t>The </a:t>
          </a:r>
          <a:r>
            <a:rPr lang="en-US">
              <a:hlinkClick xmlns:r="http://schemas.openxmlformats.org/officeDocument/2006/relationships" r:id="rId2"/>
            </a:rPr>
            <a:t>African Continental Free Trade Area (AfCFTA)</a:t>
          </a:r>
          <a:r>
            <a:rPr lang="en-US"/>
            <a:t> (</a:t>
          </a:r>
          <a:r>
            <a:rPr lang="en-US">
              <a:hlinkClick xmlns:r="http://schemas.openxmlformats.org/officeDocument/2006/relationships" r:id="rId3"/>
            </a:rPr>
            <a:t>entered into force </a:t>
          </a:r>
          <a:r>
            <a:rPr lang="en-US"/>
            <a:t>2019)</a:t>
          </a:r>
        </a:p>
      </dgm:t>
    </dgm:pt>
    <dgm:pt modelId="{5FFACBB1-83D6-DA4A-968C-16E471727D15}" type="parTrans" cxnId="{6541E9C4-9681-3D4F-8617-335C41D4E24F}">
      <dgm:prSet/>
      <dgm:spPr/>
      <dgm:t>
        <a:bodyPr/>
        <a:lstStyle/>
        <a:p>
          <a:endParaRPr lang="en-US"/>
        </a:p>
      </dgm:t>
    </dgm:pt>
    <dgm:pt modelId="{A870B66C-8DFD-C048-9ABD-D0F953B3DE9F}" type="sibTrans" cxnId="{6541E9C4-9681-3D4F-8617-335C41D4E24F}">
      <dgm:prSet/>
      <dgm:spPr/>
      <dgm:t>
        <a:bodyPr/>
        <a:lstStyle/>
        <a:p>
          <a:endParaRPr lang="en-US"/>
        </a:p>
      </dgm:t>
    </dgm:pt>
    <dgm:pt modelId="{C08A8A02-5D05-1C40-8D97-B0B7B1A934F9}" type="pres">
      <dgm:prSet presAssocID="{3A44834C-358A-EB43-B79A-BE7B6BBDB3BC}" presName="linear" presStyleCnt="0">
        <dgm:presLayoutVars>
          <dgm:animLvl val="lvl"/>
          <dgm:resizeHandles val="exact"/>
        </dgm:presLayoutVars>
      </dgm:prSet>
      <dgm:spPr/>
    </dgm:pt>
    <dgm:pt modelId="{C2C73378-05D8-BF47-BCA0-8059536C282A}" type="pres">
      <dgm:prSet presAssocID="{1984F066-3C8B-1744-94D6-C1741C37E1B7}" presName="parentText" presStyleLbl="node1" presStyleIdx="0" presStyleCnt="4">
        <dgm:presLayoutVars>
          <dgm:chMax val="0"/>
          <dgm:bulletEnabled val="1"/>
        </dgm:presLayoutVars>
      </dgm:prSet>
      <dgm:spPr/>
    </dgm:pt>
    <dgm:pt modelId="{F4BD8923-D118-614F-9A30-7980C7FF83E3}" type="pres">
      <dgm:prSet presAssocID="{1984F066-3C8B-1744-94D6-C1741C37E1B7}" presName="childText" presStyleLbl="revTx" presStyleIdx="0" presStyleCnt="4">
        <dgm:presLayoutVars>
          <dgm:bulletEnabled val="1"/>
        </dgm:presLayoutVars>
      </dgm:prSet>
      <dgm:spPr/>
    </dgm:pt>
    <dgm:pt modelId="{70D49652-27BD-4D41-A3E6-CF0091BC2E21}" type="pres">
      <dgm:prSet presAssocID="{230A30AD-2D7A-264B-935A-52F35B7E12C9}" presName="parentText" presStyleLbl="node1" presStyleIdx="1" presStyleCnt="4">
        <dgm:presLayoutVars>
          <dgm:chMax val="0"/>
          <dgm:bulletEnabled val="1"/>
        </dgm:presLayoutVars>
      </dgm:prSet>
      <dgm:spPr/>
    </dgm:pt>
    <dgm:pt modelId="{2C739387-7637-0B4A-AE56-E34E5F31A899}" type="pres">
      <dgm:prSet presAssocID="{230A30AD-2D7A-264B-935A-52F35B7E12C9}" presName="childText" presStyleLbl="revTx" presStyleIdx="1" presStyleCnt="4">
        <dgm:presLayoutVars>
          <dgm:bulletEnabled val="1"/>
        </dgm:presLayoutVars>
      </dgm:prSet>
      <dgm:spPr/>
    </dgm:pt>
    <dgm:pt modelId="{1FA6BA40-6EB0-A54C-A408-470190C2999E}" type="pres">
      <dgm:prSet presAssocID="{352D8B11-85EF-9647-B6F9-75311B953304}" presName="parentText" presStyleLbl="node1" presStyleIdx="2" presStyleCnt="4">
        <dgm:presLayoutVars>
          <dgm:chMax val="0"/>
          <dgm:bulletEnabled val="1"/>
        </dgm:presLayoutVars>
      </dgm:prSet>
      <dgm:spPr/>
    </dgm:pt>
    <dgm:pt modelId="{1005B7FB-0452-6E47-93DE-4011649AAFC3}" type="pres">
      <dgm:prSet presAssocID="{352D8B11-85EF-9647-B6F9-75311B953304}" presName="childText" presStyleLbl="revTx" presStyleIdx="2" presStyleCnt="4">
        <dgm:presLayoutVars>
          <dgm:bulletEnabled val="1"/>
        </dgm:presLayoutVars>
      </dgm:prSet>
      <dgm:spPr/>
    </dgm:pt>
    <dgm:pt modelId="{8881C630-49DF-494B-96B1-125C87F49CEA}" type="pres">
      <dgm:prSet presAssocID="{28B970D4-BA07-1F44-952B-E03157895875}" presName="parentText" presStyleLbl="node1" presStyleIdx="3" presStyleCnt="4">
        <dgm:presLayoutVars>
          <dgm:chMax val="0"/>
          <dgm:bulletEnabled val="1"/>
        </dgm:presLayoutVars>
      </dgm:prSet>
      <dgm:spPr/>
    </dgm:pt>
    <dgm:pt modelId="{FC98E209-1C27-B74E-A631-3F9DBD1FF196}" type="pres">
      <dgm:prSet presAssocID="{28B970D4-BA07-1F44-952B-E03157895875}" presName="childText" presStyleLbl="revTx" presStyleIdx="3" presStyleCnt="4">
        <dgm:presLayoutVars>
          <dgm:bulletEnabled val="1"/>
        </dgm:presLayoutVars>
      </dgm:prSet>
      <dgm:spPr/>
    </dgm:pt>
  </dgm:ptLst>
  <dgm:cxnLst>
    <dgm:cxn modelId="{AE4EE504-6DF0-2D4B-918C-114D97667192}" srcId="{28B970D4-BA07-1F44-952B-E03157895875}" destId="{8B6FE308-E8DE-AD40-8B66-F03811E13C17}" srcOrd="0" destOrd="0" parTransId="{4BECD77C-75BC-DE47-8079-D1E23C0008D9}" sibTransId="{2CA070FD-F9E8-ED42-8F26-6B6C6EBC2967}"/>
    <dgm:cxn modelId="{43503005-5943-B843-B57A-5C7887FCE620}" type="presOf" srcId="{D300C4DF-EE03-7343-BA47-AC051A2CAB2C}" destId="{2C739387-7637-0B4A-AE56-E34E5F31A899}" srcOrd="0" destOrd="1" presId="urn:microsoft.com/office/officeart/2005/8/layout/vList2"/>
    <dgm:cxn modelId="{57CD9B0C-676C-BE42-A4F1-6112AE1B58F5}" type="presOf" srcId="{1984F066-3C8B-1744-94D6-C1741C37E1B7}" destId="{C2C73378-05D8-BF47-BCA0-8059536C282A}" srcOrd="0" destOrd="0" presId="urn:microsoft.com/office/officeart/2005/8/layout/vList2"/>
    <dgm:cxn modelId="{8C494E30-4DD5-D04C-9836-26565BF06B29}" srcId="{230A30AD-2D7A-264B-935A-52F35B7E12C9}" destId="{9A711CF9-06F7-6244-9D0B-5C7015738DCE}" srcOrd="0" destOrd="0" parTransId="{F9DA3993-2405-0C40-A474-CA5E4E1F53AC}" sibTransId="{A2B93F7B-9D40-844C-86B5-D20181ECFA9C}"/>
    <dgm:cxn modelId="{CC04A44E-256B-7D48-8005-475BC8E6ABFF}" srcId="{3A44834C-358A-EB43-B79A-BE7B6BBDB3BC}" destId="{1984F066-3C8B-1744-94D6-C1741C37E1B7}" srcOrd="0" destOrd="0" parTransId="{D198A8A4-4EA5-BB4A-A24D-84C995FE66B8}" sibTransId="{5FF5BF86-303C-0F4D-8599-19B072570682}"/>
    <dgm:cxn modelId="{23C7C967-3952-AE4E-81E2-6B11E0BC62FD}" type="presOf" srcId="{EEC9E293-A11C-FE46-AD49-C7426DE5326A}" destId="{2C739387-7637-0B4A-AE56-E34E5F31A899}" srcOrd="0" destOrd="2" presId="urn:microsoft.com/office/officeart/2005/8/layout/vList2"/>
    <dgm:cxn modelId="{26A17274-9570-2D46-AFFD-C7C704E79456}" srcId="{230A30AD-2D7A-264B-935A-52F35B7E12C9}" destId="{D300C4DF-EE03-7343-BA47-AC051A2CAB2C}" srcOrd="1" destOrd="0" parTransId="{876D2DF5-E5D7-7144-8272-716685CFD34F}" sibTransId="{3CA3439B-B0A6-4A46-B71A-3AF9023013C7}"/>
    <dgm:cxn modelId="{BDD1BA88-0059-ED4C-A343-D677E2F663E6}" type="presOf" srcId="{54148183-11B5-5C4F-BE3F-65DF9A4F0DE6}" destId="{F4BD8923-D118-614F-9A30-7980C7FF83E3}" srcOrd="0" destOrd="1" presId="urn:microsoft.com/office/officeart/2005/8/layout/vList2"/>
    <dgm:cxn modelId="{941C3695-5E1D-B247-94E3-614FBD5571C8}" srcId="{3A44834C-358A-EB43-B79A-BE7B6BBDB3BC}" destId="{230A30AD-2D7A-264B-935A-52F35B7E12C9}" srcOrd="1" destOrd="0" parTransId="{E2F05F41-5FDA-E44D-85EB-B53DE3BDF560}" sibTransId="{213F34DF-88DA-3A47-AE9A-47330392ACEA}"/>
    <dgm:cxn modelId="{86321F9B-E738-0E41-BFEF-D9ABD146FC10}" type="presOf" srcId="{352D8B11-85EF-9647-B6F9-75311B953304}" destId="{1FA6BA40-6EB0-A54C-A408-470190C2999E}" srcOrd="0" destOrd="0" presId="urn:microsoft.com/office/officeart/2005/8/layout/vList2"/>
    <dgm:cxn modelId="{7E0E119C-0E71-D242-9D98-304ACB9894F8}" type="presOf" srcId="{8B6FE308-E8DE-AD40-8B66-F03811E13C17}" destId="{FC98E209-1C27-B74E-A631-3F9DBD1FF196}" srcOrd="0" destOrd="0" presId="urn:microsoft.com/office/officeart/2005/8/layout/vList2"/>
    <dgm:cxn modelId="{9A42729E-D937-D640-9134-686E8C778D64}" srcId="{3A44834C-358A-EB43-B79A-BE7B6BBDB3BC}" destId="{352D8B11-85EF-9647-B6F9-75311B953304}" srcOrd="2" destOrd="0" parTransId="{93531FF5-5DD4-674A-8E72-1DE632C2576C}" sibTransId="{4B4A9E4F-BCE0-0341-A5F1-F9D3491B29CE}"/>
    <dgm:cxn modelId="{0F8029B6-CB2C-2846-8224-C0EE07F1A0F9}" srcId="{230A30AD-2D7A-264B-935A-52F35B7E12C9}" destId="{EEC9E293-A11C-FE46-AD49-C7426DE5326A}" srcOrd="2" destOrd="0" parTransId="{923D44E9-9A0B-FC41-BC3D-3C031238C6DF}" sibTransId="{877CAC15-C188-634A-A5FB-E01727FA5445}"/>
    <dgm:cxn modelId="{91BF46B6-984D-5441-8D2E-F7AC1CB2815C}" srcId="{352D8B11-85EF-9647-B6F9-75311B953304}" destId="{BC179BCF-B34C-EC4E-ACD9-92C25BE56DBC}" srcOrd="0" destOrd="0" parTransId="{CA9503D7-A983-0D4C-99CE-D2A3C703E8EA}" sibTransId="{F00E29C2-73BC-5C48-8293-32871E02D0FD}"/>
    <dgm:cxn modelId="{4B2E39B7-BE05-7946-9196-BD058781C1C9}" type="presOf" srcId="{5BAD2822-175A-054D-9FF9-ABB1E95A400E}" destId="{F4BD8923-D118-614F-9A30-7980C7FF83E3}" srcOrd="0" destOrd="0" presId="urn:microsoft.com/office/officeart/2005/8/layout/vList2"/>
    <dgm:cxn modelId="{8E6FD5B8-8D2D-CF4A-AAF8-6DB911623B3D}" type="presOf" srcId="{BC179BCF-B34C-EC4E-ACD9-92C25BE56DBC}" destId="{1005B7FB-0452-6E47-93DE-4011649AAFC3}" srcOrd="0" destOrd="0" presId="urn:microsoft.com/office/officeart/2005/8/layout/vList2"/>
    <dgm:cxn modelId="{CCCC1DC0-E390-8F45-87F2-4D962D08BB74}" srcId="{1984F066-3C8B-1744-94D6-C1741C37E1B7}" destId="{5BAD2822-175A-054D-9FF9-ABB1E95A400E}" srcOrd="0" destOrd="0" parTransId="{E321072B-1D7E-D94E-80AA-835A85B349B7}" sibTransId="{6789333F-8FBA-DF4F-96E1-7E5F6062373A}"/>
    <dgm:cxn modelId="{6541E9C4-9681-3D4F-8617-335C41D4E24F}" srcId="{28B970D4-BA07-1F44-952B-E03157895875}" destId="{0928FDF9-E6FB-B441-B1DF-B7DD56526DFB}" srcOrd="1" destOrd="0" parTransId="{5FFACBB1-83D6-DA4A-968C-16E471727D15}" sibTransId="{A870B66C-8DFD-C048-9ABD-D0F953B3DE9F}"/>
    <dgm:cxn modelId="{B03766D9-4553-6945-8A72-E58A561F1BD0}" type="presOf" srcId="{9A711CF9-06F7-6244-9D0B-5C7015738DCE}" destId="{2C739387-7637-0B4A-AE56-E34E5F31A899}" srcOrd="0" destOrd="0" presId="urn:microsoft.com/office/officeart/2005/8/layout/vList2"/>
    <dgm:cxn modelId="{A7B8F7E5-2D39-534E-A04B-7DE8740210F1}" type="presOf" srcId="{28B970D4-BA07-1F44-952B-E03157895875}" destId="{8881C630-49DF-494B-96B1-125C87F49CEA}" srcOrd="0" destOrd="0" presId="urn:microsoft.com/office/officeart/2005/8/layout/vList2"/>
    <dgm:cxn modelId="{6E430DE7-C73A-674F-AE4A-268A46B51AA4}" srcId="{3A44834C-358A-EB43-B79A-BE7B6BBDB3BC}" destId="{28B970D4-BA07-1F44-952B-E03157895875}" srcOrd="3" destOrd="0" parTransId="{E82FB3D6-8F02-A347-B7B8-5C46DADFDF00}" sibTransId="{7E289AFC-FF28-E640-8ABF-075F2FE20260}"/>
    <dgm:cxn modelId="{C532C4E7-331A-4C43-A219-64A2D945ED1F}" type="presOf" srcId="{3A44834C-358A-EB43-B79A-BE7B6BBDB3BC}" destId="{C08A8A02-5D05-1C40-8D97-B0B7B1A934F9}" srcOrd="0" destOrd="0" presId="urn:microsoft.com/office/officeart/2005/8/layout/vList2"/>
    <dgm:cxn modelId="{0D623BF1-373B-0641-9CF5-2238AF7E9B63}" type="presOf" srcId="{0928FDF9-E6FB-B441-B1DF-B7DD56526DFB}" destId="{FC98E209-1C27-B74E-A631-3F9DBD1FF196}" srcOrd="0" destOrd="1" presId="urn:microsoft.com/office/officeart/2005/8/layout/vList2"/>
    <dgm:cxn modelId="{8BBBD2F2-75E5-1C4E-A21A-62A95255950B}" type="presOf" srcId="{230A30AD-2D7A-264B-935A-52F35B7E12C9}" destId="{70D49652-27BD-4D41-A3E6-CF0091BC2E21}" srcOrd="0" destOrd="0" presId="urn:microsoft.com/office/officeart/2005/8/layout/vList2"/>
    <dgm:cxn modelId="{079F3AFA-4037-F142-AB67-9952124FBEED}" srcId="{1984F066-3C8B-1744-94D6-C1741C37E1B7}" destId="{54148183-11B5-5C4F-BE3F-65DF9A4F0DE6}" srcOrd="1" destOrd="0" parTransId="{8BA8812A-3B69-4B4E-8A21-0C445254EC4D}" sibTransId="{99E88F69-6AAE-864A-8967-342E87ECE5FB}"/>
    <dgm:cxn modelId="{89BF9E86-0D92-C040-95F1-379C80E37177}" type="presParOf" srcId="{C08A8A02-5D05-1C40-8D97-B0B7B1A934F9}" destId="{C2C73378-05D8-BF47-BCA0-8059536C282A}" srcOrd="0" destOrd="0" presId="urn:microsoft.com/office/officeart/2005/8/layout/vList2"/>
    <dgm:cxn modelId="{2CFE3332-9AF2-CD42-B542-EF0A8435C202}" type="presParOf" srcId="{C08A8A02-5D05-1C40-8D97-B0B7B1A934F9}" destId="{F4BD8923-D118-614F-9A30-7980C7FF83E3}" srcOrd="1" destOrd="0" presId="urn:microsoft.com/office/officeart/2005/8/layout/vList2"/>
    <dgm:cxn modelId="{57F3EE5B-78E0-4745-854F-C6504407681D}" type="presParOf" srcId="{C08A8A02-5D05-1C40-8D97-B0B7B1A934F9}" destId="{70D49652-27BD-4D41-A3E6-CF0091BC2E21}" srcOrd="2" destOrd="0" presId="urn:microsoft.com/office/officeart/2005/8/layout/vList2"/>
    <dgm:cxn modelId="{93AD187B-7F2E-5A4F-BD89-9459E63723F6}" type="presParOf" srcId="{C08A8A02-5D05-1C40-8D97-B0B7B1A934F9}" destId="{2C739387-7637-0B4A-AE56-E34E5F31A899}" srcOrd="3" destOrd="0" presId="urn:microsoft.com/office/officeart/2005/8/layout/vList2"/>
    <dgm:cxn modelId="{4AF5AE4E-585B-AE40-B2D7-100EC774E3D2}" type="presParOf" srcId="{C08A8A02-5D05-1C40-8D97-B0B7B1A934F9}" destId="{1FA6BA40-6EB0-A54C-A408-470190C2999E}" srcOrd="4" destOrd="0" presId="urn:microsoft.com/office/officeart/2005/8/layout/vList2"/>
    <dgm:cxn modelId="{3A34AFE9-E04E-F14C-A79C-B5FC8B59B755}" type="presParOf" srcId="{C08A8A02-5D05-1C40-8D97-B0B7B1A934F9}" destId="{1005B7FB-0452-6E47-93DE-4011649AAFC3}" srcOrd="5" destOrd="0" presId="urn:microsoft.com/office/officeart/2005/8/layout/vList2"/>
    <dgm:cxn modelId="{7EB1F6FF-C799-BE41-BFED-D260DC81249E}" type="presParOf" srcId="{C08A8A02-5D05-1C40-8D97-B0B7B1A934F9}" destId="{8881C630-49DF-494B-96B1-125C87F49CEA}" srcOrd="6" destOrd="0" presId="urn:microsoft.com/office/officeart/2005/8/layout/vList2"/>
    <dgm:cxn modelId="{891FF781-FC46-494A-AAA5-3400221BB652}" type="presParOf" srcId="{C08A8A02-5D05-1C40-8D97-B0B7B1A934F9}" destId="{FC98E209-1C27-B74E-A631-3F9DBD1FF19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A0C84B-5D57-284E-848F-8F209F47D413}" type="doc">
      <dgm:prSet loTypeId="urn:microsoft.com/office/officeart/2005/8/layout/hierarchy4" loCatId="list" qsTypeId="urn:microsoft.com/office/officeart/2005/8/quickstyle/simple3" qsCatId="simple" csTypeId="urn:microsoft.com/office/officeart/2005/8/colors/colorful3" csCatId="colorful" phldr="1"/>
      <dgm:spPr/>
      <dgm:t>
        <a:bodyPr/>
        <a:lstStyle/>
        <a:p>
          <a:endParaRPr lang="en-US"/>
        </a:p>
      </dgm:t>
    </dgm:pt>
    <dgm:pt modelId="{047A51AC-087D-E242-B956-E8DBEFC7B734}">
      <dgm:prSet/>
      <dgm:spPr/>
      <dgm:t>
        <a:bodyPr/>
        <a:lstStyle/>
        <a:p>
          <a:r>
            <a:rPr lang="en-US" b="1" dirty="0"/>
            <a:t>BRI represents the framework through which China and its vanguard, the Chinese Communist Party, rationalizes its trade, security, cultural, and political policies. </a:t>
          </a:r>
          <a:endParaRPr lang="en-US" dirty="0"/>
        </a:p>
      </dgm:t>
    </dgm:pt>
    <dgm:pt modelId="{EC828E19-F3DA-E449-84A1-DEB6207459BA}" type="parTrans" cxnId="{C0B49C0C-12E6-6B4F-9205-D0F8201C1D69}">
      <dgm:prSet/>
      <dgm:spPr/>
      <dgm:t>
        <a:bodyPr/>
        <a:lstStyle/>
        <a:p>
          <a:endParaRPr lang="en-US"/>
        </a:p>
      </dgm:t>
    </dgm:pt>
    <dgm:pt modelId="{34250019-C006-C447-9C0F-C7F0AC8F311C}" type="sibTrans" cxnId="{C0B49C0C-12E6-6B4F-9205-D0F8201C1D69}">
      <dgm:prSet/>
      <dgm:spPr/>
      <dgm:t>
        <a:bodyPr/>
        <a:lstStyle/>
        <a:p>
          <a:endParaRPr lang="en-US"/>
        </a:p>
      </dgm:t>
    </dgm:pt>
    <dgm:pt modelId="{94915CFB-6EEB-D341-B422-3D5731FC989D}">
      <dgm:prSet/>
      <dgm:spPr/>
      <dgm:t>
        <a:bodyPr/>
        <a:lstStyle/>
        <a:p>
          <a:r>
            <a:rPr lang="en-US"/>
            <a:t>That rationalization seeks a framework for the seamless and coherent connection between China’s internal and external relations. </a:t>
          </a:r>
        </a:p>
      </dgm:t>
    </dgm:pt>
    <dgm:pt modelId="{0F4CD4C5-E887-3849-BB88-3159E9591304}" type="parTrans" cxnId="{A67AFC6A-3EA4-CF47-9727-CD85F88F388C}">
      <dgm:prSet/>
      <dgm:spPr/>
      <dgm:t>
        <a:bodyPr/>
        <a:lstStyle/>
        <a:p>
          <a:endParaRPr lang="en-US"/>
        </a:p>
      </dgm:t>
    </dgm:pt>
    <dgm:pt modelId="{982B8436-3EB7-104B-8A3C-FAA5BA19F0C8}" type="sibTrans" cxnId="{A67AFC6A-3EA4-CF47-9727-CD85F88F388C}">
      <dgm:prSet/>
      <dgm:spPr/>
      <dgm:t>
        <a:bodyPr/>
        <a:lstStyle/>
        <a:p>
          <a:endParaRPr lang="en-US"/>
        </a:p>
      </dgm:t>
    </dgm:pt>
    <dgm:pt modelId="{3A5353D9-53D7-7D49-9F57-9135729B35F8}">
      <dgm:prSet/>
      <dgm:spPr/>
      <dgm:t>
        <a:bodyPr/>
        <a:lstStyle/>
        <a:p>
          <a:r>
            <a:rPr lang="en-US" dirty="0"/>
            <a:t>Serves: </a:t>
          </a:r>
        </a:p>
      </dgm:t>
    </dgm:pt>
    <dgm:pt modelId="{ABB3909C-8247-E647-9CF3-580D0A281165}" type="parTrans" cxnId="{DF6EE27A-D1F8-764C-BE34-6706A69BEBA9}">
      <dgm:prSet/>
      <dgm:spPr/>
      <dgm:t>
        <a:bodyPr/>
        <a:lstStyle/>
        <a:p>
          <a:endParaRPr lang="en-US"/>
        </a:p>
      </dgm:t>
    </dgm:pt>
    <dgm:pt modelId="{760CB758-4E52-984B-8C3C-7DF766C1B603}" type="sibTrans" cxnId="{DF6EE27A-D1F8-764C-BE34-6706A69BEBA9}">
      <dgm:prSet/>
      <dgm:spPr/>
      <dgm:t>
        <a:bodyPr/>
        <a:lstStyle/>
        <a:p>
          <a:endParaRPr lang="en-US"/>
        </a:p>
      </dgm:t>
    </dgm:pt>
    <dgm:pt modelId="{FD0E6AE5-F690-A846-B100-2208B7A6E944}">
      <dgm:prSet custT="1"/>
      <dgm:spPr/>
      <dgm:t>
        <a:bodyPr/>
        <a:lstStyle/>
        <a:p>
          <a:r>
            <a:rPr lang="en-US" sz="2000" dirty="0"/>
            <a:t>As the outward expression of the core of the Basic Line of the Chinese Communist Party as the leadership collective of the nation, </a:t>
          </a:r>
        </a:p>
      </dgm:t>
    </dgm:pt>
    <dgm:pt modelId="{C6502CA0-F702-3E48-9242-09AE30716F7D}" type="parTrans" cxnId="{026D583A-2B84-0540-9F6E-957AA79F7F20}">
      <dgm:prSet/>
      <dgm:spPr/>
      <dgm:t>
        <a:bodyPr/>
        <a:lstStyle/>
        <a:p>
          <a:endParaRPr lang="en-US"/>
        </a:p>
      </dgm:t>
    </dgm:pt>
    <dgm:pt modelId="{A89F76B9-E7E1-C84D-813B-CAED01AF6B46}" type="sibTrans" cxnId="{026D583A-2B84-0540-9F6E-957AA79F7F20}">
      <dgm:prSet/>
      <dgm:spPr/>
      <dgm:t>
        <a:bodyPr/>
        <a:lstStyle/>
        <a:p>
          <a:endParaRPr lang="en-US"/>
        </a:p>
      </dgm:t>
    </dgm:pt>
    <dgm:pt modelId="{B0BCA846-0680-184A-BDDA-9274141C7CF1}">
      <dgm:prSet/>
      <dgm:spPr/>
      <dgm:t>
        <a:bodyPr/>
        <a:lstStyle/>
        <a:p>
          <a:r>
            <a:rPr lang="en-US" dirty="0"/>
            <a:t>As the current manifestation of that Basic Line as the principles of the “New Era” theory developed by the current leadership core of the Chinese State and its Communist Party collective, which along with the elements of the United Front, represents the collective of the Chinese nation. </a:t>
          </a:r>
        </a:p>
      </dgm:t>
    </dgm:pt>
    <dgm:pt modelId="{1DB23591-7281-CF47-9206-B089111AF8C2}" type="parTrans" cxnId="{6673A2D9-8EBF-794E-9B4D-EFE0E746B95D}">
      <dgm:prSet/>
      <dgm:spPr/>
      <dgm:t>
        <a:bodyPr/>
        <a:lstStyle/>
        <a:p>
          <a:endParaRPr lang="en-US"/>
        </a:p>
      </dgm:t>
    </dgm:pt>
    <dgm:pt modelId="{58721798-3B14-5F48-9777-4B9F20BF403D}" type="sibTrans" cxnId="{6673A2D9-8EBF-794E-9B4D-EFE0E746B95D}">
      <dgm:prSet/>
      <dgm:spPr/>
      <dgm:t>
        <a:bodyPr/>
        <a:lstStyle/>
        <a:p>
          <a:endParaRPr lang="en-US"/>
        </a:p>
      </dgm:t>
    </dgm:pt>
    <dgm:pt modelId="{5B435DF1-AD25-534D-8442-9C32423548DB}" type="pres">
      <dgm:prSet presAssocID="{B4A0C84B-5D57-284E-848F-8F209F47D413}" presName="Name0" presStyleCnt="0">
        <dgm:presLayoutVars>
          <dgm:chPref val="1"/>
          <dgm:dir/>
          <dgm:animOne val="branch"/>
          <dgm:animLvl val="lvl"/>
          <dgm:resizeHandles/>
        </dgm:presLayoutVars>
      </dgm:prSet>
      <dgm:spPr/>
    </dgm:pt>
    <dgm:pt modelId="{1550F979-14CD-3D4A-B855-DCD7C19D61B1}" type="pres">
      <dgm:prSet presAssocID="{047A51AC-087D-E242-B956-E8DBEFC7B734}" presName="vertOne" presStyleCnt="0"/>
      <dgm:spPr/>
    </dgm:pt>
    <dgm:pt modelId="{BC6D66BD-4351-7848-BDE3-3A320263FCDC}" type="pres">
      <dgm:prSet presAssocID="{047A51AC-087D-E242-B956-E8DBEFC7B734}" presName="txOne" presStyleLbl="node0" presStyleIdx="0" presStyleCnt="3" custScaleY="242736">
        <dgm:presLayoutVars>
          <dgm:chPref val="3"/>
        </dgm:presLayoutVars>
      </dgm:prSet>
      <dgm:spPr/>
    </dgm:pt>
    <dgm:pt modelId="{8CEE00BD-F2A2-4346-87E4-97D948207C16}" type="pres">
      <dgm:prSet presAssocID="{047A51AC-087D-E242-B956-E8DBEFC7B734}" presName="horzOne" presStyleCnt="0"/>
      <dgm:spPr/>
    </dgm:pt>
    <dgm:pt modelId="{19C0E479-D274-9D4B-9357-3FF849D2C777}" type="pres">
      <dgm:prSet presAssocID="{34250019-C006-C447-9C0F-C7F0AC8F311C}" presName="sibSpaceOne" presStyleCnt="0"/>
      <dgm:spPr/>
    </dgm:pt>
    <dgm:pt modelId="{8E5465BA-99ED-0741-B088-4791A321C184}" type="pres">
      <dgm:prSet presAssocID="{94915CFB-6EEB-D341-B422-3D5731FC989D}" presName="vertOne" presStyleCnt="0"/>
      <dgm:spPr/>
    </dgm:pt>
    <dgm:pt modelId="{3732262F-8EF2-084A-A171-FAC45D501849}" type="pres">
      <dgm:prSet presAssocID="{94915CFB-6EEB-D341-B422-3D5731FC989D}" presName="txOne" presStyleLbl="node0" presStyleIdx="1" presStyleCnt="3" custScaleY="228985">
        <dgm:presLayoutVars>
          <dgm:chPref val="3"/>
        </dgm:presLayoutVars>
      </dgm:prSet>
      <dgm:spPr/>
    </dgm:pt>
    <dgm:pt modelId="{CAF9FEF6-837F-CB44-B696-202628124A20}" type="pres">
      <dgm:prSet presAssocID="{94915CFB-6EEB-D341-B422-3D5731FC989D}" presName="horzOne" presStyleCnt="0"/>
      <dgm:spPr/>
    </dgm:pt>
    <dgm:pt modelId="{6841417A-BD5F-E74C-8A55-78A0F5958328}" type="pres">
      <dgm:prSet presAssocID="{982B8436-3EB7-104B-8A3C-FAA5BA19F0C8}" presName="sibSpaceOne" presStyleCnt="0"/>
      <dgm:spPr/>
    </dgm:pt>
    <dgm:pt modelId="{AF6CADF6-9CAD-4C4F-884B-BCD8CA5D3AB5}" type="pres">
      <dgm:prSet presAssocID="{3A5353D9-53D7-7D49-9F57-9135729B35F8}" presName="vertOne" presStyleCnt="0"/>
      <dgm:spPr/>
    </dgm:pt>
    <dgm:pt modelId="{170128F6-ED79-0A43-884B-131AC694B00C}" type="pres">
      <dgm:prSet presAssocID="{3A5353D9-53D7-7D49-9F57-9135729B35F8}" presName="txOne" presStyleLbl="node0" presStyleIdx="2" presStyleCnt="3" custScaleY="40728">
        <dgm:presLayoutVars>
          <dgm:chPref val="3"/>
        </dgm:presLayoutVars>
      </dgm:prSet>
      <dgm:spPr/>
    </dgm:pt>
    <dgm:pt modelId="{6B1EB9C8-061B-EE4E-A369-483DCC9A4E1C}" type="pres">
      <dgm:prSet presAssocID="{3A5353D9-53D7-7D49-9F57-9135729B35F8}" presName="parTransOne" presStyleCnt="0"/>
      <dgm:spPr/>
    </dgm:pt>
    <dgm:pt modelId="{DB87D56B-F62A-E044-ADDE-77D2F2E6E8BC}" type="pres">
      <dgm:prSet presAssocID="{3A5353D9-53D7-7D49-9F57-9135729B35F8}" presName="horzOne" presStyleCnt="0"/>
      <dgm:spPr/>
    </dgm:pt>
    <dgm:pt modelId="{8758B11A-9909-3F4F-A22C-2E2A3EC258B1}" type="pres">
      <dgm:prSet presAssocID="{FD0E6AE5-F690-A846-B100-2208B7A6E944}" presName="vertTwo" presStyleCnt="0"/>
      <dgm:spPr/>
    </dgm:pt>
    <dgm:pt modelId="{85EB5DB9-6C76-D447-8430-DB3319B7F299}" type="pres">
      <dgm:prSet presAssocID="{FD0E6AE5-F690-A846-B100-2208B7A6E944}" presName="txTwo" presStyleLbl="node2" presStyleIdx="0" presStyleCnt="2" custScaleY="169294">
        <dgm:presLayoutVars>
          <dgm:chPref val="3"/>
        </dgm:presLayoutVars>
      </dgm:prSet>
      <dgm:spPr/>
    </dgm:pt>
    <dgm:pt modelId="{3D20CB25-62BB-6A43-8104-850834461408}" type="pres">
      <dgm:prSet presAssocID="{FD0E6AE5-F690-A846-B100-2208B7A6E944}" presName="horzTwo" presStyleCnt="0"/>
      <dgm:spPr/>
    </dgm:pt>
    <dgm:pt modelId="{D547006F-1F0E-A848-8B08-F10ACDFC056A}" type="pres">
      <dgm:prSet presAssocID="{A89F76B9-E7E1-C84D-813B-CAED01AF6B46}" presName="sibSpaceTwo" presStyleCnt="0"/>
      <dgm:spPr/>
    </dgm:pt>
    <dgm:pt modelId="{EF2E4297-6D27-F544-A1FE-D2EA316CCACA}" type="pres">
      <dgm:prSet presAssocID="{B0BCA846-0680-184A-BDDA-9274141C7CF1}" presName="vertTwo" presStyleCnt="0"/>
      <dgm:spPr/>
    </dgm:pt>
    <dgm:pt modelId="{3342AC04-240C-6344-99C2-83A92E92DCBC}" type="pres">
      <dgm:prSet presAssocID="{B0BCA846-0680-184A-BDDA-9274141C7CF1}" presName="txTwo" presStyleLbl="node2" presStyleIdx="1" presStyleCnt="2" custScaleY="177285">
        <dgm:presLayoutVars>
          <dgm:chPref val="3"/>
        </dgm:presLayoutVars>
      </dgm:prSet>
      <dgm:spPr/>
    </dgm:pt>
    <dgm:pt modelId="{45460486-B3B4-CA4B-90C7-D8E7D1518156}" type="pres">
      <dgm:prSet presAssocID="{B0BCA846-0680-184A-BDDA-9274141C7CF1}" presName="horzTwo" presStyleCnt="0"/>
      <dgm:spPr/>
    </dgm:pt>
  </dgm:ptLst>
  <dgm:cxnLst>
    <dgm:cxn modelId="{C0B49C0C-12E6-6B4F-9205-D0F8201C1D69}" srcId="{B4A0C84B-5D57-284E-848F-8F209F47D413}" destId="{047A51AC-087D-E242-B956-E8DBEFC7B734}" srcOrd="0" destOrd="0" parTransId="{EC828E19-F3DA-E449-84A1-DEB6207459BA}" sibTransId="{34250019-C006-C447-9C0F-C7F0AC8F311C}"/>
    <dgm:cxn modelId="{E2F2FA14-3FFC-274F-93F4-1BD1385BFC9E}" type="presOf" srcId="{94915CFB-6EEB-D341-B422-3D5731FC989D}" destId="{3732262F-8EF2-084A-A171-FAC45D501849}" srcOrd="0" destOrd="0" presId="urn:microsoft.com/office/officeart/2005/8/layout/hierarchy4"/>
    <dgm:cxn modelId="{7548382A-33B2-774C-8C50-9C83097EEFDC}" type="presOf" srcId="{B0BCA846-0680-184A-BDDA-9274141C7CF1}" destId="{3342AC04-240C-6344-99C2-83A92E92DCBC}" srcOrd="0" destOrd="0" presId="urn:microsoft.com/office/officeart/2005/8/layout/hierarchy4"/>
    <dgm:cxn modelId="{026D583A-2B84-0540-9F6E-957AA79F7F20}" srcId="{3A5353D9-53D7-7D49-9F57-9135729B35F8}" destId="{FD0E6AE5-F690-A846-B100-2208B7A6E944}" srcOrd="0" destOrd="0" parTransId="{C6502CA0-F702-3E48-9242-09AE30716F7D}" sibTransId="{A89F76B9-E7E1-C84D-813B-CAED01AF6B46}"/>
    <dgm:cxn modelId="{3B09A53A-2401-4243-8BE2-B21B7046EA4A}" type="presOf" srcId="{FD0E6AE5-F690-A846-B100-2208B7A6E944}" destId="{85EB5DB9-6C76-D447-8430-DB3319B7F299}" srcOrd="0" destOrd="0" presId="urn:microsoft.com/office/officeart/2005/8/layout/hierarchy4"/>
    <dgm:cxn modelId="{69ABFC3D-67B1-6D40-BF2F-9B2F53DE52D3}" type="presOf" srcId="{B4A0C84B-5D57-284E-848F-8F209F47D413}" destId="{5B435DF1-AD25-534D-8442-9C32423548DB}" srcOrd="0" destOrd="0" presId="urn:microsoft.com/office/officeart/2005/8/layout/hierarchy4"/>
    <dgm:cxn modelId="{A67AFC6A-3EA4-CF47-9727-CD85F88F388C}" srcId="{B4A0C84B-5D57-284E-848F-8F209F47D413}" destId="{94915CFB-6EEB-D341-B422-3D5731FC989D}" srcOrd="1" destOrd="0" parTransId="{0F4CD4C5-E887-3849-BB88-3159E9591304}" sibTransId="{982B8436-3EB7-104B-8A3C-FAA5BA19F0C8}"/>
    <dgm:cxn modelId="{DF6EE27A-D1F8-764C-BE34-6706A69BEBA9}" srcId="{B4A0C84B-5D57-284E-848F-8F209F47D413}" destId="{3A5353D9-53D7-7D49-9F57-9135729B35F8}" srcOrd="2" destOrd="0" parTransId="{ABB3909C-8247-E647-9CF3-580D0A281165}" sibTransId="{760CB758-4E52-984B-8C3C-7DF766C1B603}"/>
    <dgm:cxn modelId="{C6A54ED6-C77F-2744-B000-C888B7F777FE}" type="presOf" srcId="{3A5353D9-53D7-7D49-9F57-9135729B35F8}" destId="{170128F6-ED79-0A43-884B-131AC694B00C}" srcOrd="0" destOrd="0" presId="urn:microsoft.com/office/officeart/2005/8/layout/hierarchy4"/>
    <dgm:cxn modelId="{6673A2D9-8EBF-794E-9B4D-EFE0E746B95D}" srcId="{3A5353D9-53D7-7D49-9F57-9135729B35F8}" destId="{B0BCA846-0680-184A-BDDA-9274141C7CF1}" srcOrd="1" destOrd="0" parTransId="{1DB23591-7281-CF47-9206-B089111AF8C2}" sibTransId="{58721798-3B14-5F48-9777-4B9F20BF403D}"/>
    <dgm:cxn modelId="{B723F8D9-91B2-644F-9990-0469DB3A884D}" type="presOf" srcId="{047A51AC-087D-E242-B956-E8DBEFC7B734}" destId="{BC6D66BD-4351-7848-BDE3-3A320263FCDC}" srcOrd="0" destOrd="0" presId="urn:microsoft.com/office/officeart/2005/8/layout/hierarchy4"/>
    <dgm:cxn modelId="{00EA4075-26E8-7247-94AD-DA402A1064E5}" type="presParOf" srcId="{5B435DF1-AD25-534D-8442-9C32423548DB}" destId="{1550F979-14CD-3D4A-B855-DCD7C19D61B1}" srcOrd="0" destOrd="0" presId="urn:microsoft.com/office/officeart/2005/8/layout/hierarchy4"/>
    <dgm:cxn modelId="{9544D4B6-7964-834E-80D9-FB1B728330C5}" type="presParOf" srcId="{1550F979-14CD-3D4A-B855-DCD7C19D61B1}" destId="{BC6D66BD-4351-7848-BDE3-3A320263FCDC}" srcOrd="0" destOrd="0" presId="urn:microsoft.com/office/officeart/2005/8/layout/hierarchy4"/>
    <dgm:cxn modelId="{D918EFD9-0809-314E-84E0-CA1B92857411}" type="presParOf" srcId="{1550F979-14CD-3D4A-B855-DCD7C19D61B1}" destId="{8CEE00BD-F2A2-4346-87E4-97D948207C16}" srcOrd="1" destOrd="0" presId="urn:microsoft.com/office/officeart/2005/8/layout/hierarchy4"/>
    <dgm:cxn modelId="{CBA9DC0B-01BF-B845-8560-79C8478B48E2}" type="presParOf" srcId="{5B435DF1-AD25-534D-8442-9C32423548DB}" destId="{19C0E479-D274-9D4B-9357-3FF849D2C777}" srcOrd="1" destOrd="0" presId="urn:microsoft.com/office/officeart/2005/8/layout/hierarchy4"/>
    <dgm:cxn modelId="{2BB9184E-FEF7-254E-81DC-8ABD2DABC0B8}" type="presParOf" srcId="{5B435DF1-AD25-534D-8442-9C32423548DB}" destId="{8E5465BA-99ED-0741-B088-4791A321C184}" srcOrd="2" destOrd="0" presId="urn:microsoft.com/office/officeart/2005/8/layout/hierarchy4"/>
    <dgm:cxn modelId="{0C8FE02D-96B2-8048-A120-91C45FFFA5F9}" type="presParOf" srcId="{8E5465BA-99ED-0741-B088-4791A321C184}" destId="{3732262F-8EF2-084A-A171-FAC45D501849}" srcOrd="0" destOrd="0" presId="urn:microsoft.com/office/officeart/2005/8/layout/hierarchy4"/>
    <dgm:cxn modelId="{95912AAC-C763-FE4C-B41D-6930845809C6}" type="presParOf" srcId="{8E5465BA-99ED-0741-B088-4791A321C184}" destId="{CAF9FEF6-837F-CB44-B696-202628124A20}" srcOrd="1" destOrd="0" presId="urn:microsoft.com/office/officeart/2005/8/layout/hierarchy4"/>
    <dgm:cxn modelId="{2EDBB0D2-0B2E-D443-91FC-C2EBFAC334C3}" type="presParOf" srcId="{5B435DF1-AD25-534D-8442-9C32423548DB}" destId="{6841417A-BD5F-E74C-8A55-78A0F5958328}" srcOrd="3" destOrd="0" presId="urn:microsoft.com/office/officeart/2005/8/layout/hierarchy4"/>
    <dgm:cxn modelId="{BFB73FA6-40A5-5D4E-B575-A0A5F273F5B5}" type="presParOf" srcId="{5B435DF1-AD25-534D-8442-9C32423548DB}" destId="{AF6CADF6-9CAD-4C4F-884B-BCD8CA5D3AB5}" srcOrd="4" destOrd="0" presId="urn:microsoft.com/office/officeart/2005/8/layout/hierarchy4"/>
    <dgm:cxn modelId="{09DAC19B-DAF8-CA4D-85B0-4D5DBCF40F60}" type="presParOf" srcId="{AF6CADF6-9CAD-4C4F-884B-BCD8CA5D3AB5}" destId="{170128F6-ED79-0A43-884B-131AC694B00C}" srcOrd="0" destOrd="0" presId="urn:microsoft.com/office/officeart/2005/8/layout/hierarchy4"/>
    <dgm:cxn modelId="{A289EDC6-72C6-E046-B8EF-D5E79D978433}" type="presParOf" srcId="{AF6CADF6-9CAD-4C4F-884B-BCD8CA5D3AB5}" destId="{6B1EB9C8-061B-EE4E-A369-483DCC9A4E1C}" srcOrd="1" destOrd="0" presId="urn:microsoft.com/office/officeart/2005/8/layout/hierarchy4"/>
    <dgm:cxn modelId="{20C74DFB-FDCF-2948-A5FE-1DFF97D36A70}" type="presParOf" srcId="{AF6CADF6-9CAD-4C4F-884B-BCD8CA5D3AB5}" destId="{DB87D56B-F62A-E044-ADDE-77D2F2E6E8BC}" srcOrd="2" destOrd="0" presId="urn:microsoft.com/office/officeart/2005/8/layout/hierarchy4"/>
    <dgm:cxn modelId="{809DAA56-12E3-194D-A5F9-6CF2EE5F0922}" type="presParOf" srcId="{DB87D56B-F62A-E044-ADDE-77D2F2E6E8BC}" destId="{8758B11A-9909-3F4F-A22C-2E2A3EC258B1}" srcOrd="0" destOrd="0" presId="urn:microsoft.com/office/officeart/2005/8/layout/hierarchy4"/>
    <dgm:cxn modelId="{282716C8-EBE9-3349-8940-E470D8859A78}" type="presParOf" srcId="{8758B11A-9909-3F4F-A22C-2E2A3EC258B1}" destId="{85EB5DB9-6C76-D447-8430-DB3319B7F299}" srcOrd="0" destOrd="0" presId="urn:microsoft.com/office/officeart/2005/8/layout/hierarchy4"/>
    <dgm:cxn modelId="{CCDDF1C0-6645-2643-8EC5-621DE518965C}" type="presParOf" srcId="{8758B11A-9909-3F4F-A22C-2E2A3EC258B1}" destId="{3D20CB25-62BB-6A43-8104-850834461408}" srcOrd="1" destOrd="0" presId="urn:microsoft.com/office/officeart/2005/8/layout/hierarchy4"/>
    <dgm:cxn modelId="{1BE36372-FCB9-684B-B643-588E2CBF3F93}" type="presParOf" srcId="{DB87D56B-F62A-E044-ADDE-77D2F2E6E8BC}" destId="{D547006F-1F0E-A848-8B08-F10ACDFC056A}" srcOrd="1" destOrd="0" presId="urn:microsoft.com/office/officeart/2005/8/layout/hierarchy4"/>
    <dgm:cxn modelId="{5DAB56E9-BD43-C84C-B94E-C70EB84881D1}" type="presParOf" srcId="{DB87D56B-F62A-E044-ADDE-77D2F2E6E8BC}" destId="{EF2E4297-6D27-F544-A1FE-D2EA316CCACA}" srcOrd="2" destOrd="0" presId="urn:microsoft.com/office/officeart/2005/8/layout/hierarchy4"/>
    <dgm:cxn modelId="{4648848E-2650-5F4E-B4A4-71CEBA9D5605}" type="presParOf" srcId="{EF2E4297-6D27-F544-A1FE-D2EA316CCACA}" destId="{3342AC04-240C-6344-99C2-83A92E92DCBC}" srcOrd="0" destOrd="0" presId="urn:microsoft.com/office/officeart/2005/8/layout/hierarchy4"/>
    <dgm:cxn modelId="{3E6922AE-03E2-834A-914B-FD528D3A41C9}" type="presParOf" srcId="{EF2E4297-6D27-F544-A1FE-D2EA316CCACA}" destId="{45460486-B3B4-CA4B-90C7-D8E7D151815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6E208F-8952-F54F-B39B-6BA461024606}"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994694B4-8900-E94E-92DD-E5EFEEBFC74B}">
      <dgm:prSet/>
      <dgm:spPr/>
      <dgm:t>
        <a:bodyPr/>
        <a:lstStyle/>
        <a:p>
          <a:r>
            <a:rPr lang="en-US" dirty="0"/>
            <a:t>Represents the outward expression of the 12 Core Socialist Values (Xi Jinping: “Core Socialist Values represent the contemporary Chinese spirit and are a crystallization of the values shared by all Chinese people.”)  </a:t>
          </a:r>
        </a:p>
      </dgm:t>
    </dgm:pt>
    <dgm:pt modelId="{25CCFE47-93E1-E743-BF65-FDBA9C9FF64A}" type="parTrans" cxnId="{8AF98157-2392-4A49-ABEA-225BF93E55A9}">
      <dgm:prSet/>
      <dgm:spPr/>
      <dgm:t>
        <a:bodyPr/>
        <a:lstStyle/>
        <a:p>
          <a:endParaRPr lang="en-US"/>
        </a:p>
      </dgm:t>
    </dgm:pt>
    <dgm:pt modelId="{8349E97E-4C08-8742-A4FC-B7CBB22B4FA5}" type="sibTrans" cxnId="{8AF98157-2392-4A49-ABEA-225BF93E55A9}">
      <dgm:prSet/>
      <dgm:spPr/>
      <dgm:t>
        <a:bodyPr/>
        <a:lstStyle/>
        <a:p>
          <a:endParaRPr lang="en-US"/>
        </a:p>
      </dgm:t>
    </dgm:pt>
    <dgm:pt modelId="{25A8F869-6CC1-D74A-8D61-A8B1EDAE41C7}">
      <dgm:prSet/>
      <dgm:spPr/>
      <dgm:t>
        <a:bodyPr/>
        <a:lstStyle/>
        <a:p>
          <a:r>
            <a:rPr lang="en-US"/>
            <a:t>National values of "prosperity", "democracy", "civility" and "harmony"; </a:t>
          </a:r>
        </a:p>
      </dgm:t>
    </dgm:pt>
    <dgm:pt modelId="{F9B44C8A-CA6D-8D4A-A825-EA13B40A7FB7}" type="parTrans" cxnId="{E751A790-95A9-2F46-95DD-5E3286D93518}">
      <dgm:prSet/>
      <dgm:spPr/>
      <dgm:t>
        <a:bodyPr/>
        <a:lstStyle/>
        <a:p>
          <a:endParaRPr lang="en-US"/>
        </a:p>
      </dgm:t>
    </dgm:pt>
    <dgm:pt modelId="{7D6F6B39-3319-E148-A658-4FBCC64C226E}" type="sibTrans" cxnId="{E751A790-95A9-2F46-95DD-5E3286D93518}">
      <dgm:prSet/>
      <dgm:spPr/>
      <dgm:t>
        <a:bodyPr/>
        <a:lstStyle/>
        <a:p>
          <a:endParaRPr lang="en-US"/>
        </a:p>
      </dgm:t>
    </dgm:pt>
    <dgm:pt modelId="{96D68645-EF7F-B94C-81F9-0B0B97BF4872}">
      <dgm:prSet/>
      <dgm:spPr/>
      <dgm:t>
        <a:bodyPr/>
        <a:lstStyle/>
        <a:p>
          <a:r>
            <a:rPr lang="en-US"/>
            <a:t>Social values of "freedom", "equality", "justice" and the "rule of law"; </a:t>
          </a:r>
        </a:p>
      </dgm:t>
    </dgm:pt>
    <dgm:pt modelId="{BB58BF9F-7738-6448-A82C-23D56E70B24F}" type="parTrans" cxnId="{3ECF2721-B4DC-1042-A006-7B4A4E2C657F}">
      <dgm:prSet/>
      <dgm:spPr/>
      <dgm:t>
        <a:bodyPr/>
        <a:lstStyle/>
        <a:p>
          <a:endParaRPr lang="en-US"/>
        </a:p>
      </dgm:t>
    </dgm:pt>
    <dgm:pt modelId="{3F261103-DFEE-6249-9D1F-FB480BB06249}" type="sibTrans" cxnId="{3ECF2721-B4DC-1042-A006-7B4A4E2C657F}">
      <dgm:prSet/>
      <dgm:spPr/>
      <dgm:t>
        <a:bodyPr/>
        <a:lstStyle/>
        <a:p>
          <a:endParaRPr lang="en-US"/>
        </a:p>
      </dgm:t>
    </dgm:pt>
    <dgm:pt modelId="{12E40B69-9158-F546-8546-634836374D47}">
      <dgm:prSet/>
      <dgm:spPr/>
      <dgm:t>
        <a:bodyPr/>
        <a:lstStyle/>
        <a:p>
          <a:r>
            <a:rPr lang="en-US"/>
            <a:t>Individual values of "patriotism", "dedication", "integrity" and "friendship"</a:t>
          </a:r>
        </a:p>
      </dgm:t>
    </dgm:pt>
    <dgm:pt modelId="{421E90E9-5325-8947-8623-1ACE82037F0E}" type="parTrans" cxnId="{A0BEF1E2-FF1E-E845-B2DB-0E695649CA26}">
      <dgm:prSet/>
      <dgm:spPr/>
      <dgm:t>
        <a:bodyPr/>
        <a:lstStyle/>
        <a:p>
          <a:endParaRPr lang="en-US"/>
        </a:p>
      </dgm:t>
    </dgm:pt>
    <dgm:pt modelId="{6DC52950-4E9F-1144-86E8-C6940913E85B}" type="sibTrans" cxnId="{A0BEF1E2-FF1E-E845-B2DB-0E695649CA26}">
      <dgm:prSet/>
      <dgm:spPr/>
      <dgm:t>
        <a:bodyPr/>
        <a:lstStyle/>
        <a:p>
          <a:endParaRPr lang="en-US"/>
        </a:p>
      </dgm:t>
    </dgm:pt>
    <dgm:pt modelId="{BCD5D259-A4BB-0F48-A49E-7ABACA71C94F}">
      <dgm:prSet/>
      <dgm:spPr/>
      <dgm:t>
        <a:bodyPr/>
        <a:lstStyle/>
        <a:p>
          <a:r>
            <a:rPr lang="en-US" dirty="0"/>
            <a:t>Represents the implementation of the 12 CSV through the Five Principles of Peaceful Coexistence: </a:t>
          </a:r>
        </a:p>
      </dgm:t>
    </dgm:pt>
    <dgm:pt modelId="{E595E2D9-9DFB-DB4F-97C6-2643885AA329}" type="parTrans" cxnId="{DFF3A79A-9575-4D4B-B2BE-B68B3E900692}">
      <dgm:prSet/>
      <dgm:spPr/>
      <dgm:t>
        <a:bodyPr/>
        <a:lstStyle/>
        <a:p>
          <a:endParaRPr lang="en-US"/>
        </a:p>
      </dgm:t>
    </dgm:pt>
    <dgm:pt modelId="{3BD15174-0A9F-EE4B-91B9-CD671E984922}" type="sibTrans" cxnId="{DFF3A79A-9575-4D4B-B2BE-B68B3E900692}">
      <dgm:prSet/>
      <dgm:spPr/>
      <dgm:t>
        <a:bodyPr/>
        <a:lstStyle/>
        <a:p>
          <a:endParaRPr lang="en-US"/>
        </a:p>
      </dgm:t>
    </dgm:pt>
    <dgm:pt modelId="{BA2EE170-F4CC-FA4A-81FD-01EFF71EAAB5}">
      <dgm:prSet/>
      <dgm:spPr/>
      <dgm:t>
        <a:bodyPr/>
        <a:lstStyle/>
        <a:p>
          <a:r>
            <a:rPr lang="en-US" dirty="0"/>
            <a:t>mutual respect for sovereignty and territorial integrity, </a:t>
          </a:r>
        </a:p>
      </dgm:t>
    </dgm:pt>
    <dgm:pt modelId="{F5B0D703-4563-7647-9647-F6D7583108B1}" type="parTrans" cxnId="{1B2A5058-7B87-C246-8D9B-A9BBA1BB87EA}">
      <dgm:prSet/>
      <dgm:spPr/>
      <dgm:t>
        <a:bodyPr/>
        <a:lstStyle/>
        <a:p>
          <a:endParaRPr lang="en-US"/>
        </a:p>
      </dgm:t>
    </dgm:pt>
    <dgm:pt modelId="{122C78C7-ADF0-3D40-99B3-9B9CEF10F26F}" type="sibTrans" cxnId="{1B2A5058-7B87-C246-8D9B-A9BBA1BB87EA}">
      <dgm:prSet/>
      <dgm:spPr/>
      <dgm:t>
        <a:bodyPr/>
        <a:lstStyle/>
        <a:p>
          <a:endParaRPr lang="en-US"/>
        </a:p>
      </dgm:t>
    </dgm:pt>
    <dgm:pt modelId="{9BEAA596-7709-7845-A7B1-6589A7DA9FB8}">
      <dgm:prSet/>
      <dgm:spPr/>
      <dgm:t>
        <a:bodyPr/>
        <a:lstStyle/>
        <a:p>
          <a:r>
            <a:rPr lang="en-US" dirty="0"/>
            <a:t>mutual non-aggression, </a:t>
          </a:r>
        </a:p>
      </dgm:t>
    </dgm:pt>
    <dgm:pt modelId="{B5FC05B9-D501-BB46-B94F-D2F6CDE3DAD1}" type="parTrans" cxnId="{B11863EE-FDEA-354F-A546-36D9C0D2AFEC}">
      <dgm:prSet/>
      <dgm:spPr/>
      <dgm:t>
        <a:bodyPr/>
        <a:lstStyle/>
        <a:p>
          <a:endParaRPr lang="en-US"/>
        </a:p>
      </dgm:t>
    </dgm:pt>
    <dgm:pt modelId="{F059D9BE-BCF7-9E49-97BE-0ADE0855739B}" type="sibTrans" cxnId="{B11863EE-FDEA-354F-A546-36D9C0D2AFEC}">
      <dgm:prSet/>
      <dgm:spPr/>
      <dgm:t>
        <a:bodyPr/>
        <a:lstStyle/>
        <a:p>
          <a:endParaRPr lang="en-US"/>
        </a:p>
      </dgm:t>
    </dgm:pt>
    <dgm:pt modelId="{6129AA99-532B-FE47-AF61-CFB8F3216C6A}">
      <dgm:prSet/>
      <dgm:spPr/>
      <dgm:t>
        <a:bodyPr/>
        <a:lstStyle/>
        <a:p>
          <a:r>
            <a:rPr lang="en-US" dirty="0"/>
            <a:t>equality and mutual benefit, </a:t>
          </a:r>
        </a:p>
      </dgm:t>
    </dgm:pt>
    <dgm:pt modelId="{86218ED4-D58E-994C-9A54-322F92645B11}" type="parTrans" cxnId="{FD3352A2-AD70-FE49-9189-D8742817C2CE}">
      <dgm:prSet/>
      <dgm:spPr/>
      <dgm:t>
        <a:bodyPr/>
        <a:lstStyle/>
        <a:p>
          <a:endParaRPr lang="en-US"/>
        </a:p>
      </dgm:t>
    </dgm:pt>
    <dgm:pt modelId="{6D9CB70B-4080-2840-B655-E5D6311582B4}" type="sibTrans" cxnId="{FD3352A2-AD70-FE49-9189-D8742817C2CE}">
      <dgm:prSet/>
      <dgm:spPr/>
      <dgm:t>
        <a:bodyPr/>
        <a:lstStyle/>
        <a:p>
          <a:endParaRPr lang="en-US"/>
        </a:p>
      </dgm:t>
    </dgm:pt>
    <dgm:pt modelId="{AF321DBF-582E-7F46-A987-3F00E94EA288}">
      <dgm:prSet/>
      <dgm:spPr/>
      <dgm:t>
        <a:bodyPr/>
        <a:lstStyle/>
        <a:p>
          <a:r>
            <a:rPr lang="en-US"/>
            <a:t>To understand the BRI, it is first necessary to understand </a:t>
          </a:r>
        </a:p>
      </dgm:t>
    </dgm:pt>
    <dgm:pt modelId="{BCB6EB61-E7A5-6D4E-8100-837C310B32A1}" type="parTrans" cxnId="{5EE9F5B2-1FC9-E44E-938E-318E7F2B7443}">
      <dgm:prSet/>
      <dgm:spPr/>
      <dgm:t>
        <a:bodyPr/>
        <a:lstStyle/>
        <a:p>
          <a:endParaRPr lang="en-US"/>
        </a:p>
      </dgm:t>
    </dgm:pt>
    <dgm:pt modelId="{8DA1A7E5-275A-FA40-AB8E-A140E2C16BCE}" type="sibTrans" cxnId="{5EE9F5B2-1FC9-E44E-938E-318E7F2B7443}">
      <dgm:prSet/>
      <dgm:spPr/>
      <dgm:t>
        <a:bodyPr/>
        <a:lstStyle/>
        <a:p>
          <a:endParaRPr lang="en-US"/>
        </a:p>
      </dgm:t>
    </dgm:pt>
    <dgm:pt modelId="{77A74A6D-9C16-FB4F-BA91-88AA59D651E8}">
      <dgm:prSet/>
      <dgm:spPr/>
      <dgm:t>
        <a:bodyPr/>
        <a:lstStyle/>
        <a:p>
          <a:r>
            <a:rPr lang="en-US"/>
            <a:t>The central role of Marxism in the construction of Chinese political-economy. </a:t>
          </a:r>
        </a:p>
      </dgm:t>
    </dgm:pt>
    <dgm:pt modelId="{EB5BA30E-3A3B-BB49-8EF4-6651729DDBDD}" type="parTrans" cxnId="{674F77BD-E347-A442-931A-A8DFFC24EE9E}">
      <dgm:prSet/>
      <dgm:spPr/>
      <dgm:t>
        <a:bodyPr/>
        <a:lstStyle/>
        <a:p>
          <a:endParaRPr lang="en-US"/>
        </a:p>
      </dgm:t>
    </dgm:pt>
    <dgm:pt modelId="{201DED40-5B4C-954D-9E94-54E11D9FBE07}" type="sibTrans" cxnId="{674F77BD-E347-A442-931A-A8DFFC24EE9E}">
      <dgm:prSet/>
      <dgm:spPr/>
      <dgm:t>
        <a:bodyPr/>
        <a:lstStyle/>
        <a:p>
          <a:endParaRPr lang="en-US"/>
        </a:p>
      </dgm:t>
    </dgm:pt>
    <dgm:pt modelId="{9DDF4616-BDF4-9F44-BE6A-7EFC6951754F}">
      <dgm:prSet/>
      <dgm:spPr/>
      <dgm:t>
        <a:bodyPr/>
        <a:lstStyle/>
        <a:p>
          <a:r>
            <a:rPr lang="en-US"/>
            <a:t>The Central role of Leninism in the organization of implementation methods</a:t>
          </a:r>
        </a:p>
      </dgm:t>
    </dgm:pt>
    <dgm:pt modelId="{8ACF040A-0E49-6449-B221-95F143EF6499}" type="parTrans" cxnId="{7B45D3FC-FF9F-B447-A2EB-AD13C1C28556}">
      <dgm:prSet/>
      <dgm:spPr/>
      <dgm:t>
        <a:bodyPr/>
        <a:lstStyle/>
        <a:p>
          <a:endParaRPr lang="en-US"/>
        </a:p>
      </dgm:t>
    </dgm:pt>
    <dgm:pt modelId="{98081F68-7338-8548-B3BD-D42886CE742D}" type="sibTrans" cxnId="{7B45D3FC-FF9F-B447-A2EB-AD13C1C28556}">
      <dgm:prSet/>
      <dgm:spPr/>
      <dgm:t>
        <a:bodyPr/>
        <a:lstStyle/>
        <a:p>
          <a:endParaRPr lang="en-US"/>
        </a:p>
      </dgm:t>
    </dgm:pt>
    <dgm:pt modelId="{AB08DB3D-32F4-8149-8B05-DEF9C24FBC87}">
      <dgm:prSet/>
      <dgm:spPr/>
      <dgm:t>
        <a:bodyPr/>
        <a:lstStyle/>
        <a:p>
          <a:r>
            <a:rPr lang="en-US"/>
            <a:t>And the core principles of Marxist-Leninism as the basis for the interpretation of core political-moral concepts</a:t>
          </a:r>
        </a:p>
      </dgm:t>
    </dgm:pt>
    <dgm:pt modelId="{00DEFD8A-1CB1-AE44-9E1C-7827B2F95FA6}" type="parTrans" cxnId="{39D61F0D-2DD3-0841-8013-68689A817034}">
      <dgm:prSet/>
      <dgm:spPr/>
      <dgm:t>
        <a:bodyPr/>
        <a:lstStyle/>
        <a:p>
          <a:endParaRPr lang="en-US"/>
        </a:p>
      </dgm:t>
    </dgm:pt>
    <dgm:pt modelId="{F23F6ACB-6406-7845-982D-B58C2DBADD38}" type="sibTrans" cxnId="{39D61F0D-2DD3-0841-8013-68689A817034}">
      <dgm:prSet/>
      <dgm:spPr/>
      <dgm:t>
        <a:bodyPr/>
        <a:lstStyle/>
        <a:p>
          <a:endParaRPr lang="en-US"/>
        </a:p>
      </dgm:t>
    </dgm:pt>
    <dgm:pt modelId="{54622547-6377-3245-A86A-1CDB93C930B9}">
      <dgm:prSet/>
      <dgm:spPr/>
      <dgm:t>
        <a:bodyPr/>
        <a:lstStyle/>
        <a:p>
          <a:r>
            <a:rPr lang="en-US" dirty="0"/>
            <a:t>non-interference in each other's internal affairs, </a:t>
          </a:r>
        </a:p>
      </dgm:t>
    </dgm:pt>
    <dgm:pt modelId="{48A79D84-D1AA-914C-939F-E616B9DDF131}" type="parTrans" cxnId="{FA81F49A-3FA4-AE46-A857-5B69E41D4100}">
      <dgm:prSet/>
      <dgm:spPr/>
    </dgm:pt>
    <dgm:pt modelId="{D249195E-DBFC-5147-A570-4A48844A91F9}" type="sibTrans" cxnId="{FA81F49A-3FA4-AE46-A857-5B69E41D4100}">
      <dgm:prSet/>
      <dgm:spPr/>
    </dgm:pt>
    <dgm:pt modelId="{BF7FEBE7-8976-1B44-9AA5-4E792A74EAD7}">
      <dgm:prSet/>
      <dgm:spPr/>
      <dgm:t>
        <a:bodyPr/>
        <a:lstStyle/>
        <a:p>
          <a:r>
            <a:rPr lang="en-US" dirty="0"/>
            <a:t>peaceful coexistence.</a:t>
          </a:r>
        </a:p>
      </dgm:t>
    </dgm:pt>
    <dgm:pt modelId="{86AF659E-E188-F240-86E7-C58749728761}" type="parTrans" cxnId="{AF114A34-5E2E-BC44-872E-1950F48296DA}">
      <dgm:prSet/>
      <dgm:spPr/>
    </dgm:pt>
    <dgm:pt modelId="{C32060BB-72FB-3E49-8254-712495675018}" type="sibTrans" cxnId="{AF114A34-5E2E-BC44-872E-1950F48296DA}">
      <dgm:prSet/>
      <dgm:spPr/>
    </dgm:pt>
    <dgm:pt modelId="{C7FF4CDC-0BFA-EA44-BAA2-0ABCB2262128}" type="pres">
      <dgm:prSet presAssocID="{E76E208F-8952-F54F-B39B-6BA461024606}" presName="linear" presStyleCnt="0">
        <dgm:presLayoutVars>
          <dgm:animLvl val="lvl"/>
          <dgm:resizeHandles val="exact"/>
        </dgm:presLayoutVars>
      </dgm:prSet>
      <dgm:spPr/>
    </dgm:pt>
    <dgm:pt modelId="{00D5C93B-E41A-6240-BF4F-9DBD54DCD0E7}" type="pres">
      <dgm:prSet presAssocID="{994694B4-8900-E94E-92DD-E5EFEEBFC74B}" presName="parentText" presStyleLbl="node1" presStyleIdx="0" presStyleCnt="3">
        <dgm:presLayoutVars>
          <dgm:chMax val="0"/>
          <dgm:bulletEnabled val="1"/>
        </dgm:presLayoutVars>
      </dgm:prSet>
      <dgm:spPr/>
    </dgm:pt>
    <dgm:pt modelId="{F81F7DF7-33BE-2F40-BB1C-4BF26EFE2537}" type="pres">
      <dgm:prSet presAssocID="{994694B4-8900-E94E-92DD-E5EFEEBFC74B}" presName="childText" presStyleLbl="revTx" presStyleIdx="0" presStyleCnt="3">
        <dgm:presLayoutVars>
          <dgm:bulletEnabled val="1"/>
        </dgm:presLayoutVars>
      </dgm:prSet>
      <dgm:spPr/>
    </dgm:pt>
    <dgm:pt modelId="{3D953D14-69A9-7945-9F8A-79A2BF2AF7E3}" type="pres">
      <dgm:prSet presAssocID="{BCD5D259-A4BB-0F48-A49E-7ABACA71C94F}" presName="parentText" presStyleLbl="node1" presStyleIdx="1" presStyleCnt="3">
        <dgm:presLayoutVars>
          <dgm:chMax val="0"/>
          <dgm:bulletEnabled val="1"/>
        </dgm:presLayoutVars>
      </dgm:prSet>
      <dgm:spPr/>
    </dgm:pt>
    <dgm:pt modelId="{AB3DA410-3A25-334D-A931-02FD24D58891}" type="pres">
      <dgm:prSet presAssocID="{BCD5D259-A4BB-0F48-A49E-7ABACA71C94F}" presName="childText" presStyleLbl="revTx" presStyleIdx="1" presStyleCnt="3">
        <dgm:presLayoutVars>
          <dgm:bulletEnabled val="1"/>
        </dgm:presLayoutVars>
      </dgm:prSet>
      <dgm:spPr/>
    </dgm:pt>
    <dgm:pt modelId="{7B9DA166-EC91-1448-8217-0BCA392DD720}" type="pres">
      <dgm:prSet presAssocID="{AF321DBF-582E-7F46-A987-3F00E94EA288}" presName="parentText" presStyleLbl="node1" presStyleIdx="2" presStyleCnt="3">
        <dgm:presLayoutVars>
          <dgm:chMax val="0"/>
          <dgm:bulletEnabled val="1"/>
        </dgm:presLayoutVars>
      </dgm:prSet>
      <dgm:spPr/>
    </dgm:pt>
    <dgm:pt modelId="{57102695-B3B8-8F40-8A9A-335378293B7E}" type="pres">
      <dgm:prSet presAssocID="{AF321DBF-582E-7F46-A987-3F00E94EA288}" presName="childText" presStyleLbl="revTx" presStyleIdx="2" presStyleCnt="3">
        <dgm:presLayoutVars>
          <dgm:bulletEnabled val="1"/>
        </dgm:presLayoutVars>
      </dgm:prSet>
      <dgm:spPr/>
    </dgm:pt>
  </dgm:ptLst>
  <dgm:cxnLst>
    <dgm:cxn modelId="{39D61F0D-2DD3-0841-8013-68689A817034}" srcId="{AF321DBF-582E-7F46-A987-3F00E94EA288}" destId="{AB08DB3D-32F4-8149-8B05-DEF9C24FBC87}" srcOrd="2" destOrd="0" parTransId="{00DEFD8A-1CB1-AE44-9E1C-7827B2F95FA6}" sibTransId="{F23F6ACB-6406-7845-982D-B58C2DBADD38}"/>
    <dgm:cxn modelId="{828E2A0D-C606-F345-98EE-B650256D19CD}" type="presOf" srcId="{54622547-6377-3245-A86A-1CDB93C930B9}" destId="{AB3DA410-3A25-334D-A931-02FD24D58891}" srcOrd="0" destOrd="2" presId="urn:microsoft.com/office/officeart/2005/8/layout/vList2"/>
    <dgm:cxn modelId="{3ECF2721-B4DC-1042-A006-7B4A4E2C657F}" srcId="{994694B4-8900-E94E-92DD-E5EFEEBFC74B}" destId="{96D68645-EF7F-B94C-81F9-0B0B97BF4872}" srcOrd="1" destOrd="0" parTransId="{BB58BF9F-7738-6448-A82C-23D56E70B24F}" sibTransId="{3F261103-DFEE-6249-9D1F-FB480BB06249}"/>
    <dgm:cxn modelId="{5F856F31-2351-3349-9893-C16AB120642D}" type="presOf" srcId="{25A8F869-6CC1-D74A-8D61-A8B1EDAE41C7}" destId="{F81F7DF7-33BE-2F40-BB1C-4BF26EFE2537}" srcOrd="0" destOrd="0" presId="urn:microsoft.com/office/officeart/2005/8/layout/vList2"/>
    <dgm:cxn modelId="{AF114A34-5E2E-BC44-872E-1950F48296DA}" srcId="{BCD5D259-A4BB-0F48-A49E-7ABACA71C94F}" destId="{BF7FEBE7-8976-1B44-9AA5-4E792A74EAD7}" srcOrd="4" destOrd="0" parTransId="{86AF659E-E188-F240-86E7-C58749728761}" sibTransId="{C32060BB-72FB-3E49-8254-712495675018}"/>
    <dgm:cxn modelId="{BBBA8A38-9C11-8E4C-B34C-72CCD61F6373}" type="presOf" srcId="{6129AA99-532B-FE47-AF61-CFB8F3216C6A}" destId="{AB3DA410-3A25-334D-A931-02FD24D58891}" srcOrd="0" destOrd="3" presId="urn:microsoft.com/office/officeart/2005/8/layout/vList2"/>
    <dgm:cxn modelId="{68F55C39-F5E7-A842-9599-BCDDBF216232}" type="presOf" srcId="{BA2EE170-F4CC-FA4A-81FD-01EFF71EAAB5}" destId="{AB3DA410-3A25-334D-A931-02FD24D58891}" srcOrd="0" destOrd="0" presId="urn:microsoft.com/office/officeart/2005/8/layout/vList2"/>
    <dgm:cxn modelId="{8AF98157-2392-4A49-ABEA-225BF93E55A9}" srcId="{E76E208F-8952-F54F-B39B-6BA461024606}" destId="{994694B4-8900-E94E-92DD-E5EFEEBFC74B}" srcOrd="0" destOrd="0" parTransId="{25CCFE47-93E1-E743-BF65-FDBA9C9FF64A}" sibTransId="{8349E97E-4C08-8742-A4FC-B7CBB22B4FA5}"/>
    <dgm:cxn modelId="{1B2A5058-7B87-C246-8D9B-A9BBA1BB87EA}" srcId="{BCD5D259-A4BB-0F48-A49E-7ABACA71C94F}" destId="{BA2EE170-F4CC-FA4A-81FD-01EFF71EAAB5}" srcOrd="0" destOrd="0" parTransId="{F5B0D703-4563-7647-9647-F6D7583108B1}" sibTransId="{122C78C7-ADF0-3D40-99B3-9B9CEF10F26F}"/>
    <dgm:cxn modelId="{E751A790-95A9-2F46-95DD-5E3286D93518}" srcId="{994694B4-8900-E94E-92DD-E5EFEEBFC74B}" destId="{25A8F869-6CC1-D74A-8D61-A8B1EDAE41C7}" srcOrd="0" destOrd="0" parTransId="{F9B44C8A-CA6D-8D4A-A825-EA13B40A7FB7}" sibTransId="{7D6F6B39-3319-E148-A658-4FBCC64C226E}"/>
    <dgm:cxn modelId="{DFF3A79A-9575-4D4B-B2BE-B68B3E900692}" srcId="{E76E208F-8952-F54F-B39B-6BA461024606}" destId="{BCD5D259-A4BB-0F48-A49E-7ABACA71C94F}" srcOrd="1" destOrd="0" parTransId="{E595E2D9-9DFB-DB4F-97C6-2643885AA329}" sibTransId="{3BD15174-0A9F-EE4B-91B9-CD671E984922}"/>
    <dgm:cxn modelId="{FA81F49A-3FA4-AE46-A857-5B69E41D4100}" srcId="{BCD5D259-A4BB-0F48-A49E-7ABACA71C94F}" destId="{54622547-6377-3245-A86A-1CDB93C930B9}" srcOrd="2" destOrd="0" parTransId="{48A79D84-D1AA-914C-939F-E616B9DDF131}" sibTransId="{D249195E-DBFC-5147-A570-4A48844A91F9}"/>
    <dgm:cxn modelId="{162CCB9F-7399-2D4B-8EE1-BAF34182CBA3}" type="presOf" srcId="{BF7FEBE7-8976-1B44-9AA5-4E792A74EAD7}" destId="{AB3DA410-3A25-334D-A931-02FD24D58891}" srcOrd="0" destOrd="4" presId="urn:microsoft.com/office/officeart/2005/8/layout/vList2"/>
    <dgm:cxn modelId="{4C2969A0-0515-0447-AE40-589F6D782E22}" type="presOf" srcId="{96D68645-EF7F-B94C-81F9-0B0B97BF4872}" destId="{F81F7DF7-33BE-2F40-BB1C-4BF26EFE2537}" srcOrd="0" destOrd="1" presId="urn:microsoft.com/office/officeart/2005/8/layout/vList2"/>
    <dgm:cxn modelId="{DDBAE6A0-06AF-A74C-A094-1DA193C24D33}" type="presOf" srcId="{AB08DB3D-32F4-8149-8B05-DEF9C24FBC87}" destId="{57102695-B3B8-8F40-8A9A-335378293B7E}" srcOrd="0" destOrd="2" presId="urn:microsoft.com/office/officeart/2005/8/layout/vList2"/>
    <dgm:cxn modelId="{3C9BCFA1-0A81-BD49-BCEA-2D4741235583}" type="presOf" srcId="{12E40B69-9158-F546-8546-634836374D47}" destId="{F81F7DF7-33BE-2F40-BB1C-4BF26EFE2537}" srcOrd="0" destOrd="2" presId="urn:microsoft.com/office/officeart/2005/8/layout/vList2"/>
    <dgm:cxn modelId="{FD3352A2-AD70-FE49-9189-D8742817C2CE}" srcId="{BCD5D259-A4BB-0F48-A49E-7ABACA71C94F}" destId="{6129AA99-532B-FE47-AF61-CFB8F3216C6A}" srcOrd="3" destOrd="0" parTransId="{86218ED4-D58E-994C-9A54-322F92645B11}" sibTransId="{6D9CB70B-4080-2840-B655-E5D6311582B4}"/>
    <dgm:cxn modelId="{5EE9F5B2-1FC9-E44E-938E-318E7F2B7443}" srcId="{E76E208F-8952-F54F-B39B-6BA461024606}" destId="{AF321DBF-582E-7F46-A987-3F00E94EA288}" srcOrd="2" destOrd="0" parTransId="{BCB6EB61-E7A5-6D4E-8100-837C310B32A1}" sibTransId="{8DA1A7E5-275A-FA40-AB8E-A140E2C16BCE}"/>
    <dgm:cxn modelId="{666F28BD-6705-F043-9242-B9E5E650C694}" type="presOf" srcId="{BCD5D259-A4BB-0F48-A49E-7ABACA71C94F}" destId="{3D953D14-69A9-7945-9F8A-79A2BF2AF7E3}" srcOrd="0" destOrd="0" presId="urn:microsoft.com/office/officeart/2005/8/layout/vList2"/>
    <dgm:cxn modelId="{674F77BD-E347-A442-931A-A8DFFC24EE9E}" srcId="{AF321DBF-582E-7F46-A987-3F00E94EA288}" destId="{77A74A6D-9C16-FB4F-BA91-88AA59D651E8}" srcOrd="0" destOrd="0" parTransId="{EB5BA30E-3A3B-BB49-8EF4-6651729DDBDD}" sibTransId="{201DED40-5B4C-954D-9E94-54E11D9FBE07}"/>
    <dgm:cxn modelId="{623C09C5-76CE-0542-AF91-27D64A013A45}" type="presOf" srcId="{77A74A6D-9C16-FB4F-BA91-88AA59D651E8}" destId="{57102695-B3B8-8F40-8A9A-335378293B7E}" srcOrd="0" destOrd="0" presId="urn:microsoft.com/office/officeart/2005/8/layout/vList2"/>
    <dgm:cxn modelId="{6E255CC8-2C3F-1246-83EC-F30C9CC7CD80}" type="presOf" srcId="{994694B4-8900-E94E-92DD-E5EFEEBFC74B}" destId="{00D5C93B-E41A-6240-BF4F-9DBD54DCD0E7}" srcOrd="0" destOrd="0" presId="urn:microsoft.com/office/officeart/2005/8/layout/vList2"/>
    <dgm:cxn modelId="{2EDB6DD4-525E-254C-9785-5CF4BDC08CEC}" type="presOf" srcId="{9BEAA596-7709-7845-A7B1-6589A7DA9FB8}" destId="{AB3DA410-3A25-334D-A931-02FD24D58891}" srcOrd="0" destOrd="1" presId="urn:microsoft.com/office/officeart/2005/8/layout/vList2"/>
    <dgm:cxn modelId="{FED089DF-B0E4-9B4D-A407-5E075EA2B859}" type="presOf" srcId="{9DDF4616-BDF4-9F44-BE6A-7EFC6951754F}" destId="{57102695-B3B8-8F40-8A9A-335378293B7E}" srcOrd="0" destOrd="1" presId="urn:microsoft.com/office/officeart/2005/8/layout/vList2"/>
    <dgm:cxn modelId="{3C86B8E0-C63E-CB4B-B6EE-AC63FA58F19F}" type="presOf" srcId="{AF321DBF-582E-7F46-A987-3F00E94EA288}" destId="{7B9DA166-EC91-1448-8217-0BCA392DD720}" srcOrd="0" destOrd="0" presId="urn:microsoft.com/office/officeart/2005/8/layout/vList2"/>
    <dgm:cxn modelId="{A0BEF1E2-FF1E-E845-B2DB-0E695649CA26}" srcId="{994694B4-8900-E94E-92DD-E5EFEEBFC74B}" destId="{12E40B69-9158-F546-8546-634836374D47}" srcOrd="2" destOrd="0" parTransId="{421E90E9-5325-8947-8623-1ACE82037F0E}" sibTransId="{6DC52950-4E9F-1144-86E8-C6940913E85B}"/>
    <dgm:cxn modelId="{B11863EE-FDEA-354F-A546-36D9C0D2AFEC}" srcId="{BCD5D259-A4BB-0F48-A49E-7ABACA71C94F}" destId="{9BEAA596-7709-7845-A7B1-6589A7DA9FB8}" srcOrd="1" destOrd="0" parTransId="{B5FC05B9-D501-BB46-B94F-D2F6CDE3DAD1}" sibTransId="{F059D9BE-BCF7-9E49-97BE-0ADE0855739B}"/>
    <dgm:cxn modelId="{93AFF2EF-AB1B-3A47-AAFB-1D0BC2CD97A4}" type="presOf" srcId="{E76E208F-8952-F54F-B39B-6BA461024606}" destId="{C7FF4CDC-0BFA-EA44-BAA2-0ABCB2262128}" srcOrd="0" destOrd="0" presId="urn:microsoft.com/office/officeart/2005/8/layout/vList2"/>
    <dgm:cxn modelId="{7B45D3FC-FF9F-B447-A2EB-AD13C1C28556}" srcId="{AF321DBF-582E-7F46-A987-3F00E94EA288}" destId="{9DDF4616-BDF4-9F44-BE6A-7EFC6951754F}" srcOrd="1" destOrd="0" parTransId="{8ACF040A-0E49-6449-B221-95F143EF6499}" sibTransId="{98081F68-7338-8548-B3BD-D42886CE742D}"/>
    <dgm:cxn modelId="{EF264710-B708-CD4B-9A49-C36E865F9683}" type="presParOf" srcId="{C7FF4CDC-0BFA-EA44-BAA2-0ABCB2262128}" destId="{00D5C93B-E41A-6240-BF4F-9DBD54DCD0E7}" srcOrd="0" destOrd="0" presId="urn:microsoft.com/office/officeart/2005/8/layout/vList2"/>
    <dgm:cxn modelId="{901234EE-D8EA-7E48-839C-41C5C79C4FC9}" type="presParOf" srcId="{C7FF4CDC-0BFA-EA44-BAA2-0ABCB2262128}" destId="{F81F7DF7-33BE-2F40-BB1C-4BF26EFE2537}" srcOrd="1" destOrd="0" presId="urn:microsoft.com/office/officeart/2005/8/layout/vList2"/>
    <dgm:cxn modelId="{ABF6076A-9067-3742-8100-75EF5339B7AA}" type="presParOf" srcId="{C7FF4CDC-0BFA-EA44-BAA2-0ABCB2262128}" destId="{3D953D14-69A9-7945-9F8A-79A2BF2AF7E3}" srcOrd="2" destOrd="0" presId="urn:microsoft.com/office/officeart/2005/8/layout/vList2"/>
    <dgm:cxn modelId="{9569F18C-9506-644B-9DAC-DEDDF417A816}" type="presParOf" srcId="{C7FF4CDC-0BFA-EA44-BAA2-0ABCB2262128}" destId="{AB3DA410-3A25-334D-A931-02FD24D58891}" srcOrd="3" destOrd="0" presId="urn:microsoft.com/office/officeart/2005/8/layout/vList2"/>
    <dgm:cxn modelId="{067A59CE-9DA9-4B4E-9921-AE88BB2F3514}" type="presParOf" srcId="{C7FF4CDC-0BFA-EA44-BAA2-0ABCB2262128}" destId="{7B9DA166-EC91-1448-8217-0BCA392DD720}" srcOrd="4" destOrd="0" presId="urn:microsoft.com/office/officeart/2005/8/layout/vList2"/>
    <dgm:cxn modelId="{B9E97457-F63E-A84F-B362-7E11EE0E46EA}" type="presParOf" srcId="{C7FF4CDC-0BFA-EA44-BAA2-0ABCB2262128}" destId="{57102695-B3B8-8F40-8A9A-335378293B7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C96493-8B9B-B44E-8D23-FCDD4FA9725E}"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4592C64A-7047-274C-A067-78480C635FDF}">
      <dgm:prSet/>
      <dgm:spPr/>
      <dgm:t>
        <a:bodyPr/>
        <a:lstStyle/>
        <a:p>
          <a:r>
            <a:rPr lang="en-US"/>
            <a:t>policy coordination, </a:t>
          </a:r>
        </a:p>
      </dgm:t>
    </dgm:pt>
    <dgm:pt modelId="{159A3D3B-EFDA-334E-ACAE-5A8C4EB71E93}" type="parTrans" cxnId="{24DF7DB6-1460-8143-90F5-77A0C98DAD2B}">
      <dgm:prSet/>
      <dgm:spPr/>
      <dgm:t>
        <a:bodyPr/>
        <a:lstStyle/>
        <a:p>
          <a:endParaRPr lang="en-US"/>
        </a:p>
      </dgm:t>
    </dgm:pt>
    <dgm:pt modelId="{DEDED36D-B03F-2A4B-8025-4E71C8593DEA}" type="sibTrans" cxnId="{24DF7DB6-1460-8143-90F5-77A0C98DAD2B}">
      <dgm:prSet/>
      <dgm:spPr/>
      <dgm:t>
        <a:bodyPr/>
        <a:lstStyle/>
        <a:p>
          <a:endParaRPr lang="en-US"/>
        </a:p>
      </dgm:t>
    </dgm:pt>
    <dgm:pt modelId="{F8B4A57F-85DB-3F45-A523-344B3EBAE2D7}">
      <dgm:prSet/>
      <dgm:spPr/>
      <dgm:t>
        <a:bodyPr/>
        <a:lstStyle/>
        <a:p>
          <a:r>
            <a:rPr lang="en-US"/>
            <a:t>facilities connectivity, </a:t>
          </a:r>
        </a:p>
      </dgm:t>
    </dgm:pt>
    <dgm:pt modelId="{BB1489D7-0762-AB48-84F0-21B8D5AA1508}" type="parTrans" cxnId="{635EDAF4-6919-EA4E-A06B-D15E49B40DB4}">
      <dgm:prSet/>
      <dgm:spPr/>
      <dgm:t>
        <a:bodyPr/>
        <a:lstStyle/>
        <a:p>
          <a:endParaRPr lang="en-US"/>
        </a:p>
      </dgm:t>
    </dgm:pt>
    <dgm:pt modelId="{7A84B551-C78B-6941-BA19-949CF1D46EDE}" type="sibTrans" cxnId="{635EDAF4-6919-EA4E-A06B-D15E49B40DB4}">
      <dgm:prSet/>
      <dgm:spPr/>
      <dgm:t>
        <a:bodyPr/>
        <a:lstStyle/>
        <a:p>
          <a:endParaRPr lang="en-US"/>
        </a:p>
      </dgm:t>
    </dgm:pt>
    <dgm:pt modelId="{AA585069-2549-AE48-A85A-C3351BC216AD}">
      <dgm:prSet/>
      <dgm:spPr/>
      <dgm:t>
        <a:bodyPr/>
        <a:lstStyle/>
        <a:p>
          <a:r>
            <a:rPr lang="en-US"/>
            <a:t>integrated transport infrastructure construction, </a:t>
          </a:r>
        </a:p>
      </dgm:t>
    </dgm:pt>
    <dgm:pt modelId="{679B7BAE-2CD3-3846-8F68-019B2F600159}" type="parTrans" cxnId="{7F21147D-ACF1-2B4A-8A58-7EF5BBFC0A44}">
      <dgm:prSet/>
      <dgm:spPr/>
      <dgm:t>
        <a:bodyPr/>
        <a:lstStyle/>
        <a:p>
          <a:endParaRPr lang="en-US"/>
        </a:p>
      </dgm:t>
    </dgm:pt>
    <dgm:pt modelId="{50B73B4B-CA1C-7345-B50D-63255641B344}" type="sibTrans" cxnId="{7F21147D-ACF1-2B4A-8A58-7EF5BBFC0A44}">
      <dgm:prSet/>
      <dgm:spPr/>
      <dgm:t>
        <a:bodyPr/>
        <a:lstStyle/>
        <a:p>
          <a:endParaRPr lang="en-US"/>
        </a:p>
      </dgm:t>
    </dgm:pt>
    <dgm:pt modelId="{2FE5C402-E942-5D43-9C8C-222A7CEC9FC7}">
      <dgm:prSet/>
      <dgm:spPr/>
      <dgm:t>
        <a:bodyPr/>
        <a:lstStyle/>
        <a:p>
          <a:r>
            <a:rPr lang="en-US"/>
            <a:t>connectivity in energy infrastructure, </a:t>
          </a:r>
        </a:p>
      </dgm:t>
    </dgm:pt>
    <dgm:pt modelId="{9BE61706-A039-304D-BD7A-11FD2E9DC88B}" type="parTrans" cxnId="{5F5A0FBB-EF31-0A49-AE4B-A8877947D9DD}">
      <dgm:prSet/>
      <dgm:spPr/>
      <dgm:t>
        <a:bodyPr/>
        <a:lstStyle/>
        <a:p>
          <a:endParaRPr lang="en-US"/>
        </a:p>
      </dgm:t>
    </dgm:pt>
    <dgm:pt modelId="{1DB7F68A-EA14-A34C-814E-CD7270F38629}" type="sibTrans" cxnId="{5F5A0FBB-EF31-0A49-AE4B-A8877947D9DD}">
      <dgm:prSet/>
      <dgm:spPr/>
      <dgm:t>
        <a:bodyPr/>
        <a:lstStyle/>
        <a:p>
          <a:endParaRPr lang="en-US"/>
        </a:p>
      </dgm:t>
    </dgm:pt>
    <dgm:pt modelId="{D7A8C24A-3D58-3B45-92B1-EE98E01B1514}">
      <dgm:prSet/>
      <dgm:spPr/>
      <dgm:t>
        <a:bodyPr/>
        <a:lstStyle/>
        <a:p>
          <a:r>
            <a:rPr lang="en-US"/>
            <a:t>communication infrastructure,</a:t>
          </a:r>
        </a:p>
      </dgm:t>
    </dgm:pt>
    <dgm:pt modelId="{E522B540-367E-CA43-9727-7C6DEFED5050}" type="parTrans" cxnId="{6E139C5F-02B0-7244-BE72-8C7227D67191}">
      <dgm:prSet/>
      <dgm:spPr/>
      <dgm:t>
        <a:bodyPr/>
        <a:lstStyle/>
        <a:p>
          <a:endParaRPr lang="en-US"/>
        </a:p>
      </dgm:t>
    </dgm:pt>
    <dgm:pt modelId="{D55CFEFD-3EDF-B248-8C69-21E0003D9687}" type="sibTrans" cxnId="{6E139C5F-02B0-7244-BE72-8C7227D67191}">
      <dgm:prSet/>
      <dgm:spPr/>
      <dgm:t>
        <a:bodyPr/>
        <a:lstStyle/>
        <a:p>
          <a:endParaRPr lang="en-US"/>
        </a:p>
      </dgm:t>
    </dgm:pt>
    <dgm:pt modelId="{1E3ECE0F-0A60-754C-9B81-65F1D3C474DD}">
      <dgm:prSet/>
      <dgm:spPr/>
      <dgm:t>
        <a:bodyPr/>
        <a:lstStyle/>
        <a:p>
          <a:r>
            <a:rPr lang="en-US"/>
            <a:t>investment and trade cooperation, </a:t>
          </a:r>
        </a:p>
      </dgm:t>
    </dgm:pt>
    <dgm:pt modelId="{D6B596C4-93C2-2F45-AC36-EDBED97F837D}" type="parTrans" cxnId="{5BC859BD-8256-C748-847C-CF1B63C7931E}">
      <dgm:prSet/>
      <dgm:spPr/>
      <dgm:t>
        <a:bodyPr/>
        <a:lstStyle/>
        <a:p>
          <a:endParaRPr lang="en-US"/>
        </a:p>
      </dgm:t>
    </dgm:pt>
    <dgm:pt modelId="{D77FC0AA-6154-4F4B-AC16-CC0A388B7413}" type="sibTrans" cxnId="{5BC859BD-8256-C748-847C-CF1B63C7931E}">
      <dgm:prSet/>
      <dgm:spPr/>
      <dgm:t>
        <a:bodyPr/>
        <a:lstStyle/>
        <a:p>
          <a:endParaRPr lang="en-US"/>
        </a:p>
      </dgm:t>
    </dgm:pt>
    <dgm:pt modelId="{D8F1C2EA-13F8-A248-ABF1-D990A2C37F9B}">
      <dgm:prSet/>
      <dgm:spPr/>
      <dgm:t>
        <a:bodyPr/>
        <a:lstStyle/>
        <a:p>
          <a:r>
            <a:rPr lang="en-US"/>
            <a:t>enhanced customs cooperation, </a:t>
          </a:r>
        </a:p>
      </dgm:t>
    </dgm:pt>
    <dgm:pt modelId="{F593553D-9600-ED4D-A451-CF6358D91D51}" type="parTrans" cxnId="{0ECDA4D6-0FE9-9444-B3E0-50D3940501F4}">
      <dgm:prSet/>
      <dgm:spPr/>
      <dgm:t>
        <a:bodyPr/>
        <a:lstStyle/>
        <a:p>
          <a:endParaRPr lang="en-US"/>
        </a:p>
      </dgm:t>
    </dgm:pt>
    <dgm:pt modelId="{C04CA65D-1AD3-CB48-9F6F-700233F9D71F}" type="sibTrans" cxnId="{0ECDA4D6-0FE9-9444-B3E0-50D3940501F4}">
      <dgm:prSet/>
      <dgm:spPr/>
      <dgm:t>
        <a:bodyPr/>
        <a:lstStyle/>
        <a:p>
          <a:endParaRPr lang="en-US"/>
        </a:p>
      </dgm:t>
    </dgm:pt>
    <dgm:pt modelId="{7F2E48A2-BBD2-B743-B066-0B9ACDA8C432}">
      <dgm:prSet/>
      <dgm:spPr/>
      <dgm:t>
        <a:bodyPr/>
        <a:lstStyle/>
        <a:p>
          <a:r>
            <a:rPr lang="en-US"/>
            <a:t>mutual recognition and coordination of standard setting, </a:t>
          </a:r>
        </a:p>
      </dgm:t>
    </dgm:pt>
    <dgm:pt modelId="{2D435388-DC5E-9F47-807B-0A4D046A9BA4}" type="parTrans" cxnId="{43862E64-4DA5-9C48-96E6-B010700F2F1B}">
      <dgm:prSet/>
      <dgm:spPr/>
      <dgm:t>
        <a:bodyPr/>
        <a:lstStyle/>
        <a:p>
          <a:endParaRPr lang="en-US"/>
        </a:p>
      </dgm:t>
    </dgm:pt>
    <dgm:pt modelId="{2F76D7D0-9939-754F-8486-A6B059F38653}" type="sibTrans" cxnId="{43862E64-4DA5-9C48-96E6-B010700F2F1B}">
      <dgm:prSet/>
      <dgm:spPr/>
      <dgm:t>
        <a:bodyPr/>
        <a:lstStyle/>
        <a:p>
          <a:endParaRPr lang="en-US"/>
        </a:p>
      </dgm:t>
    </dgm:pt>
    <dgm:pt modelId="{BDF6DE08-10F2-0644-BDBB-6872FF47AB54}">
      <dgm:prSet/>
      <dgm:spPr/>
      <dgm:t>
        <a:bodyPr/>
        <a:lstStyle/>
        <a:p>
          <a:r>
            <a:rPr lang="en-US"/>
            <a:t>the development of a united front in the context of developing policy within the global trade community, </a:t>
          </a:r>
        </a:p>
      </dgm:t>
    </dgm:pt>
    <dgm:pt modelId="{6CFC3264-405B-BA42-AC7E-AFD488355DB6}" type="parTrans" cxnId="{BC384E4F-C305-2041-BFEE-3DA306844D9B}">
      <dgm:prSet/>
      <dgm:spPr/>
      <dgm:t>
        <a:bodyPr/>
        <a:lstStyle/>
        <a:p>
          <a:endParaRPr lang="en-US"/>
        </a:p>
      </dgm:t>
    </dgm:pt>
    <dgm:pt modelId="{C4633DD9-E729-094F-AA30-B8274370A332}" type="sibTrans" cxnId="{BC384E4F-C305-2041-BFEE-3DA306844D9B}">
      <dgm:prSet/>
      <dgm:spPr/>
      <dgm:t>
        <a:bodyPr/>
        <a:lstStyle/>
        <a:p>
          <a:endParaRPr lang="en-US"/>
        </a:p>
      </dgm:t>
    </dgm:pt>
    <dgm:pt modelId="{57EB001B-5CE5-1546-BCB8-2FD44FBE7AFA}">
      <dgm:prSet/>
      <dgm:spPr/>
      <dgm:t>
        <a:bodyPr/>
        <a:lstStyle/>
        <a:p>
          <a:r>
            <a:rPr lang="en-US"/>
            <a:t>coordinated trade innovation, </a:t>
          </a:r>
        </a:p>
      </dgm:t>
    </dgm:pt>
    <dgm:pt modelId="{8DD76B95-FA65-1B40-ABA4-2F6E483A54A2}" type="parTrans" cxnId="{9873AAD4-EB6C-F742-BB4E-8A7A94CFE3F5}">
      <dgm:prSet/>
      <dgm:spPr/>
      <dgm:t>
        <a:bodyPr/>
        <a:lstStyle/>
        <a:p>
          <a:endParaRPr lang="en-US"/>
        </a:p>
      </dgm:t>
    </dgm:pt>
    <dgm:pt modelId="{0D14BD0C-9B1B-4941-8E7F-B6A89FEB8EDF}" type="sibTrans" cxnId="{9873AAD4-EB6C-F742-BB4E-8A7A94CFE3F5}">
      <dgm:prSet/>
      <dgm:spPr/>
      <dgm:t>
        <a:bodyPr/>
        <a:lstStyle/>
        <a:p>
          <a:endParaRPr lang="en-US"/>
        </a:p>
      </dgm:t>
    </dgm:pt>
    <dgm:pt modelId="{DB32ABDF-8972-B74D-8536-352CC0F83548}">
      <dgm:prSet/>
      <dgm:spPr/>
      <dgm:t>
        <a:bodyPr/>
        <a:lstStyle/>
        <a:p>
          <a:r>
            <a:rPr lang="en-US"/>
            <a:t>investment facilitation, </a:t>
          </a:r>
        </a:p>
      </dgm:t>
    </dgm:pt>
    <dgm:pt modelId="{D4332FED-E480-D048-94E7-1657A6C99849}" type="parTrans" cxnId="{BB3B3481-47E6-3248-B452-ECE42B63A43A}">
      <dgm:prSet/>
      <dgm:spPr/>
      <dgm:t>
        <a:bodyPr/>
        <a:lstStyle/>
        <a:p>
          <a:endParaRPr lang="en-US"/>
        </a:p>
      </dgm:t>
    </dgm:pt>
    <dgm:pt modelId="{7442EBEC-A414-4F48-8FAE-CD688C3A5A8C}" type="sibTrans" cxnId="{BB3B3481-47E6-3248-B452-ECE42B63A43A}">
      <dgm:prSet/>
      <dgm:spPr/>
      <dgm:t>
        <a:bodyPr/>
        <a:lstStyle/>
        <a:p>
          <a:endParaRPr lang="en-US"/>
        </a:p>
      </dgm:t>
    </dgm:pt>
    <dgm:pt modelId="{4C79F0CA-2D54-9D4D-AE2E-EA32FFD3F285}">
      <dgm:prSet/>
      <dgm:spPr/>
      <dgm:t>
        <a:bodyPr/>
        <a:lstStyle/>
        <a:p>
          <a:r>
            <a:rPr lang="en-US" dirty="0"/>
            <a:t>cooperation in agriculture, forestry and animal husbandry, </a:t>
          </a:r>
        </a:p>
      </dgm:t>
    </dgm:pt>
    <dgm:pt modelId="{B8096EC3-1F59-7842-AC2E-496F166FEA22}" type="parTrans" cxnId="{691955CD-B8D9-C647-8FCC-3C527A30A966}">
      <dgm:prSet/>
      <dgm:spPr/>
      <dgm:t>
        <a:bodyPr/>
        <a:lstStyle/>
        <a:p>
          <a:endParaRPr lang="en-US"/>
        </a:p>
      </dgm:t>
    </dgm:pt>
    <dgm:pt modelId="{6639BEAA-A9B3-484A-AB3F-61297E5E8C5D}" type="sibTrans" cxnId="{691955CD-B8D9-C647-8FCC-3C527A30A966}">
      <dgm:prSet/>
      <dgm:spPr/>
      <dgm:t>
        <a:bodyPr/>
        <a:lstStyle/>
        <a:p>
          <a:endParaRPr lang="en-US"/>
        </a:p>
      </dgm:t>
    </dgm:pt>
    <dgm:pt modelId="{987FA25A-9C0F-5E4C-8871-F9B8863E73B1}">
      <dgm:prSet/>
      <dgm:spPr/>
      <dgm:t>
        <a:bodyPr/>
        <a:lstStyle/>
        <a:p>
          <a:r>
            <a:rPr lang="en-US"/>
            <a:t>Cooperation in development of renewable energy sources.</a:t>
          </a:r>
        </a:p>
      </dgm:t>
    </dgm:pt>
    <dgm:pt modelId="{335EE5F7-C483-894B-AF45-F0EC67387378}" type="parTrans" cxnId="{0DC94E92-82EB-3D40-84CB-D4104146D18E}">
      <dgm:prSet/>
      <dgm:spPr/>
      <dgm:t>
        <a:bodyPr/>
        <a:lstStyle/>
        <a:p>
          <a:endParaRPr lang="en-US"/>
        </a:p>
      </dgm:t>
    </dgm:pt>
    <dgm:pt modelId="{2696C940-66BA-D54B-9436-48CDE6F11E35}" type="sibTrans" cxnId="{0DC94E92-82EB-3D40-84CB-D4104146D18E}">
      <dgm:prSet/>
      <dgm:spPr/>
      <dgm:t>
        <a:bodyPr/>
        <a:lstStyle/>
        <a:p>
          <a:endParaRPr lang="en-US"/>
        </a:p>
      </dgm:t>
    </dgm:pt>
    <dgm:pt modelId="{6B409BB4-46F2-C043-B59C-B39FDE829729}">
      <dgm:prSet/>
      <dgm:spPr/>
      <dgm:t>
        <a:bodyPr/>
        <a:lstStyle/>
        <a:p>
          <a:r>
            <a:rPr lang="en-US" dirty="0"/>
            <a:t>Cooperation in coal, oil, gas, metal minerals and other conventional energy sources</a:t>
          </a:r>
        </a:p>
      </dgm:t>
    </dgm:pt>
    <dgm:pt modelId="{604EEF76-2AD3-A942-BEF9-416290823562}" type="parTrans" cxnId="{2CED30B9-CC3C-564F-9F02-467153C31973}">
      <dgm:prSet/>
      <dgm:spPr/>
    </dgm:pt>
    <dgm:pt modelId="{F02BBA3D-2977-CD48-B0B6-CCD5B65B6C95}" type="sibTrans" cxnId="{2CED30B9-CC3C-564F-9F02-467153C31973}">
      <dgm:prSet/>
      <dgm:spPr/>
    </dgm:pt>
    <dgm:pt modelId="{B9AA1C96-FBDB-8D49-9764-89556CAB6CC5}" type="pres">
      <dgm:prSet presAssocID="{D5C96493-8B9B-B44E-8D23-FCDD4FA9725E}" presName="diagram" presStyleCnt="0">
        <dgm:presLayoutVars>
          <dgm:dir/>
          <dgm:resizeHandles val="exact"/>
        </dgm:presLayoutVars>
      </dgm:prSet>
      <dgm:spPr/>
    </dgm:pt>
    <dgm:pt modelId="{8C76666A-68AC-D642-8C12-4F7D9F7A79F3}" type="pres">
      <dgm:prSet presAssocID="{4592C64A-7047-274C-A067-78480C635FDF}" presName="node" presStyleLbl="node1" presStyleIdx="0" presStyleCnt="14">
        <dgm:presLayoutVars>
          <dgm:bulletEnabled val="1"/>
        </dgm:presLayoutVars>
      </dgm:prSet>
      <dgm:spPr/>
    </dgm:pt>
    <dgm:pt modelId="{37BBFFC8-3B14-FB4B-9C11-03BD635CC172}" type="pres">
      <dgm:prSet presAssocID="{DEDED36D-B03F-2A4B-8025-4E71C8593DEA}" presName="sibTrans" presStyleCnt="0"/>
      <dgm:spPr/>
    </dgm:pt>
    <dgm:pt modelId="{2BDF57FB-C02F-1745-8457-D6950D65B4BA}" type="pres">
      <dgm:prSet presAssocID="{F8B4A57F-85DB-3F45-A523-344B3EBAE2D7}" presName="node" presStyleLbl="node1" presStyleIdx="1" presStyleCnt="14">
        <dgm:presLayoutVars>
          <dgm:bulletEnabled val="1"/>
        </dgm:presLayoutVars>
      </dgm:prSet>
      <dgm:spPr/>
    </dgm:pt>
    <dgm:pt modelId="{E51AE3EF-6BEF-BE4D-A121-6A7AF5988E88}" type="pres">
      <dgm:prSet presAssocID="{7A84B551-C78B-6941-BA19-949CF1D46EDE}" presName="sibTrans" presStyleCnt="0"/>
      <dgm:spPr/>
    </dgm:pt>
    <dgm:pt modelId="{5040DDA3-5775-114D-99DF-69831F4CD91B}" type="pres">
      <dgm:prSet presAssocID="{AA585069-2549-AE48-A85A-C3351BC216AD}" presName="node" presStyleLbl="node1" presStyleIdx="2" presStyleCnt="14">
        <dgm:presLayoutVars>
          <dgm:bulletEnabled val="1"/>
        </dgm:presLayoutVars>
      </dgm:prSet>
      <dgm:spPr/>
    </dgm:pt>
    <dgm:pt modelId="{CDD38B88-2D08-6642-B7AD-637CABCF32AE}" type="pres">
      <dgm:prSet presAssocID="{50B73B4B-CA1C-7345-B50D-63255641B344}" presName="sibTrans" presStyleCnt="0"/>
      <dgm:spPr/>
    </dgm:pt>
    <dgm:pt modelId="{5AAEB474-BEA1-5141-9998-20769D2CD54F}" type="pres">
      <dgm:prSet presAssocID="{2FE5C402-E942-5D43-9C8C-222A7CEC9FC7}" presName="node" presStyleLbl="node1" presStyleIdx="3" presStyleCnt="14">
        <dgm:presLayoutVars>
          <dgm:bulletEnabled val="1"/>
        </dgm:presLayoutVars>
      </dgm:prSet>
      <dgm:spPr/>
    </dgm:pt>
    <dgm:pt modelId="{783A358E-6E1D-6341-BCE5-BABA114BE42D}" type="pres">
      <dgm:prSet presAssocID="{1DB7F68A-EA14-A34C-814E-CD7270F38629}" presName="sibTrans" presStyleCnt="0"/>
      <dgm:spPr/>
    </dgm:pt>
    <dgm:pt modelId="{5BE34B3D-6745-8649-80F6-D6E0D314729E}" type="pres">
      <dgm:prSet presAssocID="{D7A8C24A-3D58-3B45-92B1-EE98E01B1514}" presName="node" presStyleLbl="node1" presStyleIdx="4" presStyleCnt="14">
        <dgm:presLayoutVars>
          <dgm:bulletEnabled val="1"/>
        </dgm:presLayoutVars>
      </dgm:prSet>
      <dgm:spPr/>
    </dgm:pt>
    <dgm:pt modelId="{9D771366-646D-6C41-AF66-3438FD868C0B}" type="pres">
      <dgm:prSet presAssocID="{D55CFEFD-3EDF-B248-8C69-21E0003D9687}" presName="sibTrans" presStyleCnt="0"/>
      <dgm:spPr/>
    </dgm:pt>
    <dgm:pt modelId="{52787F72-2C48-3047-85FD-542E692BE7CF}" type="pres">
      <dgm:prSet presAssocID="{1E3ECE0F-0A60-754C-9B81-65F1D3C474DD}" presName="node" presStyleLbl="node1" presStyleIdx="5" presStyleCnt="14">
        <dgm:presLayoutVars>
          <dgm:bulletEnabled val="1"/>
        </dgm:presLayoutVars>
      </dgm:prSet>
      <dgm:spPr/>
    </dgm:pt>
    <dgm:pt modelId="{C8FE61C9-220C-EC4F-BC49-2821B46879AF}" type="pres">
      <dgm:prSet presAssocID="{D77FC0AA-6154-4F4B-AC16-CC0A388B7413}" presName="sibTrans" presStyleCnt="0"/>
      <dgm:spPr/>
    </dgm:pt>
    <dgm:pt modelId="{304017B0-4368-474F-A373-923E0B7F1E51}" type="pres">
      <dgm:prSet presAssocID="{D8F1C2EA-13F8-A248-ABF1-D990A2C37F9B}" presName="node" presStyleLbl="node1" presStyleIdx="6" presStyleCnt="14">
        <dgm:presLayoutVars>
          <dgm:bulletEnabled val="1"/>
        </dgm:presLayoutVars>
      </dgm:prSet>
      <dgm:spPr/>
    </dgm:pt>
    <dgm:pt modelId="{E8884B1B-75B1-9140-93F3-1828AC3F357E}" type="pres">
      <dgm:prSet presAssocID="{C04CA65D-1AD3-CB48-9F6F-700233F9D71F}" presName="sibTrans" presStyleCnt="0"/>
      <dgm:spPr/>
    </dgm:pt>
    <dgm:pt modelId="{28FA50E6-BB83-CC40-AFEB-2F7F7A0BEDAD}" type="pres">
      <dgm:prSet presAssocID="{7F2E48A2-BBD2-B743-B066-0B9ACDA8C432}" presName="node" presStyleLbl="node1" presStyleIdx="7" presStyleCnt="14">
        <dgm:presLayoutVars>
          <dgm:bulletEnabled val="1"/>
        </dgm:presLayoutVars>
      </dgm:prSet>
      <dgm:spPr/>
    </dgm:pt>
    <dgm:pt modelId="{B1CD2346-DB98-DA43-B795-E4682C2F954F}" type="pres">
      <dgm:prSet presAssocID="{2F76D7D0-9939-754F-8486-A6B059F38653}" presName="sibTrans" presStyleCnt="0"/>
      <dgm:spPr/>
    </dgm:pt>
    <dgm:pt modelId="{497C21F4-AD37-1E47-BED5-4A4480FDEB6F}" type="pres">
      <dgm:prSet presAssocID="{BDF6DE08-10F2-0644-BDBB-6872FF47AB54}" presName="node" presStyleLbl="node1" presStyleIdx="8" presStyleCnt="14">
        <dgm:presLayoutVars>
          <dgm:bulletEnabled val="1"/>
        </dgm:presLayoutVars>
      </dgm:prSet>
      <dgm:spPr/>
    </dgm:pt>
    <dgm:pt modelId="{2F66D890-DA6D-7C47-A1CB-7ECF02D6D8BF}" type="pres">
      <dgm:prSet presAssocID="{C4633DD9-E729-094F-AA30-B8274370A332}" presName="sibTrans" presStyleCnt="0"/>
      <dgm:spPr/>
    </dgm:pt>
    <dgm:pt modelId="{97A9458F-CE55-3E41-A6B2-E2965339FE27}" type="pres">
      <dgm:prSet presAssocID="{57EB001B-5CE5-1546-BCB8-2FD44FBE7AFA}" presName="node" presStyleLbl="node1" presStyleIdx="9" presStyleCnt="14">
        <dgm:presLayoutVars>
          <dgm:bulletEnabled val="1"/>
        </dgm:presLayoutVars>
      </dgm:prSet>
      <dgm:spPr/>
    </dgm:pt>
    <dgm:pt modelId="{B28E580C-DBD5-734E-A8AD-0352D78DDFE4}" type="pres">
      <dgm:prSet presAssocID="{0D14BD0C-9B1B-4941-8E7F-B6A89FEB8EDF}" presName="sibTrans" presStyleCnt="0"/>
      <dgm:spPr/>
    </dgm:pt>
    <dgm:pt modelId="{BA9384BB-2299-304A-9FAB-860FB1547E48}" type="pres">
      <dgm:prSet presAssocID="{DB32ABDF-8972-B74D-8536-352CC0F83548}" presName="node" presStyleLbl="node1" presStyleIdx="10" presStyleCnt="14">
        <dgm:presLayoutVars>
          <dgm:bulletEnabled val="1"/>
        </dgm:presLayoutVars>
      </dgm:prSet>
      <dgm:spPr/>
    </dgm:pt>
    <dgm:pt modelId="{665EDDA8-EAEA-7548-AF46-0F1E18B20F04}" type="pres">
      <dgm:prSet presAssocID="{7442EBEC-A414-4F48-8FAE-CD688C3A5A8C}" presName="sibTrans" presStyleCnt="0"/>
      <dgm:spPr/>
    </dgm:pt>
    <dgm:pt modelId="{57A67DBF-295E-2342-92E1-4E674B818910}" type="pres">
      <dgm:prSet presAssocID="{4C79F0CA-2D54-9D4D-AE2E-EA32FFD3F285}" presName="node" presStyleLbl="node1" presStyleIdx="11" presStyleCnt="14">
        <dgm:presLayoutVars>
          <dgm:bulletEnabled val="1"/>
        </dgm:presLayoutVars>
      </dgm:prSet>
      <dgm:spPr/>
    </dgm:pt>
    <dgm:pt modelId="{149A0E2D-8294-4847-83B1-612DDF247EF2}" type="pres">
      <dgm:prSet presAssocID="{6639BEAA-A9B3-484A-AB3F-61297E5E8C5D}" presName="sibTrans" presStyleCnt="0"/>
      <dgm:spPr/>
    </dgm:pt>
    <dgm:pt modelId="{BB2B46D6-C436-1349-A082-2FCE852DB52F}" type="pres">
      <dgm:prSet presAssocID="{6B409BB4-46F2-C043-B59C-B39FDE829729}" presName="node" presStyleLbl="node1" presStyleIdx="12" presStyleCnt="14">
        <dgm:presLayoutVars>
          <dgm:bulletEnabled val="1"/>
        </dgm:presLayoutVars>
      </dgm:prSet>
      <dgm:spPr/>
    </dgm:pt>
    <dgm:pt modelId="{6565E548-1846-D046-B13A-6A217AC645F4}" type="pres">
      <dgm:prSet presAssocID="{F02BBA3D-2977-CD48-B0B6-CCD5B65B6C95}" presName="sibTrans" presStyleCnt="0"/>
      <dgm:spPr/>
    </dgm:pt>
    <dgm:pt modelId="{7B82F91B-F710-D946-8ACF-0760E01CDF58}" type="pres">
      <dgm:prSet presAssocID="{987FA25A-9C0F-5E4C-8871-F9B8863E73B1}" presName="node" presStyleLbl="node1" presStyleIdx="13" presStyleCnt="14">
        <dgm:presLayoutVars>
          <dgm:bulletEnabled val="1"/>
        </dgm:presLayoutVars>
      </dgm:prSet>
      <dgm:spPr/>
    </dgm:pt>
  </dgm:ptLst>
  <dgm:cxnLst>
    <dgm:cxn modelId="{49B47F1D-DE8C-F945-A7DF-C8CF07E38E93}" type="presOf" srcId="{D5C96493-8B9B-B44E-8D23-FCDD4FA9725E}" destId="{B9AA1C96-FBDB-8D49-9764-89556CAB6CC5}" srcOrd="0" destOrd="0" presId="urn:microsoft.com/office/officeart/2005/8/layout/default"/>
    <dgm:cxn modelId="{E7E43028-2044-C540-A216-8E15A68EB697}" type="presOf" srcId="{BDF6DE08-10F2-0644-BDBB-6872FF47AB54}" destId="{497C21F4-AD37-1E47-BED5-4A4480FDEB6F}" srcOrd="0" destOrd="0" presId="urn:microsoft.com/office/officeart/2005/8/layout/default"/>
    <dgm:cxn modelId="{73443C44-4B3A-794C-9603-51333500CD92}" type="presOf" srcId="{57EB001B-5CE5-1546-BCB8-2FD44FBE7AFA}" destId="{97A9458F-CE55-3E41-A6B2-E2965339FE27}" srcOrd="0" destOrd="0" presId="urn:microsoft.com/office/officeart/2005/8/layout/default"/>
    <dgm:cxn modelId="{DA62714E-B229-9E48-8933-D329F920F240}" type="presOf" srcId="{987FA25A-9C0F-5E4C-8871-F9B8863E73B1}" destId="{7B82F91B-F710-D946-8ACF-0760E01CDF58}" srcOrd="0" destOrd="0" presId="urn:microsoft.com/office/officeart/2005/8/layout/default"/>
    <dgm:cxn modelId="{BC384E4F-C305-2041-BFEE-3DA306844D9B}" srcId="{D5C96493-8B9B-B44E-8D23-FCDD4FA9725E}" destId="{BDF6DE08-10F2-0644-BDBB-6872FF47AB54}" srcOrd="8" destOrd="0" parTransId="{6CFC3264-405B-BA42-AC7E-AFD488355DB6}" sibTransId="{C4633DD9-E729-094F-AA30-B8274370A332}"/>
    <dgm:cxn modelId="{6E139C5F-02B0-7244-BE72-8C7227D67191}" srcId="{D5C96493-8B9B-B44E-8D23-FCDD4FA9725E}" destId="{D7A8C24A-3D58-3B45-92B1-EE98E01B1514}" srcOrd="4" destOrd="0" parTransId="{E522B540-367E-CA43-9727-7C6DEFED5050}" sibTransId="{D55CFEFD-3EDF-B248-8C69-21E0003D9687}"/>
    <dgm:cxn modelId="{43862E64-4DA5-9C48-96E6-B010700F2F1B}" srcId="{D5C96493-8B9B-B44E-8D23-FCDD4FA9725E}" destId="{7F2E48A2-BBD2-B743-B066-0B9ACDA8C432}" srcOrd="7" destOrd="0" parTransId="{2D435388-DC5E-9F47-807B-0A4D046A9BA4}" sibTransId="{2F76D7D0-9939-754F-8486-A6B059F38653}"/>
    <dgm:cxn modelId="{1652A470-17AE-AD45-8395-514008EA4BF5}" type="presOf" srcId="{D8F1C2EA-13F8-A248-ABF1-D990A2C37F9B}" destId="{304017B0-4368-474F-A373-923E0B7F1E51}" srcOrd="0" destOrd="0" presId="urn:microsoft.com/office/officeart/2005/8/layout/default"/>
    <dgm:cxn modelId="{7F21147D-ACF1-2B4A-8A58-7EF5BBFC0A44}" srcId="{D5C96493-8B9B-B44E-8D23-FCDD4FA9725E}" destId="{AA585069-2549-AE48-A85A-C3351BC216AD}" srcOrd="2" destOrd="0" parTransId="{679B7BAE-2CD3-3846-8F68-019B2F600159}" sibTransId="{50B73B4B-CA1C-7345-B50D-63255641B344}"/>
    <dgm:cxn modelId="{BB3B3481-47E6-3248-B452-ECE42B63A43A}" srcId="{D5C96493-8B9B-B44E-8D23-FCDD4FA9725E}" destId="{DB32ABDF-8972-B74D-8536-352CC0F83548}" srcOrd="10" destOrd="0" parTransId="{D4332FED-E480-D048-94E7-1657A6C99849}" sibTransId="{7442EBEC-A414-4F48-8FAE-CD688C3A5A8C}"/>
    <dgm:cxn modelId="{C5F8258A-C81D-CB48-8157-AAA6CB66E178}" type="presOf" srcId="{F8B4A57F-85DB-3F45-A523-344B3EBAE2D7}" destId="{2BDF57FB-C02F-1745-8457-D6950D65B4BA}" srcOrd="0" destOrd="0" presId="urn:microsoft.com/office/officeart/2005/8/layout/default"/>
    <dgm:cxn modelId="{20932192-B485-C140-A635-E33EE37BF38E}" type="presOf" srcId="{6B409BB4-46F2-C043-B59C-B39FDE829729}" destId="{BB2B46D6-C436-1349-A082-2FCE852DB52F}" srcOrd="0" destOrd="0" presId="urn:microsoft.com/office/officeart/2005/8/layout/default"/>
    <dgm:cxn modelId="{0DC94E92-82EB-3D40-84CB-D4104146D18E}" srcId="{D5C96493-8B9B-B44E-8D23-FCDD4FA9725E}" destId="{987FA25A-9C0F-5E4C-8871-F9B8863E73B1}" srcOrd="13" destOrd="0" parTransId="{335EE5F7-C483-894B-AF45-F0EC67387378}" sibTransId="{2696C940-66BA-D54B-9436-48CDE6F11E35}"/>
    <dgm:cxn modelId="{97E587AB-7464-ED4E-A489-207E3842350F}" type="presOf" srcId="{1E3ECE0F-0A60-754C-9B81-65F1D3C474DD}" destId="{52787F72-2C48-3047-85FD-542E692BE7CF}" srcOrd="0" destOrd="0" presId="urn:microsoft.com/office/officeart/2005/8/layout/default"/>
    <dgm:cxn modelId="{15CE73B2-C4AB-B840-B78B-B244443399AD}" type="presOf" srcId="{AA585069-2549-AE48-A85A-C3351BC216AD}" destId="{5040DDA3-5775-114D-99DF-69831F4CD91B}" srcOrd="0" destOrd="0" presId="urn:microsoft.com/office/officeart/2005/8/layout/default"/>
    <dgm:cxn modelId="{24DF7DB6-1460-8143-90F5-77A0C98DAD2B}" srcId="{D5C96493-8B9B-B44E-8D23-FCDD4FA9725E}" destId="{4592C64A-7047-274C-A067-78480C635FDF}" srcOrd="0" destOrd="0" parTransId="{159A3D3B-EFDA-334E-ACAE-5A8C4EB71E93}" sibTransId="{DEDED36D-B03F-2A4B-8025-4E71C8593DEA}"/>
    <dgm:cxn modelId="{6E8E90B7-A4EC-C746-B7BC-A8A49A144528}" type="presOf" srcId="{7F2E48A2-BBD2-B743-B066-0B9ACDA8C432}" destId="{28FA50E6-BB83-CC40-AFEB-2F7F7A0BEDAD}" srcOrd="0" destOrd="0" presId="urn:microsoft.com/office/officeart/2005/8/layout/default"/>
    <dgm:cxn modelId="{2CED30B9-CC3C-564F-9F02-467153C31973}" srcId="{D5C96493-8B9B-B44E-8D23-FCDD4FA9725E}" destId="{6B409BB4-46F2-C043-B59C-B39FDE829729}" srcOrd="12" destOrd="0" parTransId="{604EEF76-2AD3-A942-BEF9-416290823562}" sibTransId="{F02BBA3D-2977-CD48-B0B6-CCD5B65B6C95}"/>
    <dgm:cxn modelId="{5F5A0FBB-EF31-0A49-AE4B-A8877947D9DD}" srcId="{D5C96493-8B9B-B44E-8D23-FCDD4FA9725E}" destId="{2FE5C402-E942-5D43-9C8C-222A7CEC9FC7}" srcOrd="3" destOrd="0" parTransId="{9BE61706-A039-304D-BD7A-11FD2E9DC88B}" sibTransId="{1DB7F68A-EA14-A34C-814E-CD7270F38629}"/>
    <dgm:cxn modelId="{5BC859BD-8256-C748-847C-CF1B63C7931E}" srcId="{D5C96493-8B9B-B44E-8D23-FCDD4FA9725E}" destId="{1E3ECE0F-0A60-754C-9B81-65F1D3C474DD}" srcOrd="5" destOrd="0" parTransId="{D6B596C4-93C2-2F45-AC36-EDBED97F837D}" sibTransId="{D77FC0AA-6154-4F4B-AC16-CC0A388B7413}"/>
    <dgm:cxn modelId="{691955CD-B8D9-C647-8FCC-3C527A30A966}" srcId="{D5C96493-8B9B-B44E-8D23-FCDD4FA9725E}" destId="{4C79F0CA-2D54-9D4D-AE2E-EA32FFD3F285}" srcOrd="11" destOrd="0" parTransId="{B8096EC3-1F59-7842-AC2E-496F166FEA22}" sibTransId="{6639BEAA-A9B3-484A-AB3F-61297E5E8C5D}"/>
    <dgm:cxn modelId="{59A232D1-BA75-A642-950E-127398AF9A02}" type="presOf" srcId="{2FE5C402-E942-5D43-9C8C-222A7CEC9FC7}" destId="{5AAEB474-BEA1-5141-9998-20769D2CD54F}" srcOrd="0" destOrd="0" presId="urn:microsoft.com/office/officeart/2005/8/layout/default"/>
    <dgm:cxn modelId="{9873AAD4-EB6C-F742-BB4E-8A7A94CFE3F5}" srcId="{D5C96493-8B9B-B44E-8D23-FCDD4FA9725E}" destId="{57EB001B-5CE5-1546-BCB8-2FD44FBE7AFA}" srcOrd="9" destOrd="0" parTransId="{8DD76B95-FA65-1B40-ABA4-2F6E483A54A2}" sibTransId="{0D14BD0C-9B1B-4941-8E7F-B6A89FEB8EDF}"/>
    <dgm:cxn modelId="{0ECDA4D6-0FE9-9444-B3E0-50D3940501F4}" srcId="{D5C96493-8B9B-B44E-8D23-FCDD4FA9725E}" destId="{D8F1C2EA-13F8-A248-ABF1-D990A2C37F9B}" srcOrd="6" destOrd="0" parTransId="{F593553D-9600-ED4D-A451-CF6358D91D51}" sibTransId="{C04CA65D-1AD3-CB48-9F6F-700233F9D71F}"/>
    <dgm:cxn modelId="{34B21DD9-20AD-5C40-8DAF-8289B1A0681E}" type="presOf" srcId="{D7A8C24A-3D58-3B45-92B1-EE98E01B1514}" destId="{5BE34B3D-6745-8649-80F6-D6E0D314729E}" srcOrd="0" destOrd="0" presId="urn:microsoft.com/office/officeart/2005/8/layout/default"/>
    <dgm:cxn modelId="{1C2D45E3-7CC8-D241-AE13-A27E984F59CA}" type="presOf" srcId="{4C79F0CA-2D54-9D4D-AE2E-EA32FFD3F285}" destId="{57A67DBF-295E-2342-92E1-4E674B818910}" srcOrd="0" destOrd="0" presId="urn:microsoft.com/office/officeart/2005/8/layout/default"/>
    <dgm:cxn modelId="{BE250AEB-D969-7040-839E-DB928B7E71B4}" type="presOf" srcId="{4592C64A-7047-274C-A067-78480C635FDF}" destId="{8C76666A-68AC-D642-8C12-4F7D9F7A79F3}" srcOrd="0" destOrd="0" presId="urn:microsoft.com/office/officeart/2005/8/layout/default"/>
    <dgm:cxn modelId="{635EDAF4-6919-EA4E-A06B-D15E49B40DB4}" srcId="{D5C96493-8B9B-B44E-8D23-FCDD4FA9725E}" destId="{F8B4A57F-85DB-3F45-A523-344B3EBAE2D7}" srcOrd="1" destOrd="0" parTransId="{BB1489D7-0762-AB48-84F0-21B8D5AA1508}" sibTransId="{7A84B551-C78B-6941-BA19-949CF1D46EDE}"/>
    <dgm:cxn modelId="{BC39D6F8-74D9-9045-9A30-5BEEBF512726}" type="presOf" srcId="{DB32ABDF-8972-B74D-8536-352CC0F83548}" destId="{BA9384BB-2299-304A-9FAB-860FB1547E48}" srcOrd="0" destOrd="0" presId="urn:microsoft.com/office/officeart/2005/8/layout/default"/>
    <dgm:cxn modelId="{5FB0FDD5-011B-1E47-A4F9-CB2B2CDD3985}" type="presParOf" srcId="{B9AA1C96-FBDB-8D49-9764-89556CAB6CC5}" destId="{8C76666A-68AC-D642-8C12-4F7D9F7A79F3}" srcOrd="0" destOrd="0" presId="urn:microsoft.com/office/officeart/2005/8/layout/default"/>
    <dgm:cxn modelId="{7F3469CF-2454-7C41-AFE8-049882695172}" type="presParOf" srcId="{B9AA1C96-FBDB-8D49-9764-89556CAB6CC5}" destId="{37BBFFC8-3B14-FB4B-9C11-03BD635CC172}" srcOrd="1" destOrd="0" presId="urn:microsoft.com/office/officeart/2005/8/layout/default"/>
    <dgm:cxn modelId="{1008D496-FABF-8D45-90B5-EA8150DFA40E}" type="presParOf" srcId="{B9AA1C96-FBDB-8D49-9764-89556CAB6CC5}" destId="{2BDF57FB-C02F-1745-8457-D6950D65B4BA}" srcOrd="2" destOrd="0" presId="urn:microsoft.com/office/officeart/2005/8/layout/default"/>
    <dgm:cxn modelId="{C8D9A492-49C8-DA46-9F16-175DE0E1933C}" type="presParOf" srcId="{B9AA1C96-FBDB-8D49-9764-89556CAB6CC5}" destId="{E51AE3EF-6BEF-BE4D-A121-6A7AF5988E88}" srcOrd="3" destOrd="0" presId="urn:microsoft.com/office/officeart/2005/8/layout/default"/>
    <dgm:cxn modelId="{7654DF71-4126-D64E-ACF3-F1555133E5BB}" type="presParOf" srcId="{B9AA1C96-FBDB-8D49-9764-89556CAB6CC5}" destId="{5040DDA3-5775-114D-99DF-69831F4CD91B}" srcOrd="4" destOrd="0" presId="urn:microsoft.com/office/officeart/2005/8/layout/default"/>
    <dgm:cxn modelId="{2A36D5C1-6FC7-334A-844C-91A5CAB1081A}" type="presParOf" srcId="{B9AA1C96-FBDB-8D49-9764-89556CAB6CC5}" destId="{CDD38B88-2D08-6642-B7AD-637CABCF32AE}" srcOrd="5" destOrd="0" presId="urn:microsoft.com/office/officeart/2005/8/layout/default"/>
    <dgm:cxn modelId="{55372FC8-7F0A-BD42-9814-1E1627ADA5F5}" type="presParOf" srcId="{B9AA1C96-FBDB-8D49-9764-89556CAB6CC5}" destId="{5AAEB474-BEA1-5141-9998-20769D2CD54F}" srcOrd="6" destOrd="0" presId="urn:microsoft.com/office/officeart/2005/8/layout/default"/>
    <dgm:cxn modelId="{6CDDEE69-01BB-1E45-8BBB-C66B83026908}" type="presParOf" srcId="{B9AA1C96-FBDB-8D49-9764-89556CAB6CC5}" destId="{783A358E-6E1D-6341-BCE5-BABA114BE42D}" srcOrd="7" destOrd="0" presId="urn:microsoft.com/office/officeart/2005/8/layout/default"/>
    <dgm:cxn modelId="{2CBB90FF-D8CD-9A4C-B076-E5FFD6077580}" type="presParOf" srcId="{B9AA1C96-FBDB-8D49-9764-89556CAB6CC5}" destId="{5BE34B3D-6745-8649-80F6-D6E0D314729E}" srcOrd="8" destOrd="0" presId="urn:microsoft.com/office/officeart/2005/8/layout/default"/>
    <dgm:cxn modelId="{9957A5AD-CAC0-9C4A-817B-B04D4A8B4EE3}" type="presParOf" srcId="{B9AA1C96-FBDB-8D49-9764-89556CAB6CC5}" destId="{9D771366-646D-6C41-AF66-3438FD868C0B}" srcOrd="9" destOrd="0" presId="urn:microsoft.com/office/officeart/2005/8/layout/default"/>
    <dgm:cxn modelId="{85788B9B-98E0-E244-960B-32C60A04AAEC}" type="presParOf" srcId="{B9AA1C96-FBDB-8D49-9764-89556CAB6CC5}" destId="{52787F72-2C48-3047-85FD-542E692BE7CF}" srcOrd="10" destOrd="0" presId="urn:microsoft.com/office/officeart/2005/8/layout/default"/>
    <dgm:cxn modelId="{5C1683E9-C955-A34D-BD02-BFFC08AAC457}" type="presParOf" srcId="{B9AA1C96-FBDB-8D49-9764-89556CAB6CC5}" destId="{C8FE61C9-220C-EC4F-BC49-2821B46879AF}" srcOrd="11" destOrd="0" presId="urn:microsoft.com/office/officeart/2005/8/layout/default"/>
    <dgm:cxn modelId="{EF90506B-10C1-C346-B6D8-00CE962793D6}" type="presParOf" srcId="{B9AA1C96-FBDB-8D49-9764-89556CAB6CC5}" destId="{304017B0-4368-474F-A373-923E0B7F1E51}" srcOrd="12" destOrd="0" presId="urn:microsoft.com/office/officeart/2005/8/layout/default"/>
    <dgm:cxn modelId="{AB8221DB-7DFD-7D40-94AA-C4D6772797F5}" type="presParOf" srcId="{B9AA1C96-FBDB-8D49-9764-89556CAB6CC5}" destId="{E8884B1B-75B1-9140-93F3-1828AC3F357E}" srcOrd="13" destOrd="0" presId="urn:microsoft.com/office/officeart/2005/8/layout/default"/>
    <dgm:cxn modelId="{ED5B2981-DAC8-6E4F-89BF-5AC20A434998}" type="presParOf" srcId="{B9AA1C96-FBDB-8D49-9764-89556CAB6CC5}" destId="{28FA50E6-BB83-CC40-AFEB-2F7F7A0BEDAD}" srcOrd="14" destOrd="0" presId="urn:microsoft.com/office/officeart/2005/8/layout/default"/>
    <dgm:cxn modelId="{BF16D15D-E048-394C-BCB2-37693A71F73F}" type="presParOf" srcId="{B9AA1C96-FBDB-8D49-9764-89556CAB6CC5}" destId="{B1CD2346-DB98-DA43-B795-E4682C2F954F}" srcOrd="15" destOrd="0" presId="urn:microsoft.com/office/officeart/2005/8/layout/default"/>
    <dgm:cxn modelId="{EB59156A-1BDA-8842-98DA-444FD01C254F}" type="presParOf" srcId="{B9AA1C96-FBDB-8D49-9764-89556CAB6CC5}" destId="{497C21F4-AD37-1E47-BED5-4A4480FDEB6F}" srcOrd="16" destOrd="0" presId="urn:microsoft.com/office/officeart/2005/8/layout/default"/>
    <dgm:cxn modelId="{1CB1DE82-4D47-054D-9B86-5EF116F3EB80}" type="presParOf" srcId="{B9AA1C96-FBDB-8D49-9764-89556CAB6CC5}" destId="{2F66D890-DA6D-7C47-A1CB-7ECF02D6D8BF}" srcOrd="17" destOrd="0" presId="urn:microsoft.com/office/officeart/2005/8/layout/default"/>
    <dgm:cxn modelId="{710626A9-0F0F-114F-8296-366067FF6A8A}" type="presParOf" srcId="{B9AA1C96-FBDB-8D49-9764-89556CAB6CC5}" destId="{97A9458F-CE55-3E41-A6B2-E2965339FE27}" srcOrd="18" destOrd="0" presId="urn:microsoft.com/office/officeart/2005/8/layout/default"/>
    <dgm:cxn modelId="{26C38DED-9848-6F43-978D-CCE1299C3338}" type="presParOf" srcId="{B9AA1C96-FBDB-8D49-9764-89556CAB6CC5}" destId="{B28E580C-DBD5-734E-A8AD-0352D78DDFE4}" srcOrd="19" destOrd="0" presId="urn:microsoft.com/office/officeart/2005/8/layout/default"/>
    <dgm:cxn modelId="{DDD6EC73-9766-8145-B8DB-445E7FA0F12F}" type="presParOf" srcId="{B9AA1C96-FBDB-8D49-9764-89556CAB6CC5}" destId="{BA9384BB-2299-304A-9FAB-860FB1547E48}" srcOrd="20" destOrd="0" presId="urn:microsoft.com/office/officeart/2005/8/layout/default"/>
    <dgm:cxn modelId="{54CCAFB9-AD07-E74D-ACAF-02409F1095CB}" type="presParOf" srcId="{B9AA1C96-FBDB-8D49-9764-89556CAB6CC5}" destId="{665EDDA8-EAEA-7548-AF46-0F1E18B20F04}" srcOrd="21" destOrd="0" presId="urn:microsoft.com/office/officeart/2005/8/layout/default"/>
    <dgm:cxn modelId="{D859FB0A-B017-5340-9DB2-C3118B981E89}" type="presParOf" srcId="{B9AA1C96-FBDB-8D49-9764-89556CAB6CC5}" destId="{57A67DBF-295E-2342-92E1-4E674B818910}" srcOrd="22" destOrd="0" presId="urn:microsoft.com/office/officeart/2005/8/layout/default"/>
    <dgm:cxn modelId="{36CEEB94-4106-8744-834C-14F8B8380905}" type="presParOf" srcId="{B9AA1C96-FBDB-8D49-9764-89556CAB6CC5}" destId="{149A0E2D-8294-4847-83B1-612DDF247EF2}" srcOrd="23" destOrd="0" presId="urn:microsoft.com/office/officeart/2005/8/layout/default"/>
    <dgm:cxn modelId="{20AE293B-99A1-254F-90F8-F5F70FA7F71B}" type="presParOf" srcId="{B9AA1C96-FBDB-8D49-9764-89556CAB6CC5}" destId="{BB2B46D6-C436-1349-A082-2FCE852DB52F}" srcOrd="24" destOrd="0" presId="urn:microsoft.com/office/officeart/2005/8/layout/default"/>
    <dgm:cxn modelId="{1A9EF8D1-E1B1-F043-AEDB-644BC6EC6030}" type="presParOf" srcId="{B9AA1C96-FBDB-8D49-9764-89556CAB6CC5}" destId="{6565E548-1846-D046-B13A-6A217AC645F4}" srcOrd="25" destOrd="0" presId="urn:microsoft.com/office/officeart/2005/8/layout/default"/>
    <dgm:cxn modelId="{A257FD6E-853A-3645-8366-31B846D5CD2B}" type="presParOf" srcId="{B9AA1C96-FBDB-8D49-9764-89556CAB6CC5}" destId="{7B82F91B-F710-D946-8ACF-0760E01CDF58}"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818620-CEFD-3A4C-ADAC-498971482692}"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ABA95C50-CA34-2342-9C93-548CEFA46979}">
      <dgm:prSet custT="1"/>
      <dgm:spPr/>
      <dgm:t>
        <a:bodyPr/>
        <a:lstStyle/>
        <a:p>
          <a:r>
            <a:rPr lang="en-US" sz="2800" dirty="0"/>
            <a:t>Legal</a:t>
          </a:r>
        </a:p>
      </dgm:t>
    </dgm:pt>
    <dgm:pt modelId="{AB7601B7-2A68-354E-AD2A-5E0650DA1958}" type="parTrans" cxnId="{CC2CE979-16E9-8240-BAD2-E9616586DBE8}">
      <dgm:prSet/>
      <dgm:spPr/>
      <dgm:t>
        <a:bodyPr/>
        <a:lstStyle/>
        <a:p>
          <a:endParaRPr lang="en-US"/>
        </a:p>
      </dgm:t>
    </dgm:pt>
    <dgm:pt modelId="{F47CD630-7A90-B14D-AA9C-CD144352EE16}" type="sibTrans" cxnId="{CC2CE979-16E9-8240-BAD2-E9616586DBE8}">
      <dgm:prSet/>
      <dgm:spPr/>
      <dgm:t>
        <a:bodyPr/>
        <a:lstStyle/>
        <a:p>
          <a:endParaRPr lang="en-US"/>
        </a:p>
      </dgm:t>
    </dgm:pt>
    <dgm:pt modelId="{39814320-EBDE-6E44-B176-D655AB44DE8F}">
      <dgm:prSet custT="1"/>
      <dgm:spPr/>
      <dgm:t>
        <a:bodyPr/>
        <a:lstStyle/>
        <a:p>
          <a:r>
            <a:rPr lang="en-US" sz="2800"/>
            <a:t>Security </a:t>
          </a:r>
          <a:endParaRPr lang="en-US" sz="2800" dirty="0"/>
        </a:p>
      </dgm:t>
    </dgm:pt>
    <dgm:pt modelId="{D58A421E-FC5E-454E-83C2-A42A1C1007D2}" type="parTrans" cxnId="{533FE7DB-C2EE-6640-AD64-C2EBA00911DD}">
      <dgm:prSet/>
      <dgm:spPr/>
      <dgm:t>
        <a:bodyPr/>
        <a:lstStyle/>
        <a:p>
          <a:endParaRPr lang="en-US"/>
        </a:p>
      </dgm:t>
    </dgm:pt>
    <dgm:pt modelId="{17CCB367-F3F1-AA47-A999-7C38BA6E272C}" type="sibTrans" cxnId="{533FE7DB-C2EE-6640-AD64-C2EBA00911DD}">
      <dgm:prSet/>
      <dgm:spPr/>
      <dgm:t>
        <a:bodyPr/>
        <a:lstStyle/>
        <a:p>
          <a:endParaRPr lang="en-US"/>
        </a:p>
      </dgm:t>
    </dgm:pt>
    <dgm:pt modelId="{FB2C33BD-FE42-614F-9BFC-CE484E87F102}">
      <dgm:prSet custT="1"/>
      <dgm:spPr/>
      <dgm:t>
        <a:bodyPr/>
        <a:lstStyle/>
        <a:p>
          <a:r>
            <a:rPr lang="en-US" sz="2800" dirty="0"/>
            <a:t>Culture</a:t>
          </a:r>
          <a:r>
            <a:rPr lang="en-US" sz="5500" dirty="0"/>
            <a:t> </a:t>
          </a:r>
        </a:p>
      </dgm:t>
    </dgm:pt>
    <dgm:pt modelId="{EF3E609A-D09C-104D-B78C-248957CF9E6F}" type="parTrans" cxnId="{294AF3DF-2DB6-6145-B25A-BF92B5AB36A7}">
      <dgm:prSet/>
      <dgm:spPr/>
      <dgm:t>
        <a:bodyPr/>
        <a:lstStyle/>
        <a:p>
          <a:endParaRPr lang="en-US"/>
        </a:p>
      </dgm:t>
    </dgm:pt>
    <dgm:pt modelId="{8C18F1DF-98F6-A64F-B733-FD935A5EF8B6}" type="sibTrans" cxnId="{294AF3DF-2DB6-6145-B25A-BF92B5AB36A7}">
      <dgm:prSet/>
      <dgm:spPr/>
      <dgm:t>
        <a:bodyPr/>
        <a:lstStyle/>
        <a:p>
          <a:endParaRPr lang="en-US"/>
        </a:p>
      </dgm:t>
    </dgm:pt>
    <dgm:pt modelId="{A93C7EA3-7674-A940-BEFD-750F4602D90E}">
      <dgm:prSet custT="1"/>
      <dgm:spPr/>
      <dgm:t>
        <a:bodyPr/>
        <a:lstStyle/>
        <a:p>
          <a:r>
            <a:rPr lang="en-US" sz="2000" dirty="0"/>
            <a:t>Infrastructure development </a:t>
          </a:r>
        </a:p>
      </dgm:t>
    </dgm:pt>
    <dgm:pt modelId="{2AF10155-150A-6C4D-868B-96A0F7F0D211}" type="parTrans" cxnId="{975AC3B8-AEFD-AD44-AD64-687875B8D48B}">
      <dgm:prSet/>
      <dgm:spPr/>
      <dgm:t>
        <a:bodyPr/>
        <a:lstStyle/>
        <a:p>
          <a:endParaRPr lang="en-US"/>
        </a:p>
      </dgm:t>
    </dgm:pt>
    <dgm:pt modelId="{D4E8ED0C-EDFD-0E46-948E-84781AABDF96}" type="sibTrans" cxnId="{975AC3B8-AEFD-AD44-AD64-687875B8D48B}">
      <dgm:prSet/>
      <dgm:spPr/>
      <dgm:t>
        <a:bodyPr/>
        <a:lstStyle/>
        <a:p>
          <a:endParaRPr lang="en-US"/>
        </a:p>
      </dgm:t>
    </dgm:pt>
    <dgm:pt modelId="{77697108-42F4-874A-B04C-22DCE2EB7B6E}" type="pres">
      <dgm:prSet presAssocID="{96818620-CEFD-3A4C-ADAC-498971482692}" presName="compositeShape" presStyleCnt="0">
        <dgm:presLayoutVars>
          <dgm:chMax val="7"/>
          <dgm:dir/>
          <dgm:resizeHandles val="exact"/>
        </dgm:presLayoutVars>
      </dgm:prSet>
      <dgm:spPr/>
    </dgm:pt>
    <dgm:pt modelId="{26D814E5-71AF-C944-8239-91D2DFCACED8}" type="pres">
      <dgm:prSet presAssocID="{ABA95C50-CA34-2342-9C93-548CEFA46979}" presName="circ1" presStyleLbl="vennNode1" presStyleIdx="0" presStyleCnt="4"/>
      <dgm:spPr/>
    </dgm:pt>
    <dgm:pt modelId="{7989942A-D8E2-A240-8099-7447A990675C}" type="pres">
      <dgm:prSet presAssocID="{ABA95C50-CA34-2342-9C93-548CEFA46979}" presName="circ1Tx" presStyleLbl="revTx" presStyleIdx="0" presStyleCnt="0">
        <dgm:presLayoutVars>
          <dgm:chMax val="0"/>
          <dgm:chPref val="0"/>
          <dgm:bulletEnabled val="1"/>
        </dgm:presLayoutVars>
      </dgm:prSet>
      <dgm:spPr/>
    </dgm:pt>
    <dgm:pt modelId="{DA4D54A9-2279-B740-8145-652E69776E1A}" type="pres">
      <dgm:prSet presAssocID="{39814320-EBDE-6E44-B176-D655AB44DE8F}" presName="circ2" presStyleLbl="vennNode1" presStyleIdx="1" presStyleCnt="4" custScaleX="128763"/>
      <dgm:spPr/>
    </dgm:pt>
    <dgm:pt modelId="{082810E4-F0A9-1840-8962-54FEF8664228}" type="pres">
      <dgm:prSet presAssocID="{39814320-EBDE-6E44-B176-D655AB44DE8F}" presName="circ2Tx" presStyleLbl="revTx" presStyleIdx="0" presStyleCnt="0">
        <dgm:presLayoutVars>
          <dgm:chMax val="0"/>
          <dgm:chPref val="0"/>
          <dgm:bulletEnabled val="1"/>
        </dgm:presLayoutVars>
      </dgm:prSet>
      <dgm:spPr/>
    </dgm:pt>
    <dgm:pt modelId="{2355BE85-04F2-964C-93F4-0ACF8BA6E497}" type="pres">
      <dgm:prSet presAssocID="{FB2C33BD-FE42-614F-9BFC-CE484E87F102}" presName="circ3" presStyleLbl="vennNode1" presStyleIdx="2" presStyleCnt="4"/>
      <dgm:spPr/>
    </dgm:pt>
    <dgm:pt modelId="{9551ADE7-AB42-A04D-A380-8F6533DB3BC3}" type="pres">
      <dgm:prSet presAssocID="{FB2C33BD-FE42-614F-9BFC-CE484E87F102}" presName="circ3Tx" presStyleLbl="revTx" presStyleIdx="0" presStyleCnt="0">
        <dgm:presLayoutVars>
          <dgm:chMax val="0"/>
          <dgm:chPref val="0"/>
          <dgm:bulletEnabled val="1"/>
        </dgm:presLayoutVars>
      </dgm:prSet>
      <dgm:spPr/>
    </dgm:pt>
    <dgm:pt modelId="{A508C360-B342-ED44-A489-23CACD70F469}" type="pres">
      <dgm:prSet presAssocID="{A93C7EA3-7674-A940-BEFD-750F4602D90E}" presName="circ4" presStyleLbl="vennNode1" presStyleIdx="3" presStyleCnt="4" custScaleX="121082"/>
      <dgm:spPr/>
    </dgm:pt>
    <dgm:pt modelId="{16569F92-B8D7-C647-A672-41F7484DA855}" type="pres">
      <dgm:prSet presAssocID="{A93C7EA3-7674-A940-BEFD-750F4602D90E}" presName="circ4Tx" presStyleLbl="revTx" presStyleIdx="0" presStyleCnt="0">
        <dgm:presLayoutVars>
          <dgm:chMax val="0"/>
          <dgm:chPref val="0"/>
          <dgm:bulletEnabled val="1"/>
        </dgm:presLayoutVars>
      </dgm:prSet>
      <dgm:spPr/>
    </dgm:pt>
  </dgm:ptLst>
  <dgm:cxnLst>
    <dgm:cxn modelId="{9516511C-C0B0-6540-AB09-94B2F1CA2AF9}" type="presOf" srcId="{FB2C33BD-FE42-614F-9BFC-CE484E87F102}" destId="{2355BE85-04F2-964C-93F4-0ACF8BA6E497}" srcOrd="0" destOrd="0" presId="urn:microsoft.com/office/officeart/2005/8/layout/venn1"/>
    <dgm:cxn modelId="{B053F625-6BA4-9F42-9D8C-E064F9A2A80D}" type="presOf" srcId="{FB2C33BD-FE42-614F-9BFC-CE484E87F102}" destId="{9551ADE7-AB42-A04D-A380-8F6533DB3BC3}" srcOrd="1" destOrd="0" presId="urn:microsoft.com/office/officeart/2005/8/layout/venn1"/>
    <dgm:cxn modelId="{40C2F129-B37A-3740-8070-F2080120236C}" type="presOf" srcId="{39814320-EBDE-6E44-B176-D655AB44DE8F}" destId="{082810E4-F0A9-1840-8962-54FEF8664228}" srcOrd="1" destOrd="0" presId="urn:microsoft.com/office/officeart/2005/8/layout/venn1"/>
    <dgm:cxn modelId="{EA4A8C48-5050-2242-8FA3-F02CA4DF4D56}" type="presOf" srcId="{ABA95C50-CA34-2342-9C93-548CEFA46979}" destId="{7989942A-D8E2-A240-8099-7447A990675C}" srcOrd="1" destOrd="0" presId="urn:microsoft.com/office/officeart/2005/8/layout/venn1"/>
    <dgm:cxn modelId="{C33C0650-D179-7946-8093-750C61F04FF2}" type="presOf" srcId="{39814320-EBDE-6E44-B176-D655AB44DE8F}" destId="{DA4D54A9-2279-B740-8145-652E69776E1A}" srcOrd="0" destOrd="0" presId="urn:microsoft.com/office/officeart/2005/8/layout/venn1"/>
    <dgm:cxn modelId="{E032F857-7DC9-7E4F-810A-8AD21ACA1680}" type="presOf" srcId="{A93C7EA3-7674-A940-BEFD-750F4602D90E}" destId="{A508C360-B342-ED44-A489-23CACD70F469}" srcOrd="0" destOrd="0" presId="urn:microsoft.com/office/officeart/2005/8/layout/venn1"/>
    <dgm:cxn modelId="{BFF8EA59-63D3-0B48-9902-3861CF521D7D}" type="presOf" srcId="{96818620-CEFD-3A4C-ADAC-498971482692}" destId="{77697108-42F4-874A-B04C-22DCE2EB7B6E}" srcOrd="0" destOrd="0" presId="urn:microsoft.com/office/officeart/2005/8/layout/venn1"/>
    <dgm:cxn modelId="{CC2CE979-16E9-8240-BAD2-E9616586DBE8}" srcId="{96818620-CEFD-3A4C-ADAC-498971482692}" destId="{ABA95C50-CA34-2342-9C93-548CEFA46979}" srcOrd="0" destOrd="0" parTransId="{AB7601B7-2A68-354E-AD2A-5E0650DA1958}" sibTransId="{F47CD630-7A90-B14D-AA9C-CD144352EE16}"/>
    <dgm:cxn modelId="{A6CF8787-2435-244F-A903-4D6004094C97}" type="presOf" srcId="{ABA95C50-CA34-2342-9C93-548CEFA46979}" destId="{26D814E5-71AF-C944-8239-91D2DFCACED8}" srcOrd="0" destOrd="0" presId="urn:microsoft.com/office/officeart/2005/8/layout/venn1"/>
    <dgm:cxn modelId="{4B410EA6-F91C-E14D-BFFF-E43F370036D5}" type="presOf" srcId="{A93C7EA3-7674-A940-BEFD-750F4602D90E}" destId="{16569F92-B8D7-C647-A672-41F7484DA855}" srcOrd="1" destOrd="0" presId="urn:microsoft.com/office/officeart/2005/8/layout/venn1"/>
    <dgm:cxn modelId="{975AC3B8-AEFD-AD44-AD64-687875B8D48B}" srcId="{96818620-CEFD-3A4C-ADAC-498971482692}" destId="{A93C7EA3-7674-A940-BEFD-750F4602D90E}" srcOrd="3" destOrd="0" parTransId="{2AF10155-150A-6C4D-868B-96A0F7F0D211}" sibTransId="{D4E8ED0C-EDFD-0E46-948E-84781AABDF96}"/>
    <dgm:cxn modelId="{533FE7DB-C2EE-6640-AD64-C2EBA00911DD}" srcId="{96818620-CEFD-3A4C-ADAC-498971482692}" destId="{39814320-EBDE-6E44-B176-D655AB44DE8F}" srcOrd="1" destOrd="0" parTransId="{D58A421E-FC5E-454E-83C2-A42A1C1007D2}" sibTransId="{17CCB367-F3F1-AA47-A999-7C38BA6E272C}"/>
    <dgm:cxn modelId="{294AF3DF-2DB6-6145-B25A-BF92B5AB36A7}" srcId="{96818620-CEFD-3A4C-ADAC-498971482692}" destId="{FB2C33BD-FE42-614F-9BFC-CE484E87F102}" srcOrd="2" destOrd="0" parTransId="{EF3E609A-D09C-104D-B78C-248957CF9E6F}" sibTransId="{8C18F1DF-98F6-A64F-B733-FD935A5EF8B6}"/>
    <dgm:cxn modelId="{BA1E2286-1B39-0A4E-A20B-FF4188F4E5EC}" type="presParOf" srcId="{77697108-42F4-874A-B04C-22DCE2EB7B6E}" destId="{26D814E5-71AF-C944-8239-91D2DFCACED8}" srcOrd="0" destOrd="0" presId="urn:microsoft.com/office/officeart/2005/8/layout/venn1"/>
    <dgm:cxn modelId="{AF61B3AF-1010-BC4A-87D6-BF1988C97EF2}" type="presParOf" srcId="{77697108-42F4-874A-B04C-22DCE2EB7B6E}" destId="{7989942A-D8E2-A240-8099-7447A990675C}" srcOrd="1" destOrd="0" presId="urn:microsoft.com/office/officeart/2005/8/layout/venn1"/>
    <dgm:cxn modelId="{6C0C2D0B-6907-0E48-A6AA-7D526AFEEE1B}" type="presParOf" srcId="{77697108-42F4-874A-B04C-22DCE2EB7B6E}" destId="{DA4D54A9-2279-B740-8145-652E69776E1A}" srcOrd="2" destOrd="0" presId="urn:microsoft.com/office/officeart/2005/8/layout/venn1"/>
    <dgm:cxn modelId="{534CA672-EEE7-C94F-A973-0293E657D7E1}" type="presParOf" srcId="{77697108-42F4-874A-B04C-22DCE2EB7B6E}" destId="{082810E4-F0A9-1840-8962-54FEF8664228}" srcOrd="3" destOrd="0" presId="urn:microsoft.com/office/officeart/2005/8/layout/venn1"/>
    <dgm:cxn modelId="{E753ED47-FF42-4740-B101-B38A2AADBB78}" type="presParOf" srcId="{77697108-42F4-874A-B04C-22DCE2EB7B6E}" destId="{2355BE85-04F2-964C-93F4-0ACF8BA6E497}" srcOrd="4" destOrd="0" presId="urn:microsoft.com/office/officeart/2005/8/layout/venn1"/>
    <dgm:cxn modelId="{E2574AD1-5146-914E-BC75-7EB0D6D09FDB}" type="presParOf" srcId="{77697108-42F4-874A-B04C-22DCE2EB7B6E}" destId="{9551ADE7-AB42-A04D-A380-8F6533DB3BC3}" srcOrd="5" destOrd="0" presId="urn:microsoft.com/office/officeart/2005/8/layout/venn1"/>
    <dgm:cxn modelId="{BBE97167-88FE-6242-8143-5C1C8D48928E}" type="presParOf" srcId="{77697108-42F4-874A-B04C-22DCE2EB7B6E}" destId="{A508C360-B342-ED44-A489-23CACD70F469}" srcOrd="6" destOrd="0" presId="urn:microsoft.com/office/officeart/2005/8/layout/venn1"/>
    <dgm:cxn modelId="{69C85F55-A44F-9E49-95A6-F9E84043051E}" type="presParOf" srcId="{77697108-42F4-874A-B04C-22DCE2EB7B6E}" destId="{16569F92-B8D7-C647-A672-41F7484DA85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312FC9-9630-CA49-9588-19982BA05215}" type="doc">
      <dgm:prSet loTypeId="urn:microsoft.com/office/officeart/2005/8/layout/chevron2" loCatId="process" qsTypeId="urn:microsoft.com/office/officeart/2005/8/quickstyle/simple3" qsCatId="simple" csTypeId="urn:microsoft.com/office/officeart/2005/8/colors/colorful2" csCatId="colorful" phldr="1"/>
      <dgm:spPr/>
      <dgm:t>
        <a:bodyPr/>
        <a:lstStyle/>
        <a:p>
          <a:endParaRPr lang="en-US"/>
        </a:p>
      </dgm:t>
    </dgm:pt>
    <dgm:pt modelId="{4A53D814-0212-A249-839B-69F09EF58E1B}">
      <dgm:prSet/>
      <dgm:spPr/>
      <dgm:t>
        <a:bodyPr/>
        <a:lstStyle/>
        <a:p>
          <a:r>
            <a:rPr lang="en-US" dirty="0"/>
            <a:t>Formal Mechanisms</a:t>
          </a:r>
        </a:p>
      </dgm:t>
    </dgm:pt>
    <dgm:pt modelId="{3F326229-7905-4F4C-BD6E-CE7E670CBC3E}" type="parTrans" cxnId="{8767DE21-C622-A144-878D-48D103DFBCE5}">
      <dgm:prSet/>
      <dgm:spPr/>
      <dgm:t>
        <a:bodyPr/>
        <a:lstStyle/>
        <a:p>
          <a:endParaRPr lang="en-US"/>
        </a:p>
      </dgm:t>
    </dgm:pt>
    <dgm:pt modelId="{134638D6-0D9C-464E-B436-04D288EF5AD7}" type="sibTrans" cxnId="{8767DE21-C622-A144-878D-48D103DFBCE5}">
      <dgm:prSet/>
      <dgm:spPr/>
      <dgm:t>
        <a:bodyPr/>
        <a:lstStyle/>
        <a:p>
          <a:endParaRPr lang="en-US"/>
        </a:p>
      </dgm:t>
    </dgm:pt>
    <dgm:pt modelId="{47DB90DB-CA26-2C4F-B31E-D7C5176FB622}">
      <dgm:prSet/>
      <dgm:spPr>
        <a:solidFill>
          <a:schemeClr val="accent4">
            <a:lumMod val="20000"/>
            <a:lumOff val="80000"/>
            <a:alpha val="90000"/>
          </a:schemeClr>
        </a:solidFill>
      </dgm:spPr>
      <dgm:t>
        <a:bodyPr/>
        <a:lstStyle/>
        <a:p>
          <a:r>
            <a:rPr lang="en-US" dirty="0"/>
            <a:t>Aggregation of an increasing number of bi-lateral and multi-lateral trade, friendship, and cooperation agreements between foreign states and China</a:t>
          </a:r>
        </a:p>
      </dgm:t>
    </dgm:pt>
    <dgm:pt modelId="{25CD2511-59CE-7D43-92BA-EA98100ABFC4}" type="parTrans" cxnId="{94B25C0D-436F-0B4F-B17C-64756D520670}">
      <dgm:prSet/>
      <dgm:spPr/>
      <dgm:t>
        <a:bodyPr/>
        <a:lstStyle/>
        <a:p>
          <a:endParaRPr lang="en-US"/>
        </a:p>
      </dgm:t>
    </dgm:pt>
    <dgm:pt modelId="{48AAEF52-905B-F04C-9A0F-F74D46423E27}" type="sibTrans" cxnId="{94B25C0D-436F-0B4F-B17C-64756D520670}">
      <dgm:prSet/>
      <dgm:spPr/>
      <dgm:t>
        <a:bodyPr/>
        <a:lstStyle/>
        <a:p>
          <a:endParaRPr lang="en-US"/>
        </a:p>
      </dgm:t>
    </dgm:pt>
    <dgm:pt modelId="{1DC1D3F6-6627-2F49-AE7A-0B4D684DD85B}">
      <dgm:prSet/>
      <dgm:spPr>
        <a:solidFill>
          <a:schemeClr val="accent4">
            <a:lumMod val="20000"/>
            <a:lumOff val="80000"/>
            <a:alpha val="90000"/>
          </a:schemeClr>
        </a:solidFill>
      </dgm:spPr>
      <dgm:t>
        <a:bodyPr/>
        <a:lstStyle/>
        <a:p>
          <a:r>
            <a:rPr lang="en-US" dirty="0"/>
            <a:t>No current uniformity on agreement forms</a:t>
          </a:r>
        </a:p>
      </dgm:t>
    </dgm:pt>
    <dgm:pt modelId="{04A59C46-480D-6D4F-983B-00541F5E9431}" type="parTrans" cxnId="{133BBE42-4BDE-4F42-B5E8-CE2F447E2F85}">
      <dgm:prSet/>
      <dgm:spPr/>
      <dgm:t>
        <a:bodyPr/>
        <a:lstStyle/>
        <a:p>
          <a:endParaRPr lang="en-US"/>
        </a:p>
      </dgm:t>
    </dgm:pt>
    <dgm:pt modelId="{08A85886-1251-3A4D-BA4E-96CFFFEB1FBE}" type="sibTrans" cxnId="{133BBE42-4BDE-4F42-B5E8-CE2F447E2F85}">
      <dgm:prSet/>
      <dgm:spPr/>
      <dgm:t>
        <a:bodyPr/>
        <a:lstStyle/>
        <a:p>
          <a:endParaRPr lang="en-US"/>
        </a:p>
      </dgm:t>
    </dgm:pt>
    <dgm:pt modelId="{2D351EDD-F71F-8C43-A3EB-36D77BA96C06}">
      <dgm:prSet/>
      <dgm:spPr/>
      <dgm:t>
        <a:bodyPr/>
        <a:lstStyle/>
        <a:p>
          <a:r>
            <a:rPr lang="en-US"/>
            <a:t>Informal mechanisms. </a:t>
          </a:r>
        </a:p>
      </dgm:t>
    </dgm:pt>
    <dgm:pt modelId="{B9BD6922-7838-7A4F-A8BF-B94AB942F047}" type="parTrans" cxnId="{41336810-ABFC-9D4A-8A89-46C6B74B8F11}">
      <dgm:prSet/>
      <dgm:spPr/>
      <dgm:t>
        <a:bodyPr/>
        <a:lstStyle/>
        <a:p>
          <a:endParaRPr lang="en-US"/>
        </a:p>
      </dgm:t>
    </dgm:pt>
    <dgm:pt modelId="{FCAF800B-CF4A-5145-9DBF-0F2AEB01FC3B}" type="sibTrans" cxnId="{41336810-ABFC-9D4A-8A89-46C6B74B8F11}">
      <dgm:prSet/>
      <dgm:spPr/>
      <dgm:t>
        <a:bodyPr/>
        <a:lstStyle/>
        <a:p>
          <a:endParaRPr lang="en-US"/>
        </a:p>
      </dgm:t>
    </dgm:pt>
    <dgm:pt modelId="{6A04D2E7-385B-A647-B06A-7725B58A2032}">
      <dgm:prSet/>
      <dgm:spPr>
        <a:solidFill>
          <a:schemeClr val="accent2">
            <a:lumMod val="20000"/>
            <a:lumOff val="80000"/>
            <a:alpha val="90000"/>
          </a:schemeClr>
        </a:solidFill>
      </dgm:spPr>
      <dgm:t>
        <a:bodyPr/>
        <a:lstStyle/>
        <a:p>
          <a:r>
            <a:rPr lang="en-US"/>
            <a:t>Prominent among them are Memoranda of Understanding among China and her BRI partners. </a:t>
          </a:r>
        </a:p>
      </dgm:t>
    </dgm:pt>
    <dgm:pt modelId="{F452F310-38DF-3148-B4AE-CE1E7C38A02E}" type="parTrans" cxnId="{D3348139-129F-8A45-A202-AA08968E32E8}">
      <dgm:prSet/>
      <dgm:spPr/>
      <dgm:t>
        <a:bodyPr/>
        <a:lstStyle/>
        <a:p>
          <a:endParaRPr lang="en-US"/>
        </a:p>
      </dgm:t>
    </dgm:pt>
    <dgm:pt modelId="{0998361B-51E6-A741-B5B7-86D3BE4A0186}" type="sibTrans" cxnId="{D3348139-129F-8A45-A202-AA08968E32E8}">
      <dgm:prSet/>
      <dgm:spPr/>
      <dgm:t>
        <a:bodyPr/>
        <a:lstStyle/>
        <a:p>
          <a:endParaRPr lang="en-US"/>
        </a:p>
      </dgm:t>
    </dgm:pt>
    <dgm:pt modelId="{7E7FC5E1-6DF0-2945-AD70-FDF86161EF4A}">
      <dgm:prSet/>
      <dgm:spPr>
        <a:solidFill>
          <a:schemeClr val="accent2">
            <a:lumMod val="20000"/>
            <a:lumOff val="80000"/>
            <a:alpha val="90000"/>
          </a:schemeClr>
        </a:solidFill>
      </dgm:spPr>
      <dgm:t>
        <a:bodyPr/>
        <a:lstStyle/>
        <a:p>
          <a:r>
            <a:rPr lang="en-US" dirty="0"/>
            <a:t>Most are not transparent; additional agreements  not subject to scrutiny or oversight</a:t>
          </a:r>
        </a:p>
      </dgm:t>
    </dgm:pt>
    <dgm:pt modelId="{72956262-D8C0-7946-B7C7-AA4D3D24F5CC}" type="parTrans" cxnId="{BBE0CAB7-8FD0-0541-AE3F-63ED9F716AC7}">
      <dgm:prSet/>
      <dgm:spPr/>
      <dgm:t>
        <a:bodyPr/>
        <a:lstStyle/>
        <a:p>
          <a:endParaRPr lang="en-US"/>
        </a:p>
      </dgm:t>
    </dgm:pt>
    <dgm:pt modelId="{3DEAFC58-4071-D242-A1DC-7966006692E2}" type="sibTrans" cxnId="{BBE0CAB7-8FD0-0541-AE3F-63ED9F716AC7}">
      <dgm:prSet/>
      <dgm:spPr/>
      <dgm:t>
        <a:bodyPr/>
        <a:lstStyle/>
        <a:p>
          <a:endParaRPr lang="en-US"/>
        </a:p>
      </dgm:t>
    </dgm:pt>
    <dgm:pt modelId="{F6234C42-0FE3-554B-B952-8B9524735873}">
      <dgm:prSet/>
      <dgm:spPr/>
      <dgm:t>
        <a:bodyPr/>
        <a:lstStyle/>
        <a:p>
          <a:r>
            <a:rPr lang="en-US"/>
            <a:t>Oversight</a:t>
          </a:r>
        </a:p>
      </dgm:t>
    </dgm:pt>
    <dgm:pt modelId="{03082241-90B5-A842-BEFB-16A16AA34941}" type="parTrans" cxnId="{00E5FDE2-4068-D044-9FA3-2C812CF970B6}">
      <dgm:prSet/>
      <dgm:spPr/>
      <dgm:t>
        <a:bodyPr/>
        <a:lstStyle/>
        <a:p>
          <a:endParaRPr lang="en-US"/>
        </a:p>
      </dgm:t>
    </dgm:pt>
    <dgm:pt modelId="{B0083EB4-57C6-374D-99F5-A31D1033D34B}" type="sibTrans" cxnId="{00E5FDE2-4068-D044-9FA3-2C812CF970B6}">
      <dgm:prSet/>
      <dgm:spPr/>
      <dgm:t>
        <a:bodyPr/>
        <a:lstStyle/>
        <a:p>
          <a:endParaRPr lang="en-US"/>
        </a:p>
      </dgm:t>
    </dgm:pt>
    <dgm:pt modelId="{A6B1068B-4A49-0B4E-97C4-AFD7158E46F7}">
      <dgm:prSet/>
      <dgm:spPr>
        <a:solidFill>
          <a:schemeClr val="accent5">
            <a:lumMod val="20000"/>
            <a:lumOff val="80000"/>
            <a:alpha val="90000"/>
          </a:schemeClr>
        </a:solidFill>
      </dgm:spPr>
      <dgm:t>
        <a:bodyPr/>
        <a:lstStyle/>
        <a:p>
          <a:r>
            <a:rPr lang="en-US"/>
            <a:t>In China by the Leading Group for advancing the Development of One Belt One Road, formed in 2014. </a:t>
          </a:r>
        </a:p>
      </dgm:t>
    </dgm:pt>
    <dgm:pt modelId="{E666D9BD-5EB5-5C4E-940D-25C2F87FD6A9}" type="parTrans" cxnId="{09F5DC34-D3B4-7E4E-A153-0D15A4FBA9FF}">
      <dgm:prSet/>
      <dgm:spPr/>
      <dgm:t>
        <a:bodyPr/>
        <a:lstStyle/>
        <a:p>
          <a:endParaRPr lang="en-US"/>
        </a:p>
      </dgm:t>
    </dgm:pt>
    <dgm:pt modelId="{B21A75AB-E7C1-3B41-8DFA-6CD544662B13}" type="sibTrans" cxnId="{09F5DC34-D3B4-7E4E-A153-0D15A4FBA9FF}">
      <dgm:prSet/>
      <dgm:spPr/>
      <dgm:t>
        <a:bodyPr/>
        <a:lstStyle/>
        <a:p>
          <a:endParaRPr lang="en-US"/>
        </a:p>
      </dgm:t>
    </dgm:pt>
    <dgm:pt modelId="{71018C46-1A1D-E34C-BB1D-0872C17123B4}">
      <dgm:prSet/>
      <dgm:spPr>
        <a:solidFill>
          <a:schemeClr val="accent5">
            <a:lumMod val="20000"/>
            <a:lumOff val="80000"/>
            <a:alpha val="90000"/>
          </a:schemeClr>
        </a:solidFill>
      </dgm:spPr>
      <dgm:t>
        <a:bodyPr/>
        <a:lstStyle/>
        <a:p>
          <a:r>
            <a:rPr lang="en-US" dirty="0"/>
            <a:t>Its steering committee reports directly into the State Council of the People's Republic of China. </a:t>
          </a:r>
        </a:p>
      </dgm:t>
    </dgm:pt>
    <dgm:pt modelId="{58629768-D351-854B-941E-DE7FE2898CE2}" type="parTrans" cxnId="{8CEAA565-79BF-9D4F-B6C3-AA9439C82F26}">
      <dgm:prSet/>
      <dgm:spPr/>
      <dgm:t>
        <a:bodyPr/>
        <a:lstStyle/>
        <a:p>
          <a:endParaRPr lang="en-US"/>
        </a:p>
      </dgm:t>
    </dgm:pt>
    <dgm:pt modelId="{1A31B7F4-70BF-5146-B940-F409B229363E}" type="sibTrans" cxnId="{8CEAA565-79BF-9D4F-B6C3-AA9439C82F26}">
      <dgm:prSet/>
      <dgm:spPr/>
      <dgm:t>
        <a:bodyPr/>
        <a:lstStyle/>
        <a:p>
          <a:endParaRPr lang="en-US"/>
        </a:p>
      </dgm:t>
    </dgm:pt>
    <dgm:pt modelId="{450CF259-2BEB-C048-8091-8C8E8C7099D2}">
      <dgm:prSet/>
      <dgm:spPr>
        <a:solidFill>
          <a:schemeClr val="accent5">
            <a:lumMod val="20000"/>
            <a:lumOff val="80000"/>
            <a:alpha val="90000"/>
          </a:schemeClr>
        </a:solidFill>
      </dgm:spPr>
      <dgm:t>
        <a:bodyPr/>
        <a:lstStyle/>
        <a:p>
          <a:r>
            <a:rPr lang="en-US" dirty="0"/>
            <a:t>Externally, China’s BRI partners have under the leadership of China, undertaken a set of informal structures aimed at coordination.</a:t>
          </a:r>
        </a:p>
      </dgm:t>
    </dgm:pt>
    <dgm:pt modelId="{05D5A75D-192D-A044-904B-FBA37A2A795C}" type="parTrans" cxnId="{5AB77094-AEA8-3149-A74C-0D6D31B4970B}">
      <dgm:prSet/>
      <dgm:spPr/>
      <dgm:t>
        <a:bodyPr/>
        <a:lstStyle/>
        <a:p>
          <a:endParaRPr lang="en-US"/>
        </a:p>
      </dgm:t>
    </dgm:pt>
    <dgm:pt modelId="{C88DD9C2-0CF7-534B-8766-B90FBE710960}" type="sibTrans" cxnId="{5AB77094-AEA8-3149-A74C-0D6D31B4970B}">
      <dgm:prSet/>
      <dgm:spPr/>
      <dgm:t>
        <a:bodyPr/>
        <a:lstStyle/>
        <a:p>
          <a:endParaRPr lang="en-US"/>
        </a:p>
      </dgm:t>
    </dgm:pt>
    <dgm:pt modelId="{E6B8EB70-D13B-8343-9573-4E0F72BCA102}" type="pres">
      <dgm:prSet presAssocID="{AD312FC9-9630-CA49-9588-19982BA05215}" presName="linearFlow" presStyleCnt="0">
        <dgm:presLayoutVars>
          <dgm:dir/>
          <dgm:animLvl val="lvl"/>
          <dgm:resizeHandles val="exact"/>
        </dgm:presLayoutVars>
      </dgm:prSet>
      <dgm:spPr/>
    </dgm:pt>
    <dgm:pt modelId="{5301274B-A292-A34E-A1CB-56E23E422F98}" type="pres">
      <dgm:prSet presAssocID="{4A53D814-0212-A249-839B-69F09EF58E1B}" presName="composite" presStyleCnt="0"/>
      <dgm:spPr/>
    </dgm:pt>
    <dgm:pt modelId="{C89FFF6D-6768-5F41-8E17-C9173477ABCF}" type="pres">
      <dgm:prSet presAssocID="{4A53D814-0212-A249-839B-69F09EF58E1B}" presName="parentText" presStyleLbl="alignNode1" presStyleIdx="0" presStyleCnt="3">
        <dgm:presLayoutVars>
          <dgm:chMax val="1"/>
          <dgm:bulletEnabled val="1"/>
        </dgm:presLayoutVars>
      </dgm:prSet>
      <dgm:spPr/>
    </dgm:pt>
    <dgm:pt modelId="{408D1B67-4A2A-2548-BCA3-E4730EDCFD07}" type="pres">
      <dgm:prSet presAssocID="{4A53D814-0212-A249-839B-69F09EF58E1B}" presName="descendantText" presStyleLbl="alignAcc1" presStyleIdx="0" presStyleCnt="3">
        <dgm:presLayoutVars>
          <dgm:bulletEnabled val="1"/>
        </dgm:presLayoutVars>
      </dgm:prSet>
      <dgm:spPr/>
    </dgm:pt>
    <dgm:pt modelId="{DB68B3FA-EB79-DF4F-9C82-3A938AC7CA41}" type="pres">
      <dgm:prSet presAssocID="{134638D6-0D9C-464E-B436-04D288EF5AD7}" presName="sp" presStyleCnt="0"/>
      <dgm:spPr/>
    </dgm:pt>
    <dgm:pt modelId="{2D5AE371-4BAA-5746-8177-4BECF46FBA1F}" type="pres">
      <dgm:prSet presAssocID="{2D351EDD-F71F-8C43-A3EB-36D77BA96C06}" presName="composite" presStyleCnt="0"/>
      <dgm:spPr/>
    </dgm:pt>
    <dgm:pt modelId="{7E137F35-2274-2646-96AC-A1AAD641D379}" type="pres">
      <dgm:prSet presAssocID="{2D351EDD-F71F-8C43-A3EB-36D77BA96C06}" presName="parentText" presStyleLbl="alignNode1" presStyleIdx="1" presStyleCnt="3">
        <dgm:presLayoutVars>
          <dgm:chMax val="1"/>
          <dgm:bulletEnabled val="1"/>
        </dgm:presLayoutVars>
      </dgm:prSet>
      <dgm:spPr/>
    </dgm:pt>
    <dgm:pt modelId="{12FEAFA8-BE02-3A4A-8954-64574F55ACC7}" type="pres">
      <dgm:prSet presAssocID="{2D351EDD-F71F-8C43-A3EB-36D77BA96C06}" presName="descendantText" presStyleLbl="alignAcc1" presStyleIdx="1" presStyleCnt="3">
        <dgm:presLayoutVars>
          <dgm:bulletEnabled val="1"/>
        </dgm:presLayoutVars>
      </dgm:prSet>
      <dgm:spPr/>
    </dgm:pt>
    <dgm:pt modelId="{A1E89DD7-F23A-3944-8DF2-C7A57E736A10}" type="pres">
      <dgm:prSet presAssocID="{FCAF800B-CF4A-5145-9DBF-0F2AEB01FC3B}" presName="sp" presStyleCnt="0"/>
      <dgm:spPr/>
    </dgm:pt>
    <dgm:pt modelId="{5F0EBFC8-835C-5C40-BE37-54820DD4849C}" type="pres">
      <dgm:prSet presAssocID="{F6234C42-0FE3-554B-B952-8B9524735873}" presName="composite" presStyleCnt="0"/>
      <dgm:spPr/>
    </dgm:pt>
    <dgm:pt modelId="{863D1F35-3652-DB41-A160-DBDDEADB777C}" type="pres">
      <dgm:prSet presAssocID="{F6234C42-0FE3-554B-B952-8B9524735873}" presName="parentText" presStyleLbl="alignNode1" presStyleIdx="2" presStyleCnt="3">
        <dgm:presLayoutVars>
          <dgm:chMax val="1"/>
          <dgm:bulletEnabled val="1"/>
        </dgm:presLayoutVars>
      </dgm:prSet>
      <dgm:spPr/>
    </dgm:pt>
    <dgm:pt modelId="{F9122966-C035-4644-B6D9-CA38EB2A212B}" type="pres">
      <dgm:prSet presAssocID="{F6234C42-0FE3-554B-B952-8B9524735873}" presName="descendantText" presStyleLbl="alignAcc1" presStyleIdx="2" presStyleCnt="3">
        <dgm:presLayoutVars>
          <dgm:bulletEnabled val="1"/>
        </dgm:presLayoutVars>
      </dgm:prSet>
      <dgm:spPr/>
    </dgm:pt>
  </dgm:ptLst>
  <dgm:cxnLst>
    <dgm:cxn modelId="{94B25C0D-436F-0B4F-B17C-64756D520670}" srcId="{4A53D814-0212-A249-839B-69F09EF58E1B}" destId="{47DB90DB-CA26-2C4F-B31E-D7C5176FB622}" srcOrd="0" destOrd="0" parTransId="{25CD2511-59CE-7D43-92BA-EA98100ABFC4}" sibTransId="{48AAEF52-905B-F04C-9A0F-F74D46423E27}"/>
    <dgm:cxn modelId="{41336810-ABFC-9D4A-8A89-46C6B74B8F11}" srcId="{AD312FC9-9630-CA49-9588-19982BA05215}" destId="{2D351EDD-F71F-8C43-A3EB-36D77BA96C06}" srcOrd="1" destOrd="0" parTransId="{B9BD6922-7838-7A4F-A8BF-B94AB942F047}" sibTransId="{FCAF800B-CF4A-5145-9DBF-0F2AEB01FC3B}"/>
    <dgm:cxn modelId="{8767DE21-C622-A144-878D-48D103DFBCE5}" srcId="{AD312FC9-9630-CA49-9588-19982BA05215}" destId="{4A53D814-0212-A249-839B-69F09EF58E1B}" srcOrd="0" destOrd="0" parTransId="{3F326229-7905-4F4C-BD6E-CE7E670CBC3E}" sibTransId="{134638D6-0D9C-464E-B436-04D288EF5AD7}"/>
    <dgm:cxn modelId="{20CAA32F-106C-974C-92AE-65656342F8E6}" type="presOf" srcId="{4A53D814-0212-A249-839B-69F09EF58E1B}" destId="{C89FFF6D-6768-5F41-8E17-C9173477ABCF}" srcOrd="0" destOrd="0" presId="urn:microsoft.com/office/officeart/2005/8/layout/chevron2"/>
    <dgm:cxn modelId="{09F5DC34-D3B4-7E4E-A153-0D15A4FBA9FF}" srcId="{F6234C42-0FE3-554B-B952-8B9524735873}" destId="{A6B1068B-4A49-0B4E-97C4-AFD7158E46F7}" srcOrd="0" destOrd="0" parTransId="{E666D9BD-5EB5-5C4E-940D-25C2F87FD6A9}" sibTransId="{B21A75AB-E7C1-3B41-8DFA-6CD544662B13}"/>
    <dgm:cxn modelId="{D3348139-129F-8A45-A202-AA08968E32E8}" srcId="{2D351EDD-F71F-8C43-A3EB-36D77BA96C06}" destId="{6A04D2E7-385B-A647-B06A-7725B58A2032}" srcOrd="0" destOrd="0" parTransId="{F452F310-38DF-3148-B4AE-CE1E7C38A02E}" sibTransId="{0998361B-51E6-A741-B5B7-86D3BE4A0186}"/>
    <dgm:cxn modelId="{133BBE42-4BDE-4F42-B5E8-CE2F447E2F85}" srcId="{4A53D814-0212-A249-839B-69F09EF58E1B}" destId="{1DC1D3F6-6627-2F49-AE7A-0B4D684DD85B}" srcOrd="1" destOrd="0" parTransId="{04A59C46-480D-6D4F-983B-00541F5E9431}" sibTransId="{08A85886-1251-3A4D-BA4E-96CFFFEB1FBE}"/>
    <dgm:cxn modelId="{5E0FCE42-6D1E-AE49-B9A9-E91EACCB5645}" type="presOf" srcId="{A6B1068B-4A49-0B4E-97C4-AFD7158E46F7}" destId="{F9122966-C035-4644-B6D9-CA38EB2A212B}" srcOrd="0" destOrd="0" presId="urn:microsoft.com/office/officeart/2005/8/layout/chevron2"/>
    <dgm:cxn modelId="{7CD12D44-0870-6349-905E-9CE27A7B459F}" type="presOf" srcId="{F6234C42-0FE3-554B-B952-8B9524735873}" destId="{863D1F35-3652-DB41-A160-DBDDEADB777C}" srcOrd="0" destOrd="0" presId="urn:microsoft.com/office/officeart/2005/8/layout/chevron2"/>
    <dgm:cxn modelId="{0525F65E-6AB9-0A4A-BB86-87692167F98B}" type="presOf" srcId="{1DC1D3F6-6627-2F49-AE7A-0B4D684DD85B}" destId="{408D1B67-4A2A-2548-BCA3-E4730EDCFD07}" srcOrd="0" destOrd="1" presId="urn:microsoft.com/office/officeart/2005/8/layout/chevron2"/>
    <dgm:cxn modelId="{8CEAA565-79BF-9D4F-B6C3-AA9439C82F26}" srcId="{F6234C42-0FE3-554B-B952-8B9524735873}" destId="{71018C46-1A1D-E34C-BB1D-0872C17123B4}" srcOrd="1" destOrd="0" parTransId="{58629768-D351-854B-941E-DE7FE2898CE2}" sibTransId="{1A31B7F4-70BF-5146-B940-F409B229363E}"/>
    <dgm:cxn modelId="{58F28E78-D580-5445-BFB9-564BCF931ED9}" type="presOf" srcId="{71018C46-1A1D-E34C-BB1D-0872C17123B4}" destId="{F9122966-C035-4644-B6D9-CA38EB2A212B}" srcOrd="0" destOrd="1" presId="urn:microsoft.com/office/officeart/2005/8/layout/chevron2"/>
    <dgm:cxn modelId="{5B37F980-7227-B14F-B7BE-201E04C58EB9}" type="presOf" srcId="{6A04D2E7-385B-A647-B06A-7725B58A2032}" destId="{12FEAFA8-BE02-3A4A-8954-64574F55ACC7}" srcOrd="0" destOrd="0" presId="urn:microsoft.com/office/officeart/2005/8/layout/chevron2"/>
    <dgm:cxn modelId="{8B74B289-A356-824B-9082-575AF3E471FD}" type="presOf" srcId="{450CF259-2BEB-C048-8091-8C8E8C7099D2}" destId="{F9122966-C035-4644-B6D9-CA38EB2A212B}" srcOrd="0" destOrd="2" presId="urn:microsoft.com/office/officeart/2005/8/layout/chevron2"/>
    <dgm:cxn modelId="{CF258591-4A6B-DE48-96EB-D16A093E75D0}" type="presOf" srcId="{7E7FC5E1-6DF0-2945-AD70-FDF86161EF4A}" destId="{12FEAFA8-BE02-3A4A-8954-64574F55ACC7}" srcOrd="0" destOrd="1" presId="urn:microsoft.com/office/officeart/2005/8/layout/chevron2"/>
    <dgm:cxn modelId="{5AB77094-AEA8-3149-A74C-0D6D31B4970B}" srcId="{F6234C42-0FE3-554B-B952-8B9524735873}" destId="{450CF259-2BEB-C048-8091-8C8E8C7099D2}" srcOrd="2" destOrd="0" parTransId="{05D5A75D-192D-A044-904B-FBA37A2A795C}" sibTransId="{C88DD9C2-0CF7-534B-8766-B90FBE710960}"/>
    <dgm:cxn modelId="{C0ECA89B-E10F-E040-AF75-5DEBD6686B46}" type="presOf" srcId="{47DB90DB-CA26-2C4F-B31E-D7C5176FB622}" destId="{408D1B67-4A2A-2548-BCA3-E4730EDCFD07}" srcOrd="0" destOrd="0" presId="urn:microsoft.com/office/officeart/2005/8/layout/chevron2"/>
    <dgm:cxn modelId="{F9635FAA-917A-A643-B1BA-A0C710788244}" type="presOf" srcId="{2D351EDD-F71F-8C43-A3EB-36D77BA96C06}" destId="{7E137F35-2274-2646-96AC-A1AAD641D379}" srcOrd="0" destOrd="0" presId="urn:microsoft.com/office/officeart/2005/8/layout/chevron2"/>
    <dgm:cxn modelId="{BBE0CAB7-8FD0-0541-AE3F-63ED9F716AC7}" srcId="{2D351EDD-F71F-8C43-A3EB-36D77BA96C06}" destId="{7E7FC5E1-6DF0-2945-AD70-FDF86161EF4A}" srcOrd="1" destOrd="0" parTransId="{72956262-D8C0-7946-B7C7-AA4D3D24F5CC}" sibTransId="{3DEAFC58-4071-D242-A1DC-7966006692E2}"/>
    <dgm:cxn modelId="{00E5FDE2-4068-D044-9FA3-2C812CF970B6}" srcId="{AD312FC9-9630-CA49-9588-19982BA05215}" destId="{F6234C42-0FE3-554B-B952-8B9524735873}" srcOrd="2" destOrd="0" parTransId="{03082241-90B5-A842-BEFB-16A16AA34941}" sibTransId="{B0083EB4-57C6-374D-99F5-A31D1033D34B}"/>
    <dgm:cxn modelId="{750885FD-1B16-FB43-A20B-7F49BC5E8404}" type="presOf" srcId="{AD312FC9-9630-CA49-9588-19982BA05215}" destId="{E6B8EB70-D13B-8343-9573-4E0F72BCA102}" srcOrd="0" destOrd="0" presId="urn:microsoft.com/office/officeart/2005/8/layout/chevron2"/>
    <dgm:cxn modelId="{4C5AB088-58B5-F04F-8AA6-E264684AA17A}" type="presParOf" srcId="{E6B8EB70-D13B-8343-9573-4E0F72BCA102}" destId="{5301274B-A292-A34E-A1CB-56E23E422F98}" srcOrd="0" destOrd="0" presId="urn:microsoft.com/office/officeart/2005/8/layout/chevron2"/>
    <dgm:cxn modelId="{8C2F4DF2-F74D-134A-AA44-62E692A15CE2}" type="presParOf" srcId="{5301274B-A292-A34E-A1CB-56E23E422F98}" destId="{C89FFF6D-6768-5F41-8E17-C9173477ABCF}" srcOrd="0" destOrd="0" presId="urn:microsoft.com/office/officeart/2005/8/layout/chevron2"/>
    <dgm:cxn modelId="{0ADD7FC0-E052-7540-9365-8E19AD317F92}" type="presParOf" srcId="{5301274B-A292-A34E-A1CB-56E23E422F98}" destId="{408D1B67-4A2A-2548-BCA3-E4730EDCFD07}" srcOrd="1" destOrd="0" presId="urn:microsoft.com/office/officeart/2005/8/layout/chevron2"/>
    <dgm:cxn modelId="{44B22D5F-3BBD-0248-9B84-DFBF1C470E2A}" type="presParOf" srcId="{E6B8EB70-D13B-8343-9573-4E0F72BCA102}" destId="{DB68B3FA-EB79-DF4F-9C82-3A938AC7CA41}" srcOrd="1" destOrd="0" presId="urn:microsoft.com/office/officeart/2005/8/layout/chevron2"/>
    <dgm:cxn modelId="{F1A5EAF3-437D-C746-82C2-A875E290F7F6}" type="presParOf" srcId="{E6B8EB70-D13B-8343-9573-4E0F72BCA102}" destId="{2D5AE371-4BAA-5746-8177-4BECF46FBA1F}" srcOrd="2" destOrd="0" presId="urn:microsoft.com/office/officeart/2005/8/layout/chevron2"/>
    <dgm:cxn modelId="{28648615-27AC-AD45-B381-060C603E5083}" type="presParOf" srcId="{2D5AE371-4BAA-5746-8177-4BECF46FBA1F}" destId="{7E137F35-2274-2646-96AC-A1AAD641D379}" srcOrd="0" destOrd="0" presId="urn:microsoft.com/office/officeart/2005/8/layout/chevron2"/>
    <dgm:cxn modelId="{E06AD2E3-20D8-5248-8AEF-26807CD247BE}" type="presParOf" srcId="{2D5AE371-4BAA-5746-8177-4BECF46FBA1F}" destId="{12FEAFA8-BE02-3A4A-8954-64574F55ACC7}" srcOrd="1" destOrd="0" presId="urn:microsoft.com/office/officeart/2005/8/layout/chevron2"/>
    <dgm:cxn modelId="{286F4701-DD6C-8845-9E46-EDB9BDA4429E}" type="presParOf" srcId="{E6B8EB70-D13B-8343-9573-4E0F72BCA102}" destId="{A1E89DD7-F23A-3944-8DF2-C7A57E736A10}" srcOrd="3" destOrd="0" presId="urn:microsoft.com/office/officeart/2005/8/layout/chevron2"/>
    <dgm:cxn modelId="{CD71BEBE-01CB-9D4A-B003-843A41D0C93B}" type="presParOf" srcId="{E6B8EB70-D13B-8343-9573-4E0F72BCA102}" destId="{5F0EBFC8-835C-5C40-BE37-54820DD4849C}" srcOrd="4" destOrd="0" presId="urn:microsoft.com/office/officeart/2005/8/layout/chevron2"/>
    <dgm:cxn modelId="{339540CD-D586-0745-B65B-B8EF2987BB10}" type="presParOf" srcId="{5F0EBFC8-835C-5C40-BE37-54820DD4849C}" destId="{863D1F35-3652-DB41-A160-DBDDEADB777C}" srcOrd="0" destOrd="0" presId="urn:microsoft.com/office/officeart/2005/8/layout/chevron2"/>
    <dgm:cxn modelId="{88D1609B-4CB7-4D45-B472-F91596DDB2F3}" type="presParOf" srcId="{5F0EBFC8-835C-5C40-BE37-54820DD4849C}" destId="{F9122966-C035-4644-B6D9-CA38EB2A21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58D84-24D5-9A45-8556-4C094D70BE26}">
      <dsp:nvSpPr>
        <dsp:cNvPr id="0" name=""/>
        <dsp:cNvSpPr/>
      </dsp:nvSpPr>
      <dsp:spPr>
        <a:xfrm rot="16200000">
          <a:off x="193144" y="-187154"/>
          <a:ext cx="5387008" cy="5761317"/>
        </a:xfrm>
        <a:prstGeom prst="flowChartManualOperation">
          <a:avLst/>
        </a:prstGeom>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0" tIns="0" rIns="196949" bIns="0" numCol="1" spcCol="1270" anchor="t" anchorCtr="0">
          <a:noAutofit/>
        </a:bodyPr>
        <a:lstStyle/>
        <a:p>
          <a:pPr marL="0" lvl="0" indent="0" algn="l" defTabSz="1377950">
            <a:lnSpc>
              <a:spcPct val="90000"/>
            </a:lnSpc>
            <a:spcBef>
              <a:spcPct val="0"/>
            </a:spcBef>
            <a:spcAft>
              <a:spcPct val="35000"/>
            </a:spcAft>
            <a:buNone/>
          </a:pPr>
          <a:r>
            <a:rPr lang="en-US" sz="3100" kern="1200"/>
            <a:t>China: corruption and instability</a:t>
          </a:r>
        </a:p>
        <a:p>
          <a:pPr marL="228600" lvl="1" indent="-228600" algn="l" defTabSz="1066800">
            <a:lnSpc>
              <a:spcPct val="90000"/>
            </a:lnSpc>
            <a:spcBef>
              <a:spcPct val="0"/>
            </a:spcBef>
            <a:spcAft>
              <a:spcPct val="15000"/>
            </a:spcAft>
            <a:buChar char="•"/>
          </a:pPr>
          <a:r>
            <a:rPr lang="en-US" sz="2400" kern="1200"/>
            <a:t>Protect investment</a:t>
          </a:r>
        </a:p>
        <a:p>
          <a:pPr marL="228600" lvl="1" indent="-228600" algn="l" defTabSz="1066800">
            <a:lnSpc>
              <a:spcPct val="90000"/>
            </a:lnSpc>
            <a:spcBef>
              <a:spcPct val="0"/>
            </a:spcBef>
            <a:spcAft>
              <a:spcPct val="15000"/>
            </a:spcAft>
            <a:buChar char="•"/>
          </a:pPr>
          <a:r>
            <a:rPr lang="en-US" sz="2400" kern="1200" dirty="0"/>
            <a:t>Enhance production chains</a:t>
          </a:r>
        </a:p>
        <a:p>
          <a:pPr marL="228600" lvl="1" indent="-228600" algn="l" defTabSz="1066800">
            <a:lnSpc>
              <a:spcPct val="90000"/>
            </a:lnSpc>
            <a:spcBef>
              <a:spcPct val="0"/>
            </a:spcBef>
            <a:spcAft>
              <a:spcPct val="15000"/>
            </a:spcAft>
            <a:buChar char="•"/>
          </a:pPr>
          <a:r>
            <a:rPr lang="en-US" sz="2400" kern="1200"/>
            <a:t>Produce all around approach to integrated relations within its hub and spoke economic-political model</a:t>
          </a:r>
        </a:p>
        <a:p>
          <a:pPr marL="228600" lvl="1" indent="-228600" algn="l" defTabSz="1066800">
            <a:lnSpc>
              <a:spcPct val="90000"/>
            </a:lnSpc>
            <a:spcBef>
              <a:spcPct val="0"/>
            </a:spcBef>
            <a:spcAft>
              <a:spcPct val="15000"/>
            </a:spcAft>
            <a:buChar char="•"/>
          </a:pPr>
          <a:r>
            <a:rPr lang="en-US" sz="2400" kern="1200"/>
            <a:t>Produce prosperity and stability throughout the chains</a:t>
          </a:r>
        </a:p>
      </dsp:txBody>
      <dsp:txXfrm rot="5400000">
        <a:off x="5990" y="1077402"/>
        <a:ext cx="5761317" cy="3232204"/>
      </dsp:txXfrm>
    </dsp:sp>
    <dsp:sp modelId="{5A795AA8-49CD-8240-B07B-511F722BD2B8}">
      <dsp:nvSpPr>
        <dsp:cNvPr id="0" name=""/>
        <dsp:cNvSpPr/>
      </dsp:nvSpPr>
      <dsp:spPr>
        <a:xfrm rot="16200000">
          <a:off x="6386560" y="-187154"/>
          <a:ext cx="5387008" cy="5761317"/>
        </a:xfrm>
        <a:prstGeom prst="flowChartManualOperation">
          <a:avLst/>
        </a:prstGeom>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0" tIns="0" rIns="196949" bIns="0" numCol="1" spcCol="1270" anchor="t" anchorCtr="0">
          <a:noAutofit/>
        </a:bodyPr>
        <a:lstStyle/>
        <a:p>
          <a:pPr marL="0" lvl="0" indent="0" algn="l" defTabSz="1377950">
            <a:lnSpc>
              <a:spcPct val="90000"/>
            </a:lnSpc>
            <a:spcBef>
              <a:spcPct val="0"/>
            </a:spcBef>
            <a:spcAft>
              <a:spcPct val="35000"/>
            </a:spcAft>
            <a:buNone/>
          </a:pPr>
          <a:r>
            <a:rPr lang="en-US" sz="3100" kern="1200"/>
            <a:t>Africa: Dependency and fracture</a:t>
          </a:r>
        </a:p>
        <a:p>
          <a:pPr marL="228600" lvl="1" indent="-228600" algn="l" defTabSz="1066800">
            <a:lnSpc>
              <a:spcPct val="90000"/>
            </a:lnSpc>
            <a:spcBef>
              <a:spcPct val="0"/>
            </a:spcBef>
            <a:spcAft>
              <a:spcPct val="15000"/>
            </a:spcAft>
            <a:buChar char="•"/>
          </a:pPr>
          <a:r>
            <a:rPr lang="en-US" sz="2400" kern="1200" dirty="0"/>
            <a:t>Protect sovereignty (with a nod to Ian Taylor’s “</a:t>
          </a:r>
          <a:r>
            <a:rPr lang="en-US" sz="2400" kern="1200" dirty="0">
              <a:hlinkClick xmlns:r="http://schemas.openxmlformats.org/officeDocument/2006/relationships" r:id="rId1"/>
            </a:rPr>
            <a:t>In a Fix</a:t>
          </a:r>
          <a:r>
            <a:rPr lang="en-US" sz="2400" kern="1200" dirty="0"/>
            <a:t>”</a:t>
          </a:r>
        </a:p>
        <a:p>
          <a:pPr marL="228600" lvl="1" indent="-228600" algn="l" defTabSz="1066800">
            <a:lnSpc>
              <a:spcPct val="90000"/>
            </a:lnSpc>
            <a:spcBef>
              <a:spcPct val="0"/>
            </a:spcBef>
            <a:spcAft>
              <a:spcPct val="15000"/>
            </a:spcAft>
            <a:buChar char="•"/>
          </a:pPr>
          <a:r>
            <a:rPr lang="en-US" sz="2400" kern="1200"/>
            <a:t>Enhance internal controls of macro-economic policies</a:t>
          </a:r>
        </a:p>
        <a:p>
          <a:pPr marL="228600" lvl="1" indent="-228600" algn="l" defTabSz="1066800">
            <a:lnSpc>
              <a:spcPct val="90000"/>
            </a:lnSpc>
            <a:spcBef>
              <a:spcPct val="0"/>
            </a:spcBef>
            <a:spcAft>
              <a:spcPct val="15000"/>
            </a:spcAft>
            <a:buChar char="•"/>
          </a:pPr>
          <a:r>
            <a:rPr lang="en-US" sz="2400" kern="1200"/>
            <a:t>Capacity Building</a:t>
          </a:r>
        </a:p>
        <a:p>
          <a:pPr marL="228600" lvl="1" indent="-228600" algn="l" defTabSz="1066800">
            <a:lnSpc>
              <a:spcPct val="90000"/>
            </a:lnSpc>
            <a:spcBef>
              <a:spcPct val="0"/>
            </a:spcBef>
            <a:spcAft>
              <a:spcPct val="15000"/>
            </a:spcAft>
            <a:buChar char="•"/>
          </a:pPr>
          <a:r>
            <a:rPr lang="en-US" sz="2400" kern="1200"/>
            <a:t>Build structures of African unity</a:t>
          </a:r>
        </a:p>
      </dsp:txBody>
      <dsp:txXfrm rot="5400000">
        <a:off x="6199406" y="1077402"/>
        <a:ext cx="5761317" cy="32322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C43BF-87B3-CD47-8160-AF3B10184CBE}">
      <dsp:nvSpPr>
        <dsp:cNvPr id="0" name=""/>
        <dsp:cNvSpPr/>
      </dsp:nvSpPr>
      <dsp:spPr>
        <a:xfrm>
          <a:off x="0" y="753752"/>
          <a:ext cx="12192000" cy="103285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BRI is connected to the Shanghai Cooperation Organization. </a:t>
          </a:r>
        </a:p>
      </dsp:txBody>
      <dsp:txXfrm>
        <a:off x="50420" y="804172"/>
        <a:ext cx="12091160" cy="932014"/>
      </dsp:txXfrm>
    </dsp:sp>
    <dsp:sp modelId="{446AA1DD-6958-0C4B-B043-E0C017BBEEEB}">
      <dsp:nvSpPr>
        <dsp:cNvPr id="0" name=""/>
        <dsp:cNvSpPr/>
      </dsp:nvSpPr>
      <dsp:spPr>
        <a:xfrm>
          <a:off x="0" y="1861486"/>
          <a:ext cx="12192000" cy="1032854"/>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But the Shanghai Cooperation Organization is merely meant to be one of many mechanisms that enhance multilateral security cooperation, including cyber </a:t>
          </a:r>
          <a:r>
            <a:rPr lang="en-US" sz="2600" kern="1200" dirty="0" err="1"/>
            <a:t>operaitons</a:t>
          </a:r>
          <a:r>
            <a:rPr lang="en-US" sz="2600" kern="1200" dirty="0"/>
            <a:t>. </a:t>
          </a:r>
        </a:p>
      </dsp:txBody>
      <dsp:txXfrm>
        <a:off x="50420" y="1911906"/>
        <a:ext cx="12091160" cy="932014"/>
      </dsp:txXfrm>
    </dsp:sp>
    <dsp:sp modelId="{7D8BD7DB-D7F0-1941-B096-F87C379D4871}">
      <dsp:nvSpPr>
        <dsp:cNvPr id="0" name=""/>
        <dsp:cNvSpPr/>
      </dsp:nvSpPr>
      <dsp:spPr>
        <a:xfrm>
          <a:off x="0" y="2969220"/>
          <a:ext cx="12192000" cy="1032854"/>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BRI also connected to expanding Chinese military presence in key outposts along the “Silk Road”</a:t>
          </a:r>
        </a:p>
      </dsp:txBody>
      <dsp:txXfrm>
        <a:off x="50420" y="3019640"/>
        <a:ext cx="12091160" cy="932014"/>
      </dsp:txXfrm>
    </dsp:sp>
    <dsp:sp modelId="{3B54F3AB-1E9F-6D4B-883D-F4D0DAE94EF6}">
      <dsp:nvSpPr>
        <dsp:cNvPr id="0" name=""/>
        <dsp:cNvSpPr/>
      </dsp:nvSpPr>
      <dsp:spPr>
        <a:xfrm>
          <a:off x="0" y="4076954"/>
          <a:ext cx="12192000" cy="1032854"/>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These entities tend to layer the policies, principles and objectives more broadly conceived in BRI but targeted to the specific context for which they were created.</a:t>
          </a:r>
        </a:p>
      </dsp:txBody>
      <dsp:txXfrm>
        <a:off x="50420" y="4127374"/>
        <a:ext cx="12091160" cy="9320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C4EC4-81A7-E241-A17B-5A7C8DE32516}">
      <dsp:nvSpPr>
        <dsp:cNvPr id="0" name=""/>
        <dsp:cNvSpPr/>
      </dsp:nvSpPr>
      <dsp:spPr>
        <a:xfrm>
          <a:off x="6241298" y="4004078"/>
          <a:ext cx="5950700" cy="1890089"/>
        </a:xfrm>
        <a:prstGeom prst="roundRect">
          <a:avLst>
            <a:gd name="adj" fmla="val 10000"/>
          </a:avLst>
        </a:prstGeom>
        <a:solidFill>
          <a:schemeClr val="accent4">
            <a:lumMod val="20000"/>
            <a:lumOff val="80000"/>
            <a:alpha val="9000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These include the development of joint research centers. It also includes integration of programs in aid of economic development, including entrepreneurship and the like. </a:t>
          </a:r>
        </a:p>
      </dsp:txBody>
      <dsp:txXfrm>
        <a:off x="8068028" y="4518119"/>
        <a:ext cx="4082452" cy="1334528"/>
      </dsp:txXfrm>
    </dsp:sp>
    <dsp:sp modelId="{87AF85E1-96AC-6744-9CAE-147A87A4F678}">
      <dsp:nvSpPr>
        <dsp:cNvPr id="0" name=""/>
        <dsp:cNvSpPr/>
      </dsp:nvSpPr>
      <dsp:spPr>
        <a:xfrm>
          <a:off x="0" y="4004078"/>
          <a:ext cx="5926803" cy="1890089"/>
        </a:xfrm>
        <a:prstGeom prst="roundRect">
          <a:avLst>
            <a:gd name="adj" fmla="val 10000"/>
          </a:avLst>
        </a:prstGeom>
        <a:solidFill>
          <a:schemeClr val="accent2">
            <a:lumMod val="20000"/>
            <a:lumOff val="80000"/>
            <a:alpha val="9000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objects of these projects include political parties, legislative bodies sister city programs and the like. </a:t>
          </a:r>
        </a:p>
      </dsp:txBody>
      <dsp:txXfrm>
        <a:off x="41519" y="4518119"/>
        <a:ext cx="4065724" cy="1334528"/>
      </dsp:txXfrm>
    </dsp:sp>
    <dsp:sp modelId="{1D958D9A-2665-9A44-AF6F-6F22A0363A7C}">
      <dsp:nvSpPr>
        <dsp:cNvPr id="0" name=""/>
        <dsp:cNvSpPr/>
      </dsp:nvSpPr>
      <dsp:spPr>
        <a:xfrm>
          <a:off x="6247456" y="0"/>
          <a:ext cx="5944543" cy="1890089"/>
        </a:xfrm>
        <a:prstGeom prst="roundRect">
          <a:avLst>
            <a:gd name="adj" fmla="val 10000"/>
          </a:avLst>
        </a:prstGeom>
        <a:solidFill>
          <a:schemeClr val="accent6">
            <a:lumMod val="20000"/>
            <a:lumOff val="80000"/>
            <a:alpha val="9000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Leverage  trade, infrastructure, and cultural interaction</a:t>
          </a:r>
        </a:p>
      </dsp:txBody>
      <dsp:txXfrm>
        <a:off x="8072338" y="41519"/>
        <a:ext cx="4078142" cy="1334528"/>
      </dsp:txXfrm>
    </dsp:sp>
    <dsp:sp modelId="{B531FABA-BC7B-D943-8DCD-08DF56C35686}">
      <dsp:nvSpPr>
        <dsp:cNvPr id="0" name=""/>
        <dsp:cNvSpPr/>
      </dsp:nvSpPr>
      <dsp:spPr>
        <a:xfrm>
          <a:off x="0" y="0"/>
          <a:ext cx="5709542" cy="1890089"/>
        </a:xfrm>
        <a:prstGeom prst="roundRect">
          <a:avLst>
            <a:gd name="adj" fmla="val 10000"/>
          </a:avLst>
        </a:prstGeom>
        <a:solidFill>
          <a:schemeClr val="accent1">
            <a:lumMod val="20000"/>
            <a:lumOff val="80000"/>
            <a:alpha val="9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These have included since 2015“cultural and academic exchanges, personnel exchanges and cooperation, media cooperation, youth and women exchanges and volunteer services, so as to win public support for deepening bilateral and multilateral cooperation.”</a:t>
          </a:r>
        </a:p>
      </dsp:txBody>
      <dsp:txXfrm>
        <a:off x="41519" y="41519"/>
        <a:ext cx="3913641" cy="1334528"/>
      </dsp:txXfrm>
    </dsp:sp>
    <dsp:sp modelId="{2E6662C4-9A8A-614F-A538-49A1F85ED55F}">
      <dsp:nvSpPr>
        <dsp:cNvPr id="0" name=""/>
        <dsp:cNvSpPr/>
      </dsp:nvSpPr>
      <dsp:spPr>
        <a:xfrm>
          <a:off x="3479407" y="336672"/>
          <a:ext cx="2557527" cy="2557527"/>
        </a:xfrm>
        <a:prstGeom prst="pieWedg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People to people exchanges with the objective of enhancing BRI economic and political cooperation. </a:t>
          </a:r>
        </a:p>
      </dsp:txBody>
      <dsp:txXfrm>
        <a:off x="4228489" y="1085754"/>
        <a:ext cx="1808445" cy="1808445"/>
      </dsp:txXfrm>
    </dsp:sp>
    <dsp:sp modelId="{CE7721E3-D97C-8B44-94C8-B4F574C6C29D}">
      <dsp:nvSpPr>
        <dsp:cNvPr id="0" name=""/>
        <dsp:cNvSpPr/>
      </dsp:nvSpPr>
      <dsp:spPr>
        <a:xfrm rot="5400000">
          <a:off x="6155065" y="336672"/>
          <a:ext cx="2557527" cy="2557527"/>
        </a:xfrm>
        <a:prstGeom prst="pieWedg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Measures designed to enhance intra-BRI tourism</a:t>
          </a:r>
        </a:p>
      </dsp:txBody>
      <dsp:txXfrm rot="-5400000">
        <a:off x="6155065" y="1085754"/>
        <a:ext cx="1808445" cy="1808445"/>
      </dsp:txXfrm>
    </dsp:sp>
    <dsp:sp modelId="{153C3FF4-9027-304F-95AA-B60B737FA7E0}">
      <dsp:nvSpPr>
        <dsp:cNvPr id="0" name=""/>
        <dsp:cNvSpPr/>
      </dsp:nvSpPr>
      <dsp:spPr>
        <a:xfrm rot="10800000">
          <a:off x="6155065" y="3012329"/>
          <a:ext cx="2557527" cy="2557527"/>
        </a:xfrm>
        <a:prstGeom prst="pieWedg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Scientific and technical cooperation. </a:t>
          </a:r>
        </a:p>
      </dsp:txBody>
      <dsp:txXfrm rot="10800000">
        <a:off x="6155065" y="3012329"/>
        <a:ext cx="1808445" cy="1808445"/>
      </dsp:txXfrm>
    </dsp:sp>
    <dsp:sp modelId="{35EE5EAB-EE99-C04A-8FA0-E4C5082E499A}">
      <dsp:nvSpPr>
        <dsp:cNvPr id="0" name=""/>
        <dsp:cNvSpPr/>
      </dsp:nvSpPr>
      <dsp:spPr>
        <a:xfrm rot="16200000">
          <a:off x="3479407" y="3012329"/>
          <a:ext cx="2557527" cy="2557527"/>
        </a:xfrm>
        <a:prstGeom prst="pieWedg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Mechanisms for enhanced political communication. </a:t>
          </a:r>
        </a:p>
      </dsp:txBody>
      <dsp:txXfrm rot="5400000">
        <a:off x="4228489" y="3012329"/>
        <a:ext cx="1808445" cy="1808445"/>
      </dsp:txXfrm>
    </dsp:sp>
    <dsp:sp modelId="{EBB8CE61-FCAA-404F-8657-4C5B11025242}">
      <dsp:nvSpPr>
        <dsp:cNvPr id="0" name=""/>
        <dsp:cNvSpPr/>
      </dsp:nvSpPr>
      <dsp:spPr>
        <a:xfrm>
          <a:off x="5654486" y="2421676"/>
          <a:ext cx="883026" cy="767848"/>
        </a:xfrm>
        <a:prstGeom prst="circular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3AB5F98-95D5-B245-9F0D-AA0B3C5F04BB}">
      <dsp:nvSpPr>
        <dsp:cNvPr id="0" name=""/>
        <dsp:cNvSpPr/>
      </dsp:nvSpPr>
      <dsp:spPr>
        <a:xfrm rot="10800000">
          <a:off x="5654486" y="2717003"/>
          <a:ext cx="883026" cy="767848"/>
        </a:xfrm>
        <a:prstGeom prst="circular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D8427-8577-E048-B87D-725BAB9F91B8}">
      <dsp:nvSpPr>
        <dsp:cNvPr id="0" name=""/>
        <dsp:cNvSpPr/>
      </dsp:nvSpPr>
      <dsp:spPr>
        <a:xfrm>
          <a:off x="10715" y="279828"/>
          <a:ext cx="3202781" cy="192166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Conceptual framework around which the core objective of enhancing regional connectivity and development may be furthered. </a:t>
          </a:r>
        </a:p>
      </dsp:txBody>
      <dsp:txXfrm>
        <a:off x="66999" y="336112"/>
        <a:ext cx="3090213" cy="1809100"/>
      </dsp:txXfrm>
    </dsp:sp>
    <dsp:sp modelId="{C02DF456-069B-A94B-8B88-1A4697F9C320}">
      <dsp:nvSpPr>
        <dsp:cNvPr id="0" name=""/>
        <dsp:cNvSpPr/>
      </dsp:nvSpPr>
      <dsp:spPr>
        <a:xfrm>
          <a:off x="3495341" y="843517"/>
          <a:ext cx="678989" cy="794289"/>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495341" y="1002375"/>
        <a:ext cx="475292" cy="476573"/>
      </dsp:txXfrm>
    </dsp:sp>
    <dsp:sp modelId="{01657FA8-AF33-EA44-A604-8D8534FF40B2}">
      <dsp:nvSpPr>
        <dsp:cNvPr id="0" name=""/>
        <dsp:cNvSpPr/>
      </dsp:nvSpPr>
      <dsp:spPr>
        <a:xfrm>
          <a:off x="4494609" y="279828"/>
          <a:ext cx="3202781" cy="1921668"/>
        </a:xfrm>
        <a:prstGeom prst="roundRect">
          <a:avLst>
            <a:gd name="adj" fmla="val 10000"/>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It consists of a series of evolving mechanisms for developing and financing infrastructure projects.</a:t>
          </a:r>
        </a:p>
      </dsp:txBody>
      <dsp:txXfrm>
        <a:off x="4550893" y="336112"/>
        <a:ext cx="3090213" cy="1809100"/>
      </dsp:txXfrm>
    </dsp:sp>
    <dsp:sp modelId="{3ED20D10-64BE-7347-BABB-AC5273E7FC1C}">
      <dsp:nvSpPr>
        <dsp:cNvPr id="0" name=""/>
        <dsp:cNvSpPr/>
      </dsp:nvSpPr>
      <dsp:spPr>
        <a:xfrm>
          <a:off x="7979235" y="843517"/>
          <a:ext cx="678989" cy="794289"/>
        </a:xfrm>
        <a:prstGeom prst="rightArrow">
          <a:avLst>
            <a:gd name="adj1" fmla="val 60000"/>
            <a:gd name="adj2" fmla="val 50000"/>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979235" y="1002375"/>
        <a:ext cx="475292" cy="476573"/>
      </dsp:txXfrm>
    </dsp:sp>
    <dsp:sp modelId="{F3E62814-CBE5-8B4D-8265-D1751C934CC9}">
      <dsp:nvSpPr>
        <dsp:cNvPr id="0" name=""/>
        <dsp:cNvSpPr/>
      </dsp:nvSpPr>
      <dsp:spPr>
        <a:xfrm>
          <a:off x="8978503" y="279828"/>
          <a:ext cx="3202781" cy="1921668"/>
        </a:xfrm>
        <a:prstGeom prst="roundRect">
          <a:avLst>
            <a:gd name="adj" fmla="val 10000"/>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But infrastructure projects are merely to be understood as the necessary first stage of the larger project of bringing like-minded groups of states together by solving the world’s infrastructure gap. </a:t>
          </a:r>
        </a:p>
      </dsp:txBody>
      <dsp:txXfrm>
        <a:off x="9034787" y="336112"/>
        <a:ext cx="3090213" cy="1809100"/>
      </dsp:txXfrm>
    </dsp:sp>
    <dsp:sp modelId="{9C699BFD-AC4E-FD42-A9AB-8EAA5DFFD198}">
      <dsp:nvSpPr>
        <dsp:cNvPr id="0" name=""/>
        <dsp:cNvSpPr/>
      </dsp:nvSpPr>
      <dsp:spPr>
        <a:xfrm rot="5400000">
          <a:off x="10240398" y="2425691"/>
          <a:ext cx="678989" cy="794289"/>
        </a:xfrm>
        <a:prstGeom prst="rightArrow">
          <a:avLst>
            <a:gd name="adj1" fmla="val 60000"/>
            <a:gd name="adj2" fmla="val 5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0341607" y="2483341"/>
        <a:ext cx="476573" cy="475292"/>
      </dsp:txXfrm>
    </dsp:sp>
    <dsp:sp modelId="{BE0D19C9-C31D-214E-839F-0B5D53EC5B77}">
      <dsp:nvSpPr>
        <dsp:cNvPr id="0" name=""/>
        <dsp:cNvSpPr/>
      </dsp:nvSpPr>
      <dsp:spPr>
        <a:xfrm>
          <a:off x="8978503" y="3482609"/>
          <a:ext cx="3202781" cy="1921668"/>
        </a:xfrm>
        <a:prstGeom prst="roundRect">
          <a:avLst>
            <a:gd name="adj" fmla="val 10000"/>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Such activity is also internationalized within the Asia Investment and Infrastructure Bank (AIIB)—which connects the infrastructure to the finance gap. </a:t>
          </a:r>
        </a:p>
      </dsp:txBody>
      <dsp:txXfrm>
        <a:off x="9034787" y="3538893"/>
        <a:ext cx="3090213" cy="1809100"/>
      </dsp:txXfrm>
    </dsp:sp>
    <dsp:sp modelId="{1F0F41A3-7C01-E049-B411-99BECA18C188}">
      <dsp:nvSpPr>
        <dsp:cNvPr id="0" name=""/>
        <dsp:cNvSpPr/>
      </dsp:nvSpPr>
      <dsp:spPr>
        <a:xfrm rot="10800000">
          <a:off x="8017668" y="4046299"/>
          <a:ext cx="678989" cy="794289"/>
        </a:xfrm>
        <a:prstGeom prst="rightArrow">
          <a:avLst>
            <a:gd name="adj1" fmla="val 60000"/>
            <a:gd name="adj2" fmla="val 50000"/>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8221365" y="4205157"/>
        <a:ext cx="475292" cy="476573"/>
      </dsp:txXfrm>
    </dsp:sp>
    <dsp:sp modelId="{FBFC7288-03B8-9240-969D-ECB54CF7ABDA}">
      <dsp:nvSpPr>
        <dsp:cNvPr id="0" name=""/>
        <dsp:cNvSpPr/>
      </dsp:nvSpPr>
      <dsp:spPr>
        <a:xfrm>
          <a:off x="4494609" y="3482609"/>
          <a:ext cx="3202781" cy="1921668"/>
        </a:xfrm>
        <a:prstGeom prst="roundRect">
          <a:avLst>
            <a:gd name="adj" fmla="val 10000"/>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Solving those gaps is a step toward greater security, trade, and people to people connectivity from China through its BRI partners. </a:t>
          </a:r>
        </a:p>
      </dsp:txBody>
      <dsp:txXfrm>
        <a:off x="4550893" y="3538893"/>
        <a:ext cx="3090213" cy="1809100"/>
      </dsp:txXfrm>
    </dsp:sp>
    <dsp:sp modelId="{DA52C817-5402-3844-87C7-EAF831CF17B7}">
      <dsp:nvSpPr>
        <dsp:cNvPr id="0" name=""/>
        <dsp:cNvSpPr/>
      </dsp:nvSpPr>
      <dsp:spPr>
        <a:xfrm rot="10800000">
          <a:off x="3533775" y="4046299"/>
          <a:ext cx="678989" cy="794289"/>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737472" y="4205157"/>
        <a:ext cx="475292" cy="476573"/>
      </dsp:txXfrm>
    </dsp:sp>
    <dsp:sp modelId="{A11E0E14-CBEA-5246-AC3F-B1BB608B4375}">
      <dsp:nvSpPr>
        <dsp:cNvPr id="0" name=""/>
        <dsp:cNvSpPr/>
      </dsp:nvSpPr>
      <dsp:spPr>
        <a:xfrm>
          <a:off x="10715" y="3482609"/>
          <a:ext cx="3202781" cy="1921668"/>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Initial focus has been infrastructure investment, education, construction materials, railway and highway, automobile, real estate, power grid, and iron and steel. Post COVID pandemic will also include medical equipment and pharma. </a:t>
          </a:r>
        </a:p>
      </dsp:txBody>
      <dsp:txXfrm>
        <a:off x="66999" y="3538893"/>
        <a:ext cx="3090213" cy="18091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BE03A-2454-A047-9BF9-FE3B8B84A242}">
      <dsp:nvSpPr>
        <dsp:cNvPr id="0" name=""/>
        <dsp:cNvSpPr/>
      </dsp:nvSpPr>
      <dsp:spPr>
        <a:xfrm rot="5400000">
          <a:off x="-398068" y="401708"/>
          <a:ext cx="2653791" cy="1857654"/>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Macro governance</a:t>
          </a:r>
        </a:p>
      </dsp:txBody>
      <dsp:txXfrm rot="-5400000">
        <a:off x="1" y="932466"/>
        <a:ext cx="1857654" cy="796137"/>
      </dsp:txXfrm>
    </dsp:sp>
    <dsp:sp modelId="{81F4F0F1-84AC-284C-95D7-6E4EBF65CDAC}">
      <dsp:nvSpPr>
        <dsp:cNvPr id="0" name=""/>
        <dsp:cNvSpPr/>
      </dsp:nvSpPr>
      <dsp:spPr>
        <a:xfrm rot="5400000">
          <a:off x="6162344" y="-4301050"/>
          <a:ext cx="1724964" cy="10334344"/>
        </a:xfrm>
        <a:prstGeom prst="round2SameRect">
          <a:avLst/>
        </a:prstGeom>
        <a:solidFill>
          <a:schemeClr val="accent4">
            <a:lumMod val="20000"/>
            <a:lumOff val="8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Focuses on the state and public organs</a:t>
          </a:r>
        </a:p>
        <a:p>
          <a:pPr marL="228600" lvl="1" indent="-228600" algn="l" defTabSz="1066800">
            <a:lnSpc>
              <a:spcPct val="90000"/>
            </a:lnSpc>
            <a:spcBef>
              <a:spcPct val="0"/>
            </a:spcBef>
            <a:spcAft>
              <a:spcPct val="15000"/>
            </a:spcAft>
            <a:buChar char="•"/>
          </a:pPr>
          <a:r>
            <a:rPr lang="en-US" sz="2400" kern="1200"/>
            <a:t>Focuses on rule fo law and corruption</a:t>
          </a:r>
        </a:p>
        <a:p>
          <a:pPr marL="228600" lvl="1" indent="-228600" algn="l" defTabSz="1066800">
            <a:lnSpc>
              <a:spcPct val="90000"/>
            </a:lnSpc>
            <a:spcBef>
              <a:spcPct val="0"/>
            </a:spcBef>
            <a:spcAft>
              <a:spcPct val="15000"/>
            </a:spcAft>
            <a:buChar char="•"/>
          </a:pPr>
          <a:r>
            <a:rPr lang="en-US" sz="2400" kern="1200"/>
            <a:t>Focuses on aligning policy and macro-economic objectives</a:t>
          </a:r>
        </a:p>
        <a:p>
          <a:pPr marL="228600" lvl="1" indent="-228600" algn="l" defTabSz="1066800">
            <a:lnSpc>
              <a:spcPct val="90000"/>
            </a:lnSpc>
            <a:spcBef>
              <a:spcPct val="0"/>
            </a:spcBef>
            <a:spcAft>
              <a:spcPct val="15000"/>
            </a:spcAft>
            <a:buChar char="•"/>
          </a:pPr>
          <a:r>
            <a:rPr lang="en-US" sz="2400" kern="1200"/>
            <a:t>Accountability</a:t>
          </a:r>
        </a:p>
      </dsp:txBody>
      <dsp:txXfrm rot="-5400000">
        <a:off x="1857654" y="87846"/>
        <a:ext cx="10250138" cy="1556552"/>
      </dsp:txXfrm>
    </dsp:sp>
    <dsp:sp modelId="{74764E1A-1BFE-A044-A7F4-5DF75069495C}">
      <dsp:nvSpPr>
        <dsp:cNvPr id="0" name=""/>
        <dsp:cNvSpPr/>
      </dsp:nvSpPr>
      <dsp:spPr>
        <a:xfrm rot="5400000">
          <a:off x="-398068" y="2773012"/>
          <a:ext cx="2653791" cy="1857654"/>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Micro governance</a:t>
          </a:r>
        </a:p>
      </dsp:txBody>
      <dsp:txXfrm rot="-5400000">
        <a:off x="1" y="3303770"/>
        <a:ext cx="1857654" cy="796137"/>
      </dsp:txXfrm>
    </dsp:sp>
    <dsp:sp modelId="{6AE71180-3725-7944-A925-2EC25B792D16}">
      <dsp:nvSpPr>
        <dsp:cNvPr id="0" name=""/>
        <dsp:cNvSpPr/>
      </dsp:nvSpPr>
      <dsp:spPr>
        <a:xfrm rot="5400000">
          <a:off x="6162344" y="-1929746"/>
          <a:ext cx="1724964" cy="10334344"/>
        </a:xfrm>
        <a:prstGeom prst="round2SameRect">
          <a:avLst/>
        </a:prstGeom>
        <a:solidFill>
          <a:schemeClr val="accent6">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Focuses on the firms and their internal governance</a:t>
          </a:r>
        </a:p>
        <a:p>
          <a:pPr marL="228600" lvl="1" indent="-228600" algn="l" defTabSz="1066800">
            <a:lnSpc>
              <a:spcPct val="90000"/>
            </a:lnSpc>
            <a:spcBef>
              <a:spcPct val="0"/>
            </a:spcBef>
            <a:spcAft>
              <a:spcPct val="15000"/>
            </a:spcAft>
            <a:buChar char="•"/>
          </a:pPr>
          <a:r>
            <a:rPr lang="en-US" sz="2400" kern="1200" dirty="0"/>
            <a:t>Focus on conformity to international standards</a:t>
          </a:r>
        </a:p>
        <a:p>
          <a:pPr marL="228600" lvl="1" indent="-228600" algn="l" defTabSz="1066800">
            <a:lnSpc>
              <a:spcPct val="90000"/>
            </a:lnSpc>
            <a:spcBef>
              <a:spcPct val="0"/>
            </a:spcBef>
            <a:spcAft>
              <a:spcPct val="15000"/>
            </a:spcAft>
            <a:buChar char="•"/>
          </a:pPr>
          <a:r>
            <a:rPr lang="en-US" sz="2400" kern="1200"/>
            <a:t>Focus on compliance and accountability</a:t>
          </a:r>
        </a:p>
        <a:p>
          <a:pPr marL="228600" lvl="1" indent="-228600" algn="l" defTabSz="1066800">
            <a:lnSpc>
              <a:spcPct val="90000"/>
            </a:lnSpc>
            <a:spcBef>
              <a:spcPct val="0"/>
            </a:spcBef>
            <a:spcAft>
              <a:spcPct val="15000"/>
            </a:spcAft>
            <a:buChar char="•"/>
          </a:pPr>
          <a:r>
            <a:rPr lang="en-US" sz="2400" kern="1200"/>
            <a:t>Focus on knowledge transfer and alignment of markets with state objectives</a:t>
          </a:r>
        </a:p>
      </dsp:txBody>
      <dsp:txXfrm rot="-5400000">
        <a:off x="1857654" y="2459150"/>
        <a:ext cx="10250138" cy="15565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0C325-E771-8B4B-BBC8-6E9FF2150BF2}">
      <dsp:nvSpPr>
        <dsp:cNvPr id="0" name=""/>
        <dsp:cNvSpPr/>
      </dsp:nvSpPr>
      <dsp:spPr>
        <a:xfrm>
          <a:off x="0" y="59817"/>
          <a:ext cx="11724968" cy="95471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Human Rights and sustainability good governance through International Soft Law Instruments</a:t>
          </a:r>
        </a:p>
      </dsp:txBody>
      <dsp:txXfrm>
        <a:off x="46606" y="106423"/>
        <a:ext cx="11631756" cy="861507"/>
      </dsp:txXfrm>
    </dsp:sp>
    <dsp:sp modelId="{0C18EDD4-BDB6-AD48-8C54-73CF89AEC5FE}">
      <dsp:nvSpPr>
        <dsp:cNvPr id="0" name=""/>
        <dsp:cNvSpPr/>
      </dsp:nvSpPr>
      <dsp:spPr>
        <a:xfrm>
          <a:off x="0" y="1014537"/>
          <a:ext cx="11724968"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2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Baseline standards of conduct</a:t>
          </a:r>
        </a:p>
        <a:p>
          <a:pPr marL="171450" lvl="1" indent="-171450" algn="l" defTabSz="844550">
            <a:lnSpc>
              <a:spcPct val="90000"/>
            </a:lnSpc>
            <a:spcBef>
              <a:spcPct val="0"/>
            </a:spcBef>
            <a:spcAft>
              <a:spcPct val="20000"/>
            </a:spcAft>
            <a:buChar char="•"/>
          </a:pPr>
          <a:r>
            <a:rPr lang="en-US" sz="1900" kern="1200" dirty="0"/>
            <a:t>Basis for assessment</a:t>
          </a:r>
        </a:p>
        <a:p>
          <a:pPr marL="171450" lvl="1" indent="-171450" algn="l" defTabSz="844550">
            <a:lnSpc>
              <a:spcPct val="90000"/>
            </a:lnSpc>
            <a:spcBef>
              <a:spcPct val="0"/>
            </a:spcBef>
            <a:spcAft>
              <a:spcPct val="20000"/>
            </a:spcAft>
            <a:buChar char="•"/>
          </a:pPr>
          <a:r>
            <a:rPr lang="en-US" sz="1900" kern="1200"/>
            <a:t>Useful for capacity building and technology transfer</a:t>
          </a:r>
        </a:p>
      </dsp:txBody>
      <dsp:txXfrm>
        <a:off x="0" y="1014537"/>
        <a:ext cx="11724968" cy="993600"/>
      </dsp:txXfrm>
    </dsp:sp>
    <dsp:sp modelId="{21AD2BFE-95DB-4C4A-909B-3BEB9F88FC08}">
      <dsp:nvSpPr>
        <dsp:cNvPr id="0" name=""/>
        <dsp:cNvSpPr/>
      </dsp:nvSpPr>
      <dsp:spPr>
        <a:xfrm>
          <a:off x="0" y="2008137"/>
          <a:ext cx="11724968" cy="954719"/>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Write Human Rights Due Diligence into contracts</a:t>
          </a:r>
        </a:p>
      </dsp:txBody>
      <dsp:txXfrm>
        <a:off x="46606" y="2054743"/>
        <a:ext cx="11631756" cy="861507"/>
      </dsp:txXfrm>
    </dsp:sp>
    <dsp:sp modelId="{6915A4D8-D98F-9E45-905B-8449D2436051}">
      <dsp:nvSpPr>
        <dsp:cNvPr id="0" name=""/>
        <dsp:cNvSpPr/>
      </dsp:nvSpPr>
      <dsp:spPr>
        <a:xfrm>
          <a:off x="0" y="2962857"/>
          <a:ext cx="1172496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2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Delegate operationalization from state to private organs</a:t>
          </a:r>
        </a:p>
      </dsp:txBody>
      <dsp:txXfrm>
        <a:off x="0" y="2962857"/>
        <a:ext cx="11724968" cy="397440"/>
      </dsp:txXfrm>
    </dsp:sp>
    <dsp:sp modelId="{448A92F8-C934-624F-986A-B8F83077CE64}">
      <dsp:nvSpPr>
        <dsp:cNvPr id="0" name=""/>
        <dsp:cNvSpPr/>
      </dsp:nvSpPr>
      <dsp:spPr>
        <a:xfrm>
          <a:off x="0" y="3360297"/>
          <a:ext cx="11724968" cy="954719"/>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Remedial Mechanisms: host state judicial or non judicial state-based remedies financed by the investor</a:t>
          </a:r>
        </a:p>
      </dsp:txBody>
      <dsp:txXfrm>
        <a:off x="46606" y="3406903"/>
        <a:ext cx="11631756" cy="861507"/>
      </dsp:txXfrm>
    </dsp:sp>
    <dsp:sp modelId="{FC95EE5A-AD41-EA4F-ACDA-21189851215C}">
      <dsp:nvSpPr>
        <dsp:cNvPr id="0" name=""/>
        <dsp:cNvSpPr/>
      </dsp:nvSpPr>
      <dsp:spPr>
        <a:xfrm>
          <a:off x="0" y="4384137"/>
          <a:ext cx="11724968" cy="954719"/>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Use the BRI or OECD mechanism for dispute resolution </a:t>
          </a:r>
        </a:p>
      </dsp:txBody>
      <dsp:txXfrm>
        <a:off x="46606" y="4430743"/>
        <a:ext cx="11631756" cy="861507"/>
      </dsp:txXfrm>
    </dsp:sp>
    <dsp:sp modelId="{54FC46A4-1A16-E340-8C6E-5704CC9641E9}">
      <dsp:nvSpPr>
        <dsp:cNvPr id="0" name=""/>
        <dsp:cNvSpPr/>
      </dsp:nvSpPr>
      <dsp:spPr>
        <a:xfrm>
          <a:off x="0" y="5338857"/>
          <a:ext cx="1172496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2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but by reference to host state standards</a:t>
          </a:r>
        </a:p>
      </dsp:txBody>
      <dsp:txXfrm>
        <a:off x="0" y="5338857"/>
        <a:ext cx="11724968" cy="3974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B27C3-1A2D-B64D-BA7E-F30E85E2562A}">
      <dsp:nvSpPr>
        <dsp:cNvPr id="0" name=""/>
        <dsp:cNvSpPr/>
      </dsp:nvSpPr>
      <dsp:spPr>
        <a:xfrm>
          <a:off x="0" y="0"/>
          <a:ext cx="9427168" cy="122972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711200">
            <a:lnSpc>
              <a:spcPct val="90000"/>
            </a:lnSpc>
            <a:spcBef>
              <a:spcPct val="0"/>
            </a:spcBef>
            <a:spcAft>
              <a:spcPct val="35000"/>
            </a:spcAft>
            <a:buNone/>
          </a:pPr>
          <a:r>
            <a:rPr lang="en-US" sz="1600" b="1" kern="1200" dirty="0"/>
            <a:t>There is bargaining power in collective organizations; </a:t>
          </a:r>
        </a:p>
        <a:p>
          <a:pPr marL="114300" lvl="1" indent="-114300" algn="l" defTabSz="622300">
            <a:lnSpc>
              <a:spcPct val="90000"/>
            </a:lnSpc>
            <a:spcBef>
              <a:spcPct val="0"/>
            </a:spcBef>
            <a:spcAft>
              <a:spcPct val="15000"/>
            </a:spcAft>
            <a:buChar char="•"/>
          </a:pPr>
          <a:r>
            <a:rPr lang="en-US" sz="1400" kern="1200" dirty="0"/>
            <a:t>utilizing the African Union and the many other regional organizations might improve capacity and engagement with the Belt &amp; Road</a:t>
          </a:r>
        </a:p>
        <a:p>
          <a:pPr marL="114300" lvl="1" indent="-114300" algn="l" defTabSz="622300">
            <a:lnSpc>
              <a:spcPct val="90000"/>
            </a:lnSpc>
            <a:spcBef>
              <a:spcPct val="0"/>
            </a:spcBef>
            <a:spcAft>
              <a:spcPct val="15000"/>
            </a:spcAft>
            <a:buChar char="•"/>
          </a:pPr>
          <a:r>
            <a:rPr lang="en-US" sz="1400" kern="1200" dirty="0"/>
            <a:t>The untested value of the  </a:t>
          </a:r>
          <a:r>
            <a:rPr lang="en-US" sz="1400" kern="1200" dirty="0">
              <a:hlinkClick xmlns:r="http://schemas.openxmlformats.org/officeDocument/2006/relationships" r:id="rId1"/>
            </a:rPr>
            <a:t>African Continental Free Trade Area (AfCFTA)</a:t>
          </a:r>
          <a:r>
            <a:rPr lang="en-US" sz="1400" kern="1200" dirty="0"/>
            <a:t> </a:t>
          </a:r>
        </a:p>
      </dsp:txBody>
      <dsp:txXfrm>
        <a:off x="36017" y="36017"/>
        <a:ext cx="7996293" cy="1157686"/>
      </dsp:txXfrm>
    </dsp:sp>
    <dsp:sp modelId="{8DC59E15-60A9-AF49-A2BB-A7B92D2EEB7F}">
      <dsp:nvSpPr>
        <dsp:cNvPr id="0" name=""/>
        <dsp:cNvSpPr/>
      </dsp:nvSpPr>
      <dsp:spPr>
        <a:xfrm>
          <a:off x="789525" y="1453306"/>
          <a:ext cx="9427168" cy="1229720"/>
        </a:xfrm>
        <a:prstGeom prst="roundRect">
          <a:avLst>
            <a:gd name="adj" fmla="val 10000"/>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711200">
            <a:lnSpc>
              <a:spcPct val="90000"/>
            </a:lnSpc>
            <a:spcBef>
              <a:spcPct val="0"/>
            </a:spcBef>
            <a:spcAft>
              <a:spcPct val="35000"/>
            </a:spcAft>
            <a:buNone/>
          </a:pPr>
          <a:r>
            <a:rPr lang="en-US" sz="1600" b="1" kern="1200" dirty="0"/>
            <a:t>Use collective organizations as a platform </a:t>
          </a:r>
        </a:p>
        <a:p>
          <a:pPr marL="114300" lvl="1" indent="-114300" algn="l" defTabSz="622300">
            <a:lnSpc>
              <a:spcPct val="90000"/>
            </a:lnSpc>
            <a:spcBef>
              <a:spcPct val="0"/>
            </a:spcBef>
            <a:spcAft>
              <a:spcPct val="15000"/>
            </a:spcAft>
            <a:buChar char="•"/>
          </a:pPr>
          <a:r>
            <a:rPr lang="en-US" sz="1400" kern="1200" dirty="0"/>
            <a:t>for the advancement of exogenous good governance  (the maintenance of a stable and orderly government run in accordance with law)</a:t>
          </a:r>
        </a:p>
        <a:p>
          <a:pPr marL="114300" lvl="1" indent="-114300" algn="l" defTabSz="622300">
            <a:lnSpc>
              <a:spcPct val="90000"/>
            </a:lnSpc>
            <a:spcBef>
              <a:spcPct val="0"/>
            </a:spcBef>
            <a:spcAft>
              <a:spcPct val="15000"/>
            </a:spcAft>
            <a:buChar char="•"/>
          </a:pPr>
          <a:r>
            <a:rPr lang="en-US" sz="1400" kern="1200" dirty="0"/>
            <a:t>For promoting endogenous governance in the operation of enterprises</a:t>
          </a:r>
        </a:p>
        <a:p>
          <a:pPr marL="114300" lvl="1" indent="-114300" algn="l" defTabSz="622300">
            <a:lnSpc>
              <a:spcPct val="90000"/>
            </a:lnSpc>
            <a:spcBef>
              <a:spcPct val="0"/>
            </a:spcBef>
            <a:spcAft>
              <a:spcPct val="15000"/>
            </a:spcAft>
            <a:buChar char="•"/>
          </a:pPr>
          <a:r>
            <a:rPr lang="en-US" sz="1400" kern="1200" dirty="0"/>
            <a:t>For capacity building</a:t>
          </a:r>
        </a:p>
      </dsp:txBody>
      <dsp:txXfrm>
        <a:off x="825542" y="1489323"/>
        <a:ext cx="7766291" cy="1157686"/>
      </dsp:txXfrm>
    </dsp:sp>
    <dsp:sp modelId="{5A307DC3-D588-C140-9BB1-E71AC707EEEA}">
      <dsp:nvSpPr>
        <dsp:cNvPr id="0" name=""/>
        <dsp:cNvSpPr/>
      </dsp:nvSpPr>
      <dsp:spPr>
        <a:xfrm>
          <a:off x="1567266" y="2906612"/>
          <a:ext cx="9427168" cy="1229720"/>
        </a:xfrm>
        <a:prstGeom prst="roundRect">
          <a:avLst>
            <a:gd name="adj" fmla="val 10000"/>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55650">
            <a:lnSpc>
              <a:spcPct val="90000"/>
            </a:lnSpc>
            <a:spcBef>
              <a:spcPct val="0"/>
            </a:spcBef>
            <a:spcAft>
              <a:spcPct val="35000"/>
            </a:spcAft>
            <a:buNone/>
          </a:pPr>
          <a:r>
            <a:rPr lang="en-US" sz="1700" b="1" kern="1200" dirty="0"/>
            <a:t>This might be financed by the host state as part of the BRI strategies</a:t>
          </a:r>
        </a:p>
        <a:p>
          <a:pPr marL="171450" lvl="1" indent="-171450" algn="l" defTabSz="711200">
            <a:lnSpc>
              <a:spcPct val="90000"/>
            </a:lnSpc>
            <a:spcBef>
              <a:spcPct val="0"/>
            </a:spcBef>
            <a:spcAft>
              <a:spcPct val="15000"/>
            </a:spcAft>
            <a:buChar char="•"/>
          </a:pPr>
          <a:r>
            <a:rPr lang="en-US" sz="1600" kern="1200" dirty="0"/>
            <a:t>Enhance security and people to people exchanges</a:t>
          </a:r>
        </a:p>
      </dsp:txBody>
      <dsp:txXfrm>
        <a:off x="1603283" y="2942629"/>
        <a:ext cx="7778074" cy="1157686"/>
      </dsp:txXfrm>
    </dsp:sp>
    <dsp:sp modelId="{6C9B177F-E771-BA4F-ACEF-F59520280449}">
      <dsp:nvSpPr>
        <dsp:cNvPr id="0" name=""/>
        <dsp:cNvSpPr/>
      </dsp:nvSpPr>
      <dsp:spPr>
        <a:xfrm>
          <a:off x="2356792" y="4359918"/>
          <a:ext cx="9427168" cy="1229720"/>
        </a:xfrm>
        <a:prstGeom prst="roundRect">
          <a:avLst>
            <a:gd name="adj" fmla="val 1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755650">
            <a:lnSpc>
              <a:spcPct val="90000"/>
            </a:lnSpc>
            <a:spcBef>
              <a:spcPct val="0"/>
            </a:spcBef>
            <a:spcAft>
              <a:spcPct val="35000"/>
            </a:spcAft>
            <a:buNone/>
          </a:pPr>
          <a:r>
            <a:rPr lang="en-US" sz="1700" b="1" kern="1200" dirty="0"/>
            <a:t>Enhance transparency and accessibility as political accountability and anti-corruption measures</a:t>
          </a:r>
        </a:p>
        <a:p>
          <a:pPr marL="114300" lvl="1" indent="-114300" algn="l" defTabSz="622300">
            <a:lnSpc>
              <a:spcPct val="90000"/>
            </a:lnSpc>
            <a:spcBef>
              <a:spcPct val="0"/>
            </a:spcBef>
            <a:spcAft>
              <a:spcPct val="15000"/>
            </a:spcAft>
            <a:buChar char="•"/>
          </a:pPr>
          <a:r>
            <a:rPr lang="en-US" sz="1400" kern="1200" dirty="0"/>
            <a:t>BRI MOUs</a:t>
          </a:r>
        </a:p>
        <a:p>
          <a:pPr marL="114300" lvl="1" indent="-114300" algn="l" defTabSz="622300">
            <a:lnSpc>
              <a:spcPct val="90000"/>
            </a:lnSpc>
            <a:spcBef>
              <a:spcPct val="0"/>
            </a:spcBef>
            <a:spcAft>
              <a:spcPct val="15000"/>
            </a:spcAft>
            <a:buChar char="•"/>
          </a:pPr>
          <a:r>
            <a:rPr lang="en-US" sz="1400" kern="1200" dirty="0"/>
            <a:t>BRI Treaties and contracts</a:t>
          </a:r>
        </a:p>
      </dsp:txBody>
      <dsp:txXfrm>
        <a:off x="2392809" y="4395935"/>
        <a:ext cx="7766291" cy="1157686"/>
      </dsp:txXfrm>
    </dsp:sp>
    <dsp:sp modelId="{CE24A7F2-61E1-9145-86A0-A689A374B59B}">
      <dsp:nvSpPr>
        <dsp:cNvPr id="0" name=""/>
        <dsp:cNvSpPr/>
      </dsp:nvSpPr>
      <dsp:spPr>
        <a:xfrm>
          <a:off x="8627850" y="941854"/>
          <a:ext cx="799318" cy="799318"/>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07697" y="941854"/>
        <a:ext cx="439624" cy="601487"/>
      </dsp:txXfrm>
    </dsp:sp>
    <dsp:sp modelId="{42DF6668-85BE-0040-80C9-7C1927F57A4E}">
      <dsp:nvSpPr>
        <dsp:cNvPr id="0" name=""/>
        <dsp:cNvSpPr/>
      </dsp:nvSpPr>
      <dsp:spPr>
        <a:xfrm>
          <a:off x="9417375" y="2395160"/>
          <a:ext cx="799318" cy="799318"/>
        </a:xfrm>
        <a:prstGeom prst="downArrow">
          <a:avLst>
            <a:gd name="adj1" fmla="val 55000"/>
            <a:gd name="adj2" fmla="val 45000"/>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97222" y="2395160"/>
        <a:ext cx="439624" cy="601487"/>
      </dsp:txXfrm>
    </dsp:sp>
    <dsp:sp modelId="{EFADA0D2-49FA-5545-A124-6B6B6F2D15EE}">
      <dsp:nvSpPr>
        <dsp:cNvPr id="0" name=""/>
        <dsp:cNvSpPr/>
      </dsp:nvSpPr>
      <dsp:spPr>
        <a:xfrm>
          <a:off x="10195117" y="3848466"/>
          <a:ext cx="799318" cy="799318"/>
        </a:xfrm>
        <a:prstGeom prst="downArrow">
          <a:avLst>
            <a:gd name="adj1" fmla="val 55000"/>
            <a:gd name="adj2" fmla="val 45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374964" y="3848466"/>
        <a:ext cx="439624" cy="6014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928A3-C433-C64C-A1EF-83E7BFC459BA}">
      <dsp:nvSpPr>
        <dsp:cNvPr id="0" name=""/>
        <dsp:cNvSpPr/>
      </dsp:nvSpPr>
      <dsp:spPr>
        <a:xfrm>
          <a:off x="0" y="71826"/>
          <a:ext cx="10837606" cy="107257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Bet and Road must be understood as a two-way street</a:t>
          </a:r>
        </a:p>
      </dsp:txBody>
      <dsp:txXfrm>
        <a:off x="52359" y="124185"/>
        <a:ext cx="10732888" cy="967861"/>
      </dsp:txXfrm>
    </dsp:sp>
    <dsp:sp modelId="{9E3FB042-C4B0-2F41-A3CB-81631BEA082F}">
      <dsp:nvSpPr>
        <dsp:cNvPr id="0" name=""/>
        <dsp:cNvSpPr/>
      </dsp:nvSpPr>
      <dsp:spPr>
        <a:xfrm>
          <a:off x="0" y="1222165"/>
          <a:ext cx="10837606" cy="1072579"/>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Aligning projects, and project synergies  produces maximum value</a:t>
          </a:r>
        </a:p>
      </dsp:txBody>
      <dsp:txXfrm>
        <a:off x="52359" y="1274524"/>
        <a:ext cx="10732888" cy="967861"/>
      </dsp:txXfrm>
    </dsp:sp>
    <dsp:sp modelId="{47A348F0-BACC-854F-998D-B12AB948E303}">
      <dsp:nvSpPr>
        <dsp:cNvPr id="0" name=""/>
        <dsp:cNvSpPr/>
      </dsp:nvSpPr>
      <dsp:spPr>
        <a:xfrm>
          <a:off x="0" y="2372505"/>
          <a:ext cx="10837606" cy="1072579"/>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Here using and building on the capacity of AIIB and the Chinese side appropriately can be useful</a:t>
          </a:r>
        </a:p>
      </dsp:txBody>
      <dsp:txXfrm>
        <a:off x="52359" y="2424864"/>
        <a:ext cx="10732888" cy="967861"/>
      </dsp:txXfrm>
    </dsp:sp>
    <dsp:sp modelId="{CB76BCF1-D665-3E43-A135-B8995DC72172}">
      <dsp:nvSpPr>
        <dsp:cNvPr id="0" name=""/>
        <dsp:cNvSpPr/>
      </dsp:nvSpPr>
      <dsp:spPr>
        <a:xfrm>
          <a:off x="0" y="3522844"/>
          <a:ext cx="10837606" cy="1072579"/>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Focus on regional projects</a:t>
          </a:r>
        </a:p>
      </dsp:txBody>
      <dsp:txXfrm>
        <a:off x="52359" y="3575203"/>
        <a:ext cx="10732888" cy="96786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439D4-D430-F04E-A0BF-4F052E632298}">
      <dsp:nvSpPr>
        <dsp:cNvPr id="0" name=""/>
        <dsp:cNvSpPr/>
      </dsp:nvSpPr>
      <dsp:spPr>
        <a:xfrm rot="16200000">
          <a:off x="-772198" y="773682"/>
          <a:ext cx="5404803" cy="3857438"/>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0" rIns="133100" bIns="0" numCol="1" spcCol="1270" anchor="t" anchorCtr="0">
          <a:noAutofit/>
        </a:bodyPr>
        <a:lstStyle/>
        <a:p>
          <a:pPr marL="0" lvl="0" indent="0" algn="l" defTabSz="933450">
            <a:lnSpc>
              <a:spcPct val="90000"/>
            </a:lnSpc>
            <a:spcBef>
              <a:spcPct val="0"/>
            </a:spcBef>
            <a:spcAft>
              <a:spcPct val="35000"/>
            </a:spcAft>
            <a:buNone/>
          </a:pPr>
          <a:r>
            <a:rPr lang="en-US" sz="2100" kern="1200"/>
            <a:t>Good governance and transparency </a:t>
          </a:r>
        </a:p>
        <a:p>
          <a:pPr marL="171450" lvl="1" indent="-171450" algn="l" defTabSz="711200">
            <a:lnSpc>
              <a:spcPct val="90000"/>
            </a:lnSpc>
            <a:spcBef>
              <a:spcPct val="0"/>
            </a:spcBef>
            <a:spcAft>
              <a:spcPct val="15000"/>
            </a:spcAft>
            <a:buChar char="•"/>
          </a:pPr>
          <a:r>
            <a:rPr lang="en-US" sz="1600" kern="1200"/>
            <a:t>Core concepts </a:t>
          </a:r>
        </a:p>
        <a:p>
          <a:pPr marL="171450" lvl="1" indent="-171450" algn="l" defTabSz="711200">
            <a:lnSpc>
              <a:spcPct val="90000"/>
            </a:lnSpc>
            <a:spcBef>
              <a:spcPct val="0"/>
            </a:spcBef>
            <a:spcAft>
              <a:spcPct val="15000"/>
            </a:spcAft>
            <a:buChar char="•"/>
          </a:pPr>
          <a:r>
            <a:rPr lang="en-US" sz="1600" kern="1200"/>
            <a:t>Ideologically embedded</a:t>
          </a:r>
        </a:p>
      </dsp:txBody>
      <dsp:txXfrm rot="5400000">
        <a:off x="1485" y="1080960"/>
        <a:ext cx="3857438" cy="3242881"/>
      </dsp:txXfrm>
    </dsp:sp>
    <dsp:sp modelId="{6AA516A1-6BC7-064D-B530-80CE3E9B3295}">
      <dsp:nvSpPr>
        <dsp:cNvPr id="0" name=""/>
        <dsp:cNvSpPr/>
      </dsp:nvSpPr>
      <dsp:spPr>
        <a:xfrm rot="16200000">
          <a:off x="3374548" y="773682"/>
          <a:ext cx="5404803" cy="3857438"/>
        </a:xfrm>
        <a:prstGeom prst="flowChartManualOperation">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0" rIns="133100" bIns="0" numCol="1" spcCol="1270" anchor="t" anchorCtr="0">
          <a:noAutofit/>
        </a:bodyPr>
        <a:lstStyle/>
        <a:p>
          <a:pPr marL="0" lvl="0" indent="0" algn="l" defTabSz="933450">
            <a:lnSpc>
              <a:spcPct val="90000"/>
            </a:lnSpc>
            <a:spcBef>
              <a:spcPct val="0"/>
            </a:spcBef>
            <a:spcAft>
              <a:spcPct val="35000"/>
            </a:spcAft>
            <a:buNone/>
          </a:pPr>
          <a:r>
            <a:rPr lang="en-US" sz="2100" kern="1200"/>
            <a:t>BRI</a:t>
          </a:r>
        </a:p>
        <a:p>
          <a:pPr marL="171450" lvl="1" indent="-171450" algn="l" defTabSz="711200">
            <a:lnSpc>
              <a:spcPct val="90000"/>
            </a:lnSpc>
            <a:spcBef>
              <a:spcPct val="0"/>
            </a:spcBef>
            <a:spcAft>
              <a:spcPct val="15000"/>
            </a:spcAft>
            <a:buChar char="•"/>
          </a:pPr>
          <a:r>
            <a:rPr lang="en-US" sz="1600" kern="1200"/>
            <a:t>Hub and spoke model of production chain management</a:t>
          </a:r>
        </a:p>
        <a:p>
          <a:pPr marL="171450" lvl="1" indent="-171450" algn="l" defTabSz="711200">
            <a:lnSpc>
              <a:spcPct val="90000"/>
            </a:lnSpc>
            <a:spcBef>
              <a:spcPct val="0"/>
            </a:spcBef>
            <a:spcAft>
              <a:spcPct val="15000"/>
            </a:spcAft>
            <a:buChar char="•"/>
          </a:pPr>
          <a:r>
            <a:rPr lang="en-US" sz="1600" kern="1200"/>
            <a:t>With China at the center</a:t>
          </a:r>
        </a:p>
        <a:p>
          <a:pPr marL="171450" lvl="1" indent="-171450" algn="l" defTabSz="711200">
            <a:lnSpc>
              <a:spcPct val="90000"/>
            </a:lnSpc>
            <a:spcBef>
              <a:spcPct val="0"/>
            </a:spcBef>
            <a:spcAft>
              <a:spcPct val="15000"/>
            </a:spcAft>
            <a:buChar char="•"/>
          </a:pPr>
          <a:r>
            <a:rPr lang="en-US" sz="1600" kern="1200"/>
            <a:t>All around project with social, cultural, and political alignments with core principles of CPC Basic Line</a:t>
          </a:r>
        </a:p>
      </dsp:txBody>
      <dsp:txXfrm rot="5400000">
        <a:off x="4148231" y="1080960"/>
        <a:ext cx="3857438" cy="3242881"/>
      </dsp:txXfrm>
    </dsp:sp>
    <dsp:sp modelId="{82819D9F-0AC6-F34D-8B4A-ADC62F154594}">
      <dsp:nvSpPr>
        <dsp:cNvPr id="0" name=""/>
        <dsp:cNvSpPr/>
      </dsp:nvSpPr>
      <dsp:spPr>
        <a:xfrm rot="16200000">
          <a:off x="7521295" y="773682"/>
          <a:ext cx="5404803" cy="3857438"/>
        </a:xfrm>
        <a:prstGeom prst="flowChartManualOperation">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0" rIns="133100" bIns="0" numCol="1" spcCol="1270" anchor="t" anchorCtr="0">
          <a:noAutofit/>
        </a:bodyPr>
        <a:lstStyle/>
        <a:p>
          <a:pPr marL="0" lvl="0" indent="0" algn="l" defTabSz="933450">
            <a:lnSpc>
              <a:spcPct val="90000"/>
            </a:lnSpc>
            <a:spcBef>
              <a:spcPct val="0"/>
            </a:spcBef>
            <a:spcAft>
              <a:spcPct val="35000"/>
            </a:spcAft>
            <a:buNone/>
          </a:pPr>
          <a:r>
            <a:rPr lang="en-US" sz="2100" kern="1200"/>
            <a:t>BRI, Good Governance and Transparency in Africa</a:t>
          </a:r>
        </a:p>
        <a:p>
          <a:pPr marL="171450" lvl="1" indent="-171450" algn="l" defTabSz="711200">
            <a:lnSpc>
              <a:spcPct val="90000"/>
            </a:lnSpc>
            <a:spcBef>
              <a:spcPct val="0"/>
            </a:spcBef>
            <a:spcAft>
              <a:spcPct val="15000"/>
            </a:spcAft>
            <a:buChar char="•"/>
          </a:pPr>
          <a:r>
            <a:rPr lang="en-US" sz="1600" kern="1200"/>
            <a:t>From the Chinese side: capacity building and the construction of socialist approaches to governance and transparency to further principles of prosperity and stability</a:t>
          </a:r>
        </a:p>
        <a:p>
          <a:pPr marL="171450" lvl="1" indent="-171450" algn="l" defTabSz="711200">
            <a:lnSpc>
              <a:spcPct val="90000"/>
            </a:lnSpc>
            <a:spcBef>
              <a:spcPct val="0"/>
            </a:spcBef>
            <a:spcAft>
              <a:spcPct val="15000"/>
            </a:spcAft>
            <a:buChar char="•"/>
          </a:pPr>
          <a:r>
            <a:rPr lang="en-US" sz="1600" kern="1200"/>
            <a:t>From the African side: leveraging international soft law, regional integration, coordinated approaches to infrastructure, tech transfer, and leveraging resources to move up the production chain.</a:t>
          </a:r>
        </a:p>
      </dsp:txBody>
      <dsp:txXfrm rot="5400000">
        <a:off x="8294978" y="1080960"/>
        <a:ext cx="3857438" cy="3242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8254-3248-D44D-ABF5-51AFE9075AD4}">
      <dsp:nvSpPr>
        <dsp:cNvPr id="0" name=""/>
        <dsp:cNvSpPr/>
      </dsp:nvSpPr>
      <dsp:spPr>
        <a:xfrm>
          <a:off x="0" y="24847"/>
          <a:ext cx="10515600" cy="1112304"/>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Start with global approaches to two key drivers</a:t>
          </a:r>
        </a:p>
      </dsp:txBody>
      <dsp:txXfrm>
        <a:off x="54298" y="79145"/>
        <a:ext cx="10407004" cy="1003708"/>
      </dsp:txXfrm>
    </dsp:sp>
    <dsp:sp modelId="{FC711734-0570-534B-9A85-7D997D5950C3}">
      <dsp:nvSpPr>
        <dsp:cNvPr id="0" name=""/>
        <dsp:cNvSpPr/>
      </dsp:nvSpPr>
      <dsp:spPr>
        <a:xfrm>
          <a:off x="0" y="1137152"/>
          <a:ext cx="105156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Transparency</a:t>
          </a:r>
        </a:p>
        <a:p>
          <a:pPr marL="228600" lvl="1" indent="-228600" algn="l" defTabSz="977900">
            <a:lnSpc>
              <a:spcPct val="90000"/>
            </a:lnSpc>
            <a:spcBef>
              <a:spcPct val="0"/>
            </a:spcBef>
            <a:spcAft>
              <a:spcPct val="20000"/>
            </a:spcAft>
            <a:buChar char="•"/>
          </a:pPr>
          <a:r>
            <a:rPr lang="en-US" sz="2200" kern="1200"/>
            <a:t>Good governance</a:t>
          </a:r>
        </a:p>
      </dsp:txBody>
      <dsp:txXfrm>
        <a:off x="0" y="1137152"/>
        <a:ext cx="10515600" cy="753480"/>
      </dsp:txXfrm>
    </dsp:sp>
    <dsp:sp modelId="{B29AA1DE-5E9B-AC41-9F18-B7B9A1CA2C6E}">
      <dsp:nvSpPr>
        <dsp:cNvPr id="0" name=""/>
        <dsp:cNvSpPr/>
      </dsp:nvSpPr>
      <dsp:spPr>
        <a:xfrm>
          <a:off x="0" y="1890632"/>
          <a:ext cx="10515600" cy="1112304"/>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Then Consider BRI </a:t>
          </a:r>
        </a:p>
      </dsp:txBody>
      <dsp:txXfrm>
        <a:off x="54298" y="1944930"/>
        <a:ext cx="10407004" cy="1003708"/>
      </dsp:txXfrm>
    </dsp:sp>
    <dsp:sp modelId="{542FD961-56DC-D348-899A-2EFCFB8490D6}">
      <dsp:nvSpPr>
        <dsp:cNvPr id="0" name=""/>
        <dsp:cNvSpPr/>
      </dsp:nvSpPr>
      <dsp:spPr>
        <a:xfrm>
          <a:off x="0" y="3002936"/>
          <a:ext cx="105156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Its constitution</a:t>
          </a:r>
        </a:p>
        <a:p>
          <a:pPr marL="228600" lvl="1" indent="-228600" algn="l" defTabSz="977900">
            <a:lnSpc>
              <a:spcPct val="90000"/>
            </a:lnSpc>
            <a:spcBef>
              <a:spcPct val="0"/>
            </a:spcBef>
            <a:spcAft>
              <a:spcPct val="20000"/>
            </a:spcAft>
            <a:buChar char="•"/>
          </a:pPr>
          <a:r>
            <a:rPr lang="en-US" sz="2200" kern="1200"/>
            <a:t>How it may be situated within these transparency-good governance frameworks</a:t>
          </a:r>
        </a:p>
      </dsp:txBody>
      <dsp:txXfrm>
        <a:off x="0" y="3002936"/>
        <a:ext cx="10515600" cy="753480"/>
      </dsp:txXfrm>
    </dsp:sp>
    <dsp:sp modelId="{4A6F46E9-E789-E740-8011-7F3FA34901C9}">
      <dsp:nvSpPr>
        <dsp:cNvPr id="0" name=""/>
        <dsp:cNvSpPr/>
      </dsp:nvSpPr>
      <dsp:spPr>
        <a:xfrm>
          <a:off x="0" y="3756416"/>
          <a:ext cx="10515600" cy="1112304"/>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Last consider both BRI and Transparency-Governance form a more African perspective</a:t>
          </a:r>
        </a:p>
      </dsp:txBody>
      <dsp:txXfrm>
        <a:off x="54298" y="3810714"/>
        <a:ext cx="10407004" cy="1003708"/>
      </dsp:txXfrm>
    </dsp:sp>
    <dsp:sp modelId="{CF8774A3-EEE3-7743-A7BF-0C5334F12F99}">
      <dsp:nvSpPr>
        <dsp:cNvPr id="0" name=""/>
        <dsp:cNvSpPr/>
      </dsp:nvSpPr>
      <dsp:spPr>
        <a:xfrm>
          <a:off x="0" y="4868721"/>
          <a:ext cx="10515600"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Aspirational suggested approaches</a:t>
          </a:r>
        </a:p>
        <a:p>
          <a:pPr marL="228600" lvl="1" indent="-228600" algn="l" defTabSz="977900">
            <a:lnSpc>
              <a:spcPct val="90000"/>
            </a:lnSpc>
            <a:spcBef>
              <a:spcPct val="0"/>
            </a:spcBef>
            <a:spcAft>
              <a:spcPct val="20000"/>
            </a:spcAft>
            <a:buChar char="•"/>
          </a:pPr>
          <a:r>
            <a:rPr lang="en-US" sz="2200" kern="1200"/>
            <a:t>Mediating between China and the West  </a:t>
          </a:r>
        </a:p>
      </dsp:txBody>
      <dsp:txXfrm>
        <a:off x="0" y="4868721"/>
        <a:ext cx="10515600" cy="753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E4734-ABED-3546-8A44-7BE472C17C69}">
      <dsp:nvSpPr>
        <dsp:cNvPr id="0" name=""/>
        <dsp:cNvSpPr/>
      </dsp:nvSpPr>
      <dsp:spPr>
        <a:xfrm>
          <a:off x="281603" y="3593"/>
          <a:ext cx="5555667" cy="249216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As an element of good governance</a:t>
          </a:r>
        </a:p>
        <a:p>
          <a:pPr marL="171450" lvl="1" indent="-171450" algn="l" defTabSz="800100">
            <a:lnSpc>
              <a:spcPct val="90000"/>
            </a:lnSpc>
            <a:spcBef>
              <a:spcPct val="0"/>
            </a:spcBef>
            <a:spcAft>
              <a:spcPct val="15000"/>
            </a:spcAft>
            <a:buChar char="•"/>
          </a:pPr>
          <a:r>
            <a:rPr lang="en-US" sz="1800" kern="1200" dirty="0"/>
            <a:t>Strong interlinkages with (1) integrity of political processes; (2) With anti-corruption measures; (3) With the efficiency of governance</a:t>
          </a:r>
        </a:p>
        <a:p>
          <a:pPr marL="171450" lvl="1" indent="-171450" algn="l" defTabSz="800100">
            <a:lnSpc>
              <a:spcPct val="90000"/>
            </a:lnSpc>
            <a:spcBef>
              <a:spcPct val="0"/>
            </a:spcBef>
            <a:spcAft>
              <a:spcPct val="15000"/>
            </a:spcAft>
            <a:buChar char="•"/>
          </a:pPr>
          <a:r>
            <a:rPr lang="en-US" sz="1800" kern="1200"/>
            <a:t>Tied to human rights and sustainability-based initiatives</a:t>
          </a:r>
        </a:p>
        <a:p>
          <a:pPr marL="171450" lvl="1" indent="-171450" algn="l" defTabSz="800100">
            <a:lnSpc>
              <a:spcPct val="90000"/>
            </a:lnSpc>
            <a:spcBef>
              <a:spcPct val="0"/>
            </a:spcBef>
            <a:spcAft>
              <a:spcPct val="15000"/>
            </a:spcAft>
            <a:buChar char="•"/>
          </a:pPr>
          <a:r>
            <a:rPr lang="en-US" sz="1800" kern="1200"/>
            <a:t>Mechanics align as well with cultures of compliance and accountability </a:t>
          </a:r>
        </a:p>
      </dsp:txBody>
      <dsp:txXfrm>
        <a:off x="281603" y="3593"/>
        <a:ext cx="5555667" cy="2492168"/>
      </dsp:txXfrm>
    </dsp:sp>
    <dsp:sp modelId="{9929D796-B2EE-1141-9D30-E9208B0CF783}">
      <dsp:nvSpPr>
        <dsp:cNvPr id="0" name=""/>
        <dsp:cNvSpPr/>
      </dsp:nvSpPr>
      <dsp:spPr>
        <a:xfrm>
          <a:off x="6252632" y="3593"/>
          <a:ext cx="5531867" cy="2492168"/>
        </a:xfrm>
        <a:prstGeom prst="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But Contradiction:</a:t>
          </a:r>
        </a:p>
        <a:p>
          <a:pPr marL="171450" lvl="1" indent="-171450" algn="l" defTabSz="800100">
            <a:lnSpc>
              <a:spcPct val="90000"/>
            </a:lnSpc>
            <a:spcBef>
              <a:spcPct val="0"/>
            </a:spcBef>
            <a:spcAft>
              <a:spcPct val="15000"/>
            </a:spcAft>
            <a:buChar char="•"/>
          </a:pPr>
          <a:r>
            <a:rPr lang="en-US" sz="1800" kern="1200" dirty="0"/>
            <a:t>While transparency is a useful mechanism for the internal operations of states</a:t>
          </a:r>
        </a:p>
        <a:p>
          <a:pPr marL="171450" lvl="1" indent="-171450" algn="l" defTabSz="800100">
            <a:lnSpc>
              <a:spcPct val="90000"/>
            </a:lnSpc>
            <a:spcBef>
              <a:spcPct val="0"/>
            </a:spcBef>
            <a:spcAft>
              <a:spcPct val="15000"/>
            </a:spcAft>
            <a:buChar char="•"/>
          </a:pPr>
          <a:r>
            <a:rPr lang="en-US" sz="1800" kern="1200"/>
            <a:t>Does it apply with the same vigor to relations between states?</a:t>
          </a:r>
        </a:p>
        <a:p>
          <a:pPr marL="171450" lvl="1" indent="-171450" algn="l" defTabSz="800100">
            <a:lnSpc>
              <a:spcPct val="90000"/>
            </a:lnSpc>
            <a:spcBef>
              <a:spcPct val="0"/>
            </a:spcBef>
            <a:spcAft>
              <a:spcPct val="15000"/>
            </a:spcAft>
            <a:buChar char="•"/>
          </a:pPr>
          <a:r>
            <a:rPr lang="en-US" sz="1800" kern="1200"/>
            <a:t>Or between states and International Organizations (pubic or private)?</a:t>
          </a:r>
        </a:p>
      </dsp:txBody>
      <dsp:txXfrm>
        <a:off x="6252632" y="3593"/>
        <a:ext cx="5531867" cy="2492168"/>
      </dsp:txXfrm>
    </dsp:sp>
    <dsp:sp modelId="{127704EF-7A58-E344-B12C-47B9228CBD7D}">
      <dsp:nvSpPr>
        <dsp:cNvPr id="0" name=""/>
        <dsp:cNvSpPr/>
      </dsp:nvSpPr>
      <dsp:spPr>
        <a:xfrm>
          <a:off x="3236838" y="2911124"/>
          <a:ext cx="5592427" cy="2492168"/>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Is transparency an Ideological Concept?</a:t>
          </a:r>
        </a:p>
        <a:p>
          <a:pPr marL="171450" lvl="1" indent="-171450" algn="l" defTabSz="800100">
            <a:lnSpc>
              <a:spcPct val="90000"/>
            </a:lnSpc>
            <a:spcBef>
              <a:spcPct val="0"/>
            </a:spcBef>
            <a:spcAft>
              <a:spcPct val="15000"/>
            </a:spcAft>
            <a:buChar char="•"/>
          </a:pPr>
          <a:r>
            <a:rPr lang="en-US" sz="1800" kern="1200"/>
            <a:t>Its specific application may be shaped by the objectives tasked (markets versus regulatory control frameworks);</a:t>
          </a:r>
        </a:p>
        <a:p>
          <a:pPr marL="171450" lvl="1" indent="-171450" algn="l" defTabSz="800100">
            <a:lnSpc>
              <a:spcPct val="90000"/>
            </a:lnSpc>
            <a:spcBef>
              <a:spcPct val="0"/>
            </a:spcBef>
            <a:spcAft>
              <a:spcPct val="15000"/>
            </a:spcAft>
            <a:buChar char="•"/>
          </a:pPr>
          <a:r>
            <a:rPr lang="en-US" sz="1800" kern="1200"/>
            <a:t>Is transparency an instrument of political ideology?</a:t>
          </a:r>
        </a:p>
        <a:p>
          <a:pPr marL="171450" lvl="1" indent="-171450" algn="l" defTabSz="800100">
            <a:lnSpc>
              <a:spcPct val="90000"/>
            </a:lnSpc>
            <a:spcBef>
              <a:spcPct val="0"/>
            </a:spcBef>
            <a:spcAft>
              <a:spcPct val="15000"/>
            </a:spcAft>
            <a:buChar char="•"/>
          </a:pPr>
          <a:r>
            <a:rPr lang="en-US" sz="1800" kern="1200"/>
            <a:t>Of economic ideology?</a:t>
          </a:r>
        </a:p>
      </dsp:txBody>
      <dsp:txXfrm>
        <a:off x="3236838" y="2911124"/>
        <a:ext cx="5592427" cy="24921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73378-05D8-BF47-BCA0-8059536C282A}">
      <dsp:nvSpPr>
        <dsp:cNvPr id="0" name=""/>
        <dsp:cNvSpPr/>
      </dsp:nvSpPr>
      <dsp:spPr>
        <a:xfrm>
          <a:off x="0" y="29141"/>
          <a:ext cx="12089296" cy="64759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UN Guiding Principles for Business and Human Rights</a:t>
          </a:r>
        </a:p>
      </dsp:txBody>
      <dsp:txXfrm>
        <a:off x="31613" y="60754"/>
        <a:ext cx="12026070" cy="584369"/>
      </dsp:txXfrm>
    </dsp:sp>
    <dsp:sp modelId="{F4BD8923-D118-614F-9A30-7980C7FF83E3}">
      <dsp:nvSpPr>
        <dsp:cNvPr id="0" name=""/>
        <dsp:cNvSpPr/>
      </dsp:nvSpPr>
      <dsp:spPr>
        <a:xfrm>
          <a:off x="0" y="676736"/>
          <a:ext cx="12089296"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8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Human Rights due diligence compliance model</a:t>
          </a:r>
        </a:p>
        <a:p>
          <a:pPr marL="228600" lvl="1" indent="-228600" algn="l" defTabSz="933450">
            <a:lnSpc>
              <a:spcPct val="90000"/>
            </a:lnSpc>
            <a:spcBef>
              <a:spcPct val="0"/>
            </a:spcBef>
            <a:spcAft>
              <a:spcPct val="20000"/>
            </a:spcAft>
            <a:buChar char="•"/>
          </a:pPr>
          <a:r>
            <a:rPr lang="en-US" sz="2100" kern="1200"/>
            <a:t>Separate state duty to protect , and corporate responsibility to respect human rights </a:t>
          </a:r>
        </a:p>
      </dsp:txBody>
      <dsp:txXfrm>
        <a:off x="0" y="676736"/>
        <a:ext cx="12089296" cy="726570"/>
      </dsp:txXfrm>
    </dsp:sp>
    <dsp:sp modelId="{70D49652-27BD-4D41-A3E6-CF0091BC2E21}">
      <dsp:nvSpPr>
        <dsp:cNvPr id="0" name=""/>
        <dsp:cNvSpPr/>
      </dsp:nvSpPr>
      <dsp:spPr>
        <a:xfrm>
          <a:off x="0" y="1403306"/>
          <a:ext cx="12089296" cy="647595"/>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OECD</a:t>
          </a:r>
        </a:p>
      </dsp:txBody>
      <dsp:txXfrm>
        <a:off x="31613" y="1434919"/>
        <a:ext cx="12026070" cy="584369"/>
      </dsp:txXfrm>
    </dsp:sp>
    <dsp:sp modelId="{2C739387-7637-0B4A-AE56-E34E5F31A899}">
      <dsp:nvSpPr>
        <dsp:cNvPr id="0" name=""/>
        <dsp:cNvSpPr/>
      </dsp:nvSpPr>
      <dsp:spPr>
        <a:xfrm>
          <a:off x="0" y="2050901"/>
          <a:ext cx="12089296"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8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Guidelines for Multinational Enterprises</a:t>
          </a:r>
        </a:p>
        <a:p>
          <a:pPr marL="228600" lvl="1" indent="-228600" algn="l" defTabSz="933450">
            <a:lnSpc>
              <a:spcPct val="90000"/>
            </a:lnSpc>
            <a:spcBef>
              <a:spcPct val="0"/>
            </a:spcBef>
            <a:spcAft>
              <a:spcPct val="20000"/>
            </a:spcAft>
            <a:buChar char="•"/>
          </a:pPr>
          <a:r>
            <a:rPr lang="en-US" sz="2100" kern="1200"/>
            <a:t>Principles of Corporate Governance and for State Owned Enterprises</a:t>
          </a:r>
        </a:p>
        <a:p>
          <a:pPr marL="228600" lvl="1" indent="-228600" algn="l" defTabSz="933450">
            <a:lnSpc>
              <a:spcPct val="90000"/>
            </a:lnSpc>
            <a:spcBef>
              <a:spcPct val="0"/>
            </a:spcBef>
            <a:spcAft>
              <a:spcPct val="20000"/>
            </a:spcAft>
            <a:buChar char="•"/>
          </a:pPr>
          <a:r>
            <a:rPr lang="en-US" sz="2100" kern="1200"/>
            <a:t>Principles of Responsible Investment</a:t>
          </a:r>
        </a:p>
      </dsp:txBody>
      <dsp:txXfrm>
        <a:off x="0" y="2050901"/>
        <a:ext cx="12089296" cy="1089854"/>
      </dsp:txXfrm>
    </dsp:sp>
    <dsp:sp modelId="{1FA6BA40-6EB0-A54C-A408-470190C2999E}">
      <dsp:nvSpPr>
        <dsp:cNvPr id="0" name=""/>
        <dsp:cNvSpPr/>
      </dsp:nvSpPr>
      <dsp:spPr>
        <a:xfrm>
          <a:off x="0" y="3140755"/>
          <a:ext cx="12089296" cy="647595"/>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Sustainability Development Goals</a:t>
          </a:r>
        </a:p>
      </dsp:txBody>
      <dsp:txXfrm>
        <a:off x="31613" y="3172368"/>
        <a:ext cx="12026070" cy="584369"/>
      </dsp:txXfrm>
    </dsp:sp>
    <dsp:sp modelId="{1005B7FB-0452-6E47-93DE-4011649AAFC3}">
      <dsp:nvSpPr>
        <dsp:cNvPr id="0" name=""/>
        <dsp:cNvSpPr/>
      </dsp:nvSpPr>
      <dsp:spPr>
        <a:xfrm>
          <a:off x="0" y="3788350"/>
          <a:ext cx="12089296"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8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Including Climate change and bio-diversity measures</a:t>
          </a:r>
        </a:p>
      </dsp:txBody>
      <dsp:txXfrm>
        <a:off x="0" y="3788350"/>
        <a:ext cx="12089296" cy="447120"/>
      </dsp:txXfrm>
    </dsp:sp>
    <dsp:sp modelId="{8881C630-49DF-494B-96B1-125C87F49CEA}">
      <dsp:nvSpPr>
        <dsp:cNvPr id="0" name=""/>
        <dsp:cNvSpPr/>
      </dsp:nvSpPr>
      <dsp:spPr>
        <a:xfrm>
          <a:off x="0" y="4235471"/>
          <a:ext cx="12089296" cy="647595"/>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African Regional Associations</a:t>
          </a:r>
        </a:p>
      </dsp:txBody>
      <dsp:txXfrm>
        <a:off x="31613" y="4267084"/>
        <a:ext cx="12026070" cy="584369"/>
      </dsp:txXfrm>
    </dsp:sp>
    <dsp:sp modelId="{FC98E209-1C27-B74E-A631-3F9DBD1FF196}">
      <dsp:nvSpPr>
        <dsp:cNvPr id="0" name=""/>
        <dsp:cNvSpPr/>
      </dsp:nvSpPr>
      <dsp:spPr>
        <a:xfrm>
          <a:off x="0" y="4883066"/>
          <a:ext cx="12089296"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8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hlinkClick xmlns:r="http://schemas.openxmlformats.org/officeDocument/2006/relationships" r:id="rId1"/>
            </a:rPr>
            <a:t>African Court of Human and People’s Righ</a:t>
          </a:r>
          <a:r>
            <a:rPr lang="en-US" sz="2100" kern="1200"/>
            <a:t>ts </a:t>
          </a:r>
        </a:p>
        <a:p>
          <a:pPr marL="228600" lvl="1" indent="-228600" algn="l" defTabSz="933450">
            <a:lnSpc>
              <a:spcPct val="90000"/>
            </a:lnSpc>
            <a:spcBef>
              <a:spcPct val="0"/>
            </a:spcBef>
            <a:spcAft>
              <a:spcPct val="20000"/>
            </a:spcAft>
            <a:buChar char="•"/>
          </a:pPr>
          <a:r>
            <a:rPr lang="en-US" sz="2100" kern="1200"/>
            <a:t>The </a:t>
          </a:r>
          <a:r>
            <a:rPr lang="en-US" sz="2100" kern="1200">
              <a:hlinkClick xmlns:r="http://schemas.openxmlformats.org/officeDocument/2006/relationships" r:id="rId2"/>
            </a:rPr>
            <a:t>African Continental Free Trade Area (AfCFTA)</a:t>
          </a:r>
          <a:r>
            <a:rPr lang="en-US" sz="2100" kern="1200"/>
            <a:t> (</a:t>
          </a:r>
          <a:r>
            <a:rPr lang="en-US" sz="2100" kern="1200">
              <a:hlinkClick xmlns:r="http://schemas.openxmlformats.org/officeDocument/2006/relationships" r:id="rId3"/>
            </a:rPr>
            <a:t>entered into force </a:t>
          </a:r>
          <a:r>
            <a:rPr lang="en-US" sz="2100" kern="1200"/>
            <a:t>2019)</a:t>
          </a:r>
        </a:p>
      </dsp:txBody>
      <dsp:txXfrm>
        <a:off x="0" y="4883066"/>
        <a:ext cx="12089296" cy="726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66BD-4351-7848-BDE3-3A320263FCDC}">
      <dsp:nvSpPr>
        <dsp:cNvPr id="0" name=""/>
        <dsp:cNvSpPr/>
      </dsp:nvSpPr>
      <dsp:spPr>
        <a:xfrm>
          <a:off x="4689" y="950"/>
          <a:ext cx="2566801" cy="589727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BRI represents the framework through which China and its vanguard, the Chinese Communist Party, rationalizes its trade, security, cultural, and political policies. </a:t>
          </a:r>
          <a:endParaRPr lang="en-US" sz="2800" kern="1200" dirty="0"/>
        </a:p>
      </dsp:txBody>
      <dsp:txXfrm>
        <a:off x="79868" y="76129"/>
        <a:ext cx="2416443" cy="5746921"/>
      </dsp:txXfrm>
    </dsp:sp>
    <dsp:sp modelId="{3732262F-8EF2-084A-A171-FAC45D501849}">
      <dsp:nvSpPr>
        <dsp:cNvPr id="0" name=""/>
        <dsp:cNvSpPr/>
      </dsp:nvSpPr>
      <dsp:spPr>
        <a:xfrm>
          <a:off x="3002292" y="950"/>
          <a:ext cx="2566801" cy="556319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That rationalization seeks a framework for the seamless and coherent connection between China’s internal and external relations. </a:t>
          </a:r>
        </a:p>
      </dsp:txBody>
      <dsp:txXfrm>
        <a:off x="3077471" y="76129"/>
        <a:ext cx="2416443" cy="5412840"/>
      </dsp:txXfrm>
    </dsp:sp>
    <dsp:sp modelId="{170128F6-ED79-0A43-884B-131AC694B00C}">
      <dsp:nvSpPr>
        <dsp:cNvPr id="0" name=""/>
        <dsp:cNvSpPr/>
      </dsp:nvSpPr>
      <dsp:spPr>
        <a:xfrm>
          <a:off x="5999895" y="950"/>
          <a:ext cx="5349214" cy="98948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Serves: </a:t>
          </a:r>
        </a:p>
      </dsp:txBody>
      <dsp:txXfrm>
        <a:off x="6028876" y="29931"/>
        <a:ext cx="5291252" cy="931526"/>
      </dsp:txXfrm>
    </dsp:sp>
    <dsp:sp modelId="{85EB5DB9-6C76-D447-8430-DB3319B7F299}">
      <dsp:nvSpPr>
        <dsp:cNvPr id="0" name=""/>
        <dsp:cNvSpPr/>
      </dsp:nvSpPr>
      <dsp:spPr>
        <a:xfrm>
          <a:off x="6002507" y="1623146"/>
          <a:ext cx="2564294" cy="411300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 the outward expression of the core of the Basic Line of the Chinese Communist Party as the leadership collective of the nation, </a:t>
          </a:r>
        </a:p>
      </dsp:txBody>
      <dsp:txXfrm>
        <a:off x="6077613" y="1698252"/>
        <a:ext cx="2414082" cy="3962791"/>
      </dsp:txXfrm>
    </dsp:sp>
    <dsp:sp modelId="{3342AC04-240C-6344-99C2-83A92E92DCBC}">
      <dsp:nvSpPr>
        <dsp:cNvPr id="0" name=""/>
        <dsp:cNvSpPr/>
      </dsp:nvSpPr>
      <dsp:spPr>
        <a:xfrm>
          <a:off x="8782203" y="1623146"/>
          <a:ext cx="2564294" cy="430714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As the current manifestation of that Basic Line as the principles of the “New Era” theory developed by the current leadership core of the Chinese State and its Communist Party collective, which along with the elements of the United Front, represents the collective of the Chinese nation. </a:t>
          </a:r>
        </a:p>
      </dsp:txBody>
      <dsp:txXfrm>
        <a:off x="8857309" y="1698252"/>
        <a:ext cx="2414082" cy="41569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5C93B-E41A-6240-BF4F-9DBD54DCD0E7}">
      <dsp:nvSpPr>
        <dsp:cNvPr id="0" name=""/>
        <dsp:cNvSpPr/>
      </dsp:nvSpPr>
      <dsp:spPr>
        <a:xfrm>
          <a:off x="0" y="316409"/>
          <a:ext cx="12192000" cy="83537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Represents the outward expression of the 12 Core Socialist Values (Xi Jinping: “Core Socialist Values represent the contemporary Chinese spirit and are a crystallization of the values shared by all Chinese people.”)  </a:t>
          </a:r>
        </a:p>
      </dsp:txBody>
      <dsp:txXfrm>
        <a:off x="40780" y="357189"/>
        <a:ext cx="12110440" cy="753819"/>
      </dsp:txXfrm>
    </dsp:sp>
    <dsp:sp modelId="{F81F7DF7-33BE-2F40-BB1C-4BF26EFE2537}">
      <dsp:nvSpPr>
        <dsp:cNvPr id="0" name=""/>
        <dsp:cNvSpPr/>
      </dsp:nvSpPr>
      <dsp:spPr>
        <a:xfrm>
          <a:off x="0" y="1151789"/>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National values of "prosperity", "democracy", "civility" and "harmony"; </a:t>
          </a:r>
        </a:p>
        <a:p>
          <a:pPr marL="171450" lvl="1" indent="-171450" algn="l" defTabSz="711200">
            <a:lnSpc>
              <a:spcPct val="90000"/>
            </a:lnSpc>
            <a:spcBef>
              <a:spcPct val="0"/>
            </a:spcBef>
            <a:spcAft>
              <a:spcPct val="20000"/>
            </a:spcAft>
            <a:buChar char="•"/>
          </a:pPr>
          <a:r>
            <a:rPr lang="en-US" sz="1600" kern="1200"/>
            <a:t>Social values of "freedom", "equality", "justice" and the "rule of law"; </a:t>
          </a:r>
        </a:p>
        <a:p>
          <a:pPr marL="171450" lvl="1" indent="-171450" algn="l" defTabSz="711200">
            <a:lnSpc>
              <a:spcPct val="90000"/>
            </a:lnSpc>
            <a:spcBef>
              <a:spcPct val="0"/>
            </a:spcBef>
            <a:spcAft>
              <a:spcPct val="20000"/>
            </a:spcAft>
            <a:buChar char="•"/>
          </a:pPr>
          <a:r>
            <a:rPr lang="en-US" sz="1600" kern="1200"/>
            <a:t>Individual values of "patriotism", "dedication", "integrity" and "friendship"</a:t>
          </a:r>
        </a:p>
      </dsp:txBody>
      <dsp:txXfrm>
        <a:off x="0" y="1151789"/>
        <a:ext cx="12192000" cy="825930"/>
      </dsp:txXfrm>
    </dsp:sp>
    <dsp:sp modelId="{3D953D14-69A9-7945-9F8A-79A2BF2AF7E3}">
      <dsp:nvSpPr>
        <dsp:cNvPr id="0" name=""/>
        <dsp:cNvSpPr/>
      </dsp:nvSpPr>
      <dsp:spPr>
        <a:xfrm>
          <a:off x="0" y="1977719"/>
          <a:ext cx="12192000" cy="835379"/>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Represents the implementation of the 12 CSV through the Five Principles of Peaceful Coexistence: </a:t>
          </a:r>
        </a:p>
      </dsp:txBody>
      <dsp:txXfrm>
        <a:off x="40780" y="2018499"/>
        <a:ext cx="12110440" cy="753819"/>
      </dsp:txXfrm>
    </dsp:sp>
    <dsp:sp modelId="{AB3DA410-3A25-334D-A931-02FD24D58891}">
      <dsp:nvSpPr>
        <dsp:cNvPr id="0" name=""/>
        <dsp:cNvSpPr/>
      </dsp:nvSpPr>
      <dsp:spPr>
        <a:xfrm>
          <a:off x="0" y="2813099"/>
          <a:ext cx="121920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mutual respect for sovereignty and territorial integrity, </a:t>
          </a:r>
        </a:p>
        <a:p>
          <a:pPr marL="171450" lvl="1" indent="-171450" algn="l" defTabSz="711200">
            <a:lnSpc>
              <a:spcPct val="90000"/>
            </a:lnSpc>
            <a:spcBef>
              <a:spcPct val="0"/>
            </a:spcBef>
            <a:spcAft>
              <a:spcPct val="20000"/>
            </a:spcAft>
            <a:buChar char="•"/>
          </a:pPr>
          <a:r>
            <a:rPr lang="en-US" sz="1600" kern="1200" dirty="0"/>
            <a:t>mutual non-aggression, </a:t>
          </a:r>
        </a:p>
        <a:p>
          <a:pPr marL="171450" lvl="1" indent="-171450" algn="l" defTabSz="711200">
            <a:lnSpc>
              <a:spcPct val="90000"/>
            </a:lnSpc>
            <a:spcBef>
              <a:spcPct val="0"/>
            </a:spcBef>
            <a:spcAft>
              <a:spcPct val="20000"/>
            </a:spcAft>
            <a:buChar char="•"/>
          </a:pPr>
          <a:r>
            <a:rPr lang="en-US" sz="1600" kern="1200" dirty="0"/>
            <a:t>non-interference in each other's internal affairs, </a:t>
          </a:r>
        </a:p>
        <a:p>
          <a:pPr marL="171450" lvl="1" indent="-171450" algn="l" defTabSz="711200">
            <a:lnSpc>
              <a:spcPct val="90000"/>
            </a:lnSpc>
            <a:spcBef>
              <a:spcPct val="0"/>
            </a:spcBef>
            <a:spcAft>
              <a:spcPct val="20000"/>
            </a:spcAft>
            <a:buChar char="•"/>
          </a:pPr>
          <a:r>
            <a:rPr lang="en-US" sz="1600" kern="1200" dirty="0"/>
            <a:t>equality and mutual benefit, </a:t>
          </a:r>
        </a:p>
        <a:p>
          <a:pPr marL="171450" lvl="1" indent="-171450" algn="l" defTabSz="711200">
            <a:lnSpc>
              <a:spcPct val="90000"/>
            </a:lnSpc>
            <a:spcBef>
              <a:spcPct val="0"/>
            </a:spcBef>
            <a:spcAft>
              <a:spcPct val="20000"/>
            </a:spcAft>
            <a:buChar char="•"/>
          </a:pPr>
          <a:r>
            <a:rPr lang="en-US" sz="1600" kern="1200" dirty="0"/>
            <a:t>peaceful coexistence.</a:t>
          </a:r>
        </a:p>
      </dsp:txBody>
      <dsp:txXfrm>
        <a:off x="0" y="2813099"/>
        <a:ext cx="12192000" cy="1369305"/>
      </dsp:txXfrm>
    </dsp:sp>
    <dsp:sp modelId="{7B9DA166-EC91-1448-8217-0BCA392DD720}">
      <dsp:nvSpPr>
        <dsp:cNvPr id="0" name=""/>
        <dsp:cNvSpPr/>
      </dsp:nvSpPr>
      <dsp:spPr>
        <a:xfrm>
          <a:off x="0" y="4182404"/>
          <a:ext cx="12192000" cy="835379"/>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 understand the BRI, it is first necessary to understand </a:t>
          </a:r>
        </a:p>
      </dsp:txBody>
      <dsp:txXfrm>
        <a:off x="40780" y="4223184"/>
        <a:ext cx="12110440" cy="753819"/>
      </dsp:txXfrm>
    </dsp:sp>
    <dsp:sp modelId="{57102695-B3B8-8F40-8A9A-335378293B7E}">
      <dsp:nvSpPr>
        <dsp:cNvPr id="0" name=""/>
        <dsp:cNvSpPr/>
      </dsp:nvSpPr>
      <dsp:spPr>
        <a:xfrm>
          <a:off x="0" y="5017784"/>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The central role of Marxism in the construction of Chinese political-economy. </a:t>
          </a:r>
        </a:p>
        <a:p>
          <a:pPr marL="171450" lvl="1" indent="-171450" algn="l" defTabSz="711200">
            <a:lnSpc>
              <a:spcPct val="90000"/>
            </a:lnSpc>
            <a:spcBef>
              <a:spcPct val="0"/>
            </a:spcBef>
            <a:spcAft>
              <a:spcPct val="20000"/>
            </a:spcAft>
            <a:buChar char="•"/>
          </a:pPr>
          <a:r>
            <a:rPr lang="en-US" sz="1600" kern="1200"/>
            <a:t>The Central role of Leninism in the organization of implementation methods</a:t>
          </a:r>
        </a:p>
        <a:p>
          <a:pPr marL="171450" lvl="1" indent="-171450" algn="l" defTabSz="711200">
            <a:lnSpc>
              <a:spcPct val="90000"/>
            </a:lnSpc>
            <a:spcBef>
              <a:spcPct val="0"/>
            </a:spcBef>
            <a:spcAft>
              <a:spcPct val="20000"/>
            </a:spcAft>
            <a:buChar char="•"/>
          </a:pPr>
          <a:r>
            <a:rPr lang="en-US" sz="1600" kern="1200"/>
            <a:t>And the core principles of Marxist-Leninism as the basis for the interpretation of core political-moral concepts</a:t>
          </a:r>
        </a:p>
      </dsp:txBody>
      <dsp:txXfrm>
        <a:off x="0" y="5017784"/>
        <a:ext cx="12192000" cy="825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6666A-68AC-D642-8C12-4F7D9F7A79F3}">
      <dsp:nvSpPr>
        <dsp:cNvPr id="0" name=""/>
        <dsp:cNvSpPr/>
      </dsp:nvSpPr>
      <dsp:spPr>
        <a:xfrm>
          <a:off x="4167" y="756133"/>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policy coordination, </a:t>
          </a:r>
        </a:p>
      </dsp:txBody>
      <dsp:txXfrm>
        <a:off x="4167" y="756133"/>
        <a:ext cx="2256234" cy="1353740"/>
      </dsp:txXfrm>
    </dsp:sp>
    <dsp:sp modelId="{2BDF57FB-C02F-1745-8457-D6950D65B4BA}">
      <dsp:nvSpPr>
        <dsp:cNvPr id="0" name=""/>
        <dsp:cNvSpPr/>
      </dsp:nvSpPr>
      <dsp:spPr>
        <a:xfrm>
          <a:off x="2486025" y="756133"/>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facilities connectivity, </a:t>
          </a:r>
        </a:p>
      </dsp:txBody>
      <dsp:txXfrm>
        <a:off x="2486025" y="756133"/>
        <a:ext cx="2256234" cy="1353740"/>
      </dsp:txXfrm>
    </dsp:sp>
    <dsp:sp modelId="{5040DDA3-5775-114D-99DF-69831F4CD91B}">
      <dsp:nvSpPr>
        <dsp:cNvPr id="0" name=""/>
        <dsp:cNvSpPr/>
      </dsp:nvSpPr>
      <dsp:spPr>
        <a:xfrm>
          <a:off x="4967882" y="756133"/>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integrated transport infrastructure construction, </a:t>
          </a:r>
        </a:p>
      </dsp:txBody>
      <dsp:txXfrm>
        <a:off x="4967882" y="756133"/>
        <a:ext cx="2256234" cy="1353740"/>
      </dsp:txXfrm>
    </dsp:sp>
    <dsp:sp modelId="{5AAEB474-BEA1-5141-9998-20769D2CD54F}">
      <dsp:nvSpPr>
        <dsp:cNvPr id="0" name=""/>
        <dsp:cNvSpPr/>
      </dsp:nvSpPr>
      <dsp:spPr>
        <a:xfrm>
          <a:off x="7449740" y="756133"/>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connectivity in energy infrastructure, </a:t>
          </a:r>
        </a:p>
      </dsp:txBody>
      <dsp:txXfrm>
        <a:off x="7449740" y="756133"/>
        <a:ext cx="2256234" cy="1353740"/>
      </dsp:txXfrm>
    </dsp:sp>
    <dsp:sp modelId="{5BE34B3D-6745-8649-80F6-D6E0D314729E}">
      <dsp:nvSpPr>
        <dsp:cNvPr id="0" name=""/>
        <dsp:cNvSpPr/>
      </dsp:nvSpPr>
      <dsp:spPr>
        <a:xfrm>
          <a:off x="9931598" y="756133"/>
          <a:ext cx="2256234" cy="135374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communication infrastructure,</a:t>
          </a:r>
        </a:p>
      </dsp:txBody>
      <dsp:txXfrm>
        <a:off x="9931598" y="756133"/>
        <a:ext cx="2256234" cy="1353740"/>
      </dsp:txXfrm>
    </dsp:sp>
    <dsp:sp modelId="{52787F72-2C48-3047-85FD-542E692BE7CF}">
      <dsp:nvSpPr>
        <dsp:cNvPr id="0" name=""/>
        <dsp:cNvSpPr/>
      </dsp:nvSpPr>
      <dsp:spPr>
        <a:xfrm>
          <a:off x="4167" y="2335497"/>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investment and trade cooperation, </a:t>
          </a:r>
        </a:p>
      </dsp:txBody>
      <dsp:txXfrm>
        <a:off x="4167" y="2335497"/>
        <a:ext cx="2256234" cy="1353740"/>
      </dsp:txXfrm>
    </dsp:sp>
    <dsp:sp modelId="{304017B0-4368-474F-A373-923E0B7F1E51}">
      <dsp:nvSpPr>
        <dsp:cNvPr id="0" name=""/>
        <dsp:cNvSpPr/>
      </dsp:nvSpPr>
      <dsp:spPr>
        <a:xfrm>
          <a:off x="2486025" y="2335497"/>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enhanced customs cooperation, </a:t>
          </a:r>
        </a:p>
      </dsp:txBody>
      <dsp:txXfrm>
        <a:off x="2486025" y="2335497"/>
        <a:ext cx="2256234" cy="1353740"/>
      </dsp:txXfrm>
    </dsp:sp>
    <dsp:sp modelId="{28FA50E6-BB83-CC40-AFEB-2F7F7A0BEDAD}">
      <dsp:nvSpPr>
        <dsp:cNvPr id="0" name=""/>
        <dsp:cNvSpPr/>
      </dsp:nvSpPr>
      <dsp:spPr>
        <a:xfrm>
          <a:off x="4967882" y="2335497"/>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mutual recognition and coordination of standard setting, </a:t>
          </a:r>
        </a:p>
      </dsp:txBody>
      <dsp:txXfrm>
        <a:off x="4967882" y="2335497"/>
        <a:ext cx="2256234" cy="1353740"/>
      </dsp:txXfrm>
    </dsp:sp>
    <dsp:sp modelId="{497C21F4-AD37-1E47-BED5-4A4480FDEB6F}">
      <dsp:nvSpPr>
        <dsp:cNvPr id="0" name=""/>
        <dsp:cNvSpPr/>
      </dsp:nvSpPr>
      <dsp:spPr>
        <a:xfrm>
          <a:off x="7449740" y="2335497"/>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development of a united front in the context of developing policy within the global trade community, </a:t>
          </a:r>
        </a:p>
      </dsp:txBody>
      <dsp:txXfrm>
        <a:off x="7449740" y="2335497"/>
        <a:ext cx="2256234" cy="1353740"/>
      </dsp:txXfrm>
    </dsp:sp>
    <dsp:sp modelId="{97A9458F-CE55-3E41-A6B2-E2965339FE27}">
      <dsp:nvSpPr>
        <dsp:cNvPr id="0" name=""/>
        <dsp:cNvSpPr/>
      </dsp:nvSpPr>
      <dsp:spPr>
        <a:xfrm>
          <a:off x="9931598" y="2335497"/>
          <a:ext cx="2256234" cy="135374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coordinated trade innovation, </a:t>
          </a:r>
        </a:p>
      </dsp:txBody>
      <dsp:txXfrm>
        <a:off x="9931598" y="2335497"/>
        <a:ext cx="2256234" cy="1353740"/>
      </dsp:txXfrm>
    </dsp:sp>
    <dsp:sp modelId="{BA9384BB-2299-304A-9FAB-860FB1547E48}">
      <dsp:nvSpPr>
        <dsp:cNvPr id="0" name=""/>
        <dsp:cNvSpPr/>
      </dsp:nvSpPr>
      <dsp:spPr>
        <a:xfrm>
          <a:off x="1245096" y="3914861"/>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investment facilitation, </a:t>
          </a:r>
        </a:p>
      </dsp:txBody>
      <dsp:txXfrm>
        <a:off x="1245096" y="3914861"/>
        <a:ext cx="2256234" cy="1353740"/>
      </dsp:txXfrm>
    </dsp:sp>
    <dsp:sp modelId="{57A67DBF-295E-2342-92E1-4E674B818910}">
      <dsp:nvSpPr>
        <dsp:cNvPr id="0" name=""/>
        <dsp:cNvSpPr/>
      </dsp:nvSpPr>
      <dsp:spPr>
        <a:xfrm>
          <a:off x="3726953" y="3914861"/>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cooperation in agriculture, forestry and animal husbandry, </a:t>
          </a:r>
        </a:p>
      </dsp:txBody>
      <dsp:txXfrm>
        <a:off x="3726953" y="3914861"/>
        <a:ext cx="2256234" cy="1353740"/>
      </dsp:txXfrm>
    </dsp:sp>
    <dsp:sp modelId="{BB2B46D6-C436-1349-A082-2FCE852DB52F}">
      <dsp:nvSpPr>
        <dsp:cNvPr id="0" name=""/>
        <dsp:cNvSpPr/>
      </dsp:nvSpPr>
      <dsp:spPr>
        <a:xfrm>
          <a:off x="6208811" y="3914861"/>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Cooperation in coal, oil, gas, metal minerals and other conventional energy sources</a:t>
          </a:r>
        </a:p>
      </dsp:txBody>
      <dsp:txXfrm>
        <a:off x="6208811" y="3914861"/>
        <a:ext cx="2256234" cy="1353740"/>
      </dsp:txXfrm>
    </dsp:sp>
    <dsp:sp modelId="{7B82F91B-F710-D946-8ACF-0760E01CDF58}">
      <dsp:nvSpPr>
        <dsp:cNvPr id="0" name=""/>
        <dsp:cNvSpPr/>
      </dsp:nvSpPr>
      <dsp:spPr>
        <a:xfrm>
          <a:off x="8690669" y="3914861"/>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Cooperation in development of renewable energy sources.</a:t>
          </a:r>
        </a:p>
      </dsp:txBody>
      <dsp:txXfrm>
        <a:off x="8690669" y="3914861"/>
        <a:ext cx="2256234" cy="1353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14E5-71AF-C944-8239-91D2DFCACED8}">
      <dsp:nvSpPr>
        <dsp:cNvPr id="0" name=""/>
        <dsp:cNvSpPr/>
      </dsp:nvSpPr>
      <dsp:spPr>
        <a:xfrm>
          <a:off x="4452874" y="60859"/>
          <a:ext cx="3164711" cy="31647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Legal</a:t>
          </a:r>
        </a:p>
      </dsp:txBody>
      <dsp:txXfrm>
        <a:off x="4818033" y="486878"/>
        <a:ext cx="2434393" cy="1004187"/>
      </dsp:txXfrm>
    </dsp:sp>
    <dsp:sp modelId="{DA4D54A9-2279-B740-8145-652E69776E1A}">
      <dsp:nvSpPr>
        <dsp:cNvPr id="0" name=""/>
        <dsp:cNvSpPr/>
      </dsp:nvSpPr>
      <dsp:spPr>
        <a:xfrm>
          <a:off x="5397517" y="1460635"/>
          <a:ext cx="4074977" cy="3164711"/>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Security </a:t>
          </a:r>
          <a:endParaRPr lang="en-US" sz="2800" kern="1200" dirty="0"/>
        </a:p>
      </dsp:txBody>
      <dsp:txXfrm>
        <a:off x="7591735" y="1825794"/>
        <a:ext cx="1567298" cy="2434393"/>
      </dsp:txXfrm>
    </dsp:sp>
    <dsp:sp modelId="{2355BE85-04F2-964C-93F4-0ACF8BA6E497}">
      <dsp:nvSpPr>
        <dsp:cNvPr id="0" name=""/>
        <dsp:cNvSpPr/>
      </dsp:nvSpPr>
      <dsp:spPr>
        <a:xfrm>
          <a:off x="4452874" y="2860412"/>
          <a:ext cx="3164711" cy="3164711"/>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Culture</a:t>
          </a:r>
          <a:r>
            <a:rPr lang="en-US" sz="5500" kern="1200" dirty="0"/>
            <a:t> </a:t>
          </a:r>
        </a:p>
      </dsp:txBody>
      <dsp:txXfrm>
        <a:off x="4818033" y="4594917"/>
        <a:ext cx="2434393" cy="1004187"/>
      </dsp:txXfrm>
    </dsp:sp>
    <dsp:sp modelId="{A508C360-B342-ED44-A489-23CACD70F469}">
      <dsp:nvSpPr>
        <dsp:cNvPr id="0" name=""/>
        <dsp:cNvSpPr/>
      </dsp:nvSpPr>
      <dsp:spPr>
        <a:xfrm>
          <a:off x="2719505" y="1460635"/>
          <a:ext cx="3831895" cy="3164711"/>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development </a:t>
          </a:r>
        </a:p>
      </dsp:txBody>
      <dsp:txXfrm>
        <a:off x="3014266" y="1825794"/>
        <a:ext cx="1473805" cy="2434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FFF6D-6768-5F41-8E17-C9173477ABCF}">
      <dsp:nvSpPr>
        <dsp:cNvPr id="0" name=""/>
        <dsp:cNvSpPr/>
      </dsp:nvSpPr>
      <dsp:spPr>
        <a:xfrm rot="5400000">
          <a:off x="-317187" y="317759"/>
          <a:ext cx="2114581" cy="1480206"/>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Formal Mechanisms</a:t>
          </a:r>
        </a:p>
      </dsp:txBody>
      <dsp:txXfrm rot="-5400000">
        <a:off x="1" y="740674"/>
        <a:ext cx="1480206" cy="634375"/>
      </dsp:txXfrm>
    </dsp:sp>
    <dsp:sp modelId="{408D1B67-4A2A-2548-BCA3-E4730EDCFD07}">
      <dsp:nvSpPr>
        <dsp:cNvPr id="0" name=""/>
        <dsp:cNvSpPr/>
      </dsp:nvSpPr>
      <dsp:spPr>
        <a:xfrm rot="5400000">
          <a:off x="6148864" y="-4668085"/>
          <a:ext cx="1374477" cy="10711793"/>
        </a:xfrm>
        <a:prstGeom prst="round2SameRect">
          <a:avLst/>
        </a:prstGeom>
        <a:solidFill>
          <a:schemeClr val="accent4">
            <a:lumMod val="20000"/>
            <a:lumOff val="8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Aggregation of an increasing number of bi-lateral and multi-lateral trade, friendship, and cooperation agreements between foreign states and China</a:t>
          </a:r>
        </a:p>
        <a:p>
          <a:pPr marL="171450" lvl="1" indent="-171450" algn="l" defTabSz="844550">
            <a:lnSpc>
              <a:spcPct val="90000"/>
            </a:lnSpc>
            <a:spcBef>
              <a:spcPct val="0"/>
            </a:spcBef>
            <a:spcAft>
              <a:spcPct val="15000"/>
            </a:spcAft>
            <a:buChar char="•"/>
          </a:pPr>
          <a:r>
            <a:rPr lang="en-US" sz="1900" kern="1200" dirty="0"/>
            <a:t>No current uniformity on agreement forms</a:t>
          </a:r>
        </a:p>
      </dsp:txBody>
      <dsp:txXfrm rot="-5400000">
        <a:off x="1480206" y="67669"/>
        <a:ext cx="10644697" cy="1240285"/>
      </dsp:txXfrm>
    </dsp:sp>
    <dsp:sp modelId="{7E137F35-2274-2646-96AC-A1AAD641D379}">
      <dsp:nvSpPr>
        <dsp:cNvPr id="0" name=""/>
        <dsp:cNvSpPr/>
      </dsp:nvSpPr>
      <dsp:spPr>
        <a:xfrm rot="5400000">
          <a:off x="-317187" y="2242446"/>
          <a:ext cx="2114581" cy="1480206"/>
        </a:xfrm>
        <a:prstGeom prst="chevron">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Informal mechanisms. </a:t>
          </a:r>
        </a:p>
      </dsp:txBody>
      <dsp:txXfrm rot="-5400000">
        <a:off x="1" y="2665361"/>
        <a:ext cx="1480206" cy="634375"/>
      </dsp:txXfrm>
    </dsp:sp>
    <dsp:sp modelId="{12FEAFA8-BE02-3A4A-8954-64574F55ACC7}">
      <dsp:nvSpPr>
        <dsp:cNvPr id="0" name=""/>
        <dsp:cNvSpPr/>
      </dsp:nvSpPr>
      <dsp:spPr>
        <a:xfrm rot="5400000">
          <a:off x="6148864" y="-2743398"/>
          <a:ext cx="1374477" cy="10711793"/>
        </a:xfrm>
        <a:prstGeom prst="round2SameRect">
          <a:avLst/>
        </a:prstGeom>
        <a:solidFill>
          <a:schemeClr val="accent2">
            <a:lumMod val="20000"/>
            <a:lumOff val="80000"/>
            <a:alpha val="9000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Prominent among them are Memoranda of Understanding among China and her BRI partners. </a:t>
          </a:r>
        </a:p>
        <a:p>
          <a:pPr marL="171450" lvl="1" indent="-171450" algn="l" defTabSz="844550">
            <a:lnSpc>
              <a:spcPct val="90000"/>
            </a:lnSpc>
            <a:spcBef>
              <a:spcPct val="0"/>
            </a:spcBef>
            <a:spcAft>
              <a:spcPct val="15000"/>
            </a:spcAft>
            <a:buChar char="•"/>
          </a:pPr>
          <a:r>
            <a:rPr lang="en-US" sz="1900" kern="1200" dirty="0"/>
            <a:t>Most are not transparent; additional agreements  not subject to scrutiny or oversight</a:t>
          </a:r>
        </a:p>
      </dsp:txBody>
      <dsp:txXfrm rot="-5400000">
        <a:off x="1480206" y="1992356"/>
        <a:ext cx="10644697" cy="1240285"/>
      </dsp:txXfrm>
    </dsp:sp>
    <dsp:sp modelId="{863D1F35-3652-DB41-A160-DBDDEADB777C}">
      <dsp:nvSpPr>
        <dsp:cNvPr id="0" name=""/>
        <dsp:cNvSpPr/>
      </dsp:nvSpPr>
      <dsp:spPr>
        <a:xfrm rot="5400000">
          <a:off x="-317187" y="4167133"/>
          <a:ext cx="2114581" cy="1480206"/>
        </a:xfrm>
        <a:prstGeom prst="chevron">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Oversight</a:t>
          </a:r>
        </a:p>
      </dsp:txBody>
      <dsp:txXfrm rot="-5400000">
        <a:off x="1" y="4590048"/>
        <a:ext cx="1480206" cy="634375"/>
      </dsp:txXfrm>
    </dsp:sp>
    <dsp:sp modelId="{F9122966-C035-4644-B6D9-CA38EB2A212B}">
      <dsp:nvSpPr>
        <dsp:cNvPr id="0" name=""/>
        <dsp:cNvSpPr/>
      </dsp:nvSpPr>
      <dsp:spPr>
        <a:xfrm rot="5400000">
          <a:off x="6148864" y="-818711"/>
          <a:ext cx="1374477" cy="10711793"/>
        </a:xfrm>
        <a:prstGeom prst="round2SameRect">
          <a:avLst/>
        </a:prstGeom>
        <a:solidFill>
          <a:schemeClr val="accent5">
            <a:lumMod val="20000"/>
            <a:lumOff val="80000"/>
            <a:alpha val="9000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In China by the Leading Group for advancing the Development of One Belt One Road, formed in 2014. </a:t>
          </a:r>
        </a:p>
        <a:p>
          <a:pPr marL="171450" lvl="1" indent="-171450" algn="l" defTabSz="844550">
            <a:lnSpc>
              <a:spcPct val="90000"/>
            </a:lnSpc>
            <a:spcBef>
              <a:spcPct val="0"/>
            </a:spcBef>
            <a:spcAft>
              <a:spcPct val="15000"/>
            </a:spcAft>
            <a:buChar char="•"/>
          </a:pPr>
          <a:r>
            <a:rPr lang="en-US" sz="1900" kern="1200" dirty="0"/>
            <a:t>Its steering committee reports directly into the State Council of the People's Republic of China. </a:t>
          </a:r>
        </a:p>
        <a:p>
          <a:pPr marL="171450" lvl="1" indent="-171450" algn="l" defTabSz="844550">
            <a:lnSpc>
              <a:spcPct val="90000"/>
            </a:lnSpc>
            <a:spcBef>
              <a:spcPct val="0"/>
            </a:spcBef>
            <a:spcAft>
              <a:spcPct val="15000"/>
            </a:spcAft>
            <a:buChar char="•"/>
          </a:pPr>
          <a:r>
            <a:rPr lang="en-US" sz="1900" kern="1200" dirty="0"/>
            <a:t>Externally, China’s BRI partners have under the leadership of China, undertaken a set of informal structures aimed at coordination.</a:t>
          </a:r>
        </a:p>
      </dsp:txBody>
      <dsp:txXfrm rot="-5400000">
        <a:off x="1480206" y="3917043"/>
        <a:ext cx="10644697" cy="124028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746D-12EE-C24D-BBA1-6EB40C65A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67A7EF-2F77-5546-81FA-C8FDF77DB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371232-879C-4A47-A1E5-8A9A1764A1E7}"/>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5" name="Footer Placeholder 4">
            <a:extLst>
              <a:ext uri="{FF2B5EF4-FFF2-40B4-BE49-F238E27FC236}">
                <a16:creationId xmlns:a16="http://schemas.microsoft.com/office/drawing/2014/main" id="{3F9E948F-3B17-9F44-89A7-8D8112C59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3450E-AF6E-684C-8493-C93A98D96488}"/>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390342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195F-0A57-C346-B643-BDC5558E77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D6C98-0197-2C40-BD80-908BA0242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4C324-0E3C-F444-AE80-BE11CFEB8788}"/>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5" name="Footer Placeholder 4">
            <a:extLst>
              <a:ext uri="{FF2B5EF4-FFF2-40B4-BE49-F238E27FC236}">
                <a16:creationId xmlns:a16="http://schemas.microsoft.com/office/drawing/2014/main" id="{126EFFB1-BFBA-1B4D-8E52-3699FC465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B5AC2-F503-C74E-8FD4-27110B124484}"/>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163232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8B6B0-BF1B-744F-8279-66B7FD4FFD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11C9D-59C9-4043-81BF-3D0BAE173D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3C186-0D1A-E64F-8E23-499A5BC67F68}"/>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5" name="Footer Placeholder 4">
            <a:extLst>
              <a:ext uri="{FF2B5EF4-FFF2-40B4-BE49-F238E27FC236}">
                <a16:creationId xmlns:a16="http://schemas.microsoft.com/office/drawing/2014/main" id="{E02BEFEB-4269-0041-89BB-E9C9C1525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16770-533A-9949-9936-EB8DF0A169C9}"/>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30738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43F-FDB1-A143-BF2F-F4DA5BB691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30CA1-7964-9749-A591-14A9FED34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29565-B68B-5E4E-879D-097E79687A56}"/>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5" name="Footer Placeholder 4">
            <a:extLst>
              <a:ext uri="{FF2B5EF4-FFF2-40B4-BE49-F238E27FC236}">
                <a16:creationId xmlns:a16="http://schemas.microsoft.com/office/drawing/2014/main" id="{37D42A83-61D4-BC46-BAF9-CCE554749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B4577-E130-4249-BA58-0B605B68C8E2}"/>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148406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4D02-525F-3649-BE9F-0F8B0EA25A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DBD864-E997-1846-8259-C80523756A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C6AED1-2513-1845-9416-748781DF39F2}"/>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5" name="Footer Placeholder 4">
            <a:extLst>
              <a:ext uri="{FF2B5EF4-FFF2-40B4-BE49-F238E27FC236}">
                <a16:creationId xmlns:a16="http://schemas.microsoft.com/office/drawing/2014/main" id="{98478731-E35E-A145-B227-65BE10C17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6BD0B-3043-164C-9F6A-097708079227}"/>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86468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CB86-1FDE-AA4A-98AC-4A7445291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80CE2-62DA-2A43-9E58-D09F92F7F2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FFF5-8843-B64E-8F69-1FEBA76660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2EB522-0AEC-B34D-963E-4D6EF38B9BAE}"/>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6" name="Footer Placeholder 5">
            <a:extLst>
              <a:ext uri="{FF2B5EF4-FFF2-40B4-BE49-F238E27FC236}">
                <a16:creationId xmlns:a16="http://schemas.microsoft.com/office/drawing/2014/main" id="{66F19BE0-8FF7-8B48-AD2B-BB5CFD421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80263-9769-B94E-B361-0BF91D28CC0E}"/>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195403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B865-CBE4-1C4A-9DF8-476C3F252B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FE587D-027A-B545-A8D3-FBD2E1715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994D4A-7B6C-994B-B5BA-E59FC4E26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8CF6AE-CF85-7F4D-8AEF-4295CBC6F3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D95247-E259-7147-9AE3-79A0BC70BC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3BAD21-9EA8-5245-B504-4976206FA3F8}"/>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8" name="Footer Placeholder 7">
            <a:extLst>
              <a:ext uri="{FF2B5EF4-FFF2-40B4-BE49-F238E27FC236}">
                <a16:creationId xmlns:a16="http://schemas.microsoft.com/office/drawing/2014/main" id="{3B1F35CF-6710-9642-9F62-8AE589C401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CA3D2-0A8E-9849-BDAA-2549287D2209}"/>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213099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EB77-A043-1E4C-AA21-467A2FF9A4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5819A1-2D49-6845-8A3A-40CFFF55354E}"/>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4" name="Footer Placeholder 3">
            <a:extLst>
              <a:ext uri="{FF2B5EF4-FFF2-40B4-BE49-F238E27FC236}">
                <a16:creationId xmlns:a16="http://schemas.microsoft.com/office/drawing/2014/main" id="{FD8BAF4D-53F4-4647-8562-913F84D30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FA5657-B010-CA4F-8687-0F3A85E870C3}"/>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378448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9C30F-25CA-EB47-9167-5306396BE7CF}"/>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3" name="Footer Placeholder 2">
            <a:extLst>
              <a:ext uri="{FF2B5EF4-FFF2-40B4-BE49-F238E27FC236}">
                <a16:creationId xmlns:a16="http://schemas.microsoft.com/office/drawing/2014/main" id="{4D11238D-20AE-A248-B1EB-6903674C38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3A83DA-562C-0B43-AE9F-E1E59BED9047}"/>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22168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51F8-C00F-A444-B22C-10EF3E10A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7AE576-4FC3-A640-99B2-797FDFB6C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F32931-4F80-224A-8FAC-8374FF011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1F198-9E92-C245-9CDF-8AEDBEAEE70F}"/>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6" name="Footer Placeholder 5">
            <a:extLst>
              <a:ext uri="{FF2B5EF4-FFF2-40B4-BE49-F238E27FC236}">
                <a16:creationId xmlns:a16="http://schemas.microsoft.com/office/drawing/2014/main" id="{6533BAAD-01AF-224D-AFC5-748B8C39B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EA913-672D-A146-8FEF-8D87AD10D70D}"/>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95289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0591-8DA9-E544-963C-9E7F4F861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F96B93-51B9-7149-AF68-A47F8EEEB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F1F390-5B07-0644-8871-81A86BE7F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11DF4-3DE0-644A-81A1-BEC8C3B6EEAA}"/>
              </a:ext>
            </a:extLst>
          </p:cNvPr>
          <p:cNvSpPr>
            <a:spLocks noGrp="1"/>
          </p:cNvSpPr>
          <p:nvPr>
            <p:ph type="dt" sz="half" idx="10"/>
          </p:nvPr>
        </p:nvSpPr>
        <p:spPr/>
        <p:txBody>
          <a:bodyPr/>
          <a:lstStyle/>
          <a:p>
            <a:fld id="{D871C575-E1EB-4448-A69D-890A0A0CEFC7}" type="datetimeFigureOut">
              <a:rPr lang="en-US" smtClean="0"/>
              <a:t>2/25/21</a:t>
            </a:fld>
            <a:endParaRPr lang="en-US"/>
          </a:p>
        </p:txBody>
      </p:sp>
      <p:sp>
        <p:nvSpPr>
          <p:cNvPr id="6" name="Footer Placeholder 5">
            <a:extLst>
              <a:ext uri="{FF2B5EF4-FFF2-40B4-BE49-F238E27FC236}">
                <a16:creationId xmlns:a16="http://schemas.microsoft.com/office/drawing/2014/main" id="{39DE24D2-654F-4C46-BA86-5D3DB34F3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3C6E6-0662-7B41-9535-3EDC733ECB67}"/>
              </a:ext>
            </a:extLst>
          </p:cNvPr>
          <p:cNvSpPr>
            <a:spLocks noGrp="1"/>
          </p:cNvSpPr>
          <p:nvPr>
            <p:ph type="sldNum" sz="quarter" idx="12"/>
          </p:nvPr>
        </p:nvSpPr>
        <p:spPr/>
        <p:txBody>
          <a:bodyPr/>
          <a:lstStyle/>
          <a:p>
            <a:fld id="{B8241C5A-DB4C-1645-9C4F-4722456C19B9}" type="slidenum">
              <a:rPr lang="en-US" smtClean="0"/>
              <a:t>‹#›</a:t>
            </a:fld>
            <a:endParaRPr lang="en-US"/>
          </a:p>
        </p:txBody>
      </p:sp>
    </p:spTree>
    <p:extLst>
      <p:ext uri="{BB962C8B-B14F-4D97-AF65-F5344CB8AC3E}">
        <p14:creationId xmlns:p14="http://schemas.microsoft.com/office/powerpoint/2010/main" val="239044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75C4E-C1D2-0A4C-ACA8-2A8B84623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065E9E-0995-764B-8925-5DAF47FD0C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8EAB9-91AA-5041-8923-0E5D3D6E4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1C575-E1EB-4448-A69D-890A0A0CEFC7}" type="datetimeFigureOut">
              <a:rPr lang="en-US" smtClean="0"/>
              <a:t>2/25/21</a:t>
            </a:fld>
            <a:endParaRPr lang="en-US"/>
          </a:p>
        </p:txBody>
      </p:sp>
      <p:sp>
        <p:nvSpPr>
          <p:cNvPr id="5" name="Footer Placeholder 4">
            <a:extLst>
              <a:ext uri="{FF2B5EF4-FFF2-40B4-BE49-F238E27FC236}">
                <a16:creationId xmlns:a16="http://schemas.microsoft.com/office/drawing/2014/main" id="{C8434B2C-C084-A046-8EC5-8813E07E2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A4DF9B-CCE8-6B43-B163-E970D17A40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41C5A-DB4C-1645-9C4F-4722456C19B9}" type="slidenum">
              <a:rPr lang="en-US" smtClean="0"/>
              <a:t>‹#›</a:t>
            </a:fld>
            <a:endParaRPr lang="en-US"/>
          </a:p>
        </p:txBody>
      </p:sp>
    </p:spTree>
    <p:extLst>
      <p:ext uri="{BB962C8B-B14F-4D97-AF65-F5344CB8AC3E}">
        <p14:creationId xmlns:p14="http://schemas.microsoft.com/office/powerpoint/2010/main" val="1563358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echnicalpolitics.com/articles/how-chinese-financing-is-fueling-the-worlds-megaproject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slideshare.net/jundumaug1/good-governance-47353948"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cl.ac.uk/dpu-projects/drivers_urb_change/urb_economy/pdf_glob_SAP/BWP_Governance_World%20Bank.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hyperlink" Target="https://www.ucl.ac.uk/dpu-projects/drivers_urb_change/urb_economy/pdf_glob_SAP/BWP_Governance_World%20Bank.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B998-DAA1-0249-80EF-435B05C27D03}"/>
              </a:ext>
            </a:extLst>
          </p:cNvPr>
          <p:cNvSpPr>
            <a:spLocks noGrp="1"/>
          </p:cNvSpPr>
          <p:nvPr>
            <p:ph type="ctrTitle"/>
          </p:nvPr>
        </p:nvSpPr>
        <p:spPr>
          <a:xfrm>
            <a:off x="4482" y="0"/>
            <a:ext cx="4328979" cy="6858000"/>
          </a:xfrm>
          <a:solidFill>
            <a:schemeClr val="accent1">
              <a:lumMod val="60000"/>
              <a:lumOff val="40000"/>
            </a:schemeClr>
          </a:solidFill>
        </p:spPr>
        <p:txBody>
          <a:bodyPr>
            <a:normAutofit fontScale="90000"/>
          </a:bodyPr>
          <a:lstStyle/>
          <a:p>
            <a:r>
              <a:rPr lang="en-US" b="1" dirty="0"/>
              <a:t>Transparency, Good Governance at the African End of China's Silk Road—Challenges and Opportunities </a:t>
            </a:r>
          </a:p>
        </p:txBody>
      </p:sp>
      <p:sp>
        <p:nvSpPr>
          <p:cNvPr id="3" name="Subtitle 2">
            <a:extLst>
              <a:ext uri="{FF2B5EF4-FFF2-40B4-BE49-F238E27FC236}">
                <a16:creationId xmlns:a16="http://schemas.microsoft.com/office/drawing/2014/main" id="{4B19FFBE-D4D8-304F-853E-D6F667FEADA4}"/>
              </a:ext>
            </a:extLst>
          </p:cNvPr>
          <p:cNvSpPr>
            <a:spLocks noGrp="1"/>
          </p:cNvSpPr>
          <p:nvPr>
            <p:ph type="subTitle" idx="1"/>
          </p:nvPr>
        </p:nvSpPr>
        <p:spPr>
          <a:xfrm>
            <a:off x="8130208" y="2822713"/>
            <a:ext cx="4061791" cy="4035287"/>
          </a:xfrm>
          <a:solidFill>
            <a:schemeClr val="accent1">
              <a:lumMod val="40000"/>
              <a:lumOff val="60000"/>
            </a:schemeClr>
          </a:solidFill>
        </p:spPr>
        <p:txBody>
          <a:bodyPr>
            <a:normAutofit fontScale="92500" lnSpcReduction="10000"/>
          </a:bodyPr>
          <a:lstStyle/>
          <a:p>
            <a:r>
              <a:rPr lang="en-US" sz="3000" dirty="0"/>
              <a:t>Larry Catá Backer</a:t>
            </a:r>
          </a:p>
          <a:p>
            <a:r>
              <a:rPr lang="en-US" sz="2200" dirty="0"/>
              <a:t>W. Richard and Mary Eshelman Faculty Scholar Professor of Law and International Affairs; Pennsylvania State University</a:t>
            </a:r>
          </a:p>
          <a:p>
            <a:r>
              <a:rPr lang="en-US" sz="2600" dirty="0"/>
              <a:t>Conference: BRI in Africa: Governing the Issues of Debt, Dispute Resolution, and Transparency </a:t>
            </a:r>
          </a:p>
          <a:p>
            <a:r>
              <a:rPr lang="en-US" sz="2600" dirty="0"/>
              <a:t>Panel on Transparency and Good Governance 24 February 2021</a:t>
            </a:r>
          </a:p>
        </p:txBody>
      </p:sp>
    </p:spTree>
    <p:extLst>
      <p:ext uri="{BB962C8B-B14F-4D97-AF65-F5344CB8AC3E}">
        <p14:creationId xmlns:p14="http://schemas.microsoft.com/office/powerpoint/2010/main" val="28604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7577-0ABE-8D4D-B0CB-26C32B06DF18}"/>
              </a:ext>
            </a:extLst>
          </p:cNvPr>
          <p:cNvSpPr>
            <a:spLocks noGrp="1"/>
          </p:cNvSpPr>
          <p:nvPr>
            <p:ph type="title"/>
          </p:nvPr>
        </p:nvSpPr>
        <p:spPr>
          <a:xfrm>
            <a:off x="102704" y="84690"/>
            <a:ext cx="11986592" cy="1049844"/>
          </a:xfrm>
        </p:spPr>
        <p:txBody>
          <a:bodyPr/>
          <a:lstStyle/>
          <a:p>
            <a:r>
              <a:rPr lang="en-US" dirty="0"/>
              <a:t>International Standards and Regional Organizations</a:t>
            </a:r>
          </a:p>
        </p:txBody>
      </p:sp>
      <p:graphicFrame>
        <p:nvGraphicFramePr>
          <p:cNvPr id="4" name="Content Placeholder 3">
            <a:extLst>
              <a:ext uri="{FF2B5EF4-FFF2-40B4-BE49-F238E27FC236}">
                <a16:creationId xmlns:a16="http://schemas.microsoft.com/office/drawing/2014/main" id="{5518C212-AF86-3748-B604-3CE576C469ED}"/>
              </a:ext>
            </a:extLst>
          </p:cNvPr>
          <p:cNvGraphicFramePr>
            <a:graphicFrameLocks noGrp="1"/>
          </p:cNvGraphicFramePr>
          <p:nvPr>
            <p:ph idx="1"/>
            <p:extLst>
              <p:ext uri="{D42A27DB-BD31-4B8C-83A1-F6EECF244321}">
                <p14:modId xmlns:p14="http://schemas.microsoft.com/office/powerpoint/2010/main" val="3675788142"/>
              </p:ext>
            </p:extLst>
          </p:nvPr>
        </p:nvGraphicFramePr>
        <p:xfrm>
          <a:off x="0" y="1134534"/>
          <a:ext cx="12089296" cy="5638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24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2ADB-22A9-2C4E-8171-1BFE032B9F2B}"/>
              </a:ext>
            </a:extLst>
          </p:cNvPr>
          <p:cNvSpPr>
            <a:spLocks noGrp="1"/>
          </p:cNvSpPr>
          <p:nvPr>
            <p:ph type="title"/>
          </p:nvPr>
        </p:nvSpPr>
        <p:spPr>
          <a:xfrm>
            <a:off x="3045368" y="1390389"/>
            <a:ext cx="6105194" cy="2684329"/>
          </a:xfrm>
        </p:spPr>
        <p:txBody>
          <a:bodyPr vert="horz" lIns="91440" tIns="45720" rIns="91440" bIns="45720" rtlCol="0" anchor="b">
            <a:normAutofit fontScale="90000"/>
          </a:bodyPr>
          <a:lstStyle/>
          <a:p>
            <a:pPr algn="ctr"/>
            <a:r>
              <a:rPr lang="en-US" sz="5100" kern="1200" dirty="0">
                <a:latin typeface="+mj-lt"/>
                <a:ea typeface="+mj-ea"/>
                <a:cs typeface="+mj-cs"/>
              </a:rPr>
              <a:t>From Good Governance Government to Trade Governance: China’s Silk Road</a:t>
            </a:r>
          </a:p>
        </p:txBody>
      </p:sp>
    </p:spTree>
    <p:extLst>
      <p:ext uri="{BB962C8B-B14F-4D97-AF65-F5344CB8AC3E}">
        <p14:creationId xmlns:p14="http://schemas.microsoft.com/office/powerpoint/2010/main" val="216355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E060-A277-C941-8F53-9D35D55899B2}"/>
              </a:ext>
            </a:extLst>
          </p:cNvPr>
          <p:cNvSpPr>
            <a:spLocks noGrp="1"/>
          </p:cNvSpPr>
          <p:nvPr>
            <p:ph type="title"/>
          </p:nvPr>
        </p:nvSpPr>
        <p:spPr>
          <a:xfrm>
            <a:off x="0" y="0"/>
            <a:ext cx="4015946" cy="926757"/>
          </a:xfrm>
        </p:spPr>
        <p:txBody>
          <a:bodyPr/>
          <a:lstStyle/>
          <a:p>
            <a:r>
              <a:rPr lang="en-US" dirty="0"/>
              <a:t>What is BRI</a:t>
            </a:r>
          </a:p>
        </p:txBody>
      </p:sp>
      <p:graphicFrame>
        <p:nvGraphicFramePr>
          <p:cNvPr id="4" name="Content Placeholder 3">
            <a:extLst>
              <a:ext uri="{FF2B5EF4-FFF2-40B4-BE49-F238E27FC236}">
                <a16:creationId xmlns:a16="http://schemas.microsoft.com/office/drawing/2014/main" id="{9129272C-1AE2-3840-BE83-D94DEAE639F8}"/>
              </a:ext>
            </a:extLst>
          </p:cNvPr>
          <p:cNvGraphicFramePr>
            <a:graphicFrameLocks noGrp="1"/>
          </p:cNvGraphicFramePr>
          <p:nvPr>
            <p:ph idx="1"/>
            <p:extLst>
              <p:ext uri="{D42A27DB-BD31-4B8C-83A1-F6EECF244321}">
                <p14:modId xmlns:p14="http://schemas.microsoft.com/office/powerpoint/2010/main" val="4059064708"/>
              </p:ext>
            </p:extLst>
          </p:nvPr>
        </p:nvGraphicFramePr>
        <p:xfrm>
          <a:off x="0" y="926758"/>
          <a:ext cx="11353800" cy="593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89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3111-543C-7A4D-87C2-03A8F5F78E43}"/>
              </a:ext>
            </a:extLst>
          </p:cNvPr>
          <p:cNvSpPr>
            <a:spLocks noGrp="1"/>
          </p:cNvSpPr>
          <p:nvPr>
            <p:ph type="title"/>
          </p:nvPr>
        </p:nvSpPr>
        <p:spPr>
          <a:xfrm>
            <a:off x="0" y="18255"/>
            <a:ext cx="10515600" cy="846449"/>
          </a:xfrm>
        </p:spPr>
        <p:txBody>
          <a:bodyPr/>
          <a:lstStyle/>
          <a:p>
            <a:r>
              <a:rPr lang="en-US" dirty="0"/>
              <a:t>BRI as a Societal and Moral Project</a:t>
            </a:r>
          </a:p>
        </p:txBody>
      </p:sp>
      <p:graphicFrame>
        <p:nvGraphicFramePr>
          <p:cNvPr id="4" name="Content Placeholder 3">
            <a:extLst>
              <a:ext uri="{FF2B5EF4-FFF2-40B4-BE49-F238E27FC236}">
                <a16:creationId xmlns:a16="http://schemas.microsoft.com/office/drawing/2014/main" id="{FD1DFF73-6B5F-B042-B332-C3B8F21C05C6}"/>
              </a:ext>
            </a:extLst>
          </p:cNvPr>
          <p:cNvGraphicFramePr>
            <a:graphicFrameLocks noGrp="1"/>
          </p:cNvGraphicFramePr>
          <p:nvPr>
            <p:ph idx="1"/>
          </p:nvPr>
        </p:nvGraphicFramePr>
        <p:xfrm>
          <a:off x="0" y="679622"/>
          <a:ext cx="12192000" cy="6160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36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F574-7701-1C4F-8015-C6A9B44D158A}"/>
              </a:ext>
            </a:extLst>
          </p:cNvPr>
          <p:cNvSpPr>
            <a:spLocks noGrp="1"/>
          </p:cNvSpPr>
          <p:nvPr>
            <p:ph type="title"/>
          </p:nvPr>
        </p:nvSpPr>
        <p:spPr>
          <a:xfrm>
            <a:off x="23191" y="18256"/>
            <a:ext cx="10515600" cy="906084"/>
          </a:xfrm>
        </p:spPr>
        <p:txBody>
          <a:bodyPr/>
          <a:lstStyle/>
          <a:p>
            <a:r>
              <a:rPr lang="en-US" dirty="0"/>
              <a:t>Outbound Cooperation in Key Areas</a:t>
            </a:r>
          </a:p>
        </p:txBody>
      </p:sp>
      <p:graphicFrame>
        <p:nvGraphicFramePr>
          <p:cNvPr id="4" name="Content Placeholder 3">
            <a:extLst>
              <a:ext uri="{FF2B5EF4-FFF2-40B4-BE49-F238E27FC236}">
                <a16:creationId xmlns:a16="http://schemas.microsoft.com/office/drawing/2014/main" id="{8298A9D2-52CC-414B-84A3-7E70B73EA2C7}"/>
              </a:ext>
            </a:extLst>
          </p:cNvPr>
          <p:cNvGraphicFramePr>
            <a:graphicFrameLocks noGrp="1"/>
          </p:cNvGraphicFramePr>
          <p:nvPr>
            <p:ph idx="1"/>
          </p:nvPr>
        </p:nvGraphicFramePr>
        <p:xfrm>
          <a:off x="0" y="815008"/>
          <a:ext cx="12192000" cy="6024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97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3CE4-8DA3-1B4C-A52D-F8269A2AAE03}"/>
              </a:ext>
            </a:extLst>
          </p:cNvPr>
          <p:cNvSpPr>
            <a:spLocks noGrp="1"/>
          </p:cNvSpPr>
          <p:nvPr>
            <p:ph type="title"/>
          </p:nvPr>
        </p:nvSpPr>
        <p:spPr>
          <a:xfrm>
            <a:off x="0" y="18255"/>
            <a:ext cx="10515600" cy="1325563"/>
          </a:xfrm>
        </p:spPr>
        <p:txBody>
          <a:bodyPr/>
          <a:lstStyle/>
          <a:p>
            <a:r>
              <a:rPr lang="en-US" dirty="0"/>
              <a:t>Four Foundations of BRI</a:t>
            </a:r>
          </a:p>
        </p:txBody>
      </p:sp>
      <p:graphicFrame>
        <p:nvGraphicFramePr>
          <p:cNvPr id="4" name="Content Placeholder 3">
            <a:extLst>
              <a:ext uri="{FF2B5EF4-FFF2-40B4-BE49-F238E27FC236}">
                <a16:creationId xmlns:a16="http://schemas.microsoft.com/office/drawing/2014/main" id="{F6278BD2-901D-524E-9DB6-D0A017750753}"/>
              </a:ext>
            </a:extLst>
          </p:cNvPr>
          <p:cNvGraphicFramePr>
            <a:graphicFrameLocks noGrp="1"/>
          </p:cNvGraphicFramePr>
          <p:nvPr>
            <p:ph idx="1"/>
          </p:nvPr>
        </p:nvGraphicFramePr>
        <p:xfrm>
          <a:off x="0" y="753762"/>
          <a:ext cx="12192000" cy="6085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17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5DB2-9F92-BF41-9EB5-011A9D13819C}"/>
              </a:ext>
            </a:extLst>
          </p:cNvPr>
          <p:cNvSpPr>
            <a:spLocks noGrp="1"/>
          </p:cNvSpPr>
          <p:nvPr>
            <p:ph type="title"/>
          </p:nvPr>
        </p:nvSpPr>
        <p:spPr>
          <a:xfrm>
            <a:off x="0" y="18256"/>
            <a:ext cx="6096000" cy="856388"/>
          </a:xfrm>
        </p:spPr>
        <p:txBody>
          <a:bodyPr/>
          <a:lstStyle/>
          <a:p>
            <a:r>
              <a:rPr lang="en-US" dirty="0"/>
              <a:t>BRI as a Legal Construct</a:t>
            </a:r>
          </a:p>
        </p:txBody>
      </p:sp>
      <p:graphicFrame>
        <p:nvGraphicFramePr>
          <p:cNvPr id="4" name="Content Placeholder 3">
            <a:extLst>
              <a:ext uri="{FF2B5EF4-FFF2-40B4-BE49-F238E27FC236}">
                <a16:creationId xmlns:a16="http://schemas.microsoft.com/office/drawing/2014/main" id="{5002E214-AE6B-5D4C-B1E4-7E3E4C2FD17E}"/>
              </a:ext>
            </a:extLst>
          </p:cNvPr>
          <p:cNvGraphicFramePr>
            <a:graphicFrameLocks noGrp="1"/>
          </p:cNvGraphicFramePr>
          <p:nvPr>
            <p:ph idx="1"/>
            <p:extLst>
              <p:ext uri="{D42A27DB-BD31-4B8C-83A1-F6EECF244321}">
                <p14:modId xmlns:p14="http://schemas.microsoft.com/office/powerpoint/2010/main" val="3979139139"/>
              </p:ext>
            </p:extLst>
          </p:nvPr>
        </p:nvGraphicFramePr>
        <p:xfrm>
          <a:off x="0" y="874644"/>
          <a:ext cx="12192000" cy="596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16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FA95-AA8E-884E-AB08-136A3AB19EC9}"/>
              </a:ext>
            </a:extLst>
          </p:cNvPr>
          <p:cNvSpPr>
            <a:spLocks noGrp="1"/>
          </p:cNvSpPr>
          <p:nvPr>
            <p:ph type="title"/>
          </p:nvPr>
        </p:nvSpPr>
        <p:spPr>
          <a:xfrm>
            <a:off x="0" y="18255"/>
            <a:ext cx="10515600" cy="957929"/>
          </a:xfrm>
        </p:spPr>
        <p:txBody>
          <a:bodyPr/>
          <a:lstStyle/>
          <a:p>
            <a:r>
              <a:rPr lang="en-US" dirty="0"/>
              <a:t>Security Arrangement</a:t>
            </a:r>
          </a:p>
        </p:txBody>
      </p:sp>
      <p:graphicFrame>
        <p:nvGraphicFramePr>
          <p:cNvPr id="4" name="Content Placeholder 3">
            <a:extLst>
              <a:ext uri="{FF2B5EF4-FFF2-40B4-BE49-F238E27FC236}">
                <a16:creationId xmlns:a16="http://schemas.microsoft.com/office/drawing/2014/main" id="{AACD1A1A-7EC4-AE4D-AA82-A58EAA58D5F9}"/>
              </a:ext>
            </a:extLst>
          </p:cNvPr>
          <p:cNvGraphicFramePr>
            <a:graphicFrameLocks noGrp="1"/>
          </p:cNvGraphicFramePr>
          <p:nvPr>
            <p:ph idx="1"/>
            <p:extLst>
              <p:ext uri="{D42A27DB-BD31-4B8C-83A1-F6EECF244321}">
                <p14:modId xmlns:p14="http://schemas.microsoft.com/office/powerpoint/2010/main" val="3895212237"/>
              </p:ext>
            </p:extLst>
          </p:nvPr>
        </p:nvGraphicFramePr>
        <p:xfrm>
          <a:off x="0" y="976184"/>
          <a:ext cx="12192000" cy="586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07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EA2B-A4DD-7C42-BED4-7BEAF6D272CF}"/>
              </a:ext>
            </a:extLst>
          </p:cNvPr>
          <p:cNvSpPr>
            <a:spLocks noGrp="1"/>
          </p:cNvSpPr>
          <p:nvPr>
            <p:ph type="title"/>
          </p:nvPr>
        </p:nvSpPr>
        <p:spPr>
          <a:xfrm>
            <a:off x="0" y="18256"/>
            <a:ext cx="10515600" cy="945572"/>
          </a:xfrm>
        </p:spPr>
        <p:txBody>
          <a:bodyPr/>
          <a:lstStyle/>
          <a:p>
            <a:r>
              <a:rPr lang="en-US" dirty="0"/>
              <a:t>Bringing People Closer Together</a:t>
            </a:r>
          </a:p>
        </p:txBody>
      </p:sp>
      <p:graphicFrame>
        <p:nvGraphicFramePr>
          <p:cNvPr id="4" name="Content Placeholder 3">
            <a:extLst>
              <a:ext uri="{FF2B5EF4-FFF2-40B4-BE49-F238E27FC236}">
                <a16:creationId xmlns:a16="http://schemas.microsoft.com/office/drawing/2014/main" id="{13005441-80AE-C145-AF97-E1786E172489}"/>
              </a:ext>
            </a:extLst>
          </p:cNvPr>
          <p:cNvGraphicFramePr>
            <a:graphicFrameLocks noGrp="1"/>
          </p:cNvGraphicFramePr>
          <p:nvPr>
            <p:ph idx="1"/>
          </p:nvPr>
        </p:nvGraphicFramePr>
        <p:xfrm>
          <a:off x="0" y="963828"/>
          <a:ext cx="12192000" cy="5906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21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195E-3AF7-404B-8723-D38630964A32}"/>
              </a:ext>
            </a:extLst>
          </p:cNvPr>
          <p:cNvSpPr>
            <a:spLocks noGrp="1"/>
          </p:cNvSpPr>
          <p:nvPr>
            <p:ph type="title"/>
          </p:nvPr>
        </p:nvSpPr>
        <p:spPr>
          <a:xfrm>
            <a:off x="0" y="1"/>
            <a:ext cx="5424616" cy="1037968"/>
          </a:xfrm>
        </p:spPr>
        <p:txBody>
          <a:bodyPr/>
          <a:lstStyle/>
          <a:p>
            <a:r>
              <a:rPr lang="en-US" dirty="0"/>
              <a:t>Infrastructure Projects</a:t>
            </a:r>
          </a:p>
        </p:txBody>
      </p:sp>
      <p:graphicFrame>
        <p:nvGraphicFramePr>
          <p:cNvPr id="4" name="Content Placeholder 3">
            <a:extLst>
              <a:ext uri="{FF2B5EF4-FFF2-40B4-BE49-F238E27FC236}">
                <a16:creationId xmlns:a16="http://schemas.microsoft.com/office/drawing/2014/main" id="{931C2DBA-B6D0-BE46-82CD-531D59BC107B}"/>
              </a:ext>
            </a:extLst>
          </p:cNvPr>
          <p:cNvGraphicFramePr>
            <a:graphicFrameLocks noGrp="1"/>
          </p:cNvGraphicFramePr>
          <p:nvPr>
            <p:ph idx="1"/>
          </p:nvPr>
        </p:nvGraphicFramePr>
        <p:xfrm>
          <a:off x="0" y="1173892"/>
          <a:ext cx="12192000" cy="568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62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DD31-EAF2-A946-8D64-CDE4BD41DE2F}"/>
              </a:ext>
            </a:extLst>
          </p:cNvPr>
          <p:cNvSpPr>
            <a:spLocks noGrp="1"/>
          </p:cNvSpPr>
          <p:nvPr>
            <p:ph type="title"/>
          </p:nvPr>
        </p:nvSpPr>
        <p:spPr>
          <a:xfrm>
            <a:off x="0" y="0"/>
            <a:ext cx="10515600" cy="1325563"/>
          </a:xfrm>
        </p:spPr>
        <p:txBody>
          <a:bodyPr/>
          <a:lstStyle/>
          <a:p>
            <a:r>
              <a:rPr lang="en-US" dirty="0"/>
              <a:t>Reciprocal Concerns</a:t>
            </a:r>
          </a:p>
        </p:txBody>
      </p:sp>
      <p:graphicFrame>
        <p:nvGraphicFramePr>
          <p:cNvPr id="4" name="Content Placeholder 3">
            <a:extLst>
              <a:ext uri="{FF2B5EF4-FFF2-40B4-BE49-F238E27FC236}">
                <a16:creationId xmlns:a16="http://schemas.microsoft.com/office/drawing/2014/main" id="{D9B3B395-60CF-EB44-A50E-9C3A5E38326B}"/>
              </a:ext>
            </a:extLst>
          </p:cNvPr>
          <p:cNvGraphicFramePr>
            <a:graphicFrameLocks noGrp="1"/>
          </p:cNvGraphicFramePr>
          <p:nvPr>
            <p:ph idx="1"/>
            <p:extLst>
              <p:ext uri="{D42A27DB-BD31-4B8C-83A1-F6EECF244321}">
                <p14:modId xmlns:p14="http://schemas.microsoft.com/office/powerpoint/2010/main" val="2015537817"/>
              </p:ext>
            </p:extLst>
          </p:nvPr>
        </p:nvGraphicFramePr>
        <p:xfrm>
          <a:off x="-1" y="1470992"/>
          <a:ext cx="11966713" cy="5387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640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555A-281B-BC40-9F54-C8EA4D1D1C6D}"/>
              </a:ext>
            </a:extLst>
          </p:cNvPr>
          <p:cNvSpPr>
            <a:spLocks noGrp="1"/>
          </p:cNvSpPr>
          <p:nvPr>
            <p:ph type="title"/>
          </p:nvPr>
        </p:nvSpPr>
        <p:spPr>
          <a:xfrm>
            <a:off x="142461" y="18255"/>
            <a:ext cx="10515600" cy="1325563"/>
          </a:xfrm>
        </p:spPr>
        <p:txBody>
          <a:bodyPr/>
          <a:lstStyle/>
          <a:p>
            <a:r>
              <a:rPr lang="en-US" dirty="0"/>
              <a:t>BRI and Empire and the Long Arc of History</a:t>
            </a:r>
          </a:p>
        </p:txBody>
      </p:sp>
      <p:sp>
        <p:nvSpPr>
          <p:cNvPr id="3" name="Content Placeholder 2">
            <a:extLst>
              <a:ext uri="{FF2B5EF4-FFF2-40B4-BE49-F238E27FC236}">
                <a16:creationId xmlns:a16="http://schemas.microsoft.com/office/drawing/2014/main" id="{D390D092-F8E0-6D42-8342-573472888A34}"/>
              </a:ext>
            </a:extLst>
          </p:cNvPr>
          <p:cNvSpPr>
            <a:spLocks noGrp="1"/>
          </p:cNvSpPr>
          <p:nvPr>
            <p:ph sz="half" idx="1"/>
          </p:nvPr>
        </p:nvSpPr>
        <p:spPr>
          <a:xfrm>
            <a:off x="0" y="1172818"/>
            <a:ext cx="7931425" cy="5666928"/>
          </a:xfrm>
        </p:spPr>
        <p:txBody>
          <a:bodyPr>
            <a:normAutofit lnSpcReduction="10000"/>
          </a:bodyPr>
          <a:lstStyle/>
          <a:p>
            <a:r>
              <a:rPr lang="en-US" dirty="0"/>
              <a:t>One perspective of the arc that informs transparency and good government </a:t>
            </a:r>
          </a:p>
          <a:p>
            <a:pPr lvl="1"/>
            <a:r>
              <a:rPr lang="en-US" b="1" dirty="0">
                <a:solidFill>
                  <a:srgbClr val="C00000"/>
                </a:solidFill>
              </a:rPr>
              <a:t>Marcus Garvey and the Black Star Line</a:t>
            </a:r>
          </a:p>
          <a:p>
            <a:pPr lvl="2"/>
            <a:r>
              <a:rPr lang="en-US" dirty="0"/>
              <a:t>Effort to develop a global production and societal chain that incorporated elements of security, culture, people to people exchanges thwarted by US authorities in the early 1920s</a:t>
            </a:r>
          </a:p>
          <a:p>
            <a:pPr lvl="1"/>
            <a:r>
              <a:rPr lang="en-US" b="1" dirty="0">
                <a:solidFill>
                  <a:srgbClr val="C00000"/>
                </a:solidFill>
              </a:rPr>
              <a:t>The Colonialism Model</a:t>
            </a:r>
          </a:p>
          <a:p>
            <a:pPr lvl="2"/>
            <a:r>
              <a:rPr lang="en-US" dirty="0"/>
              <a:t>Harnessing production chains for the benefit </a:t>
            </a:r>
            <a:r>
              <a:rPr lang="en-US" dirty="0" err="1"/>
              <a:t>fo</a:t>
            </a:r>
            <a:r>
              <a:rPr lang="en-US" dirty="0"/>
              <a:t> the metropolis along with political control and societal assimilation</a:t>
            </a:r>
          </a:p>
          <a:p>
            <a:pPr lvl="1"/>
            <a:r>
              <a:rPr lang="en-US" b="1" dirty="0">
                <a:solidFill>
                  <a:srgbClr val="C00000"/>
                </a:solidFill>
              </a:rPr>
              <a:t>The Development Model</a:t>
            </a:r>
          </a:p>
          <a:p>
            <a:pPr lvl="2"/>
            <a:r>
              <a:rPr lang="en-US" dirty="0"/>
              <a:t>Socialist and self sufficiency model (control technocratic model) </a:t>
            </a:r>
          </a:p>
          <a:p>
            <a:pPr lvl="2"/>
            <a:r>
              <a:rPr lang="en-US" dirty="0"/>
              <a:t>Followed by integrated markets driven (managed through loan conditionalities and trade agreements)</a:t>
            </a:r>
          </a:p>
          <a:p>
            <a:pPr lvl="1"/>
            <a:r>
              <a:rPr lang="en-US" b="1" dirty="0">
                <a:solidFill>
                  <a:srgbClr val="C00000"/>
                </a:solidFill>
              </a:rPr>
              <a:t>The BRI Model</a:t>
            </a:r>
          </a:p>
          <a:p>
            <a:pPr lvl="2"/>
            <a:r>
              <a:rPr lang="en-US" dirty="0"/>
              <a:t>A hub and spoke model with China at the center</a:t>
            </a:r>
          </a:p>
          <a:p>
            <a:pPr lvl="2"/>
            <a:r>
              <a:rPr lang="en-US" dirty="0"/>
              <a:t>Africa a number of spokes tied together or just aligned by reason of territory</a:t>
            </a:r>
          </a:p>
          <a:p>
            <a:endParaRPr lang="en-US" dirty="0"/>
          </a:p>
        </p:txBody>
      </p:sp>
      <p:sp>
        <p:nvSpPr>
          <p:cNvPr id="4" name="Content Placeholder 3">
            <a:extLst>
              <a:ext uri="{FF2B5EF4-FFF2-40B4-BE49-F238E27FC236}">
                <a16:creationId xmlns:a16="http://schemas.microsoft.com/office/drawing/2014/main" id="{FDA7F029-AE2A-8E4A-BBB7-FF45D12BBE57}"/>
              </a:ext>
            </a:extLst>
          </p:cNvPr>
          <p:cNvSpPr>
            <a:spLocks noGrp="1"/>
          </p:cNvSpPr>
          <p:nvPr>
            <p:ph sz="half" idx="2"/>
          </p:nvPr>
        </p:nvSpPr>
        <p:spPr>
          <a:xfrm>
            <a:off x="8130208" y="1916112"/>
            <a:ext cx="4061791" cy="3749192"/>
          </a:xfrm>
        </p:spPr>
        <p:txBody>
          <a:bodyPr>
            <a:normAutofit lnSpcReduction="10000"/>
          </a:bodyPr>
          <a:lstStyle/>
          <a:p>
            <a:r>
              <a:rPr lang="en-US" b="1" dirty="0">
                <a:solidFill>
                  <a:srgbClr val="C00000"/>
                </a:solidFill>
              </a:rPr>
              <a:t>The reflexive impulse</a:t>
            </a:r>
          </a:p>
          <a:p>
            <a:pPr lvl="1"/>
            <a:r>
              <a:rPr lang="en-US" dirty="0"/>
              <a:t>Distrust; extract what one can from an exploitative relationship</a:t>
            </a:r>
          </a:p>
          <a:p>
            <a:pPr lvl="1"/>
            <a:r>
              <a:rPr lang="en-US" dirty="0"/>
              <a:t>Aligns with Fidel Castro’s notions of global production as the new veil behind which unequal relations and exploitation can be naturalized </a:t>
            </a:r>
          </a:p>
          <a:p>
            <a:endParaRPr lang="en-US" dirty="0"/>
          </a:p>
        </p:txBody>
      </p:sp>
    </p:spTree>
    <p:extLst>
      <p:ext uri="{BB962C8B-B14F-4D97-AF65-F5344CB8AC3E}">
        <p14:creationId xmlns:p14="http://schemas.microsoft.com/office/powerpoint/2010/main" val="95370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8E8DC-2CBE-CD44-84E2-EB7F0CB8C60E}"/>
              </a:ext>
            </a:extLst>
          </p:cNvPr>
          <p:cNvSpPr>
            <a:spLocks noGrp="1"/>
          </p:cNvSpPr>
          <p:nvPr>
            <p:ph type="title"/>
          </p:nvPr>
        </p:nvSpPr>
        <p:spPr>
          <a:xfrm>
            <a:off x="466722" y="586855"/>
            <a:ext cx="3201366" cy="3387497"/>
          </a:xfrm>
        </p:spPr>
        <p:txBody>
          <a:bodyPr anchor="b">
            <a:normAutofit/>
          </a:bodyPr>
          <a:lstStyle/>
          <a:p>
            <a:pPr algn="r"/>
            <a:br>
              <a:rPr lang="en-US" sz="3400">
                <a:solidFill>
                  <a:srgbClr val="FFFFFF"/>
                </a:solidFill>
              </a:rPr>
            </a:br>
            <a:r>
              <a:rPr lang="en-US" sz="3400">
                <a:solidFill>
                  <a:srgbClr val="FFFFFF"/>
                </a:solidFill>
              </a:rPr>
              <a:t>The Way Forward for Transparency and Governance:</a:t>
            </a:r>
            <a:br>
              <a:rPr lang="en-US" sz="3400">
                <a:solidFill>
                  <a:srgbClr val="FFFFFF"/>
                </a:solidFill>
              </a:rPr>
            </a:br>
            <a:r>
              <a:rPr lang="en-US" sz="3400">
                <a:solidFill>
                  <a:srgbClr val="FFFFFF"/>
                </a:solidFill>
              </a:rPr>
              <a:t> </a:t>
            </a:r>
          </a:p>
        </p:txBody>
      </p:sp>
      <p:sp>
        <p:nvSpPr>
          <p:cNvPr id="3" name="Content Placeholder 2">
            <a:extLst>
              <a:ext uri="{FF2B5EF4-FFF2-40B4-BE49-F238E27FC236}">
                <a16:creationId xmlns:a16="http://schemas.microsoft.com/office/drawing/2014/main" id="{FF3A2976-00A9-0A48-87C4-034FC252E68A}"/>
              </a:ext>
            </a:extLst>
          </p:cNvPr>
          <p:cNvSpPr>
            <a:spLocks noGrp="1"/>
          </p:cNvSpPr>
          <p:nvPr>
            <p:ph idx="1"/>
          </p:nvPr>
        </p:nvSpPr>
        <p:spPr>
          <a:xfrm>
            <a:off x="4810258" y="337930"/>
            <a:ext cx="7378693" cy="6509932"/>
          </a:xfrm>
        </p:spPr>
        <p:txBody>
          <a:bodyPr anchor="ctr">
            <a:normAutofit/>
          </a:bodyPr>
          <a:lstStyle/>
          <a:p>
            <a:pPr lvl="0"/>
            <a:r>
              <a:rPr lang="en-US" sz="4000" dirty="0"/>
              <a:t>Breaking the cycle</a:t>
            </a:r>
          </a:p>
          <a:p>
            <a:pPr lvl="1"/>
            <a:r>
              <a:rPr lang="en-US" sz="4000" dirty="0"/>
              <a:t>Requires strong confidence and trust building measures</a:t>
            </a:r>
          </a:p>
          <a:p>
            <a:pPr lvl="1"/>
            <a:r>
              <a:rPr lang="en-US" sz="4000" dirty="0"/>
              <a:t>Requires active measures on both sides</a:t>
            </a:r>
          </a:p>
          <a:p>
            <a:pPr marL="457200" lvl="1" indent="0">
              <a:buNone/>
            </a:pPr>
            <a:endParaRPr lang="en-US" sz="2000" dirty="0"/>
          </a:p>
          <a:p>
            <a:pPr marL="0" indent="0">
              <a:buNone/>
            </a:pPr>
            <a:endParaRPr lang="en-US" sz="2000" dirty="0"/>
          </a:p>
        </p:txBody>
      </p:sp>
    </p:spTree>
    <p:extLst>
      <p:ext uri="{BB962C8B-B14F-4D97-AF65-F5344CB8AC3E}">
        <p14:creationId xmlns:p14="http://schemas.microsoft.com/office/powerpoint/2010/main" val="89335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C599-5A2B-7F4D-AAAD-D7C602AA92F5}"/>
              </a:ext>
            </a:extLst>
          </p:cNvPr>
          <p:cNvSpPr>
            <a:spLocks noGrp="1"/>
          </p:cNvSpPr>
          <p:nvPr>
            <p:ph type="title"/>
          </p:nvPr>
        </p:nvSpPr>
        <p:spPr>
          <a:xfrm>
            <a:off x="56535" y="18255"/>
            <a:ext cx="10515600" cy="1325563"/>
          </a:xfrm>
        </p:spPr>
        <p:txBody>
          <a:bodyPr/>
          <a:lstStyle/>
          <a:p>
            <a:r>
              <a:rPr lang="en-US" dirty="0"/>
              <a:t>On the Chinese Side</a:t>
            </a:r>
          </a:p>
        </p:txBody>
      </p:sp>
      <p:sp>
        <p:nvSpPr>
          <p:cNvPr id="3" name="Content Placeholder 2">
            <a:extLst>
              <a:ext uri="{FF2B5EF4-FFF2-40B4-BE49-F238E27FC236}">
                <a16:creationId xmlns:a16="http://schemas.microsoft.com/office/drawing/2014/main" id="{DB04B2D2-839A-DD45-9C9C-0F0626156170}"/>
              </a:ext>
            </a:extLst>
          </p:cNvPr>
          <p:cNvSpPr>
            <a:spLocks noGrp="1"/>
          </p:cNvSpPr>
          <p:nvPr>
            <p:ph idx="1"/>
          </p:nvPr>
        </p:nvSpPr>
        <p:spPr>
          <a:xfrm>
            <a:off x="56535" y="1343818"/>
            <a:ext cx="12078930" cy="5495927"/>
          </a:xfrm>
        </p:spPr>
        <p:txBody>
          <a:bodyPr/>
          <a:lstStyle/>
          <a:p>
            <a:pPr lvl="0"/>
            <a:r>
              <a:rPr lang="en-US" b="1" dirty="0"/>
              <a:t>Applying the Five Principles of Peaceful Coexistence as a means of project due diligence and make that transparent (at least to the participants.</a:t>
            </a:r>
          </a:p>
          <a:p>
            <a:pPr lvl="1"/>
            <a:r>
              <a:rPr lang="en-US" sz="2800" dirty="0"/>
              <a:t>mutual respect for sovereignty and territorial integrity, </a:t>
            </a:r>
          </a:p>
          <a:p>
            <a:pPr lvl="1"/>
            <a:r>
              <a:rPr lang="en-US" sz="2800" dirty="0"/>
              <a:t>mutual non-aggression, </a:t>
            </a:r>
          </a:p>
          <a:p>
            <a:pPr lvl="1"/>
            <a:r>
              <a:rPr lang="en-US" sz="2800" dirty="0"/>
              <a:t>non-interference in each other's internal affairs, </a:t>
            </a:r>
          </a:p>
          <a:p>
            <a:pPr lvl="1"/>
            <a:r>
              <a:rPr lang="en-US" sz="2800" dirty="0"/>
              <a:t>equality and mutual benefit, </a:t>
            </a:r>
          </a:p>
          <a:p>
            <a:pPr lvl="1"/>
            <a:r>
              <a:rPr lang="en-US" sz="2800" dirty="0"/>
              <a:t>peaceful coexistence.</a:t>
            </a:r>
          </a:p>
          <a:p>
            <a:r>
              <a:rPr lang="en-US" b="1" dirty="0"/>
              <a:t>Develop strong socialist approaches to international soft law instruments</a:t>
            </a:r>
          </a:p>
          <a:p>
            <a:pPr lvl="1"/>
            <a:r>
              <a:rPr lang="en-US" sz="2800" dirty="0" err="1"/>
              <a:t>Eg</a:t>
            </a:r>
            <a:r>
              <a:rPr lang="en-US" sz="2800" dirty="0"/>
              <a:t> a develop Socialist Human Rights Due Diligence for operational and finance projects</a:t>
            </a:r>
          </a:p>
          <a:p>
            <a:pPr lvl="1"/>
            <a:r>
              <a:rPr lang="en-US" sz="2800" dirty="0"/>
              <a:t>EG, capacity building tied to the core values of BRI and AIIB (</a:t>
            </a:r>
            <a:r>
              <a:rPr lang="en-US" sz="2800" b="1" dirty="0">
                <a:solidFill>
                  <a:srgbClr val="C00000"/>
                </a:solidFill>
              </a:rPr>
              <a:t>prosperity and stability</a:t>
            </a:r>
            <a:r>
              <a:rPr lang="en-US" sz="2800" dirty="0"/>
              <a:t>) applied with sensitivity to national characteristics</a:t>
            </a:r>
          </a:p>
          <a:p>
            <a:pPr marL="0" indent="0">
              <a:buNone/>
            </a:pPr>
            <a:endParaRPr lang="en-US" dirty="0"/>
          </a:p>
        </p:txBody>
      </p:sp>
    </p:spTree>
    <p:extLst>
      <p:ext uri="{BB962C8B-B14F-4D97-AF65-F5344CB8AC3E}">
        <p14:creationId xmlns:p14="http://schemas.microsoft.com/office/powerpoint/2010/main" val="50703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B8EB-6984-FC43-9655-FFBF929F2CF7}"/>
              </a:ext>
            </a:extLst>
          </p:cNvPr>
          <p:cNvSpPr>
            <a:spLocks noGrp="1"/>
          </p:cNvSpPr>
          <p:nvPr>
            <p:ph type="title"/>
          </p:nvPr>
        </p:nvSpPr>
        <p:spPr>
          <a:xfrm>
            <a:off x="6413111" y="250723"/>
            <a:ext cx="5138808" cy="1179871"/>
          </a:xfrm>
          <a:noFill/>
        </p:spPr>
        <p:txBody>
          <a:bodyPr vert="horz" lIns="91440" tIns="45720" rIns="91440" bIns="45720" rtlCol="0" anchor="b">
            <a:normAutofit/>
          </a:bodyPr>
          <a:lstStyle/>
          <a:p>
            <a:pPr algn="ctr"/>
            <a:r>
              <a:rPr lang="en-US" sz="3600" dirty="0"/>
              <a:t>On the Chinese Side: Socialist Capacity Building</a:t>
            </a:r>
          </a:p>
        </p:txBody>
      </p:sp>
      <p:sp>
        <p:nvSpPr>
          <p:cNvPr id="3" name="Content Placeholder 2">
            <a:extLst>
              <a:ext uri="{FF2B5EF4-FFF2-40B4-BE49-F238E27FC236}">
                <a16:creationId xmlns:a16="http://schemas.microsoft.com/office/drawing/2014/main" id="{08FB6AD6-946E-BB45-B7A9-B785AE1ACC95}"/>
              </a:ext>
            </a:extLst>
          </p:cNvPr>
          <p:cNvSpPr>
            <a:spLocks noGrp="1"/>
          </p:cNvSpPr>
          <p:nvPr>
            <p:ph sz="half" idx="1"/>
          </p:nvPr>
        </p:nvSpPr>
        <p:spPr>
          <a:xfrm>
            <a:off x="6413110" y="1740310"/>
            <a:ext cx="5778890" cy="5117690"/>
          </a:xfrm>
          <a:noFill/>
        </p:spPr>
        <p:txBody>
          <a:bodyPr vert="horz" lIns="91440" tIns="45720" rIns="91440" bIns="45720" rtlCol="0">
            <a:normAutofit/>
          </a:bodyPr>
          <a:lstStyle/>
          <a:p>
            <a:pPr marL="0" indent="0">
              <a:buNone/>
            </a:pPr>
            <a:r>
              <a:rPr lang="en-US" sz="2400" dirty="0"/>
              <a:t>· Inherent in BRI is the notion of a “community of shared future for mankind” (Xi Jinping Report to 19</a:t>
            </a:r>
            <a:r>
              <a:rPr lang="en-US" sz="2400" baseline="30000" dirty="0"/>
              <a:t>th</a:t>
            </a:r>
            <a:r>
              <a:rPr lang="en-US" sz="2400" dirty="0"/>
              <a:t> CPC Congress)</a:t>
            </a:r>
          </a:p>
          <a:p>
            <a:pPr marL="0" indent="0">
              <a:buNone/>
            </a:pPr>
            <a:r>
              <a:rPr lang="en-US" sz="2400" dirty="0"/>
              <a:t>· Both AIIB and BRI facilities may produce mechanisms for </a:t>
            </a:r>
            <a:r>
              <a:rPr lang="en-US" sz="2400" b="1" dirty="0"/>
              <a:t>socialist version of the good governance capacity</a:t>
            </a:r>
            <a:r>
              <a:rPr lang="en-US" sz="2400" dirty="0"/>
              <a:t> building of the IFIs and the OECD. </a:t>
            </a:r>
          </a:p>
          <a:p>
            <a:pPr marL="0" indent="0">
              <a:buNone/>
            </a:pPr>
            <a:r>
              <a:rPr lang="en-US" sz="2400" dirty="0"/>
              <a:t>	·This has yet to be developed. </a:t>
            </a:r>
          </a:p>
          <a:p>
            <a:pPr marL="0" indent="0">
              <a:buNone/>
            </a:pPr>
            <a:r>
              <a:rPr lang="en-US" sz="2400" dirty="0"/>
              <a:t>·Role for the United Front organs and Communist Party organs embedded in SOEs and other  economic institutions</a:t>
            </a:r>
          </a:p>
          <a:p>
            <a:pPr marL="0" indent="0">
              <a:buNone/>
            </a:pPr>
            <a:r>
              <a:rPr lang="en-US" sz="2400" dirty="0"/>
              <a:t>·Transparency and reporting is crucial for assessment and coordination of policy</a:t>
            </a:r>
          </a:p>
          <a:p>
            <a:pPr marL="0" indent="0" algn="ctr">
              <a:buNone/>
            </a:pPr>
            <a:endParaRPr lang="en-US" sz="2400" dirty="0"/>
          </a:p>
        </p:txBody>
      </p:sp>
      <p:sp>
        <p:nvSpPr>
          <p:cNvPr id="14" name="Rectangle 10">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64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in a suit sitting at a podium&#10;&#10;Description automatically generated with low confidence">
            <a:extLst>
              <a:ext uri="{FF2B5EF4-FFF2-40B4-BE49-F238E27FC236}">
                <a16:creationId xmlns:a16="http://schemas.microsoft.com/office/drawing/2014/main" id="{2A2101C5-3651-BC4C-B34C-1B2B41B8491D}"/>
              </a:ext>
            </a:extLst>
          </p:cNvPr>
          <p:cNvPicPr>
            <a:picLocks noGrp="1" noChangeAspect="1"/>
          </p:cNvPicPr>
          <p:nvPr>
            <p:ph sz="half" idx="2"/>
          </p:nvPr>
        </p:nvPicPr>
        <p:blipFill rotWithShape="1">
          <a:blip r:embed="rId2"/>
          <a:srcRect t="1610"/>
          <a:stretch/>
        </p:blipFill>
        <p:spPr>
          <a:xfrm>
            <a:off x="1120701" y="1112060"/>
            <a:ext cx="3861262" cy="4633859"/>
          </a:xfrm>
          <a:prstGeom prst="rect">
            <a:avLst/>
          </a:prstGeom>
          <a:effectLst/>
        </p:spPr>
      </p:pic>
    </p:spTree>
    <p:extLst>
      <p:ext uri="{BB962C8B-B14F-4D97-AF65-F5344CB8AC3E}">
        <p14:creationId xmlns:p14="http://schemas.microsoft.com/office/powerpoint/2010/main" val="85644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1033-AF1B-A645-BCCB-9D84D9976CF2}"/>
              </a:ext>
            </a:extLst>
          </p:cNvPr>
          <p:cNvSpPr>
            <a:spLocks noGrp="1"/>
          </p:cNvSpPr>
          <p:nvPr>
            <p:ph type="title"/>
          </p:nvPr>
        </p:nvSpPr>
        <p:spPr>
          <a:xfrm>
            <a:off x="0" y="365125"/>
            <a:ext cx="12192000" cy="1325563"/>
          </a:xfrm>
        </p:spPr>
        <p:txBody>
          <a:bodyPr/>
          <a:lstStyle/>
          <a:p>
            <a:r>
              <a:rPr lang="en-US" dirty="0"/>
              <a:t>On the African Side: Cultivating Macro and Micro Governance</a:t>
            </a:r>
          </a:p>
        </p:txBody>
      </p:sp>
      <p:graphicFrame>
        <p:nvGraphicFramePr>
          <p:cNvPr id="4" name="Content Placeholder 3">
            <a:extLst>
              <a:ext uri="{FF2B5EF4-FFF2-40B4-BE49-F238E27FC236}">
                <a16:creationId xmlns:a16="http://schemas.microsoft.com/office/drawing/2014/main" id="{E629C952-4472-3048-BE79-094231E0C9C5}"/>
              </a:ext>
            </a:extLst>
          </p:cNvPr>
          <p:cNvGraphicFramePr>
            <a:graphicFrameLocks noGrp="1"/>
          </p:cNvGraphicFramePr>
          <p:nvPr>
            <p:ph idx="1"/>
            <p:extLst>
              <p:ext uri="{D42A27DB-BD31-4B8C-83A1-F6EECF244321}">
                <p14:modId xmlns:p14="http://schemas.microsoft.com/office/powerpoint/2010/main" val="2762738952"/>
              </p:ext>
            </p:extLst>
          </p:nvPr>
        </p:nvGraphicFramePr>
        <p:xfrm>
          <a:off x="-1" y="1825625"/>
          <a:ext cx="12191999"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28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AC4E-6758-DA42-AC84-1AC867516132}"/>
              </a:ext>
            </a:extLst>
          </p:cNvPr>
          <p:cNvSpPr>
            <a:spLocks noGrp="1"/>
          </p:cNvSpPr>
          <p:nvPr>
            <p:ph type="title"/>
          </p:nvPr>
        </p:nvSpPr>
        <p:spPr>
          <a:xfrm>
            <a:off x="0" y="1"/>
            <a:ext cx="10515600" cy="1061884"/>
          </a:xfrm>
        </p:spPr>
        <p:txBody>
          <a:bodyPr/>
          <a:lstStyle/>
          <a:p>
            <a:r>
              <a:rPr lang="en-US" dirty="0"/>
              <a:t>On the African Side: Soft Law Instrumentalism</a:t>
            </a:r>
          </a:p>
        </p:txBody>
      </p:sp>
      <p:graphicFrame>
        <p:nvGraphicFramePr>
          <p:cNvPr id="4" name="Content Placeholder 3">
            <a:extLst>
              <a:ext uri="{FF2B5EF4-FFF2-40B4-BE49-F238E27FC236}">
                <a16:creationId xmlns:a16="http://schemas.microsoft.com/office/drawing/2014/main" id="{630CE36B-8EBF-5040-8FD1-3094092195A8}"/>
              </a:ext>
            </a:extLst>
          </p:cNvPr>
          <p:cNvGraphicFramePr>
            <a:graphicFrameLocks noGrp="1"/>
          </p:cNvGraphicFramePr>
          <p:nvPr>
            <p:ph idx="1"/>
            <p:extLst>
              <p:ext uri="{D42A27DB-BD31-4B8C-83A1-F6EECF244321}">
                <p14:modId xmlns:p14="http://schemas.microsoft.com/office/powerpoint/2010/main" val="933304110"/>
              </p:ext>
            </p:extLst>
          </p:nvPr>
        </p:nvGraphicFramePr>
        <p:xfrm>
          <a:off x="191729" y="1061886"/>
          <a:ext cx="11724968" cy="579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75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1DB76-D04B-D548-A87E-E5EB2BEC26AF}"/>
              </a:ext>
            </a:extLst>
          </p:cNvPr>
          <p:cNvSpPr>
            <a:spLocks noGrp="1"/>
          </p:cNvSpPr>
          <p:nvPr>
            <p:ph type="title"/>
          </p:nvPr>
        </p:nvSpPr>
        <p:spPr>
          <a:xfrm>
            <a:off x="0" y="0"/>
            <a:ext cx="10515600" cy="1325563"/>
          </a:xfrm>
        </p:spPr>
        <p:txBody>
          <a:bodyPr/>
          <a:lstStyle/>
          <a:p>
            <a:r>
              <a:rPr lang="en-US" dirty="0"/>
              <a:t>On the African Side: Leverage Regionalism</a:t>
            </a:r>
          </a:p>
        </p:txBody>
      </p:sp>
      <p:graphicFrame>
        <p:nvGraphicFramePr>
          <p:cNvPr id="4" name="Content Placeholder 3">
            <a:extLst>
              <a:ext uri="{FF2B5EF4-FFF2-40B4-BE49-F238E27FC236}">
                <a16:creationId xmlns:a16="http://schemas.microsoft.com/office/drawing/2014/main" id="{4B61ABD1-EFEB-D148-8AE0-AE30C445A4CA}"/>
              </a:ext>
            </a:extLst>
          </p:cNvPr>
          <p:cNvGraphicFramePr>
            <a:graphicFrameLocks noGrp="1"/>
          </p:cNvGraphicFramePr>
          <p:nvPr>
            <p:ph idx="1"/>
            <p:extLst>
              <p:ext uri="{D42A27DB-BD31-4B8C-83A1-F6EECF244321}">
                <p14:modId xmlns:p14="http://schemas.microsoft.com/office/powerpoint/2010/main" val="712362255"/>
              </p:ext>
            </p:extLst>
          </p:nvPr>
        </p:nvGraphicFramePr>
        <p:xfrm>
          <a:off x="147483" y="1135626"/>
          <a:ext cx="11783961" cy="5589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740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16B8-2242-5F41-AB4A-D66249123018}"/>
              </a:ext>
            </a:extLst>
          </p:cNvPr>
          <p:cNvSpPr>
            <a:spLocks noGrp="1"/>
          </p:cNvSpPr>
          <p:nvPr>
            <p:ph type="title"/>
          </p:nvPr>
        </p:nvSpPr>
        <p:spPr/>
        <p:txBody>
          <a:bodyPr/>
          <a:lstStyle/>
          <a:p>
            <a:r>
              <a:rPr lang="en-US" dirty="0"/>
              <a:t>On the African Side : Master Planning Infrastructure</a:t>
            </a:r>
          </a:p>
        </p:txBody>
      </p:sp>
      <p:graphicFrame>
        <p:nvGraphicFramePr>
          <p:cNvPr id="4" name="Content Placeholder 3">
            <a:extLst>
              <a:ext uri="{FF2B5EF4-FFF2-40B4-BE49-F238E27FC236}">
                <a16:creationId xmlns:a16="http://schemas.microsoft.com/office/drawing/2014/main" id="{576FB1C3-41FD-8848-A33B-466B41371973}"/>
              </a:ext>
            </a:extLst>
          </p:cNvPr>
          <p:cNvGraphicFramePr>
            <a:graphicFrameLocks noGrp="1"/>
          </p:cNvGraphicFramePr>
          <p:nvPr>
            <p:ph idx="1"/>
            <p:extLst>
              <p:ext uri="{D42A27DB-BD31-4B8C-83A1-F6EECF244321}">
                <p14:modId xmlns:p14="http://schemas.microsoft.com/office/powerpoint/2010/main" val="3732785251"/>
              </p:ext>
            </p:extLst>
          </p:nvPr>
        </p:nvGraphicFramePr>
        <p:xfrm>
          <a:off x="516194" y="1825625"/>
          <a:ext cx="10837606"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51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0D09D-FE62-4346-A362-BFE6F83E64DA}"/>
              </a:ext>
            </a:extLst>
          </p:cNvPr>
          <p:cNvSpPr>
            <a:spLocks noGrp="1"/>
          </p:cNvSpPr>
          <p:nvPr>
            <p:ph type="title"/>
          </p:nvPr>
        </p:nvSpPr>
        <p:spPr>
          <a:xfrm>
            <a:off x="841248" y="548640"/>
            <a:ext cx="3600860" cy="5431536"/>
          </a:xfrm>
        </p:spPr>
        <p:txBody>
          <a:bodyPr>
            <a:normAutofit/>
          </a:bodyPr>
          <a:lstStyle/>
          <a:p>
            <a:r>
              <a:rPr lang="en-US" sz="5400"/>
              <a:t>On the African Side: Tech Transfer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C36E47-CF6D-224C-A5C0-0A74C1A683B1}"/>
              </a:ext>
            </a:extLst>
          </p:cNvPr>
          <p:cNvSpPr>
            <a:spLocks noGrp="1"/>
          </p:cNvSpPr>
          <p:nvPr>
            <p:ph idx="1"/>
          </p:nvPr>
        </p:nvSpPr>
        <p:spPr>
          <a:xfrm>
            <a:off x="5126418" y="0"/>
            <a:ext cx="7062534" cy="6857999"/>
          </a:xfrm>
        </p:spPr>
        <p:txBody>
          <a:bodyPr anchor="ctr">
            <a:normAutofit/>
          </a:bodyPr>
          <a:lstStyle/>
          <a:p>
            <a:r>
              <a:rPr lang="en-US" sz="2400" dirty="0"/>
              <a:t>Technology transfer should be at the forefront</a:t>
            </a:r>
          </a:p>
          <a:p>
            <a:pPr lvl="1"/>
            <a:r>
              <a:rPr lang="en-US" dirty="0"/>
              <a:t>Host state workers; mandatory training</a:t>
            </a:r>
          </a:p>
          <a:p>
            <a:pPr lvl="1"/>
            <a:r>
              <a:rPr lang="en-US" dirty="0"/>
              <a:t>Home state workers temporary stay long enough to train</a:t>
            </a:r>
          </a:p>
          <a:p>
            <a:pPr lvl="1"/>
            <a:r>
              <a:rPr lang="en-US" dirty="0"/>
              <a:t>Know how transfer; invest in education and training programs</a:t>
            </a:r>
          </a:p>
          <a:p>
            <a:pPr lvl="2"/>
            <a:r>
              <a:rPr lang="en-US" sz="2400" dirty="0"/>
              <a:t>For enterprise and administrative employees</a:t>
            </a:r>
          </a:p>
          <a:p>
            <a:pPr lvl="2"/>
            <a:r>
              <a:rPr lang="en-US" sz="2400" dirty="0"/>
              <a:t>An upside for China—they manage the training to align with the principles of their political-economic model</a:t>
            </a:r>
          </a:p>
          <a:p>
            <a:r>
              <a:rPr lang="en-US" sz="2400" dirty="0"/>
              <a:t>Apply principles of Reform and Opening Up to the development of national economies through BRUI engagement</a:t>
            </a:r>
          </a:p>
        </p:txBody>
      </p:sp>
    </p:spTree>
    <p:extLst>
      <p:ext uri="{BB962C8B-B14F-4D97-AF65-F5344CB8AC3E}">
        <p14:creationId xmlns:p14="http://schemas.microsoft.com/office/powerpoint/2010/main" val="2450459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1EE2-98D1-734C-A6FC-764BA694D00A}"/>
              </a:ext>
            </a:extLst>
          </p:cNvPr>
          <p:cNvSpPr>
            <a:spLocks noGrp="1"/>
          </p:cNvSpPr>
          <p:nvPr>
            <p:ph type="title"/>
          </p:nvPr>
        </p:nvSpPr>
        <p:spPr>
          <a:xfrm>
            <a:off x="0" y="1"/>
            <a:ext cx="12192000" cy="1690688"/>
          </a:xfrm>
        </p:spPr>
        <p:txBody>
          <a:bodyPr/>
          <a:lstStyle/>
          <a:p>
            <a:r>
              <a:rPr lang="en-US" dirty="0"/>
              <a:t>On the African Side: Projecting Up the Chain of Global Production</a:t>
            </a:r>
          </a:p>
        </p:txBody>
      </p:sp>
      <p:sp>
        <p:nvSpPr>
          <p:cNvPr id="3" name="Content Placeholder 2">
            <a:extLst>
              <a:ext uri="{FF2B5EF4-FFF2-40B4-BE49-F238E27FC236}">
                <a16:creationId xmlns:a16="http://schemas.microsoft.com/office/drawing/2014/main" id="{ACB4C0C9-1DC0-D24A-8446-94D5381A626F}"/>
              </a:ext>
            </a:extLst>
          </p:cNvPr>
          <p:cNvSpPr>
            <a:spLocks noGrp="1"/>
          </p:cNvSpPr>
          <p:nvPr>
            <p:ph idx="1"/>
          </p:nvPr>
        </p:nvSpPr>
        <p:spPr>
          <a:xfrm>
            <a:off x="324465" y="1825625"/>
            <a:ext cx="11651225" cy="5032374"/>
          </a:xfrm>
        </p:spPr>
        <p:txBody>
          <a:bodyPr>
            <a:normAutofit/>
          </a:bodyPr>
          <a:lstStyle/>
          <a:p>
            <a:r>
              <a:rPr lang="en-US" dirty="0"/>
              <a:t>The resource trap as a production chain trap</a:t>
            </a:r>
          </a:p>
          <a:p>
            <a:r>
              <a:rPr lang="en-US" dirty="0"/>
              <a:t>Insist on investment in industries that process resources for export.</a:t>
            </a:r>
          </a:p>
          <a:p>
            <a:pPr lvl="1"/>
            <a:r>
              <a:rPr lang="en-US" dirty="0"/>
              <a:t>Avoid exporting resources , emphasize exportation of more finished (and higher value added) goods.</a:t>
            </a:r>
          </a:p>
          <a:p>
            <a:pPr lvl="1"/>
            <a:r>
              <a:rPr lang="en-US" dirty="0"/>
              <a:t>Example: Avoid exporting soy; export tofu; avoid exporting rare earths inside they be processed in the host state in which they are extracted.</a:t>
            </a:r>
          </a:p>
          <a:p>
            <a:r>
              <a:rPr lang="en-US" dirty="0"/>
              <a:t>Consider provisions that require observation of home state operations of host state partners.</a:t>
            </a:r>
          </a:p>
          <a:p>
            <a:r>
              <a:rPr lang="en-US" dirty="0"/>
              <a:t>Information and data sharing</a:t>
            </a:r>
          </a:p>
          <a:p>
            <a:pPr lvl="1"/>
            <a:r>
              <a:rPr lang="en-US" dirty="0"/>
              <a:t>Here there is a sensitivity to the new Chinese cyber-security laws, but principles of mutuality may be used as a leverage where Chinese home state enterprises may require data from host state.  .</a:t>
            </a:r>
          </a:p>
        </p:txBody>
      </p:sp>
    </p:spTree>
    <p:extLst>
      <p:ext uri="{BB962C8B-B14F-4D97-AF65-F5344CB8AC3E}">
        <p14:creationId xmlns:p14="http://schemas.microsoft.com/office/powerpoint/2010/main" val="231933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D7BE-375D-A74E-B231-9BC1FF697E6F}"/>
              </a:ext>
            </a:extLst>
          </p:cNvPr>
          <p:cNvSpPr>
            <a:spLocks noGrp="1"/>
          </p:cNvSpPr>
          <p:nvPr>
            <p:ph type="title"/>
          </p:nvPr>
        </p:nvSpPr>
        <p:spPr>
          <a:xfrm>
            <a:off x="0" y="0"/>
            <a:ext cx="11353800" cy="1325563"/>
          </a:xfrm>
        </p:spPr>
        <p:txBody>
          <a:bodyPr>
            <a:noAutofit/>
          </a:bodyPr>
          <a:lstStyle/>
          <a:p>
            <a:r>
              <a:rPr lang="en-US" sz="4800" b="1" dirty="0"/>
              <a:t>The Challenges at the Ends of the Silk Roads</a:t>
            </a:r>
          </a:p>
        </p:txBody>
      </p:sp>
      <p:sp>
        <p:nvSpPr>
          <p:cNvPr id="3" name="Content Placeholder 2">
            <a:extLst>
              <a:ext uri="{FF2B5EF4-FFF2-40B4-BE49-F238E27FC236}">
                <a16:creationId xmlns:a16="http://schemas.microsoft.com/office/drawing/2014/main" id="{0D9220C2-E0E7-A341-9389-6980BB019878}"/>
              </a:ext>
            </a:extLst>
          </p:cNvPr>
          <p:cNvSpPr>
            <a:spLocks noGrp="1"/>
          </p:cNvSpPr>
          <p:nvPr>
            <p:ph idx="1"/>
          </p:nvPr>
        </p:nvSpPr>
        <p:spPr>
          <a:xfrm>
            <a:off x="0" y="1690688"/>
            <a:ext cx="3538330" cy="4486275"/>
          </a:xfrm>
        </p:spPr>
        <p:txBody>
          <a:bodyPr>
            <a:normAutofit/>
          </a:bodyPr>
          <a:lstStyle/>
          <a:p>
            <a:r>
              <a:rPr lang="en-US" sz="4400" dirty="0"/>
              <a:t>Opacity</a:t>
            </a:r>
          </a:p>
          <a:p>
            <a:r>
              <a:rPr lang="en-US" sz="4400" dirty="0"/>
              <a:t>Capacity</a:t>
            </a:r>
          </a:p>
          <a:p>
            <a:r>
              <a:rPr lang="en-US" sz="4400" dirty="0"/>
              <a:t>Fracture</a:t>
            </a:r>
          </a:p>
          <a:p>
            <a:r>
              <a:rPr lang="en-US" sz="4400" dirty="0"/>
              <a:t>Inequality</a:t>
            </a:r>
          </a:p>
          <a:p>
            <a:r>
              <a:rPr lang="en-US" sz="4400" dirty="0"/>
              <a:t>Stability</a:t>
            </a:r>
          </a:p>
          <a:p>
            <a:r>
              <a:rPr lang="en-US" sz="4400" dirty="0"/>
              <a:t>Prosperity</a:t>
            </a:r>
          </a:p>
        </p:txBody>
      </p:sp>
      <p:pic>
        <p:nvPicPr>
          <p:cNvPr id="9" name="Picture 8" descr="Map&#10;&#10;Description automatically generated">
            <a:extLst>
              <a:ext uri="{FF2B5EF4-FFF2-40B4-BE49-F238E27FC236}">
                <a16:creationId xmlns:a16="http://schemas.microsoft.com/office/drawing/2014/main" id="{C2857F73-D67D-E84A-9B0C-FED3AEB13C7D}"/>
              </a:ext>
            </a:extLst>
          </p:cNvPr>
          <p:cNvPicPr>
            <a:picLocks noChangeAspect="1"/>
          </p:cNvPicPr>
          <p:nvPr/>
        </p:nvPicPr>
        <p:blipFill>
          <a:blip r:embed="rId2"/>
          <a:stretch>
            <a:fillRect/>
          </a:stretch>
        </p:blipFill>
        <p:spPr>
          <a:xfrm>
            <a:off x="3060700" y="1325563"/>
            <a:ext cx="9131300" cy="4762500"/>
          </a:xfrm>
          <a:prstGeom prst="rect">
            <a:avLst/>
          </a:prstGeom>
        </p:spPr>
      </p:pic>
      <p:sp>
        <p:nvSpPr>
          <p:cNvPr id="10" name="TextBox 9">
            <a:extLst>
              <a:ext uri="{FF2B5EF4-FFF2-40B4-BE49-F238E27FC236}">
                <a16:creationId xmlns:a16="http://schemas.microsoft.com/office/drawing/2014/main" id="{49066060-EEB1-844B-B41A-EFC7C47BC290}"/>
              </a:ext>
            </a:extLst>
          </p:cNvPr>
          <p:cNvSpPr txBox="1"/>
          <p:nvPr/>
        </p:nvSpPr>
        <p:spPr>
          <a:xfrm>
            <a:off x="4293704" y="6176963"/>
            <a:ext cx="3955314" cy="369332"/>
          </a:xfrm>
          <a:prstGeom prst="rect">
            <a:avLst/>
          </a:prstGeom>
          <a:noFill/>
        </p:spPr>
        <p:txBody>
          <a:bodyPr wrap="none" rtlCol="0">
            <a:spAutoFit/>
          </a:bodyPr>
          <a:lstStyle/>
          <a:p>
            <a:r>
              <a:rPr lang="en-US" dirty="0"/>
              <a:t>Pix Credit: </a:t>
            </a:r>
            <a:r>
              <a:rPr lang="en-US" dirty="0">
                <a:hlinkClick r:id="rId3"/>
              </a:rPr>
              <a:t>Technical Politics (8 Jan 2020</a:t>
            </a:r>
            <a:r>
              <a:rPr lang="en-US" dirty="0"/>
              <a:t>)</a:t>
            </a:r>
          </a:p>
        </p:txBody>
      </p:sp>
    </p:spTree>
    <p:extLst>
      <p:ext uri="{BB962C8B-B14F-4D97-AF65-F5344CB8AC3E}">
        <p14:creationId xmlns:p14="http://schemas.microsoft.com/office/powerpoint/2010/main" val="351532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C548-9B55-BB49-A722-A3DCC26884BF}"/>
              </a:ext>
            </a:extLst>
          </p:cNvPr>
          <p:cNvSpPr>
            <a:spLocks noGrp="1"/>
          </p:cNvSpPr>
          <p:nvPr>
            <p:ph type="title"/>
          </p:nvPr>
        </p:nvSpPr>
        <p:spPr>
          <a:xfrm>
            <a:off x="38100" y="63817"/>
            <a:ext cx="10515600" cy="1325563"/>
          </a:xfrm>
        </p:spPr>
        <p:txBody>
          <a:bodyPr/>
          <a:lstStyle/>
          <a:p>
            <a:r>
              <a:rPr lang="en-US" dirty="0"/>
              <a:t>Summing Up</a:t>
            </a:r>
          </a:p>
        </p:txBody>
      </p:sp>
      <p:graphicFrame>
        <p:nvGraphicFramePr>
          <p:cNvPr id="4" name="Content Placeholder 3">
            <a:extLst>
              <a:ext uri="{FF2B5EF4-FFF2-40B4-BE49-F238E27FC236}">
                <a16:creationId xmlns:a16="http://schemas.microsoft.com/office/drawing/2014/main" id="{119F9F79-8B95-D04A-B34B-CBB17E8CD90C}"/>
              </a:ext>
            </a:extLst>
          </p:cNvPr>
          <p:cNvGraphicFramePr>
            <a:graphicFrameLocks noGrp="1"/>
          </p:cNvGraphicFramePr>
          <p:nvPr>
            <p:ph idx="1"/>
            <p:extLst>
              <p:ext uri="{D42A27DB-BD31-4B8C-83A1-F6EECF244321}">
                <p14:modId xmlns:p14="http://schemas.microsoft.com/office/powerpoint/2010/main" val="4283613630"/>
              </p:ext>
            </p:extLst>
          </p:nvPr>
        </p:nvGraphicFramePr>
        <p:xfrm>
          <a:off x="38100" y="1453197"/>
          <a:ext cx="12153900" cy="5404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383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648EA4-3616-BE4F-86EB-791939D13C74}"/>
              </a:ext>
            </a:extLst>
          </p:cNvPr>
          <p:cNvSpPr>
            <a:spLocks noGrp="1"/>
          </p:cNvSpPr>
          <p:nvPr>
            <p:ph type="title"/>
          </p:nvPr>
        </p:nvSpPr>
        <p:spPr>
          <a:xfrm>
            <a:off x="838200" y="1"/>
            <a:ext cx="10515600" cy="1325879"/>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lstStyle/>
          <a:p>
            <a:pPr algn="ctr"/>
            <a:r>
              <a:rPr lang="en-US" dirty="0"/>
              <a:t>Thanks; Contact me at lcb911[AT]</a:t>
            </a:r>
            <a:r>
              <a:rPr lang="en-US" dirty="0" err="1"/>
              <a:t>me.com</a:t>
            </a:r>
            <a:endParaRPr lang="en-US" dirty="0"/>
          </a:p>
        </p:txBody>
      </p:sp>
    </p:spTree>
    <p:extLst>
      <p:ext uri="{BB962C8B-B14F-4D97-AF65-F5344CB8AC3E}">
        <p14:creationId xmlns:p14="http://schemas.microsoft.com/office/powerpoint/2010/main" val="74096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2EFC-0156-494B-9251-E28612A50C63}"/>
              </a:ext>
            </a:extLst>
          </p:cNvPr>
          <p:cNvSpPr>
            <a:spLocks noGrp="1"/>
          </p:cNvSpPr>
          <p:nvPr>
            <p:ph type="title"/>
          </p:nvPr>
        </p:nvSpPr>
        <p:spPr>
          <a:xfrm>
            <a:off x="0" y="18255"/>
            <a:ext cx="10515600" cy="1325563"/>
          </a:xfrm>
        </p:spPr>
        <p:txBody>
          <a:bodyPr/>
          <a:lstStyle/>
          <a:p>
            <a:r>
              <a:rPr lang="en-US" b="1" dirty="0"/>
              <a:t>Focus</a:t>
            </a:r>
          </a:p>
        </p:txBody>
      </p:sp>
      <p:graphicFrame>
        <p:nvGraphicFramePr>
          <p:cNvPr id="4" name="Content Placeholder 3">
            <a:extLst>
              <a:ext uri="{FF2B5EF4-FFF2-40B4-BE49-F238E27FC236}">
                <a16:creationId xmlns:a16="http://schemas.microsoft.com/office/drawing/2014/main" id="{C0BBF9F3-55D3-654D-9BF1-33A723DE03B2}"/>
              </a:ext>
            </a:extLst>
          </p:cNvPr>
          <p:cNvGraphicFramePr>
            <a:graphicFrameLocks noGrp="1"/>
          </p:cNvGraphicFramePr>
          <p:nvPr>
            <p:ph idx="1"/>
            <p:extLst>
              <p:ext uri="{D42A27DB-BD31-4B8C-83A1-F6EECF244321}">
                <p14:modId xmlns:p14="http://schemas.microsoft.com/office/powerpoint/2010/main" val="4183791495"/>
              </p:ext>
            </p:extLst>
          </p:nvPr>
        </p:nvGraphicFramePr>
        <p:xfrm>
          <a:off x="838200" y="1192696"/>
          <a:ext cx="10515600" cy="564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90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B9FC-AD0D-744C-9A19-C09BF8566009}"/>
              </a:ext>
            </a:extLst>
          </p:cNvPr>
          <p:cNvSpPr>
            <a:spLocks noGrp="1"/>
          </p:cNvSpPr>
          <p:nvPr>
            <p:ph type="title"/>
          </p:nvPr>
        </p:nvSpPr>
        <p:spPr>
          <a:xfrm>
            <a:off x="0" y="0"/>
            <a:ext cx="10515600" cy="1325563"/>
          </a:xfrm>
        </p:spPr>
        <p:txBody>
          <a:bodyPr/>
          <a:lstStyle/>
          <a:p>
            <a:r>
              <a:rPr lang="en-US" dirty="0"/>
              <a:t>Good Governance and Transparency</a:t>
            </a:r>
          </a:p>
        </p:txBody>
      </p:sp>
      <p:pic>
        <p:nvPicPr>
          <p:cNvPr id="5" name="Content Placeholder 4" descr="Diagram&#10;&#10;Description automatically generated">
            <a:extLst>
              <a:ext uri="{FF2B5EF4-FFF2-40B4-BE49-F238E27FC236}">
                <a16:creationId xmlns:a16="http://schemas.microsoft.com/office/drawing/2014/main" id="{65B65E05-FC46-FF4E-9BA7-95783ACE57AE}"/>
              </a:ext>
            </a:extLst>
          </p:cNvPr>
          <p:cNvPicPr>
            <a:picLocks noGrp="1" noChangeAspect="1"/>
          </p:cNvPicPr>
          <p:nvPr>
            <p:ph idx="1"/>
          </p:nvPr>
        </p:nvPicPr>
        <p:blipFill>
          <a:blip r:embed="rId2"/>
          <a:stretch>
            <a:fillRect/>
          </a:stretch>
        </p:blipFill>
        <p:spPr>
          <a:xfrm>
            <a:off x="-1" y="1322388"/>
            <a:ext cx="9322905" cy="5457954"/>
          </a:xfrm>
        </p:spPr>
      </p:pic>
      <p:sp>
        <p:nvSpPr>
          <p:cNvPr id="6" name="TextBox 5">
            <a:extLst>
              <a:ext uri="{FF2B5EF4-FFF2-40B4-BE49-F238E27FC236}">
                <a16:creationId xmlns:a16="http://schemas.microsoft.com/office/drawing/2014/main" id="{E9D30519-E587-E340-96FB-149709EA9F3C}"/>
              </a:ext>
            </a:extLst>
          </p:cNvPr>
          <p:cNvSpPr txBox="1"/>
          <p:nvPr/>
        </p:nvSpPr>
        <p:spPr>
          <a:xfrm>
            <a:off x="9919252" y="1928191"/>
            <a:ext cx="2161554" cy="923330"/>
          </a:xfrm>
          <a:prstGeom prst="rect">
            <a:avLst/>
          </a:prstGeom>
          <a:noFill/>
        </p:spPr>
        <p:txBody>
          <a:bodyPr wrap="none" rtlCol="0">
            <a:spAutoFit/>
          </a:bodyPr>
          <a:lstStyle/>
          <a:p>
            <a:r>
              <a:rPr lang="en-US" dirty="0"/>
              <a:t>Source:</a:t>
            </a:r>
          </a:p>
          <a:p>
            <a:r>
              <a:rPr lang="en-US" dirty="0">
                <a:hlinkClick r:id="rId3"/>
              </a:rPr>
              <a:t>GOOD GOVERNANCE</a:t>
            </a:r>
            <a:endParaRPr lang="en-US" dirty="0"/>
          </a:p>
          <a:p>
            <a:endParaRPr lang="en-US" dirty="0"/>
          </a:p>
        </p:txBody>
      </p:sp>
    </p:spTree>
    <p:extLst>
      <p:ext uri="{BB962C8B-B14F-4D97-AF65-F5344CB8AC3E}">
        <p14:creationId xmlns:p14="http://schemas.microsoft.com/office/powerpoint/2010/main" val="371360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F2FEE-61AE-5041-9997-6DDB808D25C1}"/>
              </a:ext>
            </a:extLst>
          </p:cNvPr>
          <p:cNvSpPr>
            <a:spLocks noGrp="1"/>
          </p:cNvSpPr>
          <p:nvPr>
            <p:ph type="title"/>
          </p:nvPr>
        </p:nvSpPr>
        <p:spPr>
          <a:xfrm>
            <a:off x="1200336" y="1"/>
            <a:ext cx="10055721" cy="800100"/>
          </a:xfrm>
        </p:spPr>
        <p:txBody>
          <a:bodyPr anchor="t">
            <a:normAutofit/>
          </a:bodyPr>
          <a:lstStyle/>
          <a:p>
            <a:r>
              <a:rPr lang="en-US" dirty="0"/>
              <a:t>Good Governance as Ideology</a:t>
            </a:r>
          </a:p>
        </p:txBody>
      </p:sp>
      <p:grpSp>
        <p:nvGrpSpPr>
          <p:cNvPr id="27" name="Group 16">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8"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8"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7B265A44-8E96-B041-8CC4-0E58280692E1}"/>
              </a:ext>
            </a:extLst>
          </p:cNvPr>
          <p:cNvSpPr>
            <a:spLocks noGrp="1"/>
          </p:cNvSpPr>
          <p:nvPr>
            <p:ph idx="1"/>
          </p:nvPr>
        </p:nvSpPr>
        <p:spPr>
          <a:xfrm>
            <a:off x="1200336" y="800100"/>
            <a:ext cx="10991664" cy="5852271"/>
          </a:xfrm>
        </p:spPr>
        <p:txBody>
          <a:bodyPr>
            <a:normAutofit/>
          </a:bodyPr>
          <a:lstStyle/>
          <a:p>
            <a:pPr marL="0" indent="0">
              <a:buNone/>
            </a:pPr>
            <a:r>
              <a:rPr lang="en-US" sz="2400" b="1" dirty="0">
                <a:solidFill>
                  <a:schemeClr val="tx1">
                    <a:alpha val="60000"/>
                  </a:schemeClr>
                </a:solidFill>
              </a:rPr>
              <a:t>Focused on the State</a:t>
            </a:r>
            <a:r>
              <a:rPr lang="en-US" sz="2400" dirty="0">
                <a:solidFill>
                  <a:schemeClr val="tx1">
                    <a:alpha val="60000"/>
                  </a:schemeClr>
                </a:solidFill>
              </a:rPr>
              <a:t>:</a:t>
            </a:r>
          </a:p>
          <a:p>
            <a:pPr marL="457200" indent="0">
              <a:buNone/>
            </a:pPr>
            <a:r>
              <a:rPr lang="en-US" sz="2400" dirty="0">
                <a:solidFill>
                  <a:schemeClr val="tx1">
                    <a:alpha val="60000"/>
                  </a:schemeClr>
                </a:solidFill>
              </a:rPr>
              <a:t>“There are many competing views on what the term ‘good governance’ should mean, but most donors argue that it should include some (if not all) of these: [1] increased public accountability and transparency; [2] respect for and strengthening of the rule of law and [3] anti-corruption measures; [4]democratization, decentralization and local government reform; [5] increased civil-society participation in development; and [5] respect for human rights and the environment.” (</a:t>
            </a:r>
            <a:r>
              <a:rPr lang="en-US" sz="2400" i="1" dirty="0">
                <a:solidFill>
                  <a:schemeClr val="tx1">
                    <a:alpha val="60000"/>
                  </a:schemeClr>
                </a:solidFill>
                <a:hlinkClick r:id="rId2"/>
              </a:rPr>
              <a:t>Good Governance and the World Bank </a:t>
            </a:r>
            <a:r>
              <a:rPr lang="en-US" sz="2400" dirty="0">
                <a:solidFill>
                  <a:schemeClr val="tx1">
                    <a:alpha val="60000"/>
                  </a:schemeClr>
                </a:solidFill>
              </a:rPr>
              <a:t>(Vivien Collingwood (ed); p. 4).</a:t>
            </a:r>
          </a:p>
          <a:p>
            <a:pPr marL="0" indent="0">
              <a:buNone/>
            </a:pPr>
            <a:r>
              <a:rPr lang="en-US" sz="2400" b="1" dirty="0">
                <a:solidFill>
                  <a:schemeClr val="tx1">
                    <a:alpha val="60000"/>
                  </a:schemeClr>
                </a:solidFill>
              </a:rPr>
              <a:t>The Private Sector as derivative and invisible</a:t>
            </a:r>
          </a:p>
          <a:p>
            <a:pPr marL="457200" indent="0">
              <a:buNone/>
            </a:pPr>
            <a:r>
              <a:rPr lang="en-US" sz="2400" dirty="0">
                <a:solidFill>
                  <a:schemeClr val="tx1">
                    <a:alpha val="60000"/>
                  </a:schemeClr>
                </a:solidFill>
              </a:rPr>
              <a:t>Good governance distinguished from responsible business conduct; but business has a responsibility to respect and promote good governance in weak and fragile states and in conflict zones. </a:t>
            </a:r>
          </a:p>
          <a:p>
            <a:pPr marL="0" indent="0">
              <a:buNone/>
            </a:pPr>
            <a:endParaRPr lang="en-US" sz="2400" dirty="0">
              <a:solidFill>
                <a:schemeClr val="tx1">
                  <a:alpha val="60000"/>
                </a:schemeClr>
              </a:solidFill>
            </a:endParaRPr>
          </a:p>
          <a:p>
            <a:pPr marL="0" indent="0">
              <a:buNone/>
            </a:pPr>
            <a:endParaRPr lang="en-US" sz="2400" dirty="0">
              <a:solidFill>
                <a:schemeClr val="tx1">
                  <a:alpha val="60000"/>
                </a:schemeClr>
              </a:solidFill>
            </a:endParaRPr>
          </a:p>
          <a:p>
            <a:endParaRPr lang="en-US" sz="1100" dirty="0">
              <a:solidFill>
                <a:schemeClr val="tx1">
                  <a:alpha val="60000"/>
                </a:schemeClr>
              </a:solidFill>
            </a:endParaRPr>
          </a:p>
        </p:txBody>
      </p:sp>
    </p:spTree>
    <p:extLst>
      <p:ext uri="{BB962C8B-B14F-4D97-AF65-F5344CB8AC3E}">
        <p14:creationId xmlns:p14="http://schemas.microsoft.com/office/powerpoint/2010/main" val="426781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BB91-A557-AE47-A693-230EC9CD6C33}"/>
              </a:ext>
            </a:extLst>
          </p:cNvPr>
          <p:cNvSpPr>
            <a:spLocks noGrp="1"/>
          </p:cNvSpPr>
          <p:nvPr>
            <p:ph type="title"/>
          </p:nvPr>
        </p:nvSpPr>
        <p:spPr>
          <a:xfrm>
            <a:off x="0" y="18255"/>
            <a:ext cx="11201400" cy="1325563"/>
          </a:xfrm>
        </p:spPr>
        <p:txBody>
          <a:bodyPr/>
          <a:lstStyle/>
          <a:p>
            <a:r>
              <a:rPr lang="en-US" dirty="0"/>
              <a:t>Good Governance Converges as Applied Ideology</a:t>
            </a:r>
          </a:p>
        </p:txBody>
      </p:sp>
      <p:sp>
        <p:nvSpPr>
          <p:cNvPr id="3" name="Content Placeholder 2">
            <a:extLst>
              <a:ext uri="{FF2B5EF4-FFF2-40B4-BE49-F238E27FC236}">
                <a16:creationId xmlns:a16="http://schemas.microsoft.com/office/drawing/2014/main" id="{781260F3-DD2D-E440-BA68-0DE389F3B77D}"/>
              </a:ext>
            </a:extLst>
          </p:cNvPr>
          <p:cNvSpPr>
            <a:spLocks noGrp="1"/>
          </p:cNvSpPr>
          <p:nvPr>
            <p:ph idx="1"/>
          </p:nvPr>
        </p:nvSpPr>
        <p:spPr>
          <a:xfrm>
            <a:off x="838200" y="1219200"/>
            <a:ext cx="10515600" cy="5452533"/>
          </a:xfrm>
        </p:spPr>
        <p:txBody>
          <a:bodyPr>
            <a:normAutofit fontScale="92500" lnSpcReduction="20000"/>
          </a:bodyPr>
          <a:lstStyle/>
          <a:p>
            <a:pPr marL="0" indent="0">
              <a:buNone/>
            </a:pPr>
            <a:r>
              <a:rPr lang="en-US" b="1" dirty="0">
                <a:solidFill>
                  <a:schemeClr val="tx1">
                    <a:alpha val="60000"/>
                  </a:schemeClr>
                </a:solidFill>
              </a:rPr>
              <a:t>This ideology does align precisely with that of the Chinese vanguard party and the framework of the BRI?</a:t>
            </a:r>
          </a:p>
          <a:p>
            <a:pPr marL="0" indent="0">
              <a:buNone/>
            </a:pPr>
            <a:r>
              <a:rPr lang="en-US" b="1" dirty="0">
                <a:solidFill>
                  <a:schemeClr val="tx1">
                    <a:alpha val="60000"/>
                  </a:schemeClr>
                </a:solidFill>
              </a:rPr>
              <a:t>	</a:t>
            </a:r>
            <a:r>
              <a:rPr lang="en-US" dirty="0">
                <a:solidFill>
                  <a:schemeClr val="tx1">
                    <a:alpha val="60000"/>
                  </a:schemeClr>
                </a:solidFill>
              </a:rPr>
              <a:t>--Collective rights based</a:t>
            </a:r>
          </a:p>
          <a:p>
            <a:pPr marL="0" indent="0">
              <a:buNone/>
            </a:pPr>
            <a:r>
              <a:rPr lang="en-US" dirty="0">
                <a:solidFill>
                  <a:schemeClr val="tx1">
                    <a:alpha val="60000"/>
                  </a:schemeClr>
                </a:solidFill>
              </a:rPr>
              <a:t>	--Focused on enhancement of key principles: prosperity and stability</a:t>
            </a:r>
          </a:p>
          <a:p>
            <a:pPr marL="0" indent="0">
              <a:buNone/>
            </a:pPr>
            <a:r>
              <a:rPr lang="en-US" dirty="0">
                <a:solidFill>
                  <a:schemeClr val="tx1">
                    <a:alpha val="60000"/>
                  </a:schemeClr>
                </a:solidFill>
              </a:rPr>
              <a:t>	--Understands the manifestation of democracy and the substance  international obligations from the perspective of its own “New Era” political-economic model as manifested through BRI</a:t>
            </a:r>
          </a:p>
          <a:p>
            <a:pPr marL="0" indent="0">
              <a:buNone/>
            </a:pPr>
            <a:r>
              <a:rPr lang="en-US" dirty="0">
                <a:solidFill>
                  <a:schemeClr val="tx1">
                    <a:alpha val="60000"/>
                  </a:schemeClr>
                </a:solidFill>
              </a:rPr>
              <a:t>	--The private sector and markets as an instrument for the operationalization of core objectives (first moderately prosperous leading eventually to establishment of communist society).</a:t>
            </a:r>
          </a:p>
          <a:p>
            <a:pPr marL="0" indent="0">
              <a:buNone/>
            </a:pPr>
            <a:r>
              <a:rPr lang="en-US" dirty="0">
                <a:solidFill>
                  <a:schemeClr val="tx1">
                    <a:alpha val="60000"/>
                  </a:schemeClr>
                </a:solidFill>
              </a:rPr>
              <a:t>	--Good governance is understood as the general manifestation of the working style of the vanguard and its manifestation in the collectives under its guidance.</a:t>
            </a:r>
          </a:p>
          <a:p>
            <a:pPr marL="0" indent="0">
              <a:buNone/>
            </a:pPr>
            <a:r>
              <a:rPr lang="en-US" dirty="0">
                <a:solidFill>
                  <a:schemeClr val="tx1">
                    <a:alpha val="60000"/>
                  </a:schemeClr>
                </a:solidFill>
              </a:rPr>
              <a:t>	Good governance is an expression of the correct approach to the development of productive forces and to the approach to meeting the challenges of the current contradiction facing society </a:t>
            </a:r>
          </a:p>
          <a:p>
            <a:pPr marL="0" indent="0">
              <a:buNone/>
            </a:pPr>
            <a:endParaRPr lang="en-US" dirty="0">
              <a:solidFill>
                <a:schemeClr val="tx1">
                  <a:alpha val="60000"/>
                </a:schemeClr>
              </a:solidFill>
            </a:endParaRPr>
          </a:p>
          <a:p>
            <a:pPr marL="0" indent="0">
              <a:buNone/>
            </a:pPr>
            <a:endParaRPr lang="en-US" dirty="0">
              <a:solidFill>
                <a:schemeClr val="tx1">
                  <a:alpha val="60000"/>
                </a:schemeClr>
              </a:solidFill>
            </a:endParaRPr>
          </a:p>
          <a:p>
            <a:endParaRPr lang="en-US" dirty="0"/>
          </a:p>
        </p:txBody>
      </p:sp>
    </p:spTree>
    <p:extLst>
      <p:ext uri="{BB962C8B-B14F-4D97-AF65-F5344CB8AC3E}">
        <p14:creationId xmlns:p14="http://schemas.microsoft.com/office/powerpoint/2010/main" val="366751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1B7D-4588-6C49-8B9F-F6279F4DA20E}"/>
              </a:ext>
            </a:extLst>
          </p:cNvPr>
          <p:cNvSpPr>
            <a:spLocks noGrp="1"/>
          </p:cNvSpPr>
          <p:nvPr>
            <p:ph type="title"/>
          </p:nvPr>
        </p:nvSpPr>
        <p:spPr>
          <a:xfrm>
            <a:off x="62948" y="125550"/>
            <a:ext cx="10515600" cy="1325563"/>
          </a:xfrm>
        </p:spPr>
        <p:txBody>
          <a:bodyPr/>
          <a:lstStyle/>
          <a:p>
            <a:r>
              <a:rPr lang="en-US" dirty="0"/>
              <a:t>Transparency</a:t>
            </a:r>
          </a:p>
        </p:txBody>
      </p:sp>
      <p:graphicFrame>
        <p:nvGraphicFramePr>
          <p:cNvPr id="4" name="Content Placeholder 3">
            <a:extLst>
              <a:ext uri="{FF2B5EF4-FFF2-40B4-BE49-F238E27FC236}">
                <a16:creationId xmlns:a16="http://schemas.microsoft.com/office/drawing/2014/main" id="{108701D5-C175-E14A-90BC-BE79FD4B98F9}"/>
              </a:ext>
            </a:extLst>
          </p:cNvPr>
          <p:cNvGraphicFramePr>
            <a:graphicFrameLocks noGrp="1"/>
          </p:cNvGraphicFramePr>
          <p:nvPr>
            <p:ph idx="1"/>
            <p:extLst>
              <p:ext uri="{D42A27DB-BD31-4B8C-83A1-F6EECF244321}">
                <p14:modId xmlns:p14="http://schemas.microsoft.com/office/powerpoint/2010/main" val="2632365"/>
              </p:ext>
            </p:extLst>
          </p:nvPr>
        </p:nvGraphicFramePr>
        <p:xfrm>
          <a:off x="62948" y="1451112"/>
          <a:ext cx="12066104" cy="540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58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821F0EC-3CA4-A349-AB7E-DAC015C7D332}"/>
              </a:ext>
            </a:extLst>
          </p:cNvPr>
          <p:cNvSpPr>
            <a:spLocks noGrp="1"/>
          </p:cNvSpPr>
          <p:nvPr>
            <p:ph type="title"/>
          </p:nvPr>
        </p:nvSpPr>
        <p:spPr>
          <a:xfrm>
            <a:off x="1098468" y="885651"/>
            <a:ext cx="3229803" cy="4624603"/>
          </a:xfrm>
        </p:spPr>
        <p:txBody>
          <a:bodyPr>
            <a:normAutofit/>
          </a:bodyPr>
          <a:lstStyle/>
          <a:p>
            <a:r>
              <a:rPr lang="en-US" sz="3700">
                <a:solidFill>
                  <a:srgbClr val="FFFFFF"/>
                </a:solidFill>
              </a:rPr>
              <a:t>Convergence in Methodologies</a:t>
            </a:r>
          </a:p>
        </p:txBody>
      </p:sp>
      <p:sp>
        <p:nvSpPr>
          <p:cNvPr id="3" name="Content Placeholder 2">
            <a:extLst>
              <a:ext uri="{FF2B5EF4-FFF2-40B4-BE49-F238E27FC236}">
                <a16:creationId xmlns:a16="http://schemas.microsoft.com/office/drawing/2014/main" id="{483878CF-F02C-FE45-82E5-A864C11C6480}"/>
              </a:ext>
            </a:extLst>
          </p:cNvPr>
          <p:cNvSpPr>
            <a:spLocks noGrp="1"/>
          </p:cNvSpPr>
          <p:nvPr>
            <p:ph idx="1"/>
          </p:nvPr>
        </p:nvSpPr>
        <p:spPr>
          <a:xfrm>
            <a:off x="4792133" y="1"/>
            <a:ext cx="7396819" cy="6858000"/>
          </a:xfrm>
        </p:spPr>
        <p:txBody>
          <a:bodyPr anchor="ctr">
            <a:normAutofit/>
          </a:bodyPr>
          <a:lstStyle/>
          <a:p>
            <a:pPr marL="0" indent="0">
              <a:buNone/>
            </a:pPr>
            <a:r>
              <a:rPr lang="en-US" sz="2000" b="1" dirty="0"/>
              <a:t>From from the World Bank (</a:t>
            </a:r>
            <a:r>
              <a:rPr lang="en-US" sz="2000" i="1" dirty="0">
                <a:hlinkClick r:id="rId2"/>
              </a:rPr>
              <a:t>Good Governance and the World Bank </a:t>
            </a:r>
            <a:r>
              <a:rPr lang="en-US" sz="2000" b="1" dirty="0"/>
              <a:t>):</a:t>
            </a:r>
          </a:p>
          <a:p>
            <a:pPr marL="0" indent="0">
              <a:buNone/>
            </a:pPr>
            <a:r>
              <a:rPr lang="en-US" sz="2000" dirty="0"/>
              <a:t>	--Change developing countries from within</a:t>
            </a:r>
          </a:p>
          <a:p>
            <a:pPr marL="0" indent="0">
              <a:buNone/>
            </a:pPr>
            <a:r>
              <a:rPr lang="en-US" sz="2000" dirty="0"/>
              <a:t>	--Hybridity; alignments between state and market forces</a:t>
            </a:r>
          </a:p>
          <a:p>
            <a:pPr marL="0" indent="0">
              <a:buNone/>
            </a:pPr>
            <a:r>
              <a:rPr lang="en-US" sz="2000" dirty="0"/>
              <a:t>	--Not just technical but political, social, and cultural</a:t>
            </a:r>
          </a:p>
          <a:p>
            <a:pPr marL="0" indent="0">
              <a:buNone/>
            </a:pPr>
            <a:r>
              <a:rPr lang="en-US" sz="2000" b="1" dirty="0"/>
              <a:t>Convergence in Methodologies</a:t>
            </a:r>
          </a:p>
          <a:p>
            <a:pPr marL="0" indent="0">
              <a:buNone/>
            </a:pPr>
            <a:r>
              <a:rPr lang="en-US" sz="2000" dirty="0"/>
              <a:t>	--This convergence presents the core of the challenges and 	opportunities from the African side of BRI</a:t>
            </a:r>
          </a:p>
          <a:p>
            <a:pPr marL="0" indent="0">
              <a:buNone/>
            </a:pPr>
            <a:r>
              <a:rPr lang="en-US" sz="2000" dirty="0"/>
              <a:t>	--Is BRI a path towards a different sort of good governance 	and transparency that better works for African states and 	society?</a:t>
            </a:r>
          </a:p>
          <a:p>
            <a:pPr marL="0" indent="0">
              <a:buNone/>
            </a:pPr>
            <a:r>
              <a:rPr lang="en-US" sz="2000" dirty="0"/>
              <a:t>	--Or is BRI merely the current manifestation of the same 	expression of power relations but in an ideological variation 	better suited to the political economic model of the new 	apex authority?</a:t>
            </a:r>
          </a:p>
          <a:p>
            <a:pPr marL="0" indent="0">
              <a:buNone/>
            </a:pPr>
            <a:endParaRPr lang="en-US" sz="1700" dirty="0"/>
          </a:p>
        </p:txBody>
      </p:sp>
    </p:spTree>
    <p:extLst>
      <p:ext uri="{BB962C8B-B14F-4D97-AF65-F5344CB8AC3E}">
        <p14:creationId xmlns:p14="http://schemas.microsoft.com/office/powerpoint/2010/main" val="3297274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2801</Words>
  <Application>Microsoft Macintosh PowerPoint</Application>
  <PresentationFormat>Widescreen</PresentationFormat>
  <Paragraphs>263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Transparency, Good Governance at the African End of China's Silk Road—Challenges and Opportunities </vt:lpstr>
      <vt:lpstr>Reciprocal Concerns</vt:lpstr>
      <vt:lpstr>The Challenges at the Ends of the Silk Roads</vt:lpstr>
      <vt:lpstr>Focus</vt:lpstr>
      <vt:lpstr>Good Governance and Transparency</vt:lpstr>
      <vt:lpstr>Good Governance as Ideology</vt:lpstr>
      <vt:lpstr>Good Governance Converges as Applied Ideology</vt:lpstr>
      <vt:lpstr>Transparency</vt:lpstr>
      <vt:lpstr>Convergence in Methodologies</vt:lpstr>
      <vt:lpstr>International Standards and Regional Organizations</vt:lpstr>
      <vt:lpstr>From Good Governance Government to Trade Governance: China’s Silk Road</vt:lpstr>
      <vt:lpstr>What is BRI</vt:lpstr>
      <vt:lpstr>BRI as a Societal and Moral Project</vt:lpstr>
      <vt:lpstr>Outbound Cooperation in Key Areas</vt:lpstr>
      <vt:lpstr>Four Foundations of BRI</vt:lpstr>
      <vt:lpstr>BRI as a Legal Construct</vt:lpstr>
      <vt:lpstr>Security Arrangement</vt:lpstr>
      <vt:lpstr>Bringing People Closer Together</vt:lpstr>
      <vt:lpstr>Infrastructure Projects</vt:lpstr>
      <vt:lpstr>BRI and Empire and the Long Arc of History</vt:lpstr>
      <vt:lpstr> The Way Forward for Transparency and Governance:  </vt:lpstr>
      <vt:lpstr>On the Chinese Side</vt:lpstr>
      <vt:lpstr>On the Chinese Side: Socialist Capacity Building</vt:lpstr>
      <vt:lpstr>On the African Side: Cultivating Macro and Micro Governance</vt:lpstr>
      <vt:lpstr>On the African Side: Soft Law Instrumentalism</vt:lpstr>
      <vt:lpstr>On the African Side: Leverage Regionalism</vt:lpstr>
      <vt:lpstr>On the African Side : Master Planning Infrastructure</vt:lpstr>
      <vt:lpstr>On the African Side: Tech Transfer</vt:lpstr>
      <vt:lpstr>On the African Side: Projecting Up the Chain of Global Production</vt:lpstr>
      <vt:lpstr>Summing Up</vt:lpstr>
      <vt:lpstr>Thanks; Contact me at lcb911[AT]me.com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Backer, Larry Cata</dc:creator>
  <cp:lastModifiedBy>Backer, Larry Cata</cp:lastModifiedBy>
  <cp:revision>46</cp:revision>
  <dcterms:created xsi:type="dcterms:W3CDTF">2021-02-24T14:06:47Z</dcterms:created>
  <dcterms:modified xsi:type="dcterms:W3CDTF">2021-02-25T14:54:02Z</dcterms:modified>
</cp:coreProperties>
</file>