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00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9C73F-AB16-CB4D-89D7-EEF3616DDEC7}" type="datetimeFigureOut">
              <a:rPr lang="en-US" smtClean="0"/>
              <a:t>1/15/21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78215-BA94-9B42-BD35-35F6200F7ACC}" type="slidenum">
              <a:rPr lang="en-US" smtClean="0"/>
              <a:t>‹#›</a:t>
            </a:fld>
            <a:endParaRPr lang="en-US"/>
          </a:p>
        </p:txBody>
      </p:sp>
    </p:spTree>
    <p:extLst>
      <p:ext uri="{BB962C8B-B14F-4D97-AF65-F5344CB8AC3E}">
        <p14:creationId xmlns:p14="http://schemas.microsoft.com/office/powerpoint/2010/main" val="107321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978215-BA94-9B42-BD35-35F6200F7ACC}" type="slidenum">
              <a:rPr lang="en-US" smtClean="0"/>
              <a:t>1</a:t>
            </a:fld>
            <a:endParaRPr lang="en-US"/>
          </a:p>
        </p:txBody>
      </p:sp>
    </p:spTree>
    <p:extLst>
      <p:ext uri="{BB962C8B-B14F-4D97-AF65-F5344CB8AC3E}">
        <p14:creationId xmlns:p14="http://schemas.microsoft.com/office/powerpoint/2010/main" val="59446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978215-BA94-9B42-BD35-35F6200F7ACC}" type="slidenum">
              <a:rPr lang="en-US" smtClean="0"/>
              <a:t>12</a:t>
            </a:fld>
            <a:endParaRPr lang="en-US"/>
          </a:p>
        </p:txBody>
      </p:sp>
    </p:spTree>
    <p:extLst>
      <p:ext uri="{BB962C8B-B14F-4D97-AF65-F5344CB8AC3E}">
        <p14:creationId xmlns:p14="http://schemas.microsoft.com/office/powerpoint/2010/main" val="297649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EE506-65EB-B147-91CB-047B42EEAF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F42EE-29B9-954F-8E22-B7E2BDEFB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39DF4C-9DA6-DC4C-9422-A1C4771EEA86}"/>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5" name="Footer Placeholder 4">
            <a:extLst>
              <a:ext uri="{FF2B5EF4-FFF2-40B4-BE49-F238E27FC236}">
                <a16:creationId xmlns:a16="http://schemas.microsoft.com/office/drawing/2014/main" id="{836067D4-8B3D-054C-A57E-2D902EB76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CD16C-AC87-1F4F-A24A-FF70C33625A4}"/>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3473593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E8B67-CD76-134E-AD1C-BE7D16E77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18B8E3-DC01-E74C-8DEB-DE82075C05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05DD8-4FC7-614A-862C-AA0B195817E9}"/>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5" name="Footer Placeholder 4">
            <a:extLst>
              <a:ext uri="{FF2B5EF4-FFF2-40B4-BE49-F238E27FC236}">
                <a16:creationId xmlns:a16="http://schemas.microsoft.com/office/drawing/2014/main" id="{002C4785-1859-ED41-A851-9D2AF91CE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88B59-C5C6-9C4E-B81A-334724FEF33D}"/>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395387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F1E929-7B41-774E-89F0-D4E2D2A0B1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73755C-5CBE-454B-AC45-9DCF212C5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F16B-10E1-1249-A697-862662822931}"/>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5" name="Footer Placeholder 4">
            <a:extLst>
              <a:ext uri="{FF2B5EF4-FFF2-40B4-BE49-F238E27FC236}">
                <a16:creationId xmlns:a16="http://schemas.microsoft.com/office/drawing/2014/main" id="{FCB8B392-F73D-3847-B5CE-7BF74F37A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3068F-5A45-B04D-9261-F62F2C2C87F5}"/>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195682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3FAEA-3CE5-E54E-93C0-F609C579E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65B9F-3549-994D-850A-7E181D28E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DC488-22F6-344C-BABB-938268A40D34}"/>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5" name="Footer Placeholder 4">
            <a:extLst>
              <a:ext uri="{FF2B5EF4-FFF2-40B4-BE49-F238E27FC236}">
                <a16:creationId xmlns:a16="http://schemas.microsoft.com/office/drawing/2014/main" id="{E3082082-DAF3-A046-A7AF-5E59B8750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146999-0C80-AB45-BE5F-91E3ED7688D0}"/>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418211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67D65-ADBB-8845-9902-70AFB5957B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07162-7B10-1A46-9689-3F20626C0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B2D015-D9AD-F443-BF58-D24019D929C5}"/>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5" name="Footer Placeholder 4">
            <a:extLst>
              <a:ext uri="{FF2B5EF4-FFF2-40B4-BE49-F238E27FC236}">
                <a16:creationId xmlns:a16="http://schemas.microsoft.com/office/drawing/2014/main" id="{9A7B1888-86AA-4C48-905F-B29D4C17C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0A8A6-53AC-D847-A572-3AF4FEE346E8}"/>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326573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6D31-4A33-6B45-9583-53C1189B1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47317-3F10-4D42-A8C8-F82B498B95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6568C9-A8DF-854B-B32F-977FCD3858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ACA775-E903-EE4C-9A4E-69204C7341E7}"/>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6" name="Footer Placeholder 5">
            <a:extLst>
              <a:ext uri="{FF2B5EF4-FFF2-40B4-BE49-F238E27FC236}">
                <a16:creationId xmlns:a16="http://schemas.microsoft.com/office/drawing/2014/main" id="{A11A8764-097A-FE45-8951-0CE929442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4FD8F-E9D1-4742-A6DB-F3A21311EAF7}"/>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356915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7FBF-F2E2-3B4F-B250-BD5B54B9AD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2687BC-633F-9E4E-B7AD-7040BDBECB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0B9D53-2922-9249-84AF-ACA85AB612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6FE1F5-2BE6-6B49-8EDA-E52765286F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E0303-5810-634D-8FEF-B6B02910D4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B2F39-D138-104E-9858-9F279DDD44D7}"/>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8" name="Footer Placeholder 7">
            <a:extLst>
              <a:ext uri="{FF2B5EF4-FFF2-40B4-BE49-F238E27FC236}">
                <a16:creationId xmlns:a16="http://schemas.microsoft.com/office/drawing/2014/main" id="{7325130F-E07E-ED4C-A95F-4E08351576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EAB7AC-9600-DD46-817F-990A5391B649}"/>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2189943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44B4-8522-854D-A1E4-ECFDE0A72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44AC4B-B4D9-4B40-9A27-A44868BB1965}"/>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4" name="Footer Placeholder 3">
            <a:extLst>
              <a:ext uri="{FF2B5EF4-FFF2-40B4-BE49-F238E27FC236}">
                <a16:creationId xmlns:a16="http://schemas.microsoft.com/office/drawing/2014/main" id="{8CAFA013-7954-0042-95DE-B5F97F0E7B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7BFB78-9A27-884A-812B-A741248D4CC1}"/>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63937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6C15-0E58-014B-8B90-5ACA43C12B1E}"/>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3" name="Footer Placeholder 2">
            <a:extLst>
              <a:ext uri="{FF2B5EF4-FFF2-40B4-BE49-F238E27FC236}">
                <a16:creationId xmlns:a16="http://schemas.microsoft.com/office/drawing/2014/main" id="{81EB4EC3-A11A-6347-9A51-E21721AA7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2CEE4F-2721-C74F-982F-E72554D02EEE}"/>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2132890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75F2-54A5-6A42-A845-4245D325F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B04BE-BEA4-9945-A24B-9887A2443B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3E5FFF-BA7D-E042-82D6-86D9C0E24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920B3-9455-7C47-A727-80E317C4EC41}"/>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6" name="Footer Placeholder 5">
            <a:extLst>
              <a:ext uri="{FF2B5EF4-FFF2-40B4-BE49-F238E27FC236}">
                <a16:creationId xmlns:a16="http://schemas.microsoft.com/office/drawing/2014/main" id="{FA0F4D6B-BF34-4A4C-AADF-FE97D1510A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6B444-9395-5048-92D7-49535A877327}"/>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3221000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9964-2135-4146-8149-F0B2F604C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D0EFA7-0FAB-F74E-B92A-3CF73E4986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176B31-A1AB-D54F-8334-160198DAB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A64C3-37C2-964C-80D6-F9D669F4E60A}"/>
              </a:ext>
            </a:extLst>
          </p:cNvPr>
          <p:cNvSpPr>
            <a:spLocks noGrp="1"/>
          </p:cNvSpPr>
          <p:nvPr>
            <p:ph type="dt" sz="half" idx="10"/>
          </p:nvPr>
        </p:nvSpPr>
        <p:spPr/>
        <p:txBody>
          <a:bodyPr/>
          <a:lstStyle/>
          <a:p>
            <a:fld id="{35B222C3-9857-9D45-AD39-02763A437937}" type="datetimeFigureOut">
              <a:rPr lang="en-US" smtClean="0"/>
              <a:t>1/15/21</a:t>
            </a:fld>
            <a:endParaRPr lang="en-US"/>
          </a:p>
        </p:txBody>
      </p:sp>
      <p:sp>
        <p:nvSpPr>
          <p:cNvPr id="6" name="Footer Placeholder 5">
            <a:extLst>
              <a:ext uri="{FF2B5EF4-FFF2-40B4-BE49-F238E27FC236}">
                <a16:creationId xmlns:a16="http://schemas.microsoft.com/office/drawing/2014/main" id="{ACF39CC3-CA45-9748-A0B7-533AD19072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ED6F5-8A6B-484D-9310-EC578EA204D5}"/>
              </a:ext>
            </a:extLst>
          </p:cNvPr>
          <p:cNvSpPr>
            <a:spLocks noGrp="1"/>
          </p:cNvSpPr>
          <p:nvPr>
            <p:ph type="sldNum" sz="quarter" idx="12"/>
          </p:nvPr>
        </p:nvSpPr>
        <p:spPr/>
        <p:txBody>
          <a:bodyPr/>
          <a:lstStyle/>
          <a:p>
            <a:fld id="{734F10CC-7A58-AA4A-AE16-755C8D49D9FC}" type="slidenum">
              <a:rPr lang="en-US" smtClean="0"/>
              <a:t>‹#›</a:t>
            </a:fld>
            <a:endParaRPr lang="en-US"/>
          </a:p>
        </p:txBody>
      </p:sp>
    </p:spTree>
    <p:extLst>
      <p:ext uri="{BB962C8B-B14F-4D97-AF65-F5344CB8AC3E}">
        <p14:creationId xmlns:p14="http://schemas.microsoft.com/office/powerpoint/2010/main" val="1629411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8E1EF6-36F4-F346-8524-A79E7D783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E026DA-D21A-0E49-B135-39688BAA9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5FDFB-3504-4C44-8EBF-E001CD086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222C3-9857-9D45-AD39-02763A437937}" type="datetimeFigureOut">
              <a:rPr lang="en-US" smtClean="0"/>
              <a:t>1/15/21</a:t>
            </a:fld>
            <a:endParaRPr lang="en-US"/>
          </a:p>
        </p:txBody>
      </p:sp>
      <p:sp>
        <p:nvSpPr>
          <p:cNvPr id="5" name="Footer Placeholder 4">
            <a:extLst>
              <a:ext uri="{FF2B5EF4-FFF2-40B4-BE49-F238E27FC236}">
                <a16:creationId xmlns:a16="http://schemas.microsoft.com/office/drawing/2014/main" id="{11B37E0E-0595-9B4B-BE86-36F3BAC67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99EBB5-6210-5140-8FC4-8E97FB2C9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F10CC-7A58-AA4A-AE16-755C8D49D9FC}" type="slidenum">
              <a:rPr lang="en-US" smtClean="0"/>
              <a:t>‹#›</a:t>
            </a:fld>
            <a:endParaRPr lang="en-US"/>
          </a:p>
        </p:txBody>
      </p:sp>
    </p:spTree>
    <p:extLst>
      <p:ext uri="{BB962C8B-B14F-4D97-AF65-F5344CB8AC3E}">
        <p14:creationId xmlns:p14="http://schemas.microsoft.com/office/powerpoint/2010/main" val="1207038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440C-97E2-E041-B12A-3A7C5D964560}"/>
              </a:ext>
            </a:extLst>
          </p:cNvPr>
          <p:cNvSpPr>
            <a:spLocks noGrp="1"/>
          </p:cNvSpPr>
          <p:nvPr>
            <p:ph type="ctrTitle"/>
          </p:nvPr>
        </p:nvSpPr>
        <p:spPr>
          <a:xfrm>
            <a:off x="0" y="1"/>
            <a:ext cx="12192000" cy="1600200"/>
          </a:xfrm>
          <a:solidFill>
            <a:schemeClr val="accent4">
              <a:lumMod val="20000"/>
              <a:lumOff val="80000"/>
              <a:alpha val="83000"/>
            </a:schemeClr>
          </a:solidFill>
        </p:spPr>
        <p:txBody>
          <a:bodyPr>
            <a:normAutofit fontScale="90000"/>
          </a:bodyPr>
          <a:lstStyle/>
          <a:p>
            <a:r>
              <a:rPr lang="en-US" sz="4000" b="1" dirty="0"/>
              <a:t>Entangling the Legalities of Utopia </a:t>
            </a:r>
            <a:br>
              <a:rPr lang="en-US" sz="3600" b="1"/>
            </a:br>
            <a:r>
              <a:rPr lang="en-US" sz="3600" b="1" i="1"/>
              <a:t>New </a:t>
            </a:r>
            <a:r>
              <a:rPr lang="en-US" sz="3600" b="1" i="1" dirty="0"/>
              <a:t>Terrains of Entanglement among Traditional and Data Driven Governance </a:t>
            </a:r>
          </a:p>
        </p:txBody>
      </p:sp>
      <p:sp>
        <p:nvSpPr>
          <p:cNvPr id="3" name="Subtitle 2">
            <a:extLst>
              <a:ext uri="{FF2B5EF4-FFF2-40B4-BE49-F238E27FC236}">
                <a16:creationId xmlns:a16="http://schemas.microsoft.com/office/drawing/2014/main" id="{78B913EB-7CF3-1E41-A49D-A870D4C36FAA}"/>
              </a:ext>
            </a:extLst>
          </p:cNvPr>
          <p:cNvSpPr>
            <a:spLocks noGrp="1"/>
          </p:cNvSpPr>
          <p:nvPr>
            <p:ph type="subTitle" idx="1"/>
          </p:nvPr>
        </p:nvSpPr>
        <p:spPr>
          <a:xfrm>
            <a:off x="0" y="5696465"/>
            <a:ext cx="12192000" cy="1161534"/>
          </a:xfrm>
          <a:solidFill>
            <a:srgbClr val="F300B3">
              <a:alpha val="99000"/>
            </a:srgbClr>
          </a:solidFill>
        </p:spPr>
        <p:txBody>
          <a:bodyPr>
            <a:normAutofit fontScale="92500" lnSpcReduction="10000"/>
          </a:bodyPr>
          <a:lstStyle/>
          <a:p>
            <a:r>
              <a:rPr lang="en-US" b="1" dirty="0"/>
              <a:t>Larry Catá Backer; Penn State University</a:t>
            </a:r>
          </a:p>
          <a:p>
            <a:r>
              <a:rPr lang="en-US" dirty="0"/>
              <a:t>Prepared for the Conference: Multiple Legalities: Conflict and Entanglement in the Global Legal Order</a:t>
            </a:r>
          </a:p>
          <a:p>
            <a:r>
              <a:rPr lang="en-US" dirty="0"/>
              <a:t>Panel on “Invisible Drivers Behind Formal Law”</a:t>
            </a:r>
          </a:p>
        </p:txBody>
      </p:sp>
    </p:spTree>
    <p:extLst>
      <p:ext uri="{BB962C8B-B14F-4D97-AF65-F5344CB8AC3E}">
        <p14:creationId xmlns:p14="http://schemas.microsoft.com/office/powerpoint/2010/main" val="3888381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F30D-186D-9543-B447-B24AEE040AFD}"/>
              </a:ext>
            </a:extLst>
          </p:cNvPr>
          <p:cNvSpPr>
            <a:spLocks noGrp="1"/>
          </p:cNvSpPr>
          <p:nvPr>
            <p:ph type="title"/>
          </p:nvPr>
        </p:nvSpPr>
        <p:spPr>
          <a:xfrm>
            <a:off x="10298" y="0"/>
            <a:ext cx="10515600" cy="1325563"/>
          </a:xfrm>
        </p:spPr>
        <p:txBody>
          <a:bodyPr/>
          <a:lstStyle/>
          <a:p>
            <a:r>
              <a:rPr lang="en-US" dirty="0"/>
              <a:t>Symbiotic Entanglements</a:t>
            </a:r>
          </a:p>
        </p:txBody>
      </p:sp>
      <p:sp>
        <p:nvSpPr>
          <p:cNvPr id="3" name="Content Placeholder 2">
            <a:extLst>
              <a:ext uri="{FF2B5EF4-FFF2-40B4-BE49-F238E27FC236}">
                <a16:creationId xmlns:a16="http://schemas.microsoft.com/office/drawing/2014/main" id="{7E145279-A7A1-6249-BD9E-A87A694984A1}"/>
              </a:ext>
            </a:extLst>
          </p:cNvPr>
          <p:cNvSpPr>
            <a:spLocks noGrp="1"/>
          </p:cNvSpPr>
          <p:nvPr>
            <p:ph sz="half" idx="1"/>
          </p:nvPr>
        </p:nvSpPr>
        <p:spPr>
          <a:xfrm>
            <a:off x="209551" y="1454922"/>
            <a:ext cx="5181600" cy="4351338"/>
          </a:xfrm>
        </p:spPr>
        <p:txBody>
          <a:bodyPr/>
          <a:lstStyle/>
          <a:p>
            <a:r>
              <a:rPr lang="en-US" i="1" dirty="0"/>
              <a:t>In both cases, law becomes the instruction manual for the operation of social ordering through data driven analytics. But sometimes data driven analytics becomes the basis for ordering reality through which law is made and enforced</a:t>
            </a:r>
            <a:r>
              <a:rPr lang="en-US" dirty="0"/>
              <a:t>. </a:t>
            </a:r>
          </a:p>
        </p:txBody>
      </p:sp>
      <p:pic>
        <p:nvPicPr>
          <p:cNvPr id="6" name="Content Placeholder 5" descr="A picture containing diagram&#10;&#10;Description automatically generated">
            <a:extLst>
              <a:ext uri="{FF2B5EF4-FFF2-40B4-BE49-F238E27FC236}">
                <a16:creationId xmlns:a16="http://schemas.microsoft.com/office/drawing/2014/main" id="{5E31AEBB-EF41-074B-A140-4F2E42B639C8}"/>
              </a:ext>
            </a:extLst>
          </p:cNvPr>
          <p:cNvPicPr>
            <a:picLocks noGrp="1" noChangeAspect="1"/>
          </p:cNvPicPr>
          <p:nvPr>
            <p:ph sz="half" idx="2"/>
          </p:nvPr>
        </p:nvPicPr>
        <p:blipFill>
          <a:blip r:embed="rId2"/>
          <a:stretch>
            <a:fillRect/>
          </a:stretch>
        </p:blipFill>
        <p:spPr>
          <a:xfrm>
            <a:off x="5376085" y="1149178"/>
            <a:ext cx="6815915" cy="5606792"/>
          </a:xfrm>
        </p:spPr>
      </p:pic>
    </p:spTree>
    <p:extLst>
      <p:ext uri="{BB962C8B-B14F-4D97-AF65-F5344CB8AC3E}">
        <p14:creationId xmlns:p14="http://schemas.microsoft.com/office/powerpoint/2010/main" val="3827300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FC7A-8D25-B348-B60E-CD028276B20D}"/>
              </a:ext>
            </a:extLst>
          </p:cNvPr>
          <p:cNvSpPr>
            <a:spLocks noGrp="1"/>
          </p:cNvSpPr>
          <p:nvPr>
            <p:ph type="title"/>
          </p:nvPr>
        </p:nvSpPr>
        <p:spPr>
          <a:xfrm>
            <a:off x="10297" y="18255"/>
            <a:ext cx="2572265" cy="1325563"/>
          </a:xfrm>
        </p:spPr>
        <p:txBody>
          <a:bodyPr/>
          <a:lstStyle/>
          <a:p>
            <a:r>
              <a:rPr lang="en-US" dirty="0"/>
              <a:t>Clarity</a:t>
            </a:r>
          </a:p>
        </p:txBody>
      </p:sp>
      <p:pic>
        <p:nvPicPr>
          <p:cNvPr id="6" name="Content Placeholder 5" descr="A picture containing person, indoor, yellow, spectacles&#10;&#10;Description automatically generated">
            <a:extLst>
              <a:ext uri="{FF2B5EF4-FFF2-40B4-BE49-F238E27FC236}">
                <a16:creationId xmlns:a16="http://schemas.microsoft.com/office/drawing/2014/main" id="{38343205-D717-D045-88C5-37F2A0AEC09B}"/>
              </a:ext>
            </a:extLst>
          </p:cNvPr>
          <p:cNvPicPr>
            <a:picLocks noGrp="1" noChangeAspect="1"/>
          </p:cNvPicPr>
          <p:nvPr>
            <p:ph sz="half" idx="1"/>
          </p:nvPr>
        </p:nvPicPr>
        <p:blipFill>
          <a:blip r:embed="rId2"/>
          <a:stretch>
            <a:fillRect/>
          </a:stretch>
        </p:blipFill>
        <p:spPr>
          <a:xfrm>
            <a:off x="85725" y="1343818"/>
            <a:ext cx="6010275" cy="4241436"/>
          </a:xfrm>
        </p:spPr>
      </p:pic>
      <p:sp>
        <p:nvSpPr>
          <p:cNvPr id="4" name="Content Placeholder 3">
            <a:extLst>
              <a:ext uri="{FF2B5EF4-FFF2-40B4-BE49-F238E27FC236}">
                <a16:creationId xmlns:a16="http://schemas.microsoft.com/office/drawing/2014/main" id="{381CC6C7-42D9-B045-866B-61AD84FBD6A9}"/>
              </a:ext>
            </a:extLst>
          </p:cNvPr>
          <p:cNvSpPr>
            <a:spLocks noGrp="1"/>
          </p:cNvSpPr>
          <p:nvPr>
            <p:ph sz="half" idx="2"/>
          </p:nvPr>
        </p:nvSpPr>
        <p:spPr>
          <a:xfrm>
            <a:off x="6172200" y="18254"/>
            <a:ext cx="6009502" cy="6839745"/>
          </a:xfrm>
        </p:spPr>
        <p:txBody>
          <a:bodyPr>
            <a:normAutofit fontScale="92500" lnSpcReduction="20000"/>
          </a:bodyPr>
          <a:lstStyle/>
          <a:p>
            <a:r>
              <a:rPr lang="en-US" dirty="0"/>
              <a:t>The recent controversy over the inclusion of questions about citizenship on the U.S. census provides a case in point. </a:t>
            </a:r>
          </a:p>
          <a:p>
            <a:r>
              <a:rPr lang="en-US" dirty="0"/>
              <a:t>Another important point of entanglement centers on the scope and principles through which data may be harvested. </a:t>
            </a:r>
          </a:p>
          <a:p>
            <a:r>
              <a:rPr lang="en-US" dirty="0"/>
              <a:t>Entanglement of a different sort occurs with traditional credit and health rating systems. </a:t>
            </a:r>
          </a:p>
          <a:p>
            <a:r>
              <a:rPr lang="en-US" dirty="0"/>
              <a:t>The use of simulations in making policy inverts the usual trajectories of entanglement.  Here law itself becomes a function of predictive analytics, which in turn if a function of the legal basis for the harvesting and use of personal data. </a:t>
            </a:r>
          </a:p>
          <a:p>
            <a:r>
              <a:rPr lang="en-US" dirty="0"/>
              <a:t>Smoking campaigns are well known. </a:t>
            </a:r>
          </a:p>
          <a:p>
            <a:r>
              <a:rPr lang="en-US" dirty="0"/>
              <a:t>The use of human rights due diligence systems in the development of the internal governance of multinational enterprises</a:t>
            </a:r>
            <a:r>
              <a:rPr lang="en-US" dirty="0">
                <a:effectLst/>
              </a:rPr>
              <a:t> </a:t>
            </a:r>
            <a:endParaRPr lang="en-US" dirty="0"/>
          </a:p>
        </p:txBody>
      </p:sp>
    </p:spTree>
    <p:extLst>
      <p:ext uri="{BB962C8B-B14F-4D97-AF65-F5344CB8AC3E}">
        <p14:creationId xmlns:p14="http://schemas.microsoft.com/office/powerpoint/2010/main" val="221057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991B-A392-5346-9155-FF8E249932DA}"/>
              </a:ext>
            </a:extLst>
          </p:cNvPr>
          <p:cNvSpPr>
            <a:spLocks noGrp="1"/>
          </p:cNvSpPr>
          <p:nvPr>
            <p:ph type="title"/>
          </p:nvPr>
        </p:nvSpPr>
        <p:spPr>
          <a:xfrm>
            <a:off x="0" y="18255"/>
            <a:ext cx="10515600" cy="1325563"/>
          </a:xfrm>
        </p:spPr>
        <p:txBody>
          <a:bodyPr/>
          <a:lstStyle/>
          <a:p>
            <a:r>
              <a:rPr lang="en-US" dirty="0"/>
              <a:t>And there it is. . . . </a:t>
            </a:r>
          </a:p>
        </p:txBody>
      </p:sp>
      <p:sp>
        <p:nvSpPr>
          <p:cNvPr id="3" name="Content Placeholder 2">
            <a:extLst>
              <a:ext uri="{FF2B5EF4-FFF2-40B4-BE49-F238E27FC236}">
                <a16:creationId xmlns:a16="http://schemas.microsoft.com/office/drawing/2014/main" id="{4BD963A9-B220-1546-B4DF-48EB6CA11263}"/>
              </a:ext>
            </a:extLst>
          </p:cNvPr>
          <p:cNvSpPr>
            <a:spLocks noGrp="1"/>
          </p:cNvSpPr>
          <p:nvPr>
            <p:ph sz="half" idx="1"/>
          </p:nvPr>
        </p:nvSpPr>
        <p:spPr>
          <a:xfrm>
            <a:off x="0" y="1210962"/>
            <a:ext cx="5140411" cy="5628783"/>
          </a:xfrm>
        </p:spPr>
        <p:txBody>
          <a:bodyPr>
            <a:normAutofit/>
          </a:bodyPr>
          <a:lstStyle/>
          <a:p>
            <a:r>
              <a:rPr lang="en-US" dirty="0"/>
              <a:t>Rationalizing entanglement</a:t>
            </a:r>
          </a:p>
          <a:p>
            <a:pPr lvl="1"/>
            <a:r>
              <a:rPr lang="en-US" dirty="0"/>
              <a:t>Functional differentiation  among systems</a:t>
            </a:r>
          </a:p>
          <a:p>
            <a:pPr lvl="1"/>
            <a:r>
              <a:rPr lang="en-US" dirty="0"/>
              <a:t>Symbiosis</a:t>
            </a:r>
          </a:p>
          <a:p>
            <a:pPr lvl="1"/>
            <a:r>
              <a:rPr lang="en-US" dirty="0"/>
              <a:t>The </a:t>
            </a:r>
            <a:r>
              <a:rPr lang="en-US" i="1" dirty="0"/>
              <a:t>marriage</a:t>
            </a:r>
            <a:r>
              <a:rPr lang="en-US" dirty="0"/>
              <a:t> of two classes of regulatory elites</a:t>
            </a:r>
          </a:p>
          <a:p>
            <a:pPr lvl="1"/>
            <a:r>
              <a:rPr lang="en-US" dirty="0"/>
              <a:t>In the service of accountability of law and of the legality of accountability</a:t>
            </a:r>
          </a:p>
          <a:p>
            <a:pPr lvl="1"/>
            <a:r>
              <a:rPr lang="en-US" dirty="0"/>
              <a:t>Ideology will drive the expression of entanglement</a:t>
            </a:r>
          </a:p>
          <a:p>
            <a:pPr lvl="1"/>
            <a:r>
              <a:rPr lang="en-US" dirty="0"/>
              <a:t>Advancing the objective of perfection </a:t>
            </a:r>
          </a:p>
        </p:txBody>
      </p:sp>
      <p:pic>
        <p:nvPicPr>
          <p:cNvPr id="18" name="Content Placeholder 17" descr="A picture containing colorful&#10;&#10;Description automatically generated">
            <a:extLst>
              <a:ext uri="{FF2B5EF4-FFF2-40B4-BE49-F238E27FC236}">
                <a16:creationId xmlns:a16="http://schemas.microsoft.com/office/drawing/2014/main" id="{131848A5-DEF6-D541-8F03-A10DC0D27B89}"/>
              </a:ext>
            </a:extLst>
          </p:cNvPr>
          <p:cNvPicPr>
            <a:picLocks noGrp="1" noChangeAspect="1"/>
          </p:cNvPicPr>
          <p:nvPr>
            <p:ph sz="half" idx="2"/>
          </p:nvPr>
        </p:nvPicPr>
        <p:blipFill>
          <a:blip r:embed="rId3"/>
          <a:stretch>
            <a:fillRect/>
          </a:stretch>
        </p:blipFill>
        <p:spPr>
          <a:xfrm>
            <a:off x="5140410" y="976184"/>
            <a:ext cx="7002653" cy="5746175"/>
          </a:xfrm>
        </p:spPr>
      </p:pic>
    </p:spTree>
    <p:extLst>
      <p:ext uri="{BB962C8B-B14F-4D97-AF65-F5344CB8AC3E}">
        <p14:creationId xmlns:p14="http://schemas.microsoft.com/office/powerpoint/2010/main" val="162631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3587-898E-6B4A-8009-B7080E8B04D5}"/>
              </a:ext>
            </a:extLst>
          </p:cNvPr>
          <p:cNvSpPr>
            <a:spLocks noGrp="1"/>
          </p:cNvSpPr>
          <p:nvPr>
            <p:ph type="title"/>
          </p:nvPr>
        </p:nvSpPr>
        <p:spPr>
          <a:xfrm>
            <a:off x="5194987" y="3603"/>
            <a:ext cx="1802026" cy="1122277"/>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lstStyle/>
          <a:p>
            <a:pPr algn="ctr"/>
            <a:r>
              <a:rPr lang="en-US" dirty="0"/>
              <a:t>Thanks</a:t>
            </a:r>
          </a:p>
        </p:txBody>
      </p:sp>
      <p:pic>
        <p:nvPicPr>
          <p:cNvPr id="6" name="Content Placeholder 5" descr="A picture containing text&#10;&#10;Description automatically generated">
            <a:extLst>
              <a:ext uri="{FF2B5EF4-FFF2-40B4-BE49-F238E27FC236}">
                <a16:creationId xmlns:a16="http://schemas.microsoft.com/office/drawing/2014/main" id="{9CCFABC8-3D90-F84A-AC66-8D4EE153809D}"/>
              </a:ext>
            </a:extLst>
          </p:cNvPr>
          <p:cNvPicPr>
            <a:picLocks noGrp="1" noChangeAspect="1"/>
          </p:cNvPicPr>
          <p:nvPr>
            <p:ph idx="1"/>
          </p:nvPr>
        </p:nvPicPr>
        <p:blipFill>
          <a:blip r:embed="rId3"/>
          <a:stretch>
            <a:fillRect/>
          </a:stretch>
        </p:blipFill>
        <p:spPr>
          <a:xfrm>
            <a:off x="4592612" y="2483708"/>
            <a:ext cx="3205418" cy="3248412"/>
          </a:xfrm>
        </p:spPr>
      </p:pic>
    </p:spTree>
    <p:extLst>
      <p:ext uri="{BB962C8B-B14F-4D97-AF65-F5344CB8AC3E}">
        <p14:creationId xmlns:p14="http://schemas.microsoft.com/office/powerpoint/2010/main" val="1058735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9A6A-5DD1-6E49-B501-26ADA0542E35}"/>
              </a:ext>
            </a:extLst>
          </p:cNvPr>
          <p:cNvSpPr>
            <a:spLocks noGrp="1"/>
          </p:cNvSpPr>
          <p:nvPr>
            <p:ph type="title"/>
          </p:nvPr>
        </p:nvSpPr>
        <p:spPr>
          <a:xfrm>
            <a:off x="0" y="95495"/>
            <a:ext cx="10515600" cy="1325563"/>
          </a:xfrm>
        </p:spPr>
        <p:txBody>
          <a:bodyPr/>
          <a:lstStyle/>
          <a:p>
            <a:r>
              <a:rPr lang="en-US" dirty="0"/>
              <a:t>From invisible to Visible Driver</a:t>
            </a:r>
            <a:br>
              <a:rPr lang="en-US" dirty="0"/>
            </a:br>
            <a:r>
              <a:rPr lang="en-US" dirty="0"/>
              <a:t>From Behind to Beyond Formal Law</a:t>
            </a:r>
          </a:p>
        </p:txBody>
      </p:sp>
      <p:sp>
        <p:nvSpPr>
          <p:cNvPr id="6" name="Content Placeholder 5">
            <a:extLst>
              <a:ext uri="{FF2B5EF4-FFF2-40B4-BE49-F238E27FC236}">
                <a16:creationId xmlns:a16="http://schemas.microsoft.com/office/drawing/2014/main" id="{40ADCD8F-2355-9F4A-98D9-DC2CFE2B08BC}"/>
              </a:ext>
            </a:extLst>
          </p:cNvPr>
          <p:cNvSpPr>
            <a:spLocks noGrp="1"/>
          </p:cNvSpPr>
          <p:nvPr>
            <p:ph sz="half" idx="2"/>
          </p:nvPr>
        </p:nvSpPr>
        <p:spPr>
          <a:xfrm>
            <a:off x="6752968" y="1421058"/>
            <a:ext cx="5181600" cy="5436941"/>
          </a:xfrm>
        </p:spPr>
        <p:txBody>
          <a:bodyPr>
            <a:normAutofit/>
          </a:bodyPr>
          <a:lstStyle/>
          <a:p>
            <a:pPr lvl="0"/>
            <a:r>
              <a:rPr lang="en-US" dirty="0"/>
              <a:t>Two sets of legalities; both alike in dignity. . . Both alike in </a:t>
            </a:r>
          </a:p>
          <a:p>
            <a:pPr lvl="1"/>
            <a:r>
              <a:rPr lang="en-US" dirty="0"/>
              <a:t>ideologies of control</a:t>
            </a:r>
          </a:p>
          <a:p>
            <a:pPr lvl="1"/>
            <a:r>
              <a:rPr lang="en-US" dirty="0"/>
              <a:t>languages for incarnating intangible objectives </a:t>
            </a:r>
          </a:p>
          <a:p>
            <a:pPr lvl="1"/>
            <a:r>
              <a:rPr lang="en-US" dirty="0"/>
              <a:t>elites who drive development and control the application of legalities</a:t>
            </a:r>
          </a:p>
          <a:p>
            <a:pPr lvl="1"/>
            <a:r>
              <a:rPr lang="en-US" dirty="0"/>
              <a:t>camps arrogantly assuming that the other is inevitably “invisible” or “behind” the other</a:t>
            </a:r>
          </a:p>
          <a:p>
            <a:pPr lvl="0"/>
            <a:r>
              <a:rPr lang="en-US" dirty="0"/>
              <a:t>Their couplings redefine the rationalization of entanglements among the expanded universe of plural legalities </a:t>
            </a:r>
          </a:p>
          <a:p>
            <a:endParaRPr lang="en-US" dirty="0"/>
          </a:p>
        </p:txBody>
      </p:sp>
      <p:pic>
        <p:nvPicPr>
          <p:cNvPr id="16" name="Content Placeholder 15" descr="A person kissing a person on the cheek&#10;&#10;Description automatically generated with medium confidence">
            <a:extLst>
              <a:ext uri="{FF2B5EF4-FFF2-40B4-BE49-F238E27FC236}">
                <a16:creationId xmlns:a16="http://schemas.microsoft.com/office/drawing/2014/main" id="{729DB2FD-EA3F-294F-971F-FBD5DBF911B4}"/>
              </a:ext>
            </a:extLst>
          </p:cNvPr>
          <p:cNvPicPr>
            <a:picLocks noGrp="1" noChangeAspect="1"/>
          </p:cNvPicPr>
          <p:nvPr>
            <p:ph sz="half" idx="1"/>
          </p:nvPr>
        </p:nvPicPr>
        <p:blipFill>
          <a:blip r:embed="rId2"/>
          <a:stretch>
            <a:fillRect/>
          </a:stretch>
        </p:blipFill>
        <p:spPr>
          <a:xfrm>
            <a:off x="461319" y="1427236"/>
            <a:ext cx="5634681" cy="4079444"/>
          </a:xfrm>
        </p:spPr>
      </p:pic>
      <p:sp>
        <p:nvSpPr>
          <p:cNvPr id="17" name="TextBox 16">
            <a:extLst>
              <a:ext uri="{FF2B5EF4-FFF2-40B4-BE49-F238E27FC236}">
                <a16:creationId xmlns:a16="http://schemas.microsoft.com/office/drawing/2014/main" id="{66508DBD-5323-6346-BBD7-843E348BCDEC}"/>
              </a:ext>
            </a:extLst>
          </p:cNvPr>
          <p:cNvSpPr txBox="1"/>
          <p:nvPr/>
        </p:nvSpPr>
        <p:spPr>
          <a:xfrm>
            <a:off x="729049" y="5564405"/>
            <a:ext cx="4893275" cy="1200329"/>
          </a:xfrm>
          <a:prstGeom prst="rect">
            <a:avLst/>
          </a:prstGeom>
          <a:noFill/>
        </p:spPr>
        <p:txBody>
          <a:bodyPr wrap="square" rtlCol="0">
            <a:spAutoFit/>
          </a:bodyPr>
          <a:lstStyle/>
          <a:p>
            <a:r>
              <a:rPr lang="en-US" dirty="0"/>
              <a:t>“Two households, both alike in dignity,</a:t>
            </a:r>
            <a:br>
              <a:rPr lang="en-US" dirty="0"/>
            </a:br>
            <a:r>
              <a:rPr lang="en-US" dirty="0"/>
              <a:t>In fair Verona, where we lay our scene,</a:t>
            </a:r>
            <a:br>
              <a:rPr lang="en-US" dirty="0"/>
            </a:br>
            <a:r>
              <a:rPr lang="en-US" dirty="0"/>
              <a:t>From ancient grudge break to new mutiny,</a:t>
            </a:r>
            <a:br>
              <a:rPr lang="en-US" dirty="0"/>
            </a:br>
            <a:r>
              <a:rPr lang="en-US" dirty="0"/>
              <a:t>Where civil blood makes civil hands unclean.”</a:t>
            </a:r>
          </a:p>
        </p:txBody>
      </p:sp>
    </p:spTree>
    <p:extLst>
      <p:ext uri="{BB962C8B-B14F-4D97-AF65-F5344CB8AC3E}">
        <p14:creationId xmlns:p14="http://schemas.microsoft.com/office/powerpoint/2010/main" val="422314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F90E-7B21-3344-9122-DD9222C6AB84}"/>
              </a:ext>
            </a:extLst>
          </p:cNvPr>
          <p:cNvSpPr>
            <a:spLocks noGrp="1"/>
          </p:cNvSpPr>
          <p:nvPr>
            <p:ph type="title"/>
          </p:nvPr>
        </p:nvSpPr>
        <p:spPr>
          <a:xfrm>
            <a:off x="0" y="18255"/>
            <a:ext cx="7797114" cy="1325563"/>
          </a:xfrm>
        </p:spPr>
        <p:txBody>
          <a:bodyPr/>
          <a:lstStyle/>
          <a:p>
            <a:r>
              <a:rPr lang="en-US" dirty="0"/>
              <a:t>Traditional Scope of examination</a:t>
            </a:r>
          </a:p>
        </p:txBody>
      </p:sp>
      <p:sp>
        <p:nvSpPr>
          <p:cNvPr id="3" name="Content Placeholder 2">
            <a:extLst>
              <a:ext uri="{FF2B5EF4-FFF2-40B4-BE49-F238E27FC236}">
                <a16:creationId xmlns:a16="http://schemas.microsoft.com/office/drawing/2014/main" id="{08A0AB52-375C-444C-9989-CB43A6CACF47}"/>
              </a:ext>
            </a:extLst>
          </p:cNvPr>
          <p:cNvSpPr>
            <a:spLocks noGrp="1"/>
          </p:cNvSpPr>
          <p:nvPr>
            <p:ph sz="half" idx="1"/>
          </p:nvPr>
        </p:nvSpPr>
        <p:spPr/>
        <p:txBody>
          <a:bodyPr/>
          <a:lstStyle/>
          <a:p>
            <a:r>
              <a:rPr lang="en-US" dirty="0"/>
              <a:t>Entanglement itself entangled in the ideologies and pretensions of the state; leaving the scraps to entangle within the gaps left between and beyond the state</a:t>
            </a:r>
          </a:p>
        </p:txBody>
      </p:sp>
      <p:pic>
        <p:nvPicPr>
          <p:cNvPr id="6" name="Content Placeholder 5" descr="A group of men posing for a picture&#10;&#10;Description automatically generated with medium confidence">
            <a:extLst>
              <a:ext uri="{FF2B5EF4-FFF2-40B4-BE49-F238E27FC236}">
                <a16:creationId xmlns:a16="http://schemas.microsoft.com/office/drawing/2014/main" id="{2501FB50-9D13-584C-B1FD-8CF06C529ED1}"/>
              </a:ext>
            </a:extLst>
          </p:cNvPr>
          <p:cNvPicPr>
            <a:picLocks noGrp="1" noChangeAspect="1"/>
          </p:cNvPicPr>
          <p:nvPr>
            <p:ph sz="half" idx="2"/>
          </p:nvPr>
        </p:nvPicPr>
        <p:blipFill>
          <a:blip r:embed="rId2"/>
          <a:stretch>
            <a:fillRect/>
          </a:stretch>
        </p:blipFill>
        <p:spPr>
          <a:xfrm>
            <a:off x="7503545" y="835333"/>
            <a:ext cx="4136519" cy="5783807"/>
          </a:xfrm>
        </p:spPr>
      </p:pic>
    </p:spTree>
    <p:extLst>
      <p:ext uri="{BB962C8B-B14F-4D97-AF65-F5344CB8AC3E}">
        <p14:creationId xmlns:p14="http://schemas.microsoft.com/office/powerpoint/2010/main" val="1728959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A294-4CC0-D942-9EF6-9261CC8BE4FF}"/>
              </a:ext>
            </a:extLst>
          </p:cNvPr>
          <p:cNvSpPr>
            <a:spLocks noGrp="1"/>
          </p:cNvSpPr>
          <p:nvPr>
            <p:ph type="title"/>
          </p:nvPr>
        </p:nvSpPr>
        <p:spPr>
          <a:xfrm>
            <a:off x="0" y="38486"/>
            <a:ext cx="10515600" cy="1325563"/>
          </a:xfrm>
        </p:spPr>
        <p:txBody>
          <a:bodyPr/>
          <a:lstStyle/>
          <a:p>
            <a:r>
              <a:rPr lang="en-US" dirty="0"/>
              <a:t>The Battle Hymn of the Republic of Laws</a:t>
            </a:r>
          </a:p>
        </p:txBody>
      </p:sp>
      <p:pic>
        <p:nvPicPr>
          <p:cNvPr id="9" name="Content Placeholder 8" descr="A picture containing text, book&#10;&#10;Description automatically generated">
            <a:extLst>
              <a:ext uri="{FF2B5EF4-FFF2-40B4-BE49-F238E27FC236}">
                <a16:creationId xmlns:a16="http://schemas.microsoft.com/office/drawing/2014/main" id="{29EEC9D8-480C-AC43-A5D7-DE20DD7C82F1}"/>
              </a:ext>
            </a:extLst>
          </p:cNvPr>
          <p:cNvPicPr>
            <a:picLocks noGrp="1" noChangeAspect="1"/>
          </p:cNvPicPr>
          <p:nvPr>
            <p:ph sz="half" idx="1"/>
          </p:nvPr>
        </p:nvPicPr>
        <p:blipFill>
          <a:blip r:embed="rId2"/>
          <a:stretch>
            <a:fillRect/>
          </a:stretch>
        </p:blipFill>
        <p:spPr>
          <a:xfrm>
            <a:off x="741405" y="1044090"/>
            <a:ext cx="3904735" cy="5813910"/>
          </a:xfrm>
        </p:spPr>
      </p:pic>
      <p:sp>
        <p:nvSpPr>
          <p:cNvPr id="7" name="Content Placeholder 6">
            <a:extLst>
              <a:ext uri="{FF2B5EF4-FFF2-40B4-BE49-F238E27FC236}">
                <a16:creationId xmlns:a16="http://schemas.microsoft.com/office/drawing/2014/main" id="{1A64C4A9-CF2B-0741-AF95-BEE783E5A847}"/>
              </a:ext>
            </a:extLst>
          </p:cNvPr>
          <p:cNvSpPr>
            <a:spLocks noGrp="1"/>
          </p:cNvSpPr>
          <p:nvPr>
            <p:ph sz="half" idx="2"/>
          </p:nvPr>
        </p:nvSpPr>
        <p:spPr/>
        <p:txBody>
          <a:bodyPr>
            <a:normAutofit lnSpcReduction="10000"/>
          </a:bodyPr>
          <a:lstStyle/>
          <a:p>
            <a:r>
              <a:rPr lang="en-US" dirty="0"/>
              <a:t>That also implicates the central question that continues to elude consensus—is traditional law “special” in the sense that it is the measure, the gold standard, against which the character, function, authority and legitimacy of other legalities are measured or (in some versions) into which such legalities will inevitably, must inevitably, be expressed.</a:t>
            </a:r>
          </a:p>
        </p:txBody>
      </p:sp>
    </p:spTree>
    <p:extLst>
      <p:ext uri="{BB962C8B-B14F-4D97-AF65-F5344CB8AC3E}">
        <p14:creationId xmlns:p14="http://schemas.microsoft.com/office/powerpoint/2010/main" val="221540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25D53-D145-1145-B520-0BC3942F83E0}"/>
              </a:ext>
            </a:extLst>
          </p:cNvPr>
          <p:cNvSpPr>
            <a:spLocks noGrp="1"/>
          </p:cNvSpPr>
          <p:nvPr>
            <p:ph type="title"/>
          </p:nvPr>
        </p:nvSpPr>
        <p:spPr>
          <a:xfrm>
            <a:off x="0" y="86326"/>
            <a:ext cx="6292452" cy="1013426"/>
          </a:xfrm>
        </p:spPr>
        <p:txBody>
          <a:bodyPr/>
          <a:lstStyle/>
          <a:p>
            <a:r>
              <a:rPr lang="en-US" dirty="0"/>
              <a:t>The Masks of God</a:t>
            </a:r>
          </a:p>
        </p:txBody>
      </p:sp>
      <p:sp>
        <p:nvSpPr>
          <p:cNvPr id="3" name="Content Placeholder 2">
            <a:extLst>
              <a:ext uri="{FF2B5EF4-FFF2-40B4-BE49-F238E27FC236}">
                <a16:creationId xmlns:a16="http://schemas.microsoft.com/office/drawing/2014/main" id="{EACF2601-985C-8E43-A6C4-074F8464E129}"/>
              </a:ext>
            </a:extLst>
          </p:cNvPr>
          <p:cNvSpPr>
            <a:spLocks noGrp="1"/>
          </p:cNvSpPr>
          <p:nvPr>
            <p:ph sz="half" idx="1"/>
          </p:nvPr>
        </p:nvSpPr>
        <p:spPr>
          <a:xfrm>
            <a:off x="247135" y="1285102"/>
            <a:ext cx="5772665" cy="5486571"/>
          </a:xfrm>
        </p:spPr>
        <p:txBody>
          <a:bodyPr>
            <a:normAutofit fontScale="92500" lnSpcReduction="10000"/>
          </a:bodyPr>
          <a:lstStyle/>
          <a:p>
            <a:r>
              <a:rPr lang="en-US" dirty="0"/>
              <a:t>The last several centuries, however, have seen both Marxist-Leninist systems and liberal-democratic ideologies embraced the core premise that neither the individual nor society may be left to their own devices. </a:t>
            </a:r>
          </a:p>
          <a:p>
            <a:r>
              <a:rPr lang="en-US" dirty="0"/>
              <a:t>Instead, the perfection of the system requires the state to nudge individuals and societal organizations toward  perfection the contours of which are defined by politics and enforced by both a legal-administrative apparatus, and societal collectives to which administrative-governance authority has been delegated.</a:t>
            </a:r>
          </a:p>
        </p:txBody>
      </p:sp>
      <p:pic>
        <p:nvPicPr>
          <p:cNvPr id="6" name="Content Placeholder 5">
            <a:extLst>
              <a:ext uri="{FF2B5EF4-FFF2-40B4-BE49-F238E27FC236}">
                <a16:creationId xmlns:a16="http://schemas.microsoft.com/office/drawing/2014/main" id="{4D117759-3656-5442-BF1B-A84A37998BE8}"/>
              </a:ext>
            </a:extLst>
          </p:cNvPr>
          <p:cNvPicPr>
            <a:picLocks noGrp="1" noChangeAspect="1"/>
          </p:cNvPicPr>
          <p:nvPr>
            <p:ph sz="half" idx="2"/>
          </p:nvPr>
        </p:nvPicPr>
        <p:blipFill>
          <a:blip r:embed="rId2"/>
          <a:stretch>
            <a:fillRect/>
          </a:stretch>
        </p:blipFill>
        <p:spPr>
          <a:xfrm rot="5400000">
            <a:off x="6075715" y="608840"/>
            <a:ext cx="6160831" cy="4943154"/>
          </a:xfrm>
        </p:spPr>
      </p:pic>
    </p:spTree>
    <p:extLst>
      <p:ext uri="{BB962C8B-B14F-4D97-AF65-F5344CB8AC3E}">
        <p14:creationId xmlns:p14="http://schemas.microsoft.com/office/powerpoint/2010/main" val="905094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DA1F-A117-E54B-8069-2EF520DD5AFD}"/>
              </a:ext>
            </a:extLst>
          </p:cNvPr>
          <p:cNvSpPr>
            <a:spLocks noGrp="1"/>
          </p:cNvSpPr>
          <p:nvPr>
            <p:ph type="title"/>
          </p:nvPr>
        </p:nvSpPr>
        <p:spPr>
          <a:xfrm>
            <a:off x="35011" y="18255"/>
            <a:ext cx="10515600" cy="1325563"/>
          </a:xfrm>
        </p:spPr>
        <p:txBody>
          <a:bodyPr/>
          <a:lstStyle/>
          <a:p>
            <a:r>
              <a:rPr lang="en-US" dirty="0"/>
              <a:t>The Gods Unmasked</a:t>
            </a:r>
          </a:p>
        </p:txBody>
      </p:sp>
      <p:sp>
        <p:nvSpPr>
          <p:cNvPr id="3" name="Content Placeholder 2">
            <a:extLst>
              <a:ext uri="{FF2B5EF4-FFF2-40B4-BE49-F238E27FC236}">
                <a16:creationId xmlns:a16="http://schemas.microsoft.com/office/drawing/2014/main" id="{8B9FA204-0E72-4B46-8E70-673B143EF116}"/>
              </a:ext>
            </a:extLst>
          </p:cNvPr>
          <p:cNvSpPr>
            <a:spLocks noGrp="1"/>
          </p:cNvSpPr>
          <p:nvPr>
            <p:ph sz="half" idx="1"/>
          </p:nvPr>
        </p:nvSpPr>
        <p:spPr>
          <a:xfrm>
            <a:off x="467497" y="1602443"/>
            <a:ext cx="5181600" cy="4351338"/>
          </a:xfrm>
        </p:spPr>
        <p:txBody>
          <a:bodyPr>
            <a:normAutofit fontScale="92500" lnSpcReduction="20000"/>
          </a:bodyPr>
          <a:lstStyle/>
          <a:p>
            <a:r>
              <a:rPr lang="en-US" dirty="0"/>
              <a:t>The methods for managing the application of the expression of that perfection principle, though, have been revolutionized in the last several decades through the miracle of technology. </a:t>
            </a:r>
          </a:p>
          <a:p>
            <a:r>
              <a:rPr lang="en-US" dirty="0"/>
              <a:t>It is in that process of the expression of the regulatory power of perfection through data-based systems of rewards and punishments, of ratings, of compliance and accountability that one encounters emerging social credit systems.</a:t>
            </a:r>
          </a:p>
        </p:txBody>
      </p:sp>
      <p:pic>
        <p:nvPicPr>
          <p:cNvPr id="6" name="Content Placeholder 5" descr="Text&#10;&#10;Description automatically generated">
            <a:extLst>
              <a:ext uri="{FF2B5EF4-FFF2-40B4-BE49-F238E27FC236}">
                <a16:creationId xmlns:a16="http://schemas.microsoft.com/office/drawing/2014/main" id="{E77C6D49-5D7A-3341-85CD-59FB47CC8978}"/>
              </a:ext>
            </a:extLst>
          </p:cNvPr>
          <p:cNvPicPr>
            <a:picLocks noGrp="1" noChangeAspect="1"/>
          </p:cNvPicPr>
          <p:nvPr>
            <p:ph sz="half" idx="2"/>
          </p:nvPr>
        </p:nvPicPr>
        <p:blipFill>
          <a:blip r:embed="rId2"/>
          <a:stretch>
            <a:fillRect/>
          </a:stretch>
        </p:blipFill>
        <p:spPr>
          <a:xfrm>
            <a:off x="6172199" y="1495169"/>
            <a:ext cx="5916237" cy="4458612"/>
          </a:xfrm>
        </p:spPr>
      </p:pic>
    </p:spTree>
    <p:extLst>
      <p:ext uri="{BB962C8B-B14F-4D97-AF65-F5344CB8AC3E}">
        <p14:creationId xmlns:p14="http://schemas.microsoft.com/office/powerpoint/2010/main" val="2940898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12E6-FACD-D940-9755-F9147B5FFF0F}"/>
              </a:ext>
            </a:extLst>
          </p:cNvPr>
          <p:cNvSpPr>
            <a:spLocks noGrp="1"/>
          </p:cNvSpPr>
          <p:nvPr>
            <p:ph type="title"/>
          </p:nvPr>
        </p:nvSpPr>
        <p:spPr>
          <a:xfrm>
            <a:off x="22654" y="18255"/>
            <a:ext cx="10515600" cy="1325563"/>
          </a:xfrm>
        </p:spPr>
        <p:txBody>
          <a:bodyPr/>
          <a:lstStyle/>
          <a:p>
            <a:r>
              <a:rPr lang="en-US" dirty="0"/>
              <a:t>Social Credit Legalities</a:t>
            </a:r>
          </a:p>
        </p:txBody>
      </p:sp>
      <p:pic>
        <p:nvPicPr>
          <p:cNvPr id="6" name="Content Placeholder 5" descr="A screenshot of a cell phone&#10;&#10;Description automatically generated with low confidence">
            <a:extLst>
              <a:ext uri="{FF2B5EF4-FFF2-40B4-BE49-F238E27FC236}">
                <a16:creationId xmlns:a16="http://schemas.microsoft.com/office/drawing/2014/main" id="{9D255081-6079-2542-B627-4D5DEF256E33}"/>
              </a:ext>
            </a:extLst>
          </p:cNvPr>
          <p:cNvPicPr>
            <a:picLocks noGrp="1" noChangeAspect="1"/>
          </p:cNvPicPr>
          <p:nvPr>
            <p:ph sz="half" idx="1"/>
          </p:nvPr>
        </p:nvPicPr>
        <p:blipFill>
          <a:blip r:embed="rId2"/>
          <a:stretch>
            <a:fillRect/>
          </a:stretch>
        </p:blipFill>
        <p:spPr>
          <a:xfrm>
            <a:off x="14153" y="1680519"/>
            <a:ext cx="6005647" cy="4670853"/>
          </a:xfrm>
        </p:spPr>
      </p:pic>
      <p:sp>
        <p:nvSpPr>
          <p:cNvPr id="4" name="Content Placeholder 3">
            <a:extLst>
              <a:ext uri="{FF2B5EF4-FFF2-40B4-BE49-F238E27FC236}">
                <a16:creationId xmlns:a16="http://schemas.microsoft.com/office/drawing/2014/main" id="{26AC4035-DDC9-124B-BC3A-B882AA432EE8}"/>
              </a:ext>
            </a:extLst>
          </p:cNvPr>
          <p:cNvSpPr>
            <a:spLocks noGrp="1"/>
          </p:cNvSpPr>
          <p:nvPr>
            <p:ph sz="half" idx="2"/>
          </p:nvPr>
        </p:nvSpPr>
        <p:spPr>
          <a:xfrm>
            <a:off x="6172199" y="753762"/>
            <a:ext cx="5883875" cy="6085983"/>
          </a:xfrm>
        </p:spPr>
        <p:txBody>
          <a:bodyPr>
            <a:normAutofit fontScale="92500" lnSpcReduction="10000"/>
          </a:bodyPr>
          <a:lstStyle/>
          <a:p>
            <a:r>
              <a:rPr lang="en-US" dirty="0"/>
              <a:t>A. </a:t>
            </a:r>
            <a:r>
              <a:rPr lang="en-US" i="1" dirty="0"/>
              <a:t>Within liberal democratic political orders</a:t>
            </a:r>
            <a:r>
              <a:rPr lang="en-US" dirty="0"/>
              <a:t>, social credit systems take a variety of forms built primarily around rating and accountability systems</a:t>
            </a:r>
            <a:r>
              <a:rPr lang="en-US" dirty="0">
                <a:effectLst/>
              </a:rPr>
              <a:t> to implement legislative objectives or as a means of assessing compliance</a:t>
            </a:r>
          </a:p>
          <a:p>
            <a:r>
              <a:rPr lang="en-US" i="1" dirty="0"/>
              <a:t>B. Within Marxist-Leninist political orders</a:t>
            </a:r>
            <a:r>
              <a:rPr lang="en-US" dirty="0"/>
              <a:t>, social credit systems have been developed as a broad range of assessment, ratings and disciplinary programs coordinated through the state and designed to further an integrated set of public objectives for the perfection of the individual, the social order, production, and the operations of the state under the guidance of the vanguard (communist) party. </a:t>
            </a:r>
          </a:p>
          <a:p>
            <a:endParaRPr lang="en-US" dirty="0"/>
          </a:p>
        </p:txBody>
      </p:sp>
    </p:spTree>
    <p:extLst>
      <p:ext uri="{BB962C8B-B14F-4D97-AF65-F5344CB8AC3E}">
        <p14:creationId xmlns:p14="http://schemas.microsoft.com/office/powerpoint/2010/main" val="30145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9FEC-A811-3840-A423-ADA788C03CD6}"/>
              </a:ext>
            </a:extLst>
          </p:cNvPr>
          <p:cNvSpPr>
            <a:spLocks noGrp="1"/>
          </p:cNvSpPr>
          <p:nvPr>
            <p:ph type="title"/>
          </p:nvPr>
        </p:nvSpPr>
        <p:spPr>
          <a:xfrm>
            <a:off x="0" y="18255"/>
            <a:ext cx="12192000" cy="933215"/>
          </a:xfrm>
        </p:spPr>
        <p:txBody>
          <a:bodyPr/>
          <a:lstStyle/>
          <a:p>
            <a:pPr algn="ctr"/>
            <a:r>
              <a:rPr lang="en-US" dirty="0"/>
              <a:t>In the Ring: Traditional Versus Social Credit Legalities</a:t>
            </a:r>
          </a:p>
        </p:txBody>
      </p:sp>
      <p:sp>
        <p:nvSpPr>
          <p:cNvPr id="3" name="Content Placeholder 2">
            <a:extLst>
              <a:ext uri="{FF2B5EF4-FFF2-40B4-BE49-F238E27FC236}">
                <a16:creationId xmlns:a16="http://schemas.microsoft.com/office/drawing/2014/main" id="{88A2A054-F0DA-CC40-96BD-4C5FF62CB8D4}"/>
              </a:ext>
            </a:extLst>
          </p:cNvPr>
          <p:cNvSpPr>
            <a:spLocks noGrp="1"/>
          </p:cNvSpPr>
          <p:nvPr>
            <p:ph sz="half" idx="1"/>
          </p:nvPr>
        </p:nvSpPr>
        <p:spPr>
          <a:xfrm>
            <a:off x="179782" y="1099751"/>
            <a:ext cx="5840018" cy="5077212"/>
          </a:xfrm>
        </p:spPr>
        <p:txBody>
          <a:bodyPr>
            <a:normAutofit fontScale="92500" lnSpcReduction="10000"/>
          </a:bodyPr>
          <a:lstStyle/>
          <a:p>
            <a:r>
              <a:rPr lang="en-US" i="1" dirty="0"/>
              <a:t>Traditional legalities</a:t>
            </a:r>
            <a:r>
              <a:rPr lang="en-US" dirty="0"/>
              <a:t> (whether the conventional law of states, international law, norm making, and the regulatory expressions of other institutions with rulemaking authority) </a:t>
            </a:r>
            <a:r>
              <a:rPr lang="en-US" i="1" dirty="0"/>
              <a:t>are essentially qualitative</a:t>
            </a:r>
            <a:r>
              <a:rPr lang="en-US" dirty="0"/>
              <a:t> in nature. </a:t>
            </a:r>
          </a:p>
          <a:p>
            <a:r>
              <a:rPr lang="en-US" i="1" dirty="0"/>
              <a:t>Social Credit Systems</a:t>
            </a:r>
            <a:r>
              <a:rPr lang="en-US" dirty="0"/>
              <a:t> (whether in the form of ratings, assessment, monitoring, conformity or other variations, and whether or not coupled with rewards and punishments, or coordinated, through platforms or on a bilateral basis, with other systems)  </a:t>
            </a:r>
            <a:r>
              <a:rPr lang="en-US" i="1" dirty="0"/>
              <a:t>are essentially quantitative</a:t>
            </a:r>
            <a:r>
              <a:rPr lang="en-US" dirty="0"/>
              <a:t>. </a:t>
            </a:r>
          </a:p>
        </p:txBody>
      </p:sp>
      <p:pic>
        <p:nvPicPr>
          <p:cNvPr id="6" name="Content Placeholder 5" descr="A picture containing crowd&#10;&#10;Description automatically generated">
            <a:extLst>
              <a:ext uri="{FF2B5EF4-FFF2-40B4-BE49-F238E27FC236}">
                <a16:creationId xmlns:a16="http://schemas.microsoft.com/office/drawing/2014/main" id="{01827A12-7B8F-C24A-83F9-7378BA4527B0}"/>
              </a:ext>
            </a:extLst>
          </p:cNvPr>
          <p:cNvPicPr>
            <a:picLocks noGrp="1" noChangeAspect="1"/>
          </p:cNvPicPr>
          <p:nvPr>
            <p:ph sz="half" idx="2"/>
          </p:nvPr>
        </p:nvPicPr>
        <p:blipFill>
          <a:blip r:embed="rId2"/>
          <a:stretch>
            <a:fillRect/>
          </a:stretch>
        </p:blipFill>
        <p:spPr>
          <a:xfrm>
            <a:off x="6172200" y="1825625"/>
            <a:ext cx="5840018" cy="3910463"/>
          </a:xfrm>
        </p:spPr>
      </p:pic>
    </p:spTree>
    <p:extLst>
      <p:ext uri="{BB962C8B-B14F-4D97-AF65-F5344CB8AC3E}">
        <p14:creationId xmlns:p14="http://schemas.microsoft.com/office/powerpoint/2010/main" val="359869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F492-DFF3-7D4A-9EAB-48700797D908}"/>
              </a:ext>
            </a:extLst>
          </p:cNvPr>
          <p:cNvSpPr>
            <a:spLocks noGrp="1"/>
          </p:cNvSpPr>
          <p:nvPr>
            <p:ph type="title"/>
          </p:nvPr>
        </p:nvSpPr>
        <p:spPr>
          <a:xfrm>
            <a:off x="0" y="18255"/>
            <a:ext cx="4596714" cy="957929"/>
          </a:xfrm>
        </p:spPr>
        <p:txBody>
          <a:bodyPr/>
          <a:lstStyle/>
          <a:p>
            <a:r>
              <a:rPr lang="en-US" dirty="0"/>
              <a:t>Where is the Beef?</a:t>
            </a:r>
          </a:p>
        </p:txBody>
      </p:sp>
      <p:sp>
        <p:nvSpPr>
          <p:cNvPr id="4" name="Content Placeholder 3">
            <a:extLst>
              <a:ext uri="{FF2B5EF4-FFF2-40B4-BE49-F238E27FC236}">
                <a16:creationId xmlns:a16="http://schemas.microsoft.com/office/drawing/2014/main" id="{A4D338F1-42F9-5047-8284-2C1C0D00B9B4}"/>
              </a:ext>
            </a:extLst>
          </p:cNvPr>
          <p:cNvSpPr>
            <a:spLocks noGrp="1"/>
          </p:cNvSpPr>
          <p:nvPr>
            <p:ph sz="half" idx="2"/>
          </p:nvPr>
        </p:nvSpPr>
        <p:spPr>
          <a:xfrm>
            <a:off x="6172200" y="826372"/>
            <a:ext cx="5181600" cy="2744731"/>
          </a:xfrm>
        </p:spPr>
        <p:txBody>
          <a:bodyPr/>
          <a:lstStyle/>
          <a:p>
            <a:r>
              <a:rPr lang="en-US" dirty="0"/>
              <a:t>But what emerges even from this cursory description of the legalities of conventional and data driven legalities is the almost naturalness of their entanglement. </a:t>
            </a:r>
          </a:p>
        </p:txBody>
      </p:sp>
      <p:pic>
        <p:nvPicPr>
          <p:cNvPr id="16" name="Content Placeholder 15" descr="A picture containing person&#10;&#10;Description automatically generated">
            <a:extLst>
              <a:ext uri="{FF2B5EF4-FFF2-40B4-BE49-F238E27FC236}">
                <a16:creationId xmlns:a16="http://schemas.microsoft.com/office/drawing/2014/main" id="{9A9039BE-5ABF-4D4E-A912-7D14D1085312}"/>
              </a:ext>
            </a:extLst>
          </p:cNvPr>
          <p:cNvPicPr>
            <a:picLocks noGrp="1" noChangeAspect="1"/>
          </p:cNvPicPr>
          <p:nvPr>
            <p:ph sz="half" idx="1"/>
          </p:nvPr>
        </p:nvPicPr>
        <p:blipFill>
          <a:blip r:embed="rId2"/>
          <a:stretch>
            <a:fillRect/>
          </a:stretch>
        </p:blipFill>
        <p:spPr>
          <a:xfrm>
            <a:off x="135924" y="826372"/>
            <a:ext cx="5912616" cy="5809205"/>
          </a:xfrm>
        </p:spPr>
      </p:pic>
      <p:pic>
        <p:nvPicPr>
          <p:cNvPr id="20" name="Picture 19" descr="A picture containing text, person, indoor&#10;&#10;Description automatically generated">
            <a:extLst>
              <a:ext uri="{FF2B5EF4-FFF2-40B4-BE49-F238E27FC236}">
                <a16:creationId xmlns:a16="http://schemas.microsoft.com/office/drawing/2014/main" id="{B1F269DB-4BB9-5446-A00C-6D1BFBECBD98}"/>
              </a:ext>
            </a:extLst>
          </p:cNvPr>
          <p:cNvPicPr>
            <a:picLocks noChangeAspect="1"/>
          </p:cNvPicPr>
          <p:nvPr/>
        </p:nvPicPr>
        <p:blipFill>
          <a:blip r:embed="rId3"/>
          <a:stretch>
            <a:fillRect/>
          </a:stretch>
        </p:blipFill>
        <p:spPr>
          <a:xfrm>
            <a:off x="9196555" y="3098925"/>
            <a:ext cx="2503327" cy="3536652"/>
          </a:xfrm>
          <a:prstGeom prst="rect">
            <a:avLst/>
          </a:prstGeom>
        </p:spPr>
      </p:pic>
    </p:spTree>
    <p:extLst>
      <p:ext uri="{BB962C8B-B14F-4D97-AF65-F5344CB8AC3E}">
        <p14:creationId xmlns:p14="http://schemas.microsoft.com/office/powerpoint/2010/main" val="2002082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858</Words>
  <Application>Microsoft Macintosh PowerPoint</Application>
  <PresentationFormat>Widescreen</PresentationFormat>
  <Paragraphs>50</Paragraphs>
  <Slides>13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Entangling the Legalities of Utopia  New Terrains of Entanglement among Traditional and Data Driven Governance </vt:lpstr>
      <vt:lpstr>From invisible to Visible Driver From Behind to Beyond Formal Law</vt:lpstr>
      <vt:lpstr>Traditional Scope of examination</vt:lpstr>
      <vt:lpstr>The Battle Hymn of the Republic of Laws</vt:lpstr>
      <vt:lpstr>The Masks of God</vt:lpstr>
      <vt:lpstr>The Gods Unmasked</vt:lpstr>
      <vt:lpstr>Social Credit Legalities</vt:lpstr>
      <vt:lpstr>In the Ring: Traditional Versus Social Credit Legalities</vt:lpstr>
      <vt:lpstr>Where is the Beef?</vt:lpstr>
      <vt:lpstr>Symbiotic Entanglements</vt:lpstr>
      <vt:lpstr>Clarity</vt:lpstr>
      <vt:lpstr>And there it is. . . .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 an Algorithm to Entangle them All? The New Terrains of Entanglement among Traditional and Data Driven Governance </dc:title>
  <dc:creator>Backer, Larry Cata</dc:creator>
  <cp:lastModifiedBy>Backer, Larry Cata</cp:lastModifiedBy>
  <cp:revision>20</cp:revision>
  <dcterms:created xsi:type="dcterms:W3CDTF">2021-01-15T00:13:04Z</dcterms:created>
  <dcterms:modified xsi:type="dcterms:W3CDTF">2021-01-15T13:11:54Z</dcterms:modified>
</cp:coreProperties>
</file>