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8" r:id="rId11"/>
    <p:sldId id="267" r:id="rId12"/>
    <p:sldId id="269" r:id="rId13"/>
    <p:sldId id="265"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0"/>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0.xml.rels><?xml version="1.0" encoding="UTF-8" standalone="yes"?>
<Relationships xmlns="http://schemas.openxmlformats.org/package/2006/relationships"><Relationship Id="rId1" Type="http://schemas.openxmlformats.org/officeDocument/2006/relationships/hyperlink" Target="https://www.telesurenglish.net/news/CubaS-COVID-19-Cases-on-the-Rise-Vaccine-Trials-Advance-20201223-0016.html" TargetMode="External"/></Relationships>
</file>

<file path=ppt/diagrams/_rels/data4.xml.rels><?xml version="1.0" encoding="UTF-8" standalone="yes"?>
<Relationships xmlns="http://schemas.openxmlformats.org/package/2006/relationships"><Relationship Id="rId1" Type="http://schemas.openxmlformats.org/officeDocument/2006/relationships/hyperlink" Target="https://www.philasun.com/travel/cuba-to-test-tourists-for-covid-19-for-entry-will-be-quarantined-sent-back-home/" TargetMode="External"/></Relationships>
</file>

<file path=ppt/diagrams/_rels/data7.xml.rels><?xml version="1.0" encoding="UTF-8" standalone="yes"?>
<Relationships xmlns="http://schemas.openxmlformats.org/package/2006/relationships"><Relationship Id="rId1" Type="http://schemas.openxmlformats.org/officeDocument/2006/relationships/hyperlink" Target="https://cubaplatform.org/food-and-agriculture" TargetMode="External"/></Relationships>
</file>

<file path=ppt/diagrams/_rels/data8.xml.rels><?xml version="1.0" encoding="UTF-8" standalone="yes"?>
<Relationships xmlns="http://schemas.openxmlformats.org/package/2006/relationships"><Relationship Id="rId3" Type="http://schemas.openxmlformats.org/officeDocument/2006/relationships/hyperlink" Target="https://www.travelweek.ca/news/iberostar-extends-covid-19-insurance-to-cuba-hotels/" TargetMode="External"/><Relationship Id="rId2" Type="http://schemas.openxmlformats.org/officeDocument/2006/relationships/hyperlink" Target="https://www.bloomberg.com/news/articles/2020-12-15/biden-plots-cuba-reset-in-rebuke-of-trump-s-sanctions-strategy" TargetMode="External"/><Relationship Id="rId1" Type="http://schemas.openxmlformats.org/officeDocument/2006/relationships/hyperlink" Target="https://www.miamiherald.com/news/nation-world/world/americas/cuba/article248176150.html" TargetMode="External"/></Relationships>
</file>

<file path=ppt/diagrams/_rels/data9.xml.rels><?xml version="1.0" encoding="UTF-8" standalone="yes"?>
<Relationships xmlns="http://schemas.openxmlformats.org/package/2006/relationships"><Relationship Id="rId1" Type="http://schemas.openxmlformats.org/officeDocument/2006/relationships/hyperlink" Target="https://www.hrw.org/news/2020/12/07/cuba-covid-19-rules-used-intensify-repression" TargetMode="External"/></Relationships>
</file>

<file path=ppt/diagrams/_rels/drawing10.xml.rels><?xml version="1.0" encoding="UTF-8" standalone="yes"?>
<Relationships xmlns="http://schemas.openxmlformats.org/package/2006/relationships"><Relationship Id="rId1" Type="http://schemas.openxmlformats.org/officeDocument/2006/relationships/hyperlink" Target="https://www.telesurenglish.net/news/CubaS-COVID-19-Cases-on-the-Rise-Vaccine-Trials-Advance-20201223-0016.html"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www.philasun.com/travel/cuba-to-test-tourists-for-covid-19-for-entry-will-be-quarantined-sent-back-home/"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s://cubaplatform.org/food-and-agriculture" TargetMode="External"/></Relationships>
</file>

<file path=ppt/diagrams/_rels/drawing8.xml.rels><?xml version="1.0" encoding="UTF-8" standalone="yes"?>
<Relationships xmlns="http://schemas.openxmlformats.org/package/2006/relationships"><Relationship Id="rId3" Type="http://schemas.openxmlformats.org/officeDocument/2006/relationships/hyperlink" Target="https://www.bloomberg.com/news/articles/2020-12-15/biden-plots-cuba-reset-in-rebuke-of-trump-s-sanctions-strategy" TargetMode="External"/><Relationship Id="rId2" Type="http://schemas.openxmlformats.org/officeDocument/2006/relationships/hyperlink" Target="https://www.travelweek.ca/news/iberostar-extends-covid-19-insurance-to-cuba-hotels/" TargetMode="External"/><Relationship Id="rId1" Type="http://schemas.openxmlformats.org/officeDocument/2006/relationships/hyperlink" Target="https://www.miamiherald.com/news/nation-world/world/americas/cuba/article248176150.html"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s://www.hrw.org/news/2020/12/07/cuba-covid-19-rules-used-intensify-repression"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4BAE82-64F6-824D-9F04-EF6E1C2D5AE7}" type="doc">
      <dgm:prSet loTypeId="urn:microsoft.com/office/officeart/2005/8/layout/vList2" loCatId="list" qsTypeId="urn:microsoft.com/office/officeart/2005/8/quickstyle/simple3" qsCatId="simple" csTypeId="urn:microsoft.com/office/officeart/2005/8/colors/colorful4" csCatId="colorful"/>
      <dgm:spPr/>
      <dgm:t>
        <a:bodyPr/>
        <a:lstStyle/>
        <a:p>
          <a:endParaRPr lang="en-US"/>
        </a:p>
      </dgm:t>
    </dgm:pt>
    <dgm:pt modelId="{30D17B65-B6DD-B347-BA81-2248ACF57668}">
      <dgm:prSet/>
      <dgm:spPr/>
      <dgm:t>
        <a:bodyPr/>
        <a:lstStyle/>
        <a:p>
          <a:r>
            <a:rPr lang="en-US"/>
            <a:t>Most attention focused on great powers and great tragedies</a:t>
          </a:r>
        </a:p>
      </dgm:t>
    </dgm:pt>
    <dgm:pt modelId="{ACB301B5-5A08-CF49-B9B0-CDFE5F0BD448}" type="parTrans" cxnId="{EC672960-2AF6-DE4D-A0BB-53BA3413A9C3}">
      <dgm:prSet/>
      <dgm:spPr/>
      <dgm:t>
        <a:bodyPr/>
        <a:lstStyle/>
        <a:p>
          <a:endParaRPr lang="en-US"/>
        </a:p>
      </dgm:t>
    </dgm:pt>
    <dgm:pt modelId="{7D0B3AB8-18EF-8645-A31B-0FE2E7F10F3B}" type="sibTrans" cxnId="{EC672960-2AF6-DE4D-A0BB-53BA3413A9C3}">
      <dgm:prSet/>
      <dgm:spPr/>
      <dgm:t>
        <a:bodyPr/>
        <a:lstStyle/>
        <a:p>
          <a:endParaRPr lang="en-US"/>
        </a:p>
      </dgm:t>
    </dgm:pt>
    <dgm:pt modelId="{862E77D7-F965-DC4C-A197-FEF63512A36C}">
      <dgm:prSet/>
      <dgm:spPr/>
      <dgm:t>
        <a:bodyPr/>
        <a:lstStyle/>
        <a:p>
          <a:r>
            <a:rPr lang="en-US"/>
            <a:t>Viewed in the popular press and by certain states as a  test for the legitimacy and strength of a political system</a:t>
          </a:r>
        </a:p>
      </dgm:t>
    </dgm:pt>
    <dgm:pt modelId="{2F87DB35-E058-F448-A375-1EF8D41075EA}" type="parTrans" cxnId="{103366A6-177B-D94F-ACE6-21676C6D69B5}">
      <dgm:prSet/>
      <dgm:spPr/>
      <dgm:t>
        <a:bodyPr/>
        <a:lstStyle/>
        <a:p>
          <a:endParaRPr lang="en-US"/>
        </a:p>
      </dgm:t>
    </dgm:pt>
    <dgm:pt modelId="{638CBFFE-461F-5F47-A979-BA15900104D8}" type="sibTrans" cxnId="{103366A6-177B-D94F-ACE6-21676C6D69B5}">
      <dgm:prSet/>
      <dgm:spPr/>
      <dgm:t>
        <a:bodyPr/>
        <a:lstStyle/>
        <a:p>
          <a:endParaRPr lang="en-US"/>
        </a:p>
      </dgm:t>
    </dgm:pt>
    <dgm:pt modelId="{A1BEAA3D-51A2-CD44-9A02-A75569F452AA}">
      <dgm:prSet/>
      <dgm:spPr/>
      <dgm:t>
        <a:bodyPr/>
        <a:lstStyle/>
        <a:p>
          <a:r>
            <a:rPr lang="en-US"/>
            <a:t>The battles for policy supremacy between economics and health policy</a:t>
          </a:r>
        </a:p>
      </dgm:t>
    </dgm:pt>
    <dgm:pt modelId="{F8FCC690-0BA0-7B42-99BF-E118E0B85E1A}" type="parTrans" cxnId="{ECA7C370-A291-E344-A2A6-298B24DBF7FF}">
      <dgm:prSet/>
      <dgm:spPr/>
      <dgm:t>
        <a:bodyPr/>
        <a:lstStyle/>
        <a:p>
          <a:endParaRPr lang="en-US"/>
        </a:p>
      </dgm:t>
    </dgm:pt>
    <dgm:pt modelId="{320AA2CA-5B8C-F441-A53A-811A60CB836C}" type="sibTrans" cxnId="{ECA7C370-A291-E344-A2A6-298B24DBF7FF}">
      <dgm:prSet/>
      <dgm:spPr/>
      <dgm:t>
        <a:bodyPr/>
        <a:lstStyle/>
        <a:p>
          <a:endParaRPr lang="en-US"/>
        </a:p>
      </dgm:t>
    </dgm:pt>
    <dgm:pt modelId="{ADA94F5B-6473-9D4B-916A-D94C5591BF83}">
      <dgm:prSet/>
      <dgm:spPr/>
      <dgm:t>
        <a:bodyPr/>
        <a:lstStyle/>
        <a:p>
          <a:r>
            <a:rPr lang="en-US"/>
            <a:t>Policy shaped by need to preserve health of entire population</a:t>
          </a:r>
        </a:p>
      </dgm:t>
    </dgm:pt>
    <dgm:pt modelId="{DCC21924-896B-9B43-AD48-EB1DACF46045}" type="parTrans" cxnId="{8B38B650-422F-D84D-BC30-9A436A41C1FE}">
      <dgm:prSet/>
      <dgm:spPr/>
      <dgm:t>
        <a:bodyPr/>
        <a:lstStyle/>
        <a:p>
          <a:endParaRPr lang="en-US"/>
        </a:p>
      </dgm:t>
    </dgm:pt>
    <dgm:pt modelId="{BFADD713-34CF-9C45-9B99-BA0746AAA4EF}" type="sibTrans" cxnId="{8B38B650-422F-D84D-BC30-9A436A41C1FE}">
      <dgm:prSet/>
      <dgm:spPr/>
      <dgm:t>
        <a:bodyPr/>
        <a:lstStyle/>
        <a:p>
          <a:endParaRPr lang="en-US"/>
        </a:p>
      </dgm:t>
    </dgm:pt>
    <dgm:pt modelId="{9DB488F1-5B24-D14C-A272-BCF80FB427DC}">
      <dgm:prSet/>
      <dgm:spPr/>
      <dgm:t>
        <a:bodyPr/>
        <a:lstStyle/>
        <a:p>
          <a:r>
            <a:rPr lang="en-US"/>
            <a:t>Policy shaped by the need for a viable economic system to continue to function</a:t>
          </a:r>
        </a:p>
      </dgm:t>
    </dgm:pt>
    <dgm:pt modelId="{6F8B7B11-5211-B24F-BEF0-8681F736CD96}" type="parTrans" cxnId="{4A876902-A1B5-3145-84AA-CA825191FC25}">
      <dgm:prSet/>
      <dgm:spPr/>
      <dgm:t>
        <a:bodyPr/>
        <a:lstStyle/>
        <a:p>
          <a:endParaRPr lang="en-US"/>
        </a:p>
      </dgm:t>
    </dgm:pt>
    <dgm:pt modelId="{230DC5FE-55CF-3348-8E09-BEC15911D9DA}" type="sibTrans" cxnId="{4A876902-A1B5-3145-84AA-CA825191FC25}">
      <dgm:prSet/>
      <dgm:spPr/>
      <dgm:t>
        <a:bodyPr/>
        <a:lstStyle/>
        <a:p>
          <a:endParaRPr lang="en-US"/>
        </a:p>
      </dgm:t>
    </dgm:pt>
    <dgm:pt modelId="{DDDF8D28-76AD-194C-A286-D910D846FB67}">
      <dgm:prSet/>
      <dgm:spPr/>
      <dgm:t>
        <a:bodyPr/>
        <a:lstStyle/>
        <a:p>
          <a:r>
            <a:rPr lang="en-US"/>
            <a:t>Much less attention paid to the developing world </a:t>
          </a:r>
        </a:p>
      </dgm:t>
    </dgm:pt>
    <dgm:pt modelId="{A1C582EB-0911-E546-B4B0-8BD18131753C}" type="parTrans" cxnId="{60B26B1B-900D-6044-86D1-3CAD50F33827}">
      <dgm:prSet/>
      <dgm:spPr/>
      <dgm:t>
        <a:bodyPr/>
        <a:lstStyle/>
        <a:p>
          <a:endParaRPr lang="en-US"/>
        </a:p>
      </dgm:t>
    </dgm:pt>
    <dgm:pt modelId="{F1CD6959-3ABF-FC4D-9B3E-3563F5983225}" type="sibTrans" cxnId="{60B26B1B-900D-6044-86D1-3CAD50F33827}">
      <dgm:prSet/>
      <dgm:spPr/>
      <dgm:t>
        <a:bodyPr/>
        <a:lstStyle/>
        <a:p>
          <a:endParaRPr lang="en-US"/>
        </a:p>
      </dgm:t>
    </dgm:pt>
    <dgm:pt modelId="{A53FA05A-0106-6844-B166-4A300C850F6F}">
      <dgm:prSet/>
      <dgm:spPr/>
      <dgm:t>
        <a:bodyPr/>
        <a:lstStyle/>
        <a:p>
          <a:r>
            <a:rPr lang="en-US"/>
            <a:t>Exception—sensationalism in tragedy (Central and South America)</a:t>
          </a:r>
        </a:p>
      </dgm:t>
    </dgm:pt>
    <dgm:pt modelId="{207E65A9-5169-B74A-A879-370A65B780C8}" type="parTrans" cxnId="{B0E51456-5216-0546-A48C-8F346E64BECC}">
      <dgm:prSet/>
      <dgm:spPr/>
      <dgm:t>
        <a:bodyPr/>
        <a:lstStyle/>
        <a:p>
          <a:endParaRPr lang="en-US"/>
        </a:p>
      </dgm:t>
    </dgm:pt>
    <dgm:pt modelId="{2D1E787A-E84B-DE4D-A311-CA4C302F8356}" type="sibTrans" cxnId="{B0E51456-5216-0546-A48C-8F346E64BECC}">
      <dgm:prSet/>
      <dgm:spPr/>
      <dgm:t>
        <a:bodyPr/>
        <a:lstStyle/>
        <a:p>
          <a:endParaRPr lang="en-US"/>
        </a:p>
      </dgm:t>
    </dgm:pt>
    <dgm:pt modelId="{4B55130B-1915-5C41-8908-AAE891F290EE}">
      <dgm:prSet/>
      <dgm:spPr/>
      <dgm:t>
        <a:bodyPr/>
        <a:lstStyle/>
        <a:p>
          <a:r>
            <a:rPr lang="en-US"/>
            <a:t>Exception—where a government that is unpopular in the United States does “badly” in its response (Brazil) </a:t>
          </a:r>
        </a:p>
      </dgm:t>
    </dgm:pt>
    <dgm:pt modelId="{A5946A34-10F0-AA4F-B3EB-3AE33EFEABCC}" type="parTrans" cxnId="{5DE05693-E44A-8644-99EF-D9DE092525DA}">
      <dgm:prSet/>
      <dgm:spPr/>
      <dgm:t>
        <a:bodyPr/>
        <a:lstStyle/>
        <a:p>
          <a:endParaRPr lang="en-US"/>
        </a:p>
      </dgm:t>
    </dgm:pt>
    <dgm:pt modelId="{C161DB9E-CD2F-954C-A789-918D3035D11E}" type="sibTrans" cxnId="{5DE05693-E44A-8644-99EF-D9DE092525DA}">
      <dgm:prSet/>
      <dgm:spPr/>
      <dgm:t>
        <a:bodyPr/>
        <a:lstStyle/>
        <a:p>
          <a:endParaRPr lang="en-US"/>
        </a:p>
      </dgm:t>
    </dgm:pt>
    <dgm:pt modelId="{13AFED26-9053-9540-B7A4-71608C2B54C3}" type="pres">
      <dgm:prSet presAssocID="{074BAE82-64F6-824D-9F04-EF6E1C2D5AE7}" presName="linear" presStyleCnt="0">
        <dgm:presLayoutVars>
          <dgm:animLvl val="lvl"/>
          <dgm:resizeHandles val="exact"/>
        </dgm:presLayoutVars>
      </dgm:prSet>
      <dgm:spPr/>
    </dgm:pt>
    <dgm:pt modelId="{2D9C1257-55D3-2B4D-B657-FFD387E9A062}" type="pres">
      <dgm:prSet presAssocID="{30D17B65-B6DD-B347-BA81-2248ACF57668}" presName="parentText" presStyleLbl="node1" presStyleIdx="0" presStyleCnt="3">
        <dgm:presLayoutVars>
          <dgm:chMax val="0"/>
          <dgm:bulletEnabled val="1"/>
        </dgm:presLayoutVars>
      </dgm:prSet>
      <dgm:spPr/>
    </dgm:pt>
    <dgm:pt modelId="{9AC14304-2A4C-5D4D-B2F1-3483C8D1AF8A}" type="pres">
      <dgm:prSet presAssocID="{30D17B65-B6DD-B347-BA81-2248ACF57668}" presName="childText" presStyleLbl="revTx" presStyleIdx="0" presStyleCnt="3">
        <dgm:presLayoutVars>
          <dgm:bulletEnabled val="1"/>
        </dgm:presLayoutVars>
      </dgm:prSet>
      <dgm:spPr/>
    </dgm:pt>
    <dgm:pt modelId="{CC57B63F-9905-3649-8F53-7475B26882FE}" type="pres">
      <dgm:prSet presAssocID="{A1BEAA3D-51A2-CD44-9A02-A75569F452AA}" presName="parentText" presStyleLbl="node1" presStyleIdx="1" presStyleCnt="3">
        <dgm:presLayoutVars>
          <dgm:chMax val="0"/>
          <dgm:bulletEnabled val="1"/>
        </dgm:presLayoutVars>
      </dgm:prSet>
      <dgm:spPr/>
    </dgm:pt>
    <dgm:pt modelId="{8FE8DD5A-5B97-2C45-8EC6-9D22B23D310D}" type="pres">
      <dgm:prSet presAssocID="{A1BEAA3D-51A2-CD44-9A02-A75569F452AA}" presName="childText" presStyleLbl="revTx" presStyleIdx="1" presStyleCnt="3">
        <dgm:presLayoutVars>
          <dgm:bulletEnabled val="1"/>
        </dgm:presLayoutVars>
      </dgm:prSet>
      <dgm:spPr/>
    </dgm:pt>
    <dgm:pt modelId="{878E299E-2C56-F843-9E22-0DC7504C47DD}" type="pres">
      <dgm:prSet presAssocID="{DDDF8D28-76AD-194C-A286-D910D846FB67}" presName="parentText" presStyleLbl="node1" presStyleIdx="2" presStyleCnt="3">
        <dgm:presLayoutVars>
          <dgm:chMax val="0"/>
          <dgm:bulletEnabled val="1"/>
        </dgm:presLayoutVars>
      </dgm:prSet>
      <dgm:spPr/>
    </dgm:pt>
    <dgm:pt modelId="{8B166AEB-C89F-3C48-B53F-5D2C05491E04}" type="pres">
      <dgm:prSet presAssocID="{DDDF8D28-76AD-194C-A286-D910D846FB67}" presName="childText" presStyleLbl="revTx" presStyleIdx="2" presStyleCnt="3">
        <dgm:presLayoutVars>
          <dgm:bulletEnabled val="1"/>
        </dgm:presLayoutVars>
      </dgm:prSet>
      <dgm:spPr/>
    </dgm:pt>
  </dgm:ptLst>
  <dgm:cxnLst>
    <dgm:cxn modelId="{4A876902-A1B5-3145-84AA-CA825191FC25}" srcId="{A1BEAA3D-51A2-CD44-9A02-A75569F452AA}" destId="{9DB488F1-5B24-D14C-A272-BCF80FB427DC}" srcOrd="1" destOrd="0" parTransId="{6F8B7B11-5211-B24F-BEF0-8681F736CD96}" sibTransId="{230DC5FE-55CF-3348-8E09-BEC15911D9DA}"/>
    <dgm:cxn modelId="{E81C2914-1272-774E-BE16-3555E1925AB2}" type="presOf" srcId="{DDDF8D28-76AD-194C-A286-D910D846FB67}" destId="{878E299E-2C56-F843-9E22-0DC7504C47DD}" srcOrd="0" destOrd="0" presId="urn:microsoft.com/office/officeart/2005/8/layout/vList2"/>
    <dgm:cxn modelId="{60B26B1B-900D-6044-86D1-3CAD50F33827}" srcId="{074BAE82-64F6-824D-9F04-EF6E1C2D5AE7}" destId="{DDDF8D28-76AD-194C-A286-D910D846FB67}" srcOrd="2" destOrd="0" parTransId="{A1C582EB-0911-E546-B4B0-8BD18131753C}" sibTransId="{F1CD6959-3ABF-FC4D-9B3E-3563F5983225}"/>
    <dgm:cxn modelId="{ACEB9A1B-37AE-5243-9C32-FF1F4B991F8F}" type="presOf" srcId="{ADA94F5B-6473-9D4B-916A-D94C5591BF83}" destId="{8FE8DD5A-5B97-2C45-8EC6-9D22B23D310D}" srcOrd="0" destOrd="0" presId="urn:microsoft.com/office/officeart/2005/8/layout/vList2"/>
    <dgm:cxn modelId="{8BA6C622-E596-0942-8A3C-1DD09A313AB1}" type="presOf" srcId="{A53FA05A-0106-6844-B166-4A300C850F6F}" destId="{8B166AEB-C89F-3C48-B53F-5D2C05491E04}" srcOrd="0" destOrd="0" presId="urn:microsoft.com/office/officeart/2005/8/layout/vList2"/>
    <dgm:cxn modelId="{0E5C4B26-69A2-7145-A04F-61123D5973AD}" type="presOf" srcId="{4B55130B-1915-5C41-8908-AAE891F290EE}" destId="{8B166AEB-C89F-3C48-B53F-5D2C05491E04}" srcOrd="0" destOrd="1" presId="urn:microsoft.com/office/officeart/2005/8/layout/vList2"/>
    <dgm:cxn modelId="{DDD63147-C9D7-7E42-8A4B-16E3836B62E2}" type="presOf" srcId="{862E77D7-F965-DC4C-A197-FEF63512A36C}" destId="{9AC14304-2A4C-5D4D-B2F1-3483C8D1AF8A}" srcOrd="0" destOrd="0" presId="urn:microsoft.com/office/officeart/2005/8/layout/vList2"/>
    <dgm:cxn modelId="{8B38B650-422F-D84D-BC30-9A436A41C1FE}" srcId="{A1BEAA3D-51A2-CD44-9A02-A75569F452AA}" destId="{ADA94F5B-6473-9D4B-916A-D94C5591BF83}" srcOrd="0" destOrd="0" parTransId="{DCC21924-896B-9B43-AD48-EB1DACF46045}" sibTransId="{BFADD713-34CF-9C45-9B99-BA0746AAA4EF}"/>
    <dgm:cxn modelId="{B0E51456-5216-0546-A48C-8F346E64BECC}" srcId="{DDDF8D28-76AD-194C-A286-D910D846FB67}" destId="{A53FA05A-0106-6844-B166-4A300C850F6F}" srcOrd="0" destOrd="0" parTransId="{207E65A9-5169-B74A-A879-370A65B780C8}" sibTransId="{2D1E787A-E84B-DE4D-A311-CA4C302F8356}"/>
    <dgm:cxn modelId="{EC672960-2AF6-DE4D-A0BB-53BA3413A9C3}" srcId="{074BAE82-64F6-824D-9F04-EF6E1C2D5AE7}" destId="{30D17B65-B6DD-B347-BA81-2248ACF57668}" srcOrd="0" destOrd="0" parTransId="{ACB301B5-5A08-CF49-B9B0-CDFE5F0BD448}" sibTransId="{7D0B3AB8-18EF-8645-A31B-0FE2E7F10F3B}"/>
    <dgm:cxn modelId="{ECA7C370-A291-E344-A2A6-298B24DBF7FF}" srcId="{074BAE82-64F6-824D-9F04-EF6E1C2D5AE7}" destId="{A1BEAA3D-51A2-CD44-9A02-A75569F452AA}" srcOrd="1" destOrd="0" parTransId="{F8FCC690-0BA0-7B42-99BF-E118E0B85E1A}" sibTransId="{320AA2CA-5B8C-F441-A53A-811A60CB836C}"/>
    <dgm:cxn modelId="{76E38B7F-70EB-A540-83A8-F6089100908E}" type="presOf" srcId="{074BAE82-64F6-824D-9F04-EF6E1C2D5AE7}" destId="{13AFED26-9053-9540-B7A4-71608C2B54C3}" srcOrd="0" destOrd="0" presId="urn:microsoft.com/office/officeart/2005/8/layout/vList2"/>
    <dgm:cxn modelId="{5DE05693-E44A-8644-99EF-D9DE092525DA}" srcId="{DDDF8D28-76AD-194C-A286-D910D846FB67}" destId="{4B55130B-1915-5C41-8908-AAE891F290EE}" srcOrd="1" destOrd="0" parTransId="{A5946A34-10F0-AA4F-B3EB-3AE33EFEABCC}" sibTransId="{C161DB9E-CD2F-954C-A789-918D3035D11E}"/>
    <dgm:cxn modelId="{CED0A794-5512-7A48-ABBD-295C94C4677E}" type="presOf" srcId="{30D17B65-B6DD-B347-BA81-2248ACF57668}" destId="{2D9C1257-55D3-2B4D-B657-FFD387E9A062}" srcOrd="0" destOrd="0" presId="urn:microsoft.com/office/officeart/2005/8/layout/vList2"/>
    <dgm:cxn modelId="{C4424A9C-9558-654D-8A78-24E98529D602}" type="presOf" srcId="{9DB488F1-5B24-D14C-A272-BCF80FB427DC}" destId="{8FE8DD5A-5B97-2C45-8EC6-9D22B23D310D}" srcOrd="0" destOrd="1" presId="urn:microsoft.com/office/officeart/2005/8/layout/vList2"/>
    <dgm:cxn modelId="{103366A6-177B-D94F-ACE6-21676C6D69B5}" srcId="{30D17B65-B6DD-B347-BA81-2248ACF57668}" destId="{862E77D7-F965-DC4C-A197-FEF63512A36C}" srcOrd="0" destOrd="0" parTransId="{2F87DB35-E058-F448-A375-1EF8D41075EA}" sibTransId="{638CBFFE-461F-5F47-A979-BA15900104D8}"/>
    <dgm:cxn modelId="{5076D1FB-081E-8B43-AA0A-9D0AEA6CB788}" type="presOf" srcId="{A1BEAA3D-51A2-CD44-9A02-A75569F452AA}" destId="{CC57B63F-9905-3649-8F53-7475B26882FE}" srcOrd="0" destOrd="0" presId="urn:microsoft.com/office/officeart/2005/8/layout/vList2"/>
    <dgm:cxn modelId="{45A0999C-445C-8344-BBD0-FC260125B806}" type="presParOf" srcId="{13AFED26-9053-9540-B7A4-71608C2B54C3}" destId="{2D9C1257-55D3-2B4D-B657-FFD387E9A062}" srcOrd="0" destOrd="0" presId="urn:microsoft.com/office/officeart/2005/8/layout/vList2"/>
    <dgm:cxn modelId="{2FB96741-6550-134E-9713-2A8FD1291414}" type="presParOf" srcId="{13AFED26-9053-9540-B7A4-71608C2B54C3}" destId="{9AC14304-2A4C-5D4D-B2F1-3483C8D1AF8A}" srcOrd="1" destOrd="0" presId="urn:microsoft.com/office/officeart/2005/8/layout/vList2"/>
    <dgm:cxn modelId="{3FC14D90-D347-A346-801C-05DB0001F88A}" type="presParOf" srcId="{13AFED26-9053-9540-B7A4-71608C2B54C3}" destId="{CC57B63F-9905-3649-8F53-7475B26882FE}" srcOrd="2" destOrd="0" presId="urn:microsoft.com/office/officeart/2005/8/layout/vList2"/>
    <dgm:cxn modelId="{0C077539-BA0B-7C46-9ACD-95C521689B3D}" type="presParOf" srcId="{13AFED26-9053-9540-B7A4-71608C2B54C3}" destId="{8FE8DD5A-5B97-2C45-8EC6-9D22B23D310D}" srcOrd="3" destOrd="0" presId="urn:microsoft.com/office/officeart/2005/8/layout/vList2"/>
    <dgm:cxn modelId="{2BDB9FC4-C526-0348-8867-9D97D433BBCE}" type="presParOf" srcId="{13AFED26-9053-9540-B7A4-71608C2B54C3}" destId="{878E299E-2C56-F843-9E22-0DC7504C47DD}" srcOrd="4" destOrd="0" presId="urn:microsoft.com/office/officeart/2005/8/layout/vList2"/>
    <dgm:cxn modelId="{FB57933A-617B-6249-8A51-A8AB7FAD7CAD}" type="presParOf" srcId="{13AFED26-9053-9540-B7A4-71608C2B54C3}" destId="{8B166AEB-C89F-3C48-B53F-5D2C05491E0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A1B51DA-4549-944E-B503-34B9DD3B2792}" type="doc">
      <dgm:prSet loTypeId="urn:microsoft.com/office/officeart/2005/8/layout/target2" loCatId="relationship" qsTypeId="urn:microsoft.com/office/officeart/2005/8/quickstyle/simple3" qsCatId="simple" csTypeId="urn:microsoft.com/office/officeart/2005/8/colors/colorful5" csCatId="colorful" phldr="1"/>
      <dgm:spPr/>
      <dgm:t>
        <a:bodyPr/>
        <a:lstStyle/>
        <a:p>
          <a:endParaRPr lang="en-US"/>
        </a:p>
      </dgm:t>
    </dgm:pt>
    <dgm:pt modelId="{6549B732-AF5D-2B4D-8999-7DB8D212D85C}">
      <dgm:prSet/>
      <dgm:spPr/>
      <dgm:t>
        <a:bodyPr/>
        <a:lstStyle/>
        <a:p>
          <a:r>
            <a:rPr lang="en-US" dirty="0"/>
            <a:t>Report from Brazilian sources 1 January 2021:</a:t>
          </a:r>
        </a:p>
      </dgm:t>
    </dgm:pt>
    <dgm:pt modelId="{8440FC51-A5C2-934D-9ACA-4024EB215FFF}" type="parTrans" cxnId="{FB12D0BB-8E69-3340-B372-6FF7769475EE}">
      <dgm:prSet/>
      <dgm:spPr/>
      <dgm:t>
        <a:bodyPr/>
        <a:lstStyle/>
        <a:p>
          <a:endParaRPr lang="en-US"/>
        </a:p>
      </dgm:t>
    </dgm:pt>
    <dgm:pt modelId="{E8D2096D-6D3F-2D44-99EF-9E5A7FB95A7A}" type="sibTrans" cxnId="{FB12D0BB-8E69-3340-B372-6FF7769475EE}">
      <dgm:prSet/>
      <dgm:spPr/>
      <dgm:t>
        <a:bodyPr/>
        <a:lstStyle/>
        <a:p>
          <a:endParaRPr lang="en-US"/>
        </a:p>
      </dgm:t>
    </dgm:pt>
    <dgm:pt modelId="{DB043579-8AAF-D446-BB64-EF7B88907D60}">
      <dgm:prSet/>
      <dgm:spPr/>
      <dgm:t>
        <a:bodyPr/>
        <a:lstStyle/>
        <a:p>
          <a:r>
            <a:rPr lang="en-US"/>
            <a:t>Cuba to get vaccines through Iran</a:t>
          </a:r>
        </a:p>
      </dgm:t>
    </dgm:pt>
    <dgm:pt modelId="{84407D9A-5EED-FD4E-9FDA-7E44A24AB3FF}" type="parTrans" cxnId="{92516EE8-3D9C-A646-888B-E6EC73FE268A}">
      <dgm:prSet/>
      <dgm:spPr/>
      <dgm:t>
        <a:bodyPr/>
        <a:lstStyle/>
        <a:p>
          <a:endParaRPr lang="en-US"/>
        </a:p>
      </dgm:t>
    </dgm:pt>
    <dgm:pt modelId="{5757F357-999D-F645-9927-AE94A4535DC6}" type="sibTrans" cxnId="{92516EE8-3D9C-A646-888B-E6EC73FE268A}">
      <dgm:prSet/>
      <dgm:spPr/>
      <dgm:t>
        <a:bodyPr/>
        <a:lstStyle/>
        <a:p>
          <a:endParaRPr lang="en-US"/>
        </a:p>
      </dgm:t>
    </dgm:pt>
    <dgm:pt modelId="{48ABD768-F2AA-3B42-B738-A962F5EB8240}">
      <dgm:prSet/>
      <dgm:spPr/>
      <dgm:t>
        <a:bodyPr/>
        <a:lstStyle/>
        <a:p>
          <a:r>
            <a:rPr lang="en-US" dirty="0"/>
            <a:t>Iran to purchase vaccines from 3</a:t>
          </a:r>
          <a:r>
            <a:rPr lang="en-US" baseline="30000" dirty="0"/>
            <a:t>rd</a:t>
          </a:r>
          <a:r>
            <a:rPr lang="en-US" dirty="0"/>
            <a:t> party states (unidentified)</a:t>
          </a:r>
        </a:p>
      </dgm:t>
    </dgm:pt>
    <dgm:pt modelId="{91C700AC-8415-D149-908A-183C8579AE24}" type="parTrans" cxnId="{545EBEF1-B0D8-C34F-B446-8976B16C7C86}">
      <dgm:prSet/>
      <dgm:spPr/>
      <dgm:t>
        <a:bodyPr/>
        <a:lstStyle/>
        <a:p>
          <a:endParaRPr lang="en-US"/>
        </a:p>
      </dgm:t>
    </dgm:pt>
    <dgm:pt modelId="{4FEC088C-8569-AE48-B7EB-6831E6E6D8DC}" type="sibTrans" cxnId="{545EBEF1-B0D8-C34F-B446-8976B16C7C86}">
      <dgm:prSet/>
      <dgm:spPr/>
      <dgm:t>
        <a:bodyPr/>
        <a:lstStyle/>
        <a:p>
          <a:endParaRPr lang="en-US"/>
        </a:p>
      </dgm:t>
    </dgm:pt>
    <dgm:pt modelId="{930720EB-8705-824B-92AB-C4AEF3F5E434}">
      <dgm:prSet/>
      <dgm:spPr/>
      <dgm:t>
        <a:bodyPr/>
        <a:lstStyle/>
        <a:p>
          <a:r>
            <a:rPr lang="en-US" dirty="0"/>
            <a:t>23 December 2020 </a:t>
          </a:r>
          <a:r>
            <a:rPr lang="en-US" dirty="0">
              <a:hlinkClick xmlns:r="http://schemas.openxmlformats.org/officeDocument/2006/relationships" r:id="rId1"/>
            </a:rPr>
            <a:t>TeleSur Report</a:t>
          </a:r>
          <a:r>
            <a:rPr lang="en-US" dirty="0"/>
            <a:t>: "Cuba's vaccine candidate </a:t>
          </a:r>
          <a:r>
            <a:rPr lang="en-US" dirty="0" err="1"/>
            <a:t>Soberana</a:t>
          </a:r>
          <a:r>
            <a:rPr lang="en-US" dirty="0"/>
            <a:t> 02 began Phase II of Clinical Trials this week, making it the first Latin American vaccine against Covid-19 to advance to this stage following positive preliminary results in the first phase." ()</a:t>
          </a:r>
        </a:p>
      </dgm:t>
    </dgm:pt>
    <dgm:pt modelId="{0E764086-7DAD-CA49-BD87-89BB0B1024F8}" type="parTrans" cxnId="{D3A1967F-6804-8F4E-B4FA-A80B939B37C4}">
      <dgm:prSet/>
      <dgm:spPr/>
      <dgm:t>
        <a:bodyPr/>
        <a:lstStyle/>
        <a:p>
          <a:endParaRPr lang="en-US"/>
        </a:p>
      </dgm:t>
    </dgm:pt>
    <dgm:pt modelId="{D448083B-A0CA-564F-B38F-1105F0410CF0}" type="sibTrans" cxnId="{D3A1967F-6804-8F4E-B4FA-A80B939B37C4}">
      <dgm:prSet/>
      <dgm:spPr/>
      <dgm:t>
        <a:bodyPr/>
        <a:lstStyle/>
        <a:p>
          <a:endParaRPr lang="en-US"/>
        </a:p>
      </dgm:t>
    </dgm:pt>
    <dgm:pt modelId="{3AA6E702-8823-8E4B-BF49-B83155C4E382}">
      <dgm:prSet/>
      <dgm:spPr/>
      <dgm:t>
        <a:bodyPr/>
        <a:lstStyle/>
        <a:p>
          <a:r>
            <a:rPr lang="en-US" dirty="0"/>
            <a:t>Indigenous Vaccine Development</a:t>
          </a:r>
        </a:p>
      </dgm:t>
    </dgm:pt>
    <dgm:pt modelId="{13053BBC-ABAC-BA40-BDE3-0218CB1AB7BA}" type="parTrans" cxnId="{5E821D38-7A68-604F-8935-1EFDED8E54AA}">
      <dgm:prSet/>
      <dgm:spPr/>
      <dgm:t>
        <a:bodyPr/>
        <a:lstStyle/>
        <a:p>
          <a:endParaRPr lang="en-US"/>
        </a:p>
      </dgm:t>
    </dgm:pt>
    <dgm:pt modelId="{65586428-4265-934B-8180-FB24F22386D3}" type="sibTrans" cxnId="{5E821D38-7A68-604F-8935-1EFDED8E54AA}">
      <dgm:prSet/>
      <dgm:spPr/>
      <dgm:t>
        <a:bodyPr/>
        <a:lstStyle/>
        <a:p>
          <a:endParaRPr lang="en-US"/>
        </a:p>
      </dgm:t>
    </dgm:pt>
    <dgm:pt modelId="{43336583-94F8-7E4D-8063-39C3DEF4878A}" type="pres">
      <dgm:prSet presAssocID="{DA1B51DA-4549-944E-B503-34B9DD3B2792}" presName="Name0" presStyleCnt="0">
        <dgm:presLayoutVars>
          <dgm:chMax val="3"/>
          <dgm:chPref val="1"/>
          <dgm:dir/>
          <dgm:animLvl val="lvl"/>
          <dgm:resizeHandles/>
        </dgm:presLayoutVars>
      </dgm:prSet>
      <dgm:spPr/>
    </dgm:pt>
    <dgm:pt modelId="{1E82AEE0-E7AA-1A4B-B172-7B22DEC5C48E}" type="pres">
      <dgm:prSet presAssocID="{DA1B51DA-4549-944E-B503-34B9DD3B2792}" presName="outerBox" presStyleCnt="0"/>
      <dgm:spPr/>
    </dgm:pt>
    <dgm:pt modelId="{BBE6C572-24B5-A048-B221-4F5B3D13DFEC}" type="pres">
      <dgm:prSet presAssocID="{DA1B51DA-4549-944E-B503-34B9DD3B2792}" presName="outerBoxParent" presStyleLbl="node1" presStyleIdx="0" presStyleCnt="2"/>
      <dgm:spPr/>
    </dgm:pt>
    <dgm:pt modelId="{1181B70A-C8C8-F54D-B8FA-DBCA6B7CC388}" type="pres">
      <dgm:prSet presAssocID="{DA1B51DA-4549-944E-B503-34B9DD3B2792}" presName="outerBoxChildren" presStyleCnt="0"/>
      <dgm:spPr/>
    </dgm:pt>
    <dgm:pt modelId="{8CD87BF0-186F-A742-A73C-9E8FDE04453C}" type="pres">
      <dgm:prSet presAssocID="{DB043579-8AAF-D446-BB64-EF7B88907D60}" presName="oChild" presStyleLbl="fgAcc1" presStyleIdx="0" presStyleCnt="3">
        <dgm:presLayoutVars>
          <dgm:bulletEnabled val="1"/>
        </dgm:presLayoutVars>
      </dgm:prSet>
      <dgm:spPr/>
    </dgm:pt>
    <dgm:pt modelId="{3758EFDB-9384-E24B-B0C1-46D81ED5926F}" type="pres">
      <dgm:prSet presAssocID="{5757F357-999D-F645-9927-AE94A4535DC6}" presName="outerSibTrans" presStyleCnt="0"/>
      <dgm:spPr/>
    </dgm:pt>
    <dgm:pt modelId="{4EFB883F-AAA6-2E49-ABBF-DE7142041352}" type="pres">
      <dgm:prSet presAssocID="{48ABD768-F2AA-3B42-B738-A962F5EB8240}" presName="oChild" presStyleLbl="fgAcc1" presStyleIdx="1" presStyleCnt="3">
        <dgm:presLayoutVars>
          <dgm:bulletEnabled val="1"/>
        </dgm:presLayoutVars>
      </dgm:prSet>
      <dgm:spPr/>
    </dgm:pt>
    <dgm:pt modelId="{F0A28577-5165-1C46-A0F0-900AA4DBE213}" type="pres">
      <dgm:prSet presAssocID="{DA1B51DA-4549-944E-B503-34B9DD3B2792}" presName="middleBox" presStyleCnt="0"/>
      <dgm:spPr/>
    </dgm:pt>
    <dgm:pt modelId="{89FA78E6-B6BB-2949-94E7-849F08E0FB10}" type="pres">
      <dgm:prSet presAssocID="{DA1B51DA-4549-944E-B503-34B9DD3B2792}" presName="middleBoxParent" presStyleLbl="node1" presStyleIdx="1" presStyleCnt="2"/>
      <dgm:spPr/>
    </dgm:pt>
    <dgm:pt modelId="{14C5C372-DF5B-B54E-8F0C-55DA801DCD37}" type="pres">
      <dgm:prSet presAssocID="{DA1B51DA-4549-944E-B503-34B9DD3B2792}" presName="middleBoxChildren" presStyleCnt="0"/>
      <dgm:spPr/>
    </dgm:pt>
    <dgm:pt modelId="{5DE7683F-F548-6342-8E9B-1C8731323DB4}" type="pres">
      <dgm:prSet presAssocID="{930720EB-8705-824B-92AB-C4AEF3F5E434}" presName="mChild" presStyleLbl="fgAcc1" presStyleIdx="2" presStyleCnt="3">
        <dgm:presLayoutVars>
          <dgm:bulletEnabled val="1"/>
        </dgm:presLayoutVars>
      </dgm:prSet>
      <dgm:spPr/>
    </dgm:pt>
  </dgm:ptLst>
  <dgm:cxnLst>
    <dgm:cxn modelId="{17B26925-89CA-4A41-9F0D-8EA859523D8E}" type="presOf" srcId="{48ABD768-F2AA-3B42-B738-A962F5EB8240}" destId="{4EFB883F-AAA6-2E49-ABBF-DE7142041352}" srcOrd="0" destOrd="0" presId="urn:microsoft.com/office/officeart/2005/8/layout/target2"/>
    <dgm:cxn modelId="{5E821D38-7A68-604F-8935-1EFDED8E54AA}" srcId="{DA1B51DA-4549-944E-B503-34B9DD3B2792}" destId="{3AA6E702-8823-8E4B-BF49-B83155C4E382}" srcOrd="1" destOrd="0" parTransId="{13053BBC-ABAC-BA40-BDE3-0218CB1AB7BA}" sibTransId="{65586428-4265-934B-8180-FB24F22386D3}"/>
    <dgm:cxn modelId="{23CCB45B-8C17-064C-8598-323B674971A1}" type="presOf" srcId="{6549B732-AF5D-2B4D-8999-7DB8D212D85C}" destId="{BBE6C572-24B5-A048-B221-4F5B3D13DFEC}" srcOrd="0" destOrd="0" presId="urn:microsoft.com/office/officeart/2005/8/layout/target2"/>
    <dgm:cxn modelId="{2EAEB666-FC32-E949-A8E3-5F8639EA4D1C}" type="presOf" srcId="{930720EB-8705-824B-92AB-C4AEF3F5E434}" destId="{5DE7683F-F548-6342-8E9B-1C8731323DB4}" srcOrd="0" destOrd="0" presId="urn:microsoft.com/office/officeart/2005/8/layout/target2"/>
    <dgm:cxn modelId="{D3A1967F-6804-8F4E-B4FA-A80B939B37C4}" srcId="{3AA6E702-8823-8E4B-BF49-B83155C4E382}" destId="{930720EB-8705-824B-92AB-C4AEF3F5E434}" srcOrd="0" destOrd="0" parTransId="{0E764086-7DAD-CA49-BD87-89BB0B1024F8}" sibTransId="{D448083B-A0CA-564F-B38F-1105F0410CF0}"/>
    <dgm:cxn modelId="{E007C892-851C-2140-8B1A-A391F1F93169}" type="presOf" srcId="{DA1B51DA-4549-944E-B503-34B9DD3B2792}" destId="{43336583-94F8-7E4D-8063-39C3DEF4878A}" srcOrd="0" destOrd="0" presId="urn:microsoft.com/office/officeart/2005/8/layout/target2"/>
    <dgm:cxn modelId="{FB12D0BB-8E69-3340-B372-6FF7769475EE}" srcId="{DA1B51DA-4549-944E-B503-34B9DD3B2792}" destId="{6549B732-AF5D-2B4D-8999-7DB8D212D85C}" srcOrd="0" destOrd="0" parTransId="{8440FC51-A5C2-934D-9ACA-4024EB215FFF}" sibTransId="{E8D2096D-6D3F-2D44-99EF-9E5A7FB95A7A}"/>
    <dgm:cxn modelId="{01889BBC-33E0-C44E-B764-587C638729A5}" type="presOf" srcId="{DB043579-8AAF-D446-BB64-EF7B88907D60}" destId="{8CD87BF0-186F-A742-A73C-9E8FDE04453C}" srcOrd="0" destOrd="0" presId="urn:microsoft.com/office/officeart/2005/8/layout/target2"/>
    <dgm:cxn modelId="{92516EE8-3D9C-A646-888B-E6EC73FE268A}" srcId="{6549B732-AF5D-2B4D-8999-7DB8D212D85C}" destId="{DB043579-8AAF-D446-BB64-EF7B88907D60}" srcOrd="0" destOrd="0" parTransId="{84407D9A-5EED-FD4E-9FDA-7E44A24AB3FF}" sibTransId="{5757F357-999D-F645-9927-AE94A4535DC6}"/>
    <dgm:cxn modelId="{545EBEF1-B0D8-C34F-B446-8976B16C7C86}" srcId="{6549B732-AF5D-2B4D-8999-7DB8D212D85C}" destId="{48ABD768-F2AA-3B42-B738-A962F5EB8240}" srcOrd="1" destOrd="0" parTransId="{91C700AC-8415-D149-908A-183C8579AE24}" sibTransId="{4FEC088C-8569-AE48-B7EB-6831E6E6D8DC}"/>
    <dgm:cxn modelId="{F7153EFB-DDE7-DB41-9CB7-22A0EC3787EC}" type="presOf" srcId="{3AA6E702-8823-8E4B-BF49-B83155C4E382}" destId="{89FA78E6-B6BB-2949-94E7-849F08E0FB10}" srcOrd="0" destOrd="0" presId="urn:microsoft.com/office/officeart/2005/8/layout/target2"/>
    <dgm:cxn modelId="{757E6B0B-0FC1-324F-BA9E-37D0C4B08EB0}" type="presParOf" srcId="{43336583-94F8-7E4D-8063-39C3DEF4878A}" destId="{1E82AEE0-E7AA-1A4B-B172-7B22DEC5C48E}" srcOrd="0" destOrd="0" presId="urn:microsoft.com/office/officeart/2005/8/layout/target2"/>
    <dgm:cxn modelId="{FF53F301-C31D-EC4D-ADFB-8DCB8A5DC233}" type="presParOf" srcId="{1E82AEE0-E7AA-1A4B-B172-7B22DEC5C48E}" destId="{BBE6C572-24B5-A048-B221-4F5B3D13DFEC}" srcOrd="0" destOrd="0" presId="urn:microsoft.com/office/officeart/2005/8/layout/target2"/>
    <dgm:cxn modelId="{CA5ED004-FD9D-9C48-B1A0-B6731637B646}" type="presParOf" srcId="{1E82AEE0-E7AA-1A4B-B172-7B22DEC5C48E}" destId="{1181B70A-C8C8-F54D-B8FA-DBCA6B7CC388}" srcOrd="1" destOrd="0" presId="urn:microsoft.com/office/officeart/2005/8/layout/target2"/>
    <dgm:cxn modelId="{F853235A-65BC-4342-BB02-11F6AC7909B1}" type="presParOf" srcId="{1181B70A-C8C8-F54D-B8FA-DBCA6B7CC388}" destId="{8CD87BF0-186F-A742-A73C-9E8FDE04453C}" srcOrd="0" destOrd="0" presId="urn:microsoft.com/office/officeart/2005/8/layout/target2"/>
    <dgm:cxn modelId="{C55ED84E-ACAF-F349-B67A-B04901ECE057}" type="presParOf" srcId="{1181B70A-C8C8-F54D-B8FA-DBCA6B7CC388}" destId="{3758EFDB-9384-E24B-B0C1-46D81ED5926F}" srcOrd="1" destOrd="0" presId="urn:microsoft.com/office/officeart/2005/8/layout/target2"/>
    <dgm:cxn modelId="{F41FFF32-D02E-374C-9847-1D837C613DB4}" type="presParOf" srcId="{1181B70A-C8C8-F54D-B8FA-DBCA6B7CC388}" destId="{4EFB883F-AAA6-2E49-ABBF-DE7142041352}" srcOrd="2" destOrd="0" presId="urn:microsoft.com/office/officeart/2005/8/layout/target2"/>
    <dgm:cxn modelId="{0DB9CED9-C6C9-874C-9B7B-0277E99068FF}" type="presParOf" srcId="{43336583-94F8-7E4D-8063-39C3DEF4878A}" destId="{F0A28577-5165-1C46-A0F0-900AA4DBE213}" srcOrd="1" destOrd="0" presId="urn:microsoft.com/office/officeart/2005/8/layout/target2"/>
    <dgm:cxn modelId="{EC47937A-C51F-7B44-9814-E74E38F826F9}" type="presParOf" srcId="{F0A28577-5165-1C46-A0F0-900AA4DBE213}" destId="{89FA78E6-B6BB-2949-94E7-849F08E0FB10}" srcOrd="0" destOrd="0" presId="urn:microsoft.com/office/officeart/2005/8/layout/target2"/>
    <dgm:cxn modelId="{A6B07C89-773F-6D44-A2EF-4D009694DAA1}" type="presParOf" srcId="{F0A28577-5165-1C46-A0F0-900AA4DBE213}" destId="{14C5C372-DF5B-B54E-8F0C-55DA801DCD37}" srcOrd="1" destOrd="0" presId="urn:microsoft.com/office/officeart/2005/8/layout/target2"/>
    <dgm:cxn modelId="{C62749AB-3AB9-B743-B642-0C5B6EB179F3}" type="presParOf" srcId="{14C5C372-DF5B-B54E-8F0C-55DA801DCD37}" destId="{5DE7683F-F548-6342-8E9B-1C8731323DB4}"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2627445-9C59-C742-A21D-97B47844714E}" type="doc">
      <dgm:prSet loTypeId="urn:microsoft.com/office/officeart/2005/8/layout/vList2" loCatId="list" qsTypeId="urn:microsoft.com/office/officeart/2005/8/quickstyle/simple3" qsCatId="simple" csTypeId="urn:microsoft.com/office/officeart/2005/8/colors/colorful5" csCatId="colorful" phldr="1"/>
      <dgm:spPr/>
      <dgm:t>
        <a:bodyPr/>
        <a:lstStyle/>
        <a:p>
          <a:endParaRPr lang="en-US"/>
        </a:p>
      </dgm:t>
    </dgm:pt>
    <dgm:pt modelId="{B0DF5556-B350-8748-BA22-76C85E2F9B1F}">
      <dgm:prSet/>
      <dgm:spPr/>
      <dgm:t>
        <a:bodyPr/>
        <a:lstStyle/>
        <a:p>
          <a:r>
            <a:rPr lang="en-US"/>
            <a:t>Cuba has been among the states better able to meet the challenges of the pandemic inters of infection and mortality rates</a:t>
          </a:r>
        </a:p>
      </dgm:t>
    </dgm:pt>
    <dgm:pt modelId="{73CC27FC-2C51-1541-9282-BCF6B96BC0EC}" type="parTrans" cxnId="{C33FDED7-F77D-4244-A390-854D58B8ADC5}">
      <dgm:prSet/>
      <dgm:spPr/>
      <dgm:t>
        <a:bodyPr/>
        <a:lstStyle/>
        <a:p>
          <a:endParaRPr lang="en-US"/>
        </a:p>
      </dgm:t>
    </dgm:pt>
    <dgm:pt modelId="{DD84E536-3FBA-5E45-8167-114D3086483A}" type="sibTrans" cxnId="{C33FDED7-F77D-4244-A390-854D58B8ADC5}">
      <dgm:prSet/>
      <dgm:spPr/>
      <dgm:t>
        <a:bodyPr/>
        <a:lstStyle/>
        <a:p>
          <a:endParaRPr lang="en-US"/>
        </a:p>
      </dgm:t>
    </dgm:pt>
    <dgm:pt modelId="{EF297E3F-B4AB-484C-9D16-6F6B84ABD96D}">
      <dgm:prSet/>
      <dgm:spPr/>
      <dgm:t>
        <a:bodyPr/>
        <a:lstStyle/>
        <a:p>
          <a:r>
            <a:rPr lang="en-US" dirty="0"/>
            <a:t>But being an island has not proven to be a positive means of avoiding pandemic in an age of globalization; not clear there is planning for managing future similar </a:t>
          </a:r>
          <a:r>
            <a:rPr lang="en-US" dirty="0" err="1"/>
            <a:t>crsies</a:t>
          </a:r>
          <a:r>
            <a:rPr lang="en-US" dirty="0"/>
            <a:t>.</a:t>
          </a:r>
        </a:p>
      </dgm:t>
    </dgm:pt>
    <dgm:pt modelId="{4A541D35-5CD4-3345-A322-81900C50F1F7}" type="parTrans" cxnId="{4E925924-29D0-F441-83FA-942A663D4C09}">
      <dgm:prSet/>
      <dgm:spPr/>
      <dgm:t>
        <a:bodyPr/>
        <a:lstStyle/>
        <a:p>
          <a:endParaRPr lang="en-US"/>
        </a:p>
      </dgm:t>
    </dgm:pt>
    <dgm:pt modelId="{552793F5-E9DD-434D-9F4F-106C3496B0B2}" type="sibTrans" cxnId="{4E925924-29D0-F441-83FA-942A663D4C09}">
      <dgm:prSet/>
      <dgm:spPr/>
      <dgm:t>
        <a:bodyPr/>
        <a:lstStyle/>
        <a:p>
          <a:endParaRPr lang="en-US"/>
        </a:p>
      </dgm:t>
    </dgm:pt>
    <dgm:pt modelId="{2755E26D-7C7F-D94F-8432-2A1A4B409B74}">
      <dgm:prSet/>
      <dgm:spPr/>
      <dgm:t>
        <a:bodyPr/>
        <a:lstStyle/>
        <a:p>
          <a:r>
            <a:rPr lang="en-US"/>
            <a:t>Pandemic has substantially affected economic planning: internally opening the economy in ways rejected by the 7</a:t>
          </a:r>
          <a:r>
            <a:rPr lang="en-US" baseline="30000"/>
            <a:t>th</a:t>
          </a:r>
          <a:r>
            <a:rPr lang="en-US"/>
            <a:t> PCC Congress in 2017; Externally mixed—bad for tourism, better for medical advances and medical internationalism</a:t>
          </a:r>
        </a:p>
      </dgm:t>
    </dgm:pt>
    <dgm:pt modelId="{360E4966-4162-704F-AB6B-E3100B780BE6}" type="parTrans" cxnId="{4A9485A9-5AE1-1A41-B5E1-E8AEB0BC2A54}">
      <dgm:prSet/>
      <dgm:spPr/>
      <dgm:t>
        <a:bodyPr/>
        <a:lstStyle/>
        <a:p>
          <a:endParaRPr lang="en-US"/>
        </a:p>
      </dgm:t>
    </dgm:pt>
    <dgm:pt modelId="{97C6BF80-706B-8841-872C-B203ABA12AB6}" type="sibTrans" cxnId="{4A9485A9-5AE1-1A41-B5E1-E8AEB0BC2A54}">
      <dgm:prSet/>
      <dgm:spPr/>
      <dgm:t>
        <a:bodyPr/>
        <a:lstStyle/>
        <a:p>
          <a:endParaRPr lang="en-US"/>
        </a:p>
      </dgm:t>
    </dgm:pt>
    <dgm:pt modelId="{F3B5F772-B50B-D34D-BD2A-2DC5467EA31E}">
      <dgm:prSet/>
      <dgm:spPr/>
      <dgm:t>
        <a:bodyPr/>
        <a:lstStyle/>
        <a:p>
          <a:r>
            <a:rPr lang="en-US" dirty="0"/>
            <a:t>Has exposed the weaknesses of the state: sanitation, food security, and responsiveness.</a:t>
          </a:r>
        </a:p>
      </dgm:t>
    </dgm:pt>
    <dgm:pt modelId="{6BEE0E71-B90D-3744-9ED5-7D5D4FA179A4}" type="parTrans" cxnId="{BC9D8B18-9819-904E-83D3-1A98462AE6C1}">
      <dgm:prSet/>
      <dgm:spPr/>
      <dgm:t>
        <a:bodyPr/>
        <a:lstStyle/>
        <a:p>
          <a:endParaRPr lang="en-US"/>
        </a:p>
      </dgm:t>
    </dgm:pt>
    <dgm:pt modelId="{ABC4AB31-C790-E04B-8A2A-02B23CECDAA0}" type="sibTrans" cxnId="{BC9D8B18-9819-904E-83D3-1A98462AE6C1}">
      <dgm:prSet/>
      <dgm:spPr/>
      <dgm:t>
        <a:bodyPr/>
        <a:lstStyle/>
        <a:p>
          <a:endParaRPr lang="en-US"/>
        </a:p>
      </dgm:t>
    </dgm:pt>
    <dgm:pt modelId="{7FFB3BDF-8AF4-9A4C-A37D-C24AF48FCCE3}" type="pres">
      <dgm:prSet presAssocID="{82627445-9C59-C742-A21D-97B47844714E}" presName="linear" presStyleCnt="0">
        <dgm:presLayoutVars>
          <dgm:animLvl val="lvl"/>
          <dgm:resizeHandles val="exact"/>
        </dgm:presLayoutVars>
      </dgm:prSet>
      <dgm:spPr/>
    </dgm:pt>
    <dgm:pt modelId="{A24856CA-E35F-A448-A7F1-4BA2596191FA}" type="pres">
      <dgm:prSet presAssocID="{B0DF5556-B350-8748-BA22-76C85E2F9B1F}" presName="parentText" presStyleLbl="node1" presStyleIdx="0" presStyleCnt="4">
        <dgm:presLayoutVars>
          <dgm:chMax val="0"/>
          <dgm:bulletEnabled val="1"/>
        </dgm:presLayoutVars>
      </dgm:prSet>
      <dgm:spPr/>
    </dgm:pt>
    <dgm:pt modelId="{FAFF0DEC-E724-6846-A0E5-2F985EF16812}" type="pres">
      <dgm:prSet presAssocID="{DD84E536-3FBA-5E45-8167-114D3086483A}" presName="spacer" presStyleCnt="0"/>
      <dgm:spPr/>
    </dgm:pt>
    <dgm:pt modelId="{7A9D5111-9ECC-CE4C-8429-79C04FE1FB45}" type="pres">
      <dgm:prSet presAssocID="{EF297E3F-B4AB-484C-9D16-6F6B84ABD96D}" presName="parentText" presStyleLbl="node1" presStyleIdx="1" presStyleCnt="4">
        <dgm:presLayoutVars>
          <dgm:chMax val="0"/>
          <dgm:bulletEnabled val="1"/>
        </dgm:presLayoutVars>
      </dgm:prSet>
      <dgm:spPr/>
    </dgm:pt>
    <dgm:pt modelId="{0D03F194-A10D-6B44-B558-CB65BBB41BA1}" type="pres">
      <dgm:prSet presAssocID="{552793F5-E9DD-434D-9F4F-106C3496B0B2}" presName="spacer" presStyleCnt="0"/>
      <dgm:spPr/>
    </dgm:pt>
    <dgm:pt modelId="{118187C7-E52B-EC46-ABA3-A6094FDF76BB}" type="pres">
      <dgm:prSet presAssocID="{2755E26D-7C7F-D94F-8432-2A1A4B409B74}" presName="parentText" presStyleLbl="node1" presStyleIdx="2" presStyleCnt="4">
        <dgm:presLayoutVars>
          <dgm:chMax val="0"/>
          <dgm:bulletEnabled val="1"/>
        </dgm:presLayoutVars>
      </dgm:prSet>
      <dgm:spPr/>
    </dgm:pt>
    <dgm:pt modelId="{1F30AF9B-A6A3-CA43-A7AE-DEAE5D1A8A6D}" type="pres">
      <dgm:prSet presAssocID="{97C6BF80-706B-8841-872C-B203ABA12AB6}" presName="spacer" presStyleCnt="0"/>
      <dgm:spPr/>
    </dgm:pt>
    <dgm:pt modelId="{960BE959-1997-654D-A776-D4B50F4A4BE0}" type="pres">
      <dgm:prSet presAssocID="{F3B5F772-B50B-D34D-BD2A-2DC5467EA31E}" presName="parentText" presStyleLbl="node1" presStyleIdx="3" presStyleCnt="4">
        <dgm:presLayoutVars>
          <dgm:chMax val="0"/>
          <dgm:bulletEnabled val="1"/>
        </dgm:presLayoutVars>
      </dgm:prSet>
      <dgm:spPr/>
    </dgm:pt>
  </dgm:ptLst>
  <dgm:cxnLst>
    <dgm:cxn modelId="{BC9D8B18-9819-904E-83D3-1A98462AE6C1}" srcId="{82627445-9C59-C742-A21D-97B47844714E}" destId="{F3B5F772-B50B-D34D-BD2A-2DC5467EA31E}" srcOrd="3" destOrd="0" parTransId="{6BEE0E71-B90D-3744-9ED5-7D5D4FA179A4}" sibTransId="{ABC4AB31-C790-E04B-8A2A-02B23CECDAA0}"/>
    <dgm:cxn modelId="{72E4F31B-CB27-A746-88D2-594435E6FA89}" type="presOf" srcId="{F3B5F772-B50B-D34D-BD2A-2DC5467EA31E}" destId="{960BE959-1997-654D-A776-D4B50F4A4BE0}" srcOrd="0" destOrd="0" presId="urn:microsoft.com/office/officeart/2005/8/layout/vList2"/>
    <dgm:cxn modelId="{4E925924-29D0-F441-83FA-942A663D4C09}" srcId="{82627445-9C59-C742-A21D-97B47844714E}" destId="{EF297E3F-B4AB-484C-9D16-6F6B84ABD96D}" srcOrd="1" destOrd="0" parTransId="{4A541D35-5CD4-3345-A322-81900C50F1F7}" sibTransId="{552793F5-E9DD-434D-9F4F-106C3496B0B2}"/>
    <dgm:cxn modelId="{27D47E6A-1C74-5947-A768-5DFC4180E5B0}" type="presOf" srcId="{82627445-9C59-C742-A21D-97B47844714E}" destId="{7FFB3BDF-8AF4-9A4C-A37D-C24AF48FCCE3}" srcOrd="0" destOrd="0" presId="urn:microsoft.com/office/officeart/2005/8/layout/vList2"/>
    <dgm:cxn modelId="{4A9485A9-5AE1-1A41-B5E1-E8AEB0BC2A54}" srcId="{82627445-9C59-C742-A21D-97B47844714E}" destId="{2755E26D-7C7F-D94F-8432-2A1A4B409B74}" srcOrd="2" destOrd="0" parTransId="{360E4966-4162-704F-AB6B-E3100B780BE6}" sibTransId="{97C6BF80-706B-8841-872C-B203ABA12AB6}"/>
    <dgm:cxn modelId="{C58EDDAE-2C79-264C-8EBB-C444BCB865C1}" type="presOf" srcId="{B0DF5556-B350-8748-BA22-76C85E2F9B1F}" destId="{A24856CA-E35F-A448-A7F1-4BA2596191FA}" srcOrd="0" destOrd="0" presId="urn:microsoft.com/office/officeart/2005/8/layout/vList2"/>
    <dgm:cxn modelId="{C33FDED7-F77D-4244-A390-854D58B8ADC5}" srcId="{82627445-9C59-C742-A21D-97B47844714E}" destId="{B0DF5556-B350-8748-BA22-76C85E2F9B1F}" srcOrd="0" destOrd="0" parTransId="{73CC27FC-2C51-1541-9282-BCF6B96BC0EC}" sibTransId="{DD84E536-3FBA-5E45-8167-114D3086483A}"/>
    <dgm:cxn modelId="{8BDD9BDA-78D7-9144-A39E-C4829F3B3C02}" type="presOf" srcId="{EF297E3F-B4AB-484C-9D16-6F6B84ABD96D}" destId="{7A9D5111-9ECC-CE4C-8429-79C04FE1FB45}" srcOrd="0" destOrd="0" presId="urn:microsoft.com/office/officeart/2005/8/layout/vList2"/>
    <dgm:cxn modelId="{966D9CFF-6FB0-E94E-867C-66E39A8C3420}" type="presOf" srcId="{2755E26D-7C7F-D94F-8432-2A1A4B409B74}" destId="{118187C7-E52B-EC46-ABA3-A6094FDF76BB}" srcOrd="0" destOrd="0" presId="urn:microsoft.com/office/officeart/2005/8/layout/vList2"/>
    <dgm:cxn modelId="{F8020366-C01E-C443-BFDF-B3F3AD145686}" type="presParOf" srcId="{7FFB3BDF-8AF4-9A4C-A37D-C24AF48FCCE3}" destId="{A24856CA-E35F-A448-A7F1-4BA2596191FA}" srcOrd="0" destOrd="0" presId="urn:microsoft.com/office/officeart/2005/8/layout/vList2"/>
    <dgm:cxn modelId="{FD5F71AA-B334-C349-A2B7-8D1ED0B55C46}" type="presParOf" srcId="{7FFB3BDF-8AF4-9A4C-A37D-C24AF48FCCE3}" destId="{FAFF0DEC-E724-6846-A0E5-2F985EF16812}" srcOrd="1" destOrd="0" presId="urn:microsoft.com/office/officeart/2005/8/layout/vList2"/>
    <dgm:cxn modelId="{8E3CDC14-FE49-ED4E-9082-EC82C37E4D45}" type="presParOf" srcId="{7FFB3BDF-8AF4-9A4C-A37D-C24AF48FCCE3}" destId="{7A9D5111-9ECC-CE4C-8429-79C04FE1FB45}" srcOrd="2" destOrd="0" presId="urn:microsoft.com/office/officeart/2005/8/layout/vList2"/>
    <dgm:cxn modelId="{DC439D01-3890-5F44-BF54-96B9605AC229}" type="presParOf" srcId="{7FFB3BDF-8AF4-9A4C-A37D-C24AF48FCCE3}" destId="{0D03F194-A10D-6B44-B558-CB65BBB41BA1}" srcOrd="3" destOrd="0" presId="urn:microsoft.com/office/officeart/2005/8/layout/vList2"/>
    <dgm:cxn modelId="{A498C62B-C6A9-5646-B4A4-1AD40452A988}" type="presParOf" srcId="{7FFB3BDF-8AF4-9A4C-A37D-C24AF48FCCE3}" destId="{118187C7-E52B-EC46-ABA3-A6094FDF76BB}" srcOrd="4" destOrd="0" presId="urn:microsoft.com/office/officeart/2005/8/layout/vList2"/>
    <dgm:cxn modelId="{F01B462C-4125-1D40-8B0C-D0FD146AC985}" type="presParOf" srcId="{7FFB3BDF-8AF4-9A4C-A37D-C24AF48FCCE3}" destId="{1F30AF9B-A6A3-CA43-A7AE-DEAE5D1A8A6D}" srcOrd="5" destOrd="0" presId="urn:microsoft.com/office/officeart/2005/8/layout/vList2"/>
    <dgm:cxn modelId="{12115EEA-CAE3-0249-91D3-BE1DF115BC0E}" type="presParOf" srcId="{7FFB3BDF-8AF4-9A4C-A37D-C24AF48FCCE3}" destId="{960BE959-1997-654D-A776-D4B50F4A4BE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C49F60-7803-8942-8EE1-FAEA4794D3C4}" type="doc">
      <dgm:prSet loTypeId="urn:microsoft.com/office/officeart/2005/8/layout/hList6" loCatId="list" qsTypeId="urn:microsoft.com/office/officeart/2005/8/quickstyle/simple3" qsCatId="simple" csTypeId="urn:microsoft.com/office/officeart/2005/8/colors/colorful1" csCatId="colorful"/>
      <dgm:spPr/>
      <dgm:t>
        <a:bodyPr/>
        <a:lstStyle/>
        <a:p>
          <a:endParaRPr lang="en-US"/>
        </a:p>
      </dgm:t>
    </dgm:pt>
    <dgm:pt modelId="{269C196A-1A99-0C4F-ACC0-FF474E750C71}">
      <dgm:prSet/>
      <dgm:spPr/>
      <dgm:t>
        <a:bodyPr/>
        <a:lstStyle/>
        <a:p>
          <a:r>
            <a:rPr lang="en-US"/>
            <a:t>Has many of the characteristics of a developing states</a:t>
          </a:r>
        </a:p>
      </dgm:t>
    </dgm:pt>
    <dgm:pt modelId="{E8C179D3-DA97-1743-AE51-6260AC7040BD}" type="parTrans" cxnId="{D3C86F3F-B6A1-704A-B1CD-BFD909106D91}">
      <dgm:prSet/>
      <dgm:spPr/>
      <dgm:t>
        <a:bodyPr/>
        <a:lstStyle/>
        <a:p>
          <a:endParaRPr lang="en-US"/>
        </a:p>
      </dgm:t>
    </dgm:pt>
    <dgm:pt modelId="{13A1A910-4CA8-884A-86A5-4CED97B08CC6}" type="sibTrans" cxnId="{D3C86F3F-B6A1-704A-B1CD-BFD909106D91}">
      <dgm:prSet/>
      <dgm:spPr/>
      <dgm:t>
        <a:bodyPr/>
        <a:lstStyle/>
        <a:p>
          <a:endParaRPr lang="en-US"/>
        </a:p>
      </dgm:t>
    </dgm:pt>
    <dgm:pt modelId="{CA78242E-7702-9144-B18A-39D5F64BF49D}">
      <dgm:prSet/>
      <dgm:spPr/>
      <dgm:t>
        <a:bodyPr/>
        <a:lstStyle/>
        <a:p>
          <a:r>
            <a:rPr lang="en-US"/>
            <a:t>But also shares some of the characteristics and sensibilities of a developed state</a:t>
          </a:r>
        </a:p>
      </dgm:t>
    </dgm:pt>
    <dgm:pt modelId="{1F9520A8-FD6C-754F-9C66-9132C7E45A65}" type="parTrans" cxnId="{D8D2FDF8-546E-034C-8F69-AC9B2ADD9714}">
      <dgm:prSet/>
      <dgm:spPr/>
      <dgm:t>
        <a:bodyPr/>
        <a:lstStyle/>
        <a:p>
          <a:endParaRPr lang="en-US"/>
        </a:p>
      </dgm:t>
    </dgm:pt>
    <dgm:pt modelId="{F06F04CD-0B1D-B047-AE06-C71242B97E95}" type="sibTrans" cxnId="{D8D2FDF8-546E-034C-8F69-AC9B2ADD9714}">
      <dgm:prSet/>
      <dgm:spPr/>
      <dgm:t>
        <a:bodyPr/>
        <a:lstStyle/>
        <a:p>
          <a:endParaRPr lang="en-US"/>
        </a:p>
      </dgm:t>
    </dgm:pt>
    <dgm:pt modelId="{77AC51BB-5A60-8646-90FC-3DCBC65E8A70}">
      <dgm:prSet/>
      <dgm:spPr/>
      <dgm:t>
        <a:bodyPr/>
        <a:lstStyle/>
        <a:p>
          <a:r>
            <a:rPr lang="en-US"/>
            <a:t>The conflict with the United States adds greater interest</a:t>
          </a:r>
        </a:p>
      </dgm:t>
    </dgm:pt>
    <dgm:pt modelId="{62901D9B-5C31-5248-AA31-96092EF355AD}" type="parTrans" cxnId="{7C53304A-196A-7C4B-8208-88BFB15CEFF6}">
      <dgm:prSet/>
      <dgm:spPr/>
      <dgm:t>
        <a:bodyPr/>
        <a:lstStyle/>
        <a:p>
          <a:endParaRPr lang="en-US"/>
        </a:p>
      </dgm:t>
    </dgm:pt>
    <dgm:pt modelId="{AB824E3B-7FEA-5344-89B4-B05615D607A2}" type="sibTrans" cxnId="{7C53304A-196A-7C4B-8208-88BFB15CEFF6}">
      <dgm:prSet/>
      <dgm:spPr/>
      <dgm:t>
        <a:bodyPr/>
        <a:lstStyle/>
        <a:p>
          <a:endParaRPr lang="en-US"/>
        </a:p>
      </dgm:t>
    </dgm:pt>
    <dgm:pt modelId="{EDC8A369-D70F-AC4E-A0C5-E83613BB22AB}">
      <dgm:prSet/>
      <dgm:spPr/>
      <dgm:t>
        <a:bodyPr/>
        <a:lstStyle/>
        <a:p>
          <a:r>
            <a:rPr lang="en-US"/>
            <a:t>The issue of medical internationalism exposes quite strong ideological rifts between Marxist Leninist and Western Liberal Democratic sensibilities</a:t>
          </a:r>
        </a:p>
      </dgm:t>
    </dgm:pt>
    <dgm:pt modelId="{CE4D9B24-CCCE-9544-AEE5-C0721785618F}" type="parTrans" cxnId="{9668034A-2C31-C240-B2DE-D1A0263F27C1}">
      <dgm:prSet/>
      <dgm:spPr/>
      <dgm:t>
        <a:bodyPr/>
        <a:lstStyle/>
        <a:p>
          <a:endParaRPr lang="en-US"/>
        </a:p>
      </dgm:t>
    </dgm:pt>
    <dgm:pt modelId="{A8320596-DAE9-1449-98D0-59EB6D623D50}" type="sibTrans" cxnId="{9668034A-2C31-C240-B2DE-D1A0263F27C1}">
      <dgm:prSet/>
      <dgm:spPr/>
      <dgm:t>
        <a:bodyPr/>
        <a:lstStyle/>
        <a:p>
          <a:endParaRPr lang="en-US"/>
        </a:p>
      </dgm:t>
    </dgm:pt>
    <dgm:pt modelId="{D66A7B4D-CB05-1F45-B97A-DBD27A622799}">
      <dgm:prSet/>
      <dgm:spPr/>
      <dgm:t>
        <a:bodyPr/>
        <a:lstStyle/>
        <a:p>
          <a:r>
            <a:rPr lang="en-US"/>
            <a:t>The tensions between seeking to help and protecting populations  is substantially exposed</a:t>
          </a:r>
        </a:p>
      </dgm:t>
    </dgm:pt>
    <dgm:pt modelId="{92D5F221-CA9C-9742-8865-69083FCC0123}" type="parTrans" cxnId="{077B6773-64F4-1A44-A73D-279F0FD93F93}">
      <dgm:prSet/>
      <dgm:spPr/>
      <dgm:t>
        <a:bodyPr/>
        <a:lstStyle/>
        <a:p>
          <a:endParaRPr lang="en-US"/>
        </a:p>
      </dgm:t>
    </dgm:pt>
    <dgm:pt modelId="{8C204BAF-D051-EC42-AD1D-EDF106E5A1AB}" type="sibTrans" cxnId="{077B6773-64F4-1A44-A73D-279F0FD93F93}">
      <dgm:prSet/>
      <dgm:spPr/>
      <dgm:t>
        <a:bodyPr/>
        <a:lstStyle/>
        <a:p>
          <a:endParaRPr lang="en-US"/>
        </a:p>
      </dgm:t>
    </dgm:pt>
    <dgm:pt modelId="{34032716-F5E0-5B44-8770-1CD989CAF87D}">
      <dgm:prSet/>
      <dgm:spPr/>
      <dgm:t>
        <a:bodyPr/>
        <a:lstStyle/>
        <a:p>
          <a:r>
            <a:rPr lang="en-US"/>
            <a:t>The interactions of economic and health policy and their tensions are highlighted</a:t>
          </a:r>
        </a:p>
      </dgm:t>
    </dgm:pt>
    <dgm:pt modelId="{067AB29E-4D98-F144-989C-091D56741A90}" type="parTrans" cxnId="{566253B1-E578-434A-8F2D-16466D39A009}">
      <dgm:prSet/>
      <dgm:spPr/>
      <dgm:t>
        <a:bodyPr/>
        <a:lstStyle/>
        <a:p>
          <a:endParaRPr lang="en-US"/>
        </a:p>
      </dgm:t>
    </dgm:pt>
    <dgm:pt modelId="{3BB83EB4-D37C-3F4A-8E2F-F96016601D00}" type="sibTrans" cxnId="{566253B1-E578-434A-8F2D-16466D39A009}">
      <dgm:prSet/>
      <dgm:spPr/>
      <dgm:t>
        <a:bodyPr/>
        <a:lstStyle/>
        <a:p>
          <a:endParaRPr lang="en-US"/>
        </a:p>
      </dgm:t>
    </dgm:pt>
    <dgm:pt modelId="{1D47AD97-AFBE-3340-ADB9-7CDA8498BBAE}">
      <dgm:prSet/>
      <dgm:spPr/>
      <dgm:t>
        <a:bodyPr/>
        <a:lstStyle/>
        <a:p>
          <a:r>
            <a:rPr lang="en-US"/>
            <a:t>The specific effect of placement downstream in pathways of economic production produces dependencies that then affect health policy and capabilities</a:t>
          </a:r>
        </a:p>
      </dgm:t>
    </dgm:pt>
    <dgm:pt modelId="{392D31C8-3180-FB4B-8819-8CC963811C56}" type="parTrans" cxnId="{98F54EF9-582F-4B4B-A269-DC2D3BB54D29}">
      <dgm:prSet/>
      <dgm:spPr/>
      <dgm:t>
        <a:bodyPr/>
        <a:lstStyle/>
        <a:p>
          <a:endParaRPr lang="en-US"/>
        </a:p>
      </dgm:t>
    </dgm:pt>
    <dgm:pt modelId="{B3F77DE7-8515-6C45-BAB9-0149B16C3772}" type="sibTrans" cxnId="{98F54EF9-582F-4B4B-A269-DC2D3BB54D29}">
      <dgm:prSet/>
      <dgm:spPr/>
      <dgm:t>
        <a:bodyPr/>
        <a:lstStyle/>
        <a:p>
          <a:endParaRPr lang="en-US"/>
        </a:p>
      </dgm:t>
    </dgm:pt>
    <dgm:pt modelId="{508631FB-EE87-1E4F-8818-1E517BAD3666}" type="pres">
      <dgm:prSet presAssocID="{B9C49F60-7803-8942-8EE1-FAEA4794D3C4}" presName="Name0" presStyleCnt="0">
        <dgm:presLayoutVars>
          <dgm:dir/>
          <dgm:resizeHandles val="exact"/>
        </dgm:presLayoutVars>
      </dgm:prSet>
      <dgm:spPr/>
    </dgm:pt>
    <dgm:pt modelId="{DCD3EA52-65B2-A946-B2BD-567CBF3D2DED}" type="pres">
      <dgm:prSet presAssocID="{269C196A-1A99-0C4F-ACC0-FF474E750C71}" presName="node" presStyleLbl="node1" presStyleIdx="0" presStyleCnt="7">
        <dgm:presLayoutVars>
          <dgm:bulletEnabled val="1"/>
        </dgm:presLayoutVars>
      </dgm:prSet>
      <dgm:spPr/>
    </dgm:pt>
    <dgm:pt modelId="{079CE69A-C680-CA44-BBF3-7EFE4FDF4F87}" type="pres">
      <dgm:prSet presAssocID="{13A1A910-4CA8-884A-86A5-4CED97B08CC6}" presName="sibTrans" presStyleCnt="0"/>
      <dgm:spPr/>
    </dgm:pt>
    <dgm:pt modelId="{A1F9282B-B029-FE4E-83E4-44D87DC7BEEA}" type="pres">
      <dgm:prSet presAssocID="{CA78242E-7702-9144-B18A-39D5F64BF49D}" presName="node" presStyleLbl="node1" presStyleIdx="1" presStyleCnt="7">
        <dgm:presLayoutVars>
          <dgm:bulletEnabled val="1"/>
        </dgm:presLayoutVars>
      </dgm:prSet>
      <dgm:spPr/>
    </dgm:pt>
    <dgm:pt modelId="{AA52C02F-DF45-6B4D-8FB3-F303100743BF}" type="pres">
      <dgm:prSet presAssocID="{F06F04CD-0B1D-B047-AE06-C71242B97E95}" presName="sibTrans" presStyleCnt="0"/>
      <dgm:spPr/>
    </dgm:pt>
    <dgm:pt modelId="{AB074736-C90B-C444-9125-0A16F608B2D9}" type="pres">
      <dgm:prSet presAssocID="{77AC51BB-5A60-8646-90FC-3DCBC65E8A70}" presName="node" presStyleLbl="node1" presStyleIdx="2" presStyleCnt="7">
        <dgm:presLayoutVars>
          <dgm:bulletEnabled val="1"/>
        </dgm:presLayoutVars>
      </dgm:prSet>
      <dgm:spPr/>
    </dgm:pt>
    <dgm:pt modelId="{C5F0FBE8-D1FF-3246-A35E-803A88A14404}" type="pres">
      <dgm:prSet presAssocID="{AB824E3B-7FEA-5344-89B4-B05615D607A2}" presName="sibTrans" presStyleCnt="0"/>
      <dgm:spPr/>
    </dgm:pt>
    <dgm:pt modelId="{994A1FEF-D47C-9444-B5E6-92CA4EECD460}" type="pres">
      <dgm:prSet presAssocID="{EDC8A369-D70F-AC4E-A0C5-E83613BB22AB}" presName="node" presStyleLbl="node1" presStyleIdx="3" presStyleCnt="7">
        <dgm:presLayoutVars>
          <dgm:bulletEnabled val="1"/>
        </dgm:presLayoutVars>
      </dgm:prSet>
      <dgm:spPr/>
    </dgm:pt>
    <dgm:pt modelId="{2BDBF834-57D1-7549-8655-1B5E0990827A}" type="pres">
      <dgm:prSet presAssocID="{A8320596-DAE9-1449-98D0-59EB6D623D50}" presName="sibTrans" presStyleCnt="0"/>
      <dgm:spPr/>
    </dgm:pt>
    <dgm:pt modelId="{ACC4CD13-C02E-5B4E-9447-8EAC8F868579}" type="pres">
      <dgm:prSet presAssocID="{D66A7B4D-CB05-1F45-B97A-DBD27A622799}" presName="node" presStyleLbl="node1" presStyleIdx="4" presStyleCnt="7">
        <dgm:presLayoutVars>
          <dgm:bulletEnabled val="1"/>
        </dgm:presLayoutVars>
      </dgm:prSet>
      <dgm:spPr/>
    </dgm:pt>
    <dgm:pt modelId="{7F3EF452-767D-514F-AEF3-0955044CE109}" type="pres">
      <dgm:prSet presAssocID="{8C204BAF-D051-EC42-AD1D-EDF106E5A1AB}" presName="sibTrans" presStyleCnt="0"/>
      <dgm:spPr/>
    </dgm:pt>
    <dgm:pt modelId="{7BEB3B79-E54A-5742-8748-80C26C619822}" type="pres">
      <dgm:prSet presAssocID="{34032716-F5E0-5B44-8770-1CD989CAF87D}" presName="node" presStyleLbl="node1" presStyleIdx="5" presStyleCnt="7">
        <dgm:presLayoutVars>
          <dgm:bulletEnabled val="1"/>
        </dgm:presLayoutVars>
      </dgm:prSet>
      <dgm:spPr/>
    </dgm:pt>
    <dgm:pt modelId="{EDAE30C4-54F1-584A-A0DF-293D3A1D4CCC}" type="pres">
      <dgm:prSet presAssocID="{3BB83EB4-D37C-3F4A-8E2F-F96016601D00}" presName="sibTrans" presStyleCnt="0"/>
      <dgm:spPr/>
    </dgm:pt>
    <dgm:pt modelId="{32B347D9-C19F-E749-9E13-BEB1689BAE23}" type="pres">
      <dgm:prSet presAssocID="{1D47AD97-AFBE-3340-ADB9-7CDA8498BBAE}" presName="node" presStyleLbl="node1" presStyleIdx="6" presStyleCnt="7">
        <dgm:presLayoutVars>
          <dgm:bulletEnabled val="1"/>
        </dgm:presLayoutVars>
      </dgm:prSet>
      <dgm:spPr/>
    </dgm:pt>
  </dgm:ptLst>
  <dgm:cxnLst>
    <dgm:cxn modelId="{4E001205-0221-7648-BCAC-E1BBBDE85588}" type="presOf" srcId="{D66A7B4D-CB05-1F45-B97A-DBD27A622799}" destId="{ACC4CD13-C02E-5B4E-9447-8EAC8F868579}" srcOrd="0" destOrd="0" presId="urn:microsoft.com/office/officeart/2005/8/layout/hList6"/>
    <dgm:cxn modelId="{43E0C40A-8AE7-D547-B17F-CF48CF40B1EF}" type="presOf" srcId="{34032716-F5E0-5B44-8770-1CD989CAF87D}" destId="{7BEB3B79-E54A-5742-8748-80C26C619822}" srcOrd="0" destOrd="0" presId="urn:microsoft.com/office/officeart/2005/8/layout/hList6"/>
    <dgm:cxn modelId="{DDC75A38-8BC0-A643-83D7-BB80D2E0ACFE}" type="presOf" srcId="{EDC8A369-D70F-AC4E-A0C5-E83613BB22AB}" destId="{994A1FEF-D47C-9444-B5E6-92CA4EECD460}" srcOrd="0" destOrd="0" presId="urn:microsoft.com/office/officeart/2005/8/layout/hList6"/>
    <dgm:cxn modelId="{D3C86F3F-B6A1-704A-B1CD-BFD909106D91}" srcId="{B9C49F60-7803-8942-8EE1-FAEA4794D3C4}" destId="{269C196A-1A99-0C4F-ACC0-FF474E750C71}" srcOrd="0" destOrd="0" parTransId="{E8C179D3-DA97-1743-AE51-6260AC7040BD}" sibTransId="{13A1A910-4CA8-884A-86A5-4CED97B08CC6}"/>
    <dgm:cxn modelId="{9668034A-2C31-C240-B2DE-D1A0263F27C1}" srcId="{B9C49F60-7803-8942-8EE1-FAEA4794D3C4}" destId="{EDC8A369-D70F-AC4E-A0C5-E83613BB22AB}" srcOrd="3" destOrd="0" parTransId="{CE4D9B24-CCCE-9544-AEE5-C0721785618F}" sibTransId="{A8320596-DAE9-1449-98D0-59EB6D623D50}"/>
    <dgm:cxn modelId="{7C53304A-196A-7C4B-8208-88BFB15CEFF6}" srcId="{B9C49F60-7803-8942-8EE1-FAEA4794D3C4}" destId="{77AC51BB-5A60-8646-90FC-3DCBC65E8A70}" srcOrd="2" destOrd="0" parTransId="{62901D9B-5C31-5248-AA31-96092EF355AD}" sibTransId="{AB824E3B-7FEA-5344-89B4-B05615D607A2}"/>
    <dgm:cxn modelId="{077B6773-64F4-1A44-A73D-279F0FD93F93}" srcId="{B9C49F60-7803-8942-8EE1-FAEA4794D3C4}" destId="{D66A7B4D-CB05-1F45-B97A-DBD27A622799}" srcOrd="4" destOrd="0" parTransId="{92D5F221-CA9C-9742-8865-69083FCC0123}" sibTransId="{8C204BAF-D051-EC42-AD1D-EDF106E5A1AB}"/>
    <dgm:cxn modelId="{03A10A8C-AC76-B547-ACDE-0D86D79D1120}" type="presOf" srcId="{269C196A-1A99-0C4F-ACC0-FF474E750C71}" destId="{DCD3EA52-65B2-A946-B2BD-567CBF3D2DED}" srcOrd="0" destOrd="0" presId="urn:microsoft.com/office/officeart/2005/8/layout/hList6"/>
    <dgm:cxn modelId="{E4947B9D-170E-1644-AAA6-B61B50442EA7}" type="presOf" srcId="{CA78242E-7702-9144-B18A-39D5F64BF49D}" destId="{A1F9282B-B029-FE4E-83E4-44D87DC7BEEA}" srcOrd="0" destOrd="0" presId="urn:microsoft.com/office/officeart/2005/8/layout/hList6"/>
    <dgm:cxn modelId="{566253B1-E578-434A-8F2D-16466D39A009}" srcId="{B9C49F60-7803-8942-8EE1-FAEA4794D3C4}" destId="{34032716-F5E0-5B44-8770-1CD989CAF87D}" srcOrd="5" destOrd="0" parTransId="{067AB29E-4D98-F144-989C-091D56741A90}" sibTransId="{3BB83EB4-D37C-3F4A-8E2F-F96016601D00}"/>
    <dgm:cxn modelId="{493E34E0-2D36-0D4E-8B8A-B4076BF2A301}" type="presOf" srcId="{1D47AD97-AFBE-3340-ADB9-7CDA8498BBAE}" destId="{32B347D9-C19F-E749-9E13-BEB1689BAE23}" srcOrd="0" destOrd="0" presId="urn:microsoft.com/office/officeart/2005/8/layout/hList6"/>
    <dgm:cxn modelId="{08CD44EB-3ADD-3E4C-82DE-5ACE65D8C882}" type="presOf" srcId="{77AC51BB-5A60-8646-90FC-3DCBC65E8A70}" destId="{AB074736-C90B-C444-9125-0A16F608B2D9}" srcOrd="0" destOrd="0" presId="urn:microsoft.com/office/officeart/2005/8/layout/hList6"/>
    <dgm:cxn modelId="{4244BAF2-20D4-3548-B7C2-D99FF4316B60}" type="presOf" srcId="{B9C49F60-7803-8942-8EE1-FAEA4794D3C4}" destId="{508631FB-EE87-1E4F-8818-1E517BAD3666}" srcOrd="0" destOrd="0" presId="urn:microsoft.com/office/officeart/2005/8/layout/hList6"/>
    <dgm:cxn modelId="{D8D2FDF8-546E-034C-8F69-AC9B2ADD9714}" srcId="{B9C49F60-7803-8942-8EE1-FAEA4794D3C4}" destId="{CA78242E-7702-9144-B18A-39D5F64BF49D}" srcOrd="1" destOrd="0" parTransId="{1F9520A8-FD6C-754F-9C66-9132C7E45A65}" sibTransId="{F06F04CD-0B1D-B047-AE06-C71242B97E95}"/>
    <dgm:cxn modelId="{98F54EF9-582F-4B4B-A269-DC2D3BB54D29}" srcId="{B9C49F60-7803-8942-8EE1-FAEA4794D3C4}" destId="{1D47AD97-AFBE-3340-ADB9-7CDA8498BBAE}" srcOrd="6" destOrd="0" parTransId="{392D31C8-3180-FB4B-8819-8CC963811C56}" sibTransId="{B3F77DE7-8515-6C45-BAB9-0149B16C3772}"/>
    <dgm:cxn modelId="{37C92FDA-631D-7B42-9BA7-C39717A9AFD1}" type="presParOf" srcId="{508631FB-EE87-1E4F-8818-1E517BAD3666}" destId="{DCD3EA52-65B2-A946-B2BD-567CBF3D2DED}" srcOrd="0" destOrd="0" presId="urn:microsoft.com/office/officeart/2005/8/layout/hList6"/>
    <dgm:cxn modelId="{06CD38E3-8946-1041-8E5A-B6970ECB04ED}" type="presParOf" srcId="{508631FB-EE87-1E4F-8818-1E517BAD3666}" destId="{079CE69A-C680-CA44-BBF3-7EFE4FDF4F87}" srcOrd="1" destOrd="0" presId="urn:microsoft.com/office/officeart/2005/8/layout/hList6"/>
    <dgm:cxn modelId="{59F21EE0-9852-8546-9EEA-EC133CDBB99F}" type="presParOf" srcId="{508631FB-EE87-1E4F-8818-1E517BAD3666}" destId="{A1F9282B-B029-FE4E-83E4-44D87DC7BEEA}" srcOrd="2" destOrd="0" presId="urn:microsoft.com/office/officeart/2005/8/layout/hList6"/>
    <dgm:cxn modelId="{839C9A15-2078-3445-9F71-0AFBB44FABCD}" type="presParOf" srcId="{508631FB-EE87-1E4F-8818-1E517BAD3666}" destId="{AA52C02F-DF45-6B4D-8FB3-F303100743BF}" srcOrd="3" destOrd="0" presId="urn:microsoft.com/office/officeart/2005/8/layout/hList6"/>
    <dgm:cxn modelId="{E7BC6E07-591D-894F-BEFB-6489FEEEB311}" type="presParOf" srcId="{508631FB-EE87-1E4F-8818-1E517BAD3666}" destId="{AB074736-C90B-C444-9125-0A16F608B2D9}" srcOrd="4" destOrd="0" presId="urn:microsoft.com/office/officeart/2005/8/layout/hList6"/>
    <dgm:cxn modelId="{02CFA8E7-115C-A94E-8E3F-2C969B0B0B3E}" type="presParOf" srcId="{508631FB-EE87-1E4F-8818-1E517BAD3666}" destId="{C5F0FBE8-D1FF-3246-A35E-803A88A14404}" srcOrd="5" destOrd="0" presId="urn:microsoft.com/office/officeart/2005/8/layout/hList6"/>
    <dgm:cxn modelId="{5E89949E-C38D-D248-B35B-98D1C3C430C1}" type="presParOf" srcId="{508631FB-EE87-1E4F-8818-1E517BAD3666}" destId="{994A1FEF-D47C-9444-B5E6-92CA4EECD460}" srcOrd="6" destOrd="0" presId="urn:microsoft.com/office/officeart/2005/8/layout/hList6"/>
    <dgm:cxn modelId="{7C6DE431-DC23-784E-90E6-C5F0910CF0B2}" type="presParOf" srcId="{508631FB-EE87-1E4F-8818-1E517BAD3666}" destId="{2BDBF834-57D1-7549-8655-1B5E0990827A}" srcOrd="7" destOrd="0" presId="urn:microsoft.com/office/officeart/2005/8/layout/hList6"/>
    <dgm:cxn modelId="{5461668E-1DF7-D24F-9F09-602DF9869372}" type="presParOf" srcId="{508631FB-EE87-1E4F-8818-1E517BAD3666}" destId="{ACC4CD13-C02E-5B4E-9447-8EAC8F868579}" srcOrd="8" destOrd="0" presId="urn:microsoft.com/office/officeart/2005/8/layout/hList6"/>
    <dgm:cxn modelId="{A2992F3A-1093-5F4A-95FC-111DCE8A8467}" type="presParOf" srcId="{508631FB-EE87-1E4F-8818-1E517BAD3666}" destId="{7F3EF452-767D-514F-AEF3-0955044CE109}" srcOrd="9" destOrd="0" presId="urn:microsoft.com/office/officeart/2005/8/layout/hList6"/>
    <dgm:cxn modelId="{0744CE77-8538-0142-B1FF-AEDEAED1C334}" type="presParOf" srcId="{508631FB-EE87-1E4F-8818-1E517BAD3666}" destId="{7BEB3B79-E54A-5742-8748-80C26C619822}" srcOrd="10" destOrd="0" presId="urn:microsoft.com/office/officeart/2005/8/layout/hList6"/>
    <dgm:cxn modelId="{306F74BD-AB1D-3043-B1DB-AA5C2811D663}" type="presParOf" srcId="{508631FB-EE87-1E4F-8818-1E517BAD3666}" destId="{EDAE30C4-54F1-584A-A0DF-293D3A1D4CCC}" srcOrd="11" destOrd="0" presId="urn:microsoft.com/office/officeart/2005/8/layout/hList6"/>
    <dgm:cxn modelId="{CC9B0AC3-D290-FB40-BA9B-2F26AE161FD7}" type="presParOf" srcId="{508631FB-EE87-1E4F-8818-1E517BAD3666}" destId="{32B347D9-C19F-E749-9E13-BEB1689BAE23}" srcOrd="1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E4C848-28B7-6944-A2FF-33930836DF20}"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DF08F724-97DC-FF46-9831-31DA57A5F3AE}">
      <dgm:prSet/>
      <dgm:spPr/>
      <dgm:t>
        <a:bodyPr/>
        <a:lstStyle/>
        <a:p>
          <a:r>
            <a:rPr lang="en-US"/>
            <a:t>The infection vectors</a:t>
          </a:r>
        </a:p>
      </dgm:t>
    </dgm:pt>
    <dgm:pt modelId="{74424DF0-52D8-2945-9E78-DF56ACB5FAC9}" type="parTrans" cxnId="{7AECAC9A-24C4-8E4F-B76E-99F66DAF4168}">
      <dgm:prSet/>
      <dgm:spPr/>
      <dgm:t>
        <a:bodyPr/>
        <a:lstStyle/>
        <a:p>
          <a:endParaRPr lang="en-US"/>
        </a:p>
      </dgm:t>
    </dgm:pt>
    <dgm:pt modelId="{A42EF9F8-3F25-A140-AB95-7C5CDA259DB4}" type="sibTrans" cxnId="{7AECAC9A-24C4-8E4F-B76E-99F66DAF4168}">
      <dgm:prSet/>
      <dgm:spPr/>
      <dgm:t>
        <a:bodyPr/>
        <a:lstStyle/>
        <a:p>
          <a:endParaRPr lang="en-US"/>
        </a:p>
      </dgm:t>
    </dgm:pt>
    <dgm:pt modelId="{0D64C20A-ECA4-714C-9BD3-D13BC6DE0A52}">
      <dgm:prSet/>
      <dgm:spPr>
        <a:solidFill>
          <a:schemeClr val="accent1">
            <a:lumMod val="20000"/>
            <a:lumOff val="80000"/>
            <a:alpha val="90000"/>
          </a:schemeClr>
        </a:solidFill>
      </dgm:spPr>
      <dgm:t>
        <a:bodyPr/>
        <a:lstStyle/>
        <a:p>
          <a:r>
            <a:rPr lang="en-US" dirty="0"/>
            <a:t>Tourism—European visitors right before the European flareup</a:t>
          </a:r>
        </a:p>
      </dgm:t>
    </dgm:pt>
    <dgm:pt modelId="{A58D2207-19FF-034D-9F46-1A8B37A47284}" type="parTrans" cxnId="{C05A452F-508B-4145-9F54-816473FD715F}">
      <dgm:prSet/>
      <dgm:spPr/>
      <dgm:t>
        <a:bodyPr/>
        <a:lstStyle/>
        <a:p>
          <a:endParaRPr lang="en-US"/>
        </a:p>
      </dgm:t>
    </dgm:pt>
    <dgm:pt modelId="{ADCAC94B-0B2F-8341-93BB-FC8B604295B8}" type="sibTrans" cxnId="{C05A452F-508B-4145-9F54-816473FD715F}">
      <dgm:prSet/>
      <dgm:spPr/>
      <dgm:t>
        <a:bodyPr/>
        <a:lstStyle/>
        <a:p>
          <a:endParaRPr lang="en-US"/>
        </a:p>
      </dgm:t>
    </dgm:pt>
    <dgm:pt modelId="{A3CAC449-F5DD-2146-9858-EE637881628C}">
      <dgm:prSet/>
      <dgm:spPr>
        <a:solidFill>
          <a:schemeClr val="accent1">
            <a:lumMod val="20000"/>
            <a:lumOff val="80000"/>
            <a:alpha val="90000"/>
          </a:schemeClr>
        </a:solidFill>
      </dgm:spPr>
      <dgm:t>
        <a:bodyPr/>
        <a:lstStyle/>
        <a:p>
          <a:r>
            <a:rPr lang="en-US" dirty="0"/>
            <a:t>Diaspora—Cubans traveling back and forth from countries immediately before flare ups in host states</a:t>
          </a:r>
        </a:p>
      </dgm:t>
    </dgm:pt>
    <dgm:pt modelId="{5E8AE495-DD8D-F242-8562-A09E04A7E019}" type="parTrans" cxnId="{207DC41A-A418-7341-B722-3B3F886E9F55}">
      <dgm:prSet/>
      <dgm:spPr/>
      <dgm:t>
        <a:bodyPr/>
        <a:lstStyle/>
        <a:p>
          <a:endParaRPr lang="en-US"/>
        </a:p>
      </dgm:t>
    </dgm:pt>
    <dgm:pt modelId="{2C2A61A9-0A0D-8A49-A892-15A1943E0984}" type="sibTrans" cxnId="{207DC41A-A418-7341-B722-3B3F886E9F55}">
      <dgm:prSet/>
      <dgm:spPr/>
      <dgm:t>
        <a:bodyPr/>
        <a:lstStyle/>
        <a:p>
          <a:endParaRPr lang="en-US"/>
        </a:p>
      </dgm:t>
    </dgm:pt>
    <dgm:pt modelId="{5B1F32B1-9729-E14E-B23B-2E357BD3F2D3}">
      <dgm:prSet/>
      <dgm:spPr>
        <a:solidFill>
          <a:schemeClr val="accent1">
            <a:lumMod val="20000"/>
            <a:lumOff val="80000"/>
            <a:alpha val="90000"/>
          </a:schemeClr>
        </a:solidFill>
      </dgm:spPr>
      <dgm:t>
        <a:bodyPr/>
        <a:lstStyle/>
        <a:p>
          <a:r>
            <a:rPr lang="en-US"/>
            <a:t>Internationalism--Cuban doctors and other medical staff abroad</a:t>
          </a:r>
        </a:p>
      </dgm:t>
    </dgm:pt>
    <dgm:pt modelId="{6FD60366-2B51-D645-8110-79992D45CBB1}" type="parTrans" cxnId="{5EA91182-FC55-D54C-A52E-22C43CF9D4D1}">
      <dgm:prSet/>
      <dgm:spPr/>
      <dgm:t>
        <a:bodyPr/>
        <a:lstStyle/>
        <a:p>
          <a:endParaRPr lang="en-US"/>
        </a:p>
      </dgm:t>
    </dgm:pt>
    <dgm:pt modelId="{1BEEAB76-D81D-2445-A54F-EB057FC83A14}" type="sibTrans" cxnId="{5EA91182-FC55-D54C-A52E-22C43CF9D4D1}">
      <dgm:prSet/>
      <dgm:spPr/>
      <dgm:t>
        <a:bodyPr/>
        <a:lstStyle/>
        <a:p>
          <a:endParaRPr lang="en-US"/>
        </a:p>
      </dgm:t>
    </dgm:pt>
    <dgm:pt modelId="{A27BD878-FEB8-794A-A563-18F21AAC49CF}">
      <dgm:prSet/>
      <dgm:spPr>
        <a:solidFill>
          <a:schemeClr val="accent1">
            <a:lumMod val="20000"/>
            <a:lumOff val="80000"/>
            <a:alpha val="90000"/>
          </a:schemeClr>
        </a:solidFill>
      </dgm:spPr>
      <dgm:t>
        <a:bodyPr/>
        <a:lstStyle/>
        <a:p>
          <a:r>
            <a:rPr lang="en-US"/>
            <a:t>Humanitarianism—the sage of the cruise ships allowed to dock in Cuba</a:t>
          </a:r>
        </a:p>
      </dgm:t>
    </dgm:pt>
    <dgm:pt modelId="{4BB6C8AC-076A-BA48-92E5-CF55D03E95C7}" type="parTrans" cxnId="{403DA5C0-6C98-1A4A-9D3F-077E1E62B7F7}">
      <dgm:prSet/>
      <dgm:spPr/>
      <dgm:t>
        <a:bodyPr/>
        <a:lstStyle/>
        <a:p>
          <a:endParaRPr lang="en-US"/>
        </a:p>
      </dgm:t>
    </dgm:pt>
    <dgm:pt modelId="{379F632A-79AC-0947-B374-197DB8ADE817}" type="sibTrans" cxnId="{403DA5C0-6C98-1A4A-9D3F-077E1E62B7F7}">
      <dgm:prSet/>
      <dgm:spPr/>
      <dgm:t>
        <a:bodyPr/>
        <a:lstStyle/>
        <a:p>
          <a:endParaRPr lang="en-US"/>
        </a:p>
      </dgm:t>
    </dgm:pt>
    <dgm:pt modelId="{8E559DD6-8015-414F-B327-A7FFE5F5E264}">
      <dgm:prSet/>
      <dgm:spPr/>
      <dgm:t>
        <a:bodyPr/>
        <a:lstStyle/>
        <a:p>
          <a:r>
            <a:rPr lang="en-US"/>
            <a:t>Consequences</a:t>
          </a:r>
        </a:p>
      </dgm:t>
    </dgm:pt>
    <dgm:pt modelId="{93738744-AED0-AB4E-9BF5-A845FA783358}" type="parTrans" cxnId="{C921104F-B076-6742-B367-8AFD71726914}">
      <dgm:prSet/>
      <dgm:spPr/>
      <dgm:t>
        <a:bodyPr/>
        <a:lstStyle/>
        <a:p>
          <a:endParaRPr lang="en-US"/>
        </a:p>
      </dgm:t>
    </dgm:pt>
    <dgm:pt modelId="{42EA8CD1-6F45-1946-B8D8-A8CED5767518}" type="sibTrans" cxnId="{C921104F-B076-6742-B367-8AFD71726914}">
      <dgm:prSet/>
      <dgm:spPr/>
      <dgm:t>
        <a:bodyPr/>
        <a:lstStyle/>
        <a:p>
          <a:endParaRPr lang="en-US"/>
        </a:p>
      </dgm:t>
    </dgm:pt>
    <dgm:pt modelId="{86940D4C-6FB3-8840-A209-193FAB960847}">
      <dgm:prSet/>
      <dgm:spPr>
        <a:solidFill>
          <a:schemeClr val="accent6">
            <a:lumMod val="20000"/>
            <a:lumOff val="80000"/>
            <a:alpha val="90000"/>
          </a:schemeClr>
        </a:solidFill>
      </dgm:spPr>
      <dgm:t>
        <a:bodyPr/>
        <a:lstStyle/>
        <a:p>
          <a:r>
            <a:rPr lang="en-US" dirty="0"/>
            <a:t>Closing borders; border corridors for tourists; limited reopening</a:t>
          </a:r>
        </a:p>
      </dgm:t>
    </dgm:pt>
    <dgm:pt modelId="{1FA0A22A-0C38-0448-B54D-726B70C15E98}" type="parTrans" cxnId="{9DB5A097-A46E-F44C-9E97-BB61593DD135}">
      <dgm:prSet/>
      <dgm:spPr/>
      <dgm:t>
        <a:bodyPr/>
        <a:lstStyle/>
        <a:p>
          <a:endParaRPr lang="en-US"/>
        </a:p>
      </dgm:t>
    </dgm:pt>
    <dgm:pt modelId="{C106240D-C4CA-CE45-A192-23B23C67BD52}" type="sibTrans" cxnId="{9DB5A097-A46E-F44C-9E97-BB61593DD135}">
      <dgm:prSet/>
      <dgm:spPr/>
      <dgm:t>
        <a:bodyPr/>
        <a:lstStyle/>
        <a:p>
          <a:endParaRPr lang="en-US"/>
        </a:p>
      </dgm:t>
    </dgm:pt>
    <dgm:pt modelId="{5D8A145C-70AC-904B-867A-A1FAA124DD29}">
      <dgm:prSet/>
      <dgm:spPr>
        <a:solidFill>
          <a:schemeClr val="accent6">
            <a:lumMod val="20000"/>
            <a:lumOff val="80000"/>
            <a:alpha val="90000"/>
          </a:schemeClr>
        </a:solidFill>
      </dgm:spPr>
      <dgm:t>
        <a:bodyPr/>
        <a:lstStyle/>
        <a:p>
          <a:r>
            <a:rPr lang="en-US" dirty="0"/>
            <a:t>Developing treatments—and vaccines</a:t>
          </a:r>
        </a:p>
      </dgm:t>
    </dgm:pt>
    <dgm:pt modelId="{9AE0E96A-41DF-F348-909E-E9B44401A25D}" type="parTrans" cxnId="{E4A5BD21-AB0E-AB48-BBD0-E7DDD0E40069}">
      <dgm:prSet/>
      <dgm:spPr/>
      <dgm:t>
        <a:bodyPr/>
        <a:lstStyle/>
        <a:p>
          <a:endParaRPr lang="en-US"/>
        </a:p>
      </dgm:t>
    </dgm:pt>
    <dgm:pt modelId="{9268C4C2-6190-5B4F-827C-2A5CC533448F}" type="sibTrans" cxnId="{E4A5BD21-AB0E-AB48-BBD0-E7DDD0E40069}">
      <dgm:prSet/>
      <dgm:spPr/>
      <dgm:t>
        <a:bodyPr/>
        <a:lstStyle/>
        <a:p>
          <a:endParaRPr lang="en-US"/>
        </a:p>
      </dgm:t>
    </dgm:pt>
    <dgm:pt modelId="{F79A1A4C-8311-704D-8653-CE86AC25C868}">
      <dgm:prSet/>
      <dgm:spPr>
        <a:solidFill>
          <a:schemeClr val="accent6">
            <a:lumMod val="20000"/>
            <a:lumOff val="80000"/>
            <a:alpha val="90000"/>
          </a:schemeClr>
        </a:solidFill>
      </dgm:spPr>
      <dgm:t>
        <a:bodyPr/>
        <a:lstStyle/>
        <a:p>
          <a:r>
            <a:rPr lang="en-US"/>
            <a:t>Keeping the country running in the face of shortages</a:t>
          </a:r>
        </a:p>
      </dgm:t>
    </dgm:pt>
    <dgm:pt modelId="{5544429A-C1FB-DE40-A19F-01B4921CD654}" type="parTrans" cxnId="{5DCD268A-C554-AB42-8C2E-61314D7F315C}">
      <dgm:prSet/>
      <dgm:spPr/>
      <dgm:t>
        <a:bodyPr/>
        <a:lstStyle/>
        <a:p>
          <a:endParaRPr lang="en-US"/>
        </a:p>
      </dgm:t>
    </dgm:pt>
    <dgm:pt modelId="{AE977E51-E6D4-4F46-87BE-8288158EA53D}" type="sibTrans" cxnId="{5DCD268A-C554-AB42-8C2E-61314D7F315C}">
      <dgm:prSet/>
      <dgm:spPr/>
      <dgm:t>
        <a:bodyPr/>
        <a:lstStyle/>
        <a:p>
          <a:endParaRPr lang="en-US"/>
        </a:p>
      </dgm:t>
    </dgm:pt>
    <dgm:pt modelId="{26AE4D78-F390-ED46-96BC-43A55643F952}">
      <dgm:prSet/>
      <dgm:spPr>
        <a:solidFill>
          <a:schemeClr val="accent6">
            <a:lumMod val="20000"/>
            <a:lumOff val="80000"/>
            <a:alpha val="90000"/>
          </a:schemeClr>
        </a:solidFill>
      </dgm:spPr>
      <dgm:t>
        <a:bodyPr/>
        <a:lstStyle/>
        <a:p>
          <a:r>
            <a:rPr lang="en-US"/>
            <a:t>Reducing incidence of mortality and disease severity</a:t>
          </a:r>
        </a:p>
      </dgm:t>
    </dgm:pt>
    <dgm:pt modelId="{936C542A-BAD2-BB45-A4B0-ACCF95D93436}" type="parTrans" cxnId="{B5A2A8E2-ECA8-DB4C-92F2-35AD9017E207}">
      <dgm:prSet/>
      <dgm:spPr/>
      <dgm:t>
        <a:bodyPr/>
        <a:lstStyle/>
        <a:p>
          <a:endParaRPr lang="en-US"/>
        </a:p>
      </dgm:t>
    </dgm:pt>
    <dgm:pt modelId="{1129B398-367C-7841-B415-13F439A89427}" type="sibTrans" cxnId="{B5A2A8E2-ECA8-DB4C-92F2-35AD9017E207}">
      <dgm:prSet/>
      <dgm:spPr/>
      <dgm:t>
        <a:bodyPr/>
        <a:lstStyle/>
        <a:p>
          <a:endParaRPr lang="en-US"/>
        </a:p>
      </dgm:t>
    </dgm:pt>
    <dgm:pt modelId="{CA0988FA-6363-3D47-8035-95C227184C72}">
      <dgm:prSet/>
      <dgm:spPr>
        <a:solidFill>
          <a:schemeClr val="accent6">
            <a:lumMod val="20000"/>
            <a:lumOff val="80000"/>
            <a:alpha val="90000"/>
          </a:schemeClr>
        </a:solidFill>
      </dgm:spPr>
      <dgm:t>
        <a:bodyPr/>
        <a:lstStyle/>
        <a:p>
          <a:r>
            <a:rPr lang="en-US" dirty="0"/>
            <a:t>Difficulties of maintaining disease reduction strategies</a:t>
          </a:r>
        </a:p>
      </dgm:t>
    </dgm:pt>
    <dgm:pt modelId="{6125F3BF-DBB2-3446-B2C9-265E4A530F11}" type="parTrans" cxnId="{3E1060FB-EAB1-2540-B527-432325B840F5}">
      <dgm:prSet/>
      <dgm:spPr/>
      <dgm:t>
        <a:bodyPr/>
        <a:lstStyle/>
        <a:p>
          <a:endParaRPr lang="en-US"/>
        </a:p>
      </dgm:t>
    </dgm:pt>
    <dgm:pt modelId="{2DCF6DB6-6DE8-2048-AD8C-9EA641F51200}" type="sibTrans" cxnId="{3E1060FB-EAB1-2540-B527-432325B840F5}">
      <dgm:prSet/>
      <dgm:spPr/>
      <dgm:t>
        <a:bodyPr/>
        <a:lstStyle/>
        <a:p>
          <a:endParaRPr lang="en-US"/>
        </a:p>
      </dgm:t>
    </dgm:pt>
    <dgm:pt modelId="{315A497E-A6C7-A64E-9B07-7C162A7459BE}">
      <dgm:prSet/>
      <dgm:spPr>
        <a:solidFill>
          <a:schemeClr val="accent6">
            <a:lumMod val="20000"/>
            <a:lumOff val="80000"/>
            <a:alpha val="90000"/>
          </a:schemeClr>
        </a:solidFill>
      </dgm:spPr>
      <dgm:t>
        <a:bodyPr/>
        <a:lstStyle/>
        <a:p>
          <a:r>
            <a:rPr lang="en-US" dirty="0"/>
            <a:t>Maintaining social control</a:t>
          </a:r>
        </a:p>
      </dgm:t>
    </dgm:pt>
    <dgm:pt modelId="{D4788F3D-8909-DA4E-A763-ED7AF32F196F}" type="parTrans" cxnId="{F09DAC51-A0AE-FC40-B5B7-AC8BA40E89A3}">
      <dgm:prSet/>
      <dgm:spPr/>
      <dgm:t>
        <a:bodyPr/>
        <a:lstStyle/>
        <a:p>
          <a:endParaRPr lang="en-US"/>
        </a:p>
      </dgm:t>
    </dgm:pt>
    <dgm:pt modelId="{40B61AB3-71AC-BA45-B1E5-0C8596C69B35}" type="sibTrans" cxnId="{F09DAC51-A0AE-FC40-B5B7-AC8BA40E89A3}">
      <dgm:prSet/>
      <dgm:spPr/>
      <dgm:t>
        <a:bodyPr/>
        <a:lstStyle/>
        <a:p>
          <a:endParaRPr lang="en-US"/>
        </a:p>
      </dgm:t>
    </dgm:pt>
    <dgm:pt modelId="{1510AAEE-A1A4-624C-B943-044A971CF444}" type="pres">
      <dgm:prSet presAssocID="{61E4C848-28B7-6944-A2FF-33930836DF20}" presName="linearFlow" presStyleCnt="0">
        <dgm:presLayoutVars>
          <dgm:dir/>
          <dgm:animLvl val="lvl"/>
          <dgm:resizeHandles val="exact"/>
        </dgm:presLayoutVars>
      </dgm:prSet>
      <dgm:spPr/>
    </dgm:pt>
    <dgm:pt modelId="{2A003091-0257-5249-A9EC-C167C566E1F8}" type="pres">
      <dgm:prSet presAssocID="{DF08F724-97DC-FF46-9831-31DA57A5F3AE}" presName="composite" presStyleCnt="0"/>
      <dgm:spPr/>
    </dgm:pt>
    <dgm:pt modelId="{F3FF11E7-ADC7-A54E-9866-5FD6DE8EC1D4}" type="pres">
      <dgm:prSet presAssocID="{DF08F724-97DC-FF46-9831-31DA57A5F3AE}" presName="parentText" presStyleLbl="alignNode1" presStyleIdx="0" presStyleCnt="2">
        <dgm:presLayoutVars>
          <dgm:chMax val="1"/>
          <dgm:bulletEnabled val="1"/>
        </dgm:presLayoutVars>
      </dgm:prSet>
      <dgm:spPr/>
    </dgm:pt>
    <dgm:pt modelId="{87095C0C-4DD4-F045-930F-3048EC7A0CEA}" type="pres">
      <dgm:prSet presAssocID="{DF08F724-97DC-FF46-9831-31DA57A5F3AE}" presName="descendantText" presStyleLbl="alignAcc1" presStyleIdx="0" presStyleCnt="2">
        <dgm:presLayoutVars>
          <dgm:bulletEnabled val="1"/>
        </dgm:presLayoutVars>
      </dgm:prSet>
      <dgm:spPr/>
    </dgm:pt>
    <dgm:pt modelId="{4F3F2E25-6AEF-1A40-8A41-43BBAEC72064}" type="pres">
      <dgm:prSet presAssocID="{A42EF9F8-3F25-A140-AB95-7C5CDA259DB4}" presName="sp" presStyleCnt="0"/>
      <dgm:spPr/>
    </dgm:pt>
    <dgm:pt modelId="{53731629-1A53-3747-9A25-060AE8623D63}" type="pres">
      <dgm:prSet presAssocID="{8E559DD6-8015-414F-B327-A7FFE5F5E264}" presName="composite" presStyleCnt="0"/>
      <dgm:spPr/>
    </dgm:pt>
    <dgm:pt modelId="{878E88CE-0E71-2A43-93AE-469509A144ED}" type="pres">
      <dgm:prSet presAssocID="{8E559DD6-8015-414F-B327-A7FFE5F5E264}" presName="parentText" presStyleLbl="alignNode1" presStyleIdx="1" presStyleCnt="2">
        <dgm:presLayoutVars>
          <dgm:chMax val="1"/>
          <dgm:bulletEnabled val="1"/>
        </dgm:presLayoutVars>
      </dgm:prSet>
      <dgm:spPr/>
    </dgm:pt>
    <dgm:pt modelId="{053B4606-CDDB-0340-AE70-FB076179072D}" type="pres">
      <dgm:prSet presAssocID="{8E559DD6-8015-414F-B327-A7FFE5F5E264}" presName="descendantText" presStyleLbl="alignAcc1" presStyleIdx="1" presStyleCnt="2">
        <dgm:presLayoutVars>
          <dgm:bulletEnabled val="1"/>
        </dgm:presLayoutVars>
      </dgm:prSet>
      <dgm:spPr/>
    </dgm:pt>
  </dgm:ptLst>
  <dgm:cxnLst>
    <dgm:cxn modelId="{D6849C09-1590-FB4E-A2D7-9A3A7C5182A9}" type="presOf" srcId="{CA0988FA-6363-3D47-8035-95C227184C72}" destId="{053B4606-CDDB-0340-AE70-FB076179072D}" srcOrd="0" destOrd="4" presId="urn:microsoft.com/office/officeart/2005/8/layout/chevron2"/>
    <dgm:cxn modelId="{207DC41A-A418-7341-B722-3B3F886E9F55}" srcId="{DF08F724-97DC-FF46-9831-31DA57A5F3AE}" destId="{A3CAC449-F5DD-2146-9858-EE637881628C}" srcOrd="1" destOrd="0" parTransId="{5E8AE495-DD8D-F242-8562-A09E04A7E019}" sibTransId="{2C2A61A9-0A0D-8A49-A892-15A1943E0984}"/>
    <dgm:cxn modelId="{E4A5BD21-AB0E-AB48-BBD0-E7DDD0E40069}" srcId="{8E559DD6-8015-414F-B327-A7FFE5F5E264}" destId="{5D8A145C-70AC-904B-867A-A1FAA124DD29}" srcOrd="1" destOrd="0" parTransId="{9AE0E96A-41DF-F348-909E-E9B44401A25D}" sibTransId="{9268C4C2-6190-5B4F-827C-2A5CC533448F}"/>
    <dgm:cxn modelId="{36BF8B2D-183E-C943-8C78-2B7AD9E5EC49}" type="presOf" srcId="{26AE4D78-F390-ED46-96BC-43A55643F952}" destId="{053B4606-CDDB-0340-AE70-FB076179072D}" srcOrd="0" destOrd="3" presId="urn:microsoft.com/office/officeart/2005/8/layout/chevron2"/>
    <dgm:cxn modelId="{C05A452F-508B-4145-9F54-816473FD715F}" srcId="{DF08F724-97DC-FF46-9831-31DA57A5F3AE}" destId="{0D64C20A-ECA4-714C-9BD3-D13BC6DE0A52}" srcOrd="0" destOrd="0" parTransId="{A58D2207-19FF-034D-9F46-1A8B37A47284}" sibTransId="{ADCAC94B-0B2F-8341-93BB-FC8B604295B8}"/>
    <dgm:cxn modelId="{FA165233-52F3-FB43-A1C2-643328A8D3AA}" type="presOf" srcId="{DF08F724-97DC-FF46-9831-31DA57A5F3AE}" destId="{F3FF11E7-ADC7-A54E-9866-5FD6DE8EC1D4}" srcOrd="0" destOrd="0" presId="urn:microsoft.com/office/officeart/2005/8/layout/chevron2"/>
    <dgm:cxn modelId="{C921104F-B076-6742-B367-8AFD71726914}" srcId="{61E4C848-28B7-6944-A2FF-33930836DF20}" destId="{8E559DD6-8015-414F-B327-A7FFE5F5E264}" srcOrd="1" destOrd="0" parTransId="{93738744-AED0-AB4E-9BF5-A845FA783358}" sibTransId="{42EA8CD1-6F45-1946-B8D8-A8CED5767518}"/>
    <dgm:cxn modelId="{F09DAC51-A0AE-FC40-B5B7-AC8BA40E89A3}" srcId="{8E559DD6-8015-414F-B327-A7FFE5F5E264}" destId="{315A497E-A6C7-A64E-9B07-7C162A7459BE}" srcOrd="5" destOrd="0" parTransId="{D4788F3D-8909-DA4E-A763-ED7AF32F196F}" sibTransId="{40B61AB3-71AC-BA45-B1E5-0C8596C69B35}"/>
    <dgm:cxn modelId="{72F17B79-80CB-BB49-B707-3466E905DC18}" type="presOf" srcId="{F79A1A4C-8311-704D-8653-CE86AC25C868}" destId="{053B4606-CDDB-0340-AE70-FB076179072D}" srcOrd="0" destOrd="2" presId="urn:microsoft.com/office/officeart/2005/8/layout/chevron2"/>
    <dgm:cxn modelId="{5EA91182-FC55-D54C-A52E-22C43CF9D4D1}" srcId="{DF08F724-97DC-FF46-9831-31DA57A5F3AE}" destId="{5B1F32B1-9729-E14E-B23B-2E357BD3F2D3}" srcOrd="2" destOrd="0" parTransId="{6FD60366-2B51-D645-8110-79992D45CBB1}" sibTransId="{1BEEAB76-D81D-2445-A54F-EB057FC83A14}"/>
    <dgm:cxn modelId="{5DCD268A-C554-AB42-8C2E-61314D7F315C}" srcId="{8E559DD6-8015-414F-B327-A7FFE5F5E264}" destId="{F79A1A4C-8311-704D-8653-CE86AC25C868}" srcOrd="2" destOrd="0" parTransId="{5544429A-C1FB-DE40-A19F-01B4921CD654}" sibTransId="{AE977E51-E6D4-4F46-87BE-8288158EA53D}"/>
    <dgm:cxn modelId="{AF557795-FE77-3049-B2D5-C6CA5CD86FA8}" type="presOf" srcId="{61E4C848-28B7-6944-A2FF-33930836DF20}" destId="{1510AAEE-A1A4-624C-B943-044A971CF444}" srcOrd="0" destOrd="0" presId="urn:microsoft.com/office/officeart/2005/8/layout/chevron2"/>
    <dgm:cxn modelId="{9DB5A097-A46E-F44C-9E97-BB61593DD135}" srcId="{8E559DD6-8015-414F-B327-A7FFE5F5E264}" destId="{86940D4C-6FB3-8840-A209-193FAB960847}" srcOrd="0" destOrd="0" parTransId="{1FA0A22A-0C38-0448-B54D-726B70C15E98}" sibTransId="{C106240D-C4CA-CE45-A192-23B23C67BD52}"/>
    <dgm:cxn modelId="{59785298-17B4-1B45-AC39-9D211CDD430A}" type="presOf" srcId="{8E559DD6-8015-414F-B327-A7FFE5F5E264}" destId="{878E88CE-0E71-2A43-93AE-469509A144ED}" srcOrd="0" destOrd="0" presId="urn:microsoft.com/office/officeart/2005/8/layout/chevron2"/>
    <dgm:cxn modelId="{8DEF5A9A-0F80-BB41-8EC0-CB744495A418}" type="presOf" srcId="{0D64C20A-ECA4-714C-9BD3-D13BC6DE0A52}" destId="{87095C0C-4DD4-F045-930F-3048EC7A0CEA}" srcOrd="0" destOrd="0" presId="urn:microsoft.com/office/officeart/2005/8/layout/chevron2"/>
    <dgm:cxn modelId="{7AECAC9A-24C4-8E4F-B76E-99F66DAF4168}" srcId="{61E4C848-28B7-6944-A2FF-33930836DF20}" destId="{DF08F724-97DC-FF46-9831-31DA57A5F3AE}" srcOrd="0" destOrd="0" parTransId="{74424DF0-52D8-2945-9E78-DF56ACB5FAC9}" sibTransId="{A42EF9F8-3F25-A140-AB95-7C5CDA259DB4}"/>
    <dgm:cxn modelId="{861AF4A8-6752-2547-8392-1F5439D5352C}" type="presOf" srcId="{315A497E-A6C7-A64E-9B07-7C162A7459BE}" destId="{053B4606-CDDB-0340-AE70-FB076179072D}" srcOrd="0" destOrd="5" presId="urn:microsoft.com/office/officeart/2005/8/layout/chevron2"/>
    <dgm:cxn modelId="{FD9DEABA-AF59-C044-8DC4-FDD1CA44AF38}" type="presOf" srcId="{5D8A145C-70AC-904B-867A-A1FAA124DD29}" destId="{053B4606-CDDB-0340-AE70-FB076179072D}" srcOrd="0" destOrd="1" presId="urn:microsoft.com/office/officeart/2005/8/layout/chevron2"/>
    <dgm:cxn modelId="{403DA5C0-6C98-1A4A-9D3F-077E1E62B7F7}" srcId="{DF08F724-97DC-FF46-9831-31DA57A5F3AE}" destId="{A27BD878-FEB8-794A-A563-18F21AAC49CF}" srcOrd="3" destOrd="0" parTransId="{4BB6C8AC-076A-BA48-92E5-CF55D03E95C7}" sibTransId="{379F632A-79AC-0947-B374-197DB8ADE817}"/>
    <dgm:cxn modelId="{B5A2A8E2-ECA8-DB4C-92F2-35AD9017E207}" srcId="{8E559DD6-8015-414F-B327-A7FFE5F5E264}" destId="{26AE4D78-F390-ED46-96BC-43A55643F952}" srcOrd="3" destOrd="0" parTransId="{936C542A-BAD2-BB45-A4B0-ACCF95D93436}" sibTransId="{1129B398-367C-7841-B415-13F439A89427}"/>
    <dgm:cxn modelId="{EBA5C0E8-B652-7E48-A951-6093871CB07A}" type="presOf" srcId="{A27BD878-FEB8-794A-A563-18F21AAC49CF}" destId="{87095C0C-4DD4-F045-930F-3048EC7A0CEA}" srcOrd="0" destOrd="3" presId="urn:microsoft.com/office/officeart/2005/8/layout/chevron2"/>
    <dgm:cxn modelId="{36B312EC-6569-3C4C-825B-A5CBC95CB440}" type="presOf" srcId="{A3CAC449-F5DD-2146-9858-EE637881628C}" destId="{87095C0C-4DD4-F045-930F-3048EC7A0CEA}" srcOrd="0" destOrd="1" presId="urn:microsoft.com/office/officeart/2005/8/layout/chevron2"/>
    <dgm:cxn modelId="{A58F92F5-8A14-0046-A779-ECEB5CC2511E}" type="presOf" srcId="{5B1F32B1-9729-E14E-B23B-2E357BD3F2D3}" destId="{87095C0C-4DD4-F045-930F-3048EC7A0CEA}" srcOrd="0" destOrd="2" presId="urn:microsoft.com/office/officeart/2005/8/layout/chevron2"/>
    <dgm:cxn modelId="{390FCBF9-A652-B542-9C60-9E799FB8EBC6}" type="presOf" srcId="{86940D4C-6FB3-8840-A209-193FAB960847}" destId="{053B4606-CDDB-0340-AE70-FB076179072D}" srcOrd="0" destOrd="0" presId="urn:microsoft.com/office/officeart/2005/8/layout/chevron2"/>
    <dgm:cxn modelId="{3E1060FB-EAB1-2540-B527-432325B840F5}" srcId="{8E559DD6-8015-414F-B327-A7FFE5F5E264}" destId="{CA0988FA-6363-3D47-8035-95C227184C72}" srcOrd="4" destOrd="0" parTransId="{6125F3BF-DBB2-3446-B2C9-265E4A530F11}" sibTransId="{2DCF6DB6-6DE8-2048-AD8C-9EA641F51200}"/>
    <dgm:cxn modelId="{215C35F9-7E1C-C749-ADEA-2420620053F2}" type="presParOf" srcId="{1510AAEE-A1A4-624C-B943-044A971CF444}" destId="{2A003091-0257-5249-A9EC-C167C566E1F8}" srcOrd="0" destOrd="0" presId="urn:microsoft.com/office/officeart/2005/8/layout/chevron2"/>
    <dgm:cxn modelId="{78504982-EA15-A24F-82FD-C920E403A079}" type="presParOf" srcId="{2A003091-0257-5249-A9EC-C167C566E1F8}" destId="{F3FF11E7-ADC7-A54E-9866-5FD6DE8EC1D4}" srcOrd="0" destOrd="0" presId="urn:microsoft.com/office/officeart/2005/8/layout/chevron2"/>
    <dgm:cxn modelId="{A2967D65-9B0A-5046-9E3A-44D6EBC69BA5}" type="presParOf" srcId="{2A003091-0257-5249-A9EC-C167C566E1F8}" destId="{87095C0C-4DD4-F045-930F-3048EC7A0CEA}" srcOrd="1" destOrd="0" presId="urn:microsoft.com/office/officeart/2005/8/layout/chevron2"/>
    <dgm:cxn modelId="{3F6BCE03-3E9C-8F4D-85CD-AF451B648E48}" type="presParOf" srcId="{1510AAEE-A1A4-624C-B943-044A971CF444}" destId="{4F3F2E25-6AEF-1A40-8A41-43BBAEC72064}" srcOrd="1" destOrd="0" presId="urn:microsoft.com/office/officeart/2005/8/layout/chevron2"/>
    <dgm:cxn modelId="{3FDE6D69-CA30-594C-98E7-28115FB6D32E}" type="presParOf" srcId="{1510AAEE-A1A4-624C-B943-044A971CF444}" destId="{53731629-1A53-3747-9A25-060AE8623D63}" srcOrd="2" destOrd="0" presId="urn:microsoft.com/office/officeart/2005/8/layout/chevron2"/>
    <dgm:cxn modelId="{6E04CFBA-420A-A64D-BFCA-2530161EF0E0}" type="presParOf" srcId="{53731629-1A53-3747-9A25-060AE8623D63}" destId="{878E88CE-0E71-2A43-93AE-469509A144ED}" srcOrd="0" destOrd="0" presId="urn:microsoft.com/office/officeart/2005/8/layout/chevron2"/>
    <dgm:cxn modelId="{BB83CD84-58C5-6C46-9969-CD3492E38179}" type="presParOf" srcId="{53731629-1A53-3747-9A25-060AE8623D63}" destId="{053B4606-CDDB-0340-AE70-FB076179072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CD446D-DF26-6A46-822C-DEC21F289854}" type="doc">
      <dgm:prSet loTypeId="urn:microsoft.com/office/officeart/2005/8/layout/venn1" loCatId="list" qsTypeId="urn:microsoft.com/office/officeart/2005/8/quickstyle/simple1" qsCatId="simple" csTypeId="urn:microsoft.com/office/officeart/2005/8/colors/colorful2" csCatId="colorful" phldr="1"/>
      <dgm:spPr/>
      <dgm:t>
        <a:bodyPr/>
        <a:lstStyle/>
        <a:p>
          <a:endParaRPr lang="en-US"/>
        </a:p>
      </dgm:t>
    </dgm:pt>
    <dgm:pt modelId="{D3977DC8-5B2B-0E40-B061-D1827FE00C2E}">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dirty="0"/>
            <a:t>Core challenge</a:t>
          </a:r>
        </a:p>
      </dgm:t>
    </dgm:pt>
    <dgm:pt modelId="{D4DD4722-47D9-BF41-9A21-D09A60163E27}" type="parTrans" cxnId="{6F616C5D-9F2C-AD4F-8D3A-1F88A16C33B1}">
      <dgm:prSet/>
      <dgm:spPr/>
      <dgm:t>
        <a:bodyPr/>
        <a:lstStyle/>
        <a:p>
          <a:endParaRPr lang="en-US"/>
        </a:p>
      </dgm:t>
    </dgm:pt>
    <dgm:pt modelId="{9CC80AD6-D15A-5C4F-A2E8-F1A608A4AC2E}" type="sibTrans" cxnId="{6F616C5D-9F2C-AD4F-8D3A-1F88A16C33B1}">
      <dgm:prSet/>
      <dgm:spPr/>
      <dgm:t>
        <a:bodyPr/>
        <a:lstStyle/>
        <a:p>
          <a:endParaRPr lang="en-US"/>
        </a:p>
      </dgm:t>
    </dgm:pt>
    <dgm:pt modelId="{C18896FD-2723-FC46-9F9C-F85BE930F8E0}">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b="1" i="1" dirty="0"/>
            <a:t>Tourism is a critical element of economy</a:t>
          </a:r>
        </a:p>
      </dgm:t>
    </dgm:pt>
    <dgm:pt modelId="{DB809F75-C93E-9948-B3CF-BC9A9EA7C183}" type="parTrans" cxnId="{59224660-E847-8F4B-A6E4-1CBF6E0ADC5D}">
      <dgm:prSet/>
      <dgm:spPr/>
      <dgm:t>
        <a:bodyPr/>
        <a:lstStyle/>
        <a:p>
          <a:endParaRPr lang="en-US"/>
        </a:p>
      </dgm:t>
    </dgm:pt>
    <dgm:pt modelId="{58675157-10B5-1A43-A1B9-A4E9276945DD}" type="sibTrans" cxnId="{59224660-E847-8F4B-A6E4-1CBF6E0ADC5D}">
      <dgm:prSet/>
      <dgm:spPr/>
      <dgm:t>
        <a:bodyPr/>
        <a:lstStyle/>
        <a:p>
          <a:endParaRPr lang="en-US"/>
        </a:p>
      </dgm:t>
    </dgm:pt>
    <dgm:pt modelId="{A2615FB2-3D1F-AD44-AE0B-D80871258C9B}">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dirty="0"/>
            <a:t>Economic development for 2030</a:t>
          </a:r>
        </a:p>
      </dgm:t>
    </dgm:pt>
    <dgm:pt modelId="{2F6E959E-9FF0-364C-95DA-E70862341C89}" type="parTrans" cxnId="{DE3013D2-CC54-8E43-8C04-B64E173F49CE}">
      <dgm:prSet/>
      <dgm:spPr/>
      <dgm:t>
        <a:bodyPr/>
        <a:lstStyle/>
        <a:p>
          <a:endParaRPr lang="en-US"/>
        </a:p>
      </dgm:t>
    </dgm:pt>
    <dgm:pt modelId="{C0D38CDF-916C-0C4D-B539-1808A8DB5F18}" type="sibTrans" cxnId="{DE3013D2-CC54-8E43-8C04-B64E173F49CE}">
      <dgm:prSet/>
      <dgm:spPr/>
      <dgm:t>
        <a:bodyPr/>
        <a:lstStyle/>
        <a:p>
          <a:endParaRPr lang="en-US"/>
        </a:p>
      </dgm:t>
    </dgm:pt>
    <dgm:pt modelId="{97DABCBB-516D-6842-847B-22DC9164BFD4}">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a:t>Expansion of non-State sector </a:t>
          </a:r>
        </a:p>
      </dgm:t>
    </dgm:pt>
    <dgm:pt modelId="{37A7D318-C49D-1841-9DC7-AAE2FEC5999E}" type="parTrans" cxnId="{BB3C4E1F-9544-B74A-8F72-83DD270A9BA5}">
      <dgm:prSet/>
      <dgm:spPr/>
      <dgm:t>
        <a:bodyPr/>
        <a:lstStyle/>
        <a:p>
          <a:endParaRPr lang="en-US"/>
        </a:p>
      </dgm:t>
    </dgm:pt>
    <dgm:pt modelId="{DCABC483-9863-084E-9155-EC59356C1BF0}" type="sibTrans" cxnId="{BB3C4E1F-9544-B74A-8F72-83DD270A9BA5}">
      <dgm:prSet/>
      <dgm:spPr/>
      <dgm:t>
        <a:bodyPr/>
        <a:lstStyle/>
        <a:p>
          <a:endParaRPr lang="en-US"/>
        </a:p>
      </dgm:t>
    </dgm:pt>
    <dgm:pt modelId="{2EFDC8CC-DCEC-B64D-A751-EBA3FE0D801D}">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b="1" i="1" dirty="0"/>
            <a:t>Tourism was the key vector for the introduction of disease</a:t>
          </a:r>
        </a:p>
      </dgm:t>
    </dgm:pt>
    <dgm:pt modelId="{BD090F9C-72C8-5D46-8DE1-D4760BD9D0CD}" type="parTrans" cxnId="{5B5745AF-ACA8-F34B-91C7-9AB1B0182130}">
      <dgm:prSet/>
      <dgm:spPr/>
      <dgm:t>
        <a:bodyPr/>
        <a:lstStyle/>
        <a:p>
          <a:endParaRPr lang="en-US"/>
        </a:p>
      </dgm:t>
    </dgm:pt>
    <dgm:pt modelId="{3A288D0D-9DD3-FE47-9FC5-8BF2500200F4}" type="sibTrans" cxnId="{5B5745AF-ACA8-F34B-91C7-9AB1B0182130}">
      <dgm:prSet/>
      <dgm:spPr/>
      <dgm:t>
        <a:bodyPr/>
        <a:lstStyle/>
        <a:p>
          <a:endParaRPr lang="en-US"/>
        </a:p>
      </dgm:t>
    </dgm:pt>
    <dgm:pt modelId="{D39D273A-3EEF-8F47-84F8-513FE947AD42}">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dirty="0"/>
            <a:t>Pandemic dried up sources of tourist flows </a:t>
          </a:r>
        </a:p>
      </dgm:t>
    </dgm:pt>
    <dgm:pt modelId="{366037CB-E341-6D42-BF1C-67D93F2DF702}" type="parTrans" cxnId="{5F091A09-CC3F-0643-BD4D-C3234B9D64DD}">
      <dgm:prSet/>
      <dgm:spPr/>
      <dgm:t>
        <a:bodyPr/>
        <a:lstStyle/>
        <a:p>
          <a:endParaRPr lang="en-US"/>
        </a:p>
      </dgm:t>
    </dgm:pt>
    <dgm:pt modelId="{0DD3F026-9849-A342-B924-766F3F411D2C}" type="sibTrans" cxnId="{5F091A09-CC3F-0643-BD4D-C3234B9D64DD}">
      <dgm:prSet/>
      <dgm:spPr/>
      <dgm:t>
        <a:bodyPr/>
        <a:lstStyle/>
        <a:p>
          <a:endParaRPr lang="en-US"/>
        </a:p>
      </dgm:t>
    </dgm:pt>
    <dgm:pt modelId="{CAC965F0-DD79-224F-93A6-3D05C38242DA}">
      <dgm:prSet/>
      <dgm:spPr>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dgm:spPr>
      <dgm:t>
        <a:bodyPr/>
        <a:lstStyle/>
        <a:p>
          <a:r>
            <a:rPr lang="en-US" dirty="0"/>
            <a:t>Reduced investment by foreign companies</a:t>
          </a:r>
        </a:p>
      </dgm:t>
    </dgm:pt>
    <dgm:pt modelId="{473E6D28-A3F9-DF4A-9607-688DA6845A4A}" type="parTrans" cxnId="{F91B320D-5269-4C47-B1F3-E4AEFFDCF4E2}">
      <dgm:prSet/>
      <dgm:spPr/>
      <dgm:t>
        <a:bodyPr/>
        <a:lstStyle/>
        <a:p>
          <a:endParaRPr lang="en-US"/>
        </a:p>
      </dgm:t>
    </dgm:pt>
    <dgm:pt modelId="{B4B637E6-551B-C041-8A24-303994AAD9F7}" type="sibTrans" cxnId="{F91B320D-5269-4C47-B1F3-E4AEFFDCF4E2}">
      <dgm:prSet/>
      <dgm:spPr/>
      <dgm:t>
        <a:bodyPr/>
        <a:lstStyle/>
        <a:p>
          <a:endParaRPr lang="en-US"/>
        </a:p>
      </dgm:t>
    </dgm:pt>
    <dgm:pt modelId="{C175BE1A-0DB8-164B-AF49-CDCC9A745347}">
      <dgm:prSet/>
      <dgm:sp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en-US"/>
            <a:t>Response</a:t>
          </a:r>
        </a:p>
      </dgm:t>
    </dgm:pt>
    <dgm:pt modelId="{16713A91-83A5-CF4B-8004-594BF2AC5C24}" type="parTrans" cxnId="{750D0ABA-92B8-3F4F-92A6-1623A2515391}">
      <dgm:prSet/>
      <dgm:spPr/>
      <dgm:t>
        <a:bodyPr/>
        <a:lstStyle/>
        <a:p>
          <a:endParaRPr lang="en-US"/>
        </a:p>
      </dgm:t>
    </dgm:pt>
    <dgm:pt modelId="{5A07ABCA-711C-F047-9054-7090BC91BC7D}" type="sibTrans" cxnId="{750D0ABA-92B8-3F4F-92A6-1623A2515391}">
      <dgm:prSet/>
      <dgm:spPr/>
      <dgm:t>
        <a:bodyPr/>
        <a:lstStyle/>
        <a:p>
          <a:endParaRPr lang="en-US"/>
        </a:p>
      </dgm:t>
    </dgm:pt>
    <dgm:pt modelId="{9EFC257F-402C-644E-B84F-99F53C3CB98C}">
      <dgm:prSet/>
      <dgm:sp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en-US"/>
            <a:t>Encouraging local tourism</a:t>
          </a:r>
        </a:p>
      </dgm:t>
    </dgm:pt>
    <dgm:pt modelId="{BCF8E92E-06B3-D14A-8FE5-9754E9F9D9C0}" type="parTrans" cxnId="{C070D3AD-21F0-5F46-8A39-E4F3C2A60731}">
      <dgm:prSet/>
      <dgm:spPr/>
      <dgm:t>
        <a:bodyPr/>
        <a:lstStyle/>
        <a:p>
          <a:endParaRPr lang="en-US"/>
        </a:p>
      </dgm:t>
    </dgm:pt>
    <dgm:pt modelId="{5286DB55-B6ED-AD43-B3FA-6D72CAB73B5B}" type="sibTrans" cxnId="{C070D3AD-21F0-5F46-8A39-E4F3C2A60731}">
      <dgm:prSet/>
      <dgm:spPr/>
      <dgm:t>
        <a:bodyPr/>
        <a:lstStyle/>
        <a:p>
          <a:endParaRPr lang="en-US"/>
        </a:p>
      </dgm:t>
    </dgm:pt>
    <dgm:pt modelId="{020E3E9A-A1EE-924B-915D-6093554C5916}">
      <dgm:prSet/>
      <dgm:sp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en-US" dirty="0"/>
            <a:t>Difficult to make up the difference</a:t>
          </a:r>
        </a:p>
      </dgm:t>
    </dgm:pt>
    <dgm:pt modelId="{1CF431E6-E0E3-E44B-B549-C4337E0C2C0F}" type="parTrans" cxnId="{3F59530C-C0C2-2042-AD15-DAE26CF4A712}">
      <dgm:prSet/>
      <dgm:spPr/>
      <dgm:t>
        <a:bodyPr/>
        <a:lstStyle/>
        <a:p>
          <a:endParaRPr lang="en-US"/>
        </a:p>
      </dgm:t>
    </dgm:pt>
    <dgm:pt modelId="{B2BA89D3-76E4-F64B-93CF-EAA4C4AA27F7}" type="sibTrans" cxnId="{3F59530C-C0C2-2042-AD15-DAE26CF4A712}">
      <dgm:prSet/>
      <dgm:spPr/>
      <dgm:t>
        <a:bodyPr/>
        <a:lstStyle/>
        <a:p>
          <a:endParaRPr lang="en-US"/>
        </a:p>
      </dgm:t>
    </dgm:pt>
    <dgm:pt modelId="{8D4768A5-DE0F-3948-935A-915EC2243212}">
      <dgm:prSet/>
      <dgm:sp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en-US" dirty="0"/>
            <a:t>Diaspora Cubans effectively cut off</a:t>
          </a:r>
        </a:p>
      </dgm:t>
    </dgm:pt>
    <dgm:pt modelId="{B0C83A86-F24B-0145-A93A-422ECA9CC43F}" type="parTrans" cxnId="{90C0046B-8725-E74A-9A8B-8AF538FA401F}">
      <dgm:prSet/>
      <dgm:spPr/>
      <dgm:t>
        <a:bodyPr/>
        <a:lstStyle/>
        <a:p>
          <a:endParaRPr lang="en-US"/>
        </a:p>
      </dgm:t>
    </dgm:pt>
    <dgm:pt modelId="{8D7849BA-C0AB-4549-B79F-91D94F655585}" type="sibTrans" cxnId="{90C0046B-8725-E74A-9A8B-8AF538FA401F}">
      <dgm:prSet/>
      <dgm:spPr/>
      <dgm:t>
        <a:bodyPr/>
        <a:lstStyle/>
        <a:p>
          <a:endParaRPr lang="en-US"/>
        </a:p>
      </dgm:t>
    </dgm:pt>
    <dgm:pt modelId="{69D6D57B-9BF6-8945-8081-FB85CABFD69B}">
      <dgm:prSet/>
      <dgm:sp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en-US" dirty="0"/>
            <a:t>Collateral effects (restaurants, tour operators, difficult to manage)</a:t>
          </a:r>
        </a:p>
      </dgm:t>
    </dgm:pt>
    <dgm:pt modelId="{5A77D496-375A-A542-944A-7C5B0B84B63F}" type="parTrans" cxnId="{23BADECB-F4A6-6B4E-BB7B-95EA12BD5D5F}">
      <dgm:prSet/>
      <dgm:spPr/>
      <dgm:t>
        <a:bodyPr/>
        <a:lstStyle/>
        <a:p>
          <a:endParaRPr lang="en-US"/>
        </a:p>
      </dgm:t>
    </dgm:pt>
    <dgm:pt modelId="{9DD7B806-DD59-E742-B035-5366DF1C19E9}" type="sibTrans" cxnId="{23BADECB-F4A6-6B4E-BB7B-95EA12BD5D5F}">
      <dgm:prSet/>
      <dgm:spPr/>
      <dgm:t>
        <a:bodyPr/>
        <a:lstStyle/>
        <a:p>
          <a:endParaRPr lang="en-US"/>
        </a:p>
      </dgm:t>
    </dgm:pt>
    <dgm:pt modelId="{F15B1EC6-4D73-BA48-9559-CF5949CF0167}">
      <dgm:prSet/>
      <dgm:sp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dgm:spPr>
      <dgm:t>
        <a:bodyPr/>
        <a:lstStyle/>
        <a:p>
          <a:r>
            <a:rPr lang="en-US" dirty="0"/>
            <a:t>From July 2020 effort to establish </a:t>
          </a:r>
          <a:r>
            <a:rPr lang="en-US" dirty="0">
              <a:hlinkClick xmlns:r="http://schemas.openxmlformats.org/officeDocument/2006/relationships" r:id="rId1"/>
            </a:rPr>
            <a:t>tourist safe zones</a:t>
          </a:r>
          <a:r>
            <a:rPr lang="en-US" dirty="0"/>
            <a:t>, where tourists would be transported to 1 of 5 quarantined all inclusive resorts</a:t>
          </a:r>
        </a:p>
      </dgm:t>
    </dgm:pt>
    <dgm:pt modelId="{F4A34FEB-1AE0-B04A-B7C7-6E390582ED24}" type="parTrans" cxnId="{01060487-29AE-B645-97B7-3C8A6199C394}">
      <dgm:prSet/>
      <dgm:spPr/>
    </dgm:pt>
    <dgm:pt modelId="{9EC3C07C-A093-704B-B524-C9BC39C47DAE}" type="sibTrans" cxnId="{01060487-29AE-B645-97B7-3C8A6199C394}">
      <dgm:prSet/>
      <dgm:spPr/>
    </dgm:pt>
    <dgm:pt modelId="{AA0F1ACF-554A-9741-81BE-67117493B107}" type="pres">
      <dgm:prSet presAssocID="{0ECD446D-DF26-6A46-822C-DEC21F289854}" presName="compositeShape" presStyleCnt="0">
        <dgm:presLayoutVars>
          <dgm:chMax val="7"/>
          <dgm:dir/>
          <dgm:resizeHandles val="exact"/>
        </dgm:presLayoutVars>
      </dgm:prSet>
      <dgm:spPr/>
    </dgm:pt>
    <dgm:pt modelId="{EE330F9B-8DB4-664F-BACA-3353DCA31B92}" type="pres">
      <dgm:prSet presAssocID="{D3977DC8-5B2B-0E40-B061-D1827FE00C2E}" presName="circ1" presStyleLbl="vennNode1" presStyleIdx="0" presStyleCnt="2"/>
      <dgm:spPr/>
    </dgm:pt>
    <dgm:pt modelId="{D9DA30E1-D501-5744-8E19-03948B0946CA}" type="pres">
      <dgm:prSet presAssocID="{D3977DC8-5B2B-0E40-B061-D1827FE00C2E}" presName="circ1Tx" presStyleLbl="revTx" presStyleIdx="0" presStyleCnt="0">
        <dgm:presLayoutVars>
          <dgm:chMax val="0"/>
          <dgm:chPref val="0"/>
          <dgm:bulletEnabled val="1"/>
        </dgm:presLayoutVars>
      </dgm:prSet>
      <dgm:spPr/>
    </dgm:pt>
    <dgm:pt modelId="{E029F9FB-A099-9946-995B-766C0EF0FE7A}" type="pres">
      <dgm:prSet presAssocID="{C175BE1A-0DB8-164B-AF49-CDCC9A745347}" presName="circ2" presStyleLbl="vennNode1" presStyleIdx="1" presStyleCnt="2"/>
      <dgm:spPr/>
    </dgm:pt>
    <dgm:pt modelId="{AF7FB2A5-D3FE-AC4A-8CA0-FDA72E3CA982}" type="pres">
      <dgm:prSet presAssocID="{C175BE1A-0DB8-164B-AF49-CDCC9A745347}" presName="circ2Tx" presStyleLbl="revTx" presStyleIdx="0" presStyleCnt="0">
        <dgm:presLayoutVars>
          <dgm:chMax val="0"/>
          <dgm:chPref val="0"/>
          <dgm:bulletEnabled val="1"/>
        </dgm:presLayoutVars>
      </dgm:prSet>
      <dgm:spPr/>
    </dgm:pt>
  </dgm:ptLst>
  <dgm:cxnLst>
    <dgm:cxn modelId="{B6F91504-1D08-F245-8631-B89E97C4A6CA}" type="presOf" srcId="{D3977DC8-5B2B-0E40-B061-D1827FE00C2E}" destId="{D9DA30E1-D501-5744-8E19-03948B0946CA}" srcOrd="1" destOrd="0" presId="urn:microsoft.com/office/officeart/2005/8/layout/venn1"/>
    <dgm:cxn modelId="{5F091A09-CC3F-0643-BD4D-C3234B9D64DD}" srcId="{2EFDC8CC-DCEC-B64D-A751-EBA3FE0D801D}" destId="{D39D273A-3EEF-8F47-84F8-513FE947AD42}" srcOrd="0" destOrd="0" parTransId="{366037CB-E341-6D42-BF1C-67D93F2DF702}" sibTransId="{0DD3F026-9849-A342-B924-766F3F411D2C}"/>
    <dgm:cxn modelId="{3F59530C-C0C2-2042-AD15-DAE26CF4A712}" srcId="{C175BE1A-0DB8-164B-AF49-CDCC9A745347}" destId="{020E3E9A-A1EE-924B-915D-6093554C5916}" srcOrd="1" destOrd="0" parTransId="{1CF431E6-E0E3-E44B-B549-C4337E0C2C0F}" sibTransId="{B2BA89D3-76E4-F64B-93CF-EAA4C4AA27F7}"/>
    <dgm:cxn modelId="{F91B320D-5269-4C47-B1F3-E4AEFFDCF4E2}" srcId="{2EFDC8CC-DCEC-B64D-A751-EBA3FE0D801D}" destId="{CAC965F0-DD79-224F-93A6-3D05C38242DA}" srcOrd="1" destOrd="0" parTransId="{473E6D28-A3F9-DF4A-9607-688DA6845A4A}" sibTransId="{B4B637E6-551B-C041-8A24-303994AAD9F7}"/>
    <dgm:cxn modelId="{D79FAB14-A7DE-D44C-BE21-9D7B7C9B36F2}" type="presOf" srcId="{C18896FD-2723-FC46-9F9C-F85BE930F8E0}" destId="{EE330F9B-8DB4-664F-BACA-3353DCA31B92}" srcOrd="0" destOrd="1" presId="urn:microsoft.com/office/officeart/2005/8/layout/venn1"/>
    <dgm:cxn modelId="{29AC6E18-5010-964A-B4F7-4534D99CBA2E}" type="presOf" srcId="{CAC965F0-DD79-224F-93A6-3D05C38242DA}" destId="{EE330F9B-8DB4-664F-BACA-3353DCA31B92}" srcOrd="0" destOrd="6" presId="urn:microsoft.com/office/officeart/2005/8/layout/venn1"/>
    <dgm:cxn modelId="{BB3C4E1F-9544-B74A-8F72-83DD270A9BA5}" srcId="{C18896FD-2723-FC46-9F9C-F85BE930F8E0}" destId="{97DABCBB-516D-6842-847B-22DC9164BFD4}" srcOrd="1" destOrd="0" parTransId="{37A7D318-C49D-1841-9DC7-AAE2FEC5999E}" sibTransId="{DCABC483-9863-084E-9155-EC59356C1BF0}"/>
    <dgm:cxn modelId="{7E471922-408B-7D47-A1A2-37DD0DFD780C}" type="presOf" srcId="{C175BE1A-0DB8-164B-AF49-CDCC9A745347}" destId="{E029F9FB-A099-9946-995B-766C0EF0FE7A}" srcOrd="0" destOrd="0" presId="urn:microsoft.com/office/officeart/2005/8/layout/venn1"/>
    <dgm:cxn modelId="{D3693829-F456-CD44-A5D7-7300C79A500B}" type="presOf" srcId="{020E3E9A-A1EE-924B-915D-6093554C5916}" destId="{E029F9FB-A099-9946-995B-766C0EF0FE7A}" srcOrd="0" destOrd="2" presId="urn:microsoft.com/office/officeart/2005/8/layout/venn1"/>
    <dgm:cxn modelId="{A36BF629-ED62-A341-A3A1-B4E18A4F0762}" type="presOf" srcId="{A2615FB2-3D1F-AD44-AE0B-D80871258C9B}" destId="{EE330F9B-8DB4-664F-BACA-3353DCA31B92}" srcOrd="0" destOrd="2" presId="urn:microsoft.com/office/officeart/2005/8/layout/venn1"/>
    <dgm:cxn modelId="{D69F0034-4C9E-8243-BBE8-1E0EC0A2121D}" type="presOf" srcId="{8D4768A5-DE0F-3948-935A-915EC2243212}" destId="{AF7FB2A5-D3FE-AC4A-8CA0-FDA72E3CA982}" srcOrd="1" destOrd="3" presId="urn:microsoft.com/office/officeart/2005/8/layout/venn1"/>
    <dgm:cxn modelId="{A9137140-5E7D-2E4B-BC80-55050DB5512A}" type="presOf" srcId="{020E3E9A-A1EE-924B-915D-6093554C5916}" destId="{AF7FB2A5-D3FE-AC4A-8CA0-FDA72E3CA982}" srcOrd="1" destOrd="2" presId="urn:microsoft.com/office/officeart/2005/8/layout/venn1"/>
    <dgm:cxn modelId="{12DDA843-3F5E-0442-B0C2-656E65D16C4A}" type="presOf" srcId="{69D6D57B-9BF6-8945-8081-FB85CABFD69B}" destId="{E029F9FB-A099-9946-995B-766C0EF0FE7A}" srcOrd="0" destOrd="4" presId="urn:microsoft.com/office/officeart/2005/8/layout/venn1"/>
    <dgm:cxn modelId="{6F616C5D-9F2C-AD4F-8D3A-1F88A16C33B1}" srcId="{0ECD446D-DF26-6A46-822C-DEC21F289854}" destId="{D3977DC8-5B2B-0E40-B061-D1827FE00C2E}" srcOrd="0" destOrd="0" parTransId="{D4DD4722-47D9-BF41-9A21-D09A60163E27}" sibTransId="{9CC80AD6-D15A-5C4F-A2E8-F1A608A4AC2E}"/>
    <dgm:cxn modelId="{59224660-E847-8F4B-A6E4-1CBF6E0ADC5D}" srcId="{D3977DC8-5B2B-0E40-B061-D1827FE00C2E}" destId="{C18896FD-2723-FC46-9F9C-F85BE930F8E0}" srcOrd="0" destOrd="0" parTransId="{DB809F75-C93E-9948-B3CF-BC9A9EA7C183}" sibTransId="{58675157-10B5-1A43-A1B9-A4E9276945DD}"/>
    <dgm:cxn modelId="{F8B99C65-F3F1-4C47-A45E-2620B9319CBC}" type="presOf" srcId="{C175BE1A-0DB8-164B-AF49-CDCC9A745347}" destId="{AF7FB2A5-D3FE-AC4A-8CA0-FDA72E3CA982}" srcOrd="1" destOrd="0" presId="urn:microsoft.com/office/officeart/2005/8/layout/venn1"/>
    <dgm:cxn modelId="{90C0046B-8725-E74A-9A8B-8AF538FA401F}" srcId="{C175BE1A-0DB8-164B-AF49-CDCC9A745347}" destId="{8D4768A5-DE0F-3948-935A-915EC2243212}" srcOrd="2" destOrd="0" parTransId="{B0C83A86-F24B-0145-A93A-422ECA9CC43F}" sibTransId="{8D7849BA-C0AB-4549-B79F-91D94F655585}"/>
    <dgm:cxn modelId="{CE2D5880-47C8-494D-BD18-68B50AEEC0DC}" type="presOf" srcId="{69D6D57B-9BF6-8945-8081-FB85CABFD69B}" destId="{AF7FB2A5-D3FE-AC4A-8CA0-FDA72E3CA982}" srcOrd="1" destOrd="4" presId="urn:microsoft.com/office/officeart/2005/8/layout/venn1"/>
    <dgm:cxn modelId="{01060487-29AE-B645-97B7-3C8A6199C394}" srcId="{C175BE1A-0DB8-164B-AF49-CDCC9A745347}" destId="{F15B1EC6-4D73-BA48-9559-CF5949CF0167}" srcOrd="4" destOrd="0" parTransId="{F4A34FEB-1AE0-B04A-B7C7-6E390582ED24}" sibTransId="{9EC3C07C-A093-704B-B524-C9BC39C47DAE}"/>
    <dgm:cxn modelId="{17F8028C-7FD8-8644-8E5A-13F45B4D85F0}" type="presOf" srcId="{9EFC257F-402C-644E-B84F-99F53C3CB98C}" destId="{E029F9FB-A099-9946-995B-766C0EF0FE7A}" srcOrd="0" destOrd="1" presId="urn:microsoft.com/office/officeart/2005/8/layout/venn1"/>
    <dgm:cxn modelId="{8CF98991-0380-F147-8FB3-E045CBBBE64E}" type="presOf" srcId="{2EFDC8CC-DCEC-B64D-A751-EBA3FE0D801D}" destId="{EE330F9B-8DB4-664F-BACA-3353DCA31B92}" srcOrd="0" destOrd="4" presId="urn:microsoft.com/office/officeart/2005/8/layout/venn1"/>
    <dgm:cxn modelId="{1DFF13AC-C846-8046-B905-C68CF43BC4F9}" type="presOf" srcId="{D3977DC8-5B2B-0E40-B061-D1827FE00C2E}" destId="{EE330F9B-8DB4-664F-BACA-3353DCA31B92}" srcOrd="0" destOrd="0" presId="urn:microsoft.com/office/officeart/2005/8/layout/venn1"/>
    <dgm:cxn modelId="{C070D3AD-21F0-5F46-8A39-E4F3C2A60731}" srcId="{C175BE1A-0DB8-164B-AF49-CDCC9A745347}" destId="{9EFC257F-402C-644E-B84F-99F53C3CB98C}" srcOrd="0" destOrd="0" parTransId="{BCF8E92E-06B3-D14A-8FE5-9754E9F9D9C0}" sibTransId="{5286DB55-B6ED-AD43-B3FA-6D72CAB73B5B}"/>
    <dgm:cxn modelId="{5B5745AF-ACA8-F34B-91C7-9AB1B0182130}" srcId="{D3977DC8-5B2B-0E40-B061-D1827FE00C2E}" destId="{2EFDC8CC-DCEC-B64D-A751-EBA3FE0D801D}" srcOrd="1" destOrd="0" parTransId="{BD090F9C-72C8-5D46-8DE1-D4760BD9D0CD}" sibTransId="{3A288D0D-9DD3-FE47-9FC5-8BF2500200F4}"/>
    <dgm:cxn modelId="{F8B864AF-A81D-8A45-9CF6-DC4C6369A20B}" type="presOf" srcId="{97DABCBB-516D-6842-847B-22DC9164BFD4}" destId="{EE330F9B-8DB4-664F-BACA-3353DCA31B92}" srcOrd="0" destOrd="3" presId="urn:microsoft.com/office/officeart/2005/8/layout/venn1"/>
    <dgm:cxn modelId="{020187B7-A73A-1B4B-80B2-489C203F5127}" type="presOf" srcId="{8D4768A5-DE0F-3948-935A-915EC2243212}" destId="{E029F9FB-A099-9946-995B-766C0EF0FE7A}" srcOrd="0" destOrd="3" presId="urn:microsoft.com/office/officeart/2005/8/layout/venn1"/>
    <dgm:cxn modelId="{750D0ABA-92B8-3F4F-92A6-1623A2515391}" srcId="{0ECD446D-DF26-6A46-822C-DEC21F289854}" destId="{C175BE1A-0DB8-164B-AF49-CDCC9A745347}" srcOrd="1" destOrd="0" parTransId="{16713A91-83A5-CF4B-8004-594BF2AC5C24}" sibTransId="{5A07ABCA-711C-F047-9054-7090BC91BC7D}"/>
    <dgm:cxn modelId="{86EBFDBA-659D-AC4B-9AD3-DB597D346A23}" type="presOf" srcId="{A2615FB2-3D1F-AD44-AE0B-D80871258C9B}" destId="{D9DA30E1-D501-5744-8E19-03948B0946CA}" srcOrd="1" destOrd="2" presId="urn:microsoft.com/office/officeart/2005/8/layout/venn1"/>
    <dgm:cxn modelId="{EFADD2BD-FF47-9F4F-AA28-B9B56ACF93C0}" type="presOf" srcId="{D39D273A-3EEF-8F47-84F8-513FE947AD42}" destId="{D9DA30E1-D501-5744-8E19-03948B0946CA}" srcOrd="1" destOrd="5" presId="urn:microsoft.com/office/officeart/2005/8/layout/venn1"/>
    <dgm:cxn modelId="{7FE626C9-E2F9-E547-B2E5-7CA60B2D8D7C}" type="presOf" srcId="{9EFC257F-402C-644E-B84F-99F53C3CB98C}" destId="{AF7FB2A5-D3FE-AC4A-8CA0-FDA72E3CA982}" srcOrd="1" destOrd="1" presId="urn:microsoft.com/office/officeart/2005/8/layout/venn1"/>
    <dgm:cxn modelId="{FAC055CB-5790-E742-A694-4701B3C62C50}" type="presOf" srcId="{C18896FD-2723-FC46-9F9C-F85BE930F8E0}" destId="{D9DA30E1-D501-5744-8E19-03948B0946CA}" srcOrd="1" destOrd="1" presId="urn:microsoft.com/office/officeart/2005/8/layout/venn1"/>
    <dgm:cxn modelId="{23BADECB-F4A6-6B4E-BB7B-95EA12BD5D5F}" srcId="{C175BE1A-0DB8-164B-AF49-CDCC9A745347}" destId="{69D6D57B-9BF6-8945-8081-FB85CABFD69B}" srcOrd="3" destOrd="0" parTransId="{5A77D496-375A-A542-944A-7C5B0B84B63F}" sibTransId="{9DD7B806-DD59-E742-B035-5366DF1C19E9}"/>
    <dgm:cxn modelId="{DE3013D2-CC54-8E43-8C04-B64E173F49CE}" srcId="{C18896FD-2723-FC46-9F9C-F85BE930F8E0}" destId="{A2615FB2-3D1F-AD44-AE0B-D80871258C9B}" srcOrd="0" destOrd="0" parTransId="{2F6E959E-9FF0-364C-95DA-E70862341C89}" sibTransId="{C0D38CDF-916C-0C4D-B539-1808A8DB5F18}"/>
    <dgm:cxn modelId="{ECE960DB-EF98-B84E-B16A-E25300DC36F0}" type="presOf" srcId="{F15B1EC6-4D73-BA48-9559-CF5949CF0167}" destId="{E029F9FB-A099-9946-995B-766C0EF0FE7A}" srcOrd="0" destOrd="5" presId="urn:microsoft.com/office/officeart/2005/8/layout/venn1"/>
    <dgm:cxn modelId="{703226E9-725F-CE4C-AAC0-681674716A6D}" type="presOf" srcId="{0ECD446D-DF26-6A46-822C-DEC21F289854}" destId="{AA0F1ACF-554A-9741-81BE-67117493B107}" srcOrd="0" destOrd="0" presId="urn:microsoft.com/office/officeart/2005/8/layout/venn1"/>
    <dgm:cxn modelId="{106AB2EC-D405-554C-BA66-F98784E90053}" type="presOf" srcId="{2EFDC8CC-DCEC-B64D-A751-EBA3FE0D801D}" destId="{D9DA30E1-D501-5744-8E19-03948B0946CA}" srcOrd="1" destOrd="4" presId="urn:microsoft.com/office/officeart/2005/8/layout/venn1"/>
    <dgm:cxn modelId="{973332F1-96D8-084E-AFF7-E5195B418D28}" type="presOf" srcId="{D39D273A-3EEF-8F47-84F8-513FE947AD42}" destId="{EE330F9B-8DB4-664F-BACA-3353DCA31B92}" srcOrd="0" destOrd="5" presId="urn:microsoft.com/office/officeart/2005/8/layout/venn1"/>
    <dgm:cxn modelId="{BCBB34F9-7235-254C-9B3B-821F8E1FA145}" type="presOf" srcId="{97DABCBB-516D-6842-847B-22DC9164BFD4}" destId="{D9DA30E1-D501-5744-8E19-03948B0946CA}" srcOrd="1" destOrd="3" presId="urn:microsoft.com/office/officeart/2005/8/layout/venn1"/>
    <dgm:cxn modelId="{96A692FB-3096-7A4A-9959-D3A3E28C0034}" type="presOf" srcId="{F15B1EC6-4D73-BA48-9559-CF5949CF0167}" destId="{AF7FB2A5-D3FE-AC4A-8CA0-FDA72E3CA982}" srcOrd="1" destOrd="5" presId="urn:microsoft.com/office/officeart/2005/8/layout/venn1"/>
    <dgm:cxn modelId="{E86A6DFF-DEE6-D248-B04A-6DDAA9E6FA73}" type="presOf" srcId="{CAC965F0-DD79-224F-93A6-3D05C38242DA}" destId="{D9DA30E1-D501-5744-8E19-03948B0946CA}" srcOrd="1" destOrd="6" presId="urn:microsoft.com/office/officeart/2005/8/layout/venn1"/>
    <dgm:cxn modelId="{BD1C6172-3A67-6F40-AE2C-E3ABE51D9E9F}" type="presParOf" srcId="{AA0F1ACF-554A-9741-81BE-67117493B107}" destId="{EE330F9B-8DB4-664F-BACA-3353DCA31B92}" srcOrd="0" destOrd="0" presId="urn:microsoft.com/office/officeart/2005/8/layout/venn1"/>
    <dgm:cxn modelId="{18A1D8D8-D4DD-C64F-8CFD-690DB277E396}" type="presParOf" srcId="{AA0F1ACF-554A-9741-81BE-67117493B107}" destId="{D9DA30E1-D501-5744-8E19-03948B0946CA}" srcOrd="1" destOrd="0" presId="urn:microsoft.com/office/officeart/2005/8/layout/venn1"/>
    <dgm:cxn modelId="{1DBB3008-5E26-B445-B4DA-655821D1F985}" type="presParOf" srcId="{AA0F1ACF-554A-9741-81BE-67117493B107}" destId="{E029F9FB-A099-9946-995B-766C0EF0FE7A}" srcOrd="2" destOrd="0" presId="urn:microsoft.com/office/officeart/2005/8/layout/venn1"/>
    <dgm:cxn modelId="{FFE0F456-448B-344F-83F9-584AD5A39AB5}" type="presParOf" srcId="{AA0F1ACF-554A-9741-81BE-67117493B107}" destId="{AF7FB2A5-D3FE-AC4A-8CA0-FDA72E3CA982}"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6EDA70-C90B-C948-8520-E8A6E67C7D8D}" type="doc">
      <dgm:prSet loTypeId="urn:microsoft.com/office/officeart/2005/8/layout/process5" loCatId="list" qsTypeId="urn:microsoft.com/office/officeart/2005/8/quickstyle/simple3" qsCatId="simple" csTypeId="urn:microsoft.com/office/officeart/2005/8/colors/colorful1" csCatId="colorful"/>
      <dgm:spPr/>
      <dgm:t>
        <a:bodyPr/>
        <a:lstStyle/>
        <a:p>
          <a:endParaRPr lang="en-US"/>
        </a:p>
      </dgm:t>
    </dgm:pt>
    <dgm:pt modelId="{D634CF2A-0130-2447-9990-8C0A07E0C7AE}">
      <dgm:prSet/>
      <dgm:spPr/>
      <dgm:t>
        <a:bodyPr/>
        <a:lstStyle/>
        <a:p>
          <a:r>
            <a:rPr lang="en-US"/>
            <a:t>Has been controversial for years</a:t>
          </a:r>
        </a:p>
      </dgm:t>
    </dgm:pt>
    <dgm:pt modelId="{0682034D-9E79-4242-B772-FDBAEA1F1380}" type="parTrans" cxnId="{636D231A-7F53-D341-9EE3-59727E41056D}">
      <dgm:prSet/>
      <dgm:spPr/>
      <dgm:t>
        <a:bodyPr/>
        <a:lstStyle/>
        <a:p>
          <a:endParaRPr lang="en-US"/>
        </a:p>
      </dgm:t>
    </dgm:pt>
    <dgm:pt modelId="{CC226217-A4C3-4B49-8433-504DDCAB6305}" type="sibTrans" cxnId="{636D231A-7F53-D341-9EE3-59727E41056D}">
      <dgm:prSet/>
      <dgm:spPr/>
      <dgm:t>
        <a:bodyPr/>
        <a:lstStyle/>
        <a:p>
          <a:endParaRPr lang="en-US"/>
        </a:p>
      </dgm:t>
    </dgm:pt>
    <dgm:pt modelId="{F3E7C321-4387-E54A-8048-49C932D0DB2A}">
      <dgm:prSet/>
      <dgm:spPr/>
      <dgm:t>
        <a:bodyPr/>
        <a:lstStyle/>
        <a:p>
          <a:r>
            <a:rPr lang="en-US"/>
            <a:t>Has proven effective during Pandemic</a:t>
          </a:r>
        </a:p>
      </dgm:t>
    </dgm:pt>
    <dgm:pt modelId="{474C8288-6087-634A-BBA5-1EC221401F43}" type="parTrans" cxnId="{2CADA37F-47A7-414C-8D27-DB7271F31ACD}">
      <dgm:prSet/>
      <dgm:spPr/>
      <dgm:t>
        <a:bodyPr/>
        <a:lstStyle/>
        <a:p>
          <a:endParaRPr lang="en-US"/>
        </a:p>
      </dgm:t>
    </dgm:pt>
    <dgm:pt modelId="{121EC9B7-A489-BA4E-B07C-0AB7AF0ECB2D}" type="sibTrans" cxnId="{2CADA37F-47A7-414C-8D27-DB7271F31ACD}">
      <dgm:prSet/>
      <dgm:spPr/>
      <dgm:t>
        <a:bodyPr/>
        <a:lstStyle/>
        <a:p>
          <a:endParaRPr lang="en-US"/>
        </a:p>
      </dgm:t>
    </dgm:pt>
    <dgm:pt modelId="{FFB172F4-DE50-7449-A295-C7390A5FEFA2}">
      <dgm:prSet/>
      <dgm:spPr/>
      <dgm:t>
        <a:bodyPr/>
        <a:lstStyle/>
        <a:p>
          <a:r>
            <a:rPr lang="en-US"/>
            <a:t>Cuban doctors sent worldwide</a:t>
          </a:r>
        </a:p>
      </dgm:t>
    </dgm:pt>
    <dgm:pt modelId="{68565C4B-2197-6246-93F6-0D86614D825B}" type="parTrans" cxnId="{2618051C-0476-8741-B01C-035209B091A1}">
      <dgm:prSet/>
      <dgm:spPr/>
      <dgm:t>
        <a:bodyPr/>
        <a:lstStyle/>
        <a:p>
          <a:endParaRPr lang="en-US"/>
        </a:p>
      </dgm:t>
    </dgm:pt>
    <dgm:pt modelId="{E140A837-E9BF-C34E-9567-2466D216E5F3}" type="sibTrans" cxnId="{2618051C-0476-8741-B01C-035209B091A1}">
      <dgm:prSet/>
      <dgm:spPr/>
      <dgm:t>
        <a:bodyPr/>
        <a:lstStyle/>
        <a:p>
          <a:endParaRPr lang="en-US"/>
        </a:p>
      </dgm:t>
    </dgm:pt>
    <dgm:pt modelId="{7C005C85-CA49-9645-A8DE-0FD4DFE277F8}">
      <dgm:prSet/>
      <dgm:spPr/>
      <dgm:t>
        <a:bodyPr/>
        <a:lstStyle/>
        <a:p>
          <a:r>
            <a:rPr lang="en-US"/>
            <a:t>Special focus on Italy for example—well received</a:t>
          </a:r>
        </a:p>
      </dgm:t>
    </dgm:pt>
    <dgm:pt modelId="{CBDC1DF8-8EF5-FF42-B69B-99088588BBB4}" type="parTrans" cxnId="{76A00B94-16F8-7A4D-8A7B-27F2F39B74B1}">
      <dgm:prSet/>
      <dgm:spPr/>
      <dgm:t>
        <a:bodyPr/>
        <a:lstStyle/>
        <a:p>
          <a:endParaRPr lang="en-US"/>
        </a:p>
      </dgm:t>
    </dgm:pt>
    <dgm:pt modelId="{4E8A9767-1F1B-7F49-B87E-9746B44C0818}" type="sibTrans" cxnId="{76A00B94-16F8-7A4D-8A7B-27F2F39B74B1}">
      <dgm:prSet/>
      <dgm:spPr/>
      <dgm:t>
        <a:bodyPr/>
        <a:lstStyle/>
        <a:p>
          <a:endParaRPr lang="en-US"/>
        </a:p>
      </dgm:t>
    </dgm:pt>
    <dgm:pt modelId="{A1B88D12-8208-9246-9127-72E9DA9F0CA8}">
      <dgm:prSet/>
      <dgm:spPr/>
      <dgm:t>
        <a:bodyPr/>
        <a:lstStyle/>
        <a:p>
          <a:r>
            <a:rPr lang="en-US"/>
            <a:t>But the program has been controversial </a:t>
          </a:r>
        </a:p>
      </dgm:t>
    </dgm:pt>
    <dgm:pt modelId="{855E2888-C63C-C445-8097-DAE1FFA132D3}" type="parTrans" cxnId="{3D1D8CF2-1FC2-434C-AD3C-428D69E860C1}">
      <dgm:prSet/>
      <dgm:spPr/>
      <dgm:t>
        <a:bodyPr/>
        <a:lstStyle/>
        <a:p>
          <a:endParaRPr lang="en-US"/>
        </a:p>
      </dgm:t>
    </dgm:pt>
    <dgm:pt modelId="{16C87684-603F-C341-8177-77D7DD2C62ED}" type="sibTrans" cxnId="{3D1D8CF2-1FC2-434C-AD3C-428D69E860C1}">
      <dgm:prSet/>
      <dgm:spPr/>
      <dgm:t>
        <a:bodyPr/>
        <a:lstStyle/>
        <a:p>
          <a:endParaRPr lang="en-US"/>
        </a:p>
      </dgm:t>
    </dgm:pt>
    <dgm:pt modelId="{2B7E19E4-1445-6E45-82CE-6E2531D91FB9}">
      <dgm:prSet/>
      <dgm:spPr/>
      <dgm:t>
        <a:bodyPr/>
        <a:lstStyle/>
        <a:p>
          <a:r>
            <a:rPr lang="en-US"/>
            <a:t>Critics charge that it amounts to forced labor</a:t>
          </a:r>
        </a:p>
      </dgm:t>
    </dgm:pt>
    <dgm:pt modelId="{BD25F909-7102-CD40-A58B-861CC14AA78D}" type="parTrans" cxnId="{0A7F527A-895F-F642-BA77-BB1730BDD9D5}">
      <dgm:prSet/>
      <dgm:spPr/>
      <dgm:t>
        <a:bodyPr/>
        <a:lstStyle/>
        <a:p>
          <a:endParaRPr lang="en-US"/>
        </a:p>
      </dgm:t>
    </dgm:pt>
    <dgm:pt modelId="{4C9CFEAA-70E0-E84C-A5F4-EE67810F0CA6}" type="sibTrans" cxnId="{0A7F527A-895F-F642-BA77-BB1730BDD9D5}">
      <dgm:prSet/>
      <dgm:spPr/>
      <dgm:t>
        <a:bodyPr/>
        <a:lstStyle/>
        <a:p>
          <a:endParaRPr lang="en-US"/>
        </a:p>
      </dgm:t>
    </dgm:pt>
    <dgm:pt modelId="{4B94379F-6852-2948-900C-AA4E02F1B0AC}">
      <dgm:prSet/>
      <dgm:spPr/>
      <dgm:t>
        <a:bodyPr/>
        <a:lstStyle/>
        <a:p>
          <a:r>
            <a:rPr lang="en-US"/>
            <a:t>Returning doctors have been a source of COVID-19 (e.g. recently from Venezuela)</a:t>
          </a:r>
        </a:p>
      </dgm:t>
    </dgm:pt>
    <dgm:pt modelId="{85A5FC8F-FD01-9149-8CEF-7ED4FB5EF182}" type="parTrans" cxnId="{F30F78D4-AD76-F249-90FD-2ADCF45CC566}">
      <dgm:prSet/>
      <dgm:spPr/>
      <dgm:t>
        <a:bodyPr/>
        <a:lstStyle/>
        <a:p>
          <a:endParaRPr lang="en-US"/>
        </a:p>
      </dgm:t>
    </dgm:pt>
    <dgm:pt modelId="{69E841A8-D52F-1747-AFDF-22E4CAEA3C12}" type="sibTrans" cxnId="{F30F78D4-AD76-F249-90FD-2ADCF45CC566}">
      <dgm:prSet/>
      <dgm:spPr/>
      <dgm:t>
        <a:bodyPr/>
        <a:lstStyle/>
        <a:p>
          <a:endParaRPr lang="en-US"/>
        </a:p>
      </dgm:t>
    </dgm:pt>
    <dgm:pt modelId="{A4D46713-E265-C641-8F0F-1D2A7BF92960}">
      <dgm:prSet/>
      <dgm:spPr/>
      <dgm:t>
        <a:bodyPr/>
        <a:lstStyle/>
        <a:p>
          <a:r>
            <a:rPr lang="en-US"/>
            <a:t>Medical internationalism puts a potential strain on state’s ability to deal with local COVID infections</a:t>
          </a:r>
        </a:p>
      </dgm:t>
    </dgm:pt>
    <dgm:pt modelId="{7AD36555-34A0-C54B-A63C-55D4EE902CB4}" type="parTrans" cxnId="{345E3CA1-A358-A343-B375-066F7112B17A}">
      <dgm:prSet/>
      <dgm:spPr/>
      <dgm:t>
        <a:bodyPr/>
        <a:lstStyle/>
        <a:p>
          <a:endParaRPr lang="en-US"/>
        </a:p>
      </dgm:t>
    </dgm:pt>
    <dgm:pt modelId="{3230A16E-449F-8E4B-8A7E-A4BD659DF5CB}" type="sibTrans" cxnId="{345E3CA1-A358-A343-B375-066F7112B17A}">
      <dgm:prSet/>
      <dgm:spPr/>
      <dgm:t>
        <a:bodyPr/>
        <a:lstStyle/>
        <a:p>
          <a:endParaRPr lang="en-US"/>
        </a:p>
      </dgm:t>
    </dgm:pt>
    <dgm:pt modelId="{05E7485F-D469-344F-B70F-063751038876}" type="pres">
      <dgm:prSet presAssocID="{166EDA70-C90B-C948-8520-E8A6E67C7D8D}" presName="diagram" presStyleCnt="0">
        <dgm:presLayoutVars>
          <dgm:dir/>
          <dgm:resizeHandles val="exact"/>
        </dgm:presLayoutVars>
      </dgm:prSet>
      <dgm:spPr/>
    </dgm:pt>
    <dgm:pt modelId="{26D57733-D6DB-CC4C-8DF6-EB702AA9AD48}" type="pres">
      <dgm:prSet presAssocID="{D634CF2A-0130-2447-9990-8C0A07E0C7AE}" presName="node" presStyleLbl="node1" presStyleIdx="0" presStyleCnt="8">
        <dgm:presLayoutVars>
          <dgm:bulletEnabled val="1"/>
        </dgm:presLayoutVars>
      </dgm:prSet>
      <dgm:spPr/>
    </dgm:pt>
    <dgm:pt modelId="{ED04FDF2-BA65-9C47-8AB0-ABAC35A59426}" type="pres">
      <dgm:prSet presAssocID="{CC226217-A4C3-4B49-8433-504DDCAB6305}" presName="sibTrans" presStyleLbl="sibTrans2D1" presStyleIdx="0" presStyleCnt="7"/>
      <dgm:spPr/>
    </dgm:pt>
    <dgm:pt modelId="{E16D2AB5-D71D-6444-9CB2-0B9AA1DDCF95}" type="pres">
      <dgm:prSet presAssocID="{CC226217-A4C3-4B49-8433-504DDCAB6305}" presName="connectorText" presStyleLbl="sibTrans2D1" presStyleIdx="0" presStyleCnt="7"/>
      <dgm:spPr/>
    </dgm:pt>
    <dgm:pt modelId="{E5F74E04-96ED-444B-9886-98C41E04CE9F}" type="pres">
      <dgm:prSet presAssocID="{F3E7C321-4387-E54A-8048-49C932D0DB2A}" presName="node" presStyleLbl="node1" presStyleIdx="1" presStyleCnt="8">
        <dgm:presLayoutVars>
          <dgm:bulletEnabled val="1"/>
        </dgm:presLayoutVars>
      </dgm:prSet>
      <dgm:spPr/>
    </dgm:pt>
    <dgm:pt modelId="{8778921C-50A7-804A-932C-23DE69233400}" type="pres">
      <dgm:prSet presAssocID="{121EC9B7-A489-BA4E-B07C-0AB7AF0ECB2D}" presName="sibTrans" presStyleLbl="sibTrans2D1" presStyleIdx="1" presStyleCnt="7"/>
      <dgm:spPr/>
    </dgm:pt>
    <dgm:pt modelId="{892B9B99-4199-8244-B3A8-7A5944D70549}" type="pres">
      <dgm:prSet presAssocID="{121EC9B7-A489-BA4E-B07C-0AB7AF0ECB2D}" presName="connectorText" presStyleLbl="sibTrans2D1" presStyleIdx="1" presStyleCnt="7"/>
      <dgm:spPr/>
    </dgm:pt>
    <dgm:pt modelId="{4F81BA74-AA6A-EA43-B595-B778666B8015}" type="pres">
      <dgm:prSet presAssocID="{FFB172F4-DE50-7449-A295-C7390A5FEFA2}" presName="node" presStyleLbl="node1" presStyleIdx="2" presStyleCnt="8">
        <dgm:presLayoutVars>
          <dgm:bulletEnabled val="1"/>
        </dgm:presLayoutVars>
      </dgm:prSet>
      <dgm:spPr/>
    </dgm:pt>
    <dgm:pt modelId="{08FFAA8B-8264-AE4E-80F3-10E18F3427C1}" type="pres">
      <dgm:prSet presAssocID="{E140A837-E9BF-C34E-9567-2466D216E5F3}" presName="sibTrans" presStyleLbl="sibTrans2D1" presStyleIdx="2" presStyleCnt="7"/>
      <dgm:spPr/>
    </dgm:pt>
    <dgm:pt modelId="{DBAB463C-D694-934F-9E01-A23B188927B4}" type="pres">
      <dgm:prSet presAssocID="{E140A837-E9BF-C34E-9567-2466D216E5F3}" presName="connectorText" presStyleLbl="sibTrans2D1" presStyleIdx="2" presStyleCnt="7"/>
      <dgm:spPr/>
    </dgm:pt>
    <dgm:pt modelId="{A7A4AE52-0194-0440-B0D7-5A398FD19049}" type="pres">
      <dgm:prSet presAssocID="{7C005C85-CA49-9645-A8DE-0FD4DFE277F8}" presName="node" presStyleLbl="node1" presStyleIdx="3" presStyleCnt="8">
        <dgm:presLayoutVars>
          <dgm:bulletEnabled val="1"/>
        </dgm:presLayoutVars>
      </dgm:prSet>
      <dgm:spPr/>
    </dgm:pt>
    <dgm:pt modelId="{F49958B2-A344-3844-B9CC-0CF7094CAC6A}" type="pres">
      <dgm:prSet presAssocID="{4E8A9767-1F1B-7F49-B87E-9746B44C0818}" presName="sibTrans" presStyleLbl="sibTrans2D1" presStyleIdx="3" presStyleCnt="7"/>
      <dgm:spPr/>
    </dgm:pt>
    <dgm:pt modelId="{029C7775-DB76-2149-BEF2-FB6892829CF6}" type="pres">
      <dgm:prSet presAssocID="{4E8A9767-1F1B-7F49-B87E-9746B44C0818}" presName="connectorText" presStyleLbl="sibTrans2D1" presStyleIdx="3" presStyleCnt="7"/>
      <dgm:spPr/>
    </dgm:pt>
    <dgm:pt modelId="{D984FB13-A7A4-A142-BE72-9D3ADC47FAFA}" type="pres">
      <dgm:prSet presAssocID="{A1B88D12-8208-9246-9127-72E9DA9F0CA8}" presName="node" presStyleLbl="node1" presStyleIdx="4" presStyleCnt="8">
        <dgm:presLayoutVars>
          <dgm:bulletEnabled val="1"/>
        </dgm:presLayoutVars>
      </dgm:prSet>
      <dgm:spPr/>
    </dgm:pt>
    <dgm:pt modelId="{DDBB0600-1805-C84B-89F4-88E0EDF0D43F}" type="pres">
      <dgm:prSet presAssocID="{16C87684-603F-C341-8177-77D7DD2C62ED}" presName="sibTrans" presStyleLbl="sibTrans2D1" presStyleIdx="4" presStyleCnt="7"/>
      <dgm:spPr/>
    </dgm:pt>
    <dgm:pt modelId="{F48B1FCD-6305-9C43-864B-AC9D6A64D6EB}" type="pres">
      <dgm:prSet presAssocID="{16C87684-603F-C341-8177-77D7DD2C62ED}" presName="connectorText" presStyleLbl="sibTrans2D1" presStyleIdx="4" presStyleCnt="7"/>
      <dgm:spPr/>
    </dgm:pt>
    <dgm:pt modelId="{1558668C-A52D-0244-8D27-DAEC18BAB1CE}" type="pres">
      <dgm:prSet presAssocID="{2B7E19E4-1445-6E45-82CE-6E2531D91FB9}" presName="node" presStyleLbl="node1" presStyleIdx="5" presStyleCnt="8">
        <dgm:presLayoutVars>
          <dgm:bulletEnabled val="1"/>
        </dgm:presLayoutVars>
      </dgm:prSet>
      <dgm:spPr/>
    </dgm:pt>
    <dgm:pt modelId="{F472C0DE-212B-9843-92D9-4027EEBFCFDB}" type="pres">
      <dgm:prSet presAssocID="{4C9CFEAA-70E0-E84C-A5F4-EE67810F0CA6}" presName="sibTrans" presStyleLbl="sibTrans2D1" presStyleIdx="5" presStyleCnt="7"/>
      <dgm:spPr/>
    </dgm:pt>
    <dgm:pt modelId="{2617ACFF-DEA1-7840-91CB-10F8CBF305B2}" type="pres">
      <dgm:prSet presAssocID="{4C9CFEAA-70E0-E84C-A5F4-EE67810F0CA6}" presName="connectorText" presStyleLbl="sibTrans2D1" presStyleIdx="5" presStyleCnt="7"/>
      <dgm:spPr/>
    </dgm:pt>
    <dgm:pt modelId="{08E150B2-8AFE-FA48-964F-D314AA0C078F}" type="pres">
      <dgm:prSet presAssocID="{4B94379F-6852-2948-900C-AA4E02F1B0AC}" presName="node" presStyleLbl="node1" presStyleIdx="6" presStyleCnt="8">
        <dgm:presLayoutVars>
          <dgm:bulletEnabled val="1"/>
        </dgm:presLayoutVars>
      </dgm:prSet>
      <dgm:spPr/>
    </dgm:pt>
    <dgm:pt modelId="{89E6151C-F77E-0541-A78B-76696FF9D671}" type="pres">
      <dgm:prSet presAssocID="{69E841A8-D52F-1747-AFDF-22E4CAEA3C12}" presName="sibTrans" presStyleLbl="sibTrans2D1" presStyleIdx="6" presStyleCnt="7"/>
      <dgm:spPr/>
    </dgm:pt>
    <dgm:pt modelId="{279F9E15-D02A-D24C-AABF-E2E7B0E003B5}" type="pres">
      <dgm:prSet presAssocID="{69E841A8-D52F-1747-AFDF-22E4CAEA3C12}" presName="connectorText" presStyleLbl="sibTrans2D1" presStyleIdx="6" presStyleCnt="7"/>
      <dgm:spPr/>
    </dgm:pt>
    <dgm:pt modelId="{5D507760-0377-EA43-A0D6-7CDDB88E5454}" type="pres">
      <dgm:prSet presAssocID="{A4D46713-E265-C641-8F0F-1D2A7BF92960}" presName="node" presStyleLbl="node1" presStyleIdx="7" presStyleCnt="8">
        <dgm:presLayoutVars>
          <dgm:bulletEnabled val="1"/>
        </dgm:presLayoutVars>
      </dgm:prSet>
      <dgm:spPr/>
    </dgm:pt>
  </dgm:ptLst>
  <dgm:cxnLst>
    <dgm:cxn modelId="{78755C01-1CA6-EB44-B4BE-C9D3A35DB28F}" type="presOf" srcId="{4C9CFEAA-70E0-E84C-A5F4-EE67810F0CA6}" destId="{2617ACFF-DEA1-7840-91CB-10F8CBF305B2}" srcOrd="1" destOrd="0" presId="urn:microsoft.com/office/officeart/2005/8/layout/process5"/>
    <dgm:cxn modelId="{BCDBFA01-B926-2347-B064-D156951C83AC}" type="presOf" srcId="{166EDA70-C90B-C948-8520-E8A6E67C7D8D}" destId="{05E7485F-D469-344F-B70F-063751038876}" srcOrd="0" destOrd="0" presId="urn:microsoft.com/office/officeart/2005/8/layout/process5"/>
    <dgm:cxn modelId="{636D231A-7F53-D341-9EE3-59727E41056D}" srcId="{166EDA70-C90B-C948-8520-E8A6E67C7D8D}" destId="{D634CF2A-0130-2447-9990-8C0A07E0C7AE}" srcOrd="0" destOrd="0" parTransId="{0682034D-9E79-4242-B772-FDBAEA1F1380}" sibTransId="{CC226217-A4C3-4B49-8433-504DDCAB6305}"/>
    <dgm:cxn modelId="{2618051C-0476-8741-B01C-035209B091A1}" srcId="{166EDA70-C90B-C948-8520-E8A6E67C7D8D}" destId="{FFB172F4-DE50-7449-A295-C7390A5FEFA2}" srcOrd="2" destOrd="0" parTransId="{68565C4B-2197-6246-93F6-0D86614D825B}" sibTransId="{E140A837-E9BF-C34E-9567-2466D216E5F3}"/>
    <dgm:cxn modelId="{38E3DA2F-2460-7043-A777-B75B06FB7531}" type="presOf" srcId="{CC226217-A4C3-4B49-8433-504DDCAB6305}" destId="{ED04FDF2-BA65-9C47-8AB0-ABAC35A59426}" srcOrd="0" destOrd="0" presId="urn:microsoft.com/office/officeart/2005/8/layout/process5"/>
    <dgm:cxn modelId="{B3025C48-EAD8-5146-BD33-0DDDC0ED30C6}" type="presOf" srcId="{FFB172F4-DE50-7449-A295-C7390A5FEFA2}" destId="{4F81BA74-AA6A-EA43-B595-B778666B8015}" srcOrd="0" destOrd="0" presId="urn:microsoft.com/office/officeart/2005/8/layout/process5"/>
    <dgm:cxn modelId="{DA58184E-EEFB-ED48-9E12-4F1E526024E4}" type="presOf" srcId="{F3E7C321-4387-E54A-8048-49C932D0DB2A}" destId="{E5F74E04-96ED-444B-9886-98C41E04CE9F}" srcOrd="0" destOrd="0" presId="urn:microsoft.com/office/officeart/2005/8/layout/process5"/>
    <dgm:cxn modelId="{2D44E057-E805-1942-ADB5-F4699E5AF36D}" type="presOf" srcId="{D634CF2A-0130-2447-9990-8C0A07E0C7AE}" destId="{26D57733-D6DB-CC4C-8DF6-EB702AA9AD48}" srcOrd="0" destOrd="0" presId="urn:microsoft.com/office/officeart/2005/8/layout/process5"/>
    <dgm:cxn modelId="{9151C462-D5A5-A64F-A704-D1D292292F09}" type="presOf" srcId="{4B94379F-6852-2948-900C-AA4E02F1B0AC}" destId="{08E150B2-8AFE-FA48-964F-D314AA0C078F}" srcOrd="0" destOrd="0" presId="urn:microsoft.com/office/officeart/2005/8/layout/process5"/>
    <dgm:cxn modelId="{9D109C6C-36CA-6D41-A6AD-F907A295DCD0}" type="presOf" srcId="{4E8A9767-1F1B-7F49-B87E-9746B44C0818}" destId="{F49958B2-A344-3844-B9CC-0CF7094CAC6A}" srcOrd="0" destOrd="0" presId="urn:microsoft.com/office/officeart/2005/8/layout/process5"/>
    <dgm:cxn modelId="{6387E070-E23F-7148-9425-CDF6375EC0CF}" type="presOf" srcId="{A4D46713-E265-C641-8F0F-1D2A7BF92960}" destId="{5D507760-0377-EA43-A0D6-7CDDB88E5454}" srcOrd="0" destOrd="0" presId="urn:microsoft.com/office/officeart/2005/8/layout/process5"/>
    <dgm:cxn modelId="{D171C878-64B1-E341-A179-1E399E925569}" type="presOf" srcId="{A1B88D12-8208-9246-9127-72E9DA9F0CA8}" destId="{D984FB13-A7A4-A142-BE72-9D3ADC47FAFA}" srcOrd="0" destOrd="0" presId="urn:microsoft.com/office/officeart/2005/8/layout/process5"/>
    <dgm:cxn modelId="{0A7F527A-895F-F642-BA77-BB1730BDD9D5}" srcId="{166EDA70-C90B-C948-8520-E8A6E67C7D8D}" destId="{2B7E19E4-1445-6E45-82CE-6E2531D91FB9}" srcOrd="5" destOrd="0" parTransId="{BD25F909-7102-CD40-A58B-861CC14AA78D}" sibTransId="{4C9CFEAA-70E0-E84C-A5F4-EE67810F0CA6}"/>
    <dgm:cxn modelId="{6206E77C-AE79-5D45-829D-720BFBC0573C}" type="presOf" srcId="{E140A837-E9BF-C34E-9567-2466D216E5F3}" destId="{08FFAA8B-8264-AE4E-80F3-10E18F3427C1}" srcOrd="0" destOrd="0" presId="urn:microsoft.com/office/officeart/2005/8/layout/process5"/>
    <dgm:cxn modelId="{2CADA37F-47A7-414C-8D27-DB7271F31ACD}" srcId="{166EDA70-C90B-C948-8520-E8A6E67C7D8D}" destId="{F3E7C321-4387-E54A-8048-49C932D0DB2A}" srcOrd="1" destOrd="0" parTransId="{474C8288-6087-634A-BBA5-1EC221401F43}" sibTransId="{121EC9B7-A489-BA4E-B07C-0AB7AF0ECB2D}"/>
    <dgm:cxn modelId="{461F3584-BA29-8342-9AE4-19DD10336D62}" type="presOf" srcId="{4C9CFEAA-70E0-E84C-A5F4-EE67810F0CA6}" destId="{F472C0DE-212B-9843-92D9-4027EEBFCFDB}" srcOrd="0" destOrd="0" presId="urn:microsoft.com/office/officeart/2005/8/layout/process5"/>
    <dgm:cxn modelId="{8E8E708A-89AB-844C-9511-B7DFEAF3A574}" type="presOf" srcId="{E140A837-E9BF-C34E-9567-2466D216E5F3}" destId="{DBAB463C-D694-934F-9E01-A23B188927B4}" srcOrd="1" destOrd="0" presId="urn:microsoft.com/office/officeart/2005/8/layout/process5"/>
    <dgm:cxn modelId="{CDF20F91-2C96-884C-BE03-F31600543694}" type="presOf" srcId="{121EC9B7-A489-BA4E-B07C-0AB7AF0ECB2D}" destId="{892B9B99-4199-8244-B3A8-7A5944D70549}" srcOrd="1" destOrd="0" presId="urn:microsoft.com/office/officeart/2005/8/layout/process5"/>
    <dgm:cxn modelId="{76A00B94-16F8-7A4D-8A7B-27F2F39B74B1}" srcId="{166EDA70-C90B-C948-8520-E8A6E67C7D8D}" destId="{7C005C85-CA49-9645-A8DE-0FD4DFE277F8}" srcOrd="3" destOrd="0" parTransId="{CBDC1DF8-8EF5-FF42-B69B-99088588BBB4}" sibTransId="{4E8A9767-1F1B-7F49-B87E-9746B44C0818}"/>
    <dgm:cxn modelId="{08C6C59A-5623-7D4A-93C1-8C28317F9687}" type="presOf" srcId="{16C87684-603F-C341-8177-77D7DD2C62ED}" destId="{DDBB0600-1805-C84B-89F4-88E0EDF0D43F}" srcOrd="0" destOrd="0" presId="urn:microsoft.com/office/officeart/2005/8/layout/process5"/>
    <dgm:cxn modelId="{B2E2D39D-2752-3845-8AC4-273946DAE6F7}" type="presOf" srcId="{16C87684-603F-C341-8177-77D7DD2C62ED}" destId="{F48B1FCD-6305-9C43-864B-AC9D6A64D6EB}" srcOrd="1" destOrd="0" presId="urn:microsoft.com/office/officeart/2005/8/layout/process5"/>
    <dgm:cxn modelId="{7B8C19A0-3B4E-8D4C-B779-CEEB95B777E5}" type="presOf" srcId="{69E841A8-D52F-1747-AFDF-22E4CAEA3C12}" destId="{279F9E15-D02A-D24C-AABF-E2E7B0E003B5}" srcOrd="1" destOrd="0" presId="urn:microsoft.com/office/officeart/2005/8/layout/process5"/>
    <dgm:cxn modelId="{345E3CA1-A358-A343-B375-066F7112B17A}" srcId="{166EDA70-C90B-C948-8520-E8A6E67C7D8D}" destId="{A4D46713-E265-C641-8F0F-1D2A7BF92960}" srcOrd="7" destOrd="0" parTransId="{7AD36555-34A0-C54B-A63C-55D4EE902CB4}" sibTransId="{3230A16E-449F-8E4B-8A7E-A4BD659DF5CB}"/>
    <dgm:cxn modelId="{E5DD74AE-1511-FA42-9FBE-95BE20286FED}" type="presOf" srcId="{CC226217-A4C3-4B49-8433-504DDCAB6305}" destId="{E16D2AB5-D71D-6444-9CB2-0B9AA1DDCF95}" srcOrd="1" destOrd="0" presId="urn:microsoft.com/office/officeart/2005/8/layout/process5"/>
    <dgm:cxn modelId="{0BC0ABBE-F05A-104F-BFBB-8AC0598D074A}" type="presOf" srcId="{4E8A9767-1F1B-7F49-B87E-9746B44C0818}" destId="{029C7775-DB76-2149-BEF2-FB6892829CF6}" srcOrd="1" destOrd="0" presId="urn:microsoft.com/office/officeart/2005/8/layout/process5"/>
    <dgm:cxn modelId="{F30F78D4-AD76-F249-90FD-2ADCF45CC566}" srcId="{166EDA70-C90B-C948-8520-E8A6E67C7D8D}" destId="{4B94379F-6852-2948-900C-AA4E02F1B0AC}" srcOrd="6" destOrd="0" parTransId="{85A5FC8F-FD01-9149-8CEF-7ED4FB5EF182}" sibTransId="{69E841A8-D52F-1747-AFDF-22E4CAEA3C12}"/>
    <dgm:cxn modelId="{8D70D4DD-9BC9-7E4F-BD28-8FA4BBFCD42E}" type="presOf" srcId="{121EC9B7-A489-BA4E-B07C-0AB7AF0ECB2D}" destId="{8778921C-50A7-804A-932C-23DE69233400}" srcOrd="0" destOrd="0" presId="urn:microsoft.com/office/officeart/2005/8/layout/process5"/>
    <dgm:cxn modelId="{0CF4ADDF-6B04-A74F-91ED-6F5156AC180E}" type="presOf" srcId="{69E841A8-D52F-1747-AFDF-22E4CAEA3C12}" destId="{89E6151C-F77E-0541-A78B-76696FF9D671}" srcOrd="0" destOrd="0" presId="urn:microsoft.com/office/officeart/2005/8/layout/process5"/>
    <dgm:cxn modelId="{7A97FCE0-B522-AB42-A2A4-6907354E3FE5}" type="presOf" srcId="{7C005C85-CA49-9645-A8DE-0FD4DFE277F8}" destId="{A7A4AE52-0194-0440-B0D7-5A398FD19049}" srcOrd="0" destOrd="0" presId="urn:microsoft.com/office/officeart/2005/8/layout/process5"/>
    <dgm:cxn modelId="{90671CEC-5411-664C-911B-6479FE41BFC7}" type="presOf" srcId="{2B7E19E4-1445-6E45-82CE-6E2531D91FB9}" destId="{1558668C-A52D-0244-8D27-DAEC18BAB1CE}" srcOrd="0" destOrd="0" presId="urn:microsoft.com/office/officeart/2005/8/layout/process5"/>
    <dgm:cxn modelId="{3D1D8CF2-1FC2-434C-AD3C-428D69E860C1}" srcId="{166EDA70-C90B-C948-8520-E8A6E67C7D8D}" destId="{A1B88D12-8208-9246-9127-72E9DA9F0CA8}" srcOrd="4" destOrd="0" parTransId="{855E2888-C63C-C445-8097-DAE1FFA132D3}" sibTransId="{16C87684-603F-C341-8177-77D7DD2C62ED}"/>
    <dgm:cxn modelId="{84C83E52-FA67-7D47-AD33-564B104C9A2C}" type="presParOf" srcId="{05E7485F-D469-344F-B70F-063751038876}" destId="{26D57733-D6DB-CC4C-8DF6-EB702AA9AD48}" srcOrd="0" destOrd="0" presId="urn:microsoft.com/office/officeart/2005/8/layout/process5"/>
    <dgm:cxn modelId="{74C84E37-4535-7E44-8F9F-07F32F7EA523}" type="presParOf" srcId="{05E7485F-D469-344F-B70F-063751038876}" destId="{ED04FDF2-BA65-9C47-8AB0-ABAC35A59426}" srcOrd="1" destOrd="0" presId="urn:microsoft.com/office/officeart/2005/8/layout/process5"/>
    <dgm:cxn modelId="{D19C92BE-52FA-0D42-8C9A-7317B33E4992}" type="presParOf" srcId="{ED04FDF2-BA65-9C47-8AB0-ABAC35A59426}" destId="{E16D2AB5-D71D-6444-9CB2-0B9AA1DDCF95}" srcOrd="0" destOrd="0" presId="urn:microsoft.com/office/officeart/2005/8/layout/process5"/>
    <dgm:cxn modelId="{3BFF69D0-B56E-3242-9580-1959C94BC286}" type="presParOf" srcId="{05E7485F-D469-344F-B70F-063751038876}" destId="{E5F74E04-96ED-444B-9886-98C41E04CE9F}" srcOrd="2" destOrd="0" presId="urn:microsoft.com/office/officeart/2005/8/layout/process5"/>
    <dgm:cxn modelId="{C7654167-773A-4E44-B78A-6EE4B18F4720}" type="presParOf" srcId="{05E7485F-D469-344F-B70F-063751038876}" destId="{8778921C-50A7-804A-932C-23DE69233400}" srcOrd="3" destOrd="0" presId="urn:microsoft.com/office/officeart/2005/8/layout/process5"/>
    <dgm:cxn modelId="{EAB03254-B6B7-8349-BCE8-F164201BCD45}" type="presParOf" srcId="{8778921C-50A7-804A-932C-23DE69233400}" destId="{892B9B99-4199-8244-B3A8-7A5944D70549}" srcOrd="0" destOrd="0" presId="urn:microsoft.com/office/officeart/2005/8/layout/process5"/>
    <dgm:cxn modelId="{E685A0CA-FDD2-3244-BDF3-FF56FAE829D7}" type="presParOf" srcId="{05E7485F-D469-344F-B70F-063751038876}" destId="{4F81BA74-AA6A-EA43-B595-B778666B8015}" srcOrd="4" destOrd="0" presId="urn:microsoft.com/office/officeart/2005/8/layout/process5"/>
    <dgm:cxn modelId="{E929FA7A-D61E-8142-82CA-F8E00BFC1103}" type="presParOf" srcId="{05E7485F-D469-344F-B70F-063751038876}" destId="{08FFAA8B-8264-AE4E-80F3-10E18F3427C1}" srcOrd="5" destOrd="0" presId="urn:microsoft.com/office/officeart/2005/8/layout/process5"/>
    <dgm:cxn modelId="{9D7360B7-05B0-A34F-8889-AF329D4A9505}" type="presParOf" srcId="{08FFAA8B-8264-AE4E-80F3-10E18F3427C1}" destId="{DBAB463C-D694-934F-9E01-A23B188927B4}" srcOrd="0" destOrd="0" presId="urn:microsoft.com/office/officeart/2005/8/layout/process5"/>
    <dgm:cxn modelId="{B68662E5-D3A5-A548-A85F-D45516AA8468}" type="presParOf" srcId="{05E7485F-D469-344F-B70F-063751038876}" destId="{A7A4AE52-0194-0440-B0D7-5A398FD19049}" srcOrd="6" destOrd="0" presId="urn:microsoft.com/office/officeart/2005/8/layout/process5"/>
    <dgm:cxn modelId="{03669080-4300-FB49-B104-82ECCD4EE4FE}" type="presParOf" srcId="{05E7485F-D469-344F-B70F-063751038876}" destId="{F49958B2-A344-3844-B9CC-0CF7094CAC6A}" srcOrd="7" destOrd="0" presId="urn:microsoft.com/office/officeart/2005/8/layout/process5"/>
    <dgm:cxn modelId="{AEE6B10F-8B6D-DB4A-8CCD-792F329EAF3F}" type="presParOf" srcId="{F49958B2-A344-3844-B9CC-0CF7094CAC6A}" destId="{029C7775-DB76-2149-BEF2-FB6892829CF6}" srcOrd="0" destOrd="0" presId="urn:microsoft.com/office/officeart/2005/8/layout/process5"/>
    <dgm:cxn modelId="{A027DA0D-FD96-5149-9D22-212AAFEAAC0C}" type="presParOf" srcId="{05E7485F-D469-344F-B70F-063751038876}" destId="{D984FB13-A7A4-A142-BE72-9D3ADC47FAFA}" srcOrd="8" destOrd="0" presId="urn:microsoft.com/office/officeart/2005/8/layout/process5"/>
    <dgm:cxn modelId="{97748A97-AFD6-4844-8744-FAEC0E21D18B}" type="presParOf" srcId="{05E7485F-D469-344F-B70F-063751038876}" destId="{DDBB0600-1805-C84B-89F4-88E0EDF0D43F}" srcOrd="9" destOrd="0" presId="urn:microsoft.com/office/officeart/2005/8/layout/process5"/>
    <dgm:cxn modelId="{98461710-D164-FA4A-A355-3EF9FCA3B77B}" type="presParOf" srcId="{DDBB0600-1805-C84B-89F4-88E0EDF0D43F}" destId="{F48B1FCD-6305-9C43-864B-AC9D6A64D6EB}" srcOrd="0" destOrd="0" presId="urn:microsoft.com/office/officeart/2005/8/layout/process5"/>
    <dgm:cxn modelId="{2B978E7D-BD94-334D-AF4B-793681761754}" type="presParOf" srcId="{05E7485F-D469-344F-B70F-063751038876}" destId="{1558668C-A52D-0244-8D27-DAEC18BAB1CE}" srcOrd="10" destOrd="0" presId="urn:microsoft.com/office/officeart/2005/8/layout/process5"/>
    <dgm:cxn modelId="{C21AB946-9297-E34E-AEA0-BA2E5363143C}" type="presParOf" srcId="{05E7485F-D469-344F-B70F-063751038876}" destId="{F472C0DE-212B-9843-92D9-4027EEBFCFDB}" srcOrd="11" destOrd="0" presId="urn:microsoft.com/office/officeart/2005/8/layout/process5"/>
    <dgm:cxn modelId="{D1951364-A717-8A47-BF95-5AB58029B395}" type="presParOf" srcId="{F472C0DE-212B-9843-92D9-4027EEBFCFDB}" destId="{2617ACFF-DEA1-7840-91CB-10F8CBF305B2}" srcOrd="0" destOrd="0" presId="urn:microsoft.com/office/officeart/2005/8/layout/process5"/>
    <dgm:cxn modelId="{C53107F0-3C6B-2E4F-818C-E9E1E5C7F293}" type="presParOf" srcId="{05E7485F-D469-344F-B70F-063751038876}" destId="{08E150B2-8AFE-FA48-964F-D314AA0C078F}" srcOrd="12" destOrd="0" presId="urn:microsoft.com/office/officeart/2005/8/layout/process5"/>
    <dgm:cxn modelId="{ABC6F5E2-F844-FE4B-AE7F-174F2DBD68ED}" type="presParOf" srcId="{05E7485F-D469-344F-B70F-063751038876}" destId="{89E6151C-F77E-0541-A78B-76696FF9D671}" srcOrd="13" destOrd="0" presId="urn:microsoft.com/office/officeart/2005/8/layout/process5"/>
    <dgm:cxn modelId="{C843C3C9-058B-E44E-94AD-AE189ACF5574}" type="presParOf" srcId="{89E6151C-F77E-0541-A78B-76696FF9D671}" destId="{279F9E15-D02A-D24C-AABF-E2E7B0E003B5}" srcOrd="0" destOrd="0" presId="urn:microsoft.com/office/officeart/2005/8/layout/process5"/>
    <dgm:cxn modelId="{976EC610-60F8-6146-B8CC-2B146D2F7CE4}" type="presParOf" srcId="{05E7485F-D469-344F-B70F-063751038876}" destId="{5D507760-0377-EA43-A0D6-7CDDB88E5454}" srcOrd="14"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C6DD83-631D-7547-855F-9CC26401B31F}"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US"/>
        </a:p>
      </dgm:t>
    </dgm:pt>
    <dgm:pt modelId="{5D66D878-B7B0-C34C-9B42-3D10FE79EE8E}">
      <dgm:prSet/>
      <dgm:spPr/>
      <dgm:t>
        <a:bodyPr/>
        <a:lstStyle/>
        <a:p>
          <a:r>
            <a:rPr lang="en-US"/>
            <a:t>Advances in medical tech has also been a core area of development under 2030 Plan</a:t>
          </a:r>
        </a:p>
      </dgm:t>
    </dgm:pt>
    <dgm:pt modelId="{7BDF85B9-3ABC-8B4B-95EB-278A093DF7EC}" type="parTrans" cxnId="{FC8A491A-A116-0045-87CC-9AB36361C213}">
      <dgm:prSet/>
      <dgm:spPr/>
      <dgm:t>
        <a:bodyPr/>
        <a:lstStyle/>
        <a:p>
          <a:endParaRPr lang="en-US"/>
        </a:p>
      </dgm:t>
    </dgm:pt>
    <dgm:pt modelId="{12348DB8-1DAD-AB4C-B14C-623DE3241029}" type="sibTrans" cxnId="{FC8A491A-A116-0045-87CC-9AB36361C213}">
      <dgm:prSet/>
      <dgm:spPr/>
      <dgm:t>
        <a:bodyPr/>
        <a:lstStyle/>
        <a:p>
          <a:endParaRPr lang="en-US"/>
        </a:p>
      </dgm:t>
    </dgm:pt>
    <dgm:pt modelId="{02BD307D-74C6-264E-87A4-BEDD3229FAC6}">
      <dgm:prSet/>
      <dgm:spPr/>
      <dgm:t>
        <a:bodyPr/>
        <a:lstStyle/>
        <a:p>
          <a:r>
            <a:rPr lang="en-US"/>
            <a:t>COVID accelerated and redirected medical research</a:t>
          </a:r>
        </a:p>
      </dgm:t>
    </dgm:pt>
    <dgm:pt modelId="{9467008A-E0FD-2247-A1D5-0C5A3C7D6D22}" type="parTrans" cxnId="{FB5A2738-C026-6840-9458-2C2DC366F589}">
      <dgm:prSet/>
      <dgm:spPr/>
      <dgm:t>
        <a:bodyPr/>
        <a:lstStyle/>
        <a:p>
          <a:endParaRPr lang="en-US"/>
        </a:p>
      </dgm:t>
    </dgm:pt>
    <dgm:pt modelId="{15C1E119-7037-8540-8503-EF9122B2BC53}" type="sibTrans" cxnId="{FB5A2738-C026-6840-9458-2C2DC366F589}">
      <dgm:prSet/>
      <dgm:spPr/>
      <dgm:t>
        <a:bodyPr/>
        <a:lstStyle/>
        <a:p>
          <a:endParaRPr lang="en-US"/>
        </a:p>
      </dgm:t>
    </dgm:pt>
    <dgm:pt modelId="{49522034-B531-4B4D-8AC2-3048415712D1}">
      <dgm:prSet/>
      <dgm:spPr/>
      <dgm:t>
        <a:bodyPr/>
        <a:lstStyle/>
        <a:p>
          <a:r>
            <a:rPr lang="en-US"/>
            <a:t>Deepened partnerships with China and European states</a:t>
          </a:r>
        </a:p>
      </dgm:t>
    </dgm:pt>
    <dgm:pt modelId="{091BD625-36C7-DD46-8EDB-54AFD563958E}" type="parTrans" cxnId="{BF51B651-9880-DF4E-9AC0-02BFC4E7BDA9}">
      <dgm:prSet/>
      <dgm:spPr/>
      <dgm:t>
        <a:bodyPr/>
        <a:lstStyle/>
        <a:p>
          <a:endParaRPr lang="en-US"/>
        </a:p>
      </dgm:t>
    </dgm:pt>
    <dgm:pt modelId="{1708C7A9-FEBA-6248-9C23-0130E78C0508}" type="sibTrans" cxnId="{BF51B651-9880-DF4E-9AC0-02BFC4E7BDA9}">
      <dgm:prSet/>
      <dgm:spPr/>
      <dgm:t>
        <a:bodyPr/>
        <a:lstStyle/>
        <a:p>
          <a:endParaRPr lang="en-US"/>
        </a:p>
      </dgm:t>
    </dgm:pt>
    <dgm:pt modelId="{5353B581-0E4A-C744-9534-D0125889C33D}">
      <dgm:prSet/>
      <dgm:spPr/>
      <dgm:t>
        <a:bodyPr/>
        <a:lstStyle/>
        <a:p>
          <a:r>
            <a:rPr lang="en-US"/>
            <a:t>Recycling and repurposing drugs in development</a:t>
          </a:r>
        </a:p>
      </dgm:t>
    </dgm:pt>
    <dgm:pt modelId="{F217921B-212A-6343-9840-04CACB170DCC}" type="parTrans" cxnId="{CB15BB22-EE50-4040-94AB-4F234DB2FE7A}">
      <dgm:prSet/>
      <dgm:spPr/>
      <dgm:t>
        <a:bodyPr/>
        <a:lstStyle/>
        <a:p>
          <a:endParaRPr lang="en-US"/>
        </a:p>
      </dgm:t>
    </dgm:pt>
    <dgm:pt modelId="{98CF4C0D-B5B1-844D-BF33-C8CD5B5FE869}" type="sibTrans" cxnId="{CB15BB22-EE50-4040-94AB-4F234DB2FE7A}">
      <dgm:prSet/>
      <dgm:spPr/>
      <dgm:t>
        <a:bodyPr/>
        <a:lstStyle/>
        <a:p>
          <a:endParaRPr lang="en-US"/>
        </a:p>
      </dgm:t>
    </dgm:pt>
    <dgm:pt modelId="{F2685786-4DF4-2340-89EE-A04B5B05D3BD}">
      <dgm:prSet/>
      <dgm:spPr/>
      <dgm:t>
        <a:bodyPr/>
        <a:lstStyle/>
        <a:p>
          <a:r>
            <a:rPr lang="en-US" dirty="0"/>
            <a:t>Some success; but locked out of vaccine race?</a:t>
          </a:r>
        </a:p>
      </dgm:t>
    </dgm:pt>
    <dgm:pt modelId="{54E52947-E13B-A44C-87DC-D13F75DB5D96}" type="parTrans" cxnId="{8EE5B887-49E4-6440-BEF4-1C44315940CE}">
      <dgm:prSet/>
      <dgm:spPr/>
      <dgm:t>
        <a:bodyPr/>
        <a:lstStyle/>
        <a:p>
          <a:endParaRPr lang="en-US"/>
        </a:p>
      </dgm:t>
    </dgm:pt>
    <dgm:pt modelId="{B5FE8524-F545-644E-826D-9A79E44CBCBD}" type="sibTrans" cxnId="{8EE5B887-49E4-6440-BEF4-1C44315940CE}">
      <dgm:prSet/>
      <dgm:spPr/>
      <dgm:t>
        <a:bodyPr/>
        <a:lstStyle/>
        <a:p>
          <a:endParaRPr lang="en-US"/>
        </a:p>
      </dgm:t>
    </dgm:pt>
    <dgm:pt modelId="{D788CC3F-7580-924C-8FE0-E5217D430132}">
      <dgm:prSet/>
      <dgm:spPr/>
      <dgm:t>
        <a:bodyPr/>
        <a:lstStyle/>
        <a:p>
          <a:r>
            <a:rPr lang="en-US" dirty="0"/>
            <a:t>Has been used strategically: in some cases less of an attempt to monetize drug treatment regimes than to use it for middle and long-term political advantage.</a:t>
          </a:r>
        </a:p>
      </dgm:t>
    </dgm:pt>
    <dgm:pt modelId="{4B91E26F-DAB6-5A48-810D-C01CB4F36244}" type="parTrans" cxnId="{623BBCFF-E3FB-984C-854C-8856ACFEB404}">
      <dgm:prSet/>
      <dgm:spPr/>
      <dgm:t>
        <a:bodyPr/>
        <a:lstStyle/>
        <a:p>
          <a:endParaRPr lang="en-US"/>
        </a:p>
      </dgm:t>
    </dgm:pt>
    <dgm:pt modelId="{C109B763-9445-A043-B117-A855E5FAFA88}" type="sibTrans" cxnId="{623BBCFF-E3FB-984C-854C-8856ACFEB404}">
      <dgm:prSet/>
      <dgm:spPr/>
      <dgm:t>
        <a:bodyPr/>
        <a:lstStyle/>
        <a:p>
          <a:endParaRPr lang="en-US"/>
        </a:p>
      </dgm:t>
    </dgm:pt>
    <dgm:pt modelId="{C4ACC4BB-197B-E847-8B70-03EE92E7DCF2}" type="pres">
      <dgm:prSet presAssocID="{70C6DD83-631D-7547-855F-9CC26401B31F}" presName="linear" presStyleCnt="0">
        <dgm:presLayoutVars>
          <dgm:animLvl val="lvl"/>
          <dgm:resizeHandles val="exact"/>
        </dgm:presLayoutVars>
      </dgm:prSet>
      <dgm:spPr/>
    </dgm:pt>
    <dgm:pt modelId="{6C9C7671-970C-6E4E-A4F5-4B654256A16D}" type="pres">
      <dgm:prSet presAssocID="{5D66D878-B7B0-C34C-9B42-3D10FE79EE8E}" presName="parentText" presStyleLbl="node1" presStyleIdx="0" presStyleCnt="6">
        <dgm:presLayoutVars>
          <dgm:chMax val="0"/>
          <dgm:bulletEnabled val="1"/>
        </dgm:presLayoutVars>
      </dgm:prSet>
      <dgm:spPr/>
    </dgm:pt>
    <dgm:pt modelId="{11C0A4FD-4FFD-174F-9F11-7D19CB20B720}" type="pres">
      <dgm:prSet presAssocID="{12348DB8-1DAD-AB4C-B14C-623DE3241029}" presName="spacer" presStyleCnt="0"/>
      <dgm:spPr/>
    </dgm:pt>
    <dgm:pt modelId="{1B915349-1500-774B-AFD5-D22EE8E8859E}" type="pres">
      <dgm:prSet presAssocID="{02BD307D-74C6-264E-87A4-BEDD3229FAC6}" presName="parentText" presStyleLbl="node1" presStyleIdx="1" presStyleCnt="6">
        <dgm:presLayoutVars>
          <dgm:chMax val="0"/>
          <dgm:bulletEnabled val="1"/>
        </dgm:presLayoutVars>
      </dgm:prSet>
      <dgm:spPr/>
    </dgm:pt>
    <dgm:pt modelId="{940ED21A-9D28-5B4F-AAE4-648794F86483}" type="pres">
      <dgm:prSet presAssocID="{15C1E119-7037-8540-8503-EF9122B2BC53}" presName="spacer" presStyleCnt="0"/>
      <dgm:spPr/>
    </dgm:pt>
    <dgm:pt modelId="{A84EDE29-4BF2-3743-ADAF-C7B38C40C83F}" type="pres">
      <dgm:prSet presAssocID="{49522034-B531-4B4D-8AC2-3048415712D1}" presName="parentText" presStyleLbl="node1" presStyleIdx="2" presStyleCnt="6">
        <dgm:presLayoutVars>
          <dgm:chMax val="0"/>
          <dgm:bulletEnabled val="1"/>
        </dgm:presLayoutVars>
      </dgm:prSet>
      <dgm:spPr/>
    </dgm:pt>
    <dgm:pt modelId="{5302F2AC-3219-2B42-97E7-A66CA8BFAA4C}" type="pres">
      <dgm:prSet presAssocID="{1708C7A9-FEBA-6248-9C23-0130E78C0508}" presName="spacer" presStyleCnt="0"/>
      <dgm:spPr/>
    </dgm:pt>
    <dgm:pt modelId="{925A97C7-4552-214E-8BCD-92194CF7BF61}" type="pres">
      <dgm:prSet presAssocID="{5353B581-0E4A-C744-9534-D0125889C33D}" presName="parentText" presStyleLbl="node1" presStyleIdx="3" presStyleCnt="6">
        <dgm:presLayoutVars>
          <dgm:chMax val="0"/>
          <dgm:bulletEnabled val="1"/>
        </dgm:presLayoutVars>
      </dgm:prSet>
      <dgm:spPr/>
    </dgm:pt>
    <dgm:pt modelId="{C5986AEF-20A9-AE49-BA62-518D24644D2F}" type="pres">
      <dgm:prSet presAssocID="{98CF4C0D-B5B1-844D-BF33-C8CD5B5FE869}" presName="spacer" presStyleCnt="0"/>
      <dgm:spPr/>
    </dgm:pt>
    <dgm:pt modelId="{2050635E-5245-C94E-B596-C333D79FDC9A}" type="pres">
      <dgm:prSet presAssocID="{F2685786-4DF4-2340-89EE-A04B5B05D3BD}" presName="parentText" presStyleLbl="node1" presStyleIdx="4" presStyleCnt="6">
        <dgm:presLayoutVars>
          <dgm:chMax val="0"/>
          <dgm:bulletEnabled val="1"/>
        </dgm:presLayoutVars>
      </dgm:prSet>
      <dgm:spPr/>
    </dgm:pt>
    <dgm:pt modelId="{AE2EEF0A-F562-5D4D-B9B5-D4664C5AC9FC}" type="pres">
      <dgm:prSet presAssocID="{B5FE8524-F545-644E-826D-9A79E44CBCBD}" presName="spacer" presStyleCnt="0"/>
      <dgm:spPr/>
    </dgm:pt>
    <dgm:pt modelId="{A9445925-48C4-6E4F-BF4D-C63F0EC94855}" type="pres">
      <dgm:prSet presAssocID="{D788CC3F-7580-924C-8FE0-E5217D430132}" presName="parentText" presStyleLbl="node1" presStyleIdx="5" presStyleCnt="6">
        <dgm:presLayoutVars>
          <dgm:chMax val="0"/>
          <dgm:bulletEnabled val="1"/>
        </dgm:presLayoutVars>
      </dgm:prSet>
      <dgm:spPr/>
    </dgm:pt>
  </dgm:ptLst>
  <dgm:cxnLst>
    <dgm:cxn modelId="{FC8A491A-A116-0045-87CC-9AB36361C213}" srcId="{70C6DD83-631D-7547-855F-9CC26401B31F}" destId="{5D66D878-B7B0-C34C-9B42-3D10FE79EE8E}" srcOrd="0" destOrd="0" parTransId="{7BDF85B9-3ABC-8B4B-95EB-278A093DF7EC}" sibTransId="{12348DB8-1DAD-AB4C-B14C-623DE3241029}"/>
    <dgm:cxn modelId="{CB15BB22-EE50-4040-94AB-4F234DB2FE7A}" srcId="{70C6DD83-631D-7547-855F-9CC26401B31F}" destId="{5353B581-0E4A-C744-9534-D0125889C33D}" srcOrd="3" destOrd="0" parTransId="{F217921B-212A-6343-9840-04CACB170DCC}" sibTransId="{98CF4C0D-B5B1-844D-BF33-C8CD5B5FE869}"/>
    <dgm:cxn modelId="{7CDBE837-7512-6244-863A-FAD37125E40E}" type="presOf" srcId="{49522034-B531-4B4D-8AC2-3048415712D1}" destId="{A84EDE29-4BF2-3743-ADAF-C7B38C40C83F}" srcOrd="0" destOrd="0" presId="urn:microsoft.com/office/officeart/2005/8/layout/vList2"/>
    <dgm:cxn modelId="{FB5A2738-C026-6840-9458-2C2DC366F589}" srcId="{70C6DD83-631D-7547-855F-9CC26401B31F}" destId="{02BD307D-74C6-264E-87A4-BEDD3229FAC6}" srcOrd="1" destOrd="0" parTransId="{9467008A-E0FD-2247-A1D5-0C5A3C7D6D22}" sibTransId="{15C1E119-7037-8540-8503-EF9122B2BC53}"/>
    <dgm:cxn modelId="{BF51B651-9880-DF4E-9AC0-02BFC4E7BDA9}" srcId="{70C6DD83-631D-7547-855F-9CC26401B31F}" destId="{49522034-B531-4B4D-8AC2-3048415712D1}" srcOrd="2" destOrd="0" parTransId="{091BD625-36C7-DD46-8EDB-54AFD563958E}" sibTransId="{1708C7A9-FEBA-6248-9C23-0130E78C0508}"/>
    <dgm:cxn modelId="{8EE5B887-49E4-6440-BEF4-1C44315940CE}" srcId="{70C6DD83-631D-7547-855F-9CC26401B31F}" destId="{F2685786-4DF4-2340-89EE-A04B5B05D3BD}" srcOrd="4" destOrd="0" parTransId="{54E52947-E13B-A44C-87DC-D13F75DB5D96}" sibTransId="{B5FE8524-F545-644E-826D-9A79E44CBCBD}"/>
    <dgm:cxn modelId="{50732B9D-3CA1-8146-84F7-890D800D73F5}" type="presOf" srcId="{5353B581-0E4A-C744-9534-D0125889C33D}" destId="{925A97C7-4552-214E-8BCD-92194CF7BF61}" srcOrd="0" destOrd="0" presId="urn:microsoft.com/office/officeart/2005/8/layout/vList2"/>
    <dgm:cxn modelId="{310CCDA3-06A6-7747-860A-F1DB684CD1E1}" type="presOf" srcId="{02BD307D-74C6-264E-87A4-BEDD3229FAC6}" destId="{1B915349-1500-774B-AFD5-D22EE8E8859E}" srcOrd="0" destOrd="0" presId="urn:microsoft.com/office/officeart/2005/8/layout/vList2"/>
    <dgm:cxn modelId="{F4A9A1A8-C99A-5E4C-A094-5210651B2F51}" type="presOf" srcId="{F2685786-4DF4-2340-89EE-A04B5B05D3BD}" destId="{2050635E-5245-C94E-B596-C333D79FDC9A}" srcOrd="0" destOrd="0" presId="urn:microsoft.com/office/officeart/2005/8/layout/vList2"/>
    <dgm:cxn modelId="{C9E4D9D8-3934-8F45-8EEB-EE6F1756C13B}" type="presOf" srcId="{70C6DD83-631D-7547-855F-9CC26401B31F}" destId="{C4ACC4BB-197B-E847-8B70-03EE92E7DCF2}" srcOrd="0" destOrd="0" presId="urn:microsoft.com/office/officeart/2005/8/layout/vList2"/>
    <dgm:cxn modelId="{723D72DB-0174-8F45-9A73-AAF441EEAC8D}" type="presOf" srcId="{5D66D878-B7B0-C34C-9B42-3D10FE79EE8E}" destId="{6C9C7671-970C-6E4E-A4F5-4B654256A16D}" srcOrd="0" destOrd="0" presId="urn:microsoft.com/office/officeart/2005/8/layout/vList2"/>
    <dgm:cxn modelId="{66B611ED-F199-6F44-B83B-43B0627D9D5A}" type="presOf" srcId="{D788CC3F-7580-924C-8FE0-E5217D430132}" destId="{A9445925-48C4-6E4F-BF4D-C63F0EC94855}" srcOrd="0" destOrd="0" presId="urn:microsoft.com/office/officeart/2005/8/layout/vList2"/>
    <dgm:cxn modelId="{623BBCFF-E3FB-984C-854C-8856ACFEB404}" srcId="{70C6DD83-631D-7547-855F-9CC26401B31F}" destId="{D788CC3F-7580-924C-8FE0-E5217D430132}" srcOrd="5" destOrd="0" parTransId="{4B91E26F-DAB6-5A48-810D-C01CB4F36244}" sibTransId="{C109B763-9445-A043-B117-A855E5FAFA88}"/>
    <dgm:cxn modelId="{A23DADC7-B94C-594F-9BB4-90874A01AB6F}" type="presParOf" srcId="{C4ACC4BB-197B-E847-8B70-03EE92E7DCF2}" destId="{6C9C7671-970C-6E4E-A4F5-4B654256A16D}" srcOrd="0" destOrd="0" presId="urn:microsoft.com/office/officeart/2005/8/layout/vList2"/>
    <dgm:cxn modelId="{989F3307-5BE8-6E47-9CEB-E78F2A70748D}" type="presParOf" srcId="{C4ACC4BB-197B-E847-8B70-03EE92E7DCF2}" destId="{11C0A4FD-4FFD-174F-9F11-7D19CB20B720}" srcOrd="1" destOrd="0" presId="urn:microsoft.com/office/officeart/2005/8/layout/vList2"/>
    <dgm:cxn modelId="{478A7B99-E2A4-264D-BF28-85EF06A30F0E}" type="presParOf" srcId="{C4ACC4BB-197B-E847-8B70-03EE92E7DCF2}" destId="{1B915349-1500-774B-AFD5-D22EE8E8859E}" srcOrd="2" destOrd="0" presId="urn:microsoft.com/office/officeart/2005/8/layout/vList2"/>
    <dgm:cxn modelId="{9FF9B394-133D-AB42-87DA-C1320D3D871C}" type="presParOf" srcId="{C4ACC4BB-197B-E847-8B70-03EE92E7DCF2}" destId="{940ED21A-9D28-5B4F-AAE4-648794F86483}" srcOrd="3" destOrd="0" presId="urn:microsoft.com/office/officeart/2005/8/layout/vList2"/>
    <dgm:cxn modelId="{2A6EA51E-E445-854E-83D4-0401A051BE9D}" type="presParOf" srcId="{C4ACC4BB-197B-E847-8B70-03EE92E7DCF2}" destId="{A84EDE29-4BF2-3743-ADAF-C7B38C40C83F}" srcOrd="4" destOrd="0" presId="urn:microsoft.com/office/officeart/2005/8/layout/vList2"/>
    <dgm:cxn modelId="{1D11EF1F-0A1E-264C-85DF-58C3150699FF}" type="presParOf" srcId="{C4ACC4BB-197B-E847-8B70-03EE92E7DCF2}" destId="{5302F2AC-3219-2B42-97E7-A66CA8BFAA4C}" srcOrd="5" destOrd="0" presId="urn:microsoft.com/office/officeart/2005/8/layout/vList2"/>
    <dgm:cxn modelId="{75F9DEDF-F7BC-9A40-A055-6B1CA92FE7C5}" type="presParOf" srcId="{C4ACC4BB-197B-E847-8B70-03EE92E7DCF2}" destId="{925A97C7-4552-214E-8BCD-92194CF7BF61}" srcOrd="6" destOrd="0" presId="urn:microsoft.com/office/officeart/2005/8/layout/vList2"/>
    <dgm:cxn modelId="{838FD1FD-E0FE-5242-851C-8B0EED3A8D62}" type="presParOf" srcId="{C4ACC4BB-197B-E847-8B70-03EE92E7DCF2}" destId="{C5986AEF-20A9-AE49-BA62-518D24644D2F}" srcOrd="7" destOrd="0" presId="urn:microsoft.com/office/officeart/2005/8/layout/vList2"/>
    <dgm:cxn modelId="{6B5039D2-8FCC-2F4D-A164-6D61B02C3877}" type="presParOf" srcId="{C4ACC4BB-197B-E847-8B70-03EE92E7DCF2}" destId="{2050635E-5245-C94E-B596-C333D79FDC9A}" srcOrd="8" destOrd="0" presId="urn:microsoft.com/office/officeart/2005/8/layout/vList2"/>
    <dgm:cxn modelId="{7134CAEC-3CB2-AD4F-B9D0-C5653D587A6B}" type="presParOf" srcId="{C4ACC4BB-197B-E847-8B70-03EE92E7DCF2}" destId="{AE2EEF0A-F562-5D4D-B9B5-D4664C5AC9FC}" srcOrd="9" destOrd="0" presId="urn:microsoft.com/office/officeart/2005/8/layout/vList2"/>
    <dgm:cxn modelId="{382DA58F-EE33-2444-98E5-9D3335C77679}" type="presParOf" srcId="{C4ACC4BB-197B-E847-8B70-03EE92E7DCF2}" destId="{A9445925-48C4-6E4F-BF4D-C63F0EC94855}"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F53387F-B0B9-3E41-A90F-97263B2265CB}" type="doc">
      <dgm:prSet loTypeId="urn:microsoft.com/office/officeart/2005/8/layout/chevron2" loCatId="process" qsTypeId="urn:microsoft.com/office/officeart/2005/8/quickstyle/simple3" qsCatId="simple" csTypeId="urn:microsoft.com/office/officeart/2005/8/colors/colorful3" csCatId="colorful" phldr="1"/>
      <dgm:spPr/>
      <dgm:t>
        <a:bodyPr/>
        <a:lstStyle/>
        <a:p>
          <a:endParaRPr lang="en-US"/>
        </a:p>
      </dgm:t>
    </dgm:pt>
    <dgm:pt modelId="{B033F551-74CB-0440-8800-D75A72499F74}">
      <dgm:prSet/>
      <dgm:spPr>
        <a:solidFill>
          <a:schemeClr val="accent5">
            <a:lumMod val="60000"/>
            <a:lumOff val="40000"/>
          </a:schemeClr>
        </a:solidFill>
      </dgm:spPr>
      <dgm:t>
        <a:bodyPr/>
        <a:lstStyle/>
        <a:p>
          <a:r>
            <a:rPr lang="en-US"/>
            <a:t>Sanitation</a:t>
          </a:r>
        </a:p>
      </dgm:t>
    </dgm:pt>
    <dgm:pt modelId="{4B123F18-9107-A04E-ABE0-8E9BEDECE1EB}" type="parTrans" cxnId="{DEA80499-4F0F-274B-BB9D-BF0B341B88AC}">
      <dgm:prSet/>
      <dgm:spPr/>
      <dgm:t>
        <a:bodyPr/>
        <a:lstStyle/>
        <a:p>
          <a:endParaRPr lang="en-US"/>
        </a:p>
      </dgm:t>
    </dgm:pt>
    <dgm:pt modelId="{0657CC5C-E1DB-E84C-8CF9-BF8483015693}" type="sibTrans" cxnId="{DEA80499-4F0F-274B-BB9D-BF0B341B88AC}">
      <dgm:prSet/>
      <dgm:spPr/>
      <dgm:t>
        <a:bodyPr/>
        <a:lstStyle/>
        <a:p>
          <a:endParaRPr lang="en-US"/>
        </a:p>
      </dgm:t>
    </dgm:pt>
    <dgm:pt modelId="{8AB16BAE-E859-6D4E-8505-AB09D44D287A}">
      <dgm:prSet/>
      <dgm: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dgm:spPr>
      <dgm:t>
        <a:bodyPr/>
        <a:lstStyle/>
        <a:p>
          <a:r>
            <a:rPr lang="en-US"/>
            <a:t>Hard to encourage hand washing where water scarcity is an issue</a:t>
          </a:r>
        </a:p>
      </dgm:t>
    </dgm:pt>
    <dgm:pt modelId="{1CDA1998-2C5C-5548-B354-36B3F2CC090F}" type="parTrans" cxnId="{40C42DED-8B44-0749-9A6C-A2C144663075}">
      <dgm:prSet/>
      <dgm:spPr/>
      <dgm:t>
        <a:bodyPr/>
        <a:lstStyle/>
        <a:p>
          <a:endParaRPr lang="en-US"/>
        </a:p>
      </dgm:t>
    </dgm:pt>
    <dgm:pt modelId="{6FC0AA12-09D0-4E43-A89A-5CB38A2A7732}" type="sibTrans" cxnId="{40C42DED-8B44-0749-9A6C-A2C144663075}">
      <dgm:prSet/>
      <dgm:spPr/>
      <dgm:t>
        <a:bodyPr/>
        <a:lstStyle/>
        <a:p>
          <a:endParaRPr lang="en-US"/>
        </a:p>
      </dgm:t>
    </dgm:pt>
    <dgm:pt modelId="{65202C9C-71B4-C34D-B17D-D48E0619CFFB}">
      <dgm:prSet/>
      <dgm: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dgm:spPr>
      <dgm:t>
        <a:bodyPr/>
        <a:lstStyle/>
        <a:p>
          <a:r>
            <a:rPr lang="en-US"/>
            <a:t>State incapable of meeting that challenge in the short term</a:t>
          </a:r>
        </a:p>
      </dgm:t>
    </dgm:pt>
    <dgm:pt modelId="{46D4D5FD-D58D-0749-B1B3-B4469298E059}" type="parTrans" cxnId="{1941291E-8173-F14C-B3C0-885B39080A49}">
      <dgm:prSet/>
      <dgm:spPr/>
      <dgm:t>
        <a:bodyPr/>
        <a:lstStyle/>
        <a:p>
          <a:endParaRPr lang="en-US"/>
        </a:p>
      </dgm:t>
    </dgm:pt>
    <dgm:pt modelId="{D9EB6AEB-2C6A-784C-963B-51E800DFB43B}" type="sibTrans" cxnId="{1941291E-8173-F14C-B3C0-885B39080A49}">
      <dgm:prSet/>
      <dgm:spPr/>
      <dgm:t>
        <a:bodyPr/>
        <a:lstStyle/>
        <a:p>
          <a:endParaRPr lang="en-US"/>
        </a:p>
      </dgm:t>
    </dgm:pt>
    <dgm:pt modelId="{1E1EF830-2D80-4B42-B90D-85715B0A61AB}">
      <dgm:prSet/>
      <dgm: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dgm:spPr>
      <dgm:t>
        <a:bodyPr/>
        <a:lstStyle/>
        <a:p>
          <a:r>
            <a:rPr lang="en-US" dirty="0"/>
            <a:t>Potential to increase susceptibility</a:t>
          </a:r>
        </a:p>
      </dgm:t>
    </dgm:pt>
    <dgm:pt modelId="{8527EB46-6676-7F4D-A96E-EF5F0DBAADEB}" type="parTrans" cxnId="{FC1248DC-8589-7243-A1C4-9E0EF02318DD}">
      <dgm:prSet/>
      <dgm:spPr/>
      <dgm:t>
        <a:bodyPr/>
        <a:lstStyle/>
        <a:p>
          <a:endParaRPr lang="en-US"/>
        </a:p>
      </dgm:t>
    </dgm:pt>
    <dgm:pt modelId="{00CBF51B-FF9C-A546-8965-3487C6D23494}" type="sibTrans" cxnId="{FC1248DC-8589-7243-A1C4-9E0EF02318DD}">
      <dgm:prSet/>
      <dgm:spPr/>
      <dgm:t>
        <a:bodyPr/>
        <a:lstStyle/>
        <a:p>
          <a:endParaRPr lang="en-US"/>
        </a:p>
      </dgm:t>
    </dgm:pt>
    <dgm:pt modelId="{D1F49212-E8C6-F345-BF21-614C03B5888A}">
      <dgm:prSet/>
      <dgm:spPr>
        <a:gradFill flip="none" rotWithShape="0">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dgm:spPr>
      <dgm:t>
        <a:bodyPr/>
        <a:lstStyle/>
        <a:p>
          <a:r>
            <a:rPr lang="en-US"/>
            <a:t>Food </a:t>
          </a:r>
        </a:p>
      </dgm:t>
    </dgm:pt>
    <dgm:pt modelId="{703057F1-1F5C-694B-92E4-8E93292B298C}" type="parTrans" cxnId="{948ABFA5-555B-C44B-B06A-107DAC977EFD}">
      <dgm:prSet/>
      <dgm:spPr/>
      <dgm:t>
        <a:bodyPr/>
        <a:lstStyle/>
        <a:p>
          <a:endParaRPr lang="en-US"/>
        </a:p>
      </dgm:t>
    </dgm:pt>
    <dgm:pt modelId="{835F354A-83F2-4E4C-9D4A-11608ED4FE36}" type="sibTrans" cxnId="{948ABFA5-555B-C44B-B06A-107DAC977EFD}">
      <dgm:prSet/>
      <dgm:spPr/>
      <dgm:t>
        <a:bodyPr/>
        <a:lstStyle/>
        <a:p>
          <a:endParaRPr lang="en-US"/>
        </a:p>
      </dgm:t>
    </dgm:pt>
    <dgm:pt modelId="{2A9D9119-8EA0-6048-9732-28C62D2C5481}">
      <dgm:prSet/>
      <dgm:sp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dgm:spPr>
      <dgm:t>
        <a:bodyPr/>
        <a:lstStyle/>
        <a:p>
          <a:r>
            <a:rPr lang="en-US"/>
            <a:t>Condition of Cuban people waiting in long lines for food and other needs well publicized</a:t>
          </a:r>
        </a:p>
      </dgm:t>
    </dgm:pt>
    <dgm:pt modelId="{B0D67472-743C-774E-BBF4-C58A3491D433}" type="parTrans" cxnId="{DFAD4E91-BDE3-2545-9F36-BB8CA8B8D437}">
      <dgm:prSet/>
      <dgm:spPr/>
      <dgm:t>
        <a:bodyPr/>
        <a:lstStyle/>
        <a:p>
          <a:endParaRPr lang="en-US"/>
        </a:p>
      </dgm:t>
    </dgm:pt>
    <dgm:pt modelId="{DF3AABC9-DECB-A047-9050-DFD7E76DBAFC}" type="sibTrans" cxnId="{DFAD4E91-BDE3-2545-9F36-BB8CA8B8D437}">
      <dgm:prSet/>
      <dgm:spPr/>
      <dgm:t>
        <a:bodyPr/>
        <a:lstStyle/>
        <a:p>
          <a:endParaRPr lang="en-US"/>
        </a:p>
      </dgm:t>
    </dgm:pt>
    <dgm:pt modelId="{E294C680-EDC4-414B-BD77-4CF9A25614A8}">
      <dgm:prSet/>
      <dgm:sp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dgm:spPr>
      <dgm:t>
        <a:bodyPr/>
        <a:lstStyle/>
        <a:p>
          <a:r>
            <a:rPr lang="en-US"/>
            <a:t>Highlights inefficiency of internal state planned distribution networks</a:t>
          </a:r>
        </a:p>
      </dgm:t>
    </dgm:pt>
    <dgm:pt modelId="{A248DF68-7BFD-6746-BFCD-CFEBBA1CF7C1}" type="parTrans" cxnId="{28CD6A73-391D-8649-8FE0-57E5B73A6BC2}">
      <dgm:prSet/>
      <dgm:spPr/>
      <dgm:t>
        <a:bodyPr/>
        <a:lstStyle/>
        <a:p>
          <a:endParaRPr lang="en-US"/>
        </a:p>
      </dgm:t>
    </dgm:pt>
    <dgm:pt modelId="{8CB232F9-940F-D145-8A31-618A08B4DE1F}" type="sibTrans" cxnId="{28CD6A73-391D-8649-8FE0-57E5B73A6BC2}">
      <dgm:prSet/>
      <dgm:spPr/>
      <dgm:t>
        <a:bodyPr/>
        <a:lstStyle/>
        <a:p>
          <a:endParaRPr lang="en-US"/>
        </a:p>
      </dgm:t>
    </dgm:pt>
    <dgm:pt modelId="{9DAD091A-5058-2A49-9759-0B687DCDAE71}">
      <dgm:prSet/>
      <dgm:sp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dgm:spPr>
      <dgm:t>
        <a:bodyPr/>
        <a:lstStyle/>
        <a:p>
          <a:r>
            <a:rPr lang="en-US" dirty="0"/>
            <a:t>Highlights difficulties of Cuban access to goods where they are cash strapped</a:t>
          </a:r>
        </a:p>
      </dgm:t>
    </dgm:pt>
    <dgm:pt modelId="{2D82592B-9FDC-0C4C-ABE5-C03893C8C390}" type="parTrans" cxnId="{3775D059-1422-B541-A4B3-2EDA02B659BE}">
      <dgm:prSet/>
      <dgm:spPr/>
      <dgm:t>
        <a:bodyPr/>
        <a:lstStyle/>
        <a:p>
          <a:endParaRPr lang="en-US"/>
        </a:p>
      </dgm:t>
    </dgm:pt>
    <dgm:pt modelId="{D60D961D-1B6C-A340-A0F9-4B2DF598451E}" type="sibTrans" cxnId="{3775D059-1422-B541-A4B3-2EDA02B659BE}">
      <dgm:prSet/>
      <dgm:spPr/>
      <dgm:t>
        <a:bodyPr/>
        <a:lstStyle/>
        <a:p>
          <a:endParaRPr lang="en-US"/>
        </a:p>
      </dgm:t>
    </dgm:pt>
    <dgm:pt modelId="{D7C89A35-A72E-6741-92BA-28AB70D9D91D}">
      <dgm:prSet/>
      <dgm:sp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dgm:spPr>
      <dgm:t>
        <a:bodyPr/>
        <a:lstStyle/>
        <a:p>
          <a:r>
            <a:rPr lang="en-US" dirty="0"/>
            <a:t>Potential to increase susceptibility</a:t>
          </a:r>
        </a:p>
      </dgm:t>
    </dgm:pt>
    <dgm:pt modelId="{9F522D8F-A4BF-6D4B-A728-A335EB68A380}" type="parTrans" cxnId="{1BB5888C-95F2-3D4F-A331-87785E97AE7C}">
      <dgm:prSet/>
      <dgm:spPr/>
      <dgm:t>
        <a:bodyPr/>
        <a:lstStyle/>
        <a:p>
          <a:endParaRPr lang="en-US"/>
        </a:p>
      </dgm:t>
    </dgm:pt>
    <dgm:pt modelId="{FB60FFBE-948F-4D48-9630-C0BB1FEF80AF}" type="sibTrans" cxnId="{1BB5888C-95F2-3D4F-A331-87785E97AE7C}">
      <dgm:prSet/>
      <dgm:spPr/>
      <dgm:t>
        <a:bodyPr/>
        <a:lstStyle/>
        <a:p>
          <a:endParaRPr lang="en-US"/>
        </a:p>
      </dgm:t>
    </dgm:pt>
    <dgm:pt modelId="{0611F875-5FF3-554D-BDAA-4B78A5BCFABA}">
      <dgm:prSet/>
      <dgm:spPr/>
      <dgm:t>
        <a:bodyPr/>
        <a:lstStyle/>
        <a:p>
          <a:r>
            <a:rPr lang="en-US"/>
            <a:t>Economic Reform</a:t>
          </a:r>
        </a:p>
      </dgm:t>
    </dgm:pt>
    <dgm:pt modelId="{45C9B377-4E79-8047-BF0B-5F3203DEA8C1}" type="parTrans" cxnId="{4430FD6D-EF39-0544-BB83-26FE8FFFED48}">
      <dgm:prSet/>
      <dgm:spPr/>
      <dgm:t>
        <a:bodyPr/>
        <a:lstStyle/>
        <a:p>
          <a:endParaRPr lang="en-US"/>
        </a:p>
      </dgm:t>
    </dgm:pt>
    <dgm:pt modelId="{29F4774B-A586-7A49-AF4C-438771056449}" type="sibTrans" cxnId="{4430FD6D-EF39-0544-BB83-26FE8FFFED48}">
      <dgm:prSet/>
      <dgm:spPr/>
      <dgm:t>
        <a:bodyPr/>
        <a:lstStyle/>
        <a:p>
          <a:endParaRPr lang="en-US"/>
        </a:p>
      </dgm:t>
    </dgm:pt>
    <dgm:pt modelId="{29429836-BE88-AE49-BF9C-185376E811D3}">
      <dgm:prSet/>
      <dgm:sp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dgm:spPr>
      <dgm:t>
        <a:bodyPr/>
        <a:lstStyle/>
        <a:p>
          <a:r>
            <a:rPr lang="en-US"/>
            <a:t>The pressures of COVID response has induced state t return to some of the measures of the “Special Period”: Dollarization relaxation of central planning, expansion of areas let to private sector, etc.</a:t>
          </a:r>
        </a:p>
      </dgm:t>
    </dgm:pt>
    <dgm:pt modelId="{570C1AE6-DA0D-FA4B-8D02-3A59CB44D683}" type="parTrans" cxnId="{F01B0029-3B9B-6546-853D-5A090B09DC8B}">
      <dgm:prSet/>
      <dgm:spPr/>
      <dgm:t>
        <a:bodyPr/>
        <a:lstStyle/>
        <a:p>
          <a:endParaRPr lang="en-US"/>
        </a:p>
      </dgm:t>
    </dgm:pt>
    <dgm:pt modelId="{C8968E73-A9FC-1145-AB7E-89E76E0012D7}" type="sibTrans" cxnId="{F01B0029-3B9B-6546-853D-5A090B09DC8B}">
      <dgm:prSet/>
      <dgm:spPr/>
      <dgm:t>
        <a:bodyPr/>
        <a:lstStyle/>
        <a:p>
          <a:endParaRPr lang="en-US"/>
        </a:p>
      </dgm:t>
    </dgm:pt>
    <dgm:pt modelId="{8098D822-F23E-2545-80D9-E3F5A37E0E54}">
      <dgm:prSet/>
      <dgm:sp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dgm:spPr>
      <dgm:t>
        <a:bodyPr/>
        <a:lstStyle/>
        <a:p>
          <a:r>
            <a:rPr lang="en-US" dirty="0"/>
            <a:t>Hard to plan—might be revoked as soon as crisis passes</a:t>
          </a:r>
        </a:p>
      </dgm:t>
    </dgm:pt>
    <dgm:pt modelId="{8A4885A0-2FE8-074D-BEE2-4EC81344D6E9}" type="parTrans" cxnId="{F4B0052E-B9F2-0B4A-B0A0-3C1756B2D145}">
      <dgm:prSet/>
      <dgm:spPr/>
      <dgm:t>
        <a:bodyPr/>
        <a:lstStyle/>
        <a:p>
          <a:endParaRPr lang="en-US"/>
        </a:p>
      </dgm:t>
    </dgm:pt>
    <dgm:pt modelId="{2D4C0408-3A0C-534E-9280-B23ED52F4A09}" type="sibTrans" cxnId="{F4B0052E-B9F2-0B4A-B0A0-3C1756B2D145}">
      <dgm:prSet/>
      <dgm:spPr/>
      <dgm:t>
        <a:bodyPr/>
        <a:lstStyle/>
        <a:p>
          <a:endParaRPr lang="en-US"/>
        </a:p>
      </dgm:t>
    </dgm:pt>
    <dgm:pt modelId="{0950B659-757C-094A-BA8A-CC8DE4DAD598}">
      <dgm:prSet/>
      <dgm:sp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dgm:spPr>
      <dgm:t>
        <a:bodyPr/>
        <a:lstStyle/>
        <a:p>
          <a:r>
            <a:rPr lang="en-US" dirty="0">
              <a:hlinkClick xmlns:r="http://schemas.openxmlformats.org/officeDocument/2006/relationships" r:id="rId1"/>
            </a:rPr>
            <a:t>Food security </a:t>
          </a:r>
          <a:r>
            <a:rPr lang="en-US" dirty="0"/>
            <a:t>issues highlighted </a:t>
          </a:r>
        </a:p>
      </dgm:t>
    </dgm:pt>
    <dgm:pt modelId="{E685AEA8-49A3-9E47-AD04-80B298F08BA4}" type="parTrans" cxnId="{1F4503E0-2BAC-2646-90C3-DF3929D71519}">
      <dgm:prSet/>
      <dgm:spPr/>
      <dgm:t>
        <a:bodyPr/>
        <a:lstStyle/>
        <a:p>
          <a:endParaRPr lang="en-US"/>
        </a:p>
      </dgm:t>
    </dgm:pt>
    <dgm:pt modelId="{4D505672-2444-1640-821F-AD657D8952D6}" type="sibTrans" cxnId="{1F4503E0-2BAC-2646-90C3-DF3929D71519}">
      <dgm:prSet/>
      <dgm:spPr/>
      <dgm:t>
        <a:bodyPr/>
        <a:lstStyle/>
        <a:p>
          <a:endParaRPr lang="en-US"/>
        </a:p>
      </dgm:t>
    </dgm:pt>
    <dgm:pt modelId="{4D20E6CD-2323-B741-B408-A152D7750FC9}">
      <dgm:prSet/>
      <dgm:sp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dgm:spPr>
      <dgm:t>
        <a:bodyPr/>
        <a:lstStyle/>
        <a:p>
          <a:r>
            <a:rPr lang="en-US" dirty="0"/>
            <a:t>Will the non-state sector expand with less oversight going forward? Non-state sector VERSUS informal sector poses its own problems</a:t>
          </a:r>
        </a:p>
      </dgm:t>
    </dgm:pt>
    <dgm:pt modelId="{C257DC6C-B084-ED45-A734-FC808401ADB6}" type="parTrans" cxnId="{4CFB3BE0-DAC7-7D46-AE08-9F8763351CE5}">
      <dgm:prSet/>
      <dgm:spPr/>
      <dgm:t>
        <a:bodyPr/>
        <a:lstStyle/>
        <a:p>
          <a:endParaRPr lang="en-US"/>
        </a:p>
      </dgm:t>
    </dgm:pt>
    <dgm:pt modelId="{0126A6D6-8492-384D-8C42-C774BE58F5B2}" type="sibTrans" cxnId="{4CFB3BE0-DAC7-7D46-AE08-9F8763351CE5}">
      <dgm:prSet/>
      <dgm:spPr/>
      <dgm:t>
        <a:bodyPr/>
        <a:lstStyle/>
        <a:p>
          <a:endParaRPr lang="en-US"/>
        </a:p>
      </dgm:t>
    </dgm:pt>
    <dgm:pt modelId="{643C38AE-849F-9E4D-8C42-BFBA3F5EF598}">
      <dgm:prSet/>
      <dgm:sp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dgm:spPr>
      <dgm:t>
        <a:bodyPr/>
        <a:lstStyle/>
        <a:p>
          <a:r>
            <a:rPr lang="en-US" dirty="0"/>
            <a:t>Impacts health care and productive economic capacity</a:t>
          </a:r>
        </a:p>
      </dgm:t>
    </dgm:pt>
    <dgm:pt modelId="{191195D9-AAA3-5A4E-BDCC-9AFF702BCF1D}" type="parTrans" cxnId="{5F6EC894-FC05-2845-915C-884C7825A9F9}">
      <dgm:prSet/>
      <dgm:spPr/>
    </dgm:pt>
    <dgm:pt modelId="{4ECDFB39-4978-CB43-852E-118A3E0AE77B}" type="sibTrans" cxnId="{5F6EC894-FC05-2845-915C-884C7825A9F9}">
      <dgm:prSet/>
      <dgm:spPr/>
    </dgm:pt>
    <dgm:pt modelId="{AC4AF7F3-0F42-744A-B48D-02A8625BD562}" type="pres">
      <dgm:prSet presAssocID="{3F53387F-B0B9-3E41-A90F-97263B2265CB}" presName="linearFlow" presStyleCnt="0">
        <dgm:presLayoutVars>
          <dgm:dir/>
          <dgm:animLvl val="lvl"/>
          <dgm:resizeHandles val="exact"/>
        </dgm:presLayoutVars>
      </dgm:prSet>
      <dgm:spPr/>
    </dgm:pt>
    <dgm:pt modelId="{5D4FB9EA-23DA-8246-BDCF-F66E705450E6}" type="pres">
      <dgm:prSet presAssocID="{B033F551-74CB-0440-8800-D75A72499F74}" presName="composite" presStyleCnt="0"/>
      <dgm:spPr/>
    </dgm:pt>
    <dgm:pt modelId="{AD946E32-A32A-434C-82B8-647815CA75D5}" type="pres">
      <dgm:prSet presAssocID="{B033F551-74CB-0440-8800-D75A72499F74}" presName="parentText" presStyleLbl="alignNode1" presStyleIdx="0" presStyleCnt="3">
        <dgm:presLayoutVars>
          <dgm:chMax val="1"/>
          <dgm:bulletEnabled val="1"/>
        </dgm:presLayoutVars>
      </dgm:prSet>
      <dgm:spPr/>
    </dgm:pt>
    <dgm:pt modelId="{369C4336-3DC4-754D-800D-9B5210ACD6A9}" type="pres">
      <dgm:prSet presAssocID="{B033F551-74CB-0440-8800-D75A72499F74}" presName="descendantText" presStyleLbl="alignAcc1" presStyleIdx="0" presStyleCnt="3">
        <dgm:presLayoutVars>
          <dgm:bulletEnabled val="1"/>
        </dgm:presLayoutVars>
      </dgm:prSet>
      <dgm:spPr/>
    </dgm:pt>
    <dgm:pt modelId="{6EDE8272-CD90-F44F-98F2-6B320099C473}" type="pres">
      <dgm:prSet presAssocID="{0657CC5C-E1DB-E84C-8CF9-BF8483015693}" presName="sp" presStyleCnt="0"/>
      <dgm:spPr/>
    </dgm:pt>
    <dgm:pt modelId="{C59609BD-B0FA-C444-A42D-E88043339108}" type="pres">
      <dgm:prSet presAssocID="{D1F49212-E8C6-F345-BF21-614C03B5888A}" presName="composite" presStyleCnt="0"/>
      <dgm:spPr/>
    </dgm:pt>
    <dgm:pt modelId="{7DDCC7F9-5A37-B84E-A1BF-2CA7D676A073}" type="pres">
      <dgm:prSet presAssocID="{D1F49212-E8C6-F345-BF21-614C03B5888A}" presName="parentText" presStyleLbl="alignNode1" presStyleIdx="1" presStyleCnt="3">
        <dgm:presLayoutVars>
          <dgm:chMax val="1"/>
          <dgm:bulletEnabled val="1"/>
        </dgm:presLayoutVars>
      </dgm:prSet>
      <dgm:spPr/>
    </dgm:pt>
    <dgm:pt modelId="{4333EC38-70A6-E240-8ECF-47D5B3BADC2C}" type="pres">
      <dgm:prSet presAssocID="{D1F49212-E8C6-F345-BF21-614C03B5888A}" presName="descendantText" presStyleLbl="alignAcc1" presStyleIdx="1" presStyleCnt="3">
        <dgm:presLayoutVars>
          <dgm:bulletEnabled val="1"/>
        </dgm:presLayoutVars>
      </dgm:prSet>
      <dgm:spPr/>
    </dgm:pt>
    <dgm:pt modelId="{FC539223-35D1-8B42-9BEF-6CBC6419CF02}" type="pres">
      <dgm:prSet presAssocID="{835F354A-83F2-4E4C-9D4A-11608ED4FE36}" presName="sp" presStyleCnt="0"/>
      <dgm:spPr/>
    </dgm:pt>
    <dgm:pt modelId="{934559DA-BA18-144E-8B5E-B7CF1A903800}" type="pres">
      <dgm:prSet presAssocID="{0611F875-5FF3-554D-BDAA-4B78A5BCFABA}" presName="composite" presStyleCnt="0"/>
      <dgm:spPr/>
    </dgm:pt>
    <dgm:pt modelId="{DA8B5C57-49F7-B94C-9405-A145C214A056}" type="pres">
      <dgm:prSet presAssocID="{0611F875-5FF3-554D-BDAA-4B78A5BCFABA}" presName="parentText" presStyleLbl="alignNode1" presStyleIdx="2" presStyleCnt="3">
        <dgm:presLayoutVars>
          <dgm:chMax val="1"/>
          <dgm:bulletEnabled val="1"/>
        </dgm:presLayoutVars>
      </dgm:prSet>
      <dgm:spPr/>
    </dgm:pt>
    <dgm:pt modelId="{677AB034-6719-E443-8C85-98E909481D10}" type="pres">
      <dgm:prSet presAssocID="{0611F875-5FF3-554D-BDAA-4B78A5BCFABA}" presName="descendantText" presStyleLbl="alignAcc1" presStyleIdx="2" presStyleCnt="3">
        <dgm:presLayoutVars>
          <dgm:bulletEnabled val="1"/>
        </dgm:presLayoutVars>
      </dgm:prSet>
      <dgm:spPr/>
    </dgm:pt>
  </dgm:ptLst>
  <dgm:cxnLst>
    <dgm:cxn modelId="{202D0203-E3B5-BD46-9CD4-47411CA5CC2C}" type="presOf" srcId="{D7C89A35-A72E-6741-92BA-28AB70D9D91D}" destId="{4333EC38-70A6-E240-8ECF-47D5B3BADC2C}" srcOrd="0" destOrd="4" presId="urn:microsoft.com/office/officeart/2005/8/layout/chevron2"/>
    <dgm:cxn modelId="{1941291E-8173-F14C-B3C0-885B39080A49}" srcId="{B033F551-74CB-0440-8800-D75A72499F74}" destId="{65202C9C-71B4-C34D-B17D-D48E0619CFFB}" srcOrd="1" destOrd="0" parTransId="{46D4D5FD-D58D-0749-B1B3-B4469298E059}" sibTransId="{D9EB6AEB-2C6A-784C-963B-51E800DFB43B}"/>
    <dgm:cxn modelId="{F01B0029-3B9B-6546-853D-5A090B09DC8B}" srcId="{0611F875-5FF3-554D-BDAA-4B78A5BCFABA}" destId="{29429836-BE88-AE49-BF9C-185376E811D3}" srcOrd="0" destOrd="0" parTransId="{570C1AE6-DA0D-FA4B-8D02-3A59CB44D683}" sibTransId="{C8968E73-A9FC-1145-AB7E-89E76E0012D7}"/>
    <dgm:cxn modelId="{F4B0052E-B9F2-0B4A-B0A0-3C1756B2D145}" srcId="{0611F875-5FF3-554D-BDAA-4B78A5BCFABA}" destId="{8098D822-F23E-2545-80D9-E3F5A37E0E54}" srcOrd="1" destOrd="0" parTransId="{8A4885A0-2FE8-074D-BEE2-4EC81344D6E9}" sibTransId="{2D4C0408-3A0C-534E-9280-B23ED52F4A09}"/>
    <dgm:cxn modelId="{A7D33533-DFAF-1E43-8E46-716D066392AE}" type="presOf" srcId="{B033F551-74CB-0440-8800-D75A72499F74}" destId="{AD946E32-A32A-434C-82B8-647815CA75D5}" srcOrd="0" destOrd="0" presId="urn:microsoft.com/office/officeart/2005/8/layout/chevron2"/>
    <dgm:cxn modelId="{2F195E37-947B-B748-BC29-27FA6659A11D}" type="presOf" srcId="{65202C9C-71B4-C34D-B17D-D48E0619CFFB}" destId="{369C4336-3DC4-754D-800D-9B5210ACD6A9}" srcOrd="0" destOrd="1" presId="urn:microsoft.com/office/officeart/2005/8/layout/chevron2"/>
    <dgm:cxn modelId="{101D0F46-494F-2843-AAA2-77AD0D0C7C33}" type="presOf" srcId="{9DAD091A-5058-2A49-9759-0B687DCDAE71}" destId="{4333EC38-70A6-E240-8ECF-47D5B3BADC2C}" srcOrd="0" destOrd="2" presId="urn:microsoft.com/office/officeart/2005/8/layout/chevron2"/>
    <dgm:cxn modelId="{58E0064F-223A-394E-9B9F-7FF4437AA6D8}" type="presOf" srcId="{2A9D9119-8EA0-6048-9732-28C62D2C5481}" destId="{4333EC38-70A6-E240-8ECF-47D5B3BADC2C}" srcOrd="0" destOrd="0" presId="urn:microsoft.com/office/officeart/2005/8/layout/chevron2"/>
    <dgm:cxn modelId="{3775D059-1422-B541-A4B3-2EDA02B659BE}" srcId="{D1F49212-E8C6-F345-BF21-614C03B5888A}" destId="{9DAD091A-5058-2A49-9759-0B687DCDAE71}" srcOrd="2" destOrd="0" parTransId="{2D82592B-9FDC-0C4C-ABE5-C03893C8C390}" sibTransId="{D60D961D-1B6C-A340-A0F9-4B2DF598451E}"/>
    <dgm:cxn modelId="{B4C3D45D-1815-B74A-B468-3517CA86EC4B}" type="presOf" srcId="{D1F49212-E8C6-F345-BF21-614C03B5888A}" destId="{7DDCC7F9-5A37-B84E-A1BF-2CA7D676A073}" srcOrd="0" destOrd="0" presId="urn:microsoft.com/office/officeart/2005/8/layout/chevron2"/>
    <dgm:cxn modelId="{4EAC235E-9F68-0E48-AA8D-F165340357AC}" type="presOf" srcId="{8AB16BAE-E859-6D4E-8505-AB09D44D287A}" destId="{369C4336-3DC4-754D-800D-9B5210ACD6A9}" srcOrd="0" destOrd="0" presId="urn:microsoft.com/office/officeart/2005/8/layout/chevron2"/>
    <dgm:cxn modelId="{4430FD6D-EF39-0544-BB83-26FE8FFFED48}" srcId="{3F53387F-B0B9-3E41-A90F-97263B2265CB}" destId="{0611F875-5FF3-554D-BDAA-4B78A5BCFABA}" srcOrd="2" destOrd="0" parTransId="{45C9B377-4E79-8047-BF0B-5F3203DEA8C1}" sibTransId="{29F4774B-A586-7A49-AF4C-438771056449}"/>
    <dgm:cxn modelId="{28CD6A73-391D-8649-8FE0-57E5B73A6BC2}" srcId="{D1F49212-E8C6-F345-BF21-614C03B5888A}" destId="{E294C680-EDC4-414B-BD77-4CF9A25614A8}" srcOrd="1" destOrd="0" parTransId="{A248DF68-7BFD-6746-BFCD-CFEBBA1CF7C1}" sibTransId="{8CB232F9-940F-D145-8A31-618A08B4DE1F}"/>
    <dgm:cxn modelId="{1BB5888C-95F2-3D4F-A331-87785E97AE7C}" srcId="{D1F49212-E8C6-F345-BF21-614C03B5888A}" destId="{D7C89A35-A72E-6741-92BA-28AB70D9D91D}" srcOrd="4" destOrd="0" parTransId="{9F522D8F-A4BF-6D4B-A728-A335EB68A380}" sibTransId="{FB60FFBE-948F-4D48-9630-C0BB1FEF80AF}"/>
    <dgm:cxn modelId="{57B4F18E-8134-1446-B725-8AB9602E3D6E}" type="presOf" srcId="{643C38AE-849F-9E4D-8C42-BFBA3F5EF598}" destId="{369C4336-3DC4-754D-800D-9B5210ACD6A9}" srcOrd="0" destOrd="3" presId="urn:microsoft.com/office/officeart/2005/8/layout/chevron2"/>
    <dgm:cxn modelId="{DFAD4E91-BDE3-2545-9F36-BB8CA8B8D437}" srcId="{D1F49212-E8C6-F345-BF21-614C03B5888A}" destId="{2A9D9119-8EA0-6048-9732-28C62D2C5481}" srcOrd="0" destOrd="0" parTransId="{B0D67472-743C-774E-BBF4-C58A3491D433}" sibTransId="{DF3AABC9-DECB-A047-9050-DFD7E76DBAFC}"/>
    <dgm:cxn modelId="{5F6EC894-FC05-2845-915C-884C7825A9F9}" srcId="{B033F551-74CB-0440-8800-D75A72499F74}" destId="{643C38AE-849F-9E4D-8C42-BFBA3F5EF598}" srcOrd="3" destOrd="0" parTransId="{191195D9-AAA3-5A4E-BDCC-9AFF702BCF1D}" sibTransId="{4ECDFB39-4978-CB43-852E-118A3E0AE77B}"/>
    <dgm:cxn modelId="{AF8C2797-3752-A647-823E-A620FBA4A156}" type="presOf" srcId="{1E1EF830-2D80-4B42-B90D-85715B0A61AB}" destId="{369C4336-3DC4-754D-800D-9B5210ACD6A9}" srcOrd="0" destOrd="2" presId="urn:microsoft.com/office/officeart/2005/8/layout/chevron2"/>
    <dgm:cxn modelId="{DEA80499-4F0F-274B-BB9D-BF0B341B88AC}" srcId="{3F53387F-B0B9-3E41-A90F-97263B2265CB}" destId="{B033F551-74CB-0440-8800-D75A72499F74}" srcOrd="0" destOrd="0" parTransId="{4B123F18-9107-A04E-ABE0-8E9BEDECE1EB}" sibTransId="{0657CC5C-E1DB-E84C-8CF9-BF8483015693}"/>
    <dgm:cxn modelId="{948ABFA5-555B-C44B-B06A-107DAC977EFD}" srcId="{3F53387F-B0B9-3E41-A90F-97263B2265CB}" destId="{D1F49212-E8C6-F345-BF21-614C03B5888A}" srcOrd="1" destOrd="0" parTransId="{703057F1-1F5C-694B-92E4-8E93292B298C}" sibTransId="{835F354A-83F2-4E4C-9D4A-11608ED4FE36}"/>
    <dgm:cxn modelId="{DCEE0FC2-E1B8-194A-8BC4-8F17004D3A56}" type="presOf" srcId="{8098D822-F23E-2545-80D9-E3F5A37E0E54}" destId="{677AB034-6719-E443-8C85-98E909481D10}" srcOrd="0" destOrd="1" presId="urn:microsoft.com/office/officeart/2005/8/layout/chevron2"/>
    <dgm:cxn modelId="{6F43C0C8-8D28-8943-8698-43508E5E2199}" type="presOf" srcId="{4D20E6CD-2323-B741-B408-A152D7750FC9}" destId="{677AB034-6719-E443-8C85-98E909481D10}" srcOrd="0" destOrd="2" presId="urn:microsoft.com/office/officeart/2005/8/layout/chevron2"/>
    <dgm:cxn modelId="{FC1248DC-8589-7243-A1C4-9E0EF02318DD}" srcId="{B033F551-74CB-0440-8800-D75A72499F74}" destId="{1E1EF830-2D80-4B42-B90D-85715B0A61AB}" srcOrd="2" destOrd="0" parTransId="{8527EB46-6676-7F4D-A96E-EF5F0DBAADEB}" sibTransId="{00CBF51B-FF9C-A546-8965-3487C6D23494}"/>
    <dgm:cxn modelId="{1F4503E0-2BAC-2646-90C3-DF3929D71519}" srcId="{D1F49212-E8C6-F345-BF21-614C03B5888A}" destId="{0950B659-757C-094A-BA8A-CC8DE4DAD598}" srcOrd="3" destOrd="0" parTransId="{E685AEA8-49A3-9E47-AD04-80B298F08BA4}" sibTransId="{4D505672-2444-1640-821F-AD657D8952D6}"/>
    <dgm:cxn modelId="{4CFB3BE0-DAC7-7D46-AE08-9F8763351CE5}" srcId="{0611F875-5FF3-554D-BDAA-4B78A5BCFABA}" destId="{4D20E6CD-2323-B741-B408-A152D7750FC9}" srcOrd="2" destOrd="0" parTransId="{C257DC6C-B084-ED45-A734-FC808401ADB6}" sibTransId="{0126A6D6-8492-384D-8C42-C774BE58F5B2}"/>
    <dgm:cxn modelId="{8DEB96E3-E69A-174F-A444-089E304E04D6}" type="presOf" srcId="{0611F875-5FF3-554D-BDAA-4B78A5BCFABA}" destId="{DA8B5C57-49F7-B94C-9405-A145C214A056}" srcOrd="0" destOrd="0" presId="urn:microsoft.com/office/officeart/2005/8/layout/chevron2"/>
    <dgm:cxn modelId="{1BF0D4EB-0BA7-624A-A268-59B1837C6C19}" type="presOf" srcId="{3F53387F-B0B9-3E41-A90F-97263B2265CB}" destId="{AC4AF7F3-0F42-744A-B48D-02A8625BD562}" srcOrd="0" destOrd="0" presId="urn:microsoft.com/office/officeart/2005/8/layout/chevron2"/>
    <dgm:cxn modelId="{0B2CFEEC-E163-214D-8F94-40F3D16D278F}" type="presOf" srcId="{E294C680-EDC4-414B-BD77-4CF9A25614A8}" destId="{4333EC38-70A6-E240-8ECF-47D5B3BADC2C}" srcOrd="0" destOrd="1" presId="urn:microsoft.com/office/officeart/2005/8/layout/chevron2"/>
    <dgm:cxn modelId="{40C42DED-8B44-0749-9A6C-A2C144663075}" srcId="{B033F551-74CB-0440-8800-D75A72499F74}" destId="{8AB16BAE-E859-6D4E-8505-AB09D44D287A}" srcOrd="0" destOrd="0" parTransId="{1CDA1998-2C5C-5548-B354-36B3F2CC090F}" sibTransId="{6FC0AA12-09D0-4E43-A89A-5CB38A2A7732}"/>
    <dgm:cxn modelId="{74C8B2F3-19FC-1042-A389-7F31C6B49169}" type="presOf" srcId="{0950B659-757C-094A-BA8A-CC8DE4DAD598}" destId="{4333EC38-70A6-E240-8ECF-47D5B3BADC2C}" srcOrd="0" destOrd="3" presId="urn:microsoft.com/office/officeart/2005/8/layout/chevron2"/>
    <dgm:cxn modelId="{0873AAFD-6116-1C4C-B516-879E878E2A85}" type="presOf" srcId="{29429836-BE88-AE49-BF9C-185376E811D3}" destId="{677AB034-6719-E443-8C85-98E909481D10}" srcOrd="0" destOrd="0" presId="urn:microsoft.com/office/officeart/2005/8/layout/chevron2"/>
    <dgm:cxn modelId="{C57F1183-59F0-664E-A89D-DEBC926BDD85}" type="presParOf" srcId="{AC4AF7F3-0F42-744A-B48D-02A8625BD562}" destId="{5D4FB9EA-23DA-8246-BDCF-F66E705450E6}" srcOrd="0" destOrd="0" presId="urn:microsoft.com/office/officeart/2005/8/layout/chevron2"/>
    <dgm:cxn modelId="{177C54E5-F98E-EB43-9E4B-DFB2C825CBA5}" type="presParOf" srcId="{5D4FB9EA-23DA-8246-BDCF-F66E705450E6}" destId="{AD946E32-A32A-434C-82B8-647815CA75D5}" srcOrd="0" destOrd="0" presId="urn:microsoft.com/office/officeart/2005/8/layout/chevron2"/>
    <dgm:cxn modelId="{488AB37A-DAAA-2445-BFF3-3F38B3EA2EC2}" type="presParOf" srcId="{5D4FB9EA-23DA-8246-BDCF-F66E705450E6}" destId="{369C4336-3DC4-754D-800D-9B5210ACD6A9}" srcOrd="1" destOrd="0" presId="urn:microsoft.com/office/officeart/2005/8/layout/chevron2"/>
    <dgm:cxn modelId="{79124452-9AB8-DB4E-B543-E90B01119F62}" type="presParOf" srcId="{AC4AF7F3-0F42-744A-B48D-02A8625BD562}" destId="{6EDE8272-CD90-F44F-98F2-6B320099C473}" srcOrd="1" destOrd="0" presId="urn:microsoft.com/office/officeart/2005/8/layout/chevron2"/>
    <dgm:cxn modelId="{5AE68238-706F-0D44-AC54-D637B9002D1B}" type="presParOf" srcId="{AC4AF7F3-0F42-744A-B48D-02A8625BD562}" destId="{C59609BD-B0FA-C444-A42D-E88043339108}" srcOrd="2" destOrd="0" presId="urn:microsoft.com/office/officeart/2005/8/layout/chevron2"/>
    <dgm:cxn modelId="{8641D156-9A70-DF4C-AE21-9A4EB53AFA6F}" type="presParOf" srcId="{C59609BD-B0FA-C444-A42D-E88043339108}" destId="{7DDCC7F9-5A37-B84E-A1BF-2CA7D676A073}" srcOrd="0" destOrd="0" presId="urn:microsoft.com/office/officeart/2005/8/layout/chevron2"/>
    <dgm:cxn modelId="{5CE96201-69B1-6A47-A33E-AE39E7E30DBE}" type="presParOf" srcId="{C59609BD-B0FA-C444-A42D-E88043339108}" destId="{4333EC38-70A6-E240-8ECF-47D5B3BADC2C}" srcOrd="1" destOrd="0" presId="urn:microsoft.com/office/officeart/2005/8/layout/chevron2"/>
    <dgm:cxn modelId="{843361B4-A27C-C945-A41D-3B88665383DC}" type="presParOf" srcId="{AC4AF7F3-0F42-744A-B48D-02A8625BD562}" destId="{FC539223-35D1-8B42-9BEF-6CBC6419CF02}" srcOrd="3" destOrd="0" presId="urn:microsoft.com/office/officeart/2005/8/layout/chevron2"/>
    <dgm:cxn modelId="{3850E455-044D-8845-BC02-E8A36036B226}" type="presParOf" srcId="{AC4AF7F3-0F42-744A-B48D-02A8625BD562}" destId="{934559DA-BA18-144E-8B5E-B7CF1A903800}" srcOrd="4" destOrd="0" presId="urn:microsoft.com/office/officeart/2005/8/layout/chevron2"/>
    <dgm:cxn modelId="{EFDF6F23-5296-BE4B-945F-97FC39430C3F}" type="presParOf" srcId="{934559DA-BA18-144E-8B5E-B7CF1A903800}" destId="{DA8B5C57-49F7-B94C-9405-A145C214A056}" srcOrd="0" destOrd="0" presId="urn:microsoft.com/office/officeart/2005/8/layout/chevron2"/>
    <dgm:cxn modelId="{E5A5A179-5B24-044B-959A-05E106C3A516}" type="presParOf" srcId="{934559DA-BA18-144E-8B5E-B7CF1A903800}" destId="{677AB034-6719-E443-8C85-98E909481D1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117B730-4F00-6A49-8E14-B48D50EB6EC6}" type="doc">
      <dgm:prSet loTypeId="urn:microsoft.com/office/officeart/2005/8/layout/chevron2" loCatId="process" qsTypeId="urn:microsoft.com/office/officeart/2005/8/quickstyle/simple3" qsCatId="simple" csTypeId="urn:microsoft.com/office/officeart/2005/8/colors/colorful5" csCatId="colorful" phldr="1"/>
      <dgm:spPr/>
      <dgm:t>
        <a:bodyPr/>
        <a:lstStyle/>
        <a:p>
          <a:endParaRPr lang="en-US"/>
        </a:p>
      </dgm:t>
    </dgm:pt>
    <dgm:pt modelId="{FA979C3D-EC6D-344A-A4EC-FCFD990B697A}">
      <dgm:prSet/>
      <dgm:spPr/>
      <dgm:t>
        <a:bodyPr/>
        <a:lstStyle/>
        <a:p>
          <a:r>
            <a:rPr lang="en-US"/>
            <a:t>Pressure on tourism </a:t>
          </a:r>
        </a:p>
      </dgm:t>
    </dgm:pt>
    <dgm:pt modelId="{1F6BF922-84E4-BF48-B898-0F87B54DEFE7}" type="parTrans" cxnId="{33A1E6DD-1AB2-DD43-B54E-425B70A2FA4C}">
      <dgm:prSet/>
      <dgm:spPr/>
      <dgm:t>
        <a:bodyPr/>
        <a:lstStyle/>
        <a:p>
          <a:endParaRPr lang="en-US"/>
        </a:p>
      </dgm:t>
    </dgm:pt>
    <dgm:pt modelId="{EDC92706-39B2-A547-B6BB-48232A9006A0}" type="sibTrans" cxnId="{33A1E6DD-1AB2-DD43-B54E-425B70A2FA4C}">
      <dgm:prSet/>
      <dgm:spPr/>
      <dgm:t>
        <a:bodyPr/>
        <a:lstStyle/>
        <a:p>
          <a:endParaRPr lang="en-US"/>
        </a:p>
      </dgm:t>
    </dgm:pt>
    <dgm:pt modelId="{13858AD6-93E3-494F-85C3-CC902A6B2D5F}">
      <dgm:prSet/>
      <dgm:spPr>
        <a:solidFill>
          <a:schemeClr val="accent5">
            <a:lumMod val="20000"/>
            <a:lumOff val="80000"/>
            <a:alpha val="90000"/>
          </a:schemeClr>
        </a:solidFill>
      </dgm:spPr>
      <dgm:t>
        <a:bodyPr/>
        <a:lstStyle/>
        <a:p>
          <a:r>
            <a:rPr lang="en-US"/>
            <a:t>Reporting from Miami Herald 30 December 2020; </a:t>
          </a:r>
          <a:r>
            <a:rPr lang="en-US">
              <a:hlinkClick xmlns:r="http://schemas.openxmlformats.org/officeDocument/2006/relationships" r:id="rId1"/>
            </a:rPr>
            <a:t>Link HERE</a:t>
          </a:r>
          <a:r>
            <a:rPr lang="en-US"/>
            <a:t>):</a:t>
          </a:r>
        </a:p>
      </dgm:t>
    </dgm:pt>
    <dgm:pt modelId="{639CEF45-7B76-CD44-B127-C03812E5F293}" type="parTrans" cxnId="{F5007618-09F1-8640-8AD9-A011A5084113}">
      <dgm:prSet/>
      <dgm:spPr/>
      <dgm:t>
        <a:bodyPr/>
        <a:lstStyle/>
        <a:p>
          <a:endParaRPr lang="en-US"/>
        </a:p>
      </dgm:t>
    </dgm:pt>
    <dgm:pt modelId="{75301B79-7471-3F4A-B33D-50973446A8BD}" type="sibTrans" cxnId="{F5007618-09F1-8640-8AD9-A011A5084113}">
      <dgm:prSet/>
      <dgm:spPr/>
      <dgm:t>
        <a:bodyPr/>
        <a:lstStyle/>
        <a:p>
          <a:endParaRPr lang="en-US"/>
        </a:p>
      </dgm:t>
    </dgm:pt>
    <dgm:pt modelId="{DFE66BEB-0E76-EC4E-8266-E611E578128A}">
      <dgm:prSet/>
      <dgm:spPr>
        <a:solidFill>
          <a:schemeClr val="accent5">
            <a:lumMod val="20000"/>
            <a:lumOff val="80000"/>
            <a:alpha val="90000"/>
          </a:schemeClr>
        </a:solidFill>
      </dgm:spPr>
      <dgm:t>
        <a:bodyPr/>
        <a:lstStyle/>
        <a:p>
          <a:r>
            <a:rPr lang="en-US" dirty="0"/>
            <a:t>Cut down on the number of travelers allowed into the island from the U.S. Mexico, Panama, Bahamas, Haiti and the Dominican Republic </a:t>
          </a:r>
        </a:p>
      </dgm:t>
    </dgm:pt>
    <dgm:pt modelId="{EC1C06FF-4B9B-4A48-9B3C-10F44FB59E9E}" type="parTrans" cxnId="{914FAC05-FA94-4B46-90FC-02287CC89D8B}">
      <dgm:prSet/>
      <dgm:spPr/>
      <dgm:t>
        <a:bodyPr/>
        <a:lstStyle/>
        <a:p>
          <a:endParaRPr lang="en-US"/>
        </a:p>
      </dgm:t>
    </dgm:pt>
    <dgm:pt modelId="{488AFBA6-33BD-A546-8ADF-79707579B20B}" type="sibTrans" cxnId="{914FAC05-FA94-4B46-90FC-02287CC89D8B}">
      <dgm:prSet/>
      <dgm:spPr/>
      <dgm:t>
        <a:bodyPr/>
        <a:lstStyle/>
        <a:p>
          <a:endParaRPr lang="en-US"/>
        </a:p>
      </dgm:t>
    </dgm:pt>
    <dgm:pt modelId="{150239B2-4F5C-8A4E-8550-1C83BA21CB5F}">
      <dgm:prSet/>
      <dgm:spPr>
        <a:solidFill>
          <a:schemeClr val="accent5">
            <a:lumMod val="20000"/>
            <a:lumOff val="80000"/>
            <a:alpha val="90000"/>
          </a:schemeClr>
        </a:solidFill>
      </dgm:spPr>
      <dgm:t>
        <a:bodyPr/>
        <a:lstStyle/>
        <a:p>
          <a:r>
            <a:rPr lang="en-US" dirty="0"/>
            <a:t>Method: Cut don flights to Cuba</a:t>
          </a:r>
        </a:p>
      </dgm:t>
    </dgm:pt>
    <dgm:pt modelId="{FB314869-6C51-3047-87F7-4D1DE8FAA8B6}" type="parTrans" cxnId="{DABE19AF-6B0C-FD40-8349-C02492C8C2EE}">
      <dgm:prSet/>
      <dgm:spPr/>
      <dgm:t>
        <a:bodyPr/>
        <a:lstStyle/>
        <a:p>
          <a:endParaRPr lang="en-US"/>
        </a:p>
      </dgm:t>
    </dgm:pt>
    <dgm:pt modelId="{FD4EA89C-DC77-AD42-BE9C-C9936CE004F5}" type="sibTrans" cxnId="{DABE19AF-6B0C-FD40-8349-C02492C8C2EE}">
      <dgm:prSet/>
      <dgm:spPr/>
      <dgm:t>
        <a:bodyPr/>
        <a:lstStyle/>
        <a:p>
          <a:endParaRPr lang="en-US"/>
        </a:p>
      </dgm:t>
    </dgm:pt>
    <dgm:pt modelId="{798E8836-C50B-A140-932D-ACBCB1B1E868}">
      <dgm:prSet/>
      <dgm:spPr>
        <a:solidFill>
          <a:schemeClr val="accent5">
            <a:lumMod val="20000"/>
            <a:lumOff val="80000"/>
            <a:alpha val="90000"/>
          </a:schemeClr>
        </a:solidFill>
      </dgm:spPr>
      <dgm:t>
        <a:bodyPr/>
        <a:lstStyle/>
        <a:p>
          <a:r>
            <a:rPr lang="en-US" dirty="0"/>
            <a:t>Lucrative European and Canadian connections left intact.</a:t>
          </a:r>
        </a:p>
      </dgm:t>
    </dgm:pt>
    <dgm:pt modelId="{2A0DCB77-B51F-E345-A67A-B2DB5045D4D4}" type="parTrans" cxnId="{F7E81B83-B5FF-9A4D-A507-4F8E9BE0AA93}">
      <dgm:prSet/>
      <dgm:spPr/>
      <dgm:t>
        <a:bodyPr/>
        <a:lstStyle/>
        <a:p>
          <a:endParaRPr lang="en-US"/>
        </a:p>
      </dgm:t>
    </dgm:pt>
    <dgm:pt modelId="{09FF69F1-87E7-B94A-A726-6A7AE66D38F4}" type="sibTrans" cxnId="{F7E81B83-B5FF-9A4D-A507-4F8E9BE0AA93}">
      <dgm:prSet/>
      <dgm:spPr/>
      <dgm:t>
        <a:bodyPr/>
        <a:lstStyle/>
        <a:p>
          <a:endParaRPr lang="en-US"/>
        </a:p>
      </dgm:t>
    </dgm:pt>
    <dgm:pt modelId="{17E47E16-6B67-2E47-BC54-5554A58B647A}">
      <dgm:prSet/>
      <dgm:spPr/>
      <dgm:t>
        <a:bodyPr/>
        <a:lstStyle/>
        <a:p>
          <a:r>
            <a:rPr lang="en-US"/>
            <a:t>The American Factor:</a:t>
          </a:r>
        </a:p>
      </dgm:t>
    </dgm:pt>
    <dgm:pt modelId="{7F362735-FFAE-DD4D-B702-88A0696C98CC}" type="parTrans" cxnId="{E7B27A75-23F1-AF48-AFF2-0AA99C3E640A}">
      <dgm:prSet/>
      <dgm:spPr/>
      <dgm:t>
        <a:bodyPr/>
        <a:lstStyle/>
        <a:p>
          <a:endParaRPr lang="en-US"/>
        </a:p>
      </dgm:t>
    </dgm:pt>
    <dgm:pt modelId="{8752BA2F-80A8-BB4F-AE55-D5DDDF4EDE48}" type="sibTrans" cxnId="{E7B27A75-23F1-AF48-AFF2-0AA99C3E640A}">
      <dgm:prSet/>
      <dgm:spPr/>
      <dgm:t>
        <a:bodyPr/>
        <a:lstStyle/>
        <a:p>
          <a:endParaRPr lang="en-US"/>
        </a:p>
      </dgm:t>
    </dgm:pt>
    <dgm:pt modelId="{D671452F-8A00-2649-9328-A1E046E25691}">
      <dgm:prSet/>
      <dgm:spPr>
        <a:solidFill>
          <a:schemeClr val="accent6">
            <a:lumMod val="20000"/>
            <a:lumOff val="80000"/>
            <a:alpha val="90000"/>
          </a:schemeClr>
        </a:solidFill>
      </dgm:spPr>
      <dgm:t>
        <a:bodyPr/>
        <a:lstStyle/>
        <a:p>
          <a:r>
            <a:rPr lang="en-US" dirty="0"/>
            <a:t>“President-elect Joe Biden’s team plans to bring the U.S. closer to normalized relations with Cuba, reversing many of the sanctions and regulations imposed during the Trump administration, according to people familiar with the matter. That strategy includes reducing restrictions on travel, investment and remittances.” (</a:t>
          </a:r>
          <a:r>
            <a:rPr lang="en-US" i="1" dirty="0">
              <a:hlinkClick xmlns:r="http://schemas.openxmlformats.org/officeDocument/2006/relationships" r:id="rId2"/>
            </a:rPr>
            <a:t>Bloomberg Reporting </a:t>
          </a:r>
          <a:r>
            <a:rPr lang="en-US" dirty="0"/>
            <a:t>15 December 2020) </a:t>
          </a:r>
        </a:p>
      </dgm:t>
    </dgm:pt>
    <dgm:pt modelId="{AFE9307C-BB73-594D-B5B8-4AF6F6D4BA29}" type="parTrans" cxnId="{F4221E7D-55CB-124D-B674-42358057FD47}">
      <dgm:prSet/>
      <dgm:spPr/>
      <dgm:t>
        <a:bodyPr/>
        <a:lstStyle/>
        <a:p>
          <a:endParaRPr lang="en-US"/>
        </a:p>
      </dgm:t>
    </dgm:pt>
    <dgm:pt modelId="{AA905DB5-24FB-7540-BEA9-88F2705A5BEE}" type="sibTrans" cxnId="{F4221E7D-55CB-124D-B674-42358057FD47}">
      <dgm:prSet/>
      <dgm:spPr/>
      <dgm:t>
        <a:bodyPr/>
        <a:lstStyle/>
        <a:p>
          <a:endParaRPr lang="en-US"/>
        </a:p>
      </dgm:t>
    </dgm:pt>
    <dgm:pt modelId="{B1604825-2868-DB43-A949-DAF9F6782425}">
      <dgm:prSet/>
      <dgm:spPr>
        <a:solidFill>
          <a:schemeClr val="accent5">
            <a:lumMod val="20000"/>
            <a:lumOff val="80000"/>
            <a:alpha val="90000"/>
          </a:schemeClr>
        </a:solidFill>
      </dgm:spPr>
      <dgm:t>
        <a:bodyPr/>
        <a:lstStyle/>
        <a:p>
          <a:r>
            <a:rPr lang="en-US" dirty="0"/>
            <a:t>The rise of COVID-19 travel insurance extended in some cases to Cuba (e.g., complementary insurance for </a:t>
          </a:r>
          <a:r>
            <a:rPr lang="en-US" b="0" dirty="0">
              <a:hlinkClick xmlns:r="http://schemas.openxmlformats.org/officeDocument/2006/relationships" r:id="rId3"/>
            </a:rPr>
            <a:t>Iberostar guest</a:t>
          </a:r>
          <a:r>
            <a:rPr lang="en-US" b="0" dirty="0"/>
            <a:t> 15 December2020</a:t>
          </a:r>
          <a:r>
            <a:rPr lang="en-US" b="1" dirty="0"/>
            <a:t>)</a:t>
          </a:r>
          <a:endParaRPr lang="en-US" dirty="0"/>
        </a:p>
      </dgm:t>
    </dgm:pt>
    <dgm:pt modelId="{7B35037B-CB84-464E-94B5-E2B57164311E}" type="parTrans" cxnId="{2B2AEE8C-D394-A74C-93A0-4BF90120842D}">
      <dgm:prSet/>
      <dgm:spPr/>
      <dgm:t>
        <a:bodyPr/>
        <a:lstStyle/>
        <a:p>
          <a:endParaRPr lang="en-US"/>
        </a:p>
      </dgm:t>
    </dgm:pt>
    <dgm:pt modelId="{7C6520B9-2BE4-1E45-9452-4FAF5D4E0C6A}" type="sibTrans" cxnId="{2B2AEE8C-D394-A74C-93A0-4BF90120842D}">
      <dgm:prSet/>
      <dgm:spPr/>
      <dgm:t>
        <a:bodyPr/>
        <a:lstStyle/>
        <a:p>
          <a:endParaRPr lang="en-US"/>
        </a:p>
      </dgm:t>
    </dgm:pt>
    <dgm:pt modelId="{D8C61EB8-015C-1D4E-836E-B2537F798BA0}" type="pres">
      <dgm:prSet presAssocID="{0117B730-4F00-6A49-8E14-B48D50EB6EC6}" presName="linearFlow" presStyleCnt="0">
        <dgm:presLayoutVars>
          <dgm:dir/>
          <dgm:animLvl val="lvl"/>
          <dgm:resizeHandles val="exact"/>
        </dgm:presLayoutVars>
      </dgm:prSet>
      <dgm:spPr/>
    </dgm:pt>
    <dgm:pt modelId="{A4945CDF-04F4-E94B-97A3-E445D6537B0A}" type="pres">
      <dgm:prSet presAssocID="{FA979C3D-EC6D-344A-A4EC-FCFD990B697A}" presName="composite" presStyleCnt="0"/>
      <dgm:spPr/>
    </dgm:pt>
    <dgm:pt modelId="{70375C80-6787-8245-9CA7-74F2578D5551}" type="pres">
      <dgm:prSet presAssocID="{FA979C3D-EC6D-344A-A4EC-FCFD990B697A}" presName="parentText" presStyleLbl="alignNode1" presStyleIdx="0" presStyleCnt="2">
        <dgm:presLayoutVars>
          <dgm:chMax val="1"/>
          <dgm:bulletEnabled val="1"/>
        </dgm:presLayoutVars>
      </dgm:prSet>
      <dgm:spPr/>
    </dgm:pt>
    <dgm:pt modelId="{61468449-DBE7-F24F-91E7-4BB7BAC62B74}" type="pres">
      <dgm:prSet presAssocID="{FA979C3D-EC6D-344A-A4EC-FCFD990B697A}" presName="descendantText" presStyleLbl="alignAcc1" presStyleIdx="0" presStyleCnt="2" custScaleY="123312">
        <dgm:presLayoutVars>
          <dgm:bulletEnabled val="1"/>
        </dgm:presLayoutVars>
      </dgm:prSet>
      <dgm:spPr/>
    </dgm:pt>
    <dgm:pt modelId="{59E24F3A-9F13-DE45-B5ED-24CE2992A77D}" type="pres">
      <dgm:prSet presAssocID="{EDC92706-39B2-A547-B6BB-48232A9006A0}" presName="sp" presStyleCnt="0"/>
      <dgm:spPr/>
    </dgm:pt>
    <dgm:pt modelId="{DF923086-96EB-2649-BAF3-EEFEF727A216}" type="pres">
      <dgm:prSet presAssocID="{17E47E16-6B67-2E47-BC54-5554A58B647A}" presName="composite" presStyleCnt="0"/>
      <dgm:spPr/>
    </dgm:pt>
    <dgm:pt modelId="{A11300AE-0EB0-E945-BE5B-AF60309C3F8E}" type="pres">
      <dgm:prSet presAssocID="{17E47E16-6B67-2E47-BC54-5554A58B647A}" presName="parentText" presStyleLbl="alignNode1" presStyleIdx="1" presStyleCnt="2">
        <dgm:presLayoutVars>
          <dgm:chMax val="1"/>
          <dgm:bulletEnabled val="1"/>
        </dgm:presLayoutVars>
      </dgm:prSet>
      <dgm:spPr/>
    </dgm:pt>
    <dgm:pt modelId="{36942E35-7C33-1346-8FDB-A11FEB96742D}" type="pres">
      <dgm:prSet presAssocID="{17E47E16-6B67-2E47-BC54-5554A58B647A}" presName="descendantText" presStyleLbl="alignAcc1" presStyleIdx="1" presStyleCnt="2">
        <dgm:presLayoutVars>
          <dgm:bulletEnabled val="1"/>
        </dgm:presLayoutVars>
      </dgm:prSet>
      <dgm:spPr/>
    </dgm:pt>
  </dgm:ptLst>
  <dgm:cxnLst>
    <dgm:cxn modelId="{914FAC05-FA94-4B46-90FC-02287CC89D8B}" srcId="{13858AD6-93E3-494F-85C3-CC902A6B2D5F}" destId="{DFE66BEB-0E76-EC4E-8266-E611E578128A}" srcOrd="0" destOrd="0" parTransId="{EC1C06FF-4B9B-4A48-9B3C-10F44FB59E9E}" sibTransId="{488AFBA6-33BD-A546-8ADF-79707579B20B}"/>
    <dgm:cxn modelId="{5B22920E-C5A1-084F-AEEF-F779D60B6437}" type="presOf" srcId="{798E8836-C50B-A140-932D-ACBCB1B1E868}" destId="{61468449-DBE7-F24F-91E7-4BB7BAC62B74}" srcOrd="0" destOrd="3" presId="urn:microsoft.com/office/officeart/2005/8/layout/chevron2"/>
    <dgm:cxn modelId="{59121B18-99D4-AD44-BC26-49EB117D0BAA}" type="presOf" srcId="{FA979C3D-EC6D-344A-A4EC-FCFD990B697A}" destId="{70375C80-6787-8245-9CA7-74F2578D5551}" srcOrd="0" destOrd="0" presId="urn:microsoft.com/office/officeart/2005/8/layout/chevron2"/>
    <dgm:cxn modelId="{F5007618-09F1-8640-8AD9-A011A5084113}" srcId="{FA979C3D-EC6D-344A-A4EC-FCFD990B697A}" destId="{13858AD6-93E3-494F-85C3-CC902A6B2D5F}" srcOrd="0" destOrd="0" parTransId="{639CEF45-7B76-CD44-B127-C03812E5F293}" sibTransId="{75301B79-7471-3F4A-B33D-50973446A8BD}"/>
    <dgm:cxn modelId="{3706631B-70D1-6F46-9AD7-BFA3AD7629AC}" type="presOf" srcId="{17E47E16-6B67-2E47-BC54-5554A58B647A}" destId="{A11300AE-0EB0-E945-BE5B-AF60309C3F8E}" srcOrd="0" destOrd="0" presId="urn:microsoft.com/office/officeart/2005/8/layout/chevron2"/>
    <dgm:cxn modelId="{509AB92D-DBE9-A048-B03B-DBEE08FD3EF7}" type="presOf" srcId="{DFE66BEB-0E76-EC4E-8266-E611E578128A}" destId="{61468449-DBE7-F24F-91E7-4BB7BAC62B74}" srcOrd="0" destOrd="1" presId="urn:microsoft.com/office/officeart/2005/8/layout/chevron2"/>
    <dgm:cxn modelId="{3AA00045-B4DB-AA40-9C34-CA1F72F76E0D}" type="presOf" srcId="{D671452F-8A00-2649-9328-A1E046E25691}" destId="{36942E35-7C33-1346-8FDB-A11FEB96742D}" srcOrd="0" destOrd="0" presId="urn:microsoft.com/office/officeart/2005/8/layout/chevron2"/>
    <dgm:cxn modelId="{E7B27A75-23F1-AF48-AFF2-0AA99C3E640A}" srcId="{0117B730-4F00-6A49-8E14-B48D50EB6EC6}" destId="{17E47E16-6B67-2E47-BC54-5554A58B647A}" srcOrd="1" destOrd="0" parTransId="{7F362735-FFAE-DD4D-B702-88A0696C98CC}" sibTransId="{8752BA2F-80A8-BB4F-AE55-D5DDDF4EDE48}"/>
    <dgm:cxn modelId="{F4221E7D-55CB-124D-B674-42358057FD47}" srcId="{17E47E16-6B67-2E47-BC54-5554A58B647A}" destId="{D671452F-8A00-2649-9328-A1E046E25691}" srcOrd="0" destOrd="0" parTransId="{AFE9307C-BB73-594D-B5B8-4AF6F6D4BA29}" sibTransId="{AA905DB5-24FB-7540-BEA9-88F2705A5BEE}"/>
    <dgm:cxn modelId="{F7E81B83-B5FF-9A4D-A507-4F8E9BE0AA93}" srcId="{13858AD6-93E3-494F-85C3-CC902A6B2D5F}" destId="{798E8836-C50B-A140-932D-ACBCB1B1E868}" srcOrd="2" destOrd="0" parTransId="{2A0DCB77-B51F-E345-A67A-B2DB5045D4D4}" sibTransId="{09FF69F1-87E7-B94A-A726-6A7AE66D38F4}"/>
    <dgm:cxn modelId="{F7153E8A-F122-584E-8750-17D08367E231}" type="presOf" srcId="{B1604825-2868-DB43-A949-DAF9F6782425}" destId="{61468449-DBE7-F24F-91E7-4BB7BAC62B74}" srcOrd="0" destOrd="4" presId="urn:microsoft.com/office/officeart/2005/8/layout/chevron2"/>
    <dgm:cxn modelId="{2B2AEE8C-D394-A74C-93A0-4BF90120842D}" srcId="{FA979C3D-EC6D-344A-A4EC-FCFD990B697A}" destId="{B1604825-2868-DB43-A949-DAF9F6782425}" srcOrd="1" destOrd="0" parTransId="{7B35037B-CB84-464E-94B5-E2B57164311E}" sibTransId="{7C6520B9-2BE4-1E45-9452-4FAF5D4E0C6A}"/>
    <dgm:cxn modelId="{5AF21E8E-96A1-DB4C-924D-24F82297E7CD}" type="presOf" srcId="{0117B730-4F00-6A49-8E14-B48D50EB6EC6}" destId="{D8C61EB8-015C-1D4E-836E-B2537F798BA0}" srcOrd="0" destOrd="0" presId="urn:microsoft.com/office/officeart/2005/8/layout/chevron2"/>
    <dgm:cxn modelId="{DABE19AF-6B0C-FD40-8349-C02492C8C2EE}" srcId="{13858AD6-93E3-494F-85C3-CC902A6B2D5F}" destId="{150239B2-4F5C-8A4E-8550-1C83BA21CB5F}" srcOrd="1" destOrd="0" parTransId="{FB314869-6C51-3047-87F7-4D1DE8FAA8B6}" sibTransId="{FD4EA89C-DC77-AD42-BE9C-C9936CE004F5}"/>
    <dgm:cxn modelId="{ED5128CE-4237-7A41-9F36-A6E2FDBA9171}" type="presOf" srcId="{13858AD6-93E3-494F-85C3-CC902A6B2D5F}" destId="{61468449-DBE7-F24F-91E7-4BB7BAC62B74}" srcOrd="0" destOrd="0" presId="urn:microsoft.com/office/officeart/2005/8/layout/chevron2"/>
    <dgm:cxn modelId="{9AB399D4-E70D-2F47-8E87-FD9DB0C76620}" type="presOf" srcId="{150239B2-4F5C-8A4E-8550-1C83BA21CB5F}" destId="{61468449-DBE7-F24F-91E7-4BB7BAC62B74}" srcOrd="0" destOrd="2" presId="urn:microsoft.com/office/officeart/2005/8/layout/chevron2"/>
    <dgm:cxn modelId="{33A1E6DD-1AB2-DD43-B54E-425B70A2FA4C}" srcId="{0117B730-4F00-6A49-8E14-B48D50EB6EC6}" destId="{FA979C3D-EC6D-344A-A4EC-FCFD990B697A}" srcOrd="0" destOrd="0" parTransId="{1F6BF922-84E4-BF48-B898-0F87B54DEFE7}" sibTransId="{EDC92706-39B2-A547-B6BB-48232A9006A0}"/>
    <dgm:cxn modelId="{8C17E7C8-D418-DD4B-A4BB-95DE5372F886}" type="presParOf" srcId="{D8C61EB8-015C-1D4E-836E-B2537F798BA0}" destId="{A4945CDF-04F4-E94B-97A3-E445D6537B0A}" srcOrd="0" destOrd="0" presId="urn:microsoft.com/office/officeart/2005/8/layout/chevron2"/>
    <dgm:cxn modelId="{81B1CA24-D53B-5A40-A115-99C849297DBA}" type="presParOf" srcId="{A4945CDF-04F4-E94B-97A3-E445D6537B0A}" destId="{70375C80-6787-8245-9CA7-74F2578D5551}" srcOrd="0" destOrd="0" presId="urn:microsoft.com/office/officeart/2005/8/layout/chevron2"/>
    <dgm:cxn modelId="{00A9C2DB-2123-D940-A7DA-B5A086B04DCC}" type="presParOf" srcId="{A4945CDF-04F4-E94B-97A3-E445D6537B0A}" destId="{61468449-DBE7-F24F-91E7-4BB7BAC62B74}" srcOrd="1" destOrd="0" presId="urn:microsoft.com/office/officeart/2005/8/layout/chevron2"/>
    <dgm:cxn modelId="{B018EBFD-D901-DE40-BF2F-59734C13A972}" type="presParOf" srcId="{D8C61EB8-015C-1D4E-836E-B2537F798BA0}" destId="{59E24F3A-9F13-DE45-B5ED-24CE2992A77D}" srcOrd="1" destOrd="0" presId="urn:microsoft.com/office/officeart/2005/8/layout/chevron2"/>
    <dgm:cxn modelId="{44932DF2-A671-4D43-8C4E-56FC902EB292}" type="presParOf" srcId="{D8C61EB8-015C-1D4E-836E-B2537F798BA0}" destId="{DF923086-96EB-2649-BAF3-EEFEF727A216}" srcOrd="2" destOrd="0" presId="urn:microsoft.com/office/officeart/2005/8/layout/chevron2"/>
    <dgm:cxn modelId="{0D88A0DF-0E53-3A44-9759-BF6F1E592DDD}" type="presParOf" srcId="{DF923086-96EB-2649-BAF3-EEFEF727A216}" destId="{A11300AE-0EB0-E945-BE5B-AF60309C3F8E}" srcOrd="0" destOrd="0" presId="urn:microsoft.com/office/officeart/2005/8/layout/chevron2"/>
    <dgm:cxn modelId="{03A5D6D9-4E7A-3A43-ACF7-E4F65CCB720A}" type="presParOf" srcId="{DF923086-96EB-2649-BAF3-EEFEF727A216}" destId="{36942E35-7C33-1346-8FDB-A11FEB96742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BC67061-7D91-3A41-B0C4-022029853509}" type="doc">
      <dgm:prSet loTypeId="urn:microsoft.com/office/officeart/2005/8/layout/default" loCatId="relationship" qsTypeId="urn:microsoft.com/office/officeart/2005/8/quickstyle/simple3" qsCatId="simple" csTypeId="urn:microsoft.com/office/officeart/2005/8/colors/colorful2" csCatId="colorful" phldr="1"/>
      <dgm:spPr/>
      <dgm:t>
        <a:bodyPr/>
        <a:lstStyle/>
        <a:p>
          <a:endParaRPr lang="en-US"/>
        </a:p>
      </dgm:t>
    </dgm:pt>
    <dgm:pt modelId="{137BB764-5C82-304B-ABFB-04E1B60CA9E3}">
      <dgm:prSet/>
      <dgm:spPr/>
      <dgm:t>
        <a:bodyPr/>
        <a:lstStyle/>
        <a:p>
          <a:r>
            <a:rPr lang="en-US"/>
            <a:t>Enforce Criminal Penalties</a:t>
          </a:r>
        </a:p>
      </dgm:t>
    </dgm:pt>
    <dgm:pt modelId="{BFD3113D-A46A-E54C-B444-F1DE072DCE5F}" type="parTrans" cxnId="{5533CAD1-08AB-974A-8F78-D3EA68DAD1CC}">
      <dgm:prSet/>
      <dgm:spPr/>
      <dgm:t>
        <a:bodyPr/>
        <a:lstStyle/>
        <a:p>
          <a:endParaRPr lang="en-US"/>
        </a:p>
      </dgm:t>
    </dgm:pt>
    <dgm:pt modelId="{77356BCF-5ABC-AD41-99DC-41C76CF3B79D}" type="sibTrans" cxnId="{5533CAD1-08AB-974A-8F78-D3EA68DAD1CC}">
      <dgm:prSet/>
      <dgm:spPr/>
      <dgm:t>
        <a:bodyPr/>
        <a:lstStyle/>
        <a:p>
          <a:endParaRPr lang="en-US"/>
        </a:p>
      </dgm:t>
    </dgm:pt>
    <dgm:pt modelId="{DD9EA1A5-9F29-E042-BA2D-D61BB77FC5C5}">
      <dgm:prSet/>
      <dgm:spPr/>
      <dgm:t>
        <a:bodyPr/>
        <a:lstStyle/>
        <a:p>
          <a:r>
            <a:rPr lang="en-US"/>
            <a:t>Cuba’s penal code says a citizen can be jailed for as long as a year and fined up to 300 pesos for the crime of “propagation of epidemics,” although fines of up to 3,000 pesos have been reported during the coronavirus pandemic.</a:t>
          </a:r>
        </a:p>
      </dgm:t>
    </dgm:pt>
    <dgm:pt modelId="{CCA508E0-FEBD-2A4E-AA9C-B4915283BDCC}" type="parTrans" cxnId="{3235F519-27D0-2E47-9661-EB4A37D05BBE}">
      <dgm:prSet/>
      <dgm:spPr/>
      <dgm:t>
        <a:bodyPr/>
        <a:lstStyle/>
        <a:p>
          <a:endParaRPr lang="en-US"/>
        </a:p>
      </dgm:t>
    </dgm:pt>
    <dgm:pt modelId="{CC836812-CB43-8F4E-B8F0-833292C2228D}" type="sibTrans" cxnId="{3235F519-27D0-2E47-9661-EB4A37D05BBE}">
      <dgm:prSet/>
      <dgm:spPr/>
      <dgm:t>
        <a:bodyPr/>
        <a:lstStyle/>
        <a:p>
          <a:endParaRPr lang="en-US"/>
        </a:p>
      </dgm:t>
    </dgm:pt>
    <dgm:pt modelId="{28AC6F64-079B-6546-BF73-E3B0C9B2EA90}">
      <dgm:prSet/>
      <dgm:spPr/>
      <dgm:t>
        <a:bodyPr/>
        <a:lstStyle/>
        <a:p>
          <a:r>
            <a:rPr lang="en-US"/>
            <a:t>Use of Criminal Law against political opponents</a:t>
          </a:r>
        </a:p>
      </dgm:t>
    </dgm:pt>
    <dgm:pt modelId="{A43C9706-8CDC-AA49-B0F1-D26EBC81AEA3}" type="parTrans" cxnId="{AD096882-1076-0A4C-B36F-CFC2B113B099}">
      <dgm:prSet/>
      <dgm:spPr/>
      <dgm:t>
        <a:bodyPr/>
        <a:lstStyle/>
        <a:p>
          <a:endParaRPr lang="en-US"/>
        </a:p>
      </dgm:t>
    </dgm:pt>
    <dgm:pt modelId="{20CFA4C1-4754-0540-B7CE-A8D690A96DA2}" type="sibTrans" cxnId="{AD096882-1076-0A4C-B36F-CFC2B113B099}">
      <dgm:prSet/>
      <dgm:spPr/>
      <dgm:t>
        <a:bodyPr/>
        <a:lstStyle/>
        <a:p>
          <a:endParaRPr lang="en-US"/>
        </a:p>
      </dgm:t>
    </dgm:pt>
    <dgm:pt modelId="{8693A10C-D101-9847-8E2C-FE424C7D3F58}">
      <dgm:prSet/>
      <dgm:spPr/>
      <dgm:t>
        <a:bodyPr/>
        <a:lstStyle/>
        <a:p>
          <a:r>
            <a:rPr lang="en-US" dirty="0"/>
            <a:t>“On November 26, 2020, Cuban security forces detained 14 government critics in Havana after alleging that one of them had violated Covid-19 rules by failing to re-take a test for the coronavirus. The detentions follow a series of cases in which security officers and prosecutors have targeted dissidents, arresting or charging them with “spreading an epidemic,” and imposing fines for alleged violations of Covid-19-related restrictions.” (</a:t>
          </a:r>
          <a:r>
            <a:rPr lang="en-US" dirty="0">
              <a:hlinkClick xmlns:r="http://schemas.openxmlformats.org/officeDocument/2006/relationships" r:id="rId1"/>
            </a:rPr>
            <a:t>Human Rights Watch </a:t>
          </a:r>
          <a:r>
            <a:rPr lang="en-US" dirty="0"/>
            <a:t>7 December 2020).</a:t>
          </a:r>
        </a:p>
      </dgm:t>
    </dgm:pt>
    <dgm:pt modelId="{2A7F5673-3148-4745-B121-BE58AE3ABFED}" type="parTrans" cxnId="{D835A0B5-8555-6445-AFB3-AB4DB1E6A6E7}">
      <dgm:prSet/>
      <dgm:spPr/>
      <dgm:t>
        <a:bodyPr/>
        <a:lstStyle/>
        <a:p>
          <a:endParaRPr lang="en-US"/>
        </a:p>
      </dgm:t>
    </dgm:pt>
    <dgm:pt modelId="{B3BBE7F8-6EA6-6349-937D-D7F346DACC19}" type="sibTrans" cxnId="{D835A0B5-8555-6445-AFB3-AB4DB1E6A6E7}">
      <dgm:prSet/>
      <dgm:spPr/>
      <dgm:t>
        <a:bodyPr/>
        <a:lstStyle/>
        <a:p>
          <a:endParaRPr lang="en-US"/>
        </a:p>
      </dgm:t>
    </dgm:pt>
    <dgm:pt modelId="{CF385950-AB19-AC40-89E7-508B4CE23AFC}">
      <dgm:prSet/>
      <dgm:spPr/>
      <dgm:t>
        <a:bodyPr/>
        <a:lstStyle/>
        <a:p>
          <a:r>
            <a:rPr lang="en-US" b="1" dirty="0"/>
            <a:t>X Factor:</a:t>
          </a:r>
        </a:p>
      </dgm:t>
    </dgm:pt>
    <dgm:pt modelId="{F94F5B1C-6A7A-C445-A332-D751EA1209E9}" type="parTrans" cxnId="{391EB3DD-E672-8540-8620-B5DC25E0E57B}">
      <dgm:prSet/>
      <dgm:spPr/>
      <dgm:t>
        <a:bodyPr/>
        <a:lstStyle/>
        <a:p>
          <a:endParaRPr lang="en-US"/>
        </a:p>
      </dgm:t>
    </dgm:pt>
    <dgm:pt modelId="{614D88F0-7DC3-884B-8AB4-0F0AD36752E1}" type="sibTrans" cxnId="{391EB3DD-E672-8540-8620-B5DC25E0E57B}">
      <dgm:prSet/>
      <dgm:spPr/>
      <dgm:t>
        <a:bodyPr/>
        <a:lstStyle/>
        <a:p>
          <a:endParaRPr lang="en-US"/>
        </a:p>
      </dgm:t>
    </dgm:pt>
    <dgm:pt modelId="{BF9CB4D4-0F35-A144-BB4E-583103A435B6}">
      <dgm:prSet/>
      <dgm:spPr/>
      <dgm:t>
        <a:bodyPr/>
        <a:lstStyle/>
        <a:p>
          <a:r>
            <a:rPr lang="en-US" b="1" dirty="0"/>
            <a:t>San Isidro Movement </a:t>
          </a:r>
          <a:r>
            <a:rPr lang="en-US" dirty="0"/>
            <a:t>(SIM) artist’s collective, hunger strike and protests</a:t>
          </a:r>
        </a:p>
      </dgm:t>
    </dgm:pt>
    <dgm:pt modelId="{9C1F77DF-91D0-E945-A2CD-21A8568555AA}" type="parTrans" cxnId="{A46B254A-6B52-3D45-A4EA-44BD15F5448E}">
      <dgm:prSet/>
      <dgm:spPr/>
      <dgm:t>
        <a:bodyPr/>
        <a:lstStyle/>
        <a:p>
          <a:endParaRPr lang="en-US"/>
        </a:p>
      </dgm:t>
    </dgm:pt>
    <dgm:pt modelId="{9F57F5C4-B62E-4643-86F2-477A90C745CD}" type="sibTrans" cxnId="{A46B254A-6B52-3D45-A4EA-44BD15F5448E}">
      <dgm:prSet/>
      <dgm:spPr/>
      <dgm:t>
        <a:bodyPr/>
        <a:lstStyle/>
        <a:p>
          <a:endParaRPr lang="en-US"/>
        </a:p>
      </dgm:t>
    </dgm:pt>
    <dgm:pt modelId="{001F58EB-2E02-6E41-B7B2-1E52D038902F}">
      <dgm:prSet/>
      <dgm:spPr/>
      <dgm:t>
        <a:bodyPr/>
        <a:lstStyle/>
        <a:p>
          <a:r>
            <a:rPr lang="en-US" dirty="0"/>
            <a:t>Compare to George Floyd Protests in the US during pandemic   </a:t>
          </a:r>
        </a:p>
      </dgm:t>
    </dgm:pt>
    <dgm:pt modelId="{83843E9B-DE04-E847-ABEE-10771AE3DB8D}" type="parTrans" cxnId="{6DEE2516-E5E0-FE45-B6C2-EF460546348F}">
      <dgm:prSet/>
      <dgm:spPr/>
      <dgm:t>
        <a:bodyPr/>
        <a:lstStyle/>
        <a:p>
          <a:endParaRPr lang="en-US"/>
        </a:p>
      </dgm:t>
    </dgm:pt>
    <dgm:pt modelId="{3D106A1F-0ADE-C44A-832F-6275E493DB5D}" type="sibTrans" cxnId="{6DEE2516-E5E0-FE45-B6C2-EF460546348F}">
      <dgm:prSet/>
      <dgm:spPr/>
      <dgm:t>
        <a:bodyPr/>
        <a:lstStyle/>
        <a:p>
          <a:endParaRPr lang="en-US"/>
        </a:p>
      </dgm:t>
    </dgm:pt>
    <dgm:pt modelId="{9BCF1676-D81F-CF45-BEE7-7067DA002560}">
      <dgm:prSet/>
      <dgm:spPr/>
      <dgm:t>
        <a:bodyPr/>
        <a:lstStyle/>
        <a:p>
          <a:r>
            <a:rPr lang="en-US" dirty="0"/>
            <a:t>Government arrests sparked larger protests; still unresolved</a:t>
          </a:r>
        </a:p>
      </dgm:t>
    </dgm:pt>
    <dgm:pt modelId="{4A6BD436-C7FF-C245-B95B-CF2A4CC985D0}" type="parTrans" cxnId="{903C0AC3-E1ED-734E-B440-2E7D1FE9671F}">
      <dgm:prSet/>
      <dgm:spPr/>
    </dgm:pt>
    <dgm:pt modelId="{F4FF9EAE-7607-E548-A8FD-8FB641025E82}" type="sibTrans" cxnId="{903C0AC3-E1ED-734E-B440-2E7D1FE9671F}">
      <dgm:prSet/>
      <dgm:spPr/>
    </dgm:pt>
    <dgm:pt modelId="{6C4DC1A5-3EF9-044D-8731-B56955D3B556}" type="pres">
      <dgm:prSet presAssocID="{BBC67061-7D91-3A41-B0C4-022029853509}" presName="diagram" presStyleCnt="0">
        <dgm:presLayoutVars>
          <dgm:dir/>
          <dgm:resizeHandles val="exact"/>
        </dgm:presLayoutVars>
      </dgm:prSet>
      <dgm:spPr/>
    </dgm:pt>
    <dgm:pt modelId="{9D2276FC-C9CA-564E-83A0-3EEB75B71C6F}" type="pres">
      <dgm:prSet presAssocID="{137BB764-5C82-304B-ABFB-04E1B60CA9E3}" presName="node" presStyleLbl="node1" presStyleIdx="0" presStyleCnt="3" custScaleX="132591" custScaleY="120984">
        <dgm:presLayoutVars>
          <dgm:bulletEnabled val="1"/>
        </dgm:presLayoutVars>
      </dgm:prSet>
      <dgm:spPr/>
    </dgm:pt>
    <dgm:pt modelId="{8174AB06-E574-0646-B0DB-E0F0D8848668}" type="pres">
      <dgm:prSet presAssocID="{77356BCF-5ABC-AD41-99DC-41C76CF3B79D}" presName="sibTrans" presStyleCnt="0"/>
      <dgm:spPr/>
    </dgm:pt>
    <dgm:pt modelId="{8245EAFD-B301-4D47-9EAE-76DCD1AF0CD0}" type="pres">
      <dgm:prSet presAssocID="{28AC6F64-079B-6546-BF73-E3B0C9B2EA90}" presName="node" presStyleLbl="node1" presStyleIdx="1" presStyleCnt="3" custScaleX="132038" custScaleY="120984">
        <dgm:presLayoutVars>
          <dgm:bulletEnabled val="1"/>
        </dgm:presLayoutVars>
      </dgm:prSet>
      <dgm:spPr/>
    </dgm:pt>
    <dgm:pt modelId="{796BC043-748D-6F4E-BFDC-D37F66D95C6F}" type="pres">
      <dgm:prSet presAssocID="{20CFA4C1-4754-0540-B7CE-A8D690A96DA2}" presName="sibTrans" presStyleCnt="0"/>
      <dgm:spPr/>
    </dgm:pt>
    <dgm:pt modelId="{D9E6DAF6-FBEC-8848-AAD3-6FE3A8230BFE}" type="pres">
      <dgm:prSet presAssocID="{CF385950-AB19-AC40-89E7-508B4CE23AFC}" presName="node" presStyleLbl="node1" presStyleIdx="2" presStyleCnt="3" custScaleX="183422" custScaleY="63629">
        <dgm:presLayoutVars>
          <dgm:bulletEnabled val="1"/>
        </dgm:presLayoutVars>
      </dgm:prSet>
      <dgm:spPr/>
    </dgm:pt>
  </dgm:ptLst>
  <dgm:cxnLst>
    <dgm:cxn modelId="{A03FE800-F541-A24E-81C0-0347D8148A13}" type="presOf" srcId="{CF385950-AB19-AC40-89E7-508B4CE23AFC}" destId="{D9E6DAF6-FBEC-8848-AAD3-6FE3A8230BFE}" srcOrd="0" destOrd="0" presId="urn:microsoft.com/office/officeart/2005/8/layout/default"/>
    <dgm:cxn modelId="{6DEE2516-E5E0-FE45-B6C2-EF460546348F}" srcId="{CF385950-AB19-AC40-89E7-508B4CE23AFC}" destId="{001F58EB-2E02-6E41-B7B2-1E52D038902F}" srcOrd="2" destOrd="0" parTransId="{83843E9B-DE04-E847-ABEE-10771AE3DB8D}" sibTransId="{3D106A1F-0ADE-C44A-832F-6275E493DB5D}"/>
    <dgm:cxn modelId="{3235F519-27D0-2E47-9661-EB4A37D05BBE}" srcId="{137BB764-5C82-304B-ABFB-04E1B60CA9E3}" destId="{DD9EA1A5-9F29-E042-BA2D-D61BB77FC5C5}" srcOrd="0" destOrd="0" parTransId="{CCA508E0-FEBD-2A4E-AA9C-B4915283BDCC}" sibTransId="{CC836812-CB43-8F4E-B8F0-833292C2228D}"/>
    <dgm:cxn modelId="{63F26427-9B99-B648-BD06-A6C01EB48D69}" type="presOf" srcId="{8693A10C-D101-9847-8E2C-FE424C7D3F58}" destId="{8245EAFD-B301-4D47-9EAE-76DCD1AF0CD0}" srcOrd="0" destOrd="1" presId="urn:microsoft.com/office/officeart/2005/8/layout/default"/>
    <dgm:cxn modelId="{BB96C434-9BC7-FF43-B141-8320C9E86E71}" type="presOf" srcId="{BBC67061-7D91-3A41-B0C4-022029853509}" destId="{6C4DC1A5-3EF9-044D-8731-B56955D3B556}" srcOrd="0" destOrd="0" presId="urn:microsoft.com/office/officeart/2005/8/layout/default"/>
    <dgm:cxn modelId="{A46B254A-6B52-3D45-A4EA-44BD15F5448E}" srcId="{CF385950-AB19-AC40-89E7-508B4CE23AFC}" destId="{BF9CB4D4-0F35-A144-BB4E-583103A435B6}" srcOrd="0" destOrd="0" parTransId="{9C1F77DF-91D0-E945-A2CD-21A8568555AA}" sibTransId="{9F57F5C4-B62E-4643-86F2-477A90C745CD}"/>
    <dgm:cxn modelId="{AA7E194B-5711-D140-908A-6E7EC477AF6F}" type="presOf" srcId="{001F58EB-2E02-6E41-B7B2-1E52D038902F}" destId="{D9E6DAF6-FBEC-8848-AAD3-6FE3A8230BFE}" srcOrd="0" destOrd="3" presId="urn:microsoft.com/office/officeart/2005/8/layout/default"/>
    <dgm:cxn modelId="{63C4C881-D12A-FA4E-8AFE-8CB0EE22E672}" type="presOf" srcId="{BF9CB4D4-0F35-A144-BB4E-583103A435B6}" destId="{D9E6DAF6-FBEC-8848-AAD3-6FE3A8230BFE}" srcOrd="0" destOrd="1" presId="urn:microsoft.com/office/officeart/2005/8/layout/default"/>
    <dgm:cxn modelId="{AD096882-1076-0A4C-B36F-CFC2B113B099}" srcId="{BBC67061-7D91-3A41-B0C4-022029853509}" destId="{28AC6F64-079B-6546-BF73-E3B0C9B2EA90}" srcOrd="1" destOrd="0" parTransId="{A43C9706-8CDC-AA49-B0F1-D26EBC81AEA3}" sibTransId="{20CFA4C1-4754-0540-B7CE-A8D690A96DA2}"/>
    <dgm:cxn modelId="{9E33D799-4B23-7244-A12B-578FBF8E67A5}" type="presOf" srcId="{28AC6F64-079B-6546-BF73-E3B0C9B2EA90}" destId="{8245EAFD-B301-4D47-9EAE-76DCD1AF0CD0}" srcOrd="0" destOrd="0" presId="urn:microsoft.com/office/officeart/2005/8/layout/default"/>
    <dgm:cxn modelId="{4C29FCAE-F542-7B4A-925D-ADDE36E8DAC6}" type="presOf" srcId="{DD9EA1A5-9F29-E042-BA2D-D61BB77FC5C5}" destId="{9D2276FC-C9CA-564E-83A0-3EEB75B71C6F}" srcOrd="0" destOrd="1" presId="urn:microsoft.com/office/officeart/2005/8/layout/default"/>
    <dgm:cxn modelId="{D835A0B5-8555-6445-AFB3-AB4DB1E6A6E7}" srcId="{28AC6F64-079B-6546-BF73-E3B0C9B2EA90}" destId="{8693A10C-D101-9847-8E2C-FE424C7D3F58}" srcOrd="0" destOrd="0" parTransId="{2A7F5673-3148-4745-B121-BE58AE3ABFED}" sibTransId="{B3BBE7F8-6EA6-6349-937D-D7F346DACC19}"/>
    <dgm:cxn modelId="{903C0AC3-E1ED-734E-B440-2E7D1FE9671F}" srcId="{CF385950-AB19-AC40-89E7-508B4CE23AFC}" destId="{9BCF1676-D81F-CF45-BEE7-7067DA002560}" srcOrd="1" destOrd="0" parTransId="{4A6BD436-C7FF-C245-B95B-CF2A4CC985D0}" sibTransId="{F4FF9EAE-7607-E548-A8FD-8FB641025E82}"/>
    <dgm:cxn modelId="{5533CAD1-08AB-974A-8F78-D3EA68DAD1CC}" srcId="{BBC67061-7D91-3A41-B0C4-022029853509}" destId="{137BB764-5C82-304B-ABFB-04E1B60CA9E3}" srcOrd="0" destOrd="0" parTransId="{BFD3113D-A46A-E54C-B444-F1DE072DCE5F}" sibTransId="{77356BCF-5ABC-AD41-99DC-41C76CF3B79D}"/>
    <dgm:cxn modelId="{391EB3DD-E672-8540-8620-B5DC25E0E57B}" srcId="{BBC67061-7D91-3A41-B0C4-022029853509}" destId="{CF385950-AB19-AC40-89E7-508B4CE23AFC}" srcOrd="2" destOrd="0" parTransId="{F94F5B1C-6A7A-C445-A332-D751EA1209E9}" sibTransId="{614D88F0-7DC3-884B-8AB4-0F0AD36752E1}"/>
    <dgm:cxn modelId="{1365F0EF-F56F-1C4F-85B5-54A9399D967C}" type="presOf" srcId="{9BCF1676-D81F-CF45-BEE7-7067DA002560}" destId="{D9E6DAF6-FBEC-8848-AAD3-6FE3A8230BFE}" srcOrd="0" destOrd="2" presId="urn:microsoft.com/office/officeart/2005/8/layout/default"/>
    <dgm:cxn modelId="{746AA9F5-2076-574F-AAA9-19E0B8396C92}" type="presOf" srcId="{137BB764-5C82-304B-ABFB-04E1B60CA9E3}" destId="{9D2276FC-C9CA-564E-83A0-3EEB75B71C6F}" srcOrd="0" destOrd="0" presId="urn:microsoft.com/office/officeart/2005/8/layout/default"/>
    <dgm:cxn modelId="{9C0300D3-CB2F-6E4B-87A3-F8C45B07B355}" type="presParOf" srcId="{6C4DC1A5-3EF9-044D-8731-B56955D3B556}" destId="{9D2276FC-C9CA-564E-83A0-3EEB75B71C6F}" srcOrd="0" destOrd="0" presId="urn:microsoft.com/office/officeart/2005/8/layout/default"/>
    <dgm:cxn modelId="{2CE95F2F-3E61-3144-AA2C-35E7856E99C7}" type="presParOf" srcId="{6C4DC1A5-3EF9-044D-8731-B56955D3B556}" destId="{8174AB06-E574-0646-B0DB-E0F0D8848668}" srcOrd="1" destOrd="0" presId="urn:microsoft.com/office/officeart/2005/8/layout/default"/>
    <dgm:cxn modelId="{86664C09-5D3C-C54F-96F5-632372DB5472}" type="presParOf" srcId="{6C4DC1A5-3EF9-044D-8731-B56955D3B556}" destId="{8245EAFD-B301-4D47-9EAE-76DCD1AF0CD0}" srcOrd="2" destOrd="0" presId="urn:microsoft.com/office/officeart/2005/8/layout/default"/>
    <dgm:cxn modelId="{8B4B0291-F638-C643-B49E-AEDD4AA529E5}" type="presParOf" srcId="{6C4DC1A5-3EF9-044D-8731-B56955D3B556}" destId="{796BC043-748D-6F4E-BFDC-D37F66D95C6F}" srcOrd="3" destOrd="0" presId="urn:microsoft.com/office/officeart/2005/8/layout/default"/>
    <dgm:cxn modelId="{415A99C0-8C89-774B-9B0B-EFBF2597117C}" type="presParOf" srcId="{6C4DC1A5-3EF9-044D-8731-B56955D3B556}" destId="{D9E6DAF6-FBEC-8848-AAD3-6FE3A8230BF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C1257-55D3-2B4D-B657-FFD387E9A062}">
      <dsp:nvSpPr>
        <dsp:cNvPr id="0" name=""/>
        <dsp:cNvSpPr/>
      </dsp:nvSpPr>
      <dsp:spPr>
        <a:xfrm>
          <a:off x="0" y="666729"/>
          <a:ext cx="10515600" cy="671580"/>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Most attention focused on great powers and great tragedies</a:t>
          </a:r>
        </a:p>
      </dsp:txBody>
      <dsp:txXfrm>
        <a:off x="32784" y="699513"/>
        <a:ext cx="10450032" cy="606012"/>
      </dsp:txXfrm>
    </dsp:sp>
    <dsp:sp modelId="{9AC14304-2A4C-5D4D-B2F1-3483C8D1AF8A}">
      <dsp:nvSpPr>
        <dsp:cNvPr id="0" name=""/>
        <dsp:cNvSpPr/>
      </dsp:nvSpPr>
      <dsp:spPr>
        <a:xfrm>
          <a:off x="0" y="1338309"/>
          <a:ext cx="10515600"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Viewed in the popular press and by certain states as a  test for the legitimacy and strength of a political system</a:t>
          </a:r>
        </a:p>
      </dsp:txBody>
      <dsp:txXfrm>
        <a:off x="0" y="1338309"/>
        <a:ext cx="10515600" cy="695520"/>
      </dsp:txXfrm>
    </dsp:sp>
    <dsp:sp modelId="{CC57B63F-9905-3649-8F53-7475B26882FE}">
      <dsp:nvSpPr>
        <dsp:cNvPr id="0" name=""/>
        <dsp:cNvSpPr/>
      </dsp:nvSpPr>
      <dsp:spPr>
        <a:xfrm>
          <a:off x="0" y="2033829"/>
          <a:ext cx="10515600" cy="671580"/>
        </a:xfrm>
        <a:prstGeom prst="roundRect">
          <a:avLst/>
        </a:prstGeom>
        <a:gradFill rotWithShape="0">
          <a:gsLst>
            <a:gs pos="0">
              <a:schemeClr val="accent4">
                <a:hueOff val="4900445"/>
                <a:satOff val="-20388"/>
                <a:lumOff val="4804"/>
                <a:alphaOff val="0"/>
                <a:lumMod val="110000"/>
                <a:satMod val="105000"/>
                <a:tint val="67000"/>
              </a:schemeClr>
            </a:gs>
            <a:gs pos="50000">
              <a:schemeClr val="accent4">
                <a:hueOff val="4900445"/>
                <a:satOff val="-20388"/>
                <a:lumOff val="4804"/>
                <a:alphaOff val="0"/>
                <a:lumMod val="105000"/>
                <a:satMod val="103000"/>
                <a:tint val="73000"/>
              </a:schemeClr>
            </a:gs>
            <a:gs pos="100000">
              <a:schemeClr val="accent4">
                <a:hueOff val="4900445"/>
                <a:satOff val="-20388"/>
                <a:lumOff val="480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The battles for policy supremacy between economics and health policy</a:t>
          </a:r>
        </a:p>
      </dsp:txBody>
      <dsp:txXfrm>
        <a:off x="32784" y="2066613"/>
        <a:ext cx="10450032" cy="606012"/>
      </dsp:txXfrm>
    </dsp:sp>
    <dsp:sp modelId="{8FE8DD5A-5B97-2C45-8EC6-9D22B23D310D}">
      <dsp:nvSpPr>
        <dsp:cNvPr id="0" name=""/>
        <dsp:cNvSpPr/>
      </dsp:nvSpPr>
      <dsp:spPr>
        <a:xfrm>
          <a:off x="0" y="2705409"/>
          <a:ext cx="10515600"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Policy shaped by need to preserve health of entire population</a:t>
          </a:r>
        </a:p>
        <a:p>
          <a:pPr marL="228600" lvl="1" indent="-228600" algn="l" defTabSz="977900">
            <a:lnSpc>
              <a:spcPct val="90000"/>
            </a:lnSpc>
            <a:spcBef>
              <a:spcPct val="0"/>
            </a:spcBef>
            <a:spcAft>
              <a:spcPct val="20000"/>
            </a:spcAft>
            <a:buChar char="•"/>
          </a:pPr>
          <a:r>
            <a:rPr lang="en-US" sz="2200" kern="1200"/>
            <a:t>Policy shaped by the need for a viable economic system to continue to function</a:t>
          </a:r>
        </a:p>
      </dsp:txBody>
      <dsp:txXfrm>
        <a:off x="0" y="2705409"/>
        <a:ext cx="10515600" cy="753480"/>
      </dsp:txXfrm>
    </dsp:sp>
    <dsp:sp modelId="{878E299E-2C56-F843-9E22-0DC7504C47DD}">
      <dsp:nvSpPr>
        <dsp:cNvPr id="0" name=""/>
        <dsp:cNvSpPr/>
      </dsp:nvSpPr>
      <dsp:spPr>
        <a:xfrm>
          <a:off x="0" y="3458889"/>
          <a:ext cx="10515600" cy="671580"/>
        </a:xfrm>
        <a:prstGeom prst="roundRect">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Much less attention paid to the developing world </a:t>
          </a:r>
        </a:p>
      </dsp:txBody>
      <dsp:txXfrm>
        <a:off x="32784" y="3491673"/>
        <a:ext cx="10450032" cy="606012"/>
      </dsp:txXfrm>
    </dsp:sp>
    <dsp:sp modelId="{8B166AEB-C89F-3C48-B53F-5D2C05491E04}">
      <dsp:nvSpPr>
        <dsp:cNvPr id="0" name=""/>
        <dsp:cNvSpPr/>
      </dsp:nvSpPr>
      <dsp:spPr>
        <a:xfrm>
          <a:off x="0" y="4130469"/>
          <a:ext cx="10515600"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Exception—sensationalism in tragedy (Central and South America)</a:t>
          </a:r>
        </a:p>
        <a:p>
          <a:pPr marL="228600" lvl="1" indent="-228600" algn="l" defTabSz="977900">
            <a:lnSpc>
              <a:spcPct val="90000"/>
            </a:lnSpc>
            <a:spcBef>
              <a:spcPct val="0"/>
            </a:spcBef>
            <a:spcAft>
              <a:spcPct val="20000"/>
            </a:spcAft>
            <a:buChar char="•"/>
          </a:pPr>
          <a:r>
            <a:rPr lang="en-US" sz="2200" kern="1200"/>
            <a:t>Exception—where a government that is unpopular in the United States does “badly” in its response (Brazil) </a:t>
          </a:r>
        </a:p>
      </dsp:txBody>
      <dsp:txXfrm>
        <a:off x="0" y="4130469"/>
        <a:ext cx="10515600" cy="10722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6C572-24B5-A048-B221-4F5B3D13DFEC}">
      <dsp:nvSpPr>
        <dsp:cNvPr id="0" name=""/>
        <dsp:cNvSpPr/>
      </dsp:nvSpPr>
      <dsp:spPr>
        <a:xfrm>
          <a:off x="0" y="0"/>
          <a:ext cx="10515600" cy="5535827"/>
        </a:xfrm>
        <a:prstGeom prst="roundRect">
          <a:avLst>
            <a:gd name="adj" fmla="val 85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0020" tIns="160020" rIns="160020" bIns="4296417" numCol="1" spcCol="1270" anchor="t" anchorCtr="0">
          <a:noAutofit/>
        </a:bodyPr>
        <a:lstStyle/>
        <a:p>
          <a:pPr marL="0" lvl="0" indent="0" algn="l" defTabSz="1866900">
            <a:lnSpc>
              <a:spcPct val="90000"/>
            </a:lnSpc>
            <a:spcBef>
              <a:spcPct val="0"/>
            </a:spcBef>
            <a:spcAft>
              <a:spcPct val="35000"/>
            </a:spcAft>
            <a:buNone/>
          </a:pPr>
          <a:r>
            <a:rPr lang="en-US" sz="4200" kern="1200" dirty="0"/>
            <a:t>Report from Brazilian sources 1 January 2021:</a:t>
          </a:r>
        </a:p>
      </dsp:txBody>
      <dsp:txXfrm>
        <a:off x="137818" y="137818"/>
        <a:ext cx="10239964" cy="5260191"/>
      </dsp:txXfrm>
    </dsp:sp>
    <dsp:sp modelId="{8CD87BF0-186F-A742-A73C-9E8FDE04453C}">
      <dsp:nvSpPr>
        <dsp:cNvPr id="0" name=""/>
        <dsp:cNvSpPr/>
      </dsp:nvSpPr>
      <dsp:spPr>
        <a:xfrm>
          <a:off x="262890" y="1383956"/>
          <a:ext cx="1577340" cy="1897804"/>
        </a:xfrm>
        <a:prstGeom prst="roundRect">
          <a:avLst>
            <a:gd name="adj" fmla="val 105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Cuba to get vaccines through Iran</a:t>
          </a:r>
        </a:p>
      </dsp:txBody>
      <dsp:txXfrm>
        <a:off x="311399" y="1432465"/>
        <a:ext cx="1480322" cy="1800786"/>
      </dsp:txXfrm>
    </dsp:sp>
    <dsp:sp modelId="{4EFB883F-AAA6-2E49-ABBF-DE7142041352}">
      <dsp:nvSpPr>
        <dsp:cNvPr id="0" name=""/>
        <dsp:cNvSpPr/>
      </dsp:nvSpPr>
      <dsp:spPr>
        <a:xfrm>
          <a:off x="262890" y="3359011"/>
          <a:ext cx="1577340" cy="1897804"/>
        </a:xfrm>
        <a:prstGeom prst="roundRect">
          <a:avLst>
            <a:gd name="adj" fmla="val 10500"/>
          </a:avLst>
        </a:prstGeom>
        <a:solidFill>
          <a:schemeClr val="lt1">
            <a:alpha val="90000"/>
            <a:hueOff val="0"/>
            <a:satOff val="0"/>
            <a:lumOff val="0"/>
            <a:alphaOff val="0"/>
          </a:schemeClr>
        </a:solidFill>
        <a:ln w="6350" cap="flat" cmpd="sng" algn="ctr">
          <a:solidFill>
            <a:schemeClr val="accent5">
              <a:hueOff val="-3379271"/>
              <a:satOff val="-8710"/>
              <a:lumOff val="-588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Iran to purchase vaccines from 3</a:t>
          </a:r>
          <a:r>
            <a:rPr lang="en-US" sz="1800" kern="1200" baseline="30000" dirty="0"/>
            <a:t>rd</a:t>
          </a:r>
          <a:r>
            <a:rPr lang="en-US" sz="1800" kern="1200" dirty="0"/>
            <a:t> party states (unidentified)</a:t>
          </a:r>
        </a:p>
      </dsp:txBody>
      <dsp:txXfrm>
        <a:off x="311399" y="3407520"/>
        <a:ext cx="1480322" cy="1800786"/>
      </dsp:txXfrm>
    </dsp:sp>
    <dsp:sp modelId="{89FA78E6-B6BB-2949-94E7-849F08E0FB10}">
      <dsp:nvSpPr>
        <dsp:cNvPr id="0" name=""/>
        <dsp:cNvSpPr/>
      </dsp:nvSpPr>
      <dsp:spPr>
        <a:xfrm>
          <a:off x="2103120" y="1383956"/>
          <a:ext cx="8149590" cy="3875078"/>
        </a:xfrm>
        <a:prstGeom prst="roundRect">
          <a:avLst>
            <a:gd name="adj" fmla="val 10500"/>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0020" tIns="160020" rIns="160020" bIns="2460675" numCol="1" spcCol="1270" anchor="t" anchorCtr="0">
          <a:noAutofit/>
        </a:bodyPr>
        <a:lstStyle/>
        <a:p>
          <a:pPr marL="0" lvl="0" indent="0" algn="l" defTabSz="1866900">
            <a:lnSpc>
              <a:spcPct val="90000"/>
            </a:lnSpc>
            <a:spcBef>
              <a:spcPct val="0"/>
            </a:spcBef>
            <a:spcAft>
              <a:spcPct val="35000"/>
            </a:spcAft>
            <a:buNone/>
          </a:pPr>
          <a:r>
            <a:rPr lang="en-US" sz="4200" kern="1200" dirty="0"/>
            <a:t>Indigenous Vaccine Development</a:t>
          </a:r>
        </a:p>
      </dsp:txBody>
      <dsp:txXfrm>
        <a:off x="2222292" y="1503128"/>
        <a:ext cx="7911246" cy="3636734"/>
      </dsp:txXfrm>
    </dsp:sp>
    <dsp:sp modelId="{5DE7683F-F548-6342-8E9B-1C8731323DB4}">
      <dsp:nvSpPr>
        <dsp:cNvPr id="0" name=""/>
        <dsp:cNvSpPr/>
      </dsp:nvSpPr>
      <dsp:spPr>
        <a:xfrm>
          <a:off x="2306859" y="3127742"/>
          <a:ext cx="7742110" cy="1743785"/>
        </a:xfrm>
        <a:prstGeom prst="roundRect">
          <a:avLst>
            <a:gd name="adj" fmla="val 10500"/>
          </a:avLst>
        </a:prstGeom>
        <a:solidFill>
          <a:schemeClr val="lt1">
            <a:alpha val="90000"/>
            <a:hueOff val="0"/>
            <a:satOff val="0"/>
            <a:lumOff val="0"/>
            <a:alphaOff val="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23 December 2020 </a:t>
          </a:r>
          <a:r>
            <a:rPr lang="en-US" sz="1800" kern="1200" dirty="0">
              <a:hlinkClick xmlns:r="http://schemas.openxmlformats.org/officeDocument/2006/relationships" r:id="rId1"/>
            </a:rPr>
            <a:t>TeleSur Report</a:t>
          </a:r>
          <a:r>
            <a:rPr lang="en-US" sz="1800" kern="1200" dirty="0"/>
            <a:t>: "Cuba's vaccine candidate </a:t>
          </a:r>
          <a:r>
            <a:rPr lang="en-US" sz="1800" kern="1200" dirty="0" err="1"/>
            <a:t>Soberana</a:t>
          </a:r>
          <a:r>
            <a:rPr lang="en-US" sz="1800" kern="1200" dirty="0"/>
            <a:t> 02 began Phase II of Clinical Trials this week, making it the first Latin American vaccine against Covid-19 to advance to this stage following positive preliminary results in the first phase." ()</a:t>
          </a:r>
        </a:p>
      </dsp:txBody>
      <dsp:txXfrm>
        <a:off x="2360486" y="3181369"/>
        <a:ext cx="7634856" cy="163653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856CA-E35F-A448-A7F1-4BA2596191FA}">
      <dsp:nvSpPr>
        <dsp:cNvPr id="0" name=""/>
        <dsp:cNvSpPr/>
      </dsp:nvSpPr>
      <dsp:spPr>
        <a:xfrm>
          <a:off x="0" y="90294"/>
          <a:ext cx="12192000" cy="1342574"/>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Cuba has been among the states better able to meet the challenges of the pandemic inters of infection and mortality rates</a:t>
          </a:r>
        </a:p>
      </dsp:txBody>
      <dsp:txXfrm>
        <a:off x="65539" y="155833"/>
        <a:ext cx="12060922" cy="1211496"/>
      </dsp:txXfrm>
    </dsp:sp>
    <dsp:sp modelId="{7A9D5111-9ECC-CE4C-8429-79C04FE1FB45}">
      <dsp:nvSpPr>
        <dsp:cNvPr id="0" name=""/>
        <dsp:cNvSpPr/>
      </dsp:nvSpPr>
      <dsp:spPr>
        <a:xfrm>
          <a:off x="0" y="1501989"/>
          <a:ext cx="12192000" cy="1342574"/>
        </a:xfrm>
        <a:prstGeom prst="roundRect">
          <a:avLst/>
        </a:prstGeom>
        <a:gradFill rotWithShape="0">
          <a:gsLst>
            <a:gs pos="0">
              <a:schemeClr val="accent5">
                <a:hueOff val="-2252848"/>
                <a:satOff val="-5806"/>
                <a:lumOff val="-3922"/>
                <a:alphaOff val="0"/>
                <a:lumMod val="110000"/>
                <a:satMod val="105000"/>
                <a:tint val="67000"/>
              </a:schemeClr>
            </a:gs>
            <a:gs pos="50000">
              <a:schemeClr val="accent5">
                <a:hueOff val="-2252848"/>
                <a:satOff val="-5806"/>
                <a:lumOff val="-3922"/>
                <a:alphaOff val="0"/>
                <a:lumMod val="105000"/>
                <a:satMod val="103000"/>
                <a:tint val="73000"/>
              </a:schemeClr>
            </a:gs>
            <a:gs pos="100000">
              <a:schemeClr val="accent5">
                <a:hueOff val="-2252848"/>
                <a:satOff val="-5806"/>
                <a:lumOff val="-392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But being an island has not proven to be a positive means of avoiding pandemic in an age of globalization; not clear there is planning for managing future similar </a:t>
          </a:r>
          <a:r>
            <a:rPr lang="en-US" sz="2400" kern="1200" dirty="0" err="1"/>
            <a:t>crsies</a:t>
          </a:r>
          <a:r>
            <a:rPr lang="en-US" sz="2400" kern="1200" dirty="0"/>
            <a:t>.</a:t>
          </a:r>
        </a:p>
      </dsp:txBody>
      <dsp:txXfrm>
        <a:off x="65539" y="1567528"/>
        <a:ext cx="12060922" cy="1211496"/>
      </dsp:txXfrm>
    </dsp:sp>
    <dsp:sp modelId="{118187C7-E52B-EC46-ABA3-A6094FDF76BB}">
      <dsp:nvSpPr>
        <dsp:cNvPr id="0" name=""/>
        <dsp:cNvSpPr/>
      </dsp:nvSpPr>
      <dsp:spPr>
        <a:xfrm>
          <a:off x="0" y="2913684"/>
          <a:ext cx="12192000" cy="1342574"/>
        </a:xfrm>
        <a:prstGeom prst="roundRect">
          <a:avLst/>
        </a:prstGeom>
        <a:gradFill rotWithShape="0">
          <a:gsLst>
            <a:gs pos="0">
              <a:schemeClr val="accent5">
                <a:hueOff val="-4505695"/>
                <a:satOff val="-11613"/>
                <a:lumOff val="-7843"/>
                <a:alphaOff val="0"/>
                <a:lumMod val="110000"/>
                <a:satMod val="105000"/>
                <a:tint val="67000"/>
              </a:schemeClr>
            </a:gs>
            <a:gs pos="50000">
              <a:schemeClr val="accent5">
                <a:hueOff val="-4505695"/>
                <a:satOff val="-11613"/>
                <a:lumOff val="-7843"/>
                <a:alphaOff val="0"/>
                <a:lumMod val="105000"/>
                <a:satMod val="103000"/>
                <a:tint val="73000"/>
              </a:schemeClr>
            </a:gs>
            <a:gs pos="100000">
              <a:schemeClr val="accent5">
                <a:hueOff val="-4505695"/>
                <a:satOff val="-11613"/>
                <a:lumOff val="-784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Pandemic has substantially affected economic planning: internally opening the economy in ways rejected by the 7</a:t>
          </a:r>
          <a:r>
            <a:rPr lang="en-US" sz="2400" kern="1200" baseline="30000"/>
            <a:t>th</a:t>
          </a:r>
          <a:r>
            <a:rPr lang="en-US" sz="2400" kern="1200"/>
            <a:t> PCC Congress in 2017; Externally mixed—bad for tourism, better for medical advances and medical internationalism</a:t>
          </a:r>
        </a:p>
      </dsp:txBody>
      <dsp:txXfrm>
        <a:off x="65539" y="2979223"/>
        <a:ext cx="12060922" cy="1211496"/>
      </dsp:txXfrm>
    </dsp:sp>
    <dsp:sp modelId="{960BE959-1997-654D-A776-D4B50F4A4BE0}">
      <dsp:nvSpPr>
        <dsp:cNvPr id="0" name=""/>
        <dsp:cNvSpPr/>
      </dsp:nvSpPr>
      <dsp:spPr>
        <a:xfrm>
          <a:off x="0" y="4325379"/>
          <a:ext cx="12192000" cy="1342574"/>
        </a:xfrm>
        <a:prstGeom prst="roundRect">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Has exposed the weaknesses of the state: sanitation, food security, and responsiveness.</a:t>
          </a:r>
        </a:p>
      </dsp:txBody>
      <dsp:txXfrm>
        <a:off x="65539" y="4390918"/>
        <a:ext cx="12060922" cy="12114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D3EA52-65B2-A946-B2BD-567CBF3D2DED}">
      <dsp:nvSpPr>
        <dsp:cNvPr id="0" name=""/>
        <dsp:cNvSpPr/>
      </dsp:nvSpPr>
      <dsp:spPr>
        <a:xfrm rot="16200000">
          <a:off x="-2031718" y="2040573"/>
          <a:ext cx="5715280" cy="1634132"/>
        </a:xfrm>
        <a:prstGeom prst="flowChartManualOperation">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Has many of the characteristics of a developing states</a:t>
          </a:r>
        </a:p>
      </dsp:txBody>
      <dsp:txXfrm rot="5400000">
        <a:off x="8856" y="1143055"/>
        <a:ext cx="1634132" cy="3429168"/>
      </dsp:txXfrm>
    </dsp:sp>
    <dsp:sp modelId="{A1F9282B-B029-FE4E-83E4-44D87DC7BEEA}">
      <dsp:nvSpPr>
        <dsp:cNvPr id="0" name=""/>
        <dsp:cNvSpPr/>
      </dsp:nvSpPr>
      <dsp:spPr>
        <a:xfrm rot="16200000">
          <a:off x="-275025" y="2040573"/>
          <a:ext cx="5715280" cy="1634132"/>
        </a:xfrm>
        <a:prstGeom prst="flowChartManualOperation">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But also shares some of the characteristics and sensibilities of a developed state</a:t>
          </a:r>
        </a:p>
      </dsp:txBody>
      <dsp:txXfrm rot="5400000">
        <a:off x="1765549" y="1143055"/>
        <a:ext cx="1634132" cy="3429168"/>
      </dsp:txXfrm>
    </dsp:sp>
    <dsp:sp modelId="{AB074736-C90B-C444-9125-0A16F608B2D9}">
      <dsp:nvSpPr>
        <dsp:cNvPr id="0" name=""/>
        <dsp:cNvSpPr/>
      </dsp:nvSpPr>
      <dsp:spPr>
        <a:xfrm rot="16200000">
          <a:off x="1481667" y="2040573"/>
          <a:ext cx="5715280" cy="1634132"/>
        </a:xfrm>
        <a:prstGeom prst="flowChartManualOperation">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The conflict with the United States adds greater interest</a:t>
          </a:r>
        </a:p>
      </dsp:txBody>
      <dsp:txXfrm rot="5400000">
        <a:off x="3522241" y="1143055"/>
        <a:ext cx="1634132" cy="3429168"/>
      </dsp:txXfrm>
    </dsp:sp>
    <dsp:sp modelId="{994A1FEF-D47C-9444-B5E6-92CA4EECD460}">
      <dsp:nvSpPr>
        <dsp:cNvPr id="0" name=""/>
        <dsp:cNvSpPr/>
      </dsp:nvSpPr>
      <dsp:spPr>
        <a:xfrm rot="16200000">
          <a:off x="3238360" y="2040573"/>
          <a:ext cx="5715280" cy="1634132"/>
        </a:xfrm>
        <a:prstGeom prst="flowChartManualOperation">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The issue of medical internationalism exposes quite strong ideological rifts between Marxist Leninist and Western Liberal Democratic sensibilities</a:t>
          </a:r>
        </a:p>
      </dsp:txBody>
      <dsp:txXfrm rot="5400000">
        <a:off x="5278934" y="1143055"/>
        <a:ext cx="1634132" cy="3429168"/>
      </dsp:txXfrm>
    </dsp:sp>
    <dsp:sp modelId="{ACC4CD13-C02E-5B4E-9447-8EAC8F868579}">
      <dsp:nvSpPr>
        <dsp:cNvPr id="0" name=""/>
        <dsp:cNvSpPr/>
      </dsp:nvSpPr>
      <dsp:spPr>
        <a:xfrm rot="16200000">
          <a:off x="4995052" y="2040573"/>
          <a:ext cx="5715280" cy="1634132"/>
        </a:xfrm>
        <a:prstGeom prst="flowChartManualOperation">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The tensions between seeking to help and protecting populations  is substantially exposed</a:t>
          </a:r>
        </a:p>
      </dsp:txBody>
      <dsp:txXfrm rot="5400000">
        <a:off x="7035626" y="1143055"/>
        <a:ext cx="1634132" cy="3429168"/>
      </dsp:txXfrm>
    </dsp:sp>
    <dsp:sp modelId="{7BEB3B79-E54A-5742-8748-80C26C619822}">
      <dsp:nvSpPr>
        <dsp:cNvPr id="0" name=""/>
        <dsp:cNvSpPr/>
      </dsp:nvSpPr>
      <dsp:spPr>
        <a:xfrm rot="16200000">
          <a:off x="6751745" y="2040573"/>
          <a:ext cx="5715280" cy="1634132"/>
        </a:xfrm>
        <a:prstGeom prst="flowChartManualOperation">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The interactions of economic and health policy and their tensions are highlighted</a:t>
          </a:r>
        </a:p>
      </dsp:txBody>
      <dsp:txXfrm rot="5400000">
        <a:off x="8792319" y="1143055"/>
        <a:ext cx="1634132" cy="3429168"/>
      </dsp:txXfrm>
    </dsp:sp>
    <dsp:sp modelId="{32B347D9-C19F-E749-9E13-BEB1689BAE23}">
      <dsp:nvSpPr>
        <dsp:cNvPr id="0" name=""/>
        <dsp:cNvSpPr/>
      </dsp:nvSpPr>
      <dsp:spPr>
        <a:xfrm rot="16200000">
          <a:off x="8508438" y="2040573"/>
          <a:ext cx="5715280" cy="1634132"/>
        </a:xfrm>
        <a:prstGeom prst="flowChartManualOperation">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206" bIns="0" numCol="1" spcCol="1270" anchor="ctr" anchorCtr="0">
          <a:noAutofit/>
        </a:bodyPr>
        <a:lstStyle/>
        <a:p>
          <a:pPr marL="0" lvl="0" indent="0" algn="ctr" defTabSz="711200">
            <a:lnSpc>
              <a:spcPct val="90000"/>
            </a:lnSpc>
            <a:spcBef>
              <a:spcPct val="0"/>
            </a:spcBef>
            <a:spcAft>
              <a:spcPct val="35000"/>
            </a:spcAft>
            <a:buNone/>
          </a:pPr>
          <a:r>
            <a:rPr lang="en-US" sz="1600" kern="1200"/>
            <a:t>The specific effect of placement downstream in pathways of economic production produces dependencies that then affect health policy and capabilities</a:t>
          </a:r>
        </a:p>
      </dsp:txBody>
      <dsp:txXfrm rot="5400000">
        <a:off x="10549012" y="1143055"/>
        <a:ext cx="1634132" cy="34291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F11E7-ADC7-A54E-9866-5FD6DE8EC1D4}">
      <dsp:nvSpPr>
        <dsp:cNvPr id="0" name=""/>
        <dsp:cNvSpPr/>
      </dsp:nvSpPr>
      <dsp:spPr>
        <a:xfrm rot="5400000">
          <a:off x="-452112" y="457351"/>
          <a:ext cx="3014083" cy="2109858"/>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a:t>The infection vectors</a:t>
          </a:r>
        </a:p>
      </dsp:txBody>
      <dsp:txXfrm rot="-5400000">
        <a:off x="1" y="1060167"/>
        <a:ext cx="2109858" cy="904225"/>
      </dsp:txXfrm>
    </dsp:sp>
    <dsp:sp modelId="{87095C0C-4DD4-F045-930F-3048EC7A0CEA}">
      <dsp:nvSpPr>
        <dsp:cNvPr id="0" name=""/>
        <dsp:cNvSpPr/>
      </dsp:nvSpPr>
      <dsp:spPr>
        <a:xfrm rot="5400000">
          <a:off x="6171352" y="-4056255"/>
          <a:ext cx="1959154" cy="10082141"/>
        </a:xfrm>
        <a:prstGeom prst="round2SameRect">
          <a:avLst/>
        </a:prstGeom>
        <a:solidFill>
          <a:schemeClr val="accent1">
            <a:lumMod val="20000"/>
            <a:lumOff val="80000"/>
            <a:alpha val="9000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Tourism—European visitors right before the European flareup</a:t>
          </a:r>
        </a:p>
        <a:p>
          <a:pPr marL="171450" lvl="1" indent="-171450" algn="l" defTabSz="800100">
            <a:lnSpc>
              <a:spcPct val="90000"/>
            </a:lnSpc>
            <a:spcBef>
              <a:spcPct val="0"/>
            </a:spcBef>
            <a:spcAft>
              <a:spcPct val="15000"/>
            </a:spcAft>
            <a:buChar char="•"/>
          </a:pPr>
          <a:r>
            <a:rPr lang="en-US" sz="1800" kern="1200" dirty="0"/>
            <a:t>Diaspora—Cubans traveling back and forth from countries immediately before flare ups in host states</a:t>
          </a:r>
        </a:p>
        <a:p>
          <a:pPr marL="171450" lvl="1" indent="-171450" algn="l" defTabSz="800100">
            <a:lnSpc>
              <a:spcPct val="90000"/>
            </a:lnSpc>
            <a:spcBef>
              <a:spcPct val="0"/>
            </a:spcBef>
            <a:spcAft>
              <a:spcPct val="15000"/>
            </a:spcAft>
            <a:buChar char="•"/>
          </a:pPr>
          <a:r>
            <a:rPr lang="en-US" sz="1800" kern="1200"/>
            <a:t>Internationalism--Cuban doctors and other medical staff abroad</a:t>
          </a:r>
        </a:p>
        <a:p>
          <a:pPr marL="171450" lvl="1" indent="-171450" algn="l" defTabSz="800100">
            <a:lnSpc>
              <a:spcPct val="90000"/>
            </a:lnSpc>
            <a:spcBef>
              <a:spcPct val="0"/>
            </a:spcBef>
            <a:spcAft>
              <a:spcPct val="15000"/>
            </a:spcAft>
            <a:buChar char="•"/>
          </a:pPr>
          <a:r>
            <a:rPr lang="en-US" sz="1800" kern="1200"/>
            <a:t>Humanitarianism—the sage of the cruise ships allowed to dock in Cuba</a:t>
          </a:r>
        </a:p>
      </dsp:txBody>
      <dsp:txXfrm rot="-5400000">
        <a:off x="2109859" y="100876"/>
        <a:ext cx="9986503" cy="1767878"/>
      </dsp:txXfrm>
    </dsp:sp>
    <dsp:sp modelId="{878E88CE-0E71-2A43-93AE-469509A144ED}">
      <dsp:nvSpPr>
        <dsp:cNvPr id="0" name=""/>
        <dsp:cNvSpPr/>
      </dsp:nvSpPr>
      <dsp:spPr>
        <a:xfrm rot="5400000">
          <a:off x="-452112" y="3191039"/>
          <a:ext cx="3014083" cy="2109858"/>
        </a:xfrm>
        <a:prstGeom prst="chevron">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US" sz="2700" kern="1200"/>
            <a:t>Consequences</a:t>
          </a:r>
        </a:p>
      </dsp:txBody>
      <dsp:txXfrm rot="-5400000">
        <a:off x="1" y="3793855"/>
        <a:ext cx="2109858" cy="904225"/>
      </dsp:txXfrm>
    </dsp:sp>
    <dsp:sp modelId="{053B4606-CDDB-0340-AE70-FB076179072D}">
      <dsp:nvSpPr>
        <dsp:cNvPr id="0" name=""/>
        <dsp:cNvSpPr/>
      </dsp:nvSpPr>
      <dsp:spPr>
        <a:xfrm rot="5400000">
          <a:off x="6171352" y="-1322566"/>
          <a:ext cx="1959154" cy="10082141"/>
        </a:xfrm>
        <a:prstGeom prst="round2SameRect">
          <a:avLst/>
        </a:prstGeom>
        <a:solidFill>
          <a:schemeClr val="accent6">
            <a:lumMod val="20000"/>
            <a:lumOff val="80000"/>
            <a:alpha val="9000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Closing borders; border corridors for tourists; limited reopening</a:t>
          </a:r>
        </a:p>
        <a:p>
          <a:pPr marL="171450" lvl="1" indent="-171450" algn="l" defTabSz="800100">
            <a:lnSpc>
              <a:spcPct val="90000"/>
            </a:lnSpc>
            <a:spcBef>
              <a:spcPct val="0"/>
            </a:spcBef>
            <a:spcAft>
              <a:spcPct val="15000"/>
            </a:spcAft>
            <a:buChar char="•"/>
          </a:pPr>
          <a:r>
            <a:rPr lang="en-US" sz="1800" kern="1200" dirty="0"/>
            <a:t>Developing treatments—and vaccines</a:t>
          </a:r>
        </a:p>
        <a:p>
          <a:pPr marL="171450" lvl="1" indent="-171450" algn="l" defTabSz="800100">
            <a:lnSpc>
              <a:spcPct val="90000"/>
            </a:lnSpc>
            <a:spcBef>
              <a:spcPct val="0"/>
            </a:spcBef>
            <a:spcAft>
              <a:spcPct val="15000"/>
            </a:spcAft>
            <a:buChar char="•"/>
          </a:pPr>
          <a:r>
            <a:rPr lang="en-US" sz="1800" kern="1200"/>
            <a:t>Keeping the country running in the face of shortages</a:t>
          </a:r>
        </a:p>
        <a:p>
          <a:pPr marL="171450" lvl="1" indent="-171450" algn="l" defTabSz="800100">
            <a:lnSpc>
              <a:spcPct val="90000"/>
            </a:lnSpc>
            <a:spcBef>
              <a:spcPct val="0"/>
            </a:spcBef>
            <a:spcAft>
              <a:spcPct val="15000"/>
            </a:spcAft>
            <a:buChar char="•"/>
          </a:pPr>
          <a:r>
            <a:rPr lang="en-US" sz="1800" kern="1200"/>
            <a:t>Reducing incidence of mortality and disease severity</a:t>
          </a:r>
        </a:p>
        <a:p>
          <a:pPr marL="171450" lvl="1" indent="-171450" algn="l" defTabSz="800100">
            <a:lnSpc>
              <a:spcPct val="90000"/>
            </a:lnSpc>
            <a:spcBef>
              <a:spcPct val="0"/>
            </a:spcBef>
            <a:spcAft>
              <a:spcPct val="15000"/>
            </a:spcAft>
            <a:buChar char="•"/>
          </a:pPr>
          <a:r>
            <a:rPr lang="en-US" sz="1800" kern="1200" dirty="0"/>
            <a:t>Difficulties of maintaining disease reduction strategies</a:t>
          </a:r>
        </a:p>
        <a:p>
          <a:pPr marL="171450" lvl="1" indent="-171450" algn="l" defTabSz="800100">
            <a:lnSpc>
              <a:spcPct val="90000"/>
            </a:lnSpc>
            <a:spcBef>
              <a:spcPct val="0"/>
            </a:spcBef>
            <a:spcAft>
              <a:spcPct val="15000"/>
            </a:spcAft>
            <a:buChar char="•"/>
          </a:pPr>
          <a:r>
            <a:rPr lang="en-US" sz="1800" kern="1200" dirty="0"/>
            <a:t>Maintaining social control</a:t>
          </a:r>
        </a:p>
      </dsp:txBody>
      <dsp:txXfrm rot="-5400000">
        <a:off x="2109859" y="2834565"/>
        <a:ext cx="9986503" cy="17678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30F9B-8DB4-664F-BACA-3353DCA31B92}">
      <dsp:nvSpPr>
        <dsp:cNvPr id="0" name=""/>
        <dsp:cNvSpPr/>
      </dsp:nvSpPr>
      <dsp:spPr>
        <a:xfrm>
          <a:off x="1287990" y="15283"/>
          <a:ext cx="5588366" cy="5588366"/>
        </a:xfrm>
        <a:prstGeom prst="ellipse">
          <a:avLst/>
        </a:prstGeom>
        <a:gradFill flip="none" rotWithShape="1">
          <a:gsLst>
            <a:gs pos="0">
              <a:schemeClr val="accent2">
                <a:lumMod val="0"/>
                <a:lumOff val="100000"/>
              </a:schemeClr>
            </a:gs>
            <a:gs pos="35000">
              <a:schemeClr val="accent2">
                <a:lumMod val="0"/>
                <a:lumOff val="100000"/>
              </a:schemeClr>
            </a:gs>
            <a:gs pos="100000">
              <a:schemeClr val="accent2">
                <a:lumMod val="100000"/>
              </a:schemeClr>
            </a:gs>
          </a:gsLst>
          <a:path path="circle">
            <a:fillToRect l="50000" t="-80000" r="50000" b="18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1022350">
            <a:lnSpc>
              <a:spcPct val="90000"/>
            </a:lnSpc>
            <a:spcBef>
              <a:spcPct val="0"/>
            </a:spcBef>
            <a:spcAft>
              <a:spcPct val="35000"/>
            </a:spcAft>
            <a:buNone/>
          </a:pPr>
          <a:r>
            <a:rPr lang="en-US" sz="2300" kern="1200" dirty="0"/>
            <a:t>Core challenge</a:t>
          </a:r>
        </a:p>
        <a:p>
          <a:pPr marL="171450" lvl="1" indent="-171450" algn="l" defTabSz="800100">
            <a:lnSpc>
              <a:spcPct val="90000"/>
            </a:lnSpc>
            <a:spcBef>
              <a:spcPct val="0"/>
            </a:spcBef>
            <a:spcAft>
              <a:spcPct val="15000"/>
            </a:spcAft>
            <a:buChar char="•"/>
          </a:pPr>
          <a:r>
            <a:rPr lang="en-US" sz="1800" b="1" i="1" kern="1200" dirty="0"/>
            <a:t>Tourism is a critical element of economy</a:t>
          </a:r>
        </a:p>
        <a:p>
          <a:pPr marL="342900" lvl="2" indent="-171450" algn="l" defTabSz="800100">
            <a:lnSpc>
              <a:spcPct val="90000"/>
            </a:lnSpc>
            <a:spcBef>
              <a:spcPct val="0"/>
            </a:spcBef>
            <a:spcAft>
              <a:spcPct val="15000"/>
            </a:spcAft>
            <a:buChar char="•"/>
          </a:pPr>
          <a:r>
            <a:rPr lang="en-US" sz="1800" kern="1200" dirty="0"/>
            <a:t>Economic development for 2030</a:t>
          </a:r>
        </a:p>
        <a:p>
          <a:pPr marL="342900" lvl="2" indent="-171450" algn="l" defTabSz="800100">
            <a:lnSpc>
              <a:spcPct val="90000"/>
            </a:lnSpc>
            <a:spcBef>
              <a:spcPct val="0"/>
            </a:spcBef>
            <a:spcAft>
              <a:spcPct val="15000"/>
            </a:spcAft>
            <a:buChar char="•"/>
          </a:pPr>
          <a:r>
            <a:rPr lang="en-US" sz="1800" kern="1200"/>
            <a:t>Expansion of non-State sector </a:t>
          </a:r>
        </a:p>
        <a:p>
          <a:pPr marL="171450" lvl="1" indent="-171450" algn="l" defTabSz="800100">
            <a:lnSpc>
              <a:spcPct val="90000"/>
            </a:lnSpc>
            <a:spcBef>
              <a:spcPct val="0"/>
            </a:spcBef>
            <a:spcAft>
              <a:spcPct val="15000"/>
            </a:spcAft>
            <a:buChar char="•"/>
          </a:pPr>
          <a:r>
            <a:rPr lang="en-US" sz="1800" b="1" i="1" kern="1200" dirty="0"/>
            <a:t>Tourism was the key vector for the introduction of disease</a:t>
          </a:r>
        </a:p>
        <a:p>
          <a:pPr marL="342900" lvl="2" indent="-171450" algn="l" defTabSz="800100">
            <a:lnSpc>
              <a:spcPct val="90000"/>
            </a:lnSpc>
            <a:spcBef>
              <a:spcPct val="0"/>
            </a:spcBef>
            <a:spcAft>
              <a:spcPct val="15000"/>
            </a:spcAft>
            <a:buChar char="•"/>
          </a:pPr>
          <a:r>
            <a:rPr lang="en-US" sz="1800" kern="1200" dirty="0"/>
            <a:t>Pandemic dried up sources of tourist flows </a:t>
          </a:r>
        </a:p>
        <a:p>
          <a:pPr marL="342900" lvl="2" indent="-171450" algn="l" defTabSz="800100">
            <a:lnSpc>
              <a:spcPct val="90000"/>
            </a:lnSpc>
            <a:spcBef>
              <a:spcPct val="0"/>
            </a:spcBef>
            <a:spcAft>
              <a:spcPct val="15000"/>
            </a:spcAft>
            <a:buChar char="•"/>
          </a:pPr>
          <a:r>
            <a:rPr lang="en-US" sz="1800" kern="1200" dirty="0"/>
            <a:t>Reduced investment by foreign companies</a:t>
          </a:r>
        </a:p>
      </dsp:txBody>
      <dsp:txXfrm>
        <a:off x="2068348" y="674272"/>
        <a:ext cx="3222121" cy="4270389"/>
      </dsp:txXfrm>
    </dsp:sp>
    <dsp:sp modelId="{E029F9FB-A099-9946-995B-766C0EF0FE7A}">
      <dsp:nvSpPr>
        <dsp:cNvPr id="0" name=""/>
        <dsp:cNvSpPr/>
      </dsp:nvSpPr>
      <dsp:spPr>
        <a:xfrm>
          <a:off x="5315642" y="15283"/>
          <a:ext cx="5588366" cy="5588366"/>
        </a:xfrm>
        <a:prstGeom prst="ellipse">
          <a:avLst/>
        </a:prstGeom>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1">
          <a:noAutofit/>
        </a:bodyPr>
        <a:lstStyle/>
        <a:p>
          <a:pPr marL="0" lvl="0" indent="0" algn="l" defTabSz="1022350">
            <a:lnSpc>
              <a:spcPct val="90000"/>
            </a:lnSpc>
            <a:spcBef>
              <a:spcPct val="0"/>
            </a:spcBef>
            <a:spcAft>
              <a:spcPct val="35000"/>
            </a:spcAft>
            <a:buNone/>
          </a:pPr>
          <a:r>
            <a:rPr lang="en-US" sz="2300" kern="1200"/>
            <a:t>Response</a:t>
          </a:r>
        </a:p>
        <a:p>
          <a:pPr marL="171450" lvl="1" indent="-171450" algn="l" defTabSz="800100">
            <a:lnSpc>
              <a:spcPct val="90000"/>
            </a:lnSpc>
            <a:spcBef>
              <a:spcPct val="0"/>
            </a:spcBef>
            <a:spcAft>
              <a:spcPct val="15000"/>
            </a:spcAft>
            <a:buChar char="•"/>
          </a:pPr>
          <a:r>
            <a:rPr lang="en-US" sz="1800" kern="1200"/>
            <a:t>Encouraging local tourism</a:t>
          </a:r>
        </a:p>
        <a:p>
          <a:pPr marL="171450" lvl="1" indent="-171450" algn="l" defTabSz="800100">
            <a:lnSpc>
              <a:spcPct val="90000"/>
            </a:lnSpc>
            <a:spcBef>
              <a:spcPct val="0"/>
            </a:spcBef>
            <a:spcAft>
              <a:spcPct val="15000"/>
            </a:spcAft>
            <a:buChar char="•"/>
          </a:pPr>
          <a:r>
            <a:rPr lang="en-US" sz="1800" kern="1200" dirty="0"/>
            <a:t>Difficult to make up the difference</a:t>
          </a:r>
        </a:p>
        <a:p>
          <a:pPr marL="171450" lvl="1" indent="-171450" algn="l" defTabSz="800100">
            <a:lnSpc>
              <a:spcPct val="90000"/>
            </a:lnSpc>
            <a:spcBef>
              <a:spcPct val="0"/>
            </a:spcBef>
            <a:spcAft>
              <a:spcPct val="15000"/>
            </a:spcAft>
            <a:buChar char="•"/>
          </a:pPr>
          <a:r>
            <a:rPr lang="en-US" sz="1800" kern="1200" dirty="0"/>
            <a:t>Diaspora Cubans effectively cut off</a:t>
          </a:r>
        </a:p>
        <a:p>
          <a:pPr marL="171450" lvl="1" indent="-171450" algn="l" defTabSz="800100">
            <a:lnSpc>
              <a:spcPct val="90000"/>
            </a:lnSpc>
            <a:spcBef>
              <a:spcPct val="0"/>
            </a:spcBef>
            <a:spcAft>
              <a:spcPct val="15000"/>
            </a:spcAft>
            <a:buChar char="•"/>
          </a:pPr>
          <a:r>
            <a:rPr lang="en-US" sz="1800" kern="1200" dirty="0"/>
            <a:t>Collateral effects (restaurants, tour operators, difficult to manage)</a:t>
          </a:r>
        </a:p>
        <a:p>
          <a:pPr marL="171450" lvl="1" indent="-171450" algn="l" defTabSz="800100">
            <a:lnSpc>
              <a:spcPct val="90000"/>
            </a:lnSpc>
            <a:spcBef>
              <a:spcPct val="0"/>
            </a:spcBef>
            <a:spcAft>
              <a:spcPct val="15000"/>
            </a:spcAft>
            <a:buChar char="•"/>
          </a:pPr>
          <a:r>
            <a:rPr lang="en-US" sz="1800" kern="1200" dirty="0"/>
            <a:t>From July 2020 effort to establish </a:t>
          </a:r>
          <a:r>
            <a:rPr lang="en-US" sz="1800" kern="1200" dirty="0">
              <a:hlinkClick xmlns:r="http://schemas.openxmlformats.org/officeDocument/2006/relationships" r:id="rId1"/>
            </a:rPr>
            <a:t>tourist safe zones</a:t>
          </a:r>
          <a:r>
            <a:rPr lang="en-US" sz="1800" kern="1200" dirty="0"/>
            <a:t>, where tourists would be transported to 1 of 5 quarantined all inclusive resorts</a:t>
          </a:r>
        </a:p>
      </dsp:txBody>
      <dsp:txXfrm>
        <a:off x="6901530" y="674272"/>
        <a:ext cx="3222121" cy="42703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57733-D6DB-CC4C-8DF6-EB702AA9AD48}">
      <dsp:nvSpPr>
        <dsp:cNvPr id="0" name=""/>
        <dsp:cNvSpPr/>
      </dsp:nvSpPr>
      <dsp:spPr>
        <a:xfrm>
          <a:off x="5298" y="1124827"/>
          <a:ext cx="2316438" cy="1389863"/>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Has been controversial for years</a:t>
          </a:r>
        </a:p>
      </dsp:txBody>
      <dsp:txXfrm>
        <a:off x="46006" y="1165535"/>
        <a:ext cx="2235022" cy="1308447"/>
      </dsp:txXfrm>
    </dsp:sp>
    <dsp:sp modelId="{ED04FDF2-BA65-9C47-8AB0-ABAC35A59426}">
      <dsp:nvSpPr>
        <dsp:cNvPr id="0" name=""/>
        <dsp:cNvSpPr/>
      </dsp:nvSpPr>
      <dsp:spPr>
        <a:xfrm>
          <a:off x="2525583" y="1532520"/>
          <a:ext cx="491084" cy="574476"/>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2525583" y="1647415"/>
        <a:ext cx="343759" cy="344686"/>
      </dsp:txXfrm>
    </dsp:sp>
    <dsp:sp modelId="{E5F74E04-96ED-444B-9886-98C41E04CE9F}">
      <dsp:nvSpPr>
        <dsp:cNvPr id="0" name=""/>
        <dsp:cNvSpPr/>
      </dsp:nvSpPr>
      <dsp:spPr>
        <a:xfrm>
          <a:off x="3248311" y="1124827"/>
          <a:ext cx="2316438" cy="1389863"/>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Has proven effective during Pandemic</a:t>
          </a:r>
        </a:p>
      </dsp:txBody>
      <dsp:txXfrm>
        <a:off x="3289019" y="1165535"/>
        <a:ext cx="2235022" cy="1308447"/>
      </dsp:txXfrm>
    </dsp:sp>
    <dsp:sp modelId="{8778921C-50A7-804A-932C-23DE69233400}">
      <dsp:nvSpPr>
        <dsp:cNvPr id="0" name=""/>
        <dsp:cNvSpPr/>
      </dsp:nvSpPr>
      <dsp:spPr>
        <a:xfrm>
          <a:off x="5768596" y="1532520"/>
          <a:ext cx="491084" cy="574476"/>
        </a:xfrm>
        <a:prstGeom prst="righ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768596" y="1647415"/>
        <a:ext cx="343759" cy="344686"/>
      </dsp:txXfrm>
    </dsp:sp>
    <dsp:sp modelId="{4F81BA74-AA6A-EA43-B595-B778666B8015}">
      <dsp:nvSpPr>
        <dsp:cNvPr id="0" name=""/>
        <dsp:cNvSpPr/>
      </dsp:nvSpPr>
      <dsp:spPr>
        <a:xfrm>
          <a:off x="6491325" y="1124827"/>
          <a:ext cx="2316438" cy="1389863"/>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Cuban doctors sent worldwide</a:t>
          </a:r>
        </a:p>
      </dsp:txBody>
      <dsp:txXfrm>
        <a:off x="6532033" y="1165535"/>
        <a:ext cx="2235022" cy="1308447"/>
      </dsp:txXfrm>
    </dsp:sp>
    <dsp:sp modelId="{08FFAA8B-8264-AE4E-80F3-10E18F3427C1}">
      <dsp:nvSpPr>
        <dsp:cNvPr id="0" name=""/>
        <dsp:cNvSpPr/>
      </dsp:nvSpPr>
      <dsp:spPr>
        <a:xfrm>
          <a:off x="9011610" y="1532520"/>
          <a:ext cx="491084" cy="574476"/>
        </a:xfrm>
        <a:prstGeom prst="rightArrow">
          <a:avLst>
            <a:gd name="adj1" fmla="val 60000"/>
            <a:gd name="adj2" fmla="val 5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9011610" y="1647415"/>
        <a:ext cx="343759" cy="344686"/>
      </dsp:txXfrm>
    </dsp:sp>
    <dsp:sp modelId="{A7A4AE52-0194-0440-B0D7-5A398FD19049}">
      <dsp:nvSpPr>
        <dsp:cNvPr id="0" name=""/>
        <dsp:cNvSpPr/>
      </dsp:nvSpPr>
      <dsp:spPr>
        <a:xfrm>
          <a:off x="9734339" y="1124827"/>
          <a:ext cx="2316438" cy="1389863"/>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Special focus on Italy for example—well received</a:t>
          </a:r>
        </a:p>
      </dsp:txBody>
      <dsp:txXfrm>
        <a:off x="9775047" y="1165535"/>
        <a:ext cx="2235022" cy="1308447"/>
      </dsp:txXfrm>
    </dsp:sp>
    <dsp:sp modelId="{F49958B2-A344-3844-B9CC-0CF7094CAC6A}">
      <dsp:nvSpPr>
        <dsp:cNvPr id="0" name=""/>
        <dsp:cNvSpPr/>
      </dsp:nvSpPr>
      <dsp:spPr>
        <a:xfrm rot="5400000">
          <a:off x="10647016" y="2676841"/>
          <a:ext cx="491084" cy="574476"/>
        </a:xfrm>
        <a:prstGeom prst="rightArrow">
          <a:avLst>
            <a:gd name="adj1" fmla="val 60000"/>
            <a:gd name="adj2" fmla="val 5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5400000">
        <a:off x="10720216" y="2718537"/>
        <a:ext cx="344686" cy="343759"/>
      </dsp:txXfrm>
    </dsp:sp>
    <dsp:sp modelId="{D984FB13-A7A4-A142-BE72-9D3ADC47FAFA}">
      <dsp:nvSpPr>
        <dsp:cNvPr id="0" name=""/>
        <dsp:cNvSpPr/>
      </dsp:nvSpPr>
      <dsp:spPr>
        <a:xfrm>
          <a:off x="9734339" y="3441265"/>
          <a:ext cx="2316438" cy="1389863"/>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But the program has been controversial </a:t>
          </a:r>
        </a:p>
      </dsp:txBody>
      <dsp:txXfrm>
        <a:off x="9775047" y="3481973"/>
        <a:ext cx="2235022" cy="1308447"/>
      </dsp:txXfrm>
    </dsp:sp>
    <dsp:sp modelId="{DDBB0600-1805-C84B-89F4-88E0EDF0D43F}">
      <dsp:nvSpPr>
        <dsp:cNvPr id="0" name=""/>
        <dsp:cNvSpPr/>
      </dsp:nvSpPr>
      <dsp:spPr>
        <a:xfrm rot="10800000">
          <a:off x="9039407" y="3848958"/>
          <a:ext cx="491084" cy="574476"/>
        </a:xfrm>
        <a:prstGeom prst="rightArrow">
          <a:avLst>
            <a:gd name="adj1" fmla="val 60000"/>
            <a:gd name="adj2" fmla="val 5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10800000">
        <a:off x="9186732" y="3963853"/>
        <a:ext cx="343759" cy="344686"/>
      </dsp:txXfrm>
    </dsp:sp>
    <dsp:sp modelId="{1558668C-A52D-0244-8D27-DAEC18BAB1CE}">
      <dsp:nvSpPr>
        <dsp:cNvPr id="0" name=""/>
        <dsp:cNvSpPr/>
      </dsp:nvSpPr>
      <dsp:spPr>
        <a:xfrm>
          <a:off x="6491325" y="3441265"/>
          <a:ext cx="2316438" cy="1389863"/>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Critics charge that it amounts to forced labor</a:t>
          </a:r>
        </a:p>
      </dsp:txBody>
      <dsp:txXfrm>
        <a:off x="6532033" y="3481973"/>
        <a:ext cx="2235022" cy="1308447"/>
      </dsp:txXfrm>
    </dsp:sp>
    <dsp:sp modelId="{F472C0DE-212B-9843-92D9-4027EEBFCFDB}">
      <dsp:nvSpPr>
        <dsp:cNvPr id="0" name=""/>
        <dsp:cNvSpPr/>
      </dsp:nvSpPr>
      <dsp:spPr>
        <a:xfrm rot="10800000">
          <a:off x="5796394" y="3848958"/>
          <a:ext cx="491084" cy="574476"/>
        </a:xfrm>
        <a:prstGeom prst="rightArrow">
          <a:avLst>
            <a:gd name="adj1" fmla="val 60000"/>
            <a:gd name="adj2" fmla="val 5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10800000">
        <a:off x="5943719" y="3963853"/>
        <a:ext cx="343759" cy="344686"/>
      </dsp:txXfrm>
    </dsp:sp>
    <dsp:sp modelId="{08E150B2-8AFE-FA48-964F-D314AA0C078F}">
      <dsp:nvSpPr>
        <dsp:cNvPr id="0" name=""/>
        <dsp:cNvSpPr/>
      </dsp:nvSpPr>
      <dsp:spPr>
        <a:xfrm>
          <a:off x="3248311" y="3441265"/>
          <a:ext cx="2316438" cy="1389863"/>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Returning doctors have been a source of COVID-19 (e.g. recently from Venezuela)</a:t>
          </a:r>
        </a:p>
      </dsp:txBody>
      <dsp:txXfrm>
        <a:off x="3289019" y="3481973"/>
        <a:ext cx="2235022" cy="1308447"/>
      </dsp:txXfrm>
    </dsp:sp>
    <dsp:sp modelId="{89E6151C-F77E-0541-A78B-76696FF9D671}">
      <dsp:nvSpPr>
        <dsp:cNvPr id="0" name=""/>
        <dsp:cNvSpPr/>
      </dsp:nvSpPr>
      <dsp:spPr>
        <a:xfrm rot="10800000">
          <a:off x="2553380" y="3848958"/>
          <a:ext cx="491084" cy="574476"/>
        </a:xfrm>
        <a:prstGeom prst="rightArrow">
          <a:avLst>
            <a:gd name="adj1" fmla="val 60000"/>
            <a:gd name="adj2" fmla="val 5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rot="10800000">
        <a:off x="2700705" y="3963853"/>
        <a:ext cx="343759" cy="344686"/>
      </dsp:txXfrm>
    </dsp:sp>
    <dsp:sp modelId="{5D507760-0377-EA43-A0D6-7CDDB88E5454}">
      <dsp:nvSpPr>
        <dsp:cNvPr id="0" name=""/>
        <dsp:cNvSpPr/>
      </dsp:nvSpPr>
      <dsp:spPr>
        <a:xfrm>
          <a:off x="5298" y="3441265"/>
          <a:ext cx="2316438" cy="1389863"/>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Medical internationalism puts a potential strain on state’s ability to deal with local COVID infections</a:t>
          </a:r>
        </a:p>
      </dsp:txBody>
      <dsp:txXfrm>
        <a:off x="46006" y="3481973"/>
        <a:ext cx="2235022" cy="13084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C7671-970C-6E4E-A4F5-4B654256A16D}">
      <dsp:nvSpPr>
        <dsp:cNvPr id="0" name=""/>
        <dsp:cNvSpPr/>
      </dsp:nvSpPr>
      <dsp:spPr>
        <a:xfrm>
          <a:off x="0" y="112333"/>
          <a:ext cx="12192000" cy="834228"/>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Advances in medical tech has also been a core area of development under 2030 Plan</a:t>
          </a:r>
        </a:p>
      </dsp:txBody>
      <dsp:txXfrm>
        <a:off x="40724" y="153057"/>
        <a:ext cx="12110552" cy="752780"/>
      </dsp:txXfrm>
    </dsp:sp>
    <dsp:sp modelId="{1B915349-1500-774B-AFD5-D22EE8E8859E}">
      <dsp:nvSpPr>
        <dsp:cNvPr id="0" name=""/>
        <dsp:cNvSpPr/>
      </dsp:nvSpPr>
      <dsp:spPr>
        <a:xfrm>
          <a:off x="0" y="1007041"/>
          <a:ext cx="12192000" cy="834228"/>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COVID accelerated and redirected medical research</a:t>
          </a:r>
        </a:p>
      </dsp:txBody>
      <dsp:txXfrm>
        <a:off x="40724" y="1047765"/>
        <a:ext cx="12110552" cy="752780"/>
      </dsp:txXfrm>
    </dsp:sp>
    <dsp:sp modelId="{A84EDE29-4BF2-3743-ADAF-C7B38C40C83F}">
      <dsp:nvSpPr>
        <dsp:cNvPr id="0" name=""/>
        <dsp:cNvSpPr/>
      </dsp:nvSpPr>
      <dsp:spPr>
        <a:xfrm>
          <a:off x="0" y="1901750"/>
          <a:ext cx="12192000" cy="834228"/>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Deepened partnerships with China and European states</a:t>
          </a:r>
        </a:p>
      </dsp:txBody>
      <dsp:txXfrm>
        <a:off x="40724" y="1942474"/>
        <a:ext cx="12110552" cy="752780"/>
      </dsp:txXfrm>
    </dsp:sp>
    <dsp:sp modelId="{925A97C7-4552-214E-8BCD-92194CF7BF61}">
      <dsp:nvSpPr>
        <dsp:cNvPr id="0" name=""/>
        <dsp:cNvSpPr/>
      </dsp:nvSpPr>
      <dsp:spPr>
        <a:xfrm>
          <a:off x="0" y="2796458"/>
          <a:ext cx="12192000" cy="834228"/>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Recycling and repurposing drugs in development</a:t>
          </a:r>
        </a:p>
      </dsp:txBody>
      <dsp:txXfrm>
        <a:off x="40724" y="2837182"/>
        <a:ext cx="12110552" cy="752780"/>
      </dsp:txXfrm>
    </dsp:sp>
    <dsp:sp modelId="{2050635E-5245-C94E-B596-C333D79FDC9A}">
      <dsp:nvSpPr>
        <dsp:cNvPr id="0" name=""/>
        <dsp:cNvSpPr/>
      </dsp:nvSpPr>
      <dsp:spPr>
        <a:xfrm>
          <a:off x="0" y="3691166"/>
          <a:ext cx="12192000" cy="834228"/>
        </a:xfrm>
        <a:prstGeom prst="round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Some success; but locked out of vaccine race?</a:t>
          </a:r>
        </a:p>
      </dsp:txBody>
      <dsp:txXfrm>
        <a:off x="40724" y="3731890"/>
        <a:ext cx="12110552" cy="752780"/>
      </dsp:txXfrm>
    </dsp:sp>
    <dsp:sp modelId="{A9445925-48C4-6E4F-BF4D-C63F0EC94855}">
      <dsp:nvSpPr>
        <dsp:cNvPr id="0" name=""/>
        <dsp:cNvSpPr/>
      </dsp:nvSpPr>
      <dsp:spPr>
        <a:xfrm>
          <a:off x="0" y="4585875"/>
          <a:ext cx="12192000" cy="834228"/>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Has been used strategically: in some cases less of an attempt to monetize drug treatment regimes than to use it for middle and long-term political advantage.</a:t>
          </a:r>
        </a:p>
      </dsp:txBody>
      <dsp:txXfrm>
        <a:off x="40724" y="4626599"/>
        <a:ext cx="12110552" cy="7527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946E32-A32A-434C-82B8-647815CA75D5}">
      <dsp:nvSpPr>
        <dsp:cNvPr id="0" name=""/>
        <dsp:cNvSpPr/>
      </dsp:nvSpPr>
      <dsp:spPr>
        <a:xfrm rot="5400000">
          <a:off x="-319916" y="322747"/>
          <a:ext cx="2132779" cy="1492945"/>
        </a:xfrm>
        <a:prstGeom prst="chevron">
          <a:avLst/>
        </a:prstGeom>
        <a:solidFill>
          <a:schemeClr val="accent5">
            <a:lumMod val="60000"/>
            <a:lumOff val="4000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Sanitation</a:t>
          </a:r>
        </a:p>
      </dsp:txBody>
      <dsp:txXfrm rot="-5400000">
        <a:off x="2" y="749303"/>
        <a:ext cx="1492945" cy="639834"/>
      </dsp:txXfrm>
    </dsp:sp>
    <dsp:sp modelId="{369C4336-3DC4-754D-800D-9B5210ACD6A9}">
      <dsp:nvSpPr>
        <dsp:cNvPr id="0" name=""/>
        <dsp:cNvSpPr/>
      </dsp:nvSpPr>
      <dsp:spPr>
        <a:xfrm rot="5400000">
          <a:off x="6149319" y="-4653542"/>
          <a:ext cx="1386306" cy="10699054"/>
        </a:xfrm>
        <a:prstGeom prst="round2Same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a:t>Hard to encourage hand washing where water scarcity is an issue</a:t>
          </a:r>
        </a:p>
        <a:p>
          <a:pPr marL="114300" lvl="1" indent="-114300" algn="l" defTabSz="666750">
            <a:lnSpc>
              <a:spcPct val="90000"/>
            </a:lnSpc>
            <a:spcBef>
              <a:spcPct val="0"/>
            </a:spcBef>
            <a:spcAft>
              <a:spcPct val="15000"/>
            </a:spcAft>
            <a:buChar char="•"/>
          </a:pPr>
          <a:r>
            <a:rPr lang="en-US" sz="1500" kern="1200"/>
            <a:t>State incapable of meeting that challenge in the short term</a:t>
          </a:r>
        </a:p>
        <a:p>
          <a:pPr marL="114300" lvl="1" indent="-114300" algn="l" defTabSz="666750">
            <a:lnSpc>
              <a:spcPct val="90000"/>
            </a:lnSpc>
            <a:spcBef>
              <a:spcPct val="0"/>
            </a:spcBef>
            <a:spcAft>
              <a:spcPct val="15000"/>
            </a:spcAft>
            <a:buChar char="•"/>
          </a:pPr>
          <a:r>
            <a:rPr lang="en-US" sz="1500" kern="1200" dirty="0"/>
            <a:t>Potential to increase susceptibility</a:t>
          </a:r>
        </a:p>
        <a:p>
          <a:pPr marL="114300" lvl="1" indent="-114300" algn="l" defTabSz="666750">
            <a:lnSpc>
              <a:spcPct val="90000"/>
            </a:lnSpc>
            <a:spcBef>
              <a:spcPct val="0"/>
            </a:spcBef>
            <a:spcAft>
              <a:spcPct val="15000"/>
            </a:spcAft>
            <a:buChar char="•"/>
          </a:pPr>
          <a:r>
            <a:rPr lang="en-US" sz="1500" kern="1200" dirty="0"/>
            <a:t>Impacts health care and productive economic capacity</a:t>
          </a:r>
        </a:p>
      </dsp:txBody>
      <dsp:txXfrm rot="-5400000">
        <a:off x="1492945" y="70506"/>
        <a:ext cx="10631380" cy="1250958"/>
      </dsp:txXfrm>
    </dsp:sp>
    <dsp:sp modelId="{7DDCC7F9-5A37-B84E-A1BF-2CA7D676A073}">
      <dsp:nvSpPr>
        <dsp:cNvPr id="0" name=""/>
        <dsp:cNvSpPr/>
      </dsp:nvSpPr>
      <dsp:spPr>
        <a:xfrm rot="5400000">
          <a:off x="-319916" y="2265894"/>
          <a:ext cx="2132779" cy="1492945"/>
        </a:xfrm>
        <a:prstGeom prst="chevron">
          <a:avLst/>
        </a:prstGeom>
        <a:gradFill flip="none" rotWithShape="0">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ln w="6350" cap="flat" cmpd="sng" algn="ctr">
          <a:solidFill>
            <a:schemeClr val="accent3">
              <a:hueOff val="1355300"/>
              <a:satOff val="50000"/>
              <a:lumOff val="-7353"/>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Food </a:t>
          </a:r>
        </a:p>
      </dsp:txBody>
      <dsp:txXfrm rot="-5400000">
        <a:off x="2" y="2692450"/>
        <a:ext cx="1492945" cy="639834"/>
      </dsp:txXfrm>
    </dsp:sp>
    <dsp:sp modelId="{4333EC38-70A6-E240-8ECF-47D5B3BADC2C}">
      <dsp:nvSpPr>
        <dsp:cNvPr id="0" name=""/>
        <dsp:cNvSpPr/>
      </dsp:nvSpPr>
      <dsp:spPr>
        <a:xfrm rot="5400000">
          <a:off x="6149319" y="-2710396"/>
          <a:ext cx="1386306" cy="10699054"/>
        </a:xfrm>
        <a:prstGeom prst="round2Same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w="6350" cap="flat" cmpd="sng" algn="ctr">
          <a:solidFill>
            <a:schemeClr val="accent3">
              <a:hueOff val="1355300"/>
              <a:satOff val="50000"/>
              <a:lumOff val="-735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a:t>Condition of Cuban people waiting in long lines for food and other needs well publicized</a:t>
          </a:r>
        </a:p>
        <a:p>
          <a:pPr marL="114300" lvl="1" indent="-114300" algn="l" defTabSz="666750">
            <a:lnSpc>
              <a:spcPct val="90000"/>
            </a:lnSpc>
            <a:spcBef>
              <a:spcPct val="0"/>
            </a:spcBef>
            <a:spcAft>
              <a:spcPct val="15000"/>
            </a:spcAft>
            <a:buChar char="•"/>
          </a:pPr>
          <a:r>
            <a:rPr lang="en-US" sz="1500" kern="1200"/>
            <a:t>Highlights inefficiency of internal state planned distribution networks</a:t>
          </a:r>
        </a:p>
        <a:p>
          <a:pPr marL="114300" lvl="1" indent="-114300" algn="l" defTabSz="666750">
            <a:lnSpc>
              <a:spcPct val="90000"/>
            </a:lnSpc>
            <a:spcBef>
              <a:spcPct val="0"/>
            </a:spcBef>
            <a:spcAft>
              <a:spcPct val="15000"/>
            </a:spcAft>
            <a:buChar char="•"/>
          </a:pPr>
          <a:r>
            <a:rPr lang="en-US" sz="1500" kern="1200" dirty="0"/>
            <a:t>Highlights difficulties of Cuban access to goods where they are cash strapped</a:t>
          </a:r>
        </a:p>
        <a:p>
          <a:pPr marL="114300" lvl="1" indent="-114300" algn="l" defTabSz="666750">
            <a:lnSpc>
              <a:spcPct val="90000"/>
            </a:lnSpc>
            <a:spcBef>
              <a:spcPct val="0"/>
            </a:spcBef>
            <a:spcAft>
              <a:spcPct val="15000"/>
            </a:spcAft>
            <a:buChar char="•"/>
          </a:pPr>
          <a:r>
            <a:rPr lang="en-US" sz="1500" kern="1200" dirty="0">
              <a:hlinkClick xmlns:r="http://schemas.openxmlformats.org/officeDocument/2006/relationships" r:id="rId1"/>
            </a:rPr>
            <a:t>Food security </a:t>
          </a:r>
          <a:r>
            <a:rPr lang="en-US" sz="1500" kern="1200" dirty="0"/>
            <a:t>issues highlighted </a:t>
          </a:r>
        </a:p>
        <a:p>
          <a:pPr marL="114300" lvl="1" indent="-114300" algn="l" defTabSz="666750">
            <a:lnSpc>
              <a:spcPct val="90000"/>
            </a:lnSpc>
            <a:spcBef>
              <a:spcPct val="0"/>
            </a:spcBef>
            <a:spcAft>
              <a:spcPct val="15000"/>
            </a:spcAft>
            <a:buChar char="•"/>
          </a:pPr>
          <a:r>
            <a:rPr lang="en-US" sz="1500" kern="1200" dirty="0"/>
            <a:t>Potential to increase susceptibility</a:t>
          </a:r>
        </a:p>
      </dsp:txBody>
      <dsp:txXfrm rot="-5400000">
        <a:off x="1492945" y="2013652"/>
        <a:ext cx="10631380" cy="1250958"/>
      </dsp:txXfrm>
    </dsp:sp>
    <dsp:sp modelId="{DA8B5C57-49F7-B94C-9405-A145C214A056}">
      <dsp:nvSpPr>
        <dsp:cNvPr id="0" name=""/>
        <dsp:cNvSpPr/>
      </dsp:nvSpPr>
      <dsp:spPr>
        <a:xfrm rot="5400000">
          <a:off x="-319916" y="4209041"/>
          <a:ext cx="2132779" cy="1492945"/>
        </a:xfrm>
        <a:prstGeom prst="chevron">
          <a:avLst/>
        </a:prstGeom>
        <a:gradFill rotWithShape="0">
          <a:gsLst>
            <a:gs pos="0">
              <a:schemeClr val="accent3">
                <a:hueOff val="2710599"/>
                <a:satOff val="100000"/>
                <a:lumOff val="-14706"/>
                <a:alphaOff val="0"/>
                <a:lumMod val="110000"/>
                <a:satMod val="105000"/>
                <a:tint val="67000"/>
              </a:schemeClr>
            </a:gs>
            <a:gs pos="50000">
              <a:schemeClr val="accent3">
                <a:hueOff val="2710599"/>
                <a:satOff val="100000"/>
                <a:lumOff val="-14706"/>
                <a:alphaOff val="0"/>
                <a:lumMod val="105000"/>
                <a:satMod val="103000"/>
                <a:tint val="73000"/>
              </a:schemeClr>
            </a:gs>
            <a:gs pos="100000">
              <a:schemeClr val="accent3">
                <a:hueOff val="2710599"/>
                <a:satOff val="100000"/>
                <a:lumOff val="-14706"/>
                <a:alphaOff val="0"/>
                <a:lumMod val="105000"/>
                <a:satMod val="109000"/>
                <a:tint val="81000"/>
              </a:schemeClr>
            </a:gs>
          </a:gsLst>
          <a:lin ang="5400000" scaled="0"/>
        </a:gradFill>
        <a:ln w="6350" cap="flat" cmpd="sng" algn="ctr">
          <a:solidFill>
            <a:schemeClr val="accent3">
              <a:hueOff val="2710599"/>
              <a:satOff val="100000"/>
              <a:lumOff val="-14706"/>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a:t>Economic Reform</a:t>
          </a:r>
        </a:p>
      </dsp:txBody>
      <dsp:txXfrm rot="-5400000">
        <a:off x="2" y="4635597"/>
        <a:ext cx="1492945" cy="639834"/>
      </dsp:txXfrm>
    </dsp:sp>
    <dsp:sp modelId="{677AB034-6719-E443-8C85-98E909481D10}">
      <dsp:nvSpPr>
        <dsp:cNvPr id="0" name=""/>
        <dsp:cNvSpPr/>
      </dsp:nvSpPr>
      <dsp:spPr>
        <a:xfrm rot="5400000">
          <a:off x="6149319" y="-767249"/>
          <a:ext cx="1386306" cy="10699054"/>
        </a:xfrm>
        <a:prstGeom prst="round2Same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6350" cap="flat" cmpd="sng" algn="ctr">
          <a:solidFill>
            <a:schemeClr val="accent3">
              <a:hueOff val="2710599"/>
              <a:satOff val="100000"/>
              <a:lumOff val="-1470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a:t>The pressures of COVID response has induced state t return to some of the measures of the “Special Period”: Dollarization relaxation of central planning, expansion of areas let to private sector, etc.</a:t>
          </a:r>
        </a:p>
        <a:p>
          <a:pPr marL="114300" lvl="1" indent="-114300" algn="l" defTabSz="666750">
            <a:lnSpc>
              <a:spcPct val="90000"/>
            </a:lnSpc>
            <a:spcBef>
              <a:spcPct val="0"/>
            </a:spcBef>
            <a:spcAft>
              <a:spcPct val="15000"/>
            </a:spcAft>
            <a:buChar char="•"/>
          </a:pPr>
          <a:r>
            <a:rPr lang="en-US" sz="1500" kern="1200" dirty="0"/>
            <a:t>Hard to plan—might be revoked as soon as crisis passes</a:t>
          </a:r>
        </a:p>
        <a:p>
          <a:pPr marL="114300" lvl="1" indent="-114300" algn="l" defTabSz="666750">
            <a:lnSpc>
              <a:spcPct val="90000"/>
            </a:lnSpc>
            <a:spcBef>
              <a:spcPct val="0"/>
            </a:spcBef>
            <a:spcAft>
              <a:spcPct val="15000"/>
            </a:spcAft>
            <a:buChar char="•"/>
          </a:pPr>
          <a:r>
            <a:rPr lang="en-US" sz="1500" kern="1200" dirty="0"/>
            <a:t>Will the non-state sector expand with less oversight going forward? Non-state sector VERSUS informal sector poses its own problems</a:t>
          </a:r>
        </a:p>
      </dsp:txBody>
      <dsp:txXfrm rot="-5400000">
        <a:off x="1492945" y="3956799"/>
        <a:ext cx="10631380" cy="12509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75C80-6787-8245-9CA7-74F2578D5551}">
      <dsp:nvSpPr>
        <dsp:cNvPr id="0" name=""/>
        <dsp:cNvSpPr/>
      </dsp:nvSpPr>
      <dsp:spPr>
        <a:xfrm rot="5400000">
          <a:off x="-395554" y="595634"/>
          <a:ext cx="2637030" cy="1845921"/>
        </a:xfrm>
        <a:prstGeom prst="chevron">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Pressure on tourism </a:t>
          </a:r>
        </a:p>
      </dsp:txBody>
      <dsp:txXfrm rot="-5400000">
        <a:off x="1" y="1123041"/>
        <a:ext cx="1845921" cy="791109"/>
      </dsp:txXfrm>
    </dsp:sp>
    <dsp:sp modelId="{61468449-DBE7-F24F-91E7-4BB7BAC62B74}">
      <dsp:nvSpPr>
        <dsp:cNvPr id="0" name=""/>
        <dsp:cNvSpPr/>
      </dsp:nvSpPr>
      <dsp:spPr>
        <a:xfrm rot="5400000">
          <a:off x="5123933" y="-3277724"/>
          <a:ext cx="2113654" cy="8669678"/>
        </a:xfrm>
        <a:prstGeom prst="round2SameRect">
          <a:avLst/>
        </a:prstGeom>
        <a:solidFill>
          <a:schemeClr val="accent5">
            <a:lumMod val="20000"/>
            <a:lumOff val="80000"/>
            <a:alpha val="9000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a:t>Reporting from Miami Herald 30 December 2020; </a:t>
          </a:r>
          <a:r>
            <a:rPr lang="en-US" sz="1600" kern="1200">
              <a:hlinkClick xmlns:r="http://schemas.openxmlformats.org/officeDocument/2006/relationships" r:id="rId1"/>
            </a:rPr>
            <a:t>Link HERE</a:t>
          </a:r>
          <a:r>
            <a:rPr lang="en-US" sz="1600" kern="1200"/>
            <a:t>):</a:t>
          </a:r>
        </a:p>
        <a:p>
          <a:pPr marL="342900" lvl="2" indent="-171450" algn="l" defTabSz="711200">
            <a:lnSpc>
              <a:spcPct val="90000"/>
            </a:lnSpc>
            <a:spcBef>
              <a:spcPct val="0"/>
            </a:spcBef>
            <a:spcAft>
              <a:spcPct val="15000"/>
            </a:spcAft>
            <a:buChar char="•"/>
          </a:pPr>
          <a:r>
            <a:rPr lang="en-US" sz="1600" kern="1200" dirty="0"/>
            <a:t>Cut down on the number of travelers allowed into the island from the U.S. Mexico, Panama, Bahamas, Haiti and the Dominican Republic </a:t>
          </a:r>
        </a:p>
        <a:p>
          <a:pPr marL="342900" lvl="2" indent="-171450" algn="l" defTabSz="711200">
            <a:lnSpc>
              <a:spcPct val="90000"/>
            </a:lnSpc>
            <a:spcBef>
              <a:spcPct val="0"/>
            </a:spcBef>
            <a:spcAft>
              <a:spcPct val="15000"/>
            </a:spcAft>
            <a:buChar char="•"/>
          </a:pPr>
          <a:r>
            <a:rPr lang="en-US" sz="1600" kern="1200" dirty="0"/>
            <a:t>Method: Cut don flights to Cuba</a:t>
          </a:r>
        </a:p>
        <a:p>
          <a:pPr marL="342900" lvl="2" indent="-171450" algn="l" defTabSz="711200">
            <a:lnSpc>
              <a:spcPct val="90000"/>
            </a:lnSpc>
            <a:spcBef>
              <a:spcPct val="0"/>
            </a:spcBef>
            <a:spcAft>
              <a:spcPct val="15000"/>
            </a:spcAft>
            <a:buChar char="•"/>
          </a:pPr>
          <a:r>
            <a:rPr lang="en-US" sz="1600" kern="1200" dirty="0"/>
            <a:t>Lucrative European and Canadian connections left intact.</a:t>
          </a:r>
        </a:p>
        <a:p>
          <a:pPr marL="171450" lvl="1" indent="-171450" algn="l" defTabSz="711200">
            <a:lnSpc>
              <a:spcPct val="90000"/>
            </a:lnSpc>
            <a:spcBef>
              <a:spcPct val="0"/>
            </a:spcBef>
            <a:spcAft>
              <a:spcPct val="15000"/>
            </a:spcAft>
            <a:buChar char="•"/>
          </a:pPr>
          <a:r>
            <a:rPr lang="en-US" sz="1600" kern="1200" dirty="0"/>
            <a:t>The rise of COVID-19 travel insurance extended in some cases to Cuba (e.g., complementary insurance for </a:t>
          </a:r>
          <a:r>
            <a:rPr lang="en-US" sz="1600" b="0" kern="1200" dirty="0">
              <a:hlinkClick xmlns:r="http://schemas.openxmlformats.org/officeDocument/2006/relationships" r:id="rId2"/>
            </a:rPr>
            <a:t>Iberostar guest</a:t>
          </a:r>
          <a:r>
            <a:rPr lang="en-US" sz="1600" b="0" kern="1200" dirty="0"/>
            <a:t> 15 December2020</a:t>
          </a:r>
          <a:r>
            <a:rPr lang="en-US" sz="1600" b="1" kern="1200" dirty="0"/>
            <a:t>)</a:t>
          </a:r>
          <a:endParaRPr lang="en-US" sz="1600" kern="1200" dirty="0"/>
        </a:p>
      </dsp:txBody>
      <dsp:txXfrm rot="-5400000">
        <a:off x="1845921" y="103468"/>
        <a:ext cx="8566498" cy="1907294"/>
      </dsp:txXfrm>
    </dsp:sp>
    <dsp:sp modelId="{A11300AE-0EB0-E945-BE5B-AF60309C3F8E}">
      <dsp:nvSpPr>
        <dsp:cNvPr id="0" name=""/>
        <dsp:cNvSpPr/>
      </dsp:nvSpPr>
      <dsp:spPr>
        <a:xfrm rot="5400000">
          <a:off x="-395554" y="2961163"/>
          <a:ext cx="2637030" cy="1845921"/>
        </a:xfrm>
        <a:prstGeom prst="chevron">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kern="1200"/>
            <a:t>The American Factor:</a:t>
          </a:r>
        </a:p>
      </dsp:txBody>
      <dsp:txXfrm rot="-5400000">
        <a:off x="1" y="3488570"/>
        <a:ext cx="1845921" cy="791109"/>
      </dsp:txXfrm>
    </dsp:sp>
    <dsp:sp modelId="{36942E35-7C33-1346-8FDB-A11FEB96742D}">
      <dsp:nvSpPr>
        <dsp:cNvPr id="0" name=""/>
        <dsp:cNvSpPr/>
      </dsp:nvSpPr>
      <dsp:spPr>
        <a:xfrm rot="5400000">
          <a:off x="5323725" y="-912195"/>
          <a:ext cx="1714070" cy="8669678"/>
        </a:xfrm>
        <a:prstGeom prst="round2SameRect">
          <a:avLst/>
        </a:prstGeom>
        <a:solidFill>
          <a:schemeClr val="accent6">
            <a:lumMod val="20000"/>
            <a:lumOff val="80000"/>
            <a:alpha val="90000"/>
          </a:schemeClr>
        </a:soli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“President-elect Joe Biden’s team plans to bring the U.S. closer to normalized relations with Cuba, reversing many of the sanctions and regulations imposed during the Trump administration, according to people familiar with the matter. That strategy includes reducing restrictions on travel, investment and remittances.” (</a:t>
          </a:r>
          <a:r>
            <a:rPr lang="en-US" sz="1600" i="1" kern="1200" dirty="0">
              <a:hlinkClick xmlns:r="http://schemas.openxmlformats.org/officeDocument/2006/relationships" r:id="rId3"/>
            </a:rPr>
            <a:t>Bloomberg Reporting </a:t>
          </a:r>
          <a:r>
            <a:rPr lang="en-US" sz="1600" kern="1200" dirty="0"/>
            <a:t>15 December 2020) </a:t>
          </a:r>
        </a:p>
      </dsp:txBody>
      <dsp:txXfrm rot="-5400000">
        <a:off x="1845921" y="2649283"/>
        <a:ext cx="8586004" cy="154672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276FC-C9CA-564E-83A0-3EEB75B71C6F}">
      <dsp:nvSpPr>
        <dsp:cNvPr id="0" name=""/>
        <dsp:cNvSpPr/>
      </dsp:nvSpPr>
      <dsp:spPr>
        <a:xfrm>
          <a:off x="5952" y="16164"/>
          <a:ext cx="5838794" cy="3196600"/>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Enforce Criminal Penalties</a:t>
          </a:r>
        </a:p>
        <a:p>
          <a:pPr marL="171450" lvl="1" indent="-171450" algn="l" defTabSz="800100">
            <a:lnSpc>
              <a:spcPct val="90000"/>
            </a:lnSpc>
            <a:spcBef>
              <a:spcPct val="0"/>
            </a:spcBef>
            <a:spcAft>
              <a:spcPct val="15000"/>
            </a:spcAft>
            <a:buChar char="•"/>
          </a:pPr>
          <a:r>
            <a:rPr lang="en-US" sz="1800" kern="1200"/>
            <a:t>Cuba’s penal code says a citizen can be jailed for as long as a year and fined up to 300 pesos for the crime of “propagation of epidemics,” although fines of up to 3,000 pesos have been reported during the coronavirus pandemic.</a:t>
          </a:r>
        </a:p>
      </dsp:txBody>
      <dsp:txXfrm>
        <a:off x="5952" y="16164"/>
        <a:ext cx="5838794" cy="3196600"/>
      </dsp:txXfrm>
    </dsp:sp>
    <dsp:sp modelId="{8245EAFD-B301-4D47-9EAE-76DCD1AF0CD0}">
      <dsp:nvSpPr>
        <dsp:cNvPr id="0" name=""/>
        <dsp:cNvSpPr/>
      </dsp:nvSpPr>
      <dsp:spPr>
        <a:xfrm>
          <a:off x="6285108" y="16164"/>
          <a:ext cx="5814442" cy="3196600"/>
        </a:xfrm>
        <a:prstGeom prst="rect">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Use of Criminal Law against political opponents</a:t>
          </a:r>
        </a:p>
        <a:p>
          <a:pPr marL="171450" lvl="1" indent="-171450" algn="l" defTabSz="800100">
            <a:lnSpc>
              <a:spcPct val="90000"/>
            </a:lnSpc>
            <a:spcBef>
              <a:spcPct val="0"/>
            </a:spcBef>
            <a:spcAft>
              <a:spcPct val="15000"/>
            </a:spcAft>
            <a:buChar char="•"/>
          </a:pPr>
          <a:r>
            <a:rPr lang="en-US" sz="1800" kern="1200" dirty="0"/>
            <a:t>“On November 26, 2020, Cuban security forces detained 14 government critics in Havana after alleging that one of them had violated Covid-19 rules by failing to re-take a test for the coronavirus. The detentions follow a series of cases in which security officers and prosecutors have targeted dissidents, arresting or charging them with “spreading an epidemic,” and imposing fines for alleged violations of Covid-19-related restrictions.” (</a:t>
          </a:r>
          <a:r>
            <a:rPr lang="en-US" sz="1800" kern="1200" dirty="0">
              <a:hlinkClick xmlns:r="http://schemas.openxmlformats.org/officeDocument/2006/relationships" r:id="rId1"/>
            </a:rPr>
            <a:t>Human Rights Watch </a:t>
          </a:r>
          <a:r>
            <a:rPr lang="en-US" sz="1800" kern="1200" dirty="0"/>
            <a:t>7 December 2020).</a:t>
          </a:r>
        </a:p>
      </dsp:txBody>
      <dsp:txXfrm>
        <a:off x="6285108" y="16164"/>
        <a:ext cx="5814442" cy="3196600"/>
      </dsp:txXfrm>
    </dsp:sp>
    <dsp:sp modelId="{D9E6DAF6-FBEC-8848-AAD3-6FE3A8230BFE}">
      <dsp:nvSpPr>
        <dsp:cNvPr id="0" name=""/>
        <dsp:cNvSpPr/>
      </dsp:nvSpPr>
      <dsp:spPr>
        <a:xfrm>
          <a:off x="2014153" y="3653126"/>
          <a:ext cx="8077195" cy="1681185"/>
        </a:xfrm>
        <a:prstGeom prst="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kern="1200" dirty="0"/>
            <a:t>X Factor:</a:t>
          </a:r>
        </a:p>
        <a:p>
          <a:pPr marL="171450" lvl="1" indent="-171450" algn="l" defTabSz="800100">
            <a:lnSpc>
              <a:spcPct val="90000"/>
            </a:lnSpc>
            <a:spcBef>
              <a:spcPct val="0"/>
            </a:spcBef>
            <a:spcAft>
              <a:spcPct val="15000"/>
            </a:spcAft>
            <a:buChar char="•"/>
          </a:pPr>
          <a:r>
            <a:rPr lang="en-US" sz="1800" b="1" kern="1200" dirty="0"/>
            <a:t>San Isidro Movement </a:t>
          </a:r>
          <a:r>
            <a:rPr lang="en-US" sz="1800" kern="1200" dirty="0"/>
            <a:t>(SIM) artist’s collective, hunger strike and protests</a:t>
          </a:r>
        </a:p>
        <a:p>
          <a:pPr marL="171450" lvl="1" indent="-171450" algn="l" defTabSz="800100">
            <a:lnSpc>
              <a:spcPct val="90000"/>
            </a:lnSpc>
            <a:spcBef>
              <a:spcPct val="0"/>
            </a:spcBef>
            <a:spcAft>
              <a:spcPct val="15000"/>
            </a:spcAft>
            <a:buChar char="•"/>
          </a:pPr>
          <a:r>
            <a:rPr lang="en-US" sz="1800" kern="1200" dirty="0"/>
            <a:t>Government arrests sparked larger protests; still unresolved</a:t>
          </a:r>
        </a:p>
        <a:p>
          <a:pPr marL="171450" lvl="1" indent="-171450" algn="l" defTabSz="800100">
            <a:lnSpc>
              <a:spcPct val="90000"/>
            </a:lnSpc>
            <a:spcBef>
              <a:spcPct val="0"/>
            </a:spcBef>
            <a:spcAft>
              <a:spcPct val="15000"/>
            </a:spcAft>
            <a:buChar char="•"/>
          </a:pPr>
          <a:r>
            <a:rPr lang="en-US" sz="1800" kern="1200" dirty="0"/>
            <a:t>Compare to George Floyd Protests in the US during pandemic   </a:t>
          </a:r>
        </a:p>
      </dsp:txBody>
      <dsp:txXfrm>
        <a:off x="2014153" y="3653126"/>
        <a:ext cx="8077195" cy="16811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A55EA31-00DE-1547-9003-BF2E3CEF8B62}"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1573885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55EA31-00DE-1547-9003-BF2E3CEF8B62}"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46917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55EA31-00DE-1547-9003-BF2E3CEF8B62}"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2078228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55EA31-00DE-1547-9003-BF2E3CEF8B62}"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174444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5EA31-00DE-1547-9003-BF2E3CEF8B62}"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140481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55EA31-00DE-1547-9003-BF2E3CEF8B62}"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1363617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55EA31-00DE-1547-9003-BF2E3CEF8B62}" type="datetimeFigureOut">
              <a:rPr lang="en-US" smtClean="0"/>
              <a:t>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367774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55EA31-00DE-1547-9003-BF2E3CEF8B62}" type="datetimeFigureOut">
              <a:rPr lang="en-US" smtClean="0"/>
              <a:t>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726219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5EA31-00DE-1547-9003-BF2E3CEF8B62}" type="datetimeFigureOut">
              <a:rPr lang="en-US" smtClean="0"/>
              <a:t>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142757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55EA31-00DE-1547-9003-BF2E3CEF8B62}"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149341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55EA31-00DE-1547-9003-BF2E3CEF8B62}"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FA0B0-0BCB-EF44-A2B5-A00268647CF5}" type="slidenum">
              <a:rPr lang="en-US" smtClean="0"/>
              <a:t>‹#›</a:t>
            </a:fld>
            <a:endParaRPr lang="en-US"/>
          </a:p>
        </p:txBody>
      </p:sp>
    </p:spTree>
    <p:extLst>
      <p:ext uri="{BB962C8B-B14F-4D97-AF65-F5344CB8AC3E}">
        <p14:creationId xmlns:p14="http://schemas.microsoft.com/office/powerpoint/2010/main" val="70686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7000"/>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5EA31-00DE-1547-9003-BF2E3CEF8B62}" type="datetimeFigureOut">
              <a:rPr lang="en-US" smtClean="0"/>
              <a:t>1/3/21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FA0B0-0BCB-EF44-A2B5-A00268647CF5}" type="slidenum">
              <a:rPr lang="en-US" smtClean="0"/>
              <a:t>‹#›</a:t>
            </a:fld>
            <a:endParaRPr lang="en-US"/>
          </a:p>
        </p:txBody>
      </p:sp>
    </p:spTree>
    <p:extLst>
      <p:ext uri="{BB962C8B-B14F-4D97-AF65-F5344CB8AC3E}">
        <p14:creationId xmlns:p14="http://schemas.microsoft.com/office/powerpoint/2010/main" val="493298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hyperlink" Target="https://tass.com/society/1234731" TargetMode="External"/><Relationship Id="rId2" Type="http://schemas.openxmlformats.org/officeDocument/2006/relationships/hyperlink" Target="https://www.plenglish.com/index.php?o=rn&amp;id=62974&amp;SEO=cuba-with-a-more-complex-scenario-in-the-face-of-covid-1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519880"/>
          </a:xfrm>
          <a:gradFill flip="none" rotWithShape="1">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lin ang="2700000" scaled="1"/>
            <a:tileRect/>
          </a:gradFill>
        </p:spPr>
        <p:txBody>
          <a:bodyPr>
            <a:normAutofit fontScale="90000"/>
          </a:bodyPr>
          <a:lstStyle/>
          <a:p>
            <a:r>
              <a:rPr lang="en-US" b="1" dirty="0"/>
              <a:t>“Cuba’s Response to COVID-19 and the Consequences for Cuba of the Pandemic”</a:t>
            </a:r>
          </a:p>
        </p:txBody>
      </p:sp>
      <p:sp>
        <p:nvSpPr>
          <p:cNvPr id="3" name="Subtitle 2"/>
          <p:cNvSpPr>
            <a:spLocks noGrp="1"/>
          </p:cNvSpPr>
          <p:nvPr>
            <p:ph type="subTitle" idx="1"/>
          </p:nvPr>
        </p:nvSpPr>
        <p:spPr>
          <a:xfrm>
            <a:off x="0" y="5202238"/>
            <a:ext cx="12192000" cy="1655762"/>
          </a:xfrm>
          <a:gradFill>
            <a:gsLst>
              <a:gs pos="0">
                <a:schemeClr val="accent2">
                  <a:lumMod val="89000"/>
                </a:schemeClr>
              </a:gs>
              <a:gs pos="23000">
                <a:schemeClr val="accent2">
                  <a:lumMod val="89000"/>
                </a:schemeClr>
              </a:gs>
              <a:gs pos="69000">
                <a:schemeClr val="accent2">
                  <a:lumMod val="75000"/>
                </a:schemeClr>
              </a:gs>
              <a:gs pos="97000">
                <a:schemeClr val="accent2">
                  <a:lumMod val="70000"/>
                </a:schemeClr>
              </a:gs>
            </a:gsLst>
            <a:lin ang="2700000" scaled="1"/>
          </a:gradFill>
        </p:spPr>
        <p:txBody>
          <a:bodyPr>
            <a:normAutofit/>
          </a:bodyPr>
          <a:lstStyle/>
          <a:p>
            <a:r>
              <a:rPr lang="en-US" b="1" i="1" dirty="0"/>
              <a:t>Larry Catá-Backer </a:t>
            </a:r>
            <a:r>
              <a:rPr lang="en-US" b="1" dirty="0"/>
              <a:t>(Pennsylvania State University) </a:t>
            </a:r>
          </a:p>
          <a:p>
            <a:r>
              <a:rPr lang="en-US" b="1" i="1" dirty="0"/>
              <a:t>Yuri Gonzalez Hernandez </a:t>
            </a:r>
            <a:r>
              <a:rPr lang="en-US" b="1" dirty="0"/>
              <a:t>(Havana)</a:t>
            </a:r>
          </a:p>
          <a:p>
            <a:r>
              <a:rPr lang="en-US" sz="1800" b="1" dirty="0"/>
              <a:t>ASSA Virtual Conference  </a:t>
            </a:r>
          </a:p>
          <a:p>
            <a:r>
              <a:rPr lang="en-US" sz="1800" b="1" dirty="0"/>
              <a:t>3 January 2021</a:t>
            </a:r>
          </a:p>
        </p:txBody>
      </p:sp>
    </p:spTree>
    <p:extLst>
      <p:ext uri="{BB962C8B-B14F-4D97-AF65-F5344CB8AC3E}">
        <p14:creationId xmlns:p14="http://schemas.microsoft.com/office/powerpoint/2010/main" val="21131714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E8FE3-75CB-7148-B60B-C7609C29691B}"/>
              </a:ext>
            </a:extLst>
          </p:cNvPr>
          <p:cNvSpPr>
            <a:spLocks noGrp="1"/>
          </p:cNvSpPr>
          <p:nvPr>
            <p:ph type="title"/>
          </p:nvPr>
        </p:nvSpPr>
        <p:spPr>
          <a:xfrm>
            <a:off x="0" y="69575"/>
            <a:ext cx="12192000" cy="1341782"/>
          </a:xfrm>
        </p:spPr>
        <p:txBody>
          <a:bodyPr>
            <a:normAutofit/>
          </a:bodyPr>
          <a:lstStyle/>
          <a:p>
            <a:r>
              <a:rPr lang="en-US" sz="3600" dirty="0"/>
              <a:t>The Current Outlook; </a:t>
            </a:r>
            <a:br>
              <a:rPr lang="en-US" sz="3600" dirty="0"/>
            </a:br>
            <a:r>
              <a:rPr lang="en-US" sz="3600" dirty="0"/>
              <a:t>The (Mis) Use of Criminal Penalties to Meet COVID-19 Challenges</a:t>
            </a:r>
          </a:p>
        </p:txBody>
      </p:sp>
      <p:graphicFrame>
        <p:nvGraphicFramePr>
          <p:cNvPr id="4" name="Content Placeholder 3">
            <a:extLst>
              <a:ext uri="{FF2B5EF4-FFF2-40B4-BE49-F238E27FC236}">
                <a16:creationId xmlns:a16="http://schemas.microsoft.com/office/drawing/2014/main" id="{ECDDFF30-EA53-3F45-B118-6952DD778E88}"/>
              </a:ext>
            </a:extLst>
          </p:cNvPr>
          <p:cNvGraphicFramePr>
            <a:graphicFrameLocks noGrp="1"/>
          </p:cNvGraphicFramePr>
          <p:nvPr>
            <p:ph idx="1"/>
            <p:extLst>
              <p:ext uri="{D42A27DB-BD31-4B8C-83A1-F6EECF244321}">
                <p14:modId xmlns:p14="http://schemas.microsoft.com/office/powerpoint/2010/main" val="2615949076"/>
              </p:ext>
            </p:extLst>
          </p:nvPr>
        </p:nvGraphicFramePr>
        <p:xfrm>
          <a:off x="86497" y="1507524"/>
          <a:ext cx="12105503" cy="5350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91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DB4B7-060B-844E-81C6-F68E81F0D59C}"/>
              </a:ext>
            </a:extLst>
          </p:cNvPr>
          <p:cNvSpPr>
            <a:spLocks noGrp="1"/>
          </p:cNvSpPr>
          <p:nvPr>
            <p:ph type="title"/>
          </p:nvPr>
        </p:nvSpPr>
        <p:spPr>
          <a:xfrm>
            <a:off x="0" y="1"/>
            <a:ext cx="11353800" cy="1099750"/>
          </a:xfrm>
        </p:spPr>
        <p:txBody>
          <a:bodyPr/>
          <a:lstStyle/>
          <a:p>
            <a:r>
              <a:rPr lang="en-US" dirty="0"/>
              <a:t>The Current Outlook: Vaccine Politics </a:t>
            </a:r>
          </a:p>
        </p:txBody>
      </p:sp>
      <p:graphicFrame>
        <p:nvGraphicFramePr>
          <p:cNvPr id="4" name="Content Placeholder 3">
            <a:extLst>
              <a:ext uri="{FF2B5EF4-FFF2-40B4-BE49-F238E27FC236}">
                <a16:creationId xmlns:a16="http://schemas.microsoft.com/office/drawing/2014/main" id="{F0941125-5FB0-C148-9EE8-271766DD26F5}"/>
              </a:ext>
            </a:extLst>
          </p:cNvPr>
          <p:cNvGraphicFramePr>
            <a:graphicFrameLocks noGrp="1"/>
          </p:cNvGraphicFramePr>
          <p:nvPr>
            <p:ph idx="1"/>
            <p:extLst>
              <p:ext uri="{D42A27DB-BD31-4B8C-83A1-F6EECF244321}">
                <p14:modId xmlns:p14="http://schemas.microsoft.com/office/powerpoint/2010/main" val="3686238752"/>
              </p:ext>
            </p:extLst>
          </p:nvPr>
        </p:nvGraphicFramePr>
        <p:xfrm>
          <a:off x="838200" y="1210962"/>
          <a:ext cx="10515600" cy="5535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179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09CEDC1A-C771-1642-92F1-27969CCD2362}"/>
              </a:ext>
            </a:extLst>
          </p:cNvPr>
          <p:cNvSpPr>
            <a:spLocks noGrp="1"/>
          </p:cNvSpPr>
          <p:nvPr>
            <p:ph type="title"/>
          </p:nvPr>
        </p:nvSpPr>
        <p:spPr>
          <a:xfrm>
            <a:off x="1188069" y="381935"/>
            <a:ext cx="4008583" cy="5974414"/>
          </a:xfrm>
        </p:spPr>
        <p:txBody>
          <a:bodyPr anchor="ctr">
            <a:normAutofit/>
          </a:bodyPr>
          <a:lstStyle/>
          <a:p>
            <a:r>
              <a:rPr lang="en-US" sz="6200">
                <a:solidFill>
                  <a:srgbClr val="FFFFFF"/>
                </a:solidFill>
              </a:rPr>
              <a:t>The Current Outlook: Other Treatments</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015D2C7-1FE4-544E-98F1-8BCEF392FD84}"/>
              </a:ext>
            </a:extLst>
          </p:cNvPr>
          <p:cNvSpPr>
            <a:spLocks noGrp="1"/>
          </p:cNvSpPr>
          <p:nvPr>
            <p:ph idx="1"/>
          </p:nvPr>
        </p:nvSpPr>
        <p:spPr>
          <a:xfrm>
            <a:off x="5892337" y="0"/>
            <a:ext cx="5666602" cy="6849122"/>
          </a:xfrm>
        </p:spPr>
        <p:txBody>
          <a:bodyPr anchor="ctr">
            <a:normAutofit/>
          </a:bodyPr>
          <a:lstStyle/>
          <a:p>
            <a:r>
              <a:rPr lang="en-US" sz="1800" dirty="0">
                <a:solidFill>
                  <a:schemeClr val="tx1">
                    <a:alpha val="80000"/>
                  </a:schemeClr>
                </a:solidFill>
              </a:rPr>
              <a:t>The consequences of the Winter COVID-19 Surge</a:t>
            </a:r>
          </a:p>
          <a:p>
            <a:pPr lvl="1"/>
            <a:r>
              <a:rPr lang="en-US" sz="1800" b="1" dirty="0">
                <a:solidFill>
                  <a:schemeClr val="tx1">
                    <a:alpha val="80000"/>
                  </a:schemeClr>
                </a:solidFill>
              </a:rPr>
              <a:t>Reported at the end of December 229 new cases</a:t>
            </a:r>
            <a:r>
              <a:rPr lang="en-US" sz="1800" dirty="0">
                <a:solidFill>
                  <a:schemeClr val="tx1">
                    <a:alpha val="80000"/>
                  </a:schemeClr>
                </a:solidFill>
              </a:rPr>
              <a:t>; almost 1500 active; 10 critical.</a:t>
            </a:r>
          </a:p>
          <a:p>
            <a:pPr lvl="2"/>
            <a:r>
              <a:rPr lang="en-US" sz="1800" dirty="0">
                <a:solidFill>
                  <a:schemeClr val="tx1">
                    <a:alpha val="80000"/>
                  </a:schemeClr>
                </a:solidFill>
              </a:rPr>
              <a:t>Mixed results of current approaches to COVID-19</a:t>
            </a:r>
          </a:p>
          <a:p>
            <a:pPr lvl="3"/>
            <a:r>
              <a:rPr lang="en-US" dirty="0">
                <a:solidFill>
                  <a:schemeClr val="tx1">
                    <a:alpha val="80000"/>
                  </a:schemeClr>
                </a:solidFill>
              </a:rPr>
              <a:t>Positive: prevention and intervention methods, close monitoring</a:t>
            </a:r>
          </a:p>
          <a:p>
            <a:pPr lvl="3"/>
            <a:r>
              <a:rPr lang="en-US" dirty="0">
                <a:solidFill>
                  <a:schemeClr val="tx1">
                    <a:alpha val="80000"/>
                  </a:schemeClr>
                </a:solidFill>
              </a:rPr>
              <a:t>Negative: lack of resources, difficulties of maintaining health protocols continues in light of food scarcity, hygiene etc.</a:t>
            </a:r>
          </a:p>
          <a:p>
            <a:pPr lvl="1"/>
            <a:r>
              <a:rPr lang="en-US" sz="1800" b="1" dirty="0">
                <a:solidFill>
                  <a:schemeClr val="tx1">
                    <a:alpha val="80000"/>
                  </a:schemeClr>
                </a:solidFill>
              </a:rPr>
              <a:t>Other treatment options:</a:t>
            </a:r>
          </a:p>
          <a:p>
            <a:pPr lvl="2"/>
            <a:r>
              <a:rPr lang="en-US" sz="1800" dirty="0">
                <a:solidFill>
                  <a:schemeClr val="tx1">
                    <a:alpha val="80000"/>
                  </a:schemeClr>
                </a:solidFill>
              </a:rPr>
              <a:t>“During a meeting with scientists, President Miguel Díaz-</a:t>
            </a:r>
            <a:r>
              <a:rPr lang="en-US" sz="1800" dirty="0" err="1">
                <a:solidFill>
                  <a:schemeClr val="tx1">
                    <a:alpha val="80000"/>
                  </a:schemeClr>
                </a:solidFill>
              </a:rPr>
              <a:t>Canel</a:t>
            </a:r>
            <a:r>
              <a:rPr lang="en-US" sz="1800" dirty="0">
                <a:solidFill>
                  <a:schemeClr val="tx1">
                    <a:alpha val="80000"/>
                  </a:schemeClr>
                </a:solidFill>
              </a:rPr>
              <a:t> learned about the positive impact of the use of </a:t>
            </a:r>
            <a:r>
              <a:rPr lang="en-US" sz="1800" dirty="0" err="1">
                <a:solidFill>
                  <a:schemeClr val="tx1">
                    <a:alpha val="80000"/>
                  </a:schemeClr>
                </a:solidFill>
              </a:rPr>
              <a:t>Nasaferon</a:t>
            </a:r>
            <a:r>
              <a:rPr lang="en-US" sz="1800" dirty="0">
                <a:solidFill>
                  <a:schemeClr val="tx1">
                    <a:alpha val="80000"/>
                  </a:schemeClr>
                </a:solidFill>
              </a:rPr>
              <a:t> (nasal version of Interferon alpha 2-b) in health personnel on the red line and in nursing homes, for which he indicated to extend its application to other vulnerable groups.” (</a:t>
            </a:r>
            <a:r>
              <a:rPr lang="en-US" sz="1800" dirty="0">
                <a:solidFill>
                  <a:schemeClr val="tx1">
                    <a:alpha val="80000"/>
                  </a:schemeClr>
                </a:solidFill>
                <a:hlinkClick r:id="rId2"/>
              </a:rPr>
              <a:t>Prensa Latina</a:t>
            </a:r>
            <a:r>
              <a:rPr lang="en-US" sz="1800" dirty="0">
                <a:solidFill>
                  <a:schemeClr val="tx1">
                    <a:alpha val="80000"/>
                  </a:schemeClr>
                </a:solidFill>
              </a:rPr>
              <a:t>23 December 2020)</a:t>
            </a:r>
          </a:p>
          <a:p>
            <a:pPr lvl="1"/>
            <a:r>
              <a:rPr lang="en-US" sz="1800" b="1" dirty="0">
                <a:solidFill>
                  <a:schemeClr val="tx1">
                    <a:alpha val="80000"/>
                  </a:schemeClr>
                </a:solidFill>
              </a:rPr>
              <a:t>Joint Ventures</a:t>
            </a:r>
            <a:r>
              <a:rPr lang="en-US" sz="1800" dirty="0">
                <a:solidFill>
                  <a:schemeClr val="tx1">
                    <a:alpha val="80000"/>
                  </a:schemeClr>
                </a:solidFill>
              </a:rPr>
              <a:t>:</a:t>
            </a:r>
          </a:p>
          <a:p>
            <a:pPr lvl="2"/>
            <a:r>
              <a:rPr lang="en-US" sz="1800" dirty="0">
                <a:solidFill>
                  <a:schemeClr val="tx1">
                    <a:alpha val="80000"/>
                  </a:schemeClr>
                </a:solidFill>
              </a:rPr>
              <a:t>14 December </a:t>
            </a:r>
            <a:r>
              <a:rPr lang="en-US" sz="1800" dirty="0">
                <a:solidFill>
                  <a:schemeClr val="tx1">
                    <a:alpha val="80000"/>
                  </a:schemeClr>
                </a:solidFill>
                <a:hlinkClick r:id="rId3"/>
              </a:rPr>
              <a:t>Notice in Tass</a:t>
            </a:r>
            <a:r>
              <a:rPr lang="en-US" sz="1800" dirty="0">
                <a:solidFill>
                  <a:schemeClr val="tx1">
                    <a:alpha val="80000"/>
                  </a:schemeClr>
                </a:solidFill>
              </a:rPr>
              <a:t>: “Russia and Cuba may carry out joint research and testing of drugs that can be used to treat COVID-19 patients, Russian First Deputy Health Minister Igor </a:t>
            </a:r>
            <a:r>
              <a:rPr lang="en-US" sz="1800" dirty="0" err="1">
                <a:solidFill>
                  <a:schemeClr val="tx1">
                    <a:alpha val="80000"/>
                  </a:schemeClr>
                </a:solidFill>
              </a:rPr>
              <a:t>Kagramanyan</a:t>
            </a:r>
            <a:r>
              <a:rPr lang="en-US" sz="1800" dirty="0">
                <a:solidFill>
                  <a:schemeClr val="tx1">
                    <a:alpha val="80000"/>
                  </a:schemeClr>
                </a:solidFill>
              </a:rPr>
              <a:t> said on Monday.”</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5508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26E92-6B5C-AF4B-8B21-909A319D8CB5}"/>
              </a:ext>
            </a:extLst>
          </p:cNvPr>
          <p:cNvSpPr>
            <a:spLocks noGrp="1"/>
          </p:cNvSpPr>
          <p:nvPr>
            <p:ph type="title"/>
          </p:nvPr>
        </p:nvSpPr>
        <p:spPr>
          <a:xfrm>
            <a:off x="158579" y="18255"/>
            <a:ext cx="10515600" cy="1325563"/>
          </a:xfrm>
        </p:spPr>
        <p:txBody>
          <a:bodyPr/>
          <a:lstStyle/>
          <a:p>
            <a:r>
              <a:rPr lang="en-US" dirty="0"/>
              <a:t>Conclusion</a:t>
            </a:r>
          </a:p>
        </p:txBody>
      </p:sp>
      <p:graphicFrame>
        <p:nvGraphicFramePr>
          <p:cNvPr id="4" name="Content Placeholder 3">
            <a:extLst>
              <a:ext uri="{FF2B5EF4-FFF2-40B4-BE49-F238E27FC236}">
                <a16:creationId xmlns:a16="http://schemas.microsoft.com/office/drawing/2014/main" id="{976749FA-9B07-F34A-AB3E-8A725EF62770}"/>
              </a:ext>
            </a:extLst>
          </p:cNvPr>
          <p:cNvGraphicFramePr>
            <a:graphicFrameLocks noGrp="1"/>
          </p:cNvGraphicFramePr>
          <p:nvPr>
            <p:ph idx="1"/>
            <p:extLst>
              <p:ext uri="{D42A27DB-BD31-4B8C-83A1-F6EECF244321}">
                <p14:modId xmlns:p14="http://schemas.microsoft.com/office/powerpoint/2010/main" val="3820491651"/>
              </p:ext>
            </p:extLst>
          </p:nvPr>
        </p:nvGraphicFramePr>
        <p:xfrm>
          <a:off x="0" y="1099750"/>
          <a:ext cx="12192000" cy="5758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9609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1037967"/>
          </a:xfrm>
          <a:solidFill>
            <a:schemeClr val="accent1"/>
          </a:solidFill>
        </p:spPr>
        <p:txBody>
          <a:bodyPr>
            <a:normAutofit/>
          </a:bodyPr>
          <a:lstStyle/>
          <a:p>
            <a:r>
              <a:rPr lang="en-US" b="1" dirty="0">
                <a:solidFill>
                  <a:schemeClr val="bg1"/>
                </a:solidFill>
              </a:rPr>
              <a:t>Thanks!</a:t>
            </a:r>
          </a:p>
        </p:txBody>
      </p:sp>
      <p:sp>
        <p:nvSpPr>
          <p:cNvPr id="3" name="Subtitle 2"/>
          <p:cNvSpPr>
            <a:spLocks noGrp="1"/>
          </p:cNvSpPr>
          <p:nvPr>
            <p:ph type="subTitle" idx="1"/>
          </p:nvPr>
        </p:nvSpPr>
        <p:spPr>
          <a:xfrm>
            <a:off x="1613452" y="6023112"/>
            <a:ext cx="9144000" cy="834887"/>
          </a:xfrm>
        </p:spPr>
        <p:txBody>
          <a:bodyPr>
            <a:normAutofit/>
          </a:bodyPr>
          <a:lstStyle/>
          <a:p>
            <a:r>
              <a:rPr lang="en-US" sz="1800" b="1" dirty="0">
                <a:solidFill>
                  <a:schemeClr val="accent1"/>
                </a:solidFill>
              </a:rPr>
              <a:t>Contact authors at lcb911[</a:t>
            </a:r>
            <a:r>
              <a:rPr lang="en-US" sz="1800" b="1" dirty="0" err="1">
                <a:solidFill>
                  <a:schemeClr val="accent1"/>
                </a:solidFill>
              </a:rPr>
              <a:t>å</a:t>
            </a:r>
            <a:r>
              <a:rPr lang="en-US" sz="1800" b="1" dirty="0">
                <a:solidFill>
                  <a:schemeClr val="accent1"/>
                </a:solidFill>
              </a:rPr>
              <a:t>†]</a:t>
            </a:r>
            <a:r>
              <a:rPr lang="en-US" sz="1800" b="1" dirty="0" err="1">
                <a:solidFill>
                  <a:schemeClr val="accent1"/>
                </a:solidFill>
              </a:rPr>
              <a:t>me.com</a:t>
            </a:r>
            <a:endParaRPr lang="en-US" sz="1800" b="1" dirty="0">
              <a:solidFill>
                <a:schemeClr val="accent1"/>
              </a:solidFill>
            </a:endParaRPr>
          </a:p>
        </p:txBody>
      </p:sp>
    </p:spTree>
    <p:extLst>
      <p:ext uri="{BB962C8B-B14F-4D97-AF65-F5344CB8AC3E}">
        <p14:creationId xmlns:p14="http://schemas.microsoft.com/office/powerpoint/2010/main" val="516144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B267-263D-BC49-BD88-E73460D63B43}"/>
              </a:ext>
            </a:extLst>
          </p:cNvPr>
          <p:cNvSpPr>
            <a:spLocks noGrp="1"/>
          </p:cNvSpPr>
          <p:nvPr>
            <p:ph type="title"/>
          </p:nvPr>
        </p:nvSpPr>
        <p:spPr>
          <a:xfrm>
            <a:off x="96794" y="-160638"/>
            <a:ext cx="10515600" cy="1325563"/>
          </a:xfrm>
        </p:spPr>
        <p:txBody>
          <a:bodyPr/>
          <a:lstStyle/>
          <a:p>
            <a:r>
              <a:rPr lang="en-US" dirty="0"/>
              <a:t>Context</a:t>
            </a:r>
          </a:p>
        </p:txBody>
      </p:sp>
      <p:graphicFrame>
        <p:nvGraphicFramePr>
          <p:cNvPr id="4" name="Content Placeholder 3">
            <a:extLst>
              <a:ext uri="{FF2B5EF4-FFF2-40B4-BE49-F238E27FC236}">
                <a16:creationId xmlns:a16="http://schemas.microsoft.com/office/drawing/2014/main" id="{07E5ED2E-ABAE-DB48-91F3-92DC0187E9F9}"/>
              </a:ext>
            </a:extLst>
          </p:cNvPr>
          <p:cNvGraphicFramePr>
            <a:graphicFrameLocks noGrp="1"/>
          </p:cNvGraphicFramePr>
          <p:nvPr>
            <p:ph idx="1"/>
            <p:extLst>
              <p:ext uri="{D42A27DB-BD31-4B8C-83A1-F6EECF244321}">
                <p14:modId xmlns:p14="http://schemas.microsoft.com/office/powerpoint/2010/main" val="2275220448"/>
              </p:ext>
            </p:extLst>
          </p:nvPr>
        </p:nvGraphicFramePr>
        <p:xfrm>
          <a:off x="838200" y="889686"/>
          <a:ext cx="10515600" cy="5869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1086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9FCA-0F58-A341-93F8-85CA779FB99E}"/>
              </a:ext>
            </a:extLst>
          </p:cNvPr>
          <p:cNvSpPr>
            <a:spLocks noGrp="1"/>
          </p:cNvSpPr>
          <p:nvPr>
            <p:ph type="title"/>
          </p:nvPr>
        </p:nvSpPr>
        <p:spPr>
          <a:xfrm>
            <a:off x="0" y="18255"/>
            <a:ext cx="10515600" cy="1325563"/>
          </a:xfrm>
        </p:spPr>
        <p:txBody>
          <a:bodyPr/>
          <a:lstStyle/>
          <a:p>
            <a:r>
              <a:rPr lang="en-US" dirty="0"/>
              <a:t>Cuba: A Unique Case Study</a:t>
            </a:r>
          </a:p>
        </p:txBody>
      </p:sp>
      <p:graphicFrame>
        <p:nvGraphicFramePr>
          <p:cNvPr id="4" name="Content Placeholder 3">
            <a:extLst>
              <a:ext uri="{FF2B5EF4-FFF2-40B4-BE49-F238E27FC236}">
                <a16:creationId xmlns:a16="http://schemas.microsoft.com/office/drawing/2014/main" id="{2F70006F-E746-954E-A3E2-C7683436851E}"/>
              </a:ext>
            </a:extLst>
          </p:cNvPr>
          <p:cNvGraphicFramePr>
            <a:graphicFrameLocks noGrp="1"/>
          </p:cNvGraphicFramePr>
          <p:nvPr>
            <p:ph idx="1"/>
            <p:extLst>
              <p:ext uri="{D42A27DB-BD31-4B8C-83A1-F6EECF244321}">
                <p14:modId xmlns:p14="http://schemas.microsoft.com/office/powerpoint/2010/main" val="1405118531"/>
              </p:ext>
            </p:extLst>
          </p:nvPr>
        </p:nvGraphicFramePr>
        <p:xfrm>
          <a:off x="0" y="1124465"/>
          <a:ext cx="12192000" cy="5715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7282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8C0C8-17CE-F941-9D8B-16ECAD3BDDC0}"/>
              </a:ext>
            </a:extLst>
          </p:cNvPr>
          <p:cNvSpPr>
            <a:spLocks noGrp="1"/>
          </p:cNvSpPr>
          <p:nvPr>
            <p:ph type="title"/>
          </p:nvPr>
        </p:nvSpPr>
        <p:spPr>
          <a:xfrm>
            <a:off x="0" y="0"/>
            <a:ext cx="10515600" cy="1325563"/>
          </a:xfrm>
        </p:spPr>
        <p:txBody>
          <a:bodyPr/>
          <a:lstStyle/>
          <a:p>
            <a:r>
              <a:rPr lang="en-US" dirty="0"/>
              <a:t>Overview—History of Pandemic</a:t>
            </a:r>
          </a:p>
        </p:txBody>
      </p:sp>
      <p:graphicFrame>
        <p:nvGraphicFramePr>
          <p:cNvPr id="4" name="Content Placeholder 3">
            <a:extLst>
              <a:ext uri="{FF2B5EF4-FFF2-40B4-BE49-F238E27FC236}">
                <a16:creationId xmlns:a16="http://schemas.microsoft.com/office/drawing/2014/main" id="{78E3E36D-4582-8D45-8455-9652BC08EA95}"/>
              </a:ext>
            </a:extLst>
          </p:cNvPr>
          <p:cNvGraphicFramePr>
            <a:graphicFrameLocks noGrp="1"/>
          </p:cNvGraphicFramePr>
          <p:nvPr>
            <p:ph idx="1"/>
            <p:extLst>
              <p:ext uri="{D42A27DB-BD31-4B8C-83A1-F6EECF244321}">
                <p14:modId xmlns:p14="http://schemas.microsoft.com/office/powerpoint/2010/main" val="1760398648"/>
              </p:ext>
            </p:extLst>
          </p:nvPr>
        </p:nvGraphicFramePr>
        <p:xfrm>
          <a:off x="0" y="1099750"/>
          <a:ext cx="12192000" cy="5758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039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E1BB-D734-C544-9C3B-822746414EAF}"/>
              </a:ext>
            </a:extLst>
          </p:cNvPr>
          <p:cNvSpPr>
            <a:spLocks noGrp="1"/>
          </p:cNvSpPr>
          <p:nvPr>
            <p:ph type="title"/>
          </p:nvPr>
        </p:nvSpPr>
        <p:spPr>
          <a:xfrm>
            <a:off x="121508" y="0"/>
            <a:ext cx="10515600" cy="1325563"/>
          </a:xfrm>
        </p:spPr>
        <p:txBody>
          <a:bodyPr/>
          <a:lstStyle/>
          <a:p>
            <a:r>
              <a:rPr lang="en-US" dirty="0"/>
              <a:t>Focus on Key Issues: Tourism</a:t>
            </a:r>
          </a:p>
        </p:txBody>
      </p:sp>
      <p:graphicFrame>
        <p:nvGraphicFramePr>
          <p:cNvPr id="4" name="Content Placeholder 3">
            <a:extLst>
              <a:ext uri="{FF2B5EF4-FFF2-40B4-BE49-F238E27FC236}">
                <a16:creationId xmlns:a16="http://schemas.microsoft.com/office/drawing/2014/main" id="{D4D8206A-9B5D-0F48-A910-E824C80BFCED}"/>
              </a:ext>
            </a:extLst>
          </p:cNvPr>
          <p:cNvGraphicFramePr>
            <a:graphicFrameLocks noGrp="1"/>
          </p:cNvGraphicFramePr>
          <p:nvPr>
            <p:ph idx="1"/>
            <p:extLst>
              <p:ext uri="{D42A27DB-BD31-4B8C-83A1-F6EECF244321}">
                <p14:modId xmlns:p14="http://schemas.microsoft.com/office/powerpoint/2010/main" val="1289851324"/>
              </p:ext>
            </p:extLst>
          </p:nvPr>
        </p:nvGraphicFramePr>
        <p:xfrm>
          <a:off x="0" y="1325563"/>
          <a:ext cx="12192000" cy="5618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3649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B9D6-FF1E-4F4C-B791-C6B21DC81E15}"/>
              </a:ext>
            </a:extLst>
          </p:cNvPr>
          <p:cNvSpPr>
            <a:spLocks noGrp="1"/>
          </p:cNvSpPr>
          <p:nvPr>
            <p:ph type="title"/>
          </p:nvPr>
        </p:nvSpPr>
        <p:spPr>
          <a:xfrm>
            <a:off x="0" y="1"/>
            <a:ext cx="10515600" cy="1149178"/>
          </a:xfrm>
        </p:spPr>
        <p:txBody>
          <a:bodyPr/>
          <a:lstStyle/>
          <a:p>
            <a:r>
              <a:rPr lang="en-US" dirty="0"/>
              <a:t>Cuban Medical Internationalism</a:t>
            </a:r>
          </a:p>
        </p:txBody>
      </p:sp>
      <p:graphicFrame>
        <p:nvGraphicFramePr>
          <p:cNvPr id="4" name="Content Placeholder 3">
            <a:extLst>
              <a:ext uri="{FF2B5EF4-FFF2-40B4-BE49-F238E27FC236}">
                <a16:creationId xmlns:a16="http://schemas.microsoft.com/office/drawing/2014/main" id="{FBABE118-090C-D349-95B2-00F9989C5D57}"/>
              </a:ext>
            </a:extLst>
          </p:cNvPr>
          <p:cNvGraphicFramePr>
            <a:graphicFrameLocks noGrp="1"/>
          </p:cNvGraphicFramePr>
          <p:nvPr>
            <p:ph idx="1"/>
            <p:extLst>
              <p:ext uri="{D42A27DB-BD31-4B8C-83A1-F6EECF244321}">
                <p14:modId xmlns:p14="http://schemas.microsoft.com/office/powerpoint/2010/main" val="1233624430"/>
              </p:ext>
            </p:extLst>
          </p:nvPr>
        </p:nvGraphicFramePr>
        <p:xfrm>
          <a:off x="135924" y="902044"/>
          <a:ext cx="12056076" cy="59559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7293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A46AA-4E6F-6A4C-BBAB-567A25D64B70}"/>
              </a:ext>
            </a:extLst>
          </p:cNvPr>
          <p:cNvSpPr>
            <a:spLocks noGrp="1"/>
          </p:cNvSpPr>
          <p:nvPr>
            <p:ph type="title"/>
          </p:nvPr>
        </p:nvSpPr>
        <p:spPr>
          <a:xfrm>
            <a:off x="109152" y="0"/>
            <a:ext cx="10515600" cy="1325563"/>
          </a:xfrm>
        </p:spPr>
        <p:txBody>
          <a:bodyPr/>
          <a:lstStyle/>
          <a:p>
            <a:r>
              <a:rPr lang="en-US" dirty="0"/>
              <a:t>Medical Technologies</a:t>
            </a:r>
          </a:p>
        </p:txBody>
      </p:sp>
      <p:graphicFrame>
        <p:nvGraphicFramePr>
          <p:cNvPr id="4" name="Content Placeholder 3">
            <a:extLst>
              <a:ext uri="{FF2B5EF4-FFF2-40B4-BE49-F238E27FC236}">
                <a16:creationId xmlns:a16="http://schemas.microsoft.com/office/drawing/2014/main" id="{08751AE2-7418-5140-837F-48525800FABB}"/>
              </a:ext>
            </a:extLst>
          </p:cNvPr>
          <p:cNvGraphicFramePr>
            <a:graphicFrameLocks noGrp="1"/>
          </p:cNvGraphicFramePr>
          <p:nvPr>
            <p:ph idx="1"/>
            <p:extLst>
              <p:ext uri="{D42A27DB-BD31-4B8C-83A1-F6EECF244321}">
                <p14:modId xmlns:p14="http://schemas.microsoft.com/office/powerpoint/2010/main" val="624315506"/>
              </p:ext>
            </p:extLst>
          </p:nvPr>
        </p:nvGraphicFramePr>
        <p:xfrm>
          <a:off x="0" y="1325562"/>
          <a:ext cx="12192000" cy="5532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1445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66589-BD4B-E04A-ADF5-FD863959EEFF}"/>
              </a:ext>
            </a:extLst>
          </p:cNvPr>
          <p:cNvSpPr>
            <a:spLocks noGrp="1"/>
          </p:cNvSpPr>
          <p:nvPr>
            <p:ph type="title"/>
          </p:nvPr>
        </p:nvSpPr>
        <p:spPr>
          <a:xfrm>
            <a:off x="0" y="18256"/>
            <a:ext cx="10515600" cy="945840"/>
          </a:xfrm>
        </p:spPr>
        <p:txBody>
          <a:bodyPr/>
          <a:lstStyle/>
          <a:p>
            <a:r>
              <a:rPr lang="en-US" dirty="0"/>
              <a:t>Challenges</a:t>
            </a:r>
          </a:p>
        </p:txBody>
      </p:sp>
      <p:graphicFrame>
        <p:nvGraphicFramePr>
          <p:cNvPr id="4" name="Content Placeholder 3">
            <a:extLst>
              <a:ext uri="{FF2B5EF4-FFF2-40B4-BE49-F238E27FC236}">
                <a16:creationId xmlns:a16="http://schemas.microsoft.com/office/drawing/2014/main" id="{60A5C78B-4120-7340-9E3C-BE57E6E1CC3F}"/>
              </a:ext>
            </a:extLst>
          </p:cNvPr>
          <p:cNvGraphicFramePr>
            <a:graphicFrameLocks noGrp="1"/>
          </p:cNvGraphicFramePr>
          <p:nvPr>
            <p:ph idx="1"/>
            <p:extLst>
              <p:ext uri="{D42A27DB-BD31-4B8C-83A1-F6EECF244321}">
                <p14:modId xmlns:p14="http://schemas.microsoft.com/office/powerpoint/2010/main" val="107876756"/>
              </p:ext>
            </p:extLst>
          </p:nvPr>
        </p:nvGraphicFramePr>
        <p:xfrm>
          <a:off x="0" y="815009"/>
          <a:ext cx="12192000" cy="60247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0633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EBDE-EB0F-CC44-9A57-E9512B2BDCFB}"/>
              </a:ext>
            </a:extLst>
          </p:cNvPr>
          <p:cNvSpPr>
            <a:spLocks noGrp="1"/>
          </p:cNvSpPr>
          <p:nvPr>
            <p:ph type="title"/>
          </p:nvPr>
        </p:nvSpPr>
        <p:spPr>
          <a:xfrm>
            <a:off x="0" y="1"/>
            <a:ext cx="11353800" cy="874642"/>
          </a:xfrm>
        </p:spPr>
        <p:txBody>
          <a:bodyPr>
            <a:normAutofit/>
          </a:bodyPr>
          <a:lstStyle/>
          <a:p>
            <a:r>
              <a:rPr lang="en-US" sz="4000" dirty="0"/>
              <a:t>The 2021 Current Outlook; Tourism</a:t>
            </a:r>
          </a:p>
        </p:txBody>
      </p:sp>
      <p:graphicFrame>
        <p:nvGraphicFramePr>
          <p:cNvPr id="4" name="Content Placeholder 3">
            <a:extLst>
              <a:ext uri="{FF2B5EF4-FFF2-40B4-BE49-F238E27FC236}">
                <a16:creationId xmlns:a16="http://schemas.microsoft.com/office/drawing/2014/main" id="{4A2A958F-F969-4A4E-AC2C-148B2E38C44D}"/>
              </a:ext>
            </a:extLst>
          </p:cNvPr>
          <p:cNvGraphicFramePr>
            <a:graphicFrameLocks noGrp="1"/>
          </p:cNvGraphicFramePr>
          <p:nvPr>
            <p:ph idx="1"/>
            <p:extLst>
              <p:ext uri="{D42A27DB-BD31-4B8C-83A1-F6EECF244321}">
                <p14:modId xmlns:p14="http://schemas.microsoft.com/office/powerpoint/2010/main" val="4010409904"/>
              </p:ext>
            </p:extLst>
          </p:nvPr>
        </p:nvGraphicFramePr>
        <p:xfrm>
          <a:off x="838200" y="974035"/>
          <a:ext cx="10515600" cy="5202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3271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uba Map" id="{BCACC09D-3387-0E44-B1E7-C0A15C17AD2D}" vid="{000577A0-95E3-C944-860C-D6B4BF341538}"/>
    </a:ext>
  </a:extLst>
</a:theme>
</file>

<file path=docProps/app.xml><?xml version="1.0" encoding="utf-8"?>
<Properties xmlns="http://schemas.openxmlformats.org/officeDocument/2006/extended-properties" xmlns:vt="http://schemas.openxmlformats.org/officeDocument/2006/docPropsVTypes">
  <TotalTime>25</TotalTime>
  <Words>1432</Words>
  <Application>Microsoft Macintosh PowerPoint</Application>
  <PresentationFormat>Widescreen</PresentationFormat>
  <Paragraphs>122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“Cuba’s Response to COVID-19 and the Consequences for Cuba of the Pandemic”</vt:lpstr>
      <vt:lpstr>Context</vt:lpstr>
      <vt:lpstr>Cuba: A Unique Case Study</vt:lpstr>
      <vt:lpstr>Overview—History of Pandemic</vt:lpstr>
      <vt:lpstr>Focus on Key Issues: Tourism</vt:lpstr>
      <vt:lpstr>Cuban Medical Internationalism</vt:lpstr>
      <vt:lpstr>Medical Technologies</vt:lpstr>
      <vt:lpstr>Challenges</vt:lpstr>
      <vt:lpstr>The 2021 Current Outlook; Tourism</vt:lpstr>
      <vt:lpstr>The Current Outlook;  The (Mis) Use of Criminal Penalties to Meet COVID-19 Challenges</vt:lpstr>
      <vt:lpstr>The Current Outlook: Vaccine Politics </vt:lpstr>
      <vt:lpstr>The Current Outlook: Other Treatments</vt:lpstr>
      <vt:lpstr>Conclusion</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“Cuba’s Response to COVID-19 and the Consequences for Cuba of the Pandemic”</dc:title>
  <dc:creator>Backer, Larry Cata</dc:creator>
  <cp:lastModifiedBy>Backer, Larry Cata</cp:lastModifiedBy>
  <cp:revision>8</cp:revision>
  <dcterms:created xsi:type="dcterms:W3CDTF">2021-01-03T02:34:16Z</dcterms:created>
  <dcterms:modified xsi:type="dcterms:W3CDTF">2021-01-03T13:55:40Z</dcterms:modified>
</cp:coreProperties>
</file>