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5" r:id="rId7"/>
    <p:sldId id="266" r:id="rId8"/>
    <p:sldId id="268" r:id="rId9"/>
    <p:sldId id="269" r:id="rId10"/>
    <p:sldId id="270" r:id="rId11"/>
    <p:sldId id="261" r:id="rId12"/>
    <p:sldId id="262" r:id="rId13"/>
    <p:sldId id="271" r:id="rId14"/>
    <p:sldId id="263" r:id="rId15"/>
    <p:sldId id="264" r:id="rId16"/>
    <p:sldId id="272" r:id="rId17"/>
    <p:sldId id="273" r:id="rId18"/>
    <p:sldId id="274" r:id="rId19"/>
    <p:sldId id="275" r:id="rId20"/>
    <p:sldId id="296" r:id="rId21"/>
    <p:sldId id="297" r:id="rId22"/>
    <p:sldId id="309" r:id="rId23"/>
    <p:sldId id="311" r:id="rId24"/>
    <p:sldId id="312" r:id="rId25"/>
    <p:sldId id="313" r:id="rId26"/>
    <p:sldId id="307" r:id="rId27"/>
    <p:sldId id="314" r:id="rId28"/>
    <p:sldId id="308" r:id="rId29"/>
    <p:sldId id="315" r:id="rId30"/>
    <p:sldId id="316" r:id="rId31"/>
    <p:sldId id="31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81"/>
    <p:restoredTop sz="94444"/>
  </p:normalViewPr>
  <p:slideViewPr>
    <p:cSldViewPr snapToGrid="0" snapToObjects="1">
      <p:cViewPr varScale="1">
        <p:scale>
          <a:sx n="104" d="100"/>
          <a:sy n="104" d="100"/>
        </p:scale>
        <p:origin x="232"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18.xml.rels><?xml version="1.0" encoding="UTF-8" standalone="yes"?>
<Relationships xmlns="http://schemas.openxmlformats.org/package/2006/relationships"><Relationship Id="rId3" Type="http://schemas.openxmlformats.org/officeDocument/2006/relationships/hyperlink" Target="https://en.wikipedia.org/wiki/Grab_(company)" TargetMode="External"/><Relationship Id="rId2" Type="http://schemas.openxmlformats.org/officeDocument/2006/relationships/hyperlink" Target="https://asia.nikkei.com/Spotlight/Sharing-Economy/Didi-to-hire-1-000-Communist-Party-comrades-to-improve-safety" TargetMode="External"/><Relationship Id="rId1" Type="http://schemas.openxmlformats.org/officeDocument/2006/relationships/hyperlink" Target="https://en.wikipedia.org/wiki/Taxicab" TargetMode="External"/><Relationship Id="rId6" Type="http://schemas.openxmlformats.org/officeDocument/2006/relationships/hyperlink" Target="https://en.wikipedia.org/wiki/Uber" TargetMode="External"/><Relationship Id="rId5" Type="http://schemas.openxmlformats.org/officeDocument/2006/relationships/hyperlink" Target="https://en.wikipedia.org/wiki/Ola_Cabs" TargetMode="External"/><Relationship Id="rId4" Type="http://schemas.openxmlformats.org/officeDocument/2006/relationships/hyperlink" Target="https://en.wikipedia.org/wiki/Lyft" TargetMode="External"/></Relationships>
</file>

<file path=ppt/diagrams/_rels/drawing18.xml.rels><?xml version="1.0" encoding="UTF-8" standalone="yes"?>
<Relationships xmlns="http://schemas.openxmlformats.org/package/2006/relationships"><Relationship Id="rId3" Type="http://schemas.openxmlformats.org/officeDocument/2006/relationships/hyperlink" Target="https://en.wikipedia.org/wiki/Grab_(company)" TargetMode="External"/><Relationship Id="rId2" Type="http://schemas.openxmlformats.org/officeDocument/2006/relationships/hyperlink" Target="https://asia.nikkei.com/Spotlight/Sharing-Economy/Didi-to-hire-1-000-Communist-Party-comrades-to-improve-safety" TargetMode="External"/><Relationship Id="rId1" Type="http://schemas.openxmlformats.org/officeDocument/2006/relationships/hyperlink" Target="https://en.wikipedia.org/wiki/Taxicab" TargetMode="External"/><Relationship Id="rId6" Type="http://schemas.openxmlformats.org/officeDocument/2006/relationships/hyperlink" Target="https://en.wikipedia.org/wiki/Uber" TargetMode="External"/><Relationship Id="rId5" Type="http://schemas.openxmlformats.org/officeDocument/2006/relationships/hyperlink" Target="https://en.wikipedia.org/wiki/Ola_Cabs" TargetMode="External"/><Relationship Id="rId4" Type="http://schemas.openxmlformats.org/officeDocument/2006/relationships/hyperlink" Target="https://en.wikipedia.org/wiki/Lyft"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86D29A-BF11-AC4A-B783-6C72A0F42921}" type="doc">
      <dgm:prSet loTypeId="urn:microsoft.com/office/officeart/2005/8/layout/vList6" loCatId="process" qsTypeId="urn:microsoft.com/office/officeart/2005/8/quickstyle/simple3" qsCatId="simple" csTypeId="urn:microsoft.com/office/officeart/2005/8/colors/colorful4" csCatId="colorful" phldr="1"/>
      <dgm:spPr/>
      <dgm:t>
        <a:bodyPr/>
        <a:lstStyle/>
        <a:p>
          <a:endParaRPr lang="en-US"/>
        </a:p>
      </dgm:t>
    </dgm:pt>
    <dgm:pt modelId="{46F2D3CB-DA29-394D-906A-61CC0D4183ED}">
      <dgm:prSet/>
      <dgm:spPr/>
      <dgm:t>
        <a:bodyPr/>
        <a:lstStyle/>
        <a:p>
          <a:r>
            <a:rPr lang="en-US" dirty="0"/>
            <a:t>Questions:</a:t>
          </a:r>
        </a:p>
      </dgm:t>
    </dgm:pt>
    <dgm:pt modelId="{949CE17F-2578-DB4C-8CD1-D3F98A5C1BF5}" type="parTrans" cxnId="{30AA4EB9-D275-0343-8D9E-BFAFCD1F3E44}">
      <dgm:prSet/>
      <dgm:spPr/>
      <dgm:t>
        <a:bodyPr/>
        <a:lstStyle/>
        <a:p>
          <a:endParaRPr lang="en-US"/>
        </a:p>
      </dgm:t>
    </dgm:pt>
    <dgm:pt modelId="{3B33536C-25AA-6241-8AAC-DFF38ED3D237}" type="sibTrans" cxnId="{30AA4EB9-D275-0343-8D9E-BFAFCD1F3E44}">
      <dgm:prSet/>
      <dgm:spPr/>
      <dgm:t>
        <a:bodyPr/>
        <a:lstStyle/>
        <a:p>
          <a:endParaRPr lang="en-US"/>
        </a:p>
      </dgm:t>
    </dgm:pt>
    <dgm:pt modelId="{67DFF5B9-E071-0241-BE71-F9FFE650A6D1}">
      <dgm:prSet custT="1"/>
      <dgm:spPr/>
      <dgm:t>
        <a:bodyPr/>
        <a:lstStyle/>
        <a:p>
          <a:r>
            <a:rPr lang="en-US" sz="1800" dirty="0"/>
            <a:t>How did we get to this state and </a:t>
          </a:r>
        </a:p>
      </dgm:t>
    </dgm:pt>
    <dgm:pt modelId="{A675CC90-2E9B-F34A-A1B6-3F036043C574}" type="parTrans" cxnId="{1B51AFEA-DB1A-A24F-AD5B-36C40714E992}">
      <dgm:prSet/>
      <dgm:spPr/>
      <dgm:t>
        <a:bodyPr/>
        <a:lstStyle/>
        <a:p>
          <a:endParaRPr lang="en-US"/>
        </a:p>
      </dgm:t>
    </dgm:pt>
    <dgm:pt modelId="{E26A1CEB-B76A-1B41-8AB2-0B9C52AFD1BA}" type="sibTrans" cxnId="{1B51AFEA-DB1A-A24F-AD5B-36C40714E992}">
      <dgm:prSet/>
      <dgm:spPr/>
      <dgm:t>
        <a:bodyPr/>
        <a:lstStyle/>
        <a:p>
          <a:endParaRPr lang="en-US"/>
        </a:p>
      </dgm:t>
    </dgm:pt>
    <dgm:pt modelId="{93C92951-9D49-E946-B633-52B7D6D65C0E}">
      <dgm:prSet custT="1"/>
      <dgm:spPr/>
      <dgm:t>
        <a:bodyPr/>
        <a:lstStyle/>
        <a:p>
          <a:r>
            <a:rPr lang="en-US" sz="1800" dirty="0"/>
            <a:t>What might explain the complexities of moving toward resolution?</a:t>
          </a:r>
        </a:p>
      </dgm:t>
    </dgm:pt>
    <dgm:pt modelId="{89B1114E-AF11-714A-B2F1-D3B0C6504059}" type="parTrans" cxnId="{4D6D38E5-00A0-7548-A730-1043DF5ED641}">
      <dgm:prSet/>
      <dgm:spPr/>
      <dgm:t>
        <a:bodyPr/>
        <a:lstStyle/>
        <a:p>
          <a:endParaRPr lang="en-US"/>
        </a:p>
      </dgm:t>
    </dgm:pt>
    <dgm:pt modelId="{F24EBDAB-A71B-0245-8DF2-393C2D5DC902}" type="sibTrans" cxnId="{4D6D38E5-00A0-7548-A730-1043DF5ED641}">
      <dgm:prSet/>
      <dgm:spPr/>
      <dgm:t>
        <a:bodyPr/>
        <a:lstStyle/>
        <a:p>
          <a:endParaRPr lang="en-US"/>
        </a:p>
      </dgm:t>
    </dgm:pt>
    <dgm:pt modelId="{20041805-D738-D74D-9630-D00818D485AC}">
      <dgm:prSet/>
      <dgm:spPr/>
      <dgm:t>
        <a:bodyPr/>
        <a:lstStyle/>
        <a:p>
          <a:r>
            <a:rPr lang="en-US"/>
            <a:t>Concentrate on three issues</a:t>
          </a:r>
        </a:p>
      </dgm:t>
    </dgm:pt>
    <dgm:pt modelId="{A753F4EF-CA4A-6E45-B5DB-2C275AADCFCE}" type="parTrans" cxnId="{1F4F19AA-654D-B74B-B66F-44B55147D1EC}">
      <dgm:prSet/>
      <dgm:spPr/>
      <dgm:t>
        <a:bodyPr/>
        <a:lstStyle/>
        <a:p>
          <a:endParaRPr lang="en-US"/>
        </a:p>
      </dgm:t>
    </dgm:pt>
    <dgm:pt modelId="{08A05FA5-683A-5644-8F5C-90CDCCA5BB14}" type="sibTrans" cxnId="{1F4F19AA-654D-B74B-B66F-44B55147D1EC}">
      <dgm:prSet/>
      <dgm:spPr/>
      <dgm:t>
        <a:bodyPr/>
        <a:lstStyle/>
        <a:p>
          <a:endParaRPr lang="en-US"/>
        </a:p>
      </dgm:t>
    </dgm:pt>
    <dgm:pt modelId="{E8D92CCF-5D3A-AF43-88CB-913FE600E770}">
      <dgm:prSet custT="1"/>
      <dgm:spPr/>
      <dgm:t>
        <a:bodyPr/>
        <a:lstStyle/>
        <a:p>
          <a:r>
            <a:rPr lang="en-US" sz="1800" b="1" i="1" dirty="0"/>
            <a:t>Fundamental differences in political and economic ideology</a:t>
          </a:r>
        </a:p>
      </dgm:t>
    </dgm:pt>
    <dgm:pt modelId="{36DA1AA4-4234-144D-9F35-D42753F41F7E}" type="parTrans" cxnId="{0281415F-5645-D64D-83DD-C0B6AF2490D3}">
      <dgm:prSet/>
      <dgm:spPr/>
      <dgm:t>
        <a:bodyPr/>
        <a:lstStyle/>
        <a:p>
          <a:endParaRPr lang="en-US"/>
        </a:p>
      </dgm:t>
    </dgm:pt>
    <dgm:pt modelId="{68E62ABE-86B1-074E-B89C-4834F7AC2F72}" type="sibTrans" cxnId="{0281415F-5645-D64D-83DD-C0B6AF2490D3}">
      <dgm:prSet/>
      <dgm:spPr/>
      <dgm:t>
        <a:bodyPr/>
        <a:lstStyle/>
        <a:p>
          <a:endParaRPr lang="en-US"/>
        </a:p>
      </dgm:t>
    </dgm:pt>
    <dgm:pt modelId="{18D8031B-27F4-4A41-BD3D-2CF1324BB3A4}">
      <dgm:prSet custT="1"/>
      <dgm:spPr/>
      <dgm:t>
        <a:bodyPr/>
        <a:lstStyle/>
        <a:p>
          <a:r>
            <a:rPr lang="en-US" sz="1800" dirty="0"/>
            <a:t>Communist internationalism versus liberal democratic universalism</a:t>
          </a:r>
        </a:p>
      </dgm:t>
    </dgm:pt>
    <dgm:pt modelId="{A4484AB5-2A17-8442-996B-7AB820CAB076}" type="parTrans" cxnId="{41240C1C-6EF8-FD4F-BC69-E7ED952CE3E6}">
      <dgm:prSet/>
      <dgm:spPr/>
      <dgm:t>
        <a:bodyPr/>
        <a:lstStyle/>
        <a:p>
          <a:endParaRPr lang="en-US"/>
        </a:p>
      </dgm:t>
    </dgm:pt>
    <dgm:pt modelId="{F87E63FD-4ACF-EC49-B874-2768A771E1D7}" type="sibTrans" cxnId="{41240C1C-6EF8-FD4F-BC69-E7ED952CE3E6}">
      <dgm:prSet/>
      <dgm:spPr/>
      <dgm:t>
        <a:bodyPr/>
        <a:lstStyle/>
        <a:p>
          <a:endParaRPr lang="en-US"/>
        </a:p>
      </dgm:t>
    </dgm:pt>
    <dgm:pt modelId="{516FA8B5-7DF5-1C4F-B2BB-2336846A27F1}">
      <dgm:prSet custT="1"/>
      <dgm:spPr/>
      <dgm:t>
        <a:bodyPr/>
        <a:lstStyle/>
        <a:p>
          <a:r>
            <a:rPr lang="en-US" sz="1800" b="1" i="1" dirty="0"/>
            <a:t>The development of distinct trade empires</a:t>
          </a:r>
        </a:p>
      </dgm:t>
    </dgm:pt>
    <dgm:pt modelId="{A4945873-0C3F-CB44-8305-E16215742483}" type="parTrans" cxnId="{181C7FB3-785C-F148-AB4B-DF690CA795FA}">
      <dgm:prSet/>
      <dgm:spPr/>
      <dgm:t>
        <a:bodyPr/>
        <a:lstStyle/>
        <a:p>
          <a:endParaRPr lang="en-US"/>
        </a:p>
      </dgm:t>
    </dgm:pt>
    <dgm:pt modelId="{6D9DB3A5-C73B-3B4E-AAB0-77761035525E}" type="sibTrans" cxnId="{181C7FB3-785C-F148-AB4B-DF690CA795FA}">
      <dgm:prSet/>
      <dgm:spPr/>
      <dgm:t>
        <a:bodyPr/>
        <a:lstStyle/>
        <a:p>
          <a:endParaRPr lang="en-US"/>
        </a:p>
      </dgm:t>
    </dgm:pt>
    <dgm:pt modelId="{7B984628-83FA-924A-BF50-05B2E86906CD}">
      <dgm:prSet custT="1"/>
      <dgm:spPr/>
      <dgm:t>
        <a:bodyPr/>
        <a:lstStyle/>
        <a:p>
          <a:r>
            <a:rPr lang="en-US" sz="1800" dirty="0"/>
            <a:t>Belt and Road Initiative versus America First as the forms of post-Global Empire</a:t>
          </a:r>
        </a:p>
      </dgm:t>
    </dgm:pt>
    <dgm:pt modelId="{1AB2CE3F-CB58-C94B-BFBB-671AA94BD93B}" type="parTrans" cxnId="{74F11B90-B2F7-F442-B6A5-6F7601602710}">
      <dgm:prSet/>
      <dgm:spPr/>
      <dgm:t>
        <a:bodyPr/>
        <a:lstStyle/>
        <a:p>
          <a:endParaRPr lang="en-US"/>
        </a:p>
      </dgm:t>
    </dgm:pt>
    <dgm:pt modelId="{A994DFD0-14CA-E54F-9B5F-6C5DCB4F3076}" type="sibTrans" cxnId="{74F11B90-B2F7-F442-B6A5-6F7601602710}">
      <dgm:prSet/>
      <dgm:spPr/>
      <dgm:t>
        <a:bodyPr/>
        <a:lstStyle/>
        <a:p>
          <a:endParaRPr lang="en-US"/>
        </a:p>
      </dgm:t>
    </dgm:pt>
    <dgm:pt modelId="{39A20740-CD18-2B44-91FF-97B13D471A19}">
      <dgm:prSet custT="1"/>
      <dgm:spPr/>
      <dgm:t>
        <a:bodyPr/>
        <a:lstStyle/>
        <a:p>
          <a:r>
            <a:rPr lang="en-US" sz="1800" b="1" i="1" dirty="0"/>
            <a:t>The tech that fuels this new environment</a:t>
          </a:r>
        </a:p>
      </dgm:t>
    </dgm:pt>
    <dgm:pt modelId="{D8336195-A377-B945-8B48-682C0CCE92D9}" type="parTrans" cxnId="{224F93C4-EE14-5F47-A984-B55BCF45888F}">
      <dgm:prSet/>
      <dgm:spPr/>
      <dgm:t>
        <a:bodyPr/>
        <a:lstStyle/>
        <a:p>
          <a:endParaRPr lang="en-US"/>
        </a:p>
      </dgm:t>
    </dgm:pt>
    <dgm:pt modelId="{4037E2D9-2572-784F-8D71-FA6E15C0C29F}" type="sibTrans" cxnId="{224F93C4-EE14-5F47-A984-B55BCF45888F}">
      <dgm:prSet/>
      <dgm:spPr/>
      <dgm:t>
        <a:bodyPr/>
        <a:lstStyle/>
        <a:p>
          <a:endParaRPr lang="en-US"/>
        </a:p>
      </dgm:t>
    </dgm:pt>
    <dgm:pt modelId="{E598605E-C20C-1C44-A419-AEF6D737F8EC}">
      <dgm:prSet custT="1"/>
      <dgm:spPr/>
      <dgm:t>
        <a:bodyPr/>
        <a:lstStyle/>
        <a:p>
          <a:r>
            <a:rPr lang="en-US" sz="1800" dirty="0"/>
            <a:t>Social Credit systems and the transformation of law and management in China </a:t>
          </a:r>
        </a:p>
      </dgm:t>
    </dgm:pt>
    <dgm:pt modelId="{4F3764E7-FBAF-3740-8B7B-71D22D282A12}" type="parTrans" cxnId="{AE66E8BE-3365-E34F-8A40-D8360261A4ED}">
      <dgm:prSet/>
      <dgm:spPr/>
      <dgm:t>
        <a:bodyPr/>
        <a:lstStyle/>
        <a:p>
          <a:endParaRPr lang="en-US"/>
        </a:p>
      </dgm:t>
    </dgm:pt>
    <dgm:pt modelId="{678E95DB-90B0-9C4D-84BA-0BEF9C20EDAF}" type="sibTrans" cxnId="{AE66E8BE-3365-E34F-8A40-D8360261A4ED}">
      <dgm:prSet/>
      <dgm:spPr/>
      <dgm:t>
        <a:bodyPr/>
        <a:lstStyle/>
        <a:p>
          <a:endParaRPr lang="en-US"/>
        </a:p>
      </dgm:t>
    </dgm:pt>
    <dgm:pt modelId="{453B59DA-33DF-9943-8776-DB59744679C3}">
      <dgm:prSet custT="1"/>
      <dgm:spPr/>
      <dgm:t>
        <a:bodyPr/>
        <a:lstStyle/>
        <a:p>
          <a:r>
            <a:rPr lang="en-US" sz="1800" dirty="0"/>
            <a:t>Data driven compliance oriented markets based governance systems elsewhere</a:t>
          </a:r>
        </a:p>
      </dgm:t>
    </dgm:pt>
    <dgm:pt modelId="{AC6CCE2B-63F9-D042-94CA-BA1CB072F740}" type="parTrans" cxnId="{482DB9A2-AED2-2347-85EC-3F0B5A6757E2}">
      <dgm:prSet/>
      <dgm:spPr/>
      <dgm:t>
        <a:bodyPr/>
        <a:lstStyle/>
        <a:p>
          <a:endParaRPr lang="en-US"/>
        </a:p>
      </dgm:t>
    </dgm:pt>
    <dgm:pt modelId="{5AB75380-4CDC-2347-BF39-CC3712654DFA}" type="sibTrans" cxnId="{482DB9A2-AED2-2347-85EC-3F0B5A6757E2}">
      <dgm:prSet/>
      <dgm:spPr/>
      <dgm:t>
        <a:bodyPr/>
        <a:lstStyle/>
        <a:p>
          <a:endParaRPr lang="en-US"/>
        </a:p>
      </dgm:t>
    </dgm:pt>
    <dgm:pt modelId="{4C9AE043-5A68-3A4D-8A87-1C89FC0E0FBC}">
      <dgm:prSet custT="1"/>
      <dgm:spPr/>
      <dgm:t>
        <a:bodyPr/>
        <a:lstStyle/>
        <a:p>
          <a:r>
            <a:rPr lang="en-US" sz="1800" dirty="0"/>
            <a:t>And business caught in the middle</a:t>
          </a:r>
        </a:p>
      </dgm:t>
    </dgm:pt>
    <dgm:pt modelId="{DDF7DB87-47F2-584A-A500-58E9B4E68FF6}" type="parTrans" cxnId="{5E3E549C-C165-FB4F-BCF1-0BA35E983419}">
      <dgm:prSet/>
      <dgm:spPr/>
      <dgm:t>
        <a:bodyPr/>
        <a:lstStyle/>
        <a:p>
          <a:endParaRPr lang="en-US"/>
        </a:p>
      </dgm:t>
    </dgm:pt>
    <dgm:pt modelId="{4E7570F5-A428-8446-A197-B368E4E708B1}" type="sibTrans" cxnId="{5E3E549C-C165-FB4F-BCF1-0BA35E983419}">
      <dgm:prSet/>
      <dgm:spPr/>
      <dgm:t>
        <a:bodyPr/>
        <a:lstStyle/>
        <a:p>
          <a:endParaRPr lang="en-US"/>
        </a:p>
      </dgm:t>
    </dgm:pt>
    <dgm:pt modelId="{55FE9B17-DAD4-F743-A3DB-A3441E8C01B7}" type="pres">
      <dgm:prSet presAssocID="{E986D29A-BF11-AC4A-B783-6C72A0F42921}" presName="Name0" presStyleCnt="0">
        <dgm:presLayoutVars>
          <dgm:dir/>
          <dgm:animLvl val="lvl"/>
          <dgm:resizeHandles/>
        </dgm:presLayoutVars>
      </dgm:prSet>
      <dgm:spPr/>
    </dgm:pt>
    <dgm:pt modelId="{920F8E3E-D063-4040-9299-F1A468F8DD4E}" type="pres">
      <dgm:prSet presAssocID="{46F2D3CB-DA29-394D-906A-61CC0D4183ED}" presName="linNode" presStyleCnt="0"/>
      <dgm:spPr/>
    </dgm:pt>
    <dgm:pt modelId="{FE8EC929-D5E3-AC4D-B108-E9A74F09A993}" type="pres">
      <dgm:prSet presAssocID="{46F2D3CB-DA29-394D-906A-61CC0D4183ED}" presName="parentShp" presStyleLbl="node1" presStyleIdx="0" presStyleCnt="2" custScaleY="51961">
        <dgm:presLayoutVars>
          <dgm:bulletEnabled val="1"/>
        </dgm:presLayoutVars>
      </dgm:prSet>
      <dgm:spPr/>
    </dgm:pt>
    <dgm:pt modelId="{835DD818-8622-1C49-8E41-0EB4775DC830}" type="pres">
      <dgm:prSet presAssocID="{46F2D3CB-DA29-394D-906A-61CC0D4183ED}" presName="childShp" presStyleLbl="bgAccFollowNode1" presStyleIdx="0" presStyleCnt="2" custScaleY="39217">
        <dgm:presLayoutVars>
          <dgm:bulletEnabled val="1"/>
        </dgm:presLayoutVars>
      </dgm:prSet>
      <dgm:spPr/>
    </dgm:pt>
    <dgm:pt modelId="{E5F74052-50CC-E94F-8DB1-A606F7C8B49F}" type="pres">
      <dgm:prSet presAssocID="{3B33536C-25AA-6241-8AAC-DFF38ED3D237}" presName="spacing" presStyleCnt="0"/>
      <dgm:spPr/>
    </dgm:pt>
    <dgm:pt modelId="{66B671BE-B9D6-6342-8740-63ACB2F25035}" type="pres">
      <dgm:prSet presAssocID="{20041805-D738-D74D-9630-D00818D485AC}" presName="linNode" presStyleCnt="0"/>
      <dgm:spPr/>
    </dgm:pt>
    <dgm:pt modelId="{610E22E0-59B7-E641-A890-6D3E87A5A21E}" type="pres">
      <dgm:prSet presAssocID="{20041805-D738-D74D-9630-D00818D485AC}" presName="parentShp" presStyleLbl="node1" presStyleIdx="1" presStyleCnt="2">
        <dgm:presLayoutVars>
          <dgm:bulletEnabled val="1"/>
        </dgm:presLayoutVars>
      </dgm:prSet>
      <dgm:spPr/>
    </dgm:pt>
    <dgm:pt modelId="{269970E9-411D-3E4E-90FF-1490840394CC}" type="pres">
      <dgm:prSet presAssocID="{20041805-D738-D74D-9630-D00818D485AC}" presName="childShp" presStyleLbl="bgAccFollowNode1" presStyleIdx="1" presStyleCnt="2" custScaleX="148363" custScaleY="143056">
        <dgm:presLayoutVars>
          <dgm:bulletEnabled val="1"/>
        </dgm:presLayoutVars>
      </dgm:prSet>
      <dgm:spPr/>
    </dgm:pt>
  </dgm:ptLst>
  <dgm:cxnLst>
    <dgm:cxn modelId="{41A06601-74BB-B84C-95F8-2EBF5718610D}" type="presOf" srcId="{20041805-D738-D74D-9630-D00818D485AC}" destId="{610E22E0-59B7-E641-A890-6D3E87A5A21E}" srcOrd="0" destOrd="0" presId="urn:microsoft.com/office/officeart/2005/8/layout/vList6"/>
    <dgm:cxn modelId="{D9733C0D-6BC7-6943-BB92-CF4CCD84B202}" type="presOf" srcId="{93C92951-9D49-E946-B633-52B7D6D65C0E}" destId="{835DD818-8622-1C49-8E41-0EB4775DC830}" srcOrd="0" destOrd="1" presId="urn:microsoft.com/office/officeart/2005/8/layout/vList6"/>
    <dgm:cxn modelId="{EC431E0F-71B0-6F40-B152-858F34D9CFD5}" type="presOf" srcId="{7B984628-83FA-924A-BF50-05B2E86906CD}" destId="{269970E9-411D-3E4E-90FF-1490840394CC}" srcOrd="0" destOrd="3" presId="urn:microsoft.com/office/officeart/2005/8/layout/vList6"/>
    <dgm:cxn modelId="{41240C1C-6EF8-FD4F-BC69-E7ED952CE3E6}" srcId="{E8D92CCF-5D3A-AF43-88CB-913FE600E770}" destId="{18D8031B-27F4-4A41-BD3D-2CF1324BB3A4}" srcOrd="0" destOrd="0" parTransId="{A4484AB5-2A17-8442-996B-7AB820CAB076}" sibTransId="{F87E63FD-4ACF-EC49-B874-2768A771E1D7}"/>
    <dgm:cxn modelId="{9D5B8745-332D-6E42-8AC0-CCD5804B29D6}" type="presOf" srcId="{39A20740-CD18-2B44-91FF-97B13D471A19}" destId="{269970E9-411D-3E4E-90FF-1490840394CC}" srcOrd="0" destOrd="4" presId="urn:microsoft.com/office/officeart/2005/8/layout/vList6"/>
    <dgm:cxn modelId="{1599E750-DC2D-434E-B04C-18800BDB0424}" type="presOf" srcId="{E8D92CCF-5D3A-AF43-88CB-913FE600E770}" destId="{269970E9-411D-3E4E-90FF-1490840394CC}" srcOrd="0" destOrd="0" presId="urn:microsoft.com/office/officeart/2005/8/layout/vList6"/>
    <dgm:cxn modelId="{0281415F-5645-D64D-83DD-C0B6AF2490D3}" srcId="{20041805-D738-D74D-9630-D00818D485AC}" destId="{E8D92CCF-5D3A-AF43-88CB-913FE600E770}" srcOrd="0" destOrd="0" parTransId="{36DA1AA4-4234-144D-9F35-D42753F41F7E}" sibTransId="{68E62ABE-86B1-074E-B89C-4834F7AC2F72}"/>
    <dgm:cxn modelId="{49B59760-40BC-EB49-8911-6993944CE5F7}" type="presOf" srcId="{E598605E-C20C-1C44-A419-AEF6D737F8EC}" destId="{269970E9-411D-3E4E-90FF-1490840394CC}" srcOrd="0" destOrd="5" presId="urn:microsoft.com/office/officeart/2005/8/layout/vList6"/>
    <dgm:cxn modelId="{BB490363-D5E0-654A-BBC4-D9DA9858F103}" type="presOf" srcId="{18D8031B-27F4-4A41-BD3D-2CF1324BB3A4}" destId="{269970E9-411D-3E4E-90FF-1490840394CC}" srcOrd="0" destOrd="1" presId="urn:microsoft.com/office/officeart/2005/8/layout/vList6"/>
    <dgm:cxn modelId="{09485965-1642-8246-BE1C-199082E8A2D4}" type="presOf" srcId="{453B59DA-33DF-9943-8776-DB59744679C3}" destId="{269970E9-411D-3E4E-90FF-1490840394CC}" srcOrd="0" destOrd="6" presId="urn:microsoft.com/office/officeart/2005/8/layout/vList6"/>
    <dgm:cxn modelId="{63402677-2F62-D544-9737-FB78D24142EB}" type="presOf" srcId="{46F2D3CB-DA29-394D-906A-61CC0D4183ED}" destId="{FE8EC929-D5E3-AC4D-B108-E9A74F09A993}" srcOrd="0" destOrd="0" presId="urn:microsoft.com/office/officeart/2005/8/layout/vList6"/>
    <dgm:cxn modelId="{74F11B90-B2F7-F442-B6A5-6F7601602710}" srcId="{516FA8B5-7DF5-1C4F-B2BB-2336846A27F1}" destId="{7B984628-83FA-924A-BF50-05B2E86906CD}" srcOrd="0" destOrd="0" parTransId="{1AB2CE3F-CB58-C94B-BFBB-671AA94BD93B}" sibTransId="{A994DFD0-14CA-E54F-9B5F-6C5DCB4F3076}"/>
    <dgm:cxn modelId="{5E3E549C-C165-FB4F-BCF1-0BA35E983419}" srcId="{39A20740-CD18-2B44-91FF-97B13D471A19}" destId="{4C9AE043-5A68-3A4D-8A87-1C89FC0E0FBC}" srcOrd="2" destOrd="0" parTransId="{DDF7DB87-47F2-584A-A500-58E9B4E68FF6}" sibTransId="{4E7570F5-A428-8446-A197-B368E4E708B1}"/>
    <dgm:cxn modelId="{482DB9A2-AED2-2347-85EC-3F0B5A6757E2}" srcId="{39A20740-CD18-2B44-91FF-97B13D471A19}" destId="{453B59DA-33DF-9943-8776-DB59744679C3}" srcOrd="1" destOrd="0" parTransId="{AC6CCE2B-63F9-D042-94CA-BA1CB072F740}" sibTransId="{5AB75380-4CDC-2347-BF39-CC3712654DFA}"/>
    <dgm:cxn modelId="{EE1203AA-1A4F-574A-A491-9AFF789BEE72}" type="presOf" srcId="{67DFF5B9-E071-0241-BE71-F9FFE650A6D1}" destId="{835DD818-8622-1C49-8E41-0EB4775DC830}" srcOrd="0" destOrd="0" presId="urn:microsoft.com/office/officeart/2005/8/layout/vList6"/>
    <dgm:cxn modelId="{1F4F19AA-654D-B74B-B66F-44B55147D1EC}" srcId="{E986D29A-BF11-AC4A-B783-6C72A0F42921}" destId="{20041805-D738-D74D-9630-D00818D485AC}" srcOrd="1" destOrd="0" parTransId="{A753F4EF-CA4A-6E45-B5DB-2C275AADCFCE}" sibTransId="{08A05FA5-683A-5644-8F5C-90CDCCA5BB14}"/>
    <dgm:cxn modelId="{181C7FB3-785C-F148-AB4B-DF690CA795FA}" srcId="{20041805-D738-D74D-9630-D00818D485AC}" destId="{516FA8B5-7DF5-1C4F-B2BB-2336846A27F1}" srcOrd="1" destOrd="0" parTransId="{A4945873-0C3F-CB44-8305-E16215742483}" sibTransId="{6D9DB3A5-C73B-3B4E-AAB0-77761035525E}"/>
    <dgm:cxn modelId="{30AA4EB9-D275-0343-8D9E-BFAFCD1F3E44}" srcId="{E986D29A-BF11-AC4A-B783-6C72A0F42921}" destId="{46F2D3CB-DA29-394D-906A-61CC0D4183ED}" srcOrd="0" destOrd="0" parTransId="{949CE17F-2578-DB4C-8CD1-D3F98A5C1BF5}" sibTransId="{3B33536C-25AA-6241-8AAC-DFF38ED3D237}"/>
    <dgm:cxn modelId="{AE66E8BE-3365-E34F-8A40-D8360261A4ED}" srcId="{39A20740-CD18-2B44-91FF-97B13D471A19}" destId="{E598605E-C20C-1C44-A419-AEF6D737F8EC}" srcOrd="0" destOrd="0" parTransId="{4F3764E7-FBAF-3740-8B7B-71D22D282A12}" sibTransId="{678E95DB-90B0-9C4D-84BA-0BEF9C20EDAF}"/>
    <dgm:cxn modelId="{224F93C4-EE14-5F47-A984-B55BCF45888F}" srcId="{20041805-D738-D74D-9630-D00818D485AC}" destId="{39A20740-CD18-2B44-91FF-97B13D471A19}" srcOrd="2" destOrd="0" parTransId="{D8336195-A377-B945-8B48-682C0CCE92D9}" sibTransId="{4037E2D9-2572-784F-8D71-FA6E15C0C29F}"/>
    <dgm:cxn modelId="{DD09A0C6-B9BA-694F-867B-386D9F2C599C}" type="presOf" srcId="{4C9AE043-5A68-3A4D-8A87-1C89FC0E0FBC}" destId="{269970E9-411D-3E4E-90FF-1490840394CC}" srcOrd="0" destOrd="7" presId="urn:microsoft.com/office/officeart/2005/8/layout/vList6"/>
    <dgm:cxn modelId="{B1E350D5-FC1B-354C-91FE-E4F2154947D4}" type="presOf" srcId="{516FA8B5-7DF5-1C4F-B2BB-2336846A27F1}" destId="{269970E9-411D-3E4E-90FF-1490840394CC}" srcOrd="0" destOrd="2" presId="urn:microsoft.com/office/officeart/2005/8/layout/vList6"/>
    <dgm:cxn modelId="{4D6D38E5-00A0-7548-A730-1043DF5ED641}" srcId="{46F2D3CB-DA29-394D-906A-61CC0D4183ED}" destId="{93C92951-9D49-E946-B633-52B7D6D65C0E}" srcOrd="1" destOrd="0" parTransId="{89B1114E-AF11-714A-B2F1-D3B0C6504059}" sibTransId="{F24EBDAB-A71B-0245-8DF2-393C2D5DC902}"/>
    <dgm:cxn modelId="{1B51AFEA-DB1A-A24F-AD5B-36C40714E992}" srcId="{46F2D3CB-DA29-394D-906A-61CC0D4183ED}" destId="{67DFF5B9-E071-0241-BE71-F9FFE650A6D1}" srcOrd="0" destOrd="0" parTransId="{A675CC90-2E9B-F34A-A1B6-3F036043C574}" sibTransId="{E26A1CEB-B76A-1B41-8AB2-0B9C52AFD1BA}"/>
    <dgm:cxn modelId="{3298ACF6-4F02-0449-AC8C-806AE94A7491}" type="presOf" srcId="{E986D29A-BF11-AC4A-B783-6C72A0F42921}" destId="{55FE9B17-DAD4-F743-A3DB-A3441E8C01B7}" srcOrd="0" destOrd="0" presId="urn:microsoft.com/office/officeart/2005/8/layout/vList6"/>
    <dgm:cxn modelId="{C266FD51-8F78-7443-9130-E65298DD069E}" type="presParOf" srcId="{55FE9B17-DAD4-F743-A3DB-A3441E8C01B7}" destId="{920F8E3E-D063-4040-9299-F1A468F8DD4E}" srcOrd="0" destOrd="0" presId="urn:microsoft.com/office/officeart/2005/8/layout/vList6"/>
    <dgm:cxn modelId="{88022C9F-F3DB-CC4F-AFD1-4ED718401AFA}" type="presParOf" srcId="{920F8E3E-D063-4040-9299-F1A468F8DD4E}" destId="{FE8EC929-D5E3-AC4D-B108-E9A74F09A993}" srcOrd="0" destOrd="0" presId="urn:microsoft.com/office/officeart/2005/8/layout/vList6"/>
    <dgm:cxn modelId="{8A05D5B9-3003-E24A-827A-EAB0A3DADECC}" type="presParOf" srcId="{920F8E3E-D063-4040-9299-F1A468F8DD4E}" destId="{835DD818-8622-1C49-8E41-0EB4775DC830}" srcOrd="1" destOrd="0" presId="urn:microsoft.com/office/officeart/2005/8/layout/vList6"/>
    <dgm:cxn modelId="{D2626004-8C8C-764D-BADF-8D5B8EB3A721}" type="presParOf" srcId="{55FE9B17-DAD4-F743-A3DB-A3441E8C01B7}" destId="{E5F74052-50CC-E94F-8DB1-A606F7C8B49F}" srcOrd="1" destOrd="0" presId="urn:microsoft.com/office/officeart/2005/8/layout/vList6"/>
    <dgm:cxn modelId="{F30A287B-DFA2-9F4D-8AF2-3678F75B680F}" type="presParOf" srcId="{55FE9B17-DAD4-F743-A3DB-A3441E8C01B7}" destId="{66B671BE-B9D6-6342-8740-63ACB2F25035}" srcOrd="2" destOrd="0" presId="urn:microsoft.com/office/officeart/2005/8/layout/vList6"/>
    <dgm:cxn modelId="{7F8683A1-41A7-F24F-BC27-1E16B1B00763}" type="presParOf" srcId="{66B671BE-B9D6-6342-8740-63ACB2F25035}" destId="{610E22E0-59B7-E641-A890-6D3E87A5A21E}" srcOrd="0" destOrd="0" presId="urn:microsoft.com/office/officeart/2005/8/layout/vList6"/>
    <dgm:cxn modelId="{1F57B973-306A-E14D-809B-8E3F6A15FDF4}" type="presParOf" srcId="{66B671BE-B9D6-6342-8740-63ACB2F25035}" destId="{269970E9-411D-3E4E-90FF-1490840394C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D312FC9-9630-CA49-9588-19982BA05215}" type="doc">
      <dgm:prSet loTypeId="urn:microsoft.com/office/officeart/2005/8/layout/chevron2" loCatId="process" qsTypeId="urn:microsoft.com/office/officeart/2005/8/quickstyle/simple3" qsCatId="simple" csTypeId="urn:microsoft.com/office/officeart/2005/8/colors/colorful2" csCatId="colorful" phldr="1"/>
      <dgm:spPr/>
      <dgm:t>
        <a:bodyPr/>
        <a:lstStyle/>
        <a:p>
          <a:endParaRPr lang="en-US"/>
        </a:p>
      </dgm:t>
    </dgm:pt>
    <dgm:pt modelId="{4A53D814-0212-A249-839B-69F09EF58E1B}">
      <dgm:prSet/>
      <dgm:spPr/>
      <dgm:t>
        <a:bodyPr/>
        <a:lstStyle/>
        <a:p>
          <a:r>
            <a:rPr lang="en-US" dirty="0"/>
            <a:t>Formal Mechanisms</a:t>
          </a:r>
        </a:p>
      </dgm:t>
    </dgm:pt>
    <dgm:pt modelId="{3F326229-7905-4F4C-BD6E-CE7E670CBC3E}" type="parTrans" cxnId="{8767DE21-C622-A144-878D-48D103DFBCE5}">
      <dgm:prSet/>
      <dgm:spPr/>
      <dgm:t>
        <a:bodyPr/>
        <a:lstStyle/>
        <a:p>
          <a:endParaRPr lang="en-US"/>
        </a:p>
      </dgm:t>
    </dgm:pt>
    <dgm:pt modelId="{134638D6-0D9C-464E-B436-04D288EF5AD7}" type="sibTrans" cxnId="{8767DE21-C622-A144-878D-48D103DFBCE5}">
      <dgm:prSet/>
      <dgm:spPr/>
      <dgm:t>
        <a:bodyPr/>
        <a:lstStyle/>
        <a:p>
          <a:endParaRPr lang="en-US"/>
        </a:p>
      </dgm:t>
    </dgm:pt>
    <dgm:pt modelId="{47DB90DB-CA26-2C4F-B31E-D7C5176FB622}">
      <dgm:prSet/>
      <dgm:spPr>
        <a:solidFill>
          <a:schemeClr val="accent4">
            <a:lumMod val="20000"/>
            <a:lumOff val="80000"/>
            <a:alpha val="90000"/>
          </a:schemeClr>
        </a:solidFill>
      </dgm:spPr>
      <dgm:t>
        <a:bodyPr/>
        <a:lstStyle/>
        <a:p>
          <a:r>
            <a:rPr lang="en-US" dirty="0"/>
            <a:t>Aggregation of an increasing number of bi-lateral and multi-lateral trade, friendship, and cooperation agreements between foreign states and China</a:t>
          </a:r>
        </a:p>
      </dgm:t>
    </dgm:pt>
    <dgm:pt modelId="{25CD2511-59CE-7D43-92BA-EA98100ABFC4}" type="parTrans" cxnId="{94B25C0D-436F-0B4F-B17C-64756D520670}">
      <dgm:prSet/>
      <dgm:spPr/>
      <dgm:t>
        <a:bodyPr/>
        <a:lstStyle/>
        <a:p>
          <a:endParaRPr lang="en-US"/>
        </a:p>
      </dgm:t>
    </dgm:pt>
    <dgm:pt modelId="{48AAEF52-905B-F04C-9A0F-F74D46423E27}" type="sibTrans" cxnId="{94B25C0D-436F-0B4F-B17C-64756D520670}">
      <dgm:prSet/>
      <dgm:spPr/>
      <dgm:t>
        <a:bodyPr/>
        <a:lstStyle/>
        <a:p>
          <a:endParaRPr lang="en-US"/>
        </a:p>
      </dgm:t>
    </dgm:pt>
    <dgm:pt modelId="{1DC1D3F6-6627-2F49-AE7A-0B4D684DD85B}">
      <dgm:prSet/>
      <dgm:spPr>
        <a:solidFill>
          <a:schemeClr val="accent4">
            <a:lumMod val="20000"/>
            <a:lumOff val="80000"/>
            <a:alpha val="90000"/>
          </a:schemeClr>
        </a:solidFill>
      </dgm:spPr>
      <dgm:t>
        <a:bodyPr/>
        <a:lstStyle/>
        <a:p>
          <a:r>
            <a:rPr lang="en-US" dirty="0"/>
            <a:t>No current uniformity on agreement forms</a:t>
          </a:r>
        </a:p>
      </dgm:t>
    </dgm:pt>
    <dgm:pt modelId="{04A59C46-480D-6D4F-983B-00541F5E9431}" type="parTrans" cxnId="{133BBE42-4BDE-4F42-B5E8-CE2F447E2F85}">
      <dgm:prSet/>
      <dgm:spPr/>
      <dgm:t>
        <a:bodyPr/>
        <a:lstStyle/>
        <a:p>
          <a:endParaRPr lang="en-US"/>
        </a:p>
      </dgm:t>
    </dgm:pt>
    <dgm:pt modelId="{08A85886-1251-3A4D-BA4E-96CFFFEB1FBE}" type="sibTrans" cxnId="{133BBE42-4BDE-4F42-B5E8-CE2F447E2F85}">
      <dgm:prSet/>
      <dgm:spPr/>
      <dgm:t>
        <a:bodyPr/>
        <a:lstStyle/>
        <a:p>
          <a:endParaRPr lang="en-US"/>
        </a:p>
      </dgm:t>
    </dgm:pt>
    <dgm:pt modelId="{2D351EDD-F71F-8C43-A3EB-36D77BA96C06}">
      <dgm:prSet/>
      <dgm:spPr/>
      <dgm:t>
        <a:bodyPr/>
        <a:lstStyle/>
        <a:p>
          <a:r>
            <a:rPr lang="en-US"/>
            <a:t>Informal mechanisms. </a:t>
          </a:r>
        </a:p>
      </dgm:t>
    </dgm:pt>
    <dgm:pt modelId="{B9BD6922-7838-7A4F-A8BF-B94AB942F047}" type="parTrans" cxnId="{41336810-ABFC-9D4A-8A89-46C6B74B8F11}">
      <dgm:prSet/>
      <dgm:spPr/>
      <dgm:t>
        <a:bodyPr/>
        <a:lstStyle/>
        <a:p>
          <a:endParaRPr lang="en-US"/>
        </a:p>
      </dgm:t>
    </dgm:pt>
    <dgm:pt modelId="{FCAF800B-CF4A-5145-9DBF-0F2AEB01FC3B}" type="sibTrans" cxnId="{41336810-ABFC-9D4A-8A89-46C6B74B8F11}">
      <dgm:prSet/>
      <dgm:spPr/>
      <dgm:t>
        <a:bodyPr/>
        <a:lstStyle/>
        <a:p>
          <a:endParaRPr lang="en-US"/>
        </a:p>
      </dgm:t>
    </dgm:pt>
    <dgm:pt modelId="{6A04D2E7-385B-A647-B06A-7725B58A2032}">
      <dgm:prSet/>
      <dgm:spPr>
        <a:solidFill>
          <a:schemeClr val="accent2">
            <a:lumMod val="20000"/>
            <a:lumOff val="80000"/>
            <a:alpha val="90000"/>
          </a:schemeClr>
        </a:solidFill>
      </dgm:spPr>
      <dgm:t>
        <a:bodyPr/>
        <a:lstStyle/>
        <a:p>
          <a:r>
            <a:rPr lang="en-US"/>
            <a:t>Prominent among them are Memoranda of Understanding among China and her BRI partners. </a:t>
          </a:r>
        </a:p>
      </dgm:t>
    </dgm:pt>
    <dgm:pt modelId="{F452F310-38DF-3148-B4AE-CE1E7C38A02E}" type="parTrans" cxnId="{D3348139-129F-8A45-A202-AA08968E32E8}">
      <dgm:prSet/>
      <dgm:spPr/>
      <dgm:t>
        <a:bodyPr/>
        <a:lstStyle/>
        <a:p>
          <a:endParaRPr lang="en-US"/>
        </a:p>
      </dgm:t>
    </dgm:pt>
    <dgm:pt modelId="{0998361B-51E6-A741-B5B7-86D3BE4A0186}" type="sibTrans" cxnId="{D3348139-129F-8A45-A202-AA08968E32E8}">
      <dgm:prSet/>
      <dgm:spPr/>
      <dgm:t>
        <a:bodyPr/>
        <a:lstStyle/>
        <a:p>
          <a:endParaRPr lang="en-US"/>
        </a:p>
      </dgm:t>
    </dgm:pt>
    <dgm:pt modelId="{7E7FC5E1-6DF0-2945-AD70-FDF86161EF4A}">
      <dgm:prSet/>
      <dgm:spPr>
        <a:solidFill>
          <a:schemeClr val="accent2">
            <a:lumMod val="20000"/>
            <a:lumOff val="80000"/>
            <a:alpha val="90000"/>
          </a:schemeClr>
        </a:solidFill>
      </dgm:spPr>
      <dgm:t>
        <a:bodyPr/>
        <a:lstStyle/>
        <a:p>
          <a:r>
            <a:rPr lang="en-US"/>
            <a:t>Most are not transparent</a:t>
          </a:r>
        </a:p>
      </dgm:t>
    </dgm:pt>
    <dgm:pt modelId="{72956262-D8C0-7946-B7C7-AA4D3D24F5CC}" type="parTrans" cxnId="{BBE0CAB7-8FD0-0541-AE3F-63ED9F716AC7}">
      <dgm:prSet/>
      <dgm:spPr/>
      <dgm:t>
        <a:bodyPr/>
        <a:lstStyle/>
        <a:p>
          <a:endParaRPr lang="en-US"/>
        </a:p>
      </dgm:t>
    </dgm:pt>
    <dgm:pt modelId="{3DEAFC58-4071-D242-A1DC-7966006692E2}" type="sibTrans" cxnId="{BBE0CAB7-8FD0-0541-AE3F-63ED9F716AC7}">
      <dgm:prSet/>
      <dgm:spPr/>
      <dgm:t>
        <a:bodyPr/>
        <a:lstStyle/>
        <a:p>
          <a:endParaRPr lang="en-US"/>
        </a:p>
      </dgm:t>
    </dgm:pt>
    <dgm:pt modelId="{F6234C42-0FE3-554B-B952-8B9524735873}">
      <dgm:prSet/>
      <dgm:spPr/>
      <dgm:t>
        <a:bodyPr/>
        <a:lstStyle/>
        <a:p>
          <a:r>
            <a:rPr lang="en-US"/>
            <a:t>Oversight</a:t>
          </a:r>
        </a:p>
      </dgm:t>
    </dgm:pt>
    <dgm:pt modelId="{03082241-90B5-A842-BEFB-16A16AA34941}" type="parTrans" cxnId="{00E5FDE2-4068-D044-9FA3-2C812CF970B6}">
      <dgm:prSet/>
      <dgm:spPr/>
      <dgm:t>
        <a:bodyPr/>
        <a:lstStyle/>
        <a:p>
          <a:endParaRPr lang="en-US"/>
        </a:p>
      </dgm:t>
    </dgm:pt>
    <dgm:pt modelId="{B0083EB4-57C6-374D-99F5-A31D1033D34B}" type="sibTrans" cxnId="{00E5FDE2-4068-D044-9FA3-2C812CF970B6}">
      <dgm:prSet/>
      <dgm:spPr/>
      <dgm:t>
        <a:bodyPr/>
        <a:lstStyle/>
        <a:p>
          <a:endParaRPr lang="en-US"/>
        </a:p>
      </dgm:t>
    </dgm:pt>
    <dgm:pt modelId="{A6B1068B-4A49-0B4E-97C4-AFD7158E46F7}">
      <dgm:prSet/>
      <dgm:spPr>
        <a:solidFill>
          <a:schemeClr val="accent5">
            <a:lumMod val="20000"/>
            <a:lumOff val="80000"/>
            <a:alpha val="90000"/>
          </a:schemeClr>
        </a:solidFill>
      </dgm:spPr>
      <dgm:t>
        <a:bodyPr/>
        <a:lstStyle/>
        <a:p>
          <a:r>
            <a:rPr lang="en-US"/>
            <a:t>In China by the Leading Group for advancing the Development of One Belt One Road, formed in 2014. </a:t>
          </a:r>
        </a:p>
      </dgm:t>
    </dgm:pt>
    <dgm:pt modelId="{E666D9BD-5EB5-5C4E-940D-25C2F87FD6A9}" type="parTrans" cxnId="{09F5DC34-D3B4-7E4E-A153-0D15A4FBA9FF}">
      <dgm:prSet/>
      <dgm:spPr/>
      <dgm:t>
        <a:bodyPr/>
        <a:lstStyle/>
        <a:p>
          <a:endParaRPr lang="en-US"/>
        </a:p>
      </dgm:t>
    </dgm:pt>
    <dgm:pt modelId="{B21A75AB-E7C1-3B41-8DFA-6CD544662B13}" type="sibTrans" cxnId="{09F5DC34-D3B4-7E4E-A153-0D15A4FBA9FF}">
      <dgm:prSet/>
      <dgm:spPr/>
      <dgm:t>
        <a:bodyPr/>
        <a:lstStyle/>
        <a:p>
          <a:endParaRPr lang="en-US"/>
        </a:p>
      </dgm:t>
    </dgm:pt>
    <dgm:pt modelId="{71018C46-1A1D-E34C-BB1D-0872C17123B4}">
      <dgm:prSet/>
      <dgm:spPr>
        <a:solidFill>
          <a:schemeClr val="accent5">
            <a:lumMod val="20000"/>
            <a:lumOff val="80000"/>
            <a:alpha val="90000"/>
          </a:schemeClr>
        </a:solidFill>
      </dgm:spPr>
      <dgm:t>
        <a:bodyPr/>
        <a:lstStyle/>
        <a:p>
          <a:r>
            <a:rPr lang="en-US" dirty="0"/>
            <a:t>Its steering committee reports directly into the State Council of the People's Republic of China. </a:t>
          </a:r>
        </a:p>
      </dgm:t>
    </dgm:pt>
    <dgm:pt modelId="{58629768-D351-854B-941E-DE7FE2898CE2}" type="parTrans" cxnId="{8CEAA565-79BF-9D4F-B6C3-AA9439C82F26}">
      <dgm:prSet/>
      <dgm:spPr/>
      <dgm:t>
        <a:bodyPr/>
        <a:lstStyle/>
        <a:p>
          <a:endParaRPr lang="en-US"/>
        </a:p>
      </dgm:t>
    </dgm:pt>
    <dgm:pt modelId="{1A31B7F4-70BF-5146-B940-F409B229363E}" type="sibTrans" cxnId="{8CEAA565-79BF-9D4F-B6C3-AA9439C82F26}">
      <dgm:prSet/>
      <dgm:spPr/>
      <dgm:t>
        <a:bodyPr/>
        <a:lstStyle/>
        <a:p>
          <a:endParaRPr lang="en-US"/>
        </a:p>
      </dgm:t>
    </dgm:pt>
    <dgm:pt modelId="{450CF259-2BEB-C048-8091-8C8E8C7099D2}">
      <dgm:prSet/>
      <dgm:spPr>
        <a:solidFill>
          <a:schemeClr val="accent5">
            <a:lumMod val="20000"/>
            <a:lumOff val="80000"/>
            <a:alpha val="90000"/>
          </a:schemeClr>
        </a:solidFill>
      </dgm:spPr>
      <dgm:t>
        <a:bodyPr/>
        <a:lstStyle/>
        <a:p>
          <a:r>
            <a:rPr lang="en-US" dirty="0"/>
            <a:t>Externally, China’s BRI partners have under the leadership of China, undertaken a set of informal structures aimed at coordination.</a:t>
          </a:r>
        </a:p>
      </dgm:t>
    </dgm:pt>
    <dgm:pt modelId="{05D5A75D-192D-A044-904B-FBA37A2A795C}" type="parTrans" cxnId="{5AB77094-AEA8-3149-A74C-0D6D31B4970B}">
      <dgm:prSet/>
      <dgm:spPr/>
      <dgm:t>
        <a:bodyPr/>
        <a:lstStyle/>
        <a:p>
          <a:endParaRPr lang="en-US"/>
        </a:p>
      </dgm:t>
    </dgm:pt>
    <dgm:pt modelId="{C88DD9C2-0CF7-534B-8766-B90FBE710960}" type="sibTrans" cxnId="{5AB77094-AEA8-3149-A74C-0D6D31B4970B}">
      <dgm:prSet/>
      <dgm:spPr/>
      <dgm:t>
        <a:bodyPr/>
        <a:lstStyle/>
        <a:p>
          <a:endParaRPr lang="en-US"/>
        </a:p>
      </dgm:t>
    </dgm:pt>
    <dgm:pt modelId="{E6B8EB70-D13B-8343-9573-4E0F72BCA102}" type="pres">
      <dgm:prSet presAssocID="{AD312FC9-9630-CA49-9588-19982BA05215}" presName="linearFlow" presStyleCnt="0">
        <dgm:presLayoutVars>
          <dgm:dir/>
          <dgm:animLvl val="lvl"/>
          <dgm:resizeHandles val="exact"/>
        </dgm:presLayoutVars>
      </dgm:prSet>
      <dgm:spPr/>
    </dgm:pt>
    <dgm:pt modelId="{5301274B-A292-A34E-A1CB-56E23E422F98}" type="pres">
      <dgm:prSet presAssocID="{4A53D814-0212-A249-839B-69F09EF58E1B}" presName="composite" presStyleCnt="0"/>
      <dgm:spPr/>
    </dgm:pt>
    <dgm:pt modelId="{C89FFF6D-6768-5F41-8E17-C9173477ABCF}" type="pres">
      <dgm:prSet presAssocID="{4A53D814-0212-A249-839B-69F09EF58E1B}" presName="parentText" presStyleLbl="alignNode1" presStyleIdx="0" presStyleCnt="3">
        <dgm:presLayoutVars>
          <dgm:chMax val="1"/>
          <dgm:bulletEnabled val="1"/>
        </dgm:presLayoutVars>
      </dgm:prSet>
      <dgm:spPr/>
    </dgm:pt>
    <dgm:pt modelId="{408D1B67-4A2A-2548-BCA3-E4730EDCFD07}" type="pres">
      <dgm:prSet presAssocID="{4A53D814-0212-A249-839B-69F09EF58E1B}" presName="descendantText" presStyleLbl="alignAcc1" presStyleIdx="0" presStyleCnt="3">
        <dgm:presLayoutVars>
          <dgm:bulletEnabled val="1"/>
        </dgm:presLayoutVars>
      </dgm:prSet>
      <dgm:spPr/>
    </dgm:pt>
    <dgm:pt modelId="{DB68B3FA-EB79-DF4F-9C82-3A938AC7CA41}" type="pres">
      <dgm:prSet presAssocID="{134638D6-0D9C-464E-B436-04D288EF5AD7}" presName="sp" presStyleCnt="0"/>
      <dgm:spPr/>
    </dgm:pt>
    <dgm:pt modelId="{2D5AE371-4BAA-5746-8177-4BECF46FBA1F}" type="pres">
      <dgm:prSet presAssocID="{2D351EDD-F71F-8C43-A3EB-36D77BA96C06}" presName="composite" presStyleCnt="0"/>
      <dgm:spPr/>
    </dgm:pt>
    <dgm:pt modelId="{7E137F35-2274-2646-96AC-A1AAD641D379}" type="pres">
      <dgm:prSet presAssocID="{2D351EDD-F71F-8C43-A3EB-36D77BA96C06}" presName="parentText" presStyleLbl="alignNode1" presStyleIdx="1" presStyleCnt="3">
        <dgm:presLayoutVars>
          <dgm:chMax val="1"/>
          <dgm:bulletEnabled val="1"/>
        </dgm:presLayoutVars>
      </dgm:prSet>
      <dgm:spPr/>
    </dgm:pt>
    <dgm:pt modelId="{12FEAFA8-BE02-3A4A-8954-64574F55ACC7}" type="pres">
      <dgm:prSet presAssocID="{2D351EDD-F71F-8C43-A3EB-36D77BA96C06}" presName="descendantText" presStyleLbl="alignAcc1" presStyleIdx="1" presStyleCnt="3">
        <dgm:presLayoutVars>
          <dgm:bulletEnabled val="1"/>
        </dgm:presLayoutVars>
      </dgm:prSet>
      <dgm:spPr/>
    </dgm:pt>
    <dgm:pt modelId="{A1E89DD7-F23A-3944-8DF2-C7A57E736A10}" type="pres">
      <dgm:prSet presAssocID="{FCAF800B-CF4A-5145-9DBF-0F2AEB01FC3B}" presName="sp" presStyleCnt="0"/>
      <dgm:spPr/>
    </dgm:pt>
    <dgm:pt modelId="{5F0EBFC8-835C-5C40-BE37-54820DD4849C}" type="pres">
      <dgm:prSet presAssocID="{F6234C42-0FE3-554B-B952-8B9524735873}" presName="composite" presStyleCnt="0"/>
      <dgm:spPr/>
    </dgm:pt>
    <dgm:pt modelId="{863D1F35-3652-DB41-A160-DBDDEADB777C}" type="pres">
      <dgm:prSet presAssocID="{F6234C42-0FE3-554B-B952-8B9524735873}" presName="parentText" presStyleLbl="alignNode1" presStyleIdx="2" presStyleCnt="3">
        <dgm:presLayoutVars>
          <dgm:chMax val="1"/>
          <dgm:bulletEnabled val="1"/>
        </dgm:presLayoutVars>
      </dgm:prSet>
      <dgm:spPr/>
    </dgm:pt>
    <dgm:pt modelId="{F9122966-C035-4644-B6D9-CA38EB2A212B}" type="pres">
      <dgm:prSet presAssocID="{F6234C42-0FE3-554B-B952-8B9524735873}" presName="descendantText" presStyleLbl="alignAcc1" presStyleIdx="2" presStyleCnt="3">
        <dgm:presLayoutVars>
          <dgm:bulletEnabled val="1"/>
        </dgm:presLayoutVars>
      </dgm:prSet>
      <dgm:spPr/>
    </dgm:pt>
  </dgm:ptLst>
  <dgm:cxnLst>
    <dgm:cxn modelId="{94B25C0D-436F-0B4F-B17C-64756D520670}" srcId="{4A53D814-0212-A249-839B-69F09EF58E1B}" destId="{47DB90DB-CA26-2C4F-B31E-D7C5176FB622}" srcOrd="0" destOrd="0" parTransId="{25CD2511-59CE-7D43-92BA-EA98100ABFC4}" sibTransId="{48AAEF52-905B-F04C-9A0F-F74D46423E27}"/>
    <dgm:cxn modelId="{41336810-ABFC-9D4A-8A89-46C6B74B8F11}" srcId="{AD312FC9-9630-CA49-9588-19982BA05215}" destId="{2D351EDD-F71F-8C43-A3EB-36D77BA96C06}" srcOrd="1" destOrd="0" parTransId="{B9BD6922-7838-7A4F-A8BF-B94AB942F047}" sibTransId="{FCAF800B-CF4A-5145-9DBF-0F2AEB01FC3B}"/>
    <dgm:cxn modelId="{8767DE21-C622-A144-878D-48D103DFBCE5}" srcId="{AD312FC9-9630-CA49-9588-19982BA05215}" destId="{4A53D814-0212-A249-839B-69F09EF58E1B}" srcOrd="0" destOrd="0" parTransId="{3F326229-7905-4F4C-BD6E-CE7E670CBC3E}" sibTransId="{134638D6-0D9C-464E-B436-04D288EF5AD7}"/>
    <dgm:cxn modelId="{20CAA32F-106C-974C-92AE-65656342F8E6}" type="presOf" srcId="{4A53D814-0212-A249-839B-69F09EF58E1B}" destId="{C89FFF6D-6768-5F41-8E17-C9173477ABCF}" srcOrd="0" destOrd="0" presId="urn:microsoft.com/office/officeart/2005/8/layout/chevron2"/>
    <dgm:cxn modelId="{09F5DC34-D3B4-7E4E-A153-0D15A4FBA9FF}" srcId="{F6234C42-0FE3-554B-B952-8B9524735873}" destId="{A6B1068B-4A49-0B4E-97C4-AFD7158E46F7}" srcOrd="0" destOrd="0" parTransId="{E666D9BD-5EB5-5C4E-940D-25C2F87FD6A9}" sibTransId="{B21A75AB-E7C1-3B41-8DFA-6CD544662B13}"/>
    <dgm:cxn modelId="{D3348139-129F-8A45-A202-AA08968E32E8}" srcId="{2D351EDD-F71F-8C43-A3EB-36D77BA96C06}" destId="{6A04D2E7-385B-A647-B06A-7725B58A2032}" srcOrd="0" destOrd="0" parTransId="{F452F310-38DF-3148-B4AE-CE1E7C38A02E}" sibTransId="{0998361B-51E6-A741-B5B7-86D3BE4A0186}"/>
    <dgm:cxn modelId="{133BBE42-4BDE-4F42-B5E8-CE2F447E2F85}" srcId="{4A53D814-0212-A249-839B-69F09EF58E1B}" destId="{1DC1D3F6-6627-2F49-AE7A-0B4D684DD85B}" srcOrd="1" destOrd="0" parTransId="{04A59C46-480D-6D4F-983B-00541F5E9431}" sibTransId="{08A85886-1251-3A4D-BA4E-96CFFFEB1FBE}"/>
    <dgm:cxn modelId="{5E0FCE42-6D1E-AE49-B9A9-E91EACCB5645}" type="presOf" srcId="{A6B1068B-4A49-0B4E-97C4-AFD7158E46F7}" destId="{F9122966-C035-4644-B6D9-CA38EB2A212B}" srcOrd="0" destOrd="0" presId="urn:microsoft.com/office/officeart/2005/8/layout/chevron2"/>
    <dgm:cxn modelId="{7CD12D44-0870-6349-905E-9CE27A7B459F}" type="presOf" srcId="{F6234C42-0FE3-554B-B952-8B9524735873}" destId="{863D1F35-3652-DB41-A160-DBDDEADB777C}" srcOrd="0" destOrd="0" presId="urn:microsoft.com/office/officeart/2005/8/layout/chevron2"/>
    <dgm:cxn modelId="{0525F65E-6AB9-0A4A-BB86-87692167F98B}" type="presOf" srcId="{1DC1D3F6-6627-2F49-AE7A-0B4D684DD85B}" destId="{408D1B67-4A2A-2548-BCA3-E4730EDCFD07}" srcOrd="0" destOrd="1" presId="urn:microsoft.com/office/officeart/2005/8/layout/chevron2"/>
    <dgm:cxn modelId="{8CEAA565-79BF-9D4F-B6C3-AA9439C82F26}" srcId="{F6234C42-0FE3-554B-B952-8B9524735873}" destId="{71018C46-1A1D-E34C-BB1D-0872C17123B4}" srcOrd="1" destOrd="0" parTransId="{58629768-D351-854B-941E-DE7FE2898CE2}" sibTransId="{1A31B7F4-70BF-5146-B940-F409B229363E}"/>
    <dgm:cxn modelId="{58F28E78-D580-5445-BFB9-564BCF931ED9}" type="presOf" srcId="{71018C46-1A1D-E34C-BB1D-0872C17123B4}" destId="{F9122966-C035-4644-B6D9-CA38EB2A212B}" srcOrd="0" destOrd="1" presId="urn:microsoft.com/office/officeart/2005/8/layout/chevron2"/>
    <dgm:cxn modelId="{5B37F980-7227-B14F-B7BE-201E04C58EB9}" type="presOf" srcId="{6A04D2E7-385B-A647-B06A-7725B58A2032}" destId="{12FEAFA8-BE02-3A4A-8954-64574F55ACC7}" srcOrd="0" destOrd="0" presId="urn:microsoft.com/office/officeart/2005/8/layout/chevron2"/>
    <dgm:cxn modelId="{8B74B289-A356-824B-9082-575AF3E471FD}" type="presOf" srcId="{450CF259-2BEB-C048-8091-8C8E8C7099D2}" destId="{F9122966-C035-4644-B6D9-CA38EB2A212B}" srcOrd="0" destOrd="2" presId="urn:microsoft.com/office/officeart/2005/8/layout/chevron2"/>
    <dgm:cxn modelId="{CF258591-4A6B-DE48-96EB-D16A093E75D0}" type="presOf" srcId="{7E7FC5E1-6DF0-2945-AD70-FDF86161EF4A}" destId="{12FEAFA8-BE02-3A4A-8954-64574F55ACC7}" srcOrd="0" destOrd="1" presId="urn:microsoft.com/office/officeart/2005/8/layout/chevron2"/>
    <dgm:cxn modelId="{5AB77094-AEA8-3149-A74C-0D6D31B4970B}" srcId="{F6234C42-0FE3-554B-B952-8B9524735873}" destId="{450CF259-2BEB-C048-8091-8C8E8C7099D2}" srcOrd="2" destOrd="0" parTransId="{05D5A75D-192D-A044-904B-FBA37A2A795C}" sibTransId="{C88DD9C2-0CF7-534B-8766-B90FBE710960}"/>
    <dgm:cxn modelId="{C0ECA89B-E10F-E040-AF75-5DEBD6686B46}" type="presOf" srcId="{47DB90DB-CA26-2C4F-B31E-D7C5176FB622}" destId="{408D1B67-4A2A-2548-BCA3-E4730EDCFD07}" srcOrd="0" destOrd="0" presId="urn:microsoft.com/office/officeart/2005/8/layout/chevron2"/>
    <dgm:cxn modelId="{F9635FAA-917A-A643-B1BA-A0C710788244}" type="presOf" srcId="{2D351EDD-F71F-8C43-A3EB-36D77BA96C06}" destId="{7E137F35-2274-2646-96AC-A1AAD641D379}" srcOrd="0" destOrd="0" presId="urn:microsoft.com/office/officeart/2005/8/layout/chevron2"/>
    <dgm:cxn modelId="{BBE0CAB7-8FD0-0541-AE3F-63ED9F716AC7}" srcId="{2D351EDD-F71F-8C43-A3EB-36D77BA96C06}" destId="{7E7FC5E1-6DF0-2945-AD70-FDF86161EF4A}" srcOrd="1" destOrd="0" parTransId="{72956262-D8C0-7946-B7C7-AA4D3D24F5CC}" sibTransId="{3DEAFC58-4071-D242-A1DC-7966006692E2}"/>
    <dgm:cxn modelId="{00E5FDE2-4068-D044-9FA3-2C812CF970B6}" srcId="{AD312FC9-9630-CA49-9588-19982BA05215}" destId="{F6234C42-0FE3-554B-B952-8B9524735873}" srcOrd="2" destOrd="0" parTransId="{03082241-90B5-A842-BEFB-16A16AA34941}" sibTransId="{B0083EB4-57C6-374D-99F5-A31D1033D34B}"/>
    <dgm:cxn modelId="{750885FD-1B16-FB43-A20B-7F49BC5E8404}" type="presOf" srcId="{AD312FC9-9630-CA49-9588-19982BA05215}" destId="{E6B8EB70-D13B-8343-9573-4E0F72BCA102}" srcOrd="0" destOrd="0" presId="urn:microsoft.com/office/officeart/2005/8/layout/chevron2"/>
    <dgm:cxn modelId="{4C5AB088-58B5-F04F-8AA6-E264684AA17A}" type="presParOf" srcId="{E6B8EB70-D13B-8343-9573-4E0F72BCA102}" destId="{5301274B-A292-A34E-A1CB-56E23E422F98}" srcOrd="0" destOrd="0" presId="urn:microsoft.com/office/officeart/2005/8/layout/chevron2"/>
    <dgm:cxn modelId="{8C2F4DF2-F74D-134A-AA44-62E692A15CE2}" type="presParOf" srcId="{5301274B-A292-A34E-A1CB-56E23E422F98}" destId="{C89FFF6D-6768-5F41-8E17-C9173477ABCF}" srcOrd="0" destOrd="0" presId="urn:microsoft.com/office/officeart/2005/8/layout/chevron2"/>
    <dgm:cxn modelId="{0ADD7FC0-E052-7540-9365-8E19AD317F92}" type="presParOf" srcId="{5301274B-A292-A34E-A1CB-56E23E422F98}" destId="{408D1B67-4A2A-2548-BCA3-E4730EDCFD07}" srcOrd="1" destOrd="0" presId="urn:microsoft.com/office/officeart/2005/8/layout/chevron2"/>
    <dgm:cxn modelId="{44B22D5F-3BBD-0248-9B84-DFBF1C470E2A}" type="presParOf" srcId="{E6B8EB70-D13B-8343-9573-4E0F72BCA102}" destId="{DB68B3FA-EB79-DF4F-9C82-3A938AC7CA41}" srcOrd="1" destOrd="0" presId="urn:microsoft.com/office/officeart/2005/8/layout/chevron2"/>
    <dgm:cxn modelId="{F1A5EAF3-437D-C746-82C2-A875E290F7F6}" type="presParOf" srcId="{E6B8EB70-D13B-8343-9573-4E0F72BCA102}" destId="{2D5AE371-4BAA-5746-8177-4BECF46FBA1F}" srcOrd="2" destOrd="0" presId="urn:microsoft.com/office/officeart/2005/8/layout/chevron2"/>
    <dgm:cxn modelId="{28648615-27AC-AD45-B381-060C603E5083}" type="presParOf" srcId="{2D5AE371-4BAA-5746-8177-4BECF46FBA1F}" destId="{7E137F35-2274-2646-96AC-A1AAD641D379}" srcOrd="0" destOrd="0" presId="urn:microsoft.com/office/officeart/2005/8/layout/chevron2"/>
    <dgm:cxn modelId="{E06AD2E3-20D8-5248-8AEF-26807CD247BE}" type="presParOf" srcId="{2D5AE371-4BAA-5746-8177-4BECF46FBA1F}" destId="{12FEAFA8-BE02-3A4A-8954-64574F55ACC7}" srcOrd="1" destOrd="0" presId="urn:microsoft.com/office/officeart/2005/8/layout/chevron2"/>
    <dgm:cxn modelId="{286F4701-DD6C-8845-9E46-EDB9BDA4429E}" type="presParOf" srcId="{E6B8EB70-D13B-8343-9573-4E0F72BCA102}" destId="{A1E89DD7-F23A-3944-8DF2-C7A57E736A10}" srcOrd="3" destOrd="0" presId="urn:microsoft.com/office/officeart/2005/8/layout/chevron2"/>
    <dgm:cxn modelId="{CD71BEBE-01CB-9D4A-B003-843A41D0C93B}" type="presParOf" srcId="{E6B8EB70-D13B-8343-9573-4E0F72BCA102}" destId="{5F0EBFC8-835C-5C40-BE37-54820DD4849C}" srcOrd="4" destOrd="0" presId="urn:microsoft.com/office/officeart/2005/8/layout/chevron2"/>
    <dgm:cxn modelId="{339540CD-D586-0745-B65B-B8EF2987BB10}" type="presParOf" srcId="{5F0EBFC8-835C-5C40-BE37-54820DD4849C}" destId="{863D1F35-3652-DB41-A160-DBDDEADB777C}" srcOrd="0" destOrd="0" presId="urn:microsoft.com/office/officeart/2005/8/layout/chevron2"/>
    <dgm:cxn modelId="{88D1609B-4CB7-4D45-B472-F91596DDB2F3}" type="presParOf" srcId="{5F0EBFC8-835C-5C40-BE37-54820DD4849C}" destId="{F9122966-C035-4644-B6D9-CA38EB2A212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7ED96CB-C0DB-724A-988C-BCFA5BE03B5A}" type="doc">
      <dgm:prSet loTypeId="urn:microsoft.com/office/officeart/2005/8/layout/vList2" loCatId="list" qsTypeId="urn:microsoft.com/office/officeart/2005/8/quickstyle/simple3" qsCatId="simple" csTypeId="urn:microsoft.com/office/officeart/2005/8/colors/colorful3" csCatId="colorful"/>
      <dgm:spPr/>
      <dgm:t>
        <a:bodyPr/>
        <a:lstStyle/>
        <a:p>
          <a:endParaRPr lang="en-US"/>
        </a:p>
      </dgm:t>
    </dgm:pt>
    <dgm:pt modelId="{3145B342-4B7A-D247-B0FB-63BB4A873F73}">
      <dgm:prSet/>
      <dgm:spPr/>
      <dgm:t>
        <a:bodyPr/>
        <a:lstStyle/>
        <a:p>
          <a:r>
            <a:rPr lang="en-US"/>
            <a:t>BRI is connected to the Shanghai Cooperation Organization. </a:t>
          </a:r>
        </a:p>
      </dgm:t>
    </dgm:pt>
    <dgm:pt modelId="{D8FEB778-52DB-2D46-A26F-37C62182A795}" type="parTrans" cxnId="{D6A517DA-48AA-FD4F-819A-B0E8CDCB3B65}">
      <dgm:prSet/>
      <dgm:spPr/>
      <dgm:t>
        <a:bodyPr/>
        <a:lstStyle/>
        <a:p>
          <a:endParaRPr lang="en-US"/>
        </a:p>
      </dgm:t>
    </dgm:pt>
    <dgm:pt modelId="{4BF0494E-C1B7-4B45-9EC5-1079CD694865}" type="sibTrans" cxnId="{D6A517DA-48AA-FD4F-819A-B0E8CDCB3B65}">
      <dgm:prSet/>
      <dgm:spPr/>
      <dgm:t>
        <a:bodyPr/>
        <a:lstStyle/>
        <a:p>
          <a:endParaRPr lang="en-US"/>
        </a:p>
      </dgm:t>
    </dgm:pt>
    <dgm:pt modelId="{3468B409-3195-7245-9D95-7358C4F186F1}">
      <dgm:prSet/>
      <dgm:spPr/>
      <dgm:t>
        <a:bodyPr/>
        <a:lstStyle/>
        <a:p>
          <a:r>
            <a:rPr lang="en-US"/>
            <a:t>But the Shanghai Cooperation Organization is merely meant to be one of many mechanisms that enhance multilateral cooperation. </a:t>
          </a:r>
        </a:p>
      </dgm:t>
    </dgm:pt>
    <dgm:pt modelId="{29A01226-F432-9C43-A078-A4B3B7090604}" type="parTrans" cxnId="{36775FBE-C836-5C43-B459-740068403206}">
      <dgm:prSet/>
      <dgm:spPr/>
      <dgm:t>
        <a:bodyPr/>
        <a:lstStyle/>
        <a:p>
          <a:endParaRPr lang="en-US"/>
        </a:p>
      </dgm:t>
    </dgm:pt>
    <dgm:pt modelId="{AEFE2FCE-6250-6247-8C75-551D7D95366B}" type="sibTrans" cxnId="{36775FBE-C836-5C43-B459-740068403206}">
      <dgm:prSet/>
      <dgm:spPr/>
      <dgm:t>
        <a:bodyPr/>
        <a:lstStyle/>
        <a:p>
          <a:endParaRPr lang="en-US"/>
        </a:p>
      </dgm:t>
    </dgm:pt>
    <dgm:pt modelId="{AA4A5C30-3C06-0A44-AC04-61A70A829749}">
      <dgm:prSet/>
      <dgm:spPr/>
      <dgm:t>
        <a:bodyPr/>
        <a:lstStyle/>
        <a:p>
          <a:r>
            <a:rPr lang="en-US"/>
            <a:t>BRI also connected to expanding Chinese military presence in key outposts along the “Silk Road”</a:t>
          </a:r>
        </a:p>
      </dgm:t>
    </dgm:pt>
    <dgm:pt modelId="{D3F5077C-1B97-6641-A33A-C8D1E58EB0A5}" type="parTrans" cxnId="{F4011707-EA00-534D-9EDD-CD4269109573}">
      <dgm:prSet/>
      <dgm:spPr/>
      <dgm:t>
        <a:bodyPr/>
        <a:lstStyle/>
        <a:p>
          <a:endParaRPr lang="en-US"/>
        </a:p>
      </dgm:t>
    </dgm:pt>
    <dgm:pt modelId="{DC6AEEAD-67A8-634C-847B-447F559E122F}" type="sibTrans" cxnId="{F4011707-EA00-534D-9EDD-CD4269109573}">
      <dgm:prSet/>
      <dgm:spPr/>
      <dgm:t>
        <a:bodyPr/>
        <a:lstStyle/>
        <a:p>
          <a:endParaRPr lang="en-US"/>
        </a:p>
      </dgm:t>
    </dgm:pt>
    <dgm:pt modelId="{F49B530F-B8E3-8046-BFFF-EB0C540E04C4}">
      <dgm:prSet/>
      <dgm:spPr/>
      <dgm:t>
        <a:bodyPr/>
        <a:lstStyle/>
        <a:p>
          <a:r>
            <a:rPr lang="en-US"/>
            <a:t>These entities tend to layer the policies, principles and objectives more broadly conceived in BRI but targeted to the specific context for which they were created.</a:t>
          </a:r>
        </a:p>
      </dgm:t>
    </dgm:pt>
    <dgm:pt modelId="{2F3A5951-B11D-714D-BD96-4D27902101F8}" type="parTrans" cxnId="{D82E9208-A320-A142-A3D5-D8FE7F5650E0}">
      <dgm:prSet/>
      <dgm:spPr/>
      <dgm:t>
        <a:bodyPr/>
        <a:lstStyle/>
        <a:p>
          <a:endParaRPr lang="en-US"/>
        </a:p>
      </dgm:t>
    </dgm:pt>
    <dgm:pt modelId="{86F106B0-1497-C747-8D47-134FF3AA5C65}" type="sibTrans" cxnId="{D82E9208-A320-A142-A3D5-D8FE7F5650E0}">
      <dgm:prSet/>
      <dgm:spPr/>
      <dgm:t>
        <a:bodyPr/>
        <a:lstStyle/>
        <a:p>
          <a:endParaRPr lang="en-US"/>
        </a:p>
      </dgm:t>
    </dgm:pt>
    <dgm:pt modelId="{642FD85A-3B45-4748-844F-167E8BC4D011}" type="pres">
      <dgm:prSet presAssocID="{F7ED96CB-C0DB-724A-988C-BCFA5BE03B5A}" presName="linear" presStyleCnt="0">
        <dgm:presLayoutVars>
          <dgm:animLvl val="lvl"/>
          <dgm:resizeHandles val="exact"/>
        </dgm:presLayoutVars>
      </dgm:prSet>
      <dgm:spPr/>
    </dgm:pt>
    <dgm:pt modelId="{556C43BF-87B3-CD47-8160-AF3B10184CBE}" type="pres">
      <dgm:prSet presAssocID="{3145B342-4B7A-D247-B0FB-63BB4A873F73}" presName="parentText" presStyleLbl="node1" presStyleIdx="0" presStyleCnt="4">
        <dgm:presLayoutVars>
          <dgm:chMax val="0"/>
          <dgm:bulletEnabled val="1"/>
        </dgm:presLayoutVars>
      </dgm:prSet>
      <dgm:spPr/>
    </dgm:pt>
    <dgm:pt modelId="{CB929BC6-8EE7-2A49-99A4-7C8336480A5B}" type="pres">
      <dgm:prSet presAssocID="{4BF0494E-C1B7-4B45-9EC5-1079CD694865}" presName="spacer" presStyleCnt="0"/>
      <dgm:spPr/>
    </dgm:pt>
    <dgm:pt modelId="{446AA1DD-6958-0C4B-B043-E0C017BBEEEB}" type="pres">
      <dgm:prSet presAssocID="{3468B409-3195-7245-9D95-7358C4F186F1}" presName="parentText" presStyleLbl="node1" presStyleIdx="1" presStyleCnt="4">
        <dgm:presLayoutVars>
          <dgm:chMax val="0"/>
          <dgm:bulletEnabled val="1"/>
        </dgm:presLayoutVars>
      </dgm:prSet>
      <dgm:spPr/>
    </dgm:pt>
    <dgm:pt modelId="{82AFDF36-847F-3A49-8786-7596E3F0210E}" type="pres">
      <dgm:prSet presAssocID="{AEFE2FCE-6250-6247-8C75-551D7D95366B}" presName="spacer" presStyleCnt="0"/>
      <dgm:spPr/>
    </dgm:pt>
    <dgm:pt modelId="{7D8BD7DB-D7F0-1941-B096-F87C379D4871}" type="pres">
      <dgm:prSet presAssocID="{AA4A5C30-3C06-0A44-AC04-61A70A829749}" presName="parentText" presStyleLbl="node1" presStyleIdx="2" presStyleCnt="4">
        <dgm:presLayoutVars>
          <dgm:chMax val="0"/>
          <dgm:bulletEnabled val="1"/>
        </dgm:presLayoutVars>
      </dgm:prSet>
      <dgm:spPr/>
    </dgm:pt>
    <dgm:pt modelId="{D91F56E1-5ADF-C245-8AB6-616C2418C2C2}" type="pres">
      <dgm:prSet presAssocID="{DC6AEEAD-67A8-634C-847B-447F559E122F}" presName="spacer" presStyleCnt="0"/>
      <dgm:spPr/>
    </dgm:pt>
    <dgm:pt modelId="{3B54F3AB-1E9F-6D4B-883D-F4D0DAE94EF6}" type="pres">
      <dgm:prSet presAssocID="{F49B530F-B8E3-8046-BFFF-EB0C540E04C4}" presName="parentText" presStyleLbl="node1" presStyleIdx="3" presStyleCnt="4">
        <dgm:presLayoutVars>
          <dgm:chMax val="0"/>
          <dgm:bulletEnabled val="1"/>
        </dgm:presLayoutVars>
      </dgm:prSet>
      <dgm:spPr/>
    </dgm:pt>
  </dgm:ptLst>
  <dgm:cxnLst>
    <dgm:cxn modelId="{F4011707-EA00-534D-9EDD-CD4269109573}" srcId="{F7ED96CB-C0DB-724A-988C-BCFA5BE03B5A}" destId="{AA4A5C30-3C06-0A44-AC04-61A70A829749}" srcOrd="2" destOrd="0" parTransId="{D3F5077C-1B97-6641-A33A-C8D1E58EB0A5}" sibTransId="{DC6AEEAD-67A8-634C-847B-447F559E122F}"/>
    <dgm:cxn modelId="{D82E9208-A320-A142-A3D5-D8FE7F5650E0}" srcId="{F7ED96CB-C0DB-724A-988C-BCFA5BE03B5A}" destId="{F49B530F-B8E3-8046-BFFF-EB0C540E04C4}" srcOrd="3" destOrd="0" parTransId="{2F3A5951-B11D-714D-BD96-4D27902101F8}" sibTransId="{86F106B0-1497-C747-8D47-134FF3AA5C65}"/>
    <dgm:cxn modelId="{5C5351AE-1250-F845-85CE-328DAFA604EC}" type="presOf" srcId="{F7ED96CB-C0DB-724A-988C-BCFA5BE03B5A}" destId="{642FD85A-3B45-4748-844F-167E8BC4D011}" srcOrd="0" destOrd="0" presId="urn:microsoft.com/office/officeart/2005/8/layout/vList2"/>
    <dgm:cxn modelId="{36775FBE-C836-5C43-B459-740068403206}" srcId="{F7ED96CB-C0DB-724A-988C-BCFA5BE03B5A}" destId="{3468B409-3195-7245-9D95-7358C4F186F1}" srcOrd="1" destOrd="0" parTransId="{29A01226-F432-9C43-A078-A4B3B7090604}" sibTransId="{AEFE2FCE-6250-6247-8C75-551D7D95366B}"/>
    <dgm:cxn modelId="{17BD97BE-9996-F945-AB75-8A368E887DF8}" type="presOf" srcId="{3145B342-4B7A-D247-B0FB-63BB4A873F73}" destId="{556C43BF-87B3-CD47-8160-AF3B10184CBE}" srcOrd="0" destOrd="0" presId="urn:microsoft.com/office/officeart/2005/8/layout/vList2"/>
    <dgm:cxn modelId="{122647CE-CB30-6B47-AD3E-4D874A0D3BD2}" type="presOf" srcId="{F49B530F-B8E3-8046-BFFF-EB0C540E04C4}" destId="{3B54F3AB-1E9F-6D4B-883D-F4D0DAE94EF6}" srcOrd="0" destOrd="0" presId="urn:microsoft.com/office/officeart/2005/8/layout/vList2"/>
    <dgm:cxn modelId="{D6A517DA-48AA-FD4F-819A-B0E8CDCB3B65}" srcId="{F7ED96CB-C0DB-724A-988C-BCFA5BE03B5A}" destId="{3145B342-4B7A-D247-B0FB-63BB4A873F73}" srcOrd="0" destOrd="0" parTransId="{D8FEB778-52DB-2D46-A26F-37C62182A795}" sibTransId="{4BF0494E-C1B7-4B45-9EC5-1079CD694865}"/>
    <dgm:cxn modelId="{7D8818DE-D6E5-6D4E-9362-83E01681C5FB}" type="presOf" srcId="{3468B409-3195-7245-9D95-7358C4F186F1}" destId="{446AA1DD-6958-0C4B-B043-E0C017BBEEEB}" srcOrd="0" destOrd="0" presId="urn:microsoft.com/office/officeart/2005/8/layout/vList2"/>
    <dgm:cxn modelId="{57810BDF-0ED5-D84B-B76A-8BFB103E6D6C}" type="presOf" srcId="{AA4A5C30-3C06-0A44-AC04-61A70A829749}" destId="{7D8BD7DB-D7F0-1941-B096-F87C379D4871}" srcOrd="0" destOrd="0" presId="urn:microsoft.com/office/officeart/2005/8/layout/vList2"/>
    <dgm:cxn modelId="{FC180EE9-C1D3-CF49-92FD-5AD48AF423DB}" type="presParOf" srcId="{642FD85A-3B45-4748-844F-167E8BC4D011}" destId="{556C43BF-87B3-CD47-8160-AF3B10184CBE}" srcOrd="0" destOrd="0" presId="urn:microsoft.com/office/officeart/2005/8/layout/vList2"/>
    <dgm:cxn modelId="{17E76FF3-F627-1644-A6CF-3D2C903AB421}" type="presParOf" srcId="{642FD85A-3B45-4748-844F-167E8BC4D011}" destId="{CB929BC6-8EE7-2A49-99A4-7C8336480A5B}" srcOrd="1" destOrd="0" presId="urn:microsoft.com/office/officeart/2005/8/layout/vList2"/>
    <dgm:cxn modelId="{9ED642AB-9ECF-F14C-82F3-071D11094331}" type="presParOf" srcId="{642FD85A-3B45-4748-844F-167E8BC4D011}" destId="{446AA1DD-6958-0C4B-B043-E0C017BBEEEB}" srcOrd="2" destOrd="0" presId="urn:microsoft.com/office/officeart/2005/8/layout/vList2"/>
    <dgm:cxn modelId="{8D08E08E-2EAE-814A-9414-C9C917C3FE07}" type="presParOf" srcId="{642FD85A-3B45-4748-844F-167E8BC4D011}" destId="{82AFDF36-847F-3A49-8786-7596E3F0210E}" srcOrd="3" destOrd="0" presId="urn:microsoft.com/office/officeart/2005/8/layout/vList2"/>
    <dgm:cxn modelId="{33FA1DDB-ED50-E24A-A5B1-E0CEE6E0D5A8}" type="presParOf" srcId="{642FD85A-3B45-4748-844F-167E8BC4D011}" destId="{7D8BD7DB-D7F0-1941-B096-F87C379D4871}" srcOrd="4" destOrd="0" presId="urn:microsoft.com/office/officeart/2005/8/layout/vList2"/>
    <dgm:cxn modelId="{FE84472B-771B-AD47-BF13-C4DA3258C814}" type="presParOf" srcId="{642FD85A-3B45-4748-844F-167E8BC4D011}" destId="{D91F56E1-5ADF-C245-8AB6-616C2418C2C2}" srcOrd="5" destOrd="0" presId="urn:microsoft.com/office/officeart/2005/8/layout/vList2"/>
    <dgm:cxn modelId="{ED70D22A-2292-4246-9A83-BEB0E891A2A7}" type="presParOf" srcId="{642FD85A-3B45-4748-844F-167E8BC4D011}" destId="{3B54F3AB-1E9F-6D4B-883D-F4D0DAE94EF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6CA7FE9-24C3-614E-809B-A4A3CD0D2580}" type="doc">
      <dgm:prSet loTypeId="urn:microsoft.com/office/officeart/2005/8/layout/cycle4" loCatId="process" qsTypeId="urn:microsoft.com/office/officeart/2005/8/quickstyle/simple3" qsCatId="simple" csTypeId="urn:microsoft.com/office/officeart/2005/8/colors/colorful5" csCatId="colorful" phldr="1"/>
      <dgm:spPr/>
      <dgm:t>
        <a:bodyPr/>
        <a:lstStyle/>
        <a:p>
          <a:endParaRPr lang="en-US"/>
        </a:p>
      </dgm:t>
    </dgm:pt>
    <dgm:pt modelId="{C82D96AB-8834-6141-952F-05DDB363DCB6}">
      <dgm:prSet/>
      <dgm:spPr/>
      <dgm:t>
        <a:bodyPr/>
        <a:lstStyle/>
        <a:p>
          <a:r>
            <a:rPr lang="en-US"/>
            <a:t>People to people exchanges with the objective of enhancing BRI economic and political cooperation. </a:t>
          </a:r>
        </a:p>
      </dgm:t>
    </dgm:pt>
    <dgm:pt modelId="{3A8B15F4-B30D-C641-A033-23F6201BE062}" type="parTrans" cxnId="{7EC7C2A3-62A0-1049-849B-5A527CC53B53}">
      <dgm:prSet/>
      <dgm:spPr/>
      <dgm:t>
        <a:bodyPr/>
        <a:lstStyle/>
        <a:p>
          <a:endParaRPr lang="en-US"/>
        </a:p>
      </dgm:t>
    </dgm:pt>
    <dgm:pt modelId="{6BDEA94B-7E00-8144-AA6A-8D6FD0B0519A}" type="sibTrans" cxnId="{7EC7C2A3-62A0-1049-849B-5A527CC53B53}">
      <dgm:prSet/>
      <dgm:spPr/>
      <dgm:t>
        <a:bodyPr/>
        <a:lstStyle/>
        <a:p>
          <a:endParaRPr lang="en-US"/>
        </a:p>
      </dgm:t>
    </dgm:pt>
    <dgm:pt modelId="{5207BE58-9A9C-FE48-8814-35B8DFAAE0B3}">
      <dgm:prSet custT="1"/>
      <dgm:spPr>
        <a:solidFill>
          <a:schemeClr val="accent1">
            <a:lumMod val="20000"/>
            <a:lumOff val="80000"/>
            <a:alpha val="90000"/>
          </a:schemeClr>
        </a:solidFill>
      </dgm:spPr>
      <dgm:t>
        <a:bodyPr/>
        <a:lstStyle/>
        <a:p>
          <a:r>
            <a:rPr lang="en-US" sz="1600" dirty="0"/>
            <a:t>These have included since 2015“cultural and academic exchanges, personnel exchanges and cooperation, media cooperation, youth and women exchanges and volunteer services, so as to win public support for deepening bilateral and multilateral cooperation.”</a:t>
          </a:r>
        </a:p>
      </dgm:t>
    </dgm:pt>
    <dgm:pt modelId="{9EEE3C24-E66B-8949-8FE7-49D7CB55C52D}" type="parTrans" cxnId="{FE61A748-DD45-4544-B56D-1A4A6B196318}">
      <dgm:prSet/>
      <dgm:spPr/>
      <dgm:t>
        <a:bodyPr/>
        <a:lstStyle/>
        <a:p>
          <a:endParaRPr lang="en-US"/>
        </a:p>
      </dgm:t>
    </dgm:pt>
    <dgm:pt modelId="{6EA61FD7-820F-CF47-8CE9-1B97351AFD15}" type="sibTrans" cxnId="{FE61A748-DD45-4544-B56D-1A4A6B196318}">
      <dgm:prSet/>
      <dgm:spPr/>
      <dgm:t>
        <a:bodyPr/>
        <a:lstStyle/>
        <a:p>
          <a:endParaRPr lang="en-US"/>
        </a:p>
      </dgm:t>
    </dgm:pt>
    <dgm:pt modelId="{D3D145BB-3A64-5A4D-A3A1-43172C5995E4}">
      <dgm:prSet/>
      <dgm:spPr/>
      <dgm:t>
        <a:bodyPr/>
        <a:lstStyle/>
        <a:p>
          <a:r>
            <a:rPr lang="en-US"/>
            <a:t>Measures designed to enhance intra-BRI tourism</a:t>
          </a:r>
        </a:p>
      </dgm:t>
    </dgm:pt>
    <dgm:pt modelId="{74EE0477-DFC5-5F4B-9223-E56E7DF62D39}" type="parTrans" cxnId="{46350373-41F2-3348-B1CB-E7C014CF9BEA}">
      <dgm:prSet/>
      <dgm:spPr/>
      <dgm:t>
        <a:bodyPr/>
        <a:lstStyle/>
        <a:p>
          <a:endParaRPr lang="en-US"/>
        </a:p>
      </dgm:t>
    </dgm:pt>
    <dgm:pt modelId="{2D6F85BA-4E4F-0544-83C0-86CE01D1C3F6}" type="sibTrans" cxnId="{46350373-41F2-3348-B1CB-E7C014CF9BEA}">
      <dgm:prSet/>
      <dgm:spPr/>
      <dgm:t>
        <a:bodyPr/>
        <a:lstStyle/>
        <a:p>
          <a:endParaRPr lang="en-US"/>
        </a:p>
      </dgm:t>
    </dgm:pt>
    <dgm:pt modelId="{55F0E815-E716-7B48-97C3-F9153AF1B7B9}">
      <dgm:prSet custT="1"/>
      <dgm:spPr>
        <a:solidFill>
          <a:schemeClr val="accent6">
            <a:lumMod val="20000"/>
            <a:lumOff val="80000"/>
            <a:alpha val="90000"/>
          </a:schemeClr>
        </a:solidFill>
      </dgm:spPr>
      <dgm:t>
        <a:bodyPr/>
        <a:lstStyle/>
        <a:p>
          <a:r>
            <a:rPr lang="en-US" sz="2000" dirty="0"/>
            <a:t>Leverage  trade, infrastructure, and cultural interaction</a:t>
          </a:r>
        </a:p>
      </dgm:t>
    </dgm:pt>
    <dgm:pt modelId="{F8567CBF-FB9D-C14C-B237-2EDD07F8A9D7}" type="parTrans" cxnId="{5AA72591-0026-2D4A-A5E8-CDBFF818E489}">
      <dgm:prSet/>
      <dgm:spPr/>
      <dgm:t>
        <a:bodyPr/>
        <a:lstStyle/>
        <a:p>
          <a:endParaRPr lang="en-US"/>
        </a:p>
      </dgm:t>
    </dgm:pt>
    <dgm:pt modelId="{AFA59799-3453-144C-BC59-AC20C0273313}" type="sibTrans" cxnId="{5AA72591-0026-2D4A-A5E8-CDBFF818E489}">
      <dgm:prSet/>
      <dgm:spPr/>
      <dgm:t>
        <a:bodyPr/>
        <a:lstStyle/>
        <a:p>
          <a:endParaRPr lang="en-US"/>
        </a:p>
      </dgm:t>
    </dgm:pt>
    <dgm:pt modelId="{934179EF-4DA7-4848-B93F-F162398401E5}">
      <dgm:prSet/>
      <dgm:spPr/>
      <dgm:t>
        <a:bodyPr/>
        <a:lstStyle/>
        <a:p>
          <a:r>
            <a:rPr lang="en-US"/>
            <a:t>Scientific and technical cooperation. </a:t>
          </a:r>
        </a:p>
      </dgm:t>
    </dgm:pt>
    <dgm:pt modelId="{C0C287F2-35E9-F945-B66A-3C6EA06A06DB}" type="parTrans" cxnId="{0391F1A6-8694-D34E-B9CA-BFAD9B805DB5}">
      <dgm:prSet/>
      <dgm:spPr/>
      <dgm:t>
        <a:bodyPr/>
        <a:lstStyle/>
        <a:p>
          <a:endParaRPr lang="en-US"/>
        </a:p>
      </dgm:t>
    </dgm:pt>
    <dgm:pt modelId="{EC198E4E-0800-8B45-A158-EC988CBAA830}" type="sibTrans" cxnId="{0391F1A6-8694-D34E-B9CA-BFAD9B805DB5}">
      <dgm:prSet/>
      <dgm:spPr/>
      <dgm:t>
        <a:bodyPr/>
        <a:lstStyle/>
        <a:p>
          <a:endParaRPr lang="en-US"/>
        </a:p>
      </dgm:t>
    </dgm:pt>
    <dgm:pt modelId="{5620C76E-68C9-6B4D-8451-E615EED20152}">
      <dgm:prSet custT="1"/>
      <dgm:spPr>
        <a:solidFill>
          <a:schemeClr val="accent4">
            <a:lumMod val="20000"/>
            <a:lumOff val="80000"/>
            <a:alpha val="90000"/>
          </a:schemeClr>
        </a:solidFill>
      </dgm:spPr>
      <dgm:t>
        <a:bodyPr/>
        <a:lstStyle/>
        <a:p>
          <a:r>
            <a:rPr lang="en-US" sz="1800" dirty="0"/>
            <a:t>These include the development of joint research centers. It also includes integration of programs in aid of economic development, including entrepreneurship and the like. </a:t>
          </a:r>
        </a:p>
      </dgm:t>
    </dgm:pt>
    <dgm:pt modelId="{80195B82-29CF-6C4B-845B-E2AD4C2B530D}" type="parTrans" cxnId="{B9896D84-979C-AF48-B776-EAE4B47B5411}">
      <dgm:prSet/>
      <dgm:spPr/>
      <dgm:t>
        <a:bodyPr/>
        <a:lstStyle/>
        <a:p>
          <a:endParaRPr lang="en-US"/>
        </a:p>
      </dgm:t>
    </dgm:pt>
    <dgm:pt modelId="{EEBA62D5-1C80-0B4A-87A7-D244E79C2DFA}" type="sibTrans" cxnId="{B9896D84-979C-AF48-B776-EAE4B47B5411}">
      <dgm:prSet/>
      <dgm:spPr/>
      <dgm:t>
        <a:bodyPr/>
        <a:lstStyle/>
        <a:p>
          <a:endParaRPr lang="en-US"/>
        </a:p>
      </dgm:t>
    </dgm:pt>
    <dgm:pt modelId="{5CACB411-EB79-1648-96A0-26D3BEC83375}">
      <dgm:prSet/>
      <dgm:spPr/>
      <dgm:t>
        <a:bodyPr/>
        <a:lstStyle/>
        <a:p>
          <a:r>
            <a:rPr lang="en-US"/>
            <a:t>Mechanisms for enhanced political communication. </a:t>
          </a:r>
        </a:p>
      </dgm:t>
    </dgm:pt>
    <dgm:pt modelId="{19E463AF-D095-0241-A5DC-E7BF5B74D284}" type="parTrans" cxnId="{4F053F9C-4915-0B4F-B363-8971030488CC}">
      <dgm:prSet/>
      <dgm:spPr/>
      <dgm:t>
        <a:bodyPr/>
        <a:lstStyle/>
        <a:p>
          <a:endParaRPr lang="en-US"/>
        </a:p>
      </dgm:t>
    </dgm:pt>
    <dgm:pt modelId="{B2830E76-4300-3646-B5FD-6C53DCF96CE0}" type="sibTrans" cxnId="{4F053F9C-4915-0B4F-B363-8971030488CC}">
      <dgm:prSet/>
      <dgm:spPr/>
      <dgm:t>
        <a:bodyPr/>
        <a:lstStyle/>
        <a:p>
          <a:endParaRPr lang="en-US"/>
        </a:p>
      </dgm:t>
    </dgm:pt>
    <dgm:pt modelId="{F6F096A1-F881-4742-A952-76C1FADE59E3}">
      <dgm:prSet custT="1"/>
      <dgm:spPr>
        <a:solidFill>
          <a:schemeClr val="accent2">
            <a:lumMod val="20000"/>
            <a:lumOff val="80000"/>
            <a:alpha val="90000"/>
          </a:schemeClr>
        </a:solidFill>
      </dgm:spPr>
      <dgm:t>
        <a:bodyPr/>
        <a:lstStyle/>
        <a:p>
          <a:r>
            <a:rPr lang="en-US" sz="2000" dirty="0"/>
            <a:t>The objects of these projects include political parties, legislative bodies sister city programs and the like. </a:t>
          </a:r>
        </a:p>
      </dgm:t>
    </dgm:pt>
    <dgm:pt modelId="{47CC9FB3-101C-764E-9126-401976B2A3B8}" type="parTrans" cxnId="{23D6CCD4-F514-1440-9944-8298461F0EEF}">
      <dgm:prSet/>
      <dgm:spPr/>
      <dgm:t>
        <a:bodyPr/>
        <a:lstStyle/>
        <a:p>
          <a:endParaRPr lang="en-US"/>
        </a:p>
      </dgm:t>
    </dgm:pt>
    <dgm:pt modelId="{6D29771F-41AE-B345-A6B3-FED0B8955A24}" type="sibTrans" cxnId="{23D6CCD4-F514-1440-9944-8298461F0EEF}">
      <dgm:prSet/>
      <dgm:spPr/>
      <dgm:t>
        <a:bodyPr/>
        <a:lstStyle/>
        <a:p>
          <a:endParaRPr lang="en-US"/>
        </a:p>
      </dgm:t>
    </dgm:pt>
    <dgm:pt modelId="{F63F64F9-E468-DC4E-B3ED-31D90FEB9DEB}" type="pres">
      <dgm:prSet presAssocID="{66CA7FE9-24C3-614E-809B-A4A3CD0D2580}" presName="cycleMatrixDiagram" presStyleCnt="0">
        <dgm:presLayoutVars>
          <dgm:chMax val="1"/>
          <dgm:dir/>
          <dgm:animLvl val="lvl"/>
          <dgm:resizeHandles val="exact"/>
        </dgm:presLayoutVars>
      </dgm:prSet>
      <dgm:spPr/>
    </dgm:pt>
    <dgm:pt modelId="{2C778914-BED6-034C-87AF-A4E710DB276A}" type="pres">
      <dgm:prSet presAssocID="{66CA7FE9-24C3-614E-809B-A4A3CD0D2580}" presName="children" presStyleCnt="0"/>
      <dgm:spPr/>
    </dgm:pt>
    <dgm:pt modelId="{14362BE7-236C-EA47-875D-BF77DDAE0500}" type="pres">
      <dgm:prSet presAssocID="{66CA7FE9-24C3-614E-809B-A4A3CD0D2580}" presName="child1group" presStyleCnt="0"/>
      <dgm:spPr/>
    </dgm:pt>
    <dgm:pt modelId="{B531FABA-BC7B-D943-8DCD-08DF56C35686}" type="pres">
      <dgm:prSet presAssocID="{66CA7FE9-24C3-614E-809B-A4A3CD0D2580}" presName="child1" presStyleLbl="bgAcc1" presStyleIdx="0" presStyleCnt="4" custScaleX="195678" custLinFactNeighborX="-29300"/>
      <dgm:spPr/>
    </dgm:pt>
    <dgm:pt modelId="{01945A64-0708-CC4E-AFA3-EBCB420EF444}" type="pres">
      <dgm:prSet presAssocID="{66CA7FE9-24C3-614E-809B-A4A3CD0D2580}" presName="child1Text" presStyleLbl="bgAcc1" presStyleIdx="0" presStyleCnt="4">
        <dgm:presLayoutVars>
          <dgm:bulletEnabled val="1"/>
        </dgm:presLayoutVars>
      </dgm:prSet>
      <dgm:spPr/>
    </dgm:pt>
    <dgm:pt modelId="{D04082D1-9C74-BC4A-B975-85AD3B4433D6}" type="pres">
      <dgm:prSet presAssocID="{66CA7FE9-24C3-614E-809B-A4A3CD0D2580}" presName="child2group" presStyleCnt="0"/>
      <dgm:spPr/>
    </dgm:pt>
    <dgm:pt modelId="{1D958D9A-2665-9A44-AF6F-6F22A0363A7C}" type="pres">
      <dgm:prSet presAssocID="{66CA7FE9-24C3-614E-809B-A4A3CD0D2580}" presName="child2" presStyleLbl="bgAcc1" presStyleIdx="1" presStyleCnt="4" custScaleX="203732" custLinFactNeighborX="25683"/>
      <dgm:spPr/>
    </dgm:pt>
    <dgm:pt modelId="{344D2150-D240-5244-B8EF-A3BCFB994964}" type="pres">
      <dgm:prSet presAssocID="{66CA7FE9-24C3-614E-809B-A4A3CD0D2580}" presName="child2Text" presStyleLbl="bgAcc1" presStyleIdx="1" presStyleCnt="4">
        <dgm:presLayoutVars>
          <dgm:bulletEnabled val="1"/>
        </dgm:presLayoutVars>
      </dgm:prSet>
      <dgm:spPr/>
    </dgm:pt>
    <dgm:pt modelId="{D21F89B8-89E3-1E4D-8EB8-FE15A8BDD717}" type="pres">
      <dgm:prSet presAssocID="{66CA7FE9-24C3-614E-809B-A4A3CD0D2580}" presName="child3group" presStyleCnt="0"/>
      <dgm:spPr/>
    </dgm:pt>
    <dgm:pt modelId="{F22C4EC4-81A7-E241-A17B-5A7C8DE32516}" type="pres">
      <dgm:prSet presAssocID="{66CA7FE9-24C3-614E-809B-A4A3CD0D2580}" presName="child3" presStyleLbl="bgAcc1" presStyleIdx="2" presStyleCnt="4" custScaleX="203943" custLinFactNeighborX="25577" custLinFactNeighborY="-654"/>
      <dgm:spPr/>
    </dgm:pt>
    <dgm:pt modelId="{F92B9ECD-8CF6-B54B-A9DB-9AC22A22C179}" type="pres">
      <dgm:prSet presAssocID="{66CA7FE9-24C3-614E-809B-A4A3CD0D2580}" presName="child3Text" presStyleLbl="bgAcc1" presStyleIdx="2" presStyleCnt="4">
        <dgm:presLayoutVars>
          <dgm:bulletEnabled val="1"/>
        </dgm:presLayoutVars>
      </dgm:prSet>
      <dgm:spPr/>
    </dgm:pt>
    <dgm:pt modelId="{CD13A61D-3A5A-8249-A26E-C400D1D64FC0}" type="pres">
      <dgm:prSet presAssocID="{66CA7FE9-24C3-614E-809B-A4A3CD0D2580}" presName="child4group" presStyleCnt="0"/>
      <dgm:spPr/>
    </dgm:pt>
    <dgm:pt modelId="{87AF85E1-96AC-6744-9CAE-147A87A4F678}" type="pres">
      <dgm:prSet presAssocID="{66CA7FE9-24C3-614E-809B-A4A3CD0D2580}" presName="child4" presStyleLbl="bgAcc1" presStyleIdx="3" presStyleCnt="4" custScaleX="203124" custLinFactNeighborX="-25577" custLinFactNeighborY="-654"/>
      <dgm:spPr/>
    </dgm:pt>
    <dgm:pt modelId="{0FE7A58B-6D52-8C48-A0A2-B03282271C2A}" type="pres">
      <dgm:prSet presAssocID="{66CA7FE9-24C3-614E-809B-A4A3CD0D2580}" presName="child4Text" presStyleLbl="bgAcc1" presStyleIdx="3" presStyleCnt="4">
        <dgm:presLayoutVars>
          <dgm:bulletEnabled val="1"/>
        </dgm:presLayoutVars>
      </dgm:prSet>
      <dgm:spPr/>
    </dgm:pt>
    <dgm:pt modelId="{BC50668D-3AD0-234F-86CB-16539C9C962D}" type="pres">
      <dgm:prSet presAssocID="{66CA7FE9-24C3-614E-809B-A4A3CD0D2580}" presName="childPlaceholder" presStyleCnt="0"/>
      <dgm:spPr/>
    </dgm:pt>
    <dgm:pt modelId="{572199C9-11BA-8246-9A1A-2C2986ED5C95}" type="pres">
      <dgm:prSet presAssocID="{66CA7FE9-24C3-614E-809B-A4A3CD0D2580}" presName="circle" presStyleCnt="0"/>
      <dgm:spPr/>
    </dgm:pt>
    <dgm:pt modelId="{2E6662C4-9A8A-614F-A538-49A1F85ED55F}" type="pres">
      <dgm:prSet presAssocID="{66CA7FE9-24C3-614E-809B-A4A3CD0D2580}" presName="quadrant1" presStyleLbl="node1" presStyleIdx="0" presStyleCnt="4">
        <dgm:presLayoutVars>
          <dgm:chMax val="1"/>
          <dgm:bulletEnabled val="1"/>
        </dgm:presLayoutVars>
      </dgm:prSet>
      <dgm:spPr/>
    </dgm:pt>
    <dgm:pt modelId="{CE7721E3-D97C-8B44-94C8-B4F574C6C29D}" type="pres">
      <dgm:prSet presAssocID="{66CA7FE9-24C3-614E-809B-A4A3CD0D2580}" presName="quadrant2" presStyleLbl="node1" presStyleIdx="1" presStyleCnt="4">
        <dgm:presLayoutVars>
          <dgm:chMax val="1"/>
          <dgm:bulletEnabled val="1"/>
        </dgm:presLayoutVars>
      </dgm:prSet>
      <dgm:spPr/>
    </dgm:pt>
    <dgm:pt modelId="{153C3FF4-9027-304F-95AA-B60B737FA7E0}" type="pres">
      <dgm:prSet presAssocID="{66CA7FE9-24C3-614E-809B-A4A3CD0D2580}" presName="quadrant3" presStyleLbl="node1" presStyleIdx="2" presStyleCnt="4">
        <dgm:presLayoutVars>
          <dgm:chMax val="1"/>
          <dgm:bulletEnabled val="1"/>
        </dgm:presLayoutVars>
      </dgm:prSet>
      <dgm:spPr/>
    </dgm:pt>
    <dgm:pt modelId="{35EE5EAB-EE99-C04A-8FA0-E4C5082E499A}" type="pres">
      <dgm:prSet presAssocID="{66CA7FE9-24C3-614E-809B-A4A3CD0D2580}" presName="quadrant4" presStyleLbl="node1" presStyleIdx="3" presStyleCnt="4">
        <dgm:presLayoutVars>
          <dgm:chMax val="1"/>
          <dgm:bulletEnabled val="1"/>
        </dgm:presLayoutVars>
      </dgm:prSet>
      <dgm:spPr/>
    </dgm:pt>
    <dgm:pt modelId="{0EBFE399-7A66-8048-9CA9-7A2C6294D33E}" type="pres">
      <dgm:prSet presAssocID="{66CA7FE9-24C3-614E-809B-A4A3CD0D2580}" presName="quadrantPlaceholder" presStyleCnt="0"/>
      <dgm:spPr/>
    </dgm:pt>
    <dgm:pt modelId="{EBB8CE61-FCAA-404F-8657-4C5B11025242}" type="pres">
      <dgm:prSet presAssocID="{66CA7FE9-24C3-614E-809B-A4A3CD0D2580}" presName="center1" presStyleLbl="fgShp" presStyleIdx="0" presStyleCnt="2"/>
      <dgm:spPr/>
    </dgm:pt>
    <dgm:pt modelId="{73AB5F98-95D5-B245-9F0D-AA0B3C5F04BB}" type="pres">
      <dgm:prSet presAssocID="{66CA7FE9-24C3-614E-809B-A4A3CD0D2580}" presName="center2" presStyleLbl="fgShp" presStyleIdx="1" presStyleCnt="2"/>
      <dgm:spPr/>
    </dgm:pt>
  </dgm:ptLst>
  <dgm:cxnLst>
    <dgm:cxn modelId="{798B8801-1EAE-0746-AAA5-E5A9B1F6AC66}" type="presOf" srcId="{5207BE58-9A9C-FE48-8814-35B8DFAAE0B3}" destId="{B531FABA-BC7B-D943-8DCD-08DF56C35686}" srcOrd="0" destOrd="0" presId="urn:microsoft.com/office/officeart/2005/8/layout/cycle4"/>
    <dgm:cxn modelId="{FB94231A-8832-554D-8EC1-02E113325386}" type="presOf" srcId="{F6F096A1-F881-4742-A952-76C1FADE59E3}" destId="{0FE7A58B-6D52-8C48-A0A2-B03282271C2A}" srcOrd="1" destOrd="0" presId="urn:microsoft.com/office/officeart/2005/8/layout/cycle4"/>
    <dgm:cxn modelId="{67C04327-731E-6843-AF63-B0A57758F414}" type="presOf" srcId="{934179EF-4DA7-4848-B93F-F162398401E5}" destId="{153C3FF4-9027-304F-95AA-B60B737FA7E0}" srcOrd="0" destOrd="0" presId="urn:microsoft.com/office/officeart/2005/8/layout/cycle4"/>
    <dgm:cxn modelId="{58967330-7F1E-BF45-A7B2-116A43CCD839}" type="presOf" srcId="{5620C76E-68C9-6B4D-8451-E615EED20152}" destId="{F92B9ECD-8CF6-B54B-A9DB-9AC22A22C179}" srcOrd="1" destOrd="0" presId="urn:microsoft.com/office/officeart/2005/8/layout/cycle4"/>
    <dgm:cxn modelId="{FE61A748-DD45-4544-B56D-1A4A6B196318}" srcId="{C82D96AB-8834-6141-952F-05DDB363DCB6}" destId="{5207BE58-9A9C-FE48-8814-35B8DFAAE0B3}" srcOrd="0" destOrd="0" parTransId="{9EEE3C24-E66B-8949-8FE7-49D7CB55C52D}" sibTransId="{6EA61FD7-820F-CF47-8CE9-1B97351AFD15}"/>
    <dgm:cxn modelId="{3714B15A-0AF7-7841-B63A-4403E0F2756D}" type="presOf" srcId="{55F0E815-E716-7B48-97C3-F9153AF1B7B9}" destId="{1D958D9A-2665-9A44-AF6F-6F22A0363A7C}" srcOrd="0" destOrd="0" presId="urn:microsoft.com/office/officeart/2005/8/layout/cycle4"/>
    <dgm:cxn modelId="{4B59B06F-EF49-2644-85C6-5BAE815D46CF}" type="presOf" srcId="{55F0E815-E716-7B48-97C3-F9153AF1B7B9}" destId="{344D2150-D240-5244-B8EF-A3BCFB994964}" srcOrd="1" destOrd="0" presId="urn:microsoft.com/office/officeart/2005/8/layout/cycle4"/>
    <dgm:cxn modelId="{46350373-41F2-3348-B1CB-E7C014CF9BEA}" srcId="{66CA7FE9-24C3-614E-809B-A4A3CD0D2580}" destId="{D3D145BB-3A64-5A4D-A3A1-43172C5995E4}" srcOrd="1" destOrd="0" parTransId="{74EE0477-DFC5-5F4B-9223-E56E7DF62D39}" sibTransId="{2D6F85BA-4E4F-0544-83C0-86CE01D1C3F6}"/>
    <dgm:cxn modelId="{19B90781-A866-EA47-971C-11148F7FA179}" type="presOf" srcId="{5207BE58-9A9C-FE48-8814-35B8DFAAE0B3}" destId="{01945A64-0708-CC4E-AFA3-EBCB420EF444}" srcOrd="1" destOrd="0" presId="urn:microsoft.com/office/officeart/2005/8/layout/cycle4"/>
    <dgm:cxn modelId="{B9896D84-979C-AF48-B776-EAE4B47B5411}" srcId="{934179EF-4DA7-4848-B93F-F162398401E5}" destId="{5620C76E-68C9-6B4D-8451-E615EED20152}" srcOrd="0" destOrd="0" parTransId="{80195B82-29CF-6C4B-845B-E2AD4C2B530D}" sibTransId="{EEBA62D5-1C80-0B4A-87A7-D244E79C2DFA}"/>
    <dgm:cxn modelId="{11359384-4A8C-EA40-A1E9-AEA9B86A7993}" type="presOf" srcId="{5CACB411-EB79-1648-96A0-26D3BEC83375}" destId="{35EE5EAB-EE99-C04A-8FA0-E4C5082E499A}" srcOrd="0" destOrd="0" presId="urn:microsoft.com/office/officeart/2005/8/layout/cycle4"/>
    <dgm:cxn modelId="{13191190-C43D-D148-902C-E2CB82416734}" type="presOf" srcId="{C82D96AB-8834-6141-952F-05DDB363DCB6}" destId="{2E6662C4-9A8A-614F-A538-49A1F85ED55F}" srcOrd="0" destOrd="0" presId="urn:microsoft.com/office/officeart/2005/8/layout/cycle4"/>
    <dgm:cxn modelId="{5AA72591-0026-2D4A-A5E8-CDBFF818E489}" srcId="{D3D145BB-3A64-5A4D-A3A1-43172C5995E4}" destId="{55F0E815-E716-7B48-97C3-F9153AF1B7B9}" srcOrd="0" destOrd="0" parTransId="{F8567CBF-FB9D-C14C-B237-2EDD07F8A9D7}" sibTransId="{AFA59799-3453-144C-BC59-AC20C0273313}"/>
    <dgm:cxn modelId="{29DD7A9A-5BE9-BB49-A291-45FED2A70D8B}" type="presOf" srcId="{66CA7FE9-24C3-614E-809B-A4A3CD0D2580}" destId="{F63F64F9-E468-DC4E-B3ED-31D90FEB9DEB}" srcOrd="0" destOrd="0" presId="urn:microsoft.com/office/officeart/2005/8/layout/cycle4"/>
    <dgm:cxn modelId="{4F053F9C-4915-0B4F-B363-8971030488CC}" srcId="{66CA7FE9-24C3-614E-809B-A4A3CD0D2580}" destId="{5CACB411-EB79-1648-96A0-26D3BEC83375}" srcOrd="3" destOrd="0" parTransId="{19E463AF-D095-0241-A5DC-E7BF5B74D284}" sibTransId="{B2830E76-4300-3646-B5FD-6C53DCF96CE0}"/>
    <dgm:cxn modelId="{7EC7C2A3-62A0-1049-849B-5A527CC53B53}" srcId="{66CA7FE9-24C3-614E-809B-A4A3CD0D2580}" destId="{C82D96AB-8834-6141-952F-05DDB363DCB6}" srcOrd="0" destOrd="0" parTransId="{3A8B15F4-B30D-C641-A033-23F6201BE062}" sibTransId="{6BDEA94B-7E00-8144-AA6A-8D6FD0B0519A}"/>
    <dgm:cxn modelId="{BCF33CA6-71E0-9245-99BE-096AC61BBE90}" type="presOf" srcId="{F6F096A1-F881-4742-A952-76C1FADE59E3}" destId="{87AF85E1-96AC-6744-9CAE-147A87A4F678}" srcOrd="0" destOrd="0" presId="urn:microsoft.com/office/officeart/2005/8/layout/cycle4"/>
    <dgm:cxn modelId="{0391F1A6-8694-D34E-B9CA-BFAD9B805DB5}" srcId="{66CA7FE9-24C3-614E-809B-A4A3CD0D2580}" destId="{934179EF-4DA7-4848-B93F-F162398401E5}" srcOrd="2" destOrd="0" parTransId="{C0C287F2-35E9-F945-B66A-3C6EA06A06DB}" sibTransId="{EC198E4E-0800-8B45-A158-EC988CBAA830}"/>
    <dgm:cxn modelId="{9EB30FB1-9D30-A84F-BA86-21C7CD87AC2F}" type="presOf" srcId="{D3D145BB-3A64-5A4D-A3A1-43172C5995E4}" destId="{CE7721E3-D97C-8B44-94C8-B4F574C6C29D}" srcOrd="0" destOrd="0" presId="urn:microsoft.com/office/officeart/2005/8/layout/cycle4"/>
    <dgm:cxn modelId="{7AC2D5CF-87FC-A146-A07A-55C0F8289963}" type="presOf" srcId="{5620C76E-68C9-6B4D-8451-E615EED20152}" destId="{F22C4EC4-81A7-E241-A17B-5A7C8DE32516}" srcOrd="0" destOrd="0" presId="urn:microsoft.com/office/officeart/2005/8/layout/cycle4"/>
    <dgm:cxn modelId="{23D6CCD4-F514-1440-9944-8298461F0EEF}" srcId="{5CACB411-EB79-1648-96A0-26D3BEC83375}" destId="{F6F096A1-F881-4742-A952-76C1FADE59E3}" srcOrd="0" destOrd="0" parTransId="{47CC9FB3-101C-764E-9126-401976B2A3B8}" sibTransId="{6D29771F-41AE-B345-A6B3-FED0B8955A24}"/>
    <dgm:cxn modelId="{CBAD09CA-52F1-C340-A00A-BCCFAA5F1078}" type="presParOf" srcId="{F63F64F9-E468-DC4E-B3ED-31D90FEB9DEB}" destId="{2C778914-BED6-034C-87AF-A4E710DB276A}" srcOrd="0" destOrd="0" presId="urn:microsoft.com/office/officeart/2005/8/layout/cycle4"/>
    <dgm:cxn modelId="{9DF1C240-8F85-BF4E-8FC8-4B5B2815EB9E}" type="presParOf" srcId="{2C778914-BED6-034C-87AF-A4E710DB276A}" destId="{14362BE7-236C-EA47-875D-BF77DDAE0500}" srcOrd="0" destOrd="0" presId="urn:microsoft.com/office/officeart/2005/8/layout/cycle4"/>
    <dgm:cxn modelId="{70C48C41-CFFE-9B40-B61E-A913EF2D80F0}" type="presParOf" srcId="{14362BE7-236C-EA47-875D-BF77DDAE0500}" destId="{B531FABA-BC7B-D943-8DCD-08DF56C35686}" srcOrd="0" destOrd="0" presId="urn:microsoft.com/office/officeart/2005/8/layout/cycle4"/>
    <dgm:cxn modelId="{1E59C226-D4D2-9941-8387-AA3BDA777082}" type="presParOf" srcId="{14362BE7-236C-EA47-875D-BF77DDAE0500}" destId="{01945A64-0708-CC4E-AFA3-EBCB420EF444}" srcOrd="1" destOrd="0" presId="urn:microsoft.com/office/officeart/2005/8/layout/cycle4"/>
    <dgm:cxn modelId="{B9C4C853-ABF7-4E47-BD31-5A4ADDF210D4}" type="presParOf" srcId="{2C778914-BED6-034C-87AF-A4E710DB276A}" destId="{D04082D1-9C74-BC4A-B975-85AD3B4433D6}" srcOrd="1" destOrd="0" presId="urn:microsoft.com/office/officeart/2005/8/layout/cycle4"/>
    <dgm:cxn modelId="{9684B0EF-FA8B-E64F-ABEE-1ED50FEFA072}" type="presParOf" srcId="{D04082D1-9C74-BC4A-B975-85AD3B4433D6}" destId="{1D958D9A-2665-9A44-AF6F-6F22A0363A7C}" srcOrd="0" destOrd="0" presId="urn:microsoft.com/office/officeart/2005/8/layout/cycle4"/>
    <dgm:cxn modelId="{37F42B55-E894-854B-AD82-33DA4F24BF8C}" type="presParOf" srcId="{D04082D1-9C74-BC4A-B975-85AD3B4433D6}" destId="{344D2150-D240-5244-B8EF-A3BCFB994964}" srcOrd="1" destOrd="0" presId="urn:microsoft.com/office/officeart/2005/8/layout/cycle4"/>
    <dgm:cxn modelId="{9580783D-B4D8-724F-9DED-62F08AF24EDA}" type="presParOf" srcId="{2C778914-BED6-034C-87AF-A4E710DB276A}" destId="{D21F89B8-89E3-1E4D-8EB8-FE15A8BDD717}" srcOrd="2" destOrd="0" presId="urn:microsoft.com/office/officeart/2005/8/layout/cycle4"/>
    <dgm:cxn modelId="{D8B516DE-3B98-7741-B92B-33D36E760F5B}" type="presParOf" srcId="{D21F89B8-89E3-1E4D-8EB8-FE15A8BDD717}" destId="{F22C4EC4-81A7-E241-A17B-5A7C8DE32516}" srcOrd="0" destOrd="0" presId="urn:microsoft.com/office/officeart/2005/8/layout/cycle4"/>
    <dgm:cxn modelId="{204C5682-2BB6-B740-92D3-AAF6A2BC601F}" type="presParOf" srcId="{D21F89B8-89E3-1E4D-8EB8-FE15A8BDD717}" destId="{F92B9ECD-8CF6-B54B-A9DB-9AC22A22C179}" srcOrd="1" destOrd="0" presId="urn:microsoft.com/office/officeart/2005/8/layout/cycle4"/>
    <dgm:cxn modelId="{1714925E-CBCC-FA4E-9BF0-164751959D3C}" type="presParOf" srcId="{2C778914-BED6-034C-87AF-A4E710DB276A}" destId="{CD13A61D-3A5A-8249-A26E-C400D1D64FC0}" srcOrd="3" destOrd="0" presId="urn:microsoft.com/office/officeart/2005/8/layout/cycle4"/>
    <dgm:cxn modelId="{3E496673-93F7-8C48-A68A-012E78F473FC}" type="presParOf" srcId="{CD13A61D-3A5A-8249-A26E-C400D1D64FC0}" destId="{87AF85E1-96AC-6744-9CAE-147A87A4F678}" srcOrd="0" destOrd="0" presId="urn:microsoft.com/office/officeart/2005/8/layout/cycle4"/>
    <dgm:cxn modelId="{C9291C2D-3D0C-B545-B918-021ECE77AD9B}" type="presParOf" srcId="{CD13A61D-3A5A-8249-A26E-C400D1D64FC0}" destId="{0FE7A58B-6D52-8C48-A0A2-B03282271C2A}" srcOrd="1" destOrd="0" presId="urn:microsoft.com/office/officeart/2005/8/layout/cycle4"/>
    <dgm:cxn modelId="{AC320260-7B21-0B4A-BBB9-73047B5553A5}" type="presParOf" srcId="{2C778914-BED6-034C-87AF-A4E710DB276A}" destId="{BC50668D-3AD0-234F-86CB-16539C9C962D}" srcOrd="4" destOrd="0" presId="urn:microsoft.com/office/officeart/2005/8/layout/cycle4"/>
    <dgm:cxn modelId="{81991EE7-8857-8149-BCF1-FC1A4611DD68}" type="presParOf" srcId="{F63F64F9-E468-DC4E-B3ED-31D90FEB9DEB}" destId="{572199C9-11BA-8246-9A1A-2C2986ED5C95}" srcOrd="1" destOrd="0" presId="urn:microsoft.com/office/officeart/2005/8/layout/cycle4"/>
    <dgm:cxn modelId="{A5109903-59A1-8E42-BFB2-D249B8264C7A}" type="presParOf" srcId="{572199C9-11BA-8246-9A1A-2C2986ED5C95}" destId="{2E6662C4-9A8A-614F-A538-49A1F85ED55F}" srcOrd="0" destOrd="0" presId="urn:microsoft.com/office/officeart/2005/8/layout/cycle4"/>
    <dgm:cxn modelId="{7A6B337B-F676-794A-B9BA-BD28C515ACA4}" type="presParOf" srcId="{572199C9-11BA-8246-9A1A-2C2986ED5C95}" destId="{CE7721E3-D97C-8B44-94C8-B4F574C6C29D}" srcOrd="1" destOrd="0" presId="urn:microsoft.com/office/officeart/2005/8/layout/cycle4"/>
    <dgm:cxn modelId="{65D68202-62CE-7246-A4DD-3872994234C6}" type="presParOf" srcId="{572199C9-11BA-8246-9A1A-2C2986ED5C95}" destId="{153C3FF4-9027-304F-95AA-B60B737FA7E0}" srcOrd="2" destOrd="0" presId="urn:microsoft.com/office/officeart/2005/8/layout/cycle4"/>
    <dgm:cxn modelId="{554AC531-56C4-E74E-AD8F-386D3B4BFABD}" type="presParOf" srcId="{572199C9-11BA-8246-9A1A-2C2986ED5C95}" destId="{35EE5EAB-EE99-C04A-8FA0-E4C5082E499A}" srcOrd="3" destOrd="0" presId="urn:microsoft.com/office/officeart/2005/8/layout/cycle4"/>
    <dgm:cxn modelId="{F5AC8149-6317-5444-9F6B-DFDB37756F01}" type="presParOf" srcId="{572199C9-11BA-8246-9A1A-2C2986ED5C95}" destId="{0EBFE399-7A66-8048-9CA9-7A2C6294D33E}" srcOrd="4" destOrd="0" presId="urn:microsoft.com/office/officeart/2005/8/layout/cycle4"/>
    <dgm:cxn modelId="{760F4C29-C8C2-EF44-B053-DDFB3A511663}" type="presParOf" srcId="{F63F64F9-E468-DC4E-B3ED-31D90FEB9DEB}" destId="{EBB8CE61-FCAA-404F-8657-4C5B11025242}" srcOrd="2" destOrd="0" presId="urn:microsoft.com/office/officeart/2005/8/layout/cycle4"/>
    <dgm:cxn modelId="{59BD9229-EE51-234B-A8A7-D00E1BBA75FB}" type="presParOf" srcId="{F63F64F9-E468-DC4E-B3ED-31D90FEB9DEB}" destId="{73AB5F98-95D5-B245-9F0D-AA0B3C5F04BB}"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B4C75E8-C3B7-6C40-B955-0C80E4277E03}" type="doc">
      <dgm:prSet loTypeId="urn:microsoft.com/office/officeart/2005/8/layout/process5" loCatId="process" qsTypeId="urn:microsoft.com/office/officeart/2005/8/quickstyle/simple3" qsCatId="simple" csTypeId="urn:microsoft.com/office/officeart/2005/8/colors/colorful4" csCatId="colorful"/>
      <dgm:spPr/>
      <dgm:t>
        <a:bodyPr/>
        <a:lstStyle/>
        <a:p>
          <a:endParaRPr lang="en-US"/>
        </a:p>
      </dgm:t>
    </dgm:pt>
    <dgm:pt modelId="{96E6CB1F-564F-AF45-AD2C-F492EAB16BC3}">
      <dgm:prSet/>
      <dgm:spPr/>
      <dgm:t>
        <a:bodyPr/>
        <a:lstStyle/>
        <a:p>
          <a:r>
            <a:rPr lang="en-US"/>
            <a:t>Conceptual framework around which the core objective of enhancing regional connectivity and development may be furthered. </a:t>
          </a:r>
        </a:p>
      </dgm:t>
    </dgm:pt>
    <dgm:pt modelId="{334726A4-8353-3D41-BAE1-4AE90AB6D01D}" type="parTrans" cxnId="{7BC265FC-AFB1-824E-8AC9-CEB18CE87DB0}">
      <dgm:prSet/>
      <dgm:spPr/>
      <dgm:t>
        <a:bodyPr/>
        <a:lstStyle/>
        <a:p>
          <a:endParaRPr lang="en-US"/>
        </a:p>
      </dgm:t>
    </dgm:pt>
    <dgm:pt modelId="{C36ED51D-50BD-8043-863F-059C80D6138A}" type="sibTrans" cxnId="{7BC265FC-AFB1-824E-8AC9-CEB18CE87DB0}">
      <dgm:prSet/>
      <dgm:spPr/>
      <dgm:t>
        <a:bodyPr/>
        <a:lstStyle/>
        <a:p>
          <a:endParaRPr lang="en-US"/>
        </a:p>
      </dgm:t>
    </dgm:pt>
    <dgm:pt modelId="{548A1D96-52D7-214F-B3BA-74A800B63AB0}">
      <dgm:prSet/>
      <dgm:spPr/>
      <dgm:t>
        <a:bodyPr/>
        <a:lstStyle/>
        <a:p>
          <a:r>
            <a:rPr lang="en-US"/>
            <a:t>It consists of a series of evolving mechanisms for developing and financing infrastructure projects.</a:t>
          </a:r>
        </a:p>
      </dgm:t>
    </dgm:pt>
    <dgm:pt modelId="{C4DF5870-7D29-C546-8A2E-5B155429D45D}" type="parTrans" cxnId="{FED67DBD-0591-C842-A187-47BC27DC4462}">
      <dgm:prSet/>
      <dgm:spPr/>
      <dgm:t>
        <a:bodyPr/>
        <a:lstStyle/>
        <a:p>
          <a:endParaRPr lang="en-US"/>
        </a:p>
      </dgm:t>
    </dgm:pt>
    <dgm:pt modelId="{D9BD1D3A-0E33-CB45-BC63-4C82267B1030}" type="sibTrans" cxnId="{FED67DBD-0591-C842-A187-47BC27DC4462}">
      <dgm:prSet/>
      <dgm:spPr/>
      <dgm:t>
        <a:bodyPr/>
        <a:lstStyle/>
        <a:p>
          <a:endParaRPr lang="en-US"/>
        </a:p>
      </dgm:t>
    </dgm:pt>
    <dgm:pt modelId="{28645E47-347F-354C-AAFE-B93E8111531F}">
      <dgm:prSet/>
      <dgm:spPr/>
      <dgm:t>
        <a:bodyPr/>
        <a:lstStyle/>
        <a:p>
          <a:r>
            <a:rPr lang="en-US"/>
            <a:t>But infrastructure projects are merely to be understood as the necessary first stage of the larger project of bringing like-minded groups of states together by solving the world’s infrastructure gap. </a:t>
          </a:r>
        </a:p>
      </dgm:t>
    </dgm:pt>
    <dgm:pt modelId="{36BF43E7-E7B0-5E41-9881-3E26545253B6}" type="parTrans" cxnId="{1072036C-D34D-244A-A2A9-29C972BA1B22}">
      <dgm:prSet/>
      <dgm:spPr/>
      <dgm:t>
        <a:bodyPr/>
        <a:lstStyle/>
        <a:p>
          <a:endParaRPr lang="en-US"/>
        </a:p>
      </dgm:t>
    </dgm:pt>
    <dgm:pt modelId="{57C6AD5F-AC08-3748-BFEB-233DBA6E82BC}" type="sibTrans" cxnId="{1072036C-D34D-244A-A2A9-29C972BA1B22}">
      <dgm:prSet/>
      <dgm:spPr/>
      <dgm:t>
        <a:bodyPr/>
        <a:lstStyle/>
        <a:p>
          <a:endParaRPr lang="en-US"/>
        </a:p>
      </dgm:t>
    </dgm:pt>
    <dgm:pt modelId="{36830855-4C61-5C45-B8E1-1A9AB22C7443}">
      <dgm:prSet/>
      <dgm:spPr/>
      <dgm:t>
        <a:bodyPr/>
        <a:lstStyle/>
        <a:p>
          <a:r>
            <a:rPr lang="en-US"/>
            <a:t>Such activity is also internationalized within the Asia Investment and Infrastructure Bank (AIIB)—which connects the infrastructure to the finance gap. </a:t>
          </a:r>
        </a:p>
      </dgm:t>
    </dgm:pt>
    <dgm:pt modelId="{8190F19B-16FE-F74A-973D-FB23476F4FB3}" type="parTrans" cxnId="{DB7140CB-B36B-CA4F-B774-E8C502927EBB}">
      <dgm:prSet/>
      <dgm:spPr/>
      <dgm:t>
        <a:bodyPr/>
        <a:lstStyle/>
        <a:p>
          <a:endParaRPr lang="en-US"/>
        </a:p>
      </dgm:t>
    </dgm:pt>
    <dgm:pt modelId="{70FE94A8-CFCA-1A47-9286-1A06D2C26BC4}" type="sibTrans" cxnId="{DB7140CB-B36B-CA4F-B774-E8C502927EBB}">
      <dgm:prSet/>
      <dgm:spPr/>
      <dgm:t>
        <a:bodyPr/>
        <a:lstStyle/>
        <a:p>
          <a:endParaRPr lang="en-US"/>
        </a:p>
      </dgm:t>
    </dgm:pt>
    <dgm:pt modelId="{D1FE6AC9-2503-E646-868E-C125E8448234}">
      <dgm:prSet/>
      <dgm:spPr/>
      <dgm:t>
        <a:bodyPr/>
        <a:lstStyle/>
        <a:p>
          <a:r>
            <a:rPr lang="en-US"/>
            <a:t>Solving those gaps is a step toward greater security, trade, and people to people connectivity from China through its BRI partners. </a:t>
          </a:r>
        </a:p>
      </dgm:t>
    </dgm:pt>
    <dgm:pt modelId="{A86757FD-1204-304A-9546-BE3DA640A44B}" type="parTrans" cxnId="{D5FC7AC3-9E11-6D4C-9D6F-582B59596E10}">
      <dgm:prSet/>
      <dgm:spPr/>
      <dgm:t>
        <a:bodyPr/>
        <a:lstStyle/>
        <a:p>
          <a:endParaRPr lang="en-US"/>
        </a:p>
      </dgm:t>
    </dgm:pt>
    <dgm:pt modelId="{2E76A995-8293-294F-BF32-6CFF0C3BF2C1}" type="sibTrans" cxnId="{D5FC7AC3-9E11-6D4C-9D6F-582B59596E10}">
      <dgm:prSet/>
      <dgm:spPr/>
      <dgm:t>
        <a:bodyPr/>
        <a:lstStyle/>
        <a:p>
          <a:endParaRPr lang="en-US"/>
        </a:p>
      </dgm:t>
    </dgm:pt>
    <dgm:pt modelId="{2B61027B-3285-614B-A3E6-AA7B8875F1F8}">
      <dgm:prSet/>
      <dgm:spPr/>
      <dgm:t>
        <a:bodyPr/>
        <a:lstStyle/>
        <a:p>
          <a:r>
            <a:rPr lang="en-US"/>
            <a:t>Initial focus has been infrastructure investment, education, construction materials, railway and highway, automobile, real estate, power grid, and iron and steel. Post COVID pandemic will also include medical equipment and pharma. </a:t>
          </a:r>
        </a:p>
      </dgm:t>
    </dgm:pt>
    <dgm:pt modelId="{37D509E2-7543-1241-BDA8-16CCCB208D0C}" type="parTrans" cxnId="{6310BD80-F2F9-914B-B6A1-96446069A0F7}">
      <dgm:prSet/>
      <dgm:spPr/>
      <dgm:t>
        <a:bodyPr/>
        <a:lstStyle/>
        <a:p>
          <a:endParaRPr lang="en-US"/>
        </a:p>
      </dgm:t>
    </dgm:pt>
    <dgm:pt modelId="{F190AD29-F8B5-5C4D-95EA-9CE743C64EDE}" type="sibTrans" cxnId="{6310BD80-F2F9-914B-B6A1-96446069A0F7}">
      <dgm:prSet/>
      <dgm:spPr/>
      <dgm:t>
        <a:bodyPr/>
        <a:lstStyle/>
        <a:p>
          <a:endParaRPr lang="en-US"/>
        </a:p>
      </dgm:t>
    </dgm:pt>
    <dgm:pt modelId="{0335F467-2099-C243-978E-C2A95C01FF87}" type="pres">
      <dgm:prSet presAssocID="{7B4C75E8-C3B7-6C40-B955-0C80E4277E03}" presName="diagram" presStyleCnt="0">
        <dgm:presLayoutVars>
          <dgm:dir/>
          <dgm:resizeHandles val="exact"/>
        </dgm:presLayoutVars>
      </dgm:prSet>
      <dgm:spPr/>
    </dgm:pt>
    <dgm:pt modelId="{537D8427-8577-E048-B87D-725BAB9F91B8}" type="pres">
      <dgm:prSet presAssocID="{96E6CB1F-564F-AF45-AD2C-F492EAB16BC3}" presName="node" presStyleLbl="node1" presStyleIdx="0" presStyleCnt="6">
        <dgm:presLayoutVars>
          <dgm:bulletEnabled val="1"/>
        </dgm:presLayoutVars>
      </dgm:prSet>
      <dgm:spPr/>
    </dgm:pt>
    <dgm:pt modelId="{C02DF456-069B-A94B-8B88-1A4697F9C320}" type="pres">
      <dgm:prSet presAssocID="{C36ED51D-50BD-8043-863F-059C80D6138A}" presName="sibTrans" presStyleLbl="sibTrans2D1" presStyleIdx="0" presStyleCnt="5"/>
      <dgm:spPr/>
    </dgm:pt>
    <dgm:pt modelId="{0EC18306-9B43-974C-BBC4-6EE7C780CA53}" type="pres">
      <dgm:prSet presAssocID="{C36ED51D-50BD-8043-863F-059C80D6138A}" presName="connectorText" presStyleLbl="sibTrans2D1" presStyleIdx="0" presStyleCnt="5"/>
      <dgm:spPr/>
    </dgm:pt>
    <dgm:pt modelId="{01657FA8-AF33-EA44-A604-8D8534FF40B2}" type="pres">
      <dgm:prSet presAssocID="{548A1D96-52D7-214F-B3BA-74A800B63AB0}" presName="node" presStyleLbl="node1" presStyleIdx="1" presStyleCnt="6">
        <dgm:presLayoutVars>
          <dgm:bulletEnabled val="1"/>
        </dgm:presLayoutVars>
      </dgm:prSet>
      <dgm:spPr/>
    </dgm:pt>
    <dgm:pt modelId="{3ED20D10-64BE-7347-BABB-AC5273E7FC1C}" type="pres">
      <dgm:prSet presAssocID="{D9BD1D3A-0E33-CB45-BC63-4C82267B1030}" presName="sibTrans" presStyleLbl="sibTrans2D1" presStyleIdx="1" presStyleCnt="5"/>
      <dgm:spPr/>
    </dgm:pt>
    <dgm:pt modelId="{58C88986-4763-894A-87A3-A01DCB5D7A3C}" type="pres">
      <dgm:prSet presAssocID="{D9BD1D3A-0E33-CB45-BC63-4C82267B1030}" presName="connectorText" presStyleLbl="sibTrans2D1" presStyleIdx="1" presStyleCnt="5"/>
      <dgm:spPr/>
    </dgm:pt>
    <dgm:pt modelId="{F3E62814-CBE5-8B4D-8265-D1751C934CC9}" type="pres">
      <dgm:prSet presAssocID="{28645E47-347F-354C-AAFE-B93E8111531F}" presName="node" presStyleLbl="node1" presStyleIdx="2" presStyleCnt="6">
        <dgm:presLayoutVars>
          <dgm:bulletEnabled val="1"/>
        </dgm:presLayoutVars>
      </dgm:prSet>
      <dgm:spPr/>
    </dgm:pt>
    <dgm:pt modelId="{9C699BFD-AC4E-FD42-A9AB-8EAA5DFFD198}" type="pres">
      <dgm:prSet presAssocID="{57C6AD5F-AC08-3748-BFEB-233DBA6E82BC}" presName="sibTrans" presStyleLbl="sibTrans2D1" presStyleIdx="2" presStyleCnt="5"/>
      <dgm:spPr/>
    </dgm:pt>
    <dgm:pt modelId="{8B4E52B6-2FF0-B74F-BE22-1BDC9E716DED}" type="pres">
      <dgm:prSet presAssocID="{57C6AD5F-AC08-3748-BFEB-233DBA6E82BC}" presName="connectorText" presStyleLbl="sibTrans2D1" presStyleIdx="2" presStyleCnt="5"/>
      <dgm:spPr/>
    </dgm:pt>
    <dgm:pt modelId="{BE0D19C9-C31D-214E-839F-0B5D53EC5B77}" type="pres">
      <dgm:prSet presAssocID="{36830855-4C61-5C45-B8E1-1A9AB22C7443}" presName="node" presStyleLbl="node1" presStyleIdx="3" presStyleCnt="6">
        <dgm:presLayoutVars>
          <dgm:bulletEnabled val="1"/>
        </dgm:presLayoutVars>
      </dgm:prSet>
      <dgm:spPr/>
    </dgm:pt>
    <dgm:pt modelId="{1F0F41A3-7C01-E049-B411-99BECA18C188}" type="pres">
      <dgm:prSet presAssocID="{70FE94A8-CFCA-1A47-9286-1A06D2C26BC4}" presName="sibTrans" presStyleLbl="sibTrans2D1" presStyleIdx="3" presStyleCnt="5"/>
      <dgm:spPr/>
    </dgm:pt>
    <dgm:pt modelId="{4F7E5113-160B-C84D-89D9-813FC9A8DFF4}" type="pres">
      <dgm:prSet presAssocID="{70FE94A8-CFCA-1A47-9286-1A06D2C26BC4}" presName="connectorText" presStyleLbl="sibTrans2D1" presStyleIdx="3" presStyleCnt="5"/>
      <dgm:spPr/>
    </dgm:pt>
    <dgm:pt modelId="{FBFC7288-03B8-9240-969D-ECB54CF7ABDA}" type="pres">
      <dgm:prSet presAssocID="{D1FE6AC9-2503-E646-868E-C125E8448234}" presName="node" presStyleLbl="node1" presStyleIdx="4" presStyleCnt="6">
        <dgm:presLayoutVars>
          <dgm:bulletEnabled val="1"/>
        </dgm:presLayoutVars>
      </dgm:prSet>
      <dgm:spPr/>
    </dgm:pt>
    <dgm:pt modelId="{DA52C817-5402-3844-87C7-EAF831CF17B7}" type="pres">
      <dgm:prSet presAssocID="{2E76A995-8293-294F-BF32-6CFF0C3BF2C1}" presName="sibTrans" presStyleLbl="sibTrans2D1" presStyleIdx="4" presStyleCnt="5"/>
      <dgm:spPr/>
    </dgm:pt>
    <dgm:pt modelId="{4B05C865-79B5-364C-8736-29A0F935ABD4}" type="pres">
      <dgm:prSet presAssocID="{2E76A995-8293-294F-BF32-6CFF0C3BF2C1}" presName="connectorText" presStyleLbl="sibTrans2D1" presStyleIdx="4" presStyleCnt="5"/>
      <dgm:spPr/>
    </dgm:pt>
    <dgm:pt modelId="{A11E0E14-CBEA-5246-AC3F-B1BB608B4375}" type="pres">
      <dgm:prSet presAssocID="{2B61027B-3285-614B-A3E6-AA7B8875F1F8}" presName="node" presStyleLbl="node1" presStyleIdx="5" presStyleCnt="6">
        <dgm:presLayoutVars>
          <dgm:bulletEnabled val="1"/>
        </dgm:presLayoutVars>
      </dgm:prSet>
      <dgm:spPr/>
    </dgm:pt>
  </dgm:ptLst>
  <dgm:cxnLst>
    <dgm:cxn modelId="{C1E7301C-2C76-554F-BB08-F9D1BC98E512}" type="presOf" srcId="{70FE94A8-CFCA-1A47-9286-1A06D2C26BC4}" destId="{4F7E5113-160B-C84D-89D9-813FC9A8DFF4}" srcOrd="1" destOrd="0" presId="urn:microsoft.com/office/officeart/2005/8/layout/process5"/>
    <dgm:cxn modelId="{8A55F620-C770-4840-BC15-2272BA3CA3E0}" type="presOf" srcId="{36830855-4C61-5C45-B8E1-1A9AB22C7443}" destId="{BE0D19C9-C31D-214E-839F-0B5D53EC5B77}" srcOrd="0" destOrd="0" presId="urn:microsoft.com/office/officeart/2005/8/layout/process5"/>
    <dgm:cxn modelId="{DE48A32F-0259-EA40-8231-AC12A96C5F65}" type="presOf" srcId="{C36ED51D-50BD-8043-863F-059C80D6138A}" destId="{0EC18306-9B43-974C-BBC4-6EE7C780CA53}" srcOrd="1" destOrd="0" presId="urn:microsoft.com/office/officeart/2005/8/layout/process5"/>
    <dgm:cxn modelId="{2607BF3C-6200-F844-BD34-652C6FC1EC6D}" type="presOf" srcId="{96E6CB1F-564F-AF45-AD2C-F492EAB16BC3}" destId="{537D8427-8577-E048-B87D-725BAB9F91B8}" srcOrd="0" destOrd="0" presId="urn:microsoft.com/office/officeart/2005/8/layout/process5"/>
    <dgm:cxn modelId="{095A6C48-D1CC-7C42-9527-9FC096E0F5BB}" type="presOf" srcId="{7B4C75E8-C3B7-6C40-B955-0C80E4277E03}" destId="{0335F467-2099-C243-978E-C2A95C01FF87}" srcOrd="0" destOrd="0" presId="urn:microsoft.com/office/officeart/2005/8/layout/process5"/>
    <dgm:cxn modelId="{F7F89E56-A077-6648-8597-61F4037DFFFA}" type="presOf" srcId="{28645E47-347F-354C-AAFE-B93E8111531F}" destId="{F3E62814-CBE5-8B4D-8265-D1751C934CC9}" srcOrd="0" destOrd="0" presId="urn:microsoft.com/office/officeart/2005/8/layout/process5"/>
    <dgm:cxn modelId="{E0D7EE57-3350-954D-8699-FF3ADA0B0FA1}" type="presOf" srcId="{57C6AD5F-AC08-3748-BFEB-233DBA6E82BC}" destId="{8B4E52B6-2FF0-B74F-BE22-1BDC9E716DED}" srcOrd="1" destOrd="0" presId="urn:microsoft.com/office/officeart/2005/8/layout/process5"/>
    <dgm:cxn modelId="{4D521D62-43F9-C84D-BD64-BD393564872F}" type="presOf" srcId="{548A1D96-52D7-214F-B3BA-74A800B63AB0}" destId="{01657FA8-AF33-EA44-A604-8D8534FF40B2}" srcOrd="0" destOrd="0" presId="urn:microsoft.com/office/officeart/2005/8/layout/process5"/>
    <dgm:cxn modelId="{1072036C-D34D-244A-A2A9-29C972BA1B22}" srcId="{7B4C75E8-C3B7-6C40-B955-0C80E4277E03}" destId="{28645E47-347F-354C-AAFE-B93E8111531F}" srcOrd="2" destOrd="0" parTransId="{36BF43E7-E7B0-5E41-9881-3E26545253B6}" sibTransId="{57C6AD5F-AC08-3748-BFEB-233DBA6E82BC}"/>
    <dgm:cxn modelId="{6310BD80-F2F9-914B-B6A1-96446069A0F7}" srcId="{7B4C75E8-C3B7-6C40-B955-0C80E4277E03}" destId="{2B61027B-3285-614B-A3E6-AA7B8875F1F8}" srcOrd="5" destOrd="0" parTransId="{37D509E2-7543-1241-BDA8-16CCCB208D0C}" sibTransId="{F190AD29-F8B5-5C4D-95EA-9CE743C64EDE}"/>
    <dgm:cxn modelId="{100E9F8C-EC08-4740-AD69-188D5D0BDD9B}" type="presOf" srcId="{2E76A995-8293-294F-BF32-6CFF0C3BF2C1}" destId="{4B05C865-79B5-364C-8736-29A0F935ABD4}" srcOrd="1" destOrd="0" presId="urn:microsoft.com/office/officeart/2005/8/layout/process5"/>
    <dgm:cxn modelId="{2CD4F894-4E78-E64C-967C-40C337679C39}" type="presOf" srcId="{70FE94A8-CFCA-1A47-9286-1A06D2C26BC4}" destId="{1F0F41A3-7C01-E049-B411-99BECA18C188}" srcOrd="0" destOrd="0" presId="urn:microsoft.com/office/officeart/2005/8/layout/process5"/>
    <dgm:cxn modelId="{AF5899AD-0EC8-904F-A097-8EDEE817AA98}" type="presOf" srcId="{2B61027B-3285-614B-A3E6-AA7B8875F1F8}" destId="{A11E0E14-CBEA-5246-AC3F-B1BB608B4375}" srcOrd="0" destOrd="0" presId="urn:microsoft.com/office/officeart/2005/8/layout/process5"/>
    <dgm:cxn modelId="{B9BF7EBC-51D7-2844-A66C-800D85071DCC}" type="presOf" srcId="{C36ED51D-50BD-8043-863F-059C80D6138A}" destId="{C02DF456-069B-A94B-8B88-1A4697F9C320}" srcOrd="0" destOrd="0" presId="urn:microsoft.com/office/officeart/2005/8/layout/process5"/>
    <dgm:cxn modelId="{FED67DBD-0591-C842-A187-47BC27DC4462}" srcId="{7B4C75E8-C3B7-6C40-B955-0C80E4277E03}" destId="{548A1D96-52D7-214F-B3BA-74A800B63AB0}" srcOrd="1" destOrd="0" parTransId="{C4DF5870-7D29-C546-8A2E-5B155429D45D}" sibTransId="{D9BD1D3A-0E33-CB45-BC63-4C82267B1030}"/>
    <dgm:cxn modelId="{D5FC7AC3-9E11-6D4C-9D6F-582B59596E10}" srcId="{7B4C75E8-C3B7-6C40-B955-0C80E4277E03}" destId="{D1FE6AC9-2503-E646-868E-C125E8448234}" srcOrd="4" destOrd="0" parTransId="{A86757FD-1204-304A-9546-BE3DA640A44B}" sibTransId="{2E76A995-8293-294F-BF32-6CFF0C3BF2C1}"/>
    <dgm:cxn modelId="{38DC3DCB-5F45-114A-AD67-53227B467902}" type="presOf" srcId="{D9BD1D3A-0E33-CB45-BC63-4C82267B1030}" destId="{3ED20D10-64BE-7347-BABB-AC5273E7FC1C}" srcOrd="0" destOrd="0" presId="urn:microsoft.com/office/officeart/2005/8/layout/process5"/>
    <dgm:cxn modelId="{DB7140CB-B36B-CA4F-B774-E8C502927EBB}" srcId="{7B4C75E8-C3B7-6C40-B955-0C80E4277E03}" destId="{36830855-4C61-5C45-B8E1-1A9AB22C7443}" srcOrd="3" destOrd="0" parTransId="{8190F19B-16FE-F74A-973D-FB23476F4FB3}" sibTransId="{70FE94A8-CFCA-1A47-9286-1A06D2C26BC4}"/>
    <dgm:cxn modelId="{5BEDBBCB-F613-0F4A-8569-FE49390B7CB2}" type="presOf" srcId="{D9BD1D3A-0E33-CB45-BC63-4C82267B1030}" destId="{58C88986-4763-894A-87A3-A01DCB5D7A3C}" srcOrd="1" destOrd="0" presId="urn:microsoft.com/office/officeart/2005/8/layout/process5"/>
    <dgm:cxn modelId="{2FC7A5E2-EADA-BA4F-B6DB-C2B631C6A155}" type="presOf" srcId="{57C6AD5F-AC08-3748-BFEB-233DBA6E82BC}" destId="{9C699BFD-AC4E-FD42-A9AB-8EAA5DFFD198}" srcOrd="0" destOrd="0" presId="urn:microsoft.com/office/officeart/2005/8/layout/process5"/>
    <dgm:cxn modelId="{8BF32BE8-13A0-9448-B5ED-CC723BFABE91}" type="presOf" srcId="{2E76A995-8293-294F-BF32-6CFF0C3BF2C1}" destId="{DA52C817-5402-3844-87C7-EAF831CF17B7}" srcOrd="0" destOrd="0" presId="urn:microsoft.com/office/officeart/2005/8/layout/process5"/>
    <dgm:cxn modelId="{809C42F8-4A00-CC4B-ADB2-D65632B43013}" type="presOf" srcId="{D1FE6AC9-2503-E646-868E-C125E8448234}" destId="{FBFC7288-03B8-9240-969D-ECB54CF7ABDA}" srcOrd="0" destOrd="0" presId="urn:microsoft.com/office/officeart/2005/8/layout/process5"/>
    <dgm:cxn modelId="{7BC265FC-AFB1-824E-8AC9-CEB18CE87DB0}" srcId="{7B4C75E8-C3B7-6C40-B955-0C80E4277E03}" destId="{96E6CB1F-564F-AF45-AD2C-F492EAB16BC3}" srcOrd="0" destOrd="0" parTransId="{334726A4-8353-3D41-BAE1-4AE90AB6D01D}" sibTransId="{C36ED51D-50BD-8043-863F-059C80D6138A}"/>
    <dgm:cxn modelId="{99F71889-AC47-3B4B-8081-E46F3CD91FC5}" type="presParOf" srcId="{0335F467-2099-C243-978E-C2A95C01FF87}" destId="{537D8427-8577-E048-B87D-725BAB9F91B8}" srcOrd="0" destOrd="0" presId="urn:microsoft.com/office/officeart/2005/8/layout/process5"/>
    <dgm:cxn modelId="{3548F2D0-04EA-FE42-A14C-5E580F5B149C}" type="presParOf" srcId="{0335F467-2099-C243-978E-C2A95C01FF87}" destId="{C02DF456-069B-A94B-8B88-1A4697F9C320}" srcOrd="1" destOrd="0" presId="urn:microsoft.com/office/officeart/2005/8/layout/process5"/>
    <dgm:cxn modelId="{41785FAD-9EA8-0D4F-852D-1D1D8BB1F106}" type="presParOf" srcId="{C02DF456-069B-A94B-8B88-1A4697F9C320}" destId="{0EC18306-9B43-974C-BBC4-6EE7C780CA53}" srcOrd="0" destOrd="0" presId="urn:microsoft.com/office/officeart/2005/8/layout/process5"/>
    <dgm:cxn modelId="{20814613-D509-5D41-A84E-E900476E2B5C}" type="presParOf" srcId="{0335F467-2099-C243-978E-C2A95C01FF87}" destId="{01657FA8-AF33-EA44-A604-8D8534FF40B2}" srcOrd="2" destOrd="0" presId="urn:microsoft.com/office/officeart/2005/8/layout/process5"/>
    <dgm:cxn modelId="{C7E1A41E-2632-FF4B-ACF0-69E2B44CC8D8}" type="presParOf" srcId="{0335F467-2099-C243-978E-C2A95C01FF87}" destId="{3ED20D10-64BE-7347-BABB-AC5273E7FC1C}" srcOrd="3" destOrd="0" presId="urn:microsoft.com/office/officeart/2005/8/layout/process5"/>
    <dgm:cxn modelId="{4ECDCDF1-1387-3A46-862D-08669A426F46}" type="presParOf" srcId="{3ED20D10-64BE-7347-BABB-AC5273E7FC1C}" destId="{58C88986-4763-894A-87A3-A01DCB5D7A3C}" srcOrd="0" destOrd="0" presId="urn:microsoft.com/office/officeart/2005/8/layout/process5"/>
    <dgm:cxn modelId="{6CC15BA4-7B3D-4542-B371-742CC0A94FD1}" type="presParOf" srcId="{0335F467-2099-C243-978E-C2A95C01FF87}" destId="{F3E62814-CBE5-8B4D-8265-D1751C934CC9}" srcOrd="4" destOrd="0" presId="urn:microsoft.com/office/officeart/2005/8/layout/process5"/>
    <dgm:cxn modelId="{364081A1-35B4-0D40-A536-ADF629164448}" type="presParOf" srcId="{0335F467-2099-C243-978E-C2A95C01FF87}" destId="{9C699BFD-AC4E-FD42-A9AB-8EAA5DFFD198}" srcOrd="5" destOrd="0" presId="urn:microsoft.com/office/officeart/2005/8/layout/process5"/>
    <dgm:cxn modelId="{4F909E04-E081-2A44-93F6-16665B80DFF3}" type="presParOf" srcId="{9C699BFD-AC4E-FD42-A9AB-8EAA5DFFD198}" destId="{8B4E52B6-2FF0-B74F-BE22-1BDC9E716DED}" srcOrd="0" destOrd="0" presId="urn:microsoft.com/office/officeart/2005/8/layout/process5"/>
    <dgm:cxn modelId="{5BF3DB5A-395F-A643-9EC3-0326F21E8185}" type="presParOf" srcId="{0335F467-2099-C243-978E-C2A95C01FF87}" destId="{BE0D19C9-C31D-214E-839F-0B5D53EC5B77}" srcOrd="6" destOrd="0" presId="urn:microsoft.com/office/officeart/2005/8/layout/process5"/>
    <dgm:cxn modelId="{C90A6627-B452-EB44-AF55-689B3116A362}" type="presParOf" srcId="{0335F467-2099-C243-978E-C2A95C01FF87}" destId="{1F0F41A3-7C01-E049-B411-99BECA18C188}" srcOrd="7" destOrd="0" presId="urn:microsoft.com/office/officeart/2005/8/layout/process5"/>
    <dgm:cxn modelId="{B75539C3-8177-E24F-A1B1-B74BC94ED662}" type="presParOf" srcId="{1F0F41A3-7C01-E049-B411-99BECA18C188}" destId="{4F7E5113-160B-C84D-89D9-813FC9A8DFF4}" srcOrd="0" destOrd="0" presId="urn:microsoft.com/office/officeart/2005/8/layout/process5"/>
    <dgm:cxn modelId="{F6AACA2E-C577-7946-BF29-43B3DCB8FA58}" type="presParOf" srcId="{0335F467-2099-C243-978E-C2A95C01FF87}" destId="{FBFC7288-03B8-9240-969D-ECB54CF7ABDA}" srcOrd="8" destOrd="0" presId="urn:microsoft.com/office/officeart/2005/8/layout/process5"/>
    <dgm:cxn modelId="{D6EAE143-28AB-1242-9F71-E49D040C6C1D}" type="presParOf" srcId="{0335F467-2099-C243-978E-C2A95C01FF87}" destId="{DA52C817-5402-3844-87C7-EAF831CF17B7}" srcOrd="9" destOrd="0" presId="urn:microsoft.com/office/officeart/2005/8/layout/process5"/>
    <dgm:cxn modelId="{46231BC6-5EDC-EE4C-8E6D-6E193DD0F1BB}" type="presParOf" srcId="{DA52C817-5402-3844-87C7-EAF831CF17B7}" destId="{4B05C865-79B5-364C-8736-29A0F935ABD4}" srcOrd="0" destOrd="0" presId="urn:microsoft.com/office/officeart/2005/8/layout/process5"/>
    <dgm:cxn modelId="{419D957A-BD1B-054B-9AE5-0333EE5E18BD}" type="presParOf" srcId="{0335F467-2099-C243-978E-C2A95C01FF87}" destId="{A11E0E14-CBEA-5246-AC3F-B1BB608B4375}"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33DDB5E-0FA6-ED4C-A15C-B4D27F41D4D1}" type="doc">
      <dgm:prSet loTypeId="urn:microsoft.com/office/officeart/2005/8/layout/vList2" loCatId="list" qsTypeId="urn:microsoft.com/office/officeart/2005/8/quickstyle/simple3" qsCatId="simple" csTypeId="urn:microsoft.com/office/officeart/2005/8/colors/colorful4" csCatId="colorful" phldr="1"/>
      <dgm:spPr/>
      <dgm:t>
        <a:bodyPr/>
        <a:lstStyle/>
        <a:p>
          <a:endParaRPr lang="en-US"/>
        </a:p>
      </dgm:t>
    </dgm:pt>
    <dgm:pt modelId="{01E163FF-34EC-4C4E-890F-416F861D399B}">
      <dgm:prSet/>
      <dgm:spPr/>
      <dgm:t>
        <a:bodyPr/>
        <a:lstStyle/>
        <a:p>
          <a:r>
            <a:rPr lang="en-US"/>
            <a:t>Part of top-down strategy for confronting challenges of current era under the core leadership of the CPC</a:t>
          </a:r>
        </a:p>
      </dgm:t>
    </dgm:pt>
    <dgm:pt modelId="{56CD5973-0447-A248-919E-BF1C2669A146}" type="parTrans" cxnId="{20BE215E-06B3-2044-ACA0-29CBBE475ABF}">
      <dgm:prSet/>
      <dgm:spPr/>
      <dgm:t>
        <a:bodyPr/>
        <a:lstStyle/>
        <a:p>
          <a:endParaRPr lang="en-US"/>
        </a:p>
      </dgm:t>
    </dgm:pt>
    <dgm:pt modelId="{656AF28C-B2F6-A341-8EB6-596D8E8F07A1}" type="sibTrans" cxnId="{20BE215E-06B3-2044-ACA0-29CBBE475ABF}">
      <dgm:prSet/>
      <dgm:spPr/>
      <dgm:t>
        <a:bodyPr/>
        <a:lstStyle/>
        <a:p>
          <a:endParaRPr lang="en-US"/>
        </a:p>
      </dgm:t>
    </dgm:pt>
    <dgm:pt modelId="{D42B007E-6CFB-2A4A-BDC6-93081113A0D4}">
      <dgm:prSet/>
      <dgm:sp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shape">
            <a:fillToRect l="50000" t="50000" r="50000" b="50000"/>
          </a:path>
          <a:tileRect/>
        </a:gradFill>
      </dgm:spPr>
      <dgm:t>
        <a:bodyPr/>
        <a:lstStyle/>
        <a:p>
          <a:r>
            <a:rPr lang="en-US" dirty="0"/>
            <a:t>Coordinated by the Central Leading Small Group for Comprehensively Deepening Reforms with Xi Jinping at its core. Top down strategies for driving change (</a:t>
          </a:r>
          <a:r>
            <a:rPr lang="en-US" dirty="0" err="1"/>
            <a:t>顶层设计</a:t>
          </a:r>
          <a:r>
            <a:rPr lang="en-US" dirty="0"/>
            <a:t> (</a:t>
          </a:r>
          <a:r>
            <a:rPr lang="en-US" dirty="0" err="1"/>
            <a:t>Dǐngcéng</a:t>
          </a:r>
          <a:r>
            <a:rPr lang="en-US" dirty="0"/>
            <a:t> </a:t>
          </a:r>
          <a:r>
            <a:rPr lang="en-US" dirty="0" err="1"/>
            <a:t>shèjì</a:t>
          </a:r>
          <a:r>
            <a:rPr lang="en-US" dirty="0"/>
            <a:t>)) </a:t>
          </a:r>
        </a:p>
      </dgm:t>
    </dgm:pt>
    <dgm:pt modelId="{A4B8DA53-B8D7-F848-B1CE-3B2C88510D20}" type="parTrans" cxnId="{A7D67D66-8050-854F-B262-C82ED893C005}">
      <dgm:prSet/>
      <dgm:spPr/>
      <dgm:t>
        <a:bodyPr/>
        <a:lstStyle/>
        <a:p>
          <a:endParaRPr lang="en-US"/>
        </a:p>
      </dgm:t>
    </dgm:pt>
    <dgm:pt modelId="{599E842C-D15D-F34F-A0FA-19C543057F97}" type="sibTrans" cxnId="{A7D67D66-8050-854F-B262-C82ED893C005}">
      <dgm:prSet/>
      <dgm:spPr/>
      <dgm:t>
        <a:bodyPr/>
        <a:lstStyle/>
        <a:p>
          <a:endParaRPr lang="en-US"/>
        </a:p>
      </dgm:t>
    </dgm:pt>
    <dgm:pt modelId="{8CC585DF-3C1B-3344-9C55-D4CE871B7909}">
      <dgm:prSet/>
      <dgm:sp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shape">
            <a:fillToRect l="50000" t="50000" r="50000" b="50000"/>
          </a:path>
          <a:tileRect/>
        </a:gradFill>
      </dgm:spPr>
      <dgm:t>
        <a:bodyPr/>
        <a:lstStyle/>
        <a:p>
          <a:r>
            <a:rPr lang="en-US" dirty="0"/>
            <a:t>Entwined with Chinese Leninism and vanguard organization (</a:t>
          </a:r>
          <a:r>
            <a:rPr lang="en-US" b="1" dirty="0"/>
            <a:t>from professional revolutionaries </a:t>
          </a:r>
          <a:r>
            <a:rPr lang="en-US" dirty="0"/>
            <a:t>(Lenin) </a:t>
          </a:r>
          <a:r>
            <a:rPr lang="en-US" b="1" dirty="0"/>
            <a:t>to professional managers </a:t>
          </a:r>
          <a:r>
            <a:rPr lang="en-US" dirty="0"/>
            <a:t>(Xi) of economic, social, cultural, and political life under the leadership of the CPC. </a:t>
          </a:r>
          <a:r>
            <a:rPr lang="en-US" b="1" dirty="0"/>
            <a:t>A new (tech centered) nomenklatura?</a:t>
          </a:r>
        </a:p>
      </dgm:t>
    </dgm:pt>
    <dgm:pt modelId="{03672C3B-22DF-C342-ACF2-05A26BD62C89}" type="parTrans" cxnId="{84C5BEFF-B3C9-2C4E-AD8C-43238B5A523C}">
      <dgm:prSet/>
      <dgm:spPr/>
      <dgm:t>
        <a:bodyPr/>
        <a:lstStyle/>
        <a:p>
          <a:endParaRPr lang="en-US"/>
        </a:p>
      </dgm:t>
    </dgm:pt>
    <dgm:pt modelId="{4BEC21AC-68E2-744C-B939-A031080370B8}" type="sibTrans" cxnId="{84C5BEFF-B3C9-2C4E-AD8C-43238B5A523C}">
      <dgm:prSet/>
      <dgm:spPr/>
      <dgm:t>
        <a:bodyPr/>
        <a:lstStyle/>
        <a:p>
          <a:endParaRPr lang="en-US"/>
        </a:p>
      </dgm:t>
    </dgm:pt>
    <dgm:pt modelId="{914A00AE-E1BB-D644-BF1E-C1675E98CFFB}">
      <dgm:prSet/>
      <dgm:sp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shape">
            <a:fillToRect l="50000" t="50000" r="50000" b="50000"/>
          </a:path>
          <a:tileRect/>
        </a:gradFill>
      </dgm:spPr>
      <dgm:t>
        <a:bodyPr/>
        <a:lstStyle/>
        <a:p>
          <a:r>
            <a:rPr lang="en-US" dirty="0"/>
            <a:t>Constrained by its own ideology and responsibilities in each era</a:t>
          </a:r>
        </a:p>
      </dgm:t>
    </dgm:pt>
    <dgm:pt modelId="{8F5C5740-AA48-7B43-ADF1-A905F9CAAC34}" type="parTrans" cxnId="{78D1CCD9-F73A-694A-9DCB-FC8A34F44262}">
      <dgm:prSet/>
      <dgm:spPr/>
      <dgm:t>
        <a:bodyPr/>
        <a:lstStyle/>
        <a:p>
          <a:endParaRPr lang="en-US"/>
        </a:p>
      </dgm:t>
    </dgm:pt>
    <dgm:pt modelId="{59FDD587-F2F9-154D-9974-ABE80239B562}" type="sibTrans" cxnId="{78D1CCD9-F73A-694A-9DCB-FC8A34F44262}">
      <dgm:prSet/>
      <dgm:spPr/>
      <dgm:t>
        <a:bodyPr/>
        <a:lstStyle/>
        <a:p>
          <a:endParaRPr lang="en-US"/>
        </a:p>
      </dgm:t>
    </dgm:pt>
    <dgm:pt modelId="{056F9D5D-8F10-644F-8C7C-54C6C51F5B96}">
      <dgm:prSet/>
      <dgm:spPr/>
      <dgm:t>
        <a:bodyPr/>
        <a:lstStyle/>
        <a:p>
          <a:r>
            <a:rPr lang="en-US"/>
            <a:t>Deeply embedded in several projects</a:t>
          </a:r>
        </a:p>
      </dgm:t>
    </dgm:pt>
    <dgm:pt modelId="{CE806C3F-4CA5-4D41-A934-1A2B8749A1D2}" type="parTrans" cxnId="{DDF877E6-329F-1842-B888-869D54FEC589}">
      <dgm:prSet/>
      <dgm:spPr/>
      <dgm:t>
        <a:bodyPr/>
        <a:lstStyle/>
        <a:p>
          <a:endParaRPr lang="en-US"/>
        </a:p>
      </dgm:t>
    </dgm:pt>
    <dgm:pt modelId="{C2F92E9F-CEC1-E944-9A3F-DC631A3E45BA}" type="sibTrans" cxnId="{DDF877E6-329F-1842-B888-869D54FEC589}">
      <dgm:prSet/>
      <dgm:spPr/>
      <dgm:t>
        <a:bodyPr/>
        <a:lstStyle/>
        <a:p>
          <a:endParaRPr lang="en-US"/>
        </a:p>
      </dgm:t>
    </dgm:pt>
    <dgm:pt modelId="{4D47BD73-319B-A344-BC7E-C436ADC4D571}">
      <dgm:prSet/>
      <dgm:sp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dgm:spPr>
      <dgm:t>
        <a:bodyPr/>
        <a:lstStyle/>
        <a:p>
          <a:r>
            <a:rPr lang="en-US" dirty="0"/>
            <a:t>Socialist Culture (</a:t>
          </a:r>
          <a:r>
            <a:rPr lang="en-US" b="1" dirty="0">
              <a:solidFill>
                <a:srgbClr val="C00000"/>
              </a:solidFill>
            </a:rPr>
            <a:t>integrity</a:t>
          </a:r>
          <a:r>
            <a:rPr lang="en-US" dirty="0"/>
            <a:t> and values)</a:t>
          </a:r>
        </a:p>
      </dgm:t>
    </dgm:pt>
    <dgm:pt modelId="{ED66A507-EE29-B84C-9310-B994F28CCB7D}" type="parTrans" cxnId="{4A8D73BE-7D43-084C-AE45-4A60C34D3F75}">
      <dgm:prSet/>
      <dgm:spPr/>
      <dgm:t>
        <a:bodyPr/>
        <a:lstStyle/>
        <a:p>
          <a:endParaRPr lang="en-US"/>
        </a:p>
      </dgm:t>
    </dgm:pt>
    <dgm:pt modelId="{A38C2EC5-6FBB-484B-8480-3DD7927ACB47}" type="sibTrans" cxnId="{4A8D73BE-7D43-084C-AE45-4A60C34D3F75}">
      <dgm:prSet/>
      <dgm:spPr/>
      <dgm:t>
        <a:bodyPr/>
        <a:lstStyle/>
        <a:p>
          <a:endParaRPr lang="en-US"/>
        </a:p>
      </dgm:t>
    </dgm:pt>
    <dgm:pt modelId="{E07EB598-4EAB-B248-B451-7A43F965A9B8}">
      <dgm:prSet/>
      <dgm:sp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dgm:spPr>
      <dgm:t>
        <a:bodyPr/>
        <a:lstStyle/>
        <a:p>
          <a:r>
            <a:rPr lang="en-US" dirty="0"/>
            <a:t>Socialist Individual (the </a:t>
          </a:r>
          <a:r>
            <a:rPr lang="en-US" b="1" dirty="0">
              <a:solidFill>
                <a:srgbClr val="C00000"/>
              </a:solidFill>
            </a:rPr>
            <a:t>ideal worker</a:t>
          </a:r>
          <a:r>
            <a:rPr lang="en-US" dirty="0"/>
            <a:t> and citizen)</a:t>
          </a:r>
        </a:p>
      </dgm:t>
    </dgm:pt>
    <dgm:pt modelId="{57B39C25-D34C-A44E-9E6D-550B32F9F06C}" type="parTrans" cxnId="{3F39EA8C-C7F3-704B-949A-4A2ABF930301}">
      <dgm:prSet/>
      <dgm:spPr/>
      <dgm:t>
        <a:bodyPr/>
        <a:lstStyle/>
        <a:p>
          <a:endParaRPr lang="en-US"/>
        </a:p>
      </dgm:t>
    </dgm:pt>
    <dgm:pt modelId="{A583A94F-17A6-9A40-9505-B7A05782192C}" type="sibTrans" cxnId="{3F39EA8C-C7F3-704B-949A-4A2ABF930301}">
      <dgm:prSet/>
      <dgm:spPr/>
      <dgm:t>
        <a:bodyPr/>
        <a:lstStyle/>
        <a:p>
          <a:endParaRPr lang="en-US"/>
        </a:p>
      </dgm:t>
    </dgm:pt>
    <dgm:pt modelId="{5F02FE15-E9F2-3444-9367-463A51CD6F1E}">
      <dgm:prSet/>
      <dgm:sp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dgm:spPr>
      <dgm:t>
        <a:bodyPr/>
        <a:lstStyle/>
        <a:p>
          <a:r>
            <a:rPr lang="en-US" dirty="0"/>
            <a:t>Socialist Collective (the </a:t>
          </a:r>
          <a:r>
            <a:rPr lang="en-US" b="1" dirty="0">
              <a:solidFill>
                <a:srgbClr val="C00000"/>
              </a:solidFill>
            </a:rPr>
            <a:t>ideal society</a:t>
          </a:r>
          <a:r>
            <a:rPr lang="en-US" dirty="0"/>
            <a:t>, expression of highest cultural aspirations)</a:t>
          </a:r>
        </a:p>
      </dgm:t>
    </dgm:pt>
    <dgm:pt modelId="{63F530BA-760C-3549-8768-A12B79C9229B}" type="parTrans" cxnId="{019C2389-C4FB-FF4C-B480-05FBFEED1121}">
      <dgm:prSet/>
      <dgm:spPr/>
      <dgm:t>
        <a:bodyPr/>
        <a:lstStyle/>
        <a:p>
          <a:endParaRPr lang="en-US"/>
        </a:p>
      </dgm:t>
    </dgm:pt>
    <dgm:pt modelId="{A6B9EC29-7727-9E43-AB3B-169CADC4A483}" type="sibTrans" cxnId="{019C2389-C4FB-FF4C-B480-05FBFEED1121}">
      <dgm:prSet/>
      <dgm:spPr/>
      <dgm:t>
        <a:bodyPr/>
        <a:lstStyle/>
        <a:p>
          <a:endParaRPr lang="en-US"/>
        </a:p>
      </dgm:t>
    </dgm:pt>
    <dgm:pt modelId="{23AD9584-93E7-F344-8B06-ABEB2799D201}">
      <dgm:prSet/>
      <dgm:sp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dgm:spPr>
      <dgm:t>
        <a:bodyPr/>
        <a:lstStyle/>
        <a:p>
          <a:r>
            <a:rPr lang="en-US" dirty="0"/>
            <a:t>Socialist Government (the </a:t>
          </a:r>
          <a:r>
            <a:rPr lang="en-US" b="1" dirty="0">
              <a:solidFill>
                <a:srgbClr val="C00000"/>
              </a:solidFill>
            </a:rPr>
            <a:t>ideal cadre, judge and functionary </a:t>
          </a:r>
          <a:r>
            <a:rPr lang="en-US" dirty="0"/>
            <a:t>as a function of the correct work style)</a:t>
          </a:r>
        </a:p>
      </dgm:t>
    </dgm:pt>
    <dgm:pt modelId="{5C153119-8AA0-9643-A442-E568FC4AAB7A}" type="parTrans" cxnId="{A70D8DAA-18D1-0D4C-A187-EE9FFA1D0D4A}">
      <dgm:prSet/>
      <dgm:spPr/>
      <dgm:t>
        <a:bodyPr/>
        <a:lstStyle/>
        <a:p>
          <a:endParaRPr lang="en-US"/>
        </a:p>
      </dgm:t>
    </dgm:pt>
    <dgm:pt modelId="{7329E688-9868-034D-9B00-099F55F2CC49}" type="sibTrans" cxnId="{A70D8DAA-18D1-0D4C-A187-EE9FFA1D0D4A}">
      <dgm:prSet/>
      <dgm:spPr/>
      <dgm:t>
        <a:bodyPr/>
        <a:lstStyle/>
        <a:p>
          <a:endParaRPr lang="en-US"/>
        </a:p>
      </dgm:t>
    </dgm:pt>
    <dgm:pt modelId="{37DF419E-EC45-6E4C-A58C-5C258309EE73}">
      <dgm:prSet/>
      <dgm:sp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dgm:spPr>
      <dgm:t>
        <a:bodyPr/>
        <a:lstStyle/>
        <a:p>
          <a:r>
            <a:rPr lang="en-US" dirty="0"/>
            <a:t>Socialist economic activity (</a:t>
          </a:r>
          <a:r>
            <a:rPr lang="en-US" b="1" dirty="0">
              <a:solidFill>
                <a:srgbClr val="C00000"/>
              </a:solidFill>
            </a:rPr>
            <a:t>trustworthiness</a:t>
          </a:r>
          <a:r>
            <a:rPr lang="en-US" dirty="0"/>
            <a:t>; directed toward political objectives under the leadership of the vanguard)</a:t>
          </a:r>
        </a:p>
      </dgm:t>
    </dgm:pt>
    <dgm:pt modelId="{6C169726-3469-454D-8FC7-608550FBCE16}" type="parTrans" cxnId="{23B50D99-4FEB-8E44-9394-067F40B235D2}">
      <dgm:prSet/>
      <dgm:spPr/>
      <dgm:t>
        <a:bodyPr/>
        <a:lstStyle/>
        <a:p>
          <a:endParaRPr lang="en-US"/>
        </a:p>
      </dgm:t>
    </dgm:pt>
    <dgm:pt modelId="{0D733F1C-F9AE-864A-BEA8-A7DD9BC263F7}" type="sibTrans" cxnId="{23B50D99-4FEB-8E44-9394-067F40B235D2}">
      <dgm:prSet/>
      <dgm:spPr/>
      <dgm:t>
        <a:bodyPr/>
        <a:lstStyle/>
        <a:p>
          <a:endParaRPr lang="en-US"/>
        </a:p>
      </dgm:t>
    </dgm:pt>
    <dgm:pt modelId="{FC86222C-908A-2C4F-ACBE-590A0C46D69A}">
      <dgm:prSet/>
      <dgm:spPr/>
      <dgm:t>
        <a:bodyPr/>
        <a:lstStyle/>
        <a:p>
          <a:r>
            <a:rPr lang="en-US"/>
            <a:t>Chinese characteristics: </a:t>
          </a:r>
        </a:p>
      </dgm:t>
    </dgm:pt>
    <dgm:pt modelId="{41A7113A-F2E2-684C-8C03-3506A4898C41}" type="parTrans" cxnId="{C1B5EC3E-3282-DF4F-9A09-6ED611E27889}">
      <dgm:prSet/>
      <dgm:spPr/>
      <dgm:t>
        <a:bodyPr/>
        <a:lstStyle/>
        <a:p>
          <a:endParaRPr lang="en-US"/>
        </a:p>
      </dgm:t>
    </dgm:pt>
    <dgm:pt modelId="{3002200B-F3F3-0E40-B6C3-27CD9F8A4029}" type="sibTrans" cxnId="{C1B5EC3E-3282-DF4F-9A09-6ED611E27889}">
      <dgm:prSet/>
      <dgm:spPr/>
      <dgm:t>
        <a:bodyPr/>
        <a:lstStyle/>
        <a:p>
          <a:endParaRPr lang="en-US"/>
        </a:p>
      </dgm:t>
    </dgm:pt>
    <dgm:pt modelId="{1A4087A0-7E44-AB4C-A92F-1E5834F65062}">
      <dgm:prSet/>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lin ang="2700000" scaled="1"/>
          <a:tileRect/>
        </a:gradFill>
      </dgm:spPr>
      <dgm:t>
        <a:bodyPr/>
        <a:lstStyle/>
        <a:p>
          <a:r>
            <a:rPr lang="en-US" dirty="0"/>
            <a:t>Suggests that such a thing can be distilled (data driven)</a:t>
          </a:r>
        </a:p>
      </dgm:t>
    </dgm:pt>
    <dgm:pt modelId="{53F9BB58-C24B-9840-94FF-4255F740A9DA}" type="parTrans" cxnId="{C4715FF7-44D7-EB4F-9B5C-A469695F809F}">
      <dgm:prSet/>
      <dgm:spPr/>
      <dgm:t>
        <a:bodyPr/>
        <a:lstStyle/>
        <a:p>
          <a:endParaRPr lang="en-US"/>
        </a:p>
      </dgm:t>
    </dgm:pt>
    <dgm:pt modelId="{AA2DA867-8704-D443-BE9F-877C775F650C}" type="sibTrans" cxnId="{C4715FF7-44D7-EB4F-9B5C-A469695F809F}">
      <dgm:prSet/>
      <dgm:spPr/>
      <dgm:t>
        <a:bodyPr/>
        <a:lstStyle/>
        <a:p>
          <a:endParaRPr lang="en-US"/>
        </a:p>
      </dgm:t>
    </dgm:pt>
    <dgm:pt modelId="{42A8AC8D-56B0-574B-B321-C01760A7590B}">
      <dgm:prSet/>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lin ang="2700000" scaled="1"/>
          <a:tileRect/>
        </a:gradFill>
      </dgm:spPr>
      <dgm:t>
        <a:bodyPr/>
        <a:lstStyle/>
        <a:p>
          <a:r>
            <a:rPr lang="en-US"/>
            <a:t>What can be distilled can be managed (system of rewards and punishments)</a:t>
          </a:r>
        </a:p>
      </dgm:t>
    </dgm:pt>
    <dgm:pt modelId="{42D27554-3FD4-B846-8CC1-3B95BC3A68D7}" type="parTrans" cxnId="{33F1908F-FE4D-FB40-80BD-A6587EDFD34B}">
      <dgm:prSet/>
      <dgm:spPr/>
      <dgm:t>
        <a:bodyPr/>
        <a:lstStyle/>
        <a:p>
          <a:endParaRPr lang="en-US"/>
        </a:p>
      </dgm:t>
    </dgm:pt>
    <dgm:pt modelId="{126982ED-FE02-9243-A3D9-093C2E467BF8}" type="sibTrans" cxnId="{33F1908F-FE4D-FB40-80BD-A6587EDFD34B}">
      <dgm:prSet/>
      <dgm:spPr/>
      <dgm:t>
        <a:bodyPr/>
        <a:lstStyle/>
        <a:p>
          <a:endParaRPr lang="en-US"/>
        </a:p>
      </dgm:t>
    </dgm:pt>
    <dgm:pt modelId="{F8E80DCF-07E8-114A-B477-0242D1371DFF}">
      <dgm:prSet/>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lin ang="2700000" scaled="1"/>
          <a:tileRect/>
        </a:gradFill>
      </dgm:spPr>
      <dgm:t>
        <a:bodyPr/>
        <a:lstStyle/>
        <a:p>
          <a:r>
            <a:rPr lang="en-US" dirty="0"/>
            <a:t>What can be managed can be managed toward perfection (predictive and scientific deployment of tools of Socialist rule of law, jurisprudential and data driven)</a:t>
          </a:r>
        </a:p>
      </dgm:t>
    </dgm:pt>
    <dgm:pt modelId="{451EE051-FA8B-FD4E-9CCB-3B01A0BE39B9}" type="parTrans" cxnId="{375BE119-618B-EA44-8D44-6598DEE9AEEA}">
      <dgm:prSet/>
      <dgm:spPr/>
      <dgm:t>
        <a:bodyPr/>
        <a:lstStyle/>
        <a:p>
          <a:endParaRPr lang="en-US"/>
        </a:p>
      </dgm:t>
    </dgm:pt>
    <dgm:pt modelId="{77D4E6E0-19A7-5545-BBDC-48CE60671F17}" type="sibTrans" cxnId="{375BE119-618B-EA44-8D44-6598DEE9AEEA}">
      <dgm:prSet/>
      <dgm:spPr/>
      <dgm:t>
        <a:bodyPr/>
        <a:lstStyle/>
        <a:p>
          <a:endParaRPr lang="en-US"/>
        </a:p>
      </dgm:t>
    </dgm:pt>
    <dgm:pt modelId="{3701A00A-5573-3D4A-A891-DD94AD18BD21}" type="pres">
      <dgm:prSet presAssocID="{733DDB5E-0FA6-ED4C-A15C-B4D27F41D4D1}" presName="linear" presStyleCnt="0">
        <dgm:presLayoutVars>
          <dgm:animLvl val="lvl"/>
          <dgm:resizeHandles val="exact"/>
        </dgm:presLayoutVars>
      </dgm:prSet>
      <dgm:spPr/>
    </dgm:pt>
    <dgm:pt modelId="{05474E86-3DA0-CB46-9262-73CA388544B1}" type="pres">
      <dgm:prSet presAssocID="{01E163FF-34EC-4C4E-890F-416F861D399B}" presName="parentText" presStyleLbl="node1" presStyleIdx="0" presStyleCnt="3">
        <dgm:presLayoutVars>
          <dgm:chMax val="0"/>
          <dgm:bulletEnabled val="1"/>
        </dgm:presLayoutVars>
      </dgm:prSet>
      <dgm:spPr/>
    </dgm:pt>
    <dgm:pt modelId="{BD4EDF2A-6809-6C43-8BF4-22657BC5E6CB}" type="pres">
      <dgm:prSet presAssocID="{01E163FF-34EC-4C4E-890F-416F861D399B}" presName="childText" presStyleLbl="revTx" presStyleIdx="0" presStyleCnt="3">
        <dgm:presLayoutVars>
          <dgm:bulletEnabled val="1"/>
        </dgm:presLayoutVars>
      </dgm:prSet>
      <dgm:spPr/>
    </dgm:pt>
    <dgm:pt modelId="{19EE6F92-B442-1A42-BAE4-B127EC02A2B8}" type="pres">
      <dgm:prSet presAssocID="{056F9D5D-8F10-644F-8C7C-54C6C51F5B96}" presName="parentText" presStyleLbl="node1" presStyleIdx="1" presStyleCnt="3">
        <dgm:presLayoutVars>
          <dgm:chMax val="0"/>
          <dgm:bulletEnabled val="1"/>
        </dgm:presLayoutVars>
      </dgm:prSet>
      <dgm:spPr/>
    </dgm:pt>
    <dgm:pt modelId="{59CE56E3-C789-564F-BD3D-15D466C05F42}" type="pres">
      <dgm:prSet presAssocID="{056F9D5D-8F10-644F-8C7C-54C6C51F5B96}" presName="childText" presStyleLbl="revTx" presStyleIdx="1" presStyleCnt="3">
        <dgm:presLayoutVars>
          <dgm:bulletEnabled val="1"/>
        </dgm:presLayoutVars>
      </dgm:prSet>
      <dgm:spPr/>
    </dgm:pt>
    <dgm:pt modelId="{96F6CFBF-6AAB-D34F-A2CF-01F79706C5BB}" type="pres">
      <dgm:prSet presAssocID="{FC86222C-908A-2C4F-ACBE-590A0C46D69A}" presName="parentText" presStyleLbl="node1" presStyleIdx="2" presStyleCnt="3">
        <dgm:presLayoutVars>
          <dgm:chMax val="0"/>
          <dgm:bulletEnabled val="1"/>
        </dgm:presLayoutVars>
      </dgm:prSet>
      <dgm:spPr/>
    </dgm:pt>
    <dgm:pt modelId="{BCCAAFCD-AD23-0E45-8757-03D1B92BB1A9}" type="pres">
      <dgm:prSet presAssocID="{FC86222C-908A-2C4F-ACBE-590A0C46D69A}" presName="childText" presStyleLbl="revTx" presStyleIdx="2" presStyleCnt="3" custScaleY="125884">
        <dgm:presLayoutVars>
          <dgm:bulletEnabled val="1"/>
        </dgm:presLayoutVars>
      </dgm:prSet>
      <dgm:spPr/>
    </dgm:pt>
  </dgm:ptLst>
  <dgm:cxnLst>
    <dgm:cxn modelId="{6F219419-1FB6-704B-94B4-F0AB00578015}" type="presOf" srcId="{D42B007E-6CFB-2A4A-BDC6-93081113A0D4}" destId="{BD4EDF2A-6809-6C43-8BF4-22657BC5E6CB}" srcOrd="0" destOrd="0" presId="urn:microsoft.com/office/officeart/2005/8/layout/vList2"/>
    <dgm:cxn modelId="{375BE119-618B-EA44-8D44-6598DEE9AEEA}" srcId="{FC86222C-908A-2C4F-ACBE-590A0C46D69A}" destId="{F8E80DCF-07E8-114A-B477-0242D1371DFF}" srcOrd="2" destOrd="0" parTransId="{451EE051-FA8B-FD4E-9CCB-3B01A0BE39B9}" sibTransId="{77D4E6E0-19A7-5545-BBDC-48CE60671F17}"/>
    <dgm:cxn modelId="{EB36111D-A8FE-1747-8FB6-045EE16E11A2}" type="presOf" srcId="{733DDB5E-0FA6-ED4C-A15C-B4D27F41D4D1}" destId="{3701A00A-5573-3D4A-A891-DD94AD18BD21}" srcOrd="0" destOrd="0" presId="urn:microsoft.com/office/officeart/2005/8/layout/vList2"/>
    <dgm:cxn modelId="{A74A9A23-9A64-294D-A20E-582318DDA618}" type="presOf" srcId="{F8E80DCF-07E8-114A-B477-0242D1371DFF}" destId="{BCCAAFCD-AD23-0E45-8757-03D1B92BB1A9}" srcOrd="0" destOrd="2" presId="urn:microsoft.com/office/officeart/2005/8/layout/vList2"/>
    <dgm:cxn modelId="{CFF3432E-0DC0-5243-80F7-2B96091D1399}" type="presOf" srcId="{5F02FE15-E9F2-3444-9367-463A51CD6F1E}" destId="{59CE56E3-C789-564F-BD3D-15D466C05F42}" srcOrd="0" destOrd="2" presId="urn:microsoft.com/office/officeart/2005/8/layout/vList2"/>
    <dgm:cxn modelId="{A0208D30-6917-D142-A13E-524E54EF1111}" type="presOf" srcId="{E07EB598-4EAB-B248-B451-7A43F965A9B8}" destId="{59CE56E3-C789-564F-BD3D-15D466C05F42}" srcOrd="0" destOrd="1" presId="urn:microsoft.com/office/officeart/2005/8/layout/vList2"/>
    <dgm:cxn modelId="{90F0F23B-227F-414A-80DB-ECB12D096D7C}" type="presOf" srcId="{FC86222C-908A-2C4F-ACBE-590A0C46D69A}" destId="{96F6CFBF-6AAB-D34F-A2CF-01F79706C5BB}" srcOrd="0" destOrd="0" presId="urn:microsoft.com/office/officeart/2005/8/layout/vList2"/>
    <dgm:cxn modelId="{C1B5EC3E-3282-DF4F-9A09-6ED611E27889}" srcId="{733DDB5E-0FA6-ED4C-A15C-B4D27F41D4D1}" destId="{FC86222C-908A-2C4F-ACBE-590A0C46D69A}" srcOrd="2" destOrd="0" parTransId="{41A7113A-F2E2-684C-8C03-3506A4898C41}" sibTransId="{3002200B-F3F3-0E40-B6C3-27CD9F8A4029}"/>
    <dgm:cxn modelId="{20BE215E-06B3-2044-ACA0-29CBBE475ABF}" srcId="{733DDB5E-0FA6-ED4C-A15C-B4D27F41D4D1}" destId="{01E163FF-34EC-4C4E-890F-416F861D399B}" srcOrd="0" destOrd="0" parTransId="{56CD5973-0447-A248-919E-BF1C2669A146}" sibTransId="{656AF28C-B2F6-A341-8EB6-596D8E8F07A1}"/>
    <dgm:cxn modelId="{A7D67D66-8050-854F-B262-C82ED893C005}" srcId="{01E163FF-34EC-4C4E-890F-416F861D399B}" destId="{D42B007E-6CFB-2A4A-BDC6-93081113A0D4}" srcOrd="0" destOrd="0" parTransId="{A4B8DA53-B8D7-F848-B1CE-3B2C88510D20}" sibTransId="{599E842C-D15D-F34F-A0FA-19C543057F97}"/>
    <dgm:cxn modelId="{EA3D1075-A346-3A4F-ABD1-5A51E8520D7B}" type="presOf" srcId="{8CC585DF-3C1B-3344-9C55-D4CE871B7909}" destId="{BD4EDF2A-6809-6C43-8BF4-22657BC5E6CB}" srcOrd="0" destOrd="1" presId="urn:microsoft.com/office/officeart/2005/8/layout/vList2"/>
    <dgm:cxn modelId="{019C2389-C4FB-FF4C-B480-05FBFEED1121}" srcId="{056F9D5D-8F10-644F-8C7C-54C6C51F5B96}" destId="{5F02FE15-E9F2-3444-9367-463A51CD6F1E}" srcOrd="2" destOrd="0" parTransId="{63F530BA-760C-3549-8768-A12B79C9229B}" sibTransId="{A6B9EC29-7727-9E43-AB3B-169CADC4A483}"/>
    <dgm:cxn modelId="{3F39EA8C-C7F3-704B-949A-4A2ABF930301}" srcId="{056F9D5D-8F10-644F-8C7C-54C6C51F5B96}" destId="{E07EB598-4EAB-B248-B451-7A43F965A9B8}" srcOrd="1" destOrd="0" parTransId="{57B39C25-D34C-A44E-9E6D-550B32F9F06C}" sibTransId="{A583A94F-17A6-9A40-9505-B7A05782192C}"/>
    <dgm:cxn modelId="{33F1908F-FE4D-FB40-80BD-A6587EDFD34B}" srcId="{FC86222C-908A-2C4F-ACBE-590A0C46D69A}" destId="{42A8AC8D-56B0-574B-B321-C01760A7590B}" srcOrd="1" destOrd="0" parTransId="{42D27554-3FD4-B846-8CC1-3B95BC3A68D7}" sibTransId="{126982ED-FE02-9243-A3D9-093C2E467BF8}"/>
    <dgm:cxn modelId="{1C4E5394-0611-294D-BA77-9EA68FEB5F39}" type="presOf" srcId="{23AD9584-93E7-F344-8B06-ABEB2799D201}" destId="{59CE56E3-C789-564F-BD3D-15D466C05F42}" srcOrd="0" destOrd="3" presId="urn:microsoft.com/office/officeart/2005/8/layout/vList2"/>
    <dgm:cxn modelId="{23B50D99-4FEB-8E44-9394-067F40B235D2}" srcId="{056F9D5D-8F10-644F-8C7C-54C6C51F5B96}" destId="{37DF419E-EC45-6E4C-A58C-5C258309EE73}" srcOrd="4" destOrd="0" parTransId="{6C169726-3469-454D-8FC7-608550FBCE16}" sibTransId="{0D733F1C-F9AE-864A-BEA8-A7DD9BC263F7}"/>
    <dgm:cxn modelId="{48716BA5-E692-7E46-99FE-DE294D8E9DDE}" type="presOf" srcId="{1A4087A0-7E44-AB4C-A92F-1E5834F65062}" destId="{BCCAAFCD-AD23-0E45-8757-03D1B92BB1A9}" srcOrd="0" destOrd="0" presId="urn:microsoft.com/office/officeart/2005/8/layout/vList2"/>
    <dgm:cxn modelId="{A70D8DAA-18D1-0D4C-A187-EE9FFA1D0D4A}" srcId="{056F9D5D-8F10-644F-8C7C-54C6C51F5B96}" destId="{23AD9584-93E7-F344-8B06-ABEB2799D201}" srcOrd="3" destOrd="0" parTransId="{5C153119-8AA0-9643-A442-E568FC4AAB7A}" sibTransId="{7329E688-9868-034D-9B00-099F55F2CC49}"/>
    <dgm:cxn modelId="{5EFAE4BC-BAD5-0249-AF77-74A1FF2AA039}" type="presOf" srcId="{42A8AC8D-56B0-574B-B321-C01760A7590B}" destId="{BCCAAFCD-AD23-0E45-8757-03D1B92BB1A9}" srcOrd="0" destOrd="1" presId="urn:microsoft.com/office/officeart/2005/8/layout/vList2"/>
    <dgm:cxn modelId="{4A8D73BE-7D43-084C-AE45-4A60C34D3F75}" srcId="{056F9D5D-8F10-644F-8C7C-54C6C51F5B96}" destId="{4D47BD73-319B-A344-BC7E-C436ADC4D571}" srcOrd="0" destOrd="0" parTransId="{ED66A507-EE29-B84C-9310-B994F28CCB7D}" sibTransId="{A38C2EC5-6FBB-484B-8480-3DD7927ACB47}"/>
    <dgm:cxn modelId="{B66754C6-1BFE-9845-BC6B-5C9D71BDFEFA}" type="presOf" srcId="{01E163FF-34EC-4C4E-890F-416F861D399B}" destId="{05474E86-3DA0-CB46-9262-73CA388544B1}" srcOrd="0" destOrd="0" presId="urn:microsoft.com/office/officeart/2005/8/layout/vList2"/>
    <dgm:cxn modelId="{78D1CCD9-F73A-694A-9DCB-FC8A34F44262}" srcId="{01E163FF-34EC-4C4E-890F-416F861D399B}" destId="{914A00AE-E1BB-D644-BF1E-C1675E98CFFB}" srcOrd="2" destOrd="0" parTransId="{8F5C5740-AA48-7B43-ADF1-A905F9CAAC34}" sibTransId="{59FDD587-F2F9-154D-9974-ABE80239B562}"/>
    <dgm:cxn modelId="{4E2F2ADF-B5BE-BE41-8F8A-9AA9D912E2BA}" type="presOf" srcId="{056F9D5D-8F10-644F-8C7C-54C6C51F5B96}" destId="{19EE6F92-B442-1A42-BAE4-B127EC02A2B8}" srcOrd="0" destOrd="0" presId="urn:microsoft.com/office/officeart/2005/8/layout/vList2"/>
    <dgm:cxn modelId="{DCEBB8DF-9580-4F49-8EBB-2580BD314275}" type="presOf" srcId="{914A00AE-E1BB-D644-BF1E-C1675E98CFFB}" destId="{BD4EDF2A-6809-6C43-8BF4-22657BC5E6CB}" srcOrd="0" destOrd="2" presId="urn:microsoft.com/office/officeart/2005/8/layout/vList2"/>
    <dgm:cxn modelId="{DDF877E6-329F-1842-B888-869D54FEC589}" srcId="{733DDB5E-0FA6-ED4C-A15C-B4D27F41D4D1}" destId="{056F9D5D-8F10-644F-8C7C-54C6C51F5B96}" srcOrd="1" destOrd="0" parTransId="{CE806C3F-4CA5-4D41-A934-1A2B8749A1D2}" sibTransId="{C2F92E9F-CEC1-E944-9A3F-DC631A3E45BA}"/>
    <dgm:cxn modelId="{FCA5B9E7-FA75-4E41-A56A-870ED4B5300C}" type="presOf" srcId="{37DF419E-EC45-6E4C-A58C-5C258309EE73}" destId="{59CE56E3-C789-564F-BD3D-15D466C05F42}" srcOrd="0" destOrd="4" presId="urn:microsoft.com/office/officeart/2005/8/layout/vList2"/>
    <dgm:cxn modelId="{C4715FF7-44D7-EB4F-9B5C-A469695F809F}" srcId="{FC86222C-908A-2C4F-ACBE-590A0C46D69A}" destId="{1A4087A0-7E44-AB4C-A92F-1E5834F65062}" srcOrd="0" destOrd="0" parTransId="{53F9BB58-C24B-9840-94FF-4255F740A9DA}" sibTransId="{AA2DA867-8704-D443-BE9F-877C775F650C}"/>
    <dgm:cxn modelId="{15AD52FA-941A-E943-9BF5-1BB39C7D2B09}" type="presOf" srcId="{4D47BD73-319B-A344-BC7E-C436ADC4D571}" destId="{59CE56E3-C789-564F-BD3D-15D466C05F42}" srcOrd="0" destOrd="0" presId="urn:microsoft.com/office/officeart/2005/8/layout/vList2"/>
    <dgm:cxn modelId="{84C5BEFF-B3C9-2C4E-AD8C-43238B5A523C}" srcId="{01E163FF-34EC-4C4E-890F-416F861D399B}" destId="{8CC585DF-3C1B-3344-9C55-D4CE871B7909}" srcOrd="1" destOrd="0" parTransId="{03672C3B-22DF-C342-ACF2-05A26BD62C89}" sibTransId="{4BEC21AC-68E2-744C-B939-A031080370B8}"/>
    <dgm:cxn modelId="{A7817320-F91D-DB4F-B512-43499CB5609F}" type="presParOf" srcId="{3701A00A-5573-3D4A-A891-DD94AD18BD21}" destId="{05474E86-3DA0-CB46-9262-73CA388544B1}" srcOrd="0" destOrd="0" presId="urn:microsoft.com/office/officeart/2005/8/layout/vList2"/>
    <dgm:cxn modelId="{059902E3-786B-564E-9CFE-A46D2AE42265}" type="presParOf" srcId="{3701A00A-5573-3D4A-A891-DD94AD18BD21}" destId="{BD4EDF2A-6809-6C43-8BF4-22657BC5E6CB}" srcOrd="1" destOrd="0" presId="urn:microsoft.com/office/officeart/2005/8/layout/vList2"/>
    <dgm:cxn modelId="{54534939-CE82-AE4C-ABAC-4CE249885AF6}" type="presParOf" srcId="{3701A00A-5573-3D4A-A891-DD94AD18BD21}" destId="{19EE6F92-B442-1A42-BAE4-B127EC02A2B8}" srcOrd="2" destOrd="0" presId="urn:microsoft.com/office/officeart/2005/8/layout/vList2"/>
    <dgm:cxn modelId="{F137CB58-0B1D-454B-BAC4-23236F5BAE05}" type="presParOf" srcId="{3701A00A-5573-3D4A-A891-DD94AD18BD21}" destId="{59CE56E3-C789-564F-BD3D-15D466C05F42}" srcOrd="3" destOrd="0" presId="urn:microsoft.com/office/officeart/2005/8/layout/vList2"/>
    <dgm:cxn modelId="{39570688-74EC-7941-934E-449259370DC3}" type="presParOf" srcId="{3701A00A-5573-3D4A-A891-DD94AD18BD21}" destId="{96F6CFBF-6AAB-D34F-A2CF-01F79706C5BB}" srcOrd="4" destOrd="0" presId="urn:microsoft.com/office/officeart/2005/8/layout/vList2"/>
    <dgm:cxn modelId="{4708D5E2-1008-2042-B860-9E69028541A9}" type="presParOf" srcId="{3701A00A-5573-3D4A-A891-DD94AD18BD21}" destId="{BCCAAFCD-AD23-0E45-8757-03D1B92BB1A9}"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333A724-4FE5-0648-84F8-F637191FDCC5}" type="doc">
      <dgm:prSet loTypeId="urn:microsoft.com/office/officeart/2005/8/layout/chevron2" loCatId="process" qsTypeId="urn:microsoft.com/office/officeart/2005/8/quickstyle/simple3" qsCatId="simple" csTypeId="urn:microsoft.com/office/officeart/2005/8/colors/colorful1" csCatId="colorful" phldr="1"/>
      <dgm:spPr/>
      <dgm:t>
        <a:bodyPr/>
        <a:lstStyle/>
        <a:p>
          <a:endParaRPr lang="en-US"/>
        </a:p>
      </dgm:t>
    </dgm:pt>
    <dgm:pt modelId="{4E3DC6BE-8CD6-3C42-A909-C0826EC71436}">
      <dgm:prSet/>
      <dgm:spPr/>
      <dgm:t>
        <a:bodyPr/>
        <a:lstStyle/>
        <a:p>
          <a:r>
            <a:rPr lang="en-US" dirty="0"/>
            <a:t>New Era regulatory mechanism and Socialist Law</a:t>
          </a:r>
        </a:p>
      </dgm:t>
    </dgm:pt>
    <dgm:pt modelId="{554B677E-829D-BD4B-BAD4-718184E1078F}" type="parTrans" cxnId="{00B160DF-3BB6-3E48-8506-B51295805274}">
      <dgm:prSet/>
      <dgm:spPr/>
      <dgm:t>
        <a:bodyPr/>
        <a:lstStyle/>
        <a:p>
          <a:endParaRPr lang="en-US"/>
        </a:p>
      </dgm:t>
    </dgm:pt>
    <dgm:pt modelId="{DD00FA77-F44E-8A4B-A741-3BC0C17AAD53}" type="sibTrans" cxnId="{00B160DF-3BB6-3E48-8506-B51295805274}">
      <dgm:prSet/>
      <dgm:spPr/>
      <dgm:t>
        <a:bodyPr/>
        <a:lstStyle/>
        <a:p>
          <a:endParaRPr lang="en-US"/>
        </a:p>
      </dgm:t>
    </dgm:pt>
    <dgm:pt modelId="{505BD3A5-2F85-5B43-8FBD-E9F167B8DF25}">
      <dgm:prSet/>
      <dgm:spPr/>
      <dgm:t>
        <a:bodyPr/>
        <a:lstStyle/>
        <a:p>
          <a:r>
            <a:rPr lang="en-US" dirty="0"/>
            <a:t>A complex system of rewards and punishment </a:t>
          </a:r>
        </a:p>
      </dgm:t>
    </dgm:pt>
    <dgm:pt modelId="{966F99E4-9EAC-104B-BFE5-30AC8A331B45}" type="parTrans" cxnId="{B5E19783-1A8F-9542-A72B-EC1D411B78C1}">
      <dgm:prSet/>
      <dgm:spPr/>
      <dgm:t>
        <a:bodyPr/>
        <a:lstStyle/>
        <a:p>
          <a:endParaRPr lang="en-US"/>
        </a:p>
      </dgm:t>
    </dgm:pt>
    <dgm:pt modelId="{22AD4734-48DD-3541-BDF0-CC8FDC889F19}" type="sibTrans" cxnId="{B5E19783-1A8F-9542-A72B-EC1D411B78C1}">
      <dgm:prSet/>
      <dgm:spPr/>
      <dgm:t>
        <a:bodyPr/>
        <a:lstStyle/>
        <a:p>
          <a:endParaRPr lang="en-US"/>
        </a:p>
      </dgm:t>
    </dgm:pt>
    <dgm:pt modelId="{6EF1C001-2E36-6743-BAC2-4C6B18F84BB1}">
      <dgm:prSet custT="1"/>
      <dgm:sp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dgm:spPr>
      <dgm:t>
        <a:bodyPr/>
        <a:lstStyle/>
        <a:p>
          <a:r>
            <a:rPr lang="en-US" sz="1800" dirty="0"/>
            <a:t>Founded on </a:t>
          </a:r>
          <a:r>
            <a:rPr lang="en-US" sz="1800" b="1" dirty="0">
              <a:solidFill>
                <a:srgbClr val="C00000"/>
              </a:solidFill>
            </a:rPr>
            <a:t>data driven scoring</a:t>
          </a:r>
        </a:p>
      </dgm:t>
    </dgm:pt>
    <dgm:pt modelId="{A6B921E7-AF96-F142-BC72-D4AB3C8FEBC3}" type="parTrans" cxnId="{8786952C-4623-C74E-923F-BDE739438285}">
      <dgm:prSet/>
      <dgm:spPr/>
      <dgm:t>
        <a:bodyPr/>
        <a:lstStyle/>
        <a:p>
          <a:endParaRPr lang="en-US"/>
        </a:p>
      </dgm:t>
    </dgm:pt>
    <dgm:pt modelId="{A46C5F74-57FF-0643-82F7-D40EDE986971}" type="sibTrans" cxnId="{8786952C-4623-C74E-923F-BDE739438285}">
      <dgm:prSet/>
      <dgm:spPr/>
      <dgm:t>
        <a:bodyPr/>
        <a:lstStyle/>
        <a:p>
          <a:endParaRPr lang="en-US"/>
        </a:p>
      </dgm:t>
    </dgm:pt>
    <dgm:pt modelId="{D0E525EE-FDA3-E242-A513-61D497848A1B}">
      <dgm:prSet custT="1"/>
      <dgm:sp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dgm:spPr>
      <dgm:t>
        <a:bodyPr/>
        <a:lstStyle/>
        <a:p>
          <a:r>
            <a:rPr lang="en-US" sz="1800" dirty="0"/>
            <a:t>Scoring is based on </a:t>
          </a:r>
          <a:r>
            <a:rPr lang="en-US" sz="1800" b="1" dirty="0">
              <a:solidFill>
                <a:srgbClr val="C00000"/>
              </a:solidFill>
            </a:rPr>
            <a:t>ratings</a:t>
          </a:r>
          <a:r>
            <a:rPr lang="en-US" sz="1800" dirty="0"/>
            <a:t> </a:t>
          </a:r>
        </a:p>
      </dgm:t>
    </dgm:pt>
    <dgm:pt modelId="{9471AFB0-C496-BF48-8C0D-B32B373C565B}" type="parTrans" cxnId="{6FF7DEDD-5A4B-574B-B461-0BC8D55CF9BC}">
      <dgm:prSet/>
      <dgm:spPr/>
      <dgm:t>
        <a:bodyPr/>
        <a:lstStyle/>
        <a:p>
          <a:endParaRPr lang="en-US"/>
        </a:p>
      </dgm:t>
    </dgm:pt>
    <dgm:pt modelId="{17CD679E-DF65-094B-87AA-01AB5F274BDF}" type="sibTrans" cxnId="{6FF7DEDD-5A4B-574B-B461-0BC8D55CF9BC}">
      <dgm:prSet/>
      <dgm:spPr/>
      <dgm:t>
        <a:bodyPr/>
        <a:lstStyle/>
        <a:p>
          <a:endParaRPr lang="en-US"/>
        </a:p>
      </dgm:t>
    </dgm:pt>
    <dgm:pt modelId="{DBEA1804-4BE6-3343-8AF2-196C1C6D41CD}">
      <dgm:prSet custT="1"/>
      <dgm:sp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dgm:spPr>
      <dgm:t>
        <a:bodyPr/>
        <a:lstStyle/>
        <a:p>
          <a:r>
            <a:rPr lang="en-US" sz="1800" dirty="0"/>
            <a:t>Ratings are based on data driven </a:t>
          </a:r>
          <a:r>
            <a:rPr lang="en-US" sz="1800" b="1" dirty="0">
              <a:solidFill>
                <a:srgbClr val="C00000"/>
              </a:solidFill>
            </a:rPr>
            <a:t>assessments</a:t>
          </a:r>
        </a:p>
      </dgm:t>
    </dgm:pt>
    <dgm:pt modelId="{7C294880-2F11-134E-88A9-9E009F20BF89}" type="parTrans" cxnId="{AB1ABED5-BB46-064F-B6B4-CDDD181473DC}">
      <dgm:prSet/>
      <dgm:spPr/>
      <dgm:t>
        <a:bodyPr/>
        <a:lstStyle/>
        <a:p>
          <a:endParaRPr lang="en-US"/>
        </a:p>
      </dgm:t>
    </dgm:pt>
    <dgm:pt modelId="{300FE799-35C4-5B44-A45B-65FD7C21E26F}" type="sibTrans" cxnId="{AB1ABED5-BB46-064F-B6B4-CDDD181473DC}">
      <dgm:prSet/>
      <dgm:spPr/>
      <dgm:t>
        <a:bodyPr/>
        <a:lstStyle/>
        <a:p>
          <a:endParaRPr lang="en-US"/>
        </a:p>
      </dgm:t>
    </dgm:pt>
    <dgm:pt modelId="{BAE3EFD9-B874-EA4F-BD5A-01C59113730B}">
      <dgm:prSet custT="1"/>
      <dgm:sp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dgm:spPr>
      <dgm:t>
        <a:bodyPr/>
        <a:lstStyle/>
        <a:p>
          <a:r>
            <a:rPr lang="en-US" sz="1800" dirty="0"/>
            <a:t>Assessments are grounded in </a:t>
          </a:r>
          <a:r>
            <a:rPr lang="en-US" sz="1800" b="1" dirty="0">
              <a:solidFill>
                <a:srgbClr val="C00000"/>
              </a:solidFill>
            </a:rPr>
            <a:t>measurement against a set of norms and objectives</a:t>
          </a:r>
          <a:r>
            <a:rPr lang="en-US" sz="1800" dirty="0"/>
            <a:t> for behavior </a:t>
          </a:r>
        </a:p>
      </dgm:t>
    </dgm:pt>
    <dgm:pt modelId="{B3881609-211E-5645-85C2-037EBE6F9E07}" type="parTrans" cxnId="{27BF3392-A3D4-4440-BC8D-F6A0A9DBEEB1}">
      <dgm:prSet/>
      <dgm:spPr/>
      <dgm:t>
        <a:bodyPr/>
        <a:lstStyle/>
        <a:p>
          <a:endParaRPr lang="en-US"/>
        </a:p>
      </dgm:t>
    </dgm:pt>
    <dgm:pt modelId="{586DE4E6-CA52-A344-A966-E08B9702B8FC}" type="sibTrans" cxnId="{27BF3392-A3D4-4440-BC8D-F6A0A9DBEEB1}">
      <dgm:prSet/>
      <dgm:spPr/>
      <dgm:t>
        <a:bodyPr/>
        <a:lstStyle/>
        <a:p>
          <a:endParaRPr lang="en-US"/>
        </a:p>
      </dgm:t>
    </dgm:pt>
    <dgm:pt modelId="{DC12E885-8F87-FE46-86DD-1CDCF7EA3B21}">
      <dgm:prSet custT="1"/>
      <dgm:sp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dgm:spPr>
      <dgm:t>
        <a:bodyPr/>
        <a:lstStyle/>
        <a:p>
          <a:endParaRPr lang="en-US" sz="1600" b="1" dirty="0">
            <a:solidFill>
              <a:srgbClr val="C00000"/>
            </a:solidFill>
          </a:endParaRPr>
        </a:p>
      </dgm:t>
    </dgm:pt>
    <dgm:pt modelId="{CDE512F3-167D-0747-9F89-B2C890F7E1FF}" type="parTrans" cxnId="{CE512509-0289-684E-8015-4A8C6C536FB2}">
      <dgm:prSet/>
      <dgm:spPr/>
      <dgm:t>
        <a:bodyPr/>
        <a:lstStyle/>
        <a:p>
          <a:endParaRPr lang="en-US"/>
        </a:p>
      </dgm:t>
    </dgm:pt>
    <dgm:pt modelId="{A87F9377-F793-EF49-82EA-9A3CA7A6AFC8}" type="sibTrans" cxnId="{CE512509-0289-684E-8015-4A8C6C536FB2}">
      <dgm:prSet/>
      <dgm:spPr/>
      <dgm:t>
        <a:bodyPr/>
        <a:lstStyle/>
        <a:p>
          <a:endParaRPr lang="en-US"/>
        </a:p>
      </dgm:t>
    </dgm:pt>
    <dgm:pt modelId="{8F33C639-EEF7-5444-8787-F293F43E3894}">
      <dgm:prSet custT="1"/>
      <dgm:sp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dgm:spPr>
      <dgm:t>
        <a:bodyPr/>
        <a:lstStyle/>
        <a:p>
          <a:r>
            <a:rPr lang="en-US" sz="1800" dirty="0"/>
            <a:t>Norms reflect the </a:t>
          </a:r>
          <a:r>
            <a:rPr lang="en-US" sz="1800" b="1" dirty="0">
              <a:solidFill>
                <a:srgbClr val="C00000"/>
              </a:solidFill>
            </a:rPr>
            <a:t>values and objectives to be advanced</a:t>
          </a:r>
        </a:p>
      </dgm:t>
    </dgm:pt>
    <dgm:pt modelId="{4A0A8CCF-5144-5D43-A387-D8CCFE4674D4}" type="parTrans" cxnId="{BD9C6CAB-AA13-7246-83F6-6A22402F6709}">
      <dgm:prSet/>
      <dgm:spPr/>
      <dgm:t>
        <a:bodyPr/>
        <a:lstStyle/>
        <a:p>
          <a:endParaRPr lang="en-US"/>
        </a:p>
      </dgm:t>
    </dgm:pt>
    <dgm:pt modelId="{4CFE62CD-664F-9446-8598-EF41903F63C6}" type="sibTrans" cxnId="{BD9C6CAB-AA13-7246-83F6-6A22402F6709}">
      <dgm:prSet/>
      <dgm:spPr/>
      <dgm:t>
        <a:bodyPr/>
        <a:lstStyle/>
        <a:p>
          <a:endParaRPr lang="en-US"/>
        </a:p>
      </dgm:t>
    </dgm:pt>
    <dgm:pt modelId="{68CE6481-A284-AF42-8855-391B504FED92}">
      <dgm:prSet custT="1"/>
      <dgm:sp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dgm:spPr>
      <dgm:t>
        <a:bodyPr/>
        <a:lstStyle/>
        <a:p>
          <a:r>
            <a:rPr lang="en-US" sz="1600" dirty="0"/>
            <a:t>Traditional law the expression of the CPC Basic Line as administrative objectives and accountability measures</a:t>
          </a:r>
        </a:p>
      </dgm:t>
    </dgm:pt>
    <dgm:pt modelId="{25C23262-363A-0345-A6AA-8789ABA5F88A}" type="parTrans" cxnId="{5E2ED190-E6DC-344C-9A8A-66BDFED58857}">
      <dgm:prSet/>
      <dgm:spPr/>
      <dgm:t>
        <a:bodyPr/>
        <a:lstStyle/>
        <a:p>
          <a:endParaRPr lang="en-US"/>
        </a:p>
      </dgm:t>
    </dgm:pt>
    <dgm:pt modelId="{3DEEFA19-7324-0141-A7A5-56CA02FFC820}" type="sibTrans" cxnId="{5E2ED190-E6DC-344C-9A8A-66BDFED58857}">
      <dgm:prSet/>
      <dgm:spPr/>
      <dgm:t>
        <a:bodyPr/>
        <a:lstStyle/>
        <a:p>
          <a:endParaRPr lang="en-US"/>
        </a:p>
      </dgm:t>
    </dgm:pt>
    <dgm:pt modelId="{277AF427-23F1-5648-9206-70FDFB1433A6}">
      <dgm:prSet custT="1"/>
      <dgm:sp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dgm:spPr>
      <dgm:t>
        <a:bodyPr/>
        <a:lstStyle/>
        <a:p>
          <a:r>
            <a:rPr lang="en-US" sz="1600" dirty="0"/>
            <a:t>Translating political objectives to its essence and then reduced to measurable actions that can then be monitored and assessed  </a:t>
          </a:r>
        </a:p>
      </dgm:t>
    </dgm:pt>
    <dgm:pt modelId="{C7D3B491-6378-FA45-9056-323C7C1E793F}" type="parTrans" cxnId="{ECDD54AC-18E4-FC47-AA5A-125FF7781D04}">
      <dgm:prSet/>
      <dgm:spPr/>
      <dgm:t>
        <a:bodyPr/>
        <a:lstStyle/>
        <a:p>
          <a:endParaRPr lang="en-US"/>
        </a:p>
      </dgm:t>
    </dgm:pt>
    <dgm:pt modelId="{8F78C38D-0927-8E43-A1E5-E85F1F9B3831}" type="sibTrans" cxnId="{ECDD54AC-18E4-FC47-AA5A-125FF7781D04}">
      <dgm:prSet/>
      <dgm:spPr/>
      <dgm:t>
        <a:bodyPr/>
        <a:lstStyle/>
        <a:p>
          <a:endParaRPr lang="en-US"/>
        </a:p>
      </dgm:t>
    </dgm:pt>
    <dgm:pt modelId="{D44FDC8D-4F9B-6048-B421-553A2165E42A}">
      <dgm:prSet custT="1"/>
      <dgm:sp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dgm:spPr>
      <dgm:t>
        <a:bodyPr/>
        <a:lstStyle/>
        <a:p>
          <a:r>
            <a:rPr lang="en-US" sz="1600" dirty="0"/>
            <a:t>Is law becoming merely instructions for coding? Is coding the new language of administrative regulation?</a:t>
          </a:r>
        </a:p>
      </dgm:t>
    </dgm:pt>
    <dgm:pt modelId="{8EEB521B-9AD3-B04E-882A-F2DBE8C7F193}" type="parTrans" cxnId="{CE1762A3-FCA6-2946-92C2-4A69D35D2B1B}">
      <dgm:prSet/>
      <dgm:spPr/>
      <dgm:t>
        <a:bodyPr/>
        <a:lstStyle/>
        <a:p>
          <a:endParaRPr lang="en-US"/>
        </a:p>
      </dgm:t>
    </dgm:pt>
    <dgm:pt modelId="{B8FC4E17-DCC5-C644-9E27-E15127484DFD}" type="sibTrans" cxnId="{CE1762A3-FCA6-2946-92C2-4A69D35D2B1B}">
      <dgm:prSet/>
      <dgm:spPr/>
      <dgm:t>
        <a:bodyPr/>
        <a:lstStyle/>
        <a:p>
          <a:endParaRPr lang="en-US"/>
        </a:p>
      </dgm:t>
    </dgm:pt>
    <dgm:pt modelId="{39CB8ECE-F72F-DC4E-BE9E-7A70B25123D3}" type="pres">
      <dgm:prSet presAssocID="{4333A724-4FE5-0648-84F8-F637191FDCC5}" presName="linearFlow" presStyleCnt="0">
        <dgm:presLayoutVars>
          <dgm:dir/>
          <dgm:animLvl val="lvl"/>
          <dgm:resizeHandles val="exact"/>
        </dgm:presLayoutVars>
      </dgm:prSet>
      <dgm:spPr/>
    </dgm:pt>
    <dgm:pt modelId="{4BC168ED-B62B-FF4F-BAA3-1C02F65EC999}" type="pres">
      <dgm:prSet presAssocID="{4E3DC6BE-8CD6-3C42-A909-C0826EC71436}" presName="composite" presStyleCnt="0"/>
      <dgm:spPr/>
    </dgm:pt>
    <dgm:pt modelId="{F6ACE8EA-7F47-3747-B28C-56772A1B2F88}" type="pres">
      <dgm:prSet presAssocID="{4E3DC6BE-8CD6-3C42-A909-C0826EC71436}" presName="parentText" presStyleLbl="alignNode1" presStyleIdx="0" presStyleCnt="2">
        <dgm:presLayoutVars>
          <dgm:chMax val="1"/>
          <dgm:bulletEnabled val="1"/>
        </dgm:presLayoutVars>
      </dgm:prSet>
      <dgm:spPr/>
    </dgm:pt>
    <dgm:pt modelId="{59D317B2-BC4D-194E-97FF-D4671E73446F}" type="pres">
      <dgm:prSet presAssocID="{4E3DC6BE-8CD6-3C42-A909-C0826EC71436}" presName="descendantText" presStyleLbl="alignAcc1" presStyleIdx="0" presStyleCnt="2" custScaleY="149203" custLinFactNeighborX="0" custLinFactNeighborY="8372">
        <dgm:presLayoutVars>
          <dgm:bulletEnabled val="1"/>
        </dgm:presLayoutVars>
      </dgm:prSet>
      <dgm:spPr/>
    </dgm:pt>
    <dgm:pt modelId="{8EDD78B2-A0FC-E140-A479-9DB585A52F34}" type="pres">
      <dgm:prSet presAssocID="{DD00FA77-F44E-8A4B-A741-3BC0C17AAD53}" presName="sp" presStyleCnt="0"/>
      <dgm:spPr/>
    </dgm:pt>
    <dgm:pt modelId="{D2500711-C006-5C42-AA0C-2D65B4D8EA78}" type="pres">
      <dgm:prSet presAssocID="{505BD3A5-2F85-5B43-8FBD-E9F167B8DF25}" presName="composite" presStyleCnt="0"/>
      <dgm:spPr/>
    </dgm:pt>
    <dgm:pt modelId="{556D98A4-1F0C-2246-81C7-F3E8ABD73403}" type="pres">
      <dgm:prSet presAssocID="{505BD3A5-2F85-5B43-8FBD-E9F167B8DF25}" presName="parentText" presStyleLbl="alignNode1" presStyleIdx="1" presStyleCnt="2">
        <dgm:presLayoutVars>
          <dgm:chMax val="1"/>
          <dgm:bulletEnabled val="1"/>
        </dgm:presLayoutVars>
      </dgm:prSet>
      <dgm:spPr/>
    </dgm:pt>
    <dgm:pt modelId="{E6F86F07-BA24-144A-A98E-6E79FA777D38}" type="pres">
      <dgm:prSet presAssocID="{505BD3A5-2F85-5B43-8FBD-E9F167B8DF25}" presName="descendantText" presStyleLbl="alignAcc1" presStyleIdx="1" presStyleCnt="2" custScaleY="193381" custLinFactNeighborX="1913" custLinFactNeighborY="13718">
        <dgm:presLayoutVars>
          <dgm:bulletEnabled val="1"/>
        </dgm:presLayoutVars>
      </dgm:prSet>
      <dgm:spPr/>
    </dgm:pt>
  </dgm:ptLst>
  <dgm:cxnLst>
    <dgm:cxn modelId="{5DB94C02-A4DE-BD46-B748-42E47572EE8B}" type="presOf" srcId="{68CE6481-A284-AF42-8855-391B504FED92}" destId="{59D317B2-BC4D-194E-97FF-D4671E73446F}" srcOrd="0" destOrd="1" presId="urn:microsoft.com/office/officeart/2005/8/layout/chevron2"/>
    <dgm:cxn modelId="{CE512509-0289-684E-8015-4A8C6C536FB2}" srcId="{4E3DC6BE-8CD6-3C42-A909-C0826EC71436}" destId="{DC12E885-8F87-FE46-86DD-1CDCF7EA3B21}" srcOrd="0" destOrd="0" parTransId="{CDE512F3-167D-0747-9F89-B2C890F7E1FF}" sibTransId="{A87F9377-F793-EF49-82EA-9A3CA7A6AFC8}"/>
    <dgm:cxn modelId="{F4563D11-B9C6-5B4B-A9BA-FCF470F76DF7}" type="presOf" srcId="{BAE3EFD9-B874-EA4F-BD5A-01C59113730B}" destId="{E6F86F07-BA24-144A-A98E-6E79FA777D38}" srcOrd="0" destOrd="3" presId="urn:microsoft.com/office/officeart/2005/8/layout/chevron2"/>
    <dgm:cxn modelId="{9A369E15-E8C4-3F47-A1A0-E29216CEBEC3}" type="presOf" srcId="{277AF427-23F1-5648-9206-70FDFB1433A6}" destId="{59D317B2-BC4D-194E-97FF-D4671E73446F}" srcOrd="0" destOrd="3" presId="urn:microsoft.com/office/officeart/2005/8/layout/chevron2"/>
    <dgm:cxn modelId="{8786952C-4623-C74E-923F-BDE739438285}" srcId="{505BD3A5-2F85-5B43-8FBD-E9F167B8DF25}" destId="{6EF1C001-2E36-6743-BAC2-4C6B18F84BB1}" srcOrd="0" destOrd="0" parTransId="{A6B921E7-AF96-F142-BC72-D4AB3C8FEBC3}" sibTransId="{A46C5F74-57FF-0643-82F7-D40EDE986971}"/>
    <dgm:cxn modelId="{B9048856-0B85-F741-8EC3-8613939BE3BF}" type="presOf" srcId="{DBEA1804-4BE6-3343-8AF2-196C1C6D41CD}" destId="{E6F86F07-BA24-144A-A98E-6E79FA777D38}" srcOrd="0" destOrd="2" presId="urn:microsoft.com/office/officeart/2005/8/layout/chevron2"/>
    <dgm:cxn modelId="{8B26845E-3162-7A41-A4A2-047D1FD013BB}" type="presOf" srcId="{DC12E885-8F87-FE46-86DD-1CDCF7EA3B21}" destId="{59D317B2-BC4D-194E-97FF-D4671E73446F}" srcOrd="0" destOrd="0" presId="urn:microsoft.com/office/officeart/2005/8/layout/chevron2"/>
    <dgm:cxn modelId="{E9D6866B-9BC0-E343-83AF-2CEBE53893F6}" type="presOf" srcId="{4333A724-4FE5-0648-84F8-F637191FDCC5}" destId="{39CB8ECE-F72F-DC4E-BE9E-7A70B25123D3}" srcOrd="0" destOrd="0" presId="urn:microsoft.com/office/officeart/2005/8/layout/chevron2"/>
    <dgm:cxn modelId="{B5E19783-1A8F-9542-A72B-EC1D411B78C1}" srcId="{4333A724-4FE5-0648-84F8-F637191FDCC5}" destId="{505BD3A5-2F85-5B43-8FBD-E9F167B8DF25}" srcOrd="1" destOrd="0" parTransId="{966F99E4-9EAC-104B-BFE5-30AC8A331B45}" sibTransId="{22AD4734-48DD-3541-BDF0-CC8FDC889F19}"/>
    <dgm:cxn modelId="{5E2ED190-E6DC-344C-9A8A-66BDFED58857}" srcId="{4E3DC6BE-8CD6-3C42-A909-C0826EC71436}" destId="{68CE6481-A284-AF42-8855-391B504FED92}" srcOrd="1" destOrd="0" parTransId="{25C23262-363A-0345-A6AA-8789ABA5F88A}" sibTransId="{3DEEFA19-7324-0141-A7A5-56CA02FFC820}"/>
    <dgm:cxn modelId="{27BF3392-A3D4-4440-BC8D-F6A0A9DBEEB1}" srcId="{505BD3A5-2F85-5B43-8FBD-E9F167B8DF25}" destId="{BAE3EFD9-B874-EA4F-BD5A-01C59113730B}" srcOrd="3" destOrd="0" parTransId="{B3881609-211E-5645-85C2-037EBE6F9E07}" sibTransId="{586DE4E6-CA52-A344-A966-E08B9702B8FC}"/>
    <dgm:cxn modelId="{2AE8E892-DCE7-6F43-9458-29E06D96FDD6}" type="presOf" srcId="{D0E525EE-FDA3-E242-A513-61D497848A1B}" destId="{E6F86F07-BA24-144A-A98E-6E79FA777D38}" srcOrd="0" destOrd="1" presId="urn:microsoft.com/office/officeart/2005/8/layout/chevron2"/>
    <dgm:cxn modelId="{DA5C0D99-4B51-0E4F-8812-F718FD2A3A32}" type="presOf" srcId="{D44FDC8D-4F9B-6048-B421-553A2165E42A}" destId="{59D317B2-BC4D-194E-97FF-D4671E73446F}" srcOrd="0" destOrd="2" presId="urn:microsoft.com/office/officeart/2005/8/layout/chevron2"/>
    <dgm:cxn modelId="{CE1762A3-FCA6-2946-92C2-4A69D35D2B1B}" srcId="{68CE6481-A284-AF42-8855-391B504FED92}" destId="{D44FDC8D-4F9B-6048-B421-553A2165E42A}" srcOrd="0" destOrd="0" parTransId="{8EEB521B-9AD3-B04E-882A-F2DBE8C7F193}" sibTransId="{B8FC4E17-DCC5-C644-9E27-E15127484DFD}"/>
    <dgm:cxn modelId="{F5BBCCA6-6027-AD4B-8FCE-5324B490B95A}" type="presOf" srcId="{8F33C639-EEF7-5444-8787-F293F43E3894}" destId="{E6F86F07-BA24-144A-A98E-6E79FA777D38}" srcOrd="0" destOrd="4" presId="urn:microsoft.com/office/officeart/2005/8/layout/chevron2"/>
    <dgm:cxn modelId="{BD9C6CAB-AA13-7246-83F6-6A22402F6709}" srcId="{505BD3A5-2F85-5B43-8FBD-E9F167B8DF25}" destId="{8F33C639-EEF7-5444-8787-F293F43E3894}" srcOrd="4" destOrd="0" parTransId="{4A0A8CCF-5144-5D43-A387-D8CCFE4674D4}" sibTransId="{4CFE62CD-664F-9446-8598-EF41903F63C6}"/>
    <dgm:cxn modelId="{ECDD54AC-18E4-FC47-AA5A-125FF7781D04}" srcId="{68CE6481-A284-AF42-8855-391B504FED92}" destId="{277AF427-23F1-5648-9206-70FDFB1433A6}" srcOrd="1" destOrd="0" parTransId="{C7D3B491-6378-FA45-9056-323C7C1E793F}" sibTransId="{8F78C38D-0927-8E43-A1E5-E85F1F9B3831}"/>
    <dgm:cxn modelId="{A90DDEB1-450E-5442-ACB0-8A4CF34E4365}" type="presOf" srcId="{6EF1C001-2E36-6743-BAC2-4C6B18F84BB1}" destId="{E6F86F07-BA24-144A-A98E-6E79FA777D38}" srcOrd="0" destOrd="0" presId="urn:microsoft.com/office/officeart/2005/8/layout/chevron2"/>
    <dgm:cxn modelId="{0B4D11B8-3393-4644-9505-480469163FC0}" type="presOf" srcId="{4E3DC6BE-8CD6-3C42-A909-C0826EC71436}" destId="{F6ACE8EA-7F47-3747-B28C-56772A1B2F88}" srcOrd="0" destOrd="0" presId="urn:microsoft.com/office/officeart/2005/8/layout/chevron2"/>
    <dgm:cxn modelId="{AB1ABED5-BB46-064F-B6B4-CDDD181473DC}" srcId="{505BD3A5-2F85-5B43-8FBD-E9F167B8DF25}" destId="{DBEA1804-4BE6-3343-8AF2-196C1C6D41CD}" srcOrd="2" destOrd="0" parTransId="{7C294880-2F11-134E-88A9-9E009F20BF89}" sibTransId="{300FE799-35C4-5B44-A45B-65FD7C21E26F}"/>
    <dgm:cxn modelId="{014AD9DA-513A-574A-A310-ED7F467E9C81}" type="presOf" srcId="{505BD3A5-2F85-5B43-8FBD-E9F167B8DF25}" destId="{556D98A4-1F0C-2246-81C7-F3E8ABD73403}" srcOrd="0" destOrd="0" presId="urn:microsoft.com/office/officeart/2005/8/layout/chevron2"/>
    <dgm:cxn modelId="{6FF7DEDD-5A4B-574B-B461-0BC8D55CF9BC}" srcId="{505BD3A5-2F85-5B43-8FBD-E9F167B8DF25}" destId="{D0E525EE-FDA3-E242-A513-61D497848A1B}" srcOrd="1" destOrd="0" parTransId="{9471AFB0-C496-BF48-8C0D-B32B373C565B}" sibTransId="{17CD679E-DF65-094B-87AA-01AB5F274BDF}"/>
    <dgm:cxn modelId="{00B160DF-3BB6-3E48-8506-B51295805274}" srcId="{4333A724-4FE5-0648-84F8-F637191FDCC5}" destId="{4E3DC6BE-8CD6-3C42-A909-C0826EC71436}" srcOrd="0" destOrd="0" parTransId="{554B677E-829D-BD4B-BAD4-718184E1078F}" sibTransId="{DD00FA77-F44E-8A4B-A741-3BC0C17AAD53}"/>
    <dgm:cxn modelId="{26A0B0F0-8FF7-324C-95D8-D81368E866D5}" type="presParOf" srcId="{39CB8ECE-F72F-DC4E-BE9E-7A70B25123D3}" destId="{4BC168ED-B62B-FF4F-BAA3-1C02F65EC999}" srcOrd="0" destOrd="0" presId="urn:microsoft.com/office/officeart/2005/8/layout/chevron2"/>
    <dgm:cxn modelId="{A533A8D3-E45F-634A-B590-A4095C48293A}" type="presParOf" srcId="{4BC168ED-B62B-FF4F-BAA3-1C02F65EC999}" destId="{F6ACE8EA-7F47-3747-B28C-56772A1B2F88}" srcOrd="0" destOrd="0" presId="urn:microsoft.com/office/officeart/2005/8/layout/chevron2"/>
    <dgm:cxn modelId="{ECFDF5FB-437F-5F44-9317-776C7DA34DD5}" type="presParOf" srcId="{4BC168ED-B62B-FF4F-BAA3-1C02F65EC999}" destId="{59D317B2-BC4D-194E-97FF-D4671E73446F}" srcOrd="1" destOrd="0" presId="urn:microsoft.com/office/officeart/2005/8/layout/chevron2"/>
    <dgm:cxn modelId="{15CB9EF4-4A67-8D46-936B-54E4B8531C55}" type="presParOf" srcId="{39CB8ECE-F72F-DC4E-BE9E-7A70B25123D3}" destId="{8EDD78B2-A0FC-E140-A479-9DB585A52F34}" srcOrd="1" destOrd="0" presId="urn:microsoft.com/office/officeart/2005/8/layout/chevron2"/>
    <dgm:cxn modelId="{4DF7F5F8-814F-E847-B601-D90DC0F0802C}" type="presParOf" srcId="{39CB8ECE-F72F-DC4E-BE9E-7A70B25123D3}" destId="{D2500711-C006-5C42-AA0C-2D65B4D8EA78}" srcOrd="2" destOrd="0" presId="urn:microsoft.com/office/officeart/2005/8/layout/chevron2"/>
    <dgm:cxn modelId="{6EE35B45-225E-FD48-AA8B-A4FFC736C8BD}" type="presParOf" srcId="{D2500711-C006-5C42-AA0C-2D65B4D8EA78}" destId="{556D98A4-1F0C-2246-81C7-F3E8ABD73403}" srcOrd="0" destOrd="0" presId="urn:microsoft.com/office/officeart/2005/8/layout/chevron2"/>
    <dgm:cxn modelId="{828C17A7-C0D3-944C-86BA-5A346C80D908}" type="presParOf" srcId="{D2500711-C006-5C42-AA0C-2D65B4D8EA78}" destId="{E6F86F07-BA24-144A-A98E-6E79FA777D3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F84AE22-7552-0F43-9C57-052128F8E762}" type="doc">
      <dgm:prSet loTypeId="urn:microsoft.com/office/officeart/2005/8/layout/hierarchy4" loCatId="list" qsTypeId="urn:microsoft.com/office/officeart/2005/8/quickstyle/simple3" qsCatId="simple" csTypeId="urn:microsoft.com/office/officeart/2005/8/colors/colorful3" csCatId="colorful" phldr="1"/>
      <dgm:spPr/>
      <dgm:t>
        <a:bodyPr/>
        <a:lstStyle/>
        <a:p>
          <a:endParaRPr lang="en-US"/>
        </a:p>
      </dgm:t>
    </dgm:pt>
    <dgm:pt modelId="{326CDD36-42F8-4847-ACEC-A1973E65A2B1}">
      <dgm:prSet/>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a:lstStyle/>
        <a:p>
          <a:r>
            <a:rPr lang="en-US" dirty="0"/>
            <a:t>At its heart, SCS is </a:t>
          </a:r>
          <a:r>
            <a:rPr lang="en-US" b="1" dirty="0">
              <a:solidFill>
                <a:srgbClr val="C00000"/>
              </a:solidFill>
            </a:rPr>
            <a:t>a data driven moral system</a:t>
          </a:r>
        </a:p>
      </dgm:t>
    </dgm:pt>
    <dgm:pt modelId="{E29C1559-71FE-864A-BBDE-8DB514B5C241}" type="parTrans" cxnId="{9AE64D97-F714-384E-9DE3-760A9FCDA3B2}">
      <dgm:prSet/>
      <dgm:spPr/>
      <dgm:t>
        <a:bodyPr/>
        <a:lstStyle/>
        <a:p>
          <a:endParaRPr lang="en-US"/>
        </a:p>
      </dgm:t>
    </dgm:pt>
    <dgm:pt modelId="{801DBEC4-13F6-F74F-BF39-9852945C9282}" type="sibTrans" cxnId="{9AE64D97-F714-384E-9DE3-760A9FCDA3B2}">
      <dgm:prSet/>
      <dgm:spPr/>
      <dgm:t>
        <a:bodyPr/>
        <a:lstStyle/>
        <a:p>
          <a:endParaRPr lang="en-US"/>
        </a:p>
      </dgm:t>
    </dgm:pt>
    <dgm:pt modelId="{57B618A0-1087-EB4E-9655-597D3E954E9D}">
      <dgm:prSet custT="1"/>
      <dgm:spPr/>
      <dgm:t>
        <a:bodyPr/>
        <a:lstStyle/>
        <a:p>
          <a:r>
            <a:rPr lang="en-US" sz="1600" dirty="0"/>
            <a:t>Created to steer culture and practices towards ideal (integrity, etc.)</a:t>
          </a:r>
        </a:p>
      </dgm:t>
    </dgm:pt>
    <dgm:pt modelId="{08ADE110-B88A-964C-ACD0-75227C02EC78}" type="parTrans" cxnId="{11677B32-509C-414F-A839-F605FE481986}">
      <dgm:prSet/>
      <dgm:spPr/>
      <dgm:t>
        <a:bodyPr/>
        <a:lstStyle/>
        <a:p>
          <a:endParaRPr lang="en-US"/>
        </a:p>
      </dgm:t>
    </dgm:pt>
    <dgm:pt modelId="{EC8BFED5-17A7-474B-AFD7-010A98F32D55}" type="sibTrans" cxnId="{11677B32-509C-414F-A839-F605FE481986}">
      <dgm:prSet/>
      <dgm:spPr/>
      <dgm:t>
        <a:bodyPr/>
        <a:lstStyle/>
        <a:p>
          <a:endParaRPr lang="en-US"/>
        </a:p>
      </dgm:t>
    </dgm:pt>
    <dgm:pt modelId="{278D0D50-088B-D04B-B8FC-13DBE9B947CF}">
      <dgm:prSet custT="1"/>
      <dgm:spPr/>
      <dgm:t>
        <a:bodyPr/>
        <a:lstStyle/>
        <a:p>
          <a:r>
            <a:rPr lang="en-US" sz="1600" dirty="0"/>
            <a:t>Foundation in the 12 core Socialist values</a:t>
          </a:r>
        </a:p>
      </dgm:t>
    </dgm:pt>
    <dgm:pt modelId="{70A270CB-74A8-1C4C-BF54-502CCF4EEA7C}" type="parTrans" cxnId="{90EC4A80-A45D-4842-89A9-93CB85C13B04}">
      <dgm:prSet/>
      <dgm:spPr/>
      <dgm:t>
        <a:bodyPr/>
        <a:lstStyle/>
        <a:p>
          <a:endParaRPr lang="en-US"/>
        </a:p>
      </dgm:t>
    </dgm:pt>
    <dgm:pt modelId="{7F268FE7-7EC0-CE42-B0AF-694AEF97A9F5}" type="sibTrans" cxnId="{90EC4A80-A45D-4842-89A9-93CB85C13B04}">
      <dgm:prSet/>
      <dgm:spPr/>
      <dgm:t>
        <a:bodyPr/>
        <a:lstStyle/>
        <a:p>
          <a:endParaRPr lang="en-US"/>
        </a:p>
      </dgm:t>
    </dgm:pt>
    <dgm:pt modelId="{A4EA3746-D639-0B48-A3A7-E6443D812674}">
      <dgm:prSet custT="1"/>
      <dgm:spPr/>
      <dgm:t>
        <a:bodyPr/>
        <a:lstStyle/>
        <a:p>
          <a:r>
            <a:rPr lang="en-US" sz="1600" dirty="0"/>
            <a:t>Fidelity to the leadership of the Vanguard Party</a:t>
          </a:r>
        </a:p>
      </dgm:t>
    </dgm:pt>
    <dgm:pt modelId="{9151762D-CAD8-C849-8511-E3A9DC201160}" type="parTrans" cxnId="{16CB0BF8-EF16-3E4B-83C8-64939084CD99}">
      <dgm:prSet/>
      <dgm:spPr/>
      <dgm:t>
        <a:bodyPr/>
        <a:lstStyle/>
        <a:p>
          <a:endParaRPr lang="en-US"/>
        </a:p>
      </dgm:t>
    </dgm:pt>
    <dgm:pt modelId="{B37C2FE5-846A-594F-B2C2-7D6DFD8B087A}" type="sibTrans" cxnId="{16CB0BF8-EF16-3E4B-83C8-64939084CD99}">
      <dgm:prSet/>
      <dgm:spPr/>
      <dgm:t>
        <a:bodyPr/>
        <a:lstStyle/>
        <a:p>
          <a:endParaRPr lang="en-US"/>
        </a:p>
      </dgm:t>
    </dgm:pt>
    <dgm:pt modelId="{6594AEC1-27F3-3B48-860E-AFBA86FF1717}">
      <dgm:prSet custT="1"/>
      <dgm:spPr/>
      <dgm:t>
        <a:bodyPr/>
        <a:lstStyle/>
        <a:p>
          <a:r>
            <a:rPr lang="en-US" sz="1400" dirty="0"/>
            <a:t>Inward Face:</a:t>
          </a:r>
        </a:p>
        <a:p>
          <a:r>
            <a:rPr lang="en-US" sz="1400" dirty="0"/>
            <a:t>(1) Social harmony</a:t>
          </a:r>
        </a:p>
        <a:p>
          <a:r>
            <a:rPr lang="en-US" sz="1400" dirty="0"/>
            <a:t>(2) Meet challenge of current contradiction</a:t>
          </a:r>
        </a:p>
      </dgm:t>
    </dgm:pt>
    <dgm:pt modelId="{1C68D944-241F-B648-9743-D30904D87A5E}" type="parTrans" cxnId="{1A778DB9-FE80-A449-BE03-E8C700EA0C57}">
      <dgm:prSet/>
      <dgm:spPr/>
      <dgm:t>
        <a:bodyPr/>
        <a:lstStyle/>
        <a:p>
          <a:endParaRPr lang="en-US"/>
        </a:p>
      </dgm:t>
    </dgm:pt>
    <dgm:pt modelId="{05A163ED-FAD1-9043-AE26-2DF97638AB8D}" type="sibTrans" cxnId="{1A778DB9-FE80-A449-BE03-E8C700EA0C57}">
      <dgm:prSet/>
      <dgm:spPr/>
      <dgm:t>
        <a:bodyPr/>
        <a:lstStyle/>
        <a:p>
          <a:endParaRPr lang="en-US"/>
        </a:p>
      </dgm:t>
    </dgm:pt>
    <dgm:pt modelId="{260B7EB2-E2C2-6649-9FB5-659384878B43}">
      <dgm:prSet/>
      <dgm:spPr/>
      <dgm:t>
        <a:bodyPr/>
        <a:lstStyle/>
        <a:p>
          <a:r>
            <a:rPr lang="en-US" dirty="0"/>
            <a:t>Outward face: United Front against enemies</a:t>
          </a:r>
        </a:p>
      </dgm:t>
    </dgm:pt>
    <dgm:pt modelId="{9B7DD2EA-460C-7844-A4BE-04510A9F0943}" type="parTrans" cxnId="{D5495FF1-C7BF-D344-BBD8-863D5E93050B}">
      <dgm:prSet/>
      <dgm:spPr/>
      <dgm:t>
        <a:bodyPr/>
        <a:lstStyle/>
        <a:p>
          <a:endParaRPr lang="en-US"/>
        </a:p>
      </dgm:t>
    </dgm:pt>
    <dgm:pt modelId="{3F245AA1-1376-374B-ACE5-574804BF544E}" type="sibTrans" cxnId="{D5495FF1-C7BF-D344-BBD8-863D5E93050B}">
      <dgm:prSet/>
      <dgm:spPr/>
      <dgm:t>
        <a:bodyPr/>
        <a:lstStyle/>
        <a:p>
          <a:endParaRPr lang="en-US"/>
        </a:p>
      </dgm:t>
    </dgm:pt>
    <dgm:pt modelId="{30D62F23-628A-A64A-8424-15015983E74B}" type="pres">
      <dgm:prSet presAssocID="{4F84AE22-7552-0F43-9C57-052128F8E762}" presName="Name0" presStyleCnt="0">
        <dgm:presLayoutVars>
          <dgm:chPref val="1"/>
          <dgm:dir/>
          <dgm:animOne val="branch"/>
          <dgm:animLvl val="lvl"/>
          <dgm:resizeHandles/>
        </dgm:presLayoutVars>
      </dgm:prSet>
      <dgm:spPr/>
    </dgm:pt>
    <dgm:pt modelId="{CE038331-B792-6C4A-A909-AA3A24B649A6}" type="pres">
      <dgm:prSet presAssocID="{326CDD36-42F8-4847-ACEC-A1973E65A2B1}" presName="vertOne" presStyleCnt="0"/>
      <dgm:spPr/>
    </dgm:pt>
    <dgm:pt modelId="{72465F97-3393-2545-B3B2-B604C9DBC38F}" type="pres">
      <dgm:prSet presAssocID="{326CDD36-42F8-4847-ACEC-A1973E65A2B1}" presName="txOne" presStyleLbl="node0" presStyleIdx="0" presStyleCnt="1">
        <dgm:presLayoutVars>
          <dgm:chPref val="3"/>
        </dgm:presLayoutVars>
      </dgm:prSet>
      <dgm:spPr/>
    </dgm:pt>
    <dgm:pt modelId="{59824368-5BE0-4846-AE90-7B8A6F217611}" type="pres">
      <dgm:prSet presAssocID="{326CDD36-42F8-4847-ACEC-A1973E65A2B1}" presName="parTransOne" presStyleCnt="0"/>
      <dgm:spPr/>
    </dgm:pt>
    <dgm:pt modelId="{C223E528-BA6D-EE49-AEDC-D2735C1B380C}" type="pres">
      <dgm:prSet presAssocID="{326CDD36-42F8-4847-ACEC-A1973E65A2B1}" presName="horzOne" presStyleCnt="0"/>
      <dgm:spPr/>
    </dgm:pt>
    <dgm:pt modelId="{B95C28DF-FE8D-224C-9464-CD1B1BA5B046}" type="pres">
      <dgm:prSet presAssocID="{57B618A0-1087-EB4E-9655-597D3E954E9D}" presName="vertTwo" presStyleCnt="0"/>
      <dgm:spPr/>
    </dgm:pt>
    <dgm:pt modelId="{6B76B322-E44D-744D-A096-A814812ABB9D}" type="pres">
      <dgm:prSet presAssocID="{57B618A0-1087-EB4E-9655-597D3E954E9D}" presName="txTwo" presStyleLbl="node2" presStyleIdx="0" presStyleCnt="5">
        <dgm:presLayoutVars>
          <dgm:chPref val="3"/>
        </dgm:presLayoutVars>
      </dgm:prSet>
      <dgm:spPr/>
    </dgm:pt>
    <dgm:pt modelId="{DCA3CC73-572F-ED4B-87C6-674972472D92}" type="pres">
      <dgm:prSet presAssocID="{57B618A0-1087-EB4E-9655-597D3E954E9D}" presName="horzTwo" presStyleCnt="0"/>
      <dgm:spPr/>
    </dgm:pt>
    <dgm:pt modelId="{0525D393-08D2-214B-97E8-FA06AE87F0B7}" type="pres">
      <dgm:prSet presAssocID="{EC8BFED5-17A7-474B-AFD7-010A98F32D55}" presName="sibSpaceTwo" presStyleCnt="0"/>
      <dgm:spPr/>
    </dgm:pt>
    <dgm:pt modelId="{AE683DB2-04BA-5342-8628-A29AA234DE6E}" type="pres">
      <dgm:prSet presAssocID="{278D0D50-088B-D04B-B8FC-13DBE9B947CF}" presName="vertTwo" presStyleCnt="0"/>
      <dgm:spPr/>
    </dgm:pt>
    <dgm:pt modelId="{AC1BBEAD-26F0-184D-8ED2-4C0147864153}" type="pres">
      <dgm:prSet presAssocID="{278D0D50-088B-D04B-B8FC-13DBE9B947CF}" presName="txTwo" presStyleLbl="node2" presStyleIdx="1" presStyleCnt="5">
        <dgm:presLayoutVars>
          <dgm:chPref val="3"/>
        </dgm:presLayoutVars>
      </dgm:prSet>
      <dgm:spPr/>
    </dgm:pt>
    <dgm:pt modelId="{383A1883-C81A-2D42-8BBE-9C6EAEFDC3E0}" type="pres">
      <dgm:prSet presAssocID="{278D0D50-088B-D04B-B8FC-13DBE9B947CF}" presName="horzTwo" presStyleCnt="0"/>
      <dgm:spPr/>
    </dgm:pt>
    <dgm:pt modelId="{FC3556D7-3AB0-C646-86C4-BB65C863336A}" type="pres">
      <dgm:prSet presAssocID="{7F268FE7-7EC0-CE42-B0AF-694AEF97A9F5}" presName="sibSpaceTwo" presStyleCnt="0"/>
      <dgm:spPr/>
    </dgm:pt>
    <dgm:pt modelId="{C0B15AF6-97F2-8645-AB17-FA8A4310F811}" type="pres">
      <dgm:prSet presAssocID="{A4EA3746-D639-0B48-A3A7-E6443D812674}" presName="vertTwo" presStyleCnt="0"/>
      <dgm:spPr/>
    </dgm:pt>
    <dgm:pt modelId="{F992F4E8-374C-804F-ABAB-06DC8CDC912E}" type="pres">
      <dgm:prSet presAssocID="{A4EA3746-D639-0B48-A3A7-E6443D812674}" presName="txTwo" presStyleLbl="node2" presStyleIdx="2" presStyleCnt="5">
        <dgm:presLayoutVars>
          <dgm:chPref val="3"/>
        </dgm:presLayoutVars>
      </dgm:prSet>
      <dgm:spPr/>
    </dgm:pt>
    <dgm:pt modelId="{027BBE25-37DF-344C-A452-C93CE1BB5775}" type="pres">
      <dgm:prSet presAssocID="{A4EA3746-D639-0B48-A3A7-E6443D812674}" presName="horzTwo" presStyleCnt="0"/>
      <dgm:spPr/>
    </dgm:pt>
    <dgm:pt modelId="{20E95C1D-A1A6-994F-93ED-28615464B63D}" type="pres">
      <dgm:prSet presAssocID="{B37C2FE5-846A-594F-B2C2-7D6DFD8B087A}" presName="sibSpaceTwo" presStyleCnt="0"/>
      <dgm:spPr/>
    </dgm:pt>
    <dgm:pt modelId="{4C73EAF9-7203-EF40-A627-0AF7B04D21A8}" type="pres">
      <dgm:prSet presAssocID="{6594AEC1-27F3-3B48-860E-AFBA86FF1717}" presName="vertTwo" presStyleCnt="0"/>
      <dgm:spPr/>
    </dgm:pt>
    <dgm:pt modelId="{A33F7161-0948-764D-A12B-6E3E654C6A09}" type="pres">
      <dgm:prSet presAssocID="{6594AEC1-27F3-3B48-860E-AFBA86FF1717}" presName="txTwo" presStyleLbl="node2" presStyleIdx="3" presStyleCnt="5" custScaleX="110447">
        <dgm:presLayoutVars>
          <dgm:chPref val="3"/>
        </dgm:presLayoutVars>
      </dgm:prSet>
      <dgm:spPr/>
    </dgm:pt>
    <dgm:pt modelId="{C9FDF88E-1136-7141-8AC5-BEEA5B0FC48B}" type="pres">
      <dgm:prSet presAssocID="{6594AEC1-27F3-3B48-860E-AFBA86FF1717}" presName="horzTwo" presStyleCnt="0"/>
      <dgm:spPr/>
    </dgm:pt>
    <dgm:pt modelId="{8C54F26E-6D7E-824E-88DF-786638BBA014}" type="pres">
      <dgm:prSet presAssocID="{05A163ED-FAD1-9043-AE26-2DF97638AB8D}" presName="sibSpaceTwo" presStyleCnt="0"/>
      <dgm:spPr/>
    </dgm:pt>
    <dgm:pt modelId="{B5BF8B9B-A841-CD4D-A0DA-1FBC7D02AF83}" type="pres">
      <dgm:prSet presAssocID="{260B7EB2-E2C2-6649-9FB5-659384878B43}" presName="vertTwo" presStyleCnt="0"/>
      <dgm:spPr/>
    </dgm:pt>
    <dgm:pt modelId="{7CEB725C-936D-7B4D-8C02-7A83B34F8DCB}" type="pres">
      <dgm:prSet presAssocID="{260B7EB2-E2C2-6649-9FB5-659384878B43}" presName="txTwo" presStyleLbl="node2" presStyleIdx="4" presStyleCnt="5">
        <dgm:presLayoutVars>
          <dgm:chPref val="3"/>
        </dgm:presLayoutVars>
      </dgm:prSet>
      <dgm:spPr/>
    </dgm:pt>
    <dgm:pt modelId="{A25567E7-8F79-5549-A843-C0DE4C3A8B30}" type="pres">
      <dgm:prSet presAssocID="{260B7EB2-E2C2-6649-9FB5-659384878B43}" presName="horzTwo" presStyleCnt="0"/>
      <dgm:spPr/>
    </dgm:pt>
  </dgm:ptLst>
  <dgm:cxnLst>
    <dgm:cxn modelId="{7ED54202-D466-5D41-A396-984F8DFFE843}" type="presOf" srcId="{4F84AE22-7552-0F43-9C57-052128F8E762}" destId="{30D62F23-628A-A64A-8424-15015983E74B}" srcOrd="0" destOrd="0" presId="urn:microsoft.com/office/officeart/2005/8/layout/hierarchy4"/>
    <dgm:cxn modelId="{EDD4271B-94E5-AF40-809D-73E799DC8440}" type="presOf" srcId="{6594AEC1-27F3-3B48-860E-AFBA86FF1717}" destId="{A33F7161-0948-764D-A12B-6E3E654C6A09}" srcOrd="0" destOrd="0" presId="urn:microsoft.com/office/officeart/2005/8/layout/hierarchy4"/>
    <dgm:cxn modelId="{11677B32-509C-414F-A839-F605FE481986}" srcId="{326CDD36-42F8-4847-ACEC-A1973E65A2B1}" destId="{57B618A0-1087-EB4E-9655-597D3E954E9D}" srcOrd="0" destOrd="0" parTransId="{08ADE110-B88A-964C-ACD0-75227C02EC78}" sibTransId="{EC8BFED5-17A7-474B-AFD7-010A98F32D55}"/>
    <dgm:cxn modelId="{E286455B-5A74-4E4A-9957-23534E6479BD}" type="presOf" srcId="{260B7EB2-E2C2-6649-9FB5-659384878B43}" destId="{7CEB725C-936D-7B4D-8C02-7A83B34F8DCB}" srcOrd="0" destOrd="0" presId="urn:microsoft.com/office/officeart/2005/8/layout/hierarchy4"/>
    <dgm:cxn modelId="{9556CE63-F8A9-7144-BEA0-55A59624C8B8}" type="presOf" srcId="{A4EA3746-D639-0B48-A3A7-E6443D812674}" destId="{F992F4E8-374C-804F-ABAB-06DC8CDC912E}" srcOrd="0" destOrd="0" presId="urn:microsoft.com/office/officeart/2005/8/layout/hierarchy4"/>
    <dgm:cxn modelId="{F74FBF6B-859D-AA43-AF3E-626BD203891C}" type="presOf" srcId="{278D0D50-088B-D04B-B8FC-13DBE9B947CF}" destId="{AC1BBEAD-26F0-184D-8ED2-4C0147864153}" srcOrd="0" destOrd="0" presId="urn:microsoft.com/office/officeart/2005/8/layout/hierarchy4"/>
    <dgm:cxn modelId="{9E708C6E-4764-AE49-B3A7-4B9B584423C4}" type="presOf" srcId="{57B618A0-1087-EB4E-9655-597D3E954E9D}" destId="{6B76B322-E44D-744D-A096-A814812ABB9D}" srcOrd="0" destOrd="0" presId="urn:microsoft.com/office/officeart/2005/8/layout/hierarchy4"/>
    <dgm:cxn modelId="{90EC4A80-A45D-4842-89A9-93CB85C13B04}" srcId="{326CDD36-42F8-4847-ACEC-A1973E65A2B1}" destId="{278D0D50-088B-D04B-B8FC-13DBE9B947CF}" srcOrd="1" destOrd="0" parTransId="{70A270CB-74A8-1C4C-BF54-502CCF4EEA7C}" sibTransId="{7F268FE7-7EC0-CE42-B0AF-694AEF97A9F5}"/>
    <dgm:cxn modelId="{9AE64D97-F714-384E-9DE3-760A9FCDA3B2}" srcId="{4F84AE22-7552-0F43-9C57-052128F8E762}" destId="{326CDD36-42F8-4847-ACEC-A1973E65A2B1}" srcOrd="0" destOrd="0" parTransId="{E29C1559-71FE-864A-BBDE-8DB514B5C241}" sibTransId="{801DBEC4-13F6-F74F-BF39-9852945C9282}"/>
    <dgm:cxn modelId="{A88FA2A9-71D6-A244-86ED-6C5CFA57AD8C}" type="presOf" srcId="{326CDD36-42F8-4847-ACEC-A1973E65A2B1}" destId="{72465F97-3393-2545-B3B2-B604C9DBC38F}" srcOrd="0" destOrd="0" presId="urn:microsoft.com/office/officeart/2005/8/layout/hierarchy4"/>
    <dgm:cxn modelId="{1A778DB9-FE80-A449-BE03-E8C700EA0C57}" srcId="{326CDD36-42F8-4847-ACEC-A1973E65A2B1}" destId="{6594AEC1-27F3-3B48-860E-AFBA86FF1717}" srcOrd="3" destOrd="0" parTransId="{1C68D944-241F-B648-9743-D30904D87A5E}" sibTransId="{05A163ED-FAD1-9043-AE26-2DF97638AB8D}"/>
    <dgm:cxn modelId="{D5495FF1-C7BF-D344-BBD8-863D5E93050B}" srcId="{326CDD36-42F8-4847-ACEC-A1973E65A2B1}" destId="{260B7EB2-E2C2-6649-9FB5-659384878B43}" srcOrd="4" destOrd="0" parTransId="{9B7DD2EA-460C-7844-A4BE-04510A9F0943}" sibTransId="{3F245AA1-1376-374B-ACE5-574804BF544E}"/>
    <dgm:cxn modelId="{16CB0BF8-EF16-3E4B-83C8-64939084CD99}" srcId="{326CDD36-42F8-4847-ACEC-A1973E65A2B1}" destId="{A4EA3746-D639-0B48-A3A7-E6443D812674}" srcOrd="2" destOrd="0" parTransId="{9151762D-CAD8-C849-8511-E3A9DC201160}" sibTransId="{B37C2FE5-846A-594F-B2C2-7D6DFD8B087A}"/>
    <dgm:cxn modelId="{DB242A96-34FB-8A42-B832-DF6F101B3A14}" type="presParOf" srcId="{30D62F23-628A-A64A-8424-15015983E74B}" destId="{CE038331-B792-6C4A-A909-AA3A24B649A6}" srcOrd="0" destOrd="0" presId="urn:microsoft.com/office/officeart/2005/8/layout/hierarchy4"/>
    <dgm:cxn modelId="{3A2B298E-79B6-FC46-973F-3CD57B8ABA2A}" type="presParOf" srcId="{CE038331-B792-6C4A-A909-AA3A24B649A6}" destId="{72465F97-3393-2545-B3B2-B604C9DBC38F}" srcOrd="0" destOrd="0" presId="urn:microsoft.com/office/officeart/2005/8/layout/hierarchy4"/>
    <dgm:cxn modelId="{F45D4FD6-5A2A-964C-80D3-A12146D2D1FC}" type="presParOf" srcId="{CE038331-B792-6C4A-A909-AA3A24B649A6}" destId="{59824368-5BE0-4846-AE90-7B8A6F217611}" srcOrd="1" destOrd="0" presId="urn:microsoft.com/office/officeart/2005/8/layout/hierarchy4"/>
    <dgm:cxn modelId="{85FFD2C3-B63E-084C-831E-D4F4A4B8FAA6}" type="presParOf" srcId="{CE038331-B792-6C4A-A909-AA3A24B649A6}" destId="{C223E528-BA6D-EE49-AEDC-D2735C1B380C}" srcOrd="2" destOrd="0" presId="urn:microsoft.com/office/officeart/2005/8/layout/hierarchy4"/>
    <dgm:cxn modelId="{CA907207-1C27-4146-B058-D6F354F37C44}" type="presParOf" srcId="{C223E528-BA6D-EE49-AEDC-D2735C1B380C}" destId="{B95C28DF-FE8D-224C-9464-CD1B1BA5B046}" srcOrd="0" destOrd="0" presId="urn:microsoft.com/office/officeart/2005/8/layout/hierarchy4"/>
    <dgm:cxn modelId="{4870501A-D1EB-FE4E-A0C4-097F82FC337C}" type="presParOf" srcId="{B95C28DF-FE8D-224C-9464-CD1B1BA5B046}" destId="{6B76B322-E44D-744D-A096-A814812ABB9D}" srcOrd="0" destOrd="0" presId="urn:microsoft.com/office/officeart/2005/8/layout/hierarchy4"/>
    <dgm:cxn modelId="{0BD0641C-B416-8045-8F87-386D2CFF99A2}" type="presParOf" srcId="{B95C28DF-FE8D-224C-9464-CD1B1BA5B046}" destId="{DCA3CC73-572F-ED4B-87C6-674972472D92}" srcOrd="1" destOrd="0" presId="urn:microsoft.com/office/officeart/2005/8/layout/hierarchy4"/>
    <dgm:cxn modelId="{5F72E696-0058-DD4B-A115-EBC938532218}" type="presParOf" srcId="{C223E528-BA6D-EE49-AEDC-D2735C1B380C}" destId="{0525D393-08D2-214B-97E8-FA06AE87F0B7}" srcOrd="1" destOrd="0" presId="urn:microsoft.com/office/officeart/2005/8/layout/hierarchy4"/>
    <dgm:cxn modelId="{1FAA2279-5B4C-4C4B-BA02-40B53B3EEB24}" type="presParOf" srcId="{C223E528-BA6D-EE49-AEDC-D2735C1B380C}" destId="{AE683DB2-04BA-5342-8628-A29AA234DE6E}" srcOrd="2" destOrd="0" presId="urn:microsoft.com/office/officeart/2005/8/layout/hierarchy4"/>
    <dgm:cxn modelId="{E3B6147D-5716-244C-A1D6-AC9D4A980E23}" type="presParOf" srcId="{AE683DB2-04BA-5342-8628-A29AA234DE6E}" destId="{AC1BBEAD-26F0-184D-8ED2-4C0147864153}" srcOrd="0" destOrd="0" presId="urn:microsoft.com/office/officeart/2005/8/layout/hierarchy4"/>
    <dgm:cxn modelId="{03786E19-868B-7B40-9FA7-6322DC290EEF}" type="presParOf" srcId="{AE683DB2-04BA-5342-8628-A29AA234DE6E}" destId="{383A1883-C81A-2D42-8BBE-9C6EAEFDC3E0}" srcOrd="1" destOrd="0" presId="urn:microsoft.com/office/officeart/2005/8/layout/hierarchy4"/>
    <dgm:cxn modelId="{46CB3E7A-9340-234D-BDCF-B5731088DCDA}" type="presParOf" srcId="{C223E528-BA6D-EE49-AEDC-D2735C1B380C}" destId="{FC3556D7-3AB0-C646-86C4-BB65C863336A}" srcOrd="3" destOrd="0" presId="urn:microsoft.com/office/officeart/2005/8/layout/hierarchy4"/>
    <dgm:cxn modelId="{6DE05F19-EA18-DA4E-82F5-B56E23A7D356}" type="presParOf" srcId="{C223E528-BA6D-EE49-AEDC-D2735C1B380C}" destId="{C0B15AF6-97F2-8645-AB17-FA8A4310F811}" srcOrd="4" destOrd="0" presId="urn:microsoft.com/office/officeart/2005/8/layout/hierarchy4"/>
    <dgm:cxn modelId="{EECF9348-3A1C-E943-9BD6-A720D299851E}" type="presParOf" srcId="{C0B15AF6-97F2-8645-AB17-FA8A4310F811}" destId="{F992F4E8-374C-804F-ABAB-06DC8CDC912E}" srcOrd="0" destOrd="0" presId="urn:microsoft.com/office/officeart/2005/8/layout/hierarchy4"/>
    <dgm:cxn modelId="{6C958F1F-A0AB-3B43-BD6A-D060475D4ACE}" type="presParOf" srcId="{C0B15AF6-97F2-8645-AB17-FA8A4310F811}" destId="{027BBE25-37DF-344C-A452-C93CE1BB5775}" srcOrd="1" destOrd="0" presId="urn:microsoft.com/office/officeart/2005/8/layout/hierarchy4"/>
    <dgm:cxn modelId="{D79115BB-BAFE-8648-AA16-428E85F635D7}" type="presParOf" srcId="{C223E528-BA6D-EE49-AEDC-D2735C1B380C}" destId="{20E95C1D-A1A6-994F-93ED-28615464B63D}" srcOrd="5" destOrd="0" presId="urn:microsoft.com/office/officeart/2005/8/layout/hierarchy4"/>
    <dgm:cxn modelId="{C70495C4-2B51-244A-AFD1-F977A30D486D}" type="presParOf" srcId="{C223E528-BA6D-EE49-AEDC-D2735C1B380C}" destId="{4C73EAF9-7203-EF40-A627-0AF7B04D21A8}" srcOrd="6" destOrd="0" presId="urn:microsoft.com/office/officeart/2005/8/layout/hierarchy4"/>
    <dgm:cxn modelId="{22FFF9B0-278F-414E-BCEA-966588AA1AA6}" type="presParOf" srcId="{4C73EAF9-7203-EF40-A627-0AF7B04D21A8}" destId="{A33F7161-0948-764D-A12B-6E3E654C6A09}" srcOrd="0" destOrd="0" presId="urn:microsoft.com/office/officeart/2005/8/layout/hierarchy4"/>
    <dgm:cxn modelId="{7F3802CE-86B2-E94E-8F52-FC762806043C}" type="presParOf" srcId="{4C73EAF9-7203-EF40-A627-0AF7B04D21A8}" destId="{C9FDF88E-1136-7141-8AC5-BEEA5B0FC48B}" srcOrd="1" destOrd="0" presId="urn:microsoft.com/office/officeart/2005/8/layout/hierarchy4"/>
    <dgm:cxn modelId="{29F07CF7-B184-9048-A540-083BFE0A0E5B}" type="presParOf" srcId="{C223E528-BA6D-EE49-AEDC-D2735C1B380C}" destId="{8C54F26E-6D7E-824E-88DF-786638BBA014}" srcOrd="7" destOrd="0" presId="urn:microsoft.com/office/officeart/2005/8/layout/hierarchy4"/>
    <dgm:cxn modelId="{12702656-CFFB-854B-905D-28BA37E8AE1B}" type="presParOf" srcId="{C223E528-BA6D-EE49-AEDC-D2735C1B380C}" destId="{B5BF8B9B-A841-CD4D-A0DA-1FBC7D02AF83}" srcOrd="8" destOrd="0" presId="urn:microsoft.com/office/officeart/2005/8/layout/hierarchy4"/>
    <dgm:cxn modelId="{EF917766-BBEF-A34E-9BC5-4882E68C29F2}" type="presParOf" srcId="{B5BF8B9B-A841-CD4D-A0DA-1FBC7D02AF83}" destId="{7CEB725C-936D-7B4D-8C02-7A83B34F8DCB}" srcOrd="0" destOrd="0" presId="urn:microsoft.com/office/officeart/2005/8/layout/hierarchy4"/>
    <dgm:cxn modelId="{164323B9-DC94-C54A-8137-B236BD390D33}" type="presParOf" srcId="{B5BF8B9B-A841-CD4D-A0DA-1FBC7D02AF83}" destId="{A25567E7-8F79-5549-A843-C0DE4C3A8B30}"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4508AE4-6197-F040-827A-958DAE93884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61F5AC-0CBA-F744-B2A8-2CBA76E50735}">
      <dgm:prSet/>
      <dgm:spPr/>
      <dgm:t>
        <a:bodyPr/>
        <a:lstStyle/>
        <a:p>
          <a:r>
            <a:rPr lang="en-US"/>
            <a:t>The DIDI Platform</a:t>
          </a:r>
        </a:p>
      </dgm:t>
    </dgm:pt>
    <dgm:pt modelId="{D3485E65-7F05-3F46-A1D5-B1A28AC06921}" type="parTrans" cxnId="{CA11D67C-9F38-0C49-9985-3ECC478C75BE}">
      <dgm:prSet/>
      <dgm:spPr/>
      <dgm:t>
        <a:bodyPr/>
        <a:lstStyle/>
        <a:p>
          <a:endParaRPr lang="en-US"/>
        </a:p>
      </dgm:t>
    </dgm:pt>
    <dgm:pt modelId="{E12586C4-309E-144D-9229-604B54ED88E8}" type="sibTrans" cxnId="{CA11D67C-9F38-0C49-9985-3ECC478C75BE}">
      <dgm:prSet/>
      <dgm:spPr/>
      <dgm:t>
        <a:bodyPr/>
        <a:lstStyle/>
        <a:p>
          <a:endParaRPr lang="en-US"/>
        </a:p>
      </dgm:t>
    </dgm:pt>
    <dgm:pt modelId="{6A9275BE-0482-5C40-BD46-65CB597BF61F}">
      <dgm:prSe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i="1"/>
            <a:t>DIDI Research Institute</a:t>
          </a:r>
          <a:r>
            <a:rPr lang="en-US"/>
            <a:t>—AI tech to aid its business model; Labs in Beijing and Mountain View California</a:t>
          </a:r>
        </a:p>
      </dgm:t>
    </dgm:pt>
    <dgm:pt modelId="{9E8E31E4-C08D-0443-9B47-BB37BC123C73}" type="parTrans" cxnId="{4845CBEA-BC8A-2A48-9A9A-69C3FD7C7F25}">
      <dgm:prSet/>
      <dgm:spPr/>
      <dgm:t>
        <a:bodyPr/>
        <a:lstStyle/>
        <a:p>
          <a:endParaRPr lang="en-US"/>
        </a:p>
      </dgm:t>
    </dgm:pt>
    <dgm:pt modelId="{19BFCC14-48C6-5546-AD5A-670B01746D85}" type="sibTrans" cxnId="{4845CBEA-BC8A-2A48-9A9A-69C3FD7C7F25}">
      <dgm:prSet/>
      <dgm:spPr/>
      <dgm:t>
        <a:bodyPr/>
        <a:lstStyle/>
        <a:p>
          <a:endParaRPr lang="en-US"/>
        </a:p>
      </dgm:t>
    </dgm:pt>
    <dgm:pt modelId="{D8B0069A-AFC2-2C4F-8A0F-E1DC0C936DD5}">
      <dgm:prSe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dirty="0" err="1"/>
            <a:t>DiDi</a:t>
          </a:r>
          <a:r>
            <a:rPr lang="en-US" dirty="0"/>
            <a:t> Cloud Platform: integrate data to produce predictive analytics of people and traffic flows for example</a:t>
          </a:r>
        </a:p>
      </dgm:t>
    </dgm:pt>
    <dgm:pt modelId="{D4963604-F290-8D49-8DD7-3D8CC14367D5}" type="parTrans" cxnId="{F1E75770-F467-1243-A419-240A5694A8F1}">
      <dgm:prSet/>
      <dgm:spPr/>
      <dgm:t>
        <a:bodyPr/>
        <a:lstStyle/>
        <a:p>
          <a:endParaRPr lang="en-US"/>
        </a:p>
      </dgm:t>
    </dgm:pt>
    <dgm:pt modelId="{51C8CE4C-F776-5340-B509-5AD833E84413}" type="sibTrans" cxnId="{F1E75770-F467-1243-A419-240A5694A8F1}">
      <dgm:prSet/>
      <dgm:spPr/>
      <dgm:t>
        <a:bodyPr/>
        <a:lstStyle/>
        <a:p>
          <a:endParaRPr lang="en-US"/>
        </a:p>
      </dgm:t>
    </dgm:pt>
    <dgm:pt modelId="{913232B2-49F1-D248-93A3-85E2DAF0AB52}">
      <dgm:prSe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a:t>Smart Transport Initiative (networked platforms; public-private): use data to optimize traffic flow: joint work for example with Beijing Capital International Airport Public Security Bureau Traffic Detachment; </a:t>
          </a:r>
        </a:p>
      </dgm:t>
    </dgm:pt>
    <dgm:pt modelId="{9D935E88-C81F-EE4F-BA43-C1A476D3F9F4}" type="parTrans" cxnId="{599F4830-72E2-2E4E-9ABD-C8D9CFAF193D}">
      <dgm:prSet/>
      <dgm:spPr/>
      <dgm:t>
        <a:bodyPr/>
        <a:lstStyle/>
        <a:p>
          <a:endParaRPr lang="en-US"/>
        </a:p>
      </dgm:t>
    </dgm:pt>
    <dgm:pt modelId="{5940BF4D-C10C-264E-9E3F-7D6556DA4A22}" type="sibTrans" cxnId="{599F4830-72E2-2E4E-9ABD-C8D9CFAF193D}">
      <dgm:prSet/>
      <dgm:spPr/>
      <dgm:t>
        <a:bodyPr/>
        <a:lstStyle/>
        <a:p>
          <a:endParaRPr lang="en-US"/>
        </a:p>
      </dgm:t>
    </dgm:pt>
    <dgm:pt modelId="{0B1C16A1-F92B-1D4A-A255-75266B81EDC6}" type="pres">
      <dgm:prSet presAssocID="{74508AE4-6197-F040-827A-958DAE938848}" presName="linear" presStyleCnt="0">
        <dgm:presLayoutVars>
          <dgm:animLvl val="lvl"/>
          <dgm:resizeHandles val="exact"/>
        </dgm:presLayoutVars>
      </dgm:prSet>
      <dgm:spPr/>
    </dgm:pt>
    <dgm:pt modelId="{2DCF2002-114F-D848-985A-D32A603858DB}" type="pres">
      <dgm:prSet presAssocID="{9A61F5AC-0CBA-F744-B2A8-2CBA76E50735}" presName="parentText" presStyleLbl="node1" presStyleIdx="0" presStyleCnt="1">
        <dgm:presLayoutVars>
          <dgm:chMax val="0"/>
          <dgm:bulletEnabled val="1"/>
        </dgm:presLayoutVars>
      </dgm:prSet>
      <dgm:spPr/>
    </dgm:pt>
    <dgm:pt modelId="{CEBFA9B7-91A6-1D4D-9613-93D8A7B94D47}" type="pres">
      <dgm:prSet presAssocID="{9A61F5AC-0CBA-F744-B2A8-2CBA76E50735}" presName="childText" presStyleLbl="revTx" presStyleIdx="0" presStyleCnt="1">
        <dgm:presLayoutVars>
          <dgm:bulletEnabled val="1"/>
        </dgm:presLayoutVars>
      </dgm:prSet>
      <dgm:spPr/>
    </dgm:pt>
  </dgm:ptLst>
  <dgm:cxnLst>
    <dgm:cxn modelId="{28AD6100-91DC-B446-BCFD-6A6C1CBA7664}" type="presOf" srcId="{6A9275BE-0482-5C40-BD46-65CB597BF61F}" destId="{CEBFA9B7-91A6-1D4D-9613-93D8A7B94D47}" srcOrd="0" destOrd="0" presId="urn:microsoft.com/office/officeart/2005/8/layout/vList2"/>
    <dgm:cxn modelId="{599F4830-72E2-2E4E-9ABD-C8D9CFAF193D}" srcId="{9A61F5AC-0CBA-F744-B2A8-2CBA76E50735}" destId="{913232B2-49F1-D248-93A3-85E2DAF0AB52}" srcOrd="2" destOrd="0" parTransId="{9D935E88-C81F-EE4F-BA43-C1A476D3F9F4}" sibTransId="{5940BF4D-C10C-264E-9E3F-7D6556DA4A22}"/>
    <dgm:cxn modelId="{A9E19E34-171F-354C-8244-C032CBBEB197}" type="presOf" srcId="{D8B0069A-AFC2-2C4F-8A0F-E1DC0C936DD5}" destId="{CEBFA9B7-91A6-1D4D-9613-93D8A7B94D47}" srcOrd="0" destOrd="1" presId="urn:microsoft.com/office/officeart/2005/8/layout/vList2"/>
    <dgm:cxn modelId="{E2109D43-9F6C-2240-BE73-A6D814CD7255}" type="presOf" srcId="{9A61F5AC-0CBA-F744-B2A8-2CBA76E50735}" destId="{2DCF2002-114F-D848-985A-D32A603858DB}" srcOrd="0" destOrd="0" presId="urn:microsoft.com/office/officeart/2005/8/layout/vList2"/>
    <dgm:cxn modelId="{3836A454-EB09-894E-A007-0DD488186161}" type="presOf" srcId="{74508AE4-6197-F040-827A-958DAE938848}" destId="{0B1C16A1-F92B-1D4A-A255-75266B81EDC6}" srcOrd="0" destOrd="0" presId="urn:microsoft.com/office/officeart/2005/8/layout/vList2"/>
    <dgm:cxn modelId="{F1E75770-F467-1243-A419-240A5694A8F1}" srcId="{9A61F5AC-0CBA-F744-B2A8-2CBA76E50735}" destId="{D8B0069A-AFC2-2C4F-8A0F-E1DC0C936DD5}" srcOrd="1" destOrd="0" parTransId="{D4963604-F290-8D49-8DD7-3D8CC14367D5}" sibTransId="{51C8CE4C-F776-5340-B509-5AD833E84413}"/>
    <dgm:cxn modelId="{CA11D67C-9F38-0C49-9985-3ECC478C75BE}" srcId="{74508AE4-6197-F040-827A-958DAE938848}" destId="{9A61F5AC-0CBA-F744-B2A8-2CBA76E50735}" srcOrd="0" destOrd="0" parTransId="{D3485E65-7F05-3F46-A1D5-B1A28AC06921}" sibTransId="{E12586C4-309E-144D-9229-604B54ED88E8}"/>
    <dgm:cxn modelId="{397372DC-8D7D-7B45-A0C2-2AFC23A7807C}" type="presOf" srcId="{913232B2-49F1-D248-93A3-85E2DAF0AB52}" destId="{CEBFA9B7-91A6-1D4D-9613-93D8A7B94D47}" srcOrd="0" destOrd="2" presId="urn:microsoft.com/office/officeart/2005/8/layout/vList2"/>
    <dgm:cxn modelId="{4845CBEA-BC8A-2A48-9A9A-69C3FD7C7F25}" srcId="{9A61F5AC-0CBA-F744-B2A8-2CBA76E50735}" destId="{6A9275BE-0482-5C40-BD46-65CB597BF61F}" srcOrd="0" destOrd="0" parTransId="{9E8E31E4-C08D-0443-9B47-BB37BC123C73}" sibTransId="{19BFCC14-48C6-5546-AD5A-670B01746D85}"/>
    <dgm:cxn modelId="{375D46A5-2073-A44D-9795-53ACCC6B52C2}" type="presParOf" srcId="{0B1C16A1-F92B-1D4A-A255-75266B81EDC6}" destId="{2DCF2002-114F-D848-985A-D32A603858DB}" srcOrd="0" destOrd="0" presId="urn:microsoft.com/office/officeart/2005/8/layout/vList2"/>
    <dgm:cxn modelId="{A9F63949-36ED-0349-985A-4FD82DE8FF9D}" type="presParOf" srcId="{0B1C16A1-F92B-1D4A-A255-75266B81EDC6}" destId="{CEBFA9B7-91A6-1D4D-9613-93D8A7B94D4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96479C3-8BB2-4245-83E2-312950369FFC}"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4AD8531D-2F1D-2047-96EF-57FBA42CD68E}">
      <dgm:prSet/>
      <dgm:spPr/>
      <dgm:t>
        <a:bodyPr/>
        <a:lstStyle/>
        <a:p>
          <a:r>
            <a:rPr lang="en-US"/>
            <a:t>DIDI(Didi Chuxing Tech Co. </a:t>
          </a:r>
          <a:r>
            <a:rPr lang="zh-CN"/>
            <a:t>滴滴出行</a:t>
          </a:r>
          <a:r>
            <a:rPr lang="es-ES"/>
            <a:t>)</a:t>
          </a:r>
          <a:endParaRPr lang="en-US"/>
        </a:p>
      </dgm:t>
    </dgm:pt>
    <dgm:pt modelId="{AD2CFB17-7F90-A74B-9EF0-ACB1265FEED2}" type="parTrans" cxnId="{EE1A3DF1-3D49-454B-82C9-A35DA13B335E}">
      <dgm:prSet/>
      <dgm:spPr/>
      <dgm:t>
        <a:bodyPr/>
        <a:lstStyle/>
        <a:p>
          <a:endParaRPr lang="en-US"/>
        </a:p>
      </dgm:t>
    </dgm:pt>
    <dgm:pt modelId="{20A8B6B9-D727-1A4A-A368-63C5B403C021}" type="sibTrans" cxnId="{EE1A3DF1-3D49-454B-82C9-A35DA13B335E}">
      <dgm:prSet/>
      <dgm:spPr/>
      <dgm:t>
        <a:bodyPr/>
        <a:lstStyle/>
        <a:p>
          <a:endParaRPr lang="en-US"/>
        </a:p>
      </dgm:t>
    </dgm:pt>
    <dgm:pt modelId="{94327FBA-4D62-FB4D-8337-7FFC4228F846}">
      <dgm:prSet/>
      <dgm:sp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spPr>
      <dgm:t>
        <a:bodyPr/>
        <a:lstStyle/>
        <a:p>
          <a:r>
            <a:rPr lang="en-US" dirty="0"/>
            <a:t>App-based transportation services, including </a:t>
          </a:r>
          <a:r>
            <a:rPr lang="en-US" dirty="0">
              <a:hlinkClick xmlns:r="http://schemas.openxmlformats.org/officeDocument/2006/relationships" r:id="rId1"/>
            </a:rPr>
            <a:t>taxi</a:t>
          </a:r>
          <a:r>
            <a:rPr lang="en-US" dirty="0"/>
            <a:t> hailing, private car hailing, social ride-sharing and bike sharing; on-demand delivery services; and automobile services, including sales, leasing, financing, maintenance, fleet operation, electric vehicle charging and co-development of vehicles with automakers</a:t>
          </a:r>
        </a:p>
      </dgm:t>
    </dgm:pt>
    <dgm:pt modelId="{E46315B7-C0AF-B44A-B5E8-37436B533CF6}" type="parTrans" cxnId="{34BEF1EF-49F0-4D44-A672-C683D390ADB2}">
      <dgm:prSet/>
      <dgm:spPr/>
      <dgm:t>
        <a:bodyPr/>
        <a:lstStyle/>
        <a:p>
          <a:endParaRPr lang="en-US"/>
        </a:p>
      </dgm:t>
    </dgm:pt>
    <dgm:pt modelId="{D1D1C1B4-C264-F84A-92EF-F0541EAA9EEA}" type="sibTrans" cxnId="{34BEF1EF-49F0-4D44-A672-C683D390ADB2}">
      <dgm:prSet/>
      <dgm:spPr/>
      <dgm:t>
        <a:bodyPr/>
        <a:lstStyle/>
        <a:p>
          <a:endParaRPr lang="en-US"/>
        </a:p>
      </dgm:t>
    </dgm:pt>
    <dgm:pt modelId="{4113E6E7-E847-8544-AF15-AC537DBAC58E}">
      <dgm:prSet/>
      <dgm:sp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spPr>
      <dgm:t>
        <a:bodyPr/>
        <a:lstStyle/>
        <a:p>
          <a:r>
            <a:rPr lang="en-US"/>
            <a:t>“</a:t>
          </a:r>
          <a:r>
            <a:rPr lang="en-US">
              <a:hlinkClick xmlns:r="http://schemas.openxmlformats.org/officeDocument/2006/relationships" r:id="rId2"/>
            </a:rPr>
            <a:t>Didi to hire 1,000 Communist Party comrades to improve safety:Recruits will serve as 'role models' on customer service team, company says</a:t>
          </a:r>
          <a:r>
            <a:rPr lang="en-US"/>
            <a:t>” Nikkei Asia (19 Oct 2018).</a:t>
          </a:r>
        </a:p>
      </dgm:t>
    </dgm:pt>
    <dgm:pt modelId="{2CD5F590-E838-E643-BDE5-0331CA31EE94}" type="parTrans" cxnId="{F229CFC9-A63C-414A-8B39-6B93175EFD18}">
      <dgm:prSet/>
      <dgm:spPr/>
      <dgm:t>
        <a:bodyPr/>
        <a:lstStyle/>
        <a:p>
          <a:endParaRPr lang="en-US"/>
        </a:p>
      </dgm:t>
    </dgm:pt>
    <dgm:pt modelId="{7ED9997F-EBE7-DA4C-BA19-4C394BD6483E}" type="sibTrans" cxnId="{F229CFC9-A63C-414A-8B39-6B93175EFD18}">
      <dgm:prSet/>
      <dgm:spPr/>
      <dgm:t>
        <a:bodyPr/>
        <a:lstStyle/>
        <a:p>
          <a:endParaRPr lang="en-US"/>
        </a:p>
      </dgm:t>
    </dgm:pt>
    <dgm:pt modelId="{3DED9799-F477-2543-A9BD-EF57BE6B88E8}">
      <dgm:prSet/>
      <dgm:sp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spPr>
      <dgm:t>
        <a:bodyPr/>
        <a:lstStyle/>
        <a:p>
          <a:r>
            <a:rPr lang="en-US"/>
            <a:t>Since 2015, DiDi has invested in </a:t>
          </a:r>
          <a:r>
            <a:rPr lang="en-US">
              <a:hlinkClick xmlns:r="http://schemas.openxmlformats.org/officeDocument/2006/relationships" r:id="rId3"/>
            </a:rPr>
            <a:t>Grab</a:t>
          </a:r>
          <a:r>
            <a:rPr lang="en-US"/>
            <a:t>, </a:t>
          </a:r>
          <a:r>
            <a:rPr lang="en-US">
              <a:hlinkClick xmlns:r="http://schemas.openxmlformats.org/officeDocument/2006/relationships" r:id="rId4"/>
            </a:rPr>
            <a:t>Lyft</a:t>
          </a:r>
          <a:r>
            <a:rPr lang="en-US"/>
            <a:t>, </a:t>
          </a:r>
          <a:r>
            <a:rPr lang="en-US">
              <a:hlinkClick xmlns:r="http://schemas.openxmlformats.org/officeDocument/2006/relationships" r:id="rId5"/>
            </a:rPr>
            <a:t>Ola</a:t>
          </a:r>
          <a:r>
            <a:rPr lang="en-US"/>
            <a:t>, </a:t>
          </a:r>
          <a:r>
            <a:rPr lang="en-US">
              <a:hlinkClick xmlns:r="http://schemas.openxmlformats.org/officeDocument/2006/relationships" r:id="rId6"/>
            </a:rPr>
            <a:t>Uber</a:t>
          </a:r>
          <a:r>
            <a:rPr lang="en-US"/>
            <a:t>, 99, Bolt (Taxify) and Careem.</a:t>
          </a:r>
        </a:p>
      </dgm:t>
    </dgm:pt>
    <dgm:pt modelId="{022F2AA0-C92C-8044-A93C-A6013D2F870F}" type="parTrans" cxnId="{973DDBE4-D2CB-5248-86A0-B50822A309E3}">
      <dgm:prSet/>
      <dgm:spPr/>
      <dgm:t>
        <a:bodyPr/>
        <a:lstStyle/>
        <a:p>
          <a:endParaRPr lang="en-US"/>
        </a:p>
      </dgm:t>
    </dgm:pt>
    <dgm:pt modelId="{08E9A74E-B5BE-FF47-806D-EE64A14A939A}" type="sibTrans" cxnId="{973DDBE4-D2CB-5248-86A0-B50822A309E3}">
      <dgm:prSet/>
      <dgm:spPr/>
      <dgm:t>
        <a:bodyPr/>
        <a:lstStyle/>
        <a:p>
          <a:endParaRPr lang="en-US"/>
        </a:p>
      </dgm:t>
    </dgm:pt>
    <dgm:pt modelId="{DD148BE9-98A8-FA47-89CB-8A50B87A9BC6}">
      <dgm:prSet/>
      <dgm:sp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spPr>
      <dgm:t>
        <a:bodyPr/>
        <a:lstStyle/>
        <a:p>
          <a:r>
            <a:rPr lang="en-US"/>
            <a:t>Vertically integrated services: Financial services (eg car insurance); food delivery services; auto leasing and trading services (platform hybrid)</a:t>
          </a:r>
        </a:p>
      </dgm:t>
    </dgm:pt>
    <dgm:pt modelId="{4922D832-79D6-2842-AEBB-E795D9BB4D6D}" type="parTrans" cxnId="{75EA742A-5323-8E46-8221-D74ED1C1B403}">
      <dgm:prSet/>
      <dgm:spPr/>
      <dgm:t>
        <a:bodyPr/>
        <a:lstStyle/>
        <a:p>
          <a:endParaRPr lang="en-US"/>
        </a:p>
      </dgm:t>
    </dgm:pt>
    <dgm:pt modelId="{68D448FA-203A-F744-9058-4BD6C33B69E0}" type="sibTrans" cxnId="{75EA742A-5323-8E46-8221-D74ED1C1B403}">
      <dgm:prSet/>
      <dgm:spPr/>
      <dgm:t>
        <a:bodyPr/>
        <a:lstStyle/>
        <a:p>
          <a:endParaRPr lang="en-US"/>
        </a:p>
      </dgm:t>
    </dgm:pt>
    <dgm:pt modelId="{28B6A20C-A399-8247-B204-3F893108746D}" type="pres">
      <dgm:prSet presAssocID="{496479C3-8BB2-4245-83E2-312950369FFC}" presName="linear" presStyleCnt="0">
        <dgm:presLayoutVars>
          <dgm:animLvl val="lvl"/>
          <dgm:resizeHandles val="exact"/>
        </dgm:presLayoutVars>
      </dgm:prSet>
      <dgm:spPr/>
    </dgm:pt>
    <dgm:pt modelId="{85C630B1-2C2A-4444-97D9-373B61A830B6}" type="pres">
      <dgm:prSet presAssocID="{4AD8531D-2F1D-2047-96EF-57FBA42CD68E}" presName="parentText" presStyleLbl="node1" presStyleIdx="0" presStyleCnt="1">
        <dgm:presLayoutVars>
          <dgm:chMax val="0"/>
          <dgm:bulletEnabled val="1"/>
        </dgm:presLayoutVars>
      </dgm:prSet>
      <dgm:spPr/>
    </dgm:pt>
    <dgm:pt modelId="{E67B065B-2163-AE47-A17E-0432A0B9DFC4}" type="pres">
      <dgm:prSet presAssocID="{4AD8531D-2F1D-2047-96EF-57FBA42CD68E}" presName="childText" presStyleLbl="revTx" presStyleIdx="0" presStyleCnt="1">
        <dgm:presLayoutVars>
          <dgm:bulletEnabled val="1"/>
        </dgm:presLayoutVars>
      </dgm:prSet>
      <dgm:spPr/>
    </dgm:pt>
  </dgm:ptLst>
  <dgm:cxnLst>
    <dgm:cxn modelId="{0543B400-3061-AF45-A924-B6381A7C96AF}" type="presOf" srcId="{4AD8531D-2F1D-2047-96EF-57FBA42CD68E}" destId="{85C630B1-2C2A-4444-97D9-373B61A830B6}" srcOrd="0" destOrd="0" presId="urn:microsoft.com/office/officeart/2005/8/layout/vList2"/>
    <dgm:cxn modelId="{DACBC00F-7390-D848-8C5E-BB37CAD5AD18}" type="presOf" srcId="{4113E6E7-E847-8544-AF15-AC537DBAC58E}" destId="{E67B065B-2163-AE47-A17E-0432A0B9DFC4}" srcOrd="0" destOrd="1" presId="urn:microsoft.com/office/officeart/2005/8/layout/vList2"/>
    <dgm:cxn modelId="{3FAB1B2A-C3C3-3D47-A271-EA33DAED994C}" type="presOf" srcId="{496479C3-8BB2-4245-83E2-312950369FFC}" destId="{28B6A20C-A399-8247-B204-3F893108746D}" srcOrd="0" destOrd="0" presId="urn:microsoft.com/office/officeart/2005/8/layout/vList2"/>
    <dgm:cxn modelId="{75EA742A-5323-8E46-8221-D74ED1C1B403}" srcId="{4AD8531D-2F1D-2047-96EF-57FBA42CD68E}" destId="{DD148BE9-98A8-FA47-89CB-8A50B87A9BC6}" srcOrd="1" destOrd="0" parTransId="{4922D832-79D6-2842-AEBB-E795D9BB4D6D}" sibTransId="{68D448FA-203A-F744-9058-4BD6C33B69E0}"/>
    <dgm:cxn modelId="{7884BA42-7ACE-EE46-8194-BF96A2DB0147}" type="presOf" srcId="{94327FBA-4D62-FB4D-8337-7FFC4228F846}" destId="{E67B065B-2163-AE47-A17E-0432A0B9DFC4}" srcOrd="0" destOrd="0" presId="urn:microsoft.com/office/officeart/2005/8/layout/vList2"/>
    <dgm:cxn modelId="{3EFED367-594D-3E49-AA92-E03A520383D4}" type="presOf" srcId="{DD148BE9-98A8-FA47-89CB-8A50B87A9BC6}" destId="{E67B065B-2163-AE47-A17E-0432A0B9DFC4}" srcOrd="0" destOrd="3" presId="urn:microsoft.com/office/officeart/2005/8/layout/vList2"/>
    <dgm:cxn modelId="{F229CFC9-A63C-414A-8B39-6B93175EFD18}" srcId="{94327FBA-4D62-FB4D-8337-7FFC4228F846}" destId="{4113E6E7-E847-8544-AF15-AC537DBAC58E}" srcOrd="0" destOrd="0" parTransId="{2CD5F590-E838-E643-BDE5-0331CA31EE94}" sibTransId="{7ED9997F-EBE7-DA4C-BA19-4C394BD6483E}"/>
    <dgm:cxn modelId="{117BF9DD-17DB-AE48-A3A9-83A0AC8D6736}" type="presOf" srcId="{3DED9799-F477-2543-A9BD-EF57BE6B88E8}" destId="{E67B065B-2163-AE47-A17E-0432A0B9DFC4}" srcOrd="0" destOrd="2" presId="urn:microsoft.com/office/officeart/2005/8/layout/vList2"/>
    <dgm:cxn modelId="{973DDBE4-D2CB-5248-86A0-B50822A309E3}" srcId="{94327FBA-4D62-FB4D-8337-7FFC4228F846}" destId="{3DED9799-F477-2543-A9BD-EF57BE6B88E8}" srcOrd="1" destOrd="0" parTransId="{022F2AA0-C92C-8044-A93C-A6013D2F870F}" sibTransId="{08E9A74E-B5BE-FF47-806D-EE64A14A939A}"/>
    <dgm:cxn modelId="{34BEF1EF-49F0-4D44-A672-C683D390ADB2}" srcId="{4AD8531D-2F1D-2047-96EF-57FBA42CD68E}" destId="{94327FBA-4D62-FB4D-8337-7FFC4228F846}" srcOrd="0" destOrd="0" parTransId="{E46315B7-C0AF-B44A-B5E8-37436B533CF6}" sibTransId="{D1D1C1B4-C264-F84A-92EF-F0541EAA9EEA}"/>
    <dgm:cxn modelId="{EE1A3DF1-3D49-454B-82C9-A35DA13B335E}" srcId="{496479C3-8BB2-4245-83E2-312950369FFC}" destId="{4AD8531D-2F1D-2047-96EF-57FBA42CD68E}" srcOrd="0" destOrd="0" parTransId="{AD2CFB17-7F90-A74B-9EF0-ACB1265FEED2}" sibTransId="{20A8B6B9-D727-1A4A-A368-63C5B403C021}"/>
    <dgm:cxn modelId="{2146CCA9-1DB4-7841-9C9B-AA1760222CCA}" type="presParOf" srcId="{28B6A20C-A399-8247-B204-3F893108746D}" destId="{85C630B1-2C2A-4444-97D9-373B61A830B6}" srcOrd="0" destOrd="0" presId="urn:microsoft.com/office/officeart/2005/8/layout/vList2"/>
    <dgm:cxn modelId="{F8367E2A-BBAA-554C-9377-B7CE60EA92C4}" type="presParOf" srcId="{28B6A20C-A399-8247-B204-3F893108746D}" destId="{E67B065B-2163-AE47-A17E-0432A0B9DFC4}"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F2C4830-7EBF-9C4F-8376-12789EBD9175}" type="doc">
      <dgm:prSet loTypeId="urn:microsoft.com/office/officeart/2005/8/layout/vList6" loCatId="process" qsTypeId="urn:microsoft.com/office/officeart/2005/8/quickstyle/simple3" qsCatId="simple" csTypeId="urn:microsoft.com/office/officeart/2005/8/colors/colorful2" csCatId="colorful" phldr="1"/>
      <dgm:spPr/>
      <dgm:t>
        <a:bodyPr/>
        <a:lstStyle/>
        <a:p>
          <a:endParaRPr lang="en-US"/>
        </a:p>
      </dgm:t>
    </dgm:pt>
    <dgm:pt modelId="{1B24F071-8570-794C-9911-5843B867C962}">
      <dgm:prSet/>
      <dgm:spPr/>
      <dgm:t>
        <a:bodyPr/>
        <a:lstStyle/>
        <a:p>
          <a:r>
            <a:rPr lang="en-US"/>
            <a:t>An enhanced method for the expression of New Era “democratic Centralism” grounded in the New Working Stye of the CPC</a:t>
          </a:r>
        </a:p>
      </dgm:t>
    </dgm:pt>
    <dgm:pt modelId="{3B7993ED-CA0A-F44A-848D-61272A5E5C5D}" type="parTrans" cxnId="{51C3BFCD-6659-F449-9A98-C0889DD54B9C}">
      <dgm:prSet/>
      <dgm:spPr/>
      <dgm:t>
        <a:bodyPr/>
        <a:lstStyle/>
        <a:p>
          <a:endParaRPr lang="en-US"/>
        </a:p>
      </dgm:t>
    </dgm:pt>
    <dgm:pt modelId="{9F40B682-5593-0149-AF7B-A24FC965FDA0}" type="sibTrans" cxnId="{51C3BFCD-6659-F449-9A98-C0889DD54B9C}">
      <dgm:prSet/>
      <dgm:spPr/>
      <dgm:t>
        <a:bodyPr/>
        <a:lstStyle/>
        <a:p>
          <a:endParaRPr lang="en-US"/>
        </a:p>
      </dgm:t>
    </dgm:pt>
    <dgm:pt modelId="{955094FF-208D-2842-97BE-63C0F3EEF6C9}">
      <dgm:prSet custT="1"/>
      <dgm:spPr/>
      <dgm:t>
        <a:bodyPr/>
        <a:lstStyle/>
        <a:p>
          <a:r>
            <a:rPr lang="en-US" sz="1800" b="1" dirty="0"/>
            <a:t>Principle: the Party at the Center (democratize life within the Party but only under centralized guidance)</a:t>
          </a:r>
        </a:p>
      </dgm:t>
    </dgm:pt>
    <dgm:pt modelId="{E1B4390B-0127-1A45-A877-A29D51222E76}" type="parTrans" cxnId="{6BE3113B-2ECD-E146-B319-BF7A88AE5013}">
      <dgm:prSet/>
      <dgm:spPr/>
      <dgm:t>
        <a:bodyPr/>
        <a:lstStyle/>
        <a:p>
          <a:endParaRPr lang="en-US"/>
        </a:p>
      </dgm:t>
    </dgm:pt>
    <dgm:pt modelId="{94EC1E55-E7A2-3248-B38D-39323465F318}" type="sibTrans" cxnId="{6BE3113B-2ECD-E146-B319-BF7A88AE5013}">
      <dgm:prSet/>
      <dgm:spPr/>
      <dgm:t>
        <a:bodyPr/>
        <a:lstStyle/>
        <a:p>
          <a:endParaRPr lang="en-US"/>
        </a:p>
      </dgm:t>
    </dgm:pt>
    <dgm:pt modelId="{8107D996-9EB2-7649-9153-D1AE30801607}">
      <dgm:prSet custT="1"/>
      <dgm:spPr/>
      <dgm:t>
        <a:bodyPr/>
        <a:lstStyle/>
        <a:p>
          <a:r>
            <a:rPr lang="en-US" sz="1800" b="1" dirty="0"/>
            <a:t>Practice: social credit as real time rectification and guided mass line </a:t>
          </a:r>
        </a:p>
      </dgm:t>
    </dgm:pt>
    <dgm:pt modelId="{4CAB6035-8FBA-3D46-BC93-147926D63FE1}" type="parTrans" cxnId="{F930DC5F-C1C3-AD48-9A51-B171D73511DB}">
      <dgm:prSet/>
      <dgm:spPr/>
      <dgm:t>
        <a:bodyPr/>
        <a:lstStyle/>
        <a:p>
          <a:endParaRPr lang="en-US"/>
        </a:p>
      </dgm:t>
    </dgm:pt>
    <dgm:pt modelId="{0361328C-44C0-9741-8B75-D5C338E172DC}" type="sibTrans" cxnId="{F930DC5F-C1C3-AD48-9A51-B171D73511DB}">
      <dgm:prSet/>
      <dgm:spPr/>
      <dgm:t>
        <a:bodyPr/>
        <a:lstStyle/>
        <a:p>
          <a:endParaRPr lang="en-US"/>
        </a:p>
      </dgm:t>
    </dgm:pt>
    <dgm:pt modelId="{23061384-2D7B-6145-B7CB-9DB2DCC01CBF}">
      <dgm:prSet custT="1"/>
      <dgm:spPr/>
      <dgm:t>
        <a:bodyPr/>
        <a:lstStyle/>
        <a:p>
          <a:r>
            <a:rPr lang="en-US" sz="1800" b="1" dirty="0"/>
            <a:t>System: platform codifying the system as a disciplinary tool</a:t>
          </a:r>
        </a:p>
      </dgm:t>
    </dgm:pt>
    <dgm:pt modelId="{DDA20C6F-D534-9042-84A5-D2AB4BAB13D8}" type="parTrans" cxnId="{CD881705-768F-FF45-A384-EE06A5445EE7}">
      <dgm:prSet/>
      <dgm:spPr/>
      <dgm:t>
        <a:bodyPr/>
        <a:lstStyle/>
        <a:p>
          <a:endParaRPr lang="en-US"/>
        </a:p>
      </dgm:t>
    </dgm:pt>
    <dgm:pt modelId="{8E7CDE27-24D5-BA4E-B4A6-C3E819C0F0CF}" type="sibTrans" cxnId="{CD881705-768F-FF45-A384-EE06A5445EE7}">
      <dgm:prSet/>
      <dgm:spPr/>
      <dgm:t>
        <a:bodyPr/>
        <a:lstStyle/>
        <a:p>
          <a:endParaRPr lang="en-US"/>
        </a:p>
      </dgm:t>
    </dgm:pt>
    <dgm:pt modelId="{FD5F175C-1203-0749-A4F4-50759A833A70}">
      <dgm:prSet/>
      <dgm:spPr/>
      <dgm:t>
        <a:bodyPr/>
        <a:lstStyle/>
        <a:p>
          <a:r>
            <a:rPr lang="en-US"/>
            <a:t>Practice: Social Credit as a means of creating and naturalizing the narrative of the current contradiction and its implementation</a:t>
          </a:r>
        </a:p>
      </dgm:t>
    </dgm:pt>
    <dgm:pt modelId="{DE98DF98-DC9B-6546-95F7-2A2CFA61BB8B}" type="parTrans" cxnId="{22715BA7-D1F9-9F42-81C7-DFEF26D546BE}">
      <dgm:prSet/>
      <dgm:spPr/>
      <dgm:t>
        <a:bodyPr/>
        <a:lstStyle/>
        <a:p>
          <a:endParaRPr lang="en-US"/>
        </a:p>
      </dgm:t>
    </dgm:pt>
    <dgm:pt modelId="{98D8D9D1-253A-EF42-91B5-CA8336BD470A}" type="sibTrans" cxnId="{22715BA7-D1F9-9F42-81C7-DFEF26D546BE}">
      <dgm:prSet/>
      <dgm:spPr/>
      <dgm:t>
        <a:bodyPr/>
        <a:lstStyle/>
        <a:p>
          <a:endParaRPr lang="en-US"/>
        </a:p>
      </dgm:t>
    </dgm:pt>
    <dgm:pt modelId="{F25C0CDB-60C9-5947-B517-813FE9469814}">
      <dgm:prSet custT="1"/>
      <dgm:spPr/>
      <dgm:t>
        <a:bodyPr/>
        <a:lstStyle/>
        <a:p>
          <a:r>
            <a:rPr lang="en-US" sz="1600" b="1" dirty="0"/>
            <a:t>Social Credit as digital rectification </a:t>
          </a:r>
        </a:p>
      </dgm:t>
    </dgm:pt>
    <dgm:pt modelId="{05347918-C3B9-4441-970A-74830F2F364E}" type="parTrans" cxnId="{169E97BE-4FF1-D549-8B5F-585276512F79}">
      <dgm:prSet/>
      <dgm:spPr/>
      <dgm:t>
        <a:bodyPr/>
        <a:lstStyle/>
        <a:p>
          <a:endParaRPr lang="en-US"/>
        </a:p>
      </dgm:t>
    </dgm:pt>
    <dgm:pt modelId="{7B01F998-32DE-FD49-B793-28663D82F721}" type="sibTrans" cxnId="{169E97BE-4FF1-D549-8B5F-585276512F79}">
      <dgm:prSet/>
      <dgm:spPr/>
      <dgm:t>
        <a:bodyPr/>
        <a:lstStyle/>
        <a:p>
          <a:endParaRPr lang="en-US"/>
        </a:p>
      </dgm:t>
    </dgm:pt>
    <dgm:pt modelId="{EDBA32F4-B302-114A-AFF9-53B77CEE88BA}">
      <dgm:prSet custT="1"/>
      <dgm:spPr/>
      <dgm:t>
        <a:bodyPr/>
        <a:lstStyle/>
        <a:p>
          <a:r>
            <a:rPr lang="en-US" sz="1600" b="1" dirty="0"/>
            <a:t>Normalizing the 1942 </a:t>
          </a:r>
          <a:r>
            <a:rPr lang="en-US" sz="1600" b="1" dirty="0" err="1"/>
            <a:t>Yan’an</a:t>
          </a:r>
          <a:r>
            <a:rPr lang="en-US" sz="1600" b="1" dirty="0"/>
            <a:t> Rectification (</a:t>
          </a:r>
          <a:r>
            <a:rPr lang="zh-CN" sz="1600" b="1" dirty="0"/>
            <a:t>延安整风运动</a:t>
          </a:r>
          <a:r>
            <a:rPr lang="en-US" sz="1600" b="1" dirty="0"/>
            <a:t>) model for the New Era</a:t>
          </a:r>
        </a:p>
      </dgm:t>
    </dgm:pt>
    <dgm:pt modelId="{BE31C827-9315-E14E-9751-34FC3D0F1699}" type="parTrans" cxnId="{8811DBE4-74B6-C34A-8F28-53B5F76520E0}">
      <dgm:prSet/>
      <dgm:spPr/>
      <dgm:t>
        <a:bodyPr/>
        <a:lstStyle/>
        <a:p>
          <a:endParaRPr lang="en-US"/>
        </a:p>
      </dgm:t>
    </dgm:pt>
    <dgm:pt modelId="{99330F42-0620-F24D-AF83-9EEAB154D038}" type="sibTrans" cxnId="{8811DBE4-74B6-C34A-8F28-53B5F76520E0}">
      <dgm:prSet/>
      <dgm:spPr/>
      <dgm:t>
        <a:bodyPr/>
        <a:lstStyle/>
        <a:p>
          <a:endParaRPr lang="en-US"/>
        </a:p>
      </dgm:t>
    </dgm:pt>
    <dgm:pt modelId="{883C9037-EAEA-DD4C-9A1A-C3E66744F68C}">
      <dgm:prSet custT="1"/>
      <dgm:spPr/>
      <dgm:t>
        <a:bodyPr/>
        <a:lstStyle/>
        <a:p>
          <a:r>
            <a:rPr lang="en-US" sz="1600" b="1" dirty="0"/>
            <a:t>A working style for the masses (Cheng, </a:t>
          </a:r>
          <a:r>
            <a:rPr lang="en-US" sz="1600" b="1" dirty="0" err="1"/>
            <a:t>Yinghong</a:t>
          </a:r>
          <a:r>
            <a:rPr lang="en-US" sz="1600" b="1" dirty="0"/>
            <a:t>. </a:t>
          </a:r>
          <a:r>
            <a:rPr lang="en-US" sz="1600" b="1" i="1" dirty="0"/>
            <a:t>Creating the "New Man": From Enlightenment Ideals to Socialist Realities</a:t>
          </a:r>
          <a:r>
            <a:rPr lang="en-US" sz="1600" b="1" dirty="0"/>
            <a:t>, University of Hawaii Press, 2009).</a:t>
          </a:r>
        </a:p>
      </dgm:t>
    </dgm:pt>
    <dgm:pt modelId="{C16F6178-DE21-D147-8270-ECA99F68582F}" type="parTrans" cxnId="{7744B366-D7A0-7544-B150-C36F969B983A}">
      <dgm:prSet/>
      <dgm:spPr/>
      <dgm:t>
        <a:bodyPr/>
        <a:lstStyle/>
        <a:p>
          <a:endParaRPr lang="en-US"/>
        </a:p>
      </dgm:t>
    </dgm:pt>
    <dgm:pt modelId="{81557B8D-E6E9-1642-9CB9-4ED548AB2CB4}" type="sibTrans" cxnId="{7744B366-D7A0-7544-B150-C36F969B983A}">
      <dgm:prSet/>
      <dgm:spPr/>
      <dgm:t>
        <a:bodyPr/>
        <a:lstStyle/>
        <a:p>
          <a:endParaRPr lang="en-US"/>
        </a:p>
      </dgm:t>
    </dgm:pt>
    <dgm:pt modelId="{FBA32DF6-90BB-7046-8E84-919F462D6C09}">
      <dgm:prSet/>
      <dgm:spPr/>
      <dgm:t>
        <a:bodyPr/>
        <a:lstStyle/>
        <a:p>
          <a:r>
            <a:rPr lang="en-US"/>
            <a:t>System: platforms as the system within which rectification becomes embedded as a constant state </a:t>
          </a:r>
        </a:p>
      </dgm:t>
    </dgm:pt>
    <dgm:pt modelId="{54DAAF6E-5C92-9842-A6A5-8E74668B2030}" type="parTrans" cxnId="{818E58F2-F75B-CF4B-BE0D-9A927C3D3C64}">
      <dgm:prSet/>
      <dgm:spPr/>
      <dgm:t>
        <a:bodyPr/>
        <a:lstStyle/>
        <a:p>
          <a:endParaRPr lang="en-US"/>
        </a:p>
      </dgm:t>
    </dgm:pt>
    <dgm:pt modelId="{8D6C3528-7C3A-B444-B812-656545C98A30}" type="sibTrans" cxnId="{818E58F2-F75B-CF4B-BE0D-9A927C3D3C64}">
      <dgm:prSet/>
      <dgm:spPr/>
      <dgm:t>
        <a:bodyPr/>
        <a:lstStyle/>
        <a:p>
          <a:endParaRPr lang="en-US"/>
        </a:p>
      </dgm:t>
    </dgm:pt>
    <dgm:pt modelId="{85EE3727-99F3-174B-A9A4-BD868028194A}">
      <dgm:prSet/>
      <dgm:spPr/>
      <dgm:t>
        <a:bodyPr/>
        <a:lstStyle/>
        <a:p>
          <a:r>
            <a:rPr lang="en-US" b="1" dirty="0"/>
            <a:t>The Platform as the Party’s Tech version of the Central Commission for Discipline Inspection, but for the masses</a:t>
          </a:r>
        </a:p>
      </dgm:t>
    </dgm:pt>
    <dgm:pt modelId="{CDA87A45-DEB7-0E4B-84E6-615CAB01C620}" type="parTrans" cxnId="{73F55BD4-C61F-F340-A442-60ECF97CD380}">
      <dgm:prSet/>
      <dgm:spPr/>
      <dgm:t>
        <a:bodyPr/>
        <a:lstStyle/>
        <a:p>
          <a:endParaRPr lang="en-US"/>
        </a:p>
      </dgm:t>
    </dgm:pt>
    <dgm:pt modelId="{D5CEA853-CADC-1F4B-A1BD-8F7FECD6DC6F}" type="sibTrans" cxnId="{73F55BD4-C61F-F340-A442-60ECF97CD380}">
      <dgm:prSet/>
      <dgm:spPr/>
      <dgm:t>
        <a:bodyPr/>
        <a:lstStyle/>
        <a:p>
          <a:endParaRPr lang="en-US"/>
        </a:p>
      </dgm:t>
    </dgm:pt>
    <dgm:pt modelId="{0376E72D-E829-2040-9911-EACE246D054C}">
      <dgm:prSet/>
      <dgm:spPr/>
      <dgm:t>
        <a:bodyPr/>
        <a:lstStyle/>
        <a:p>
          <a:r>
            <a:rPr lang="en-US" b="1" dirty="0"/>
            <a:t>Automated and coordinated process of guiding the masses and the state to the next era of historical development.</a:t>
          </a:r>
        </a:p>
      </dgm:t>
    </dgm:pt>
    <dgm:pt modelId="{E3BDEB1A-A11B-9B4A-AEDC-FF1197513B53}" type="parTrans" cxnId="{0FE1EE2C-19C8-324A-9C1A-4FC7AB63DEF2}">
      <dgm:prSet/>
      <dgm:spPr/>
      <dgm:t>
        <a:bodyPr/>
        <a:lstStyle/>
        <a:p>
          <a:endParaRPr lang="en-US"/>
        </a:p>
      </dgm:t>
    </dgm:pt>
    <dgm:pt modelId="{A0EC9BD3-1019-4345-B4E9-670E51AC09FF}" type="sibTrans" cxnId="{0FE1EE2C-19C8-324A-9C1A-4FC7AB63DEF2}">
      <dgm:prSet/>
      <dgm:spPr/>
      <dgm:t>
        <a:bodyPr/>
        <a:lstStyle/>
        <a:p>
          <a:endParaRPr lang="en-US"/>
        </a:p>
      </dgm:t>
    </dgm:pt>
    <dgm:pt modelId="{2FD1918E-0D07-8443-BD99-017DF3B9CA68}" type="pres">
      <dgm:prSet presAssocID="{1F2C4830-7EBF-9C4F-8376-12789EBD9175}" presName="Name0" presStyleCnt="0">
        <dgm:presLayoutVars>
          <dgm:dir/>
          <dgm:animLvl val="lvl"/>
          <dgm:resizeHandles/>
        </dgm:presLayoutVars>
      </dgm:prSet>
      <dgm:spPr/>
    </dgm:pt>
    <dgm:pt modelId="{76E7AB84-A93B-7848-A8F9-91F60723947C}" type="pres">
      <dgm:prSet presAssocID="{1B24F071-8570-794C-9911-5843B867C962}" presName="linNode" presStyleCnt="0"/>
      <dgm:spPr/>
    </dgm:pt>
    <dgm:pt modelId="{71EDABCE-6BA3-C540-9AFE-80127E1F5388}" type="pres">
      <dgm:prSet presAssocID="{1B24F071-8570-794C-9911-5843B867C962}" presName="parentShp" presStyleLbl="node1" presStyleIdx="0" presStyleCnt="3">
        <dgm:presLayoutVars>
          <dgm:bulletEnabled val="1"/>
        </dgm:presLayoutVars>
      </dgm:prSet>
      <dgm:spPr/>
    </dgm:pt>
    <dgm:pt modelId="{BBB143B4-CCC4-5045-BA4A-4D981278F079}" type="pres">
      <dgm:prSet presAssocID="{1B24F071-8570-794C-9911-5843B867C962}" presName="childShp" presStyleLbl="bgAccFollowNode1" presStyleIdx="0" presStyleCnt="3">
        <dgm:presLayoutVars>
          <dgm:bulletEnabled val="1"/>
        </dgm:presLayoutVars>
      </dgm:prSet>
      <dgm:spPr/>
    </dgm:pt>
    <dgm:pt modelId="{BC9E7ED1-3B45-814B-9062-225B762300BD}" type="pres">
      <dgm:prSet presAssocID="{9F40B682-5593-0149-AF7B-A24FC965FDA0}" presName="spacing" presStyleCnt="0"/>
      <dgm:spPr/>
    </dgm:pt>
    <dgm:pt modelId="{9EAB9DCD-C983-F542-AE8B-2F741508239F}" type="pres">
      <dgm:prSet presAssocID="{FD5F175C-1203-0749-A4F4-50759A833A70}" presName="linNode" presStyleCnt="0"/>
      <dgm:spPr/>
    </dgm:pt>
    <dgm:pt modelId="{83FF4FDD-F0A7-8F4D-B477-780BAB01C626}" type="pres">
      <dgm:prSet presAssocID="{FD5F175C-1203-0749-A4F4-50759A833A70}" presName="parentShp" presStyleLbl="node1" presStyleIdx="1" presStyleCnt="3">
        <dgm:presLayoutVars>
          <dgm:bulletEnabled val="1"/>
        </dgm:presLayoutVars>
      </dgm:prSet>
      <dgm:spPr/>
    </dgm:pt>
    <dgm:pt modelId="{01692A24-E806-9542-A87C-4B50BF58A731}" type="pres">
      <dgm:prSet presAssocID="{FD5F175C-1203-0749-A4F4-50759A833A70}" presName="childShp" presStyleLbl="bgAccFollowNode1" presStyleIdx="1" presStyleCnt="3" custScaleY="113583">
        <dgm:presLayoutVars>
          <dgm:bulletEnabled val="1"/>
        </dgm:presLayoutVars>
      </dgm:prSet>
      <dgm:spPr/>
    </dgm:pt>
    <dgm:pt modelId="{2D47BE63-EB29-CF4D-A7E4-402D65057C69}" type="pres">
      <dgm:prSet presAssocID="{98D8D9D1-253A-EF42-91B5-CA8336BD470A}" presName="spacing" presStyleCnt="0"/>
      <dgm:spPr/>
    </dgm:pt>
    <dgm:pt modelId="{5FE2C628-3161-8E4B-BF73-7AF88CC5FA00}" type="pres">
      <dgm:prSet presAssocID="{FBA32DF6-90BB-7046-8E84-919F462D6C09}" presName="linNode" presStyleCnt="0"/>
      <dgm:spPr/>
    </dgm:pt>
    <dgm:pt modelId="{24D4BB8D-928B-A745-BD4E-D8E42BF69344}" type="pres">
      <dgm:prSet presAssocID="{FBA32DF6-90BB-7046-8E84-919F462D6C09}" presName="parentShp" presStyleLbl="node1" presStyleIdx="2" presStyleCnt="3">
        <dgm:presLayoutVars>
          <dgm:bulletEnabled val="1"/>
        </dgm:presLayoutVars>
      </dgm:prSet>
      <dgm:spPr/>
    </dgm:pt>
    <dgm:pt modelId="{2E656D8C-C8B0-C04B-986D-7B0B5C4F15FB}" type="pres">
      <dgm:prSet presAssocID="{FBA32DF6-90BB-7046-8E84-919F462D6C09}" presName="childShp" presStyleLbl="bgAccFollowNode1" presStyleIdx="2" presStyleCnt="3">
        <dgm:presLayoutVars>
          <dgm:bulletEnabled val="1"/>
        </dgm:presLayoutVars>
      </dgm:prSet>
      <dgm:spPr/>
    </dgm:pt>
  </dgm:ptLst>
  <dgm:cxnLst>
    <dgm:cxn modelId="{CD881705-768F-FF45-A384-EE06A5445EE7}" srcId="{1B24F071-8570-794C-9911-5843B867C962}" destId="{23061384-2D7B-6145-B7CB-9DB2DCC01CBF}" srcOrd="2" destOrd="0" parTransId="{DDA20C6F-D534-9042-84A5-D2AB4BAB13D8}" sibTransId="{8E7CDE27-24D5-BA4E-B4A6-C3E819C0F0CF}"/>
    <dgm:cxn modelId="{A02CA605-7674-E844-BAA1-3C0882F1A672}" type="presOf" srcId="{FD5F175C-1203-0749-A4F4-50759A833A70}" destId="{83FF4FDD-F0A7-8F4D-B477-780BAB01C626}" srcOrd="0" destOrd="0" presId="urn:microsoft.com/office/officeart/2005/8/layout/vList6"/>
    <dgm:cxn modelId="{2F3DD616-7B4E-134F-9C2A-25646A07E9DE}" type="presOf" srcId="{1F2C4830-7EBF-9C4F-8376-12789EBD9175}" destId="{2FD1918E-0D07-8443-BD99-017DF3B9CA68}" srcOrd="0" destOrd="0" presId="urn:microsoft.com/office/officeart/2005/8/layout/vList6"/>
    <dgm:cxn modelId="{B01C3625-B0F9-3F49-9A5D-36942F6AAA0D}" type="presOf" srcId="{23061384-2D7B-6145-B7CB-9DB2DCC01CBF}" destId="{BBB143B4-CCC4-5045-BA4A-4D981278F079}" srcOrd="0" destOrd="2" presId="urn:microsoft.com/office/officeart/2005/8/layout/vList6"/>
    <dgm:cxn modelId="{0FE1EE2C-19C8-324A-9C1A-4FC7AB63DEF2}" srcId="{FBA32DF6-90BB-7046-8E84-919F462D6C09}" destId="{0376E72D-E829-2040-9911-EACE246D054C}" srcOrd="1" destOrd="0" parTransId="{E3BDEB1A-A11B-9B4A-AEDC-FF1197513B53}" sibTransId="{A0EC9BD3-1019-4345-B4E9-670E51AC09FF}"/>
    <dgm:cxn modelId="{6BE3113B-2ECD-E146-B319-BF7A88AE5013}" srcId="{1B24F071-8570-794C-9911-5843B867C962}" destId="{955094FF-208D-2842-97BE-63C0F3EEF6C9}" srcOrd="0" destOrd="0" parTransId="{E1B4390B-0127-1A45-A877-A29D51222E76}" sibTransId="{94EC1E55-E7A2-3248-B38D-39323465F318}"/>
    <dgm:cxn modelId="{EE467E49-2FEC-D64A-BAB3-2EB5DB52A96F}" type="presOf" srcId="{F25C0CDB-60C9-5947-B517-813FE9469814}" destId="{01692A24-E806-9542-A87C-4B50BF58A731}" srcOrd="0" destOrd="0" presId="urn:microsoft.com/office/officeart/2005/8/layout/vList6"/>
    <dgm:cxn modelId="{65F9974D-5D7C-164B-BB89-4495E9E74AE3}" type="presOf" srcId="{FBA32DF6-90BB-7046-8E84-919F462D6C09}" destId="{24D4BB8D-928B-A745-BD4E-D8E42BF69344}" srcOrd="0" destOrd="0" presId="urn:microsoft.com/office/officeart/2005/8/layout/vList6"/>
    <dgm:cxn modelId="{6FDC0451-77C0-A04C-9DDF-4439E1A56E7A}" type="presOf" srcId="{0376E72D-E829-2040-9911-EACE246D054C}" destId="{2E656D8C-C8B0-C04B-986D-7B0B5C4F15FB}" srcOrd="0" destOrd="1" presId="urn:microsoft.com/office/officeart/2005/8/layout/vList6"/>
    <dgm:cxn modelId="{F930DC5F-C1C3-AD48-9A51-B171D73511DB}" srcId="{1B24F071-8570-794C-9911-5843B867C962}" destId="{8107D996-9EB2-7649-9153-D1AE30801607}" srcOrd="1" destOrd="0" parTransId="{4CAB6035-8FBA-3D46-BC93-147926D63FE1}" sibTransId="{0361328C-44C0-9741-8B75-D5C338E172DC}"/>
    <dgm:cxn modelId="{7744B366-D7A0-7544-B150-C36F969B983A}" srcId="{FD5F175C-1203-0749-A4F4-50759A833A70}" destId="{883C9037-EAEA-DD4C-9A1A-C3E66744F68C}" srcOrd="2" destOrd="0" parTransId="{C16F6178-DE21-D147-8270-ECA99F68582F}" sibTransId="{81557B8D-E6E9-1642-9CB9-4ED548AB2CB4}"/>
    <dgm:cxn modelId="{74C01888-F291-A44F-BD24-9EBABA64CCBE}" type="presOf" srcId="{883C9037-EAEA-DD4C-9A1A-C3E66744F68C}" destId="{01692A24-E806-9542-A87C-4B50BF58A731}" srcOrd="0" destOrd="2" presId="urn:microsoft.com/office/officeart/2005/8/layout/vList6"/>
    <dgm:cxn modelId="{22715BA7-D1F9-9F42-81C7-DFEF26D546BE}" srcId="{1F2C4830-7EBF-9C4F-8376-12789EBD9175}" destId="{FD5F175C-1203-0749-A4F4-50759A833A70}" srcOrd="1" destOrd="0" parTransId="{DE98DF98-DC9B-6546-95F7-2A2CFA61BB8B}" sibTransId="{98D8D9D1-253A-EF42-91B5-CA8336BD470A}"/>
    <dgm:cxn modelId="{D9FCE1B7-F49A-F246-A49E-CBBAA6D22F52}" type="presOf" srcId="{955094FF-208D-2842-97BE-63C0F3EEF6C9}" destId="{BBB143B4-CCC4-5045-BA4A-4D981278F079}" srcOrd="0" destOrd="0" presId="urn:microsoft.com/office/officeart/2005/8/layout/vList6"/>
    <dgm:cxn modelId="{55793EBA-C06A-9844-BFE3-B3C064C3E6C4}" type="presOf" srcId="{1B24F071-8570-794C-9911-5843B867C962}" destId="{71EDABCE-6BA3-C540-9AFE-80127E1F5388}" srcOrd="0" destOrd="0" presId="urn:microsoft.com/office/officeart/2005/8/layout/vList6"/>
    <dgm:cxn modelId="{7E823EBB-87E5-CB4C-B809-EB8129D931EB}" type="presOf" srcId="{85EE3727-99F3-174B-A9A4-BD868028194A}" destId="{2E656D8C-C8B0-C04B-986D-7B0B5C4F15FB}" srcOrd="0" destOrd="0" presId="urn:microsoft.com/office/officeart/2005/8/layout/vList6"/>
    <dgm:cxn modelId="{169E97BE-4FF1-D549-8B5F-585276512F79}" srcId="{FD5F175C-1203-0749-A4F4-50759A833A70}" destId="{F25C0CDB-60C9-5947-B517-813FE9469814}" srcOrd="0" destOrd="0" parTransId="{05347918-C3B9-4441-970A-74830F2F364E}" sibTransId="{7B01F998-32DE-FD49-B793-28663D82F721}"/>
    <dgm:cxn modelId="{51C3BFCD-6659-F449-9A98-C0889DD54B9C}" srcId="{1F2C4830-7EBF-9C4F-8376-12789EBD9175}" destId="{1B24F071-8570-794C-9911-5843B867C962}" srcOrd="0" destOrd="0" parTransId="{3B7993ED-CA0A-F44A-848D-61272A5E5C5D}" sibTransId="{9F40B682-5593-0149-AF7B-A24FC965FDA0}"/>
    <dgm:cxn modelId="{73F55BD4-C61F-F340-A442-60ECF97CD380}" srcId="{FBA32DF6-90BB-7046-8E84-919F462D6C09}" destId="{85EE3727-99F3-174B-A9A4-BD868028194A}" srcOrd="0" destOrd="0" parTransId="{CDA87A45-DEB7-0E4B-84E6-615CAB01C620}" sibTransId="{D5CEA853-CADC-1F4B-A1BD-8F7FECD6DC6F}"/>
    <dgm:cxn modelId="{0B2402D5-3695-8942-B57A-5835F8D8DE3A}" type="presOf" srcId="{8107D996-9EB2-7649-9153-D1AE30801607}" destId="{BBB143B4-CCC4-5045-BA4A-4D981278F079}" srcOrd="0" destOrd="1" presId="urn:microsoft.com/office/officeart/2005/8/layout/vList6"/>
    <dgm:cxn modelId="{8811DBE4-74B6-C34A-8F28-53B5F76520E0}" srcId="{FD5F175C-1203-0749-A4F4-50759A833A70}" destId="{EDBA32F4-B302-114A-AFF9-53B77CEE88BA}" srcOrd="1" destOrd="0" parTransId="{BE31C827-9315-E14E-9751-34FC3D0F1699}" sibTransId="{99330F42-0620-F24D-AF83-9EEAB154D038}"/>
    <dgm:cxn modelId="{F628F6EC-0F20-154E-9A8E-FC6F6EE430D8}" type="presOf" srcId="{EDBA32F4-B302-114A-AFF9-53B77CEE88BA}" destId="{01692A24-E806-9542-A87C-4B50BF58A731}" srcOrd="0" destOrd="1" presId="urn:microsoft.com/office/officeart/2005/8/layout/vList6"/>
    <dgm:cxn modelId="{818E58F2-F75B-CF4B-BE0D-9A927C3D3C64}" srcId="{1F2C4830-7EBF-9C4F-8376-12789EBD9175}" destId="{FBA32DF6-90BB-7046-8E84-919F462D6C09}" srcOrd="2" destOrd="0" parTransId="{54DAAF6E-5C92-9842-A6A5-8E74668B2030}" sibTransId="{8D6C3528-7C3A-B444-B812-656545C98A30}"/>
    <dgm:cxn modelId="{B6751B69-6B07-F343-9855-96F188AAC111}" type="presParOf" srcId="{2FD1918E-0D07-8443-BD99-017DF3B9CA68}" destId="{76E7AB84-A93B-7848-A8F9-91F60723947C}" srcOrd="0" destOrd="0" presId="urn:microsoft.com/office/officeart/2005/8/layout/vList6"/>
    <dgm:cxn modelId="{8912D817-A572-DA4C-A575-0F74EA347E7E}" type="presParOf" srcId="{76E7AB84-A93B-7848-A8F9-91F60723947C}" destId="{71EDABCE-6BA3-C540-9AFE-80127E1F5388}" srcOrd="0" destOrd="0" presId="urn:microsoft.com/office/officeart/2005/8/layout/vList6"/>
    <dgm:cxn modelId="{79841FEA-0202-5E4D-9201-49BEBAF4A240}" type="presParOf" srcId="{76E7AB84-A93B-7848-A8F9-91F60723947C}" destId="{BBB143B4-CCC4-5045-BA4A-4D981278F079}" srcOrd="1" destOrd="0" presId="urn:microsoft.com/office/officeart/2005/8/layout/vList6"/>
    <dgm:cxn modelId="{B6812DC4-1638-1C4D-862D-FF029C375A64}" type="presParOf" srcId="{2FD1918E-0D07-8443-BD99-017DF3B9CA68}" destId="{BC9E7ED1-3B45-814B-9062-225B762300BD}" srcOrd="1" destOrd="0" presId="urn:microsoft.com/office/officeart/2005/8/layout/vList6"/>
    <dgm:cxn modelId="{8D8F63B9-6D0D-484A-B8D1-FC19A8D75144}" type="presParOf" srcId="{2FD1918E-0D07-8443-BD99-017DF3B9CA68}" destId="{9EAB9DCD-C983-F542-AE8B-2F741508239F}" srcOrd="2" destOrd="0" presId="urn:microsoft.com/office/officeart/2005/8/layout/vList6"/>
    <dgm:cxn modelId="{62EAB7BD-7494-744F-8B0B-D6C5C4276F92}" type="presParOf" srcId="{9EAB9DCD-C983-F542-AE8B-2F741508239F}" destId="{83FF4FDD-F0A7-8F4D-B477-780BAB01C626}" srcOrd="0" destOrd="0" presId="urn:microsoft.com/office/officeart/2005/8/layout/vList6"/>
    <dgm:cxn modelId="{428A9A48-BD84-2F42-BC9F-D609C13B3863}" type="presParOf" srcId="{9EAB9DCD-C983-F542-AE8B-2F741508239F}" destId="{01692A24-E806-9542-A87C-4B50BF58A731}" srcOrd="1" destOrd="0" presId="urn:microsoft.com/office/officeart/2005/8/layout/vList6"/>
    <dgm:cxn modelId="{8F89A622-D12B-0848-96AD-DC9F5E2F7038}" type="presParOf" srcId="{2FD1918E-0D07-8443-BD99-017DF3B9CA68}" destId="{2D47BE63-EB29-CF4D-A7E4-402D65057C69}" srcOrd="3" destOrd="0" presId="urn:microsoft.com/office/officeart/2005/8/layout/vList6"/>
    <dgm:cxn modelId="{EBF11C9B-402B-5A4C-BC86-0EFCA472D3C0}" type="presParOf" srcId="{2FD1918E-0D07-8443-BD99-017DF3B9CA68}" destId="{5FE2C628-3161-8E4B-BF73-7AF88CC5FA00}" srcOrd="4" destOrd="0" presId="urn:microsoft.com/office/officeart/2005/8/layout/vList6"/>
    <dgm:cxn modelId="{E15FFFD3-0078-034B-8C0B-A40A97D9F164}" type="presParOf" srcId="{5FE2C628-3161-8E4B-BF73-7AF88CC5FA00}" destId="{24D4BB8D-928B-A745-BD4E-D8E42BF69344}" srcOrd="0" destOrd="0" presId="urn:microsoft.com/office/officeart/2005/8/layout/vList6"/>
    <dgm:cxn modelId="{7A8BEEDF-8F4B-F44C-AB1D-4AA8F16FBF22}" type="presParOf" srcId="{5FE2C628-3161-8E4B-BF73-7AF88CC5FA00}" destId="{2E656D8C-C8B0-C04B-986D-7B0B5C4F15F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4E7D98-DD52-AF41-B17A-B6D6318E80C9}" type="doc">
      <dgm:prSet loTypeId="urn:microsoft.com/office/officeart/2005/8/layout/vList2" loCatId="list" qsTypeId="urn:microsoft.com/office/officeart/2005/8/quickstyle/simple3" qsCatId="simple" csTypeId="urn:microsoft.com/office/officeart/2005/8/colors/colorful4" csCatId="colorful" phldr="1"/>
      <dgm:spPr/>
      <dgm:t>
        <a:bodyPr/>
        <a:lstStyle/>
        <a:p>
          <a:endParaRPr lang="en-US"/>
        </a:p>
      </dgm:t>
    </dgm:pt>
    <dgm:pt modelId="{FAC5A61E-B35B-5445-9DE9-49918AF5A855}">
      <dgm:prSet/>
      <dgm:spPr/>
      <dgm:t>
        <a:bodyPr/>
        <a:lstStyle/>
        <a:p>
          <a:r>
            <a:rPr lang="en-US" dirty="0"/>
            <a:t>Tech in the service of the national political-economic model</a:t>
          </a:r>
        </a:p>
      </dgm:t>
    </dgm:pt>
    <dgm:pt modelId="{57FBAE8B-7C8A-E146-82DF-84CAA1ABD080}" type="parTrans" cxnId="{BE723AB7-CE28-EC44-B130-F1B2FB7FD229}">
      <dgm:prSet/>
      <dgm:spPr/>
      <dgm:t>
        <a:bodyPr/>
        <a:lstStyle/>
        <a:p>
          <a:endParaRPr lang="en-US"/>
        </a:p>
      </dgm:t>
    </dgm:pt>
    <dgm:pt modelId="{B00BF59B-34C2-4F4E-9A15-8DB213E2DE3C}" type="sibTrans" cxnId="{BE723AB7-CE28-EC44-B130-F1B2FB7FD229}">
      <dgm:prSet/>
      <dgm:spPr/>
      <dgm:t>
        <a:bodyPr/>
        <a:lstStyle/>
        <a:p>
          <a:endParaRPr lang="en-US"/>
        </a:p>
      </dgm:t>
    </dgm:pt>
    <dgm:pt modelId="{45C5F8E5-54BE-E945-B56D-19E00EAA1CD2}">
      <dgm:prSet/>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r>
            <a:rPr lang="en-US"/>
            <a:t>Is government a tech driven industry?</a:t>
          </a:r>
        </a:p>
      </dgm:t>
    </dgm:pt>
    <dgm:pt modelId="{AA2EBB2C-3FFB-EB4F-BFEF-5FECA1749B88}" type="parTrans" cxnId="{F553BAA1-8A67-B547-A745-EBB307A7D3DF}">
      <dgm:prSet/>
      <dgm:spPr/>
      <dgm:t>
        <a:bodyPr/>
        <a:lstStyle/>
        <a:p>
          <a:endParaRPr lang="en-US"/>
        </a:p>
      </dgm:t>
    </dgm:pt>
    <dgm:pt modelId="{EFCDE3C4-B38C-BA46-812D-353D32738E99}" type="sibTrans" cxnId="{F553BAA1-8A67-B547-A745-EBB307A7D3DF}">
      <dgm:prSet/>
      <dgm:spPr/>
      <dgm:t>
        <a:bodyPr/>
        <a:lstStyle/>
        <a:p>
          <a:endParaRPr lang="en-US"/>
        </a:p>
      </dgm:t>
    </dgm:pt>
    <dgm:pt modelId="{78EBF001-2A11-A249-ADD4-6DAC4D244B0D}">
      <dgm:prSet/>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r>
            <a:rPr lang="en-US" dirty="0"/>
            <a:t>Is tech innovation driving institutional change in the field of governance?</a:t>
          </a:r>
        </a:p>
      </dgm:t>
    </dgm:pt>
    <dgm:pt modelId="{B77CFF99-7562-6143-AA24-B96F6BF5F151}" type="parTrans" cxnId="{6D477732-AD89-3D40-971C-4A461E18A717}">
      <dgm:prSet/>
      <dgm:spPr/>
      <dgm:t>
        <a:bodyPr/>
        <a:lstStyle/>
        <a:p>
          <a:endParaRPr lang="en-US"/>
        </a:p>
      </dgm:t>
    </dgm:pt>
    <dgm:pt modelId="{6435B0B0-E6B5-DC4F-853F-29B8E6DE1B97}" type="sibTrans" cxnId="{6D477732-AD89-3D40-971C-4A461E18A717}">
      <dgm:prSet/>
      <dgm:spPr/>
      <dgm:t>
        <a:bodyPr/>
        <a:lstStyle/>
        <a:p>
          <a:endParaRPr lang="en-US"/>
        </a:p>
      </dgm:t>
    </dgm:pt>
    <dgm:pt modelId="{D00461D3-4576-BF41-93EA-8BCA4B11C0AC}">
      <dgm:prSet/>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r>
            <a:rPr lang="en-US" dirty="0"/>
            <a:t>Does tech serve as a tool of or the means of international relations? </a:t>
          </a:r>
        </a:p>
      </dgm:t>
    </dgm:pt>
    <dgm:pt modelId="{E35D15A3-6057-3D4B-8F79-813EFF6E0899}" type="parTrans" cxnId="{5373388A-B0B9-A44A-9439-2A867382DC7C}">
      <dgm:prSet/>
      <dgm:spPr/>
      <dgm:t>
        <a:bodyPr/>
        <a:lstStyle/>
        <a:p>
          <a:endParaRPr lang="en-US"/>
        </a:p>
      </dgm:t>
    </dgm:pt>
    <dgm:pt modelId="{5BD8D723-8347-A848-AF7F-F47E539B9AB6}" type="sibTrans" cxnId="{5373388A-B0B9-A44A-9439-2A867382DC7C}">
      <dgm:prSet/>
      <dgm:spPr/>
      <dgm:t>
        <a:bodyPr/>
        <a:lstStyle/>
        <a:p>
          <a:endParaRPr lang="en-US"/>
        </a:p>
      </dgm:t>
    </dgm:pt>
    <dgm:pt modelId="{55ECE4B6-496D-924D-A516-0AFA15C87ABD}">
      <dgm:prSet/>
      <dgm:spPr>
        <a:gradFill flip="none" rotWithShape="0">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dgm:spPr>
      <dgm:t>
        <a:bodyPr/>
        <a:lstStyle/>
        <a:p>
          <a:pPr marL="457200"/>
          <a:r>
            <a:rPr lang="en-US" b="1" dirty="0"/>
            <a:t>How do tech and markets provide the necessary platform for furthering the objectives of the state to create a system of economic control and frame economic relations with ideological characteristics that contributes to the progress of the nation toward its realization of some sort of cultural-political ideal?</a:t>
          </a:r>
        </a:p>
      </dgm:t>
    </dgm:pt>
    <dgm:pt modelId="{4CA19D61-4A33-074B-8EC4-7469B0914656}" type="parTrans" cxnId="{91E4D5A6-9C8B-1449-A474-CEA326D87E2B}">
      <dgm:prSet/>
      <dgm:spPr/>
      <dgm:t>
        <a:bodyPr/>
        <a:lstStyle/>
        <a:p>
          <a:endParaRPr lang="en-US"/>
        </a:p>
      </dgm:t>
    </dgm:pt>
    <dgm:pt modelId="{9916CAEE-BB05-3549-AAEE-A8C2594E40CB}" type="sibTrans" cxnId="{91E4D5A6-9C8B-1449-A474-CEA326D87E2B}">
      <dgm:prSet/>
      <dgm:spPr/>
      <dgm:t>
        <a:bodyPr/>
        <a:lstStyle/>
        <a:p>
          <a:endParaRPr lang="en-US"/>
        </a:p>
      </dgm:t>
    </dgm:pt>
    <dgm:pt modelId="{AAF26E35-3830-F94A-ABE8-A0A96389A092}">
      <dgm:prSet/>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r>
            <a:rPr lang="en-US" dirty="0"/>
            <a:t>Are governments now in the business of data management and exploitation? Has this been delegated in the West or in China? To what effect?</a:t>
          </a:r>
        </a:p>
      </dgm:t>
    </dgm:pt>
    <dgm:pt modelId="{C9E3980B-1C9B-5640-9C02-69C2FB9AAF2E}" type="parTrans" cxnId="{BD222DEF-6D70-3243-BBAC-2FC1E15ED177}">
      <dgm:prSet/>
      <dgm:spPr/>
    </dgm:pt>
    <dgm:pt modelId="{9FAAA44B-1099-E147-A8BE-BB4AA0CDE99D}" type="sibTrans" cxnId="{BD222DEF-6D70-3243-BBAC-2FC1E15ED177}">
      <dgm:prSet/>
      <dgm:spPr/>
    </dgm:pt>
    <dgm:pt modelId="{A5F87879-5EBE-444B-9E9D-1517833AAF30}" type="pres">
      <dgm:prSet presAssocID="{584E7D98-DD52-AF41-B17A-B6D6318E80C9}" presName="linear" presStyleCnt="0">
        <dgm:presLayoutVars>
          <dgm:animLvl val="lvl"/>
          <dgm:resizeHandles val="exact"/>
        </dgm:presLayoutVars>
      </dgm:prSet>
      <dgm:spPr/>
    </dgm:pt>
    <dgm:pt modelId="{7FB5F42B-A039-C749-975B-BE056505FF5B}" type="pres">
      <dgm:prSet presAssocID="{FAC5A61E-B35B-5445-9DE9-49918AF5A855}" presName="parentText" presStyleLbl="node1" presStyleIdx="0" presStyleCnt="2" custScaleY="41143">
        <dgm:presLayoutVars>
          <dgm:chMax val="0"/>
          <dgm:bulletEnabled val="1"/>
        </dgm:presLayoutVars>
      </dgm:prSet>
      <dgm:spPr/>
    </dgm:pt>
    <dgm:pt modelId="{156F9962-36E1-B34E-B9B2-D3B16C5817EF}" type="pres">
      <dgm:prSet presAssocID="{FAC5A61E-B35B-5445-9DE9-49918AF5A855}" presName="childText" presStyleLbl="revTx" presStyleIdx="0" presStyleCnt="1">
        <dgm:presLayoutVars>
          <dgm:bulletEnabled val="1"/>
        </dgm:presLayoutVars>
      </dgm:prSet>
      <dgm:spPr/>
    </dgm:pt>
    <dgm:pt modelId="{CFE9B8D7-3191-3B42-BBC7-0AB31032B95D}" type="pres">
      <dgm:prSet presAssocID="{55ECE4B6-496D-924D-A516-0AFA15C87ABD}" presName="parentText" presStyleLbl="node1" presStyleIdx="1" presStyleCnt="2">
        <dgm:presLayoutVars>
          <dgm:chMax val="0"/>
          <dgm:bulletEnabled val="1"/>
        </dgm:presLayoutVars>
      </dgm:prSet>
      <dgm:spPr/>
    </dgm:pt>
  </dgm:ptLst>
  <dgm:cxnLst>
    <dgm:cxn modelId="{7AE4540C-59FC-2B43-9C6C-549E7B1167D9}" type="presOf" srcId="{78EBF001-2A11-A249-ADD4-6DAC4D244B0D}" destId="{156F9962-36E1-B34E-B9B2-D3B16C5817EF}" srcOrd="0" destOrd="1" presId="urn:microsoft.com/office/officeart/2005/8/layout/vList2"/>
    <dgm:cxn modelId="{6D477732-AD89-3D40-971C-4A461E18A717}" srcId="{FAC5A61E-B35B-5445-9DE9-49918AF5A855}" destId="{78EBF001-2A11-A249-ADD4-6DAC4D244B0D}" srcOrd="1" destOrd="0" parTransId="{B77CFF99-7562-6143-AA24-B96F6BF5F151}" sibTransId="{6435B0B0-E6B5-DC4F-853F-29B8E6DE1B97}"/>
    <dgm:cxn modelId="{E359CB7D-41BD-C545-A759-FC75EBDA4276}" type="presOf" srcId="{FAC5A61E-B35B-5445-9DE9-49918AF5A855}" destId="{7FB5F42B-A039-C749-975B-BE056505FF5B}" srcOrd="0" destOrd="0" presId="urn:microsoft.com/office/officeart/2005/8/layout/vList2"/>
    <dgm:cxn modelId="{5373388A-B0B9-A44A-9439-2A867382DC7C}" srcId="{FAC5A61E-B35B-5445-9DE9-49918AF5A855}" destId="{D00461D3-4576-BF41-93EA-8BCA4B11C0AC}" srcOrd="2" destOrd="0" parTransId="{E35D15A3-6057-3D4B-8F79-813EFF6E0899}" sibTransId="{5BD8D723-8347-A848-AF7F-F47E539B9AB6}"/>
    <dgm:cxn modelId="{F553BAA1-8A67-B547-A745-EBB307A7D3DF}" srcId="{FAC5A61E-B35B-5445-9DE9-49918AF5A855}" destId="{45C5F8E5-54BE-E945-B56D-19E00EAA1CD2}" srcOrd="0" destOrd="0" parTransId="{AA2EBB2C-3FFB-EB4F-BFEF-5FECA1749B88}" sibTransId="{EFCDE3C4-B38C-BA46-812D-353D32738E99}"/>
    <dgm:cxn modelId="{91E4D5A6-9C8B-1449-A474-CEA326D87E2B}" srcId="{584E7D98-DD52-AF41-B17A-B6D6318E80C9}" destId="{55ECE4B6-496D-924D-A516-0AFA15C87ABD}" srcOrd="1" destOrd="0" parTransId="{4CA19D61-4A33-074B-8EC4-7469B0914656}" sibTransId="{9916CAEE-BB05-3549-AAEE-A8C2594E40CB}"/>
    <dgm:cxn modelId="{BE723AB7-CE28-EC44-B130-F1B2FB7FD229}" srcId="{584E7D98-DD52-AF41-B17A-B6D6318E80C9}" destId="{FAC5A61E-B35B-5445-9DE9-49918AF5A855}" srcOrd="0" destOrd="0" parTransId="{57FBAE8B-7C8A-E146-82DF-84CAA1ABD080}" sibTransId="{B00BF59B-34C2-4F4E-9A15-8DB213E2DE3C}"/>
    <dgm:cxn modelId="{D638EDCE-F1C9-1047-890E-6A367F8B2BA4}" type="presOf" srcId="{584E7D98-DD52-AF41-B17A-B6D6318E80C9}" destId="{A5F87879-5EBE-444B-9E9D-1517833AAF30}" srcOrd="0" destOrd="0" presId="urn:microsoft.com/office/officeart/2005/8/layout/vList2"/>
    <dgm:cxn modelId="{57926BDF-AD22-5C4C-8789-B4BCB5A681F4}" type="presOf" srcId="{D00461D3-4576-BF41-93EA-8BCA4B11C0AC}" destId="{156F9962-36E1-B34E-B9B2-D3B16C5817EF}" srcOrd="0" destOrd="2" presId="urn:microsoft.com/office/officeart/2005/8/layout/vList2"/>
    <dgm:cxn modelId="{D9F1D2DF-33D7-5F4E-9BB6-8749E89378CA}" type="presOf" srcId="{AAF26E35-3830-F94A-ABE8-A0A96389A092}" destId="{156F9962-36E1-B34E-B9B2-D3B16C5817EF}" srcOrd="0" destOrd="3" presId="urn:microsoft.com/office/officeart/2005/8/layout/vList2"/>
    <dgm:cxn modelId="{CCF03CE1-79D6-B84F-A685-E9A29CC419E6}" type="presOf" srcId="{45C5F8E5-54BE-E945-B56D-19E00EAA1CD2}" destId="{156F9962-36E1-B34E-B9B2-D3B16C5817EF}" srcOrd="0" destOrd="0" presId="urn:microsoft.com/office/officeart/2005/8/layout/vList2"/>
    <dgm:cxn modelId="{BD222DEF-6D70-3243-BBAC-2FC1E15ED177}" srcId="{FAC5A61E-B35B-5445-9DE9-49918AF5A855}" destId="{AAF26E35-3830-F94A-ABE8-A0A96389A092}" srcOrd="3" destOrd="0" parTransId="{C9E3980B-1C9B-5640-9C02-69C2FB9AAF2E}" sibTransId="{9FAAA44B-1099-E147-A8BE-BB4AA0CDE99D}"/>
    <dgm:cxn modelId="{6262CFF5-2089-0547-B06D-320D84C2F32F}" type="presOf" srcId="{55ECE4B6-496D-924D-A516-0AFA15C87ABD}" destId="{CFE9B8D7-3191-3B42-BBC7-0AB31032B95D}" srcOrd="0" destOrd="0" presId="urn:microsoft.com/office/officeart/2005/8/layout/vList2"/>
    <dgm:cxn modelId="{149A955B-9A30-294B-B5F5-1934B715601A}" type="presParOf" srcId="{A5F87879-5EBE-444B-9E9D-1517833AAF30}" destId="{7FB5F42B-A039-C749-975B-BE056505FF5B}" srcOrd="0" destOrd="0" presId="urn:microsoft.com/office/officeart/2005/8/layout/vList2"/>
    <dgm:cxn modelId="{FF57BB8C-55C9-DA45-A767-2E5BDC13DB42}" type="presParOf" srcId="{A5F87879-5EBE-444B-9E9D-1517833AAF30}" destId="{156F9962-36E1-B34E-B9B2-D3B16C5817EF}" srcOrd="1" destOrd="0" presId="urn:microsoft.com/office/officeart/2005/8/layout/vList2"/>
    <dgm:cxn modelId="{728A6A40-036C-5748-BDE9-E01180C1AE8B}" type="presParOf" srcId="{A5F87879-5EBE-444B-9E9D-1517833AAF30}" destId="{CFE9B8D7-3191-3B42-BBC7-0AB31032B95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4BC996F-C97D-9141-9EDD-4EB92D0B3960}"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US"/>
        </a:p>
      </dgm:t>
    </dgm:pt>
    <dgm:pt modelId="{58A0BD10-716B-DD43-92D1-456300B99823}">
      <dgm:prSet/>
      <dgm:spPr/>
      <dgm:t>
        <a:bodyPr/>
        <a:lstStyle/>
        <a:p>
          <a:r>
            <a:rPr lang="en-US"/>
            <a:t>Ideology</a:t>
          </a:r>
        </a:p>
      </dgm:t>
    </dgm:pt>
    <dgm:pt modelId="{41078F8E-4063-3A48-BAED-31DD97D89B0A}" type="parTrans" cxnId="{39F95E1A-1148-3041-84E5-4139505F14BF}">
      <dgm:prSet/>
      <dgm:spPr/>
      <dgm:t>
        <a:bodyPr/>
        <a:lstStyle/>
        <a:p>
          <a:endParaRPr lang="en-US"/>
        </a:p>
      </dgm:t>
    </dgm:pt>
    <dgm:pt modelId="{9C3B39D2-0DBC-3147-9BFE-337E2923061F}" type="sibTrans" cxnId="{39F95E1A-1148-3041-84E5-4139505F14BF}">
      <dgm:prSet/>
      <dgm:spPr/>
      <dgm:t>
        <a:bodyPr/>
        <a:lstStyle/>
        <a:p>
          <a:endParaRPr lang="en-US"/>
        </a:p>
      </dgm:t>
    </dgm:pt>
    <dgm:pt modelId="{847F09BA-62E3-D64C-A795-C50BD0EC6C8A}">
      <dgm:prSet/>
      <dgm:spPr/>
      <dgm:t>
        <a:bodyPr/>
        <a:lstStyle/>
        <a:p>
          <a:r>
            <a:rPr lang="en-US"/>
            <a:t>Leninist</a:t>
          </a:r>
        </a:p>
      </dgm:t>
    </dgm:pt>
    <dgm:pt modelId="{4C133C70-EBEB-5348-8EF1-721B75A97BCD}" type="parTrans" cxnId="{43D57057-08FE-664D-BBD0-DD799BBC8A5C}">
      <dgm:prSet/>
      <dgm:spPr/>
      <dgm:t>
        <a:bodyPr/>
        <a:lstStyle/>
        <a:p>
          <a:endParaRPr lang="en-US"/>
        </a:p>
      </dgm:t>
    </dgm:pt>
    <dgm:pt modelId="{3F36F4D2-3161-C14D-A95D-0E842BE55FFD}" type="sibTrans" cxnId="{43D57057-08FE-664D-BBD0-DD799BBC8A5C}">
      <dgm:prSet/>
      <dgm:spPr/>
      <dgm:t>
        <a:bodyPr/>
        <a:lstStyle/>
        <a:p>
          <a:endParaRPr lang="en-US"/>
        </a:p>
      </dgm:t>
    </dgm:pt>
    <dgm:pt modelId="{5995F1A9-7FC1-3F4E-8CBA-F0A96C3890DA}">
      <dgm:prSet/>
      <dgm:spPr/>
      <dgm:t>
        <a:bodyPr/>
        <a:lstStyle/>
        <a:p>
          <a:r>
            <a:rPr lang="en-US"/>
            <a:t>Markets and tech are instruments to meet the responsibilities of the vanguard political authority</a:t>
          </a:r>
        </a:p>
      </dgm:t>
    </dgm:pt>
    <dgm:pt modelId="{180CC9CD-2FFA-984C-A943-334637D12DEC}" type="parTrans" cxnId="{B009D46D-5A7D-7146-82FD-01D2A2B8E027}">
      <dgm:prSet/>
      <dgm:spPr/>
      <dgm:t>
        <a:bodyPr/>
        <a:lstStyle/>
        <a:p>
          <a:endParaRPr lang="en-US"/>
        </a:p>
      </dgm:t>
    </dgm:pt>
    <dgm:pt modelId="{E2E1820E-BE8C-1444-9EC6-864D9FA56714}" type="sibTrans" cxnId="{B009D46D-5A7D-7146-82FD-01D2A2B8E027}">
      <dgm:prSet/>
      <dgm:spPr/>
      <dgm:t>
        <a:bodyPr/>
        <a:lstStyle/>
        <a:p>
          <a:endParaRPr lang="en-US"/>
        </a:p>
      </dgm:t>
    </dgm:pt>
    <dgm:pt modelId="{A13A9DCB-CB8B-034D-9E52-90021A5431D2}">
      <dgm:prSet/>
      <dgm:spPr/>
      <dgm:t>
        <a:bodyPr/>
        <a:lstStyle/>
        <a:p>
          <a:r>
            <a:rPr lang="en-US"/>
            <a:t>Liberal democratic</a:t>
          </a:r>
        </a:p>
      </dgm:t>
    </dgm:pt>
    <dgm:pt modelId="{04A2F16B-A4B2-2B4F-A202-C901EC141163}" type="parTrans" cxnId="{ED0CDB94-637D-D94D-A8EA-95673D3AD566}">
      <dgm:prSet/>
      <dgm:spPr/>
      <dgm:t>
        <a:bodyPr/>
        <a:lstStyle/>
        <a:p>
          <a:endParaRPr lang="en-US"/>
        </a:p>
      </dgm:t>
    </dgm:pt>
    <dgm:pt modelId="{22DAB658-C566-404A-9ADF-16C0A394A89B}" type="sibTrans" cxnId="{ED0CDB94-637D-D94D-A8EA-95673D3AD566}">
      <dgm:prSet/>
      <dgm:spPr/>
      <dgm:t>
        <a:bodyPr/>
        <a:lstStyle/>
        <a:p>
          <a:endParaRPr lang="en-US"/>
        </a:p>
      </dgm:t>
    </dgm:pt>
    <dgm:pt modelId="{CB92D1AF-23D0-ED41-B6AA-EE921FE32C60}">
      <dgm:prSet/>
      <dgm:spPr/>
      <dgm:t>
        <a:bodyPr/>
        <a:lstStyle/>
        <a:p>
          <a:r>
            <a:rPr lang="en-US"/>
            <a:t>Markets and tech express and drive choice that may be managed but not controlled by the state</a:t>
          </a:r>
        </a:p>
      </dgm:t>
    </dgm:pt>
    <dgm:pt modelId="{7A275204-6B8E-BF48-B59A-2ABC6B258E49}" type="parTrans" cxnId="{46787718-1510-DE43-B598-CB5A091482E7}">
      <dgm:prSet/>
      <dgm:spPr/>
      <dgm:t>
        <a:bodyPr/>
        <a:lstStyle/>
        <a:p>
          <a:endParaRPr lang="en-US"/>
        </a:p>
      </dgm:t>
    </dgm:pt>
    <dgm:pt modelId="{4A15D3DE-BD01-304E-B3E7-72FD1BF5C2BC}" type="sibTrans" cxnId="{46787718-1510-DE43-B598-CB5A091482E7}">
      <dgm:prSet/>
      <dgm:spPr/>
      <dgm:t>
        <a:bodyPr/>
        <a:lstStyle/>
        <a:p>
          <a:endParaRPr lang="en-US"/>
        </a:p>
      </dgm:t>
    </dgm:pt>
    <dgm:pt modelId="{87903169-DDEC-0142-89F2-3ED7F54510DA}">
      <dgm:prSet/>
      <dgm:spPr/>
      <dgm:t>
        <a:bodyPr/>
        <a:lstStyle/>
        <a:p>
          <a:r>
            <a:rPr lang="en-US"/>
            <a:t>Global Trade</a:t>
          </a:r>
        </a:p>
      </dgm:t>
    </dgm:pt>
    <dgm:pt modelId="{BCC57946-99FB-7541-BBA9-CBEFDADE5E7B}" type="parTrans" cxnId="{B267F893-94FF-E842-9D7E-CA424FE4C622}">
      <dgm:prSet/>
      <dgm:spPr/>
      <dgm:t>
        <a:bodyPr/>
        <a:lstStyle/>
        <a:p>
          <a:endParaRPr lang="en-US"/>
        </a:p>
      </dgm:t>
    </dgm:pt>
    <dgm:pt modelId="{D23C2286-9CFB-754C-87DA-99B20F790A80}" type="sibTrans" cxnId="{B267F893-94FF-E842-9D7E-CA424FE4C622}">
      <dgm:prSet/>
      <dgm:spPr/>
      <dgm:t>
        <a:bodyPr/>
        <a:lstStyle/>
        <a:p>
          <a:endParaRPr lang="en-US"/>
        </a:p>
      </dgm:t>
    </dgm:pt>
    <dgm:pt modelId="{ACCCC1A7-F5AA-D34D-98E2-1E7611BA8F5F}">
      <dgm:prSet/>
      <dgm:spPr/>
      <dgm:t>
        <a:bodyPr/>
        <a:lstStyle/>
        <a:p>
          <a:r>
            <a:rPr lang="en-US"/>
            <a:t>BRI Model</a:t>
          </a:r>
        </a:p>
      </dgm:t>
    </dgm:pt>
    <dgm:pt modelId="{A6B20EC2-12FF-A64B-8E42-45815B474515}" type="parTrans" cxnId="{3A13D471-2662-DF45-B107-3BBC31C3AFFF}">
      <dgm:prSet/>
      <dgm:spPr/>
      <dgm:t>
        <a:bodyPr/>
        <a:lstStyle/>
        <a:p>
          <a:endParaRPr lang="en-US"/>
        </a:p>
      </dgm:t>
    </dgm:pt>
    <dgm:pt modelId="{82EE2AB4-C268-C146-9DFB-DF0A44010E93}" type="sibTrans" cxnId="{3A13D471-2662-DF45-B107-3BBC31C3AFFF}">
      <dgm:prSet/>
      <dgm:spPr/>
      <dgm:t>
        <a:bodyPr/>
        <a:lstStyle/>
        <a:p>
          <a:endParaRPr lang="en-US"/>
        </a:p>
      </dgm:t>
    </dgm:pt>
    <dgm:pt modelId="{CE1B416D-29A4-E244-BA20-DFB6C316A00E}">
      <dgm:prSet/>
      <dgm:spPr/>
      <dgm:t>
        <a:bodyPr/>
        <a:lstStyle/>
        <a:p>
          <a:r>
            <a:rPr lang="en-US"/>
            <a:t>Built on a hub and spoke structure and designed to advance national interests</a:t>
          </a:r>
        </a:p>
      </dgm:t>
    </dgm:pt>
    <dgm:pt modelId="{A5A0AFBD-C584-AE4C-907B-65CFC71B9EDC}" type="parTrans" cxnId="{B7C16C57-FA98-BF41-B430-1C687A75CAD5}">
      <dgm:prSet/>
      <dgm:spPr/>
      <dgm:t>
        <a:bodyPr/>
        <a:lstStyle/>
        <a:p>
          <a:endParaRPr lang="en-US"/>
        </a:p>
      </dgm:t>
    </dgm:pt>
    <dgm:pt modelId="{683F99B9-A70D-2B46-9AE6-238B310E09B8}" type="sibTrans" cxnId="{B7C16C57-FA98-BF41-B430-1C687A75CAD5}">
      <dgm:prSet/>
      <dgm:spPr/>
      <dgm:t>
        <a:bodyPr/>
        <a:lstStyle/>
        <a:p>
          <a:endParaRPr lang="en-US"/>
        </a:p>
      </dgm:t>
    </dgm:pt>
    <dgm:pt modelId="{2AFFB09D-223D-884C-A2EC-299E0DC37E10}">
      <dgm:prSet/>
      <dgm:spPr/>
      <dgm:t>
        <a:bodyPr/>
        <a:lstStyle/>
        <a:p>
          <a:r>
            <a:rPr lang="en-US"/>
            <a:t>Trade as an instrument of politics</a:t>
          </a:r>
        </a:p>
      </dgm:t>
    </dgm:pt>
    <dgm:pt modelId="{78A51534-1085-6E4E-9E45-4546C1010D31}" type="parTrans" cxnId="{619F88B7-F528-904B-847B-7F1A468717E7}">
      <dgm:prSet/>
      <dgm:spPr/>
      <dgm:t>
        <a:bodyPr/>
        <a:lstStyle/>
        <a:p>
          <a:endParaRPr lang="en-US"/>
        </a:p>
      </dgm:t>
    </dgm:pt>
    <dgm:pt modelId="{69BCAA23-B0F5-284E-B8BA-1B3C20C3C244}" type="sibTrans" cxnId="{619F88B7-F528-904B-847B-7F1A468717E7}">
      <dgm:prSet/>
      <dgm:spPr/>
      <dgm:t>
        <a:bodyPr/>
        <a:lstStyle/>
        <a:p>
          <a:endParaRPr lang="en-US"/>
        </a:p>
      </dgm:t>
    </dgm:pt>
    <dgm:pt modelId="{981C5411-8A41-0841-B769-F76DDBE39588}">
      <dgm:prSet/>
      <dgm:spPr/>
      <dgm:t>
        <a:bodyPr/>
        <a:lstStyle/>
        <a:p>
          <a:r>
            <a:rPr lang="en-US"/>
            <a:t>Markets Globalization Model</a:t>
          </a:r>
        </a:p>
      </dgm:t>
    </dgm:pt>
    <dgm:pt modelId="{4A715520-5A24-9845-8402-2559A5BB810B}" type="parTrans" cxnId="{1F393D77-74DE-8D49-A9C9-916ED26D47C8}">
      <dgm:prSet/>
      <dgm:spPr/>
      <dgm:t>
        <a:bodyPr/>
        <a:lstStyle/>
        <a:p>
          <a:endParaRPr lang="en-US"/>
        </a:p>
      </dgm:t>
    </dgm:pt>
    <dgm:pt modelId="{3A48DF12-13E9-A444-BDF3-980125923AAB}" type="sibTrans" cxnId="{1F393D77-74DE-8D49-A9C9-916ED26D47C8}">
      <dgm:prSet/>
      <dgm:spPr/>
      <dgm:t>
        <a:bodyPr/>
        <a:lstStyle/>
        <a:p>
          <a:endParaRPr lang="en-US"/>
        </a:p>
      </dgm:t>
    </dgm:pt>
    <dgm:pt modelId="{67353CC1-83F4-D44A-8B6B-335AD00F3231}">
      <dgm:prSet/>
      <dgm:spPr/>
      <dgm:t>
        <a:bodyPr/>
        <a:lstStyle/>
        <a:p>
          <a:r>
            <a:rPr lang="en-US"/>
            <a:t>Built on an ideal of transparent trading and free movement that enhances individual welfare</a:t>
          </a:r>
        </a:p>
      </dgm:t>
    </dgm:pt>
    <dgm:pt modelId="{EBAE48BD-A47A-6846-8B7A-15DFD1ECC189}" type="parTrans" cxnId="{481F539B-D28D-DD42-9F31-D095C7476631}">
      <dgm:prSet/>
      <dgm:spPr/>
      <dgm:t>
        <a:bodyPr/>
        <a:lstStyle/>
        <a:p>
          <a:endParaRPr lang="en-US"/>
        </a:p>
      </dgm:t>
    </dgm:pt>
    <dgm:pt modelId="{8EA0E982-3D06-AA44-A27A-1D4B0FEF08E4}" type="sibTrans" cxnId="{481F539B-D28D-DD42-9F31-D095C7476631}">
      <dgm:prSet/>
      <dgm:spPr/>
      <dgm:t>
        <a:bodyPr/>
        <a:lstStyle/>
        <a:p>
          <a:endParaRPr lang="en-US"/>
        </a:p>
      </dgm:t>
    </dgm:pt>
    <dgm:pt modelId="{39AC6919-A896-4D41-A6EA-A80E00DAF036}">
      <dgm:prSet/>
      <dgm:spPr/>
      <dgm:t>
        <a:bodyPr/>
        <a:lstStyle/>
        <a:p>
          <a:r>
            <a:rPr lang="en-US"/>
            <a:t>Trade as an instrument of wealth building and influence</a:t>
          </a:r>
        </a:p>
      </dgm:t>
    </dgm:pt>
    <dgm:pt modelId="{4375ED6C-0247-4249-8A71-869A203D6D60}" type="parTrans" cxnId="{1A856F1F-CC14-9846-861A-5A93DFBDD359}">
      <dgm:prSet/>
      <dgm:spPr/>
      <dgm:t>
        <a:bodyPr/>
        <a:lstStyle/>
        <a:p>
          <a:endParaRPr lang="en-US"/>
        </a:p>
      </dgm:t>
    </dgm:pt>
    <dgm:pt modelId="{08B0CB3C-2E71-E94A-A3D0-476486BB0DB0}" type="sibTrans" cxnId="{1A856F1F-CC14-9846-861A-5A93DFBDD359}">
      <dgm:prSet/>
      <dgm:spPr/>
      <dgm:t>
        <a:bodyPr/>
        <a:lstStyle/>
        <a:p>
          <a:endParaRPr lang="en-US"/>
        </a:p>
      </dgm:t>
    </dgm:pt>
    <dgm:pt modelId="{C2EA7566-5246-3B41-A5E7-FE8E4D365E31}">
      <dgm:prSet/>
      <dgm:spPr/>
      <dgm:t>
        <a:bodyPr/>
        <a:lstStyle/>
        <a:p>
          <a:r>
            <a:rPr lang="en-US"/>
            <a:t>Tech</a:t>
          </a:r>
        </a:p>
      </dgm:t>
    </dgm:pt>
    <dgm:pt modelId="{3EF0EE6B-A892-C645-985D-074FA197F227}" type="parTrans" cxnId="{FEBB3C98-68FE-334A-9AA9-B801FD3995B2}">
      <dgm:prSet/>
      <dgm:spPr/>
      <dgm:t>
        <a:bodyPr/>
        <a:lstStyle/>
        <a:p>
          <a:endParaRPr lang="en-US"/>
        </a:p>
      </dgm:t>
    </dgm:pt>
    <dgm:pt modelId="{EADA7E8C-3E60-474B-984A-791CB3D340A1}" type="sibTrans" cxnId="{FEBB3C98-68FE-334A-9AA9-B801FD3995B2}">
      <dgm:prSet/>
      <dgm:spPr/>
      <dgm:t>
        <a:bodyPr/>
        <a:lstStyle/>
        <a:p>
          <a:endParaRPr lang="en-US"/>
        </a:p>
      </dgm:t>
    </dgm:pt>
    <dgm:pt modelId="{D950D85F-5859-8E45-9551-6C3D2DC804B3}">
      <dgm:prSet/>
      <dgm:spPr/>
      <dgm:t>
        <a:bodyPr/>
        <a:lstStyle/>
        <a:p>
          <a:r>
            <a:rPr lang="en-US"/>
            <a:t>Who does tech serve?</a:t>
          </a:r>
        </a:p>
      </dgm:t>
    </dgm:pt>
    <dgm:pt modelId="{6D9F09D6-4A03-E24C-8BB6-1D3BA356C63C}" type="parTrans" cxnId="{A7035171-A1A5-554E-8944-9ED9C5DEDF84}">
      <dgm:prSet/>
      <dgm:spPr/>
      <dgm:t>
        <a:bodyPr/>
        <a:lstStyle/>
        <a:p>
          <a:endParaRPr lang="en-US"/>
        </a:p>
      </dgm:t>
    </dgm:pt>
    <dgm:pt modelId="{DA99E77C-B74A-CE4E-A770-48028CA0CEFA}" type="sibTrans" cxnId="{A7035171-A1A5-554E-8944-9ED9C5DEDF84}">
      <dgm:prSet/>
      <dgm:spPr/>
      <dgm:t>
        <a:bodyPr/>
        <a:lstStyle/>
        <a:p>
          <a:endParaRPr lang="en-US"/>
        </a:p>
      </dgm:t>
    </dgm:pt>
    <dgm:pt modelId="{FE4ADCB6-8718-904F-8D3F-B425483BFBEA}">
      <dgm:prSet/>
      <dgm:spPr/>
      <dgm:t>
        <a:bodyPr/>
        <a:lstStyle/>
        <a:p>
          <a:r>
            <a:rPr lang="en-US"/>
            <a:t>The state, the individual, business?</a:t>
          </a:r>
        </a:p>
      </dgm:t>
    </dgm:pt>
    <dgm:pt modelId="{653DDF07-BC96-B742-888C-FA26489B35FD}" type="parTrans" cxnId="{600B92DB-CC95-A847-98F2-C251ABB1D0AF}">
      <dgm:prSet/>
      <dgm:spPr/>
      <dgm:t>
        <a:bodyPr/>
        <a:lstStyle/>
        <a:p>
          <a:endParaRPr lang="en-US"/>
        </a:p>
      </dgm:t>
    </dgm:pt>
    <dgm:pt modelId="{4E523AB7-CB13-C04A-A6D7-CC7D8FEC42E8}" type="sibTrans" cxnId="{600B92DB-CC95-A847-98F2-C251ABB1D0AF}">
      <dgm:prSet/>
      <dgm:spPr/>
      <dgm:t>
        <a:bodyPr/>
        <a:lstStyle/>
        <a:p>
          <a:endParaRPr lang="en-US"/>
        </a:p>
      </dgm:t>
    </dgm:pt>
    <dgm:pt modelId="{87339842-FB1B-5F43-A7A4-7C1DC94B50A4}">
      <dgm:prSet/>
      <dgm:spPr/>
      <dgm:t>
        <a:bodyPr/>
        <a:lstStyle/>
        <a:p>
          <a:r>
            <a:rPr lang="en-US"/>
            <a:t>The role and use of surveillance, of accountability, and of analytics</a:t>
          </a:r>
        </a:p>
      </dgm:t>
    </dgm:pt>
    <dgm:pt modelId="{6A28D881-6745-CF4C-A512-974A3EE53FE5}" type="parTrans" cxnId="{6A7CEB3D-90D0-F246-87BC-A3B0E9D4C16A}">
      <dgm:prSet/>
      <dgm:spPr/>
      <dgm:t>
        <a:bodyPr/>
        <a:lstStyle/>
        <a:p>
          <a:endParaRPr lang="en-US"/>
        </a:p>
      </dgm:t>
    </dgm:pt>
    <dgm:pt modelId="{2A2705B4-8899-1041-85D6-067543F93799}" type="sibTrans" cxnId="{6A7CEB3D-90D0-F246-87BC-A3B0E9D4C16A}">
      <dgm:prSet/>
      <dgm:spPr/>
      <dgm:t>
        <a:bodyPr/>
        <a:lstStyle/>
        <a:p>
          <a:endParaRPr lang="en-US"/>
        </a:p>
      </dgm:t>
    </dgm:pt>
    <dgm:pt modelId="{C099BE4F-5E9D-7E40-A2B2-42F322ECD5CA}">
      <dgm:prSet/>
      <dgm:spPr/>
      <dgm:t>
        <a:bodyPr/>
        <a:lstStyle/>
        <a:p>
          <a:r>
            <a:rPr lang="en-US"/>
            <a:t>These reflect ideological preferences and the conflicts internal to the society</a:t>
          </a:r>
        </a:p>
      </dgm:t>
    </dgm:pt>
    <dgm:pt modelId="{2122087B-3671-7B41-B70B-B9C3B9F967EB}" type="parTrans" cxnId="{58AB8581-601A-DA41-9767-79CBF4A874F3}">
      <dgm:prSet/>
      <dgm:spPr/>
      <dgm:t>
        <a:bodyPr/>
        <a:lstStyle/>
        <a:p>
          <a:endParaRPr lang="en-US"/>
        </a:p>
      </dgm:t>
    </dgm:pt>
    <dgm:pt modelId="{7781857B-B3ED-814E-9665-81CE0B121053}" type="sibTrans" cxnId="{58AB8581-601A-DA41-9767-79CBF4A874F3}">
      <dgm:prSet/>
      <dgm:spPr/>
      <dgm:t>
        <a:bodyPr/>
        <a:lstStyle/>
        <a:p>
          <a:endParaRPr lang="en-US"/>
        </a:p>
      </dgm:t>
    </dgm:pt>
    <dgm:pt modelId="{0D6E1BB4-F882-D84E-9C31-36D4B01E0A70}">
      <dgm:prSet/>
      <dgm:spPr/>
      <dgm:t>
        <a:bodyPr/>
        <a:lstStyle/>
        <a:p>
          <a:r>
            <a:rPr lang="en-US"/>
            <a:t>Yet both appear to target either social control or the behavior and expectations of stakeholders.</a:t>
          </a:r>
        </a:p>
      </dgm:t>
    </dgm:pt>
    <dgm:pt modelId="{667B14DF-E551-4C48-86A5-672525F37192}" type="parTrans" cxnId="{C93C1559-1D7C-C14D-8AA0-99BE3C1CA4CC}">
      <dgm:prSet/>
      <dgm:spPr/>
      <dgm:t>
        <a:bodyPr/>
        <a:lstStyle/>
        <a:p>
          <a:endParaRPr lang="en-US"/>
        </a:p>
      </dgm:t>
    </dgm:pt>
    <dgm:pt modelId="{05C98110-DCAF-D640-8477-9AAD45EAF6A9}" type="sibTrans" cxnId="{C93C1559-1D7C-C14D-8AA0-99BE3C1CA4CC}">
      <dgm:prSet/>
      <dgm:spPr/>
      <dgm:t>
        <a:bodyPr/>
        <a:lstStyle/>
        <a:p>
          <a:endParaRPr lang="en-US"/>
        </a:p>
      </dgm:t>
    </dgm:pt>
    <dgm:pt modelId="{4755B938-8206-D044-B638-B48C553F49D6}">
      <dgm:prSet/>
      <dgm:spPr/>
      <dgm:t>
        <a:bodyPr/>
        <a:lstStyle/>
        <a:p>
          <a:r>
            <a:rPr lang="en-US"/>
            <a:t>Data Regulation</a:t>
          </a:r>
        </a:p>
      </dgm:t>
    </dgm:pt>
    <dgm:pt modelId="{E27A1F83-9254-8C44-84E0-903FD15C98C0}" type="parTrans" cxnId="{EB6D3C5F-B8DB-9B44-A507-BF5F9E73BEB0}">
      <dgm:prSet/>
      <dgm:spPr/>
      <dgm:t>
        <a:bodyPr/>
        <a:lstStyle/>
        <a:p>
          <a:endParaRPr lang="en-US"/>
        </a:p>
      </dgm:t>
    </dgm:pt>
    <dgm:pt modelId="{D30AB87B-4330-DF47-810F-16022A0EDDF5}" type="sibTrans" cxnId="{EB6D3C5F-B8DB-9B44-A507-BF5F9E73BEB0}">
      <dgm:prSet/>
      <dgm:spPr/>
      <dgm:t>
        <a:bodyPr/>
        <a:lstStyle/>
        <a:p>
          <a:endParaRPr lang="en-US"/>
        </a:p>
      </dgm:t>
    </dgm:pt>
    <dgm:pt modelId="{D693E847-498F-FB4E-9637-1FF83B0A0FF8}">
      <dgm:prSet/>
      <dgm:spPr/>
      <dgm:t>
        <a:bodyPr/>
        <a:lstStyle/>
        <a:p>
          <a:r>
            <a:rPr lang="en-US" dirty="0"/>
            <a:t>Cybersecurity Law; General Data Protection Regulation; Personal Data Protection Regulations (out 2020)</a:t>
          </a:r>
        </a:p>
      </dgm:t>
    </dgm:pt>
    <dgm:pt modelId="{E7038213-5634-2F46-9898-928EF697EC31}" type="parTrans" cxnId="{8795501E-7625-564B-BF01-AFA67E637EE6}">
      <dgm:prSet/>
      <dgm:spPr/>
      <dgm:t>
        <a:bodyPr/>
        <a:lstStyle/>
        <a:p>
          <a:endParaRPr lang="en-US"/>
        </a:p>
      </dgm:t>
    </dgm:pt>
    <dgm:pt modelId="{F1113388-FEDA-F34D-B79D-D8FEAF9EB21F}" type="sibTrans" cxnId="{8795501E-7625-564B-BF01-AFA67E637EE6}">
      <dgm:prSet/>
      <dgm:spPr/>
      <dgm:t>
        <a:bodyPr/>
        <a:lstStyle/>
        <a:p>
          <a:endParaRPr lang="en-US"/>
        </a:p>
      </dgm:t>
    </dgm:pt>
    <dgm:pt modelId="{B1FAE730-F68B-9844-B3FE-738E5E75A779}">
      <dgm:prSet/>
      <dgm:spPr/>
      <dgm:t>
        <a:bodyPr/>
        <a:lstStyle/>
        <a:p>
          <a:r>
            <a:rPr lang="en-US" dirty="0"/>
            <a:t>Consent and protection rules are also a means of collecting data for the state on business </a:t>
          </a:r>
          <a:r>
            <a:rPr lang="en-US" dirty="0" err="1"/>
            <a:t>prsctices</a:t>
          </a:r>
          <a:endParaRPr lang="en-US" dirty="0"/>
        </a:p>
      </dgm:t>
    </dgm:pt>
    <dgm:pt modelId="{A00313E0-7DEB-9A4A-B78E-2389EB236CBA}" type="parTrans" cxnId="{1504E734-0759-3549-A3BA-34A0E5F53F08}">
      <dgm:prSet/>
      <dgm:spPr/>
      <dgm:t>
        <a:bodyPr/>
        <a:lstStyle/>
        <a:p>
          <a:endParaRPr lang="en-US"/>
        </a:p>
      </dgm:t>
    </dgm:pt>
    <dgm:pt modelId="{BF4FBD2B-2FCC-D842-9CFE-EEF32424E658}" type="sibTrans" cxnId="{1504E734-0759-3549-A3BA-34A0E5F53F08}">
      <dgm:prSet/>
      <dgm:spPr/>
      <dgm:t>
        <a:bodyPr/>
        <a:lstStyle/>
        <a:p>
          <a:endParaRPr lang="en-US"/>
        </a:p>
      </dgm:t>
    </dgm:pt>
    <dgm:pt modelId="{E0B5477B-0928-3F45-AA3C-423CA0FF5463}">
      <dgm:prSet/>
      <dgm:spPr/>
      <dgm:t>
        <a:bodyPr/>
        <a:lstStyle/>
        <a:p>
          <a:r>
            <a:rPr lang="en-US" dirty="0"/>
            <a:t>Localization and data fiefdoms</a:t>
          </a:r>
        </a:p>
      </dgm:t>
    </dgm:pt>
    <dgm:pt modelId="{6B238020-52DB-0141-970E-BA6590534CE2}" type="parTrans" cxnId="{9D48D73A-3D1A-B645-9F6F-614F0C03EA4C}">
      <dgm:prSet/>
      <dgm:spPr/>
      <dgm:t>
        <a:bodyPr/>
        <a:lstStyle/>
        <a:p>
          <a:endParaRPr lang="en-US"/>
        </a:p>
      </dgm:t>
    </dgm:pt>
    <dgm:pt modelId="{FD24372C-F7C9-424E-B10F-0B4BA1B5BE5C}" type="sibTrans" cxnId="{9D48D73A-3D1A-B645-9F6F-614F0C03EA4C}">
      <dgm:prSet/>
      <dgm:spPr/>
      <dgm:t>
        <a:bodyPr/>
        <a:lstStyle/>
        <a:p>
          <a:endParaRPr lang="en-US"/>
        </a:p>
      </dgm:t>
    </dgm:pt>
    <dgm:pt modelId="{425A7A35-A58F-A548-BDBF-4901F8BA0247}" type="pres">
      <dgm:prSet presAssocID="{94BC996F-C97D-9141-9EDD-4EB92D0B3960}" presName="linear" presStyleCnt="0">
        <dgm:presLayoutVars>
          <dgm:animLvl val="lvl"/>
          <dgm:resizeHandles val="exact"/>
        </dgm:presLayoutVars>
      </dgm:prSet>
      <dgm:spPr/>
    </dgm:pt>
    <dgm:pt modelId="{57684D31-570F-E042-A018-333FC87E7CC7}" type="pres">
      <dgm:prSet presAssocID="{58A0BD10-716B-DD43-92D1-456300B99823}" presName="parentText" presStyleLbl="node1" presStyleIdx="0" presStyleCnt="4">
        <dgm:presLayoutVars>
          <dgm:chMax val="0"/>
          <dgm:bulletEnabled val="1"/>
        </dgm:presLayoutVars>
      </dgm:prSet>
      <dgm:spPr/>
    </dgm:pt>
    <dgm:pt modelId="{1D8F8C11-DF26-0F4D-8B0B-374E2923EA06}" type="pres">
      <dgm:prSet presAssocID="{58A0BD10-716B-DD43-92D1-456300B99823}" presName="childText" presStyleLbl="revTx" presStyleIdx="0" presStyleCnt="4">
        <dgm:presLayoutVars>
          <dgm:bulletEnabled val="1"/>
        </dgm:presLayoutVars>
      </dgm:prSet>
      <dgm:spPr/>
    </dgm:pt>
    <dgm:pt modelId="{C1FDDDE3-0C74-5243-A38E-472D78556F34}" type="pres">
      <dgm:prSet presAssocID="{87903169-DDEC-0142-89F2-3ED7F54510DA}" presName="parentText" presStyleLbl="node1" presStyleIdx="1" presStyleCnt="4">
        <dgm:presLayoutVars>
          <dgm:chMax val="0"/>
          <dgm:bulletEnabled val="1"/>
        </dgm:presLayoutVars>
      </dgm:prSet>
      <dgm:spPr/>
    </dgm:pt>
    <dgm:pt modelId="{360FB84A-127A-A047-9FAD-FE70D31C840C}" type="pres">
      <dgm:prSet presAssocID="{87903169-DDEC-0142-89F2-3ED7F54510DA}" presName="childText" presStyleLbl="revTx" presStyleIdx="1" presStyleCnt="4">
        <dgm:presLayoutVars>
          <dgm:bulletEnabled val="1"/>
        </dgm:presLayoutVars>
      </dgm:prSet>
      <dgm:spPr/>
    </dgm:pt>
    <dgm:pt modelId="{E6FE1BEC-2F9B-8346-B36C-2E1F93E31CA3}" type="pres">
      <dgm:prSet presAssocID="{C2EA7566-5246-3B41-A5E7-FE8E4D365E31}" presName="parentText" presStyleLbl="node1" presStyleIdx="2" presStyleCnt="4">
        <dgm:presLayoutVars>
          <dgm:chMax val="0"/>
          <dgm:bulletEnabled val="1"/>
        </dgm:presLayoutVars>
      </dgm:prSet>
      <dgm:spPr/>
    </dgm:pt>
    <dgm:pt modelId="{F1D1DEDA-C618-394E-B090-FA46BC79CC8F}" type="pres">
      <dgm:prSet presAssocID="{C2EA7566-5246-3B41-A5E7-FE8E4D365E31}" presName="childText" presStyleLbl="revTx" presStyleIdx="2" presStyleCnt="4">
        <dgm:presLayoutVars>
          <dgm:bulletEnabled val="1"/>
        </dgm:presLayoutVars>
      </dgm:prSet>
      <dgm:spPr/>
    </dgm:pt>
    <dgm:pt modelId="{31DD456F-8F7B-3749-B091-C0AE3FCE1313}" type="pres">
      <dgm:prSet presAssocID="{4755B938-8206-D044-B638-B48C553F49D6}" presName="parentText" presStyleLbl="node1" presStyleIdx="3" presStyleCnt="4">
        <dgm:presLayoutVars>
          <dgm:chMax val="0"/>
          <dgm:bulletEnabled val="1"/>
        </dgm:presLayoutVars>
      </dgm:prSet>
      <dgm:spPr/>
    </dgm:pt>
    <dgm:pt modelId="{E44C09E2-EB74-A34C-B9AB-54578FD5C8E9}" type="pres">
      <dgm:prSet presAssocID="{4755B938-8206-D044-B638-B48C553F49D6}" presName="childText" presStyleLbl="revTx" presStyleIdx="3" presStyleCnt="4">
        <dgm:presLayoutVars>
          <dgm:bulletEnabled val="1"/>
        </dgm:presLayoutVars>
      </dgm:prSet>
      <dgm:spPr/>
    </dgm:pt>
  </dgm:ptLst>
  <dgm:cxnLst>
    <dgm:cxn modelId="{A391E50B-FC4E-3B4B-8D8E-56FE9AA18B43}" type="presOf" srcId="{87339842-FB1B-5F43-A7A4-7C1DC94B50A4}" destId="{F1D1DEDA-C618-394E-B090-FA46BC79CC8F}" srcOrd="0" destOrd="2" presId="urn:microsoft.com/office/officeart/2005/8/layout/vList2"/>
    <dgm:cxn modelId="{46787718-1510-DE43-B598-CB5A091482E7}" srcId="{A13A9DCB-CB8B-034D-9E52-90021A5431D2}" destId="{CB92D1AF-23D0-ED41-B6AA-EE921FE32C60}" srcOrd="0" destOrd="0" parTransId="{7A275204-6B8E-BF48-B59A-2ABC6B258E49}" sibTransId="{4A15D3DE-BD01-304E-B3E7-72FD1BF5C2BC}"/>
    <dgm:cxn modelId="{39F95E1A-1148-3041-84E5-4139505F14BF}" srcId="{94BC996F-C97D-9141-9EDD-4EB92D0B3960}" destId="{58A0BD10-716B-DD43-92D1-456300B99823}" srcOrd="0" destOrd="0" parTransId="{41078F8E-4063-3A48-BAED-31DD97D89B0A}" sibTransId="{9C3B39D2-0DBC-3147-9BFE-337E2923061F}"/>
    <dgm:cxn modelId="{5584691D-8656-5B43-BC66-30DC98DCAE51}" type="presOf" srcId="{58A0BD10-716B-DD43-92D1-456300B99823}" destId="{57684D31-570F-E042-A018-333FC87E7CC7}" srcOrd="0" destOrd="0" presId="urn:microsoft.com/office/officeart/2005/8/layout/vList2"/>
    <dgm:cxn modelId="{8795501E-7625-564B-BF01-AFA67E637EE6}" srcId="{4755B938-8206-D044-B638-B48C553F49D6}" destId="{D693E847-498F-FB4E-9637-1FF83B0A0FF8}" srcOrd="0" destOrd="0" parTransId="{E7038213-5634-2F46-9898-928EF697EC31}" sibTransId="{F1113388-FEDA-F34D-B79D-D8FEAF9EB21F}"/>
    <dgm:cxn modelId="{1A856F1F-CC14-9846-861A-5A93DFBDD359}" srcId="{981C5411-8A41-0841-B769-F76DDBE39588}" destId="{39AC6919-A896-4D41-A6EA-A80E00DAF036}" srcOrd="1" destOrd="0" parTransId="{4375ED6C-0247-4249-8A71-869A203D6D60}" sibTransId="{08B0CB3C-2E71-E94A-A3D0-476486BB0DB0}"/>
    <dgm:cxn modelId="{953D2B24-E6D9-8846-B282-F5225F52A298}" type="presOf" srcId="{87903169-DDEC-0142-89F2-3ED7F54510DA}" destId="{C1FDDDE3-0C74-5243-A38E-472D78556F34}" srcOrd="0" destOrd="0" presId="urn:microsoft.com/office/officeart/2005/8/layout/vList2"/>
    <dgm:cxn modelId="{AB2E382C-0E30-5041-9B01-75B756ED5332}" type="presOf" srcId="{C099BE4F-5E9D-7E40-A2B2-42F322ECD5CA}" destId="{F1D1DEDA-C618-394E-B090-FA46BC79CC8F}" srcOrd="0" destOrd="3" presId="urn:microsoft.com/office/officeart/2005/8/layout/vList2"/>
    <dgm:cxn modelId="{1504E734-0759-3549-A3BA-34A0E5F53F08}" srcId="{4755B938-8206-D044-B638-B48C553F49D6}" destId="{B1FAE730-F68B-9844-B3FE-738E5E75A779}" srcOrd="1" destOrd="0" parTransId="{A00313E0-7DEB-9A4A-B78E-2389EB236CBA}" sibTransId="{BF4FBD2B-2FCC-D842-9CFE-EEF32424E658}"/>
    <dgm:cxn modelId="{F0D83C37-9DBF-2742-A332-878F6B483ADF}" type="presOf" srcId="{847F09BA-62E3-D64C-A795-C50BD0EC6C8A}" destId="{1D8F8C11-DF26-0F4D-8B0B-374E2923EA06}" srcOrd="0" destOrd="0" presId="urn:microsoft.com/office/officeart/2005/8/layout/vList2"/>
    <dgm:cxn modelId="{9D48D73A-3D1A-B645-9F6F-614F0C03EA4C}" srcId="{4755B938-8206-D044-B638-B48C553F49D6}" destId="{E0B5477B-0928-3F45-AA3C-423CA0FF5463}" srcOrd="2" destOrd="0" parTransId="{6B238020-52DB-0141-970E-BA6590534CE2}" sibTransId="{FD24372C-F7C9-424E-B10F-0B4BA1B5BE5C}"/>
    <dgm:cxn modelId="{6A7CEB3D-90D0-F246-87BC-A3B0E9D4C16A}" srcId="{C2EA7566-5246-3B41-A5E7-FE8E4D365E31}" destId="{87339842-FB1B-5F43-A7A4-7C1DC94B50A4}" srcOrd="1" destOrd="0" parTransId="{6A28D881-6745-CF4C-A512-974A3EE53FE5}" sibTransId="{2A2705B4-8899-1041-85D6-067543F93799}"/>
    <dgm:cxn modelId="{7CBA194C-E6B6-3C4A-8D24-02F5C88E95CC}" type="presOf" srcId="{A13A9DCB-CB8B-034D-9E52-90021A5431D2}" destId="{1D8F8C11-DF26-0F4D-8B0B-374E2923EA06}" srcOrd="0" destOrd="2" presId="urn:microsoft.com/office/officeart/2005/8/layout/vList2"/>
    <dgm:cxn modelId="{0A006653-4DC6-1343-85DF-55CD24A327A9}" type="presOf" srcId="{C2EA7566-5246-3B41-A5E7-FE8E4D365E31}" destId="{E6FE1BEC-2F9B-8346-B36C-2E1F93E31CA3}" srcOrd="0" destOrd="0" presId="urn:microsoft.com/office/officeart/2005/8/layout/vList2"/>
    <dgm:cxn modelId="{B7C16C57-FA98-BF41-B430-1C687A75CAD5}" srcId="{ACCCC1A7-F5AA-D34D-98E2-1E7611BA8F5F}" destId="{CE1B416D-29A4-E244-BA20-DFB6C316A00E}" srcOrd="0" destOrd="0" parTransId="{A5A0AFBD-C584-AE4C-907B-65CFC71B9EDC}" sibTransId="{683F99B9-A70D-2B46-9AE6-238B310E09B8}"/>
    <dgm:cxn modelId="{43D57057-08FE-664D-BBD0-DD799BBC8A5C}" srcId="{58A0BD10-716B-DD43-92D1-456300B99823}" destId="{847F09BA-62E3-D64C-A795-C50BD0EC6C8A}" srcOrd="0" destOrd="0" parTransId="{4C133C70-EBEB-5348-8EF1-721B75A97BCD}" sibTransId="{3F36F4D2-3161-C14D-A95D-0E842BE55FFD}"/>
    <dgm:cxn modelId="{C93C1559-1D7C-C14D-8AA0-99BE3C1CA4CC}" srcId="{87339842-FB1B-5F43-A7A4-7C1DC94B50A4}" destId="{0D6E1BB4-F882-D84E-9C31-36D4B01E0A70}" srcOrd="1" destOrd="0" parTransId="{667B14DF-E551-4C48-86A5-672525F37192}" sibTransId="{05C98110-DCAF-D640-8477-9AAD45EAF6A9}"/>
    <dgm:cxn modelId="{EB6D3C5F-B8DB-9B44-A507-BF5F9E73BEB0}" srcId="{94BC996F-C97D-9141-9EDD-4EB92D0B3960}" destId="{4755B938-8206-D044-B638-B48C553F49D6}" srcOrd="3" destOrd="0" parTransId="{E27A1F83-9254-8C44-84E0-903FD15C98C0}" sibTransId="{D30AB87B-4330-DF47-810F-16022A0EDDF5}"/>
    <dgm:cxn modelId="{68BDE260-D651-3446-A5D1-D150CDD2F022}" type="presOf" srcId="{D950D85F-5859-8E45-9551-6C3D2DC804B3}" destId="{F1D1DEDA-C618-394E-B090-FA46BC79CC8F}" srcOrd="0" destOrd="0" presId="urn:microsoft.com/office/officeart/2005/8/layout/vList2"/>
    <dgm:cxn modelId="{585F1561-1566-C645-A59F-92A201EA28D9}" type="presOf" srcId="{67353CC1-83F4-D44A-8B6B-335AD00F3231}" destId="{360FB84A-127A-A047-9FAD-FE70D31C840C}" srcOrd="0" destOrd="4" presId="urn:microsoft.com/office/officeart/2005/8/layout/vList2"/>
    <dgm:cxn modelId="{99953763-6E01-B744-83ED-78BB53C423AE}" type="presOf" srcId="{0D6E1BB4-F882-D84E-9C31-36D4B01E0A70}" destId="{F1D1DEDA-C618-394E-B090-FA46BC79CC8F}" srcOrd="0" destOrd="4" presId="urn:microsoft.com/office/officeart/2005/8/layout/vList2"/>
    <dgm:cxn modelId="{58DD9963-1459-264C-831B-4C74A50A6821}" type="presOf" srcId="{B1FAE730-F68B-9844-B3FE-738E5E75A779}" destId="{E44C09E2-EB74-A34C-B9AB-54578FD5C8E9}" srcOrd="0" destOrd="1" presId="urn:microsoft.com/office/officeart/2005/8/layout/vList2"/>
    <dgm:cxn modelId="{FE1FAC67-6329-A044-BB47-223B31085107}" type="presOf" srcId="{ACCCC1A7-F5AA-D34D-98E2-1E7611BA8F5F}" destId="{360FB84A-127A-A047-9FAD-FE70D31C840C}" srcOrd="0" destOrd="0" presId="urn:microsoft.com/office/officeart/2005/8/layout/vList2"/>
    <dgm:cxn modelId="{B009D46D-5A7D-7146-82FD-01D2A2B8E027}" srcId="{847F09BA-62E3-D64C-A795-C50BD0EC6C8A}" destId="{5995F1A9-7FC1-3F4E-8CBA-F0A96C3890DA}" srcOrd="0" destOrd="0" parTransId="{180CC9CD-2FFA-984C-A943-334637D12DEC}" sibTransId="{E2E1820E-BE8C-1444-9EC6-864D9FA56714}"/>
    <dgm:cxn modelId="{A7035171-A1A5-554E-8944-9ED9C5DEDF84}" srcId="{C2EA7566-5246-3B41-A5E7-FE8E4D365E31}" destId="{D950D85F-5859-8E45-9551-6C3D2DC804B3}" srcOrd="0" destOrd="0" parTransId="{6D9F09D6-4A03-E24C-8BB6-1D3BA356C63C}" sibTransId="{DA99E77C-B74A-CE4E-A770-48028CA0CEFA}"/>
    <dgm:cxn modelId="{3A13D471-2662-DF45-B107-3BBC31C3AFFF}" srcId="{87903169-DDEC-0142-89F2-3ED7F54510DA}" destId="{ACCCC1A7-F5AA-D34D-98E2-1E7611BA8F5F}" srcOrd="0" destOrd="0" parTransId="{A6B20EC2-12FF-A64B-8E42-45815B474515}" sibTransId="{82EE2AB4-C268-C146-9DFB-DF0A44010E93}"/>
    <dgm:cxn modelId="{1F393D77-74DE-8D49-A9C9-916ED26D47C8}" srcId="{87903169-DDEC-0142-89F2-3ED7F54510DA}" destId="{981C5411-8A41-0841-B769-F76DDBE39588}" srcOrd="1" destOrd="0" parTransId="{4A715520-5A24-9845-8402-2559A5BB810B}" sibTransId="{3A48DF12-13E9-A444-BDF3-980125923AAB}"/>
    <dgm:cxn modelId="{74A58679-8B24-7045-AF3C-43C9764CE05B}" type="presOf" srcId="{981C5411-8A41-0841-B769-F76DDBE39588}" destId="{360FB84A-127A-A047-9FAD-FE70D31C840C}" srcOrd="0" destOrd="3" presId="urn:microsoft.com/office/officeart/2005/8/layout/vList2"/>
    <dgm:cxn modelId="{58AB8581-601A-DA41-9767-79CBF4A874F3}" srcId="{87339842-FB1B-5F43-A7A4-7C1DC94B50A4}" destId="{C099BE4F-5E9D-7E40-A2B2-42F322ECD5CA}" srcOrd="0" destOrd="0" parTransId="{2122087B-3671-7B41-B70B-B9C3B9F967EB}" sibTransId="{7781857B-B3ED-814E-9665-81CE0B121053}"/>
    <dgm:cxn modelId="{DECB9486-51D5-E44F-A871-87BD5E788C7B}" type="presOf" srcId="{FE4ADCB6-8718-904F-8D3F-B425483BFBEA}" destId="{F1D1DEDA-C618-394E-B090-FA46BC79CC8F}" srcOrd="0" destOrd="1" presId="urn:microsoft.com/office/officeart/2005/8/layout/vList2"/>
    <dgm:cxn modelId="{D44BEC8F-226B-DC41-93B8-8093317A5D88}" type="presOf" srcId="{D693E847-498F-FB4E-9637-1FF83B0A0FF8}" destId="{E44C09E2-EB74-A34C-B9AB-54578FD5C8E9}" srcOrd="0" destOrd="0" presId="urn:microsoft.com/office/officeart/2005/8/layout/vList2"/>
    <dgm:cxn modelId="{0C307B91-ECC1-8447-89DC-4F99BDFEED04}" type="presOf" srcId="{E0B5477B-0928-3F45-AA3C-423CA0FF5463}" destId="{E44C09E2-EB74-A34C-B9AB-54578FD5C8E9}" srcOrd="0" destOrd="2" presId="urn:microsoft.com/office/officeart/2005/8/layout/vList2"/>
    <dgm:cxn modelId="{B267F893-94FF-E842-9D7E-CA424FE4C622}" srcId="{94BC996F-C97D-9141-9EDD-4EB92D0B3960}" destId="{87903169-DDEC-0142-89F2-3ED7F54510DA}" srcOrd="1" destOrd="0" parTransId="{BCC57946-99FB-7541-BBA9-CBEFDADE5E7B}" sibTransId="{D23C2286-9CFB-754C-87DA-99B20F790A80}"/>
    <dgm:cxn modelId="{ED0CDB94-637D-D94D-A8EA-95673D3AD566}" srcId="{58A0BD10-716B-DD43-92D1-456300B99823}" destId="{A13A9DCB-CB8B-034D-9E52-90021A5431D2}" srcOrd="1" destOrd="0" parTransId="{04A2F16B-A4B2-2B4F-A202-C901EC141163}" sibTransId="{22DAB658-C566-404A-9ADF-16C0A394A89B}"/>
    <dgm:cxn modelId="{FEBB3C98-68FE-334A-9AA9-B801FD3995B2}" srcId="{94BC996F-C97D-9141-9EDD-4EB92D0B3960}" destId="{C2EA7566-5246-3B41-A5E7-FE8E4D365E31}" srcOrd="2" destOrd="0" parTransId="{3EF0EE6B-A892-C645-985D-074FA197F227}" sibTransId="{EADA7E8C-3E60-474B-984A-791CB3D340A1}"/>
    <dgm:cxn modelId="{481F539B-D28D-DD42-9F31-D095C7476631}" srcId="{981C5411-8A41-0841-B769-F76DDBE39588}" destId="{67353CC1-83F4-D44A-8B6B-335AD00F3231}" srcOrd="0" destOrd="0" parTransId="{EBAE48BD-A47A-6846-8B7A-15DFD1ECC189}" sibTransId="{8EA0E982-3D06-AA44-A27A-1D4B0FEF08E4}"/>
    <dgm:cxn modelId="{44F83A9C-C57C-7140-9A6E-4BCE9441811E}" type="presOf" srcId="{94BC996F-C97D-9141-9EDD-4EB92D0B3960}" destId="{425A7A35-A58F-A548-BDBF-4901F8BA0247}" srcOrd="0" destOrd="0" presId="urn:microsoft.com/office/officeart/2005/8/layout/vList2"/>
    <dgm:cxn modelId="{5D86E8A1-19FF-AE4C-A5C6-335B5D8181B4}" type="presOf" srcId="{5995F1A9-7FC1-3F4E-8CBA-F0A96C3890DA}" destId="{1D8F8C11-DF26-0F4D-8B0B-374E2923EA06}" srcOrd="0" destOrd="1" presId="urn:microsoft.com/office/officeart/2005/8/layout/vList2"/>
    <dgm:cxn modelId="{0502DFB1-140B-A74A-9254-FCBB0E4FF3F4}" type="presOf" srcId="{4755B938-8206-D044-B638-B48C553F49D6}" destId="{31DD456F-8F7B-3749-B091-C0AE3FCE1313}" srcOrd="0" destOrd="0" presId="urn:microsoft.com/office/officeart/2005/8/layout/vList2"/>
    <dgm:cxn modelId="{619F88B7-F528-904B-847B-7F1A468717E7}" srcId="{ACCCC1A7-F5AA-D34D-98E2-1E7611BA8F5F}" destId="{2AFFB09D-223D-884C-A2EC-299E0DC37E10}" srcOrd="1" destOrd="0" parTransId="{78A51534-1085-6E4E-9E45-4546C1010D31}" sibTransId="{69BCAA23-B0F5-284E-B8BA-1B3C20C3C244}"/>
    <dgm:cxn modelId="{79FA99BA-9A8E-E44C-8544-E071C2712FAB}" type="presOf" srcId="{CE1B416D-29A4-E244-BA20-DFB6C316A00E}" destId="{360FB84A-127A-A047-9FAD-FE70D31C840C}" srcOrd="0" destOrd="1" presId="urn:microsoft.com/office/officeart/2005/8/layout/vList2"/>
    <dgm:cxn modelId="{924EFCCE-072E-1C41-ABAF-818A229C5679}" type="presOf" srcId="{CB92D1AF-23D0-ED41-B6AA-EE921FE32C60}" destId="{1D8F8C11-DF26-0F4D-8B0B-374E2923EA06}" srcOrd="0" destOrd="3" presId="urn:microsoft.com/office/officeart/2005/8/layout/vList2"/>
    <dgm:cxn modelId="{A4FD7AD0-A902-0040-BCF1-1C97AFA50DA3}" type="presOf" srcId="{2AFFB09D-223D-884C-A2EC-299E0DC37E10}" destId="{360FB84A-127A-A047-9FAD-FE70D31C840C}" srcOrd="0" destOrd="2" presId="urn:microsoft.com/office/officeart/2005/8/layout/vList2"/>
    <dgm:cxn modelId="{600B92DB-CC95-A847-98F2-C251ABB1D0AF}" srcId="{D950D85F-5859-8E45-9551-6C3D2DC804B3}" destId="{FE4ADCB6-8718-904F-8D3F-B425483BFBEA}" srcOrd="0" destOrd="0" parTransId="{653DDF07-BC96-B742-888C-FA26489B35FD}" sibTransId="{4E523AB7-CB13-C04A-A6D7-CC7D8FEC42E8}"/>
    <dgm:cxn modelId="{52C25ADC-2D87-0541-BD9E-5B9724F4C82E}" type="presOf" srcId="{39AC6919-A896-4D41-A6EA-A80E00DAF036}" destId="{360FB84A-127A-A047-9FAD-FE70D31C840C}" srcOrd="0" destOrd="5" presId="urn:microsoft.com/office/officeart/2005/8/layout/vList2"/>
    <dgm:cxn modelId="{F161CC85-8A44-F24D-99E0-C607C803EBD3}" type="presParOf" srcId="{425A7A35-A58F-A548-BDBF-4901F8BA0247}" destId="{57684D31-570F-E042-A018-333FC87E7CC7}" srcOrd="0" destOrd="0" presId="urn:microsoft.com/office/officeart/2005/8/layout/vList2"/>
    <dgm:cxn modelId="{9AB64C50-45B6-0444-BF85-50A05B97F07C}" type="presParOf" srcId="{425A7A35-A58F-A548-BDBF-4901F8BA0247}" destId="{1D8F8C11-DF26-0F4D-8B0B-374E2923EA06}" srcOrd="1" destOrd="0" presId="urn:microsoft.com/office/officeart/2005/8/layout/vList2"/>
    <dgm:cxn modelId="{676B4845-2255-DC46-BA9C-78FCCD210E7D}" type="presParOf" srcId="{425A7A35-A58F-A548-BDBF-4901F8BA0247}" destId="{C1FDDDE3-0C74-5243-A38E-472D78556F34}" srcOrd="2" destOrd="0" presId="urn:microsoft.com/office/officeart/2005/8/layout/vList2"/>
    <dgm:cxn modelId="{84A10C32-1BA5-8B40-8C5D-9A616E6D2A3C}" type="presParOf" srcId="{425A7A35-A58F-A548-BDBF-4901F8BA0247}" destId="{360FB84A-127A-A047-9FAD-FE70D31C840C}" srcOrd="3" destOrd="0" presId="urn:microsoft.com/office/officeart/2005/8/layout/vList2"/>
    <dgm:cxn modelId="{7CE994DA-CEF7-3145-BA53-ABEC86078F08}" type="presParOf" srcId="{425A7A35-A58F-A548-BDBF-4901F8BA0247}" destId="{E6FE1BEC-2F9B-8346-B36C-2E1F93E31CA3}" srcOrd="4" destOrd="0" presId="urn:microsoft.com/office/officeart/2005/8/layout/vList2"/>
    <dgm:cxn modelId="{ED9CE8BC-4ECA-A648-AEA3-5342B269780B}" type="presParOf" srcId="{425A7A35-A58F-A548-BDBF-4901F8BA0247}" destId="{F1D1DEDA-C618-394E-B090-FA46BC79CC8F}" srcOrd="5" destOrd="0" presId="urn:microsoft.com/office/officeart/2005/8/layout/vList2"/>
    <dgm:cxn modelId="{21FF7075-EC56-7A4A-9341-63F0CDBA7B27}" type="presParOf" srcId="{425A7A35-A58F-A548-BDBF-4901F8BA0247}" destId="{31DD456F-8F7B-3749-B091-C0AE3FCE1313}" srcOrd="6" destOrd="0" presId="urn:microsoft.com/office/officeart/2005/8/layout/vList2"/>
    <dgm:cxn modelId="{5DA59BA2-5269-1944-978D-0AAF72778CDD}" type="presParOf" srcId="{425A7A35-A58F-A548-BDBF-4901F8BA0247}" destId="{E44C09E2-EB74-A34C-B9AB-54578FD5C8E9}"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C859B8-D71E-2B4E-BB2D-A15EDCF6AB55}" type="doc">
      <dgm:prSet loTypeId="urn:microsoft.com/office/officeart/2005/8/layout/chevron2" loCatId="process" qsTypeId="urn:microsoft.com/office/officeart/2005/8/quickstyle/simple3" qsCatId="simple" csTypeId="urn:microsoft.com/office/officeart/2005/8/colors/colorful1" csCatId="colorful" phldr="1"/>
      <dgm:spPr/>
      <dgm:t>
        <a:bodyPr/>
        <a:lstStyle/>
        <a:p>
          <a:endParaRPr lang="en-US"/>
        </a:p>
      </dgm:t>
    </dgm:pt>
    <dgm:pt modelId="{B7C1FCF0-1491-FC49-B28C-C87C0378E8BA}">
      <dgm:prSet/>
      <dgm:spPr/>
      <dgm:t>
        <a:bodyPr/>
        <a:lstStyle/>
        <a:p>
          <a:r>
            <a:rPr lang="en-US"/>
            <a:t>Political theory of Chinese Party State</a:t>
          </a:r>
        </a:p>
      </dgm:t>
    </dgm:pt>
    <dgm:pt modelId="{08127D93-F560-1A47-BEB9-1947C5CFC78E}" type="parTrans" cxnId="{76B99516-4F71-8646-8957-B663C6CCD34B}">
      <dgm:prSet/>
      <dgm:spPr/>
      <dgm:t>
        <a:bodyPr/>
        <a:lstStyle/>
        <a:p>
          <a:endParaRPr lang="en-US"/>
        </a:p>
      </dgm:t>
    </dgm:pt>
    <dgm:pt modelId="{DEA8380E-A286-7345-AE17-71D1E2EA1138}" type="sibTrans" cxnId="{76B99516-4F71-8646-8957-B663C6CCD34B}">
      <dgm:prSet/>
      <dgm:spPr/>
      <dgm:t>
        <a:bodyPr/>
        <a:lstStyle/>
        <a:p>
          <a:endParaRPr lang="en-US"/>
        </a:p>
      </dgm:t>
    </dgm:pt>
    <dgm:pt modelId="{48314174-BD0D-164C-A894-7FB45C534C19}">
      <dgm:prSet/>
      <dgm:sp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dgm:spPr>
      <dgm:t>
        <a:bodyPr/>
        <a:lstStyle/>
        <a:p>
          <a:r>
            <a:rPr lang="en-US"/>
            <a:t>Party as polity</a:t>
          </a:r>
        </a:p>
      </dgm:t>
    </dgm:pt>
    <dgm:pt modelId="{CF65C7C0-2AE4-8444-9281-796FC7873092}" type="parTrans" cxnId="{688D97EE-E127-E845-A8DA-830923BFBA12}">
      <dgm:prSet/>
      <dgm:spPr/>
      <dgm:t>
        <a:bodyPr/>
        <a:lstStyle/>
        <a:p>
          <a:endParaRPr lang="en-US"/>
        </a:p>
      </dgm:t>
    </dgm:pt>
    <dgm:pt modelId="{89E899D2-6EDD-3B46-B30C-2C10A0B4BC61}" type="sibTrans" cxnId="{688D97EE-E127-E845-A8DA-830923BFBA12}">
      <dgm:prSet/>
      <dgm:spPr/>
      <dgm:t>
        <a:bodyPr/>
        <a:lstStyle/>
        <a:p>
          <a:endParaRPr lang="en-US"/>
        </a:p>
      </dgm:t>
    </dgm:pt>
    <dgm:pt modelId="{B76514B3-CE07-A947-A3DD-C9B56A0E7257}">
      <dgm:prSet/>
      <dgm:sp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dgm:spPr>
      <dgm:t>
        <a:bodyPr/>
        <a:lstStyle/>
        <a:p>
          <a:r>
            <a:rPr lang="en-US" dirty="0"/>
            <a:t>State as administrative apparatus</a:t>
          </a:r>
        </a:p>
      </dgm:t>
    </dgm:pt>
    <dgm:pt modelId="{A779D03C-E6BC-384B-89E6-D84211C5B12C}" type="parTrans" cxnId="{62FE9CE5-3846-4549-952B-90651E7CF350}">
      <dgm:prSet/>
      <dgm:spPr/>
      <dgm:t>
        <a:bodyPr/>
        <a:lstStyle/>
        <a:p>
          <a:endParaRPr lang="en-US"/>
        </a:p>
      </dgm:t>
    </dgm:pt>
    <dgm:pt modelId="{F378B1CA-4E96-4149-830E-39280E82AFC5}" type="sibTrans" cxnId="{62FE9CE5-3846-4549-952B-90651E7CF350}">
      <dgm:prSet/>
      <dgm:spPr/>
      <dgm:t>
        <a:bodyPr/>
        <a:lstStyle/>
        <a:p>
          <a:endParaRPr lang="en-US"/>
        </a:p>
      </dgm:t>
    </dgm:pt>
    <dgm:pt modelId="{23DDD222-3913-6E4D-A330-6B05776D24E5}">
      <dgm:prSet/>
      <dgm:spPr/>
      <dgm:t>
        <a:bodyPr/>
        <a:lstStyle/>
        <a:p>
          <a:r>
            <a:rPr lang="en-US"/>
            <a:t>Working Style (Mao Zedong 1945 On Coalition Government): </a:t>
          </a:r>
        </a:p>
      </dgm:t>
    </dgm:pt>
    <dgm:pt modelId="{F60C2726-C3BE-ED40-B8C8-0B8048DECF97}" type="parTrans" cxnId="{F3C32700-675F-F441-9299-2EB83613A580}">
      <dgm:prSet/>
      <dgm:spPr/>
      <dgm:t>
        <a:bodyPr/>
        <a:lstStyle/>
        <a:p>
          <a:endParaRPr lang="en-US"/>
        </a:p>
      </dgm:t>
    </dgm:pt>
    <dgm:pt modelId="{707A9A90-954E-2D4B-9498-42091D469AD0}" type="sibTrans" cxnId="{F3C32700-675F-F441-9299-2EB83613A580}">
      <dgm:prSet/>
      <dgm:spPr/>
      <dgm:t>
        <a:bodyPr/>
        <a:lstStyle/>
        <a:p>
          <a:endParaRPr lang="en-US"/>
        </a:p>
      </dgm:t>
    </dgm:pt>
    <dgm:pt modelId="{7DF37899-B571-6A4D-8FBE-E5C704EC14E5}">
      <dgm:prSet/>
      <dgm:sp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dgm:spPr>
      <dgm:t>
        <a:bodyPr/>
        <a:lstStyle/>
        <a:p>
          <a:r>
            <a:rPr lang="en-US" dirty="0"/>
            <a:t>"</a:t>
          </a:r>
          <a:r>
            <a:rPr lang="en-US" b="1" dirty="0">
              <a:solidFill>
                <a:srgbClr val="C00000"/>
              </a:solidFill>
            </a:rPr>
            <a:t>four </a:t>
          </a:r>
          <a:r>
            <a:rPr lang="en-US" b="1" dirty="0" err="1">
              <a:solidFill>
                <a:srgbClr val="C00000"/>
              </a:solidFill>
            </a:rPr>
            <a:t>obediences</a:t>
          </a:r>
          <a:r>
            <a:rPr lang="en-US" dirty="0"/>
            <a:t>" (</a:t>
          </a:r>
          <a:r>
            <a:rPr lang="zh-CN" dirty="0"/>
            <a:t>四个服从</a:t>
          </a:r>
          <a:r>
            <a:rPr lang="en-US" dirty="0"/>
            <a:t>): </a:t>
          </a:r>
        </a:p>
      </dgm:t>
    </dgm:pt>
    <dgm:pt modelId="{7D8E32CF-A8F6-ED4C-BFC0-5C757BF19206}" type="parTrans" cxnId="{59980097-ECD7-C74C-A8BF-0F0A7AA5969B}">
      <dgm:prSet/>
      <dgm:spPr/>
      <dgm:t>
        <a:bodyPr/>
        <a:lstStyle/>
        <a:p>
          <a:endParaRPr lang="en-US"/>
        </a:p>
      </dgm:t>
    </dgm:pt>
    <dgm:pt modelId="{B3D1F4FA-ADE3-9245-9B63-C3EB68FD6C10}" type="sibTrans" cxnId="{59980097-ECD7-C74C-A8BF-0F0A7AA5969B}">
      <dgm:prSet/>
      <dgm:spPr/>
      <dgm:t>
        <a:bodyPr/>
        <a:lstStyle/>
        <a:p>
          <a:endParaRPr lang="en-US"/>
        </a:p>
      </dgm:t>
    </dgm:pt>
    <dgm:pt modelId="{37E07AC1-E567-0E42-8EB7-73ADFB0D4BDC}">
      <dgm:prSet/>
      <dgm:sp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dgm:spPr>
      <dgm:t>
        <a:bodyPr/>
        <a:lstStyle/>
        <a:p>
          <a:r>
            <a:rPr lang="en-US" dirty="0"/>
            <a:t>subordinate the individual to the organization, the minority to the majority, the lower to the higher level and the membership to the Central Committee. The unity of all factors of social production</a:t>
          </a:r>
        </a:p>
      </dgm:t>
    </dgm:pt>
    <dgm:pt modelId="{D97A4DCF-C14B-BE4C-B1C9-BE62E3B3DDA5}" type="parTrans" cxnId="{087FF65D-57BA-9A4F-99F8-138491DF26E0}">
      <dgm:prSet/>
      <dgm:spPr/>
      <dgm:t>
        <a:bodyPr/>
        <a:lstStyle/>
        <a:p>
          <a:endParaRPr lang="en-US"/>
        </a:p>
      </dgm:t>
    </dgm:pt>
    <dgm:pt modelId="{034C2F88-AE07-CD4B-A10E-2AEEBAE5C2C8}" type="sibTrans" cxnId="{087FF65D-57BA-9A4F-99F8-138491DF26E0}">
      <dgm:prSet/>
      <dgm:spPr/>
      <dgm:t>
        <a:bodyPr/>
        <a:lstStyle/>
        <a:p>
          <a:endParaRPr lang="en-US"/>
        </a:p>
      </dgm:t>
    </dgm:pt>
    <dgm:pt modelId="{325F27A6-A3B2-B542-8B19-3F48D51C34AC}">
      <dgm:prSet/>
      <dgm:sp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dgm:spPr>
      <dgm:t>
        <a:bodyPr/>
        <a:lstStyle/>
        <a:p>
          <a:r>
            <a:rPr lang="en-US"/>
            <a:t>in the service of the core objective and responsibility of the advanced forces of the vanguard:</a:t>
          </a:r>
        </a:p>
      </dgm:t>
    </dgm:pt>
    <dgm:pt modelId="{8D1503F2-D9A6-A949-8124-AF460A559F6C}" type="parTrans" cxnId="{C1998E69-FAEC-4747-9DF4-C3D32510A1BF}">
      <dgm:prSet/>
      <dgm:spPr/>
      <dgm:t>
        <a:bodyPr/>
        <a:lstStyle/>
        <a:p>
          <a:endParaRPr lang="en-US"/>
        </a:p>
      </dgm:t>
    </dgm:pt>
    <dgm:pt modelId="{8D9349B0-1D88-B64D-9701-6772EC900561}" type="sibTrans" cxnId="{C1998E69-FAEC-4747-9DF4-C3D32510A1BF}">
      <dgm:prSet/>
      <dgm:spPr/>
      <dgm:t>
        <a:bodyPr/>
        <a:lstStyle/>
        <a:p>
          <a:endParaRPr lang="en-US"/>
        </a:p>
      </dgm:t>
    </dgm:pt>
    <dgm:pt modelId="{DA734019-8C5C-C047-AC32-22EC8B8DABA6}">
      <dgm:prSet/>
      <dgm:sp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dgm:spPr>
      <dgm:t>
        <a:bodyPr/>
        <a:lstStyle/>
        <a:p>
          <a:r>
            <a:rPr lang="en-US"/>
            <a:t>the eventual establishment of a communist society in China</a:t>
          </a:r>
        </a:p>
      </dgm:t>
    </dgm:pt>
    <dgm:pt modelId="{1C4165B2-4E7B-EB46-BD02-377E9D3D0673}" type="parTrans" cxnId="{6233D248-4386-6844-94C8-F4587A73089A}">
      <dgm:prSet/>
      <dgm:spPr/>
      <dgm:t>
        <a:bodyPr/>
        <a:lstStyle/>
        <a:p>
          <a:endParaRPr lang="en-US"/>
        </a:p>
      </dgm:t>
    </dgm:pt>
    <dgm:pt modelId="{3B04512A-09BD-8049-9194-3FF44D20B5ED}" type="sibTrans" cxnId="{6233D248-4386-6844-94C8-F4587A73089A}">
      <dgm:prSet/>
      <dgm:spPr/>
      <dgm:t>
        <a:bodyPr/>
        <a:lstStyle/>
        <a:p>
          <a:endParaRPr lang="en-US"/>
        </a:p>
      </dgm:t>
    </dgm:pt>
    <dgm:pt modelId="{7E441000-DB30-A445-9DE2-62EA12CEFE2D}">
      <dgm:prSet/>
      <dgm:sp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dgm:spPr>
      <dgm:t>
        <a:bodyPr/>
        <a:lstStyle/>
        <a:p>
          <a:r>
            <a:rPr lang="en-US" dirty="0"/>
            <a:t>Strong interconnections between state, private, civil, religious and other mass organizations</a:t>
          </a:r>
        </a:p>
      </dgm:t>
    </dgm:pt>
    <dgm:pt modelId="{13E32A51-3B9E-1B4F-87DF-65C9F1A9C8F5}" type="parTrans" cxnId="{7A57B518-DA60-D640-80DA-D2D46F0A9220}">
      <dgm:prSet/>
      <dgm:spPr/>
    </dgm:pt>
    <dgm:pt modelId="{D5BB3881-A61F-8E4E-83A2-BDC82EF0C599}" type="sibTrans" cxnId="{7A57B518-DA60-D640-80DA-D2D46F0A9220}">
      <dgm:prSet/>
      <dgm:spPr/>
    </dgm:pt>
    <dgm:pt modelId="{23EF544A-C6A3-1448-A47F-6C4136A4EC07}">
      <dgm:prSet/>
      <dgm:sp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dgm:spPr>
      <dgm:t>
        <a:bodyPr/>
        <a:lstStyle/>
        <a:p>
          <a:r>
            <a:rPr lang="en-US" dirty="0"/>
            <a:t>“Within the revolution everything; outside of it nothing”</a:t>
          </a:r>
        </a:p>
      </dgm:t>
    </dgm:pt>
    <dgm:pt modelId="{6B9D2FFE-39F4-6C49-B199-46998EEDF134}" type="parTrans" cxnId="{08FA2A71-C049-8840-B43B-9BC855E4FF9C}">
      <dgm:prSet/>
      <dgm:spPr/>
    </dgm:pt>
    <dgm:pt modelId="{0E90168D-6E7A-634F-B75A-776918C3924F}" type="sibTrans" cxnId="{08FA2A71-C049-8840-B43B-9BC855E4FF9C}">
      <dgm:prSet/>
      <dgm:spPr/>
    </dgm:pt>
    <dgm:pt modelId="{1B6722C3-A0A0-2A41-A012-E06AEEE735C3}" type="pres">
      <dgm:prSet presAssocID="{D5C859B8-D71E-2B4E-BB2D-A15EDCF6AB55}" presName="linearFlow" presStyleCnt="0">
        <dgm:presLayoutVars>
          <dgm:dir/>
          <dgm:animLvl val="lvl"/>
          <dgm:resizeHandles val="exact"/>
        </dgm:presLayoutVars>
      </dgm:prSet>
      <dgm:spPr/>
    </dgm:pt>
    <dgm:pt modelId="{533EEFBE-FB4D-EB40-B6FD-F07743A466CE}" type="pres">
      <dgm:prSet presAssocID="{B7C1FCF0-1491-FC49-B28C-C87C0378E8BA}" presName="composite" presStyleCnt="0"/>
      <dgm:spPr/>
    </dgm:pt>
    <dgm:pt modelId="{58C6961D-94C2-E744-907A-AFEDB5D60061}" type="pres">
      <dgm:prSet presAssocID="{B7C1FCF0-1491-FC49-B28C-C87C0378E8BA}" presName="parentText" presStyleLbl="alignNode1" presStyleIdx="0" presStyleCnt="2">
        <dgm:presLayoutVars>
          <dgm:chMax val="1"/>
          <dgm:bulletEnabled val="1"/>
        </dgm:presLayoutVars>
      </dgm:prSet>
      <dgm:spPr/>
    </dgm:pt>
    <dgm:pt modelId="{F77B4E69-5171-DE44-87BF-D2043A2CFDD1}" type="pres">
      <dgm:prSet presAssocID="{B7C1FCF0-1491-FC49-B28C-C87C0378E8BA}" presName="descendantText" presStyleLbl="alignAcc1" presStyleIdx="0" presStyleCnt="2">
        <dgm:presLayoutVars>
          <dgm:bulletEnabled val="1"/>
        </dgm:presLayoutVars>
      </dgm:prSet>
      <dgm:spPr/>
    </dgm:pt>
    <dgm:pt modelId="{5BBC17DA-791E-6D40-844A-ED60C1F0A6C0}" type="pres">
      <dgm:prSet presAssocID="{DEA8380E-A286-7345-AE17-71D1E2EA1138}" presName="sp" presStyleCnt="0"/>
      <dgm:spPr/>
    </dgm:pt>
    <dgm:pt modelId="{69B7D82A-B198-2D46-A60D-B2B304E36471}" type="pres">
      <dgm:prSet presAssocID="{23DDD222-3913-6E4D-A330-6B05776D24E5}" presName="composite" presStyleCnt="0"/>
      <dgm:spPr/>
    </dgm:pt>
    <dgm:pt modelId="{313D8D5D-EDE9-D846-A79C-B4A04828E175}" type="pres">
      <dgm:prSet presAssocID="{23DDD222-3913-6E4D-A330-6B05776D24E5}" presName="parentText" presStyleLbl="alignNode1" presStyleIdx="1" presStyleCnt="2">
        <dgm:presLayoutVars>
          <dgm:chMax val="1"/>
          <dgm:bulletEnabled val="1"/>
        </dgm:presLayoutVars>
      </dgm:prSet>
      <dgm:spPr/>
    </dgm:pt>
    <dgm:pt modelId="{8C3100EC-2F2F-9D46-B7BB-B2A74448771C}" type="pres">
      <dgm:prSet presAssocID="{23DDD222-3913-6E4D-A330-6B05776D24E5}" presName="descendantText" presStyleLbl="alignAcc1" presStyleIdx="1" presStyleCnt="2">
        <dgm:presLayoutVars>
          <dgm:bulletEnabled val="1"/>
        </dgm:presLayoutVars>
      </dgm:prSet>
      <dgm:spPr/>
    </dgm:pt>
  </dgm:ptLst>
  <dgm:cxnLst>
    <dgm:cxn modelId="{F3C32700-675F-F441-9299-2EB83613A580}" srcId="{D5C859B8-D71E-2B4E-BB2D-A15EDCF6AB55}" destId="{23DDD222-3913-6E4D-A330-6B05776D24E5}" srcOrd="1" destOrd="0" parTransId="{F60C2726-C3BE-ED40-B8C8-0B8048DECF97}" sibTransId="{707A9A90-954E-2D4B-9498-42091D469AD0}"/>
    <dgm:cxn modelId="{B235BD01-EA06-D64E-B159-23DD81393332}" type="presOf" srcId="{48314174-BD0D-164C-A894-7FB45C534C19}" destId="{F77B4E69-5171-DE44-87BF-D2043A2CFDD1}" srcOrd="0" destOrd="0" presId="urn:microsoft.com/office/officeart/2005/8/layout/chevron2"/>
    <dgm:cxn modelId="{F36EA413-E369-9844-B661-6CE323898235}" type="presOf" srcId="{7DF37899-B571-6A4D-8FBE-E5C704EC14E5}" destId="{8C3100EC-2F2F-9D46-B7BB-B2A74448771C}" srcOrd="0" destOrd="0" presId="urn:microsoft.com/office/officeart/2005/8/layout/chevron2"/>
    <dgm:cxn modelId="{76B99516-4F71-8646-8957-B663C6CCD34B}" srcId="{D5C859B8-D71E-2B4E-BB2D-A15EDCF6AB55}" destId="{B7C1FCF0-1491-FC49-B28C-C87C0378E8BA}" srcOrd="0" destOrd="0" parTransId="{08127D93-F560-1A47-BEB9-1947C5CFC78E}" sibTransId="{DEA8380E-A286-7345-AE17-71D1E2EA1138}"/>
    <dgm:cxn modelId="{4B8AE716-A98C-4A40-AABB-ACA71CA5D978}" type="presOf" srcId="{7E441000-DB30-A445-9DE2-62EA12CEFE2D}" destId="{F77B4E69-5171-DE44-87BF-D2043A2CFDD1}" srcOrd="0" destOrd="2" presId="urn:microsoft.com/office/officeart/2005/8/layout/chevron2"/>
    <dgm:cxn modelId="{7A57B518-DA60-D640-80DA-D2D46F0A9220}" srcId="{B7C1FCF0-1491-FC49-B28C-C87C0378E8BA}" destId="{7E441000-DB30-A445-9DE2-62EA12CEFE2D}" srcOrd="2" destOrd="0" parTransId="{13E32A51-3B9E-1B4F-87DF-65C9F1A9C8F5}" sibTransId="{D5BB3881-A61F-8E4E-83A2-BDC82EF0C599}"/>
    <dgm:cxn modelId="{DBD0DC3A-AB43-6540-81BE-AABAB13A11F1}" type="presOf" srcId="{23DDD222-3913-6E4D-A330-6B05776D24E5}" destId="{313D8D5D-EDE9-D846-A79C-B4A04828E175}" srcOrd="0" destOrd="0" presId="urn:microsoft.com/office/officeart/2005/8/layout/chevron2"/>
    <dgm:cxn modelId="{6233D248-4386-6844-94C8-F4587A73089A}" srcId="{23DDD222-3913-6E4D-A330-6B05776D24E5}" destId="{DA734019-8C5C-C047-AC32-22EC8B8DABA6}" srcOrd="2" destOrd="0" parTransId="{1C4165B2-4E7B-EB46-BD02-377E9D3D0673}" sibTransId="{3B04512A-09BD-8049-9194-3FF44D20B5ED}"/>
    <dgm:cxn modelId="{087FF65D-57BA-9A4F-99F8-138491DF26E0}" srcId="{7DF37899-B571-6A4D-8FBE-E5C704EC14E5}" destId="{37E07AC1-E567-0E42-8EB7-73ADFB0D4BDC}" srcOrd="0" destOrd="0" parTransId="{D97A4DCF-C14B-BE4C-B1C9-BE62E3B3DDA5}" sibTransId="{034C2F88-AE07-CD4B-A10E-2AEEBAE5C2C8}"/>
    <dgm:cxn modelId="{46774A64-04EA-BA46-A96C-B83B292AD26E}" type="presOf" srcId="{325F27A6-A3B2-B542-8B19-3F48D51C34AC}" destId="{8C3100EC-2F2F-9D46-B7BB-B2A74448771C}" srcOrd="0" destOrd="2" presId="urn:microsoft.com/office/officeart/2005/8/layout/chevron2"/>
    <dgm:cxn modelId="{C1998E69-FAEC-4747-9DF4-C3D32510A1BF}" srcId="{23DDD222-3913-6E4D-A330-6B05776D24E5}" destId="{325F27A6-A3B2-B542-8B19-3F48D51C34AC}" srcOrd="1" destOrd="0" parTransId="{8D1503F2-D9A6-A949-8124-AF460A559F6C}" sibTransId="{8D9349B0-1D88-B64D-9701-6772EC900561}"/>
    <dgm:cxn modelId="{08FA2A71-C049-8840-B43B-9BC855E4FF9C}" srcId="{B7C1FCF0-1491-FC49-B28C-C87C0378E8BA}" destId="{23EF544A-C6A3-1448-A47F-6C4136A4EC07}" srcOrd="3" destOrd="0" parTransId="{6B9D2FFE-39F4-6C49-B199-46998EEDF134}" sibTransId="{0E90168D-6E7A-634F-B75A-776918C3924F}"/>
    <dgm:cxn modelId="{9A95E47D-79E0-0045-ADC5-7B4631C9307D}" type="presOf" srcId="{23EF544A-C6A3-1448-A47F-6C4136A4EC07}" destId="{F77B4E69-5171-DE44-87BF-D2043A2CFDD1}" srcOrd="0" destOrd="3" presId="urn:microsoft.com/office/officeart/2005/8/layout/chevron2"/>
    <dgm:cxn modelId="{1DAFEB86-65A3-4048-A252-0F19F6CF9F6B}" type="presOf" srcId="{B76514B3-CE07-A947-A3DD-C9B56A0E7257}" destId="{F77B4E69-5171-DE44-87BF-D2043A2CFDD1}" srcOrd="0" destOrd="1" presId="urn:microsoft.com/office/officeart/2005/8/layout/chevron2"/>
    <dgm:cxn modelId="{13F1CB95-2F09-924A-A246-945F1A228515}" type="presOf" srcId="{B7C1FCF0-1491-FC49-B28C-C87C0378E8BA}" destId="{58C6961D-94C2-E744-907A-AFEDB5D60061}" srcOrd="0" destOrd="0" presId="urn:microsoft.com/office/officeart/2005/8/layout/chevron2"/>
    <dgm:cxn modelId="{59980097-ECD7-C74C-A8BF-0F0A7AA5969B}" srcId="{23DDD222-3913-6E4D-A330-6B05776D24E5}" destId="{7DF37899-B571-6A4D-8FBE-E5C704EC14E5}" srcOrd="0" destOrd="0" parTransId="{7D8E32CF-A8F6-ED4C-BFC0-5C757BF19206}" sibTransId="{B3D1F4FA-ADE3-9245-9B63-C3EB68FD6C10}"/>
    <dgm:cxn modelId="{3D6874AF-0C21-DD47-BC3D-43B0BE49B7C6}" type="presOf" srcId="{37E07AC1-E567-0E42-8EB7-73ADFB0D4BDC}" destId="{8C3100EC-2F2F-9D46-B7BB-B2A74448771C}" srcOrd="0" destOrd="1" presId="urn:microsoft.com/office/officeart/2005/8/layout/chevron2"/>
    <dgm:cxn modelId="{B1D9F3B8-51A6-7B4F-9642-C41EB9FC4611}" type="presOf" srcId="{D5C859B8-D71E-2B4E-BB2D-A15EDCF6AB55}" destId="{1B6722C3-A0A0-2A41-A012-E06AEEE735C3}" srcOrd="0" destOrd="0" presId="urn:microsoft.com/office/officeart/2005/8/layout/chevron2"/>
    <dgm:cxn modelId="{FB585BD7-1D7C-1D40-BD54-FE9C0FDAE22D}" type="presOf" srcId="{DA734019-8C5C-C047-AC32-22EC8B8DABA6}" destId="{8C3100EC-2F2F-9D46-B7BB-B2A74448771C}" srcOrd="0" destOrd="3" presId="urn:microsoft.com/office/officeart/2005/8/layout/chevron2"/>
    <dgm:cxn modelId="{62FE9CE5-3846-4549-952B-90651E7CF350}" srcId="{B7C1FCF0-1491-FC49-B28C-C87C0378E8BA}" destId="{B76514B3-CE07-A947-A3DD-C9B56A0E7257}" srcOrd="1" destOrd="0" parTransId="{A779D03C-E6BC-384B-89E6-D84211C5B12C}" sibTransId="{F378B1CA-4E96-4149-830E-39280E82AFC5}"/>
    <dgm:cxn modelId="{688D97EE-E127-E845-A8DA-830923BFBA12}" srcId="{B7C1FCF0-1491-FC49-B28C-C87C0378E8BA}" destId="{48314174-BD0D-164C-A894-7FB45C534C19}" srcOrd="0" destOrd="0" parTransId="{CF65C7C0-2AE4-8444-9281-796FC7873092}" sibTransId="{89E899D2-6EDD-3B46-B30C-2C10A0B4BC61}"/>
    <dgm:cxn modelId="{F4D3E2D7-C2C0-1847-B64A-0F9DB19C5AA6}" type="presParOf" srcId="{1B6722C3-A0A0-2A41-A012-E06AEEE735C3}" destId="{533EEFBE-FB4D-EB40-B6FD-F07743A466CE}" srcOrd="0" destOrd="0" presId="urn:microsoft.com/office/officeart/2005/8/layout/chevron2"/>
    <dgm:cxn modelId="{7D1DBACE-451C-8341-BE56-BA7A07339316}" type="presParOf" srcId="{533EEFBE-FB4D-EB40-B6FD-F07743A466CE}" destId="{58C6961D-94C2-E744-907A-AFEDB5D60061}" srcOrd="0" destOrd="0" presId="urn:microsoft.com/office/officeart/2005/8/layout/chevron2"/>
    <dgm:cxn modelId="{97FF760C-49AB-FE42-8DE0-4C4F1A02D825}" type="presParOf" srcId="{533EEFBE-FB4D-EB40-B6FD-F07743A466CE}" destId="{F77B4E69-5171-DE44-87BF-D2043A2CFDD1}" srcOrd="1" destOrd="0" presId="urn:microsoft.com/office/officeart/2005/8/layout/chevron2"/>
    <dgm:cxn modelId="{AC253406-2AC9-E144-895E-E667D0129A10}" type="presParOf" srcId="{1B6722C3-A0A0-2A41-A012-E06AEEE735C3}" destId="{5BBC17DA-791E-6D40-844A-ED60C1F0A6C0}" srcOrd="1" destOrd="0" presId="urn:microsoft.com/office/officeart/2005/8/layout/chevron2"/>
    <dgm:cxn modelId="{BE3AD09E-D608-F940-B8F2-4979BAA03F41}" type="presParOf" srcId="{1B6722C3-A0A0-2A41-A012-E06AEEE735C3}" destId="{69B7D82A-B198-2D46-A60D-B2B304E36471}" srcOrd="2" destOrd="0" presId="urn:microsoft.com/office/officeart/2005/8/layout/chevron2"/>
    <dgm:cxn modelId="{7B0C5C27-9F59-D54B-AE1F-271BE8E2B8F6}" type="presParOf" srcId="{69B7D82A-B198-2D46-A60D-B2B304E36471}" destId="{313D8D5D-EDE9-D846-A79C-B4A04828E175}" srcOrd="0" destOrd="0" presId="urn:microsoft.com/office/officeart/2005/8/layout/chevron2"/>
    <dgm:cxn modelId="{5B07390C-992E-9F43-9E79-6B89B4EA848A}" type="presParOf" srcId="{69B7D82A-B198-2D46-A60D-B2B304E36471}" destId="{8C3100EC-2F2F-9D46-B7BB-B2A74448771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5E7D48-8BF8-3E48-944D-E57B38B6C488}" type="doc">
      <dgm:prSet loTypeId="urn:microsoft.com/office/officeart/2005/8/layout/hList6" loCatId="relationship" qsTypeId="urn:microsoft.com/office/officeart/2005/8/quickstyle/simple3" qsCatId="simple" csTypeId="urn:microsoft.com/office/officeart/2005/8/colors/colorful5" csCatId="colorful" phldr="1"/>
      <dgm:spPr/>
      <dgm:t>
        <a:bodyPr/>
        <a:lstStyle/>
        <a:p>
          <a:endParaRPr lang="en-US"/>
        </a:p>
      </dgm:t>
    </dgm:pt>
    <dgm:pt modelId="{6F0ED764-669B-9E4D-997B-4418CC8212DE}">
      <dgm:prSet/>
      <dgm:spPr>
        <a:gradFill flip="none" rotWithShape="0">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dgm:spPr>
      <dgm:t>
        <a:bodyPr/>
        <a:lstStyle/>
        <a:p>
          <a:r>
            <a:rPr lang="en-US" b="1" dirty="0"/>
            <a:t>Function of Politics:</a:t>
          </a:r>
        </a:p>
      </dgm:t>
    </dgm:pt>
    <dgm:pt modelId="{BE6DF7B6-779E-6F4E-ABCC-C1EFFD9D2B06}" type="parTrans" cxnId="{B3C70646-AE1F-F546-9315-CDEADF4F1608}">
      <dgm:prSet/>
      <dgm:spPr/>
      <dgm:t>
        <a:bodyPr/>
        <a:lstStyle/>
        <a:p>
          <a:endParaRPr lang="en-US"/>
        </a:p>
      </dgm:t>
    </dgm:pt>
    <dgm:pt modelId="{0C043CE9-E827-9546-922F-FFDB73A0AFC2}" type="sibTrans" cxnId="{B3C70646-AE1F-F546-9315-CDEADF4F1608}">
      <dgm:prSet/>
      <dgm:spPr/>
      <dgm:t>
        <a:bodyPr/>
        <a:lstStyle/>
        <a:p>
          <a:endParaRPr lang="en-US"/>
        </a:p>
      </dgm:t>
    </dgm:pt>
    <dgm:pt modelId="{C1F068CE-5775-A74C-957D-68D16B9F3661}">
      <dgm:prSet/>
      <dgm:spPr>
        <a:gradFill flip="none" rotWithShape="0">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dgm:spPr>
      <dgm:t>
        <a:bodyPr/>
        <a:lstStyle/>
        <a:p>
          <a:r>
            <a:rPr lang="en-US" dirty="0"/>
            <a:t>Moral Project (the construction of the ideal person in the ideal society)</a:t>
          </a:r>
        </a:p>
      </dgm:t>
    </dgm:pt>
    <dgm:pt modelId="{AFE8E4E3-1FBF-5E4A-83AB-A92745E78AE1}" type="parTrans" cxnId="{E9FF9FCF-B70C-1E4F-B74B-DE5C1C115F5B}">
      <dgm:prSet/>
      <dgm:spPr/>
      <dgm:t>
        <a:bodyPr/>
        <a:lstStyle/>
        <a:p>
          <a:endParaRPr lang="en-US"/>
        </a:p>
      </dgm:t>
    </dgm:pt>
    <dgm:pt modelId="{BCCE8C51-D5F9-464D-B04B-7A51849701E3}" type="sibTrans" cxnId="{E9FF9FCF-B70C-1E4F-B74B-DE5C1C115F5B}">
      <dgm:prSet/>
      <dgm:spPr/>
      <dgm:t>
        <a:bodyPr/>
        <a:lstStyle/>
        <a:p>
          <a:endParaRPr lang="en-US"/>
        </a:p>
      </dgm:t>
    </dgm:pt>
    <dgm:pt modelId="{D44E722B-BEEE-824F-907D-B48F58793CB6}">
      <dgm:prSet/>
      <dgm:spPr>
        <a:gradFill flip="none" rotWithShape="0">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dgm:spPr>
      <dgm:t>
        <a:bodyPr/>
        <a:lstStyle/>
        <a:p>
          <a:r>
            <a:rPr lang="en-US"/>
            <a:t>The Party at the Center (the ideal requires a helmsman and navigator)</a:t>
          </a:r>
        </a:p>
      </dgm:t>
    </dgm:pt>
    <dgm:pt modelId="{8354A634-C5B1-134B-A86F-6A8F98727269}" type="parTrans" cxnId="{F729621F-B4E0-744B-94E1-B9E0E732A96F}">
      <dgm:prSet/>
      <dgm:spPr/>
      <dgm:t>
        <a:bodyPr/>
        <a:lstStyle/>
        <a:p>
          <a:endParaRPr lang="en-US"/>
        </a:p>
      </dgm:t>
    </dgm:pt>
    <dgm:pt modelId="{48D7254E-E35E-0A48-8057-17ADD9BBFF68}" type="sibTrans" cxnId="{F729621F-B4E0-744B-94E1-B9E0E732A96F}">
      <dgm:prSet/>
      <dgm:spPr/>
      <dgm:t>
        <a:bodyPr/>
        <a:lstStyle/>
        <a:p>
          <a:endParaRPr lang="en-US"/>
        </a:p>
      </dgm:t>
    </dgm:pt>
    <dgm:pt modelId="{D0EFC30B-68F6-3E4D-AFDE-C7F309AD9E45}">
      <dgm:prSet/>
      <dgm:spPr>
        <a:gradFill flip="none" rotWithShape="0">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dgm:spPr>
      <dgm:t>
        <a:bodyPr/>
        <a:lstStyle/>
        <a:p>
          <a:r>
            <a:rPr lang="en-US" dirty="0"/>
            <a:t>Everything else is a tool or a means to ward the attainment of the fundamental objective</a:t>
          </a:r>
        </a:p>
      </dgm:t>
    </dgm:pt>
    <dgm:pt modelId="{C7177749-BA3E-FA41-893D-8E2EA4EE5E48}" type="parTrans" cxnId="{B3FE8DAB-2B25-0C42-8C26-0A9FC10581D5}">
      <dgm:prSet/>
      <dgm:spPr/>
      <dgm:t>
        <a:bodyPr/>
        <a:lstStyle/>
        <a:p>
          <a:endParaRPr lang="en-US"/>
        </a:p>
      </dgm:t>
    </dgm:pt>
    <dgm:pt modelId="{ECD0B156-0554-884A-B88C-6BEE524B0E35}" type="sibTrans" cxnId="{B3FE8DAB-2B25-0C42-8C26-0A9FC10581D5}">
      <dgm:prSet/>
      <dgm:spPr/>
      <dgm:t>
        <a:bodyPr/>
        <a:lstStyle/>
        <a:p>
          <a:endParaRPr lang="en-US"/>
        </a:p>
      </dgm:t>
    </dgm:pt>
    <dgm:pt modelId="{9A7C4582-4123-374A-AF6B-122E801AC5E7}">
      <dgm:prSet/>
      <dgm:spPr>
        <a:gradFill flip="none" rotWithShape="0">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dgm:spPr>
      <dgm:t>
        <a:bodyPr/>
        <a:lstStyle/>
        <a:p>
          <a:r>
            <a:rPr lang="en-US" dirty="0"/>
            <a:t>Tech, markets, culture, etc. are the expression of and the means through which the advanced social forces move the nation toward its ideal. </a:t>
          </a:r>
        </a:p>
      </dgm:t>
    </dgm:pt>
    <dgm:pt modelId="{A2539F34-9CD9-6840-84B1-E8B10A1DDD6F}" type="parTrans" cxnId="{1E962A97-2570-9B47-8905-7DB28B2D0013}">
      <dgm:prSet/>
      <dgm:spPr/>
      <dgm:t>
        <a:bodyPr/>
        <a:lstStyle/>
        <a:p>
          <a:endParaRPr lang="en-US"/>
        </a:p>
      </dgm:t>
    </dgm:pt>
    <dgm:pt modelId="{8FC24BA9-C388-F347-958B-3C2861971F91}" type="sibTrans" cxnId="{1E962A97-2570-9B47-8905-7DB28B2D0013}">
      <dgm:prSet/>
      <dgm:spPr/>
      <dgm:t>
        <a:bodyPr/>
        <a:lstStyle/>
        <a:p>
          <a:endParaRPr lang="en-US"/>
        </a:p>
      </dgm:t>
    </dgm:pt>
    <dgm:pt modelId="{C4EBCB24-3779-3C43-97EA-5EC6D6F60942}">
      <dgm:prSet/>
      <dgm:spPr>
        <a:gradFill flip="none" rotWithShape="0">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dgm:spPr>
      <dgm:t>
        <a:bodyPr/>
        <a:lstStyle/>
        <a:p>
          <a:r>
            <a:rPr lang="en-US"/>
            <a:t>The process “scientific” in the sense that is is rationalized and can be measured against the idea (truth from facts—facts in the service of truth). </a:t>
          </a:r>
        </a:p>
      </dgm:t>
    </dgm:pt>
    <dgm:pt modelId="{FEF3D027-7326-6E4A-9EBA-3C54834CEADB}" type="parTrans" cxnId="{E8630E35-A113-E440-9CE4-FBD5124934AD}">
      <dgm:prSet/>
      <dgm:spPr/>
      <dgm:t>
        <a:bodyPr/>
        <a:lstStyle/>
        <a:p>
          <a:endParaRPr lang="en-US"/>
        </a:p>
      </dgm:t>
    </dgm:pt>
    <dgm:pt modelId="{B93B8DDB-F5BD-5443-BAA6-DE9E6DFD4ED5}" type="sibTrans" cxnId="{E8630E35-A113-E440-9CE4-FBD5124934AD}">
      <dgm:prSet/>
      <dgm:spPr/>
      <dgm:t>
        <a:bodyPr/>
        <a:lstStyle/>
        <a:p>
          <a:endParaRPr lang="en-US"/>
        </a:p>
      </dgm:t>
    </dgm:pt>
    <dgm:pt modelId="{B5AECECD-8EA4-894C-945C-50845E70B2FC}" type="pres">
      <dgm:prSet presAssocID="{535E7D48-8BF8-3E48-944D-E57B38B6C488}" presName="Name0" presStyleCnt="0">
        <dgm:presLayoutVars>
          <dgm:dir/>
          <dgm:resizeHandles val="exact"/>
        </dgm:presLayoutVars>
      </dgm:prSet>
      <dgm:spPr/>
    </dgm:pt>
    <dgm:pt modelId="{297F723A-6765-5946-BFCF-8F4EC6066758}" type="pres">
      <dgm:prSet presAssocID="{6F0ED764-669B-9E4D-997B-4418CC8212DE}" presName="node" presStyleLbl="node1" presStyleIdx="0" presStyleCnt="1" custLinFactNeighborX="5748">
        <dgm:presLayoutVars>
          <dgm:bulletEnabled val="1"/>
        </dgm:presLayoutVars>
      </dgm:prSet>
      <dgm:spPr/>
    </dgm:pt>
  </dgm:ptLst>
  <dgm:cxnLst>
    <dgm:cxn modelId="{70925E12-55B5-804F-9087-63F86776E136}" type="presOf" srcId="{C1F068CE-5775-A74C-957D-68D16B9F3661}" destId="{297F723A-6765-5946-BFCF-8F4EC6066758}" srcOrd="0" destOrd="1" presId="urn:microsoft.com/office/officeart/2005/8/layout/hList6"/>
    <dgm:cxn modelId="{F729621F-B4E0-744B-94E1-B9E0E732A96F}" srcId="{6F0ED764-669B-9E4D-997B-4418CC8212DE}" destId="{D44E722B-BEEE-824F-907D-B48F58793CB6}" srcOrd="1" destOrd="0" parTransId="{8354A634-C5B1-134B-A86F-6A8F98727269}" sibTransId="{48D7254E-E35E-0A48-8057-17ADD9BBFF68}"/>
    <dgm:cxn modelId="{E8630E35-A113-E440-9CE4-FBD5124934AD}" srcId="{6F0ED764-669B-9E4D-997B-4418CC8212DE}" destId="{C4EBCB24-3779-3C43-97EA-5EC6D6F60942}" srcOrd="4" destOrd="0" parTransId="{FEF3D027-7326-6E4A-9EBA-3C54834CEADB}" sibTransId="{B93B8DDB-F5BD-5443-BAA6-DE9E6DFD4ED5}"/>
    <dgm:cxn modelId="{7271013D-67FC-E646-B0B9-CC1370917F00}" type="presOf" srcId="{C4EBCB24-3779-3C43-97EA-5EC6D6F60942}" destId="{297F723A-6765-5946-BFCF-8F4EC6066758}" srcOrd="0" destOrd="5" presId="urn:microsoft.com/office/officeart/2005/8/layout/hList6"/>
    <dgm:cxn modelId="{B3C70646-AE1F-F546-9315-CDEADF4F1608}" srcId="{535E7D48-8BF8-3E48-944D-E57B38B6C488}" destId="{6F0ED764-669B-9E4D-997B-4418CC8212DE}" srcOrd="0" destOrd="0" parTransId="{BE6DF7B6-779E-6F4E-ABCC-C1EFFD9D2B06}" sibTransId="{0C043CE9-E827-9546-922F-FFDB73A0AFC2}"/>
    <dgm:cxn modelId="{07DE6546-E9BB-9A43-A3E3-CB2527FCB06E}" type="presOf" srcId="{D0EFC30B-68F6-3E4D-AFDE-C7F309AD9E45}" destId="{297F723A-6765-5946-BFCF-8F4EC6066758}" srcOrd="0" destOrd="3" presId="urn:microsoft.com/office/officeart/2005/8/layout/hList6"/>
    <dgm:cxn modelId="{2B22A45A-6271-0740-925D-FCEFEA8AC1B5}" type="presOf" srcId="{535E7D48-8BF8-3E48-944D-E57B38B6C488}" destId="{B5AECECD-8EA4-894C-945C-50845E70B2FC}" srcOrd="0" destOrd="0" presId="urn:microsoft.com/office/officeart/2005/8/layout/hList6"/>
    <dgm:cxn modelId="{14D1A066-44CE-BD48-95CA-AE4F72CF0FE6}" type="presOf" srcId="{6F0ED764-669B-9E4D-997B-4418CC8212DE}" destId="{297F723A-6765-5946-BFCF-8F4EC6066758}" srcOrd="0" destOrd="0" presId="urn:microsoft.com/office/officeart/2005/8/layout/hList6"/>
    <dgm:cxn modelId="{5DDE5873-4303-5948-B3AE-7CC212FAD920}" type="presOf" srcId="{D44E722B-BEEE-824F-907D-B48F58793CB6}" destId="{297F723A-6765-5946-BFCF-8F4EC6066758}" srcOrd="0" destOrd="2" presId="urn:microsoft.com/office/officeart/2005/8/layout/hList6"/>
    <dgm:cxn modelId="{1E962A97-2570-9B47-8905-7DB28B2D0013}" srcId="{6F0ED764-669B-9E4D-997B-4418CC8212DE}" destId="{9A7C4582-4123-374A-AF6B-122E801AC5E7}" srcOrd="3" destOrd="0" parTransId="{A2539F34-9CD9-6840-84B1-E8B10A1DDD6F}" sibTransId="{8FC24BA9-C388-F347-958B-3C2861971F91}"/>
    <dgm:cxn modelId="{B3FE8DAB-2B25-0C42-8C26-0A9FC10581D5}" srcId="{6F0ED764-669B-9E4D-997B-4418CC8212DE}" destId="{D0EFC30B-68F6-3E4D-AFDE-C7F309AD9E45}" srcOrd="2" destOrd="0" parTransId="{C7177749-BA3E-FA41-893D-8E2EA4EE5E48}" sibTransId="{ECD0B156-0554-884A-B88C-6BEE524B0E35}"/>
    <dgm:cxn modelId="{A65D53C2-8933-8846-B3FC-9A20FB5D9239}" type="presOf" srcId="{9A7C4582-4123-374A-AF6B-122E801AC5E7}" destId="{297F723A-6765-5946-BFCF-8F4EC6066758}" srcOrd="0" destOrd="4" presId="urn:microsoft.com/office/officeart/2005/8/layout/hList6"/>
    <dgm:cxn modelId="{E9FF9FCF-B70C-1E4F-B74B-DE5C1C115F5B}" srcId="{6F0ED764-669B-9E4D-997B-4418CC8212DE}" destId="{C1F068CE-5775-A74C-957D-68D16B9F3661}" srcOrd="0" destOrd="0" parTransId="{AFE8E4E3-1FBF-5E4A-83AB-A92745E78AE1}" sibTransId="{BCCE8C51-D5F9-464D-B04B-7A51849701E3}"/>
    <dgm:cxn modelId="{2A4B7D3D-7234-1645-BD52-BA742352DB69}" type="presParOf" srcId="{B5AECECD-8EA4-894C-945C-50845E70B2FC}" destId="{297F723A-6765-5946-BFCF-8F4EC6066758}"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59BA4C-C84F-CC4E-BB85-9C06A88CC9C6}" type="doc">
      <dgm:prSet loTypeId="urn:microsoft.com/office/officeart/2005/8/layout/hList6" loCatId="relationship" qsTypeId="urn:microsoft.com/office/officeart/2005/8/quickstyle/simple3" qsCatId="simple" csTypeId="urn:microsoft.com/office/officeart/2005/8/colors/colorful1" csCatId="colorful" phldr="1"/>
      <dgm:spPr/>
      <dgm:t>
        <a:bodyPr/>
        <a:lstStyle/>
        <a:p>
          <a:endParaRPr lang="en-US"/>
        </a:p>
      </dgm:t>
    </dgm:pt>
    <dgm:pt modelId="{089C9312-B2B8-8F4F-AD3D-459592890B58}">
      <dgm:prSet/>
      <dgm:spPr>
        <a:gradFill flip="none" rotWithShape="0">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dgm:spPr>
      <dgm:t>
        <a:bodyPr/>
        <a:lstStyle/>
        <a:p>
          <a:r>
            <a:rPr lang="en-US" b="1" dirty="0"/>
            <a:t>The Stages of Historical Development and the core contradictions</a:t>
          </a:r>
        </a:p>
      </dgm:t>
    </dgm:pt>
    <dgm:pt modelId="{CC15AFBF-D4DA-F141-9B38-959F9CA90D73}" type="parTrans" cxnId="{43CA9B95-1C6D-3044-BFF0-69AC77EC334F}">
      <dgm:prSet/>
      <dgm:spPr/>
      <dgm:t>
        <a:bodyPr/>
        <a:lstStyle/>
        <a:p>
          <a:endParaRPr lang="en-US"/>
        </a:p>
      </dgm:t>
    </dgm:pt>
    <dgm:pt modelId="{5246ECCC-2069-CC43-8631-18251D6E024C}" type="sibTrans" cxnId="{43CA9B95-1C6D-3044-BFF0-69AC77EC334F}">
      <dgm:prSet/>
      <dgm:spPr/>
      <dgm:t>
        <a:bodyPr/>
        <a:lstStyle/>
        <a:p>
          <a:endParaRPr lang="en-US"/>
        </a:p>
      </dgm:t>
    </dgm:pt>
    <dgm:pt modelId="{A3F58BD7-0521-5D42-A0B2-73352FD0DEB4}">
      <dgm:prSet/>
      <dgm:spPr>
        <a:gradFill flip="none" rotWithShape="0">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dgm:spPr>
      <dgm:t>
        <a:bodyPr/>
        <a:lstStyle/>
        <a:p>
          <a:r>
            <a:rPr lang="en-US" dirty="0"/>
            <a:t>That objective is to be undertaken in stages (Marxist progressivism toward the ideal) </a:t>
          </a:r>
        </a:p>
      </dgm:t>
    </dgm:pt>
    <dgm:pt modelId="{C2FD2B49-2020-C646-976C-E09F65477464}" type="parTrans" cxnId="{6D40673A-478C-3B4F-98DB-46A9002873FE}">
      <dgm:prSet/>
      <dgm:spPr/>
      <dgm:t>
        <a:bodyPr/>
        <a:lstStyle/>
        <a:p>
          <a:endParaRPr lang="en-US"/>
        </a:p>
      </dgm:t>
    </dgm:pt>
    <dgm:pt modelId="{AE44F325-1E40-4647-A0ED-B5197ACFB0C5}" type="sibTrans" cxnId="{6D40673A-478C-3B4F-98DB-46A9002873FE}">
      <dgm:prSet/>
      <dgm:spPr/>
      <dgm:t>
        <a:bodyPr/>
        <a:lstStyle/>
        <a:p>
          <a:endParaRPr lang="en-US"/>
        </a:p>
      </dgm:t>
    </dgm:pt>
    <dgm:pt modelId="{EF673729-E091-C148-8310-AA83E546CADE}">
      <dgm:prSet/>
      <dgm:spPr>
        <a:gradFill flip="none" rotWithShape="0">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dgm:spPr>
      <dgm:t>
        <a:bodyPr/>
        <a:lstStyle/>
        <a:p>
          <a:r>
            <a:rPr lang="en-US"/>
            <a:t>Each stage requires a distinct contextually relevant political line</a:t>
          </a:r>
        </a:p>
      </dgm:t>
    </dgm:pt>
    <dgm:pt modelId="{2481BE15-AC3D-6045-9B47-33964ADC4C2A}" type="parTrans" cxnId="{205E5E2C-93B5-1C4A-840F-8EFE994342CC}">
      <dgm:prSet/>
      <dgm:spPr/>
      <dgm:t>
        <a:bodyPr/>
        <a:lstStyle/>
        <a:p>
          <a:endParaRPr lang="en-US"/>
        </a:p>
      </dgm:t>
    </dgm:pt>
    <dgm:pt modelId="{9548EB46-298C-2F4D-91B9-F2A71B1F2B21}" type="sibTrans" cxnId="{205E5E2C-93B5-1C4A-840F-8EFE994342CC}">
      <dgm:prSet/>
      <dgm:spPr/>
      <dgm:t>
        <a:bodyPr/>
        <a:lstStyle/>
        <a:p>
          <a:endParaRPr lang="en-US"/>
        </a:p>
      </dgm:t>
    </dgm:pt>
    <dgm:pt modelId="{41C6E7C6-99CD-D545-9266-965C1F8B89B9}">
      <dgm:prSet/>
      <dgm:spPr>
        <a:gradFill flip="none" rotWithShape="0">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dgm:spPr>
      <dgm:t>
        <a:bodyPr/>
        <a:lstStyle/>
        <a:p>
          <a:r>
            <a:rPr lang="en-US"/>
            <a:t>Core contradictions reflect principal challenges for the Leadership core in each stage of development</a:t>
          </a:r>
        </a:p>
      </dgm:t>
    </dgm:pt>
    <dgm:pt modelId="{81DCA05F-572E-8847-B7EA-41D4A7C95E73}" type="parTrans" cxnId="{EE1CC123-0E5A-D949-9BCD-58A2257DF689}">
      <dgm:prSet/>
      <dgm:spPr/>
      <dgm:t>
        <a:bodyPr/>
        <a:lstStyle/>
        <a:p>
          <a:endParaRPr lang="en-US"/>
        </a:p>
      </dgm:t>
    </dgm:pt>
    <dgm:pt modelId="{B7567387-2496-7349-8423-AD5B0E263746}" type="sibTrans" cxnId="{EE1CC123-0E5A-D949-9BCD-58A2257DF689}">
      <dgm:prSet/>
      <dgm:spPr/>
      <dgm:t>
        <a:bodyPr/>
        <a:lstStyle/>
        <a:p>
          <a:endParaRPr lang="en-US"/>
        </a:p>
      </dgm:t>
    </dgm:pt>
    <dgm:pt modelId="{2CAB3C46-5DCC-DD4C-8E6E-ADF7837D88AA}">
      <dgm:prSet/>
      <dgm:spPr>
        <a:gradFill flip="none" rotWithShape="0">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dgm:spPr>
      <dgm:t>
        <a:bodyPr/>
        <a:lstStyle/>
        <a:p>
          <a:r>
            <a:rPr lang="en-US" b="1" dirty="0">
              <a:solidFill>
                <a:srgbClr val="002060"/>
              </a:solidFill>
            </a:rPr>
            <a:t>Class struggle </a:t>
          </a:r>
          <a:r>
            <a:rPr lang="en-US" dirty="0"/>
            <a:t>(Mao Zedong)</a:t>
          </a:r>
        </a:p>
      </dgm:t>
    </dgm:pt>
    <dgm:pt modelId="{5BA07F56-3CD3-4547-8964-DAEF12010846}" type="parTrans" cxnId="{BD27F775-0942-5A4F-B4BB-0C718A3B0D33}">
      <dgm:prSet/>
      <dgm:spPr/>
      <dgm:t>
        <a:bodyPr/>
        <a:lstStyle/>
        <a:p>
          <a:endParaRPr lang="en-US"/>
        </a:p>
      </dgm:t>
    </dgm:pt>
    <dgm:pt modelId="{80819372-46EC-E743-A08A-070F1A2E91ED}" type="sibTrans" cxnId="{BD27F775-0942-5A4F-B4BB-0C718A3B0D33}">
      <dgm:prSet/>
      <dgm:spPr/>
      <dgm:t>
        <a:bodyPr/>
        <a:lstStyle/>
        <a:p>
          <a:endParaRPr lang="en-US"/>
        </a:p>
      </dgm:t>
    </dgm:pt>
    <dgm:pt modelId="{3D9942EC-81FB-8846-B1F6-D8AFA4AD77E0}">
      <dgm:prSet/>
      <dgm:spPr>
        <a:gradFill flip="none" rotWithShape="0">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dgm:spPr>
      <dgm:t>
        <a:bodyPr/>
        <a:lstStyle/>
        <a:p>
          <a:r>
            <a:rPr lang="en-US"/>
            <a:t>Development of productive forces (Deng Xiaoping – Hu Jintao)</a:t>
          </a:r>
        </a:p>
      </dgm:t>
    </dgm:pt>
    <dgm:pt modelId="{3114CC80-F3F4-164A-898A-F4E59C61232B}" type="parTrans" cxnId="{E517CA61-44F0-7946-A258-DA3D3FCA0997}">
      <dgm:prSet/>
      <dgm:spPr/>
      <dgm:t>
        <a:bodyPr/>
        <a:lstStyle/>
        <a:p>
          <a:endParaRPr lang="en-US"/>
        </a:p>
      </dgm:t>
    </dgm:pt>
    <dgm:pt modelId="{A215ED65-470E-FC40-AE16-1712519E1364}" type="sibTrans" cxnId="{E517CA61-44F0-7946-A258-DA3D3FCA0997}">
      <dgm:prSet/>
      <dgm:spPr/>
      <dgm:t>
        <a:bodyPr/>
        <a:lstStyle/>
        <a:p>
          <a:endParaRPr lang="en-US"/>
        </a:p>
      </dgm:t>
    </dgm:pt>
    <dgm:pt modelId="{D515CAF4-5386-6646-87CC-13816B71BBFD}">
      <dgm:prSet/>
      <dgm:spPr>
        <a:gradFill flip="none" rotWithShape="0">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dgm:spPr>
      <dgm:t>
        <a:bodyPr/>
        <a:lstStyle/>
        <a:p>
          <a:r>
            <a:rPr lang="en-US"/>
            <a:t>Balance between unbalanced and inadequate development and the people’s need for a better life (Xi Jinping) </a:t>
          </a:r>
        </a:p>
      </dgm:t>
    </dgm:pt>
    <dgm:pt modelId="{FB9F5598-EEFD-1F47-836D-21CD631EAB44}" type="parTrans" cxnId="{6E7B8A72-9850-A044-87B1-4D24C6A9BDC6}">
      <dgm:prSet/>
      <dgm:spPr/>
      <dgm:t>
        <a:bodyPr/>
        <a:lstStyle/>
        <a:p>
          <a:endParaRPr lang="en-US"/>
        </a:p>
      </dgm:t>
    </dgm:pt>
    <dgm:pt modelId="{9F73F732-0EFE-734C-9E49-00DCF2C15320}" type="sibTrans" cxnId="{6E7B8A72-9850-A044-87B1-4D24C6A9BDC6}">
      <dgm:prSet/>
      <dgm:spPr/>
      <dgm:t>
        <a:bodyPr/>
        <a:lstStyle/>
        <a:p>
          <a:endParaRPr lang="en-US"/>
        </a:p>
      </dgm:t>
    </dgm:pt>
    <dgm:pt modelId="{D9F38518-7A38-1745-B03D-439E0B3810EE}" type="pres">
      <dgm:prSet presAssocID="{1959BA4C-C84F-CC4E-BB85-9C06A88CC9C6}" presName="Name0" presStyleCnt="0">
        <dgm:presLayoutVars>
          <dgm:dir/>
          <dgm:resizeHandles val="exact"/>
        </dgm:presLayoutVars>
      </dgm:prSet>
      <dgm:spPr/>
    </dgm:pt>
    <dgm:pt modelId="{02BDEC84-435F-E542-A2D6-9D0D32D429F0}" type="pres">
      <dgm:prSet presAssocID="{089C9312-B2B8-8F4F-AD3D-459592890B58}" presName="node" presStyleLbl="node1" presStyleIdx="0" presStyleCnt="1">
        <dgm:presLayoutVars>
          <dgm:bulletEnabled val="1"/>
        </dgm:presLayoutVars>
      </dgm:prSet>
      <dgm:spPr/>
    </dgm:pt>
  </dgm:ptLst>
  <dgm:cxnLst>
    <dgm:cxn modelId="{EE1CC123-0E5A-D949-9BCD-58A2257DF689}" srcId="{089C9312-B2B8-8F4F-AD3D-459592890B58}" destId="{41C6E7C6-99CD-D545-9266-965C1F8B89B9}" srcOrd="2" destOrd="0" parTransId="{81DCA05F-572E-8847-B7EA-41D4A7C95E73}" sibTransId="{B7567387-2496-7349-8423-AD5B0E263746}"/>
    <dgm:cxn modelId="{205E5E2C-93B5-1C4A-840F-8EFE994342CC}" srcId="{089C9312-B2B8-8F4F-AD3D-459592890B58}" destId="{EF673729-E091-C148-8310-AA83E546CADE}" srcOrd="1" destOrd="0" parTransId="{2481BE15-AC3D-6045-9B47-33964ADC4C2A}" sibTransId="{9548EB46-298C-2F4D-91B9-F2A71B1F2B21}"/>
    <dgm:cxn modelId="{015C2A33-F7D4-E743-A151-B439222616ED}" type="presOf" srcId="{D515CAF4-5386-6646-87CC-13816B71BBFD}" destId="{02BDEC84-435F-E542-A2D6-9D0D32D429F0}" srcOrd="0" destOrd="6" presId="urn:microsoft.com/office/officeart/2005/8/layout/hList6"/>
    <dgm:cxn modelId="{6D40673A-478C-3B4F-98DB-46A9002873FE}" srcId="{089C9312-B2B8-8F4F-AD3D-459592890B58}" destId="{A3F58BD7-0521-5D42-A0B2-73352FD0DEB4}" srcOrd="0" destOrd="0" parTransId="{C2FD2B49-2020-C646-976C-E09F65477464}" sibTransId="{AE44F325-1E40-4647-A0ED-B5197ACFB0C5}"/>
    <dgm:cxn modelId="{295B8753-4854-E742-9A32-F9557A29EA7B}" type="presOf" srcId="{089C9312-B2B8-8F4F-AD3D-459592890B58}" destId="{02BDEC84-435F-E542-A2D6-9D0D32D429F0}" srcOrd="0" destOrd="0" presId="urn:microsoft.com/office/officeart/2005/8/layout/hList6"/>
    <dgm:cxn modelId="{4BE44D5A-2821-A047-AD30-264A74575F92}" type="presOf" srcId="{EF673729-E091-C148-8310-AA83E546CADE}" destId="{02BDEC84-435F-E542-A2D6-9D0D32D429F0}" srcOrd="0" destOrd="2" presId="urn:microsoft.com/office/officeart/2005/8/layout/hList6"/>
    <dgm:cxn modelId="{E517CA61-44F0-7946-A258-DA3D3FCA0997}" srcId="{41C6E7C6-99CD-D545-9266-965C1F8B89B9}" destId="{3D9942EC-81FB-8846-B1F6-D8AFA4AD77E0}" srcOrd="1" destOrd="0" parTransId="{3114CC80-F3F4-164A-898A-F4E59C61232B}" sibTransId="{A215ED65-470E-FC40-AE16-1712519E1364}"/>
    <dgm:cxn modelId="{6E7B8A72-9850-A044-87B1-4D24C6A9BDC6}" srcId="{41C6E7C6-99CD-D545-9266-965C1F8B89B9}" destId="{D515CAF4-5386-6646-87CC-13816B71BBFD}" srcOrd="2" destOrd="0" parTransId="{FB9F5598-EEFD-1F47-836D-21CD631EAB44}" sibTransId="{9F73F732-0EFE-734C-9E49-00DCF2C15320}"/>
    <dgm:cxn modelId="{2A877D74-3D6B-B842-9BA3-8AD419DDCBE3}" type="presOf" srcId="{A3F58BD7-0521-5D42-A0B2-73352FD0DEB4}" destId="{02BDEC84-435F-E542-A2D6-9D0D32D429F0}" srcOrd="0" destOrd="1" presId="urn:microsoft.com/office/officeart/2005/8/layout/hList6"/>
    <dgm:cxn modelId="{BD27F775-0942-5A4F-B4BB-0C718A3B0D33}" srcId="{41C6E7C6-99CD-D545-9266-965C1F8B89B9}" destId="{2CAB3C46-5DCC-DD4C-8E6E-ADF7837D88AA}" srcOrd="0" destOrd="0" parTransId="{5BA07F56-3CD3-4547-8964-DAEF12010846}" sibTransId="{80819372-46EC-E743-A08A-070F1A2E91ED}"/>
    <dgm:cxn modelId="{43CA9B95-1C6D-3044-BFF0-69AC77EC334F}" srcId="{1959BA4C-C84F-CC4E-BB85-9C06A88CC9C6}" destId="{089C9312-B2B8-8F4F-AD3D-459592890B58}" srcOrd="0" destOrd="0" parTransId="{CC15AFBF-D4DA-F141-9B38-959F9CA90D73}" sibTransId="{5246ECCC-2069-CC43-8631-18251D6E024C}"/>
    <dgm:cxn modelId="{21EE5096-8DC5-3E41-98AC-41085CA58030}" type="presOf" srcId="{3D9942EC-81FB-8846-B1F6-D8AFA4AD77E0}" destId="{02BDEC84-435F-E542-A2D6-9D0D32D429F0}" srcOrd="0" destOrd="5" presId="urn:microsoft.com/office/officeart/2005/8/layout/hList6"/>
    <dgm:cxn modelId="{2FA3D4A7-B0F7-B645-876A-66E3FA5C23B1}" type="presOf" srcId="{2CAB3C46-5DCC-DD4C-8E6E-ADF7837D88AA}" destId="{02BDEC84-435F-E542-A2D6-9D0D32D429F0}" srcOrd="0" destOrd="4" presId="urn:microsoft.com/office/officeart/2005/8/layout/hList6"/>
    <dgm:cxn modelId="{3AB25BC0-F4E4-2C4E-8D29-901EA46B99D0}" type="presOf" srcId="{41C6E7C6-99CD-D545-9266-965C1F8B89B9}" destId="{02BDEC84-435F-E542-A2D6-9D0D32D429F0}" srcOrd="0" destOrd="3" presId="urn:microsoft.com/office/officeart/2005/8/layout/hList6"/>
    <dgm:cxn modelId="{CC9BDCD7-526F-0E46-A1F5-1C371B1055F0}" type="presOf" srcId="{1959BA4C-C84F-CC4E-BB85-9C06A88CC9C6}" destId="{D9F38518-7A38-1745-B03D-439E0B3810EE}" srcOrd="0" destOrd="0" presId="urn:microsoft.com/office/officeart/2005/8/layout/hList6"/>
    <dgm:cxn modelId="{A74F8B92-52B9-CE44-99E3-7E1225A2368C}" type="presParOf" srcId="{D9F38518-7A38-1745-B03D-439E0B3810EE}" destId="{02BDEC84-435F-E542-A2D6-9D0D32D429F0}" srcOrd="0" destOrd="0" presId="urn:microsoft.com/office/officeart/2005/8/layout/hList6"/>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B4A0C84B-5D57-284E-848F-8F209F47D413}" type="doc">
      <dgm:prSet loTypeId="urn:microsoft.com/office/officeart/2005/8/layout/hierarchy4" loCatId="list" qsTypeId="urn:microsoft.com/office/officeart/2005/8/quickstyle/simple3" qsCatId="simple" csTypeId="urn:microsoft.com/office/officeart/2005/8/colors/colorful3" csCatId="colorful" phldr="1"/>
      <dgm:spPr/>
      <dgm:t>
        <a:bodyPr/>
        <a:lstStyle/>
        <a:p>
          <a:endParaRPr lang="en-US"/>
        </a:p>
      </dgm:t>
    </dgm:pt>
    <dgm:pt modelId="{047A51AC-087D-E242-B956-E8DBEFC7B734}">
      <dgm:prSet/>
      <dgm:spPr/>
      <dgm:t>
        <a:bodyPr/>
        <a:lstStyle/>
        <a:p>
          <a:r>
            <a:rPr lang="en-US" b="1" dirty="0"/>
            <a:t>BRI represents the framework through which China and its vanguard, the Chinese Communist Party, rationalizes its trade, security, cultural, and political policies. </a:t>
          </a:r>
          <a:endParaRPr lang="en-US" dirty="0"/>
        </a:p>
      </dgm:t>
    </dgm:pt>
    <dgm:pt modelId="{EC828E19-F3DA-E449-84A1-DEB6207459BA}" type="parTrans" cxnId="{C0B49C0C-12E6-6B4F-9205-D0F8201C1D69}">
      <dgm:prSet/>
      <dgm:spPr/>
      <dgm:t>
        <a:bodyPr/>
        <a:lstStyle/>
        <a:p>
          <a:endParaRPr lang="en-US"/>
        </a:p>
      </dgm:t>
    </dgm:pt>
    <dgm:pt modelId="{34250019-C006-C447-9C0F-C7F0AC8F311C}" type="sibTrans" cxnId="{C0B49C0C-12E6-6B4F-9205-D0F8201C1D69}">
      <dgm:prSet/>
      <dgm:spPr/>
      <dgm:t>
        <a:bodyPr/>
        <a:lstStyle/>
        <a:p>
          <a:endParaRPr lang="en-US"/>
        </a:p>
      </dgm:t>
    </dgm:pt>
    <dgm:pt modelId="{94915CFB-6EEB-D341-B422-3D5731FC989D}">
      <dgm:prSet/>
      <dgm:spPr/>
      <dgm:t>
        <a:bodyPr/>
        <a:lstStyle/>
        <a:p>
          <a:r>
            <a:rPr lang="en-US"/>
            <a:t>That rationalization seeks a framework for the seamless and coherent connection between China’s internal and external relations. </a:t>
          </a:r>
        </a:p>
      </dgm:t>
    </dgm:pt>
    <dgm:pt modelId="{0F4CD4C5-E887-3849-BB88-3159E9591304}" type="parTrans" cxnId="{A67AFC6A-3EA4-CF47-9727-CD85F88F388C}">
      <dgm:prSet/>
      <dgm:spPr/>
      <dgm:t>
        <a:bodyPr/>
        <a:lstStyle/>
        <a:p>
          <a:endParaRPr lang="en-US"/>
        </a:p>
      </dgm:t>
    </dgm:pt>
    <dgm:pt modelId="{982B8436-3EB7-104B-8A3C-FAA5BA19F0C8}" type="sibTrans" cxnId="{A67AFC6A-3EA4-CF47-9727-CD85F88F388C}">
      <dgm:prSet/>
      <dgm:spPr/>
      <dgm:t>
        <a:bodyPr/>
        <a:lstStyle/>
        <a:p>
          <a:endParaRPr lang="en-US"/>
        </a:p>
      </dgm:t>
    </dgm:pt>
    <dgm:pt modelId="{3A5353D9-53D7-7D49-9F57-9135729B35F8}">
      <dgm:prSet/>
      <dgm:spPr/>
      <dgm:t>
        <a:bodyPr/>
        <a:lstStyle/>
        <a:p>
          <a:r>
            <a:rPr lang="en-US"/>
            <a:t>Serves </a:t>
          </a:r>
        </a:p>
      </dgm:t>
    </dgm:pt>
    <dgm:pt modelId="{ABB3909C-8247-E647-9CF3-580D0A281165}" type="parTrans" cxnId="{DF6EE27A-D1F8-764C-BE34-6706A69BEBA9}">
      <dgm:prSet/>
      <dgm:spPr/>
      <dgm:t>
        <a:bodyPr/>
        <a:lstStyle/>
        <a:p>
          <a:endParaRPr lang="en-US"/>
        </a:p>
      </dgm:t>
    </dgm:pt>
    <dgm:pt modelId="{760CB758-4E52-984B-8C3C-7DF766C1B603}" type="sibTrans" cxnId="{DF6EE27A-D1F8-764C-BE34-6706A69BEBA9}">
      <dgm:prSet/>
      <dgm:spPr/>
      <dgm:t>
        <a:bodyPr/>
        <a:lstStyle/>
        <a:p>
          <a:endParaRPr lang="en-US"/>
        </a:p>
      </dgm:t>
    </dgm:pt>
    <dgm:pt modelId="{FD0E6AE5-F690-A846-B100-2208B7A6E944}">
      <dgm:prSet/>
      <dgm:spPr/>
      <dgm:t>
        <a:bodyPr/>
        <a:lstStyle/>
        <a:p>
          <a:r>
            <a:rPr lang="en-US"/>
            <a:t>As the outward expression of the core of the Basic Line of the Chinese Communist Party as the leadership collective of the nation, </a:t>
          </a:r>
        </a:p>
      </dgm:t>
    </dgm:pt>
    <dgm:pt modelId="{C6502CA0-F702-3E48-9242-09AE30716F7D}" type="parTrans" cxnId="{026D583A-2B84-0540-9F6E-957AA79F7F20}">
      <dgm:prSet/>
      <dgm:spPr/>
      <dgm:t>
        <a:bodyPr/>
        <a:lstStyle/>
        <a:p>
          <a:endParaRPr lang="en-US"/>
        </a:p>
      </dgm:t>
    </dgm:pt>
    <dgm:pt modelId="{A89F76B9-E7E1-C84D-813B-CAED01AF6B46}" type="sibTrans" cxnId="{026D583A-2B84-0540-9F6E-957AA79F7F20}">
      <dgm:prSet/>
      <dgm:spPr/>
      <dgm:t>
        <a:bodyPr/>
        <a:lstStyle/>
        <a:p>
          <a:endParaRPr lang="en-US"/>
        </a:p>
      </dgm:t>
    </dgm:pt>
    <dgm:pt modelId="{B0BCA846-0680-184A-BDDA-9274141C7CF1}">
      <dgm:prSet/>
      <dgm:spPr/>
      <dgm:t>
        <a:bodyPr/>
        <a:lstStyle/>
        <a:p>
          <a:r>
            <a:rPr lang="en-US" dirty="0"/>
            <a:t>As the current manifestation of that Basic Line as the principles of the “New Era” theory developed by the current leadership core of the Chinese State and its Communist Party collective, which along with the elements of the United Front, represents the collective of the Chinese nation. </a:t>
          </a:r>
        </a:p>
      </dgm:t>
    </dgm:pt>
    <dgm:pt modelId="{1DB23591-7281-CF47-9206-B089111AF8C2}" type="parTrans" cxnId="{6673A2D9-8EBF-794E-9B4D-EFE0E746B95D}">
      <dgm:prSet/>
      <dgm:spPr/>
      <dgm:t>
        <a:bodyPr/>
        <a:lstStyle/>
        <a:p>
          <a:endParaRPr lang="en-US"/>
        </a:p>
      </dgm:t>
    </dgm:pt>
    <dgm:pt modelId="{58721798-3B14-5F48-9777-4B9F20BF403D}" type="sibTrans" cxnId="{6673A2D9-8EBF-794E-9B4D-EFE0E746B95D}">
      <dgm:prSet/>
      <dgm:spPr/>
      <dgm:t>
        <a:bodyPr/>
        <a:lstStyle/>
        <a:p>
          <a:endParaRPr lang="en-US"/>
        </a:p>
      </dgm:t>
    </dgm:pt>
    <dgm:pt modelId="{5B435DF1-AD25-534D-8442-9C32423548DB}" type="pres">
      <dgm:prSet presAssocID="{B4A0C84B-5D57-284E-848F-8F209F47D413}" presName="Name0" presStyleCnt="0">
        <dgm:presLayoutVars>
          <dgm:chPref val="1"/>
          <dgm:dir/>
          <dgm:animOne val="branch"/>
          <dgm:animLvl val="lvl"/>
          <dgm:resizeHandles/>
        </dgm:presLayoutVars>
      </dgm:prSet>
      <dgm:spPr/>
    </dgm:pt>
    <dgm:pt modelId="{1550F979-14CD-3D4A-B855-DCD7C19D61B1}" type="pres">
      <dgm:prSet presAssocID="{047A51AC-087D-E242-B956-E8DBEFC7B734}" presName="vertOne" presStyleCnt="0"/>
      <dgm:spPr/>
    </dgm:pt>
    <dgm:pt modelId="{BC6D66BD-4351-7848-BDE3-3A320263FCDC}" type="pres">
      <dgm:prSet presAssocID="{047A51AC-087D-E242-B956-E8DBEFC7B734}" presName="txOne" presStyleLbl="node0" presStyleIdx="0" presStyleCnt="3" custScaleY="242736">
        <dgm:presLayoutVars>
          <dgm:chPref val="3"/>
        </dgm:presLayoutVars>
      </dgm:prSet>
      <dgm:spPr/>
    </dgm:pt>
    <dgm:pt modelId="{8CEE00BD-F2A2-4346-87E4-97D948207C16}" type="pres">
      <dgm:prSet presAssocID="{047A51AC-087D-E242-B956-E8DBEFC7B734}" presName="horzOne" presStyleCnt="0"/>
      <dgm:spPr/>
    </dgm:pt>
    <dgm:pt modelId="{19C0E479-D274-9D4B-9357-3FF849D2C777}" type="pres">
      <dgm:prSet presAssocID="{34250019-C006-C447-9C0F-C7F0AC8F311C}" presName="sibSpaceOne" presStyleCnt="0"/>
      <dgm:spPr/>
    </dgm:pt>
    <dgm:pt modelId="{8E5465BA-99ED-0741-B088-4791A321C184}" type="pres">
      <dgm:prSet presAssocID="{94915CFB-6EEB-D341-B422-3D5731FC989D}" presName="vertOne" presStyleCnt="0"/>
      <dgm:spPr/>
    </dgm:pt>
    <dgm:pt modelId="{3732262F-8EF2-084A-A171-FAC45D501849}" type="pres">
      <dgm:prSet presAssocID="{94915CFB-6EEB-D341-B422-3D5731FC989D}" presName="txOne" presStyleLbl="node0" presStyleIdx="1" presStyleCnt="3" custScaleY="228985">
        <dgm:presLayoutVars>
          <dgm:chPref val="3"/>
        </dgm:presLayoutVars>
      </dgm:prSet>
      <dgm:spPr/>
    </dgm:pt>
    <dgm:pt modelId="{CAF9FEF6-837F-CB44-B696-202628124A20}" type="pres">
      <dgm:prSet presAssocID="{94915CFB-6EEB-D341-B422-3D5731FC989D}" presName="horzOne" presStyleCnt="0"/>
      <dgm:spPr/>
    </dgm:pt>
    <dgm:pt modelId="{6841417A-BD5F-E74C-8A55-78A0F5958328}" type="pres">
      <dgm:prSet presAssocID="{982B8436-3EB7-104B-8A3C-FAA5BA19F0C8}" presName="sibSpaceOne" presStyleCnt="0"/>
      <dgm:spPr/>
    </dgm:pt>
    <dgm:pt modelId="{AF6CADF6-9CAD-4C4F-884B-BCD8CA5D3AB5}" type="pres">
      <dgm:prSet presAssocID="{3A5353D9-53D7-7D49-9F57-9135729B35F8}" presName="vertOne" presStyleCnt="0"/>
      <dgm:spPr/>
    </dgm:pt>
    <dgm:pt modelId="{170128F6-ED79-0A43-884B-131AC694B00C}" type="pres">
      <dgm:prSet presAssocID="{3A5353D9-53D7-7D49-9F57-9135729B35F8}" presName="txOne" presStyleLbl="node0" presStyleIdx="2" presStyleCnt="3" custScaleY="40728">
        <dgm:presLayoutVars>
          <dgm:chPref val="3"/>
        </dgm:presLayoutVars>
      </dgm:prSet>
      <dgm:spPr/>
    </dgm:pt>
    <dgm:pt modelId="{6B1EB9C8-061B-EE4E-A369-483DCC9A4E1C}" type="pres">
      <dgm:prSet presAssocID="{3A5353D9-53D7-7D49-9F57-9135729B35F8}" presName="parTransOne" presStyleCnt="0"/>
      <dgm:spPr/>
    </dgm:pt>
    <dgm:pt modelId="{DB87D56B-F62A-E044-ADDE-77D2F2E6E8BC}" type="pres">
      <dgm:prSet presAssocID="{3A5353D9-53D7-7D49-9F57-9135729B35F8}" presName="horzOne" presStyleCnt="0"/>
      <dgm:spPr/>
    </dgm:pt>
    <dgm:pt modelId="{8758B11A-9909-3F4F-A22C-2E2A3EC258B1}" type="pres">
      <dgm:prSet presAssocID="{FD0E6AE5-F690-A846-B100-2208B7A6E944}" presName="vertTwo" presStyleCnt="0"/>
      <dgm:spPr/>
    </dgm:pt>
    <dgm:pt modelId="{85EB5DB9-6C76-D447-8430-DB3319B7F299}" type="pres">
      <dgm:prSet presAssocID="{FD0E6AE5-F690-A846-B100-2208B7A6E944}" presName="txTwo" presStyleLbl="node2" presStyleIdx="0" presStyleCnt="2" custScaleY="169294">
        <dgm:presLayoutVars>
          <dgm:chPref val="3"/>
        </dgm:presLayoutVars>
      </dgm:prSet>
      <dgm:spPr/>
    </dgm:pt>
    <dgm:pt modelId="{3D20CB25-62BB-6A43-8104-850834461408}" type="pres">
      <dgm:prSet presAssocID="{FD0E6AE5-F690-A846-B100-2208B7A6E944}" presName="horzTwo" presStyleCnt="0"/>
      <dgm:spPr/>
    </dgm:pt>
    <dgm:pt modelId="{D547006F-1F0E-A848-8B08-F10ACDFC056A}" type="pres">
      <dgm:prSet presAssocID="{A89F76B9-E7E1-C84D-813B-CAED01AF6B46}" presName="sibSpaceTwo" presStyleCnt="0"/>
      <dgm:spPr/>
    </dgm:pt>
    <dgm:pt modelId="{EF2E4297-6D27-F544-A1FE-D2EA316CCACA}" type="pres">
      <dgm:prSet presAssocID="{B0BCA846-0680-184A-BDDA-9274141C7CF1}" presName="vertTwo" presStyleCnt="0"/>
      <dgm:spPr/>
    </dgm:pt>
    <dgm:pt modelId="{3342AC04-240C-6344-99C2-83A92E92DCBC}" type="pres">
      <dgm:prSet presAssocID="{B0BCA846-0680-184A-BDDA-9274141C7CF1}" presName="txTwo" presStyleLbl="node2" presStyleIdx="1" presStyleCnt="2" custScaleY="177285">
        <dgm:presLayoutVars>
          <dgm:chPref val="3"/>
        </dgm:presLayoutVars>
      </dgm:prSet>
      <dgm:spPr/>
    </dgm:pt>
    <dgm:pt modelId="{45460486-B3B4-CA4B-90C7-D8E7D1518156}" type="pres">
      <dgm:prSet presAssocID="{B0BCA846-0680-184A-BDDA-9274141C7CF1}" presName="horzTwo" presStyleCnt="0"/>
      <dgm:spPr/>
    </dgm:pt>
  </dgm:ptLst>
  <dgm:cxnLst>
    <dgm:cxn modelId="{C0B49C0C-12E6-6B4F-9205-D0F8201C1D69}" srcId="{B4A0C84B-5D57-284E-848F-8F209F47D413}" destId="{047A51AC-087D-E242-B956-E8DBEFC7B734}" srcOrd="0" destOrd="0" parTransId="{EC828E19-F3DA-E449-84A1-DEB6207459BA}" sibTransId="{34250019-C006-C447-9C0F-C7F0AC8F311C}"/>
    <dgm:cxn modelId="{E2F2FA14-3FFC-274F-93F4-1BD1385BFC9E}" type="presOf" srcId="{94915CFB-6EEB-D341-B422-3D5731FC989D}" destId="{3732262F-8EF2-084A-A171-FAC45D501849}" srcOrd="0" destOrd="0" presId="urn:microsoft.com/office/officeart/2005/8/layout/hierarchy4"/>
    <dgm:cxn modelId="{7548382A-33B2-774C-8C50-9C83097EEFDC}" type="presOf" srcId="{B0BCA846-0680-184A-BDDA-9274141C7CF1}" destId="{3342AC04-240C-6344-99C2-83A92E92DCBC}" srcOrd="0" destOrd="0" presId="urn:microsoft.com/office/officeart/2005/8/layout/hierarchy4"/>
    <dgm:cxn modelId="{026D583A-2B84-0540-9F6E-957AA79F7F20}" srcId="{3A5353D9-53D7-7D49-9F57-9135729B35F8}" destId="{FD0E6AE5-F690-A846-B100-2208B7A6E944}" srcOrd="0" destOrd="0" parTransId="{C6502CA0-F702-3E48-9242-09AE30716F7D}" sibTransId="{A89F76B9-E7E1-C84D-813B-CAED01AF6B46}"/>
    <dgm:cxn modelId="{3B09A53A-2401-4243-8BE2-B21B7046EA4A}" type="presOf" srcId="{FD0E6AE5-F690-A846-B100-2208B7A6E944}" destId="{85EB5DB9-6C76-D447-8430-DB3319B7F299}" srcOrd="0" destOrd="0" presId="urn:microsoft.com/office/officeart/2005/8/layout/hierarchy4"/>
    <dgm:cxn modelId="{69ABFC3D-67B1-6D40-BF2F-9B2F53DE52D3}" type="presOf" srcId="{B4A0C84B-5D57-284E-848F-8F209F47D413}" destId="{5B435DF1-AD25-534D-8442-9C32423548DB}" srcOrd="0" destOrd="0" presId="urn:microsoft.com/office/officeart/2005/8/layout/hierarchy4"/>
    <dgm:cxn modelId="{A67AFC6A-3EA4-CF47-9727-CD85F88F388C}" srcId="{B4A0C84B-5D57-284E-848F-8F209F47D413}" destId="{94915CFB-6EEB-D341-B422-3D5731FC989D}" srcOrd="1" destOrd="0" parTransId="{0F4CD4C5-E887-3849-BB88-3159E9591304}" sibTransId="{982B8436-3EB7-104B-8A3C-FAA5BA19F0C8}"/>
    <dgm:cxn modelId="{DF6EE27A-D1F8-764C-BE34-6706A69BEBA9}" srcId="{B4A0C84B-5D57-284E-848F-8F209F47D413}" destId="{3A5353D9-53D7-7D49-9F57-9135729B35F8}" srcOrd="2" destOrd="0" parTransId="{ABB3909C-8247-E647-9CF3-580D0A281165}" sibTransId="{760CB758-4E52-984B-8C3C-7DF766C1B603}"/>
    <dgm:cxn modelId="{C6A54ED6-C77F-2744-B000-C888B7F777FE}" type="presOf" srcId="{3A5353D9-53D7-7D49-9F57-9135729B35F8}" destId="{170128F6-ED79-0A43-884B-131AC694B00C}" srcOrd="0" destOrd="0" presId="urn:microsoft.com/office/officeart/2005/8/layout/hierarchy4"/>
    <dgm:cxn modelId="{6673A2D9-8EBF-794E-9B4D-EFE0E746B95D}" srcId="{3A5353D9-53D7-7D49-9F57-9135729B35F8}" destId="{B0BCA846-0680-184A-BDDA-9274141C7CF1}" srcOrd="1" destOrd="0" parTransId="{1DB23591-7281-CF47-9206-B089111AF8C2}" sibTransId="{58721798-3B14-5F48-9777-4B9F20BF403D}"/>
    <dgm:cxn modelId="{B723F8D9-91B2-644F-9990-0469DB3A884D}" type="presOf" srcId="{047A51AC-087D-E242-B956-E8DBEFC7B734}" destId="{BC6D66BD-4351-7848-BDE3-3A320263FCDC}" srcOrd="0" destOrd="0" presId="urn:microsoft.com/office/officeart/2005/8/layout/hierarchy4"/>
    <dgm:cxn modelId="{00EA4075-26E8-7247-94AD-DA402A1064E5}" type="presParOf" srcId="{5B435DF1-AD25-534D-8442-9C32423548DB}" destId="{1550F979-14CD-3D4A-B855-DCD7C19D61B1}" srcOrd="0" destOrd="0" presId="urn:microsoft.com/office/officeart/2005/8/layout/hierarchy4"/>
    <dgm:cxn modelId="{9544D4B6-7964-834E-80D9-FB1B728330C5}" type="presParOf" srcId="{1550F979-14CD-3D4A-B855-DCD7C19D61B1}" destId="{BC6D66BD-4351-7848-BDE3-3A320263FCDC}" srcOrd="0" destOrd="0" presId="urn:microsoft.com/office/officeart/2005/8/layout/hierarchy4"/>
    <dgm:cxn modelId="{D918EFD9-0809-314E-84E0-CA1B92857411}" type="presParOf" srcId="{1550F979-14CD-3D4A-B855-DCD7C19D61B1}" destId="{8CEE00BD-F2A2-4346-87E4-97D948207C16}" srcOrd="1" destOrd="0" presId="urn:microsoft.com/office/officeart/2005/8/layout/hierarchy4"/>
    <dgm:cxn modelId="{CBA9DC0B-01BF-B845-8560-79C8478B48E2}" type="presParOf" srcId="{5B435DF1-AD25-534D-8442-9C32423548DB}" destId="{19C0E479-D274-9D4B-9357-3FF849D2C777}" srcOrd="1" destOrd="0" presId="urn:microsoft.com/office/officeart/2005/8/layout/hierarchy4"/>
    <dgm:cxn modelId="{2BB9184E-FEF7-254E-81DC-8ABD2DABC0B8}" type="presParOf" srcId="{5B435DF1-AD25-534D-8442-9C32423548DB}" destId="{8E5465BA-99ED-0741-B088-4791A321C184}" srcOrd="2" destOrd="0" presId="urn:microsoft.com/office/officeart/2005/8/layout/hierarchy4"/>
    <dgm:cxn modelId="{0C8FE02D-96B2-8048-A120-91C45FFFA5F9}" type="presParOf" srcId="{8E5465BA-99ED-0741-B088-4791A321C184}" destId="{3732262F-8EF2-084A-A171-FAC45D501849}" srcOrd="0" destOrd="0" presId="urn:microsoft.com/office/officeart/2005/8/layout/hierarchy4"/>
    <dgm:cxn modelId="{95912AAC-C763-FE4C-B41D-6930845809C6}" type="presParOf" srcId="{8E5465BA-99ED-0741-B088-4791A321C184}" destId="{CAF9FEF6-837F-CB44-B696-202628124A20}" srcOrd="1" destOrd="0" presId="urn:microsoft.com/office/officeart/2005/8/layout/hierarchy4"/>
    <dgm:cxn modelId="{2EDBB0D2-0B2E-D443-91FC-C2EBFAC334C3}" type="presParOf" srcId="{5B435DF1-AD25-534D-8442-9C32423548DB}" destId="{6841417A-BD5F-E74C-8A55-78A0F5958328}" srcOrd="3" destOrd="0" presId="urn:microsoft.com/office/officeart/2005/8/layout/hierarchy4"/>
    <dgm:cxn modelId="{BFB73FA6-40A5-5D4E-B575-A0A5F273F5B5}" type="presParOf" srcId="{5B435DF1-AD25-534D-8442-9C32423548DB}" destId="{AF6CADF6-9CAD-4C4F-884B-BCD8CA5D3AB5}" srcOrd="4" destOrd="0" presId="urn:microsoft.com/office/officeart/2005/8/layout/hierarchy4"/>
    <dgm:cxn modelId="{09DAC19B-DAF8-CA4D-85B0-4D5DBCF40F60}" type="presParOf" srcId="{AF6CADF6-9CAD-4C4F-884B-BCD8CA5D3AB5}" destId="{170128F6-ED79-0A43-884B-131AC694B00C}" srcOrd="0" destOrd="0" presId="urn:microsoft.com/office/officeart/2005/8/layout/hierarchy4"/>
    <dgm:cxn modelId="{A289EDC6-72C6-E046-B8EF-D5E79D978433}" type="presParOf" srcId="{AF6CADF6-9CAD-4C4F-884B-BCD8CA5D3AB5}" destId="{6B1EB9C8-061B-EE4E-A369-483DCC9A4E1C}" srcOrd="1" destOrd="0" presId="urn:microsoft.com/office/officeart/2005/8/layout/hierarchy4"/>
    <dgm:cxn modelId="{20C74DFB-FDCF-2948-A5FE-1DFF97D36A70}" type="presParOf" srcId="{AF6CADF6-9CAD-4C4F-884B-BCD8CA5D3AB5}" destId="{DB87D56B-F62A-E044-ADDE-77D2F2E6E8BC}" srcOrd="2" destOrd="0" presId="urn:microsoft.com/office/officeart/2005/8/layout/hierarchy4"/>
    <dgm:cxn modelId="{809DAA56-12E3-194D-A5F9-6CF2EE5F0922}" type="presParOf" srcId="{DB87D56B-F62A-E044-ADDE-77D2F2E6E8BC}" destId="{8758B11A-9909-3F4F-A22C-2E2A3EC258B1}" srcOrd="0" destOrd="0" presId="urn:microsoft.com/office/officeart/2005/8/layout/hierarchy4"/>
    <dgm:cxn modelId="{282716C8-EBE9-3349-8940-E470D8859A78}" type="presParOf" srcId="{8758B11A-9909-3F4F-A22C-2E2A3EC258B1}" destId="{85EB5DB9-6C76-D447-8430-DB3319B7F299}" srcOrd="0" destOrd="0" presId="urn:microsoft.com/office/officeart/2005/8/layout/hierarchy4"/>
    <dgm:cxn modelId="{CCDDF1C0-6645-2643-8EC5-621DE518965C}" type="presParOf" srcId="{8758B11A-9909-3F4F-A22C-2E2A3EC258B1}" destId="{3D20CB25-62BB-6A43-8104-850834461408}" srcOrd="1" destOrd="0" presId="urn:microsoft.com/office/officeart/2005/8/layout/hierarchy4"/>
    <dgm:cxn modelId="{1BE36372-FCB9-684B-B643-588E2CBF3F93}" type="presParOf" srcId="{DB87D56B-F62A-E044-ADDE-77D2F2E6E8BC}" destId="{D547006F-1F0E-A848-8B08-F10ACDFC056A}" srcOrd="1" destOrd="0" presId="urn:microsoft.com/office/officeart/2005/8/layout/hierarchy4"/>
    <dgm:cxn modelId="{5DAB56E9-BD43-C84C-B94E-C70EB84881D1}" type="presParOf" srcId="{DB87D56B-F62A-E044-ADDE-77D2F2E6E8BC}" destId="{EF2E4297-6D27-F544-A1FE-D2EA316CCACA}" srcOrd="2" destOrd="0" presId="urn:microsoft.com/office/officeart/2005/8/layout/hierarchy4"/>
    <dgm:cxn modelId="{4648848E-2650-5F4E-B4A4-71CEBA9D5605}" type="presParOf" srcId="{EF2E4297-6D27-F544-A1FE-D2EA316CCACA}" destId="{3342AC04-240C-6344-99C2-83A92E92DCBC}" srcOrd="0" destOrd="0" presId="urn:microsoft.com/office/officeart/2005/8/layout/hierarchy4"/>
    <dgm:cxn modelId="{3E6922AE-03E2-834A-914B-FD528D3A41C9}" type="presParOf" srcId="{EF2E4297-6D27-F544-A1FE-D2EA316CCACA}" destId="{45460486-B3B4-CA4B-90C7-D8E7D151815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76E208F-8952-F54F-B39B-6BA461024606}"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US"/>
        </a:p>
      </dgm:t>
    </dgm:pt>
    <dgm:pt modelId="{994694B4-8900-E94E-92DD-E5EFEEBFC74B}">
      <dgm:prSet/>
      <dgm:spPr/>
      <dgm:t>
        <a:bodyPr/>
        <a:lstStyle/>
        <a:p>
          <a:r>
            <a:rPr lang="en-US" dirty="0"/>
            <a:t>Represents the outward expression of the 12 Core Socialist Values (Xi Jinping: “Core Socialist Values represent the contemporary Chinese spirit and are a crystallization of the values shared by all Chinese people.”)  </a:t>
          </a:r>
        </a:p>
      </dgm:t>
    </dgm:pt>
    <dgm:pt modelId="{25CCFE47-93E1-E743-BF65-FDBA9C9FF64A}" type="parTrans" cxnId="{8AF98157-2392-4A49-ABEA-225BF93E55A9}">
      <dgm:prSet/>
      <dgm:spPr/>
      <dgm:t>
        <a:bodyPr/>
        <a:lstStyle/>
        <a:p>
          <a:endParaRPr lang="en-US"/>
        </a:p>
      </dgm:t>
    </dgm:pt>
    <dgm:pt modelId="{8349E97E-4C08-8742-A4FC-B7CBB22B4FA5}" type="sibTrans" cxnId="{8AF98157-2392-4A49-ABEA-225BF93E55A9}">
      <dgm:prSet/>
      <dgm:spPr/>
      <dgm:t>
        <a:bodyPr/>
        <a:lstStyle/>
        <a:p>
          <a:endParaRPr lang="en-US"/>
        </a:p>
      </dgm:t>
    </dgm:pt>
    <dgm:pt modelId="{25A8F869-6CC1-D74A-8D61-A8B1EDAE41C7}">
      <dgm:prSet/>
      <dgm:spPr/>
      <dgm:t>
        <a:bodyPr/>
        <a:lstStyle/>
        <a:p>
          <a:r>
            <a:rPr lang="en-US"/>
            <a:t>National values of "prosperity", "democracy", "civility" and "harmony"; </a:t>
          </a:r>
        </a:p>
      </dgm:t>
    </dgm:pt>
    <dgm:pt modelId="{F9B44C8A-CA6D-8D4A-A825-EA13B40A7FB7}" type="parTrans" cxnId="{E751A790-95A9-2F46-95DD-5E3286D93518}">
      <dgm:prSet/>
      <dgm:spPr/>
      <dgm:t>
        <a:bodyPr/>
        <a:lstStyle/>
        <a:p>
          <a:endParaRPr lang="en-US"/>
        </a:p>
      </dgm:t>
    </dgm:pt>
    <dgm:pt modelId="{7D6F6B39-3319-E148-A658-4FBCC64C226E}" type="sibTrans" cxnId="{E751A790-95A9-2F46-95DD-5E3286D93518}">
      <dgm:prSet/>
      <dgm:spPr/>
      <dgm:t>
        <a:bodyPr/>
        <a:lstStyle/>
        <a:p>
          <a:endParaRPr lang="en-US"/>
        </a:p>
      </dgm:t>
    </dgm:pt>
    <dgm:pt modelId="{96D68645-EF7F-B94C-81F9-0B0B97BF4872}">
      <dgm:prSet/>
      <dgm:spPr/>
      <dgm:t>
        <a:bodyPr/>
        <a:lstStyle/>
        <a:p>
          <a:r>
            <a:rPr lang="en-US"/>
            <a:t>Social values of "freedom", "equality", "justice" and the "rule of law"; </a:t>
          </a:r>
        </a:p>
      </dgm:t>
    </dgm:pt>
    <dgm:pt modelId="{BB58BF9F-7738-6448-A82C-23D56E70B24F}" type="parTrans" cxnId="{3ECF2721-B4DC-1042-A006-7B4A4E2C657F}">
      <dgm:prSet/>
      <dgm:spPr/>
      <dgm:t>
        <a:bodyPr/>
        <a:lstStyle/>
        <a:p>
          <a:endParaRPr lang="en-US"/>
        </a:p>
      </dgm:t>
    </dgm:pt>
    <dgm:pt modelId="{3F261103-DFEE-6249-9D1F-FB480BB06249}" type="sibTrans" cxnId="{3ECF2721-B4DC-1042-A006-7B4A4E2C657F}">
      <dgm:prSet/>
      <dgm:spPr/>
      <dgm:t>
        <a:bodyPr/>
        <a:lstStyle/>
        <a:p>
          <a:endParaRPr lang="en-US"/>
        </a:p>
      </dgm:t>
    </dgm:pt>
    <dgm:pt modelId="{12E40B69-9158-F546-8546-634836374D47}">
      <dgm:prSet/>
      <dgm:spPr/>
      <dgm:t>
        <a:bodyPr/>
        <a:lstStyle/>
        <a:p>
          <a:r>
            <a:rPr lang="en-US"/>
            <a:t>Individual values of "patriotism", "dedication", "integrity" and "friendship"</a:t>
          </a:r>
        </a:p>
      </dgm:t>
    </dgm:pt>
    <dgm:pt modelId="{421E90E9-5325-8947-8623-1ACE82037F0E}" type="parTrans" cxnId="{A0BEF1E2-FF1E-E845-B2DB-0E695649CA26}">
      <dgm:prSet/>
      <dgm:spPr/>
      <dgm:t>
        <a:bodyPr/>
        <a:lstStyle/>
        <a:p>
          <a:endParaRPr lang="en-US"/>
        </a:p>
      </dgm:t>
    </dgm:pt>
    <dgm:pt modelId="{6DC52950-4E9F-1144-86E8-C6940913E85B}" type="sibTrans" cxnId="{A0BEF1E2-FF1E-E845-B2DB-0E695649CA26}">
      <dgm:prSet/>
      <dgm:spPr/>
      <dgm:t>
        <a:bodyPr/>
        <a:lstStyle/>
        <a:p>
          <a:endParaRPr lang="en-US"/>
        </a:p>
      </dgm:t>
    </dgm:pt>
    <dgm:pt modelId="{BCD5D259-A4BB-0F48-A49E-7ABACA71C94F}">
      <dgm:prSet/>
      <dgm:spPr/>
      <dgm:t>
        <a:bodyPr/>
        <a:lstStyle/>
        <a:p>
          <a:r>
            <a:rPr lang="en-US" dirty="0"/>
            <a:t>Represents the implementation of the 12 CSV through the Five Principles of Peaceful Coexistence: </a:t>
          </a:r>
        </a:p>
      </dgm:t>
    </dgm:pt>
    <dgm:pt modelId="{E595E2D9-9DFB-DB4F-97C6-2643885AA329}" type="parTrans" cxnId="{DFF3A79A-9575-4D4B-B2BE-B68B3E900692}">
      <dgm:prSet/>
      <dgm:spPr/>
      <dgm:t>
        <a:bodyPr/>
        <a:lstStyle/>
        <a:p>
          <a:endParaRPr lang="en-US"/>
        </a:p>
      </dgm:t>
    </dgm:pt>
    <dgm:pt modelId="{3BD15174-0A9F-EE4B-91B9-CD671E984922}" type="sibTrans" cxnId="{DFF3A79A-9575-4D4B-B2BE-B68B3E900692}">
      <dgm:prSet/>
      <dgm:spPr/>
      <dgm:t>
        <a:bodyPr/>
        <a:lstStyle/>
        <a:p>
          <a:endParaRPr lang="en-US"/>
        </a:p>
      </dgm:t>
    </dgm:pt>
    <dgm:pt modelId="{BA2EE170-F4CC-FA4A-81FD-01EFF71EAAB5}">
      <dgm:prSet/>
      <dgm:spPr/>
      <dgm:t>
        <a:bodyPr/>
        <a:lstStyle/>
        <a:p>
          <a:r>
            <a:rPr lang="en-US"/>
            <a:t>mutual respect for sovereignty and territorial integrity, </a:t>
          </a:r>
        </a:p>
      </dgm:t>
    </dgm:pt>
    <dgm:pt modelId="{F5B0D703-4563-7647-9647-F6D7583108B1}" type="parTrans" cxnId="{1B2A5058-7B87-C246-8D9B-A9BBA1BB87EA}">
      <dgm:prSet/>
      <dgm:spPr/>
      <dgm:t>
        <a:bodyPr/>
        <a:lstStyle/>
        <a:p>
          <a:endParaRPr lang="en-US"/>
        </a:p>
      </dgm:t>
    </dgm:pt>
    <dgm:pt modelId="{122C78C7-ADF0-3D40-99B3-9B9CEF10F26F}" type="sibTrans" cxnId="{1B2A5058-7B87-C246-8D9B-A9BBA1BB87EA}">
      <dgm:prSet/>
      <dgm:spPr/>
      <dgm:t>
        <a:bodyPr/>
        <a:lstStyle/>
        <a:p>
          <a:endParaRPr lang="en-US"/>
        </a:p>
      </dgm:t>
    </dgm:pt>
    <dgm:pt modelId="{9BEAA596-7709-7845-A7B1-6589A7DA9FB8}">
      <dgm:prSet/>
      <dgm:spPr/>
      <dgm:t>
        <a:bodyPr/>
        <a:lstStyle/>
        <a:p>
          <a:r>
            <a:rPr lang="en-US" dirty="0"/>
            <a:t>mutual non-aggression, </a:t>
          </a:r>
        </a:p>
      </dgm:t>
    </dgm:pt>
    <dgm:pt modelId="{B5FC05B9-D501-BB46-B94F-D2F6CDE3DAD1}" type="parTrans" cxnId="{B11863EE-FDEA-354F-A546-36D9C0D2AFEC}">
      <dgm:prSet/>
      <dgm:spPr/>
      <dgm:t>
        <a:bodyPr/>
        <a:lstStyle/>
        <a:p>
          <a:endParaRPr lang="en-US"/>
        </a:p>
      </dgm:t>
    </dgm:pt>
    <dgm:pt modelId="{F059D9BE-BCF7-9E49-97BE-0ADE0855739B}" type="sibTrans" cxnId="{B11863EE-FDEA-354F-A546-36D9C0D2AFEC}">
      <dgm:prSet/>
      <dgm:spPr/>
      <dgm:t>
        <a:bodyPr/>
        <a:lstStyle/>
        <a:p>
          <a:endParaRPr lang="en-US"/>
        </a:p>
      </dgm:t>
    </dgm:pt>
    <dgm:pt modelId="{6129AA99-532B-FE47-AF61-CFB8F3216C6A}">
      <dgm:prSet/>
      <dgm:spPr/>
      <dgm:t>
        <a:bodyPr/>
        <a:lstStyle/>
        <a:p>
          <a:r>
            <a:rPr lang="en-US" dirty="0"/>
            <a:t>equality and mutual benefit, </a:t>
          </a:r>
        </a:p>
      </dgm:t>
    </dgm:pt>
    <dgm:pt modelId="{86218ED4-D58E-994C-9A54-322F92645B11}" type="parTrans" cxnId="{FD3352A2-AD70-FE49-9189-D8742817C2CE}">
      <dgm:prSet/>
      <dgm:spPr/>
      <dgm:t>
        <a:bodyPr/>
        <a:lstStyle/>
        <a:p>
          <a:endParaRPr lang="en-US"/>
        </a:p>
      </dgm:t>
    </dgm:pt>
    <dgm:pt modelId="{6D9CB70B-4080-2840-B655-E5D6311582B4}" type="sibTrans" cxnId="{FD3352A2-AD70-FE49-9189-D8742817C2CE}">
      <dgm:prSet/>
      <dgm:spPr/>
      <dgm:t>
        <a:bodyPr/>
        <a:lstStyle/>
        <a:p>
          <a:endParaRPr lang="en-US"/>
        </a:p>
      </dgm:t>
    </dgm:pt>
    <dgm:pt modelId="{AF321DBF-582E-7F46-A987-3F00E94EA288}">
      <dgm:prSet/>
      <dgm:spPr/>
      <dgm:t>
        <a:bodyPr/>
        <a:lstStyle/>
        <a:p>
          <a:r>
            <a:rPr lang="en-US"/>
            <a:t>To understand the BRI, it is first necessary to understand </a:t>
          </a:r>
        </a:p>
      </dgm:t>
    </dgm:pt>
    <dgm:pt modelId="{BCB6EB61-E7A5-6D4E-8100-837C310B32A1}" type="parTrans" cxnId="{5EE9F5B2-1FC9-E44E-938E-318E7F2B7443}">
      <dgm:prSet/>
      <dgm:spPr/>
      <dgm:t>
        <a:bodyPr/>
        <a:lstStyle/>
        <a:p>
          <a:endParaRPr lang="en-US"/>
        </a:p>
      </dgm:t>
    </dgm:pt>
    <dgm:pt modelId="{8DA1A7E5-275A-FA40-AB8E-A140E2C16BCE}" type="sibTrans" cxnId="{5EE9F5B2-1FC9-E44E-938E-318E7F2B7443}">
      <dgm:prSet/>
      <dgm:spPr/>
      <dgm:t>
        <a:bodyPr/>
        <a:lstStyle/>
        <a:p>
          <a:endParaRPr lang="en-US"/>
        </a:p>
      </dgm:t>
    </dgm:pt>
    <dgm:pt modelId="{77A74A6D-9C16-FB4F-BA91-88AA59D651E8}">
      <dgm:prSet/>
      <dgm:spPr/>
      <dgm:t>
        <a:bodyPr/>
        <a:lstStyle/>
        <a:p>
          <a:r>
            <a:rPr lang="en-US"/>
            <a:t>The central role of Marxism in the construction of Chinese political-economy. </a:t>
          </a:r>
        </a:p>
      </dgm:t>
    </dgm:pt>
    <dgm:pt modelId="{EB5BA30E-3A3B-BB49-8EF4-6651729DDBDD}" type="parTrans" cxnId="{674F77BD-E347-A442-931A-A8DFFC24EE9E}">
      <dgm:prSet/>
      <dgm:spPr/>
      <dgm:t>
        <a:bodyPr/>
        <a:lstStyle/>
        <a:p>
          <a:endParaRPr lang="en-US"/>
        </a:p>
      </dgm:t>
    </dgm:pt>
    <dgm:pt modelId="{201DED40-5B4C-954D-9E94-54E11D9FBE07}" type="sibTrans" cxnId="{674F77BD-E347-A442-931A-A8DFFC24EE9E}">
      <dgm:prSet/>
      <dgm:spPr/>
      <dgm:t>
        <a:bodyPr/>
        <a:lstStyle/>
        <a:p>
          <a:endParaRPr lang="en-US"/>
        </a:p>
      </dgm:t>
    </dgm:pt>
    <dgm:pt modelId="{9DDF4616-BDF4-9F44-BE6A-7EFC6951754F}">
      <dgm:prSet/>
      <dgm:spPr/>
      <dgm:t>
        <a:bodyPr/>
        <a:lstStyle/>
        <a:p>
          <a:r>
            <a:rPr lang="en-US"/>
            <a:t>The Central role of Leninism in the organization of implementation methods</a:t>
          </a:r>
        </a:p>
      </dgm:t>
    </dgm:pt>
    <dgm:pt modelId="{8ACF040A-0E49-6449-B221-95F143EF6499}" type="parTrans" cxnId="{7B45D3FC-FF9F-B447-A2EB-AD13C1C28556}">
      <dgm:prSet/>
      <dgm:spPr/>
      <dgm:t>
        <a:bodyPr/>
        <a:lstStyle/>
        <a:p>
          <a:endParaRPr lang="en-US"/>
        </a:p>
      </dgm:t>
    </dgm:pt>
    <dgm:pt modelId="{98081F68-7338-8548-B3BD-D42886CE742D}" type="sibTrans" cxnId="{7B45D3FC-FF9F-B447-A2EB-AD13C1C28556}">
      <dgm:prSet/>
      <dgm:spPr/>
      <dgm:t>
        <a:bodyPr/>
        <a:lstStyle/>
        <a:p>
          <a:endParaRPr lang="en-US"/>
        </a:p>
      </dgm:t>
    </dgm:pt>
    <dgm:pt modelId="{AB08DB3D-32F4-8149-8B05-DEF9C24FBC87}">
      <dgm:prSet/>
      <dgm:spPr/>
      <dgm:t>
        <a:bodyPr/>
        <a:lstStyle/>
        <a:p>
          <a:r>
            <a:rPr lang="en-US"/>
            <a:t>And the core principles of Marxist-Leninism as the basis for the interpretation of core political-moral concepts</a:t>
          </a:r>
        </a:p>
      </dgm:t>
    </dgm:pt>
    <dgm:pt modelId="{00DEFD8A-1CB1-AE44-9E1C-7827B2F95FA6}" type="parTrans" cxnId="{39D61F0D-2DD3-0841-8013-68689A817034}">
      <dgm:prSet/>
      <dgm:spPr/>
      <dgm:t>
        <a:bodyPr/>
        <a:lstStyle/>
        <a:p>
          <a:endParaRPr lang="en-US"/>
        </a:p>
      </dgm:t>
    </dgm:pt>
    <dgm:pt modelId="{F23F6ACB-6406-7845-982D-B58C2DBADD38}" type="sibTrans" cxnId="{39D61F0D-2DD3-0841-8013-68689A817034}">
      <dgm:prSet/>
      <dgm:spPr/>
      <dgm:t>
        <a:bodyPr/>
        <a:lstStyle/>
        <a:p>
          <a:endParaRPr lang="en-US"/>
        </a:p>
      </dgm:t>
    </dgm:pt>
    <dgm:pt modelId="{54622547-6377-3245-A86A-1CDB93C930B9}">
      <dgm:prSet/>
      <dgm:spPr/>
      <dgm:t>
        <a:bodyPr/>
        <a:lstStyle/>
        <a:p>
          <a:r>
            <a:rPr lang="en-US" dirty="0"/>
            <a:t>non-interference in each other's internal affairs, </a:t>
          </a:r>
        </a:p>
      </dgm:t>
    </dgm:pt>
    <dgm:pt modelId="{48A79D84-D1AA-914C-939F-E616B9DDF131}" type="parTrans" cxnId="{FA81F49A-3FA4-AE46-A857-5B69E41D4100}">
      <dgm:prSet/>
      <dgm:spPr/>
    </dgm:pt>
    <dgm:pt modelId="{D249195E-DBFC-5147-A570-4A48844A91F9}" type="sibTrans" cxnId="{FA81F49A-3FA4-AE46-A857-5B69E41D4100}">
      <dgm:prSet/>
      <dgm:spPr/>
    </dgm:pt>
    <dgm:pt modelId="{BF7FEBE7-8976-1B44-9AA5-4E792A74EAD7}">
      <dgm:prSet/>
      <dgm:spPr/>
      <dgm:t>
        <a:bodyPr/>
        <a:lstStyle/>
        <a:p>
          <a:r>
            <a:rPr lang="en-US" dirty="0"/>
            <a:t>peaceful coexistence.</a:t>
          </a:r>
        </a:p>
      </dgm:t>
    </dgm:pt>
    <dgm:pt modelId="{86AF659E-E188-F240-86E7-C58749728761}" type="parTrans" cxnId="{AF114A34-5E2E-BC44-872E-1950F48296DA}">
      <dgm:prSet/>
      <dgm:spPr/>
    </dgm:pt>
    <dgm:pt modelId="{C32060BB-72FB-3E49-8254-712495675018}" type="sibTrans" cxnId="{AF114A34-5E2E-BC44-872E-1950F48296DA}">
      <dgm:prSet/>
      <dgm:spPr/>
    </dgm:pt>
    <dgm:pt modelId="{C7FF4CDC-0BFA-EA44-BAA2-0ABCB2262128}" type="pres">
      <dgm:prSet presAssocID="{E76E208F-8952-F54F-B39B-6BA461024606}" presName="linear" presStyleCnt="0">
        <dgm:presLayoutVars>
          <dgm:animLvl val="lvl"/>
          <dgm:resizeHandles val="exact"/>
        </dgm:presLayoutVars>
      </dgm:prSet>
      <dgm:spPr/>
    </dgm:pt>
    <dgm:pt modelId="{00D5C93B-E41A-6240-BF4F-9DBD54DCD0E7}" type="pres">
      <dgm:prSet presAssocID="{994694B4-8900-E94E-92DD-E5EFEEBFC74B}" presName="parentText" presStyleLbl="node1" presStyleIdx="0" presStyleCnt="3">
        <dgm:presLayoutVars>
          <dgm:chMax val="0"/>
          <dgm:bulletEnabled val="1"/>
        </dgm:presLayoutVars>
      </dgm:prSet>
      <dgm:spPr/>
    </dgm:pt>
    <dgm:pt modelId="{F81F7DF7-33BE-2F40-BB1C-4BF26EFE2537}" type="pres">
      <dgm:prSet presAssocID="{994694B4-8900-E94E-92DD-E5EFEEBFC74B}" presName="childText" presStyleLbl="revTx" presStyleIdx="0" presStyleCnt="3">
        <dgm:presLayoutVars>
          <dgm:bulletEnabled val="1"/>
        </dgm:presLayoutVars>
      </dgm:prSet>
      <dgm:spPr/>
    </dgm:pt>
    <dgm:pt modelId="{3D953D14-69A9-7945-9F8A-79A2BF2AF7E3}" type="pres">
      <dgm:prSet presAssocID="{BCD5D259-A4BB-0F48-A49E-7ABACA71C94F}" presName="parentText" presStyleLbl="node1" presStyleIdx="1" presStyleCnt="3">
        <dgm:presLayoutVars>
          <dgm:chMax val="0"/>
          <dgm:bulletEnabled val="1"/>
        </dgm:presLayoutVars>
      </dgm:prSet>
      <dgm:spPr/>
    </dgm:pt>
    <dgm:pt modelId="{AB3DA410-3A25-334D-A931-02FD24D58891}" type="pres">
      <dgm:prSet presAssocID="{BCD5D259-A4BB-0F48-A49E-7ABACA71C94F}" presName="childText" presStyleLbl="revTx" presStyleIdx="1" presStyleCnt="3">
        <dgm:presLayoutVars>
          <dgm:bulletEnabled val="1"/>
        </dgm:presLayoutVars>
      </dgm:prSet>
      <dgm:spPr/>
    </dgm:pt>
    <dgm:pt modelId="{7B9DA166-EC91-1448-8217-0BCA392DD720}" type="pres">
      <dgm:prSet presAssocID="{AF321DBF-582E-7F46-A987-3F00E94EA288}" presName="parentText" presStyleLbl="node1" presStyleIdx="2" presStyleCnt="3">
        <dgm:presLayoutVars>
          <dgm:chMax val="0"/>
          <dgm:bulletEnabled val="1"/>
        </dgm:presLayoutVars>
      </dgm:prSet>
      <dgm:spPr/>
    </dgm:pt>
    <dgm:pt modelId="{57102695-B3B8-8F40-8A9A-335378293B7E}" type="pres">
      <dgm:prSet presAssocID="{AF321DBF-582E-7F46-A987-3F00E94EA288}" presName="childText" presStyleLbl="revTx" presStyleIdx="2" presStyleCnt="3">
        <dgm:presLayoutVars>
          <dgm:bulletEnabled val="1"/>
        </dgm:presLayoutVars>
      </dgm:prSet>
      <dgm:spPr/>
    </dgm:pt>
  </dgm:ptLst>
  <dgm:cxnLst>
    <dgm:cxn modelId="{39D61F0D-2DD3-0841-8013-68689A817034}" srcId="{AF321DBF-582E-7F46-A987-3F00E94EA288}" destId="{AB08DB3D-32F4-8149-8B05-DEF9C24FBC87}" srcOrd="2" destOrd="0" parTransId="{00DEFD8A-1CB1-AE44-9E1C-7827B2F95FA6}" sibTransId="{F23F6ACB-6406-7845-982D-B58C2DBADD38}"/>
    <dgm:cxn modelId="{828E2A0D-C606-F345-98EE-B650256D19CD}" type="presOf" srcId="{54622547-6377-3245-A86A-1CDB93C930B9}" destId="{AB3DA410-3A25-334D-A931-02FD24D58891}" srcOrd="0" destOrd="2" presId="urn:microsoft.com/office/officeart/2005/8/layout/vList2"/>
    <dgm:cxn modelId="{3ECF2721-B4DC-1042-A006-7B4A4E2C657F}" srcId="{994694B4-8900-E94E-92DD-E5EFEEBFC74B}" destId="{96D68645-EF7F-B94C-81F9-0B0B97BF4872}" srcOrd="1" destOrd="0" parTransId="{BB58BF9F-7738-6448-A82C-23D56E70B24F}" sibTransId="{3F261103-DFEE-6249-9D1F-FB480BB06249}"/>
    <dgm:cxn modelId="{5F856F31-2351-3349-9893-C16AB120642D}" type="presOf" srcId="{25A8F869-6CC1-D74A-8D61-A8B1EDAE41C7}" destId="{F81F7DF7-33BE-2F40-BB1C-4BF26EFE2537}" srcOrd="0" destOrd="0" presId="urn:microsoft.com/office/officeart/2005/8/layout/vList2"/>
    <dgm:cxn modelId="{AF114A34-5E2E-BC44-872E-1950F48296DA}" srcId="{BCD5D259-A4BB-0F48-A49E-7ABACA71C94F}" destId="{BF7FEBE7-8976-1B44-9AA5-4E792A74EAD7}" srcOrd="4" destOrd="0" parTransId="{86AF659E-E188-F240-86E7-C58749728761}" sibTransId="{C32060BB-72FB-3E49-8254-712495675018}"/>
    <dgm:cxn modelId="{BBBA8A38-9C11-8E4C-B34C-72CCD61F6373}" type="presOf" srcId="{6129AA99-532B-FE47-AF61-CFB8F3216C6A}" destId="{AB3DA410-3A25-334D-A931-02FD24D58891}" srcOrd="0" destOrd="3" presId="urn:microsoft.com/office/officeart/2005/8/layout/vList2"/>
    <dgm:cxn modelId="{68F55C39-F5E7-A842-9599-BCDDBF216232}" type="presOf" srcId="{BA2EE170-F4CC-FA4A-81FD-01EFF71EAAB5}" destId="{AB3DA410-3A25-334D-A931-02FD24D58891}" srcOrd="0" destOrd="0" presId="urn:microsoft.com/office/officeart/2005/8/layout/vList2"/>
    <dgm:cxn modelId="{8AF98157-2392-4A49-ABEA-225BF93E55A9}" srcId="{E76E208F-8952-F54F-B39B-6BA461024606}" destId="{994694B4-8900-E94E-92DD-E5EFEEBFC74B}" srcOrd="0" destOrd="0" parTransId="{25CCFE47-93E1-E743-BF65-FDBA9C9FF64A}" sibTransId="{8349E97E-4C08-8742-A4FC-B7CBB22B4FA5}"/>
    <dgm:cxn modelId="{1B2A5058-7B87-C246-8D9B-A9BBA1BB87EA}" srcId="{BCD5D259-A4BB-0F48-A49E-7ABACA71C94F}" destId="{BA2EE170-F4CC-FA4A-81FD-01EFF71EAAB5}" srcOrd="0" destOrd="0" parTransId="{F5B0D703-4563-7647-9647-F6D7583108B1}" sibTransId="{122C78C7-ADF0-3D40-99B3-9B9CEF10F26F}"/>
    <dgm:cxn modelId="{E751A790-95A9-2F46-95DD-5E3286D93518}" srcId="{994694B4-8900-E94E-92DD-E5EFEEBFC74B}" destId="{25A8F869-6CC1-D74A-8D61-A8B1EDAE41C7}" srcOrd="0" destOrd="0" parTransId="{F9B44C8A-CA6D-8D4A-A825-EA13B40A7FB7}" sibTransId="{7D6F6B39-3319-E148-A658-4FBCC64C226E}"/>
    <dgm:cxn modelId="{DFF3A79A-9575-4D4B-B2BE-B68B3E900692}" srcId="{E76E208F-8952-F54F-B39B-6BA461024606}" destId="{BCD5D259-A4BB-0F48-A49E-7ABACA71C94F}" srcOrd="1" destOrd="0" parTransId="{E595E2D9-9DFB-DB4F-97C6-2643885AA329}" sibTransId="{3BD15174-0A9F-EE4B-91B9-CD671E984922}"/>
    <dgm:cxn modelId="{FA81F49A-3FA4-AE46-A857-5B69E41D4100}" srcId="{BCD5D259-A4BB-0F48-A49E-7ABACA71C94F}" destId="{54622547-6377-3245-A86A-1CDB93C930B9}" srcOrd="2" destOrd="0" parTransId="{48A79D84-D1AA-914C-939F-E616B9DDF131}" sibTransId="{D249195E-DBFC-5147-A570-4A48844A91F9}"/>
    <dgm:cxn modelId="{162CCB9F-7399-2D4B-8EE1-BAF34182CBA3}" type="presOf" srcId="{BF7FEBE7-8976-1B44-9AA5-4E792A74EAD7}" destId="{AB3DA410-3A25-334D-A931-02FD24D58891}" srcOrd="0" destOrd="4" presId="urn:microsoft.com/office/officeart/2005/8/layout/vList2"/>
    <dgm:cxn modelId="{4C2969A0-0515-0447-AE40-589F6D782E22}" type="presOf" srcId="{96D68645-EF7F-B94C-81F9-0B0B97BF4872}" destId="{F81F7DF7-33BE-2F40-BB1C-4BF26EFE2537}" srcOrd="0" destOrd="1" presId="urn:microsoft.com/office/officeart/2005/8/layout/vList2"/>
    <dgm:cxn modelId="{DDBAE6A0-06AF-A74C-A094-1DA193C24D33}" type="presOf" srcId="{AB08DB3D-32F4-8149-8B05-DEF9C24FBC87}" destId="{57102695-B3B8-8F40-8A9A-335378293B7E}" srcOrd="0" destOrd="2" presId="urn:microsoft.com/office/officeart/2005/8/layout/vList2"/>
    <dgm:cxn modelId="{3C9BCFA1-0A81-BD49-BCEA-2D4741235583}" type="presOf" srcId="{12E40B69-9158-F546-8546-634836374D47}" destId="{F81F7DF7-33BE-2F40-BB1C-4BF26EFE2537}" srcOrd="0" destOrd="2" presId="urn:microsoft.com/office/officeart/2005/8/layout/vList2"/>
    <dgm:cxn modelId="{FD3352A2-AD70-FE49-9189-D8742817C2CE}" srcId="{BCD5D259-A4BB-0F48-A49E-7ABACA71C94F}" destId="{6129AA99-532B-FE47-AF61-CFB8F3216C6A}" srcOrd="3" destOrd="0" parTransId="{86218ED4-D58E-994C-9A54-322F92645B11}" sibTransId="{6D9CB70B-4080-2840-B655-E5D6311582B4}"/>
    <dgm:cxn modelId="{5EE9F5B2-1FC9-E44E-938E-318E7F2B7443}" srcId="{E76E208F-8952-F54F-B39B-6BA461024606}" destId="{AF321DBF-582E-7F46-A987-3F00E94EA288}" srcOrd="2" destOrd="0" parTransId="{BCB6EB61-E7A5-6D4E-8100-837C310B32A1}" sibTransId="{8DA1A7E5-275A-FA40-AB8E-A140E2C16BCE}"/>
    <dgm:cxn modelId="{666F28BD-6705-F043-9242-B9E5E650C694}" type="presOf" srcId="{BCD5D259-A4BB-0F48-A49E-7ABACA71C94F}" destId="{3D953D14-69A9-7945-9F8A-79A2BF2AF7E3}" srcOrd="0" destOrd="0" presId="urn:microsoft.com/office/officeart/2005/8/layout/vList2"/>
    <dgm:cxn modelId="{674F77BD-E347-A442-931A-A8DFFC24EE9E}" srcId="{AF321DBF-582E-7F46-A987-3F00E94EA288}" destId="{77A74A6D-9C16-FB4F-BA91-88AA59D651E8}" srcOrd="0" destOrd="0" parTransId="{EB5BA30E-3A3B-BB49-8EF4-6651729DDBDD}" sibTransId="{201DED40-5B4C-954D-9E94-54E11D9FBE07}"/>
    <dgm:cxn modelId="{623C09C5-76CE-0542-AF91-27D64A013A45}" type="presOf" srcId="{77A74A6D-9C16-FB4F-BA91-88AA59D651E8}" destId="{57102695-B3B8-8F40-8A9A-335378293B7E}" srcOrd="0" destOrd="0" presId="urn:microsoft.com/office/officeart/2005/8/layout/vList2"/>
    <dgm:cxn modelId="{6E255CC8-2C3F-1246-83EC-F30C9CC7CD80}" type="presOf" srcId="{994694B4-8900-E94E-92DD-E5EFEEBFC74B}" destId="{00D5C93B-E41A-6240-BF4F-9DBD54DCD0E7}" srcOrd="0" destOrd="0" presId="urn:microsoft.com/office/officeart/2005/8/layout/vList2"/>
    <dgm:cxn modelId="{2EDB6DD4-525E-254C-9785-5CF4BDC08CEC}" type="presOf" srcId="{9BEAA596-7709-7845-A7B1-6589A7DA9FB8}" destId="{AB3DA410-3A25-334D-A931-02FD24D58891}" srcOrd="0" destOrd="1" presId="urn:microsoft.com/office/officeart/2005/8/layout/vList2"/>
    <dgm:cxn modelId="{FED089DF-B0E4-9B4D-A407-5E075EA2B859}" type="presOf" srcId="{9DDF4616-BDF4-9F44-BE6A-7EFC6951754F}" destId="{57102695-B3B8-8F40-8A9A-335378293B7E}" srcOrd="0" destOrd="1" presId="urn:microsoft.com/office/officeart/2005/8/layout/vList2"/>
    <dgm:cxn modelId="{3C86B8E0-C63E-CB4B-B6EE-AC63FA58F19F}" type="presOf" srcId="{AF321DBF-582E-7F46-A987-3F00E94EA288}" destId="{7B9DA166-EC91-1448-8217-0BCA392DD720}" srcOrd="0" destOrd="0" presId="urn:microsoft.com/office/officeart/2005/8/layout/vList2"/>
    <dgm:cxn modelId="{A0BEF1E2-FF1E-E845-B2DB-0E695649CA26}" srcId="{994694B4-8900-E94E-92DD-E5EFEEBFC74B}" destId="{12E40B69-9158-F546-8546-634836374D47}" srcOrd="2" destOrd="0" parTransId="{421E90E9-5325-8947-8623-1ACE82037F0E}" sibTransId="{6DC52950-4E9F-1144-86E8-C6940913E85B}"/>
    <dgm:cxn modelId="{B11863EE-FDEA-354F-A546-36D9C0D2AFEC}" srcId="{BCD5D259-A4BB-0F48-A49E-7ABACA71C94F}" destId="{9BEAA596-7709-7845-A7B1-6589A7DA9FB8}" srcOrd="1" destOrd="0" parTransId="{B5FC05B9-D501-BB46-B94F-D2F6CDE3DAD1}" sibTransId="{F059D9BE-BCF7-9E49-97BE-0ADE0855739B}"/>
    <dgm:cxn modelId="{93AFF2EF-AB1B-3A47-AAFB-1D0BC2CD97A4}" type="presOf" srcId="{E76E208F-8952-F54F-B39B-6BA461024606}" destId="{C7FF4CDC-0BFA-EA44-BAA2-0ABCB2262128}" srcOrd="0" destOrd="0" presId="urn:microsoft.com/office/officeart/2005/8/layout/vList2"/>
    <dgm:cxn modelId="{7B45D3FC-FF9F-B447-A2EB-AD13C1C28556}" srcId="{AF321DBF-582E-7F46-A987-3F00E94EA288}" destId="{9DDF4616-BDF4-9F44-BE6A-7EFC6951754F}" srcOrd="1" destOrd="0" parTransId="{8ACF040A-0E49-6449-B221-95F143EF6499}" sibTransId="{98081F68-7338-8548-B3BD-D42886CE742D}"/>
    <dgm:cxn modelId="{EF264710-B708-CD4B-9A49-C36E865F9683}" type="presParOf" srcId="{C7FF4CDC-0BFA-EA44-BAA2-0ABCB2262128}" destId="{00D5C93B-E41A-6240-BF4F-9DBD54DCD0E7}" srcOrd="0" destOrd="0" presId="urn:microsoft.com/office/officeart/2005/8/layout/vList2"/>
    <dgm:cxn modelId="{901234EE-D8EA-7E48-839C-41C5C79C4FC9}" type="presParOf" srcId="{C7FF4CDC-0BFA-EA44-BAA2-0ABCB2262128}" destId="{F81F7DF7-33BE-2F40-BB1C-4BF26EFE2537}" srcOrd="1" destOrd="0" presId="urn:microsoft.com/office/officeart/2005/8/layout/vList2"/>
    <dgm:cxn modelId="{ABF6076A-9067-3742-8100-75EF5339B7AA}" type="presParOf" srcId="{C7FF4CDC-0BFA-EA44-BAA2-0ABCB2262128}" destId="{3D953D14-69A9-7945-9F8A-79A2BF2AF7E3}" srcOrd="2" destOrd="0" presId="urn:microsoft.com/office/officeart/2005/8/layout/vList2"/>
    <dgm:cxn modelId="{9569F18C-9506-644B-9DAC-DEDDF417A816}" type="presParOf" srcId="{C7FF4CDC-0BFA-EA44-BAA2-0ABCB2262128}" destId="{AB3DA410-3A25-334D-A931-02FD24D58891}" srcOrd="3" destOrd="0" presId="urn:microsoft.com/office/officeart/2005/8/layout/vList2"/>
    <dgm:cxn modelId="{067A59CE-9DA9-4B4E-9921-AE88BB2F3514}" type="presParOf" srcId="{C7FF4CDC-0BFA-EA44-BAA2-0ABCB2262128}" destId="{7B9DA166-EC91-1448-8217-0BCA392DD720}" srcOrd="4" destOrd="0" presId="urn:microsoft.com/office/officeart/2005/8/layout/vList2"/>
    <dgm:cxn modelId="{B9E97457-F63E-A84F-B362-7E11EE0E46EA}" type="presParOf" srcId="{C7FF4CDC-0BFA-EA44-BAA2-0ABCB2262128}" destId="{57102695-B3B8-8F40-8A9A-335378293B7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5C96493-8B9B-B44E-8D23-FCDD4FA9725E}"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n-US"/>
        </a:p>
      </dgm:t>
    </dgm:pt>
    <dgm:pt modelId="{4592C64A-7047-274C-A067-78480C635FDF}">
      <dgm:prSet/>
      <dgm:spPr/>
      <dgm:t>
        <a:bodyPr/>
        <a:lstStyle/>
        <a:p>
          <a:r>
            <a:rPr lang="en-US"/>
            <a:t>policy coordination, </a:t>
          </a:r>
        </a:p>
      </dgm:t>
    </dgm:pt>
    <dgm:pt modelId="{159A3D3B-EFDA-334E-ACAE-5A8C4EB71E93}" type="parTrans" cxnId="{24DF7DB6-1460-8143-90F5-77A0C98DAD2B}">
      <dgm:prSet/>
      <dgm:spPr/>
      <dgm:t>
        <a:bodyPr/>
        <a:lstStyle/>
        <a:p>
          <a:endParaRPr lang="en-US"/>
        </a:p>
      </dgm:t>
    </dgm:pt>
    <dgm:pt modelId="{DEDED36D-B03F-2A4B-8025-4E71C8593DEA}" type="sibTrans" cxnId="{24DF7DB6-1460-8143-90F5-77A0C98DAD2B}">
      <dgm:prSet/>
      <dgm:spPr/>
      <dgm:t>
        <a:bodyPr/>
        <a:lstStyle/>
        <a:p>
          <a:endParaRPr lang="en-US"/>
        </a:p>
      </dgm:t>
    </dgm:pt>
    <dgm:pt modelId="{F8B4A57F-85DB-3F45-A523-344B3EBAE2D7}">
      <dgm:prSet/>
      <dgm:spPr/>
      <dgm:t>
        <a:bodyPr/>
        <a:lstStyle/>
        <a:p>
          <a:r>
            <a:rPr lang="en-US"/>
            <a:t>facilities connectivity, </a:t>
          </a:r>
        </a:p>
      </dgm:t>
    </dgm:pt>
    <dgm:pt modelId="{BB1489D7-0762-AB48-84F0-21B8D5AA1508}" type="parTrans" cxnId="{635EDAF4-6919-EA4E-A06B-D15E49B40DB4}">
      <dgm:prSet/>
      <dgm:spPr/>
      <dgm:t>
        <a:bodyPr/>
        <a:lstStyle/>
        <a:p>
          <a:endParaRPr lang="en-US"/>
        </a:p>
      </dgm:t>
    </dgm:pt>
    <dgm:pt modelId="{7A84B551-C78B-6941-BA19-949CF1D46EDE}" type="sibTrans" cxnId="{635EDAF4-6919-EA4E-A06B-D15E49B40DB4}">
      <dgm:prSet/>
      <dgm:spPr/>
      <dgm:t>
        <a:bodyPr/>
        <a:lstStyle/>
        <a:p>
          <a:endParaRPr lang="en-US"/>
        </a:p>
      </dgm:t>
    </dgm:pt>
    <dgm:pt modelId="{AA585069-2549-AE48-A85A-C3351BC216AD}">
      <dgm:prSet/>
      <dgm:spPr/>
      <dgm:t>
        <a:bodyPr/>
        <a:lstStyle/>
        <a:p>
          <a:r>
            <a:rPr lang="en-US"/>
            <a:t>integrated transport infrastructure construction, </a:t>
          </a:r>
        </a:p>
      </dgm:t>
    </dgm:pt>
    <dgm:pt modelId="{679B7BAE-2CD3-3846-8F68-019B2F600159}" type="parTrans" cxnId="{7F21147D-ACF1-2B4A-8A58-7EF5BBFC0A44}">
      <dgm:prSet/>
      <dgm:spPr/>
      <dgm:t>
        <a:bodyPr/>
        <a:lstStyle/>
        <a:p>
          <a:endParaRPr lang="en-US"/>
        </a:p>
      </dgm:t>
    </dgm:pt>
    <dgm:pt modelId="{50B73B4B-CA1C-7345-B50D-63255641B344}" type="sibTrans" cxnId="{7F21147D-ACF1-2B4A-8A58-7EF5BBFC0A44}">
      <dgm:prSet/>
      <dgm:spPr/>
      <dgm:t>
        <a:bodyPr/>
        <a:lstStyle/>
        <a:p>
          <a:endParaRPr lang="en-US"/>
        </a:p>
      </dgm:t>
    </dgm:pt>
    <dgm:pt modelId="{2FE5C402-E942-5D43-9C8C-222A7CEC9FC7}">
      <dgm:prSet/>
      <dgm:spPr/>
      <dgm:t>
        <a:bodyPr/>
        <a:lstStyle/>
        <a:p>
          <a:r>
            <a:rPr lang="en-US"/>
            <a:t>connectivity in energy infrastructure, </a:t>
          </a:r>
        </a:p>
      </dgm:t>
    </dgm:pt>
    <dgm:pt modelId="{9BE61706-A039-304D-BD7A-11FD2E9DC88B}" type="parTrans" cxnId="{5F5A0FBB-EF31-0A49-AE4B-A8877947D9DD}">
      <dgm:prSet/>
      <dgm:spPr/>
      <dgm:t>
        <a:bodyPr/>
        <a:lstStyle/>
        <a:p>
          <a:endParaRPr lang="en-US"/>
        </a:p>
      </dgm:t>
    </dgm:pt>
    <dgm:pt modelId="{1DB7F68A-EA14-A34C-814E-CD7270F38629}" type="sibTrans" cxnId="{5F5A0FBB-EF31-0A49-AE4B-A8877947D9DD}">
      <dgm:prSet/>
      <dgm:spPr/>
      <dgm:t>
        <a:bodyPr/>
        <a:lstStyle/>
        <a:p>
          <a:endParaRPr lang="en-US"/>
        </a:p>
      </dgm:t>
    </dgm:pt>
    <dgm:pt modelId="{D7A8C24A-3D58-3B45-92B1-EE98E01B1514}">
      <dgm:prSet/>
      <dgm:spPr/>
      <dgm:t>
        <a:bodyPr/>
        <a:lstStyle/>
        <a:p>
          <a:r>
            <a:rPr lang="en-US"/>
            <a:t>communication infrastructure,</a:t>
          </a:r>
        </a:p>
      </dgm:t>
    </dgm:pt>
    <dgm:pt modelId="{E522B540-367E-CA43-9727-7C6DEFED5050}" type="parTrans" cxnId="{6E139C5F-02B0-7244-BE72-8C7227D67191}">
      <dgm:prSet/>
      <dgm:spPr/>
      <dgm:t>
        <a:bodyPr/>
        <a:lstStyle/>
        <a:p>
          <a:endParaRPr lang="en-US"/>
        </a:p>
      </dgm:t>
    </dgm:pt>
    <dgm:pt modelId="{D55CFEFD-3EDF-B248-8C69-21E0003D9687}" type="sibTrans" cxnId="{6E139C5F-02B0-7244-BE72-8C7227D67191}">
      <dgm:prSet/>
      <dgm:spPr/>
      <dgm:t>
        <a:bodyPr/>
        <a:lstStyle/>
        <a:p>
          <a:endParaRPr lang="en-US"/>
        </a:p>
      </dgm:t>
    </dgm:pt>
    <dgm:pt modelId="{1E3ECE0F-0A60-754C-9B81-65F1D3C474DD}">
      <dgm:prSet/>
      <dgm:spPr/>
      <dgm:t>
        <a:bodyPr/>
        <a:lstStyle/>
        <a:p>
          <a:r>
            <a:rPr lang="en-US"/>
            <a:t>investment and trade cooperation, </a:t>
          </a:r>
        </a:p>
      </dgm:t>
    </dgm:pt>
    <dgm:pt modelId="{D6B596C4-93C2-2F45-AC36-EDBED97F837D}" type="parTrans" cxnId="{5BC859BD-8256-C748-847C-CF1B63C7931E}">
      <dgm:prSet/>
      <dgm:spPr/>
      <dgm:t>
        <a:bodyPr/>
        <a:lstStyle/>
        <a:p>
          <a:endParaRPr lang="en-US"/>
        </a:p>
      </dgm:t>
    </dgm:pt>
    <dgm:pt modelId="{D77FC0AA-6154-4F4B-AC16-CC0A388B7413}" type="sibTrans" cxnId="{5BC859BD-8256-C748-847C-CF1B63C7931E}">
      <dgm:prSet/>
      <dgm:spPr/>
      <dgm:t>
        <a:bodyPr/>
        <a:lstStyle/>
        <a:p>
          <a:endParaRPr lang="en-US"/>
        </a:p>
      </dgm:t>
    </dgm:pt>
    <dgm:pt modelId="{D8F1C2EA-13F8-A248-ABF1-D990A2C37F9B}">
      <dgm:prSet/>
      <dgm:spPr/>
      <dgm:t>
        <a:bodyPr/>
        <a:lstStyle/>
        <a:p>
          <a:r>
            <a:rPr lang="en-US"/>
            <a:t>enhanced customs cooperation, </a:t>
          </a:r>
        </a:p>
      </dgm:t>
    </dgm:pt>
    <dgm:pt modelId="{F593553D-9600-ED4D-A451-CF6358D91D51}" type="parTrans" cxnId="{0ECDA4D6-0FE9-9444-B3E0-50D3940501F4}">
      <dgm:prSet/>
      <dgm:spPr/>
      <dgm:t>
        <a:bodyPr/>
        <a:lstStyle/>
        <a:p>
          <a:endParaRPr lang="en-US"/>
        </a:p>
      </dgm:t>
    </dgm:pt>
    <dgm:pt modelId="{C04CA65D-1AD3-CB48-9F6F-700233F9D71F}" type="sibTrans" cxnId="{0ECDA4D6-0FE9-9444-B3E0-50D3940501F4}">
      <dgm:prSet/>
      <dgm:spPr/>
      <dgm:t>
        <a:bodyPr/>
        <a:lstStyle/>
        <a:p>
          <a:endParaRPr lang="en-US"/>
        </a:p>
      </dgm:t>
    </dgm:pt>
    <dgm:pt modelId="{7F2E48A2-BBD2-B743-B066-0B9ACDA8C432}">
      <dgm:prSet/>
      <dgm:spPr/>
      <dgm:t>
        <a:bodyPr/>
        <a:lstStyle/>
        <a:p>
          <a:r>
            <a:rPr lang="en-US"/>
            <a:t>mutual recognition and coordination of standard setting, </a:t>
          </a:r>
        </a:p>
      </dgm:t>
    </dgm:pt>
    <dgm:pt modelId="{2D435388-DC5E-9F47-807B-0A4D046A9BA4}" type="parTrans" cxnId="{43862E64-4DA5-9C48-96E6-B010700F2F1B}">
      <dgm:prSet/>
      <dgm:spPr/>
      <dgm:t>
        <a:bodyPr/>
        <a:lstStyle/>
        <a:p>
          <a:endParaRPr lang="en-US"/>
        </a:p>
      </dgm:t>
    </dgm:pt>
    <dgm:pt modelId="{2F76D7D0-9939-754F-8486-A6B059F38653}" type="sibTrans" cxnId="{43862E64-4DA5-9C48-96E6-B010700F2F1B}">
      <dgm:prSet/>
      <dgm:spPr/>
      <dgm:t>
        <a:bodyPr/>
        <a:lstStyle/>
        <a:p>
          <a:endParaRPr lang="en-US"/>
        </a:p>
      </dgm:t>
    </dgm:pt>
    <dgm:pt modelId="{BDF6DE08-10F2-0644-BDBB-6872FF47AB54}">
      <dgm:prSet/>
      <dgm:spPr/>
      <dgm:t>
        <a:bodyPr/>
        <a:lstStyle/>
        <a:p>
          <a:r>
            <a:rPr lang="en-US"/>
            <a:t>the development of a united front in the context of developing policy within the global trade community, </a:t>
          </a:r>
        </a:p>
      </dgm:t>
    </dgm:pt>
    <dgm:pt modelId="{6CFC3264-405B-BA42-AC7E-AFD488355DB6}" type="parTrans" cxnId="{BC384E4F-C305-2041-BFEE-3DA306844D9B}">
      <dgm:prSet/>
      <dgm:spPr/>
      <dgm:t>
        <a:bodyPr/>
        <a:lstStyle/>
        <a:p>
          <a:endParaRPr lang="en-US"/>
        </a:p>
      </dgm:t>
    </dgm:pt>
    <dgm:pt modelId="{C4633DD9-E729-094F-AA30-B8274370A332}" type="sibTrans" cxnId="{BC384E4F-C305-2041-BFEE-3DA306844D9B}">
      <dgm:prSet/>
      <dgm:spPr/>
      <dgm:t>
        <a:bodyPr/>
        <a:lstStyle/>
        <a:p>
          <a:endParaRPr lang="en-US"/>
        </a:p>
      </dgm:t>
    </dgm:pt>
    <dgm:pt modelId="{57EB001B-5CE5-1546-BCB8-2FD44FBE7AFA}">
      <dgm:prSet/>
      <dgm:spPr/>
      <dgm:t>
        <a:bodyPr/>
        <a:lstStyle/>
        <a:p>
          <a:r>
            <a:rPr lang="en-US"/>
            <a:t>coordinated trade innovation, </a:t>
          </a:r>
        </a:p>
      </dgm:t>
    </dgm:pt>
    <dgm:pt modelId="{8DD76B95-FA65-1B40-ABA4-2F6E483A54A2}" type="parTrans" cxnId="{9873AAD4-EB6C-F742-BB4E-8A7A94CFE3F5}">
      <dgm:prSet/>
      <dgm:spPr/>
      <dgm:t>
        <a:bodyPr/>
        <a:lstStyle/>
        <a:p>
          <a:endParaRPr lang="en-US"/>
        </a:p>
      </dgm:t>
    </dgm:pt>
    <dgm:pt modelId="{0D14BD0C-9B1B-4941-8E7F-B6A89FEB8EDF}" type="sibTrans" cxnId="{9873AAD4-EB6C-F742-BB4E-8A7A94CFE3F5}">
      <dgm:prSet/>
      <dgm:spPr/>
      <dgm:t>
        <a:bodyPr/>
        <a:lstStyle/>
        <a:p>
          <a:endParaRPr lang="en-US"/>
        </a:p>
      </dgm:t>
    </dgm:pt>
    <dgm:pt modelId="{DB32ABDF-8972-B74D-8536-352CC0F83548}">
      <dgm:prSet/>
      <dgm:spPr/>
      <dgm:t>
        <a:bodyPr/>
        <a:lstStyle/>
        <a:p>
          <a:r>
            <a:rPr lang="en-US"/>
            <a:t>investment facilitation, </a:t>
          </a:r>
        </a:p>
      </dgm:t>
    </dgm:pt>
    <dgm:pt modelId="{D4332FED-E480-D048-94E7-1657A6C99849}" type="parTrans" cxnId="{BB3B3481-47E6-3248-B452-ECE42B63A43A}">
      <dgm:prSet/>
      <dgm:spPr/>
      <dgm:t>
        <a:bodyPr/>
        <a:lstStyle/>
        <a:p>
          <a:endParaRPr lang="en-US"/>
        </a:p>
      </dgm:t>
    </dgm:pt>
    <dgm:pt modelId="{7442EBEC-A414-4F48-8FAE-CD688C3A5A8C}" type="sibTrans" cxnId="{BB3B3481-47E6-3248-B452-ECE42B63A43A}">
      <dgm:prSet/>
      <dgm:spPr/>
      <dgm:t>
        <a:bodyPr/>
        <a:lstStyle/>
        <a:p>
          <a:endParaRPr lang="en-US"/>
        </a:p>
      </dgm:t>
    </dgm:pt>
    <dgm:pt modelId="{4C79F0CA-2D54-9D4D-AE2E-EA32FFD3F285}">
      <dgm:prSet/>
      <dgm:spPr/>
      <dgm:t>
        <a:bodyPr/>
        <a:lstStyle/>
        <a:p>
          <a:r>
            <a:rPr lang="en-US" dirty="0"/>
            <a:t>cooperation in agriculture, forestry and animal husbandry, </a:t>
          </a:r>
        </a:p>
      </dgm:t>
    </dgm:pt>
    <dgm:pt modelId="{B8096EC3-1F59-7842-AC2E-496F166FEA22}" type="parTrans" cxnId="{691955CD-B8D9-C647-8FCC-3C527A30A966}">
      <dgm:prSet/>
      <dgm:spPr/>
      <dgm:t>
        <a:bodyPr/>
        <a:lstStyle/>
        <a:p>
          <a:endParaRPr lang="en-US"/>
        </a:p>
      </dgm:t>
    </dgm:pt>
    <dgm:pt modelId="{6639BEAA-A9B3-484A-AB3F-61297E5E8C5D}" type="sibTrans" cxnId="{691955CD-B8D9-C647-8FCC-3C527A30A966}">
      <dgm:prSet/>
      <dgm:spPr/>
      <dgm:t>
        <a:bodyPr/>
        <a:lstStyle/>
        <a:p>
          <a:endParaRPr lang="en-US"/>
        </a:p>
      </dgm:t>
    </dgm:pt>
    <dgm:pt modelId="{987FA25A-9C0F-5E4C-8871-F9B8863E73B1}">
      <dgm:prSet/>
      <dgm:spPr/>
      <dgm:t>
        <a:bodyPr/>
        <a:lstStyle/>
        <a:p>
          <a:r>
            <a:rPr lang="en-US"/>
            <a:t>Cooperation in development of renewable energy sources.</a:t>
          </a:r>
        </a:p>
      </dgm:t>
    </dgm:pt>
    <dgm:pt modelId="{335EE5F7-C483-894B-AF45-F0EC67387378}" type="parTrans" cxnId="{0DC94E92-82EB-3D40-84CB-D4104146D18E}">
      <dgm:prSet/>
      <dgm:spPr/>
      <dgm:t>
        <a:bodyPr/>
        <a:lstStyle/>
        <a:p>
          <a:endParaRPr lang="en-US"/>
        </a:p>
      </dgm:t>
    </dgm:pt>
    <dgm:pt modelId="{2696C940-66BA-D54B-9436-48CDE6F11E35}" type="sibTrans" cxnId="{0DC94E92-82EB-3D40-84CB-D4104146D18E}">
      <dgm:prSet/>
      <dgm:spPr/>
      <dgm:t>
        <a:bodyPr/>
        <a:lstStyle/>
        <a:p>
          <a:endParaRPr lang="en-US"/>
        </a:p>
      </dgm:t>
    </dgm:pt>
    <dgm:pt modelId="{6B409BB4-46F2-C043-B59C-B39FDE829729}">
      <dgm:prSet/>
      <dgm:spPr/>
      <dgm:t>
        <a:bodyPr/>
        <a:lstStyle/>
        <a:p>
          <a:r>
            <a:rPr lang="en-US" dirty="0"/>
            <a:t>Cooperation in coal, oil, gas, metal minerals and other conventional energy sources</a:t>
          </a:r>
        </a:p>
      </dgm:t>
    </dgm:pt>
    <dgm:pt modelId="{604EEF76-2AD3-A942-BEF9-416290823562}" type="parTrans" cxnId="{2CED30B9-CC3C-564F-9F02-467153C31973}">
      <dgm:prSet/>
      <dgm:spPr/>
    </dgm:pt>
    <dgm:pt modelId="{F02BBA3D-2977-CD48-B0B6-CCD5B65B6C95}" type="sibTrans" cxnId="{2CED30B9-CC3C-564F-9F02-467153C31973}">
      <dgm:prSet/>
      <dgm:spPr/>
    </dgm:pt>
    <dgm:pt modelId="{B9AA1C96-FBDB-8D49-9764-89556CAB6CC5}" type="pres">
      <dgm:prSet presAssocID="{D5C96493-8B9B-B44E-8D23-FCDD4FA9725E}" presName="diagram" presStyleCnt="0">
        <dgm:presLayoutVars>
          <dgm:dir/>
          <dgm:resizeHandles val="exact"/>
        </dgm:presLayoutVars>
      </dgm:prSet>
      <dgm:spPr/>
    </dgm:pt>
    <dgm:pt modelId="{8C76666A-68AC-D642-8C12-4F7D9F7A79F3}" type="pres">
      <dgm:prSet presAssocID="{4592C64A-7047-274C-A067-78480C635FDF}" presName="node" presStyleLbl="node1" presStyleIdx="0" presStyleCnt="14">
        <dgm:presLayoutVars>
          <dgm:bulletEnabled val="1"/>
        </dgm:presLayoutVars>
      </dgm:prSet>
      <dgm:spPr/>
    </dgm:pt>
    <dgm:pt modelId="{37BBFFC8-3B14-FB4B-9C11-03BD635CC172}" type="pres">
      <dgm:prSet presAssocID="{DEDED36D-B03F-2A4B-8025-4E71C8593DEA}" presName="sibTrans" presStyleCnt="0"/>
      <dgm:spPr/>
    </dgm:pt>
    <dgm:pt modelId="{2BDF57FB-C02F-1745-8457-D6950D65B4BA}" type="pres">
      <dgm:prSet presAssocID="{F8B4A57F-85DB-3F45-A523-344B3EBAE2D7}" presName="node" presStyleLbl="node1" presStyleIdx="1" presStyleCnt="14">
        <dgm:presLayoutVars>
          <dgm:bulletEnabled val="1"/>
        </dgm:presLayoutVars>
      </dgm:prSet>
      <dgm:spPr/>
    </dgm:pt>
    <dgm:pt modelId="{E51AE3EF-6BEF-BE4D-A121-6A7AF5988E88}" type="pres">
      <dgm:prSet presAssocID="{7A84B551-C78B-6941-BA19-949CF1D46EDE}" presName="sibTrans" presStyleCnt="0"/>
      <dgm:spPr/>
    </dgm:pt>
    <dgm:pt modelId="{5040DDA3-5775-114D-99DF-69831F4CD91B}" type="pres">
      <dgm:prSet presAssocID="{AA585069-2549-AE48-A85A-C3351BC216AD}" presName="node" presStyleLbl="node1" presStyleIdx="2" presStyleCnt="14">
        <dgm:presLayoutVars>
          <dgm:bulletEnabled val="1"/>
        </dgm:presLayoutVars>
      </dgm:prSet>
      <dgm:spPr/>
    </dgm:pt>
    <dgm:pt modelId="{CDD38B88-2D08-6642-B7AD-637CABCF32AE}" type="pres">
      <dgm:prSet presAssocID="{50B73B4B-CA1C-7345-B50D-63255641B344}" presName="sibTrans" presStyleCnt="0"/>
      <dgm:spPr/>
    </dgm:pt>
    <dgm:pt modelId="{5AAEB474-BEA1-5141-9998-20769D2CD54F}" type="pres">
      <dgm:prSet presAssocID="{2FE5C402-E942-5D43-9C8C-222A7CEC9FC7}" presName="node" presStyleLbl="node1" presStyleIdx="3" presStyleCnt="14">
        <dgm:presLayoutVars>
          <dgm:bulletEnabled val="1"/>
        </dgm:presLayoutVars>
      </dgm:prSet>
      <dgm:spPr/>
    </dgm:pt>
    <dgm:pt modelId="{783A358E-6E1D-6341-BCE5-BABA114BE42D}" type="pres">
      <dgm:prSet presAssocID="{1DB7F68A-EA14-A34C-814E-CD7270F38629}" presName="sibTrans" presStyleCnt="0"/>
      <dgm:spPr/>
    </dgm:pt>
    <dgm:pt modelId="{5BE34B3D-6745-8649-80F6-D6E0D314729E}" type="pres">
      <dgm:prSet presAssocID="{D7A8C24A-3D58-3B45-92B1-EE98E01B1514}" presName="node" presStyleLbl="node1" presStyleIdx="4" presStyleCnt="14">
        <dgm:presLayoutVars>
          <dgm:bulletEnabled val="1"/>
        </dgm:presLayoutVars>
      </dgm:prSet>
      <dgm:spPr/>
    </dgm:pt>
    <dgm:pt modelId="{9D771366-646D-6C41-AF66-3438FD868C0B}" type="pres">
      <dgm:prSet presAssocID="{D55CFEFD-3EDF-B248-8C69-21E0003D9687}" presName="sibTrans" presStyleCnt="0"/>
      <dgm:spPr/>
    </dgm:pt>
    <dgm:pt modelId="{52787F72-2C48-3047-85FD-542E692BE7CF}" type="pres">
      <dgm:prSet presAssocID="{1E3ECE0F-0A60-754C-9B81-65F1D3C474DD}" presName="node" presStyleLbl="node1" presStyleIdx="5" presStyleCnt="14">
        <dgm:presLayoutVars>
          <dgm:bulletEnabled val="1"/>
        </dgm:presLayoutVars>
      </dgm:prSet>
      <dgm:spPr/>
    </dgm:pt>
    <dgm:pt modelId="{C8FE61C9-220C-EC4F-BC49-2821B46879AF}" type="pres">
      <dgm:prSet presAssocID="{D77FC0AA-6154-4F4B-AC16-CC0A388B7413}" presName="sibTrans" presStyleCnt="0"/>
      <dgm:spPr/>
    </dgm:pt>
    <dgm:pt modelId="{304017B0-4368-474F-A373-923E0B7F1E51}" type="pres">
      <dgm:prSet presAssocID="{D8F1C2EA-13F8-A248-ABF1-D990A2C37F9B}" presName="node" presStyleLbl="node1" presStyleIdx="6" presStyleCnt="14">
        <dgm:presLayoutVars>
          <dgm:bulletEnabled val="1"/>
        </dgm:presLayoutVars>
      </dgm:prSet>
      <dgm:spPr/>
    </dgm:pt>
    <dgm:pt modelId="{E8884B1B-75B1-9140-93F3-1828AC3F357E}" type="pres">
      <dgm:prSet presAssocID="{C04CA65D-1AD3-CB48-9F6F-700233F9D71F}" presName="sibTrans" presStyleCnt="0"/>
      <dgm:spPr/>
    </dgm:pt>
    <dgm:pt modelId="{28FA50E6-BB83-CC40-AFEB-2F7F7A0BEDAD}" type="pres">
      <dgm:prSet presAssocID="{7F2E48A2-BBD2-B743-B066-0B9ACDA8C432}" presName="node" presStyleLbl="node1" presStyleIdx="7" presStyleCnt="14">
        <dgm:presLayoutVars>
          <dgm:bulletEnabled val="1"/>
        </dgm:presLayoutVars>
      </dgm:prSet>
      <dgm:spPr/>
    </dgm:pt>
    <dgm:pt modelId="{B1CD2346-DB98-DA43-B795-E4682C2F954F}" type="pres">
      <dgm:prSet presAssocID="{2F76D7D0-9939-754F-8486-A6B059F38653}" presName="sibTrans" presStyleCnt="0"/>
      <dgm:spPr/>
    </dgm:pt>
    <dgm:pt modelId="{497C21F4-AD37-1E47-BED5-4A4480FDEB6F}" type="pres">
      <dgm:prSet presAssocID="{BDF6DE08-10F2-0644-BDBB-6872FF47AB54}" presName="node" presStyleLbl="node1" presStyleIdx="8" presStyleCnt="14">
        <dgm:presLayoutVars>
          <dgm:bulletEnabled val="1"/>
        </dgm:presLayoutVars>
      </dgm:prSet>
      <dgm:spPr/>
    </dgm:pt>
    <dgm:pt modelId="{2F66D890-DA6D-7C47-A1CB-7ECF02D6D8BF}" type="pres">
      <dgm:prSet presAssocID="{C4633DD9-E729-094F-AA30-B8274370A332}" presName="sibTrans" presStyleCnt="0"/>
      <dgm:spPr/>
    </dgm:pt>
    <dgm:pt modelId="{97A9458F-CE55-3E41-A6B2-E2965339FE27}" type="pres">
      <dgm:prSet presAssocID="{57EB001B-5CE5-1546-BCB8-2FD44FBE7AFA}" presName="node" presStyleLbl="node1" presStyleIdx="9" presStyleCnt="14">
        <dgm:presLayoutVars>
          <dgm:bulletEnabled val="1"/>
        </dgm:presLayoutVars>
      </dgm:prSet>
      <dgm:spPr/>
    </dgm:pt>
    <dgm:pt modelId="{B28E580C-DBD5-734E-A8AD-0352D78DDFE4}" type="pres">
      <dgm:prSet presAssocID="{0D14BD0C-9B1B-4941-8E7F-B6A89FEB8EDF}" presName="sibTrans" presStyleCnt="0"/>
      <dgm:spPr/>
    </dgm:pt>
    <dgm:pt modelId="{BA9384BB-2299-304A-9FAB-860FB1547E48}" type="pres">
      <dgm:prSet presAssocID="{DB32ABDF-8972-B74D-8536-352CC0F83548}" presName="node" presStyleLbl="node1" presStyleIdx="10" presStyleCnt="14">
        <dgm:presLayoutVars>
          <dgm:bulletEnabled val="1"/>
        </dgm:presLayoutVars>
      </dgm:prSet>
      <dgm:spPr/>
    </dgm:pt>
    <dgm:pt modelId="{665EDDA8-EAEA-7548-AF46-0F1E18B20F04}" type="pres">
      <dgm:prSet presAssocID="{7442EBEC-A414-4F48-8FAE-CD688C3A5A8C}" presName="sibTrans" presStyleCnt="0"/>
      <dgm:spPr/>
    </dgm:pt>
    <dgm:pt modelId="{57A67DBF-295E-2342-92E1-4E674B818910}" type="pres">
      <dgm:prSet presAssocID="{4C79F0CA-2D54-9D4D-AE2E-EA32FFD3F285}" presName="node" presStyleLbl="node1" presStyleIdx="11" presStyleCnt="14">
        <dgm:presLayoutVars>
          <dgm:bulletEnabled val="1"/>
        </dgm:presLayoutVars>
      </dgm:prSet>
      <dgm:spPr/>
    </dgm:pt>
    <dgm:pt modelId="{149A0E2D-8294-4847-83B1-612DDF247EF2}" type="pres">
      <dgm:prSet presAssocID="{6639BEAA-A9B3-484A-AB3F-61297E5E8C5D}" presName="sibTrans" presStyleCnt="0"/>
      <dgm:spPr/>
    </dgm:pt>
    <dgm:pt modelId="{BB2B46D6-C436-1349-A082-2FCE852DB52F}" type="pres">
      <dgm:prSet presAssocID="{6B409BB4-46F2-C043-B59C-B39FDE829729}" presName="node" presStyleLbl="node1" presStyleIdx="12" presStyleCnt="14">
        <dgm:presLayoutVars>
          <dgm:bulletEnabled val="1"/>
        </dgm:presLayoutVars>
      </dgm:prSet>
      <dgm:spPr/>
    </dgm:pt>
    <dgm:pt modelId="{6565E548-1846-D046-B13A-6A217AC645F4}" type="pres">
      <dgm:prSet presAssocID="{F02BBA3D-2977-CD48-B0B6-CCD5B65B6C95}" presName="sibTrans" presStyleCnt="0"/>
      <dgm:spPr/>
    </dgm:pt>
    <dgm:pt modelId="{7B82F91B-F710-D946-8ACF-0760E01CDF58}" type="pres">
      <dgm:prSet presAssocID="{987FA25A-9C0F-5E4C-8871-F9B8863E73B1}" presName="node" presStyleLbl="node1" presStyleIdx="13" presStyleCnt="14">
        <dgm:presLayoutVars>
          <dgm:bulletEnabled val="1"/>
        </dgm:presLayoutVars>
      </dgm:prSet>
      <dgm:spPr/>
    </dgm:pt>
  </dgm:ptLst>
  <dgm:cxnLst>
    <dgm:cxn modelId="{49B47F1D-DE8C-F945-A7DF-C8CF07E38E93}" type="presOf" srcId="{D5C96493-8B9B-B44E-8D23-FCDD4FA9725E}" destId="{B9AA1C96-FBDB-8D49-9764-89556CAB6CC5}" srcOrd="0" destOrd="0" presId="urn:microsoft.com/office/officeart/2005/8/layout/default"/>
    <dgm:cxn modelId="{E7E43028-2044-C540-A216-8E15A68EB697}" type="presOf" srcId="{BDF6DE08-10F2-0644-BDBB-6872FF47AB54}" destId="{497C21F4-AD37-1E47-BED5-4A4480FDEB6F}" srcOrd="0" destOrd="0" presId="urn:microsoft.com/office/officeart/2005/8/layout/default"/>
    <dgm:cxn modelId="{73443C44-4B3A-794C-9603-51333500CD92}" type="presOf" srcId="{57EB001B-5CE5-1546-BCB8-2FD44FBE7AFA}" destId="{97A9458F-CE55-3E41-A6B2-E2965339FE27}" srcOrd="0" destOrd="0" presId="urn:microsoft.com/office/officeart/2005/8/layout/default"/>
    <dgm:cxn modelId="{DA62714E-B229-9E48-8933-D329F920F240}" type="presOf" srcId="{987FA25A-9C0F-5E4C-8871-F9B8863E73B1}" destId="{7B82F91B-F710-D946-8ACF-0760E01CDF58}" srcOrd="0" destOrd="0" presId="urn:microsoft.com/office/officeart/2005/8/layout/default"/>
    <dgm:cxn modelId="{BC384E4F-C305-2041-BFEE-3DA306844D9B}" srcId="{D5C96493-8B9B-B44E-8D23-FCDD4FA9725E}" destId="{BDF6DE08-10F2-0644-BDBB-6872FF47AB54}" srcOrd="8" destOrd="0" parTransId="{6CFC3264-405B-BA42-AC7E-AFD488355DB6}" sibTransId="{C4633DD9-E729-094F-AA30-B8274370A332}"/>
    <dgm:cxn modelId="{6E139C5F-02B0-7244-BE72-8C7227D67191}" srcId="{D5C96493-8B9B-B44E-8D23-FCDD4FA9725E}" destId="{D7A8C24A-3D58-3B45-92B1-EE98E01B1514}" srcOrd="4" destOrd="0" parTransId="{E522B540-367E-CA43-9727-7C6DEFED5050}" sibTransId="{D55CFEFD-3EDF-B248-8C69-21E0003D9687}"/>
    <dgm:cxn modelId="{43862E64-4DA5-9C48-96E6-B010700F2F1B}" srcId="{D5C96493-8B9B-B44E-8D23-FCDD4FA9725E}" destId="{7F2E48A2-BBD2-B743-B066-0B9ACDA8C432}" srcOrd="7" destOrd="0" parTransId="{2D435388-DC5E-9F47-807B-0A4D046A9BA4}" sibTransId="{2F76D7D0-9939-754F-8486-A6B059F38653}"/>
    <dgm:cxn modelId="{1652A470-17AE-AD45-8395-514008EA4BF5}" type="presOf" srcId="{D8F1C2EA-13F8-A248-ABF1-D990A2C37F9B}" destId="{304017B0-4368-474F-A373-923E0B7F1E51}" srcOrd="0" destOrd="0" presId="urn:microsoft.com/office/officeart/2005/8/layout/default"/>
    <dgm:cxn modelId="{7F21147D-ACF1-2B4A-8A58-7EF5BBFC0A44}" srcId="{D5C96493-8B9B-B44E-8D23-FCDD4FA9725E}" destId="{AA585069-2549-AE48-A85A-C3351BC216AD}" srcOrd="2" destOrd="0" parTransId="{679B7BAE-2CD3-3846-8F68-019B2F600159}" sibTransId="{50B73B4B-CA1C-7345-B50D-63255641B344}"/>
    <dgm:cxn modelId="{BB3B3481-47E6-3248-B452-ECE42B63A43A}" srcId="{D5C96493-8B9B-B44E-8D23-FCDD4FA9725E}" destId="{DB32ABDF-8972-B74D-8536-352CC0F83548}" srcOrd="10" destOrd="0" parTransId="{D4332FED-E480-D048-94E7-1657A6C99849}" sibTransId="{7442EBEC-A414-4F48-8FAE-CD688C3A5A8C}"/>
    <dgm:cxn modelId="{C5F8258A-C81D-CB48-8157-AAA6CB66E178}" type="presOf" srcId="{F8B4A57F-85DB-3F45-A523-344B3EBAE2D7}" destId="{2BDF57FB-C02F-1745-8457-D6950D65B4BA}" srcOrd="0" destOrd="0" presId="urn:microsoft.com/office/officeart/2005/8/layout/default"/>
    <dgm:cxn modelId="{20932192-B485-C140-A635-E33EE37BF38E}" type="presOf" srcId="{6B409BB4-46F2-C043-B59C-B39FDE829729}" destId="{BB2B46D6-C436-1349-A082-2FCE852DB52F}" srcOrd="0" destOrd="0" presId="urn:microsoft.com/office/officeart/2005/8/layout/default"/>
    <dgm:cxn modelId="{0DC94E92-82EB-3D40-84CB-D4104146D18E}" srcId="{D5C96493-8B9B-B44E-8D23-FCDD4FA9725E}" destId="{987FA25A-9C0F-5E4C-8871-F9B8863E73B1}" srcOrd="13" destOrd="0" parTransId="{335EE5F7-C483-894B-AF45-F0EC67387378}" sibTransId="{2696C940-66BA-D54B-9436-48CDE6F11E35}"/>
    <dgm:cxn modelId="{97E587AB-7464-ED4E-A489-207E3842350F}" type="presOf" srcId="{1E3ECE0F-0A60-754C-9B81-65F1D3C474DD}" destId="{52787F72-2C48-3047-85FD-542E692BE7CF}" srcOrd="0" destOrd="0" presId="urn:microsoft.com/office/officeart/2005/8/layout/default"/>
    <dgm:cxn modelId="{15CE73B2-C4AB-B840-B78B-B244443399AD}" type="presOf" srcId="{AA585069-2549-AE48-A85A-C3351BC216AD}" destId="{5040DDA3-5775-114D-99DF-69831F4CD91B}" srcOrd="0" destOrd="0" presId="urn:microsoft.com/office/officeart/2005/8/layout/default"/>
    <dgm:cxn modelId="{24DF7DB6-1460-8143-90F5-77A0C98DAD2B}" srcId="{D5C96493-8B9B-B44E-8D23-FCDD4FA9725E}" destId="{4592C64A-7047-274C-A067-78480C635FDF}" srcOrd="0" destOrd="0" parTransId="{159A3D3B-EFDA-334E-ACAE-5A8C4EB71E93}" sibTransId="{DEDED36D-B03F-2A4B-8025-4E71C8593DEA}"/>
    <dgm:cxn modelId="{6E8E90B7-A4EC-C746-B7BC-A8A49A144528}" type="presOf" srcId="{7F2E48A2-BBD2-B743-B066-0B9ACDA8C432}" destId="{28FA50E6-BB83-CC40-AFEB-2F7F7A0BEDAD}" srcOrd="0" destOrd="0" presId="urn:microsoft.com/office/officeart/2005/8/layout/default"/>
    <dgm:cxn modelId="{2CED30B9-CC3C-564F-9F02-467153C31973}" srcId="{D5C96493-8B9B-B44E-8D23-FCDD4FA9725E}" destId="{6B409BB4-46F2-C043-B59C-B39FDE829729}" srcOrd="12" destOrd="0" parTransId="{604EEF76-2AD3-A942-BEF9-416290823562}" sibTransId="{F02BBA3D-2977-CD48-B0B6-CCD5B65B6C95}"/>
    <dgm:cxn modelId="{5F5A0FBB-EF31-0A49-AE4B-A8877947D9DD}" srcId="{D5C96493-8B9B-B44E-8D23-FCDD4FA9725E}" destId="{2FE5C402-E942-5D43-9C8C-222A7CEC9FC7}" srcOrd="3" destOrd="0" parTransId="{9BE61706-A039-304D-BD7A-11FD2E9DC88B}" sibTransId="{1DB7F68A-EA14-A34C-814E-CD7270F38629}"/>
    <dgm:cxn modelId="{5BC859BD-8256-C748-847C-CF1B63C7931E}" srcId="{D5C96493-8B9B-B44E-8D23-FCDD4FA9725E}" destId="{1E3ECE0F-0A60-754C-9B81-65F1D3C474DD}" srcOrd="5" destOrd="0" parTransId="{D6B596C4-93C2-2F45-AC36-EDBED97F837D}" sibTransId="{D77FC0AA-6154-4F4B-AC16-CC0A388B7413}"/>
    <dgm:cxn modelId="{691955CD-B8D9-C647-8FCC-3C527A30A966}" srcId="{D5C96493-8B9B-B44E-8D23-FCDD4FA9725E}" destId="{4C79F0CA-2D54-9D4D-AE2E-EA32FFD3F285}" srcOrd="11" destOrd="0" parTransId="{B8096EC3-1F59-7842-AC2E-496F166FEA22}" sibTransId="{6639BEAA-A9B3-484A-AB3F-61297E5E8C5D}"/>
    <dgm:cxn modelId="{59A232D1-BA75-A642-950E-127398AF9A02}" type="presOf" srcId="{2FE5C402-E942-5D43-9C8C-222A7CEC9FC7}" destId="{5AAEB474-BEA1-5141-9998-20769D2CD54F}" srcOrd="0" destOrd="0" presId="urn:microsoft.com/office/officeart/2005/8/layout/default"/>
    <dgm:cxn modelId="{9873AAD4-EB6C-F742-BB4E-8A7A94CFE3F5}" srcId="{D5C96493-8B9B-B44E-8D23-FCDD4FA9725E}" destId="{57EB001B-5CE5-1546-BCB8-2FD44FBE7AFA}" srcOrd="9" destOrd="0" parTransId="{8DD76B95-FA65-1B40-ABA4-2F6E483A54A2}" sibTransId="{0D14BD0C-9B1B-4941-8E7F-B6A89FEB8EDF}"/>
    <dgm:cxn modelId="{0ECDA4D6-0FE9-9444-B3E0-50D3940501F4}" srcId="{D5C96493-8B9B-B44E-8D23-FCDD4FA9725E}" destId="{D8F1C2EA-13F8-A248-ABF1-D990A2C37F9B}" srcOrd="6" destOrd="0" parTransId="{F593553D-9600-ED4D-A451-CF6358D91D51}" sibTransId="{C04CA65D-1AD3-CB48-9F6F-700233F9D71F}"/>
    <dgm:cxn modelId="{34B21DD9-20AD-5C40-8DAF-8289B1A0681E}" type="presOf" srcId="{D7A8C24A-3D58-3B45-92B1-EE98E01B1514}" destId="{5BE34B3D-6745-8649-80F6-D6E0D314729E}" srcOrd="0" destOrd="0" presId="urn:microsoft.com/office/officeart/2005/8/layout/default"/>
    <dgm:cxn modelId="{1C2D45E3-7CC8-D241-AE13-A27E984F59CA}" type="presOf" srcId="{4C79F0CA-2D54-9D4D-AE2E-EA32FFD3F285}" destId="{57A67DBF-295E-2342-92E1-4E674B818910}" srcOrd="0" destOrd="0" presId="urn:microsoft.com/office/officeart/2005/8/layout/default"/>
    <dgm:cxn modelId="{BE250AEB-D969-7040-839E-DB928B7E71B4}" type="presOf" srcId="{4592C64A-7047-274C-A067-78480C635FDF}" destId="{8C76666A-68AC-D642-8C12-4F7D9F7A79F3}" srcOrd="0" destOrd="0" presId="urn:microsoft.com/office/officeart/2005/8/layout/default"/>
    <dgm:cxn modelId="{635EDAF4-6919-EA4E-A06B-D15E49B40DB4}" srcId="{D5C96493-8B9B-B44E-8D23-FCDD4FA9725E}" destId="{F8B4A57F-85DB-3F45-A523-344B3EBAE2D7}" srcOrd="1" destOrd="0" parTransId="{BB1489D7-0762-AB48-84F0-21B8D5AA1508}" sibTransId="{7A84B551-C78B-6941-BA19-949CF1D46EDE}"/>
    <dgm:cxn modelId="{BC39D6F8-74D9-9045-9A30-5BEEBF512726}" type="presOf" srcId="{DB32ABDF-8972-B74D-8536-352CC0F83548}" destId="{BA9384BB-2299-304A-9FAB-860FB1547E48}" srcOrd="0" destOrd="0" presId="urn:microsoft.com/office/officeart/2005/8/layout/default"/>
    <dgm:cxn modelId="{5FB0FDD5-011B-1E47-A4F9-CB2B2CDD3985}" type="presParOf" srcId="{B9AA1C96-FBDB-8D49-9764-89556CAB6CC5}" destId="{8C76666A-68AC-D642-8C12-4F7D9F7A79F3}" srcOrd="0" destOrd="0" presId="urn:microsoft.com/office/officeart/2005/8/layout/default"/>
    <dgm:cxn modelId="{7F3469CF-2454-7C41-AFE8-049882695172}" type="presParOf" srcId="{B9AA1C96-FBDB-8D49-9764-89556CAB6CC5}" destId="{37BBFFC8-3B14-FB4B-9C11-03BD635CC172}" srcOrd="1" destOrd="0" presId="urn:microsoft.com/office/officeart/2005/8/layout/default"/>
    <dgm:cxn modelId="{1008D496-FABF-8D45-90B5-EA8150DFA40E}" type="presParOf" srcId="{B9AA1C96-FBDB-8D49-9764-89556CAB6CC5}" destId="{2BDF57FB-C02F-1745-8457-D6950D65B4BA}" srcOrd="2" destOrd="0" presId="urn:microsoft.com/office/officeart/2005/8/layout/default"/>
    <dgm:cxn modelId="{C8D9A492-49C8-DA46-9F16-175DE0E1933C}" type="presParOf" srcId="{B9AA1C96-FBDB-8D49-9764-89556CAB6CC5}" destId="{E51AE3EF-6BEF-BE4D-A121-6A7AF5988E88}" srcOrd="3" destOrd="0" presId="urn:microsoft.com/office/officeart/2005/8/layout/default"/>
    <dgm:cxn modelId="{7654DF71-4126-D64E-ACF3-F1555133E5BB}" type="presParOf" srcId="{B9AA1C96-FBDB-8D49-9764-89556CAB6CC5}" destId="{5040DDA3-5775-114D-99DF-69831F4CD91B}" srcOrd="4" destOrd="0" presId="urn:microsoft.com/office/officeart/2005/8/layout/default"/>
    <dgm:cxn modelId="{2A36D5C1-6FC7-334A-844C-91A5CAB1081A}" type="presParOf" srcId="{B9AA1C96-FBDB-8D49-9764-89556CAB6CC5}" destId="{CDD38B88-2D08-6642-B7AD-637CABCF32AE}" srcOrd="5" destOrd="0" presId="urn:microsoft.com/office/officeart/2005/8/layout/default"/>
    <dgm:cxn modelId="{55372FC8-7F0A-BD42-9814-1E1627ADA5F5}" type="presParOf" srcId="{B9AA1C96-FBDB-8D49-9764-89556CAB6CC5}" destId="{5AAEB474-BEA1-5141-9998-20769D2CD54F}" srcOrd="6" destOrd="0" presId="urn:microsoft.com/office/officeart/2005/8/layout/default"/>
    <dgm:cxn modelId="{6CDDEE69-01BB-1E45-8BBB-C66B83026908}" type="presParOf" srcId="{B9AA1C96-FBDB-8D49-9764-89556CAB6CC5}" destId="{783A358E-6E1D-6341-BCE5-BABA114BE42D}" srcOrd="7" destOrd="0" presId="urn:microsoft.com/office/officeart/2005/8/layout/default"/>
    <dgm:cxn modelId="{2CBB90FF-D8CD-9A4C-B076-E5FFD6077580}" type="presParOf" srcId="{B9AA1C96-FBDB-8D49-9764-89556CAB6CC5}" destId="{5BE34B3D-6745-8649-80F6-D6E0D314729E}" srcOrd="8" destOrd="0" presId="urn:microsoft.com/office/officeart/2005/8/layout/default"/>
    <dgm:cxn modelId="{9957A5AD-CAC0-9C4A-817B-B04D4A8B4EE3}" type="presParOf" srcId="{B9AA1C96-FBDB-8D49-9764-89556CAB6CC5}" destId="{9D771366-646D-6C41-AF66-3438FD868C0B}" srcOrd="9" destOrd="0" presId="urn:microsoft.com/office/officeart/2005/8/layout/default"/>
    <dgm:cxn modelId="{85788B9B-98E0-E244-960B-32C60A04AAEC}" type="presParOf" srcId="{B9AA1C96-FBDB-8D49-9764-89556CAB6CC5}" destId="{52787F72-2C48-3047-85FD-542E692BE7CF}" srcOrd="10" destOrd="0" presId="urn:microsoft.com/office/officeart/2005/8/layout/default"/>
    <dgm:cxn modelId="{5C1683E9-C955-A34D-BD02-BFFC08AAC457}" type="presParOf" srcId="{B9AA1C96-FBDB-8D49-9764-89556CAB6CC5}" destId="{C8FE61C9-220C-EC4F-BC49-2821B46879AF}" srcOrd="11" destOrd="0" presId="urn:microsoft.com/office/officeart/2005/8/layout/default"/>
    <dgm:cxn modelId="{EF90506B-10C1-C346-B6D8-00CE962793D6}" type="presParOf" srcId="{B9AA1C96-FBDB-8D49-9764-89556CAB6CC5}" destId="{304017B0-4368-474F-A373-923E0B7F1E51}" srcOrd="12" destOrd="0" presId="urn:microsoft.com/office/officeart/2005/8/layout/default"/>
    <dgm:cxn modelId="{AB8221DB-7DFD-7D40-94AA-C4D6772797F5}" type="presParOf" srcId="{B9AA1C96-FBDB-8D49-9764-89556CAB6CC5}" destId="{E8884B1B-75B1-9140-93F3-1828AC3F357E}" srcOrd="13" destOrd="0" presId="urn:microsoft.com/office/officeart/2005/8/layout/default"/>
    <dgm:cxn modelId="{ED5B2981-DAC8-6E4F-89BF-5AC20A434998}" type="presParOf" srcId="{B9AA1C96-FBDB-8D49-9764-89556CAB6CC5}" destId="{28FA50E6-BB83-CC40-AFEB-2F7F7A0BEDAD}" srcOrd="14" destOrd="0" presId="urn:microsoft.com/office/officeart/2005/8/layout/default"/>
    <dgm:cxn modelId="{BF16D15D-E048-394C-BCB2-37693A71F73F}" type="presParOf" srcId="{B9AA1C96-FBDB-8D49-9764-89556CAB6CC5}" destId="{B1CD2346-DB98-DA43-B795-E4682C2F954F}" srcOrd="15" destOrd="0" presId="urn:microsoft.com/office/officeart/2005/8/layout/default"/>
    <dgm:cxn modelId="{EB59156A-1BDA-8842-98DA-444FD01C254F}" type="presParOf" srcId="{B9AA1C96-FBDB-8D49-9764-89556CAB6CC5}" destId="{497C21F4-AD37-1E47-BED5-4A4480FDEB6F}" srcOrd="16" destOrd="0" presId="urn:microsoft.com/office/officeart/2005/8/layout/default"/>
    <dgm:cxn modelId="{1CB1DE82-4D47-054D-9B86-5EF116F3EB80}" type="presParOf" srcId="{B9AA1C96-FBDB-8D49-9764-89556CAB6CC5}" destId="{2F66D890-DA6D-7C47-A1CB-7ECF02D6D8BF}" srcOrd="17" destOrd="0" presId="urn:microsoft.com/office/officeart/2005/8/layout/default"/>
    <dgm:cxn modelId="{710626A9-0F0F-114F-8296-366067FF6A8A}" type="presParOf" srcId="{B9AA1C96-FBDB-8D49-9764-89556CAB6CC5}" destId="{97A9458F-CE55-3E41-A6B2-E2965339FE27}" srcOrd="18" destOrd="0" presId="urn:microsoft.com/office/officeart/2005/8/layout/default"/>
    <dgm:cxn modelId="{26C38DED-9848-6F43-978D-CCE1299C3338}" type="presParOf" srcId="{B9AA1C96-FBDB-8D49-9764-89556CAB6CC5}" destId="{B28E580C-DBD5-734E-A8AD-0352D78DDFE4}" srcOrd="19" destOrd="0" presId="urn:microsoft.com/office/officeart/2005/8/layout/default"/>
    <dgm:cxn modelId="{DDD6EC73-9766-8145-B8DB-445E7FA0F12F}" type="presParOf" srcId="{B9AA1C96-FBDB-8D49-9764-89556CAB6CC5}" destId="{BA9384BB-2299-304A-9FAB-860FB1547E48}" srcOrd="20" destOrd="0" presId="urn:microsoft.com/office/officeart/2005/8/layout/default"/>
    <dgm:cxn modelId="{54CCAFB9-AD07-E74D-ACAF-02409F1095CB}" type="presParOf" srcId="{B9AA1C96-FBDB-8D49-9764-89556CAB6CC5}" destId="{665EDDA8-EAEA-7548-AF46-0F1E18B20F04}" srcOrd="21" destOrd="0" presId="urn:microsoft.com/office/officeart/2005/8/layout/default"/>
    <dgm:cxn modelId="{D859FB0A-B017-5340-9DB2-C3118B981E89}" type="presParOf" srcId="{B9AA1C96-FBDB-8D49-9764-89556CAB6CC5}" destId="{57A67DBF-295E-2342-92E1-4E674B818910}" srcOrd="22" destOrd="0" presId="urn:microsoft.com/office/officeart/2005/8/layout/default"/>
    <dgm:cxn modelId="{36CEEB94-4106-8744-834C-14F8B8380905}" type="presParOf" srcId="{B9AA1C96-FBDB-8D49-9764-89556CAB6CC5}" destId="{149A0E2D-8294-4847-83B1-612DDF247EF2}" srcOrd="23" destOrd="0" presId="urn:microsoft.com/office/officeart/2005/8/layout/default"/>
    <dgm:cxn modelId="{20AE293B-99A1-254F-90F8-F5F70FA7F71B}" type="presParOf" srcId="{B9AA1C96-FBDB-8D49-9764-89556CAB6CC5}" destId="{BB2B46D6-C436-1349-A082-2FCE852DB52F}" srcOrd="24" destOrd="0" presId="urn:microsoft.com/office/officeart/2005/8/layout/default"/>
    <dgm:cxn modelId="{1A9EF8D1-E1B1-F043-AEDB-644BC6EC6030}" type="presParOf" srcId="{B9AA1C96-FBDB-8D49-9764-89556CAB6CC5}" destId="{6565E548-1846-D046-B13A-6A217AC645F4}" srcOrd="25" destOrd="0" presId="urn:microsoft.com/office/officeart/2005/8/layout/default"/>
    <dgm:cxn modelId="{A257FD6E-853A-3645-8366-31B846D5CD2B}" type="presParOf" srcId="{B9AA1C96-FBDB-8D49-9764-89556CAB6CC5}" destId="{7B82F91B-F710-D946-8ACF-0760E01CDF58}" srcOrd="2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6818620-CEFD-3A4C-ADAC-498971482692}" type="doc">
      <dgm:prSet loTypeId="urn:microsoft.com/office/officeart/2005/8/layout/venn1" loCatId="relationship" qsTypeId="urn:microsoft.com/office/officeart/2005/8/quickstyle/simple1" qsCatId="simple" csTypeId="urn:microsoft.com/office/officeart/2005/8/colors/colorful5" csCatId="colorful" phldr="1"/>
      <dgm:spPr/>
      <dgm:t>
        <a:bodyPr/>
        <a:lstStyle/>
        <a:p>
          <a:endParaRPr lang="en-US"/>
        </a:p>
      </dgm:t>
    </dgm:pt>
    <dgm:pt modelId="{ABA95C50-CA34-2342-9C93-548CEFA46979}">
      <dgm:prSet custT="1"/>
      <dgm:spPr/>
      <dgm:t>
        <a:bodyPr/>
        <a:lstStyle/>
        <a:p>
          <a:r>
            <a:rPr lang="en-US" sz="2800" dirty="0"/>
            <a:t>Legal</a:t>
          </a:r>
        </a:p>
      </dgm:t>
    </dgm:pt>
    <dgm:pt modelId="{AB7601B7-2A68-354E-AD2A-5E0650DA1958}" type="parTrans" cxnId="{CC2CE979-16E9-8240-BAD2-E9616586DBE8}">
      <dgm:prSet/>
      <dgm:spPr/>
      <dgm:t>
        <a:bodyPr/>
        <a:lstStyle/>
        <a:p>
          <a:endParaRPr lang="en-US"/>
        </a:p>
      </dgm:t>
    </dgm:pt>
    <dgm:pt modelId="{F47CD630-7A90-B14D-AA9C-CD144352EE16}" type="sibTrans" cxnId="{CC2CE979-16E9-8240-BAD2-E9616586DBE8}">
      <dgm:prSet/>
      <dgm:spPr/>
      <dgm:t>
        <a:bodyPr/>
        <a:lstStyle/>
        <a:p>
          <a:endParaRPr lang="en-US"/>
        </a:p>
      </dgm:t>
    </dgm:pt>
    <dgm:pt modelId="{39814320-EBDE-6E44-B176-D655AB44DE8F}">
      <dgm:prSet custT="1"/>
      <dgm:spPr/>
      <dgm:t>
        <a:bodyPr/>
        <a:lstStyle/>
        <a:p>
          <a:r>
            <a:rPr lang="en-US" sz="2800"/>
            <a:t>Security </a:t>
          </a:r>
          <a:endParaRPr lang="en-US" sz="2800" dirty="0"/>
        </a:p>
      </dgm:t>
    </dgm:pt>
    <dgm:pt modelId="{D58A421E-FC5E-454E-83C2-A42A1C1007D2}" type="parTrans" cxnId="{533FE7DB-C2EE-6640-AD64-C2EBA00911DD}">
      <dgm:prSet/>
      <dgm:spPr/>
      <dgm:t>
        <a:bodyPr/>
        <a:lstStyle/>
        <a:p>
          <a:endParaRPr lang="en-US"/>
        </a:p>
      </dgm:t>
    </dgm:pt>
    <dgm:pt modelId="{17CCB367-F3F1-AA47-A999-7C38BA6E272C}" type="sibTrans" cxnId="{533FE7DB-C2EE-6640-AD64-C2EBA00911DD}">
      <dgm:prSet/>
      <dgm:spPr/>
      <dgm:t>
        <a:bodyPr/>
        <a:lstStyle/>
        <a:p>
          <a:endParaRPr lang="en-US"/>
        </a:p>
      </dgm:t>
    </dgm:pt>
    <dgm:pt modelId="{FB2C33BD-FE42-614F-9BFC-CE484E87F102}">
      <dgm:prSet custT="1"/>
      <dgm:spPr/>
      <dgm:t>
        <a:bodyPr/>
        <a:lstStyle/>
        <a:p>
          <a:r>
            <a:rPr lang="en-US" sz="2800" dirty="0"/>
            <a:t>Culture</a:t>
          </a:r>
          <a:r>
            <a:rPr lang="en-US" sz="5500" dirty="0"/>
            <a:t> </a:t>
          </a:r>
        </a:p>
      </dgm:t>
    </dgm:pt>
    <dgm:pt modelId="{EF3E609A-D09C-104D-B78C-248957CF9E6F}" type="parTrans" cxnId="{294AF3DF-2DB6-6145-B25A-BF92B5AB36A7}">
      <dgm:prSet/>
      <dgm:spPr/>
      <dgm:t>
        <a:bodyPr/>
        <a:lstStyle/>
        <a:p>
          <a:endParaRPr lang="en-US"/>
        </a:p>
      </dgm:t>
    </dgm:pt>
    <dgm:pt modelId="{8C18F1DF-98F6-A64F-B733-FD935A5EF8B6}" type="sibTrans" cxnId="{294AF3DF-2DB6-6145-B25A-BF92B5AB36A7}">
      <dgm:prSet/>
      <dgm:spPr/>
      <dgm:t>
        <a:bodyPr/>
        <a:lstStyle/>
        <a:p>
          <a:endParaRPr lang="en-US"/>
        </a:p>
      </dgm:t>
    </dgm:pt>
    <dgm:pt modelId="{A93C7EA3-7674-A940-BEFD-750F4602D90E}">
      <dgm:prSet custT="1"/>
      <dgm:spPr/>
      <dgm:t>
        <a:bodyPr/>
        <a:lstStyle/>
        <a:p>
          <a:r>
            <a:rPr lang="en-US" sz="2000" dirty="0"/>
            <a:t>Infrastructure development </a:t>
          </a:r>
        </a:p>
      </dgm:t>
    </dgm:pt>
    <dgm:pt modelId="{2AF10155-150A-6C4D-868B-96A0F7F0D211}" type="parTrans" cxnId="{975AC3B8-AEFD-AD44-AD64-687875B8D48B}">
      <dgm:prSet/>
      <dgm:spPr/>
      <dgm:t>
        <a:bodyPr/>
        <a:lstStyle/>
        <a:p>
          <a:endParaRPr lang="en-US"/>
        </a:p>
      </dgm:t>
    </dgm:pt>
    <dgm:pt modelId="{D4E8ED0C-EDFD-0E46-948E-84781AABDF96}" type="sibTrans" cxnId="{975AC3B8-AEFD-AD44-AD64-687875B8D48B}">
      <dgm:prSet/>
      <dgm:spPr/>
      <dgm:t>
        <a:bodyPr/>
        <a:lstStyle/>
        <a:p>
          <a:endParaRPr lang="en-US"/>
        </a:p>
      </dgm:t>
    </dgm:pt>
    <dgm:pt modelId="{77697108-42F4-874A-B04C-22DCE2EB7B6E}" type="pres">
      <dgm:prSet presAssocID="{96818620-CEFD-3A4C-ADAC-498971482692}" presName="compositeShape" presStyleCnt="0">
        <dgm:presLayoutVars>
          <dgm:chMax val="7"/>
          <dgm:dir/>
          <dgm:resizeHandles val="exact"/>
        </dgm:presLayoutVars>
      </dgm:prSet>
      <dgm:spPr/>
    </dgm:pt>
    <dgm:pt modelId="{26D814E5-71AF-C944-8239-91D2DFCACED8}" type="pres">
      <dgm:prSet presAssocID="{ABA95C50-CA34-2342-9C93-548CEFA46979}" presName="circ1" presStyleLbl="vennNode1" presStyleIdx="0" presStyleCnt="4"/>
      <dgm:spPr/>
    </dgm:pt>
    <dgm:pt modelId="{7989942A-D8E2-A240-8099-7447A990675C}" type="pres">
      <dgm:prSet presAssocID="{ABA95C50-CA34-2342-9C93-548CEFA46979}" presName="circ1Tx" presStyleLbl="revTx" presStyleIdx="0" presStyleCnt="0">
        <dgm:presLayoutVars>
          <dgm:chMax val="0"/>
          <dgm:chPref val="0"/>
          <dgm:bulletEnabled val="1"/>
        </dgm:presLayoutVars>
      </dgm:prSet>
      <dgm:spPr/>
    </dgm:pt>
    <dgm:pt modelId="{DA4D54A9-2279-B740-8145-652E69776E1A}" type="pres">
      <dgm:prSet presAssocID="{39814320-EBDE-6E44-B176-D655AB44DE8F}" presName="circ2" presStyleLbl="vennNode1" presStyleIdx="1" presStyleCnt="4" custScaleX="128763"/>
      <dgm:spPr/>
    </dgm:pt>
    <dgm:pt modelId="{082810E4-F0A9-1840-8962-54FEF8664228}" type="pres">
      <dgm:prSet presAssocID="{39814320-EBDE-6E44-B176-D655AB44DE8F}" presName="circ2Tx" presStyleLbl="revTx" presStyleIdx="0" presStyleCnt="0">
        <dgm:presLayoutVars>
          <dgm:chMax val="0"/>
          <dgm:chPref val="0"/>
          <dgm:bulletEnabled val="1"/>
        </dgm:presLayoutVars>
      </dgm:prSet>
      <dgm:spPr/>
    </dgm:pt>
    <dgm:pt modelId="{2355BE85-04F2-964C-93F4-0ACF8BA6E497}" type="pres">
      <dgm:prSet presAssocID="{FB2C33BD-FE42-614F-9BFC-CE484E87F102}" presName="circ3" presStyleLbl="vennNode1" presStyleIdx="2" presStyleCnt="4"/>
      <dgm:spPr/>
    </dgm:pt>
    <dgm:pt modelId="{9551ADE7-AB42-A04D-A380-8F6533DB3BC3}" type="pres">
      <dgm:prSet presAssocID="{FB2C33BD-FE42-614F-9BFC-CE484E87F102}" presName="circ3Tx" presStyleLbl="revTx" presStyleIdx="0" presStyleCnt="0">
        <dgm:presLayoutVars>
          <dgm:chMax val="0"/>
          <dgm:chPref val="0"/>
          <dgm:bulletEnabled val="1"/>
        </dgm:presLayoutVars>
      </dgm:prSet>
      <dgm:spPr/>
    </dgm:pt>
    <dgm:pt modelId="{A508C360-B342-ED44-A489-23CACD70F469}" type="pres">
      <dgm:prSet presAssocID="{A93C7EA3-7674-A940-BEFD-750F4602D90E}" presName="circ4" presStyleLbl="vennNode1" presStyleIdx="3" presStyleCnt="4" custScaleX="121082"/>
      <dgm:spPr/>
    </dgm:pt>
    <dgm:pt modelId="{16569F92-B8D7-C647-A672-41F7484DA855}" type="pres">
      <dgm:prSet presAssocID="{A93C7EA3-7674-A940-BEFD-750F4602D90E}" presName="circ4Tx" presStyleLbl="revTx" presStyleIdx="0" presStyleCnt="0">
        <dgm:presLayoutVars>
          <dgm:chMax val="0"/>
          <dgm:chPref val="0"/>
          <dgm:bulletEnabled val="1"/>
        </dgm:presLayoutVars>
      </dgm:prSet>
      <dgm:spPr/>
    </dgm:pt>
  </dgm:ptLst>
  <dgm:cxnLst>
    <dgm:cxn modelId="{9516511C-C0B0-6540-AB09-94B2F1CA2AF9}" type="presOf" srcId="{FB2C33BD-FE42-614F-9BFC-CE484E87F102}" destId="{2355BE85-04F2-964C-93F4-0ACF8BA6E497}" srcOrd="0" destOrd="0" presId="urn:microsoft.com/office/officeart/2005/8/layout/venn1"/>
    <dgm:cxn modelId="{B053F625-6BA4-9F42-9D8C-E064F9A2A80D}" type="presOf" srcId="{FB2C33BD-FE42-614F-9BFC-CE484E87F102}" destId="{9551ADE7-AB42-A04D-A380-8F6533DB3BC3}" srcOrd="1" destOrd="0" presId="urn:microsoft.com/office/officeart/2005/8/layout/venn1"/>
    <dgm:cxn modelId="{40C2F129-B37A-3740-8070-F2080120236C}" type="presOf" srcId="{39814320-EBDE-6E44-B176-D655AB44DE8F}" destId="{082810E4-F0A9-1840-8962-54FEF8664228}" srcOrd="1" destOrd="0" presId="urn:microsoft.com/office/officeart/2005/8/layout/venn1"/>
    <dgm:cxn modelId="{EA4A8C48-5050-2242-8FA3-F02CA4DF4D56}" type="presOf" srcId="{ABA95C50-CA34-2342-9C93-548CEFA46979}" destId="{7989942A-D8E2-A240-8099-7447A990675C}" srcOrd="1" destOrd="0" presId="urn:microsoft.com/office/officeart/2005/8/layout/venn1"/>
    <dgm:cxn modelId="{C33C0650-D179-7946-8093-750C61F04FF2}" type="presOf" srcId="{39814320-EBDE-6E44-B176-D655AB44DE8F}" destId="{DA4D54A9-2279-B740-8145-652E69776E1A}" srcOrd="0" destOrd="0" presId="urn:microsoft.com/office/officeart/2005/8/layout/venn1"/>
    <dgm:cxn modelId="{E032F857-7DC9-7E4F-810A-8AD21ACA1680}" type="presOf" srcId="{A93C7EA3-7674-A940-BEFD-750F4602D90E}" destId="{A508C360-B342-ED44-A489-23CACD70F469}" srcOrd="0" destOrd="0" presId="urn:microsoft.com/office/officeart/2005/8/layout/venn1"/>
    <dgm:cxn modelId="{BFF8EA59-63D3-0B48-9902-3861CF521D7D}" type="presOf" srcId="{96818620-CEFD-3A4C-ADAC-498971482692}" destId="{77697108-42F4-874A-B04C-22DCE2EB7B6E}" srcOrd="0" destOrd="0" presId="urn:microsoft.com/office/officeart/2005/8/layout/venn1"/>
    <dgm:cxn modelId="{CC2CE979-16E9-8240-BAD2-E9616586DBE8}" srcId="{96818620-CEFD-3A4C-ADAC-498971482692}" destId="{ABA95C50-CA34-2342-9C93-548CEFA46979}" srcOrd="0" destOrd="0" parTransId="{AB7601B7-2A68-354E-AD2A-5E0650DA1958}" sibTransId="{F47CD630-7A90-B14D-AA9C-CD144352EE16}"/>
    <dgm:cxn modelId="{A6CF8787-2435-244F-A903-4D6004094C97}" type="presOf" srcId="{ABA95C50-CA34-2342-9C93-548CEFA46979}" destId="{26D814E5-71AF-C944-8239-91D2DFCACED8}" srcOrd="0" destOrd="0" presId="urn:microsoft.com/office/officeart/2005/8/layout/venn1"/>
    <dgm:cxn modelId="{4B410EA6-F91C-E14D-BFFF-E43F370036D5}" type="presOf" srcId="{A93C7EA3-7674-A940-BEFD-750F4602D90E}" destId="{16569F92-B8D7-C647-A672-41F7484DA855}" srcOrd="1" destOrd="0" presId="urn:microsoft.com/office/officeart/2005/8/layout/venn1"/>
    <dgm:cxn modelId="{975AC3B8-AEFD-AD44-AD64-687875B8D48B}" srcId="{96818620-CEFD-3A4C-ADAC-498971482692}" destId="{A93C7EA3-7674-A940-BEFD-750F4602D90E}" srcOrd="3" destOrd="0" parTransId="{2AF10155-150A-6C4D-868B-96A0F7F0D211}" sibTransId="{D4E8ED0C-EDFD-0E46-948E-84781AABDF96}"/>
    <dgm:cxn modelId="{533FE7DB-C2EE-6640-AD64-C2EBA00911DD}" srcId="{96818620-CEFD-3A4C-ADAC-498971482692}" destId="{39814320-EBDE-6E44-B176-D655AB44DE8F}" srcOrd="1" destOrd="0" parTransId="{D58A421E-FC5E-454E-83C2-A42A1C1007D2}" sibTransId="{17CCB367-F3F1-AA47-A999-7C38BA6E272C}"/>
    <dgm:cxn modelId="{294AF3DF-2DB6-6145-B25A-BF92B5AB36A7}" srcId="{96818620-CEFD-3A4C-ADAC-498971482692}" destId="{FB2C33BD-FE42-614F-9BFC-CE484E87F102}" srcOrd="2" destOrd="0" parTransId="{EF3E609A-D09C-104D-B78C-248957CF9E6F}" sibTransId="{8C18F1DF-98F6-A64F-B733-FD935A5EF8B6}"/>
    <dgm:cxn modelId="{BA1E2286-1B39-0A4E-A20B-FF4188F4E5EC}" type="presParOf" srcId="{77697108-42F4-874A-B04C-22DCE2EB7B6E}" destId="{26D814E5-71AF-C944-8239-91D2DFCACED8}" srcOrd="0" destOrd="0" presId="urn:microsoft.com/office/officeart/2005/8/layout/venn1"/>
    <dgm:cxn modelId="{AF61B3AF-1010-BC4A-87D6-BF1988C97EF2}" type="presParOf" srcId="{77697108-42F4-874A-B04C-22DCE2EB7B6E}" destId="{7989942A-D8E2-A240-8099-7447A990675C}" srcOrd="1" destOrd="0" presId="urn:microsoft.com/office/officeart/2005/8/layout/venn1"/>
    <dgm:cxn modelId="{6C0C2D0B-6907-0E48-A6AA-7D526AFEEE1B}" type="presParOf" srcId="{77697108-42F4-874A-B04C-22DCE2EB7B6E}" destId="{DA4D54A9-2279-B740-8145-652E69776E1A}" srcOrd="2" destOrd="0" presId="urn:microsoft.com/office/officeart/2005/8/layout/venn1"/>
    <dgm:cxn modelId="{534CA672-EEE7-C94F-A973-0293E657D7E1}" type="presParOf" srcId="{77697108-42F4-874A-B04C-22DCE2EB7B6E}" destId="{082810E4-F0A9-1840-8962-54FEF8664228}" srcOrd="3" destOrd="0" presId="urn:microsoft.com/office/officeart/2005/8/layout/venn1"/>
    <dgm:cxn modelId="{E753ED47-FF42-4740-B101-B38A2AADBB78}" type="presParOf" srcId="{77697108-42F4-874A-B04C-22DCE2EB7B6E}" destId="{2355BE85-04F2-964C-93F4-0ACF8BA6E497}" srcOrd="4" destOrd="0" presId="urn:microsoft.com/office/officeart/2005/8/layout/venn1"/>
    <dgm:cxn modelId="{E2574AD1-5146-914E-BC75-7EB0D6D09FDB}" type="presParOf" srcId="{77697108-42F4-874A-B04C-22DCE2EB7B6E}" destId="{9551ADE7-AB42-A04D-A380-8F6533DB3BC3}" srcOrd="5" destOrd="0" presId="urn:microsoft.com/office/officeart/2005/8/layout/venn1"/>
    <dgm:cxn modelId="{BBE97167-88FE-6242-8143-5C1C8D48928E}" type="presParOf" srcId="{77697108-42F4-874A-B04C-22DCE2EB7B6E}" destId="{A508C360-B342-ED44-A489-23CACD70F469}" srcOrd="6" destOrd="0" presId="urn:microsoft.com/office/officeart/2005/8/layout/venn1"/>
    <dgm:cxn modelId="{69C85F55-A44F-9E49-95A6-F9E84043051E}" type="presParOf" srcId="{77697108-42F4-874A-B04C-22DCE2EB7B6E}" destId="{16569F92-B8D7-C647-A672-41F7484DA855}"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DD818-8622-1C49-8E41-0EB4775DC830}">
      <dsp:nvSpPr>
        <dsp:cNvPr id="0" name=""/>
        <dsp:cNvSpPr/>
      </dsp:nvSpPr>
      <dsp:spPr>
        <a:xfrm>
          <a:off x="4868562" y="179769"/>
          <a:ext cx="7302843" cy="1089864"/>
        </a:xfrm>
        <a:prstGeom prst="rightArrow">
          <a:avLst>
            <a:gd name="adj1" fmla="val 75000"/>
            <a:gd name="adj2" fmla="val 50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How did we get to this state and </a:t>
          </a:r>
        </a:p>
        <a:p>
          <a:pPr marL="171450" lvl="1" indent="-171450" algn="l" defTabSz="800100">
            <a:lnSpc>
              <a:spcPct val="90000"/>
            </a:lnSpc>
            <a:spcBef>
              <a:spcPct val="0"/>
            </a:spcBef>
            <a:spcAft>
              <a:spcPct val="15000"/>
            </a:spcAft>
            <a:buChar char="•"/>
          </a:pPr>
          <a:r>
            <a:rPr lang="en-US" sz="1800" kern="1200" dirty="0"/>
            <a:t>What might explain the complexities of moving toward resolution?</a:t>
          </a:r>
        </a:p>
      </dsp:txBody>
      <dsp:txXfrm>
        <a:off x="4868562" y="316002"/>
        <a:ext cx="6894144" cy="817398"/>
      </dsp:txXfrm>
    </dsp:sp>
    <dsp:sp modelId="{FE8EC929-D5E3-AC4D-B108-E9A74F09A993}">
      <dsp:nvSpPr>
        <dsp:cNvPr id="0" name=""/>
        <dsp:cNvSpPr/>
      </dsp:nvSpPr>
      <dsp:spPr>
        <a:xfrm>
          <a:off x="0" y="2687"/>
          <a:ext cx="4868562" cy="1444027"/>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dirty="0"/>
            <a:t>Questions:</a:t>
          </a:r>
        </a:p>
      </dsp:txBody>
      <dsp:txXfrm>
        <a:off x="70492" y="73179"/>
        <a:ext cx="4727578" cy="1303043"/>
      </dsp:txXfrm>
    </dsp:sp>
    <dsp:sp modelId="{269970E9-411D-3E4E-90FF-1490840394CC}">
      <dsp:nvSpPr>
        <dsp:cNvPr id="0" name=""/>
        <dsp:cNvSpPr/>
      </dsp:nvSpPr>
      <dsp:spPr>
        <a:xfrm>
          <a:off x="3775565" y="1724621"/>
          <a:ext cx="8390557" cy="3975613"/>
        </a:xfrm>
        <a:prstGeom prst="rightArrow">
          <a:avLst>
            <a:gd name="adj1" fmla="val 75000"/>
            <a:gd name="adj2" fmla="val 50000"/>
          </a:avLst>
        </a:prstGeom>
        <a:solidFill>
          <a:schemeClr val="accent4">
            <a:tint val="40000"/>
            <a:alpha val="90000"/>
            <a:hueOff val="10861925"/>
            <a:satOff val="-51245"/>
            <a:lumOff val="-1851"/>
            <a:alphaOff val="0"/>
          </a:schemeClr>
        </a:solidFill>
        <a:ln w="6350" cap="flat" cmpd="sng" algn="ctr">
          <a:solidFill>
            <a:schemeClr val="accent4">
              <a:tint val="40000"/>
              <a:alpha val="90000"/>
              <a:hueOff val="10861925"/>
              <a:satOff val="-51245"/>
              <a:lumOff val="-185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b="1" i="1" kern="1200" dirty="0"/>
            <a:t>Fundamental differences in political and economic ideology</a:t>
          </a:r>
        </a:p>
        <a:p>
          <a:pPr marL="342900" lvl="2" indent="-171450" algn="l" defTabSz="800100">
            <a:lnSpc>
              <a:spcPct val="90000"/>
            </a:lnSpc>
            <a:spcBef>
              <a:spcPct val="0"/>
            </a:spcBef>
            <a:spcAft>
              <a:spcPct val="15000"/>
            </a:spcAft>
            <a:buChar char="•"/>
          </a:pPr>
          <a:r>
            <a:rPr lang="en-US" sz="1800" kern="1200" dirty="0"/>
            <a:t>Communist internationalism versus liberal democratic universalism</a:t>
          </a:r>
        </a:p>
        <a:p>
          <a:pPr marL="171450" lvl="1" indent="-171450" algn="l" defTabSz="800100">
            <a:lnSpc>
              <a:spcPct val="90000"/>
            </a:lnSpc>
            <a:spcBef>
              <a:spcPct val="0"/>
            </a:spcBef>
            <a:spcAft>
              <a:spcPct val="15000"/>
            </a:spcAft>
            <a:buChar char="•"/>
          </a:pPr>
          <a:r>
            <a:rPr lang="en-US" sz="1800" b="1" i="1" kern="1200" dirty="0"/>
            <a:t>The development of distinct trade empires</a:t>
          </a:r>
        </a:p>
        <a:p>
          <a:pPr marL="342900" lvl="2" indent="-171450" algn="l" defTabSz="800100">
            <a:lnSpc>
              <a:spcPct val="90000"/>
            </a:lnSpc>
            <a:spcBef>
              <a:spcPct val="0"/>
            </a:spcBef>
            <a:spcAft>
              <a:spcPct val="15000"/>
            </a:spcAft>
            <a:buChar char="•"/>
          </a:pPr>
          <a:r>
            <a:rPr lang="en-US" sz="1800" kern="1200" dirty="0"/>
            <a:t>Belt and Road Initiative versus America First as the forms of post-Global Empire</a:t>
          </a:r>
        </a:p>
        <a:p>
          <a:pPr marL="171450" lvl="1" indent="-171450" algn="l" defTabSz="800100">
            <a:lnSpc>
              <a:spcPct val="90000"/>
            </a:lnSpc>
            <a:spcBef>
              <a:spcPct val="0"/>
            </a:spcBef>
            <a:spcAft>
              <a:spcPct val="15000"/>
            </a:spcAft>
            <a:buChar char="•"/>
          </a:pPr>
          <a:r>
            <a:rPr lang="en-US" sz="1800" b="1" i="1" kern="1200" dirty="0"/>
            <a:t>The tech that fuels this new environment</a:t>
          </a:r>
        </a:p>
        <a:p>
          <a:pPr marL="342900" lvl="2" indent="-171450" algn="l" defTabSz="800100">
            <a:lnSpc>
              <a:spcPct val="90000"/>
            </a:lnSpc>
            <a:spcBef>
              <a:spcPct val="0"/>
            </a:spcBef>
            <a:spcAft>
              <a:spcPct val="15000"/>
            </a:spcAft>
            <a:buChar char="•"/>
          </a:pPr>
          <a:r>
            <a:rPr lang="en-US" sz="1800" kern="1200" dirty="0"/>
            <a:t>Social Credit systems and the transformation of law and management in China </a:t>
          </a:r>
        </a:p>
        <a:p>
          <a:pPr marL="342900" lvl="2" indent="-171450" algn="l" defTabSz="800100">
            <a:lnSpc>
              <a:spcPct val="90000"/>
            </a:lnSpc>
            <a:spcBef>
              <a:spcPct val="0"/>
            </a:spcBef>
            <a:spcAft>
              <a:spcPct val="15000"/>
            </a:spcAft>
            <a:buChar char="•"/>
          </a:pPr>
          <a:r>
            <a:rPr lang="en-US" sz="1800" kern="1200" dirty="0"/>
            <a:t>Data driven compliance oriented markets based governance systems elsewhere</a:t>
          </a:r>
        </a:p>
        <a:p>
          <a:pPr marL="342900" lvl="2" indent="-171450" algn="l" defTabSz="800100">
            <a:lnSpc>
              <a:spcPct val="90000"/>
            </a:lnSpc>
            <a:spcBef>
              <a:spcPct val="0"/>
            </a:spcBef>
            <a:spcAft>
              <a:spcPct val="15000"/>
            </a:spcAft>
            <a:buChar char="•"/>
          </a:pPr>
          <a:r>
            <a:rPr lang="en-US" sz="1800" kern="1200" dirty="0"/>
            <a:t>And business caught in the middle</a:t>
          </a:r>
        </a:p>
      </dsp:txBody>
      <dsp:txXfrm>
        <a:off x="3775565" y="2221573"/>
        <a:ext cx="6899702" cy="2981709"/>
      </dsp:txXfrm>
    </dsp:sp>
    <dsp:sp modelId="{610E22E0-59B7-E641-A890-6D3E87A5A21E}">
      <dsp:nvSpPr>
        <dsp:cNvPr id="0" name=""/>
        <dsp:cNvSpPr/>
      </dsp:nvSpPr>
      <dsp:spPr>
        <a:xfrm>
          <a:off x="5282" y="2322897"/>
          <a:ext cx="3770283" cy="2779061"/>
        </a:xfrm>
        <a:prstGeom prst="round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a:t>Concentrate on three issues</a:t>
          </a:r>
        </a:p>
      </dsp:txBody>
      <dsp:txXfrm>
        <a:off x="140945" y="2458560"/>
        <a:ext cx="3498957" cy="250773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9FFF6D-6768-5F41-8E17-C9173477ABCF}">
      <dsp:nvSpPr>
        <dsp:cNvPr id="0" name=""/>
        <dsp:cNvSpPr/>
      </dsp:nvSpPr>
      <dsp:spPr>
        <a:xfrm rot="5400000">
          <a:off x="-317187" y="317759"/>
          <a:ext cx="2114581" cy="1480206"/>
        </a:xfrm>
        <a:prstGeom prst="chevron">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Formal Mechanisms</a:t>
          </a:r>
        </a:p>
      </dsp:txBody>
      <dsp:txXfrm rot="-5400000">
        <a:off x="1" y="740674"/>
        <a:ext cx="1480206" cy="634375"/>
      </dsp:txXfrm>
    </dsp:sp>
    <dsp:sp modelId="{408D1B67-4A2A-2548-BCA3-E4730EDCFD07}">
      <dsp:nvSpPr>
        <dsp:cNvPr id="0" name=""/>
        <dsp:cNvSpPr/>
      </dsp:nvSpPr>
      <dsp:spPr>
        <a:xfrm rot="5400000">
          <a:off x="6148864" y="-4668085"/>
          <a:ext cx="1374477" cy="10711793"/>
        </a:xfrm>
        <a:prstGeom prst="round2SameRect">
          <a:avLst/>
        </a:prstGeom>
        <a:solidFill>
          <a:schemeClr val="accent4">
            <a:lumMod val="20000"/>
            <a:lumOff val="80000"/>
            <a:alpha val="9000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Aggregation of an increasing number of bi-lateral and multi-lateral trade, friendship, and cooperation agreements between foreign states and China</a:t>
          </a:r>
        </a:p>
        <a:p>
          <a:pPr marL="171450" lvl="1" indent="-171450" algn="l" defTabSz="844550">
            <a:lnSpc>
              <a:spcPct val="90000"/>
            </a:lnSpc>
            <a:spcBef>
              <a:spcPct val="0"/>
            </a:spcBef>
            <a:spcAft>
              <a:spcPct val="15000"/>
            </a:spcAft>
            <a:buChar char="•"/>
          </a:pPr>
          <a:r>
            <a:rPr lang="en-US" sz="1900" kern="1200" dirty="0"/>
            <a:t>No current uniformity on agreement forms</a:t>
          </a:r>
        </a:p>
      </dsp:txBody>
      <dsp:txXfrm rot="-5400000">
        <a:off x="1480206" y="67669"/>
        <a:ext cx="10644697" cy="1240285"/>
      </dsp:txXfrm>
    </dsp:sp>
    <dsp:sp modelId="{7E137F35-2274-2646-96AC-A1AAD641D379}">
      <dsp:nvSpPr>
        <dsp:cNvPr id="0" name=""/>
        <dsp:cNvSpPr/>
      </dsp:nvSpPr>
      <dsp:spPr>
        <a:xfrm rot="5400000">
          <a:off x="-317187" y="2242446"/>
          <a:ext cx="2114581" cy="1480206"/>
        </a:xfrm>
        <a:prstGeom prst="chevron">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w="6350" cap="flat" cmpd="sng" algn="ctr">
          <a:solidFill>
            <a:schemeClr val="accent2">
              <a:hueOff val="-727682"/>
              <a:satOff val="-41964"/>
              <a:lumOff val="4314"/>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Informal mechanisms. </a:t>
          </a:r>
        </a:p>
      </dsp:txBody>
      <dsp:txXfrm rot="-5400000">
        <a:off x="1" y="2665361"/>
        <a:ext cx="1480206" cy="634375"/>
      </dsp:txXfrm>
    </dsp:sp>
    <dsp:sp modelId="{12FEAFA8-BE02-3A4A-8954-64574F55ACC7}">
      <dsp:nvSpPr>
        <dsp:cNvPr id="0" name=""/>
        <dsp:cNvSpPr/>
      </dsp:nvSpPr>
      <dsp:spPr>
        <a:xfrm rot="5400000">
          <a:off x="6148864" y="-2743398"/>
          <a:ext cx="1374477" cy="10711793"/>
        </a:xfrm>
        <a:prstGeom prst="round2SameRect">
          <a:avLst/>
        </a:prstGeom>
        <a:solidFill>
          <a:schemeClr val="accent2">
            <a:lumMod val="20000"/>
            <a:lumOff val="80000"/>
            <a:alpha val="9000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a:t>Prominent among them are Memoranda of Understanding among China and her BRI partners. </a:t>
          </a:r>
        </a:p>
        <a:p>
          <a:pPr marL="171450" lvl="1" indent="-171450" algn="l" defTabSz="844550">
            <a:lnSpc>
              <a:spcPct val="90000"/>
            </a:lnSpc>
            <a:spcBef>
              <a:spcPct val="0"/>
            </a:spcBef>
            <a:spcAft>
              <a:spcPct val="15000"/>
            </a:spcAft>
            <a:buChar char="•"/>
          </a:pPr>
          <a:r>
            <a:rPr lang="en-US" sz="1900" kern="1200"/>
            <a:t>Most are not transparent</a:t>
          </a:r>
        </a:p>
      </dsp:txBody>
      <dsp:txXfrm rot="-5400000">
        <a:off x="1480206" y="1992356"/>
        <a:ext cx="10644697" cy="1240285"/>
      </dsp:txXfrm>
    </dsp:sp>
    <dsp:sp modelId="{863D1F35-3652-DB41-A160-DBDDEADB777C}">
      <dsp:nvSpPr>
        <dsp:cNvPr id="0" name=""/>
        <dsp:cNvSpPr/>
      </dsp:nvSpPr>
      <dsp:spPr>
        <a:xfrm rot="5400000">
          <a:off x="-317187" y="4167133"/>
          <a:ext cx="2114581" cy="1480206"/>
        </a:xfrm>
        <a:prstGeom prst="chevron">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Oversight</a:t>
          </a:r>
        </a:p>
      </dsp:txBody>
      <dsp:txXfrm rot="-5400000">
        <a:off x="1" y="4590048"/>
        <a:ext cx="1480206" cy="634375"/>
      </dsp:txXfrm>
    </dsp:sp>
    <dsp:sp modelId="{F9122966-C035-4644-B6D9-CA38EB2A212B}">
      <dsp:nvSpPr>
        <dsp:cNvPr id="0" name=""/>
        <dsp:cNvSpPr/>
      </dsp:nvSpPr>
      <dsp:spPr>
        <a:xfrm rot="5400000">
          <a:off x="6148864" y="-818711"/>
          <a:ext cx="1374477" cy="10711793"/>
        </a:xfrm>
        <a:prstGeom prst="round2SameRect">
          <a:avLst/>
        </a:prstGeom>
        <a:solidFill>
          <a:schemeClr val="accent5">
            <a:lumMod val="20000"/>
            <a:lumOff val="80000"/>
            <a:alpha val="9000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a:t>In China by the Leading Group for advancing the Development of One Belt One Road, formed in 2014. </a:t>
          </a:r>
        </a:p>
        <a:p>
          <a:pPr marL="171450" lvl="1" indent="-171450" algn="l" defTabSz="844550">
            <a:lnSpc>
              <a:spcPct val="90000"/>
            </a:lnSpc>
            <a:spcBef>
              <a:spcPct val="0"/>
            </a:spcBef>
            <a:spcAft>
              <a:spcPct val="15000"/>
            </a:spcAft>
            <a:buChar char="•"/>
          </a:pPr>
          <a:r>
            <a:rPr lang="en-US" sz="1900" kern="1200" dirty="0"/>
            <a:t>Its steering committee reports directly into the State Council of the People's Republic of China. </a:t>
          </a:r>
        </a:p>
        <a:p>
          <a:pPr marL="171450" lvl="1" indent="-171450" algn="l" defTabSz="844550">
            <a:lnSpc>
              <a:spcPct val="90000"/>
            </a:lnSpc>
            <a:spcBef>
              <a:spcPct val="0"/>
            </a:spcBef>
            <a:spcAft>
              <a:spcPct val="15000"/>
            </a:spcAft>
            <a:buChar char="•"/>
          </a:pPr>
          <a:r>
            <a:rPr lang="en-US" sz="1900" kern="1200" dirty="0"/>
            <a:t>Externally, China’s BRI partners have under the leadership of China, undertaken a set of informal structures aimed at coordination.</a:t>
          </a:r>
        </a:p>
      </dsp:txBody>
      <dsp:txXfrm rot="-5400000">
        <a:off x="1480206" y="3917043"/>
        <a:ext cx="10644697" cy="124028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C43BF-87B3-CD47-8160-AF3B10184CBE}">
      <dsp:nvSpPr>
        <dsp:cNvPr id="0" name=""/>
        <dsp:cNvSpPr/>
      </dsp:nvSpPr>
      <dsp:spPr>
        <a:xfrm>
          <a:off x="0" y="586211"/>
          <a:ext cx="12192000" cy="1112304"/>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BRI is connected to the Shanghai Cooperation Organization. </a:t>
          </a:r>
        </a:p>
      </dsp:txBody>
      <dsp:txXfrm>
        <a:off x="54298" y="640509"/>
        <a:ext cx="12083404" cy="1003708"/>
      </dsp:txXfrm>
    </dsp:sp>
    <dsp:sp modelId="{446AA1DD-6958-0C4B-B043-E0C017BBEEEB}">
      <dsp:nvSpPr>
        <dsp:cNvPr id="0" name=""/>
        <dsp:cNvSpPr/>
      </dsp:nvSpPr>
      <dsp:spPr>
        <a:xfrm>
          <a:off x="0" y="1779156"/>
          <a:ext cx="12192000" cy="1112304"/>
        </a:xfrm>
        <a:prstGeom prst="roundRect">
          <a:avLst/>
        </a:prstGeom>
        <a:gradFill rotWithShape="0">
          <a:gsLst>
            <a:gs pos="0">
              <a:schemeClr val="accent3">
                <a:hueOff val="903533"/>
                <a:satOff val="33333"/>
                <a:lumOff val="-4902"/>
                <a:alphaOff val="0"/>
                <a:lumMod val="110000"/>
                <a:satMod val="105000"/>
                <a:tint val="67000"/>
              </a:schemeClr>
            </a:gs>
            <a:gs pos="50000">
              <a:schemeClr val="accent3">
                <a:hueOff val="903533"/>
                <a:satOff val="33333"/>
                <a:lumOff val="-4902"/>
                <a:alphaOff val="0"/>
                <a:lumMod val="105000"/>
                <a:satMod val="103000"/>
                <a:tint val="73000"/>
              </a:schemeClr>
            </a:gs>
            <a:gs pos="100000">
              <a:schemeClr val="accent3">
                <a:hueOff val="903533"/>
                <a:satOff val="33333"/>
                <a:lumOff val="-49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But the Shanghai Cooperation Organization is merely meant to be one of many mechanisms that enhance multilateral cooperation. </a:t>
          </a:r>
        </a:p>
      </dsp:txBody>
      <dsp:txXfrm>
        <a:off x="54298" y="1833454"/>
        <a:ext cx="12083404" cy="1003708"/>
      </dsp:txXfrm>
    </dsp:sp>
    <dsp:sp modelId="{7D8BD7DB-D7F0-1941-B096-F87C379D4871}">
      <dsp:nvSpPr>
        <dsp:cNvPr id="0" name=""/>
        <dsp:cNvSpPr/>
      </dsp:nvSpPr>
      <dsp:spPr>
        <a:xfrm>
          <a:off x="0" y="2972100"/>
          <a:ext cx="12192000" cy="1112304"/>
        </a:xfrm>
        <a:prstGeom prst="roundRect">
          <a:avLst/>
        </a:prstGeom>
        <a:gradFill rotWithShape="0">
          <a:gsLst>
            <a:gs pos="0">
              <a:schemeClr val="accent3">
                <a:hueOff val="1807066"/>
                <a:satOff val="66667"/>
                <a:lumOff val="-9804"/>
                <a:alphaOff val="0"/>
                <a:lumMod val="110000"/>
                <a:satMod val="105000"/>
                <a:tint val="67000"/>
              </a:schemeClr>
            </a:gs>
            <a:gs pos="50000">
              <a:schemeClr val="accent3">
                <a:hueOff val="1807066"/>
                <a:satOff val="66667"/>
                <a:lumOff val="-9804"/>
                <a:alphaOff val="0"/>
                <a:lumMod val="105000"/>
                <a:satMod val="103000"/>
                <a:tint val="73000"/>
              </a:schemeClr>
            </a:gs>
            <a:gs pos="100000">
              <a:schemeClr val="accent3">
                <a:hueOff val="1807066"/>
                <a:satOff val="66667"/>
                <a:lumOff val="-9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BRI also connected to expanding Chinese military presence in key outposts along the “Silk Road”</a:t>
          </a:r>
        </a:p>
      </dsp:txBody>
      <dsp:txXfrm>
        <a:off x="54298" y="3026398"/>
        <a:ext cx="12083404" cy="1003708"/>
      </dsp:txXfrm>
    </dsp:sp>
    <dsp:sp modelId="{3B54F3AB-1E9F-6D4B-883D-F4D0DAE94EF6}">
      <dsp:nvSpPr>
        <dsp:cNvPr id="0" name=""/>
        <dsp:cNvSpPr/>
      </dsp:nvSpPr>
      <dsp:spPr>
        <a:xfrm>
          <a:off x="0" y="4165044"/>
          <a:ext cx="12192000" cy="1112304"/>
        </a:xfrm>
        <a:prstGeom prst="roundRect">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These entities tend to layer the policies, principles and objectives more broadly conceived in BRI but targeted to the specific context for which they were created.</a:t>
          </a:r>
        </a:p>
      </dsp:txBody>
      <dsp:txXfrm>
        <a:off x="54298" y="4219342"/>
        <a:ext cx="12083404" cy="100370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C4EC4-81A7-E241-A17B-5A7C8DE32516}">
      <dsp:nvSpPr>
        <dsp:cNvPr id="0" name=""/>
        <dsp:cNvSpPr/>
      </dsp:nvSpPr>
      <dsp:spPr>
        <a:xfrm>
          <a:off x="6241298" y="4004078"/>
          <a:ext cx="5950700" cy="1890089"/>
        </a:xfrm>
        <a:prstGeom prst="roundRect">
          <a:avLst>
            <a:gd name="adj" fmla="val 10000"/>
          </a:avLst>
        </a:prstGeom>
        <a:solidFill>
          <a:schemeClr val="accent4">
            <a:lumMod val="20000"/>
            <a:lumOff val="80000"/>
            <a:alpha val="90000"/>
          </a:schemeClr>
        </a:solidFill>
        <a:ln w="6350" cap="flat" cmpd="sng" algn="ctr">
          <a:solidFill>
            <a:schemeClr val="accent5">
              <a:hueOff val="-4505695"/>
              <a:satOff val="-11613"/>
              <a:lumOff val="-784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These include the development of joint research centers. It also includes integration of programs in aid of economic development, including entrepreneurship and the like. </a:t>
          </a:r>
        </a:p>
      </dsp:txBody>
      <dsp:txXfrm>
        <a:off x="8068028" y="4518119"/>
        <a:ext cx="4082452" cy="1334528"/>
      </dsp:txXfrm>
    </dsp:sp>
    <dsp:sp modelId="{87AF85E1-96AC-6744-9CAE-147A87A4F678}">
      <dsp:nvSpPr>
        <dsp:cNvPr id="0" name=""/>
        <dsp:cNvSpPr/>
      </dsp:nvSpPr>
      <dsp:spPr>
        <a:xfrm>
          <a:off x="0" y="4004078"/>
          <a:ext cx="5926803" cy="1890089"/>
        </a:xfrm>
        <a:prstGeom prst="roundRect">
          <a:avLst>
            <a:gd name="adj" fmla="val 10000"/>
          </a:avLst>
        </a:prstGeom>
        <a:solidFill>
          <a:schemeClr val="accent2">
            <a:lumMod val="20000"/>
            <a:lumOff val="80000"/>
            <a:alpha val="9000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The objects of these projects include political parties, legislative bodies sister city programs and the like. </a:t>
          </a:r>
        </a:p>
      </dsp:txBody>
      <dsp:txXfrm>
        <a:off x="41519" y="4518119"/>
        <a:ext cx="4065724" cy="1334528"/>
      </dsp:txXfrm>
    </dsp:sp>
    <dsp:sp modelId="{1D958D9A-2665-9A44-AF6F-6F22A0363A7C}">
      <dsp:nvSpPr>
        <dsp:cNvPr id="0" name=""/>
        <dsp:cNvSpPr/>
      </dsp:nvSpPr>
      <dsp:spPr>
        <a:xfrm>
          <a:off x="6247456" y="0"/>
          <a:ext cx="5944543" cy="1890089"/>
        </a:xfrm>
        <a:prstGeom prst="roundRect">
          <a:avLst>
            <a:gd name="adj" fmla="val 10000"/>
          </a:avLst>
        </a:prstGeom>
        <a:solidFill>
          <a:schemeClr val="accent6">
            <a:lumMod val="20000"/>
            <a:lumOff val="80000"/>
            <a:alpha val="90000"/>
          </a:schemeClr>
        </a:solidFill>
        <a:ln w="6350" cap="flat" cmpd="sng" algn="ctr">
          <a:solidFill>
            <a:schemeClr val="accent5">
              <a:hueOff val="-2252848"/>
              <a:satOff val="-5806"/>
              <a:lumOff val="-392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Leverage  trade, infrastructure, and cultural interaction</a:t>
          </a:r>
        </a:p>
      </dsp:txBody>
      <dsp:txXfrm>
        <a:off x="8072338" y="41519"/>
        <a:ext cx="4078142" cy="1334528"/>
      </dsp:txXfrm>
    </dsp:sp>
    <dsp:sp modelId="{B531FABA-BC7B-D943-8DCD-08DF56C35686}">
      <dsp:nvSpPr>
        <dsp:cNvPr id="0" name=""/>
        <dsp:cNvSpPr/>
      </dsp:nvSpPr>
      <dsp:spPr>
        <a:xfrm>
          <a:off x="0" y="0"/>
          <a:ext cx="5709542" cy="1890089"/>
        </a:xfrm>
        <a:prstGeom prst="roundRect">
          <a:avLst>
            <a:gd name="adj" fmla="val 10000"/>
          </a:avLst>
        </a:prstGeom>
        <a:solidFill>
          <a:schemeClr val="accent1">
            <a:lumMod val="20000"/>
            <a:lumOff val="80000"/>
            <a:alpha val="9000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These have included since 2015“cultural and academic exchanges, personnel exchanges and cooperation, media cooperation, youth and women exchanges and volunteer services, so as to win public support for deepening bilateral and multilateral cooperation.”</a:t>
          </a:r>
        </a:p>
      </dsp:txBody>
      <dsp:txXfrm>
        <a:off x="41519" y="41519"/>
        <a:ext cx="3913641" cy="1334528"/>
      </dsp:txXfrm>
    </dsp:sp>
    <dsp:sp modelId="{2E6662C4-9A8A-614F-A538-49A1F85ED55F}">
      <dsp:nvSpPr>
        <dsp:cNvPr id="0" name=""/>
        <dsp:cNvSpPr/>
      </dsp:nvSpPr>
      <dsp:spPr>
        <a:xfrm>
          <a:off x="3479407" y="336672"/>
          <a:ext cx="2557527" cy="2557527"/>
        </a:xfrm>
        <a:prstGeom prst="pieWedg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People to people exchanges with the objective of enhancing BRI economic and political cooperation. </a:t>
          </a:r>
        </a:p>
      </dsp:txBody>
      <dsp:txXfrm>
        <a:off x="4228489" y="1085754"/>
        <a:ext cx="1808445" cy="1808445"/>
      </dsp:txXfrm>
    </dsp:sp>
    <dsp:sp modelId="{CE7721E3-D97C-8B44-94C8-B4F574C6C29D}">
      <dsp:nvSpPr>
        <dsp:cNvPr id="0" name=""/>
        <dsp:cNvSpPr/>
      </dsp:nvSpPr>
      <dsp:spPr>
        <a:xfrm rot="5400000">
          <a:off x="6155065" y="336672"/>
          <a:ext cx="2557527" cy="2557527"/>
        </a:xfrm>
        <a:prstGeom prst="pieWedge">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Measures designed to enhance intra-BRI tourism</a:t>
          </a:r>
        </a:p>
      </dsp:txBody>
      <dsp:txXfrm rot="-5400000">
        <a:off x="6155065" y="1085754"/>
        <a:ext cx="1808445" cy="1808445"/>
      </dsp:txXfrm>
    </dsp:sp>
    <dsp:sp modelId="{153C3FF4-9027-304F-95AA-B60B737FA7E0}">
      <dsp:nvSpPr>
        <dsp:cNvPr id="0" name=""/>
        <dsp:cNvSpPr/>
      </dsp:nvSpPr>
      <dsp:spPr>
        <a:xfrm rot="10800000">
          <a:off x="6155065" y="3012329"/>
          <a:ext cx="2557527" cy="2557527"/>
        </a:xfrm>
        <a:prstGeom prst="pieWedge">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Scientific and technical cooperation. </a:t>
          </a:r>
        </a:p>
      </dsp:txBody>
      <dsp:txXfrm rot="10800000">
        <a:off x="6155065" y="3012329"/>
        <a:ext cx="1808445" cy="1808445"/>
      </dsp:txXfrm>
    </dsp:sp>
    <dsp:sp modelId="{35EE5EAB-EE99-C04A-8FA0-E4C5082E499A}">
      <dsp:nvSpPr>
        <dsp:cNvPr id="0" name=""/>
        <dsp:cNvSpPr/>
      </dsp:nvSpPr>
      <dsp:spPr>
        <a:xfrm rot="16200000">
          <a:off x="3479407" y="3012329"/>
          <a:ext cx="2557527" cy="2557527"/>
        </a:xfrm>
        <a:prstGeom prst="pieWedge">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Mechanisms for enhanced political communication. </a:t>
          </a:r>
        </a:p>
      </dsp:txBody>
      <dsp:txXfrm rot="5400000">
        <a:off x="4228489" y="3012329"/>
        <a:ext cx="1808445" cy="1808445"/>
      </dsp:txXfrm>
    </dsp:sp>
    <dsp:sp modelId="{EBB8CE61-FCAA-404F-8657-4C5B11025242}">
      <dsp:nvSpPr>
        <dsp:cNvPr id="0" name=""/>
        <dsp:cNvSpPr/>
      </dsp:nvSpPr>
      <dsp:spPr>
        <a:xfrm>
          <a:off x="5654486" y="2421676"/>
          <a:ext cx="883026" cy="767848"/>
        </a:xfrm>
        <a:prstGeom prst="circularArrow">
          <a:avLst/>
        </a:prstGeom>
        <a:gradFill rotWithShape="0">
          <a:gsLst>
            <a:gs pos="0">
              <a:schemeClr val="accent5">
                <a:tint val="40000"/>
                <a:hueOff val="0"/>
                <a:satOff val="0"/>
                <a:lumOff val="0"/>
                <a:alphaOff val="0"/>
                <a:lumMod val="110000"/>
                <a:satMod val="105000"/>
                <a:tint val="67000"/>
              </a:schemeClr>
            </a:gs>
            <a:gs pos="50000">
              <a:schemeClr val="accent5">
                <a:tint val="40000"/>
                <a:hueOff val="0"/>
                <a:satOff val="0"/>
                <a:lumOff val="0"/>
                <a:alphaOff val="0"/>
                <a:lumMod val="105000"/>
                <a:satMod val="103000"/>
                <a:tint val="73000"/>
              </a:schemeClr>
            </a:gs>
            <a:gs pos="100000">
              <a:schemeClr val="accent5">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73AB5F98-95D5-B245-9F0D-AA0B3C5F04BB}">
      <dsp:nvSpPr>
        <dsp:cNvPr id="0" name=""/>
        <dsp:cNvSpPr/>
      </dsp:nvSpPr>
      <dsp:spPr>
        <a:xfrm rot="10800000">
          <a:off x="5654486" y="2717003"/>
          <a:ext cx="883026" cy="767848"/>
        </a:xfrm>
        <a:prstGeom prst="circularArrow">
          <a:avLst/>
        </a:prstGeom>
        <a:gradFill rotWithShape="0">
          <a:gsLst>
            <a:gs pos="0">
              <a:schemeClr val="accent5">
                <a:tint val="40000"/>
                <a:hueOff val="0"/>
                <a:satOff val="0"/>
                <a:lumOff val="0"/>
                <a:alphaOff val="0"/>
                <a:lumMod val="110000"/>
                <a:satMod val="105000"/>
                <a:tint val="67000"/>
              </a:schemeClr>
            </a:gs>
            <a:gs pos="50000">
              <a:schemeClr val="accent5">
                <a:tint val="40000"/>
                <a:hueOff val="0"/>
                <a:satOff val="0"/>
                <a:lumOff val="0"/>
                <a:alphaOff val="0"/>
                <a:lumMod val="105000"/>
                <a:satMod val="103000"/>
                <a:tint val="73000"/>
              </a:schemeClr>
            </a:gs>
            <a:gs pos="100000">
              <a:schemeClr val="accent5">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D8427-8577-E048-B87D-725BAB9F91B8}">
      <dsp:nvSpPr>
        <dsp:cNvPr id="0" name=""/>
        <dsp:cNvSpPr/>
      </dsp:nvSpPr>
      <dsp:spPr>
        <a:xfrm>
          <a:off x="10715" y="279828"/>
          <a:ext cx="3202781" cy="1921668"/>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Conceptual framework around which the core objective of enhancing regional connectivity and development may be furthered. </a:t>
          </a:r>
        </a:p>
      </dsp:txBody>
      <dsp:txXfrm>
        <a:off x="66999" y="336112"/>
        <a:ext cx="3090213" cy="1809100"/>
      </dsp:txXfrm>
    </dsp:sp>
    <dsp:sp modelId="{C02DF456-069B-A94B-8B88-1A4697F9C320}">
      <dsp:nvSpPr>
        <dsp:cNvPr id="0" name=""/>
        <dsp:cNvSpPr/>
      </dsp:nvSpPr>
      <dsp:spPr>
        <a:xfrm>
          <a:off x="3495341" y="843517"/>
          <a:ext cx="678989" cy="794289"/>
        </a:xfrm>
        <a:prstGeom prst="rightArrow">
          <a:avLst>
            <a:gd name="adj1" fmla="val 6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495341" y="1002375"/>
        <a:ext cx="475292" cy="476573"/>
      </dsp:txXfrm>
    </dsp:sp>
    <dsp:sp modelId="{01657FA8-AF33-EA44-A604-8D8534FF40B2}">
      <dsp:nvSpPr>
        <dsp:cNvPr id="0" name=""/>
        <dsp:cNvSpPr/>
      </dsp:nvSpPr>
      <dsp:spPr>
        <a:xfrm>
          <a:off x="4494609" y="279828"/>
          <a:ext cx="3202781" cy="1921668"/>
        </a:xfrm>
        <a:prstGeom prst="roundRect">
          <a:avLst>
            <a:gd name="adj" fmla="val 10000"/>
          </a:avLst>
        </a:prstGeom>
        <a:gradFill rotWithShape="0">
          <a:gsLst>
            <a:gs pos="0">
              <a:schemeClr val="accent4">
                <a:hueOff val="1960178"/>
                <a:satOff val="-8155"/>
                <a:lumOff val="1922"/>
                <a:alphaOff val="0"/>
                <a:lumMod val="110000"/>
                <a:satMod val="105000"/>
                <a:tint val="67000"/>
              </a:schemeClr>
            </a:gs>
            <a:gs pos="50000">
              <a:schemeClr val="accent4">
                <a:hueOff val="1960178"/>
                <a:satOff val="-8155"/>
                <a:lumOff val="1922"/>
                <a:alphaOff val="0"/>
                <a:lumMod val="105000"/>
                <a:satMod val="103000"/>
                <a:tint val="73000"/>
              </a:schemeClr>
            </a:gs>
            <a:gs pos="100000">
              <a:schemeClr val="accent4">
                <a:hueOff val="1960178"/>
                <a:satOff val="-8155"/>
                <a:lumOff val="1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It consists of a series of evolving mechanisms for developing and financing infrastructure projects.</a:t>
          </a:r>
        </a:p>
      </dsp:txBody>
      <dsp:txXfrm>
        <a:off x="4550893" y="336112"/>
        <a:ext cx="3090213" cy="1809100"/>
      </dsp:txXfrm>
    </dsp:sp>
    <dsp:sp modelId="{3ED20D10-64BE-7347-BABB-AC5273E7FC1C}">
      <dsp:nvSpPr>
        <dsp:cNvPr id="0" name=""/>
        <dsp:cNvSpPr/>
      </dsp:nvSpPr>
      <dsp:spPr>
        <a:xfrm>
          <a:off x="7979235" y="843517"/>
          <a:ext cx="678989" cy="794289"/>
        </a:xfrm>
        <a:prstGeom prst="rightArrow">
          <a:avLst>
            <a:gd name="adj1" fmla="val 60000"/>
            <a:gd name="adj2" fmla="val 50000"/>
          </a:avLst>
        </a:prstGeom>
        <a:gradFill rotWithShape="0">
          <a:gsLst>
            <a:gs pos="0">
              <a:schemeClr val="accent4">
                <a:hueOff val="2450223"/>
                <a:satOff val="-10194"/>
                <a:lumOff val="2402"/>
                <a:alphaOff val="0"/>
                <a:lumMod val="110000"/>
                <a:satMod val="105000"/>
                <a:tint val="67000"/>
              </a:schemeClr>
            </a:gs>
            <a:gs pos="50000">
              <a:schemeClr val="accent4">
                <a:hueOff val="2450223"/>
                <a:satOff val="-10194"/>
                <a:lumOff val="2402"/>
                <a:alphaOff val="0"/>
                <a:lumMod val="105000"/>
                <a:satMod val="103000"/>
                <a:tint val="73000"/>
              </a:schemeClr>
            </a:gs>
            <a:gs pos="100000">
              <a:schemeClr val="accent4">
                <a:hueOff val="2450223"/>
                <a:satOff val="-10194"/>
                <a:lumOff val="2402"/>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7979235" y="1002375"/>
        <a:ext cx="475292" cy="476573"/>
      </dsp:txXfrm>
    </dsp:sp>
    <dsp:sp modelId="{F3E62814-CBE5-8B4D-8265-D1751C934CC9}">
      <dsp:nvSpPr>
        <dsp:cNvPr id="0" name=""/>
        <dsp:cNvSpPr/>
      </dsp:nvSpPr>
      <dsp:spPr>
        <a:xfrm>
          <a:off x="8978503" y="279828"/>
          <a:ext cx="3202781" cy="1921668"/>
        </a:xfrm>
        <a:prstGeom prst="roundRect">
          <a:avLst>
            <a:gd name="adj" fmla="val 10000"/>
          </a:avLst>
        </a:prstGeom>
        <a:gradFill rotWithShape="0">
          <a:gsLst>
            <a:gs pos="0">
              <a:schemeClr val="accent4">
                <a:hueOff val="3920356"/>
                <a:satOff val="-16311"/>
                <a:lumOff val="3843"/>
                <a:alphaOff val="0"/>
                <a:lumMod val="110000"/>
                <a:satMod val="105000"/>
                <a:tint val="67000"/>
              </a:schemeClr>
            </a:gs>
            <a:gs pos="50000">
              <a:schemeClr val="accent4">
                <a:hueOff val="3920356"/>
                <a:satOff val="-16311"/>
                <a:lumOff val="3843"/>
                <a:alphaOff val="0"/>
                <a:lumMod val="105000"/>
                <a:satMod val="103000"/>
                <a:tint val="73000"/>
              </a:schemeClr>
            </a:gs>
            <a:gs pos="100000">
              <a:schemeClr val="accent4">
                <a:hueOff val="3920356"/>
                <a:satOff val="-16311"/>
                <a:lumOff val="3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But infrastructure projects are merely to be understood as the necessary first stage of the larger project of bringing like-minded groups of states together by solving the world’s infrastructure gap. </a:t>
          </a:r>
        </a:p>
      </dsp:txBody>
      <dsp:txXfrm>
        <a:off x="9034787" y="336112"/>
        <a:ext cx="3090213" cy="1809100"/>
      </dsp:txXfrm>
    </dsp:sp>
    <dsp:sp modelId="{9C699BFD-AC4E-FD42-A9AB-8EAA5DFFD198}">
      <dsp:nvSpPr>
        <dsp:cNvPr id="0" name=""/>
        <dsp:cNvSpPr/>
      </dsp:nvSpPr>
      <dsp:spPr>
        <a:xfrm rot="5400000">
          <a:off x="10240398" y="2425691"/>
          <a:ext cx="678989" cy="794289"/>
        </a:xfrm>
        <a:prstGeom prst="rightArrow">
          <a:avLst>
            <a:gd name="adj1" fmla="val 60000"/>
            <a:gd name="adj2" fmla="val 50000"/>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10341607" y="2483341"/>
        <a:ext cx="476573" cy="475292"/>
      </dsp:txXfrm>
    </dsp:sp>
    <dsp:sp modelId="{BE0D19C9-C31D-214E-839F-0B5D53EC5B77}">
      <dsp:nvSpPr>
        <dsp:cNvPr id="0" name=""/>
        <dsp:cNvSpPr/>
      </dsp:nvSpPr>
      <dsp:spPr>
        <a:xfrm>
          <a:off x="8978503" y="3482609"/>
          <a:ext cx="3202781" cy="1921668"/>
        </a:xfrm>
        <a:prstGeom prst="roundRect">
          <a:avLst>
            <a:gd name="adj" fmla="val 10000"/>
          </a:avLst>
        </a:prstGeom>
        <a:gradFill rotWithShape="0">
          <a:gsLst>
            <a:gs pos="0">
              <a:schemeClr val="accent4">
                <a:hueOff val="5880535"/>
                <a:satOff val="-24466"/>
                <a:lumOff val="5765"/>
                <a:alphaOff val="0"/>
                <a:lumMod val="110000"/>
                <a:satMod val="105000"/>
                <a:tint val="67000"/>
              </a:schemeClr>
            </a:gs>
            <a:gs pos="50000">
              <a:schemeClr val="accent4">
                <a:hueOff val="5880535"/>
                <a:satOff val="-24466"/>
                <a:lumOff val="5765"/>
                <a:alphaOff val="0"/>
                <a:lumMod val="105000"/>
                <a:satMod val="103000"/>
                <a:tint val="73000"/>
              </a:schemeClr>
            </a:gs>
            <a:gs pos="100000">
              <a:schemeClr val="accent4">
                <a:hueOff val="5880535"/>
                <a:satOff val="-24466"/>
                <a:lumOff val="5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Such activity is also internationalized within the Asia Investment and Infrastructure Bank (AIIB)—which connects the infrastructure to the finance gap. </a:t>
          </a:r>
        </a:p>
      </dsp:txBody>
      <dsp:txXfrm>
        <a:off x="9034787" y="3538893"/>
        <a:ext cx="3090213" cy="1809100"/>
      </dsp:txXfrm>
    </dsp:sp>
    <dsp:sp modelId="{1F0F41A3-7C01-E049-B411-99BECA18C188}">
      <dsp:nvSpPr>
        <dsp:cNvPr id="0" name=""/>
        <dsp:cNvSpPr/>
      </dsp:nvSpPr>
      <dsp:spPr>
        <a:xfrm rot="10800000">
          <a:off x="8017668" y="4046299"/>
          <a:ext cx="678989" cy="794289"/>
        </a:xfrm>
        <a:prstGeom prst="rightArrow">
          <a:avLst>
            <a:gd name="adj1" fmla="val 60000"/>
            <a:gd name="adj2" fmla="val 50000"/>
          </a:avLst>
        </a:prstGeom>
        <a:gradFill rotWithShape="0">
          <a:gsLst>
            <a:gs pos="0">
              <a:schemeClr val="accent4">
                <a:hueOff val="7350668"/>
                <a:satOff val="-30583"/>
                <a:lumOff val="7206"/>
                <a:alphaOff val="0"/>
                <a:lumMod val="110000"/>
                <a:satMod val="105000"/>
                <a:tint val="67000"/>
              </a:schemeClr>
            </a:gs>
            <a:gs pos="50000">
              <a:schemeClr val="accent4">
                <a:hueOff val="7350668"/>
                <a:satOff val="-30583"/>
                <a:lumOff val="7206"/>
                <a:alphaOff val="0"/>
                <a:lumMod val="105000"/>
                <a:satMod val="103000"/>
                <a:tint val="73000"/>
              </a:schemeClr>
            </a:gs>
            <a:gs pos="100000">
              <a:schemeClr val="accent4">
                <a:hueOff val="7350668"/>
                <a:satOff val="-30583"/>
                <a:lumOff val="720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8221365" y="4205157"/>
        <a:ext cx="475292" cy="476573"/>
      </dsp:txXfrm>
    </dsp:sp>
    <dsp:sp modelId="{FBFC7288-03B8-9240-969D-ECB54CF7ABDA}">
      <dsp:nvSpPr>
        <dsp:cNvPr id="0" name=""/>
        <dsp:cNvSpPr/>
      </dsp:nvSpPr>
      <dsp:spPr>
        <a:xfrm>
          <a:off x="4494609" y="3482609"/>
          <a:ext cx="3202781" cy="1921668"/>
        </a:xfrm>
        <a:prstGeom prst="roundRect">
          <a:avLst>
            <a:gd name="adj" fmla="val 10000"/>
          </a:avLst>
        </a:prstGeom>
        <a:gradFill rotWithShape="0">
          <a:gsLst>
            <a:gs pos="0">
              <a:schemeClr val="accent4">
                <a:hueOff val="7840713"/>
                <a:satOff val="-32622"/>
                <a:lumOff val="7686"/>
                <a:alphaOff val="0"/>
                <a:lumMod val="110000"/>
                <a:satMod val="105000"/>
                <a:tint val="67000"/>
              </a:schemeClr>
            </a:gs>
            <a:gs pos="50000">
              <a:schemeClr val="accent4">
                <a:hueOff val="7840713"/>
                <a:satOff val="-32622"/>
                <a:lumOff val="7686"/>
                <a:alphaOff val="0"/>
                <a:lumMod val="105000"/>
                <a:satMod val="103000"/>
                <a:tint val="73000"/>
              </a:schemeClr>
            </a:gs>
            <a:gs pos="100000">
              <a:schemeClr val="accent4">
                <a:hueOff val="7840713"/>
                <a:satOff val="-32622"/>
                <a:lumOff val="768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Solving those gaps is a step toward greater security, trade, and people to people connectivity from China through its BRI partners. </a:t>
          </a:r>
        </a:p>
      </dsp:txBody>
      <dsp:txXfrm>
        <a:off x="4550893" y="3538893"/>
        <a:ext cx="3090213" cy="1809100"/>
      </dsp:txXfrm>
    </dsp:sp>
    <dsp:sp modelId="{DA52C817-5402-3844-87C7-EAF831CF17B7}">
      <dsp:nvSpPr>
        <dsp:cNvPr id="0" name=""/>
        <dsp:cNvSpPr/>
      </dsp:nvSpPr>
      <dsp:spPr>
        <a:xfrm rot="10800000">
          <a:off x="3533775" y="4046299"/>
          <a:ext cx="678989" cy="794289"/>
        </a:xfrm>
        <a:prstGeom prst="rightArrow">
          <a:avLst>
            <a:gd name="adj1" fmla="val 60000"/>
            <a:gd name="adj2" fmla="val 5000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737472" y="4205157"/>
        <a:ext cx="475292" cy="476573"/>
      </dsp:txXfrm>
    </dsp:sp>
    <dsp:sp modelId="{A11E0E14-CBEA-5246-AC3F-B1BB608B4375}">
      <dsp:nvSpPr>
        <dsp:cNvPr id="0" name=""/>
        <dsp:cNvSpPr/>
      </dsp:nvSpPr>
      <dsp:spPr>
        <a:xfrm>
          <a:off x="10715" y="3482609"/>
          <a:ext cx="3202781" cy="1921668"/>
        </a:xfrm>
        <a:prstGeom prst="roundRect">
          <a:avLst>
            <a:gd name="adj" fmla="val 1000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Initial focus has been infrastructure investment, education, construction materials, railway and highway, automobile, real estate, power grid, and iron and steel. Post COVID pandemic will also include medical equipment and pharma. </a:t>
          </a:r>
        </a:p>
      </dsp:txBody>
      <dsp:txXfrm>
        <a:off x="66999" y="3538893"/>
        <a:ext cx="3090213" cy="18091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74E86-3DA0-CB46-9262-73CA388544B1}">
      <dsp:nvSpPr>
        <dsp:cNvPr id="0" name=""/>
        <dsp:cNvSpPr/>
      </dsp:nvSpPr>
      <dsp:spPr>
        <a:xfrm>
          <a:off x="0" y="110152"/>
          <a:ext cx="12192000" cy="503685"/>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Part of top-down strategy for confronting challenges of current era under the core leadership of the CPC</a:t>
          </a:r>
        </a:p>
      </dsp:txBody>
      <dsp:txXfrm>
        <a:off x="24588" y="134740"/>
        <a:ext cx="12142824" cy="454509"/>
      </dsp:txXfrm>
    </dsp:sp>
    <dsp:sp modelId="{BD4EDF2A-6809-6C43-8BF4-22657BC5E6CB}">
      <dsp:nvSpPr>
        <dsp:cNvPr id="0" name=""/>
        <dsp:cNvSpPr/>
      </dsp:nvSpPr>
      <dsp:spPr>
        <a:xfrm>
          <a:off x="0" y="613837"/>
          <a:ext cx="12192000" cy="139104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shape">
            <a:fillToRect l="50000" t="50000" r="50000" b="50000"/>
          </a:path>
          <a:tileRect/>
        </a:gradFill>
        <a:ln>
          <a:noFill/>
        </a:ln>
        <a:effectLst/>
      </dsp:spPr>
      <dsp:style>
        <a:lnRef idx="0">
          <a:scrgbClr r="0" g="0" b="0"/>
        </a:lnRef>
        <a:fillRef idx="0">
          <a:scrgbClr r="0" g="0" b="0"/>
        </a:fillRef>
        <a:effectRef idx="0">
          <a:scrgbClr r="0" g="0" b="0"/>
        </a:effectRef>
        <a:fontRef idx="minor"/>
      </dsp:style>
      <dsp:txBody>
        <a:bodyPr spcFirstLastPara="0" vert="horz" wrap="square" lIns="38709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Coordinated by the Central Leading Small Group for Comprehensively Deepening Reforms with Xi Jinping at its core. Top down strategies for driving change (</a:t>
          </a:r>
          <a:r>
            <a:rPr lang="en-US" sz="1600" kern="1200" dirty="0" err="1"/>
            <a:t>顶层设计</a:t>
          </a:r>
          <a:r>
            <a:rPr lang="en-US" sz="1600" kern="1200" dirty="0"/>
            <a:t> (</a:t>
          </a:r>
          <a:r>
            <a:rPr lang="en-US" sz="1600" kern="1200" dirty="0" err="1"/>
            <a:t>Dǐngcéng</a:t>
          </a:r>
          <a:r>
            <a:rPr lang="en-US" sz="1600" kern="1200" dirty="0"/>
            <a:t> </a:t>
          </a:r>
          <a:r>
            <a:rPr lang="en-US" sz="1600" kern="1200" dirty="0" err="1"/>
            <a:t>shèjì</a:t>
          </a:r>
          <a:r>
            <a:rPr lang="en-US" sz="1600" kern="1200" dirty="0"/>
            <a:t>)) </a:t>
          </a:r>
        </a:p>
        <a:p>
          <a:pPr marL="171450" lvl="1" indent="-171450" algn="l" defTabSz="711200">
            <a:lnSpc>
              <a:spcPct val="90000"/>
            </a:lnSpc>
            <a:spcBef>
              <a:spcPct val="0"/>
            </a:spcBef>
            <a:spcAft>
              <a:spcPct val="20000"/>
            </a:spcAft>
            <a:buChar char="•"/>
          </a:pPr>
          <a:r>
            <a:rPr lang="en-US" sz="1600" kern="1200" dirty="0"/>
            <a:t>Entwined with Chinese Leninism and vanguard organization (</a:t>
          </a:r>
          <a:r>
            <a:rPr lang="en-US" sz="1600" b="1" kern="1200" dirty="0"/>
            <a:t>from professional revolutionaries </a:t>
          </a:r>
          <a:r>
            <a:rPr lang="en-US" sz="1600" kern="1200" dirty="0"/>
            <a:t>(Lenin) </a:t>
          </a:r>
          <a:r>
            <a:rPr lang="en-US" sz="1600" b="1" kern="1200" dirty="0"/>
            <a:t>to professional managers </a:t>
          </a:r>
          <a:r>
            <a:rPr lang="en-US" sz="1600" kern="1200" dirty="0"/>
            <a:t>(Xi) of economic, social, cultural, and political life under the leadership of the CPC. </a:t>
          </a:r>
          <a:r>
            <a:rPr lang="en-US" sz="1600" b="1" kern="1200" dirty="0"/>
            <a:t>A new (tech centered) nomenklatura?</a:t>
          </a:r>
        </a:p>
        <a:p>
          <a:pPr marL="171450" lvl="1" indent="-171450" algn="l" defTabSz="711200">
            <a:lnSpc>
              <a:spcPct val="90000"/>
            </a:lnSpc>
            <a:spcBef>
              <a:spcPct val="0"/>
            </a:spcBef>
            <a:spcAft>
              <a:spcPct val="20000"/>
            </a:spcAft>
            <a:buChar char="•"/>
          </a:pPr>
          <a:r>
            <a:rPr lang="en-US" sz="1600" kern="1200" dirty="0"/>
            <a:t>Constrained by its own ideology and responsibilities in each era</a:t>
          </a:r>
        </a:p>
      </dsp:txBody>
      <dsp:txXfrm>
        <a:off x="0" y="613837"/>
        <a:ext cx="12192000" cy="1391040"/>
      </dsp:txXfrm>
    </dsp:sp>
    <dsp:sp modelId="{19EE6F92-B442-1A42-BAE4-B127EC02A2B8}">
      <dsp:nvSpPr>
        <dsp:cNvPr id="0" name=""/>
        <dsp:cNvSpPr/>
      </dsp:nvSpPr>
      <dsp:spPr>
        <a:xfrm>
          <a:off x="0" y="2004877"/>
          <a:ext cx="12192000" cy="503685"/>
        </a:xfrm>
        <a:prstGeom prst="roundRect">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Deeply embedded in several projects</a:t>
          </a:r>
        </a:p>
      </dsp:txBody>
      <dsp:txXfrm>
        <a:off x="24588" y="2029465"/>
        <a:ext cx="12142824" cy="454509"/>
      </dsp:txXfrm>
    </dsp:sp>
    <dsp:sp modelId="{59CE56E3-C789-564F-BD3D-15D466C05F42}">
      <dsp:nvSpPr>
        <dsp:cNvPr id="0" name=""/>
        <dsp:cNvSpPr/>
      </dsp:nvSpPr>
      <dsp:spPr>
        <a:xfrm>
          <a:off x="0" y="2508562"/>
          <a:ext cx="12192000" cy="1369305"/>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a:effectLst/>
      </dsp:spPr>
      <dsp:style>
        <a:lnRef idx="0">
          <a:scrgbClr r="0" g="0" b="0"/>
        </a:lnRef>
        <a:fillRef idx="0">
          <a:scrgbClr r="0" g="0" b="0"/>
        </a:fillRef>
        <a:effectRef idx="0">
          <a:scrgbClr r="0" g="0" b="0"/>
        </a:effectRef>
        <a:fontRef idx="minor"/>
      </dsp:style>
      <dsp:txBody>
        <a:bodyPr spcFirstLastPara="0" vert="horz" wrap="square" lIns="38709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Socialist Culture (</a:t>
          </a:r>
          <a:r>
            <a:rPr lang="en-US" sz="1600" b="1" kern="1200" dirty="0">
              <a:solidFill>
                <a:srgbClr val="C00000"/>
              </a:solidFill>
            </a:rPr>
            <a:t>integrity</a:t>
          </a:r>
          <a:r>
            <a:rPr lang="en-US" sz="1600" kern="1200" dirty="0"/>
            <a:t> and values)</a:t>
          </a:r>
        </a:p>
        <a:p>
          <a:pPr marL="171450" lvl="1" indent="-171450" algn="l" defTabSz="711200">
            <a:lnSpc>
              <a:spcPct val="90000"/>
            </a:lnSpc>
            <a:spcBef>
              <a:spcPct val="0"/>
            </a:spcBef>
            <a:spcAft>
              <a:spcPct val="20000"/>
            </a:spcAft>
            <a:buChar char="•"/>
          </a:pPr>
          <a:r>
            <a:rPr lang="en-US" sz="1600" kern="1200" dirty="0"/>
            <a:t>Socialist Individual (the </a:t>
          </a:r>
          <a:r>
            <a:rPr lang="en-US" sz="1600" b="1" kern="1200" dirty="0">
              <a:solidFill>
                <a:srgbClr val="C00000"/>
              </a:solidFill>
            </a:rPr>
            <a:t>ideal worker</a:t>
          </a:r>
          <a:r>
            <a:rPr lang="en-US" sz="1600" kern="1200" dirty="0"/>
            <a:t> and citizen)</a:t>
          </a:r>
        </a:p>
        <a:p>
          <a:pPr marL="171450" lvl="1" indent="-171450" algn="l" defTabSz="711200">
            <a:lnSpc>
              <a:spcPct val="90000"/>
            </a:lnSpc>
            <a:spcBef>
              <a:spcPct val="0"/>
            </a:spcBef>
            <a:spcAft>
              <a:spcPct val="20000"/>
            </a:spcAft>
            <a:buChar char="•"/>
          </a:pPr>
          <a:r>
            <a:rPr lang="en-US" sz="1600" kern="1200" dirty="0"/>
            <a:t>Socialist Collective (the </a:t>
          </a:r>
          <a:r>
            <a:rPr lang="en-US" sz="1600" b="1" kern="1200" dirty="0">
              <a:solidFill>
                <a:srgbClr val="C00000"/>
              </a:solidFill>
            </a:rPr>
            <a:t>ideal society</a:t>
          </a:r>
          <a:r>
            <a:rPr lang="en-US" sz="1600" kern="1200" dirty="0"/>
            <a:t>, expression of highest cultural aspirations)</a:t>
          </a:r>
        </a:p>
        <a:p>
          <a:pPr marL="171450" lvl="1" indent="-171450" algn="l" defTabSz="711200">
            <a:lnSpc>
              <a:spcPct val="90000"/>
            </a:lnSpc>
            <a:spcBef>
              <a:spcPct val="0"/>
            </a:spcBef>
            <a:spcAft>
              <a:spcPct val="20000"/>
            </a:spcAft>
            <a:buChar char="•"/>
          </a:pPr>
          <a:r>
            <a:rPr lang="en-US" sz="1600" kern="1200" dirty="0"/>
            <a:t>Socialist Government (the </a:t>
          </a:r>
          <a:r>
            <a:rPr lang="en-US" sz="1600" b="1" kern="1200" dirty="0">
              <a:solidFill>
                <a:srgbClr val="C00000"/>
              </a:solidFill>
            </a:rPr>
            <a:t>ideal cadre, judge and functionary </a:t>
          </a:r>
          <a:r>
            <a:rPr lang="en-US" sz="1600" kern="1200" dirty="0"/>
            <a:t>as a function of the correct work style)</a:t>
          </a:r>
        </a:p>
        <a:p>
          <a:pPr marL="171450" lvl="1" indent="-171450" algn="l" defTabSz="711200">
            <a:lnSpc>
              <a:spcPct val="90000"/>
            </a:lnSpc>
            <a:spcBef>
              <a:spcPct val="0"/>
            </a:spcBef>
            <a:spcAft>
              <a:spcPct val="20000"/>
            </a:spcAft>
            <a:buChar char="•"/>
          </a:pPr>
          <a:r>
            <a:rPr lang="en-US" sz="1600" kern="1200" dirty="0"/>
            <a:t>Socialist economic activity (</a:t>
          </a:r>
          <a:r>
            <a:rPr lang="en-US" sz="1600" b="1" kern="1200" dirty="0">
              <a:solidFill>
                <a:srgbClr val="C00000"/>
              </a:solidFill>
            </a:rPr>
            <a:t>trustworthiness</a:t>
          </a:r>
          <a:r>
            <a:rPr lang="en-US" sz="1600" kern="1200" dirty="0"/>
            <a:t>; directed toward political objectives under the leadership of the vanguard)</a:t>
          </a:r>
        </a:p>
      </dsp:txBody>
      <dsp:txXfrm>
        <a:off x="0" y="2508562"/>
        <a:ext cx="12192000" cy="1369305"/>
      </dsp:txXfrm>
    </dsp:sp>
    <dsp:sp modelId="{96F6CFBF-6AAB-D34F-A2CF-01F79706C5BB}">
      <dsp:nvSpPr>
        <dsp:cNvPr id="0" name=""/>
        <dsp:cNvSpPr/>
      </dsp:nvSpPr>
      <dsp:spPr>
        <a:xfrm>
          <a:off x="0" y="3877867"/>
          <a:ext cx="12192000" cy="503685"/>
        </a:xfrm>
        <a:prstGeom prst="round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Chinese characteristics: </a:t>
          </a:r>
        </a:p>
      </dsp:txBody>
      <dsp:txXfrm>
        <a:off x="24588" y="3902455"/>
        <a:ext cx="12142824" cy="454509"/>
      </dsp:txXfrm>
    </dsp:sp>
    <dsp:sp modelId="{BCCAAFCD-AD23-0E45-8757-03D1B92BB1A9}">
      <dsp:nvSpPr>
        <dsp:cNvPr id="0" name=""/>
        <dsp:cNvSpPr/>
      </dsp:nvSpPr>
      <dsp:spPr>
        <a:xfrm>
          <a:off x="0" y="4381552"/>
          <a:ext cx="12192000" cy="1340683"/>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lin ang="2700000" scaled="1"/>
          <a:tileRect/>
        </a:gradFill>
        <a:ln>
          <a:noFill/>
        </a:ln>
        <a:effectLst/>
      </dsp:spPr>
      <dsp:style>
        <a:lnRef idx="0">
          <a:scrgbClr r="0" g="0" b="0"/>
        </a:lnRef>
        <a:fillRef idx="0">
          <a:scrgbClr r="0" g="0" b="0"/>
        </a:fillRef>
        <a:effectRef idx="0">
          <a:scrgbClr r="0" g="0" b="0"/>
        </a:effectRef>
        <a:fontRef idx="minor"/>
      </dsp:style>
      <dsp:txBody>
        <a:bodyPr spcFirstLastPara="0" vert="horz" wrap="square" lIns="38709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Suggests that such a thing can be distilled (data driven)</a:t>
          </a:r>
        </a:p>
        <a:p>
          <a:pPr marL="171450" lvl="1" indent="-171450" algn="l" defTabSz="711200">
            <a:lnSpc>
              <a:spcPct val="90000"/>
            </a:lnSpc>
            <a:spcBef>
              <a:spcPct val="0"/>
            </a:spcBef>
            <a:spcAft>
              <a:spcPct val="20000"/>
            </a:spcAft>
            <a:buChar char="•"/>
          </a:pPr>
          <a:r>
            <a:rPr lang="en-US" sz="1600" kern="1200"/>
            <a:t>What can be distilled can be managed (system of rewards and punishments)</a:t>
          </a:r>
        </a:p>
        <a:p>
          <a:pPr marL="171450" lvl="1" indent="-171450" algn="l" defTabSz="711200">
            <a:lnSpc>
              <a:spcPct val="90000"/>
            </a:lnSpc>
            <a:spcBef>
              <a:spcPct val="0"/>
            </a:spcBef>
            <a:spcAft>
              <a:spcPct val="20000"/>
            </a:spcAft>
            <a:buChar char="•"/>
          </a:pPr>
          <a:r>
            <a:rPr lang="en-US" sz="1600" kern="1200" dirty="0"/>
            <a:t>What can be managed can be managed toward perfection (predictive and scientific deployment of tools of Socialist rule of law, jurisprudential and data driven)</a:t>
          </a:r>
        </a:p>
      </dsp:txBody>
      <dsp:txXfrm>
        <a:off x="0" y="4381552"/>
        <a:ext cx="12192000" cy="134068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CE8EA-7F47-3747-B28C-56772A1B2F88}">
      <dsp:nvSpPr>
        <dsp:cNvPr id="0" name=""/>
        <dsp:cNvSpPr/>
      </dsp:nvSpPr>
      <dsp:spPr>
        <a:xfrm rot="5400000">
          <a:off x="-344054" y="1047288"/>
          <a:ext cx="2293696" cy="1605587"/>
        </a:xfrm>
        <a:prstGeom prst="chevron">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New Era regulatory mechanism and Socialist Law</a:t>
          </a:r>
        </a:p>
      </dsp:txBody>
      <dsp:txXfrm rot="-5400000">
        <a:off x="1" y="1506028"/>
        <a:ext cx="1605587" cy="688109"/>
      </dsp:txXfrm>
    </dsp:sp>
    <dsp:sp modelId="{59D317B2-BC4D-194E-97FF-D4671E73446F}">
      <dsp:nvSpPr>
        <dsp:cNvPr id="0" name=""/>
        <dsp:cNvSpPr/>
      </dsp:nvSpPr>
      <dsp:spPr>
        <a:xfrm rot="5400000">
          <a:off x="2700457" y="-633601"/>
          <a:ext cx="2224471" cy="4414212"/>
        </a:xfrm>
        <a:prstGeom prst="round2Same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en-US" sz="1600" b="1" kern="1200" dirty="0">
            <a:solidFill>
              <a:srgbClr val="C00000"/>
            </a:solidFill>
          </a:endParaRPr>
        </a:p>
        <a:p>
          <a:pPr marL="171450" lvl="1" indent="-171450" algn="l" defTabSz="711200">
            <a:lnSpc>
              <a:spcPct val="90000"/>
            </a:lnSpc>
            <a:spcBef>
              <a:spcPct val="0"/>
            </a:spcBef>
            <a:spcAft>
              <a:spcPct val="15000"/>
            </a:spcAft>
            <a:buChar char="•"/>
          </a:pPr>
          <a:r>
            <a:rPr lang="en-US" sz="1600" kern="1200" dirty="0"/>
            <a:t>Traditional law the expression of the CPC Basic Line as administrative objectives and accountability measures</a:t>
          </a:r>
        </a:p>
        <a:p>
          <a:pPr marL="342900" lvl="2" indent="-171450" algn="l" defTabSz="711200">
            <a:lnSpc>
              <a:spcPct val="90000"/>
            </a:lnSpc>
            <a:spcBef>
              <a:spcPct val="0"/>
            </a:spcBef>
            <a:spcAft>
              <a:spcPct val="15000"/>
            </a:spcAft>
            <a:buChar char="•"/>
          </a:pPr>
          <a:r>
            <a:rPr lang="en-US" sz="1600" kern="1200" dirty="0"/>
            <a:t>Is law becoming merely instructions for coding? Is coding the new language of administrative regulation?</a:t>
          </a:r>
        </a:p>
        <a:p>
          <a:pPr marL="342900" lvl="2" indent="-171450" algn="l" defTabSz="711200">
            <a:lnSpc>
              <a:spcPct val="90000"/>
            </a:lnSpc>
            <a:spcBef>
              <a:spcPct val="0"/>
            </a:spcBef>
            <a:spcAft>
              <a:spcPct val="15000"/>
            </a:spcAft>
            <a:buChar char="•"/>
          </a:pPr>
          <a:r>
            <a:rPr lang="en-US" sz="1600" kern="1200" dirty="0"/>
            <a:t>Translating political objectives to its essence and then reduced to measurable actions that can then be monitored and assessed  </a:t>
          </a:r>
        </a:p>
      </dsp:txBody>
      <dsp:txXfrm rot="-5400000">
        <a:off x="1605587" y="569859"/>
        <a:ext cx="4305622" cy="2007291"/>
      </dsp:txXfrm>
    </dsp:sp>
    <dsp:sp modelId="{556D98A4-1F0C-2246-81C7-F3E8ABD73403}">
      <dsp:nvSpPr>
        <dsp:cNvPr id="0" name=""/>
        <dsp:cNvSpPr/>
      </dsp:nvSpPr>
      <dsp:spPr>
        <a:xfrm rot="5400000">
          <a:off x="-344054" y="3836411"/>
          <a:ext cx="2293696" cy="1605587"/>
        </a:xfrm>
        <a:prstGeom prst="chevron">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A complex system of rewards and punishment </a:t>
          </a:r>
        </a:p>
      </dsp:txBody>
      <dsp:txXfrm rot="-5400000">
        <a:off x="1" y="4295151"/>
        <a:ext cx="1605587" cy="688109"/>
      </dsp:txXfrm>
    </dsp:sp>
    <dsp:sp modelId="{E6F86F07-BA24-144A-A98E-6E79FA777D38}">
      <dsp:nvSpPr>
        <dsp:cNvPr id="0" name=""/>
        <dsp:cNvSpPr/>
      </dsp:nvSpPr>
      <dsp:spPr>
        <a:xfrm rot="5400000">
          <a:off x="2371132" y="2235224"/>
          <a:ext cx="2883123" cy="4414212"/>
        </a:xfrm>
        <a:prstGeom prst="round2Same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Founded on </a:t>
          </a:r>
          <a:r>
            <a:rPr lang="en-US" sz="1800" b="1" kern="1200" dirty="0">
              <a:solidFill>
                <a:srgbClr val="C00000"/>
              </a:solidFill>
            </a:rPr>
            <a:t>data driven scoring</a:t>
          </a:r>
        </a:p>
        <a:p>
          <a:pPr marL="171450" lvl="1" indent="-171450" algn="l" defTabSz="800100">
            <a:lnSpc>
              <a:spcPct val="90000"/>
            </a:lnSpc>
            <a:spcBef>
              <a:spcPct val="0"/>
            </a:spcBef>
            <a:spcAft>
              <a:spcPct val="15000"/>
            </a:spcAft>
            <a:buChar char="•"/>
          </a:pPr>
          <a:r>
            <a:rPr lang="en-US" sz="1800" kern="1200" dirty="0"/>
            <a:t>Scoring is based on </a:t>
          </a:r>
          <a:r>
            <a:rPr lang="en-US" sz="1800" b="1" kern="1200" dirty="0">
              <a:solidFill>
                <a:srgbClr val="C00000"/>
              </a:solidFill>
            </a:rPr>
            <a:t>ratings</a:t>
          </a:r>
          <a:r>
            <a:rPr lang="en-US" sz="1800" kern="1200" dirty="0"/>
            <a:t> </a:t>
          </a:r>
        </a:p>
        <a:p>
          <a:pPr marL="171450" lvl="1" indent="-171450" algn="l" defTabSz="800100">
            <a:lnSpc>
              <a:spcPct val="90000"/>
            </a:lnSpc>
            <a:spcBef>
              <a:spcPct val="0"/>
            </a:spcBef>
            <a:spcAft>
              <a:spcPct val="15000"/>
            </a:spcAft>
            <a:buChar char="•"/>
          </a:pPr>
          <a:r>
            <a:rPr lang="en-US" sz="1800" kern="1200" dirty="0"/>
            <a:t>Ratings are based on data driven </a:t>
          </a:r>
          <a:r>
            <a:rPr lang="en-US" sz="1800" b="1" kern="1200" dirty="0">
              <a:solidFill>
                <a:srgbClr val="C00000"/>
              </a:solidFill>
            </a:rPr>
            <a:t>assessments</a:t>
          </a:r>
        </a:p>
        <a:p>
          <a:pPr marL="171450" lvl="1" indent="-171450" algn="l" defTabSz="800100">
            <a:lnSpc>
              <a:spcPct val="90000"/>
            </a:lnSpc>
            <a:spcBef>
              <a:spcPct val="0"/>
            </a:spcBef>
            <a:spcAft>
              <a:spcPct val="15000"/>
            </a:spcAft>
            <a:buChar char="•"/>
          </a:pPr>
          <a:r>
            <a:rPr lang="en-US" sz="1800" kern="1200" dirty="0"/>
            <a:t>Assessments are grounded in </a:t>
          </a:r>
          <a:r>
            <a:rPr lang="en-US" sz="1800" b="1" kern="1200" dirty="0">
              <a:solidFill>
                <a:srgbClr val="C00000"/>
              </a:solidFill>
            </a:rPr>
            <a:t>measurement against a set of norms and objectives</a:t>
          </a:r>
          <a:r>
            <a:rPr lang="en-US" sz="1800" kern="1200" dirty="0"/>
            <a:t> for behavior </a:t>
          </a:r>
        </a:p>
        <a:p>
          <a:pPr marL="171450" lvl="1" indent="-171450" algn="l" defTabSz="800100">
            <a:lnSpc>
              <a:spcPct val="90000"/>
            </a:lnSpc>
            <a:spcBef>
              <a:spcPct val="0"/>
            </a:spcBef>
            <a:spcAft>
              <a:spcPct val="15000"/>
            </a:spcAft>
            <a:buChar char="•"/>
          </a:pPr>
          <a:r>
            <a:rPr lang="en-US" sz="1800" kern="1200" dirty="0"/>
            <a:t>Norms reflect the </a:t>
          </a:r>
          <a:r>
            <a:rPr lang="en-US" sz="1800" b="1" kern="1200" dirty="0">
              <a:solidFill>
                <a:srgbClr val="C00000"/>
              </a:solidFill>
            </a:rPr>
            <a:t>values and objectives to be advanced</a:t>
          </a:r>
        </a:p>
      </dsp:txBody>
      <dsp:txXfrm rot="-5400000">
        <a:off x="1605588" y="3141510"/>
        <a:ext cx="4273470" cy="260163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65F97-3393-2545-B3B2-B604C9DBC38F}">
      <dsp:nvSpPr>
        <dsp:cNvPr id="0" name=""/>
        <dsp:cNvSpPr/>
      </dsp:nvSpPr>
      <dsp:spPr>
        <a:xfrm>
          <a:off x="3424" y="1839"/>
          <a:ext cx="5877968" cy="2915951"/>
        </a:xfrm>
        <a:prstGeom prst="roundRect">
          <a:avLst>
            <a:gd name="adj" fmla="val 10000"/>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kern="1200" dirty="0"/>
            <a:t>At its heart, SCS is </a:t>
          </a:r>
          <a:r>
            <a:rPr lang="en-US" sz="5500" b="1" kern="1200" dirty="0">
              <a:solidFill>
                <a:srgbClr val="C00000"/>
              </a:solidFill>
            </a:rPr>
            <a:t>a data driven moral system</a:t>
          </a:r>
        </a:p>
      </dsp:txBody>
      <dsp:txXfrm>
        <a:off x="88829" y="87244"/>
        <a:ext cx="5707158" cy="2745141"/>
      </dsp:txXfrm>
    </dsp:sp>
    <dsp:sp modelId="{6B76B322-E44D-744D-A096-A814812ABB9D}">
      <dsp:nvSpPr>
        <dsp:cNvPr id="0" name=""/>
        <dsp:cNvSpPr/>
      </dsp:nvSpPr>
      <dsp:spPr>
        <a:xfrm>
          <a:off x="3424" y="3078060"/>
          <a:ext cx="1080415" cy="2915951"/>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Created to steer culture and practices towards ideal (integrity, etc.)</a:t>
          </a:r>
        </a:p>
      </dsp:txBody>
      <dsp:txXfrm>
        <a:off x="35068" y="3109704"/>
        <a:ext cx="1017127" cy="2852663"/>
      </dsp:txXfrm>
    </dsp:sp>
    <dsp:sp modelId="{AC1BBEAD-26F0-184D-8ED2-4C0147864153}">
      <dsp:nvSpPr>
        <dsp:cNvPr id="0" name=""/>
        <dsp:cNvSpPr/>
      </dsp:nvSpPr>
      <dsp:spPr>
        <a:xfrm>
          <a:off x="1174594" y="3078060"/>
          <a:ext cx="1080415" cy="2915951"/>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Foundation in the 12 core Socialist values</a:t>
          </a:r>
        </a:p>
      </dsp:txBody>
      <dsp:txXfrm>
        <a:off x="1206238" y="3109704"/>
        <a:ext cx="1017127" cy="2852663"/>
      </dsp:txXfrm>
    </dsp:sp>
    <dsp:sp modelId="{F992F4E8-374C-804F-ABAB-06DC8CDC912E}">
      <dsp:nvSpPr>
        <dsp:cNvPr id="0" name=""/>
        <dsp:cNvSpPr/>
      </dsp:nvSpPr>
      <dsp:spPr>
        <a:xfrm>
          <a:off x="2345765" y="3078060"/>
          <a:ext cx="1080415" cy="2915951"/>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Fidelity to the leadership of the Vanguard Party</a:t>
          </a:r>
        </a:p>
      </dsp:txBody>
      <dsp:txXfrm>
        <a:off x="2377409" y="3109704"/>
        <a:ext cx="1017127" cy="2852663"/>
      </dsp:txXfrm>
    </dsp:sp>
    <dsp:sp modelId="{A33F7161-0948-764D-A12B-6E3E654C6A09}">
      <dsp:nvSpPr>
        <dsp:cNvPr id="0" name=""/>
        <dsp:cNvSpPr/>
      </dsp:nvSpPr>
      <dsp:spPr>
        <a:xfrm>
          <a:off x="3516935" y="3078060"/>
          <a:ext cx="1193286" cy="2915951"/>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Inward Face:</a:t>
          </a:r>
        </a:p>
        <a:p>
          <a:pPr marL="0" lvl="0" indent="0" algn="ctr" defTabSz="622300">
            <a:lnSpc>
              <a:spcPct val="90000"/>
            </a:lnSpc>
            <a:spcBef>
              <a:spcPct val="0"/>
            </a:spcBef>
            <a:spcAft>
              <a:spcPct val="35000"/>
            </a:spcAft>
            <a:buNone/>
          </a:pPr>
          <a:r>
            <a:rPr lang="en-US" sz="1400" kern="1200" dirty="0"/>
            <a:t>(1) Social harmony</a:t>
          </a:r>
        </a:p>
        <a:p>
          <a:pPr marL="0" lvl="0" indent="0" algn="ctr" defTabSz="622300">
            <a:lnSpc>
              <a:spcPct val="90000"/>
            </a:lnSpc>
            <a:spcBef>
              <a:spcPct val="0"/>
            </a:spcBef>
            <a:spcAft>
              <a:spcPct val="35000"/>
            </a:spcAft>
            <a:buNone/>
          </a:pPr>
          <a:r>
            <a:rPr lang="en-US" sz="1400" kern="1200" dirty="0"/>
            <a:t>(2) Meet challenge of current contradiction</a:t>
          </a:r>
        </a:p>
      </dsp:txBody>
      <dsp:txXfrm>
        <a:off x="3551885" y="3113010"/>
        <a:ext cx="1123386" cy="2846051"/>
      </dsp:txXfrm>
    </dsp:sp>
    <dsp:sp modelId="{7CEB725C-936D-7B4D-8C02-7A83B34F8DCB}">
      <dsp:nvSpPr>
        <dsp:cNvPr id="0" name=""/>
        <dsp:cNvSpPr/>
      </dsp:nvSpPr>
      <dsp:spPr>
        <a:xfrm>
          <a:off x="4800977" y="3078060"/>
          <a:ext cx="1080415" cy="2915951"/>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Outward face: United Front against enemies</a:t>
          </a:r>
        </a:p>
      </dsp:txBody>
      <dsp:txXfrm>
        <a:off x="4832621" y="3109704"/>
        <a:ext cx="1017127" cy="285266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F2002-114F-D848-985A-D32A603858DB}">
      <dsp:nvSpPr>
        <dsp:cNvPr id="0" name=""/>
        <dsp:cNvSpPr/>
      </dsp:nvSpPr>
      <dsp:spPr>
        <a:xfrm>
          <a:off x="0" y="171053"/>
          <a:ext cx="5923004"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The DIDI Platform</a:t>
          </a:r>
        </a:p>
      </dsp:txBody>
      <dsp:txXfrm>
        <a:off x="35125" y="206178"/>
        <a:ext cx="5852754" cy="649299"/>
      </dsp:txXfrm>
    </dsp:sp>
    <dsp:sp modelId="{CEBFA9B7-91A6-1D4D-9613-93D8A7B94D47}">
      <dsp:nvSpPr>
        <dsp:cNvPr id="0" name=""/>
        <dsp:cNvSpPr/>
      </dsp:nvSpPr>
      <dsp:spPr>
        <a:xfrm>
          <a:off x="0" y="890603"/>
          <a:ext cx="5923004" cy="3788100"/>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dsp:spPr>
      <dsp:style>
        <a:lnRef idx="0">
          <a:scrgbClr r="0" g="0" b="0"/>
        </a:lnRef>
        <a:fillRef idx="0">
          <a:scrgbClr r="0" g="0" b="0"/>
        </a:fillRef>
        <a:effectRef idx="0">
          <a:scrgbClr r="0" g="0" b="0"/>
        </a:effectRef>
        <a:fontRef idx="minor"/>
      </dsp:style>
      <dsp:txBody>
        <a:bodyPr spcFirstLastPara="0" vert="horz" wrap="square" lIns="188055"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i="1" kern="1200"/>
            <a:t>DIDI Research Institute</a:t>
          </a:r>
          <a:r>
            <a:rPr lang="en-US" sz="2300" kern="1200"/>
            <a:t>—AI tech to aid its business model; Labs in Beijing and Mountain View California</a:t>
          </a:r>
        </a:p>
        <a:p>
          <a:pPr marL="228600" lvl="1" indent="-228600" algn="l" defTabSz="1022350">
            <a:lnSpc>
              <a:spcPct val="90000"/>
            </a:lnSpc>
            <a:spcBef>
              <a:spcPct val="0"/>
            </a:spcBef>
            <a:spcAft>
              <a:spcPct val="20000"/>
            </a:spcAft>
            <a:buChar char="•"/>
          </a:pPr>
          <a:r>
            <a:rPr lang="en-US" sz="2300" kern="1200" dirty="0" err="1"/>
            <a:t>DiDi</a:t>
          </a:r>
          <a:r>
            <a:rPr lang="en-US" sz="2300" kern="1200" dirty="0"/>
            <a:t> Cloud Platform: integrate data to produce predictive analytics of people and traffic flows for example</a:t>
          </a:r>
        </a:p>
        <a:p>
          <a:pPr marL="228600" lvl="1" indent="-228600" algn="l" defTabSz="1022350">
            <a:lnSpc>
              <a:spcPct val="90000"/>
            </a:lnSpc>
            <a:spcBef>
              <a:spcPct val="0"/>
            </a:spcBef>
            <a:spcAft>
              <a:spcPct val="20000"/>
            </a:spcAft>
            <a:buChar char="•"/>
          </a:pPr>
          <a:r>
            <a:rPr lang="en-US" sz="2300" kern="1200"/>
            <a:t>Smart Transport Initiative (networked platforms; public-private): use data to optimize traffic flow: joint work for example with Beijing Capital International Airport Public Security Bureau Traffic Detachment; </a:t>
          </a:r>
        </a:p>
      </dsp:txBody>
      <dsp:txXfrm>
        <a:off x="0" y="890603"/>
        <a:ext cx="5923004" cy="37881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630B1-2C2A-4444-97D9-373B61A830B6}">
      <dsp:nvSpPr>
        <dsp:cNvPr id="0" name=""/>
        <dsp:cNvSpPr/>
      </dsp:nvSpPr>
      <dsp:spPr>
        <a:xfrm>
          <a:off x="0" y="2508"/>
          <a:ext cx="6118654" cy="71077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DIDI(Didi Chuxing Tech Co. </a:t>
          </a:r>
          <a:r>
            <a:rPr lang="zh-CN" sz="2700" kern="1200"/>
            <a:t>滴滴出行</a:t>
          </a:r>
          <a:r>
            <a:rPr lang="es-ES" sz="2700" kern="1200"/>
            <a:t>)</a:t>
          </a:r>
          <a:endParaRPr lang="en-US" sz="2700" kern="1200"/>
        </a:p>
      </dsp:txBody>
      <dsp:txXfrm>
        <a:off x="34697" y="37205"/>
        <a:ext cx="6049260" cy="641381"/>
      </dsp:txXfrm>
    </dsp:sp>
    <dsp:sp modelId="{E67B065B-2163-AE47-A17E-0432A0B9DFC4}">
      <dsp:nvSpPr>
        <dsp:cNvPr id="0" name=""/>
        <dsp:cNvSpPr/>
      </dsp:nvSpPr>
      <dsp:spPr>
        <a:xfrm>
          <a:off x="0" y="713283"/>
          <a:ext cx="6118654" cy="503010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a:effectLst/>
      </dsp:spPr>
      <dsp:style>
        <a:lnRef idx="0">
          <a:scrgbClr r="0" g="0" b="0"/>
        </a:lnRef>
        <a:fillRef idx="0">
          <a:scrgbClr r="0" g="0" b="0"/>
        </a:fillRef>
        <a:effectRef idx="0">
          <a:scrgbClr r="0" g="0" b="0"/>
        </a:effectRef>
        <a:fontRef idx="minor"/>
      </dsp:style>
      <dsp:txBody>
        <a:bodyPr spcFirstLastPara="0" vert="horz" wrap="square" lIns="194267"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App-based transportation services, including </a:t>
          </a:r>
          <a:r>
            <a:rPr lang="en-US" sz="2100" kern="1200" dirty="0">
              <a:hlinkClick xmlns:r="http://schemas.openxmlformats.org/officeDocument/2006/relationships" r:id="rId1"/>
            </a:rPr>
            <a:t>taxi</a:t>
          </a:r>
          <a:r>
            <a:rPr lang="en-US" sz="2100" kern="1200" dirty="0"/>
            <a:t> hailing, private car hailing, social ride-sharing and bike sharing; on-demand delivery services; and automobile services, including sales, leasing, financing, maintenance, fleet operation, electric vehicle charging and co-development of vehicles with automakers</a:t>
          </a:r>
        </a:p>
        <a:p>
          <a:pPr marL="457200" lvl="2" indent="-228600" algn="l" defTabSz="933450">
            <a:lnSpc>
              <a:spcPct val="90000"/>
            </a:lnSpc>
            <a:spcBef>
              <a:spcPct val="0"/>
            </a:spcBef>
            <a:spcAft>
              <a:spcPct val="20000"/>
            </a:spcAft>
            <a:buChar char="•"/>
          </a:pPr>
          <a:r>
            <a:rPr lang="en-US" sz="2100" kern="1200"/>
            <a:t>“</a:t>
          </a:r>
          <a:r>
            <a:rPr lang="en-US" sz="2100" kern="1200">
              <a:hlinkClick xmlns:r="http://schemas.openxmlformats.org/officeDocument/2006/relationships" r:id="rId2"/>
            </a:rPr>
            <a:t>Didi to hire 1,000 Communist Party comrades to improve safety:Recruits will serve as 'role models' on customer service team, company says</a:t>
          </a:r>
          <a:r>
            <a:rPr lang="en-US" sz="2100" kern="1200"/>
            <a:t>” Nikkei Asia (19 Oct 2018).</a:t>
          </a:r>
        </a:p>
        <a:p>
          <a:pPr marL="457200" lvl="2" indent="-228600" algn="l" defTabSz="933450">
            <a:lnSpc>
              <a:spcPct val="90000"/>
            </a:lnSpc>
            <a:spcBef>
              <a:spcPct val="0"/>
            </a:spcBef>
            <a:spcAft>
              <a:spcPct val="20000"/>
            </a:spcAft>
            <a:buChar char="•"/>
          </a:pPr>
          <a:r>
            <a:rPr lang="en-US" sz="2100" kern="1200"/>
            <a:t>Since 2015, DiDi has invested in </a:t>
          </a:r>
          <a:r>
            <a:rPr lang="en-US" sz="2100" kern="1200">
              <a:hlinkClick xmlns:r="http://schemas.openxmlformats.org/officeDocument/2006/relationships" r:id="rId3"/>
            </a:rPr>
            <a:t>Grab</a:t>
          </a:r>
          <a:r>
            <a:rPr lang="en-US" sz="2100" kern="1200"/>
            <a:t>, </a:t>
          </a:r>
          <a:r>
            <a:rPr lang="en-US" sz="2100" kern="1200">
              <a:hlinkClick xmlns:r="http://schemas.openxmlformats.org/officeDocument/2006/relationships" r:id="rId4"/>
            </a:rPr>
            <a:t>Lyft</a:t>
          </a:r>
          <a:r>
            <a:rPr lang="en-US" sz="2100" kern="1200"/>
            <a:t>, </a:t>
          </a:r>
          <a:r>
            <a:rPr lang="en-US" sz="2100" kern="1200">
              <a:hlinkClick xmlns:r="http://schemas.openxmlformats.org/officeDocument/2006/relationships" r:id="rId5"/>
            </a:rPr>
            <a:t>Ola</a:t>
          </a:r>
          <a:r>
            <a:rPr lang="en-US" sz="2100" kern="1200"/>
            <a:t>, </a:t>
          </a:r>
          <a:r>
            <a:rPr lang="en-US" sz="2100" kern="1200">
              <a:hlinkClick xmlns:r="http://schemas.openxmlformats.org/officeDocument/2006/relationships" r:id="rId6"/>
            </a:rPr>
            <a:t>Uber</a:t>
          </a:r>
          <a:r>
            <a:rPr lang="en-US" sz="2100" kern="1200"/>
            <a:t>, 99, Bolt (Taxify) and Careem.</a:t>
          </a:r>
        </a:p>
        <a:p>
          <a:pPr marL="228600" lvl="1" indent="-228600" algn="l" defTabSz="933450">
            <a:lnSpc>
              <a:spcPct val="90000"/>
            </a:lnSpc>
            <a:spcBef>
              <a:spcPct val="0"/>
            </a:spcBef>
            <a:spcAft>
              <a:spcPct val="20000"/>
            </a:spcAft>
            <a:buChar char="•"/>
          </a:pPr>
          <a:r>
            <a:rPr lang="en-US" sz="2100" kern="1200"/>
            <a:t>Vertically integrated services: Financial services (eg car insurance); food delivery services; auto leasing and trading services (platform hybrid)</a:t>
          </a:r>
        </a:p>
      </dsp:txBody>
      <dsp:txXfrm>
        <a:off x="0" y="713283"/>
        <a:ext cx="6118654" cy="50301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143B4-CCC4-5045-BA4A-4D981278F079}">
      <dsp:nvSpPr>
        <dsp:cNvPr id="0" name=""/>
        <dsp:cNvSpPr/>
      </dsp:nvSpPr>
      <dsp:spPr>
        <a:xfrm>
          <a:off x="4871499" y="4459"/>
          <a:ext cx="7307248" cy="1743317"/>
        </a:xfrm>
        <a:prstGeom prst="rightArrow">
          <a:avLst>
            <a:gd name="adj1" fmla="val 75000"/>
            <a:gd name="adj2" fmla="val 5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Principle: the Party at the Center (democratize life within the Party but only under centralized guidance)</a:t>
          </a:r>
        </a:p>
        <a:p>
          <a:pPr marL="171450" lvl="1" indent="-171450" algn="l" defTabSz="800100">
            <a:lnSpc>
              <a:spcPct val="90000"/>
            </a:lnSpc>
            <a:spcBef>
              <a:spcPct val="0"/>
            </a:spcBef>
            <a:spcAft>
              <a:spcPct val="15000"/>
            </a:spcAft>
            <a:buChar char="•"/>
          </a:pPr>
          <a:r>
            <a:rPr lang="en-US" sz="1800" b="1" kern="1200" dirty="0"/>
            <a:t>Practice: social credit as real time rectification and guided mass line </a:t>
          </a:r>
        </a:p>
        <a:p>
          <a:pPr marL="171450" lvl="1" indent="-171450" algn="l" defTabSz="800100">
            <a:lnSpc>
              <a:spcPct val="90000"/>
            </a:lnSpc>
            <a:spcBef>
              <a:spcPct val="0"/>
            </a:spcBef>
            <a:spcAft>
              <a:spcPct val="15000"/>
            </a:spcAft>
            <a:buChar char="•"/>
          </a:pPr>
          <a:r>
            <a:rPr lang="en-US" sz="1800" b="1" kern="1200" dirty="0"/>
            <a:t>System: platform codifying the system as a disciplinary tool</a:t>
          </a:r>
        </a:p>
      </dsp:txBody>
      <dsp:txXfrm>
        <a:off x="4871499" y="222374"/>
        <a:ext cx="6653504" cy="1307487"/>
      </dsp:txXfrm>
    </dsp:sp>
    <dsp:sp modelId="{71EDABCE-6BA3-C540-9AFE-80127E1F5388}">
      <dsp:nvSpPr>
        <dsp:cNvPr id="0" name=""/>
        <dsp:cNvSpPr/>
      </dsp:nvSpPr>
      <dsp:spPr>
        <a:xfrm>
          <a:off x="0" y="4459"/>
          <a:ext cx="4871499" cy="1743317"/>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An enhanced method for the expression of New Era “democratic Centralism” grounded in the New Working Stye of the CPC</a:t>
          </a:r>
        </a:p>
      </dsp:txBody>
      <dsp:txXfrm>
        <a:off x="85102" y="89561"/>
        <a:ext cx="4701295" cy="1573113"/>
      </dsp:txXfrm>
    </dsp:sp>
    <dsp:sp modelId="{01692A24-E806-9542-A87C-4B50BF58A731}">
      <dsp:nvSpPr>
        <dsp:cNvPr id="0" name=""/>
        <dsp:cNvSpPr/>
      </dsp:nvSpPr>
      <dsp:spPr>
        <a:xfrm>
          <a:off x="4872688" y="1922109"/>
          <a:ext cx="7300112" cy="1980112"/>
        </a:xfrm>
        <a:prstGeom prst="rightArrow">
          <a:avLst>
            <a:gd name="adj1" fmla="val 75000"/>
            <a:gd name="adj2" fmla="val 50000"/>
          </a:avLst>
        </a:prstGeom>
        <a:solidFill>
          <a:schemeClr val="accent2">
            <a:tint val="40000"/>
            <a:alpha val="90000"/>
            <a:hueOff val="-424613"/>
            <a:satOff val="-37673"/>
            <a:lumOff val="-385"/>
            <a:alphaOff val="0"/>
          </a:schemeClr>
        </a:solidFill>
        <a:ln w="6350" cap="flat" cmpd="sng" algn="ctr">
          <a:solidFill>
            <a:schemeClr val="accent2">
              <a:tint val="40000"/>
              <a:alpha val="90000"/>
              <a:hueOff val="-424613"/>
              <a:satOff val="-37673"/>
              <a:lumOff val="-38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Social Credit as digital rectification </a:t>
          </a:r>
        </a:p>
        <a:p>
          <a:pPr marL="171450" lvl="1" indent="-171450" algn="l" defTabSz="711200">
            <a:lnSpc>
              <a:spcPct val="90000"/>
            </a:lnSpc>
            <a:spcBef>
              <a:spcPct val="0"/>
            </a:spcBef>
            <a:spcAft>
              <a:spcPct val="15000"/>
            </a:spcAft>
            <a:buChar char="•"/>
          </a:pPr>
          <a:r>
            <a:rPr lang="en-US" sz="1600" b="1" kern="1200" dirty="0"/>
            <a:t>Normalizing the 1942 </a:t>
          </a:r>
          <a:r>
            <a:rPr lang="en-US" sz="1600" b="1" kern="1200" dirty="0" err="1"/>
            <a:t>Yan’an</a:t>
          </a:r>
          <a:r>
            <a:rPr lang="en-US" sz="1600" b="1" kern="1200" dirty="0"/>
            <a:t> Rectification (</a:t>
          </a:r>
          <a:r>
            <a:rPr lang="zh-CN" sz="1600" b="1" kern="1200" dirty="0"/>
            <a:t>延安整风运动</a:t>
          </a:r>
          <a:r>
            <a:rPr lang="en-US" sz="1600" b="1" kern="1200" dirty="0"/>
            <a:t>) model for the New Era</a:t>
          </a:r>
        </a:p>
        <a:p>
          <a:pPr marL="171450" lvl="1" indent="-171450" algn="l" defTabSz="711200">
            <a:lnSpc>
              <a:spcPct val="90000"/>
            </a:lnSpc>
            <a:spcBef>
              <a:spcPct val="0"/>
            </a:spcBef>
            <a:spcAft>
              <a:spcPct val="15000"/>
            </a:spcAft>
            <a:buChar char="•"/>
          </a:pPr>
          <a:r>
            <a:rPr lang="en-US" sz="1600" b="1" kern="1200" dirty="0"/>
            <a:t>A working style for the masses (Cheng, </a:t>
          </a:r>
          <a:r>
            <a:rPr lang="en-US" sz="1600" b="1" kern="1200" dirty="0" err="1"/>
            <a:t>Yinghong</a:t>
          </a:r>
          <a:r>
            <a:rPr lang="en-US" sz="1600" b="1" kern="1200" dirty="0"/>
            <a:t>. </a:t>
          </a:r>
          <a:r>
            <a:rPr lang="en-US" sz="1600" b="1" i="1" kern="1200" dirty="0"/>
            <a:t>Creating the "New Man": From Enlightenment Ideals to Socialist Realities</a:t>
          </a:r>
          <a:r>
            <a:rPr lang="en-US" sz="1600" b="1" kern="1200" dirty="0"/>
            <a:t>, University of Hawaii Press, 2009).</a:t>
          </a:r>
        </a:p>
      </dsp:txBody>
      <dsp:txXfrm>
        <a:off x="4872688" y="2169623"/>
        <a:ext cx="6557570" cy="1485084"/>
      </dsp:txXfrm>
    </dsp:sp>
    <dsp:sp modelId="{83FF4FDD-F0A7-8F4D-B477-780BAB01C626}">
      <dsp:nvSpPr>
        <dsp:cNvPr id="0" name=""/>
        <dsp:cNvSpPr/>
      </dsp:nvSpPr>
      <dsp:spPr>
        <a:xfrm>
          <a:off x="5946" y="2040506"/>
          <a:ext cx="4866741" cy="1743317"/>
        </a:xfrm>
        <a:prstGeom prst="roundRect">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Practice: Social Credit as a means of creating and naturalizing the narrative of the current contradiction and its implementation</a:t>
          </a:r>
        </a:p>
      </dsp:txBody>
      <dsp:txXfrm>
        <a:off x="91048" y="2125608"/>
        <a:ext cx="4696537" cy="1573113"/>
      </dsp:txXfrm>
    </dsp:sp>
    <dsp:sp modelId="{2E656D8C-C8B0-C04B-986D-7B0B5C4F15FB}">
      <dsp:nvSpPr>
        <dsp:cNvPr id="0" name=""/>
        <dsp:cNvSpPr/>
      </dsp:nvSpPr>
      <dsp:spPr>
        <a:xfrm>
          <a:off x="4871499" y="4076553"/>
          <a:ext cx="7307248" cy="1743317"/>
        </a:xfrm>
        <a:prstGeom prst="rightArrow">
          <a:avLst>
            <a:gd name="adj1" fmla="val 75000"/>
            <a:gd name="adj2" fmla="val 50000"/>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t>The Platform as the Party’s Tech version of the Central Commission for Discipline Inspection, but for the masses</a:t>
          </a:r>
        </a:p>
        <a:p>
          <a:pPr marL="228600" lvl="1" indent="-228600" algn="l" defTabSz="889000">
            <a:lnSpc>
              <a:spcPct val="90000"/>
            </a:lnSpc>
            <a:spcBef>
              <a:spcPct val="0"/>
            </a:spcBef>
            <a:spcAft>
              <a:spcPct val="15000"/>
            </a:spcAft>
            <a:buChar char="•"/>
          </a:pPr>
          <a:r>
            <a:rPr lang="en-US" sz="2000" b="1" kern="1200" dirty="0"/>
            <a:t>Automated and coordinated process of guiding the masses and the state to the next era of historical development.</a:t>
          </a:r>
        </a:p>
      </dsp:txBody>
      <dsp:txXfrm>
        <a:off x="4871499" y="4294468"/>
        <a:ext cx="6653504" cy="1307487"/>
      </dsp:txXfrm>
    </dsp:sp>
    <dsp:sp modelId="{24D4BB8D-928B-A745-BD4E-D8E42BF69344}">
      <dsp:nvSpPr>
        <dsp:cNvPr id="0" name=""/>
        <dsp:cNvSpPr/>
      </dsp:nvSpPr>
      <dsp:spPr>
        <a:xfrm>
          <a:off x="0" y="4076553"/>
          <a:ext cx="4871499" cy="1743317"/>
        </a:xfrm>
        <a:prstGeom prst="round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System: platforms as the system within which rectification becomes embedded as a constant state </a:t>
          </a:r>
        </a:p>
      </dsp:txBody>
      <dsp:txXfrm>
        <a:off x="85102" y="4161655"/>
        <a:ext cx="4701295" cy="15731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5F42B-A039-C749-975B-BE056505FF5B}">
      <dsp:nvSpPr>
        <dsp:cNvPr id="0" name=""/>
        <dsp:cNvSpPr/>
      </dsp:nvSpPr>
      <dsp:spPr>
        <a:xfrm>
          <a:off x="0" y="7078"/>
          <a:ext cx="12192000" cy="1108933"/>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Tech in the service of the national political-economic model</a:t>
          </a:r>
        </a:p>
      </dsp:txBody>
      <dsp:txXfrm>
        <a:off x="54134" y="61212"/>
        <a:ext cx="12083732" cy="1000665"/>
      </dsp:txXfrm>
    </dsp:sp>
    <dsp:sp modelId="{156F9962-36E1-B34E-B9B2-D3B16C5817EF}">
      <dsp:nvSpPr>
        <dsp:cNvPr id="0" name=""/>
        <dsp:cNvSpPr/>
      </dsp:nvSpPr>
      <dsp:spPr>
        <a:xfrm>
          <a:off x="0" y="1116011"/>
          <a:ext cx="12192000" cy="198927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dsp:spPr>
      <dsp:style>
        <a:lnRef idx="0">
          <a:scrgbClr r="0" g="0" b="0"/>
        </a:lnRef>
        <a:fillRef idx="0">
          <a:scrgbClr r="0" g="0" b="0"/>
        </a:fillRef>
        <a:effectRef idx="0">
          <a:scrgbClr r="0" g="0" b="0"/>
        </a:effectRef>
        <a:fontRef idx="minor"/>
      </dsp:style>
      <dsp:txBody>
        <a:bodyPr spcFirstLastPara="0" vert="horz" wrap="square" lIns="387096"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Is government a tech driven industry?</a:t>
          </a:r>
        </a:p>
        <a:p>
          <a:pPr marL="228600" lvl="1" indent="-228600" algn="l" defTabSz="1066800">
            <a:lnSpc>
              <a:spcPct val="90000"/>
            </a:lnSpc>
            <a:spcBef>
              <a:spcPct val="0"/>
            </a:spcBef>
            <a:spcAft>
              <a:spcPct val="20000"/>
            </a:spcAft>
            <a:buChar char="•"/>
          </a:pPr>
          <a:r>
            <a:rPr lang="en-US" sz="2400" kern="1200" dirty="0"/>
            <a:t>Is tech innovation driving institutional change in the field of governance?</a:t>
          </a:r>
        </a:p>
        <a:p>
          <a:pPr marL="228600" lvl="1" indent="-228600" algn="l" defTabSz="1066800">
            <a:lnSpc>
              <a:spcPct val="90000"/>
            </a:lnSpc>
            <a:spcBef>
              <a:spcPct val="0"/>
            </a:spcBef>
            <a:spcAft>
              <a:spcPct val="20000"/>
            </a:spcAft>
            <a:buChar char="•"/>
          </a:pPr>
          <a:r>
            <a:rPr lang="en-US" sz="2400" kern="1200" dirty="0"/>
            <a:t>Does tech serve as a tool of or the means of international relations? </a:t>
          </a:r>
        </a:p>
        <a:p>
          <a:pPr marL="228600" lvl="1" indent="-228600" algn="l" defTabSz="1066800">
            <a:lnSpc>
              <a:spcPct val="90000"/>
            </a:lnSpc>
            <a:spcBef>
              <a:spcPct val="0"/>
            </a:spcBef>
            <a:spcAft>
              <a:spcPct val="20000"/>
            </a:spcAft>
            <a:buChar char="•"/>
          </a:pPr>
          <a:r>
            <a:rPr lang="en-US" sz="2400" kern="1200" dirty="0"/>
            <a:t>Are governments now in the business of data management and exploitation? Has this been delegated in the West or in China? To what effect?</a:t>
          </a:r>
        </a:p>
      </dsp:txBody>
      <dsp:txXfrm>
        <a:off x="0" y="1116011"/>
        <a:ext cx="12192000" cy="1989270"/>
      </dsp:txXfrm>
    </dsp:sp>
    <dsp:sp modelId="{CFE9B8D7-3191-3B42-BBC7-0AB31032B95D}">
      <dsp:nvSpPr>
        <dsp:cNvPr id="0" name=""/>
        <dsp:cNvSpPr/>
      </dsp:nvSpPr>
      <dsp:spPr>
        <a:xfrm>
          <a:off x="0" y="3105281"/>
          <a:ext cx="12192000" cy="2695314"/>
        </a:xfrm>
        <a:prstGeom prst="roundRect">
          <a:avLst/>
        </a:prstGeom>
        <a:gradFill flip="none" rotWithShape="0">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457200" lvl="0" indent="0" algn="l" defTabSz="1377950">
            <a:lnSpc>
              <a:spcPct val="90000"/>
            </a:lnSpc>
            <a:spcBef>
              <a:spcPct val="0"/>
            </a:spcBef>
            <a:spcAft>
              <a:spcPct val="35000"/>
            </a:spcAft>
            <a:buNone/>
          </a:pPr>
          <a:r>
            <a:rPr lang="en-US" sz="3100" b="1" kern="1200" dirty="0"/>
            <a:t>How do tech and markets provide the necessary platform for furthering the objectives of the state to create a system of economic control and frame economic relations with ideological characteristics that contributes to the progress of the nation toward its realization of some sort of cultural-political ideal?</a:t>
          </a:r>
        </a:p>
      </dsp:txBody>
      <dsp:txXfrm>
        <a:off x="131574" y="3236855"/>
        <a:ext cx="11928852" cy="243216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84D31-570F-E042-A018-333FC87E7CC7}">
      <dsp:nvSpPr>
        <dsp:cNvPr id="0" name=""/>
        <dsp:cNvSpPr/>
      </dsp:nvSpPr>
      <dsp:spPr>
        <a:xfrm>
          <a:off x="0" y="184931"/>
          <a:ext cx="12181703" cy="407745"/>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Ideology</a:t>
          </a:r>
        </a:p>
      </dsp:txBody>
      <dsp:txXfrm>
        <a:off x="19904" y="204835"/>
        <a:ext cx="12141895" cy="367937"/>
      </dsp:txXfrm>
    </dsp:sp>
    <dsp:sp modelId="{1D8F8C11-DF26-0F4D-8B0B-374E2923EA06}">
      <dsp:nvSpPr>
        <dsp:cNvPr id="0" name=""/>
        <dsp:cNvSpPr/>
      </dsp:nvSpPr>
      <dsp:spPr>
        <a:xfrm>
          <a:off x="0" y="592676"/>
          <a:ext cx="12181703" cy="897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676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Leninist</a:t>
          </a:r>
        </a:p>
        <a:p>
          <a:pPr marL="228600" lvl="2" indent="-114300" algn="l" defTabSz="577850">
            <a:lnSpc>
              <a:spcPct val="90000"/>
            </a:lnSpc>
            <a:spcBef>
              <a:spcPct val="0"/>
            </a:spcBef>
            <a:spcAft>
              <a:spcPct val="20000"/>
            </a:spcAft>
            <a:buChar char="•"/>
          </a:pPr>
          <a:r>
            <a:rPr lang="en-US" sz="1300" kern="1200"/>
            <a:t>Markets and tech are instruments to meet the responsibilities of the vanguard political authority</a:t>
          </a:r>
        </a:p>
        <a:p>
          <a:pPr marL="114300" lvl="1" indent="-114300" algn="l" defTabSz="577850">
            <a:lnSpc>
              <a:spcPct val="90000"/>
            </a:lnSpc>
            <a:spcBef>
              <a:spcPct val="0"/>
            </a:spcBef>
            <a:spcAft>
              <a:spcPct val="20000"/>
            </a:spcAft>
            <a:buChar char="•"/>
          </a:pPr>
          <a:r>
            <a:rPr lang="en-US" sz="1300" kern="1200"/>
            <a:t>Liberal democratic</a:t>
          </a:r>
        </a:p>
        <a:p>
          <a:pPr marL="228600" lvl="2" indent="-114300" algn="l" defTabSz="577850">
            <a:lnSpc>
              <a:spcPct val="90000"/>
            </a:lnSpc>
            <a:spcBef>
              <a:spcPct val="0"/>
            </a:spcBef>
            <a:spcAft>
              <a:spcPct val="20000"/>
            </a:spcAft>
            <a:buChar char="•"/>
          </a:pPr>
          <a:r>
            <a:rPr lang="en-US" sz="1300" kern="1200"/>
            <a:t>Markets and tech express and drive choice that may be managed but not controlled by the state</a:t>
          </a:r>
        </a:p>
      </dsp:txBody>
      <dsp:txXfrm>
        <a:off x="0" y="592676"/>
        <a:ext cx="12181703" cy="897345"/>
      </dsp:txXfrm>
    </dsp:sp>
    <dsp:sp modelId="{C1FDDDE3-0C74-5243-A38E-472D78556F34}">
      <dsp:nvSpPr>
        <dsp:cNvPr id="0" name=""/>
        <dsp:cNvSpPr/>
      </dsp:nvSpPr>
      <dsp:spPr>
        <a:xfrm>
          <a:off x="0" y="1490021"/>
          <a:ext cx="12181703" cy="407745"/>
        </a:xfrm>
        <a:prstGeom prst="roundRect">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Global Trade</a:t>
          </a:r>
        </a:p>
      </dsp:txBody>
      <dsp:txXfrm>
        <a:off x="19904" y="1509925"/>
        <a:ext cx="12141895" cy="367937"/>
      </dsp:txXfrm>
    </dsp:sp>
    <dsp:sp modelId="{360FB84A-127A-A047-9FAD-FE70D31C840C}">
      <dsp:nvSpPr>
        <dsp:cNvPr id="0" name=""/>
        <dsp:cNvSpPr/>
      </dsp:nvSpPr>
      <dsp:spPr>
        <a:xfrm>
          <a:off x="0" y="1897766"/>
          <a:ext cx="12181703" cy="1337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676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BRI Model</a:t>
          </a:r>
        </a:p>
        <a:p>
          <a:pPr marL="228600" lvl="2" indent="-114300" algn="l" defTabSz="577850">
            <a:lnSpc>
              <a:spcPct val="90000"/>
            </a:lnSpc>
            <a:spcBef>
              <a:spcPct val="0"/>
            </a:spcBef>
            <a:spcAft>
              <a:spcPct val="20000"/>
            </a:spcAft>
            <a:buChar char="•"/>
          </a:pPr>
          <a:r>
            <a:rPr lang="en-US" sz="1300" kern="1200"/>
            <a:t>Built on a hub and spoke structure and designed to advance national interests</a:t>
          </a:r>
        </a:p>
        <a:p>
          <a:pPr marL="228600" lvl="2" indent="-114300" algn="l" defTabSz="577850">
            <a:lnSpc>
              <a:spcPct val="90000"/>
            </a:lnSpc>
            <a:spcBef>
              <a:spcPct val="0"/>
            </a:spcBef>
            <a:spcAft>
              <a:spcPct val="20000"/>
            </a:spcAft>
            <a:buChar char="•"/>
          </a:pPr>
          <a:r>
            <a:rPr lang="en-US" sz="1300" kern="1200"/>
            <a:t>Trade as an instrument of politics</a:t>
          </a:r>
        </a:p>
        <a:p>
          <a:pPr marL="114300" lvl="1" indent="-114300" algn="l" defTabSz="577850">
            <a:lnSpc>
              <a:spcPct val="90000"/>
            </a:lnSpc>
            <a:spcBef>
              <a:spcPct val="0"/>
            </a:spcBef>
            <a:spcAft>
              <a:spcPct val="20000"/>
            </a:spcAft>
            <a:buChar char="•"/>
          </a:pPr>
          <a:r>
            <a:rPr lang="en-US" sz="1300" kern="1200"/>
            <a:t>Markets Globalization Model</a:t>
          </a:r>
        </a:p>
        <a:p>
          <a:pPr marL="228600" lvl="2" indent="-114300" algn="l" defTabSz="577850">
            <a:lnSpc>
              <a:spcPct val="90000"/>
            </a:lnSpc>
            <a:spcBef>
              <a:spcPct val="0"/>
            </a:spcBef>
            <a:spcAft>
              <a:spcPct val="20000"/>
            </a:spcAft>
            <a:buChar char="•"/>
          </a:pPr>
          <a:r>
            <a:rPr lang="en-US" sz="1300" kern="1200"/>
            <a:t>Built on an ideal of transparent trading and free movement that enhances individual welfare</a:t>
          </a:r>
        </a:p>
        <a:p>
          <a:pPr marL="228600" lvl="2" indent="-114300" algn="l" defTabSz="577850">
            <a:lnSpc>
              <a:spcPct val="90000"/>
            </a:lnSpc>
            <a:spcBef>
              <a:spcPct val="0"/>
            </a:spcBef>
            <a:spcAft>
              <a:spcPct val="20000"/>
            </a:spcAft>
            <a:buChar char="•"/>
          </a:pPr>
          <a:r>
            <a:rPr lang="en-US" sz="1300" kern="1200"/>
            <a:t>Trade as an instrument of wealth building and influence</a:t>
          </a:r>
        </a:p>
      </dsp:txBody>
      <dsp:txXfrm>
        <a:off x="0" y="1897766"/>
        <a:ext cx="12181703" cy="1337219"/>
      </dsp:txXfrm>
    </dsp:sp>
    <dsp:sp modelId="{E6FE1BEC-2F9B-8346-B36C-2E1F93E31CA3}">
      <dsp:nvSpPr>
        <dsp:cNvPr id="0" name=""/>
        <dsp:cNvSpPr/>
      </dsp:nvSpPr>
      <dsp:spPr>
        <a:xfrm>
          <a:off x="0" y="3234986"/>
          <a:ext cx="12181703" cy="407745"/>
        </a:xfrm>
        <a:prstGeom prst="roundRect">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Tech</a:t>
          </a:r>
        </a:p>
      </dsp:txBody>
      <dsp:txXfrm>
        <a:off x="19904" y="3254890"/>
        <a:ext cx="12141895" cy="367937"/>
      </dsp:txXfrm>
    </dsp:sp>
    <dsp:sp modelId="{F1D1DEDA-C618-394E-B090-FA46BC79CC8F}">
      <dsp:nvSpPr>
        <dsp:cNvPr id="0" name=""/>
        <dsp:cNvSpPr/>
      </dsp:nvSpPr>
      <dsp:spPr>
        <a:xfrm>
          <a:off x="0" y="3642731"/>
          <a:ext cx="12181703" cy="112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676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Who does tech serve?</a:t>
          </a:r>
        </a:p>
        <a:p>
          <a:pPr marL="228600" lvl="2" indent="-114300" algn="l" defTabSz="577850">
            <a:lnSpc>
              <a:spcPct val="90000"/>
            </a:lnSpc>
            <a:spcBef>
              <a:spcPct val="0"/>
            </a:spcBef>
            <a:spcAft>
              <a:spcPct val="20000"/>
            </a:spcAft>
            <a:buChar char="•"/>
          </a:pPr>
          <a:r>
            <a:rPr lang="en-US" sz="1300" kern="1200"/>
            <a:t>The state, the individual, business?</a:t>
          </a:r>
        </a:p>
        <a:p>
          <a:pPr marL="114300" lvl="1" indent="-114300" algn="l" defTabSz="577850">
            <a:lnSpc>
              <a:spcPct val="90000"/>
            </a:lnSpc>
            <a:spcBef>
              <a:spcPct val="0"/>
            </a:spcBef>
            <a:spcAft>
              <a:spcPct val="20000"/>
            </a:spcAft>
            <a:buChar char="•"/>
          </a:pPr>
          <a:r>
            <a:rPr lang="en-US" sz="1300" kern="1200"/>
            <a:t>The role and use of surveillance, of accountability, and of analytics</a:t>
          </a:r>
        </a:p>
        <a:p>
          <a:pPr marL="228600" lvl="2" indent="-114300" algn="l" defTabSz="577850">
            <a:lnSpc>
              <a:spcPct val="90000"/>
            </a:lnSpc>
            <a:spcBef>
              <a:spcPct val="0"/>
            </a:spcBef>
            <a:spcAft>
              <a:spcPct val="20000"/>
            </a:spcAft>
            <a:buChar char="•"/>
          </a:pPr>
          <a:r>
            <a:rPr lang="en-US" sz="1300" kern="1200"/>
            <a:t>These reflect ideological preferences and the conflicts internal to the society</a:t>
          </a:r>
        </a:p>
        <a:p>
          <a:pPr marL="228600" lvl="2" indent="-114300" algn="l" defTabSz="577850">
            <a:lnSpc>
              <a:spcPct val="90000"/>
            </a:lnSpc>
            <a:spcBef>
              <a:spcPct val="0"/>
            </a:spcBef>
            <a:spcAft>
              <a:spcPct val="20000"/>
            </a:spcAft>
            <a:buChar char="•"/>
          </a:pPr>
          <a:r>
            <a:rPr lang="en-US" sz="1300" kern="1200"/>
            <a:t>Yet both appear to target either social control or the behavior and expectations of stakeholders.</a:t>
          </a:r>
        </a:p>
      </dsp:txBody>
      <dsp:txXfrm>
        <a:off x="0" y="3642731"/>
        <a:ext cx="12181703" cy="1126080"/>
      </dsp:txXfrm>
    </dsp:sp>
    <dsp:sp modelId="{31DD456F-8F7B-3749-B091-C0AE3FCE1313}">
      <dsp:nvSpPr>
        <dsp:cNvPr id="0" name=""/>
        <dsp:cNvSpPr/>
      </dsp:nvSpPr>
      <dsp:spPr>
        <a:xfrm>
          <a:off x="0" y="4768811"/>
          <a:ext cx="12181703" cy="407745"/>
        </a:xfrm>
        <a:prstGeom prst="round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Data Regulation</a:t>
          </a:r>
        </a:p>
      </dsp:txBody>
      <dsp:txXfrm>
        <a:off x="19904" y="4788715"/>
        <a:ext cx="12141895" cy="367937"/>
      </dsp:txXfrm>
    </dsp:sp>
    <dsp:sp modelId="{E44C09E2-EB74-A34C-B9AB-54578FD5C8E9}">
      <dsp:nvSpPr>
        <dsp:cNvPr id="0" name=""/>
        <dsp:cNvSpPr/>
      </dsp:nvSpPr>
      <dsp:spPr>
        <a:xfrm>
          <a:off x="0" y="5176556"/>
          <a:ext cx="12181703" cy="668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676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t>Cybersecurity Law; General Data Protection Regulation; Personal Data Protection Regulations (out 2020)</a:t>
          </a:r>
        </a:p>
        <a:p>
          <a:pPr marL="114300" lvl="1" indent="-114300" algn="l" defTabSz="577850">
            <a:lnSpc>
              <a:spcPct val="90000"/>
            </a:lnSpc>
            <a:spcBef>
              <a:spcPct val="0"/>
            </a:spcBef>
            <a:spcAft>
              <a:spcPct val="20000"/>
            </a:spcAft>
            <a:buChar char="•"/>
          </a:pPr>
          <a:r>
            <a:rPr lang="en-US" sz="1300" kern="1200" dirty="0"/>
            <a:t>Consent and protection rules are also a means of collecting data for the state on business </a:t>
          </a:r>
          <a:r>
            <a:rPr lang="en-US" sz="1300" kern="1200" dirty="0" err="1"/>
            <a:t>prsctices</a:t>
          </a:r>
          <a:endParaRPr lang="en-US" sz="1300" kern="1200" dirty="0"/>
        </a:p>
        <a:p>
          <a:pPr marL="114300" lvl="1" indent="-114300" algn="l" defTabSz="577850">
            <a:lnSpc>
              <a:spcPct val="90000"/>
            </a:lnSpc>
            <a:spcBef>
              <a:spcPct val="0"/>
            </a:spcBef>
            <a:spcAft>
              <a:spcPct val="20000"/>
            </a:spcAft>
            <a:buChar char="•"/>
          </a:pPr>
          <a:r>
            <a:rPr lang="en-US" sz="1300" kern="1200" dirty="0"/>
            <a:t>Localization and data fiefdoms</a:t>
          </a:r>
        </a:p>
      </dsp:txBody>
      <dsp:txXfrm>
        <a:off x="0" y="5176556"/>
        <a:ext cx="12181703" cy="6686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6961D-94C2-E744-907A-AFEDB5D60061}">
      <dsp:nvSpPr>
        <dsp:cNvPr id="0" name=""/>
        <dsp:cNvSpPr/>
      </dsp:nvSpPr>
      <dsp:spPr>
        <a:xfrm rot="5400000">
          <a:off x="-461814" y="464156"/>
          <a:ext cx="3078763" cy="2155134"/>
        </a:xfrm>
        <a:prstGeom prst="chevron">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Political theory of Chinese Party State</a:t>
          </a:r>
        </a:p>
      </dsp:txBody>
      <dsp:txXfrm rot="-5400000">
        <a:off x="1" y="1079908"/>
        <a:ext cx="2155134" cy="923629"/>
      </dsp:txXfrm>
    </dsp:sp>
    <dsp:sp modelId="{F77B4E69-5171-DE44-87BF-D2043A2CFDD1}">
      <dsp:nvSpPr>
        <dsp:cNvPr id="0" name=""/>
        <dsp:cNvSpPr/>
      </dsp:nvSpPr>
      <dsp:spPr>
        <a:xfrm rot="5400000">
          <a:off x="6172969" y="-4015492"/>
          <a:ext cx="2001195" cy="10036865"/>
        </a:xfrm>
        <a:prstGeom prst="round2Same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a:t>Party as polity</a:t>
          </a:r>
        </a:p>
        <a:p>
          <a:pPr marL="171450" lvl="1" indent="-171450" algn="l" defTabSz="844550">
            <a:lnSpc>
              <a:spcPct val="90000"/>
            </a:lnSpc>
            <a:spcBef>
              <a:spcPct val="0"/>
            </a:spcBef>
            <a:spcAft>
              <a:spcPct val="15000"/>
            </a:spcAft>
            <a:buChar char="•"/>
          </a:pPr>
          <a:r>
            <a:rPr lang="en-US" sz="1900" kern="1200" dirty="0"/>
            <a:t>State as administrative apparatus</a:t>
          </a:r>
        </a:p>
        <a:p>
          <a:pPr marL="171450" lvl="1" indent="-171450" algn="l" defTabSz="844550">
            <a:lnSpc>
              <a:spcPct val="90000"/>
            </a:lnSpc>
            <a:spcBef>
              <a:spcPct val="0"/>
            </a:spcBef>
            <a:spcAft>
              <a:spcPct val="15000"/>
            </a:spcAft>
            <a:buChar char="•"/>
          </a:pPr>
          <a:r>
            <a:rPr lang="en-US" sz="1900" kern="1200" dirty="0"/>
            <a:t>Strong interconnections between state, private, civil, religious and other mass organizations</a:t>
          </a:r>
        </a:p>
        <a:p>
          <a:pPr marL="171450" lvl="1" indent="-171450" algn="l" defTabSz="844550">
            <a:lnSpc>
              <a:spcPct val="90000"/>
            </a:lnSpc>
            <a:spcBef>
              <a:spcPct val="0"/>
            </a:spcBef>
            <a:spcAft>
              <a:spcPct val="15000"/>
            </a:spcAft>
            <a:buChar char="•"/>
          </a:pPr>
          <a:r>
            <a:rPr lang="en-US" sz="1900" kern="1200" dirty="0"/>
            <a:t>“Within the revolution everything; outside of it nothing”</a:t>
          </a:r>
        </a:p>
      </dsp:txBody>
      <dsp:txXfrm rot="-5400000">
        <a:off x="2155134" y="100033"/>
        <a:ext cx="9939175" cy="1805815"/>
      </dsp:txXfrm>
    </dsp:sp>
    <dsp:sp modelId="{313D8D5D-EDE9-D846-A79C-B4A04828E175}">
      <dsp:nvSpPr>
        <dsp:cNvPr id="0" name=""/>
        <dsp:cNvSpPr/>
      </dsp:nvSpPr>
      <dsp:spPr>
        <a:xfrm rot="5400000">
          <a:off x="-461814" y="3262524"/>
          <a:ext cx="3078763" cy="2155134"/>
        </a:xfrm>
        <a:prstGeom prst="chevron">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Working Style (Mao Zedong 1945 On Coalition Government): </a:t>
          </a:r>
        </a:p>
      </dsp:txBody>
      <dsp:txXfrm rot="-5400000">
        <a:off x="1" y="3878276"/>
        <a:ext cx="2155134" cy="923629"/>
      </dsp:txXfrm>
    </dsp:sp>
    <dsp:sp modelId="{8C3100EC-2F2F-9D46-B7BB-B2A74448771C}">
      <dsp:nvSpPr>
        <dsp:cNvPr id="0" name=""/>
        <dsp:cNvSpPr/>
      </dsp:nvSpPr>
      <dsp:spPr>
        <a:xfrm rot="5400000">
          <a:off x="6172969" y="-1217124"/>
          <a:ext cx="2001195" cy="10036865"/>
        </a:xfrm>
        <a:prstGeom prst="round2Same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a:t>
          </a:r>
          <a:r>
            <a:rPr lang="en-US" sz="1900" b="1" kern="1200" dirty="0">
              <a:solidFill>
                <a:srgbClr val="C00000"/>
              </a:solidFill>
            </a:rPr>
            <a:t>four </a:t>
          </a:r>
          <a:r>
            <a:rPr lang="en-US" sz="1900" b="1" kern="1200" dirty="0" err="1">
              <a:solidFill>
                <a:srgbClr val="C00000"/>
              </a:solidFill>
            </a:rPr>
            <a:t>obediences</a:t>
          </a:r>
          <a:r>
            <a:rPr lang="en-US" sz="1900" kern="1200" dirty="0"/>
            <a:t>" (</a:t>
          </a:r>
          <a:r>
            <a:rPr lang="zh-CN" sz="1900" kern="1200" dirty="0"/>
            <a:t>四个服从</a:t>
          </a:r>
          <a:r>
            <a:rPr lang="en-US" sz="1900" kern="1200" dirty="0"/>
            <a:t>): </a:t>
          </a:r>
        </a:p>
        <a:p>
          <a:pPr marL="342900" lvl="2" indent="-171450" algn="l" defTabSz="844550">
            <a:lnSpc>
              <a:spcPct val="90000"/>
            </a:lnSpc>
            <a:spcBef>
              <a:spcPct val="0"/>
            </a:spcBef>
            <a:spcAft>
              <a:spcPct val="15000"/>
            </a:spcAft>
            <a:buChar char="•"/>
          </a:pPr>
          <a:r>
            <a:rPr lang="en-US" sz="1900" kern="1200" dirty="0"/>
            <a:t>subordinate the individual to the organization, the minority to the majority, the lower to the higher level and the membership to the Central Committee. The unity of all factors of social production</a:t>
          </a:r>
        </a:p>
        <a:p>
          <a:pPr marL="171450" lvl="1" indent="-171450" algn="l" defTabSz="844550">
            <a:lnSpc>
              <a:spcPct val="90000"/>
            </a:lnSpc>
            <a:spcBef>
              <a:spcPct val="0"/>
            </a:spcBef>
            <a:spcAft>
              <a:spcPct val="15000"/>
            </a:spcAft>
            <a:buChar char="•"/>
          </a:pPr>
          <a:r>
            <a:rPr lang="en-US" sz="1900" kern="1200"/>
            <a:t>in the service of the core objective and responsibility of the advanced forces of the vanguard:</a:t>
          </a:r>
        </a:p>
        <a:p>
          <a:pPr marL="171450" lvl="1" indent="-171450" algn="l" defTabSz="844550">
            <a:lnSpc>
              <a:spcPct val="90000"/>
            </a:lnSpc>
            <a:spcBef>
              <a:spcPct val="0"/>
            </a:spcBef>
            <a:spcAft>
              <a:spcPct val="15000"/>
            </a:spcAft>
            <a:buChar char="•"/>
          </a:pPr>
          <a:r>
            <a:rPr lang="en-US" sz="1900" kern="1200"/>
            <a:t>the eventual establishment of a communist society in China</a:t>
          </a:r>
        </a:p>
      </dsp:txBody>
      <dsp:txXfrm rot="-5400000">
        <a:off x="2155134" y="2898401"/>
        <a:ext cx="9939175" cy="18058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7F723A-6765-5946-BFCF-8F4EC6066758}">
      <dsp:nvSpPr>
        <dsp:cNvPr id="0" name=""/>
        <dsp:cNvSpPr/>
      </dsp:nvSpPr>
      <dsp:spPr>
        <a:xfrm rot="16200000">
          <a:off x="13387" y="-13387"/>
          <a:ext cx="5993026" cy="6019800"/>
        </a:xfrm>
        <a:prstGeom prst="flowChartManualOperation">
          <a:avLst/>
        </a:prstGeom>
        <a:gradFill flip="none" rotWithShape="0">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0" tIns="0" rIns="138906" bIns="0" numCol="1" spcCol="1270" anchor="t" anchorCtr="0">
          <a:noAutofit/>
        </a:bodyPr>
        <a:lstStyle/>
        <a:p>
          <a:pPr marL="0" lvl="0" indent="0" algn="l" defTabSz="977900">
            <a:lnSpc>
              <a:spcPct val="90000"/>
            </a:lnSpc>
            <a:spcBef>
              <a:spcPct val="0"/>
            </a:spcBef>
            <a:spcAft>
              <a:spcPct val="35000"/>
            </a:spcAft>
            <a:buNone/>
          </a:pPr>
          <a:r>
            <a:rPr lang="en-US" sz="2200" b="1" kern="1200" dirty="0"/>
            <a:t>Function of Politics:</a:t>
          </a:r>
        </a:p>
        <a:p>
          <a:pPr marL="171450" lvl="1" indent="-171450" algn="l" defTabSz="755650">
            <a:lnSpc>
              <a:spcPct val="90000"/>
            </a:lnSpc>
            <a:spcBef>
              <a:spcPct val="0"/>
            </a:spcBef>
            <a:spcAft>
              <a:spcPct val="15000"/>
            </a:spcAft>
            <a:buChar char="•"/>
          </a:pPr>
          <a:r>
            <a:rPr lang="en-US" sz="1700" kern="1200" dirty="0"/>
            <a:t>Moral Project (the construction of the ideal person in the ideal society)</a:t>
          </a:r>
        </a:p>
        <a:p>
          <a:pPr marL="171450" lvl="1" indent="-171450" algn="l" defTabSz="755650">
            <a:lnSpc>
              <a:spcPct val="90000"/>
            </a:lnSpc>
            <a:spcBef>
              <a:spcPct val="0"/>
            </a:spcBef>
            <a:spcAft>
              <a:spcPct val="15000"/>
            </a:spcAft>
            <a:buChar char="•"/>
          </a:pPr>
          <a:r>
            <a:rPr lang="en-US" sz="1700" kern="1200"/>
            <a:t>The Party at the Center (the ideal requires a helmsman and navigator)</a:t>
          </a:r>
        </a:p>
        <a:p>
          <a:pPr marL="171450" lvl="1" indent="-171450" algn="l" defTabSz="755650">
            <a:lnSpc>
              <a:spcPct val="90000"/>
            </a:lnSpc>
            <a:spcBef>
              <a:spcPct val="0"/>
            </a:spcBef>
            <a:spcAft>
              <a:spcPct val="15000"/>
            </a:spcAft>
            <a:buChar char="•"/>
          </a:pPr>
          <a:r>
            <a:rPr lang="en-US" sz="1700" kern="1200" dirty="0"/>
            <a:t>Everything else is a tool or a means to ward the attainment of the fundamental objective</a:t>
          </a:r>
        </a:p>
        <a:p>
          <a:pPr marL="171450" lvl="1" indent="-171450" algn="l" defTabSz="755650">
            <a:lnSpc>
              <a:spcPct val="90000"/>
            </a:lnSpc>
            <a:spcBef>
              <a:spcPct val="0"/>
            </a:spcBef>
            <a:spcAft>
              <a:spcPct val="15000"/>
            </a:spcAft>
            <a:buChar char="•"/>
          </a:pPr>
          <a:r>
            <a:rPr lang="en-US" sz="1700" kern="1200" dirty="0"/>
            <a:t>Tech, markets, culture, etc. are the expression of and the means through which the advanced social forces move the nation toward its ideal. </a:t>
          </a:r>
        </a:p>
        <a:p>
          <a:pPr marL="171450" lvl="1" indent="-171450" algn="l" defTabSz="755650">
            <a:lnSpc>
              <a:spcPct val="90000"/>
            </a:lnSpc>
            <a:spcBef>
              <a:spcPct val="0"/>
            </a:spcBef>
            <a:spcAft>
              <a:spcPct val="15000"/>
            </a:spcAft>
            <a:buChar char="•"/>
          </a:pPr>
          <a:r>
            <a:rPr lang="en-US" sz="1700" kern="1200"/>
            <a:t>The process “scientific” in the sense that is is rationalized and can be measured against the idea (truth from facts—facts in the service of truth). </a:t>
          </a:r>
        </a:p>
      </dsp:txBody>
      <dsp:txXfrm rot="5400000">
        <a:off x="0" y="1198605"/>
        <a:ext cx="6019800" cy="35958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DEC84-435F-E542-A2D6-9D0D32D429F0}">
      <dsp:nvSpPr>
        <dsp:cNvPr id="0" name=""/>
        <dsp:cNvSpPr/>
      </dsp:nvSpPr>
      <dsp:spPr>
        <a:xfrm rot="16200000">
          <a:off x="13387" y="-13387"/>
          <a:ext cx="5993026" cy="6019800"/>
        </a:xfrm>
        <a:prstGeom prst="flowChartManualOperation">
          <a:avLst/>
        </a:prstGeom>
        <a:gradFill flip="none" rotWithShape="0">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0" tIns="0" rIns="138906" bIns="0" numCol="1" spcCol="1270" anchor="t" anchorCtr="0">
          <a:noAutofit/>
        </a:bodyPr>
        <a:lstStyle/>
        <a:p>
          <a:pPr marL="0" lvl="0" indent="0" algn="l" defTabSz="977900">
            <a:lnSpc>
              <a:spcPct val="90000"/>
            </a:lnSpc>
            <a:spcBef>
              <a:spcPct val="0"/>
            </a:spcBef>
            <a:spcAft>
              <a:spcPct val="35000"/>
            </a:spcAft>
            <a:buNone/>
          </a:pPr>
          <a:r>
            <a:rPr lang="en-US" sz="2200" b="1" kern="1200" dirty="0"/>
            <a:t>The Stages of Historical Development and the core contradictions</a:t>
          </a:r>
        </a:p>
        <a:p>
          <a:pPr marL="171450" lvl="1" indent="-171450" algn="l" defTabSz="755650">
            <a:lnSpc>
              <a:spcPct val="90000"/>
            </a:lnSpc>
            <a:spcBef>
              <a:spcPct val="0"/>
            </a:spcBef>
            <a:spcAft>
              <a:spcPct val="15000"/>
            </a:spcAft>
            <a:buChar char="•"/>
          </a:pPr>
          <a:r>
            <a:rPr lang="en-US" sz="1700" kern="1200" dirty="0"/>
            <a:t>That objective is to be undertaken in stages (Marxist progressivism toward the ideal) </a:t>
          </a:r>
        </a:p>
        <a:p>
          <a:pPr marL="171450" lvl="1" indent="-171450" algn="l" defTabSz="755650">
            <a:lnSpc>
              <a:spcPct val="90000"/>
            </a:lnSpc>
            <a:spcBef>
              <a:spcPct val="0"/>
            </a:spcBef>
            <a:spcAft>
              <a:spcPct val="15000"/>
            </a:spcAft>
            <a:buChar char="•"/>
          </a:pPr>
          <a:r>
            <a:rPr lang="en-US" sz="1700" kern="1200"/>
            <a:t>Each stage requires a distinct contextually relevant political line</a:t>
          </a:r>
        </a:p>
        <a:p>
          <a:pPr marL="171450" lvl="1" indent="-171450" algn="l" defTabSz="755650">
            <a:lnSpc>
              <a:spcPct val="90000"/>
            </a:lnSpc>
            <a:spcBef>
              <a:spcPct val="0"/>
            </a:spcBef>
            <a:spcAft>
              <a:spcPct val="15000"/>
            </a:spcAft>
            <a:buChar char="•"/>
          </a:pPr>
          <a:r>
            <a:rPr lang="en-US" sz="1700" kern="1200"/>
            <a:t>Core contradictions reflect principal challenges for the Leadership core in each stage of development</a:t>
          </a:r>
        </a:p>
        <a:p>
          <a:pPr marL="342900" lvl="2" indent="-171450" algn="l" defTabSz="755650">
            <a:lnSpc>
              <a:spcPct val="90000"/>
            </a:lnSpc>
            <a:spcBef>
              <a:spcPct val="0"/>
            </a:spcBef>
            <a:spcAft>
              <a:spcPct val="15000"/>
            </a:spcAft>
            <a:buChar char="•"/>
          </a:pPr>
          <a:r>
            <a:rPr lang="en-US" sz="1700" b="1" kern="1200" dirty="0">
              <a:solidFill>
                <a:srgbClr val="002060"/>
              </a:solidFill>
            </a:rPr>
            <a:t>Class struggle </a:t>
          </a:r>
          <a:r>
            <a:rPr lang="en-US" sz="1700" kern="1200" dirty="0"/>
            <a:t>(Mao Zedong)</a:t>
          </a:r>
        </a:p>
        <a:p>
          <a:pPr marL="342900" lvl="2" indent="-171450" algn="l" defTabSz="755650">
            <a:lnSpc>
              <a:spcPct val="90000"/>
            </a:lnSpc>
            <a:spcBef>
              <a:spcPct val="0"/>
            </a:spcBef>
            <a:spcAft>
              <a:spcPct val="15000"/>
            </a:spcAft>
            <a:buChar char="•"/>
          </a:pPr>
          <a:r>
            <a:rPr lang="en-US" sz="1700" kern="1200"/>
            <a:t>Development of productive forces (Deng Xiaoping – Hu Jintao)</a:t>
          </a:r>
        </a:p>
        <a:p>
          <a:pPr marL="342900" lvl="2" indent="-171450" algn="l" defTabSz="755650">
            <a:lnSpc>
              <a:spcPct val="90000"/>
            </a:lnSpc>
            <a:spcBef>
              <a:spcPct val="0"/>
            </a:spcBef>
            <a:spcAft>
              <a:spcPct val="15000"/>
            </a:spcAft>
            <a:buChar char="•"/>
          </a:pPr>
          <a:r>
            <a:rPr lang="en-US" sz="1700" kern="1200"/>
            <a:t>Balance between unbalanced and inadequate development and the people’s need for a better life (Xi Jinping) </a:t>
          </a:r>
        </a:p>
      </dsp:txBody>
      <dsp:txXfrm rot="5400000">
        <a:off x="0" y="1198605"/>
        <a:ext cx="6019800" cy="35958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D66BD-4351-7848-BDE3-3A320263FCDC}">
      <dsp:nvSpPr>
        <dsp:cNvPr id="0" name=""/>
        <dsp:cNvSpPr/>
      </dsp:nvSpPr>
      <dsp:spPr>
        <a:xfrm>
          <a:off x="4689" y="950"/>
          <a:ext cx="2566801" cy="5897279"/>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BRI represents the framework through which China and its vanguard, the Chinese Communist Party, rationalizes its trade, security, cultural, and political policies. </a:t>
          </a:r>
          <a:endParaRPr lang="en-US" sz="2800" kern="1200" dirty="0"/>
        </a:p>
      </dsp:txBody>
      <dsp:txXfrm>
        <a:off x="79868" y="76129"/>
        <a:ext cx="2416443" cy="5746921"/>
      </dsp:txXfrm>
    </dsp:sp>
    <dsp:sp modelId="{3732262F-8EF2-084A-A171-FAC45D501849}">
      <dsp:nvSpPr>
        <dsp:cNvPr id="0" name=""/>
        <dsp:cNvSpPr/>
      </dsp:nvSpPr>
      <dsp:spPr>
        <a:xfrm>
          <a:off x="3002292" y="950"/>
          <a:ext cx="2566801" cy="5563198"/>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That rationalization seeks a framework for the seamless and coherent connection between China’s internal and external relations. </a:t>
          </a:r>
        </a:p>
      </dsp:txBody>
      <dsp:txXfrm>
        <a:off x="3077471" y="76129"/>
        <a:ext cx="2416443" cy="5412840"/>
      </dsp:txXfrm>
    </dsp:sp>
    <dsp:sp modelId="{170128F6-ED79-0A43-884B-131AC694B00C}">
      <dsp:nvSpPr>
        <dsp:cNvPr id="0" name=""/>
        <dsp:cNvSpPr/>
      </dsp:nvSpPr>
      <dsp:spPr>
        <a:xfrm>
          <a:off x="5999895" y="950"/>
          <a:ext cx="5349214" cy="989488"/>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Serves </a:t>
          </a:r>
        </a:p>
      </dsp:txBody>
      <dsp:txXfrm>
        <a:off x="6028876" y="29931"/>
        <a:ext cx="5291252" cy="931526"/>
      </dsp:txXfrm>
    </dsp:sp>
    <dsp:sp modelId="{85EB5DB9-6C76-D447-8430-DB3319B7F299}">
      <dsp:nvSpPr>
        <dsp:cNvPr id="0" name=""/>
        <dsp:cNvSpPr/>
      </dsp:nvSpPr>
      <dsp:spPr>
        <a:xfrm>
          <a:off x="6002507" y="1623146"/>
          <a:ext cx="2564294" cy="4113003"/>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As the outward expression of the core of the Basic Line of the Chinese Communist Party as the leadership collective of the nation, </a:t>
          </a:r>
        </a:p>
      </dsp:txBody>
      <dsp:txXfrm>
        <a:off x="6077613" y="1698252"/>
        <a:ext cx="2414082" cy="3962791"/>
      </dsp:txXfrm>
    </dsp:sp>
    <dsp:sp modelId="{3342AC04-240C-6344-99C2-83A92E92DCBC}">
      <dsp:nvSpPr>
        <dsp:cNvPr id="0" name=""/>
        <dsp:cNvSpPr/>
      </dsp:nvSpPr>
      <dsp:spPr>
        <a:xfrm>
          <a:off x="8782203" y="1623146"/>
          <a:ext cx="2564294" cy="4307144"/>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As the current manifestation of that Basic Line as the principles of the “New Era” theory developed by the current leadership core of the Chinese State and its Communist Party collective, which along with the elements of the United Front, represents the collective of the Chinese nation. </a:t>
          </a:r>
        </a:p>
      </dsp:txBody>
      <dsp:txXfrm>
        <a:off x="8857309" y="1698252"/>
        <a:ext cx="2414082" cy="41569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5C93B-E41A-6240-BF4F-9DBD54DCD0E7}">
      <dsp:nvSpPr>
        <dsp:cNvPr id="0" name=""/>
        <dsp:cNvSpPr/>
      </dsp:nvSpPr>
      <dsp:spPr>
        <a:xfrm>
          <a:off x="0" y="316409"/>
          <a:ext cx="12192000" cy="835379"/>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Represents the outward expression of the 12 Core Socialist Values (Xi Jinping: “Core Socialist Values represent the contemporary Chinese spirit and are a crystallization of the values shared by all Chinese people.”)  </a:t>
          </a:r>
        </a:p>
      </dsp:txBody>
      <dsp:txXfrm>
        <a:off x="40780" y="357189"/>
        <a:ext cx="12110440" cy="753819"/>
      </dsp:txXfrm>
    </dsp:sp>
    <dsp:sp modelId="{F81F7DF7-33BE-2F40-BB1C-4BF26EFE2537}">
      <dsp:nvSpPr>
        <dsp:cNvPr id="0" name=""/>
        <dsp:cNvSpPr/>
      </dsp:nvSpPr>
      <dsp:spPr>
        <a:xfrm>
          <a:off x="0" y="1151789"/>
          <a:ext cx="12192000"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National values of "prosperity", "democracy", "civility" and "harmony"; </a:t>
          </a:r>
        </a:p>
        <a:p>
          <a:pPr marL="171450" lvl="1" indent="-171450" algn="l" defTabSz="711200">
            <a:lnSpc>
              <a:spcPct val="90000"/>
            </a:lnSpc>
            <a:spcBef>
              <a:spcPct val="0"/>
            </a:spcBef>
            <a:spcAft>
              <a:spcPct val="20000"/>
            </a:spcAft>
            <a:buChar char="•"/>
          </a:pPr>
          <a:r>
            <a:rPr lang="en-US" sz="1600" kern="1200"/>
            <a:t>Social values of "freedom", "equality", "justice" and the "rule of law"; </a:t>
          </a:r>
        </a:p>
        <a:p>
          <a:pPr marL="171450" lvl="1" indent="-171450" algn="l" defTabSz="711200">
            <a:lnSpc>
              <a:spcPct val="90000"/>
            </a:lnSpc>
            <a:spcBef>
              <a:spcPct val="0"/>
            </a:spcBef>
            <a:spcAft>
              <a:spcPct val="20000"/>
            </a:spcAft>
            <a:buChar char="•"/>
          </a:pPr>
          <a:r>
            <a:rPr lang="en-US" sz="1600" kern="1200"/>
            <a:t>Individual values of "patriotism", "dedication", "integrity" and "friendship"</a:t>
          </a:r>
        </a:p>
      </dsp:txBody>
      <dsp:txXfrm>
        <a:off x="0" y="1151789"/>
        <a:ext cx="12192000" cy="825930"/>
      </dsp:txXfrm>
    </dsp:sp>
    <dsp:sp modelId="{3D953D14-69A9-7945-9F8A-79A2BF2AF7E3}">
      <dsp:nvSpPr>
        <dsp:cNvPr id="0" name=""/>
        <dsp:cNvSpPr/>
      </dsp:nvSpPr>
      <dsp:spPr>
        <a:xfrm>
          <a:off x="0" y="1977719"/>
          <a:ext cx="12192000" cy="835379"/>
        </a:xfrm>
        <a:prstGeom prst="roundRect">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Represents the implementation of the 12 CSV through the Five Principles of Peaceful Coexistence: </a:t>
          </a:r>
        </a:p>
      </dsp:txBody>
      <dsp:txXfrm>
        <a:off x="40780" y="2018499"/>
        <a:ext cx="12110440" cy="753819"/>
      </dsp:txXfrm>
    </dsp:sp>
    <dsp:sp modelId="{AB3DA410-3A25-334D-A931-02FD24D58891}">
      <dsp:nvSpPr>
        <dsp:cNvPr id="0" name=""/>
        <dsp:cNvSpPr/>
      </dsp:nvSpPr>
      <dsp:spPr>
        <a:xfrm>
          <a:off x="0" y="2813099"/>
          <a:ext cx="12192000" cy="1369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mutual respect for sovereignty and territorial integrity, </a:t>
          </a:r>
        </a:p>
        <a:p>
          <a:pPr marL="171450" lvl="1" indent="-171450" algn="l" defTabSz="711200">
            <a:lnSpc>
              <a:spcPct val="90000"/>
            </a:lnSpc>
            <a:spcBef>
              <a:spcPct val="0"/>
            </a:spcBef>
            <a:spcAft>
              <a:spcPct val="20000"/>
            </a:spcAft>
            <a:buChar char="•"/>
          </a:pPr>
          <a:r>
            <a:rPr lang="en-US" sz="1600" kern="1200" dirty="0"/>
            <a:t>mutual non-aggression, </a:t>
          </a:r>
        </a:p>
        <a:p>
          <a:pPr marL="171450" lvl="1" indent="-171450" algn="l" defTabSz="711200">
            <a:lnSpc>
              <a:spcPct val="90000"/>
            </a:lnSpc>
            <a:spcBef>
              <a:spcPct val="0"/>
            </a:spcBef>
            <a:spcAft>
              <a:spcPct val="20000"/>
            </a:spcAft>
            <a:buChar char="•"/>
          </a:pPr>
          <a:r>
            <a:rPr lang="en-US" sz="1600" kern="1200" dirty="0"/>
            <a:t>non-interference in each other's internal affairs, </a:t>
          </a:r>
        </a:p>
        <a:p>
          <a:pPr marL="171450" lvl="1" indent="-171450" algn="l" defTabSz="711200">
            <a:lnSpc>
              <a:spcPct val="90000"/>
            </a:lnSpc>
            <a:spcBef>
              <a:spcPct val="0"/>
            </a:spcBef>
            <a:spcAft>
              <a:spcPct val="20000"/>
            </a:spcAft>
            <a:buChar char="•"/>
          </a:pPr>
          <a:r>
            <a:rPr lang="en-US" sz="1600" kern="1200" dirty="0"/>
            <a:t>equality and mutual benefit, </a:t>
          </a:r>
        </a:p>
        <a:p>
          <a:pPr marL="171450" lvl="1" indent="-171450" algn="l" defTabSz="711200">
            <a:lnSpc>
              <a:spcPct val="90000"/>
            </a:lnSpc>
            <a:spcBef>
              <a:spcPct val="0"/>
            </a:spcBef>
            <a:spcAft>
              <a:spcPct val="20000"/>
            </a:spcAft>
            <a:buChar char="•"/>
          </a:pPr>
          <a:r>
            <a:rPr lang="en-US" sz="1600" kern="1200" dirty="0"/>
            <a:t>peaceful coexistence.</a:t>
          </a:r>
        </a:p>
      </dsp:txBody>
      <dsp:txXfrm>
        <a:off x="0" y="2813099"/>
        <a:ext cx="12192000" cy="1369305"/>
      </dsp:txXfrm>
    </dsp:sp>
    <dsp:sp modelId="{7B9DA166-EC91-1448-8217-0BCA392DD720}">
      <dsp:nvSpPr>
        <dsp:cNvPr id="0" name=""/>
        <dsp:cNvSpPr/>
      </dsp:nvSpPr>
      <dsp:spPr>
        <a:xfrm>
          <a:off x="0" y="4182404"/>
          <a:ext cx="12192000" cy="835379"/>
        </a:xfrm>
        <a:prstGeom prst="round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To understand the BRI, it is first necessary to understand </a:t>
          </a:r>
        </a:p>
      </dsp:txBody>
      <dsp:txXfrm>
        <a:off x="40780" y="4223184"/>
        <a:ext cx="12110440" cy="753819"/>
      </dsp:txXfrm>
    </dsp:sp>
    <dsp:sp modelId="{57102695-B3B8-8F40-8A9A-335378293B7E}">
      <dsp:nvSpPr>
        <dsp:cNvPr id="0" name=""/>
        <dsp:cNvSpPr/>
      </dsp:nvSpPr>
      <dsp:spPr>
        <a:xfrm>
          <a:off x="0" y="5017784"/>
          <a:ext cx="12192000"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The central role of Marxism in the construction of Chinese political-economy. </a:t>
          </a:r>
        </a:p>
        <a:p>
          <a:pPr marL="171450" lvl="1" indent="-171450" algn="l" defTabSz="711200">
            <a:lnSpc>
              <a:spcPct val="90000"/>
            </a:lnSpc>
            <a:spcBef>
              <a:spcPct val="0"/>
            </a:spcBef>
            <a:spcAft>
              <a:spcPct val="20000"/>
            </a:spcAft>
            <a:buChar char="•"/>
          </a:pPr>
          <a:r>
            <a:rPr lang="en-US" sz="1600" kern="1200"/>
            <a:t>The Central role of Leninism in the organization of implementation methods</a:t>
          </a:r>
        </a:p>
        <a:p>
          <a:pPr marL="171450" lvl="1" indent="-171450" algn="l" defTabSz="711200">
            <a:lnSpc>
              <a:spcPct val="90000"/>
            </a:lnSpc>
            <a:spcBef>
              <a:spcPct val="0"/>
            </a:spcBef>
            <a:spcAft>
              <a:spcPct val="20000"/>
            </a:spcAft>
            <a:buChar char="•"/>
          </a:pPr>
          <a:r>
            <a:rPr lang="en-US" sz="1600" kern="1200"/>
            <a:t>And the core principles of Marxist-Leninism as the basis for the interpretation of core political-moral concepts</a:t>
          </a:r>
        </a:p>
      </dsp:txBody>
      <dsp:txXfrm>
        <a:off x="0" y="5017784"/>
        <a:ext cx="12192000" cy="8259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6666A-68AC-D642-8C12-4F7D9F7A79F3}">
      <dsp:nvSpPr>
        <dsp:cNvPr id="0" name=""/>
        <dsp:cNvSpPr/>
      </dsp:nvSpPr>
      <dsp:spPr>
        <a:xfrm>
          <a:off x="4167" y="756133"/>
          <a:ext cx="2256234" cy="135374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policy coordination, </a:t>
          </a:r>
        </a:p>
      </dsp:txBody>
      <dsp:txXfrm>
        <a:off x="4167" y="756133"/>
        <a:ext cx="2256234" cy="1353740"/>
      </dsp:txXfrm>
    </dsp:sp>
    <dsp:sp modelId="{2BDF57FB-C02F-1745-8457-D6950D65B4BA}">
      <dsp:nvSpPr>
        <dsp:cNvPr id="0" name=""/>
        <dsp:cNvSpPr/>
      </dsp:nvSpPr>
      <dsp:spPr>
        <a:xfrm>
          <a:off x="2486025" y="756133"/>
          <a:ext cx="2256234" cy="1353740"/>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facilities connectivity, </a:t>
          </a:r>
        </a:p>
      </dsp:txBody>
      <dsp:txXfrm>
        <a:off x="2486025" y="756133"/>
        <a:ext cx="2256234" cy="1353740"/>
      </dsp:txXfrm>
    </dsp:sp>
    <dsp:sp modelId="{5040DDA3-5775-114D-99DF-69831F4CD91B}">
      <dsp:nvSpPr>
        <dsp:cNvPr id="0" name=""/>
        <dsp:cNvSpPr/>
      </dsp:nvSpPr>
      <dsp:spPr>
        <a:xfrm>
          <a:off x="4967882" y="756133"/>
          <a:ext cx="2256234" cy="1353740"/>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integrated transport infrastructure construction, </a:t>
          </a:r>
        </a:p>
      </dsp:txBody>
      <dsp:txXfrm>
        <a:off x="4967882" y="756133"/>
        <a:ext cx="2256234" cy="1353740"/>
      </dsp:txXfrm>
    </dsp:sp>
    <dsp:sp modelId="{5AAEB474-BEA1-5141-9998-20769D2CD54F}">
      <dsp:nvSpPr>
        <dsp:cNvPr id="0" name=""/>
        <dsp:cNvSpPr/>
      </dsp:nvSpPr>
      <dsp:spPr>
        <a:xfrm>
          <a:off x="7449740" y="756133"/>
          <a:ext cx="2256234" cy="1353740"/>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connectivity in energy infrastructure, </a:t>
          </a:r>
        </a:p>
      </dsp:txBody>
      <dsp:txXfrm>
        <a:off x="7449740" y="756133"/>
        <a:ext cx="2256234" cy="1353740"/>
      </dsp:txXfrm>
    </dsp:sp>
    <dsp:sp modelId="{5BE34B3D-6745-8649-80F6-D6E0D314729E}">
      <dsp:nvSpPr>
        <dsp:cNvPr id="0" name=""/>
        <dsp:cNvSpPr/>
      </dsp:nvSpPr>
      <dsp:spPr>
        <a:xfrm>
          <a:off x="9931598" y="756133"/>
          <a:ext cx="2256234" cy="1353740"/>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communication infrastructure,</a:t>
          </a:r>
        </a:p>
      </dsp:txBody>
      <dsp:txXfrm>
        <a:off x="9931598" y="756133"/>
        <a:ext cx="2256234" cy="1353740"/>
      </dsp:txXfrm>
    </dsp:sp>
    <dsp:sp modelId="{52787F72-2C48-3047-85FD-542E692BE7CF}">
      <dsp:nvSpPr>
        <dsp:cNvPr id="0" name=""/>
        <dsp:cNvSpPr/>
      </dsp:nvSpPr>
      <dsp:spPr>
        <a:xfrm>
          <a:off x="4167" y="2335497"/>
          <a:ext cx="2256234" cy="135374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investment and trade cooperation, </a:t>
          </a:r>
        </a:p>
      </dsp:txBody>
      <dsp:txXfrm>
        <a:off x="4167" y="2335497"/>
        <a:ext cx="2256234" cy="1353740"/>
      </dsp:txXfrm>
    </dsp:sp>
    <dsp:sp modelId="{304017B0-4368-474F-A373-923E0B7F1E51}">
      <dsp:nvSpPr>
        <dsp:cNvPr id="0" name=""/>
        <dsp:cNvSpPr/>
      </dsp:nvSpPr>
      <dsp:spPr>
        <a:xfrm>
          <a:off x="2486025" y="2335497"/>
          <a:ext cx="2256234" cy="1353740"/>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enhanced customs cooperation, </a:t>
          </a:r>
        </a:p>
      </dsp:txBody>
      <dsp:txXfrm>
        <a:off x="2486025" y="2335497"/>
        <a:ext cx="2256234" cy="1353740"/>
      </dsp:txXfrm>
    </dsp:sp>
    <dsp:sp modelId="{28FA50E6-BB83-CC40-AFEB-2F7F7A0BEDAD}">
      <dsp:nvSpPr>
        <dsp:cNvPr id="0" name=""/>
        <dsp:cNvSpPr/>
      </dsp:nvSpPr>
      <dsp:spPr>
        <a:xfrm>
          <a:off x="4967882" y="2335497"/>
          <a:ext cx="2256234" cy="1353740"/>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mutual recognition and coordination of standard setting, </a:t>
          </a:r>
        </a:p>
      </dsp:txBody>
      <dsp:txXfrm>
        <a:off x="4967882" y="2335497"/>
        <a:ext cx="2256234" cy="1353740"/>
      </dsp:txXfrm>
    </dsp:sp>
    <dsp:sp modelId="{497C21F4-AD37-1E47-BED5-4A4480FDEB6F}">
      <dsp:nvSpPr>
        <dsp:cNvPr id="0" name=""/>
        <dsp:cNvSpPr/>
      </dsp:nvSpPr>
      <dsp:spPr>
        <a:xfrm>
          <a:off x="7449740" y="2335497"/>
          <a:ext cx="2256234" cy="1353740"/>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the development of a united front in the context of developing policy within the global trade community, </a:t>
          </a:r>
        </a:p>
      </dsp:txBody>
      <dsp:txXfrm>
        <a:off x="7449740" y="2335497"/>
        <a:ext cx="2256234" cy="1353740"/>
      </dsp:txXfrm>
    </dsp:sp>
    <dsp:sp modelId="{97A9458F-CE55-3E41-A6B2-E2965339FE27}">
      <dsp:nvSpPr>
        <dsp:cNvPr id="0" name=""/>
        <dsp:cNvSpPr/>
      </dsp:nvSpPr>
      <dsp:spPr>
        <a:xfrm>
          <a:off x="9931598" y="2335497"/>
          <a:ext cx="2256234" cy="1353740"/>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coordinated trade innovation, </a:t>
          </a:r>
        </a:p>
      </dsp:txBody>
      <dsp:txXfrm>
        <a:off x="9931598" y="2335497"/>
        <a:ext cx="2256234" cy="1353740"/>
      </dsp:txXfrm>
    </dsp:sp>
    <dsp:sp modelId="{BA9384BB-2299-304A-9FAB-860FB1547E48}">
      <dsp:nvSpPr>
        <dsp:cNvPr id="0" name=""/>
        <dsp:cNvSpPr/>
      </dsp:nvSpPr>
      <dsp:spPr>
        <a:xfrm>
          <a:off x="1245096" y="3914861"/>
          <a:ext cx="2256234" cy="135374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investment facilitation, </a:t>
          </a:r>
        </a:p>
      </dsp:txBody>
      <dsp:txXfrm>
        <a:off x="1245096" y="3914861"/>
        <a:ext cx="2256234" cy="1353740"/>
      </dsp:txXfrm>
    </dsp:sp>
    <dsp:sp modelId="{57A67DBF-295E-2342-92E1-4E674B818910}">
      <dsp:nvSpPr>
        <dsp:cNvPr id="0" name=""/>
        <dsp:cNvSpPr/>
      </dsp:nvSpPr>
      <dsp:spPr>
        <a:xfrm>
          <a:off x="3726953" y="3914861"/>
          <a:ext cx="2256234" cy="1353740"/>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cooperation in agriculture, forestry and animal husbandry, </a:t>
          </a:r>
        </a:p>
      </dsp:txBody>
      <dsp:txXfrm>
        <a:off x="3726953" y="3914861"/>
        <a:ext cx="2256234" cy="1353740"/>
      </dsp:txXfrm>
    </dsp:sp>
    <dsp:sp modelId="{BB2B46D6-C436-1349-A082-2FCE852DB52F}">
      <dsp:nvSpPr>
        <dsp:cNvPr id="0" name=""/>
        <dsp:cNvSpPr/>
      </dsp:nvSpPr>
      <dsp:spPr>
        <a:xfrm>
          <a:off x="6208811" y="3914861"/>
          <a:ext cx="2256234" cy="1353740"/>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Cooperation in coal, oil, gas, metal minerals and other conventional energy sources</a:t>
          </a:r>
        </a:p>
      </dsp:txBody>
      <dsp:txXfrm>
        <a:off x="6208811" y="3914861"/>
        <a:ext cx="2256234" cy="1353740"/>
      </dsp:txXfrm>
    </dsp:sp>
    <dsp:sp modelId="{7B82F91B-F710-D946-8ACF-0760E01CDF58}">
      <dsp:nvSpPr>
        <dsp:cNvPr id="0" name=""/>
        <dsp:cNvSpPr/>
      </dsp:nvSpPr>
      <dsp:spPr>
        <a:xfrm>
          <a:off x="8690669" y="3914861"/>
          <a:ext cx="2256234" cy="1353740"/>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Cooperation in development of renewable energy sources.</a:t>
          </a:r>
        </a:p>
      </dsp:txBody>
      <dsp:txXfrm>
        <a:off x="8690669" y="3914861"/>
        <a:ext cx="2256234" cy="13537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814E5-71AF-C944-8239-91D2DFCACED8}">
      <dsp:nvSpPr>
        <dsp:cNvPr id="0" name=""/>
        <dsp:cNvSpPr/>
      </dsp:nvSpPr>
      <dsp:spPr>
        <a:xfrm>
          <a:off x="4452874" y="60859"/>
          <a:ext cx="3164711" cy="3164711"/>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dirty="0"/>
            <a:t>Legal</a:t>
          </a:r>
        </a:p>
      </dsp:txBody>
      <dsp:txXfrm>
        <a:off x="4818033" y="486878"/>
        <a:ext cx="2434393" cy="1004187"/>
      </dsp:txXfrm>
    </dsp:sp>
    <dsp:sp modelId="{DA4D54A9-2279-B740-8145-652E69776E1A}">
      <dsp:nvSpPr>
        <dsp:cNvPr id="0" name=""/>
        <dsp:cNvSpPr/>
      </dsp:nvSpPr>
      <dsp:spPr>
        <a:xfrm>
          <a:off x="5397517" y="1460635"/>
          <a:ext cx="4074977" cy="3164711"/>
        </a:xfrm>
        <a:prstGeom prst="ellipse">
          <a:avLst/>
        </a:prstGeom>
        <a:solidFill>
          <a:schemeClr val="accent5">
            <a:alpha val="50000"/>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a:t>Security </a:t>
          </a:r>
          <a:endParaRPr lang="en-US" sz="2800" kern="1200" dirty="0"/>
        </a:p>
      </dsp:txBody>
      <dsp:txXfrm>
        <a:off x="7591735" y="1825794"/>
        <a:ext cx="1567298" cy="2434393"/>
      </dsp:txXfrm>
    </dsp:sp>
    <dsp:sp modelId="{2355BE85-04F2-964C-93F4-0ACF8BA6E497}">
      <dsp:nvSpPr>
        <dsp:cNvPr id="0" name=""/>
        <dsp:cNvSpPr/>
      </dsp:nvSpPr>
      <dsp:spPr>
        <a:xfrm>
          <a:off x="4452874" y="2860412"/>
          <a:ext cx="3164711" cy="3164711"/>
        </a:xfrm>
        <a:prstGeom prst="ellipse">
          <a:avLst/>
        </a:prstGeom>
        <a:solidFill>
          <a:schemeClr val="accent5">
            <a:alpha val="50000"/>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dirty="0"/>
            <a:t>Culture</a:t>
          </a:r>
          <a:r>
            <a:rPr lang="en-US" sz="5500" kern="1200" dirty="0"/>
            <a:t> </a:t>
          </a:r>
        </a:p>
      </dsp:txBody>
      <dsp:txXfrm>
        <a:off x="4818033" y="4594917"/>
        <a:ext cx="2434393" cy="1004187"/>
      </dsp:txXfrm>
    </dsp:sp>
    <dsp:sp modelId="{A508C360-B342-ED44-A489-23CACD70F469}">
      <dsp:nvSpPr>
        <dsp:cNvPr id="0" name=""/>
        <dsp:cNvSpPr/>
      </dsp:nvSpPr>
      <dsp:spPr>
        <a:xfrm>
          <a:off x="2719505" y="1460635"/>
          <a:ext cx="3831895" cy="3164711"/>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Infrastructure development </a:t>
          </a:r>
        </a:p>
      </dsp:txBody>
      <dsp:txXfrm>
        <a:off x="3014266" y="1825794"/>
        <a:ext cx="1473805" cy="243439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45555-8B07-884F-A16A-B43C8C152A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BD4257-7EB0-0544-BD90-3E2BD2D901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BAA477-CA08-D040-A776-CBC8E0C54968}"/>
              </a:ext>
            </a:extLst>
          </p:cNvPr>
          <p:cNvSpPr>
            <a:spLocks noGrp="1"/>
          </p:cNvSpPr>
          <p:nvPr>
            <p:ph type="dt" sz="half" idx="10"/>
          </p:nvPr>
        </p:nvSpPr>
        <p:spPr/>
        <p:txBody>
          <a:bodyPr/>
          <a:lstStyle/>
          <a:p>
            <a:fld id="{9D704520-F66D-9940-B5BD-83B86C2DF9EE}" type="datetimeFigureOut">
              <a:rPr lang="en-US" smtClean="0"/>
              <a:t>12/10/20</a:t>
            </a:fld>
            <a:endParaRPr lang="en-US"/>
          </a:p>
        </p:txBody>
      </p:sp>
      <p:sp>
        <p:nvSpPr>
          <p:cNvPr id="5" name="Footer Placeholder 4">
            <a:extLst>
              <a:ext uri="{FF2B5EF4-FFF2-40B4-BE49-F238E27FC236}">
                <a16:creationId xmlns:a16="http://schemas.microsoft.com/office/drawing/2014/main" id="{6249EDF6-E344-5446-BC5F-213DBC67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CFBF93-7626-B744-9018-ADB9007B02EF}"/>
              </a:ext>
            </a:extLst>
          </p:cNvPr>
          <p:cNvSpPr>
            <a:spLocks noGrp="1"/>
          </p:cNvSpPr>
          <p:nvPr>
            <p:ph type="sldNum" sz="quarter" idx="12"/>
          </p:nvPr>
        </p:nvSpPr>
        <p:spPr/>
        <p:txBody>
          <a:bodyPr/>
          <a:lstStyle/>
          <a:p>
            <a:fld id="{5D4AAF4D-D539-C244-BC3F-AF5F2F588C6B}" type="slidenum">
              <a:rPr lang="en-US" smtClean="0"/>
              <a:t>‹#›</a:t>
            </a:fld>
            <a:endParaRPr lang="en-US"/>
          </a:p>
        </p:txBody>
      </p:sp>
    </p:spTree>
    <p:extLst>
      <p:ext uri="{BB962C8B-B14F-4D97-AF65-F5344CB8AC3E}">
        <p14:creationId xmlns:p14="http://schemas.microsoft.com/office/powerpoint/2010/main" val="2233781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4FDA5-45B0-4647-9A51-E674422329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73275B-8C6C-1E4F-A2FC-5DE9FECA28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3E7CA-A302-4341-990A-8BB9DFEF1871}"/>
              </a:ext>
            </a:extLst>
          </p:cNvPr>
          <p:cNvSpPr>
            <a:spLocks noGrp="1"/>
          </p:cNvSpPr>
          <p:nvPr>
            <p:ph type="dt" sz="half" idx="10"/>
          </p:nvPr>
        </p:nvSpPr>
        <p:spPr/>
        <p:txBody>
          <a:bodyPr/>
          <a:lstStyle/>
          <a:p>
            <a:fld id="{9D704520-F66D-9940-B5BD-83B86C2DF9EE}" type="datetimeFigureOut">
              <a:rPr lang="en-US" smtClean="0"/>
              <a:t>12/10/20</a:t>
            </a:fld>
            <a:endParaRPr lang="en-US"/>
          </a:p>
        </p:txBody>
      </p:sp>
      <p:sp>
        <p:nvSpPr>
          <p:cNvPr id="5" name="Footer Placeholder 4">
            <a:extLst>
              <a:ext uri="{FF2B5EF4-FFF2-40B4-BE49-F238E27FC236}">
                <a16:creationId xmlns:a16="http://schemas.microsoft.com/office/drawing/2014/main" id="{527199D1-F371-8E4A-9962-E4B9F24F33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377117-594C-D541-8359-98040191E55D}"/>
              </a:ext>
            </a:extLst>
          </p:cNvPr>
          <p:cNvSpPr>
            <a:spLocks noGrp="1"/>
          </p:cNvSpPr>
          <p:nvPr>
            <p:ph type="sldNum" sz="quarter" idx="12"/>
          </p:nvPr>
        </p:nvSpPr>
        <p:spPr/>
        <p:txBody>
          <a:bodyPr/>
          <a:lstStyle/>
          <a:p>
            <a:fld id="{5D4AAF4D-D539-C244-BC3F-AF5F2F588C6B}" type="slidenum">
              <a:rPr lang="en-US" smtClean="0"/>
              <a:t>‹#›</a:t>
            </a:fld>
            <a:endParaRPr lang="en-US"/>
          </a:p>
        </p:txBody>
      </p:sp>
    </p:spTree>
    <p:extLst>
      <p:ext uri="{BB962C8B-B14F-4D97-AF65-F5344CB8AC3E}">
        <p14:creationId xmlns:p14="http://schemas.microsoft.com/office/powerpoint/2010/main" val="3635541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BA0886-C084-B14D-8439-0FD8B33D3E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A813B7-8C02-964F-A614-8F94ADCF62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50390D-56D2-044B-85DF-4674FB67171F}"/>
              </a:ext>
            </a:extLst>
          </p:cNvPr>
          <p:cNvSpPr>
            <a:spLocks noGrp="1"/>
          </p:cNvSpPr>
          <p:nvPr>
            <p:ph type="dt" sz="half" idx="10"/>
          </p:nvPr>
        </p:nvSpPr>
        <p:spPr/>
        <p:txBody>
          <a:bodyPr/>
          <a:lstStyle/>
          <a:p>
            <a:fld id="{9D704520-F66D-9940-B5BD-83B86C2DF9EE}" type="datetimeFigureOut">
              <a:rPr lang="en-US" smtClean="0"/>
              <a:t>12/10/20</a:t>
            </a:fld>
            <a:endParaRPr lang="en-US"/>
          </a:p>
        </p:txBody>
      </p:sp>
      <p:sp>
        <p:nvSpPr>
          <p:cNvPr id="5" name="Footer Placeholder 4">
            <a:extLst>
              <a:ext uri="{FF2B5EF4-FFF2-40B4-BE49-F238E27FC236}">
                <a16:creationId xmlns:a16="http://schemas.microsoft.com/office/drawing/2014/main" id="{187201E8-48F5-6B4A-93E3-BA04C75436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2CDA70-D4F6-154B-91AF-B2DC455B0995}"/>
              </a:ext>
            </a:extLst>
          </p:cNvPr>
          <p:cNvSpPr>
            <a:spLocks noGrp="1"/>
          </p:cNvSpPr>
          <p:nvPr>
            <p:ph type="sldNum" sz="quarter" idx="12"/>
          </p:nvPr>
        </p:nvSpPr>
        <p:spPr/>
        <p:txBody>
          <a:bodyPr/>
          <a:lstStyle/>
          <a:p>
            <a:fld id="{5D4AAF4D-D539-C244-BC3F-AF5F2F588C6B}" type="slidenum">
              <a:rPr lang="en-US" smtClean="0"/>
              <a:t>‹#›</a:t>
            </a:fld>
            <a:endParaRPr lang="en-US"/>
          </a:p>
        </p:txBody>
      </p:sp>
    </p:spTree>
    <p:extLst>
      <p:ext uri="{BB962C8B-B14F-4D97-AF65-F5344CB8AC3E}">
        <p14:creationId xmlns:p14="http://schemas.microsoft.com/office/powerpoint/2010/main" val="4196068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C67BD-FB6D-794D-AA93-E403017527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07011D-7A92-634D-85B4-8CAF3BF149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0E2651-B65C-204D-9D8C-59912E109066}"/>
              </a:ext>
            </a:extLst>
          </p:cNvPr>
          <p:cNvSpPr>
            <a:spLocks noGrp="1"/>
          </p:cNvSpPr>
          <p:nvPr>
            <p:ph type="dt" sz="half" idx="10"/>
          </p:nvPr>
        </p:nvSpPr>
        <p:spPr/>
        <p:txBody>
          <a:bodyPr/>
          <a:lstStyle/>
          <a:p>
            <a:fld id="{9D704520-F66D-9940-B5BD-83B86C2DF9EE}" type="datetimeFigureOut">
              <a:rPr lang="en-US" smtClean="0"/>
              <a:t>12/10/20</a:t>
            </a:fld>
            <a:endParaRPr lang="en-US"/>
          </a:p>
        </p:txBody>
      </p:sp>
      <p:sp>
        <p:nvSpPr>
          <p:cNvPr id="5" name="Footer Placeholder 4">
            <a:extLst>
              <a:ext uri="{FF2B5EF4-FFF2-40B4-BE49-F238E27FC236}">
                <a16:creationId xmlns:a16="http://schemas.microsoft.com/office/drawing/2014/main" id="{4A78A323-D786-3F48-BD81-40096B5196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83B51D-04B7-5D4A-8B92-9F9A975797F8}"/>
              </a:ext>
            </a:extLst>
          </p:cNvPr>
          <p:cNvSpPr>
            <a:spLocks noGrp="1"/>
          </p:cNvSpPr>
          <p:nvPr>
            <p:ph type="sldNum" sz="quarter" idx="12"/>
          </p:nvPr>
        </p:nvSpPr>
        <p:spPr/>
        <p:txBody>
          <a:bodyPr/>
          <a:lstStyle/>
          <a:p>
            <a:fld id="{5D4AAF4D-D539-C244-BC3F-AF5F2F588C6B}" type="slidenum">
              <a:rPr lang="en-US" smtClean="0"/>
              <a:t>‹#›</a:t>
            </a:fld>
            <a:endParaRPr lang="en-US"/>
          </a:p>
        </p:txBody>
      </p:sp>
    </p:spTree>
    <p:extLst>
      <p:ext uri="{BB962C8B-B14F-4D97-AF65-F5344CB8AC3E}">
        <p14:creationId xmlns:p14="http://schemas.microsoft.com/office/powerpoint/2010/main" val="530622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59E34-858A-3C49-B267-5B3F5A200B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0DD09A-08BE-6545-9685-8D201C2D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523A54-9F68-9C49-937C-73E7E2C3160F}"/>
              </a:ext>
            </a:extLst>
          </p:cNvPr>
          <p:cNvSpPr>
            <a:spLocks noGrp="1"/>
          </p:cNvSpPr>
          <p:nvPr>
            <p:ph type="dt" sz="half" idx="10"/>
          </p:nvPr>
        </p:nvSpPr>
        <p:spPr/>
        <p:txBody>
          <a:bodyPr/>
          <a:lstStyle/>
          <a:p>
            <a:fld id="{9D704520-F66D-9940-B5BD-83B86C2DF9EE}" type="datetimeFigureOut">
              <a:rPr lang="en-US" smtClean="0"/>
              <a:t>12/10/20</a:t>
            </a:fld>
            <a:endParaRPr lang="en-US"/>
          </a:p>
        </p:txBody>
      </p:sp>
      <p:sp>
        <p:nvSpPr>
          <p:cNvPr id="5" name="Footer Placeholder 4">
            <a:extLst>
              <a:ext uri="{FF2B5EF4-FFF2-40B4-BE49-F238E27FC236}">
                <a16:creationId xmlns:a16="http://schemas.microsoft.com/office/drawing/2014/main" id="{5AEC1102-B9B6-164C-8911-2B06C2B842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74735C-5ECC-5F45-92D7-6726E08FF6D0}"/>
              </a:ext>
            </a:extLst>
          </p:cNvPr>
          <p:cNvSpPr>
            <a:spLocks noGrp="1"/>
          </p:cNvSpPr>
          <p:nvPr>
            <p:ph type="sldNum" sz="quarter" idx="12"/>
          </p:nvPr>
        </p:nvSpPr>
        <p:spPr/>
        <p:txBody>
          <a:bodyPr/>
          <a:lstStyle/>
          <a:p>
            <a:fld id="{5D4AAF4D-D539-C244-BC3F-AF5F2F588C6B}" type="slidenum">
              <a:rPr lang="en-US" smtClean="0"/>
              <a:t>‹#›</a:t>
            </a:fld>
            <a:endParaRPr lang="en-US"/>
          </a:p>
        </p:txBody>
      </p:sp>
    </p:spTree>
    <p:extLst>
      <p:ext uri="{BB962C8B-B14F-4D97-AF65-F5344CB8AC3E}">
        <p14:creationId xmlns:p14="http://schemas.microsoft.com/office/powerpoint/2010/main" val="1489385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F5A98-C573-4C46-8F7B-070450B011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47B2FE-1E65-A245-8617-B49559D0E7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5351C2-8D5C-AD4B-B525-78FB074CD1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7A4FAD-C050-D04E-A853-B2262D22CC4C}"/>
              </a:ext>
            </a:extLst>
          </p:cNvPr>
          <p:cNvSpPr>
            <a:spLocks noGrp="1"/>
          </p:cNvSpPr>
          <p:nvPr>
            <p:ph type="dt" sz="half" idx="10"/>
          </p:nvPr>
        </p:nvSpPr>
        <p:spPr/>
        <p:txBody>
          <a:bodyPr/>
          <a:lstStyle/>
          <a:p>
            <a:fld id="{9D704520-F66D-9940-B5BD-83B86C2DF9EE}" type="datetimeFigureOut">
              <a:rPr lang="en-US" smtClean="0"/>
              <a:t>12/10/20</a:t>
            </a:fld>
            <a:endParaRPr lang="en-US"/>
          </a:p>
        </p:txBody>
      </p:sp>
      <p:sp>
        <p:nvSpPr>
          <p:cNvPr id="6" name="Footer Placeholder 5">
            <a:extLst>
              <a:ext uri="{FF2B5EF4-FFF2-40B4-BE49-F238E27FC236}">
                <a16:creationId xmlns:a16="http://schemas.microsoft.com/office/drawing/2014/main" id="{0905995C-C131-5E4F-BF50-9A2A79643B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E34B8-4C63-3242-A4BB-3D5BC3FA2F7C}"/>
              </a:ext>
            </a:extLst>
          </p:cNvPr>
          <p:cNvSpPr>
            <a:spLocks noGrp="1"/>
          </p:cNvSpPr>
          <p:nvPr>
            <p:ph type="sldNum" sz="quarter" idx="12"/>
          </p:nvPr>
        </p:nvSpPr>
        <p:spPr/>
        <p:txBody>
          <a:bodyPr/>
          <a:lstStyle/>
          <a:p>
            <a:fld id="{5D4AAF4D-D539-C244-BC3F-AF5F2F588C6B}" type="slidenum">
              <a:rPr lang="en-US" smtClean="0"/>
              <a:t>‹#›</a:t>
            </a:fld>
            <a:endParaRPr lang="en-US"/>
          </a:p>
        </p:txBody>
      </p:sp>
    </p:spTree>
    <p:extLst>
      <p:ext uri="{BB962C8B-B14F-4D97-AF65-F5344CB8AC3E}">
        <p14:creationId xmlns:p14="http://schemas.microsoft.com/office/powerpoint/2010/main" val="2257134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A9D7-446F-BE47-AA49-0784578626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9299FE-3A13-7D41-8A33-F0A3C784E2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978E6D-2C20-8F43-BD2B-452C8BF144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D634A6-28E0-574A-95EE-245545C3BC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6D2388-6702-A64F-B340-1A29F036A7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00287E-D7FC-7B48-9982-CCE8DCC5BC29}"/>
              </a:ext>
            </a:extLst>
          </p:cNvPr>
          <p:cNvSpPr>
            <a:spLocks noGrp="1"/>
          </p:cNvSpPr>
          <p:nvPr>
            <p:ph type="dt" sz="half" idx="10"/>
          </p:nvPr>
        </p:nvSpPr>
        <p:spPr/>
        <p:txBody>
          <a:bodyPr/>
          <a:lstStyle/>
          <a:p>
            <a:fld id="{9D704520-F66D-9940-B5BD-83B86C2DF9EE}" type="datetimeFigureOut">
              <a:rPr lang="en-US" smtClean="0"/>
              <a:t>12/10/20</a:t>
            </a:fld>
            <a:endParaRPr lang="en-US"/>
          </a:p>
        </p:txBody>
      </p:sp>
      <p:sp>
        <p:nvSpPr>
          <p:cNvPr id="8" name="Footer Placeholder 7">
            <a:extLst>
              <a:ext uri="{FF2B5EF4-FFF2-40B4-BE49-F238E27FC236}">
                <a16:creationId xmlns:a16="http://schemas.microsoft.com/office/drawing/2014/main" id="{BCC6A999-B20B-3F46-8C90-CAE307BB43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35CE29-8FA4-4B4B-AE19-004E092D696A}"/>
              </a:ext>
            </a:extLst>
          </p:cNvPr>
          <p:cNvSpPr>
            <a:spLocks noGrp="1"/>
          </p:cNvSpPr>
          <p:nvPr>
            <p:ph type="sldNum" sz="quarter" idx="12"/>
          </p:nvPr>
        </p:nvSpPr>
        <p:spPr/>
        <p:txBody>
          <a:bodyPr/>
          <a:lstStyle/>
          <a:p>
            <a:fld id="{5D4AAF4D-D539-C244-BC3F-AF5F2F588C6B}" type="slidenum">
              <a:rPr lang="en-US" smtClean="0"/>
              <a:t>‹#›</a:t>
            </a:fld>
            <a:endParaRPr lang="en-US"/>
          </a:p>
        </p:txBody>
      </p:sp>
    </p:spTree>
    <p:extLst>
      <p:ext uri="{BB962C8B-B14F-4D97-AF65-F5344CB8AC3E}">
        <p14:creationId xmlns:p14="http://schemas.microsoft.com/office/powerpoint/2010/main" val="1801104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04397-8608-374D-8415-11F6AADB87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4EDB4B-9372-E142-B17E-530B91862631}"/>
              </a:ext>
            </a:extLst>
          </p:cNvPr>
          <p:cNvSpPr>
            <a:spLocks noGrp="1"/>
          </p:cNvSpPr>
          <p:nvPr>
            <p:ph type="dt" sz="half" idx="10"/>
          </p:nvPr>
        </p:nvSpPr>
        <p:spPr/>
        <p:txBody>
          <a:bodyPr/>
          <a:lstStyle/>
          <a:p>
            <a:fld id="{9D704520-F66D-9940-B5BD-83B86C2DF9EE}" type="datetimeFigureOut">
              <a:rPr lang="en-US" smtClean="0"/>
              <a:t>12/10/20</a:t>
            </a:fld>
            <a:endParaRPr lang="en-US"/>
          </a:p>
        </p:txBody>
      </p:sp>
      <p:sp>
        <p:nvSpPr>
          <p:cNvPr id="4" name="Footer Placeholder 3">
            <a:extLst>
              <a:ext uri="{FF2B5EF4-FFF2-40B4-BE49-F238E27FC236}">
                <a16:creationId xmlns:a16="http://schemas.microsoft.com/office/drawing/2014/main" id="{D21E0884-46A5-C64B-BC94-9D8F6F4B56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E6EAD0-2CFB-894C-AD20-E1DCFA3ED636}"/>
              </a:ext>
            </a:extLst>
          </p:cNvPr>
          <p:cNvSpPr>
            <a:spLocks noGrp="1"/>
          </p:cNvSpPr>
          <p:nvPr>
            <p:ph type="sldNum" sz="quarter" idx="12"/>
          </p:nvPr>
        </p:nvSpPr>
        <p:spPr/>
        <p:txBody>
          <a:bodyPr/>
          <a:lstStyle/>
          <a:p>
            <a:fld id="{5D4AAF4D-D539-C244-BC3F-AF5F2F588C6B}" type="slidenum">
              <a:rPr lang="en-US" smtClean="0"/>
              <a:t>‹#›</a:t>
            </a:fld>
            <a:endParaRPr lang="en-US"/>
          </a:p>
        </p:txBody>
      </p:sp>
    </p:spTree>
    <p:extLst>
      <p:ext uri="{BB962C8B-B14F-4D97-AF65-F5344CB8AC3E}">
        <p14:creationId xmlns:p14="http://schemas.microsoft.com/office/powerpoint/2010/main" val="3674147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16E900-9117-B645-9019-336E6CA11205}"/>
              </a:ext>
            </a:extLst>
          </p:cNvPr>
          <p:cNvSpPr>
            <a:spLocks noGrp="1"/>
          </p:cNvSpPr>
          <p:nvPr>
            <p:ph type="dt" sz="half" idx="10"/>
          </p:nvPr>
        </p:nvSpPr>
        <p:spPr/>
        <p:txBody>
          <a:bodyPr/>
          <a:lstStyle/>
          <a:p>
            <a:fld id="{9D704520-F66D-9940-B5BD-83B86C2DF9EE}" type="datetimeFigureOut">
              <a:rPr lang="en-US" smtClean="0"/>
              <a:t>12/10/20</a:t>
            </a:fld>
            <a:endParaRPr lang="en-US"/>
          </a:p>
        </p:txBody>
      </p:sp>
      <p:sp>
        <p:nvSpPr>
          <p:cNvPr id="3" name="Footer Placeholder 2">
            <a:extLst>
              <a:ext uri="{FF2B5EF4-FFF2-40B4-BE49-F238E27FC236}">
                <a16:creationId xmlns:a16="http://schemas.microsoft.com/office/drawing/2014/main" id="{E717D359-13B0-9944-8BF1-54502BE511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AABFF1-A880-B847-9D4F-2250B71AD1E2}"/>
              </a:ext>
            </a:extLst>
          </p:cNvPr>
          <p:cNvSpPr>
            <a:spLocks noGrp="1"/>
          </p:cNvSpPr>
          <p:nvPr>
            <p:ph type="sldNum" sz="quarter" idx="12"/>
          </p:nvPr>
        </p:nvSpPr>
        <p:spPr/>
        <p:txBody>
          <a:bodyPr/>
          <a:lstStyle/>
          <a:p>
            <a:fld id="{5D4AAF4D-D539-C244-BC3F-AF5F2F588C6B}" type="slidenum">
              <a:rPr lang="en-US" smtClean="0"/>
              <a:t>‹#›</a:t>
            </a:fld>
            <a:endParaRPr lang="en-US"/>
          </a:p>
        </p:txBody>
      </p:sp>
    </p:spTree>
    <p:extLst>
      <p:ext uri="{BB962C8B-B14F-4D97-AF65-F5344CB8AC3E}">
        <p14:creationId xmlns:p14="http://schemas.microsoft.com/office/powerpoint/2010/main" val="2538350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1A11C-744E-8B43-AC38-5CB30BFEE1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01BAA6-2B10-9840-BD68-06C957A0A1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97A684-306D-F748-A0A8-EBE987AC9A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1C1657-6338-A94F-A987-5BF67D567C29}"/>
              </a:ext>
            </a:extLst>
          </p:cNvPr>
          <p:cNvSpPr>
            <a:spLocks noGrp="1"/>
          </p:cNvSpPr>
          <p:nvPr>
            <p:ph type="dt" sz="half" idx="10"/>
          </p:nvPr>
        </p:nvSpPr>
        <p:spPr/>
        <p:txBody>
          <a:bodyPr/>
          <a:lstStyle/>
          <a:p>
            <a:fld id="{9D704520-F66D-9940-B5BD-83B86C2DF9EE}" type="datetimeFigureOut">
              <a:rPr lang="en-US" smtClean="0"/>
              <a:t>12/10/20</a:t>
            </a:fld>
            <a:endParaRPr lang="en-US"/>
          </a:p>
        </p:txBody>
      </p:sp>
      <p:sp>
        <p:nvSpPr>
          <p:cNvPr id="6" name="Footer Placeholder 5">
            <a:extLst>
              <a:ext uri="{FF2B5EF4-FFF2-40B4-BE49-F238E27FC236}">
                <a16:creationId xmlns:a16="http://schemas.microsoft.com/office/drawing/2014/main" id="{0B7B75A6-95C2-0A4E-A6C3-CBCD4F1D54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F587D3-7633-FF46-AFAC-A8929696E2C8}"/>
              </a:ext>
            </a:extLst>
          </p:cNvPr>
          <p:cNvSpPr>
            <a:spLocks noGrp="1"/>
          </p:cNvSpPr>
          <p:nvPr>
            <p:ph type="sldNum" sz="quarter" idx="12"/>
          </p:nvPr>
        </p:nvSpPr>
        <p:spPr/>
        <p:txBody>
          <a:bodyPr/>
          <a:lstStyle/>
          <a:p>
            <a:fld id="{5D4AAF4D-D539-C244-BC3F-AF5F2F588C6B}" type="slidenum">
              <a:rPr lang="en-US" smtClean="0"/>
              <a:t>‹#›</a:t>
            </a:fld>
            <a:endParaRPr lang="en-US"/>
          </a:p>
        </p:txBody>
      </p:sp>
    </p:spTree>
    <p:extLst>
      <p:ext uri="{BB962C8B-B14F-4D97-AF65-F5344CB8AC3E}">
        <p14:creationId xmlns:p14="http://schemas.microsoft.com/office/powerpoint/2010/main" val="3907025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75304-7552-CD4A-925A-ED6D0320AB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3E7EBC-4F81-7647-88B9-B43937F62D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AD5F310-97A9-2E48-8277-B91038668E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990664-E2AA-024D-905B-61E483B16D14}"/>
              </a:ext>
            </a:extLst>
          </p:cNvPr>
          <p:cNvSpPr>
            <a:spLocks noGrp="1"/>
          </p:cNvSpPr>
          <p:nvPr>
            <p:ph type="dt" sz="half" idx="10"/>
          </p:nvPr>
        </p:nvSpPr>
        <p:spPr/>
        <p:txBody>
          <a:bodyPr/>
          <a:lstStyle/>
          <a:p>
            <a:fld id="{9D704520-F66D-9940-B5BD-83B86C2DF9EE}" type="datetimeFigureOut">
              <a:rPr lang="en-US" smtClean="0"/>
              <a:t>12/10/20</a:t>
            </a:fld>
            <a:endParaRPr lang="en-US"/>
          </a:p>
        </p:txBody>
      </p:sp>
      <p:sp>
        <p:nvSpPr>
          <p:cNvPr id="6" name="Footer Placeholder 5">
            <a:extLst>
              <a:ext uri="{FF2B5EF4-FFF2-40B4-BE49-F238E27FC236}">
                <a16:creationId xmlns:a16="http://schemas.microsoft.com/office/drawing/2014/main" id="{99A625AA-7729-B949-9787-A1000A68B7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F87766-0F0A-9945-B149-84717A9C2DC0}"/>
              </a:ext>
            </a:extLst>
          </p:cNvPr>
          <p:cNvSpPr>
            <a:spLocks noGrp="1"/>
          </p:cNvSpPr>
          <p:nvPr>
            <p:ph type="sldNum" sz="quarter" idx="12"/>
          </p:nvPr>
        </p:nvSpPr>
        <p:spPr/>
        <p:txBody>
          <a:bodyPr/>
          <a:lstStyle/>
          <a:p>
            <a:fld id="{5D4AAF4D-D539-C244-BC3F-AF5F2F588C6B}" type="slidenum">
              <a:rPr lang="en-US" smtClean="0"/>
              <a:t>‹#›</a:t>
            </a:fld>
            <a:endParaRPr lang="en-US"/>
          </a:p>
        </p:txBody>
      </p:sp>
    </p:spTree>
    <p:extLst>
      <p:ext uri="{BB962C8B-B14F-4D97-AF65-F5344CB8AC3E}">
        <p14:creationId xmlns:p14="http://schemas.microsoft.com/office/powerpoint/2010/main" val="1320485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5621C8-D086-EA47-8E36-EA7EADB0E3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705DBF-44D0-704E-9979-0F4C606CE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88B6C2-C912-9349-9D93-E09BEF5D26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704520-F66D-9940-B5BD-83B86C2DF9EE}" type="datetimeFigureOut">
              <a:rPr lang="en-US" smtClean="0"/>
              <a:t>12/10/20</a:t>
            </a:fld>
            <a:endParaRPr lang="en-US"/>
          </a:p>
        </p:txBody>
      </p:sp>
      <p:sp>
        <p:nvSpPr>
          <p:cNvPr id="5" name="Footer Placeholder 4">
            <a:extLst>
              <a:ext uri="{FF2B5EF4-FFF2-40B4-BE49-F238E27FC236}">
                <a16:creationId xmlns:a16="http://schemas.microsoft.com/office/drawing/2014/main" id="{783CE519-1023-3349-AAFF-2DC0AD48CB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F9225D-1038-5E4C-9C4E-8E5C04CA4B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4AAF4D-D539-C244-BC3F-AF5F2F588C6B}" type="slidenum">
              <a:rPr lang="en-US" smtClean="0"/>
              <a:t>‹#›</a:t>
            </a:fld>
            <a:endParaRPr lang="en-US"/>
          </a:p>
        </p:txBody>
      </p:sp>
    </p:spTree>
    <p:extLst>
      <p:ext uri="{BB962C8B-B14F-4D97-AF65-F5344CB8AC3E}">
        <p14:creationId xmlns:p14="http://schemas.microsoft.com/office/powerpoint/2010/main" val="1797340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4.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abacusnews.com/topics/chinas-social-credit-syste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applicoinc.com/blog/what-is-a-platform-business-model/"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hyperlink" Target="https://www.dragonsocial.net/blog/social-media-in-china/#Douban" TargetMode="External"/><Relationship Id="rId13" Type="http://schemas.openxmlformats.org/officeDocument/2006/relationships/hyperlink" Target="https://www.dragonsocial.net/blog/social-media-in-china/#Momo" TargetMode="External"/><Relationship Id="rId18" Type="http://schemas.openxmlformats.org/officeDocument/2006/relationships/image" Target="../media/image5.png"/><Relationship Id="rId3" Type="http://schemas.openxmlformats.org/officeDocument/2006/relationships/hyperlink" Target="https://www.dragonsocial.net/blog/social-media-in-china/#WeChat" TargetMode="External"/><Relationship Id="rId21" Type="http://schemas.openxmlformats.org/officeDocument/2006/relationships/image" Target="../media/image8.png"/><Relationship Id="rId7" Type="http://schemas.openxmlformats.org/officeDocument/2006/relationships/hyperlink" Target="https://www.dragonsocial.net/blog/social-media-in-china/#Xiaohongshu" TargetMode="External"/><Relationship Id="rId12" Type="http://schemas.openxmlformats.org/officeDocument/2006/relationships/hyperlink" Target="https://www.dragonsocial.net/blog/social-media-in-china/#Douyin" TargetMode="External"/><Relationship Id="rId17" Type="http://schemas.openxmlformats.org/officeDocument/2006/relationships/hyperlink" Target="https://www.dragonsocial.net/blog/social-media-in-china/#Tieba" TargetMode="External"/><Relationship Id="rId2" Type="http://schemas.openxmlformats.org/officeDocument/2006/relationships/hyperlink" Target="https://www.dragonsocial.net/blog/social-media-in-china/" TargetMode="External"/><Relationship Id="rId16" Type="http://schemas.openxmlformats.org/officeDocument/2006/relationships/hyperlink" Target="https://www.dragonsocial.net/blog/social-media-in-china/#Youku" TargetMode="External"/><Relationship Id="rId20"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hyperlink" Target="https://www.dragonsocial.net/blog/social-media-in-china/#Tencent-Video" TargetMode="External"/><Relationship Id="rId11" Type="http://schemas.openxmlformats.org/officeDocument/2006/relationships/hyperlink" Target="https://www.dragonsocial.net/blog/social-media-in-china/#Toutiao" TargetMode="External"/><Relationship Id="rId5" Type="http://schemas.openxmlformats.org/officeDocument/2006/relationships/hyperlink" Target="https://www.dragonsocial.net/blog/social-media-in-china/#QQ" TargetMode="External"/><Relationship Id="rId15" Type="http://schemas.openxmlformats.org/officeDocument/2006/relationships/hyperlink" Target="https://www.dragonsocial.net/blog/social-media-in-china/#kuaishou" TargetMode="External"/><Relationship Id="rId23" Type="http://schemas.openxmlformats.org/officeDocument/2006/relationships/image" Target="../media/image10.png"/><Relationship Id="rId10" Type="http://schemas.openxmlformats.org/officeDocument/2006/relationships/hyperlink" Target="https://www.dragonsocial.net/blog/social-media-in-china/#Meituan" TargetMode="External"/><Relationship Id="rId19" Type="http://schemas.openxmlformats.org/officeDocument/2006/relationships/image" Target="../media/image6.png"/><Relationship Id="rId4" Type="http://schemas.openxmlformats.org/officeDocument/2006/relationships/hyperlink" Target="https://www.dragonsocial.net/blog/social-media-in-china/#Weibo" TargetMode="External"/><Relationship Id="rId9" Type="http://schemas.openxmlformats.org/officeDocument/2006/relationships/hyperlink" Target="https://www.dragonsocial.net/blog/social-media-in-china/#Zhihu" TargetMode="External"/><Relationship Id="rId14" Type="http://schemas.openxmlformats.org/officeDocument/2006/relationships/hyperlink" Target="https://www.dragonsocial.net/blog/social-media-in-china/#Meipai" TargetMode="External"/><Relationship Id="rId22"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2" Type="http://schemas.openxmlformats.org/officeDocument/2006/relationships/diagramData" Target="../diagrams/data17.xml"/><Relationship Id="rId1" Type="http://schemas.openxmlformats.org/officeDocument/2006/relationships/slideLayout" Target="../slideLayouts/slideLayout4.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theatlantic.com/technology/archive/2018/02/chinas-dangerous-dream-of-urban-control/553097/" TargetMode="Externa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hyperlink" Target="http://www.xinhuanet.com/2020-05/31/c_1126055849.htm" TargetMode="External"/><Relationship Id="rId2" Type="http://schemas.openxmlformats.org/officeDocument/2006/relationships/hyperlink" Target="http://www.pc6.com/iphone/382955.html" TargetMode="Externa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international.thenewslens.com/article/77810"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F4938-1777-8B48-9592-7086F09BD88A}"/>
              </a:ext>
            </a:extLst>
          </p:cNvPr>
          <p:cNvSpPr>
            <a:spLocks noGrp="1"/>
          </p:cNvSpPr>
          <p:nvPr>
            <p:ph type="ctrTitle"/>
          </p:nvPr>
        </p:nvSpPr>
        <p:spPr>
          <a:xfrm>
            <a:off x="1659924" y="146179"/>
            <a:ext cx="9144000" cy="1928950"/>
          </a:xfrm>
          <a:solidFill>
            <a:schemeClr val="accent2">
              <a:lumMod val="20000"/>
              <a:lumOff val="80000"/>
            </a:schemeClr>
          </a:solidFill>
        </p:spPr>
        <p:txBody>
          <a:bodyPr>
            <a:normAutofit/>
          </a:bodyPr>
          <a:lstStyle/>
          <a:p>
            <a:r>
              <a:rPr lang="en-US" sz="3600" dirty="0"/>
              <a:t>From the Belt and Road Initiative to Social Credit Systems: Tech and Business Relations Between the US and China </a:t>
            </a:r>
          </a:p>
        </p:txBody>
      </p:sp>
      <p:sp>
        <p:nvSpPr>
          <p:cNvPr id="3" name="Subtitle 2">
            <a:extLst>
              <a:ext uri="{FF2B5EF4-FFF2-40B4-BE49-F238E27FC236}">
                <a16:creationId xmlns:a16="http://schemas.microsoft.com/office/drawing/2014/main" id="{6996E21F-149A-C94A-9CB7-FB9CB592A093}"/>
              </a:ext>
            </a:extLst>
          </p:cNvPr>
          <p:cNvSpPr>
            <a:spLocks noGrp="1"/>
          </p:cNvSpPr>
          <p:nvPr>
            <p:ph type="subTitle" idx="1"/>
          </p:nvPr>
        </p:nvSpPr>
        <p:spPr>
          <a:xfrm>
            <a:off x="2816176" y="5056059"/>
            <a:ext cx="6831496" cy="1655762"/>
          </a:xfrm>
          <a:solidFill>
            <a:schemeClr val="accent2">
              <a:lumMod val="20000"/>
              <a:lumOff val="80000"/>
            </a:schemeClr>
          </a:solidFill>
        </p:spPr>
        <p:txBody>
          <a:bodyPr>
            <a:normAutofit fontScale="55000" lnSpcReduction="20000"/>
          </a:bodyPr>
          <a:lstStyle/>
          <a:p>
            <a:r>
              <a:rPr lang="en-US" dirty="0"/>
              <a:t> Prepared for </a:t>
            </a:r>
          </a:p>
          <a:p>
            <a:r>
              <a:rPr lang="en-US" dirty="0"/>
              <a:t>Global China Connection Penn State Chapter Industry Expert Series</a:t>
            </a:r>
          </a:p>
          <a:p>
            <a:endParaRPr lang="en-US" dirty="0"/>
          </a:p>
          <a:p>
            <a:r>
              <a:rPr lang="en-US" sz="3600" dirty="0"/>
              <a:t>Larry Catá Backer</a:t>
            </a:r>
          </a:p>
          <a:p>
            <a:r>
              <a:rPr lang="en-US" dirty="0"/>
              <a:t>W. Richard and Mary Eshelman Faculty Scholar Professor of Law and International Affairs</a:t>
            </a:r>
            <a:br>
              <a:rPr lang="en-US" dirty="0"/>
            </a:br>
            <a:r>
              <a:rPr lang="en-US" dirty="0"/>
              <a:t>Pennsylvania State University</a:t>
            </a:r>
          </a:p>
        </p:txBody>
      </p:sp>
    </p:spTree>
    <p:extLst>
      <p:ext uri="{BB962C8B-B14F-4D97-AF65-F5344CB8AC3E}">
        <p14:creationId xmlns:p14="http://schemas.microsoft.com/office/powerpoint/2010/main" val="3914715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5E060-A277-C941-8F53-9D35D55899B2}"/>
              </a:ext>
            </a:extLst>
          </p:cNvPr>
          <p:cNvSpPr>
            <a:spLocks noGrp="1"/>
          </p:cNvSpPr>
          <p:nvPr>
            <p:ph type="title"/>
          </p:nvPr>
        </p:nvSpPr>
        <p:spPr>
          <a:xfrm>
            <a:off x="0" y="0"/>
            <a:ext cx="4015946" cy="926757"/>
          </a:xfrm>
        </p:spPr>
        <p:txBody>
          <a:bodyPr/>
          <a:lstStyle/>
          <a:p>
            <a:r>
              <a:rPr lang="en-US" dirty="0"/>
              <a:t>What is BRI</a:t>
            </a:r>
          </a:p>
        </p:txBody>
      </p:sp>
      <p:graphicFrame>
        <p:nvGraphicFramePr>
          <p:cNvPr id="4" name="Content Placeholder 3">
            <a:extLst>
              <a:ext uri="{FF2B5EF4-FFF2-40B4-BE49-F238E27FC236}">
                <a16:creationId xmlns:a16="http://schemas.microsoft.com/office/drawing/2014/main" id="{9129272C-1AE2-3840-BE83-D94DEAE639F8}"/>
              </a:ext>
            </a:extLst>
          </p:cNvPr>
          <p:cNvGraphicFramePr>
            <a:graphicFrameLocks noGrp="1"/>
          </p:cNvGraphicFramePr>
          <p:nvPr>
            <p:ph idx="1"/>
          </p:nvPr>
        </p:nvGraphicFramePr>
        <p:xfrm>
          <a:off x="0" y="926758"/>
          <a:ext cx="11353800" cy="5931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7658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93111-543C-7A4D-87C2-03A8F5F78E43}"/>
              </a:ext>
            </a:extLst>
          </p:cNvPr>
          <p:cNvSpPr>
            <a:spLocks noGrp="1"/>
          </p:cNvSpPr>
          <p:nvPr>
            <p:ph type="title"/>
          </p:nvPr>
        </p:nvSpPr>
        <p:spPr>
          <a:xfrm>
            <a:off x="0" y="18255"/>
            <a:ext cx="10515600" cy="846449"/>
          </a:xfrm>
        </p:spPr>
        <p:txBody>
          <a:bodyPr/>
          <a:lstStyle/>
          <a:p>
            <a:r>
              <a:rPr lang="en-US" dirty="0"/>
              <a:t>BRI as a Societal and Moral Project</a:t>
            </a:r>
          </a:p>
        </p:txBody>
      </p:sp>
      <p:graphicFrame>
        <p:nvGraphicFramePr>
          <p:cNvPr id="4" name="Content Placeholder 3">
            <a:extLst>
              <a:ext uri="{FF2B5EF4-FFF2-40B4-BE49-F238E27FC236}">
                <a16:creationId xmlns:a16="http://schemas.microsoft.com/office/drawing/2014/main" id="{FD1DFF73-6B5F-B042-B332-C3B8F21C05C6}"/>
              </a:ext>
            </a:extLst>
          </p:cNvPr>
          <p:cNvGraphicFramePr>
            <a:graphicFrameLocks noGrp="1"/>
          </p:cNvGraphicFramePr>
          <p:nvPr>
            <p:ph idx="1"/>
          </p:nvPr>
        </p:nvGraphicFramePr>
        <p:xfrm>
          <a:off x="0" y="679622"/>
          <a:ext cx="12192000" cy="6160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7994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9F574-7701-1C4F-8015-C6A9B44D158A}"/>
              </a:ext>
            </a:extLst>
          </p:cNvPr>
          <p:cNvSpPr>
            <a:spLocks noGrp="1"/>
          </p:cNvSpPr>
          <p:nvPr>
            <p:ph type="title"/>
          </p:nvPr>
        </p:nvSpPr>
        <p:spPr>
          <a:xfrm>
            <a:off x="23191" y="18256"/>
            <a:ext cx="10515600" cy="906084"/>
          </a:xfrm>
        </p:spPr>
        <p:txBody>
          <a:bodyPr/>
          <a:lstStyle/>
          <a:p>
            <a:r>
              <a:rPr lang="en-US" dirty="0"/>
              <a:t>Outbound Cooperation in Key Areas</a:t>
            </a:r>
          </a:p>
        </p:txBody>
      </p:sp>
      <p:graphicFrame>
        <p:nvGraphicFramePr>
          <p:cNvPr id="4" name="Content Placeholder 3">
            <a:extLst>
              <a:ext uri="{FF2B5EF4-FFF2-40B4-BE49-F238E27FC236}">
                <a16:creationId xmlns:a16="http://schemas.microsoft.com/office/drawing/2014/main" id="{8298A9D2-52CC-414B-84A3-7E70B73EA2C7}"/>
              </a:ext>
            </a:extLst>
          </p:cNvPr>
          <p:cNvGraphicFramePr>
            <a:graphicFrameLocks noGrp="1"/>
          </p:cNvGraphicFramePr>
          <p:nvPr>
            <p:ph idx="1"/>
          </p:nvPr>
        </p:nvGraphicFramePr>
        <p:xfrm>
          <a:off x="0" y="815008"/>
          <a:ext cx="12192000" cy="6024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7391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A3CE4-8DA3-1B4C-A52D-F8269A2AAE03}"/>
              </a:ext>
            </a:extLst>
          </p:cNvPr>
          <p:cNvSpPr>
            <a:spLocks noGrp="1"/>
          </p:cNvSpPr>
          <p:nvPr>
            <p:ph type="title"/>
          </p:nvPr>
        </p:nvSpPr>
        <p:spPr>
          <a:xfrm>
            <a:off x="0" y="18255"/>
            <a:ext cx="10515600" cy="1325563"/>
          </a:xfrm>
        </p:spPr>
        <p:txBody>
          <a:bodyPr/>
          <a:lstStyle/>
          <a:p>
            <a:r>
              <a:rPr lang="en-US" dirty="0"/>
              <a:t>Four Foundations of BRI</a:t>
            </a:r>
          </a:p>
        </p:txBody>
      </p:sp>
      <p:graphicFrame>
        <p:nvGraphicFramePr>
          <p:cNvPr id="4" name="Content Placeholder 3">
            <a:extLst>
              <a:ext uri="{FF2B5EF4-FFF2-40B4-BE49-F238E27FC236}">
                <a16:creationId xmlns:a16="http://schemas.microsoft.com/office/drawing/2014/main" id="{F6278BD2-901D-524E-9DB6-D0A017750753}"/>
              </a:ext>
            </a:extLst>
          </p:cNvPr>
          <p:cNvGraphicFramePr>
            <a:graphicFrameLocks noGrp="1"/>
          </p:cNvGraphicFramePr>
          <p:nvPr>
            <p:ph idx="1"/>
          </p:nvPr>
        </p:nvGraphicFramePr>
        <p:xfrm>
          <a:off x="0" y="753762"/>
          <a:ext cx="12192000" cy="6085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0647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35DB2-9F92-BF41-9EB5-011A9D13819C}"/>
              </a:ext>
            </a:extLst>
          </p:cNvPr>
          <p:cNvSpPr>
            <a:spLocks noGrp="1"/>
          </p:cNvSpPr>
          <p:nvPr>
            <p:ph type="title"/>
          </p:nvPr>
        </p:nvSpPr>
        <p:spPr>
          <a:xfrm>
            <a:off x="0" y="18256"/>
            <a:ext cx="6096000" cy="856388"/>
          </a:xfrm>
        </p:spPr>
        <p:txBody>
          <a:bodyPr/>
          <a:lstStyle/>
          <a:p>
            <a:r>
              <a:rPr lang="en-US" dirty="0"/>
              <a:t>BRI as a Legal Construct</a:t>
            </a:r>
          </a:p>
        </p:txBody>
      </p:sp>
      <p:graphicFrame>
        <p:nvGraphicFramePr>
          <p:cNvPr id="4" name="Content Placeholder 3">
            <a:extLst>
              <a:ext uri="{FF2B5EF4-FFF2-40B4-BE49-F238E27FC236}">
                <a16:creationId xmlns:a16="http://schemas.microsoft.com/office/drawing/2014/main" id="{5002E214-AE6B-5D4C-B1E4-7E3E4C2FD17E}"/>
              </a:ext>
            </a:extLst>
          </p:cNvPr>
          <p:cNvGraphicFramePr>
            <a:graphicFrameLocks noGrp="1"/>
          </p:cNvGraphicFramePr>
          <p:nvPr>
            <p:ph idx="1"/>
          </p:nvPr>
        </p:nvGraphicFramePr>
        <p:xfrm>
          <a:off x="0" y="874644"/>
          <a:ext cx="12192000" cy="5965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2138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EFA95-AA8E-884E-AB08-136A3AB19EC9}"/>
              </a:ext>
            </a:extLst>
          </p:cNvPr>
          <p:cNvSpPr>
            <a:spLocks noGrp="1"/>
          </p:cNvSpPr>
          <p:nvPr>
            <p:ph type="title"/>
          </p:nvPr>
        </p:nvSpPr>
        <p:spPr>
          <a:xfrm>
            <a:off x="0" y="18255"/>
            <a:ext cx="10515600" cy="957929"/>
          </a:xfrm>
        </p:spPr>
        <p:txBody>
          <a:bodyPr/>
          <a:lstStyle/>
          <a:p>
            <a:r>
              <a:rPr lang="en-US" dirty="0"/>
              <a:t>Security Arrangement</a:t>
            </a:r>
          </a:p>
        </p:txBody>
      </p:sp>
      <p:graphicFrame>
        <p:nvGraphicFramePr>
          <p:cNvPr id="4" name="Content Placeholder 3">
            <a:extLst>
              <a:ext uri="{FF2B5EF4-FFF2-40B4-BE49-F238E27FC236}">
                <a16:creationId xmlns:a16="http://schemas.microsoft.com/office/drawing/2014/main" id="{AACD1A1A-7EC4-AE4D-AA82-A58EAA58D5F9}"/>
              </a:ext>
            </a:extLst>
          </p:cNvPr>
          <p:cNvGraphicFramePr>
            <a:graphicFrameLocks noGrp="1"/>
          </p:cNvGraphicFramePr>
          <p:nvPr>
            <p:ph idx="1"/>
          </p:nvPr>
        </p:nvGraphicFramePr>
        <p:xfrm>
          <a:off x="0" y="976184"/>
          <a:ext cx="12192000" cy="5863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0704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6EA2B-A4DD-7C42-BED4-7BEAF6D272CF}"/>
              </a:ext>
            </a:extLst>
          </p:cNvPr>
          <p:cNvSpPr>
            <a:spLocks noGrp="1"/>
          </p:cNvSpPr>
          <p:nvPr>
            <p:ph type="title"/>
          </p:nvPr>
        </p:nvSpPr>
        <p:spPr>
          <a:xfrm>
            <a:off x="0" y="18256"/>
            <a:ext cx="10515600" cy="945572"/>
          </a:xfrm>
        </p:spPr>
        <p:txBody>
          <a:bodyPr/>
          <a:lstStyle/>
          <a:p>
            <a:r>
              <a:rPr lang="en-US" dirty="0"/>
              <a:t>Bringing People Closer Together</a:t>
            </a:r>
          </a:p>
        </p:txBody>
      </p:sp>
      <p:graphicFrame>
        <p:nvGraphicFramePr>
          <p:cNvPr id="4" name="Content Placeholder 3">
            <a:extLst>
              <a:ext uri="{FF2B5EF4-FFF2-40B4-BE49-F238E27FC236}">
                <a16:creationId xmlns:a16="http://schemas.microsoft.com/office/drawing/2014/main" id="{13005441-80AE-C145-AF97-E1786E172489}"/>
              </a:ext>
            </a:extLst>
          </p:cNvPr>
          <p:cNvGraphicFramePr>
            <a:graphicFrameLocks noGrp="1"/>
          </p:cNvGraphicFramePr>
          <p:nvPr>
            <p:ph idx="1"/>
          </p:nvPr>
        </p:nvGraphicFramePr>
        <p:xfrm>
          <a:off x="0" y="963828"/>
          <a:ext cx="12192000" cy="5906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4331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F195E-3AF7-404B-8723-D38630964A32}"/>
              </a:ext>
            </a:extLst>
          </p:cNvPr>
          <p:cNvSpPr>
            <a:spLocks noGrp="1"/>
          </p:cNvSpPr>
          <p:nvPr>
            <p:ph type="title"/>
          </p:nvPr>
        </p:nvSpPr>
        <p:spPr>
          <a:xfrm>
            <a:off x="0" y="1"/>
            <a:ext cx="5424616" cy="1037968"/>
          </a:xfrm>
        </p:spPr>
        <p:txBody>
          <a:bodyPr/>
          <a:lstStyle/>
          <a:p>
            <a:r>
              <a:rPr lang="en-US" dirty="0"/>
              <a:t>Infrastructure Projects</a:t>
            </a:r>
          </a:p>
        </p:txBody>
      </p:sp>
      <p:graphicFrame>
        <p:nvGraphicFramePr>
          <p:cNvPr id="4" name="Content Placeholder 3">
            <a:extLst>
              <a:ext uri="{FF2B5EF4-FFF2-40B4-BE49-F238E27FC236}">
                <a16:creationId xmlns:a16="http://schemas.microsoft.com/office/drawing/2014/main" id="{931C2DBA-B6D0-BE46-82CD-531D59BC107B}"/>
              </a:ext>
            </a:extLst>
          </p:cNvPr>
          <p:cNvGraphicFramePr>
            <a:graphicFrameLocks noGrp="1"/>
          </p:cNvGraphicFramePr>
          <p:nvPr>
            <p:ph idx="1"/>
          </p:nvPr>
        </p:nvGraphicFramePr>
        <p:xfrm>
          <a:off x="0" y="1173892"/>
          <a:ext cx="12192000" cy="5684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3852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2B88D-5DF2-B94E-972C-AD4403C48DC3}"/>
              </a:ext>
            </a:extLst>
          </p:cNvPr>
          <p:cNvSpPr>
            <a:spLocks noGrp="1"/>
          </p:cNvSpPr>
          <p:nvPr>
            <p:ph type="title"/>
          </p:nvPr>
        </p:nvSpPr>
        <p:spPr>
          <a:xfrm>
            <a:off x="804672" y="2053641"/>
            <a:ext cx="3669161" cy="2760098"/>
          </a:xfrm>
        </p:spPr>
        <p:txBody>
          <a:bodyPr>
            <a:normAutofit/>
          </a:bodyPr>
          <a:lstStyle/>
          <a:p>
            <a:r>
              <a:rPr lang="en-US" sz="4000">
                <a:solidFill>
                  <a:schemeClr val="tx2"/>
                </a:solidFill>
              </a:rPr>
              <a:t>Social Credit Systems</a:t>
            </a:r>
          </a:p>
        </p:txBody>
      </p:sp>
      <p:sp>
        <p:nvSpPr>
          <p:cNvPr id="3" name="Content Placeholder 2">
            <a:extLst>
              <a:ext uri="{FF2B5EF4-FFF2-40B4-BE49-F238E27FC236}">
                <a16:creationId xmlns:a16="http://schemas.microsoft.com/office/drawing/2014/main" id="{9D7DDCB3-9C77-914F-BD8A-F266574FE574}"/>
              </a:ext>
            </a:extLst>
          </p:cNvPr>
          <p:cNvSpPr>
            <a:spLocks noGrp="1"/>
          </p:cNvSpPr>
          <p:nvPr>
            <p:ph idx="1"/>
          </p:nvPr>
        </p:nvSpPr>
        <p:spPr>
          <a:xfrm>
            <a:off x="6090574" y="801866"/>
            <a:ext cx="5306084" cy="5230634"/>
          </a:xfrm>
          <a:noFill/>
          <a:ln>
            <a:noFill/>
          </a:ln>
        </p:spPr>
        <p:txBody>
          <a:bodyPr anchor="ctr">
            <a:normAutofit/>
          </a:bodyPr>
          <a:lstStyle/>
          <a:p>
            <a:r>
              <a:rPr lang="en-US" sz="1800" dirty="0">
                <a:solidFill>
                  <a:schemeClr val="tx2"/>
                </a:solidFill>
              </a:rPr>
              <a:t>data driven means of implementing rules-based systems of rewards and punishments that further state objectives under the guidance of the vanguard Communist Party. </a:t>
            </a:r>
          </a:p>
          <a:p>
            <a:pPr lvl="1"/>
            <a:r>
              <a:rPr lang="en-US" sz="1800" dirty="0">
                <a:solidFill>
                  <a:schemeClr val="tx2"/>
                </a:solidFill>
              </a:rPr>
              <a:t>eventually are meant to change the character of a socialist rule of law framework and with it the locus of regulatory authority from regulators to those responsible for developing behavior-based ratings. </a:t>
            </a:r>
          </a:p>
          <a:p>
            <a:r>
              <a:rPr lang="en-US" sz="1800" dirty="0">
                <a:solidFill>
                  <a:schemeClr val="tx2"/>
                </a:solidFill>
              </a:rPr>
              <a:t>dependent on two critical elements; </a:t>
            </a:r>
          </a:p>
          <a:p>
            <a:pPr lvl="1"/>
            <a:r>
              <a:rPr lang="en-US" sz="1800" dirty="0">
                <a:solidFill>
                  <a:schemeClr val="tx2"/>
                </a:solidFill>
              </a:rPr>
              <a:t>the first is </a:t>
            </a:r>
            <a:r>
              <a:rPr lang="en-US" sz="1800" b="1" dirty="0">
                <a:solidFill>
                  <a:schemeClr val="tx2"/>
                </a:solidFill>
              </a:rPr>
              <a:t>data identification and generation</a:t>
            </a:r>
            <a:r>
              <a:rPr lang="en-US" sz="1800" dirty="0">
                <a:solidFill>
                  <a:schemeClr val="tx2"/>
                </a:solidFill>
              </a:rPr>
              <a:t>, and </a:t>
            </a:r>
          </a:p>
          <a:p>
            <a:pPr lvl="1"/>
            <a:r>
              <a:rPr lang="en-US" sz="1800" dirty="0">
                <a:solidFill>
                  <a:schemeClr val="tx2"/>
                </a:solidFill>
              </a:rPr>
              <a:t>the second is in its </a:t>
            </a:r>
            <a:r>
              <a:rPr lang="en-US" sz="1800" b="1" dirty="0">
                <a:solidFill>
                  <a:schemeClr val="tx2"/>
                </a:solidFill>
              </a:rPr>
              <a:t>organization and use by relevant governance actors </a:t>
            </a:r>
            <a:r>
              <a:rPr lang="en-US" sz="1800" dirty="0">
                <a:solidFill>
                  <a:schemeClr val="tx2"/>
                </a:solidFill>
              </a:rPr>
              <a:t>(businesses, state organs, and the like). </a:t>
            </a:r>
          </a:p>
        </p:txBody>
      </p:sp>
    </p:spTree>
    <p:extLst>
      <p:ext uri="{BB962C8B-B14F-4D97-AF65-F5344CB8AC3E}">
        <p14:creationId xmlns:p14="http://schemas.microsoft.com/office/powerpoint/2010/main" val="579357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5BACD-6991-2141-9571-649D3CFB2AB4}"/>
              </a:ext>
            </a:extLst>
          </p:cNvPr>
          <p:cNvSpPr>
            <a:spLocks noGrp="1"/>
          </p:cNvSpPr>
          <p:nvPr>
            <p:ph type="title"/>
          </p:nvPr>
        </p:nvSpPr>
        <p:spPr>
          <a:xfrm>
            <a:off x="0" y="0"/>
            <a:ext cx="10515600" cy="1025611"/>
          </a:xfrm>
        </p:spPr>
        <p:txBody>
          <a:bodyPr>
            <a:normAutofit/>
          </a:bodyPr>
          <a:lstStyle/>
          <a:p>
            <a:r>
              <a:rPr lang="en-US" sz="4000" dirty="0"/>
              <a:t>Social Credit as Expression of New Era Ideology</a:t>
            </a:r>
          </a:p>
        </p:txBody>
      </p:sp>
      <p:graphicFrame>
        <p:nvGraphicFramePr>
          <p:cNvPr id="4" name="Content Placeholder 3">
            <a:extLst>
              <a:ext uri="{FF2B5EF4-FFF2-40B4-BE49-F238E27FC236}">
                <a16:creationId xmlns:a16="http://schemas.microsoft.com/office/drawing/2014/main" id="{085A6CD9-AE10-F04E-9BEB-5988BF2F8755}"/>
              </a:ext>
            </a:extLst>
          </p:cNvPr>
          <p:cNvGraphicFramePr>
            <a:graphicFrameLocks noGrp="1"/>
          </p:cNvGraphicFramePr>
          <p:nvPr>
            <p:ph idx="1"/>
          </p:nvPr>
        </p:nvGraphicFramePr>
        <p:xfrm>
          <a:off x="0" y="1025611"/>
          <a:ext cx="12192000" cy="5832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2849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A6CF1E-2BC7-4F40-B997-28730B05C7A0}"/>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The US China Tech-Business Environment: 2016 Baseline</a:t>
            </a:r>
          </a:p>
        </p:txBody>
      </p:sp>
      <p:sp>
        <p:nvSpPr>
          <p:cNvPr id="3" name="Content Placeholder 2">
            <a:extLst>
              <a:ext uri="{FF2B5EF4-FFF2-40B4-BE49-F238E27FC236}">
                <a16:creationId xmlns:a16="http://schemas.microsoft.com/office/drawing/2014/main" id="{398974A2-B265-DC4B-850B-D789285C648F}"/>
              </a:ext>
            </a:extLst>
          </p:cNvPr>
          <p:cNvSpPr>
            <a:spLocks noGrp="1"/>
          </p:cNvSpPr>
          <p:nvPr>
            <p:ph idx="1"/>
          </p:nvPr>
        </p:nvSpPr>
        <p:spPr>
          <a:xfrm>
            <a:off x="4810259" y="649480"/>
            <a:ext cx="6555347" cy="5546047"/>
          </a:xfrm>
        </p:spPr>
        <p:txBody>
          <a:bodyPr anchor="ctr">
            <a:normAutofit/>
          </a:bodyPr>
          <a:lstStyle/>
          <a:p>
            <a:r>
              <a:rPr lang="en-US" sz="2000"/>
              <a:t>2016 Baseline; Arriving at the Point of Contemporary Conflict</a:t>
            </a:r>
          </a:p>
          <a:p>
            <a:pPr lvl="1"/>
            <a:r>
              <a:rPr lang="en-US" sz="2000"/>
              <a:t>Trade liberalization continued</a:t>
            </a:r>
          </a:p>
          <a:p>
            <a:pPr lvl="2"/>
            <a:r>
              <a:rPr lang="en-US" dirty="0"/>
              <a:t>Continued US pressure of Chinese SOEs; </a:t>
            </a:r>
          </a:p>
          <a:p>
            <a:pPr lvl="2"/>
            <a:r>
              <a:rPr lang="en-US" dirty="0"/>
              <a:t>Insistence on access to local markets</a:t>
            </a:r>
          </a:p>
          <a:p>
            <a:pPr lvl="1"/>
            <a:r>
              <a:rPr lang="en-US" sz="2000"/>
              <a:t>But also trade competition: </a:t>
            </a:r>
          </a:p>
          <a:p>
            <a:pPr lvl="2"/>
            <a:r>
              <a:rPr lang="en-US" dirty="0"/>
              <a:t>Trans Pacific Partnership versus Belt and Road Initiative</a:t>
            </a:r>
          </a:p>
          <a:p>
            <a:pPr lvl="1"/>
            <a:r>
              <a:rPr lang="en-US" sz="2000"/>
              <a:t>And the worries</a:t>
            </a:r>
          </a:p>
          <a:p>
            <a:pPr lvl="2"/>
            <a:r>
              <a:rPr lang="en-US" dirty="0"/>
              <a:t>Internationalization of the yuan</a:t>
            </a:r>
          </a:p>
          <a:p>
            <a:pPr lvl="2"/>
            <a:r>
              <a:rPr lang="en-US" dirty="0"/>
              <a:t>Chinese Big Data and AI Initiative</a:t>
            </a:r>
          </a:p>
          <a:p>
            <a:pPr lvl="2"/>
            <a:r>
              <a:rPr lang="en-US" dirty="0"/>
              <a:t>Protection of trademarks</a:t>
            </a:r>
          </a:p>
          <a:p>
            <a:pPr lvl="2"/>
            <a:r>
              <a:rPr lang="en-US" dirty="0"/>
              <a:t>Unfair business practices and WTO actions</a:t>
            </a:r>
          </a:p>
          <a:p>
            <a:pPr lvl="2"/>
            <a:r>
              <a:rPr lang="en-US" dirty="0"/>
              <a:t>Belt and Road Initiative</a:t>
            </a:r>
          </a:p>
          <a:p>
            <a:pPr lvl="2"/>
            <a:r>
              <a:rPr lang="en-US" dirty="0"/>
              <a:t>Alternative global financing through Asia Investment and Infrastructure Bank (AIIB)</a:t>
            </a:r>
          </a:p>
          <a:p>
            <a:pPr lvl="1"/>
            <a:endParaRPr lang="en-US" sz="2000"/>
          </a:p>
        </p:txBody>
      </p:sp>
    </p:spTree>
    <p:extLst>
      <p:ext uri="{BB962C8B-B14F-4D97-AF65-F5344CB8AC3E}">
        <p14:creationId xmlns:p14="http://schemas.microsoft.com/office/powerpoint/2010/main" val="211140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CD12D-42BC-4444-ADCC-A43782E503AE}"/>
              </a:ext>
            </a:extLst>
          </p:cNvPr>
          <p:cNvSpPr>
            <a:spLocks noGrp="1"/>
          </p:cNvSpPr>
          <p:nvPr>
            <p:ph type="title"/>
          </p:nvPr>
        </p:nvSpPr>
        <p:spPr>
          <a:xfrm>
            <a:off x="3088277" y="0"/>
            <a:ext cx="6167846" cy="862148"/>
          </a:xfrm>
        </p:spPr>
        <p:txBody>
          <a:bodyPr/>
          <a:lstStyle/>
          <a:p>
            <a:r>
              <a:rPr lang="en-US" b="1" dirty="0">
                <a:solidFill>
                  <a:srgbClr val="C00000"/>
                </a:solidFill>
              </a:rPr>
              <a:t>CSC in the Shadow of Lists</a:t>
            </a:r>
          </a:p>
        </p:txBody>
      </p:sp>
      <p:graphicFrame>
        <p:nvGraphicFramePr>
          <p:cNvPr id="5" name="Content Placeholder 4">
            <a:extLst>
              <a:ext uri="{FF2B5EF4-FFF2-40B4-BE49-F238E27FC236}">
                <a16:creationId xmlns:a16="http://schemas.microsoft.com/office/drawing/2014/main" id="{AE867390-E981-344A-A7FC-E5FCEB65E794}"/>
              </a:ext>
            </a:extLst>
          </p:cNvPr>
          <p:cNvGraphicFramePr>
            <a:graphicFrameLocks noGrp="1"/>
          </p:cNvGraphicFramePr>
          <p:nvPr>
            <p:ph sz="half" idx="1"/>
          </p:nvPr>
        </p:nvGraphicFramePr>
        <p:xfrm>
          <a:off x="0" y="735496"/>
          <a:ext cx="6019800" cy="6122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a:extLst>
              <a:ext uri="{FF2B5EF4-FFF2-40B4-BE49-F238E27FC236}">
                <a16:creationId xmlns:a16="http://schemas.microsoft.com/office/drawing/2014/main" id="{568BA4D9-A274-7F49-A845-AFFF9207F856}"/>
              </a:ext>
            </a:extLst>
          </p:cNvPr>
          <p:cNvGraphicFramePr>
            <a:graphicFrameLocks noGrp="1"/>
          </p:cNvGraphicFramePr>
          <p:nvPr>
            <p:ph sz="half" idx="2"/>
          </p:nvPr>
        </p:nvGraphicFramePr>
        <p:xfrm>
          <a:off x="6172199" y="862148"/>
          <a:ext cx="5884817" cy="59958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42692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1F5C0-E363-0247-A70C-11ACFC92B80F}"/>
              </a:ext>
            </a:extLst>
          </p:cNvPr>
          <p:cNvSpPr>
            <a:spLocks noGrp="1"/>
          </p:cNvSpPr>
          <p:nvPr>
            <p:ph type="title"/>
          </p:nvPr>
        </p:nvSpPr>
        <p:spPr>
          <a:xfrm>
            <a:off x="0" y="0"/>
            <a:ext cx="10515600" cy="1325563"/>
          </a:xfrm>
        </p:spPr>
        <p:txBody>
          <a:bodyPr/>
          <a:lstStyle/>
          <a:p>
            <a:r>
              <a:rPr lang="en-US" dirty="0"/>
              <a:t>From Social Credit to Platform Governance</a:t>
            </a:r>
          </a:p>
        </p:txBody>
      </p:sp>
      <p:pic>
        <p:nvPicPr>
          <p:cNvPr id="5" name="Content Placeholder 4" descr="Logo&#10;&#10;Description automatically generated">
            <a:hlinkClick r:id="rId2"/>
            <a:extLst>
              <a:ext uri="{FF2B5EF4-FFF2-40B4-BE49-F238E27FC236}">
                <a16:creationId xmlns:a16="http://schemas.microsoft.com/office/drawing/2014/main" id="{42EAD8FF-B243-F042-A140-58DAEEB7D0DB}"/>
              </a:ext>
            </a:extLst>
          </p:cNvPr>
          <p:cNvPicPr>
            <a:picLocks noGrp="1" noChangeAspect="1"/>
          </p:cNvPicPr>
          <p:nvPr>
            <p:ph idx="1"/>
          </p:nvPr>
        </p:nvPicPr>
        <p:blipFill>
          <a:blip r:embed="rId3"/>
          <a:stretch>
            <a:fillRect/>
          </a:stretch>
        </p:blipFill>
        <p:spPr>
          <a:xfrm>
            <a:off x="1233616" y="1325563"/>
            <a:ext cx="9724767" cy="5436415"/>
          </a:xfrm>
        </p:spPr>
      </p:pic>
    </p:spTree>
    <p:extLst>
      <p:ext uri="{BB962C8B-B14F-4D97-AF65-F5344CB8AC3E}">
        <p14:creationId xmlns:p14="http://schemas.microsoft.com/office/powerpoint/2010/main" val="1415024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AC8228-97B7-DF45-AE07-CF2BE4CF5943}"/>
              </a:ext>
            </a:extLst>
          </p:cNvPr>
          <p:cNvSpPr>
            <a:spLocks noGrp="1"/>
          </p:cNvSpPr>
          <p:nvPr>
            <p:ph type="title"/>
          </p:nvPr>
        </p:nvSpPr>
        <p:spPr>
          <a:xfrm>
            <a:off x="0" y="1"/>
            <a:ext cx="12192000" cy="1309815"/>
          </a:xfrm>
        </p:spPr>
        <p:txBody>
          <a:bodyPr>
            <a:normAutofit/>
          </a:bodyPr>
          <a:lstStyle/>
          <a:p>
            <a:r>
              <a:rPr lang="en-US" dirty="0">
                <a:latin typeface="Copperplate" panose="02000504000000020004" pitchFamily="2" charset="77"/>
              </a:rPr>
              <a:t>Platforms:</a:t>
            </a:r>
            <a:r>
              <a:rPr lang="en-US" dirty="0"/>
              <a:t> </a:t>
            </a:r>
            <a:br>
              <a:rPr lang="en-US" dirty="0"/>
            </a:br>
            <a:r>
              <a:rPr lang="en-US" b="1" i="1" dirty="0">
                <a:solidFill>
                  <a:srgbClr val="C00000"/>
                </a:solidFill>
              </a:rPr>
              <a:t>Managed (Curated)Networks of Users and Resources</a:t>
            </a:r>
            <a:endParaRPr lang="en-US" sz="4000" b="1" i="1" dirty="0">
              <a:solidFill>
                <a:srgbClr val="C00000"/>
              </a:solidFill>
            </a:endParaRPr>
          </a:p>
        </p:txBody>
      </p:sp>
      <p:sp>
        <p:nvSpPr>
          <p:cNvPr id="5" name="Content Placeholder 4">
            <a:extLst>
              <a:ext uri="{FF2B5EF4-FFF2-40B4-BE49-F238E27FC236}">
                <a16:creationId xmlns:a16="http://schemas.microsoft.com/office/drawing/2014/main" id="{F5E44582-7F67-EA4B-A7CF-FC22B202424A}"/>
              </a:ext>
            </a:extLst>
          </p:cNvPr>
          <p:cNvSpPr>
            <a:spLocks noGrp="1"/>
          </p:cNvSpPr>
          <p:nvPr>
            <p:ph sz="half" idx="1"/>
          </p:nvPr>
        </p:nvSpPr>
        <p:spPr>
          <a:xfrm>
            <a:off x="1" y="1825624"/>
            <a:ext cx="4275438" cy="5032375"/>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normAutofit fontScale="62500" lnSpcReduction="20000"/>
          </a:bodyPr>
          <a:lstStyle/>
          <a:p>
            <a:pPr algn="ctr"/>
            <a:endParaRPr lang="en-US" i="1" dirty="0"/>
          </a:p>
          <a:p>
            <a:pPr algn="ctr"/>
            <a:endParaRPr lang="en-US" i="1" dirty="0"/>
          </a:p>
        </p:txBody>
      </p:sp>
      <p:sp>
        <p:nvSpPr>
          <p:cNvPr id="6" name="Content Placeholder 5">
            <a:extLst>
              <a:ext uri="{FF2B5EF4-FFF2-40B4-BE49-F238E27FC236}">
                <a16:creationId xmlns:a16="http://schemas.microsoft.com/office/drawing/2014/main" id="{84E4413E-E496-4E4A-A6AC-37DAE8B4C4A4}"/>
              </a:ext>
            </a:extLst>
          </p:cNvPr>
          <p:cNvSpPr>
            <a:spLocks noGrp="1"/>
          </p:cNvSpPr>
          <p:nvPr>
            <p:ph sz="half" idx="2"/>
          </p:nvPr>
        </p:nvSpPr>
        <p:spPr>
          <a:xfrm>
            <a:off x="4522573" y="1309816"/>
            <a:ext cx="7669425" cy="5548183"/>
          </a:xfr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a:normAutofit fontScale="62500" lnSpcReduction="20000"/>
          </a:bodyPr>
          <a:lstStyle/>
          <a:p>
            <a:r>
              <a:rPr lang="en-US" dirty="0"/>
              <a:t>Networks of users and resources</a:t>
            </a:r>
          </a:p>
          <a:p>
            <a:r>
              <a:rPr lang="en-US" dirty="0"/>
              <a:t>Scalable, divisible</a:t>
            </a:r>
          </a:p>
          <a:p>
            <a:r>
              <a:rPr lang="en-US" dirty="0"/>
              <a:t>Self-managed or managed from the outside  (by a greater platform sometimes)</a:t>
            </a:r>
          </a:p>
          <a:p>
            <a:r>
              <a:rPr lang="en-US" dirty="0"/>
              <a:t>Create communities (of users for interact)</a:t>
            </a:r>
          </a:p>
          <a:p>
            <a:r>
              <a:rPr lang="en-US" dirty="0"/>
              <a:t>Create markets (for exchanges of things (tangible and intangible)</a:t>
            </a:r>
          </a:p>
          <a:p>
            <a:r>
              <a:rPr lang="en-US" dirty="0"/>
              <a:t>CONTRAST “linear institutions” (E.g., Multinational Enterprises or even the state) which  create and control inventory (regulation, enforcement, tangible and intangible goods and services ) through interlinkages of control or ownership</a:t>
            </a:r>
          </a:p>
          <a:p>
            <a:r>
              <a:rPr lang="en-US" dirty="0"/>
              <a:t>CONTRAST Data warehouses—location where a specific kind of goods (data) is stored for retrieval or access </a:t>
            </a:r>
          </a:p>
          <a:p>
            <a:r>
              <a:rPr lang="en-US" dirty="0"/>
              <a:t>PLATFORMS are spaces for trading, access, utilization, not the “means of production” but the “means of connection” (</a:t>
            </a:r>
            <a:r>
              <a:rPr lang="en-US" i="1" dirty="0">
                <a:hlinkClick r:id="rId2"/>
              </a:rPr>
              <a:t>Platform Business Model – Definition | What is it? | Explanatio</a:t>
            </a:r>
            <a:r>
              <a:rPr lang="en-US" dirty="0">
                <a:hlinkClick r:id="rId2"/>
              </a:rPr>
              <a:t>n</a:t>
            </a:r>
            <a:r>
              <a:rPr lang="en-US" dirty="0"/>
              <a:t>)</a:t>
            </a:r>
          </a:p>
          <a:p>
            <a:pPr lvl="1"/>
            <a:r>
              <a:rPr lang="en-US" dirty="0"/>
              <a:t>E.g., Amazon, eBay, Instagram, YouTube, WhatsApp, Waze, Uber, Lyft, Airbnb, Pinterest, Square, Social Finance, GitHub, Kickstarter, </a:t>
            </a:r>
            <a:r>
              <a:rPr lang="en-US" dirty="0" err="1"/>
              <a:t>ZocDoc</a:t>
            </a:r>
            <a:r>
              <a:rPr lang="en-US" dirty="0"/>
              <a:t> </a:t>
            </a:r>
          </a:p>
          <a:p>
            <a:pPr lvl="1"/>
            <a:r>
              <a:rPr lang="en-US" dirty="0"/>
              <a:t>E.g., Alibaba, Tencent, Baidu, and Rakuten (Japanese e-commerce)</a:t>
            </a:r>
          </a:p>
          <a:p>
            <a:r>
              <a:rPr lang="en-US" dirty="0"/>
              <a:t>Even a personal computer is a platform (hardware-the computer), software (operating system), as a foundation to support software and applications</a:t>
            </a:r>
          </a:p>
          <a:p>
            <a:endParaRPr lang="en-US" dirty="0"/>
          </a:p>
          <a:p>
            <a:endParaRPr lang="en-US" dirty="0"/>
          </a:p>
        </p:txBody>
      </p:sp>
      <p:pic>
        <p:nvPicPr>
          <p:cNvPr id="3" name="Picture 2" descr="A plate of food on a table&#10;&#10;Description automatically generated">
            <a:extLst>
              <a:ext uri="{FF2B5EF4-FFF2-40B4-BE49-F238E27FC236}">
                <a16:creationId xmlns:a16="http://schemas.microsoft.com/office/drawing/2014/main" id="{CE511936-69A8-2B4B-9781-8DB1853B0E25}"/>
              </a:ext>
            </a:extLst>
          </p:cNvPr>
          <p:cNvPicPr>
            <a:picLocks noChangeAspect="1"/>
          </p:cNvPicPr>
          <p:nvPr/>
        </p:nvPicPr>
        <p:blipFill>
          <a:blip r:embed="rId3"/>
          <a:stretch>
            <a:fillRect/>
          </a:stretch>
        </p:blipFill>
        <p:spPr>
          <a:xfrm>
            <a:off x="1" y="1823474"/>
            <a:ext cx="4522570" cy="5032375"/>
          </a:xfrm>
          <a:prstGeom prst="rect">
            <a:avLst/>
          </a:prstGeom>
        </p:spPr>
      </p:pic>
    </p:spTree>
    <p:extLst>
      <p:ext uri="{BB962C8B-B14F-4D97-AF65-F5344CB8AC3E}">
        <p14:creationId xmlns:p14="http://schemas.microsoft.com/office/powerpoint/2010/main" val="4294521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5DFFF-7918-024E-B5D7-8ADC32DE6F21}"/>
              </a:ext>
            </a:extLst>
          </p:cNvPr>
          <p:cNvSpPr>
            <a:spLocks noGrp="1"/>
          </p:cNvSpPr>
          <p:nvPr>
            <p:ph type="title"/>
          </p:nvPr>
        </p:nvSpPr>
        <p:spPr>
          <a:xfrm>
            <a:off x="10296" y="0"/>
            <a:ext cx="12181703" cy="1325563"/>
          </a:xfrm>
        </p:spPr>
        <p:txBody>
          <a:bodyPr/>
          <a:lstStyle/>
          <a:p>
            <a:r>
              <a:rPr lang="en-US" dirty="0"/>
              <a:t>The Universe of Social Credit Platforms: Social Media</a:t>
            </a:r>
          </a:p>
        </p:txBody>
      </p:sp>
      <p:sp>
        <p:nvSpPr>
          <p:cNvPr id="3" name="Content Placeholder 2">
            <a:extLst>
              <a:ext uri="{FF2B5EF4-FFF2-40B4-BE49-F238E27FC236}">
                <a16:creationId xmlns:a16="http://schemas.microsoft.com/office/drawing/2014/main" id="{5824C602-230F-3045-B11C-F091ABD8A6E8}"/>
              </a:ext>
            </a:extLst>
          </p:cNvPr>
          <p:cNvSpPr>
            <a:spLocks noGrp="1"/>
          </p:cNvSpPr>
          <p:nvPr>
            <p:ph sz="half" idx="1"/>
          </p:nvPr>
        </p:nvSpPr>
        <p:spPr>
          <a:xfrm>
            <a:off x="10296" y="1075038"/>
            <a:ext cx="6009504" cy="5782962"/>
          </a:xfrm>
        </p:spPr>
        <p:txBody>
          <a:bodyPr>
            <a:normAutofit fontScale="70000" lnSpcReduction="20000"/>
          </a:bodyPr>
          <a:lstStyle/>
          <a:p>
            <a:r>
              <a:rPr lang="en-US" b="1" dirty="0">
                <a:hlinkClick r:id="rId2"/>
              </a:rPr>
              <a:t>Top 10 Chinese Social Media: Table of Contents</a:t>
            </a:r>
            <a:endParaRPr lang="en-US" dirty="0"/>
          </a:p>
          <a:p>
            <a:pPr lvl="1"/>
            <a:r>
              <a:rPr lang="en-US" dirty="0">
                <a:effectLst/>
              </a:rPr>
              <a:t>WeChat: Not Just the Chinese Facebook </a:t>
            </a:r>
            <a:r>
              <a:rPr lang="en-US" dirty="0">
                <a:effectLst/>
                <a:hlinkClick r:id="rId3"/>
              </a:rPr>
              <a:t>Read Now</a:t>
            </a:r>
            <a:endParaRPr lang="en-US" dirty="0">
              <a:effectLst/>
            </a:endParaRPr>
          </a:p>
          <a:p>
            <a:pPr lvl="1"/>
            <a:r>
              <a:rPr lang="en-US" dirty="0" err="1">
                <a:effectLst/>
              </a:rPr>
              <a:t>Sina</a:t>
            </a:r>
            <a:r>
              <a:rPr lang="en-US" dirty="0">
                <a:effectLst/>
              </a:rPr>
              <a:t> Weibo: Twitter of China </a:t>
            </a:r>
            <a:r>
              <a:rPr lang="en-US" dirty="0">
                <a:effectLst/>
                <a:hlinkClick r:id="rId4"/>
              </a:rPr>
              <a:t>Read Now</a:t>
            </a:r>
            <a:endParaRPr lang="en-US" dirty="0">
              <a:effectLst/>
            </a:endParaRPr>
          </a:p>
          <a:p>
            <a:pPr lvl="1"/>
            <a:r>
              <a:rPr lang="en-US" dirty="0">
                <a:effectLst/>
              </a:rPr>
              <a:t>Tencent QQ: Popular Instant Messaging App </a:t>
            </a:r>
            <a:r>
              <a:rPr lang="en-US" dirty="0">
                <a:effectLst/>
                <a:hlinkClick r:id="rId5"/>
              </a:rPr>
              <a:t>Read Now</a:t>
            </a:r>
            <a:endParaRPr lang="en-US" dirty="0">
              <a:effectLst/>
            </a:endParaRPr>
          </a:p>
          <a:p>
            <a:pPr lvl="1"/>
            <a:r>
              <a:rPr lang="en-US" dirty="0">
                <a:effectLst/>
              </a:rPr>
              <a:t>Tencent Video: The King of Online Video in China </a:t>
            </a:r>
            <a:r>
              <a:rPr lang="en-US" dirty="0">
                <a:effectLst/>
                <a:hlinkClick r:id="rId6"/>
              </a:rPr>
              <a:t>Read Now</a:t>
            </a:r>
            <a:endParaRPr lang="en-US" dirty="0">
              <a:effectLst/>
            </a:endParaRPr>
          </a:p>
          <a:p>
            <a:pPr lvl="1"/>
            <a:r>
              <a:rPr lang="en-US" dirty="0">
                <a:effectLst/>
              </a:rPr>
              <a:t>Xiao Hong Shu (Little Red Book): Where Community Meets Cross-Border E-Commerce </a:t>
            </a:r>
            <a:r>
              <a:rPr lang="en-US" dirty="0">
                <a:effectLst/>
                <a:hlinkClick r:id="rId7"/>
              </a:rPr>
              <a:t>Read Now</a:t>
            </a:r>
            <a:endParaRPr lang="en-US" dirty="0">
              <a:effectLst/>
            </a:endParaRPr>
          </a:p>
          <a:p>
            <a:pPr lvl="1"/>
            <a:r>
              <a:rPr lang="en-US" dirty="0" err="1">
                <a:effectLst/>
              </a:rPr>
              <a:t>Douban</a:t>
            </a:r>
            <a:r>
              <a:rPr lang="en-US" dirty="0">
                <a:effectLst/>
              </a:rPr>
              <a:t>: Lifestyle Discussion Platform </a:t>
            </a:r>
            <a:r>
              <a:rPr lang="en-US" dirty="0">
                <a:effectLst/>
                <a:hlinkClick r:id="rId8"/>
              </a:rPr>
              <a:t>Read Now</a:t>
            </a:r>
            <a:endParaRPr lang="en-US" dirty="0">
              <a:effectLst/>
            </a:endParaRPr>
          </a:p>
          <a:p>
            <a:pPr lvl="1"/>
            <a:r>
              <a:rPr lang="en-US" dirty="0">
                <a:effectLst/>
              </a:rPr>
              <a:t> </a:t>
            </a:r>
            <a:r>
              <a:rPr lang="en-US" dirty="0" err="1">
                <a:effectLst/>
              </a:rPr>
              <a:t>Zhihu</a:t>
            </a:r>
            <a:r>
              <a:rPr lang="en-US" dirty="0">
                <a:effectLst/>
              </a:rPr>
              <a:t>: The Quora of China </a:t>
            </a:r>
            <a:r>
              <a:rPr lang="en-US" dirty="0">
                <a:effectLst/>
                <a:hlinkClick r:id="rId9"/>
              </a:rPr>
              <a:t>Read Now</a:t>
            </a:r>
            <a:endParaRPr lang="en-US" dirty="0">
              <a:effectLst/>
            </a:endParaRPr>
          </a:p>
          <a:p>
            <a:pPr lvl="1"/>
            <a:r>
              <a:rPr lang="en-US" dirty="0" err="1">
                <a:effectLst/>
              </a:rPr>
              <a:t>Meituan</a:t>
            </a:r>
            <a:r>
              <a:rPr lang="en-US" dirty="0">
                <a:effectLst/>
              </a:rPr>
              <a:t> – </a:t>
            </a:r>
            <a:r>
              <a:rPr lang="en-US" dirty="0" err="1">
                <a:effectLst/>
              </a:rPr>
              <a:t>Dianping</a:t>
            </a:r>
            <a:r>
              <a:rPr lang="en-US" dirty="0">
                <a:effectLst/>
              </a:rPr>
              <a:t>: The Chinese Versions of Yelp </a:t>
            </a:r>
            <a:r>
              <a:rPr lang="en-US" dirty="0">
                <a:effectLst/>
                <a:hlinkClick r:id="rId10"/>
              </a:rPr>
              <a:t>Read Now</a:t>
            </a:r>
            <a:endParaRPr lang="en-US" dirty="0">
              <a:effectLst/>
            </a:endParaRPr>
          </a:p>
          <a:p>
            <a:pPr lvl="1"/>
            <a:r>
              <a:rPr lang="en-US" dirty="0" err="1">
                <a:effectLst/>
              </a:rPr>
              <a:t>Toutiao</a:t>
            </a:r>
            <a:r>
              <a:rPr lang="en-US" dirty="0">
                <a:effectLst/>
              </a:rPr>
              <a:t>: The Hottest News &amp; Information &amp; Entertainment Platform </a:t>
            </a:r>
            <a:r>
              <a:rPr lang="en-US" dirty="0">
                <a:effectLst/>
                <a:hlinkClick r:id="rId11"/>
              </a:rPr>
              <a:t>Read Now</a:t>
            </a:r>
            <a:endParaRPr lang="en-US" dirty="0">
              <a:effectLst/>
            </a:endParaRPr>
          </a:p>
          <a:p>
            <a:pPr lvl="1"/>
            <a:r>
              <a:rPr lang="en-US" dirty="0" err="1">
                <a:effectLst/>
              </a:rPr>
              <a:t>DouYin</a:t>
            </a:r>
            <a:r>
              <a:rPr lang="en-US" dirty="0">
                <a:effectLst/>
              </a:rPr>
              <a:t> (</a:t>
            </a:r>
            <a:r>
              <a:rPr lang="en-US" dirty="0" err="1">
                <a:effectLst/>
              </a:rPr>
              <a:t>TikTok</a:t>
            </a:r>
            <a:r>
              <a:rPr lang="en-US" dirty="0">
                <a:effectLst/>
              </a:rPr>
              <a:t>): The Short-video App Taking the World By Storm </a:t>
            </a:r>
            <a:r>
              <a:rPr lang="en-US" dirty="0">
                <a:effectLst/>
                <a:hlinkClick r:id="rId12"/>
              </a:rPr>
              <a:t>Read Now</a:t>
            </a:r>
            <a:endParaRPr lang="en-US" dirty="0"/>
          </a:p>
          <a:p>
            <a:r>
              <a:rPr lang="en-US" b="1" dirty="0"/>
              <a:t>Runner Ups for the Top 10 Chinese Social Media Platforms! (2020 Update)</a:t>
            </a:r>
            <a:endParaRPr lang="en-US" dirty="0"/>
          </a:p>
          <a:p>
            <a:pPr lvl="1"/>
            <a:r>
              <a:rPr lang="en-US" dirty="0">
                <a:effectLst/>
              </a:rPr>
              <a:t>Momo: Tinder of China </a:t>
            </a:r>
            <a:r>
              <a:rPr lang="en-US" dirty="0">
                <a:effectLst/>
                <a:hlinkClick r:id="rId13"/>
              </a:rPr>
              <a:t>Read Now</a:t>
            </a:r>
            <a:endParaRPr lang="en-US" dirty="0">
              <a:effectLst/>
            </a:endParaRPr>
          </a:p>
          <a:p>
            <a:pPr lvl="1"/>
            <a:r>
              <a:rPr lang="en-US" dirty="0" err="1">
                <a:effectLst/>
              </a:rPr>
              <a:t>Meitu</a:t>
            </a:r>
            <a:r>
              <a:rPr lang="en-US" dirty="0">
                <a:effectLst/>
              </a:rPr>
              <a:t>: From the Creators of </a:t>
            </a:r>
            <a:r>
              <a:rPr lang="en-US" dirty="0" err="1">
                <a:effectLst/>
              </a:rPr>
              <a:t>Meipai</a:t>
            </a:r>
            <a:r>
              <a:rPr lang="en-US" dirty="0">
                <a:effectLst/>
              </a:rPr>
              <a:t> </a:t>
            </a:r>
            <a:r>
              <a:rPr lang="en-US" dirty="0">
                <a:effectLst/>
                <a:hlinkClick r:id="rId14"/>
              </a:rPr>
              <a:t>Read Now</a:t>
            </a:r>
            <a:endParaRPr lang="en-US" dirty="0">
              <a:effectLst/>
            </a:endParaRPr>
          </a:p>
          <a:p>
            <a:pPr lvl="1"/>
            <a:r>
              <a:rPr lang="en-US" dirty="0" err="1">
                <a:effectLst/>
              </a:rPr>
              <a:t>Kuaishou</a:t>
            </a:r>
            <a:r>
              <a:rPr lang="en-US" dirty="0">
                <a:effectLst/>
              </a:rPr>
              <a:t>: The Short-video Platform For Life in China Outside Tier 1 Cities </a:t>
            </a:r>
            <a:r>
              <a:rPr lang="en-US" dirty="0">
                <a:effectLst/>
                <a:hlinkClick r:id="rId15"/>
              </a:rPr>
              <a:t>Read Now</a:t>
            </a:r>
            <a:endParaRPr lang="en-US" dirty="0">
              <a:effectLst/>
            </a:endParaRPr>
          </a:p>
          <a:p>
            <a:pPr lvl="1"/>
            <a:r>
              <a:rPr lang="en-US" dirty="0">
                <a:effectLst/>
              </a:rPr>
              <a:t>Youku </a:t>
            </a:r>
            <a:r>
              <a:rPr lang="en-US" dirty="0" err="1">
                <a:effectLst/>
              </a:rPr>
              <a:t>Tudou</a:t>
            </a:r>
            <a:r>
              <a:rPr lang="en-US" dirty="0">
                <a:effectLst/>
              </a:rPr>
              <a:t>: The Former </a:t>
            </a:r>
            <a:r>
              <a:rPr lang="en-US" dirty="0" err="1">
                <a:effectLst/>
              </a:rPr>
              <a:t>Youtube</a:t>
            </a:r>
            <a:r>
              <a:rPr lang="en-US" dirty="0">
                <a:effectLst/>
              </a:rPr>
              <a:t> of China  </a:t>
            </a:r>
            <a:r>
              <a:rPr lang="en-US" dirty="0">
                <a:effectLst/>
                <a:hlinkClick r:id="rId16"/>
              </a:rPr>
              <a:t>Read Now</a:t>
            </a:r>
            <a:endParaRPr lang="en-US" dirty="0">
              <a:effectLst/>
            </a:endParaRPr>
          </a:p>
          <a:p>
            <a:pPr lvl="1"/>
            <a:r>
              <a:rPr lang="en-US" dirty="0">
                <a:effectLst/>
              </a:rPr>
              <a:t>Baidu </a:t>
            </a:r>
            <a:r>
              <a:rPr lang="en-US" dirty="0" err="1">
                <a:effectLst/>
              </a:rPr>
              <a:t>Tieba</a:t>
            </a:r>
            <a:r>
              <a:rPr lang="en-US" dirty="0">
                <a:effectLst/>
              </a:rPr>
              <a:t>: A Search Engine Forum </a:t>
            </a:r>
            <a:r>
              <a:rPr lang="en-US" dirty="0">
                <a:effectLst/>
                <a:hlinkClick r:id="rId17"/>
              </a:rPr>
              <a:t>Read Now</a:t>
            </a:r>
            <a:endParaRPr lang="en-US" dirty="0">
              <a:effectLst/>
            </a:endParaRPr>
          </a:p>
          <a:p>
            <a:endParaRPr lang="en-US" dirty="0"/>
          </a:p>
        </p:txBody>
      </p:sp>
      <p:pic>
        <p:nvPicPr>
          <p:cNvPr id="18" name="Content Placeholder 17" descr="Icon&#10;&#10;Description automatically generated">
            <a:extLst>
              <a:ext uri="{FF2B5EF4-FFF2-40B4-BE49-F238E27FC236}">
                <a16:creationId xmlns:a16="http://schemas.microsoft.com/office/drawing/2014/main" id="{D5886A52-67AC-1A44-8FF3-60908D248871}"/>
              </a:ext>
            </a:extLst>
          </p:cNvPr>
          <p:cNvPicPr>
            <a:picLocks noGrp="1" noChangeAspect="1"/>
          </p:cNvPicPr>
          <p:nvPr>
            <p:ph sz="half" idx="2"/>
          </p:nvPr>
        </p:nvPicPr>
        <p:blipFill>
          <a:blip r:embed="rId18"/>
          <a:stretch>
            <a:fillRect/>
          </a:stretch>
        </p:blipFill>
        <p:spPr>
          <a:xfrm>
            <a:off x="8362949" y="3531393"/>
            <a:ext cx="1527638" cy="1794369"/>
          </a:xfrm>
        </p:spPr>
      </p:pic>
      <p:pic>
        <p:nvPicPr>
          <p:cNvPr id="20" name="Picture 19" descr="A picture containing drawing&#10;&#10;Description automatically generated">
            <a:extLst>
              <a:ext uri="{FF2B5EF4-FFF2-40B4-BE49-F238E27FC236}">
                <a16:creationId xmlns:a16="http://schemas.microsoft.com/office/drawing/2014/main" id="{D0BB6AE6-39B6-3E4D-AB51-04C7804A6884}"/>
              </a:ext>
            </a:extLst>
          </p:cNvPr>
          <p:cNvPicPr>
            <a:picLocks noChangeAspect="1"/>
          </p:cNvPicPr>
          <p:nvPr/>
        </p:nvPicPr>
        <p:blipFill>
          <a:blip r:embed="rId19"/>
          <a:stretch>
            <a:fillRect/>
          </a:stretch>
        </p:blipFill>
        <p:spPr>
          <a:xfrm>
            <a:off x="6172202" y="1325563"/>
            <a:ext cx="1543996" cy="1948978"/>
          </a:xfrm>
          <a:prstGeom prst="rect">
            <a:avLst/>
          </a:prstGeom>
        </p:spPr>
      </p:pic>
      <p:pic>
        <p:nvPicPr>
          <p:cNvPr id="22" name="Picture 21" descr="Graphical user interface, text&#10;&#10;Description automatically generated">
            <a:extLst>
              <a:ext uri="{FF2B5EF4-FFF2-40B4-BE49-F238E27FC236}">
                <a16:creationId xmlns:a16="http://schemas.microsoft.com/office/drawing/2014/main" id="{6B3B375F-86C7-B144-A8DA-E1AD1D06BECA}"/>
              </a:ext>
            </a:extLst>
          </p:cNvPr>
          <p:cNvPicPr>
            <a:picLocks noChangeAspect="1"/>
          </p:cNvPicPr>
          <p:nvPr/>
        </p:nvPicPr>
        <p:blipFill>
          <a:blip r:embed="rId20"/>
          <a:stretch>
            <a:fillRect/>
          </a:stretch>
        </p:blipFill>
        <p:spPr>
          <a:xfrm>
            <a:off x="6944200" y="4813840"/>
            <a:ext cx="1527637" cy="1953372"/>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D3D669E8-08E0-1548-8CEE-F6384FDB7E9F}"/>
              </a:ext>
            </a:extLst>
          </p:cNvPr>
          <p:cNvPicPr>
            <a:picLocks noChangeAspect="1"/>
          </p:cNvPicPr>
          <p:nvPr/>
        </p:nvPicPr>
        <p:blipFill>
          <a:blip r:embed="rId21"/>
          <a:stretch>
            <a:fillRect/>
          </a:stretch>
        </p:blipFill>
        <p:spPr>
          <a:xfrm>
            <a:off x="7363572" y="2142804"/>
            <a:ext cx="1524200" cy="1948977"/>
          </a:xfrm>
          <a:prstGeom prst="rect">
            <a:avLst/>
          </a:prstGeom>
        </p:spPr>
      </p:pic>
      <p:pic>
        <p:nvPicPr>
          <p:cNvPr id="26" name="Picture 25" descr="Graphical user interface, application&#10;&#10;Description automatically generated">
            <a:extLst>
              <a:ext uri="{FF2B5EF4-FFF2-40B4-BE49-F238E27FC236}">
                <a16:creationId xmlns:a16="http://schemas.microsoft.com/office/drawing/2014/main" id="{E7B337FA-BE0A-6249-B5F3-7632329B1CAF}"/>
              </a:ext>
            </a:extLst>
          </p:cNvPr>
          <p:cNvPicPr>
            <a:picLocks noChangeAspect="1"/>
          </p:cNvPicPr>
          <p:nvPr/>
        </p:nvPicPr>
        <p:blipFill>
          <a:blip r:embed="rId22"/>
          <a:stretch>
            <a:fillRect/>
          </a:stretch>
        </p:blipFill>
        <p:spPr>
          <a:xfrm>
            <a:off x="8627079" y="1017632"/>
            <a:ext cx="3486203" cy="1794369"/>
          </a:xfrm>
          <a:prstGeom prst="rect">
            <a:avLst/>
          </a:prstGeom>
        </p:spPr>
      </p:pic>
      <p:pic>
        <p:nvPicPr>
          <p:cNvPr id="28" name="Picture 27" descr="Logo&#10;&#10;Description automatically generated">
            <a:extLst>
              <a:ext uri="{FF2B5EF4-FFF2-40B4-BE49-F238E27FC236}">
                <a16:creationId xmlns:a16="http://schemas.microsoft.com/office/drawing/2014/main" id="{8057052C-7857-B84B-B0F1-D8F690050B11}"/>
              </a:ext>
            </a:extLst>
          </p:cNvPr>
          <p:cNvPicPr>
            <a:picLocks noChangeAspect="1"/>
          </p:cNvPicPr>
          <p:nvPr/>
        </p:nvPicPr>
        <p:blipFill>
          <a:blip r:embed="rId23"/>
          <a:stretch>
            <a:fillRect/>
          </a:stretch>
        </p:blipFill>
        <p:spPr>
          <a:xfrm>
            <a:off x="9527058" y="4799716"/>
            <a:ext cx="2634885" cy="1967496"/>
          </a:xfrm>
          <a:prstGeom prst="rect">
            <a:avLst/>
          </a:prstGeom>
        </p:spPr>
      </p:pic>
    </p:spTree>
    <p:extLst>
      <p:ext uri="{BB962C8B-B14F-4D97-AF65-F5344CB8AC3E}">
        <p14:creationId xmlns:p14="http://schemas.microsoft.com/office/powerpoint/2010/main" val="275374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AE24B-559F-2E45-994B-C5D6C779054D}"/>
              </a:ext>
            </a:extLst>
          </p:cNvPr>
          <p:cNvSpPr>
            <a:spLocks noGrp="1"/>
          </p:cNvSpPr>
          <p:nvPr>
            <p:ph type="title"/>
          </p:nvPr>
        </p:nvSpPr>
        <p:spPr>
          <a:xfrm>
            <a:off x="0" y="1"/>
            <a:ext cx="12192000" cy="1272745"/>
          </a:xfrm>
        </p:spPr>
        <p:txBody>
          <a:bodyPr>
            <a:normAutofit/>
          </a:bodyPr>
          <a:lstStyle/>
          <a:p>
            <a:r>
              <a:rPr lang="en-US" sz="4000" dirty="0"/>
              <a:t>The Universe of Social Media Platforms: Tracking Apps</a:t>
            </a:r>
          </a:p>
        </p:txBody>
      </p:sp>
      <p:graphicFrame>
        <p:nvGraphicFramePr>
          <p:cNvPr id="3" name="Content Placeholder 2">
            <a:extLst>
              <a:ext uri="{FF2B5EF4-FFF2-40B4-BE49-F238E27FC236}">
                <a16:creationId xmlns:a16="http://schemas.microsoft.com/office/drawing/2014/main" id="{5AFC939C-CB84-1244-BA79-099CAF4FBD7B}"/>
              </a:ext>
            </a:extLst>
          </p:cNvPr>
          <p:cNvGraphicFramePr>
            <a:graphicFrameLocks noGrp="1"/>
          </p:cNvGraphicFramePr>
          <p:nvPr>
            <p:ph sz="half" idx="2"/>
          </p:nvPr>
        </p:nvGraphicFramePr>
        <p:xfrm>
          <a:off x="6172202" y="1272747"/>
          <a:ext cx="5923004" cy="4849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EE0334DF-649A-B547-94F6-AB6DB04046FA}"/>
              </a:ext>
            </a:extLst>
          </p:cNvPr>
          <p:cNvGraphicFramePr>
            <a:graphicFrameLocks noGrp="1"/>
          </p:cNvGraphicFramePr>
          <p:nvPr>
            <p:ph sz="half" idx="1"/>
          </p:nvPr>
        </p:nvGraphicFramePr>
        <p:xfrm>
          <a:off x="-98854" y="1112108"/>
          <a:ext cx="6118654" cy="57458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62429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86013-C762-A845-832C-13C4FAAD7628}"/>
              </a:ext>
            </a:extLst>
          </p:cNvPr>
          <p:cNvSpPr>
            <a:spLocks noGrp="1"/>
          </p:cNvSpPr>
          <p:nvPr>
            <p:ph type="title"/>
          </p:nvPr>
        </p:nvSpPr>
        <p:spPr>
          <a:xfrm>
            <a:off x="0" y="63200"/>
            <a:ext cx="10515600" cy="1325563"/>
          </a:xfrm>
        </p:spPr>
        <p:txBody>
          <a:bodyPr/>
          <a:lstStyle/>
          <a:p>
            <a:r>
              <a:rPr lang="en-US" dirty="0"/>
              <a:t>The Universe of Social Credit Platforms: Financial Credit Scoring</a:t>
            </a:r>
          </a:p>
        </p:txBody>
      </p:sp>
      <p:sp>
        <p:nvSpPr>
          <p:cNvPr id="3" name="Content Placeholder 2">
            <a:extLst>
              <a:ext uri="{FF2B5EF4-FFF2-40B4-BE49-F238E27FC236}">
                <a16:creationId xmlns:a16="http://schemas.microsoft.com/office/drawing/2014/main" id="{8E318FBA-810C-3E4C-882D-42E578D81CA6}"/>
              </a:ext>
            </a:extLst>
          </p:cNvPr>
          <p:cNvSpPr>
            <a:spLocks noGrp="1"/>
          </p:cNvSpPr>
          <p:nvPr>
            <p:ph sz="half" idx="1"/>
          </p:nvPr>
        </p:nvSpPr>
        <p:spPr>
          <a:xfrm>
            <a:off x="0" y="1519882"/>
            <a:ext cx="6019800" cy="5271670"/>
          </a:xfr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p:spPr>
        <p:txBody>
          <a:bodyPr>
            <a:normAutofit lnSpcReduction="10000"/>
          </a:bodyPr>
          <a:lstStyle/>
          <a:p>
            <a:r>
              <a:rPr lang="en-US" b="1" dirty="0">
                <a:solidFill>
                  <a:srgbClr val="C00000"/>
                </a:solidFill>
              </a:rPr>
              <a:t>Sesame Credit</a:t>
            </a:r>
          </a:p>
          <a:p>
            <a:pPr lvl="1"/>
            <a:r>
              <a:rPr lang="en-US" dirty="0"/>
              <a:t>Develop score based on financial transactions and other factors</a:t>
            </a:r>
          </a:p>
          <a:p>
            <a:pPr lvl="1"/>
            <a:r>
              <a:rPr lang="en-US" dirty="0"/>
              <a:t>Serve as a platform for merging social and financial scoring based on data generated form transactions effected through the platform.</a:t>
            </a:r>
          </a:p>
          <a:p>
            <a:pPr lvl="1"/>
            <a:r>
              <a:rPr lang="en-US" dirty="0"/>
              <a:t>Purchase data serves as proxy for conformity to expected social norms  (too much liquor, quality of books purchased, gaming, etc.)</a:t>
            </a:r>
          </a:p>
          <a:p>
            <a:pPr lvl="2"/>
            <a:r>
              <a:rPr lang="en-US" dirty="0"/>
              <a:t>Greenfield, A. (2018, February 14). “</a:t>
            </a:r>
            <a:r>
              <a:rPr lang="en-US" dirty="0">
                <a:hlinkClick r:id="rId2"/>
              </a:rPr>
              <a:t>China’s dystopian tech could be contagious</a:t>
            </a:r>
            <a:r>
              <a:rPr lang="en-US" dirty="0"/>
              <a:t>”.</a:t>
            </a:r>
          </a:p>
          <a:p>
            <a:pPr lvl="2"/>
            <a:endParaRPr lang="en-US" dirty="0"/>
          </a:p>
        </p:txBody>
      </p:sp>
      <p:sp>
        <p:nvSpPr>
          <p:cNvPr id="4" name="Content Placeholder 3">
            <a:extLst>
              <a:ext uri="{FF2B5EF4-FFF2-40B4-BE49-F238E27FC236}">
                <a16:creationId xmlns:a16="http://schemas.microsoft.com/office/drawing/2014/main" id="{B1F3EA11-B021-D344-911D-37C6E4A1F57A}"/>
              </a:ext>
            </a:extLst>
          </p:cNvPr>
          <p:cNvSpPr>
            <a:spLocks noGrp="1"/>
          </p:cNvSpPr>
          <p:nvPr>
            <p:ph sz="half" idx="2"/>
          </p:nvPr>
        </p:nvSpPr>
        <p:spPr>
          <a:xfrm>
            <a:off x="6172200" y="1825625"/>
            <a:ext cx="5902754" cy="3574278"/>
          </a:xfrm>
          <a:gradFill>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p:spPr>
        <p:txBody>
          <a:bodyPr>
            <a:normAutofit lnSpcReduction="10000"/>
          </a:bodyPr>
          <a:lstStyle/>
          <a:p>
            <a:r>
              <a:rPr lang="en-US" b="1" dirty="0">
                <a:solidFill>
                  <a:srgbClr val="C00000"/>
                </a:solidFill>
              </a:rPr>
              <a:t>Ant Group consolidated consumer finance project </a:t>
            </a:r>
            <a:r>
              <a:rPr lang="en-US" dirty="0"/>
              <a:t>(August 2020)</a:t>
            </a:r>
          </a:p>
          <a:p>
            <a:pPr lvl="1"/>
            <a:r>
              <a:rPr lang="en-US" dirty="0"/>
              <a:t>Nanyang Commercial Bank, China </a:t>
            </a:r>
            <a:r>
              <a:rPr lang="en-US" dirty="0" err="1"/>
              <a:t>TransInfo</a:t>
            </a:r>
            <a:r>
              <a:rPr lang="en-US" dirty="0"/>
              <a:t> Technology Corp. and Contemporary </a:t>
            </a:r>
            <a:r>
              <a:rPr lang="en-US" dirty="0" err="1"/>
              <a:t>Amperex</a:t>
            </a:r>
            <a:r>
              <a:rPr lang="en-US" dirty="0"/>
              <a:t> Technology Co. </a:t>
            </a:r>
          </a:p>
          <a:p>
            <a:pPr lvl="1"/>
            <a:r>
              <a:rPr lang="en-US" dirty="0"/>
              <a:t>platform would be incorporated in Chongqing.</a:t>
            </a:r>
          </a:p>
          <a:p>
            <a:pPr lvl="1"/>
            <a:r>
              <a:rPr lang="en-US" dirty="0"/>
              <a:t>Coordination with Alipay payments app and money market funds and provides credit scoring</a:t>
            </a:r>
          </a:p>
          <a:p>
            <a:pPr lvl="1"/>
            <a:endParaRPr lang="en-US" dirty="0"/>
          </a:p>
        </p:txBody>
      </p:sp>
      <p:pic>
        <p:nvPicPr>
          <p:cNvPr id="8" name="Picture 7" descr="Logo&#10;&#10;Description automatically generated">
            <a:extLst>
              <a:ext uri="{FF2B5EF4-FFF2-40B4-BE49-F238E27FC236}">
                <a16:creationId xmlns:a16="http://schemas.microsoft.com/office/drawing/2014/main" id="{00CE8B18-8B19-564C-B4AD-C4221A2AF504}"/>
              </a:ext>
            </a:extLst>
          </p:cNvPr>
          <p:cNvPicPr>
            <a:picLocks noChangeAspect="1"/>
          </p:cNvPicPr>
          <p:nvPr/>
        </p:nvPicPr>
        <p:blipFill>
          <a:blip r:embed="rId3"/>
          <a:stretch>
            <a:fillRect/>
          </a:stretch>
        </p:blipFill>
        <p:spPr>
          <a:xfrm>
            <a:off x="8763000" y="5562373"/>
            <a:ext cx="3311954" cy="1229179"/>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CDF7C9A5-5F49-7A4B-957E-F561F4BFCCFD}"/>
              </a:ext>
            </a:extLst>
          </p:cNvPr>
          <p:cNvPicPr>
            <a:picLocks noChangeAspect="1"/>
          </p:cNvPicPr>
          <p:nvPr/>
        </p:nvPicPr>
        <p:blipFill>
          <a:blip r:embed="rId4"/>
          <a:stretch>
            <a:fillRect/>
          </a:stretch>
        </p:blipFill>
        <p:spPr>
          <a:xfrm>
            <a:off x="6524368" y="5562373"/>
            <a:ext cx="2365634" cy="1232427"/>
          </a:xfrm>
          <a:prstGeom prst="rect">
            <a:avLst/>
          </a:prstGeom>
        </p:spPr>
      </p:pic>
    </p:spTree>
    <p:extLst>
      <p:ext uri="{BB962C8B-B14F-4D97-AF65-F5344CB8AC3E}">
        <p14:creationId xmlns:p14="http://schemas.microsoft.com/office/powerpoint/2010/main" val="1599136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FBBA8-F7E1-704A-BE69-BC8DA788ABD3}"/>
              </a:ext>
            </a:extLst>
          </p:cNvPr>
          <p:cNvSpPr>
            <a:spLocks noGrp="1"/>
          </p:cNvSpPr>
          <p:nvPr>
            <p:ph type="title"/>
          </p:nvPr>
        </p:nvSpPr>
        <p:spPr>
          <a:xfrm>
            <a:off x="109152" y="18255"/>
            <a:ext cx="12082848" cy="760221"/>
          </a:xfrm>
          <a:solidFill>
            <a:schemeClr val="accent4">
              <a:lumMod val="75000"/>
            </a:schemeClr>
          </a:solidFill>
        </p:spPr>
        <p:txBody>
          <a:bodyPr>
            <a:normAutofit/>
          </a:bodyPr>
          <a:lstStyle/>
          <a:p>
            <a:r>
              <a:rPr lang="en-US" sz="3200" dirty="0"/>
              <a:t>The Universe of Social Credit Platforms: Reputation Tracking </a:t>
            </a:r>
          </a:p>
        </p:txBody>
      </p:sp>
      <p:sp>
        <p:nvSpPr>
          <p:cNvPr id="3" name="Content Placeholder 2">
            <a:extLst>
              <a:ext uri="{FF2B5EF4-FFF2-40B4-BE49-F238E27FC236}">
                <a16:creationId xmlns:a16="http://schemas.microsoft.com/office/drawing/2014/main" id="{928F155B-7E6E-664F-B4F7-8FFF24F7610A}"/>
              </a:ext>
            </a:extLst>
          </p:cNvPr>
          <p:cNvSpPr>
            <a:spLocks noGrp="1"/>
          </p:cNvSpPr>
          <p:nvPr>
            <p:ph sz="half" idx="1"/>
          </p:nvPr>
        </p:nvSpPr>
        <p:spPr>
          <a:xfrm>
            <a:off x="0" y="778476"/>
            <a:ext cx="7648832" cy="6061269"/>
          </a:xfrm>
        </p:spPr>
        <p:txBody>
          <a:bodyPr>
            <a:normAutofit fontScale="85000" lnSpcReduction="20000"/>
          </a:bodyPr>
          <a:lstStyle/>
          <a:p>
            <a:r>
              <a:rPr lang="en-US" sz="3300" b="1" dirty="0">
                <a:solidFill>
                  <a:srgbClr val="C00000"/>
                </a:solidFill>
              </a:rPr>
              <a:t>Honest (Credibility) Shanghai APP(</a:t>
            </a:r>
            <a:r>
              <a:rPr lang="zh-CN" altLang="en-US" sz="3300" b="1" dirty="0">
                <a:solidFill>
                  <a:srgbClr val="C00000"/>
                </a:solidFill>
                <a:hlinkClick r:id="rId2">
                  <a:extLst>
                    <a:ext uri="{A12FA001-AC4F-418D-AE19-62706E023703}">
                      <ahyp:hlinkClr xmlns:ahyp="http://schemas.microsoft.com/office/drawing/2018/hyperlinkcolor" val="tx"/>
                    </a:ext>
                  </a:extLst>
                </a:hlinkClick>
              </a:rPr>
              <a:t>诚信上海</a:t>
            </a:r>
            <a:r>
              <a:rPr lang="es-ES" altLang="zh-CN" sz="3300" b="1" dirty="0">
                <a:solidFill>
                  <a:srgbClr val="C00000"/>
                </a:solidFill>
              </a:rPr>
              <a:t>)</a:t>
            </a:r>
          </a:p>
          <a:p>
            <a:pPr lvl="1"/>
            <a:r>
              <a:rPr lang="en-US" sz="2800" dirty="0"/>
              <a:t>check the reputations of local businesses, using figures provided by Shanghai’s local government offices, such as the tax and food and drug administrations. For example, the app contains credit ratings for companies involved in international trade, as well as lists of restaurants from different districts with accompanying emoticons to indicate their level of hygiene.</a:t>
            </a:r>
          </a:p>
          <a:p>
            <a:r>
              <a:rPr lang="zh-CN" altLang="en-US" b="1" dirty="0">
                <a:solidFill>
                  <a:srgbClr val="C00000"/>
                </a:solidFill>
              </a:rPr>
              <a:t>一网通办，一网通管</a:t>
            </a:r>
            <a:r>
              <a:rPr lang="en-US" altLang="zh-CN" b="1" dirty="0">
                <a:solidFill>
                  <a:srgbClr val="C00000"/>
                </a:solidFill>
              </a:rPr>
              <a:t> [</a:t>
            </a:r>
            <a:r>
              <a:rPr lang="en-US" b="1" dirty="0" err="1">
                <a:solidFill>
                  <a:srgbClr val="C00000"/>
                </a:solidFill>
              </a:rPr>
              <a:t>Yīwǎngtōng</a:t>
            </a:r>
            <a:r>
              <a:rPr lang="en-US" b="1" dirty="0">
                <a:solidFill>
                  <a:srgbClr val="C00000"/>
                </a:solidFill>
              </a:rPr>
              <a:t> </a:t>
            </a:r>
            <a:r>
              <a:rPr lang="en-US" b="1" dirty="0" err="1">
                <a:solidFill>
                  <a:srgbClr val="C00000"/>
                </a:solidFill>
              </a:rPr>
              <a:t>bàn</a:t>
            </a:r>
            <a:r>
              <a:rPr lang="en-US" b="1" dirty="0">
                <a:solidFill>
                  <a:srgbClr val="C00000"/>
                </a:solidFill>
              </a:rPr>
              <a:t>, </a:t>
            </a:r>
            <a:r>
              <a:rPr lang="en-US" b="1" dirty="0" err="1">
                <a:solidFill>
                  <a:srgbClr val="C00000"/>
                </a:solidFill>
              </a:rPr>
              <a:t>yīwǎngtōng</a:t>
            </a:r>
            <a:r>
              <a:rPr lang="en-US" b="1" dirty="0">
                <a:solidFill>
                  <a:srgbClr val="C00000"/>
                </a:solidFill>
              </a:rPr>
              <a:t> </a:t>
            </a:r>
            <a:r>
              <a:rPr lang="en-US" b="1" dirty="0" err="1">
                <a:solidFill>
                  <a:srgbClr val="C00000"/>
                </a:solidFill>
              </a:rPr>
              <a:t>guǎn</a:t>
            </a:r>
            <a:r>
              <a:rPr lang="en-US" b="1" dirty="0">
                <a:solidFill>
                  <a:srgbClr val="C00000"/>
                </a:solidFill>
              </a:rPr>
              <a:t>”</a:t>
            </a:r>
            <a:r>
              <a:rPr lang="en-US" altLang="zh-CN" b="1" dirty="0">
                <a:solidFill>
                  <a:srgbClr val="C00000"/>
                </a:solidFill>
              </a:rPr>
              <a:t> One Net Office; One Net Administration]</a:t>
            </a:r>
          </a:p>
          <a:p>
            <a:pPr lvl="1"/>
            <a:r>
              <a:rPr lang="en-US" altLang="zh-CN" dirty="0"/>
              <a:t>Move from APP to platform</a:t>
            </a:r>
          </a:p>
          <a:p>
            <a:pPr lvl="1"/>
            <a:r>
              <a:rPr lang="en-US" altLang="zh-CN" dirty="0"/>
              <a:t>One Net Office: citizens can take care of all of their activities through one portal</a:t>
            </a:r>
          </a:p>
          <a:p>
            <a:pPr lvl="1"/>
            <a:r>
              <a:rPr lang="en-US" altLang="zh-CN" dirty="0"/>
              <a:t>One Net Administration: standardization of administrative services through the platform (unified internet government service portal</a:t>
            </a:r>
          </a:p>
          <a:p>
            <a:pPr lvl="1"/>
            <a:r>
              <a:rPr lang="en-US" altLang="zh-CN" dirty="0"/>
              <a:t>Big Data Center to be built as data warehouse and platform</a:t>
            </a:r>
            <a:r>
              <a:rPr lang="zh-CN" altLang="en-US" dirty="0"/>
              <a:t>大数据中心</a:t>
            </a:r>
            <a:r>
              <a:rPr lang="en-US" altLang="zh-CN" dirty="0"/>
              <a:t> (</a:t>
            </a:r>
            <a:r>
              <a:rPr lang="zh-CN" altLang="en-US" dirty="0"/>
              <a:t>上海</a:t>
            </a:r>
            <a:r>
              <a:rPr lang="es-ES" altLang="zh-CN" dirty="0"/>
              <a:t>)</a:t>
            </a:r>
            <a:endParaRPr lang="en-US" altLang="zh-CN" dirty="0"/>
          </a:p>
          <a:p>
            <a:pPr lvl="1"/>
            <a:r>
              <a:rPr lang="en-US" altLang="zh-CN" b="1" dirty="0"/>
              <a:t>Two Wings fly together </a:t>
            </a:r>
            <a:r>
              <a:rPr lang="zh-CN" altLang="en-US" b="1" dirty="0"/>
              <a:t>“两翼”齐飞支撑“</a:t>
            </a:r>
            <a:r>
              <a:rPr lang="en-US" altLang="zh-CN" b="1" dirty="0"/>
              <a:t>Strategy</a:t>
            </a:r>
          </a:p>
          <a:p>
            <a:pPr lvl="2"/>
            <a:r>
              <a:rPr lang="en-US" altLang="zh-CN" sz="2400" dirty="0"/>
              <a:t>"Internet + government services" and "Internet + supervision"</a:t>
            </a:r>
            <a:r>
              <a:rPr lang="zh-CN" altLang="en-US" sz="2400" dirty="0"/>
              <a:t> </a:t>
            </a:r>
            <a:r>
              <a:rPr lang="es-ES" altLang="zh-CN" sz="2400" dirty="0"/>
              <a:t>“</a:t>
            </a:r>
            <a:r>
              <a:rPr lang="zh-CN" altLang="en-US" sz="2400" dirty="0"/>
              <a:t>互联网</a:t>
            </a:r>
            <a:r>
              <a:rPr lang="en-US" altLang="zh-CN" sz="2400" dirty="0"/>
              <a:t>+</a:t>
            </a:r>
            <a:r>
              <a:rPr lang="zh-CN" altLang="en-US" sz="2400" dirty="0"/>
              <a:t>政务服务”和“互联网</a:t>
            </a:r>
            <a:r>
              <a:rPr lang="en-US" altLang="zh-CN" sz="2400" dirty="0"/>
              <a:t>+</a:t>
            </a:r>
            <a:r>
              <a:rPr lang="zh-CN" altLang="en-US" sz="2400" dirty="0"/>
              <a:t>监管”</a:t>
            </a:r>
            <a:r>
              <a:rPr lang="es-ES" altLang="zh-CN" sz="2400" dirty="0"/>
              <a:t>(</a:t>
            </a:r>
            <a:r>
              <a:rPr lang="es-ES" altLang="zh-CN" sz="2400" dirty="0" err="1"/>
              <a:t>generally</a:t>
            </a:r>
            <a:r>
              <a:rPr lang="es-ES" altLang="zh-CN" sz="2400" dirty="0"/>
              <a:t> </a:t>
            </a:r>
            <a:r>
              <a:rPr lang="es-ES" altLang="zh-CN" sz="2400" dirty="0">
                <a:hlinkClick r:id="rId3"/>
              </a:rPr>
              <a:t>HERE</a:t>
            </a:r>
            <a:r>
              <a:rPr lang="es-ES" altLang="zh-CN" sz="2400" dirty="0"/>
              <a:t>; HERE)</a:t>
            </a:r>
            <a:endParaRPr lang="en-US" altLang="zh-CN" sz="2400" dirty="0"/>
          </a:p>
        </p:txBody>
      </p:sp>
      <p:pic>
        <p:nvPicPr>
          <p:cNvPr id="6" name="Content Placeholder 5" descr="Graphical user interface, application, map&#10;&#10;Description automatically generated">
            <a:extLst>
              <a:ext uri="{FF2B5EF4-FFF2-40B4-BE49-F238E27FC236}">
                <a16:creationId xmlns:a16="http://schemas.microsoft.com/office/drawing/2014/main" id="{29970B29-77D7-734C-B75A-8FEF6FBE0CD3}"/>
              </a:ext>
            </a:extLst>
          </p:cNvPr>
          <p:cNvPicPr>
            <a:picLocks noGrp="1" noChangeAspect="1"/>
          </p:cNvPicPr>
          <p:nvPr>
            <p:ph sz="half" idx="2"/>
          </p:nvPr>
        </p:nvPicPr>
        <p:blipFill>
          <a:blip r:embed="rId4"/>
          <a:stretch>
            <a:fillRect/>
          </a:stretch>
        </p:blipFill>
        <p:spPr>
          <a:xfrm>
            <a:off x="7562334" y="778476"/>
            <a:ext cx="4629666" cy="5398487"/>
          </a:xfrm>
        </p:spPr>
      </p:pic>
    </p:spTree>
    <p:extLst>
      <p:ext uri="{BB962C8B-B14F-4D97-AF65-F5344CB8AC3E}">
        <p14:creationId xmlns:p14="http://schemas.microsoft.com/office/powerpoint/2010/main" val="2319906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58448-5785-4542-B710-37CD96D2272B}"/>
              </a:ext>
            </a:extLst>
          </p:cNvPr>
          <p:cNvSpPr>
            <a:spLocks noGrp="1"/>
          </p:cNvSpPr>
          <p:nvPr>
            <p:ph type="title"/>
          </p:nvPr>
        </p:nvSpPr>
        <p:spPr>
          <a:xfrm>
            <a:off x="45308" y="9654"/>
            <a:ext cx="10515600" cy="1151882"/>
          </a:xfrm>
        </p:spPr>
        <p:txBody>
          <a:bodyPr>
            <a:normAutofit fontScale="90000"/>
          </a:bodyPr>
          <a:lstStyle/>
          <a:p>
            <a:r>
              <a:rPr lang="en-US" dirty="0"/>
              <a:t>The Universe of Social Credit Platforms: Platforms of Data and Value Generating Platforms</a:t>
            </a:r>
          </a:p>
        </p:txBody>
      </p:sp>
      <p:sp>
        <p:nvSpPr>
          <p:cNvPr id="3" name="Content Placeholder 2">
            <a:extLst>
              <a:ext uri="{FF2B5EF4-FFF2-40B4-BE49-F238E27FC236}">
                <a16:creationId xmlns:a16="http://schemas.microsoft.com/office/drawing/2014/main" id="{403D8E0E-79DE-5447-B15D-451FB12E9C0C}"/>
              </a:ext>
            </a:extLst>
          </p:cNvPr>
          <p:cNvSpPr>
            <a:spLocks noGrp="1"/>
          </p:cNvSpPr>
          <p:nvPr>
            <p:ph sz="half" idx="1"/>
          </p:nvPr>
        </p:nvSpPr>
        <p:spPr>
          <a:xfrm>
            <a:off x="121508" y="1690688"/>
            <a:ext cx="5181600" cy="5167312"/>
          </a:xfrm>
        </p:spPr>
        <p:txBody>
          <a:bodyPr>
            <a:normAutofit/>
          </a:bodyPr>
          <a:lstStyle/>
          <a:p>
            <a:r>
              <a:rPr lang="en-US" dirty="0"/>
              <a:t>Platforms for database coordination</a:t>
            </a:r>
          </a:p>
          <a:p>
            <a:pPr lvl="1"/>
            <a:r>
              <a:rPr lang="en-US" dirty="0"/>
              <a:t>Early Effort “Golden Shied Project”</a:t>
            </a:r>
          </a:p>
          <a:p>
            <a:pPr lvl="2"/>
            <a:r>
              <a:rPr lang="en-US" dirty="0"/>
              <a:t>Hoffman, S. (2017). “</a:t>
            </a:r>
            <a:r>
              <a:rPr lang="en-US" dirty="0">
                <a:hlinkClick r:id="rId2"/>
              </a:rPr>
              <a:t>Managing the state: Social credit, surveillance and the CCP’s plan for China</a:t>
            </a:r>
            <a:r>
              <a:rPr lang="en-US" dirty="0"/>
              <a:t>”</a:t>
            </a:r>
          </a:p>
          <a:p>
            <a:pPr lvl="1"/>
            <a:r>
              <a:rPr lang="en-US" dirty="0"/>
              <a:t>Centralized data infrastructures for data collection, mining, and analysis</a:t>
            </a:r>
          </a:p>
          <a:p>
            <a:r>
              <a:rPr lang="en-US" dirty="0"/>
              <a:t>Platforms for Data Aggregation</a:t>
            </a:r>
          </a:p>
          <a:p>
            <a:r>
              <a:rPr lang="en-US" dirty="0"/>
              <a:t>From Data mining and analytics to punishment and reward</a:t>
            </a:r>
          </a:p>
          <a:p>
            <a:pPr lvl="1"/>
            <a:r>
              <a:rPr lang="en-US" dirty="0"/>
              <a:t>Blacklists and </a:t>
            </a:r>
            <a:r>
              <a:rPr lang="en-US" dirty="0" err="1"/>
              <a:t>redlists</a:t>
            </a:r>
            <a:endParaRPr lang="en-US" dirty="0"/>
          </a:p>
          <a:p>
            <a:pPr marL="0" indent="0">
              <a:buNone/>
            </a:pPr>
            <a:endParaRPr lang="en-US" dirty="0"/>
          </a:p>
        </p:txBody>
      </p:sp>
      <p:pic>
        <p:nvPicPr>
          <p:cNvPr id="10" name="Content Placeholder 9" descr="Diagram&#10;&#10;Description automatically generated">
            <a:extLst>
              <a:ext uri="{FF2B5EF4-FFF2-40B4-BE49-F238E27FC236}">
                <a16:creationId xmlns:a16="http://schemas.microsoft.com/office/drawing/2014/main" id="{78202D71-A30E-C64B-A136-72755F33F759}"/>
              </a:ext>
            </a:extLst>
          </p:cNvPr>
          <p:cNvPicPr>
            <a:picLocks noGrp="1" noChangeAspect="1"/>
          </p:cNvPicPr>
          <p:nvPr>
            <p:ph sz="half" idx="2"/>
          </p:nvPr>
        </p:nvPicPr>
        <p:blipFill>
          <a:blip r:embed="rId3"/>
          <a:stretch>
            <a:fillRect/>
          </a:stretch>
        </p:blipFill>
        <p:spPr>
          <a:xfrm>
            <a:off x="5303108" y="1161536"/>
            <a:ext cx="6888892" cy="5686811"/>
          </a:xfrm>
        </p:spPr>
      </p:pic>
    </p:spTree>
    <p:extLst>
      <p:ext uri="{BB962C8B-B14F-4D97-AF65-F5344CB8AC3E}">
        <p14:creationId xmlns:p14="http://schemas.microsoft.com/office/powerpoint/2010/main" val="66819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EA60D-FE36-E140-B67D-74B48A4AA859}"/>
              </a:ext>
            </a:extLst>
          </p:cNvPr>
          <p:cNvSpPr>
            <a:spLocks noGrp="1"/>
          </p:cNvSpPr>
          <p:nvPr>
            <p:ph type="title"/>
          </p:nvPr>
        </p:nvSpPr>
        <p:spPr>
          <a:xfrm>
            <a:off x="13252" y="0"/>
            <a:ext cx="10515600" cy="1325563"/>
          </a:xfrm>
        </p:spPr>
        <p:txBody>
          <a:bodyPr/>
          <a:lstStyle/>
          <a:p>
            <a:r>
              <a:rPr lang="en-US" dirty="0"/>
              <a:t>Platform Governance</a:t>
            </a:r>
          </a:p>
        </p:txBody>
      </p:sp>
      <p:graphicFrame>
        <p:nvGraphicFramePr>
          <p:cNvPr id="4" name="Content Placeholder 3">
            <a:extLst>
              <a:ext uri="{FF2B5EF4-FFF2-40B4-BE49-F238E27FC236}">
                <a16:creationId xmlns:a16="http://schemas.microsoft.com/office/drawing/2014/main" id="{1082726A-7BA0-B84F-A7BA-B020C3A47473}"/>
              </a:ext>
            </a:extLst>
          </p:cNvPr>
          <p:cNvGraphicFramePr>
            <a:graphicFrameLocks noGrp="1"/>
          </p:cNvGraphicFramePr>
          <p:nvPr>
            <p:ph idx="1"/>
          </p:nvPr>
        </p:nvGraphicFramePr>
        <p:xfrm>
          <a:off x="0" y="1033669"/>
          <a:ext cx="12178748" cy="5824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3571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517BA-FF9E-5044-9D7A-4450B094800F}"/>
              </a:ext>
            </a:extLst>
          </p:cNvPr>
          <p:cNvSpPr>
            <a:spLocks noGrp="1"/>
          </p:cNvSpPr>
          <p:nvPr>
            <p:ph type="title"/>
          </p:nvPr>
        </p:nvSpPr>
        <p:spPr>
          <a:xfrm>
            <a:off x="10297" y="1"/>
            <a:ext cx="10515600" cy="1073426"/>
          </a:xfrm>
        </p:spPr>
        <p:txBody>
          <a:bodyPr/>
          <a:lstStyle/>
          <a:p>
            <a:r>
              <a:rPr lang="en-US" dirty="0"/>
              <a:t>Points of Conflict </a:t>
            </a:r>
          </a:p>
        </p:txBody>
      </p:sp>
      <p:graphicFrame>
        <p:nvGraphicFramePr>
          <p:cNvPr id="4" name="Content Placeholder 3">
            <a:extLst>
              <a:ext uri="{FF2B5EF4-FFF2-40B4-BE49-F238E27FC236}">
                <a16:creationId xmlns:a16="http://schemas.microsoft.com/office/drawing/2014/main" id="{5694C209-B46A-7243-AF2E-215E6DDBDA0B}"/>
              </a:ext>
            </a:extLst>
          </p:cNvPr>
          <p:cNvGraphicFramePr>
            <a:graphicFrameLocks noGrp="1"/>
          </p:cNvGraphicFramePr>
          <p:nvPr>
            <p:ph idx="1"/>
            <p:extLst>
              <p:ext uri="{D42A27DB-BD31-4B8C-83A1-F6EECF244321}">
                <p14:modId xmlns:p14="http://schemas.microsoft.com/office/powerpoint/2010/main" val="3619459337"/>
              </p:ext>
            </p:extLst>
          </p:nvPr>
        </p:nvGraphicFramePr>
        <p:xfrm>
          <a:off x="10297" y="827903"/>
          <a:ext cx="12181703" cy="6030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2870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lor Cover">
            <a:extLst>
              <a:ext uri="{FF2B5EF4-FFF2-40B4-BE49-F238E27FC236}">
                <a16:creationId xmlns:a16="http://schemas.microsoft.com/office/drawing/2014/main" id="{009115B9-5BFD-478D-9C87-29ADB3AF1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8D57F946-2E03-4DE1-91F8-25BEDC663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2"/>
            <a:ext cx="3468234" cy="6858000"/>
            <a:chOff x="651279" y="598259"/>
            <a:chExt cx="10889442" cy="5680742"/>
          </a:xfrm>
        </p:grpSpPr>
        <p:sp>
          <p:nvSpPr>
            <p:cNvPr id="13" name="Color">
              <a:extLst>
                <a:ext uri="{FF2B5EF4-FFF2-40B4-BE49-F238E27FC236}">
                  <a16:creationId xmlns:a16="http://schemas.microsoft.com/office/drawing/2014/main" id="{1598881B-E007-4AAF-BA50-0AD618219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87A6DD9E-16A5-46AE-A522-D46D6BEDF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F4FA1B5D-6085-FA4B-B2EE-710981FDBE13}"/>
              </a:ext>
            </a:extLst>
          </p:cNvPr>
          <p:cNvSpPr>
            <a:spLocks noGrp="1"/>
          </p:cNvSpPr>
          <p:nvPr>
            <p:ph type="title"/>
          </p:nvPr>
        </p:nvSpPr>
        <p:spPr>
          <a:xfrm rot="16200000">
            <a:off x="-1325880" y="1947672"/>
            <a:ext cx="5961888" cy="2788920"/>
          </a:xfrm>
        </p:spPr>
        <p:txBody>
          <a:bodyPr anchor="ctr">
            <a:normAutofit/>
          </a:bodyPr>
          <a:lstStyle/>
          <a:p>
            <a:r>
              <a:rPr lang="en-US" sz="4800">
                <a:solidFill>
                  <a:schemeClr val="bg1"/>
                </a:solidFill>
              </a:rPr>
              <a:t>The US ChinaTech-Business Environment: On the Cusp of the Biden Administration </a:t>
            </a:r>
          </a:p>
        </p:txBody>
      </p:sp>
      <p:sp>
        <p:nvSpPr>
          <p:cNvPr id="3" name="Content Placeholder 2">
            <a:extLst>
              <a:ext uri="{FF2B5EF4-FFF2-40B4-BE49-F238E27FC236}">
                <a16:creationId xmlns:a16="http://schemas.microsoft.com/office/drawing/2014/main" id="{20429042-2722-E246-87C2-1C987FA3FCE7}"/>
              </a:ext>
            </a:extLst>
          </p:cNvPr>
          <p:cNvSpPr>
            <a:spLocks noGrp="1"/>
          </p:cNvSpPr>
          <p:nvPr>
            <p:ph idx="1"/>
          </p:nvPr>
        </p:nvSpPr>
        <p:spPr>
          <a:xfrm>
            <a:off x="4071067" y="0"/>
            <a:ext cx="7989127" cy="6857998"/>
          </a:xfrm>
        </p:spPr>
        <p:txBody>
          <a:bodyPr anchor="ctr">
            <a:normAutofit/>
          </a:bodyPr>
          <a:lstStyle/>
          <a:p>
            <a:r>
              <a:rPr lang="en-US" sz="1600" b="1" dirty="0">
                <a:solidFill>
                  <a:schemeClr val="tx2"/>
                </a:solidFill>
              </a:rPr>
              <a:t>From Competition to conflict</a:t>
            </a:r>
          </a:p>
          <a:p>
            <a:pPr lvl="1"/>
            <a:r>
              <a:rPr lang="en-US" sz="1600" dirty="0">
                <a:solidFill>
                  <a:schemeClr val="tx2"/>
                </a:solidFill>
              </a:rPr>
              <a:t>Strategic Tariffs on the US side</a:t>
            </a:r>
          </a:p>
          <a:p>
            <a:pPr lvl="1"/>
            <a:r>
              <a:rPr lang="en-US" sz="1600" dirty="0">
                <a:solidFill>
                  <a:schemeClr val="tx2"/>
                </a:solidFill>
              </a:rPr>
              <a:t>Strategic prohibition of goods importation on the Chinese side</a:t>
            </a:r>
          </a:p>
          <a:p>
            <a:r>
              <a:rPr lang="en-US" sz="1600" b="1" dirty="0">
                <a:solidFill>
                  <a:schemeClr val="tx2"/>
                </a:solidFill>
              </a:rPr>
              <a:t>From integration to de-coupling</a:t>
            </a:r>
          </a:p>
          <a:p>
            <a:pPr lvl="1"/>
            <a:r>
              <a:rPr lang="en-US" sz="1600" dirty="0">
                <a:solidFill>
                  <a:schemeClr val="tx2"/>
                </a:solidFill>
              </a:rPr>
              <a:t>Urging diversification of supply chains</a:t>
            </a:r>
          </a:p>
          <a:p>
            <a:pPr lvl="1"/>
            <a:r>
              <a:rPr lang="en-US" sz="1600" dirty="0">
                <a:solidFill>
                  <a:schemeClr val="tx2"/>
                </a:solidFill>
              </a:rPr>
              <a:t>Chinese move to two markets environment (development of internal markets decoupled from external exports driven markets)</a:t>
            </a:r>
          </a:p>
          <a:p>
            <a:r>
              <a:rPr lang="en-US" sz="1600" b="1" dirty="0">
                <a:solidFill>
                  <a:schemeClr val="tx2"/>
                </a:solidFill>
              </a:rPr>
              <a:t>From penetration of markets to inward turning</a:t>
            </a:r>
          </a:p>
          <a:p>
            <a:pPr lvl="1"/>
            <a:r>
              <a:rPr lang="en-US" sz="1600" dirty="0">
                <a:solidFill>
                  <a:schemeClr val="tx2"/>
                </a:solidFill>
              </a:rPr>
              <a:t>America First; Belt and Road Initiative</a:t>
            </a:r>
          </a:p>
          <a:p>
            <a:pPr lvl="1"/>
            <a:r>
              <a:rPr lang="en-US" sz="1600" dirty="0">
                <a:solidFill>
                  <a:schemeClr val="tx2"/>
                </a:solidFill>
              </a:rPr>
              <a:t>Coupling trade with ideology and security arrangements</a:t>
            </a:r>
          </a:p>
          <a:p>
            <a:pPr lvl="1"/>
            <a:r>
              <a:rPr lang="en-US" sz="1600" dirty="0">
                <a:solidFill>
                  <a:schemeClr val="tx2"/>
                </a:solidFill>
              </a:rPr>
              <a:t>The role of tech in election interference and in destabilization through hacking and penetration of closed data environments</a:t>
            </a:r>
          </a:p>
          <a:p>
            <a:r>
              <a:rPr lang="en-US" sz="1600" b="1" dirty="0">
                <a:solidFill>
                  <a:schemeClr val="tx2"/>
                </a:solidFill>
              </a:rPr>
              <a:t>Human rights and politics</a:t>
            </a:r>
          </a:p>
          <a:p>
            <a:pPr lvl="1"/>
            <a:r>
              <a:rPr lang="en-US" sz="1600" dirty="0">
                <a:solidFill>
                  <a:schemeClr val="tx2"/>
                </a:solidFill>
              </a:rPr>
              <a:t>Xinjiang</a:t>
            </a:r>
          </a:p>
          <a:p>
            <a:pPr lvl="1"/>
            <a:r>
              <a:rPr lang="en-US" sz="1600" dirty="0">
                <a:solidFill>
                  <a:schemeClr val="tx2"/>
                </a:solidFill>
              </a:rPr>
              <a:t>Hong Kong</a:t>
            </a:r>
          </a:p>
          <a:p>
            <a:r>
              <a:rPr lang="en-US" sz="1600" b="1" dirty="0">
                <a:solidFill>
                  <a:schemeClr val="tx2"/>
                </a:solidFill>
              </a:rPr>
              <a:t>The business of data</a:t>
            </a:r>
          </a:p>
          <a:p>
            <a:pPr lvl="1"/>
            <a:r>
              <a:rPr lang="en-US" sz="1600" dirty="0">
                <a:solidFill>
                  <a:schemeClr val="tx2"/>
                </a:solidFill>
              </a:rPr>
              <a:t>Tech spying</a:t>
            </a:r>
          </a:p>
          <a:p>
            <a:pPr lvl="1"/>
            <a:r>
              <a:rPr lang="en-US" sz="1600" dirty="0">
                <a:solidFill>
                  <a:schemeClr val="tx2"/>
                </a:solidFill>
              </a:rPr>
              <a:t>Moves to protect domestic data harvesting from export</a:t>
            </a:r>
          </a:p>
          <a:p>
            <a:r>
              <a:rPr lang="en-US" sz="1600" b="1" dirty="0">
                <a:solidFill>
                  <a:schemeClr val="tx2"/>
                </a:solidFill>
              </a:rPr>
              <a:t>The continuing issues </a:t>
            </a:r>
          </a:p>
          <a:p>
            <a:pPr lvl="1"/>
            <a:r>
              <a:rPr lang="en-US" sz="1600" dirty="0">
                <a:solidFill>
                  <a:schemeClr val="tx2"/>
                </a:solidFill>
              </a:rPr>
              <a:t>Protection of intellectual property</a:t>
            </a:r>
          </a:p>
          <a:p>
            <a:pPr lvl="1"/>
            <a:r>
              <a:rPr lang="en-US" sz="1600" dirty="0">
                <a:solidFill>
                  <a:schemeClr val="tx2"/>
                </a:solidFill>
              </a:rPr>
              <a:t>Integrity of markets and the subsidization of state banks and enterprises</a:t>
            </a:r>
          </a:p>
          <a:p>
            <a:pPr lvl="1"/>
            <a:endParaRPr lang="en-US" sz="1100" dirty="0">
              <a:solidFill>
                <a:schemeClr val="tx2"/>
              </a:solidFill>
            </a:endParaRPr>
          </a:p>
        </p:txBody>
      </p:sp>
    </p:spTree>
    <p:extLst>
      <p:ext uri="{BB962C8B-B14F-4D97-AF65-F5344CB8AC3E}">
        <p14:creationId xmlns:p14="http://schemas.microsoft.com/office/powerpoint/2010/main" val="2599949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C17279-BF70-054F-8E47-4D5A831D3B2A}"/>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A Look to the Future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742AEE6-7DCC-954E-BA55-80948F6FEFEA}"/>
              </a:ext>
            </a:extLst>
          </p:cNvPr>
          <p:cNvSpPr>
            <a:spLocks noGrp="1"/>
          </p:cNvSpPr>
          <p:nvPr>
            <p:ph idx="1"/>
          </p:nvPr>
        </p:nvSpPr>
        <p:spPr>
          <a:xfrm>
            <a:off x="4447308" y="591344"/>
            <a:ext cx="6906491" cy="5585619"/>
          </a:xfrm>
        </p:spPr>
        <p:txBody>
          <a:bodyPr anchor="ctr">
            <a:normAutofit/>
          </a:bodyPr>
          <a:lstStyle/>
          <a:p>
            <a:r>
              <a:rPr lang="en-US" sz="2000" b="1" dirty="0"/>
              <a:t>Tech and business will remain high priority issues</a:t>
            </a:r>
          </a:p>
          <a:p>
            <a:r>
              <a:rPr lang="en-US" sz="2000" b="1" dirty="0"/>
              <a:t>Will have significant collateral effects as they become more closely ties to issues of security arrangements and peace</a:t>
            </a:r>
          </a:p>
          <a:p>
            <a:r>
              <a:rPr lang="en-US" sz="2000" b="1" dirty="0"/>
              <a:t>The ethics of big data and the use of data and analytics (descriptive, predictive, and managerial) will remain highly contested</a:t>
            </a:r>
          </a:p>
          <a:p>
            <a:r>
              <a:rPr lang="en-US" sz="2000" b="1" dirty="0"/>
              <a:t>The ideological differences will intensify international contests for control of global baseline narrative</a:t>
            </a:r>
          </a:p>
          <a:p>
            <a:r>
              <a:rPr lang="en-US" sz="2000" b="1" dirty="0"/>
              <a:t>The way these conflicts will manifest will depend on the vision and calculations of the incoming Biden Administration; those of the current Chinese Administration are clear enough</a:t>
            </a:r>
          </a:p>
          <a:p>
            <a:pPr lvl="2"/>
            <a:endParaRPr lang="en-US" sz="1400" dirty="0"/>
          </a:p>
        </p:txBody>
      </p:sp>
    </p:spTree>
    <p:extLst>
      <p:ext uri="{BB962C8B-B14F-4D97-AF65-F5344CB8AC3E}">
        <p14:creationId xmlns:p14="http://schemas.microsoft.com/office/powerpoint/2010/main" val="3969396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F16308-5CDE-A149-8E61-C4E9BB304813}"/>
              </a:ext>
            </a:extLst>
          </p:cNvPr>
          <p:cNvSpPr>
            <a:spLocks noGrp="1"/>
          </p:cNvSpPr>
          <p:nvPr>
            <p:ph type="title"/>
          </p:nvPr>
        </p:nvSpPr>
        <p:spPr>
          <a:xfrm>
            <a:off x="838200" y="365125"/>
            <a:ext cx="2263346" cy="1325563"/>
          </a:xfrm>
          <a:solidFill>
            <a:schemeClr val="accent2">
              <a:lumMod val="40000"/>
              <a:lumOff val="60000"/>
            </a:schemeClr>
          </a:solidFill>
        </p:spPr>
        <p:txBody>
          <a:bodyPr/>
          <a:lstStyle/>
          <a:p>
            <a:r>
              <a:rPr lang="en-US" dirty="0"/>
              <a:t>Thanks!</a:t>
            </a:r>
          </a:p>
        </p:txBody>
      </p:sp>
    </p:spTree>
    <p:extLst>
      <p:ext uri="{BB962C8B-B14F-4D97-AF65-F5344CB8AC3E}">
        <p14:creationId xmlns:p14="http://schemas.microsoft.com/office/powerpoint/2010/main" val="30503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F598-1B34-0443-A6A8-E69C04E60718}"/>
              </a:ext>
            </a:extLst>
          </p:cNvPr>
          <p:cNvSpPr>
            <a:spLocks noGrp="1"/>
          </p:cNvSpPr>
          <p:nvPr>
            <p:ph type="title"/>
          </p:nvPr>
        </p:nvSpPr>
        <p:spPr>
          <a:xfrm>
            <a:off x="10297" y="18255"/>
            <a:ext cx="10515600" cy="1325563"/>
          </a:xfrm>
        </p:spPr>
        <p:txBody>
          <a:bodyPr/>
          <a:lstStyle/>
          <a:p>
            <a:r>
              <a:rPr lang="en-US" dirty="0"/>
              <a:t>Focus for Today</a:t>
            </a:r>
          </a:p>
        </p:txBody>
      </p:sp>
      <p:graphicFrame>
        <p:nvGraphicFramePr>
          <p:cNvPr id="4" name="Content Placeholder 3">
            <a:extLst>
              <a:ext uri="{FF2B5EF4-FFF2-40B4-BE49-F238E27FC236}">
                <a16:creationId xmlns:a16="http://schemas.microsoft.com/office/drawing/2014/main" id="{FA47807F-76A3-7540-A7B1-1ED75D337AF8}"/>
              </a:ext>
            </a:extLst>
          </p:cNvPr>
          <p:cNvGraphicFramePr>
            <a:graphicFrameLocks noGrp="1"/>
          </p:cNvGraphicFramePr>
          <p:nvPr>
            <p:ph idx="1"/>
            <p:extLst>
              <p:ext uri="{D42A27DB-BD31-4B8C-83A1-F6EECF244321}">
                <p14:modId xmlns:p14="http://schemas.microsoft.com/office/powerpoint/2010/main" val="3270040174"/>
              </p:ext>
            </p:extLst>
          </p:nvPr>
        </p:nvGraphicFramePr>
        <p:xfrm>
          <a:off x="10297" y="1136822"/>
          <a:ext cx="12171406" cy="5702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7125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A071E-32EB-C747-884B-3E1157B2291B}"/>
              </a:ext>
            </a:extLst>
          </p:cNvPr>
          <p:cNvSpPr>
            <a:spLocks noGrp="1"/>
          </p:cNvSpPr>
          <p:nvPr>
            <p:ph type="title"/>
          </p:nvPr>
        </p:nvSpPr>
        <p:spPr>
          <a:xfrm>
            <a:off x="23191" y="0"/>
            <a:ext cx="10515600" cy="1325563"/>
          </a:xfrm>
        </p:spPr>
        <p:txBody>
          <a:bodyPr/>
          <a:lstStyle/>
          <a:p>
            <a:r>
              <a:rPr lang="en-US" dirty="0"/>
              <a:t>Tech, Markets, and Social Control</a:t>
            </a:r>
          </a:p>
        </p:txBody>
      </p:sp>
      <p:graphicFrame>
        <p:nvGraphicFramePr>
          <p:cNvPr id="4" name="Content Placeholder 3">
            <a:extLst>
              <a:ext uri="{FF2B5EF4-FFF2-40B4-BE49-F238E27FC236}">
                <a16:creationId xmlns:a16="http://schemas.microsoft.com/office/drawing/2014/main" id="{B86E5610-AA9B-C945-A8F9-A5C3BC76C7C4}"/>
              </a:ext>
            </a:extLst>
          </p:cNvPr>
          <p:cNvGraphicFramePr>
            <a:graphicFrameLocks noGrp="1"/>
          </p:cNvGraphicFramePr>
          <p:nvPr>
            <p:ph idx="1"/>
            <p:extLst>
              <p:ext uri="{D42A27DB-BD31-4B8C-83A1-F6EECF244321}">
                <p14:modId xmlns:p14="http://schemas.microsoft.com/office/powerpoint/2010/main" val="286007119"/>
              </p:ext>
            </p:extLst>
          </p:nvPr>
        </p:nvGraphicFramePr>
        <p:xfrm>
          <a:off x="0" y="1050324"/>
          <a:ext cx="12192000" cy="5807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224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7C4FE-57F3-3A40-AFFE-48F08D372147}"/>
              </a:ext>
            </a:extLst>
          </p:cNvPr>
          <p:cNvSpPr>
            <a:spLocks noGrp="1"/>
          </p:cNvSpPr>
          <p:nvPr>
            <p:ph type="title"/>
          </p:nvPr>
        </p:nvSpPr>
        <p:spPr>
          <a:xfrm>
            <a:off x="0" y="0"/>
            <a:ext cx="10515600" cy="1325563"/>
          </a:xfrm>
        </p:spPr>
        <p:txBody>
          <a:bodyPr/>
          <a:lstStyle/>
          <a:p>
            <a:r>
              <a:rPr lang="en-US" dirty="0"/>
              <a:t>The Chinese Political-Economic Model</a:t>
            </a:r>
          </a:p>
        </p:txBody>
      </p:sp>
      <p:graphicFrame>
        <p:nvGraphicFramePr>
          <p:cNvPr id="4" name="Content Placeholder 3">
            <a:extLst>
              <a:ext uri="{FF2B5EF4-FFF2-40B4-BE49-F238E27FC236}">
                <a16:creationId xmlns:a16="http://schemas.microsoft.com/office/drawing/2014/main" id="{FD71F91B-1A9A-0444-BDDA-A66F84EDD1F0}"/>
              </a:ext>
            </a:extLst>
          </p:cNvPr>
          <p:cNvGraphicFramePr>
            <a:graphicFrameLocks noGrp="1"/>
          </p:cNvGraphicFramePr>
          <p:nvPr>
            <p:ph idx="1"/>
          </p:nvPr>
        </p:nvGraphicFramePr>
        <p:xfrm>
          <a:off x="0" y="976184"/>
          <a:ext cx="12192000" cy="5881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8098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245EA4-352F-4C42-9F12-D32A53D8BE2F}"/>
              </a:ext>
            </a:extLst>
          </p:cNvPr>
          <p:cNvSpPr>
            <a:spLocks noGrp="1"/>
          </p:cNvSpPr>
          <p:nvPr>
            <p:ph type="title"/>
          </p:nvPr>
        </p:nvSpPr>
        <p:spPr>
          <a:xfrm>
            <a:off x="0" y="18255"/>
            <a:ext cx="10515600" cy="1325563"/>
          </a:xfrm>
        </p:spPr>
        <p:txBody>
          <a:bodyPr/>
          <a:lstStyle/>
          <a:p>
            <a:r>
              <a:rPr lang="en-US" dirty="0"/>
              <a:t>The Tasks of the Leadership Core</a:t>
            </a:r>
          </a:p>
        </p:txBody>
      </p:sp>
      <p:graphicFrame>
        <p:nvGraphicFramePr>
          <p:cNvPr id="7" name="Content Placeholder 6">
            <a:extLst>
              <a:ext uri="{FF2B5EF4-FFF2-40B4-BE49-F238E27FC236}">
                <a16:creationId xmlns:a16="http://schemas.microsoft.com/office/drawing/2014/main" id="{8B32FEE4-22AB-A74B-A52B-3F8D8019D124}"/>
              </a:ext>
            </a:extLst>
          </p:cNvPr>
          <p:cNvGraphicFramePr>
            <a:graphicFrameLocks noGrp="1"/>
          </p:cNvGraphicFramePr>
          <p:nvPr>
            <p:ph sz="half" idx="1"/>
            <p:extLst>
              <p:ext uri="{D42A27DB-BD31-4B8C-83A1-F6EECF244321}">
                <p14:modId xmlns:p14="http://schemas.microsoft.com/office/powerpoint/2010/main" val="288879525"/>
              </p:ext>
            </p:extLst>
          </p:nvPr>
        </p:nvGraphicFramePr>
        <p:xfrm>
          <a:off x="0" y="864974"/>
          <a:ext cx="6019800" cy="5993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7">
            <a:extLst>
              <a:ext uri="{FF2B5EF4-FFF2-40B4-BE49-F238E27FC236}">
                <a16:creationId xmlns:a16="http://schemas.microsoft.com/office/drawing/2014/main" id="{35F6F20A-9370-9940-9954-3733FF607729}"/>
              </a:ext>
            </a:extLst>
          </p:cNvPr>
          <p:cNvGraphicFramePr>
            <a:graphicFrameLocks noGrp="1"/>
          </p:cNvGraphicFramePr>
          <p:nvPr>
            <p:ph sz="half" idx="2"/>
            <p:extLst>
              <p:ext uri="{D42A27DB-BD31-4B8C-83A1-F6EECF244321}">
                <p14:modId xmlns:p14="http://schemas.microsoft.com/office/powerpoint/2010/main" val="3903314617"/>
              </p:ext>
            </p:extLst>
          </p:nvPr>
        </p:nvGraphicFramePr>
        <p:xfrm>
          <a:off x="6172200" y="864974"/>
          <a:ext cx="6019800" cy="59930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54457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018DF0-6B8E-2741-815E-7BE9361E212F}"/>
              </a:ext>
            </a:extLst>
          </p:cNvPr>
          <p:cNvSpPr>
            <a:spLocks noGrp="1"/>
          </p:cNvSpPr>
          <p:nvPr>
            <p:ph type="title"/>
          </p:nvPr>
        </p:nvSpPr>
        <p:spPr>
          <a:xfrm>
            <a:off x="1245072" y="1289765"/>
            <a:ext cx="3651101" cy="4270963"/>
          </a:xfrm>
        </p:spPr>
        <p:txBody>
          <a:bodyPr anchor="ctr">
            <a:normAutofit/>
          </a:bodyPr>
          <a:lstStyle/>
          <a:p>
            <a:pPr algn="ctr"/>
            <a:r>
              <a:rPr lang="en-US" sz="5600">
                <a:solidFill>
                  <a:srgbClr val="FFFFFF"/>
                </a:solidFill>
              </a:rPr>
              <a:t>The Key Drivers</a:t>
            </a:r>
            <a:br>
              <a:rPr lang="en-US" sz="5600">
                <a:solidFill>
                  <a:srgbClr val="FFFFFF"/>
                </a:solidFill>
              </a:rPr>
            </a:br>
            <a:r>
              <a:rPr lang="en-US" sz="5600">
                <a:solidFill>
                  <a:srgbClr val="FFFFFF"/>
                </a:solidFill>
              </a:rPr>
              <a:t>in the “New Era”</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C1253419-6946-D440-9F27-94BD44F7F62D}"/>
              </a:ext>
            </a:extLst>
          </p:cNvPr>
          <p:cNvSpPr>
            <a:spLocks noGrp="1"/>
          </p:cNvSpPr>
          <p:nvPr>
            <p:ph idx="1"/>
          </p:nvPr>
        </p:nvSpPr>
        <p:spPr>
          <a:xfrm>
            <a:off x="6297233" y="518400"/>
            <a:ext cx="4771607" cy="5837949"/>
          </a:xfrm>
        </p:spPr>
        <p:txBody>
          <a:bodyPr anchor="ctr">
            <a:normAutofit/>
          </a:bodyPr>
          <a:lstStyle/>
          <a:p>
            <a:r>
              <a:rPr lang="en-US" sz="2000">
                <a:solidFill>
                  <a:schemeClr val="tx1">
                    <a:alpha val="80000"/>
                  </a:schemeClr>
                </a:solidFill>
              </a:rPr>
              <a:t>Chinese Marxist Leninist ideology in the “New Era” moves beyond” Reform and Opening Up” in the elaboration of its political-economic model. </a:t>
            </a:r>
          </a:p>
          <a:p>
            <a:pPr lvl="1"/>
            <a:r>
              <a:rPr lang="en-US" sz="2000">
                <a:solidFill>
                  <a:schemeClr val="tx1">
                    <a:alpha val="80000"/>
                  </a:schemeClr>
                </a:solidFill>
              </a:rPr>
              <a:t>China must develop its own systems free of foreign ideological baggage.</a:t>
            </a:r>
            <a:r>
              <a:rPr lang="en-US" sz="2000">
                <a:solidFill>
                  <a:schemeClr val="tx1">
                    <a:alpha val="80000"/>
                  </a:schemeClr>
                </a:solidFill>
                <a:effectLst/>
              </a:rPr>
              <a:t> </a:t>
            </a:r>
          </a:p>
          <a:p>
            <a:r>
              <a:rPr lang="en-US" sz="2000">
                <a:solidFill>
                  <a:schemeClr val="tx1">
                    <a:alpha val="80000"/>
                  </a:schemeClr>
                </a:solidFill>
              </a:rPr>
              <a:t>That fundamental premise has driven the movement toward everything from the articulation of Socialist core values (</a:t>
            </a:r>
            <a:r>
              <a:rPr lang="zh-CN" altLang="en-US" sz="2000">
                <a:solidFill>
                  <a:schemeClr val="tx1">
                    <a:alpha val="80000"/>
                  </a:schemeClr>
                </a:solidFill>
              </a:rPr>
              <a:t>社会主义核心价值观</a:t>
            </a:r>
            <a:r>
              <a:rPr lang="en-US" sz="2000">
                <a:solidFill>
                  <a:schemeClr val="tx1">
                    <a:alpha val="80000"/>
                  </a:schemeClr>
                </a:solidFill>
              </a:rPr>
              <a:t>) as well as Socialist approaches to law, governance, markets and international relations. </a:t>
            </a:r>
          </a:p>
          <a:p>
            <a:r>
              <a:rPr lang="en-US" sz="2000">
                <a:solidFill>
                  <a:schemeClr val="tx1">
                    <a:alpha val="80000"/>
                  </a:schemeClr>
                </a:solidFill>
              </a:rPr>
              <a:t>Tech plays a critical role in that forward movement</a:t>
            </a:r>
          </a:p>
          <a:p>
            <a:endParaRPr lang="en-US" sz="200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6501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60A2ADB-22A9-2C4E-8171-1BFE032B9F2B}"/>
              </a:ext>
            </a:extLst>
          </p:cNvPr>
          <p:cNvSpPr>
            <a:spLocks noGrp="1"/>
          </p:cNvSpPr>
          <p:nvPr>
            <p:ph type="title"/>
          </p:nvPr>
        </p:nvSpPr>
        <p:spPr>
          <a:xfrm>
            <a:off x="3045368" y="2043663"/>
            <a:ext cx="6105194" cy="2031055"/>
          </a:xfrm>
        </p:spPr>
        <p:txBody>
          <a:bodyPr vert="horz" lIns="91440" tIns="45720" rIns="91440" bIns="45720" rtlCol="0" anchor="b">
            <a:normAutofit fontScale="90000"/>
          </a:bodyPr>
          <a:lstStyle/>
          <a:p>
            <a:pPr algn="ctr"/>
            <a:r>
              <a:rPr lang="en-US" sz="5100" kern="1200" dirty="0">
                <a:solidFill>
                  <a:srgbClr val="FFFFFF"/>
                </a:solidFill>
                <a:latin typeface="+mj-lt"/>
                <a:ea typeface="+mj-ea"/>
                <a:cs typeface="+mj-cs"/>
              </a:rPr>
              <a:t>From Government to Trade Governance: China’s Silk Road</a:t>
            </a:r>
          </a:p>
        </p:txBody>
      </p:sp>
    </p:spTree>
    <p:extLst>
      <p:ext uri="{BB962C8B-B14F-4D97-AF65-F5344CB8AC3E}">
        <p14:creationId xmlns:p14="http://schemas.microsoft.com/office/powerpoint/2010/main" val="114775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1925FC7-1418-8949-8562-0909622C71F1}" vid="{531C8A24-FEE8-8A41-9198-F453D9AA2D4C}"/>
    </a:ext>
  </a:extLst>
</a:theme>
</file>

<file path=docProps/app.xml><?xml version="1.0" encoding="utf-8"?>
<Properties xmlns="http://schemas.openxmlformats.org/officeDocument/2006/extended-properties" xmlns:vt="http://schemas.openxmlformats.org/officeDocument/2006/docPropsVTypes">
  <TotalTime>42</TotalTime>
  <Words>3817</Words>
  <Application>Microsoft Macintosh PowerPoint</Application>
  <PresentationFormat>Widescreen</PresentationFormat>
  <Paragraphs>315</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Copperplate</vt:lpstr>
      <vt:lpstr>Office Theme</vt:lpstr>
      <vt:lpstr>From the Belt and Road Initiative to Social Credit Systems: Tech and Business Relations Between the US and China </vt:lpstr>
      <vt:lpstr>The US China Tech-Business Environment: 2016 Baseline</vt:lpstr>
      <vt:lpstr>The US ChinaTech-Business Environment: On the Cusp of the Biden Administration </vt:lpstr>
      <vt:lpstr>Focus for Today</vt:lpstr>
      <vt:lpstr>Tech, Markets, and Social Control</vt:lpstr>
      <vt:lpstr>The Chinese Political-Economic Model</vt:lpstr>
      <vt:lpstr>The Tasks of the Leadership Core</vt:lpstr>
      <vt:lpstr>The Key Drivers in the “New Era”</vt:lpstr>
      <vt:lpstr>From Government to Trade Governance: China’s Silk Road</vt:lpstr>
      <vt:lpstr>What is BRI</vt:lpstr>
      <vt:lpstr>BRI as a Societal and Moral Project</vt:lpstr>
      <vt:lpstr>Outbound Cooperation in Key Areas</vt:lpstr>
      <vt:lpstr>Four Foundations of BRI</vt:lpstr>
      <vt:lpstr>BRI as a Legal Construct</vt:lpstr>
      <vt:lpstr>Security Arrangement</vt:lpstr>
      <vt:lpstr>Bringing People Closer Together</vt:lpstr>
      <vt:lpstr>Infrastructure Projects</vt:lpstr>
      <vt:lpstr>Social Credit Systems</vt:lpstr>
      <vt:lpstr>Social Credit as Expression of New Era Ideology</vt:lpstr>
      <vt:lpstr>CSC in the Shadow of Lists</vt:lpstr>
      <vt:lpstr>From Social Credit to Platform Governance</vt:lpstr>
      <vt:lpstr>Platforms:  Managed (Curated)Networks of Users and Resources</vt:lpstr>
      <vt:lpstr>The Universe of Social Credit Platforms: Social Media</vt:lpstr>
      <vt:lpstr>The Universe of Social Media Platforms: Tracking Apps</vt:lpstr>
      <vt:lpstr>The Universe of Social Credit Platforms: Financial Credit Scoring</vt:lpstr>
      <vt:lpstr>The Universe of Social Credit Platforms: Reputation Tracking </vt:lpstr>
      <vt:lpstr>The Universe of Social Credit Platforms: Platforms of Data and Value Generating Platforms</vt:lpstr>
      <vt:lpstr>Platform Governance</vt:lpstr>
      <vt:lpstr>Points of Conflict </vt:lpstr>
      <vt:lpstr>A Look to the Future</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the Belt and Road Initiative to Social Credit Systems: Tech and Business Relations Between the US and China </dc:title>
  <dc:creator>Backer, Larry Cata</dc:creator>
  <cp:lastModifiedBy>Backer, Larry Cata</cp:lastModifiedBy>
  <cp:revision>5</cp:revision>
  <dcterms:created xsi:type="dcterms:W3CDTF">2020-12-10T19:00:05Z</dcterms:created>
  <dcterms:modified xsi:type="dcterms:W3CDTF">2020-12-10T23:26:30Z</dcterms:modified>
</cp:coreProperties>
</file>