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 id="268" r:id="rId12"/>
    <p:sldId id="267"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p:restoredTop sz="96327"/>
  </p:normalViewPr>
  <p:slideViewPr>
    <p:cSldViewPr snapToGrid="0" snapToObjects="1">
      <p:cViewPr varScale="1">
        <p:scale>
          <a:sx n="128" d="100"/>
          <a:sy n="128"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lse.ac.uk/GranthamInstitute/wp-content/uploads/2019/07/GRI_Global-trends-in-climate-change-litigation-2019-snapshot.pdf"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congress.gov/bill/116th-congress/house-bill/3623" TargetMode="External"/><Relationship Id="rId2" Type="http://schemas.openxmlformats.org/officeDocument/2006/relationships/hyperlink" Target="https://www.sec.gov/news/public-statement/lee-regulation-s-k-2020-08-26" TargetMode="External"/><Relationship Id="rId1" Type="http://schemas.openxmlformats.org/officeDocument/2006/relationships/hyperlink" Target="https://cases.justia.com/federal/appellate-courts/ca9/18-36082/18-36082-2020-01-17.pdf?ts=1579284156"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blogs2.law.columbia.edu/climate-change-litigation/wp-content/uploads/sites/16/case-documents/2020/20200110_docket-4520442018_notice-1.pdf" TargetMode="External"/><Relationship Id="rId1" Type="http://schemas.openxmlformats.org/officeDocument/2006/relationships/hyperlink" Target="http://climatecasechart.com/case/5619/"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blogs2.law.columbia.edu/climate-change-litigation/wp-content/uploads/sites/16/case-documents/2019/20191129_docket-119-cv-12430_notice-1.pdf" TargetMode="External"/><Relationship Id="rId2" Type="http://schemas.openxmlformats.org/officeDocument/2006/relationships/hyperlink" Target="https://www.bloomberg.com/news/articles/2020-08-04/exxon-seeking-dismissal-of-massachusetts-ag-s-climate-lawsuit" TargetMode="External"/><Relationship Id="rId1" Type="http://schemas.openxmlformats.org/officeDocument/2006/relationships/hyperlink" Target="http://climatecasechart.com/case/commonwealth-v-exxon-mobil-corp/" TargetMode="External"/></Relationships>
</file>

<file path=ppt/diagrams/_rels/data8.xml.rels><?xml version="1.0" encoding="UTF-8" standalone="yes"?>
<Relationships xmlns="http://schemas.openxmlformats.org/package/2006/relationships"><Relationship Id="rId2" Type="http://schemas.openxmlformats.org/officeDocument/2006/relationships/hyperlink" Target="http://blogs2.law.columbia.edu/climate-change-litigation/wp-content/uploads/sites/16/case-documents/2019/20191129_docket-119-cv-12430_notice-1.pdf" TargetMode="External"/><Relationship Id="rId1" Type="http://schemas.openxmlformats.org/officeDocument/2006/relationships/hyperlink" Target="http://climatecasechart.com/case/commonwealth-v-exxon-mobil-corp/"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https://climate-laws.org/" TargetMode="External"/><Relationship Id="rId2" Type="http://schemas.openxmlformats.org/officeDocument/2006/relationships/hyperlink" Target="https://www.climatedocket.com/" TargetMode="External"/><Relationship Id="rId1" Type="http://schemas.openxmlformats.org/officeDocument/2006/relationships/hyperlink" Target="http://climatecasechart.com/" TargetMode="External"/><Relationship Id="rId5" Type="http://schemas.openxmlformats.org/officeDocument/2006/relationships/hyperlink" Target="https://action4justice.org/wp-content/uploads/2020/09/A4J-Climate-Litigation-Guide.pdf" TargetMode="External"/><Relationship Id="rId4" Type="http://schemas.openxmlformats.org/officeDocument/2006/relationships/hyperlink" Target="https://www.ibanet.org/Climate-Change-Model-Statute.asp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lse.ac.uk/GranthamInstitute/wp-content/uploads/2019/07/GRI_Global-trends-in-climate-change-litigation-2019-snapshot.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congress.gov/bill/116th-congress/house-bill/3623" TargetMode="External"/><Relationship Id="rId2" Type="http://schemas.openxmlformats.org/officeDocument/2006/relationships/hyperlink" Target="https://www.sec.gov/news/public-statement/lee-regulation-s-k-2020-08-26" TargetMode="External"/><Relationship Id="rId1" Type="http://schemas.openxmlformats.org/officeDocument/2006/relationships/hyperlink" Target="https://cases.justia.com/federal/appellate-courts/ca9/18-36082/18-36082-2020-01-17.pdf?ts=1579284156"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blogs2.law.columbia.edu/climate-change-litigation/wp-content/uploads/sites/16/case-documents/2020/20200110_docket-4520442018_notice-1.pdf" TargetMode="External"/><Relationship Id="rId1" Type="http://schemas.openxmlformats.org/officeDocument/2006/relationships/hyperlink" Target="http://climatecasechart.com/case/5619/"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blogs2.law.columbia.edu/climate-change-litigation/wp-content/uploads/sites/16/case-documents/2019/20191129_docket-119-cv-12430_notice-1.pdf" TargetMode="External"/><Relationship Id="rId2" Type="http://schemas.openxmlformats.org/officeDocument/2006/relationships/hyperlink" Target="https://www.bloomberg.com/news/articles/2020-08-04/exxon-seeking-dismissal-of-massachusetts-ag-s-climate-lawsuit" TargetMode="External"/><Relationship Id="rId1" Type="http://schemas.openxmlformats.org/officeDocument/2006/relationships/hyperlink" Target="http://climatecasechart.com/case/commonwealth-v-exxon-mobil-corp/"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http://blogs2.law.columbia.edu/climate-change-litigation/wp-content/uploads/sites/16/case-documents/2019/20191129_docket-119-cv-12430_notice-1.pdf" TargetMode="External"/><Relationship Id="rId1" Type="http://schemas.openxmlformats.org/officeDocument/2006/relationships/hyperlink" Target="http://climatecasechart.com/case/commonwealth-v-exxon-mobil-corp/"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climate-laws.org/" TargetMode="External"/><Relationship Id="rId2" Type="http://schemas.openxmlformats.org/officeDocument/2006/relationships/hyperlink" Target="https://www.climatedocket.com/" TargetMode="External"/><Relationship Id="rId1" Type="http://schemas.openxmlformats.org/officeDocument/2006/relationships/hyperlink" Target="http://climatecasechart.com/" TargetMode="External"/><Relationship Id="rId5" Type="http://schemas.openxmlformats.org/officeDocument/2006/relationships/hyperlink" Target="https://action4justice.org/wp-content/uploads/2020/09/A4J-Climate-Litigation-Guide.pdf" TargetMode="External"/><Relationship Id="rId4" Type="http://schemas.openxmlformats.org/officeDocument/2006/relationships/hyperlink" Target="https://www.ibanet.org/Climate-Change-Model-Statute.asp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B0B35-3AA7-EB48-B338-401C6755CEA9}" type="doc">
      <dgm:prSet loTypeId="urn:microsoft.com/office/officeart/2005/8/layout/venn1" loCatId="relationship" qsTypeId="urn:microsoft.com/office/officeart/2005/8/quickstyle/simple3" qsCatId="simple" csTypeId="urn:microsoft.com/office/officeart/2005/8/colors/colorful2" csCatId="colorful" phldr="1"/>
      <dgm:spPr/>
      <dgm:t>
        <a:bodyPr/>
        <a:lstStyle/>
        <a:p>
          <a:endParaRPr lang="en-US"/>
        </a:p>
      </dgm:t>
    </dgm:pt>
    <dgm:pt modelId="{7FEA5CAC-31A9-344F-8DD5-4ACBCD7463F7}">
      <dgm:prSet custT="1"/>
      <dgm:spPr/>
      <dgm:t>
        <a:bodyPr/>
        <a:lstStyle/>
        <a:p>
          <a:r>
            <a:rPr lang="en-US" sz="1800" dirty="0"/>
            <a:t>“Climate change litigation is increasingly viewed as a tool to influence policy outcomes and corporate </a:t>
          </a:r>
          <a:r>
            <a:rPr lang="en-US" sz="1800" dirty="0" err="1"/>
            <a:t>behaviour</a:t>
          </a:r>
          <a:r>
            <a:rPr lang="en-US" sz="1800" dirty="0"/>
            <a:t>. Strategic cases are designed to press national governments to be more ambitious on climate or to enforce existing legislation, while cases against major emitters seek compensation for loss and damage. Routine planning and regulatory cases are increasingly including climate change arguments, exposing courts to climate science and climate-related arguments even where incidental to the main claim.” </a:t>
          </a:r>
          <a:r>
            <a:rPr lang="en-US" sz="1700" dirty="0"/>
            <a:t>[Seltzer and Byrnes, </a:t>
          </a:r>
          <a:r>
            <a:rPr lang="en-US" sz="1700" dirty="0">
              <a:hlinkClick xmlns:r="http://schemas.openxmlformats.org/officeDocument/2006/relationships" r:id="rId1"/>
            </a:rPr>
            <a:t>Global Trends in Climate Change Litigation</a:t>
          </a:r>
          <a:r>
            <a:rPr lang="en-US" sz="1700" dirty="0"/>
            <a:t> (LSE 2019)]</a:t>
          </a:r>
        </a:p>
      </dgm:t>
    </dgm:pt>
    <dgm:pt modelId="{982F7841-C5A3-664B-A3FD-255A8B8A15E3}" type="parTrans" cxnId="{E165C950-156A-6048-9452-14112EE64545}">
      <dgm:prSet/>
      <dgm:spPr/>
      <dgm:t>
        <a:bodyPr/>
        <a:lstStyle/>
        <a:p>
          <a:endParaRPr lang="en-US"/>
        </a:p>
      </dgm:t>
    </dgm:pt>
    <dgm:pt modelId="{DF137B00-B350-CF46-92C1-D439AA609B38}" type="sibTrans" cxnId="{E165C950-156A-6048-9452-14112EE64545}">
      <dgm:prSet/>
      <dgm:spPr/>
      <dgm:t>
        <a:bodyPr/>
        <a:lstStyle/>
        <a:p>
          <a:endParaRPr lang="en-US"/>
        </a:p>
      </dgm:t>
    </dgm:pt>
    <dgm:pt modelId="{142F43B0-1C4E-CF4C-9A60-270818A800D2}">
      <dgm:prSet custT="1"/>
      <dgm:spPr/>
      <dgm:t>
        <a:bodyPr/>
        <a:lstStyle/>
        <a:p>
          <a:r>
            <a:rPr lang="es-ES" sz="1600" dirty="0"/>
            <a:t>“</a:t>
          </a:r>
          <a:r>
            <a:rPr lang="es-ES" sz="1800" dirty="0"/>
            <a:t>Los litigios sobre el cambio climático se ven cada vez más como una herramienta para influir en los resultados de las políticas y el comportamiento empresarial. Los casos estratégicos están diseñados para presionar a los gobiernos nacionales para que sean más ambiciosos sobre el clima o para hacer cumplir la legislación existente, mientras que los casos contra los principales emisores buscan una compensación por pérdidas y daños. Los casos de planificación y reglamentación de rutina incluyen cada vez más argumentos sobre el cambio climático, lo que expone a los tribunales a la ciencia climática y los argumentos relacionados con el clima, incluso cuando son incidentales a la afirmación principal.”</a:t>
          </a:r>
          <a:endParaRPr lang="en-US" sz="1800" dirty="0"/>
        </a:p>
      </dgm:t>
    </dgm:pt>
    <dgm:pt modelId="{D1FD91BD-8FC9-C746-8761-62DB5450D761}" type="parTrans" cxnId="{CF7E3B47-7934-4249-B5E7-4AA17FBD59ED}">
      <dgm:prSet/>
      <dgm:spPr/>
      <dgm:t>
        <a:bodyPr/>
        <a:lstStyle/>
        <a:p>
          <a:endParaRPr lang="en-US"/>
        </a:p>
      </dgm:t>
    </dgm:pt>
    <dgm:pt modelId="{2EBD57D9-05F5-2C47-9C81-F6A1FD88E7BB}" type="sibTrans" cxnId="{CF7E3B47-7934-4249-B5E7-4AA17FBD59ED}">
      <dgm:prSet/>
      <dgm:spPr/>
      <dgm:t>
        <a:bodyPr/>
        <a:lstStyle/>
        <a:p>
          <a:endParaRPr lang="en-US"/>
        </a:p>
      </dgm:t>
    </dgm:pt>
    <dgm:pt modelId="{13D81D65-BC66-444D-85DD-98BAEB356987}" type="pres">
      <dgm:prSet presAssocID="{DDFB0B35-3AA7-EB48-B338-401C6755CEA9}" presName="compositeShape" presStyleCnt="0">
        <dgm:presLayoutVars>
          <dgm:chMax val="7"/>
          <dgm:dir/>
          <dgm:resizeHandles val="exact"/>
        </dgm:presLayoutVars>
      </dgm:prSet>
      <dgm:spPr/>
    </dgm:pt>
    <dgm:pt modelId="{BF201D3D-AC2D-F841-8CF0-E59B98B16C13}" type="pres">
      <dgm:prSet presAssocID="{7FEA5CAC-31A9-344F-8DD5-4ACBCD7463F7}" presName="circ1" presStyleLbl="vennNode1" presStyleIdx="0" presStyleCnt="2" custScaleX="116962" custLinFactNeighborX="-9237" custLinFactNeighborY="274"/>
      <dgm:spPr/>
    </dgm:pt>
    <dgm:pt modelId="{C81E6B06-32A4-4541-9FBE-AEBDDAEB8B61}" type="pres">
      <dgm:prSet presAssocID="{7FEA5CAC-31A9-344F-8DD5-4ACBCD7463F7}" presName="circ1Tx" presStyleLbl="revTx" presStyleIdx="0" presStyleCnt="0">
        <dgm:presLayoutVars>
          <dgm:chMax val="0"/>
          <dgm:chPref val="0"/>
          <dgm:bulletEnabled val="1"/>
        </dgm:presLayoutVars>
      </dgm:prSet>
      <dgm:spPr/>
    </dgm:pt>
    <dgm:pt modelId="{97C8E3F1-177A-A340-99B3-31188BDC7245}" type="pres">
      <dgm:prSet presAssocID="{142F43B0-1C4E-CF4C-9A60-270818A800D2}" presName="circ2" presStyleLbl="vennNode1" presStyleIdx="1" presStyleCnt="2" custScaleX="117035" custLinFactNeighborX="9237" custLinFactNeighborY="274"/>
      <dgm:spPr/>
    </dgm:pt>
    <dgm:pt modelId="{05B22C57-FAE0-2F4D-BB0A-A15B49FCD6A3}" type="pres">
      <dgm:prSet presAssocID="{142F43B0-1C4E-CF4C-9A60-270818A800D2}" presName="circ2Tx" presStyleLbl="revTx" presStyleIdx="0" presStyleCnt="0">
        <dgm:presLayoutVars>
          <dgm:chMax val="0"/>
          <dgm:chPref val="0"/>
          <dgm:bulletEnabled val="1"/>
        </dgm:presLayoutVars>
      </dgm:prSet>
      <dgm:spPr/>
    </dgm:pt>
  </dgm:ptLst>
  <dgm:cxnLst>
    <dgm:cxn modelId="{3D891529-155D-5644-A450-5A7DFF28285E}" type="presOf" srcId="{142F43B0-1C4E-CF4C-9A60-270818A800D2}" destId="{97C8E3F1-177A-A340-99B3-31188BDC7245}" srcOrd="0" destOrd="0" presId="urn:microsoft.com/office/officeart/2005/8/layout/venn1"/>
    <dgm:cxn modelId="{7908CF46-C40E-9C43-8C60-0808E29B858E}" type="presOf" srcId="{7FEA5CAC-31A9-344F-8DD5-4ACBCD7463F7}" destId="{C81E6B06-32A4-4541-9FBE-AEBDDAEB8B61}" srcOrd="1" destOrd="0" presId="urn:microsoft.com/office/officeart/2005/8/layout/venn1"/>
    <dgm:cxn modelId="{CF7E3B47-7934-4249-B5E7-4AA17FBD59ED}" srcId="{DDFB0B35-3AA7-EB48-B338-401C6755CEA9}" destId="{142F43B0-1C4E-CF4C-9A60-270818A800D2}" srcOrd="1" destOrd="0" parTransId="{D1FD91BD-8FC9-C746-8761-62DB5450D761}" sibTransId="{2EBD57D9-05F5-2C47-9C81-F6A1FD88E7BB}"/>
    <dgm:cxn modelId="{E165C950-156A-6048-9452-14112EE64545}" srcId="{DDFB0B35-3AA7-EB48-B338-401C6755CEA9}" destId="{7FEA5CAC-31A9-344F-8DD5-4ACBCD7463F7}" srcOrd="0" destOrd="0" parTransId="{982F7841-C5A3-664B-A3FD-255A8B8A15E3}" sibTransId="{DF137B00-B350-CF46-92C1-D439AA609B38}"/>
    <dgm:cxn modelId="{84DD0EAF-6644-6444-8FCA-83399421921C}" type="presOf" srcId="{7FEA5CAC-31A9-344F-8DD5-4ACBCD7463F7}" destId="{BF201D3D-AC2D-F841-8CF0-E59B98B16C13}" srcOrd="0" destOrd="0" presId="urn:microsoft.com/office/officeart/2005/8/layout/venn1"/>
    <dgm:cxn modelId="{4256DEB2-4AE8-4142-9799-BDC7194DD87E}" type="presOf" srcId="{142F43B0-1C4E-CF4C-9A60-270818A800D2}" destId="{05B22C57-FAE0-2F4D-BB0A-A15B49FCD6A3}" srcOrd="1" destOrd="0" presId="urn:microsoft.com/office/officeart/2005/8/layout/venn1"/>
    <dgm:cxn modelId="{9A5F65D5-830D-6F42-A47D-BCDEE6827EE7}" type="presOf" srcId="{DDFB0B35-3AA7-EB48-B338-401C6755CEA9}" destId="{13D81D65-BC66-444D-85DD-98BAEB356987}" srcOrd="0" destOrd="0" presId="urn:microsoft.com/office/officeart/2005/8/layout/venn1"/>
    <dgm:cxn modelId="{C7800414-67BC-9C4C-8BE1-480DE2BCBE00}" type="presParOf" srcId="{13D81D65-BC66-444D-85DD-98BAEB356987}" destId="{BF201D3D-AC2D-F841-8CF0-E59B98B16C13}" srcOrd="0" destOrd="0" presId="urn:microsoft.com/office/officeart/2005/8/layout/venn1"/>
    <dgm:cxn modelId="{5FC86B9D-3AA7-2C48-8A79-0C8AEDD80FBF}" type="presParOf" srcId="{13D81D65-BC66-444D-85DD-98BAEB356987}" destId="{C81E6B06-32A4-4541-9FBE-AEBDDAEB8B61}" srcOrd="1" destOrd="0" presId="urn:microsoft.com/office/officeart/2005/8/layout/venn1"/>
    <dgm:cxn modelId="{910FC834-B30A-864E-9846-377AA176E27F}" type="presParOf" srcId="{13D81D65-BC66-444D-85DD-98BAEB356987}" destId="{97C8E3F1-177A-A340-99B3-31188BDC7245}" srcOrd="2" destOrd="0" presId="urn:microsoft.com/office/officeart/2005/8/layout/venn1"/>
    <dgm:cxn modelId="{AC97A58F-12CE-6948-8404-E1D8B037F169}" type="presParOf" srcId="{13D81D65-BC66-444D-85DD-98BAEB356987}" destId="{05B22C57-FAE0-2F4D-BB0A-A15B49FCD6A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7AAFC-EC50-2D4A-976E-E6468625F19A}" type="doc">
      <dgm:prSet loTypeId="urn:microsoft.com/office/officeart/2005/8/layout/vList6" loCatId="relationship" qsTypeId="urn:microsoft.com/office/officeart/2005/8/quickstyle/simple3" qsCatId="simple" csTypeId="urn:microsoft.com/office/officeart/2005/8/colors/colorful4" csCatId="colorful" phldr="1"/>
      <dgm:spPr/>
      <dgm:t>
        <a:bodyPr/>
        <a:lstStyle/>
        <a:p>
          <a:endParaRPr lang="en-US"/>
        </a:p>
      </dgm:t>
    </dgm:pt>
    <dgm:pt modelId="{23B29DFE-3A82-F344-829C-BFBA0C7E848B}">
      <dgm:prSet/>
      <dgm:spPr/>
      <dgm:t>
        <a:bodyPr/>
        <a:lstStyle/>
        <a:p>
          <a:r>
            <a:rPr lang="en-US" dirty="0"/>
            <a:t>Creation of a positive constitutional right to protection against climate change (</a:t>
          </a:r>
          <a:r>
            <a:rPr lang="es-ES_tradnl" b="1" dirty="0">
              <a:solidFill>
                <a:srgbClr val="0070C0"/>
              </a:solidFill>
            </a:rPr>
            <a:t>deberes constitucionales positivos</a:t>
          </a:r>
          <a:r>
            <a:rPr lang="en-US" dirty="0"/>
            <a:t>) </a:t>
          </a:r>
        </a:p>
      </dgm:t>
    </dgm:pt>
    <dgm:pt modelId="{76429831-9BF3-A24E-9447-2FF349719D42}" type="parTrans" cxnId="{67C1958C-8E46-DA4A-91E3-E3F58D4623A3}">
      <dgm:prSet/>
      <dgm:spPr/>
      <dgm:t>
        <a:bodyPr/>
        <a:lstStyle/>
        <a:p>
          <a:endParaRPr lang="en-US"/>
        </a:p>
      </dgm:t>
    </dgm:pt>
    <dgm:pt modelId="{33A641BF-D681-0F47-88AC-9DA32FB4E48C}" type="sibTrans" cxnId="{67C1958C-8E46-DA4A-91E3-E3F58D4623A3}">
      <dgm:prSet/>
      <dgm:spPr/>
      <dgm:t>
        <a:bodyPr/>
        <a:lstStyle/>
        <a:p>
          <a:endParaRPr lang="en-US"/>
        </a:p>
      </dgm:t>
    </dgm:pt>
    <dgm:pt modelId="{A177F663-7B7A-0A46-BA77-EA07E040CB62}">
      <dgm:prSet/>
      <dgm:spPr/>
      <dgm:t>
        <a:bodyPr/>
        <a:lstStyle/>
        <a:p>
          <a:r>
            <a:rPr lang="en-US" dirty="0">
              <a:hlinkClick xmlns:r="http://schemas.openxmlformats.org/officeDocument/2006/relationships" r:id="rId1"/>
            </a:rPr>
            <a:t>Juliana v. US</a:t>
          </a:r>
          <a:r>
            <a:rPr lang="en-US" dirty="0"/>
            <a:t> No. 18-36082 (9th Cir. 2020)</a:t>
          </a:r>
        </a:p>
      </dgm:t>
    </dgm:pt>
    <dgm:pt modelId="{E64B325E-9BDF-1140-9BDE-C18E71FD30F8}" type="parTrans" cxnId="{98D834B9-A38B-5F4B-888A-2754A98B774B}">
      <dgm:prSet/>
      <dgm:spPr/>
      <dgm:t>
        <a:bodyPr/>
        <a:lstStyle/>
        <a:p>
          <a:endParaRPr lang="en-US"/>
        </a:p>
      </dgm:t>
    </dgm:pt>
    <dgm:pt modelId="{161A0E1B-3DC6-B349-8F49-9DED885DF578}" type="sibTrans" cxnId="{98D834B9-A38B-5F4B-888A-2754A98B774B}">
      <dgm:prSet/>
      <dgm:spPr/>
      <dgm:t>
        <a:bodyPr/>
        <a:lstStyle/>
        <a:p>
          <a:endParaRPr lang="en-US"/>
        </a:p>
      </dgm:t>
    </dgm:pt>
    <dgm:pt modelId="{DB4FF040-E717-334A-9AB9-19D71401578B}">
      <dgm:prSet/>
      <dgm:spPr/>
      <dgm:t>
        <a:bodyPr/>
        <a:lstStyle/>
        <a:p>
          <a:r>
            <a:rPr lang="en-US" dirty="0"/>
            <a:t>Enforcement or defense of existing obligations against governmental roll backs (</a:t>
          </a:r>
          <a:r>
            <a:rPr lang="es-ES_tradnl" b="1" dirty="0">
              <a:solidFill>
                <a:srgbClr val="0070C0"/>
              </a:solidFill>
            </a:rPr>
            <a:t>usando</a:t>
          </a:r>
          <a:r>
            <a:rPr lang="en-US" b="1" dirty="0">
              <a:solidFill>
                <a:srgbClr val="0070C0"/>
              </a:solidFill>
            </a:rPr>
            <a:t> </a:t>
          </a:r>
          <a:r>
            <a:rPr lang="es-ES_tradnl" b="1" dirty="0">
              <a:solidFill>
                <a:srgbClr val="0070C0"/>
              </a:solidFill>
            </a:rPr>
            <a:t>derecho administrativo contra cambios administrativos</a:t>
          </a:r>
          <a:r>
            <a:rPr lang="es-ES_tradnl" dirty="0"/>
            <a:t>)</a:t>
          </a:r>
          <a:endParaRPr lang="en-US" dirty="0"/>
        </a:p>
      </dgm:t>
    </dgm:pt>
    <dgm:pt modelId="{6F867456-F760-1443-BFCE-DF1A23867110}" type="parTrans" cxnId="{2CEA0D84-5CB9-D740-AB45-B705434F60D2}">
      <dgm:prSet/>
      <dgm:spPr/>
      <dgm:t>
        <a:bodyPr/>
        <a:lstStyle/>
        <a:p>
          <a:endParaRPr lang="en-US"/>
        </a:p>
      </dgm:t>
    </dgm:pt>
    <dgm:pt modelId="{429FBF26-33F3-7544-8F57-D424D3AD3778}" type="sibTrans" cxnId="{2CEA0D84-5CB9-D740-AB45-B705434F60D2}">
      <dgm:prSet/>
      <dgm:spPr/>
      <dgm:t>
        <a:bodyPr/>
        <a:lstStyle/>
        <a:p>
          <a:endParaRPr lang="en-US"/>
        </a:p>
      </dgm:t>
    </dgm:pt>
    <dgm:pt modelId="{C30B29AB-3DAE-D746-896C-780A4198D886}">
      <dgm:prSet/>
      <dgm:spPr/>
      <dgm:t>
        <a:bodyPr/>
        <a:lstStyle/>
        <a:p>
          <a:r>
            <a:rPr lang="en-US" dirty="0"/>
            <a:t>Actions against Trump administration de-regulation [</a:t>
          </a:r>
          <a:r>
            <a:rPr lang="en-US" b="1" i="1" dirty="0" err="1">
              <a:solidFill>
                <a:srgbClr val="0070C0"/>
              </a:solidFill>
            </a:rPr>
            <a:t>acciones</a:t>
          </a:r>
          <a:r>
            <a:rPr lang="en-US" b="1" i="1" dirty="0">
              <a:solidFill>
                <a:srgbClr val="0070C0"/>
              </a:solidFill>
            </a:rPr>
            <a:t> </a:t>
          </a:r>
          <a:r>
            <a:rPr lang="en-US" b="1" i="1" dirty="0" err="1">
              <a:solidFill>
                <a:srgbClr val="0070C0"/>
              </a:solidFill>
            </a:rPr>
            <a:t>en</a:t>
          </a:r>
          <a:r>
            <a:rPr lang="en-US" b="1" i="1" dirty="0">
              <a:solidFill>
                <a:srgbClr val="0070C0"/>
              </a:solidFill>
            </a:rPr>
            <a:t> contra </a:t>
          </a:r>
          <a:r>
            <a:rPr lang="es-ES" b="1" i="1" dirty="0">
              <a:solidFill>
                <a:srgbClr val="0070C0"/>
              </a:solidFill>
            </a:rPr>
            <a:t>agenda de desregulación del gobierno</a:t>
          </a:r>
          <a:r>
            <a:rPr lang="es-ES" dirty="0"/>
            <a:t>]</a:t>
          </a:r>
          <a:r>
            <a:rPr lang="en-US" dirty="0"/>
            <a:t> </a:t>
          </a:r>
        </a:p>
      </dgm:t>
    </dgm:pt>
    <dgm:pt modelId="{CEA25280-CF2F-3941-831D-9211F50359B0}" type="parTrans" cxnId="{E4FE4B6C-CA46-F544-9AE6-7CAB17F5D2D5}">
      <dgm:prSet/>
      <dgm:spPr/>
      <dgm:t>
        <a:bodyPr/>
        <a:lstStyle/>
        <a:p>
          <a:endParaRPr lang="en-US"/>
        </a:p>
      </dgm:t>
    </dgm:pt>
    <dgm:pt modelId="{763D6890-BBBE-E244-94DF-F0C2B5A7DAAE}" type="sibTrans" cxnId="{E4FE4B6C-CA46-F544-9AE6-7CAB17F5D2D5}">
      <dgm:prSet/>
      <dgm:spPr/>
      <dgm:t>
        <a:bodyPr/>
        <a:lstStyle/>
        <a:p>
          <a:endParaRPr lang="en-US"/>
        </a:p>
      </dgm:t>
    </dgm:pt>
    <dgm:pt modelId="{3884E4B6-8F89-374B-8658-CD779CC47B60}">
      <dgm:prSet/>
      <dgm:spPr/>
      <dgm:t>
        <a:bodyPr/>
        <a:lstStyle/>
        <a:p>
          <a:r>
            <a:rPr lang="en-US" dirty="0"/>
            <a:t>E.g., August 2020 SEC reform of Regulation S-K reducing obligation to disclose climate change risks (criticized by an SEC Commissioner </a:t>
          </a:r>
          <a:r>
            <a:rPr lang="en-US" dirty="0">
              <a:hlinkClick xmlns:r="http://schemas.openxmlformats.org/officeDocument/2006/relationships" r:id="rId2"/>
            </a:rPr>
            <a:t>HERE</a:t>
          </a:r>
          <a:r>
            <a:rPr lang="en-US" dirty="0"/>
            <a:t>); H.R.3623 - </a:t>
          </a:r>
          <a:r>
            <a:rPr lang="en-US" dirty="0">
              <a:hlinkClick xmlns:r="http://schemas.openxmlformats.org/officeDocument/2006/relationships" r:id="rId3"/>
            </a:rPr>
            <a:t>Climate Risk Disclosure Act of 2019</a:t>
          </a:r>
          <a:r>
            <a:rPr lang="en-US" dirty="0"/>
            <a:t>. [</a:t>
          </a:r>
          <a:r>
            <a:rPr lang="es-ES" b="1" i="1" dirty="0"/>
            <a:t>reglas de divulgación de los efectos del cambio climático en las operaciones]</a:t>
          </a:r>
          <a:endParaRPr lang="en-US" b="1" i="1" dirty="0"/>
        </a:p>
      </dgm:t>
    </dgm:pt>
    <dgm:pt modelId="{A72A8F02-19D6-0440-BD20-6EF6467C4592}" type="parTrans" cxnId="{9F962B2A-686E-A645-AD87-1C9C77C22655}">
      <dgm:prSet/>
      <dgm:spPr/>
      <dgm:t>
        <a:bodyPr/>
        <a:lstStyle/>
        <a:p>
          <a:endParaRPr lang="en-US"/>
        </a:p>
      </dgm:t>
    </dgm:pt>
    <dgm:pt modelId="{C6F57BFA-399F-D44F-BFEE-41C2D7E70914}" type="sibTrans" cxnId="{9F962B2A-686E-A645-AD87-1C9C77C22655}">
      <dgm:prSet/>
      <dgm:spPr/>
      <dgm:t>
        <a:bodyPr/>
        <a:lstStyle/>
        <a:p>
          <a:endParaRPr lang="en-US"/>
        </a:p>
      </dgm:t>
    </dgm:pt>
    <dgm:pt modelId="{E1FF2271-F82A-9949-B253-EB0526CF8BE1}">
      <dgm:prSet/>
      <dgm:spPr/>
      <dgm:t>
        <a:bodyPr/>
        <a:lstStyle/>
        <a:p>
          <a:r>
            <a:rPr lang="en-US" dirty="0">
              <a:solidFill>
                <a:schemeClr val="tx1"/>
              </a:solidFill>
            </a:rPr>
            <a:t>Assertion that through the government’s affirmative actions that cause climate change, the state has violated the youngest citizen’s constitutional right to life, liberty, and property, and failed to protect essential public trust property</a:t>
          </a:r>
        </a:p>
      </dgm:t>
    </dgm:pt>
    <dgm:pt modelId="{DE4B594F-CA82-A14C-B395-730FFF23E4D4}" type="parTrans" cxnId="{B533D20C-857E-0545-B341-4B5354489381}">
      <dgm:prSet/>
      <dgm:spPr/>
      <dgm:t>
        <a:bodyPr/>
        <a:lstStyle/>
        <a:p>
          <a:endParaRPr lang="en-US"/>
        </a:p>
      </dgm:t>
    </dgm:pt>
    <dgm:pt modelId="{E5195727-F6ED-F246-848D-164CB3CAD3A6}" type="sibTrans" cxnId="{B533D20C-857E-0545-B341-4B5354489381}">
      <dgm:prSet/>
      <dgm:spPr/>
      <dgm:t>
        <a:bodyPr/>
        <a:lstStyle/>
        <a:p>
          <a:endParaRPr lang="en-US"/>
        </a:p>
      </dgm:t>
    </dgm:pt>
    <dgm:pt modelId="{6C413431-AAC8-3448-9A52-836718B41F38}">
      <dgm:prSet/>
      <dgm:spPr/>
      <dgm:t>
        <a:bodyPr/>
        <a:lstStyle/>
        <a:p>
          <a:r>
            <a:rPr lang="en-US" dirty="0">
              <a:solidFill>
                <a:schemeClr val="tx1"/>
              </a:solidFill>
            </a:rPr>
            <a:t>[</a:t>
          </a:r>
          <a:r>
            <a:rPr lang="es-ES" b="1" i="1" dirty="0">
              <a:solidFill>
                <a:srgbClr val="0070C0"/>
              </a:solidFill>
            </a:rPr>
            <a:t>acciones afirmativas del gobierno violaron los derechos constitucionales a la vida, la libertad y la propiedad y no protegieron la confianza pública esencial</a:t>
          </a:r>
          <a:r>
            <a:rPr lang="es-ES" dirty="0">
              <a:solidFill>
                <a:srgbClr val="0070C0"/>
              </a:solidFill>
            </a:rPr>
            <a:t>]</a:t>
          </a:r>
          <a:endParaRPr lang="en-US" dirty="0">
            <a:solidFill>
              <a:srgbClr val="0070C0"/>
            </a:solidFill>
          </a:endParaRPr>
        </a:p>
      </dgm:t>
    </dgm:pt>
    <dgm:pt modelId="{39588F3D-629F-224F-8EA8-29218BB096BF}" type="parTrans" cxnId="{2E7C3854-C90D-8D4D-B9B4-E781AF4931F6}">
      <dgm:prSet/>
      <dgm:spPr/>
    </dgm:pt>
    <dgm:pt modelId="{40D70E79-BA7E-DE44-822E-85FF3A97DDB7}" type="sibTrans" cxnId="{2E7C3854-C90D-8D4D-B9B4-E781AF4931F6}">
      <dgm:prSet/>
      <dgm:spPr/>
    </dgm:pt>
    <dgm:pt modelId="{3F8061EA-4AAC-7B43-A03C-C07EB40800DD}" type="pres">
      <dgm:prSet presAssocID="{3297AAFC-EC50-2D4A-976E-E6468625F19A}" presName="Name0" presStyleCnt="0">
        <dgm:presLayoutVars>
          <dgm:dir/>
          <dgm:animLvl val="lvl"/>
          <dgm:resizeHandles/>
        </dgm:presLayoutVars>
      </dgm:prSet>
      <dgm:spPr/>
    </dgm:pt>
    <dgm:pt modelId="{1A93BED6-FB0F-A140-9479-71A63FE092BF}" type="pres">
      <dgm:prSet presAssocID="{23B29DFE-3A82-F344-829C-BFBA0C7E848B}" presName="linNode" presStyleCnt="0"/>
      <dgm:spPr/>
    </dgm:pt>
    <dgm:pt modelId="{3E65F049-B70F-5445-A295-40B7FD7AAD3E}" type="pres">
      <dgm:prSet presAssocID="{23B29DFE-3A82-F344-829C-BFBA0C7E848B}" presName="parentShp" presStyleLbl="node1" presStyleIdx="0" presStyleCnt="2">
        <dgm:presLayoutVars>
          <dgm:bulletEnabled val="1"/>
        </dgm:presLayoutVars>
      </dgm:prSet>
      <dgm:spPr/>
    </dgm:pt>
    <dgm:pt modelId="{0D849E69-F541-0447-A695-D806B9866500}" type="pres">
      <dgm:prSet presAssocID="{23B29DFE-3A82-F344-829C-BFBA0C7E848B}" presName="childShp" presStyleLbl="bgAccFollowNode1" presStyleIdx="0" presStyleCnt="2">
        <dgm:presLayoutVars>
          <dgm:bulletEnabled val="1"/>
        </dgm:presLayoutVars>
      </dgm:prSet>
      <dgm:spPr/>
    </dgm:pt>
    <dgm:pt modelId="{4B5AB890-7B21-2043-9179-26F4D8EF9F68}" type="pres">
      <dgm:prSet presAssocID="{33A641BF-D681-0F47-88AC-9DA32FB4E48C}" presName="spacing" presStyleCnt="0"/>
      <dgm:spPr/>
    </dgm:pt>
    <dgm:pt modelId="{DBCB8FBA-E8C3-C340-B614-1560C6AC840E}" type="pres">
      <dgm:prSet presAssocID="{DB4FF040-E717-334A-9AB9-19D71401578B}" presName="linNode" presStyleCnt="0"/>
      <dgm:spPr/>
    </dgm:pt>
    <dgm:pt modelId="{DD8DF0FA-674B-AC4F-B6BD-15753FDE2344}" type="pres">
      <dgm:prSet presAssocID="{DB4FF040-E717-334A-9AB9-19D71401578B}" presName="parentShp" presStyleLbl="node1" presStyleIdx="1" presStyleCnt="2">
        <dgm:presLayoutVars>
          <dgm:bulletEnabled val="1"/>
        </dgm:presLayoutVars>
      </dgm:prSet>
      <dgm:spPr/>
    </dgm:pt>
    <dgm:pt modelId="{751D50FB-C20C-F240-A487-3ABB13E2AA64}" type="pres">
      <dgm:prSet presAssocID="{DB4FF040-E717-334A-9AB9-19D71401578B}" presName="childShp" presStyleLbl="bgAccFollowNode1" presStyleIdx="1" presStyleCnt="2">
        <dgm:presLayoutVars>
          <dgm:bulletEnabled val="1"/>
        </dgm:presLayoutVars>
      </dgm:prSet>
      <dgm:spPr/>
    </dgm:pt>
  </dgm:ptLst>
  <dgm:cxnLst>
    <dgm:cxn modelId="{B533D20C-857E-0545-B341-4B5354489381}" srcId="{A177F663-7B7A-0A46-BA77-EA07E040CB62}" destId="{E1FF2271-F82A-9949-B253-EB0526CF8BE1}" srcOrd="0" destOrd="0" parTransId="{DE4B594F-CA82-A14C-B395-730FFF23E4D4}" sibTransId="{E5195727-F6ED-F246-848D-164CB3CAD3A6}"/>
    <dgm:cxn modelId="{EB86A71D-ABD9-3F46-8FD8-ECC009640C1A}" type="presOf" srcId="{C30B29AB-3DAE-D746-896C-780A4198D886}" destId="{751D50FB-C20C-F240-A487-3ABB13E2AA64}" srcOrd="0" destOrd="0" presId="urn:microsoft.com/office/officeart/2005/8/layout/vList6"/>
    <dgm:cxn modelId="{9F962B2A-686E-A645-AD87-1C9C77C22655}" srcId="{DB4FF040-E717-334A-9AB9-19D71401578B}" destId="{3884E4B6-8F89-374B-8658-CD779CC47B60}" srcOrd="1" destOrd="0" parTransId="{A72A8F02-19D6-0440-BD20-6EF6467C4592}" sibTransId="{C6F57BFA-399F-D44F-BFEE-41C2D7E70914}"/>
    <dgm:cxn modelId="{3D766F45-F36B-F646-A1B9-34F275903E45}" type="presOf" srcId="{6C413431-AAC8-3448-9A52-836718B41F38}" destId="{0D849E69-F541-0447-A695-D806B9866500}" srcOrd="0" destOrd="2" presId="urn:microsoft.com/office/officeart/2005/8/layout/vList6"/>
    <dgm:cxn modelId="{35997645-BFD7-7140-A687-118D3774EC0A}" type="presOf" srcId="{A177F663-7B7A-0A46-BA77-EA07E040CB62}" destId="{0D849E69-F541-0447-A695-D806B9866500}" srcOrd="0" destOrd="0" presId="urn:microsoft.com/office/officeart/2005/8/layout/vList6"/>
    <dgm:cxn modelId="{2E7C3854-C90D-8D4D-B9B4-E781AF4931F6}" srcId="{A177F663-7B7A-0A46-BA77-EA07E040CB62}" destId="{6C413431-AAC8-3448-9A52-836718B41F38}" srcOrd="1" destOrd="0" parTransId="{39588F3D-629F-224F-8EA8-29218BB096BF}" sibTransId="{40D70E79-BA7E-DE44-822E-85FF3A97DDB7}"/>
    <dgm:cxn modelId="{E4FE4B6C-CA46-F544-9AE6-7CAB17F5D2D5}" srcId="{DB4FF040-E717-334A-9AB9-19D71401578B}" destId="{C30B29AB-3DAE-D746-896C-780A4198D886}" srcOrd="0" destOrd="0" parTransId="{CEA25280-CF2F-3941-831D-9211F50359B0}" sibTransId="{763D6890-BBBE-E244-94DF-F0C2B5A7DAAE}"/>
    <dgm:cxn modelId="{2CEA0D84-5CB9-D740-AB45-B705434F60D2}" srcId="{3297AAFC-EC50-2D4A-976E-E6468625F19A}" destId="{DB4FF040-E717-334A-9AB9-19D71401578B}" srcOrd="1" destOrd="0" parTransId="{6F867456-F760-1443-BFCE-DF1A23867110}" sibTransId="{429FBF26-33F3-7544-8F57-D424D3AD3778}"/>
    <dgm:cxn modelId="{DEF5938C-B131-7149-B860-6A514861F9BD}" type="presOf" srcId="{E1FF2271-F82A-9949-B253-EB0526CF8BE1}" destId="{0D849E69-F541-0447-A695-D806B9866500}" srcOrd="0" destOrd="1" presId="urn:microsoft.com/office/officeart/2005/8/layout/vList6"/>
    <dgm:cxn modelId="{67C1958C-8E46-DA4A-91E3-E3F58D4623A3}" srcId="{3297AAFC-EC50-2D4A-976E-E6468625F19A}" destId="{23B29DFE-3A82-F344-829C-BFBA0C7E848B}" srcOrd="0" destOrd="0" parTransId="{76429831-9BF3-A24E-9447-2FF349719D42}" sibTransId="{33A641BF-D681-0F47-88AC-9DA32FB4E48C}"/>
    <dgm:cxn modelId="{A919519A-30E0-4448-8476-75827A4D6A58}" type="presOf" srcId="{DB4FF040-E717-334A-9AB9-19D71401578B}" destId="{DD8DF0FA-674B-AC4F-B6BD-15753FDE2344}" srcOrd="0" destOrd="0" presId="urn:microsoft.com/office/officeart/2005/8/layout/vList6"/>
    <dgm:cxn modelId="{449476AE-AE6C-7D4C-A230-9163600E6C75}" type="presOf" srcId="{3884E4B6-8F89-374B-8658-CD779CC47B60}" destId="{751D50FB-C20C-F240-A487-3ABB13E2AA64}" srcOrd="0" destOrd="1" presId="urn:microsoft.com/office/officeart/2005/8/layout/vList6"/>
    <dgm:cxn modelId="{98D834B9-A38B-5F4B-888A-2754A98B774B}" srcId="{23B29DFE-3A82-F344-829C-BFBA0C7E848B}" destId="{A177F663-7B7A-0A46-BA77-EA07E040CB62}" srcOrd="0" destOrd="0" parTransId="{E64B325E-9BDF-1140-9BDE-C18E71FD30F8}" sibTransId="{161A0E1B-3DC6-B349-8F49-9DED885DF578}"/>
    <dgm:cxn modelId="{CE6FF5C6-8C6D-9D4D-B2A4-F2C69FAE2118}" type="presOf" srcId="{3297AAFC-EC50-2D4A-976E-E6468625F19A}" destId="{3F8061EA-4AAC-7B43-A03C-C07EB40800DD}" srcOrd="0" destOrd="0" presId="urn:microsoft.com/office/officeart/2005/8/layout/vList6"/>
    <dgm:cxn modelId="{2FF590E2-0B47-9444-9EF7-97C41D48CC31}" type="presOf" srcId="{23B29DFE-3A82-F344-829C-BFBA0C7E848B}" destId="{3E65F049-B70F-5445-A295-40B7FD7AAD3E}" srcOrd="0" destOrd="0" presId="urn:microsoft.com/office/officeart/2005/8/layout/vList6"/>
    <dgm:cxn modelId="{7FFAB492-7945-3D4F-B820-6F88CBF792C2}" type="presParOf" srcId="{3F8061EA-4AAC-7B43-A03C-C07EB40800DD}" destId="{1A93BED6-FB0F-A140-9479-71A63FE092BF}" srcOrd="0" destOrd="0" presId="urn:microsoft.com/office/officeart/2005/8/layout/vList6"/>
    <dgm:cxn modelId="{E7603A8A-A7F3-244A-A5B2-64F89F2E92F1}" type="presParOf" srcId="{1A93BED6-FB0F-A140-9479-71A63FE092BF}" destId="{3E65F049-B70F-5445-A295-40B7FD7AAD3E}" srcOrd="0" destOrd="0" presId="urn:microsoft.com/office/officeart/2005/8/layout/vList6"/>
    <dgm:cxn modelId="{8280F02E-AD19-4E4D-9B03-E1F3598A0B7A}" type="presParOf" srcId="{1A93BED6-FB0F-A140-9479-71A63FE092BF}" destId="{0D849E69-F541-0447-A695-D806B9866500}" srcOrd="1" destOrd="0" presId="urn:microsoft.com/office/officeart/2005/8/layout/vList6"/>
    <dgm:cxn modelId="{69992D75-90D2-0B4A-BA53-A939E69613AB}" type="presParOf" srcId="{3F8061EA-4AAC-7B43-A03C-C07EB40800DD}" destId="{4B5AB890-7B21-2043-9179-26F4D8EF9F68}" srcOrd="1" destOrd="0" presId="urn:microsoft.com/office/officeart/2005/8/layout/vList6"/>
    <dgm:cxn modelId="{297FA28E-C043-B24D-813A-60D416E8F69B}" type="presParOf" srcId="{3F8061EA-4AAC-7B43-A03C-C07EB40800DD}" destId="{DBCB8FBA-E8C3-C340-B614-1560C6AC840E}" srcOrd="2" destOrd="0" presId="urn:microsoft.com/office/officeart/2005/8/layout/vList6"/>
    <dgm:cxn modelId="{EBBDF304-B84C-8140-9041-F4B5DE35562B}" type="presParOf" srcId="{DBCB8FBA-E8C3-C340-B614-1560C6AC840E}" destId="{DD8DF0FA-674B-AC4F-B6BD-15753FDE2344}" srcOrd="0" destOrd="0" presId="urn:microsoft.com/office/officeart/2005/8/layout/vList6"/>
    <dgm:cxn modelId="{7F804CBE-E178-DD4C-A150-C47E5BB6AB9C}" type="presParOf" srcId="{DBCB8FBA-E8C3-C340-B614-1560C6AC840E}" destId="{751D50FB-C20C-F240-A487-3ABB13E2AA6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9BCD0A-7D45-614D-B6A3-D5297876FD66}" type="doc">
      <dgm:prSet loTypeId="urn:microsoft.com/office/officeart/2005/8/layout/default" loCatId="relationship" qsTypeId="urn:microsoft.com/office/officeart/2005/8/quickstyle/simple3" qsCatId="simple" csTypeId="urn:microsoft.com/office/officeart/2005/8/colors/colorful5" csCatId="colorful" phldr="1"/>
      <dgm:spPr/>
      <dgm:t>
        <a:bodyPr/>
        <a:lstStyle/>
        <a:p>
          <a:endParaRPr lang="en-US"/>
        </a:p>
      </dgm:t>
    </dgm:pt>
    <dgm:pt modelId="{A8C5951E-0BAC-D446-8209-ACDFC5F4A166}">
      <dgm:prSet/>
      <dgm:spPr/>
      <dgm:t>
        <a:bodyPr/>
        <a:lstStyle/>
        <a:p>
          <a:r>
            <a:rPr lang="en-US" b="1" dirty="0"/>
            <a:t>Incorporation of climate risk into investment decision making by shareholders </a:t>
          </a:r>
          <a:r>
            <a:rPr lang="en-US" dirty="0"/>
            <a:t>(</a:t>
          </a:r>
          <a:r>
            <a:rPr lang="es-ES" b="1" i="1" dirty="0">
              <a:solidFill>
                <a:srgbClr val="0070C0"/>
              </a:solidFill>
            </a:rPr>
            <a:t>Incorporación del riesgo climático en la toma de decisiones de inversión</a:t>
          </a:r>
          <a:r>
            <a:rPr lang="es-ES" b="1" dirty="0">
              <a:solidFill>
                <a:srgbClr val="0070C0"/>
              </a:solidFill>
            </a:rPr>
            <a:t> </a:t>
          </a:r>
          <a:r>
            <a:rPr lang="es-ES" b="1" i="1" dirty="0">
              <a:solidFill>
                <a:srgbClr val="0070C0"/>
              </a:solidFill>
            </a:rPr>
            <a:t>de los accionistas y otros afectados</a:t>
          </a:r>
          <a:r>
            <a:rPr lang="es-ES" i="1" dirty="0"/>
            <a:t>)</a:t>
          </a:r>
          <a:r>
            <a:rPr lang="es-ES" dirty="0"/>
            <a:t>. </a:t>
          </a:r>
          <a:r>
            <a:rPr lang="es-ES" dirty="0" err="1"/>
            <a:t>Eg</a:t>
          </a:r>
          <a:r>
            <a:rPr lang="es-ES" dirty="0"/>
            <a:t> </a:t>
          </a:r>
          <a:r>
            <a:rPr lang="es-ES" dirty="0" err="1"/>
            <a:t>misleading</a:t>
          </a:r>
          <a:r>
            <a:rPr lang="es-ES" dirty="0"/>
            <a:t> </a:t>
          </a:r>
          <a:r>
            <a:rPr lang="es-ES" dirty="0" err="1"/>
            <a:t>investors</a:t>
          </a:r>
          <a:endParaRPr lang="en-US" dirty="0"/>
        </a:p>
      </dgm:t>
    </dgm:pt>
    <dgm:pt modelId="{0C3208D0-5430-B24B-B39D-F41A6E6A88B3}" type="parTrans" cxnId="{5A79138E-AD36-E343-9BBA-5DED300ECD81}">
      <dgm:prSet/>
      <dgm:spPr/>
      <dgm:t>
        <a:bodyPr/>
        <a:lstStyle/>
        <a:p>
          <a:endParaRPr lang="en-US"/>
        </a:p>
      </dgm:t>
    </dgm:pt>
    <dgm:pt modelId="{571B4705-A12F-7441-B07B-CBE075826804}" type="sibTrans" cxnId="{5A79138E-AD36-E343-9BBA-5DED300ECD81}">
      <dgm:prSet/>
      <dgm:spPr/>
      <dgm:t>
        <a:bodyPr/>
        <a:lstStyle/>
        <a:p>
          <a:endParaRPr lang="en-US"/>
        </a:p>
      </dgm:t>
    </dgm:pt>
    <dgm:pt modelId="{AE911DD5-9326-504E-9025-E4F6F59A27C6}">
      <dgm:prSet custT="1"/>
      <dgm:spPr/>
      <dgm:t>
        <a:bodyPr/>
        <a:lstStyle/>
        <a:p>
          <a:r>
            <a:rPr lang="es-ES" sz="1600" b="1" dirty="0"/>
            <a:t>Sarah Van Colditz v. Exxon </a:t>
          </a:r>
          <a:r>
            <a:rPr lang="es-ES" sz="1600" b="1" dirty="0" err="1"/>
            <a:t>Mobil</a:t>
          </a:r>
          <a:r>
            <a:rPr lang="es-ES" sz="1600" b="1" dirty="0"/>
            <a:t> </a:t>
          </a:r>
          <a:r>
            <a:rPr lang="es-ES" sz="1600" dirty="0"/>
            <a:t>(ND </a:t>
          </a:r>
          <a:r>
            <a:rPr lang="es-ES" sz="1600" dirty="0" err="1"/>
            <a:t>Tx</a:t>
          </a:r>
          <a:r>
            <a:rPr lang="es-ES" sz="1600" dirty="0"/>
            <a:t>, </a:t>
          </a:r>
          <a:r>
            <a:rPr lang="es-ES" sz="1600" dirty="0" err="1"/>
            <a:t>filed</a:t>
          </a:r>
          <a:r>
            <a:rPr lang="es-ES" sz="1600" dirty="0"/>
            <a:t> 2019)</a:t>
          </a:r>
          <a:endParaRPr lang="en-US" sz="1600" dirty="0"/>
        </a:p>
      </dgm:t>
    </dgm:pt>
    <dgm:pt modelId="{2D9ADBE4-8376-7749-8A77-660FC9F573F7}" type="parTrans" cxnId="{4E8B25E2-2505-4D4C-A5BE-DDB067E4B05F}">
      <dgm:prSet/>
      <dgm:spPr/>
      <dgm:t>
        <a:bodyPr/>
        <a:lstStyle/>
        <a:p>
          <a:endParaRPr lang="en-US"/>
        </a:p>
      </dgm:t>
    </dgm:pt>
    <dgm:pt modelId="{BB964AD5-DA84-DC42-93B7-C202DAE890F8}" type="sibTrans" cxnId="{4E8B25E2-2505-4D4C-A5BE-DDB067E4B05F}">
      <dgm:prSet/>
      <dgm:spPr/>
      <dgm:t>
        <a:bodyPr/>
        <a:lstStyle/>
        <a:p>
          <a:endParaRPr lang="en-US"/>
        </a:p>
      </dgm:t>
    </dgm:pt>
    <dgm:pt modelId="{589DBD91-490F-FB45-8C6E-0C1AB8A9133F}">
      <dgm:prSet custT="1"/>
      <dgm:spPr/>
      <dgm:t>
        <a:bodyPr/>
        <a:lstStyle/>
        <a:p>
          <a:r>
            <a:rPr lang="en-US" sz="1600" dirty="0"/>
            <a:t>complaints alleged that Exxon had “a well-documented history of intentionally misleading the public concerning global climate change and its connection to fossil fuel usage, as well as the impact the changing climate will have on Exxon’s reserve values and long-term business prospects.” </a:t>
          </a:r>
        </a:p>
      </dgm:t>
    </dgm:pt>
    <dgm:pt modelId="{38058EF4-8133-5B41-B6F3-F2EF35A3B08D}" type="parTrans" cxnId="{DF5A02EA-19E6-8045-A512-1D720F28258B}">
      <dgm:prSet/>
      <dgm:spPr/>
      <dgm:t>
        <a:bodyPr/>
        <a:lstStyle/>
        <a:p>
          <a:endParaRPr lang="en-US"/>
        </a:p>
      </dgm:t>
    </dgm:pt>
    <dgm:pt modelId="{F7F8A4B2-971B-3C4F-A0E8-F9C3E9501FEF}" type="sibTrans" cxnId="{DF5A02EA-19E6-8045-A512-1D720F28258B}">
      <dgm:prSet/>
      <dgm:spPr/>
      <dgm:t>
        <a:bodyPr/>
        <a:lstStyle/>
        <a:p>
          <a:endParaRPr lang="en-US"/>
        </a:p>
      </dgm:t>
    </dgm:pt>
    <dgm:pt modelId="{0F387FF3-13A3-EA49-848B-D06CF0B6F2B7}">
      <dgm:prSet custT="1"/>
      <dgm:spPr/>
      <dgm:t>
        <a:bodyPr/>
        <a:lstStyle/>
        <a:p>
          <a:r>
            <a:rPr lang="en-US" sz="1600" dirty="0"/>
            <a:t>The plaintiffs asserted claims of breach of fiduciary duty, waste, and unjust enrichment.</a:t>
          </a:r>
        </a:p>
      </dgm:t>
    </dgm:pt>
    <dgm:pt modelId="{481CE0CB-95E3-5344-9B8B-4E3BD8F636F7}" type="parTrans" cxnId="{9B5EA41D-4273-FF47-8576-00E6282D0C6C}">
      <dgm:prSet/>
      <dgm:spPr/>
      <dgm:t>
        <a:bodyPr/>
        <a:lstStyle/>
        <a:p>
          <a:endParaRPr lang="en-US"/>
        </a:p>
      </dgm:t>
    </dgm:pt>
    <dgm:pt modelId="{E286D60C-E27E-434B-8258-E96A9EC6AB45}" type="sibTrans" cxnId="{9B5EA41D-4273-FF47-8576-00E6282D0C6C}">
      <dgm:prSet/>
      <dgm:spPr/>
      <dgm:t>
        <a:bodyPr/>
        <a:lstStyle/>
        <a:p>
          <a:endParaRPr lang="en-US"/>
        </a:p>
      </dgm:t>
    </dgm:pt>
    <dgm:pt modelId="{130D7D4B-FD04-D644-AA78-536365B1C822}">
      <dgm:prSet custT="1"/>
      <dgm:spPr/>
      <dgm:t>
        <a:bodyPr/>
        <a:lstStyle/>
        <a:p>
          <a:r>
            <a:rPr lang="es-ES" sz="1600" b="1" dirty="0">
              <a:hlinkClick xmlns:r="http://schemas.openxmlformats.org/officeDocument/2006/relationships" r:id="rId1"/>
            </a:rPr>
            <a:t>Conservation </a:t>
          </a:r>
          <a:r>
            <a:rPr lang="es-ES" sz="1600" b="1" dirty="0" err="1">
              <a:hlinkClick xmlns:r="http://schemas.openxmlformats.org/officeDocument/2006/relationships" r:id="rId1"/>
            </a:rPr>
            <a:t>Law</a:t>
          </a:r>
          <a:r>
            <a:rPr lang="es-ES" sz="1600" b="1" dirty="0">
              <a:hlinkClick xmlns:r="http://schemas.openxmlformats.org/officeDocument/2006/relationships" r:id="rId1"/>
            </a:rPr>
            <a:t> </a:t>
          </a:r>
          <a:r>
            <a:rPr lang="es-ES" sz="1600" b="1" dirty="0" err="1">
              <a:hlinkClick xmlns:r="http://schemas.openxmlformats.org/officeDocument/2006/relationships" r:id="rId1"/>
            </a:rPr>
            <a:t>Foundation</a:t>
          </a:r>
          <a:r>
            <a:rPr lang="es-ES" sz="1600" b="1" dirty="0">
              <a:hlinkClick xmlns:r="http://schemas.openxmlformats.org/officeDocument/2006/relationships" r:id="rId1"/>
            </a:rPr>
            <a:t>, Inc. V. Shell </a:t>
          </a:r>
          <a:r>
            <a:rPr lang="es-ES" sz="1600" b="1" dirty="0" err="1">
              <a:hlinkClick xmlns:r="http://schemas.openxmlformats.org/officeDocument/2006/relationships" r:id="rId1"/>
            </a:rPr>
            <a:t>Oil</a:t>
          </a:r>
          <a:r>
            <a:rPr lang="es-ES" sz="1600" b="1" dirty="0">
              <a:hlinkClick xmlns:r="http://schemas.openxmlformats.org/officeDocument/2006/relationships" r:id="rId1"/>
            </a:rPr>
            <a:t> </a:t>
          </a:r>
          <a:r>
            <a:rPr lang="es-ES" sz="1600" b="1" dirty="0" err="1">
              <a:hlinkClick xmlns:r="http://schemas.openxmlformats.org/officeDocument/2006/relationships" r:id="rId1"/>
            </a:rPr>
            <a:t>Products</a:t>
          </a:r>
          <a:r>
            <a:rPr lang="es-ES" sz="1600" b="1" dirty="0">
              <a:hlinkClick xmlns:r="http://schemas.openxmlformats.org/officeDocument/2006/relationships" r:id="rId1"/>
            </a:rPr>
            <a:t> </a:t>
          </a:r>
          <a:r>
            <a:rPr lang="es-ES" sz="1600" dirty="0"/>
            <a:t>US </a:t>
          </a:r>
          <a:r>
            <a:rPr lang="en-US" sz="1600" dirty="0"/>
            <a:t>1:17-cv-00396 (D RI)</a:t>
          </a:r>
        </a:p>
      </dgm:t>
    </dgm:pt>
    <dgm:pt modelId="{7BC8EEC1-F194-EB43-9039-2B7D955DD3A3}" type="parTrans" cxnId="{B97F091B-A387-2442-8348-38B4BAC06ABF}">
      <dgm:prSet/>
      <dgm:spPr/>
      <dgm:t>
        <a:bodyPr/>
        <a:lstStyle/>
        <a:p>
          <a:endParaRPr lang="en-US"/>
        </a:p>
      </dgm:t>
    </dgm:pt>
    <dgm:pt modelId="{0F43B242-9EA8-404D-B212-B5D43A83679F}" type="sibTrans" cxnId="{B97F091B-A387-2442-8348-38B4BAC06ABF}">
      <dgm:prSet/>
      <dgm:spPr/>
      <dgm:t>
        <a:bodyPr/>
        <a:lstStyle/>
        <a:p>
          <a:endParaRPr lang="en-US"/>
        </a:p>
      </dgm:t>
    </dgm:pt>
    <dgm:pt modelId="{39F62976-5C77-D04A-9F45-5CAED660B204}">
      <dgm:prSet custT="1"/>
      <dgm:spPr/>
      <dgm:t>
        <a:bodyPr/>
        <a:lstStyle/>
        <a:p>
          <a:r>
            <a:rPr lang="en-US" sz="1600" b="1" dirty="0"/>
            <a:t>Federal Court in Rhode Island Allowed Failure-to-Adapt Claims to Proceed.</a:t>
          </a:r>
          <a:r>
            <a:rPr lang="en-US" sz="1600" dirty="0"/>
            <a:t> The federal district court for the District of Rhode Island for the most part denied a motion to dismiss a citizen suit asserting that Shell Oil Products US and other defendants (Shell) failed to prepare a terminal in Providence for the impacts of climate change. Although the court found that the plaintiff, Conservation Law Foundation (CLF), lacked standing to the extent its claims relied on “future harms,” </a:t>
          </a:r>
          <a:r>
            <a:rPr lang="en-US" sz="1600" b="1" i="1" dirty="0"/>
            <a:t>the court concluded that CLF had asserted “certainly impending harm” as to “near-term harms from foreseeable weather events.”</a:t>
          </a:r>
        </a:p>
      </dgm:t>
    </dgm:pt>
    <dgm:pt modelId="{BC505D1F-C638-D145-980F-3A34EB29AA8A}" type="parTrans" cxnId="{4522609D-83B2-1246-B7AB-AA1741590350}">
      <dgm:prSet/>
      <dgm:spPr/>
      <dgm:t>
        <a:bodyPr/>
        <a:lstStyle/>
        <a:p>
          <a:endParaRPr lang="en-US"/>
        </a:p>
      </dgm:t>
    </dgm:pt>
    <dgm:pt modelId="{2C1DC11B-EB8B-DC4E-8273-3EF0DCE6E8BE}" type="sibTrans" cxnId="{4522609D-83B2-1246-B7AB-AA1741590350}">
      <dgm:prSet/>
      <dgm:spPr/>
      <dgm:t>
        <a:bodyPr/>
        <a:lstStyle/>
        <a:p>
          <a:endParaRPr lang="en-US"/>
        </a:p>
      </dgm:t>
    </dgm:pt>
    <dgm:pt modelId="{BD3FAF15-94E9-874C-8AA7-ED8A9107649B}">
      <dgm:prSet custT="1"/>
      <dgm:spPr/>
      <dgm:t>
        <a:bodyPr/>
        <a:lstStyle/>
        <a:p>
          <a:r>
            <a:rPr lang="es-ES" sz="1500" b="1" dirty="0">
              <a:hlinkClick xmlns:r="http://schemas.openxmlformats.org/officeDocument/2006/relationships" r:id="rId2"/>
            </a:rPr>
            <a:t>NY Attorney General v. Exxon Mobil</a:t>
          </a:r>
          <a:r>
            <a:rPr lang="es-ES" sz="1500" b="1" dirty="0"/>
            <a:t>, </a:t>
          </a:r>
          <a:r>
            <a:rPr lang="es-ES" sz="1500" dirty="0"/>
            <a:t>Corp. </a:t>
          </a:r>
          <a:r>
            <a:rPr lang="en-US" sz="1500" dirty="0"/>
            <a:t>Index No.: 0452044/2018 </a:t>
          </a:r>
        </a:p>
        <a:p>
          <a:r>
            <a:rPr lang="es-ES" sz="1400" dirty="0" err="1"/>
            <a:t>plainitff</a:t>
          </a:r>
          <a:r>
            <a:rPr lang="es-ES" sz="1400" dirty="0"/>
            <a:t> </a:t>
          </a:r>
          <a:r>
            <a:rPr lang="es-ES" sz="1400" dirty="0" err="1"/>
            <a:t>unable</a:t>
          </a:r>
          <a:r>
            <a:rPr lang="es-ES" sz="1400" dirty="0"/>
            <a:t> to </a:t>
          </a:r>
          <a:r>
            <a:rPr lang="es-ES" sz="1400" dirty="0" err="1"/>
            <a:t>prove</a:t>
          </a:r>
          <a:r>
            <a:rPr lang="es-ES" sz="1400" dirty="0"/>
            <a:t> Exxon </a:t>
          </a:r>
          <a:r>
            <a:rPr lang="es-ES" sz="1400" dirty="0" err="1"/>
            <a:t>misled</a:t>
          </a:r>
          <a:r>
            <a:rPr lang="es-ES" sz="1400" dirty="0"/>
            <a:t> </a:t>
          </a:r>
          <a:r>
            <a:rPr lang="es-ES" sz="1400" dirty="0" err="1"/>
            <a:t>investors</a:t>
          </a:r>
          <a:r>
            <a:rPr lang="es-ES" sz="1400" dirty="0"/>
            <a:t> </a:t>
          </a:r>
          <a:r>
            <a:rPr lang="es-ES" sz="1400" dirty="0" err="1"/>
            <a:t>on</a:t>
          </a:r>
          <a:r>
            <a:rPr lang="es-ES" sz="1400" dirty="0"/>
            <a:t> true </a:t>
          </a:r>
          <a:r>
            <a:rPr lang="es-ES" sz="1400" dirty="0" err="1"/>
            <a:t>costs</a:t>
          </a:r>
          <a:r>
            <a:rPr lang="es-ES" sz="1400" dirty="0"/>
            <a:t> of </a:t>
          </a:r>
          <a:r>
            <a:rPr lang="es-ES" sz="1400" dirty="0" err="1"/>
            <a:t>climate</a:t>
          </a:r>
          <a:r>
            <a:rPr lang="es-ES" sz="1400" dirty="0"/>
            <a:t> </a:t>
          </a:r>
          <a:r>
            <a:rPr lang="es-ES" sz="1400" dirty="0" err="1"/>
            <a:t>change</a:t>
          </a:r>
          <a:r>
            <a:rPr lang="es-ES" sz="1400" dirty="0"/>
            <a:t>)</a:t>
          </a:r>
          <a:endParaRPr lang="en-US" sz="1400" dirty="0"/>
        </a:p>
      </dgm:t>
    </dgm:pt>
    <dgm:pt modelId="{386317EF-2E97-AF42-864A-BCEE245C4DDF}" type="parTrans" cxnId="{1225BB88-8276-9845-9698-C980A80612F9}">
      <dgm:prSet/>
      <dgm:spPr/>
      <dgm:t>
        <a:bodyPr/>
        <a:lstStyle/>
        <a:p>
          <a:endParaRPr lang="en-US"/>
        </a:p>
      </dgm:t>
    </dgm:pt>
    <dgm:pt modelId="{B3C62BCB-1CCF-234D-B839-E0D4E5F6DAC4}" type="sibTrans" cxnId="{1225BB88-8276-9845-9698-C980A80612F9}">
      <dgm:prSet/>
      <dgm:spPr/>
      <dgm:t>
        <a:bodyPr/>
        <a:lstStyle/>
        <a:p>
          <a:endParaRPr lang="en-US"/>
        </a:p>
      </dgm:t>
    </dgm:pt>
    <dgm:pt modelId="{3EC66692-69EC-DD4D-8E30-933462AA5221}">
      <dgm:prSet custT="1"/>
      <dgm:spPr/>
      <dgm:t>
        <a:bodyPr/>
        <a:lstStyle/>
        <a:p>
          <a:r>
            <a:rPr lang="es-ES" sz="1400" dirty="0"/>
            <a:t>Exxon </a:t>
          </a:r>
          <a:r>
            <a:rPr lang="es-ES" sz="1400" dirty="0" err="1"/>
            <a:t>Mobil</a:t>
          </a:r>
          <a:r>
            <a:rPr lang="es-ES" sz="1400" dirty="0"/>
            <a:t> won </a:t>
          </a:r>
          <a:r>
            <a:rPr lang="es-ES" sz="1400" dirty="0" err="1"/>
            <a:t>after</a:t>
          </a:r>
          <a:r>
            <a:rPr lang="es-ES" sz="1400" dirty="0"/>
            <a:t> </a:t>
          </a:r>
          <a:r>
            <a:rPr lang="es-ES" sz="1400" dirty="0" err="1"/>
            <a:t>bench</a:t>
          </a:r>
          <a:r>
            <a:rPr lang="es-ES" sz="1400" dirty="0"/>
            <a:t> trial (</a:t>
          </a:r>
          <a:r>
            <a:rPr lang="en-US" sz="1400" dirty="0"/>
            <a:t>2019 WL 6795771 (Sup. Ct. N.Y. Dec. 10, 2019)</a:t>
          </a:r>
          <a:r>
            <a:rPr lang="es-ES" sz="1400" dirty="0"/>
            <a:t>)</a:t>
          </a:r>
          <a:endParaRPr lang="en-US" sz="1400" dirty="0"/>
        </a:p>
      </dgm:t>
    </dgm:pt>
    <dgm:pt modelId="{DCBBB927-5964-8149-9C08-0E0E386AE829}" type="parTrans" cxnId="{695A19BE-EAEE-144A-8C5E-5CB466CFE6D4}">
      <dgm:prSet/>
      <dgm:spPr/>
      <dgm:t>
        <a:bodyPr/>
        <a:lstStyle/>
        <a:p>
          <a:endParaRPr lang="en-US"/>
        </a:p>
      </dgm:t>
    </dgm:pt>
    <dgm:pt modelId="{C9A23A10-AAB1-BB4F-97B9-82BECD3AE136}" type="sibTrans" cxnId="{695A19BE-EAEE-144A-8C5E-5CB466CFE6D4}">
      <dgm:prSet/>
      <dgm:spPr/>
      <dgm:t>
        <a:bodyPr/>
        <a:lstStyle/>
        <a:p>
          <a:endParaRPr lang="en-US"/>
        </a:p>
      </dgm:t>
    </dgm:pt>
    <dgm:pt modelId="{34178D4A-4EBD-C440-8176-ED604716E316}">
      <dgm:prSet/>
      <dgm:spPr/>
      <dgm:t>
        <a:bodyPr/>
        <a:lstStyle/>
        <a:p>
          <a:r>
            <a:rPr lang="en-US" sz="1500" b="1" dirty="0"/>
            <a:t>Massachusetts v. ExxonMobil Corp., </a:t>
          </a:r>
          <a:r>
            <a:rPr lang="en-US" sz="1500" dirty="0"/>
            <a:t>No. 19-3333 (Mass. Supp. Oct. 24, 2019)</a:t>
          </a:r>
        </a:p>
      </dgm:t>
    </dgm:pt>
    <dgm:pt modelId="{5A9049D8-4BE4-1147-AF2A-DD66985470FF}" type="parTrans" cxnId="{80AE134B-28D7-7848-8CD1-A88F807D744A}">
      <dgm:prSet/>
      <dgm:spPr/>
      <dgm:t>
        <a:bodyPr/>
        <a:lstStyle/>
        <a:p>
          <a:endParaRPr lang="en-US"/>
        </a:p>
      </dgm:t>
    </dgm:pt>
    <dgm:pt modelId="{50C1B135-D92C-5B48-B55B-343CB564A7EE}" type="sibTrans" cxnId="{80AE134B-28D7-7848-8CD1-A88F807D744A}">
      <dgm:prSet/>
      <dgm:spPr/>
      <dgm:t>
        <a:bodyPr/>
        <a:lstStyle/>
        <a:p>
          <a:endParaRPr lang="en-US"/>
        </a:p>
      </dgm:t>
    </dgm:pt>
    <dgm:pt modelId="{493320E9-F2B1-A44F-91C9-B18E8B3DE5BC}">
      <dgm:prSet custT="1"/>
      <dgm:spPr/>
      <dgm:t>
        <a:bodyPr/>
        <a:lstStyle/>
        <a:p>
          <a:r>
            <a:rPr lang="en-US" sz="1400" dirty="0"/>
            <a:t>(</a:t>
          </a:r>
          <a:r>
            <a:rPr lang="en-US" sz="1400" dirty="0" err="1"/>
            <a:t>inversores</a:t>
          </a:r>
          <a:r>
            <a:rPr lang="en-US" sz="1400" dirty="0"/>
            <a:t> </a:t>
          </a:r>
          <a:r>
            <a:rPr lang="en-US" sz="1400" dirty="0" err="1"/>
            <a:t>engañados</a:t>
          </a:r>
          <a:r>
            <a:rPr lang="en-US" sz="1400" dirty="0"/>
            <a:t>)</a:t>
          </a:r>
        </a:p>
      </dgm:t>
    </dgm:pt>
    <dgm:pt modelId="{1D1F993A-A21D-1940-A772-5A9AC539960F}" type="parTrans" cxnId="{5718D776-C1A1-DB40-A7C8-F5833954F2F6}">
      <dgm:prSet/>
      <dgm:spPr/>
      <dgm:t>
        <a:bodyPr/>
        <a:lstStyle/>
        <a:p>
          <a:endParaRPr lang="en-US"/>
        </a:p>
      </dgm:t>
    </dgm:pt>
    <dgm:pt modelId="{86AD330F-2B91-D24C-AA06-203387CE2831}" type="sibTrans" cxnId="{5718D776-C1A1-DB40-A7C8-F5833954F2F6}">
      <dgm:prSet/>
      <dgm:spPr/>
      <dgm:t>
        <a:bodyPr/>
        <a:lstStyle/>
        <a:p>
          <a:endParaRPr lang="en-US"/>
        </a:p>
      </dgm:t>
    </dgm:pt>
    <dgm:pt modelId="{4E41174C-678D-294E-AC83-DDCA41DBDE38}">
      <dgm:prSet custT="1"/>
      <dgm:spPr/>
      <dgm:t>
        <a:bodyPr/>
        <a:lstStyle/>
        <a:p>
          <a:r>
            <a:rPr lang="en-US" sz="1400" dirty="0"/>
            <a:t>alleging the company misled investors (similar to the New York case) and deceived consumers with misleading advertising under its business regulation and consumer protection statute</a:t>
          </a:r>
        </a:p>
      </dgm:t>
    </dgm:pt>
    <dgm:pt modelId="{67E331CF-9D1A-DB4F-BD77-3A2042A123C9}" type="parTrans" cxnId="{DB910EB8-ADAB-C94D-8F82-0B98DCA8A8CA}">
      <dgm:prSet/>
      <dgm:spPr/>
      <dgm:t>
        <a:bodyPr/>
        <a:lstStyle/>
        <a:p>
          <a:endParaRPr lang="en-US"/>
        </a:p>
      </dgm:t>
    </dgm:pt>
    <dgm:pt modelId="{2EE38BF3-CE74-F145-BF58-F9C80F0CA35F}" type="sibTrans" cxnId="{DB910EB8-ADAB-C94D-8F82-0B98DCA8A8CA}">
      <dgm:prSet/>
      <dgm:spPr/>
      <dgm:t>
        <a:bodyPr/>
        <a:lstStyle/>
        <a:p>
          <a:endParaRPr lang="en-US"/>
        </a:p>
      </dgm:t>
    </dgm:pt>
    <dgm:pt modelId="{01E262C2-76FE-1B4D-B4B1-06CBCF8AF921}">
      <dgm:prSet custT="1"/>
      <dgm:spPr/>
      <dgm:t>
        <a:bodyPr/>
        <a:lstStyle/>
        <a:p>
          <a:r>
            <a:rPr lang="en-US" sz="1400" dirty="0"/>
            <a:t>Action removed to federal court and then remanded back to state court (2020)</a:t>
          </a:r>
        </a:p>
      </dgm:t>
    </dgm:pt>
    <dgm:pt modelId="{4ACFFD33-5491-2D49-A8EA-30DFBF736775}" type="parTrans" cxnId="{1DDB6AFA-DB77-3D43-BE6C-F847DEECBE50}">
      <dgm:prSet/>
      <dgm:spPr/>
      <dgm:t>
        <a:bodyPr/>
        <a:lstStyle/>
        <a:p>
          <a:endParaRPr lang="en-US"/>
        </a:p>
      </dgm:t>
    </dgm:pt>
    <dgm:pt modelId="{BC150C7C-EB51-D843-A2A4-C2988D6D6237}" type="sibTrans" cxnId="{1DDB6AFA-DB77-3D43-BE6C-F847DEECBE50}">
      <dgm:prSet/>
      <dgm:spPr/>
      <dgm:t>
        <a:bodyPr/>
        <a:lstStyle/>
        <a:p>
          <a:endParaRPr lang="en-US"/>
        </a:p>
      </dgm:t>
    </dgm:pt>
    <dgm:pt modelId="{F851F1FF-BE95-7C46-8353-4B1D8006CEA3}">
      <dgm:prSet custT="1"/>
      <dgm:spPr/>
      <dgm:t>
        <a:bodyPr/>
        <a:lstStyle/>
        <a:p>
          <a:r>
            <a:rPr lang="en-US" sz="1600" dirty="0"/>
            <a:t>Early stages consolidated actions</a:t>
          </a:r>
        </a:p>
      </dgm:t>
    </dgm:pt>
    <dgm:pt modelId="{ECFB9F40-0268-F346-BAF4-E564C698BB25}" type="parTrans" cxnId="{774C829D-5DDB-7247-B2E8-56E196DE2C8B}">
      <dgm:prSet/>
      <dgm:spPr/>
      <dgm:t>
        <a:bodyPr/>
        <a:lstStyle/>
        <a:p>
          <a:endParaRPr lang="en-US"/>
        </a:p>
      </dgm:t>
    </dgm:pt>
    <dgm:pt modelId="{CFDC47D0-612B-354A-BF7B-40F9900CC961}" type="sibTrans" cxnId="{774C829D-5DDB-7247-B2E8-56E196DE2C8B}">
      <dgm:prSet/>
      <dgm:spPr/>
      <dgm:t>
        <a:bodyPr/>
        <a:lstStyle/>
        <a:p>
          <a:endParaRPr lang="en-US"/>
        </a:p>
      </dgm:t>
    </dgm:pt>
    <dgm:pt modelId="{BB8FA16B-4E45-DE44-B6A7-ED2F9555E86A}" type="pres">
      <dgm:prSet presAssocID="{8F9BCD0A-7D45-614D-B6A3-D5297876FD66}" presName="diagram" presStyleCnt="0">
        <dgm:presLayoutVars>
          <dgm:dir/>
          <dgm:resizeHandles val="exact"/>
        </dgm:presLayoutVars>
      </dgm:prSet>
      <dgm:spPr/>
    </dgm:pt>
    <dgm:pt modelId="{AE6FAB31-1876-1049-BEBB-ADB1D026C720}" type="pres">
      <dgm:prSet presAssocID="{A8C5951E-0BAC-D446-8209-ACDFC5F4A166}" presName="node" presStyleLbl="node1" presStyleIdx="0" presStyleCnt="5" custScaleX="50422" custScaleY="133739">
        <dgm:presLayoutVars>
          <dgm:bulletEnabled val="1"/>
        </dgm:presLayoutVars>
      </dgm:prSet>
      <dgm:spPr/>
    </dgm:pt>
    <dgm:pt modelId="{01652D23-E2EA-5149-A224-C2D2267AE9C8}" type="pres">
      <dgm:prSet presAssocID="{571B4705-A12F-7441-B07B-CBE075826804}" presName="sibTrans" presStyleCnt="0"/>
      <dgm:spPr/>
    </dgm:pt>
    <dgm:pt modelId="{D09B9FE6-1848-4B47-BA2B-B9BCDFF93477}" type="pres">
      <dgm:prSet presAssocID="{AE911DD5-9326-504E-9025-E4F6F59A27C6}" presName="node" presStyleLbl="node1" presStyleIdx="1" presStyleCnt="5" custScaleX="114560" custScaleY="117212">
        <dgm:presLayoutVars>
          <dgm:bulletEnabled val="1"/>
        </dgm:presLayoutVars>
      </dgm:prSet>
      <dgm:spPr/>
    </dgm:pt>
    <dgm:pt modelId="{34F07096-DA2B-F448-9CAC-1596BCB2829E}" type="pres">
      <dgm:prSet presAssocID="{BB964AD5-DA84-DC42-93B7-C202DAE890F8}" presName="sibTrans" presStyleCnt="0"/>
      <dgm:spPr/>
    </dgm:pt>
    <dgm:pt modelId="{BBF69908-6DA1-6843-AE5E-DD67ED22B354}" type="pres">
      <dgm:prSet presAssocID="{130D7D4B-FD04-D644-AA78-536365B1C822}" presName="node" presStyleLbl="node1" presStyleIdx="2" presStyleCnt="5" custScaleX="117876" custScaleY="152451" custLinFactNeighborX="50" custLinFactNeighborY="11362">
        <dgm:presLayoutVars>
          <dgm:bulletEnabled val="1"/>
        </dgm:presLayoutVars>
      </dgm:prSet>
      <dgm:spPr/>
    </dgm:pt>
    <dgm:pt modelId="{58638921-9210-914C-8087-BA6E13957DEC}" type="pres">
      <dgm:prSet presAssocID="{0F43B242-9EA8-404D-B212-B5D43A83679F}" presName="sibTrans" presStyleCnt="0"/>
      <dgm:spPr/>
    </dgm:pt>
    <dgm:pt modelId="{5368B2BC-1984-9C45-AABF-5DB06F3342A7}" type="pres">
      <dgm:prSet presAssocID="{BD3FAF15-94E9-874C-8AA7-ED8A9107649B}" presName="node" presStyleLbl="node1" presStyleIdx="3" presStyleCnt="5" custScaleX="122639" custScaleY="67906">
        <dgm:presLayoutVars>
          <dgm:bulletEnabled val="1"/>
        </dgm:presLayoutVars>
      </dgm:prSet>
      <dgm:spPr/>
    </dgm:pt>
    <dgm:pt modelId="{AC9D16CA-723F-B546-8AEC-4A4750DF130A}" type="pres">
      <dgm:prSet presAssocID="{B3C62BCB-1CCF-234D-B839-E0D4E5F6DAC4}" presName="sibTrans" presStyleCnt="0"/>
      <dgm:spPr/>
    </dgm:pt>
    <dgm:pt modelId="{4C95FDCD-14F0-6540-8B9C-6B2DCB0EBAD1}" type="pres">
      <dgm:prSet presAssocID="{34178D4A-4EBD-C440-8176-ED604716E316}" presName="node" presStyleLbl="node1" presStyleIdx="4" presStyleCnt="5" custScaleX="141650" custScaleY="79718">
        <dgm:presLayoutVars>
          <dgm:bulletEnabled val="1"/>
        </dgm:presLayoutVars>
      </dgm:prSet>
      <dgm:spPr/>
    </dgm:pt>
  </dgm:ptLst>
  <dgm:cxnLst>
    <dgm:cxn modelId="{43ADE811-C1E3-374A-8FAC-A2D11E7BF12E}" type="presOf" srcId="{F851F1FF-BE95-7C46-8353-4B1D8006CEA3}" destId="{D09B9FE6-1848-4B47-BA2B-B9BCDFF93477}" srcOrd="0" destOrd="3" presId="urn:microsoft.com/office/officeart/2005/8/layout/default"/>
    <dgm:cxn modelId="{B97F091B-A387-2442-8348-38B4BAC06ABF}" srcId="{8F9BCD0A-7D45-614D-B6A3-D5297876FD66}" destId="{130D7D4B-FD04-D644-AA78-536365B1C822}" srcOrd="2" destOrd="0" parTransId="{7BC8EEC1-F194-EB43-9039-2B7D955DD3A3}" sibTransId="{0F43B242-9EA8-404D-B212-B5D43A83679F}"/>
    <dgm:cxn modelId="{9B5EA41D-4273-FF47-8576-00E6282D0C6C}" srcId="{AE911DD5-9326-504E-9025-E4F6F59A27C6}" destId="{0F387FF3-13A3-EA49-848B-D06CF0B6F2B7}" srcOrd="1" destOrd="0" parTransId="{481CE0CB-95E3-5344-9B8B-4E3BD8F636F7}" sibTransId="{E286D60C-E27E-434B-8258-E96A9EC6AB45}"/>
    <dgm:cxn modelId="{5298C41E-B78A-9440-A2C9-26A8474F8E82}" type="presOf" srcId="{39F62976-5C77-D04A-9F45-5CAED660B204}" destId="{BBF69908-6DA1-6843-AE5E-DD67ED22B354}" srcOrd="0" destOrd="1" presId="urn:microsoft.com/office/officeart/2005/8/layout/default"/>
    <dgm:cxn modelId="{80AE134B-28D7-7848-8CD1-A88F807D744A}" srcId="{8F9BCD0A-7D45-614D-B6A3-D5297876FD66}" destId="{34178D4A-4EBD-C440-8176-ED604716E316}" srcOrd="4" destOrd="0" parTransId="{5A9049D8-4BE4-1147-AF2A-DD66985470FF}" sibTransId="{50C1B135-D92C-5B48-B55B-343CB564A7EE}"/>
    <dgm:cxn modelId="{2DEBF55C-3DB7-F948-827F-F9B79BA24A58}" type="presOf" srcId="{AE911DD5-9326-504E-9025-E4F6F59A27C6}" destId="{D09B9FE6-1848-4B47-BA2B-B9BCDFF93477}" srcOrd="0" destOrd="0" presId="urn:microsoft.com/office/officeart/2005/8/layout/default"/>
    <dgm:cxn modelId="{6D492F5D-DBA3-3E43-A88F-51B475199215}" type="presOf" srcId="{BD3FAF15-94E9-874C-8AA7-ED8A9107649B}" destId="{5368B2BC-1984-9C45-AABF-5DB06F3342A7}" srcOrd="0" destOrd="0" presId="urn:microsoft.com/office/officeart/2005/8/layout/default"/>
    <dgm:cxn modelId="{FAD6FA72-9776-2043-BE34-F85690082EF6}" type="presOf" srcId="{493320E9-F2B1-A44F-91C9-B18E8B3DE5BC}" destId="{4C95FDCD-14F0-6540-8B9C-6B2DCB0EBAD1}" srcOrd="0" destOrd="1" presId="urn:microsoft.com/office/officeart/2005/8/layout/default"/>
    <dgm:cxn modelId="{5718D776-C1A1-DB40-A7C8-F5833954F2F6}" srcId="{34178D4A-4EBD-C440-8176-ED604716E316}" destId="{493320E9-F2B1-A44F-91C9-B18E8B3DE5BC}" srcOrd="0" destOrd="0" parTransId="{1D1F993A-A21D-1940-A772-5A9AC539960F}" sibTransId="{86AD330F-2B91-D24C-AA06-203387CE2831}"/>
    <dgm:cxn modelId="{56B08085-C153-FB4C-9D43-2FABEEC302DD}" type="presOf" srcId="{01E262C2-76FE-1B4D-B4B1-06CBCF8AF921}" destId="{4C95FDCD-14F0-6540-8B9C-6B2DCB0EBAD1}" srcOrd="0" destOrd="3" presId="urn:microsoft.com/office/officeart/2005/8/layout/default"/>
    <dgm:cxn modelId="{1225BB88-8276-9845-9698-C980A80612F9}" srcId="{8F9BCD0A-7D45-614D-B6A3-D5297876FD66}" destId="{BD3FAF15-94E9-874C-8AA7-ED8A9107649B}" srcOrd="3" destOrd="0" parTransId="{386317EF-2E97-AF42-864A-BCEE245C4DDF}" sibTransId="{B3C62BCB-1CCF-234D-B839-E0D4E5F6DAC4}"/>
    <dgm:cxn modelId="{FF29618D-6D3F-3049-912B-314337427033}" type="presOf" srcId="{34178D4A-4EBD-C440-8176-ED604716E316}" destId="{4C95FDCD-14F0-6540-8B9C-6B2DCB0EBAD1}" srcOrd="0" destOrd="0" presId="urn:microsoft.com/office/officeart/2005/8/layout/default"/>
    <dgm:cxn modelId="{5A79138E-AD36-E343-9BBA-5DED300ECD81}" srcId="{8F9BCD0A-7D45-614D-B6A3-D5297876FD66}" destId="{A8C5951E-0BAC-D446-8209-ACDFC5F4A166}" srcOrd="0" destOrd="0" parTransId="{0C3208D0-5430-B24B-B39D-F41A6E6A88B3}" sibTransId="{571B4705-A12F-7441-B07B-CBE075826804}"/>
    <dgm:cxn modelId="{EE921696-6CB8-624D-8A85-5E426425C8DA}" type="presOf" srcId="{130D7D4B-FD04-D644-AA78-536365B1C822}" destId="{BBF69908-6DA1-6843-AE5E-DD67ED22B354}" srcOrd="0" destOrd="0" presId="urn:microsoft.com/office/officeart/2005/8/layout/default"/>
    <dgm:cxn modelId="{4522609D-83B2-1246-B7AB-AA1741590350}" srcId="{130D7D4B-FD04-D644-AA78-536365B1C822}" destId="{39F62976-5C77-D04A-9F45-5CAED660B204}" srcOrd="0" destOrd="0" parTransId="{BC505D1F-C638-D145-980F-3A34EB29AA8A}" sibTransId="{2C1DC11B-EB8B-DC4E-8273-3EF0DCE6E8BE}"/>
    <dgm:cxn modelId="{774C829D-5DDB-7247-B2E8-56E196DE2C8B}" srcId="{AE911DD5-9326-504E-9025-E4F6F59A27C6}" destId="{F851F1FF-BE95-7C46-8353-4B1D8006CEA3}" srcOrd="2" destOrd="0" parTransId="{ECFB9F40-0268-F346-BAF4-E564C698BB25}" sibTransId="{CFDC47D0-612B-354A-BF7B-40F9900CC961}"/>
    <dgm:cxn modelId="{8DCC14AC-43FC-3E46-AB5C-FE245211F74E}" type="presOf" srcId="{0F387FF3-13A3-EA49-848B-D06CF0B6F2B7}" destId="{D09B9FE6-1848-4B47-BA2B-B9BCDFF93477}" srcOrd="0" destOrd="2" presId="urn:microsoft.com/office/officeart/2005/8/layout/default"/>
    <dgm:cxn modelId="{61E67AB7-2F31-684A-9A55-E5A19D791352}" type="presOf" srcId="{8F9BCD0A-7D45-614D-B6A3-D5297876FD66}" destId="{BB8FA16B-4E45-DE44-B6A7-ED2F9555E86A}" srcOrd="0" destOrd="0" presId="urn:microsoft.com/office/officeart/2005/8/layout/default"/>
    <dgm:cxn modelId="{DB910EB8-ADAB-C94D-8F82-0B98DCA8A8CA}" srcId="{34178D4A-4EBD-C440-8176-ED604716E316}" destId="{4E41174C-678D-294E-AC83-DDCA41DBDE38}" srcOrd="1" destOrd="0" parTransId="{67E331CF-9D1A-DB4F-BD77-3A2042A123C9}" sibTransId="{2EE38BF3-CE74-F145-BF58-F9C80F0CA35F}"/>
    <dgm:cxn modelId="{002F95BA-D37C-6741-A3D6-61F3CCD99657}" type="presOf" srcId="{A8C5951E-0BAC-D446-8209-ACDFC5F4A166}" destId="{AE6FAB31-1876-1049-BEBB-ADB1D026C720}" srcOrd="0" destOrd="0" presId="urn:microsoft.com/office/officeart/2005/8/layout/default"/>
    <dgm:cxn modelId="{695A19BE-EAEE-144A-8C5E-5CB466CFE6D4}" srcId="{BD3FAF15-94E9-874C-8AA7-ED8A9107649B}" destId="{3EC66692-69EC-DD4D-8E30-933462AA5221}" srcOrd="0" destOrd="0" parTransId="{DCBBB927-5964-8149-9C08-0E0E386AE829}" sibTransId="{C9A23A10-AAB1-BB4F-97B9-82BECD3AE136}"/>
    <dgm:cxn modelId="{9FECC6BF-BB89-864A-9812-342B25C1D992}" type="presOf" srcId="{3EC66692-69EC-DD4D-8E30-933462AA5221}" destId="{5368B2BC-1984-9C45-AABF-5DB06F3342A7}" srcOrd="0" destOrd="1" presId="urn:microsoft.com/office/officeart/2005/8/layout/default"/>
    <dgm:cxn modelId="{FDEACFD9-B044-3949-A70A-F25B631C18A8}" type="presOf" srcId="{589DBD91-490F-FB45-8C6E-0C1AB8A9133F}" destId="{D09B9FE6-1848-4B47-BA2B-B9BCDFF93477}" srcOrd="0" destOrd="1" presId="urn:microsoft.com/office/officeart/2005/8/layout/default"/>
    <dgm:cxn modelId="{4E8B25E2-2505-4D4C-A5BE-DDB067E4B05F}" srcId="{8F9BCD0A-7D45-614D-B6A3-D5297876FD66}" destId="{AE911DD5-9326-504E-9025-E4F6F59A27C6}" srcOrd="1" destOrd="0" parTransId="{2D9ADBE4-8376-7749-8A77-660FC9F573F7}" sibTransId="{BB964AD5-DA84-DC42-93B7-C202DAE890F8}"/>
    <dgm:cxn modelId="{DF5A02EA-19E6-8045-A512-1D720F28258B}" srcId="{AE911DD5-9326-504E-9025-E4F6F59A27C6}" destId="{589DBD91-490F-FB45-8C6E-0C1AB8A9133F}" srcOrd="0" destOrd="0" parTransId="{38058EF4-8133-5B41-B6F3-F2EF35A3B08D}" sibTransId="{F7F8A4B2-971B-3C4F-A0E8-F9C3E9501FEF}"/>
    <dgm:cxn modelId="{03D8BDEA-1581-024C-B75A-0FBF8DDB85C7}" type="presOf" srcId="{4E41174C-678D-294E-AC83-DDCA41DBDE38}" destId="{4C95FDCD-14F0-6540-8B9C-6B2DCB0EBAD1}" srcOrd="0" destOrd="2" presId="urn:microsoft.com/office/officeart/2005/8/layout/default"/>
    <dgm:cxn modelId="{1DDB6AFA-DB77-3D43-BE6C-F847DEECBE50}" srcId="{34178D4A-4EBD-C440-8176-ED604716E316}" destId="{01E262C2-76FE-1B4D-B4B1-06CBCF8AF921}" srcOrd="2" destOrd="0" parTransId="{4ACFFD33-5491-2D49-A8EA-30DFBF736775}" sibTransId="{BC150C7C-EB51-D843-A2A4-C2988D6D6237}"/>
    <dgm:cxn modelId="{80E764D4-7393-2C4B-B980-810F0AB49351}" type="presParOf" srcId="{BB8FA16B-4E45-DE44-B6A7-ED2F9555E86A}" destId="{AE6FAB31-1876-1049-BEBB-ADB1D026C720}" srcOrd="0" destOrd="0" presId="urn:microsoft.com/office/officeart/2005/8/layout/default"/>
    <dgm:cxn modelId="{71485AAA-48D7-5444-9276-CED17B7D19E5}" type="presParOf" srcId="{BB8FA16B-4E45-DE44-B6A7-ED2F9555E86A}" destId="{01652D23-E2EA-5149-A224-C2D2267AE9C8}" srcOrd="1" destOrd="0" presId="urn:microsoft.com/office/officeart/2005/8/layout/default"/>
    <dgm:cxn modelId="{E6BC0B9F-C9C9-C04F-90D2-B2898B3FA689}" type="presParOf" srcId="{BB8FA16B-4E45-DE44-B6A7-ED2F9555E86A}" destId="{D09B9FE6-1848-4B47-BA2B-B9BCDFF93477}" srcOrd="2" destOrd="0" presId="urn:microsoft.com/office/officeart/2005/8/layout/default"/>
    <dgm:cxn modelId="{64C06749-0646-B448-B2DD-D3387DFF630A}" type="presParOf" srcId="{BB8FA16B-4E45-DE44-B6A7-ED2F9555E86A}" destId="{34F07096-DA2B-F448-9CAC-1596BCB2829E}" srcOrd="3" destOrd="0" presId="urn:microsoft.com/office/officeart/2005/8/layout/default"/>
    <dgm:cxn modelId="{61B83A79-A90C-924B-8B74-33EA40429181}" type="presParOf" srcId="{BB8FA16B-4E45-DE44-B6A7-ED2F9555E86A}" destId="{BBF69908-6DA1-6843-AE5E-DD67ED22B354}" srcOrd="4" destOrd="0" presId="urn:microsoft.com/office/officeart/2005/8/layout/default"/>
    <dgm:cxn modelId="{A6365921-D317-0942-8F9C-298BFF4CE51C}" type="presParOf" srcId="{BB8FA16B-4E45-DE44-B6A7-ED2F9555E86A}" destId="{58638921-9210-914C-8087-BA6E13957DEC}" srcOrd="5" destOrd="0" presId="urn:microsoft.com/office/officeart/2005/8/layout/default"/>
    <dgm:cxn modelId="{573B7AB9-1025-9E43-A307-0BC51981FEE2}" type="presParOf" srcId="{BB8FA16B-4E45-DE44-B6A7-ED2F9555E86A}" destId="{5368B2BC-1984-9C45-AABF-5DB06F3342A7}" srcOrd="6" destOrd="0" presId="urn:microsoft.com/office/officeart/2005/8/layout/default"/>
    <dgm:cxn modelId="{AAF1CD0B-8B9B-2449-9696-06D2BE763034}" type="presParOf" srcId="{BB8FA16B-4E45-DE44-B6A7-ED2F9555E86A}" destId="{AC9D16CA-723F-B546-8AEC-4A4750DF130A}" srcOrd="7" destOrd="0" presId="urn:microsoft.com/office/officeart/2005/8/layout/default"/>
    <dgm:cxn modelId="{16180CE6-C304-5C4E-9B95-1F8D55C0DE61}" type="presParOf" srcId="{BB8FA16B-4E45-DE44-B6A7-ED2F9555E86A}" destId="{4C95FDCD-14F0-6540-8B9C-6B2DCB0EB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F6D9A2-2D0F-7148-8505-2D8479940FFC}"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B52D237C-424D-694C-9689-A60428B7A664}">
      <dgm:prSet/>
      <dgm:spPr/>
      <dgm:t>
        <a:bodyPr/>
        <a:lstStyle/>
        <a:p>
          <a:r>
            <a:rPr lang="en-US" dirty="0"/>
            <a:t>Juliana v. US No. 18-36082 (9th Cir. 2020) (motion for </a:t>
          </a:r>
          <a:r>
            <a:rPr lang="en-US" dirty="0" err="1"/>
            <a:t>en</a:t>
          </a:r>
          <a:r>
            <a:rPr lang="en-US" dirty="0"/>
            <a:t> banc rehearing pending)</a:t>
          </a:r>
        </a:p>
      </dgm:t>
    </dgm:pt>
    <dgm:pt modelId="{5A54234A-1D04-9345-9169-D20E21042F50}" type="parTrans" cxnId="{E69B48F3-3438-0540-8E3E-00C264059E56}">
      <dgm:prSet/>
      <dgm:spPr/>
      <dgm:t>
        <a:bodyPr/>
        <a:lstStyle/>
        <a:p>
          <a:endParaRPr lang="en-US"/>
        </a:p>
      </dgm:t>
    </dgm:pt>
    <dgm:pt modelId="{539AD410-34E4-2644-8E7B-25A19BD5E238}" type="sibTrans" cxnId="{E69B48F3-3438-0540-8E3E-00C264059E56}">
      <dgm:prSet/>
      <dgm:spPr/>
      <dgm:t>
        <a:bodyPr/>
        <a:lstStyle/>
        <a:p>
          <a:endParaRPr lang="en-US"/>
        </a:p>
      </dgm:t>
    </dgm:pt>
    <dgm:pt modelId="{C4A505E4-C221-2843-9F86-4D7AF96F949A}">
      <dgm:prSet/>
      <dgm:spPr/>
      <dgm:t>
        <a:bodyPr/>
        <a:lstStyle/>
        <a:p>
          <a:r>
            <a:rPr lang="en-US" dirty="0"/>
            <a:t>The panel reversed the district court’s interlocutory orders in an action brought by an environmental organization and individual plaintiffs against the federal government, alleging climate-change related injuries to the plaintiffs caused by the federal government continuing to “permit, authorize, and subsidize” fossil fuel; and remanded to the district court with instructions to dismiss for lack of Article III standing. </a:t>
          </a:r>
        </a:p>
      </dgm:t>
    </dgm:pt>
    <dgm:pt modelId="{18D34294-729D-B24D-B845-F9E149319D48}" type="parTrans" cxnId="{5C40B914-2F2E-2340-AD0C-3EE9F1A6087C}">
      <dgm:prSet/>
      <dgm:spPr/>
      <dgm:t>
        <a:bodyPr/>
        <a:lstStyle/>
        <a:p>
          <a:endParaRPr lang="en-US"/>
        </a:p>
      </dgm:t>
    </dgm:pt>
    <dgm:pt modelId="{54175599-FEED-424C-8B9E-17D2610CCA9A}" type="sibTrans" cxnId="{5C40B914-2F2E-2340-AD0C-3EE9F1A6087C}">
      <dgm:prSet/>
      <dgm:spPr/>
      <dgm:t>
        <a:bodyPr/>
        <a:lstStyle/>
        <a:p>
          <a:endParaRPr lang="en-US"/>
        </a:p>
      </dgm:t>
    </dgm:pt>
    <dgm:pt modelId="{CA8FE5CC-2EDC-D44C-AFFE-5299172DDD95}">
      <dgm:prSet/>
      <dgm:spPr/>
      <dgm:t>
        <a:bodyPr/>
        <a:lstStyle/>
        <a:p>
          <a:r>
            <a:rPr lang="en-US" b="1" dirty="0">
              <a:solidFill>
                <a:srgbClr val="C00000"/>
              </a:solidFill>
            </a:rPr>
            <a:t>Appellate Decision:</a:t>
          </a:r>
        </a:p>
      </dgm:t>
    </dgm:pt>
    <dgm:pt modelId="{7E86E1EF-D8E6-F740-9A7F-5DEC96DEB250}" type="parTrans" cxnId="{6DFA5EE2-EFFC-0C4E-BB4B-BFE029FB6792}">
      <dgm:prSet/>
      <dgm:spPr/>
      <dgm:t>
        <a:bodyPr/>
        <a:lstStyle/>
        <a:p>
          <a:endParaRPr lang="en-US"/>
        </a:p>
      </dgm:t>
    </dgm:pt>
    <dgm:pt modelId="{8686FBF1-33E4-654F-81CE-7AB7EF91BAFA}" type="sibTrans" cxnId="{6DFA5EE2-EFFC-0C4E-BB4B-BFE029FB6792}">
      <dgm:prSet/>
      <dgm:spPr/>
      <dgm:t>
        <a:bodyPr/>
        <a:lstStyle/>
        <a:p>
          <a:endParaRPr lang="en-US"/>
        </a:p>
      </dgm:t>
    </dgm:pt>
    <dgm:pt modelId="{1BBF9297-68E8-A24D-984F-5E7DC24E7BFE}">
      <dgm:prSet/>
      <dgm:spPr/>
      <dgm:t>
        <a:bodyPr/>
        <a:lstStyle/>
        <a:p>
          <a:r>
            <a:rPr lang="en-US" dirty="0"/>
            <a:t>Found that human contribution to climate change was occurring</a:t>
          </a:r>
        </a:p>
      </dgm:t>
    </dgm:pt>
    <dgm:pt modelId="{C7A0A07B-3980-E34C-9A63-46EF2AFE8F06}" type="parTrans" cxnId="{77FB9CAC-503C-E84D-8284-6E3B97612AB0}">
      <dgm:prSet/>
      <dgm:spPr/>
      <dgm:t>
        <a:bodyPr/>
        <a:lstStyle/>
        <a:p>
          <a:endParaRPr lang="en-US"/>
        </a:p>
      </dgm:t>
    </dgm:pt>
    <dgm:pt modelId="{020DC6C1-D99A-B74D-B691-868D2D64D216}" type="sibTrans" cxnId="{77FB9CAC-503C-E84D-8284-6E3B97612AB0}">
      <dgm:prSet/>
      <dgm:spPr/>
      <dgm:t>
        <a:bodyPr/>
        <a:lstStyle/>
        <a:p>
          <a:endParaRPr lang="en-US"/>
        </a:p>
      </dgm:t>
    </dgm:pt>
    <dgm:pt modelId="{E3A129AB-975C-5A4D-8813-CF5F29A59F7F}">
      <dgm:prSet/>
      <dgm:spPr/>
      <dgm:t>
        <a:bodyPr/>
        <a:lstStyle/>
        <a:p>
          <a:r>
            <a:rPr lang="en-US"/>
            <a:t>The federal government was aware of this and their contribution was not merely the product of inaction</a:t>
          </a:r>
        </a:p>
      </dgm:t>
    </dgm:pt>
    <dgm:pt modelId="{46FBC5AE-7EE8-6149-ACC5-5C8B83DD1A0E}" type="parTrans" cxnId="{1673752F-B73C-A34E-B828-E7AD18AA0804}">
      <dgm:prSet/>
      <dgm:spPr/>
      <dgm:t>
        <a:bodyPr/>
        <a:lstStyle/>
        <a:p>
          <a:endParaRPr lang="en-US"/>
        </a:p>
      </dgm:t>
    </dgm:pt>
    <dgm:pt modelId="{4607D5F0-494D-3A4E-8713-809BFB549967}" type="sibTrans" cxnId="{1673752F-B73C-A34E-B828-E7AD18AA0804}">
      <dgm:prSet/>
      <dgm:spPr/>
      <dgm:t>
        <a:bodyPr/>
        <a:lstStyle/>
        <a:p>
          <a:endParaRPr lang="en-US"/>
        </a:p>
      </dgm:t>
    </dgm:pt>
    <dgm:pt modelId="{627ECFFC-72E8-D444-8983-A1A4E90EDC11}">
      <dgm:prSet/>
      <dgm:spPr/>
      <dgm:t>
        <a:bodyPr/>
        <a:lstStyle/>
        <a:p>
          <a:r>
            <a:rPr lang="en-US" b="1" dirty="0">
              <a:solidFill>
                <a:srgbClr val="0070C0"/>
              </a:solidFill>
            </a:rPr>
            <a:t>Standing (</a:t>
          </a:r>
          <a:r>
            <a:rPr lang="en-US" b="1" dirty="0" err="1">
              <a:solidFill>
                <a:srgbClr val="0070C0"/>
              </a:solidFill>
            </a:rPr>
            <a:t>legitimación</a:t>
          </a:r>
          <a:r>
            <a:rPr lang="en-US" b="1" dirty="0">
              <a:solidFill>
                <a:srgbClr val="0070C0"/>
              </a:solidFill>
            </a:rPr>
            <a:t> </a:t>
          </a:r>
          <a:r>
            <a:rPr lang="en-US" b="1" dirty="0" err="1">
              <a:solidFill>
                <a:srgbClr val="0070C0"/>
              </a:solidFill>
            </a:rPr>
            <a:t>procesal</a:t>
          </a:r>
          <a:r>
            <a:rPr lang="en-US" b="1" dirty="0">
              <a:solidFill>
                <a:srgbClr val="0070C0"/>
              </a:solidFill>
            </a:rPr>
            <a:t>):</a:t>
          </a:r>
          <a:r>
            <a:rPr lang="en-US" dirty="0"/>
            <a:t> </a:t>
          </a:r>
        </a:p>
      </dgm:t>
    </dgm:pt>
    <dgm:pt modelId="{3A3C046D-82C0-7145-A376-574286684B0A}" type="parTrans" cxnId="{C6DE6848-E9A4-254B-9EA7-D87A8E904093}">
      <dgm:prSet/>
      <dgm:spPr/>
      <dgm:t>
        <a:bodyPr/>
        <a:lstStyle/>
        <a:p>
          <a:endParaRPr lang="en-US"/>
        </a:p>
      </dgm:t>
    </dgm:pt>
    <dgm:pt modelId="{6862FDF9-CB8F-F94F-9CE3-52B5CB03A7F4}" type="sibTrans" cxnId="{C6DE6848-E9A4-254B-9EA7-D87A8E904093}">
      <dgm:prSet/>
      <dgm:spPr/>
      <dgm:t>
        <a:bodyPr/>
        <a:lstStyle/>
        <a:p>
          <a:endParaRPr lang="en-US"/>
        </a:p>
      </dgm:t>
    </dgm:pt>
    <dgm:pt modelId="{F59DBF4B-4407-624A-952F-6D5513EF3809}">
      <dgm:prSet/>
      <dgm:spPr/>
      <dgm:t>
        <a:bodyPr/>
        <a:lstStyle/>
        <a:p>
          <a:r>
            <a:rPr lang="en-US" dirty="0"/>
            <a:t>(1) agreed that plaintiffs claimed concrete and particularized injuries; </a:t>
          </a:r>
        </a:p>
      </dgm:t>
    </dgm:pt>
    <dgm:pt modelId="{CE9EABFD-4490-3145-A55F-FF2FEEB77001}" type="parTrans" cxnId="{4322FDAD-02C2-5F4F-B300-1813A08F5D43}">
      <dgm:prSet/>
      <dgm:spPr/>
      <dgm:t>
        <a:bodyPr/>
        <a:lstStyle/>
        <a:p>
          <a:endParaRPr lang="en-US"/>
        </a:p>
      </dgm:t>
    </dgm:pt>
    <dgm:pt modelId="{29F42900-3581-F843-BD60-21901B8DBB70}" type="sibTrans" cxnId="{4322FDAD-02C2-5F4F-B300-1813A08F5D43}">
      <dgm:prSet/>
      <dgm:spPr/>
      <dgm:t>
        <a:bodyPr/>
        <a:lstStyle/>
        <a:p>
          <a:endParaRPr lang="en-US"/>
        </a:p>
      </dgm:t>
    </dgm:pt>
    <dgm:pt modelId="{91A221FB-FBA7-F742-AAF1-0BF7AB5EEDB4}">
      <dgm:prSet/>
      <dgm:spPr/>
      <dgm:t>
        <a:bodyPr/>
        <a:lstStyle/>
        <a:p>
          <a:r>
            <a:rPr lang="en-US"/>
            <a:t>(2) agreed that plaintiffs satisfied causation requirement (because there was at least a genuine factual dispute as to whether a host of federal policies were a “substantial factor” in causing the plaintiffs’ injuries); </a:t>
          </a:r>
        </a:p>
      </dgm:t>
    </dgm:pt>
    <dgm:pt modelId="{92C24604-C8B8-E14D-AF3F-1B0B70845D8A}" type="parTrans" cxnId="{93DB9B6F-A6E4-F540-B0A8-AB93FF951938}">
      <dgm:prSet/>
      <dgm:spPr/>
      <dgm:t>
        <a:bodyPr/>
        <a:lstStyle/>
        <a:p>
          <a:endParaRPr lang="en-US"/>
        </a:p>
      </dgm:t>
    </dgm:pt>
    <dgm:pt modelId="{21296CCF-0B2A-3F41-BB6E-FA516896E97E}" type="sibTrans" cxnId="{93DB9B6F-A6E4-F540-B0A8-AB93FF951938}">
      <dgm:prSet/>
      <dgm:spPr/>
      <dgm:t>
        <a:bodyPr/>
        <a:lstStyle/>
        <a:p>
          <a:endParaRPr lang="en-US"/>
        </a:p>
      </dgm:t>
    </dgm:pt>
    <dgm:pt modelId="{B44C3264-67D7-0D4C-88B7-6F3D02E9C8B9}">
      <dgm:prSet/>
      <dgm:spPr/>
      <dgm:t>
        <a:bodyPr/>
        <a:lstStyle/>
        <a:p>
          <a:r>
            <a:rPr lang="en-US" dirty="0"/>
            <a:t>(3) BUT plaintiffs’ claimed injuries were not redressable by an Article III court.</a:t>
          </a:r>
        </a:p>
      </dgm:t>
    </dgm:pt>
    <dgm:pt modelId="{16978008-F3C7-CE4B-B240-4523992056E3}" type="parTrans" cxnId="{AC96AF65-BF3F-BF4E-AD3D-17549D28E6A6}">
      <dgm:prSet/>
      <dgm:spPr/>
      <dgm:t>
        <a:bodyPr/>
        <a:lstStyle/>
        <a:p>
          <a:endParaRPr lang="en-US"/>
        </a:p>
      </dgm:t>
    </dgm:pt>
    <dgm:pt modelId="{8F35E51D-B143-C048-A618-A3539D7EE021}" type="sibTrans" cxnId="{AC96AF65-BF3F-BF4E-AD3D-17549D28E6A6}">
      <dgm:prSet/>
      <dgm:spPr/>
      <dgm:t>
        <a:bodyPr/>
        <a:lstStyle/>
        <a:p>
          <a:endParaRPr lang="en-US"/>
        </a:p>
      </dgm:t>
    </dgm:pt>
    <dgm:pt modelId="{E0FAF493-2813-C642-BF00-B555C2B96CA4}">
      <dgm:prSet/>
      <dgm:spPr/>
      <dgm:t>
        <a:bodyPr/>
        <a:lstStyle/>
        <a:p>
          <a:r>
            <a:rPr lang="en-US" i="1" dirty="0"/>
            <a:t>District Court suggested the federal government had a positive constitutional right that could be remedied by the courts (</a:t>
          </a:r>
          <a:r>
            <a:rPr lang="en-US" b="1" i="1" dirty="0"/>
            <a:t>Tribunal Inferior:</a:t>
          </a:r>
          <a:r>
            <a:rPr lang="en-US" i="1" dirty="0"/>
            <a:t> </a:t>
          </a:r>
          <a:r>
            <a:rPr lang="es-ES" b="1" i="1" dirty="0"/>
            <a:t>el gobierno federal tenía un derecho constitucional positivo que los tribunales podrían remediar</a:t>
          </a:r>
          <a:r>
            <a:rPr lang="es-ES" dirty="0"/>
            <a:t>.</a:t>
          </a:r>
          <a:r>
            <a:rPr lang="en-US" i="1" dirty="0"/>
            <a:t>)</a:t>
          </a:r>
        </a:p>
      </dgm:t>
    </dgm:pt>
    <dgm:pt modelId="{8A574E35-9EAB-054B-9866-CD95597A2605}" type="parTrans" cxnId="{919D1E60-22FB-0045-AE84-E9FF38BE77AD}">
      <dgm:prSet/>
      <dgm:spPr/>
    </dgm:pt>
    <dgm:pt modelId="{347BF7CA-7E6C-C04E-9A25-51469D06826A}" type="sibTrans" cxnId="{919D1E60-22FB-0045-AE84-E9FF38BE77AD}">
      <dgm:prSet/>
      <dgm:spPr/>
    </dgm:pt>
    <dgm:pt modelId="{48DFC814-918E-AA42-9190-86DCC54749D0}" type="pres">
      <dgm:prSet presAssocID="{B7F6D9A2-2D0F-7148-8505-2D8479940FFC}" presName="linear" presStyleCnt="0">
        <dgm:presLayoutVars>
          <dgm:animLvl val="lvl"/>
          <dgm:resizeHandles val="exact"/>
        </dgm:presLayoutVars>
      </dgm:prSet>
      <dgm:spPr/>
    </dgm:pt>
    <dgm:pt modelId="{07919226-E07B-A945-8181-CB9FD45B0C8A}" type="pres">
      <dgm:prSet presAssocID="{B52D237C-424D-694C-9689-A60428B7A664}" presName="parentText" presStyleLbl="node1" presStyleIdx="0" presStyleCnt="1">
        <dgm:presLayoutVars>
          <dgm:chMax val="0"/>
          <dgm:bulletEnabled val="1"/>
        </dgm:presLayoutVars>
      </dgm:prSet>
      <dgm:spPr/>
    </dgm:pt>
    <dgm:pt modelId="{E552B9CA-35C6-D84D-89E4-4118AF0568B9}" type="pres">
      <dgm:prSet presAssocID="{B52D237C-424D-694C-9689-A60428B7A664}" presName="childText" presStyleLbl="revTx" presStyleIdx="0" presStyleCnt="1">
        <dgm:presLayoutVars>
          <dgm:bulletEnabled val="1"/>
        </dgm:presLayoutVars>
      </dgm:prSet>
      <dgm:spPr/>
    </dgm:pt>
  </dgm:ptLst>
  <dgm:cxnLst>
    <dgm:cxn modelId="{2EEF350E-A8CB-A940-880E-0E79B847FD0D}" type="presOf" srcId="{627ECFFC-72E8-D444-8983-A1A4E90EDC11}" destId="{E552B9CA-35C6-D84D-89E4-4118AF0568B9}" srcOrd="0" destOrd="5" presId="urn:microsoft.com/office/officeart/2005/8/layout/vList2"/>
    <dgm:cxn modelId="{5C40B914-2F2E-2340-AD0C-3EE9F1A6087C}" srcId="{B52D237C-424D-694C-9689-A60428B7A664}" destId="{C4A505E4-C221-2843-9F86-4D7AF96F949A}" srcOrd="0" destOrd="0" parTransId="{18D34294-729D-B24D-B845-F9E149319D48}" sibTransId="{54175599-FEED-424C-8B9E-17D2610CCA9A}"/>
    <dgm:cxn modelId="{1673752F-B73C-A34E-B828-E7AD18AA0804}" srcId="{CA8FE5CC-2EDC-D44C-AFFE-5299172DDD95}" destId="{E3A129AB-975C-5A4D-8813-CF5F29A59F7F}" srcOrd="1" destOrd="0" parTransId="{46FBC5AE-7EE8-6149-ACC5-5C8B83DD1A0E}" sibTransId="{4607D5F0-494D-3A4E-8713-809BFB549967}"/>
    <dgm:cxn modelId="{1E2D6834-670F-1644-8FB7-B003DEE6EB7A}" type="presOf" srcId="{C4A505E4-C221-2843-9F86-4D7AF96F949A}" destId="{E552B9CA-35C6-D84D-89E4-4118AF0568B9}" srcOrd="0" destOrd="0" presId="urn:microsoft.com/office/officeart/2005/8/layout/vList2"/>
    <dgm:cxn modelId="{6FFDCE46-1A76-4849-B3F4-9B99B88AE10E}" type="presOf" srcId="{E3A129AB-975C-5A4D-8813-CF5F29A59F7F}" destId="{E552B9CA-35C6-D84D-89E4-4118AF0568B9}" srcOrd="0" destOrd="4" presId="urn:microsoft.com/office/officeart/2005/8/layout/vList2"/>
    <dgm:cxn modelId="{C6DE6848-E9A4-254B-9EA7-D87A8E904093}" srcId="{CA8FE5CC-2EDC-D44C-AFFE-5299172DDD95}" destId="{627ECFFC-72E8-D444-8983-A1A4E90EDC11}" srcOrd="2" destOrd="0" parTransId="{3A3C046D-82C0-7145-A376-574286684B0A}" sibTransId="{6862FDF9-CB8F-F94F-9CE3-52B5CB03A7F4}"/>
    <dgm:cxn modelId="{919D1E60-22FB-0045-AE84-E9FF38BE77AD}" srcId="{B52D237C-424D-694C-9689-A60428B7A664}" destId="{E0FAF493-2813-C642-BF00-B555C2B96CA4}" srcOrd="1" destOrd="0" parTransId="{8A574E35-9EAB-054B-9866-CD95597A2605}" sibTransId="{347BF7CA-7E6C-C04E-9A25-51469D06826A}"/>
    <dgm:cxn modelId="{76F5B464-4422-2641-A538-30DA16A8B0EE}" type="presOf" srcId="{B44C3264-67D7-0D4C-88B7-6F3D02E9C8B9}" destId="{E552B9CA-35C6-D84D-89E4-4118AF0568B9}" srcOrd="0" destOrd="8" presId="urn:microsoft.com/office/officeart/2005/8/layout/vList2"/>
    <dgm:cxn modelId="{AC96AF65-BF3F-BF4E-AD3D-17549D28E6A6}" srcId="{627ECFFC-72E8-D444-8983-A1A4E90EDC11}" destId="{B44C3264-67D7-0D4C-88B7-6F3D02E9C8B9}" srcOrd="2" destOrd="0" parTransId="{16978008-F3C7-CE4B-B240-4523992056E3}" sibTransId="{8F35E51D-B143-C048-A618-A3539D7EE021}"/>
    <dgm:cxn modelId="{37E5B169-D7CA-194C-92E0-95F08E59A1C4}" type="presOf" srcId="{91A221FB-FBA7-F742-AAF1-0BF7AB5EEDB4}" destId="{E552B9CA-35C6-D84D-89E4-4118AF0568B9}" srcOrd="0" destOrd="7" presId="urn:microsoft.com/office/officeart/2005/8/layout/vList2"/>
    <dgm:cxn modelId="{93DB9B6F-A6E4-F540-B0A8-AB93FF951938}" srcId="{627ECFFC-72E8-D444-8983-A1A4E90EDC11}" destId="{91A221FB-FBA7-F742-AAF1-0BF7AB5EEDB4}" srcOrd="1" destOrd="0" parTransId="{92C24604-C8B8-E14D-AF3F-1B0B70845D8A}" sibTransId="{21296CCF-0B2A-3F41-BB6E-FA516896E97E}"/>
    <dgm:cxn modelId="{D454D388-C68B-0242-92B1-34958452D60F}" type="presOf" srcId="{CA8FE5CC-2EDC-D44C-AFFE-5299172DDD95}" destId="{E552B9CA-35C6-D84D-89E4-4118AF0568B9}" srcOrd="0" destOrd="2" presId="urn:microsoft.com/office/officeart/2005/8/layout/vList2"/>
    <dgm:cxn modelId="{77FB9CAC-503C-E84D-8284-6E3B97612AB0}" srcId="{CA8FE5CC-2EDC-D44C-AFFE-5299172DDD95}" destId="{1BBF9297-68E8-A24D-984F-5E7DC24E7BFE}" srcOrd="0" destOrd="0" parTransId="{C7A0A07B-3980-E34C-9A63-46EF2AFE8F06}" sibTransId="{020DC6C1-D99A-B74D-B691-868D2D64D216}"/>
    <dgm:cxn modelId="{4322FDAD-02C2-5F4F-B300-1813A08F5D43}" srcId="{627ECFFC-72E8-D444-8983-A1A4E90EDC11}" destId="{F59DBF4B-4407-624A-952F-6D5513EF3809}" srcOrd="0" destOrd="0" parTransId="{CE9EABFD-4490-3145-A55F-FF2FEEB77001}" sibTransId="{29F42900-3581-F843-BD60-21901B8DBB70}"/>
    <dgm:cxn modelId="{90C739B2-7C17-CB49-A59F-A87206EB64DC}" type="presOf" srcId="{1BBF9297-68E8-A24D-984F-5E7DC24E7BFE}" destId="{E552B9CA-35C6-D84D-89E4-4118AF0568B9}" srcOrd="0" destOrd="3" presId="urn:microsoft.com/office/officeart/2005/8/layout/vList2"/>
    <dgm:cxn modelId="{ED2C89C5-9D1E-0946-98D9-6998518E8867}" type="presOf" srcId="{E0FAF493-2813-C642-BF00-B555C2B96CA4}" destId="{E552B9CA-35C6-D84D-89E4-4118AF0568B9}" srcOrd="0" destOrd="1" presId="urn:microsoft.com/office/officeart/2005/8/layout/vList2"/>
    <dgm:cxn modelId="{61D379DB-C649-784B-A042-C7C000F3C4CF}" type="presOf" srcId="{B52D237C-424D-694C-9689-A60428B7A664}" destId="{07919226-E07B-A945-8181-CB9FD45B0C8A}" srcOrd="0" destOrd="0" presId="urn:microsoft.com/office/officeart/2005/8/layout/vList2"/>
    <dgm:cxn modelId="{30CD8CDD-8F08-4346-B932-801F96904640}" type="presOf" srcId="{F59DBF4B-4407-624A-952F-6D5513EF3809}" destId="{E552B9CA-35C6-D84D-89E4-4118AF0568B9}" srcOrd="0" destOrd="6" presId="urn:microsoft.com/office/officeart/2005/8/layout/vList2"/>
    <dgm:cxn modelId="{6DFA5EE2-EFFC-0C4E-BB4B-BFE029FB6792}" srcId="{B52D237C-424D-694C-9689-A60428B7A664}" destId="{CA8FE5CC-2EDC-D44C-AFFE-5299172DDD95}" srcOrd="2" destOrd="0" parTransId="{7E86E1EF-D8E6-F740-9A7F-5DEC96DEB250}" sibTransId="{8686FBF1-33E4-654F-81CE-7AB7EF91BAFA}"/>
    <dgm:cxn modelId="{E69B48F3-3438-0540-8E3E-00C264059E56}" srcId="{B7F6D9A2-2D0F-7148-8505-2D8479940FFC}" destId="{B52D237C-424D-694C-9689-A60428B7A664}" srcOrd="0" destOrd="0" parTransId="{5A54234A-1D04-9345-9169-D20E21042F50}" sibTransId="{539AD410-34E4-2644-8E7B-25A19BD5E238}"/>
    <dgm:cxn modelId="{18B341FC-B44E-1743-9AEB-5F03CA85EDE0}" type="presOf" srcId="{B7F6D9A2-2D0F-7148-8505-2D8479940FFC}" destId="{48DFC814-918E-AA42-9190-86DCC54749D0}" srcOrd="0" destOrd="0" presId="urn:microsoft.com/office/officeart/2005/8/layout/vList2"/>
    <dgm:cxn modelId="{7495CBF1-F23D-A14C-8310-DBD6149935F5}" type="presParOf" srcId="{48DFC814-918E-AA42-9190-86DCC54749D0}" destId="{07919226-E07B-A945-8181-CB9FD45B0C8A}" srcOrd="0" destOrd="0" presId="urn:microsoft.com/office/officeart/2005/8/layout/vList2"/>
    <dgm:cxn modelId="{1F8861B7-0E39-CD44-B780-192F1EA4CD05}" type="presParOf" srcId="{48DFC814-918E-AA42-9190-86DCC54749D0}" destId="{E552B9CA-35C6-D84D-89E4-4118AF0568B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A2C098-3ED1-5B40-91E4-263EE0E3A71B}"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921918E2-03FA-F44F-B4BF-7305245C386C}">
      <dgm:prSet/>
      <dgm:spPr/>
      <dgm:t>
        <a:bodyPr/>
        <a:lstStyle/>
        <a:p>
          <a:r>
            <a:rPr lang="en-US" dirty="0"/>
            <a:t>“beyond the power of an Article III court to order, design, supervise, or implement the plaintiffs’ requested remedial plan where any effective plan would necessarily require a host of complex policy decisions entrusted to the wisdom and discretion of the executive and legislative branches.” </a:t>
          </a:r>
        </a:p>
      </dgm:t>
    </dgm:pt>
    <dgm:pt modelId="{C725F9B1-63FF-B741-B77A-ECC18788E310}" type="parTrans" cxnId="{215CC375-48D0-DA40-B8AB-7177AE0BBC16}">
      <dgm:prSet/>
      <dgm:spPr/>
      <dgm:t>
        <a:bodyPr/>
        <a:lstStyle/>
        <a:p>
          <a:endParaRPr lang="en-US"/>
        </a:p>
      </dgm:t>
    </dgm:pt>
    <dgm:pt modelId="{3B60CD12-42B5-164B-9EED-B3AF792C7060}" type="sibTrans" cxnId="{215CC375-48D0-DA40-B8AB-7177AE0BBC16}">
      <dgm:prSet/>
      <dgm:spPr/>
      <dgm:t>
        <a:bodyPr/>
        <a:lstStyle/>
        <a:p>
          <a:endParaRPr lang="en-US"/>
        </a:p>
      </dgm:t>
    </dgm:pt>
    <dgm:pt modelId="{328AFDC6-DB49-B940-810E-1C73BFD0F5A8}">
      <dgm:prSet/>
      <dgm:spPr/>
      <dgm:t>
        <a:bodyPr/>
        <a:lstStyle/>
        <a:p>
          <a:r>
            <a:rPr lang="en-US" dirty="0"/>
            <a:t>“</a:t>
          </a:r>
          <a:r>
            <a:rPr lang="es-ES" dirty="0"/>
            <a:t>más allá del poder de un tribunal del Artículo III para ordenar, diseñar, supervisar o implementar el plan de reparación solicitado por los demandantes donde cualquier plan efectivo necesariamente requeriría una serie de decisiones políticas complejas confiadas a la sabiduría y discreción de los poderes ejecutivo y legislativo.”</a:t>
          </a:r>
          <a:endParaRPr lang="en-US" dirty="0"/>
        </a:p>
      </dgm:t>
    </dgm:pt>
    <dgm:pt modelId="{3A0BEB35-7945-FE43-A5CE-0E05756769CE}" type="parTrans" cxnId="{63F0F663-2999-B846-9811-C7CC91EF743A}">
      <dgm:prSet/>
      <dgm:spPr/>
      <dgm:t>
        <a:bodyPr/>
        <a:lstStyle/>
        <a:p>
          <a:endParaRPr lang="en-US"/>
        </a:p>
      </dgm:t>
    </dgm:pt>
    <dgm:pt modelId="{D42CC4FE-1AE4-F149-841C-27E6FBD6FB2F}" type="sibTrans" cxnId="{63F0F663-2999-B846-9811-C7CC91EF743A}">
      <dgm:prSet/>
      <dgm:spPr/>
      <dgm:t>
        <a:bodyPr/>
        <a:lstStyle/>
        <a:p>
          <a:endParaRPr lang="en-US"/>
        </a:p>
      </dgm:t>
    </dgm:pt>
    <dgm:pt modelId="{83CA271D-6940-EF41-8191-42370F7C0E86}" type="pres">
      <dgm:prSet presAssocID="{0FA2C098-3ED1-5B40-91E4-263EE0E3A71B}" presName="compositeShape" presStyleCnt="0">
        <dgm:presLayoutVars>
          <dgm:chMax val="7"/>
          <dgm:dir/>
          <dgm:resizeHandles val="exact"/>
        </dgm:presLayoutVars>
      </dgm:prSet>
      <dgm:spPr/>
    </dgm:pt>
    <dgm:pt modelId="{F2FAA405-1C0F-2F45-A4AE-0E2DDC54073A}" type="pres">
      <dgm:prSet presAssocID="{921918E2-03FA-F44F-B4BF-7305245C386C}" presName="circ1" presStyleLbl="vennNode1" presStyleIdx="0" presStyleCnt="2" custScaleX="109431" custLinFactNeighborX="-11335" custLinFactNeighborY="273"/>
      <dgm:spPr/>
    </dgm:pt>
    <dgm:pt modelId="{D2BD7245-618E-7F4B-ADD0-F3FE7AC12EA0}" type="pres">
      <dgm:prSet presAssocID="{921918E2-03FA-F44F-B4BF-7305245C386C}" presName="circ1Tx" presStyleLbl="revTx" presStyleIdx="0" presStyleCnt="0">
        <dgm:presLayoutVars>
          <dgm:chMax val="0"/>
          <dgm:chPref val="0"/>
          <dgm:bulletEnabled val="1"/>
        </dgm:presLayoutVars>
      </dgm:prSet>
      <dgm:spPr/>
    </dgm:pt>
    <dgm:pt modelId="{53E3432C-091C-9748-9527-651AD2B33F97}" type="pres">
      <dgm:prSet presAssocID="{328AFDC6-DB49-B940-810E-1C73BFD0F5A8}" presName="circ2" presStyleLbl="vennNode1" presStyleIdx="1" presStyleCnt="2" custScaleX="110172" custLinFactNeighborX="10076" custLinFactNeighborY="273"/>
      <dgm:spPr/>
    </dgm:pt>
    <dgm:pt modelId="{4AACBCDA-E85A-464D-96B2-8EAE9337AB95}" type="pres">
      <dgm:prSet presAssocID="{328AFDC6-DB49-B940-810E-1C73BFD0F5A8}" presName="circ2Tx" presStyleLbl="revTx" presStyleIdx="0" presStyleCnt="0">
        <dgm:presLayoutVars>
          <dgm:chMax val="0"/>
          <dgm:chPref val="0"/>
          <dgm:bulletEnabled val="1"/>
        </dgm:presLayoutVars>
      </dgm:prSet>
      <dgm:spPr/>
    </dgm:pt>
  </dgm:ptLst>
  <dgm:cxnLst>
    <dgm:cxn modelId="{8D7CF327-FB0B-F74A-88BD-47E0ECD4BFAE}" type="presOf" srcId="{328AFDC6-DB49-B940-810E-1C73BFD0F5A8}" destId="{4AACBCDA-E85A-464D-96B2-8EAE9337AB95}" srcOrd="1" destOrd="0" presId="urn:microsoft.com/office/officeart/2005/8/layout/venn1"/>
    <dgm:cxn modelId="{63F0F663-2999-B846-9811-C7CC91EF743A}" srcId="{0FA2C098-3ED1-5B40-91E4-263EE0E3A71B}" destId="{328AFDC6-DB49-B940-810E-1C73BFD0F5A8}" srcOrd="1" destOrd="0" parTransId="{3A0BEB35-7945-FE43-A5CE-0E05756769CE}" sibTransId="{D42CC4FE-1AE4-F149-841C-27E6FBD6FB2F}"/>
    <dgm:cxn modelId="{215CC375-48D0-DA40-B8AB-7177AE0BBC16}" srcId="{0FA2C098-3ED1-5B40-91E4-263EE0E3A71B}" destId="{921918E2-03FA-F44F-B4BF-7305245C386C}" srcOrd="0" destOrd="0" parTransId="{C725F9B1-63FF-B741-B77A-ECC18788E310}" sibTransId="{3B60CD12-42B5-164B-9EED-B3AF792C7060}"/>
    <dgm:cxn modelId="{6F4DFBAC-B078-3A4B-A3F3-5CD94821B7B3}" type="presOf" srcId="{328AFDC6-DB49-B940-810E-1C73BFD0F5A8}" destId="{53E3432C-091C-9748-9527-651AD2B33F97}" srcOrd="0" destOrd="0" presId="urn:microsoft.com/office/officeart/2005/8/layout/venn1"/>
    <dgm:cxn modelId="{91DB74B9-9346-884B-8ED7-352CE811E639}" type="presOf" srcId="{921918E2-03FA-F44F-B4BF-7305245C386C}" destId="{F2FAA405-1C0F-2F45-A4AE-0E2DDC54073A}" srcOrd="0" destOrd="0" presId="urn:microsoft.com/office/officeart/2005/8/layout/venn1"/>
    <dgm:cxn modelId="{34C0FABD-20F9-D84C-81F1-7FFA24CD33B0}" type="presOf" srcId="{0FA2C098-3ED1-5B40-91E4-263EE0E3A71B}" destId="{83CA271D-6940-EF41-8191-42370F7C0E86}" srcOrd="0" destOrd="0" presId="urn:microsoft.com/office/officeart/2005/8/layout/venn1"/>
    <dgm:cxn modelId="{9FD4ACE5-F0B1-F641-93A7-3A509CF99247}" type="presOf" srcId="{921918E2-03FA-F44F-B4BF-7305245C386C}" destId="{D2BD7245-618E-7F4B-ADD0-F3FE7AC12EA0}" srcOrd="1" destOrd="0" presId="urn:microsoft.com/office/officeart/2005/8/layout/venn1"/>
    <dgm:cxn modelId="{4929DD34-C7BF-5843-A121-4376CBF80818}" type="presParOf" srcId="{83CA271D-6940-EF41-8191-42370F7C0E86}" destId="{F2FAA405-1C0F-2F45-A4AE-0E2DDC54073A}" srcOrd="0" destOrd="0" presId="urn:microsoft.com/office/officeart/2005/8/layout/venn1"/>
    <dgm:cxn modelId="{200A78E7-2954-7648-BDE9-19A9065D394F}" type="presParOf" srcId="{83CA271D-6940-EF41-8191-42370F7C0E86}" destId="{D2BD7245-618E-7F4B-ADD0-F3FE7AC12EA0}" srcOrd="1" destOrd="0" presId="urn:microsoft.com/office/officeart/2005/8/layout/venn1"/>
    <dgm:cxn modelId="{840C35D9-777A-CF4C-B82E-C517B203CB00}" type="presParOf" srcId="{83CA271D-6940-EF41-8191-42370F7C0E86}" destId="{53E3432C-091C-9748-9527-651AD2B33F97}" srcOrd="2" destOrd="0" presId="urn:microsoft.com/office/officeart/2005/8/layout/venn1"/>
    <dgm:cxn modelId="{9CABE0C0-6A56-E142-80EA-4BBE55C435CC}" type="presParOf" srcId="{83CA271D-6940-EF41-8191-42370F7C0E86}" destId="{4AACBCDA-E85A-464D-96B2-8EAE9337AB9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78D889-9333-944F-9600-A256233EBE6C}" type="doc">
      <dgm:prSet loTypeId="urn:microsoft.com/office/officeart/2005/8/layout/hList6" loCatId="relationship" qsTypeId="urn:microsoft.com/office/officeart/2005/8/quickstyle/simple3" qsCatId="simple" csTypeId="urn:microsoft.com/office/officeart/2005/8/colors/colorful1" csCatId="colorful" phldr="1"/>
      <dgm:spPr/>
      <dgm:t>
        <a:bodyPr/>
        <a:lstStyle/>
        <a:p>
          <a:endParaRPr lang="en-US"/>
        </a:p>
      </dgm:t>
    </dgm:pt>
    <dgm:pt modelId="{482AC56B-8CC2-9A41-8E91-DF0CB72F6064}">
      <dgm:prSet/>
      <dgm:spPr/>
      <dgm:t>
        <a:bodyPr/>
        <a:lstStyle/>
        <a:p>
          <a:r>
            <a:rPr lang="en-US" dirty="0"/>
            <a:t>Nuisance actions filed in state court for claims under state law; Defendants seek to “remove” case to federal court  or apply federal common law</a:t>
          </a:r>
        </a:p>
        <a:p>
          <a:r>
            <a:rPr lang="es-ES" b="1" i="1" dirty="0">
              <a:solidFill>
                <a:srgbClr val="0070C0"/>
              </a:solidFill>
            </a:rPr>
            <a:t>acciones presentadas en tribunales estatales para reclamos bajo la ley estatal, buscar acción en un tribunal federal debido a problemas subyacentes de la ley federal</a:t>
          </a:r>
          <a:endParaRPr lang="en-US" b="1" i="1" dirty="0">
            <a:solidFill>
              <a:srgbClr val="0070C0"/>
            </a:solidFill>
          </a:endParaRPr>
        </a:p>
        <a:p>
          <a:endParaRPr lang="en-US" dirty="0"/>
        </a:p>
      </dgm:t>
    </dgm:pt>
    <dgm:pt modelId="{F38BB5DA-FB5F-AA47-8B89-49A9304371B2}" type="parTrans" cxnId="{66C8F969-3CA3-AC4E-9C7F-08873A827DB4}">
      <dgm:prSet/>
      <dgm:spPr/>
      <dgm:t>
        <a:bodyPr/>
        <a:lstStyle/>
        <a:p>
          <a:endParaRPr lang="en-US"/>
        </a:p>
      </dgm:t>
    </dgm:pt>
    <dgm:pt modelId="{81CE0FAA-5891-A14C-9DD1-297043A7046A}" type="sibTrans" cxnId="{66C8F969-3CA3-AC4E-9C7F-08873A827DB4}">
      <dgm:prSet/>
      <dgm:spPr/>
      <dgm:t>
        <a:bodyPr/>
        <a:lstStyle/>
        <a:p>
          <a:endParaRPr lang="en-US"/>
        </a:p>
      </dgm:t>
    </dgm:pt>
    <dgm:pt modelId="{D90F2EB5-68FB-3442-A519-2CC1D9B36395}">
      <dgm:prSet/>
      <dgm:spPr/>
      <dgm:t>
        <a:bodyPr/>
        <a:lstStyle/>
        <a:p>
          <a:r>
            <a:rPr lang="en-US" sz="2100" dirty="0"/>
            <a:t>Present narrow and technical issues of removal but touching on authority of courts but touch on extent of judicial authority</a:t>
          </a:r>
        </a:p>
      </dgm:t>
    </dgm:pt>
    <dgm:pt modelId="{F819ACC9-357E-5540-81E8-C2307E03EA2A}" type="parTrans" cxnId="{79D7F63B-D836-614F-B58D-C45BF4FB219C}">
      <dgm:prSet/>
      <dgm:spPr/>
      <dgm:t>
        <a:bodyPr/>
        <a:lstStyle/>
        <a:p>
          <a:endParaRPr lang="en-US"/>
        </a:p>
      </dgm:t>
    </dgm:pt>
    <dgm:pt modelId="{98F6235D-F619-274B-9DAA-E5F7E0652990}" type="sibTrans" cxnId="{79D7F63B-D836-614F-B58D-C45BF4FB219C}">
      <dgm:prSet/>
      <dgm:spPr/>
      <dgm:t>
        <a:bodyPr/>
        <a:lstStyle/>
        <a:p>
          <a:endParaRPr lang="en-US"/>
        </a:p>
      </dgm:t>
    </dgm:pt>
    <dgm:pt modelId="{253B6BF8-787B-3E47-92AB-8CE3DB3920EE}">
      <dgm:prSet/>
      <dgm:spPr/>
      <dgm:t>
        <a:bodyPr/>
        <a:lstStyle/>
        <a:p>
          <a:r>
            <a:rPr lang="en-US" sz="2100" dirty="0"/>
            <a:t>Supreme Court hearings this term</a:t>
          </a:r>
        </a:p>
      </dgm:t>
    </dgm:pt>
    <dgm:pt modelId="{D5389852-D339-F348-A6B8-3B98DB2B2FF3}" type="parTrans" cxnId="{3F499A85-7615-5745-806E-8C1650887C5D}">
      <dgm:prSet/>
      <dgm:spPr/>
      <dgm:t>
        <a:bodyPr/>
        <a:lstStyle/>
        <a:p>
          <a:endParaRPr lang="en-US"/>
        </a:p>
      </dgm:t>
    </dgm:pt>
    <dgm:pt modelId="{093AEBBF-504B-6742-8B41-FABE2831F0A3}" type="sibTrans" cxnId="{3F499A85-7615-5745-806E-8C1650887C5D}">
      <dgm:prSet/>
      <dgm:spPr/>
      <dgm:t>
        <a:bodyPr/>
        <a:lstStyle/>
        <a:p>
          <a:endParaRPr lang="en-US"/>
        </a:p>
      </dgm:t>
    </dgm:pt>
    <dgm:pt modelId="{2902F7E8-51E6-9345-B6A5-B035BFD540F4}">
      <dgm:prSet custT="1"/>
      <dgm:spPr/>
      <dgm:t>
        <a:bodyPr/>
        <a:lstStyle/>
        <a:p>
          <a:r>
            <a:rPr lang="en-US" sz="1800" b="1" dirty="0"/>
            <a:t>Problem</a:t>
          </a:r>
          <a:r>
            <a:rPr lang="en-US" sz="1800" dirty="0"/>
            <a:t>: Interplay between federal regulatory scheme for environment and macro-economic policy VERSUS application of state private law (tort) and communal law (nuisance)</a:t>
          </a:r>
        </a:p>
        <a:p>
          <a:endParaRPr lang="en-US" sz="1800" dirty="0"/>
        </a:p>
      </dgm:t>
    </dgm:pt>
    <dgm:pt modelId="{937753E4-6898-FC4B-BBB6-767D1DED62FA}" type="parTrans" cxnId="{200AA2DF-1676-AC49-8469-06971ADF1B0B}">
      <dgm:prSet/>
      <dgm:spPr/>
      <dgm:t>
        <a:bodyPr/>
        <a:lstStyle/>
        <a:p>
          <a:endParaRPr lang="en-US"/>
        </a:p>
      </dgm:t>
    </dgm:pt>
    <dgm:pt modelId="{0589CBA5-6BB0-654B-A113-D81E3E771532}" type="sibTrans" cxnId="{200AA2DF-1676-AC49-8469-06971ADF1B0B}">
      <dgm:prSet/>
      <dgm:spPr/>
      <dgm:t>
        <a:bodyPr/>
        <a:lstStyle/>
        <a:p>
          <a:endParaRPr lang="en-US"/>
        </a:p>
      </dgm:t>
    </dgm:pt>
    <dgm:pt modelId="{6730A2C8-61FE-EA4A-ADFD-987A1937950D}">
      <dgm:prSet custT="1"/>
      <dgm:spPr/>
      <dgm:t>
        <a:bodyPr/>
        <a:lstStyle/>
        <a:p>
          <a:r>
            <a:rPr lang="es-ES" sz="1800" b="1" i="1" dirty="0">
              <a:solidFill>
                <a:srgbClr val="0070C0"/>
              </a:solidFill>
            </a:rPr>
            <a:t>problema técnico limitado a primera vista, pero subyacen problemas de los límites del poder de la corte</a:t>
          </a:r>
          <a:endParaRPr lang="en-US" sz="1800" b="1" i="1" dirty="0">
            <a:solidFill>
              <a:srgbClr val="0070C0"/>
            </a:solidFill>
          </a:endParaRPr>
        </a:p>
      </dgm:t>
    </dgm:pt>
    <dgm:pt modelId="{0495A6E3-4EF0-EE4B-A13C-9D3C6213BC6C}" type="parTrans" cxnId="{46BB2ADD-71AF-A34F-AC84-4381D0E2791D}">
      <dgm:prSet/>
      <dgm:spPr/>
      <dgm:t>
        <a:bodyPr/>
        <a:lstStyle/>
        <a:p>
          <a:endParaRPr lang="en-US"/>
        </a:p>
      </dgm:t>
    </dgm:pt>
    <dgm:pt modelId="{4E820220-0AA0-DF4C-8839-55E4D91F4E86}" type="sibTrans" cxnId="{46BB2ADD-71AF-A34F-AC84-4381D0E2791D}">
      <dgm:prSet/>
      <dgm:spPr/>
      <dgm:t>
        <a:bodyPr/>
        <a:lstStyle/>
        <a:p>
          <a:endParaRPr lang="en-US"/>
        </a:p>
      </dgm:t>
    </dgm:pt>
    <dgm:pt modelId="{2B5CE05B-97CC-3349-AE57-A0687E8CFD10}">
      <dgm:prSet custT="1"/>
      <dgm:spPr/>
      <dgm:t>
        <a:bodyPr/>
        <a:lstStyle/>
        <a:p>
          <a:r>
            <a:rPr lang="en-US" sz="1800" b="1" i="1" dirty="0">
              <a:solidFill>
                <a:srgbClr val="0070C0"/>
              </a:solidFill>
            </a:rPr>
            <a:t>Por </a:t>
          </a:r>
          <a:r>
            <a:rPr lang="en-US" sz="1800" b="1" i="1" dirty="0" err="1">
              <a:solidFill>
                <a:srgbClr val="0070C0"/>
              </a:solidFill>
            </a:rPr>
            <a:t>determinar</a:t>
          </a:r>
          <a:r>
            <a:rPr lang="en-US" sz="1800" b="1" i="1" dirty="0">
              <a:solidFill>
                <a:srgbClr val="0070C0"/>
              </a:solidFill>
            </a:rPr>
            <a:t> </a:t>
          </a:r>
          <a:r>
            <a:rPr lang="en-US" sz="1800" b="1" i="1" dirty="0" err="1">
              <a:solidFill>
                <a:srgbClr val="0070C0"/>
              </a:solidFill>
            </a:rPr>
            <a:t>en</a:t>
          </a:r>
          <a:r>
            <a:rPr lang="en-US" sz="1800" b="1" i="1" dirty="0">
              <a:solidFill>
                <a:srgbClr val="0070C0"/>
              </a:solidFill>
            </a:rPr>
            <a:t> 2021</a:t>
          </a:r>
        </a:p>
      </dgm:t>
    </dgm:pt>
    <dgm:pt modelId="{016AC249-A343-A64E-8715-84F1955799A0}" type="parTrans" cxnId="{28ADE251-C36F-1F4B-95BD-8C2C98732235}">
      <dgm:prSet/>
      <dgm:spPr/>
      <dgm:t>
        <a:bodyPr/>
        <a:lstStyle/>
        <a:p>
          <a:endParaRPr lang="en-US"/>
        </a:p>
      </dgm:t>
    </dgm:pt>
    <dgm:pt modelId="{056820F2-2A15-E940-B39D-054A9C72B5B6}" type="sibTrans" cxnId="{28ADE251-C36F-1F4B-95BD-8C2C98732235}">
      <dgm:prSet/>
      <dgm:spPr/>
      <dgm:t>
        <a:bodyPr/>
        <a:lstStyle/>
        <a:p>
          <a:endParaRPr lang="en-US"/>
        </a:p>
      </dgm:t>
    </dgm:pt>
    <dgm:pt modelId="{9BF7A26F-560D-9542-9002-5A6DA46C3304}">
      <dgm:prSet custT="1"/>
      <dgm:spPr/>
      <dgm:t>
        <a:bodyPr/>
        <a:lstStyle/>
        <a:p>
          <a:r>
            <a:rPr lang="es-ES" sz="1800" b="1" i="1" dirty="0">
              <a:solidFill>
                <a:srgbClr val="0070C0"/>
              </a:solidFill>
            </a:rPr>
            <a:t>Interacción entre el esquema regulatorio federal para el medio ambiente y la política macroeconómica VERSUS la aplicación del derecho privado estatal (agravio) y el derecho comunal (molestia</a:t>
          </a:r>
          <a:r>
            <a:rPr lang="es-ES" sz="1200" b="1" i="1" dirty="0">
              <a:solidFill>
                <a:srgbClr val="0070C0"/>
              </a:solidFill>
            </a:rPr>
            <a:t>)</a:t>
          </a:r>
          <a:endParaRPr lang="en-US" sz="1200" b="1" i="1" dirty="0">
            <a:solidFill>
              <a:srgbClr val="0070C0"/>
            </a:solidFill>
          </a:endParaRPr>
        </a:p>
      </dgm:t>
    </dgm:pt>
    <dgm:pt modelId="{88E13210-140C-E748-95E0-292D49AB1035}" type="sibTrans" cxnId="{4C175685-5295-A64A-A7CC-0C688A0E26DE}">
      <dgm:prSet/>
      <dgm:spPr/>
      <dgm:t>
        <a:bodyPr/>
        <a:lstStyle/>
        <a:p>
          <a:endParaRPr lang="en-US"/>
        </a:p>
      </dgm:t>
    </dgm:pt>
    <dgm:pt modelId="{07A8E6DF-26C6-6247-A1D3-ED28BA693493}" type="parTrans" cxnId="{4C175685-5295-A64A-A7CC-0C688A0E26DE}">
      <dgm:prSet/>
      <dgm:spPr/>
      <dgm:t>
        <a:bodyPr/>
        <a:lstStyle/>
        <a:p>
          <a:endParaRPr lang="en-US"/>
        </a:p>
      </dgm:t>
    </dgm:pt>
    <dgm:pt modelId="{9A18FC11-F6F3-3B46-BD4F-D6EF9F225E50}" type="pres">
      <dgm:prSet presAssocID="{1E78D889-9333-944F-9600-A256233EBE6C}" presName="Name0" presStyleCnt="0">
        <dgm:presLayoutVars>
          <dgm:dir/>
          <dgm:resizeHandles val="exact"/>
        </dgm:presLayoutVars>
      </dgm:prSet>
      <dgm:spPr/>
    </dgm:pt>
    <dgm:pt modelId="{AA8CEC47-5611-8A48-99C5-11563E479466}" type="pres">
      <dgm:prSet presAssocID="{482AC56B-8CC2-9A41-8E91-DF0CB72F6064}" presName="node" presStyleLbl="node1" presStyleIdx="0" presStyleCnt="4" custScaleX="77464">
        <dgm:presLayoutVars>
          <dgm:bulletEnabled val="1"/>
        </dgm:presLayoutVars>
      </dgm:prSet>
      <dgm:spPr/>
    </dgm:pt>
    <dgm:pt modelId="{BF08DBEE-61F9-234E-BBCC-055086656CB3}" type="pres">
      <dgm:prSet presAssocID="{81CE0FAA-5891-A14C-9DD1-297043A7046A}" presName="sibTrans" presStyleCnt="0"/>
      <dgm:spPr/>
    </dgm:pt>
    <dgm:pt modelId="{1F9D8693-942A-4844-9640-95FBE8EE94E1}" type="pres">
      <dgm:prSet presAssocID="{D90F2EB5-68FB-3442-A519-2CC1D9B36395}" presName="node" presStyleLbl="node1" presStyleIdx="1" presStyleCnt="4" custScaleX="77227">
        <dgm:presLayoutVars>
          <dgm:bulletEnabled val="1"/>
        </dgm:presLayoutVars>
      </dgm:prSet>
      <dgm:spPr/>
    </dgm:pt>
    <dgm:pt modelId="{5AA4E030-8407-8E41-83E5-ACE04E93841D}" type="pres">
      <dgm:prSet presAssocID="{98F6235D-F619-274B-9DAA-E5F7E0652990}" presName="sibTrans" presStyleCnt="0"/>
      <dgm:spPr/>
    </dgm:pt>
    <dgm:pt modelId="{8DE0F57D-4DF5-8240-852C-F8E171D0BC51}" type="pres">
      <dgm:prSet presAssocID="{253B6BF8-787B-3E47-92AB-8CE3DB3920EE}" presName="node" presStyleLbl="node1" presStyleIdx="2" presStyleCnt="4" custScaleX="29775">
        <dgm:presLayoutVars>
          <dgm:bulletEnabled val="1"/>
        </dgm:presLayoutVars>
      </dgm:prSet>
      <dgm:spPr/>
    </dgm:pt>
    <dgm:pt modelId="{8F480E43-5B5F-4A4A-9899-F27B18634FB7}" type="pres">
      <dgm:prSet presAssocID="{093AEBBF-504B-6742-8B41-FABE2831F0A3}" presName="sibTrans" presStyleCnt="0"/>
      <dgm:spPr/>
    </dgm:pt>
    <dgm:pt modelId="{BCC7A712-C2DB-814D-992B-BAF4DAF591C7}" type="pres">
      <dgm:prSet presAssocID="{2902F7E8-51E6-9345-B6A5-B035BFD540F4}" presName="node" presStyleLbl="node1" presStyleIdx="3" presStyleCnt="4" custScaleX="144899">
        <dgm:presLayoutVars>
          <dgm:bulletEnabled val="1"/>
        </dgm:presLayoutVars>
      </dgm:prSet>
      <dgm:spPr/>
    </dgm:pt>
  </dgm:ptLst>
  <dgm:cxnLst>
    <dgm:cxn modelId="{F6729F24-D6B8-E649-8E7A-2A10A445A207}" type="presOf" srcId="{9BF7A26F-560D-9542-9002-5A6DA46C3304}" destId="{BCC7A712-C2DB-814D-992B-BAF4DAF591C7}" srcOrd="0" destOrd="1" presId="urn:microsoft.com/office/officeart/2005/8/layout/hList6"/>
    <dgm:cxn modelId="{68B0A02E-3D98-504C-80E8-B6A5E5C988F2}" type="presOf" srcId="{6730A2C8-61FE-EA4A-ADFD-987A1937950D}" destId="{1F9D8693-942A-4844-9640-95FBE8EE94E1}" srcOrd="0" destOrd="1" presId="urn:microsoft.com/office/officeart/2005/8/layout/hList6"/>
    <dgm:cxn modelId="{90A4DF37-ACA1-2345-8B5B-057158FE66EC}" type="presOf" srcId="{D90F2EB5-68FB-3442-A519-2CC1D9B36395}" destId="{1F9D8693-942A-4844-9640-95FBE8EE94E1}" srcOrd="0" destOrd="0" presId="urn:microsoft.com/office/officeart/2005/8/layout/hList6"/>
    <dgm:cxn modelId="{79D7F63B-D836-614F-B58D-C45BF4FB219C}" srcId="{1E78D889-9333-944F-9600-A256233EBE6C}" destId="{D90F2EB5-68FB-3442-A519-2CC1D9B36395}" srcOrd="1" destOrd="0" parTransId="{F819ACC9-357E-5540-81E8-C2307E03EA2A}" sibTransId="{98F6235D-F619-274B-9DAA-E5F7E0652990}"/>
    <dgm:cxn modelId="{28ADE251-C36F-1F4B-95BD-8C2C98732235}" srcId="{253B6BF8-787B-3E47-92AB-8CE3DB3920EE}" destId="{2B5CE05B-97CC-3349-AE57-A0687E8CFD10}" srcOrd="0" destOrd="0" parTransId="{016AC249-A343-A64E-8715-84F1955799A0}" sibTransId="{056820F2-2A15-E940-B39D-054A9C72B5B6}"/>
    <dgm:cxn modelId="{B3195363-087F-4840-A3CC-9EE762E438D5}" type="presOf" srcId="{253B6BF8-787B-3E47-92AB-8CE3DB3920EE}" destId="{8DE0F57D-4DF5-8240-852C-F8E171D0BC51}" srcOrd="0" destOrd="0" presId="urn:microsoft.com/office/officeart/2005/8/layout/hList6"/>
    <dgm:cxn modelId="{66C8F969-3CA3-AC4E-9C7F-08873A827DB4}" srcId="{1E78D889-9333-944F-9600-A256233EBE6C}" destId="{482AC56B-8CC2-9A41-8E91-DF0CB72F6064}" srcOrd="0" destOrd="0" parTransId="{F38BB5DA-FB5F-AA47-8B89-49A9304371B2}" sibTransId="{81CE0FAA-5891-A14C-9DD1-297043A7046A}"/>
    <dgm:cxn modelId="{4C175685-5295-A64A-A7CC-0C688A0E26DE}" srcId="{2902F7E8-51E6-9345-B6A5-B035BFD540F4}" destId="{9BF7A26F-560D-9542-9002-5A6DA46C3304}" srcOrd="0" destOrd="0" parTransId="{07A8E6DF-26C6-6247-A1D3-ED28BA693493}" sibTransId="{88E13210-140C-E748-95E0-292D49AB1035}"/>
    <dgm:cxn modelId="{3F499A85-7615-5745-806E-8C1650887C5D}" srcId="{1E78D889-9333-944F-9600-A256233EBE6C}" destId="{253B6BF8-787B-3E47-92AB-8CE3DB3920EE}" srcOrd="2" destOrd="0" parTransId="{D5389852-D339-F348-A6B8-3B98DB2B2FF3}" sibTransId="{093AEBBF-504B-6742-8B41-FABE2831F0A3}"/>
    <dgm:cxn modelId="{FF1D3C86-6187-6E49-9D23-9E1328E1ADCC}" type="presOf" srcId="{2B5CE05B-97CC-3349-AE57-A0687E8CFD10}" destId="{8DE0F57D-4DF5-8240-852C-F8E171D0BC51}" srcOrd="0" destOrd="1" presId="urn:microsoft.com/office/officeart/2005/8/layout/hList6"/>
    <dgm:cxn modelId="{3DFAA8A6-5087-7A4A-B5BC-9239D52FAD9B}" type="presOf" srcId="{482AC56B-8CC2-9A41-8E91-DF0CB72F6064}" destId="{AA8CEC47-5611-8A48-99C5-11563E479466}" srcOrd="0" destOrd="0" presId="urn:microsoft.com/office/officeart/2005/8/layout/hList6"/>
    <dgm:cxn modelId="{5DF7B2BA-D119-6041-ADC4-CE9FE40F1675}" type="presOf" srcId="{1E78D889-9333-944F-9600-A256233EBE6C}" destId="{9A18FC11-F6F3-3B46-BD4F-D6EF9F225E50}" srcOrd="0" destOrd="0" presId="urn:microsoft.com/office/officeart/2005/8/layout/hList6"/>
    <dgm:cxn modelId="{55FBAEDB-53F3-9841-85F2-226F9D70E715}" type="presOf" srcId="{2902F7E8-51E6-9345-B6A5-B035BFD540F4}" destId="{BCC7A712-C2DB-814D-992B-BAF4DAF591C7}" srcOrd="0" destOrd="0" presId="urn:microsoft.com/office/officeart/2005/8/layout/hList6"/>
    <dgm:cxn modelId="{46BB2ADD-71AF-A34F-AC84-4381D0E2791D}" srcId="{D90F2EB5-68FB-3442-A519-2CC1D9B36395}" destId="{6730A2C8-61FE-EA4A-ADFD-987A1937950D}" srcOrd="0" destOrd="0" parTransId="{0495A6E3-4EF0-EE4B-A13C-9D3C6213BC6C}" sibTransId="{4E820220-0AA0-DF4C-8839-55E4D91F4E86}"/>
    <dgm:cxn modelId="{200AA2DF-1676-AC49-8469-06971ADF1B0B}" srcId="{1E78D889-9333-944F-9600-A256233EBE6C}" destId="{2902F7E8-51E6-9345-B6A5-B035BFD540F4}" srcOrd="3" destOrd="0" parTransId="{937753E4-6898-FC4B-BBB6-767D1DED62FA}" sibTransId="{0589CBA5-6BB0-654B-A113-D81E3E771532}"/>
    <dgm:cxn modelId="{11DEA486-2C12-7240-ADAF-68267BD75901}" type="presParOf" srcId="{9A18FC11-F6F3-3B46-BD4F-D6EF9F225E50}" destId="{AA8CEC47-5611-8A48-99C5-11563E479466}" srcOrd="0" destOrd="0" presId="urn:microsoft.com/office/officeart/2005/8/layout/hList6"/>
    <dgm:cxn modelId="{59DA1923-4731-7147-BABA-3E5B3B7129C7}" type="presParOf" srcId="{9A18FC11-F6F3-3B46-BD4F-D6EF9F225E50}" destId="{BF08DBEE-61F9-234E-BBCC-055086656CB3}" srcOrd="1" destOrd="0" presId="urn:microsoft.com/office/officeart/2005/8/layout/hList6"/>
    <dgm:cxn modelId="{04FDE5D1-2F56-8A41-B1FA-514A066E8F57}" type="presParOf" srcId="{9A18FC11-F6F3-3B46-BD4F-D6EF9F225E50}" destId="{1F9D8693-942A-4844-9640-95FBE8EE94E1}" srcOrd="2" destOrd="0" presId="urn:microsoft.com/office/officeart/2005/8/layout/hList6"/>
    <dgm:cxn modelId="{CD8CCDE9-2837-324F-BBC5-00657564725A}" type="presParOf" srcId="{9A18FC11-F6F3-3B46-BD4F-D6EF9F225E50}" destId="{5AA4E030-8407-8E41-83E5-ACE04E93841D}" srcOrd="3" destOrd="0" presId="urn:microsoft.com/office/officeart/2005/8/layout/hList6"/>
    <dgm:cxn modelId="{C7D78DE4-63A4-DC46-9539-CB8AFAE2653D}" type="presParOf" srcId="{9A18FC11-F6F3-3B46-BD4F-D6EF9F225E50}" destId="{8DE0F57D-4DF5-8240-852C-F8E171D0BC51}" srcOrd="4" destOrd="0" presId="urn:microsoft.com/office/officeart/2005/8/layout/hList6"/>
    <dgm:cxn modelId="{CCFF9AF4-0B40-2147-BAD5-60F5BF0BAF5A}" type="presParOf" srcId="{9A18FC11-F6F3-3B46-BD4F-D6EF9F225E50}" destId="{8F480E43-5B5F-4A4A-9899-F27B18634FB7}" srcOrd="5" destOrd="0" presId="urn:microsoft.com/office/officeart/2005/8/layout/hList6"/>
    <dgm:cxn modelId="{E24FEE30-C27B-2F44-9A9F-A6AF0BE07A95}" type="presParOf" srcId="{9A18FC11-F6F3-3B46-BD4F-D6EF9F225E50}" destId="{BCC7A712-C2DB-814D-992B-BAF4DAF591C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83385-E057-184B-BFB2-C12C8A6941E3}" type="doc">
      <dgm:prSet loTypeId="urn:microsoft.com/office/officeart/2005/8/layout/chevron2" loCatId="process" qsTypeId="urn:microsoft.com/office/officeart/2005/8/quickstyle/simple1" qsCatId="simple" csTypeId="urn:microsoft.com/office/officeart/2005/8/colors/accent6_5" csCatId="accent6" phldr="1"/>
      <dgm:spPr/>
      <dgm:t>
        <a:bodyPr/>
        <a:lstStyle/>
        <a:p>
          <a:endParaRPr lang="en-US"/>
        </a:p>
      </dgm:t>
    </dgm:pt>
    <dgm:pt modelId="{E859F927-87DE-E94B-9DA3-12D0959A08A1}">
      <dgm:prSet/>
      <dgm:spPr/>
      <dgm:t>
        <a:bodyPr/>
        <a:lstStyle/>
        <a:p>
          <a:r>
            <a:rPr lang="en-US"/>
            <a:t>Massachusetts v. ExxonMobil Corp</a:t>
          </a:r>
        </a:p>
      </dgm:t>
    </dgm:pt>
    <dgm:pt modelId="{72323518-EE81-AF4A-8561-86480055DF3A}" type="parTrans" cxnId="{C6F45ADD-955C-FF48-B009-FCFE039B4A6D}">
      <dgm:prSet/>
      <dgm:spPr/>
      <dgm:t>
        <a:bodyPr/>
        <a:lstStyle/>
        <a:p>
          <a:endParaRPr lang="en-US"/>
        </a:p>
      </dgm:t>
    </dgm:pt>
    <dgm:pt modelId="{0AE75965-C636-CC44-BEB2-2CEB3795E03B}" type="sibTrans" cxnId="{C6F45ADD-955C-FF48-B009-FCFE039B4A6D}">
      <dgm:prSet/>
      <dgm:spPr/>
      <dgm:t>
        <a:bodyPr/>
        <a:lstStyle/>
        <a:p>
          <a:endParaRPr lang="en-US"/>
        </a:p>
      </dgm:t>
    </dgm:pt>
    <dgm:pt modelId="{FD901F59-AE4D-2042-B2FD-82ACBE92CE53}">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b="1" dirty="0"/>
            <a:t>30 July 2020: </a:t>
          </a:r>
          <a:r>
            <a:rPr lang="en-US" b="1" dirty="0">
              <a:hlinkClick xmlns:r="http://schemas.openxmlformats.org/officeDocument/2006/relationships" r:id="rId1"/>
            </a:rPr>
            <a:t>Exxon to Seek Dismissal of Massachusetts Lawsuit Under Anti-SLAPP Law</a:t>
          </a:r>
          <a:r>
            <a:rPr lang="en-US" b="1" dirty="0"/>
            <a:t>.</a:t>
          </a:r>
          <a:r>
            <a:rPr lang="en-US" dirty="0"/>
            <a:t> Exxon Mobil Corporation filed a </a:t>
          </a:r>
          <a:r>
            <a:rPr lang="en-US" dirty="0">
              <a:hlinkClick xmlns:r="http://schemas.openxmlformats.org/officeDocument/2006/relationships" r:id="rId2"/>
            </a:rPr>
            <a:t>notice</a:t>
          </a:r>
          <a:r>
            <a:rPr lang="en-US" dirty="0"/>
            <a:t> in a Massachusetts state court indicating that it would seek to dismiss the Massachusetts Attorney General’s lawsuit asserting that Exxon’s failure to disclose climate change risks deceived investors and consumers. Exxon will seek to dismiss the suit under the Massachusetts anti-SLAPP (Strategic Litigation Against Public Participation) law.</a:t>
          </a:r>
        </a:p>
      </dgm:t>
    </dgm:pt>
    <dgm:pt modelId="{6D6D3A18-3FA8-A34C-A5E4-71CFD007A789}" type="parTrans" cxnId="{9958C4A2-AB9E-554A-B641-0A977DFE9D86}">
      <dgm:prSet/>
      <dgm:spPr/>
      <dgm:t>
        <a:bodyPr/>
        <a:lstStyle/>
        <a:p>
          <a:endParaRPr lang="en-US"/>
        </a:p>
      </dgm:t>
    </dgm:pt>
    <dgm:pt modelId="{6EA38673-ACAD-594E-B8BA-538313CAB1CE}" type="sibTrans" cxnId="{9958C4A2-AB9E-554A-B641-0A977DFE9D86}">
      <dgm:prSet/>
      <dgm:spPr/>
      <dgm:t>
        <a:bodyPr/>
        <a:lstStyle/>
        <a:p>
          <a:endParaRPr lang="en-US"/>
        </a:p>
      </dgm:t>
    </dgm:pt>
    <dgm:pt modelId="{19AD3D61-18DD-1241-807C-385811E260C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a:t>Exxon has long argued that such actions illegally target </a:t>
          </a:r>
          <a:r>
            <a:rPr lang="en-US" b="1" i="1"/>
            <a:t>free speech </a:t>
          </a:r>
          <a:r>
            <a:rPr lang="en-US"/>
            <a:t>by punishing the company for views about the future of fossil fuels that differ form those of environmentalists.</a:t>
          </a:r>
        </a:p>
      </dgm:t>
    </dgm:pt>
    <dgm:pt modelId="{DF8D4579-7CC3-0147-87A7-8F192F1276BD}" type="parTrans" cxnId="{2C09A1B8-7B4A-4547-B5D8-47007EA403FD}">
      <dgm:prSet/>
      <dgm:spPr/>
      <dgm:t>
        <a:bodyPr/>
        <a:lstStyle/>
        <a:p>
          <a:endParaRPr lang="en-US"/>
        </a:p>
      </dgm:t>
    </dgm:pt>
    <dgm:pt modelId="{A87E3CF0-11BE-A640-84AF-33FB2BF1A4D7}" type="sibTrans" cxnId="{2C09A1B8-7B4A-4547-B5D8-47007EA403FD}">
      <dgm:prSet/>
      <dgm:spPr/>
      <dgm:t>
        <a:bodyPr/>
        <a:lstStyle/>
        <a:p>
          <a:endParaRPr lang="en-US"/>
        </a:p>
      </dgm:t>
    </dgm:pt>
    <dgm:pt modelId="{F95FE81E-7862-F743-BF5E-409CB6DDBE30}">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Use of opinion of </a:t>
          </a:r>
          <a:r>
            <a:rPr lang="en-US" dirty="0">
              <a:hlinkClick xmlns:r="http://schemas.openxmlformats.org/officeDocument/2006/relationships" r:id="rId3"/>
            </a:rPr>
            <a:t>State district court </a:t>
          </a:r>
          <a:r>
            <a:rPr lang="en-US" dirty="0"/>
            <a:t>removing the case to federal court:</a:t>
          </a:r>
        </a:p>
      </dgm:t>
    </dgm:pt>
    <dgm:pt modelId="{FD3CDEB6-6997-2349-87C1-0BB83D518D74}" type="parTrans" cxnId="{0ADD29C7-8526-5946-9A7A-C826E77005D6}">
      <dgm:prSet/>
      <dgm:spPr/>
      <dgm:t>
        <a:bodyPr/>
        <a:lstStyle/>
        <a:p>
          <a:endParaRPr lang="en-US"/>
        </a:p>
      </dgm:t>
    </dgm:pt>
    <dgm:pt modelId="{37A76B76-83C2-BB4F-962A-54843E11FE4A}" type="sibTrans" cxnId="{0ADD29C7-8526-5946-9A7A-C826E77005D6}">
      <dgm:prSet/>
      <dgm:spPr/>
      <dgm:t>
        <a:bodyPr/>
        <a:lstStyle/>
        <a:p>
          <a:endParaRPr lang="en-US"/>
        </a:p>
      </dgm:t>
    </dgm:pt>
    <dgm:pt modelId="{1A09AC45-8CE3-8F46-AA34-FB827FC54F35}">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“culmination of a multi-year plan concocted by plaintiffs’ attorneys, climate activists ,and special interests to force a political and regulatory agenda that has not otherwise materialized through the legislative process.” Opinion pp. 1-2 </a:t>
          </a:r>
        </a:p>
      </dgm:t>
    </dgm:pt>
    <dgm:pt modelId="{3C941615-89A9-E943-B2B2-C09B5E0528E8}" type="parTrans" cxnId="{E1B81760-192C-D44D-A0AD-93D39C85C6EF}">
      <dgm:prSet/>
      <dgm:spPr/>
    </dgm:pt>
    <dgm:pt modelId="{372152FE-C94D-7A41-8CF3-E104953416B0}" type="sibTrans" cxnId="{E1B81760-192C-D44D-A0AD-93D39C85C6EF}">
      <dgm:prSet/>
      <dgm:spPr/>
    </dgm:pt>
    <dgm:pt modelId="{7A5D962F-D30B-9948-8953-68F5F696278E}" type="pres">
      <dgm:prSet presAssocID="{16F83385-E057-184B-BFB2-C12C8A6941E3}" presName="linearFlow" presStyleCnt="0">
        <dgm:presLayoutVars>
          <dgm:dir/>
          <dgm:animLvl val="lvl"/>
          <dgm:resizeHandles val="exact"/>
        </dgm:presLayoutVars>
      </dgm:prSet>
      <dgm:spPr/>
    </dgm:pt>
    <dgm:pt modelId="{C4A83984-C14C-7F43-BA13-D38EE12A0BF6}" type="pres">
      <dgm:prSet presAssocID="{E859F927-87DE-E94B-9DA3-12D0959A08A1}" presName="composite" presStyleCnt="0"/>
      <dgm:spPr/>
    </dgm:pt>
    <dgm:pt modelId="{C552234B-9DA7-5446-A9A9-9C98FE6DD5EB}" type="pres">
      <dgm:prSet presAssocID="{E859F927-87DE-E94B-9DA3-12D0959A08A1}" presName="parentText" presStyleLbl="alignNode1" presStyleIdx="0" presStyleCnt="1">
        <dgm:presLayoutVars>
          <dgm:chMax val="1"/>
          <dgm:bulletEnabled val="1"/>
        </dgm:presLayoutVars>
      </dgm:prSet>
      <dgm:spPr/>
    </dgm:pt>
    <dgm:pt modelId="{94A97F1F-CE59-F244-BFD9-28BF5B727557}" type="pres">
      <dgm:prSet presAssocID="{E859F927-87DE-E94B-9DA3-12D0959A08A1}" presName="descendantText" presStyleLbl="alignAcc1" presStyleIdx="0" presStyleCnt="1" custScaleY="207834">
        <dgm:presLayoutVars>
          <dgm:bulletEnabled val="1"/>
        </dgm:presLayoutVars>
      </dgm:prSet>
      <dgm:spPr/>
    </dgm:pt>
  </dgm:ptLst>
  <dgm:cxnLst>
    <dgm:cxn modelId="{3FA34502-50C5-924F-83C8-A425CD452872}" type="presOf" srcId="{19AD3D61-18DD-1241-807C-385811E260CE}" destId="{94A97F1F-CE59-F244-BFD9-28BF5B727557}" srcOrd="0" destOrd="1" presId="urn:microsoft.com/office/officeart/2005/8/layout/chevron2"/>
    <dgm:cxn modelId="{0D28EF57-ED5D-B24C-BA4C-EB6163F383CB}" type="presOf" srcId="{E859F927-87DE-E94B-9DA3-12D0959A08A1}" destId="{C552234B-9DA7-5446-A9A9-9C98FE6DD5EB}" srcOrd="0" destOrd="0" presId="urn:microsoft.com/office/officeart/2005/8/layout/chevron2"/>
    <dgm:cxn modelId="{E1B81760-192C-D44D-A0AD-93D39C85C6EF}" srcId="{F95FE81E-7862-F743-BF5E-409CB6DDBE30}" destId="{1A09AC45-8CE3-8F46-AA34-FB827FC54F35}" srcOrd="0" destOrd="0" parTransId="{3C941615-89A9-E943-B2B2-C09B5E0528E8}" sibTransId="{372152FE-C94D-7A41-8CF3-E104953416B0}"/>
    <dgm:cxn modelId="{0C347475-CF04-5743-A9BE-6850A622ADF3}" type="presOf" srcId="{FD901F59-AE4D-2042-B2FD-82ACBE92CE53}" destId="{94A97F1F-CE59-F244-BFD9-28BF5B727557}" srcOrd="0" destOrd="0" presId="urn:microsoft.com/office/officeart/2005/8/layout/chevron2"/>
    <dgm:cxn modelId="{9958C4A2-AB9E-554A-B641-0A977DFE9D86}" srcId="{E859F927-87DE-E94B-9DA3-12D0959A08A1}" destId="{FD901F59-AE4D-2042-B2FD-82ACBE92CE53}" srcOrd="0" destOrd="0" parTransId="{6D6D3A18-3FA8-A34C-A5E4-71CFD007A789}" sibTransId="{6EA38673-ACAD-594E-B8BA-538313CAB1CE}"/>
    <dgm:cxn modelId="{2C09A1B8-7B4A-4547-B5D8-47007EA403FD}" srcId="{FD901F59-AE4D-2042-B2FD-82ACBE92CE53}" destId="{19AD3D61-18DD-1241-807C-385811E260CE}" srcOrd="0" destOrd="0" parTransId="{DF8D4579-7CC3-0147-87A7-8F192F1276BD}" sibTransId="{A87E3CF0-11BE-A640-84AF-33FB2BF1A4D7}"/>
    <dgm:cxn modelId="{EA04C3C1-1A7E-7343-B665-C334A3804FD8}" type="presOf" srcId="{F95FE81E-7862-F743-BF5E-409CB6DDBE30}" destId="{94A97F1F-CE59-F244-BFD9-28BF5B727557}" srcOrd="0" destOrd="2" presId="urn:microsoft.com/office/officeart/2005/8/layout/chevron2"/>
    <dgm:cxn modelId="{0ADD29C7-8526-5946-9A7A-C826E77005D6}" srcId="{E859F927-87DE-E94B-9DA3-12D0959A08A1}" destId="{F95FE81E-7862-F743-BF5E-409CB6DDBE30}" srcOrd="1" destOrd="0" parTransId="{FD3CDEB6-6997-2349-87C1-0BB83D518D74}" sibTransId="{37A76B76-83C2-BB4F-962A-54843E11FE4A}"/>
    <dgm:cxn modelId="{C6F45ADD-955C-FF48-B009-FCFE039B4A6D}" srcId="{16F83385-E057-184B-BFB2-C12C8A6941E3}" destId="{E859F927-87DE-E94B-9DA3-12D0959A08A1}" srcOrd="0" destOrd="0" parTransId="{72323518-EE81-AF4A-8561-86480055DF3A}" sibTransId="{0AE75965-C636-CC44-BEB2-2CEB3795E03B}"/>
    <dgm:cxn modelId="{72D755EB-1FD0-B448-9E19-2156E5D5260A}" type="presOf" srcId="{16F83385-E057-184B-BFB2-C12C8A6941E3}" destId="{7A5D962F-D30B-9948-8953-68F5F696278E}" srcOrd="0" destOrd="0" presId="urn:microsoft.com/office/officeart/2005/8/layout/chevron2"/>
    <dgm:cxn modelId="{4B72F4EC-7EE2-224E-A3B3-2C56301D58C2}" type="presOf" srcId="{1A09AC45-8CE3-8F46-AA34-FB827FC54F35}" destId="{94A97F1F-CE59-F244-BFD9-28BF5B727557}" srcOrd="0" destOrd="3" presId="urn:microsoft.com/office/officeart/2005/8/layout/chevron2"/>
    <dgm:cxn modelId="{9F6C3246-6678-B44A-B53C-F7BCF09530C6}" type="presParOf" srcId="{7A5D962F-D30B-9948-8953-68F5F696278E}" destId="{C4A83984-C14C-7F43-BA13-D38EE12A0BF6}" srcOrd="0" destOrd="0" presId="urn:microsoft.com/office/officeart/2005/8/layout/chevron2"/>
    <dgm:cxn modelId="{11318FF7-532B-144A-B37F-C0AB16DD4E0E}" type="presParOf" srcId="{C4A83984-C14C-7F43-BA13-D38EE12A0BF6}" destId="{C552234B-9DA7-5446-A9A9-9C98FE6DD5EB}" srcOrd="0" destOrd="0" presId="urn:microsoft.com/office/officeart/2005/8/layout/chevron2"/>
    <dgm:cxn modelId="{B9DEFB75-3DD8-6548-914C-AA5DDE9BF1DB}" type="presParOf" srcId="{C4A83984-C14C-7F43-BA13-D38EE12A0BF6}" destId="{94A97F1F-CE59-F244-BFD9-28BF5B727557}" srcOrd="1" destOrd="0" presId="urn:microsoft.com/office/officeart/2005/8/layout/chevron2"/>
  </dgm:cxnLst>
  <dgm:bg>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F83385-E057-184B-BFB2-C12C8A6941E3}" type="doc">
      <dgm:prSet loTypeId="urn:microsoft.com/office/officeart/2005/8/layout/chevron2" loCatId="process" qsTypeId="urn:microsoft.com/office/officeart/2005/8/quickstyle/simple1" qsCatId="simple" csTypeId="urn:microsoft.com/office/officeart/2005/8/colors/accent6_5" csCatId="accent6" phldr="1"/>
      <dgm:spPr/>
      <dgm:t>
        <a:bodyPr/>
        <a:lstStyle/>
        <a:p>
          <a:endParaRPr lang="en-US"/>
        </a:p>
      </dgm:t>
    </dgm:pt>
    <dgm:pt modelId="{E859F927-87DE-E94B-9DA3-12D0959A08A1}">
      <dgm:prSet/>
      <dgm:spPr/>
      <dgm:t>
        <a:bodyPr/>
        <a:lstStyle/>
        <a:p>
          <a:r>
            <a:rPr lang="en-US"/>
            <a:t>Massachusetts v. ExxonMobil Corp</a:t>
          </a:r>
        </a:p>
      </dgm:t>
    </dgm:pt>
    <dgm:pt modelId="{72323518-EE81-AF4A-8561-86480055DF3A}" type="parTrans" cxnId="{C6F45ADD-955C-FF48-B009-FCFE039B4A6D}">
      <dgm:prSet/>
      <dgm:spPr/>
      <dgm:t>
        <a:bodyPr/>
        <a:lstStyle/>
        <a:p>
          <a:endParaRPr lang="en-US"/>
        </a:p>
      </dgm:t>
    </dgm:pt>
    <dgm:pt modelId="{0AE75965-C636-CC44-BEB2-2CEB3795E03B}" type="sibTrans" cxnId="{C6F45ADD-955C-FF48-B009-FCFE039B4A6D}">
      <dgm:prSet/>
      <dgm:spPr/>
      <dgm:t>
        <a:bodyPr/>
        <a:lstStyle/>
        <a:p>
          <a:endParaRPr lang="en-US"/>
        </a:p>
      </dgm:t>
    </dgm:pt>
    <dgm:pt modelId="{FD901F59-AE4D-2042-B2FD-82ACBE92CE53}">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b="1" dirty="0"/>
            <a:t>30 July 2020: </a:t>
          </a:r>
          <a:r>
            <a:rPr lang="en-US" b="1" dirty="0">
              <a:hlinkClick xmlns:r="http://schemas.openxmlformats.org/officeDocument/2006/relationships" r:id="rId1"/>
            </a:rPr>
            <a:t>Exxon to Seek Dismissal of Massachusetts Lawsuit Under Anti-SLAPP Law</a:t>
          </a:r>
          <a:r>
            <a:rPr lang="en-US" b="1" dirty="0"/>
            <a:t>.</a:t>
          </a:r>
          <a:r>
            <a:rPr lang="es-ES" dirty="0"/>
            <a:t> EXXON buscará la desestimación de la demanda de Massachusetts en virtud de la ley anti-SLAPP: Exxon </a:t>
          </a:r>
          <a:r>
            <a:rPr lang="es-ES" dirty="0" err="1"/>
            <a:t>Mobil</a:t>
          </a:r>
          <a:r>
            <a:rPr lang="es-ES" dirty="0"/>
            <a:t> presentó un aviso en la corte estatal indicando que buscaría archivar el caso presentado por el fiscal general del estado alegando que Exxon no reveló los riesgos del cambio climático, lo que resultó en la exclusión de inventores y consumidores bajo Ley de Massachusetts anti-SLAPP (Litigio Estratégico contra la Participación Pública).</a:t>
          </a:r>
          <a:br>
            <a:rPr lang="es-ES" dirty="0"/>
          </a:br>
          <a:endParaRPr lang="en-US" dirty="0"/>
        </a:p>
      </dgm:t>
    </dgm:pt>
    <dgm:pt modelId="{6D6D3A18-3FA8-A34C-A5E4-71CFD007A789}" type="parTrans" cxnId="{9958C4A2-AB9E-554A-B641-0A977DFE9D86}">
      <dgm:prSet/>
      <dgm:spPr/>
      <dgm:t>
        <a:bodyPr/>
        <a:lstStyle/>
        <a:p>
          <a:endParaRPr lang="en-US"/>
        </a:p>
      </dgm:t>
    </dgm:pt>
    <dgm:pt modelId="{6EA38673-ACAD-594E-B8BA-538313CAB1CE}" type="sibTrans" cxnId="{9958C4A2-AB9E-554A-B641-0A977DFE9D86}">
      <dgm:prSet/>
      <dgm:spPr/>
      <dgm:t>
        <a:bodyPr/>
        <a:lstStyle/>
        <a:p>
          <a:endParaRPr lang="en-US"/>
        </a:p>
      </dgm:t>
    </dgm:pt>
    <dgm:pt modelId="{F95FE81E-7862-F743-BF5E-409CB6DDBE30}">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Use of opinion of </a:t>
          </a:r>
          <a:r>
            <a:rPr lang="en-US" dirty="0">
              <a:hlinkClick xmlns:r="http://schemas.openxmlformats.org/officeDocument/2006/relationships" r:id="rId2"/>
            </a:rPr>
            <a:t>State district court </a:t>
          </a:r>
          <a:r>
            <a:rPr lang="en-US" dirty="0"/>
            <a:t>removing the case to federal court:</a:t>
          </a:r>
        </a:p>
      </dgm:t>
    </dgm:pt>
    <dgm:pt modelId="{FD3CDEB6-6997-2349-87C1-0BB83D518D74}" type="parTrans" cxnId="{0ADD29C7-8526-5946-9A7A-C826E77005D6}">
      <dgm:prSet/>
      <dgm:spPr/>
      <dgm:t>
        <a:bodyPr/>
        <a:lstStyle/>
        <a:p>
          <a:endParaRPr lang="en-US"/>
        </a:p>
      </dgm:t>
    </dgm:pt>
    <dgm:pt modelId="{37A76B76-83C2-BB4F-962A-54843E11FE4A}" type="sibTrans" cxnId="{0ADD29C7-8526-5946-9A7A-C826E77005D6}">
      <dgm:prSet/>
      <dgm:spPr/>
      <dgm:t>
        <a:bodyPr/>
        <a:lstStyle/>
        <a:p>
          <a:endParaRPr lang="en-US"/>
        </a:p>
      </dgm:t>
    </dgm:pt>
    <dgm:pt modelId="{DAA9FB6B-A65C-DA40-B63D-FA2C085D9AC3}">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s-ES" dirty="0"/>
            <a:t>Exxon ha mantenido argumentado que acciones como la que se entablaron en su contra tienen como objetivo legal los derechos de libertad de expresión al castigar a la comunidad por sus opiniones sobre el valor y el uso de combustibles fósiles que difieren de las de los ambientalistas.</a:t>
          </a:r>
          <a:r>
            <a:rPr lang="en-US" dirty="0"/>
            <a:t> </a:t>
          </a:r>
        </a:p>
      </dgm:t>
    </dgm:pt>
    <dgm:pt modelId="{29F4BC01-D7EF-484B-8502-BE7DFCC55A82}" type="parTrans" cxnId="{F84E1851-C6AA-9949-8B05-AE38DE5E2BA6}">
      <dgm:prSet/>
      <dgm:spPr/>
    </dgm:pt>
    <dgm:pt modelId="{F3226B45-EDC3-C040-9157-7741714432E1}" type="sibTrans" cxnId="{F84E1851-C6AA-9949-8B05-AE38DE5E2BA6}">
      <dgm:prSet/>
      <dgm:spPr/>
    </dgm:pt>
    <dgm:pt modelId="{A9F4DB51-8FA9-6D40-B144-F7B6F4D66B4A}">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s-ES" dirty="0"/>
            <a:t>“</a:t>
          </a:r>
          <a:r>
            <a:rPr lang="es-ES" dirty="0" err="1"/>
            <a:t>culminatin</a:t>
          </a:r>
          <a:r>
            <a:rPr lang="es-ES" dirty="0"/>
            <a:t> de un plan plurianual elaborado por los abogados de los demandantes, activistas climáticos e intereses especiales para forzar una agenda política y regulatoria que de otra manera no se ha materializado a través del proceso legislativo” </a:t>
          </a:r>
          <a:r>
            <a:rPr lang="es-ES" dirty="0" err="1"/>
            <a:t>Opiono</a:t>
          </a:r>
          <a:r>
            <a:rPr lang="es-ES" dirty="0"/>
            <a:t> </a:t>
          </a:r>
          <a:r>
            <a:rPr lang="es-ES" dirty="0" err="1"/>
            <a:t>juris</a:t>
          </a:r>
          <a:r>
            <a:rPr lang="es-ES" dirty="0"/>
            <a:t> pp. 1-2</a:t>
          </a:r>
          <a:endParaRPr lang="en-US" dirty="0"/>
        </a:p>
      </dgm:t>
    </dgm:pt>
    <dgm:pt modelId="{B99F2859-3152-C142-9DE5-6F81A56D2540}" type="parTrans" cxnId="{5906D77F-4112-4244-9A74-6FD9336C89E3}">
      <dgm:prSet/>
      <dgm:spPr/>
    </dgm:pt>
    <dgm:pt modelId="{6CB042F7-3527-B046-9F90-2C757BD92747}" type="sibTrans" cxnId="{5906D77F-4112-4244-9A74-6FD9336C89E3}">
      <dgm:prSet/>
      <dgm:spPr/>
    </dgm:pt>
    <dgm:pt modelId="{7A5D962F-D30B-9948-8953-68F5F696278E}" type="pres">
      <dgm:prSet presAssocID="{16F83385-E057-184B-BFB2-C12C8A6941E3}" presName="linearFlow" presStyleCnt="0">
        <dgm:presLayoutVars>
          <dgm:dir/>
          <dgm:animLvl val="lvl"/>
          <dgm:resizeHandles val="exact"/>
        </dgm:presLayoutVars>
      </dgm:prSet>
      <dgm:spPr/>
    </dgm:pt>
    <dgm:pt modelId="{C4A83984-C14C-7F43-BA13-D38EE12A0BF6}" type="pres">
      <dgm:prSet presAssocID="{E859F927-87DE-E94B-9DA3-12D0959A08A1}" presName="composite" presStyleCnt="0"/>
      <dgm:spPr/>
    </dgm:pt>
    <dgm:pt modelId="{C552234B-9DA7-5446-A9A9-9C98FE6DD5EB}" type="pres">
      <dgm:prSet presAssocID="{E859F927-87DE-E94B-9DA3-12D0959A08A1}" presName="parentText" presStyleLbl="alignNode1" presStyleIdx="0" presStyleCnt="1">
        <dgm:presLayoutVars>
          <dgm:chMax val="1"/>
          <dgm:bulletEnabled val="1"/>
        </dgm:presLayoutVars>
      </dgm:prSet>
      <dgm:spPr/>
    </dgm:pt>
    <dgm:pt modelId="{94A97F1F-CE59-F244-BFD9-28BF5B727557}" type="pres">
      <dgm:prSet presAssocID="{E859F927-87DE-E94B-9DA3-12D0959A08A1}" presName="descendantText" presStyleLbl="alignAcc1" presStyleIdx="0" presStyleCnt="1" custScaleY="207834">
        <dgm:presLayoutVars>
          <dgm:bulletEnabled val="1"/>
        </dgm:presLayoutVars>
      </dgm:prSet>
      <dgm:spPr/>
    </dgm:pt>
  </dgm:ptLst>
  <dgm:cxnLst>
    <dgm:cxn modelId="{F84E1851-C6AA-9949-8B05-AE38DE5E2BA6}" srcId="{FD901F59-AE4D-2042-B2FD-82ACBE92CE53}" destId="{DAA9FB6B-A65C-DA40-B63D-FA2C085D9AC3}" srcOrd="0" destOrd="0" parTransId="{29F4BC01-D7EF-484B-8502-BE7DFCC55A82}" sibTransId="{F3226B45-EDC3-C040-9157-7741714432E1}"/>
    <dgm:cxn modelId="{0D28EF57-ED5D-B24C-BA4C-EB6163F383CB}" type="presOf" srcId="{E859F927-87DE-E94B-9DA3-12D0959A08A1}" destId="{C552234B-9DA7-5446-A9A9-9C98FE6DD5EB}" srcOrd="0" destOrd="0" presId="urn:microsoft.com/office/officeart/2005/8/layout/chevron2"/>
    <dgm:cxn modelId="{49359864-D36A-8E40-A2E5-B2DA3507C341}" type="presOf" srcId="{A9F4DB51-8FA9-6D40-B144-F7B6F4D66B4A}" destId="{94A97F1F-CE59-F244-BFD9-28BF5B727557}" srcOrd="0" destOrd="3" presId="urn:microsoft.com/office/officeart/2005/8/layout/chevron2"/>
    <dgm:cxn modelId="{0C347475-CF04-5743-A9BE-6850A622ADF3}" type="presOf" srcId="{FD901F59-AE4D-2042-B2FD-82ACBE92CE53}" destId="{94A97F1F-CE59-F244-BFD9-28BF5B727557}" srcOrd="0" destOrd="0" presId="urn:microsoft.com/office/officeart/2005/8/layout/chevron2"/>
    <dgm:cxn modelId="{5906D77F-4112-4244-9A74-6FD9336C89E3}" srcId="{F95FE81E-7862-F743-BF5E-409CB6DDBE30}" destId="{A9F4DB51-8FA9-6D40-B144-F7B6F4D66B4A}" srcOrd="0" destOrd="0" parTransId="{B99F2859-3152-C142-9DE5-6F81A56D2540}" sibTransId="{6CB042F7-3527-B046-9F90-2C757BD92747}"/>
    <dgm:cxn modelId="{9958C4A2-AB9E-554A-B641-0A977DFE9D86}" srcId="{E859F927-87DE-E94B-9DA3-12D0959A08A1}" destId="{FD901F59-AE4D-2042-B2FD-82ACBE92CE53}" srcOrd="0" destOrd="0" parTransId="{6D6D3A18-3FA8-A34C-A5E4-71CFD007A789}" sibTransId="{6EA38673-ACAD-594E-B8BA-538313CAB1CE}"/>
    <dgm:cxn modelId="{F4F986AE-B61E-0349-9552-8608338C84F6}" type="presOf" srcId="{DAA9FB6B-A65C-DA40-B63D-FA2C085D9AC3}" destId="{94A97F1F-CE59-F244-BFD9-28BF5B727557}" srcOrd="0" destOrd="1" presId="urn:microsoft.com/office/officeart/2005/8/layout/chevron2"/>
    <dgm:cxn modelId="{EA04C3C1-1A7E-7343-B665-C334A3804FD8}" type="presOf" srcId="{F95FE81E-7862-F743-BF5E-409CB6DDBE30}" destId="{94A97F1F-CE59-F244-BFD9-28BF5B727557}" srcOrd="0" destOrd="2" presId="urn:microsoft.com/office/officeart/2005/8/layout/chevron2"/>
    <dgm:cxn modelId="{0ADD29C7-8526-5946-9A7A-C826E77005D6}" srcId="{E859F927-87DE-E94B-9DA3-12D0959A08A1}" destId="{F95FE81E-7862-F743-BF5E-409CB6DDBE30}" srcOrd="1" destOrd="0" parTransId="{FD3CDEB6-6997-2349-87C1-0BB83D518D74}" sibTransId="{37A76B76-83C2-BB4F-962A-54843E11FE4A}"/>
    <dgm:cxn modelId="{C6F45ADD-955C-FF48-B009-FCFE039B4A6D}" srcId="{16F83385-E057-184B-BFB2-C12C8A6941E3}" destId="{E859F927-87DE-E94B-9DA3-12D0959A08A1}" srcOrd="0" destOrd="0" parTransId="{72323518-EE81-AF4A-8561-86480055DF3A}" sibTransId="{0AE75965-C636-CC44-BEB2-2CEB3795E03B}"/>
    <dgm:cxn modelId="{72D755EB-1FD0-B448-9E19-2156E5D5260A}" type="presOf" srcId="{16F83385-E057-184B-BFB2-C12C8A6941E3}" destId="{7A5D962F-D30B-9948-8953-68F5F696278E}" srcOrd="0" destOrd="0" presId="urn:microsoft.com/office/officeart/2005/8/layout/chevron2"/>
    <dgm:cxn modelId="{9F6C3246-6678-B44A-B53C-F7BCF09530C6}" type="presParOf" srcId="{7A5D962F-D30B-9948-8953-68F5F696278E}" destId="{C4A83984-C14C-7F43-BA13-D38EE12A0BF6}" srcOrd="0" destOrd="0" presId="urn:microsoft.com/office/officeart/2005/8/layout/chevron2"/>
    <dgm:cxn modelId="{11318FF7-532B-144A-B37F-C0AB16DD4E0E}" type="presParOf" srcId="{C4A83984-C14C-7F43-BA13-D38EE12A0BF6}" destId="{C552234B-9DA7-5446-A9A9-9C98FE6DD5EB}" srcOrd="0" destOrd="0" presId="urn:microsoft.com/office/officeart/2005/8/layout/chevron2"/>
    <dgm:cxn modelId="{B9DEFB75-3DD8-6548-914C-AA5DDE9BF1DB}" type="presParOf" srcId="{C4A83984-C14C-7F43-BA13-D38EE12A0BF6}" destId="{94A97F1F-CE59-F244-BFD9-28BF5B727557}" srcOrd="1" destOrd="0" presId="urn:microsoft.com/office/officeart/2005/8/layout/chevron2"/>
  </dgm:cxnLst>
  <dgm:bg>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D38D6A-D365-4945-8A29-1CCE3A9A2944}" type="doc">
      <dgm:prSet loTypeId="urn:microsoft.com/office/officeart/2005/8/layout/default" loCatId="relationship" qsTypeId="urn:microsoft.com/office/officeart/2005/8/quickstyle/simple3" qsCatId="simple" csTypeId="urn:microsoft.com/office/officeart/2005/8/colors/colorful4" csCatId="colorful"/>
      <dgm:spPr/>
      <dgm:t>
        <a:bodyPr/>
        <a:lstStyle/>
        <a:p>
          <a:endParaRPr lang="en-US"/>
        </a:p>
      </dgm:t>
    </dgm:pt>
    <dgm:pt modelId="{697F1EFA-4F5D-5942-AFFB-E5B21D6983F8}">
      <dgm:prSet/>
      <dgm:spPr/>
      <dgm:t>
        <a:bodyPr/>
        <a:lstStyle/>
        <a:p>
          <a:r>
            <a:rPr lang="en-US"/>
            <a:t>The </a:t>
          </a:r>
          <a:r>
            <a:rPr lang="en-US">
              <a:hlinkClick xmlns:r="http://schemas.openxmlformats.org/officeDocument/2006/relationships" r:id="rId1"/>
            </a:rPr>
            <a:t>Sabin Center Climate Litigation Database</a:t>
          </a:r>
          <a:r>
            <a:rPr lang="en-US"/>
            <a:t>: Columbia Law School’s database provides a comprehensive collection of different pieces of climate litigation brought across the world.</a:t>
          </a:r>
        </a:p>
      </dgm:t>
    </dgm:pt>
    <dgm:pt modelId="{2AC25AE7-01A1-384C-AB74-E4F9C3FFB749}" type="parTrans" cxnId="{26EA5328-8910-5348-B300-983474702498}">
      <dgm:prSet/>
      <dgm:spPr/>
      <dgm:t>
        <a:bodyPr/>
        <a:lstStyle/>
        <a:p>
          <a:endParaRPr lang="en-US"/>
        </a:p>
      </dgm:t>
    </dgm:pt>
    <dgm:pt modelId="{A6E5F9F0-BC97-574F-99AF-B5DB609FA23A}" type="sibTrans" cxnId="{26EA5328-8910-5348-B300-983474702498}">
      <dgm:prSet/>
      <dgm:spPr/>
      <dgm:t>
        <a:bodyPr/>
        <a:lstStyle/>
        <a:p>
          <a:endParaRPr lang="en-US"/>
        </a:p>
      </dgm:t>
    </dgm:pt>
    <dgm:pt modelId="{00D7D6AA-B80A-3F47-9811-D422A75899C2}">
      <dgm:prSet/>
      <dgm:spPr/>
      <dgm:t>
        <a:bodyPr/>
        <a:lstStyle/>
        <a:p>
          <a:r>
            <a:rPr lang="en-US">
              <a:hlinkClick xmlns:r="http://schemas.openxmlformats.org/officeDocument/2006/relationships" r:id="rId2"/>
            </a:rPr>
            <a:t>Climate Liability News</a:t>
          </a:r>
          <a:r>
            <a:rPr lang="en-US"/>
            <a:t>: A website that provides updates on new climate litigation cases.</a:t>
          </a:r>
        </a:p>
      </dgm:t>
    </dgm:pt>
    <dgm:pt modelId="{CC638A0F-EA04-D343-B31F-FA25BA3F2694}" type="parTrans" cxnId="{FF48A8D1-88E1-564F-8324-6309905438B3}">
      <dgm:prSet/>
      <dgm:spPr/>
      <dgm:t>
        <a:bodyPr/>
        <a:lstStyle/>
        <a:p>
          <a:endParaRPr lang="en-US"/>
        </a:p>
      </dgm:t>
    </dgm:pt>
    <dgm:pt modelId="{D8835445-E663-0844-B9D3-1F57086F5A99}" type="sibTrans" cxnId="{FF48A8D1-88E1-564F-8324-6309905438B3}">
      <dgm:prSet/>
      <dgm:spPr/>
      <dgm:t>
        <a:bodyPr/>
        <a:lstStyle/>
        <a:p>
          <a:endParaRPr lang="en-US"/>
        </a:p>
      </dgm:t>
    </dgm:pt>
    <dgm:pt modelId="{F822770C-D32A-B74E-8F7B-D61187AAF4F1}">
      <dgm:prSet/>
      <dgm:spPr/>
      <dgm:t>
        <a:bodyPr/>
        <a:lstStyle/>
        <a:p>
          <a:r>
            <a:rPr lang="en-US">
              <a:hlinkClick xmlns:r="http://schemas.openxmlformats.org/officeDocument/2006/relationships" r:id="rId3"/>
            </a:rPr>
            <a:t>Climate Change Laws of the World Database</a:t>
          </a:r>
          <a:r>
            <a:rPr lang="en-US"/>
            <a:t>: LSE,the Grantham Research Institute and the Sabin Center for Climate Change Lawhave a database on climate litigation and climate laws/policies around the world.</a:t>
          </a:r>
        </a:p>
      </dgm:t>
    </dgm:pt>
    <dgm:pt modelId="{66943A62-9C7F-B44E-BEE5-1C60A6357676}" type="parTrans" cxnId="{0086BF77-C558-D347-92A1-E3F15B19698C}">
      <dgm:prSet/>
      <dgm:spPr/>
      <dgm:t>
        <a:bodyPr/>
        <a:lstStyle/>
        <a:p>
          <a:endParaRPr lang="en-US"/>
        </a:p>
      </dgm:t>
    </dgm:pt>
    <dgm:pt modelId="{D6924EC4-E7DF-774C-B16B-6DFED1DDF033}" type="sibTrans" cxnId="{0086BF77-C558-D347-92A1-E3F15B19698C}">
      <dgm:prSet/>
      <dgm:spPr/>
      <dgm:t>
        <a:bodyPr/>
        <a:lstStyle/>
        <a:p>
          <a:endParaRPr lang="en-US"/>
        </a:p>
      </dgm:t>
    </dgm:pt>
    <dgm:pt modelId="{D0232328-D41C-7247-923A-5A28AFDFE8A6}">
      <dgm:prSet/>
      <dgm:spPr/>
      <dgm:t>
        <a:bodyPr/>
        <a:lstStyle/>
        <a:p>
          <a:r>
            <a:rPr lang="en-US">
              <a:hlinkClick xmlns:r="http://schemas.openxmlformats.org/officeDocument/2006/relationships" r:id="rId4"/>
            </a:rPr>
            <a:t>New Model Statute For Citizens to Challenge Governments Failing To Act on Climate Change </a:t>
          </a:r>
          <a:r>
            <a:rPr lang="en-US"/>
            <a:t>(IBA 2020):The Model Statute provides a number of rationales, precedents and articles that would supportclimatelitigation for the reduction of greenhouse gases</a:t>
          </a:r>
        </a:p>
      </dgm:t>
    </dgm:pt>
    <dgm:pt modelId="{4ED77DF5-5823-E74D-A2B1-AB573862AD02}" type="parTrans" cxnId="{B3D7F21A-6126-C644-BC54-3EA62C1FC256}">
      <dgm:prSet/>
      <dgm:spPr/>
      <dgm:t>
        <a:bodyPr/>
        <a:lstStyle/>
        <a:p>
          <a:endParaRPr lang="en-US"/>
        </a:p>
      </dgm:t>
    </dgm:pt>
    <dgm:pt modelId="{EF3133AB-7581-EC4B-8018-8C11E20484BF}" type="sibTrans" cxnId="{B3D7F21A-6126-C644-BC54-3EA62C1FC256}">
      <dgm:prSet/>
      <dgm:spPr/>
      <dgm:t>
        <a:bodyPr/>
        <a:lstStyle/>
        <a:p>
          <a:endParaRPr lang="en-US"/>
        </a:p>
      </dgm:t>
    </dgm:pt>
    <dgm:pt modelId="{816089BB-081C-214C-B586-4F75E37C13F4}">
      <dgm:prSet/>
      <dgm:spPr/>
      <dgm:t>
        <a:bodyPr/>
        <a:lstStyle/>
        <a:p>
          <a:r>
            <a:rPr lang="en-US">
              <a:hlinkClick xmlns:r="http://schemas.openxmlformats.org/officeDocument/2006/relationships" r:id="rId5"/>
            </a:rPr>
            <a:t>Action4Justice –A4J Climate Litigation Guide1A4J CLIMATE LITIGATIONGUIDE</a:t>
          </a:r>
          <a:r>
            <a:rPr lang="en-US"/>
            <a:t>: Primer on basics of climate litigation. </a:t>
          </a:r>
        </a:p>
      </dgm:t>
    </dgm:pt>
    <dgm:pt modelId="{ACE52B10-31CE-1941-ABD0-28C73A0E92DB}" type="parTrans" cxnId="{1D652513-C179-3646-9516-4FE2C742679D}">
      <dgm:prSet/>
      <dgm:spPr/>
      <dgm:t>
        <a:bodyPr/>
        <a:lstStyle/>
        <a:p>
          <a:endParaRPr lang="en-US"/>
        </a:p>
      </dgm:t>
    </dgm:pt>
    <dgm:pt modelId="{582B5752-A44E-7445-AA7D-6BF07277CFC7}" type="sibTrans" cxnId="{1D652513-C179-3646-9516-4FE2C742679D}">
      <dgm:prSet/>
      <dgm:spPr/>
      <dgm:t>
        <a:bodyPr/>
        <a:lstStyle/>
        <a:p>
          <a:endParaRPr lang="en-US"/>
        </a:p>
      </dgm:t>
    </dgm:pt>
    <dgm:pt modelId="{9D73DD4A-2F6B-ED45-80B6-CC81C7B49D0D}" type="pres">
      <dgm:prSet presAssocID="{29D38D6A-D365-4945-8A29-1CCE3A9A2944}" presName="diagram" presStyleCnt="0">
        <dgm:presLayoutVars>
          <dgm:dir/>
          <dgm:resizeHandles val="exact"/>
        </dgm:presLayoutVars>
      </dgm:prSet>
      <dgm:spPr/>
    </dgm:pt>
    <dgm:pt modelId="{A5D609E1-2928-5B41-A961-03F3D01E1513}" type="pres">
      <dgm:prSet presAssocID="{697F1EFA-4F5D-5942-AFFB-E5B21D6983F8}" presName="node" presStyleLbl="node1" presStyleIdx="0" presStyleCnt="5">
        <dgm:presLayoutVars>
          <dgm:bulletEnabled val="1"/>
        </dgm:presLayoutVars>
      </dgm:prSet>
      <dgm:spPr/>
    </dgm:pt>
    <dgm:pt modelId="{039A696F-B498-AA41-BA95-8B81E6CD4D43}" type="pres">
      <dgm:prSet presAssocID="{A6E5F9F0-BC97-574F-99AF-B5DB609FA23A}" presName="sibTrans" presStyleCnt="0"/>
      <dgm:spPr/>
    </dgm:pt>
    <dgm:pt modelId="{F7D4F967-920C-BE45-9079-E14FD0BE562A}" type="pres">
      <dgm:prSet presAssocID="{00D7D6AA-B80A-3F47-9811-D422A75899C2}" presName="node" presStyleLbl="node1" presStyleIdx="1" presStyleCnt="5">
        <dgm:presLayoutVars>
          <dgm:bulletEnabled val="1"/>
        </dgm:presLayoutVars>
      </dgm:prSet>
      <dgm:spPr/>
    </dgm:pt>
    <dgm:pt modelId="{BCF4DC03-3F27-844A-B5B8-0D8575F035AB}" type="pres">
      <dgm:prSet presAssocID="{D8835445-E663-0844-B9D3-1F57086F5A99}" presName="sibTrans" presStyleCnt="0"/>
      <dgm:spPr/>
    </dgm:pt>
    <dgm:pt modelId="{ABA3F221-38AF-6F47-BC50-23C0CDFAF589}" type="pres">
      <dgm:prSet presAssocID="{F822770C-D32A-B74E-8F7B-D61187AAF4F1}" presName="node" presStyleLbl="node1" presStyleIdx="2" presStyleCnt="5">
        <dgm:presLayoutVars>
          <dgm:bulletEnabled val="1"/>
        </dgm:presLayoutVars>
      </dgm:prSet>
      <dgm:spPr/>
    </dgm:pt>
    <dgm:pt modelId="{13D760A7-7C65-714B-8182-BFC3AA5FADD0}" type="pres">
      <dgm:prSet presAssocID="{D6924EC4-E7DF-774C-B16B-6DFED1DDF033}" presName="sibTrans" presStyleCnt="0"/>
      <dgm:spPr/>
    </dgm:pt>
    <dgm:pt modelId="{C46BEAFC-C7B8-3B42-976A-518A56B231A5}" type="pres">
      <dgm:prSet presAssocID="{D0232328-D41C-7247-923A-5A28AFDFE8A6}" presName="node" presStyleLbl="node1" presStyleIdx="3" presStyleCnt="5">
        <dgm:presLayoutVars>
          <dgm:bulletEnabled val="1"/>
        </dgm:presLayoutVars>
      </dgm:prSet>
      <dgm:spPr/>
    </dgm:pt>
    <dgm:pt modelId="{4647A650-FDB7-DF4D-AAB9-2F66F514F642}" type="pres">
      <dgm:prSet presAssocID="{EF3133AB-7581-EC4B-8018-8C11E20484BF}" presName="sibTrans" presStyleCnt="0"/>
      <dgm:spPr/>
    </dgm:pt>
    <dgm:pt modelId="{3C4BA1D2-6FD8-D84B-9F9D-359294CC0D0C}" type="pres">
      <dgm:prSet presAssocID="{816089BB-081C-214C-B586-4F75E37C13F4}" presName="node" presStyleLbl="node1" presStyleIdx="4" presStyleCnt="5">
        <dgm:presLayoutVars>
          <dgm:bulletEnabled val="1"/>
        </dgm:presLayoutVars>
      </dgm:prSet>
      <dgm:spPr/>
    </dgm:pt>
  </dgm:ptLst>
  <dgm:cxnLst>
    <dgm:cxn modelId="{146BCD06-C617-B546-8B79-D7CC2A8A70B9}" type="presOf" srcId="{00D7D6AA-B80A-3F47-9811-D422A75899C2}" destId="{F7D4F967-920C-BE45-9079-E14FD0BE562A}" srcOrd="0" destOrd="0" presId="urn:microsoft.com/office/officeart/2005/8/layout/default"/>
    <dgm:cxn modelId="{1D652513-C179-3646-9516-4FE2C742679D}" srcId="{29D38D6A-D365-4945-8A29-1CCE3A9A2944}" destId="{816089BB-081C-214C-B586-4F75E37C13F4}" srcOrd="4" destOrd="0" parTransId="{ACE52B10-31CE-1941-ABD0-28C73A0E92DB}" sibTransId="{582B5752-A44E-7445-AA7D-6BF07277CFC7}"/>
    <dgm:cxn modelId="{B3D7F21A-6126-C644-BC54-3EA62C1FC256}" srcId="{29D38D6A-D365-4945-8A29-1CCE3A9A2944}" destId="{D0232328-D41C-7247-923A-5A28AFDFE8A6}" srcOrd="3" destOrd="0" parTransId="{4ED77DF5-5823-E74D-A2B1-AB573862AD02}" sibTransId="{EF3133AB-7581-EC4B-8018-8C11E20484BF}"/>
    <dgm:cxn modelId="{842DF21B-2F28-5A49-9D47-6046D0E77F83}" type="presOf" srcId="{D0232328-D41C-7247-923A-5A28AFDFE8A6}" destId="{C46BEAFC-C7B8-3B42-976A-518A56B231A5}" srcOrd="0" destOrd="0" presId="urn:microsoft.com/office/officeart/2005/8/layout/default"/>
    <dgm:cxn modelId="{26EA5328-8910-5348-B300-983474702498}" srcId="{29D38D6A-D365-4945-8A29-1CCE3A9A2944}" destId="{697F1EFA-4F5D-5942-AFFB-E5B21D6983F8}" srcOrd="0" destOrd="0" parTransId="{2AC25AE7-01A1-384C-AB74-E4F9C3FFB749}" sibTransId="{A6E5F9F0-BC97-574F-99AF-B5DB609FA23A}"/>
    <dgm:cxn modelId="{E6C6292C-5604-2748-B82C-AEA6CB6C723F}" type="presOf" srcId="{29D38D6A-D365-4945-8A29-1CCE3A9A2944}" destId="{9D73DD4A-2F6B-ED45-80B6-CC81C7B49D0D}" srcOrd="0" destOrd="0" presId="urn:microsoft.com/office/officeart/2005/8/layout/default"/>
    <dgm:cxn modelId="{A67F5633-D65E-9E45-ACED-8EE7C90D3AC8}" type="presOf" srcId="{816089BB-081C-214C-B586-4F75E37C13F4}" destId="{3C4BA1D2-6FD8-D84B-9F9D-359294CC0D0C}" srcOrd="0" destOrd="0" presId="urn:microsoft.com/office/officeart/2005/8/layout/default"/>
    <dgm:cxn modelId="{0086BF77-C558-D347-92A1-E3F15B19698C}" srcId="{29D38D6A-D365-4945-8A29-1CCE3A9A2944}" destId="{F822770C-D32A-B74E-8F7B-D61187AAF4F1}" srcOrd="2" destOrd="0" parTransId="{66943A62-9C7F-B44E-BEE5-1C60A6357676}" sibTransId="{D6924EC4-E7DF-774C-B16B-6DFED1DDF033}"/>
    <dgm:cxn modelId="{9C90B9B7-3B20-304F-B98C-B8B44A182923}" type="presOf" srcId="{F822770C-D32A-B74E-8F7B-D61187AAF4F1}" destId="{ABA3F221-38AF-6F47-BC50-23C0CDFAF589}" srcOrd="0" destOrd="0" presId="urn:microsoft.com/office/officeart/2005/8/layout/default"/>
    <dgm:cxn modelId="{FF48A8D1-88E1-564F-8324-6309905438B3}" srcId="{29D38D6A-D365-4945-8A29-1CCE3A9A2944}" destId="{00D7D6AA-B80A-3F47-9811-D422A75899C2}" srcOrd="1" destOrd="0" parTransId="{CC638A0F-EA04-D343-B31F-FA25BA3F2694}" sibTransId="{D8835445-E663-0844-B9D3-1F57086F5A99}"/>
    <dgm:cxn modelId="{C3D8B9F2-1528-BD46-90F3-FF0E6AD19D7A}" type="presOf" srcId="{697F1EFA-4F5D-5942-AFFB-E5B21D6983F8}" destId="{A5D609E1-2928-5B41-A961-03F3D01E1513}" srcOrd="0" destOrd="0" presId="urn:microsoft.com/office/officeart/2005/8/layout/default"/>
    <dgm:cxn modelId="{E1CF4421-D6F2-AD49-80A8-25735061129E}" type="presParOf" srcId="{9D73DD4A-2F6B-ED45-80B6-CC81C7B49D0D}" destId="{A5D609E1-2928-5B41-A961-03F3D01E1513}" srcOrd="0" destOrd="0" presId="urn:microsoft.com/office/officeart/2005/8/layout/default"/>
    <dgm:cxn modelId="{1A4A79CF-2EE2-6D46-843E-032450413AB8}" type="presParOf" srcId="{9D73DD4A-2F6B-ED45-80B6-CC81C7B49D0D}" destId="{039A696F-B498-AA41-BA95-8B81E6CD4D43}" srcOrd="1" destOrd="0" presId="urn:microsoft.com/office/officeart/2005/8/layout/default"/>
    <dgm:cxn modelId="{77980F24-6DFD-2D46-B423-EDCB8E369A9B}" type="presParOf" srcId="{9D73DD4A-2F6B-ED45-80B6-CC81C7B49D0D}" destId="{F7D4F967-920C-BE45-9079-E14FD0BE562A}" srcOrd="2" destOrd="0" presId="urn:microsoft.com/office/officeart/2005/8/layout/default"/>
    <dgm:cxn modelId="{573BBA05-21F8-2549-9623-2CC070131F43}" type="presParOf" srcId="{9D73DD4A-2F6B-ED45-80B6-CC81C7B49D0D}" destId="{BCF4DC03-3F27-844A-B5B8-0D8575F035AB}" srcOrd="3" destOrd="0" presId="urn:microsoft.com/office/officeart/2005/8/layout/default"/>
    <dgm:cxn modelId="{1966E30D-D2AF-B747-9586-AEF3A65A5D62}" type="presParOf" srcId="{9D73DD4A-2F6B-ED45-80B6-CC81C7B49D0D}" destId="{ABA3F221-38AF-6F47-BC50-23C0CDFAF589}" srcOrd="4" destOrd="0" presId="urn:microsoft.com/office/officeart/2005/8/layout/default"/>
    <dgm:cxn modelId="{11957B0F-0676-FC47-9799-7A5698A88708}" type="presParOf" srcId="{9D73DD4A-2F6B-ED45-80B6-CC81C7B49D0D}" destId="{13D760A7-7C65-714B-8182-BFC3AA5FADD0}" srcOrd="5" destOrd="0" presId="urn:microsoft.com/office/officeart/2005/8/layout/default"/>
    <dgm:cxn modelId="{97F75FDA-CA9A-7E4C-B99A-D09D4120AFE6}" type="presParOf" srcId="{9D73DD4A-2F6B-ED45-80B6-CC81C7B49D0D}" destId="{C46BEAFC-C7B8-3B42-976A-518A56B231A5}" srcOrd="6" destOrd="0" presId="urn:microsoft.com/office/officeart/2005/8/layout/default"/>
    <dgm:cxn modelId="{E6936B5E-CB32-3540-B07E-68946BD691F8}" type="presParOf" srcId="{9D73DD4A-2F6B-ED45-80B6-CC81C7B49D0D}" destId="{4647A650-FDB7-DF4D-AAB9-2F66F514F642}" srcOrd="7" destOrd="0" presId="urn:microsoft.com/office/officeart/2005/8/layout/default"/>
    <dgm:cxn modelId="{79983860-A4E3-1448-8723-3D33DA01A829}" type="presParOf" srcId="{9D73DD4A-2F6B-ED45-80B6-CC81C7B49D0D}" destId="{3C4BA1D2-6FD8-D84B-9F9D-359294CC0D0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01D3D-AC2D-F841-8CF0-E59B98B16C13}">
      <dsp:nvSpPr>
        <dsp:cNvPr id="0" name=""/>
        <dsp:cNvSpPr/>
      </dsp:nvSpPr>
      <dsp:spPr>
        <a:xfrm>
          <a:off x="3" y="32131"/>
          <a:ext cx="6870812" cy="5874397"/>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“Climate change litigation is increasingly viewed as a tool to influence policy outcomes and corporate </a:t>
          </a:r>
          <a:r>
            <a:rPr lang="en-US" sz="1800" kern="1200" dirty="0" err="1"/>
            <a:t>behaviour</a:t>
          </a:r>
          <a:r>
            <a:rPr lang="en-US" sz="1800" kern="1200" dirty="0"/>
            <a:t>. Strategic cases are designed to press national governments to be more ambitious on climate or to enforce existing legislation, while cases against major emitters seek compensation for loss and damage. Routine planning and regulatory cases are increasingly including climate change arguments, exposing courts to climate science and climate-related arguments even where incidental to the main claim.” </a:t>
          </a:r>
          <a:r>
            <a:rPr lang="en-US" sz="1700" kern="1200" dirty="0"/>
            <a:t>[Seltzer and Byrnes, </a:t>
          </a:r>
          <a:r>
            <a:rPr lang="en-US" sz="1700" kern="1200" dirty="0">
              <a:hlinkClick xmlns:r="http://schemas.openxmlformats.org/officeDocument/2006/relationships" r:id="rId1"/>
            </a:rPr>
            <a:t>Global Trends in Climate Change Litigation</a:t>
          </a:r>
          <a:r>
            <a:rPr lang="en-US" sz="1700" kern="1200" dirty="0"/>
            <a:t> (LSE 2019)]</a:t>
          </a:r>
        </a:p>
      </dsp:txBody>
      <dsp:txXfrm>
        <a:off x="959441" y="724849"/>
        <a:ext cx="3961549" cy="4488962"/>
      </dsp:txXfrm>
    </dsp:sp>
    <dsp:sp modelId="{97C8E3F1-177A-A340-99B3-31188BDC7245}">
      <dsp:nvSpPr>
        <dsp:cNvPr id="0" name=""/>
        <dsp:cNvSpPr/>
      </dsp:nvSpPr>
      <dsp:spPr>
        <a:xfrm>
          <a:off x="5316895" y="32131"/>
          <a:ext cx="6875101" cy="5874397"/>
        </a:xfrm>
        <a:prstGeom prst="ellipse">
          <a:avLst/>
        </a:prstGeom>
        <a:gradFill rotWithShape="0">
          <a:gsLst>
            <a:gs pos="0">
              <a:schemeClr val="accent2">
                <a:alpha val="50000"/>
                <a:hueOff val="-1455363"/>
                <a:satOff val="-83928"/>
                <a:lumOff val="8628"/>
                <a:alphaOff val="0"/>
                <a:lumMod val="110000"/>
                <a:satMod val="105000"/>
                <a:tint val="67000"/>
              </a:schemeClr>
            </a:gs>
            <a:gs pos="50000">
              <a:schemeClr val="accent2">
                <a:alpha val="50000"/>
                <a:hueOff val="-1455363"/>
                <a:satOff val="-83928"/>
                <a:lumOff val="8628"/>
                <a:alphaOff val="0"/>
                <a:lumMod val="105000"/>
                <a:satMod val="103000"/>
                <a:tint val="73000"/>
              </a:schemeClr>
            </a:gs>
            <a:gs pos="100000">
              <a:schemeClr val="accent2">
                <a:alpha val="50000"/>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a:t>“</a:t>
          </a:r>
          <a:r>
            <a:rPr lang="es-ES" sz="1800" kern="1200" dirty="0"/>
            <a:t>Los litigios sobre el cambio climático se ven cada vez más como una herramienta para influir en los resultados de las políticas y el comportamiento empresarial. Los casos estratégicos están diseñados para presionar a los gobiernos nacionales para que sean más ambiciosos sobre el clima o para hacer cumplir la legislación existente, mientras que los casos contra los principales emisores buscan una compensación por pérdidas y daños. Los casos de planificación y reglamentación de rutina incluyen cada vez más argumentos sobre el cambio climático, lo que expone a los tribunales a la ciencia climática y los argumentos relacionados con el clima, incluso cuando son incidentales a la afirmación principal.”</a:t>
          </a:r>
          <a:endParaRPr lang="en-US" sz="1800" kern="1200" dirty="0"/>
        </a:p>
      </dsp:txBody>
      <dsp:txXfrm>
        <a:off x="7267937" y="724849"/>
        <a:ext cx="3964022" cy="448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49E69-F541-0447-A695-D806B9866500}">
      <dsp:nvSpPr>
        <dsp:cNvPr id="0" name=""/>
        <dsp:cNvSpPr/>
      </dsp:nvSpPr>
      <dsp:spPr>
        <a:xfrm>
          <a:off x="4876799" y="649"/>
          <a:ext cx="7315200" cy="2533272"/>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Juliana v. US</a:t>
          </a:r>
          <a:r>
            <a:rPr lang="en-US" sz="1600" kern="1200" dirty="0"/>
            <a:t> No. 18-36082 (9th Cir. 2020)</a:t>
          </a:r>
        </a:p>
        <a:p>
          <a:pPr marL="342900" lvl="2" indent="-171450" algn="l" defTabSz="711200">
            <a:lnSpc>
              <a:spcPct val="90000"/>
            </a:lnSpc>
            <a:spcBef>
              <a:spcPct val="0"/>
            </a:spcBef>
            <a:spcAft>
              <a:spcPct val="15000"/>
            </a:spcAft>
            <a:buChar char="•"/>
          </a:pPr>
          <a:r>
            <a:rPr lang="en-US" sz="1600" kern="1200" dirty="0">
              <a:solidFill>
                <a:schemeClr val="tx1"/>
              </a:solidFill>
            </a:rPr>
            <a:t>Assertion that through the government’s affirmative actions that cause climate change, the state has violated the youngest citizen’s constitutional right to life, liberty, and property, and failed to protect essential public trust property</a:t>
          </a:r>
        </a:p>
        <a:p>
          <a:pPr marL="342900" lvl="2" indent="-171450" algn="l" defTabSz="711200">
            <a:lnSpc>
              <a:spcPct val="90000"/>
            </a:lnSpc>
            <a:spcBef>
              <a:spcPct val="0"/>
            </a:spcBef>
            <a:spcAft>
              <a:spcPct val="15000"/>
            </a:spcAft>
            <a:buChar char="•"/>
          </a:pPr>
          <a:r>
            <a:rPr lang="en-US" sz="1600" kern="1200" dirty="0">
              <a:solidFill>
                <a:schemeClr val="tx1"/>
              </a:solidFill>
            </a:rPr>
            <a:t>[</a:t>
          </a:r>
          <a:r>
            <a:rPr lang="es-ES" sz="1600" b="1" i="1" kern="1200" dirty="0">
              <a:solidFill>
                <a:srgbClr val="0070C0"/>
              </a:solidFill>
            </a:rPr>
            <a:t>acciones afirmativas del gobierno violaron los derechos constitucionales a la vida, la libertad y la propiedad y no protegieron la confianza pública esencial</a:t>
          </a:r>
          <a:r>
            <a:rPr lang="es-ES" sz="1600" kern="1200" dirty="0">
              <a:solidFill>
                <a:srgbClr val="0070C0"/>
              </a:solidFill>
            </a:rPr>
            <a:t>]</a:t>
          </a:r>
          <a:endParaRPr lang="en-US" sz="1600" kern="1200" dirty="0">
            <a:solidFill>
              <a:srgbClr val="0070C0"/>
            </a:solidFill>
          </a:endParaRPr>
        </a:p>
      </dsp:txBody>
      <dsp:txXfrm>
        <a:off x="4876799" y="317308"/>
        <a:ext cx="6365223" cy="1899954"/>
      </dsp:txXfrm>
    </dsp:sp>
    <dsp:sp modelId="{3E65F049-B70F-5445-A295-40B7FD7AAD3E}">
      <dsp:nvSpPr>
        <dsp:cNvPr id="0" name=""/>
        <dsp:cNvSpPr/>
      </dsp:nvSpPr>
      <dsp:spPr>
        <a:xfrm>
          <a:off x="0" y="649"/>
          <a:ext cx="4876800" cy="253327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Creation of a positive constitutional right to protection against climate change (</a:t>
          </a:r>
          <a:r>
            <a:rPr lang="es-ES_tradnl" sz="2600" b="1" kern="1200" dirty="0">
              <a:solidFill>
                <a:srgbClr val="0070C0"/>
              </a:solidFill>
            </a:rPr>
            <a:t>deberes constitucionales positivos</a:t>
          </a:r>
          <a:r>
            <a:rPr lang="en-US" sz="2600" kern="1200" dirty="0"/>
            <a:t>) </a:t>
          </a:r>
        </a:p>
      </dsp:txBody>
      <dsp:txXfrm>
        <a:off x="123664" y="124313"/>
        <a:ext cx="4629472" cy="2285944"/>
      </dsp:txXfrm>
    </dsp:sp>
    <dsp:sp modelId="{751D50FB-C20C-F240-A487-3ABB13E2AA64}">
      <dsp:nvSpPr>
        <dsp:cNvPr id="0" name=""/>
        <dsp:cNvSpPr/>
      </dsp:nvSpPr>
      <dsp:spPr>
        <a:xfrm>
          <a:off x="4876800" y="2787249"/>
          <a:ext cx="7315200" cy="2533272"/>
        </a:xfrm>
        <a:prstGeom prst="rightArrow">
          <a:avLst>
            <a:gd name="adj1" fmla="val 75000"/>
            <a:gd name="adj2" fmla="val 5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Actions against Trump administration de-regulation [</a:t>
          </a:r>
          <a:r>
            <a:rPr lang="en-US" sz="1600" b="1" i="1" kern="1200" dirty="0" err="1">
              <a:solidFill>
                <a:srgbClr val="0070C0"/>
              </a:solidFill>
            </a:rPr>
            <a:t>acciones</a:t>
          </a:r>
          <a:r>
            <a:rPr lang="en-US" sz="1600" b="1" i="1" kern="1200" dirty="0">
              <a:solidFill>
                <a:srgbClr val="0070C0"/>
              </a:solidFill>
            </a:rPr>
            <a:t> </a:t>
          </a:r>
          <a:r>
            <a:rPr lang="en-US" sz="1600" b="1" i="1" kern="1200" dirty="0" err="1">
              <a:solidFill>
                <a:srgbClr val="0070C0"/>
              </a:solidFill>
            </a:rPr>
            <a:t>en</a:t>
          </a:r>
          <a:r>
            <a:rPr lang="en-US" sz="1600" b="1" i="1" kern="1200" dirty="0">
              <a:solidFill>
                <a:srgbClr val="0070C0"/>
              </a:solidFill>
            </a:rPr>
            <a:t> contra </a:t>
          </a:r>
          <a:r>
            <a:rPr lang="es-ES" sz="1600" b="1" i="1" kern="1200" dirty="0">
              <a:solidFill>
                <a:srgbClr val="0070C0"/>
              </a:solidFill>
            </a:rPr>
            <a:t>agenda de desregulación del gobierno</a:t>
          </a:r>
          <a:r>
            <a:rPr lang="es-ES" sz="1600" kern="1200" dirty="0"/>
            <a:t>]</a:t>
          </a:r>
          <a:r>
            <a:rPr lang="en-US" sz="1600" kern="1200" dirty="0"/>
            <a:t> </a:t>
          </a:r>
        </a:p>
        <a:p>
          <a:pPr marL="171450" lvl="1" indent="-171450" algn="l" defTabSz="711200">
            <a:lnSpc>
              <a:spcPct val="90000"/>
            </a:lnSpc>
            <a:spcBef>
              <a:spcPct val="0"/>
            </a:spcBef>
            <a:spcAft>
              <a:spcPct val="15000"/>
            </a:spcAft>
            <a:buChar char="•"/>
          </a:pPr>
          <a:r>
            <a:rPr lang="en-US" sz="1600" kern="1200" dirty="0"/>
            <a:t>E.g., August 2020 SEC reform of Regulation S-K reducing obligation to disclose climate change risks (criticized by an SEC Commissioner </a:t>
          </a:r>
          <a:r>
            <a:rPr lang="en-US" sz="1600" kern="1200" dirty="0">
              <a:hlinkClick xmlns:r="http://schemas.openxmlformats.org/officeDocument/2006/relationships" r:id="rId2"/>
            </a:rPr>
            <a:t>HERE</a:t>
          </a:r>
          <a:r>
            <a:rPr lang="en-US" sz="1600" kern="1200" dirty="0"/>
            <a:t>); H.R.3623 - </a:t>
          </a:r>
          <a:r>
            <a:rPr lang="en-US" sz="1600" kern="1200" dirty="0">
              <a:hlinkClick xmlns:r="http://schemas.openxmlformats.org/officeDocument/2006/relationships" r:id="rId3"/>
            </a:rPr>
            <a:t>Climate Risk Disclosure Act of 2019</a:t>
          </a:r>
          <a:r>
            <a:rPr lang="en-US" sz="1600" kern="1200" dirty="0"/>
            <a:t>. [</a:t>
          </a:r>
          <a:r>
            <a:rPr lang="es-ES" sz="1600" b="1" i="1" kern="1200" dirty="0"/>
            <a:t>reglas de divulgación de los efectos del cambio climático en las operaciones]</a:t>
          </a:r>
          <a:endParaRPr lang="en-US" sz="1600" b="1" i="1" kern="1200" dirty="0"/>
        </a:p>
      </dsp:txBody>
      <dsp:txXfrm>
        <a:off x="4876800" y="3103908"/>
        <a:ext cx="6365223" cy="1899954"/>
      </dsp:txXfrm>
    </dsp:sp>
    <dsp:sp modelId="{DD8DF0FA-674B-AC4F-B6BD-15753FDE2344}">
      <dsp:nvSpPr>
        <dsp:cNvPr id="0" name=""/>
        <dsp:cNvSpPr/>
      </dsp:nvSpPr>
      <dsp:spPr>
        <a:xfrm>
          <a:off x="0" y="2787249"/>
          <a:ext cx="4876800" cy="2533272"/>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Enforcement or defense of existing obligations against governmental roll backs (</a:t>
          </a:r>
          <a:r>
            <a:rPr lang="es-ES_tradnl" sz="2600" b="1" kern="1200" dirty="0">
              <a:solidFill>
                <a:srgbClr val="0070C0"/>
              </a:solidFill>
            </a:rPr>
            <a:t>usando</a:t>
          </a:r>
          <a:r>
            <a:rPr lang="en-US" sz="2600" b="1" kern="1200" dirty="0">
              <a:solidFill>
                <a:srgbClr val="0070C0"/>
              </a:solidFill>
            </a:rPr>
            <a:t> </a:t>
          </a:r>
          <a:r>
            <a:rPr lang="es-ES_tradnl" sz="2600" b="1" kern="1200" dirty="0">
              <a:solidFill>
                <a:srgbClr val="0070C0"/>
              </a:solidFill>
            </a:rPr>
            <a:t>derecho administrativo contra cambios administrativos</a:t>
          </a:r>
          <a:r>
            <a:rPr lang="es-ES_tradnl" sz="2600" kern="1200" dirty="0"/>
            <a:t>)</a:t>
          </a:r>
          <a:endParaRPr lang="en-US" sz="2600" kern="1200" dirty="0"/>
        </a:p>
      </dsp:txBody>
      <dsp:txXfrm>
        <a:off x="123664" y="2910913"/>
        <a:ext cx="4629472" cy="2285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FAB31-1876-1049-BEBB-ADB1D026C720}">
      <dsp:nvSpPr>
        <dsp:cNvPr id="0" name=""/>
        <dsp:cNvSpPr/>
      </dsp:nvSpPr>
      <dsp:spPr>
        <a:xfrm>
          <a:off x="2005" y="362991"/>
          <a:ext cx="2010629" cy="319978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Incorporation of climate risk into investment decision making by shareholders </a:t>
          </a:r>
          <a:r>
            <a:rPr lang="en-US" sz="1600" kern="1200" dirty="0"/>
            <a:t>(</a:t>
          </a:r>
          <a:r>
            <a:rPr lang="es-ES" sz="1600" b="1" i="1" kern="1200" dirty="0">
              <a:solidFill>
                <a:srgbClr val="0070C0"/>
              </a:solidFill>
            </a:rPr>
            <a:t>Incorporación del riesgo climático en la toma de decisiones de inversión</a:t>
          </a:r>
          <a:r>
            <a:rPr lang="es-ES" sz="1600" b="1" kern="1200" dirty="0">
              <a:solidFill>
                <a:srgbClr val="0070C0"/>
              </a:solidFill>
            </a:rPr>
            <a:t> </a:t>
          </a:r>
          <a:r>
            <a:rPr lang="es-ES" sz="1600" b="1" i="1" kern="1200" dirty="0">
              <a:solidFill>
                <a:srgbClr val="0070C0"/>
              </a:solidFill>
            </a:rPr>
            <a:t>de los accionistas y otros afectados</a:t>
          </a:r>
          <a:r>
            <a:rPr lang="es-ES" sz="1600" i="1" kern="1200" dirty="0"/>
            <a:t>)</a:t>
          </a:r>
          <a:r>
            <a:rPr lang="es-ES" sz="1600" kern="1200" dirty="0"/>
            <a:t>. </a:t>
          </a:r>
          <a:r>
            <a:rPr lang="es-ES" sz="1600" kern="1200" dirty="0" err="1"/>
            <a:t>Eg</a:t>
          </a:r>
          <a:r>
            <a:rPr lang="es-ES" sz="1600" kern="1200" dirty="0"/>
            <a:t> </a:t>
          </a:r>
          <a:r>
            <a:rPr lang="es-ES" sz="1600" kern="1200" dirty="0" err="1"/>
            <a:t>misleading</a:t>
          </a:r>
          <a:r>
            <a:rPr lang="es-ES" sz="1600" kern="1200" dirty="0"/>
            <a:t> </a:t>
          </a:r>
          <a:r>
            <a:rPr lang="es-ES" sz="1600" kern="1200" dirty="0" err="1"/>
            <a:t>investors</a:t>
          </a:r>
          <a:endParaRPr lang="en-US" sz="1600" kern="1200" dirty="0"/>
        </a:p>
      </dsp:txBody>
      <dsp:txXfrm>
        <a:off x="2005" y="362991"/>
        <a:ext cx="2010629" cy="3199789"/>
      </dsp:txXfrm>
    </dsp:sp>
    <dsp:sp modelId="{D09B9FE6-1848-4B47-BA2B-B9BCDFF93477}">
      <dsp:nvSpPr>
        <dsp:cNvPr id="0" name=""/>
        <dsp:cNvSpPr/>
      </dsp:nvSpPr>
      <dsp:spPr>
        <a:xfrm>
          <a:off x="2411395" y="560700"/>
          <a:ext cx="4568199" cy="2804370"/>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Sarah Van Colditz v. Exxon </a:t>
          </a:r>
          <a:r>
            <a:rPr lang="es-ES" sz="1600" b="1" kern="1200" dirty="0" err="1"/>
            <a:t>Mobil</a:t>
          </a:r>
          <a:r>
            <a:rPr lang="es-ES" sz="1600" b="1" kern="1200" dirty="0"/>
            <a:t> </a:t>
          </a:r>
          <a:r>
            <a:rPr lang="es-ES" sz="1600" kern="1200" dirty="0"/>
            <a:t>(ND </a:t>
          </a:r>
          <a:r>
            <a:rPr lang="es-ES" sz="1600" kern="1200" dirty="0" err="1"/>
            <a:t>Tx</a:t>
          </a:r>
          <a:r>
            <a:rPr lang="es-ES" sz="1600" kern="1200" dirty="0"/>
            <a:t>, </a:t>
          </a:r>
          <a:r>
            <a:rPr lang="es-ES" sz="1600" kern="1200" dirty="0" err="1"/>
            <a:t>filed</a:t>
          </a:r>
          <a:r>
            <a:rPr lang="es-ES" sz="1600" kern="1200" dirty="0"/>
            <a:t> 2019)</a:t>
          </a:r>
          <a:endParaRPr lang="en-US" sz="1600" kern="1200" dirty="0"/>
        </a:p>
        <a:p>
          <a:pPr marL="171450" lvl="1" indent="-171450" algn="l" defTabSz="711200">
            <a:lnSpc>
              <a:spcPct val="90000"/>
            </a:lnSpc>
            <a:spcBef>
              <a:spcPct val="0"/>
            </a:spcBef>
            <a:spcAft>
              <a:spcPct val="15000"/>
            </a:spcAft>
            <a:buChar char="•"/>
          </a:pPr>
          <a:r>
            <a:rPr lang="en-US" sz="1600" kern="1200" dirty="0"/>
            <a:t>complaints alleged that Exxon had “a well-documented history of intentionally misleading the public concerning global climate change and its connection to fossil fuel usage, as well as the impact the changing climate will have on Exxon’s reserve values and long-term business prospects.” </a:t>
          </a:r>
        </a:p>
        <a:p>
          <a:pPr marL="171450" lvl="1" indent="-171450" algn="l" defTabSz="711200">
            <a:lnSpc>
              <a:spcPct val="90000"/>
            </a:lnSpc>
            <a:spcBef>
              <a:spcPct val="0"/>
            </a:spcBef>
            <a:spcAft>
              <a:spcPct val="15000"/>
            </a:spcAft>
            <a:buChar char="•"/>
          </a:pPr>
          <a:r>
            <a:rPr lang="en-US" sz="1600" kern="1200" dirty="0"/>
            <a:t>The plaintiffs asserted claims of breach of fiduciary duty, waste, and unjust enrichment.</a:t>
          </a:r>
        </a:p>
        <a:p>
          <a:pPr marL="171450" lvl="1" indent="-171450" algn="l" defTabSz="711200">
            <a:lnSpc>
              <a:spcPct val="90000"/>
            </a:lnSpc>
            <a:spcBef>
              <a:spcPct val="0"/>
            </a:spcBef>
            <a:spcAft>
              <a:spcPct val="15000"/>
            </a:spcAft>
            <a:buChar char="•"/>
          </a:pPr>
          <a:r>
            <a:rPr lang="en-US" sz="1600" kern="1200" dirty="0"/>
            <a:t>Early stages consolidated actions</a:t>
          </a:r>
        </a:p>
      </dsp:txBody>
      <dsp:txXfrm>
        <a:off x="2411395" y="560700"/>
        <a:ext cx="4568199" cy="2804370"/>
      </dsp:txXfrm>
    </dsp:sp>
    <dsp:sp modelId="{BBF69908-6DA1-6843-AE5E-DD67ED22B354}">
      <dsp:nvSpPr>
        <dsp:cNvPr id="0" name=""/>
        <dsp:cNvSpPr/>
      </dsp:nvSpPr>
      <dsp:spPr>
        <a:xfrm>
          <a:off x="7380349" y="410986"/>
          <a:ext cx="4700428" cy="3647485"/>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hlinkClick xmlns:r="http://schemas.openxmlformats.org/officeDocument/2006/relationships" r:id="rId1"/>
            </a:rPr>
            <a:t>Conservation </a:t>
          </a:r>
          <a:r>
            <a:rPr lang="es-ES" sz="1600" b="1" kern="1200" dirty="0" err="1">
              <a:hlinkClick xmlns:r="http://schemas.openxmlformats.org/officeDocument/2006/relationships" r:id="rId1"/>
            </a:rPr>
            <a:t>Law</a:t>
          </a:r>
          <a:r>
            <a:rPr lang="es-ES" sz="1600" b="1" kern="1200" dirty="0">
              <a:hlinkClick xmlns:r="http://schemas.openxmlformats.org/officeDocument/2006/relationships" r:id="rId1"/>
            </a:rPr>
            <a:t> </a:t>
          </a:r>
          <a:r>
            <a:rPr lang="es-ES" sz="1600" b="1" kern="1200" dirty="0" err="1">
              <a:hlinkClick xmlns:r="http://schemas.openxmlformats.org/officeDocument/2006/relationships" r:id="rId1"/>
            </a:rPr>
            <a:t>Foundation</a:t>
          </a:r>
          <a:r>
            <a:rPr lang="es-ES" sz="1600" b="1" kern="1200" dirty="0">
              <a:hlinkClick xmlns:r="http://schemas.openxmlformats.org/officeDocument/2006/relationships" r:id="rId1"/>
            </a:rPr>
            <a:t>, Inc. V. Shell </a:t>
          </a:r>
          <a:r>
            <a:rPr lang="es-ES" sz="1600" b="1" kern="1200" dirty="0" err="1">
              <a:hlinkClick xmlns:r="http://schemas.openxmlformats.org/officeDocument/2006/relationships" r:id="rId1"/>
            </a:rPr>
            <a:t>Oil</a:t>
          </a:r>
          <a:r>
            <a:rPr lang="es-ES" sz="1600" b="1" kern="1200" dirty="0">
              <a:hlinkClick xmlns:r="http://schemas.openxmlformats.org/officeDocument/2006/relationships" r:id="rId1"/>
            </a:rPr>
            <a:t> </a:t>
          </a:r>
          <a:r>
            <a:rPr lang="es-ES" sz="1600" b="1" kern="1200" dirty="0" err="1">
              <a:hlinkClick xmlns:r="http://schemas.openxmlformats.org/officeDocument/2006/relationships" r:id="rId1"/>
            </a:rPr>
            <a:t>Products</a:t>
          </a:r>
          <a:r>
            <a:rPr lang="es-ES" sz="1600" b="1" kern="1200" dirty="0">
              <a:hlinkClick xmlns:r="http://schemas.openxmlformats.org/officeDocument/2006/relationships" r:id="rId1"/>
            </a:rPr>
            <a:t> </a:t>
          </a:r>
          <a:r>
            <a:rPr lang="es-ES" sz="1600" kern="1200" dirty="0"/>
            <a:t>US </a:t>
          </a:r>
          <a:r>
            <a:rPr lang="en-US" sz="1600" kern="1200" dirty="0"/>
            <a:t>1:17-cv-00396 (D RI)</a:t>
          </a:r>
        </a:p>
        <a:p>
          <a:pPr marL="171450" lvl="1" indent="-171450" algn="l" defTabSz="711200">
            <a:lnSpc>
              <a:spcPct val="90000"/>
            </a:lnSpc>
            <a:spcBef>
              <a:spcPct val="0"/>
            </a:spcBef>
            <a:spcAft>
              <a:spcPct val="15000"/>
            </a:spcAft>
            <a:buChar char="•"/>
          </a:pPr>
          <a:r>
            <a:rPr lang="en-US" sz="1600" b="1" kern="1200" dirty="0"/>
            <a:t>Federal Court in Rhode Island Allowed Failure-to-Adapt Claims to Proceed.</a:t>
          </a:r>
          <a:r>
            <a:rPr lang="en-US" sz="1600" kern="1200" dirty="0"/>
            <a:t> The federal district court for the District of Rhode Island for the most part denied a motion to dismiss a citizen suit asserting that Shell Oil Products US and other defendants (Shell) failed to prepare a terminal in Providence for the impacts of climate change. Although the court found that the plaintiff, Conservation Law Foundation (CLF), lacked standing to the extent its claims relied on “future harms,” </a:t>
          </a:r>
          <a:r>
            <a:rPr lang="en-US" sz="1600" b="1" i="1" kern="1200" dirty="0"/>
            <a:t>the court concluded that CLF had asserted “certainly impending harm” as to “near-term harms from foreseeable weather events.”</a:t>
          </a:r>
        </a:p>
      </dsp:txBody>
      <dsp:txXfrm>
        <a:off x="7380349" y="410986"/>
        <a:ext cx="4700428" cy="3647485"/>
      </dsp:txXfrm>
    </dsp:sp>
    <dsp:sp modelId="{5368B2BC-1984-9C45-AABF-5DB06F3342A7}">
      <dsp:nvSpPr>
        <dsp:cNvPr id="0" name=""/>
        <dsp:cNvSpPr/>
      </dsp:nvSpPr>
      <dsp:spPr>
        <a:xfrm>
          <a:off x="571614" y="4326693"/>
          <a:ext cx="4890357" cy="1624693"/>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1" kern="1200" dirty="0">
              <a:hlinkClick xmlns:r="http://schemas.openxmlformats.org/officeDocument/2006/relationships" r:id="rId2"/>
            </a:rPr>
            <a:t>NY Attorney General v. Exxon Mobil</a:t>
          </a:r>
          <a:r>
            <a:rPr lang="es-ES" sz="1500" b="1" kern="1200" dirty="0"/>
            <a:t>, </a:t>
          </a:r>
          <a:r>
            <a:rPr lang="es-ES" sz="1500" kern="1200" dirty="0"/>
            <a:t>Corp. </a:t>
          </a:r>
          <a:r>
            <a:rPr lang="en-US" sz="1500" kern="1200" dirty="0"/>
            <a:t>Index No.: 0452044/2018 </a:t>
          </a:r>
        </a:p>
        <a:p>
          <a:pPr marL="0" lvl="0" indent="0" algn="l" defTabSz="666750">
            <a:lnSpc>
              <a:spcPct val="90000"/>
            </a:lnSpc>
            <a:spcBef>
              <a:spcPct val="0"/>
            </a:spcBef>
            <a:spcAft>
              <a:spcPct val="35000"/>
            </a:spcAft>
            <a:buNone/>
          </a:pPr>
          <a:r>
            <a:rPr lang="es-ES" sz="1400" kern="1200" dirty="0" err="1"/>
            <a:t>plainitff</a:t>
          </a:r>
          <a:r>
            <a:rPr lang="es-ES" sz="1400" kern="1200" dirty="0"/>
            <a:t> </a:t>
          </a:r>
          <a:r>
            <a:rPr lang="es-ES" sz="1400" kern="1200" dirty="0" err="1"/>
            <a:t>unable</a:t>
          </a:r>
          <a:r>
            <a:rPr lang="es-ES" sz="1400" kern="1200" dirty="0"/>
            <a:t> to </a:t>
          </a:r>
          <a:r>
            <a:rPr lang="es-ES" sz="1400" kern="1200" dirty="0" err="1"/>
            <a:t>prove</a:t>
          </a:r>
          <a:r>
            <a:rPr lang="es-ES" sz="1400" kern="1200" dirty="0"/>
            <a:t> Exxon </a:t>
          </a:r>
          <a:r>
            <a:rPr lang="es-ES" sz="1400" kern="1200" dirty="0" err="1"/>
            <a:t>misled</a:t>
          </a:r>
          <a:r>
            <a:rPr lang="es-ES" sz="1400" kern="1200" dirty="0"/>
            <a:t> </a:t>
          </a:r>
          <a:r>
            <a:rPr lang="es-ES" sz="1400" kern="1200" dirty="0" err="1"/>
            <a:t>investors</a:t>
          </a:r>
          <a:r>
            <a:rPr lang="es-ES" sz="1400" kern="1200" dirty="0"/>
            <a:t> </a:t>
          </a:r>
          <a:r>
            <a:rPr lang="es-ES" sz="1400" kern="1200" dirty="0" err="1"/>
            <a:t>on</a:t>
          </a:r>
          <a:r>
            <a:rPr lang="es-ES" sz="1400" kern="1200" dirty="0"/>
            <a:t> true </a:t>
          </a:r>
          <a:r>
            <a:rPr lang="es-ES" sz="1400" kern="1200" dirty="0" err="1"/>
            <a:t>costs</a:t>
          </a:r>
          <a:r>
            <a:rPr lang="es-ES" sz="1400" kern="1200" dirty="0"/>
            <a:t> of </a:t>
          </a:r>
          <a:r>
            <a:rPr lang="es-ES" sz="1400" kern="1200" dirty="0" err="1"/>
            <a:t>climate</a:t>
          </a:r>
          <a:r>
            <a:rPr lang="es-ES" sz="1400" kern="1200" dirty="0"/>
            <a:t> </a:t>
          </a:r>
          <a:r>
            <a:rPr lang="es-ES" sz="1400" kern="1200" dirty="0" err="1"/>
            <a:t>change</a:t>
          </a:r>
          <a:r>
            <a:rPr lang="es-ES" sz="1400" kern="1200" dirty="0"/>
            <a:t>)</a:t>
          </a:r>
          <a:endParaRPr lang="en-US" sz="1400" kern="1200" dirty="0"/>
        </a:p>
        <a:p>
          <a:pPr marL="114300" lvl="1" indent="-114300" algn="l" defTabSz="622300">
            <a:lnSpc>
              <a:spcPct val="90000"/>
            </a:lnSpc>
            <a:spcBef>
              <a:spcPct val="0"/>
            </a:spcBef>
            <a:spcAft>
              <a:spcPct val="15000"/>
            </a:spcAft>
            <a:buChar char="•"/>
          </a:pPr>
          <a:r>
            <a:rPr lang="es-ES" sz="1400" kern="1200" dirty="0"/>
            <a:t>Exxon </a:t>
          </a:r>
          <a:r>
            <a:rPr lang="es-ES" sz="1400" kern="1200" dirty="0" err="1"/>
            <a:t>Mobil</a:t>
          </a:r>
          <a:r>
            <a:rPr lang="es-ES" sz="1400" kern="1200" dirty="0"/>
            <a:t> won </a:t>
          </a:r>
          <a:r>
            <a:rPr lang="es-ES" sz="1400" kern="1200" dirty="0" err="1"/>
            <a:t>after</a:t>
          </a:r>
          <a:r>
            <a:rPr lang="es-ES" sz="1400" kern="1200" dirty="0"/>
            <a:t> </a:t>
          </a:r>
          <a:r>
            <a:rPr lang="es-ES" sz="1400" kern="1200" dirty="0" err="1"/>
            <a:t>bench</a:t>
          </a:r>
          <a:r>
            <a:rPr lang="es-ES" sz="1400" kern="1200" dirty="0"/>
            <a:t> trial (</a:t>
          </a:r>
          <a:r>
            <a:rPr lang="en-US" sz="1400" kern="1200" dirty="0"/>
            <a:t>2019 WL 6795771 (Sup. Ct. N.Y. Dec. 10, 2019)</a:t>
          </a:r>
          <a:r>
            <a:rPr lang="es-ES" sz="1400" kern="1200" dirty="0"/>
            <a:t>)</a:t>
          </a:r>
          <a:endParaRPr lang="en-US" sz="1400" kern="1200" dirty="0"/>
        </a:p>
      </dsp:txBody>
      <dsp:txXfrm>
        <a:off x="571614" y="4326693"/>
        <a:ext cx="4890357" cy="1624693"/>
      </dsp:txXfrm>
    </dsp:sp>
    <dsp:sp modelId="{4C95FDCD-14F0-6540-8B9C-6B2DCB0EBAD1}">
      <dsp:nvSpPr>
        <dsp:cNvPr id="0" name=""/>
        <dsp:cNvSpPr/>
      </dsp:nvSpPr>
      <dsp:spPr>
        <a:xfrm>
          <a:off x="5860732" y="4185388"/>
          <a:ext cx="5648441" cy="1907302"/>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66750">
            <a:lnSpc>
              <a:spcPct val="90000"/>
            </a:lnSpc>
            <a:spcBef>
              <a:spcPct val="0"/>
            </a:spcBef>
            <a:spcAft>
              <a:spcPct val="35000"/>
            </a:spcAft>
            <a:buNone/>
          </a:pPr>
          <a:r>
            <a:rPr lang="en-US" sz="1500" b="1" kern="1200" dirty="0"/>
            <a:t>Massachusetts v. ExxonMobil Corp., </a:t>
          </a:r>
          <a:r>
            <a:rPr lang="en-US" sz="1500" kern="1200" dirty="0"/>
            <a:t>No. 19-3333 (Mass. Supp. Oct. 24, 2019)</a:t>
          </a:r>
        </a:p>
        <a:p>
          <a:pPr marL="114300" lvl="1" indent="-114300" algn="l" defTabSz="622300">
            <a:lnSpc>
              <a:spcPct val="90000"/>
            </a:lnSpc>
            <a:spcBef>
              <a:spcPct val="0"/>
            </a:spcBef>
            <a:spcAft>
              <a:spcPct val="15000"/>
            </a:spcAft>
            <a:buChar char="•"/>
          </a:pPr>
          <a:r>
            <a:rPr lang="en-US" sz="1400" kern="1200" dirty="0"/>
            <a:t>(</a:t>
          </a:r>
          <a:r>
            <a:rPr lang="en-US" sz="1400" kern="1200" dirty="0" err="1"/>
            <a:t>inversores</a:t>
          </a:r>
          <a:r>
            <a:rPr lang="en-US" sz="1400" kern="1200" dirty="0"/>
            <a:t> </a:t>
          </a:r>
          <a:r>
            <a:rPr lang="en-US" sz="1400" kern="1200" dirty="0" err="1"/>
            <a:t>engañados</a:t>
          </a:r>
          <a:r>
            <a:rPr lang="en-US" sz="1400" kern="1200" dirty="0"/>
            <a:t>)</a:t>
          </a:r>
        </a:p>
        <a:p>
          <a:pPr marL="114300" lvl="1" indent="-114300" algn="l" defTabSz="622300">
            <a:lnSpc>
              <a:spcPct val="90000"/>
            </a:lnSpc>
            <a:spcBef>
              <a:spcPct val="0"/>
            </a:spcBef>
            <a:spcAft>
              <a:spcPct val="15000"/>
            </a:spcAft>
            <a:buChar char="•"/>
          </a:pPr>
          <a:r>
            <a:rPr lang="en-US" sz="1400" kern="1200" dirty="0"/>
            <a:t>alleging the company misled investors (similar to the New York case) and deceived consumers with misleading advertising under its business regulation and consumer protection statute</a:t>
          </a:r>
        </a:p>
        <a:p>
          <a:pPr marL="114300" lvl="1" indent="-114300" algn="l" defTabSz="622300">
            <a:lnSpc>
              <a:spcPct val="90000"/>
            </a:lnSpc>
            <a:spcBef>
              <a:spcPct val="0"/>
            </a:spcBef>
            <a:spcAft>
              <a:spcPct val="15000"/>
            </a:spcAft>
            <a:buChar char="•"/>
          </a:pPr>
          <a:r>
            <a:rPr lang="en-US" sz="1400" kern="1200" dirty="0"/>
            <a:t>Action removed to federal court and then remanded back to state court (2020)</a:t>
          </a:r>
        </a:p>
      </dsp:txBody>
      <dsp:txXfrm>
        <a:off x="5860732" y="4185388"/>
        <a:ext cx="5648441" cy="1907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19226-E07B-A945-8181-CB9FD45B0C8A}">
      <dsp:nvSpPr>
        <dsp:cNvPr id="0" name=""/>
        <dsp:cNvSpPr/>
      </dsp:nvSpPr>
      <dsp:spPr>
        <a:xfrm>
          <a:off x="0" y="124275"/>
          <a:ext cx="12192000" cy="62361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Juliana v. US No. 18-36082 (9th Cir. 2020) (motion for </a:t>
          </a:r>
          <a:r>
            <a:rPr lang="en-US" sz="2600" kern="1200" dirty="0" err="1"/>
            <a:t>en</a:t>
          </a:r>
          <a:r>
            <a:rPr lang="en-US" sz="2600" kern="1200" dirty="0"/>
            <a:t> banc rehearing pending)</a:t>
          </a:r>
        </a:p>
      </dsp:txBody>
      <dsp:txXfrm>
        <a:off x="30442" y="154717"/>
        <a:ext cx="12131116" cy="562726"/>
      </dsp:txXfrm>
    </dsp:sp>
    <dsp:sp modelId="{E552B9CA-35C6-D84D-89E4-4118AF0568B9}">
      <dsp:nvSpPr>
        <dsp:cNvPr id="0" name=""/>
        <dsp:cNvSpPr/>
      </dsp:nvSpPr>
      <dsp:spPr>
        <a:xfrm>
          <a:off x="0" y="747885"/>
          <a:ext cx="12192000" cy="505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panel reversed the district court’s interlocutory orders in an action brought by an environmental organization and individual plaintiffs against the federal government, alleging climate-change related injuries to the plaintiffs caused by the federal government continuing to “permit, authorize, and subsidize” fossil fuel; and remanded to the district court with instructions to dismiss for lack of Article III standing. </a:t>
          </a:r>
        </a:p>
        <a:p>
          <a:pPr marL="228600" lvl="1" indent="-228600" algn="l" defTabSz="889000">
            <a:lnSpc>
              <a:spcPct val="90000"/>
            </a:lnSpc>
            <a:spcBef>
              <a:spcPct val="0"/>
            </a:spcBef>
            <a:spcAft>
              <a:spcPct val="20000"/>
            </a:spcAft>
            <a:buChar char="•"/>
          </a:pPr>
          <a:r>
            <a:rPr lang="en-US" sz="2000" i="1" kern="1200" dirty="0"/>
            <a:t>District Court suggested the federal government had a positive constitutional right that could be remedied by the courts (</a:t>
          </a:r>
          <a:r>
            <a:rPr lang="en-US" sz="2000" b="1" i="1" kern="1200" dirty="0"/>
            <a:t>Tribunal Inferior:</a:t>
          </a:r>
          <a:r>
            <a:rPr lang="en-US" sz="2000" i="1" kern="1200" dirty="0"/>
            <a:t> </a:t>
          </a:r>
          <a:r>
            <a:rPr lang="es-ES" sz="2000" b="1" i="1" kern="1200" dirty="0"/>
            <a:t>el gobierno federal tenía un derecho constitucional positivo que los tribunales podrían remediar</a:t>
          </a:r>
          <a:r>
            <a:rPr lang="es-ES" sz="2000" kern="1200" dirty="0"/>
            <a:t>.</a:t>
          </a:r>
          <a:r>
            <a:rPr lang="en-US" sz="2000" i="1" kern="1200" dirty="0"/>
            <a:t>)</a:t>
          </a:r>
        </a:p>
        <a:p>
          <a:pPr marL="228600" lvl="1" indent="-228600" algn="l" defTabSz="889000">
            <a:lnSpc>
              <a:spcPct val="90000"/>
            </a:lnSpc>
            <a:spcBef>
              <a:spcPct val="0"/>
            </a:spcBef>
            <a:spcAft>
              <a:spcPct val="20000"/>
            </a:spcAft>
            <a:buChar char="•"/>
          </a:pPr>
          <a:r>
            <a:rPr lang="en-US" sz="2000" b="1" kern="1200" dirty="0">
              <a:solidFill>
                <a:srgbClr val="C00000"/>
              </a:solidFill>
            </a:rPr>
            <a:t>Appellate Decision:</a:t>
          </a:r>
        </a:p>
        <a:p>
          <a:pPr marL="457200" lvl="2" indent="-228600" algn="l" defTabSz="889000">
            <a:lnSpc>
              <a:spcPct val="90000"/>
            </a:lnSpc>
            <a:spcBef>
              <a:spcPct val="0"/>
            </a:spcBef>
            <a:spcAft>
              <a:spcPct val="20000"/>
            </a:spcAft>
            <a:buChar char="•"/>
          </a:pPr>
          <a:r>
            <a:rPr lang="en-US" sz="2000" kern="1200" dirty="0"/>
            <a:t>Found that human contribution to climate change was occurring</a:t>
          </a:r>
        </a:p>
        <a:p>
          <a:pPr marL="457200" lvl="2" indent="-228600" algn="l" defTabSz="889000">
            <a:lnSpc>
              <a:spcPct val="90000"/>
            </a:lnSpc>
            <a:spcBef>
              <a:spcPct val="0"/>
            </a:spcBef>
            <a:spcAft>
              <a:spcPct val="20000"/>
            </a:spcAft>
            <a:buChar char="•"/>
          </a:pPr>
          <a:r>
            <a:rPr lang="en-US" sz="2000" kern="1200"/>
            <a:t>The federal government was aware of this and their contribution was not merely the product of inaction</a:t>
          </a:r>
        </a:p>
        <a:p>
          <a:pPr marL="457200" lvl="2" indent="-228600" algn="l" defTabSz="889000">
            <a:lnSpc>
              <a:spcPct val="90000"/>
            </a:lnSpc>
            <a:spcBef>
              <a:spcPct val="0"/>
            </a:spcBef>
            <a:spcAft>
              <a:spcPct val="20000"/>
            </a:spcAft>
            <a:buChar char="•"/>
          </a:pPr>
          <a:r>
            <a:rPr lang="en-US" sz="2000" b="1" kern="1200" dirty="0">
              <a:solidFill>
                <a:srgbClr val="0070C0"/>
              </a:solidFill>
            </a:rPr>
            <a:t>Standing (</a:t>
          </a:r>
          <a:r>
            <a:rPr lang="en-US" sz="2000" b="1" kern="1200" dirty="0" err="1">
              <a:solidFill>
                <a:srgbClr val="0070C0"/>
              </a:solidFill>
            </a:rPr>
            <a:t>legitimación</a:t>
          </a:r>
          <a:r>
            <a:rPr lang="en-US" sz="2000" b="1" kern="1200" dirty="0">
              <a:solidFill>
                <a:srgbClr val="0070C0"/>
              </a:solidFill>
            </a:rPr>
            <a:t> </a:t>
          </a:r>
          <a:r>
            <a:rPr lang="en-US" sz="2000" b="1" kern="1200" dirty="0" err="1">
              <a:solidFill>
                <a:srgbClr val="0070C0"/>
              </a:solidFill>
            </a:rPr>
            <a:t>procesal</a:t>
          </a:r>
          <a:r>
            <a:rPr lang="en-US" sz="2000" b="1" kern="1200" dirty="0">
              <a:solidFill>
                <a:srgbClr val="0070C0"/>
              </a:solidFill>
            </a:rPr>
            <a:t>):</a:t>
          </a:r>
          <a:r>
            <a:rPr lang="en-US" sz="2000" kern="1200" dirty="0"/>
            <a:t> </a:t>
          </a:r>
        </a:p>
        <a:p>
          <a:pPr marL="685800" lvl="3" indent="-228600" algn="l" defTabSz="889000">
            <a:lnSpc>
              <a:spcPct val="90000"/>
            </a:lnSpc>
            <a:spcBef>
              <a:spcPct val="0"/>
            </a:spcBef>
            <a:spcAft>
              <a:spcPct val="20000"/>
            </a:spcAft>
            <a:buChar char="•"/>
          </a:pPr>
          <a:r>
            <a:rPr lang="en-US" sz="2000" kern="1200" dirty="0"/>
            <a:t>(1) agreed that plaintiffs claimed concrete and particularized injuries; </a:t>
          </a:r>
        </a:p>
        <a:p>
          <a:pPr marL="685800" lvl="3" indent="-228600" algn="l" defTabSz="889000">
            <a:lnSpc>
              <a:spcPct val="90000"/>
            </a:lnSpc>
            <a:spcBef>
              <a:spcPct val="0"/>
            </a:spcBef>
            <a:spcAft>
              <a:spcPct val="20000"/>
            </a:spcAft>
            <a:buChar char="•"/>
          </a:pPr>
          <a:r>
            <a:rPr lang="en-US" sz="2000" kern="1200"/>
            <a:t>(2) agreed that plaintiffs satisfied causation requirement (because there was at least a genuine factual dispute as to whether a host of federal policies were a “substantial factor” in causing the plaintiffs’ injuries); </a:t>
          </a:r>
        </a:p>
        <a:p>
          <a:pPr marL="685800" lvl="3" indent="-228600" algn="l" defTabSz="889000">
            <a:lnSpc>
              <a:spcPct val="90000"/>
            </a:lnSpc>
            <a:spcBef>
              <a:spcPct val="0"/>
            </a:spcBef>
            <a:spcAft>
              <a:spcPct val="20000"/>
            </a:spcAft>
            <a:buChar char="•"/>
          </a:pPr>
          <a:r>
            <a:rPr lang="en-US" sz="2000" kern="1200" dirty="0"/>
            <a:t>(3) BUT plaintiffs’ claimed injuries were not redressable by an Article III court.</a:t>
          </a:r>
        </a:p>
      </dsp:txBody>
      <dsp:txXfrm>
        <a:off x="0" y="747885"/>
        <a:ext cx="12192000" cy="5059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AA405-1C0F-2F45-A4AE-0E2DDC54073A}">
      <dsp:nvSpPr>
        <dsp:cNvPr id="0" name=""/>
        <dsp:cNvSpPr/>
      </dsp:nvSpPr>
      <dsp:spPr>
        <a:xfrm>
          <a:off x="75579" y="32170"/>
          <a:ext cx="6441860" cy="588668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“beyond the power of an Article III court to order, design, supervise, or implement the plaintiffs’ requested remedial plan where any effective plan would necessarily require a host of complex policy decisions entrusted to the wisdom and discretion of the executive and legislative branches.” </a:t>
          </a:r>
        </a:p>
      </dsp:txBody>
      <dsp:txXfrm>
        <a:off x="975118" y="726336"/>
        <a:ext cx="3714226" cy="4498353"/>
      </dsp:txXfrm>
    </dsp:sp>
    <dsp:sp modelId="{53E3432C-091C-9748-9527-651AD2B33F97}">
      <dsp:nvSpPr>
        <dsp:cNvPr id="0" name=""/>
        <dsp:cNvSpPr/>
      </dsp:nvSpPr>
      <dsp:spPr>
        <a:xfrm>
          <a:off x="5556825" y="32170"/>
          <a:ext cx="6485481" cy="5886687"/>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t>
          </a:r>
          <a:r>
            <a:rPr lang="es-ES" sz="2400" kern="1200" dirty="0"/>
            <a:t>más allá del poder de un tribunal del Artículo III para ordenar, diseñar, supervisar o implementar el plan de reparación solicitado por los demandantes donde cualquier plan efectivo necesariamente requeriría una serie de decisiones políticas complejas confiadas a la sabiduría y discreción de los poderes ejecutivo y legislativo.”</a:t>
          </a:r>
          <a:endParaRPr lang="en-US" sz="2400" kern="1200" dirty="0"/>
        </a:p>
      </dsp:txBody>
      <dsp:txXfrm>
        <a:off x="7397299" y="726336"/>
        <a:ext cx="3739376" cy="4498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EC47-5611-8A48-99C5-11563E479466}">
      <dsp:nvSpPr>
        <dsp:cNvPr id="0" name=""/>
        <dsp:cNvSpPr/>
      </dsp:nvSpPr>
      <dsp:spPr>
        <a:xfrm rot="16200000">
          <a:off x="-1654259" y="1654692"/>
          <a:ext cx="5993294" cy="2683909"/>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094" bIns="0" numCol="1" spcCol="1270" anchor="ctr" anchorCtr="0">
          <a:noAutofit/>
        </a:bodyPr>
        <a:lstStyle/>
        <a:p>
          <a:pPr marL="0" lvl="0" indent="0" algn="ctr" defTabSz="755650">
            <a:lnSpc>
              <a:spcPct val="90000"/>
            </a:lnSpc>
            <a:spcBef>
              <a:spcPct val="0"/>
            </a:spcBef>
            <a:spcAft>
              <a:spcPct val="35000"/>
            </a:spcAft>
            <a:buNone/>
          </a:pPr>
          <a:r>
            <a:rPr lang="en-US" sz="1700" kern="1200" dirty="0"/>
            <a:t>Nuisance actions filed in state court for claims under state law; Defendants seek to “remove” case to federal court  or apply federal common law</a:t>
          </a:r>
        </a:p>
        <a:p>
          <a:pPr marL="0" lvl="0" indent="0" algn="ctr" defTabSz="755650">
            <a:lnSpc>
              <a:spcPct val="90000"/>
            </a:lnSpc>
            <a:spcBef>
              <a:spcPct val="0"/>
            </a:spcBef>
            <a:spcAft>
              <a:spcPct val="35000"/>
            </a:spcAft>
            <a:buNone/>
          </a:pPr>
          <a:r>
            <a:rPr lang="es-ES" sz="1700" b="1" i="1" kern="1200" dirty="0">
              <a:solidFill>
                <a:srgbClr val="0070C0"/>
              </a:solidFill>
            </a:rPr>
            <a:t>acciones presentadas en tribunales estatales para reclamos bajo la ley estatal, buscar acción en un tribunal federal debido a problemas subyacentes de la ley federal</a:t>
          </a:r>
          <a:endParaRPr lang="en-US" sz="1700" b="1" i="1" kern="1200" dirty="0">
            <a:solidFill>
              <a:srgbClr val="0070C0"/>
            </a:solidFill>
          </a:endParaRPr>
        </a:p>
        <a:p>
          <a:pPr marL="0" lvl="0" indent="0" algn="ctr" defTabSz="755650">
            <a:lnSpc>
              <a:spcPct val="90000"/>
            </a:lnSpc>
            <a:spcBef>
              <a:spcPct val="0"/>
            </a:spcBef>
            <a:spcAft>
              <a:spcPct val="35000"/>
            </a:spcAft>
            <a:buNone/>
          </a:pPr>
          <a:endParaRPr lang="en-US" sz="1700" kern="1200" dirty="0"/>
        </a:p>
      </dsp:txBody>
      <dsp:txXfrm rot="5400000">
        <a:off x="433" y="1198659"/>
        <a:ext cx="2683909" cy="3595976"/>
      </dsp:txXfrm>
    </dsp:sp>
    <dsp:sp modelId="{1F9D8693-942A-4844-9640-95FBE8EE94E1}">
      <dsp:nvSpPr>
        <dsp:cNvPr id="0" name=""/>
        <dsp:cNvSpPr/>
      </dsp:nvSpPr>
      <dsp:spPr>
        <a:xfrm rot="16200000">
          <a:off x="1285398" y="1658798"/>
          <a:ext cx="5993294" cy="2675698"/>
        </a:xfrm>
        <a:prstGeom prst="flowChartManualOperati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933450">
            <a:lnSpc>
              <a:spcPct val="90000"/>
            </a:lnSpc>
            <a:spcBef>
              <a:spcPct val="0"/>
            </a:spcBef>
            <a:spcAft>
              <a:spcPct val="35000"/>
            </a:spcAft>
            <a:buNone/>
          </a:pPr>
          <a:r>
            <a:rPr lang="en-US" sz="2100" kern="1200" dirty="0"/>
            <a:t>Present narrow and technical issues of removal but touching on authority of courts but touch on extent of judicial authority</a:t>
          </a:r>
        </a:p>
        <a:p>
          <a:pPr marL="171450" lvl="1" indent="-171450" algn="l" defTabSz="800100">
            <a:lnSpc>
              <a:spcPct val="90000"/>
            </a:lnSpc>
            <a:spcBef>
              <a:spcPct val="0"/>
            </a:spcBef>
            <a:spcAft>
              <a:spcPct val="15000"/>
            </a:spcAft>
            <a:buChar char="•"/>
          </a:pPr>
          <a:r>
            <a:rPr lang="es-ES" sz="1800" b="1" i="1" kern="1200" dirty="0">
              <a:solidFill>
                <a:srgbClr val="0070C0"/>
              </a:solidFill>
            </a:rPr>
            <a:t>problema técnico limitado a primera vista, pero subyacen problemas de los límites del poder de la corte</a:t>
          </a:r>
          <a:endParaRPr lang="en-US" sz="1800" b="1" i="1" kern="1200" dirty="0">
            <a:solidFill>
              <a:srgbClr val="0070C0"/>
            </a:solidFill>
          </a:endParaRPr>
        </a:p>
      </dsp:txBody>
      <dsp:txXfrm rot="5400000">
        <a:off x="2944196" y="1198659"/>
        <a:ext cx="2675698" cy="3595976"/>
      </dsp:txXfrm>
    </dsp:sp>
    <dsp:sp modelId="{8DE0F57D-4DF5-8240-852C-F8E171D0BC51}">
      <dsp:nvSpPr>
        <dsp:cNvPr id="0" name=""/>
        <dsp:cNvSpPr/>
      </dsp:nvSpPr>
      <dsp:spPr>
        <a:xfrm rot="16200000">
          <a:off x="3398911" y="2480837"/>
          <a:ext cx="5993294" cy="1031619"/>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933450">
            <a:lnSpc>
              <a:spcPct val="90000"/>
            </a:lnSpc>
            <a:spcBef>
              <a:spcPct val="0"/>
            </a:spcBef>
            <a:spcAft>
              <a:spcPct val="35000"/>
            </a:spcAft>
            <a:buNone/>
          </a:pPr>
          <a:r>
            <a:rPr lang="en-US" sz="2100" kern="1200" dirty="0"/>
            <a:t>Supreme Court hearings this term</a:t>
          </a:r>
        </a:p>
        <a:p>
          <a:pPr marL="171450" lvl="1" indent="-171450" algn="l" defTabSz="800100">
            <a:lnSpc>
              <a:spcPct val="90000"/>
            </a:lnSpc>
            <a:spcBef>
              <a:spcPct val="0"/>
            </a:spcBef>
            <a:spcAft>
              <a:spcPct val="15000"/>
            </a:spcAft>
            <a:buChar char="•"/>
          </a:pPr>
          <a:r>
            <a:rPr lang="en-US" sz="1800" b="1" i="1" kern="1200" dirty="0">
              <a:solidFill>
                <a:srgbClr val="0070C0"/>
              </a:solidFill>
            </a:rPr>
            <a:t>Por </a:t>
          </a:r>
          <a:r>
            <a:rPr lang="en-US" sz="1800" b="1" i="1" kern="1200" dirty="0" err="1">
              <a:solidFill>
                <a:srgbClr val="0070C0"/>
              </a:solidFill>
            </a:rPr>
            <a:t>determinar</a:t>
          </a:r>
          <a:r>
            <a:rPr lang="en-US" sz="1800" b="1" i="1" kern="1200" dirty="0">
              <a:solidFill>
                <a:srgbClr val="0070C0"/>
              </a:solidFill>
            </a:rPr>
            <a:t> </a:t>
          </a:r>
          <a:r>
            <a:rPr lang="en-US" sz="1800" b="1" i="1" kern="1200" dirty="0" err="1">
              <a:solidFill>
                <a:srgbClr val="0070C0"/>
              </a:solidFill>
            </a:rPr>
            <a:t>en</a:t>
          </a:r>
          <a:r>
            <a:rPr lang="en-US" sz="1800" b="1" i="1" kern="1200" dirty="0">
              <a:solidFill>
                <a:srgbClr val="0070C0"/>
              </a:solidFill>
            </a:rPr>
            <a:t> 2021</a:t>
          </a:r>
        </a:p>
      </dsp:txBody>
      <dsp:txXfrm rot="5400000">
        <a:off x="5879748" y="1198659"/>
        <a:ext cx="1031619" cy="3595976"/>
      </dsp:txXfrm>
    </dsp:sp>
    <dsp:sp modelId="{BCC7A712-C2DB-814D-992B-BAF4DAF591C7}">
      <dsp:nvSpPr>
        <dsp:cNvPr id="0" name=""/>
        <dsp:cNvSpPr/>
      </dsp:nvSpPr>
      <dsp:spPr>
        <a:xfrm rot="16200000">
          <a:off x="6684746" y="486476"/>
          <a:ext cx="5993294" cy="5020342"/>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Problem</a:t>
          </a:r>
          <a:r>
            <a:rPr lang="en-US" sz="1800" kern="1200" dirty="0"/>
            <a:t>: Interplay between federal regulatory scheme for environment and macro-economic policy VERSUS application of state private law (tort) and communal law (nuisance)</a:t>
          </a:r>
        </a:p>
        <a:p>
          <a:pPr marL="0" lvl="0" indent="0" algn="l" defTabSz="800100">
            <a:lnSpc>
              <a:spcPct val="90000"/>
            </a:lnSpc>
            <a:spcBef>
              <a:spcPct val="0"/>
            </a:spcBef>
            <a:spcAft>
              <a:spcPct val="35000"/>
            </a:spcAft>
            <a:buNone/>
          </a:pPr>
          <a:endParaRPr lang="en-US" sz="1800" kern="1200" dirty="0"/>
        </a:p>
        <a:p>
          <a:pPr marL="171450" lvl="1" indent="-171450" algn="l" defTabSz="800100">
            <a:lnSpc>
              <a:spcPct val="90000"/>
            </a:lnSpc>
            <a:spcBef>
              <a:spcPct val="0"/>
            </a:spcBef>
            <a:spcAft>
              <a:spcPct val="15000"/>
            </a:spcAft>
            <a:buChar char="•"/>
          </a:pPr>
          <a:r>
            <a:rPr lang="es-ES" sz="1800" b="1" i="1" kern="1200" dirty="0">
              <a:solidFill>
                <a:srgbClr val="0070C0"/>
              </a:solidFill>
            </a:rPr>
            <a:t>Interacción entre el esquema regulatorio federal para el medio ambiente y la política macroeconómica VERSUS la aplicación del derecho privado estatal (agravio) y el derecho comunal (molestia</a:t>
          </a:r>
          <a:r>
            <a:rPr lang="es-ES" sz="1200" b="1" i="1" kern="1200" dirty="0">
              <a:solidFill>
                <a:srgbClr val="0070C0"/>
              </a:solidFill>
            </a:rPr>
            <a:t>)</a:t>
          </a:r>
          <a:endParaRPr lang="en-US" sz="1200" b="1" i="1" kern="1200" dirty="0">
            <a:solidFill>
              <a:srgbClr val="0070C0"/>
            </a:solidFill>
          </a:endParaRPr>
        </a:p>
      </dsp:txBody>
      <dsp:txXfrm rot="5400000">
        <a:off x="7171222" y="1198659"/>
        <a:ext cx="5020342" cy="35959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2234B-9DA7-5446-A9A9-9C98FE6DD5EB}">
      <dsp:nvSpPr>
        <dsp:cNvPr id="0" name=""/>
        <dsp:cNvSpPr/>
      </dsp:nvSpPr>
      <dsp:spPr>
        <a:xfrm rot="5400000">
          <a:off x="-577626" y="1927199"/>
          <a:ext cx="3850842" cy="2695589"/>
        </a:xfrm>
        <a:prstGeom prst="chevron">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Massachusetts v. ExxonMobil Corp</a:t>
          </a:r>
        </a:p>
      </dsp:txBody>
      <dsp:txXfrm rot="-5400000">
        <a:off x="1" y="2697368"/>
        <a:ext cx="2695589" cy="1155253"/>
      </dsp:txXfrm>
    </dsp:sp>
    <dsp:sp modelId="{94A97F1F-CE59-F244-BFD9-28BF5B727557}">
      <dsp:nvSpPr>
        <dsp:cNvPr id="0" name=""/>
        <dsp:cNvSpPr/>
      </dsp:nvSpPr>
      <dsp:spPr>
        <a:xfrm rot="5400000">
          <a:off x="4331956" y="-1636362"/>
          <a:ext cx="5202184" cy="8474918"/>
        </a:xfrm>
        <a:prstGeom prst="round2Same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30 July 2020: </a:t>
          </a:r>
          <a:r>
            <a:rPr lang="en-US" sz="2000" b="1" kern="1200" dirty="0">
              <a:hlinkClick xmlns:r="http://schemas.openxmlformats.org/officeDocument/2006/relationships" r:id="rId1"/>
            </a:rPr>
            <a:t>Exxon to Seek Dismissal of Massachusetts Lawsuit Under Anti-SLAPP Law</a:t>
          </a:r>
          <a:r>
            <a:rPr lang="en-US" sz="2000" b="1" kern="1200" dirty="0"/>
            <a:t>.</a:t>
          </a:r>
          <a:r>
            <a:rPr lang="en-US" sz="2000" kern="1200" dirty="0"/>
            <a:t> Exxon Mobil Corporation filed a </a:t>
          </a:r>
          <a:r>
            <a:rPr lang="en-US" sz="2000" kern="1200" dirty="0">
              <a:hlinkClick xmlns:r="http://schemas.openxmlformats.org/officeDocument/2006/relationships" r:id="rId2"/>
            </a:rPr>
            <a:t>notice</a:t>
          </a:r>
          <a:r>
            <a:rPr lang="en-US" sz="2000" kern="1200" dirty="0"/>
            <a:t> in a Massachusetts state court indicating that it would seek to dismiss the Massachusetts Attorney General’s lawsuit asserting that Exxon’s failure to disclose climate change risks deceived investors and consumers. Exxon will seek to dismiss the suit under the Massachusetts anti-SLAPP (Strategic Litigation Against Public Participation) law.</a:t>
          </a:r>
        </a:p>
        <a:p>
          <a:pPr marL="457200" lvl="2" indent="-228600" algn="l" defTabSz="889000">
            <a:lnSpc>
              <a:spcPct val="90000"/>
            </a:lnSpc>
            <a:spcBef>
              <a:spcPct val="0"/>
            </a:spcBef>
            <a:spcAft>
              <a:spcPct val="15000"/>
            </a:spcAft>
            <a:buChar char="•"/>
          </a:pPr>
          <a:r>
            <a:rPr lang="en-US" sz="2000" kern="1200"/>
            <a:t>Exxon has long argued that such actions illegally target </a:t>
          </a:r>
          <a:r>
            <a:rPr lang="en-US" sz="2000" b="1" i="1" kern="1200"/>
            <a:t>free speech </a:t>
          </a:r>
          <a:r>
            <a:rPr lang="en-US" sz="2000" kern="1200"/>
            <a:t>by punishing the company for views about the future of fossil fuels that differ form those of environmentalists.</a:t>
          </a:r>
        </a:p>
        <a:p>
          <a:pPr marL="228600" lvl="1" indent="-228600" algn="l" defTabSz="889000">
            <a:lnSpc>
              <a:spcPct val="90000"/>
            </a:lnSpc>
            <a:spcBef>
              <a:spcPct val="0"/>
            </a:spcBef>
            <a:spcAft>
              <a:spcPct val="15000"/>
            </a:spcAft>
            <a:buChar char="•"/>
          </a:pPr>
          <a:r>
            <a:rPr lang="en-US" sz="2000" kern="1200" dirty="0"/>
            <a:t>Use of opinion of </a:t>
          </a:r>
          <a:r>
            <a:rPr lang="en-US" sz="2000" kern="1200" dirty="0">
              <a:hlinkClick xmlns:r="http://schemas.openxmlformats.org/officeDocument/2006/relationships" r:id="rId3"/>
            </a:rPr>
            <a:t>State district court </a:t>
          </a:r>
          <a:r>
            <a:rPr lang="en-US" sz="2000" kern="1200" dirty="0"/>
            <a:t>removing the case to federal court:</a:t>
          </a:r>
        </a:p>
        <a:p>
          <a:pPr marL="457200" lvl="2" indent="-228600" algn="l" defTabSz="889000">
            <a:lnSpc>
              <a:spcPct val="90000"/>
            </a:lnSpc>
            <a:spcBef>
              <a:spcPct val="0"/>
            </a:spcBef>
            <a:spcAft>
              <a:spcPct val="15000"/>
            </a:spcAft>
            <a:buChar char="•"/>
          </a:pPr>
          <a:r>
            <a:rPr lang="en-US" sz="2000" kern="1200" dirty="0"/>
            <a:t>“culmination of a multi-year plan concocted by plaintiffs’ attorneys, climate activists ,and special interests to force a political and regulatory agenda that has not otherwise materialized through the legislative process.” Opinion pp. 1-2 </a:t>
          </a:r>
        </a:p>
      </dsp:txBody>
      <dsp:txXfrm rot="-5400000">
        <a:off x="2695589" y="253955"/>
        <a:ext cx="8220968" cy="4694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2234B-9DA7-5446-A9A9-9C98FE6DD5EB}">
      <dsp:nvSpPr>
        <dsp:cNvPr id="0" name=""/>
        <dsp:cNvSpPr/>
      </dsp:nvSpPr>
      <dsp:spPr>
        <a:xfrm rot="5400000">
          <a:off x="-577626" y="1927199"/>
          <a:ext cx="3850842" cy="2695589"/>
        </a:xfrm>
        <a:prstGeom prst="chevron">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Massachusetts v. ExxonMobil Corp</a:t>
          </a:r>
        </a:p>
      </dsp:txBody>
      <dsp:txXfrm rot="-5400000">
        <a:off x="1" y="2697368"/>
        <a:ext cx="2695589" cy="1155253"/>
      </dsp:txXfrm>
    </dsp:sp>
    <dsp:sp modelId="{94A97F1F-CE59-F244-BFD9-28BF5B727557}">
      <dsp:nvSpPr>
        <dsp:cNvPr id="0" name=""/>
        <dsp:cNvSpPr/>
      </dsp:nvSpPr>
      <dsp:spPr>
        <a:xfrm rot="5400000">
          <a:off x="4331956" y="-1636362"/>
          <a:ext cx="5202184" cy="8474918"/>
        </a:xfrm>
        <a:prstGeom prst="round2Same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30 July 2020: </a:t>
          </a:r>
          <a:r>
            <a:rPr lang="en-US" sz="1800" b="1" kern="1200" dirty="0">
              <a:hlinkClick xmlns:r="http://schemas.openxmlformats.org/officeDocument/2006/relationships" r:id="rId1"/>
            </a:rPr>
            <a:t>Exxon to Seek Dismissal of Massachusetts Lawsuit Under Anti-SLAPP Law</a:t>
          </a:r>
          <a:r>
            <a:rPr lang="en-US" sz="1800" b="1" kern="1200" dirty="0"/>
            <a:t>.</a:t>
          </a:r>
          <a:r>
            <a:rPr lang="es-ES" sz="1800" kern="1200" dirty="0"/>
            <a:t> EXXON buscará la desestimación de la demanda de Massachusetts en virtud de la ley anti-SLAPP: Exxon </a:t>
          </a:r>
          <a:r>
            <a:rPr lang="es-ES" sz="1800" kern="1200" dirty="0" err="1"/>
            <a:t>Mobil</a:t>
          </a:r>
          <a:r>
            <a:rPr lang="es-ES" sz="1800" kern="1200" dirty="0"/>
            <a:t> presentó un aviso en la corte estatal indicando que buscaría archivar el caso presentado por el fiscal general del estado alegando que Exxon no reveló los riesgos del cambio climático, lo que resultó en la exclusión de inventores y consumidores bajo Ley de Massachusetts anti-SLAPP (Litigio Estratégico contra la Participación Pública).</a:t>
          </a:r>
          <a:br>
            <a:rPr lang="es-ES" sz="1800" kern="1200" dirty="0"/>
          </a:br>
          <a:endParaRPr lang="en-US" sz="1800" kern="1200" dirty="0"/>
        </a:p>
        <a:p>
          <a:pPr marL="342900" lvl="2" indent="-171450" algn="l" defTabSz="800100">
            <a:lnSpc>
              <a:spcPct val="90000"/>
            </a:lnSpc>
            <a:spcBef>
              <a:spcPct val="0"/>
            </a:spcBef>
            <a:spcAft>
              <a:spcPct val="15000"/>
            </a:spcAft>
            <a:buChar char="•"/>
          </a:pPr>
          <a:r>
            <a:rPr lang="es-ES" sz="1800" kern="1200" dirty="0"/>
            <a:t>Exxon ha mantenido argumentado que acciones como la que se entablaron en su contra tienen como objetivo legal los derechos de libertad de expresión al castigar a la comunidad por sus opiniones sobre el valor y el uso de combustibles fósiles que difieren de las de los ambientalistas.</a:t>
          </a:r>
          <a:r>
            <a:rPr lang="en-US" sz="1800" kern="1200" dirty="0"/>
            <a:t> </a:t>
          </a:r>
        </a:p>
        <a:p>
          <a:pPr marL="171450" lvl="1" indent="-171450" algn="l" defTabSz="800100">
            <a:lnSpc>
              <a:spcPct val="90000"/>
            </a:lnSpc>
            <a:spcBef>
              <a:spcPct val="0"/>
            </a:spcBef>
            <a:spcAft>
              <a:spcPct val="15000"/>
            </a:spcAft>
            <a:buChar char="•"/>
          </a:pPr>
          <a:r>
            <a:rPr lang="en-US" sz="1800" kern="1200" dirty="0"/>
            <a:t>Use of opinion of </a:t>
          </a:r>
          <a:r>
            <a:rPr lang="en-US" sz="1800" kern="1200" dirty="0">
              <a:hlinkClick xmlns:r="http://schemas.openxmlformats.org/officeDocument/2006/relationships" r:id="rId2"/>
            </a:rPr>
            <a:t>State district court </a:t>
          </a:r>
          <a:r>
            <a:rPr lang="en-US" sz="1800" kern="1200" dirty="0"/>
            <a:t>removing the case to federal court:</a:t>
          </a:r>
        </a:p>
        <a:p>
          <a:pPr marL="342900" lvl="2" indent="-171450" algn="l" defTabSz="800100">
            <a:lnSpc>
              <a:spcPct val="90000"/>
            </a:lnSpc>
            <a:spcBef>
              <a:spcPct val="0"/>
            </a:spcBef>
            <a:spcAft>
              <a:spcPct val="15000"/>
            </a:spcAft>
            <a:buChar char="•"/>
          </a:pPr>
          <a:r>
            <a:rPr lang="es-ES" sz="1800" kern="1200" dirty="0"/>
            <a:t>“</a:t>
          </a:r>
          <a:r>
            <a:rPr lang="es-ES" sz="1800" kern="1200" dirty="0" err="1"/>
            <a:t>culminatin</a:t>
          </a:r>
          <a:r>
            <a:rPr lang="es-ES" sz="1800" kern="1200" dirty="0"/>
            <a:t> de un plan plurianual elaborado por los abogados de los demandantes, activistas climáticos e intereses especiales para forzar una agenda política y regulatoria que de otra manera no se ha materializado a través del proceso legislativo” </a:t>
          </a:r>
          <a:r>
            <a:rPr lang="es-ES" sz="1800" kern="1200" dirty="0" err="1"/>
            <a:t>Opiono</a:t>
          </a:r>
          <a:r>
            <a:rPr lang="es-ES" sz="1800" kern="1200" dirty="0"/>
            <a:t> </a:t>
          </a:r>
          <a:r>
            <a:rPr lang="es-ES" sz="1800" kern="1200" dirty="0" err="1"/>
            <a:t>juris</a:t>
          </a:r>
          <a:r>
            <a:rPr lang="es-ES" sz="1800" kern="1200" dirty="0"/>
            <a:t> pp. 1-2</a:t>
          </a:r>
          <a:endParaRPr lang="en-US" sz="1800" kern="1200" dirty="0"/>
        </a:p>
      </dsp:txBody>
      <dsp:txXfrm rot="-5400000">
        <a:off x="2695589" y="253955"/>
        <a:ext cx="8220968" cy="46942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609E1-2928-5B41-A961-03F3D01E1513}">
      <dsp:nvSpPr>
        <dsp:cNvPr id="0" name=""/>
        <dsp:cNvSpPr/>
      </dsp:nvSpPr>
      <dsp:spPr>
        <a:xfrm>
          <a:off x="0" y="424388"/>
          <a:ext cx="3809999" cy="22860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a:t>
          </a:r>
          <a:r>
            <a:rPr lang="en-US" sz="1900" kern="1200">
              <a:hlinkClick xmlns:r="http://schemas.openxmlformats.org/officeDocument/2006/relationships" r:id="rId1"/>
            </a:rPr>
            <a:t>Sabin Center Climate Litigation Database</a:t>
          </a:r>
          <a:r>
            <a:rPr lang="en-US" sz="1900" kern="1200"/>
            <a:t>: Columbia Law School’s database provides a comprehensive collection of different pieces of climate litigation brought across the world.</a:t>
          </a:r>
        </a:p>
      </dsp:txBody>
      <dsp:txXfrm>
        <a:off x="0" y="424388"/>
        <a:ext cx="3809999" cy="2286000"/>
      </dsp:txXfrm>
    </dsp:sp>
    <dsp:sp modelId="{F7D4F967-920C-BE45-9079-E14FD0BE562A}">
      <dsp:nvSpPr>
        <dsp:cNvPr id="0" name=""/>
        <dsp:cNvSpPr/>
      </dsp:nvSpPr>
      <dsp:spPr>
        <a:xfrm>
          <a:off x="4191000" y="424388"/>
          <a:ext cx="3809999" cy="2286000"/>
        </a:xfrm>
        <a:prstGeom prst="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hlinkClick xmlns:r="http://schemas.openxmlformats.org/officeDocument/2006/relationships" r:id="rId2"/>
            </a:rPr>
            <a:t>Climate Liability News</a:t>
          </a:r>
          <a:r>
            <a:rPr lang="en-US" sz="1900" kern="1200"/>
            <a:t>: A website that provides updates on new climate litigation cases.</a:t>
          </a:r>
        </a:p>
      </dsp:txBody>
      <dsp:txXfrm>
        <a:off x="4191000" y="424388"/>
        <a:ext cx="3809999" cy="2286000"/>
      </dsp:txXfrm>
    </dsp:sp>
    <dsp:sp modelId="{ABA3F221-38AF-6F47-BC50-23C0CDFAF589}">
      <dsp:nvSpPr>
        <dsp:cNvPr id="0" name=""/>
        <dsp:cNvSpPr/>
      </dsp:nvSpPr>
      <dsp:spPr>
        <a:xfrm>
          <a:off x="8382000" y="424388"/>
          <a:ext cx="3809999" cy="2286000"/>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hlinkClick xmlns:r="http://schemas.openxmlformats.org/officeDocument/2006/relationships" r:id="rId3"/>
            </a:rPr>
            <a:t>Climate Change Laws of the World Database</a:t>
          </a:r>
          <a:r>
            <a:rPr lang="en-US" sz="1900" kern="1200"/>
            <a:t>: LSE,the Grantham Research Institute and the Sabin Center for Climate Change Lawhave a database on climate litigation and climate laws/policies around the world.</a:t>
          </a:r>
        </a:p>
      </dsp:txBody>
      <dsp:txXfrm>
        <a:off x="8382000" y="424388"/>
        <a:ext cx="3809999" cy="2286000"/>
      </dsp:txXfrm>
    </dsp:sp>
    <dsp:sp modelId="{C46BEAFC-C7B8-3B42-976A-518A56B231A5}">
      <dsp:nvSpPr>
        <dsp:cNvPr id="0" name=""/>
        <dsp:cNvSpPr/>
      </dsp:nvSpPr>
      <dsp:spPr>
        <a:xfrm>
          <a:off x="2095500" y="3091388"/>
          <a:ext cx="3809999" cy="2286000"/>
        </a:xfrm>
        <a:prstGeom prst="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hlinkClick xmlns:r="http://schemas.openxmlformats.org/officeDocument/2006/relationships" r:id="rId4"/>
            </a:rPr>
            <a:t>New Model Statute For Citizens to Challenge Governments Failing To Act on Climate Change </a:t>
          </a:r>
          <a:r>
            <a:rPr lang="en-US" sz="1900" kern="1200"/>
            <a:t>(IBA 2020):The Model Statute provides a number of rationales, precedents and articles that would supportclimatelitigation for the reduction of greenhouse gases</a:t>
          </a:r>
        </a:p>
      </dsp:txBody>
      <dsp:txXfrm>
        <a:off x="2095500" y="3091388"/>
        <a:ext cx="3809999" cy="2286000"/>
      </dsp:txXfrm>
    </dsp:sp>
    <dsp:sp modelId="{3C4BA1D2-6FD8-D84B-9F9D-359294CC0D0C}">
      <dsp:nvSpPr>
        <dsp:cNvPr id="0" name=""/>
        <dsp:cNvSpPr/>
      </dsp:nvSpPr>
      <dsp:spPr>
        <a:xfrm>
          <a:off x="6286500" y="3091388"/>
          <a:ext cx="3809999" cy="228600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hlinkClick xmlns:r="http://schemas.openxmlformats.org/officeDocument/2006/relationships" r:id="rId5"/>
            </a:rPr>
            <a:t>Action4Justice –A4J Climate Litigation Guide1A4J CLIMATE LITIGATIONGUIDE</a:t>
          </a:r>
          <a:r>
            <a:rPr lang="en-US" sz="1900" kern="1200"/>
            <a:t>: Primer on basics of climate litigation. </a:t>
          </a:r>
        </a:p>
      </dsp:txBody>
      <dsp:txXfrm>
        <a:off x="6286500" y="3091388"/>
        <a:ext cx="3809999" cy="22860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B359-45E4-E444-8507-5EBAAF3A5C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71E81-DC15-9145-8481-526540031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6EB2DD-88A2-6E4C-B486-23047F0E3302}"/>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5" name="Footer Placeholder 4">
            <a:extLst>
              <a:ext uri="{FF2B5EF4-FFF2-40B4-BE49-F238E27FC236}">
                <a16:creationId xmlns:a16="http://schemas.microsoft.com/office/drawing/2014/main" id="{68A6CCFF-5322-954E-9767-9E6BF6E95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275FF-42DD-EA4E-A484-AF521739B689}"/>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1957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F9C1-2BC9-2141-A98E-87C95B77C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38D79-49A2-FB4B-AB6C-994EE26B39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CF8E1-E7CD-544F-A438-D32A538D5ED0}"/>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5" name="Footer Placeholder 4">
            <a:extLst>
              <a:ext uri="{FF2B5EF4-FFF2-40B4-BE49-F238E27FC236}">
                <a16:creationId xmlns:a16="http://schemas.microsoft.com/office/drawing/2014/main" id="{635108F5-7CD5-CE45-BE3B-26B0CCF5B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FDFF9-5DD1-FA44-8905-E203789D6013}"/>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41440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7BBCD-163E-F84F-A277-87943D187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E213E9-1A7B-BE4E-B226-B5052B627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84179-BBAE-5045-A6AA-82C1E294BE14}"/>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5" name="Footer Placeholder 4">
            <a:extLst>
              <a:ext uri="{FF2B5EF4-FFF2-40B4-BE49-F238E27FC236}">
                <a16:creationId xmlns:a16="http://schemas.microsoft.com/office/drawing/2014/main" id="{D34C46BE-40C8-B941-912F-6C49CCEB9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24FAC-85CE-F64B-9FA9-DC7E499DFD19}"/>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299998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88AE-E7B7-9440-A5E0-1B1AE8025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66DD2-7AB8-BC4F-876D-6706D58EF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D3221-1638-0B41-9B2C-FF9C88E6782A}"/>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5" name="Footer Placeholder 4">
            <a:extLst>
              <a:ext uri="{FF2B5EF4-FFF2-40B4-BE49-F238E27FC236}">
                <a16:creationId xmlns:a16="http://schemas.microsoft.com/office/drawing/2014/main" id="{588F31E0-C89F-1C4D-BED4-CA30E74D0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E1DC2-634E-0844-82BC-BC4E84B94D1E}"/>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153676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979C-A675-9F41-A704-C2185D073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A89AF-AD9C-8A47-B669-79EF700649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9F15B8-6FA1-2740-8A8F-5F3D76D00800}"/>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5" name="Footer Placeholder 4">
            <a:extLst>
              <a:ext uri="{FF2B5EF4-FFF2-40B4-BE49-F238E27FC236}">
                <a16:creationId xmlns:a16="http://schemas.microsoft.com/office/drawing/2014/main" id="{46E41111-9DDC-3C4C-9958-52CDC3D4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81981-45FA-4149-BAF2-D00E1D4E68C2}"/>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114946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1260-F1A3-5747-8FF2-306FB7A76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A9765-9CCD-1D4C-A5D2-A5E373189C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A5950B-0432-FC4E-9B26-CC7F706738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334F6A-730B-9944-BD64-94A9484D9A4D}"/>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6" name="Footer Placeholder 5">
            <a:extLst>
              <a:ext uri="{FF2B5EF4-FFF2-40B4-BE49-F238E27FC236}">
                <a16:creationId xmlns:a16="http://schemas.microsoft.com/office/drawing/2014/main" id="{7FD4C0D7-B335-534A-8117-1770E758E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4AAAD-4CC3-E049-88E8-1CA0421E3681}"/>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74663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8062-352A-C54D-BFC3-0FB93406AB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02995-C9E6-2041-B2B0-43249D42C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47BB1A-67F1-3740-9B56-9DAB951D22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33BEA-FC18-964E-9196-F9C838AAF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39218F-F4B8-0243-A4EF-A39249DF9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51C763-81D7-AD48-94C2-833C9FF3CD36}"/>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8" name="Footer Placeholder 7">
            <a:extLst>
              <a:ext uri="{FF2B5EF4-FFF2-40B4-BE49-F238E27FC236}">
                <a16:creationId xmlns:a16="http://schemas.microsoft.com/office/drawing/2014/main" id="{9F42C222-7128-5C47-9C63-0636FB2F7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3B111-9905-7F4C-86C5-332DDA2E8449}"/>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96880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385F-C31E-994D-AC7E-F41AC899D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CC6E6-267F-4244-BE89-4E5D6FC8EAB5}"/>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4" name="Footer Placeholder 3">
            <a:extLst>
              <a:ext uri="{FF2B5EF4-FFF2-40B4-BE49-F238E27FC236}">
                <a16:creationId xmlns:a16="http://schemas.microsoft.com/office/drawing/2014/main" id="{F062E584-86BE-FD4E-B65A-5B04D50B3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5240BD-597E-3C4F-BD36-5916761A59F4}"/>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160083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D878C5-B9F5-804B-8D2F-5E0C88A9D2C1}"/>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3" name="Footer Placeholder 2">
            <a:extLst>
              <a:ext uri="{FF2B5EF4-FFF2-40B4-BE49-F238E27FC236}">
                <a16:creationId xmlns:a16="http://schemas.microsoft.com/office/drawing/2014/main" id="{732D5C21-12AA-EF42-AFAA-2DE1EDC12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E51B1C-F3BF-1144-9128-61AF9B78B26E}"/>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422863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A204-542D-5C4A-8F00-B009D8611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29141-A0FC-8B4F-9942-99A154864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E0BBB-B8AA-8E4D-82F2-2E4B1BF70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1C750-F7B9-2C43-ABEC-7322069119C0}"/>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6" name="Footer Placeholder 5">
            <a:extLst>
              <a:ext uri="{FF2B5EF4-FFF2-40B4-BE49-F238E27FC236}">
                <a16:creationId xmlns:a16="http://schemas.microsoft.com/office/drawing/2014/main" id="{A63F8BD0-5CC7-FF4B-B447-CFBDF6EC1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D49D0-E7C0-404B-A8D9-D0C47203D843}"/>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283720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4A40-8DBC-2440-BF43-8241ADC34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3D16FD-E5AC-3646-9A1D-90C209142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7FF746-F1EB-6347-8345-1D3BAB261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6E73C-FBC0-044C-B631-182F84D5B4AB}"/>
              </a:ext>
            </a:extLst>
          </p:cNvPr>
          <p:cNvSpPr>
            <a:spLocks noGrp="1"/>
          </p:cNvSpPr>
          <p:nvPr>
            <p:ph type="dt" sz="half" idx="10"/>
          </p:nvPr>
        </p:nvSpPr>
        <p:spPr/>
        <p:txBody>
          <a:bodyPr/>
          <a:lstStyle/>
          <a:p>
            <a:fld id="{6EC89A2D-8CA9-BA4E-83E3-5B53750AB294}" type="datetimeFigureOut">
              <a:rPr lang="en-US" smtClean="0"/>
              <a:t>11/19/20</a:t>
            </a:fld>
            <a:endParaRPr lang="en-US"/>
          </a:p>
        </p:txBody>
      </p:sp>
      <p:sp>
        <p:nvSpPr>
          <p:cNvPr id="6" name="Footer Placeholder 5">
            <a:extLst>
              <a:ext uri="{FF2B5EF4-FFF2-40B4-BE49-F238E27FC236}">
                <a16:creationId xmlns:a16="http://schemas.microsoft.com/office/drawing/2014/main" id="{BB1950A9-5C92-2541-BC72-FCD8C9D7A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04BBA-EDF1-274C-A008-0A91BE7317AD}"/>
              </a:ext>
            </a:extLst>
          </p:cNvPr>
          <p:cNvSpPr>
            <a:spLocks noGrp="1"/>
          </p:cNvSpPr>
          <p:nvPr>
            <p:ph type="sldNum" sz="quarter" idx="12"/>
          </p:nvPr>
        </p:nvSpPr>
        <p:spPr/>
        <p:txBody>
          <a:bodyPr/>
          <a:lstStyle/>
          <a:p>
            <a:fld id="{E998080D-7E19-494B-ADAD-C6315D30CFF4}" type="slidenum">
              <a:rPr lang="en-US" smtClean="0"/>
              <a:t>‹#›</a:t>
            </a:fld>
            <a:endParaRPr lang="en-US"/>
          </a:p>
        </p:txBody>
      </p:sp>
    </p:spTree>
    <p:extLst>
      <p:ext uri="{BB962C8B-B14F-4D97-AF65-F5344CB8AC3E}">
        <p14:creationId xmlns:p14="http://schemas.microsoft.com/office/powerpoint/2010/main" val="16898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60E70-8FE4-394F-8B5C-72BF294C6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DE1B4-3278-CD42-8BB9-7C22CE13B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CEA0-673F-ED45-ABD1-DD3DE58FA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89A2D-8CA9-BA4E-83E3-5B53750AB294}" type="datetimeFigureOut">
              <a:rPr lang="en-US" smtClean="0"/>
              <a:t>11/19/20</a:t>
            </a:fld>
            <a:endParaRPr lang="en-US"/>
          </a:p>
        </p:txBody>
      </p:sp>
      <p:sp>
        <p:nvSpPr>
          <p:cNvPr id="5" name="Footer Placeholder 4">
            <a:extLst>
              <a:ext uri="{FF2B5EF4-FFF2-40B4-BE49-F238E27FC236}">
                <a16:creationId xmlns:a16="http://schemas.microsoft.com/office/drawing/2014/main" id="{CBA8E685-B60F-E249-8D75-955478E30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C4BF67-E611-3C4B-9A38-31AD25CE6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8080D-7E19-494B-ADAD-C6315D30CFF4}" type="slidenum">
              <a:rPr lang="en-US" smtClean="0"/>
              <a:t>‹#›</a:t>
            </a:fld>
            <a:endParaRPr lang="en-US"/>
          </a:p>
        </p:txBody>
      </p:sp>
    </p:spTree>
    <p:extLst>
      <p:ext uri="{BB962C8B-B14F-4D97-AF65-F5344CB8AC3E}">
        <p14:creationId xmlns:p14="http://schemas.microsoft.com/office/powerpoint/2010/main" val="270470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57CC9-8AAE-3143-9052-891881191089}"/>
              </a:ext>
            </a:extLst>
          </p:cNvPr>
          <p:cNvSpPr>
            <a:spLocks noGrp="1"/>
          </p:cNvSpPr>
          <p:nvPr>
            <p:ph type="title"/>
          </p:nvPr>
        </p:nvSpPr>
        <p:spPr>
          <a:xfrm>
            <a:off x="0" y="1"/>
            <a:ext cx="12192000" cy="1198604"/>
          </a:xfrm>
          <a:solidFill>
            <a:schemeClr val="accent4">
              <a:lumMod val="50000"/>
            </a:schemeClr>
          </a:solidFill>
        </p:spPr>
        <p:txBody>
          <a:bodyPr>
            <a:normAutofit fontScale="90000"/>
          </a:bodyPr>
          <a:lstStyle/>
          <a:p>
            <a:pPr algn="ctr"/>
            <a:r>
              <a:rPr lang="en-US" b="1" dirty="0">
                <a:solidFill>
                  <a:schemeClr val="bg1"/>
                </a:solidFill>
              </a:rPr>
              <a:t>El </a:t>
            </a:r>
            <a:r>
              <a:rPr lang="en-US" b="1" dirty="0" err="1">
                <a:solidFill>
                  <a:schemeClr val="bg1"/>
                </a:solidFill>
              </a:rPr>
              <a:t>estado</a:t>
            </a:r>
            <a:r>
              <a:rPr lang="en-US" b="1" dirty="0">
                <a:solidFill>
                  <a:schemeClr val="bg1"/>
                </a:solidFill>
              </a:rPr>
              <a:t> del </a:t>
            </a:r>
            <a:r>
              <a:rPr lang="en-US" b="1" dirty="0" err="1">
                <a:solidFill>
                  <a:schemeClr val="bg1"/>
                </a:solidFill>
              </a:rPr>
              <a:t>litigio</a:t>
            </a:r>
            <a:r>
              <a:rPr lang="en-US" b="1" dirty="0">
                <a:solidFill>
                  <a:schemeClr val="bg1"/>
                </a:solidFill>
              </a:rPr>
              <a:t> </a:t>
            </a:r>
            <a:r>
              <a:rPr lang="en-US" b="1" dirty="0" err="1">
                <a:solidFill>
                  <a:schemeClr val="bg1"/>
                </a:solidFill>
              </a:rPr>
              <a:t>en</a:t>
            </a:r>
            <a:r>
              <a:rPr lang="en-US" b="1" dirty="0">
                <a:solidFill>
                  <a:schemeClr val="bg1"/>
                </a:solidFill>
              </a:rPr>
              <a:t> </a:t>
            </a:r>
            <a:r>
              <a:rPr lang="en-US" b="1" dirty="0" err="1">
                <a:solidFill>
                  <a:schemeClr val="bg1"/>
                </a:solidFill>
              </a:rPr>
              <a:t>materia</a:t>
            </a:r>
            <a:r>
              <a:rPr lang="en-US" b="1" dirty="0">
                <a:solidFill>
                  <a:schemeClr val="bg1"/>
                </a:solidFill>
              </a:rPr>
              <a:t> de </a:t>
            </a:r>
            <a:r>
              <a:rPr lang="en-US" b="1" dirty="0" err="1">
                <a:solidFill>
                  <a:schemeClr val="bg1"/>
                </a:solidFill>
              </a:rPr>
              <a:t>cambio</a:t>
            </a:r>
            <a:r>
              <a:rPr lang="en-US" b="1" dirty="0">
                <a:solidFill>
                  <a:schemeClr val="bg1"/>
                </a:solidFill>
              </a:rPr>
              <a:t> </a:t>
            </a:r>
            <a:r>
              <a:rPr lang="en-US" b="1" dirty="0" err="1">
                <a:solidFill>
                  <a:schemeClr val="bg1"/>
                </a:solidFill>
              </a:rPr>
              <a:t>climático</a:t>
            </a:r>
            <a:r>
              <a:rPr lang="en-US" b="1" dirty="0">
                <a:solidFill>
                  <a:schemeClr val="bg1"/>
                </a:solidFill>
              </a:rPr>
              <a:t> </a:t>
            </a:r>
            <a:r>
              <a:rPr lang="en-US" b="1" dirty="0" err="1">
                <a:solidFill>
                  <a:schemeClr val="bg1"/>
                </a:solidFill>
              </a:rPr>
              <a:t>en</a:t>
            </a:r>
            <a:r>
              <a:rPr lang="en-US" b="1" dirty="0">
                <a:solidFill>
                  <a:schemeClr val="bg1"/>
                </a:solidFill>
              </a:rPr>
              <a:t> los EEUU</a:t>
            </a:r>
          </a:p>
        </p:txBody>
      </p:sp>
      <p:sp>
        <p:nvSpPr>
          <p:cNvPr id="5" name="Content Placeholder 4">
            <a:extLst>
              <a:ext uri="{FF2B5EF4-FFF2-40B4-BE49-F238E27FC236}">
                <a16:creationId xmlns:a16="http://schemas.microsoft.com/office/drawing/2014/main" id="{BEEF34F5-E308-944C-819B-ADDCA3732E20}"/>
              </a:ext>
            </a:extLst>
          </p:cNvPr>
          <p:cNvSpPr>
            <a:spLocks noGrp="1"/>
          </p:cNvSpPr>
          <p:nvPr>
            <p:ph idx="1"/>
          </p:nvPr>
        </p:nvSpPr>
        <p:spPr>
          <a:xfrm>
            <a:off x="6023112" y="4830418"/>
            <a:ext cx="6168887" cy="2027582"/>
          </a:xfrm>
          <a:solidFill>
            <a:schemeClr val="accent4">
              <a:lumMod val="50000"/>
            </a:schemeClr>
          </a:solidFill>
        </p:spPr>
        <p:txBody>
          <a:bodyPr>
            <a:normAutofit fontScale="85000" lnSpcReduction="20000"/>
          </a:bodyPr>
          <a:lstStyle/>
          <a:p>
            <a:pPr marL="0" indent="0">
              <a:buNone/>
            </a:pPr>
            <a:r>
              <a:rPr lang="en-US" b="1" dirty="0">
                <a:solidFill>
                  <a:schemeClr val="bg1"/>
                </a:solidFill>
              </a:rPr>
              <a:t>Larry Catá Backer</a:t>
            </a:r>
          </a:p>
          <a:p>
            <a:pPr marL="457200" lvl="1" indent="0">
              <a:buNone/>
            </a:pPr>
            <a:r>
              <a:rPr lang="en-US" sz="2000" b="1" i="1" dirty="0">
                <a:solidFill>
                  <a:schemeClr val="bg1"/>
                </a:solidFill>
              </a:rPr>
              <a:t>W. Richard and Mary Eshelman Faculty Scholar Professor of Law and International Affairs, Pennsylvania State University</a:t>
            </a:r>
          </a:p>
          <a:p>
            <a:pPr marL="457200" lvl="1" indent="0">
              <a:buNone/>
            </a:pPr>
            <a:endParaRPr lang="en-US" b="1" i="1" dirty="0">
              <a:solidFill>
                <a:schemeClr val="bg1"/>
              </a:solidFill>
            </a:endParaRPr>
          </a:p>
          <a:p>
            <a:pPr marL="457200" lvl="1" indent="0">
              <a:buNone/>
            </a:pPr>
            <a:r>
              <a:rPr lang="en-US" sz="1800" i="1" dirty="0">
                <a:solidFill>
                  <a:schemeClr val="bg1"/>
                </a:solidFill>
              </a:rPr>
              <a:t>I </a:t>
            </a:r>
            <a:r>
              <a:rPr lang="en-US" sz="1800" i="1" dirty="0" err="1">
                <a:solidFill>
                  <a:schemeClr val="bg1"/>
                </a:solidFill>
              </a:rPr>
              <a:t>Congreso</a:t>
            </a:r>
            <a:r>
              <a:rPr lang="en-US" sz="1800" i="1" dirty="0">
                <a:solidFill>
                  <a:schemeClr val="bg1"/>
                </a:solidFill>
              </a:rPr>
              <a:t> Italo-</a:t>
            </a:r>
            <a:r>
              <a:rPr lang="en-US" sz="1800" i="1" dirty="0" err="1">
                <a:solidFill>
                  <a:schemeClr val="bg1"/>
                </a:solidFill>
              </a:rPr>
              <a:t>Español</a:t>
            </a:r>
            <a:r>
              <a:rPr lang="en-US" sz="1800" i="1" dirty="0">
                <a:solidFill>
                  <a:schemeClr val="bg1"/>
                </a:solidFill>
              </a:rPr>
              <a:t> </a:t>
            </a:r>
            <a:r>
              <a:rPr lang="en-US" sz="1800" i="1" dirty="0" err="1">
                <a:solidFill>
                  <a:schemeClr val="bg1"/>
                </a:solidFill>
              </a:rPr>
              <a:t>sobre</a:t>
            </a:r>
            <a:r>
              <a:rPr lang="en-US" sz="1800" i="1" dirty="0">
                <a:solidFill>
                  <a:schemeClr val="bg1"/>
                </a:solidFill>
              </a:rPr>
              <a:t> la </a:t>
            </a:r>
            <a:r>
              <a:rPr lang="en-US" sz="1800" i="1" dirty="0" err="1">
                <a:solidFill>
                  <a:schemeClr val="bg1"/>
                </a:solidFill>
              </a:rPr>
              <a:t>lucha</a:t>
            </a:r>
            <a:r>
              <a:rPr lang="en-US" sz="1800" i="1" dirty="0">
                <a:solidFill>
                  <a:schemeClr val="bg1"/>
                </a:solidFill>
              </a:rPr>
              <a:t> </a:t>
            </a:r>
            <a:r>
              <a:rPr lang="en-US" sz="1800" i="1" dirty="0" err="1">
                <a:solidFill>
                  <a:schemeClr val="bg1"/>
                </a:solidFill>
              </a:rPr>
              <a:t>en</a:t>
            </a:r>
            <a:r>
              <a:rPr lang="en-US" sz="1800" i="1" dirty="0">
                <a:solidFill>
                  <a:schemeClr val="bg1"/>
                </a:solidFill>
              </a:rPr>
              <a:t> clave judicial </a:t>
            </a:r>
            <a:r>
              <a:rPr lang="en-US" sz="1800" i="1" dirty="0" err="1">
                <a:solidFill>
                  <a:schemeClr val="bg1"/>
                </a:solidFill>
              </a:rPr>
              <a:t>frente</a:t>
            </a:r>
            <a:r>
              <a:rPr lang="en-US" sz="1800" i="1" dirty="0">
                <a:solidFill>
                  <a:schemeClr val="bg1"/>
                </a:solidFill>
              </a:rPr>
              <a:t> al </a:t>
            </a:r>
            <a:r>
              <a:rPr lang="en-US" sz="1800" i="1" dirty="0" err="1">
                <a:solidFill>
                  <a:schemeClr val="bg1"/>
                </a:solidFill>
              </a:rPr>
              <a:t>cambio</a:t>
            </a:r>
            <a:r>
              <a:rPr lang="en-US" sz="1800" i="1" dirty="0">
                <a:solidFill>
                  <a:schemeClr val="bg1"/>
                </a:solidFill>
              </a:rPr>
              <a:t> </a:t>
            </a:r>
            <a:r>
              <a:rPr lang="en-US" sz="1800" i="1" dirty="0" err="1">
                <a:solidFill>
                  <a:schemeClr val="bg1"/>
                </a:solidFill>
              </a:rPr>
              <a:t>climático</a:t>
            </a:r>
            <a:endParaRPr lang="en-US" sz="1800" i="1" dirty="0">
              <a:solidFill>
                <a:schemeClr val="bg1"/>
              </a:solidFill>
            </a:endParaRPr>
          </a:p>
          <a:p>
            <a:pPr marL="457200" lvl="1" indent="0">
              <a:buNone/>
            </a:pPr>
            <a:r>
              <a:rPr lang="en-US" sz="1800" i="1" dirty="0">
                <a:solidFill>
                  <a:schemeClr val="bg1"/>
                </a:solidFill>
              </a:rPr>
              <a:t>19-20 </a:t>
            </a:r>
            <a:r>
              <a:rPr lang="en-US" sz="1800" i="1" dirty="0" err="1">
                <a:solidFill>
                  <a:schemeClr val="bg1"/>
                </a:solidFill>
              </a:rPr>
              <a:t>noviembre</a:t>
            </a:r>
            <a:r>
              <a:rPr lang="en-US" sz="1800" i="1" dirty="0">
                <a:solidFill>
                  <a:schemeClr val="bg1"/>
                </a:solidFill>
              </a:rPr>
              <a:t> 2020</a:t>
            </a:r>
          </a:p>
          <a:p>
            <a:pPr marL="457200" lvl="1" indent="0">
              <a:buNone/>
            </a:pPr>
            <a:r>
              <a:rPr lang="en-US" sz="1800" i="1" dirty="0" err="1">
                <a:solidFill>
                  <a:schemeClr val="bg1"/>
                </a:solidFill>
              </a:rPr>
              <a:t>Universitat</a:t>
            </a:r>
            <a:r>
              <a:rPr lang="en-US" sz="1800" i="1" dirty="0">
                <a:solidFill>
                  <a:schemeClr val="bg1"/>
                </a:solidFill>
              </a:rPr>
              <a:t> </a:t>
            </a:r>
            <a:r>
              <a:rPr lang="en-US" sz="1800" i="1" dirty="0" err="1">
                <a:solidFill>
                  <a:schemeClr val="bg1"/>
                </a:solidFill>
              </a:rPr>
              <a:t>Jaume</a:t>
            </a:r>
            <a:r>
              <a:rPr lang="en-US" sz="1800" i="1" dirty="0">
                <a:solidFill>
                  <a:schemeClr val="bg1"/>
                </a:solidFill>
              </a:rPr>
              <a:t> I Valencia, </a:t>
            </a:r>
            <a:r>
              <a:rPr lang="en-US" sz="1800" i="1" dirty="0" err="1">
                <a:solidFill>
                  <a:schemeClr val="bg1"/>
                </a:solidFill>
              </a:rPr>
              <a:t>España</a:t>
            </a:r>
            <a:r>
              <a:rPr lang="en-US" sz="1800" i="1" dirty="0">
                <a:solidFill>
                  <a:schemeClr val="bg1"/>
                </a:solidFill>
              </a:rPr>
              <a:t> </a:t>
            </a:r>
          </a:p>
        </p:txBody>
      </p:sp>
    </p:spTree>
    <p:extLst>
      <p:ext uri="{BB962C8B-B14F-4D97-AF65-F5344CB8AC3E}">
        <p14:creationId xmlns:p14="http://schemas.microsoft.com/office/powerpoint/2010/main" val="142202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1516-E1E4-E64E-B621-D99132C254E9}"/>
              </a:ext>
            </a:extLst>
          </p:cNvPr>
          <p:cNvSpPr>
            <a:spLocks noGrp="1"/>
          </p:cNvSpPr>
          <p:nvPr>
            <p:ph type="title"/>
          </p:nvPr>
        </p:nvSpPr>
        <p:spPr>
          <a:xfrm>
            <a:off x="183292" y="18255"/>
            <a:ext cx="10515600" cy="1325563"/>
          </a:xfrm>
        </p:spPr>
        <p:txBody>
          <a:bodyPr/>
          <a:lstStyle/>
          <a:p>
            <a:r>
              <a:rPr lang="en-US" dirty="0"/>
              <a:t>Defensive Use of SLAPP (Strategic Litigation Against Public Participation) law.</a:t>
            </a:r>
          </a:p>
        </p:txBody>
      </p:sp>
      <p:graphicFrame>
        <p:nvGraphicFramePr>
          <p:cNvPr id="4" name="Content Placeholder 3">
            <a:extLst>
              <a:ext uri="{FF2B5EF4-FFF2-40B4-BE49-F238E27FC236}">
                <a16:creationId xmlns:a16="http://schemas.microsoft.com/office/drawing/2014/main" id="{7A3ACEE5-C90C-3B42-9E3A-82D9A08201D0}"/>
              </a:ext>
            </a:extLst>
          </p:cNvPr>
          <p:cNvGraphicFramePr>
            <a:graphicFrameLocks noGrp="1"/>
          </p:cNvGraphicFramePr>
          <p:nvPr>
            <p:ph idx="1"/>
            <p:extLst>
              <p:ext uri="{D42A27DB-BD31-4B8C-83A1-F6EECF244321}">
                <p14:modId xmlns:p14="http://schemas.microsoft.com/office/powerpoint/2010/main" val="2287476958"/>
              </p:ext>
            </p:extLst>
          </p:nvPr>
        </p:nvGraphicFramePr>
        <p:xfrm>
          <a:off x="183292" y="1655806"/>
          <a:ext cx="11170508" cy="5202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79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1516-E1E4-E64E-B621-D99132C254E9}"/>
              </a:ext>
            </a:extLst>
          </p:cNvPr>
          <p:cNvSpPr>
            <a:spLocks noGrp="1"/>
          </p:cNvSpPr>
          <p:nvPr>
            <p:ph type="title"/>
          </p:nvPr>
        </p:nvSpPr>
        <p:spPr>
          <a:xfrm>
            <a:off x="183292" y="18255"/>
            <a:ext cx="10515600" cy="1325563"/>
          </a:xfrm>
        </p:spPr>
        <p:txBody>
          <a:bodyPr/>
          <a:lstStyle/>
          <a:p>
            <a:r>
              <a:rPr lang="en-US" dirty="0"/>
              <a:t>Defensive Use of SLAPP (Strategic Litigation Against Public Participation) law.</a:t>
            </a:r>
          </a:p>
        </p:txBody>
      </p:sp>
      <p:graphicFrame>
        <p:nvGraphicFramePr>
          <p:cNvPr id="4" name="Content Placeholder 3">
            <a:extLst>
              <a:ext uri="{FF2B5EF4-FFF2-40B4-BE49-F238E27FC236}">
                <a16:creationId xmlns:a16="http://schemas.microsoft.com/office/drawing/2014/main" id="{7A3ACEE5-C90C-3B42-9E3A-82D9A08201D0}"/>
              </a:ext>
            </a:extLst>
          </p:cNvPr>
          <p:cNvGraphicFramePr>
            <a:graphicFrameLocks noGrp="1"/>
          </p:cNvGraphicFramePr>
          <p:nvPr>
            <p:ph idx="1"/>
            <p:extLst>
              <p:ext uri="{D42A27DB-BD31-4B8C-83A1-F6EECF244321}">
                <p14:modId xmlns:p14="http://schemas.microsoft.com/office/powerpoint/2010/main" val="3371313697"/>
              </p:ext>
            </p:extLst>
          </p:nvPr>
        </p:nvGraphicFramePr>
        <p:xfrm>
          <a:off x="183292" y="1655806"/>
          <a:ext cx="11170508" cy="5202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29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B241287-E19E-4C4A-BCD8-E1AE0A1078FD}"/>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rPr>
              <a:t>Summary-Resumen</a:t>
            </a:r>
          </a:p>
        </p:txBody>
      </p:sp>
      <p:sp>
        <p:nvSpPr>
          <p:cNvPr id="3" name="Content Placeholder 2">
            <a:extLst>
              <a:ext uri="{FF2B5EF4-FFF2-40B4-BE49-F238E27FC236}">
                <a16:creationId xmlns:a16="http://schemas.microsoft.com/office/drawing/2014/main" id="{D618C239-FFF7-E149-98C5-77890D8D148B}"/>
              </a:ext>
            </a:extLst>
          </p:cNvPr>
          <p:cNvSpPr>
            <a:spLocks noGrp="1"/>
          </p:cNvSpPr>
          <p:nvPr>
            <p:ph idx="1"/>
          </p:nvPr>
        </p:nvSpPr>
        <p:spPr>
          <a:xfrm>
            <a:off x="4694548" y="141322"/>
            <a:ext cx="3485625" cy="6716678"/>
          </a:xfrm>
        </p:spPr>
        <p:txBody>
          <a:bodyPr anchor="ctr">
            <a:normAutofit/>
          </a:bodyPr>
          <a:lstStyle/>
          <a:p>
            <a:r>
              <a:rPr lang="en-US" sz="2200" dirty="0"/>
              <a:t>Climate Change litigation is primarily a strategic weapon</a:t>
            </a:r>
          </a:p>
          <a:p>
            <a:r>
              <a:rPr lang="en-US" sz="2200" dirty="0"/>
              <a:t>Courts serve to augment the political vices of litigants</a:t>
            </a:r>
          </a:p>
          <a:p>
            <a:r>
              <a:rPr lang="en-US" sz="2200" dirty="0"/>
              <a:t>To date mostly unsuccessful as litigation</a:t>
            </a:r>
          </a:p>
          <a:p>
            <a:r>
              <a:rPr lang="en-US" sz="2200" dirty="0"/>
              <a:t>BUT: (1) they have drawn significant attention to climate change; (2) may well produce profound changes in legal doctrine in the United States</a:t>
            </a:r>
          </a:p>
          <a:p>
            <a:r>
              <a:rPr lang="en-US" sz="2200" dirty="0"/>
              <a:t>Constraints: (1) jurisdiction; (2) authority of the courts as a judicial rather than a political body; (3) Causation; (4) remedy</a:t>
            </a:r>
          </a:p>
        </p:txBody>
      </p:sp>
      <p:sp>
        <p:nvSpPr>
          <p:cNvPr id="4" name="TextBox 3">
            <a:extLst>
              <a:ext uri="{FF2B5EF4-FFF2-40B4-BE49-F238E27FC236}">
                <a16:creationId xmlns:a16="http://schemas.microsoft.com/office/drawing/2014/main" id="{747B89B3-B0A2-054E-A118-684B0D2B31AB}"/>
              </a:ext>
            </a:extLst>
          </p:cNvPr>
          <p:cNvSpPr txBox="1"/>
          <p:nvPr/>
        </p:nvSpPr>
        <p:spPr>
          <a:xfrm>
            <a:off x="8180173" y="284205"/>
            <a:ext cx="3917093" cy="6555641"/>
          </a:xfrm>
          <a:prstGeom prst="rect">
            <a:avLst/>
          </a:prstGeom>
          <a:noFill/>
        </p:spPr>
        <p:txBody>
          <a:bodyPr wrap="square" rtlCol="0">
            <a:spAutoFit/>
          </a:bodyPr>
          <a:lstStyle/>
          <a:p>
            <a:r>
              <a:rPr lang="es-ES" sz="2000" b="1" dirty="0">
                <a:solidFill>
                  <a:srgbClr val="FF0000"/>
                </a:solidFill>
              </a:rPr>
              <a:t>Los litigios sobre cambio climático son principalmente un arma estratégica</a:t>
            </a:r>
          </a:p>
          <a:p>
            <a:br>
              <a:rPr lang="es-ES" sz="2000" b="1" dirty="0">
                <a:solidFill>
                  <a:srgbClr val="FF0000"/>
                </a:solidFill>
              </a:rPr>
            </a:br>
            <a:r>
              <a:rPr lang="es-ES" sz="2000" b="1" dirty="0">
                <a:solidFill>
                  <a:srgbClr val="FF0000"/>
                </a:solidFill>
              </a:rPr>
              <a:t>Los tribunales sirven para aumentar los vicios políticos de los litigantes</a:t>
            </a:r>
          </a:p>
          <a:p>
            <a:br>
              <a:rPr lang="es-ES" sz="2000" b="1" dirty="0">
                <a:solidFill>
                  <a:srgbClr val="FF0000"/>
                </a:solidFill>
              </a:rPr>
            </a:br>
            <a:r>
              <a:rPr lang="es-ES" sz="2000" b="1" dirty="0">
                <a:solidFill>
                  <a:srgbClr val="FF0000"/>
                </a:solidFill>
              </a:rPr>
              <a:t>Hasta la fecha, en su mayoría sin éxito como litigio</a:t>
            </a:r>
          </a:p>
          <a:p>
            <a:br>
              <a:rPr lang="es-ES" sz="2000" b="1" dirty="0">
                <a:solidFill>
                  <a:srgbClr val="FF0000"/>
                </a:solidFill>
              </a:rPr>
            </a:br>
            <a:r>
              <a:rPr lang="es-ES" sz="2000" b="1" dirty="0">
                <a:solidFill>
                  <a:srgbClr val="FF0000"/>
                </a:solidFill>
              </a:rPr>
              <a:t>PERO: (1) han llamado mucho la atención sobre el cambio climático; (2) bien puede producir cambios profundos en la doctrina legal en los Estados Unidos</a:t>
            </a:r>
          </a:p>
          <a:p>
            <a:br>
              <a:rPr lang="es-ES" sz="2000" b="1" dirty="0">
                <a:solidFill>
                  <a:srgbClr val="FF0000"/>
                </a:solidFill>
              </a:rPr>
            </a:br>
            <a:r>
              <a:rPr lang="es-ES" sz="2000" b="1" dirty="0">
                <a:solidFill>
                  <a:srgbClr val="FF0000"/>
                </a:solidFill>
              </a:rPr>
              <a:t>Restricciones: (1) jurisdicción; (2) autoridad de los tribunales como órgano judicial más que político; (3) causalidad; (4) remedio</a:t>
            </a:r>
            <a:endParaRPr lang="en-US" sz="2000" b="1" dirty="0">
              <a:solidFill>
                <a:srgbClr val="FF0000"/>
              </a:solidFill>
            </a:endParaRPr>
          </a:p>
        </p:txBody>
      </p:sp>
    </p:spTree>
    <p:extLst>
      <p:ext uri="{BB962C8B-B14F-4D97-AF65-F5344CB8AC3E}">
        <p14:creationId xmlns:p14="http://schemas.microsoft.com/office/powerpoint/2010/main" val="351573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571C-42ED-404F-8580-B295ABE3838B}"/>
              </a:ext>
            </a:extLst>
          </p:cNvPr>
          <p:cNvSpPr>
            <a:spLocks noGrp="1"/>
          </p:cNvSpPr>
          <p:nvPr>
            <p:ph type="title"/>
          </p:nvPr>
        </p:nvSpPr>
        <p:spPr>
          <a:xfrm>
            <a:off x="0" y="18255"/>
            <a:ext cx="12191999" cy="1325563"/>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a:lstStyle/>
          <a:p>
            <a:r>
              <a:rPr lang="en-US" dirty="0"/>
              <a:t>Resources-</a:t>
            </a:r>
            <a:r>
              <a:rPr lang="en-US" dirty="0" err="1"/>
              <a:t>Recursos</a:t>
            </a:r>
            <a:endParaRPr lang="en-US" dirty="0"/>
          </a:p>
        </p:txBody>
      </p:sp>
      <p:graphicFrame>
        <p:nvGraphicFramePr>
          <p:cNvPr id="4" name="Content Placeholder 3">
            <a:extLst>
              <a:ext uri="{FF2B5EF4-FFF2-40B4-BE49-F238E27FC236}">
                <a16:creationId xmlns:a16="http://schemas.microsoft.com/office/drawing/2014/main" id="{B193D06E-E7E8-5B41-8A67-4115DAD2EC21}"/>
              </a:ext>
            </a:extLst>
          </p:cNvPr>
          <p:cNvGraphicFramePr>
            <a:graphicFrameLocks noGrp="1"/>
          </p:cNvGraphicFramePr>
          <p:nvPr>
            <p:ph idx="1"/>
            <p:extLst>
              <p:ext uri="{D42A27DB-BD31-4B8C-83A1-F6EECF244321}">
                <p14:modId xmlns:p14="http://schemas.microsoft.com/office/powerpoint/2010/main" val="129035126"/>
              </p:ext>
            </p:extLst>
          </p:nvPr>
        </p:nvGraphicFramePr>
        <p:xfrm>
          <a:off x="0" y="1037968"/>
          <a:ext cx="12192000" cy="5801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31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F23DD-06D1-2944-87FC-B0E7BDB10154}"/>
              </a:ext>
            </a:extLst>
          </p:cNvPr>
          <p:cNvSpPr>
            <a:spLocks noGrp="1"/>
          </p:cNvSpPr>
          <p:nvPr>
            <p:ph type="title"/>
          </p:nvPr>
        </p:nvSpPr>
        <p:spPr>
          <a:xfrm>
            <a:off x="8439664" y="365125"/>
            <a:ext cx="2914135" cy="1325563"/>
          </a:xfrm>
          <a:solidFill>
            <a:schemeClr val="accent4">
              <a:lumMod val="75000"/>
            </a:schemeClr>
          </a:solidFill>
        </p:spPr>
        <p:txBody>
          <a:bodyPr/>
          <a:lstStyle/>
          <a:p>
            <a:pPr algn="ctr"/>
            <a:r>
              <a:rPr lang="en-US" b="1" dirty="0"/>
              <a:t>Thank you!</a:t>
            </a:r>
          </a:p>
        </p:txBody>
      </p:sp>
    </p:spTree>
    <p:extLst>
      <p:ext uri="{BB962C8B-B14F-4D97-AF65-F5344CB8AC3E}">
        <p14:creationId xmlns:p14="http://schemas.microsoft.com/office/powerpoint/2010/main" val="65479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BD8D-C7C3-F44C-A11A-0F08231638E4}"/>
              </a:ext>
            </a:extLst>
          </p:cNvPr>
          <p:cNvSpPr>
            <a:spLocks noGrp="1"/>
          </p:cNvSpPr>
          <p:nvPr>
            <p:ph type="title"/>
          </p:nvPr>
        </p:nvSpPr>
        <p:spPr>
          <a:xfrm>
            <a:off x="0" y="1"/>
            <a:ext cx="12192000" cy="951470"/>
          </a:xfrm>
        </p:spPr>
        <p:txBody>
          <a:bodyPr/>
          <a:lstStyle/>
          <a:p>
            <a:r>
              <a:rPr lang="en-US" dirty="0"/>
              <a:t>US Context/</a:t>
            </a:r>
            <a:r>
              <a:rPr lang="en-US" dirty="0" err="1"/>
              <a:t>Contexto</a:t>
            </a:r>
            <a:r>
              <a:rPr lang="en-US" dirty="0"/>
              <a:t> </a:t>
            </a:r>
            <a:r>
              <a:rPr lang="en-US" dirty="0" err="1"/>
              <a:t>en</a:t>
            </a:r>
            <a:r>
              <a:rPr lang="en-US" dirty="0"/>
              <a:t> EEUU (</a:t>
            </a:r>
            <a:r>
              <a:rPr lang="en-US" dirty="0" err="1"/>
              <a:t>Gobierno</a:t>
            </a:r>
            <a:r>
              <a:rPr lang="en-US" dirty="0"/>
              <a:t> de </a:t>
            </a:r>
            <a:r>
              <a:rPr lang="en-US" dirty="0" err="1"/>
              <a:t>jueces</a:t>
            </a:r>
            <a:r>
              <a:rPr lang="en-US" dirty="0"/>
              <a:t>?)</a:t>
            </a:r>
          </a:p>
        </p:txBody>
      </p:sp>
      <p:graphicFrame>
        <p:nvGraphicFramePr>
          <p:cNvPr id="4" name="Content Placeholder 3">
            <a:extLst>
              <a:ext uri="{FF2B5EF4-FFF2-40B4-BE49-F238E27FC236}">
                <a16:creationId xmlns:a16="http://schemas.microsoft.com/office/drawing/2014/main" id="{79C5A7BE-70B3-E64C-8411-C8FFFA674752}"/>
              </a:ext>
            </a:extLst>
          </p:cNvPr>
          <p:cNvGraphicFramePr>
            <a:graphicFrameLocks noGrp="1"/>
          </p:cNvGraphicFramePr>
          <p:nvPr>
            <p:ph idx="1"/>
            <p:extLst>
              <p:ext uri="{D42A27DB-BD31-4B8C-83A1-F6EECF244321}">
                <p14:modId xmlns:p14="http://schemas.microsoft.com/office/powerpoint/2010/main" val="1972720938"/>
              </p:ext>
            </p:extLst>
          </p:nvPr>
        </p:nvGraphicFramePr>
        <p:xfrm>
          <a:off x="0" y="951470"/>
          <a:ext cx="12192000" cy="5906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58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0045-4C0C-BE40-96AE-8F08C937F59B}"/>
              </a:ext>
            </a:extLst>
          </p:cNvPr>
          <p:cNvSpPr>
            <a:spLocks noGrp="1"/>
          </p:cNvSpPr>
          <p:nvPr>
            <p:ph type="title"/>
          </p:nvPr>
        </p:nvSpPr>
        <p:spPr>
          <a:xfrm>
            <a:off x="146222" y="105633"/>
            <a:ext cx="10515600" cy="1325563"/>
          </a:xfrm>
        </p:spPr>
        <p:txBody>
          <a:bodyPr/>
          <a:lstStyle/>
          <a:p>
            <a:r>
              <a:rPr lang="en-US" dirty="0" err="1"/>
              <a:t>Estratégias</a:t>
            </a:r>
            <a:r>
              <a:rPr lang="en-US" dirty="0"/>
              <a:t> </a:t>
            </a:r>
            <a:r>
              <a:rPr lang="en-US" dirty="0" err="1"/>
              <a:t>en</a:t>
            </a:r>
            <a:r>
              <a:rPr lang="en-US" dirty="0"/>
              <a:t> contra </a:t>
            </a:r>
            <a:r>
              <a:rPr lang="en-US" dirty="0" err="1"/>
              <a:t>gobiernos</a:t>
            </a:r>
            <a:r>
              <a:rPr lang="en-US" dirty="0"/>
              <a:t>/Strategies against governments</a:t>
            </a:r>
          </a:p>
        </p:txBody>
      </p:sp>
      <p:graphicFrame>
        <p:nvGraphicFramePr>
          <p:cNvPr id="4" name="Content Placeholder 3">
            <a:extLst>
              <a:ext uri="{FF2B5EF4-FFF2-40B4-BE49-F238E27FC236}">
                <a16:creationId xmlns:a16="http://schemas.microsoft.com/office/drawing/2014/main" id="{DDB438EE-3AF8-4248-895B-56A377E6A0DA}"/>
              </a:ext>
            </a:extLst>
          </p:cNvPr>
          <p:cNvGraphicFramePr>
            <a:graphicFrameLocks noGrp="1"/>
          </p:cNvGraphicFramePr>
          <p:nvPr>
            <p:ph idx="1"/>
            <p:extLst>
              <p:ext uri="{D42A27DB-BD31-4B8C-83A1-F6EECF244321}">
                <p14:modId xmlns:p14="http://schemas.microsoft.com/office/powerpoint/2010/main" val="530588311"/>
              </p:ext>
            </p:extLst>
          </p:nvPr>
        </p:nvGraphicFramePr>
        <p:xfrm>
          <a:off x="0" y="1431196"/>
          <a:ext cx="12192000" cy="5321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36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3D50E-BE2D-1D43-891D-C342F71A6373}"/>
              </a:ext>
            </a:extLst>
          </p:cNvPr>
          <p:cNvSpPr>
            <a:spLocks noGrp="1"/>
          </p:cNvSpPr>
          <p:nvPr>
            <p:ph type="title"/>
          </p:nvPr>
        </p:nvSpPr>
        <p:spPr>
          <a:xfrm>
            <a:off x="1171074" y="1396686"/>
            <a:ext cx="3240506" cy="4064628"/>
          </a:xfrm>
        </p:spPr>
        <p:txBody>
          <a:bodyPr>
            <a:normAutofit/>
          </a:bodyPr>
          <a:lstStyle/>
          <a:p>
            <a:r>
              <a:rPr lang="en-US" sz="2800">
                <a:solidFill>
                  <a:srgbClr val="FFFFFF"/>
                </a:solidFill>
              </a:rPr>
              <a:t>Estratégias en contra empresas/Strategies against enterprises</a:t>
            </a: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CF7CFE7-C11A-FB42-915A-9D1334F45B85}"/>
              </a:ext>
            </a:extLst>
          </p:cNvPr>
          <p:cNvSpPr>
            <a:spLocks noGrp="1"/>
          </p:cNvSpPr>
          <p:nvPr>
            <p:ph idx="1"/>
          </p:nvPr>
        </p:nvSpPr>
        <p:spPr>
          <a:xfrm>
            <a:off x="4485373" y="0"/>
            <a:ext cx="7703579" cy="6857999"/>
          </a:xfrm>
        </p:spPr>
        <p:txBody>
          <a:bodyPr>
            <a:noAutofit/>
          </a:bodyPr>
          <a:lstStyle/>
          <a:p>
            <a:pPr lvl="0"/>
            <a:r>
              <a:rPr lang="en-US" sz="2000" b="1" dirty="0"/>
              <a:t>Nuisance sui</a:t>
            </a:r>
            <a:r>
              <a:rPr lang="en-US" sz="2000" dirty="0"/>
              <a:t>ts (</a:t>
            </a:r>
            <a:r>
              <a:rPr lang="en-US" sz="2000" i="1" dirty="0"/>
              <a:t>ley de </a:t>
            </a:r>
            <a:r>
              <a:rPr lang="en-US" sz="2000" i="1" dirty="0" err="1"/>
              <a:t>molestias</a:t>
            </a:r>
            <a:r>
              <a:rPr lang="en-US" sz="2000" dirty="0"/>
              <a:t>) and </a:t>
            </a:r>
            <a:r>
              <a:rPr lang="en-US" sz="2000" b="1" dirty="0"/>
              <a:t>Tort </a:t>
            </a:r>
            <a:r>
              <a:rPr lang="en-US" sz="2000" dirty="0"/>
              <a:t>(</a:t>
            </a:r>
            <a:r>
              <a:rPr lang="en-US" sz="2000" dirty="0" err="1"/>
              <a:t>agravios</a:t>
            </a:r>
            <a:r>
              <a:rPr lang="en-US" sz="2000" dirty="0"/>
              <a:t>) against (mostly) fossil fuel enterprises</a:t>
            </a:r>
          </a:p>
          <a:p>
            <a:pPr lvl="1"/>
            <a:r>
              <a:rPr lang="en-US" sz="1800" b="1" i="1" dirty="0">
                <a:solidFill>
                  <a:schemeClr val="accent6">
                    <a:lumMod val="75000"/>
                  </a:schemeClr>
                </a:solidFill>
              </a:rPr>
              <a:t>By state and local governments</a:t>
            </a:r>
          </a:p>
          <a:p>
            <a:pPr lvl="2"/>
            <a:r>
              <a:rPr lang="en-US" sz="1600" b="1" i="1" dirty="0">
                <a:solidFill>
                  <a:srgbClr val="FF0000"/>
                </a:solidFill>
              </a:rPr>
              <a:t>Rhode Island v,. Chevron Corp </a:t>
            </a:r>
            <a:r>
              <a:rPr lang="en-US" sz="1600" dirty="0"/>
              <a:t>No. 19-1818 (1</a:t>
            </a:r>
            <a:r>
              <a:rPr lang="en-US" sz="1600" baseline="30000" dirty="0"/>
              <a:t>st</a:t>
            </a:r>
            <a:r>
              <a:rPr lang="en-US" sz="1600" dirty="0"/>
              <a:t> Cir 2020) </a:t>
            </a:r>
          </a:p>
          <a:p>
            <a:pPr lvl="3"/>
            <a:r>
              <a:rPr lang="en-US" sz="1600" dirty="0"/>
              <a:t>case stayed (</a:t>
            </a:r>
            <a:r>
              <a:rPr lang="en-US" sz="1600" b="1" dirty="0" err="1">
                <a:solidFill>
                  <a:srgbClr val="0070C0"/>
                </a:solidFill>
              </a:rPr>
              <a:t>en</a:t>
            </a:r>
            <a:r>
              <a:rPr lang="en-US" sz="1600" b="1" dirty="0">
                <a:solidFill>
                  <a:srgbClr val="0070C0"/>
                </a:solidFill>
              </a:rPr>
              <a:t> </a:t>
            </a:r>
            <a:r>
              <a:rPr lang="en-US" sz="1600" b="1" dirty="0" err="1">
                <a:solidFill>
                  <a:srgbClr val="0070C0"/>
                </a:solidFill>
              </a:rPr>
              <a:t>suspención</a:t>
            </a:r>
            <a:r>
              <a:rPr lang="en-US" sz="1600" dirty="0"/>
              <a:t>)</a:t>
            </a:r>
          </a:p>
          <a:p>
            <a:pPr lvl="3"/>
            <a:r>
              <a:rPr lang="en-US" sz="1600" dirty="0"/>
              <a:t>State of Rhode Island lawsuit seeking to hold fossil fuel companies liable for causing climate change impacts that adversely affect Rhode Island and jeopardize State-owned or -operated facilities, real property, and other assets.</a:t>
            </a:r>
          </a:p>
          <a:p>
            <a:pPr lvl="2"/>
            <a:r>
              <a:rPr lang="en-US" sz="1600" b="1" i="1" dirty="0">
                <a:solidFill>
                  <a:srgbClr val="FF0000"/>
                </a:solidFill>
              </a:rPr>
              <a:t>Mayor and City Council of Baltimore v. BP PLC</a:t>
            </a:r>
            <a:r>
              <a:rPr lang="en-US" sz="1600" dirty="0"/>
              <a:t>, No. 19-1644 (4</a:t>
            </a:r>
            <a:r>
              <a:rPr lang="en-US" sz="1600" baseline="30000" dirty="0"/>
              <a:t>th</a:t>
            </a:r>
            <a:r>
              <a:rPr lang="en-US" sz="1600" dirty="0"/>
              <a:t> Cir. 2020) </a:t>
            </a:r>
          </a:p>
          <a:p>
            <a:pPr lvl="3"/>
            <a:r>
              <a:rPr lang="en-US" sz="1600" dirty="0"/>
              <a:t>cert. granted 2 Oct. 2020) (Cert granted on question of removal)</a:t>
            </a:r>
          </a:p>
          <a:p>
            <a:pPr lvl="3"/>
            <a:r>
              <a:rPr lang="en-US" sz="1600" dirty="0"/>
              <a:t>Roughly same set of allegations</a:t>
            </a:r>
          </a:p>
          <a:p>
            <a:pPr lvl="2"/>
            <a:r>
              <a:rPr lang="en-US" sz="1600" b="1" i="1" dirty="0">
                <a:solidFill>
                  <a:srgbClr val="FF0000"/>
                </a:solidFill>
              </a:rPr>
              <a:t>Oakland v. BP PLC </a:t>
            </a:r>
            <a:r>
              <a:rPr lang="en-US" sz="1600" dirty="0"/>
              <a:t>No. C 17-06011 WHA (9</a:t>
            </a:r>
            <a:r>
              <a:rPr lang="en-US" sz="1600" baseline="30000" dirty="0"/>
              <a:t>th</a:t>
            </a:r>
            <a:r>
              <a:rPr lang="en-US" sz="1600" dirty="0"/>
              <a:t> Cir 2020) (stayed/</a:t>
            </a:r>
            <a:r>
              <a:rPr lang="en-US" sz="1600" b="1" dirty="0">
                <a:solidFill>
                  <a:srgbClr val="0070C0"/>
                </a:solidFill>
              </a:rPr>
              <a:t> </a:t>
            </a:r>
            <a:r>
              <a:rPr lang="en-US" sz="1600" b="1" dirty="0" err="1">
                <a:solidFill>
                  <a:srgbClr val="0070C0"/>
                </a:solidFill>
              </a:rPr>
              <a:t>en</a:t>
            </a:r>
            <a:r>
              <a:rPr lang="en-US" sz="1600" b="1" dirty="0">
                <a:solidFill>
                  <a:srgbClr val="0070C0"/>
                </a:solidFill>
              </a:rPr>
              <a:t> </a:t>
            </a:r>
            <a:r>
              <a:rPr lang="en-US" sz="1600" b="1" dirty="0" err="1">
                <a:solidFill>
                  <a:srgbClr val="0070C0"/>
                </a:solidFill>
              </a:rPr>
              <a:t>suspención</a:t>
            </a:r>
            <a:r>
              <a:rPr lang="en-US" sz="1600" dirty="0"/>
              <a:t>)</a:t>
            </a:r>
          </a:p>
          <a:p>
            <a:pPr lvl="3"/>
            <a:r>
              <a:rPr lang="en-US" sz="1600" dirty="0"/>
              <a:t>Roughly same set of allegations (companion case County of San Mateo  v. BP PLC)</a:t>
            </a:r>
          </a:p>
          <a:p>
            <a:pPr lvl="1"/>
            <a:r>
              <a:rPr lang="en-US" sz="1800" b="1" i="1" dirty="0">
                <a:solidFill>
                  <a:schemeClr val="accent6">
                    <a:lumMod val="75000"/>
                  </a:schemeClr>
                </a:solidFill>
              </a:rPr>
              <a:t>By Private actors</a:t>
            </a:r>
          </a:p>
          <a:p>
            <a:pPr lvl="2"/>
            <a:r>
              <a:rPr lang="en-US" sz="1600" b="1" i="1" dirty="0">
                <a:solidFill>
                  <a:srgbClr val="FF0000"/>
                </a:solidFill>
              </a:rPr>
              <a:t>Pacific Coast Federation of Fishermen’s Associations v. Chevron </a:t>
            </a:r>
            <a:r>
              <a:rPr lang="en-US" sz="1600" dirty="0"/>
              <a:t>3:18-cv-07477 (ND CA)</a:t>
            </a:r>
            <a:endParaRPr lang="en-US" sz="1600" b="1" i="1" dirty="0">
              <a:solidFill>
                <a:srgbClr val="C00000"/>
              </a:solidFill>
            </a:endParaRPr>
          </a:p>
          <a:p>
            <a:pPr lvl="3"/>
            <a:r>
              <a:rPr lang="en-US" sz="1600" dirty="0"/>
              <a:t>case stayed (</a:t>
            </a:r>
            <a:r>
              <a:rPr lang="en-US" sz="1600" b="1" dirty="0" err="1">
                <a:solidFill>
                  <a:srgbClr val="0070C0"/>
                </a:solidFill>
              </a:rPr>
              <a:t>en</a:t>
            </a:r>
            <a:r>
              <a:rPr lang="en-US" sz="1600" b="1" dirty="0">
                <a:solidFill>
                  <a:srgbClr val="0070C0"/>
                </a:solidFill>
              </a:rPr>
              <a:t> </a:t>
            </a:r>
            <a:r>
              <a:rPr lang="en-US" sz="1600" b="1" dirty="0" err="1">
                <a:solidFill>
                  <a:srgbClr val="0070C0"/>
                </a:solidFill>
              </a:rPr>
              <a:t>suspención</a:t>
            </a:r>
            <a:r>
              <a:rPr lang="en-US" sz="1600" dirty="0"/>
              <a:t>) pending Supreme Court resolution of Baltimore case and others</a:t>
            </a:r>
          </a:p>
          <a:p>
            <a:pPr lvl="3"/>
            <a:r>
              <a:rPr lang="en-US" sz="1600" dirty="0"/>
              <a:t>Action by a commercial fishing industry trade group to hold fossil fuel companies liable for adverse climate change impacts to the ocean off the coasts of California and Oregon that resulted in "prolonged closures" of Dungeness crab fisheries.</a:t>
            </a:r>
          </a:p>
        </p:txBody>
      </p:sp>
    </p:spTree>
    <p:extLst>
      <p:ext uri="{BB962C8B-B14F-4D97-AF65-F5344CB8AC3E}">
        <p14:creationId xmlns:p14="http://schemas.microsoft.com/office/powerpoint/2010/main" val="377534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D50E-BE2D-1D43-891D-C342F71A6373}"/>
              </a:ext>
            </a:extLst>
          </p:cNvPr>
          <p:cNvSpPr>
            <a:spLocks noGrp="1"/>
          </p:cNvSpPr>
          <p:nvPr>
            <p:ph type="title"/>
          </p:nvPr>
        </p:nvSpPr>
        <p:spPr>
          <a:xfrm>
            <a:off x="-1" y="1"/>
            <a:ext cx="12080789" cy="864704"/>
          </a:xfrm>
          <a:solidFill>
            <a:schemeClr val="accent4">
              <a:lumMod val="75000"/>
            </a:schemeClr>
          </a:solidFill>
        </p:spPr>
        <p:txBody>
          <a:bodyPr>
            <a:normAutofit/>
          </a:bodyPr>
          <a:lstStyle/>
          <a:p>
            <a:pPr algn="ctr"/>
            <a:r>
              <a:rPr lang="en-US" sz="3200" dirty="0" err="1"/>
              <a:t>Estratégias</a:t>
            </a:r>
            <a:r>
              <a:rPr lang="en-US" sz="3200" dirty="0"/>
              <a:t> </a:t>
            </a:r>
            <a:r>
              <a:rPr lang="en-US" sz="3200" dirty="0" err="1"/>
              <a:t>en</a:t>
            </a:r>
            <a:r>
              <a:rPr lang="en-US" sz="3200" dirty="0"/>
              <a:t> contra </a:t>
            </a:r>
            <a:r>
              <a:rPr lang="en-US" sz="3200" dirty="0" err="1"/>
              <a:t>empresas</a:t>
            </a:r>
            <a:r>
              <a:rPr lang="en-US" sz="3200" dirty="0"/>
              <a:t>/Strategies against enterprises</a:t>
            </a:r>
          </a:p>
        </p:txBody>
      </p:sp>
      <p:graphicFrame>
        <p:nvGraphicFramePr>
          <p:cNvPr id="4" name="Content Placeholder 3">
            <a:extLst>
              <a:ext uri="{FF2B5EF4-FFF2-40B4-BE49-F238E27FC236}">
                <a16:creationId xmlns:a16="http://schemas.microsoft.com/office/drawing/2014/main" id="{547C91D6-A218-6948-B2F7-6D85699C6D95}"/>
              </a:ext>
            </a:extLst>
          </p:cNvPr>
          <p:cNvGraphicFramePr>
            <a:graphicFrameLocks noGrp="1"/>
          </p:cNvGraphicFramePr>
          <p:nvPr>
            <p:ph idx="1"/>
            <p:extLst>
              <p:ext uri="{D42A27DB-BD31-4B8C-83A1-F6EECF244321}">
                <p14:modId xmlns:p14="http://schemas.microsoft.com/office/powerpoint/2010/main" val="2858705933"/>
              </p:ext>
            </p:extLst>
          </p:nvPr>
        </p:nvGraphicFramePr>
        <p:xfrm>
          <a:off x="111211" y="626165"/>
          <a:ext cx="12080789" cy="6231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66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C5EA6A-3B23-5440-8A61-5082CCE4EE5F}"/>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Legal Issues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C072CDB-343A-8E42-9A13-638C645430C0}"/>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Political question</a:t>
            </a:r>
          </a:p>
          <a:p>
            <a:r>
              <a:rPr lang="en-US" sz="2400" dirty="0">
                <a:solidFill>
                  <a:srgbClr val="FEFFFF"/>
                </a:solidFill>
              </a:rPr>
              <a:t>Removal</a:t>
            </a:r>
          </a:p>
          <a:p>
            <a:r>
              <a:rPr lang="en-US" sz="2400" dirty="0">
                <a:solidFill>
                  <a:srgbClr val="FEFFFF"/>
                </a:solidFill>
              </a:rPr>
              <a:t>Causation</a:t>
            </a:r>
          </a:p>
          <a:p>
            <a:r>
              <a:rPr lang="en-US" sz="2400" dirty="0">
                <a:solidFill>
                  <a:srgbClr val="FEFFFF"/>
                </a:solidFill>
              </a:rPr>
              <a:t>Constitutional issues </a:t>
            </a:r>
          </a:p>
          <a:p>
            <a:pPr lvl="1"/>
            <a:r>
              <a:rPr lang="en-US" dirty="0">
                <a:solidFill>
                  <a:srgbClr val="FEFFFF"/>
                </a:solidFill>
              </a:rPr>
              <a:t>Article III standing (</a:t>
            </a:r>
            <a:r>
              <a:rPr lang="en-US" dirty="0" err="1">
                <a:solidFill>
                  <a:srgbClr val="FEFFFF"/>
                </a:solidFill>
              </a:rPr>
              <a:t>legitimación</a:t>
            </a:r>
            <a:r>
              <a:rPr lang="en-US" dirty="0">
                <a:solidFill>
                  <a:srgbClr val="FEFFFF"/>
                </a:solidFill>
              </a:rPr>
              <a:t> </a:t>
            </a:r>
            <a:r>
              <a:rPr lang="en-US" dirty="0" err="1">
                <a:solidFill>
                  <a:srgbClr val="FEFFFF"/>
                </a:solidFill>
              </a:rPr>
              <a:t>procesal</a:t>
            </a:r>
            <a:r>
              <a:rPr lang="en-US" dirty="0">
                <a:solidFill>
                  <a:srgbClr val="FEFFFF"/>
                </a:solidFill>
              </a:rPr>
              <a:t>)</a:t>
            </a:r>
          </a:p>
          <a:p>
            <a:pPr lvl="1"/>
            <a:r>
              <a:rPr lang="en-US" dirty="0">
                <a:solidFill>
                  <a:srgbClr val="FEFFFF"/>
                </a:solidFill>
              </a:rPr>
              <a:t>Positive constitutional rights</a:t>
            </a:r>
          </a:p>
        </p:txBody>
      </p:sp>
    </p:spTree>
    <p:extLst>
      <p:ext uri="{BB962C8B-B14F-4D97-AF65-F5344CB8AC3E}">
        <p14:creationId xmlns:p14="http://schemas.microsoft.com/office/powerpoint/2010/main" val="104822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C9BA-8C35-F54B-B068-7A4529AD9509}"/>
              </a:ext>
            </a:extLst>
          </p:cNvPr>
          <p:cNvSpPr>
            <a:spLocks noGrp="1"/>
          </p:cNvSpPr>
          <p:nvPr>
            <p:ph type="title"/>
          </p:nvPr>
        </p:nvSpPr>
        <p:spPr>
          <a:xfrm>
            <a:off x="0" y="18256"/>
            <a:ext cx="10515600" cy="908502"/>
          </a:xfrm>
        </p:spPr>
        <p:txBody>
          <a:bodyPr/>
          <a:lstStyle/>
          <a:p>
            <a:r>
              <a:rPr lang="en-US" dirty="0"/>
              <a:t>Creation of Positive Constitutional Rights?</a:t>
            </a:r>
          </a:p>
        </p:txBody>
      </p:sp>
      <p:graphicFrame>
        <p:nvGraphicFramePr>
          <p:cNvPr id="4" name="Content Placeholder 3">
            <a:extLst>
              <a:ext uri="{FF2B5EF4-FFF2-40B4-BE49-F238E27FC236}">
                <a16:creationId xmlns:a16="http://schemas.microsoft.com/office/drawing/2014/main" id="{1B79A917-981B-E447-B647-9FB50FAB12AE}"/>
              </a:ext>
            </a:extLst>
          </p:cNvPr>
          <p:cNvGraphicFramePr>
            <a:graphicFrameLocks noGrp="1"/>
          </p:cNvGraphicFramePr>
          <p:nvPr>
            <p:ph idx="1"/>
            <p:extLst>
              <p:ext uri="{D42A27DB-BD31-4B8C-83A1-F6EECF244321}">
                <p14:modId xmlns:p14="http://schemas.microsoft.com/office/powerpoint/2010/main" val="1457794291"/>
              </p:ext>
            </p:extLst>
          </p:nvPr>
        </p:nvGraphicFramePr>
        <p:xfrm>
          <a:off x="0" y="926758"/>
          <a:ext cx="12192000" cy="593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02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37B0-169F-AB41-A96D-48C9F8104EE8}"/>
              </a:ext>
            </a:extLst>
          </p:cNvPr>
          <p:cNvSpPr>
            <a:spLocks noGrp="1"/>
          </p:cNvSpPr>
          <p:nvPr>
            <p:ph type="title"/>
          </p:nvPr>
        </p:nvSpPr>
        <p:spPr>
          <a:xfrm>
            <a:off x="0" y="0"/>
            <a:ext cx="12192000" cy="1325563"/>
          </a:xfrm>
        </p:spPr>
        <p:txBody>
          <a:bodyPr>
            <a:normAutofit/>
          </a:bodyPr>
          <a:lstStyle/>
          <a:p>
            <a:r>
              <a:rPr lang="en-US" sz="4000" dirty="0"/>
              <a:t>The Limits of Article 3/</a:t>
            </a:r>
            <a:r>
              <a:rPr lang="en-US" sz="4000" dirty="0" err="1"/>
              <a:t>Limites</a:t>
            </a:r>
            <a:r>
              <a:rPr lang="en-US" sz="4000" dirty="0"/>
              <a:t> del </a:t>
            </a:r>
            <a:r>
              <a:rPr lang="en-US" sz="4000" dirty="0" err="1"/>
              <a:t>poder</a:t>
            </a:r>
            <a:r>
              <a:rPr lang="en-US" sz="4000" dirty="0"/>
              <a:t> judicial </a:t>
            </a:r>
            <a:r>
              <a:rPr lang="en-US" sz="4000" dirty="0" err="1"/>
              <a:t>en</a:t>
            </a:r>
            <a:r>
              <a:rPr lang="en-US" sz="4000" dirty="0"/>
              <a:t> EEU </a:t>
            </a:r>
          </a:p>
        </p:txBody>
      </p:sp>
      <p:graphicFrame>
        <p:nvGraphicFramePr>
          <p:cNvPr id="4" name="Content Placeholder 3">
            <a:extLst>
              <a:ext uri="{FF2B5EF4-FFF2-40B4-BE49-F238E27FC236}">
                <a16:creationId xmlns:a16="http://schemas.microsoft.com/office/drawing/2014/main" id="{FB09E16D-406E-484F-B97B-A7E7FF29CBF5}"/>
              </a:ext>
            </a:extLst>
          </p:cNvPr>
          <p:cNvGraphicFramePr>
            <a:graphicFrameLocks noGrp="1"/>
          </p:cNvGraphicFramePr>
          <p:nvPr>
            <p:ph idx="1"/>
            <p:extLst>
              <p:ext uri="{D42A27DB-BD31-4B8C-83A1-F6EECF244321}">
                <p14:modId xmlns:p14="http://schemas.microsoft.com/office/powerpoint/2010/main" val="2387136930"/>
              </p:ext>
            </p:extLst>
          </p:nvPr>
        </p:nvGraphicFramePr>
        <p:xfrm>
          <a:off x="-1" y="939114"/>
          <a:ext cx="12191999" cy="591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71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C0B-3129-EC4B-B517-1EA8947A55E0}"/>
              </a:ext>
            </a:extLst>
          </p:cNvPr>
          <p:cNvSpPr>
            <a:spLocks noGrp="1"/>
          </p:cNvSpPr>
          <p:nvPr>
            <p:ph type="title"/>
          </p:nvPr>
        </p:nvSpPr>
        <p:spPr>
          <a:xfrm>
            <a:off x="0" y="1"/>
            <a:ext cx="12192000" cy="765312"/>
          </a:xfrm>
        </p:spPr>
        <p:txBody>
          <a:bodyPr>
            <a:normAutofit/>
          </a:bodyPr>
          <a:lstStyle/>
          <a:p>
            <a:r>
              <a:rPr lang="en-US" sz="3200" dirty="0"/>
              <a:t>Removal (Rules for Transferring a case form State to Federal Court) </a:t>
            </a:r>
          </a:p>
        </p:txBody>
      </p:sp>
      <p:graphicFrame>
        <p:nvGraphicFramePr>
          <p:cNvPr id="4" name="Content Placeholder 3">
            <a:extLst>
              <a:ext uri="{FF2B5EF4-FFF2-40B4-BE49-F238E27FC236}">
                <a16:creationId xmlns:a16="http://schemas.microsoft.com/office/drawing/2014/main" id="{0FA278D7-0044-6A44-8D5B-AA5A1612AC2C}"/>
              </a:ext>
            </a:extLst>
          </p:cNvPr>
          <p:cNvGraphicFramePr>
            <a:graphicFrameLocks noGrp="1"/>
          </p:cNvGraphicFramePr>
          <p:nvPr>
            <p:ph idx="1"/>
            <p:extLst>
              <p:ext uri="{D42A27DB-BD31-4B8C-83A1-F6EECF244321}">
                <p14:modId xmlns:p14="http://schemas.microsoft.com/office/powerpoint/2010/main" val="2083531200"/>
              </p:ext>
            </p:extLst>
          </p:nvPr>
        </p:nvGraphicFramePr>
        <p:xfrm>
          <a:off x="-1" y="864704"/>
          <a:ext cx="12191999" cy="5993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569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C99F2A-9D86-324B-8BCD-3F60BA190CAA}" vid="{60040644-FB23-9D4D-84F3-17FDBA0104D0}"/>
    </a:ext>
  </a:extLst>
</a:theme>
</file>

<file path=docProps/app.xml><?xml version="1.0" encoding="utf-8"?>
<Properties xmlns="http://schemas.openxmlformats.org/officeDocument/2006/extended-properties" xmlns:vt="http://schemas.openxmlformats.org/officeDocument/2006/docPropsVTypes">
  <TotalTime>170</TotalTime>
  <Words>2307</Words>
  <Application>Microsoft Macintosh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El estado del litigio en materia de cambio climático en los EEUU</vt:lpstr>
      <vt:lpstr>US Context/Contexto en EEUU (Gobierno de jueces?)</vt:lpstr>
      <vt:lpstr>Estratégias en contra gobiernos/Strategies against governments</vt:lpstr>
      <vt:lpstr>Estratégias en contra empresas/Strategies against enterprises</vt:lpstr>
      <vt:lpstr>Estratégias en contra empresas/Strategies against enterprises</vt:lpstr>
      <vt:lpstr>Legal Issues</vt:lpstr>
      <vt:lpstr>Creation of Positive Constitutional Rights?</vt:lpstr>
      <vt:lpstr>The Limits of Article 3/Limites del poder judicial en EEU </vt:lpstr>
      <vt:lpstr>Removal (Rules for Transferring a case form State to Federal Court) </vt:lpstr>
      <vt:lpstr>Defensive Use of SLAPP (Strategic Litigation Against Public Participation) law.</vt:lpstr>
      <vt:lpstr>Defensive Use of SLAPP (Strategic Litigation Against Public Participation) law.</vt:lpstr>
      <vt:lpstr>Summary-Resumen</vt:lpstr>
      <vt:lpstr>Resources-Recursos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estado del litigio en materia de cambio climaático en los EEUU</dc:title>
  <dc:creator>Backer, Larry Cata</dc:creator>
  <cp:lastModifiedBy>Backer, Larry Cata</cp:lastModifiedBy>
  <cp:revision>20</cp:revision>
  <dcterms:created xsi:type="dcterms:W3CDTF">2020-11-19T03:11:19Z</dcterms:created>
  <dcterms:modified xsi:type="dcterms:W3CDTF">2020-11-19T16:56:09Z</dcterms:modified>
</cp:coreProperties>
</file>