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59" r:id="rId4"/>
    <p:sldId id="264" r:id="rId5"/>
    <p:sldId id="257" r:id="rId6"/>
    <p:sldId id="267" r:id="rId7"/>
    <p:sldId id="265" r:id="rId8"/>
    <p:sldId id="266" r:id="rId9"/>
    <p:sldId id="260" r:id="rId10"/>
    <p:sldId id="261" r:id="rId11"/>
    <p:sldId id="276" r:id="rId12"/>
    <p:sldId id="275" r:id="rId13"/>
    <p:sldId id="297" r:id="rId14"/>
    <p:sldId id="296" r:id="rId15"/>
    <p:sldId id="295" r:id="rId16"/>
    <p:sldId id="298" r:id="rId17"/>
    <p:sldId id="268" r:id="rId18"/>
    <p:sldId id="270" r:id="rId19"/>
    <p:sldId id="309" r:id="rId20"/>
    <p:sldId id="262" r:id="rId21"/>
    <p:sldId id="271" r:id="rId22"/>
    <p:sldId id="272" r:id="rId23"/>
    <p:sldId id="273" r:id="rId24"/>
    <p:sldId id="307" r:id="rId25"/>
    <p:sldId id="274" r:id="rId26"/>
    <p:sldId id="310" r:id="rId27"/>
    <p:sldId id="301" r:id="rId28"/>
    <p:sldId id="302" r:id="rId29"/>
    <p:sldId id="303" r:id="rId30"/>
    <p:sldId id="299" r:id="rId31"/>
    <p:sldId id="304" r:id="rId32"/>
    <p:sldId id="300" r:id="rId33"/>
    <p:sldId id="269" r:id="rId34"/>
    <p:sldId id="308" r:id="rId35"/>
    <p:sldId id="306"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3.xml.rels><?xml version="1.0" encoding="UTF-8" standalone="yes"?>
<Relationships xmlns="http://schemas.openxmlformats.org/package/2006/relationships"><Relationship Id="rId1" Type="http://schemas.openxmlformats.org/officeDocument/2006/relationships/hyperlink" Target="https://econ.hkbu.edu.hk/eng/Doc/20201210_TEH.pdf" TargetMode="External"/></Relationships>
</file>

<file path=ppt/diagrams/_rels/data15.xml.rels><?xml version="1.0" encoding="UTF-8" standalone="yes"?>
<Relationships xmlns="http://schemas.openxmlformats.org/package/2006/relationships"><Relationship Id="rId3" Type="http://schemas.openxmlformats.org/officeDocument/2006/relationships/hyperlink" Target="https://en.wikipedia.org/wiki/Grab_(company)" TargetMode="External"/><Relationship Id="rId2" Type="http://schemas.openxmlformats.org/officeDocument/2006/relationships/hyperlink" Target="https://asia.nikkei.com/Spotlight/Sharing-Economy/Didi-to-hire-1-000-Communist-Party-comrades-to-improve-safety" TargetMode="External"/><Relationship Id="rId1" Type="http://schemas.openxmlformats.org/officeDocument/2006/relationships/hyperlink" Target="https://en.wikipedia.org/wiki/Taxicab" TargetMode="External"/><Relationship Id="rId6" Type="http://schemas.openxmlformats.org/officeDocument/2006/relationships/hyperlink" Target="https://en.wikipedia.org/wiki/Uber" TargetMode="External"/><Relationship Id="rId5" Type="http://schemas.openxmlformats.org/officeDocument/2006/relationships/hyperlink" Target="https://en.wikipedia.org/wiki/Ola_Cabs" TargetMode="External"/><Relationship Id="rId4" Type="http://schemas.openxmlformats.org/officeDocument/2006/relationships/hyperlink" Target="https://en.wikipedia.org/wiki/Lyft" TargetMode="External"/></Relationships>
</file>

<file path=ppt/diagrams/_rels/data16.xml.rels><?xml version="1.0" encoding="UTF-8" standalone="yes"?>
<Relationships xmlns="http://schemas.openxmlformats.org/package/2006/relationships"><Relationship Id="rId1" Type="http://schemas.openxmlformats.org/officeDocument/2006/relationships/hyperlink" Target="https://chinaindianetworked.substack.com/p/cin-14-going-under-the-hood-of-health" TargetMode="External"/></Relationships>
</file>

<file path=ppt/diagrams/_rels/data17.xml.rels><?xml version="1.0" encoding="UTF-8" standalone="yes"?>
<Relationships xmlns="http://schemas.openxmlformats.org/package/2006/relationships"><Relationship Id="rId2" Type="http://schemas.openxmlformats.org/officeDocument/2006/relationships/hyperlink" Target="https://chinaindianetworked.substack.com/p/cin-14-going-under-the-hood-of-health" TargetMode="External"/><Relationship Id="rId1" Type="http://schemas.openxmlformats.org/officeDocument/2006/relationships/hyperlink" Target="https://www.cigionline.org/articles/digital-response-outbreak-covid-19"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chinacopyrightandmedia.wordpress.com/2014/06/14/planning-outline-for-the-construction-of-a-social-credit-system-2014-2020/"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https://econ.hkbu.edu.hk/eng/Doc/20201210_TEH.pdf"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en.wikipedia.org/wiki/Grab_(company)" TargetMode="External"/><Relationship Id="rId2" Type="http://schemas.openxmlformats.org/officeDocument/2006/relationships/hyperlink" Target="https://asia.nikkei.com/Spotlight/Sharing-Economy/Didi-to-hire-1-000-Communist-Party-comrades-to-improve-safety" TargetMode="External"/><Relationship Id="rId1" Type="http://schemas.openxmlformats.org/officeDocument/2006/relationships/hyperlink" Target="https://en.wikipedia.org/wiki/Taxicab" TargetMode="External"/><Relationship Id="rId6" Type="http://schemas.openxmlformats.org/officeDocument/2006/relationships/hyperlink" Target="https://en.wikipedia.org/wiki/Uber" TargetMode="External"/><Relationship Id="rId5" Type="http://schemas.openxmlformats.org/officeDocument/2006/relationships/hyperlink" Target="https://en.wikipedia.org/wiki/Ola_Cabs" TargetMode="External"/><Relationship Id="rId4" Type="http://schemas.openxmlformats.org/officeDocument/2006/relationships/hyperlink" Target="https://en.wikipedia.org/wiki/Lyft"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chinaindianetworked.substack.com/p/cin-14-going-under-the-hood-of-health" TargetMode="External"/></Relationships>
</file>

<file path=ppt/diagrams/_rels/drawing17.xml.rels><?xml version="1.0" encoding="UTF-8" standalone="yes"?>
<Relationships xmlns="http://schemas.openxmlformats.org/package/2006/relationships"><Relationship Id="rId2" Type="http://schemas.openxmlformats.org/officeDocument/2006/relationships/hyperlink" Target="https://chinaindianetworked.substack.com/p/cin-14-going-under-the-hood-of-health" TargetMode="External"/><Relationship Id="rId1" Type="http://schemas.openxmlformats.org/officeDocument/2006/relationships/hyperlink" Target="https://www.cigionline.org/articles/digital-response-outbreak-covid-19"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chinacopyrightandmedia.wordpress.com/2014/06/14/planning-outline-for-the-construction-of-a-social-credit-system-2014-2020/"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0FEF43-4A08-0942-AACB-03A578836AB8}"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FB67B9D6-113A-1646-B3CF-DFA223732467}">
      <dgm:prSet custT="1"/>
      <dgm:spPr/>
      <dgm:t>
        <a:bodyPr/>
        <a:lstStyle/>
        <a:p>
          <a:r>
            <a:rPr lang="en-US" sz="2000" dirty="0"/>
            <a:t>We will accelerate development of the crime prevention and control system, combat and punish in accordance with law all illegal and criminal activities such as pornography, gambling, drug abuse, gang violence, kidnapping, and fraud, and protect people’s personal rights, property rights, and right to dignity. </a:t>
          </a:r>
          <a:r>
            <a:rPr lang="en-US" sz="2000" b="1" i="1" dirty="0">
              <a:solidFill>
                <a:srgbClr val="7030A0"/>
              </a:solidFill>
            </a:rPr>
            <a:t>We will improve the system of public psychological services, and cultivate self-esteem, self-confidence, rationality, composure, and optimism among our people</a:t>
          </a:r>
          <a:r>
            <a:rPr lang="en-US" sz="2000" dirty="0"/>
            <a:t>. We will strengthen the system for community governance, shift the focus of social governance to the community level, leverage the role of social organizations, </a:t>
          </a:r>
          <a:r>
            <a:rPr lang="en-US" sz="2000" b="1" i="1" dirty="0">
              <a:solidFill>
                <a:srgbClr val="7030A0"/>
              </a:solidFill>
            </a:rPr>
            <a:t>and see that government’s governance efforts on the one hand and society’s self- regulation and residents’ self-governance on the other reinforce each other</a:t>
          </a:r>
          <a:r>
            <a:rPr lang="en-US" sz="2000" dirty="0"/>
            <a:t>.</a:t>
          </a:r>
        </a:p>
        <a:p>
          <a:r>
            <a:rPr lang="en-US" sz="1900" dirty="0"/>
            <a:t> </a:t>
          </a:r>
          <a:r>
            <a:rPr lang="en-US" sz="1600" dirty="0"/>
            <a:t>(Xi Jinping, Secure a Decisive Victory in Building a Moderately Prosperous Society in All Respects and Strive for the Great Success of Socialism with Chinese Characteristics for a New Era, Report to the 19</a:t>
          </a:r>
          <a:r>
            <a:rPr lang="en-US" sz="1600" baseline="30000" dirty="0"/>
            <a:t>th</a:t>
          </a:r>
          <a:r>
            <a:rPr lang="en-US" sz="1600" dirty="0"/>
            <a:t> CPC Congress 2017, pp. 43-44 (emphasis added))</a:t>
          </a:r>
        </a:p>
      </dgm:t>
    </dgm:pt>
    <dgm:pt modelId="{6D24C1BE-4FB3-8642-B5E2-FEEB4E192BFA}" type="parTrans" cxnId="{67022C6D-7D82-AD47-BEFA-AC0BC3DB14F9}">
      <dgm:prSet/>
      <dgm:spPr/>
      <dgm:t>
        <a:bodyPr/>
        <a:lstStyle/>
        <a:p>
          <a:endParaRPr lang="en-US"/>
        </a:p>
      </dgm:t>
    </dgm:pt>
    <dgm:pt modelId="{76C59211-1D03-6943-8841-86B51B8588A8}" type="sibTrans" cxnId="{67022C6D-7D82-AD47-BEFA-AC0BC3DB14F9}">
      <dgm:prSet/>
      <dgm:spPr/>
      <dgm:t>
        <a:bodyPr/>
        <a:lstStyle/>
        <a:p>
          <a:endParaRPr lang="en-US"/>
        </a:p>
      </dgm:t>
    </dgm:pt>
    <dgm:pt modelId="{59E79853-57E9-CF42-AF0E-240D03F81958}" type="pres">
      <dgm:prSet presAssocID="{E20FEF43-4A08-0942-AACB-03A578836AB8}" presName="compositeShape" presStyleCnt="0">
        <dgm:presLayoutVars>
          <dgm:chMax val="7"/>
          <dgm:dir/>
          <dgm:resizeHandles val="exact"/>
        </dgm:presLayoutVars>
      </dgm:prSet>
      <dgm:spPr/>
    </dgm:pt>
    <dgm:pt modelId="{D4E34902-0606-8944-9A69-126B67F075CB}" type="pres">
      <dgm:prSet presAssocID="{FB67B9D6-113A-1646-B3CF-DFA223732467}" presName="circ1TxSh" presStyleLbl="vennNode1" presStyleIdx="0" presStyleCnt="1" custScaleX="166614" custLinFactNeighborY="2937"/>
      <dgm:spPr/>
    </dgm:pt>
  </dgm:ptLst>
  <dgm:cxnLst>
    <dgm:cxn modelId="{F0D27900-F895-8049-B6E0-479E651C0522}" type="presOf" srcId="{E20FEF43-4A08-0942-AACB-03A578836AB8}" destId="{59E79853-57E9-CF42-AF0E-240D03F81958}" srcOrd="0" destOrd="0" presId="urn:microsoft.com/office/officeart/2005/8/layout/venn1"/>
    <dgm:cxn modelId="{67022C6D-7D82-AD47-BEFA-AC0BC3DB14F9}" srcId="{E20FEF43-4A08-0942-AACB-03A578836AB8}" destId="{FB67B9D6-113A-1646-B3CF-DFA223732467}" srcOrd="0" destOrd="0" parTransId="{6D24C1BE-4FB3-8642-B5E2-FEEB4E192BFA}" sibTransId="{76C59211-1D03-6943-8841-86B51B8588A8}"/>
    <dgm:cxn modelId="{1E1E6AC4-94F7-2941-BC1C-283C6532F91D}" type="presOf" srcId="{FB67B9D6-113A-1646-B3CF-DFA223732467}" destId="{D4E34902-0606-8944-9A69-126B67F075CB}" srcOrd="0" destOrd="0" presId="urn:microsoft.com/office/officeart/2005/8/layout/venn1"/>
    <dgm:cxn modelId="{D0D742B0-ABDF-1D45-BE7A-4F78456124E3}" type="presParOf" srcId="{59E79853-57E9-CF42-AF0E-240D03F81958}" destId="{D4E34902-0606-8944-9A69-126B67F075CB}"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84AE22-7552-0F43-9C57-052128F8E762}" type="doc">
      <dgm:prSet loTypeId="urn:microsoft.com/office/officeart/2005/8/layout/hierarchy4" loCatId="list" qsTypeId="urn:microsoft.com/office/officeart/2005/8/quickstyle/simple3" qsCatId="simple" csTypeId="urn:microsoft.com/office/officeart/2005/8/colors/colorful3" csCatId="colorful" phldr="1"/>
      <dgm:spPr/>
      <dgm:t>
        <a:bodyPr/>
        <a:lstStyle/>
        <a:p>
          <a:endParaRPr lang="en-US"/>
        </a:p>
      </dgm:t>
    </dgm:pt>
    <dgm:pt modelId="{326CDD36-42F8-4847-ACEC-A1973E65A2B1}">
      <dgm:prSet/>
      <dgm:spPr>
        <a:gradFill flip="none"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dirty="0"/>
            <a:t>At its heart, SCS is </a:t>
          </a:r>
          <a:r>
            <a:rPr lang="en-US" b="1" dirty="0">
              <a:solidFill>
                <a:srgbClr val="C00000"/>
              </a:solidFill>
            </a:rPr>
            <a:t>a data driven moral system</a:t>
          </a:r>
        </a:p>
      </dgm:t>
    </dgm:pt>
    <dgm:pt modelId="{E29C1559-71FE-864A-BBDE-8DB514B5C241}" type="parTrans" cxnId="{9AE64D97-F714-384E-9DE3-760A9FCDA3B2}">
      <dgm:prSet/>
      <dgm:spPr/>
      <dgm:t>
        <a:bodyPr/>
        <a:lstStyle/>
        <a:p>
          <a:endParaRPr lang="en-US"/>
        </a:p>
      </dgm:t>
    </dgm:pt>
    <dgm:pt modelId="{801DBEC4-13F6-F74F-BF39-9852945C9282}" type="sibTrans" cxnId="{9AE64D97-F714-384E-9DE3-760A9FCDA3B2}">
      <dgm:prSet/>
      <dgm:spPr/>
      <dgm:t>
        <a:bodyPr/>
        <a:lstStyle/>
        <a:p>
          <a:endParaRPr lang="en-US"/>
        </a:p>
      </dgm:t>
    </dgm:pt>
    <dgm:pt modelId="{57B618A0-1087-EB4E-9655-597D3E954E9D}">
      <dgm:prSet custT="1"/>
      <dgm:spPr/>
      <dgm:t>
        <a:bodyPr/>
        <a:lstStyle/>
        <a:p>
          <a:r>
            <a:rPr lang="en-US" sz="1600" dirty="0"/>
            <a:t>Created to steer culture and practices towards ideal (integrity, etc.)</a:t>
          </a:r>
        </a:p>
      </dgm:t>
    </dgm:pt>
    <dgm:pt modelId="{08ADE110-B88A-964C-ACD0-75227C02EC78}" type="parTrans" cxnId="{11677B32-509C-414F-A839-F605FE481986}">
      <dgm:prSet/>
      <dgm:spPr/>
      <dgm:t>
        <a:bodyPr/>
        <a:lstStyle/>
        <a:p>
          <a:endParaRPr lang="en-US"/>
        </a:p>
      </dgm:t>
    </dgm:pt>
    <dgm:pt modelId="{EC8BFED5-17A7-474B-AFD7-010A98F32D55}" type="sibTrans" cxnId="{11677B32-509C-414F-A839-F605FE481986}">
      <dgm:prSet/>
      <dgm:spPr/>
      <dgm:t>
        <a:bodyPr/>
        <a:lstStyle/>
        <a:p>
          <a:endParaRPr lang="en-US"/>
        </a:p>
      </dgm:t>
    </dgm:pt>
    <dgm:pt modelId="{278D0D50-088B-D04B-B8FC-13DBE9B947CF}">
      <dgm:prSet custT="1"/>
      <dgm:spPr/>
      <dgm:t>
        <a:bodyPr/>
        <a:lstStyle/>
        <a:p>
          <a:r>
            <a:rPr lang="en-US" sz="1600" dirty="0"/>
            <a:t>Foundation in the 12 core Socialist values</a:t>
          </a:r>
        </a:p>
      </dgm:t>
    </dgm:pt>
    <dgm:pt modelId="{70A270CB-74A8-1C4C-BF54-502CCF4EEA7C}" type="parTrans" cxnId="{90EC4A80-A45D-4842-89A9-93CB85C13B04}">
      <dgm:prSet/>
      <dgm:spPr/>
      <dgm:t>
        <a:bodyPr/>
        <a:lstStyle/>
        <a:p>
          <a:endParaRPr lang="en-US"/>
        </a:p>
      </dgm:t>
    </dgm:pt>
    <dgm:pt modelId="{7F268FE7-7EC0-CE42-B0AF-694AEF97A9F5}" type="sibTrans" cxnId="{90EC4A80-A45D-4842-89A9-93CB85C13B04}">
      <dgm:prSet/>
      <dgm:spPr/>
      <dgm:t>
        <a:bodyPr/>
        <a:lstStyle/>
        <a:p>
          <a:endParaRPr lang="en-US"/>
        </a:p>
      </dgm:t>
    </dgm:pt>
    <dgm:pt modelId="{A4EA3746-D639-0B48-A3A7-E6443D812674}">
      <dgm:prSet custT="1"/>
      <dgm:spPr/>
      <dgm:t>
        <a:bodyPr/>
        <a:lstStyle/>
        <a:p>
          <a:r>
            <a:rPr lang="en-US" sz="1600" dirty="0"/>
            <a:t>Fidelity to the leadership of the Vanguard Party</a:t>
          </a:r>
        </a:p>
      </dgm:t>
    </dgm:pt>
    <dgm:pt modelId="{9151762D-CAD8-C849-8511-E3A9DC201160}" type="parTrans" cxnId="{16CB0BF8-EF16-3E4B-83C8-64939084CD99}">
      <dgm:prSet/>
      <dgm:spPr/>
      <dgm:t>
        <a:bodyPr/>
        <a:lstStyle/>
        <a:p>
          <a:endParaRPr lang="en-US"/>
        </a:p>
      </dgm:t>
    </dgm:pt>
    <dgm:pt modelId="{B37C2FE5-846A-594F-B2C2-7D6DFD8B087A}" type="sibTrans" cxnId="{16CB0BF8-EF16-3E4B-83C8-64939084CD99}">
      <dgm:prSet/>
      <dgm:spPr/>
      <dgm:t>
        <a:bodyPr/>
        <a:lstStyle/>
        <a:p>
          <a:endParaRPr lang="en-US"/>
        </a:p>
      </dgm:t>
    </dgm:pt>
    <dgm:pt modelId="{6594AEC1-27F3-3B48-860E-AFBA86FF1717}">
      <dgm:prSet custT="1"/>
      <dgm:spPr/>
      <dgm:t>
        <a:bodyPr/>
        <a:lstStyle/>
        <a:p>
          <a:r>
            <a:rPr lang="en-US" sz="1400" dirty="0"/>
            <a:t>Inward Face:</a:t>
          </a:r>
        </a:p>
        <a:p>
          <a:r>
            <a:rPr lang="en-US" sz="1400" dirty="0"/>
            <a:t>(1) Social harmony</a:t>
          </a:r>
        </a:p>
        <a:p>
          <a:r>
            <a:rPr lang="en-US" sz="1400" dirty="0"/>
            <a:t>(2) Meet challenge of current contradiction</a:t>
          </a:r>
        </a:p>
      </dgm:t>
    </dgm:pt>
    <dgm:pt modelId="{1C68D944-241F-B648-9743-D30904D87A5E}" type="parTrans" cxnId="{1A778DB9-FE80-A449-BE03-E8C700EA0C57}">
      <dgm:prSet/>
      <dgm:spPr/>
      <dgm:t>
        <a:bodyPr/>
        <a:lstStyle/>
        <a:p>
          <a:endParaRPr lang="en-US"/>
        </a:p>
      </dgm:t>
    </dgm:pt>
    <dgm:pt modelId="{05A163ED-FAD1-9043-AE26-2DF97638AB8D}" type="sibTrans" cxnId="{1A778DB9-FE80-A449-BE03-E8C700EA0C57}">
      <dgm:prSet/>
      <dgm:spPr/>
      <dgm:t>
        <a:bodyPr/>
        <a:lstStyle/>
        <a:p>
          <a:endParaRPr lang="en-US"/>
        </a:p>
      </dgm:t>
    </dgm:pt>
    <dgm:pt modelId="{260B7EB2-E2C2-6649-9FB5-659384878B43}">
      <dgm:prSet/>
      <dgm:spPr/>
      <dgm:t>
        <a:bodyPr/>
        <a:lstStyle/>
        <a:p>
          <a:r>
            <a:rPr lang="en-US" dirty="0"/>
            <a:t>Outward face: United Front against enemies</a:t>
          </a:r>
        </a:p>
      </dgm:t>
    </dgm:pt>
    <dgm:pt modelId="{9B7DD2EA-460C-7844-A4BE-04510A9F0943}" type="parTrans" cxnId="{D5495FF1-C7BF-D344-BBD8-863D5E93050B}">
      <dgm:prSet/>
      <dgm:spPr/>
      <dgm:t>
        <a:bodyPr/>
        <a:lstStyle/>
        <a:p>
          <a:endParaRPr lang="en-US"/>
        </a:p>
      </dgm:t>
    </dgm:pt>
    <dgm:pt modelId="{3F245AA1-1376-374B-ACE5-574804BF544E}" type="sibTrans" cxnId="{D5495FF1-C7BF-D344-BBD8-863D5E93050B}">
      <dgm:prSet/>
      <dgm:spPr/>
      <dgm:t>
        <a:bodyPr/>
        <a:lstStyle/>
        <a:p>
          <a:endParaRPr lang="en-US"/>
        </a:p>
      </dgm:t>
    </dgm:pt>
    <dgm:pt modelId="{30D62F23-628A-A64A-8424-15015983E74B}" type="pres">
      <dgm:prSet presAssocID="{4F84AE22-7552-0F43-9C57-052128F8E762}" presName="Name0" presStyleCnt="0">
        <dgm:presLayoutVars>
          <dgm:chPref val="1"/>
          <dgm:dir/>
          <dgm:animOne val="branch"/>
          <dgm:animLvl val="lvl"/>
          <dgm:resizeHandles/>
        </dgm:presLayoutVars>
      </dgm:prSet>
      <dgm:spPr/>
    </dgm:pt>
    <dgm:pt modelId="{CE038331-B792-6C4A-A909-AA3A24B649A6}" type="pres">
      <dgm:prSet presAssocID="{326CDD36-42F8-4847-ACEC-A1973E65A2B1}" presName="vertOne" presStyleCnt="0"/>
      <dgm:spPr/>
    </dgm:pt>
    <dgm:pt modelId="{72465F97-3393-2545-B3B2-B604C9DBC38F}" type="pres">
      <dgm:prSet presAssocID="{326CDD36-42F8-4847-ACEC-A1973E65A2B1}" presName="txOne" presStyleLbl="node0" presStyleIdx="0" presStyleCnt="1">
        <dgm:presLayoutVars>
          <dgm:chPref val="3"/>
        </dgm:presLayoutVars>
      </dgm:prSet>
      <dgm:spPr/>
    </dgm:pt>
    <dgm:pt modelId="{59824368-5BE0-4846-AE90-7B8A6F217611}" type="pres">
      <dgm:prSet presAssocID="{326CDD36-42F8-4847-ACEC-A1973E65A2B1}" presName="parTransOne" presStyleCnt="0"/>
      <dgm:spPr/>
    </dgm:pt>
    <dgm:pt modelId="{C223E528-BA6D-EE49-AEDC-D2735C1B380C}" type="pres">
      <dgm:prSet presAssocID="{326CDD36-42F8-4847-ACEC-A1973E65A2B1}" presName="horzOne" presStyleCnt="0"/>
      <dgm:spPr/>
    </dgm:pt>
    <dgm:pt modelId="{B95C28DF-FE8D-224C-9464-CD1B1BA5B046}" type="pres">
      <dgm:prSet presAssocID="{57B618A0-1087-EB4E-9655-597D3E954E9D}" presName="vertTwo" presStyleCnt="0"/>
      <dgm:spPr/>
    </dgm:pt>
    <dgm:pt modelId="{6B76B322-E44D-744D-A096-A814812ABB9D}" type="pres">
      <dgm:prSet presAssocID="{57B618A0-1087-EB4E-9655-597D3E954E9D}" presName="txTwo" presStyleLbl="node2" presStyleIdx="0" presStyleCnt="5">
        <dgm:presLayoutVars>
          <dgm:chPref val="3"/>
        </dgm:presLayoutVars>
      </dgm:prSet>
      <dgm:spPr/>
    </dgm:pt>
    <dgm:pt modelId="{DCA3CC73-572F-ED4B-87C6-674972472D92}" type="pres">
      <dgm:prSet presAssocID="{57B618A0-1087-EB4E-9655-597D3E954E9D}" presName="horzTwo" presStyleCnt="0"/>
      <dgm:spPr/>
    </dgm:pt>
    <dgm:pt modelId="{0525D393-08D2-214B-97E8-FA06AE87F0B7}" type="pres">
      <dgm:prSet presAssocID="{EC8BFED5-17A7-474B-AFD7-010A98F32D55}" presName="sibSpaceTwo" presStyleCnt="0"/>
      <dgm:spPr/>
    </dgm:pt>
    <dgm:pt modelId="{AE683DB2-04BA-5342-8628-A29AA234DE6E}" type="pres">
      <dgm:prSet presAssocID="{278D0D50-088B-D04B-B8FC-13DBE9B947CF}" presName="vertTwo" presStyleCnt="0"/>
      <dgm:spPr/>
    </dgm:pt>
    <dgm:pt modelId="{AC1BBEAD-26F0-184D-8ED2-4C0147864153}" type="pres">
      <dgm:prSet presAssocID="{278D0D50-088B-D04B-B8FC-13DBE9B947CF}" presName="txTwo" presStyleLbl="node2" presStyleIdx="1" presStyleCnt="5">
        <dgm:presLayoutVars>
          <dgm:chPref val="3"/>
        </dgm:presLayoutVars>
      </dgm:prSet>
      <dgm:spPr/>
    </dgm:pt>
    <dgm:pt modelId="{383A1883-C81A-2D42-8BBE-9C6EAEFDC3E0}" type="pres">
      <dgm:prSet presAssocID="{278D0D50-088B-D04B-B8FC-13DBE9B947CF}" presName="horzTwo" presStyleCnt="0"/>
      <dgm:spPr/>
    </dgm:pt>
    <dgm:pt modelId="{FC3556D7-3AB0-C646-86C4-BB65C863336A}" type="pres">
      <dgm:prSet presAssocID="{7F268FE7-7EC0-CE42-B0AF-694AEF97A9F5}" presName="sibSpaceTwo" presStyleCnt="0"/>
      <dgm:spPr/>
    </dgm:pt>
    <dgm:pt modelId="{C0B15AF6-97F2-8645-AB17-FA8A4310F811}" type="pres">
      <dgm:prSet presAssocID="{A4EA3746-D639-0B48-A3A7-E6443D812674}" presName="vertTwo" presStyleCnt="0"/>
      <dgm:spPr/>
    </dgm:pt>
    <dgm:pt modelId="{F992F4E8-374C-804F-ABAB-06DC8CDC912E}" type="pres">
      <dgm:prSet presAssocID="{A4EA3746-D639-0B48-A3A7-E6443D812674}" presName="txTwo" presStyleLbl="node2" presStyleIdx="2" presStyleCnt="5">
        <dgm:presLayoutVars>
          <dgm:chPref val="3"/>
        </dgm:presLayoutVars>
      </dgm:prSet>
      <dgm:spPr/>
    </dgm:pt>
    <dgm:pt modelId="{027BBE25-37DF-344C-A452-C93CE1BB5775}" type="pres">
      <dgm:prSet presAssocID="{A4EA3746-D639-0B48-A3A7-E6443D812674}" presName="horzTwo" presStyleCnt="0"/>
      <dgm:spPr/>
    </dgm:pt>
    <dgm:pt modelId="{20E95C1D-A1A6-994F-93ED-28615464B63D}" type="pres">
      <dgm:prSet presAssocID="{B37C2FE5-846A-594F-B2C2-7D6DFD8B087A}" presName="sibSpaceTwo" presStyleCnt="0"/>
      <dgm:spPr/>
    </dgm:pt>
    <dgm:pt modelId="{4C73EAF9-7203-EF40-A627-0AF7B04D21A8}" type="pres">
      <dgm:prSet presAssocID="{6594AEC1-27F3-3B48-860E-AFBA86FF1717}" presName="vertTwo" presStyleCnt="0"/>
      <dgm:spPr/>
    </dgm:pt>
    <dgm:pt modelId="{A33F7161-0948-764D-A12B-6E3E654C6A09}" type="pres">
      <dgm:prSet presAssocID="{6594AEC1-27F3-3B48-860E-AFBA86FF1717}" presName="txTwo" presStyleLbl="node2" presStyleIdx="3" presStyleCnt="5" custScaleX="110447">
        <dgm:presLayoutVars>
          <dgm:chPref val="3"/>
        </dgm:presLayoutVars>
      </dgm:prSet>
      <dgm:spPr/>
    </dgm:pt>
    <dgm:pt modelId="{C9FDF88E-1136-7141-8AC5-BEEA5B0FC48B}" type="pres">
      <dgm:prSet presAssocID="{6594AEC1-27F3-3B48-860E-AFBA86FF1717}" presName="horzTwo" presStyleCnt="0"/>
      <dgm:spPr/>
    </dgm:pt>
    <dgm:pt modelId="{8C54F26E-6D7E-824E-88DF-786638BBA014}" type="pres">
      <dgm:prSet presAssocID="{05A163ED-FAD1-9043-AE26-2DF97638AB8D}" presName="sibSpaceTwo" presStyleCnt="0"/>
      <dgm:spPr/>
    </dgm:pt>
    <dgm:pt modelId="{B5BF8B9B-A841-CD4D-A0DA-1FBC7D02AF83}" type="pres">
      <dgm:prSet presAssocID="{260B7EB2-E2C2-6649-9FB5-659384878B43}" presName="vertTwo" presStyleCnt="0"/>
      <dgm:spPr/>
    </dgm:pt>
    <dgm:pt modelId="{7CEB725C-936D-7B4D-8C02-7A83B34F8DCB}" type="pres">
      <dgm:prSet presAssocID="{260B7EB2-E2C2-6649-9FB5-659384878B43}" presName="txTwo" presStyleLbl="node2" presStyleIdx="4" presStyleCnt="5">
        <dgm:presLayoutVars>
          <dgm:chPref val="3"/>
        </dgm:presLayoutVars>
      </dgm:prSet>
      <dgm:spPr/>
    </dgm:pt>
    <dgm:pt modelId="{A25567E7-8F79-5549-A843-C0DE4C3A8B30}" type="pres">
      <dgm:prSet presAssocID="{260B7EB2-E2C2-6649-9FB5-659384878B43}" presName="horzTwo" presStyleCnt="0"/>
      <dgm:spPr/>
    </dgm:pt>
  </dgm:ptLst>
  <dgm:cxnLst>
    <dgm:cxn modelId="{7ED54202-D466-5D41-A396-984F8DFFE843}" type="presOf" srcId="{4F84AE22-7552-0F43-9C57-052128F8E762}" destId="{30D62F23-628A-A64A-8424-15015983E74B}" srcOrd="0" destOrd="0" presId="urn:microsoft.com/office/officeart/2005/8/layout/hierarchy4"/>
    <dgm:cxn modelId="{EDD4271B-94E5-AF40-809D-73E799DC8440}" type="presOf" srcId="{6594AEC1-27F3-3B48-860E-AFBA86FF1717}" destId="{A33F7161-0948-764D-A12B-6E3E654C6A09}" srcOrd="0" destOrd="0" presId="urn:microsoft.com/office/officeart/2005/8/layout/hierarchy4"/>
    <dgm:cxn modelId="{11677B32-509C-414F-A839-F605FE481986}" srcId="{326CDD36-42F8-4847-ACEC-A1973E65A2B1}" destId="{57B618A0-1087-EB4E-9655-597D3E954E9D}" srcOrd="0" destOrd="0" parTransId="{08ADE110-B88A-964C-ACD0-75227C02EC78}" sibTransId="{EC8BFED5-17A7-474B-AFD7-010A98F32D55}"/>
    <dgm:cxn modelId="{E286455B-5A74-4E4A-9957-23534E6479BD}" type="presOf" srcId="{260B7EB2-E2C2-6649-9FB5-659384878B43}" destId="{7CEB725C-936D-7B4D-8C02-7A83B34F8DCB}" srcOrd="0" destOrd="0" presId="urn:microsoft.com/office/officeart/2005/8/layout/hierarchy4"/>
    <dgm:cxn modelId="{9556CE63-F8A9-7144-BEA0-55A59624C8B8}" type="presOf" srcId="{A4EA3746-D639-0B48-A3A7-E6443D812674}" destId="{F992F4E8-374C-804F-ABAB-06DC8CDC912E}" srcOrd="0" destOrd="0" presId="urn:microsoft.com/office/officeart/2005/8/layout/hierarchy4"/>
    <dgm:cxn modelId="{F74FBF6B-859D-AA43-AF3E-626BD203891C}" type="presOf" srcId="{278D0D50-088B-D04B-B8FC-13DBE9B947CF}" destId="{AC1BBEAD-26F0-184D-8ED2-4C0147864153}" srcOrd="0" destOrd="0" presId="urn:microsoft.com/office/officeart/2005/8/layout/hierarchy4"/>
    <dgm:cxn modelId="{9E708C6E-4764-AE49-B3A7-4B9B584423C4}" type="presOf" srcId="{57B618A0-1087-EB4E-9655-597D3E954E9D}" destId="{6B76B322-E44D-744D-A096-A814812ABB9D}" srcOrd="0" destOrd="0" presId="urn:microsoft.com/office/officeart/2005/8/layout/hierarchy4"/>
    <dgm:cxn modelId="{90EC4A80-A45D-4842-89A9-93CB85C13B04}" srcId="{326CDD36-42F8-4847-ACEC-A1973E65A2B1}" destId="{278D0D50-088B-D04B-B8FC-13DBE9B947CF}" srcOrd="1" destOrd="0" parTransId="{70A270CB-74A8-1C4C-BF54-502CCF4EEA7C}" sibTransId="{7F268FE7-7EC0-CE42-B0AF-694AEF97A9F5}"/>
    <dgm:cxn modelId="{9AE64D97-F714-384E-9DE3-760A9FCDA3B2}" srcId="{4F84AE22-7552-0F43-9C57-052128F8E762}" destId="{326CDD36-42F8-4847-ACEC-A1973E65A2B1}" srcOrd="0" destOrd="0" parTransId="{E29C1559-71FE-864A-BBDE-8DB514B5C241}" sibTransId="{801DBEC4-13F6-F74F-BF39-9852945C9282}"/>
    <dgm:cxn modelId="{A88FA2A9-71D6-A244-86ED-6C5CFA57AD8C}" type="presOf" srcId="{326CDD36-42F8-4847-ACEC-A1973E65A2B1}" destId="{72465F97-3393-2545-B3B2-B604C9DBC38F}" srcOrd="0" destOrd="0" presId="urn:microsoft.com/office/officeart/2005/8/layout/hierarchy4"/>
    <dgm:cxn modelId="{1A778DB9-FE80-A449-BE03-E8C700EA0C57}" srcId="{326CDD36-42F8-4847-ACEC-A1973E65A2B1}" destId="{6594AEC1-27F3-3B48-860E-AFBA86FF1717}" srcOrd="3" destOrd="0" parTransId="{1C68D944-241F-B648-9743-D30904D87A5E}" sibTransId="{05A163ED-FAD1-9043-AE26-2DF97638AB8D}"/>
    <dgm:cxn modelId="{D5495FF1-C7BF-D344-BBD8-863D5E93050B}" srcId="{326CDD36-42F8-4847-ACEC-A1973E65A2B1}" destId="{260B7EB2-E2C2-6649-9FB5-659384878B43}" srcOrd="4" destOrd="0" parTransId="{9B7DD2EA-460C-7844-A4BE-04510A9F0943}" sibTransId="{3F245AA1-1376-374B-ACE5-574804BF544E}"/>
    <dgm:cxn modelId="{16CB0BF8-EF16-3E4B-83C8-64939084CD99}" srcId="{326CDD36-42F8-4847-ACEC-A1973E65A2B1}" destId="{A4EA3746-D639-0B48-A3A7-E6443D812674}" srcOrd="2" destOrd="0" parTransId="{9151762D-CAD8-C849-8511-E3A9DC201160}" sibTransId="{B37C2FE5-846A-594F-B2C2-7D6DFD8B087A}"/>
    <dgm:cxn modelId="{DB242A96-34FB-8A42-B832-DF6F101B3A14}" type="presParOf" srcId="{30D62F23-628A-A64A-8424-15015983E74B}" destId="{CE038331-B792-6C4A-A909-AA3A24B649A6}" srcOrd="0" destOrd="0" presId="urn:microsoft.com/office/officeart/2005/8/layout/hierarchy4"/>
    <dgm:cxn modelId="{3A2B298E-79B6-FC46-973F-3CD57B8ABA2A}" type="presParOf" srcId="{CE038331-B792-6C4A-A909-AA3A24B649A6}" destId="{72465F97-3393-2545-B3B2-B604C9DBC38F}" srcOrd="0" destOrd="0" presId="urn:microsoft.com/office/officeart/2005/8/layout/hierarchy4"/>
    <dgm:cxn modelId="{F45D4FD6-5A2A-964C-80D3-A12146D2D1FC}" type="presParOf" srcId="{CE038331-B792-6C4A-A909-AA3A24B649A6}" destId="{59824368-5BE0-4846-AE90-7B8A6F217611}" srcOrd="1" destOrd="0" presId="urn:microsoft.com/office/officeart/2005/8/layout/hierarchy4"/>
    <dgm:cxn modelId="{85FFD2C3-B63E-084C-831E-D4F4A4B8FAA6}" type="presParOf" srcId="{CE038331-B792-6C4A-A909-AA3A24B649A6}" destId="{C223E528-BA6D-EE49-AEDC-D2735C1B380C}" srcOrd="2" destOrd="0" presId="urn:microsoft.com/office/officeart/2005/8/layout/hierarchy4"/>
    <dgm:cxn modelId="{CA907207-1C27-4146-B058-D6F354F37C44}" type="presParOf" srcId="{C223E528-BA6D-EE49-AEDC-D2735C1B380C}" destId="{B95C28DF-FE8D-224C-9464-CD1B1BA5B046}" srcOrd="0" destOrd="0" presId="urn:microsoft.com/office/officeart/2005/8/layout/hierarchy4"/>
    <dgm:cxn modelId="{4870501A-D1EB-FE4E-A0C4-097F82FC337C}" type="presParOf" srcId="{B95C28DF-FE8D-224C-9464-CD1B1BA5B046}" destId="{6B76B322-E44D-744D-A096-A814812ABB9D}" srcOrd="0" destOrd="0" presId="urn:microsoft.com/office/officeart/2005/8/layout/hierarchy4"/>
    <dgm:cxn modelId="{0BD0641C-B416-8045-8F87-386D2CFF99A2}" type="presParOf" srcId="{B95C28DF-FE8D-224C-9464-CD1B1BA5B046}" destId="{DCA3CC73-572F-ED4B-87C6-674972472D92}" srcOrd="1" destOrd="0" presId="urn:microsoft.com/office/officeart/2005/8/layout/hierarchy4"/>
    <dgm:cxn modelId="{5F72E696-0058-DD4B-A115-EBC938532218}" type="presParOf" srcId="{C223E528-BA6D-EE49-AEDC-D2735C1B380C}" destId="{0525D393-08D2-214B-97E8-FA06AE87F0B7}" srcOrd="1" destOrd="0" presId="urn:microsoft.com/office/officeart/2005/8/layout/hierarchy4"/>
    <dgm:cxn modelId="{1FAA2279-5B4C-4C4B-BA02-40B53B3EEB24}" type="presParOf" srcId="{C223E528-BA6D-EE49-AEDC-D2735C1B380C}" destId="{AE683DB2-04BA-5342-8628-A29AA234DE6E}" srcOrd="2" destOrd="0" presId="urn:microsoft.com/office/officeart/2005/8/layout/hierarchy4"/>
    <dgm:cxn modelId="{E3B6147D-5716-244C-A1D6-AC9D4A980E23}" type="presParOf" srcId="{AE683DB2-04BA-5342-8628-A29AA234DE6E}" destId="{AC1BBEAD-26F0-184D-8ED2-4C0147864153}" srcOrd="0" destOrd="0" presId="urn:microsoft.com/office/officeart/2005/8/layout/hierarchy4"/>
    <dgm:cxn modelId="{03786E19-868B-7B40-9FA7-6322DC290EEF}" type="presParOf" srcId="{AE683DB2-04BA-5342-8628-A29AA234DE6E}" destId="{383A1883-C81A-2D42-8BBE-9C6EAEFDC3E0}" srcOrd="1" destOrd="0" presId="urn:microsoft.com/office/officeart/2005/8/layout/hierarchy4"/>
    <dgm:cxn modelId="{46CB3E7A-9340-234D-BDCF-B5731088DCDA}" type="presParOf" srcId="{C223E528-BA6D-EE49-AEDC-D2735C1B380C}" destId="{FC3556D7-3AB0-C646-86C4-BB65C863336A}" srcOrd="3" destOrd="0" presId="urn:microsoft.com/office/officeart/2005/8/layout/hierarchy4"/>
    <dgm:cxn modelId="{6DE05F19-EA18-DA4E-82F5-B56E23A7D356}" type="presParOf" srcId="{C223E528-BA6D-EE49-AEDC-D2735C1B380C}" destId="{C0B15AF6-97F2-8645-AB17-FA8A4310F811}" srcOrd="4" destOrd="0" presId="urn:microsoft.com/office/officeart/2005/8/layout/hierarchy4"/>
    <dgm:cxn modelId="{EECF9348-3A1C-E943-9BD6-A720D299851E}" type="presParOf" srcId="{C0B15AF6-97F2-8645-AB17-FA8A4310F811}" destId="{F992F4E8-374C-804F-ABAB-06DC8CDC912E}" srcOrd="0" destOrd="0" presId="urn:microsoft.com/office/officeart/2005/8/layout/hierarchy4"/>
    <dgm:cxn modelId="{6C958F1F-A0AB-3B43-BD6A-D060475D4ACE}" type="presParOf" srcId="{C0B15AF6-97F2-8645-AB17-FA8A4310F811}" destId="{027BBE25-37DF-344C-A452-C93CE1BB5775}" srcOrd="1" destOrd="0" presId="urn:microsoft.com/office/officeart/2005/8/layout/hierarchy4"/>
    <dgm:cxn modelId="{D79115BB-BAFE-8648-AA16-428E85F635D7}" type="presParOf" srcId="{C223E528-BA6D-EE49-AEDC-D2735C1B380C}" destId="{20E95C1D-A1A6-994F-93ED-28615464B63D}" srcOrd="5" destOrd="0" presId="urn:microsoft.com/office/officeart/2005/8/layout/hierarchy4"/>
    <dgm:cxn modelId="{C70495C4-2B51-244A-AFD1-F977A30D486D}" type="presParOf" srcId="{C223E528-BA6D-EE49-AEDC-D2735C1B380C}" destId="{4C73EAF9-7203-EF40-A627-0AF7B04D21A8}" srcOrd="6" destOrd="0" presId="urn:microsoft.com/office/officeart/2005/8/layout/hierarchy4"/>
    <dgm:cxn modelId="{22FFF9B0-278F-414E-BCEA-966588AA1AA6}" type="presParOf" srcId="{4C73EAF9-7203-EF40-A627-0AF7B04D21A8}" destId="{A33F7161-0948-764D-A12B-6E3E654C6A09}" srcOrd="0" destOrd="0" presId="urn:microsoft.com/office/officeart/2005/8/layout/hierarchy4"/>
    <dgm:cxn modelId="{7F3802CE-86B2-E94E-8F52-FC762806043C}" type="presParOf" srcId="{4C73EAF9-7203-EF40-A627-0AF7B04D21A8}" destId="{C9FDF88E-1136-7141-8AC5-BEEA5B0FC48B}" srcOrd="1" destOrd="0" presId="urn:microsoft.com/office/officeart/2005/8/layout/hierarchy4"/>
    <dgm:cxn modelId="{29F07CF7-B184-9048-A540-083BFE0A0E5B}" type="presParOf" srcId="{C223E528-BA6D-EE49-AEDC-D2735C1B380C}" destId="{8C54F26E-6D7E-824E-88DF-786638BBA014}" srcOrd="7" destOrd="0" presId="urn:microsoft.com/office/officeart/2005/8/layout/hierarchy4"/>
    <dgm:cxn modelId="{12702656-CFFB-854B-905D-28BA37E8AE1B}" type="presParOf" srcId="{C223E528-BA6D-EE49-AEDC-D2735C1B380C}" destId="{B5BF8B9B-A841-CD4D-A0DA-1FBC7D02AF83}" srcOrd="8" destOrd="0" presId="urn:microsoft.com/office/officeart/2005/8/layout/hierarchy4"/>
    <dgm:cxn modelId="{EF917766-BBEF-A34E-9BC5-4882E68C29F2}" type="presParOf" srcId="{B5BF8B9B-A841-CD4D-A0DA-1FBC7D02AF83}" destId="{7CEB725C-936D-7B4D-8C02-7A83B34F8DCB}" srcOrd="0" destOrd="0" presId="urn:microsoft.com/office/officeart/2005/8/layout/hierarchy4"/>
    <dgm:cxn modelId="{164323B9-DC94-C54A-8137-B236BD390D33}" type="presParOf" srcId="{B5BF8B9B-A841-CD4D-A0DA-1FBC7D02AF83}" destId="{A25567E7-8F79-5549-A843-C0DE4C3A8B30}"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CC5D072-07EF-2145-908F-5E0AA6222484}"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F3CA4396-33E9-5740-8A7B-CAE31B8E8653}">
      <dgm:prSet/>
      <dgm:spPr/>
      <dgm:t>
        <a:bodyPr/>
        <a:lstStyle/>
        <a:p>
          <a:r>
            <a:rPr lang="en-US" dirty="0"/>
            <a:t>Premises (there is an App for this: Honest Shanghai—One Net Programs)</a:t>
          </a:r>
        </a:p>
      </dgm:t>
    </dgm:pt>
    <dgm:pt modelId="{CACEF2ED-7353-0045-9478-AD6ABCCB23F4}" type="parTrans" cxnId="{23FE13E4-8FF4-BF45-92C6-E9AF66A726E7}">
      <dgm:prSet/>
      <dgm:spPr/>
      <dgm:t>
        <a:bodyPr/>
        <a:lstStyle/>
        <a:p>
          <a:endParaRPr lang="en-US"/>
        </a:p>
      </dgm:t>
    </dgm:pt>
    <dgm:pt modelId="{BB2B6E62-CD69-5740-AE7F-FE6DBEA3E5AB}" type="sibTrans" cxnId="{23FE13E4-8FF4-BF45-92C6-E9AF66A726E7}">
      <dgm:prSet/>
      <dgm:spPr/>
      <dgm:t>
        <a:bodyPr/>
        <a:lstStyle/>
        <a:p>
          <a:endParaRPr lang="en-US"/>
        </a:p>
      </dgm:t>
    </dgm:pt>
    <dgm:pt modelId="{E63C069C-F5BA-214D-AEBB-00CFA509EBC4}">
      <dgm:prSet custT="1"/>
      <dgm:spPr/>
      <dgm:t>
        <a:bodyPr/>
        <a:lstStyle/>
        <a:p>
          <a:r>
            <a:rPr lang="en-US" sz="1600" dirty="0"/>
            <a:t>individual behavior is subject to a number of core moral principles,</a:t>
          </a:r>
        </a:p>
      </dgm:t>
    </dgm:pt>
    <dgm:pt modelId="{0908FA2B-39B5-2743-9DA4-44C5A2212F83}" type="parTrans" cxnId="{1859D44E-1CBA-EE40-99D1-F0349F39F5F1}">
      <dgm:prSet/>
      <dgm:spPr/>
      <dgm:t>
        <a:bodyPr/>
        <a:lstStyle/>
        <a:p>
          <a:endParaRPr lang="en-US"/>
        </a:p>
      </dgm:t>
    </dgm:pt>
    <dgm:pt modelId="{568073EC-A51A-5A44-9388-0A82303EBE98}" type="sibTrans" cxnId="{1859D44E-1CBA-EE40-99D1-F0349F39F5F1}">
      <dgm:prSet/>
      <dgm:spPr/>
      <dgm:t>
        <a:bodyPr/>
        <a:lstStyle/>
        <a:p>
          <a:endParaRPr lang="en-US"/>
        </a:p>
      </dgm:t>
    </dgm:pt>
    <dgm:pt modelId="{EA20FFAE-6185-7346-9AE6-1C3264CD4A75}">
      <dgm:prSet custT="1"/>
      <dgm:spPr/>
      <dgm:t>
        <a:bodyPr/>
        <a:lstStyle/>
        <a:p>
          <a:r>
            <a:rPr lang="en-US" sz="1600" dirty="0"/>
            <a:t>that those principles can be reduced to everyday behaviors,</a:t>
          </a:r>
        </a:p>
      </dgm:t>
    </dgm:pt>
    <dgm:pt modelId="{BEBEA7C6-D6D3-BF41-8F8F-735E0C4DA3E0}" type="parTrans" cxnId="{03337395-4E9D-F34B-A0F7-080208BBEC9A}">
      <dgm:prSet/>
      <dgm:spPr/>
      <dgm:t>
        <a:bodyPr/>
        <a:lstStyle/>
        <a:p>
          <a:endParaRPr lang="en-US"/>
        </a:p>
      </dgm:t>
    </dgm:pt>
    <dgm:pt modelId="{69CD07B0-FCF7-CA45-BC98-4C5F545D541F}" type="sibTrans" cxnId="{03337395-4E9D-F34B-A0F7-080208BBEC9A}">
      <dgm:prSet/>
      <dgm:spPr/>
      <dgm:t>
        <a:bodyPr/>
        <a:lstStyle/>
        <a:p>
          <a:endParaRPr lang="en-US"/>
        </a:p>
      </dgm:t>
    </dgm:pt>
    <dgm:pt modelId="{A7AE066A-82F9-3C48-877B-22528D70950B}">
      <dgm:prSet custT="1"/>
      <dgm:spPr/>
      <dgm:t>
        <a:bodyPr/>
        <a:lstStyle/>
        <a:p>
          <a:r>
            <a:rPr lang="en-US" sz="1600" dirty="0"/>
            <a:t>that those everyday behaviors may be measured against behavior ideals, </a:t>
          </a:r>
        </a:p>
      </dgm:t>
    </dgm:pt>
    <dgm:pt modelId="{A788A893-355B-6441-9365-7877100C15B5}" type="parTrans" cxnId="{ED72C736-4009-4B4A-BF53-181D47751F97}">
      <dgm:prSet/>
      <dgm:spPr/>
      <dgm:t>
        <a:bodyPr/>
        <a:lstStyle/>
        <a:p>
          <a:endParaRPr lang="en-US"/>
        </a:p>
      </dgm:t>
    </dgm:pt>
    <dgm:pt modelId="{A62EDBBA-410E-E94C-BBB3-0A65C527E053}" type="sibTrans" cxnId="{ED72C736-4009-4B4A-BF53-181D47751F97}">
      <dgm:prSet/>
      <dgm:spPr/>
      <dgm:t>
        <a:bodyPr/>
        <a:lstStyle/>
        <a:p>
          <a:endParaRPr lang="en-US"/>
        </a:p>
      </dgm:t>
    </dgm:pt>
    <dgm:pt modelId="{69BB28B8-C027-4843-B066-2C7AB766B7EC}">
      <dgm:prSet/>
      <dgm:spPr/>
      <dgm:t>
        <a:bodyPr/>
        <a:lstStyle/>
        <a:p>
          <a:r>
            <a:rPr lang="en-US"/>
            <a:t>once reduced to a score, these summary judgments about a person’s compliance ought to produce effects—privileges and restrictions depending on ranking that they have earned.  </a:t>
          </a:r>
        </a:p>
      </dgm:t>
    </dgm:pt>
    <dgm:pt modelId="{C1E99202-F25C-144B-9B47-F59C29F69144}" type="parTrans" cxnId="{1D64C9F4-17AD-E94B-B73A-744DB511324C}">
      <dgm:prSet/>
      <dgm:spPr/>
      <dgm:t>
        <a:bodyPr/>
        <a:lstStyle/>
        <a:p>
          <a:endParaRPr lang="en-US"/>
        </a:p>
      </dgm:t>
    </dgm:pt>
    <dgm:pt modelId="{A2437A5B-648D-7648-AE74-5D998BD300E0}" type="sibTrans" cxnId="{1D64C9F4-17AD-E94B-B73A-744DB511324C}">
      <dgm:prSet/>
      <dgm:spPr/>
      <dgm:t>
        <a:bodyPr/>
        <a:lstStyle/>
        <a:p>
          <a:endParaRPr lang="en-US"/>
        </a:p>
      </dgm:t>
    </dgm:pt>
    <dgm:pt modelId="{22945AD4-4967-2743-AB06-01545CF09B4A}">
      <dgm:prSet custT="1"/>
      <dgm:spPr/>
      <dgm:t>
        <a:bodyPr/>
        <a:lstStyle/>
        <a:p>
          <a:r>
            <a:rPr lang="en-US" sz="1600" dirty="0"/>
            <a:t>These privileges and restrictions need have little direct connection to specific behaviors but are developed through an network of agreements among public and private actors to piece together black lists and red lists that produce incentives toward better behavior and higher scores.  </a:t>
          </a:r>
        </a:p>
      </dgm:t>
    </dgm:pt>
    <dgm:pt modelId="{2B5B3A63-A743-7342-99EB-E0C5CEF2CDF6}" type="parTrans" cxnId="{68717F75-874C-E146-BD90-0F3DACBEDAF4}">
      <dgm:prSet/>
      <dgm:spPr/>
      <dgm:t>
        <a:bodyPr/>
        <a:lstStyle/>
        <a:p>
          <a:endParaRPr lang="en-US"/>
        </a:p>
      </dgm:t>
    </dgm:pt>
    <dgm:pt modelId="{ED2CF8A3-9468-4C44-970C-9FAAFBD3A6DE}" type="sibTrans" cxnId="{68717F75-874C-E146-BD90-0F3DACBEDAF4}">
      <dgm:prSet/>
      <dgm:spPr/>
      <dgm:t>
        <a:bodyPr/>
        <a:lstStyle/>
        <a:p>
          <a:endParaRPr lang="en-US"/>
        </a:p>
      </dgm:t>
    </dgm:pt>
    <dgm:pt modelId="{1DEE4063-7C40-AD4F-8B7A-E9D61F838A0E}">
      <dgm:prSet/>
      <dgm:spPr/>
      <dgm:t>
        <a:bodyPr/>
        <a:lstStyle/>
        <a:p>
          <a:r>
            <a:rPr lang="en-US"/>
            <a:t>The system is itself cobbled together from a series of national and provincial programs, from public and private data harvesters and a series of MOUs that are meant to nationalize lists and develop a coordinated system of evaluation (based on aggregate data) and consequences based on ranking demining placement on blacklists and redlists.  </a:t>
          </a:r>
        </a:p>
      </dgm:t>
    </dgm:pt>
    <dgm:pt modelId="{299820F2-8472-484F-9119-322AD6772A4E}" type="parTrans" cxnId="{7169B185-2519-2741-9A23-A46E68DA4776}">
      <dgm:prSet/>
      <dgm:spPr/>
      <dgm:t>
        <a:bodyPr/>
        <a:lstStyle/>
        <a:p>
          <a:endParaRPr lang="en-US"/>
        </a:p>
      </dgm:t>
    </dgm:pt>
    <dgm:pt modelId="{8FC276D7-1708-134E-8208-C78852CE8138}" type="sibTrans" cxnId="{7169B185-2519-2741-9A23-A46E68DA4776}">
      <dgm:prSet/>
      <dgm:spPr/>
      <dgm:t>
        <a:bodyPr/>
        <a:lstStyle/>
        <a:p>
          <a:endParaRPr lang="en-US"/>
        </a:p>
      </dgm:t>
    </dgm:pt>
    <dgm:pt modelId="{152DEE3D-ADF4-0141-86C4-24BF9D658760}">
      <dgm:prSet custT="1"/>
      <dgm:spPr/>
      <dgm:t>
        <a:bodyPr/>
        <a:lstStyle/>
        <a:p>
          <a:r>
            <a:rPr lang="en-US" sz="1600" dirty="0"/>
            <a:t>Consequence: widely circulated stories in the West about people denied express train and air travel, college admission for their children, restrictions on access to credit and visas for travel abroad on the basis of credit scores.  </a:t>
          </a:r>
        </a:p>
      </dgm:t>
    </dgm:pt>
    <dgm:pt modelId="{36157CD5-F1B8-134D-87B4-CF68719EC15C}" type="parTrans" cxnId="{BDD9FE96-E4B0-074F-B929-3CFF515C095D}">
      <dgm:prSet/>
      <dgm:spPr/>
      <dgm:t>
        <a:bodyPr/>
        <a:lstStyle/>
        <a:p>
          <a:endParaRPr lang="en-US"/>
        </a:p>
      </dgm:t>
    </dgm:pt>
    <dgm:pt modelId="{A7FFE606-03CF-134E-B9BA-D62306755870}" type="sibTrans" cxnId="{BDD9FE96-E4B0-074F-B929-3CFF515C095D}">
      <dgm:prSet/>
      <dgm:spPr/>
      <dgm:t>
        <a:bodyPr/>
        <a:lstStyle/>
        <a:p>
          <a:endParaRPr lang="en-US"/>
        </a:p>
      </dgm:t>
    </dgm:pt>
    <dgm:pt modelId="{15C79C00-3FE8-664F-B0D2-17D18DC3D989}">
      <dgm:prSet custT="1"/>
      <dgm:spPr/>
      <dgm:t>
        <a:bodyPr/>
        <a:lstStyle/>
        <a:p>
          <a:r>
            <a:rPr lang="en-US" sz="1600" dirty="0"/>
            <a:t>Analytics appears to incorporate actions that would have been weighed differently in the West. .</a:t>
          </a:r>
        </a:p>
      </dgm:t>
    </dgm:pt>
    <dgm:pt modelId="{C95D7A35-3E92-8D4D-8B91-02FD279A3005}" type="parTrans" cxnId="{4D3203B2-9519-8D43-9F23-9B00B40356AB}">
      <dgm:prSet/>
      <dgm:spPr/>
      <dgm:t>
        <a:bodyPr/>
        <a:lstStyle/>
        <a:p>
          <a:endParaRPr lang="en-US"/>
        </a:p>
      </dgm:t>
    </dgm:pt>
    <dgm:pt modelId="{E390B67D-2895-FB47-A344-5CEB0740E48D}" type="sibTrans" cxnId="{4D3203B2-9519-8D43-9F23-9B00B40356AB}">
      <dgm:prSet/>
      <dgm:spPr/>
      <dgm:t>
        <a:bodyPr/>
        <a:lstStyle/>
        <a:p>
          <a:endParaRPr lang="en-US"/>
        </a:p>
      </dgm:t>
    </dgm:pt>
    <dgm:pt modelId="{420BA726-604C-A840-BAF3-A66DD2BA05B4}">
      <dgm:prSet custT="1"/>
      <dgm:spPr/>
      <dgm:t>
        <a:bodyPr/>
        <a:lstStyle/>
        <a:p>
          <a:r>
            <a:rPr lang="en-US" sz="1600" dirty="0"/>
            <a:t>these measurements may produce accurate assessments of individual compliance with their societal obligations.  </a:t>
          </a:r>
        </a:p>
      </dgm:t>
    </dgm:pt>
    <dgm:pt modelId="{434FFE1E-9755-404F-AF33-696AB5AE0BD2}" type="sibTrans" cxnId="{5C205A7D-DE43-EF46-8221-EA1041100355}">
      <dgm:prSet/>
      <dgm:spPr/>
    </dgm:pt>
    <dgm:pt modelId="{2CEDD9E7-873A-7146-84FD-2040D7A35660}" type="parTrans" cxnId="{5C205A7D-DE43-EF46-8221-EA1041100355}">
      <dgm:prSet/>
      <dgm:spPr/>
    </dgm:pt>
    <dgm:pt modelId="{E698EF67-BC55-0E40-B764-F4BD29116F0E}" type="pres">
      <dgm:prSet presAssocID="{BCC5D072-07EF-2145-908F-5E0AA6222484}" presName="linear" presStyleCnt="0">
        <dgm:presLayoutVars>
          <dgm:animLvl val="lvl"/>
          <dgm:resizeHandles val="exact"/>
        </dgm:presLayoutVars>
      </dgm:prSet>
      <dgm:spPr/>
    </dgm:pt>
    <dgm:pt modelId="{DF9AD8A2-542F-7040-9236-7CBFCC28CDE4}" type="pres">
      <dgm:prSet presAssocID="{F3CA4396-33E9-5740-8A7B-CAE31B8E8653}" presName="parentText" presStyleLbl="node1" presStyleIdx="0" presStyleCnt="3">
        <dgm:presLayoutVars>
          <dgm:chMax val="0"/>
          <dgm:bulletEnabled val="1"/>
        </dgm:presLayoutVars>
      </dgm:prSet>
      <dgm:spPr/>
    </dgm:pt>
    <dgm:pt modelId="{C21F00B0-95BB-1845-B2AF-99E95361ECA1}" type="pres">
      <dgm:prSet presAssocID="{F3CA4396-33E9-5740-8A7B-CAE31B8E8653}" presName="childText" presStyleLbl="revTx" presStyleIdx="0" presStyleCnt="3">
        <dgm:presLayoutVars>
          <dgm:bulletEnabled val="1"/>
        </dgm:presLayoutVars>
      </dgm:prSet>
      <dgm:spPr/>
    </dgm:pt>
    <dgm:pt modelId="{9882F93A-9B82-4542-A3E5-B29BF106F2FC}" type="pres">
      <dgm:prSet presAssocID="{69BB28B8-C027-4843-B066-2C7AB766B7EC}" presName="parentText" presStyleLbl="node1" presStyleIdx="1" presStyleCnt="3">
        <dgm:presLayoutVars>
          <dgm:chMax val="0"/>
          <dgm:bulletEnabled val="1"/>
        </dgm:presLayoutVars>
      </dgm:prSet>
      <dgm:spPr/>
    </dgm:pt>
    <dgm:pt modelId="{1E383AE9-9885-CC41-942D-0EFCD076D6A4}" type="pres">
      <dgm:prSet presAssocID="{69BB28B8-C027-4843-B066-2C7AB766B7EC}" presName="childText" presStyleLbl="revTx" presStyleIdx="1" presStyleCnt="3">
        <dgm:presLayoutVars>
          <dgm:bulletEnabled val="1"/>
        </dgm:presLayoutVars>
      </dgm:prSet>
      <dgm:spPr/>
    </dgm:pt>
    <dgm:pt modelId="{CC4C3AB1-B8AB-9445-8D28-0ACD0FC8709B}" type="pres">
      <dgm:prSet presAssocID="{1DEE4063-7C40-AD4F-8B7A-E9D61F838A0E}" presName="parentText" presStyleLbl="node1" presStyleIdx="2" presStyleCnt="3">
        <dgm:presLayoutVars>
          <dgm:chMax val="0"/>
          <dgm:bulletEnabled val="1"/>
        </dgm:presLayoutVars>
      </dgm:prSet>
      <dgm:spPr/>
    </dgm:pt>
    <dgm:pt modelId="{CA014AAA-3371-5040-8E80-586FC74B3DF8}" type="pres">
      <dgm:prSet presAssocID="{1DEE4063-7C40-AD4F-8B7A-E9D61F838A0E}" presName="childText" presStyleLbl="revTx" presStyleIdx="2" presStyleCnt="3">
        <dgm:presLayoutVars>
          <dgm:bulletEnabled val="1"/>
        </dgm:presLayoutVars>
      </dgm:prSet>
      <dgm:spPr/>
    </dgm:pt>
  </dgm:ptLst>
  <dgm:cxnLst>
    <dgm:cxn modelId="{46DD980C-A201-5341-9F9B-F62A4882228B}" type="presOf" srcId="{E63C069C-F5BA-214D-AEBB-00CFA509EBC4}" destId="{C21F00B0-95BB-1845-B2AF-99E95361ECA1}" srcOrd="0" destOrd="0" presId="urn:microsoft.com/office/officeart/2005/8/layout/vList2"/>
    <dgm:cxn modelId="{ED72C736-4009-4B4A-BF53-181D47751F97}" srcId="{F3CA4396-33E9-5740-8A7B-CAE31B8E8653}" destId="{A7AE066A-82F9-3C48-877B-22528D70950B}" srcOrd="2" destOrd="0" parTransId="{A788A893-355B-6441-9365-7877100C15B5}" sibTransId="{A62EDBBA-410E-E94C-BBB3-0A65C527E053}"/>
    <dgm:cxn modelId="{BD048D3A-61A3-DE40-A32B-C4D4D5EE406B}" type="presOf" srcId="{EA20FFAE-6185-7346-9AE6-1C3264CD4A75}" destId="{C21F00B0-95BB-1845-B2AF-99E95361ECA1}" srcOrd="0" destOrd="1" presId="urn:microsoft.com/office/officeart/2005/8/layout/vList2"/>
    <dgm:cxn modelId="{C7EEAE41-6943-E54D-B2A0-2134A87D2C40}" type="presOf" srcId="{A7AE066A-82F9-3C48-877B-22528D70950B}" destId="{C21F00B0-95BB-1845-B2AF-99E95361ECA1}" srcOrd="0" destOrd="2" presId="urn:microsoft.com/office/officeart/2005/8/layout/vList2"/>
    <dgm:cxn modelId="{1859D44E-1CBA-EE40-99D1-F0349F39F5F1}" srcId="{F3CA4396-33E9-5740-8A7B-CAE31B8E8653}" destId="{E63C069C-F5BA-214D-AEBB-00CFA509EBC4}" srcOrd="0" destOrd="0" parTransId="{0908FA2B-39B5-2743-9DA4-44C5A2212F83}" sibTransId="{568073EC-A51A-5A44-9388-0A82303EBE98}"/>
    <dgm:cxn modelId="{68717F75-874C-E146-BD90-0F3DACBEDAF4}" srcId="{69BB28B8-C027-4843-B066-2C7AB766B7EC}" destId="{22945AD4-4967-2743-AB06-01545CF09B4A}" srcOrd="0" destOrd="0" parTransId="{2B5B3A63-A743-7342-99EB-E0C5CEF2CDF6}" sibTransId="{ED2CF8A3-9468-4C44-970C-9FAAFBD3A6DE}"/>
    <dgm:cxn modelId="{5C205A7D-DE43-EF46-8221-EA1041100355}" srcId="{F3CA4396-33E9-5740-8A7B-CAE31B8E8653}" destId="{420BA726-604C-A840-BAF3-A66DD2BA05B4}" srcOrd="3" destOrd="0" parTransId="{2CEDD9E7-873A-7146-84FD-2040D7A35660}" sibTransId="{434FFE1E-9755-404F-AF33-696AB5AE0BD2}"/>
    <dgm:cxn modelId="{981A5B7D-59B7-AA49-9E3E-A9807B0288AA}" type="presOf" srcId="{F3CA4396-33E9-5740-8A7B-CAE31B8E8653}" destId="{DF9AD8A2-542F-7040-9236-7CBFCC28CDE4}" srcOrd="0" destOrd="0" presId="urn:microsoft.com/office/officeart/2005/8/layout/vList2"/>
    <dgm:cxn modelId="{302EEF83-3050-8E4D-B8D6-7D60A079322A}" type="presOf" srcId="{22945AD4-4967-2743-AB06-01545CF09B4A}" destId="{1E383AE9-9885-CC41-942D-0EFCD076D6A4}" srcOrd="0" destOrd="0" presId="urn:microsoft.com/office/officeart/2005/8/layout/vList2"/>
    <dgm:cxn modelId="{7169B185-2519-2741-9A23-A46E68DA4776}" srcId="{BCC5D072-07EF-2145-908F-5E0AA6222484}" destId="{1DEE4063-7C40-AD4F-8B7A-E9D61F838A0E}" srcOrd="2" destOrd="0" parTransId="{299820F2-8472-484F-9119-322AD6772A4E}" sibTransId="{8FC276D7-1708-134E-8208-C78852CE8138}"/>
    <dgm:cxn modelId="{03337395-4E9D-F34B-A0F7-080208BBEC9A}" srcId="{F3CA4396-33E9-5740-8A7B-CAE31B8E8653}" destId="{EA20FFAE-6185-7346-9AE6-1C3264CD4A75}" srcOrd="1" destOrd="0" parTransId="{BEBEA7C6-D6D3-BF41-8F8F-735E0C4DA3E0}" sibTransId="{69CD07B0-FCF7-CA45-BC98-4C5F545D541F}"/>
    <dgm:cxn modelId="{BDD9FE96-E4B0-074F-B929-3CFF515C095D}" srcId="{1DEE4063-7C40-AD4F-8B7A-E9D61F838A0E}" destId="{152DEE3D-ADF4-0141-86C4-24BF9D658760}" srcOrd="0" destOrd="0" parTransId="{36157CD5-F1B8-134D-87B4-CF68719EC15C}" sibTransId="{A7FFE606-03CF-134E-B9BA-D62306755870}"/>
    <dgm:cxn modelId="{0B95E7AA-1537-3A49-A284-578ABD50F5BB}" type="presOf" srcId="{420BA726-604C-A840-BAF3-A66DD2BA05B4}" destId="{C21F00B0-95BB-1845-B2AF-99E95361ECA1}" srcOrd="0" destOrd="3" presId="urn:microsoft.com/office/officeart/2005/8/layout/vList2"/>
    <dgm:cxn modelId="{4D3203B2-9519-8D43-9F23-9B00B40356AB}" srcId="{1DEE4063-7C40-AD4F-8B7A-E9D61F838A0E}" destId="{15C79C00-3FE8-664F-B0D2-17D18DC3D989}" srcOrd="1" destOrd="0" parTransId="{C95D7A35-3E92-8D4D-8B91-02FD279A3005}" sibTransId="{E390B67D-2895-FB47-A344-5CEB0740E48D}"/>
    <dgm:cxn modelId="{FE1C2EB5-56A4-B641-9ACE-B2B40FC9E3FF}" type="presOf" srcId="{69BB28B8-C027-4843-B066-2C7AB766B7EC}" destId="{9882F93A-9B82-4542-A3E5-B29BF106F2FC}" srcOrd="0" destOrd="0" presId="urn:microsoft.com/office/officeart/2005/8/layout/vList2"/>
    <dgm:cxn modelId="{6B3E50B7-B6DE-7F44-BF08-B5CA0C65B7CA}" type="presOf" srcId="{152DEE3D-ADF4-0141-86C4-24BF9D658760}" destId="{CA014AAA-3371-5040-8E80-586FC74B3DF8}" srcOrd="0" destOrd="0" presId="urn:microsoft.com/office/officeart/2005/8/layout/vList2"/>
    <dgm:cxn modelId="{3D7FC1BD-76AD-B64E-920D-8FD4AC44D322}" type="presOf" srcId="{1DEE4063-7C40-AD4F-8B7A-E9D61F838A0E}" destId="{CC4C3AB1-B8AB-9445-8D28-0ACD0FC8709B}" srcOrd="0" destOrd="0" presId="urn:microsoft.com/office/officeart/2005/8/layout/vList2"/>
    <dgm:cxn modelId="{23FE13E4-8FF4-BF45-92C6-E9AF66A726E7}" srcId="{BCC5D072-07EF-2145-908F-5E0AA6222484}" destId="{F3CA4396-33E9-5740-8A7B-CAE31B8E8653}" srcOrd="0" destOrd="0" parTransId="{CACEF2ED-7353-0045-9478-AD6ABCCB23F4}" sibTransId="{BB2B6E62-CD69-5740-AE7F-FE6DBEA3E5AB}"/>
    <dgm:cxn modelId="{509F74E5-3DDB-1C43-98BA-97F33115B790}" type="presOf" srcId="{BCC5D072-07EF-2145-908F-5E0AA6222484}" destId="{E698EF67-BC55-0E40-B764-F4BD29116F0E}" srcOrd="0" destOrd="0" presId="urn:microsoft.com/office/officeart/2005/8/layout/vList2"/>
    <dgm:cxn modelId="{B4E7D6EA-9DBD-A84C-B1F4-2288379D9E0E}" type="presOf" srcId="{15C79C00-3FE8-664F-B0D2-17D18DC3D989}" destId="{CA014AAA-3371-5040-8E80-586FC74B3DF8}" srcOrd="0" destOrd="1" presId="urn:microsoft.com/office/officeart/2005/8/layout/vList2"/>
    <dgm:cxn modelId="{1D64C9F4-17AD-E94B-B73A-744DB511324C}" srcId="{BCC5D072-07EF-2145-908F-5E0AA6222484}" destId="{69BB28B8-C027-4843-B066-2C7AB766B7EC}" srcOrd="1" destOrd="0" parTransId="{C1E99202-F25C-144B-9B47-F59C29F69144}" sibTransId="{A2437A5B-648D-7648-AE74-5D998BD300E0}"/>
    <dgm:cxn modelId="{BA4EEB14-A1EE-394A-B27B-D6C79548195F}" type="presParOf" srcId="{E698EF67-BC55-0E40-B764-F4BD29116F0E}" destId="{DF9AD8A2-542F-7040-9236-7CBFCC28CDE4}" srcOrd="0" destOrd="0" presId="urn:microsoft.com/office/officeart/2005/8/layout/vList2"/>
    <dgm:cxn modelId="{056C26C2-F3A2-AE4C-A381-8844C91EC84C}" type="presParOf" srcId="{E698EF67-BC55-0E40-B764-F4BD29116F0E}" destId="{C21F00B0-95BB-1845-B2AF-99E95361ECA1}" srcOrd="1" destOrd="0" presId="urn:microsoft.com/office/officeart/2005/8/layout/vList2"/>
    <dgm:cxn modelId="{D26FE731-14B4-B44F-B250-887D191FFD09}" type="presParOf" srcId="{E698EF67-BC55-0E40-B764-F4BD29116F0E}" destId="{9882F93A-9B82-4542-A3E5-B29BF106F2FC}" srcOrd="2" destOrd="0" presId="urn:microsoft.com/office/officeart/2005/8/layout/vList2"/>
    <dgm:cxn modelId="{5B1B45F8-2137-2249-8745-F96542E43FC3}" type="presParOf" srcId="{E698EF67-BC55-0E40-B764-F4BD29116F0E}" destId="{1E383AE9-9885-CC41-942D-0EFCD076D6A4}" srcOrd="3" destOrd="0" presId="urn:microsoft.com/office/officeart/2005/8/layout/vList2"/>
    <dgm:cxn modelId="{E6FE2876-59CF-0C48-9E61-E97E1CDDA040}" type="presParOf" srcId="{E698EF67-BC55-0E40-B764-F4BD29116F0E}" destId="{CC4C3AB1-B8AB-9445-8D28-0ACD0FC8709B}" srcOrd="4" destOrd="0" presId="urn:microsoft.com/office/officeart/2005/8/layout/vList2"/>
    <dgm:cxn modelId="{0729CE0A-E85F-8345-B08B-48BB30E65531}" type="presParOf" srcId="{E698EF67-BC55-0E40-B764-F4BD29116F0E}" destId="{CA014AAA-3371-5040-8E80-586FC74B3DF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26ED57-65CA-4348-BAEB-0274230DCD5D}"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5E3349A4-A82D-8340-B019-0B3EB21361FC}">
      <dgm:prSet/>
      <dgm:spPr/>
      <dgm:t>
        <a:bodyPr/>
        <a:lstStyle/>
        <a:p>
          <a:r>
            <a:rPr lang="en-US" dirty="0"/>
            <a:t>Lists (red, black, white) represent the end-product of a process of data driven analytics</a:t>
          </a:r>
        </a:p>
      </dgm:t>
    </dgm:pt>
    <dgm:pt modelId="{702F93F6-A316-1A4E-8E7A-7517C743E06C}" type="parTrans" cxnId="{D185710F-64AA-F043-854C-0F193DA9F6C4}">
      <dgm:prSet/>
      <dgm:spPr/>
      <dgm:t>
        <a:bodyPr/>
        <a:lstStyle/>
        <a:p>
          <a:endParaRPr lang="en-US"/>
        </a:p>
      </dgm:t>
    </dgm:pt>
    <dgm:pt modelId="{35E37D0F-1E51-3F43-BFCE-5E7DE83C3F5E}" type="sibTrans" cxnId="{D185710F-64AA-F043-854C-0F193DA9F6C4}">
      <dgm:prSet/>
      <dgm:spPr/>
      <dgm:t>
        <a:bodyPr/>
        <a:lstStyle/>
        <a:p>
          <a:endParaRPr lang="en-US"/>
        </a:p>
      </dgm:t>
    </dgm:pt>
    <dgm:pt modelId="{EF512790-EF5C-4147-AB7D-1616835090CD}">
      <dgm:prSet/>
      <dgm:spPr/>
      <dgm:t>
        <a:bodyPr/>
        <a:lstStyle/>
        <a:p>
          <a:r>
            <a:rPr lang="en-US"/>
            <a:t>producing a conclusion related to each list </a:t>
          </a:r>
        </a:p>
      </dgm:t>
    </dgm:pt>
    <dgm:pt modelId="{5E8A54B5-1AA9-2C41-926A-6EFCE1619237}" type="parTrans" cxnId="{E0244448-3AE9-D14D-944D-5A28BEC93FA4}">
      <dgm:prSet/>
      <dgm:spPr/>
      <dgm:t>
        <a:bodyPr/>
        <a:lstStyle/>
        <a:p>
          <a:endParaRPr lang="en-US"/>
        </a:p>
      </dgm:t>
    </dgm:pt>
    <dgm:pt modelId="{D8A3844F-339E-3E4A-8CA3-23C7E6A863FE}" type="sibTrans" cxnId="{E0244448-3AE9-D14D-944D-5A28BEC93FA4}">
      <dgm:prSet/>
      <dgm:spPr/>
      <dgm:t>
        <a:bodyPr/>
        <a:lstStyle/>
        <a:p>
          <a:endParaRPr lang="en-US"/>
        </a:p>
      </dgm:t>
    </dgm:pt>
    <dgm:pt modelId="{7F4F4CC3-9CC7-5148-AA68-9E09CFA44053}">
      <dgm:prSet/>
      <dgm:spPr/>
      <dgm:t>
        <a:bodyPr/>
        <a:lstStyle/>
        <a:p>
          <a:r>
            <a:rPr lang="en-US"/>
            <a:t>(compliance with court order lists; student misbehavior lists; subway misbehavior lists; community service lists; financial responsibility lists; etc.)</a:t>
          </a:r>
        </a:p>
      </dgm:t>
    </dgm:pt>
    <dgm:pt modelId="{000AA09F-93C9-5642-B279-6EE37E54F3C4}" type="parTrans" cxnId="{2ACDA566-6959-6441-9B62-3C25BF54D36E}">
      <dgm:prSet/>
      <dgm:spPr/>
      <dgm:t>
        <a:bodyPr/>
        <a:lstStyle/>
        <a:p>
          <a:endParaRPr lang="en-US"/>
        </a:p>
      </dgm:t>
    </dgm:pt>
    <dgm:pt modelId="{31E6AE39-FC2A-A14F-AD04-D7AD027EE6BB}" type="sibTrans" cxnId="{2ACDA566-6959-6441-9B62-3C25BF54D36E}">
      <dgm:prSet/>
      <dgm:spPr/>
      <dgm:t>
        <a:bodyPr/>
        <a:lstStyle/>
        <a:p>
          <a:endParaRPr lang="en-US"/>
        </a:p>
      </dgm:t>
    </dgm:pt>
    <dgm:pt modelId="{CC41405F-F6FA-CA48-B94B-8E13991ED19F}">
      <dgm:prSet/>
      <dgm:spPr/>
      <dgm:t>
        <a:bodyPr/>
        <a:lstStyle/>
        <a:p>
          <a:r>
            <a:rPr lang="en-US"/>
            <a:t>based on the factors weighed </a:t>
          </a:r>
        </a:p>
      </dgm:t>
    </dgm:pt>
    <dgm:pt modelId="{75C23A0B-B870-0348-B31E-8EFBE809B5CB}" type="parTrans" cxnId="{A8B143A4-8DAA-7245-98D9-D2257BAA7D49}">
      <dgm:prSet/>
      <dgm:spPr/>
      <dgm:t>
        <a:bodyPr/>
        <a:lstStyle/>
        <a:p>
          <a:endParaRPr lang="en-US"/>
        </a:p>
      </dgm:t>
    </dgm:pt>
    <dgm:pt modelId="{5A4242A6-7E0F-EC44-9F22-0F00C5B75F0D}" type="sibTrans" cxnId="{A8B143A4-8DAA-7245-98D9-D2257BAA7D49}">
      <dgm:prSet/>
      <dgm:spPr/>
      <dgm:t>
        <a:bodyPr/>
        <a:lstStyle/>
        <a:p>
          <a:endParaRPr lang="en-US"/>
        </a:p>
      </dgm:t>
    </dgm:pt>
    <dgm:pt modelId="{70A9B514-C899-5646-9277-16ED65533838}">
      <dgm:prSet/>
      <dgm:spPr/>
      <dgm:t>
        <a:bodyPr/>
        <a:lstStyle/>
        <a:p>
          <a:r>
            <a:rPr lang="en-US"/>
            <a:t>(e.g., spitting, eating, loud music playing etc. on the subway for the subway misbehavior list; timely payment of bills, traffic tickets, utility bills for a financial responsibility list) ) </a:t>
          </a:r>
        </a:p>
      </dgm:t>
    </dgm:pt>
    <dgm:pt modelId="{D9BC35AB-418F-7841-AEC9-94BB3B78E5CE}" type="parTrans" cxnId="{67D795C9-6E9B-6340-B722-0AC4FB183C15}">
      <dgm:prSet/>
      <dgm:spPr/>
      <dgm:t>
        <a:bodyPr/>
        <a:lstStyle/>
        <a:p>
          <a:endParaRPr lang="en-US"/>
        </a:p>
      </dgm:t>
    </dgm:pt>
    <dgm:pt modelId="{088C86CD-E58B-EB4E-83EB-74C3E17AD30A}" type="sibTrans" cxnId="{67D795C9-6E9B-6340-B722-0AC4FB183C15}">
      <dgm:prSet/>
      <dgm:spPr/>
      <dgm:t>
        <a:bodyPr/>
        <a:lstStyle/>
        <a:p>
          <a:endParaRPr lang="en-US"/>
        </a:p>
      </dgm:t>
    </dgm:pt>
    <dgm:pt modelId="{06F71FF2-F940-9242-A17F-31889FF7CCEB}">
      <dgm:prSet/>
      <dgm:spPr/>
      <dgm:t>
        <a:bodyPr/>
        <a:lstStyle/>
        <a:p>
          <a:r>
            <a:rPr lang="en-US"/>
            <a:t>in order to determine whether a threshold quantum of conduct has occurred that merits inclusion on the list.</a:t>
          </a:r>
        </a:p>
      </dgm:t>
    </dgm:pt>
    <dgm:pt modelId="{718EF993-BFDC-904D-A491-4C5F855C45DD}" type="parTrans" cxnId="{7428E99A-D56A-654B-8FF9-6CD818E44105}">
      <dgm:prSet/>
      <dgm:spPr/>
      <dgm:t>
        <a:bodyPr/>
        <a:lstStyle/>
        <a:p>
          <a:endParaRPr lang="en-US"/>
        </a:p>
      </dgm:t>
    </dgm:pt>
    <dgm:pt modelId="{B3F86C98-B271-4B4E-BBF6-C645207DB3EC}" type="sibTrans" cxnId="{7428E99A-D56A-654B-8FF9-6CD818E44105}">
      <dgm:prSet/>
      <dgm:spPr/>
      <dgm:t>
        <a:bodyPr/>
        <a:lstStyle/>
        <a:p>
          <a:endParaRPr lang="en-US"/>
        </a:p>
      </dgm:t>
    </dgm:pt>
    <dgm:pt modelId="{E915033F-787C-D54A-8248-926E9603C7CA}">
      <dgm:prSet/>
      <dgm:spPr/>
      <dgm:t>
        <a:bodyPr/>
        <a:lstStyle/>
        <a:p>
          <a:r>
            <a:rPr lang="en-US" dirty="0"/>
            <a:t>The end-product of that analytics—the list—then serves as the signal necessary to either encourage or compel other social, political, and economic actors to act (reward or punish) on the basis of inclusion.</a:t>
          </a:r>
        </a:p>
      </dgm:t>
    </dgm:pt>
    <dgm:pt modelId="{4321767D-15B2-104D-AA8A-71567950D841}" type="parTrans" cxnId="{E73BB478-55D2-5A4B-B59E-7F56231994E9}">
      <dgm:prSet/>
      <dgm:spPr/>
      <dgm:t>
        <a:bodyPr/>
        <a:lstStyle/>
        <a:p>
          <a:endParaRPr lang="en-US"/>
        </a:p>
      </dgm:t>
    </dgm:pt>
    <dgm:pt modelId="{60566F8F-3A8C-7E47-8A2D-7FCC341B0B75}" type="sibTrans" cxnId="{E73BB478-55D2-5A4B-B59E-7F56231994E9}">
      <dgm:prSet/>
      <dgm:spPr/>
      <dgm:t>
        <a:bodyPr/>
        <a:lstStyle/>
        <a:p>
          <a:endParaRPr lang="en-US"/>
        </a:p>
      </dgm:t>
    </dgm:pt>
    <dgm:pt modelId="{04EED3D1-C5B7-D444-8F15-C663A0BC6C7A}" type="pres">
      <dgm:prSet presAssocID="{F526ED57-65CA-4348-BAEB-0274230DCD5D}" presName="linear" presStyleCnt="0">
        <dgm:presLayoutVars>
          <dgm:animLvl val="lvl"/>
          <dgm:resizeHandles val="exact"/>
        </dgm:presLayoutVars>
      </dgm:prSet>
      <dgm:spPr/>
    </dgm:pt>
    <dgm:pt modelId="{AF084315-CE34-0143-8311-EB9C47E9CD74}" type="pres">
      <dgm:prSet presAssocID="{5E3349A4-A82D-8340-B019-0B3EB21361FC}" presName="parentText" presStyleLbl="node1" presStyleIdx="0" presStyleCnt="4">
        <dgm:presLayoutVars>
          <dgm:chMax val="0"/>
          <dgm:bulletEnabled val="1"/>
        </dgm:presLayoutVars>
      </dgm:prSet>
      <dgm:spPr/>
    </dgm:pt>
    <dgm:pt modelId="{9D661808-0B7E-B449-9CE7-1059EA20CB38}" type="pres">
      <dgm:prSet presAssocID="{35E37D0F-1E51-3F43-BFCE-5E7DE83C3F5E}" presName="spacer" presStyleCnt="0"/>
      <dgm:spPr/>
    </dgm:pt>
    <dgm:pt modelId="{08A258F9-C99C-DE40-BBFE-D741C02A6068}" type="pres">
      <dgm:prSet presAssocID="{EF512790-EF5C-4147-AB7D-1616835090CD}" presName="parentText" presStyleLbl="node1" presStyleIdx="1" presStyleCnt="4">
        <dgm:presLayoutVars>
          <dgm:chMax val="0"/>
          <dgm:bulletEnabled val="1"/>
        </dgm:presLayoutVars>
      </dgm:prSet>
      <dgm:spPr/>
    </dgm:pt>
    <dgm:pt modelId="{23295BF1-6868-1A4D-82A1-AAC0B51B7F8A}" type="pres">
      <dgm:prSet presAssocID="{EF512790-EF5C-4147-AB7D-1616835090CD}" presName="childText" presStyleLbl="revTx" presStyleIdx="0" presStyleCnt="3">
        <dgm:presLayoutVars>
          <dgm:bulletEnabled val="1"/>
        </dgm:presLayoutVars>
      </dgm:prSet>
      <dgm:spPr/>
    </dgm:pt>
    <dgm:pt modelId="{8690E4C3-DEE3-2148-9127-DE2317B66087}" type="pres">
      <dgm:prSet presAssocID="{CC41405F-F6FA-CA48-B94B-8E13991ED19F}" presName="parentText" presStyleLbl="node1" presStyleIdx="2" presStyleCnt="4">
        <dgm:presLayoutVars>
          <dgm:chMax val="0"/>
          <dgm:bulletEnabled val="1"/>
        </dgm:presLayoutVars>
      </dgm:prSet>
      <dgm:spPr/>
    </dgm:pt>
    <dgm:pt modelId="{E2278FB4-756A-2648-98BA-7C901902C75B}" type="pres">
      <dgm:prSet presAssocID="{CC41405F-F6FA-CA48-B94B-8E13991ED19F}" presName="childText" presStyleLbl="revTx" presStyleIdx="1" presStyleCnt="3">
        <dgm:presLayoutVars>
          <dgm:bulletEnabled val="1"/>
        </dgm:presLayoutVars>
      </dgm:prSet>
      <dgm:spPr/>
    </dgm:pt>
    <dgm:pt modelId="{22B7B307-1BD9-6F43-853C-178FAA0C6FF5}" type="pres">
      <dgm:prSet presAssocID="{06F71FF2-F940-9242-A17F-31889FF7CCEB}" presName="parentText" presStyleLbl="node1" presStyleIdx="3" presStyleCnt="4">
        <dgm:presLayoutVars>
          <dgm:chMax val="0"/>
          <dgm:bulletEnabled val="1"/>
        </dgm:presLayoutVars>
      </dgm:prSet>
      <dgm:spPr/>
    </dgm:pt>
    <dgm:pt modelId="{781D9FBD-46B6-5249-B74B-653AF4C25950}" type="pres">
      <dgm:prSet presAssocID="{06F71FF2-F940-9242-A17F-31889FF7CCEB}" presName="childText" presStyleLbl="revTx" presStyleIdx="2" presStyleCnt="3">
        <dgm:presLayoutVars>
          <dgm:bulletEnabled val="1"/>
        </dgm:presLayoutVars>
      </dgm:prSet>
      <dgm:spPr/>
    </dgm:pt>
  </dgm:ptLst>
  <dgm:cxnLst>
    <dgm:cxn modelId="{D185710F-64AA-F043-854C-0F193DA9F6C4}" srcId="{F526ED57-65CA-4348-BAEB-0274230DCD5D}" destId="{5E3349A4-A82D-8340-B019-0B3EB21361FC}" srcOrd="0" destOrd="0" parTransId="{702F93F6-A316-1A4E-8E7A-7517C743E06C}" sibTransId="{35E37D0F-1E51-3F43-BFCE-5E7DE83C3F5E}"/>
    <dgm:cxn modelId="{43548D18-50E1-7F4D-914D-556C9A7CB1E4}" type="presOf" srcId="{EF512790-EF5C-4147-AB7D-1616835090CD}" destId="{08A258F9-C99C-DE40-BBFE-D741C02A6068}" srcOrd="0" destOrd="0" presId="urn:microsoft.com/office/officeart/2005/8/layout/vList2"/>
    <dgm:cxn modelId="{D9B7742B-2789-F64A-85B5-DCB1C92484D1}" type="presOf" srcId="{7F4F4CC3-9CC7-5148-AA68-9E09CFA44053}" destId="{23295BF1-6868-1A4D-82A1-AAC0B51B7F8A}" srcOrd="0" destOrd="0" presId="urn:microsoft.com/office/officeart/2005/8/layout/vList2"/>
    <dgm:cxn modelId="{E0244448-3AE9-D14D-944D-5A28BEC93FA4}" srcId="{F526ED57-65CA-4348-BAEB-0274230DCD5D}" destId="{EF512790-EF5C-4147-AB7D-1616835090CD}" srcOrd="1" destOrd="0" parTransId="{5E8A54B5-1AA9-2C41-926A-6EFCE1619237}" sibTransId="{D8A3844F-339E-3E4A-8CA3-23C7E6A863FE}"/>
    <dgm:cxn modelId="{3F75B04E-E81A-104C-ACCF-B820EA8DB631}" type="presOf" srcId="{5E3349A4-A82D-8340-B019-0B3EB21361FC}" destId="{AF084315-CE34-0143-8311-EB9C47E9CD74}" srcOrd="0" destOrd="0" presId="urn:microsoft.com/office/officeart/2005/8/layout/vList2"/>
    <dgm:cxn modelId="{2ACDA566-6959-6441-9B62-3C25BF54D36E}" srcId="{EF512790-EF5C-4147-AB7D-1616835090CD}" destId="{7F4F4CC3-9CC7-5148-AA68-9E09CFA44053}" srcOrd="0" destOrd="0" parTransId="{000AA09F-93C9-5642-B279-6EE37E54F3C4}" sibTransId="{31E6AE39-FC2A-A14F-AD04-D7AD027EE6BB}"/>
    <dgm:cxn modelId="{5E0EDE74-C26F-3E48-B1C8-C26B272BA8D1}" type="presOf" srcId="{F526ED57-65CA-4348-BAEB-0274230DCD5D}" destId="{04EED3D1-C5B7-D444-8F15-C663A0BC6C7A}" srcOrd="0" destOrd="0" presId="urn:microsoft.com/office/officeart/2005/8/layout/vList2"/>
    <dgm:cxn modelId="{E73BB478-55D2-5A4B-B59E-7F56231994E9}" srcId="{06F71FF2-F940-9242-A17F-31889FF7CCEB}" destId="{E915033F-787C-D54A-8248-926E9603C7CA}" srcOrd="0" destOrd="0" parTransId="{4321767D-15B2-104D-AA8A-71567950D841}" sibTransId="{60566F8F-3A8C-7E47-8A2D-7FCC341B0B75}"/>
    <dgm:cxn modelId="{7428E99A-D56A-654B-8FF9-6CD818E44105}" srcId="{F526ED57-65CA-4348-BAEB-0274230DCD5D}" destId="{06F71FF2-F940-9242-A17F-31889FF7CCEB}" srcOrd="3" destOrd="0" parTransId="{718EF993-BFDC-904D-A491-4C5F855C45DD}" sibTransId="{B3F86C98-B271-4B4E-BBF6-C645207DB3EC}"/>
    <dgm:cxn modelId="{E351B4A2-BC5B-9F43-B64D-9DCB22186AFE}" type="presOf" srcId="{CC41405F-F6FA-CA48-B94B-8E13991ED19F}" destId="{8690E4C3-DEE3-2148-9127-DE2317B66087}" srcOrd="0" destOrd="0" presId="urn:microsoft.com/office/officeart/2005/8/layout/vList2"/>
    <dgm:cxn modelId="{A8B143A4-8DAA-7245-98D9-D2257BAA7D49}" srcId="{F526ED57-65CA-4348-BAEB-0274230DCD5D}" destId="{CC41405F-F6FA-CA48-B94B-8E13991ED19F}" srcOrd="2" destOrd="0" parTransId="{75C23A0B-B870-0348-B31E-8EFBE809B5CB}" sibTransId="{5A4242A6-7E0F-EC44-9F22-0F00C5B75F0D}"/>
    <dgm:cxn modelId="{2B7B8CBC-1B1F-A44C-8141-B0CF6E6E02C3}" type="presOf" srcId="{E915033F-787C-D54A-8248-926E9603C7CA}" destId="{781D9FBD-46B6-5249-B74B-653AF4C25950}" srcOrd="0" destOrd="0" presId="urn:microsoft.com/office/officeart/2005/8/layout/vList2"/>
    <dgm:cxn modelId="{EB7F83C3-2991-174B-992F-A11066C04295}" type="presOf" srcId="{70A9B514-C899-5646-9277-16ED65533838}" destId="{E2278FB4-756A-2648-98BA-7C901902C75B}" srcOrd="0" destOrd="0" presId="urn:microsoft.com/office/officeart/2005/8/layout/vList2"/>
    <dgm:cxn modelId="{67D795C9-6E9B-6340-B722-0AC4FB183C15}" srcId="{CC41405F-F6FA-CA48-B94B-8E13991ED19F}" destId="{70A9B514-C899-5646-9277-16ED65533838}" srcOrd="0" destOrd="0" parTransId="{D9BC35AB-418F-7841-AEC9-94BB3B78E5CE}" sibTransId="{088C86CD-E58B-EB4E-83EB-74C3E17AD30A}"/>
    <dgm:cxn modelId="{8F5FE6DD-08CC-F74B-AF93-1DFD55AA29F4}" type="presOf" srcId="{06F71FF2-F940-9242-A17F-31889FF7CCEB}" destId="{22B7B307-1BD9-6F43-853C-178FAA0C6FF5}" srcOrd="0" destOrd="0" presId="urn:microsoft.com/office/officeart/2005/8/layout/vList2"/>
    <dgm:cxn modelId="{C8D7A8D3-9E58-1F46-A826-24D4BFA0A246}" type="presParOf" srcId="{04EED3D1-C5B7-D444-8F15-C663A0BC6C7A}" destId="{AF084315-CE34-0143-8311-EB9C47E9CD74}" srcOrd="0" destOrd="0" presId="urn:microsoft.com/office/officeart/2005/8/layout/vList2"/>
    <dgm:cxn modelId="{8107BFE2-DA32-7B4D-95A6-CFE31995C9DC}" type="presParOf" srcId="{04EED3D1-C5B7-D444-8F15-C663A0BC6C7A}" destId="{9D661808-0B7E-B449-9CE7-1059EA20CB38}" srcOrd="1" destOrd="0" presId="urn:microsoft.com/office/officeart/2005/8/layout/vList2"/>
    <dgm:cxn modelId="{AA54E204-9BF9-4642-AF37-17325CABB864}" type="presParOf" srcId="{04EED3D1-C5B7-D444-8F15-C663A0BC6C7A}" destId="{08A258F9-C99C-DE40-BBFE-D741C02A6068}" srcOrd="2" destOrd="0" presId="urn:microsoft.com/office/officeart/2005/8/layout/vList2"/>
    <dgm:cxn modelId="{23E06E20-7278-194C-BC0D-ABBDCEBE9DAD}" type="presParOf" srcId="{04EED3D1-C5B7-D444-8F15-C663A0BC6C7A}" destId="{23295BF1-6868-1A4D-82A1-AAC0B51B7F8A}" srcOrd="3" destOrd="0" presId="urn:microsoft.com/office/officeart/2005/8/layout/vList2"/>
    <dgm:cxn modelId="{5C4B6642-8CFA-5D48-BCC5-8B3EAD578221}" type="presParOf" srcId="{04EED3D1-C5B7-D444-8F15-C663A0BC6C7A}" destId="{8690E4C3-DEE3-2148-9127-DE2317B66087}" srcOrd="4" destOrd="0" presId="urn:microsoft.com/office/officeart/2005/8/layout/vList2"/>
    <dgm:cxn modelId="{77C13279-D470-2543-85EB-4B0AB0597EEC}" type="presParOf" srcId="{04EED3D1-C5B7-D444-8F15-C663A0BC6C7A}" destId="{E2278FB4-756A-2648-98BA-7C901902C75B}" srcOrd="5" destOrd="0" presId="urn:microsoft.com/office/officeart/2005/8/layout/vList2"/>
    <dgm:cxn modelId="{E76502CE-6B30-9245-AC85-047D29E8CA4D}" type="presParOf" srcId="{04EED3D1-C5B7-D444-8F15-C663A0BC6C7A}" destId="{22B7B307-1BD9-6F43-853C-178FAA0C6FF5}" srcOrd="6" destOrd="0" presId="urn:microsoft.com/office/officeart/2005/8/layout/vList2"/>
    <dgm:cxn modelId="{AC50E6E8-D305-F44F-A6DB-465441EA3711}" type="presParOf" srcId="{04EED3D1-C5B7-D444-8F15-C663A0BC6C7A}" destId="{781D9FBD-46B6-5249-B74B-653AF4C2595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3983F9-FC67-5A43-9B72-4B17988B4963}" type="doc">
      <dgm:prSet loTypeId="urn:microsoft.com/office/officeart/2005/8/layout/vList6" loCatId="relationship" qsTypeId="urn:microsoft.com/office/officeart/2005/8/quickstyle/simple3" qsCatId="simple" csTypeId="urn:microsoft.com/office/officeart/2005/8/colors/colorful5" csCatId="colorful" phldr="1"/>
      <dgm:spPr/>
      <dgm:t>
        <a:bodyPr/>
        <a:lstStyle/>
        <a:p>
          <a:endParaRPr lang="en-US"/>
        </a:p>
      </dgm:t>
    </dgm:pt>
    <dgm:pt modelId="{B480D987-F1DE-F049-A92A-00F9CD04B622}">
      <dgm:prSet/>
      <dgm:spPr/>
      <dgm:t>
        <a:bodyPr/>
        <a:lstStyle/>
        <a:p>
          <a:r>
            <a:rPr lang="en-US"/>
            <a:t>critical role in the implementation of social credit systems in the way that they now occupy a central role in the organization of economic activity through the internet in the West </a:t>
          </a:r>
        </a:p>
      </dgm:t>
    </dgm:pt>
    <dgm:pt modelId="{D4364797-647E-6B4F-B307-4B4B91D4FAF9}" type="parTrans" cxnId="{097CE22A-05E6-D44B-8464-C7EAE14A319E}">
      <dgm:prSet/>
      <dgm:spPr/>
      <dgm:t>
        <a:bodyPr/>
        <a:lstStyle/>
        <a:p>
          <a:endParaRPr lang="en-US"/>
        </a:p>
      </dgm:t>
    </dgm:pt>
    <dgm:pt modelId="{CF610DA9-0CA0-044E-9B79-E45DF1E083E4}" type="sibTrans" cxnId="{097CE22A-05E6-D44B-8464-C7EAE14A319E}">
      <dgm:prSet/>
      <dgm:spPr/>
      <dgm:t>
        <a:bodyPr/>
        <a:lstStyle/>
        <a:p>
          <a:endParaRPr lang="en-US"/>
        </a:p>
      </dgm:t>
    </dgm:pt>
    <dgm:pt modelId="{67CD6D2D-E65F-074B-8723-0CA44AA1F682}">
      <dgm:prSet/>
      <dgm:spPr/>
      <dgm:t>
        <a:bodyPr/>
        <a:lstStyle/>
        <a:p>
          <a:r>
            <a:rPr lang="en-US" dirty="0"/>
            <a:t>(e.g., as marketplaces, search engines, social media, creative content outlets, app stores, communications services, payment systems, services). </a:t>
          </a:r>
        </a:p>
      </dgm:t>
    </dgm:pt>
    <dgm:pt modelId="{BF1E4581-96E1-0F4C-B749-041E332B19B8}" type="parTrans" cxnId="{D5542467-8E02-9B4D-82BA-B7D7275C4378}">
      <dgm:prSet/>
      <dgm:spPr/>
      <dgm:t>
        <a:bodyPr/>
        <a:lstStyle/>
        <a:p>
          <a:endParaRPr lang="en-US"/>
        </a:p>
      </dgm:t>
    </dgm:pt>
    <dgm:pt modelId="{F68B8B74-118D-D440-B7F8-B641CB31DAAA}" type="sibTrans" cxnId="{D5542467-8E02-9B4D-82BA-B7D7275C4378}">
      <dgm:prSet/>
      <dgm:spPr/>
      <dgm:t>
        <a:bodyPr/>
        <a:lstStyle/>
        <a:p>
          <a:endParaRPr lang="en-US"/>
        </a:p>
      </dgm:t>
    </dgm:pt>
    <dgm:pt modelId="{CCB9A28A-DD59-8D4F-B641-E4A3B2A3AF76}">
      <dgm:prSet/>
      <dgm:spPr/>
      <dgm:t>
        <a:bodyPr/>
        <a:lstStyle/>
        <a:p>
          <a:r>
            <a:rPr lang="en-US"/>
            <a:t>suggests a paradox that is the subject of examination in this essay: </a:t>
          </a:r>
        </a:p>
      </dgm:t>
    </dgm:pt>
    <dgm:pt modelId="{0FE1403E-9866-7C4E-8AA3-01278423BEE9}" type="parTrans" cxnId="{9D678E39-50DA-7941-864B-C10368B9F1C0}">
      <dgm:prSet/>
      <dgm:spPr/>
      <dgm:t>
        <a:bodyPr/>
        <a:lstStyle/>
        <a:p>
          <a:endParaRPr lang="en-US"/>
        </a:p>
      </dgm:t>
    </dgm:pt>
    <dgm:pt modelId="{2586D732-4011-1349-9EF7-5713594054EB}" type="sibTrans" cxnId="{9D678E39-50DA-7941-864B-C10368B9F1C0}">
      <dgm:prSet/>
      <dgm:spPr/>
      <dgm:t>
        <a:bodyPr/>
        <a:lstStyle/>
        <a:p>
          <a:endParaRPr lang="en-US"/>
        </a:p>
      </dgm:t>
    </dgm:pt>
    <dgm:pt modelId="{933F6BF4-65C3-BF4E-8529-B122F62AA121}">
      <dgm:prSet/>
      <dgm:spPr/>
      <dgm:t>
        <a:bodyPr/>
        <a:lstStyle/>
        <a:p>
          <a:r>
            <a:rPr lang="en-US" dirty="0"/>
            <a:t>where in the West the recognition of the power of the platform has produced a discourse aimed at the regulation of platforms (and their private operators), </a:t>
          </a:r>
          <a:r>
            <a:rPr lang="en-US" b="1" i="1" dirty="0"/>
            <a:t>in China, the thrust of policy appears to be first to use platforms as the vehicle for regulation, and second, to align managed markets with managed platform</a:t>
          </a:r>
          <a:r>
            <a:rPr lang="en-US" dirty="0"/>
            <a:t>s. </a:t>
          </a:r>
        </a:p>
      </dgm:t>
    </dgm:pt>
    <dgm:pt modelId="{ABA00714-17C1-0B4C-87BE-7EC89BC5E822}" type="parTrans" cxnId="{1AC46198-944B-4A48-9391-19D1222F3FD9}">
      <dgm:prSet/>
      <dgm:spPr/>
      <dgm:t>
        <a:bodyPr/>
        <a:lstStyle/>
        <a:p>
          <a:endParaRPr lang="en-US"/>
        </a:p>
      </dgm:t>
    </dgm:pt>
    <dgm:pt modelId="{F53AA737-2DBF-254D-8315-E0955B2DF026}" type="sibTrans" cxnId="{1AC46198-944B-4A48-9391-19D1222F3FD9}">
      <dgm:prSet/>
      <dgm:spPr/>
      <dgm:t>
        <a:bodyPr/>
        <a:lstStyle/>
        <a:p>
          <a:endParaRPr lang="en-US"/>
        </a:p>
      </dgm:t>
    </dgm:pt>
    <dgm:pt modelId="{4F50AC0F-8C26-1E41-A78A-D7D89AB74757}">
      <dgm:prSet/>
      <dgm:spPr/>
      <dgm:t>
        <a:bodyPr/>
        <a:lstStyle/>
        <a:p>
          <a:r>
            <a:rPr lang="en-US"/>
            <a:t>In the process, China appears to be transforming the use and role of platforms both as a governance medium and as a proxy for markets </a:t>
          </a:r>
        </a:p>
      </dgm:t>
    </dgm:pt>
    <dgm:pt modelId="{B53B7230-4EF1-3744-AF97-619250F3720B}" type="parTrans" cxnId="{3D5E6E41-4D25-F246-9697-0053FB90CA61}">
      <dgm:prSet/>
      <dgm:spPr/>
      <dgm:t>
        <a:bodyPr/>
        <a:lstStyle/>
        <a:p>
          <a:endParaRPr lang="en-US"/>
        </a:p>
      </dgm:t>
    </dgm:pt>
    <dgm:pt modelId="{B5DB2209-1944-AE4C-9B0C-8B245A648050}" type="sibTrans" cxnId="{3D5E6E41-4D25-F246-9697-0053FB90CA61}">
      <dgm:prSet/>
      <dgm:spPr/>
      <dgm:t>
        <a:bodyPr/>
        <a:lstStyle/>
        <a:p>
          <a:endParaRPr lang="en-US"/>
        </a:p>
      </dgm:t>
    </dgm:pt>
    <dgm:pt modelId="{BC4F1D78-39BF-6748-8745-2F2BFFD591FD}">
      <dgm:prSet/>
      <dgm:spPr/>
      <dgm:t>
        <a:bodyPr/>
        <a:lstStyle/>
        <a:p>
          <a:r>
            <a:rPr lang="en-US" dirty="0"/>
            <a:t>In this way both tech, and markets-based behaviors becomes central to the project of governance</a:t>
          </a:r>
        </a:p>
      </dgm:t>
    </dgm:pt>
    <dgm:pt modelId="{93E8E9FF-7D22-4F4B-A7E7-EC976CFDEF3B}" type="parTrans" cxnId="{D9478ECA-E2FF-134A-9622-C7F30909F9C3}">
      <dgm:prSet/>
      <dgm:spPr/>
      <dgm:t>
        <a:bodyPr/>
        <a:lstStyle/>
        <a:p>
          <a:endParaRPr lang="en-US"/>
        </a:p>
      </dgm:t>
    </dgm:pt>
    <dgm:pt modelId="{538D0033-C2B2-EB48-8AF9-63B5EDC368DE}" type="sibTrans" cxnId="{D9478ECA-E2FF-134A-9622-C7F30909F9C3}">
      <dgm:prSet/>
      <dgm:spPr/>
      <dgm:t>
        <a:bodyPr/>
        <a:lstStyle/>
        <a:p>
          <a:endParaRPr lang="en-US"/>
        </a:p>
      </dgm:t>
    </dgm:pt>
    <dgm:pt modelId="{259B07C6-F9CE-7242-BD06-96B6751DDD5C}">
      <dgm:prSet/>
      <dgm:spPr/>
      <dgm:t>
        <a:bodyPr/>
        <a:lstStyle/>
        <a:p>
          <a:r>
            <a:rPr lang="en-US" dirty="0"/>
            <a:t>From rules and judge administered legal norms to ratings and data driven evaluation systems </a:t>
          </a:r>
        </a:p>
      </dgm:t>
    </dgm:pt>
    <dgm:pt modelId="{C9D59D75-C845-EC46-B233-90ADB3068626}" type="parTrans" cxnId="{1EA53A04-896C-C54F-9075-DED406552AD5}">
      <dgm:prSet/>
      <dgm:spPr/>
      <dgm:t>
        <a:bodyPr/>
        <a:lstStyle/>
        <a:p>
          <a:endParaRPr lang="en-US"/>
        </a:p>
      </dgm:t>
    </dgm:pt>
    <dgm:pt modelId="{3476C5BA-164F-AC4C-9799-E04F7FDB2E79}" type="sibTrans" cxnId="{1EA53A04-896C-C54F-9075-DED406552AD5}">
      <dgm:prSet/>
      <dgm:spPr/>
      <dgm:t>
        <a:bodyPr/>
        <a:lstStyle/>
        <a:p>
          <a:endParaRPr lang="en-US"/>
        </a:p>
      </dgm:t>
    </dgm:pt>
    <dgm:pt modelId="{7356D464-E51C-E843-A237-709D6549E55B}">
      <dgm:prSet/>
      <dgm:spPr/>
      <dgm:t>
        <a:bodyPr/>
        <a:lstStyle/>
        <a:p>
          <a:r>
            <a:rPr lang="en-US" dirty="0"/>
            <a:t>“play a regulatory role in deciding how to govern the “marketplaces” they create.” Tat-how The, “</a:t>
          </a:r>
          <a:r>
            <a:rPr lang="en-US" dirty="0">
              <a:hlinkClick xmlns:r="http://schemas.openxmlformats.org/officeDocument/2006/relationships" r:id="rId1"/>
            </a:rPr>
            <a:t>Platform Governance</a:t>
          </a:r>
          <a:r>
            <a:rPr lang="en-US" dirty="0"/>
            <a:t>”2020</a:t>
          </a:r>
        </a:p>
      </dgm:t>
    </dgm:pt>
    <dgm:pt modelId="{7BF19489-8B63-A047-9739-90378DF06AE0}" type="parTrans" cxnId="{F684A53B-D00B-B443-AB40-CA9AA5D11B9C}">
      <dgm:prSet/>
      <dgm:spPr/>
    </dgm:pt>
    <dgm:pt modelId="{7BD41CC1-6CC5-B840-8EF2-5349B09E046A}" type="sibTrans" cxnId="{F684A53B-D00B-B443-AB40-CA9AA5D11B9C}">
      <dgm:prSet/>
      <dgm:spPr/>
    </dgm:pt>
    <dgm:pt modelId="{C1D9E188-81B5-F641-8A53-7D4B636C9227}" type="pres">
      <dgm:prSet presAssocID="{313983F9-FC67-5A43-9B72-4B17988B4963}" presName="Name0" presStyleCnt="0">
        <dgm:presLayoutVars>
          <dgm:dir/>
          <dgm:animLvl val="lvl"/>
          <dgm:resizeHandles/>
        </dgm:presLayoutVars>
      </dgm:prSet>
      <dgm:spPr/>
    </dgm:pt>
    <dgm:pt modelId="{6E902C6B-7BE4-9D4F-83C3-9CC006F24BE6}" type="pres">
      <dgm:prSet presAssocID="{B480D987-F1DE-F049-A92A-00F9CD04B622}" presName="linNode" presStyleCnt="0"/>
      <dgm:spPr/>
    </dgm:pt>
    <dgm:pt modelId="{3DD52580-6388-BE46-ABAC-342AC25275C4}" type="pres">
      <dgm:prSet presAssocID="{B480D987-F1DE-F049-A92A-00F9CD04B622}" presName="parentShp" presStyleLbl="node1" presStyleIdx="0" presStyleCnt="3">
        <dgm:presLayoutVars>
          <dgm:bulletEnabled val="1"/>
        </dgm:presLayoutVars>
      </dgm:prSet>
      <dgm:spPr/>
    </dgm:pt>
    <dgm:pt modelId="{7E9C5559-3FD0-FE4E-B2C0-294E73345DC8}" type="pres">
      <dgm:prSet presAssocID="{B480D987-F1DE-F049-A92A-00F9CD04B622}" presName="childShp" presStyleLbl="bgAccFollowNode1" presStyleIdx="0" presStyleCnt="3">
        <dgm:presLayoutVars>
          <dgm:bulletEnabled val="1"/>
        </dgm:presLayoutVars>
      </dgm:prSet>
      <dgm:spPr/>
    </dgm:pt>
    <dgm:pt modelId="{814EA773-4BC6-4F4D-9B3A-48E3BEEF24FF}" type="pres">
      <dgm:prSet presAssocID="{CF610DA9-0CA0-044E-9B79-E45DF1E083E4}" presName="spacing" presStyleCnt="0"/>
      <dgm:spPr/>
    </dgm:pt>
    <dgm:pt modelId="{26F1FF2B-5F06-3E4A-BD6C-5C3D84CB63BD}" type="pres">
      <dgm:prSet presAssocID="{CCB9A28A-DD59-8D4F-B641-E4A3B2A3AF76}" presName="linNode" presStyleCnt="0"/>
      <dgm:spPr/>
    </dgm:pt>
    <dgm:pt modelId="{6D607B71-0A14-6443-97BC-F26CDA39DAFF}" type="pres">
      <dgm:prSet presAssocID="{CCB9A28A-DD59-8D4F-B641-E4A3B2A3AF76}" presName="parentShp" presStyleLbl="node1" presStyleIdx="1" presStyleCnt="3">
        <dgm:presLayoutVars>
          <dgm:bulletEnabled val="1"/>
        </dgm:presLayoutVars>
      </dgm:prSet>
      <dgm:spPr/>
    </dgm:pt>
    <dgm:pt modelId="{B37789AC-BBF6-8846-A7C4-0C2A8A6D97B3}" type="pres">
      <dgm:prSet presAssocID="{CCB9A28A-DD59-8D4F-B641-E4A3B2A3AF76}" presName="childShp" presStyleLbl="bgAccFollowNode1" presStyleIdx="1" presStyleCnt="3" custScaleY="137063">
        <dgm:presLayoutVars>
          <dgm:bulletEnabled val="1"/>
        </dgm:presLayoutVars>
      </dgm:prSet>
      <dgm:spPr/>
    </dgm:pt>
    <dgm:pt modelId="{CB443A10-BA40-FB45-8897-8ADC08C2B6DA}" type="pres">
      <dgm:prSet presAssocID="{2586D732-4011-1349-9EF7-5713594054EB}" presName="spacing" presStyleCnt="0"/>
      <dgm:spPr/>
    </dgm:pt>
    <dgm:pt modelId="{26642675-70E2-7140-8B50-8128BFC3D0A9}" type="pres">
      <dgm:prSet presAssocID="{BC4F1D78-39BF-6748-8745-2F2BFFD591FD}" presName="linNode" presStyleCnt="0"/>
      <dgm:spPr/>
    </dgm:pt>
    <dgm:pt modelId="{944B063D-DA5A-614E-A0C9-CC4ACC67C533}" type="pres">
      <dgm:prSet presAssocID="{BC4F1D78-39BF-6748-8745-2F2BFFD591FD}" presName="parentShp" presStyleLbl="node1" presStyleIdx="2" presStyleCnt="3">
        <dgm:presLayoutVars>
          <dgm:bulletEnabled val="1"/>
        </dgm:presLayoutVars>
      </dgm:prSet>
      <dgm:spPr/>
    </dgm:pt>
    <dgm:pt modelId="{A003F498-7125-F84D-941D-BB1DB2729E58}" type="pres">
      <dgm:prSet presAssocID="{BC4F1D78-39BF-6748-8745-2F2BFFD591FD}" presName="childShp" presStyleLbl="bgAccFollowNode1" presStyleIdx="2" presStyleCnt="3">
        <dgm:presLayoutVars>
          <dgm:bulletEnabled val="1"/>
        </dgm:presLayoutVars>
      </dgm:prSet>
      <dgm:spPr/>
    </dgm:pt>
  </dgm:ptLst>
  <dgm:cxnLst>
    <dgm:cxn modelId="{1EA53A04-896C-C54F-9075-DED406552AD5}" srcId="{BC4F1D78-39BF-6748-8745-2F2BFFD591FD}" destId="{259B07C6-F9CE-7242-BD06-96B6751DDD5C}" srcOrd="0" destOrd="0" parTransId="{C9D59D75-C845-EC46-B233-90ADB3068626}" sibTransId="{3476C5BA-164F-AC4C-9799-E04F7FDB2E79}"/>
    <dgm:cxn modelId="{BDD35B06-BA93-2941-B45C-65235967E537}" type="presOf" srcId="{4F50AC0F-8C26-1E41-A78A-D7D89AB74757}" destId="{B37789AC-BBF6-8846-A7C4-0C2A8A6D97B3}" srcOrd="0" destOrd="1" presId="urn:microsoft.com/office/officeart/2005/8/layout/vList6"/>
    <dgm:cxn modelId="{EF887507-AFAF-D64A-8058-4BE8FFAAAA64}" type="presOf" srcId="{67CD6D2D-E65F-074B-8723-0CA44AA1F682}" destId="{7E9C5559-3FD0-FE4E-B2C0-294E73345DC8}" srcOrd="0" destOrd="0" presId="urn:microsoft.com/office/officeart/2005/8/layout/vList6"/>
    <dgm:cxn modelId="{E7E2AD1A-B45E-7E4F-A194-A6C2F9D794C0}" type="presOf" srcId="{313983F9-FC67-5A43-9B72-4B17988B4963}" destId="{C1D9E188-81B5-F641-8A53-7D4B636C9227}" srcOrd="0" destOrd="0" presId="urn:microsoft.com/office/officeart/2005/8/layout/vList6"/>
    <dgm:cxn modelId="{C83F471B-651F-C54F-9428-CEA3CCE1C083}" type="presOf" srcId="{B480D987-F1DE-F049-A92A-00F9CD04B622}" destId="{3DD52580-6388-BE46-ABAC-342AC25275C4}" srcOrd="0" destOrd="0" presId="urn:microsoft.com/office/officeart/2005/8/layout/vList6"/>
    <dgm:cxn modelId="{097CE22A-05E6-D44B-8464-C7EAE14A319E}" srcId="{313983F9-FC67-5A43-9B72-4B17988B4963}" destId="{B480D987-F1DE-F049-A92A-00F9CD04B622}" srcOrd="0" destOrd="0" parTransId="{D4364797-647E-6B4F-B307-4B4B91D4FAF9}" sibTransId="{CF610DA9-0CA0-044E-9B79-E45DF1E083E4}"/>
    <dgm:cxn modelId="{CEE42932-A80A-064D-87D8-1673DE872BDD}" type="presOf" srcId="{259B07C6-F9CE-7242-BD06-96B6751DDD5C}" destId="{A003F498-7125-F84D-941D-BB1DB2729E58}" srcOrd="0" destOrd="0" presId="urn:microsoft.com/office/officeart/2005/8/layout/vList6"/>
    <dgm:cxn modelId="{9D678E39-50DA-7941-864B-C10368B9F1C0}" srcId="{313983F9-FC67-5A43-9B72-4B17988B4963}" destId="{CCB9A28A-DD59-8D4F-B641-E4A3B2A3AF76}" srcOrd="1" destOrd="0" parTransId="{0FE1403E-9866-7C4E-8AA3-01278423BEE9}" sibTransId="{2586D732-4011-1349-9EF7-5713594054EB}"/>
    <dgm:cxn modelId="{F684A53B-D00B-B443-AB40-CA9AA5D11B9C}" srcId="{B480D987-F1DE-F049-A92A-00F9CD04B622}" destId="{7356D464-E51C-E843-A237-709D6549E55B}" srcOrd="1" destOrd="0" parTransId="{7BF19489-8B63-A047-9739-90378DF06AE0}" sibTransId="{7BD41CC1-6CC5-B840-8EF2-5349B09E046A}"/>
    <dgm:cxn modelId="{3D5E6E41-4D25-F246-9697-0053FB90CA61}" srcId="{CCB9A28A-DD59-8D4F-B641-E4A3B2A3AF76}" destId="{4F50AC0F-8C26-1E41-A78A-D7D89AB74757}" srcOrd="1" destOrd="0" parTransId="{B53B7230-4EF1-3744-AF97-619250F3720B}" sibTransId="{B5DB2209-1944-AE4C-9B0C-8B245A648050}"/>
    <dgm:cxn modelId="{D5542467-8E02-9B4D-82BA-B7D7275C4378}" srcId="{B480D987-F1DE-F049-A92A-00F9CD04B622}" destId="{67CD6D2D-E65F-074B-8723-0CA44AA1F682}" srcOrd="0" destOrd="0" parTransId="{BF1E4581-96E1-0F4C-B749-041E332B19B8}" sibTransId="{F68B8B74-118D-D440-B7F8-B641CB31DAAA}"/>
    <dgm:cxn modelId="{1AC46198-944B-4A48-9391-19D1222F3FD9}" srcId="{CCB9A28A-DD59-8D4F-B641-E4A3B2A3AF76}" destId="{933F6BF4-65C3-BF4E-8529-B122F62AA121}" srcOrd="0" destOrd="0" parTransId="{ABA00714-17C1-0B4C-87BE-7EC89BC5E822}" sibTransId="{F53AA737-2DBF-254D-8315-E0955B2DF026}"/>
    <dgm:cxn modelId="{416741A2-49CA-384A-A509-7F46FB37FF46}" type="presOf" srcId="{BC4F1D78-39BF-6748-8745-2F2BFFD591FD}" destId="{944B063D-DA5A-614E-A0C9-CC4ACC67C533}" srcOrd="0" destOrd="0" presId="urn:microsoft.com/office/officeart/2005/8/layout/vList6"/>
    <dgm:cxn modelId="{643365C0-3B1E-5E48-99E4-58D1AAF2F351}" type="presOf" srcId="{7356D464-E51C-E843-A237-709D6549E55B}" destId="{7E9C5559-3FD0-FE4E-B2C0-294E73345DC8}" srcOrd="0" destOrd="1" presId="urn:microsoft.com/office/officeart/2005/8/layout/vList6"/>
    <dgm:cxn modelId="{D9478ECA-E2FF-134A-9622-C7F30909F9C3}" srcId="{313983F9-FC67-5A43-9B72-4B17988B4963}" destId="{BC4F1D78-39BF-6748-8745-2F2BFFD591FD}" srcOrd="2" destOrd="0" parTransId="{93E8E9FF-7D22-4F4B-A7E7-EC976CFDEF3B}" sibTransId="{538D0033-C2B2-EB48-8AF9-63B5EDC368DE}"/>
    <dgm:cxn modelId="{06012FD3-D3E8-AD41-83A2-4055D3C6AF9E}" type="presOf" srcId="{933F6BF4-65C3-BF4E-8529-B122F62AA121}" destId="{B37789AC-BBF6-8846-A7C4-0C2A8A6D97B3}" srcOrd="0" destOrd="0" presId="urn:microsoft.com/office/officeart/2005/8/layout/vList6"/>
    <dgm:cxn modelId="{296718FD-75D0-7840-9783-02CEB95CBFA1}" type="presOf" srcId="{CCB9A28A-DD59-8D4F-B641-E4A3B2A3AF76}" destId="{6D607B71-0A14-6443-97BC-F26CDA39DAFF}" srcOrd="0" destOrd="0" presId="urn:microsoft.com/office/officeart/2005/8/layout/vList6"/>
    <dgm:cxn modelId="{6F4D0D3A-20DD-EF43-A595-C5610702C2F2}" type="presParOf" srcId="{C1D9E188-81B5-F641-8A53-7D4B636C9227}" destId="{6E902C6B-7BE4-9D4F-83C3-9CC006F24BE6}" srcOrd="0" destOrd="0" presId="urn:microsoft.com/office/officeart/2005/8/layout/vList6"/>
    <dgm:cxn modelId="{15CA9ECD-8E5A-8045-ACEB-6142064739FE}" type="presParOf" srcId="{6E902C6B-7BE4-9D4F-83C3-9CC006F24BE6}" destId="{3DD52580-6388-BE46-ABAC-342AC25275C4}" srcOrd="0" destOrd="0" presId="urn:microsoft.com/office/officeart/2005/8/layout/vList6"/>
    <dgm:cxn modelId="{393BEA40-6B7B-7E4A-BC2A-ABB16246F9CA}" type="presParOf" srcId="{6E902C6B-7BE4-9D4F-83C3-9CC006F24BE6}" destId="{7E9C5559-3FD0-FE4E-B2C0-294E73345DC8}" srcOrd="1" destOrd="0" presId="urn:microsoft.com/office/officeart/2005/8/layout/vList6"/>
    <dgm:cxn modelId="{88690508-F735-9F45-AB0E-234830756E3A}" type="presParOf" srcId="{C1D9E188-81B5-F641-8A53-7D4B636C9227}" destId="{814EA773-4BC6-4F4D-9B3A-48E3BEEF24FF}" srcOrd="1" destOrd="0" presId="urn:microsoft.com/office/officeart/2005/8/layout/vList6"/>
    <dgm:cxn modelId="{F791EAFB-5723-F149-A065-1054290D8795}" type="presParOf" srcId="{C1D9E188-81B5-F641-8A53-7D4B636C9227}" destId="{26F1FF2B-5F06-3E4A-BD6C-5C3D84CB63BD}" srcOrd="2" destOrd="0" presId="urn:microsoft.com/office/officeart/2005/8/layout/vList6"/>
    <dgm:cxn modelId="{91D0BEC1-4999-C946-8C43-19A9829BA1B0}" type="presParOf" srcId="{26F1FF2B-5F06-3E4A-BD6C-5C3D84CB63BD}" destId="{6D607B71-0A14-6443-97BC-F26CDA39DAFF}" srcOrd="0" destOrd="0" presId="urn:microsoft.com/office/officeart/2005/8/layout/vList6"/>
    <dgm:cxn modelId="{FB58545D-D8EB-0745-928E-0978C76FF16B}" type="presParOf" srcId="{26F1FF2B-5F06-3E4A-BD6C-5C3D84CB63BD}" destId="{B37789AC-BBF6-8846-A7C4-0C2A8A6D97B3}" srcOrd="1" destOrd="0" presId="urn:microsoft.com/office/officeart/2005/8/layout/vList6"/>
    <dgm:cxn modelId="{0094B202-B4CA-0540-B1B5-9BFD6FE311E0}" type="presParOf" srcId="{C1D9E188-81B5-F641-8A53-7D4B636C9227}" destId="{CB443A10-BA40-FB45-8897-8ADC08C2B6DA}" srcOrd="3" destOrd="0" presId="urn:microsoft.com/office/officeart/2005/8/layout/vList6"/>
    <dgm:cxn modelId="{ADD536EA-9AA8-D34F-8FBD-A174C421FEDC}" type="presParOf" srcId="{C1D9E188-81B5-F641-8A53-7D4B636C9227}" destId="{26642675-70E2-7140-8B50-8128BFC3D0A9}" srcOrd="4" destOrd="0" presId="urn:microsoft.com/office/officeart/2005/8/layout/vList6"/>
    <dgm:cxn modelId="{2A964B4E-A5AB-914A-B815-C89AAEF036EC}" type="presParOf" srcId="{26642675-70E2-7140-8B50-8128BFC3D0A9}" destId="{944B063D-DA5A-614E-A0C9-CC4ACC67C533}" srcOrd="0" destOrd="0" presId="urn:microsoft.com/office/officeart/2005/8/layout/vList6"/>
    <dgm:cxn modelId="{C21CE72A-FC33-1B48-883A-1AB28D10828D}" type="presParOf" srcId="{26642675-70E2-7140-8B50-8128BFC3D0A9}" destId="{A003F498-7125-F84D-941D-BB1DB2729E5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508AE4-6197-F040-827A-958DAE9388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61F5AC-0CBA-F744-B2A8-2CBA76E50735}">
      <dgm:prSet/>
      <dgm:spPr/>
      <dgm:t>
        <a:bodyPr/>
        <a:lstStyle/>
        <a:p>
          <a:r>
            <a:rPr lang="en-US"/>
            <a:t>The DIDI Platform</a:t>
          </a:r>
        </a:p>
      </dgm:t>
    </dgm:pt>
    <dgm:pt modelId="{D3485E65-7F05-3F46-A1D5-B1A28AC06921}" type="parTrans" cxnId="{CA11D67C-9F38-0C49-9985-3ECC478C75BE}">
      <dgm:prSet/>
      <dgm:spPr/>
      <dgm:t>
        <a:bodyPr/>
        <a:lstStyle/>
        <a:p>
          <a:endParaRPr lang="en-US"/>
        </a:p>
      </dgm:t>
    </dgm:pt>
    <dgm:pt modelId="{E12586C4-309E-144D-9229-604B54ED88E8}" type="sibTrans" cxnId="{CA11D67C-9F38-0C49-9985-3ECC478C75BE}">
      <dgm:prSet/>
      <dgm:spPr/>
      <dgm:t>
        <a:bodyPr/>
        <a:lstStyle/>
        <a:p>
          <a:endParaRPr lang="en-US"/>
        </a:p>
      </dgm:t>
    </dgm:pt>
    <dgm:pt modelId="{6A9275BE-0482-5C40-BD46-65CB597BF61F}">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i="1"/>
            <a:t>DIDI Research Institute</a:t>
          </a:r>
          <a:r>
            <a:rPr lang="en-US"/>
            <a:t>—AI tech to aid its business model; Labs in Beijing and Mountain View California</a:t>
          </a:r>
        </a:p>
      </dgm:t>
    </dgm:pt>
    <dgm:pt modelId="{9E8E31E4-C08D-0443-9B47-BB37BC123C73}" type="parTrans" cxnId="{4845CBEA-BC8A-2A48-9A9A-69C3FD7C7F25}">
      <dgm:prSet/>
      <dgm:spPr/>
      <dgm:t>
        <a:bodyPr/>
        <a:lstStyle/>
        <a:p>
          <a:endParaRPr lang="en-US"/>
        </a:p>
      </dgm:t>
    </dgm:pt>
    <dgm:pt modelId="{19BFCC14-48C6-5546-AD5A-670B01746D85}" type="sibTrans" cxnId="{4845CBEA-BC8A-2A48-9A9A-69C3FD7C7F25}">
      <dgm:prSet/>
      <dgm:spPr/>
      <dgm:t>
        <a:bodyPr/>
        <a:lstStyle/>
        <a:p>
          <a:endParaRPr lang="en-US"/>
        </a:p>
      </dgm:t>
    </dgm:pt>
    <dgm:pt modelId="{D8B0069A-AFC2-2C4F-8A0F-E1DC0C936DD5}">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dirty="0" err="1"/>
            <a:t>DiDi</a:t>
          </a:r>
          <a:r>
            <a:rPr lang="en-US" dirty="0"/>
            <a:t> Cloud Platform: integrate data to produce predictive analytics of people and traffic flows for example</a:t>
          </a:r>
        </a:p>
      </dgm:t>
    </dgm:pt>
    <dgm:pt modelId="{D4963604-F290-8D49-8DD7-3D8CC14367D5}" type="parTrans" cxnId="{F1E75770-F467-1243-A419-240A5694A8F1}">
      <dgm:prSet/>
      <dgm:spPr/>
      <dgm:t>
        <a:bodyPr/>
        <a:lstStyle/>
        <a:p>
          <a:endParaRPr lang="en-US"/>
        </a:p>
      </dgm:t>
    </dgm:pt>
    <dgm:pt modelId="{51C8CE4C-F776-5340-B509-5AD833E84413}" type="sibTrans" cxnId="{F1E75770-F467-1243-A419-240A5694A8F1}">
      <dgm:prSet/>
      <dgm:spPr/>
      <dgm:t>
        <a:bodyPr/>
        <a:lstStyle/>
        <a:p>
          <a:endParaRPr lang="en-US"/>
        </a:p>
      </dgm:t>
    </dgm:pt>
    <dgm:pt modelId="{913232B2-49F1-D248-93A3-85E2DAF0AB52}">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a:t>Smart Transport Initiative (networked platforms; public-private): use data to optimize traffic flow: joint work for example with Beijing Capital International Airport Public Security Bureau Traffic Detachment; </a:t>
          </a:r>
        </a:p>
      </dgm:t>
    </dgm:pt>
    <dgm:pt modelId="{9D935E88-C81F-EE4F-BA43-C1A476D3F9F4}" type="parTrans" cxnId="{599F4830-72E2-2E4E-9ABD-C8D9CFAF193D}">
      <dgm:prSet/>
      <dgm:spPr/>
      <dgm:t>
        <a:bodyPr/>
        <a:lstStyle/>
        <a:p>
          <a:endParaRPr lang="en-US"/>
        </a:p>
      </dgm:t>
    </dgm:pt>
    <dgm:pt modelId="{5940BF4D-C10C-264E-9E3F-7D6556DA4A22}" type="sibTrans" cxnId="{599F4830-72E2-2E4E-9ABD-C8D9CFAF193D}">
      <dgm:prSet/>
      <dgm:spPr/>
      <dgm:t>
        <a:bodyPr/>
        <a:lstStyle/>
        <a:p>
          <a:endParaRPr lang="en-US"/>
        </a:p>
      </dgm:t>
    </dgm:pt>
    <dgm:pt modelId="{0B1C16A1-F92B-1D4A-A255-75266B81EDC6}" type="pres">
      <dgm:prSet presAssocID="{74508AE4-6197-F040-827A-958DAE938848}" presName="linear" presStyleCnt="0">
        <dgm:presLayoutVars>
          <dgm:animLvl val="lvl"/>
          <dgm:resizeHandles val="exact"/>
        </dgm:presLayoutVars>
      </dgm:prSet>
      <dgm:spPr/>
    </dgm:pt>
    <dgm:pt modelId="{2DCF2002-114F-D848-985A-D32A603858DB}" type="pres">
      <dgm:prSet presAssocID="{9A61F5AC-0CBA-F744-B2A8-2CBA76E50735}" presName="parentText" presStyleLbl="node1" presStyleIdx="0" presStyleCnt="1">
        <dgm:presLayoutVars>
          <dgm:chMax val="0"/>
          <dgm:bulletEnabled val="1"/>
        </dgm:presLayoutVars>
      </dgm:prSet>
      <dgm:spPr/>
    </dgm:pt>
    <dgm:pt modelId="{CEBFA9B7-91A6-1D4D-9613-93D8A7B94D47}" type="pres">
      <dgm:prSet presAssocID="{9A61F5AC-0CBA-F744-B2A8-2CBA76E50735}" presName="childText" presStyleLbl="revTx" presStyleIdx="0" presStyleCnt="1">
        <dgm:presLayoutVars>
          <dgm:bulletEnabled val="1"/>
        </dgm:presLayoutVars>
      </dgm:prSet>
      <dgm:spPr/>
    </dgm:pt>
  </dgm:ptLst>
  <dgm:cxnLst>
    <dgm:cxn modelId="{28AD6100-91DC-B446-BCFD-6A6C1CBA7664}" type="presOf" srcId="{6A9275BE-0482-5C40-BD46-65CB597BF61F}" destId="{CEBFA9B7-91A6-1D4D-9613-93D8A7B94D47}" srcOrd="0" destOrd="0" presId="urn:microsoft.com/office/officeart/2005/8/layout/vList2"/>
    <dgm:cxn modelId="{599F4830-72E2-2E4E-9ABD-C8D9CFAF193D}" srcId="{9A61F5AC-0CBA-F744-B2A8-2CBA76E50735}" destId="{913232B2-49F1-D248-93A3-85E2DAF0AB52}" srcOrd="2" destOrd="0" parTransId="{9D935E88-C81F-EE4F-BA43-C1A476D3F9F4}" sibTransId="{5940BF4D-C10C-264E-9E3F-7D6556DA4A22}"/>
    <dgm:cxn modelId="{A9E19E34-171F-354C-8244-C032CBBEB197}" type="presOf" srcId="{D8B0069A-AFC2-2C4F-8A0F-E1DC0C936DD5}" destId="{CEBFA9B7-91A6-1D4D-9613-93D8A7B94D47}" srcOrd="0" destOrd="1" presId="urn:microsoft.com/office/officeart/2005/8/layout/vList2"/>
    <dgm:cxn modelId="{E2109D43-9F6C-2240-BE73-A6D814CD7255}" type="presOf" srcId="{9A61F5AC-0CBA-F744-B2A8-2CBA76E50735}" destId="{2DCF2002-114F-D848-985A-D32A603858DB}" srcOrd="0" destOrd="0" presId="urn:microsoft.com/office/officeart/2005/8/layout/vList2"/>
    <dgm:cxn modelId="{3836A454-EB09-894E-A007-0DD488186161}" type="presOf" srcId="{74508AE4-6197-F040-827A-958DAE938848}" destId="{0B1C16A1-F92B-1D4A-A255-75266B81EDC6}" srcOrd="0" destOrd="0" presId="urn:microsoft.com/office/officeart/2005/8/layout/vList2"/>
    <dgm:cxn modelId="{F1E75770-F467-1243-A419-240A5694A8F1}" srcId="{9A61F5AC-0CBA-F744-B2A8-2CBA76E50735}" destId="{D8B0069A-AFC2-2C4F-8A0F-E1DC0C936DD5}" srcOrd="1" destOrd="0" parTransId="{D4963604-F290-8D49-8DD7-3D8CC14367D5}" sibTransId="{51C8CE4C-F776-5340-B509-5AD833E84413}"/>
    <dgm:cxn modelId="{CA11D67C-9F38-0C49-9985-3ECC478C75BE}" srcId="{74508AE4-6197-F040-827A-958DAE938848}" destId="{9A61F5AC-0CBA-F744-B2A8-2CBA76E50735}" srcOrd="0" destOrd="0" parTransId="{D3485E65-7F05-3F46-A1D5-B1A28AC06921}" sibTransId="{E12586C4-309E-144D-9229-604B54ED88E8}"/>
    <dgm:cxn modelId="{397372DC-8D7D-7B45-A0C2-2AFC23A7807C}" type="presOf" srcId="{913232B2-49F1-D248-93A3-85E2DAF0AB52}" destId="{CEBFA9B7-91A6-1D4D-9613-93D8A7B94D47}" srcOrd="0" destOrd="2" presId="urn:microsoft.com/office/officeart/2005/8/layout/vList2"/>
    <dgm:cxn modelId="{4845CBEA-BC8A-2A48-9A9A-69C3FD7C7F25}" srcId="{9A61F5AC-0CBA-F744-B2A8-2CBA76E50735}" destId="{6A9275BE-0482-5C40-BD46-65CB597BF61F}" srcOrd="0" destOrd="0" parTransId="{9E8E31E4-C08D-0443-9B47-BB37BC123C73}" sibTransId="{19BFCC14-48C6-5546-AD5A-670B01746D85}"/>
    <dgm:cxn modelId="{375D46A5-2073-A44D-9795-53ACCC6B52C2}" type="presParOf" srcId="{0B1C16A1-F92B-1D4A-A255-75266B81EDC6}" destId="{2DCF2002-114F-D848-985A-D32A603858DB}" srcOrd="0" destOrd="0" presId="urn:microsoft.com/office/officeart/2005/8/layout/vList2"/>
    <dgm:cxn modelId="{A9F63949-36ED-0349-985A-4FD82DE8FF9D}" type="presParOf" srcId="{0B1C16A1-F92B-1D4A-A255-75266B81EDC6}" destId="{CEBFA9B7-91A6-1D4D-9613-93D8A7B94D4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6479C3-8BB2-4245-83E2-312950369FFC}"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4AD8531D-2F1D-2047-96EF-57FBA42CD68E}">
      <dgm:prSet/>
      <dgm:spPr/>
      <dgm:t>
        <a:bodyPr/>
        <a:lstStyle/>
        <a:p>
          <a:r>
            <a:rPr lang="en-US"/>
            <a:t>DIDI(Didi Chuxing Tech Co. </a:t>
          </a:r>
          <a:r>
            <a:rPr lang="zh-CN"/>
            <a:t>滴滴出行</a:t>
          </a:r>
          <a:r>
            <a:rPr lang="es-ES"/>
            <a:t>)</a:t>
          </a:r>
          <a:endParaRPr lang="en-US"/>
        </a:p>
      </dgm:t>
    </dgm:pt>
    <dgm:pt modelId="{AD2CFB17-7F90-A74B-9EF0-ACB1265FEED2}" type="parTrans" cxnId="{EE1A3DF1-3D49-454B-82C9-A35DA13B335E}">
      <dgm:prSet/>
      <dgm:spPr/>
      <dgm:t>
        <a:bodyPr/>
        <a:lstStyle/>
        <a:p>
          <a:endParaRPr lang="en-US"/>
        </a:p>
      </dgm:t>
    </dgm:pt>
    <dgm:pt modelId="{20A8B6B9-D727-1A4A-A368-63C5B403C021}" type="sibTrans" cxnId="{EE1A3DF1-3D49-454B-82C9-A35DA13B335E}">
      <dgm:prSet/>
      <dgm:spPr/>
      <dgm:t>
        <a:bodyPr/>
        <a:lstStyle/>
        <a:p>
          <a:endParaRPr lang="en-US"/>
        </a:p>
      </dgm:t>
    </dgm:pt>
    <dgm:pt modelId="{94327FBA-4D62-FB4D-8337-7FFC4228F846}">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t>App-based transportation services, including </a:t>
          </a:r>
          <a:r>
            <a:rPr lang="en-US" dirty="0">
              <a:hlinkClick xmlns:r="http://schemas.openxmlformats.org/officeDocument/2006/relationships" r:id="rId1"/>
            </a:rPr>
            <a:t>taxi</a:t>
          </a:r>
          <a:r>
            <a:rPr lang="en-US" dirty="0"/>
            <a:t> hailing, private car hailing, social ride-sharing and bike sharing; on-demand delivery services; and automobile services, including sales, leasing, financing, maintenance, fleet operation, electric vehicle charging and co-development of vehicles with automakers</a:t>
          </a:r>
        </a:p>
      </dgm:t>
    </dgm:pt>
    <dgm:pt modelId="{E46315B7-C0AF-B44A-B5E8-37436B533CF6}" type="parTrans" cxnId="{34BEF1EF-49F0-4D44-A672-C683D390ADB2}">
      <dgm:prSet/>
      <dgm:spPr/>
      <dgm:t>
        <a:bodyPr/>
        <a:lstStyle/>
        <a:p>
          <a:endParaRPr lang="en-US"/>
        </a:p>
      </dgm:t>
    </dgm:pt>
    <dgm:pt modelId="{D1D1C1B4-C264-F84A-92EF-F0541EAA9EEA}" type="sibTrans" cxnId="{34BEF1EF-49F0-4D44-A672-C683D390ADB2}">
      <dgm:prSet/>
      <dgm:spPr/>
      <dgm:t>
        <a:bodyPr/>
        <a:lstStyle/>
        <a:p>
          <a:endParaRPr lang="en-US"/>
        </a:p>
      </dgm:t>
    </dgm:pt>
    <dgm:pt modelId="{4113E6E7-E847-8544-AF15-AC537DBAC58E}">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a:t>“</a:t>
          </a:r>
          <a:r>
            <a:rPr lang="en-US">
              <a:hlinkClick xmlns:r="http://schemas.openxmlformats.org/officeDocument/2006/relationships" r:id="rId2"/>
            </a:rPr>
            <a:t>Didi to hire 1,000 Communist Party comrades to improve safety:Recruits will serve as 'role models' on customer service team, company says</a:t>
          </a:r>
          <a:r>
            <a:rPr lang="en-US"/>
            <a:t>” Nikkei Asia (19 Oct 2018).</a:t>
          </a:r>
        </a:p>
      </dgm:t>
    </dgm:pt>
    <dgm:pt modelId="{2CD5F590-E838-E643-BDE5-0331CA31EE94}" type="parTrans" cxnId="{F229CFC9-A63C-414A-8B39-6B93175EFD18}">
      <dgm:prSet/>
      <dgm:spPr/>
      <dgm:t>
        <a:bodyPr/>
        <a:lstStyle/>
        <a:p>
          <a:endParaRPr lang="en-US"/>
        </a:p>
      </dgm:t>
    </dgm:pt>
    <dgm:pt modelId="{7ED9997F-EBE7-DA4C-BA19-4C394BD6483E}" type="sibTrans" cxnId="{F229CFC9-A63C-414A-8B39-6B93175EFD18}">
      <dgm:prSet/>
      <dgm:spPr/>
      <dgm:t>
        <a:bodyPr/>
        <a:lstStyle/>
        <a:p>
          <a:endParaRPr lang="en-US"/>
        </a:p>
      </dgm:t>
    </dgm:pt>
    <dgm:pt modelId="{3DED9799-F477-2543-A9BD-EF57BE6B88E8}">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a:t>Since 2015, DiDi has invested in </a:t>
          </a:r>
          <a:r>
            <a:rPr lang="en-US">
              <a:hlinkClick xmlns:r="http://schemas.openxmlformats.org/officeDocument/2006/relationships" r:id="rId3"/>
            </a:rPr>
            <a:t>Grab</a:t>
          </a:r>
          <a:r>
            <a:rPr lang="en-US"/>
            <a:t>, </a:t>
          </a:r>
          <a:r>
            <a:rPr lang="en-US">
              <a:hlinkClick xmlns:r="http://schemas.openxmlformats.org/officeDocument/2006/relationships" r:id="rId4"/>
            </a:rPr>
            <a:t>Lyft</a:t>
          </a:r>
          <a:r>
            <a:rPr lang="en-US"/>
            <a:t>, </a:t>
          </a:r>
          <a:r>
            <a:rPr lang="en-US">
              <a:hlinkClick xmlns:r="http://schemas.openxmlformats.org/officeDocument/2006/relationships" r:id="rId5"/>
            </a:rPr>
            <a:t>Ola</a:t>
          </a:r>
          <a:r>
            <a:rPr lang="en-US"/>
            <a:t>, </a:t>
          </a:r>
          <a:r>
            <a:rPr lang="en-US">
              <a:hlinkClick xmlns:r="http://schemas.openxmlformats.org/officeDocument/2006/relationships" r:id="rId6"/>
            </a:rPr>
            <a:t>Uber</a:t>
          </a:r>
          <a:r>
            <a:rPr lang="en-US"/>
            <a:t>, 99, Bolt (Taxify) and Careem.</a:t>
          </a:r>
        </a:p>
      </dgm:t>
    </dgm:pt>
    <dgm:pt modelId="{022F2AA0-C92C-8044-A93C-A6013D2F870F}" type="parTrans" cxnId="{973DDBE4-D2CB-5248-86A0-B50822A309E3}">
      <dgm:prSet/>
      <dgm:spPr/>
      <dgm:t>
        <a:bodyPr/>
        <a:lstStyle/>
        <a:p>
          <a:endParaRPr lang="en-US"/>
        </a:p>
      </dgm:t>
    </dgm:pt>
    <dgm:pt modelId="{08E9A74E-B5BE-FF47-806D-EE64A14A939A}" type="sibTrans" cxnId="{973DDBE4-D2CB-5248-86A0-B50822A309E3}">
      <dgm:prSet/>
      <dgm:spPr/>
      <dgm:t>
        <a:bodyPr/>
        <a:lstStyle/>
        <a:p>
          <a:endParaRPr lang="en-US"/>
        </a:p>
      </dgm:t>
    </dgm:pt>
    <dgm:pt modelId="{DD148BE9-98A8-FA47-89CB-8A50B87A9BC6}">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a:t>Vertically integrated services: Financial services (eg car insurance); food delivery services; auto leasing and trading services (platform hybrid)</a:t>
          </a:r>
        </a:p>
      </dgm:t>
    </dgm:pt>
    <dgm:pt modelId="{4922D832-79D6-2842-AEBB-E795D9BB4D6D}" type="parTrans" cxnId="{75EA742A-5323-8E46-8221-D74ED1C1B403}">
      <dgm:prSet/>
      <dgm:spPr/>
      <dgm:t>
        <a:bodyPr/>
        <a:lstStyle/>
        <a:p>
          <a:endParaRPr lang="en-US"/>
        </a:p>
      </dgm:t>
    </dgm:pt>
    <dgm:pt modelId="{68D448FA-203A-F744-9058-4BD6C33B69E0}" type="sibTrans" cxnId="{75EA742A-5323-8E46-8221-D74ED1C1B403}">
      <dgm:prSet/>
      <dgm:spPr/>
      <dgm:t>
        <a:bodyPr/>
        <a:lstStyle/>
        <a:p>
          <a:endParaRPr lang="en-US"/>
        </a:p>
      </dgm:t>
    </dgm:pt>
    <dgm:pt modelId="{28B6A20C-A399-8247-B204-3F893108746D}" type="pres">
      <dgm:prSet presAssocID="{496479C3-8BB2-4245-83E2-312950369FFC}" presName="linear" presStyleCnt="0">
        <dgm:presLayoutVars>
          <dgm:animLvl val="lvl"/>
          <dgm:resizeHandles val="exact"/>
        </dgm:presLayoutVars>
      </dgm:prSet>
      <dgm:spPr/>
    </dgm:pt>
    <dgm:pt modelId="{85C630B1-2C2A-4444-97D9-373B61A830B6}" type="pres">
      <dgm:prSet presAssocID="{4AD8531D-2F1D-2047-96EF-57FBA42CD68E}" presName="parentText" presStyleLbl="node1" presStyleIdx="0" presStyleCnt="1">
        <dgm:presLayoutVars>
          <dgm:chMax val="0"/>
          <dgm:bulletEnabled val="1"/>
        </dgm:presLayoutVars>
      </dgm:prSet>
      <dgm:spPr/>
    </dgm:pt>
    <dgm:pt modelId="{E67B065B-2163-AE47-A17E-0432A0B9DFC4}" type="pres">
      <dgm:prSet presAssocID="{4AD8531D-2F1D-2047-96EF-57FBA42CD68E}" presName="childText" presStyleLbl="revTx" presStyleIdx="0" presStyleCnt="1">
        <dgm:presLayoutVars>
          <dgm:bulletEnabled val="1"/>
        </dgm:presLayoutVars>
      </dgm:prSet>
      <dgm:spPr/>
    </dgm:pt>
  </dgm:ptLst>
  <dgm:cxnLst>
    <dgm:cxn modelId="{0543B400-3061-AF45-A924-B6381A7C96AF}" type="presOf" srcId="{4AD8531D-2F1D-2047-96EF-57FBA42CD68E}" destId="{85C630B1-2C2A-4444-97D9-373B61A830B6}" srcOrd="0" destOrd="0" presId="urn:microsoft.com/office/officeart/2005/8/layout/vList2"/>
    <dgm:cxn modelId="{DACBC00F-7390-D848-8C5E-BB37CAD5AD18}" type="presOf" srcId="{4113E6E7-E847-8544-AF15-AC537DBAC58E}" destId="{E67B065B-2163-AE47-A17E-0432A0B9DFC4}" srcOrd="0" destOrd="1" presId="urn:microsoft.com/office/officeart/2005/8/layout/vList2"/>
    <dgm:cxn modelId="{3FAB1B2A-C3C3-3D47-A271-EA33DAED994C}" type="presOf" srcId="{496479C3-8BB2-4245-83E2-312950369FFC}" destId="{28B6A20C-A399-8247-B204-3F893108746D}" srcOrd="0" destOrd="0" presId="urn:microsoft.com/office/officeart/2005/8/layout/vList2"/>
    <dgm:cxn modelId="{75EA742A-5323-8E46-8221-D74ED1C1B403}" srcId="{4AD8531D-2F1D-2047-96EF-57FBA42CD68E}" destId="{DD148BE9-98A8-FA47-89CB-8A50B87A9BC6}" srcOrd="1" destOrd="0" parTransId="{4922D832-79D6-2842-AEBB-E795D9BB4D6D}" sibTransId="{68D448FA-203A-F744-9058-4BD6C33B69E0}"/>
    <dgm:cxn modelId="{7884BA42-7ACE-EE46-8194-BF96A2DB0147}" type="presOf" srcId="{94327FBA-4D62-FB4D-8337-7FFC4228F846}" destId="{E67B065B-2163-AE47-A17E-0432A0B9DFC4}" srcOrd="0" destOrd="0" presId="urn:microsoft.com/office/officeart/2005/8/layout/vList2"/>
    <dgm:cxn modelId="{3EFED367-594D-3E49-AA92-E03A520383D4}" type="presOf" srcId="{DD148BE9-98A8-FA47-89CB-8A50B87A9BC6}" destId="{E67B065B-2163-AE47-A17E-0432A0B9DFC4}" srcOrd="0" destOrd="3" presId="urn:microsoft.com/office/officeart/2005/8/layout/vList2"/>
    <dgm:cxn modelId="{F229CFC9-A63C-414A-8B39-6B93175EFD18}" srcId="{94327FBA-4D62-FB4D-8337-7FFC4228F846}" destId="{4113E6E7-E847-8544-AF15-AC537DBAC58E}" srcOrd="0" destOrd="0" parTransId="{2CD5F590-E838-E643-BDE5-0331CA31EE94}" sibTransId="{7ED9997F-EBE7-DA4C-BA19-4C394BD6483E}"/>
    <dgm:cxn modelId="{117BF9DD-17DB-AE48-A3A9-83A0AC8D6736}" type="presOf" srcId="{3DED9799-F477-2543-A9BD-EF57BE6B88E8}" destId="{E67B065B-2163-AE47-A17E-0432A0B9DFC4}" srcOrd="0" destOrd="2" presId="urn:microsoft.com/office/officeart/2005/8/layout/vList2"/>
    <dgm:cxn modelId="{973DDBE4-D2CB-5248-86A0-B50822A309E3}" srcId="{94327FBA-4D62-FB4D-8337-7FFC4228F846}" destId="{3DED9799-F477-2543-A9BD-EF57BE6B88E8}" srcOrd="1" destOrd="0" parTransId="{022F2AA0-C92C-8044-A93C-A6013D2F870F}" sibTransId="{08E9A74E-B5BE-FF47-806D-EE64A14A939A}"/>
    <dgm:cxn modelId="{34BEF1EF-49F0-4D44-A672-C683D390ADB2}" srcId="{4AD8531D-2F1D-2047-96EF-57FBA42CD68E}" destId="{94327FBA-4D62-FB4D-8337-7FFC4228F846}" srcOrd="0" destOrd="0" parTransId="{E46315B7-C0AF-B44A-B5E8-37436B533CF6}" sibTransId="{D1D1C1B4-C264-F84A-92EF-F0541EAA9EEA}"/>
    <dgm:cxn modelId="{EE1A3DF1-3D49-454B-82C9-A35DA13B335E}" srcId="{496479C3-8BB2-4245-83E2-312950369FFC}" destId="{4AD8531D-2F1D-2047-96EF-57FBA42CD68E}" srcOrd="0" destOrd="0" parTransId="{AD2CFB17-7F90-A74B-9EF0-ACB1265FEED2}" sibTransId="{20A8B6B9-D727-1A4A-A368-63C5B403C021}"/>
    <dgm:cxn modelId="{2146CCA9-1DB4-7841-9C9B-AA1760222CCA}" type="presParOf" srcId="{28B6A20C-A399-8247-B204-3F893108746D}" destId="{85C630B1-2C2A-4444-97D9-373B61A830B6}" srcOrd="0" destOrd="0" presId="urn:microsoft.com/office/officeart/2005/8/layout/vList2"/>
    <dgm:cxn modelId="{F8367E2A-BBAA-554C-9377-B7CE60EA92C4}" type="presParOf" srcId="{28B6A20C-A399-8247-B204-3F893108746D}" destId="{E67B065B-2163-AE47-A17E-0432A0B9DFC4}"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598BE00-F5DB-024A-B81C-E1A8C06367AF}"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US"/>
        </a:p>
      </dgm:t>
    </dgm:pt>
    <dgm:pt modelId="{6D368EC6-DBC6-2B46-998B-E11ADF441591}">
      <dgm:prSet/>
      <dgm:spPr/>
      <dgm:t>
        <a:bodyPr/>
        <a:lstStyle/>
        <a:p>
          <a:r>
            <a:rPr lang="en-US" dirty="0"/>
            <a:t>“There is no 1 Health Code for all of China. In reality its hundreds of different codes issued by cities. They have their own names, they look different, and may not even use the same types of data. Essentially ‘</a:t>
          </a:r>
          <a:r>
            <a:rPr lang="en-US" dirty="0" err="1"/>
            <a:t>HealthCode</a:t>
          </a:r>
          <a:r>
            <a:rPr lang="en-US" dirty="0"/>
            <a:t>’ is the catch-all name used to refer to them and where you go to, in either Alipay or </a:t>
          </a:r>
          <a:r>
            <a:rPr lang="en-US" dirty="0" err="1"/>
            <a:t>Wechat</a:t>
          </a:r>
          <a:r>
            <a:rPr lang="en-US" dirty="0"/>
            <a:t>, to find the code for your city.” </a:t>
          </a:r>
        </a:p>
        <a:p>
          <a:r>
            <a:rPr lang="en-US" dirty="0"/>
            <a:t>Dev Lewis, “</a:t>
          </a:r>
          <a:r>
            <a:rPr lang="en-US" dirty="0">
              <a:hlinkClick xmlns:r="http://schemas.openxmlformats.org/officeDocument/2006/relationships" r:id="rId1"/>
            </a:rPr>
            <a:t>CIN #14- Going under the hood of Health QR Codes,” </a:t>
          </a:r>
          <a:r>
            <a:rPr lang="en-US" i="1" dirty="0"/>
            <a:t>China India Networked</a:t>
          </a:r>
          <a:r>
            <a:rPr lang="en-US" dirty="0"/>
            <a:t> 1 June 2020 </a:t>
          </a:r>
        </a:p>
      </dgm:t>
    </dgm:pt>
    <dgm:pt modelId="{3B61EFC6-AA28-1D4B-BB6E-BD184E82148E}" type="parTrans" cxnId="{A9A7FFBE-C9D1-234A-950D-B248375115D1}">
      <dgm:prSet/>
      <dgm:spPr/>
      <dgm:t>
        <a:bodyPr/>
        <a:lstStyle/>
        <a:p>
          <a:endParaRPr lang="en-US"/>
        </a:p>
      </dgm:t>
    </dgm:pt>
    <dgm:pt modelId="{E789BBA4-B1AF-5E46-9F02-C15B9EF5C429}" type="sibTrans" cxnId="{A9A7FFBE-C9D1-234A-950D-B248375115D1}">
      <dgm:prSet/>
      <dgm:spPr/>
      <dgm:t>
        <a:bodyPr/>
        <a:lstStyle/>
        <a:p>
          <a:endParaRPr lang="en-US"/>
        </a:p>
      </dgm:t>
    </dgm:pt>
    <dgm:pt modelId="{247C0F21-3B18-EC47-BB20-3204C95F655C}" type="pres">
      <dgm:prSet presAssocID="{3598BE00-F5DB-024A-B81C-E1A8C06367AF}" presName="compositeShape" presStyleCnt="0">
        <dgm:presLayoutVars>
          <dgm:chMax val="7"/>
          <dgm:dir/>
          <dgm:resizeHandles val="exact"/>
        </dgm:presLayoutVars>
      </dgm:prSet>
      <dgm:spPr/>
    </dgm:pt>
    <dgm:pt modelId="{54537DF0-03BA-7541-B5C3-140458F77C51}" type="pres">
      <dgm:prSet presAssocID="{6D368EC6-DBC6-2B46-998B-E11ADF441591}" presName="circ1TxSh" presStyleLbl="vennNode1" presStyleIdx="0" presStyleCnt="1" custScaleX="81610"/>
      <dgm:spPr/>
    </dgm:pt>
  </dgm:ptLst>
  <dgm:cxnLst>
    <dgm:cxn modelId="{4912304D-C72F-324F-8631-23134A2DED94}" type="presOf" srcId="{6D368EC6-DBC6-2B46-998B-E11ADF441591}" destId="{54537DF0-03BA-7541-B5C3-140458F77C51}" srcOrd="0" destOrd="0" presId="urn:microsoft.com/office/officeart/2005/8/layout/venn1"/>
    <dgm:cxn modelId="{BC4270B0-6609-9344-9BE8-076CBED1172F}" type="presOf" srcId="{3598BE00-F5DB-024A-B81C-E1A8C06367AF}" destId="{247C0F21-3B18-EC47-BB20-3204C95F655C}" srcOrd="0" destOrd="0" presId="urn:microsoft.com/office/officeart/2005/8/layout/venn1"/>
    <dgm:cxn modelId="{A9A7FFBE-C9D1-234A-950D-B248375115D1}" srcId="{3598BE00-F5DB-024A-B81C-E1A8C06367AF}" destId="{6D368EC6-DBC6-2B46-998B-E11ADF441591}" srcOrd="0" destOrd="0" parTransId="{3B61EFC6-AA28-1D4B-BB6E-BD184E82148E}" sibTransId="{E789BBA4-B1AF-5E46-9F02-C15B9EF5C429}"/>
    <dgm:cxn modelId="{D4193BCB-868B-7F4F-9E52-70686CF7B39A}" type="presParOf" srcId="{247C0F21-3B18-EC47-BB20-3204C95F655C}" destId="{54537DF0-03BA-7541-B5C3-140458F77C51}"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AD1841-7748-3840-9A0F-BC2162177208}" type="doc">
      <dgm:prSet loTypeId="urn:microsoft.com/office/officeart/2005/8/layout/pyramid3" loCatId="relationship" qsTypeId="urn:microsoft.com/office/officeart/2005/8/quickstyle/simple3" qsCatId="simple" csTypeId="urn:microsoft.com/office/officeart/2005/8/colors/colorful2" csCatId="colorful" phldr="1"/>
      <dgm:spPr/>
      <dgm:t>
        <a:bodyPr/>
        <a:lstStyle/>
        <a:p>
          <a:endParaRPr lang="en-US"/>
        </a:p>
      </dgm:t>
    </dgm:pt>
    <dgm:pt modelId="{38A5A30C-06A2-9140-ABBE-D0D9573F91F6}">
      <dgm:prSet/>
      <dgm:spPr/>
      <dgm:t>
        <a:bodyPr/>
        <a:lstStyle/>
        <a:p>
          <a:r>
            <a:rPr lang="en-US"/>
            <a:t>While an extraordinary range of technology-based COVID-19 proposals and ideas are emerging, as part of COVID-19 response, there are a specific group of biomedical and social control-focused projects requesting large amounts of historically and commercially regulated location data. There are five main categories of problems they strive to address:  </a:t>
          </a:r>
        </a:p>
      </dgm:t>
    </dgm:pt>
    <dgm:pt modelId="{97D60B4C-DA92-F44E-BDC6-0A440346337B}" type="parTrans" cxnId="{BB30E6DD-A1BA-8A45-B265-7C8AE2017FFE}">
      <dgm:prSet/>
      <dgm:spPr/>
      <dgm:t>
        <a:bodyPr/>
        <a:lstStyle/>
        <a:p>
          <a:endParaRPr lang="en-US"/>
        </a:p>
      </dgm:t>
    </dgm:pt>
    <dgm:pt modelId="{7D5A41E0-67F7-F745-A77F-28138B0E585B}" type="sibTrans" cxnId="{BB30E6DD-A1BA-8A45-B265-7C8AE2017FFE}">
      <dgm:prSet/>
      <dgm:spPr/>
      <dgm:t>
        <a:bodyPr/>
        <a:lstStyle/>
        <a:p>
          <a:endParaRPr lang="en-US"/>
        </a:p>
      </dgm:t>
    </dgm:pt>
    <dgm:pt modelId="{F3322A36-2457-AC49-B3D7-C1E859A6AABC}">
      <dgm:prSet/>
      <dgm:spPr/>
      <dgm:t>
        <a:bodyPr/>
        <a:lstStyle/>
        <a:p>
          <a:r>
            <a:rPr lang="en-US" b="1" dirty="0"/>
            <a:t>1</a:t>
          </a:r>
          <a:r>
            <a:rPr lang="en-US" b="1" dirty="0">
              <a:solidFill>
                <a:srgbClr val="FF0000"/>
              </a:solidFill>
            </a:rPr>
            <a:t>, contact tracing</a:t>
          </a:r>
          <a:r>
            <a:rPr lang="en-US" b="1" dirty="0"/>
            <a:t>; </a:t>
          </a:r>
        </a:p>
      </dgm:t>
    </dgm:pt>
    <dgm:pt modelId="{3BBEFA67-86A1-B94C-BFC4-978762A66BD0}" type="parTrans" cxnId="{554BE880-3D2B-0F47-8E38-5DA624942DD6}">
      <dgm:prSet/>
      <dgm:spPr/>
      <dgm:t>
        <a:bodyPr/>
        <a:lstStyle/>
        <a:p>
          <a:endParaRPr lang="en-US"/>
        </a:p>
      </dgm:t>
    </dgm:pt>
    <dgm:pt modelId="{2D4D9E06-7691-EA4F-9933-BF06F1EB63D4}" type="sibTrans" cxnId="{554BE880-3D2B-0F47-8E38-5DA624942DD6}">
      <dgm:prSet/>
      <dgm:spPr/>
      <dgm:t>
        <a:bodyPr/>
        <a:lstStyle/>
        <a:p>
          <a:endParaRPr lang="en-US"/>
        </a:p>
      </dgm:t>
    </dgm:pt>
    <dgm:pt modelId="{52DEE27D-EA9D-5945-A904-45ABAD1C8BD1}">
      <dgm:prSet/>
      <dgm:spPr/>
      <dgm:t>
        <a:bodyPr/>
        <a:lstStyle/>
        <a:p>
          <a:r>
            <a:rPr lang="en-US" b="1" dirty="0"/>
            <a:t>2</a:t>
          </a:r>
          <a:r>
            <a:rPr lang="en-US" b="1" dirty="0">
              <a:solidFill>
                <a:srgbClr val="7030A0"/>
              </a:solidFill>
            </a:rPr>
            <a:t>, testing and responder capacity</a:t>
          </a:r>
          <a:r>
            <a:rPr lang="en-US" b="1" dirty="0"/>
            <a:t>; </a:t>
          </a:r>
        </a:p>
      </dgm:t>
    </dgm:pt>
    <dgm:pt modelId="{7DA023CE-071D-FB43-A321-54A261BED238}" type="parTrans" cxnId="{1411B862-1340-AA48-AC9F-65B22BE4A074}">
      <dgm:prSet/>
      <dgm:spPr/>
      <dgm:t>
        <a:bodyPr/>
        <a:lstStyle/>
        <a:p>
          <a:endParaRPr lang="en-US"/>
        </a:p>
      </dgm:t>
    </dgm:pt>
    <dgm:pt modelId="{0CA7FBFA-AD22-524C-94C7-AE9A01D7306A}" type="sibTrans" cxnId="{1411B862-1340-AA48-AC9F-65B22BE4A074}">
      <dgm:prSet/>
      <dgm:spPr/>
      <dgm:t>
        <a:bodyPr/>
        <a:lstStyle/>
        <a:p>
          <a:endParaRPr lang="en-US"/>
        </a:p>
      </dgm:t>
    </dgm:pt>
    <dgm:pt modelId="{A57A50E0-8B63-284B-AEE9-818B427B08DE}">
      <dgm:prSet/>
      <dgm:spPr/>
      <dgm:t>
        <a:bodyPr/>
        <a:lstStyle/>
        <a:p>
          <a:r>
            <a:rPr lang="en-US" b="1" dirty="0"/>
            <a:t>3, </a:t>
          </a:r>
          <a:r>
            <a:rPr lang="en-US" b="1" dirty="0">
              <a:solidFill>
                <a:schemeClr val="accent6">
                  <a:lumMod val="75000"/>
                </a:schemeClr>
              </a:solidFill>
            </a:rPr>
            <a:t>early warning and surveillance</a:t>
          </a:r>
          <a:r>
            <a:rPr lang="en-US" b="1" dirty="0"/>
            <a:t>; </a:t>
          </a:r>
        </a:p>
      </dgm:t>
    </dgm:pt>
    <dgm:pt modelId="{C5F68A87-CCDA-8742-8EF4-397CA4030E81}" type="parTrans" cxnId="{7DA94E8C-A6BF-364A-BC91-7E6277C7A06A}">
      <dgm:prSet/>
      <dgm:spPr/>
      <dgm:t>
        <a:bodyPr/>
        <a:lstStyle/>
        <a:p>
          <a:endParaRPr lang="en-US"/>
        </a:p>
      </dgm:t>
    </dgm:pt>
    <dgm:pt modelId="{95C7E36F-71D6-6842-A79B-338683E3688C}" type="sibTrans" cxnId="{7DA94E8C-A6BF-364A-BC91-7E6277C7A06A}">
      <dgm:prSet/>
      <dgm:spPr/>
      <dgm:t>
        <a:bodyPr/>
        <a:lstStyle/>
        <a:p>
          <a:endParaRPr lang="en-US"/>
        </a:p>
      </dgm:t>
    </dgm:pt>
    <dgm:pt modelId="{5120D4BD-1896-4644-B631-0FE3A4FA3E1D}">
      <dgm:prSet/>
      <dgm:spPr/>
      <dgm:t>
        <a:bodyPr/>
        <a:lstStyle/>
        <a:p>
          <a:r>
            <a:rPr lang="en-US" b="1" dirty="0"/>
            <a:t>4</a:t>
          </a:r>
          <a:r>
            <a:rPr lang="en-US" b="1" dirty="0">
              <a:solidFill>
                <a:schemeClr val="accent2">
                  <a:lumMod val="50000"/>
                </a:schemeClr>
              </a:solidFill>
            </a:rPr>
            <a:t>, quarantine and social control; and </a:t>
          </a:r>
        </a:p>
      </dgm:t>
    </dgm:pt>
    <dgm:pt modelId="{F06010E2-A152-C84F-8846-D5659EF89B1A}" type="parTrans" cxnId="{6E0A70C2-2422-FE4B-99B1-BCDF8BDFDF7E}">
      <dgm:prSet/>
      <dgm:spPr/>
      <dgm:t>
        <a:bodyPr/>
        <a:lstStyle/>
        <a:p>
          <a:endParaRPr lang="en-US"/>
        </a:p>
      </dgm:t>
    </dgm:pt>
    <dgm:pt modelId="{8AB2AA39-68B7-8B4E-97FF-5C6B609720DF}" type="sibTrans" cxnId="{6E0A70C2-2422-FE4B-99B1-BCDF8BDFDF7E}">
      <dgm:prSet/>
      <dgm:spPr/>
      <dgm:t>
        <a:bodyPr/>
        <a:lstStyle/>
        <a:p>
          <a:endParaRPr lang="en-US"/>
        </a:p>
      </dgm:t>
    </dgm:pt>
    <dgm:pt modelId="{9F57DD44-2374-9043-9FD7-F2A1B2AF883F}">
      <dgm:prSet/>
      <dgm:spPr/>
      <dgm:t>
        <a:bodyPr/>
        <a:lstStyle/>
        <a:p>
          <a:r>
            <a:rPr lang="en-US" b="1" dirty="0"/>
            <a:t>5</a:t>
          </a:r>
          <a:r>
            <a:rPr lang="en-US" b="1" dirty="0">
              <a:solidFill>
                <a:srgbClr val="C00000"/>
              </a:solidFill>
            </a:rPr>
            <a:t>, research and cure</a:t>
          </a:r>
          <a:r>
            <a:rPr lang="en-US" b="1" dirty="0"/>
            <a:t>. </a:t>
          </a:r>
        </a:p>
      </dgm:t>
    </dgm:pt>
    <dgm:pt modelId="{DB29CB2D-49E8-864B-BB3F-3F6E4145F4C2}" type="parTrans" cxnId="{452C5C18-5C92-CD4F-BC4E-4E2D121DE4F3}">
      <dgm:prSet/>
      <dgm:spPr/>
      <dgm:t>
        <a:bodyPr/>
        <a:lstStyle/>
        <a:p>
          <a:endParaRPr lang="en-US"/>
        </a:p>
      </dgm:t>
    </dgm:pt>
    <dgm:pt modelId="{9C00CD66-FB1B-824D-8676-96E90A4B461F}" type="sibTrans" cxnId="{452C5C18-5C92-CD4F-BC4E-4E2D121DE4F3}">
      <dgm:prSet/>
      <dgm:spPr/>
      <dgm:t>
        <a:bodyPr/>
        <a:lstStyle/>
        <a:p>
          <a:endParaRPr lang="en-US"/>
        </a:p>
      </dgm:t>
    </dgm:pt>
    <dgm:pt modelId="{E8CBDDA7-CCF2-B44F-AEFB-100385058D21}">
      <dgm:prSet/>
      <dgm:spPr/>
      <dgm:t>
        <a:bodyPr/>
        <a:lstStyle/>
        <a:p>
          <a:r>
            <a:rPr lang="en-US"/>
            <a:t>(Sean MacDonald, “</a:t>
          </a:r>
          <a:r>
            <a:rPr lang="en-US">
              <a:hlinkClick xmlns:r="http://schemas.openxmlformats.org/officeDocument/2006/relationships" r:id="rId1"/>
            </a:rPr>
            <a:t>The Digital Response to the Outbreak of COVID-19</a:t>
          </a:r>
          <a:r>
            <a:rPr lang="en-US"/>
            <a:t>,” CIGI 30 March 2020</a:t>
          </a:r>
        </a:p>
      </dgm:t>
    </dgm:pt>
    <dgm:pt modelId="{A858272F-D3C6-B94B-AC7F-B835A57FE96B}" type="parTrans" cxnId="{099A5A77-4A42-304E-BE0A-C5AF8A3F2A47}">
      <dgm:prSet/>
      <dgm:spPr/>
      <dgm:t>
        <a:bodyPr/>
        <a:lstStyle/>
        <a:p>
          <a:endParaRPr lang="en-US"/>
        </a:p>
      </dgm:t>
    </dgm:pt>
    <dgm:pt modelId="{471B705D-5A1E-B048-BE48-865012B07F04}" type="sibTrans" cxnId="{099A5A77-4A42-304E-BE0A-C5AF8A3F2A47}">
      <dgm:prSet/>
      <dgm:spPr/>
      <dgm:t>
        <a:bodyPr/>
        <a:lstStyle/>
        <a:p>
          <a:endParaRPr lang="en-US"/>
        </a:p>
      </dgm:t>
    </dgm:pt>
    <dgm:pt modelId="{CD6A7011-7011-9E4C-A184-2C9232770C1B}">
      <dgm:prSet/>
      <dgm:spPr/>
      <dgm:t>
        <a:bodyPr/>
        <a:lstStyle/>
        <a:p>
          <a:r>
            <a:rPr lang="en-US" dirty="0"/>
            <a:t>Chinese efforts: </a:t>
          </a:r>
        </a:p>
      </dgm:t>
    </dgm:pt>
    <dgm:pt modelId="{B0C0D2FA-36E0-E04F-B2D8-DE4847A94515}" type="parTrans" cxnId="{2EFC6031-83A2-AF43-B987-8D55349F7058}">
      <dgm:prSet/>
      <dgm:spPr/>
      <dgm:t>
        <a:bodyPr/>
        <a:lstStyle/>
        <a:p>
          <a:endParaRPr lang="en-US"/>
        </a:p>
      </dgm:t>
    </dgm:pt>
    <dgm:pt modelId="{400F5A8A-4B59-7644-B669-17C6BDB3898B}" type="sibTrans" cxnId="{2EFC6031-83A2-AF43-B987-8D55349F7058}">
      <dgm:prSet/>
      <dgm:spPr/>
      <dgm:t>
        <a:bodyPr/>
        <a:lstStyle/>
        <a:p>
          <a:endParaRPr lang="en-US"/>
        </a:p>
      </dgm:t>
    </dgm:pt>
    <dgm:pt modelId="{1CB9D82F-71F7-B248-A4C1-7126C4EA9BE1}">
      <dgm:prSet/>
      <dgm:spPr/>
      <dgm:t>
        <a:bodyPr/>
        <a:lstStyle/>
        <a:p>
          <a:r>
            <a:rPr lang="en-US" dirty="0"/>
            <a:t>Are meant to try to combine multiple functions. DATA  HARVESTING</a:t>
          </a:r>
        </a:p>
      </dgm:t>
    </dgm:pt>
    <dgm:pt modelId="{CC1A0AA5-C1D4-FF44-B96D-3912DBBE0F8A}" type="parTrans" cxnId="{DF2F6E0C-32DD-A742-A0DE-7014C6A35010}">
      <dgm:prSet/>
      <dgm:spPr/>
      <dgm:t>
        <a:bodyPr/>
        <a:lstStyle/>
        <a:p>
          <a:endParaRPr lang="en-US"/>
        </a:p>
      </dgm:t>
    </dgm:pt>
    <dgm:pt modelId="{489F4CE8-8D85-3D4F-925A-D63DD3C0E6A2}" type="sibTrans" cxnId="{DF2F6E0C-32DD-A742-A0DE-7014C6A35010}">
      <dgm:prSet/>
      <dgm:spPr/>
      <dgm:t>
        <a:bodyPr/>
        <a:lstStyle/>
        <a:p>
          <a:endParaRPr lang="en-US"/>
        </a:p>
      </dgm:t>
    </dgm:pt>
    <dgm:pt modelId="{2FE16F53-EE21-044E-8092-ABD106FD2CA8}">
      <dgm:prSet/>
      <dgm:spPr/>
      <dgm:t>
        <a:bodyPr/>
        <a:lstStyle/>
        <a:p>
          <a:pPr>
            <a:buFont typeface="Arial" panose="020B0604020202020204" pitchFamily="34" charset="0"/>
            <a:buChar char="•"/>
          </a:pPr>
          <a:r>
            <a:rPr lang="en-US" b="1" dirty="0"/>
            <a:t>Personal information</a:t>
          </a:r>
          <a:r>
            <a:rPr lang="en-US" dirty="0"/>
            <a:t>: e.g. name, address etc. </a:t>
          </a:r>
        </a:p>
      </dgm:t>
    </dgm:pt>
    <dgm:pt modelId="{C69F3C86-C74C-094B-9F08-CEF39E89E720}" type="parTrans" cxnId="{56B78843-E88D-CF48-979F-D3C6E3658217}">
      <dgm:prSet/>
      <dgm:spPr/>
      <dgm:t>
        <a:bodyPr/>
        <a:lstStyle/>
        <a:p>
          <a:endParaRPr lang="en-US"/>
        </a:p>
      </dgm:t>
    </dgm:pt>
    <dgm:pt modelId="{C017D15D-A30E-CF4C-9B0F-531C261F329A}" type="sibTrans" cxnId="{56B78843-E88D-CF48-979F-D3C6E3658217}">
      <dgm:prSet/>
      <dgm:spPr/>
      <dgm:t>
        <a:bodyPr/>
        <a:lstStyle/>
        <a:p>
          <a:endParaRPr lang="en-US"/>
        </a:p>
      </dgm:t>
    </dgm:pt>
    <dgm:pt modelId="{7510517C-EDE7-6044-BD9A-9DF70B714A33}">
      <dgm:prSet/>
      <dgm:spPr/>
      <dgm:t>
        <a:bodyPr/>
        <a:lstStyle/>
        <a:p>
          <a:pPr>
            <a:buFont typeface="Arial" panose="020B0604020202020204" pitchFamily="34" charset="0"/>
            <a:buChar char="•"/>
          </a:pPr>
          <a:r>
            <a:rPr lang="en-US" b="1"/>
            <a:t>Health information</a:t>
          </a:r>
          <a:r>
            <a:rPr lang="en-US"/>
            <a:t>: body temperature, present condition, residence or short-term travel to high-risk classified areas, close contact with high-risk individuals. </a:t>
          </a:r>
        </a:p>
      </dgm:t>
    </dgm:pt>
    <dgm:pt modelId="{6C53E4B6-B954-C141-985A-CA5A40D4823B}" type="parTrans" cxnId="{B6AD6C9B-5E78-7C46-B92F-64BE9B7BF66F}">
      <dgm:prSet/>
      <dgm:spPr/>
      <dgm:t>
        <a:bodyPr/>
        <a:lstStyle/>
        <a:p>
          <a:endParaRPr lang="en-US"/>
        </a:p>
      </dgm:t>
    </dgm:pt>
    <dgm:pt modelId="{6A8BD554-ED70-CB41-B4A4-CD1985082351}" type="sibTrans" cxnId="{B6AD6C9B-5E78-7C46-B92F-64BE9B7BF66F}">
      <dgm:prSet/>
      <dgm:spPr/>
      <dgm:t>
        <a:bodyPr/>
        <a:lstStyle/>
        <a:p>
          <a:endParaRPr lang="en-US"/>
        </a:p>
      </dgm:t>
    </dgm:pt>
    <dgm:pt modelId="{CA576384-CFA2-FC45-AC0E-E33FB02B45F3}">
      <dgm:prSet/>
      <dgm:spPr/>
      <dgm:t>
        <a:bodyPr/>
        <a:lstStyle/>
        <a:p>
          <a:pPr>
            <a:buFont typeface="Arial" panose="020B0604020202020204" pitchFamily="34" charset="0"/>
            <a:buChar char="•"/>
          </a:pPr>
          <a:r>
            <a:rPr lang="en-US" b="1"/>
            <a:t>Travel information</a:t>
          </a:r>
          <a:r>
            <a:rPr lang="en-US"/>
            <a:t>: travel/residence for the past 14-30 days</a:t>
          </a:r>
        </a:p>
      </dgm:t>
    </dgm:pt>
    <dgm:pt modelId="{853E7D54-CC34-554C-8C2D-52FA9952105E}" type="parTrans" cxnId="{0F8769E9-AFD9-554F-95C6-383358D36DA4}">
      <dgm:prSet/>
      <dgm:spPr/>
      <dgm:t>
        <a:bodyPr/>
        <a:lstStyle/>
        <a:p>
          <a:endParaRPr lang="en-US"/>
        </a:p>
      </dgm:t>
    </dgm:pt>
    <dgm:pt modelId="{E105B4BE-D001-5A4B-8E69-CE9E3904DB2A}" type="sibTrans" cxnId="{0F8769E9-AFD9-554F-95C6-383358D36DA4}">
      <dgm:prSet/>
      <dgm:spPr/>
      <dgm:t>
        <a:bodyPr/>
        <a:lstStyle/>
        <a:p>
          <a:endParaRPr lang="en-US"/>
        </a:p>
      </dgm:t>
    </dgm:pt>
    <dgm:pt modelId="{5BB5A610-54CB-F748-8884-79E43FEED4E2}">
      <dgm:prSet/>
      <dgm:spPr/>
      <dgm:t>
        <a:bodyPr/>
        <a:lstStyle/>
        <a:p>
          <a:pPr>
            <a:buFont typeface="Arial" panose="020B0604020202020204" pitchFamily="34" charset="0"/>
            <a:buChar char="•"/>
          </a:pPr>
          <a:r>
            <a:rPr lang="en-US" b="1" dirty="0"/>
            <a:t>Health Information management department evaluation of health status</a:t>
          </a:r>
          <a:r>
            <a:rPr lang="en-US" dirty="0"/>
            <a:t> : health risk level, time of evaluation, reason of evaluation, COVID-19 test results, test time, data source.  (Dev Lewis, “</a:t>
          </a:r>
          <a:r>
            <a:rPr lang="en-US" dirty="0">
              <a:hlinkClick xmlns:r="http://schemas.openxmlformats.org/officeDocument/2006/relationships" r:id="rId2"/>
            </a:rPr>
            <a:t>CIN #14</a:t>
          </a:r>
          <a:r>
            <a:rPr lang="en-US" dirty="0"/>
            <a:t>)</a:t>
          </a:r>
        </a:p>
      </dgm:t>
    </dgm:pt>
    <dgm:pt modelId="{5086FC49-1C52-4247-8801-00DF6371C902}" type="parTrans" cxnId="{5F8C9F15-0F45-824D-9211-F68951A9AFD5}">
      <dgm:prSet/>
      <dgm:spPr/>
      <dgm:t>
        <a:bodyPr/>
        <a:lstStyle/>
        <a:p>
          <a:endParaRPr lang="en-US"/>
        </a:p>
      </dgm:t>
    </dgm:pt>
    <dgm:pt modelId="{14A24363-CF40-6849-9F4A-98D0CD4EBF25}" type="sibTrans" cxnId="{5F8C9F15-0F45-824D-9211-F68951A9AFD5}">
      <dgm:prSet/>
      <dgm:spPr/>
      <dgm:t>
        <a:bodyPr/>
        <a:lstStyle/>
        <a:p>
          <a:endParaRPr lang="en-US"/>
        </a:p>
      </dgm:t>
    </dgm:pt>
    <dgm:pt modelId="{6360D6FD-4926-1D4C-9936-CDB2CFE9028E}" type="pres">
      <dgm:prSet presAssocID="{84AD1841-7748-3840-9A0F-BC2162177208}" presName="Name0" presStyleCnt="0">
        <dgm:presLayoutVars>
          <dgm:dir/>
          <dgm:animLvl val="lvl"/>
          <dgm:resizeHandles val="exact"/>
        </dgm:presLayoutVars>
      </dgm:prSet>
      <dgm:spPr/>
    </dgm:pt>
    <dgm:pt modelId="{28CD4FAE-1755-CD47-830C-8B4D866666FA}" type="pres">
      <dgm:prSet presAssocID="{38A5A30C-06A2-9140-ABBE-D0D9573F91F6}" presName="Name8" presStyleCnt="0"/>
      <dgm:spPr/>
    </dgm:pt>
    <dgm:pt modelId="{45C31D38-2DC2-9942-B5DB-2023756F80AD}" type="pres">
      <dgm:prSet presAssocID="{38A5A30C-06A2-9140-ABBE-D0D9573F91F6}" presName="acctBkgd" presStyleLbl="alignAcc1" presStyleIdx="0" presStyleCnt="2"/>
      <dgm:spPr/>
    </dgm:pt>
    <dgm:pt modelId="{DC4D38F9-B053-184C-AA44-976B925AFD0D}" type="pres">
      <dgm:prSet presAssocID="{38A5A30C-06A2-9140-ABBE-D0D9573F91F6}" presName="acctTx" presStyleLbl="alignAcc1" presStyleIdx="0" presStyleCnt="2">
        <dgm:presLayoutVars>
          <dgm:bulletEnabled val="1"/>
        </dgm:presLayoutVars>
      </dgm:prSet>
      <dgm:spPr/>
    </dgm:pt>
    <dgm:pt modelId="{78ADFDD8-F937-5342-95F1-CA16FF1B2D00}" type="pres">
      <dgm:prSet presAssocID="{38A5A30C-06A2-9140-ABBE-D0D9573F91F6}" presName="level" presStyleLbl="node1" presStyleIdx="0" presStyleCnt="2">
        <dgm:presLayoutVars>
          <dgm:chMax val="1"/>
          <dgm:bulletEnabled val="1"/>
        </dgm:presLayoutVars>
      </dgm:prSet>
      <dgm:spPr/>
    </dgm:pt>
    <dgm:pt modelId="{269414CE-2D06-1249-876E-FA163D7EF516}" type="pres">
      <dgm:prSet presAssocID="{38A5A30C-06A2-9140-ABBE-D0D9573F91F6}" presName="levelTx" presStyleLbl="revTx" presStyleIdx="0" presStyleCnt="0">
        <dgm:presLayoutVars>
          <dgm:chMax val="1"/>
          <dgm:bulletEnabled val="1"/>
        </dgm:presLayoutVars>
      </dgm:prSet>
      <dgm:spPr/>
    </dgm:pt>
    <dgm:pt modelId="{866E3022-C6C3-3A41-BB1F-645EEE80D3C6}" type="pres">
      <dgm:prSet presAssocID="{CD6A7011-7011-9E4C-A184-2C9232770C1B}" presName="Name8" presStyleCnt="0"/>
      <dgm:spPr/>
    </dgm:pt>
    <dgm:pt modelId="{C913A36E-1839-1A4D-BE2A-44F1500C657D}" type="pres">
      <dgm:prSet presAssocID="{CD6A7011-7011-9E4C-A184-2C9232770C1B}" presName="acctBkgd" presStyleLbl="alignAcc1" presStyleIdx="1" presStyleCnt="2"/>
      <dgm:spPr/>
    </dgm:pt>
    <dgm:pt modelId="{6E67FE59-AFF9-9348-B366-F49C5E74BC21}" type="pres">
      <dgm:prSet presAssocID="{CD6A7011-7011-9E4C-A184-2C9232770C1B}" presName="acctTx" presStyleLbl="alignAcc1" presStyleIdx="1" presStyleCnt="2">
        <dgm:presLayoutVars>
          <dgm:bulletEnabled val="1"/>
        </dgm:presLayoutVars>
      </dgm:prSet>
      <dgm:spPr/>
    </dgm:pt>
    <dgm:pt modelId="{B36A978A-C804-E64C-81EA-F098EA87D619}" type="pres">
      <dgm:prSet presAssocID="{CD6A7011-7011-9E4C-A184-2C9232770C1B}" presName="level" presStyleLbl="node1" presStyleIdx="1" presStyleCnt="2">
        <dgm:presLayoutVars>
          <dgm:chMax val="1"/>
          <dgm:bulletEnabled val="1"/>
        </dgm:presLayoutVars>
      </dgm:prSet>
      <dgm:spPr/>
    </dgm:pt>
    <dgm:pt modelId="{3680C35D-4047-474B-AD34-315364053B3C}" type="pres">
      <dgm:prSet presAssocID="{CD6A7011-7011-9E4C-A184-2C9232770C1B}" presName="levelTx" presStyleLbl="revTx" presStyleIdx="0" presStyleCnt="0">
        <dgm:presLayoutVars>
          <dgm:chMax val="1"/>
          <dgm:bulletEnabled val="1"/>
        </dgm:presLayoutVars>
      </dgm:prSet>
      <dgm:spPr/>
    </dgm:pt>
  </dgm:ptLst>
  <dgm:cxnLst>
    <dgm:cxn modelId="{68BDC900-80E1-3D43-901A-9166508A1DF0}" type="presOf" srcId="{52DEE27D-EA9D-5945-A904-45ABAD1C8BD1}" destId="{45C31D38-2DC2-9942-B5DB-2023756F80AD}" srcOrd="0" destOrd="1" presId="urn:microsoft.com/office/officeart/2005/8/layout/pyramid3"/>
    <dgm:cxn modelId="{53D54508-BDA9-FB44-A578-09AF9E602C52}" type="presOf" srcId="{A57A50E0-8B63-284B-AEE9-818B427B08DE}" destId="{DC4D38F9-B053-184C-AA44-976B925AFD0D}" srcOrd="1" destOrd="2" presId="urn:microsoft.com/office/officeart/2005/8/layout/pyramid3"/>
    <dgm:cxn modelId="{08C2D308-A7B6-0F44-A4AD-2A98A711A5A4}" type="presOf" srcId="{5120D4BD-1896-4644-B631-0FE3A4FA3E1D}" destId="{45C31D38-2DC2-9942-B5DB-2023756F80AD}" srcOrd="0" destOrd="3" presId="urn:microsoft.com/office/officeart/2005/8/layout/pyramid3"/>
    <dgm:cxn modelId="{3E68D608-9BF1-F246-9E38-82F0EFF27702}" type="presOf" srcId="{1CB9D82F-71F7-B248-A4C1-7126C4EA9BE1}" destId="{C913A36E-1839-1A4D-BE2A-44F1500C657D}" srcOrd="0" destOrd="0" presId="urn:microsoft.com/office/officeart/2005/8/layout/pyramid3"/>
    <dgm:cxn modelId="{DF2F6E0C-32DD-A742-A0DE-7014C6A35010}" srcId="{CD6A7011-7011-9E4C-A184-2C9232770C1B}" destId="{1CB9D82F-71F7-B248-A4C1-7126C4EA9BE1}" srcOrd="0" destOrd="0" parTransId="{CC1A0AA5-C1D4-FF44-B96D-3912DBBE0F8A}" sibTransId="{489F4CE8-8D85-3D4F-925A-D63DD3C0E6A2}"/>
    <dgm:cxn modelId="{5F8C9F15-0F45-824D-9211-F68951A9AFD5}" srcId="{CD6A7011-7011-9E4C-A184-2C9232770C1B}" destId="{5BB5A610-54CB-F748-8884-79E43FEED4E2}" srcOrd="4" destOrd="0" parTransId="{5086FC49-1C52-4247-8801-00DF6371C902}" sibTransId="{14A24363-CF40-6849-9F4A-98D0CD4EBF25}"/>
    <dgm:cxn modelId="{452C5C18-5C92-CD4F-BC4E-4E2D121DE4F3}" srcId="{38A5A30C-06A2-9140-ABBE-D0D9573F91F6}" destId="{9F57DD44-2374-9043-9FD7-F2A1B2AF883F}" srcOrd="4" destOrd="0" parTransId="{DB29CB2D-49E8-864B-BB3F-3F6E4145F4C2}" sibTransId="{9C00CD66-FB1B-824D-8676-96E90A4B461F}"/>
    <dgm:cxn modelId="{62345F23-29CD-8F4F-9444-6DD1570C5B7E}" type="presOf" srcId="{CD6A7011-7011-9E4C-A184-2C9232770C1B}" destId="{3680C35D-4047-474B-AD34-315364053B3C}" srcOrd="1" destOrd="0" presId="urn:microsoft.com/office/officeart/2005/8/layout/pyramid3"/>
    <dgm:cxn modelId="{274DCB25-D189-3B41-B6E8-A774CD57CF70}" type="presOf" srcId="{1CB9D82F-71F7-B248-A4C1-7126C4EA9BE1}" destId="{6E67FE59-AFF9-9348-B366-F49C5E74BC21}" srcOrd="1" destOrd="0" presId="urn:microsoft.com/office/officeart/2005/8/layout/pyramid3"/>
    <dgm:cxn modelId="{9561CE2B-FC09-8B44-AC7A-335E62146167}" type="presOf" srcId="{CA576384-CFA2-FC45-AC0E-E33FB02B45F3}" destId="{6E67FE59-AFF9-9348-B366-F49C5E74BC21}" srcOrd="1" destOrd="3" presId="urn:microsoft.com/office/officeart/2005/8/layout/pyramid3"/>
    <dgm:cxn modelId="{BCC3182D-A575-4347-A0C2-06E961A57BC0}" type="presOf" srcId="{CD6A7011-7011-9E4C-A184-2C9232770C1B}" destId="{B36A978A-C804-E64C-81EA-F098EA87D619}" srcOrd="0" destOrd="0" presId="urn:microsoft.com/office/officeart/2005/8/layout/pyramid3"/>
    <dgm:cxn modelId="{85695631-CD22-5B49-953B-A8539F6AD98B}" type="presOf" srcId="{F3322A36-2457-AC49-B3D7-C1E859A6AABC}" destId="{DC4D38F9-B053-184C-AA44-976B925AFD0D}" srcOrd="1" destOrd="0" presId="urn:microsoft.com/office/officeart/2005/8/layout/pyramid3"/>
    <dgm:cxn modelId="{2EFC6031-83A2-AF43-B987-8D55349F7058}" srcId="{84AD1841-7748-3840-9A0F-BC2162177208}" destId="{CD6A7011-7011-9E4C-A184-2C9232770C1B}" srcOrd="1" destOrd="0" parTransId="{B0C0D2FA-36E0-E04F-B2D8-DE4847A94515}" sibTransId="{400F5A8A-4B59-7644-B669-17C6BDB3898B}"/>
    <dgm:cxn modelId="{56B78843-E88D-CF48-979F-D3C6E3658217}" srcId="{CD6A7011-7011-9E4C-A184-2C9232770C1B}" destId="{2FE16F53-EE21-044E-8092-ABD106FD2CA8}" srcOrd="1" destOrd="0" parTransId="{C69F3C86-C74C-094B-9F08-CEF39E89E720}" sibTransId="{C017D15D-A30E-CF4C-9B0F-531C261F329A}"/>
    <dgm:cxn modelId="{0A29DC56-9795-404F-B998-844EC2AF8A88}" type="presOf" srcId="{7510517C-EDE7-6044-BD9A-9DF70B714A33}" destId="{6E67FE59-AFF9-9348-B366-F49C5E74BC21}" srcOrd="1" destOrd="2" presId="urn:microsoft.com/office/officeart/2005/8/layout/pyramid3"/>
    <dgm:cxn modelId="{846B5257-A788-5644-8FBD-C1FCF9309204}" type="presOf" srcId="{9F57DD44-2374-9043-9FD7-F2A1B2AF883F}" destId="{45C31D38-2DC2-9942-B5DB-2023756F80AD}" srcOrd="0" destOrd="4" presId="urn:microsoft.com/office/officeart/2005/8/layout/pyramid3"/>
    <dgm:cxn modelId="{1411B862-1340-AA48-AC9F-65B22BE4A074}" srcId="{38A5A30C-06A2-9140-ABBE-D0D9573F91F6}" destId="{52DEE27D-EA9D-5945-A904-45ABAD1C8BD1}" srcOrd="1" destOrd="0" parTransId="{7DA023CE-071D-FB43-A321-54A261BED238}" sibTransId="{0CA7FBFA-AD22-524C-94C7-AE9A01D7306A}"/>
    <dgm:cxn modelId="{A969D965-9136-4246-995F-36B85AA26872}" type="presOf" srcId="{E8CBDDA7-CCF2-B44F-AEFB-100385058D21}" destId="{45C31D38-2DC2-9942-B5DB-2023756F80AD}" srcOrd="0" destOrd="5" presId="urn:microsoft.com/office/officeart/2005/8/layout/pyramid3"/>
    <dgm:cxn modelId="{6D03B270-0396-1143-81BA-64B79D5EBDC2}" type="presOf" srcId="{5BB5A610-54CB-F748-8884-79E43FEED4E2}" destId="{C913A36E-1839-1A4D-BE2A-44F1500C657D}" srcOrd="0" destOrd="4" presId="urn:microsoft.com/office/officeart/2005/8/layout/pyramid3"/>
    <dgm:cxn modelId="{099A5A77-4A42-304E-BE0A-C5AF8A3F2A47}" srcId="{38A5A30C-06A2-9140-ABBE-D0D9573F91F6}" destId="{E8CBDDA7-CCF2-B44F-AEFB-100385058D21}" srcOrd="5" destOrd="0" parTransId="{A858272F-D3C6-B94B-AC7F-B835A57FE96B}" sibTransId="{471B705D-5A1E-B048-BE48-865012B07F04}"/>
    <dgm:cxn modelId="{554BE880-3D2B-0F47-8E38-5DA624942DD6}" srcId="{38A5A30C-06A2-9140-ABBE-D0D9573F91F6}" destId="{F3322A36-2457-AC49-B3D7-C1E859A6AABC}" srcOrd="0" destOrd="0" parTransId="{3BBEFA67-86A1-B94C-BFC4-978762A66BD0}" sibTransId="{2D4D9E06-7691-EA4F-9933-BF06F1EB63D4}"/>
    <dgm:cxn modelId="{09A8CE82-8EB9-0E41-9E2B-DD0F7BECF0DB}" type="presOf" srcId="{E8CBDDA7-CCF2-B44F-AEFB-100385058D21}" destId="{DC4D38F9-B053-184C-AA44-976B925AFD0D}" srcOrd="1" destOrd="5" presId="urn:microsoft.com/office/officeart/2005/8/layout/pyramid3"/>
    <dgm:cxn modelId="{F0240483-FD51-0C41-B80E-DCCFB880CE65}" type="presOf" srcId="{38A5A30C-06A2-9140-ABBE-D0D9573F91F6}" destId="{78ADFDD8-F937-5342-95F1-CA16FF1B2D00}" srcOrd="0" destOrd="0" presId="urn:microsoft.com/office/officeart/2005/8/layout/pyramid3"/>
    <dgm:cxn modelId="{898ED98A-1224-C245-A1CA-9F23DC2A2F5C}" type="presOf" srcId="{CA576384-CFA2-FC45-AC0E-E33FB02B45F3}" destId="{C913A36E-1839-1A4D-BE2A-44F1500C657D}" srcOrd="0" destOrd="3" presId="urn:microsoft.com/office/officeart/2005/8/layout/pyramid3"/>
    <dgm:cxn modelId="{7DA94E8C-A6BF-364A-BC91-7E6277C7A06A}" srcId="{38A5A30C-06A2-9140-ABBE-D0D9573F91F6}" destId="{A57A50E0-8B63-284B-AEE9-818B427B08DE}" srcOrd="2" destOrd="0" parTransId="{C5F68A87-CCDA-8742-8EF4-397CA4030E81}" sibTransId="{95C7E36F-71D6-6842-A79B-338683E3688C}"/>
    <dgm:cxn modelId="{61CA5694-81BE-794A-A069-E2B1613B487B}" type="presOf" srcId="{9F57DD44-2374-9043-9FD7-F2A1B2AF883F}" destId="{DC4D38F9-B053-184C-AA44-976B925AFD0D}" srcOrd="1" destOrd="4" presId="urn:microsoft.com/office/officeart/2005/8/layout/pyramid3"/>
    <dgm:cxn modelId="{0389CC99-C95E-B34C-A9A1-C45FA9404F4D}" type="presOf" srcId="{2FE16F53-EE21-044E-8092-ABD106FD2CA8}" destId="{C913A36E-1839-1A4D-BE2A-44F1500C657D}" srcOrd="0" destOrd="1" presId="urn:microsoft.com/office/officeart/2005/8/layout/pyramid3"/>
    <dgm:cxn modelId="{B6AD6C9B-5E78-7C46-B92F-64BE9B7BF66F}" srcId="{CD6A7011-7011-9E4C-A184-2C9232770C1B}" destId="{7510517C-EDE7-6044-BD9A-9DF70B714A33}" srcOrd="2" destOrd="0" parTransId="{6C53E4B6-B954-C141-985A-CA5A40D4823B}" sibTransId="{6A8BD554-ED70-CB41-B4A4-CD1985082351}"/>
    <dgm:cxn modelId="{9A7D829E-25A2-BA4E-A76B-0FEDB9BA62DB}" type="presOf" srcId="{7510517C-EDE7-6044-BD9A-9DF70B714A33}" destId="{C913A36E-1839-1A4D-BE2A-44F1500C657D}" srcOrd="0" destOrd="2" presId="urn:microsoft.com/office/officeart/2005/8/layout/pyramid3"/>
    <dgm:cxn modelId="{10A30CA7-1BF1-AB4B-987F-9081FC1B169B}" type="presOf" srcId="{2FE16F53-EE21-044E-8092-ABD106FD2CA8}" destId="{6E67FE59-AFF9-9348-B366-F49C5E74BC21}" srcOrd="1" destOrd="1" presId="urn:microsoft.com/office/officeart/2005/8/layout/pyramid3"/>
    <dgm:cxn modelId="{13C309A8-2D5A-B44C-8961-C930071E776F}" type="presOf" srcId="{38A5A30C-06A2-9140-ABBE-D0D9573F91F6}" destId="{269414CE-2D06-1249-876E-FA163D7EF516}" srcOrd="1" destOrd="0" presId="urn:microsoft.com/office/officeart/2005/8/layout/pyramid3"/>
    <dgm:cxn modelId="{01F4B0B5-63CC-9448-932C-3667CBE6C8F6}" type="presOf" srcId="{5BB5A610-54CB-F748-8884-79E43FEED4E2}" destId="{6E67FE59-AFF9-9348-B366-F49C5E74BC21}" srcOrd="1" destOrd="4" presId="urn:microsoft.com/office/officeart/2005/8/layout/pyramid3"/>
    <dgm:cxn modelId="{06291DB7-929C-D04C-B9E6-A61D0C172941}" type="presOf" srcId="{84AD1841-7748-3840-9A0F-BC2162177208}" destId="{6360D6FD-4926-1D4C-9936-CDB2CFE9028E}" srcOrd="0" destOrd="0" presId="urn:microsoft.com/office/officeart/2005/8/layout/pyramid3"/>
    <dgm:cxn modelId="{6E0A70C2-2422-FE4B-99B1-BCDF8BDFDF7E}" srcId="{38A5A30C-06A2-9140-ABBE-D0D9573F91F6}" destId="{5120D4BD-1896-4644-B631-0FE3A4FA3E1D}" srcOrd="3" destOrd="0" parTransId="{F06010E2-A152-C84F-8846-D5659EF89B1A}" sibTransId="{8AB2AA39-68B7-8B4E-97FF-5C6B609720DF}"/>
    <dgm:cxn modelId="{FF4BA3D5-2E74-E840-92DB-890C366C1422}" type="presOf" srcId="{5120D4BD-1896-4644-B631-0FE3A4FA3E1D}" destId="{DC4D38F9-B053-184C-AA44-976B925AFD0D}" srcOrd="1" destOrd="3" presId="urn:microsoft.com/office/officeart/2005/8/layout/pyramid3"/>
    <dgm:cxn modelId="{B3DD32DB-0F3E-1747-B017-7ED510F9C16A}" type="presOf" srcId="{A57A50E0-8B63-284B-AEE9-818B427B08DE}" destId="{45C31D38-2DC2-9942-B5DB-2023756F80AD}" srcOrd="0" destOrd="2" presId="urn:microsoft.com/office/officeart/2005/8/layout/pyramid3"/>
    <dgm:cxn modelId="{BB30E6DD-A1BA-8A45-B265-7C8AE2017FFE}" srcId="{84AD1841-7748-3840-9A0F-BC2162177208}" destId="{38A5A30C-06A2-9140-ABBE-D0D9573F91F6}" srcOrd="0" destOrd="0" parTransId="{97D60B4C-DA92-F44E-BDC6-0A440346337B}" sibTransId="{7D5A41E0-67F7-F745-A77F-28138B0E585B}"/>
    <dgm:cxn modelId="{711A73E3-EDBE-7849-8A05-7FB1CF319525}" type="presOf" srcId="{52DEE27D-EA9D-5945-A904-45ABAD1C8BD1}" destId="{DC4D38F9-B053-184C-AA44-976B925AFD0D}" srcOrd="1" destOrd="1" presId="urn:microsoft.com/office/officeart/2005/8/layout/pyramid3"/>
    <dgm:cxn modelId="{0F8769E9-AFD9-554F-95C6-383358D36DA4}" srcId="{CD6A7011-7011-9E4C-A184-2C9232770C1B}" destId="{CA576384-CFA2-FC45-AC0E-E33FB02B45F3}" srcOrd="3" destOrd="0" parTransId="{853E7D54-CC34-554C-8C2D-52FA9952105E}" sibTransId="{E105B4BE-D001-5A4B-8E69-CE9E3904DB2A}"/>
    <dgm:cxn modelId="{35E7E3E9-CCFE-7A49-B829-4ED5AAC847DA}" type="presOf" srcId="{F3322A36-2457-AC49-B3D7-C1E859A6AABC}" destId="{45C31D38-2DC2-9942-B5DB-2023756F80AD}" srcOrd="0" destOrd="0" presId="urn:microsoft.com/office/officeart/2005/8/layout/pyramid3"/>
    <dgm:cxn modelId="{9CC82E50-853E-184E-8500-21B946C73F08}" type="presParOf" srcId="{6360D6FD-4926-1D4C-9936-CDB2CFE9028E}" destId="{28CD4FAE-1755-CD47-830C-8B4D866666FA}" srcOrd="0" destOrd="0" presId="urn:microsoft.com/office/officeart/2005/8/layout/pyramid3"/>
    <dgm:cxn modelId="{D4C803E9-6486-2849-BB9B-1B3A1D7B0AF5}" type="presParOf" srcId="{28CD4FAE-1755-CD47-830C-8B4D866666FA}" destId="{45C31D38-2DC2-9942-B5DB-2023756F80AD}" srcOrd="0" destOrd="0" presId="urn:microsoft.com/office/officeart/2005/8/layout/pyramid3"/>
    <dgm:cxn modelId="{242FB21A-7591-8546-9C95-9C717E8AC457}" type="presParOf" srcId="{28CD4FAE-1755-CD47-830C-8B4D866666FA}" destId="{DC4D38F9-B053-184C-AA44-976B925AFD0D}" srcOrd="1" destOrd="0" presId="urn:microsoft.com/office/officeart/2005/8/layout/pyramid3"/>
    <dgm:cxn modelId="{4217A6C0-5B67-214F-B9B3-F89EAA190F8A}" type="presParOf" srcId="{28CD4FAE-1755-CD47-830C-8B4D866666FA}" destId="{78ADFDD8-F937-5342-95F1-CA16FF1B2D00}" srcOrd="2" destOrd="0" presId="urn:microsoft.com/office/officeart/2005/8/layout/pyramid3"/>
    <dgm:cxn modelId="{D41EBA8A-BE52-E644-9933-B30634A97E55}" type="presParOf" srcId="{28CD4FAE-1755-CD47-830C-8B4D866666FA}" destId="{269414CE-2D06-1249-876E-FA163D7EF516}" srcOrd="3" destOrd="0" presId="urn:microsoft.com/office/officeart/2005/8/layout/pyramid3"/>
    <dgm:cxn modelId="{2B35331E-9DF3-2241-9557-4CA044C27FE9}" type="presParOf" srcId="{6360D6FD-4926-1D4C-9936-CDB2CFE9028E}" destId="{866E3022-C6C3-3A41-BB1F-645EEE80D3C6}" srcOrd="1" destOrd="0" presId="urn:microsoft.com/office/officeart/2005/8/layout/pyramid3"/>
    <dgm:cxn modelId="{80CD3555-10E3-7B45-BFAA-C1D4228DC641}" type="presParOf" srcId="{866E3022-C6C3-3A41-BB1F-645EEE80D3C6}" destId="{C913A36E-1839-1A4D-BE2A-44F1500C657D}" srcOrd="0" destOrd="0" presId="urn:microsoft.com/office/officeart/2005/8/layout/pyramid3"/>
    <dgm:cxn modelId="{C599638A-6524-174E-80BD-7F6B65936C72}" type="presParOf" srcId="{866E3022-C6C3-3A41-BB1F-645EEE80D3C6}" destId="{6E67FE59-AFF9-9348-B366-F49C5E74BC21}" srcOrd="1" destOrd="0" presId="urn:microsoft.com/office/officeart/2005/8/layout/pyramid3"/>
    <dgm:cxn modelId="{35672E94-1466-8846-80FC-F1DFAA0440C0}" type="presParOf" srcId="{866E3022-C6C3-3A41-BB1F-645EEE80D3C6}" destId="{B36A978A-C804-E64C-81EA-F098EA87D619}" srcOrd="2" destOrd="0" presId="urn:microsoft.com/office/officeart/2005/8/layout/pyramid3"/>
    <dgm:cxn modelId="{B01A3013-DC0B-8944-A117-CF4C20F0C3DC}" type="presParOf" srcId="{866E3022-C6C3-3A41-BB1F-645EEE80D3C6}" destId="{3680C35D-4047-474B-AD34-315364053B3C}" srcOrd="3"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83E044D-1073-FF45-A0B7-04D4B1D23AE7}" type="doc">
      <dgm:prSet loTypeId="urn:microsoft.com/office/officeart/2005/8/layout/vProcess5" loCatId="list" qsTypeId="urn:microsoft.com/office/officeart/2005/8/quickstyle/simple3" qsCatId="simple" csTypeId="urn:microsoft.com/office/officeart/2005/8/colors/colorful1" csCatId="colorful" phldr="1"/>
      <dgm:spPr/>
      <dgm:t>
        <a:bodyPr/>
        <a:lstStyle/>
        <a:p>
          <a:endParaRPr lang="en-US"/>
        </a:p>
      </dgm:t>
    </dgm:pt>
    <dgm:pt modelId="{9A8E441C-20AA-F343-B71B-E9BB51210F6E}">
      <dgm:prSet/>
      <dgm:spPr/>
      <dgm:t>
        <a:bodyPr/>
        <a:lstStyle/>
        <a:p>
          <a:r>
            <a:rPr lang="en-US"/>
            <a:t>Inter-institutional coordination of data and analytics. </a:t>
          </a:r>
        </a:p>
      </dgm:t>
    </dgm:pt>
    <dgm:pt modelId="{749E6E1C-3079-3F4B-9991-C9FB2D0C06A9}" type="parTrans" cxnId="{D44F350B-CB35-2F41-A88B-FE494A33E2C4}">
      <dgm:prSet/>
      <dgm:spPr/>
      <dgm:t>
        <a:bodyPr/>
        <a:lstStyle/>
        <a:p>
          <a:endParaRPr lang="en-US"/>
        </a:p>
      </dgm:t>
    </dgm:pt>
    <dgm:pt modelId="{F843A879-D5A1-EB4E-B046-A08E9AF239A4}" type="sibTrans" cxnId="{D44F350B-CB35-2F41-A88B-FE494A33E2C4}">
      <dgm:prSet/>
      <dgm:spPr/>
      <dgm:t>
        <a:bodyPr/>
        <a:lstStyle/>
        <a:p>
          <a:endParaRPr lang="en-US"/>
        </a:p>
      </dgm:t>
    </dgm:pt>
    <dgm:pt modelId="{39DA04A7-16FD-1249-97E7-37A9B05F8063}">
      <dgm:prSet/>
      <dgm:spPr/>
      <dgm:t>
        <a:bodyPr/>
        <a:lstStyle/>
        <a:p>
          <a:r>
            <a:rPr lang="en-US"/>
            <a:t>Lists as mediating agents</a:t>
          </a:r>
        </a:p>
      </dgm:t>
    </dgm:pt>
    <dgm:pt modelId="{DC990C3E-5681-F44C-9636-6D9D68A794C4}" type="parTrans" cxnId="{5FA1B8F1-46D2-B245-BA56-FD38060F079B}">
      <dgm:prSet/>
      <dgm:spPr/>
      <dgm:t>
        <a:bodyPr/>
        <a:lstStyle/>
        <a:p>
          <a:endParaRPr lang="en-US"/>
        </a:p>
      </dgm:t>
    </dgm:pt>
    <dgm:pt modelId="{944BDE05-9EC2-4F46-9F84-11CF2DE02175}" type="sibTrans" cxnId="{5FA1B8F1-46D2-B245-BA56-FD38060F079B}">
      <dgm:prSet/>
      <dgm:spPr/>
      <dgm:t>
        <a:bodyPr/>
        <a:lstStyle/>
        <a:p>
          <a:endParaRPr lang="en-US"/>
        </a:p>
      </dgm:t>
    </dgm:pt>
    <dgm:pt modelId="{1A51A2F4-A5DE-A64C-9379-DB105990C91B}">
      <dgm:prSet/>
      <dgm:spPr/>
      <dgm:t>
        <a:bodyPr/>
        <a:lstStyle/>
        <a:p>
          <a:r>
            <a:rPr lang="en-US"/>
            <a:t>Public-Private partnerships</a:t>
          </a:r>
        </a:p>
      </dgm:t>
    </dgm:pt>
    <dgm:pt modelId="{FB9543ED-EB4C-884C-A1D2-7B3B1BAFAAE2}" type="parTrans" cxnId="{2CC79A12-648A-404C-ABF1-DB88C55C4955}">
      <dgm:prSet/>
      <dgm:spPr/>
      <dgm:t>
        <a:bodyPr/>
        <a:lstStyle/>
        <a:p>
          <a:endParaRPr lang="en-US"/>
        </a:p>
      </dgm:t>
    </dgm:pt>
    <dgm:pt modelId="{331AFA22-676A-2C4D-A954-AC89603DCE3D}" type="sibTrans" cxnId="{2CC79A12-648A-404C-ABF1-DB88C55C4955}">
      <dgm:prSet/>
      <dgm:spPr/>
      <dgm:t>
        <a:bodyPr/>
        <a:lstStyle/>
        <a:p>
          <a:endParaRPr lang="en-US"/>
        </a:p>
      </dgm:t>
    </dgm:pt>
    <dgm:pt modelId="{C66FBCE6-5B3F-9847-BBC1-FBF3977C92FB}">
      <dgm:prSet/>
      <dgm:spPr/>
      <dgm:t>
        <a:bodyPr/>
        <a:lstStyle/>
        <a:p>
          <a:r>
            <a:rPr lang="en-US" dirty="0"/>
            <a:t>Vertical and horizontal coherence; central discipline</a:t>
          </a:r>
        </a:p>
      </dgm:t>
    </dgm:pt>
    <dgm:pt modelId="{55EBB137-9A96-A242-8540-6758F2896DA4}" type="parTrans" cxnId="{F23EC625-26A4-174C-BE00-2800D2F6272D}">
      <dgm:prSet/>
      <dgm:spPr/>
      <dgm:t>
        <a:bodyPr/>
        <a:lstStyle/>
        <a:p>
          <a:endParaRPr lang="en-US"/>
        </a:p>
      </dgm:t>
    </dgm:pt>
    <dgm:pt modelId="{288CDF68-8F9B-DE40-BC99-18F672425BEE}" type="sibTrans" cxnId="{F23EC625-26A4-174C-BE00-2800D2F6272D}">
      <dgm:prSet/>
      <dgm:spPr/>
      <dgm:t>
        <a:bodyPr/>
        <a:lstStyle/>
        <a:p>
          <a:endParaRPr lang="en-US"/>
        </a:p>
      </dgm:t>
    </dgm:pt>
    <dgm:pt modelId="{6A23B4B2-C65D-E54A-B087-74A1E68E3D78}">
      <dgm:prSet/>
      <dgm:spPr/>
      <dgm:t>
        <a:bodyPr/>
        <a:lstStyle/>
        <a:p>
          <a:r>
            <a:rPr lang="en-US" dirty="0"/>
            <a:t>Information gathering, coordination, and sharing</a:t>
          </a:r>
        </a:p>
      </dgm:t>
    </dgm:pt>
    <dgm:pt modelId="{0B3B93F2-541B-6E4A-84DB-7713AFFAD37E}" type="parTrans" cxnId="{9AA4CAB4-99A7-8144-B28E-D008BD52DD8A}">
      <dgm:prSet/>
      <dgm:spPr/>
      <dgm:t>
        <a:bodyPr/>
        <a:lstStyle/>
        <a:p>
          <a:endParaRPr lang="en-US"/>
        </a:p>
      </dgm:t>
    </dgm:pt>
    <dgm:pt modelId="{7396E634-0383-BD4B-A9B3-EBE74033BFB4}" type="sibTrans" cxnId="{9AA4CAB4-99A7-8144-B28E-D008BD52DD8A}">
      <dgm:prSet/>
      <dgm:spPr/>
      <dgm:t>
        <a:bodyPr/>
        <a:lstStyle/>
        <a:p>
          <a:endParaRPr lang="en-US"/>
        </a:p>
      </dgm:t>
    </dgm:pt>
    <dgm:pt modelId="{B4ED113C-974F-594A-8EC3-77C43E266316}">
      <dgm:prSet/>
      <dgm:spPr/>
      <dgm:t>
        <a:bodyPr/>
        <a:lstStyle/>
        <a:p>
          <a:endParaRPr lang="en-US"/>
        </a:p>
      </dgm:t>
    </dgm:pt>
    <dgm:pt modelId="{971FDE90-8E40-8342-BF87-3164718F9980}" type="parTrans" cxnId="{3AB17C91-1271-C741-A17D-1ACE62246846}">
      <dgm:prSet/>
      <dgm:spPr/>
      <dgm:t>
        <a:bodyPr/>
        <a:lstStyle/>
        <a:p>
          <a:endParaRPr lang="en-US"/>
        </a:p>
      </dgm:t>
    </dgm:pt>
    <dgm:pt modelId="{120B0433-5DDB-5B47-BAA5-B1118CED2D85}" type="sibTrans" cxnId="{3AB17C91-1271-C741-A17D-1ACE62246846}">
      <dgm:prSet/>
      <dgm:spPr/>
      <dgm:t>
        <a:bodyPr/>
        <a:lstStyle/>
        <a:p>
          <a:endParaRPr lang="en-US"/>
        </a:p>
      </dgm:t>
    </dgm:pt>
    <dgm:pt modelId="{BCDD1E56-C7E9-F946-9B00-CD46997046B3}">
      <dgm:prSet/>
      <dgm:spPr/>
      <dgm:t>
        <a:bodyPr/>
        <a:lstStyle/>
        <a:p>
          <a:endParaRPr lang="en-US"/>
        </a:p>
      </dgm:t>
    </dgm:pt>
    <dgm:pt modelId="{21A7AAC8-03AB-E04E-AB0F-2BB41C182421}" type="parTrans" cxnId="{B92FDDFC-40EB-EA4A-8943-A19802B6FFC5}">
      <dgm:prSet/>
      <dgm:spPr/>
      <dgm:t>
        <a:bodyPr/>
        <a:lstStyle/>
        <a:p>
          <a:endParaRPr lang="en-US"/>
        </a:p>
      </dgm:t>
    </dgm:pt>
    <dgm:pt modelId="{E5439A98-35FB-D448-9F12-D84F2CAEBC9A}" type="sibTrans" cxnId="{B92FDDFC-40EB-EA4A-8943-A19802B6FFC5}">
      <dgm:prSet/>
      <dgm:spPr/>
      <dgm:t>
        <a:bodyPr/>
        <a:lstStyle/>
        <a:p>
          <a:endParaRPr lang="en-US"/>
        </a:p>
      </dgm:t>
    </dgm:pt>
    <dgm:pt modelId="{7993C0B0-8A6F-E843-8A75-DA177F612DE8}" type="pres">
      <dgm:prSet presAssocID="{F83E044D-1073-FF45-A0B7-04D4B1D23AE7}" presName="outerComposite" presStyleCnt="0">
        <dgm:presLayoutVars>
          <dgm:chMax val="5"/>
          <dgm:dir/>
          <dgm:resizeHandles val="exact"/>
        </dgm:presLayoutVars>
      </dgm:prSet>
      <dgm:spPr/>
    </dgm:pt>
    <dgm:pt modelId="{E8E72E75-DC75-814B-993B-DE276C2FA77B}" type="pres">
      <dgm:prSet presAssocID="{F83E044D-1073-FF45-A0B7-04D4B1D23AE7}" presName="dummyMaxCanvas" presStyleCnt="0">
        <dgm:presLayoutVars/>
      </dgm:prSet>
      <dgm:spPr/>
    </dgm:pt>
    <dgm:pt modelId="{600752A0-7513-834C-8B8C-E98C808174A5}" type="pres">
      <dgm:prSet presAssocID="{F83E044D-1073-FF45-A0B7-04D4B1D23AE7}" presName="FiveNodes_1" presStyleLbl="node1" presStyleIdx="0" presStyleCnt="5">
        <dgm:presLayoutVars>
          <dgm:bulletEnabled val="1"/>
        </dgm:presLayoutVars>
      </dgm:prSet>
      <dgm:spPr/>
    </dgm:pt>
    <dgm:pt modelId="{D87D3ED3-1BBB-C94F-9DA3-9D0D2E86377B}" type="pres">
      <dgm:prSet presAssocID="{F83E044D-1073-FF45-A0B7-04D4B1D23AE7}" presName="FiveNodes_2" presStyleLbl="node1" presStyleIdx="1" presStyleCnt="5">
        <dgm:presLayoutVars>
          <dgm:bulletEnabled val="1"/>
        </dgm:presLayoutVars>
      </dgm:prSet>
      <dgm:spPr/>
    </dgm:pt>
    <dgm:pt modelId="{3C7A3B61-5260-E546-A460-DA6CCF780D62}" type="pres">
      <dgm:prSet presAssocID="{F83E044D-1073-FF45-A0B7-04D4B1D23AE7}" presName="FiveNodes_3" presStyleLbl="node1" presStyleIdx="2" presStyleCnt="5">
        <dgm:presLayoutVars>
          <dgm:bulletEnabled val="1"/>
        </dgm:presLayoutVars>
      </dgm:prSet>
      <dgm:spPr/>
    </dgm:pt>
    <dgm:pt modelId="{9CB80700-DE36-094F-A8C2-EDF29930D671}" type="pres">
      <dgm:prSet presAssocID="{F83E044D-1073-FF45-A0B7-04D4B1D23AE7}" presName="FiveNodes_4" presStyleLbl="node1" presStyleIdx="3" presStyleCnt="5">
        <dgm:presLayoutVars>
          <dgm:bulletEnabled val="1"/>
        </dgm:presLayoutVars>
      </dgm:prSet>
      <dgm:spPr/>
    </dgm:pt>
    <dgm:pt modelId="{56701BD4-4BCD-F04E-A13A-202311169304}" type="pres">
      <dgm:prSet presAssocID="{F83E044D-1073-FF45-A0B7-04D4B1D23AE7}" presName="FiveNodes_5" presStyleLbl="node1" presStyleIdx="4" presStyleCnt="5">
        <dgm:presLayoutVars>
          <dgm:bulletEnabled val="1"/>
        </dgm:presLayoutVars>
      </dgm:prSet>
      <dgm:spPr/>
    </dgm:pt>
    <dgm:pt modelId="{FD439111-B594-374E-B2FF-F8CAEED01FD0}" type="pres">
      <dgm:prSet presAssocID="{F83E044D-1073-FF45-A0B7-04D4B1D23AE7}" presName="FiveConn_1-2" presStyleLbl="fgAccFollowNode1" presStyleIdx="0" presStyleCnt="4">
        <dgm:presLayoutVars>
          <dgm:bulletEnabled val="1"/>
        </dgm:presLayoutVars>
      </dgm:prSet>
      <dgm:spPr/>
    </dgm:pt>
    <dgm:pt modelId="{4E24B92E-9ECA-9945-BAD8-5AD79BEE5915}" type="pres">
      <dgm:prSet presAssocID="{F83E044D-1073-FF45-A0B7-04D4B1D23AE7}" presName="FiveConn_2-3" presStyleLbl="fgAccFollowNode1" presStyleIdx="1" presStyleCnt="4">
        <dgm:presLayoutVars>
          <dgm:bulletEnabled val="1"/>
        </dgm:presLayoutVars>
      </dgm:prSet>
      <dgm:spPr/>
    </dgm:pt>
    <dgm:pt modelId="{A119EFD4-9EC1-6845-8667-3A0BAD674D37}" type="pres">
      <dgm:prSet presAssocID="{F83E044D-1073-FF45-A0B7-04D4B1D23AE7}" presName="FiveConn_3-4" presStyleLbl="fgAccFollowNode1" presStyleIdx="2" presStyleCnt="4">
        <dgm:presLayoutVars>
          <dgm:bulletEnabled val="1"/>
        </dgm:presLayoutVars>
      </dgm:prSet>
      <dgm:spPr/>
    </dgm:pt>
    <dgm:pt modelId="{A37A2AAD-4732-5047-9C4A-490880EF6809}" type="pres">
      <dgm:prSet presAssocID="{F83E044D-1073-FF45-A0B7-04D4B1D23AE7}" presName="FiveConn_4-5" presStyleLbl="fgAccFollowNode1" presStyleIdx="3" presStyleCnt="4">
        <dgm:presLayoutVars>
          <dgm:bulletEnabled val="1"/>
        </dgm:presLayoutVars>
      </dgm:prSet>
      <dgm:spPr/>
    </dgm:pt>
    <dgm:pt modelId="{84D7662F-87EA-D749-A1E2-E8A008692C31}" type="pres">
      <dgm:prSet presAssocID="{F83E044D-1073-FF45-A0B7-04D4B1D23AE7}" presName="FiveNodes_1_text" presStyleLbl="node1" presStyleIdx="4" presStyleCnt="5">
        <dgm:presLayoutVars>
          <dgm:bulletEnabled val="1"/>
        </dgm:presLayoutVars>
      </dgm:prSet>
      <dgm:spPr/>
    </dgm:pt>
    <dgm:pt modelId="{A97A4262-DC78-ED4C-9877-A4F1F3663F10}" type="pres">
      <dgm:prSet presAssocID="{F83E044D-1073-FF45-A0B7-04D4B1D23AE7}" presName="FiveNodes_2_text" presStyleLbl="node1" presStyleIdx="4" presStyleCnt="5">
        <dgm:presLayoutVars>
          <dgm:bulletEnabled val="1"/>
        </dgm:presLayoutVars>
      </dgm:prSet>
      <dgm:spPr/>
    </dgm:pt>
    <dgm:pt modelId="{A468564B-B64B-1E40-A512-29A695A535D6}" type="pres">
      <dgm:prSet presAssocID="{F83E044D-1073-FF45-A0B7-04D4B1D23AE7}" presName="FiveNodes_3_text" presStyleLbl="node1" presStyleIdx="4" presStyleCnt="5">
        <dgm:presLayoutVars>
          <dgm:bulletEnabled val="1"/>
        </dgm:presLayoutVars>
      </dgm:prSet>
      <dgm:spPr/>
    </dgm:pt>
    <dgm:pt modelId="{834D17CA-A3E0-EA4E-9C8D-6ED250A2F745}" type="pres">
      <dgm:prSet presAssocID="{F83E044D-1073-FF45-A0B7-04D4B1D23AE7}" presName="FiveNodes_4_text" presStyleLbl="node1" presStyleIdx="4" presStyleCnt="5">
        <dgm:presLayoutVars>
          <dgm:bulletEnabled val="1"/>
        </dgm:presLayoutVars>
      </dgm:prSet>
      <dgm:spPr/>
    </dgm:pt>
    <dgm:pt modelId="{D7643616-DB19-8341-946E-679FC4E2BE46}" type="pres">
      <dgm:prSet presAssocID="{F83E044D-1073-FF45-A0B7-04D4B1D23AE7}" presName="FiveNodes_5_text" presStyleLbl="node1" presStyleIdx="4" presStyleCnt="5">
        <dgm:presLayoutVars>
          <dgm:bulletEnabled val="1"/>
        </dgm:presLayoutVars>
      </dgm:prSet>
      <dgm:spPr/>
    </dgm:pt>
  </dgm:ptLst>
  <dgm:cxnLst>
    <dgm:cxn modelId="{D44F350B-CB35-2F41-A88B-FE494A33E2C4}" srcId="{F83E044D-1073-FF45-A0B7-04D4B1D23AE7}" destId="{9A8E441C-20AA-F343-B71B-E9BB51210F6E}" srcOrd="0" destOrd="0" parTransId="{749E6E1C-3079-3F4B-9991-C9FB2D0C06A9}" sibTransId="{F843A879-D5A1-EB4E-B046-A08E9AF239A4}"/>
    <dgm:cxn modelId="{7EEED410-BEDE-6A41-87CE-12F81286BD89}" type="presOf" srcId="{F83E044D-1073-FF45-A0B7-04D4B1D23AE7}" destId="{7993C0B0-8A6F-E843-8A75-DA177F612DE8}" srcOrd="0" destOrd="0" presId="urn:microsoft.com/office/officeart/2005/8/layout/vProcess5"/>
    <dgm:cxn modelId="{2CC79A12-648A-404C-ABF1-DB88C55C4955}" srcId="{F83E044D-1073-FF45-A0B7-04D4B1D23AE7}" destId="{1A51A2F4-A5DE-A64C-9379-DB105990C91B}" srcOrd="2" destOrd="0" parTransId="{FB9543ED-EB4C-884C-A1D2-7B3B1BAFAAE2}" sibTransId="{331AFA22-676A-2C4D-A954-AC89603DCE3D}"/>
    <dgm:cxn modelId="{F23EC625-26A4-174C-BE00-2800D2F6272D}" srcId="{F83E044D-1073-FF45-A0B7-04D4B1D23AE7}" destId="{C66FBCE6-5B3F-9847-BBC1-FBF3977C92FB}" srcOrd="3" destOrd="0" parTransId="{55EBB137-9A96-A242-8540-6758F2896DA4}" sibTransId="{288CDF68-8F9B-DE40-BC99-18F672425BEE}"/>
    <dgm:cxn modelId="{3C21ED2B-A038-064F-A1F9-5D14B1BBF83C}" type="presOf" srcId="{6A23B4B2-C65D-E54A-B087-74A1E68E3D78}" destId="{56701BD4-4BCD-F04E-A13A-202311169304}" srcOrd="0" destOrd="0" presId="urn:microsoft.com/office/officeart/2005/8/layout/vProcess5"/>
    <dgm:cxn modelId="{F72D4931-242E-EA4F-894D-90DE572DA7A2}" type="presOf" srcId="{331AFA22-676A-2C4D-A954-AC89603DCE3D}" destId="{A119EFD4-9EC1-6845-8667-3A0BAD674D37}" srcOrd="0" destOrd="0" presId="urn:microsoft.com/office/officeart/2005/8/layout/vProcess5"/>
    <dgm:cxn modelId="{4312C93A-827D-CC4D-9073-2EEF900EB8C7}" type="presOf" srcId="{F843A879-D5A1-EB4E-B046-A08E9AF239A4}" destId="{FD439111-B594-374E-B2FF-F8CAEED01FD0}" srcOrd="0" destOrd="0" presId="urn:microsoft.com/office/officeart/2005/8/layout/vProcess5"/>
    <dgm:cxn modelId="{5BB3773C-51EF-8842-A7EA-CDACB8FDCE36}" type="presOf" srcId="{9A8E441C-20AA-F343-B71B-E9BB51210F6E}" destId="{84D7662F-87EA-D749-A1E2-E8A008692C31}" srcOrd="1" destOrd="0" presId="urn:microsoft.com/office/officeart/2005/8/layout/vProcess5"/>
    <dgm:cxn modelId="{D0E11E5E-C9ED-054C-A6B9-819E54950E8A}" type="presOf" srcId="{1A51A2F4-A5DE-A64C-9379-DB105990C91B}" destId="{3C7A3B61-5260-E546-A460-DA6CCF780D62}" srcOrd="0" destOrd="0" presId="urn:microsoft.com/office/officeart/2005/8/layout/vProcess5"/>
    <dgm:cxn modelId="{17F5B266-0C57-CA4D-9970-86E406729C1D}" type="presOf" srcId="{39DA04A7-16FD-1249-97E7-37A9B05F8063}" destId="{D87D3ED3-1BBB-C94F-9DA3-9D0D2E86377B}" srcOrd="0" destOrd="0" presId="urn:microsoft.com/office/officeart/2005/8/layout/vProcess5"/>
    <dgm:cxn modelId="{BCBD016D-35B8-EB44-842D-566CF836AC20}" type="presOf" srcId="{944BDE05-9EC2-4F46-9F84-11CF2DE02175}" destId="{4E24B92E-9ECA-9945-BAD8-5AD79BEE5915}" srcOrd="0" destOrd="0" presId="urn:microsoft.com/office/officeart/2005/8/layout/vProcess5"/>
    <dgm:cxn modelId="{D08EA976-74C9-F644-9DBB-904B6FE256B5}" type="presOf" srcId="{6A23B4B2-C65D-E54A-B087-74A1E68E3D78}" destId="{D7643616-DB19-8341-946E-679FC4E2BE46}" srcOrd="1" destOrd="0" presId="urn:microsoft.com/office/officeart/2005/8/layout/vProcess5"/>
    <dgm:cxn modelId="{3AB17C91-1271-C741-A17D-1ACE62246846}" srcId="{F83E044D-1073-FF45-A0B7-04D4B1D23AE7}" destId="{B4ED113C-974F-594A-8EC3-77C43E266316}" srcOrd="5" destOrd="0" parTransId="{971FDE90-8E40-8342-BF87-3164718F9980}" sibTransId="{120B0433-5DDB-5B47-BAA5-B1118CED2D85}"/>
    <dgm:cxn modelId="{F4DEB595-B11A-DB45-A0D7-6908D8802FA4}" type="presOf" srcId="{C66FBCE6-5B3F-9847-BBC1-FBF3977C92FB}" destId="{834D17CA-A3E0-EA4E-9C8D-6ED250A2F745}" srcOrd="1" destOrd="0" presId="urn:microsoft.com/office/officeart/2005/8/layout/vProcess5"/>
    <dgm:cxn modelId="{24D403A7-34BD-FA41-B41B-0FCD23C6C1B2}" type="presOf" srcId="{C66FBCE6-5B3F-9847-BBC1-FBF3977C92FB}" destId="{9CB80700-DE36-094F-A8C2-EDF29930D671}" srcOrd="0" destOrd="0" presId="urn:microsoft.com/office/officeart/2005/8/layout/vProcess5"/>
    <dgm:cxn modelId="{9AA4CAB4-99A7-8144-B28E-D008BD52DD8A}" srcId="{F83E044D-1073-FF45-A0B7-04D4B1D23AE7}" destId="{6A23B4B2-C65D-E54A-B087-74A1E68E3D78}" srcOrd="4" destOrd="0" parTransId="{0B3B93F2-541B-6E4A-84DB-7713AFFAD37E}" sibTransId="{7396E634-0383-BD4B-A9B3-EBE74033BFB4}"/>
    <dgm:cxn modelId="{E94AC6B6-E707-FC45-BBEB-315F13983217}" type="presOf" srcId="{1A51A2F4-A5DE-A64C-9379-DB105990C91B}" destId="{A468564B-B64B-1E40-A512-29A695A535D6}" srcOrd="1" destOrd="0" presId="urn:microsoft.com/office/officeart/2005/8/layout/vProcess5"/>
    <dgm:cxn modelId="{F9D29EBE-0DFF-024E-8DC6-B539EE4553CA}" type="presOf" srcId="{288CDF68-8F9B-DE40-BC99-18F672425BEE}" destId="{A37A2AAD-4732-5047-9C4A-490880EF6809}" srcOrd="0" destOrd="0" presId="urn:microsoft.com/office/officeart/2005/8/layout/vProcess5"/>
    <dgm:cxn modelId="{09AF53F1-22D0-8542-AF8D-5DC49096AAD1}" type="presOf" srcId="{9A8E441C-20AA-F343-B71B-E9BB51210F6E}" destId="{600752A0-7513-834C-8B8C-E98C808174A5}" srcOrd="0" destOrd="0" presId="urn:microsoft.com/office/officeart/2005/8/layout/vProcess5"/>
    <dgm:cxn modelId="{5FA1B8F1-46D2-B245-BA56-FD38060F079B}" srcId="{F83E044D-1073-FF45-A0B7-04D4B1D23AE7}" destId="{39DA04A7-16FD-1249-97E7-37A9B05F8063}" srcOrd="1" destOrd="0" parTransId="{DC990C3E-5681-F44C-9636-6D9D68A794C4}" sibTransId="{944BDE05-9EC2-4F46-9F84-11CF2DE02175}"/>
    <dgm:cxn modelId="{B92FDDFC-40EB-EA4A-8943-A19802B6FFC5}" srcId="{F83E044D-1073-FF45-A0B7-04D4B1D23AE7}" destId="{BCDD1E56-C7E9-F946-9B00-CD46997046B3}" srcOrd="6" destOrd="0" parTransId="{21A7AAC8-03AB-E04E-AB0F-2BB41C182421}" sibTransId="{E5439A98-35FB-D448-9F12-D84F2CAEBC9A}"/>
    <dgm:cxn modelId="{FA049BFF-D605-394A-877F-735CE832C8B9}" type="presOf" srcId="{39DA04A7-16FD-1249-97E7-37A9B05F8063}" destId="{A97A4262-DC78-ED4C-9877-A4F1F3663F10}" srcOrd="1" destOrd="0" presId="urn:microsoft.com/office/officeart/2005/8/layout/vProcess5"/>
    <dgm:cxn modelId="{E097E9BD-1A81-3849-BBEF-7D4F67081D00}" type="presParOf" srcId="{7993C0B0-8A6F-E843-8A75-DA177F612DE8}" destId="{E8E72E75-DC75-814B-993B-DE276C2FA77B}" srcOrd="0" destOrd="0" presId="urn:microsoft.com/office/officeart/2005/8/layout/vProcess5"/>
    <dgm:cxn modelId="{CE9F8241-B31B-4442-B0B5-8E4BDA714255}" type="presParOf" srcId="{7993C0B0-8A6F-E843-8A75-DA177F612DE8}" destId="{600752A0-7513-834C-8B8C-E98C808174A5}" srcOrd="1" destOrd="0" presId="urn:microsoft.com/office/officeart/2005/8/layout/vProcess5"/>
    <dgm:cxn modelId="{C65146E3-55FC-AB41-99C0-2D8FD8EF4C6C}" type="presParOf" srcId="{7993C0B0-8A6F-E843-8A75-DA177F612DE8}" destId="{D87D3ED3-1BBB-C94F-9DA3-9D0D2E86377B}" srcOrd="2" destOrd="0" presId="urn:microsoft.com/office/officeart/2005/8/layout/vProcess5"/>
    <dgm:cxn modelId="{BE36B407-C88D-3D4C-877E-2412B4E14CE1}" type="presParOf" srcId="{7993C0B0-8A6F-E843-8A75-DA177F612DE8}" destId="{3C7A3B61-5260-E546-A460-DA6CCF780D62}" srcOrd="3" destOrd="0" presId="urn:microsoft.com/office/officeart/2005/8/layout/vProcess5"/>
    <dgm:cxn modelId="{10015C51-88FA-384D-A8DE-C0718439E1C1}" type="presParOf" srcId="{7993C0B0-8A6F-E843-8A75-DA177F612DE8}" destId="{9CB80700-DE36-094F-A8C2-EDF29930D671}" srcOrd="4" destOrd="0" presId="urn:microsoft.com/office/officeart/2005/8/layout/vProcess5"/>
    <dgm:cxn modelId="{89280BB4-80E4-7649-929B-398CAF66D1DB}" type="presParOf" srcId="{7993C0B0-8A6F-E843-8A75-DA177F612DE8}" destId="{56701BD4-4BCD-F04E-A13A-202311169304}" srcOrd="5" destOrd="0" presId="urn:microsoft.com/office/officeart/2005/8/layout/vProcess5"/>
    <dgm:cxn modelId="{26851C46-2205-5148-8605-19B7A20E788B}" type="presParOf" srcId="{7993C0B0-8A6F-E843-8A75-DA177F612DE8}" destId="{FD439111-B594-374E-B2FF-F8CAEED01FD0}" srcOrd="6" destOrd="0" presId="urn:microsoft.com/office/officeart/2005/8/layout/vProcess5"/>
    <dgm:cxn modelId="{DAC00673-E6C0-3942-B340-BFE5C859041E}" type="presParOf" srcId="{7993C0B0-8A6F-E843-8A75-DA177F612DE8}" destId="{4E24B92E-9ECA-9945-BAD8-5AD79BEE5915}" srcOrd="7" destOrd="0" presId="urn:microsoft.com/office/officeart/2005/8/layout/vProcess5"/>
    <dgm:cxn modelId="{6A6C7FF5-8994-9948-85F7-81AEC6088D4D}" type="presParOf" srcId="{7993C0B0-8A6F-E843-8A75-DA177F612DE8}" destId="{A119EFD4-9EC1-6845-8667-3A0BAD674D37}" srcOrd="8" destOrd="0" presId="urn:microsoft.com/office/officeart/2005/8/layout/vProcess5"/>
    <dgm:cxn modelId="{F18FC559-678E-4F4C-9CC2-C7C8ED447A87}" type="presParOf" srcId="{7993C0B0-8A6F-E843-8A75-DA177F612DE8}" destId="{A37A2AAD-4732-5047-9C4A-490880EF6809}" srcOrd="9" destOrd="0" presId="urn:microsoft.com/office/officeart/2005/8/layout/vProcess5"/>
    <dgm:cxn modelId="{550BF8EC-6670-6E4F-B41A-F163B09D109D}" type="presParOf" srcId="{7993C0B0-8A6F-E843-8A75-DA177F612DE8}" destId="{84D7662F-87EA-D749-A1E2-E8A008692C31}" srcOrd="10" destOrd="0" presId="urn:microsoft.com/office/officeart/2005/8/layout/vProcess5"/>
    <dgm:cxn modelId="{95246821-671D-5A46-A06C-79AB34B8F831}" type="presParOf" srcId="{7993C0B0-8A6F-E843-8A75-DA177F612DE8}" destId="{A97A4262-DC78-ED4C-9877-A4F1F3663F10}" srcOrd="11" destOrd="0" presId="urn:microsoft.com/office/officeart/2005/8/layout/vProcess5"/>
    <dgm:cxn modelId="{8BC2B408-B9CC-204F-B55A-423B7915E55B}" type="presParOf" srcId="{7993C0B0-8A6F-E843-8A75-DA177F612DE8}" destId="{A468564B-B64B-1E40-A512-29A695A535D6}" srcOrd="12" destOrd="0" presId="urn:microsoft.com/office/officeart/2005/8/layout/vProcess5"/>
    <dgm:cxn modelId="{67FCBDBF-B1AA-2146-BCC5-0E1B622FA274}" type="presParOf" srcId="{7993C0B0-8A6F-E843-8A75-DA177F612DE8}" destId="{834D17CA-A3E0-EA4E-9C8D-6ED250A2F745}" srcOrd="13" destOrd="0" presId="urn:microsoft.com/office/officeart/2005/8/layout/vProcess5"/>
    <dgm:cxn modelId="{668B9017-3B69-9C48-B5A8-4A7E7315D521}" type="presParOf" srcId="{7993C0B0-8A6F-E843-8A75-DA177F612DE8}" destId="{D7643616-DB19-8341-946E-679FC4E2BE4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F2C4830-7EBF-9C4F-8376-12789EBD9175}" type="doc">
      <dgm:prSet loTypeId="urn:microsoft.com/office/officeart/2005/8/layout/vList6" loCatId="process" qsTypeId="urn:microsoft.com/office/officeart/2005/8/quickstyle/simple3" qsCatId="simple" csTypeId="urn:microsoft.com/office/officeart/2005/8/colors/colorful2" csCatId="colorful" phldr="1"/>
      <dgm:spPr/>
      <dgm:t>
        <a:bodyPr/>
        <a:lstStyle/>
        <a:p>
          <a:endParaRPr lang="en-US"/>
        </a:p>
      </dgm:t>
    </dgm:pt>
    <dgm:pt modelId="{1B24F071-8570-794C-9911-5843B867C962}">
      <dgm:prSet/>
      <dgm:spPr/>
      <dgm:t>
        <a:bodyPr/>
        <a:lstStyle/>
        <a:p>
          <a:r>
            <a:rPr lang="en-US"/>
            <a:t>An enhanced method for the expression of New Era “democratic Centralism” grounded in the New Working Stye of the CPC</a:t>
          </a:r>
        </a:p>
      </dgm:t>
    </dgm:pt>
    <dgm:pt modelId="{3B7993ED-CA0A-F44A-848D-61272A5E5C5D}" type="parTrans" cxnId="{51C3BFCD-6659-F449-9A98-C0889DD54B9C}">
      <dgm:prSet/>
      <dgm:spPr/>
      <dgm:t>
        <a:bodyPr/>
        <a:lstStyle/>
        <a:p>
          <a:endParaRPr lang="en-US"/>
        </a:p>
      </dgm:t>
    </dgm:pt>
    <dgm:pt modelId="{9F40B682-5593-0149-AF7B-A24FC965FDA0}" type="sibTrans" cxnId="{51C3BFCD-6659-F449-9A98-C0889DD54B9C}">
      <dgm:prSet/>
      <dgm:spPr/>
      <dgm:t>
        <a:bodyPr/>
        <a:lstStyle/>
        <a:p>
          <a:endParaRPr lang="en-US"/>
        </a:p>
      </dgm:t>
    </dgm:pt>
    <dgm:pt modelId="{955094FF-208D-2842-97BE-63C0F3EEF6C9}">
      <dgm:prSet custT="1"/>
      <dgm:spPr/>
      <dgm:t>
        <a:bodyPr/>
        <a:lstStyle/>
        <a:p>
          <a:r>
            <a:rPr lang="en-US" sz="1800" b="1" dirty="0"/>
            <a:t>Principle: the Party at the Center (democratize life within the Party but only under centralized guidance)</a:t>
          </a:r>
        </a:p>
      </dgm:t>
    </dgm:pt>
    <dgm:pt modelId="{E1B4390B-0127-1A45-A877-A29D51222E76}" type="parTrans" cxnId="{6BE3113B-2ECD-E146-B319-BF7A88AE5013}">
      <dgm:prSet/>
      <dgm:spPr/>
      <dgm:t>
        <a:bodyPr/>
        <a:lstStyle/>
        <a:p>
          <a:endParaRPr lang="en-US"/>
        </a:p>
      </dgm:t>
    </dgm:pt>
    <dgm:pt modelId="{94EC1E55-E7A2-3248-B38D-39323465F318}" type="sibTrans" cxnId="{6BE3113B-2ECD-E146-B319-BF7A88AE5013}">
      <dgm:prSet/>
      <dgm:spPr/>
      <dgm:t>
        <a:bodyPr/>
        <a:lstStyle/>
        <a:p>
          <a:endParaRPr lang="en-US"/>
        </a:p>
      </dgm:t>
    </dgm:pt>
    <dgm:pt modelId="{8107D996-9EB2-7649-9153-D1AE30801607}">
      <dgm:prSet custT="1"/>
      <dgm:spPr/>
      <dgm:t>
        <a:bodyPr/>
        <a:lstStyle/>
        <a:p>
          <a:r>
            <a:rPr lang="en-US" sz="1800" b="1" dirty="0"/>
            <a:t>Practice: social credit as real time rectification and guided mass line </a:t>
          </a:r>
        </a:p>
      </dgm:t>
    </dgm:pt>
    <dgm:pt modelId="{4CAB6035-8FBA-3D46-BC93-147926D63FE1}" type="parTrans" cxnId="{F930DC5F-C1C3-AD48-9A51-B171D73511DB}">
      <dgm:prSet/>
      <dgm:spPr/>
      <dgm:t>
        <a:bodyPr/>
        <a:lstStyle/>
        <a:p>
          <a:endParaRPr lang="en-US"/>
        </a:p>
      </dgm:t>
    </dgm:pt>
    <dgm:pt modelId="{0361328C-44C0-9741-8B75-D5C338E172DC}" type="sibTrans" cxnId="{F930DC5F-C1C3-AD48-9A51-B171D73511DB}">
      <dgm:prSet/>
      <dgm:spPr/>
      <dgm:t>
        <a:bodyPr/>
        <a:lstStyle/>
        <a:p>
          <a:endParaRPr lang="en-US"/>
        </a:p>
      </dgm:t>
    </dgm:pt>
    <dgm:pt modelId="{23061384-2D7B-6145-B7CB-9DB2DCC01CBF}">
      <dgm:prSet custT="1"/>
      <dgm:spPr/>
      <dgm:t>
        <a:bodyPr/>
        <a:lstStyle/>
        <a:p>
          <a:r>
            <a:rPr lang="en-US" sz="1800" b="1" dirty="0"/>
            <a:t>System: platform codifying the system as a disciplinary tool</a:t>
          </a:r>
        </a:p>
      </dgm:t>
    </dgm:pt>
    <dgm:pt modelId="{DDA20C6F-D534-9042-84A5-D2AB4BAB13D8}" type="parTrans" cxnId="{CD881705-768F-FF45-A384-EE06A5445EE7}">
      <dgm:prSet/>
      <dgm:spPr/>
      <dgm:t>
        <a:bodyPr/>
        <a:lstStyle/>
        <a:p>
          <a:endParaRPr lang="en-US"/>
        </a:p>
      </dgm:t>
    </dgm:pt>
    <dgm:pt modelId="{8E7CDE27-24D5-BA4E-B4A6-C3E819C0F0CF}" type="sibTrans" cxnId="{CD881705-768F-FF45-A384-EE06A5445EE7}">
      <dgm:prSet/>
      <dgm:spPr/>
      <dgm:t>
        <a:bodyPr/>
        <a:lstStyle/>
        <a:p>
          <a:endParaRPr lang="en-US"/>
        </a:p>
      </dgm:t>
    </dgm:pt>
    <dgm:pt modelId="{FD5F175C-1203-0749-A4F4-50759A833A70}">
      <dgm:prSet/>
      <dgm:spPr/>
      <dgm:t>
        <a:bodyPr/>
        <a:lstStyle/>
        <a:p>
          <a:r>
            <a:rPr lang="en-US"/>
            <a:t>Practice: Social Credit as a means of creating and naturalizing the narrative of the current contradiction and its implementation</a:t>
          </a:r>
        </a:p>
      </dgm:t>
    </dgm:pt>
    <dgm:pt modelId="{DE98DF98-DC9B-6546-95F7-2A2CFA61BB8B}" type="parTrans" cxnId="{22715BA7-D1F9-9F42-81C7-DFEF26D546BE}">
      <dgm:prSet/>
      <dgm:spPr/>
      <dgm:t>
        <a:bodyPr/>
        <a:lstStyle/>
        <a:p>
          <a:endParaRPr lang="en-US"/>
        </a:p>
      </dgm:t>
    </dgm:pt>
    <dgm:pt modelId="{98D8D9D1-253A-EF42-91B5-CA8336BD470A}" type="sibTrans" cxnId="{22715BA7-D1F9-9F42-81C7-DFEF26D546BE}">
      <dgm:prSet/>
      <dgm:spPr/>
      <dgm:t>
        <a:bodyPr/>
        <a:lstStyle/>
        <a:p>
          <a:endParaRPr lang="en-US"/>
        </a:p>
      </dgm:t>
    </dgm:pt>
    <dgm:pt modelId="{F25C0CDB-60C9-5947-B517-813FE9469814}">
      <dgm:prSet custT="1"/>
      <dgm:spPr/>
      <dgm:t>
        <a:bodyPr/>
        <a:lstStyle/>
        <a:p>
          <a:r>
            <a:rPr lang="en-US" sz="1600" b="1" dirty="0"/>
            <a:t>Social Credit as digital rectification </a:t>
          </a:r>
        </a:p>
      </dgm:t>
    </dgm:pt>
    <dgm:pt modelId="{05347918-C3B9-4441-970A-74830F2F364E}" type="parTrans" cxnId="{169E97BE-4FF1-D549-8B5F-585276512F79}">
      <dgm:prSet/>
      <dgm:spPr/>
      <dgm:t>
        <a:bodyPr/>
        <a:lstStyle/>
        <a:p>
          <a:endParaRPr lang="en-US"/>
        </a:p>
      </dgm:t>
    </dgm:pt>
    <dgm:pt modelId="{7B01F998-32DE-FD49-B793-28663D82F721}" type="sibTrans" cxnId="{169E97BE-4FF1-D549-8B5F-585276512F79}">
      <dgm:prSet/>
      <dgm:spPr/>
      <dgm:t>
        <a:bodyPr/>
        <a:lstStyle/>
        <a:p>
          <a:endParaRPr lang="en-US"/>
        </a:p>
      </dgm:t>
    </dgm:pt>
    <dgm:pt modelId="{EDBA32F4-B302-114A-AFF9-53B77CEE88BA}">
      <dgm:prSet custT="1"/>
      <dgm:spPr/>
      <dgm:t>
        <a:bodyPr/>
        <a:lstStyle/>
        <a:p>
          <a:r>
            <a:rPr lang="en-US" sz="1600" b="1" dirty="0"/>
            <a:t>Normalizing the 1942 </a:t>
          </a:r>
          <a:r>
            <a:rPr lang="en-US" sz="1600" b="1" dirty="0" err="1"/>
            <a:t>Yan’an</a:t>
          </a:r>
          <a:r>
            <a:rPr lang="en-US" sz="1600" b="1" dirty="0"/>
            <a:t> Rectification (</a:t>
          </a:r>
          <a:r>
            <a:rPr lang="zh-CN" sz="1600" b="1" dirty="0"/>
            <a:t>延安整风运动</a:t>
          </a:r>
          <a:r>
            <a:rPr lang="en-US" sz="1600" b="1" dirty="0"/>
            <a:t>) model for the New Era</a:t>
          </a:r>
        </a:p>
      </dgm:t>
    </dgm:pt>
    <dgm:pt modelId="{BE31C827-9315-E14E-9751-34FC3D0F1699}" type="parTrans" cxnId="{8811DBE4-74B6-C34A-8F28-53B5F76520E0}">
      <dgm:prSet/>
      <dgm:spPr/>
      <dgm:t>
        <a:bodyPr/>
        <a:lstStyle/>
        <a:p>
          <a:endParaRPr lang="en-US"/>
        </a:p>
      </dgm:t>
    </dgm:pt>
    <dgm:pt modelId="{99330F42-0620-F24D-AF83-9EEAB154D038}" type="sibTrans" cxnId="{8811DBE4-74B6-C34A-8F28-53B5F76520E0}">
      <dgm:prSet/>
      <dgm:spPr/>
      <dgm:t>
        <a:bodyPr/>
        <a:lstStyle/>
        <a:p>
          <a:endParaRPr lang="en-US"/>
        </a:p>
      </dgm:t>
    </dgm:pt>
    <dgm:pt modelId="{883C9037-EAEA-DD4C-9A1A-C3E66744F68C}">
      <dgm:prSet custT="1"/>
      <dgm:spPr/>
      <dgm:t>
        <a:bodyPr/>
        <a:lstStyle/>
        <a:p>
          <a:r>
            <a:rPr lang="en-US" sz="1600" b="1" dirty="0"/>
            <a:t>A working style for the masses (Cheng, </a:t>
          </a:r>
          <a:r>
            <a:rPr lang="en-US" sz="1600" b="1" dirty="0" err="1"/>
            <a:t>Yinghong</a:t>
          </a:r>
          <a:r>
            <a:rPr lang="en-US" sz="1600" b="1" dirty="0"/>
            <a:t>. </a:t>
          </a:r>
          <a:r>
            <a:rPr lang="en-US" sz="1600" b="1" i="1" dirty="0"/>
            <a:t>Creating the "New Man": From Enlightenment Ideals to Socialist Realities</a:t>
          </a:r>
          <a:r>
            <a:rPr lang="en-US" sz="1600" b="1" dirty="0"/>
            <a:t>, University of Hawaii Press, 2009).</a:t>
          </a:r>
        </a:p>
      </dgm:t>
    </dgm:pt>
    <dgm:pt modelId="{C16F6178-DE21-D147-8270-ECA99F68582F}" type="parTrans" cxnId="{7744B366-D7A0-7544-B150-C36F969B983A}">
      <dgm:prSet/>
      <dgm:spPr/>
      <dgm:t>
        <a:bodyPr/>
        <a:lstStyle/>
        <a:p>
          <a:endParaRPr lang="en-US"/>
        </a:p>
      </dgm:t>
    </dgm:pt>
    <dgm:pt modelId="{81557B8D-E6E9-1642-9CB9-4ED548AB2CB4}" type="sibTrans" cxnId="{7744B366-D7A0-7544-B150-C36F969B983A}">
      <dgm:prSet/>
      <dgm:spPr/>
      <dgm:t>
        <a:bodyPr/>
        <a:lstStyle/>
        <a:p>
          <a:endParaRPr lang="en-US"/>
        </a:p>
      </dgm:t>
    </dgm:pt>
    <dgm:pt modelId="{FBA32DF6-90BB-7046-8E84-919F462D6C09}">
      <dgm:prSet/>
      <dgm:spPr/>
      <dgm:t>
        <a:bodyPr/>
        <a:lstStyle/>
        <a:p>
          <a:r>
            <a:rPr lang="en-US"/>
            <a:t>System: platforms as the system within which rectification becomes embedded as a constant state </a:t>
          </a:r>
        </a:p>
      </dgm:t>
    </dgm:pt>
    <dgm:pt modelId="{54DAAF6E-5C92-9842-A6A5-8E74668B2030}" type="parTrans" cxnId="{818E58F2-F75B-CF4B-BE0D-9A927C3D3C64}">
      <dgm:prSet/>
      <dgm:spPr/>
      <dgm:t>
        <a:bodyPr/>
        <a:lstStyle/>
        <a:p>
          <a:endParaRPr lang="en-US"/>
        </a:p>
      </dgm:t>
    </dgm:pt>
    <dgm:pt modelId="{8D6C3528-7C3A-B444-B812-656545C98A30}" type="sibTrans" cxnId="{818E58F2-F75B-CF4B-BE0D-9A927C3D3C64}">
      <dgm:prSet/>
      <dgm:spPr/>
      <dgm:t>
        <a:bodyPr/>
        <a:lstStyle/>
        <a:p>
          <a:endParaRPr lang="en-US"/>
        </a:p>
      </dgm:t>
    </dgm:pt>
    <dgm:pt modelId="{85EE3727-99F3-174B-A9A4-BD868028194A}">
      <dgm:prSet/>
      <dgm:spPr/>
      <dgm:t>
        <a:bodyPr/>
        <a:lstStyle/>
        <a:p>
          <a:r>
            <a:rPr lang="en-US" b="1" dirty="0"/>
            <a:t>The Platform as the Party’s Tech version of the Central Commission for Discipline Inspection, but for the masses</a:t>
          </a:r>
        </a:p>
      </dgm:t>
    </dgm:pt>
    <dgm:pt modelId="{CDA87A45-DEB7-0E4B-84E6-615CAB01C620}" type="parTrans" cxnId="{73F55BD4-C61F-F340-A442-60ECF97CD380}">
      <dgm:prSet/>
      <dgm:spPr/>
      <dgm:t>
        <a:bodyPr/>
        <a:lstStyle/>
        <a:p>
          <a:endParaRPr lang="en-US"/>
        </a:p>
      </dgm:t>
    </dgm:pt>
    <dgm:pt modelId="{D5CEA853-CADC-1F4B-A1BD-8F7FECD6DC6F}" type="sibTrans" cxnId="{73F55BD4-C61F-F340-A442-60ECF97CD380}">
      <dgm:prSet/>
      <dgm:spPr/>
      <dgm:t>
        <a:bodyPr/>
        <a:lstStyle/>
        <a:p>
          <a:endParaRPr lang="en-US"/>
        </a:p>
      </dgm:t>
    </dgm:pt>
    <dgm:pt modelId="{0376E72D-E829-2040-9911-EACE246D054C}">
      <dgm:prSet/>
      <dgm:spPr/>
      <dgm:t>
        <a:bodyPr/>
        <a:lstStyle/>
        <a:p>
          <a:r>
            <a:rPr lang="en-US" b="1" dirty="0"/>
            <a:t>Automated and coordinated process of guiding the masses and the state to the next era of historical development.</a:t>
          </a:r>
        </a:p>
      </dgm:t>
    </dgm:pt>
    <dgm:pt modelId="{E3BDEB1A-A11B-9B4A-AEDC-FF1197513B53}" type="parTrans" cxnId="{0FE1EE2C-19C8-324A-9C1A-4FC7AB63DEF2}">
      <dgm:prSet/>
      <dgm:spPr/>
      <dgm:t>
        <a:bodyPr/>
        <a:lstStyle/>
        <a:p>
          <a:endParaRPr lang="en-US"/>
        </a:p>
      </dgm:t>
    </dgm:pt>
    <dgm:pt modelId="{A0EC9BD3-1019-4345-B4E9-670E51AC09FF}" type="sibTrans" cxnId="{0FE1EE2C-19C8-324A-9C1A-4FC7AB63DEF2}">
      <dgm:prSet/>
      <dgm:spPr/>
      <dgm:t>
        <a:bodyPr/>
        <a:lstStyle/>
        <a:p>
          <a:endParaRPr lang="en-US"/>
        </a:p>
      </dgm:t>
    </dgm:pt>
    <dgm:pt modelId="{2FD1918E-0D07-8443-BD99-017DF3B9CA68}" type="pres">
      <dgm:prSet presAssocID="{1F2C4830-7EBF-9C4F-8376-12789EBD9175}" presName="Name0" presStyleCnt="0">
        <dgm:presLayoutVars>
          <dgm:dir/>
          <dgm:animLvl val="lvl"/>
          <dgm:resizeHandles/>
        </dgm:presLayoutVars>
      </dgm:prSet>
      <dgm:spPr/>
    </dgm:pt>
    <dgm:pt modelId="{76E7AB84-A93B-7848-A8F9-91F60723947C}" type="pres">
      <dgm:prSet presAssocID="{1B24F071-8570-794C-9911-5843B867C962}" presName="linNode" presStyleCnt="0"/>
      <dgm:spPr/>
    </dgm:pt>
    <dgm:pt modelId="{71EDABCE-6BA3-C540-9AFE-80127E1F5388}" type="pres">
      <dgm:prSet presAssocID="{1B24F071-8570-794C-9911-5843B867C962}" presName="parentShp" presStyleLbl="node1" presStyleIdx="0" presStyleCnt="3">
        <dgm:presLayoutVars>
          <dgm:bulletEnabled val="1"/>
        </dgm:presLayoutVars>
      </dgm:prSet>
      <dgm:spPr/>
    </dgm:pt>
    <dgm:pt modelId="{BBB143B4-CCC4-5045-BA4A-4D981278F079}" type="pres">
      <dgm:prSet presAssocID="{1B24F071-8570-794C-9911-5843B867C962}" presName="childShp" presStyleLbl="bgAccFollowNode1" presStyleIdx="0" presStyleCnt="3">
        <dgm:presLayoutVars>
          <dgm:bulletEnabled val="1"/>
        </dgm:presLayoutVars>
      </dgm:prSet>
      <dgm:spPr/>
    </dgm:pt>
    <dgm:pt modelId="{BC9E7ED1-3B45-814B-9062-225B762300BD}" type="pres">
      <dgm:prSet presAssocID="{9F40B682-5593-0149-AF7B-A24FC965FDA0}" presName="spacing" presStyleCnt="0"/>
      <dgm:spPr/>
    </dgm:pt>
    <dgm:pt modelId="{9EAB9DCD-C983-F542-AE8B-2F741508239F}" type="pres">
      <dgm:prSet presAssocID="{FD5F175C-1203-0749-A4F4-50759A833A70}" presName="linNode" presStyleCnt="0"/>
      <dgm:spPr/>
    </dgm:pt>
    <dgm:pt modelId="{83FF4FDD-F0A7-8F4D-B477-780BAB01C626}" type="pres">
      <dgm:prSet presAssocID="{FD5F175C-1203-0749-A4F4-50759A833A70}" presName="parentShp" presStyleLbl="node1" presStyleIdx="1" presStyleCnt="3">
        <dgm:presLayoutVars>
          <dgm:bulletEnabled val="1"/>
        </dgm:presLayoutVars>
      </dgm:prSet>
      <dgm:spPr/>
    </dgm:pt>
    <dgm:pt modelId="{01692A24-E806-9542-A87C-4B50BF58A731}" type="pres">
      <dgm:prSet presAssocID="{FD5F175C-1203-0749-A4F4-50759A833A70}" presName="childShp" presStyleLbl="bgAccFollowNode1" presStyleIdx="1" presStyleCnt="3" custScaleY="113583">
        <dgm:presLayoutVars>
          <dgm:bulletEnabled val="1"/>
        </dgm:presLayoutVars>
      </dgm:prSet>
      <dgm:spPr/>
    </dgm:pt>
    <dgm:pt modelId="{2D47BE63-EB29-CF4D-A7E4-402D65057C69}" type="pres">
      <dgm:prSet presAssocID="{98D8D9D1-253A-EF42-91B5-CA8336BD470A}" presName="spacing" presStyleCnt="0"/>
      <dgm:spPr/>
    </dgm:pt>
    <dgm:pt modelId="{5FE2C628-3161-8E4B-BF73-7AF88CC5FA00}" type="pres">
      <dgm:prSet presAssocID="{FBA32DF6-90BB-7046-8E84-919F462D6C09}" presName="linNode" presStyleCnt="0"/>
      <dgm:spPr/>
    </dgm:pt>
    <dgm:pt modelId="{24D4BB8D-928B-A745-BD4E-D8E42BF69344}" type="pres">
      <dgm:prSet presAssocID="{FBA32DF6-90BB-7046-8E84-919F462D6C09}" presName="parentShp" presStyleLbl="node1" presStyleIdx="2" presStyleCnt="3">
        <dgm:presLayoutVars>
          <dgm:bulletEnabled val="1"/>
        </dgm:presLayoutVars>
      </dgm:prSet>
      <dgm:spPr/>
    </dgm:pt>
    <dgm:pt modelId="{2E656D8C-C8B0-C04B-986D-7B0B5C4F15FB}" type="pres">
      <dgm:prSet presAssocID="{FBA32DF6-90BB-7046-8E84-919F462D6C09}" presName="childShp" presStyleLbl="bgAccFollowNode1" presStyleIdx="2" presStyleCnt="3">
        <dgm:presLayoutVars>
          <dgm:bulletEnabled val="1"/>
        </dgm:presLayoutVars>
      </dgm:prSet>
      <dgm:spPr/>
    </dgm:pt>
  </dgm:ptLst>
  <dgm:cxnLst>
    <dgm:cxn modelId="{CD881705-768F-FF45-A384-EE06A5445EE7}" srcId="{1B24F071-8570-794C-9911-5843B867C962}" destId="{23061384-2D7B-6145-B7CB-9DB2DCC01CBF}" srcOrd="2" destOrd="0" parTransId="{DDA20C6F-D534-9042-84A5-D2AB4BAB13D8}" sibTransId="{8E7CDE27-24D5-BA4E-B4A6-C3E819C0F0CF}"/>
    <dgm:cxn modelId="{A02CA605-7674-E844-BAA1-3C0882F1A672}" type="presOf" srcId="{FD5F175C-1203-0749-A4F4-50759A833A70}" destId="{83FF4FDD-F0A7-8F4D-B477-780BAB01C626}" srcOrd="0" destOrd="0" presId="urn:microsoft.com/office/officeart/2005/8/layout/vList6"/>
    <dgm:cxn modelId="{2F3DD616-7B4E-134F-9C2A-25646A07E9DE}" type="presOf" srcId="{1F2C4830-7EBF-9C4F-8376-12789EBD9175}" destId="{2FD1918E-0D07-8443-BD99-017DF3B9CA68}" srcOrd="0" destOrd="0" presId="urn:microsoft.com/office/officeart/2005/8/layout/vList6"/>
    <dgm:cxn modelId="{B01C3625-B0F9-3F49-9A5D-36942F6AAA0D}" type="presOf" srcId="{23061384-2D7B-6145-B7CB-9DB2DCC01CBF}" destId="{BBB143B4-CCC4-5045-BA4A-4D981278F079}" srcOrd="0" destOrd="2" presId="urn:microsoft.com/office/officeart/2005/8/layout/vList6"/>
    <dgm:cxn modelId="{0FE1EE2C-19C8-324A-9C1A-4FC7AB63DEF2}" srcId="{FBA32DF6-90BB-7046-8E84-919F462D6C09}" destId="{0376E72D-E829-2040-9911-EACE246D054C}" srcOrd="1" destOrd="0" parTransId="{E3BDEB1A-A11B-9B4A-AEDC-FF1197513B53}" sibTransId="{A0EC9BD3-1019-4345-B4E9-670E51AC09FF}"/>
    <dgm:cxn modelId="{6BE3113B-2ECD-E146-B319-BF7A88AE5013}" srcId="{1B24F071-8570-794C-9911-5843B867C962}" destId="{955094FF-208D-2842-97BE-63C0F3EEF6C9}" srcOrd="0" destOrd="0" parTransId="{E1B4390B-0127-1A45-A877-A29D51222E76}" sibTransId="{94EC1E55-E7A2-3248-B38D-39323465F318}"/>
    <dgm:cxn modelId="{EE467E49-2FEC-D64A-BAB3-2EB5DB52A96F}" type="presOf" srcId="{F25C0CDB-60C9-5947-B517-813FE9469814}" destId="{01692A24-E806-9542-A87C-4B50BF58A731}" srcOrd="0" destOrd="0" presId="urn:microsoft.com/office/officeart/2005/8/layout/vList6"/>
    <dgm:cxn modelId="{65F9974D-5D7C-164B-BB89-4495E9E74AE3}" type="presOf" srcId="{FBA32DF6-90BB-7046-8E84-919F462D6C09}" destId="{24D4BB8D-928B-A745-BD4E-D8E42BF69344}" srcOrd="0" destOrd="0" presId="urn:microsoft.com/office/officeart/2005/8/layout/vList6"/>
    <dgm:cxn modelId="{6FDC0451-77C0-A04C-9DDF-4439E1A56E7A}" type="presOf" srcId="{0376E72D-E829-2040-9911-EACE246D054C}" destId="{2E656D8C-C8B0-C04B-986D-7B0B5C4F15FB}" srcOrd="0" destOrd="1" presId="urn:microsoft.com/office/officeart/2005/8/layout/vList6"/>
    <dgm:cxn modelId="{F930DC5F-C1C3-AD48-9A51-B171D73511DB}" srcId="{1B24F071-8570-794C-9911-5843B867C962}" destId="{8107D996-9EB2-7649-9153-D1AE30801607}" srcOrd="1" destOrd="0" parTransId="{4CAB6035-8FBA-3D46-BC93-147926D63FE1}" sibTransId="{0361328C-44C0-9741-8B75-D5C338E172DC}"/>
    <dgm:cxn modelId="{7744B366-D7A0-7544-B150-C36F969B983A}" srcId="{FD5F175C-1203-0749-A4F4-50759A833A70}" destId="{883C9037-EAEA-DD4C-9A1A-C3E66744F68C}" srcOrd="2" destOrd="0" parTransId="{C16F6178-DE21-D147-8270-ECA99F68582F}" sibTransId="{81557B8D-E6E9-1642-9CB9-4ED548AB2CB4}"/>
    <dgm:cxn modelId="{74C01888-F291-A44F-BD24-9EBABA64CCBE}" type="presOf" srcId="{883C9037-EAEA-DD4C-9A1A-C3E66744F68C}" destId="{01692A24-E806-9542-A87C-4B50BF58A731}" srcOrd="0" destOrd="2" presId="urn:microsoft.com/office/officeart/2005/8/layout/vList6"/>
    <dgm:cxn modelId="{22715BA7-D1F9-9F42-81C7-DFEF26D546BE}" srcId="{1F2C4830-7EBF-9C4F-8376-12789EBD9175}" destId="{FD5F175C-1203-0749-A4F4-50759A833A70}" srcOrd="1" destOrd="0" parTransId="{DE98DF98-DC9B-6546-95F7-2A2CFA61BB8B}" sibTransId="{98D8D9D1-253A-EF42-91B5-CA8336BD470A}"/>
    <dgm:cxn modelId="{D9FCE1B7-F49A-F246-A49E-CBBAA6D22F52}" type="presOf" srcId="{955094FF-208D-2842-97BE-63C0F3EEF6C9}" destId="{BBB143B4-CCC4-5045-BA4A-4D981278F079}" srcOrd="0" destOrd="0" presId="urn:microsoft.com/office/officeart/2005/8/layout/vList6"/>
    <dgm:cxn modelId="{55793EBA-C06A-9844-BFE3-B3C064C3E6C4}" type="presOf" srcId="{1B24F071-8570-794C-9911-5843B867C962}" destId="{71EDABCE-6BA3-C540-9AFE-80127E1F5388}" srcOrd="0" destOrd="0" presId="urn:microsoft.com/office/officeart/2005/8/layout/vList6"/>
    <dgm:cxn modelId="{7E823EBB-87E5-CB4C-B809-EB8129D931EB}" type="presOf" srcId="{85EE3727-99F3-174B-A9A4-BD868028194A}" destId="{2E656D8C-C8B0-C04B-986D-7B0B5C4F15FB}" srcOrd="0" destOrd="0" presId="urn:microsoft.com/office/officeart/2005/8/layout/vList6"/>
    <dgm:cxn modelId="{169E97BE-4FF1-D549-8B5F-585276512F79}" srcId="{FD5F175C-1203-0749-A4F4-50759A833A70}" destId="{F25C0CDB-60C9-5947-B517-813FE9469814}" srcOrd="0" destOrd="0" parTransId="{05347918-C3B9-4441-970A-74830F2F364E}" sibTransId="{7B01F998-32DE-FD49-B793-28663D82F721}"/>
    <dgm:cxn modelId="{51C3BFCD-6659-F449-9A98-C0889DD54B9C}" srcId="{1F2C4830-7EBF-9C4F-8376-12789EBD9175}" destId="{1B24F071-8570-794C-9911-5843B867C962}" srcOrd="0" destOrd="0" parTransId="{3B7993ED-CA0A-F44A-848D-61272A5E5C5D}" sibTransId="{9F40B682-5593-0149-AF7B-A24FC965FDA0}"/>
    <dgm:cxn modelId="{73F55BD4-C61F-F340-A442-60ECF97CD380}" srcId="{FBA32DF6-90BB-7046-8E84-919F462D6C09}" destId="{85EE3727-99F3-174B-A9A4-BD868028194A}" srcOrd="0" destOrd="0" parTransId="{CDA87A45-DEB7-0E4B-84E6-615CAB01C620}" sibTransId="{D5CEA853-CADC-1F4B-A1BD-8F7FECD6DC6F}"/>
    <dgm:cxn modelId="{0B2402D5-3695-8942-B57A-5835F8D8DE3A}" type="presOf" srcId="{8107D996-9EB2-7649-9153-D1AE30801607}" destId="{BBB143B4-CCC4-5045-BA4A-4D981278F079}" srcOrd="0" destOrd="1" presId="urn:microsoft.com/office/officeart/2005/8/layout/vList6"/>
    <dgm:cxn modelId="{8811DBE4-74B6-C34A-8F28-53B5F76520E0}" srcId="{FD5F175C-1203-0749-A4F4-50759A833A70}" destId="{EDBA32F4-B302-114A-AFF9-53B77CEE88BA}" srcOrd="1" destOrd="0" parTransId="{BE31C827-9315-E14E-9751-34FC3D0F1699}" sibTransId="{99330F42-0620-F24D-AF83-9EEAB154D038}"/>
    <dgm:cxn modelId="{F628F6EC-0F20-154E-9A8E-FC6F6EE430D8}" type="presOf" srcId="{EDBA32F4-B302-114A-AFF9-53B77CEE88BA}" destId="{01692A24-E806-9542-A87C-4B50BF58A731}" srcOrd="0" destOrd="1" presId="urn:microsoft.com/office/officeart/2005/8/layout/vList6"/>
    <dgm:cxn modelId="{818E58F2-F75B-CF4B-BE0D-9A927C3D3C64}" srcId="{1F2C4830-7EBF-9C4F-8376-12789EBD9175}" destId="{FBA32DF6-90BB-7046-8E84-919F462D6C09}" srcOrd="2" destOrd="0" parTransId="{54DAAF6E-5C92-9842-A6A5-8E74668B2030}" sibTransId="{8D6C3528-7C3A-B444-B812-656545C98A30}"/>
    <dgm:cxn modelId="{B6751B69-6B07-F343-9855-96F188AAC111}" type="presParOf" srcId="{2FD1918E-0D07-8443-BD99-017DF3B9CA68}" destId="{76E7AB84-A93B-7848-A8F9-91F60723947C}" srcOrd="0" destOrd="0" presId="urn:microsoft.com/office/officeart/2005/8/layout/vList6"/>
    <dgm:cxn modelId="{8912D817-A572-DA4C-A575-0F74EA347E7E}" type="presParOf" srcId="{76E7AB84-A93B-7848-A8F9-91F60723947C}" destId="{71EDABCE-6BA3-C540-9AFE-80127E1F5388}" srcOrd="0" destOrd="0" presId="urn:microsoft.com/office/officeart/2005/8/layout/vList6"/>
    <dgm:cxn modelId="{79841FEA-0202-5E4D-9201-49BEBAF4A240}" type="presParOf" srcId="{76E7AB84-A93B-7848-A8F9-91F60723947C}" destId="{BBB143B4-CCC4-5045-BA4A-4D981278F079}" srcOrd="1" destOrd="0" presId="urn:microsoft.com/office/officeart/2005/8/layout/vList6"/>
    <dgm:cxn modelId="{B6812DC4-1638-1C4D-862D-FF029C375A64}" type="presParOf" srcId="{2FD1918E-0D07-8443-BD99-017DF3B9CA68}" destId="{BC9E7ED1-3B45-814B-9062-225B762300BD}" srcOrd="1" destOrd="0" presId="urn:microsoft.com/office/officeart/2005/8/layout/vList6"/>
    <dgm:cxn modelId="{8D8F63B9-6D0D-484A-B8D1-FC19A8D75144}" type="presParOf" srcId="{2FD1918E-0D07-8443-BD99-017DF3B9CA68}" destId="{9EAB9DCD-C983-F542-AE8B-2F741508239F}" srcOrd="2" destOrd="0" presId="urn:microsoft.com/office/officeart/2005/8/layout/vList6"/>
    <dgm:cxn modelId="{62EAB7BD-7494-744F-8B0B-D6C5C4276F92}" type="presParOf" srcId="{9EAB9DCD-C983-F542-AE8B-2F741508239F}" destId="{83FF4FDD-F0A7-8F4D-B477-780BAB01C626}" srcOrd="0" destOrd="0" presId="urn:microsoft.com/office/officeart/2005/8/layout/vList6"/>
    <dgm:cxn modelId="{428A9A48-BD84-2F42-BC9F-D609C13B3863}" type="presParOf" srcId="{9EAB9DCD-C983-F542-AE8B-2F741508239F}" destId="{01692A24-E806-9542-A87C-4B50BF58A731}" srcOrd="1" destOrd="0" presId="urn:microsoft.com/office/officeart/2005/8/layout/vList6"/>
    <dgm:cxn modelId="{8F89A622-D12B-0848-96AD-DC9F5E2F7038}" type="presParOf" srcId="{2FD1918E-0D07-8443-BD99-017DF3B9CA68}" destId="{2D47BE63-EB29-CF4D-A7E4-402D65057C69}" srcOrd="3" destOrd="0" presId="urn:microsoft.com/office/officeart/2005/8/layout/vList6"/>
    <dgm:cxn modelId="{EBF11C9B-402B-5A4C-BC86-0EFCA472D3C0}" type="presParOf" srcId="{2FD1918E-0D07-8443-BD99-017DF3B9CA68}" destId="{5FE2C628-3161-8E4B-BF73-7AF88CC5FA00}" srcOrd="4" destOrd="0" presId="urn:microsoft.com/office/officeart/2005/8/layout/vList6"/>
    <dgm:cxn modelId="{E15FFFD3-0078-034B-8C0B-A40A97D9F164}" type="presParOf" srcId="{5FE2C628-3161-8E4B-BF73-7AF88CC5FA00}" destId="{24D4BB8D-928B-A745-BD4E-D8E42BF69344}" srcOrd="0" destOrd="0" presId="urn:microsoft.com/office/officeart/2005/8/layout/vList6"/>
    <dgm:cxn modelId="{7A8BEEDF-8F4B-F44C-AB1D-4AA8F16FBF22}" type="presParOf" srcId="{5FE2C628-3161-8E4B-BF73-7AF88CC5FA00}" destId="{2E656D8C-C8B0-C04B-986D-7B0B5C4F15F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E7D98-DD52-AF41-B17A-B6D6318E80C9}"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FAC5A61E-B35B-5445-9DE9-49918AF5A855}">
      <dgm:prSet/>
      <dgm:spPr/>
      <dgm:t>
        <a:bodyPr/>
        <a:lstStyle/>
        <a:p>
          <a:r>
            <a:rPr lang="en-US" dirty="0"/>
            <a:t>Tech in the service of the national political-economic model</a:t>
          </a:r>
        </a:p>
      </dgm:t>
    </dgm:pt>
    <dgm:pt modelId="{57FBAE8B-7C8A-E146-82DF-84CAA1ABD080}" type="parTrans" cxnId="{BE723AB7-CE28-EC44-B130-F1B2FB7FD229}">
      <dgm:prSet/>
      <dgm:spPr/>
      <dgm:t>
        <a:bodyPr/>
        <a:lstStyle/>
        <a:p>
          <a:endParaRPr lang="en-US"/>
        </a:p>
      </dgm:t>
    </dgm:pt>
    <dgm:pt modelId="{B00BF59B-34C2-4F4E-9A15-8DB213E2DE3C}" type="sibTrans" cxnId="{BE723AB7-CE28-EC44-B130-F1B2FB7FD229}">
      <dgm:prSet/>
      <dgm:spPr/>
      <dgm:t>
        <a:bodyPr/>
        <a:lstStyle/>
        <a:p>
          <a:endParaRPr lang="en-US"/>
        </a:p>
      </dgm:t>
    </dgm:pt>
    <dgm:pt modelId="{45C5F8E5-54BE-E945-B56D-19E00EAA1CD2}">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a:t>Is government a tech driven industry?</a:t>
          </a:r>
        </a:p>
      </dgm:t>
    </dgm:pt>
    <dgm:pt modelId="{AA2EBB2C-3FFB-EB4F-BFEF-5FECA1749B88}" type="parTrans" cxnId="{F553BAA1-8A67-B547-A745-EBB307A7D3DF}">
      <dgm:prSet/>
      <dgm:spPr/>
      <dgm:t>
        <a:bodyPr/>
        <a:lstStyle/>
        <a:p>
          <a:endParaRPr lang="en-US"/>
        </a:p>
      </dgm:t>
    </dgm:pt>
    <dgm:pt modelId="{EFCDE3C4-B38C-BA46-812D-353D32738E99}" type="sibTrans" cxnId="{F553BAA1-8A67-B547-A745-EBB307A7D3DF}">
      <dgm:prSet/>
      <dgm:spPr/>
      <dgm:t>
        <a:bodyPr/>
        <a:lstStyle/>
        <a:p>
          <a:endParaRPr lang="en-US"/>
        </a:p>
      </dgm:t>
    </dgm:pt>
    <dgm:pt modelId="{78EBF001-2A11-A249-ADD4-6DAC4D244B0D}">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dirty="0"/>
            <a:t>Is tech innovation driving institutional change in the field of governance?</a:t>
          </a:r>
        </a:p>
      </dgm:t>
    </dgm:pt>
    <dgm:pt modelId="{B77CFF99-7562-6143-AA24-B96F6BF5F151}" type="parTrans" cxnId="{6D477732-AD89-3D40-971C-4A461E18A717}">
      <dgm:prSet/>
      <dgm:spPr/>
      <dgm:t>
        <a:bodyPr/>
        <a:lstStyle/>
        <a:p>
          <a:endParaRPr lang="en-US"/>
        </a:p>
      </dgm:t>
    </dgm:pt>
    <dgm:pt modelId="{6435B0B0-E6B5-DC4F-853F-29B8E6DE1B97}" type="sibTrans" cxnId="{6D477732-AD89-3D40-971C-4A461E18A717}">
      <dgm:prSet/>
      <dgm:spPr/>
      <dgm:t>
        <a:bodyPr/>
        <a:lstStyle/>
        <a:p>
          <a:endParaRPr lang="en-US"/>
        </a:p>
      </dgm:t>
    </dgm:pt>
    <dgm:pt modelId="{D00461D3-4576-BF41-93EA-8BCA4B11C0AC}">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dirty="0"/>
            <a:t>Can markets serve as a tool of governance? </a:t>
          </a:r>
        </a:p>
      </dgm:t>
    </dgm:pt>
    <dgm:pt modelId="{E35D15A3-6057-3D4B-8F79-813EFF6E0899}" type="parTrans" cxnId="{5373388A-B0B9-A44A-9439-2A867382DC7C}">
      <dgm:prSet/>
      <dgm:spPr/>
      <dgm:t>
        <a:bodyPr/>
        <a:lstStyle/>
        <a:p>
          <a:endParaRPr lang="en-US"/>
        </a:p>
      </dgm:t>
    </dgm:pt>
    <dgm:pt modelId="{5BD8D723-8347-A848-AF7F-F47E539B9AB6}" type="sibTrans" cxnId="{5373388A-B0B9-A44A-9439-2A867382DC7C}">
      <dgm:prSet/>
      <dgm:spPr/>
      <dgm:t>
        <a:bodyPr/>
        <a:lstStyle/>
        <a:p>
          <a:endParaRPr lang="en-US"/>
        </a:p>
      </dgm:t>
    </dgm:pt>
    <dgm:pt modelId="{B7139F2D-07A9-3E42-9A8F-A777A33B8F45}">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dirty="0"/>
            <a:t>Can the evolving relationship between markets and state management suggest a parallel evolution in the evolution of governance?  </a:t>
          </a:r>
        </a:p>
      </dgm:t>
    </dgm:pt>
    <dgm:pt modelId="{8D9A7547-3788-9D41-A425-83CFD05C923B}" type="parTrans" cxnId="{AE5FFEF4-823B-4240-8A9E-30FA591CF889}">
      <dgm:prSet/>
      <dgm:spPr/>
      <dgm:t>
        <a:bodyPr/>
        <a:lstStyle/>
        <a:p>
          <a:endParaRPr lang="en-US"/>
        </a:p>
      </dgm:t>
    </dgm:pt>
    <dgm:pt modelId="{34F2AE74-9F61-E74E-8667-0A3ACB8321E1}" type="sibTrans" cxnId="{AE5FFEF4-823B-4240-8A9E-30FA591CF889}">
      <dgm:prSet/>
      <dgm:spPr/>
      <dgm:t>
        <a:bodyPr/>
        <a:lstStyle/>
        <a:p>
          <a:endParaRPr lang="en-US"/>
        </a:p>
      </dgm:t>
    </dgm:pt>
    <dgm:pt modelId="{55ECE4B6-496D-924D-A516-0AFA15C87ABD}">
      <dgm:prSet/>
      <dgm:spPr>
        <a:gradFill flip="none" rotWithShape="0">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pPr marL="457200"/>
          <a:r>
            <a:rPr lang="en-US" b="1" dirty="0"/>
            <a:t>How do tech and markets provide the necessary platform for furthering the objectives of the state to create a system of social control with Chinese characteristics that contributes to the progress of the nation toward its realization of the ideal the realization of which its leading forces have been tasked? </a:t>
          </a:r>
        </a:p>
      </dgm:t>
    </dgm:pt>
    <dgm:pt modelId="{4CA19D61-4A33-074B-8EC4-7469B0914656}" type="parTrans" cxnId="{91E4D5A6-9C8B-1449-A474-CEA326D87E2B}">
      <dgm:prSet/>
      <dgm:spPr/>
      <dgm:t>
        <a:bodyPr/>
        <a:lstStyle/>
        <a:p>
          <a:endParaRPr lang="en-US"/>
        </a:p>
      </dgm:t>
    </dgm:pt>
    <dgm:pt modelId="{9916CAEE-BB05-3549-AAEE-A8C2594E40CB}" type="sibTrans" cxnId="{91E4D5A6-9C8B-1449-A474-CEA326D87E2B}">
      <dgm:prSet/>
      <dgm:spPr/>
      <dgm:t>
        <a:bodyPr/>
        <a:lstStyle/>
        <a:p>
          <a:endParaRPr lang="en-US"/>
        </a:p>
      </dgm:t>
    </dgm:pt>
    <dgm:pt modelId="{AAF26E35-3830-F94A-ABE8-A0A96389A092}">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dirty="0"/>
            <a:t>Can platforms serve as a substitute for markets?</a:t>
          </a:r>
        </a:p>
      </dgm:t>
    </dgm:pt>
    <dgm:pt modelId="{C9E3980B-1C9B-5640-9C02-69C2FB9AAF2E}" type="parTrans" cxnId="{BD222DEF-6D70-3243-BBAC-2FC1E15ED177}">
      <dgm:prSet/>
      <dgm:spPr/>
    </dgm:pt>
    <dgm:pt modelId="{9FAAA44B-1099-E147-A8BE-BB4AA0CDE99D}" type="sibTrans" cxnId="{BD222DEF-6D70-3243-BBAC-2FC1E15ED177}">
      <dgm:prSet/>
      <dgm:spPr/>
    </dgm:pt>
    <dgm:pt modelId="{A5F87879-5EBE-444B-9E9D-1517833AAF30}" type="pres">
      <dgm:prSet presAssocID="{584E7D98-DD52-AF41-B17A-B6D6318E80C9}" presName="linear" presStyleCnt="0">
        <dgm:presLayoutVars>
          <dgm:animLvl val="lvl"/>
          <dgm:resizeHandles val="exact"/>
        </dgm:presLayoutVars>
      </dgm:prSet>
      <dgm:spPr/>
    </dgm:pt>
    <dgm:pt modelId="{7FB5F42B-A039-C749-975B-BE056505FF5B}" type="pres">
      <dgm:prSet presAssocID="{FAC5A61E-B35B-5445-9DE9-49918AF5A855}" presName="parentText" presStyleLbl="node1" presStyleIdx="0" presStyleCnt="2" custScaleY="41143">
        <dgm:presLayoutVars>
          <dgm:chMax val="0"/>
          <dgm:bulletEnabled val="1"/>
        </dgm:presLayoutVars>
      </dgm:prSet>
      <dgm:spPr/>
    </dgm:pt>
    <dgm:pt modelId="{156F9962-36E1-B34E-B9B2-D3B16C5817EF}" type="pres">
      <dgm:prSet presAssocID="{FAC5A61E-B35B-5445-9DE9-49918AF5A855}" presName="childText" presStyleLbl="revTx" presStyleIdx="0" presStyleCnt="1">
        <dgm:presLayoutVars>
          <dgm:bulletEnabled val="1"/>
        </dgm:presLayoutVars>
      </dgm:prSet>
      <dgm:spPr/>
    </dgm:pt>
    <dgm:pt modelId="{CFE9B8D7-3191-3B42-BBC7-0AB31032B95D}" type="pres">
      <dgm:prSet presAssocID="{55ECE4B6-496D-924D-A516-0AFA15C87ABD}" presName="parentText" presStyleLbl="node1" presStyleIdx="1" presStyleCnt="2">
        <dgm:presLayoutVars>
          <dgm:chMax val="0"/>
          <dgm:bulletEnabled val="1"/>
        </dgm:presLayoutVars>
      </dgm:prSet>
      <dgm:spPr/>
    </dgm:pt>
  </dgm:ptLst>
  <dgm:cxnLst>
    <dgm:cxn modelId="{7AE4540C-59FC-2B43-9C6C-549E7B1167D9}" type="presOf" srcId="{78EBF001-2A11-A249-ADD4-6DAC4D244B0D}" destId="{156F9962-36E1-B34E-B9B2-D3B16C5817EF}" srcOrd="0" destOrd="1" presId="urn:microsoft.com/office/officeart/2005/8/layout/vList2"/>
    <dgm:cxn modelId="{6D477732-AD89-3D40-971C-4A461E18A717}" srcId="{FAC5A61E-B35B-5445-9DE9-49918AF5A855}" destId="{78EBF001-2A11-A249-ADD4-6DAC4D244B0D}" srcOrd="1" destOrd="0" parTransId="{B77CFF99-7562-6143-AA24-B96F6BF5F151}" sibTransId="{6435B0B0-E6B5-DC4F-853F-29B8E6DE1B97}"/>
    <dgm:cxn modelId="{E359CB7D-41BD-C545-A759-FC75EBDA4276}" type="presOf" srcId="{FAC5A61E-B35B-5445-9DE9-49918AF5A855}" destId="{7FB5F42B-A039-C749-975B-BE056505FF5B}" srcOrd="0" destOrd="0" presId="urn:microsoft.com/office/officeart/2005/8/layout/vList2"/>
    <dgm:cxn modelId="{5373388A-B0B9-A44A-9439-2A867382DC7C}" srcId="{FAC5A61E-B35B-5445-9DE9-49918AF5A855}" destId="{D00461D3-4576-BF41-93EA-8BCA4B11C0AC}" srcOrd="2" destOrd="0" parTransId="{E35D15A3-6057-3D4B-8F79-813EFF6E0899}" sibTransId="{5BD8D723-8347-A848-AF7F-F47E539B9AB6}"/>
    <dgm:cxn modelId="{F553BAA1-8A67-B547-A745-EBB307A7D3DF}" srcId="{FAC5A61E-B35B-5445-9DE9-49918AF5A855}" destId="{45C5F8E5-54BE-E945-B56D-19E00EAA1CD2}" srcOrd="0" destOrd="0" parTransId="{AA2EBB2C-3FFB-EB4F-BFEF-5FECA1749B88}" sibTransId="{EFCDE3C4-B38C-BA46-812D-353D32738E99}"/>
    <dgm:cxn modelId="{884898A5-E2E7-6545-BAE2-FDE0E84CB09D}" type="presOf" srcId="{B7139F2D-07A9-3E42-9A8F-A777A33B8F45}" destId="{156F9962-36E1-B34E-B9B2-D3B16C5817EF}" srcOrd="0" destOrd="4" presId="urn:microsoft.com/office/officeart/2005/8/layout/vList2"/>
    <dgm:cxn modelId="{91E4D5A6-9C8B-1449-A474-CEA326D87E2B}" srcId="{584E7D98-DD52-AF41-B17A-B6D6318E80C9}" destId="{55ECE4B6-496D-924D-A516-0AFA15C87ABD}" srcOrd="1" destOrd="0" parTransId="{4CA19D61-4A33-074B-8EC4-7469B0914656}" sibTransId="{9916CAEE-BB05-3549-AAEE-A8C2594E40CB}"/>
    <dgm:cxn modelId="{BE723AB7-CE28-EC44-B130-F1B2FB7FD229}" srcId="{584E7D98-DD52-AF41-B17A-B6D6318E80C9}" destId="{FAC5A61E-B35B-5445-9DE9-49918AF5A855}" srcOrd="0" destOrd="0" parTransId="{57FBAE8B-7C8A-E146-82DF-84CAA1ABD080}" sibTransId="{B00BF59B-34C2-4F4E-9A15-8DB213E2DE3C}"/>
    <dgm:cxn modelId="{D638EDCE-F1C9-1047-890E-6A367F8B2BA4}" type="presOf" srcId="{584E7D98-DD52-AF41-B17A-B6D6318E80C9}" destId="{A5F87879-5EBE-444B-9E9D-1517833AAF30}" srcOrd="0" destOrd="0" presId="urn:microsoft.com/office/officeart/2005/8/layout/vList2"/>
    <dgm:cxn modelId="{57926BDF-AD22-5C4C-8789-B4BCB5A681F4}" type="presOf" srcId="{D00461D3-4576-BF41-93EA-8BCA4B11C0AC}" destId="{156F9962-36E1-B34E-B9B2-D3B16C5817EF}" srcOrd="0" destOrd="2" presId="urn:microsoft.com/office/officeart/2005/8/layout/vList2"/>
    <dgm:cxn modelId="{D9F1D2DF-33D7-5F4E-9BB6-8749E89378CA}" type="presOf" srcId="{AAF26E35-3830-F94A-ABE8-A0A96389A092}" destId="{156F9962-36E1-B34E-B9B2-D3B16C5817EF}" srcOrd="0" destOrd="3" presId="urn:microsoft.com/office/officeart/2005/8/layout/vList2"/>
    <dgm:cxn modelId="{CCF03CE1-79D6-B84F-A685-E9A29CC419E6}" type="presOf" srcId="{45C5F8E5-54BE-E945-B56D-19E00EAA1CD2}" destId="{156F9962-36E1-B34E-B9B2-D3B16C5817EF}" srcOrd="0" destOrd="0" presId="urn:microsoft.com/office/officeart/2005/8/layout/vList2"/>
    <dgm:cxn modelId="{BD222DEF-6D70-3243-BBAC-2FC1E15ED177}" srcId="{FAC5A61E-B35B-5445-9DE9-49918AF5A855}" destId="{AAF26E35-3830-F94A-ABE8-A0A96389A092}" srcOrd="3" destOrd="0" parTransId="{C9E3980B-1C9B-5640-9C02-69C2FB9AAF2E}" sibTransId="{9FAAA44B-1099-E147-A8BE-BB4AA0CDE99D}"/>
    <dgm:cxn modelId="{AE5FFEF4-823B-4240-8A9E-30FA591CF889}" srcId="{FAC5A61E-B35B-5445-9DE9-49918AF5A855}" destId="{B7139F2D-07A9-3E42-9A8F-A777A33B8F45}" srcOrd="4" destOrd="0" parTransId="{8D9A7547-3788-9D41-A425-83CFD05C923B}" sibTransId="{34F2AE74-9F61-E74E-8667-0A3ACB8321E1}"/>
    <dgm:cxn modelId="{6262CFF5-2089-0547-B06D-320D84C2F32F}" type="presOf" srcId="{55ECE4B6-496D-924D-A516-0AFA15C87ABD}" destId="{CFE9B8D7-3191-3B42-BBC7-0AB31032B95D}" srcOrd="0" destOrd="0" presId="urn:microsoft.com/office/officeart/2005/8/layout/vList2"/>
    <dgm:cxn modelId="{149A955B-9A30-294B-B5F5-1934B715601A}" type="presParOf" srcId="{A5F87879-5EBE-444B-9E9D-1517833AAF30}" destId="{7FB5F42B-A039-C749-975B-BE056505FF5B}" srcOrd="0" destOrd="0" presId="urn:microsoft.com/office/officeart/2005/8/layout/vList2"/>
    <dgm:cxn modelId="{FF57BB8C-55C9-DA45-A767-2E5BDC13DB42}" type="presParOf" srcId="{A5F87879-5EBE-444B-9E9D-1517833AAF30}" destId="{156F9962-36E1-B34E-B9B2-D3B16C5817EF}" srcOrd="1" destOrd="0" presId="urn:microsoft.com/office/officeart/2005/8/layout/vList2"/>
    <dgm:cxn modelId="{728A6A40-036C-5748-BDE9-E01180C1AE8B}" type="presParOf" srcId="{A5F87879-5EBE-444B-9E9D-1517833AAF30}" destId="{CFE9B8D7-3191-3B42-BBC7-0AB31032B95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041BB24-58DC-1E44-9E15-212B2E511FC1}"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7E7A703-7345-D643-9BE4-8F2D0FCE0207}">
      <dgm:prSet/>
      <dgm:spPr/>
      <dgm:t>
        <a:bodyPr/>
        <a:lstStyle/>
        <a:p>
          <a:r>
            <a:rPr lang="en-US" dirty="0"/>
            <a:t>Mechanics/technique merges with regulatory command</a:t>
          </a:r>
        </a:p>
      </dgm:t>
    </dgm:pt>
    <dgm:pt modelId="{109834EF-A14A-4E4B-BBBA-8F846C8B5E20}" type="parTrans" cxnId="{82F06B2D-3D46-CD47-85C8-C4A924F3C64C}">
      <dgm:prSet/>
      <dgm:spPr/>
      <dgm:t>
        <a:bodyPr/>
        <a:lstStyle/>
        <a:p>
          <a:endParaRPr lang="en-US"/>
        </a:p>
      </dgm:t>
    </dgm:pt>
    <dgm:pt modelId="{A1A22C10-6F24-AB44-95CF-742AA466ADA6}" type="sibTrans" cxnId="{82F06B2D-3D46-CD47-85C8-C4A924F3C64C}">
      <dgm:prSet/>
      <dgm:spPr/>
      <dgm:t>
        <a:bodyPr/>
        <a:lstStyle/>
        <a:p>
          <a:endParaRPr lang="en-US"/>
        </a:p>
      </dgm:t>
    </dgm:pt>
    <dgm:pt modelId="{F2C062F6-EBB8-3142-8326-1930022576D7}">
      <dgm:prSet/>
      <dgm:spPr/>
      <dgm:t>
        <a:bodyPr/>
        <a:lstStyle/>
        <a:p>
          <a:r>
            <a:rPr lang="en-US" dirty="0"/>
            <a:t>The power of data driven governance; empirics as the source and object of management</a:t>
          </a:r>
        </a:p>
      </dgm:t>
    </dgm:pt>
    <dgm:pt modelId="{5F4F94B4-26AC-5440-B75D-D00421ED8F98}" type="parTrans" cxnId="{1100FE9B-0630-0645-9B87-9D678F6086B8}">
      <dgm:prSet/>
      <dgm:spPr/>
      <dgm:t>
        <a:bodyPr/>
        <a:lstStyle/>
        <a:p>
          <a:endParaRPr lang="en-US"/>
        </a:p>
      </dgm:t>
    </dgm:pt>
    <dgm:pt modelId="{2403FF7A-5004-1E44-AE44-172B374C9362}" type="sibTrans" cxnId="{1100FE9B-0630-0645-9B87-9D678F6086B8}">
      <dgm:prSet/>
      <dgm:spPr/>
      <dgm:t>
        <a:bodyPr/>
        <a:lstStyle/>
        <a:p>
          <a:endParaRPr lang="en-US"/>
        </a:p>
      </dgm:t>
    </dgm:pt>
    <dgm:pt modelId="{EE81DD75-98EF-1942-AA3B-E26B5E19A7B5}">
      <dgm:prSet/>
      <dgm:spPr/>
      <dgm:t>
        <a:bodyPr/>
        <a:lstStyle/>
        <a:p>
          <a:r>
            <a:rPr lang="en-US" dirty="0"/>
            <a:t>Language of Coding versus language of rules-rights</a:t>
          </a:r>
        </a:p>
      </dgm:t>
    </dgm:pt>
    <dgm:pt modelId="{59E012AB-1BAE-7347-9E0E-7581DD887578}" type="parTrans" cxnId="{B92EEB25-82A9-9E40-8C90-CDFAF449A8D7}">
      <dgm:prSet/>
      <dgm:spPr/>
      <dgm:t>
        <a:bodyPr/>
        <a:lstStyle/>
        <a:p>
          <a:endParaRPr lang="en-US"/>
        </a:p>
      </dgm:t>
    </dgm:pt>
    <dgm:pt modelId="{F438C9C2-33CF-334B-8BD7-BF63A02ED09E}" type="sibTrans" cxnId="{B92EEB25-82A9-9E40-8C90-CDFAF449A8D7}">
      <dgm:prSet/>
      <dgm:spPr/>
      <dgm:t>
        <a:bodyPr/>
        <a:lstStyle/>
        <a:p>
          <a:endParaRPr lang="en-US"/>
        </a:p>
      </dgm:t>
    </dgm:pt>
    <dgm:pt modelId="{76491C5B-DEB4-1A4A-9DFF-9C8C9A1CC690}">
      <dgm:prSet/>
      <dgm:spPr/>
      <dgm:t>
        <a:bodyPr/>
        <a:lstStyle/>
        <a:p>
          <a:r>
            <a:rPr lang="en-US"/>
            <a:t>Creating networks of data streams</a:t>
          </a:r>
        </a:p>
      </dgm:t>
    </dgm:pt>
    <dgm:pt modelId="{3D53C078-AD6E-5240-8155-54666B15F890}" type="parTrans" cxnId="{75DF4480-A0A8-574B-9345-9CD9FC28382E}">
      <dgm:prSet/>
      <dgm:spPr/>
      <dgm:t>
        <a:bodyPr/>
        <a:lstStyle/>
        <a:p>
          <a:endParaRPr lang="en-US"/>
        </a:p>
      </dgm:t>
    </dgm:pt>
    <dgm:pt modelId="{4A8AF591-2C32-4340-AD1E-B455B9E47877}" type="sibTrans" cxnId="{75DF4480-A0A8-574B-9345-9CD9FC28382E}">
      <dgm:prSet/>
      <dgm:spPr/>
      <dgm:t>
        <a:bodyPr/>
        <a:lstStyle/>
        <a:p>
          <a:endParaRPr lang="en-US"/>
        </a:p>
      </dgm:t>
    </dgm:pt>
    <dgm:pt modelId="{FB59964F-6407-7940-BDD5-504F0375F554}">
      <dgm:prSet/>
      <dgm:spPr/>
      <dgm:t>
        <a:bodyPr/>
        <a:lstStyle/>
        <a:p>
          <a:r>
            <a:rPr lang="en-US" dirty="0"/>
            <a:t>Analytics as the new regulation; platforms as the new markets</a:t>
          </a:r>
        </a:p>
      </dgm:t>
    </dgm:pt>
    <dgm:pt modelId="{E57B97C5-E40F-E64D-8362-319A3C96705B}" type="parTrans" cxnId="{16F0223F-C6D0-644D-B081-CF038649DDA0}">
      <dgm:prSet/>
      <dgm:spPr/>
      <dgm:t>
        <a:bodyPr/>
        <a:lstStyle/>
        <a:p>
          <a:endParaRPr lang="en-US"/>
        </a:p>
      </dgm:t>
    </dgm:pt>
    <dgm:pt modelId="{93478D3B-8F19-5442-AD3F-BB690BB3E9FE}" type="sibTrans" cxnId="{16F0223F-C6D0-644D-B081-CF038649DDA0}">
      <dgm:prSet/>
      <dgm:spPr/>
      <dgm:t>
        <a:bodyPr/>
        <a:lstStyle/>
        <a:p>
          <a:endParaRPr lang="en-US"/>
        </a:p>
      </dgm:t>
    </dgm:pt>
    <dgm:pt modelId="{34613FB7-8D68-7F40-AE87-FA0DB61660C1}">
      <dgm:prSet/>
      <dgm:spPr/>
      <dgm:t>
        <a:bodyPr/>
        <a:lstStyle/>
        <a:p>
          <a:r>
            <a:rPr lang="en-US"/>
            <a:t>The role of the coder, the administrator, and the analyst relative to the government official and the lawyer</a:t>
          </a:r>
        </a:p>
      </dgm:t>
    </dgm:pt>
    <dgm:pt modelId="{18E0FE12-66BF-2A48-94C8-A9B1D24EF5BB}" type="parTrans" cxnId="{B6F086A9-2A90-3142-B1BA-AAED297AC431}">
      <dgm:prSet/>
      <dgm:spPr/>
      <dgm:t>
        <a:bodyPr/>
        <a:lstStyle/>
        <a:p>
          <a:endParaRPr lang="en-US"/>
        </a:p>
      </dgm:t>
    </dgm:pt>
    <dgm:pt modelId="{A41368D0-E76B-7A4E-A348-774FEECE9A67}" type="sibTrans" cxnId="{B6F086A9-2A90-3142-B1BA-AAED297AC431}">
      <dgm:prSet/>
      <dgm:spPr/>
      <dgm:t>
        <a:bodyPr/>
        <a:lstStyle/>
        <a:p>
          <a:endParaRPr lang="en-US"/>
        </a:p>
      </dgm:t>
    </dgm:pt>
    <dgm:pt modelId="{83CC7DFF-ACFC-6B45-B537-AE57C59DC138}">
      <dgm:prSet/>
      <dgm:spPr/>
      <dgm:t>
        <a:bodyPr/>
        <a:lstStyle/>
        <a:p>
          <a:r>
            <a:rPr lang="en-US" dirty="0"/>
            <a:t>Embedding political choices and biases through platforms</a:t>
          </a:r>
        </a:p>
      </dgm:t>
    </dgm:pt>
    <dgm:pt modelId="{180788CE-407B-234B-9BDF-91EED10D0920}" type="parTrans" cxnId="{88D784E6-29EB-D246-A746-923E3A3C3AF7}">
      <dgm:prSet/>
      <dgm:spPr/>
      <dgm:t>
        <a:bodyPr/>
        <a:lstStyle/>
        <a:p>
          <a:endParaRPr lang="en-US"/>
        </a:p>
      </dgm:t>
    </dgm:pt>
    <dgm:pt modelId="{2CF5A7C6-6B35-B742-9FB8-F7C552107C4B}" type="sibTrans" cxnId="{88D784E6-29EB-D246-A746-923E3A3C3AF7}">
      <dgm:prSet/>
      <dgm:spPr/>
      <dgm:t>
        <a:bodyPr/>
        <a:lstStyle/>
        <a:p>
          <a:endParaRPr lang="en-US"/>
        </a:p>
      </dgm:t>
    </dgm:pt>
    <dgm:pt modelId="{C6F326C2-788F-7A42-94BC-38CD4E1F4DD9}">
      <dgm:prSet/>
      <dgm:spPr/>
      <dgm:t>
        <a:bodyPr/>
        <a:lstStyle/>
        <a:p>
          <a:r>
            <a:rPr lang="en-US" dirty="0"/>
            <a:t>The language of data-analytics as socialist rule of law with the Party at the center; Tech Leninism with Chinese characteristics</a:t>
          </a:r>
        </a:p>
      </dgm:t>
    </dgm:pt>
    <dgm:pt modelId="{99DAF708-9658-3C4E-8720-0FE5E01E563C}" type="parTrans" cxnId="{551C2046-5DFC-8E4C-A860-CD734B6BB225}">
      <dgm:prSet/>
      <dgm:spPr/>
    </dgm:pt>
    <dgm:pt modelId="{412FFB17-450B-E444-8203-40E6830E8ACB}" type="sibTrans" cxnId="{551C2046-5DFC-8E4C-A860-CD734B6BB225}">
      <dgm:prSet/>
      <dgm:spPr/>
    </dgm:pt>
    <dgm:pt modelId="{EA739246-EA66-0744-A785-76C9B95CEF39}" type="pres">
      <dgm:prSet presAssocID="{1041BB24-58DC-1E44-9E15-212B2E511FC1}" presName="linear" presStyleCnt="0">
        <dgm:presLayoutVars>
          <dgm:animLvl val="lvl"/>
          <dgm:resizeHandles val="exact"/>
        </dgm:presLayoutVars>
      </dgm:prSet>
      <dgm:spPr/>
    </dgm:pt>
    <dgm:pt modelId="{C206B4B0-5094-0E42-BD2D-4827BDFAC0C0}" type="pres">
      <dgm:prSet presAssocID="{57E7A703-7345-D643-9BE4-8F2D0FCE0207}" presName="parentText" presStyleLbl="node1" presStyleIdx="0" presStyleCnt="8">
        <dgm:presLayoutVars>
          <dgm:chMax val="0"/>
          <dgm:bulletEnabled val="1"/>
        </dgm:presLayoutVars>
      </dgm:prSet>
      <dgm:spPr/>
    </dgm:pt>
    <dgm:pt modelId="{1A89D5A4-421D-6847-BBD3-F30035E04F45}" type="pres">
      <dgm:prSet presAssocID="{A1A22C10-6F24-AB44-95CF-742AA466ADA6}" presName="spacer" presStyleCnt="0"/>
      <dgm:spPr/>
    </dgm:pt>
    <dgm:pt modelId="{52F00EFF-0BBF-474A-A6F3-A056C8357A9C}" type="pres">
      <dgm:prSet presAssocID="{F2C062F6-EBB8-3142-8326-1930022576D7}" presName="parentText" presStyleLbl="node1" presStyleIdx="1" presStyleCnt="8">
        <dgm:presLayoutVars>
          <dgm:chMax val="0"/>
          <dgm:bulletEnabled val="1"/>
        </dgm:presLayoutVars>
      </dgm:prSet>
      <dgm:spPr/>
    </dgm:pt>
    <dgm:pt modelId="{9CEDAA5C-2910-3645-8A70-C333FDAE464D}" type="pres">
      <dgm:prSet presAssocID="{2403FF7A-5004-1E44-AE44-172B374C9362}" presName="spacer" presStyleCnt="0"/>
      <dgm:spPr/>
    </dgm:pt>
    <dgm:pt modelId="{4BD4F66A-1974-1E4A-BF56-3B2693A6D41E}" type="pres">
      <dgm:prSet presAssocID="{EE81DD75-98EF-1942-AA3B-E26B5E19A7B5}" presName="parentText" presStyleLbl="node1" presStyleIdx="2" presStyleCnt="8">
        <dgm:presLayoutVars>
          <dgm:chMax val="0"/>
          <dgm:bulletEnabled val="1"/>
        </dgm:presLayoutVars>
      </dgm:prSet>
      <dgm:spPr/>
    </dgm:pt>
    <dgm:pt modelId="{533AA396-415A-F846-9291-409591BC1876}" type="pres">
      <dgm:prSet presAssocID="{F438C9C2-33CF-334B-8BD7-BF63A02ED09E}" presName="spacer" presStyleCnt="0"/>
      <dgm:spPr/>
    </dgm:pt>
    <dgm:pt modelId="{89B22B38-02C6-0740-AA1A-FDC70AB5C1CF}" type="pres">
      <dgm:prSet presAssocID="{76491C5B-DEB4-1A4A-9DFF-9C8C9A1CC690}" presName="parentText" presStyleLbl="node1" presStyleIdx="3" presStyleCnt="8">
        <dgm:presLayoutVars>
          <dgm:chMax val="0"/>
          <dgm:bulletEnabled val="1"/>
        </dgm:presLayoutVars>
      </dgm:prSet>
      <dgm:spPr/>
    </dgm:pt>
    <dgm:pt modelId="{F5CE197D-684E-794C-A264-8275364B7E0E}" type="pres">
      <dgm:prSet presAssocID="{4A8AF591-2C32-4340-AD1E-B455B9E47877}" presName="spacer" presStyleCnt="0"/>
      <dgm:spPr/>
    </dgm:pt>
    <dgm:pt modelId="{A8E14906-0A99-5547-985E-FFC037A6022E}" type="pres">
      <dgm:prSet presAssocID="{FB59964F-6407-7940-BDD5-504F0375F554}" presName="parentText" presStyleLbl="node1" presStyleIdx="4" presStyleCnt="8">
        <dgm:presLayoutVars>
          <dgm:chMax val="0"/>
          <dgm:bulletEnabled val="1"/>
        </dgm:presLayoutVars>
      </dgm:prSet>
      <dgm:spPr/>
    </dgm:pt>
    <dgm:pt modelId="{89D23E55-91A1-5646-80E4-DC71F81BE743}" type="pres">
      <dgm:prSet presAssocID="{93478D3B-8F19-5442-AD3F-BB690BB3E9FE}" presName="spacer" presStyleCnt="0"/>
      <dgm:spPr/>
    </dgm:pt>
    <dgm:pt modelId="{A65AF0B9-1838-F14F-B1D3-1EFDDFEEE5DE}" type="pres">
      <dgm:prSet presAssocID="{34613FB7-8D68-7F40-AE87-FA0DB61660C1}" presName="parentText" presStyleLbl="node1" presStyleIdx="5" presStyleCnt="8">
        <dgm:presLayoutVars>
          <dgm:chMax val="0"/>
          <dgm:bulletEnabled val="1"/>
        </dgm:presLayoutVars>
      </dgm:prSet>
      <dgm:spPr/>
    </dgm:pt>
    <dgm:pt modelId="{0073DD52-CC83-0E4E-AE91-2F6503577615}" type="pres">
      <dgm:prSet presAssocID="{A41368D0-E76B-7A4E-A348-774FEECE9A67}" presName="spacer" presStyleCnt="0"/>
      <dgm:spPr/>
    </dgm:pt>
    <dgm:pt modelId="{8DEA9D22-7B90-924F-B93D-29901D2099D5}" type="pres">
      <dgm:prSet presAssocID="{83CC7DFF-ACFC-6B45-B537-AE57C59DC138}" presName="parentText" presStyleLbl="node1" presStyleIdx="6" presStyleCnt="8">
        <dgm:presLayoutVars>
          <dgm:chMax val="0"/>
          <dgm:bulletEnabled val="1"/>
        </dgm:presLayoutVars>
      </dgm:prSet>
      <dgm:spPr/>
    </dgm:pt>
    <dgm:pt modelId="{FF4A5DF6-861A-4646-A3C0-D47FFBFB09DF}" type="pres">
      <dgm:prSet presAssocID="{2CF5A7C6-6B35-B742-9FB8-F7C552107C4B}" presName="spacer" presStyleCnt="0"/>
      <dgm:spPr/>
    </dgm:pt>
    <dgm:pt modelId="{474AF54C-20B4-5B44-8A98-2FF99FDBDCBA}" type="pres">
      <dgm:prSet presAssocID="{C6F326C2-788F-7A42-94BC-38CD4E1F4DD9}" presName="parentText" presStyleLbl="node1" presStyleIdx="7" presStyleCnt="8">
        <dgm:presLayoutVars>
          <dgm:chMax val="0"/>
          <dgm:bulletEnabled val="1"/>
        </dgm:presLayoutVars>
      </dgm:prSet>
      <dgm:spPr/>
    </dgm:pt>
  </dgm:ptLst>
  <dgm:cxnLst>
    <dgm:cxn modelId="{B92EEB25-82A9-9E40-8C90-CDFAF449A8D7}" srcId="{1041BB24-58DC-1E44-9E15-212B2E511FC1}" destId="{EE81DD75-98EF-1942-AA3B-E26B5E19A7B5}" srcOrd="2" destOrd="0" parTransId="{59E012AB-1BAE-7347-9E0E-7581DD887578}" sibTransId="{F438C9C2-33CF-334B-8BD7-BF63A02ED09E}"/>
    <dgm:cxn modelId="{82F06B2D-3D46-CD47-85C8-C4A924F3C64C}" srcId="{1041BB24-58DC-1E44-9E15-212B2E511FC1}" destId="{57E7A703-7345-D643-9BE4-8F2D0FCE0207}" srcOrd="0" destOrd="0" parTransId="{109834EF-A14A-4E4B-BBBA-8F846C8B5E20}" sibTransId="{A1A22C10-6F24-AB44-95CF-742AA466ADA6}"/>
    <dgm:cxn modelId="{16F0223F-C6D0-644D-B081-CF038649DDA0}" srcId="{1041BB24-58DC-1E44-9E15-212B2E511FC1}" destId="{FB59964F-6407-7940-BDD5-504F0375F554}" srcOrd="4" destOrd="0" parTransId="{E57B97C5-E40F-E64D-8362-319A3C96705B}" sibTransId="{93478D3B-8F19-5442-AD3F-BB690BB3E9FE}"/>
    <dgm:cxn modelId="{551C2046-5DFC-8E4C-A860-CD734B6BB225}" srcId="{1041BB24-58DC-1E44-9E15-212B2E511FC1}" destId="{C6F326C2-788F-7A42-94BC-38CD4E1F4DD9}" srcOrd="7" destOrd="0" parTransId="{99DAF708-9658-3C4E-8720-0FE5E01E563C}" sibTransId="{412FFB17-450B-E444-8203-40E6830E8ACB}"/>
    <dgm:cxn modelId="{C44C8F49-219C-A746-8A9B-4C5845137B5C}" type="presOf" srcId="{FB59964F-6407-7940-BDD5-504F0375F554}" destId="{A8E14906-0A99-5547-985E-FFC037A6022E}" srcOrd="0" destOrd="0" presId="urn:microsoft.com/office/officeart/2005/8/layout/vList2"/>
    <dgm:cxn modelId="{48363055-CA47-D646-B7A1-78A70D32F56B}" type="presOf" srcId="{83CC7DFF-ACFC-6B45-B537-AE57C59DC138}" destId="{8DEA9D22-7B90-924F-B93D-29901D2099D5}" srcOrd="0" destOrd="0" presId="urn:microsoft.com/office/officeart/2005/8/layout/vList2"/>
    <dgm:cxn modelId="{0906A060-B4F6-F04C-8C0F-36187B7FE15E}" type="presOf" srcId="{57E7A703-7345-D643-9BE4-8F2D0FCE0207}" destId="{C206B4B0-5094-0E42-BD2D-4827BDFAC0C0}" srcOrd="0" destOrd="0" presId="urn:microsoft.com/office/officeart/2005/8/layout/vList2"/>
    <dgm:cxn modelId="{2E657C76-5E84-6141-B9F8-B71895A0F6E8}" type="presOf" srcId="{F2C062F6-EBB8-3142-8326-1930022576D7}" destId="{52F00EFF-0BBF-474A-A6F3-A056C8357A9C}" srcOrd="0" destOrd="0" presId="urn:microsoft.com/office/officeart/2005/8/layout/vList2"/>
    <dgm:cxn modelId="{75DF4480-A0A8-574B-9345-9CD9FC28382E}" srcId="{1041BB24-58DC-1E44-9E15-212B2E511FC1}" destId="{76491C5B-DEB4-1A4A-9DFF-9C8C9A1CC690}" srcOrd="3" destOrd="0" parTransId="{3D53C078-AD6E-5240-8155-54666B15F890}" sibTransId="{4A8AF591-2C32-4340-AD1E-B455B9E47877}"/>
    <dgm:cxn modelId="{1100FE9B-0630-0645-9B87-9D678F6086B8}" srcId="{1041BB24-58DC-1E44-9E15-212B2E511FC1}" destId="{F2C062F6-EBB8-3142-8326-1930022576D7}" srcOrd="1" destOrd="0" parTransId="{5F4F94B4-26AC-5440-B75D-D00421ED8F98}" sibTransId="{2403FF7A-5004-1E44-AE44-172B374C9362}"/>
    <dgm:cxn modelId="{9EA930A7-404D-FE45-9019-558726C740EC}" type="presOf" srcId="{76491C5B-DEB4-1A4A-9DFF-9C8C9A1CC690}" destId="{89B22B38-02C6-0740-AA1A-FDC70AB5C1CF}" srcOrd="0" destOrd="0" presId="urn:microsoft.com/office/officeart/2005/8/layout/vList2"/>
    <dgm:cxn modelId="{B6F086A9-2A90-3142-B1BA-AAED297AC431}" srcId="{1041BB24-58DC-1E44-9E15-212B2E511FC1}" destId="{34613FB7-8D68-7F40-AE87-FA0DB61660C1}" srcOrd="5" destOrd="0" parTransId="{18E0FE12-66BF-2A48-94C8-A9B1D24EF5BB}" sibTransId="{A41368D0-E76B-7A4E-A348-774FEECE9A67}"/>
    <dgm:cxn modelId="{736C25BF-8052-4C47-BFD2-B4F24793D17D}" type="presOf" srcId="{34613FB7-8D68-7F40-AE87-FA0DB61660C1}" destId="{A65AF0B9-1838-F14F-B1D3-1EFDDFEEE5DE}" srcOrd="0" destOrd="0" presId="urn:microsoft.com/office/officeart/2005/8/layout/vList2"/>
    <dgm:cxn modelId="{7C8FBBC7-F908-5C49-9A0C-DBE257B9A776}" type="presOf" srcId="{C6F326C2-788F-7A42-94BC-38CD4E1F4DD9}" destId="{474AF54C-20B4-5B44-8A98-2FF99FDBDCBA}" srcOrd="0" destOrd="0" presId="urn:microsoft.com/office/officeart/2005/8/layout/vList2"/>
    <dgm:cxn modelId="{88D784E6-29EB-D246-A746-923E3A3C3AF7}" srcId="{1041BB24-58DC-1E44-9E15-212B2E511FC1}" destId="{83CC7DFF-ACFC-6B45-B537-AE57C59DC138}" srcOrd="6" destOrd="0" parTransId="{180788CE-407B-234B-9BDF-91EED10D0920}" sibTransId="{2CF5A7C6-6B35-B742-9FB8-F7C552107C4B}"/>
    <dgm:cxn modelId="{47AE72F5-5F28-5744-B579-73D58A0656B3}" type="presOf" srcId="{1041BB24-58DC-1E44-9E15-212B2E511FC1}" destId="{EA739246-EA66-0744-A785-76C9B95CEF39}" srcOrd="0" destOrd="0" presId="urn:microsoft.com/office/officeart/2005/8/layout/vList2"/>
    <dgm:cxn modelId="{8412E3FA-ADD0-5743-8AB3-A70F37F682F9}" type="presOf" srcId="{EE81DD75-98EF-1942-AA3B-E26B5E19A7B5}" destId="{4BD4F66A-1974-1E4A-BF56-3B2693A6D41E}" srcOrd="0" destOrd="0" presId="urn:microsoft.com/office/officeart/2005/8/layout/vList2"/>
    <dgm:cxn modelId="{B80C5299-FE71-A141-830B-4F602E6C7981}" type="presParOf" srcId="{EA739246-EA66-0744-A785-76C9B95CEF39}" destId="{C206B4B0-5094-0E42-BD2D-4827BDFAC0C0}" srcOrd="0" destOrd="0" presId="urn:microsoft.com/office/officeart/2005/8/layout/vList2"/>
    <dgm:cxn modelId="{52C89C23-37BD-C84B-B9E3-5E35DED71513}" type="presParOf" srcId="{EA739246-EA66-0744-A785-76C9B95CEF39}" destId="{1A89D5A4-421D-6847-BBD3-F30035E04F45}" srcOrd="1" destOrd="0" presId="urn:microsoft.com/office/officeart/2005/8/layout/vList2"/>
    <dgm:cxn modelId="{D8D3CD1E-76FC-9F42-9F6C-3C0402E331E5}" type="presParOf" srcId="{EA739246-EA66-0744-A785-76C9B95CEF39}" destId="{52F00EFF-0BBF-474A-A6F3-A056C8357A9C}" srcOrd="2" destOrd="0" presId="urn:microsoft.com/office/officeart/2005/8/layout/vList2"/>
    <dgm:cxn modelId="{80345B3E-60F4-0D4C-84DB-CED1CDB6C6CA}" type="presParOf" srcId="{EA739246-EA66-0744-A785-76C9B95CEF39}" destId="{9CEDAA5C-2910-3645-8A70-C333FDAE464D}" srcOrd="3" destOrd="0" presId="urn:microsoft.com/office/officeart/2005/8/layout/vList2"/>
    <dgm:cxn modelId="{E74B7088-9F98-FD49-BA1D-C07EDFB1CB95}" type="presParOf" srcId="{EA739246-EA66-0744-A785-76C9B95CEF39}" destId="{4BD4F66A-1974-1E4A-BF56-3B2693A6D41E}" srcOrd="4" destOrd="0" presId="urn:microsoft.com/office/officeart/2005/8/layout/vList2"/>
    <dgm:cxn modelId="{5AB3D374-1E20-EA43-984E-759E9669ACAF}" type="presParOf" srcId="{EA739246-EA66-0744-A785-76C9B95CEF39}" destId="{533AA396-415A-F846-9291-409591BC1876}" srcOrd="5" destOrd="0" presId="urn:microsoft.com/office/officeart/2005/8/layout/vList2"/>
    <dgm:cxn modelId="{5118234B-7275-8F46-86F5-AE6D3CCF324A}" type="presParOf" srcId="{EA739246-EA66-0744-A785-76C9B95CEF39}" destId="{89B22B38-02C6-0740-AA1A-FDC70AB5C1CF}" srcOrd="6" destOrd="0" presId="urn:microsoft.com/office/officeart/2005/8/layout/vList2"/>
    <dgm:cxn modelId="{AC55DBDA-204B-6E4F-8307-95AC0A239FB1}" type="presParOf" srcId="{EA739246-EA66-0744-A785-76C9B95CEF39}" destId="{F5CE197D-684E-794C-A264-8275364B7E0E}" srcOrd="7" destOrd="0" presId="urn:microsoft.com/office/officeart/2005/8/layout/vList2"/>
    <dgm:cxn modelId="{29A34A6B-7083-5549-905C-E80C53B6700B}" type="presParOf" srcId="{EA739246-EA66-0744-A785-76C9B95CEF39}" destId="{A8E14906-0A99-5547-985E-FFC037A6022E}" srcOrd="8" destOrd="0" presId="urn:microsoft.com/office/officeart/2005/8/layout/vList2"/>
    <dgm:cxn modelId="{C7142391-B529-0D45-A635-16ADA4038733}" type="presParOf" srcId="{EA739246-EA66-0744-A785-76C9B95CEF39}" destId="{89D23E55-91A1-5646-80E4-DC71F81BE743}" srcOrd="9" destOrd="0" presId="urn:microsoft.com/office/officeart/2005/8/layout/vList2"/>
    <dgm:cxn modelId="{940363D9-9A38-0E42-BD38-BAC2B481DB79}" type="presParOf" srcId="{EA739246-EA66-0744-A785-76C9B95CEF39}" destId="{A65AF0B9-1838-F14F-B1D3-1EFDDFEEE5DE}" srcOrd="10" destOrd="0" presId="urn:microsoft.com/office/officeart/2005/8/layout/vList2"/>
    <dgm:cxn modelId="{DC2FC5EB-B2EB-1240-BDAB-6FC35D119373}" type="presParOf" srcId="{EA739246-EA66-0744-A785-76C9B95CEF39}" destId="{0073DD52-CC83-0E4E-AE91-2F6503577615}" srcOrd="11" destOrd="0" presId="urn:microsoft.com/office/officeart/2005/8/layout/vList2"/>
    <dgm:cxn modelId="{882689F1-C565-9D4C-9BFC-42622764BF79}" type="presParOf" srcId="{EA739246-EA66-0744-A785-76C9B95CEF39}" destId="{8DEA9D22-7B90-924F-B93D-29901D2099D5}" srcOrd="12" destOrd="0" presId="urn:microsoft.com/office/officeart/2005/8/layout/vList2"/>
    <dgm:cxn modelId="{E4C5FBAB-16C4-9948-B249-767CF8C43693}" type="presParOf" srcId="{EA739246-EA66-0744-A785-76C9B95CEF39}" destId="{FF4A5DF6-861A-4646-A3C0-D47FFBFB09DF}" srcOrd="13" destOrd="0" presId="urn:microsoft.com/office/officeart/2005/8/layout/vList2"/>
    <dgm:cxn modelId="{C4157A51-4C81-5B4E-AA96-E8C4A5FD9664}" type="presParOf" srcId="{EA739246-EA66-0744-A785-76C9B95CEF39}" destId="{474AF54C-20B4-5B44-8A98-2FF99FDBDCBA}"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E2272DB-9B7F-4549-870E-8AC586822C21}" type="doc">
      <dgm:prSet loTypeId="urn:microsoft.com/office/officeart/2005/8/layout/default" loCatId="relationship" qsTypeId="urn:microsoft.com/office/officeart/2005/8/quickstyle/simple3" qsCatId="simple" csTypeId="urn:microsoft.com/office/officeart/2005/8/colors/accent4_4" csCatId="accent4" phldr="1"/>
      <dgm:spPr/>
      <dgm:t>
        <a:bodyPr/>
        <a:lstStyle/>
        <a:p>
          <a:endParaRPr lang="en-US"/>
        </a:p>
      </dgm:t>
    </dgm:pt>
    <dgm:pt modelId="{0EE60F4E-C52D-B34E-8060-5C4111E6D0E6}">
      <dgm:prSet/>
      <dgm:spPr/>
      <dgm:t>
        <a:bodyPr/>
        <a:lstStyle/>
        <a:p>
          <a:r>
            <a:rPr lang="en-US" b="1"/>
            <a:t>Dr. Ian Malcolm:</a:t>
          </a:r>
          <a:br>
            <a:rPr lang="en-US"/>
          </a:br>
          <a:r>
            <a:rPr lang="en-US"/>
            <a:t>Yeah, but your scientists were so preoccupied with whether or not they could, they didn't stop to think if they should.</a:t>
          </a:r>
        </a:p>
      </dgm:t>
    </dgm:pt>
    <dgm:pt modelId="{29223B66-F231-0544-B0FA-6A7702C6632B}" type="parTrans" cxnId="{7AFE2313-C18F-6F48-B4F3-70D92AACC7A7}">
      <dgm:prSet/>
      <dgm:spPr/>
      <dgm:t>
        <a:bodyPr/>
        <a:lstStyle/>
        <a:p>
          <a:endParaRPr lang="en-US"/>
        </a:p>
      </dgm:t>
    </dgm:pt>
    <dgm:pt modelId="{1F1316C6-8FBE-CB4F-8853-FD3F451D0417}" type="sibTrans" cxnId="{7AFE2313-C18F-6F48-B4F3-70D92AACC7A7}">
      <dgm:prSet/>
      <dgm:spPr/>
      <dgm:t>
        <a:bodyPr/>
        <a:lstStyle/>
        <a:p>
          <a:endParaRPr lang="en-US"/>
        </a:p>
      </dgm:t>
    </dgm:pt>
    <dgm:pt modelId="{A1E68E5F-2AEA-B44F-9AA2-F665207949E0}" type="pres">
      <dgm:prSet presAssocID="{DE2272DB-9B7F-4549-870E-8AC586822C21}" presName="diagram" presStyleCnt="0">
        <dgm:presLayoutVars>
          <dgm:dir/>
          <dgm:resizeHandles val="exact"/>
        </dgm:presLayoutVars>
      </dgm:prSet>
      <dgm:spPr/>
    </dgm:pt>
    <dgm:pt modelId="{FBC2C0DD-A83A-4B40-8C73-A0F617F7F530}" type="pres">
      <dgm:prSet presAssocID="{0EE60F4E-C52D-B34E-8060-5C4111E6D0E6}" presName="node" presStyleLbl="node1" presStyleIdx="0" presStyleCnt="1" custScaleX="229012">
        <dgm:presLayoutVars>
          <dgm:bulletEnabled val="1"/>
        </dgm:presLayoutVars>
      </dgm:prSet>
      <dgm:spPr/>
    </dgm:pt>
  </dgm:ptLst>
  <dgm:cxnLst>
    <dgm:cxn modelId="{7AFE2313-C18F-6F48-B4F3-70D92AACC7A7}" srcId="{DE2272DB-9B7F-4549-870E-8AC586822C21}" destId="{0EE60F4E-C52D-B34E-8060-5C4111E6D0E6}" srcOrd="0" destOrd="0" parTransId="{29223B66-F231-0544-B0FA-6A7702C6632B}" sibTransId="{1F1316C6-8FBE-CB4F-8853-FD3F451D0417}"/>
    <dgm:cxn modelId="{DE0BE287-3480-E845-8321-95E894AE1622}" type="presOf" srcId="{DE2272DB-9B7F-4549-870E-8AC586822C21}" destId="{A1E68E5F-2AEA-B44F-9AA2-F665207949E0}" srcOrd="0" destOrd="0" presId="urn:microsoft.com/office/officeart/2005/8/layout/default"/>
    <dgm:cxn modelId="{9E49D49C-B1FD-2C42-95CA-909BF2AB61A6}" type="presOf" srcId="{0EE60F4E-C52D-B34E-8060-5C4111E6D0E6}" destId="{FBC2C0DD-A83A-4B40-8C73-A0F617F7F530}" srcOrd="0" destOrd="0" presId="urn:microsoft.com/office/officeart/2005/8/layout/default"/>
    <dgm:cxn modelId="{F5857076-A6D5-074E-A250-1ED52BACB785}" type="presParOf" srcId="{A1E68E5F-2AEA-B44F-9AA2-F665207949E0}" destId="{FBC2C0DD-A83A-4B40-8C73-A0F617F7F530}"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C859B8-D71E-2B4E-BB2D-A15EDCF6AB55}" type="doc">
      <dgm:prSet loTypeId="urn:microsoft.com/office/officeart/2005/8/layout/chevron2" loCatId="process" qsTypeId="urn:microsoft.com/office/officeart/2005/8/quickstyle/simple3" qsCatId="simple" csTypeId="urn:microsoft.com/office/officeart/2005/8/colors/colorful1" csCatId="colorful" phldr="1"/>
      <dgm:spPr/>
      <dgm:t>
        <a:bodyPr/>
        <a:lstStyle/>
        <a:p>
          <a:endParaRPr lang="en-US"/>
        </a:p>
      </dgm:t>
    </dgm:pt>
    <dgm:pt modelId="{B7C1FCF0-1491-FC49-B28C-C87C0378E8BA}">
      <dgm:prSet/>
      <dgm:spPr/>
      <dgm:t>
        <a:bodyPr/>
        <a:lstStyle/>
        <a:p>
          <a:r>
            <a:rPr lang="en-US"/>
            <a:t>Political theory of Chinese Party State</a:t>
          </a:r>
        </a:p>
      </dgm:t>
    </dgm:pt>
    <dgm:pt modelId="{08127D93-F560-1A47-BEB9-1947C5CFC78E}" type="parTrans" cxnId="{76B99516-4F71-8646-8957-B663C6CCD34B}">
      <dgm:prSet/>
      <dgm:spPr/>
      <dgm:t>
        <a:bodyPr/>
        <a:lstStyle/>
        <a:p>
          <a:endParaRPr lang="en-US"/>
        </a:p>
      </dgm:t>
    </dgm:pt>
    <dgm:pt modelId="{DEA8380E-A286-7345-AE17-71D1E2EA1138}" type="sibTrans" cxnId="{76B99516-4F71-8646-8957-B663C6CCD34B}">
      <dgm:prSet/>
      <dgm:spPr/>
      <dgm:t>
        <a:bodyPr/>
        <a:lstStyle/>
        <a:p>
          <a:endParaRPr lang="en-US"/>
        </a:p>
      </dgm:t>
    </dgm:pt>
    <dgm:pt modelId="{48314174-BD0D-164C-A894-7FB45C534C19}">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a:t>Party as polity</a:t>
          </a:r>
        </a:p>
      </dgm:t>
    </dgm:pt>
    <dgm:pt modelId="{CF65C7C0-2AE4-8444-9281-796FC7873092}" type="parTrans" cxnId="{688D97EE-E127-E845-A8DA-830923BFBA12}">
      <dgm:prSet/>
      <dgm:spPr/>
      <dgm:t>
        <a:bodyPr/>
        <a:lstStyle/>
        <a:p>
          <a:endParaRPr lang="en-US"/>
        </a:p>
      </dgm:t>
    </dgm:pt>
    <dgm:pt modelId="{89E899D2-6EDD-3B46-B30C-2C10A0B4BC61}" type="sibTrans" cxnId="{688D97EE-E127-E845-A8DA-830923BFBA12}">
      <dgm:prSet/>
      <dgm:spPr/>
      <dgm:t>
        <a:bodyPr/>
        <a:lstStyle/>
        <a:p>
          <a:endParaRPr lang="en-US"/>
        </a:p>
      </dgm:t>
    </dgm:pt>
    <dgm:pt modelId="{B76514B3-CE07-A947-A3DD-C9B56A0E7257}">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dirty="0"/>
            <a:t>State as administrative apparatus</a:t>
          </a:r>
        </a:p>
      </dgm:t>
    </dgm:pt>
    <dgm:pt modelId="{A779D03C-E6BC-384B-89E6-D84211C5B12C}" type="parTrans" cxnId="{62FE9CE5-3846-4549-952B-90651E7CF350}">
      <dgm:prSet/>
      <dgm:spPr/>
      <dgm:t>
        <a:bodyPr/>
        <a:lstStyle/>
        <a:p>
          <a:endParaRPr lang="en-US"/>
        </a:p>
      </dgm:t>
    </dgm:pt>
    <dgm:pt modelId="{F378B1CA-4E96-4149-830E-39280E82AFC5}" type="sibTrans" cxnId="{62FE9CE5-3846-4549-952B-90651E7CF350}">
      <dgm:prSet/>
      <dgm:spPr/>
      <dgm:t>
        <a:bodyPr/>
        <a:lstStyle/>
        <a:p>
          <a:endParaRPr lang="en-US"/>
        </a:p>
      </dgm:t>
    </dgm:pt>
    <dgm:pt modelId="{23DDD222-3913-6E4D-A330-6B05776D24E5}">
      <dgm:prSet/>
      <dgm:spPr/>
      <dgm:t>
        <a:bodyPr/>
        <a:lstStyle/>
        <a:p>
          <a:r>
            <a:rPr lang="en-US"/>
            <a:t>Working Style (Mao Zedong 1945 On Coalition Government): </a:t>
          </a:r>
        </a:p>
      </dgm:t>
    </dgm:pt>
    <dgm:pt modelId="{F60C2726-C3BE-ED40-B8C8-0B8048DECF97}" type="parTrans" cxnId="{F3C32700-675F-F441-9299-2EB83613A580}">
      <dgm:prSet/>
      <dgm:spPr/>
      <dgm:t>
        <a:bodyPr/>
        <a:lstStyle/>
        <a:p>
          <a:endParaRPr lang="en-US"/>
        </a:p>
      </dgm:t>
    </dgm:pt>
    <dgm:pt modelId="{707A9A90-954E-2D4B-9498-42091D469AD0}" type="sibTrans" cxnId="{F3C32700-675F-F441-9299-2EB83613A580}">
      <dgm:prSet/>
      <dgm:spPr/>
      <dgm:t>
        <a:bodyPr/>
        <a:lstStyle/>
        <a:p>
          <a:endParaRPr lang="en-US"/>
        </a:p>
      </dgm:t>
    </dgm:pt>
    <dgm:pt modelId="{7DF37899-B571-6A4D-8FBE-E5C704EC14E5}">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dirty="0"/>
            <a:t>"</a:t>
          </a:r>
          <a:r>
            <a:rPr lang="en-US" b="1" dirty="0">
              <a:solidFill>
                <a:srgbClr val="C00000"/>
              </a:solidFill>
            </a:rPr>
            <a:t>four </a:t>
          </a:r>
          <a:r>
            <a:rPr lang="en-US" b="1" dirty="0" err="1">
              <a:solidFill>
                <a:srgbClr val="C00000"/>
              </a:solidFill>
            </a:rPr>
            <a:t>obediences</a:t>
          </a:r>
          <a:r>
            <a:rPr lang="en-US" dirty="0"/>
            <a:t>" (</a:t>
          </a:r>
          <a:r>
            <a:rPr lang="zh-CN" dirty="0"/>
            <a:t>四个服从</a:t>
          </a:r>
          <a:r>
            <a:rPr lang="en-US" dirty="0"/>
            <a:t>): </a:t>
          </a:r>
        </a:p>
      </dgm:t>
    </dgm:pt>
    <dgm:pt modelId="{7D8E32CF-A8F6-ED4C-BFC0-5C757BF19206}" type="parTrans" cxnId="{59980097-ECD7-C74C-A8BF-0F0A7AA5969B}">
      <dgm:prSet/>
      <dgm:spPr/>
      <dgm:t>
        <a:bodyPr/>
        <a:lstStyle/>
        <a:p>
          <a:endParaRPr lang="en-US"/>
        </a:p>
      </dgm:t>
    </dgm:pt>
    <dgm:pt modelId="{B3D1F4FA-ADE3-9245-9B63-C3EB68FD6C10}" type="sibTrans" cxnId="{59980097-ECD7-C74C-A8BF-0F0A7AA5969B}">
      <dgm:prSet/>
      <dgm:spPr/>
      <dgm:t>
        <a:bodyPr/>
        <a:lstStyle/>
        <a:p>
          <a:endParaRPr lang="en-US"/>
        </a:p>
      </dgm:t>
    </dgm:pt>
    <dgm:pt modelId="{37E07AC1-E567-0E42-8EB7-73ADFB0D4BDC}">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dirty="0"/>
            <a:t>subordinate the individual to the organization, the minority to the majority, the lower to the higher level and the membership to the Central Committee. The unity of all factors of social production</a:t>
          </a:r>
        </a:p>
      </dgm:t>
    </dgm:pt>
    <dgm:pt modelId="{D97A4DCF-C14B-BE4C-B1C9-BE62E3B3DDA5}" type="parTrans" cxnId="{087FF65D-57BA-9A4F-99F8-138491DF26E0}">
      <dgm:prSet/>
      <dgm:spPr/>
      <dgm:t>
        <a:bodyPr/>
        <a:lstStyle/>
        <a:p>
          <a:endParaRPr lang="en-US"/>
        </a:p>
      </dgm:t>
    </dgm:pt>
    <dgm:pt modelId="{034C2F88-AE07-CD4B-A10E-2AEEBAE5C2C8}" type="sibTrans" cxnId="{087FF65D-57BA-9A4F-99F8-138491DF26E0}">
      <dgm:prSet/>
      <dgm:spPr/>
      <dgm:t>
        <a:bodyPr/>
        <a:lstStyle/>
        <a:p>
          <a:endParaRPr lang="en-US"/>
        </a:p>
      </dgm:t>
    </dgm:pt>
    <dgm:pt modelId="{325F27A6-A3B2-B542-8B19-3F48D51C34AC}">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a:t>in the service of the core objective and responsibility of the advanced forces of the vanguard:</a:t>
          </a:r>
        </a:p>
      </dgm:t>
    </dgm:pt>
    <dgm:pt modelId="{8D1503F2-D9A6-A949-8124-AF460A559F6C}" type="parTrans" cxnId="{C1998E69-FAEC-4747-9DF4-C3D32510A1BF}">
      <dgm:prSet/>
      <dgm:spPr/>
      <dgm:t>
        <a:bodyPr/>
        <a:lstStyle/>
        <a:p>
          <a:endParaRPr lang="en-US"/>
        </a:p>
      </dgm:t>
    </dgm:pt>
    <dgm:pt modelId="{8D9349B0-1D88-B64D-9701-6772EC900561}" type="sibTrans" cxnId="{C1998E69-FAEC-4747-9DF4-C3D32510A1BF}">
      <dgm:prSet/>
      <dgm:spPr/>
      <dgm:t>
        <a:bodyPr/>
        <a:lstStyle/>
        <a:p>
          <a:endParaRPr lang="en-US"/>
        </a:p>
      </dgm:t>
    </dgm:pt>
    <dgm:pt modelId="{DA734019-8C5C-C047-AC32-22EC8B8DABA6}">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a:t>the eventual establishment of a communist society in China</a:t>
          </a:r>
        </a:p>
      </dgm:t>
    </dgm:pt>
    <dgm:pt modelId="{1C4165B2-4E7B-EB46-BD02-377E9D3D0673}" type="parTrans" cxnId="{6233D248-4386-6844-94C8-F4587A73089A}">
      <dgm:prSet/>
      <dgm:spPr/>
      <dgm:t>
        <a:bodyPr/>
        <a:lstStyle/>
        <a:p>
          <a:endParaRPr lang="en-US"/>
        </a:p>
      </dgm:t>
    </dgm:pt>
    <dgm:pt modelId="{3B04512A-09BD-8049-9194-3FF44D20B5ED}" type="sibTrans" cxnId="{6233D248-4386-6844-94C8-F4587A73089A}">
      <dgm:prSet/>
      <dgm:spPr/>
      <dgm:t>
        <a:bodyPr/>
        <a:lstStyle/>
        <a:p>
          <a:endParaRPr lang="en-US"/>
        </a:p>
      </dgm:t>
    </dgm:pt>
    <dgm:pt modelId="{7E441000-DB30-A445-9DE2-62EA12CEFE2D}">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dirty="0"/>
            <a:t>Strong interconnections between state, private, civil, religious and other mass organizations</a:t>
          </a:r>
        </a:p>
      </dgm:t>
    </dgm:pt>
    <dgm:pt modelId="{13E32A51-3B9E-1B4F-87DF-65C9F1A9C8F5}" type="parTrans" cxnId="{7A57B518-DA60-D640-80DA-D2D46F0A9220}">
      <dgm:prSet/>
      <dgm:spPr/>
    </dgm:pt>
    <dgm:pt modelId="{D5BB3881-A61F-8E4E-83A2-BDC82EF0C599}" type="sibTrans" cxnId="{7A57B518-DA60-D640-80DA-D2D46F0A9220}">
      <dgm:prSet/>
      <dgm:spPr/>
    </dgm:pt>
    <dgm:pt modelId="{23EF544A-C6A3-1448-A47F-6C4136A4EC07}">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dirty="0"/>
            <a:t>“Within the revolution everything; outside of it nothing”</a:t>
          </a:r>
        </a:p>
      </dgm:t>
    </dgm:pt>
    <dgm:pt modelId="{6B9D2FFE-39F4-6C49-B199-46998EEDF134}" type="parTrans" cxnId="{08FA2A71-C049-8840-B43B-9BC855E4FF9C}">
      <dgm:prSet/>
      <dgm:spPr/>
    </dgm:pt>
    <dgm:pt modelId="{0E90168D-6E7A-634F-B75A-776918C3924F}" type="sibTrans" cxnId="{08FA2A71-C049-8840-B43B-9BC855E4FF9C}">
      <dgm:prSet/>
      <dgm:spPr/>
    </dgm:pt>
    <dgm:pt modelId="{1B6722C3-A0A0-2A41-A012-E06AEEE735C3}" type="pres">
      <dgm:prSet presAssocID="{D5C859B8-D71E-2B4E-BB2D-A15EDCF6AB55}" presName="linearFlow" presStyleCnt="0">
        <dgm:presLayoutVars>
          <dgm:dir/>
          <dgm:animLvl val="lvl"/>
          <dgm:resizeHandles val="exact"/>
        </dgm:presLayoutVars>
      </dgm:prSet>
      <dgm:spPr/>
    </dgm:pt>
    <dgm:pt modelId="{533EEFBE-FB4D-EB40-B6FD-F07743A466CE}" type="pres">
      <dgm:prSet presAssocID="{B7C1FCF0-1491-FC49-B28C-C87C0378E8BA}" presName="composite" presStyleCnt="0"/>
      <dgm:spPr/>
    </dgm:pt>
    <dgm:pt modelId="{58C6961D-94C2-E744-907A-AFEDB5D60061}" type="pres">
      <dgm:prSet presAssocID="{B7C1FCF0-1491-FC49-B28C-C87C0378E8BA}" presName="parentText" presStyleLbl="alignNode1" presStyleIdx="0" presStyleCnt="2">
        <dgm:presLayoutVars>
          <dgm:chMax val="1"/>
          <dgm:bulletEnabled val="1"/>
        </dgm:presLayoutVars>
      </dgm:prSet>
      <dgm:spPr/>
    </dgm:pt>
    <dgm:pt modelId="{F77B4E69-5171-DE44-87BF-D2043A2CFDD1}" type="pres">
      <dgm:prSet presAssocID="{B7C1FCF0-1491-FC49-B28C-C87C0378E8BA}" presName="descendantText" presStyleLbl="alignAcc1" presStyleIdx="0" presStyleCnt="2">
        <dgm:presLayoutVars>
          <dgm:bulletEnabled val="1"/>
        </dgm:presLayoutVars>
      </dgm:prSet>
      <dgm:spPr/>
    </dgm:pt>
    <dgm:pt modelId="{5BBC17DA-791E-6D40-844A-ED60C1F0A6C0}" type="pres">
      <dgm:prSet presAssocID="{DEA8380E-A286-7345-AE17-71D1E2EA1138}" presName="sp" presStyleCnt="0"/>
      <dgm:spPr/>
    </dgm:pt>
    <dgm:pt modelId="{69B7D82A-B198-2D46-A60D-B2B304E36471}" type="pres">
      <dgm:prSet presAssocID="{23DDD222-3913-6E4D-A330-6B05776D24E5}" presName="composite" presStyleCnt="0"/>
      <dgm:spPr/>
    </dgm:pt>
    <dgm:pt modelId="{313D8D5D-EDE9-D846-A79C-B4A04828E175}" type="pres">
      <dgm:prSet presAssocID="{23DDD222-3913-6E4D-A330-6B05776D24E5}" presName="parentText" presStyleLbl="alignNode1" presStyleIdx="1" presStyleCnt="2">
        <dgm:presLayoutVars>
          <dgm:chMax val="1"/>
          <dgm:bulletEnabled val="1"/>
        </dgm:presLayoutVars>
      </dgm:prSet>
      <dgm:spPr/>
    </dgm:pt>
    <dgm:pt modelId="{8C3100EC-2F2F-9D46-B7BB-B2A74448771C}" type="pres">
      <dgm:prSet presAssocID="{23DDD222-3913-6E4D-A330-6B05776D24E5}" presName="descendantText" presStyleLbl="alignAcc1" presStyleIdx="1" presStyleCnt="2">
        <dgm:presLayoutVars>
          <dgm:bulletEnabled val="1"/>
        </dgm:presLayoutVars>
      </dgm:prSet>
      <dgm:spPr/>
    </dgm:pt>
  </dgm:ptLst>
  <dgm:cxnLst>
    <dgm:cxn modelId="{F3C32700-675F-F441-9299-2EB83613A580}" srcId="{D5C859B8-D71E-2B4E-BB2D-A15EDCF6AB55}" destId="{23DDD222-3913-6E4D-A330-6B05776D24E5}" srcOrd="1" destOrd="0" parTransId="{F60C2726-C3BE-ED40-B8C8-0B8048DECF97}" sibTransId="{707A9A90-954E-2D4B-9498-42091D469AD0}"/>
    <dgm:cxn modelId="{B235BD01-EA06-D64E-B159-23DD81393332}" type="presOf" srcId="{48314174-BD0D-164C-A894-7FB45C534C19}" destId="{F77B4E69-5171-DE44-87BF-D2043A2CFDD1}" srcOrd="0" destOrd="0" presId="urn:microsoft.com/office/officeart/2005/8/layout/chevron2"/>
    <dgm:cxn modelId="{F36EA413-E369-9844-B661-6CE323898235}" type="presOf" srcId="{7DF37899-B571-6A4D-8FBE-E5C704EC14E5}" destId="{8C3100EC-2F2F-9D46-B7BB-B2A74448771C}" srcOrd="0" destOrd="0" presId="urn:microsoft.com/office/officeart/2005/8/layout/chevron2"/>
    <dgm:cxn modelId="{76B99516-4F71-8646-8957-B663C6CCD34B}" srcId="{D5C859B8-D71E-2B4E-BB2D-A15EDCF6AB55}" destId="{B7C1FCF0-1491-FC49-B28C-C87C0378E8BA}" srcOrd="0" destOrd="0" parTransId="{08127D93-F560-1A47-BEB9-1947C5CFC78E}" sibTransId="{DEA8380E-A286-7345-AE17-71D1E2EA1138}"/>
    <dgm:cxn modelId="{4B8AE716-A98C-4A40-AABB-ACA71CA5D978}" type="presOf" srcId="{7E441000-DB30-A445-9DE2-62EA12CEFE2D}" destId="{F77B4E69-5171-DE44-87BF-D2043A2CFDD1}" srcOrd="0" destOrd="2" presId="urn:microsoft.com/office/officeart/2005/8/layout/chevron2"/>
    <dgm:cxn modelId="{7A57B518-DA60-D640-80DA-D2D46F0A9220}" srcId="{B7C1FCF0-1491-FC49-B28C-C87C0378E8BA}" destId="{7E441000-DB30-A445-9DE2-62EA12CEFE2D}" srcOrd="2" destOrd="0" parTransId="{13E32A51-3B9E-1B4F-87DF-65C9F1A9C8F5}" sibTransId="{D5BB3881-A61F-8E4E-83A2-BDC82EF0C599}"/>
    <dgm:cxn modelId="{DBD0DC3A-AB43-6540-81BE-AABAB13A11F1}" type="presOf" srcId="{23DDD222-3913-6E4D-A330-6B05776D24E5}" destId="{313D8D5D-EDE9-D846-A79C-B4A04828E175}" srcOrd="0" destOrd="0" presId="urn:microsoft.com/office/officeart/2005/8/layout/chevron2"/>
    <dgm:cxn modelId="{6233D248-4386-6844-94C8-F4587A73089A}" srcId="{23DDD222-3913-6E4D-A330-6B05776D24E5}" destId="{DA734019-8C5C-C047-AC32-22EC8B8DABA6}" srcOrd="2" destOrd="0" parTransId="{1C4165B2-4E7B-EB46-BD02-377E9D3D0673}" sibTransId="{3B04512A-09BD-8049-9194-3FF44D20B5ED}"/>
    <dgm:cxn modelId="{087FF65D-57BA-9A4F-99F8-138491DF26E0}" srcId="{7DF37899-B571-6A4D-8FBE-E5C704EC14E5}" destId="{37E07AC1-E567-0E42-8EB7-73ADFB0D4BDC}" srcOrd="0" destOrd="0" parTransId="{D97A4DCF-C14B-BE4C-B1C9-BE62E3B3DDA5}" sibTransId="{034C2F88-AE07-CD4B-A10E-2AEEBAE5C2C8}"/>
    <dgm:cxn modelId="{46774A64-04EA-BA46-A96C-B83B292AD26E}" type="presOf" srcId="{325F27A6-A3B2-B542-8B19-3F48D51C34AC}" destId="{8C3100EC-2F2F-9D46-B7BB-B2A74448771C}" srcOrd="0" destOrd="2" presId="urn:microsoft.com/office/officeart/2005/8/layout/chevron2"/>
    <dgm:cxn modelId="{C1998E69-FAEC-4747-9DF4-C3D32510A1BF}" srcId="{23DDD222-3913-6E4D-A330-6B05776D24E5}" destId="{325F27A6-A3B2-B542-8B19-3F48D51C34AC}" srcOrd="1" destOrd="0" parTransId="{8D1503F2-D9A6-A949-8124-AF460A559F6C}" sibTransId="{8D9349B0-1D88-B64D-9701-6772EC900561}"/>
    <dgm:cxn modelId="{08FA2A71-C049-8840-B43B-9BC855E4FF9C}" srcId="{B7C1FCF0-1491-FC49-B28C-C87C0378E8BA}" destId="{23EF544A-C6A3-1448-A47F-6C4136A4EC07}" srcOrd="3" destOrd="0" parTransId="{6B9D2FFE-39F4-6C49-B199-46998EEDF134}" sibTransId="{0E90168D-6E7A-634F-B75A-776918C3924F}"/>
    <dgm:cxn modelId="{9A95E47D-79E0-0045-ADC5-7B4631C9307D}" type="presOf" srcId="{23EF544A-C6A3-1448-A47F-6C4136A4EC07}" destId="{F77B4E69-5171-DE44-87BF-D2043A2CFDD1}" srcOrd="0" destOrd="3" presId="urn:microsoft.com/office/officeart/2005/8/layout/chevron2"/>
    <dgm:cxn modelId="{1DAFEB86-65A3-4048-A252-0F19F6CF9F6B}" type="presOf" srcId="{B76514B3-CE07-A947-A3DD-C9B56A0E7257}" destId="{F77B4E69-5171-DE44-87BF-D2043A2CFDD1}" srcOrd="0" destOrd="1" presId="urn:microsoft.com/office/officeart/2005/8/layout/chevron2"/>
    <dgm:cxn modelId="{13F1CB95-2F09-924A-A246-945F1A228515}" type="presOf" srcId="{B7C1FCF0-1491-FC49-B28C-C87C0378E8BA}" destId="{58C6961D-94C2-E744-907A-AFEDB5D60061}" srcOrd="0" destOrd="0" presId="urn:microsoft.com/office/officeart/2005/8/layout/chevron2"/>
    <dgm:cxn modelId="{59980097-ECD7-C74C-A8BF-0F0A7AA5969B}" srcId="{23DDD222-3913-6E4D-A330-6B05776D24E5}" destId="{7DF37899-B571-6A4D-8FBE-E5C704EC14E5}" srcOrd="0" destOrd="0" parTransId="{7D8E32CF-A8F6-ED4C-BFC0-5C757BF19206}" sibTransId="{B3D1F4FA-ADE3-9245-9B63-C3EB68FD6C10}"/>
    <dgm:cxn modelId="{3D6874AF-0C21-DD47-BC3D-43B0BE49B7C6}" type="presOf" srcId="{37E07AC1-E567-0E42-8EB7-73ADFB0D4BDC}" destId="{8C3100EC-2F2F-9D46-B7BB-B2A74448771C}" srcOrd="0" destOrd="1" presId="urn:microsoft.com/office/officeart/2005/8/layout/chevron2"/>
    <dgm:cxn modelId="{B1D9F3B8-51A6-7B4F-9642-C41EB9FC4611}" type="presOf" srcId="{D5C859B8-D71E-2B4E-BB2D-A15EDCF6AB55}" destId="{1B6722C3-A0A0-2A41-A012-E06AEEE735C3}" srcOrd="0" destOrd="0" presId="urn:microsoft.com/office/officeart/2005/8/layout/chevron2"/>
    <dgm:cxn modelId="{FB585BD7-1D7C-1D40-BD54-FE9C0FDAE22D}" type="presOf" srcId="{DA734019-8C5C-C047-AC32-22EC8B8DABA6}" destId="{8C3100EC-2F2F-9D46-B7BB-B2A74448771C}" srcOrd="0" destOrd="3" presId="urn:microsoft.com/office/officeart/2005/8/layout/chevron2"/>
    <dgm:cxn modelId="{62FE9CE5-3846-4549-952B-90651E7CF350}" srcId="{B7C1FCF0-1491-FC49-B28C-C87C0378E8BA}" destId="{B76514B3-CE07-A947-A3DD-C9B56A0E7257}" srcOrd="1" destOrd="0" parTransId="{A779D03C-E6BC-384B-89E6-D84211C5B12C}" sibTransId="{F378B1CA-4E96-4149-830E-39280E82AFC5}"/>
    <dgm:cxn modelId="{688D97EE-E127-E845-A8DA-830923BFBA12}" srcId="{B7C1FCF0-1491-FC49-B28C-C87C0378E8BA}" destId="{48314174-BD0D-164C-A894-7FB45C534C19}" srcOrd="0" destOrd="0" parTransId="{CF65C7C0-2AE4-8444-9281-796FC7873092}" sibTransId="{89E899D2-6EDD-3B46-B30C-2C10A0B4BC61}"/>
    <dgm:cxn modelId="{F4D3E2D7-C2C0-1847-B64A-0F9DB19C5AA6}" type="presParOf" srcId="{1B6722C3-A0A0-2A41-A012-E06AEEE735C3}" destId="{533EEFBE-FB4D-EB40-B6FD-F07743A466CE}" srcOrd="0" destOrd="0" presId="urn:microsoft.com/office/officeart/2005/8/layout/chevron2"/>
    <dgm:cxn modelId="{7D1DBACE-451C-8341-BE56-BA7A07339316}" type="presParOf" srcId="{533EEFBE-FB4D-EB40-B6FD-F07743A466CE}" destId="{58C6961D-94C2-E744-907A-AFEDB5D60061}" srcOrd="0" destOrd="0" presId="urn:microsoft.com/office/officeart/2005/8/layout/chevron2"/>
    <dgm:cxn modelId="{97FF760C-49AB-FE42-8DE0-4C4F1A02D825}" type="presParOf" srcId="{533EEFBE-FB4D-EB40-B6FD-F07743A466CE}" destId="{F77B4E69-5171-DE44-87BF-D2043A2CFDD1}" srcOrd="1" destOrd="0" presId="urn:microsoft.com/office/officeart/2005/8/layout/chevron2"/>
    <dgm:cxn modelId="{AC253406-2AC9-E144-895E-E667D0129A10}" type="presParOf" srcId="{1B6722C3-A0A0-2A41-A012-E06AEEE735C3}" destId="{5BBC17DA-791E-6D40-844A-ED60C1F0A6C0}" srcOrd="1" destOrd="0" presId="urn:microsoft.com/office/officeart/2005/8/layout/chevron2"/>
    <dgm:cxn modelId="{BE3AD09E-D608-F940-B8F2-4979BAA03F41}" type="presParOf" srcId="{1B6722C3-A0A0-2A41-A012-E06AEEE735C3}" destId="{69B7D82A-B198-2D46-A60D-B2B304E36471}" srcOrd="2" destOrd="0" presId="urn:microsoft.com/office/officeart/2005/8/layout/chevron2"/>
    <dgm:cxn modelId="{7B0C5C27-9F59-D54B-AE1F-271BE8E2B8F6}" type="presParOf" srcId="{69B7D82A-B198-2D46-A60D-B2B304E36471}" destId="{313D8D5D-EDE9-D846-A79C-B4A04828E175}" srcOrd="0" destOrd="0" presId="urn:microsoft.com/office/officeart/2005/8/layout/chevron2"/>
    <dgm:cxn modelId="{5B07390C-992E-9F43-9E79-6B89B4EA848A}" type="presParOf" srcId="{69B7D82A-B198-2D46-A60D-B2B304E36471}" destId="{8C3100EC-2F2F-9D46-B7BB-B2A7444877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5E7D48-8BF8-3E48-944D-E57B38B6C488}" type="doc">
      <dgm:prSet loTypeId="urn:microsoft.com/office/officeart/2005/8/layout/hList6" loCatId="relationship" qsTypeId="urn:microsoft.com/office/officeart/2005/8/quickstyle/simple3" qsCatId="simple" csTypeId="urn:microsoft.com/office/officeart/2005/8/colors/colorful5" csCatId="colorful"/>
      <dgm:spPr/>
      <dgm:t>
        <a:bodyPr/>
        <a:lstStyle/>
        <a:p>
          <a:endParaRPr lang="en-US"/>
        </a:p>
      </dgm:t>
    </dgm:pt>
    <dgm:pt modelId="{6F0ED764-669B-9E4D-997B-4418CC8212DE}">
      <dgm:prSet/>
      <dgm:spPr/>
      <dgm:t>
        <a:bodyPr/>
        <a:lstStyle/>
        <a:p>
          <a:r>
            <a:rPr lang="en-US" b="1" dirty="0"/>
            <a:t>Function of Politics:</a:t>
          </a:r>
        </a:p>
      </dgm:t>
    </dgm:pt>
    <dgm:pt modelId="{BE6DF7B6-779E-6F4E-ABCC-C1EFFD9D2B06}" type="parTrans" cxnId="{B3C70646-AE1F-F546-9315-CDEADF4F1608}">
      <dgm:prSet/>
      <dgm:spPr/>
      <dgm:t>
        <a:bodyPr/>
        <a:lstStyle/>
        <a:p>
          <a:endParaRPr lang="en-US"/>
        </a:p>
      </dgm:t>
    </dgm:pt>
    <dgm:pt modelId="{0C043CE9-E827-9546-922F-FFDB73A0AFC2}" type="sibTrans" cxnId="{B3C70646-AE1F-F546-9315-CDEADF4F1608}">
      <dgm:prSet/>
      <dgm:spPr/>
      <dgm:t>
        <a:bodyPr/>
        <a:lstStyle/>
        <a:p>
          <a:endParaRPr lang="en-US"/>
        </a:p>
      </dgm:t>
    </dgm:pt>
    <dgm:pt modelId="{C1F068CE-5775-A74C-957D-68D16B9F3661}">
      <dgm:prSet/>
      <dgm:spPr/>
      <dgm:t>
        <a:bodyPr/>
        <a:lstStyle/>
        <a:p>
          <a:r>
            <a:rPr lang="en-US" dirty="0"/>
            <a:t>Moral Project (the construction of the ideal person in the ideal society)</a:t>
          </a:r>
        </a:p>
      </dgm:t>
    </dgm:pt>
    <dgm:pt modelId="{AFE8E4E3-1FBF-5E4A-83AB-A92745E78AE1}" type="parTrans" cxnId="{E9FF9FCF-B70C-1E4F-B74B-DE5C1C115F5B}">
      <dgm:prSet/>
      <dgm:spPr/>
      <dgm:t>
        <a:bodyPr/>
        <a:lstStyle/>
        <a:p>
          <a:endParaRPr lang="en-US"/>
        </a:p>
      </dgm:t>
    </dgm:pt>
    <dgm:pt modelId="{BCCE8C51-D5F9-464D-B04B-7A51849701E3}" type="sibTrans" cxnId="{E9FF9FCF-B70C-1E4F-B74B-DE5C1C115F5B}">
      <dgm:prSet/>
      <dgm:spPr/>
      <dgm:t>
        <a:bodyPr/>
        <a:lstStyle/>
        <a:p>
          <a:endParaRPr lang="en-US"/>
        </a:p>
      </dgm:t>
    </dgm:pt>
    <dgm:pt modelId="{D44E722B-BEEE-824F-907D-B48F58793CB6}">
      <dgm:prSet/>
      <dgm:spPr/>
      <dgm:t>
        <a:bodyPr/>
        <a:lstStyle/>
        <a:p>
          <a:r>
            <a:rPr lang="en-US"/>
            <a:t>The Party at the Center (the ideal requires a helmsman and navigator)</a:t>
          </a:r>
        </a:p>
      </dgm:t>
    </dgm:pt>
    <dgm:pt modelId="{8354A634-C5B1-134B-A86F-6A8F98727269}" type="parTrans" cxnId="{F729621F-B4E0-744B-94E1-B9E0E732A96F}">
      <dgm:prSet/>
      <dgm:spPr/>
      <dgm:t>
        <a:bodyPr/>
        <a:lstStyle/>
        <a:p>
          <a:endParaRPr lang="en-US"/>
        </a:p>
      </dgm:t>
    </dgm:pt>
    <dgm:pt modelId="{48D7254E-E35E-0A48-8057-17ADD9BBFF68}" type="sibTrans" cxnId="{F729621F-B4E0-744B-94E1-B9E0E732A96F}">
      <dgm:prSet/>
      <dgm:spPr/>
      <dgm:t>
        <a:bodyPr/>
        <a:lstStyle/>
        <a:p>
          <a:endParaRPr lang="en-US"/>
        </a:p>
      </dgm:t>
    </dgm:pt>
    <dgm:pt modelId="{D0EFC30B-68F6-3E4D-AFDE-C7F309AD9E45}">
      <dgm:prSet/>
      <dgm:spPr/>
      <dgm:t>
        <a:bodyPr/>
        <a:lstStyle/>
        <a:p>
          <a:r>
            <a:rPr lang="en-US" dirty="0"/>
            <a:t>Everything else is a tool or a means to ward the attainment of the fundamental objective</a:t>
          </a:r>
        </a:p>
      </dgm:t>
    </dgm:pt>
    <dgm:pt modelId="{C7177749-BA3E-FA41-893D-8E2EA4EE5E48}" type="parTrans" cxnId="{B3FE8DAB-2B25-0C42-8C26-0A9FC10581D5}">
      <dgm:prSet/>
      <dgm:spPr/>
      <dgm:t>
        <a:bodyPr/>
        <a:lstStyle/>
        <a:p>
          <a:endParaRPr lang="en-US"/>
        </a:p>
      </dgm:t>
    </dgm:pt>
    <dgm:pt modelId="{ECD0B156-0554-884A-B88C-6BEE524B0E35}" type="sibTrans" cxnId="{B3FE8DAB-2B25-0C42-8C26-0A9FC10581D5}">
      <dgm:prSet/>
      <dgm:spPr/>
      <dgm:t>
        <a:bodyPr/>
        <a:lstStyle/>
        <a:p>
          <a:endParaRPr lang="en-US"/>
        </a:p>
      </dgm:t>
    </dgm:pt>
    <dgm:pt modelId="{9A7C4582-4123-374A-AF6B-122E801AC5E7}">
      <dgm:prSet/>
      <dgm:spPr/>
      <dgm:t>
        <a:bodyPr/>
        <a:lstStyle/>
        <a:p>
          <a:r>
            <a:rPr lang="en-US" dirty="0"/>
            <a:t>Tech, markets, culture, etc. are the expression of and the means through which the advanced social forces move the nation toward its ideal. </a:t>
          </a:r>
        </a:p>
      </dgm:t>
    </dgm:pt>
    <dgm:pt modelId="{A2539F34-9CD9-6840-84B1-E8B10A1DDD6F}" type="parTrans" cxnId="{1E962A97-2570-9B47-8905-7DB28B2D0013}">
      <dgm:prSet/>
      <dgm:spPr/>
      <dgm:t>
        <a:bodyPr/>
        <a:lstStyle/>
        <a:p>
          <a:endParaRPr lang="en-US"/>
        </a:p>
      </dgm:t>
    </dgm:pt>
    <dgm:pt modelId="{8FC24BA9-C388-F347-958B-3C2861971F91}" type="sibTrans" cxnId="{1E962A97-2570-9B47-8905-7DB28B2D0013}">
      <dgm:prSet/>
      <dgm:spPr/>
      <dgm:t>
        <a:bodyPr/>
        <a:lstStyle/>
        <a:p>
          <a:endParaRPr lang="en-US"/>
        </a:p>
      </dgm:t>
    </dgm:pt>
    <dgm:pt modelId="{C4EBCB24-3779-3C43-97EA-5EC6D6F60942}">
      <dgm:prSet/>
      <dgm:spPr/>
      <dgm:t>
        <a:bodyPr/>
        <a:lstStyle/>
        <a:p>
          <a:r>
            <a:rPr lang="en-US"/>
            <a:t>The process “scientific” in the sense that is is rationalized and can be measured against the idea (truth from facts—facts in the service of truth). </a:t>
          </a:r>
        </a:p>
      </dgm:t>
    </dgm:pt>
    <dgm:pt modelId="{FEF3D027-7326-6E4A-9EBA-3C54834CEADB}" type="parTrans" cxnId="{E8630E35-A113-E440-9CE4-FBD5124934AD}">
      <dgm:prSet/>
      <dgm:spPr/>
      <dgm:t>
        <a:bodyPr/>
        <a:lstStyle/>
        <a:p>
          <a:endParaRPr lang="en-US"/>
        </a:p>
      </dgm:t>
    </dgm:pt>
    <dgm:pt modelId="{B93B8DDB-F5BD-5443-BAA6-DE9E6DFD4ED5}" type="sibTrans" cxnId="{E8630E35-A113-E440-9CE4-FBD5124934AD}">
      <dgm:prSet/>
      <dgm:spPr/>
      <dgm:t>
        <a:bodyPr/>
        <a:lstStyle/>
        <a:p>
          <a:endParaRPr lang="en-US"/>
        </a:p>
      </dgm:t>
    </dgm:pt>
    <dgm:pt modelId="{B5AECECD-8EA4-894C-945C-50845E70B2FC}" type="pres">
      <dgm:prSet presAssocID="{535E7D48-8BF8-3E48-944D-E57B38B6C488}" presName="Name0" presStyleCnt="0">
        <dgm:presLayoutVars>
          <dgm:dir/>
          <dgm:resizeHandles val="exact"/>
        </dgm:presLayoutVars>
      </dgm:prSet>
      <dgm:spPr/>
    </dgm:pt>
    <dgm:pt modelId="{297F723A-6765-5946-BFCF-8F4EC6066758}" type="pres">
      <dgm:prSet presAssocID="{6F0ED764-669B-9E4D-997B-4418CC8212DE}" presName="node" presStyleLbl="node1" presStyleIdx="0" presStyleCnt="1" custLinFactNeighborX="5748">
        <dgm:presLayoutVars>
          <dgm:bulletEnabled val="1"/>
        </dgm:presLayoutVars>
      </dgm:prSet>
      <dgm:spPr/>
    </dgm:pt>
  </dgm:ptLst>
  <dgm:cxnLst>
    <dgm:cxn modelId="{70925E12-55B5-804F-9087-63F86776E136}" type="presOf" srcId="{C1F068CE-5775-A74C-957D-68D16B9F3661}" destId="{297F723A-6765-5946-BFCF-8F4EC6066758}" srcOrd="0" destOrd="1" presId="urn:microsoft.com/office/officeart/2005/8/layout/hList6"/>
    <dgm:cxn modelId="{F729621F-B4E0-744B-94E1-B9E0E732A96F}" srcId="{6F0ED764-669B-9E4D-997B-4418CC8212DE}" destId="{D44E722B-BEEE-824F-907D-B48F58793CB6}" srcOrd="1" destOrd="0" parTransId="{8354A634-C5B1-134B-A86F-6A8F98727269}" sibTransId="{48D7254E-E35E-0A48-8057-17ADD9BBFF68}"/>
    <dgm:cxn modelId="{E8630E35-A113-E440-9CE4-FBD5124934AD}" srcId="{6F0ED764-669B-9E4D-997B-4418CC8212DE}" destId="{C4EBCB24-3779-3C43-97EA-5EC6D6F60942}" srcOrd="4" destOrd="0" parTransId="{FEF3D027-7326-6E4A-9EBA-3C54834CEADB}" sibTransId="{B93B8DDB-F5BD-5443-BAA6-DE9E6DFD4ED5}"/>
    <dgm:cxn modelId="{7271013D-67FC-E646-B0B9-CC1370917F00}" type="presOf" srcId="{C4EBCB24-3779-3C43-97EA-5EC6D6F60942}" destId="{297F723A-6765-5946-BFCF-8F4EC6066758}" srcOrd="0" destOrd="5" presId="urn:microsoft.com/office/officeart/2005/8/layout/hList6"/>
    <dgm:cxn modelId="{B3C70646-AE1F-F546-9315-CDEADF4F1608}" srcId="{535E7D48-8BF8-3E48-944D-E57B38B6C488}" destId="{6F0ED764-669B-9E4D-997B-4418CC8212DE}" srcOrd="0" destOrd="0" parTransId="{BE6DF7B6-779E-6F4E-ABCC-C1EFFD9D2B06}" sibTransId="{0C043CE9-E827-9546-922F-FFDB73A0AFC2}"/>
    <dgm:cxn modelId="{07DE6546-E9BB-9A43-A3E3-CB2527FCB06E}" type="presOf" srcId="{D0EFC30B-68F6-3E4D-AFDE-C7F309AD9E45}" destId="{297F723A-6765-5946-BFCF-8F4EC6066758}" srcOrd="0" destOrd="3" presId="urn:microsoft.com/office/officeart/2005/8/layout/hList6"/>
    <dgm:cxn modelId="{2B22A45A-6271-0740-925D-FCEFEA8AC1B5}" type="presOf" srcId="{535E7D48-8BF8-3E48-944D-E57B38B6C488}" destId="{B5AECECD-8EA4-894C-945C-50845E70B2FC}" srcOrd="0" destOrd="0" presId="urn:microsoft.com/office/officeart/2005/8/layout/hList6"/>
    <dgm:cxn modelId="{14D1A066-44CE-BD48-95CA-AE4F72CF0FE6}" type="presOf" srcId="{6F0ED764-669B-9E4D-997B-4418CC8212DE}" destId="{297F723A-6765-5946-BFCF-8F4EC6066758}" srcOrd="0" destOrd="0" presId="urn:microsoft.com/office/officeart/2005/8/layout/hList6"/>
    <dgm:cxn modelId="{5DDE5873-4303-5948-B3AE-7CC212FAD920}" type="presOf" srcId="{D44E722B-BEEE-824F-907D-B48F58793CB6}" destId="{297F723A-6765-5946-BFCF-8F4EC6066758}" srcOrd="0" destOrd="2" presId="urn:microsoft.com/office/officeart/2005/8/layout/hList6"/>
    <dgm:cxn modelId="{1E962A97-2570-9B47-8905-7DB28B2D0013}" srcId="{6F0ED764-669B-9E4D-997B-4418CC8212DE}" destId="{9A7C4582-4123-374A-AF6B-122E801AC5E7}" srcOrd="3" destOrd="0" parTransId="{A2539F34-9CD9-6840-84B1-E8B10A1DDD6F}" sibTransId="{8FC24BA9-C388-F347-958B-3C2861971F91}"/>
    <dgm:cxn modelId="{B3FE8DAB-2B25-0C42-8C26-0A9FC10581D5}" srcId="{6F0ED764-669B-9E4D-997B-4418CC8212DE}" destId="{D0EFC30B-68F6-3E4D-AFDE-C7F309AD9E45}" srcOrd="2" destOrd="0" parTransId="{C7177749-BA3E-FA41-893D-8E2EA4EE5E48}" sibTransId="{ECD0B156-0554-884A-B88C-6BEE524B0E35}"/>
    <dgm:cxn modelId="{A65D53C2-8933-8846-B3FC-9A20FB5D9239}" type="presOf" srcId="{9A7C4582-4123-374A-AF6B-122E801AC5E7}" destId="{297F723A-6765-5946-BFCF-8F4EC6066758}" srcOrd="0" destOrd="4" presId="urn:microsoft.com/office/officeart/2005/8/layout/hList6"/>
    <dgm:cxn modelId="{E9FF9FCF-B70C-1E4F-B74B-DE5C1C115F5B}" srcId="{6F0ED764-669B-9E4D-997B-4418CC8212DE}" destId="{C1F068CE-5775-A74C-957D-68D16B9F3661}" srcOrd="0" destOrd="0" parTransId="{AFE8E4E3-1FBF-5E4A-83AB-A92745E78AE1}" sibTransId="{BCCE8C51-D5F9-464D-B04B-7A51849701E3}"/>
    <dgm:cxn modelId="{2A4B7D3D-7234-1645-BD52-BA742352DB69}" type="presParOf" srcId="{B5AECECD-8EA4-894C-945C-50845E70B2FC}" destId="{297F723A-6765-5946-BFCF-8F4EC6066758}" srcOrd="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59BA4C-C84F-CC4E-BB85-9C06A88CC9C6}" type="doc">
      <dgm:prSet loTypeId="urn:microsoft.com/office/officeart/2005/8/layout/hList6" loCatId="relationship" qsTypeId="urn:microsoft.com/office/officeart/2005/8/quickstyle/simple3" qsCatId="simple" csTypeId="urn:microsoft.com/office/officeart/2005/8/colors/colorful1" csCatId="colorful"/>
      <dgm:spPr/>
      <dgm:t>
        <a:bodyPr/>
        <a:lstStyle/>
        <a:p>
          <a:endParaRPr lang="en-US"/>
        </a:p>
      </dgm:t>
    </dgm:pt>
    <dgm:pt modelId="{089C9312-B2B8-8F4F-AD3D-459592890B58}">
      <dgm:prSet/>
      <dgm:spPr/>
      <dgm:t>
        <a:bodyPr/>
        <a:lstStyle/>
        <a:p>
          <a:r>
            <a:rPr lang="en-US" b="1" dirty="0"/>
            <a:t>The Stages of Historical Development and the core contradictions</a:t>
          </a:r>
        </a:p>
      </dgm:t>
    </dgm:pt>
    <dgm:pt modelId="{CC15AFBF-D4DA-F141-9B38-959F9CA90D73}" type="parTrans" cxnId="{43CA9B95-1C6D-3044-BFF0-69AC77EC334F}">
      <dgm:prSet/>
      <dgm:spPr/>
      <dgm:t>
        <a:bodyPr/>
        <a:lstStyle/>
        <a:p>
          <a:endParaRPr lang="en-US"/>
        </a:p>
      </dgm:t>
    </dgm:pt>
    <dgm:pt modelId="{5246ECCC-2069-CC43-8631-18251D6E024C}" type="sibTrans" cxnId="{43CA9B95-1C6D-3044-BFF0-69AC77EC334F}">
      <dgm:prSet/>
      <dgm:spPr/>
      <dgm:t>
        <a:bodyPr/>
        <a:lstStyle/>
        <a:p>
          <a:endParaRPr lang="en-US"/>
        </a:p>
      </dgm:t>
    </dgm:pt>
    <dgm:pt modelId="{A3F58BD7-0521-5D42-A0B2-73352FD0DEB4}">
      <dgm:prSet/>
      <dgm:spPr/>
      <dgm:t>
        <a:bodyPr/>
        <a:lstStyle/>
        <a:p>
          <a:r>
            <a:rPr lang="en-US" dirty="0"/>
            <a:t>That objective is to be undertaken in stages (Marxist progressivism toward the ideal) </a:t>
          </a:r>
        </a:p>
      </dgm:t>
    </dgm:pt>
    <dgm:pt modelId="{C2FD2B49-2020-C646-976C-E09F65477464}" type="parTrans" cxnId="{6D40673A-478C-3B4F-98DB-46A9002873FE}">
      <dgm:prSet/>
      <dgm:spPr/>
      <dgm:t>
        <a:bodyPr/>
        <a:lstStyle/>
        <a:p>
          <a:endParaRPr lang="en-US"/>
        </a:p>
      </dgm:t>
    </dgm:pt>
    <dgm:pt modelId="{AE44F325-1E40-4647-A0ED-B5197ACFB0C5}" type="sibTrans" cxnId="{6D40673A-478C-3B4F-98DB-46A9002873FE}">
      <dgm:prSet/>
      <dgm:spPr/>
      <dgm:t>
        <a:bodyPr/>
        <a:lstStyle/>
        <a:p>
          <a:endParaRPr lang="en-US"/>
        </a:p>
      </dgm:t>
    </dgm:pt>
    <dgm:pt modelId="{EF673729-E091-C148-8310-AA83E546CADE}">
      <dgm:prSet/>
      <dgm:spPr/>
      <dgm:t>
        <a:bodyPr/>
        <a:lstStyle/>
        <a:p>
          <a:r>
            <a:rPr lang="en-US"/>
            <a:t>Each stage requires a distinct contextually relevant political line</a:t>
          </a:r>
        </a:p>
      </dgm:t>
    </dgm:pt>
    <dgm:pt modelId="{2481BE15-AC3D-6045-9B47-33964ADC4C2A}" type="parTrans" cxnId="{205E5E2C-93B5-1C4A-840F-8EFE994342CC}">
      <dgm:prSet/>
      <dgm:spPr/>
      <dgm:t>
        <a:bodyPr/>
        <a:lstStyle/>
        <a:p>
          <a:endParaRPr lang="en-US"/>
        </a:p>
      </dgm:t>
    </dgm:pt>
    <dgm:pt modelId="{9548EB46-298C-2F4D-91B9-F2A71B1F2B21}" type="sibTrans" cxnId="{205E5E2C-93B5-1C4A-840F-8EFE994342CC}">
      <dgm:prSet/>
      <dgm:spPr/>
      <dgm:t>
        <a:bodyPr/>
        <a:lstStyle/>
        <a:p>
          <a:endParaRPr lang="en-US"/>
        </a:p>
      </dgm:t>
    </dgm:pt>
    <dgm:pt modelId="{41C6E7C6-99CD-D545-9266-965C1F8B89B9}">
      <dgm:prSet/>
      <dgm:spPr/>
      <dgm:t>
        <a:bodyPr/>
        <a:lstStyle/>
        <a:p>
          <a:r>
            <a:rPr lang="en-US"/>
            <a:t>Core contradictions reflect principal challenges for the Leadership core in each stage of development</a:t>
          </a:r>
        </a:p>
      </dgm:t>
    </dgm:pt>
    <dgm:pt modelId="{81DCA05F-572E-8847-B7EA-41D4A7C95E73}" type="parTrans" cxnId="{EE1CC123-0E5A-D949-9BCD-58A2257DF689}">
      <dgm:prSet/>
      <dgm:spPr/>
      <dgm:t>
        <a:bodyPr/>
        <a:lstStyle/>
        <a:p>
          <a:endParaRPr lang="en-US"/>
        </a:p>
      </dgm:t>
    </dgm:pt>
    <dgm:pt modelId="{B7567387-2496-7349-8423-AD5B0E263746}" type="sibTrans" cxnId="{EE1CC123-0E5A-D949-9BCD-58A2257DF689}">
      <dgm:prSet/>
      <dgm:spPr/>
      <dgm:t>
        <a:bodyPr/>
        <a:lstStyle/>
        <a:p>
          <a:endParaRPr lang="en-US"/>
        </a:p>
      </dgm:t>
    </dgm:pt>
    <dgm:pt modelId="{2CAB3C46-5DCC-DD4C-8E6E-ADF7837D88AA}">
      <dgm:prSet/>
      <dgm:spPr/>
      <dgm:t>
        <a:bodyPr/>
        <a:lstStyle/>
        <a:p>
          <a:r>
            <a:rPr lang="en-US" b="1" dirty="0">
              <a:solidFill>
                <a:srgbClr val="002060"/>
              </a:solidFill>
            </a:rPr>
            <a:t>Class struggle </a:t>
          </a:r>
          <a:r>
            <a:rPr lang="en-US" dirty="0"/>
            <a:t>(Mao Zedong)</a:t>
          </a:r>
        </a:p>
      </dgm:t>
    </dgm:pt>
    <dgm:pt modelId="{5BA07F56-3CD3-4547-8964-DAEF12010846}" type="parTrans" cxnId="{BD27F775-0942-5A4F-B4BB-0C718A3B0D33}">
      <dgm:prSet/>
      <dgm:spPr/>
      <dgm:t>
        <a:bodyPr/>
        <a:lstStyle/>
        <a:p>
          <a:endParaRPr lang="en-US"/>
        </a:p>
      </dgm:t>
    </dgm:pt>
    <dgm:pt modelId="{80819372-46EC-E743-A08A-070F1A2E91ED}" type="sibTrans" cxnId="{BD27F775-0942-5A4F-B4BB-0C718A3B0D33}">
      <dgm:prSet/>
      <dgm:spPr/>
      <dgm:t>
        <a:bodyPr/>
        <a:lstStyle/>
        <a:p>
          <a:endParaRPr lang="en-US"/>
        </a:p>
      </dgm:t>
    </dgm:pt>
    <dgm:pt modelId="{3D9942EC-81FB-8846-B1F6-D8AFA4AD77E0}">
      <dgm:prSet/>
      <dgm:spPr/>
      <dgm:t>
        <a:bodyPr/>
        <a:lstStyle/>
        <a:p>
          <a:r>
            <a:rPr lang="en-US"/>
            <a:t>Development of productive forces (Deng Xiaoping – Hu Jintao)</a:t>
          </a:r>
        </a:p>
      </dgm:t>
    </dgm:pt>
    <dgm:pt modelId="{3114CC80-F3F4-164A-898A-F4E59C61232B}" type="parTrans" cxnId="{E517CA61-44F0-7946-A258-DA3D3FCA0997}">
      <dgm:prSet/>
      <dgm:spPr/>
      <dgm:t>
        <a:bodyPr/>
        <a:lstStyle/>
        <a:p>
          <a:endParaRPr lang="en-US"/>
        </a:p>
      </dgm:t>
    </dgm:pt>
    <dgm:pt modelId="{A215ED65-470E-FC40-AE16-1712519E1364}" type="sibTrans" cxnId="{E517CA61-44F0-7946-A258-DA3D3FCA0997}">
      <dgm:prSet/>
      <dgm:spPr/>
      <dgm:t>
        <a:bodyPr/>
        <a:lstStyle/>
        <a:p>
          <a:endParaRPr lang="en-US"/>
        </a:p>
      </dgm:t>
    </dgm:pt>
    <dgm:pt modelId="{D515CAF4-5386-6646-87CC-13816B71BBFD}">
      <dgm:prSet/>
      <dgm:spPr/>
      <dgm:t>
        <a:bodyPr/>
        <a:lstStyle/>
        <a:p>
          <a:r>
            <a:rPr lang="en-US"/>
            <a:t>Balance between unbalanced and inadequate development and the people’s need for a better life (Xi Jinping) </a:t>
          </a:r>
        </a:p>
      </dgm:t>
    </dgm:pt>
    <dgm:pt modelId="{FB9F5598-EEFD-1F47-836D-21CD631EAB44}" type="parTrans" cxnId="{6E7B8A72-9850-A044-87B1-4D24C6A9BDC6}">
      <dgm:prSet/>
      <dgm:spPr/>
      <dgm:t>
        <a:bodyPr/>
        <a:lstStyle/>
        <a:p>
          <a:endParaRPr lang="en-US"/>
        </a:p>
      </dgm:t>
    </dgm:pt>
    <dgm:pt modelId="{9F73F732-0EFE-734C-9E49-00DCF2C15320}" type="sibTrans" cxnId="{6E7B8A72-9850-A044-87B1-4D24C6A9BDC6}">
      <dgm:prSet/>
      <dgm:spPr/>
      <dgm:t>
        <a:bodyPr/>
        <a:lstStyle/>
        <a:p>
          <a:endParaRPr lang="en-US"/>
        </a:p>
      </dgm:t>
    </dgm:pt>
    <dgm:pt modelId="{D9F38518-7A38-1745-B03D-439E0B3810EE}" type="pres">
      <dgm:prSet presAssocID="{1959BA4C-C84F-CC4E-BB85-9C06A88CC9C6}" presName="Name0" presStyleCnt="0">
        <dgm:presLayoutVars>
          <dgm:dir/>
          <dgm:resizeHandles val="exact"/>
        </dgm:presLayoutVars>
      </dgm:prSet>
      <dgm:spPr/>
    </dgm:pt>
    <dgm:pt modelId="{02BDEC84-435F-E542-A2D6-9D0D32D429F0}" type="pres">
      <dgm:prSet presAssocID="{089C9312-B2B8-8F4F-AD3D-459592890B58}" presName="node" presStyleLbl="node1" presStyleIdx="0" presStyleCnt="1">
        <dgm:presLayoutVars>
          <dgm:bulletEnabled val="1"/>
        </dgm:presLayoutVars>
      </dgm:prSet>
      <dgm:spPr/>
    </dgm:pt>
  </dgm:ptLst>
  <dgm:cxnLst>
    <dgm:cxn modelId="{EE1CC123-0E5A-D949-9BCD-58A2257DF689}" srcId="{089C9312-B2B8-8F4F-AD3D-459592890B58}" destId="{41C6E7C6-99CD-D545-9266-965C1F8B89B9}" srcOrd="2" destOrd="0" parTransId="{81DCA05F-572E-8847-B7EA-41D4A7C95E73}" sibTransId="{B7567387-2496-7349-8423-AD5B0E263746}"/>
    <dgm:cxn modelId="{205E5E2C-93B5-1C4A-840F-8EFE994342CC}" srcId="{089C9312-B2B8-8F4F-AD3D-459592890B58}" destId="{EF673729-E091-C148-8310-AA83E546CADE}" srcOrd="1" destOrd="0" parTransId="{2481BE15-AC3D-6045-9B47-33964ADC4C2A}" sibTransId="{9548EB46-298C-2F4D-91B9-F2A71B1F2B21}"/>
    <dgm:cxn modelId="{015C2A33-F7D4-E743-A151-B439222616ED}" type="presOf" srcId="{D515CAF4-5386-6646-87CC-13816B71BBFD}" destId="{02BDEC84-435F-E542-A2D6-9D0D32D429F0}" srcOrd="0" destOrd="6" presId="urn:microsoft.com/office/officeart/2005/8/layout/hList6"/>
    <dgm:cxn modelId="{6D40673A-478C-3B4F-98DB-46A9002873FE}" srcId="{089C9312-B2B8-8F4F-AD3D-459592890B58}" destId="{A3F58BD7-0521-5D42-A0B2-73352FD0DEB4}" srcOrd="0" destOrd="0" parTransId="{C2FD2B49-2020-C646-976C-E09F65477464}" sibTransId="{AE44F325-1E40-4647-A0ED-B5197ACFB0C5}"/>
    <dgm:cxn modelId="{295B8753-4854-E742-9A32-F9557A29EA7B}" type="presOf" srcId="{089C9312-B2B8-8F4F-AD3D-459592890B58}" destId="{02BDEC84-435F-E542-A2D6-9D0D32D429F0}" srcOrd="0" destOrd="0" presId="urn:microsoft.com/office/officeart/2005/8/layout/hList6"/>
    <dgm:cxn modelId="{4BE44D5A-2821-A047-AD30-264A74575F92}" type="presOf" srcId="{EF673729-E091-C148-8310-AA83E546CADE}" destId="{02BDEC84-435F-E542-A2D6-9D0D32D429F0}" srcOrd="0" destOrd="2" presId="urn:microsoft.com/office/officeart/2005/8/layout/hList6"/>
    <dgm:cxn modelId="{E517CA61-44F0-7946-A258-DA3D3FCA0997}" srcId="{41C6E7C6-99CD-D545-9266-965C1F8B89B9}" destId="{3D9942EC-81FB-8846-B1F6-D8AFA4AD77E0}" srcOrd="1" destOrd="0" parTransId="{3114CC80-F3F4-164A-898A-F4E59C61232B}" sibTransId="{A215ED65-470E-FC40-AE16-1712519E1364}"/>
    <dgm:cxn modelId="{6E7B8A72-9850-A044-87B1-4D24C6A9BDC6}" srcId="{41C6E7C6-99CD-D545-9266-965C1F8B89B9}" destId="{D515CAF4-5386-6646-87CC-13816B71BBFD}" srcOrd="2" destOrd="0" parTransId="{FB9F5598-EEFD-1F47-836D-21CD631EAB44}" sibTransId="{9F73F732-0EFE-734C-9E49-00DCF2C15320}"/>
    <dgm:cxn modelId="{2A877D74-3D6B-B842-9BA3-8AD419DDCBE3}" type="presOf" srcId="{A3F58BD7-0521-5D42-A0B2-73352FD0DEB4}" destId="{02BDEC84-435F-E542-A2D6-9D0D32D429F0}" srcOrd="0" destOrd="1" presId="urn:microsoft.com/office/officeart/2005/8/layout/hList6"/>
    <dgm:cxn modelId="{BD27F775-0942-5A4F-B4BB-0C718A3B0D33}" srcId="{41C6E7C6-99CD-D545-9266-965C1F8B89B9}" destId="{2CAB3C46-5DCC-DD4C-8E6E-ADF7837D88AA}" srcOrd="0" destOrd="0" parTransId="{5BA07F56-3CD3-4547-8964-DAEF12010846}" sibTransId="{80819372-46EC-E743-A08A-070F1A2E91ED}"/>
    <dgm:cxn modelId="{43CA9B95-1C6D-3044-BFF0-69AC77EC334F}" srcId="{1959BA4C-C84F-CC4E-BB85-9C06A88CC9C6}" destId="{089C9312-B2B8-8F4F-AD3D-459592890B58}" srcOrd="0" destOrd="0" parTransId="{CC15AFBF-D4DA-F141-9B38-959F9CA90D73}" sibTransId="{5246ECCC-2069-CC43-8631-18251D6E024C}"/>
    <dgm:cxn modelId="{21EE5096-8DC5-3E41-98AC-41085CA58030}" type="presOf" srcId="{3D9942EC-81FB-8846-B1F6-D8AFA4AD77E0}" destId="{02BDEC84-435F-E542-A2D6-9D0D32D429F0}" srcOrd="0" destOrd="5" presId="urn:microsoft.com/office/officeart/2005/8/layout/hList6"/>
    <dgm:cxn modelId="{2FA3D4A7-B0F7-B645-876A-66E3FA5C23B1}" type="presOf" srcId="{2CAB3C46-5DCC-DD4C-8E6E-ADF7837D88AA}" destId="{02BDEC84-435F-E542-A2D6-9D0D32D429F0}" srcOrd="0" destOrd="4" presId="urn:microsoft.com/office/officeart/2005/8/layout/hList6"/>
    <dgm:cxn modelId="{3AB25BC0-F4E4-2C4E-8D29-901EA46B99D0}" type="presOf" srcId="{41C6E7C6-99CD-D545-9266-965C1F8B89B9}" destId="{02BDEC84-435F-E542-A2D6-9D0D32D429F0}" srcOrd="0" destOrd="3" presId="urn:microsoft.com/office/officeart/2005/8/layout/hList6"/>
    <dgm:cxn modelId="{CC9BDCD7-526F-0E46-A1F5-1C371B1055F0}" type="presOf" srcId="{1959BA4C-C84F-CC4E-BB85-9C06A88CC9C6}" destId="{D9F38518-7A38-1745-B03D-439E0B3810EE}" srcOrd="0" destOrd="0" presId="urn:microsoft.com/office/officeart/2005/8/layout/hList6"/>
    <dgm:cxn modelId="{A74F8B92-52B9-CE44-99E3-7E1225A2368C}" type="presParOf" srcId="{D9F38518-7A38-1745-B03D-439E0B3810EE}" destId="{02BDEC84-435F-E542-A2D6-9D0D32D429F0}" srcOrd="0"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8E8B7C8-DA7A-5944-9867-ED899EF62063}" type="doc">
      <dgm:prSet loTypeId="urn:microsoft.com/office/officeart/2005/8/layout/target3" loCatId="list" qsTypeId="urn:microsoft.com/office/officeart/2005/8/quickstyle/simple1" qsCatId="simple" csTypeId="urn:microsoft.com/office/officeart/2005/8/colors/colorful4" csCatId="colorful" phldr="1"/>
      <dgm:spPr/>
      <dgm:t>
        <a:bodyPr/>
        <a:lstStyle/>
        <a:p>
          <a:endParaRPr lang="en-US"/>
        </a:p>
      </dgm:t>
    </dgm:pt>
    <dgm:pt modelId="{94EA70C5-30C0-6E44-8032-79C5DE5CF99E}">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dirty="0"/>
            <a:t>2014 announcement of plans to develop a Chinese Social Credit System; met with criticism in the West; </a:t>
          </a:r>
        </a:p>
        <a:p>
          <a:r>
            <a:rPr lang="en-US" dirty="0"/>
            <a:t>Appeared to play into Western fears of local data driven governance dystopias operated by private institutions</a:t>
          </a:r>
        </a:p>
      </dgm:t>
    </dgm:pt>
    <dgm:pt modelId="{9F8AD416-D2A2-A646-BBC7-9B22F180FC2C}" type="parTrans" cxnId="{CCDD8237-0898-FF4F-8970-40832086F036}">
      <dgm:prSet/>
      <dgm:spPr/>
      <dgm:t>
        <a:bodyPr/>
        <a:lstStyle/>
        <a:p>
          <a:endParaRPr lang="en-US"/>
        </a:p>
      </dgm:t>
    </dgm:pt>
    <dgm:pt modelId="{468773D9-EAE2-FB47-BA9D-72167237715D}" type="sibTrans" cxnId="{CCDD8237-0898-FF4F-8970-40832086F036}">
      <dgm:prSet/>
      <dgm:spPr/>
      <dgm:t>
        <a:bodyPr/>
        <a:lstStyle/>
        <a:p>
          <a:endParaRPr lang="en-US"/>
        </a:p>
      </dgm:t>
    </dgm:pt>
    <dgm:pt modelId="{5698E1A4-E6A1-F147-A500-15408732804D}">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 Credit might be understood itself as a governance platform of administrative platforms of the political, economic, and societal sectors </a:t>
          </a:r>
        </a:p>
        <a:p>
          <a:r>
            <a:rPr lang="en-US" dirty="0"/>
            <a:t>--Social and cultural project around integrity and accountability</a:t>
          </a:r>
        </a:p>
        <a:p>
          <a:r>
            <a:rPr lang="en-US" dirty="0"/>
            <a:t>	--The Party and the State Apparatus at the center </a:t>
          </a:r>
        </a:p>
        <a:p>
          <a:r>
            <a:rPr lang="en-US" dirty="0"/>
            <a:t>--Building coordinated and coherent systems of rewards and punishments toward “Era-Specific” tangible goals .</a:t>
          </a:r>
        </a:p>
      </dgm:t>
    </dgm:pt>
    <dgm:pt modelId="{13E6552F-82A3-3B4B-8B70-F0F1907BE996}" type="parTrans" cxnId="{DF05F963-7A03-304A-8921-FDBE7B7BFBEE}">
      <dgm:prSet/>
      <dgm:spPr/>
      <dgm:t>
        <a:bodyPr/>
        <a:lstStyle/>
        <a:p>
          <a:endParaRPr lang="en-US"/>
        </a:p>
      </dgm:t>
    </dgm:pt>
    <dgm:pt modelId="{471F8EF1-2578-334C-A4CC-6386C9F6216C}" type="sibTrans" cxnId="{DF05F963-7A03-304A-8921-FDBE7B7BFBEE}">
      <dgm:prSet/>
      <dgm:spPr/>
      <dgm:t>
        <a:bodyPr/>
        <a:lstStyle/>
        <a:p>
          <a:endParaRPr lang="en-US"/>
        </a:p>
      </dgm:t>
    </dgm:pt>
    <dgm:pt modelId="{1ECF8E76-6626-8144-B158-FF95F21FD089}">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n-US" dirty="0"/>
            <a:t>Genesis: </a:t>
          </a:r>
          <a:r>
            <a:rPr lang="en-US" b="1" i="1" dirty="0"/>
            <a:t>S</a:t>
          </a:r>
          <a:r>
            <a:rPr lang="en-US" b="1" i="1" dirty="0">
              <a:hlinkClick xmlns:r="http://schemas.openxmlformats.org/officeDocument/2006/relationships" r:id="rId1"/>
            </a:rPr>
            <a:t>tate Council Notice concerning Issuance of the Planning Outline for the Construction of a Social Credit System</a:t>
          </a:r>
          <a:r>
            <a:rPr lang="en-US" b="1" dirty="0"/>
            <a:t> </a:t>
          </a:r>
          <a:r>
            <a:rPr lang="en-US" dirty="0"/>
            <a:t>(2014-2020)</a:t>
          </a:r>
        </a:p>
        <a:p>
          <a:r>
            <a:rPr lang="en-US" dirty="0"/>
            <a:t> </a:t>
          </a:r>
          <a:r>
            <a:rPr lang="zh-CN" dirty="0"/>
            <a:t>社会信用体系建设规划纲要</a:t>
          </a:r>
          <a:endParaRPr lang="en-US" dirty="0"/>
        </a:p>
      </dgm:t>
    </dgm:pt>
    <dgm:pt modelId="{54E125F9-2EA8-6C4C-AAEB-7664D92B0EFA}" type="parTrans" cxnId="{284B1FD3-6E9F-464D-951C-F269ED3A4A6A}">
      <dgm:prSet/>
      <dgm:spPr/>
      <dgm:t>
        <a:bodyPr/>
        <a:lstStyle/>
        <a:p>
          <a:endParaRPr lang="en-US"/>
        </a:p>
      </dgm:t>
    </dgm:pt>
    <dgm:pt modelId="{DA055C19-D664-B843-A74C-5A9CEEB495AC}" type="sibTrans" cxnId="{284B1FD3-6E9F-464D-951C-F269ED3A4A6A}">
      <dgm:prSet/>
      <dgm:spPr/>
      <dgm:t>
        <a:bodyPr/>
        <a:lstStyle/>
        <a:p>
          <a:endParaRPr lang="en-US"/>
        </a:p>
      </dgm:t>
    </dgm:pt>
    <dgm:pt modelId="{DEAFE497-E9FC-2447-987F-69BA1A45C05A}" type="pres">
      <dgm:prSet presAssocID="{A8E8B7C8-DA7A-5944-9867-ED899EF62063}" presName="Name0" presStyleCnt="0">
        <dgm:presLayoutVars>
          <dgm:chMax val="7"/>
          <dgm:dir/>
          <dgm:animLvl val="lvl"/>
          <dgm:resizeHandles val="exact"/>
        </dgm:presLayoutVars>
      </dgm:prSet>
      <dgm:spPr/>
    </dgm:pt>
    <dgm:pt modelId="{FC798B8F-D728-1F48-BEEA-EFE04DF5376A}" type="pres">
      <dgm:prSet presAssocID="{94EA70C5-30C0-6E44-8032-79C5DE5CF99E}" presName="circle1" presStyleLbl="node1" presStyleIdx="0" presStyleCnt="3" custLinFactNeighborX="0" custLinFactNeighborY="0"/>
      <dgm:spPr/>
    </dgm:pt>
    <dgm:pt modelId="{9D06A5C5-7E52-3842-9348-E25BA405E45C}" type="pres">
      <dgm:prSet presAssocID="{94EA70C5-30C0-6E44-8032-79C5DE5CF99E}" presName="space" presStyleCnt="0"/>
      <dgm:spPr/>
    </dgm:pt>
    <dgm:pt modelId="{E5CA5B69-990C-D348-8B00-BB8BB58E6365}" type="pres">
      <dgm:prSet presAssocID="{94EA70C5-30C0-6E44-8032-79C5DE5CF99E}" presName="rect1" presStyleLbl="alignAcc1" presStyleIdx="0" presStyleCnt="3"/>
      <dgm:spPr/>
    </dgm:pt>
    <dgm:pt modelId="{214BB6B3-04B7-9746-8515-9A32B42BAD85}" type="pres">
      <dgm:prSet presAssocID="{5698E1A4-E6A1-F147-A500-15408732804D}" presName="vertSpace2" presStyleLbl="node1" presStyleIdx="0" presStyleCnt="3"/>
      <dgm:spPr/>
    </dgm:pt>
    <dgm:pt modelId="{A6A73334-1BBD-DA41-93AD-89A36E92AC12}" type="pres">
      <dgm:prSet presAssocID="{5698E1A4-E6A1-F147-A500-15408732804D}" presName="circle2" presStyleLbl="node1" presStyleIdx="1" presStyleCnt="3"/>
      <dgm:spPr/>
    </dgm:pt>
    <dgm:pt modelId="{C80DAA37-8E23-5A4F-B9AF-30A0C3CF55BE}" type="pres">
      <dgm:prSet presAssocID="{5698E1A4-E6A1-F147-A500-15408732804D}" presName="rect2" presStyleLbl="alignAcc1" presStyleIdx="1" presStyleCnt="3"/>
      <dgm:spPr/>
    </dgm:pt>
    <dgm:pt modelId="{DE7430FA-5FC4-E947-8A16-20CEB802DB7C}" type="pres">
      <dgm:prSet presAssocID="{1ECF8E76-6626-8144-B158-FF95F21FD089}" presName="vertSpace3" presStyleLbl="node1" presStyleIdx="1" presStyleCnt="3"/>
      <dgm:spPr/>
    </dgm:pt>
    <dgm:pt modelId="{5496982F-8D81-314B-915C-EF530F8858C7}" type="pres">
      <dgm:prSet presAssocID="{1ECF8E76-6626-8144-B158-FF95F21FD089}" presName="circle3" presStyleLbl="node1" presStyleIdx="2" presStyleCnt="3"/>
      <dgm:spPr/>
    </dgm:pt>
    <dgm:pt modelId="{84D736CB-F31E-AD46-866A-C2572E999EC9}" type="pres">
      <dgm:prSet presAssocID="{1ECF8E76-6626-8144-B158-FF95F21FD089}" presName="rect3" presStyleLbl="alignAcc1" presStyleIdx="2" presStyleCnt="3"/>
      <dgm:spPr/>
    </dgm:pt>
    <dgm:pt modelId="{297DC50B-53DE-7E41-ACDD-9A7452BA0360}" type="pres">
      <dgm:prSet presAssocID="{94EA70C5-30C0-6E44-8032-79C5DE5CF99E}" presName="rect1ParTxNoCh" presStyleLbl="alignAcc1" presStyleIdx="2" presStyleCnt="3">
        <dgm:presLayoutVars>
          <dgm:chMax val="1"/>
          <dgm:bulletEnabled val="1"/>
        </dgm:presLayoutVars>
      </dgm:prSet>
      <dgm:spPr/>
    </dgm:pt>
    <dgm:pt modelId="{338C9447-3F4C-524A-828F-8109A237C333}" type="pres">
      <dgm:prSet presAssocID="{5698E1A4-E6A1-F147-A500-15408732804D}" presName="rect2ParTxNoCh" presStyleLbl="alignAcc1" presStyleIdx="2" presStyleCnt="3">
        <dgm:presLayoutVars>
          <dgm:chMax val="1"/>
          <dgm:bulletEnabled val="1"/>
        </dgm:presLayoutVars>
      </dgm:prSet>
      <dgm:spPr/>
    </dgm:pt>
    <dgm:pt modelId="{77CC8659-DD1B-D74E-8FC4-DC49D2DE4637}" type="pres">
      <dgm:prSet presAssocID="{1ECF8E76-6626-8144-B158-FF95F21FD089}" presName="rect3ParTxNoCh" presStyleLbl="alignAcc1" presStyleIdx="2" presStyleCnt="3">
        <dgm:presLayoutVars>
          <dgm:chMax val="1"/>
          <dgm:bulletEnabled val="1"/>
        </dgm:presLayoutVars>
      </dgm:prSet>
      <dgm:spPr/>
    </dgm:pt>
  </dgm:ptLst>
  <dgm:cxnLst>
    <dgm:cxn modelId="{CE15D711-A148-D643-AAE7-BC134E75D149}" type="presOf" srcId="{94EA70C5-30C0-6E44-8032-79C5DE5CF99E}" destId="{E5CA5B69-990C-D348-8B00-BB8BB58E6365}" srcOrd="0" destOrd="0" presId="urn:microsoft.com/office/officeart/2005/8/layout/target3"/>
    <dgm:cxn modelId="{E9144628-7F68-3348-9EAF-DCCD63ADA277}" type="presOf" srcId="{1ECF8E76-6626-8144-B158-FF95F21FD089}" destId="{77CC8659-DD1B-D74E-8FC4-DC49D2DE4637}" srcOrd="1" destOrd="0" presId="urn:microsoft.com/office/officeart/2005/8/layout/target3"/>
    <dgm:cxn modelId="{CCDD8237-0898-FF4F-8970-40832086F036}" srcId="{A8E8B7C8-DA7A-5944-9867-ED899EF62063}" destId="{94EA70C5-30C0-6E44-8032-79C5DE5CF99E}" srcOrd="0" destOrd="0" parTransId="{9F8AD416-D2A2-A646-BBC7-9B22F180FC2C}" sibTransId="{468773D9-EAE2-FB47-BA9D-72167237715D}"/>
    <dgm:cxn modelId="{9718CD3C-CD10-8349-BEB3-458F3E84164D}" type="presOf" srcId="{1ECF8E76-6626-8144-B158-FF95F21FD089}" destId="{84D736CB-F31E-AD46-866A-C2572E999EC9}" srcOrd="0" destOrd="0" presId="urn:microsoft.com/office/officeart/2005/8/layout/target3"/>
    <dgm:cxn modelId="{F6F01D3D-B868-8D48-A9BF-7A8DAACFC61A}" type="presOf" srcId="{5698E1A4-E6A1-F147-A500-15408732804D}" destId="{C80DAA37-8E23-5A4F-B9AF-30A0C3CF55BE}" srcOrd="0" destOrd="0" presId="urn:microsoft.com/office/officeart/2005/8/layout/target3"/>
    <dgm:cxn modelId="{09FB3E49-FA08-B943-8A62-A9B3EA5317AB}" type="presOf" srcId="{A8E8B7C8-DA7A-5944-9867-ED899EF62063}" destId="{DEAFE497-E9FC-2447-987F-69BA1A45C05A}" srcOrd="0" destOrd="0" presId="urn:microsoft.com/office/officeart/2005/8/layout/target3"/>
    <dgm:cxn modelId="{DF05F963-7A03-304A-8921-FDBE7B7BFBEE}" srcId="{A8E8B7C8-DA7A-5944-9867-ED899EF62063}" destId="{5698E1A4-E6A1-F147-A500-15408732804D}" srcOrd="1" destOrd="0" parTransId="{13E6552F-82A3-3B4B-8B70-F0F1907BE996}" sibTransId="{471F8EF1-2578-334C-A4CC-6386C9F6216C}"/>
    <dgm:cxn modelId="{76B468A9-2462-A545-9620-B335043CDA02}" type="presOf" srcId="{5698E1A4-E6A1-F147-A500-15408732804D}" destId="{338C9447-3F4C-524A-828F-8109A237C333}" srcOrd="1" destOrd="0" presId="urn:microsoft.com/office/officeart/2005/8/layout/target3"/>
    <dgm:cxn modelId="{284B1FD3-6E9F-464D-951C-F269ED3A4A6A}" srcId="{A8E8B7C8-DA7A-5944-9867-ED899EF62063}" destId="{1ECF8E76-6626-8144-B158-FF95F21FD089}" srcOrd="2" destOrd="0" parTransId="{54E125F9-2EA8-6C4C-AAEB-7664D92B0EFA}" sibTransId="{DA055C19-D664-B843-A74C-5A9CEEB495AC}"/>
    <dgm:cxn modelId="{BD8F36FF-5CAF-4B44-93B0-DF5AC2FEA58B}" type="presOf" srcId="{94EA70C5-30C0-6E44-8032-79C5DE5CF99E}" destId="{297DC50B-53DE-7E41-ACDD-9A7452BA0360}" srcOrd="1" destOrd="0" presId="urn:microsoft.com/office/officeart/2005/8/layout/target3"/>
    <dgm:cxn modelId="{EA9096E2-7B96-244C-B476-50C5D3344789}" type="presParOf" srcId="{DEAFE497-E9FC-2447-987F-69BA1A45C05A}" destId="{FC798B8F-D728-1F48-BEEA-EFE04DF5376A}" srcOrd="0" destOrd="0" presId="urn:microsoft.com/office/officeart/2005/8/layout/target3"/>
    <dgm:cxn modelId="{7534FEFA-68D4-5642-ADC9-658E6AF124C8}" type="presParOf" srcId="{DEAFE497-E9FC-2447-987F-69BA1A45C05A}" destId="{9D06A5C5-7E52-3842-9348-E25BA405E45C}" srcOrd="1" destOrd="0" presId="urn:microsoft.com/office/officeart/2005/8/layout/target3"/>
    <dgm:cxn modelId="{1E1965F6-7BB9-864C-A729-DB7907040C40}" type="presParOf" srcId="{DEAFE497-E9FC-2447-987F-69BA1A45C05A}" destId="{E5CA5B69-990C-D348-8B00-BB8BB58E6365}" srcOrd="2" destOrd="0" presId="urn:microsoft.com/office/officeart/2005/8/layout/target3"/>
    <dgm:cxn modelId="{5BEE9E6E-CE48-874A-BE6A-8DF0D19A9649}" type="presParOf" srcId="{DEAFE497-E9FC-2447-987F-69BA1A45C05A}" destId="{214BB6B3-04B7-9746-8515-9A32B42BAD85}" srcOrd="3" destOrd="0" presId="urn:microsoft.com/office/officeart/2005/8/layout/target3"/>
    <dgm:cxn modelId="{381A76A0-FD2D-9B49-8ADE-7F1080F121E5}" type="presParOf" srcId="{DEAFE497-E9FC-2447-987F-69BA1A45C05A}" destId="{A6A73334-1BBD-DA41-93AD-89A36E92AC12}" srcOrd="4" destOrd="0" presId="urn:microsoft.com/office/officeart/2005/8/layout/target3"/>
    <dgm:cxn modelId="{58C13ECA-20E9-D94F-99C6-CDE074EC6399}" type="presParOf" srcId="{DEAFE497-E9FC-2447-987F-69BA1A45C05A}" destId="{C80DAA37-8E23-5A4F-B9AF-30A0C3CF55BE}" srcOrd="5" destOrd="0" presId="urn:microsoft.com/office/officeart/2005/8/layout/target3"/>
    <dgm:cxn modelId="{310BAD87-92F4-9E41-A8AB-6B8A6F21E724}" type="presParOf" srcId="{DEAFE497-E9FC-2447-987F-69BA1A45C05A}" destId="{DE7430FA-5FC4-E947-8A16-20CEB802DB7C}" srcOrd="6" destOrd="0" presId="urn:microsoft.com/office/officeart/2005/8/layout/target3"/>
    <dgm:cxn modelId="{C275C6FF-209F-BF41-A13D-7718E023BDC2}" type="presParOf" srcId="{DEAFE497-E9FC-2447-987F-69BA1A45C05A}" destId="{5496982F-8D81-314B-915C-EF530F8858C7}" srcOrd="7" destOrd="0" presId="urn:microsoft.com/office/officeart/2005/8/layout/target3"/>
    <dgm:cxn modelId="{07909768-ADA6-AB47-B49A-9F14034EF99E}" type="presParOf" srcId="{DEAFE497-E9FC-2447-987F-69BA1A45C05A}" destId="{84D736CB-F31E-AD46-866A-C2572E999EC9}" srcOrd="8" destOrd="0" presId="urn:microsoft.com/office/officeart/2005/8/layout/target3"/>
    <dgm:cxn modelId="{651B4DCF-1E31-9342-B06D-05E8408146A1}" type="presParOf" srcId="{DEAFE497-E9FC-2447-987F-69BA1A45C05A}" destId="{297DC50B-53DE-7E41-ACDD-9A7452BA0360}" srcOrd="9" destOrd="0" presId="urn:microsoft.com/office/officeart/2005/8/layout/target3"/>
    <dgm:cxn modelId="{573F39EF-9DA8-164E-8BEA-9B8392074656}" type="presParOf" srcId="{DEAFE497-E9FC-2447-987F-69BA1A45C05A}" destId="{338C9447-3F4C-524A-828F-8109A237C333}" srcOrd="10" destOrd="0" presId="urn:microsoft.com/office/officeart/2005/8/layout/target3"/>
    <dgm:cxn modelId="{E9CC7843-135C-B547-B5A2-607DB2F44D0F}" type="presParOf" srcId="{DEAFE497-E9FC-2447-987F-69BA1A45C05A}" destId="{77CC8659-DD1B-D74E-8FC4-DC49D2DE4637}"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3DDB5E-0FA6-ED4C-A15C-B4D27F41D4D1}"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01E163FF-34EC-4C4E-890F-416F861D399B}">
      <dgm:prSet/>
      <dgm:spPr/>
      <dgm:t>
        <a:bodyPr/>
        <a:lstStyle/>
        <a:p>
          <a:r>
            <a:rPr lang="en-US"/>
            <a:t>Part of top-down strategy for confronting challenges of current era under the core leadership of the CPC</a:t>
          </a:r>
        </a:p>
      </dgm:t>
    </dgm:pt>
    <dgm:pt modelId="{56CD5973-0447-A248-919E-BF1C2669A146}" type="parTrans" cxnId="{20BE215E-06B3-2044-ACA0-29CBBE475ABF}">
      <dgm:prSet/>
      <dgm:spPr/>
      <dgm:t>
        <a:bodyPr/>
        <a:lstStyle/>
        <a:p>
          <a:endParaRPr lang="en-US"/>
        </a:p>
      </dgm:t>
    </dgm:pt>
    <dgm:pt modelId="{656AF28C-B2F6-A341-8EB6-596D8E8F07A1}" type="sibTrans" cxnId="{20BE215E-06B3-2044-ACA0-29CBBE475ABF}">
      <dgm:prSet/>
      <dgm:spPr/>
      <dgm:t>
        <a:bodyPr/>
        <a:lstStyle/>
        <a:p>
          <a:endParaRPr lang="en-US"/>
        </a:p>
      </dgm:t>
    </dgm:pt>
    <dgm:pt modelId="{D42B007E-6CFB-2A4A-BDC6-93081113A0D4}">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dgm:spPr>
      <dgm:t>
        <a:bodyPr/>
        <a:lstStyle/>
        <a:p>
          <a:r>
            <a:rPr lang="en-US" dirty="0"/>
            <a:t>Coordinated by the Central Leading Small Group for Comprehensively Deepening Reforms with Xi Jinping at its core. Top down strategies for driving change (</a:t>
          </a:r>
          <a:r>
            <a:rPr lang="en-US" dirty="0" err="1"/>
            <a:t>顶层设计</a:t>
          </a:r>
          <a:r>
            <a:rPr lang="en-US" dirty="0"/>
            <a:t> (</a:t>
          </a:r>
          <a:r>
            <a:rPr lang="en-US" dirty="0" err="1"/>
            <a:t>Dǐngcéng</a:t>
          </a:r>
          <a:r>
            <a:rPr lang="en-US" dirty="0"/>
            <a:t> </a:t>
          </a:r>
          <a:r>
            <a:rPr lang="en-US" dirty="0" err="1"/>
            <a:t>shèjì</a:t>
          </a:r>
          <a:r>
            <a:rPr lang="en-US" dirty="0"/>
            <a:t>)) </a:t>
          </a:r>
        </a:p>
      </dgm:t>
    </dgm:pt>
    <dgm:pt modelId="{A4B8DA53-B8D7-F848-B1CE-3B2C88510D20}" type="parTrans" cxnId="{A7D67D66-8050-854F-B262-C82ED893C005}">
      <dgm:prSet/>
      <dgm:spPr/>
      <dgm:t>
        <a:bodyPr/>
        <a:lstStyle/>
        <a:p>
          <a:endParaRPr lang="en-US"/>
        </a:p>
      </dgm:t>
    </dgm:pt>
    <dgm:pt modelId="{599E842C-D15D-F34F-A0FA-19C543057F97}" type="sibTrans" cxnId="{A7D67D66-8050-854F-B262-C82ED893C005}">
      <dgm:prSet/>
      <dgm:spPr/>
      <dgm:t>
        <a:bodyPr/>
        <a:lstStyle/>
        <a:p>
          <a:endParaRPr lang="en-US"/>
        </a:p>
      </dgm:t>
    </dgm:pt>
    <dgm:pt modelId="{8CC585DF-3C1B-3344-9C55-D4CE871B7909}">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dgm:spPr>
      <dgm:t>
        <a:bodyPr/>
        <a:lstStyle/>
        <a:p>
          <a:r>
            <a:rPr lang="en-US" dirty="0"/>
            <a:t>Entwined with Chinese Leninism and vanguard organization (</a:t>
          </a:r>
          <a:r>
            <a:rPr lang="en-US" b="1" dirty="0"/>
            <a:t>from professional revolutionaries </a:t>
          </a:r>
          <a:r>
            <a:rPr lang="en-US" dirty="0"/>
            <a:t>(Lenin) </a:t>
          </a:r>
          <a:r>
            <a:rPr lang="en-US" b="1" dirty="0"/>
            <a:t>to professional managers </a:t>
          </a:r>
          <a:r>
            <a:rPr lang="en-US" dirty="0"/>
            <a:t>(Xi) of economic, social, cultural, and political life under the leadership of the CPC. </a:t>
          </a:r>
          <a:r>
            <a:rPr lang="en-US" b="1" dirty="0"/>
            <a:t>A new (tech centered) nomenklatura?</a:t>
          </a:r>
        </a:p>
      </dgm:t>
    </dgm:pt>
    <dgm:pt modelId="{03672C3B-22DF-C342-ACF2-05A26BD62C89}" type="parTrans" cxnId="{84C5BEFF-B3C9-2C4E-AD8C-43238B5A523C}">
      <dgm:prSet/>
      <dgm:spPr/>
      <dgm:t>
        <a:bodyPr/>
        <a:lstStyle/>
        <a:p>
          <a:endParaRPr lang="en-US"/>
        </a:p>
      </dgm:t>
    </dgm:pt>
    <dgm:pt modelId="{4BEC21AC-68E2-744C-B939-A031080370B8}" type="sibTrans" cxnId="{84C5BEFF-B3C9-2C4E-AD8C-43238B5A523C}">
      <dgm:prSet/>
      <dgm:spPr/>
      <dgm:t>
        <a:bodyPr/>
        <a:lstStyle/>
        <a:p>
          <a:endParaRPr lang="en-US"/>
        </a:p>
      </dgm:t>
    </dgm:pt>
    <dgm:pt modelId="{914A00AE-E1BB-D644-BF1E-C1675E98CFFB}">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dgm:spPr>
      <dgm:t>
        <a:bodyPr/>
        <a:lstStyle/>
        <a:p>
          <a:r>
            <a:rPr lang="en-US" dirty="0"/>
            <a:t>Constrained by its own ideology and responsibilities in each era</a:t>
          </a:r>
        </a:p>
      </dgm:t>
    </dgm:pt>
    <dgm:pt modelId="{8F5C5740-AA48-7B43-ADF1-A905F9CAAC34}" type="parTrans" cxnId="{78D1CCD9-F73A-694A-9DCB-FC8A34F44262}">
      <dgm:prSet/>
      <dgm:spPr/>
      <dgm:t>
        <a:bodyPr/>
        <a:lstStyle/>
        <a:p>
          <a:endParaRPr lang="en-US"/>
        </a:p>
      </dgm:t>
    </dgm:pt>
    <dgm:pt modelId="{59FDD587-F2F9-154D-9974-ABE80239B562}" type="sibTrans" cxnId="{78D1CCD9-F73A-694A-9DCB-FC8A34F44262}">
      <dgm:prSet/>
      <dgm:spPr/>
      <dgm:t>
        <a:bodyPr/>
        <a:lstStyle/>
        <a:p>
          <a:endParaRPr lang="en-US"/>
        </a:p>
      </dgm:t>
    </dgm:pt>
    <dgm:pt modelId="{056F9D5D-8F10-644F-8C7C-54C6C51F5B96}">
      <dgm:prSet/>
      <dgm:spPr/>
      <dgm:t>
        <a:bodyPr/>
        <a:lstStyle/>
        <a:p>
          <a:r>
            <a:rPr lang="en-US"/>
            <a:t>Deeply embedded in several projects</a:t>
          </a:r>
        </a:p>
      </dgm:t>
    </dgm:pt>
    <dgm:pt modelId="{CE806C3F-4CA5-4D41-A934-1A2B8749A1D2}" type="parTrans" cxnId="{DDF877E6-329F-1842-B888-869D54FEC589}">
      <dgm:prSet/>
      <dgm:spPr/>
      <dgm:t>
        <a:bodyPr/>
        <a:lstStyle/>
        <a:p>
          <a:endParaRPr lang="en-US"/>
        </a:p>
      </dgm:t>
    </dgm:pt>
    <dgm:pt modelId="{C2F92E9F-CEC1-E944-9A3F-DC631A3E45BA}" type="sibTrans" cxnId="{DDF877E6-329F-1842-B888-869D54FEC589}">
      <dgm:prSet/>
      <dgm:spPr/>
      <dgm:t>
        <a:bodyPr/>
        <a:lstStyle/>
        <a:p>
          <a:endParaRPr lang="en-US"/>
        </a:p>
      </dgm:t>
    </dgm:pt>
    <dgm:pt modelId="{4D47BD73-319B-A344-BC7E-C436ADC4D571}">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Socialist Culture (</a:t>
          </a:r>
          <a:r>
            <a:rPr lang="en-US" b="1" dirty="0">
              <a:solidFill>
                <a:srgbClr val="C00000"/>
              </a:solidFill>
            </a:rPr>
            <a:t>integrity</a:t>
          </a:r>
          <a:r>
            <a:rPr lang="en-US" dirty="0"/>
            <a:t> and values)</a:t>
          </a:r>
        </a:p>
      </dgm:t>
    </dgm:pt>
    <dgm:pt modelId="{ED66A507-EE29-B84C-9310-B994F28CCB7D}" type="parTrans" cxnId="{4A8D73BE-7D43-084C-AE45-4A60C34D3F75}">
      <dgm:prSet/>
      <dgm:spPr/>
      <dgm:t>
        <a:bodyPr/>
        <a:lstStyle/>
        <a:p>
          <a:endParaRPr lang="en-US"/>
        </a:p>
      </dgm:t>
    </dgm:pt>
    <dgm:pt modelId="{A38C2EC5-6FBB-484B-8480-3DD7927ACB47}" type="sibTrans" cxnId="{4A8D73BE-7D43-084C-AE45-4A60C34D3F75}">
      <dgm:prSet/>
      <dgm:spPr/>
      <dgm:t>
        <a:bodyPr/>
        <a:lstStyle/>
        <a:p>
          <a:endParaRPr lang="en-US"/>
        </a:p>
      </dgm:t>
    </dgm:pt>
    <dgm:pt modelId="{E07EB598-4EAB-B248-B451-7A43F965A9B8}">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Socialist Individual (the </a:t>
          </a:r>
          <a:r>
            <a:rPr lang="en-US" b="1" dirty="0">
              <a:solidFill>
                <a:srgbClr val="C00000"/>
              </a:solidFill>
            </a:rPr>
            <a:t>ideal worker</a:t>
          </a:r>
          <a:r>
            <a:rPr lang="en-US" dirty="0"/>
            <a:t> and citizen)</a:t>
          </a:r>
        </a:p>
      </dgm:t>
    </dgm:pt>
    <dgm:pt modelId="{57B39C25-D34C-A44E-9E6D-550B32F9F06C}" type="parTrans" cxnId="{3F39EA8C-C7F3-704B-949A-4A2ABF930301}">
      <dgm:prSet/>
      <dgm:spPr/>
      <dgm:t>
        <a:bodyPr/>
        <a:lstStyle/>
        <a:p>
          <a:endParaRPr lang="en-US"/>
        </a:p>
      </dgm:t>
    </dgm:pt>
    <dgm:pt modelId="{A583A94F-17A6-9A40-9505-B7A05782192C}" type="sibTrans" cxnId="{3F39EA8C-C7F3-704B-949A-4A2ABF930301}">
      <dgm:prSet/>
      <dgm:spPr/>
      <dgm:t>
        <a:bodyPr/>
        <a:lstStyle/>
        <a:p>
          <a:endParaRPr lang="en-US"/>
        </a:p>
      </dgm:t>
    </dgm:pt>
    <dgm:pt modelId="{5F02FE15-E9F2-3444-9367-463A51CD6F1E}">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Socialist Collective (the </a:t>
          </a:r>
          <a:r>
            <a:rPr lang="en-US" b="1" dirty="0">
              <a:solidFill>
                <a:srgbClr val="C00000"/>
              </a:solidFill>
            </a:rPr>
            <a:t>ideal society</a:t>
          </a:r>
          <a:r>
            <a:rPr lang="en-US" dirty="0"/>
            <a:t>, expression of highest cultural aspirations)</a:t>
          </a:r>
        </a:p>
      </dgm:t>
    </dgm:pt>
    <dgm:pt modelId="{63F530BA-760C-3549-8768-A12B79C9229B}" type="parTrans" cxnId="{019C2389-C4FB-FF4C-B480-05FBFEED1121}">
      <dgm:prSet/>
      <dgm:spPr/>
      <dgm:t>
        <a:bodyPr/>
        <a:lstStyle/>
        <a:p>
          <a:endParaRPr lang="en-US"/>
        </a:p>
      </dgm:t>
    </dgm:pt>
    <dgm:pt modelId="{A6B9EC29-7727-9E43-AB3B-169CADC4A483}" type="sibTrans" cxnId="{019C2389-C4FB-FF4C-B480-05FBFEED1121}">
      <dgm:prSet/>
      <dgm:spPr/>
      <dgm:t>
        <a:bodyPr/>
        <a:lstStyle/>
        <a:p>
          <a:endParaRPr lang="en-US"/>
        </a:p>
      </dgm:t>
    </dgm:pt>
    <dgm:pt modelId="{23AD9584-93E7-F344-8B06-ABEB2799D201}">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Socialist Government (the </a:t>
          </a:r>
          <a:r>
            <a:rPr lang="en-US" b="1" dirty="0">
              <a:solidFill>
                <a:srgbClr val="C00000"/>
              </a:solidFill>
            </a:rPr>
            <a:t>ideal cadre, judge and functionary </a:t>
          </a:r>
          <a:r>
            <a:rPr lang="en-US" dirty="0"/>
            <a:t>as a function of the correct work style)</a:t>
          </a:r>
        </a:p>
      </dgm:t>
    </dgm:pt>
    <dgm:pt modelId="{5C153119-8AA0-9643-A442-E568FC4AAB7A}" type="parTrans" cxnId="{A70D8DAA-18D1-0D4C-A187-EE9FFA1D0D4A}">
      <dgm:prSet/>
      <dgm:spPr/>
      <dgm:t>
        <a:bodyPr/>
        <a:lstStyle/>
        <a:p>
          <a:endParaRPr lang="en-US"/>
        </a:p>
      </dgm:t>
    </dgm:pt>
    <dgm:pt modelId="{7329E688-9868-034D-9B00-099F55F2CC49}" type="sibTrans" cxnId="{A70D8DAA-18D1-0D4C-A187-EE9FFA1D0D4A}">
      <dgm:prSet/>
      <dgm:spPr/>
      <dgm:t>
        <a:bodyPr/>
        <a:lstStyle/>
        <a:p>
          <a:endParaRPr lang="en-US"/>
        </a:p>
      </dgm:t>
    </dgm:pt>
    <dgm:pt modelId="{37DF419E-EC45-6E4C-A58C-5C258309EE73}">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Socialist economic activity (</a:t>
          </a:r>
          <a:r>
            <a:rPr lang="en-US" b="1" dirty="0">
              <a:solidFill>
                <a:srgbClr val="C00000"/>
              </a:solidFill>
            </a:rPr>
            <a:t>trustworthiness</a:t>
          </a:r>
          <a:r>
            <a:rPr lang="en-US" dirty="0"/>
            <a:t>; directed toward political objectives under the leadership of the vanguard)</a:t>
          </a:r>
        </a:p>
      </dgm:t>
    </dgm:pt>
    <dgm:pt modelId="{6C169726-3469-454D-8FC7-608550FBCE16}" type="parTrans" cxnId="{23B50D99-4FEB-8E44-9394-067F40B235D2}">
      <dgm:prSet/>
      <dgm:spPr/>
      <dgm:t>
        <a:bodyPr/>
        <a:lstStyle/>
        <a:p>
          <a:endParaRPr lang="en-US"/>
        </a:p>
      </dgm:t>
    </dgm:pt>
    <dgm:pt modelId="{0D733F1C-F9AE-864A-BEA8-A7DD9BC263F7}" type="sibTrans" cxnId="{23B50D99-4FEB-8E44-9394-067F40B235D2}">
      <dgm:prSet/>
      <dgm:spPr/>
      <dgm:t>
        <a:bodyPr/>
        <a:lstStyle/>
        <a:p>
          <a:endParaRPr lang="en-US"/>
        </a:p>
      </dgm:t>
    </dgm:pt>
    <dgm:pt modelId="{FC86222C-908A-2C4F-ACBE-590A0C46D69A}">
      <dgm:prSet/>
      <dgm:spPr/>
      <dgm:t>
        <a:bodyPr/>
        <a:lstStyle/>
        <a:p>
          <a:r>
            <a:rPr lang="en-US"/>
            <a:t>Chinese characteristics: </a:t>
          </a:r>
        </a:p>
      </dgm:t>
    </dgm:pt>
    <dgm:pt modelId="{41A7113A-F2E2-684C-8C03-3506A4898C41}" type="parTrans" cxnId="{C1B5EC3E-3282-DF4F-9A09-6ED611E27889}">
      <dgm:prSet/>
      <dgm:spPr/>
      <dgm:t>
        <a:bodyPr/>
        <a:lstStyle/>
        <a:p>
          <a:endParaRPr lang="en-US"/>
        </a:p>
      </dgm:t>
    </dgm:pt>
    <dgm:pt modelId="{3002200B-F3F3-0E40-B6C3-27CD9F8A4029}" type="sibTrans" cxnId="{C1B5EC3E-3282-DF4F-9A09-6ED611E27889}">
      <dgm:prSet/>
      <dgm:spPr/>
      <dgm:t>
        <a:bodyPr/>
        <a:lstStyle/>
        <a:p>
          <a:endParaRPr lang="en-US"/>
        </a:p>
      </dgm:t>
    </dgm:pt>
    <dgm:pt modelId="{1A4087A0-7E44-AB4C-A92F-1E5834F65062}">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dirty="0"/>
            <a:t>Suggests that such a thing can be distilled (data driven)</a:t>
          </a:r>
        </a:p>
      </dgm:t>
    </dgm:pt>
    <dgm:pt modelId="{53F9BB58-C24B-9840-94FF-4255F740A9DA}" type="parTrans" cxnId="{C4715FF7-44D7-EB4F-9B5C-A469695F809F}">
      <dgm:prSet/>
      <dgm:spPr/>
      <dgm:t>
        <a:bodyPr/>
        <a:lstStyle/>
        <a:p>
          <a:endParaRPr lang="en-US"/>
        </a:p>
      </dgm:t>
    </dgm:pt>
    <dgm:pt modelId="{AA2DA867-8704-D443-BE9F-877C775F650C}" type="sibTrans" cxnId="{C4715FF7-44D7-EB4F-9B5C-A469695F809F}">
      <dgm:prSet/>
      <dgm:spPr/>
      <dgm:t>
        <a:bodyPr/>
        <a:lstStyle/>
        <a:p>
          <a:endParaRPr lang="en-US"/>
        </a:p>
      </dgm:t>
    </dgm:pt>
    <dgm:pt modelId="{42A8AC8D-56B0-574B-B321-C01760A7590B}">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a:t>What can be distilled can be managed (system of rewards and punishments)</a:t>
          </a:r>
        </a:p>
      </dgm:t>
    </dgm:pt>
    <dgm:pt modelId="{42D27554-3FD4-B846-8CC1-3B95BC3A68D7}" type="parTrans" cxnId="{33F1908F-FE4D-FB40-80BD-A6587EDFD34B}">
      <dgm:prSet/>
      <dgm:spPr/>
      <dgm:t>
        <a:bodyPr/>
        <a:lstStyle/>
        <a:p>
          <a:endParaRPr lang="en-US"/>
        </a:p>
      </dgm:t>
    </dgm:pt>
    <dgm:pt modelId="{126982ED-FE02-9243-A3D9-093C2E467BF8}" type="sibTrans" cxnId="{33F1908F-FE4D-FB40-80BD-A6587EDFD34B}">
      <dgm:prSet/>
      <dgm:spPr/>
      <dgm:t>
        <a:bodyPr/>
        <a:lstStyle/>
        <a:p>
          <a:endParaRPr lang="en-US"/>
        </a:p>
      </dgm:t>
    </dgm:pt>
    <dgm:pt modelId="{F8E80DCF-07E8-114A-B477-0242D1371DFF}">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dirty="0"/>
            <a:t>What can be managed can be managed toward perfection (predictive and scientific deployment of tools of Socialist rule of law, jurisprudential and data driven)</a:t>
          </a:r>
        </a:p>
      </dgm:t>
    </dgm:pt>
    <dgm:pt modelId="{451EE051-FA8B-FD4E-9CCB-3B01A0BE39B9}" type="parTrans" cxnId="{375BE119-618B-EA44-8D44-6598DEE9AEEA}">
      <dgm:prSet/>
      <dgm:spPr/>
      <dgm:t>
        <a:bodyPr/>
        <a:lstStyle/>
        <a:p>
          <a:endParaRPr lang="en-US"/>
        </a:p>
      </dgm:t>
    </dgm:pt>
    <dgm:pt modelId="{77D4E6E0-19A7-5545-BBDC-48CE60671F17}" type="sibTrans" cxnId="{375BE119-618B-EA44-8D44-6598DEE9AEEA}">
      <dgm:prSet/>
      <dgm:spPr/>
      <dgm:t>
        <a:bodyPr/>
        <a:lstStyle/>
        <a:p>
          <a:endParaRPr lang="en-US"/>
        </a:p>
      </dgm:t>
    </dgm:pt>
    <dgm:pt modelId="{3701A00A-5573-3D4A-A891-DD94AD18BD21}" type="pres">
      <dgm:prSet presAssocID="{733DDB5E-0FA6-ED4C-A15C-B4D27F41D4D1}" presName="linear" presStyleCnt="0">
        <dgm:presLayoutVars>
          <dgm:animLvl val="lvl"/>
          <dgm:resizeHandles val="exact"/>
        </dgm:presLayoutVars>
      </dgm:prSet>
      <dgm:spPr/>
    </dgm:pt>
    <dgm:pt modelId="{05474E86-3DA0-CB46-9262-73CA388544B1}" type="pres">
      <dgm:prSet presAssocID="{01E163FF-34EC-4C4E-890F-416F861D399B}" presName="parentText" presStyleLbl="node1" presStyleIdx="0" presStyleCnt="3">
        <dgm:presLayoutVars>
          <dgm:chMax val="0"/>
          <dgm:bulletEnabled val="1"/>
        </dgm:presLayoutVars>
      </dgm:prSet>
      <dgm:spPr/>
    </dgm:pt>
    <dgm:pt modelId="{BD4EDF2A-6809-6C43-8BF4-22657BC5E6CB}" type="pres">
      <dgm:prSet presAssocID="{01E163FF-34EC-4C4E-890F-416F861D399B}" presName="childText" presStyleLbl="revTx" presStyleIdx="0" presStyleCnt="3">
        <dgm:presLayoutVars>
          <dgm:bulletEnabled val="1"/>
        </dgm:presLayoutVars>
      </dgm:prSet>
      <dgm:spPr/>
    </dgm:pt>
    <dgm:pt modelId="{19EE6F92-B442-1A42-BAE4-B127EC02A2B8}" type="pres">
      <dgm:prSet presAssocID="{056F9D5D-8F10-644F-8C7C-54C6C51F5B96}" presName="parentText" presStyleLbl="node1" presStyleIdx="1" presStyleCnt="3">
        <dgm:presLayoutVars>
          <dgm:chMax val="0"/>
          <dgm:bulletEnabled val="1"/>
        </dgm:presLayoutVars>
      </dgm:prSet>
      <dgm:spPr/>
    </dgm:pt>
    <dgm:pt modelId="{59CE56E3-C789-564F-BD3D-15D466C05F42}" type="pres">
      <dgm:prSet presAssocID="{056F9D5D-8F10-644F-8C7C-54C6C51F5B96}" presName="childText" presStyleLbl="revTx" presStyleIdx="1" presStyleCnt="3">
        <dgm:presLayoutVars>
          <dgm:bulletEnabled val="1"/>
        </dgm:presLayoutVars>
      </dgm:prSet>
      <dgm:spPr/>
    </dgm:pt>
    <dgm:pt modelId="{96F6CFBF-6AAB-D34F-A2CF-01F79706C5BB}" type="pres">
      <dgm:prSet presAssocID="{FC86222C-908A-2C4F-ACBE-590A0C46D69A}" presName="parentText" presStyleLbl="node1" presStyleIdx="2" presStyleCnt="3">
        <dgm:presLayoutVars>
          <dgm:chMax val="0"/>
          <dgm:bulletEnabled val="1"/>
        </dgm:presLayoutVars>
      </dgm:prSet>
      <dgm:spPr/>
    </dgm:pt>
    <dgm:pt modelId="{BCCAAFCD-AD23-0E45-8757-03D1B92BB1A9}" type="pres">
      <dgm:prSet presAssocID="{FC86222C-908A-2C4F-ACBE-590A0C46D69A}" presName="childText" presStyleLbl="revTx" presStyleIdx="2" presStyleCnt="3" custScaleY="125884">
        <dgm:presLayoutVars>
          <dgm:bulletEnabled val="1"/>
        </dgm:presLayoutVars>
      </dgm:prSet>
      <dgm:spPr/>
    </dgm:pt>
  </dgm:ptLst>
  <dgm:cxnLst>
    <dgm:cxn modelId="{6F219419-1FB6-704B-94B4-F0AB00578015}" type="presOf" srcId="{D42B007E-6CFB-2A4A-BDC6-93081113A0D4}" destId="{BD4EDF2A-6809-6C43-8BF4-22657BC5E6CB}" srcOrd="0" destOrd="0" presId="urn:microsoft.com/office/officeart/2005/8/layout/vList2"/>
    <dgm:cxn modelId="{375BE119-618B-EA44-8D44-6598DEE9AEEA}" srcId="{FC86222C-908A-2C4F-ACBE-590A0C46D69A}" destId="{F8E80DCF-07E8-114A-B477-0242D1371DFF}" srcOrd="2" destOrd="0" parTransId="{451EE051-FA8B-FD4E-9CCB-3B01A0BE39B9}" sibTransId="{77D4E6E0-19A7-5545-BBDC-48CE60671F17}"/>
    <dgm:cxn modelId="{EB36111D-A8FE-1747-8FB6-045EE16E11A2}" type="presOf" srcId="{733DDB5E-0FA6-ED4C-A15C-B4D27F41D4D1}" destId="{3701A00A-5573-3D4A-A891-DD94AD18BD21}" srcOrd="0" destOrd="0" presId="urn:microsoft.com/office/officeart/2005/8/layout/vList2"/>
    <dgm:cxn modelId="{A74A9A23-9A64-294D-A20E-582318DDA618}" type="presOf" srcId="{F8E80DCF-07E8-114A-B477-0242D1371DFF}" destId="{BCCAAFCD-AD23-0E45-8757-03D1B92BB1A9}" srcOrd="0" destOrd="2" presId="urn:microsoft.com/office/officeart/2005/8/layout/vList2"/>
    <dgm:cxn modelId="{CFF3432E-0DC0-5243-80F7-2B96091D1399}" type="presOf" srcId="{5F02FE15-E9F2-3444-9367-463A51CD6F1E}" destId="{59CE56E3-C789-564F-BD3D-15D466C05F42}" srcOrd="0" destOrd="2" presId="urn:microsoft.com/office/officeart/2005/8/layout/vList2"/>
    <dgm:cxn modelId="{A0208D30-6917-D142-A13E-524E54EF1111}" type="presOf" srcId="{E07EB598-4EAB-B248-B451-7A43F965A9B8}" destId="{59CE56E3-C789-564F-BD3D-15D466C05F42}" srcOrd="0" destOrd="1" presId="urn:microsoft.com/office/officeart/2005/8/layout/vList2"/>
    <dgm:cxn modelId="{90F0F23B-227F-414A-80DB-ECB12D096D7C}" type="presOf" srcId="{FC86222C-908A-2C4F-ACBE-590A0C46D69A}" destId="{96F6CFBF-6AAB-D34F-A2CF-01F79706C5BB}" srcOrd="0" destOrd="0" presId="urn:microsoft.com/office/officeart/2005/8/layout/vList2"/>
    <dgm:cxn modelId="{C1B5EC3E-3282-DF4F-9A09-6ED611E27889}" srcId="{733DDB5E-0FA6-ED4C-A15C-B4D27F41D4D1}" destId="{FC86222C-908A-2C4F-ACBE-590A0C46D69A}" srcOrd="2" destOrd="0" parTransId="{41A7113A-F2E2-684C-8C03-3506A4898C41}" sibTransId="{3002200B-F3F3-0E40-B6C3-27CD9F8A4029}"/>
    <dgm:cxn modelId="{20BE215E-06B3-2044-ACA0-29CBBE475ABF}" srcId="{733DDB5E-0FA6-ED4C-A15C-B4D27F41D4D1}" destId="{01E163FF-34EC-4C4E-890F-416F861D399B}" srcOrd="0" destOrd="0" parTransId="{56CD5973-0447-A248-919E-BF1C2669A146}" sibTransId="{656AF28C-B2F6-A341-8EB6-596D8E8F07A1}"/>
    <dgm:cxn modelId="{A7D67D66-8050-854F-B262-C82ED893C005}" srcId="{01E163FF-34EC-4C4E-890F-416F861D399B}" destId="{D42B007E-6CFB-2A4A-BDC6-93081113A0D4}" srcOrd="0" destOrd="0" parTransId="{A4B8DA53-B8D7-F848-B1CE-3B2C88510D20}" sibTransId="{599E842C-D15D-F34F-A0FA-19C543057F97}"/>
    <dgm:cxn modelId="{EA3D1075-A346-3A4F-ABD1-5A51E8520D7B}" type="presOf" srcId="{8CC585DF-3C1B-3344-9C55-D4CE871B7909}" destId="{BD4EDF2A-6809-6C43-8BF4-22657BC5E6CB}" srcOrd="0" destOrd="1" presId="urn:microsoft.com/office/officeart/2005/8/layout/vList2"/>
    <dgm:cxn modelId="{019C2389-C4FB-FF4C-B480-05FBFEED1121}" srcId="{056F9D5D-8F10-644F-8C7C-54C6C51F5B96}" destId="{5F02FE15-E9F2-3444-9367-463A51CD6F1E}" srcOrd="2" destOrd="0" parTransId="{63F530BA-760C-3549-8768-A12B79C9229B}" sibTransId="{A6B9EC29-7727-9E43-AB3B-169CADC4A483}"/>
    <dgm:cxn modelId="{3F39EA8C-C7F3-704B-949A-4A2ABF930301}" srcId="{056F9D5D-8F10-644F-8C7C-54C6C51F5B96}" destId="{E07EB598-4EAB-B248-B451-7A43F965A9B8}" srcOrd="1" destOrd="0" parTransId="{57B39C25-D34C-A44E-9E6D-550B32F9F06C}" sibTransId="{A583A94F-17A6-9A40-9505-B7A05782192C}"/>
    <dgm:cxn modelId="{33F1908F-FE4D-FB40-80BD-A6587EDFD34B}" srcId="{FC86222C-908A-2C4F-ACBE-590A0C46D69A}" destId="{42A8AC8D-56B0-574B-B321-C01760A7590B}" srcOrd="1" destOrd="0" parTransId="{42D27554-3FD4-B846-8CC1-3B95BC3A68D7}" sibTransId="{126982ED-FE02-9243-A3D9-093C2E467BF8}"/>
    <dgm:cxn modelId="{1C4E5394-0611-294D-BA77-9EA68FEB5F39}" type="presOf" srcId="{23AD9584-93E7-F344-8B06-ABEB2799D201}" destId="{59CE56E3-C789-564F-BD3D-15D466C05F42}" srcOrd="0" destOrd="3" presId="urn:microsoft.com/office/officeart/2005/8/layout/vList2"/>
    <dgm:cxn modelId="{23B50D99-4FEB-8E44-9394-067F40B235D2}" srcId="{056F9D5D-8F10-644F-8C7C-54C6C51F5B96}" destId="{37DF419E-EC45-6E4C-A58C-5C258309EE73}" srcOrd="4" destOrd="0" parTransId="{6C169726-3469-454D-8FC7-608550FBCE16}" sibTransId="{0D733F1C-F9AE-864A-BEA8-A7DD9BC263F7}"/>
    <dgm:cxn modelId="{48716BA5-E692-7E46-99FE-DE294D8E9DDE}" type="presOf" srcId="{1A4087A0-7E44-AB4C-A92F-1E5834F65062}" destId="{BCCAAFCD-AD23-0E45-8757-03D1B92BB1A9}" srcOrd="0" destOrd="0" presId="urn:microsoft.com/office/officeart/2005/8/layout/vList2"/>
    <dgm:cxn modelId="{A70D8DAA-18D1-0D4C-A187-EE9FFA1D0D4A}" srcId="{056F9D5D-8F10-644F-8C7C-54C6C51F5B96}" destId="{23AD9584-93E7-F344-8B06-ABEB2799D201}" srcOrd="3" destOrd="0" parTransId="{5C153119-8AA0-9643-A442-E568FC4AAB7A}" sibTransId="{7329E688-9868-034D-9B00-099F55F2CC49}"/>
    <dgm:cxn modelId="{5EFAE4BC-BAD5-0249-AF77-74A1FF2AA039}" type="presOf" srcId="{42A8AC8D-56B0-574B-B321-C01760A7590B}" destId="{BCCAAFCD-AD23-0E45-8757-03D1B92BB1A9}" srcOrd="0" destOrd="1" presId="urn:microsoft.com/office/officeart/2005/8/layout/vList2"/>
    <dgm:cxn modelId="{4A8D73BE-7D43-084C-AE45-4A60C34D3F75}" srcId="{056F9D5D-8F10-644F-8C7C-54C6C51F5B96}" destId="{4D47BD73-319B-A344-BC7E-C436ADC4D571}" srcOrd="0" destOrd="0" parTransId="{ED66A507-EE29-B84C-9310-B994F28CCB7D}" sibTransId="{A38C2EC5-6FBB-484B-8480-3DD7927ACB47}"/>
    <dgm:cxn modelId="{B66754C6-1BFE-9845-BC6B-5C9D71BDFEFA}" type="presOf" srcId="{01E163FF-34EC-4C4E-890F-416F861D399B}" destId="{05474E86-3DA0-CB46-9262-73CA388544B1}" srcOrd="0" destOrd="0" presId="urn:microsoft.com/office/officeart/2005/8/layout/vList2"/>
    <dgm:cxn modelId="{78D1CCD9-F73A-694A-9DCB-FC8A34F44262}" srcId="{01E163FF-34EC-4C4E-890F-416F861D399B}" destId="{914A00AE-E1BB-D644-BF1E-C1675E98CFFB}" srcOrd="2" destOrd="0" parTransId="{8F5C5740-AA48-7B43-ADF1-A905F9CAAC34}" sibTransId="{59FDD587-F2F9-154D-9974-ABE80239B562}"/>
    <dgm:cxn modelId="{4E2F2ADF-B5BE-BE41-8F8A-9AA9D912E2BA}" type="presOf" srcId="{056F9D5D-8F10-644F-8C7C-54C6C51F5B96}" destId="{19EE6F92-B442-1A42-BAE4-B127EC02A2B8}" srcOrd="0" destOrd="0" presId="urn:microsoft.com/office/officeart/2005/8/layout/vList2"/>
    <dgm:cxn modelId="{DCEBB8DF-9580-4F49-8EBB-2580BD314275}" type="presOf" srcId="{914A00AE-E1BB-D644-BF1E-C1675E98CFFB}" destId="{BD4EDF2A-6809-6C43-8BF4-22657BC5E6CB}" srcOrd="0" destOrd="2" presId="urn:microsoft.com/office/officeart/2005/8/layout/vList2"/>
    <dgm:cxn modelId="{DDF877E6-329F-1842-B888-869D54FEC589}" srcId="{733DDB5E-0FA6-ED4C-A15C-B4D27F41D4D1}" destId="{056F9D5D-8F10-644F-8C7C-54C6C51F5B96}" srcOrd="1" destOrd="0" parTransId="{CE806C3F-4CA5-4D41-A934-1A2B8749A1D2}" sibTransId="{C2F92E9F-CEC1-E944-9A3F-DC631A3E45BA}"/>
    <dgm:cxn modelId="{FCA5B9E7-FA75-4E41-A56A-870ED4B5300C}" type="presOf" srcId="{37DF419E-EC45-6E4C-A58C-5C258309EE73}" destId="{59CE56E3-C789-564F-BD3D-15D466C05F42}" srcOrd="0" destOrd="4" presId="urn:microsoft.com/office/officeart/2005/8/layout/vList2"/>
    <dgm:cxn modelId="{C4715FF7-44D7-EB4F-9B5C-A469695F809F}" srcId="{FC86222C-908A-2C4F-ACBE-590A0C46D69A}" destId="{1A4087A0-7E44-AB4C-A92F-1E5834F65062}" srcOrd="0" destOrd="0" parTransId="{53F9BB58-C24B-9840-94FF-4255F740A9DA}" sibTransId="{AA2DA867-8704-D443-BE9F-877C775F650C}"/>
    <dgm:cxn modelId="{15AD52FA-941A-E943-9BF5-1BB39C7D2B09}" type="presOf" srcId="{4D47BD73-319B-A344-BC7E-C436ADC4D571}" destId="{59CE56E3-C789-564F-BD3D-15D466C05F42}" srcOrd="0" destOrd="0" presId="urn:microsoft.com/office/officeart/2005/8/layout/vList2"/>
    <dgm:cxn modelId="{84C5BEFF-B3C9-2C4E-AD8C-43238B5A523C}" srcId="{01E163FF-34EC-4C4E-890F-416F861D399B}" destId="{8CC585DF-3C1B-3344-9C55-D4CE871B7909}" srcOrd="1" destOrd="0" parTransId="{03672C3B-22DF-C342-ACF2-05A26BD62C89}" sibTransId="{4BEC21AC-68E2-744C-B939-A031080370B8}"/>
    <dgm:cxn modelId="{A7817320-F91D-DB4F-B512-43499CB5609F}" type="presParOf" srcId="{3701A00A-5573-3D4A-A891-DD94AD18BD21}" destId="{05474E86-3DA0-CB46-9262-73CA388544B1}" srcOrd="0" destOrd="0" presId="urn:microsoft.com/office/officeart/2005/8/layout/vList2"/>
    <dgm:cxn modelId="{059902E3-786B-564E-9CFE-A46D2AE42265}" type="presParOf" srcId="{3701A00A-5573-3D4A-A891-DD94AD18BD21}" destId="{BD4EDF2A-6809-6C43-8BF4-22657BC5E6CB}" srcOrd="1" destOrd="0" presId="urn:microsoft.com/office/officeart/2005/8/layout/vList2"/>
    <dgm:cxn modelId="{54534939-CE82-AE4C-ABAC-4CE249885AF6}" type="presParOf" srcId="{3701A00A-5573-3D4A-A891-DD94AD18BD21}" destId="{19EE6F92-B442-1A42-BAE4-B127EC02A2B8}" srcOrd="2" destOrd="0" presId="urn:microsoft.com/office/officeart/2005/8/layout/vList2"/>
    <dgm:cxn modelId="{F137CB58-0B1D-454B-BAC4-23236F5BAE05}" type="presParOf" srcId="{3701A00A-5573-3D4A-A891-DD94AD18BD21}" destId="{59CE56E3-C789-564F-BD3D-15D466C05F42}" srcOrd="3" destOrd="0" presId="urn:microsoft.com/office/officeart/2005/8/layout/vList2"/>
    <dgm:cxn modelId="{39570688-74EC-7941-934E-449259370DC3}" type="presParOf" srcId="{3701A00A-5573-3D4A-A891-DD94AD18BD21}" destId="{96F6CFBF-6AAB-D34F-A2CF-01F79706C5BB}" srcOrd="4" destOrd="0" presId="urn:microsoft.com/office/officeart/2005/8/layout/vList2"/>
    <dgm:cxn modelId="{4708D5E2-1008-2042-B860-9E69028541A9}" type="presParOf" srcId="{3701A00A-5573-3D4A-A891-DD94AD18BD21}" destId="{BCCAAFCD-AD23-0E45-8757-03D1B92BB1A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C76259-7FDD-7242-ACBB-B3D210D6482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A0CF316A-F37A-1548-A353-D1AD7AFA1F21}">
      <dgm:prSet/>
      <dgm:spPr/>
      <dgm:t>
        <a:bodyPr/>
        <a:lstStyle/>
        <a:p>
          <a:r>
            <a:rPr lang="en-US" dirty="0"/>
            <a:t>Government promotion, joint construction with society. </a:t>
          </a:r>
        </a:p>
      </dgm:t>
    </dgm:pt>
    <dgm:pt modelId="{7E769001-D712-BB47-A7F8-E496D85CD67E}" type="parTrans" cxnId="{92BDF5B0-682C-B74B-922A-B00407D135DC}">
      <dgm:prSet/>
      <dgm:spPr/>
      <dgm:t>
        <a:bodyPr/>
        <a:lstStyle/>
        <a:p>
          <a:endParaRPr lang="en-US"/>
        </a:p>
      </dgm:t>
    </dgm:pt>
    <dgm:pt modelId="{D180B34E-7A3F-6A45-BE09-F3FCAADEEF48}" type="sibTrans" cxnId="{92BDF5B0-682C-B74B-922A-B00407D135DC}">
      <dgm:prSet/>
      <dgm:spPr/>
      <dgm:t>
        <a:bodyPr/>
        <a:lstStyle/>
        <a:p>
          <a:endParaRPr lang="en-US"/>
        </a:p>
      </dgm:t>
    </dgm:pt>
    <dgm:pt modelId="{2544C678-309D-3744-8959-287D4AD53196}">
      <dgm:prSet/>
      <dgm:spPr/>
      <dgm:t>
        <a:bodyPr/>
        <a:lstStyle/>
        <a:p>
          <a:r>
            <a:rPr lang="en-US" sz="1800" dirty="0"/>
            <a:t>“Fully give rein to the organizational, guiding, promoting and demonstration roles of government.”</a:t>
          </a:r>
        </a:p>
      </dgm:t>
    </dgm:pt>
    <dgm:pt modelId="{E0907178-7250-0E42-901F-57CD313D1AF9}" type="parTrans" cxnId="{C11D2CB7-65F7-C141-8422-7F0DAC2D0B25}">
      <dgm:prSet/>
      <dgm:spPr/>
      <dgm:t>
        <a:bodyPr/>
        <a:lstStyle/>
        <a:p>
          <a:endParaRPr lang="en-US"/>
        </a:p>
      </dgm:t>
    </dgm:pt>
    <dgm:pt modelId="{C2687155-BF4F-E041-9439-40292EEB400F}" type="sibTrans" cxnId="{C11D2CB7-65F7-C141-8422-7F0DAC2D0B25}">
      <dgm:prSet/>
      <dgm:spPr/>
      <dgm:t>
        <a:bodyPr/>
        <a:lstStyle/>
        <a:p>
          <a:endParaRPr lang="en-US"/>
        </a:p>
      </dgm:t>
    </dgm:pt>
    <dgm:pt modelId="{6BF9CD24-EAB3-C640-A101-C1C9A5F8CBAE}">
      <dgm:prSet/>
      <dgm:spPr/>
      <dgm:t>
        <a:bodyPr/>
        <a:lstStyle/>
        <a:p>
          <a:r>
            <a:rPr lang="en-US"/>
            <a:t>Completing the legal system, standardizing development. </a:t>
          </a:r>
        </a:p>
      </dgm:t>
    </dgm:pt>
    <dgm:pt modelId="{5990AD50-4A06-9443-8E15-7150C4458B8C}" type="parTrans" cxnId="{9ADFC9CB-975B-D043-96C0-72EB0A8D40E1}">
      <dgm:prSet/>
      <dgm:spPr/>
      <dgm:t>
        <a:bodyPr/>
        <a:lstStyle/>
        <a:p>
          <a:endParaRPr lang="en-US"/>
        </a:p>
      </dgm:t>
    </dgm:pt>
    <dgm:pt modelId="{A015D557-85E4-0C41-8836-2E35BF941A63}" type="sibTrans" cxnId="{9ADFC9CB-975B-D043-96C0-72EB0A8D40E1}">
      <dgm:prSet/>
      <dgm:spPr/>
      <dgm:t>
        <a:bodyPr/>
        <a:lstStyle/>
        <a:p>
          <a:endParaRPr lang="en-US"/>
        </a:p>
      </dgm:t>
    </dgm:pt>
    <dgm:pt modelId="{C45D66A7-CB96-7E4B-8F78-C9C183D78190}">
      <dgm:prSet/>
      <dgm:spPr/>
      <dgm:t>
        <a:bodyPr/>
        <a:lstStyle/>
        <a:p>
          <a:r>
            <a:rPr lang="en-US" dirty="0"/>
            <a:t>“Progressively establish and complete credit law and regulation systems and credit standards systems, strengthen credit information management, standardize the development of credit service structures, safeguard the security of credit information, and the rights and interests of information subjects.” </a:t>
          </a:r>
        </a:p>
      </dgm:t>
    </dgm:pt>
    <dgm:pt modelId="{10349F1B-17D2-B949-ABD8-A5BF641861E1}" type="parTrans" cxnId="{6BD7311F-DDB4-AA4E-9454-EB1074BE4453}">
      <dgm:prSet/>
      <dgm:spPr/>
      <dgm:t>
        <a:bodyPr/>
        <a:lstStyle/>
        <a:p>
          <a:endParaRPr lang="en-US"/>
        </a:p>
      </dgm:t>
    </dgm:pt>
    <dgm:pt modelId="{C1E4DA9B-4E1C-684E-ADEB-19432B09D72D}" type="sibTrans" cxnId="{6BD7311F-DDB4-AA4E-9454-EB1074BE4453}">
      <dgm:prSet/>
      <dgm:spPr/>
      <dgm:t>
        <a:bodyPr/>
        <a:lstStyle/>
        <a:p>
          <a:endParaRPr lang="en-US"/>
        </a:p>
      </dgm:t>
    </dgm:pt>
    <dgm:pt modelId="{A41FBADF-3126-F745-BED4-9B8A28C7A3B3}">
      <dgm:prSet/>
      <dgm:spPr/>
      <dgm:t>
        <a:bodyPr/>
        <a:lstStyle/>
        <a:p>
          <a:r>
            <a:rPr lang="en-US" dirty="0"/>
            <a:t>Special Campaigns grounded in sincerity</a:t>
          </a:r>
        </a:p>
      </dgm:t>
    </dgm:pt>
    <dgm:pt modelId="{9702C887-2EFE-5C4C-9BA3-EF0048FAC2B5}" type="parTrans" cxnId="{BF3FFE2F-3410-064A-A244-2229585B1480}">
      <dgm:prSet/>
      <dgm:spPr/>
      <dgm:t>
        <a:bodyPr/>
        <a:lstStyle/>
        <a:p>
          <a:endParaRPr lang="en-US"/>
        </a:p>
      </dgm:t>
    </dgm:pt>
    <dgm:pt modelId="{4FA90177-991E-944E-9F46-ADBFC7D0AC71}" type="sibTrans" cxnId="{BF3FFE2F-3410-064A-A244-2229585B1480}">
      <dgm:prSet/>
      <dgm:spPr/>
      <dgm:t>
        <a:bodyPr/>
        <a:lstStyle/>
        <a:p>
          <a:endParaRPr lang="en-US"/>
        </a:p>
      </dgm:t>
    </dgm:pt>
    <dgm:pt modelId="{C33F83B7-A96A-6843-B9D7-990D926CC14F}">
      <dgm:prSet/>
      <dgm:spPr/>
      <dgm:t>
        <a:bodyPr/>
        <a:lstStyle/>
        <a:p>
          <a:r>
            <a:rPr lang="en-US" dirty="0"/>
            <a:t>OBJECTIVE: “persist in correcting unhealthy trends and evil practices of abusing power for personal gain, lying and cheating, forgetting integrity when tempted by gains, benefiting oneself at others’ expense, etc., and establish trends of sectoral sincerity and integrity.”</a:t>
          </a:r>
          <a:r>
            <a:rPr lang="en-US" dirty="0">
              <a:effectLst/>
            </a:rPr>
            <a:t> </a:t>
          </a:r>
          <a:r>
            <a:rPr lang="en-US" dirty="0"/>
            <a:t>. </a:t>
          </a:r>
        </a:p>
      </dgm:t>
    </dgm:pt>
    <dgm:pt modelId="{D5C5AE6E-B32B-AD44-B7F7-7A932F225E03}" type="parTrans" cxnId="{112D828B-A5CF-A046-92DF-5C8ED3A62D9B}">
      <dgm:prSet/>
      <dgm:spPr/>
      <dgm:t>
        <a:bodyPr/>
        <a:lstStyle/>
        <a:p>
          <a:endParaRPr lang="en-US"/>
        </a:p>
      </dgm:t>
    </dgm:pt>
    <dgm:pt modelId="{077EF725-59AA-5A4E-B22F-D78B7EA27AB1}" type="sibTrans" cxnId="{112D828B-A5CF-A046-92DF-5C8ED3A62D9B}">
      <dgm:prSet/>
      <dgm:spPr/>
      <dgm:t>
        <a:bodyPr/>
        <a:lstStyle/>
        <a:p>
          <a:endParaRPr lang="en-US"/>
        </a:p>
      </dgm:t>
    </dgm:pt>
    <dgm:pt modelId="{51F9EE16-0FAA-5F40-A760-2770A0D96070}">
      <dgm:prSet/>
      <dgm:spPr/>
      <dgm:t>
        <a:bodyPr/>
        <a:lstStyle/>
        <a:p>
          <a:r>
            <a:rPr lang="en-US"/>
            <a:t>Breakthroughs in focus points, strengthen application.</a:t>
          </a:r>
        </a:p>
      </dgm:t>
    </dgm:pt>
    <dgm:pt modelId="{4CD02753-DD2C-4F46-9192-984BC013F5FE}" type="parTrans" cxnId="{2BAF292B-138C-5348-8D9D-3E54ED429E6D}">
      <dgm:prSet/>
      <dgm:spPr/>
      <dgm:t>
        <a:bodyPr/>
        <a:lstStyle/>
        <a:p>
          <a:endParaRPr lang="en-US"/>
        </a:p>
      </dgm:t>
    </dgm:pt>
    <dgm:pt modelId="{B7891699-C355-AE40-8EE6-8E90D898A6C3}" type="sibTrans" cxnId="{2BAF292B-138C-5348-8D9D-3E54ED429E6D}">
      <dgm:prSet/>
      <dgm:spPr/>
      <dgm:t>
        <a:bodyPr/>
        <a:lstStyle/>
        <a:p>
          <a:endParaRPr lang="en-US"/>
        </a:p>
      </dgm:t>
    </dgm:pt>
    <dgm:pt modelId="{217CBAF6-E3F9-5D4B-B042-EEE43CC8E956}">
      <dgm:prSet/>
      <dgm:spPr/>
      <dgm:t>
        <a:bodyPr/>
        <a:lstStyle/>
        <a:p>
          <a:r>
            <a:rPr lang="en-US" b="1"/>
            <a:t>Choose focus areas and model regions </a:t>
          </a:r>
          <a:r>
            <a:rPr lang="en-US"/>
            <a:t>to launch credit construction demonstrations. Vigorously spread the socialized application of credit products, stimulate the interaction, exchange, coordination and sharing of credit information, complete combined social credit reward and punishment mechanisms, </a:t>
          </a:r>
          <a:r>
            <a:rPr lang="en-US" b="1"/>
            <a:t>construct a social credit environment </a:t>
          </a:r>
          <a:r>
            <a:rPr lang="en-US"/>
            <a:t>of honesty/integrity, self-discipline, trust-keeping and mutual trust. </a:t>
          </a:r>
        </a:p>
      </dgm:t>
    </dgm:pt>
    <dgm:pt modelId="{A477C7A0-BC1D-8D46-A4AF-052EBB738F5E}" type="parTrans" cxnId="{0D2379FC-C46C-7B4C-914E-C10C72DE54C3}">
      <dgm:prSet/>
      <dgm:spPr/>
      <dgm:t>
        <a:bodyPr/>
        <a:lstStyle/>
        <a:p>
          <a:endParaRPr lang="en-US"/>
        </a:p>
      </dgm:t>
    </dgm:pt>
    <dgm:pt modelId="{151381DF-FEE4-764E-BF2A-66413F45CED3}" type="sibTrans" cxnId="{0D2379FC-C46C-7B4C-914E-C10C72DE54C3}">
      <dgm:prSet/>
      <dgm:spPr/>
      <dgm:t>
        <a:bodyPr/>
        <a:lstStyle/>
        <a:p>
          <a:endParaRPr lang="en-US"/>
        </a:p>
      </dgm:t>
    </dgm:pt>
    <dgm:pt modelId="{7CE41AA6-B652-5E41-AD20-35DCCCBB107F}">
      <dgm:prSet/>
      <dgm:spPr/>
      <dgm:t>
        <a:bodyPr/>
        <a:lstStyle/>
        <a:p>
          <a:r>
            <a:rPr lang="en-US" dirty="0"/>
            <a:t>It is a project for the development of a national reputation system, assigning a social credit number that reflect a qualitative judgment of relevant data gathered about the subject around which sub-ratings systems will be coordinated. </a:t>
          </a:r>
        </a:p>
      </dgm:t>
    </dgm:pt>
    <dgm:pt modelId="{912939E3-00FB-CA40-B618-D8888659B26B}" type="parTrans" cxnId="{EFD10B96-2763-3B4C-9017-B71A3B64B28D}">
      <dgm:prSet/>
      <dgm:spPr/>
      <dgm:t>
        <a:bodyPr/>
        <a:lstStyle/>
        <a:p>
          <a:endParaRPr lang="en-US"/>
        </a:p>
      </dgm:t>
    </dgm:pt>
    <dgm:pt modelId="{02B28D4A-09C8-CD49-8FC3-20DFF76C91F4}" type="sibTrans" cxnId="{EFD10B96-2763-3B4C-9017-B71A3B64B28D}">
      <dgm:prSet/>
      <dgm:spPr/>
      <dgm:t>
        <a:bodyPr/>
        <a:lstStyle/>
        <a:p>
          <a:endParaRPr lang="en-US"/>
        </a:p>
      </dgm:t>
    </dgm:pt>
    <dgm:pt modelId="{0DB9FE6E-94CF-6240-B0AE-CD2839DF5FA4}" type="pres">
      <dgm:prSet presAssocID="{CDC76259-7FDD-7242-ACBB-B3D210D6482A}" presName="linear" presStyleCnt="0">
        <dgm:presLayoutVars>
          <dgm:animLvl val="lvl"/>
          <dgm:resizeHandles val="exact"/>
        </dgm:presLayoutVars>
      </dgm:prSet>
      <dgm:spPr/>
    </dgm:pt>
    <dgm:pt modelId="{CA909F37-7FBB-A043-ACD4-9D373DBF011B}" type="pres">
      <dgm:prSet presAssocID="{A0CF316A-F37A-1548-A353-D1AD7AFA1F21}" presName="parentText" presStyleLbl="node1" presStyleIdx="0" presStyleCnt="4">
        <dgm:presLayoutVars>
          <dgm:chMax val="0"/>
          <dgm:bulletEnabled val="1"/>
        </dgm:presLayoutVars>
      </dgm:prSet>
      <dgm:spPr/>
    </dgm:pt>
    <dgm:pt modelId="{35A1FB01-4AB2-8E49-959B-4C0D1115897D}" type="pres">
      <dgm:prSet presAssocID="{A0CF316A-F37A-1548-A353-D1AD7AFA1F21}" presName="childText" presStyleLbl="revTx" presStyleIdx="0" presStyleCnt="4">
        <dgm:presLayoutVars>
          <dgm:bulletEnabled val="1"/>
        </dgm:presLayoutVars>
      </dgm:prSet>
      <dgm:spPr/>
    </dgm:pt>
    <dgm:pt modelId="{AB9762F7-31E3-2D4D-9BBC-F9B8E77E56DE}" type="pres">
      <dgm:prSet presAssocID="{6BF9CD24-EAB3-C640-A101-C1C9A5F8CBAE}" presName="parentText" presStyleLbl="node1" presStyleIdx="1" presStyleCnt="4">
        <dgm:presLayoutVars>
          <dgm:chMax val="0"/>
          <dgm:bulletEnabled val="1"/>
        </dgm:presLayoutVars>
      </dgm:prSet>
      <dgm:spPr/>
    </dgm:pt>
    <dgm:pt modelId="{3FE57B7F-0A8F-7549-8B53-76EC513B44A0}" type="pres">
      <dgm:prSet presAssocID="{6BF9CD24-EAB3-C640-A101-C1C9A5F8CBAE}" presName="childText" presStyleLbl="revTx" presStyleIdx="1" presStyleCnt="4">
        <dgm:presLayoutVars>
          <dgm:bulletEnabled val="1"/>
        </dgm:presLayoutVars>
      </dgm:prSet>
      <dgm:spPr/>
    </dgm:pt>
    <dgm:pt modelId="{5D4015C4-9722-6F4E-84CE-66AA23580BE9}" type="pres">
      <dgm:prSet presAssocID="{A41FBADF-3126-F745-BED4-9B8A28C7A3B3}" presName="parentText" presStyleLbl="node1" presStyleIdx="2" presStyleCnt="4">
        <dgm:presLayoutVars>
          <dgm:chMax val="0"/>
          <dgm:bulletEnabled val="1"/>
        </dgm:presLayoutVars>
      </dgm:prSet>
      <dgm:spPr/>
    </dgm:pt>
    <dgm:pt modelId="{7F062051-7D7C-D64F-9EDC-FAA934743E24}" type="pres">
      <dgm:prSet presAssocID="{A41FBADF-3126-F745-BED4-9B8A28C7A3B3}" presName="childText" presStyleLbl="revTx" presStyleIdx="2" presStyleCnt="4">
        <dgm:presLayoutVars>
          <dgm:bulletEnabled val="1"/>
        </dgm:presLayoutVars>
      </dgm:prSet>
      <dgm:spPr/>
    </dgm:pt>
    <dgm:pt modelId="{168723A1-DF79-3048-B98D-A87B14719194}" type="pres">
      <dgm:prSet presAssocID="{51F9EE16-0FAA-5F40-A760-2770A0D96070}" presName="parentText" presStyleLbl="node1" presStyleIdx="3" presStyleCnt="4">
        <dgm:presLayoutVars>
          <dgm:chMax val="0"/>
          <dgm:bulletEnabled val="1"/>
        </dgm:presLayoutVars>
      </dgm:prSet>
      <dgm:spPr/>
    </dgm:pt>
    <dgm:pt modelId="{2C8BD9E3-1068-1241-97F2-DC0CE9B2C2E7}" type="pres">
      <dgm:prSet presAssocID="{51F9EE16-0FAA-5F40-A760-2770A0D96070}" presName="childText" presStyleLbl="revTx" presStyleIdx="3" presStyleCnt="4">
        <dgm:presLayoutVars>
          <dgm:bulletEnabled val="1"/>
        </dgm:presLayoutVars>
      </dgm:prSet>
      <dgm:spPr/>
    </dgm:pt>
  </dgm:ptLst>
  <dgm:cxnLst>
    <dgm:cxn modelId="{44A75614-9CF6-D54E-BC9B-4376DC86ED51}" type="presOf" srcId="{217CBAF6-E3F9-5D4B-B042-EEE43CC8E956}" destId="{2C8BD9E3-1068-1241-97F2-DC0CE9B2C2E7}" srcOrd="0" destOrd="0" presId="urn:microsoft.com/office/officeart/2005/8/layout/vList2"/>
    <dgm:cxn modelId="{6BD7311F-DDB4-AA4E-9454-EB1074BE4453}" srcId="{6BF9CD24-EAB3-C640-A101-C1C9A5F8CBAE}" destId="{C45D66A7-CB96-7E4B-8F78-C9C183D78190}" srcOrd="0" destOrd="0" parTransId="{10349F1B-17D2-B949-ABD8-A5BF641861E1}" sibTransId="{C1E4DA9B-4E1C-684E-ADEB-19432B09D72D}"/>
    <dgm:cxn modelId="{2BAF292B-138C-5348-8D9D-3E54ED429E6D}" srcId="{CDC76259-7FDD-7242-ACBB-B3D210D6482A}" destId="{51F9EE16-0FAA-5F40-A760-2770A0D96070}" srcOrd="3" destOrd="0" parTransId="{4CD02753-DD2C-4F46-9192-984BC013F5FE}" sibTransId="{B7891699-C355-AE40-8EE6-8E90D898A6C3}"/>
    <dgm:cxn modelId="{875BA82C-454D-A348-B2F4-4A31D2C8783E}" type="presOf" srcId="{6BF9CD24-EAB3-C640-A101-C1C9A5F8CBAE}" destId="{AB9762F7-31E3-2D4D-9BBC-F9B8E77E56DE}" srcOrd="0" destOrd="0" presId="urn:microsoft.com/office/officeart/2005/8/layout/vList2"/>
    <dgm:cxn modelId="{BF3FFE2F-3410-064A-A244-2229585B1480}" srcId="{CDC76259-7FDD-7242-ACBB-B3D210D6482A}" destId="{A41FBADF-3126-F745-BED4-9B8A28C7A3B3}" srcOrd="2" destOrd="0" parTransId="{9702C887-2EFE-5C4C-9BA3-EF0048FAC2B5}" sibTransId="{4FA90177-991E-944E-9F46-ADBFC7D0AC71}"/>
    <dgm:cxn modelId="{BA07FC30-DC76-B444-90E3-C1246991B715}" type="presOf" srcId="{C33F83B7-A96A-6843-B9D7-990D926CC14F}" destId="{7F062051-7D7C-D64F-9EDC-FAA934743E24}" srcOrd="0" destOrd="0" presId="urn:microsoft.com/office/officeart/2005/8/layout/vList2"/>
    <dgm:cxn modelId="{033B854A-539A-054C-8264-251A805B5F0C}" type="presOf" srcId="{C45D66A7-CB96-7E4B-8F78-C9C183D78190}" destId="{3FE57B7F-0A8F-7549-8B53-76EC513B44A0}" srcOrd="0" destOrd="0" presId="urn:microsoft.com/office/officeart/2005/8/layout/vList2"/>
    <dgm:cxn modelId="{BC719061-7BAB-824B-B82B-4C69F2412FCE}" type="presOf" srcId="{A41FBADF-3126-F745-BED4-9B8A28C7A3B3}" destId="{5D4015C4-9722-6F4E-84CE-66AA23580BE9}" srcOrd="0" destOrd="0" presId="urn:microsoft.com/office/officeart/2005/8/layout/vList2"/>
    <dgm:cxn modelId="{C2477479-12B8-4742-BC03-5C0BE0F92CBA}" type="presOf" srcId="{2544C678-309D-3744-8959-287D4AD53196}" destId="{35A1FB01-4AB2-8E49-959B-4C0D1115897D}" srcOrd="0" destOrd="0" presId="urn:microsoft.com/office/officeart/2005/8/layout/vList2"/>
    <dgm:cxn modelId="{112D828B-A5CF-A046-92DF-5C8ED3A62D9B}" srcId="{A41FBADF-3126-F745-BED4-9B8A28C7A3B3}" destId="{C33F83B7-A96A-6843-B9D7-990D926CC14F}" srcOrd="0" destOrd="0" parTransId="{D5C5AE6E-B32B-AD44-B7F7-7A932F225E03}" sibTransId="{077EF725-59AA-5A4E-B22F-D78B7EA27AB1}"/>
    <dgm:cxn modelId="{696B898B-370D-2A41-94DA-4634AEC9AC99}" type="presOf" srcId="{CDC76259-7FDD-7242-ACBB-B3D210D6482A}" destId="{0DB9FE6E-94CF-6240-B0AE-CD2839DF5FA4}" srcOrd="0" destOrd="0" presId="urn:microsoft.com/office/officeart/2005/8/layout/vList2"/>
    <dgm:cxn modelId="{62953790-1142-BE4A-B7E4-1FC8704F4B9C}" type="presOf" srcId="{A0CF316A-F37A-1548-A353-D1AD7AFA1F21}" destId="{CA909F37-7FBB-A043-ACD4-9D373DBF011B}" srcOrd="0" destOrd="0" presId="urn:microsoft.com/office/officeart/2005/8/layout/vList2"/>
    <dgm:cxn modelId="{EFD10B96-2763-3B4C-9017-B71A3B64B28D}" srcId="{6BF9CD24-EAB3-C640-A101-C1C9A5F8CBAE}" destId="{7CE41AA6-B652-5E41-AD20-35DCCCBB107F}" srcOrd="1" destOrd="0" parTransId="{912939E3-00FB-CA40-B618-D8888659B26B}" sibTransId="{02B28D4A-09C8-CD49-8FC3-20DFF76C91F4}"/>
    <dgm:cxn modelId="{92BDF5B0-682C-B74B-922A-B00407D135DC}" srcId="{CDC76259-7FDD-7242-ACBB-B3D210D6482A}" destId="{A0CF316A-F37A-1548-A353-D1AD7AFA1F21}" srcOrd="0" destOrd="0" parTransId="{7E769001-D712-BB47-A7F8-E496D85CD67E}" sibTransId="{D180B34E-7A3F-6A45-BE09-F3FCAADEEF48}"/>
    <dgm:cxn modelId="{C11D2CB7-65F7-C141-8422-7F0DAC2D0B25}" srcId="{A0CF316A-F37A-1548-A353-D1AD7AFA1F21}" destId="{2544C678-309D-3744-8959-287D4AD53196}" srcOrd="0" destOrd="0" parTransId="{E0907178-7250-0E42-901F-57CD313D1AF9}" sibTransId="{C2687155-BF4F-E041-9439-40292EEB400F}"/>
    <dgm:cxn modelId="{9ADFC9CB-975B-D043-96C0-72EB0A8D40E1}" srcId="{CDC76259-7FDD-7242-ACBB-B3D210D6482A}" destId="{6BF9CD24-EAB3-C640-A101-C1C9A5F8CBAE}" srcOrd="1" destOrd="0" parTransId="{5990AD50-4A06-9443-8E15-7150C4458B8C}" sibTransId="{A015D557-85E4-0C41-8836-2E35BF941A63}"/>
    <dgm:cxn modelId="{3E0036F1-6718-404A-B357-9F1659A8C00E}" type="presOf" srcId="{51F9EE16-0FAA-5F40-A760-2770A0D96070}" destId="{168723A1-DF79-3048-B98D-A87B14719194}" srcOrd="0" destOrd="0" presId="urn:microsoft.com/office/officeart/2005/8/layout/vList2"/>
    <dgm:cxn modelId="{0D2379FC-C46C-7B4C-914E-C10C72DE54C3}" srcId="{51F9EE16-0FAA-5F40-A760-2770A0D96070}" destId="{217CBAF6-E3F9-5D4B-B042-EEE43CC8E956}" srcOrd="0" destOrd="0" parTransId="{A477C7A0-BC1D-8D46-A4AF-052EBB738F5E}" sibTransId="{151381DF-FEE4-764E-BF2A-66413F45CED3}"/>
    <dgm:cxn modelId="{BB45CBFF-A77D-8E45-8664-814838A5602C}" type="presOf" srcId="{7CE41AA6-B652-5E41-AD20-35DCCCBB107F}" destId="{3FE57B7F-0A8F-7549-8B53-76EC513B44A0}" srcOrd="0" destOrd="1" presId="urn:microsoft.com/office/officeart/2005/8/layout/vList2"/>
    <dgm:cxn modelId="{6DC378CE-35BC-DD43-B1B0-423A132A0A37}" type="presParOf" srcId="{0DB9FE6E-94CF-6240-B0AE-CD2839DF5FA4}" destId="{CA909F37-7FBB-A043-ACD4-9D373DBF011B}" srcOrd="0" destOrd="0" presId="urn:microsoft.com/office/officeart/2005/8/layout/vList2"/>
    <dgm:cxn modelId="{A140ACA8-6A8E-F74C-B733-6611FE694A32}" type="presParOf" srcId="{0DB9FE6E-94CF-6240-B0AE-CD2839DF5FA4}" destId="{35A1FB01-4AB2-8E49-959B-4C0D1115897D}" srcOrd="1" destOrd="0" presId="urn:microsoft.com/office/officeart/2005/8/layout/vList2"/>
    <dgm:cxn modelId="{70F918C6-C376-374A-AEEB-E9B252F6BF8E}" type="presParOf" srcId="{0DB9FE6E-94CF-6240-B0AE-CD2839DF5FA4}" destId="{AB9762F7-31E3-2D4D-9BBC-F9B8E77E56DE}" srcOrd="2" destOrd="0" presId="urn:microsoft.com/office/officeart/2005/8/layout/vList2"/>
    <dgm:cxn modelId="{7C9701A7-3C0F-1E42-B9C2-DECAB13743CC}" type="presParOf" srcId="{0DB9FE6E-94CF-6240-B0AE-CD2839DF5FA4}" destId="{3FE57B7F-0A8F-7549-8B53-76EC513B44A0}" srcOrd="3" destOrd="0" presId="urn:microsoft.com/office/officeart/2005/8/layout/vList2"/>
    <dgm:cxn modelId="{718A759F-F1D6-F746-82E2-B6698E54B00B}" type="presParOf" srcId="{0DB9FE6E-94CF-6240-B0AE-CD2839DF5FA4}" destId="{5D4015C4-9722-6F4E-84CE-66AA23580BE9}" srcOrd="4" destOrd="0" presId="urn:microsoft.com/office/officeart/2005/8/layout/vList2"/>
    <dgm:cxn modelId="{173BCDAF-F779-4F41-B00D-4BCFB5552912}" type="presParOf" srcId="{0DB9FE6E-94CF-6240-B0AE-CD2839DF5FA4}" destId="{7F062051-7D7C-D64F-9EDC-FAA934743E24}" srcOrd="5" destOrd="0" presId="urn:microsoft.com/office/officeart/2005/8/layout/vList2"/>
    <dgm:cxn modelId="{51B0B87C-DB07-DC4B-B3D1-3046FFB6A57B}" type="presParOf" srcId="{0DB9FE6E-94CF-6240-B0AE-CD2839DF5FA4}" destId="{168723A1-DF79-3048-B98D-A87B14719194}" srcOrd="6" destOrd="0" presId="urn:microsoft.com/office/officeart/2005/8/layout/vList2"/>
    <dgm:cxn modelId="{B57C5E55-4C36-EA41-9ED3-C3A716A30FCA}" type="presParOf" srcId="{0DB9FE6E-94CF-6240-B0AE-CD2839DF5FA4}" destId="{2C8BD9E3-1068-1241-97F2-DC0CE9B2C2E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33A724-4FE5-0648-84F8-F637191FDCC5}" type="doc">
      <dgm:prSet loTypeId="urn:microsoft.com/office/officeart/2005/8/layout/chevron2" loCatId="process" qsTypeId="urn:microsoft.com/office/officeart/2005/8/quickstyle/simple3" qsCatId="simple" csTypeId="urn:microsoft.com/office/officeart/2005/8/colors/colorful1" csCatId="colorful" phldr="1"/>
      <dgm:spPr/>
      <dgm:t>
        <a:bodyPr/>
        <a:lstStyle/>
        <a:p>
          <a:endParaRPr lang="en-US"/>
        </a:p>
      </dgm:t>
    </dgm:pt>
    <dgm:pt modelId="{4E3DC6BE-8CD6-3C42-A909-C0826EC71436}">
      <dgm:prSet/>
      <dgm:spPr/>
      <dgm:t>
        <a:bodyPr/>
        <a:lstStyle/>
        <a:p>
          <a:r>
            <a:rPr lang="en-US" dirty="0"/>
            <a:t>New Era regulatory mechanism and Socialist Law</a:t>
          </a:r>
        </a:p>
      </dgm:t>
    </dgm:pt>
    <dgm:pt modelId="{554B677E-829D-BD4B-BAD4-718184E1078F}" type="parTrans" cxnId="{00B160DF-3BB6-3E48-8506-B51295805274}">
      <dgm:prSet/>
      <dgm:spPr/>
      <dgm:t>
        <a:bodyPr/>
        <a:lstStyle/>
        <a:p>
          <a:endParaRPr lang="en-US"/>
        </a:p>
      </dgm:t>
    </dgm:pt>
    <dgm:pt modelId="{DD00FA77-F44E-8A4B-A741-3BC0C17AAD53}" type="sibTrans" cxnId="{00B160DF-3BB6-3E48-8506-B51295805274}">
      <dgm:prSet/>
      <dgm:spPr/>
      <dgm:t>
        <a:bodyPr/>
        <a:lstStyle/>
        <a:p>
          <a:endParaRPr lang="en-US"/>
        </a:p>
      </dgm:t>
    </dgm:pt>
    <dgm:pt modelId="{505BD3A5-2F85-5B43-8FBD-E9F167B8DF25}">
      <dgm:prSet/>
      <dgm:spPr/>
      <dgm:t>
        <a:bodyPr/>
        <a:lstStyle/>
        <a:p>
          <a:r>
            <a:rPr lang="en-US" dirty="0"/>
            <a:t>A complex system of rewards and punishment </a:t>
          </a:r>
        </a:p>
      </dgm:t>
    </dgm:pt>
    <dgm:pt modelId="{966F99E4-9EAC-104B-BFE5-30AC8A331B45}" type="parTrans" cxnId="{B5E19783-1A8F-9542-A72B-EC1D411B78C1}">
      <dgm:prSet/>
      <dgm:spPr/>
      <dgm:t>
        <a:bodyPr/>
        <a:lstStyle/>
        <a:p>
          <a:endParaRPr lang="en-US"/>
        </a:p>
      </dgm:t>
    </dgm:pt>
    <dgm:pt modelId="{22AD4734-48DD-3541-BDF0-CC8FDC889F19}" type="sibTrans" cxnId="{B5E19783-1A8F-9542-A72B-EC1D411B78C1}">
      <dgm:prSet/>
      <dgm:spPr/>
      <dgm:t>
        <a:bodyPr/>
        <a:lstStyle/>
        <a:p>
          <a:endParaRPr lang="en-US"/>
        </a:p>
      </dgm:t>
    </dgm:pt>
    <dgm:pt modelId="{6EF1C001-2E36-6743-BAC2-4C6B18F84BB1}">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Founded on </a:t>
          </a:r>
          <a:r>
            <a:rPr lang="en-US" sz="1800" b="1" dirty="0">
              <a:solidFill>
                <a:srgbClr val="C00000"/>
              </a:solidFill>
            </a:rPr>
            <a:t>data driven scoring</a:t>
          </a:r>
        </a:p>
      </dgm:t>
    </dgm:pt>
    <dgm:pt modelId="{A6B921E7-AF96-F142-BC72-D4AB3C8FEBC3}" type="parTrans" cxnId="{8786952C-4623-C74E-923F-BDE739438285}">
      <dgm:prSet/>
      <dgm:spPr/>
      <dgm:t>
        <a:bodyPr/>
        <a:lstStyle/>
        <a:p>
          <a:endParaRPr lang="en-US"/>
        </a:p>
      </dgm:t>
    </dgm:pt>
    <dgm:pt modelId="{A46C5F74-57FF-0643-82F7-D40EDE986971}" type="sibTrans" cxnId="{8786952C-4623-C74E-923F-BDE739438285}">
      <dgm:prSet/>
      <dgm:spPr/>
      <dgm:t>
        <a:bodyPr/>
        <a:lstStyle/>
        <a:p>
          <a:endParaRPr lang="en-US"/>
        </a:p>
      </dgm:t>
    </dgm:pt>
    <dgm:pt modelId="{D0E525EE-FDA3-E242-A513-61D497848A1B}">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Scoring is based on </a:t>
          </a:r>
          <a:r>
            <a:rPr lang="en-US" sz="1800" b="1" dirty="0">
              <a:solidFill>
                <a:srgbClr val="C00000"/>
              </a:solidFill>
            </a:rPr>
            <a:t>ratings</a:t>
          </a:r>
          <a:r>
            <a:rPr lang="en-US" sz="1800" dirty="0"/>
            <a:t> </a:t>
          </a:r>
        </a:p>
      </dgm:t>
    </dgm:pt>
    <dgm:pt modelId="{9471AFB0-C496-BF48-8C0D-B32B373C565B}" type="parTrans" cxnId="{6FF7DEDD-5A4B-574B-B461-0BC8D55CF9BC}">
      <dgm:prSet/>
      <dgm:spPr/>
      <dgm:t>
        <a:bodyPr/>
        <a:lstStyle/>
        <a:p>
          <a:endParaRPr lang="en-US"/>
        </a:p>
      </dgm:t>
    </dgm:pt>
    <dgm:pt modelId="{17CD679E-DF65-094B-87AA-01AB5F274BDF}" type="sibTrans" cxnId="{6FF7DEDD-5A4B-574B-B461-0BC8D55CF9BC}">
      <dgm:prSet/>
      <dgm:spPr/>
      <dgm:t>
        <a:bodyPr/>
        <a:lstStyle/>
        <a:p>
          <a:endParaRPr lang="en-US"/>
        </a:p>
      </dgm:t>
    </dgm:pt>
    <dgm:pt modelId="{DBEA1804-4BE6-3343-8AF2-196C1C6D41CD}">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Ratings are based on data driven </a:t>
          </a:r>
          <a:r>
            <a:rPr lang="en-US" sz="1800" b="1" dirty="0">
              <a:solidFill>
                <a:srgbClr val="C00000"/>
              </a:solidFill>
            </a:rPr>
            <a:t>assessments</a:t>
          </a:r>
        </a:p>
      </dgm:t>
    </dgm:pt>
    <dgm:pt modelId="{7C294880-2F11-134E-88A9-9E009F20BF89}" type="parTrans" cxnId="{AB1ABED5-BB46-064F-B6B4-CDDD181473DC}">
      <dgm:prSet/>
      <dgm:spPr/>
      <dgm:t>
        <a:bodyPr/>
        <a:lstStyle/>
        <a:p>
          <a:endParaRPr lang="en-US"/>
        </a:p>
      </dgm:t>
    </dgm:pt>
    <dgm:pt modelId="{300FE799-35C4-5B44-A45B-65FD7C21E26F}" type="sibTrans" cxnId="{AB1ABED5-BB46-064F-B6B4-CDDD181473DC}">
      <dgm:prSet/>
      <dgm:spPr/>
      <dgm:t>
        <a:bodyPr/>
        <a:lstStyle/>
        <a:p>
          <a:endParaRPr lang="en-US"/>
        </a:p>
      </dgm:t>
    </dgm:pt>
    <dgm:pt modelId="{BAE3EFD9-B874-EA4F-BD5A-01C59113730B}">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Assessments are grounded in </a:t>
          </a:r>
          <a:r>
            <a:rPr lang="en-US" sz="1800" b="1" dirty="0">
              <a:solidFill>
                <a:srgbClr val="C00000"/>
              </a:solidFill>
            </a:rPr>
            <a:t>measurement against a set of norms and objectives</a:t>
          </a:r>
          <a:r>
            <a:rPr lang="en-US" sz="1800" dirty="0"/>
            <a:t> for behavior </a:t>
          </a:r>
        </a:p>
      </dgm:t>
    </dgm:pt>
    <dgm:pt modelId="{B3881609-211E-5645-85C2-037EBE6F9E07}" type="parTrans" cxnId="{27BF3392-A3D4-4440-BC8D-F6A0A9DBEEB1}">
      <dgm:prSet/>
      <dgm:spPr/>
      <dgm:t>
        <a:bodyPr/>
        <a:lstStyle/>
        <a:p>
          <a:endParaRPr lang="en-US"/>
        </a:p>
      </dgm:t>
    </dgm:pt>
    <dgm:pt modelId="{586DE4E6-CA52-A344-A966-E08B9702B8FC}" type="sibTrans" cxnId="{27BF3392-A3D4-4440-BC8D-F6A0A9DBEEB1}">
      <dgm:prSet/>
      <dgm:spPr/>
      <dgm:t>
        <a:bodyPr/>
        <a:lstStyle/>
        <a:p>
          <a:endParaRPr lang="en-US"/>
        </a:p>
      </dgm:t>
    </dgm:pt>
    <dgm:pt modelId="{DC12E885-8F87-FE46-86DD-1CDCF7EA3B21}">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endParaRPr lang="en-US" sz="1600" b="1" dirty="0">
            <a:solidFill>
              <a:srgbClr val="C00000"/>
            </a:solidFill>
          </a:endParaRPr>
        </a:p>
      </dgm:t>
    </dgm:pt>
    <dgm:pt modelId="{CDE512F3-167D-0747-9F89-B2C890F7E1FF}" type="parTrans" cxnId="{CE512509-0289-684E-8015-4A8C6C536FB2}">
      <dgm:prSet/>
      <dgm:spPr/>
      <dgm:t>
        <a:bodyPr/>
        <a:lstStyle/>
        <a:p>
          <a:endParaRPr lang="en-US"/>
        </a:p>
      </dgm:t>
    </dgm:pt>
    <dgm:pt modelId="{A87F9377-F793-EF49-82EA-9A3CA7A6AFC8}" type="sibTrans" cxnId="{CE512509-0289-684E-8015-4A8C6C536FB2}">
      <dgm:prSet/>
      <dgm:spPr/>
      <dgm:t>
        <a:bodyPr/>
        <a:lstStyle/>
        <a:p>
          <a:endParaRPr lang="en-US"/>
        </a:p>
      </dgm:t>
    </dgm:pt>
    <dgm:pt modelId="{8F33C639-EEF7-5444-8787-F293F43E3894}">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Norms reflect the </a:t>
          </a:r>
          <a:r>
            <a:rPr lang="en-US" sz="1800" b="1" dirty="0">
              <a:solidFill>
                <a:srgbClr val="C00000"/>
              </a:solidFill>
            </a:rPr>
            <a:t>values and objectives to be advanced</a:t>
          </a:r>
        </a:p>
      </dgm:t>
    </dgm:pt>
    <dgm:pt modelId="{4A0A8CCF-5144-5D43-A387-D8CCFE4674D4}" type="parTrans" cxnId="{BD9C6CAB-AA13-7246-83F6-6A22402F6709}">
      <dgm:prSet/>
      <dgm:spPr/>
      <dgm:t>
        <a:bodyPr/>
        <a:lstStyle/>
        <a:p>
          <a:endParaRPr lang="en-US"/>
        </a:p>
      </dgm:t>
    </dgm:pt>
    <dgm:pt modelId="{4CFE62CD-664F-9446-8598-EF41903F63C6}" type="sibTrans" cxnId="{BD9C6CAB-AA13-7246-83F6-6A22402F6709}">
      <dgm:prSet/>
      <dgm:spPr/>
      <dgm:t>
        <a:bodyPr/>
        <a:lstStyle/>
        <a:p>
          <a:endParaRPr lang="en-US"/>
        </a:p>
      </dgm:t>
    </dgm:pt>
    <dgm:pt modelId="{68CE6481-A284-AF42-8855-391B504FED92}">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600" dirty="0"/>
            <a:t>Traditional law the expression of the CPC Basic Line as administrative objectives and accountability measures</a:t>
          </a:r>
        </a:p>
      </dgm:t>
    </dgm:pt>
    <dgm:pt modelId="{25C23262-363A-0345-A6AA-8789ABA5F88A}" type="parTrans" cxnId="{5E2ED190-E6DC-344C-9A8A-66BDFED58857}">
      <dgm:prSet/>
      <dgm:spPr/>
      <dgm:t>
        <a:bodyPr/>
        <a:lstStyle/>
        <a:p>
          <a:endParaRPr lang="en-US"/>
        </a:p>
      </dgm:t>
    </dgm:pt>
    <dgm:pt modelId="{3DEEFA19-7324-0141-A7A5-56CA02FFC820}" type="sibTrans" cxnId="{5E2ED190-E6DC-344C-9A8A-66BDFED58857}">
      <dgm:prSet/>
      <dgm:spPr/>
      <dgm:t>
        <a:bodyPr/>
        <a:lstStyle/>
        <a:p>
          <a:endParaRPr lang="en-US"/>
        </a:p>
      </dgm:t>
    </dgm:pt>
    <dgm:pt modelId="{277AF427-23F1-5648-9206-70FDFB1433A6}">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600" dirty="0"/>
            <a:t>Translating political objectives to its essence and then reduced to measurable actions that can then be monitored and assessed  </a:t>
          </a:r>
        </a:p>
      </dgm:t>
    </dgm:pt>
    <dgm:pt modelId="{C7D3B491-6378-FA45-9056-323C7C1E793F}" type="parTrans" cxnId="{ECDD54AC-18E4-FC47-AA5A-125FF7781D04}">
      <dgm:prSet/>
      <dgm:spPr/>
      <dgm:t>
        <a:bodyPr/>
        <a:lstStyle/>
        <a:p>
          <a:endParaRPr lang="en-US"/>
        </a:p>
      </dgm:t>
    </dgm:pt>
    <dgm:pt modelId="{8F78C38D-0927-8E43-A1E5-E85F1F9B3831}" type="sibTrans" cxnId="{ECDD54AC-18E4-FC47-AA5A-125FF7781D04}">
      <dgm:prSet/>
      <dgm:spPr/>
      <dgm:t>
        <a:bodyPr/>
        <a:lstStyle/>
        <a:p>
          <a:endParaRPr lang="en-US"/>
        </a:p>
      </dgm:t>
    </dgm:pt>
    <dgm:pt modelId="{D44FDC8D-4F9B-6048-B421-553A2165E42A}">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600" dirty="0"/>
            <a:t>Is law becoming merely instructions for coding? Is coding the new language of administrative regulation?</a:t>
          </a:r>
        </a:p>
      </dgm:t>
    </dgm:pt>
    <dgm:pt modelId="{8EEB521B-9AD3-B04E-882A-F2DBE8C7F193}" type="parTrans" cxnId="{CE1762A3-FCA6-2946-92C2-4A69D35D2B1B}">
      <dgm:prSet/>
      <dgm:spPr/>
      <dgm:t>
        <a:bodyPr/>
        <a:lstStyle/>
        <a:p>
          <a:endParaRPr lang="en-US"/>
        </a:p>
      </dgm:t>
    </dgm:pt>
    <dgm:pt modelId="{B8FC4E17-DCC5-C644-9E27-E15127484DFD}" type="sibTrans" cxnId="{CE1762A3-FCA6-2946-92C2-4A69D35D2B1B}">
      <dgm:prSet/>
      <dgm:spPr/>
      <dgm:t>
        <a:bodyPr/>
        <a:lstStyle/>
        <a:p>
          <a:endParaRPr lang="en-US"/>
        </a:p>
      </dgm:t>
    </dgm:pt>
    <dgm:pt modelId="{39CB8ECE-F72F-DC4E-BE9E-7A70B25123D3}" type="pres">
      <dgm:prSet presAssocID="{4333A724-4FE5-0648-84F8-F637191FDCC5}" presName="linearFlow" presStyleCnt="0">
        <dgm:presLayoutVars>
          <dgm:dir/>
          <dgm:animLvl val="lvl"/>
          <dgm:resizeHandles val="exact"/>
        </dgm:presLayoutVars>
      </dgm:prSet>
      <dgm:spPr/>
    </dgm:pt>
    <dgm:pt modelId="{4BC168ED-B62B-FF4F-BAA3-1C02F65EC999}" type="pres">
      <dgm:prSet presAssocID="{4E3DC6BE-8CD6-3C42-A909-C0826EC71436}" presName="composite" presStyleCnt="0"/>
      <dgm:spPr/>
    </dgm:pt>
    <dgm:pt modelId="{F6ACE8EA-7F47-3747-B28C-56772A1B2F88}" type="pres">
      <dgm:prSet presAssocID="{4E3DC6BE-8CD6-3C42-A909-C0826EC71436}" presName="parentText" presStyleLbl="alignNode1" presStyleIdx="0" presStyleCnt="2">
        <dgm:presLayoutVars>
          <dgm:chMax val="1"/>
          <dgm:bulletEnabled val="1"/>
        </dgm:presLayoutVars>
      </dgm:prSet>
      <dgm:spPr/>
    </dgm:pt>
    <dgm:pt modelId="{59D317B2-BC4D-194E-97FF-D4671E73446F}" type="pres">
      <dgm:prSet presAssocID="{4E3DC6BE-8CD6-3C42-A909-C0826EC71436}" presName="descendantText" presStyleLbl="alignAcc1" presStyleIdx="0" presStyleCnt="2" custScaleY="149203" custLinFactNeighborX="0" custLinFactNeighborY="8372">
        <dgm:presLayoutVars>
          <dgm:bulletEnabled val="1"/>
        </dgm:presLayoutVars>
      </dgm:prSet>
      <dgm:spPr/>
    </dgm:pt>
    <dgm:pt modelId="{8EDD78B2-A0FC-E140-A479-9DB585A52F34}" type="pres">
      <dgm:prSet presAssocID="{DD00FA77-F44E-8A4B-A741-3BC0C17AAD53}" presName="sp" presStyleCnt="0"/>
      <dgm:spPr/>
    </dgm:pt>
    <dgm:pt modelId="{D2500711-C006-5C42-AA0C-2D65B4D8EA78}" type="pres">
      <dgm:prSet presAssocID="{505BD3A5-2F85-5B43-8FBD-E9F167B8DF25}" presName="composite" presStyleCnt="0"/>
      <dgm:spPr/>
    </dgm:pt>
    <dgm:pt modelId="{556D98A4-1F0C-2246-81C7-F3E8ABD73403}" type="pres">
      <dgm:prSet presAssocID="{505BD3A5-2F85-5B43-8FBD-E9F167B8DF25}" presName="parentText" presStyleLbl="alignNode1" presStyleIdx="1" presStyleCnt="2">
        <dgm:presLayoutVars>
          <dgm:chMax val="1"/>
          <dgm:bulletEnabled val="1"/>
        </dgm:presLayoutVars>
      </dgm:prSet>
      <dgm:spPr/>
    </dgm:pt>
    <dgm:pt modelId="{E6F86F07-BA24-144A-A98E-6E79FA777D38}" type="pres">
      <dgm:prSet presAssocID="{505BD3A5-2F85-5B43-8FBD-E9F167B8DF25}" presName="descendantText" presStyleLbl="alignAcc1" presStyleIdx="1" presStyleCnt="2" custScaleY="193381" custLinFactNeighborX="1913" custLinFactNeighborY="13718">
        <dgm:presLayoutVars>
          <dgm:bulletEnabled val="1"/>
        </dgm:presLayoutVars>
      </dgm:prSet>
      <dgm:spPr/>
    </dgm:pt>
  </dgm:ptLst>
  <dgm:cxnLst>
    <dgm:cxn modelId="{5DB94C02-A4DE-BD46-B748-42E47572EE8B}" type="presOf" srcId="{68CE6481-A284-AF42-8855-391B504FED92}" destId="{59D317B2-BC4D-194E-97FF-D4671E73446F}" srcOrd="0" destOrd="1" presId="urn:microsoft.com/office/officeart/2005/8/layout/chevron2"/>
    <dgm:cxn modelId="{CE512509-0289-684E-8015-4A8C6C536FB2}" srcId="{4E3DC6BE-8CD6-3C42-A909-C0826EC71436}" destId="{DC12E885-8F87-FE46-86DD-1CDCF7EA3B21}" srcOrd="0" destOrd="0" parTransId="{CDE512F3-167D-0747-9F89-B2C890F7E1FF}" sibTransId="{A87F9377-F793-EF49-82EA-9A3CA7A6AFC8}"/>
    <dgm:cxn modelId="{F4563D11-B9C6-5B4B-A9BA-FCF470F76DF7}" type="presOf" srcId="{BAE3EFD9-B874-EA4F-BD5A-01C59113730B}" destId="{E6F86F07-BA24-144A-A98E-6E79FA777D38}" srcOrd="0" destOrd="3" presId="urn:microsoft.com/office/officeart/2005/8/layout/chevron2"/>
    <dgm:cxn modelId="{9A369E15-E8C4-3F47-A1A0-E29216CEBEC3}" type="presOf" srcId="{277AF427-23F1-5648-9206-70FDFB1433A6}" destId="{59D317B2-BC4D-194E-97FF-D4671E73446F}" srcOrd="0" destOrd="3" presId="urn:microsoft.com/office/officeart/2005/8/layout/chevron2"/>
    <dgm:cxn modelId="{8786952C-4623-C74E-923F-BDE739438285}" srcId="{505BD3A5-2F85-5B43-8FBD-E9F167B8DF25}" destId="{6EF1C001-2E36-6743-BAC2-4C6B18F84BB1}" srcOrd="0" destOrd="0" parTransId="{A6B921E7-AF96-F142-BC72-D4AB3C8FEBC3}" sibTransId="{A46C5F74-57FF-0643-82F7-D40EDE986971}"/>
    <dgm:cxn modelId="{B9048856-0B85-F741-8EC3-8613939BE3BF}" type="presOf" srcId="{DBEA1804-4BE6-3343-8AF2-196C1C6D41CD}" destId="{E6F86F07-BA24-144A-A98E-6E79FA777D38}" srcOrd="0" destOrd="2" presId="urn:microsoft.com/office/officeart/2005/8/layout/chevron2"/>
    <dgm:cxn modelId="{8B26845E-3162-7A41-A4A2-047D1FD013BB}" type="presOf" srcId="{DC12E885-8F87-FE46-86DD-1CDCF7EA3B21}" destId="{59D317B2-BC4D-194E-97FF-D4671E73446F}" srcOrd="0" destOrd="0" presId="urn:microsoft.com/office/officeart/2005/8/layout/chevron2"/>
    <dgm:cxn modelId="{E9D6866B-9BC0-E343-83AF-2CEBE53893F6}" type="presOf" srcId="{4333A724-4FE5-0648-84F8-F637191FDCC5}" destId="{39CB8ECE-F72F-DC4E-BE9E-7A70B25123D3}" srcOrd="0" destOrd="0" presId="urn:microsoft.com/office/officeart/2005/8/layout/chevron2"/>
    <dgm:cxn modelId="{B5E19783-1A8F-9542-A72B-EC1D411B78C1}" srcId="{4333A724-4FE5-0648-84F8-F637191FDCC5}" destId="{505BD3A5-2F85-5B43-8FBD-E9F167B8DF25}" srcOrd="1" destOrd="0" parTransId="{966F99E4-9EAC-104B-BFE5-30AC8A331B45}" sibTransId="{22AD4734-48DD-3541-BDF0-CC8FDC889F19}"/>
    <dgm:cxn modelId="{5E2ED190-E6DC-344C-9A8A-66BDFED58857}" srcId="{4E3DC6BE-8CD6-3C42-A909-C0826EC71436}" destId="{68CE6481-A284-AF42-8855-391B504FED92}" srcOrd="1" destOrd="0" parTransId="{25C23262-363A-0345-A6AA-8789ABA5F88A}" sibTransId="{3DEEFA19-7324-0141-A7A5-56CA02FFC820}"/>
    <dgm:cxn modelId="{27BF3392-A3D4-4440-BC8D-F6A0A9DBEEB1}" srcId="{505BD3A5-2F85-5B43-8FBD-E9F167B8DF25}" destId="{BAE3EFD9-B874-EA4F-BD5A-01C59113730B}" srcOrd="3" destOrd="0" parTransId="{B3881609-211E-5645-85C2-037EBE6F9E07}" sibTransId="{586DE4E6-CA52-A344-A966-E08B9702B8FC}"/>
    <dgm:cxn modelId="{2AE8E892-DCE7-6F43-9458-29E06D96FDD6}" type="presOf" srcId="{D0E525EE-FDA3-E242-A513-61D497848A1B}" destId="{E6F86F07-BA24-144A-A98E-6E79FA777D38}" srcOrd="0" destOrd="1" presId="urn:microsoft.com/office/officeart/2005/8/layout/chevron2"/>
    <dgm:cxn modelId="{DA5C0D99-4B51-0E4F-8812-F718FD2A3A32}" type="presOf" srcId="{D44FDC8D-4F9B-6048-B421-553A2165E42A}" destId="{59D317B2-BC4D-194E-97FF-D4671E73446F}" srcOrd="0" destOrd="2" presId="urn:microsoft.com/office/officeart/2005/8/layout/chevron2"/>
    <dgm:cxn modelId="{CE1762A3-FCA6-2946-92C2-4A69D35D2B1B}" srcId="{68CE6481-A284-AF42-8855-391B504FED92}" destId="{D44FDC8D-4F9B-6048-B421-553A2165E42A}" srcOrd="0" destOrd="0" parTransId="{8EEB521B-9AD3-B04E-882A-F2DBE8C7F193}" sibTransId="{B8FC4E17-DCC5-C644-9E27-E15127484DFD}"/>
    <dgm:cxn modelId="{F5BBCCA6-6027-AD4B-8FCE-5324B490B95A}" type="presOf" srcId="{8F33C639-EEF7-5444-8787-F293F43E3894}" destId="{E6F86F07-BA24-144A-A98E-6E79FA777D38}" srcOrd="0" destOrd="4" presId="urn:microsoft.com/office/officeart/2005/8/layout/chevron2"/>
    <dgm:cxn modelId="{BD9C6CAB-AA13-7246-83F6-6A22402F6709}" srcId="{505BD3A5-2F85-5B43-8FBD-E9F167B8DF25}" destId="{8F33C639-EEF7-5444-8787-F293F43E3894}" srcOrd="4" destOrd="0" parTransId="{4A0A8CCF-5144-5D43-A387-D8CCFE4674D4}" sibTransId="{4CFE62CD-664F-9446-8598-EF41903F63C6}"/>
    <dgm:cxn modelId="{ECDD54AC-18E4-FC47-AA5A-125FF7781D04}" srcId="{68CE6481-A284-AF42-8855-391B504FED92}" destId="{277AF427-23F1-5648-9206-70FDFB1433A6}" srcOrd="1" destOrd="0" parTransId="{C7D3B491-6378-FA45-9056-323C7C1E793F}" sibTransId="{8F78C38D-0927-8E43-A1E5-E85F1F9B3831}"/>
    <dgm:cxn modelId="{A90DDEB1-450E-5442-ACB0-8A4CF34E4365}" type="presOf" srcId="{6EF1C001-2E36-6743-BAC2-4C6B18F84BB1}" destId="{E6F86F07-BA24-144A-A98E-6E79FA777D38}" srcOrd="0" destOrd="0" presId="urn:microsoft.com/office/officeart/2005/8/layout/chevron2"/>
    <dgm:cxn modelId="{0B4D11B8-3393-4644-9505-480469163FC0}" type="presOf" srcId="{4E3DC6BE-8CD6-3C42-A909-C0826EC71436}" destId="{F6ACE8EA-7F47-3747-B28C-56772A1B2F88}" srcOrd="0" destOrd="0" presId="urn:microsoft.com/office/officeart/2005/8/layout/chevron2"/>
    <dgm:cxn modelId="{AB1ABED5-BB46-064F-B6B4-CDDD181473DC}" srcId="{505BD3A5-2F85-5B43-8FBD-E9F167B8DF25}" destId="{DBEA1804-4BE6-3343-8AF2-196C1C6D41CD}" srcOrd="2" destOrd="0" parTransId="{7C294880-2F11-134E-88A9-9E009F20BF89}" sibTransId="{300FE799-35C4-5B44-A45B-65FD7C21E26F}"/>
    <dgm:cxn modelId="{014AD9DA-513A-574A-A310-ED7F467E9C81}" type="presOf" srcId="{505BD3A5-2F85-5B43-8FBD-E9F167B8DF25}" destId="{556D98A4-1F0C-2246-81C7-F3E8ABD73403}" srcOrd="0" destOrd="0" presId="urn:microsoft.com/office/officeart/2005/8/layout/chevron2"/>
    <dgm:cxn modelId="{6FF7DEDD-5A4B-574B-B461-0BC8D55CF9BC}" srcId="{505BD3A5-2F85-5B43-8FBD-E9F167B8DF25}" destId="{D0E525EE-FDA3-E242-A513-61D497848A1B}" srcOrd="1" destOrd="0" parTransId="{9471AFB0-C496-BF48-8C0D-B32B373C565B}" sibTransId="{17CD679E-DF65-094B-87AA-01AB5F274BDF}"/>
    <dgm:cxn modelId="{00B160DF-3BB6-3E48-8506-B51295805274}" srcId="{4333A724-4FE5-0648-84F8-F637191FDCC5}" destId="{4E3DC6BE-8CD6-3C42-A909-C0826EC71436}" srcOrd="0" destOrd="0" parTransId="{554B677E-829D-BD4B-BAD4-718184E1078F}" sibTransId="{DD00FA77-F44E-8A4B-A741-3BC0C17AAD53}"/>
    <dgm:cxn modelId="{26A0B0F0-8FF7-324C-95D8-D81368E866D5}" type="presParOf" srcId="{39CB8ECE-F72F-DC4E-BE9E-7A70B25123D3}" destId="{4BC168ED-B62B-FF4F-BAA3-1C02F65EC999}" srcOrd="0" destOrd="0" presId="urn:microsoft.com/office/officeart/2005/8/layout/chevron2"/>
    <dgm:cxn modelId="{A533A8D3-E45F-634A-B590-A4095C48293A}" type="presParOf" srcId="{4BC168ED-B62B-FF4F-BAA3-1C02F65EC999}" destId="{F6ACE8EA-7F47-3747-B28C-56772A1B2F88}" srcOrd="0" destOrd="0" presId="urn:microsoft.com/office/officeart/2005/8/layout/chevron2"/>
    <dgm:cxn modelId="{ECFDF5FB-437F-5F44-9317-776C7DA34DD5}" type="presParOf" srcId="{4BC168ED-B62B-FF4F-BAA3-1C02F65EC999}" destId="{59D317B2-BC4D-194E-97FF-D4671E73446F}" srcOrd="1" destOrd="0" presId="urn:microsoft.com/office/officeart/2005/8/layout/chevron2"/>
    <dgm:cxn modelId="{15CB9EF4-4A67-8D46-936B-54E4B8531C55}" type="presParOf" srcId="{39CB8ECE-F72F-DC4E-BE9E-7A70B25123D3}" destId="{8EDD78B2-A0FC-E140-A479-9DB585A52F34}" srcOrd="1" destOrd="0" presId="urn:microsoft.com/office/officeart/2005/8/layout/chevron2"/>
    <dgm:cxn modelId="{4DF7F5F8-814F-E847-B601-D90DC0F0802C}" type="presParOf" srcId="{39CB8ECE-F72F-DC4E-BE9E-7A70B25123D3}" destId="{D2500711-C006-5C42-AA0C-2D65B4D8EA78}" srcOrd="2" destOrd="0" presId="urn:microsoft.com/office/officeart/2005/8/layout/chevron2"/>
    <dgm:cxn modelId="{6EE35B45-225E-FD48-AA8B-A4FFC736C8BD}" type="presParOf" srcId="{D2500711-C006-5C42-AA0C-2D65B4D8EA78}" destId="{556D98A4-1F0C-2246-81C7-F3E8ABD73403}" srcOrd="0" destOrd="0" presId="urn:microsoft.com/office/officeart/2005/8/layout/chevron2"/>
    <dgm:cxn modelId="{828C17A7-C0D3-944C-86BA-5A346C80D908}" type="presParOf" srcId="{D2500711-C006-5C42-AA0C-2D65B4D8EA78}" destId="{E6F86F07-BA24-144A-A98E-6E79FA777D3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34902-0606-8944-9A69-126B67F075CB}">
      <dsp:nvSpPr>
        <dsp:cNvPr id="0" name=""/>
        <dsp:cNvSpPr/>
      </dsp:nvSpPr>
      <dsp:spPr>
        <a:xfrm>
          <a:off x="397688" y="0"/>
          <a:ext cx="10417573" cy="625252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We will accelerate development of the crime prevention and control system, combat and punish in accordance with law all illegal and criminal activities such as pornography, gambling, drug abuse, gang violence, kidnapping, and fraud, and protect people’s personal rights, property rights, and right to dignity. </a:t>
          </a:r>
          <a:r>
            <a:rPr lang="en-US" sz="2000" b="1" i="1" kern="1200" dirty="0">
              <a:solidFill>
                <a:srgbClr val="7030A0"/>
              </a:solidFill>
            </a:rPr>
            <a:t>We will improve the system of public psychological services, and cultivate self-esteem, self-confidence, rationality, composure, and optimism among our people</a:t>
          </a:r>
          <a:r>
            <a:rPr lang="en-US" sz="2000" kern="1200" dirty="0"/>
            <a:t>. We will strengthen the system for community governance, shift the focus of social governance to the community level, leverage the role of social organizations, </a:t>
          </a:r>
          <a:r>
            <a:rPr lang="en-US" sz="2000" b="1" i="1" kern="1200" dirty="0">
              <a:solidFill>
                <a:srgbClr val="7030A0"/>
              </a:solidFill>
            </a:rPr>
            <a:t>and see that government’s governance efforts on the one hand and society’s self- regulation and residents’ self-governance on the other reinforce each other</a:t>
          </a:r>
          <a:r>
            <a:rPr lang="en-US" sz="2000" kern="1200" dirty="0"/>
            <a:t>.</a:t>
          </a:r>
        </a:p>
        <a:p>
          <a:pPr marL="0" lvl="0" indent="0" algn="ctr" defTabSz="889000">
            <a:lnSpc>
              <a:spcPct val="90000"/>
            </a:lnSpc>
            <a:spcBef>
              <a:spcPct val="0"/>
            </a:spcBef>
            <a:spcAft>
              <a:spcPct val="35000"/>
            </a:spcAft>
            <a:buNone/>
          </a:pPr>
          <a:r>
            <a:rPr lang="en-US" sz="1900" kern="1200" dirty="0"/>
            <a:t> </a:t>
          </a:r>
          <a:r>
            <a:rPr lang="en-US" sz="1600" kern="1200" dirty="0"/>
            <a:t>(Xi Jinping, Secure a Decisive Victory in Building a Moderately Prosperous Society in All Respects and Strive for the Great Success of Socialism with Chinese Characteristics for a New Era, Report to the 19</a:t>
          </a:r>
          <a:r>
            <a:rPr lang="en-US" sz="1600" kern="1200" baseline="30000" dirty="0"/>
            <a:t>th</a:t>
          </a:r>
          <a:r>
            <a:rPr lang="en-US" sz="1600" kern="1200" dirty="0"/>
            <a:t> CPC Congress 2017, pp. 43-44 (emphasis added))</a:t>
          </a:r>
        </a:p>
      </dsp:txBody>
      <dsp:txXfrm>
        <a:off x="1923306" y="915660"/>
        <a:ext cx="7366337" cy="44212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65F97-3393-2545-B3B2-B604C9DBC38F}">
      <dsp:nvSpPr>
        <dsp:cNvPr id="0" name=""/>
        <dsp:cNvSpPr/>
      </dsp:nvSpPr>
      <dsp:spPr>
        <a:xfrm>
          <a:off x="3424" y="1839"/>
          <a:ext cx="5877968" cy="2915951"/>
        </a:xfrm>
        <a:prstGeom prst="roundRect">
          <a:avLst>
            <a:gd name="adj" fmla="val 10000"/>
          </a:avLst>
        </a:prstGeom>
        <a:gradFill flip="none"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At its heart, SCS is </a:t>
          </a:r>
          <a:r>
            <a:rPr lang="en-US" sz="5500" b="1" kern="1200" dirty="0">
              <a:solidFill>
                <a:srgbClr val="C00000"/>
              </a:solidFill>
            </a:rPr>
            <a:t>a data driven moral system</a:t>
          </a:r>
        </a:p>
      </dsp:txBody>
      <dsp:txXfrm>
        <a:off x="88829" y="87244"/>
        <a:ext cx="5707158" cy="2745141"/>
      </dsp:txXfrm>
    </dsp:sp>
    <dsp:sp modelId="{6B76B322-E44D-744D-A096-A814812ABB9D}">
      <dsp:nvSpPr>
        <dsp:cNvPr id="0" name=""/>
        <dsp:cNvSpPr/>
      </dsp:nvSpPr>
      <dsp:spPr>
        <a:xfrm>
          <a:off x="3424" y="3078060"/>
          <a:ext cx="1080415"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Created to steer culture and practices towards ideal (integrity, etc.)</a:t>
          </a:r>
        </a:p>
      </dsp:txBody>
      <dsp:txXfrm>
        <a:off x="35068" y="3109704"/>
        <a:ext cx="1017127" cy="2852663"/>
      </dsp:txXfrm>
    </dsp:sp>
    <dsp:sp modelId="{AC1BBEAD-26F0-184D-8ED2-4C0147864153}">
      <dsp:nvSpPr>
        <dsp:cNvPr id="0" name=""/>
        <dsp:cNvSpPr/>
      </dsp:nvSpPr>
      <dsp:spPr>
        <a:xfrm>
          <a:off x="1174594" y="3078060"/>
          <a:ext cx="1080415"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Foundation in the 12 core Socialist values</a:t>
          </a:r>
        </a:p>
      </dsp:txBody>
      <dsp:txXfrm>
        <a:off x="1206238" y="3109704"/>
        <a:ext cx="1017127" cy="2852663"/>
      </dsp:txXfrm>
    </dsp:sp>
    <dsp:sp modelId="{F992F4E8-374C-804F-ABAB-06DC8CDC912E}">
      <dsp:nvSpPr>
        <dsp:cNvPr id="0" name=""/>
        <dsp:cNvSpPr/>
      </dsp:nvSpPr>
      <dsp:spPr>
        <a:xfrm>
          <a:off x="2345765" y="3078060"/>
          <a:ext cx="1080415"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Fidelity to the leadership of the Vanguard Party</a:t>
          </a:r>
        </a:p>
      </dsp:txBody>
      <dsp:txXfrm>
        <a:off x="2377409" y="3109704"/>
        <a:ext cx="1017127" cy="2852663"/>
      </dsp:txXfrm>
    </dsp:sp>
    <dsp:sp modelId="{A33F7161-0948-764D-A12B-6E3E654C6A09}">
      <dsp:nvSpPr>
        <dsp:cNvPr id="0" name=""/>
        <dsp:cNvSpPr/>
      </dsp:nvSpPr>
      <dsp:spPr>
        <a:xfrm>
          <a:off x="3516935" y="3078060"/>
          <a:ext cx="1193286"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Inward Face:</a:t>
          </a:r>
        </a:p>
        <a:p>
          <a:pPr marL="0" lvl="0" indent="0" algn="ctr" defTabSz="622300">
            <a:lnSpc>
              <a:spcPct val="90000"/>
            </a:lnSpc>
            <a:spcBef>
              <a:spcPct val="0"/>
            </a:spcBef>
            <a:spcAft>
              <a:spcPct val="35000"/>
            </a:spcAft>
            <a:buNone/>
          </a:pPr>
          <a:r>
            <a:rPr lang="en-US" sz="1400" kern="1200" dirty="0"/>
            <a:t>(1) Social harmony</a:t>
          </a:r>
        </a:p>
        <a:p>
          <a:pPr marL="0" lvl="0" indent="0" algn="ctr" defTabSz="622300">
            <a:lnSpc>
              <a:spcPct val="90000"/>
            </a:lnSpc>
            <a:spcBef>
              <a:spcPct val="0"/>
            </a:spcBef>
            <a:spcAft>
              <a:spcPct val="35000"/>
            </a:spcAft>
            <a:buNone/>
          </a:pPr>
          <a:r>
            <a:rPr lang="en-US" sz="1400" kern="1200" dirty="0"/>
            <a:t>(2) Meet challenge of current contradiction</a:t>
          </a:r>
        </a:p>
      </dsp:txBody>
      <dsp:txXfrm>
        <a:off x="3551885" y="3113010"/>
        <a:ext cx="1123386" cy="2846051"/>
      </dsp:txXfrm>
    </dsp:sp>
    <dsp:sp modelId="{7CEB725C-936D-7B4D-8C02-7A83B34F8DCB}">
      <dsp:nvSpPr>
        <dsp:cNvPr id="0" name=""/>
        <dsp:cNvSpPr/>
      </dsp:nvSpPr>
      <dsp:spPr>
        <a:xfrm>
          <a:off x="4800977" y="3078060"/>
          <a:ext cx="1080415"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Outward face: United Front against enemies</a:t>
          </a:r>
        </a:p>
      </dsp:txBody>
      <dsp:txXfrm>
        <a:off x="4832621" y="3109704"/>
        <a:ext cx="1017127" cy="28526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AD8A2-542F-7040-9236-7CBFCC28CDE4}">
      <dsp:nvSpPr>
        <dsp:cNvPr id="0" name=""/>
        <dsp:cNvSpPr/>
      </dsp:nvSpPr>
      <dsp:spPr>
        <a:xfrm>
          <a:off x="0" y="122979"/>
          <a:ext cx="11249297" cy="100554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Premises (there is an App for this: Honest Shanghai—One Net Programs)</a:t>
          </a:r>
        </a:p>
      </dsp:txBody>
      <dsp:txXfrm>
        <a:off x="49087" y="172066"/>
        <a:ext cx="11151123" cy="907369"/>
      </dsp:txXfrm>
    </dsp:sp>
    <dsp:sp modelId="{C21F00B0-95BB-1845-B2AF-99E95361ECA1}">
      <dsp:nvSpPr>
        <dsp:cNvPr id="0" name=""/>
        <dsp:cNvSpPr/>
      </dsp:nvSpPr>
      <dsp:spPr>
        <a:xfrm>
          <a:off x="0" y="1128522"/>
          <a:ext cx="11249297" cy="109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individual behavior is subject to a number of core moral principles,</a:t>
          </a:r>
        </a:p>
        <a:p>
          <a:pPr marL="171450" lvl="1" indent="-171450" algn="l" defTabSz="711200">
            <a:lnSpc>
              <a:spcPct val="90000"/>
            </a:lnSpc>
            <a:spcBef>
              <a:spcPct val="0"/>
            </a:spcBef>
            <a:spcAft>
              <a:spcPct val="20000"/>
            </a:spcAft>
            <a:buChar char="•"/>
          </a:pPr>
          <a:r>
            <a:rPr lang="en-US" sz="1600" kern="1200" dirty="0"/>
            <a:t>that those principles can be reduced to everyday behaviors,</a:t>
          </a:r>
        </a:p>
        <a:p>
          <a:pPr marL="171450" lvl="1" indent="-171450" algn="l" defTabSz="711200">
            <a:lnSpc>
              <a:spcPct val="90000"/>
            </a:lnSpc>
            <a:spcBef>
              <a:spcPct val="0"/>
            </a:spcBef>
            <a:spcAft>
              <a:spcPct val="20000"/>
            </a:spcAft>
            <a:buChar char="•"/>
          </a:pPr>
          <a:r>
            <a:rPr lang="en-US" sz="1600" kern="1200" dirty="0"/>
            <a:t>that those everyday behaviors may be measured against behavior ideals, </a:t>
          </a:r>
        </a:p>
        <a:p>
          <a:pPr marL="171450" lvl="1" indent="-171450" algn="l" defTabSz="711200">
            <a:lnSpc>
              <a:spcPct val="90000"/>
            </a:lnSpc>
            <a:spcBef>
              <a:spcPct val="0"/>
            </a:spcBef>
            <a:spcAft>
              <a:spcPct val="20000"/>
            </a:spcAft>
            <a:buChar char="•"/>
          </a:pPr>
          <a:r>
            <a:rPr lang="en-US" sz="1600" kern="1200" dirty="0"/>
            <a:t>these measurements may produce accurate assessments of individual compliance with their societal obligations.  </a:t>
          </a:r>
        </a:p>
      </dsp:txBody>
      <dsp:txXfrm>
        <a:off x="0" y="1128522"/>
        <a:ext cx="11249297" cy="1099170"/>
      </dsp:txXfrm>
    </dsp:sp>
    <dsp:sp modelId="{9882F93A-9B82-4542-A3E5-B29BF106F2FC}">
      <dsp:nvSpPr>
        <dsp:cNvPr id="0" name=""/>
        <dsp:cNvSpPr/>
      </dsp:nvSpPr>
      <dsp:spPr>
        <a:xfrm>
          <a:off x="0" y="2227692"/>
          <a:ext cx="11249297" cy="1005543"/>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once reduced to a score, these summary judgments about a person’s compliance ought to produce effects—privileges and restrictions depending on ranking that they have earned.  </a:t>
          </a:r>
        </a:p>
      </dsp:txBody>
      <dsp:txXfrm>
        <a:off x="49087" y="2276779"/>
        <a:ext cx="11151123" cy="907369"/>
      </dsp:txXfrm>
    </dsp:sp>
    <dsp:sp modelId="{1E383AE9-9885-CC41-942D-0EFCD076D6A4}">
      <dsp:nvSpPr>
        <dsp:cNvPr id="0" name=""/>
        <dsp:cNvSpPr/>
      </dsp:nvSpPr>
      <dsp:spPr>
        <a:xfrm>
          <a:off x="0" y="3233236"/>
          <a:ext cx="11249297"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These privileges and restrictions need have little direct connection to specific behaviors but are developed through an network of agreements among public and private actors to piece together black lists and red lists that produce incentives toward better behavior and higher scores.  </a:t>
          </a:r>
        </a:p>
      </dsp:txBody>
      <dsp:txXfrm>
        <a:off x="0" y="3233236"/>
        <a:ext cx="11249297" cy="726570"/>
      </dsp:txXfrm>
    </dsp:sp>
    <dsp:sp modelId="{CC4C3AB1-B8AB-9445-8D28-0ACD0FC8709B}">
      <dsp:nvSpPr>
        <dsp:cNvPr id="0" name=""/>
        <dsp:cNvSpPr/>
      </dsp:nvSpPr>
      <dsp:spPr>
        <a:xfrm>
          <a:off x="0" y="3959806"/>
          <a:ext cx="11249297" cy="1005543"/>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system is itself cobbled together from a series of national and provincial programs, from public and private data harvesters and a series of MOUs that are meant to nationalize lists and develop a coordinated system of evaluation (based on aggregate data) and consequences based on ranking demining placement on blacklists and redlists.  </a:t>
          </a:r>
        </a:p>
      </dsp:txBody>
      <dsp:txXfrm>
        <a:off x="49087" y="4008893"/>
        <a:ext cx="11151123" cy="907369"/>
      </dsp:txXfrm>
    </dsp:sp>
    <dsp:sp modelId="{CA014AAA-3371-5040-8E80-586FC74B3DF8}">
      <dsp:nvSpPr>
        <dsp:cNvPr id="0" name=""/>
        <dsp:cNvSpPr/>
      </dsp:nvSpPr>
      <dsp:spPr>
        <a:xfrm>
          <a:off x="0" y="4965349"/>
          <a:ext cx="11249297" cy="76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Consequence: widely circulated stories in the West about people denied express train and air travel, college admission for their children, restrictions on access to credit and visas for travel abroad on the basis of credit scores.  </a:t>
          </a:r>
        </a:p>
        <a:p>
          <a:pPr marL="171450" lvl="1" indent="-171450" algn="l" defTabSz="711200">
            <a:lnSpc>
              <a:spcPct val="90000"/>
            </a:lnSpc>
            <a:spcBef>
              <a:spcPct val="0"/>
            </a:spcBef>
            <a:spcAft>
              <a:spcPct val="20000"/>
            </a:spcAft>
            <a:buChar char="•"/>
          </a:pPr>
          <a:r>
            <a:rPr lang="en-US" sz="1600" kern="1200" dirty="0"/>
            <a:t>Analytics appears to incorporate actions that would have been weighed differently in the West. .</a:t>
          </a:r>
        </a:p>
      </dsp:txBody>
      <dsp:txXfrm>
        <a:off x="0" y="4965349"/>
        <a:ext cx="11249297" cy="7638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4315-CE34-0143-8311-EB9C47E9CD74}">
      <dsp:nvSpPr>
        <dsp:cNvPr id="0" name=""/>
        <dsp:cNvSpPr/>
      </dsp:nvSpPr>
      <dsp:spPr>
        <a:xfrm>
          <a:off x="0" y="250923"/>
          <a:ext cx="7010400" cy="91494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Lists (red, black, white) represent the end-product of a process of data driven analytics</a:t>
          </a:r>
        </a:p>
      </dsp:txBody>
      <dsp:txXfrm>
        <a:off x="44664" y="295587"/>
        <a:ext cx="6921072" cy="825612"/>
      </dsp:txXfrm>
    </dsp:sp>
    <dsp:sp modelId="{08A258F9-C99C-DE40-BBFE-D741C02A6068}">
      <dsp:nvSpPr>
        <dsp:cNvPr id="0" name=""/>
        <dsp:cNvSpPr/>
      </dsp:nvSpPr>
      <dsp:spPr>
        <a:xfrm>
          <a:off x="0" y="1232103"/>
          <a:ext cx="7010400" cy="914940"/>
        </a:xfrm>
        <a:prstGeom prst="round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producing a conclusion related to each list </a:t>
          </a:r>
        </a:p>
      </dsp:txBody>
      <dsp:txXfrm>
        <a:off x="44664" y="1276767"/>
        <a:ext cx="6921072" cy="825612"/>
      </dsp:txXfrm>
    </dsp:sp>
    <dsp:sp modelId="{23295BF1-6868-1A4D-82A1-AAC0B51B7F8A}">
      <dsp:nvSpPr>
        <dsp:cNvPr id="0" name=""/>
        <dsp:cNvSpPr/>
      </dsp:nvSpPr>
      <dsp:spPr>
        <a:xfrm>
          <a:off x="0" y="2147043"/>
          <a:ext cx="701040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(compliance with court order lists; student misbehavior lists; subway misbehavior lists; community service lists; financial responsibility lists; etc.)</a:t>
          </a:r>
        </a:p>
      </dsp:txBody>
      <dsp:txXfrm>
        <a:off x="0" y="2147043"/>
        <a:ext cx="7010400" cy="833175"/>
      </dsp:txXfrm>
    </dsp:sp>
    <dsp:sp modelId="{8690E4C3-DEE3-2148-9127-DE2317B66087}">
      <dsp:nvSpPr>
        <dsp:cNvPr id="0" name=""/>
        <dsp:cNvSpPr/>
      </dsp:nvSpPr>
      <dsp:spPr>
        <a:xfrm>
          <a:off x="0" y="2980218"/>
          <a:ext cx="7010400" cy="914940"/>
        </a:xfrm>
        <a:prstGeom prst="round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based on the factors weighed </a:t>
          </a:r>
        </a:p>
      </dsp:txBody>
      <dsp:txXfrm>
        <a:off x="44664" y="3024882"/>
        <a:ext cx="6921072" cy="825612"/>
      </dsp:txXfrm>
    </dsp:sp>
    <dsp:sp modelId="{E2278FB4-756A-2648-98BA-7C901902C75B}">
      <dsp:nvSpPr>
        <dsp:cNvPr id="0" name=""/>
        <dsp:cNvSpPr/>
      </dsp:nvSpPr>
      <dsp:spPr>
        <a:xfrm>
          <a:off x="0" y="3895158"/>
          <a:ext cx="701040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(e.g., spitting, eating, loud music playing etc. on the subway for the subway misbehavior list; timely payment of bills, traffic tickets, utility bills for a financial responsibility list) ) </a:t>
          </a:r>
        </a:p>
      </dsp:txBody>
      <dsp:txXfrm>
        <a:off x="0" y="3895158"/>
        <a:ext cx="7010400" cy="833175"/>
      </dsp:txXfrm>
    </dsp:sp>
    <dsp:sp modelId="{22B7B307-1BD9-6F43-853C-178FAA0C6FF5}">
      <dsp:nvSpPr>
        <dsp:cNvPr id="0" name=""/>
        <dsp:cNvSpPr/>
      </dsp:nvSpPr>
      <dsp:spPr>
        <a:xfrm>
          <a:off x="0" y="4728333"/>
          <a:ext cx="7010400" cy="914940"/>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 order to determine whether a threshold quantum of conduct has occurred that merits inclusion on the list.</a:t>
          </a:r>
        </a:p>
      </dsp:txBody>
      <dsp:txXfrm>
        <a:off x="44664" y="4772997"/>
        <a:ext cx="6921072" cy="825612"/>
      </dsp:txXfrm>
    </dsp:sp>
    <dsp:sp modelId="{781D9FBD-46B6-5249-B74B-653AF4C25950}">
      <dsp:nvSpPr>
        <dsp:cNvPr id="0" name=""/>
        <dsp:cNvSpPr/>
      </dsp:nvSpPr>
      <dsp:spPr>
        <a:xfrm>
          <a:off x="0" y="5643273"/>
          <a:ext cx="701040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The end-product of that analytics—the list—then serves as the signal necessary to either encourage or compel other social, political, and economic actors to act (reward or punish) on the basis of inclusion.</a:t>
          </a:r>
        </a:p>
      </dsp:txBody>
      <dsp:txXfrm>
        <a:off x="0" y="5643273"/>
        <a:ext cx="7010400" cy="8331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C5559-3FD0-FE4E-B2C0-294E73345DC8}">
      <dsp:nvSpPr>
        <dsp:cNvPr id="0" name=""/>
        <dsp:cNvSpPr/>
      </dsp:nvSpPr>
      <dsp:spPr>
        <a:xfrm>
          <a:off x="4837043" y="3042"/>
          <a:ext cx="7255565" cy="1718547"/>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(e.g., as marketplaces, search engines, social media, creative content outlets, app stores, communications services, payment systems, services). </a:t>
          </a:r>
        </a:p>
        <a:p>
          <a:pPr marL="171450" lvl="1" indent="-171450" algn="l" defTabSz="755650">
            <a:lnSpc>
              <a:spcPct val="90000"/>
            </a:lnSpc>
            <a:spcBef>
              <a:spcPct val="0"/>
            </a:spcBef>
            <a:spcAft>
              <a:spcPct val="15000"/>
            </a:spcAft>
            <a:buChar char="•"/>
          </a:pPr>
          <a:r>
            <a:rPr lang="en-US" sz="1700" kern="1200" dirty="0"/>
            <a:t>“play a regulatory role in deciding how to govern the “marketplaces” they create.” Tat-how The, “</a:t>
          </a:r>
          <a:r>
            <a:rPr lang="en-US" sz="1700" kern="1200" dirty="0">
              <a:hlinkClick xmlns:r="http://schemas.openxmlformats.org/officeDocument/2006/relationships" r:id="rId1"/>
            </a:rPr>
            <a:t>Platform Governance</a:t>
          </a:r>
          <a:r>
            <a:rPr lang="en-US" sz="1700" kern="1200" dirty="0"/>
            <a:t>”2020</a:t>
          </a:r>
        </a:p>
      </dsp:txBody>
      <dsp:txXfrm>
        <a:off x="4837043" y="217860"/>
        <a:ext cx="6611110" cy="1288911"/>
      </dsp:txXfrm>
    </dsp:sp>
    <dsp:sp modelId="{3DD52580-6388-BE46-ABAC-342AC25275C4}">
      <dsp:nvSpPr>
        <dsp:cNvPr id="0" name=""/>
        <dsp:cNvSpPr/>
      </dsp:nvSpPr>
      <dsp:spPr>
        <a:xfrm>
          <a:off x="0" y="3042"/>
          <a:ext cx="4837043" cy="1718547"/>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critical role in the implementation of social credit systems in the way that they now occupy a central role in the organization of economic activity through the internet in the West </a:t>
          </a:r>
        </a:p>
      </dsp:txBody>
      <dsp:txXfrm>
        <a:off x="83893" y="86935"/>
        <a:ext cx="4669257" cy="1550761"/>
      </dsp:txXfrm>
    </dsp:sp>
    <dsp:sp modelId="{B37789AC-BBF6-8846-A7C4-0C2A8A6D97B3}">
      <dsp:nvSpPr>
        <dsp:cNvPr id="0" name=""/>
        <dsp:cNvSpPr/>
      </dsp:nvSpPr>
      <dsp:spPr>
        <a:xfrm>
          <a:off x="4838224" y="1893444"/>
          <a:ext cx="7248479" cy="2355492"/>
        </a:xfrm>
        <a:prstGeom prst="rightArrow">
          <a:avLst>
            <a:gd name="adj1" fmla="val 75000"/>
            <a:gd name="adj2" fmla="val 50000"/>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where in the West the recognition of the power of the platform has produced a discourse aimed at the regulation of platforms (and their private operators), </a:t>
          </a:r>
          <a:r>
            <a:rPr lang="en-US" sz="1700" b="1" i="1" kern="1200" dirty="0"/>
            <a:t>in China, the thrust of policy appears to be first to use platforms as the vehicle for regulation, and second, to align managed markets with managed platform</a:t>
          </a:r>
          <a:r>
            <a:rPr lang="en-US" sz="1700" kern="1200" dirty="0"/>
            <a:t>s. </a:t>
          </a:r>
        </a:p>
        <a:p>
          <a:pPr marL="171450" lvl="1" indent="-171450" algn="l" defTabSz="755650">
            <a:lnSpc>
              <a:spcPct val="90000"/>
            </a:lnSpc>
            <a:spcBef>
              <a:spcPct val="0"/>
            </a:spcBef>
            <a:spcAft>
              <a:spcPct val="15000"/>
            </a:spcAft>
            <a:buChar char="•"/>
          </a:pPr>
          <a:r>
            <a:rPr lang="en-US" sz="1700" kern="1200"/>
            <a:t>In the process, China appears to be transforming the use and role of platforms both as a governance medium and as a proxy for markets </a:t>
          </a:r>
        </a:p>
      </dsp:txBody>
      <dsp:txXfrm>
        <a:off x="4838224" y="2187881"/>
        <a:ext cx="6365170" cy="1766619"/>
      </dsp:txXfrm>
    </dsp:sp>
    <dsp:sp modelId="{6D607B71-0A14-6443-97BC-F26CDA39DAFF}">
      <dsp:nvSpPr>
        <dsp:cNvPr id="0" name=""/>
        <dsp:cNvSpPr/>
      </dsp:nvSpPr>
      <dsp:spPr>
        <a:xfrm>
          <a:off x="5904" y="2211917"/>
          <a:ext cx="4832319" cy="1718547"/>
        </a:xfrm>
        <a:prstGeom prst="round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suggests a paradox that is the subject of examination in this essay: </a:t>
          </a:r>
        </a:p>
      </dsp:txBody>
      <dsp:txXfrm>
        <a:off x="89797" y="2295810"/>
        <a:ext cx="4664533" cy="1550761"/>
      </dsp:txXfrm>
    </dsp:sp>
    <dsp:sp modelId="{A003F498-7125-F84D-941D-BB1DB2729E58}">
      <dsp:nvSpPr>
        <dsp:cNvPr id="0" name=""/>
        <dsp:cNvSpPr/>
      </dsp:nvSpPr>
      <dsp:spPr>
        <a:xfrm>
          <a:off x="4837043" y="4420791"/>
          <a:ext cx="7255565" cy="1718547"/>
        </a:xfrm>
        <a:prstGeom prst="rightArrow">
          <a:avLst>
            <a:gd name="adj1" fmla="val 75000"/>
            <a:gd name="adj2" fmla="val 5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t>From rules and judge administered legal norms to ratings and data driven evaluation systems </a:t>
          </a:r>
        </a:p>
      </dsp:txBody>
      <dsp:txXfrm>
        <a:off x="4837043" y="4635609"/>
        <a:ext cx="6611110" cy="1288911"/>
      </dsp:txXfrm>
    </dsp:sp>
    <dsp:sp modelId="{944B063D-DA5A-614E-A0C9-CC4ACC67C533}">
      <dsp:nvSpPr>
        <dsp:cNvPr id="0" name=""/>
        <dsp:cNvSpPr/>
      </dsp:nvSpPr>
      <dsp:spPr>
        <a:xfrm>
          <a:off x="0" y="4420791"/>
          <a:ext cx="4837043" cy="1718547"/>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In this way both tech, and markets-based behaviors becomes central to the project of governance</a:t>
          </a:r>
        </a:p>
      </dsp:txBody>
      <dsp:txXfrm>
        <a:off x="83893" y="4504684"/>
        <a:ext cx="4669257" cy="15507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F2002-114F-D848-985A-D32A603858DB}">
      <dsp:nvSpPr>
        <dsp:cNvPr id="0" name=""/>
        <dsp:cNvSpPr/>
      </dsp:nvSpPr>
      <dsp:spPr>
        <a:xfrm>
          <a:off x="0" y="171053"/>
          <a:ext cx="5923004"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The DIDI Platform</a:t>
          </a:r>
        </a:p>
      </dsp:txBody>
      <dsp:txXfrm>
        <a:off x="35125" y="206178"/>
        <a:ext cx="5852754" cy="649299"/>
      </dsp:txXfrm>
    </dsp:sp>
    <dsp:sp modelId="{CEBFA9B7-91A6-1D4D-9613-93D8A7B94D47}">
      <dsp:nvSpPr>
        <dsp:cNvPr id="0" name=""/>
        <dsp:cNvSpPr/>
      </dsp:nvSpPr>
      <dsp:spPr>
        <a:xfrm>
          <a:off x="0" y="890603"/>
          <a:ext cx="5923004" cy="3788100"/>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0">
          <a:scrgbClr r="0" g="0" b="0"/>
        </a:fillRef>
        <a:effectRef idx="0">
          <a:scrgbClr r="0" g="0" b="0"/>
        </a:effectRef>
        <a:fontRef idx="minor"/>
      </dsp:style>
      <dsp:txBody>
        <a:bodyPr spcFirstLastPara="0" vert="horz" wrap="square" lIns="188055"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i="1" kern="1200"/>
            <a:t>DIDI Research Institute</a:t>
          </a:r>
          <a:r>
            <a:rPr lang="en-US" sz="2300" kern="1200"/>
            <a:t>—AI tech to aid its business model; Labs in Beijing and Mountain View California</a:t>
          </a:r>
        </a:p>
        <a:p>
          <a:pPr marL="228600" lvl="1" indent="-228600" algn="l" defTabSz="1022350">
            <a:lnSpc>
              <a:spcPct val="90000"/>
            </a:lnSpc>
            <a:spcBef>
              <a:spcPct val="0"/>
            </a:spcBef>
            <a:spcAft>
              <a:spcPct val="20000"/>
            </a:spcAft>
            <a:buChar char="•"/>
          </a:pPr>
          <a:r>
            <a:rPr lang="en-US" sz="2300" kern="1200" dirty="0" err="1"/>
            <a:t>DiDi</a:t>
          </a:r>
          <a:r>
            <a:rPr lang="en-US" sz="2300" kern="1200" dirty="0"/>
            <a:t> Cloud Platform: integrate data to produce predictive analytics of people and traffic flows for example</a:t>
          </a:r>
        </a:p>
        <a:p>
          <a:pPr marL="228600" lvl="1" indent="-228600" algn="l" defTabSz="1022350">
            <a:lnSpc>
              <a:spcPct val="90000"/>
            </a:lnSpc>
            <a:spcBef>
              <a:spcPct val="0"/>
            </a:spcBef>
            <a:spcAft>
              <a:spcPct val="20000"/>
            </a:spcAft>
            <a:buChar char="•"/>
          </a:pPr>
          <a:r>
            <a:rPr lang="en-US" sz="2300" kern="1200"/>
            <a:t>Smart Transport Initiative (networked platforms; public-private): use data to optimize traffic flow: joint work for example with Beijing Capital International Airport Public Security Bureau Traffic Detachment; </a:t>
          </a:r>
        </a:p>
      </dsp:txBody>
      <dsp:txXfrm>
        <a:off x="0" y="890603"/>
        <a:ext cx="5923004" cy="37881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630B1-2C2A-4444-97D9-373B61A830B6}">
      <dsp:nvSpPr>
        <dsp:cNvPr id="0" name=""/>
        <dsp:cNvSpPr/>
      </dsp:nvSpPr>
      <dsp:spPr>
        <a:xfrm>
          <a:off x="0" y="2508"/>
          <a:ext cx="6118654" cy="7107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DIDI(Didi Chuxing Tech Co. </a:t>
          </a:r>
          <a:r>
            <a:rPr lang="zh-CN" sz="2700" kern="1200"/>
            <a:t>滴滴出行</a:t>
          </a:r>
          <a:r>
            <a:rPr lang="es-ES" sz="2700" kern="1200"/>
            <a:t>)</a:t>
          </a:r>
          <a:endParaRPr lang="en-US" sz="2700" kern="1200"/>
        </a:p>
      </dsp:txBody>
      <dsp:txXfrm>
        <a:off x="34697" y="37205"/>
        <a:ext cx="6049260" cy="641381"/>
      </dsp:txXfrm>
    </dsp:sp>
    <dsp:sp modelId="{E67B065B-2163-AE47-A17E-0432A0B9DFC4}">
      <dsp:nvSpPr>
        <dsp:cNvPr id="0" name=""/>
        <dsp:cNvSpPr/>
      </dsp:nvSpPr>
      <dsp:spPr>
        <a:xfrm>
          <a:off x="0" y="713283"/>
          <a:ext cx="6118654" cy="50301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9426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App-based transportation services, including </a:t>
          </a:r>
          <a:r>
            <a:rPr lang="en-US" sz="2100" kern="1200" dirty="0">
              <a:hlinkClick xmlns:r="http://schemas.openxmlformats.org/officeDocument/2006/relationships" r:id="rId1"/>
            </a:rPr>
            <a:t>taxi</a:t>
          </a:r>
          <a:r>
            <a:rPr lang="en-US" sz="2100" kern="1200" dirty="0"/>
            <a:t> hailing, private car hailing, social ride-sharing and bike sharing; on-demand delivery services; and automobile services, including sales, leasing, financing, maintenance, fleet operation, electric vehicle charging and co-development of vehicles with automakers</a:t>
          </a:r>
        </a:p>
        <a:p>
          <a:pPr marL="457200" lvl="2" indent="-228600" algn="l" defTabSz="933450">
            <a:lnSpc>
              <a:spcPct val="90000"/>
            </a:lnSpc>
            <a:spcBef>
              <a:spcPct val="0"/>
            </a:spcBef>
            <a:spcAft>
              <a:spcPct val="20000"/>
            </a:spcAft>
            <a:buChar char="•"/>
          </a:pPr>
          <a:r>
            <a:rPr lang="en-US" sz="2100" kern="1200"/>
            <a:t>“</a:t>
          </a:r>
          <a:r>
            <a:rPr lang="en-US" sz="2100" kern="1200">
              <a:hlinkClick xmlns:r="http://schemas.openxmlformats.org/officeDocument/2006/relationships" r:id="rId2"/>
            </a:rPr>
            <a:t>Didi to hire 1,000 Communist Party comrades to improve safety:Recruits will serve as 'role models' on customer service team, company says</a:t>
          </a:r>
          <a:r>
            <a:rPr lang="en-US" sz="2100" kern="1200"/>
            <a:t>” Nikkei Asia (19 Oct 2018).</a:t>
          </a:r>
        </a:p>
        <a:p>
          <a:pPr marL="457200" lvl="2" indent="-228600" algn="l" defTabSz="933450">
            <a:lnSpc>
              <a:spcPct val="90000"/>
            </a:lnSpc>
            <a:spcBef>
              <a:spcPct val="0"/>
            </a:spcBef>
            <a:spcAft>
              <a:spcPct val="20000"/>
            </a:spcAft>
            <a:buChar char="•"/>
          </a:pPr>
          <a:r>
            <a:rPr lang="en-US" sz="2100" kern="1200"/>
            <a:t>Since 2015, DiDi has invested in </a:t>
          </a:r>
          <a:r>
            <a:rPr lang="en-US" sz="2100" kern="1200">
              <a:hlinkClick xmlns:r="http://schemas.openxmlformats.org/officeDocument/2006/relationships" r:id="rId3"/>
            </a:rPr>
            <a:t>Grab</a:t>
          </a:r>
          <a:r>
            <a:rPr lang="en-US" sz="2100" kern="1200"/>
            <a:t>, </a:t>
          </a:r>
          <a:r>
            <a:rPr lang="en-US" sz="2100" kern="1200">
              <a:hlinkClick xmlns:r="http://schemas.openxmlformats.org/officeDocument/2006/relationships" r:id="rId4"/>
            </a:rPr>
            <a:t>Lyft</a:t>
          </a:r>
          <a:r>
            <a:rPr lang="en-US" sz="2100" kern="1200"/>
            <a:t>, </a:t>
          </a:r>
          <a:r>
            <a:rPr lang="en-US" sz="2100" kern="1200">
              <a:hlinkClick xmlns:r="http://schemas.openxmlformats.org/officeDocument/2006/relationships" r:id="rId5"/>
            </a:rPr>
            <a:t>Ola</a:t>
          </a:r>
          <a:r>
            <a:rPr lang="en-US" sz="2100" kern="1200"/>
            <a:t>, </a:t>
          </a:r>
          <a:r>
            <a:rPr lang="en-US" sz="2100" kern="1200">
              <a:hlinkClick xmlns:r="http://schemas.openxmlformats.org/officeDocument/2006/relationships" r:id="rId6"/>
            </a:rPr>
            <a:t>Uber</a:t>
          </a:r>
          <a:r>
            <a:rPr lang="en-US" sz="2100" kern="1200"/>
            <a:t>, 99, Bolt (Taxify) and Careem.</a:t>
          </a:r>
        </a:p>
        <a:p>
          <a:pPr marL="228600" lvl="1" indent="-228600" algn="l" defTabSz="933450">
            <a:lnSpc>
              <a:spcPct val="90000"/>
            </a:lnSpc>
            <a:spcBef>
              <a:spcPct val="0"/>
            </a:spcBef>
            <a:spcAft>
              <a:spcPct val="20000"/>
            </a:spcAft>
            <a:buChar char="•"/>
          </a:pPr>
          <a:r>
            <a:rPr lang="en-US" sz="2100" kern="1200"/>
            <a:t>Vertically integrated services: Financial services (eg car insurance); food delivery services; auto leasing and trading services (platform hybrid)</a:t>
          </a:r>
        </a:p>
      </dsp:txBody>
      <dsp:txXfrm>
        <a:off x="0" y="713283"/>
        <a:ext cx="6118654" cy="50301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37DF0-03BA-7541-B5C3-140458F77C51}">
      <dsp:nvSpPr>
        <dsp:cNvPr id="0" name=""/>
        <dsp:cNvSpPr/>
      </dsp:nvSpPr>
      <dsp:spPr>
        <a:xfrm>
          <a:off x="527198" y="61783"/>
          <a:ext cx="4679137" cy="573353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“There is no 1 Health Code for all of China. In reality its hundreds of different codes issued by cities. They have their own names, they look different, and may not even use the same types of data. Essentially ‘</a:t>
          </a:r>
          <a:r>
            <a:rPr lang="en-US" sz="1800" kern="1200" dirty="0" err="1"/>
            <a:t>HealthCode</a:t>
          </a:r>
          <a:r>
            <a:rPr lang="en-US" sz="1800" kern="1200" dirty="0"/>
            <a:t>’ is the catch-all name used to refer to them and where you go to, in either Alipay or </a:t>
          </a:r>
          <a:r>
            <a:rPr lang="en-US" sz="1800" kern="1200" dirty="0" err="1"/>
            <a:t>Wechat</a:t>
          </a:r>
          <a:r>
            <a:rPr lang="en-US" sz="1800" kern="1200" dirty="0"/>
            <a:t>, to find the code for your city.” </a:t>
          </a:r>
        </a:p>
        <a:p>
          <a:pPr marL="0" lvl="0" indent="0" algn="ctr" defTabSz="800100">
            <a:lnSpc>
              <a:spcPct val="90000"/>
            </a:lnSpc>
            <a:spcBef>
              <a:spcPct val="0"/>
            </a:spcBef>
            <a:spcAft>
              <a:spcPct val="35000"/>
            </a:spcAft>
            <a:buNone/>
          </a:pPr>
          <a:r>
            <a:rPr lang="en-US" sz="1800" kern="1200" dirty="0"/>
            <a:t>Dev Lewis, “</a:t>
          </a:r>
          <a:r>
            <a:rPr lang="en-US" sz="1800" kern="1200" dirty="0">
              <a:hlinkClick xmlns:r="http://schemas.openxmlformats.org/officeDocument/2006/relationships" r:id="rId1"/>
            </a:rPr>
            <a:t>CIN #14- Going under the hood of Health QR Codes,” </a:t>
          </a:r>
          <a:r>
            <a:rPr lang="en-US" sz="1800" i="1" kern="1200" dirty="0"/>
            <a:t>China India Networked</a:t>
          </a:r>
          <a:r>
            <a:rPr lang="en-US" sz="1800" kern="1200" dirty="0"/>
            <a:t> 1 June 2020 </a:t>
          </a:r>
        </a:p>
      </dsp:txBody>
      <dsp:txXfrm>
        <a:off x="1212442" y="901440"/>
        <a:ext cx="3308649" cy="40542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31D38-2DC2-9942-B5DB-2023756F80AD}">
      <dsp:nvSpPr>
        <dsp:cNvPr id="0" name=""/>
        <dsp:cNvSpPr/>
      </dsp:nvSpPr>
      <dsp:spPr>
        <a:xfrm>
          <a:off x="3375742" y="0"/>
          <a:ext cx="3243360" cy="3163329"/>
        </a:xfrm>
        <a:prstGeom prst="nonIsoscelesTrapezoid">
          <a:avLst>
            <a:gd name="adj1" fmla="val 35572"/>
            <a:gd name="adj2" fmla="val 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1</a:t>
          </a:r>
          <a:r>
            <a:rPr lang="en-US" sz="1300" b="1" kern="1200" dirty="0">
              <a:solidFill>
                <a:srgbClr val="FF0000"/>
              </a:solidFill>
            </a:rPr>
            <a:t>, contact tracing</a:t>
          </a:r>
          <a:r>
            <a:rPr lang="en-US" sz="1300" b="1" kern="1200" dirty="0"/>
            <a:t>; </a:t>
          </a:r>
        </a:p>
        <a:p>
          <a:pPr marL="114300" lvl="1" indent="-114300" algn="l" defTabSz="577850">
            <a:lnSpc>
              <a:spcPct val="90000"/>
            </a:lnSpc>
            <a:spcBef>
              <a:spcPct val="0"/>
            </a:spcBef>
            <a:spcAft>
              <a:spcPct val="15000"/>
            </a:spcAft>
            <a:buChar char="•"/>
          </a:pPr>
          <a:r>
            <a:rPr lang="en-US" sz="1300" b="1" kern="1200" dirty="0"/>
            <a:t>2</a:t>
          </a:r>
          <a:r>
            <a:rPr lang="en-US" sz="1300" b="1" kern="1200" dirty="0">
              <a:solidFill>
                <a:srgbClr val="7030A0"/>
              </a:solidFill>
            </a:rPr>
            <a:t>, testing and responder capacity</a:t>
          </a:r>
          <a:r>
            <a:rPr lang="en-US" sz="1300" b="1" kern="1200" dirty="0"/>
            <a:t>; </a:t>
          </a:r>
        </a:p>
        <a:p>
          <a:pPr marL="114300" lvl="1" indent="-114300" algn="l" defTabSz="577850">
            <a:lnSpc>
              <a:spcPct val="90000"/>
            </a:lnSpc>
            <a:spcBef>
              <a:spcPct val="0"/>
            </a:spcBef>
            <a:spcAft>
              <a:spcPct val="15000"/>
            </a:spcAft>
            <a:buChar char="•"/>
          </a:pPr>
          <a:r>
            <a:rPr lang="en-US" sz="1300" b="1" kern="1200" dirty="0"/>
            <a:t>3, </a:t>
          </a:r>
          <a:r>
            <a:rPr lang="en-US" sz="1300" b="1" kern="1200" dirty="0">
              <a:solidFill>
                <a:schemeClr val="accent6">
                  <a:lumMod val="75000"/>
                </a:schemeClr>
              </a:solidFill>
            </a:rPr>
            <a:t>early warning and surveillance</a:t>
          </a:r>
          <a:r>
            <a:rPr lang="en-US" sz="1300" b="1" kern="1200" dirty="0"/>
            <a:t>; </a:t>
          </a:r>
        </a:p>
        <a:p>
          <a:pPr marL="114300" lvl="1" indent="-114300" algn="l" defTabSz="577850">
            <a:lnSpc>
              <a:spcPct val="90000"/>
            </a:lnSpc>
            <a:spcBef>
              <a:spcPct val="0"/>
            </a:spcBef>
            <a:spcAft>
              <a:spcPct val="15000"/>
            </a:spcAft>
            <a:buChar char="•"/>
          </a:pPr>
          <a:r>
            <a:rPr lang="en-US" sz="1300" b="1" kern="1200" dirty="0"/>
            <a:t>4</a:t>
          </a:r>
          <a:r>
            <a:rPr lang="en-US" sz="1300" b="1" kern="1200" dirty="0">
              <a:solidFill>
                <a:schemeClr val="accent2">
                  <a:lumMod val="50000"/>
                </a:schemeClr>
              </a:solidFill>
            </a:rPr>
            <a:t>, quarantine and social control; and </a:t>
          </a:r>
        </a:p>
        <a:p>
          <a:pPr marL="114300" lvl="1" indent="-114300" algn="l" defTabSz="577850">
            <a:lnSpc>
              <a:spcPct val="90000"/>
            </a:lnSpc>
            <a:spcBef>
              <a:spcPct val="0"/>
            </a:spcBef>
            <a:spcAft>
              <a:spcPct val="15000"/>
            </a:spcAft>
            <a:buChar char="•"/>
          </a:pPr>
          <a:r>
            <a:rPr lang="en-US" sz="1300" b="1" kern="1200" dirty="0"/>
            <a:t>5</a:t>
          </a:r>
          <a:r>
            <a:rPr lang="en-US" sz="1300" b="1" kern="1200" dirty="0">
              <a:solidFill>
                <a:srgbClr val="C00000"/>
              </a:solidFill>
            </a:rPr>
            <a:t>, research and cure</a:t>
          </a:r>
          <a:r>
            <a:rPr lang="en-US" sz="1300" b="1" kern="1200" dirty="0"/>
            <a:t>. </a:t>
          </a:r>
        </a:p>
        <a:p>
          <a:pPr marL="114300" lvl="1" indent="-114300" algn="l" defTabSz="577850">
            <a:lnSpc>
              <a:spcPct val="90000"/>
            </a:lnSpc>
            <a:spcBef>
              <a:spcPct val="0"/>
            </a:spcBef>
            <a:spcAft>
              <a:spcPct val="15000"/>
            </a:spcAft>
            <a:buChar char="•"/>
          </a:pPr>
          <a:r>
            <a:rPr lang="en-US" sz="1300" kern="1200"/>
            <a:t>(Sean MacDonald, “</a:t>
          </a:r>
          <a:r>
            <a:rPr lang="en-US" sz="1300" kern="1200">
              <a:hlinkClick xmlns:r="http://schemas.openxmlformats.org/officeDocument/2006/relationships" r:id="rId1"/>
            </a:rPr>
            <a:t>The Digital Response to the Outbreak of COVID-19</a:t>
          </a:r>
          <a:r>
            <a:rPr lang="en-US" sz="1300" kern="1200"/>
            <a:t>,” CIGI 30 March 2020</a:t>
          </a:r>
        </a:p>
      </dsp:txBody>
      <dsp:txXfrm>
        <a:off x="4500990" y="0"/>
        <a:ext cx="2118112" cy="3163329"/>
      </dsp:txXfrm>
    </dsp:sp>
    <dsp:sp modelId="{78ADFDD8-F937-5342-95F1-CA16FF1B2D00}">
      <dsp:nvSpPr>
        <dsp:cNvPr id="0" name=""/>
        <dsp:cNvSpPr/>
      </dsp:nvSpPr>
      <dsp:spPr>
        <a:xfrm rot="10800000">
          <a:off x="0" y="0"/>
          <a:ext cx="4500990" cy="3163329"/>
        </a:xfrm>
        <a:prstGeom prst="trapezoid">
          <a:avLst>
            <a:gd name="adj" fmla="val 35572"/>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While an extraordinary range of technology-based COVID-19 proposals and ideas are emerging, as part of COVID-19 response, there are a specific group of biomedical and social control-focused projects requesting large amounts of historically and commercially regulated location data. There are five main categories of problems they strive to address:  </a:t>
          </a:r>
        </a:p>
      </dsp:txBody>
      <dsp:txXfrm rot="-10800000">
        <a:off x="787673" y="0"/>
        <a:ext cx="2925643" cy="3163329"/>
      </dsp:txXfrm>
    </dsp:sp>
    <dsp:sp modelId="{C913A36E-1839-1A4D-BE2A-44F1500C657D}">
      <dsp:nvSpPr>
        <dsp:cNvPr id="0" name=""/>
        <dsp:cNvSpPr/>
      </dsp:nvSpPr>
      <dsp:spPr>
        <a:xfrm>
          <a:off x="2250495" y="3163329"/>
          <a:ext cx="4368607" cy="3163329"/>
        </a:xfrm>
        <a:prstGeom prst="nonIsoscelesTrapezoid">
          <a:avLst>
            <a:gd name="adj1" fmla="val 35572"/>
            <a:gd name="adj2" fmla="val 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Are meant to try to combine multiple functions. DATA  HARVESTING</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dirty="0"/>
            <a:t>Personal information</a:t>
          </a:r>
          <a:r>
            <a:rPr lang="en-US" sz="1300" kern="1200" dirty="0"/>
            <a:t>: e.g. name, address etc. </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a:t>Health information</a:t>
          </a:r>
          <a:r>
            <a:rPr lang="en-US" sz="1300" kern="1200"/>
            <a:t>: body temperature, present condition, residence or short-term travel to high-risk classified areas, close contact with high-risk individuals. </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a:t>Travel information</a:t>
          </a:r>
          <a:r>
            <a:rPr lang="en-US" sz="1300" kern="1200"/>
            <a:t>: travel/residence for the past 14-30 days</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dirty="0"/>
            <a:t>Health Information management department evaluation of health status</a:t>
          </a:r>
          <a:r>
            <a:rPr lang="en-US" sz="1300" kern="1200" dirty="0"/>
            <a:t> : health risk level, time of evaluation, reason of evaluation, COVID-19 test results, test time, data source.  (Dev Lewis, “</a:t>
          </a:r>
          <a:r>
            <a:rPr lang="en-US" sz="1300" kern="1200" dirty="0">
              <a:hlinkClick xmlns:r="http://schemas.openxmlformats.org/officeDocument/2006/relationships" r:id="rId2"/>
            </a:rPr>
            <a:t>CIN #14</a:t>
          </a:r>
          <a:r>
            <a:rPr lang="en-US" sz="1300" kern="1200" dirty="0"/>
            <a:t>)</a:t>
          </a:r>
        </a:p>
      </dsp:txBody>
      <dsp:txXfrm>
        <a:off x="3375742" y="3163329"/>
        <a:ext cx="3243360" cy="3163329"/>
      </dsp:txXfrm>
    </dsp:sp>
    <dsp:sp modelId="{B36A978A-C804-E64C-81EA-F098EA87D619}">
      <dsp:nvSpPr>
        <dsp:cNvPr id="0" name=""/>
        <dsp:cNvSpPr/>
      </dsp:nvSpPr>
      <dsp:spPr>
        <a:xfrm rot="10800000">
          <a:off x="1125247" y="3163329"/>
          <a:ext cx="2250495" cy="3163329"/>
        </a:xfrm>
        <a:prstGeom prst="trapezoid">
          <a:avLst>
            <a:gd name="adj" fmla="val 5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Chinese efforts: </a:t>
          </a:r>
        </a:p>
      </dsp:txBody>
      <dsp:txXfrm rot="-10800000">
        <a:off x="1125247" y="3163329"/>
        <a:ext cx="2250495" cy="31633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752A0-7513-834C-8B8C-E98C808174A5}">
      <dsp:nvSpPr>
        <dsp:cNvPr id="0" name=""/>
        <dsp:cNvSpPr/>
      </dsp:nvSpPr>
      <dsp:spPr>
        <a:xfrm>
          <a:off x="0" y="0"/>
          <a:ext cx="5064405" cy="101576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Inter-institutional coordination of data and analytics. </a:t>
          </a:r>
        </a:p>
      </dsp:txBody>
      <dsp:txXfrm>
        <a:off x="29751" y="29751"/>
        <a:ext cx="3849467" cy="956265"/>
      </dsp:txXfrm>
    </dsp:sp>
    <dsp:sp modelId="{D87D3ED3-1BBB-C94F-9DA3-9D0D2E86377B}">
      <dsp:nvSpPr>
        <dsp:cNvPr id="0" name=""/>
        <dsp:cNvSpPr/>
      </dsp:nvSpPr>
      <dsp:spPr>
        <a:xfrm>
          <a:off x="378186" y="1156846"/>
          <a:ext cx="5064405" cy="101576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Lists as mediating agents</a:t>
          </a:r>
        </a:p>
      </dsp:txBody>
      <dsp:txXfrm>
        <a:off x="407937" y="1186597"/>
        <a:ext cx="3966468" cy="956265"/>
      </dsp:txXfrm>
    </dsp:sp>
    <dsp:sp modelId="{3C7A3B61-5260-E546-A460-DA6CCF780D62}">
      <dsp:nvSpPr>
        <dsp:cNvPr id="0" name=""/>
        <dsp:cNvSpPr/>
      </dsp:nvSpPr>
      <dsp:spPr>
        <a:xfrm>
          <a:off x="756372" y="2313692"/>
          <a:ext cx="5064405" cy="101576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Public-Private partnerships</a:t>
          </a:r>
        </a:p>
      </dsp:txBody>
      <dsp:txXfrm>
        <a:off x="786123" y="2343443"/>
        <a:ext cx="3966468" cy="956265"/>
      </dsp:txXfrm>
    </dsp:sp>
    <dsp:sp modelId="{9CB80700-DE36-094F-A8C2-EDF29930D671}">
      <dsp:nvSpPr>
        <dsp:cNvPr id="0" name=""/>
        <dsp:cNvSpPr/>
      </dsp:nvSpPr>
      <dsp:spPr>
        <a:xfrm>
          <a:off x="1134558" y="3470539"/>
          <a:ext cx="5064405" cy="101576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Vertical and horizontal coherence; central discipline</a:t>
          </a:r>
        </a:p>
      </dsp:txBody>
      <dsp:txXfrm>
        <a:off x="1164309" y="3500290"/>
        <a:ext cx="3966468" cy="956265"/>
      </dsp:txXfrm>
    </dsp:sp>
    <dsp:sp modelId="{56701BD4-4BCD-F04E-A13A-202311169304}">
      <dsp:nvSpPr>
        <dsp:cNvPr id="0" name=""/>
        <dsp:cNvSpPr/>
      </dsp:nvSpPr>
      <dsp:spPr>
        <a:xfrm>
          <a:off x="1512744" y="4627385"/>
          <a:ext cx="5064405" cy="101576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Information gathering, coordination, and sharing</a:t>
          </a:r>
        </a:p>
      </dsp:txBody>
      <dsp:txXfrm>
        <a:off x="1542495" y="4657136"/>
        <a:ext cx="3966468" cy="956265"/>
      </dsp:txXfrm>
    </dsp:sp>
    <dsp:sp modelId="{FD439111-B594-374E-B2FF-F8CAEED01FD0}">
      <dsp:nvSpPr>
        <dsp:cNvPr id="0" name=""/>
        <dsp:cNvSpPr/>
      </dsp:nvSpPr>
      <dsp:spPr>
        <a:xfrm>
          <a:off x="4404156" y="742074"/>
          <a:ext cx="660248" cy="660248"/>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552712" y="742074"/>
        <a:ext cx="363136" cy="496837"/>
      </dsp:txXfrm>
    </dsp:sp>
    <dsp:sp modelId="{4E24B92E-9ECA-9945-BAD8-5AD79BEE5915}">
      <dsp:nvSpPr>
        <dsp:cNvPr id="0" name=""/>
        <dsp:cNvSpPr/>
      </dsp:nvSpPr>
      <dsp:spPr>
        <a:xfrm>
          <a:off x="4782342" y="1898920"/>
          <a:ext cx="660248" cy="660248"/>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930898" y="1898920"/>
        <a:ext cx="363136" cy="496837"/>
      </dsp:txXfrm>
    </dsp:sp>
    <dsp:sp modelId="{A119EFD4-9EC1-6845-8667-3A0BAD674D37}">
      <dsp:nvSpPr>
        <dsp:cNvPr id="0" name=""/>
        <dsp:cNvSpPr/>
      </dsp:nvSpPr>
      <dsp:spPr>
        <a:xfrm>
          <a:off x="5160528" y="3038837"/>
          <a:ext cx="660248" cy="660248"/>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309084" y="3038837"/>
        <a:ext cx="363136" cy="496837"/>
      </dsp:txXfrm>
    </dsp:sp>
    <dsp:sp modelId="{A37A2AAD-4732-5047-9C4A-490880EF6809}">
      <dsp:nvSpPr>
        <dsp:cNvPr id="0" name=""/>
        <dsp:cNvSpPr/>
      </dsp:nvSpPr>
      <dsp:spPr>
        <a:xfrm>
          <a:off x="5538714" y="4206970"/>
          <a:ext cx="660248" cy="660248"/>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87270" y="4206970"/>
        <a:ext cx="363136" cy="49683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143B4-CCC4-5045-BA4A-4D981278F079}">
      <dsp:nvSpPr>
        <dsp:cNvPr id="0" name=""/>
        <dsp:cNvSpPr/>
      </dsp:nvSpPr>
      <dsp:spPr>
        <a:xfrm>
          <a:off x="4871499" y="4459"/>
          <a:ext cx="7307248" cy="1743317"/>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Principle: the Party at the Center (democratize life within the Party but only under centralized guidance)</a:t>
          </a:r>
        </a:p>
        <a:p>
          <a:pPr marL="171450" lvl="1" indent="-171450" algn="l" defTabSz="800100">
            <a:lnSpc>
              <a:spcPct val="90000"/>
            </a:lnSpc>
            <a:spcBef>
              <a:spcPct val="0"/>
            </a:spcBef>
            <a:spcAft>
              <a:spcPct val="15000"/>
            </a:spcAft>
            <a:buChar char="•"/>
          </a:pPr>
          <a:r>
            <a:rPr lang="en-US" sz="1800" b="1" kern="1200" dirty="0"/>
            <a:t>Practice: social credit as real time rectification and guided mass line </a:t>
          </a:r>
        </a:p>
        <a:p>
          <a:pPr marL="171450" lvl="1" indent="-171450" algn="l" defTabSz="800100">
            <a:lnSpc>
              <a:spcPct val="90000"/>
            </a:lnSpc>
            <a:spcBef>
              <a:spcPct val="0"/>
            </a:spcBef>
            <a:spcAft>
              <a:spcPct val="15000"/>
            </a:spcAft>
            <a:buChar char="•"/>
          </a:pPr>
          <a:r>
            <a:rPr lang="en-US" sz="1800" b="1" kern="1200" dirty="0"/>
            <a:t>System: platform codifying the system as a disciplinary tool</a:t>
          </a:r>
        </a:p>
      </dsp:txBody>
      <dsp:txXfrm>
        <a:off x="4871499" y="222374"/>
        <a:ext cx="6653504" cy="1307487"/>
      </dsp:txXfrm>
    </dsp:sp>
    <dsp:sp modelId="{71EDABCE-6BA3-C540-9AFE-80127E1F5388}">
      <dsp:nvSpPr>
        <dsp:cNvPr id="0" name=""/>
        <dsp:cNvSpPr/>
      </dsp:nvSpPr>
      <dsp:spPr>
        <a:xfrm>
          <a:off x="0" y="4459"/>
          <a:ext cx="4871499" cy="174331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An enhanced method for the expression of New Era “democratic Centralism” grounded in the New Working Stye of the CPC</a:t>
          </a:r>
        </a:p>
      </dsp:txBody>
      <dsp:txXfrm>
        <a:off x="85102" y="89561"/>
        <a:ext cx="4701295" cy="1573113"/>
      </dsp:txXfrm>
    </dsp:sp>
    <dsp:sp modelId="{01692A24-E806-9542-A87C-4B50BF58A731}">
      <dsp:nvSpPr>
        <dsp:cNvPr id="0" name=""/>
        <dsp:cNvSpPr/>
      </dsp:nvSpPr>
      <dsp:spPr>
        <a:xfrm>
          <a:off x="4872688" y="1922109"/>
          <a:ext cx="7300112" cy="1980112"/>
        </a:xfrm>
        <a:prstGeom prst="rightArrow">
          <a:avLst>
            <a:gd name="adj1" fmla="val 75000"/>
            <a:gd name="adj2" fmla="val 50000"/>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Social Credit as digital rectification </a:t>
          </a:r>
        </a:p>
        <a:p>
          <a:pPr marL="171450" lvl="1" indent="-171450" algn="l" defTabSz="711200">
            <a:lnSpc>
              <a:spcPct val="90000"/>
            </a:lnSpc>
            <a:spcBef>
              <a:spcPct val="0"/>
            </a:spcBef>
            <a:spcAft>
              <a:spcPct val="15000"/>
            </a:spcAft>
            <a:buChar char="•"/>
          </a:pPr>
          <a:r>
            <a:rPr lang="en-US" sz="1600" b="1" kern="1200" dirty="0"/>
            <a:t>Normalizing the 1942 </a:t>
          </a:r>
          <a:r>
            <a:rPr lang="en-US" sz="1600" b="1" kern="1200" dirty="0" err="1"/>
            <a:t>Yan’an</a:t>
          </a:r>
          <a:r>
            <a:rPr lang="en-US" sz="1600" b="1" kern="1200" dirty="0"/>
            <a:t> Rectification (</a:t>
          </a:r>
          <a:r>
            <a:rPr lang="zh-CN" sz="1600" b="1" kern="1200" dirty="0"/>
            <a:t>延安整风运动</a:t>
          </a:r>
          <a:r>
            <a:rPr lang="en-US" sz="1600" b="1" kern="1200" dirty="0"/>
            <a:t>) model for the New Era</a:t>
          </a:r>
        </a:p>
        <a:p>
          <a:pPr marL="171450" lvl="1" indent="-171450" algn="l" defTabSz="711200">
            <a:lnSpc>
              <a:spcPct val="90000"/>
            </a:lnSpc>
            <a:spcBef>
              <a:spcPct val="0"/>
            </a:spcBef>
            <a:spcAft>
              <a:spcPct val="15000"/>
            </a:spcAft>
            <a:buChar char="•"/>
          </a:pPr>
          <a:r>
            <a:rPr lang="en-US" sz="1600" b="1" kern="1200" dirty="0"/>
            <a:t>A working style for the masses (Cheng, </a:t>
          </a:r>
          <a:r>
            <a:rPr lang="en-US" sz="1600" b="1" kern="1200" dirty="0" err="1"/>
            <a:t>Yinghong</a:t>
          </a:r>
          <a:r>
            <a:rPr lang="en-US" sz="1600" b="1" kern="1200" dirty="0"/>
            <a:t>. </a:t>
          </a:r>
          <a:r>
            <a:rPr lang="en-US" sz="1600" b="1" i="1" kern="1200" dirty="0"/>
            <a:t>Creating the "New Man": From Enlightenment Ideals to Socialist Realities</a:t>
          </a:r>
          <a:r>
            <a:rPr lang="en-US" sz="1600" b="1" kern="1200" dirty="0"/>
            <a:t>, University of Hawaii Press, 2009).</a:t>
          </a:r>
        </a:p>
      </dsp:txBody>
      <dsp:txXfrm>
        <a:off x="4872688" y="2169623"/>
        <a:ext cx="6557570" cy="1485084"/>
      </dsp:txXfrm>
    </dsp:sp>
    <dsp:sp modelId="{83FF4FDD-F0A7-8F4D-B477-780BAB01C626}">
      <dsp:nvSpPr>
        <dsp:cNvPr id="0" name=""/>
        <dsp:cNvSpPr/>
      </dsp:nvSpPr>
      <dsp:spPr>
        <a:xfrm>
          <a:off x="5946" y="2040506"/>
          <a:ext cx="4866741" cy="1743317"/>
        </a:xfrm>
        <a:prstGeom prst="round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Practice: Social Credit as a means of creating and naturalizing the narrative of the current contradiction and its implementation</a:t>
          </a:r>
        </a:p>
      </dsp:txBody>
      <dsp:txXfrm>
        <a:off x="91048" y="2125608"/>
        <a:ext cx="4696537" cy="1573113"/>
      </dsp:txXfrm>
    </dsp:sp>
    <dsp:sp modelId="{2E656D8C-C8B0-C04B-986D-7B0B5C4F15FB}">
      <dsp:nvSpPr>
        <dsp:cNvPr id="0" name=""/>
        <dsp:cNvSpPr/>
      </dsp:nvSpPr>
      <dsp:spPr>
        <a:xfrm>
          <a:off x="4871499" y="4076553"/>
          <a:ext cx="7307248" cy="1743317"/>
        </a:xfrm>
        <a:prstGeom prst="rightArrow">
          <a:avLst>
            <a:gd name="adj1" fmla="val 75000"/>
            <a:gd name="adj2" fmla="val 50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The Platform as the Party’s Tech version of the Central Commission for Discipline Inspection, but for the masses</a:t>
          </a:r>
        </a:p>
        <a:p>
          <a:pPr marL="228600" lvl="1" indent="-228600" algn="l" defTabSz="889000">
            <a:lnSpc>
              <a:spcPct val="90000"/>
            </a:lnSpc>
            <a:spcBef>
              <a:spcPct val="0"/>
            </a:spcBef>
            <a:spcAft>
              <a:spcPct val="15000"/>
            </a:spcAft>
            <a:buChar char="•"/>
          </a:pPr>
          <a:r>
            <a:rPr lang="en-US" sz="2000" b="1" kern="1200" dirty="0"/>
            <a:t>Automated and coordinated process of guiding the masses and the state to the next era of historical development.</a:t>
          </a:r>
        </a:p>
      </dsp:txBody>
      <dsp:txXfrm>
        <a:off x="4871499" y="4294468"/>
        <a:ext cx="6653504" cy="1307487"/>
      </dsp:txXfrm>
    </dsp:sp>
    <dsp:sp modelId="{24D4BB8D-928B-A745-BD4E-D8E42BF69344}">
      <dsp:nvSpPr>
        <dsp:cNvPr id="0" name=""/>
        <dsp:cNvSpPr/>
      </dsp:nvSpPr>
      <dsp:spPr>
        <a:xfrm>
          <a:off x="0" y="4076553"/>
          <a:ext cx="4871499" cy="1743317"/>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System: platforms as the system within which rectification becomes embedded as a constant state </a:t>
          </a:r>
        </a:p>
      </dsp:txBody>
      <dsp:txXfrm>
        <a:off x="85102" y="4161655"/>
        <a:ext cx="4701295" cy="15731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5F42B-A039-C749-975B-BE056505FF5B}">
      <dsp:nvSpPr>
        <dsp:cNvPr id="0" name=""/>
        <dsp:cNvSpPr/>
      </dsp:nvSpPr>
      <dsp:spPr>
        <a:xfrm>
          <a:off x="0" y="84550"/>
          <a:ext cx="12192000" cy="100161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Tech in the service of the national political-economic model</a:t>
          </a:r>
        </a:p>
      </dsp:txBody>
      <dsp:txXfrm>
        <a:off x="48895" y="133445"/>
        <a:ext cx="12094210" cy="903827"/>
      </dsp:txXfrm>
    </dsp:sp>
    <dsp:sp modelId="{156F9962-36E1-B34E-B9B2-D3B16C5817EF}">
      <dsp:nvSpPr>
        <dsp:cNvPr id="0" name=""/>
        <dsp:cNvSpPr/>
      </dsp:nvSpPr>
      <dsp:spPr>
        <a:xfrm>
          <a:off x="0" y="1086167"/>
          <a:ext cx="12192000" cy="220248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38709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Is government a tech driven industry?</a:t>
          </a:r>
        </a:p>
        <a:p>
          <a:pPr marL="228600" lvl="1" indent="-228600" algn="l" defTabSz="977900">
            <a:lnSpc>
              <a:spcPct val="90000"/>
            </a:lnSpc>
            <a:spcBef>
              <a:spcPct val="0"/>
            </a:spcBef>
            <a:spcAft>
              <a:spcPct val="20000"/>
            </a:spcAft>
            <a:buChar char="•"/>
          </a:pPr>
          <a:r>
            <a:rPr lang="en-US" sz="2200" kern="1200" dirty="0"/>
            <a:t>Is tech innovation driving institutional change in the field of governance?</a:t>
          </a:r>
        </a:p>
        <a:p>
          <a:pPr marL="228600" lvl="1" indent="-228600" algn="l" defTabSz="977900">
            <a:lnSpc>
              <a:spcPct val="90000"/>
            </a:lnSpc>
            <a:spcBef>
              <a:spcPct val="0"/>
            </a:spcBef>
            <a:spcAft>
              <a:spcPct val="20000"/>
            </a:spcAft>
            <a:buChar char="•"/>
          </a:pPr>
          <a:r>
            <a:rPr lang="en-US" sz="2200" kern="1200" dirty="0"/>
            <a:t>Can markets serve as a tool of governance? </a:t>
          </a:r>
        </a:p>
        <a:p>
          <a:pPr marL="228600" lvl="1" indent="-228600" algn="l" defTabSz="977900">
            <a:lnSpc>
              <a:spcPct val="90000"/>
            </a:lnSpc>
            <a:spcBef>
              <a:spcPct val="0"/>
            </a:spcBef>
            <a:spcAft>
              <a:spcPct val="20000"/>
            </a:spcAft>
            <a:buChar char="•"/>
          </a:pPr>
          <a:r>
            <a:rPr lang="en-US" sz="2200" kern="1200" dirty="0"/>
            <a:t>Can platforms serve as a substitute for markets?</a:t>
          </a:r>
        </a:p>
        <a:p>
          <a:pPr marL="228600" lvl="1" indent="-228600" algn="l" defTabSz="977900">
            <a:lnSpc>
              <a:spcPct val="90000"/>
            </a:lnSpc>
            <a:spcBef>
              <a:spcPct val="0"/>
            </a:spcBef>
            <a:spcAft>
              <a:spcPct val="20000"/>
            </a:spcAft>
            <a:buChar char="•"/>
          </a:pPr>
          <a:r>
            <a:rPr lang="en-US" sz="2200" kern="1200" dirty="0"/>
            <a:t>Can the evolving relationship between markets and state management suggest a parallel evolution in the evolution of governance?  </a:t>
          </a:r>
        </a:p>
      </dsp:txBody>
      <dsp:txXfrm>
        <a:off x="0" y="1086167"/>
        <a:ext cx="12192000" cy="2202480"/>
      </dsp:txXfrm>
    </dsp:sp>
    <dsp:sp modelId="{CFE9B8D7-3191-3B42-BBC7-0AB31032B95D}">
      <dsp:nvSpPr>
        <dsp:cNvPr id="0" name=""/>
        <dsp:cNvSpPr/>
      </dsp:nvSpPr>
      <dsp:spPr>
        <a:xfrm>
          <a:off x="0" y="3288647"/>
          <a:ext cx="12192000" cy="2434477"/>
        </a:xfrm>
        <a:prstGeom prst="roundRect">
          <a:avLst/>
        </a:prstGeom>
        <a:gradFill flip="none" rotWithShape="0">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457200" lvl="0" indent="0" algn="l" defTabSz="1244600">
            <a:lnSpc>
              <a:spcPct val="90000"/>
            </a:lnSpc>
            <a:spcBef>
              <a:spcPct val="0"/>
            </a:spcBef>
            <a:spcAft>
              <a:spcPct val="35000"/>
            </a:spcAft>
            <a:buNone/>
          </a:pPr>
          <a:r>
            <a:rPr lang="en-US" sz="2800" b="1" kern="1200" dirty="0"/>
            <a:t>How do tech and markets provide the necessary platform for furthering the objectives of the state to create a system of social control with Chinese characteristics that contributes to the progress of the nation toward its realization of the ideal the realization of which its leading forces have been tasked? </a:t>
          </a:r>
        </a:p>
      </dsp:txBody>
      <dsp:txXfrm>
        <a:off x="118841" y="3407488"/>
        <a:ext cx="11954318" cy="219679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6B4B0-5094-0E42-BD2D-4827BDFAC0C0}">
      <dsp:nvSpPr>
        <dsp:cNvPr id="0" name=""/>
        <dsp:cNvSpPr/>
      </dsp:nvSpPr>
      <dsp:spPr>
        <a:xfrm>
          <a:off x="0" y="391546"/>
          <a:ext cx="5181600" cy="59587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Mechanics/technique merges with regulatory command</a:t>
          </a:r>
        </a:p>
      </dsp:txBody>
      <dsp:txXfrm>
        <a:off x="29088" y="420634"/>
        <a:ext cx="5123424" cy="537701"/>
      </dsp:txXfrm>
    </dsp:sp>
    <dsp:sp modelId="{52F00EFF-0BBF-474A-A6F3-A056C8357A9C}">
      <dsp:nvSpPr>
        <dsp:cNvPr id="0" name=""/>
        <dsp:cNvSpPr/>
      </dsp:nvSpPr>
      <dsp:spPr>
        <a:xfrm>
          <a:off x="0" y="1030623"/>
          <a:ext cx="5181600" cy="595877"/>
        </a:xfrm>
        <a:prstGeom prst="roundRect">
          <a:avLst/>
        </a:prstGeom>
        <a:gradFill rotWithShape="0">
          <a:gsLst>
            <a:gs pos="0">
              <a:schemeClr val="accent4">
                <a:hueOff val="1400127"/>
                <a:satOff val="-5825"/>
                <a:lumOff val="1373"/>
                <a:alphaOff val="0"/>
                <a:lumMod val="110000"/>
                <a:satMod val="105000"/>
                <a:tint val="67000"/>
              </a:schemeClr>
            </a:gs>
            <a:gs pos="50000">
              <a:schemeClr val="accent4">
                <a:hueOff val="1400127"/>
                <a:satOff val="-5825"/>
                <a:lumOff val="1373"/>
                <a:alphaOff val="0"/>
                <a:lumMod val="105000"/>
                <a:satMod val="103000"/>
                <a:tint val="73000"/>
              </a:schemeClr>
            </a:gs>
            <a:gs pos="100000">
              <a:schemeClr val="accent4">
                <a:hueOff val="1400127"/>
                <a:satOff val="-5825"/>
                <a:lumOff val="13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The power of data driven governance; empirics as the source and object of management</a:t>
          </a:r>
        </a:p>
      </dsp:txBody>
      <dsp:txXfrm>
        <a:off x="29088" y="1059711"/>
        <a:ext cx="5123424" cy="537701"/>
      </dsp:txXfrm>
    </dsp:sp>
    <dsp:sp modelId="{4BD4F66A-1974-1E4A-BF56-3B2693A6D41E}">
      <dsp:nvSpPr>
        <dsp:cNvPr id="0" name=""/>
        <dsp:cNvSpPr/>
      </dsp:nvSpPr>
      <dsp:spPr>
        <a:xfrm>
          <a:off x="0" y="1669701"/>
          <a:ext cx="5181600" cy="595877"/>
        </a:xfrm>
        <a:prstGeom prst="roundRect">
          <a:avLst/>
        </a:prstGeom>
        <a:gradFill rotWithShape="0">
          <a:gsLst>
            <a:gs pos="0">
              <a:schemeClr val="accent4">
                <a:hueOff val="2800255"/>
                <a:satOff val="-11651"/>
                <a:lumOff val="2745"/>
                <a:alphaOff val="0"/>
                <a:lumMod val="110000"/>
                <a:satMod val="105000"/>
                <a:tint val="67000"/>
              </a:schemeClr>
            </a:gs>
            <a:gs pos="50000">
              <a:schemeClr val="accent4">
                <a:hueOff val="2800255"/>
                <a:satOff val="-11651"/>
                <a:lumOff val="2745"/>
                <a:alphaOff val="0"/>
                <a:lumMod val="105000"/>
                <a:satMod val="103000"/>
                <a:tint val="73000"/>
              </a:schemeClr>
            </a:gs>
            <a:gs pos="100000">
              <a:schemeClr val="accent4">
                <a:hueOff val="2800255"/>
                <a:satOff val="-11651"/>
                <a:lumOff val="27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Language of Coding versus language of rules-rights</a:t>
          </a:r>
        </a:p>
      </dsp:txBody>
      <dsp:txXfrm>
        <a:off x="29088" y="1698789"/>
        <a:ext cx="5123424" cy="537701"/>
      </dsp:txXfrm>
    </dsp:sp>
    <dsp:sp modelId="{89B22B38-02C6-0740-AA1A-FDC70AB5C1CF}">
      <dsp:nvSpPr>
        <dsp:cNvPr id="0" name=""/>
        <dsp:cNvSpPr/>
      </dsp:nvSpPr>
      <dsp:spPr>
        <a:xfrm>
          <a:off x="0" y="2308778"/>
          <a:ext cx="5181600" cy="595877"/>
        </a:xfrm>
        <a:prstGeom prst="roundRect">
          <a:avLst/>
        </a:prstGeom>
        <a:gradFill rotWithShape="0">
          <a:gsLst>
            <a:gs pos="0">
              <a:schemeClr val="accent4">
                <a:hueOff val="4200382"/>
                <a:satOff val="-17476"/>
                <a:lumOff val="4118"/>
                <a:alphaOff val="0"/>
                <a:lumMod val="110000"/>
                <a:satMod val="105000"/>
                <a:tint val="67000"/>
              </a:schemeClr>
            </a:gs>
            <a:gs pos="50000">
              <a:schemeClr val="accent4">
                <a:hueOff val="4200382"/>
                <a:satOff val="-17476"/>
                <a:lumOff val="4118"/>
                <a:alphaOff val="0"/>
                <a:lumMod val="105000"/>
                <a:satMod val="103000"/>
                <a:tint val="73000"/>
              </a:schemeClr>
            </a:gs>
            <a:gs pos="100000">
              <a:schemeClr val="accent4">
                <a:hueOff val="4200382"/>
                <a:satOff val="-17476"/>
                <a:lumOff val="41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Creating networks of data streams</a:t>
          </a:r>
        </a:p>
      </dsp:txBody>
      <dsp:txXfrm>
        <a:off x="29088" y="2337866"/>
        <a:ext cx="5123424" cy="537701"/>
      </dsp:txXfrm>
    </dsp:sp>
    <dsp:sp modelId="{A8E14906-0A99-5547-985E-FFC037A6022E}">
      <dsp:nvSpPr>
        <dsp:cNvPr id="0" name=""/>
        <dsp:cNvSpPr/>
      </dsp:nvSpPr>
      <dsp:spPr>
        <a:xfrm>
          <a:off x="0" y="2947855"/>
          <a:ext cx="5181600" cy="595877"/>
        </a:xfrm>
        <a:prstGeom prst="roundRect">
          <a:avLst/>
        </a:prstGeom>
        <a:gradFill rotWithShape="0">
          <a:gsLst>
            <a:gs pos="0">
              <a:schemeClr val="accent4">
                <a:hueOff val="5600509"/>
                <a:satOff val="-23301"/>
                <a:lumOff val="5490"/>
                <a:alphaOff val="0"/>
                <a:lumMod val="110000"/>
                <a:satMod val="105000"/>
                <a:tint val="67000"/>
              </a:schemeClr>
            </a:gs>
            <a:gs pos="50000">
              <a:schemeClr val="accent4">
                <a:hueOff val="5600509"/>
                <a:satOff val="-23301"/>
                <a:lumOff val="5490"/>
                <a:alphaOff val="0"/>
                <a:lumMod val="105000"/>
                <a:satMod val="103000"/>
                <a:tint val="73000"/>
              </a:schemeClr>
            </a:gs>
            <a:gs pos="100000">
              <a:schemeClr val="accent4">
                <a:hueOff val="5600509"/>
                <a:satOff val="-23301"/>
                <a:lumOff val="54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Analytics as the new regulation; platforms as the new markets</a:t>
          </a:r>
        </a:p>
      </dsp:txBody>
      <dsp:txXfrm>
        <a:off x="29088" y="2976943"/>
        <a:ext cx="5123424" cy="537701"/>
      </dsp:txXfrm>
    </dsp:sp>
    <dsp:sp modelId="{A65AF0B9-1838-F14F-B1D3-1EFDDFEEE5DE}">
      <dsp:nvSpPr>
        <dsp:cNvPr id="0" name=""/>
        <dsp:cNvSpPr/>
      </dsp:nvSpPr>
      <dsp:spPr>
        <a:xfrm>
          <a:off x="0" y="3586933"/>
          <a:ext cx="5181600" cy="595877"/>
        </a:xfrm>
        <a:prstGeom prst="roundRect">
          <a:avLst/>
        </a:prstGeom>
        <a:gradFill rotWithShape="0">
          <a:gsLst>
            <a:gs pos="0">
              <a:schemeClr val="accent4">
                <a:hueOff val="7000636"/>
                <a:satOff val="-29126"/>
                <a:lumOff val="6863"/>
                <a:alphaOff val="0"/>
                <a:lumMod val="110000"/>
                <a:satMod val="105000"/>
                <a:tint val="67000"/>
              </a:schemeClr>
            </a:gs>
            <a:gs pos="50000">
              <a:schemeClr val="accent4">
                <a:hueOff val="7000636"/>
                <a:satOff val="-29126"/>
                <a:lumOff val="6863"/>
                <a:alphaOff val="0"/>
                <a:lumMod val="105000"/>
                <a:satMod val="103000"/>
                <a:tint val="73000"/>
              </a:schemeClr>
            </a:gs>
            <a:gs pos="100000">
              <a:schemeClr val="accent4">
                <a:hueOff val="7000636"/>
                <a:satOff val="-29126"/>
                <a:lumOff val="686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role of the coder, the administrator, and the analyst relative to the government official and the lawyer</a:t>
          </a:r>
        </a:p>
      </dsp:txBody>
      <dsp:txXfrm>
        <a:off x="29088" y="3616021"/>
        <a:ext cx="5123424" cy="537701"/>
      </dsp:txXfrm>
    </dsp:sp>
    <dsp:sp modelId="{8DEA9D22-7B90-924F-B93D-29901D2099D5}">
      <dsp:nvSpPr>
        <dsp:cNvPr id="0" name=""/>
        <dsp:cNvSpPr/>
      </dsp:nvSpPr>
      <dsp:spPr>
        <a:xfrm>
          <a:off x="0" y="4226010"/>
          <a:ext cx="5181600" cy="595877"/>
        </a:xfrm>
        <a:prstGeom prst="roundRect">
          <a:avLst/>
        </a:prstGeom>
        <a:gradFill rotWithShape="0">
          <a:gsLst>
            <a:gs pos="0">
              <a:schemeClr val="accent4">
                <a:hueOff val="8400764"/>
                <a:satOff val="-34952"/>
                <a:lumOff val="8235"/>
                <a:alphaOff val="0"/>
                <a:lumMod val="110000"/>
                <a:satMod val="105000"/>
                <a:tint val="67000"/>
              </a:schemeClr>
            </a:gs>
            <a:gs pos="50000">
              <a:schemeClr val="accent4">
                <a:hueOff val="8400764"/>
                <a:satOff val="-34952"/>
                <a:lumOff val="8235"/>
                <a:alphaOff val="0"/>
                <a:lumMod val="105000"/>
                <a:satMod val="103000"/>
                <a:tint val="73000"/>
              </a:schemeClr>
            </a:gs>
            <a:gs pos="100000">
              <a:schemeClr val="accent4">
                <a:hueOff val="8400764"/>
                <a:satOff val="-34952"/>
                <a:lumOff val="82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Embedding political choices and biases through platforms</a:t>
          </a:r>
        </a:p>
      </dsp:txBody>
      <dsp:txXfrm>
        <a:off x="29088" y="4255098"/>
        <a:ext cx="5123424" cy="537701"/>
      </dsp:txXfrm>
    </dsp:sp>
    <dsp:sp modelId="{474AF54C-20B4-5B44-8A98-2FF99FDBDCBA}">
      <dsp:nvSpPr>
        <dsp:cNvPr id="0" name=""/>
        <dsp:cNvSpPr/>
      </dsp:nvSpPr>
      <dsp:spPr>
        <a:xfrm>
          <a:off x="0" y="4865088"/>
          <a:ext cx="5181600" cy="595877"/>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The language of data-analytics as socialist rule of law with the Party at the center; Tech Leninism with Chinese characteristics</a:t>
          </a:r>
        </a:p>
      </dsp:txBody>
      <dsp:txXfrm>
        <a:off x="29088" y="4894176"/>
        <a:ext cx="5123424" cy="53770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2C0DD-A83A-4B40-8C73-A0F617F7F530}">
      <dsp:nvSpPr>
        <dsp:cNvPr id="0" name=""/>
        <dsp:cNvSpPr/>
      </dsp:nvSpPr>
      <dsp:spPr>
        <a:xfrm>
          <a:off x="292444" y="341"/>
          <a:ext cx="6553196" cy="1716904"/>
        </a:xfrm>
        <a:prstGeom prst="rect">
          <a:avLst/>
        </a:prstGeom>
        <a:gradFill rotWithShape="0">
          <a:gsLst>
            <a:gs pos="0">
              <a:schemeClr val="accent4">
                <a:shade val="50000"/>
                <a:hueOff val="0"/>
                <a:satOff val="0"/>
                <a:lumOff val="0"/>
                <a:alphaOff val="0"/>
                <a:lumMod val="110000"/>
                <a:satMod val="105000"/>
                <a:tint val="67000"/>
              </a:schemeClr>
            </a:gs>
            <a:gs pos="50000">
              <a:schemeClr val="accent4">
                <a:shade val="50000"/>
                <a:hueOff val="0"/>
                <a:satOff val="0"/>
                <a:lumOff val="0"/>
                <a:alphaOff val="0"/>
                <a:lumMod val="105000"/>
                <a:satMod val="103000"/>
                <a:tint val="73000"/>
              </a:schemeClr>
            </a:gs>
            <a:gs pos="100000">
              <a:schemeClr val="accent4">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Dr. Ian Malcolm:</a:t>
          </a:r>
          <a:br>
            <a:rPr lang="en-US" sz="2700" kern="1200"/>
          </a:br>
          <a:r>
            <a:rPr lang="en-US" sz="2700" kern="1200"/>
            <a:t>Yeah, but your scientists were so preoccupied with whether or not they could, they didn't stop to think if they should.</a:t>
          </a:r>
        </a:p>
      </dsp:txBody>
      <dsp:txXfrm>
        <a:off x="292444" y="341"/>
        <a:ext cx="6553196" cy="1716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6961D-94C2-E744-907A-AFEDB5D60061}">
      <dsp:nvSpPr>
        <dsp:cNvPr id="0" name=""/>
        <dsp:cNvSpPr/>
      </dsp:nvSpPr>
      <dsp:spPr>
        <a:xfrm rot="5400000">
          <a:off x="-461814" y="464156"/>
          <a:ext cx="3078763" cy="2155134"/>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Political theory of Chinese Party State</a:t>
          </a:r>
        </a:p>
      </dsp:txBody>
      <dsp:txXfrm rot="-5400000">
        <a:off x="1" y="1079908"/>
        <a:ext cx="2155134" cy="923629"/>
      </dsp:txXfrm>
    </dsp:sp>
    <dsp:sp modelId="{F77B4E69-5171-DE44-87BF-D2043A2CFDD1}">
      <dsp:nvSpPr>
        <dsp:cNvPr id="0" name=""/>
        <dsp:cNvSpPr/>
      </dsp:nvSpPr>
      <dsp:spPr>
        <a:xfrm rot="5400000">
          <a:off x="6172969" y="-4015492"/>
          <a:ext cx="2001195" cy="10036865"/>
        </a:xfrm>
        <a:prstGeom prst="round2Same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t>Party as polity</a:t>
          </a:r>
        </a:p>
        <a:p>
          <a:pPr marL="171450" lvl="1" indent="-171450" algn="l" defTabSz="844550">
            <a:lnSpc>
              <a:spcPct val="90000"/>
            </a:lnSpc>
            <a:spcBef>
              <a:spcPct val="0"/>
            </a:spcBef>
            <a:spcAft>
              <a:spcPct val="15000"/>
            </a:spcAft>
            <a:buChar char="•"/>
          </a:pPr>
          <a:r>
            <a:rPr lang="en-US" sz="1900" kern="1200" dirty="0"/>
            <a:t>State as administrative apparatus</a:t>
          </a:r>
        </a:p>
        <a:p>
          <a:pPr marL="171450" lvl="1" indent="-171450" algn="l" defTabSz="844550">
            <a:lnSpc>
              <a:spcPct val="90000"/>
            </a:lnSpc>
            <a:spcBef>
              <a:spcPct val="0"/>
            </a:spcBef>
            <a:spcAft>
              <a:spcPct val="15000"/>
            </a:spcAft>
            <a:buChar char="•"/>
          </a:pPr>
          <a:r>
            <a:rPr lang="en-US" sz="1900" kern="1200" dirty="0"/>
            <a:t>Strong interconnections between state, private, civil, religious and other mass organizations</a:t>
          </a:r>
        </a:p>
        <a:p>
          <a:pPr marL="171450" lvl="1" indent="-171450" algn="l" defTabSz="844550">
            <a:lnSpc>
              <a:spcPct val="90000"/>
            </a:lnSpc>
            <a:spcBef>
              <a:spcPct val="0"/>
            </a:spcBef>
            <a:spcAft>
              <a:spcPct val="15000"/>
            </a:spcAft>
            <a:buChar char="•"/>
          </a:pPr>
          <a:r>
            <a:rPr lang="en-US" sz="1900" kern="1200" dirty="0"/>
            <a:t>“Within the revolution everything; outside of it nothing”</a:t>
          </a:r>
        </a:p>
      </dsp:txBody>
      <dsp:txXfrm rot="-5400000">
        <a:off x="2155134" y="100033"/>
        <a:ext cx="9939175" cy="1805815"/>
      </dsp:txXfrm>
    </dsp:sp>
    <dsp:sp modelId="{313D8D5D-EDE9-D846-A79C-B4A04828E175}">
      <dsp:nvSpPr>
        <dsp:cNvPr id="0" name=""/>
        <dsp:cNvSpPr/>
      </dsp:nvSpPr>
      <dsp:spPr>
        <a:xfrm rot="5400000">
          <a:off x="-461814" y="3262524"/>
          <a:ext cx="3078763" cy="2155134"/>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Working Style (Mao Zedong 1945 On Coalition Government): </a:t>
          </a:r>
        </a:p>
      </dsp:txBody>
      <dsp:txXfrm rot="-5400000">
        <a:off x="1" y="3878276"/>
        <a:ext cx="2155134" cy="923629"/>
      </dsp:txXfrm>
    </dsp:sp>
    <dsp:sp modelId="{8C3100EC-2F2F-9D46-B7BB-B2A74448771C}">
      <dsp:nvSpPr>
        <dsp:cNvPr id="0" name=""/>
        <dsp:cNvSpPr/>
      </dsp:nvSpPr>
      <dsp:spPr>
        <a:xfrm rot="5400000">
          <a:off x="6172969" y="-1217124"/>
          <a:ext cx="2001195" cy="10036865"/>
        </a:xfrm>
        <a:prstGeom prst="round2Same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a:t>
          </a:r>
          <a:r>
            <a:rPr lang="en-US" sz="1900" b="1" kern="1200" dirty="0">
              <a:solidFill>
                <a:srgbClr val="C00000"/>
              </a:solidFill>
            </a:rPr>
            <a:t>four </a:t>
          </a:r>
          <a:r>
            <a:rPr lang="en-US" sz="1900" b="1" kern="1200" dirty="0" err="1">
              <a:solidFill>
                <a:srgbClr val="C00000"/>
              </a:solidFill>
            </a:rPr>
            <a:t>obediences</a:t>
          </a:r>
          <a:r>
            <a:rPr lang="en-US" sz="1900" kern="1200" dirty="0"/>
            <a:t>" (</a:t>
          </a:r>
          <a:r>
            <a:rPr lang="zh-CN" sz="1900" kern="1200" dirty="0"/>
            <a:t>四个服从</a:t>
          </a:r>
          <a:r>
            <a:rPr lang="en-US" sz="1900" kern="1200" dirty="0"/>
            <a:t>): </a:t>
          </a:r>
        </a:p>
        <a:p>
          <a:pPr marL="342900" lvl="2" indent="-171450" algn="l" defTabSz="844550">
            <a:lnSpc>
              <a:spcPct val="90000"/>
            </a:lnSpc>
            <a:spcBef>
              <a:spcPct val="0"/>
            </a:spcBef>
            <a:spcAft>
              <a:spcPct val="15000"/>
            </a:spcAft>
            <a:buChar char="•"/>
          </a:pPr>
          <a:r>
            <a:rPr lang="en-US" sz="1900" kern="1200" dirty="0"/>
            <a:t>subordinate the individual to the organization, the minority to the majority, the lower to the higher level and the membership to the Central Committee. The unity of all factors of social production</a:t>
          </a:r>
        </a:p>
        <a:p>
          <a:pPr marL="171450" lvl="1" indent="-171450" algn="l" defTabSz="844550">
            <a:lnSpc>
              <a:spcPct val="90000"/>
            </a:lnSpc>
            <a:spcBef>
              <a:spcPct val="0"/>
            </a:spcBef>
            <a:spcAft>
              <a:spcPct val="15000"/>
            </a:spcAft>
            <a:buChar char="•"/>
          </a:pPr>
          <a:r>
            <a:rPr lang="en-US" sz="1900" kern="1200"/>
            <a:t>in the service of the core objective and responsibility of the advanced forces of the vanguard:</a:t>
          </a:r>
        </a:p>
        <a:p>
          <a:pPr marL="171450" lvl="1" indent="-171450" algn="l" defTabSz="844550">
            <a:lnSpc>
              <a:spcPct val="90000"/>
            </a:lnSpc>
            <a:spcBef>
              <a:spcPct val="0"/>
            </a:spcBef>
            <a:spcAft>
              <a:spcPct val="15000"/>
            </a:spcAft>
            <a:buChar char="•"/>
          </a:pPr>
          <a:r>
            <a:rPr lang="en-US" sz="1900" kern="1200"/>
            <a:t>the eventual establishment of a communist society in China</a:t>
          </a:r>
        </a:p>
      </dsp:txBody>
      <dsp:txXfrm rot="-5400000">
        <a:off x="2155134" y="2898401"/>
        <a:ext cx="9939175" cy="1805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F723A-6765-5946-BFCF-8F4EC6066758}">
      <dsp:nvSpPr>
        <dsp:cNvPr id="0" name=""/>
        <dsp:cNvSpPr/>
      </dsp:nvSpPr>
      <dsp:spPr>
        <a:xfrm rot="16200000">
          <a:off x="13387" y="-13387"/>
          <a:ext cx="5993026" cy="6019800"/>
        </a:xfrm>
        <a:prstGeom prst="flowChartManualOperati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38906" bIns="0" numCol="1" spcCol="1270" anchor="t" anchorCtr="0">
          <a:noAutofit/>
        </a:bodyPr>
        <a:lstStyle/>
        <a:p>
          <a:pPr marL="0" lvl="0" indent="0" algn="l" defTabSz="977900">
            <a:lnSpc>
              <a:spcPct val="90000"/>
            </a:lnSpc>
            <a:spcBef>
              <a:spcPct val="0"/>
            </a:spcBef>
            <a:spcAft>
              <a:spcPct val="35000"/>
            </a:spcAft>
            <a:buNone/>
          </a:pPr>
          <a:r>
            <a:rPr lang="en-US" sz="2200" b="1" kern="1200" dirty="0"/>
            <a:t>Function of Politics:</a:t>
          </a:r>
        </a:p>
        <a:p>
          <a:pPr marL="171450" lvl="1" indent="-171450" algn="l" defTabSz="755650">
            <a:lnSpc>
              <a:spcPct val="90000"/>
            </a:lnSpc>
            <a:spcBef>
              <a:spcPct val="0"/>
            </a:spcBef>
            <a:spcAft>
              <a:spcPct val="15000"/>
            </a:spcAft>
            <a:buChar char="•"/>
          </a:pPr>
          <a:r>
            <a:rPr lang="en-US" sz="1700" kern="1200" dirty="0"/>
            <a:t>Moral Project (the construction of the ideal person in the ideal society)</a:t>
          </a:r>
        </a:p>
        <a:p>
          <a:pPr marL="171450" lvl="1" indent="-171450" algn="l" defTabSz="755650">
            <a:lnSpc>
              <a:spcPct val="90000"/>
            </a:lnSpc>
            <a:spcBef>
              <a:spcPct val="0"/>
            </a:spcBef>
            <a:spcAft>
              <a:spcPct val="15000"/>
            </a:spcAft>
            <a:buChar char="•"/>
          </a:pPr>
          <a:r>
            <a:rPr lang="en-US" sz="1700" kern="1200"/>
            <a:t>The Party at the Center (the ideal requires a helmsman and navigator)</a:t>
          </a:r>
        </a:p>
        <a:p>
          <a:pPr marL="171450" lvl="1" indent="-171450" algn="l" defTabSz="755650">
            <a:lnSpc>
              <a:spcPct val="90000"/>
            </a:lnSpc>
            <a:spcBef>
              <a:spcPct val="0"/>
            </a:spcBef>
            <a:spcAft>
              <a:spcPct val="15000"/>
            </a:spcAft>
            <a:buChar char="•"/>
          </a:pPr>
          <a:r>
            <a:rPr lang="en-US" sz="1700" kern="1200" dirty="0"/>
            <a:t>Everything else is a tool or a means to ward the attainment of the fundamental objective</a:t>
          </a:r>
        </a:p>
        <a:p>
          <a:pPr marL="171450" lvl="1" indent="-171450" algn="l" defTabSz="755650">
            <a:lnSpc>
              <a:spcPct val="90000"/>
            </a:lnSpc>
            <a:spcBef>
              <a:spcPct val="0"/>
            </a:spcBef>
            <a:spcAft>
              <a:spcPct val="15000"/>
            </a:spcAft>
            <a:buChar char="•"/>
          </a:pPr>
          <a:r>
            <a:rPr lang="en-US" sz="1700" kern="1200" dirty="0"/>
            <a:t>Tech, markets, culture, etc. are the expression of and the means through which the advanced social forces move the nation toward its ideal. </a:t>
          </a:r>
        </a:p>
        <a:p>
          <a:pPr marL="171450" lvl="1" indent="-171450" algn="l" defTabSz="755650">
            <a:lnSpc>
              <a:spcPct val="90000"/>
            </a:lnSpc>
            <a:spcBef>
              <a:spcPct val="0"/>
            </a:spcBef>
            <a:spcAft>
              <a:spcPct val="15000"/>
            </a:spcAft>
            <a:buChar char="•"/>
          </a:pPr>
          <a:r>
            <a:rPr lang="en-US" sz="1700" kern="1200"/>
            <a:t>The process “scientific” in the sense that is is rationalized and can be measured against the idea (truth from facts—facts in the service of truth). </a:t>
          </a:r>
        </a:p>
      </dsp:txBody>
      <dsp:txXfrm rot="5400000">
        <a:off x="0" y="1198605"/>
        <a:ext cx="6019800" cy="35958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DEC84-435F-E542-A2D6-9D0D32D429F0}">
      <dsp:nvSpPr>
        <dsp:cNvPr id="0" name=""/>
        <dsp:cNvSpPr/>
      </dsp:nvSpPr>
      <dsp:spPr>
        <a:xfrm rot="16200000">
          <a:off x="13387" y="-13387"/>
          <a:ext cx="5993026" cy="6019800"/>
        </a:xfrm>
        <a:prstGeom prst="flowChartManualOperati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38906" bIns="0" numCol="1" spcCol="1270" anchor="t" anchorCtr="0">
          <a:noAutofit/>
        </a:bodyPr>
        <a:lstStyle/>
        <a:p>
          <a:pPr marL="0" lvl="0" indent="0" algn="l" defTabSz="977900">
            <a:lnSpc>
              <a:spcPct val="90000"/>
            </a:lnSpc>
            <a:spcBef>
              <a:spcPct val="0"/>
            </a:spcBef>
            <a:spcAft>
              <a:spcPct val="35000"/>
            </a:spcAft>
            <a:buNone/>
          </a:pPr>
          <a:r>
            <a:rPr lang="en-US" sz="2200" b="1" kern="1200" dirty="0"/>
            <a:t>The Stages of Historical Development and the core contradictions</a:t>
          </a:r>
        </a:p>
        <a:p>
          <a:pPr marL="171450" lvl="1" indent="-171450" algn="l" defTabSz="755650">
            <a:lnSpc>
              <a:spcPct val="90000"/>
            </a:lnSpc>
            <a:spcBef>
              <a:spcPct val="0"/>
            </a:spcBef>
            <a:spcAft>
              <a:spcPct val="15000"/>
            </a:spcAft>
            <a:buChar char="•"/>
          </a:pPr>
          <a:r>
            <a:rPr lang="en-US" sz="1700" kern="1200" dirty="0"/>
            <a:t>That objective is to be undertaken in stages (Marxist progressivism toward the ideal) </a:t>
          </a:r>
        </a:p>
        <a:p>
          <a:pPr marL="171450" lvl="1" indent="-171450" algn="l" defTabSz="755650">
            <a:lnSpc>
              <a:spcPct val="90000"/>
            </a:lnSpc>
            <a:spcBef>
              <a:spcPct val="0"/>
            </a:spcBef>
            <a:spcAft>
              <a:spcPct val="15000"/>
            </a:spcAft>
            <a:buChar char="•"/>
          </a:pPr>
          <a:r>
            <a:rPr lang="en-US" sz="1700" kern="1200"/>
            <a:t>Each stage requires a distinct contextually relevant political line</a:t>
          </a:r>
        </a:p>
        <a:p>
          <a:pPr marL="171450" lvl="1" indent="-171450" algn="l" defTabSz="755650">
            <a:lnSpc>
              <a:spcPct val="90000"/>
            </a:lnSpc>
            <a:spcBef>
              <a:spcPct val="0"/>
            </a:spcBef>
            <a:spcAft>
              <a:spcPct val="15000"/>
            </a:spcAft>
            <a:buChar char="•"/>
          </a:pPr>
          <a:r>
            <a:rPr lang="en-US" sz="1700" kern="1200"/>
            <a:t>Core contradictions reflect principal challenges for the Leadership core in each stage of development</a:t>
          </a:r>
        </a:p>
        <a:p>
          <a:pPr marL="342900" lvl="2" indent="-171450" algn="l" defTabSz="755650">
            <a:lnSpc>
              <a:spcPct val="90000"/>
            </a:lnSpc>
            <a:spcBef>
              <a:spcPct val="0"/>
            </a:spcBef>
            <a:spcAft>
              <a:spcPct val="15000"/>
            </a:spcAft>
            <a:buChar char="•"/>
          </a:pPr>
          <a:r>
            <a:rPr lang="en-US" sz="1700" b="1" kern="1200" dirty="0">
              <a:solidFill>
                <a:srgbClr val="002060"/>
              </a:solidFill>
            </a:rPr>
            <a:t>Class struggle </a:t>
          </a:r>
          <a:r>
            <a:rPr lang="en-US" sz="1700" kern="1200" dirty="0"/>
            <a:t>(Mao Zedong)</a:t>
          </a:r>
        </a:p>
        <a:p>
          <a:pPr marL="342900" lvl="2" indent="-171450" algn="l" defTabSz="755650">
            <a:lnSpc>
              <a:spcPct val="90000"/>
            </a:lnSpc>
            <a:spcBef>
              <a:spcPct val="0"/>
            </a:spcBef>
            <a:spcAft>
              <a:spcPct val="15000"/>
            </a:spcAft>
            <a:buChar char="•"/>
          </a:pPr>
          <a:r>
            <a:rPr lang="en-US" sz="1700" kern="1200"/>
            <a:t>Development of productive forces (Deng Xiaoping – Hu Jintao)</a:t>
          </a:r>
        </a:p>
        <a:p>
          <a:pPr marL="342900" lvl="2" indent="-171450" algn="l" defTabSz="755650">
            <a:lnSpc>
              <a:spcPct val="90000"/>
            </a:lnSpc>
            <a:spcBef>
              <a:spcPct val="0"/>
            </a:spcBef>
            <a:spcAft>
              <a:spcPct val="15000"/>
            </a:spcAft>
            <a:buChar char="•"/>
          </a:pPr>
          <a:r>
            <a:rPr lang="en-US" sz="1700" kern="1200"/>
            <a:t>Balance between unbalanced and inadequate development and the people’s need for a better life (Xi Jinping) </a:t>
          </a:r>
        </a:p>
      </dsp:txBody>
      <dsp:txXfrm rot="5400000">
        <a:off x="0" y="1198605"/>
        <a:ext cx="6019800" cy="35958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8B8F-D728-1F48-BEEA-EFE04DF5376A}">
      <dsp:nvSpPr>
        <dsp:cNvPr id="0" name=""/>
        <dsp:cNvSpPr/>
      </dsp:nvSpPr>
      <dsp:spPr>
        <a:xfrm>
          <a:off x="0" y="0"/>
          <a:ext cx="5786846" cy="5786846"/>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A5B69-990C-D348-8B00-BB8BB58E6365}">
      <dsp:nvSpPr>
        <dsp:cNvPr id="0" name=""/>
        <dsp:cNvSpPr/>
      </dsp:nvSpPr>
      <dsp:spPr>
        <a:xfrm>
          <a:off x="2893423" y="0"/>
          <a:ext cx="9298577" cy="5786846"/>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2014 announcement of plans to develop a Chinese Social Credit System; met with criticism in the West; </a:t>
          </a:r>
        </a:p>
        <a:p>
          <a:pPr marL="0" lvl="0" indent="0" algn="ctr" defTabSz="711200">
            <a:lnSpc>
              <a:spcPct val="90000"/>
            </a:lnSpc>
            <a:spcBef>
              <a:spcPct val="0"/>
            </a:spcBef>
            <a:spcAft>
              <a:spcPct val="35000"/>
            </a:spcAft>
            <a:buNone/>
          </a:pPr>
          <a:r>
            <a:rPr lang="en-US" sz="1600" kern="1200" dirty="0"/>
            <a:t>Appeared to play into Western fears of local data driven governance dystopias operated by private institutions</a:t>
          </a:r>
        </a:p>
      </dsp:txBody>
      <dsp:txXfrm>
        <a:off x="2893423" y="0"/>
        <a:ext cx="9298577" cy="1736057"/>
      </dsp:txXfrm>
    </dsp:sp>
    <dsp:sp modelId="{A6A73334-1BBD-DA41-93AD-89A36E92AC12}">
      <dsp:nvSpPr>
        <dsp:cNvPr id="0" name=""/>
        <dsp:cNvSpPr/>
      </dsp:nvSpPr>
      <dsp:spPr>
        <a:xfrm>
          <a:off x="1012699" y="1736057"/>
          <a:ext cx="3761446" cy="3761446"/>
        </a:xfrm>
        <a:prstGeom prst="pie">
          <a:avLst>
            <a:gd name="adj1" fmla="val 5400000"/>
            <a:gd name="adj2" fmla="val 162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DAA37-8E23-5A4F-B9AF-30A0C3CF55BE}">
      <dsp:nvSpPr>
        <dsp:cNvPr id="0" name=""/>
        <dsp:cNvSpPr/>
      </dsp:nvSpPr>
      <dsp:spPr>
        <a:xfrm>
          <a:off x="2893423" y="1736057"/>
          <a:ext cx="9298577" cy="376144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Credit might be understood itself as a governance platform of administrative platforms of the political, economic, and societal sectors </a:t>
          </a:r>
        </a:p>
        <a:p>
          <a:pPr marL="0" lvl="0" indent="0" algn="ctr" defTabSz="711200">
            <a:lnSpc>
              <a:spcPct val="90000"/>
            </a:lnSpc>
            <a:spcBef>
              <a:spcPct val="0"/>
            </a:spcBef>
            <a:spcAft>
              <a:spcPct val="35000"/>
            </a:spcAft>
            <a:buNone/>
          </a:pPr>
          <a:r>
            <a:rPr lang="en-US" sz="1600" kern="1200" dirty="0"/>
            <a:t>--Social and cultural project around integrity and accountability</a:t>
          </a:r>
        </a:p>
        <a:p>
          <a:pPr marL="0" lvl="0" indent="0" algn="ctr" defTabSz="711200">
            <a:lnSpc>
              <a:spcPct val="90000"/>
            </a:lnSpc>
            <a:spcBef>
              <a:spcPct val="0"/>
            </a:spcBef>
            <a:spcAft>
              <a:spcPct val="35000"/>
            </a:spcAft>
            <a:buNone/>
          </a:pPr>
          <a:r>
            <a:rPr lang="en-US" sz="1600" kern="1200" dirty="0"/>
            <a:t>	--The Party and the State Apparatus at the center </a:t>
          </a:r>
        </a:p>
        <a:p>
          <a:pPr marL="0" lvl="0" indent="0" algn="ctr" defTabSz="711200">
            <a:lnSpc>
              <a:spcPct val="90000"/>
            </a:lnSpc>
            <a:spcBef>
              <a:spcPct val="0"/>
            </a:spcBef>
            <a:spcAft>
              <a:spcPct val="35000"/>
            </a:spcAft>
            <a:buNone/>
          </a:pPr>
          <a:r>
            <a:rPr lang="en-US" sz="1600" kern="1200" dirty="0"/>
            <a:t>--Building coordinated and coherent systems of rewards and punishments toward “Era-Specific” tangible goals .</a:t>
          </a:r>
        </a:p>
      </dsp:txBody>
      <dsp:txXfrm>
        <a:off x="2893423" y="1736057"/>
        <a:ext cx="9298577" cy="1736051"/>
      </dsp:txXfrm>
    </dsp:sp>
    <dsp:sp modelId="{5496982F-8D81-314B-915C-EF530F8858C7}">
      <dsp:nvSpPr>
        <dsp:cNvPr id="0" name=""/>
        <dsp:cNvSpPr/>
      </dsp:nvSpPr>
      <dsp:spPr>
        <a:xfrm>
          <a:off x="2025396" y="3472109"/>
          <a:ext cx="1736052" cy="1736052"/>
        </a:xfrm>
        <a:prstGeom prst="pie">
          <a:avLst>
            <a:gd name="adj1" fmla="val 54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736CB-F31E-AD46-866A-C2572E999EC9}">
      <dsp:nvSpPr>
        <dsp:cNvPr id="0" name=""/>
        <dsp:cNvSpPr/>
      </dsp:nvSpPr>
      <dsp:spPr>
        <a:xfrm>
          <a:off x="2893423" y="3472109"/>
          <a:ext cx="9298577" cy="1736052"/>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Genesis: </a:t>
          </a:r>
          <a:r>
            <a:rPr lang="en-US" sz="1600" b="1" i="1" kern="1200" dirty="0"/>
            <a:t>S</a:t>
          </a:r>
          <a:r>
            <a:rPr lang="en-US" sz="1600" b="1" i="1" kern="1200" dirty="0">
              <a:hlinkClick xmlns:r="http://schemas.openxmlformats.org/officeDocument/2006/relationships" r:id="rId1"/>
            </a:rPr>
            <a:t>tate Council Notice concerning Issuance of the Planning Outline for the Construction of a Social Credit System</a:t>
          </a:r>
          <a:r>
            <a:rPr lang="en-US" sz="1600" b="1" kern="1200" dirty="0"/>
            <a:t> </a:t>
          </a:r>
          <a:r>
            <a:rPr lang="en-US" sz="1600" kern="1200" dirty="0"/>
            <a:t>(2014-2020)</a:t>
          </a:r>
        </a:p>
        <a:p>
          <a:pPr marL="0" lvl="0" indent="0" algn="ctr" defTabSz="711200">
            <a:lnSpc>
              <a:spcPct val="90000"/>
            </a:lnSpc>
            <a:spcBef>
              <a:spcPct val="0"/>
            </a:spcBef>
            <a:spcAft>
              <a:spcPct val="35000"/>
            </a:spcAft>
            <a:buNone/>
          </a:pPr>
          <a:r>
            <a:rPr lang="en-US" sz="1600" kern="1200" dirty="0"/>
            <a:t> </a:t>
          </a:r>
          <a:r>
            <a:rPr lang="zh-CN" sz="1600" kern="1200" dirty="0"/>
            <a:t>社会信用体系建设规划纲要</a:t>
          </a:r>
          <a:endParaRPr lang="en-US" sz="1600" kern="1200" dirty="0"/>
        </a:p>
      </dsp:txBody>
      <dsp:txXfrm>
        <a:off x="2893423" y="3472109"/>
        <a:ext cx="9298577" cy="17360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74E86-3DA0-CB46-9262-73CA388544B1}">
      <dsp:nvSpPr>
        <dsp:cNvPr id="0" name=""/>
        <dsp:cNvSpPr/>
      </dsp:nvSpPr>
      <dsp:spPr>
        <a:xfrm>
          <a:off x="0" y="110152"/>
          <a:ext cx="12192000" cy="50368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Part of top-down strategy for confronting challenges of current era under the core leadership of the CPC</a:t>
          </a:r>
        </a:p>
      </dsp:txBody>
      <dsp:txXfrm>
        <a:off x="24588" y="134740"/>
        <a:ext cx="12142824" cy="454509"/>
      </dsp:txXfrm>
    </dsp:sp>
    <dsp:sp modelId="{BD4EDF2A-6809-6C43-8BF4-22657BC5E6CB}">
      <dsp:nvSpPr>
        <dsp:cNvPr id="0" name=""/>
        <dsp:cNvSpPr/>
      </dsp:nvSpPr>
      <dsp:spPr>
        <a:xfrm>
          <a:off x="0" y="613837"/>
          <a:ext cx="12192000" cy="139104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3870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Coordinated by the Central Leading Small Group for Comprehensively Deepening Reforms with Xi Jinping at its core. Top down strategies for driving change (</a:t>
          </a:r>
          <a:r>
            <a:rPr lang="en-US" sz="1600" kern="1200" dirty="0" err="1"/>
            <a:t>顶层设计</a:t>
          </a:r>
          <a:r>
            <a:rPr lang="en-US" sz="1600" kern="1200" dirty="0"/>
            <a:t> (</a:t>
          </a:r>
          <a:r>
            <a:rPr lang="en-US" sz="1600" kern="1200" dirty="0" err="1"/>
            <a:t>Dǐngcéng</a:t>
          </a:r>
          <a:r>
            <a:rPr lang="en-US" sz="1600" kern="1200" dirty="0"/>
            <a:t> </a:t>
          </a:r>
          <a:r>
            <a:rPr lang="en-US" sz="1600" kern="1200" dirty="0" err="1"/>
            <a:t>shèjì</a:t>
          </a:r>
          <a:r>
            <a:rPr lang="en-US" sz="1600" kern="1200" dirty="0"/>
            <a:t>)) </a:t>
          </a:r>
        </a:p>
        <a:p>
          <a:pPr marL="171450" lvl="1" indent="-171450" algn="l" defTabSz="711200">
            <a:lnSpc>
              <a:spcPct val="90000"/>
            </a:lnSpc>
            <a:spcBef>
              <a:spcPct val="0"/>
            </a:spcBef>
            <a:spcAft>
              <a:spcPct val="20000"/>
            </a:spcAft>
            <a:buChar char="•"/>
          </a:pPr>
          <a:r>
            <a:rPr lang="en-US" sz="1600" kern="1200" dirty="0"/>
            <a:t>Entwined with Chinese Leninism and vanguard organization (</a:t>
          </a:r>
          <a:r>
            <a:rPr lang="en-US" sz="1600" b="1" kern="1200" dirty="0"/>
            <a:t>from professional revolutionaries </a:t>
          </a:r>
          <a:r>
            <a:rPr lang="en-US" sz="1600" kern="1200" dirty="0"/>
            <a:t>(Lenin) </a:t>
          </a:r>
          <a:r>
            <a:rPr lang="en-US" sz="1600" b="1" kern="1200" dirty="0"/>
            <a:t>to professional managers </a:t>
          </a:r>
          <a:r>
            <a:rPr lang="en-US" sz="1600" kern="1200" dirty="0"/>
            <a:t>(Xi) of economic, social, cultural, and political life under the leadership of the CPC. </a:t>
          </a:r>
          <a:r>
            <a:rPr lang="en-US" sz="1600" b="1" kern="1200" dirty="0"/>
            <a:t>A new (tech centered) nomenklatura?</a:t>
          </a:r>
        </a:p>
        <a:p>
          <a:pPr marL="171450" lvl="1" indent="-171450" algn="l" defTabSz="711200">
            <a:lnSpc>
              <a:spcPct val="90000"/>
            </a:lnSpc>
            <a:spcBef>
              <a:spcPct val="0"/>
            </a:spcBef>
            <a:spcAft>
              <a:spcPct val="20000"/>
            </a:spcAft>
            <a:buChar char="•"/>
          </a:pPr>
          <a:r>
            <a:rPr lang="en-US" sz="1600" kern="1200" dirty="0"/>
            <a:t>Constrained by its own ideology and responsibilities in each era</a:t>
          </a:r>
        </a:p>
      </dsp:txBody>
      <dsp:txXfrm>
        <a:off x="0" y="613837"/>
        <a:ext cx="12192000" cy="1391040"/>
      </dsp:txXfrm>
    </dsp:sp>
    <dsp:sp modelId="{19EE6F92-B442-1A42-BAE4-B127EC02A2B8}">
      <dsp:nvSpPr>
        <dsp:cNvPr id="0" name=""/>
        <dsp:cNvSpPr/>
      </dsp:nvSpPr>
      <dsp:spPr>
        <a:xfrm>
          <a:off x="0" y="2004877"/>
          <a:ext cx="12192000" cy="503685"/>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Deeply embedded in several projects</a:t>
          </a:r>
        </a:p>
      </dsp:txBody>
      <dsp:txXfrm>
        <a:off x="24588" y="2029465"/>
        <a:ext cx="12142824" cy="454509"/>
      </dsp:txXfrm>
    </dsp:sp>
    <dsp:sp modelId="{59CE56E3-C789-564F-BD3D-15D466C05F42}">
      <dsp:nvSpPr>
        <dsp:cNvPr id="0" name=""/>
        <dsp:cNvSpPr/>
      </dsp:nvSpPr>
      <dsp:spPr>
        <a:xfrm>
          <a:off x="0" y="2508562"/>
          <a:ext cx="12192000" cy="136930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3870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Socialist Culture (</a:t>
          </a:r>
          <a:r>
            <a:rPr lang="en-US" sz="1600" b="1" kern="1200" dirty="0">
              <a:solidFill>
                <a:srgbClr val="C00000"/>
              </a:solidFill>
            </a:rPr>
            <a:t>integrity</a:t>
          </a:r>
          <a:r>
            <a:rPr lang="en-US" sz="1600" kern="1200" dirty="0"/>
            <a:t> and values)</a:t>
          </a:r>
        </a:p>
        <a:p>
          <a:pPr marL="171450" lvl="1" indent="-171450" algn="l" defTabSz="711200">
            <a:lnSpc>
              <a:spcPct val="90000"/>
            </a:lnSpc>
            <a:spcBef>
              <a:spcPct val="0"/>
            </a:spcBef>
            <a:spcAft>
              <a:spcPct val="20000"/>
            </a:spcAft>
            <a:buChar char="•"/>
          </a:pPr>
          <a:r>
            <a:rPr lang="en-US" sz="1600" kern="1200" dirty="0"/>
            <a:t>Socialist Individual (the </a:t>
          </a:r>
          <a:r>
            <a:rPr lang="en-US" sz="1600" b="1" kern="1200" dirty="0">
              <a:solidFill>
                <a:srgbClr val="C00000"/>
              </a:solidFill>
            </a:rPr>
            <a:t>ideal worker</a:t>
          </a:r>
          <a:r>
            <a:rPr lang="en-US" sz="1600" kern="1200" dirty="0"/>
            <a:t> and citizen)</a:t>
          </a:r>
        </a:p>
        <a:p>
          <a:pPr marL="171450" lvl="1" indent="-171450" algn="l" defTabSz="711200">
            <a:lnSpc>
              <a:spcPct val="90000"/>
            </a:lnSpc>
            <a:spcBef>
              <a:spcPct val="0"/>
            </a:spcBef>
            <a:spcAft>
              <a:spcPct val="20000"/>
            </a:spcAft>
            <a:buChar char="•"/>
          </a:pPr>
          <a:r>
            <a:rPr lang="en-US" sz="1600" kern="1200" dirty="0"/>
            <a:t>Socialist Collective (the </a:t>
          </a:r>
          <a:r>
            <a:rPr lang="en-US" sz="1600" b="1" kern="1200" dirty="0">
              <a:solidFill>
                <a:srgbClr val="C00000"/>
              </a:solidFill>
            </a:rPr>
            <a:t>ideal society</a:t>
          </a:r>
          <a:r>
            <a:rPr lang="en-US" sz="1600" kern="1200" dirty="0"/>
            <a:t>, expression of highest cultural aspirations)</a:t>
          </a:r>
        </a:p>
        <a:p>
          <a:pPr marL="171450" lvl="1" indent="-171450" algn="l" defTabSz="711200">
            <a:lnSpc>
              <a:spcPct val="90000"/>
            </a:lnSpc>
            <a:spcBef>
              <a:spcPct val="0"/>
            </a:spcBef>
            <a:spcAft>
              <a:spcPct val="20000"/>
            </a:spcAft>
            <a:buChar char="•"/>
          </a:pPr>
          <a:r>
            <a:rPr lang="en-US" sz="1600" kern="1200" dirty="0"/>
            <a:t>Socialist Government (the </a:t>
          </a:r>
          <a:r>
            <a:rPr lang="en-US" sz="1600" b="1" kern="1200" dirty="0">
              <a:solidFill>
                <a:srgbClr val="C00000"/>
              </a:solidFill>
            </a:rPr>
            <a:t>ideal cadre, judge and functionary </a:t>
          </a:r>
          <a:r>
            <a:rPr lang="en-US" sz="1600" kern="1200" dirty="0"/>
            <a:t>as a function of the correct work style)</a:t>
          </a:r>
        </a:p>
        <a:p>
          <a:pPr marL="171450" lvl="1" indent="-171450" algn="l" defTabSz="711200">
            <a:lnSpc>
              <a:spcPct val="90000"/>
            </a:lnSpc>
            <a:spcBef>
              <a:spcPct val="0"/>
            </a:spcBef>
            <a:spcAft>
              <a:spcPct val="20000"/>
            </a:spcAft>
            <a:buChar char="•"/>
          </a:pPr>
          <a:r>
            <a:rPr lang="en-US" sz="1600" kern="1200" dirty="0"/>
            <a:t>Socialist economic activity (</a:t>
          </a:r>
          <a:r>
            <a:rPr lang="en-US" sz="1600" b="1" kern="1200" dirty="0">
              <a:solidFill>
                <a:srgbClr val="C00000"/>
              </a:solidFill>
            </a:rPr>
            <a:t>trustworthiness</a:t>
          </a:r>
          <a:r>
            <a:rPr lang="en-US" sz="1600" kern="1200" dirty="0"/>
            <a:t>; directed toward political objectives under the leadership of the vanguard)</a:t>
          </a:r>
        </a:p>
      </dsp:txBody>
      <dsp:txXfrm>
        <a:off x="0" y="2508562"/>
        <a:ext cx="12192000" cy="1369305"/>
      </dsp:txXfrm>
    </dsp:sp>
    <dsp:sp modelId="{96F6CFBF-6AAB-D34F-A2CF-01F79706C5BB}">
      <dsp:nvSpPr>
        <dsp:cNvPr id="0" name=""/>
        <dsp:cNvSpPr/>
      </dsp:nvSpPr>
      <dsp:spPr>
        <a:xfrm>
          <a:off x="0" y="3877867"/>
          <a:ext cx="12192000" cy="503685"/>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Chinese characteristics: </a:t>
          </a:r>
        </a:p>
      </dsp:txBody>
      <dsp:txXfrm>
        <a:off x="24588" y="3902455"/>
        <a:ext cx="12142824" cy="454509"/>
      </dsp:txXfrm>
    </dsp:sp>
    <dsp:sp modelId="{BCCAAFCD-AD23-0E45-8757-03D1B92BB1A9}">
      <dsp:nvSpPr>
        <dsp:cNvPr id="0" name=""/>
        <dsp:cNvSpPr/>
      </dsp:nvSpPr>
      <dsp:spPr>
        <a:xfrm>
          <a:off x="0" y="4381552"/>
          <a:ext cx="12192000" cy="1340683"/>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3870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Suggests that such a thing can be distilled (data driven)</a:t>
          </a:r>
        </a:p>
        <a:p>
          <a:pPr marL="171450" lvl="1" indent="-171450" algn="l" defTabSz="711200">
            <a:lnSpc>
              <a:spcPct val="90000"/>
            </a:lnSpc>
            <a:spcBef>
              <a:spcPct val="0"/>
            </a:spcBef>
            <a:spcAft>
              <a:spcPct val="20000"/>
            </a:spcAft>
            <a:buChar char="•"/>
          </a:pPr>
          <a:r>
            <a:rPr lang="en-US" sz="1600" kern="1200"/>
            <a:t>What can be distilled can be managed (system of rewards and punishments)</a:t>
          </a:r>
        </a:p>
        <a:p>
          <a:pPr marL="171450" lvl="1" indent="-171450" algn="l" defTabSz="711200">
            <a:lnSpc>
              <a:spcPct val="90000"/>
            </a:lnSpc>
            <a:spcBef>
              <a:spcPct val="0"/>
            </a:spcBef>
            <a:spcAft>
              <a:spcPct val="20000"/>
            </a:spcAft>
            <a:buChar char="•"/>
          </a:pPr>
          <a:r>
            <a:rPr lang="en-US" sz="1600" kern="1200" dirty="0"/>
            <a:t>What can be managed can be managed toward perfection (predictive and scientific deployment of tools of Socialist rule of law, jurisprudential and data driven)</a:t>
          </a:r>
        </a:p>
      </dsp:txBody>
      <dsp:txXfrm>
        <a:off x="0" y="4381552"/>
        <a:ext cx="12192000" cy="13406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09F37-7FBB-A043-ACD4-9D373DBF011B}">
      <dsp:nvSpPr>
        <dsp:cNvPr id="0" name=""/>
        <dsp:cNvSpPr/>
      </dsp:nvSpPr>
      <dsp:spPr>
        <a:xfrm>
          <a:off x="0" y="107350"/>
          <a:ext cx="12034837" cy="55165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Government promotion, joint construction with society. </a:t>
          </a:r>
        </a:p>
      </dsp:txBody>
      <dsp:txXfrm>
        <a:off x="26930" y="134280"/>
        <a:ext cx="11980977" cy="497795"/>
      </dsp:txXfrm>
    </dsp:sp>
    <dsp:sp modelId="{35A1FB01-4AB2-8E49-959B-4C0D1115897D}">
      <dsp:nvSpPr>
        <dsp:cNvPr id="0" name=""/>
        <dsp:cNvSpPr/>
      </dsp:nvSpPr>
      <dsp:spPr>
        <a:xfrm>
          <a:off x="0" y="659005"/>
          <a:ext cx="1203483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“Fully give rein to the organizational, guiding, promoting and demonstration roles of government.”</a:t>
          </a:r>
        </a:p>
      </dsp:txBody>
      <dsp:txXfrm>
        <a:off x="0" y="659005"/>
        <a:ext cx="12034837" cy="380880"/>
      </dsp:txXfrm>
    </dsp:sp>
    <dsp:sp modelId="{AB9762F7-31E3-2D4D-9BBC-F9B8E77E56DE}">
      <dsp:nvSpPr>
        <dsp:cNvPr id="0" name=""/>
        <dsp:cNvSpPr/>
      </dsp:nvSpPr>
      <dsp:spPr>
        <a:xfrm>
          <a:off x="0" y="1039885"/>
          <a:ext cx="12034837" cy="551655"/>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Completing the legal system, standardizing development. </a:t>
          </a:r>
        </a:p>
      </dsp:txBody>
      <dsp:txXfrm>
        <a:off x="26930" y="1066815"/>
        <a:ext cx="11980977" cy="497795"/>
      </dsp:txXfrm>
    </dsp:sp>
    <dsp:sp modelId="{3FE57B7F-0A8F-7549-8B53-76EC513B44A0}">
      <dsp:nvSpPr>
        <dsp:cNvPr id="0" name=""/>
        <dsp:cNvSpPr/>
      </dsp:nvSpPr>
      <dsp:spPr>
        <a:xfrm>
          <a:off x="0" y="1591540"/>
          <a:ext cx="12034837" cy="13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“Progressively establish and complete credit law and regulation systems and credit standards systems, strengthen credit information management, standardize the development of credit service structures, safeguard the security of credit information, and the rights and interests of information subjects.” </a:t>
          </a:r>
        </a:p>
        <a:p>
          <a:pPr marL="171450" lvl="1" indent="-171450" algn="l" defTabSz="800100">
            <a:lnSpc>
              <a:spcPct val="90000"/>
            </a:lnSpc>
            <a:spcBef>
              <a:spcPct val="0"/>
            </a:spcBef>
            <a:spcAft>
              <a:spcPct val="20000"/>
            </a:spcAft>
            <a:buChar char="•"/>
          </a:pPr>
          <a:r>
            <a:rPr lang="en-US" sz="1800" kern="1200" dirty="0"/>
            <a:t>It is a project for the development of a national reputation system, assigning a social credit number that reflect a qualitative judgment of relevant data gathered about the subject around which sub-ratings systems will be coordinated. </a:t>
          </a:r>
        </a:p>
      </dsp:txBody>
      <dsp:txXfrm>
        <a:off x="0" y="1591540"/>
        <a:ext cx="12034837" cy="1380690"/>
      </dsp:txXfrm>
    </dsp:sp>
    <dsp:sp modelId="{5D4015C4-9722-6F4E-84CE-66AA23580BE9}">
      <dsp:nvSpPr>
        <dsp:cNvPr id="0" name=""/>
        <dsp:cNvSpPr/>
      </dsp:nvSpPr>
      <dsp:spPr>
        <a:xfrm>
          <a:off x="0" y="2972230"/>
          <a:ext cx="12034837" cy="551655"/>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Special Campaigns grounded in sincerity</a:t>
          </a:r>
        </a:p>
      </dsp:txBody>
      <dsp:txXfrm>
        <a:off x="26930" y="2999160"/>
        <a:ext cx="11980977" cy="497795"/>
      </dsp:txXfrm>
    </dsp:sp>
    <dsp:sp modelId="{7F062051-7D7C-D64F-9EDC-FAA934743E24}">
      <dsp:nvSpPr>
        <dsp:cNvPr id="0" name=""/>
        <dsp:cNvSpPr/>
      </dsp:nvSpPr>
      <dsp:spPr>
        <a:xfrm>
          <a:off x="0" y="3523885"/>
          <a:ext cx="12034837"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OBJECTIVE: “persist in correcting unhealthy trends and evil practices of abusing power for personal gain, lying and cheating, forgetting integrity when tempted by gains, benefiting oneself at others’ expense, etc., and establish trends of sectoral sincerity and integrity.”</a:t>
          </a:r>
          <a:r>
            <a:rPr lang="en-US" sz="1800" kern="1200" dirty="0">
              <a:effectLst/>
            </a:rPr>
            <a:t> </a:t>
          </a:r>
          <a:r>
            <a:rPr lang="en-US" sz="1800" kern="1200" dirty="0"/>
            <a:t>. </a:t>
          </a:r>
        </a:p>
      </dsp:txBody>
      <dsp:txXfrm>
        <a:off x="0" y="3523885"/>
        <a:ext cx="12034837" cy="833175"/>
      </dsp:txXfrm>
    </dsp:sp>
    <dsp:sp modelId="{168723A1-DF79-3048-B98D-A87B14719194}">
      <dsp:nvSpPr>
        <dsp:cNvPr id="0" name=""/>
        <dsp:cNvSpPr/>
      </dsp:nvSpPr>
      <dsp:spPr>
        <a:xfrm>
          <a:off x="0" y="4357060"/>
          <a:ext cx="12034837" cy="551655"/>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Breakthroughs in focus points, strengthen application.</a:t>
          </a:r>
        </a:p>
      </dsp:txBody>
      <dsp:txXfrm>
        <a:off x="26930" y="4383990"/>
        <a:ext cx="11980977" cy="497795"/>
      </dsp:txXfrm>
    </dsp:sp>
    <dsp:sp modelId="{2C8BD9E3-1068-1241-97F2-DC0CE9B2C2E7}">
      <dsp:nvSpPr>
        <dsp:cNvPr id="0" name=""/>
        <dsp:cNvSpPr/>
      </dsp:nvSpPr>
      <dsp:spPr>
        <a:xfrm>
          <a:off x="0" y="4908715"/>
          <a:ext cx="12034837" cy="107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a:t>Choose focus areas and model regions </a:t>
          </a:r>
          <a:r>
            <a:rPr lang="en-US" sz="1800" kern="1200"/>
            <a:t>to launch credit construction demonstrations. Vigorously spread the socialized application of credit products, stimulate the interaction, exchange, coordination and sharing of credit information, complete combined social credit reward and punishment mechanisms, </a:t>
          </a:r>
          <a:r>
            <a:rPr lang="en-US" sz="1800" b="1" kern="1200"/>
            <a:t>construct a social credit environment </a:t>
          </a:r>
          <a:r>
            <a:rPr lang="en-US" sz="1800" kern="1200"/>
            <a:t>of honesty/integrity, self-discipline, trust-keeping and mutual trust. </a:t>
          </a:r>
        </a:p>
      </dsp:txBody>
      <dsp:txXfrm>
        <a:off x="0" y="4908715"/>
        <a:ext cx="12034837" cy="10712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CE8EA-7F47-3747-B28C-56772A1B2F88}">
      <dsp:nvSpPr>
        <dsp:cNvPr id="0" name=""/>
        <dsp:cNvSpPr/>
      </dsp:nvSpPr>
      <dsp:spPr>
        <a:xfrm rot="5400000">
          <a:off x="-344054" y="1047288"/>
          <a:ext cx="2293696" cy="1605587"/>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New Era regulatory mechanism and Socialist Law</a:t>
          </a:r>
        </a:p>
      </dsp:txBody>
      <dsp:txXfrm rot="-5400000">
        <a:off x="1" y="1506028"/>
        <a:ext cx="1605587" cy="688109"/>
      </dsp:txXfrm>
    </dsp:sp>
    <dsp:sp modelId="{59D317B2-BC4D-194E-97FF-D4671E73446F}">
      <dsp:nvSpPr>
        <dsp:cNvPr id="0" name=""/>
        <dsp:cNvSpPr/>
      </dsp:nvSpPr>
      <dsp:spPr>
        <a:xfrm rot="5400000">
          <a:off x="2700457" y="-633601"/>
          <a:ext cx="2224471" cy="4414212"/>
        </a:xfrm>
        <a:prstGeom prst="round2Same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b="1" kern="1200" dirty="0">
            <a:solidFill>
              <a:srgbClr val="C00000"/>
            </a:solidFill>
          </a:endParaRPr>
        </a:p>
        <a:p>
          <a:pPr marL="171450" lvl="1" indent="-171450" algn="l" defTabSz="711200">
            <a:lnSpc>
              <a:spcPct val="90000"/>
            </a:lnSpc>
            <a:spcBef>
              <a:spcPct val="0"/>
            </a:spcBef>
            <a:spcAft>
              <a:spcPct val="15000"/>
            </a:spcAft>
            <a:buChar char="•"/>
          </a:pPr>
          <a:r>
            <a:rPr lang="en-US" sz="1600" kern="1200" dirty="0"/>
            <a:t>Traditional law the expression of the CPC Basic Line as administrative objectives and accountability measures</a:t>
          </a:r>
        </a:p>
        <a:p>
          <a:pPr marL="342900" lvl="2" indent="-171450" algn="l" defTabSz="711200">
            <a:lnSpc>
              <a:spcPct val="90000"/>
            </a:lnSpc>
            <a:spcBef>
              <a:spcPct val="0"/>
            </a:spcBef>
            <a:spcAft>
              <a:spcPct val="15000"/>
            </a:spcAft>
            <a:buChar char="•"/>
          </a:pPr>
          <a:r>
            <a:rPr lang="en-US" sz="1600" kern="1200" dirty="0"/>
            <a:t>Is law becoming merely instructions for coding? Is coding the new language of administrative regulation?</a:t>
          </a:r>
        </a:p>
        <a:p>
          <a:pPr marL="342900" lvl="2" indent="-171450" algn="l" defTabSz="711200">
            <a:lnSpc>
              <a:spcPct val="90000"/>
            </a:lnSpc>
            <a:spcBef>
              <a:spcPct val="0"/>
            </a:spcBef>
            <a:spcAft>
              <a:spcPct val="15000"/>
            </a:spcAft>
            <a:buChar char="•"/>
          </a:pPr>
          <a:r>
            <a:rPr lang="en-US" sz="1600" kern="1200" dirty="0"/>
            <a:t>Translating political objectives to its essence and then reduced to measurable actions that can then be monitored and assessed  </a:t>
          </a:r>
        </a:p>
      </dsp:txBody>
      <dsp:txXfrm rot="-5400000">
        <a:off x="1605587" y="569859"/>
        <a:ext cx="4305622" cy="2007291"/>
      </dsp:txXfrm>
    </dsp:sp>
    <dsp:sp modelId="{556D98A4-1F0C-2246-81C7-F3E8ABD73403}">
      <dsp:nvSpPr>
        <dsp:cNvPr id="0" name=""/>
        <dsp:cNvSpPr/>
      </dsp:nvSpPr>
      <dsp:spPr>
        <a:xfrm rot="5400000">
          <a:off x="-344054" y="3836411"/>
          <a:ext cx="2293696" cy="1605587"/>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A complex system of rewards and punishment </a:t>
          </a:r>
        </a:p>
      </dsp:txBody>
      <dsp:txXfrm rot="-5400000">
        <a:off x="1" y="4295151"/>
        <a:ext cx="1605587" cy="688109"/>
      </dsp:txXfrm>
    </dsp:sp>
    <dsp:sp modelId="{E6F86F07-BA24-144A-A98E-6E79FA777D38}">
      <dsp:nvSpPr>
        <dsp:cNvPr id="0" name=""/>
        <dsp:cNvSpPr/>
      </dsp:nvSpPr>
      <dsp:spPr>
        <a:xfrm rot="5400000">
          <a:off x="2371132" y="2235224"/>
          <a:ext cx="2883123" cy="4414212"/>
        </a:xfrm>
        <a:prstGeom prst="round2Same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Founded on </a:t>
          </a:r>
          <a:r>
            <a:rPr lang="en-US" sz="1800" b="1" kern="1200" dirty="0">
              <a:solidFill>
                <a:srgbClr val="C00000"/>
              </a:solidFill>
            </a:rPr>
            <a:t>data driven scoring</a:t>
          </a:r>
        </a:p>
        <a:p>
          <a:pPr marL="171450" lvl="1" indent="-171450" algn="l" defTabSz="800100">
            <a:lnSpc>
              <a:spcPct val="90000"/>
            </a:lnSpc>
            <a:spcBef>
              <a:spcPct val="0"/>
            </a:spcBef>
            <a:spcAft>
              <a:spcPct val="15000"/>
            </a:spcAft>
            <a:buChar char="•"/>
          </a:pPr>
          <a:r>
            <a:rPr lang="en-US" sz="1800" kern="1200" dirty="0"/>
            <a:t>Scoring is based on </a:t>
          </a:r>
          <a:r>
            <a:rPr lang="en-US" sz="1800" b="1" kern="1200" dirty="0">
              <a:solidFill>
                <a:srgbClr val="C00000"/>
              </a:solidFill>
            </a:rPr>
            <a:t>ratings</a:t>
          </a:r>
          <a:r>
            <a:rPr lang="en-US" sz="1800" kern="1200" dirty="0"/>
            <a:t> </a:t>
          </a:r>
        </a:p>
        <a:p>
          <a:pPr marL="171450" lvl="1" indent="-171450" algn="l" defTabSz="800100">
            <a:lnSpc>
              <a:spcPct val="90000"/>
            </a:lnSpc>
            <a:spcBef>
              <a:spcPct val="0"/>
            </a:spcBef>
            <a:spcAft>
              <a:spcPct val="15000"/>
            </a:spcAft>
            <a:buChar char="•"/>
          </a:pPr>
          <a:r>
            <a:rPr lang="en-US" sz="1800" kern="1200" dirty="0"/>
            <a:t>Ratings are based on data driven </a:t>
          </a:r>
          <a:r>
            <a:rPr lang="en-US" sz="1800" b="1" kern="1200" dirty="0">
              <a:solidFill>
                <a:srgbClr val="C00000"/>
              </a:solidFill>
            </a:rPr>
            <a:t>assessments</a:t>
          </a:r>
        </a:p>
        <a:p>
          <a:pPr marL="171450" lvl="1" indent="-171450" algn="l" defTabSz="800100">
            <a:lnSpc>
              <a:spcPct val="90000"/>
            </a:lnSpc>
            <a:spcBef>
              <a:spcPct val="0"/>
            </a:spcBef>
            <a:spcAft>
              <a:spcPct val="15000"/>
            </a:spcAft>
            <a:buChar char="•"/>
          </a:pPr>
          <a:r>
            <a:rPr lang="en-US" sz="1800" kern="1200" dirty="0"/>
            <a:t>Assessments are grounded in </a:t>
          </a:r>
          <a:r>
            <a:rPr lang="en-US" sz="1800" b="1" kern="1200" dirty="0">
              <a:solidFill>
                <a:srgbClr val="C00000"/>
              </a:solidFill>
            </a:rPr>
            <a:t>measurement against a set of norms and objectives</a:t>
          </a:r>
          <a:r>
            <a:rPr lang="en-US" sz="1800" kern="1200" dirty="0"/>
            <a:t> for behavior </a:t>
          </a:r>
        </a:p>
        <a:p>
          <a:pPr marL="171450" lvl="1" indent="-171450" algn="l" defTabSz="800100">
            <a:lnSpc>
              <a:spcPct val="90000"/>
            </a:lnSpc>
            <a:spcBef>
              <a:spcPct val="0"/>
            </a:spcBef>
            <a:spcAft>
              <a:spcPct val="15000"/>
            </a:spcAft>
            <a:buChar char="•"/>
          </a:pPr>
          <a:r>
            <a:rPr lang="en-US" sz="1800" kern="1200" dirty="0"/>
            <a:t>Norms reflect the </a:t>
          </a:r>
          <a:r>
            <a:rPr lang="en-US" sz="1800" b="1" kern="1200" dirty="0">
              <a:solidFill>
                <a:srgbClr val="C00000"/>
              </a:solidFill>
            </a:rPr>
            <a:t>values and objectives to be advanced</a:t>
          </a:r>
        </a:p>
      </dsp:txBody>
      <dsp:txXfrm rot="-5400000">
        <a:off x="1605588" y="3141510"/>
        <a:ext cx="4273470" cy="260163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ABA6-5787-A146-91AB-444DEA761B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B4F39-DAB8-054F-BC7F-829A45F848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5955CA-5B95-9D4F-843A-7CE80EAED06F}"/>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5" name="Footer Placeholder 4">
            <a:extLst>
              <a:ext uri="{FF2B5EF4-FFF2-40B4-BE49-F238E27FC236}">
                <a16:creationId xmlns:a16="http://schemas.microsoft.com/office/drawing/2014/main" id="{B70DB1F4-01CE-ED41-B07E-CAD0353AE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1E1CC-5BEB-2B4B-B953-5819ACD3626F}"/>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531958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F4E05-082F-7940-B76E-75397BF673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F61CE5-067D-4C4F-8B5F-E2A2548D1A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F9F22-F42F-2945-904D-C4C6E5AEF91C}"/>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5" name="Footer Placeholder 4">
            <a:extLst>
              <a:ext uri="{FF2B5EF4-FFF2-40B4-BE49-F238E27FC236}">
                <a16:creationId xmlns:a16="http://schemas.microsoft.com/office/drawing/2014/main" id="{69F34FE4-DADE-B94E-8E61-75D61DBAC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F6E81-E6BA-504C-965B-BAEB7277D200}"/>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149153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EC956-9157-8D4C-BDAD-4634B91B53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431BF-784B-3046-876F-CBA5223602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B42F7-4844-904F-BD55-D25BB474483F}"/>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5" name="Footer Placeholder 4">
            <a:extLst>
              <a:ext uri="{FF2B5EF4-FFF2-40B4-BE49-F238E27FC236}">
                <a16:creationId xmlns:a16="http://schemas.microsoft.com/office/drawing/2014/main" id="{260E78FE-E61D-B84F-A730-7922D217E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2B368-08B7-DD4E-83EE-45488FA99C8D}"/>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215633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DAD-CFAF-394D-8F9E-FD0A53DE3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52874-4969-214B-A8D2-1B697D5AC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0E684-9761-A54D-B5B4-BC2920842AF2}"/>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5" name="Footer Placeholder 4">
            <a:extLst>
              <a:ext uri="{FF2B5EF4-FFF2-40B4-BE49-F238E27FC236}">
                <a16:creationId xmlns:a16="http://schemas.microsoft.com/office/drawing/2014/main" id="{81CD85F0-827B-0D48-9230-8A029CC87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F8496-2A7A-0344-BB71-0F68EE5D9B99}"/>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264099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1AB7-0675-EF45-B0F0-FFAD4CDB55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85815-3DBE-D043-97B8-D02EC5510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01B6E8-6804-4249-AF8A-5AFA4D9EA49A}"/>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5" name="Footer Placeholder 4">
            <a:extLst>
              <a:ext uri="{FF2B5EF4-FFF2-40B4-BE49-F238E27FC236}">
                <a16:creationId xmlns:a16="http://schemas.microsoft.com/office/drawing/2014/main" id="{60CD6CEF-C1ED-E34A-8966-C5EFCC2A9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10D39-8BBB-044C-8FBD-4ECF95B9C62F}"/>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178212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688D-92C6-5144-80C2-35A9814DD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D3B65-E7C2-0641-A2C9-81DD8E72BD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99DBE7-95F4-FA42-BEDB-A9E5170024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878AF9-F65B-FA4D-90D0-8CB8BA3B0891}"/>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6" name="Footer Placeholder 5">
            <a:extLst>
              <a:ext uri="{FF2B5EF4-FFF2-40B4-BE49-F238E27FC236}">
                <a16:creationId xmlns:a16="http://schemas.microsoft.com/office/drawing/2014/main" id="{08B80AB0-2FF6-3F4A-A0D9-138D6EF3F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2C119-CA33-3346-8346-73EE4A020CDE}"/>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278131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A5EC-C828-EB45-8DD8-AF8EA7B61E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28AC6D-C28D-FE42-BCD7-B5A97195D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70F15D-641F-644E-BBEE-3B2BB206F8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366A54-3CE5-4543-8713-FD9E77018C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098183-9DE7-5545-AA94-58BB2CECE0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22A2F5-F869-FE4C-9530-974899ABD1E2}"/>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8" name="Footer Placeholder 7">
            <a:extLst>
              <a:ext uri="{FF2B5EF4-FFF2-40B4-BE49-F238E27FC236}">
                <a16:creationId xmlns:a16="http://schemas.microsoft.com/office/drawing/2014/main" id="{B537E618-93E6-8640-9FE1-A1F954FE8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D157B-ABEA-D24D-85B1-AC31BB4A9CB5}"/>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167073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AC5F7-A64A-F04A-A2AF-D6BDF4BFBE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691F71-9605-4240-9396-41486AFDD9E7}"/>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4" name="Footer Placeholder 3">
            <a:extLst>
              <a:ext uri="{FF2B5EF4-FFF2-40B4-BE49-F238E27FC236}">
                <a16:creationId xmlns:a16="http://schemas.microsoft.com/office/drawing/2014/main" id="{AC4D6102-4CE0-A94A-9E48-8EE925839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CB87BD-98C4-5C4E-AA3F-C04CCCFBF27B}"/>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32028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64470-5A32-1348-B7E6-C7804D37C547}"/>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3" name="Footer Placeholder 2">
            <a:extLst>
              <a:ext uri="{FF2B5EF4-FFF2-40B4-BE49-F238E27FC236}">
                <a16:creationId xmlns:a16="http://schemas.microsoft.com/office/drawing/2014/main" id="{A3917974-E10A-594F-A792-68298DA7D3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AB34B5-8663-A04E-8982-EC148D1BBA61}"/>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2472346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A5D4-5035-7E4A-903E-9159029CD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633154-CA2C-E34E-95AF-364F264E8E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EBA59-D98A-E74B-950D-61B4FB8B2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C7512-F2CA-294A-A0DD-9A328FA46019}"/>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6" name="Footer Placeholder 5">
            <a:extLst>
              <a:ext uri="{FF2B5EF4-FFF2-40B4-BE49-F238E27FC236}">
                <a16:creationId xmlns:a16="http://schemas.microsoft.com/office/drawing/2014/main" id="{70628437-7063-9E4F-9BBF-B08A52E42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C715A-4360-CA48-8B7B-CA685D3E581D}"/>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193061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0620-7DF6-3C4A-B1D1-4DC0D7FEA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F90D62-B381-FB4C-9623-9E000070C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FB13F27-3B4D-1A44-BD90-46D4B99D4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73706-7912-E94D-965B-D9DCA87635FA}"/>
              </a:ext>
            </a:extLst>
          </p:cNvPr>
          <p:cNvSpPr>
            <a:spLocks noGrp="1"/>
          </p:cNvSpPr>
          <p:nvPr>
            <p:ph type="dt" sz="half" idx="10"/>
          </p:nvPr>
        </p:nvSpPr>
        <p:spPr/>
        <p:txBody>
          <a:bodyPr/>
          <a:lstStyle/>
          <a:p>
            <a:fld id="{5783995F-F897-CA4D-999C-B1C390A4B176}" type="datetimeFigureOut">
              <a:rPr lang="en-US" smtClean="0"/>
              <a:t>11/25/20</a:t>
            </a:fld>
            <a:endParaRPr lang="en-US"/>
          </a:p>
        </p:txBody>
      </p:sp>
      <p:sp>
        <p:nvSpPr>
          <p:cNvPr id="6" name="Footer Placeholder 5">
            <a:extLst>
              <a:ext uri="{FF2B5EF4-FFF2-40B4-BE49-F238E27FC236}">
                <a16:creationId xmlns:a16="http://schemas.microsoft.com/office/drawing/2014/main" id="{11B1230D-2818-1A44-9E90-264B62F2D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171FA-DE27-B941-9BB1-C281D0853D78}"/>
              </a:ext>
            </a:extLst>
          </p:cNvPr>
          <p:cNvSpPr>
            <a:spLocks noGrp="1"/>
          </p:cNvSpPr>
          <p:nvPr>
            <p:ph type="sldNum" sz="quarter" idx="12"/>
          </p:nvPr>
        </p:nvSpPr>
        <p:spPr/>
        <p:txBody>
          <a:bodyPr/>
          <a:lstStyle/>
          <a:p>
            <a:fld id="{DA30460B-BF41-7C4A-A776-321151FF8748}" type="slidenum">
              <a:rPr lang="en-US" smtClean="0"/>
              <a:t>‹#›</a:t>
            </a:fld>
            <a:endParaRPr lang="en-US"/>
          </a:p>
        </p:txBody>
      </p:sp>
    </p:spTree>
    <p:extLst>
      <p:ext uri="{BB962C8B-B14F-4D97-AF65-F5344CB8AC3E}">
        <p14:creationId xmlns:p14="http://schemas.microsoft.com/office/powerpoint/2010/main" val="231751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2000" b="-3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53602-0ED7-9447-ADF7-FA70C9404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76F8D-055F-1F41-9D8B-37904DC621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E3184-69E0-1044-A476-12D52D595A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3995F-F897-CA4D-999C-B1C390A4B176}" type="datetimeFigureOut">
              <a:rPr lang="en-US" smtClean="0"/>
              <a:t>11/25/20</a:t>
            </a:fld>
            <a:endParaRPr lang="en-US"/>
          </a:p>
        </p:txBody>
      </p:sp>
      <p:sp>
        <p:nvSpPr>
          <p:cNvPr id="5" name="Footer Placeholder 4">
            <a:extLst>
              <a:ext uri="{FF2B5EF4-FFF2-40B4-BE49-F238E27FC236}">
                <a16:creationId xmlns:a16="http://schemas.microsoft.com/office/drawing/2014/main" id="{2CA2CBD7-0A45-9D4B-9CDA-36D4FFB29E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AAA4E9-C852-294B-9F41-7F819C8B90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0460B-BF41-7C4A-A776-321151FF8748}" type="slidenum">
              <a:rPr lang="en-US" smtClean="0"/>
              <a:t>‹#›</a:t>
            </a:fld>
            <a:endParaRPr lang="en-US"/>
          </a:p>
        </p:txBody>
      </p:sp>
    </p:spTree>
    <p:extLst>
      <p:ext uri="{BB962C8B-B14F-4D97-AF65-F5344CB8AC3E}">
        <p14:creationId xmlns:p14="http://schemas.microsoft.com/office/powerpoint/2010/main" val="1977706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cb11@psu.edu"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png"/><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bacusnews.com/topics/chinas-social-credit-syste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read.oecd-ilibrary.org/science-and-technology/an-introduction-to-online-platforms-and-their-role-in-the-digital-transformation_53e5f593-en#page3"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pplicoinc.com/blog/what-is-a-platform-business-model/"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8" Type="http://schemas.openxmlformats.org/officeDocument/2006/relationships/hyperlink" Target="https://www.dragonsocial.net/blog/social-media-in-china/#Douban" TargetMode="External"/><Relationship Id="rId13" Type="http://schemas.openxmlformats.org/officeDocument/2006/relationships/hyperlink" Target="https://www.dragonsocial.net/blog/social-media-in-china/#Momo" TargetMode="External"/><Relationship Id="rId18" Type="http://schemas.openxmlformats.org/officeDocument/2006/relationships/image" Target="../media/image8.png"/><Relationship Id="rId3" Type="http://schemas.openxmlformats.org/officeDocument/2006/relationships/hyperlink" Target="https://www.dragonsocial.net/blog/social-media-in-china/#WeChat" TargetMode="External"/><Relationship Id="rId21" Type="http://schemas.openxmlformats.org/officeDocument/2006/relationships/image" Target="../media/image11.png"/><Relationship Id="rId7" Type="http://schemas.openxmlformats.org/officeDocument/2006/relationships/hyperlink" Target="https://www.dragonsocial.net/blog/social-media-in-china/#Xiaohongshu" TargetMode="External"/><Relationship Id="rId12" Type="http://schemas.openxmlformats.org/officeDocument/2006/relationships/hyperlink" Target="https://www.dragonsocial.net/blog/social-media-in-china/#Douyin" TargetMode="External"/><Relationship Id="rId17" Type="http://schemas.openxmlformats.org/officeDocument/2006/relationships/hyperlink" Target="https://www.dragonsocial.net/blog/social-media-in-china/#Tieba" TargetMode="External"/><Relationship Id="rId2" Type="http://schemas.openxmlformats.org/officeDocument/2006/relationships/hyperlink" Target="https://www.dragonsocial.net/blog/social-media-in-china/" TargetMode="External"/><Relationship Id="rId16" Type="http://schemas.openxmlformats.org/officeDocument/2006/relationships/hyperlink" Target="https://www.dragonsocial.net/blog/social-media-in-china/#Youku" TargetMode="External"/><Relationship Id="rId20"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hyperlink" Target="https://www.dragonsocial.net/blog/social-media-in-china/#Tencent-Video" TargetMode="External"/><Relationship Id="rId11" Type="http://schemas.openxmlformats.org/officeDocument/2006/relationships/hyperlink" Target="https://www.dragonsocial.net/blog/social-media-in-china/#Toutiao" TargetMode="External"/><Relationship Id="rId5" Type="http://schemas.openxmlformats.org/officeDocument/2006/relationships/hyperlink" Target="https://www.dragonsocial.net/blog/social-media-in-china/#QQ" TargetMode="External"/><Relationship Id="rId15" Type="http://schemas.openxmlformats.org/officeDocument/2006/relationships/hyperlink" Target="https://www.dragonsocial.net/blog/social-media-in-china/#kuaishou" TargetMode="External"/><Relationship Id="rId23" Type="http://schemas.openxmlformats.org/officeDocument/2006/relationships/image" Target="../media/image13.png"/><Relationship Id="rId10" Type="http://schemas.openxmlformats.org/officeDocument/2006/relationships/hyperlink" Target="https://www.dragonsocial.net/blog/social-media-in-china/#Meituan" TargetMode="External"/><Relationship Id="rId19" Type="http://schemas.openxmlformats.org/officeDocument/2006/relationships/image" Target="../media/image9.png"/><Relationship Id="rId4" Type="http://schemas.openxmlformats.org/officeDocument/2006/relationships/hyperlink" Target="https://www.dragonsocial.net/blog/social-media-in-china/#Weibo" TargetMode="External"/><Relationship Id="rId9" Type="http://schemas.openxmlformats.org/officeDocument/2006/relationships/hyperlink" Target="https://www.dragonsocial.net/blog/social-media-in-china/#Zhihu" TargetMode="External"/><Relationship Id="rId14" Type="http://schemas.openxmlformats.org/officeDocument/2006/relationships/hyperlink" Target="https://www.dragonsocial.net/blog/social-media-in-china/#Meipai" TargetMode="External"/><Relationship Id="rId22"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heatlantic.com/technology/archive/2018/02/chinas-dangerous-dream-of-urban-control/553097/"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hyperlink" Target="http://www.xinhuanet.com/2020-05/31/c_1126055849.htm" TargetMode="External"/><Relationship Id="rId2" Type="http://schemas.openxmlformats.org/officeDocument/2006/relationships/hyperlink" Target="http://www.pc6.com/iphone/382955.html"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international.thenewslens.com/article/77810"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3" Type="http://schemas.openxmlformats.org/officeDocument/2006/relationships/hyperlink" Target="https://www.csis.org/blogs/trustee-china-hand/chinas-novel-health-tracker-green-public-health-red-data-surveillanc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n.pingwest.com/a/6756"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5.pn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hyperlink" Target="https://technode.com/2020/07/10/we-read-the-technical-standards-for-chinas-health-code-heres-what-we-learned/"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politics.people.com.cn/n1/2020/0508/c1001-31701808.htm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1.xml"/><Relationship Id="rId13" Type="http://schemas.openxmlformats.org/officeDocument/2006/relationships/image" Target="../media/image28.png"/><Relationship Id="rId3" Type="http://schemas.openxmlformats.org/officeDocument/2006/relationships/diagramLayout" Target="../diagrams/layout20.xml"/><Relationship Id="rId7" Type="http://schemas.openxmlformats.org/officeDocument/2006/relationships/diagramData" Target="../diagrams/data21.xml"/><Relationship Id="rId12" Type="http://schemas.openxmlformats.org/officeDocument/2006/relationships/hyperlink" Target="https://www.youtube.com/watch?v=mRNX6XJOeGU" TargetMode="External"/><Relationship Id="rId2" Type="http://schemas.openxmlformats.org/officeDocument/2006/relationships/diagramData" Target="../diagrams/data20.xml"/><Relationship Id="rId1" Type="http://schemas.openxmlformats.org/officeDocument/2006/relationships/slideLayout" Target="../slideLayouts/slideLayout4.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FA3CAD-C109-9049-B216-11AE53C89518}"/>
              </a:ext>
            </a:extLst>
          </p:cNvPr>
          <p:cNvSpPr>
            <a:spLocks noGrp="1"/>
          </p:cNvSpPr>
          <p:nvPr>
            <p:ph type="title"/>
          </p:nvPr>
        </p:nvSpPr>
        <p:spPr>
          <a:xfrm>
            <a:off x="0" y="1"/>
            <a:ext cx="12192000" cy="1690688"/>
          </a:xfr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p:spPr>
        <p:txBody>
          <a:bodyPr>
            <a:normAutofit/>
          </a:bodyPr>
          <a:lstStyle/>
          <a:p>
            <a:r>
              <a:rPr lang="en-US" b="1" dirty="0"/>
              <a:t>Platform Governance: </a:t>
            </a:r>
            <a:br>
              <a:rPr lang="en-US" b="1" dirty="0"/>
            </a:br>
            <a:r>
              <a:rPr lang="en-US" b="1" dirty="0"/>
              <a:t>Chinese Social Credit and Socialist Digital Markets </a:t>
            </a:r>
          </a:p>
        </p:txBody>
      </p:sp>
      <p:sp>
        <p:nvSpPr>
          <p:cNvPr id="6" name="Content Placeholder 5">
            <a:extLst>
              <a:ext uri="{FF2B5EF4-FFF2-40B4-BE49-F238E27FC236}">
                <a16:creationId xmlns:a16="http://schemas.microsoft.com/office/drawing/2014/main" id="{B63AA4E5-727A-8B4C-9741-A9F249F3C3E1}"/>
              </a:ext>
            </a:extLst>
          </p:cNvPr>
          <p:cNvSpPr>
            <a:spLocks noGrp="1"/>
          </p:cNvSpPr>
          <p:nvPr>
            <p:ph idx="1"/>
          </p:nvPr>
        </p:nvSpPr>
        <p:spPr>
          <a:xfrm>
            <a:off x="0" y="4732638"/>
            <a:ext cx="12192000" cy="2125361"/>
          </a:xfr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p:spPr>
        <p:txBody>
          <a:bodyPr>
            <a:normAutofit lnSpcReduction="10000"/>
          </a:bodyPr>
          <a:lstStyle/>
          <a:p>
            <a:pPr marL="0" indent="0">
              <a:buNone/>
            </a:pPr>
            <a:r>
              <a:rPr lang="en-US" dirty="0"/>
              <a:t>Larry Catá Backer</a:t>
            </a:r>
          </a:p>
          <a:p>
            <a:pPr marL="457200" lvl="1" indent="0">
              <a:buNone/>
            </a:pPr>
            <a:r>
              <a:rPr lang="en-US" dirty="0"/>
              <a:t>W. Richard and Mary Eshelman Faculty Scholar Professor of Law and International Affairs, Pennsylvania State University | 239 Lewis Katz Building, University Park, PA 16802    1.814.863.3640 (direct) ||  </a:t>
            </a:r>
            <a:r>
              <a:rPr lang="en-US" u="sng" dirty="0">
                <a:hlinkClick r:id="rId3"/>
              </a:rPr>
              <a:t>lcb11@psu.edu</a:t>
            </a:r>
            <a:endParaRPr lang="en-US" u="sng" dirty="0"/>
          </a:p>
          <a:p>
            <a:pPr marL="914400" lvl="2" indent="0">
              <a:buNone/>
            </a:pPr>
            <a:r>
              <a:rPr lang="en-US" dirty="0"/>
              <a:t>Prepared for Virtual Workshop “Governance and Emerging Technological Change in China” Institute of East Asian Studies, University of Duisburg-Essen, Germany November 19-20, 2020</a:t>
            </a:r>
            <a:r>
              <a:rPr lang="en-US" dirty="0">
                <a:effectLst/>
              </a:rPr>
              <a:t> </a:t>
            </a:r>
            <a:endParaRPr lang="en-US" dirty="0"/>
          </a:p>
        </p:txBody>
      </p:sp>
    </p:spTree>
    <p:extLst>
      <p:ext uri="{BB962C8B-B14F-4D97-AF65-F5344CB8AC3E}">
        <p14:creationId xmlns:p14="http://schemas.microsoft.com/office/powerpoint/2010/main" val="1936389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052B88D-5DF2-B94E-972C-AD4403C48DC3}"/>
              </a:ext>
            </a:extLst>
          </p:cNvPr>
          <p:cNvSpPr>
            <a:spLocks noGrp="1"/>
          </p:cNvSpPr>
          <p:nvPr>
            <p:ph type="title"/>
          </p:nvPr>
        </p:nvSpPr>
        <p:spPr>
          <a:xfrm>
            <a:off x="804672" y="2053641"/>
            <a:ext cx="3669161" cy="2760098"/>
          </a:xfrm>
        </p:spPr>
        <p:txBody>
          <a:bodyPr>
            <a:normAutofit/>
          </a:bodyPr>
          <a:lstStyle/>
          <a:p>
            <a:r>
              <a:rPr lang="en-US" sz="4000">
                <a:solidFill>
                  <a:schemeClr val="tx2"/>
                </a:solidFill>
              </a:rPr>
              <a:t>Social Credit Systems</a:t>
            </a:r>
          </a:p>
        </p:txBody>
      </p:sp>
      <p:sp>
        <p:nvSpPr>
          <p:cNvPr id="3" name="Content Placeholder 2">
            <a:extLst>
              <a:ext uri="{FF2B5EF4-FFF2-40B4-BE49-F238E27FC236}">
                <a16:creationId xmlns:a16="http://schemas.microsoft.com/office/drawing/2014/main" id="{9D7DDCB3-9C77-914F-BD8A-F266574FE574}"/>
              </a:ext>
            </a:extLst>
          </p:cNvPr>
          <p:cNvSpPr>
            <a:spLocks noGrp="1"/>
          </p:cNvSpPr>
          <p:nvPr>
            <p:ph idx="1"/>
          </p:nvPr>
        </p:nvSpPr>
        <p:spPr>
          <a:xfrm>
            <a:off x="6090574" y="801866"/>
            <a:ext cx="5306084" cy="5230634"/>
          </a:xfrm>
          <a:noFill/>
          <a:ln>
            <a:noFill/>
          </a:ln>
        </p:spPr>
        <p:txBody>
          <a:bodyPr anchor="ctr">
            <a:normAutofit/>
          </a:bodyPr>
          <a:lstStyle/>
          <a:p>
            <a:r>
              <a:rPr lang="en-US" sz="1800" dirty="0">
                <a:solidFill>
                  <a:schemeClr val="tx2"/>
                </a:solidFill>
              </a:rPr>
              <a:t>data driven means of implementing rules-based systems of rewards and punishments that further state objectives under the guidance of the vanguard Communist Party. </a:t>
            </a:r>
          </a:p>
          <a:p>
            <a:pPr lvl="1"/>
            <a:r>
              <a:rPr lang="en-US" sz="1800" dirty="0">
                <a:solidFill>
                  <a:schemeClr val="tx2"/>
                </a:solidFill>
              </a:rPr>
              <a:t>eventually are meant to change the character of a socialist rule of law framework and with it the locus of regulatory authority from regulators to those responsible for developing behavior-based ratings. </a:t>
            </a:r>
          </a:p>
          <a:p>
            <a:r>
              <a:rPr lang="en-US" sz="1800" dirty="0">
                <a:solidFill>
                  <a:schemeClr val="tx2"/>
                </a:solidFill>
              </a:rPr>
              <a:t>dependent on two critical elements; </a:t>
            </a:r>
          </a:p>
          <a:p>
            <a:pPr lvl="1"/>
            <a:r>
              <a:rPr lang="en-US" sz="1800" dirty="0">
                <a:solidFill>
                  <a:schemeClr val="tx2"/>
                </a:solidFill>
              </a:rPr>
              <a:t>the first is </a:t>
            </a:r>
            <a:r>
              <a:rPr lang="en-US" sz="1800" b="1" dirty="0">
                <a:solidFill>
                  <a:schemeClr val="tx2"/>
                </a:solidFill>
              </a:rPr>
              <a:t>data identification and generation</a:t>
            </a:r>
            <a:r>
              <a:rPr lang="en-US" sz="1800" dirty="0">
                <a:solidFill>
                  <a:schemeClr val="tx2"/>
                </a:solidFill>
              </a:rPr>
              <a:t>, and </a:t>
            </a:r>
          </a:p>
          <a:p>
            <a:pPr lvl="1"/>
            <a:r>
              <a:rPr lang="en-US" sz="1800" dirty="0">
                <a:solidFill>
                  <a:schemeClr val="tx2"/>
                </a:solidFill>
              </a:rPr>
              <a:t>the second is in its </a:t>
            </a:r>
            <a:r>
              <a:rPr lang="en-US" sz="1800" b="1" dirty="0">
                <a:solidFill>
                  <a:schemeClr val="tx2"/>
                </a:solidFill>
              </a:rPr>
              <a:t>organization and use by relevant governance actors </a:t>
            </a:r>
            <a:r>
              <a:rPr lang="en-US" sz="1800" dirty="0">
                <a:solidFill>
                  <a:schemeClr val="tx2"/>
                </a:solidFill>
              </a:rPr>
              <a:t>(businesses, state organs, and the like). </a:t>
            </a:r>
          </a:p>
        </p:txBody>
      </p:sp>
    </p:spTree>
    <p:extLst>
      <p:ext uri="{BB962C8B-B14F-4D97-AF65-F5344CB8AC3E}">
        <p14:creationId xmlns:p14="http://schemas.microsoft.com/office/powerpoint/2010/main" val="181114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862149"/>
          </a:xfrm>
        </p:spPr>
        <p:txBody>
          <a:bodyPr>
            <a:normAutofit/>
          </a:bodyPr>
          <a:lstStyle/>
          <a:p>
            <a:pPr algn="ctr"/>
            <a:r>
              <a:rPr lang="en-US"/>
              <a:t>“New Era” Governance With </a:t>
            </a:r>
            <a:r>
              <a:rPr lang="en-US" dirty="0"/>
              <a:t>Chinese Characteristics</a:t>
            </a:r>
          </a:p>
        </p:txBody>
      </p:sp>
      <p:graphicFrame>
        <p:nvGraphicFramePr>
          <p:cNvPr id="4" name="Content Placeholder 3">
            <a:extLst>
              <a:ext uri="{FF2B5EF4-FFF2-40B4-BE49-F238E27FC236}">
                <a16:creationId xmlns:a16="http://schemas.microsoft.com/office/drawing/2014/main" id="{CE410DBD-B988-4A42-9BF6-6D9C805DF7DB}"/>
              </a:ext>
            </a:extLst>
          </p:cNvPr>
          <p:cNvGraphicFramePr>
            <a:graphicFrameLocks noGrp="1"/>
          </p:cNvGraphicFramePr>
          <p:nvPr>
            <p:ph idx="1"/>
            <p:extLst>
              <p:ext uri="{D42A27DB-BD31-4B8C-83A1-F6EECF244321}">
                <p14:modId xmlns:p14="http://schemas.microsoft.com/office/powerpoint/2010/main" val="1923178112"/>
              </p:ext>
            </p:extLst>
          </p:nvPr>
        </p:nvGraphicFramePr>
        <p:xfrm>
          <a:off x="0" y="1071154"/>
          <a:ext cx="12192000" cy="5786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713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BACD-6991-2141-9571-649D3CFB2AB4}"/>
              </a:ext>
            </a:extLst>
          </p:cNvPr>
          <p:cNvSpPr>
            <a:spLocks noGrp="1"/>
          </p:cNvSpPr>
          <p:nvPr>
            <p:ph type="title"/>
          </p:nvPr>
        </p:nvSpPr>
        <p:spPr>
          <a:xfrm>
            <a:off x="0" y="0"/>
            <a:ext cx="10515600" cy="1025611"/>
          </a:xfrm>
        </p:spPr>
        <p:txBody>
          <a:bodyPr>
            <a:normAutofit/>
          </a:bodyPr>
          <a:lstStyle/>
          <a:p>
            <a:r>
              <a:rPr lang="en-US" sz="4000" dirty="0"/>
              <a:t>Social Credit as Expression of New Era Ideology</a:t>
            </a:r>
          </a:p>
        </p:txBody>
      </p:sp>
      <p:graphicFrame>
        <p:nvGraphicFramePr>
          <p:cNvPr id="4" name="Content Placeholder 3">
            <a:extLst>
              <a:ext uri="{FF2B5EF4-FFF2-40B4-BE49-F238E27FC236}">
                <a16:creationId xmlns:a16="http://schemas.microsoft.com/office/drawing/2014/main" id="{085A6CD9-AE10-F04E-9BEB-5988BF2F8755}"/>
              </a:ext>
            </a:extLst>
          </p:cNvPr>
          <p:cNvGraphicFramePr>
            <a:graphicFrameLocks noGrp="1"/>
          </p:cNvGraphicFramePr>
          <p:nvPr>
            <p:ph idx="1"/>
            <p:extLst>
              <p:ext uri="{D42A27DB-BD31-4B8C-83A1-F6EECF244321}">
                <p14:modId xmlns:p14="http://schemas.microsoft.com/office/powerpoint/2010/main" val="3415356323"/>
              </p:ext>
            </p:extLst>
          </p:nvPr>
        </p:nvGraphicFramePr>
        <p:xfrm>
          <a:off x="0" y="1025611"/>
          <a:ext cx="12192000" cy="5832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3867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
            <a:ext cx="11353799" cy="891541"/>
          </a:xfrm>
        </p:spPr>
        <p:txBody>
          <a:bodyPr>
            <a:normAutofit fontScale="90000"/>
          </a:bodyPr>
          <a:lstStyle/>
          <a:p>
            <a:r>
              <a:rPr lang="en-US" dirty="0"/>
              <a:t>An “All-Around” Focus: Chinese Social Credit Principles</a:t>
            </a:r>
            <a:br>
              <a:rPr lang="en-US" dirty="0"/>
            </a:br>
            <a:endParaRPr lang="en-US" sz="3200" dirty="0"/>
          </a:p>
        </p:txBody>
      </p:sp>
      <p:graphicFrame>
        <p:nvGraphicFramePr>
          <p:cNvPr id="4" name="Content Placeholder 3">
            <a:extLst>
              <a:ext uri="{FF2B5EF4-FFF2-40B4-BE49-F238E27FC236}">
                <a16:creationId xmlns:a16="http://schemas.microsoft.com/office/drawing/2014/main" id="{7E8DF1D4-B179-5A41-AF01-2627D1FCD4FD}"/>
              </a:ext>
            </a:extLst>
          </p:cNvPr>
          <p:cNvGraphicFramePr>
            <a:graphicFrameLocks noGrp="1"/>
          </p:cNvGraphicFramePr>
          <p:nvPr>
            <p:ph idx="1"/>
            <p:extLst>
              <p:ext uri="{D42A27DB-BD31-4B8C-83A1-F6EECF244321}">
                <p14:modId xmlns:p14="http://schemas.microsoft.com/office/powerpoint/2010/main" val="460477070"/>
              </p:ext>
            </p:extLst>
          </p:nvPr>
        </p:nvGraphicFramePr>
        <p:xfrm>
          <a:off x="157162" y="770709"/>
          <a:ext cx="12034837" cy="6087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927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D12D-42BC-4444-ADCC-A43782E503AE}"/>
              </a:ext>
            </a:extLst>
          </p:cNvPr>
          <p:cNvSpPr>
            <a:spLocks noGrp="1"/>
          </p:cNvSpPr>
          <p:nvPr>
            <p:ph type="title"/>
          </p:nvPr>
        </p:nvSpPr>
        <p:spPr>
          <a:xfrm>
            <a:off x="3088277" y="0"/>
            <a:ext cx="6167846" cy="862148"/>
          </a:xfrm>
        </p:spPr>
        <p:txBody>
          <a:bodyPr/>
          <a:lstStyle/>
          <a:p>
            <a:r>
              <a:rPr lang="en-US" b="1" dirty="0">
                <a:solidFill>
                  <a:srgbClr val="C00000"/>
                </a:solidFill>
              </a:rPr>
              <a:t>CSC in the Shadow of Lists</a:t>
            </a:r>
          </a:p>
        </p:txBody>
      </p:sp>
      <p:graphicFrame>
        <p:nvGraphicFramePr>
          <p:cNvPr id="5" name="Content Placeholder 4">
            <a:extLst>
              <a:ext uri="{FF2B5EF4-FFF2-40B4-BE49-F238E27FC236}">
                <a16:creationId xmlns:a16="http://schemas.microsoft.com/office/drawing/2014/main" id="{AE867390-E981-344A-A7FC-E5FCEB65E794}"/>
              </a:ext>
            </a:extLst>
          </p:cNvPr>
          <p:cNvGraphicFramePr>
            <a:graphicFrameLocks noGrp="1"/>
          </p:cNvGraphicFramePr>
          <p:nvPr>
            <p:ph sz="half" idx="1"/>
            <p:extLst>
              <p:ext uri="{D42A27DB-BD31-4B8C-83A1-F6EECF244321}">
                <p14:modId xmlns:p14="http://schemas.microsoft.com/office/powerpoint/2010/main" val="2511356163"/>
              </p:ext>
            </p:extLst>
          </p:nvPr>
        </p:nvGraphicFramePr>
        <p:xfrm>
          <a:off x="0" y="735496"/>
          <a:ext cx="6019800" cy="6122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568BA4D9-A274-7F49-A845-AFFF9207F856}"/>
              </a:ext>
            </a:extLst>
          </p:cNvPr>
          <p:cNvGraphicFramePr>
            <a:graphicFrameLocks noGrp="1"/>
          </p:cNvGraphicFramePr>
          <p:nvPr>
            <p:ph sz="half" idx="2"/>
            <p:extLst>
              <p:ext uri="{D42A27DB-BD31-4B8C-83A1-F6EECF244321}">
                <p14:modId xmlns:p14="http://schemas.microsoft.com/office/powerpoint/2010/main" val="1034181784"/>
              </p:ext>
            </p:extLst>
          </p:nvPr>
        </p:nvGraphicFramePr>
        <p:xfrm>
          <a:off x="6172199" y="862148"/>
          <a:ext cx="5884817" cy="59958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0075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25D5B-5987-3241-A4EE-A9AAF2B0E3BA}"/>
              </a:ext>
            </a:extLst>
          </p:cNvPr>
          <p:cNvSpPr>
            <a:spLocks noGrp="1"/>
          </p:cNvSpPr>
          <p:nvPr>
            <p:ph type="title"/>
          </p:nvPr>
        </p:nvSpPr>
        <p:spPr>
          <a:xfrm>
            <a:off x="838200" y="26127"/>
            <a:ext cx="10515600" cy="953587"/>
          </a:xfrm>
        </p:spPr>
        <p:txBody>
          <a:bodyPr/>
          <a:lstStyle/>
          <a:p>
            <a:pPr algn="ctr"/>
            <a:r>
              <a:rPr lang="en-US" dirty="0"/>
              <a:t>Social Credit for Individuals</a:t>
            </a:r>
          </a:p>
        </p:txBody>
      </p:sp>
      <p:graphicFrame>
        <p:nvGraphicFramePr>
          <p:cNvPr id="9" name="Content Placeholder 8">
            <a:extLst>
              <a:ext uri="{FF2B5EF4-FFF2-40B4-BE49-F238E27FC236}">
                <a16:creationId xmlns:a16="http://schemas.microsoft.com/office/drawing/2014/main" id="{3824DCA2-DCD0-4B45-9D27-1BBCF092232B}"/>
              </a:ext>
            </a:extLst>
          </p:cNvPr>
          <p:cNvGraphicFramePr>
            <a:graphicFrameLocks noGrp="1"/>
          </p:cNvGraphicFramePr>
          <p:nvPr>
            <p:ph idx="1"/>
            <p:extLst>
              <p:ext uri="{D42A27DB-BD31-4B8C-83A1-F6EECF244321}">
                <p14:modId xmlns:p14="http://schemas.microsoft.com/office/powerpoint/2010/main" val="3363220421"/>
              </p:ext>
            </p:extLst>
          </p:nvPr>
        </p:nvGraphicFramePr>
        <p:xfrm>
          <a:off x="104503" y="979714"/>
          <a:ext cx="11249297" cy="5852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79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E862-6537-8E44-BA63-35067330AD3B}"/>
              </a:ext>
            </a:extLst>
          </p:cNvPr>
          <p:cNvSpPr>
            <a:spLocks noGrp="1"/>
          </p:cNvSpPr>
          <p:nvPr>
            <p:ph type="title"/>
          </p:nvPr>
        </p:nvSpPr>
        <p:spPr>
          <a:xfrm>
            <a:off x="7010400" y="18255"/>
            <a:ext cx="5181600" cy="1325563"/>
          </a:xfrm>
        </p:spPr>
        <p:txBody>
          <a:bodyPr/>
          <a:lstStyle/>
          <a:p>
            <a:pPr algn="ctr"/>
            <a:r>
              <a:rPr lang="en-US" b="1" dirty="0">
                <a:solidFill>
                  <a:srgbClr val="C00000"/>
                </a:solidFill>
              </a:rPr>
              <a:t>The Social Credit List as Regulatory Power</a:t>
            </a:r>
          </a:p>
        </p:txBody>
      </p:sp>
      <p:graphicFrame>
        <p:nvGraphicFramePr>
          <p:cNvPr id="7" name="Content Placeholder 6">
            <a:extLst>
              <a:ext uri="{FF2B5EF4-FFF2-40B4-BE49-F238E27FC236}">
                <a16:creationId xmlns:a16="http://schemas.microsoft.com/office/drawing/2014/main" id="{3F6B0D47-0805-B049-97F7-31A0C8AE5181}"/>
              </a:ext>
            </a:extLst>
          </p:cNvPr>
          <p:cNvGraphicFramePr>
            <a:graphicFrameLocks noGrp="1"/>
          </p:cNvGraphicFramePr>
          <p:nvPr>
            <p:ph sz="half" idx="1"/>
            <p:extLst>
              <p:ext uri="{D42A27DB-BD31-4B8C-83A1-F6EECF244321}">
                <p14:modId xmlns:p14="http://schemas.microsoft.com/office/powerpoint/2010/main" val="4022862114"/>
              </p:ext>
            </p:extLst>
          </p:nvPr>
        </p:nvGraphicFramePr>
        <p:xfrm>
          <a:off x="0" y="130628"/>
          <a:ext cx="7010400" cy="6727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FCB8D1C9-0530-4C42-BB55-15B2B8C5E45B}"/>
              </a:ext>
            </a:extLst>
          </p:cNvPr>
          <p:cNvSpPr>
            <a:spLocks noGrp="1"/>
          </p:cNvSpPr>
          <p:nvPr>
            <p:ph sz="half" idx="2"/>
          </p:nvPr>
        </p:nvSpPr>
        <p:spPr>
          <a:xfrm>
            <a:off x="8915400" y="1825625"/>
            <a:ext cx="2438400" cy="4351338"/>
          </a:xfrm>
        </p:spPr>
        <p:txBody>
          <a:bodyPr/>
          <a:lstStyle/>
          <a:p>
            <a:endParaRPr lang="en-US" dirty="0"/>
          </a:p>
        </p:txBody>
      </p:sp>
      <p:pic>
        <p:nvPicPr>
          <p:cNvPr id="10" name="Picture 9" descr="A close up of a egg&#10;&#10;Description automatically generated">
            <a:extLst>
              <a:ext uri="{FF2B5EF4-FFF2-40B4-BE49-F238E27FC236}">
                <a16:creationId xmlns:a16="http://schemas.microsoft.com/office/drawing/2014/main" id="{680D0BEB-0A78-C344-B51B-BF3E12A61DF8}"/>
              </a:ext>
            </a:extLst>
          </p:cNvPr>
          <p:cNvPicPr>
            <a:picLocks noChangeAspect="1"/>
          </p:cNvPicPr>
          <p:nvPr/>
        </p:nvPicPr>
        <p:blipFill>
          <a:blip r:embed="rId7"/>
          <a:stretch>
            <a:fillRect/>
          </a:stretch>
        </p:blipFill>
        <p:spPr>
          <a:xfrm>
            <a:off x="7126358" y="1269034"/>
            <a:ext cx="4944676" cy="5570711"/>
          </a:xfrm>
          <a:prstGeom prst="rect">
            <a:avLst/>
          </a:prstGeom>
        </p:spPr>
      </p:pic>
    </p:spTree>
    <p:extLst>
      <p:ext uri="{BB962C8B-B14F-4D97-AF65-F5344CB8AC3E}">
        <p14:creationId xmlns:p14="http://schemas.microsoft.com/office/powerpoint/2010/main" val="3888610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F5C0-E363-0247-A70C-11ACFC92B80F}"/>
              </a:ext>
            </a:extLst>
          </p:cNvPr>
          <p:cNvSpPr>
            <a:spLocks noGrp="1"/>
          </p:cNvSpPr>
          <p:nvPr>
            <p:ph type="title"/>
          </p:nvPr>
        </p:nvSpPr>
        <p:spPr>
          <a:xfrm>
            <a:off x="0" y="0"/>
            <a:ext cx="10515600" cy="1325563"/>
          </a:xfrm>
        </p:spPr>
        <p:txBody>
          <a:bodyPr/>
          <a:lstStyle/>
          <a:p>
            <a:r>
              <a:rPr lang="en-US" dirty="0"/>
              <a:t>From Social Credit to Platform Governance</a:t>
            </a:r>
          </a:p>
        </p:txBody>
      </p:sp>
      <p:pic>
        <p:nvPicPr>
          <p:cNvPr id="5" name="Content Placeholder 4" descr="Logo&#10;&#10;Description automatically generated">
            <a:hlinkClick r:id="rId2"/>
            <a:extLst>
              <a:ext uri="{FF2B5EF4-FFF2-40B4-BE49-F238E27FC236}">
                <a16:creationId xmlns:a16="http://schemas.microsoft.com/office/drawing/2014/main" id="{42EAD8FF-B243-F042-A140-58DAEEB7D0DB}"/>
              </a:ext>
            </a:extLst>
          </p:cNvPr>
          <p:cNvPicPr>
            <a:picLocks noGrp="1" noChangeAspect="1"/>
          </p:cNvPicPr>
          <p:nvPr>
            <p:ph idx="1"/>
          </p:nvPr>
        </p:nvPicPr>
        <p:blipFill>
          <a:blip r:embed="rId3"/>
          <a:stretch>
            <a:fillRect/>
          </a:stretch>
        </p:blipFill>
        <p:spPr>
          <a:xfrm>
            <a:off x="1233616" y="1325563"/>
            <a:ext cx="9724767" cy="5436415"/>
          </a:xfrm>
        </p:spPr>
      </p:pic>
    </p:spTree>
    <p:extLst>
      <p:ext uri="{BB962C8B-B14F-4D97-AF65-F5344CB8AC3E}">
        <p14:creationId xmlns:p14="http://schemas.microsoft.com/office/powerpoint/2010/main" val="298840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C8228-97B7-DF45-AE07-CF2BE4CF5943}"/>
              </a:ext>
            </a:extLst>
          </p:cNvPr>
          <p:cNvSpPr>
            <a:spLocks noGrp="1"/>
          </p:cNvSpPr>
          <p:nvPr>
            <p:ph type="title"/>
          </p:nvPr>
        </p:nvSpPr>
        <p:spPr>
          <a:xfrm>
            <a:off x="0" y="1"/>
            <a:ext cx="12192000" cy="1309815"/>
          </a:xfrm>
        </p:spPr>
        <p:txBody>
          <a:bodyPr>
            <a:normAutofit fontScale="90000"/>
          </a:bodyPr>
          <a:lstStyle/>
          <a:p>
            <a:r>
              <a:rPr lang="en-US" dirty="0">
                <a:latin typeface="Copperplate" panose="02000504000000020004" pitchFamily="2" charset="77"/>
              </a:rPr>
              <a:t>Platforms:</a:t>
            </a:r>
            <a:r>
              <a:rPr lang="en-US" dirty="0"/>
              <a:t> </a:t>
            </a:r>
            <a:br>
              <a:rPr lang="en-US" dirty="0"/>
            </a:br>
            <a:r>
              <a:rPr lang="en-US" sz="4000" b="1" i="1" dirty="0">
                <a:solidFill>
                  <a:srgbClr val="C00000"/>
                </a:solidFill>
              </a:rPr>
              <a:t>Spaces Where Value is Created Through Facilitation of Exchanges</a:t>
            </a:r>
          </a:p>
        </p:txBody>
      </p:sp>
      <p:sp>
        <p:nvSpPr>
          <p:cNvPr id="5" name="Content Placeholder 4">
            <a:extLst>
              <a:ext uri="{FF2B5EF4-FFF2-40B4-BE49-F238E27FC236}">
                <a16:creationId xmlns:a16="http://schemas.microsoft.com/office/drawing/2014/main" id="{F5E44582-7F67-EA4B-A7CF-FC22B202424A}"/>
              </a:ext>
            </a:extLst>
          </p:cNvPr>
          <p:cNvSpPr>
            <a:spLocks noGrp="1"/>
          </p:cNvSpPr>
          <p:nvPr>
            <p:ph sz="half" idx="1"/>
          </p:nvPr>
        </p:nvSpPr>
        <p:spPr>
          <a:xfrm>
            <a:off x="1" y="1699592"/>
            <a:ext cx="4275438" cy="5158408"/>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fontScale="62500" lnSpcReduction="20000"/>
          </a:bodyPr>
          <a:lstStyle/>
          <a:p>
            <a:pPr algn="ctr"/>
            <a:endParaRPr lang="en-US" i="1" dirty="0"/>
          </a:p>
          <a:p>
            <a:pPr algn="ctr"/>
            <a:endParaRPr lang="en-US" i="1" dirty="0"/>
          </a:p>
          <a:p>
            <a:pPr algn="ctr"/>
            <a:r>
              <a:rPr lang="en-US" sz="3200" i="1" dirty="0"/>
              <a:t>Platforms impose rules and institutions that reach beyond the pure matching service and shape the functioning of the marketplace and, potentially, the relationship between the various platform sides, e.g. by </a:t>
            </a:r>
            <a:r>
              <a:rPr lang="en-US" sz="3200" b="1" i="1" dirty="0">
                <a:solidFill>
                  <a:srgbClr val="C00000"/>
                </a:solidFill>
              </a:rPr>
              <a:t>regulating access to and exclusion from the platform</a:t>
            </a:r>
            <a:r>
              <a:rPr lang="en-US" sz="3200" i="1" dirty="0"/>
              <a:t>, by </a:t>
            </a:r>
            <a:r>
              <a:rPr lang="en-US" sz="3200" b="1" i="1" dirty="0">
                <a:solidFill>
                  <a:srgbClr val="00B050"/>
                </a:solidFill>
              </a:rPr>
              <a:t>regulating the way in which sellers can present their offers</a:t>
            </a:r>
            <a:r>
              <a:rPr lang="en-US" sz="3200" i="1" dirty="0"/>
              <a:t>, the data and APIs they can access, setting up grading systems, </a:t>
            </a:r>
            <a:r>
              <a:rPr lang="en-US" sz="3200" b="1" i="1" dirty="0">
                <a:solidFill>
                  <a:srgbClr val="7030A0"/>
                </a:solidFill>
              </a:rPr>
              <a:t>regulating access to information that is generated on the platform</a:t>
            </a:r>
            <a:r>
              <a:rPr lang="en-US" sz="3200" i="1" dirty="0"/>
              <a:t>, imposing minimum standards... Such rule-setting and ‘market design’ determine the way in which competition takes place [on a platform].”</a:t>
            </a:r>
            <a:r>
              <a:rPr lang="en-US" sz="3200" dirty="0"/>
              <a:t> </a:t>
            </a:r>
            <a:r>
              <a:rPr lang="en-US" dirty="0"/>
              <a:t>	</a:t>
            </a:r>
          </a:p>
          <a:p>
            <a:pPr lvl="1"/>
            <a:r>
              <a:rPr lang="en-US" dirty="0" err="1"/>
              <a:t>Crémer</a:t>
            </a:r>
            <a:r>
              <a:rPr lang="en-US" dirty="0"/>
              <a:t>, </a:t>
            </a:r>
            <a:r>
              <a:rPr lang="en-US" dirty="0" err="1"/>
              <a:t>deMontjoye</a:t>
            </a:r>
            <a:r>
              <a:rPr lang="en-US" dirty="0"/>
              <a:t>, and Schweitzer (2019) Competition policy for the digital </a:t>
            </a:r>
            <a:r>
              <a:rPr lang="en-US" dirty="0" err="1"/>
              <a:t>era.Reportfor</a:t>
            </a:r>
            <a:r>
              <a:rPr lang="en-US" dirty="0"/>
              <a:t> the European Commission</a:t>
            </a:r>
          </a:p>
        </p:txBody>
      </p:sp>
      <p:sp>
        <p:nvSpPr>
          <p:cNvPr id="6" name="Content Placeholder 5">
            <a:extLst>
              <a:ext uri="{FF2B5EF4-FFF2-40B4-BE49-F238E27FC236}">
                <a16:creationId xmlns:a16="http://schemas.microsoft.com/office/drawing/2014/main" id="{84E4413E-E496-4E4A-A6AC-37DAE8B4C4A4}"/>
              </a:ext>
            </a:extLst>
          </p:cNvPr>
          <p:cNvSpPr>
            <a:spLocks noGrp="1"/>
          </p:cNvSpPr>
          <p:nvPr>
            <p:ph sz="half" idx="2"/>
          </p:nvPr>
        </p:nvSpPr>
        <p:spPr>
          <a:xfrm>
            <a:off x="4275439" y="1192696"/>
            <a:ext cx="7916559" cy="5665303"/>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fontScale="62500" lnSpcReduction="20000"/>
          </a:bodyPr>
          <a:lstStyle/>
          <a:p>
            <a:r>
              <a:rPr lang="en-US" sz="3800" dirty="0"/>
              <a:t>“Online platforms have some important things in common, including the use of information and communications technologies (ICTs) to facilitate interactions between users, the collection and use of data about those interactions, and network effects. * * * But what are they?</a:t>
            </a:r>
          </a:p>
          <a:p>
            <a:r>
              <a:rPr lang="en-US" sz="3800" dirty="0"/>
              <a:t>. . . </a:t>
            </a:r>
            <a:r>
              <a:rPr lang="en-US" sz="3800" b="1" i="1" dirty="0"/>
              <a:t>An online platform is a digital service that facilitates interactions between two or more distinct but interdependent users (whether firms or individuals) who interact through the service via the internet. </a:t>
            </a:r>
          </a:p>
          <a:p>
            <a:pPr lvl="1"/>
            <a:r>
              <a:rPr lang="en-US" sz="2600" dirty="0"/>
              <a:t>OECD (2019) </a:t>
            </a:r>
            <a:r>
              <a:rPr lang="en-US" sz="2600" i="1" dirty="0">
                <a:hlinkClick r:id="rId2"/>
              </a:rPr>
              <a:t>An Introduction to Online Platforms and their Role in the Digital Transformation </a:t>
            </a:r>
            <a:r>
              <a:rPr lang="en-US" sz="2600" dirty="0"/>
              <a:t>(Paris: OECD) </a:t>
            </a:r>
          </a:p>
          <a:p>
            <a:pPr marL="457200" lvl="1" indent="0">
              <a:buNone/>
            </a:pPr>
            <a:r>
              <a:rPr lang="en-US" sz="2600" dirty="0"/>
              <a:t>_________</a:t>
            </a:r>
          </a:p>
          <a:p>
            <a:pPr marL="457200" lvl="1" indent="0">
              <a:buNone/>
            </a:pPr>
            <a:endParaRPr lang="en-US" sz="2600" dirty="0"/>
          </a:p>
          <a:p>
            <a:r>
              <a:rPr lang="en-US" sz="3200" b="1" i="1" dirty="0">
                <a:solidFill>
                  <a:srgbClr val="7030A0"/>
                </a:solidFill>
              </a:rPr>
              <a:t>Online platforms may also </a:t>
            </a:r>
          </a:p>
          <a:p>
            <a:pPr lvl="1"/>
            <a:r>
              <a:rPr lang="en-US" sz="3200" dirty="0"/>
              <a:t>Serve as or as substitutes for markets (sites where people come together to barter (economic, social and cultural objects-behaviors)</a:t>
            </a:r>
          </a:p>
          <a:p>
            <a:pPr lvl="1"/>
            <a:r>
              <a:rPr lang="en-US" sz="3200" dirty="0"/>
              <a:t>Serve as or as substitutes for systems of administrative regulation (that is in lieu of regulation, the platform itself serves as the space where </a:t>
            </a:r>
            <a:r>
              <a:rPr lang="en-US" sz="3200" b="1" i="1" dirty="0">
                <a:solidFill>
                  <a:srgbClr val="C00000"/>
                </a:solidFill>
              </a:rPr>
              <a:t>users contribute or consume </a:t>
            </a:r>
            <a:r>
              <a:rPr lang="en-US" sz="3200" dirty="0"/>
              <a:t>information generated by other platforms that are directed toward the management of behaviors through precisely defined conduct the records of which serves as the core input-output of the platform. </a:t>
            </a:r>
          </a:p>
        </p:txBody>
      </p:sp>
    </p:spTree>
    <p:extLst>
      <p:ext uri="{BB962C8B-B14F-4D97-AF65-F5344CB8AC3E}">
        <p14:creationId xmlns:p14="http://schemas.microsoft.com/office/powerpoint/2010/main" val="3535455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C8228-97B7-DF45-AE07-CF2BE4CF5943}"/>
              </a:ext>
            </a:extLst>
          </p:cNvPr>
          <p:cNvSpPr>
            <a:spLocks noGrp="1"/>
          </p:cNvSpPr>
          <p:nvPr>
            <p:ph type="title"/>
          </p:nvPr>
        </p:nvSpPr>
        <p:spPr>
          <a:xfrm>
            <a:off x="0" y="1"/>
            <a:ext cx="12192000" cy="1309815"/>
          </a:xfrm>
        </p:spPr>
        <p:txBody>
          <a:bodyPr>
            <a:normAutofit/>
          </a:bodyPr>
          <a:lstStyle/>
          <a:p>
            <a:r>
              <a:rPr lang="en-US" dirty="0">
                <a:latin typeface="Copperplate" panose="02000504000000020004" pitchFamily="2" charset="77"/>
              </a:rPr>
              <a:t>Platforms:</a:t>
            </a:r>
            <a:r>
              <a:rPr lang="en-US" dirty="0"/>
              <a:t> </a:t>
            </a:r>
            <a:br>
              <a:rPr lang="en-US" dirty="0"/>
            </a:br>
            <a:r>
              <a:rPr lang="en-US" b="1" i="1" dirty="0">
                <a:solidFill>
                  <a:srgbClr val="C00000"/>
                </a:solidFill>
              </a:rPr>
              <a:t>Managed (Curated)Networks of Users and Resources</a:t>
            </a:r>
            <a:endParaRPr lang="en-US" sz="4000" b="1" i="1" dirty="0">
              <a:solidFill>
                <a:srgbClr val="C00000"/>
              </a:solidFill>
            </a:endParaRPr>
          </a:p>
        </p:txBody>
      </p:sp>
      <p:sp>
        <p:nvSpPr>
          <p:cNvPr id="5" name="Content Placeholder 4">
            <a:extLst>
              <a:ext uri="{FF2B5EF4-FFF2-40B4-BE49-F238E27FC236}">
                <a16:creationId xmlns:a16="http://schemas.microsoft.com/office/drawing/2014/main" id="{F5E44582-7F67-EA4B-A7CF-FC22B202424A}"/>
              </a:ext>
            </a:extLst>
          </p:cNvPr>
          <p:cNvSpPr>
            <a:spLocks noGrp="1"/>
          </p:cNvSpPr>
          <p:nvPr>
            <p:ph sz="half" idx="1"/>
          </p:nvPr>
        </p:nvSpPr>
        <p:spPr>
          <a:xfrm>
            <a:off x="1" y="1825624"/>
            <a:ext cx="4275438" cy="5032375"/>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fontScale="62500" lnSpcReduction="20000"/>
          </a:bodyPr>
          <a:lstStyle/>
          <a:p>
            <a:pPr algn="ctr"/>
            <a:endParaRPr lang="en-US" i="1" dirty="0"/>
          </a:p>
          <a:p>
            <a:pPr algn="ctr"/>
            <a:endParaRPr lang="en-US" i="1" dirty="0"/>
          </a:p>
        </p:txBody>
      </p:sp>
      <p:sp>
        <p:nvSpPr>
          <p:cNvPr id="6" name="Content Placeholder 5">
            <a:extLst>
              <a:ext uri="{FF2B5EF4-FFF2-40B4-BE49-F238E27FC236}">
                <a16:creationId xmlns:a16="http://schemas.microsoft.com/office/drawing/2014/main" id="{84E4413E-E496-4E4A-A6AC-37DAE8B4C4A4}"/>
              </a:ext>
            </a:extLst>
          </p:cNvPr>
          <p:cNvSpPr>
            <a:spLocks noGrp="1"/>
          </p:cNvSpPr>
          <p:nvPr>
            <p:ph sz="half" idx="2"/>
          </p:nvPr>
        </p:nvSpPr>
        <p:spPr>
          <a:xfrm>
            <a:off x="4522573" y="1309816"/>
            <a:ext cx="7669425" cy="5548183"/>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fontScale="62500" lnSpcReduction="20000"/>
          </a:bodyPr>
          <a:lstStyle/>
          <a:p>
            <a:r>
              <a:rPr lang="en-US" dirty="0"/>
              <a:t>Networks of users and resources</a:t>
            </a:r>
          </a:p>
          <a:p>
            <a:r>
              <a:rPr lang="en-US" dirty="0"/>
              <a:t>Scalable, divisible</a:t>
            </a:r>
          </a:p>
          <a:p>
            <a:r>
              <a:rPr lang="en-US" dirty="0"/>
              <a:t>Self-managed or managed from the outside  (by a greater platform sometimes)</a:t>
            </a:r>
          </a:p>
          <a:p>
            <a:r>
              <a:rPr lang="en-US" dirty="0"/>
              <a:t>Create communities (of users for interact)</a:t>
            </a:r>
          </a:p>
          <a:p>
            <a:r>
              <a:rPr lang="en-US" dirty="0"/>
              <a:t>Create markets (for exchanges of things (tangible and intangible)</a:t>
            </a:r>
          </a:p>
          <a:p>
            <a:r>
              <a:rPr lang="en-US" dirty="0"/>
              <a:t>CONTRAST “linear institutions” (E.g., Multinational Enterprises or even the state) which  create and control inventory (regulation, enforcement, tangible and intangible goods and services ) through interlinkages of control or ownership</a:t>
            </a:r>
          </a:p>
          <a:p>
            <a:r>
              <a:rPr lang="en-US" dirty="0"/>
              <a:t>CONTRAST Data warehouses—location where a specific kind of goods (data) is stored for retrieval or access </a:t>
            </a:r>
          </a:p>
          <a:p>
            <a:r>
              <a:rPr lang="en-US" dirty="0"/>
              <a:t>PLATFORMS are spaces for trading, access, utilization, not the “means of production” but the “means of connection” (</a:t>
            </a:r>
            <a:r>
              <a:rPr lang="en-US" i="1" dirty="0">
                <a:hlinkClick r:id="rId2"/>
              </a:rPr>
              <a:t>Platform Business Model – Definition | What is it? | Explanatio</a:t>
            </a:r>
            <a:r>
              <a:rPr lang="en-US" dirty="0">
                <a:hlinkClick r:id="rId2"/>
              </a:rPr>
              <a:t>n</a:t>
            </a:r>
            <a:r>
              <a:rPr lang="en-US" dirty="0"/>
              <a:t>)</a:t>
            </a:r>
          </a:p>
          <a:p>
            <a:pPr lvl="1"/>
            <a:r>
              <a:rPr lang="en-US" dirty="0"/>
              <a:t>E.g., Amazon, eBay, Instagram, YouTube, WhatsApp, Waze, Uber, Lyft, Airbnb, Pinterest, Square, Social Finance, GitHub, Kickstarter, </a:t>
            </a:r>
            <a:r>
              <a:rPr lang="en-US" dirty="0" err="1"/>
              <a:t>ZocDoc</a:t>
            </a:r>
            <a:r>
              <a:rPr lang="en-US" dirty="0"/>
              <a:t> </a:t>
            </a:r>
          </a:p>
          <a:p>
            <a:pPr lvl="1"/>
            <a:r>
              <a:rPr lang="en-US" dirty="0"/>
              <a:t>E.g., Alibaba, Tencent, Baidu, and Rakuten (Japanese e-commerce)</a:t>
            </a:r>
          </a:p>
          <a:p>
            <a:r>
              <a:rPr lang="en-US" dirty="0"/>
              <a:t>Even a personal computer is a platform (hardware-the computer), software (operating system), as a foundation to support software and applications</a:t>
            </a:r>
          </a:p>
          <a:p>
            <a:endParaRPr lang="en-US" dirty="0"/>
          </a:p>
          <a:p>
            <a:endParaRPr lang="en-US" dirty="0"/>
          </a:p>
        </p:txBody>
      </p:sp>
      <p:pic>
        <p:nvPicPr>
          <p:cNvPr id="3" name="Picture 2" descr="A plate of food on a table&#10;&#10;Description automatically generated">
            <a:extLst>
              <a:ext uri="{FF2B5EF4-FFF2-40B4-BE49-F238E27FC236}">
                <a16:creationId xmlns:a16="http://schemas.microsoft.com/office/drawing/2014/main" id="{CE511936-69A8-2B4B-9781-8DB1853B0E25}"/>
              </a:ext>
            </a:extLst>
          </p:cNvPr>
          <p:cNvPicPr>
            <a:picLocks noChangeAspect="1"/>
          </p:cNvPicPr>
          <p:nvPr/>
        </p:nvPicPr>
        <p:blipFill>
          <a:blip r:embed="rId3"/>
          <a:stretch>
            <a:fillRect/>
          </a:stretch>
        </p:blipFill>
        <p:spPr>
          <a:xfrm>
            <a:off x="1" y="1823474"/>
            <a:ext cx="4522570" cy="5032375"/>
          </a:xfrm>
          <a:prstGeom prst="rect">
            <a:avLst/>
          </a:prstGeom>
        </p:spPr>
      </p:pic>
    </p:spTree>
    <p:extLst>
      <p:ext uri="{BB962C8B-B14F-4D97-AF65-F5344CB8AC3E}">
        <p14:creationId xmlns:p14="http://schemas.microsoft.com/office/powerpoint/2010/main" val="358323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B0DDC-5791-0D46-81DB-626246BF1EFC}"/>
              </a:ext>
            </a:extLst>
          </p:cNvPr>
          <p:cNvSpPr>
            <a:spLocks noGrp="1"/>
          </p:cNvSpPr>
          <p:nvPr>
            <p:ph type="title"/>
          </p:nvPr>
        </p:nvSpPr>
        <p:spPr>
          <a:xfrm>
            <a:off x="481013" y="3752849"/>
            <a:ext cx="3290887" cy="2452687"/>
          </a:xfrm>
        </p:spPr>
        <p:txBody>
          <a:bodyPr vert="horz" lIns="91440" tIns="45720" rIns="91440" bIns="45720" rtlCol="0" anchor="ctr">
            <a:normAutofit/>
          </a:bodyPr>
          <a:lstStyle/>
          <a:p>
            <a:endParaRPr lang="en-US" sz="3600" dirty="0"/>
          </a:p>
        </p:txBody>
      </p:sp>
      <p:pic>
        <p:nvPicPr>
          <p:cNvPr id="8" name="Content Placeholder 7" descr="A picture containing flying, blue, sign, food&#10;&#10;Description automatically generated">
            <a:extLst>
              <a:ext uri="{FF2B5EF4-FFF2-40B4-BE49-F238E27FC236}">
                <a16:creationId xmlns:a16="http://schemas.microsoft.com/office/drawing/2014/main" id="{DCAF12C2-91A7-E544-8B64-6BBD23F51577}"/>
              </a:ext>
            </a:extLst>
          </p:cNvPr>
          <p:cNvPicPr>
            <a:picLocks noGrp="1" noChangeAspect="1"/>
          </p:cNvPicPr>
          <p:nvPr>
            <p:ph sz="half" idx="2"/>
          </p:nvPr>
        </p:nvPicPr>
        <p:blipFill rotWithShape="1">
          <a:blip r:embed="rId2"/>
          <a:srcRect l="3579" r="113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AB2A96BB-2A2A-6F48-B47F-B2ADDD7C4005}"/>
              </a:ext>
            </a:extLst>
          </p:cNvPr>
          <p:cNvSpPr>
            <a:spLocks noGrp="1"/>
          </p:cNvSpPr>
          <p:nvPr>
            <p:ph sz="half" idx="1"/>
          </p:nvPr>
        </p:nvSpPr>
        <p:spPr>
          <a:xfrm>
            <a:off x="4223982" y="3752851"/>
            <a:ext cx="7485413" cy="2452686"/>
          </a:xfrm>
        </p:spPr>
        <p:txBody>
          <a:bodyPr vert="horz" lIns="91440" tIns="45720" rIns="91440" bIns="45720" rtlCol="0" anchor="ctr">
            <a:normAutofit lnSpcReduction="10000"/>
          </a:bodyPr>
          <a:lstStyle/>
          <a:p>
            <a:endParaRPr lang="en-US" sz="1800" dirty="0"/>
          </a:p>
          <a:p>
            <a:r>
              <a:rPr lang="en-US" sz="1800" b="1">
                <a:solidFill>
                  <a:srgbClr val="002060"/>
                </a:solidFill>
              </a:rPr>
              <a:t>Building the Political </a:t>
            </a:r>
            <a:r>
              <a:rPr lang="en-US" sz="1800" b="1" dirty="0">
                <a:solidFill>
                  <a:srgbClr val="002060"/>
                </a:solidFill>
              </a:rPr>
              <a:t>Technopole</a:t>
            </a:r>
          </a:p>
          <a:p>
            <a:r>
              <a:rPr lang="en-US" sz="1800" dirty="0"/>
              <a:t>“We will work faster . . . promote further integration of the internet, big data, and artificial intelligence with the real economy, and foster new growth areas and drivers of growth in . . . human capital services.” </a:t>
            </a:r>
          </a:p>
          <a:p>
            <a:pPr lvl="3"/>
            <a:r>
              <a:rPr lang="en-US" dirty="0"/>
              <a:t>Xi Jinping, Secure a Decisive Victory in Building a Moderately Prosperous Society in All Respects and Strive for the Great Success of Socialism with Chinese Characteristics for a New Era, Report to the 19</a:t>
            </a:r>
            <a:r>
              <a:rPr lang="en-US" baseline="30000" dirty="0"/>
              <a:t>th</a:t>
            </a:r>
            <a:r>
              <a:rPr lang="en-US" dirty="0"/>
              <a:t> CPC Congress 2017, p. 26</a:t>
            </a:r>
          </a:p>
          <a:p>
            <a:endParaRPr lang="en-US" sz="1800" dirty="0"/>
          </a:p>
        </p:txBody>
      </p:sp>
      <p:pic>
        <p:nvPicPr>
          <p:cNvPr id="10" name="Picture 9" descr="A picture containing person, building, front, train&#10;&#10;Description automatically generated">
            <a:extLst>
              <a:ext uri="{FF2B5EF4-FFF2-40B4-BE49-F238E27FC236}">
                <a16:creationId xmlns:a16="http://schemas.microsoft.com/office/drawing/2014/main" id="{04A9B893-1357-7F46-A654-F27B4C47F527}"/>
              </a:ext>
            </a:extLst>
          </p:cNvPr>
          <p:cNvPicPr>
            <a:picLocks noChangeAspect="1"/>
          </p:cNvPicPr>
          <p:nvPr/>
        </p:nvPicPr>
        <p:blipFill>
          <a:blip r:embed="rId3"/>
          <a:stretch>
            <a:fillRect/>
          </a:stretch>
        </p:blipFill>
        <p:spPr>
          <a:xfrm>
            <a:off x="193246" y="3593927"/>
            <a:ext cx="4030736" cy="3220433"/>
          </a:xfrm>
          <a:prstGeom prst="rect">
            <a:avLst/>
          </a:prstGeom>
        </p:spPr>
      </p:pic>
    </p:spTree>
    <p:extLst>
      <p:ext uri="{BB962C8B-B14F-4D97-AF65-F5344CB8AC3E}">
        <p14:creationId xmlns:p14="http://schemas.microsoft.com/office/powerpoint/2010/main" val="3399321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4E2F-5C8A-B843-85A1-12706AE522D4}"/>
              </a:ext>
            </a:extLst>
          </p:cNvPr>
          <p:cNvSpPr>
            <a:spLocks noGrp="1"/>
          </p:cNvSpPr>
          <p:nvPr>
            <p:ph type="title"/>
          </p:nvPr>
        </p:nvSpPr>
        <p:spPr>
          <a:xfrm>
            <a:off x="0" y="-370370"/>
            <a:ext cx="10515600" cy="1325563"/>
          </a:xfrm>
        </p:spPr>
        <p:txBody>
          <a:bodyPr/>
          <a:lstStyle/>
          <a:p>
            <a:r>
              <a:rPr lang="en-US" dirty="0"/>
              <a:t>The Role of Platforms</a:t>
            </a:r>
          </a:p>
        </p:txBody>
      </p:sp>
      <p:graphicFrame>
        <p:nvGraphicFramePr>
          <p:cNvPr id="4" name="Content Placeholder 3">
            <a:extLst>
              <a:ext uri="{FF2B5EF4-FFF2-40B4-BE49-F238E27FC236}">
                <a16:creationId xmlns:a16="http://schemas.microsoft.com/office/drawing/2014/main" id="{2762E212-17C9-6F4A-BE36-ECAB98EAB33C}"/>
              </a:ext>
            </a:extLst>
          </p:cNvPr>
          <p:cNvGraphicFramePr>
            <a:graphicFrameLocks noGrp="1"/>
          </p:cNvGraphicFramePr>
          <p:nvPr>
            <p:ph idx="1"/>
            <p:extLst>
              <p:ext uri="{D42A27DB-BD31-4B8C-83A1-F6EECF244321}">
                <p14:modId xmlns:p14="http://schemas.microsoft.com/office/powerpoint/2010/main" val="3021653185"/>
              </p:ext>
            </p:extLst>
          </p:nvPr>
        </p:nvGraphicFramePr>
        <p:xfrm>
          <a:off x="99391" y="715618"/>
          <a:ext cx="12092609" cy="6142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511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DFFF-7918-024E-B5D7-8ADC32DE6F21}"/>
              </a:ext>
            </a:extLst>
          </p:cNvPr>
          <p:cNvSpPr>
            <a:spLocks noGrp="1"/>
          </p:cNvSpPr>
          <p:nvPr>
            <p:ph type="title"/>
          </p:nvPr>
        </p:nvSpPr>
        <p:spPr>
          <a:xfrm>
            <a:off x="10296" y="0"/>
            <a:ext cx="12181703" cy="1325563"/>
          </a:xfrm>
        </p:spPr>
        <p:txBody>
          <a:bodyPr/>
          <a:lstStyle/>
          <a:p>
            <a:r>
              <a:rPr lang="en-US" dirty="0"/>
              <a:t>The Universe of Social Credit Platforms: Social Media</a:t>
            </a:r>
          </a:p>
        </p:txBody>
      </p:sp>
      <p:sp>
        <p:nvSpPr>
          <p:cNvPr id="3" name="Content Placeholder 2">
            <a:extLst>
              <a:ext uri="{FF2B5EF4-FFF2-40B4-BE49-F238E27FC236}">
                <a16:creationId xmlns:a16="http://schemas.microsoft.com/office/drawing/2014/main" id="{5824C602-230F-3045-B11C-F091ABD8A6E8}"/>
              </a:ext>
            </a:extLst>
          </p:cNvPr>
          <p:cNvSpPr>
            <a:spLocks noGrp="1"/>
          </p:cNvSpPr>
          <p:nvPr>
            <p:ph sz="half" idx="1"/>
          </p:nvPr>
        </p:nvSpPr>
        <p:spPr>
          <a:xfrm>
            <a:off x="10296" y="1075038"/>
            <a:ext cx="6009504" cy="5782962"/>
          </a:xfrm>
        </p:spPr>
        <p:txBody>
          <a:bodyPr>
            <a:normAutofit fontScale="70000" lnSpcReduction="20000"/>
          </a:bodyPr>
          <a:lstStyle/>
          <a:p>
            <a:r>
              <a:rPr lang="en-US" b="1" dirty="0">
                <a:hlinkClick r:id="rId2"/>
              </a:rPr>
              <a:t>Top 10 Chinese Social Media: Table of Contents</a:t>
            </a:r>
            <a:endParaRPr lang="en-US" dirty="0"/>
          </a:p>
          <a:p>
            <a:pPr lvl="1"/>
            <a:r>
              <a:rPr lang="en-US" dirty="0">
                <a:effectLst/>
              </a:rPr>
              <a:t>WeChat: Not Just the Chinese Facebook </a:t>
            </a:r>
            <a:r>
              <a:rPr lang="en-US" dirty="0">
                <a:effectLst/>
                <a:hlinkClick r:id="rId3"/>
              </a:rPr>
              <a:t>Read Now</a:t>
            </a:r>
            <a:endParaRPr lang="en-US" dirty="0">
              <a:effectLst/>
            </a:endParaRPr>
          </a:p>
          <a:p>
            <a:pPr lvl="1"/>
            <a:r>
              <a:rPr lang="en-US" dirty="0" err="1">
                <a:effectLst/>
              </a:rPr>
              <a:t>Sina</a:t>
            </a:r>
            <a:r>
              <a:rPr lang="en-US" dirty="0">
                <a:effectLst/>
              </a:rPr>
              <a:t> Weibo: Twitter of China </a:t>
            </a:r>
            <a:r>
              <a:rPr lang="en-US" dirty="0">
                <a:effectLst/>
                <a:hlinkClick r:id="rId4"/>
              </a:rPr>
              <a:t>Read Now</a:t>
            </a:r>
            <a:endParaRPr lang="en-US" dirty="0">
              <a:effectLst/>
            </a:endParaRPr>
          </a:p>
          <a:p>
            <a:pPr lvl="1"/>
            <a:r>
              <a:rPr lang="en-US" dirty="0">
                <a:effectLst/>
              </a:rPr>
              <a:t>Tencent QQ: Popular Instant Messaging App </a:t>
            </a:r>
            <a:r>
              <a:rPr lang="en-US" dirty="0">
                <a:effectLst/>
                <a:hlinkClick r:id="rId5"/>
              </a:rPr>
              <a:t>Read Now</a:t>
            </a:r>
            <a:endParaRPr lang="en-US" dirty="0">
              <a:effectLst/>
            </a:endParaRPr>
          </a:p>
          <a:p>
            <a:pPr lvl="1"/>
            <a:r>
              <a:rPr lang="en-US" dirty="0">
                <a:effectLst/>
              </a:rPr>
              <a:t>Tencent Video: The King of Online Video in China </a:t>
            </a:r>
            <a:r>
              <a:rPr lang="en-US" dirty="0">
                <a:effectLst/>
                <a:hlinkClick r:id="rId6"/>
              </a:rPr>
              <a:t>Read Now</a:t>
            </a:r>
            <a:endParaRPr lang="en-US" dirty="0">
              <a:effectLst/>
            </a:endParaRPr>
          </a:p>
          <a:p>
            <a:pPr lvl="1"/>
            <a:r>
              <a:rPr lang="en-US" dirty="0">
                <a:effectLst/>
              </a:rPr>
              <a:t>Xiao Hong Shu (Little Red Book): Where Community Meets Cross-Border E-Commerce </a:t>
            </a:r>
            <a:r>
              <a:rPr lang="en-US" dirty="0">
                <a:effectLst/>
                <a:hlinkClick r:id="rId7"/>
              </a:rPr>
              <a:t>Read Now</a:t>
            </a:r>
            <a:endParaRPr lang="en-US" dirty="0">
              <a:effectLst/>
            </a:endParaRPr>
          </a:p>
          <a:p>
            <a:pPr lvl="1"/>
            <a:r>
              <a:rPr lang="en-US" dirty="0" err="1">
                <a:effectLst/>
              </a:rPr>
              <a:t>Douban</a:t>
            </a:r>
            <a:r>
              <a:rPr lang="en-US" dirty="0">
                <a:effectLst/>
              </a:rPr>
              <a:t>: Lifestyle Discussion Platform </a:t>
            </a:r>
            <a:r>
              <a:rPr lang="en-US" dirty="0">
                <a:effectLst/>
                <a:hlinkClick r:id="rId8"/>
              </a:rPr>
              <a:t>Read Now</a:t>
            </a:r>
            <a:endParaRPr lang="en-US" dirty="0">
              <a:effectLst/>
            </a:endParaRPr>
          </a:p>
          <a:p>
            <a:pPr lvl="1"/>
            <a:r>
              <a:rPr lang="en-US" dirty="0">
                <a:effectLst/>
              </a:rPr>
              <a:t> </a:t>
            </a:r>
            <a:r>
              <a:rPr lang="en-US" dirty="0" err="1">
                <a:effectLst/>
              </a:rPr>
              <a:t>Zhihu</a:t>
            </a:r>
            <a:r>
              <a:rPr lang="en-US" dirty="0">
                <a:effectLst/>
              </a:rPr>
              <a:t>: The Quora of China </a:t>
            </a:r>
            <a:r>
              <a:rPr lang="en-US" dirty="0">
                <a:effectLst/>
                <a:hlinkClick r:id="rId9"/>
              </a:rPr>
              <a:t>Read Now</a:t>
            </a:r>
            <a:endParaRPr lang="en-US" dirty="0">
              <a:effectLst/>
            </a:endParaRPr>
          </a:p>
          <a:p>
            <a:pPr lvl="1"/>
            <a:r>
              <a:rPr lang="en-US" dirty="0" err="1">
                <a:effectLst/>
              </a:rPr>
              <a:t>Meituan</a:t>
            </a:r>
            <a:r>
              <a:rPr lang="en-US" dirty="0">
                <a:effectLst/>
              </a:rPr>
              <a:t> – </a:t>
            </a:r>
            <a:r>
              <a:rPr lang="en-US" dirty="0" err="1">
                <a:effectLst/>
              </a:rPr>
              <a:t>Dianping</a:t>
            </a:r>
            <a:r>
              <a:rPr lang="en-US" dirty="0">
                <a:effectLst/>
              </a:rPr>
              <a:t>: The Chinese Versions of Yelp </a:t>
            </a:r>
            <a:r>
              <a:rPr lang="en-US" dirty="0">
                <a:effectLst/>
                <a:hlinkClick r:id="rId10"/>
              </a:rPr>
              <a:t>Read Now</a:t>
            </a:r>
            <a:endParaRPr lang="en-US" dirty="0">
              <a:effectLst/>
            </a:endParaRPr>
          </a:p>
          <a:p>
            <a:pPr lvl="1"/>
            <a:r>
              <a:rPr lang="en-US" dirty="0" err="1">
                <a:effectLst/>
              </a:rPr>
              <a:t>Toutiao</a:t>
            </a:r>
            <a:r>
              <a:rPr lang="en-US" dirty="0">
                <a:effectLst/>
              </a:rPr>
              <a:t>: The Hottest News &amp; Information &amp; Entertainment Platform </a:t>
            </a:r>
            <a:r>
              <a:rPr lang="en-US" dirty="0">
                <a:effectLst/>
                <a:hlinkClick r:id="rId11"/>
              </a:rPr>
              <a:t>Read Now</a:t>
            </a:r>
            <a:endParaRPr lang="en-US" dirty="0">
              <a:effectLst/>
            </a:endParaRPr>
          </a:p>
          <a:p>
            <a:pPr lvl="1"/>
            <a:r>
              <a:rPr lang="en-US" dirty="0" err="1">
                <a:effectLst/>
              </a:rPr>
              <a:t>DouYin</a:t>
            </a:r>
            <a:r>
              <a:rPr lang="en-US" dirty="0">
                <a:effectLst/>
              </a:rPr>
              <a:t> (</a:t>
            </a:r>
            <a:r>
              <a:rPr lang="en-US" dirty="0" err="1">
                <a:effectLst/>
              </a:rPr>
              <a:t>TikTok</a:t>
            </a:r>
            <a:r>
              <a:rPr lang="en-US" dirty="0">
                <a:effectLst/>
              </a:rPr>
              <a:t>): The Short-video App Taking the World By Storm </a:t>
            </a:r>
            <a:r>
              <a:rPr lang="en-US" dirty="0">
                <a:effectLst/>
                <a:hlinkClick r:id="rId12"/>
              </a:rPr>
              <a:t>Read Now</a:t>
            </a:r>
            <a:endParaRPr lang="en-US" dirty="0"/>
          </a:p>
          <a:p>
            <a:r>
              <a:rPr lang="en-US" b="1" dirty="0"/>
              <a:t>Runner Ups for the Top 10 Chinese Social Media Platforms! (2020 Update)</a:t>
            </a:r>
            <a:endParaRPr lang="en-US" dirty="0"/>
          </a:p>
          <a:p>
            <a:pPr lvl="1"/>
            <a:r>
              <a:rPr lang="en-US" dirty="0">
                <a:effectLst/>
              </a:rPr>
              <a:t>Momo: Tinder of China </a:t>
            </a:r>
            <a:r>
              <a:rPr lang="en-US" dirty="0">
                <a:effectLst/>
                <a:hlinkClick r:id="rId13"/>
              </a:rPr>
              <a:t>Read Now</a:t>
            </a:r>
            <a:endParaRPr lang="en-US" dirty="0">
              <a:effectLst/>
            </a:endParaRPr>
          </a:p>
          <a:p>
            <a:pPr lvl="1"/>
            <a:r>
              <a:rPr lang="en-US" dirty="0" err="1">
                <a:effectLst/>
              </a:rPr>
              <a:t>Meitu</a:t>
            </a:r>
            <a:r>
              <a:rPr lang="en-US" dirty="0">
                <a:effectLst/>
              </a:rPr>
              <a:t>: From the Creators of </a:t>
            </a:r>
            <a:r>
              <a:rPr lang="en-US" dirty="0" err="1">
                <a:effectLst/>
              </a:rPr>
              <a:t>Meipai</a:t>
            </a:r>
            <a:r>
              <a:rPr lang="en-US" dirty="0">
                <a:effectLst/>
              </a:rPr>
              <a:t> </a:t>
            </a:r>
            <a:r>
              <a:rPr lang="en-US" dirty="0">
                <a:effectLst/>
                <a:hlinkClick r:id="rId14"/>
              </a:rPr>
              <a:t>Read Now</a:t>
            </a:r>
            <a:endParaRPr lang="en-US" dirty="0">
              <a:effectLst/>
            </a:endParaRPr>
          </a:p>
          <a:p>
            <a:pPr lvl="1"/>
            <a:r>
              <a:rPr lang="en-US" dirty="0" err="1">
                <a:effectLst/>
              </a:rPr>
              <a:t>Kuaishou</a:t>
            </a:r>
            <a:r>
              <a:rPr lang="en-US" dirty="0">
                <a:effectLst/>
              </a:rPr>
              <a:t>: The Short-video Platform For Life in China Outside Tier 1 Cities </a:t>
            </a:r>
            <a:r>
              <a:rPr lang="en-US" dirty="0">
                <a:effectLst/>
                <a:hlinkClick r:id="rId15"/>
              </a:rPr>
              <a:t>Read Now</a:t>
            </a:r>
            <a:endParaRPr lang="en-US" dirty="0">
              <a:effectLst/>
            </a:endParaRPr>
          </a:p>
          <a:p>
            <a:pPr lvl="1"/>
            <a:r>
              <a:rPr lang="en-US" dirty="0">
                <a:effectLst/>
              </a:rPr>
              <a:t>Youku </a:t>
            </a:r>
            <a:r>
              <a:rPr lang="en-US" dirty="0" err="1">
                <a:effectLst/>
              </a:rPr>
              <a:t>Tudou</a:t>
            </a:r>
            <a:r>
              <a:rPr lang="en-US" dirty="0">
                <a:effectLst/>
              </a:rPr>
              <a:t>: The Former </a:t>
            </a:r>
            <a:r>
              <a:rPr lang="en-US" dirty="0" err="1">
                <a:effectLst/>
              </a:rPr>
              <a:t>Youtube</a:t>
            </a:r>
            <a:r>
              <a:rPr lang="en-US" dirty="0">
                <a:effectLst/>
              </a:rPr>
              <a:t> of China  </a:t>
            </a:r>
            <a:r>
              <a:rPr lang="en-US" dirty="0">
                <a:effectLst/>
                <a:hlinkClick r:id="rId16"/>
              </a:rPr>
              <a:t>Read Now</a:t>
            </a:r>
            <a:endParaRPr lang="en-US" dirty="0">
              <a:effectLst/>
            </a:endParaRPr>
          </a:p>
          <a:p>
            <a:pPr lvl="1"/>
            <a:r>
              <a:rPr lang="en-US" dirty="0">
                <a:effectLst/>
              </a:rPr>
              <a:t>Baidu </a:t>
            </a:r>
            <a:r>
              <a:rPr lang="en-US" dirty="0" err="1">
                <a:effectLst/>
              </a:rPr>
              <a:t>Tieba</a:t>
            </a:r>
            <a:r>
              <a:rPr lang="en-US" dirty="0">
                <a:effectLst/>
              </a:rPr>
              <a:t>: A Search Engine Forum </a:t>
            </a:r>
            <a:r>
              <a:rPr lang="en-US" dirty="0">
                <a:effectLst/>
                <a:hlinkClick r:id="rId17"/>
              </a:rPr>
              <a:t>Read Now</a:t>
            </a:r>
            <a:endParaRPr lang="en-US" dirty="0">
              <a:effectLst/>
            </a:endParaRPr>
          </a:p>
          <a:p>
            <a:endParaRPr lang="en-US" dirty="0"/>
          </a:p>
        </p:txBody>
      </p:sp>
      <p:pic>
        <p:nvPicPr>
          <p:cNvPr id="18" name="Content Placeholder 17" descr="Icon&#10;&#10;Description automatically generated">
            <a:extLst>
              <a:ext uri="{FF2B5EF4-FFF2-40B4-BE49-F238E27FC236}">
                <a16:creationId xmlns:a16="http://schemas.microsoft.com/office/drawing/2014/main" id="{D5886A52-67AC-1A44-8FF3-60908D248871}"/>
              </a:ext>
            </a:extLst>
          </p:cNvPr>
          <p:cNvPicPr>
            <a:picLocks noGrp="1" noChangeAspect="1"/>
          </p:cNvPicPr>
          <p:nvPr>
            <p:ph sz="half" idx="2"/>
          </p:nvPr>
        </p:nvPicPr>
        <p:blipFill>
          <a:blip r:embed="rId18"/>
          <a:stretch>
            <a:fillRect/>
          </a:stretch>
        </p:blipFill>
        <p:spPr>
          <a:xfrm>
            <a:off x="8362949" y="3531393"/>
            <a:ext cx="1527638" cy="1794369"/>
          </a:xfrm>
        </p:spPr>
      </p:pic>
      <p:pic>
        <p:nvPicPr>
          <p:cNvPr id="20" name="Picture 19" descr="A picture containing drawing&#10;&#10;Description automatically generated">
            <a:extLst>
              <a:ext uri="{FF2B5EF4-FFF2-40B4-BE49-F238E27FC236}">
                <a16:creationId xmlns:a16="http://schemas.microsoft.com/office/drawing/2014/main" id="{D0BB6AE6-39B6-3E4D-AB51-04C7804A6884}"/>
              </a:ext>
            </a:extLst>
          </p:cNvPr>
          <p:cNvPicPr>
            <a:picLocks noChangeAspect="1"/>
          </p:cNvPicPr>
          <p:nvPr/>
        </p:nvPicPr>
        <p:blipFill>
          <a:blip r:embed="rId19"/>
          <a:stretch>
            <a:fillRect/>
          </a:stretch>
        </p:blipFill>
        <p:spPr>
          <a:xfrm>
            <a:off x="6172202" y="1325563"/>
            <a:ext cx="1543996" cy="1948978"/>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6B3B375F-86C7-B144-A8DA-E1AD1D06BECA}"/>
              </a:ext>
            </a:extLst>
          </p:cNvPr>
          <p:cNvPicPr>
            <a:picLocks noChangeAspect="1"/>
          </p:cNvPicPr>
          <p:nvPr/>
        </p:nvPicPr>
        <p:blipFill>
          <a:blip r:embed="rId20"/>
          <a:stretch>
            <a:fillRect/>
          </a:stretch>
        </p:blipFill>
        <p:spPr>
          <a:xfrm>
            <a:off x="6944200" y="4813840"/>
            <a:ext cx="1527637" cy="195337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D3D669E8-08E0-1548-8CEE-F6384FDB7E9F}"/>
              </a:ext>
            </a:extLst>
          </p:cNvPr>
          <p:cNvPicPr>
            <a:picLocks noChangeAspect="1"/>
          </p:cNvPicPr>
          <p:nvPr/>
        </p:nvPicPr>
        <p:blipFill>
          <a:blip r:embed="rId21"/>
          <a:stretch>
            <a:fillRect/>
          </a:stretch>
        </p:blipFill>
        <p:spPr>
          <a:xfrm>
            <a:off x="7363572" y="2142804"/>
            <a:ext cx="1524200" cy="1948977"/>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E7B337FA-BE0A-6249-B5F3-7632329B1CAF}"/>
              </a:ext>
            </a:extLst>
          </p:cNvPr>
          <p:cNvPicPr>
            <a:picLocks noChangeAspect="1"/>
          </p:cNvPicPr>
          <p:nvPr/>
        </p:nvPicPr>
        <p:blipFill>
          <a:blip r:embed="rId22"/>
          <a:stretch>
            <a:fillRect/>
          </a:stretch>
        </p:blipFill>
        <p:spPr>
          <a:xfrm>
            <a:off x="8627079" y="1017632"/>
            <a:ext cx="3486203" cy="1794369"/>
          </a:xfrm>
          <a:prstGeom prst="rect">
            <a:avLst/>
          </a:prstGeom>
        </p:spPr>
      </p:pic>
      <p:pic>
        <p:nvPicPr>
          <p:cNvPr id="28" name="Picture 27" descr="Logo&#10;&#10;Description automatically generated">
            <a:extLst>
              <a:ext uri="{FF2B5EF4-FFF2-40B4-BE49-F238E27FC236}">
                <a16:creationId xmlns:a16="http://schemas.microsoft.com/office/drawing/2014/main" id="{8057052C-7857-B84B-B0F1-D8F690050B11}"/>
              </a:ext>
            </a:extLst>
          </p:cNvPr>
          <p:cNvPicPr>
            <a:picLocks noChangeAspect="1"/>
          </p:cNvPicPr>
          <p:nvPr/>
        </p:nvPicPr>
        <p:blipFill>
          <a:blip r:embed="rId23"/>
          <a:stretch>
            <a:fillRect/>
          </a:stretch>
        </p:blipFill>
        <p:spPr>
          <a:xfrm>
            <a:off x="9527058" y="4799716"/>
            <a:ext cx="2634885" cy="1967496"/>
          </a:xfrm>
          <a:prstGeom prst="rect">
            <a:avLst/>
          </a:prstGeom>
        </p:spPr>
      </p:pic>
    </p:spTree>
    <p:extLst>
      <p:ext uri="{BB962C8B-B14F-4D97-AF65-F5344CB8AC3E}">
        <p14:creationId xmlns:p14="http://schemas.microsoft.com/office/powerpoint/2010/main" val="281561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E24B-559F-2E45-994B-C5D6C779054D}"/>
              </a:ext>
            </a:extLst>
          </p:cNvPr>
          <p:cNvSpPr>
            <a:spLocks noGrp="1"/>
          </p:cNvSpPr>
          <p:nvPr>
            <p:ph type="title"/>
          </p:nvPr>
        </p:nvSpPr>
        <p:spPr>
          <a:xfrm>
            <a:off x="0" y="1"/>
            <a:ext cx="12192000" cy="1272745"/>
          </a:xfrm>
        </p:spPr>
        <p:txBody>
          <a:bodyPr>
            <a:normAutofit/>
          </a:bodyPr>
          <a:lstStyle/>
          <a:p>
            <a:r>
              <a:rPr lang="en-US" sz="4000" dirty="0"/>
              <a:t>The Universe of Social Media Platforms: Tracking Apps</a:t>
            </a:r>
          </a:p>
        </p:txBody>
      </p:sp>
      <p:graphicFrame>
        <p:nvGraphicFramePr>
          <p:cNvPr id="3" name="Content Placeholder 2">
            <a:extLst>
              <a:ext uri="{FF2B5EF4-FFF2-40B4-BE49-F238E27FC236}">
                <a16:creationId xmlns:a16="http://schemas.microsoft.com/office/drawing/2014/main" id="{5AFC939C-CB84-1244-BA79-099CAF4FBD7B}"/>
              </a:ext>
            </a:extLst>
          </p:cNvPr>
          <p:cNvGraphicFramePr>
            <a:graphicFrameLocks noGrp="1"/>
          </p:cNvGraphicFramePr>
          <p:nvPr>
            <p:ph sz="half" idx="2"/>
            <p:extLst>
              <p:ext uri="{D42A27DB-BD31-4B8C-83A1-F6EECF244321}">
                <p14:modId xmlns:p14="http://schemas.microsoft.com/office/powerpoint/2010/main" val="1743533615"/>
              </p:ext>
            </p:extLst>
          </p:nvPr>
        </p:nvGraphicFramePr>
        <p:xfrm>
          <a:off x="6172202" y="1272747"/>
          <a:ext cx="5923004" cy="4849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EE0334DF-649A-B547-94F6-AB6DB04046FA}"/>
              </a:ext>
            </a:extLst>
          </p:cNvPr>
          <p:cNvGraphicFramePr>
            <a:graphicFrameLocks noGrp="1"/>
          </p:cNvGraphicFramePr>
          <p:nvPr>
            <p:ph sz="half" idx="1"/>
            <p:extLst>
              <p:ext uri="{D42A27DB-BD31-4B8C-83A1-F6EECF244321}">
                <p14:modId xmlns:p14="http://schemas.microsoft.com/office/powerpoint/2010/main" val="1102317402"/>
              </p:ext>
            </p:extLst>
          </p:nvPr>
        </p:nvGraphicFramePr>
        <p:xfrm>
          <a:off x="-98854" y="1112108"/>
          <a:ext cx="6118654" cy="57458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38446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6013-C762-A845-832C-13C4FAAD7628}"/>
              </a:ext>
            </a:extLst>
          </p:cNvPr>
          <p:cNvSpPr>
            <a:spLocks noGrp="1"/>
          </p:cNvSpPr>
          <p:nvPr>
            <p:ph type="title"/>
          </p:nvPr>
        </p:nvSpPr>
        <p:spPr>
          <a:xfrm>
            <a:off x="0" y="63200"/>
            <a:ext cx="10515600" cy="1325563"/>
          </a:xfrm>
        </p:spPr>
        <p:txBody>
          <a:bodyPr/>
          <a:lstStyle/>
          <a:p>
            <a:r>
              <a:rPr lang="en-US" dirty="0"/>
              <a:t>The Universe of Social Credit Platforms: Financial Credit Scoring</a:t>
            </a:r>
          </a:p>
        </p:txBody>
      </p:sp>
      <p:sp>
        <p:nvSpPr>
          <p:cNvPr id="3" name="Content Placeholder 2">
            <a:extLst>
              <a:ext uri="{FF2B5EF4-FFF2-40B4-BE49-F238E27FC236}">
                <a16:creationId xmlns:a16="http://schemas.microsoft.com/office/drawing/2014/main" id="{8E318FBA-810C-3E4C-882D-42E578D81CA6}"/>
              </a:ext>
            </a:extLst>
          </p:cNvPr>
          <p:cNvSpPr>
            <a:spLocks noGrp="1"/>
          </p:cNvSpPr>
          <p:nvPr>
            <p:ph sz="half" idx="1"/>
          </p:nvPr>
        </p:nvSpPr>
        <p:spPr>
          <a:xfrm>
            <a:off x="0" y="1519882"/>
            <a:ext cx="6019800" cy="5271670"/>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rmAutofit lnSpcReduction="10000"/>
          </a:bodyPr>
          <a:lstStyle/>
          <a:p>
            <a:r>
              <a:rPr lang="en-US" b="1" dirty="0">
                <a:solidFill>
                  <a:srgbClr val="C00000"/>
                </a:solidFill>
              </a:rPr>
              <a:t>Sesame Credit</a:t>
            </a:r>
          </a:p>
          <a:p>
            <a:pPr lvl="1"/>
            <a:r>
              <a:rPr lang="en-US" dirty="0"/>
              <a:t>Develop score based on financial transactions and other factors</a:t>
            </a:r>
          </a:p>
          <a:p>
            <a:pPr lvl="1"/>
            <a:r>
              <a:rPr lang="en-US" dirty="0"/>
              <a:t>Serve as a platform for merging social and financial scoring based on data generated form transactions effected through the platform.</a:t>
            </a:r>
          </a:p>
          <a:p>
            <a:pPr lvl="1"/>
            <a:r>
              <a:rPr lang="en-US" dirty="0"/>
              <a:t>Purchase data serves as proxy for conformity to expected social norms  (too much liquor, quality of books purchased, gaming, etc.)</a:t>
            </a:r>
          </a:p>
          <a:p>
            <a:pPr lvl="2"/>
            <a:r>
              <a:rPr lang="en-US" dirty="0"/>
              <a:t>Greenfield, A. (2018, February 14). “</a:t>
            </a:r>
            <a:r>
              <a:rPr lang="en-US" dirty="0">
                <a:hlinkClick r:id="rId2"/>
              </a:rPr>
              <a:t>China’s dystopian tech could be contagious</a:t>
            </a:r>
            <a:r>
              <a:rPr lang="en-US" dirty="0"/>
              <a:t>”.</a:t>
            </a:r>
          </a:p>
          <a:p>
            <a:pPr lvl="2"/>
            <a:endParaRPr lang="en-US" dirty="0"/>
          </a:p>
        </p:txBody>
      </p:sp>
      <p:sp>
        <p:nvSpPr>
          <p:cNvPr id="4" name="Content Placeholder 3">
            <a:extLst>
              <a:ext uri="{FF2B5EF4-FFF2-40B4-BE49-F238E27FC236}">
                <a16:creationId xmlns:a16="http://schemas.microsoft.com/office/drawing/2014/main" id="{B1F3EA11-B021-D344-911D-37C6E4A1F57A}"/>
              </a:ext>
            </a:extLst>
          </p:cNvPr>
          <p:cNvSpPr>
            <a:spLocks noGrp="1"/>
          </p:cNvSpPr>
          <p:nvPr>
            <p:ph sz="half" idx="2"/>
          </p:nvPr>
        </p:nvSpPr>
        <p:spPr>
          <a:xfrm>
            <a:off x="6172200" y="1825625"/>
            <a:ext cx="5902754" cy="3574278"/>
          </a:xfrm>
          <a:gradFill>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p:spPr>
        <p:txBody>
          <a:bodyPr>
            <a:normAutofit lnSpcReduction="10000"/>
          </a:bodyPr>
          <a:lstStyle/>
          <a:p>
            <a:r>
              <a:rPr lang="en-US" b="1" dirty="0">
                <a:solidFill>
                  <a:srgbClr val="C00000"/>
                </a:solidFill>
              </a:rPr>
              <a:t>Ant Group consolidated consumer finance project </a:t>
            </a:r>
            <a:r>
              <a:rPr lang="en-US" dirty="0"/>
              <a:t>(August 2020)</a:t>
            </a:r>
          </a:p>
          <a:p>
            <a:pPr lvl="1"/>
            <a:r>
              <a:rPr lang="en-US" dirty="0"/>
              <a:t>Nanyang Commercial Bank, China </a:t>
            </a:r>
            <a:r>
              <a:rPr lang="en-US" dirty="0" err="1"/>
              <a:t>TransInfo</a:t>
            </a:r>
            <a:r>
              <a:rPr lang="en-US" dirty="0"/>
              <a:t> Technology Corp. and Contemporary </a:t>
            </a:r>
            <a:r>
              <a:rPr lang="en-US" dirty="0" err="1"/>
              <a:t>Amperex</a:t>
            </a:r>
            <a:r>
              <a:rPr lang="en-US" dirty="0"/>
              <a:t> Technology Co. </a:t>
            </a:r>
          </a:p>
          <a:p>
            <a:pPr lvl="1"/>
            <a:r>
              <a:rPr lang="en-US" dirty="0"/>
              <a:t>platform would be incorporated in Chongqing.</a:t>
            </a:r>
          </a:p>
          <a:p>
            <a:pPr lvl="1"/>
            <a:r>
              <a:rPr lang="en-US" dirty="0"/>
              <a:t>Coordination with Alipay payments app and money market funds and provides credit scoring</a:t>
            </a:r>
          </a:p>
          <a:p>
            <a:pPr lvl="1"/>
            <a:endParaRPr lang="en-US" dirty="0"/>
          </a:p>
        </p:txBody>
      </p:sp>
      <p:pic>
        <p:nvPicPr>
          <p:cNvPr id="8" name="Picture 7" descr="Logo&#10;&#10;Description automatically generated">
            <a:extLst>
              <a:ext uri="{FF2B5EF4-FFF2-40B4-BE49-F238E27FC236}">
                <a16:creationId xmlns:a16="http://schemas.microsoft.com/office/drawing/2014/main" id="{00CE8B18-8B19-564C-B4AD-C4221A2AF504}"/>
              </a:ext>
            </a:extLst>
          </p:cNvPr>
          <p:cNvPicPr>
            <a:picLocks noChangeAspect="1"/>
          </p:cNvPicPr>
          <p:nvPr/>
        </p:nvPicPr>
        <p:blipFill>
          <a:blip r:embed="rId3"/>
          <a:stretch>
            <a:fillRect/>
          </a:stretch>
        </p:blipFill>
        <p:spPr>
          <a:xfrm>
            <a:off x="8763000" y="5562373"/>
            <a:ext cx="3311954" cy="122917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CDF7C9A5-5F49-7A4B-957E-F561F4BFCCFD}"/>
              </a:ext>
            </a:extLst>
          </p:cNvPr>
          <p:cNvPicPr>
            <a:picLocks noChangeAspect="1"/>
          </p:cNvPicPr>
          <p:nvPr/>
        </p:nvPicPr>
        <p:blipFill>
          <a:blip r:embed="rId4"/>
          <a:stretch>
            <a:fillRect/>
          </a:stretch>
        </p:blipFill>
        <p:spPr>
          <a:xfrm>
            <a:off x="6524368" y="5562373"/>
            <a:ext cx="2365634" cy="1232427"/>
          </a:xfrm>
          <a:prstGeom prst="rect">
            <a:avLst/>
          </a:prstGeom>
        </p:spPr>
      </p:pic>
    </p:spTree>
    <p:extLst>
      <p:ext uri="{BB962C8B-B14F-4D97-AF65-F5344CB8AC3E}">
        <p14:creationId xmlns:p14="http://schemas.microsoft.com/office/powerpoint/2010/main" val="366680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BBA8-F7E1-704A-BE69-BC8DA788ABD3}"/>
              </a:ext>
            </a:extLst>
          </p:cNvPr>
          <p:cNvSpPr>
            <a:spLocks noGrp="1"/>
          </p:cNvSpPr>
          <p:nvPr>
            <p:ph type="title"/>
          </p:nvPr>
        </p:nvSpPr>
        <p:spPr>
          <a:xfrm>
            <a:off x="109152" y="18255"/>
            <a:ext cx="12082848" cy="760221"/>
          </a:xfrm>
          <a:solidFill>
            <a:schemeClr val="accent4">
              <a:lumMod val="75000"/>
            </a:schemeClr>
          </a:solidFill>
        </p:spPr>
        <p:txBody>
          <a:bodyPr>
            <a:normAutofit/>
          </a:bodyPr>
          <a:lstStyle/>
          <a:p>
            <a:r>
              <a:rPr lang="en-US" sz="3200" dirty="0"/>
              <a:t>The Universe of Social Credit Platforms: Reputation Tracking </a:t>
            </a:r>
          </a:p>
        </p:txBody>
      </p:sp>
      <p:sp>
        <p:nvSpPr>
          <p:cNvPr id="3" name="Content Placeholder 2">
            <a:extLst>
              <a:ext uri="{FF2B5EF4-FFF2-40B4-BE49-F238E27FC236}">
                <a16:creationId xmlns:a16="http://schemas.microsoft.com/office/drawing/2014/main" id="{928F155B-7E6E-664F-B4F7-8FFF24F7610A}"/>
              </a:ext>
            </a:extLst>
          </p:cNvPr>
          <p:cNvSpPr>
            <a:spLocks noGrp="1"/>
          </p:cNvSpPr>
          <p:nvPr>
            <p:ph sz="half" idx="1"/>
          </p:nvPr>
        </p:nvSpPr>
        <p:spPr>
          <a:xfrm>
            <a:off x="0" y="778476"/>
            <a:ext cx="7648832" cy="6061269"/>
          </a:xfrm>
        </p:spPr>
        <p:txBody>
          <a:bodyPr>
            <a:normAutofit fontScale="85000" lnSpcReduction="20000"/>
          </a:bodyPr>
          <a:lstStyle/>
          <a:p>
            <a:r>
              <a:rPr lang="en-US" sz="3300" b="1" dirty="0">
                <a:solidFill>
                  <a:srgbClr val="C00000"/>
                </a:solidFill>
              </a:rPr>
              <a:t>Honest (Credibility) Shanghai APP(</a:t>
            </a:r>
            <a:r>
              <a:rPr lang="zh-CN" altLang="en-US" sz="3300" b="1" dirty="0">
                <a:solidFill>
                  <a:srgbClr val="C00000"/>
                </a:solidFill>
                <a:hlinkClick r:id="rId2">
                  <a:extLst>
                    <a:ext uri="{A12FA001-AC4F-418D-AE19-62706E023703}">
                      <ahyp:hlinkClr xmlns:ahyp="http://schemas.microsoft.com/office/drawing/2018/hyperlinkcolor" val="tx"/>
                    </a:ext>
                  </a:extLst>
                </a:hlinkClick>
              </a:rPr>
              <a:t>诚信上海</a:t>
            </a:r>
            <a:r>
              <a:rPr lang="es-ES" altLang="zh-CN" sz="3300" b="1" dirty="0">
                <a:solidFill>
                  <a:srgbClr val="C00000"/>
                </a:solidFill>
              </a:rPr>
              <a:t>)</a:t>
            </a:r>
          </a:p>
          <a:p>
            <a:pPr lvl="1"/>
            <a:r>
              <a:rPr lang="en-US" sz="2800" dirty="0"/>
              <a:t>check the reputations of local businesses, using figures provided by Shanghai’s local government offices, such as the tax and food and drug administrations. For example, the app contains credit ratings for companies involved in international trade, as well as lists of restaurants from different districts with accompanying emoticons to indicate their level of hygiene.</a:t>
            </a:r>
          </a:p>
          <a:p>
            <a:r>
              <a:rPr lang="zh-CN" altLang="en-US" b="1" dirty="0">
                <a:solidFill>
                  <a:srgbClr val="C00000"/>
                </a:solidFill>
              </a:rPr>
              <a:t>一网通办，一网通管</a:t>
            </a:r>
            <a:r>
              <a:rPr lang="en-US" altLang="zh-CN" b="1" dirty="0">
                <a:solidFill>
                  <a:srgbClr val="C00000"/>
                </a:solidFill>
              </a:rPr>
              <a:t> [</a:t>
            </a:r>
            <a:r>
              <a:rPr lang="en-US" b="1" dirty="0" err="1">
                <a:solidFill>
                  <a:srgbClr val="C00000"/>
                </a:solidFill>
              </a:rPr>
              <a:t>Yīwǎngtōng</a:t>
            </a:r>
            <a:r>
              <a:rPr lang="en-US" b="1" dirty="0">
                <a:solidFill>
                  <a:srgbClr val="C00000"/>
                </a:solidFill>
              </a:rPr>
              <a:t> </a:t>
            </a:r>
            <a:r>
              <a:rPr lang="en-US" b="1" dirty="0" err="1">
                <a:solidFill>
                  <a:srgbClr val="C00000"/>
                </a:solidFill>
              </a:rPr>
              <a:t>bàn</a:t>
            </a:r>
            <a:r>
              <a:rPr lang="en-US" b="1" dirty="0">
                <a:solidFill>
                  <a:srgbClr val="C00000"/>
                </a:solidFill>
              </a:rPr>
              <a:t>, </a:t>
            </a:r>
            <a:r>
              <a:rPr lang="en-US" b="1" dirty="0" err="1">
                <a:solidFill>
                  <a:srgbClr val="C00000"/>
                </a:solidFill>
              </a:rPr>
              <a:t>yīwǎngtōng</a:t>
            </a:r>
            <a:r>
              <a:rPr lang="en-US" b="1" dirty="0">
                <a:solidFill>
                  <a:srgbClr val="C00000"/>
                </a:solidFill>
              </a:rPr>
              <a:t> </a:t>
            </a:r>
            <a:r>
              <a:rPr lang="en-US" b="1" dirty="0" err="1">
                <a:solidFill>
                  <a:srgbClr val="C00000"/>
                </a:solidFill>
              </a:rPr>
              <a:t>guǎn</a:t>
            </a:r>
            <a:r>
              <a:rPr lang="en-US" b="1" dirty="0">
                <a:solidFill>
                  <a:srgbClr val="C00000"/>
                </a:solidFill>
              </a:rPr>
              <a:t>”</a:t>
            </a:r>
            <a:r>
              <a:rPr lang="en-US" altLang="zh-CN" b="1" dirty="0">
                <a:solidFill>
                  <a:srgbClr val="C00000"/>
                </a:solidFill>
              </a:rPr>
              <a:t> One Net Office; One Net Administration]</a:t>
            </a:r>
          </a:p>
          <a:p>
            <a:pPr lvl="1"/>
            <a:r>
              <a:rPr lang="en-US" altLang="zh-CN" dirty="0"/>
              <a:t>Move from APP to platform</a:t>
            </a:r>
          </a:p>
          <a:p>
            <a:pPr lvl="1"/>
            <a:r>
              <a:rPr lang="en-US" altLang="zh-CN" dirty="0"/>
              <a:t>One Net Office: citizens can take care of all of their activities through one portal</a:t>
            </a:r>
          </a:p>
          <a:p>
            <a:pPr lvl="1"/>
            <a:r>
              <a:rPr lang="en-US" altLang="zh-CN" dirty="0"/>
              <a:t>One Net Administration: standardization of administrative services through the platform (unified internet government service portal</a:t>
            </a:r>
          </a:p>
          <a:p>
            <a:pPr lvl="1"/>
            <a:r>
              <a:rPr lang="en-US" altLang="zh-CN" dirty="0"/>
              <a:t>Big Data Center to be built as data warehouse and platform</a:t>
            </a:r>
            <a:r>
              <a:rPr lang="zh-CN" altLang="en-US" dirty="0"/>
              <a:t>大数据中心</a:t>
            </a:r>
            <a:r>
              <a:rPr lang="en-US" altLang="zh-CN" dirty="0"/>
              <a:t> (</a:t>
            </a:r>
            <a:r>
              <a:rPr lang="zh-CN" altLang="en-US" dirty="0"/>
              <a:t>上海</a:t>
            </a:r>
            <a:r>
              <a:rPr lang="es-ES" altLang="zh-CN" dirty="0"/>
              <a:t>)</a:t>
            </a:r>
            <a:endParaRPr lang="en-US" altLang="zh-CN" dirty="0"/>
          </a:p>
          <a:p>
            <a:pPr lvl="1"/>
            <a:r>
              <a:rPr lang="en-US" altLang="zh-CN" b="1" dirty="0"/>
              <a:t>Two Wings fly together </a:t>
            </a:r>
            <a:r>
              <a:rPr lang="zh-CN" altLang="en-US" b="1" dirty="0"/>
              <a:t>“两翼”齐飞支撑“</a:t>
            </a:r>
            <a:r>
              <a:rPr lang="en-US" altLang="zh-CN" b="1" dirty="0"/>
              <a:t>Strategy</a:t>
            </a:r>
          </a:p>
          <a:p>
            <a:pPr lvl="2"/>
            <a:r>
              <a:rPr lang="en-US" altLang="zh-CN" sz="2400" dirty="0"/>
              <a:t>"Internet + government services" and "Internet + supervision"</a:t>
            </a:r>
            <a:r>
              <a:rPr lang="zh-CN" altLang="en-US" sz="2400" dirty="0"/>
              <a:t> </a:t>
            </a:r>
            <a:r>
              <a:rPr lang="es-ES" altLang="zh-CN" sz="2400" dirty="0"/>
              <a:t>“</a:t>
            </a:r>
            <a:r>
              <a:rPr lang="zh-CN" altLang="en-US" sz="2400" dirty="0"/>
              <a:t>互联网</a:t>
            </a:r>
            <a:r>
              <a:rPr lang="en-US" altLang="zh-CN" sz="2400" dirty="0"/>
              <a:t>+</a:t>
            </a:r>
            <a:r>
              <a:rPr lang="zh-CN" altLang="en-US" sz="2400" dirty="0"/>
              <a:t>政务服务”和“互联网</a:t>
            </a:r>
            <a:r>
              <a:rPr lang="en-US" altLang="zh-CN" sz="2400" dirty="0"/>
              <a:t>+</a:t>
            </a:r>
            <a:r>
              <a:rPr lang="zh-CN" altLang="en-US" sz="2400" dirty="0"/>
              <a:t>监管”</a:t>
            </a:r>
            <a:r>
              <a:rPr lang="es-ES" altLang="zh-CN" sz="2400" dirty="0"/>
              <a:t>(</a:t>
            </a:r>
            <a:r>
              <a:rPr lang="es-ES" altLang="zh-CN" sz="2400" dirty="0" err="1"/>
              <a:t>generally</a:t>
            </a:r>
            <a:r>
              <a:rPr lang="es-ES" altLang="zh-CN" sz="2400" dirty="0"/>
              <a:t> </a:t>
            </a:r>
            <a:r>
              <a:rPr lang="es-ES" altLang="zh-CN" sz="2400" dirty="0">
                <a:hlinkClick r:id="rId3"/>
              </a:rPr>
              <a:t>HERE</a:t>
            </a:r>
            <a:r>
              <a:rPr lang="es-ES" altLang="zh-CN" sz="2400" dirty="0"/>
              <a:t>; HERE)</a:t>
            </a:r>
            <a:endParaRPr lang="en-US" altLang="zh-CN" sz="2400" dirty="0"/>
          </a:p>
        </p:txBody>
      </p:sp>
      <p:pic>
        <p:nvPicPr>
          <p:cNvPr id="6" name="Content Placeholder 5" descr="Graphical user interface, application, map&#10;&#10;Description automatically generated">
            <a:extLst>
              <a:ext uri="{FF2B5EF4-FFF2-40B4-BE49-F238E27FC236}">
                <a16:creationId xmlns:a16="http://schemas.microsoft.com/office/drawing/2014/main" id="{29970B29-77D7-734C-B75A-8FEF6FBE0CD3}"/>
              </a:ext>
            </a:extLst>
          </p:cNvPr>
          <p:cNvPicPr>
            <a:picLocks noGrp="1" noChangeAspect="1"/>
          </p:cNvPicPr>
          <p:nvPr>
            <p:ph sz="half" idx="2"/>
          </p:nvPr>
        </p:nvPicPr>
        <p:blipFill>
          <a:blip r:embed="rId4"/>
          <a:stretch>
            <a:fillRect/>
          </a:stretch>
        </p:blipFill>
        <p:spPr>
          <a:xfrm>
            <a:off x="7562334" y="778476"/>
            <a:ext cx="4629666" cy="5398487"/>
          </a:xfrm>
        </p:spPr>
      </p:pic>
    </p:spTree>
    <p:extLst>
      <p:ext uri="{BB962C8B-B14F-4D97-AF65-F5344CB8AC3E}">
        <p14:creationId xmlns:p14="http://schemas.microsoft.com/office/powerpoint/2010/main" val="4021089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8448-5785-4542-B710-37CD96D2272B}"/>
              </a:ext>
            </a:extLst>
          </p:cNvPr>
          <p:cNvSpPr>
            <a:spLocks noGrp="1"/>
          </p:cNvSpPr>
          <p:nvPr>
            <p:ph type="title"/>
          </p:nvPr>
        </p:nvSpPr>
        <p:spPr>
          <a:xfrm>
            <a:off x="45308" y="9654"/>
            <a:ext cx="10515600" cy="1151882"/>
          </a:xfrm>
        </p:spPr>
        <p:txBody>
          <a:bodyPr>
            <a:normAutofit fontScale="90000"/>
          </a:bodyPr>
          <a:lstStyle/>
          <a:p>
            <a:r>
              <a:rPr lang="en-US" dirty="0"/>
              <a:t>The Universe of Social Credit Platforms: Platforms of Data and Value Generating Platforms</a:t>
            </a:r>
          </a:p>
        </p:txBody>
      </p:sp>
      <p:sp>
        <p:nvSpPr>
          <p:cNvPr id="3" name="Content Placeholder 2">
            <a:extLst>
              <a:ext uri="{FF2B5EF4-FFF2-40B4-BE49-F238E27FC236}">
                <a16:creationId xmlns:a16="http://schemas.microsoft.com/office/drawing/2014/main" id="{403D8E0E-79DE-5447-B15D-451FB12E9C0C}"/>
              </a:ext>
            </a:extLst>
          </p:cNvPr>
          <p:cNvSpPr>
            <a:spLocks noGrp="1"/>
          </p:cNvSpPr>
          <p:nvPr>
            <p:ph sz="half" idx="1"/>
          </p:nvPr>
        </p:nvSpPr>
        <p:spPr>
          <a:xfrm>
            <a:off x="121508" y="1690688"/>
            <a:ext cx="5181600" cy="5167312"/>
          </a:xfrm>
        </p:spPr>
        <p:txBody>
          <a:bodyPr>
            <a:normAutofit/>
          </a:bodyPr>
          <a:lstStyle/>
          <a:p>
            <a:r>
              <a:rPr lang="en-US" dirty="0"/>
              <a:t>Platforms for database coordination</a:t>
            </a:r>
          </a:p>
          <a:p>
            <a:pPr lvl="1"/>
            <a:r>
              <a:rPr lang="en-US" dirty="0"/>
              <a:t>Early Effort “Golden Shied Project”</a:t>
            </a:r>
          </a:p>
          <a:p>
            <a:pPr lvl="2"/>
            <a:r>
              <a:rPr lang="en-US" dirty="0"/>
              <a:t>Hoffman, S. (2017). “</a:t>
            </a:r>
            <a:r>
              <a:rPr lang="en-US" dirty="0">
                <a:hlinkClick r:id="rId2"/>
              </a:rPr>
              <a:t>Managing the state: Social credit, surveillance and the CCP’s plan for China</a:t>
            </a:r>
            <a:r>
              <a:rPr lang="en-US" dirty="0"/>
              <a:t>”</a:t>
            </a:r>
          </a:p>
          <a:p>
            <a:pPr lvl="1"/>
            <a:r>
              <a:rPr lang="en-US" dirty="0"/>
              <a:t>Centralized data infrastructures for data collection, mining, and analysis</a:t>
            </a:r>
          </a:p>
          <a:p>
            <a:r>
              <a:rPr lang="en-US" dirty="0"/>
              <a:t>Platforms for Data Aggregation</a:t>
            </a:r>
          </a:p>
          <a:p>
            <a:r>
              <a:rPr lang="en-US" dirty="0"/>
              <a:t>From Data mining and analytics to punishment and reward</a:t>
            </a:r>
          </a:p>
          <a:p>
            <a:pPr lvl="1"/>
            <a:r>
              <a:rPr lang="en-US" dirty="0"/>
              <a:t>Blacklists and </a:t>
            </a:r>
            <a:r>
              <a:rPr lang="en-US" dirty="0" err="1"/>
              <a:t>redlists</a:t>
            </a:r>
            <a:endParaRPr lang="en-US" dirty="0"/>
          </a:p>
          <a:p>
            <a:pPr marL="0" indent="0">
              <a:buNone/>
            </a:pPr>
            <a:endParaRPr lang="en-US" dirty="0"/>
          </a:p>
        </p:txBody>
      </p:sp>
      <p:pic>
        <p:nvPicPr>
          <p:cNvPr id="10" name="Content Placeholder 9" descr="Diagram&#10;&#10;Description automatically generated">
            <a:extLst>
              <a:ext uri="{FF2B5EF4-FFF2-40B4-BE49-F238E27FC236}">
                <a16:creationId xmlns:a16="http://schemas.microsoft.com/office/drawing/2014/main" id="{78202D71-A30E-C64B-A136-72755F33F759}"/>
              </a:ext>
            </a:extLst>
          </p:cNvPr>
          <p:cNvPicPr>
            <a:picLocks noGrp="1" noChangeAspect="1"/>
          </p:cNvPicPr>
          <p:nvPr>
            <p:ph sz="half" idx="2"/>
          </p:nvPr>
        </p:nvPicPr>
        <p:blipFill>
          <a:blip r:embed="rId3"/>
          <a:stretch>
            <a:fillRect/>
          </a:stretch>
        </p:blipFill>
        <p:spPr>
          <a:xfrm>
            <a:off x="5303108" y="1161536"/>
            <a:ext cx="6888892" cy="5686811"/>
          </a:xfrm>
        </p:spPr>
      </p:pic>
    </p:spTree>
    <p:extLst>
      <p:ext uri="{BB962C8B-B14F-4D97-AF65-F5344CB8AC3E}">
        <p14:creationId xmlns:p14="http://schemas.microsoft.com/office/powerpoint/2010/main" val="2846453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F06226-114B-0940-9477-7D910FA90864}"/>
              </a:ext>
            </a:extLst>
          </p:cNvPr>
          <p:cNvSpPr>
            <a:spLocks noGrp="1"/>
          </p:cNvSpPr>
          <p:nvPr>
            <p:ph type="title"/>
          </p:nvPr>
        </p:nvSpPr>
        <p:spPr/>
        <p:txBody>
          <a:bodyPr/>
          <a:lstStyle/>
          <a:p>
            <a:pPr algn="ctr"/>
            <a:r>
              <a:rPr lang="en-US" dirty="0"/>
              <a:t>As Applied: COVID-19 and Social Credit</a:t>
            </a:r>
          </a:p>
        </p:txBody>
      </p:sp>
      <p:pic>
        <p:nvPicPr>
          <p:cNvPr id="8" name="Picture 7" descr="A close up of a cake&#10;&#10;Description automatically generated">
            <a:extLst>
              <a:ext uri="{FF2B5EF4-FFF2-40B4-BE49-F238E27FC236}">
                <a16:creationId xmlns:a16="http://schemas.microsoft.com/office/drawing/2014/main" id="{92FFA6AE-DE3C-9B4B-ACB7-502C2AD997A3}"/>
              </a:ext>
            </a:extLst>
          </p:cNvPr>
          <p:cNvPicPr>
            <a:picLocks noChangeAspect="1"/>
          </p:cNvPicPr>
          <p:nvPr/>
        </p:nvPicPr>
        <p:blipFill>
          <a:blip r:embed="rId2"/>
          <a:stretch>
            <a:fillRect/>
          </a:stretch>
        </p:blipFill>
        <p:spPr>
          <a:xfrm>
            <a:off x="3213100" y="1690688"/>
            <a:ext cx="5765800" cy="4953000"/>
          </a:xfrm>
          <a:prstGeom prst="rect">
            <a:avLst/>
          </a:prstGeom>
        </p:spPr>
      </p:pic>
    </p:spTree>
    <p:extLst>
      <p:ext uri="{BB962C8B-B14F-4D97-AF65-F5344CB8AC3E}">
        <p14:creationId xmlns:p14="http://schemas.microsoft.com/office/powerpoint/2010/main" val="1596945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AC2E-6D8B-BE48-BD28-CBAE34A8D96B}"/>
              </a:ext>
            </a:extLst>
          </p:cNvPr>
          <p:cNvSpPr>
            <a:spLocks noGrp="1"/>
          </p:cNvSpPr>
          <p:nvPr>
            <p:ph type="title"/>
          </p:nvPr>
        </p:nvSpPr>
        <p:spPr>
          <a:xfrm>
            <a:off x="0" y="1"/>
            <a:ext cx="12192000" cy="1000896"/>
          </a:xfrm>
        </p:spPr>
        <p:txBody>
          <a:bodyPr>
            <a:normAutofit fontScale="90000"/>
          </a:bodyPr>
          <a:lstStyle/>
          <a:p>
            <a:r>
              <a:rPr lang="en-US" dirty="0"/>
              <a:t>The Building of Health Surveillance and Control Systems in China</a:t>
            </a:r>
          </a:p>
        </p:txBody>
      </p:sp>
      <p:graphicFrame>
        <p:nvGraphicFramePr>
          <p:cNvPr id="5" name="Content Placeholder 4">
            <a:extLst>
              <a:ext uri="{FF2B5EF4-FFF2-40B4-BE49-F238E27FC236}">
                <a16:creationId xmlns:a16="http://schemas.microsoft.com/office/drawing/2014/main" id="{4AE2B860-0F40-A34E-A0D2-E39DEB41D000}"/>
              </a:ext>
            </a:extLst>
          </p:cNvPr>
          <p:cNvGraphicFramePr>
            <a:graphicFrameLocks noGrp="1"/>
          </p:cNvGraphicFramePr>
          <p:nvPr>
            <p:ph sz="half" idx="1"/>
          </p:nvPr>
        </p:nvGraphicFramePr>
        <p:xfrm>
          <a:off x="0" y="1000897"/>
          <a:ext cx="5733535" cy="5857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985B8EF1-4002-4B45-B0BF-855FB6FB6EC0}"/>
              </a:ext>
            </a:extLst>
          </p:cNvPr>
          <p:cNvGraphicFramePr>
            <a:graphicFrameLocks noGrp="1"/>
          </p:cNvGraphicFramePr>
          <p:nvPr>
            <p:ph sz="half" idx="2"/>
          </p:nvPr>
        </p:nvGraphicFramePr>
        <p:xfrm>
          <a:off x="5572897" y="531340"/>
          <a:ext cx="6619103" cy="6326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66665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59A35C-022D-CD4F-A95A-E982E41D7B8F}"/>
              </a:ext>
            </a:extLst>
          </p:cNvPr>
          <p:cNvSpPr>
            <a:spLocks noGrp="1"/>
          </p:cNvSpPr>
          <p:nvPr>
            <p:ph type="title"/>
          </p:nvPr>
        </p:nvSpPr>
        <p:spPr>
          <a:xfrm>
            <a:off x="0" y="1"/>
            <a:ext cx="12192000" cy="1223318"/>
          </a:xfrm>
        </p:spPr>
        <p:txBody>
          <a:bodyPr/>
          <a:lstStyle/>
          <a:p>
            <a:r>
              <a:rPr lang="en-US" dirty="0"/>
              <a:t>The Face of Social Credit in the Shadow of Pandemic</a:t>
            </a:r>
          </a:p>
        </p:txBody>
      </p:sp>
      <p:pic>
        <p:nvPicPr>
          <p:cNvPr id="12" name="Content Placeholder 11" descr="A screenshot of a cell phone&#10;&#10;Description automatically generated">
            <a:extLst>
              <a:ext uri="{FF2B5EF4-FFF2-40B4-BE49-F238E27FC236}">
                <a16:creationId xmlns:a16="http://schemas.microsoft.com/office/drawing/2014/main" id="{B1B52026-05FC-9B44-80F6-1834D5C4F826}"/>
              </a:ext>
            </a:extLst>
          </p:cNvPr>
          <p:cNvPicPr>
            <a:picLocks noGrp="1" noChangeAspect="1"/>
          </p:cNvPicPr>
          <p:nvPr>
            <p:ph idx="1"/>
          </p:nvPr>
        </p:nvPicPr>
        <p:blipFill>
          <a:blip r:embed="rId2"/>
          <a:stretch>
            <a:fillRect/>
          </a:stretch>
        </p:blipFill>
        <p:spPr>
          <a:xfrm>
            <a:off x="96220" y="1442565"/>
            <a:ext cx="10504185" cy="4834667"/>
          </a:xfrm>
        </p:spPr>
      </p:pic>
      <p:sp>
        <p:nvSpPr>
          <p:cNvPr id="13" name="TextBox 12">
            <a:extLst>
              <a:ext uri="{FF2B5EF4-FFF2-40B4-BE49-F238E27FC236}">
                <a16:creationId xmlns:a16="http://schemas.microsoft.com/office/drawing/2014/main" id="{9BEC01D0-AE7B-BC42-9D58-D47E2D06D6DE}"/>
              </a:ext>
            </a:extLst>
          </p:cNvPr>
          <p:cNvSpPr txBox="1"/>
          <p:nvPr/>
        </p:nvSpPr>
        <p:spPr>
          <a:xfrm>
            <a:off x="10775093" y="1442565"/>
            <a:ext cx="1320687" cy="3323987"/>
          </a:xfrm>
          <a:prstGeom prst="rect">
            <a:avLst/>
          </a:prstGeom>
          <a:noFill/>
        </p:spPr>
        <p:txBody>
          <a:bodyPr wrap="square" rtlCol="0">
            <a:spAutoFit/>
          </a:bodyPr>
          <a:lstStyle/>
          <a:p>
            <a:r>
              <a:rPr lang="en-US" sz="1600" b="1" dirty="0"/>
              <a:t>Pix Credit: Shining Tan,  </a:t>
            </a:r>
            <a:r>
              <a:rPr lang="en-US" sz="1600" b="1" dirty="0">
                <a:hlinkClick r:id="rId3"/>
              </a:rPr>
              <a:t>China’s Novel Health Tracker: Green on Public Health, Red on Data Surveillance</a:t>
            </a:r>
            <a:r>
              <a:rPr lang="en-US" sz="1600" b="1" dirty="0"/>
              <a:t>; CSIS May 2020</a:t>
            </a:r>
          </a:p>
          <a:p>
            <a:endParaRPr lang="en-US" dirty="0"/>
          </a:p>
        </p:txBody>
      </p:sp>
    </p:spTree>
    <p:extLst>
      <p:ext uri="{BB962C8B-B14F-4D97-AF65-F5344CB8AC3E}">
        <p14:creationId xmlns:p14="http://schemas.microsoft.com/office/powerpoint/2010/main" val="1688371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car, outdoor, person&#10;&#10;Description automatically generated">
            <a:extLst>
              <a:ext uri="{FF2B5EF4-FFF2-40B4-BE49-F238E27FC236}">
                <a16:creationId xmlns:a16="http://schemas.microsoft.com/office/drawing/2014/main" id="{63D8502F-3C27-324C-8D87-ECDCE600999E}"/>
              </a:ext>
            </a:extLst>
          </p:cNvPr>
          <p:cNvPicPr>
            <a:picLocks noChangeAspect="1"/>
          </p:cNvPicPr>
          <p:nvPr/>
        </p:nvPicPr>
        <p:blipFill rotWithShape="1">
          <a:blip r:embed="rId2"/>
          <a:srcRect t="3972" b="11435"/>
          <a:stretch/>
        </p:blipFill>
        <p:spPr>
          <a:xfrm>
            <a:off x="8503277" y="709284"/>
            <a:ext cx="2770087" cy="1546577"/>
          </a:xfrm>
          <a:prstGeom prst="rect">
            <a:avLst/>
          </a:prstGeom>
        </p:spPr>
      </p:pic>
      <p:pic>
        <p:nvPicPr>
          <p:cNvPr id="9" name="Picture 8" descr="A picture containing person, person, looking, table&#10;&#10;Description automatically generated">
            <a:extLst>
              <a:ext uri="{FF2B5EF4-FFF2-40B4-BE49-F238E27FC236}">
                <a16:creationId xmlns:a16="http://schemas.microsoft.com/office/drawing/2014/main" id="{A162E933-4165-5746-8AE9-AF07E51EA325}"/>
              </a:ext>
            </a:extLst>
          </p:cNvPr>
          <p:cNvPicPr>
            <a:picLocks noChangeAspect="1"/>
          </p:cNvPicPr>
          <p:nvPr/>
        </p:nvPicPr>
        <p:blipFill rotWithShape="1">
          <a:blip r:embed="rId3"/>
          <a:srcRect l="11850" r="16667" b="1"/>
          <a:stretch/>
        </p:blipFill>
        <p:spPr>
          <a:xfrm>
            <a:off x="8498023" y="2700138"/>
            <a:ext cx="2780596" cy="1487860"/>
          </a:xfrm>
          <a:prstGeom prst="rect">
            <a:avLst/>
          </a:prstGeom>
        </p:spPr>
      </p:pic>
      <p:pic>
        <p:nvPicPr>
          <p:cNvPr id="7" name="Picture 6" descr="A picture containing person, indoor, person, table&#10;&#10;Description automatically generated">
            <a:extLst>
              <a:ext uri="{FF2B5EF4-FFF2-40B4-BE49-F238E27FC236}">
                <a16:creationId xmlns:a16="http://schemas.microsoft.com/office/drawing/2014/main" id="{33FB03F1-1E1D-A344-9C26-38C06F278621}"/>
              </a:ext>
            </a:extLst>
          </p:cNvPr>
          <p:cNvPicPr>
            <a:picLocks noChangeAspect="1"/>
          </p:cNvPicPr>
          <p:nvPr/>
        </p:nvPicPr>
        <p:blipFill rotWithShape="1">
          <a:blip r:embed="rId4"/>
          <a:srcRect r="19017" b="4"/>
          <a:stretch/>
        </p:blipFill>
        <p:spPr>
          <a:xfrm>
            <a:off x="8945426" y="4606119"/>
            <a:ext cx="1885788" cy="1554293"/>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34F57F0F-9E2F-294A-94D0-AEC682ED8573}"/>
              </a:ext>
            </a:extLst>
          </p:cNvPr>
          <p:cNvPicPr>
            <a:picLocks noChangeAspect="1"/>
          </p:cNvPicPr>
          <p:nvPr/>
        </p:nvPicPr>
        <p:blipFill>
          <a:blip r:embed="rId5"/>
          <a:stretch>
            <a:fillRect/>
          </a:stretch>
        </p:blipFill>
        <p:spPr>
          <a:xfrm>
            <a:off x="455510" y="548418"/>
            <a:ext cx="7482968" cy="5296328"/>
          </a:xfrm>
          <a:prstGeom prst="rect">
            <a:avLst/>
          </a:prstGeom>
        </p:spPr>
      </p:pic>
    </p:spTree>
    <p:extLst>
      <p:ext uri="{BB962C8B-B14F-4D97-AF65-F5344CB8AC3E}">
        <p14:creationId xmlns:p14="http://schemas.microsoft.com/office/powerpoint/2010/main" val="2582052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85C80E3-F052-C841-96DC-B1AA6D51DA89}"/>
              </a:ext>
            </a:extLst>
          </p:cNvPr>
          <p:cNvGraphicFramePr>
            <a:graphicFrameLocks noGrp="1"/>
          </p:cNvGraphicFramePr>
          <p:nvPr>
            <p:ph idx="4294967295"/>
            <p:extLst>
              <p:ext uri="{D42A27DB-BD31-4B8C-83A1-F6EECF244321}">
                <p14:modId xmlns:p14="http://schemas.microsoft.com/office/powerpoint/2010/main" val="354926111"/>
              </p:ext>
            </p:extLst>
          </p:nvPr>
        </p:nvGraphicFramePr>
        <p:xfrm>
          <a:off x="296562" y="605480"/>
          <a:ext cx="11212951" cy="6252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7" descr="A picture containing flying, blue, sign, food&#10;&#10;Description automatically generated">
            <a:extLst>
              <a:ext uri="{FF2B5EF4-FFF2-40B4-BE49-F238E27FC236}">
                <a16:creationId xmlns:a16="http://schemas.microsoft.com/office/drawing/2014/main" id="{CA73551B-925F-8E4C-ABB3-C876607825EB}"/>
              </a:ext>
            </a:extLst>
          </p:cNvPr>
          <p:cNvPicPr>
            <a:picLocks noChangeAspect="1"/>
          </p:cNvPicPr>
          <p:nvPr/>
        </p:nvPicPr>
        <p:blipFill rotWithShape="1">
          <a:blip r:embed="rId7"/>
          <a:srcRect l="3579" r="1136"/>
          <a:stretch/>
        </p:blipFill>
        <p:spPr>
          <a:xfrm>
            <a:off x="4122232" y="0"/>
            <a:ext cx="4258961" cy="12962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738603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3EC0-726A-564C-B7E4-B404212C56A6}"/>
              </a:ext>
            </a:extLst>
          </p:cNvPr>
          <p:cNvSpPr>
            <a:spLocks noGrp="1"/>
          </p:cNvSpPr>
          <p:nvPr>
            <p:ph type="title"/>
          </p:nvPr>
        </p:nvSpPr>
        <p:spPr>
          <a:xfrm>
            <a:off x="109150" y="1"/>
            <a:ext cx="12082849" cy="951470"/>
          </a:xfrm>
        </p:spPr>
        <p:txBody>
          <a:bodyPr>
            <a:normAutofit/>
          </a:bodyPr>
          <a:lstStyle/>
          <a:p>
            <a:r>
              <a:rPr lang="en-US" dirty="0"/>
              <a:t>From COVID To Health Management (Hangzhou)</a:t>
            </a:r>
          </a:p>
        </p:txBody>
      </p:sp>
      <p:sp>
        <p:nvSpPr>
          <p:cNvPr id="3" name="Content Placeholder 2">
            <a:extLst>
              <a:ext uri="{FF2B5EF4-FFF2-40B4-BE49-F238E27FC236}">
                <a16:creationId xmlns:a16="http://schemas.microsoft.com/office/drawing/2014/main" id="{8FA469B8-0E92-4545-B62E-DDD1F2CB7795}"/>
              </a:ext>
            </a:extLst>
          </p:cNvPr>
          <p:cNvSpPr>
            <a:spLocks noGrp="1"/>
          </p:cNvSpPr>
          <p:nvPr>
            <p:ph sz="half" idx="1"/>
          </p:nvPr>
        </p:nvSpPr>
        <p:spPr>
          <a:xfrm>
            <a:off x="170934" y="1516706"/>
            <a:ext cx="6724135" cy="5341294"/>
          </a:xfrm>
        </p:spPr>
        <p:txBody>
          <a:bodyPr>
            <a:normAutofit fontScale="70000" lnSpcReduction="20000"/>
          </a:bodyPr>
          <a:lstStyle/>
          <a:p>
            <a:r>
              <a:rPr lang="en-US" dirty="0"/>
              <a:t>As reported by Chen Du for </a:t>
            </a:r>
            <a:r>
              <a:rPr lang="en-US" dirty="0" err="1"/>
              <a:t>PingWest</a:t>
            </a:r>
            <a:r>
              <a:rPr lang="en-US" dirty="0"/>
              <a:t> (“</a:t>
            </a:r>
            <a:r>
              <a:rPr lang="en-US" dirty="0">
                <a:hlinkClick r:id="rId2"/>
              </a:rPr>
              <a:t>Drinking, Smoking Affect Your Health Score, Says China's Hangzhou City</a:t>
            </a:r>
            <a:r>
              <a:rPr lang="en-US" dirty="0"/>
              <a:t>” (15 May 2020)):</a:t>
            </a:r>
          </a:p>
          <a:p>
            <a:r>
              <a:rPr lang="en-US" dirty="0"/>
              <a:t>Screenshots of slides from the meeting demonstrate that in the proposed system, residents' workout, lifestyle and living status in general would affect their scores. </a:t>
            </a:r>
            <a:r>
              <a:rPr lang="en-US" i="1" dirty="0">
                <a:solidFill>
                  <a:srgbClr val="C00000"/>
                </a:solidFill>
              </a:rPr>
              <a:t>Walking at least 15,000 steps a day would increase one's score by 5, while getting a good night sleep for at least 7.5 hours can result in an increase of 1. </a:t>
            </a:r>
          </a:p>
          <a:p>
            <a:r>
              <a:rPr lang="en-US" dirty="0"/>
              <a:t>Meanwhile, lifestyle choices that are considered bad for health but otherwise very common among certain age/gender groups in China, would decrease one's health score. </a:t>
            </a:r>
            <a:r>
              <a:rPr lang="en-US" i="1" dirty="0">
                <a:solidFill>
                  <a:srgbClr val="C00000"/>
                </a:solidFill>
              </a:rPr>
              <a:t>Drinking 200 milliliters of Baijiu, Chinese people's favorite liquor, would cut down one's score by 1.5, while smoking 5 cigarettes a day causes a deduction of 3 points</a:t>
            </a:r>
            <a:r>
              <a:rPr lang="en-US" dirty="0"/>
              <a:t>.</a:t>
            </a:r>
          </a:p>
          <a:p>
            <a:r>
              <a:rPr lang="en-US" dirty="0"/>
              <a:t>But that's not all of it. </a:t>
            </a:r>
            <a:r>
              <a:rPr lang="en-US" b="1" dirty="0">
                <a:solidFill>
                  <a:srgbClr val="C00000"/>
                </a:solidFill>
              </a:rPr>
              <a:t>The system also appears to aggregate scores from employees working for the same company to compile a new score for the company, too</a:t>
            </a:r>
            <a:r>
              <a:rPr lang="en-US" dirty="0"/>
              <a:t>. Local media also suggested that the same could be done for all the people in the same apartment complex, or a municipal district.</a:t>
            </a:r>
          </a:p>
          <a:p>
            <a:endParaRPr lang="en-US" dirty="0"/>
          </a:p>
        </p:txBody>
      </p:sp>
      <p:pic>
        <p:nvPicPr>
          <p:cNvPr id="6" name="Content Placeholder 5" descr="A screenshot of a cell phone&#10;&#10;Description automatically generated">
            <a:extLst>
              <a:ext uri="{FF2B5EF4-FFF2-40B4-BE49-F238E27FC236}">
                <a16:creationId xmlns:a16="http://schemas.microsoft.com/office/drawing/2014/main" id="{794502AD-7604-7D48-805B-0A0C2F4C91C2}"/>
              </a:ext>
            </a:extLst>
          </p:cNvPr>
          <p:cNvPicPr>
            <a:picLocks noGrp="1" noChangeAspect="1"/>
          </p:cNvPicPr>
          <p:nvPr>
            <p:ph sz="half" idx="2"/>
          </p:nvPr>
        </p:nvPicPr>
        <p:blipFill>
          <a:blip r:embed="rId3"/>
          <a:stretch>
            <a:fillRect/>
          </a:stretch>
        </p:blipFill>
        <p:spPr>
          <a:xfrm>
            <a:off x="7010400" y="1637378"/>
            <a:ext cx="5181600" cy="3022600"/>
          </a:xfrm>
        </p:spPr>
      </p:pic>
    </p:spTree>
    <p:extLst>
      <p:ext uri="{BB962C8B-B14F-4D97-AF65-F5344CB8AC3E}">
        <p14:creationId xmlns:p14="http://schemas.microsoft.com/office/powerpoint/2010/main" val="1149300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127A-228D-C042-B48E-6EC34C81D4DB}"/>
              </a:ext>
            </a:extLst>
          </p:cNvPr>
          <p:cNvSpPr>
            <a:spLocks noGrp="1"/>
          </p:cNvSpPr>
          <p:nvPr>
            <p:ph type="title"/>
          </p:nvPr>
        </p:nvSpPr>
        <p:spPr>
          <a:xfrm>
            <a:off x="1836420" y="1"/>
            <a:ext cx="8519160" cy="1214845"/>
          </a:xfrm>
        </p:spPr>
        <p:txBody>
          <a:bodyPr>
            <a:normAutofit fontScale="90000"/>
          </a:bodyPr>
          <a:lstStyle/>
          <a:p>
            <a:pPr algn="ctr"/>
            <a:r>
              <a:rPr lang="en-US" b="1" dirty="0">
                <a:solidFill>
                  <a:srgbClr val="C00000"/>
                </a:solidFill>
              </a:rPr>
              <a:t>Making the Scoring System Coherent: Bureaucratization</a:t>
            </a:r>
          </a:p>
        </p:txBody>
      </p:sp>
      <p:graphicFrame>
        <p:nvGraphicFramePr>
          <p:cNvPr id="7" name="Content Placeholder 6">
            <a:extLst>
              <a:ext uri="{FF2B5EF4-FFF2-40B4-BE49-F238E27FC236}">
                <a16:creationId xmlns:a16="http://schemas.microsoft.com/office/drawing/2014/main" id="{C4870B42-135D-A24C-815E-BAE8C52A121E}"/>
              </a:ext>
            </a:extLst>
          </p:cNvPr>
          <p:cNvGraphicFramePr>
            <a:graphicFrameLocks noGrp="1"/>
          </p:cNvGraphicFramePr>
          <p:nvPr>
            <p:ph sz="half" idx="1"/>
          </p:nvPr>
        </p:nvGraphicFramePr>
        <p:xfrm>
          <a:off x="0" y="1214846"/>
          <a:ext cx="6577150" cy="5643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12D571C2-F6F7-BB4C-BD54-ACFEE6CC9D8A}"/>
              </a:ext>
            </a:extLst>
          </p:cNvPr>
          <p:cNvPicPr>
            <a:picLocks noGrp="1" noChangeAspect="1"/>
          </p:cNvPicPr>
          <p:nvPr>
            <p:ph sz="half" idx="2"/>
          </p:nvPr>
        </p:nvPicPr>
        <p:blipFill>
          <a:blip r:embed="rId7"/>
          <a:stretch>
            <a:fillRect/>
          </a:stretch>
        </p:blipFill>
        <p:spPr>
          <a:xfrm>
            <a:off x="6577150" y="1214846"/>
            <a:ext cx="5442358" cy="5643153"/>
          </a:xfrm>
        </p:spPr>
      </p:pic>
    </p:spTree>
    <p:extLst>
      <p:ext uri="{BB962C8B-B14F-4D97-AF65-F5344CB8AC3E}">
        <p14:creationId xmlns:p14="http://schemas.microsoft.com/office/powerpoint/2010/main" val="4070479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4FF1-89A3-7842-927E-0114B6ECF637}"/>
              </a:ext>
            </a:extLst>
          </p:cNvPr>
          <p:cNvSpPr>
            <a:spLocks noGrp="1"/>
          </p:cNvSpPr>
          <p:nvPr>
            <p:ph type="title"/>
          </p:nvPr>
        </p:nvSpPr>
        <p:spPr>
          <a:xfrm>
            <a:off x="0" y="1"/>
            <a:ext cx="12192000" cy="1013253"/>
          </a:xfrm>
        </p:spPr>
        <p:txBody>
          <a:bodyPr/>
          <a:lstStyle/>
          <a:p>
            <a:pPr algn="ctr"/>
            <a:r>
              <a:rPr lang="en-US" dirty="0"/>
              <a:t>Role of Platforms</a:t>
            </a:r>
          </a:p>
        </p:txBody>
      </p:sp>
      <p:pic>
        <p:nvPicPr>
          <p:cNvPr id="5" name="Content Placeholder 4" descr="A picture containing screenshot&#10;&#10;Description automatically generated">
            <a:extLst>
              <a:ext uri="{FF2B5EF4-FFF2-40B4-BE49-F238E27FC236}">
                <a16:creationId xmlns:a16="http://schemas.microsoft.com/office/drawing/2014/main" id="{B39C64E7-2880-A34F-B767-624065BD47D5}"/>
              </a:ext>
            </a:extLst>
          </p:cNvPr>
          <p:cNvPicPr>
            <a:picLocks noGrp="1" noChangeAspect="1"/>
          </p:cNvPicPr>
          <p:nvPr>
            <p:ph idx="1"/>
          </p:nvPr>
        </p:nvPicPr>
        <p:blipFill>
          <a:blip r:embed="rId2"/>
          <a:stretch>
            <a:fillRect/>
          </a:stretch>
        </p:blipFill>
        <p:spPr>
          <a:xfrm>
            <a:off x="0" y="851165"/>
            <a:ext cx="10008972" cy="6019192"/>
          </a:xfrm>
        </p:spPr>
      </p:pic>
      <p:sp>
        <p:nvSpPr>
          <p:cNvPr id="6" name="TextBox 5">
            <a:extLst>
              <a:ext uri="{FF2B5EF4-FFF2-40B4-BE49-F238E27FC236}">
                <a16:creationId xmlns:a16="http://schemas.microsoft.com/office/drawing/2014/main" id="{E3EB2453-D8C4-5242-AE7C-B0C5E6365D6E}"/>
              </a:ext>
            </a:extLst>
          </p:cNvPr>
          <p:cNvSpPr txBox="1"/>
          <p:nvPr/>
        </p:nvSpPr>
        <p:spPr>
          <a:xfrm>
            <a:off x="10565027" y="1359243"/>
            <a:ext cx="1136822" cy="5355312"/>
          </a:xfrm>
          <a:prstGeom prst="rect">
            <a:avLst/>
          </a:prstGeom>
          <a:noFill/>
        </p:spPr>
        <p:txBody>
          <a:bodyPr wrap="square" rtlCol="0">
            <a:spAutoFit/>
          </a:bodyPr>
          <a:lstStyle/>
          <a:p>
            <a:r>
              <a:rPr lang="en-US" dirty="0"/>
              <a:t>Shaun </a:t>
            </a:r>
            <a:r>
              <a:rPr lang="en-US" dirty="0" err="1"/>
              <a:t>Ee</a:t>
            </a:r>
            <a:r>
              <a:rPr lang="en-US" dirty="0"/>
              <a:t>, “</a:t>
            </a:r>
            <a:r>
              <a:rPr lang="en-US" dirty="0">
                <a:hlinkClick r:id="rId3"/>
              </a:rPr>
              <a:t>We read the technical standards for China’s ‘health code.’ Here’s what we learned,</a:t>
            </a:r>
            <a:r>
              <a:rPr lang="en-US" dirty="0"/>
              <a:t>” </a:t>
            </a:r>
            <a:r>
              <a:rPr lang="en-US" dirty="0" err="1"/>
              <a:t>Technode</a:t>
            </a:r>
            <a:r>
              <a:rPr lang="en-US" dirty="0"/>
              <a:t> 10 July 2020: </a:t>
            </a:r>
            <a:r>
              <a:rPr lang="en-US" dirty="0">
                <a:hlinkClick r:id="rId4"/>
              </a:rPr>
              <a:t>State Council May 2020 Circular</a:t>
            </a:r>
            <a:endParaRPr lang="en-US" dirty="0"/>
          </a:p>
        </p:txBody>
      </p:sp>
    </p:spTree>
    <p:extLst>
      <p:ext uri="{BB962C8B-B14F-4D97-AF65-F5344CB8AC3E}">
        <p14:creationId xmlns:p14="http://schemas.microsoft.com/office/powerpoint/2010/main" val="1361875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C17279-BF70-054F-8E47-4D5A831D3B2A}"/>
              </a:ext>
            </a:extLst>
          </p:cNvPr>
          <p:cNvSpPr>
            <a:spLocks noGrp="1"/>
          </p:cNvSpPr>
          <p:nvPr>
            <p:ph type="title"/>
          </p:nvPr>
        </p:nvSpPr>
        <p:spPr>
          <a:xfrm>
            <a:off x="640079" y="2053641"/>
            <a:ext cx="3669161" cy="2760098"/>
          </a:xfrm>
        </p:spPr>
        <p:txBody>
          <a:bodyPr>
            <a:normAutofit/>
          </a:bodyPr>
          <a:lstStyle/>
          <a:p>
            <a:r>
              <a:rPr lang="en-US">
                <a:solidFill>
                  <a:srgbClr val="FFFFFF"/>
                </a:solidFill>
              </a:rPr>
              <a:t>A Look to the Future</a:t>
            </a:r>
          </a:p>
        </p:txBody>
      </p:sp>
      <p:sp>
        <p:nvSpPr>
          <p:cNvPr id="3" name="Content Placeholder 2">
            <a:extLst>
              <a:ext uri="{FF2B5EF4-FFF2-40B4-BE49-F238E27FC236}">
                <a16:creationId xmlns:a16="http://schemas.microsoft.com/office/drawing/2014/main" id="{7742AEE6-7DCC-954E-BA55-80948F6FEFEA}"/>
              </a:ext>
            </a:extLst>
          </p:cNvPr>
          <p:cNvSpPr>
            <a:spLocks noGrp="1"/>
          </p:cNvSpPr>
          <p:nvPr>
            <p:ph idx="1"/>
          </p:nvPr>
        </p:nvSpPr>
        <p:spPr>
          <a:xfrm>
            <a:off x="4497859" y="98854"/>
            <a:ext cx="7694140" cy="6759146"/>
          </a:xfrm>
        </p:spPr>
        <p:txBody>
          <a:bodyPr anchor="ctr">
            <a:normAutofit/>
          </a:bodyPr>
          <a:lstStyle/>
          <a:p>
            <a:r>
              <a:rPr lang="en-US" sz="2000" b="1" dirty="0">
                <a:solidFill>
                  <a:srgbClr val="C00000"/>
                </a:solidFill>
              </a:rPr>
              <a:t>From platforms as a system of reward and punishment to system for predictive analytics and progressive intervention</a:t>
            </a:r>
          </a:p>
          <a:p>
            <a:pPr lvl="1"/>
            <a:r>
              <a:rPr lang="en-US" sz="2000" dirty="0"/>
              <a:t>Platforms as models</a:t>
            </a:r>
          </a:p>
          <a:p>
            <a:pPr lvl="2"/>
            <a:r>
              <a:rPr lang="en-US" dirty="0">
                <a:solidFill>
                  <a:srgbClr val="000000"/>
                </a:solidFill>
              </a:rPr>
              <a:t>Predict behaviors </a:t>
            </a:r>
          </a:p>
          <a:p>
            <a:pPr lvl="3"/>
            <a:r>
              <a:rPr lang="en-US" sz="2000" dirty="0">
                <a:solidFill>
                  <a:srgbClr val="000000"/>
                </a:solidFill>
              </a:rPr>
              <a:t>Application to commercial and personal behaviors</a:t>
            </a:r>
          </a:p>
          <a:p>
            <a:pPr lvl="3"/>
            <a:r>
              <a:rPr lang="en-US" sz="2000" dirty="0">
                <a:solidFill>
                  <a:srgbClr val="000000"/>
                </a:solidFill>
              </a:rPr>
              <a:t>Market and culture control devices</a:t>
            </a:r>
          </a:p>
          <a:p>
            <a:pPr lvl="2"/>
            <a:r>
              <a:rPr lang="en-US" dirty="0">
                <a:solidFill>
                  <a:srgbClr val="000000"/>
                </a:solidFill>
              </a:rPr>
              <a:t>Change behaviors before they occur</a:t>
            </a:r>
          </a:p>
          <a:p>
            <a:pPr lvl="3"/>
            <a:r>
              <a:rPr lang="en-US" sz="2000" dirty="0">
                <a:solidFill>
                  <a:srgbClr val="000000"/>
                </a:solidFill>
              </a:rPr>
              <a:t>Change collective behaviors by predicting which measures of rewards and punishments will move mass behaviors in a desired direction. </a:t>
            </a:r>
          </a:p>
          <a:p>
            <a:pPr lvl="1"/>
            <a:r>
              <a:rPr lang="en-US" sz="2000" b="1" dirty="0">
                <a:solidFill>
                  <a:srgbClr val="C00000"/>
                </a:solidFill>
              </a:rPr>
              <a:t>Platforms as a market of markets </a:t>
            </a:r>
          </a:p>
          <a:p>
            <a:pPr lvl="2"/>
            <a:r>
              <a:rPr lang="en-US" dirty="0">
                <a:solidFill>
                  <a:srgbClr val="000000"/>
                </a:solidFill>
              </a:rPr>
              <a:t>Substitution from traditional hard platforms (shopping, etc.)</a:t>
            </a:r>
          </a:p>
          <a:p>
            <a:pPr lvl="2"/>
            <a:r>
              <a:rPr lang="en-US" dirty="0">
                <a:solidFill>
                  <a:srgbClr val="000000"/>
                </a:solidFill>
              </a:rPr>
              <a:t>Platforms as market disciplinary mechanisms (enterprise social credit)</a:t>
            </a:r>
          </a:p>
          <a:p>
            <a:pPr lvl="1"/>
            <a:r>
              <a:rPr lang="en-US" sz="2000" b="1" dirty="0">
                <a:solidFill>
                  <a:srgbClr val="C00000"/>
                </a:solidFill>
              </a:rPr>
              <a:t>Platforms as regulatory substitution mechanisms</a:t>
            </a:r>
          </a:p>
          <a:p>
            <a:pPr lvl="2"/>
            <a:r>
              <a:rPr lang="en-US" dirty="0">
                <a:solidFill>
                  <a:srgbClr val="000000"/>
                </a:solidFill>
              </a:rPr>
              <a:t>Compliance and accountability model—rewards and punishments</a:t>
            </a:r>
          </a:p>
          <a:p>
            <a:pPr lvl="2"/>
            <a:r>
              <a:rPr lang="en-US" dirty="0">
                <a:solidFill>
                  <a:srgbClr val="000000"/>
                </a:solidFill>
              </a:rPr>
              <a:t>Centering coder, data harvesting, and analytics</a:t>
            </a:r>
          </a:p>
          <a:p>
            <a:pPr lvl="2"/>
            <a:r>
              <a:rPr lang="en-US" dirty="0">
                <a:solidFill>
                  <a:srgbClr val="000000"/>
                </a:solidFill>
              </a:rPr>
              <a:t>De-centering old regulatory model of post hoc judicial determinations of rule violation</a:t>
            </a:r>
          </a:p>
          <a:p>
            <a:pPr lvl="2"/>
            <a:endParaRPr lang="en-US" sz="1300" dirty="0">
              <a:solidFill>
                <a:srgbClr val="000000"/>
              </a:solidFill>
            </a:endParaRPr>
          </a:p>
        </p:txBody>
      </p:sp>
    </p:spTree>
    <p:extLst>
      <p:ext uri="{BB962C8B-B14F-4D97-AF65-F5344CB8AC3E}">
        <p14:creationId xmlns:p14="http://schemas.microsoft.com/office/powerpoint/2010/main" val="430167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A60D-FE36-E140-B67D-74B48A4AA859}"/>
              </a:ext>
            </a:extLst>
          </p:cNvPr>
          <p:cNvSpPr>
            <a:spLocks noGrp="1"/>
          </p:cNvSpPr>
          <p:nvPr>
            <p:ph type="title"/>
          </p:nvPr>
        </p:nvSpPr>
        <p:spPr>
          <a:xfrm>
            <a:off x="13252" y="0"/>
            <a:ext cx="10515600" cy="1325563"/>
          </a:xfrm>
        </p:spPr>
        <p:txBody>
          <a:bodyPr/>
          <a:lstStyle/>
          <a:p>
            <a:r>
              <a:rPr lang="en-US" dirty="0"/>
              <a:t>Platform Governance</a:t>
            </a:r>
          </a:p>
        </p:txBody>
      </p:sp>
      <p:graphicFrame>
        <p:nvGraphicFramePr>
          <p:cNvPr id="4" name="Content Placeholder 3">
            <a:extLst>
              <a:ext uri="{FF2B5EF4-FFF2-40B4-BE49-F238E27FC236}">
                <a16:creationId xmlns:a16="http://schemas.microsoft.com/office/drawing/2014/main" id="{1082726A-7BA0-B84F-A7BA-B020C3A47473}"/>
              </a:ext>
            </a:extLst>
          </p:cNvPr>
          <p:cNvGraphicFramePr>
            <a:graphicFrameLocks noGrp="1"/>
          </p:cNvGraphicFramePr>
          <p:nvPr>
            <p:ph idx="1"/>
            <p:extLst>
              <p:ext uri="{D42A27DB-BD31-4B8C-83A1-F6EECF244321}">
                <p14:modId xmlns:p14="http://schemas.microsoft.com/office/powerpoint/2010/main" val="2899268550"/>
              </p:ext>
            </p:extLst>
          </p:nvPr>
        </p:nvGraphicFramePr>
        <p:xfrm>
          <a:off x="0" y="1033669"/>
          <a:ext cx="12178748" cy="5824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154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833D-7727-4340-BC0D-6824135D2002}"/>
              </a:ext>
            </a:extLst>
          </p:cNvPr>
          <p:cNvSpPr>
            <a:spLocks noGrp="1"/>
          </p:cNvSpPr>
          <p:nvPr>
            <p:ph type="title"/>
          </p:nvPr>
        </p:nvSpPr>
        <p:spPr>
          <a:xfrm>
            <a:off x="-1" y="1"/>
            <a:ext cx="7624120" cy="939114"/>
          </a:xfrm>
        </p:spPr>
        <p:txBody>
          <a:bodyPr>
            <a:normAutofit/>
          </a:bodyPr>
          <a:lstStyle/>
          <a:p>
            <a:r>
              <a:rPr lang="en-US" dirty="0"/>
              <a:t>Points of Tech Transformation</a:t>
            </a:r>
          </a:p>
        </p:txBody>
      </p:sp>
      <p:graphicFrame>
        <p:nvGraphicFramePr>
          <p:cNvPr id="7" name="Content Placeholder 6">
            <a:extLst>
              <a:ext uri="{FF2B5EF4-FFF2-40B4-BE49-F238E27FC236}">
                <a16:creationId xmlns:a16="http://schemas.microsoft.com/office/drawing/2014/main" id="{1A8C2C1D-4A94-D542-BC10-831C7427235F}"/>
              </a:ext>
            </a:extLst>
          </p:cNvPr>
          <p:cNvGraphicFramePr>
            <a:graphicFrameLocks noGrp="1"/>
          </p:cNvGraphicFramePr>
          <p:nvPr>
            <p:ph sz="half" idx="1"/>
            <p:extLst>
              <p:ext uri="{D42A27DB-BD31-4B8C-83A1-F6EECF244321}">
                <p14:modId xmlns:p14="http://schemas.microsoft.com/office/powerpoint/2010/main" val="1614069984"/>
              </p:ext>
            </p:extLst>
          </p:nvPr>
        </p:nvGraphicFramePr>
        <p:xfrm>
          <a:off x="-14416" y="1005488"/>
          <a:ext cx="5181600" cy="5852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FD81D4D4-ACC2-F944-AE96-08AE919610C2}"/>
              </a:ext>
            </a:extLst>
          </p:cNvPr>
          <p:cNvGraphicFramePr>
            <a:graphicFrameLocks noGrp="1"/>
          </p:cNvGraphicFramePr>
          <p:nvPr>
            <p:ph sz="half" idx="2"/>
          </p:nvPr>
        </p:nvGraphicFramePr>
        <p:xfrm>
          <a:off x="5053914" y="939115"/>
          <a:ext cx="7138086" cy="1717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descr="A person sitting at a table&#10;&#10;Description automatically generated">
            <a:hlinkClick r:id="rId12"/>
            <a:extLst>
              <a:ext uri="{FF2B5EF4-FFF2-40B4-BE49-F238E27FC236}">
                <a16:creationId xmlns:a16="http://schemas.microsoft.com/office/drawing/2014/main" id="{233F5E51-1AE3-9A4E-83EA-AC93587EC17D}"/>
              </a:ext>
            </a:extLst>
          </p:cNvPr>
          <p:cNvPicPr>
            <a:picLocks noChangeAspect="1"/>
          </p:cNvPicPr>
          <p:nvPr/>
        </p:nvPicPr>
        <p:blipFill>
          <a:blip r:embed="rId13"/>
          <a:stretch>
            <a:fillRect/>
          </a:stretch>
        </p:blipFill>
        <p:spPr>
          <a:xfrm>
            <a:off x="5167184" y="2829697"/>
            <a:ext cx="7024816" cy="3915779"/>
          </a:xfrm>
          <a:prstGeom prst="rect">
            <a:avLst/>
          </a:prstGeom>
        </p:spPr>
      </p:pic>
    </p:spTree>
    <p:extLst>
      <p:ext uri="{BB962C8B-B14F-4D97-AF65-F5344CB8AC3E}">
        <p14:creationId xmlns:p14="http://schemas.microsoft.com/office/powerpoint/2010/main" val="3847081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FF7B32-4951-4D45-A82C-E8FA5FF16238}"/>
              </a:ext>
            </a:extLst>
          </p:cNvPr>
          <p:cNvSpPr>
            <a:spLocks noGrp="1"/>
          </p:cNvSpPr>
          <p:nvPr>
            <p:ph type="title"/>
          </p:nvPr>
        </p:nvSpPr>
        <p:spPr>
          <a:xfrm>
            <a:off x="5087894" y="241558"/>
            <a:ext cx="2016211" cy="1325563"/>
          </a:xfr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txBody>
          <a:bodyPr/>
          <a:lstStyle/>
          <a:p>
            <a:pPr algn="ctr"/>
            <a:r>
              <a:rPr lang="en-US" b="1" dirty="0"/>
              <a:t>Thanks!</a:t>
            </a:r>
          </a:p>
        </p:txBody>
      </p:sp>
    </p:spTree>
    <p:extLst>
      <p:ext uri="{BB962C8B-B14F-4D97-AF65-F5344CB8AC3E}">
        <p14:creationId xmlns:p14="http://schemas.microsoft.com/office/powerpoint/2010/main" val="278611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2000" b="-32000"/>
          </a:stretch>
        </a:blipFill>
        <a:effectLst/>
      </p:bgPr>
    </p:bg>
    <p:spTree>
      <p:nvGrpSpPr>
        <p:cNvPr id="1" name=""/>
        <p:cNvGrpSpPr/>
        <p:nvPr/>
      </p:nvGrpSpPr>
      <p:grpSpPr>
        <a:xfrm>
          <a:off x="0" y="0"/>
          <a:ext cx="0" cy="0"/>
          <a:chOff x="0" y="0"/>
          <a:chExt cx="0" cy="0"/>
        </a:xfrm>
      </p:grpSpPr>
      <p:pic>
        <p:nvPicPr>
          <p:cNvPr id="5" name="Picture 4" descr="A picture containing sign, newspaper, photo, holding&#10;&#10;Description automatically generated">
            <a:extLst>
              <a:ext uri="{FF2B5EF4-FFF2-40B4-BE49-F238E27FC236}">
                <a16:creationId xmlns:a16="http://schemas.microsoft.com/office/drawing/2014/main" id="{52A95702-336D-2049-967A-046513C8727D}"/>
              </a:ext>
            </a:extLst>
          </p:cNvPr>
          <p:cNvPicPr>
            <a:picLocks noChangeAspect="1"/>
          </p:cNvPicPr>
          <p:nvPr/>
        </p:nvPicPr>
        <p:blipFill>
          <a:blip r:embed="rId3"/>
          <a:stretch>
            <a:fillRect/>
          </a:stretch>
        </p:blipFill>
        <p:spPr>
          <a:xfrm>
            <a:off x="556425" y="1507523"/>
            <a:ext cx="10651657" cy="3694671"/>
          </a:xfrm>
          <a:prstGeom prst="rect">
            <a:avLst/>
          </a:prstGeom>
        </p:spPr>
      </p:pic>
    </p:spTree>
    <p:extLst>
      <p:ext uri="{BB962C8B-B14F-4D97-AF65-F5344CB8AC3E}">
        <p14:creationId xmlns:p14="http://schemas.microsoft.com/office/powerpoint/2010/main" val="594780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1E-32EB-C747-884B-3E1157B2291B}"/>
              </a:ext>
            </a:extLst>
          </p:cNvPr>
          <p:cNvSpPr>
            <a:spLocks noGrp="1"/>
          </p:cNvSpPr>
          <p:nvPr>
            <p:ph type="title"/>
          </p:nvPr>
        </p:nvSpPr>
        <p:spPr>
          <a:xfrm>
            <a:off x="23191" y="0"/>
            <a:ext cx="10515600" cy="1325563"/>
          </a:xfrm>
        </p:spPr>
        <p:txBody>
          <a:bodyPr/>
          <a:lstStyle/>
          <a:p>
            <a:r>
              <a:rPr lang="en-US" dirty="0"/>
              <a:t>Tech, Markets, and Social Control</a:t>
            </a:r>
          </a:p>
        </p:txBody>
      </p:sp>
      <p:graphicFrame>
        <p:nvGraphicFramePr>
          <p:cNvPr id="4" name="Content Placeholder 3">
            <a:extLst>
              <a:ext uri="{FF2B5EF4-FFF2-40B4-BE49-F238E27FC236}">
                <a16:creationId xmlns:a16="http://schemas.microsoft.com/office/drawing/2014/main" id="{B86E5610-AA9B-C945-A8F9-A5C3BC76C7C4}"/>
              </a:ext>
            </a:extLst>
          </p:cNvPr>
          <p:cNvGraphicFramePr>
            <a:graphicFrameLocks noGrp="1"/>
          </p:cNvGraphicFramePr>
          <p:nvPr>
            <p:ph idx="1"/>
            <p:extLst>
              <p:ext uri="{D42A27DB-BD31-4B8C-83A1-F6EECF244321}">
                <p14:modId xmlns:p14="http://schemas.microsoft.com/office/powerpoint/2010/main" val="3229644391"/>
              </p:ext>
            </p:extLst>
          </p:nvPr>
        </p:nvGraphicFramePr>
        <p:xfrm>
          <a:off x="0" y="1050324"/>
          <a:ext cx="12192000" cy="5807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0239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B1CC82-7C63-9C43-A957-42CD780FD1EF}"/>
              </a:ext>
            </a:extLst>
          </p:cNvPr>
          <p:cNvSpPr>
            <a:spLocks noGrp="1"/>
          </p:cNvSpPr>
          <p:nvPr>
            <p:ph type="title"/>
          </p:nvPr>
        </p:nvSpPr>
        <p:spPr>
          <a:xfrm>
            <a:off x="838199" y="1841614"/>
            <a:ext cx="3409508" cy="3173819"/>
          </a:xfrm>
        </p:spPr>
        <p:txBody>
          <a:bodyPr>
            <a:normAutofit/>
          </a:bodyPr>
          <a:lstStyle/>
          <a:p>
            <a:r>
              <a:rPr lang="en-US">
                <a:solidFill>
                  <a:schemeClr val="bg1"/>
                </a:solidFill>
              </a:rPr>
              <a:t>Organization of presentation</a:t>
            </a:r>
          </a:p>
        </p:txBody>
      </p:sp>
      <p:sp>
        <p:nvSpPr>
          <p:cNvPr id="3" name="Content Placeholder 2">
            <a:extLst>
              <a:ext uri="{FF2B5EF4-FFF2-40B4-BE49-F238E27FC236}">
                <a16:creationId xmlns:a16="http://schemas.microsoft.com/office/drawing/2014/main" id="{5344B176-1285-4A42-8DA1-8EBA8B33607D}"/>
              </a:ext>
            </a:extLst>
          </p:cNvPr>
          <p:cNvSpPr>
            <a:spLocks noGrp="1"/>
          </p:cNvSpPr>
          <p:nvPr>
            <p:ph idx="1"/>
          </p:nvPr>
        </p:nvSpPr>
        <p:spPr>
          <a:xfrm>
            <a:off x="6096000" y="1137207"/>
            <a:ext cx="5257800" cy="4726879"/>
          </a:xfrm>
        </p:spPr>
        <p:txBody>
          <a:bodyPr anchor="ctr">
            <a:normAutofit lnSpcReduction="10000"/>
          </a:bodyPr>
          <a:lstStyle/>
          <a:p>
            <a:r>
              <a:rPr lang="en-US" sz="2000" b="1" dirty="0"/>
              <a:t>Start with foundations</a:t>
            </a:r>
            <a:r>
              <a:rPr lang="en-US" sz="2000" dirty="0"/>
              <a:t>: </a:t>
            </a:r>
          </a:p>
          <a:p>
            <a:pPr lvl="1"/>
            <a:r>
              <a:rPr lang="en-US" sz="2000" dirty="0"/>
              <a:t>The Chinese political-economic model</a:t>
            </a:r>
          </a:p>
          <a:p>
            <a:r>
              <a:rPr lang="en-US" sz="2000" b="1" dirty="0"/>
              <a:t>Then look to objectives</a:t>
            </a:r>
            <a:r>
              <a:rPr lang="en-US" sz="2000" dirty="0"/>
              <a:t>: </a:t>
            </a:r>
          </a:p>
          <a:p>
            <a:pPr lvl="1"/>
            <a:r>
              <a:rPr lang="en-US" sz="2000" dirty="0"/>
              <a:t>the construction of the ideal person, the ideal society and the ideal economic-political system through social credit systems through social credit systems</a:t>
            </a:r>
          </a:p>
          <a:p>
            <a:r>
              <a:rPr lang="en-US" sz="2000" dirty="0"/>
              <a:t>In that context consider the </a:t>
            </a:r>
            <a:r>
              <a:rPr lang="en-US" sz="2000" b="1" dirty="0"/>
              <a:t>use of tech to attain this objective</a:t>
            </a:r>
          </a:p>
          <a:p>
            <a:pPr lvl="1"/>
            <a:r>
              <a:rPr lang="en-US" sz="2000" dirty="0"/>
              <a:t>From Social Credit to platform governance</a:t>
            </a:r>
          </a:p>
          <a:p>
            <a:pPr lvl="1"/>
            <a:r>
              <a:rPr lang="en-US" sz="2000" dirty="0"/>
              <a:t>The role of tech in data driven governance</a:t>
            </a:r>
          </a:p>
          <a:p>
            <a:r>
              <a:rPr lang="en-US" sz="2000" b="1" dirty="0"/>
              <a:t>A look to the future</a:t>
            </a:r>
          </a:p>
          <a:p>
            <a:pPr lvl="1"/>
            <a:r>
              <a:rPr lang="en-US" sz="2000" dirty="0"/>
              <a:t>Law-tech with Chinese characteristics</a:t>
            </a:r>
          </a:p>
          <a:p>
            <a:pPr lvl="1"/>
            <a:r>
              <a:rPr lang="en-US" sz="2000" dirty="0"/>
              <a:t>Emergence of “Platform Governance” model</a:t>
            </a:r>
          </a:p>
        </p:txBody>
      </p:sp>
    </p:spTree>
    <p:extLst>
      <p:ext uri="{BB962C8B-B14F-4D97-AF65-F5344CB8AC3E}">
        <p14:creationId xmlns:p14="http://schemas.microsoft.com/office/powerpoint/2010/main" val="139561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C4FE-57F3-3A40-AFFE-48F08D372147}"/>
              </a:ext>
            </a:extLst>
          </p:cNvPr>
          <p:cNvSpPr>
            <a:spLocks noGrp="1"/>
          </p:cNvSpPr>
          <p:nvPr>
            <p:ph type="title"/>
          </p:nvPr>
        </p:nvSpPr>
        <p:spPr>
          <a:xfrm>
            <a:off x="0" y="0"/>
            <a:ext cx="10515600" cy="1325563"/>
          </a:xfrm>
        </p:spPr>
        <p:txBody>
          <a:bodyPr/>
          <a:lstStyle/>
          <a:p>
            <a:r>
              <a:rPr lang="en-US" dirty="0"/>
              <a:t>The Chinese Political-Economic Model</a:t>
            </a:r>
          </a:p>
        </p:txBody>
      </p:sp>
      <p:graphicFrame>
        <p:nvGraphicFramePr>
          <p:cNvPr id="4" name="Content Placeholder 3">
            <a:extLst>
              <a:ext uri="{FF2B5EF4-FFF2-40B4-BE49-F238E27FC236}">
                <a16:creationId xmlns:a16="http://schemas.microsoft.com/office/drawing/2014/main" id="{FD71F91B-1A9A-0444-BDDA-A66F84EDD1F0}"/>
              </a:ext>
            </a:extLst>
          </p:cNvPr>
          <p:cNvGraphicFramePr>
            <a:graphicFrameLocks noGrp="1"/>
          </p:cNvGraphicFramePr>
          <p:nvPr>
            <p:ph idx="1"/>
            <p:extLst>
              <p:ext uri="{D42A27DB-BD31-4B8C-83A1-F6EECF244321}">
                <p14:modId xmlns:p14="http://schemas.microsoft.com/office/powerpoint/2010/main" val="2902842187"/>
              </p:ext>
            </p:extLst>
          </p:nvPr>
        </p:nvGraphicFramePr>
        <p:xfrm>
          <a:off x="0" y="976184"/>
          <a:ext cx="12192000" cy="5881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6298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245EA4-352F-4C42-9F12-D32A53D8BE2F}"/>
              </a:ext>
            </a:extLst>
          </p:cNvPr>
          <p:cNvSpPr>
            <a:spLocks noGrp="1"/>
          </p:cNvSpPr>
          <p:nvPr>
            <p:ph type="title"/>
          </p:nvPr>
        </p:nvSpPr>
        <p:spPr>
          <a:xfrm>
            <a:off x="0" y="18255"/>
            <a:ext cx="10515600" cy="1325563"/>
          </a:xfrm>
        </p:spPr>
        <p:txBody>
          <a:bodyPr/>
          <a:lstStyle/>
          <a:p>
            <a:r>
              <a:rPr lang="en-US" dirty="0"/>
              <a:t>The Tasks of the Leadership Core</a:t>
            </a:r>
          </a:p>
        </p:txBody>
      </p:sp>
      <p:graphicFrame>
        <p:nvGraphicFramePr>
          <p:cNvPr id="7" name="Content Placeholder 6">
            <a:extLst>
              <a:ext uri="{FF2B5EF4-FFF2-40B4-BE49-F238E27FC236}">
                <a16:creationId xmlns:a16="http://schemas.microsoft.com/office/drawing/2014/main" id="{8B32FEE4-22AB-A74B-A52B-3F8D8019D124}"/>
              </a:ext>
            </a:extLst>
          </p:cNvPr>
          <p:cNvGraphicFramePr>
            <a:graphicFrameLocks noGrp="1"/>
          </p:cNvGraphicFramePr>
          <p:nvPr>
            <p:ph sz="half" idx="1"/>
            <p:extLst>
              <p:ext uri="{D42A27DB-BD31-4B8C-83A1-F6EECF244321}">
                <p14:modId xmlns:p14="http://schemas.microsoft.com/office/powerpoint/2010/main" val="2788157860"/>
              </p:ext>
            </p:extLst>
          </p:nvPr>
        </p:nvGraphicFramePr>
        <p:xfrm>
          <a:off x="0" y="864974"/>
          <a:ext cx="6019800" cy="5993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35F6F20A-9370-9940-9954-3733FF607729}"/>
              </a:ext>
            </a:extLst>
          </p:cNvPr>
          <p:cNvGraphicFramePr>
            <a:graphicFrameLocks noGrp="1"/>
          </p:cNvGraphicFramePr>
          <p:nvPr>
            <p:ph sz="half" idx="2"/>
            <p:extLst>
              <p:ext uri="{D42A27DB-BD31-4B8C-83A1-F6EECF244321}">
                <p14:modId xmlns:p14="http://schemas.microsoft.com/office/powerpoint/2010/main" val="2094756472"/>
              </p:ext>
            </p:extLst>
          </p:nvPr>
        </p:nvGraphicFramePr>
        <p:xfrm>
          <a:off x="6172200" y="864974"/>
          <a:ext cx="6019800" cy="59930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2329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018DF0-6B8E-2741-815E-7BE9361E212F}"/>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The Key Drivers</a:t>
            </a:r>
            <a:br>
              <a:rPr lang="en-US" sz="4000" dirty="0">
                <a:solidFill>
                  <a:srgbClr val="FFFFFF"/>
                </a:solidFill>
              </a:rPr>
            </a:br>
            <a:r>
              <a:rPr lang="en-US" sz="4000" dirty="0">
                <a:solidFill>
                  <a:srgbClr val="FFFFFF"/>
                </a:solidFill>
              </a:rPr>
              <a:t>in the “New Era”</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1253419-6946-D440-9F27-94BD44F7F62D}"/>
              </a:ext>
            </a:extLst>
          </p:cNvPr>
          <p:cNvSpPr>
            <a:spLocks noGrp="1"/>
          </p:cNvSpPr>
          <p:nvPr>
            <p:ph idx="1"/>
          </p:nvPr>
        </p:nvSpPr>
        <p:spPr>
          <a:xfrm>
            <a:off x="5221862" y="1532238"/>
            <a:ext cx="5948831" cy="5071710"/>
          </a:xfrm>
        </p:spPr>
        <p:txBody>
          <a:bodyPr anchor="ctr">
            <a:normAutofit/>
          </a:bodyPr>
          <a:lstStyle/>
          <a:p>
            <a:r>
              <a:rPr lang="en-US" sz="2400" dirty="0">
                <a:solidFill>
                  <a:srgbClr val="FEFFFF"/>
                </a:solidFill>
              </a:rPr>
              <a:t>Chinese Marxist Leninist ideology in the “New Era” moves beyond” Reform and Opening Up” in the elaboration of its political-economic model. </a:t>
            </a:r>
          </a:p>
          <a:p>
            <a:pPr lvl="1"/>
            <a:r>
              <a:rPr lang="en-US" dirty="0">
                <a:solidFill>
                  <a:srgbClr val="FEFFFF"/>
                </a:solidFill>
              </a:rPr>
              <a:t>China must develop its own systems free of foreign ideological baggage.</a:t>
            </a:r>
            <a:r>
              <a:rPr lang="en-US" dirty="0">
                <a:solidFill>
                  <a:srgbClr val="FEFFFF"/>
                </a:solidFill>
                <a:effectLst/>
              </a:rPr>
              <a:t> </a:t>
            </a:r>
          </a:p>
          <a:p>
            <a:r>
              <a:rPr lang="en-US" sz="2400" dirty="0">
                <a:solidFill>
                  <a:srgbClr val="FEFFFF"/>
                </a:solidFill>
              </a:rPr>
              <a:t>That fundamental premise has driven the movement toward everything from the articulation of Socialist core values (</a:t>
            </a:r>
            <a:r>
              <a:rPr lang="zh-CN" altLang="en-US" sz="2400" dirty="0">
                <a:solidFill>
                  <a:srgbClr val="FEFFFF"/>
                </a:solidFill>
              </a:rPr>
              <a:t>社会主义核心价值观</a:t>
            </a:r>
            <a:r>
              <a:rPr lang="en-US" sz="2400" dirty="0">
                <a:solidFill>
                  <a:srgbClr val="FEFFFF"/>
                </a:solidFill>
              </a:rPr>
              <a:t>) as well as Socialist approaches to law, governance, markets and international relations. </a:t>
            </a:r>
          </a:p>
          <a:p>
            <a:r>
              <a:rPr lang="en-US" sz="2400" dirty="0">
                <a:solidFill>
                  <a:srgbClr val="FEFFFF"/>
                </a:solidFill>
              </a:rPr>
              <a:t>Tech plays a critical role in that forward movement</a:t>
            </a:r>
          </a:p>
          <a:p>
            <a:endParaRPr lang="en-US" sz="2400" dirty="0">
              <a:solidFill>
                <a:srgbClr val="FEFFFF"/>
              </a:solidFill>
            </a:endParaRPr>
          </a:p>
        </p:txBody>
      </p:sp>
    </p:spTree>
    <p:extLst>
      <p:ext uri="{BB962C8B-B14F-4D97-AF65-F5344CB8AC3E}">
        <p14:creationId xmlns:p14="http://schemas.microsoft.com/office/powerpoint/2010/main" val="759218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cker_SocialCreditPlatforms_DuisbergEssen2020" id="{02CE4CA7-47DC-554F-9BAF-74B046D35F36}" vid="{F800BF71-F349-FA4E-BE99-1446B00E0662}"/>
    </a:ext>
  </a:extLst>
</a:theme>
</file>

<file path=docProps/app.xml><?xml version="1.0" encoding="utf-8"?>
<Properties xmlns="http://schemas.openxmlformats.org/officeDocument/2006/extended-properties" xmlns:vt="http://schemas.openxmlformats.org/officeDocument/2006/docPropsVTypes">
  <Template>Office Theme</Template>
  <TotalTime>716</TotalTime>
  <Words>4934</Words>
  <Application>Microsoft Macintosh PowerPoint</Application>
  <PresentationFormat>Widescreen</PresentationFormat>
  <Paragraphs>298</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Copperplate</vt:lpstr>
      <vt:lpstr>Office Theme</vt:lpstr>
      <vt:lpstr>Platform Governance:  Chinese Social Credit and Socialist Digital Markets </vt:lpstr>
      <vt:lpstr>PowerPoint Presentation</vt:lpstr>
      <vt:lpstr>PowerPoint Presentation</vt:lpstr>
      <vt:lpstr>PowerPoint Presentation</vt:lpstr>
      <vt:lpstr>Tech, Markets, and Social Control</vt:lpstr>
      <vt:lpstr>Organization of presentation</vt:lpstr>
      <vt:lpstr>The Chinese Political-Economic Model</vt:lpstr>
      <vt:lpstr>The Tasks of the Leadership Core</vt:lpstr>
      <vt:lpstr>The Key Drivers in the “New Era”</vt:lpstr>
      <vt:lpstr>Social Credit Systems</vt:lpstr>
      <vt:lpstr>“New Era” Governance With Chinese Characteristics</vt:lpstr>
      <vt:lpstr>Social Credit as Expression of New Era Ideology</vt:lpstr>
      <vt:lpstr>An “All-Around” Focus: Chinese Social Credit Principles </vt:lpstr>
      <vt:lpstr>CSC in the Shadow of Lists</vt:lpstr>
      <vt:lpstr>Social Credit for Individuals</vt:lpstr>
      <vt:lpstr>The Social Credit List as Regulatory Power</vt:lpstr>
      <vt:lpstr>From Social Credit to Platform Governance</vt:lpstr>
      <vt:lpstr>Platforms:  Spaces Where Value is Created Through Facilitation of Exchanges</vt:lpstr>
      <vt:lpstr>Platforms:  Managed (Curated)Networks of Users and Resources</vt:lpstr>
      <vt:lpstr>The Role of Platforms</vt:lpstr>
      <vt:lpstr>The Universe of Social Credit Platforms: Social Media</vt:lpstr>
      <vt:lpstr>The Universe of Social Media Platforms: Tracking Apps</vt:lpstr>
      <vt:lpstr>The Universe of Social Credit Platforms: Financial Credit Scoring</vt:lpstr>
      <vt:lpstr>The Universe of Social Credit Platforms: Reputation Tracking </vt:lpstr>
      <vt:lpstr>The Universe of Social Credit Platforms: Platforms of Data and Value Generating Platforms</vt:lpstr>
      <vt:lpstr>As Applied: COVID-19 and Social Credit</vt:lpstr>
      <vt:lpstr>The Building of Health Surveillance and Control Systems in China</vt:lpstr>
      <vt:lpstr>The Face of Social Credit in the Shadow of Pandemic</vt:lpstr>
      <vt:lpstr>PowerPoint Presentation</vt:lpstr>
      <vt:lpstr>From COVID To Health Management (Hangzhou)</vt:lpstr>
      <vt:lpstr>Making the Scoring System Coherent: Bureaucratization</vt:lpstr>
      <vt:lpstr>Role of Platforms</vt:lpstr>
      <vt:lpstr>A Look to the Future</vt:lpstr>
      <vt:lpstr>Platform Governance</vt:lpstr>
      <vt:lpstr>Points of Tech Transformation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Platform Governance:  Chinese Social Credit and Socialist Digital Markets </dc:title>
  <dc:creator>Backer, Larry Cata</dc:creator>
  <cp:lastModifiedBy>Backer, Larry Cata</cp:lastModifiedBy>
  <cp:revision>32</cp:revision>
  <dcterms:created xsi:type="dcterms:W3CDTF">2020-11-18T01:05:41Z</dcterms:created>
  <dcterms:modified xsi:type="dcterms:W3CDTF">2020-11-26T00:41:36Z</dcterms:modified>
</cp:coreProperties>
</file>