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96" r:id="rId4"/>
    <p:sldId id="274" r:id="rId5"/>
    <p:sldId id="295" r:id="rId6"/>
    <p:sldId id="297" r:id="rId7"/>
    <p:sldId id="301" r:id="rId8"/>
    <p:sldId id="257" r:id="rId9"/>
    <p:sldId id="264" r:id="rId10"/>
    <p:sldId id="299" r:id="rId11"/>
    <p:sldId id="298" r:id="rId12"/>
    <p:sldId id="300" r:id="rId13"/>
    <p:sldId id="302" r:id="rId14"/>
    <p:sldId id="303" r:id="rId15"/>
    <p:sldId id="30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65"/>
    <p:restoredTop sz="94444"/>
  </p:normalViewPr>
  <p:slideViewPr>
    <p:cSldViewPr snapToGrid="0" snapToObjects="1">
      <p:cViewPr varScale="1">
        <p:scale>
          <a:sx n="104" d="100"/>
          <a:sy n="104" d="100"/>
        </p:scale>
        <p:origin x="240"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hyperlink" Target="https://chinacopyrightandmedia.wordpress.com/2014/06/14/planning-outline-for-the-construction-of-a-social-credit-system-2014-2020/"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chinaindianetworked.substack.com/p/cin-14-going-under-the-hood-of-health" TargetMode="External"/></Relationships>
</file>

<file path=ppt/diagrams/_rels/data8.xml.rels><?xml version="1.0" encoding="UTF-8" standalone="yes"?>
<Relationships xmlns="http://schemas.openxmlformats.org/package/2006/relationships"><Relationship Id="rId2" Type="http://schemas.openxmlformats.org/officeDocument/2006/relationships/hyperlink" Target="https://chinaindianetworked.substack.com/p/cin-14-going-under-the-hood-of-health" TargetMode="External"/><Relationship Id="rId1" Type="http://schemas.openxmlformats.org/officeDocument/2006/relationships/hyperlink" Target="https://www.cigionline.org/articles/digital-response-outbreak-covid-19"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chinacopyrightandmedia.wordpress.com/2014/06/14/planning-outline-for-the-construction-of-a-social-credit-system-2014-2020/"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chinaindianetworked.substack.com/p/cin-14-going-under-the-hood-of-health" TargetMode="External"/></Relationships>
</file>

<file path=ppt/diagrams/_rels/drawing8.xml.rels><?xml version="1.0" encoding="UTF-8" standalone="yes"?>
<Relationships xmlns="http://schemas.openxmlformats.org/package/2006/relationships"><Relationship Id="rId2" Type="http://schemas.openxmlformats.org/officeDocument/2006/relationships/hyperlink" Target="https://chinaindianetworked.substack.com/p/cin-14-going-under-the-hood-of-health" TargetMode="External"/><Relationship Id="rId1" Type="http://schemas.openxmlformats.org/officeDocument/2006/relationships/hyperlink" Target="https://www.cigionline.org/articles/digital-response-outbreak-covid-19"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8B7C8-DA7A-5944-9867-ED899EF62063}" type="doc">
      <dgm:prSet loTypeId="urn:microsoft.com/office/officeart/2005/8/layout/target3" loCatId="list" qsTypeId="urn:microsoft.com/office/officeart/2005/8/quickstyle/simple1" qsCatId="simple" csTypeId="urn:microsoft.com/office/officeart/2005/8/colors/colorful4" csCatId="colorful" phldr="1"/>
      <dgm:spPr/>
      <dgm:t>
        <a:bodyPr/>
        <a:lstStyle/>
        <a:p>
          <a:endParaRPr lang="en-US"/>
        </a:p>
      </dgm:t>
    </dgm:pt>
    <dgm:pt modelId="{94EA70C5-30C0-6E44-8032-79C5DE5CF99E}">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dirty="0"/>
            <a:t>2014 announcement of plans to develop a Chinese Social Credit System; met with criticism in the West; </a:t>
          </a:r>
        </a:p>
        <a:p>
          <a:r>
            <a:rPr lang="en-US" dirty="0"/>
            <a:t>Appeared to play into Western fears of local data driven governance dystopias operated by private institutions</a:t>
          </a:r>
        </a:p>
      </dgm:t>
    </dgm:pt>
    <dgm:pt modelId="{9F8AD416-D2A2-A646-BBC7-9B22F180FC2C}" type="parTrans" cxnId="{CCDD8237-0898-FF4F-8970-40832086F036}">
      <dgm:prSet/>
      <dgm:spPr/>
      <dgm:t>
        <a:bodyPr/>
        <a:lstStyle/>
        <a:p>
          <a:endParaRPr lang="en-US"/>
        </a:p>
      </dgm:t>
    </dgm:pt>
    <dgm:pt modelId="{468773D9-EAE2-FB47-BA9D-72167237715D}" type="sibTrans" cxnId="{CCDD8237-0898-FF4F-8970-40832086F036}">
      <dgm:prSet/>
      <dgm:spPr/>
      <dgm:t>
        <a:bodyPr/>
        <a:lstStyle/>
        <a:p>
          <a:endParaRPr lang="en-US"/>
        </a:p>
      </dgm:t>
    </dgm:pt>
    <dgm:pt modelId="{5698E1A4-E6A1-F147-A500-15408732804D}">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t>Social and cultural project around integrity and accountability</a:t>
          </a:r>
        </a:p>
        <a:p>
          <a:r>
            <a:rPr lang="en-US" dirty="0"/>
            <a:t>	--Understood as a moral project</a:t>
          </a:r>
        </a:p>
        <a:p>
          <a:r>
            <a:rPr lang="en-US" dirty="0"/>
            <a:t>--As a project to better center the CCP in social and cultural development .</a:t>
          </a:r>
        </a:p>
      </dgm:t>
    </dgm:pt>
    <dgm:pt modelId="{13E6552F-82A3-3B4B-8B70-F0F1907BE996}" type="parTrans" cxnId="{DF05F963-7A03-304A-8921-FDBE7B7BFBEE}">
      <dgm:prSet/>
      <dgm:spPr/>
      <dgm:t>
        <a:bodyPr/>
        <a:lstStyle/>
        <a:p>
          <a:endParaRPr lang="en-US"/>
        </a:p>
      </dgm:t>
    </dgm:pt>
    <dgm:pt modelId="{471F8EF1-2578-334C-A4CC-6386C9F6216C}" type="sibTrans" cxnId="{DF05F963-7A03-304A-8921-FDBE7B7BFBEE}">
      <dgm:prSet/>
      <dgm:spPr/>
      <dgm:t>
        <a:bodyPr/>
        <a:lstStyle/>
        <a:p>
          <a:endParaRPr lang="en-US"/>
        </a:p>
      </dgm:t>
    </dgm:pt>
    <dgm:pt modelId="{1ECF8E76-6626-8144-B158-FF95F21FD089}">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n-US" dirty="0"/>
            <a:t>Genesis: </a:t>
          </a:r>
          <a:r>
            <a:rPr lang="en-US" b="1" i="1" dirty="0"/>
            <a:t>S</a:t>
          </a:r>
          <a:r>
            <a:rPr lang="en-US" b="1" i="1" dirty="0">
              <a:hlinkClick xmlns:r="http://schemas.openxmlformats.org/officeDocument/2006/relationships" r:id="rId1"/>
            </a:rPr>
            <a:t>tate Council Notice concerning Issuance of the Planning Outline for the Construction of a Social Credit System</a:t>
          </a:r>
          <a:r>
            <a:rPr lang="en-US" b="1" dirty="0"/>
            <a:t> </a:t>
          </a:r>
          <a:r>
            <a:rPr lang="en-US" dirty="0"/>
            <a:t>(2014-2020)</a:t>
          </a:r>
        </a:p>
        <a:p>
          <a:r>
            <a:rPr lang="en-US" dirty="0"/>
            <a:t> </a:t>
          </a:r>
          <a:r>
            <a:rPr lang="zh-CN" dirty="0"/>
            <a:t>社会信用体系建设规划纲要</a:t>
          </a:r>
          <a:endParaRPr lang="en-US" dirty="0"/>
        </a:p>
      </dgm:t>
    </dgm:pt>
    <dgm:pt modelId="{54E125F9-2EA8-6C4C-AAEB-7664D92B0EFA}" type="parTrans" cxnId="{284B1FD3-6E9F-464D-951C-F269ED3A4A6A}">
      <dgm:prSet/>
      <dgm:spPr/>
      <dgm:t>
        <a:bodyPr/>
        <a:lstStyle/>
        <a:p>
          <a:endParaRPr lang="en-US"/>
        </a:p>
      </dgm:t>
    </dgm:pt>
    <dgm:pt modelId="{DA055C19-D664-B843-A74C-5A9CEEB495AC}" type="sibTrans" cxnId="{284B1FD3-6E9F-464D-951C-F269ED3A4A6A}">
      <dgm:prSet/>
      <dgm:spPr/>
      <dgm:t>
        <a:bodyPr/>
        <a:lstStyle/>
        <a:p>
          <a:endParaRPr lang="en-US"/>
        </a:p>
      </dgm:t>
    </dgm:pt>
    <dgm:pt modelId="{DEAFE497-E9FC-2447-987F-69BA1A45C05A}" type="pres">
      <dgm:prSet presAssocID="{A8E8B7C8-DA7A-5944-9867-ED899EF62063}" presName="Name0" presStyleCnt="0">
        <dgm:presLayoutVars>
          <dgm:chMax val="7"/>
          <dgm:dir/>
          <dgm:animLvl val="lvl"/>
          <dgm:resizeHandles val="exact"/>
        </dgm:presLayoutVars>
      </dgm:prSet>
      <dgm:spPr/>
    </dgm:pt>
    <dgm:pt modelId="{FC798B8F-D728-1F48-BEEA-EFE04DF5376A}" type="pres">
      <dgm:prSet presAssocID="{94EA70C5-30C0-6E44-8032-79C5DE5CF99E}" presName="circle1" presStyleLbl="node1" presStyleIdx="0" presStyleCnt="3" custLinFactNeighborX="0" custLinFactNeighborY="0"/>
      <dgm:spPr/>
    </dgm:pt>
    <dgm:pt modelId="{9D06A5C5-7E52-3842-9348-E25BA405E45C}" type="pres">
      <dgm:prSet presAssocID="{94EA70C5-30C0-6E44-8032-79C5DE5CF99E}" presName="space" presStyleCnt="0"/>
      <dgm:spPr/>
    </dgm:pt>
    <dgm:pt modelId="{E5CA5B69-990C-D348-8B00-BB8BB58E6365}" type="pres">
      <dgm:prSet presAssocID="{94EA70C5-30C0-6E44-8032-79C5DE5CF99E}" presName="rect1" presStyleLbl="alignAcc1" presStyleIdx="0" presStyleCnt="3"/>
      <dgm:spPr/>
    </dgm:pt>
    <dgm:pt modelId="{214BB6B3-04B7-9746-8515-9A32B42BAD85}" type="pres">
      <dgm:prSet presAssocID="{5698E1A4-E6A1-F147-A500-15408732804D}" presName="vertSpace2" presStyleLbl="node1" presStyleIdx="0" presStyleCnt="3"/>
      <dgm:spPr/>
    </dgm:pt>
    <dgm:pt modelId="{A6A73334-1BBD-DA41-93AD-89A36E92AC12}" type="pres">
      <dgm:prSet presAssocID="{5698E1A4-E6A1-F147-A500-15408732804D}" presName="circle2" presStyleLbl="node1" presStyleIdx="1" presStyleCnt="3"/>
      <dgm:spPr/>
    </dgm:pt>
    <dgm:pt modelId="{C80DAA37-8E23-5A4F-B9AF-30A0C3CF55BE}" type="pres">
      <dgm:prSet presAssocID="{5698E1A4-E6A1-F147-A500-15408732804D}" presName="rect2" presStyleLbl="alignAcc1" presStyleIdx="1" presStyleCnt="3"/>
      <dgm:spPr/>
    </dgm:pt>
    <dgm:pt modelId="{DE7430FA-5FC4-E947-8A16-20CEB802DB7C}" type="pres">
      <dgm:prSet presAssocID="{1ECF8E76-6626-8144-B158-FF95F21FD089}" presName="vertSpace3" presStyleLbl="node1" presStyleIdx="1" presStyleCnt="3"/>
      <dgm:spPr/>
    </dgm:pt>
    <dgm:pt modelId="{5496982F-8D81-314B-915C-EF530F8858C7}" type="pres">
      <dgm:prSet presAssocID="{1ECF8E76-6626-8144-B158-FF95F21FD089}" presName="circle3" presStyleLbl="node1" presStyleIdx="2" presStyleCnt="3"/>
      <dgm:spPr/>
    </dgm:pt>
    <dgm:pt modelId="{84D736CB-F31E-AD46-866A-C2572E999EC9}" type="pres">
      <dgm:prSet presAssocID="{1ECF8E76-6626-8144-B158-FF95F21FD089}" presName="rect3" presStyleLbl="alignAcc1" presStyleIdx="2" presStyleCnt="3"/>
      <dgm:spPr/>
    </dgm:pt>
    <dgm:pt modelId="{297DC50B-53DE-7E41-ACDD-9A7452BA0360}" type="pres">
      <dgm:prSet presAssocID="{94EA70C5-30C0-6E44-8032-79C5DE5CF99E}" presName="rect1ParTxNoCh" presStyleLbl="alignAcc1" presStyleIdx="2" presStyleCnt="3">
        <dgm:presLayoutVars>
          <dgm:chMax val="1"/>
          <dgm:bulletEnabled val="1"/>
        </dgm:presLayoutVars>
      </dgm:prSet>
      <dgm:spPr/>
    </dgm:pt>
    <dgm:pt modelId="{338C9447-3F4C-524A-828F-8109A237C333}" type="pres">
      <dgm:prSet presAssocID="{5698E1A4-E6A1-F147-A500-15408732804D}" presName="rect2ParTxNoCh" presStyleLbl="alignAcc1" presStyleIdx="2" presStyleCnt="3">
        <dgm:presLayoutVars>
          <dgm:chMax val="1"/>
          <dgm:bulletEnabled val="1"/>
        </dgm:presLayoutVars>
      </dgm:prSet>
      <dgm:spPr/>
    </dgm:pt>
    <dgm:pt modelId="{77CC8659-DD1B-D74E-8FC4-DC49D2DE4637}" type="pres">
      <dgm:prSet presAssocID="{1ECF8E76-6626-8144-B158-FF95F21FD089}" presName="rect3ParTxNoCh" presStyleLbl="alignAcc1" presStyleIdx="2" presStyleCnt="3">
        <dgm:presLayoutVars>
          <dgm:chMax val="1"/>
          <dgm:bulletEnabled val="1"/>
        </dgm:presLayoutVars>
      </dgm:prSet>
      <dgm:spPr/>
    </dgm:pt>
  </dgm:ptLst>
  <dgm:cxnLst>
    <dgm:cxn modelId="{CE15D711-A148-D643-AAE7-BC134E75D149}" type="presOf" srcId="{94EA70C5-30C0-6E44-8032-79C5DE5CF99E}" destId="{E5CA5B69-990C-D348-8B00-BB8BB58E6365}" srcOrd="0" destOrd="0" presId="urn:microsoft.com/office/officeart/2005/8/layout/target3"/>
    <dgm:cxn modelId="{E9144628-7F68-3348-9EAF-DCCD63ADA277}" type="presOf" srcId="{1ECF8E76-6626-8144-B158-FF95F21FD089}" destId="{77CC8659-DD1B-D74E-8FC4-DC49D2DE4637}" srcOrd="1" destOrd="0" presId="urn:microsoft.com/office/officeart/2005/8/layout/target3"/>
    <dgm:cxn modelId="{CCDD8237-0898-FF4F-8970-40832086F036}" srcId="{A8E8B7C8-DA7A-5944-9867-ED899EF62063}" destId="{94EA70C5-30C0-6E44-8032-79C5DE5CF99E}" srcOrd="0" destOrd="0" parTransId="{9F8AD416-D2A2-A646-BBC7-9B22F180FC2C}" sibTransId="{468773D9-EAE2-FB47-BA9D-72167237715D}"/>
    <dgm:cxn modelId="{9718CD3C-CD10-8349-BEB3-458F3E84164D}" type="presOf" srcId="{1ECF8E76-6626-8144-B158-FF95F21FD089}" destId="{84D736CB-F31E-AD46-866A-C2572E999EC9}" srcOrd="0" destOrd="0" presId="urn:microsoft.com/office/officeart/2005/8/layout/target3"/>
    <dgm:cxn modelId="{F6F01D3D-B868-8D48-A9BF-7A8DAACFC61A}" type="presOf" srcId="{5698E1A4-E6A1-F147-A500-15408732804D}" destId="{C80DAA37-8E23-5A4F-B9AF-30A0C3CF55BE}" srcOrd="0" destOrd="0" presId="urn:microsoft.com/office/officeart/2005/8/layout/target3"/>
    <dgm:cxn modelId="{09FB3E49-FA08-B943-8A62-A9B3EA5317AB}" type="presOf" srcId="{A8E8B7C8-DA7A-5944-9867-ED899EF62063}" destId="{DEAFE497-E9FC-2447-987F-69BA1A45C05A}" srcOrd="0" destOrd="0" presId="urn:microsoft.com/office/officeart/2005/8/layout/target3"/>
    <dgm:cxn modelId="{DF05F963-7A03-304A-8921-FDBE7B7BFBEE}" srcId="{A8E8B7C8-DA7A-5944-9867-ED899EF62063}" destId="{5698E1A4-E6A1-F147-A500-15408732804D}" srcOrd="1" destOrd="0" parTransId="{13E6552F-82A3-3B4B-8B70-F0F1907BE996}" sibTransId="{471F8EF1-2578-334C-A4CC-6386C9F6216C}"/>
    <dgm:cxn modelId="{76B468A9-2462-A545-9620-B335043CDA02}" type="presOf" srcId="{5698E1A4-E6A1-F147-A500-15408732804D}" destId="{338C9447-3F4C-524A-828F-8109A237C333}" srcOrd="1" destOrd="0" presId="urn:microsoft.com/office/officeart/2005/8/layout/target3"/>
    <dgm:cxn modelId="{284B1FD3-6E9F-464D-951C-F269ED3A4A6A}" srcId="{A8E8B7C8-DA7A-5944-9867-ED899EF62063}" destId="{1ECF8E76-6626-8144-B158-FF95F21FD089}" srcOrd="2" destOrd="0" parTransId="{54E125F9-2EA8-6C4C-AAEB-7664D92B0EFA}" sibTransId="{DA055C19-D664-B843-A74C-5A9CEEB495AC}"/>
    <dgm:cxn modelId="{BD8F36FF-5CAF-4B44-93B0-DF5AC2FEA58B}" type="presOf" srcId="{94EA70C5-30C0-6E44-8032-79C5DE5CF99E}" destId="{297DC50B-53DE-7E41-ACDD-9A7452BA0360}" srcOrd="1" destOrd="0" presId="urn:microsoft.com/office/officeart/2005/8/layout/target3"/>
    <dgm:cxn modelId="{EA9096E2-7B96-244C-B476-50C5D3344789}" type="presParOf" srcId="{DEAFE497-E9FC-2447-987F-69BA1A45C05A}" destId="{FC798B8F-D728-1F48-BEEA-EFE04DF5376A}" srcOrd="0" destOrd="0" presId="urn:microsoft.com/office/officeart/2005/8/layout/target3"/>
    <dgm:cxn modelId="{7534FEFA-68D4-5642-ADC9-658E6AF124C8}" type="presParOf" srcId="{DEAFE497-E9FC-2447-987F-69BA1A45C05A}" destId="{9D06A5C5-7E52-3842-9348-E25BA405E45C}" srcOrd="1" destOrd="0" presId="urn:microsoft.com/office/officeart/2005/8/layout/target3"/>
    <dgm:cxn modelId="{1E1965F6-7BB9-864C-A729-DB7907040C40}" type="presParOf" srcId="{DEAFE497-E9FC-2447-987F-69BA1A45C05A}" destId="{E5CA5B69-990C-D348-8B00-BB8BB58E6365}" srcOrd="2" destOrd="0" presId="urn:microsoft.com/office/officeart/2005/8/layout/target3"/>
    <dgm:cxn modelId="{5BEE9E6E-CE48-874A-BE6A-8DF0D19A9649}" type="presParOf" srcId="{DEAFE497-E9FC-2447-987F-69BA1A45C05A}" destId="{214BB6B3-04B7-9746-8515-9A32B42BAD85}" srcOrd="3" destOrd="0" presId="urn:microsoft.com/office/officeart/2005/8/layout/target3"/>
    <dgm:cxn modelId="{381A76A0-FD2D-9B49-8ADE-7F1080F121E5}" type="presParOf" srcId="{DEAFE497-E9FC-2447-987F-69BA1A45C05A}" destId="{A6A73334-1BBD-DA41-93AD-89A36E92AC12}" srcOrd="4" destOrd="0" presId="urn:microsoft.com/office/officeart/2005/8/layout/target3"/>
    <dgm:cxn modelId="{58C13ECA-20E9-D94F-99C6-CDE074EC6399}" type="presParOf" srcId="{DEAFE497-E9FC-2447-987F-69BA1A45C05A}" destId="{C80DAA37-8E23-5A4F-B9AF-30A0C3CF55BE}" srcOrd="5" destOrd="0" presId="urn:microsoft.com/office/officeart/2005/8/layout/target3"/>
    <dgm:cxn modelId="{310BAD87-92F4-9E41-A8AB-6B8A6F21E724}" type="presParOf" srcId="{DEAFE497-E9FC-2447-987F-69BA1A45C05A}" destId="{DE7430FA-5FC4-E947-8A16-20CEB802DB7C}" srcOrd="6" destOrd="0" presId="urn:microsoft.com/office/officeart/2005/8/layout/target3"/>
    <dgm:cxn modelId="{C275C6FF-209F-BF41-A13D-7718E023BDC2}" type="presParOf" srcId="{DEAFE497-E9FC-2447-987F-69BA1A45C05A}" destId="{5496982F-8D81-314B-915C-EF530F8858C7}" srcOrd="7" destOrd="0" presId="urn:microsoft.com/office/officeart/2005/8/layout/target3"/>
    <dgm:cxn modelId="{07909768-ADA6-AB47-B49A-9F14034EF99E}" type="presParOf" srcId="{DEAFE497-E9FC-2447-987F-69BA1A45C05A}" destId="{84D736CB-F31E-AD46-866A-C2572E999EC9}" srcOrd="8" destOrd="0" presId="urn:microsoft.com/office/officeart/2005/8/layout/target3"/>
    <dgm:cxn modelId="{651B4DCF-1E31-9342-B06D-05E8408146A1}" type="presParOf" srcId="{DEAFE497-E9FC-2447-987F-69BA1A45C05A}" destId="{297DC50B-53DE-7E41-ACDD-9A7452BA0360}" srcOrd="9" destOrd="0" presId="urn:microsoft.com/office/officeart/2005/8/layout/target3"/>
    <dgm:cxn modelId="{573F39EF-9DA8-164E-8BEA-9B8392074656}" type="presParOf" srcId="{DEAFE497-E9FC-2447-987F-69BA1A45C05A}" destId="{338C9447-3F4C-524A-828F-8109A237C333}" srcOrd="10" destOrd="0" presId="urn:microsoft.com/office/officeart/2005/8/layout/target3"/>
    <dgm:cxn modelId="{E9CC7843-135C-B547-B5A2-607DB2F44D0F}" type="presParOf" srcId="{DEAFE497-E9FC-2447-987F-69BA1A45C05A}" destId="{77CC8659-DD1B-D74E-8FC4-DC49D2DE4637}"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5C930D-0C77-B440-9EE5-64B639FE0999}" type="doc">
      <dgm:prSet loTypeId="urn:microsoft.com/office/officeart/2005/8/layout/chevron2" loCatId="relationship" qsTypeId="urn:microsoft.com/office/officeart/2005/8/quickstyle/simple3" qsCatId="simple" csTypeId="urn:microsoft.com/office/officeart/2005/8/colors/colorful4" csCatId="colorful" phldr="1"/>
      <dgm:spPr/>
      <dgm:t>
        <a:bodyPr/>
        <a:lstStyle/>
        <a:p>
          <a:endParaRPr lang="en-US"/>
        </a:p>
      </dgm:t>
    </dgm:pt>
    <dgm:pt modelId="{319AB7DC-3D36-BD42-8650-F7492F8AE23E}">
      <dgm:prSet/>
      <dgm:spPr/>
      <dgm:t>
        <a:bodyPr/>
        <a:lstStyle/>
        <a:p>
          <a:r>
            <a:rPr lang="en-US" dirty="0"/>
            <a:t>The Issues:</a:t>
          </a:r>
        </a:p>
      </dgm:t>
    </dgm:pt>
    <dgm:pt modelId="{9E2496FD-106C-BC43-87AD-D63741FEF422}" type="parTrans" cxnId="{2A45A9CA-61EC-B249-9A12-EA5789C535F6}">
      <dgm:prSet/>
      <dgm:spPr/>
      <dgm:t>
        <a:bodyPr/>
        <a:lstStyle/>
        <a:p>
          <a:endParaRPr lang="en-US"/>
        </a:p>
      </dgm:t>
    </dgm:pt>
    <dgm:pt modelId="{5AF10B99-F530-2B41-BDFB-EEC81D88A2DA}" type="sibTrans" cxnId="{2A45A9CA-61EC-B249-9A12-EA5789C535F6}">
      <dgm:prSet/>
      <dgm:spPr/>
      <dgm:t>
        <a:bodyPr/>
        <a:lstStyle/>
        <a:p>
          <a:endParaRPr lang="en-US"/>
        </a:p>
      </dgm:t>
    </dgm:pt>
    <dgm:pt modelId="{00124078-FBA5-C84B-9ED8-3B334B88E854}">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dirty="0"/>
            <a:t>Data Protection (for whom and against whom?)</a:t>
          </a:r>
        </a:p>
      </dgm:t>
    </dgm:pt>
    <dgm:pt modelId="{99BA7FAD-980B-2648-A46E-E759F04F84AE}" type="parTrans" cxnId="{39C54FEE-7468-3A40-BE60-E02082A5D048}">
      <dgm:prSet/>
      <dgm:spPr/>
      <dgm:t>
        <a:bodyPr/>
        <a:lstStyle/>
        <a:p>
          <a:endParaRPr lang="en-US"/>
        </a:p>
      </dgm:t>
    </dgm:pt>
    <dgm:pt modelId="{B6D7A5FE-7616-B54D-AC88-448A2745579B}" type="sibTrans" cxnId="{39C54FEE-7468-3A40-BE60-E02082A5D048}">
      <dgm:prSet/>
      <dgm:spPr/>
      <dgm:t>
        <a:bodyPr/>
        <a:lstStyle/>
        <a:p>
          <a:endParaRPr lang="en-US"/>
        </a:p>
      </dgm:t>
    </dgm:pt>
    <dgm:pt modelId="{76F5255C-0A39-D046-AC8C-BE5203D256EC}">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dirty="0"/>
            <a:t>Data Integrity</a:t>
          </a:r>
        </a:p>
      </dgm:t>
    </dgm:pt>
    <dgm:pt modelId="{2A5D0666-5551-C642-A402-7D035C7F8856}" type="parTrans" cxnId="{494F5695-B174-0148-92AC-AE3946F2B037}">
      <dgm:prSet/>
      <dgm:spPr/>
      <dgm:t>
        <a:bodyPr/>
        <a:lstStyle/>
        <a:p>
          <a:endParaRPr lang="en-US"/>
        </a:p>
      </dgm:t>
    </dgm:pt>
    <dgm:pt modelId="{7B01E94E-1387-5D49-94E3-C7D8A8ECB9EF}" type="sibTrans" cxnId="{494F5695-B174-0148-92AC-AE3946F2B037}">
      <dgm:prSet/>
      <dgm:spPr/>
      <dgm:t>
        <a:bodyPr/>
        <a:lstStyle/>
        <a:p>
          <a:endParaRPr lang="en-US"/>
        </a:p>
      </dgm:t>
    </dgm:pt>
    <dgm:pt modelId="{E7B8454F-BF78-9F41-AC3E-1208517C69CE}">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dirty="0"/>
            <a:t>Transparency (analytics; algorithms)</a:t>
          </a:r>
        </a:p>
      </dgm:t>
    </dgm:pt>
    <dgm:pt modelId="{8F59A217-DD4E-7C43-A936-1DBBBAF52619}" type="parTrans" cxnId="{46D20D06-2ECD-6843-8C8D-998D2C0E34AB}">
      <dgm:prSet/>
      <dgm:spPr/>
      <dgm:t>
        <a:bodyPr/>
        <a:lstStyle/>
        <a:p>
          <a:endParaRPr lang="en-US"/>
        </a:p>
      </dgm:t>
    </dgm:pt>
    <dgm:pt modelId="{3B939089-7BCB-9B4D-A360-6EE87311F48C}" type="sibTrans" cxnId="{46D20D06-2ECD-6843-8C8D-998D2C0E34AB}">
      <dgm:prSet/>
      <dgm:spPr/>
      <dgm:t>
        <a:bodyPr/>
        <a:lstStyle/>
        <a:p>
          <a:endParaRPr lang="en-US"/>
        </a:p>
      </dgm:t>
    </dgm:pt>
    <dgm:pt modelId="{2C808EFC-9A7B-374B-9711-DE5EF0A001E9}">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a:t>Transposability</a:t>
          </a:r>
        </a:p>
      </dgm:t>
    </dgm:pt>
    <dgm:pt modelId="{82471BAC-4F6E-5140-8F34-94C37FF87E01}" type="parTrans" cxnId="{C49538B5-1DF2-0D40-A54E-B5AA29254EA7}">
      <dgm:prSet/>
      <dgm:spPr/>
      <dgm:t>
        <a:bodyPr/>
        <a:lstStyle/>
        <a:p>
          <a:endParaRPr lang="en-US"/>
        </a:p>
      </dgm:t>
    </dgm:pt>
    <dgm:pt modelId="{CF87420D-34AC-2D44-A627-0C9693DF6C1B}" type="sibTrans" cxnId="{C49538B5-1DF2-0D40-A54E-B5AA29254EA7}">
      <dgm:prSet/>
      <dgm:spPr/>
      <dgm:t>
        <a:bodyPr/>
        <a:lstStyle/>
        <a:p>
          <a:endParaRPr lang="en-US"/>
        </a:p>
      </dgm:t>
    </dgm:pt>
    <dgm:pt modelId="{3F1A4ED4-BCEB-754F-AA0B-4F43555FB543}">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dirty="0"/>
            <a:t>Accountability</a:t>
          </a:r>
        </a:p>
      </dgm:t>
    </dgm:pt>
    <dgm:pt modelId="{E0CF59C8-1FAF-6B4F-A944-A3F72C0507A7}" type="parTrans" cxnId="{0A61CF81-2A37-5346-8628-53790CF79E83}">
      <dgm:prSet/>
      <dgm:spPr/>
      <dgm:t>
        <a:bodyPr/>
        <a:lstStyle/>
        <a:p>
          <a:endParaRPr lang="en-US"/>
        </a:p>
      </dgm:t>
    </dgm:pt>
    <dgm:pt modelId="{E585AADB-C125-BF47-9804-6D21363764A5}" type="sibTrans" cxnId="{0A61CF81-2A37-5346-8628-53790CF79E83}">
      <dgm:prSet/>
      <dgm:spPr/>
      <dgm:t>
        <a:bodyPr/>
        <a:lstStyle/>
        <a:p>
          <a:endParaRPr lang="en-US"/>
        </a:p>
      </dgm:t>
    </dgm:pt>
    <dgm:pt modelId="{87EDAC9C-0CB7-FE4D-94FA-E243F7EC5B8F}">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dirty="0"/>
            <a:t>Privacy </a:t>
          </a:r>
        </a:p>
      </dgm:t>
    </dgm:pt>
    <dgm:pt modelId="{501A3279-0374-D846-8641-46B295012578}" type="parTrans" cxnId="{22FDE8AB-0B72-6C41-9A9C-156160477651}">
      <dgm:prSet/>
      <dgm:spPr/>
      <dgm:t>
        <a:bodyPr/>
        <a:lstStyle/>
        <a:p>
          <a:endParaRPr lang="en-US"/>
        </a:p>
      </dgm:t>
    </dgm:pt>
    <dgm:pt modelId="{6C5035C7-F135-D847-9BB0-9AB3491335EB}" type="sibTrans" cxnId="{22FDE8AB-0B72-6C41-9A9C-156160477651}">
      <dgm:prSet/>
      <dgm:spPr/>
      <dgm:t>
        <a:bodyPr/>
        <a:lstStyle/>
        <a:p>
          <a:endParaRPr lang="en-US"/>
        </a:p>
      </dgm:t>
    </dgm:pt>
    <dgm:pt modelId="{CD66C502-9E6C-DD4E-9DBB-64E879A3EB6B}" type="pres">
      <dgm:prSet presAssocID="{745C930D-0C77-B440-9EE5-64B639FE0999}" presName="linearFlow" presStyleCnt="0">
        <dgm:presLayoutVars>
          <dgm:dir/>
          <dgm:animLvl val="lvl"/>
          <dgm:resizeHandles val="exact"/>
        </dgm:presLayoutVars>
      </dgm:prSet>
      <dgm:spPr/>
    </dgm:pt>
    <dgm:pt modelId="{E9B3FBF8-6CDE-0249-B7D0-BA8060088F95}" type="pres">
      <dgm:prSet presAssocID="{319AB7DC-3D36-BD42-8650-F7492F8AE23E}" presName="composite" presStyleCnt="0"/>
      <dgm:spPr/>
    </dgm:pt>
    <dgm:pt modelId="{CFC97F46-D976-4A45-B82C-0A5F41FB8A94}" type="pres">
      <dgm:prSet presAssocID="{319AB7DC-3D36-BD42-8650-F7492F8AE23E}" presName="parentText" presStyleLbl="alignNode1" presStyleIdx="0" presStyleCnt="1">
        <dgm:presLayoutVars>
          <dgm:chMax val="1"/>
          <dgm:bulletEnabled val="1"/>
        </dgm:presLayoutVars>
      </dgm:prSet>
      <dgm:spPr/>
    </dgm:pt>
    <dgm:pt modelId="{EA6947A2-DF8E-4C41-A1A3-9ABA30DED934}" type="pres">
      <dgm:prSet presAssocID="{319AB7DC-3D36-BD42-8650-F7492F8AE23E}" presName="descendantText" presStyleLbl="alignAcc1" presStyleIdx="0" presStyleCnt="1">
        <dgm:presLayoutVars>
          <dgm:bulletEnabled val="1"/>
        </dgm:presLayoutVars>
      </dgm:prSet>
      <dgm:spPr/>
    </dgm:pt>
  </dgm:ptLst>
  <dgm:cxnLst>
    <dgm:cxn modelId="{F5641703-39DA-3C40-BEC5-58EA880E68BB}" type="presOf" srcId="{00124078-FBA5-C84B-9ED8-3B334B88E854}" destId="{EA6947A2-DF8E-4C41-A1A3-9ABA30DED934}" srcOrd="0" destOrd="0" presId="urn:microsoft.com/office/officeart/2005/8/layout/chevron2"/>
    <dgm:cxn modelId="{46D20D06-2ECD-6843-8C8D-998D2C0E34AB}" srcId="{319AB7DC-3D36-BD42-8650-F7492F8AE23E}" destId="{E7B8454F-BF78-9F41-AC3E-1208517C69CE}" srcOrd="2" destOrd="0" parTransId="{8F59A217-DD4E-7C43-A936-1DBBBAF52619}" sibTransId="{3B939089-7BCB-9B4D-A360-6EE87311F48C}"/>
    <dgm:cxn modelId="{D410EE36-2950-794B-AC90-26FB5192F331}" type="presOf" srcId="{2C808EFC-9A7B-374B-9711-DE5EF0A001E9}" destId="{EA6947A2-DF8E-4C41-A1A3-9ABA30DED934}" srcOrd="0" destOrd="3" presId="urn:microsoft.com/office/officeart/2005/8/layout/chevron2"/>
    <dgm:cxn modelId="{14ABE06C-78B5-3347-BECF-D49208C18575}" type="presOf" srcId="{87EDAC9C-0CB7-FE4D-94FA-E243F7EC5B8F}" destId="{EA6947A2-DF8E-4C41-A1A3-9ABA30DED934}" srcOrd="0" destOrd="5" presId="urn:microsoft.com/office/officeart/2005/8/layout/chevron2"/>
    <dgm:cxn modelId="{322DDA7A-348B-C143-9484-C7E679C8F75D}" type="presOf" srcId="{3F1A4ED4-BCEB-754F-AA0B-4F43555FB543}" destId="{EA6947A2-DF8E-4C41-A1A3-9ABA30DED934}" srcOrd="0" destOrd="4" presId="urn:microsoft.com/office/officeart/2005/8/layout/chevron2"/>
    <dgm:cxn modelId="{0A61CF81-2A37-5346-8628-53790CF79E83}" srcId="{319AB7DC-3D36-BD42-8650-F7492F8AE23E}" destId="{3F1A4ED4-BCEB-754F-AA0B-4F43555FB543}" srcOrd="4" destOrd="0" parTransId="{E0CF59C8-1FAF-6B4F-A944-A3F72C0507A7}" sibTransId="{E585AADB-C125-BF47-9804-6D21363764A5}"/>
    <dgm:cxn modelId="{31AB998D-FDF4-9542-B405-8D81C4C4FAA1}" type="presOf" srcId="{76F5255C-0A39-D046-AC8C-BE5203D256EC}" destId="{EA6947A2-DF8E-4C41-A1A3-9ABA30DED934}" srcOrd="0" destOrd="1" presId="urn:microsoft.com/office/officeart/2005/8/layout/chevron2"/>
    <dgm:cxn modelId="{494F5695-B174-0148-92AC-AE3946F2B037}" srcId="{319AB7DC-3D36-BD42-8650-F7492F8AE23E}" destId="{76F5255C-0A39-D046-AC8C-BE5203D256EC}" srcOrd="1" destOrd="0" parTransId="{2A5D0666-5551-C642-A402-7D035C7F8856}" sibTransId="{7B01E94E-1387-5D49-94E3-C7D8A8ECB9EF}"/>
    <dgm:cxn modelId="{9392529F-7D94-724D-A4C3-FB0E070167CF}" type="presOf" srcId="{E7B8454F-BF78-9F41-AC3E-1208517C69CE}" destId="{EA6947A2-DF8E-4C41-A1A3-9ABA30DED934}" srcOrd="0" destOrd="2" presId="urn:microsoft.com/office/officeart/2005/8/layout/chevron2"/>
    <dgm:cxn modelId="{D08EB09F-9424-5E4E-9A7B-D6323679BA8C}" type="presOf" srcId="{319AB7DC-3D36-BD42-8650-F7492F8AE23E}" destId="{CFC97F46-D976-4A45-B82C-0A5F41FB8A94}" srcOrd="0" destOrd="0" presId="urn:microsoft.com/office/officeart/2005/8/layout/chevron2"/>
    <dgm:cxn modelId="{22FDE8AB-0B72-6C41-9A9C-156160477651}" srcId="{319AB7DC-3D36-BD42-8650-F7492F8AE23E}" destId="{87EDAC9C-0CB7-FE4D-94FA-E243F7EC5B8F}" srcOrd="5" destOrd="0" parTransId="{501A3279-0374-D846-8641-46B295012578}" sibTransId="{6C5035C7-F135-D847-9BB0-9AB3491335EB}"/>
    <dgm:cxn modelId="{C49538B5-1DF2-0D40-A54E-B5AA29254EA7}" srcId="{319AB7DC-3D36-BD42-8650-F7492F8AE23E}" destId="{2C808EFC-9A7B-374B-9711-DE5EF0A001E9}" srcOrd="3" destOrd="0" parTransId="{82471BAC-4F6E-5140-8F34-94C37FF87E01}" sibTransId="{CF87420D-34AC-2D44-A627-0C9693DF6C1B}"/>
    <dgm:cxn modelId="{03F084BB-5202-8748-B67C-D84F3C7D7B90}" type="presOf" srcId="{745C930D-0C77-B440-9EE5-64B639FE0999}" destId="{CD66C502-9E6C-DD4E-9DBB-64E879A3EB6B}" srcOrd="0" destOrd="0" presId="urn:microsoft.com/office/officeart/2005/8/layout/chevron2"/>
    <dgm:cxn modelId="{2A45A9CA-61EC-B249-9A12-EA5789C535F6}" srcId="{745C930D-0C77-B440-9EE5-64B639FE0999}" destId="{319AB7DC-3D36-BD42-8650-F7492F8AE23E}" srcOrd="0" destOrd="0" parTransId="{9E2496FD-106C-BC43-87AD-D63741FEF422}" sibTransId="{5AF10B99-F530-2B41-BDFB-EEC81D88A2DA}"/>
    <dgm:cxn modelId="{39C54FEE-7468-3A40-BE60-E02082A5D048}" srcId="{319AB7DC-3D36-BD42-8650-F7492F8AE23E}" destId="{00124078-FBA5-C84B-9ED8-3B334B88E854}" srcOrd="0" destOrd="0" parTransId="{99BA7FAD-980B-2648-A46E-E759F04F84AE}" sibTransId="{B6D7A5FE-7616-B54D-AC88-448A2745579B}"/>
    <dgm:cxn modelId="{9DC09EB6-3D62-9A49-9151-CE73FDF8FEA0}" type="presParOf" srcId="{CD66C502-9E6C-DD4E-9DBB-64E879A3EB6B}" destId="{E9B3FBF8-6CDE-0249-B7D0-BA8060088F95}" srcOrd="0" destOrd="0" presId="urn:microsoft.com/office/officeart/2005/8/layout/chevron2"/>
    <dgm:cxn modelId="{3CC45E8D-2319-C440-8703-D4FC6D6A2B7F}" type="presParOf" srcId="{E9B3FBF8-6CDE-0249-B7D0-BA8060088F95}" destId="{CFC97F46-D976-4A45-B82C-0A5F41FB8A94}" srcOrd="0" destOrd="0" presId="urn:microsoft.com/office/officeart/2005/8/layout/chevron2"/>
    <dgm:cxn modelId="{8FCFB276-D157-064F-986E-364DFFF1C65D}" type="presParOf" srcId="{E9B3FBF8-6CDE-0249-B7D0-BA8060088F95}" destId="{EA6947A2-DF8E-4C41-A1A3-9ABA30DED93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CD6B55-009D-4D4D-8B70-24507326054D}"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0467C318-A5E2-D44B-941C-41C59E475681}">
      <dgm:prSet/>
      <dgm:spPr/>
      <dgm:t>
        <a:bodyPr/>
        <a:lstStyle/>
        <a:p>
          <a:r>
            <a:rPr lang="en-US"/>
            <a:t>The Problems</a:t>
          </a:r>
        </a:p>
      </dgm:t>
    </dgm:pt>
    <dgm:pt modelId="{760BF646-14E1-7D45-9403-88622033AACE}" type="parTrans" cxnId="{A50ADF4B-9F7C-1145-9DD9-4AD484175188}">
      <dgm:prSet/>
      <dgm:spPr/>
      <dgm:t>
        <a:bodyPr/>
        <a:lstStyle/>
        <a:p>
          <a:endParaRPr lang="en-US"/>
        </a:p>
      </dgm:t>
    </dgm:pt>
    <dgm:pt modelId="{D25F5E48-4478-A645-9C17-CC02FDF2028E}" type="sibTrans" cxnId="{A50ADF4B-9F7C-1145-9DD9-4AD484175188}">
      <dgm:prSet/>
      <dgm:spPr/>
      <dgm:t>
        <a:bodyPr/>
        <a:lstStyle/>
        <a:p>
          <a:endParaRPr lang="en-US"/>
        </a:p>
      </dgm:t>
    </dgm:pt>
    <dgm:pt modelId="{A84B0279-0E9E-354B-AC76-B2243EE3C86F}">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a:t>Issues are heavily contextual</a:t>
          </a:r>
        </a:p>
      </dgm:t>
    </dgm:pt>
    <dgm:pt modelId="{CB049576-6AFB-244B-976C-C174F9E70914}" type="parTrans" cxnId="{6474325C-E17A-DA4B-B116-887ED5133140}">
      <dgm:prSet/>
      <dgm:spPr/>
      <dgm:t>
        <a:bodyPr/>
        <a:lstStyle/>
        <a:p>
          <a:endParaRPr lang="en-US"/>
        </a:p>
      </dgm:t>
    </dgm:pt>
    <dgm:pt modelId="{CBF6B797-377E-C14B-9D90-113805E0B99E}" type="sibTrans" cxnId="{6474325C-E17A-DA4B-B116-887ED5133140}">
      <dgm:prSet/>
      <dgm:spPr/>
      <dgm:t>
        <a:bodyPr/>
        <a:lstStyle/>
        <a:p>
          <a:endParaRPr lang="en-US"/>
        </a:p>
      </dgm:t>
    </dgm:pt>
    <dgm:pt modelId="{E74D1F77-2F64-B34F-B5FB-BB84B54E474A}">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dirty="0"/>
            <a:t>What concerns Chinese politics and law may be of little relevance in the context of liberal democratic states</a:t>
          </a:r>
        </a:p>
      </dgm:t>
    </dgm:pt>
    <dgm:pt modelId="{248FB511-396B-0640-A657-6D3AFA2C903F}" type="parTrans" cxnId="{39FE8C39-5C4F-7747-87EB-5A99F928C6F2}">
      <dgm:prSet/>
      <dgm:spPr/>
      <dgm:t>
        <a:bodyPr/>
        <a:lstStyle/>
        <a:p>
          <a:endParaRPr lang="en-US"/>
        </a:p>
      </dgm:t>
    </dgm:pt>
    <dgm:pt modelId="{8222065E-78B2-6748-9EEA-E0AAD7901172}" type="sibTrans" cxnId="{39FE8C39-5C4F-7747-87EB-5A99F928C6F2}">
      <dgm:prSet/>
      <dgm:spPr/>
      <dgm:t>
        <a:bodyPr/>
        <a:lstStyle/>
        <a:p>
          <a:endParaRPr lang="en-US"/>
        </a:p>
      </dgm:t>
    </dgm:pt>
    <dgm:pt modelId="{54629FD8-566C-8941-853A-319619E67430}">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dirty="0"/>
            <a:t>Example—Different  value relationships among political, civil. economic, social, and cultural rights. </a:t>
          </a:r>
        </a:p>
      </dgm:t>
    </dgm:pt>
    <dgm:pt modelId="{40D24516-C8CC-EE40-9A11-DD84A71AE24E}" type="parTrans" cxnId="{AB65414E-4235-C146-8B79-195AAC301E29}">
      <dgm:prSet/>
      <dgm:spPr/>
      <dgm:t>
        <a:bodyPr/>
        <a:lstStyle/>
        <a:p>
          <a:endParaRPr lang="en-US"/>
        </a:p>
      </dgm:t>
    </dgm:pt>
    <dgm:pt modelId="{4B5666CE-ACC7-814F-BB50-0F91CF243EFD}" type="sibTrans" cxnId="{AB65414E-4235-C146-8B79-195AAC301E29}">
      <dgm:prSet/>
      <dgm:spPr/>
      <dgm:t>
        <a:bodyPr/>
        <a:lstStyle/>
        <a:p>
          <a:endParaRPr lang="en-US"/>
        </a:p>
      </dgm:t>
    </dgm:pt>
    <dgm:pt modelId="{781F1E9C-FAC6-D14A-BBE3-C188EBB3CB4E}">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a:t>Difference in focus of analysis:</a:t>
          </a:r>
        </a:p>
      </dgm:t>
    </dgm:pt>
    <dgm:pt modelId="{3B8144B1-1421-4B45-8873-7B06FA796A37}" type="parTrans" cxnId="{C7522808-7647-0F40-9887-EF4E4A57CA9E}">
      <dgm:prSet/>
      <dgm:spPr/>
      <dgm:t>
        <a:bodyPr/>
        <a:lstStyle/>
        <a:p>
          <a:endParaRPr lang="en-US"/>
        </a:p>
      </dgm:t>
    </dgm:pt>
    <dgm:pt modelId="{A8C4E97E-A1E2-C548-BFED-C5C1F929A72F}" type="sibTrans" cxnId="{C7522808-7647-0F40-9887-EF4E4A57CA9E}">
      <dgm:prSet/>
      <dgm:spPr/>
      <dgm:t>
        <a:bodyPr/>
        <a:lstStyle/>
        <a:p>
          <a:endParaRPr lang="en-US"/>
        </a:p>
      </dgm:t>
    </dgm:pt>
    <dgm:pt modelId="{02398601-B3B5-1E42-B200-70A123C22742}">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b="1" dirty="0">
              <a:solidFill>
                <a:srgbClr val="C00000"/>
              </a:solidFill>
            </a:rPr>
            <a:t>China</a:t>
          </a:r>
          <a:r>
            <a:rPr lang="en-US" dirty="0"/>
            <a:t>: Stability, prosperity, </a:t>
          </a:r>
          <a:r>
            <a:rPr lang="en-US" b="1" dirty="0"/>
            <a:t>collective advancement </a:t>
          </a:r>
        </a:p>
      </dgm:t>
    </dgm:pt>
    <dgm:pt modelId="{1C84F469-DD0B-4643-952C-E313F142F21F}" type="parTrans" cxnId="{BD9EC13D-60D1-C64F-9B6A-EA65BF7C6525}">
      <dgm:prSet/>
      <dgm:spPr/>
      <dgm:t>
        <a:bodyPr/>
        <a:lstStyle/>
        <a:p>
          <a:endParaRPr lang="en-US"/>
        </a:p>
      </dgm:t>
    </dgm:pt>
    <dgm:pt modelId="{D75CF4C5-9B89-2447-8B9C-F5784BC71601}" type="sibTrans" cxnId="{BD9EC13D-60D1-C64F-9B6A-EA65BF7C6525}">
      <dgm:prSet/>
      <dgm:spPr/>
      <dgm:t>
        <a:bodyPr/>
        <a:lstStyle/>
        <a:p>
          <a:endParaRPr lang="en-US"/>
        </a:p>
      </dgm:t>
    </dgm:pt>
    <dgm:pt modelId="{D4DD38E8-FFF8-AA4D-ABDC-DB2CBF73071E}">
      <dgm:prSe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b="1" dirty="0">
              <a:solidFill>
                <a:srgbClr val="C00000"/>
              </a:solidFill>
            </a:rPr>
            <a:t>U.S.: </a:t>
          </a:r>
          <a:r>
            <a:rPr lang="en-US" dirty="0"/>
            <a:t>traditional </a:t>
          </a:r>
          <a:r>
            <a:rPr lang="en-US" b="1" dirty="0"/>
            <a:t>individual rights-based</a:t>
          </a:r>
          <a:r>
            <a:rPr lang="en-US" dirty="0"/>
            <a:t> regimes </a:t>
          </a:r>
        </a:p>
      </dgm:t>
    </dgm:pt>
    <dgm:pt modelId="{2B758212-D352-5048-ACDC-B6F119B414E2}" type="parTrans" cxnId="{1EA31A03-F281-D946-BA97-3DB7A6876F56}">
      <dgm:prSet/>
      <dgm:spPr/>
      <dgm:t>
        <a:bodyPr/>
        <a:lstStyle/>
        <a:p>
          <a:endParaRPr lang="en-US"/>
        </a:p>
      </dgm:t>
    </dgm:pt>
    <dgm:pt modelId="{BE24C6F2-B951-164D-8EE2-0A22C19D79A8}" type="sibTrans" cxnId="{1EA31A03-F281-D946-BA97-3DB7A6876F56}">
      <dgm:prSet/>
      <dgm:spPr/>
      <dgm:t>
        <a:bodyPr/>
        <a:lstStyle/>
        <a:p>
          <a:endParaRPr lang="en-US"/>
        </a:p>
      </dgm:t>
    </dgm:pt>
    <dgm:pt modelId="{09CBD881-0C13-834E-A286-8F159B250296}" type="pres">
      <dgm:prSet presAssocID="{0ECD6B55-009D-4D4D-8B70-24507326054D}" presName="linearFlow" presStyleCnt="0">
        <dgm:presLayoutVars>
          <dgm:dir/>
          <dgm:animLvl val="lvl"/>
          <dgm:resizeHandles val="exact"/>
        </dgm:presLayoutVars>
      </dgm:prSet>
      <dgm:spPr/>
    </dgm:pt>
    <dgm:pt modelId="{110FA606-5286-3A43-9F75-60593370ACFB}" type="pres">
      <dgm:prSet presAssocID="{0467C318-A5E2-D44B-941C-41C59E475681}" presName="composite" presStyleCnt="0"/>
      <dgm:spPr/>
    </dgm:pt>
    <dgm:pt modelId="{BEC2AFC0-5E56-7443-B97A-74D316822B60}" type="pres">
      <dgm:prSet presAssocID="{0467C318-A5E2-D44B-941C-41C59E475681}" presName="parentText" presStyleLbl="alignNode1" presStyleIdx="0" presStyleCnt="1">
        <dgm:presLayoutVars>
          <dgm:chMax val="1"/>
          <dgm:bulletEnabled val="1"/>
        </dgm:presLayoutVars>
      </dgm:prSet>
      <dgm:spPr/>
    </dgm:pt>
    <dgm:pt modelId="{C0433520-4FD9-1C42-ABF7-4F057F661DF5}" type="pres">
      <dgm:prSet presAssocID="{0467C318-A5E2-D44B-941C-41C59E475681}" presName="descendantText" presStyleLbl="alignAcc1" presStyleIdx="0" presStyleCnt="1">
        <dgm:presLayoutVars>
          <dgm:bulletEnabled val="1"/>
        </dgm:presLayoutVars>
      </dgm:prSet>
      <dgm:spPr/>
    </dgm:pt>
  </dgm:ptLst>
  <dgm:cxnLst>
    <dgm:cxn modelId="{1EA31A03-F281-D946-BA97-3DB7A6876F56}" srcId="{781F1E9C-FAC6-D14A-BBE3-C188EBB3CB4E}" destId="{D4DD38E8-FFF8-AA4D-ABDC-DB2CBF73071E}" srcOrd="1" destOrd="0" parTransId="{2B758212-D352-5048-ACDC-B6F119B414E2}" sibTransId="{BE24C6F2-B951-164D-8EE2-0A22C19D79A8}"/>
    <dgm:cxn modelId="{C7522808-7647-0F40-9887-EF4E4A57CA9E}" srcId="{0467C318-A5E2-D44B-941C-41C59E475681}" destId="{781F1E9C-FAC6-D14A-BBE3-C188EBB3CB4E}" srcOrd="3" destOrd="0" parTransId="{3B8144B1-1421-4B45-8873-7B06FA796A37}" sibTransId="{A8C4E97E-A1E2-C548-BFED-C5C1F929A72F}"/>
    <dgm:cxn modelId="{39FE8C39-5C4F-7747-87EB-5A99F928C6F2}" srcId="{0467C318-A5E2-D44B-941C-41C59E475681}" destId="{E74D1F77-2F64-B34F-B5FB-BB84B54E474A}" srcOrd="1" destOrd="0" parTransId="{248FB511-396B-0640-A657-6D3AFA2C903F}" sibTransId="{8222065E-78B2-6748-9EEA-E0AAD7901172}"/>
    <dgm:cxn modelId="{BD9EC13D-60D1-C64F-9B6A-EA65BF7C6525}" srcId="{781F1E9C-FAC6-D14A-BBE3-C188EBB3CB4E}" destId="{02398601-B3B5-1E42-B200-70A123C22742}" srcOrd="0" destOrd="0" parTransId="{1C84F469-DD0B-4643-952C-E313F142F21F}" sibTransId="{D75CF4C5-9B89-2447-8B9C-F5784BC71601}"/>
    <dgm:cxn modelId="{A50ADF4B-9F7C-1145-9DD9-4AD484175188}" srcId="{0ECD6B55-009D-4D4D-8B70-24507326054D}" destId="{0467C318-A5E2-D44B-941C-41C59E475681}" srcOrd="0" destOrd="0" parTransId="{760BF646-14E1-7D45-9403-88622033AACE}" sibTransId="{D25F5E48-4478-A645-9C17-CC02FDF2028E}"/>
    <dgm:cxn modelId="{A79AA94C-F615-DD42-92A9-5889A33B7426}" type="presOf" srcId="{E74D1F77-2F64-B34F-B5FB-BB84B54E474A}" destId="{C0433520-4FD9-1C42-ABF7-4F057F661DF5}" srcOrd="0" destOrd="1" presId="urn:microsoft.com/office/officeart/2005/8/layout/chevron2"/>
    <dgm:cxn modelId="{AB65414E-4235-C146-8B79-195AAC301E29}" srcId="{0467C318-A5E2-D44B-941C-41C59E475681}" destId="{54629FD8-566C-8941-853A-319619E67430}" srcOrd="2" destOrd="0" parTransId="{40D24516-C8CC-EE40-9A11-DD84A71AE24E}" sibTransId="{4B5666CE-ACC7-814F-BB50-0F91CF243EFD}"/>
    <dgm:cxn modelId="{6474325C-E17A-DA4B-B116-887ED5133140}" srcId="{0467C318-A5E2-D44B-941C-41C59E475681}" destId="{A84B0279-0E9E-354B-AC76-B2243EE3C86F}" srcOrd="0" destOrd="0" parTransId="{CB049576-6AFB-244B-976C-C174F9E70914}" sibTransId="{CBF6B797-377E-C14B-9D90-113805E0B99E}"/>
    <dgm:cxn modelId="{8A51375C-636C-5744-A4DE-5B50E7564281}" type="presOf" srcId="{A84B0279-0E9E-354B-AC76-B2243EE3C86F}" destId="{C0433520-4FD9-1C42-ABF7-4F057F661DF5}" srcOrd="0" destOrd="0" presId="urn:microsoft.com/office/officeart/2005/8/layout/chevron2"/>
    <dgm:cxn modelId="{D943E765-5E3F-1E4F-8514-3B3568CAB242}" type="presOf" srcId="{781F1E9C-FAC6-D14A-BBE3-C188EBB3CB4E}" destId="{C0433520-4FD9-1C42-ABF7-4F057F661DF5}" srcOrd="0" destOrd="3" presId="urn:microsoft.com/office/officeart/2005/8/layout/chevron2"/>
    <dgm:cxn modelId="{B288FE89-0B6A-EA4B-9098-2E27AC2F739C}" type="presOf" srcId="{02398601-B3B5-1E42-B200-70A123C22742}" destId="{C0433520-4FD9-1C42-ABF7-4F057F661DF5}" srcOrd="0" destOrd="4" presId="urn:microsoft.com/office/officeart/2005/8/layout/chevron2"/>
    <dgm:cxn modelId="{EE5E6E9E-E7EE-4548-A187-3AB98B74A3A5}" type="presOf" srcId="{0ECD6B55-009D-4D4D-8B70-24507326054D}" destId="{09CBD881-0C13-834E-A286-8F159B250296}" srcOrd="0" destOrd="0" presId="urn:microsoft.com/office/officeart/2005/8/layout/chevron2"/>
    <dgm:cxn modelId="{7934D4BF-F7CD-8C4F-B35F-601B81BFEE8B}" type="presOf" srcId="{54629FD8-566C-8941-853A-319619E67430}" destId="{C0433520-4FD9-1C42-ABF7-4F057F661DF5}" srcOrd="0" destOrd="2" presId="urn:microsoft.com/office/officeart/2005/8/layout/chevron2"/>
    <dgm:cxn modelId="{D701CEEB-982A-9543-8729-302DF556F76E}" type="presOf" srcId="{D4DD38E8-FFF8-AA4D-ABDC-DB2CBF73071E}" destId="{C0433520-4FD9-1C42-ABF7-4F057F661DF5}" srcOrd="0" destOrd="5" presId="urn:microsoft.com/office/officeart/2005/8/layout/chevron2"/>
    <dgm:cxn modelId="{BA314BFA-0A7F-A243-A27E-1B513A2CFE20}" type="presOf" srcId="{0467C318-A5E2-D44B-941C-41C59E475681}" destId="{BEC2AFC0-5E56-7443-B97A-74D316822B60}" srcOrd="0" destOrd="0" presId="urn:microsoft.com/office/officeart/2005/8/layout/chevron2"/>
    <dgm:cxn modelId="{9BC27EE7-DA7B-E747-AA95-8BD01991F280}" type="presParOf" srcId="{09CBD881-0C13-834E-A286-8F159B250296}" destId="{110FA606-5286-3A43-9F75-60593370ACFB}" srcOrd="0" destOrd="0" presId="urn:microsoft.com/office/officeart/2005/8/layout/chevron2"/>
    <dgm:cxn modelId="{6E466323-CA54-A941-AB96-2C0160125EC0}" type="presParOf" srcId="{110FA606-5286-3A43-9F75-60593370ACFB}" destId="{BEC2AFC0-5E56-7443-B97A-74D316822B60}" srcOrd="0" destOrd="0" presId="urn:microsoft.com/office/officeart/2005/8/layout/chevron2"/>
    <dgm:cxn modelId="{0ACCC6D6-11C4-274C-B727-F6FAF637CC2C}" type="presParOf" srcId="{110FA606-5286-3A43-9F75-60593370ACFB}" destId="{C0433520-4FD9-1C42-ABF7-4F057F661DF5}"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41BB24-58DC-1E44-9E15-212B2E511FC1}" type="doc">
      <dgm:prSet loTypeId="urn:microsoft.com/office/officeart/2005/8/layout/vList2" loCatId="list" qsTypeId="urn:microsoft.com/office/officeart/2005/8/quickstyle/simple3" qsCatId="simple" csTypeId="urn:microsoft.com/office/officeart/2005/8/colors/colorful4" csCatId="colorful"/>
      <dgm:spPr/>
      <dgm:t>
        <a:bodyPr/>
        <a:lstStyle/>
        <a:p>
          <a:endParaRPr lang="en-US"/>
        </a:p>
      </dgm:t>
    </dgm:pt>
    <dgm:pt modelId="{57E7A703-7345-D643-9BE4-8F2D0FCE0207}">
      <dgm:prSet/>
      <dgm:spPr/>
      <dgm:t>
        <a:bodyPr/>
        <a:lstStyle/>
        <a:p>
          <a:r>
            <a:rPr lang="en-US"/>
            <a:t>Mechanics/technique</a:t>
          </a:r>
        </a:p>
      </dgm:t>
    </dgm:pt>
    <dgm:pt modelId="{109834EF-A14A-4E4B-BBBA-8F846C8B5E20}" type="parTrans" cxnId="{82F06B2D-3D46-CD47-85C8-C4A924F3C64C}">
      <dgm:prSet/>
      <dgm:spPr/>
      <dgm:t>
        <a:bodyPr/>
        <a:lstStyle/>
        <a:p>
          <a:endParaRPr lang="en-US"/>
        </a:p>
      </dgm:t>
    </dgm:pt>
    <dgm:pt modelId="{A1A22C10-6F24-AB44-95CF-742AA466ADA6}" type="sibTrans" cxnId="{82F06B2D-3D46-CD47-85C8-C4A924F3C64C}">
      <dgm:prSet/>
      <dgm:spPr/>
      <dgm:t>
        <a:bodyPr/>
        <a:lstStyle/>
        <a:p>
          <a:endParaRPr lang="en-US"/>
        </a:p>
      </dgm:t>
    </dgm:pt>
    <dgm:pt modelId="{F2C062F6-EBB8-3142-8326-1930022576D7}">
      <dgm:prSet/>
      <dgm:spPr/>
      <dgm:t>
        <a:bodyPr/>
        <a:lstStyle/>
        <a:p>
          <a:r>
            <a:rPr lang="en-US"/>
            <a:t>The power of data driven governance</a:t>
          </a:r>
        </a:p>
      </dgm:t>
    </dgm:pt>
    <dgm:pt modelId="{5F4F94B4-26AC-5440-B75D-D00421ED8F98}" type="parTrans" cxnId="{1100FE9B-0630-0645-9B87-9D678F6086B8}">
      <dgm:prSet/>
      <dgm:spPr/>
      <dgm:t>
        <a:bodyPr/>
        <a:lstStyle/>
        <a:p>
          <a:endParaRPr lang="en-US"/>
        </a:p>
      </dgm:t>
    </dgm:pt>
    <dgm:pt modelId="{2403FF7A-5004-1E44-AE44-172B374C9362}" type="sibTrans" cxnId="{1100FE9B-0630-0645-9B87-9D678F6086B8}">
      <dgm:prSet/>
      <dgm:spPr/>
      <dgm:t>
        <a:bodyPr/>
        <a:lstStyle/>
        <a:p>
          <a:endParaRPr lang="en-US"/>
        </a:p>
      </dgm:t>
    </dgm:pt>
    <dgm:pt modelId="{EE81DD75-98EF-1942-AA3B-E26B5E19A7B5}">
      <dgm:prSet/>
      <dgm:spPr/>
      <dgm:t>
        <a:bodyPr/>
        <a:lstStyle/>
        <a:p>
          <a:r>
            <a:rPr lang="en-US"/>
            <a:t>Language of Coding versus language of rights</a:t>
          </a:r>
        </a:p>
      </dgm:t>
    </dgm:pt>
    <dgm:pt modelId="{59E012AB-1BAE-7347-9E0E-7581DD887578}" type="parTrans" cxnId="{B92EEB25-82A9-9E40-8C90-CDFAF449A8D7}">
      <dgm:prSet/>
      <dgm:spPr/>
      <dgm:t>
        <a:bodyPr/>
        <a:lstStyle/>
        <a:p>
          <a:endParaRPr lang="en-US"/>
        </a:p>
      </dgm:t>
    </dgm:pt>
    <dgm:pt modelId="{F438C9C2-33CF-334B-8BD7-BF63A02ED09E}" type="sibTrans" cxnId="{B92EEB25-82A9-9E40-8C90-CDFAF449A8D7}">
      <dgm:prSet/>
      <dgm:spPr/>
      <dgm:t>
        <a:bodyPr/>
        <a:lstStyle/>
        <a:p>
          <a:endParaRPr lang="en-US"/>
        </a:p>
      </dgm:t>
    </dgm:pt>
    <dgm:pt modelId="{76491C5B-DEB4-1A4A-9DFF-9C8C9A1CC690}">
      <dgm:prSet/>
      <dgm:spPr/>
      <dgm:t>
        <a:bodyPr/>
        <a:lstStyle/>
        <a:p>
          <a:r>
            <a:rPr lang="en-US"/>
            <a:t>Creating networks of data streams</a:t>
          </a:r>
        </a:p>
      </dgm:t>
    </dgm:pt>
    <dgm:pt modelId="{3D53C078-AD6E-5240-8155-54666B15F890}" type="parTrans" cxnId="{75DF4480-A0A8-574B-9345-9CD9FC28382E}">
      <dgm:prSet/>
      <dgm:spPr/>
      <dgm:t>
        <a:bodyPr/>
        <a:lstStyle/>
        <a:p>
          <a:endParaRPr lang="en-US"/>
        </a:p>
      </dgm:t>
    </dgm:pt>
    <dgm:pt modelId="{4A8AF591-2C32-4340-AD1E-B455B9E47877}" type="sibTrans" cxnId="{75DF4480-A0A8-574B-9345-9CD9FC28382E}">
      <dgm:prSet/>
      <dgm:spPr/>
      <dgm:t>
        <a:bodyPr/>
        <a:lstStyle/>
        <a:p>
          <a:endParaRPr lang="en-US"/>
        </a:p>
      </dgm:t>
    </dgm:pt>
    <dgm:pt modelId="{FB59964F-6407-7940-BDD5-504F0375F554}">
      <dgm:prSet/>
      <dgm:spPr/>
      <dgm:t>
        <a:bodyPr/>
        <a:lstStyle/>
        <a:p>
          <a:r>
            <a:rPr lang="en-US"/>
            <a:t>Analytics</a:t>
          </a:r>
        </a:p>
      </dgm:t>
    </dgm:pt>
    <dgm:pt modelId="{E57B97C5-E40F-E64D-8362-319A3C96705B}" type="parTrans" cxnId="{16F0223F-C6D0-644D-B081-CF038649DDA0}">
      <dgm:prSet/>
      <dgm:spPr/>
      <dgm:t>
        <a:bodyPr/>
        <a:lstStyle/>
        <a:p>
          <a:endParaRPr lang="en-US"/>
        </a:p>
      </dgm:t>
    </dgm:pt>
    <dgm:pt modelId="{93478D3B-8F19-5442-AD3F-BB690BB3E9FE}" type="sibTrans" cxnId="{16F0223F-C6D0-644D-B081-CF038649DDA0}">
      <dgm:prSet/>
      <dgm:spPr/>
      <dgm:t>
        <a:bodyPr/>
        <a:lstStyle/>
        <a:p>
          <a:endParaRPr lang="en-US"/>
        </a:p>
      </dgm:t>
    </dgm:pt>
    <dgm:pt modelId="{34613FB7-8D68-7F40-AE87-FA0DB61660C1}">
      <dgm:prSet/>
      <dgm:spPr/>
      <dgm:t>
        <a:bodyPr/>
        <a:lstStyle/>
        <a:p>
          <a:r>
            <a:rPr lang="en-US"/>
            <a:t>The role of the coder, the administrator, and the analyst relative to the government official and the lawyer</a:t>
          </a:r>
        </a:p>
      </dgm:t>
    </dgm:pt>
    <dgm:pt modelId="{18E0FE12-66BF-2A48-94C8-A9B1D24EF5BB}" type="parTrans" cxnId="{B6F086A9-2A90-3142-B1BA-AAED297AC431}">
      <dgm:prSet/>
      <dgm:spPr/>
      <dgm:t>
        <a:bodyPr/>
        <a:lstStyle/>
        <a:p>
          <a:endParaRPr lang="en-US"/>
        </a:p>
      </dgm:t>
    </dgm:pt>
    <dgm:pt modelId="{A41368D0-E76B-7A4E-A348-774FEECE9A67}" type="sibTrans" cxnId="{B6F086A9-2A90-3142-B1BA-AAED297AC431}">
      <dgm:prSet/>
      <dgm:spPr/>
      <dgm:t>
        <a:bodyPr/>
        <a:lstStyle/>
        <a:p>
          <a:endParaRPr lang="en-US"/>
        </a:p>
      </dgm:t>
    </dgm:pt>
    <dgm:pt modelId="{83CC7DFF-ACFC-6B45-B537-AE57C59DC138}">
      <dgm:prSet/>
      <dgm:spPr/>
      <dgm:t>
        <a:bodyPr/>
        <a:lstStyle/>
        <a:p>
          <a:r>
            <a:rPr lang="en-US"/>
            <a:t>Embedding political choices and biases</a:t>
          </a:r>
        </a:p>
      </dgm:t>
    </dgm:pt>
    <dgm:pt modelId="{180788CE-407B-234B-9BDF-91EED10D0920}" type="parTrans" cxnId="{88D784E6-29EB-D246-A746-923E3A3C3AF7}">
      <dgm:prSet/>
      <dgm:spPr/>
      <dgm:t>
        <a:bodyPr/>
        <a:lstStyle/>
        <a:p>
          <a:endParaRPr lang="en-US"/>
        </a:p>
      </dgm:t>
    </dgm:pt>
    <dgm:pt modelId="{2CF5A7C6-6B35-B742-9FB8-F7C552107C4B}" type="sibTrans" cxnId="{88D784E6-29EB-D246-A746-923E3A3C3AF7}">
      <dgm:prSet/>
      <dgm:spPr/>
      <dgm:t>
        <a:bodyPr/>
        <a:lstStyle/>
        <a:p>
          <a:endParaRPr lang="en-US"/>
        </a:p>
      </dgm:t>
    </dgm:pt>
    <dgm:pt modelId="{EA739246-EA66-0744-A785-76C9B95CEF39}" type="pres">
      <dgm:prSet presAssocID="{1041BB24-58DC-1E44-9E15-212B2E511FC1}" presName="linear" presStyleCnt="0">
        <dgm:presLayoutVars>
          <dgm:animLvl val="lvl"/>
          <dgm:resizeHandles val="exact"/>
        </dgm:presLayoutVars>
      </dgm:prSet>
      <dgm:spPr/>
    </dgm:pt>
    <dgm:pt modelId="{C206B4B0-5094-0E42-BD2D-4827BDFAC0C0}" type="pres">
      <dgm:prSet presAssocID="{57E7A703-7345-D643-9BE4-8F2D0FCE0207}" presName="parentText" presStyleLbl="node1" presStyleIdx="0" presStyleCnt="7">
        <dgm:presLayoutVars>
          <dgm:chMax val="0"/>
          <dgm:bulletEnabled val="1"/>
        </dgm:presLayoutVars>
      </dgm:prSet>
      <dgm:spPr/>
    </dgm:pt>
    <dgm:pt modelId="{1A89D5A4-421D-6847-BBD3-F30035E04F45}" type="pres">
      <dgm:prSet presAssocID="{A1A22C10-6F24-AB44-95CF-742AA466ADA6}" presName="spacer" presStyleCnt="0"/>
      <dgm:spPr/>
    </dgm:pt>
    <dgm:pt modelId="{52F00EFF-0BBF-474A-A6F3-A056C8357A9C}" type="pres">
      <dgm:prSet presAssocID="{F2C062F6-EBB8-3142-8326-1930022576D7}" presName="parentText" presStyleLbl="node1" presStyleIdx="1" presStyleCnt="7">
        <dgm:presLayoutVars>
          <dgm:chMax val="0"/>
          <dgm:bulletEnabled val="1"/>
        </dgm:presLayoutVars>
      </dgm:prSet>
      <dgm:spPr/>
    </dgm:pt>
    <dgm:pt modelId="{9CEDAA5C-2910-3645-8A70-C333FDAE464D}" type="pres">
      <dgm:prSet presAssocID="{2403FF7A-5004-1E44-AE44-172B374C9362}" presName="spacer" presStyleCnt="0"/>
      <dgm:spPr/>
    </dgm:pt>
    <dgm:pt modelId="{4BD4F66A-1974-1E4A-BF56-3B2693A6D41E}" type="pres">
      <dgm:prSet presAssocID="{EE81DD75-98EF-1942-AA3B-E26B5E19A7B5}" presName="parentText" presStyleLbl="node1" presStyleIdx="2" presStyleCnt="7">
        <dgm:presLayoutVars>
          <dgm:chMax val="0"/>
          <dgm:bulletEnabled val="1"/>
        </dgm:presLayoutVars>
      </dgm:prSet>
      <dgm:spPr/>
    </dgm:pt>
    <dgm:pt modelId="{533AA396-415A-F846-9291-409591BC1876}" type="pres">
      <dgm:prSet presAssocID="{F438C9C2-33CF-334B-8BD7-BF63A02ED09E}" presName="spacer" presStyleCnt="0"/>
      <dgm:spPr/>
    </dgm:pt>
    <dgm:pt modelId="{89B22B38-02C6-0740-AA1A-FDC70AB5C1CF}" type="pres">
      <dgm:prSet presAssocID="{76491C5B-DEB4-1A4A-9DFF-9C8C9A1CC690}" presName="parentText" presStyleLbl="node1" presStyleIdx="3" presStyleCnt="7">
        <dgm:presLayoutVars>
          <dgm:chMax val="0"/>
          <dgm:bulletEnabled val="1"/>
        </dgm:presLayoutVars>
      </dgm:prSet>
      <dgm:spPr/>
    </dgm:pt>
    <dgm:pt modelId="{F5CE197D-684E-794C-A264-8275364B7E0E}" type="pres">
      <dgm:prSet presAssocID="{4A8AF591-2C32-4340-AD1E-B455B9E47877}" presName="spacer" presStyleCnt="0"/>
      <dgm:spPr/>
    </dgm:pt>
    <dgm:pt modelId="{A8E14906-0A99-5547-985E-FFC037A6022E}" type="pres">
      <dgm:prSet presAssocID="{FB59964F-6407-7940-BDD5-504F0375F554}" presName="parentText" presStyleLbl="node1" presStyleIdx="4" presStyleCnt="7">
        <dgm:presLayoutVars>
          <dgm:chMax val="0"/>
          <dgm:bulletEnabled val="1"/>
        </dgm:presLayoutVars>
      </dgm:prSet>
      <dgm:spPr/>
    </dgm:pt>
    <dgm:pt modelId="{89D23E55-91A1-5646-80E4-DC71F81BE743}" type="pres">
      <dgm:prSet presAssocID="{93478D3B-8F19-5442-AD3F-BB690BB3E9FE}" presName="spacer" presStyleCnt="0"/>
      <dgm:spPr/>
    </dgm:pt>
    <dgm:pt modelId="{A65AF0B9-1838-F14F-B1D3-1EFDDFEEE5DE}" type="pres">
      <dgm:prSet presAssocID="{34613FB7-8D68-7F40-AE87-FA0DB61660C1}" presName="parentText" presStyleLbl="node1" presStyleIdx="5" presStyleCnt="7">
        <dgm:presLayoutVars>
          <dgm:chMax val="0"/>
          <dgm:bulletEnabled val="1"/>
        </dgm:presLayoutVars>
      </dgm:prSet>
      <dgm:spPr/>
    </dgm:pt>
    <dgm:pt modelId="{0073DD52-CC83-0E4E-AE91-2F6503577615}" type="pres">
      <dgm:prSet presAssocID="{A41368D0-E76B-7A4E-A348-774FEECE9A67}" presName="spacer" presStyleCnt="0"/>
      <dgm:spPr/>
    </dgm:pt>
    <dgm:pt modelId="{8DEA9D22-7B90-924F-B93D-29901D2099D5}" type="pres">
      <dgm:prSet presAssocID="{83CC7DFF-ACFC-6B45-B537-AE57C59DC138}" presName="parentText" presStyleLbl="node1" presStyleIdx="6" presStyleCnt="7">
        <dgm:presLayoutVars>
          <dgm:chMax val="0"/>
          <dgm:bulletEnabled val="1"/>
        </dgm:presLayoutVars>
      </dgm:prSet>
      <dgm:spPr/>
    </dgm:pt>
  </dgm:ptLst>
  <dgm:cxnLst>
    <dgm:cxn modelId="{B92EEB25-82A9-9E40-8C90-CDFAF449A8D7}" srcId="{1041BB24-58DC-1E44-9E15-212B2E511FC1}" destId="{EE81DD75-98EF-1942-AA3B-E26B5E19A7B5}" srcOrd="2" destOrd="0" parTransId="{59E012AB-1BAE-7347-9E0E-7581DD887578}" sibTransId="{F438C9C2-33CF-334B-8BD7-BF63A02ED09E}"/>
    <dgm:cxn modelId="{82F06B2D-3D46-CD47-85C8-C4A924F3C64C}" srcId="{1041BB24-58DC-1E44-9E15-212B2E511FC1}" destId="{57E7A703-7345-D643-9BE4-8F2D0FCE0207}" srcOrd="0" destOrd="0" parTransId="{109834EF-A14A-4E4B-BBBA-8F846C8B5E20}" sibTransId="{A1A22C10-6F24-AB44-95CF-742AA466ADA6}"/>
    <dgm:cxn modelId="{16F0223F-C6D0-644D-B081-CF038649DDA0}" srcId="{1041BB24-58DC-1E44-9E15-212B2E511FC1}" destId="{FB59964F-6407-7940-BDD5-504F0375F554}" srcOrd="4" destOrd="0" parTransId="{E57B97C5-E40F-E64D-8362-319A3C96705B}" sibTransId="{93478D3B-8F19-5442-AD3F-BB690BB3E9FE}"/>
    <dgm:cxn modelId="{C44C8F49-219C-A746-8A9B-4C5845137B5C}" type="presOf" srcId="{FB59964F-6407-7940-BDD5-504F0375F554}" destId="{A8E14906-0A99-5547-985E-FFC037A6022E}" srcOrd="0" destOrd="0" presId="urn:microsoft.com/office/officeart/2005/8/layout/vList2"/>
    <dgm:cxn modelId="{48363055-CA47-D646-B7A1-78A70D32F56B}" type="presOf" srcId="{83CC7DFF-ACFC-6B45-B537-AE57C59DC138}" destId="{8DEA9D22-7B90-924F-B93D-29901D2099D5}" srcOrd="0" destOrd="0" presId="urn:microsoft.com/office/officeart/2005/8/layout/vList2"/>
    <dgm:cxn modelId="{0906A060-B4F6-F04C-8C0F-36187B7FE15E}" type="presOf" srcId="{57E7A703-7345-D643-9BE4-8F2D0FCE0207}" destId="{C206B4B0-5094-0E42-BD2D-4827BDFAC0C0}" srcOrd="0" destOrd="0" presId="urn:microsoft.com/office/officeart/2005/8/layout/vList2"/>
    <dgm:cxn modelId="{2E657C76-5E84-6141-B9F8-B71895A0F6E8}" type="presOf" srcId="{F2C062F6-EBB8-3142-8326-1930022576D7}" destId="{52F00EFF-0BBF-474A-A6F3-A056C8357A9C}" srcOrd="0" destOrd="0" presId="urn:microsoft.com/office/officeart/2005/8/layout/vList2"/>
    <dgm:cxn modelId="{75DF4480-A0A8-574B-9345-9CD9FC28382E}" srcId="{1041BB24-58DC-1E44-9E15-212B2E511FC1}" destId="{76491C5B-DEB4-1A4A-9DFF-9C8C9A1CC690}" srcOrd="3" destOrd="0" parTransId="{3D53C078-AD6E-5240-8155-54666B15F890}" sibTransId="{4A8AF591-2C32-4340-AD1E-B455B9E47877}"/>
    <dgm:cxn modelId="{1100FE9B-0630-0645-9B87-9D678F6086B8}" srcId="{1041BB24-58DC-1E44-9E15-212B2E511FC1}" destId="{F2C062F6-EBB8-3142-8326-1930022576D7}" srcOrd="1" destOrd="0" parTransId="{5F4F94B4-26AC-5440-B75D-D00421ED8F98}" sibTransId="{2403FF7A-5004-1E44-AE44-172B374C9362}"/>
    <dgm:cxn modelId="{9EA930A7-404D-FE45-9019-558726C740EC}" type="presOf" srcId="{76491C5B-DEB4-1A4A-9DFF-9C8C9A1CC690}" destId="{89B22B38-02C6-0740-AA1A-FDC70AB5C1CF}" srcOrd="0" destOrd="0" presId="urn:microsoft.com/office/officeart/2005/8/layout/vList2"/>
    <dgm:cxn modelId="{B6F086A9-2A90-3142-B1BA-AAED297AC431}" srcId="{1041BB24-58DC-1E44-9E15-212B2E511FC1}" destId="{34613FB7-8D68-7F40-AE87-FA0DB61660C1}" srcOrd="5" destOrd="0" parTransId="{18E0FE12-66BF-2A48-94C8-A9B1D24EF5BB}" sibTransId="{A41368D0-E76B-7A4E-A348-774FEECE9A67}"/>
    <dgm:cxn modelId="{736C25BF-8052-4C47-BFD2-B4F24793D17D}" type="presOf" srcId="{34613FB7-8D68-7F40-AE87-FA0DB61660C1}" destId="{A65AF0B9-1838-F14F-B1D3-1EFDDFEEE5DE}" srcOrd="0" destOrd="0" presId="urn:microsoft.com/office/officeart/2005/8/layout/vList2"/>
    <dgm:cxn modelId="{88D784E6-29EB-D246-A746-923E3A3C3AF7}" srcId="{1041BB24-58DC-1E44-9E15-212B2E511FC1}" destId="{83CC7DFF-ACFC-6B45-B537-AE57C59DC138}" srcOrd="6" destOrd="0" parTransId="{180788CE-407B-234B-9BDF-91EED10D0920}" sibTransId="{2CF5A7C6-6B35-B742-9FB8-F7C552107C4B}"/>
    <dgm:cxn modelId="{47AE72F5-5F28-5744-B579-73D58A0656B3}" type="presOf" srcId="{1041BB24-58DC-1E44-9E15-212B2E511FC1}" destId="{EA739246-EA66-0744-A785-76C9B95CEF39}" srcOrd="0" destOrd="0" presId="urn:microsoft.com/office/officeart/2005/8/layout/vList2"/>
    <dgm:cxn modelId="{8412E3FA-ADD0-5743-8AB3-A70F37F682F9}" type="presOf" srcId="{EE81DD75-98EF-1942-AA3B-E26B5E19A7B5}" destId="{4BD4F66A-1974-1E4A-BF56-3B2693A6D41E}" srcOrd="0" destOrd="0" presId="urn:microsoft.com/office/officeart/2005/8/layout/vList2"/>
    <dgm:cxn modelId="{B80C5299-FE71-A141-830B-4F602E6C7981}" type="presParOf" srcId="{EA739246-EA66-0744-A785-76C9B95CEF39}" destId="{C206B4B0-5094-0E42-BD2D-4827BDFAC0C0}" srcOrd="0" destOrd="0" presId="urn:microsoft.com/office/officeart/2005/8/layout/vList2"/>
    <dgm:cxn modelId="{52C89C23-37BD-C84B-B9E3-5E35DED71513}" type="presParOf" srcId="{EA739246-EA66-0744-A785-76C9B95CEF39}" destId="{1A89D5A4-421D-6847-BBD3-F30035E04F45}" srcOrd="1" destOrd="0" presId="urn:microsoft.com/office/officeart/2005/8/layout/vList2"/>
    <dgm:cxn modelId="{D8D3CD1E-76FC-9F42-9F6C-3C0402E331E5}" type="presParOf" srcId="{EA739246-EA66-0744-A785-76C9B95CEF39}" destId="{52F00EFF-0BBF-474A-A6F3-A056C8357A9C}" srcOrd="2" destOrd="0" presId="urn:microsoft.com/office/officeart/2005/8/layout/vList2"/>
    <dgm:cxn modelId="{80345B3E-60F4-0D4C-84DB-CED1CDB6C6CA}" type="presParOf" srcId="{EA739246-EA66-0744-A785-76C9B95CEF39}" destId="{9CEDAA5C-2910-3645-8A70-C333FDAE464D}" srcOrd="3" destOrd="0" presId="urn:microsoft.com/office/officeart/2005/8/layout/vList2"/>
    <dgm:cxn modelId="{E74B7088-9F98-FD49-BA1D-C07EDFB1CB95}" type="presParOf" srcId="{EA739246-EA66-0744-A785-76C9B95CEF39}" destId="{4BD4F66A-1974-1E4A-BF56-3B2693A6D41E}" srcOrd="4" destOrd="0" presId="urn:microsoft.com/office/officeart/2005/8/layout/vList2"/>
    <dgm:cxn modelId="{5AB3D374-1E20-EA43-984E-759E9669ACAF}" type="presParOf" srcId="{EA739246-EA66-0744-A785-76C9B95CEF39}" destId="{533AA396-415A-F846-9291-409591BC1876}" srcOrd="5" destOrd="0" presId="urn:microsoft.com/office/officeart/2005/8/layout/vList2"/>
    <dgm:cxn modelId="{5118234B-7275-8F46-86F5-AE6D3CCF324A}" type="presParOf" srcId="{EA739246-EA66-0744-A785-76C9B95CEF39}" destId="{89B22B38-02C6-0740-AA1A-FDC70AB5C1CF}" srcOrd="6" destOrd="0" presId="urn:microsoft.com/office/officeart/2005/8/layout/vList2"/>
    <dgm:cxn modelId="{AC55DBDA-204B-6E4F-8307-95AC0A239FB1}" type="presParOf" srcId="{EA739246-EA66-0744-A785-76C9B95CEF39}" destId="{F5CE197D-684E-794C-A264-8275364B7E0E}" srcOrd="7" destOrd="0" presId="urn:microsoft.com/office/officeart/2005/8/layout/vList2"/>
    <dgm:cxn modelId="{29A34A6B-7083-5549-905C-E80C53B6700B}" type="presParOf" srcId="{EA739246-EA66-0744-A785-76C9B95CEF39}" destId="{A8E14906-0A99-5547-985E-FFC037A6022E}" srcOrd="8" destOrd="0" presId="urn:microsoft.com/office/officeart/2005/8/layout/vList2"/>
    <dgm:cxn modelId="{C7142391-B529-0D45-A635-16ADA4038733}" type="presParOf" srcId="{EA739246-EA66-0744-A785-76C9B95CEF39}" destId="{89D23E55-91A1-5646-80E4-DC71F81BE743}" srcOrd="9" destOrd="0" presId="urn:microsoft.com/office/officeart/2005/8/layout/vList2"/>
    <dgm:cxn modelId="{940363D9-9A38-0E42-BD38-BAC2B481DB79}" type="presParOf" srcId="{EA739246-EA66-0744-A785-76C9B95CEF39}" destId="{A65AF0B9-1838-F14F-B1D3-1EFDDFEEE5DE}" srcOrd="10" destOrd="0" presId="urn:microsoft.com/office/officeart/2005/8/layout/vList2"/>
    <dgm:cxn modelId="{DC2FC5EB-B2EB-1240-BDAB-6FC35D119373}" type="presParOf" srcId="{EA739246-EA66-0744-A785-76C9B95CEF39}" destId="{0073DD52-CC83-0E4E-AE91-2F6503577615}" srcOrd="11" destOrd="0" presId="urn:microsoft.com/office/officeart/2005/8/layout/vList2"/>
    <dgm:cxn modelId="{882689F1-C565-9D4C-9BFC-42622764BF79}" type="presParOf" srcId="{EA739246-EA66-0744-A785-76C9B95CEF39}" destId="{8DEA9D22-7B90-924F-B93D-29901D2099D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2272DB-9B7F-4549-870E-8AC586822C21}" type="doc">
      <dgm:prSet loTypeId="urn:microsoft.com/office/officeart/2005/8/layout/default" loCatId="relationship" qsTypeId="urn:microsoft.com/office/officeart/2005/8/quickstyle/simple3" qsCatId="simple" csTypeId="urn:microsoft.com/office/officeart/2005/8/colors/accent4_4" csCatId="accent4" phldr="1"/>
      <dgm:spPr/>
      <dgm:t>
        <a:bodyPr/>
        <a:lstStyle/>
        <a:p>
          <a:endParaRPr lang="en-US"/>
        </a:p>
      </dgm:t>
    </dgm:pt>
    <dgm:pt modelId="{0EE60F4E-C52D-B34E-8060-5C4111E6D0E6}">
      <dgm:prSet/>
      <dgm:spPr/>
      <dgm:t>
        <a:bodyPr/>
        <a:lstStyle/>
        <a:p>
          <a:r>
            <a:rPr lang="en-US" b="1"/>
            <a:t>Dr. Ian Malcolm:</a:t>
          </a:r>
          <a:br>
            <a:rPr lang="en-US"/>
          </a:br>
          <a:r>
            <a:rPr lang="en-US"/>
            <a:t>Yeah, but your scientists were so preoccupied with whether or not they could, they didn't stop to think if they should.</a:t>
          </a:r>
        </a:p>
      </dgm:t>
    </dgm:pt>
    <dgm:pt modelId="{29223B66-F231-0544-B0FA-6A7702C6632B}" type="parTrans" cxnId="{7AFE2313-C18F-6F48-B4F3-70D92AACC7A7}">
      <dgm:prSet/>
      <dgm:spPr/>
      <dgm:t>
        <a:bodyPr/>
        <a:lstStyle/>
        <a:p>
          <a:endParaRPr lang="en-US"/>
        </a:p>
      </dgm:t>
    </dgm:pt>
    <dgm:pt modelId="{1F1316C6-8FBE-CB4F-8853-FD3F451D0417}" type="sibTrans" cxnId="{7AFE2313-C18F-6F48-B4F3-70D92AACC7A7}">
      <dgm:prSet/>
      <dgm:spPr/>
      <dgm:t>
        <a:bodyPr/>
        <a:lstStyle/>
        <a:p>
          <a:endParaRPr lang="en-US"/>
        </a:p>
      </dgm:t>
    </dgm:pt>
    <dgm:pt modelId="{A1E68E5F-2AEA-B44F-9AA2-F665207949E0}" type="pres">
      <dgm:prSet presAssocID="{DE2272DB-9B7F-4549-870E-8AC586822C21}" presName="diagram" presStyleCnt="0">
        <dgm:presLayoutVars>
          <dgm:dir/>
          <dgm:resizeHandles val="exact"/>
        </dgm:presLayoutVars>
      </dgm:prSet>
      <dgm:spPr/>
    </dgm:pt>
    <dgm:pt modelId="{FBC2C0DD-A83A-4B40-8C73-A0F617F7F530}" type="pres">
      <dgm:prSet presAssocID="{0EE60F4E-C52D-B34E-8060-5C4111E6D0E6}" presName="node" presStyleLbl="node1" presStyleIdx="0" presStyleCnt="1" custScaleX="229012">
        <dgm:presLayoutVars>
          <dgm:bulletEnabled val="1"/>
        </dgm:presLayoutVars>
      </dgm:prSet>
      <dgm:spPr/>
    </dgm:pt>
  </dgm:ptLst>
  <dgm:cxnLst>
    <dgm:cxn modelId="{7AFE2313-C18F-6F48-B4F3-70D92AACC7A7}" srcId="{DE2272DB-9B7F-4549-870E-8AC586822C21}" destId="{0EE60F4E-C52D-B34E-8060-5C4111E6D0E6}" srcOrd="0" destOrd="0" parTransId="{29223B66-F231-0544-B0FA-6A7702C6632B}" sibTransId="{1F1316C6-8FBE-CB4F-8853-FD3F451D0417}"/>
    <dgm:cxn modelId="{DE0BE287-3480-E845-8321-95E894AE1622}" type="presOf" srcId="{DE2272DB-9B7F-4549-870E-8AC586822C21}" destId="{A1E68E5F-2AEA-B44F-9AA2-F665207949E0}" srcOrd="0" destOrd="0" presId="urn:microsoft.com/office/officeart/2005/8/layout/default"/>
    <dgm:cxn modelId="{9E49D49C-B1FD-2C42-95CA-909BF2AB61A6}" type="presOf" srcId="{0EE60F4E-C52D-B34E-8060-5C4111E6D0E6}" destId="{FBC2C0DD-A83A-4B40-8C73-A0F617F7F530}" srcOrd="0" destOrd="0" presId="urn:microsoft.com/office/officeart/2005/8/layout/default"/>
    <dgm:cxn modelId="{F5857076-A6D5-074E-A250-1ED52BACB785}" type="presParOf" srcId="{A1E68E5F-2AEA-B44F-9AA2-F665207949E0}" destId="{FBC2C0DD-A83A-4B40-8C73-A0F617F7F530}"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3A724-4FE5-0648-84F8-F637191FDCC5}" type="doc">
      <dgm:prSet loTypeId="urn:microsoft.com/office/officeart/2005/8/layout/chevron2" loCatId="process" qsTypeId="urn:microsoft.com/office/officeart/2005/8/quickstyle/simple3" qsCatId="simple" csTypeId="urn:microsoft.com/office/officeart/2005/8/colors/colorful1" csCatId="colorful" phldr="1"/>
      <dgm:spPr/>
      <dgm:t>
        <a:bodyPr/>
        <a:lstStyle/>
        <a:p>
          <a:endParaRPr lang="en-US"/>
        </a:p>
      </dgm:t>
    </dgm:pt>
    <dgm:pt modelId="{4E3DC6BE-8CD6-3C42-A909-C0826EC71436}">
      <dgm:prSet/>
      <dgm:spPr/>
      <dgm:t>
        <a:bodyPr/>
        <a:lstStyle/>
        <a:p>
          <a:r>
            <a:rPr lang="en-US"/>
            <a:t>New regulatory mechanism</a:t>
          </a:r>
        </a:p>
      </dgm:t>
    </dgm:pt>
    <dgm:pt modelId="{554B677E-829D-BD4B-BAD4-718184E1078F}" type="parTrans" cxnId="{00B160DF-3BB6-3E48-8506-B51295805274}">
      <dgm:prSet/>
      <dgm:spPr/>
      <dgm:t>
        <a:bodyPr/>
        <a:lstStyle/>
        <a:p>
          <a:endParaRPr lang="en-US"/>
        </a:p>
      </dgm:t>
    </dgm:pt>
    <dgm:pt modelId="{DD00FA77-F44E-8A4B-A741-3BC0C17AAD53}" type="sibTrans" cxnId="{00B160DF-3BB6-3E48-8506-B51295805274}">
      <dgm:prSet/>
      <dgm:spPr/>
      <dgm:t>
        <a:bodyPr/>
        <a:lstStyle/>
        <a:p>
          <a:endParaRPr lang="en-US"/>
        </a:p>
      </dgm:t>
    </dgm:pt>
    <dgm:pt modelId="{505BD3A5-2F85-5B43-8FBD-E9F167B8DF25}">
      <dgm:prSet/>
      <dgm:spPr/>
      <dgm:t>
        <a:bodyPr/>
        <a:lstStyle/>
        <a:p>
          <a:r>
            <a:rPr lang="en-US" dirty="0"/>
            <a:t>A complex system of rewards and punishment </a:t>
          </a:r>
        </a:p>
      </dgm:t>
    </dgm:pt>
    <dgm:pt modelId="{966F99E4-9EAC-104B-BFE5-30AC8A331B45}" type="parTrans" cxnId="{B5E19783-1A8F-9542-A72B-EC1D411B78C1}">
      <dgm:prSet/>
      <dgm:spPr/>
      <dgm:t>
        <a:bodyPr/>
        <a:lstStyle/>
        <a:p>
          <a:endParaRPr lang="en-US"/>
        </a:p>
      </dgm:t>
    </dgm:pt>
    <dgm:pt modelId="{22AD4734-48DD-3541-BDF0-CC8FDC889F19}" type="sibTrans" cxnId="{B5E19783-1A8F-9542-A72B-EC1D411B78C1}">
      <dgm:prSet/>
      <dgm:spPr/>
      <dgm:t>
        <a:bodyPr/>
        <a:lstStyle/>
        <a:p>
          <a:endParaRPr lang="en-US"/>
        </a:p>
      </dgm:t>
    </dgm:pt>
    <dgm:pt modelId="{6EF1C001-2E36-6743-BAC2-4C6B18F84BB1}">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Founded on </a:t>
          </a:r>
          <a:r>
            <a:rPr lang="en-US" sz="1800" b="1" dirty="0">
              <a:solidFill>
                <a:srgbClr val="C00000"/>
              </a:solidFill>
            </a:rPr>
            <a:t>data driven scoring</a:t>
          </a:r>
        </a:p>
      </dgm:t>
    </dgm:pt>
    <dgm:pt modelId="{A6B921E7-AF96-F142-BC72-D4AB3C8FEBC3}" type="parTrans" cxnId="{8786952C-4623-C74E-923F-BDE739438285}">
      <dgm:prSet/>
      <dgm:spPr/>
      <dgm:t>
        <a:bodyPr/>
        <a:lstStyle/>
        <a:p>
          <a:endParaRPr lang="en-US"/>
        </a:p>
      </dgm:t>
    </dgm:pt>
    <dgm:pt modelId="{A46C5F74-57FF-0643-82F7-D40EDE986971}" type="sibTrans" cxnId="{8786952C-4623-C74E-923F-BDE739438285}">
      <dgm:prSet/>
      <dgm:spPr/>
      <dgm:t>
        <a:bodyPr/>
        <a:lstStyle/>
        <a:p>
          <a:endParaRPr lang="en-US"/>
        </a:p>
      </dgm:t>
    </dgm:pt>
    <dgm:pt modelId="{D0E525EE-FDA3-E242-A513-61D497848A1B}">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Scoring is based on </a:t>
          </a:r>
          <a:r>
            <a:rPr lang="en-US" sz="1800" b="1" dirty="0">
              <a:solidFill>
                <a:srgbClr val="C00000"/>
              </a:solidFill>
            </a:rPr>
            <a:t>ratings</a:t>
          </a:r>
          <a:r>
            <a:rPr lang="en-US" sz="1800" dirty="0"/>
            <a:t> </a:t>
          </a:r>
        </a:p>
      </dgm:t>
    </dgm:pt>
    <dgm:pt modelId="{9471AFB0-C496-BF48-8C0D-B32B373C565B}" type="parTrans" cxnId="{6FF7DEDD-5A4B-574B-B461-0BC8D55CF9BC}">
      <dgm:prSet/>
      <dgm:spPr/>
      <dgm:t>
        <a:bodyPr/>
        <a:lstStyle/>
        <a:p>
          <a:endParaRPr lang="en-US"/>
        </a:p>
      </dgm:t>
    </dgm:pt>
    <dgm:pt modelId="{17CD679E-DF65-094B-87AA-01AB5F274BDF}" type="sibTrans" cxnId="{6FF7DEDD-5A4B-574B-B461-0BC8D55CF9BC}">
      <dgm:prSet/>
      <dgm:spPr/>
      <dgm:t>
        <a:bodyPr/>
        <a:lstStyle/>
        <a:p>
          <a:endParaRPr lang="en-US"/>
        </a:p>
      </dgm:t>
    </dgm:pt>
    <dgm:pt modelId="{DBEA1804-4BE6-3343-8AF2-196C1C6D41CD}">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Ratings are based on data driven </a:t>
          </a:r>
          <a:r>
            <a:rPr lang="en-US" sz="1800" b="1" dirty="0">
              <a:solidFill>
                <a:srgbClr val="C00000"/>
              </a:solidFill>
            </a:rPr>
            <a:t>assessments</a:t>
          </a:r>
        </a:p>
      </dgm:t>
    </dgm:pt>
    <dgm:pt modelId="{7C294880-2F11-134E-88A9-9E009F20BF89}" type="parTrans" cxnId="{AB1ABED5-BB46-064F-B6B4-CDDD181473DC}">
      <dgm:prSet/>
      <dgm:spPr/>
      <dgm:t>
        <a:bodyPr/>
        <a:lstStyle/>
        <a:p>
          <a:endParaRPr lang="en-US"/>
        </a:p>
      </dgm:t>
    </dgm:pt>
    <dgm:pt modelId="{300FE799-35C4-5B44-A45B-65FD7C21E26F}" type="sibTrans" cxnId="{AB1ABED5-BB46-064F-B6B4-CDDD181473DC}">
      <dgm:prSet/>
      <dgm:spPr/>
      <dgm:t>
        <a:bodyPr/>
        <a:lstStyle/>
        <a:p>
          <a:endParaRPr lang="en-US"/>
        </a:p>
      </dgm:t>
    </dgm:pt>
    <dgm:pt modelId="{BAE3EFD9-B874-EA4F-BD5A-01C59113730B}">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Assessments are grounded in </a:t>
          </a:r>
          <a:r>
            <a:rPr lang="en-US" sz="1800" b="1" dirty="0">
              <a:solidFill>
                <a:srgbClr val="C00000"/>
              </a:solidFill>
            </a:rPr>
            <a:t>measurement against a set of norms and objectives</a:t>
          </a:r>
          <a:r>
            <a:rPr lang="en-US" sz="1800" dirty="0"/>
            <a:t> for behavior </a:t>
          </a:r>
        </a:p>
      </dgm:t>
    </dgm:pt>
    <dgm:pt modelId="{B3881609-211E-5645-85C2-037EBE6F9E07}" type="parTrans" cxnId="{27BF3392-A3D4-4440-BC8D-F6A0A9DBEEB1}">
      <dgm:prSet/>
      <dgm:spPr/>
      <dgm:t>
        <a:bodyPr/>
        <a:lstStyle/>
        <a:p>
          <a:endParaRPr lang="en-US"/>
        </a:p>
      </dgm:t>
    </dgm:pt>
    <dgm:pt modelId="{586DE4E6-CA52-A344-A966-E08B9702B8FC}" type="sibTrans" cxnId="{27BF3392-A3D4-4440-BC8D-F6A0A9DBEEB1}">
      <dgm:prSet/>
      <dgm:spPr/>
      <dgm:t>
        <a:bodyPr/>
        <a:lstStyle/>
        <a:p>
          <a:endParaRPr lang="en-US"/>
        </a:p>
      </dgm:t>
    </dgm:pt>
    <dgm:pt modelId="{DC12E885-8F87-FE46-86DD-1CDCF7EA3B21}">
      <dgm:prSe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sz="1600" b="1" dirty="0">
              <a:solidFill>
                <a:srgbClr val="C00000"/>
              </a:solidFill>
            </a:rPr>
            <a:t>SCS relationship with law:</a:t>
          </a:r>
        </a:p>
      </dgm:t>
    </dgm:pt>
    <dgm:pt modelId="{CDE512F3-167D-0747-9F89-B2C890F7E1FF}" type="parTrans" cxnId="{CE512509-0289-684E-8015-4A8C6C536FB2}">
      <dgm:prSet/>
      <dgm:spPr/>
      <dgm:t>
        <a:bodyPr/>
        <a:lstStyle/>
        <a:p>
          <a:endParaRPr lang="en-US"/>
        </a:p>
      </dgm:t>
    </dgm:pt>
    <dgm:pt modelId="{A87F9377-F793-EF49-82EA-9A3CA7A6AFC8}" type="sibTrans" cxnId="{CE512509-0289-684E-8015-4A8C6C536FB2}">
      <dgm:prSet/>
      <dgm:spPr/>
      <dgm:t>
        <a:bodyPr/>
        <a:lstStyle/>
        <a:p>
          <a:endParaRPr lang="en-US"/>
        </a:p>
      </dgm:t>
    </dgm:pt>
    <dgm:pt modelId="{8F33C639-EEF7-5444-8787-F293F43E3894}">
      <dgm:prSe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sz="1800" dirty="0"/>
            <a:t>Norms reflect the </a:t>
          </a:r>
          <a:r>
            <a:rPr lang="en-US" sz="1800" b="1" dirty="0">
              <a:solidFill>
                <a:srgbClr val="C00000"/>
              </a:solidFill>
            </a:rPr>
            <a:t>values and objectives to be advanced</a:t>
          </a:r>
        </a:p>
      </dgm:t>
    </dgm:pt>
    <dgm:pt modelId="{4A0A8CCF-5144-5D43-A387-D8CCFE4674D4}" type="parTrans" cxnId="{BD9C6CAB-AA13-7246-83F6-6A22402F6709}">
      <dgm:prSet/>
      <dgm:spPr/>
      <dgm:t>
        <a:bodyPr/>
        <a:lstStyle/>
        <a:p>
          <a:endParaRPr lang="en-US"/>
        </a:p>
      </dgm:t>
    </dgm:pt>
    <dgm:pt modelId="{4CFE62CD-664F-9446-8598-EF41903F63C6}" type="sibTrans" cxnId="{BD9C6CAB-AA13-7246-83F6-6A22402F6709}">
      <dgm:prSet/>
      <dgm:spPr/>
      <dgm:t>
        <a:bodyPr/>
        <a:lstStyle/>
        <a:p>
          <a:endParaRPr lang="en-US"/>
        </a:p>
      </dgm:t>
    </dgm:pt>
    <dgm:pt modelId="{68CE6481-A284-AF42-8855-391B504FED92}">
      <dgm:prSe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sz="1600" dirty="0"/>
            <a:t>Is law becoming merely instructions for coding?</a:t>
          </a:r>
        </a:p>
      </dgm:t>
    </dgm:pt>
    <dgm:pt modelId="{25C23262-363A-0345-A6AA-8789ABA5F88A}" type="parTrans" cxnId="{5E2ED190-E6DC-344C-9A8A-66BDFED58857}">
      <dgm:prSet/>
      <dgm:spPr/>
      <dgm:t>
        <a:bodyPr/>
        <a:lstStyle/>
        <a:p>
          <a:endParaRPr lang="en-US"/>
        </a:p>
      </dgm:t>
    </dgm:pt>
    <dgm:pt modelId="{3DEEFA19-7324-0141-A7A5-56CA02FFC820}" type="sibTrans" cxnId="{5E2ED190-E6DC-344C-9A8A-66BDFED58857}">
      <dgm:prSet/>
      <dgm:spPr/>
      <dgm:t>
        <a:bodyPr/>
        <a:lstStyle/>
        <a:p>
          <a:endParaRPr lang="en-US"/>
        </a:p>
      </dgm:t>
    </dgm:pt>
    <dgm:pt modelId="{0A7D3968-EFC3-804A-B0AB-2D5670AE3DBF}">
      <dgm:prSe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sz="1600" dirty="0"/>
            <a:t>Is coding the new language of administrative regulation?</a:t>
          </a:r>
        </a:p>
      </dgm:t>
    </dgm:pt>
    <dgm:pt modelId="{F889076E-DF1D-E143-96A1-0B1977589120}" type="parTrans" cxnId="{B986B1FC-8E64-B74C-A23F-2DC86C84D195}">
      <dgm:prSet/>
      <dgm:spPr/>
      <dgm:t>
        <a:bodyPr/>
        <a:lstStyle/>
        <a:p>
          <a:endParaRPr lang="en-US"/>
        </a:p>
      </dgm:t>
    </dgm:pt>
    <dgm:pt modelId="{E5E96F86-7B93-1E4B-9E91-D62596339A62}" type="sibTrans" cxnId="{B986B1FC-8E64-B74C-A23F-2DC86C84D195}">
      <dgm:prSet/>
      <dgm:spPr/>
      <dgm:t>
        <a:bodyPr/>
        <a:lstStyle/>
        <a:p>
          <a:endParaRPr lang="en-US"/>
        </a:p>
      </dgm:t>
    </dgm:pt>
    <dgm:pt modelId="{277AF427-23F1-5648-9206-70FDFB1433A6}">
      <dgm:prSe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sz="1600" dirty="0"/>
            <a:t>Where does that leave traditional law in liberal democratic or Marxist-Leninist States?</a:t>
          </a:r>
        </a:p>
      </dgm:t>
    </dgm:pt>
    <dgm:pt modelId="{C7D3B491-6378-FA45-9056-323C7C1E793F}" type="parTrans" cxnId="{ECDD54AC-18E4-FC47-AA5A-125FF7781D04}">
      <dgm:prSet/>
      <dgm:spPr/>
      <dgm:t>
        <a:bodyPr/>
        <a:lstStyle/>
        <a:p>
          <a:endParaRPr lang="en-US"/>
        </a:p>
      </dgm:t>
    </dgm:pt>
    <dgm:pt modelId="{8F78C38D-0927-8E43-A1E5-E85F1F9B3831}" type="sibTrans" cxnId="{ECDD54AC-18E4-FC47-AA5A-125FF7781D04}">
      <dgm:prSet/>
      <dgm:spPr/>
      <dgm:t>
        <a:bodyPr/>
        <a:lstStyle/>
        <a:p>
          <a:endParaRPr lang="en-US"/>
        </a:p>
      </dgm:t>
    </dgm:pt>
    <dgm:pt modelId="{39CB8ECE-F72F-DC4E-BE9E-7A70B25123D3}" type="pres">
      <dgm:prSet presAssocID="{4333A724-4FE5-0648-84F8-F637191FDCC5}" presName="linearFlow" presStyleCnt="0">
        <dgm:presLayoutVars>
          <dgm:dir/>
          <dgm:animLvl val="lvl"/>
          <dgm:resizeHandles val="exact"/>
        </dgm:presLayoutVars>
      </dgm:prSet>
      <dgm:spPr/>
    </dgm:pt>
    <dgm:pt modelId="{4BC168ED-B62B-FF4F-BAA3-1C02F65EC999}" type="pres">
      <dgm:prSet presAssocID="{4E3DC6BE-8CD6-3C42-A909-C0826EC71436}" presName="composite" presStyleCnt="0"/>
      <dgm:spPr/>
    </dgm:pt>
    <dgm:pt modelId="{F6ACE8EA-7F47-3747-B28C-56772A1B2F88}" type="pres">
      <dgm:prSet presAssocID="{4E3DC6BE-8CD6-3C42-A909-C0826EC71436}" presName="parentText" presStyleLbl="alignNode1" presStyleIdx="0" presStyleCnt="2">
        <dgm:presLayoutVars>
          <dgm:chMax val="1"/>
          <dgm:bulletEnabled val="1"/>
        </dgm:presLayoutVars>
      </dgm:prSet>
      <dgm:spPr/>
    </dgm:pt>
    <dgm:pt modelId="{59D317B2-BC4D-194E-97FF-D4671E73446F}" type="pres">
      <dgm:prSet presAssocID="{4E3DC6BE-8CD6-3C42-A909-C0826EC71436}" presName="descendantText" presStyleLbl="alignAcc1" presStyleIdx="0" presStyleCnt="2" custScaleY="119224">
        <dgm:presLayoutVars>
          <dgm:bulletEnabled val="1"/>
        </dgm:presLayoutVars>
      </dgm:prSet>
      <dgm:spPr/>
    </dgm:pt>
    <dgm:pt modelId="{8EDD78B2-A0FC-E140-A479-9DB585A52F34}" type="pres">
      <dgm:prSet presAssocID="{DD00FA77-F44E-8A4B-A741-3BC0C17AAD53}" presName="sp" presStyleCnt="0"/>
      <dgm:spPr/>
    </dgm:pt>
    <dgm:pt modelId="{D2500711-C006-5C42-AA0C-2D65B4D8EA78}" type="pres">
      <dgm:prSet presAssocID="{505BD3A5-2F85-5B43-8FBD-E9F167B8DF25}" presName="composite" presStyleCnt="0"/>
      <dgm:spPr/>
    </dgm:pt>
    <dgm:pt modelId="{556D98A4-1F0C-2246-81C7-F3E8ABD73403}" type="pres">
      <dgm:prSet presAssocID="{505BD3A5-2F85-5B43-8FBD-E9F167B8DF25}" presName="parentText" presStyleLbl="alignNode1" presStyleIdx="1" presStyleCnt="2">
        <dgm:presLayoutVars>
          <dgm:chMax val="1"/>
          <dgm:bulletEnabled val="1"/>
        </dgm:presLayoutVars>
      </dgm:prSet>
      <dgm:spPr/>
    </dgm:pt>
    <dgm:pt modelId="{E6F86F07-BA24-144A-A98E-6E79FA777D38}" type="pres">
      <dgm:prSet presAssocID="{505BD3A5-2F85-5B43-8FBD-E9F167B8DF25}" presName="descendantText" presStyleLbl="alignAcc1" presStyleIdx="1" presStyleCnt="2" custScaleY="193381" custLinFactNeighborX="1913" custLinFactNeighborY="13718">
        <dgm:presLayoutVars>
          <dgm:bulletEnabled val="1"/>
        </dgm:presLayoutVars>
      </dgm:prSet>
      <dgm:spPr/>
    </dgm:pt>
  </dgm:ptLst>
  <dgm:cxnLst>
    <dgm:cxn modelId="{5DB94C02-A4DE-BD46-B748-42E47572EE8B}" type="presOf" srcId="{68CE6481-A284-AF42-8855-391B504FED92}" destId="{59D317B2-BC4D-194E-97FF-D4671E73446F}" srcOrd="0" destOrd="1" presId="urn:microsoft.com/office/officeart/2005/8/layout/chevron2"/>
    <dgm:cxn modelId="{CE512509-0289-684E-8015-4A8C6C536FB2}" srcId="{4E3DC6BE-8CD6-3C42-A909-C0826EC71436}" destId="{DC12E885-8F87-FE46-86DD-1CDCF7EA3B21}" srcOrd="0" destOrd="0" parTransId="{CDE512F3-167D-0747-9F89-B2C890F7E1FF}" sibTransId="{A87F9377-F793-EF49-82EA-9A3CA7A6AFC8}"/>
    <dgm:cxn modelId="{F4563D11-B9C6-5B4B-A9BA-FCF470F76DF7}" type="presOf" srcId="{BAE3EFD9-B874-EA4F-BD5A-01C59113730B}" destId="{E6F86F07-BA24-144A-A98E-6E79FA777D38}" srcOrd="0" destOrd="3" presId="urn:microsoft.com/office/officeart/2005/8/layout/chevron2"/>
    <dgm:cxn modelId="{9A369E15-E8C4-3F47-A1A0-E29216CEBEC3}" type="presOf" srcId="{277AF427-23F1-5648-9206-70FDFB1433A6}" destId="{59D317B2-BC4D-194E-97FF-D4671E73446F}" srcOrd="0" destOrd="3" presId="urn:microsoft.com/office/officeart/2005/8/layout/chevron2"/>
    <dgm:cxn modelId="{8786952C-4623-C74E-923F-BDE739438285}" srcId="{505BD3A5-2F85-5B43-8FBD-E9F167B8DF25}" destId="{6EF1C001-2E36-6743-BAC2-4C6B18F84BB1}" srcOrd="0" destOrd="0" parTransId="{A6B921E7-AF96-F142-BC72-D4AB3C8FEBC3}" sibTransId="{A46C5F74-57FF-0643-82F7-D40EDE986971}"/>
    <dgm:cxn modelId="{B9048856-0B85-F741-8EC3-8613939BE3BF}" type="presOf" srcId="{DBEA1804-4BE6-3343-8AF2-196C1C6D41CD}" destId="{E6F86F07-BA24-144A-A98E-6E79FA777D38}" srcOrd="0" destOrd="2" presId="urn:microsoft.com/office/officeart/2005/8/layout/chevron2"/>
    <dgm:cxn modelId="{8B26845E-3162-7A41-A4A2-047D1FD013BB}" type="presOf" srcId="{DC12E885-8F87-FE46-86DD-1CDCF7EA3B21}" destId="{59D317B2-BC4D-194E-97FF-D4671E73446F}" srcOrd="0" destOrd="0" presId="urn:microsoft.com/office/officeart/2005/8/layout/chevron2"/>
    <dgm:cxn modelId="{E9D6866B-9BC0-E343-83AF-2CEBE53893F6}" type="presOf" srcId="{4333A724-4FE5-0648-84F8-F637191FDCC5}" destId="{39CB8ECE-F72F-DC4E-BE9E-7A70B25123D3}" srcOrd="0" destOrd="0" presId="urn:microsoft.com/office/officeart/2005/8/layout/chevron2"/>
    <dgm:cxn modelId="{B5E19783-1A8F-9542-A72B-EC1D411B78C1}" srcId="{4333A724-4FE5-0648-84F8-F637191FDCC5}" destId="{505BD3A5-2F85-5B43-8FBD-E9F167B8DF25}" srcOrd="1" destOrd="0" parTransId="{966F99E4-9EAC-104B-BFE5-30AC8A331B45}" sibTransId="{22AD4734-48DD-3541-BDF0-CC8FDC889F19}"/>
    <dgm:cxn modelId="{5E2ED190-E6DC-344C-9A8A-66BDFED58857}" srcId="{DC12E885-8F87-FE46-86DD-1CDCF7EA3B21}" destId="{68CE6481-A284-AF42-8855-391B504FED92}" srcOrd="0" destOrd="0" parTransId="{25C23262-363A-0345-A6AA-8789ABA5F88A}" sibTransId="{3DEEFA19-7324-0141-A7A5-56CA02FFC820}"/>
    <dgm:cxn modelId="{27BF3392-A3D4-4440-BC8D-F6A0A9DBEEB1}" srcId="{505BD3A5-2F85-5B43-8FBD-E9F167B8DF25}" destId="{BAE3EFD9-B874-EA4F-BD5A-01C59113730B}" srcOrd="3" destOrd="0" parTransId="{B3881609-211E-5645-85C2-037EBE6F9E07}" sibTransId="{586DE4E6-CA52-A344-A966-E08B9702B8FC}"/>
    <dgm:cxn modelId="{2AE8E892-DCE7-6F43-9458-29E06D96FDD6}" type="presOf" srcId="{D0E525EE-FDA3-E242-A513-61D497848A1B}" destId="{E6F86F07-BA24-144A-A98E-6E79FA777D38}" srcOrd="0" destOrd="1" presId="urn:microsoft.com/office/officeart/2005/8/layout/chevron2"/>
    <dgm:cxn modelId="{15ED7D9B-1720-9F41-A9F1-8118585A88C0}" type="presOf" srcId="{0A7D3968-EFC3-804A-B0AB-2D5670AE3DBF}" destId="{59D317B2-BC4D-194E-97FF-D4671E73446F}" srcOrd="0" destOrd="2" presId="urn:microsoft.com/office/officeart/2005/8/layout/chevron2"/>
    <dgm:cxn modelId="{F5BBCCA6-6027-AD4B-8FCE-5324B490B95A}" type="presOf" srcId="{8F33C639-EEF7-5444-8787-F293F43E3894}" destId="{E6F86F07-BA24-144A-A98E-6E79FA777D38}" srcOrd="0" destOrd="4" presId="urn:microsoft.com/office/officeart/2005/8/layout/chevron2"/>
    <dgm:cxn modelId="{BD9C6CAB-AA13-7246-83F6-6A22402F6709}" srcId="{505BD3A5-2F85-5B43-8FBD-E9F167B8DF25}" destId="{8F33C639-EEF7-5444-8787-F293F43E3894}" srcOrd="4" destOrd="0" parTransId="{4A0A8CCF-5144-5D43-A387-D8CCFE4674D4}" sibTransId="{4CFE62CD-664F-9446-8598-EF41903F63C6}"/>
    <dgm:cxn modelId="{ECDD54AC-18E4-FC47-AA5A-125FF7781D04}" srcId="{DC12E885-8F87-FE46-86DD-1CDCF7EA3B21}" destId="{277AF427-23F1-5648-9206-70FDFB1433A6}" srcOrd="2" destOrd="0" parTransId="{C7D3B491-6378-FA45-9056-323C7C1E793F}" sibTransId="{8F78C38D-0927-8E43-A1E5-E85F1F9B3831}"/>
    <dgm:cxn modelId="{A90DDEB1-450E-5442-ACB0-8A4CF34E4365}" type="presOf" srcId="{6EF1C001-2E36-6743-BAC2-4C6B18F84BB1}" destId="{E6F86F07-BA24-144A-A98E-6E79FA777D38}" srcOrd="0" destOrd="0" presId="urn:microsoft.com/office/officeart/2005/8/layout/chevron2"/>
    <dgm:cxn modelId="{0B4D11B8-3393-4644-9505-480469163FC0}" type="presOf" srcId="{4E3DC6BE-8CD6-3C42-A909-C0826EC71436}" destId="{F6ACE8EA-7F47-3747-B28C-56772A1B2F88}" srcOrd="0" destOrd="0" presId="urn:microsoft.com/office/officeart/2005/8/layout/chevron2"/>
    <dgm:cxn modelId="{AB1ABED5-BB46-064F-B6B4-CDDD181473DC}" srcId="{505BD3A5-2F85-5B43-8FBD-E9F167B8DF25}" destId="{DBEA1804-4BE6-3343-8AF2-196C1C6D41CD}" srcOrd="2" destOrd="0" parTransId="{7C294880-2F11-134E-88A9-9E009F20BF89}" sibTransId="{300FE799-35C4-5B44-A45B-65FD7C21E26F}"/>
    <dgm:cxn modelId="{014AD9DA-513A-574A-A310-ED7F467E9C81}" type="presOf" srcId="{505BD3A5-2F85-5B43-8FBD-E9F167B8DF25}" destId="{556D98A4-1F0C-2246-81C7-F3E8ABD73403}" srcOrd="0" destOrd="0" presId="urn:microsoft.com/office/officeart/2005/8/layout/chevron2"/>
    <dgm:cxn modelId="{6FF7DEDD-5A4B-574B-B461-0BC8D55CF9BC}" srcId="{505BD3A5-2F85-5B43-8FBD-E9F167B8DF25}" destId="{D0E525EE-FDA3-E242-A513-61D497848A1B}" srcOrd="1" destOrd="0" parTransId="{9471AFB0-C496-BF48-8C0D-B32B373C565B}" sibTransId="{17CD679E-DF65-094B-87AA-01AB5F274BDF}"/>
    <dgm:cxn modelId="{00B160DF-3BB6-3E48-8506-B51295805274}" srcId="{4333A724-4FE5-0648-84F8-F637191FDCC5}" destId="{4E3DC6BE-8CD6-3C42-A909-C0826EC71436}" srcOrd="0" destOrd="0" parTransId="{554B677E-829D-BD4B-BAD4-718184E1078F}" sibTransId="{DD00FA77-F44E-8A4B-A741-3BC0C17AAD53}"/>
    <dgm:cxn modelId="{B986B1FC-8E64-B74C-A23F-2DC86C84D195}" srcId="{DC12E885-8F87-FE46-86DD-1CDCF7EA3B21}" destId="{0A7D3968-EFC3-804A-B0AB-2D5670AE3DBF}" srcOrd="1" destOrd="0" parTransId="{F889076E-DF1D-E143-96A1-0B1977589120}" sibTransId="{E5E96F86-7B93-1E4B-9E91-D62596339A62}"/>
    <dgm:cxn modelId="{26A0B0F0-8FF7-324C-95D8-D81368E866D5}" type="presParOf" srcId="{39CB8ECE-F72F-DC4E-BE9E-7A70B25123D3}" destId="{4BC168ED-B62B-FF4F-BAA3-1C02F65EC999}" srcOrd="0" destOrd="0" presId="urn:microsoft.com/office/officeart/2005/8/layout/chevron2"/>
    <dgm:cxn modelId="{A533A8D3-E45F-634A-B590-A4095C48293A}" type="presParOf" srcId="{4BC168ED-B62B-FF4F-BAA3-1C02F65EC999}" destId="{F6ACE8EA-7F47-3747-B28C-56772A1B2F88}" srcOrd="0" destOrd="0" presId="urn:microsoft.com/office/officeart/2005/8/layout/chevron2"/>
    <dgm:cxn modelId="{ECFDF5FB-437F-5F44-9317-776C7DA34DD5}" type="presParOf" srcId="{4BC168ED-B62B-FF4F-BAA3-1C02F65EC999}" destId="{59D317B2-BC4D-194E-97FF-D4671E73446F}" srcOrd="1" destOrd="0" presId="urn:microsoft.com/office/officeart/2005/8/layout/chevron2"/>
    <dgm:cxn modelId="{15CB9EF4-4A67-8D46-936B-54E4B8531C55}" type="presParOf" srcId="{39CB8ECE-F72F-DC4E-BE9E-7A70B25123D3}" destId="{8EDD78B2-A0FC-E140-A479-9DB585A52F34}" srcOrd="1" destOrd="0" presId="urn:microsoft.com/office/officeart/2005/8/layout/chevron2"/>
    <dgm:cxn modelId="{4DF7F5F8-814F-E847-B601-D90DC0F0802C}" type="presParOf" srcId="{39CB8ECE-F72F-DC4E-BE9E-7A70B25123D3}" destId="{D2500711-C006-5C42-AA0C-2D65B4D8EA78}" srcOrd="2" destOrd="0" presId="urn:microsoft.com/office/officeart/2005/8/layout/chevron2"/>
    <dgm:cxn modelId="{6EE35B45-225E-FD48-AA8B-A4FFC736C8BD}" type="presParOf" srcId="{D2500711-C006-5C42-AA0C-2D65B4D8EA78}" destId="{556D98A4-1F0C-2246-81C7-F3E8ABD73403}" srcOrd="0" destOrd="0" presId="urn:microsoft.com/office/officeart/2005/8/layout/chevron2"/>
    <dgm:cxn modelId="{828C17A7-C0D3-944C-86BA-5A346C80D908}" type="presParOf" srcId="{D2500711-C006-5C42-AA0C-2D65B4D8EA78}" destId="{E6F86F07-BA24-144A-A98E-6E79FA777D3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84AE22-7552-0F43-9C57-052128F8E762}" type="doc">
      <dgm:prSet loTypeId="urn:microsoft.com/office/officeart/2005/8/layout/hierarchy4" loCatId="list" qsTypeId="urn:microsoft.com/office/officeart/2005/8/quickstyle/simple3" qsCatId="simple" csTypeId="urn:microsoft.com/office/officeart/2005/8/colors/colorful3" csCatId="colorful" phldr="1"/>
      <dgm:spPr/>
      <dgm:t>
        <a:bodyPr/>
        <a:lstStyle/>
        <a:p>
          <a:endParaRPr lang="en-US"/>
        </a:p>
      </dgm:t>
    </dgm:pt>
    <dgm:pt modelId="{326CDD36-42F8-4847-ACEC-A1973E65A2B1}">
      <dgm:prSet/>
      <dgm:spPr>
        <a:gradFill flip="none" rotWithShape="0">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dirty="0"/>
            <a:t>At its heart, SCS is </a:t>
          </a:r>
          <a:r>
            <a:rPr lang="en-US" b="1" dirty="0">
              <a:solidFill>
                <a:srgbClr val="C00000"/>
              </a:solidFill>
            </a:rPr>
            <a:t>a data driven moral system</a:t>
          </a:r>
        </a:p>
      </dgm:t>
    </dgm:pt>
    <dgm:pt modelId="{E29C1559-71FE-864A-BBDE-8DB514B5C241}" type="parTrans" cxnId="{9AE64D97-F714-384E-9DE3-760A9FCDA3B2}">
      <dgm:prSet/>
      <dgm:spPr/>
      <dgm:t>
        <a:bodyPr/>
        <a:lstStyle/>
        <a:p>
          <a:endParaRPr lang="en-US"/>
        </a:p>
      </dgm:t>
    </dgm:pt>
    <dgm:pt modelId="{801DBEC4-13F6-F74F-BF39-9852945C9282}" type="sibTrans" cxnId="{9AE64D97-F714-384E-9DE3-760A9FCDA3B2}">
      <dgm:prSet/>
      <dgm:spPr/>
      <dgm:t>
        <a:bodyPr/>
        <a:lstStyle/>
        <a:p>
          <a:endParaRPr lang="en-US"/>
        </a:p>
      </dgm:t>
    </dgm:pt>
    <dgm:pt modelId="{57B618A0-1087-EB4E-9655-597D3E954E9D}">
      <dgm:prSet/>
      <dgm:spPr/>
      <dgm:t>
        <a:bodyPr/>
        <a:lstStyle/>
        <a:p>
          <a:r>
            <a:rPr lang="en-US"/>
            <a:t>Created to steer culture and practices towards ideal (integrity, etc.)</a:t>
          </a:r>
        </a:p>
      </dgm:t>
    </dgm:pt>
    <dgm:pt modelId="{08ADE110-B88A-964C-ACD0-75227C02EC78}" type="parTrans" cxnId="{11677B32-509C-414F-A839-F605FE481986}">
      <dgm:prSet/>
      <dgm:spPr/>
      <dgm:t>
        <a:bodyPr/>
        <a:lstStyle/>
        <a:p>
          <a:endParaRPr lang="en-US"/>
        </a:p>
      </dgm:t>
    </dgm:pt>
    <dgm:pt modelId="{EC8BFED5-17A7-474B-AFD7-010A98F32D55}" type="sibTrans" cxnId="{11677B32-509C-414F-A839-F605FE481986}">
      <dgm:prSet/>
      <dgm:spPr/>
      <dgm:t>
        <a:bodyPr/>
        <a:lstStyle/>
        <a:p>
          <a:endParaRPr lang="en-US"/>
        </a:p>
      </dgm:t>
    </dgm:pt>
    <dgm:pt modelId="{278D0D50-088B-D04B-B8FC-13DBE9B947CF}">
      <dgm:prSet/>
      <dgm:spPr/>
      <dgm:t>
        <a:bodyPr/>
        <a:lstStyle/>
        <a:p>
          <a:r>
            <a:rPr lang="en-US"/>
            <a:t>Foundation in the 12 core Socialist values</a:t>
          </a:r>
        </a:p>
      </dgm:t>
    </dgm:pt>
    <dgm:pt modelId="{70A270CB-74A8-1C4C-BF54-502CCF4EEA7C}" type="parTrans" cxnId="{90EC4A80-A45D-4842-89A9-93CB85C13B04}">
      <dgm:prSet/>
      <dgm:spPr/>
      <dgm:t>
        <a:bodyPr/>
        <a:lstStyle/>
        <a:p>
          <a:endParaRPr lang="en-US"/>
        </a:p>
      </dgm:t>
    </dgm:pt>
    <dgm:pt modelId="{7F268FE7-7EC0-CE42-B0AF-694AEF97A9F5}" type="sibTrans" cxnId="{90EC4A80-A45D-4842-89A9-93CB85C13B04}">
      <dgm:prSet/>
      <dgm:spPr/>
      <dgm:t>
        <a:bodyPr/>
        <a:lstStyle/>
        <a:p>
          <a:endParaRPr lang="en-US"/>
        </a:p>
      </dgm:t>
    </dgm:pt>
    <dgm:pt modelId="{A4EA3746-D639-0B48-A3A7-E6443D812674}">
      <dgm:prSet/>
      <dgm:spPr/>
      <dgm:t>
        <a:bodyPr/>
        <a:lstStyle/>
        <a:p>
          <a:r>
            <a:rPr lang="en-US"/>
            <a:t>Fidelity to the leadership of the Vanguard Party</a:t>
          </a:r>
        </a:p>
      </dgm:t>
    </dgm:pt>
    <dgm:pt modelId="{9151762D-CAD8-C849-8511-E3A9DC201160}" type="parTrans" cxnId="{16CB0BF8-EF16-3E4B-83C8-64939084CD99}">
      <dgm:prSet/>
      <dgm:spPr/>
      <dgm:t>
        <a:bodyPr/>
        <a:lstStyle/>
        <a:p>
          <a:endParaRPr lang="en-US"/>
        </a:p>
      </dgm:t>
    </dgm:pt>
    <dgm:pt modelId="{B37C2FE5-846A-594F-B2C2-7D6DFD8B087A}" type="sibTrans" cxnId="{16CB0BF8-EF16-3E4B-83C8-64939084CD99}">
      <dgm:prSet/>
      <dgm:spPr/>
      <dgm:t>
        <a:bodyPr/>
        <a:lstStyle/>
        <a:p>
          <a:endParaRPr lang="en-US"/>
        </a:p>
      </dgm:t>
    </dgm:pt>
    <dgm:pt modelId="{6594AEC1-27F3-3B48-860E-AFBA86FF1717}">
      <dgm:prSet/>
      <dgm:spPr/>
      <dgm:t>
        <a:bodyPr/>
        <a:lstStyle/>
        <a:p>
          <a:r>
            <a:rPr lang="en-US"/>
            <a:t>Social harmony</a:t>
          </a:r>
        </a:p>
      </dgm:t>
    </dgm:pt>
    <dgm:pt modelId="{1C68D944-241F-B648-9743-D30904D87A5E}" type="parTrans" cxnId="{1A778DB9-FE80-A449-BE03-E8C700EA0C57}">
      <dgm:prSet/>
      <dgm:spPr/>
      <dgm:t>
        <a:bodyPr/>
        <a:lstStyle/>
        <a:p>
          <a:endParaRPr lang="en-US"/>
        </a:p>
      </dgm:t>
    </dgm:pt>
    <dgm:pt modelId="{05A163ED-FAD1-9043-AE26-2DF97638AB8D}" type="sibTrans" cxnId="{1A778DB9-FE80-A449-BE03-E8C700EA0C57}">
      <dgm:prSet/>
      <dgm:spPr/>
      <dgm:t>
        <a:bodyPr/>
        <a:lstStyle/>
        <a:p>
          <a:endParaRPr lang="en-US"/>
        </a:p>
      </dgm:t>
    </dgm:pt>
    <dgm:pt modelId="{260B7EB2-E2C2-6649-9FB5-659384878B43}">
      <dgm:prSet/>
      <dgm:spPr/>
      <dgm:t>
        <a:bodyPr/>
        <a:lstStyle/>
        <a:p>
          <a:r>
            <a:rPr lang="en-US"/>
            <a:t>United Frant against enemies</a:t>
          </a:r>
        </a:p>
      </dgm:t>
    </dgm:pt>
    <dgm:pt modelId="{9B7DD2EA-460C-7844-A4BE-04510A9F0943}" type="parTrans" cxnId="{D5495FF1-C7BF-D344-BBD8-863D5E93050B}">
      <dgm:prSet/>
      <dgm:spPr/>
      <dgm:t>
        <a:bodyPr/>
        <a:lstStyle/>
        <a:p>
          <a:endParaRPr lang="en-US"/>
        </a:p>
      </dgm:t>
    </dgm:pt>
    <dgm:pt modelId="{3F245AA1-1376-374B-ACE5-574804BF544E}" type="sibTrans" cxnId="{D5495FF1-C7BF-D344-BBD8-863D5E93050B}">
      <dgm:prSet/>
      <dgm:spPr/>
      <dgm:t>
        <a:bodyPr/>
        <a:lstStyle/>
        <a:p>
          <a:endParaRPr lang="en-US"/>
        </a:p>
      </dgm:t>
    </dgm:pt>
    <dgm:pt modelId="{30D62F23-628A-A64A-8424-15015983E74B}" type="pres">
      <dgm:prSet presAssocID="{4F84AE22-7552-0F43-9C57-052128F8E762}" presName="Name0" presStyleCnt="0">
        <dgm:presLayoutVars>
          <dgm:chPref val="1"/>
          <dgm:dir/>
          <dgm:animOne val="branch"/>
          <dgm:animLvl val="lvl"/>
          <dgm:resizeHandles/>
        </dgm:presLayoutVars>
      </dgm:prSet>
      <dgm:spPr/>
    </dgm:pt>
    <dgm:pt modelId="{CE038331-B792-6C4A-A909-AA3A24B649A6}" type="pres">
      <dgm:prSet presAssocID="{326CDD36-42F8-4847-ACEC-A1973E65A2B1}" presName="vertOne" presStyleCnt="0"/>
      <dgm:spPr/>
    </dgm:pt>
    <dgm:pt modelId="{72465F97-3393-2545-B3B2-B604C9DBC38F}" type="pres">
      <dgm:prSet presAssocID="{326CDD36-42F8-4847-ACEC-A1973E65A2B1}" presName="txOne" presStyleLbl="node0" presStyleIdx="0" presStyleCnt="1">
        <dgm:presLayoutVars>
          <dgm:chPref val="3"/>
        </dgm:presLayoutVars>
      </dgm:prSet>
      <dgm:spPr/>
    </dgm:pt>
    <dgm:pt modelId="{59824368-5BE0-4846-AE90-7B8A6F217611}" type="pres">
      <dgm:prSet presAssocID="{326CDD36-42F8-4847-ACEC-A1973E65A2B1}" presName="parTransOne" presStyleCnt="0"/>
      <dgm:spPr/>
    </dgm:pt>
    <dgm:pt modelId="{C223E528-BA6D-EE49-AEDC-D2735C1B380C}" type="pres">
      <dgm:prSet presAssocID="{326CDD36-42F8-4847-ACEC-A1973E65A2B1}" presName="horzOne" presStyleCnt="0"/>
      <dgm:spPr/>
    </dgm:pt>
    <dgm:pt modelId="{B95C28DF-FE8D-224C-9464-CD1B1BA5B046}" type="pres">
      <dgm:prSet presAssocID="{57B618A0-1087-EB4E-9655-597D3E954E9D}" presName="vertTwo" presStyleCnt="0"/>
      <dgm:spPr/>
    </dgm:pt>
    <dgm:pt modelId="{6B76B322-E44D-744D-A096-A814812ABB9D}" type="pres">
      <dgm:prSet presAssocID="{57B618A0-1087-EB4E-9655-597D3E954E9D}" presName="txTwo" presStyleLbl="node2" presStyleIdx="0" presStyleCnt="5">
        <dgm:presLayoutVars>
          <dgm:chPref val="3"/>
        </dgm:presLayoutVars>
      </dgm:prSet>
      <dgm:spPr/>
    </dgm:pt>
    <dgm:pt modelId="{DCA3CC73-572F-ED4B-87C6-674972472D92}" type="pres">
      <dgm:prSet presAssocID="{57B618A0-1087-EB4E-9655-597D3E954E9D}" presName="horzTwo" presStyleCnt="0"/>
      <dgm:spPr/>
    </dgm:pt>
    <dgm:pt modelId="{0525D393-08D2-214B-97E8-FA06AE87F0B7}" type="pres">
      <dgm:prSet presAssocID="{EC8BFED5-17A7-474B-AFD7-010A98F32D55}" presName="sibSpaceTwo" presStyleCnt="0"/>
      <dgm:spPr/>
    </dgm:pt>
    <dgm:pt modelId="{AE683DB2-04BA-5342-8628-A29AA234DE6E}" type="pres">
      <dgm:prSet presAssocID="{278D0D50-088B-D04B-B8FC-13DBE9B947CF}" presName="vertTwo" presStyleCnt="0"/>
      <dgm:spPr/>
    </dgm:pt>
    <dgm:pt modelId="{AC1BBEAD-26F0-184D-8ED2-4C0147864153}" type="pres">
      <dgm:prSet presAssocID="{278D0D50-088B-D04B-B8FC-13DBE9B947CF}" presName="txTwo" presStyleLbl="node2" presStyleIdx="1" presStyleCnt="5">
        <dgm:presLayoutVars>
          <dgm:chPref val="3"/>
        </dgm:presLayoutVars>
      </dgm:prSet>
      <dgm:spPr/>
    </dgm:pt>
    <dgm:pt modelId="{383A1883-C81A-2D42-8BBE-9C6EAEFDC3E0}" type="pres">
      <dgm:prSet presAssocID="{278D0D50-088B-D04B-B8FC-13DBE9B947CF}" presName="horzTwo" presStyleCnt="0"/>
      <dgm:spPr/>
    </dgm:pt>
    <dgm:pt modelId="{FC3556D7-3AB0-C646-86C4-BB65C863336A}" type="pres">
      <dgm:prSet presAssocID="{7F268FE7-7EC0-CE42-B0AF-694AEF97A9F5}" presName="sibSpaceTwo" presStyleCnt="0"/>
      <dgm:spPr/>
    </dgm:pt>
    <dgm:pt modelId="{C0B15AF6-97F2-8645-AB17-FA8A4310F811}" type="pres">
      <dgm:prSet presAssocID="{A4EA3746-D639-0B48-A3A7-E6443D812674}" presName="vertTwo" presStyleCnt="0"/>
      <dgm:spPr/>
    </dgm:pt>
    <dgm:pt modelId="{F992F4E8-374C-804F-ABAB-06DC8CDC912E}" type="pres">
      <dgm:prSet presAssocID="{A4EA3746-D639-0B48-A3A7-E6443D812674}" presName="txTwo" presStyleLbl="node2" presStyleIdx="2" presStyleCnt="5">
        <dgm:presLayoutVars>
          <dgm:chPref val="3"/>
        </dgm:presLayoutVars>
      </dgm:prSet>
      <dgm:spPr/>
    </dgm:pt>
    <dgm:pt modelId="{027BBE25-37DF-344C-A452-C93CE1BB5775}" type="pres">
      <dgm:prSet presAssocID="{A4EA3746-D639-0B48-A3A7-E6443D812674}" presName="horzTwo" presStyleCnt="0"/>
      <dgm:spPr/>
    </dgm:pt>
    <dgm:pt modelId="{20E95C1D-A1A6-994F-93ED-28615464B63D}" type="pres">
      <dgm:prSet presAssocID="{B37C2FE5-846A-594F-B2C2-7D6DFD8B087A}" presName="sibSpaceTwo" presStyleCnt="0"/>
      <dgm:spPr/>
    </dgm:pt>
    <dgm:pt modelId="{4C73EAF9-7203-EF40-A627-0AF7B04D21A8}" type="pres">
      <dgm:prSet presAssocID="{6594AEC1-27F3-3B48-860E-AFBA86FF1717}" presName="vertTwo" presStyleCnt="0"/>
      <dgm:spPr/>
    </dgm:pt>
    <dgm:pt modelId="{A33F7161-0948-764D-A12B-6E3E654C6A09}" type="pres">
      <dgm:prSet presAssocID="{6594AEC1-27F3-3B48-860E-AFBA86FF1717}" presName="txTwo" presStyleLbl="node2" presStyleIdx="3" presStyleCnt="5">
        <dgm:presLayoutVars>
          <dgm:chPref val="3"/>
        </dgm:presLayoutVars>
      </dgm:prSet>
      <dgm:spPr/>
    </dgm:pt>
    <dgm:pt modelId="{C9FDF88E-1136-7141-8AC5-BEEA5B0FC48B}" type="pres">
      <dgm:prSet presAssocID="{6594AEC1-27F3-3B48-860E-AFBA86FF1717}" presName="horzTwo" presStyleCnt="0"/>
      <dgm:spPr/>
    </dgm:pt>
    <dgm:pt modelId="{8C54F26E-6D7E-824E-88DF-786638BBA014}" type="pres">
      <dgm:prSet presAssocID="{05A163ED-FAD1-9043-AE26-2DF97638AB8D}" presName="sibSpaceTwo" presStyleCnt="0"/>
      <dgm:spPr/>
    </dgm:pt>
    <dgm:pt modelId="{B5BF8B9B-A841-CD4D-A0DA-1FBC7D02AF83}" type="pres">
      <dgm:prSet presAssocID="{260B7EB2-E2C2-6649-9FB5-659384878B43}" presName="vertTwo" presStyleCnt="0"/>
      <dgm:spPr/>
    </dgm:pt>
    <dgm:pt modelId="{7CEB725C-936D-7B4D-8C02-7A83B34F8DCB}" type="pres">
      <dgm:prSet presAssocID="{260B7EB2-E2C2-6649-9FB5-659384878B43}" presName="txTwo" presStyleLbl="node2" presStyleIdx="4" presStyleCnt="5">
        <dgm:presLayoutVars>
          <dgm:chPref val="3"/>
        </dgm:presLayoutVars>
      </dgm:prSet>
      <dgm:spPr/>
    </dgm:pt>
    <dgm:pt modelId="{A25567E7-8F79-5549-A843-C0DE4C3A8B30}" type="pres">
      <dgm:prSet presAssocID="{260B7EB2-E2C2-6649-9FB5-659384878B43}" presName="horzTwo" presStyleCnt="0"/>
      <dgm:spPr/>
    </dgm:pt>
  </dgm:ptLst>
  <dgm:cxnLst>
    <dgm:cxn modelId="{7ED54202-D466-5D41-A396-984F8DFFE843}" type="presOf" srcId="{4F84AE22-7552-0F43-9C57-052128F8E762}" destId="{30D62F23-628A-A64A-8424-15015983E74B}" srcOrd="0" destOrd="0" presId="urn:microsoft.com/office/officeart/2005/8/layout/hierarchy4"/>
    <dgm:cxn modelId="{EDD4271B-94E5-AF40-809D-73E799DC8440}" type="presOf" srcId="{6594AEC1-27F3-3B48-860E-AFBA86FF1717}" destId="{A33F7161-0948-764D-A12B-6E3E654C6A09}" srcOrd="0" destOrd="0" presId="urn:microsoft.com/office/officeart/2005/8/layout/hierarchy4"/>
    <dgm:cxn modelId="{11677B32-509C-414F-A839-F605FE481986}" srcId="{326CDD36-42F8-4847-ACEC-A1973E65A2B1}" destId="{57B618A0-1087-EB4E-9655-597D3E954E9D}" srcOrd="0" destOrd="0" parTransId="{08ADE110-B88A-964C-ACD0-75227C02EC78}" sibTransId="{EC8BFED5-17A7-474B-AFD7-010A98F32D55}"/>
    <dgm:cxn modelId="{E286455B-5A74-4E4A-9957-23534E6479BD}" type="presOf" srcId="{260B7EB2-E2C2-6649-9FB5-659384878B43}" destId="{7CEB725C-936D-7B4D-8C02-7A83B34F8DCB}" srcOrd="0" destOrd="0" presId="urn:microsoft.com/office/officeart/2005/8/layout/hierarchy4"/>
    <dgm:cxn modelId="{9556CE63-F8A9-7144-BEA0-55A59624C8B8}" type="presOf" srcId="{A4EA3746-D639-0B48-A3A7-E6443D812674}" destId="{F992F4E8-374C-804F-ABAB-06DC8CDC912E}" srcOrd="0" destOrd="0" presId="urn:microsoft.com/office/officeart/2005/8/layout/hierarchy4"/>
    <dgm:cxn modelId="{F74FBF6B-859D-AA43-AF3E-626BD203891C}" type="presOf" srcId="{278D0D50-088B-D04B-B8FC-13DBE9B947CF}" destId="{AC1BBEAD-26F0-184D-8ED2-4C0147864153}" srcOrd="0" destOrd="0" presId="urn:microsoft.com/office/officeart/2005/8/layout/hierarchy4"/>
    <dgm:cxn modelId="{9E708C6E-4764-AE49-B3A7-4B9B584423C4}" type="presOf" srcId="{57B618A0-1087-EB4E-9655-597D3E954E9D}" destId="{6B76B322-E44D-744D-A096-A814812ABB9D}" srcOrd="0" destOrd="0" presId="urn:microsoft.com/office/officeart/2005/8/layout/hierarchy4"/>
    <dgm:cxn modelId="{90EC4A80-A45D-4842-89A9-93CB85C13B04}" srcId="{326CDD36-42F8-4847-ACEC-A1973E65A2B1}" destId="{278D0D50-088B-D04B-B8FC-13DBE9B947CF}" srcOrd="1" destOrd="0" parTransId="{70A270CB-74A8-1C4C-BF54-502CCF4EEA7C}" sibTransId="{7F268FE7-7EC0-CE42-B0AF-694AEF97A9F5}"/>
    <dgm:cxn modelId="{9AE64D97-F714-384E-9DE3-760A9FCDA3B2}" srcId="{4F84AE22-7552-0F43-9C57-052128F8E762}" destId="{326CDD36-42F8-4847-ACEC-A1973E65A2B1}" srcOrd="0" destOrd="0" parTransId="{E29C1559-71FE-864A-BBDE-8DB514B5C241}" sibTransId="{801DBEC4-13F6-F74F-BF39-9852945C9282}"/>
    <dgm:cxn modelId="{A88FA2A9-71D6-A244-86ED-6C5CFA57AD8C}" type="presOf" srcId="{326CDD36-42F8-4847-ACEC-A1973E65A2B1}" destId="{72465F97-3393-2545-B3B2-B604C9DBC38F}" srcOrd="0" destOrd="0" presId="urn:microsoft.com/office/officeart/2005/8/layout/hierarchy4"/>
    <dgm:cxn modelId="{1A778DB9-FE80-A449-BE03-E8C700EA0C57}" srcId="{326CDD36-42F8-4847-ACEC-A1973E65A2B1}" destId="{6594AEC1-27F3-3B48-860E-AFBA86FF1717}" srcOrd="3" destOrd="0" parTransId="{1C68D944-241F-B648-9743-D30904D87A5E}" sibTransId="{05A163ED-FAD1-9043-AE26-2DF97638AB8D}"/>
    <dgm:cxn modelId="{D5495FF1-C7BF-D344-BBD8-863D5E93050B}" srcId="{326CDD36-42F8-4847-ACEC-A1973E65A2B1}" destId="{260B7EB2-E2C2-6649-9FB5-659384878B43}" srcOrd="4" destOrd="0" parTransId="{9B7DD2EA-460C-7844-A4BE-04510A9F0943}" sibTransId="{3F245AA1-1376-374B-ACE5-574804BF544E}"/>
    <dgm:cxn modelId="{16CB0BF8-EF16-3E4B-83C8-64939084CD99}" srcId="{326CDD36-42F8-4847-ACEC-A1973E65A2B1}" destId="{A4EA3746-D639-0B48-A3A7-E6443D812674}" srcOrd="2" destOrd="0" parTransId="{9151762D-CAD8-C849-8511-E3A9DC201160}" sibTransId="{B37C2FE5-846A-594F-B2C2-7D6DFD8B087A}"/>
    <dgm:cxn modelId="{DB242A96-34FB-8A42-B832-DF6F101B3A14}" type="presParOf" srcId="{30D62F23-628A-A64A-8424-15015983E74B}" destId="{CE038331-B792-6C4A-A909-AA3A24B649A6}" srcOrd="0" destOrd="0" presId="urn:microsoft.com/office/officeart/2005/8/layout/hierarchy4"/>
    <dgm:cxn modelId="{3A2B298E-79B6-FC46-973F-3CD57B8ABA2A}" type="presParOf" srcId="{CE038331-B792-6C4A-A909-AA3A24B649A6}" destId="{72465F97-3393-2545-B3B2-B604C9DBC38F}" srcOrd="0" destOrd="0" presId="urn:microsoft.com/office/officeart/2005/8/layout/hierarchy4"/>
    <dgm:cxn modelId="{F45D4FD6-5A2A-964C-80D3-A12146D2D1FC}" type="presParOf" srcId="{CE038331-B792-6C4A-A909-AA3A24B649A6}" destId="{59824368-5BE0-4846-AE90-7B8A6F217611}" srcOrd="1" destOrd="0" presId="urn:microsoft.com/office/officeart/2005/8/layout/hierarchy4"/>
    <dgm:cxn modelId="{85FFD2C3-B63E-084C-831E-D4F4A4B8FAA6}" type="presParOf" srcId="{CE038331-B792-6C4A-A909-AA3A24B649A6}" destId="{C223E528-BA6D-EE49-AEDC-D2735C1B380C}" srcOrd="2" destOrd="0" presId="urn:microsoft.com/office/officeart/2005/8/layout/hierarchy4"/>
    <dgm:cxn modelId="{CA907207-1C27-4146-B058-D6F354F37C44}" type="presParOf" srcId="{C223E528-BA6D-EE49-AEDC-D2735C1B380C}" destId="{B95C28DF-FE8D-224C-9464-CD1B1BA5B046}" srcOrd="0" destOrd="0" presId="urn:microsoft.com/office/officeart/2005/8/layout/hierarchy4"/>
    <dgm:cxn modelId="{4870501A-D1EB-FE4E-A0C4-097F82FC337C}" type="presParOf" srcId="{B95C28DF-FE8D-224C-9464-CD1B1BA5B046}" destId="{6B76B322-E44D-744D-A096-A814812ABB9D}" srcOrd="0" destOrd="0" presId="urn:microsoft.com/office/officeart/2005/8/layout/hierarchy4"/>
    <dgm:cxn modelId="{0BD0641C-B416-8045-8F87-386D2CFF99A2}" type="presParOf" srcId="{B95C28DF-FE8D-224C-9464-CD1B1BA5B046}" destId="{DCA3CC73-572F-ED4B-87C6-674972472D92}" srcOrd="1" destOrd="0" presId="urn:microsoft.com/office/officeart/2005/8/layout/hierarchy4"/>
    <dgm:cxn modelId="{5F72E696-0058-DD4B-A115-EBC938532218}" type="presParOf" srcId="{C223E528-BA6D-EE49-AEDC-D2735C1B380C}" destId="{0525D393-08D2-214B-97E8-FA06AE87F0B7}" srcOrd="1" destOrd="0" presId="urn:microsoft.com/office/officeart/2005/8/layout/hierarchy4"/>
    <dgm:cxn modelId="{1FAA2279-5B4C-4C4B-BA02-40B53B3EEB24}" type="presParOf" srcId="{C223E528-BA6D-EE49-AEDC-D2735C1B380C}" destId="{AE683DB2-04BA-5342-8628-A29AA234DE6E}" srcOrd="2" destOrd="0" presId="urn:microsoft.com/office/officeart/2005/8/layout/hierarchy4"/>
    <dgm:cxn modelId="{E3B6147D-5716-244C-A1D6-AC9D4A980E23}" type="presParOf" srcId="{AE683DB2-04BA-5342-8628-A29AA234DE6E}" destId="{AC1BBEAD-26F0-184D-8ED2-4C0147864153}" srcOrd="0" destOrd="0" presId="urn:microsoft.com/office/officeart/2005/8/layout/hierarchy4"/>
    <dgm:cxn modelId="{03786E19-868B-7B40-9FA7-6322DC290EEF}" type="presParOf" srcId="{AE683DB2-04BA-5342-8628-A29AA234DE6E}" destId="{383A1883-C81A-2D42-8BBE-9C6EAEFDC3E0}" srcOrd="1" destOrd="0" presId="urn:microsoft.com/office/officeart/2005/8/layout/hierarchy4"/>
    <dgm:cxn modelId="{46CB3E7A-9340-234D-BDCF-B5731088DCDA}" type="presParOf" srcId="{C223E528-BA6D-EE49-AEDC-D2735C1B380C}" destId="{FC3556D7-3AB0-C646-86C4-BB65C863336A}" srcOrd="3" destOrd="0" presId="urn:microsoft.com/office/officeart/2005/8/layout/hierarchy4"/>
    <dgm:cxn modelId="{6DE05F19-EA18-DA4E-82F5-B56E23A7D356}" type="presParOf" srcId="{C223E528-BA6D-EE49-AEDC-D2735C1B380C}" destId="{C0B15AF6-97F2-8645-AB17-FA8A4310F811}" srcOrd="4" destOrd="0" presId="urn:microsoft.com/office/officeart/2005/8/layout/hierarchy4"/>
    <dgm:cxn modelId="{EECF9348-3A1C-E943-9BD6-A720D299851E}" type="presParOf" srcId="{C0B15AF6-97F2-8645-AB17-FA8A4310F811}" destId="{F992F4E8-374C-804F-ABAB-06DC8CDC912E}" srcOrd="0" destOrd="0" presId="urn:microsoft.com/office/officeart/2005/8/layout/hierarchy4"/>
    <dgm:cxn modelId="{6C958F1F-A0AB-3B43-BD6A-D060475D4ACE}" type="presParOf" srcId="{C0B15AF6-97F2-8645-AB17-FA8A4310F811}" destId="{027BBE25-37DF-344C-A452-C93CE1BB5775}" srcOrd="1" destOrd="0" presId="urn:microsoft.com/office/officeart/2005/8/layout/hierarchy4"/>
    <dgm:cxn modelId="{D79115BB-BAFE-8648-AA16-428E85F635D7}" type="presParOf" srcId="{C223E528-BA6D-EE49-AEDC-D2735C1B380C}" destId="{20E95C1D-A1A6-994F-93ED-28615464B63D}" srcOrd="5" destOrd="0" presId="urn:microsoft.com/office/officeart/2005/8/layout/hierarchy4"/>
    <dgm:cxn modelId="{C70495C4-2B51-244A-AFD1-F977A30D486D}" type="presParOf" srcId="{C223E528-BA6D-EE49-AEDC-D2735C1B380C}" destId="{4C73EAF9-7203-EF40-A627-0AF7B04D21A8}" srcOrd="6" destOrd="0" presId="urn:microsoft.com/office/officeart/2005/8/layout/hierarchy4"/>
    <dgm:cxn modelId="{22FFF9B0-278F-414E-BCEA-966588AA1AA6}" type="presParOf" srcId="{4C73EAF9-7203-EF40-A627-0AF7B04D21A8}" destId="{A33F7161-0948-764D-A12B-6E3E654C6A09}" srcOrd="0" destOrd="0" presId="urn:microsoft.com/office/officeart/2005/8/layout/hierarchy4"/>
    <dgm:cxn modelId="{7F3802CE-86B2-E94E-8F52-FC762806043C}" type="presParOf" srcId="{4C73EAF9-7203-EF40-A627-0AF7B04D21A8}" destId="{C9FDF88E-1136-7141-8AC5-BEEA5B0FC48B}" srcOrd="1" destOrd="0" presId="urn:microsoft.com/office/officeart/2005/8/layout/hierarchy4"/>
    <dgm:cxn modelId="{29F07CF7-B184-9048-A540-083BFE0A0E5B}" type="presParOf" srcId="{C223E528-BA6D-EE49-AEDC-D2735C1B380C}" destId="{8C54F26E-6D7E-824E-88DF-786638BBA014}" srcOrd="7" destOrd="0" presId="urn:microsoft.com/office/officeart/2005/8/layout/hierarchy4"/>
    <dgm:cxn modelId="{12702656-CFFB-854B-905D-28BA37E8AE1B}" type="presParOf" srcId="{C223E528-BA6D-EE49-AEDC-D2735C1B380C}" destId="{B5BF8B9B-A841-CD4D-A0DA-1FBC7D02AF83}" srcOrd="8" destOrd="0" presId="urn:microsoft.com/office/officeart/2005/8/layout/hierarchy4"/>
    <dgm:cxn modelId="{EF917766-BBEF-A34E-9BC5-4882E68C29F2}" type="presParOf" srcId="{B5BF8B9B-A841-CD4D-A0DA-1FBC7D02AF83}" destId="{7CEB725C-936D-7B4D-8C02-7A83B34F8DCB}" srcOrd="0" destOrd="0" presId="urn:microsoft.com/office/officeart/2005/8/layout/hierarchy4"/>
    <dgm:cxn modelId="{164323B9-DC94-C54A-8137-B236BD390D33}" type="presParOf" srcId="{B5BF8B9B-A841-CD4D-A0DA-1FBC7D02AF83}" destId="{A25567E7-8F79-5549-A843-C0DE4C3A8B30}"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C76259-7FDD-7242-ACBB-B3D210D6482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A0CF316A-F37A-1548-A353-D1AD7AFA1F21}">
      <dgm:prSet/>
      <dgm:spPr/>
      <dgm:t>
        <a:bodyPr/>
        <a:lstStyle/>
        <a:p>
          <a:r>
            <a:rPr lang="en-US"/>
            <a:t>Government promotion, joint construction with society. </a:t>
          </a:r>
        </a:p>
      </dgm:t>
    </dgm:pt>
    <dgm:pt modelId="{7E769001-D712-BB47-A7F8-E496D85CD67E}" type="parTrans" cxnId="{92BDF5B0-682C-B74B-922A-B00407D135DC}">
      <dgm:prSet/>
      <dgm:spPr/>
      <dgm:t>
        <a:bodyPr/>
        <a:lstStyle/>
        <a:p>
          <a:endParaRPr lang="en-US"/>
        </a:p>
      </dgm:t>
    </dgm:pt>
    <dgm:pt modelId="{D180B34E-7A3F-6A45-BE09-F3FCAADEEF48}" type="sibTrans" cxnId="{92BDF5B0-682C-B74B-922A-B00407D135DC}">
      <dgm:prSet/>
      <dgm:spPr/>
      <dgm:t>
        <a:bodyPr/>
        <a:lstStyle/>
        <a:p>
          <a:endParaRPr lang="en-US"/>
        </a:p>
      </dgm:t>
    </dgm:pt>
    <dgm:pt modelId="{2544C678-309D-3744-8959-287D4AD53196}">
      <dgm:prSet/>
      <dgm:spPr/>
      <dgm:t>
        <a:bodyPr/>
        <a:lstStyle/>
        <a:p>
          <a:r>
            <a:rPr lang="en-US" sz="1800" dirty="0"/>
            <a:t>“Fully give rein to the organizational, guiding, promoting and demonstration roles of government.”</a:t>
          </a:r>
        </a:p>
      </dgm:t>
    </dgm:pt>
    <dgm:pt modelId="{E0907178-7250-0E42-901F-57CD313D1AF9}" type="parTrans" cxnId="{C11D2CB7-65F7-C141-8422-7F0DAC2D0B25}">
      <dgm:prSet/>
      <dgm:spPr/>
      <dgm:t>
        <a:bodyPr/>
        <a:lstStyle/>
        <a:p>
          <a:endParaRPr lang="en-US"/>
        </a:p>
      </dgm:t>
    </dgm:pt>
    <dgm:pt modelId="{C2687155-BF4F-E041-9439-40292EEB400F}" type="sibTrans" cxnId="{C11D2CB7-65F7-C141-8422-7F0DAC2D0B25}">
      <dgm:prSet/>
      <dgm:spPr/>
      <dgm:t>
        <a:bodyPr/>
        <a:lstStyle/>
        <a:p>
          <a:endParaRPr lang="en-US"/>
        </a:p>
      </dgm:t>
    </dgm:pt>
    <dgm:pt modelId="{6BF9CD24-EAB3-C640-A101-C1C9A5F8CBAE}">
      <dgm:prSet/>
      <dgm:spPr/>
      <dgm:t>
        <a:bodyPr/>
        <a:lstStyle/>
        <a:p>
          <a:r>
            <a:rPr lang="en-US"/>
            <a:t>Completing the legal system, standardizing development. </a:t>
          </a:r>
        </a:p>
      </dgm:t>
    </dgm:pt>
    <dgm:pt modelId="{5990AD50-4A06-9443-8E15-7150C4458B8C}" type="parTrans" cxnId="{9ADFC9CB-975B-D043-96C0-72EB0A8D40E1}">
      <dgm:prSet/>
      <dgm:spPr/>
      <dgm:t>
        <a:bodyPr/>
        <a:lstStyle/>
        <a:p>
          <a:endParaRPr lang="en-US"/>
        </a:p>
      </dgm:t>
    </dgm:pt>
    <dgm:pt modelId="{A015D557-85E4-0C41-8836-2E35BF941A63}" type="sibTrans" cxnId="{9ADFC9CB-975B-D043-96C0-72EB0A8D40E1}">
      <dgm:prSet/>
      <dgm:spPr/>
      <dgm:t>
        <a:bodyPr/>
        <a:lstStyle/>
        <a:p>
          <a:endParaRPr lang="en-US"/>
        </a:p>
      </dgm:t>
    </dgm:pt>
    <dgm:pt modelId="{C45D66A7-CB96-7E4B-8F78-C9C183D78190}">
      <dgm:prSet/>
      <dgm:spPr/>
      <dgm:t>
        <a:bodyPr/>
        <a:lstStyle/>
        <a:p>
          <a:r>
            <a:rPr lang="en-US" dirty="0"/>
            <a:t>“Progressively establish and complete credit law and regulation systems and credit standards systems, strengthen credit information management, standardize the development of credit service structures, safeguard the security of credit information, and the rights and interests of information subjects.” </a:t>
          </a:r>
        </a:p>
      </dgm:t>
    </dgm:pt>
    <dgm:pt modelId="{10349F1B-17D2-B949-ABD8-A5BF641861E1}" type="parTrans" cxnId="{6BD7311F-DDB4-AA4E-9454-EB1074BE4453}">
      <dgm:prSet/>
      <dgm:spPr/>
      <dgm:t>
        <a:bodyPr/>
        <a:lstStyle/>
        <a:p>
          <a:endParaRPr lang="en-US"/>
        </a:p>
      </dgm:t>
    </dgm:pt>
    <dgm:pt modelId="{C1E4DA9B-4E1C-684E-ADEB-19432B09D72D}" type="sibTrans" cxnId="{6BD7311F-DDB4-AA4E-9454-EB1074BE4453}">
      <dgm:prSet/>
      <dgm:spPr/>
      <dgm:t>
        <a:bodyPr/>
        <a:lstStyle/>
        <a:p>
          <a:endParaRPr lang="en-US"/>
        </a:p>
      </dgm:t>
    </dgm:pt>
    <dgm:pt modelId="{A41FBADF-3126-F745-BED4-9B8A28C7A3B3}">
      <dgm:prSet/>
      <dgm:spPr/>
      <dgm:t>
        <a:bodyPr/>
        <a:lstStyle/>
        <a:p>
          <a:r>
            <a:rPr lang="en-US" dirty="0"/>
            <a:t>Special Campaigns grounded in sincerity</a:t>
          </a:r>
        </a:p>
      </dgm:t>
    </dgm:pt>
    <dgm:pt modelId="{9702C887-2EFE-5C4C-9BA3-EF0048FAC2B5}" type="parTrans" cxnId="{BF3FFE2F-3410-064A-A244-2229585B1480}">
      <dgm:prSet/>
      <dgm:spPr/>
      <dgm:t>
        <a:bodyPr/>
        <a:lstStyle/>
        <a:p>
          <a:endParaRPr lang="en-US"/>
        </a:p>
      </dgm:t>
    </dgm:pt>
    <dgm:pt modelId="{4FA90177-991E-944E-9F46-ADBFC7D0AC71}" type="sibTrans" cxnId="{BF3FFE2F-3410-064A-A244-2229585B1480}">
      <dgm:prSet/>
      <dgm:spPr/>
      <dgm:t>
        <a:bodyPr/>
        <a:lstStyle/>
        <a:p>
          <a:endParaRPr lang="en-US"/>
        </a:p>
      </dgm:t>
    </dgm:pt>
    <dgm:pt modelId="{C33F83B7-A96A-6843-B9D7-990D926CC14F}">
      <dgm:prSet/>
      <dgm:spPr/>
      <dgm:t>
        <a:bodyPr/>
        <a:lstStyle/>
        <a:p>
          <a:r>
            <a:rPr lang="en-US" dirty="0"/>
            <a:t>OBJECTIVE: “persist in correcting unhealthy trends and evil practices of abusing power for personal gain, lying and cheating, forgetting integrity when tempted by gains, benefiting oneself at others’ expense, etc., and establish trends of sectoral sincerity and integrity.”</a:t>
          </a:r>
          <a:r>
            <a:rPr lang="en-US" dirty="0">
              <a:effectLst/>
            </a:rPr>
            <a:t> </a:t>
          </a:r>
          <a:r>
            <a:rPr lang="en-US" dirty="0"/>
            <a:t>. </a:t>
          </a:r>
        </a:p>
      </dgm:t>
    </dgm:pt>
    <dgm:pt modelId="{D5C5AE6E-B32B-AD44-B7F7-7A932F225E03}" type="parTrans" cxnId="{112D828B-A5CF-A046-92DF-5C8ED3A62D9B}">
      <dgm:prSet/>
      <dgm:spPr/>
      <dgm:t>
        <a:bodyPr/>
        <a:lstStyle/>
        <a:p>
          <a:endParaRPr lang="en-US"/>
        </a:p>
      </dgm:t>
    </dgm:pt>
    <dgm:pt modelId="{077EF725-59AA-5A4E-B22F-D78B7EA27AB1}" type="sibTrans" cxnId="{112D828B-A5CF-A046-92DF-5C8ED3A62D9B}">
      <dgm:prSet/>
      <dgm:spPr/>
      <dgm:t>
        <a:bodyPr/>
        <a:lstStyle/>
        <a:p>
          <a:endParaRPr lang="en-US"/>
        </a:p>
      </dgm:t>
    </dgm:pt>
    <dgm:pt modelId="{51F9EE16-0FAA-5F40-A760-2770A0D96070}">
      <dgm:prSet/>
      <dgm:spPr/>
      <dgm:t>
        <a:bodyPr/>
        <a:lstStyle/>
        <a:p>
          <a:r>
            <a:rPr lang="en-US"/>
            <a:t>Breakthroughs in focus points, strengthen application.</a:t>
          </a:r>
        </a:p>
      </dgm:t>
    </dgm:pt>
    <dgm:pt modelId="{4CD02753-DD2C-4F46-9192-984BC013F5FE}" type="parTrans" cxnId="{2BAF292B-138C-5348-8D9D-3E54ED429E6D}">
      <dgm:prSet/>
      <dgm:spPr/>
      <dgm:t>
        <a:bodyPr/>
        <a:lstStyle/>
        <a:p>
          <a:endParaRPr lang="en-US"/>
        </a:p>
      </dgm:t>
    </dgm:pt>
    <dgm:pt modelId="{B7891699-C355-AE40-8EE6-8E90D898A6C3}" type="sibTrans" cxnId="{2BAF292B-138C-5348-8D9D-3E54ED429E6D}">
      <dgm:prSet/>
      <dgm:spPr/>
      <dgm:t>
        <a:bodyPr/>
        <a:lstStyle/>
        <a:p>
          <a:endParaRPr lang="en-US"/>
        </a:p>
      </dgm:t>
    </dgm:pt>
    <dgm:pt modelId="{217CBAF6-E3F9-5D4B-B042-EEE43CC8E956}">
      <dgm:prSet/>
      <dgm:spPr/>
      <dgm:t>
        <a:bodyPr/>
        <a:lstStyle/>
        <a:p>
          <a:r>
            <a:rPr lang="en-US" b="1"/>
            <a:t>Choose focus areas and model regions </a:t>
          </a:r>
          <a:r>
            <a:rPr lang="en-US"/>
            <a:t>to launch credit construction demonstrations. Vigorously spread the socialized application of credit products, stimulate the interaction, exchange, coordination and sharing of credit information, complete combined social credit reward and punishment mechanisms, </a:t>
          </a:r>
          <a:r>
            <a:rPr lang="en-US" b="1"/>
            <a:t>construct a social credit environment </a:t>
          </a:r>
          <a:r>
            <a:rPr lang="en-US"/>
            <a:t>of honesty/integrity, self-discipline, trust-keeping and mutual trust. </a:t>
          </a:r>
        </a:p>
      </dgm:t>
    </dgm:pt>
    <dgm:pt modelId="{A477C7A0-BC1D-8D46-A4AF-052EBB738F5E}" type="parTrans" cxnId="{0D2379FC-C46C-7B4C-914E-C10C72DE54C3}">
      <dgm:prSet/>
      <dgm:spPr/>
      <dgm:t>
        <a:bodyPr/>
        <a:lstStyle/>
        <a:p>
          <a:endParaRPr lang="en-US"/>
        </a:p>
      </dgm:t>
    </dgm:pt>
    <dgm:pt modelId="{151381DF-FEE4-764E-BF2A-66413F45CED3}" type="sibTrans" cxnId="{0D2379FC-C46C-7B4C-914E-C10C72DE54C3}">
      <dgm:prSet/>
      <dgm:spPr/>
      <dgm:t>
        <a:bodyPr/>
        <a:lstStyle/>
        <a:p>
          <a:endParaRPr lang="en-US"/>
        </a:p>
      </dgm:t>
    </dgm:pt>
    <dgm:pt modelId="{B7728B4D-A183-8A42-BFFD-39DE4F3AC811}">
      <dgm:prSet custT="1"/>
      <dgm:spPr/>
      <dgm:t>
        <a:bodyPr/>
        <a:lstStyle/>
        <a:p>
          <a:r>
            <a:rPr lang="en-US" sz="1800" dirty="0"/>
            <a:t> An example of China’s “top-level design” (</a:t>
          </a:r>
          <a:r>
            <a:rPr lang="en-US" sz="1600" dirty="0" err="1"/>
            <a:t>顶层设计</a:t>
          </a:r>
          <a:r>
            <a:rPr lang="en-US" sz="1600" dirty="0"/>
            <a:t> (</a:t>
          </a:r>
          <a:r>
            <a:rPr lang="en-US" sz="1600" dirty="0" err="1"/>
            <a:t>Dǐngcéng</a:t>
          </a:r>
          <a:r>
            <a:rPr lang="en-US" sz="1600" dirty="0"/>
            <a:t> </a:t>
          </a:r>
          <a:r>
            <a:rPr lang="en-US" sz="1600" dirty="0" err="1"/>
            <a:t>shèjì</a:t>
          </a:r>
          <a:r>
            <a:rPr lang="en-US" sz="1600" dirty="0"/>
            <a:t>)</a:t>
          </a:r>
          <a:r>
            <a:rPr lang="en-US" sz="1800" dirty="0"/>
            <a:t>) approach; coordinated by the Central Leading Small Group for Comprehensively Deepening Reforms</a:t>
          </a:r>
        </a:p>
      </dgm:t>
    </dgm:pt>
    <dgm:pt modelId="{8F455B54-03A0-DF45-A5C4-EF04883D0243}" type="parTrans" cxnId="{55724F68-2ECB-DF41-8768-9057EDA714FF}">
      <dgm:prSet/>
      <dgm:spPr/>
      <dgm:t>
        <a:bodyPr/>
        <a:lstStyle/>
        <a:p>
          <a:endParaRPr lang="en-US"/>
        </a:p>
      </dgm:t>
    </dgm:pt>
    <dgm:pt modelId="{1DE9B2EB-DBE6-CD43-9F63-683666694978}" type="sibTrans" cxnId="{55724F68-2ECB-DF41-8768-9057EDA714FF}">
      <dgm:prSet/>
      <dgm:spPr/>
      <dgm:t>
        <a:bodyPr/>
        <a:lstStyle/>
        <a:p>
          <a:endParaRPr lang="en-US"/>
        </a:p>
      </dgm:t>
    </dgm:pt>
    <dgm:pt modelId="{7CE41AA6-B652-5E41-AD20-35DCCCBB107F}">
      <dgm:prSet/>
      <dgm:spPr/>
      <dgm:t>
        <a:bodyPr/>
        <a:lstStyle/>
        <a:p>
          <a:r>
            <a:rPr lang="en-US" dirty="0"/>
            <a:t>It is a project for the development of a national reputation system, assigning a social credit number that reflect a qualitative judgment of relevant data gathered about the subject. </a:t>
          </a:r>
        </a:p>
      </dgm:t>
    </dgm:pt>
    <dgm:pt modelId="{912939E3-00FB-CA40-B618-D8888659B26B}" type="parTrans" cxnId="{EFD10B96-2763-3B4C-9017-B71A3B64B28D}">
      <dgm:prSet/>
      <dgm:spPr/>
      <dgm:t>
        <a:bodyPr/>
        <a:lstStyle/>
        <a:p>
          <a:endParaRPr lang="en-US"/>
        </a:p>
      </dgm:t>
    </dgm:pt>
    <dgm:pt modelId="{02B28D4A-09C8-CD49-8FC3-20DFF76C91F4}" type="sibTrans" cxnId="{EFD10B96-2763-3B4C-9017-B71A3B64B28D}">
      <dgm:prSet/>
      <dgm:spPr/>
      <dgm:t>
        <a:bodyPr/>
        <a:lstStyle/>
        <a:p>
          <a:endParaRPr lang="en-US"/>
        </a:p>
      </dgm:t>
    </dgm:pt>
    <dgm:pt modelId="{0DB9FE6E-94CF-6240-B0AE-CD2839DF5FA4}" type="pres">
      <dgm:prSet presAssocID="{CDC76259-7FDD-7242-ACBB-B3D210D6482A}" presName="linear" presStyleCnt="0">
        <dgm:presLayoutVars>
          <dgm:animLvl val="lvl"/>
          <dgm:resizeHandles val="exact"/>
        </dgm:presLayoutVars>
      </dgm:prSet>
      <dgm:spPr/>
    </dgm:pt>
    <dgm:pt modelId="{CA909F37-7FBB-A043-ACD4-9D373DBF011B}" type="pres">
      <dgm:prSet presAssocID="{A0CF316A-F37A-1548-A353-D1AD7AFA1F21}" presName="parentText" presStyleLbl="node1" presStyleIdx="0" presStyleCnt="4">
        <dgm:presLayoutVars>
          <dgm:chMax val="0"/>
          <dgm:bulletEnabled val="1"/>
        </dgm:presLayoutVars>
      </dgm:prSet>
      <dgm:spPr/>
    </dgm:pt>
    <dgm:pt modelId="{35A1FB01-4AB2-8E49-959B-4C0D1115897D}" type="pres">
      <dgm:prSet presAssocID="{A0CF316A-F37A-1548-A353-D1AD7AFA1F21}" presName="childText" presStyleLbl="revTx" presStyleIdx="0" presStyleCnt="4">
        <dgm:presLayoutVars>
          <dgm:bulletEnabled val="1"/>
        </dgm:presLayoutVars>
      </dgm:prSet>
      <dgm:spPr/>
    </dgm:pt>
    <dgm:pt modelId="{AB9762F7-31E3-2D4D-9BBC-F9B8E77E56DE}" type="pres">
      <dgm:prSet presAssocID="{6BF9CD24-EAB3-C640-A101-C1C9A5F8CBAE}" presName="parentText" presStyleLbl="node1" presStyleIdx="1" presStyleCnt="4">
        <dgm:presLayoutVars>
          <dgm:chMax val="0"/>
          <dgm:bulletEnabled val="1"/>
        </dgm:presLayoutVars>
      </dgm:prSet>
      <dgm:spPr/>
    </dgm:pt>
    <dgm:pt modelId="{3FE57B7F-0A8F-7549-8B53-76EC513B44A0}" type="pres">
      <dgm:prSet presAssocID="{6BF9CD24-EAB3-C640-A101-C1C9A5F8CBAE}" presName="childText" presStyleLbl="revTx" presStyleIdx="1" presStyleCnt="4">
        <dgm:presLayoutVars>
          <dgm:bulletEnabled val="1"/>
        </dgm:presLayoutVars>
      </dgm:prSet>
      <dgm:spPr/>
    </dgm:pt>
    <dgm:pt modelId="{5D4015C4-9722-6F4E-84CE-66AA23580BE9}" type="pres">
      <dgm:prSet presAssocID="{A41FBADF-3126-F745-BED4-9B8A28C7A3B3}" presName="parentText" presStyleLbl="node1" presStyleIdx="2" presStyleCnt="4">
        <dgm:presLayoutVars>
          <dgm:chMax val="0"/>
          <dgm:bulletEnabled val="1"/>
        </dgm:presLayoutVars>
      </dgm:prSet>
      <dgm:spPr/>
    </dgm:pt>
    <dgm:pt modelId="{7F062051-7D7C-D64F-9EDC-FAA934743E24}" type="pres">
      <dgm:prSet presAssocID="{A41FBADF-3126-F745-BED4-9B8A28C7A3B3}" presName="childText" presStyleLbl="revTx" presStyleIdx="2" presStyleCnt="4">
        <dgm:presLayoutVars>
          <dgm:bulletEnabled val="1"/>
        </dgm:presLayoutVars>
      </dgm:prSet>
      <dgm:spPr/>
    </dgm:pt>
    <dgm:pt modelId="{168723A1-DF79-3048-B98D-A87B14719194}" type="pres">
      <dgm:prSet presAssocID="{51F9EE16-0FAA-5F40-A760-2770A0D96070}" presName="parentText" presStyleLbl="node1" presStyleIdx="3" presStyleCnt="4">
        <dgm:presLayoutVars>
          <dgm:chMax val="0"/>
          <dgm:bulletEnabled val="1"/>
        </dgm:presLayoutVars>
      </dgm:prSet>
      <dgm:spPr/>
    </dgm:pt>
    <dgm:pt modelId="{2C8BD9E3-1068-1241-97F2-DC0CE9B2C2E7}" type="pres">
      <dgm:prSet presAssocID="{51F9EE16-0FAA-5F40-A760-2770A0D96070}" presName="childText" presStyleLbl="revTx" presStyleIdx="3" presStyleCnt="4">
        <dgm:presLayoutVars>
          <dgm:bulletEnabled val="1"/>
        </dgm:presLayoutVars>
      </dgm:prSet>
      <dgm:spPr/>
    </dgm:pt>
  </dgm:ptLst>
  <dgm:cxnLst>
    <dgm:cxn modelId="{44A75614-9CF6-D54E-BC9B-4376DC86ED51}" type="presOf" srcId="{217CBAF6-E3F9-5D4B-B042-EEE43CC8E956}" destId="{2C8BD9E3-1068-1241-97F2-DC0CE9B2C2E7}" srcOrd="0" destOrd="0" presId="urn:microsoft.com/office/officeart/2005/8/layout/vList2"/>
    <dgm:cxn modelId="{6BD7311F-DDB4-AA4E-9454-EB1074BE4453}" srcId="{6BF9CD24-EAB3-C640-A101-C1C9A5F8CBAE}" destId="{C45D66A7-CB96-7E4B-8F78-C9C183D78190}" srcOrd="0" destOrd="0" parTransId="{10349F1B-17D2-B949-ABD8-A5BF641861E1}" sibTransId="{C1E4DA9B-4E1C-684E-ADEB-19432B09D72D}"/>
    <dgm:cxn modelId="{2BAF292B-138C-5348-8D9D-3E54ED429E6D}" srcId="{CDC76259-7FDD-7242-ACBB-B3D210D6482A}" destId="{51F9EE16-0FAA-5F40-A760-2770A0D96070}" srcOrd="3" destOrd="0" parTransId="{4CD02753-DD2C-4F46-9192-984BC013F5FE}" sibTransId="{B7891699-C355-AE40-8EE6-8E90D898A6C3}"/>
    <dgm:cxn modelId="{875BA82C-454D-A348-B2F4-4A31D2C8783E}" type="presOf" srcId="{6BF9CD24-EAB3-C640-A101-C1C9A5F8CBAE}" destId="{AB9762F7-31E3-2D4D-9BBC-F9B8E77E56DE}" srcOrd="0" destOrd="0" presId="urn:microsoft.com/office/officeart/2005/8/layout/vList2"/>
    <dgm:cxn modelId="{BF3FFE2F-3410-064A-A244-2229585B1480}" srcId="{CDC76259-7FDD-7242-ACBB-B3D210D6482A}" destId="{A41FBADF-3126-F745-BED4-9B8A28C7A3B3}" srcOrd="2" destOrd="0" parTransId="{9702C887-2EFE-5C4C-9BA3-EF0048FAC2B5}" sibTransId="{4FA90177-991E-944E-9F46-ADBFC7D0AC71}"/>
    <dgm:cxn modelId="{BA07FC30-DC76-B444-90E3-C1246991B715}" type="presOf" srcId="{C33F83B7-A96A-6843-B9D7-990D926CC14F}" destId="{7F062051-7D7C-D64F-9EDC-FAA934743E24}" srcOrd="0" destOrd="0" presId="urn:microsoft.com/office/officeart/2005/8/layout/vList2"/>
    <dgm:cxn modelId="{033B854A-539A-054C-8264-251A805B5F0C}" type="presOf" srcId="{C45D66A7-CB96-7E4B-8F78-C9C183D78190}" destId="{3FE57B7F-0A8F-7549-8B53-76EC513B44A0}" srcOrd="0" destOrd="0" presId="urn:microsoft.com/office/officeart/2005/8/layout/vList2"/>
    <dgm:cxn modelId="{BC719061-7BAB-824B-B82B-4C69F2412FCE}" type="presOf" srcId="{A41FBADF-3126-F745-BED4-9B8A28C7A3B3}" destId="{5D4015C4-9722-6F4E-84CE-66AA23580BE9}" srcOrd="0" destOrd="0" presId="urn:microsoft.com/office/officeart/2005/8/layout/vList2"/>
    <dgm:cxn modelId="{55724F68-2ECB-DF41-8768-9057EDA714FF}" srcId="{A0CF316A-F37A-1548-A353-D1AD7AFA1F21}" destId="{B7728B4D-A183-8A42-BFFD-39DE4F3AC811}" srcOrd="1" destOrd="0" parTransId="{8F455B54-03A0-DF45-A5C4-EF04883D0243}" sibTransId="{1DE9B2EB-DBE6-CD43-9F63-683666694978}"/>
    <dgm:cxn modelId="{C2477479-12B8-4742-BC03-5C0BE0F92CBA}" type="presOf" srcId="{2544C678-309D-3744-8959-287D4AD53196}" destId="{35A1FB01-4AB2-8E49-959B-4C0D1115897D}" srcOrd="0" destOrd="0" presId="urn:microsoft.com/office/officeart/2005/8/layout/vList2"/>
    <dgm:cxn modelId="{759CD186-653A-2F47-BFF6-84577FA9F49B}" type="presOf" srcId="{B7728B4D-A183-8A42-BFFD-39DE4F3AC811}" destId="{35A1FB01-4AB2-8E49-959B-4C0D1115897D}" srcOrd="0" destOrd="1" presId="urn:microsoft.com/office/officeart/2005/8/layout/vList2"/>
    <dgm:cxn modelId="{112D828B-A5CF-A046-92DF-5C8ED3A62D9B}" srcId="{A41FBADF-3126-F745-BED4-9B8A28C7A3B3}" destId="{C33F83B7-A96A-6843-B9D7-990D926CC14F}" srcOrd="0" destOrd="0" parTransId="{D5C5AE6E-B32B-AD44-B7F7-7A932F225E03}" sibTransId="{077EF725-59AA-5A4E-B22F-D78B7EA27AB1}"/>
    <dgm:cxn modelId="{696B898B-370D-2A41-94DA-4634AEC9AC99}" type="presOf" srcId="{CDC76259-7FDD-7242-ACBB-B3D210D6482A}" destId="{0DB9FE6E-94CF-6240-B0AE-CD2839DF5FA4}" srcOrd="0" destOrd="0" presId="urn:microsoft.com/office/officeart/2005/8/layout/vList2"/>
    <dgm:cxn modelId="{62953790-1142-BE4A-B7E4-1FC8704F4B9C}" type="presOf" srcId="{A0CF316A-F37A-1548-A353-D1AD7AFA1F21}" destId="{CA909F37-7FBB-A043-ACD4-9D373DBF011B}" srcOrd="0" destOrd="0" presId="urn:microsoft.com/office/officeart/2005/8/layout/vList2"/>
    <dgm:cxn modelId="{EFD10B96-2763-3B4C-9017-B71A3B64B28D}" srcId="{6BF9CD24-EAB3-C640-A101-C1C9A5F8CBAE}" destId="{7CE41AA6-B652-5E41-AD20-35DCCCBB107F}" srcOrd="1" destOrd="0" parTransId="{912939E3-00FB-CA40-B618-D8888659B26B}" sibTransId="{02B28D4A-09C8-CD49-8FC3-20DFF76C91F4}"/>
    <dgm:cxn modelId="{92BDF5B0-682C-B74B-922A-B00407D135DC}" srcId="{CDC76259-7FDD-7242-ACBB-B3D210D6482A}" destId="{A0CF316A-F37A-1548-A353-D1AD7AFA1F21}" srcOrd="0" destOrd="0" parTransId="{7E769001-D712-BB47-A7F8-E496D85CD67E}" sibTransId="{D180B34E-7A3F-6A45-BE09-F3FCAADEEF48}"/>
    <dgm:cxn modelId="{C11D2CB7-65F7-C141-8422-7F0DAC2D0B25}" srcId="{A0CF316A-F37A-1548-A353-D1AD7AFA1F21}" destId="{2544C678-309D-3744-8959-287D4AD53196}" srcOrd="0" destOrd="0" parTransId="{E0907178-7250-0E42-901F-57CD313D1AF9}" sibTransId="{C2687155-BF4F-E041-9439-40292EEB400F}"/>
    <dgm:cxn modelId="{9ADFC9CB-975B-D043-96C0-72EB0A8D40E1}" srcId="{CDC76259-7FDD-7242-ACBB-B3D210D6482A}" destId="{6BF9CD24-EAB3-C640-A101-C1C9A5F8CBAE}" srcOrd="1" destOrd="0" parTransId="{5990AD50-4A06-9443-8E15-7150C4458B8C}" sibTransId="{A015D557-85E4-0C41-8836-2E35BF941A63}"/>
    <dgm:cxn modelId="{3E0036F1-6718-404A-B357-9F1659A8C00E}" type="presOf" srcId="{51F9EE16-0FAA-5F40-A760-2770A0D96070}" destId="{168723A1-DF79-3048-B98D-A87B14719194}" srcOrd="0" destOrd="0" presId="urn:microsoft.com/office/officeart/2005/8/layout/vList2"/>
    <dgm:cxn modelId="{0D2379FC-C46C-7B4C-914E-C10C72DE54C3}" srcId="{51F9EE16-0FAA-5F40-A760-2770A0D96070}" destId="{217CBAF6-E3F9-5D4B-B042-EEE43CC8E956}" srcOrd="0" destOrd="0" parTransId="{A477C7A0-BC1D-8D46-A4AF-052EBB738F5E}" sibTransId="{151381DF-FEE4-764E-BF2A-66413F45CED3}"/>
    <dgm:cxn modelId="{BB45CBFF-A77D-8E45-8664-814838A5602C}" type="presOf" srcId="{7CE41AA6-B652-5E41-AD20-35DCCCBB107F}" destId="{3FE57B7F-0A8F-7549-8B53-76EC513B44A0}" srcOrd="0" destOrd="1" presId="urn:microsoft.com/office/officeart/2005/8/layout/vList2"/>
    <dgm:cxn modelId="{6DC378CE-35BC-DD43-B1B0-423A132A0A37}" type="presParOf" srcId="{0DB9FE6E-94CF-6240-B0AE-CD2839DF5FA4}" destId="{CA909F37-7FBB-A043-ACD4-9D373DBF011B}" srcOrd="0" destOrd="0" presId="urn:microsoft.com/office/officeart/2005/8/layout/vList2"/>
    <dgm:cxn modelId="{A140ACA8-6A8E-F74C-B733-6611FE694A32}" type="presParOf" srcId="{0DB9FE6E-94CF-6240-B0AE-CD2839DF5FA4}" destId="{35A1FB01-4AB2-8E49-959B-4C0D1115897D}" srcOrd="1" destOrd="0" presId="urn:microsoft.com/office/officeart/2005/8/layout/vList2"/>
    <dgm:cxn modelId="{70F918C6-C376-374A-AEEB-E9B252F6BF8E}" type="presParOf" srcId="{0DB9FE6E-94CF-6240-B0AE-CD2839DF5FA4}" destId="{AB9762F7-31E3-2D4D-9BBC-F9B8E77E56DE}" srcOrd="2" destOrd="0" presId="urn:microsoft.com/office/officeart/2005/8/layout/vList2"/>
    <dgm:cxn modelId="{7C9701A7-3C0F-1E42-B9C2-DECAB13743CC}" type="presParOf" srcId="{0DB9FE6E-94CF-6240-B0AE-CD2839DF5FA4}" destId="{3FE57B7F-0A8F-7549-8B53-76EC513B44A0}" srcOrd="3" destOrd="0" presId="urn:microsoft.com/office/officeart/2005/8/layout/vList2"/>
    <dgm:cxn modelId="{718A759F-F1D6-F746-82E2-B6698E54B00B}" type="presParOf" srcId="{0DB9FE6E-94CF-6240-B0AE-CD2839DF5FA4}" destId="{5D4015C4-9722-6F4E-84CE-66AA23580BE9}" srcOrd="4" destOrd="0" presId="urn:microsoft.com/office/officeart/2005/8/layout/vList2"/>
    <dgm:cxn modelId="{173BCDAF-F779-4F41-B00D-4BCFB5552912}" type="presParOf" srcId="{0DB9FE6E-94CF-6240-B0AE-CD2839DF5FA4}" destId="{7F062051-7D7C-D64F-9EDC-FAA934743E24}" srcOrd="5" destOrd="0" presId="urn:microsoft.com/office/officeart/2005/8/layout/vList2"/>
    <dgm:cxn modelId="{51B0B87C-DB07-DC4B-B3D1-3046FFB6A57B}" type="presParOf" srcId="{0DB9FE6E-94CF-6240-B0AE-CD2839DF5FA4}" destId="{168723A1-DF79-3048-B98D-A87B14719194}" srcOrd="6" destOrd="0" presId="urn:microsoft.com/office/officeart/2005/8/layout/vList2"/>
    <dgm:cxn modelId="{B57C5E55-4C36-EA41-9ED3-C3A716A30FCA}" type="presParOf" srcId="{0DB9FE6E-94CF-6240-B0AE-CD2839DF5FA4}" destId="{2C8BD9E3-1068-1241-97F2-DC0CE9B2C2E7}"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C5D072-07EF-2145-908F-5E0AA6222484}"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F3CA4396-33E9-5740-8A7B-CAE31B8E8653}">
      <dgm:prSet/>
      <dgm:spPr/>
      <dgm:t>
        <a:bodyPr/>
        <a:lstStyle/>
        <a:p>
          <a:r>
            <a:rPr lang="en-US"/>
            <a:t>Premises:</a:t>
          </a:r>
        </a:p>
      </dgm:t>
    </dgm:pt>
    <dgm:pt modelId="{CACEF2ED-7353-0045-9478-AD6ABCCB23F4}" type="parTrans" cxnId="{23FE13E4-8FF4-BF45-92C6-E9AF66A726E7}">
      <dgm:prSet/>
      <dgm:spPr/>
      <dgm:t>
        <a:bodyPr/>
        <a:lstStyle/>
        <a:p>
          <a:endParaRPr lang="en-US"/>
        </a:p>
      </dgm:t>
    </dgm:pt>
    <dgm:pt modelId="{BB2B6E62-CD69-5740-AE7F-FE6DBEA3E5AB}" type="sibTrans" cxnId="{23FE13E4-8FF4-BF45-92C6-E9AF66A726E7}">
      <dgm:prSet/>
      <dgm:spPr/>
      <dgm:t>
        <a:bodyPr/>
        <a:lstStyle/>
        <a:p>
          <a:endParaRPr lang="en-US"/>
        </a:p>
      </dgm:t>
    </dgm:pt>
    <dgm:pt modelId="{E63C069C-F5BA-214D-AEBB-00CFA509EBC4}">
      <dgm:prSet custT="1"/>
      <dgm:spPr/>
      <dgm:t>
        <a:bodyPr/>
        <a:lstStyle/>
        <a:p>
          <a:r>
            <a:rPr lang="en-US" sz="1600" dirty="0"/>
            <a:t>individual behavior is subject to a number of core moral principles,</a:t>
          </a:r>
        </a:p>
      </dgm:t>
    </dgm:pt>
    <dgm:pt modelId="{0908FA2B-39B5-2743-9DA4-44C5A2212F83}" type="parTrans" cxnId="{1859D44E-1CBA-EE40-99D1-F0349F39F5F1}">
      <dgm:prSet/>
      <dgm:spPr/>
      <dgm:t>
        <a:bodyPr/>
        <a:lstStyle/>
        <a:p>
          <a:endParaRPr lang="en-US"/>
        </a:p>
      </dgm:t>
    </dgm:pt>
    <dgm:pt modelId="{568073EC-A51A-5A44-9388-0A82303EBE98}" type="sibTrans" cxnId="{1859D44E-1CBA-EE40-99D1-F0349F39F5F1}">
      <dgm:prSet/>
      <dgm:spPr/>
      <dgm:t>
        <a:bodyPr/>
        <a:lstStyle/>
        <a:p>
          <a:endParaRPr lang="en-US"/>
        </a:p>
      </dgm:t>
    </dgm:pt>
    <dgm:pt modelId="{EA20FFAE-6185-7346-9AE6-1C3264CD4A75}">
      <dgm:prSet custT="1"/>
      <dgm:spPr/>
      <dgm:t>
        <a:bodyPr/>
        <a:lstStyle/>
        <a:p>
          <a:r>
            <a:rPr lang="en-US" sz="1600" dirty="0"/>
            <a:t>that those principles can be reduced to everyday behaviors,</a:t>
          </a:r>
        </a:p>
      </dgm:t>
    </dgm:pt>
    <dgm:pt modelId="{BEBEA7C6-D6D3-BF41-8F8F-735E0C4DA3E0}" type="parTrans" cxnId="{03337395-4E9D-F34B-A0F7-080208BBEC9A}">
      <dgm:prSet/>
      <dgm:spPr/>
      <dgm:t>
        <a:bodyPr/>
        <a:lstStyle/>
        <a:p>
          <a:endParaRPr lang="en-US"/>
        </a:p>
      </dgm:t>
    </dgm:pt>
    <dgm:pt modelId="{69CD07B0-FCF7-CA45-BC98-4C5F545D541F}" type="sibTrans" cxnId="{03337395-4E9D-F34B-A0F7-080208BBEC9A}">
      <dgm:prSet/>
      <dgm:spPr/>
      <dgm:t>
        <a:bodyPr/>
        <a:lstStyle/>
        <a:p>
          <a:endParaRPr lang="en-US"/>
        </a:p>
      </dgm:t>
    </dgm:pt>
    <dgm:pt modelId="{A7AE066A-82F9-3C48-877B-22528D70950B}">
      <dgm:prSet custT="1"/>
      <dgm:spPr/>
      <dgm:t>
        <a:bodyPr/>
        <a:lstStyle/>
        <a:p>
          <a:r>
            <a:rPr lang="en-US" sz="1600" dirty="0"/>
            <a:t>that those everyday behaviors may be measured against behavior ideals, </a:t>
          </a:r>
        </a:p>
      </dgm:t>
    </dgm:pt>
    <dgm:pt modelId="{A788A893-355B-6441-9365-7877100C15B5}" type="parTrans" cxnId="{ED72C736-4009-4B4A-BF53-181D47751F97}">
      <dgm:prSet/>
      <dgm:spPr/>
      <dgm:t>
        <a:bodyPr/>
        <a:lstStyle/>
        <a:p>
          <a:endParaRPr lang="en-US"/>
        </a:p>
      </dgm:t>
    </dgm:pt>
    <dgm:pt modelId="{A62EDBBA-410E-E94C-BBB3-0A65C527E053}" type="sibTrans" cxnId="{ED72C736-4009-4B4A-BF53-181D47751F97}">
      <dgm:prSet/>
      <dgm:spPr/>
      <dgm:t>
        <a:bodyPr/>
        <a:lstStyle/>
        <a:p>
          <a:endParaRPr lang="en-US"/>
        </a:p>
      </dgm:t>
    </dgm:pt>
    <dgm:pt modelId="{69BB28B8-C027-4843-B066-2C7AB766B7EC}">
      <dgm:prSet/>
      <dgm:spPr/>
      <dgm:t>
        <a:bodyPr/>
        <a:lstStyle/>
        <a:p>
          <a:r>
            <a:rPr lang="en-US"/>
            <a:t>once reduced to a score, these summary judgments about a person’s compliance ought to produce effects—privileges and restrictions depending on ranking that they have earned.  </a:t>
          </a:r>
        </a:p>
      </dgm:t>
    </dgm:pt>
    <dgm:pt modelId="{C1E99202-F25C-144B-9B47-F59C29F69144}" type="parTrans" cxnId="{1D64C9F4-17AD-E94B-B73A-744DB511324C}">
      <dgm:prSet/>
      <dgm:spPr/>
      <dgm:t>
        <a:bodyPr/>
        <a:lstStyle/>
        <a:p>
          <a:endParaRPr lang="en-US"/>
        </a:p>
      </dgm:t>
    </dgm:pt>
    <dgm:pt modelId="{A2437A5B-648D-7648-AE74-5D998BD300E0}" type="sibTrans" cxnId="{1D64C9F4-17AD-E94B-B73A-744DB511324C}">
      <dgm:prSet/>
      <dgm:spPr/>
      <dgm:t>
        <a:bodyPr/>
        <a:lstStyle/>
        <a:p>
          <a:endParaRPr lang="en-US"/>
        </a:p>
      </dgm:t>
    </dgm:pt>
    <dgm:pt modelId="{22945AD4-4967-2743-AB06-01545CF09B4A}">
      <dgm:prSet custT="1"/>
      <dgm:spPr/>
      <dgm:t>
        <a:bodyPr/>
        <a:lstStyle/>
        <a:p>
          <a:r>
            <a:rPr lang="en-US" sz="1600" dirty="0"/>
            <a:t>These privileges and restrictions need have little direct connection to specific behaviors but are developed through an network of agreements among public and private actors to piece together black lists and red lists that produce incentives toward better behavior and higher scores.  </a:t>
          </a:r>
        </a:p>
      </dgm:t>
    </dgm:pt>
    <dgm:pt modelId="{2B5B3A63-A743-7342-99EB-E0C5CEF2CDF6}" type="parTrans" cxnId="{68717F75-874C-E146-BD90-0F3DACBEDAF4}">
      <dgm:prSet/>
      <dgm:spPr/>
      <dgm:t>
        <a:bodyPr/>
        <a:lstStyle/>
        <a:p>
          <a:endParaRPr lang="en-US"/>
        </a:p>
      </dgm:t>
    </dgm:pt>
    <dgm:pt modelId="{ED2CF8A3-9468-4C44-970C-9FAAFBD3A6DE}" type="sibTrans" cxnId="{68717F75-874C-E146-BD90-0F3DACBEDAF4}">
      <dgm:prSet/>
      <dgm:spPr/>
      <dgm:t>
        <a:bodyPr/>
        <a:lstStyle/>
        <a:p>
          <a:endParaRPr lang="en-US"/>
        </a:p>
      </dgm:t>
    </dgm:pt>
    <dgm:pt modelId="{1DEE4063-7C40-AD4F-8B7A-E9D61F838A0E}">
      <dgm:prSet/>
      <dgm:spPr/>
      <dgm:t>
        <a:bodyPr/>
        <a:lstStyle/>
        <a:p>
          <a:r>
            <a:rPr lang="en-US"/>
            <a:t>The system is itself cobbled together from a series of national and provincial programs, from public and private data harvesters and a series of MOUs that are meant to nationalize lists and develop a coordinated system of evaluation (based on aggregate data) and consequences based on ranking demining placement on blacklists and redlists.  </a:t>
          </a:r>
        </a:p>
      </dgm:t>
    </dgm:pt>
    <dgm:pt modelId="{299820F2-8472-484F-9119-322AD6772A4E}" type="parTrans" cxnId="{7169B185-2519-2741-9A23-A46E68DA4776}">
      <dgm:prSet/>
      <dgm:spPr/>
      <dgm:t>
        <a:bodyPr/>
        <a:lstStyle/>
        <a:p>
          <a:endParaRPr lang="en-US"/>
        </a:p>
      </dgm:t>
    </dgm:pt>
    <dgm:pt modelId="{8FC276D7-1708-134E-8208-C78852CE8138}" type="sibTrans" cxnId="{7169B185-2519-2741-9A23-A46E68DA4776}">
      <dgm:prSet/>
      <dgm:spPr/>
      <dgm:t>
        <a:bodyPr/>
        <a:lstStyle/>
        <a:p>
          <a:endParaRPr lang="en-US"/>
        </a:p>
      </dgm:t>
    </dgm:pt>
    <dgm:pt modelId="{152DEE3D-ADF4-0141-86C4-24BF9D658760}">
      <dgm:prSet custT="1"/>
      <dgm:spPr/>
      <dgm:t>
        <a:bodyPr/>
        <a:lstStyle/>
        <a:p>
          <a:r>
            <a:rPr lang="en-US" sz="1600" dirty="0"/>
            <a:t>Consequence: widely circulated stories in the West about people denied express train and air travel, college admission for their children, restrictions on access to credit and visas for travel abroad on the basis of credit scores.  </a:t>
          </a:r>
        </a:p>
      </dgm:t>
    </dgm:pt>
    <dgm:pt modelId="{36157CD5-F1B8-134D-87B4-CF68719EC15C}" type="parTrans" cxnId="{BDD9FE96-E4B0-074F-B929-3CFF515C095D}">
      <dgm:prSet/>
      <dgm:spPr/>
      <dgm:t>
        <a:bodyPr/>
        <a:lstStyle/>
        <a:p>
          <a:endParaRPr lang="en-US"/>
        </a:p>
      </dgm:t>
    </dgm:pt>
    <dgm:pt modelId="{A7FFE606-03CF-134E-B9BA-D62306755870}" type="sibTrans" cxnId="{BDD9FE96-E4B0-074F-B929-3CFF515C095D}">
      <dgm:prSet/>
      <dgm:spPr/>
      <dgm:t>
        <a:bodyPr/>
        <a:lstStyle/>
        <a:p>
          <a:endParaRPr lang="en-US"/>
        </a:p>
      </dgm:t>
    </dgm:pt>
    <dgm:pt modelId="{15C79C00-3FE8-664F-B0D2-17D18DC3D989}">
      <dgm:prSet custT="1"/>
      <dgm:spPr/>
      <dgm:t>
        <a:bodyPr/>
        <a:lstStyle/>
        <a:p>
          <a:r>
            <a:rPr lang="en-US" sz="1600" dirty="0"/>
            <a:t>Analytics appears to incorporate actions that would have been weighed differently in the West. .</a:t>
          </a:r>
        </a:p>
      </dgm:t>
    </dgm:pt>
    <dgm:pt modelId="{C95D7A35-3E92-8D4D-8B91-02FD279A3005}" type="parTrans" cxnId="{4D3203B2-9519-8D43-9F23-9B00B40356AB}">
      <dgm:prSet/>
      <dgm:spPr/>
      <dgm:t>
        <a:bodyPr/>
        <a:lstStyle/>
        <a:p>
          <a:endParaRPr lang="en-US"/>
        </a:p>
      </dgm:t>
    </dgm:pt>
    <dgm:pt modelId="{E390B67D-2895-FB47-A344-5CEB0740E48D}" type="sibTrans" cxnId="{4D3203B2-9519-8D43-9F23-9B00B40356AB}">
      <dgm:prSet/>
      <dgm:spPr/>
      <dgm:t>
        <a:bodyPr/>
        <a:lstStyle/>
        <a:p>
          <a:endParaRPr lang="en-US"/>
        </a:p>
      </dgm:t>
    </dgm:pt>
    <dgm:pt modelId="{420BA726-604C-A840-BAF3-A66DD2BA05B4}">
      <dgm:prSet custT="1"/>
      <dgm:spPr/>
      <dgm:t>
        <a:bodyPr/>
        <a:lstStyle/>
        <a:p>
          <a:r>
            <a:rPr lang="en-US" sz="1600" dirty="0"/>
            <a:t>these measurements may produce accurate assessments of individual compliance with their societal obligations.  </a:t>
          </a:r>
        </a:p>
      </dgm:t>
    </dgm:pt>
    <dgm:pt modelId="{434FFE1E-9755-404F-AF33-696AB5AE0BD2}" type="sibTrans" cxnId="{5C205A7D-DE43-EF46-8221-EA1041100355}">
      <dgm:prSet/>
      <dgm:spPr/>
    </dgm:pt>
    <dgm:pt modelId="{2CEDD9E7-873A-7146-84FD-2040D7A35660}" type="parTrans" cxnId="{5C205A7D-DE43-EF46-8221-EA1041100355}">
      <dgm:prSet/>
      <dgm:spPr/>
    </dgm:pt>
    <dgm:pt modelId="{E698EF67-BC55-0E40-B764-F4BD29116F0E}" type="pres">
      <dgm:prSet presAssocID="{BCC5D072-07EF-2145-908F-5E0AA6222484}" presName="linear" presStyleCnt="0">
        <dgm:presLayoutVars>
          <dgm:animLvl val="lvl"/>
          <dgm:resizeHandles val="exact"/>
        </dgm:presLayoutVars>
      </dgm:prSet>
      <dgm:spPr/>
    </dgm:pt>
    <dgm:pt modelId="{DF9AD8A2-542F-7040-9236-7CBFCC28CDE4}" type="pres">
      <dgm:prSet presAssocID="{F3CA4396-33E9-5740-8A7B-CAE31B8E8653}" presName="parentText" presStyleLbl="node1" presStyleIdx="0" presStyleCnt="3">
        <dgm:presLayoutVars>
          <dgm:chMax val="0"/>
          <dgm:bulletEnabled val="1"/>
        </dgm:presLayoutVars>
      </dgm:prSet>
      <dgm:spPr/>
    </dgm:pt>
    <dgm:pt modelId="{C21F00B0-95BB-1845-B2AF-99E95361ECA1}" type="pres">
      <dgm:prSet presAssocID="{F3CA4396-33E9-5740-8A7B-CAE31B8E8653}" presName="childText" presStyleLbl="revTx" presStyleIdx="0" presStyleCnt="3">
        <dgm:presLayoutVars>
          <dgm:bulletEnabled val="1"/>
        </dgm:presLayoutVars>
      </dgm:prSet>
      <dgm:spPr/>
    </dgm:pt>
    <dgm:pt modelId="{9882F93A-9B82-4542-A3E5-B29BF106F2FC}" type="pres">
      <dgm:prSet presAssocID="{69BB28B8-C027-4843-B066-2C7AB766B7EC}" presName="parentText" presStyleLbl="node1" presStyleIdx="1" presStyleCnt="3">
        <dgm:presLayoutVars>
          <dgm:chMax val="0"/>
          <dgm:bulletEnabled val="1"/>
        </dgm:presLayoutVars>
      </dgm:prSet>
      <dgm:spPr/>
    </dgm:pt>
    <dgm:pt modelId="{1E383AE9-9885-CC41-942D-0EFCD076D6A4}" type="pres">
      <dgm:prSet presAssocID="{69BB28B8-C027-4843-B066-2C7AB766B7EC}" presName="childText" presStyleLbl="revTx" presStyleIdx="1" presStyleCnt="3">
        <dgm:presLayoutVars>
          <dgm:bulletEnabled val="1"/>
        </dgm:presLayoutVars>
      </dgm:prSet>
      <dgm:spPr/>
    </dgm:pt>
    <dgm:pt modelId="{CC4C3AB1-B8AB-9445-8D28-0ACD0FC8709B}" type="pres">
      <dgm:prSet presAssocID="{1DEE4063-7C40-AD4F-8B7A-E9D61F838A0E}" presName="parentText" presStyleLbl="node1" presStyleIdx="2" presStyleCnt="3">
        <dgm:presLayoutVars>
          <dgm:chMax val="0"/>
          <dgm:bulletEnabled val="1"/>
        </dgm:presLayoutVars>
      </dgm:prSet>
      <dgm:spPr/>
    </dgm:pt>
    <dgm:pt modelId="{CA014AAA-3371-5040-8E80-586FC74B3DF8}" type="pres">
      <dgm:prSet presAssocID="{1DEE4063-7C40-AD4F-8B7A-E9D61F838A0E}" presName="childText" presStyleLbl="revTx" presStyleIdx="2" presStyleCnt="3">
        <dgm:presLayoutVars>
          <dgm:bulletEnabled val="1"/>
        </dgm:presLayoutVars>
      </dgm:prSet>
      <dgm:spPr/>
    </dgm:pt>
  </dgm:ptLst>
  <dgm:cxnLst>
    <dgm:cxn modelId="{46DD980C-A201-5341-9F9B-F62A4882228B}" type="presOf" srcId="{E63C069C-F5BA-214D-AEBB-00CFA509EBC4}" destId="{C21F00B0-95BB-1845-B2AF-99E95361ECA1}" srcOrd="0" destOrd="0" presId="urn:microsoft.com/office/officeart/2005/8/layout/vList2"/>
    <dgm:cxn modelId="{ED72C736-4009-4B4A-BF53-181D47751F97}" srcId="{F3CA4396-33E9-5740-8A7B-CAE31B8E8653}" destId="{A7AE066A-82F9-3C48-877B-22528D70950B}" srcOrd="2" destOrd="0" parTransId="{A788A893-355B-6441-9365-7877100C15B5}" sibTransId="{A62EDBBA-410E-E94C-BBB3-0A65C527E053}"/>
    <dgm:cxn modelId="{BD048D3A-61A3-DE40-A32B-C4D4D5EE406B}" type="presOf" srcId="{EA20FFAE-6185-7346-9AE6-1C3264CD4A75}" destId="{C21F00B0-95BB-1845-B2AF-99E95361ECA1}" srcOrd="0" destOrd="1" presId="urn:microsoft.com/office/officeart/2005/8/layout/vList2"/>
    <dgm:cxn modelId="{C7EEAE41-6943-E54D-B2A0-2134A87D2C40}" type="presOf" srcId="{A7AE066A-82F9-3C48-877B-22528D70950B}" destId="{C21F00B0-95BB-1845-B2AF-99E95361ECA1}" srcOrd="0" destOrd="2" presId="urn:microsoft.com/office/officeart/2005/8/layout/vList2"/>
    <dgm:cxn modelId="{1859D44E-1CBA-EE40-99D1-F0349F39F5F1}" srcId="{F3CA4396-33E9-5740-8A7B-CAE31B8E8653}" destId="{E63C069C-F5BA-214D-AEBB-00CFA509EBC4}" srcOrd="0" destOrd="0" parTransId="{0908FA2B-39B5-2743-9DA4-44C5A2212F83}" sibTransId="{568073EC-A51A-5A44-9388-0A82303EBE98}"/>
    <dgm:cxn modelId="{68717F75-874C-E146-BD90-0F3DACBEDAF4}" srcId="{69BB28B8-C027-4843-B066-2C7AB766B7EC}" destId="{22945AD4-4967-2743-AB06-01545CF09B4A}" srcOrd="0" destOrd="0" parTransId="{2B5B3A63-A743-7342-99EB-E0C5CEF2CDF6}" sibTransId="{ED2CF8A3-9468-4C44-970C-9FAAFBD3A6DE}"/>
    <dgm:cxn modelId="{5C205A7D-DE43-EF46-8221-EA1041100355}" srcId="{F3CA4396-33E9-5740-8A7B-CAE31B8E8653}" destId="{420BA726-604C-A840-BAF3-A66DD2BA05B4}" srcOrd="3" destOrd="0" parTransId="{2CEDD9E7-873A-7146-84FD-2040D7A35660}" sibTransId="{434FFE1E-9755-404F-AF33-696AB5AE0BD2}"/>
    <dgm:cxn modelId="{981A5B7D-59B7-AA49-9E3E-A9807B0288AA}" type="presOf" srcId="{F3CA4396-33E9-5740-8A7B-CAE31B8E8653}" destId="{DF9AD8A2-542F-7040-9236-7CBFCC28CDE4}" srcOrd="0" destOrd="0" presId="urn:microsoft.com/office/officeart/2005/8/layout/vList2"/>
    <dgm:cxn modelId="{302EEF83-3050-8E4D-B8D6-7D60A079322A}" type="presOf" srcId="{22945AD4-4967-2743-AB06-01545CF09B4A}" destId="{1E383AE9-9885-CC41-942D-0EFCD076D6A4}" srcOrd="0" destOrd="0" presId="urn:microsoft.com/office/officeart/2005/8/layout/vList2"/>
    <dgm:cxn modelId="{7169B185-2519-2741-9A23-A46E68DA4776}" srcId="{BCC5D072-07EF-2145-908F-5E0AA6222484}" destId="{1DEE4063-7C40-AD4F-8B7A-E9D61F838A0E}" srcOrd="2" destOrd="0" parTransId="{299820F2-8472-484F-9119-322AD6772A4E}" sibTransId="{8FC276D7-1708-134E-8208-C78852CE8138}"/>
    <dgm:cxn modelId="{03337395-4E9D-F34B-A0F7-080208BBEC9A}" srcId="{F3CA4396-33E9-5740-8A7B-CAE31B8E8653}" destId="{EA20FFAE-6185-7346-9AE6-1C3264CD4A75}" srcOrd="1" destOrd="0" parTransId="{BEBEA7C6-D6D3-BF41-8F8F-735E0C4DA3E0}" sibTransId="{69CD07B0-FCF7-CA45-BC98-4C5F545D541F}"/>
    <dgm:cxn modelId="{BDD9FE96-E4B0-074F-B929-3CFF515C095D}" srcId="{1DEE4063-7C40-AD4F-8B7A-E9D61F838A0E}" destId="{152DEE3D-ADF4-0141-86C4-24BF9D658760}" srcOrd="0" destOrd="0" parTransId="{36157CD5-F1B8-134D-87B4-CF68719EC15C}" sibTransId="{A7FFE606-03CF-134E-B9BA-D62306755870}"/>
    <dgm:cxn modelId="{0B95E7AA-1537-3A49-A284-578ABD50F5BB}" type="presOf" srcId="{420BA726-604C-A840-BAF3-A66DD2BA05B4}" destId="{C21F00B0-95BB-1845-B2AF-99E95361ECA1}" srcOrd="0" destOrd="3" presId="urn:microsoft.com/office/officeart/2005/8/layout/vList2"/>
    <dgm:cxn modelId="{4D3203B2-9519-8D43-9F23-9B00B40356AB}" srcId="{1DEE4063-7C40-AD4F-8B7A-E9D61F838A0E}" destId="{15C79C00-3FE8-664F-B0D2-17D18DC3D989}" srcOrd="1" destOrd="0" parTransId="{C95D7A35-3E92-8D4D-8B91-02FD279A3005}" sibTransId="{E390B67D-2895-FB47-A344-5CEB0740E48D}"/>
    <dgm:cxn modelId="{FE1C2EB5-56A4-B641-9ACE-B2B40FC9E3FF}" type="presOf" srcId="{69BB28B8-C027-4843-B066-2C7AB766B7EC}" destId="{9882F93A-9B82-4542-A3E5-B29BF106F2FC}" srcOrd="0" destOrd="0" presId="urn:microsoft.com/office/officeart/2005/8/layout/vList2"/>
    <dgm:cxn modelId="{6B3E50B7-B6DE-7F44-BF08-B5CA0C65B7CA}" type="presOf" srcId="{152DEE3D-ADF4-0141-86C4-24BF9D658760}" destId="{CA014AAA-3371-5040-8E80-586FC74B3DF8}" srcOrd="0" destOrd="0" presId="urn:microsoft.com/office/officeart/2005/8/layout/vList2"/>
    <dgm:cxn modelId="{3D7FC1BD-76AD-B64E-920D-8FD4AC44D322}" type="presOf" srcId="{1DEE4063-7C40-AD4F-8B7A-E9D61F838A0E}" destId="{CC4C3AB1-B8AB-9445-8D28-0ACD0FC8709B}" srcOrd="0" destOrd="0" presId="urn:microsoft.com/office/officeart/2005/8/layout/vList2"/>
    <dgm:cxn modelId="{23FE13E4-8FF4-BF45-92C6-E9AF66A726E7}" srcId="{BCC5D072-07EF-2145-908F-5E0AA6222484}" destId="{F3CA4396-33E9-5740-8A7B-CAE31B8E8653}" srcOrd="0" destOrd="0" parTransId="{CACEF2ED-7353-0045-9478-AD6ABCCB23F4}" sibTransId="{BB2B6E62-CD69-5740-AE7F-FE6DBEA3E5AB}"/>
    <dgm:cxn modelId="{509F74E5-3DDB-1C43-98BA-97F33115B790}" type="presOf" srcId="{BCC5D072-07EF-2145-908F-5E0AA6222484}" destId="{E698EF67-BC55-0E40-B764-F4BD29116F0E}" srcOrd="0" destOrd="0" presId="urn:microsoft.com/office/officeart/2005/8/layout/vList2"/>
    <dgm:cxn modelId="{B4E7D6EA-9DBD-A84C-B1F4-2288379D9E0E}" type="presOf" srcId="{15C79C00-3FE8-664F-B0D2-17D18DC3D989}" destId="{CA014AAA-3371-5040-8E80-586FC74B3DF8}" srcOrd="0" destOrd="1" presId="urn:microsoft.com/office/officeart/2005/8/layout/vList2"/>
    <dgm:cxn modelId="{1D64C9F4-17AD-E94B-B73A-744DB511324C}" srcId="{BCC5D072-07EF-2145-908F-5E0AA6222484}" destId="{69BB28B8-C027-4843-B066-2C7AB766B7EC}" srcOrd="1" destOrd="0" parTransId="{C1E99202-F25C-144B-9B47-F59C29F69144}" sibTransId="{A2437A5B-648D-7648-AE74-5D998BD300E0}"/>
    <dgm:cxn modelId="{BA4EEB14-A1EE-394A-B27B-D6C79548195F}" type="presParOf" srcId="{E698EF67-BC55-0E40-B764-F4BD29116F0E}" destId="{DF9AD8A2-542F-7040-9236-7CBFCC28CDE4}" srcOrd="0" destOrd="0" presId="urn:microsoft.com/office/officeart/2005/8/layout/vList2"/>
    <dgm:cxn modelId="{056C26C2-F3A2-AE4C-A381-8844C91EC84C}" type="presParOf" srcId="{E698EF67-BC55-0E40-B764-F4BD29116F0E}" destId="{C21F00B0-95BB-1845-B2AF-99E95361ECA1}" srcOrd="1" destOrd="0" presId="urn:microsoft.com/office/officeart/2005/8/layout/vList2"/>
    <dgm:cxn modelId="{D26FE731-14B4-B44F-B250-887D191FFD09}" type="presParOf" srcId="{E698EF67-BC55-0E40-B764-F4BD29116F0E}" destId="{9882F93A-9B82-4542-A3E5-B29BF106F2FC}" srcOrd="2" destOrd="0" presId="urn:microsoft.com/office/officeart/2005/8/layout/vList2"/>
    <dgm:cxn modelId="{5B1B45F8-2137-2249-8745-F96542E43FC3}" type="presParOf" srcId="{E698EF67-BC55-0E40-B764-F4BD29116F0E}" destId="{1E383AE9-9885-CC41-942D-0EFCD076D6A4}" srcOrd="3" destOrd="0" presId="urn:microsoft.com/office/officeart/2005/8/layout/vList2"/>
    <dgm:cxn modelId="{E6FE2876-59CF-0C48-9E61-E97E1CDDA040}" type="presParOf" srcId="{E698EF67-BC55-0E40-B764-F4BD29116F0E}" destId="{CC4C3AB1-B8AB-9445-8D28-0ACD0FC8709B}" srcOrd="4" destOrd="0" presId="urn:microsoft.com/office/officeart/2005/8/layout/vList2"/>
    <dgm:cxn modelId="{0729CE0A-E85F-8345-B08B-48BB30E65531}" type="presParOf" srcId="{E698EF67-BC55-0E40-B764-F4BD29116F0E}" destId="{CA014AAA-3371-5040-8E80-586FC74B3DF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26ED57-65CA-4348-BAEB-0274230DCD5D}"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5E3349A4-A82D-8340-B019-0B3EB21361FC}">
      <dgm:prSet/>
      <dgm:spPr/>
      <dgm:t>
        <a:bodyPr/>
        <a:lstStyle/>
        <a:p>
          <a:r>
            <a:rPr lang="en-US" dirty="0"/>
            <a:t>Lists (red, black, white) represent the end product of a process of data driven analytics</a:t>
          </a:r>
        </a:p>
      </dgm:t>
    </dgm:pt>
    <dgm:pt modelId="{702F93F6-A316-1A4E-8E7A-7517C743E06C}" type="parTrans" cxnId="{D185710F-64AA-F043-854C-0F193DA9F6C4}">
      <dgm:prSet/>
      <dgm:spPr/>
      <dgm:t>
        <a:bodyPr/>
        <a:lstStyle/>
        <a:p>
          <a:endParaRPr lang="en-US"/>
        </a:p>
      </dgm:t>
    </dgm:pt>
    <dgm:pt modelId="{35E37D0F-1E51-3F43-BFCE-5E7DE83C3F5E}" type="sibTrans" cxnId="{D185710F-64AA-F043-854C-0F193DA9F6C4}">
      <dgm:prSet/>
      <dgm:spPr/>
      <dgm:t>
        <a:bodyPr/>
        <a:lstStyle/>
        <a:p>
          <a:endParaRPr lang="en-US"/>
        </a:p>
      </dgm:t>
    </dgm:pt>
    <dgm:pt modelId="{EF512790-EF5C-4147-AB7D-1616835090CD}">
      <dgm:prSet/>
      <dgm:spPr/>
      <dgm:t>
        <a:bodyPr/>
        <a:lstStyle/>
        <a:p>
          <a:r>
            <a:rPr lang="en-US"/>
            <a:t>producing a conclusion related to each list </a:t>
          </a:r>
        </a:p>
      </dgm:t>
    </dgm:pt>
    <dgm:pt modelId="{5E8A54B5-1AA9-2C41-926A-6EFCE1619237}" type="parTrans" cxnId="{E0244448-3AE9-D14D-944D-5A28BEC93FA4}">
      <dgm:prSet/>
      <dgm:spPr/>
      <dgm:t>
        <a:bodyPr/>
        <a:lstStyle/>
        <a:p>
          <a:endParaRPr lang="en-US"/>
        </a:p>
      </dgm:t>
    </dgm:pt>
    <dgm:pt modelId="{D8A3844F-339E-3E4A-8CA3-23C7E6A863FE}" type="sibTrans" cxnId="{E0244448-3AE9-D14D-944D-5A28BEC93FA4}">
      <dgm:prSet/>
      <dgm:spPr/>
      <dgm:t>
        <a:bodyPr/>
        <a:lstStyle/>
        <a:p>
          <a:endParaRPr lang="en-US"/>
        </a:p>
      </dgm:t>
    </dgm:pt>
    <dgm:pt modelId="{7F4F4CC3-9CC7-5148-AA68-9E09CFA44053}">
      <dgm:prSet/>
      <dgm:spPr/>
      <dgm:t>
        <a:bodyPr/>
        <a:lstStyle/>
        <a:p>
          <a:r>
            <a:rPr lang="en-US"/>
            <a:t>(compliance with court order lists; student misbehavior lists; subway misbehavior lists; community service lists; financial responsibility lists; etc.)</a:t>
          </a:r>
        </a:p>
      </dgm:t>
    </dgm:pt>
    <dgm:pt modelId="{000AA09F-93C9-5642-B279-6EE37E54F3C4}" type="parTrans" cxnId="{2ACDA566-6959-6441-9B62-3C25BF54D36E}">
      <dgm:prSet/>
      <dgm:spPr/>
      <dgm:t>
        <a:bodyPr/>
        <a:lstStyle/>
        <a:p>
          <a:endParaRPr lang="en-US"/>
        </a:p>
      </dgm:t>
    </dgm:pt>
    <dgm:pt modelId="{31E6AE39-FC2A-A14F-AD04-D7AD027EE6BB}" type="sibTrans" cxnId="{2ACDA566-6959-6441-9B62-3C25BF54D36E}">
      <dgm:prSet/>
      <dgm:spPr/>
      <dgm:t>
        <a:bodyPr/>
        <a:lstStyle/>
        <a:p>
          <a:endParaRPr lang="en-US"/>
        </a:p>
      </dgm:t>
    </dgm:pt>
    <dgm:pt modelId="{CC41405F-F6FA-CA48-B94B-8E13991ED19F}">
      <dgm:prSet/>
      <dgm:spPr/>
      <dgm:t>
        <a:bodyPr/>
        <a:lstStyle/>
        <a:p>
          <a:r>
            <a:rPr lang="en-US"/>
            <a:t>based on the factors weighed </a:t>
          </a:r>
        </a:p>
      </dgm:t>
    </dgm:pt>
    <dgm:pt modelId="{75C23A0B-B870-0348-B31E-8EFBE809B5CB}" type="parTrans" cxnId="{A8B143A4-8DAA-7245-98D9-D2257BAA7D49}">
      <dgm:prSet/>
      <dgm:spPr/>
      <dgm:t>
        <a:bodyPr/>
        <a:lstStyle/>
        <a:p>
          <a:endParaRPr lang="en-US"/>
        </a:p>
      </dgm:t>
    </dgm:pt>
    <dgm:pt modelId="{5A4242A6-7E0F-EC44-9F22-0F00C5B75F0D}" type="sibTrans" cxnId="{A8B143A4-8DAA-7245-98D9-D2257BAA7D49}">
      <dgm:prSet/>
      <dgm:spPr/>
      <dgm:t>
        <a:bodyPr/>
        <a:lstStyle/>
        <a:p>
          <a:endParaRPr lang="en-US"/>
        </a:p>
      </dgm:t>
    </dgm:pt>
    <dgm:pt modelId="{70A9B514-C899-5646-9277-16ED65533838}">
      <dgm:prSet/>
      <dgm:spPr/>
      <dgm:t>
        <a:bodyPr/>
        <a:lstStyle/>
        <a:p>
          <a:r>
            <a:rPr lang="en-US"/>
            <a:t>(e.g., spitting, eating, loud music playing etc. on the subway for the subway misbehavior list; timely payment of bills, traffic tickets, utility bills for a financial responsibility list) ) </a:t>
          </a:r>
        </a:p>
      </dgm:t>
    </dgm:pt>
    <dgm:pt modelId="{D9BC35AB-418F-7841-AEC9-94BB3B78E5CE}" type="parTrans" cxnId="{67D795C9-6E9B-6340-B722-0AC4FB183C15}">
      <dgm:prSet/>
      <dgm:spPr/>
      <dgm:t>
        <a:bodyPr/>
        <a:lstStyle/>
        <a:p>
          <a:endParaRPr lang="en-US"/>
        </a:p>
      </dgm:t>
    </dgm:pt>
    <dgm:pt modelId="{088C86CD-E58B-EB4E-83EB-74C3E17AD30A}" type="sibTrans" cxnId="{67D795C9-6E9B-6340-B722-0AC4FB183C15}">
      <dgm:prSet/>
      <dgm:spPr/>
      <dgm:t>
        <a:bodyPr/>
        <a:lstStyle/>
        <a:p>
          <a:endParaRPr lang="en-US"/>
        </a:p>
      </dgm:t>
    </dgm:pt>
    <dgm:pt modelId="{06F71FF2-F940-9242-A17F-31889FF7CCEB}">
      <dgm:prSet/>
      <dgm:spPr/>
      <dgm:t>
        <a:bodyPr/>
        <a:lstStyle/>
        <a:p>
          <a:r>
            <a:rPr lang="en-US"/>
            <a:t>in order to determine whether a threshold quantum of conduct has occurred that merits inclusion on the list.</a:t>
          </a:r>
        </a:p>
      </dgm:t>
    </dgm:pt>
    <dgm:pt modelId="{718EF993-BFDC-904D-A491-4C5F855C45DD}" type="parTrans" cxnId="{7428E99A-D56A-654B-8FF9-6CD818E44105}">
      <dgm:prSet/>
      <dgm:spPr/>
      <dgm:t>
        <a:bodyPr/>
        <a:lstStyle/>
        <a:p>
          <a:endParaRPr lang="en-US"/>
        </a:p>
      </dgm:t>
    </dgm:pt>
    <dgm:pt modelId="{B3F86C98-B271-4B4E-BBF6-C645207DB3EC}" type="sibTrans" cxnId="{7428E99A-D56A-654B-8FF9-6CD818E44105}">
      <dgm:prSet/>
      <dgm:spPr/>
      <dgm:t>
        <a:bodyPr/>
        <a:lstStyle/>
        <a:p>
          <a:endParaRPr lang="en-US"/>
        </a:p>
      </dgm:t>
    </dgm:pt>
    <dgm:pt modelId="{E915033F-787C-D54A-8248-926E9603C7CA}">
      <dgm:prSet/>
      <dgm:spPr/>
      <dgm:t>
        <a:bodyPr/>
        <a:lstStyle/>
        <a:p>
          <a:r>
            <a:rPr lang="en-US"/>
            <a:t>The end product of that analytics—the list—then serves as the signal necessary to either encourage or compel other social, political, and economic actors to act (reward or punish) on the basis of inclusion.</a:t>
          </a:r>
        </a:p>
      </dgm:t>
    </dgm:pt>
    <dgm:pt modelId="{4321767D-15B2-104D-AA8A-71567950D841}" type="parTrans" cxnId="{E73BB478-55D2-5A4B-B59E-7F56231994E9}">
      <dgm:prSet/>
      <dgm:spPr/>
      <dgm:t>
        <a:bodyPr/>
        <a:lstStyle/>
        <a:p>
          <a:endParaRPr lang="en-US"/>
        </a:p>
      </dgm:t>
    </dgm:pt>
    <dgm:pt modelId="{60566F8F-3A8C-7E47-8A2D-7FCC341B0B75}" type="sibTrans" cxnId="{E73BB478-55D2-5A4B-B59E-7F56231994E9}">
      <dgm:prSet/>
      <dgm:spPr/>
      <dgm:t>
        <a:bodyPr/>
        <a:lstStyle/>
        <a:p>
          <a:endParaRPr lang="en-US"/>
        </a:p>
      </dgm:t>
    </dgm:pt>
    <dgm:pt modelId="{04EED3D1-C5B7-D444-8F15-C663A0BC6C7A}" type="pres">
      <dgm:prSet presAssocID="{F526ED57-65CA-4348-BAEB-0274230DCD5D}" presName="linear" presStyleCnt="0">
        <dgm:presLayoutVars>
          <dgm:animLvl val="lvl"/>
          <dgm:resizeHandles val="exact"/>
        </dgm:presLayoutVars>
      </dgm:prSet>
      <dgm:spPr/>
    </dgm:pt>
    <dgm:pt modelId="{AF084315-CE34-0143-8311-EB9C47E9CD74}" type="pres">
      <dgm:prSet presAssocID="{5E3349A4-A82D-8340-B019-0B3EB21361FC}" presName="parentText" presStyleLbl="node1" presStyleIdx="0" presStyleCnt="4">
        <dgm:presLayoutVars>
          <dgm:chMax val="0"/>
          <dgm:bulletEnabled val="1"/>
        </dgm:presLayoutVars>
      </dgm:prSet>
      <dgm:spPr/>
    </dgm:pt>
    <dgm:pt modelId="{9D661808-0B7E-B449-9CE7-1059EA20CB38}" type="pres">
      <dgm:prSet presAssocID="{35E37D0F-1E51-3F43-BFCE-5E7DE83C3F5E}" presName="spacer" presStyleCnt="0"/>
      <dgm:spPr/>
    </dgm:pt>
    <dgm:pt modelId="{08A258F9-C99C-DE40-BBFE-D741C02A6068}" type="pres">
      <dgm:prSet presAssocID="{EF512790-EF5C-4147-AB7D-1616835090CD}" presName="parentText" presStyleLbl="node1" presStyleIdx="1" presStyleCnt="4">
        <dgm:presLayoutVars>
          <dgm:chMax val="0"/>
          <dgm:bulletEnabled val="1"/>
        </dgm:presLayoutVars>
      </dgm:prSet>
      <dgm:spPr/>
    </dgm:pt>
    <dgm:pt modelId="{23295BF1-6868-1A4D-82A1-AAC0B51B7F8A}" type="pres">
      <dgm:prSet presAssocID="{EF512790-EF5C-4147-AB7D-1616835090CD}" presName="childText" presStyleLbl="revTx" presStyleIdx="0" presStyleCnt="3">
        <dgm:presLayoutVars>
          <dgm:bulletEnabled val="1"/>
        </dgm:presLayoutVars>
      </dgm:prSet>
      <dgm:spPr/>
    </dgm:pt>
    <dgm:pt modelId="{8690E4C3-DEE3-2148-9127-DE2317B66087}" type="pres">
      <dgm:prSet presAssocID="{CC41405F-F6FA-CA48-B94B-8E13991ED19F}" presName="parentText" presStyleLbl="node1" presStyleIdx="2" presStyleCnt="4">
        <dgm:presLayoutVars>
          <dgm:chMax val="0"/>
          <dgm:bulletEnabled val="1"/>
        </dgm:presLayoutVars>
      </dgm:prSet>
      <dgm:spPr/>
    </dgm:pt>
    <dgm:pt modelId="{E2278FB4-756A-2648-98BA-7C901902C75B}" type="pres">
      <dgm:prSet presAssocID="{CC41405F-F6FA-CA48-B94B-8E13991ED19F}" presName="childText" presStyleLbl="revTx" presStyleIdx="1" presStyleCnt="3">
        <dgm:presLayoutVars>
          <dgm:bulletEnabled val="1"/>
        </dgm:presLayoutVars>
      </dgm:prSet>
      <dgm:spPr/>
    </dgm:pt>
    <dgm:pt modelId="{22B7B307-1BD9-6F43-853C-178FAA0C6FF5}" type="pres">
      <dgm:prSet presAssocID="{06F71FF2-F940-9242-A17F-31889FF7CCEB}" presName="parentText" presStyleLbl="node1" presStyleIdx="3" presStyleCnt="4">
        <dgm:presLayoutVars>
          <dgm:chMax val="0"/>
          <dgm:bulletEnabled val="1"/>
        </dgm:presLayoutVars>
      </dgm:prSet>
      <dgm:spPr/>
    </dgm:pt>
    <dgm:pt modelId="{781D9FBD-46B6-5249-B74B-653AF4C25950}" type="pres">
      <dgm:prSet presAssocID="{06F71FF2-F940-9242-A17F-31889FF7CCEB}" presName="childText" presStyleLbl="revTx" presStyleIdx="2" presStyleCnt="3">
        <dgm:presLayoutVars>
          <dgm:bulletEnabled val="1"/>
        </dgm:presLayoutVars>
      </dgm:prSet>
      <dgm:spPr/>
    </dgm:pt>
  </dgm:ptLst>
  <dgm:cxnLst>
    <dgm:cxn modelId="{D185710F-64AA-F043-854C-0F193DA9F6C4}" srcId="{F526ED57-65CA-4348-BAEB-0274230DCD5D}" destId="{5E3349A4-A82D-8340-B019-0B3EB21361FC}" srcOrd="0" destOrd="0" parTransId="{702F93F6-A316-1A4E-8E7A-7517C743E06C}" sibTransId="{35E37D0F-1E51-3F43-BFCE-5E7DE83C3F5E}"/>
    <dgm:cxn modelId="{43548D18-50E1-7F4D-914D-556C9A7CB1E4}" type="presOf" srcId="{EF512790-EF5C-4147-AB7D-1616835090CD}" destId="{08A258F9-C99C-DE40-BBFE-D741C02A6068}" srcOrd="0" destOrd="0" presId="urn:microsoft.com/office/officeart/2005/8/layout/vList2"/>
    <dgm:cxn modelId="{D9B7742B-2789-F64A-85B5-DCB1C92484D1}" type="presOf" srcId="{7F4F4CC3-9CC7-5148-AA68-9E09CFA44053}" destId="{23295BF1-6868-1A4D-82A1-AAC0B51B7F8A}" srcOrd="0" destOrd="0" presId="urn:microsoft.com/office/officeart/2005/8/layout/vList2"/>
    <dgm:cxn modelId="{E0244448-3AE9-D14D-944D-5A28BEC93FA4}" srcId="{F526ED57-65CA-4348-BAEB-0274230DCD5D}" destId="{EF512790-EF5C-4147-AB7D-1616835090CD}" srcOrd="1" destOrd="0" parTransId="{5E8A54B5-1AA9-2C41-926A-6EFCE1619237}" sibTransId="{D8A3844F-339E-3E4A-8CA3-23C7E6A863FE}"/>
    <dgm:cxn modelId="{3F75B04E-E81A-104C-ACCF-B820EA8DB631}" type="presOf" srcId="{5E3349A4-A82D-8340-B019-0B3EB21361FC}" destId="{AF084315-CE34-0143-8311-EB9C47E9CD74}" srcOrd="0" destOrd="0" presId="urn:microsoft.com/office/officeart/2005/8/layout/vList2"/>
    <dgm:cxn modelId="{2ACDA566-6959-6441-9B62-3C25BF54D36E}" srcId="{EF512790-EF5C-4147-AB7D-1616835090CD}" destId="{7F4F4CC3-9CC7-5148-AA68-9E09CFA44053}" srcOrd="0" destOrd="0" parTransId="{000AA09F-93C9-5642-B279-6EE37E54F3C4}" sibTransId="{31E6AE39-FC2A-A14F-AD04-D7AD027EE6BB}"/>
    <dgm:cxn modelId="{5E0EDE74-C26F-3E48-B1C8-C26B272BA8D1}" type="presOf" srcId="{F526ED57-65CA-4348-BAEB-0274230DCD5D}" destId="{04EED3D1-C5B7-D444-8F15-C663A0BC6C7A}" srcOrd="0" destOrd="0" presId="urn:microsoft.com/office/officeart/2005/8/layout/vList2"/>
    <dgm:cxn modelId="{E73BB478-55D2-5A4B-B59E-7F56231994E9}" srcId="{06F71FF2-F940-9242-A17F-31889FF7CCEB}" destId="{E915033F-787C-D54A-8248-926E9603C7CA}" srcOrd="0" destOrd="0" parTransId="{4321767D-15B2-104D-AA8A-71567950D841}" sibTransId="{60566F8F-3A8C-7E47-8A2D-7FCC341B0B75}"/>
    <dgm:cxn modelId="{7428E99A-D56A-654B-8FF9-6CD818E44105}" srcId="{F526ED57-65CA-4348-BAEB-0274230DCD5D}" destId="{06F71FF2-F940-9242-A17F-31889FF7CCEB}" srcOrd="3" destOrd="0" parTransId="{718EF993-BFDC-904D-A491-4C5F855C45DD}" sibTransId="{B3F86C98-B271-4B4E-BBF6-C645207DB3EC}"/>
    <dgm:cxn modelId="{E351B4A2-BC5B-9F43-B64D-9DCB22186AFE}" type="presOf" srcId="{CC41405F-F6FA-CA48-B94B-8E13991ED19F}" destId="{8690E4C3-DEE3-2148-9127-DE2317B66087}" srcOrd="0" destOrd="0" presId="urn:microsoft.com/office/officeart/2005/8/layout/vList2"/>
    <dgm:cxn modelId="{A8B143A4-8DAA-7245-98D9-D2257BAA7D49}" srcId="{F526ED57-65CA-4348-BAEB-0274230DCD5D}" destId="{CC41405F-F6FA-CA48-B94B-8E13991ED19F}" srcOrd="2" destOrd="0" parTransId="{75C23A0B-B870-0348-B31E-8EFBE809B5CB}" sibTransId="{5A4242A6-7E0F-EC44-9F22-0F00C5B75F0D}"/>
    <dgm:cxn modelId="{2B7B8CBC-1B1F-A44C-8141-B0CF6E6E02C3}" type="presOf" srcId="{E915033F-787C-D54A-8248-926E9603C7CA}" destId="{781D9FBD-46B6-5249-B74B-653AF4C25950}" srcOrd="0" destOrd="0" presId="urn:microsoft.com/office/officeart/2005/8/layout/vList2"/>
    <dgm:cxn modelId="{EB7F83C3-2991-174B-992F-A11066C04295}" type="presOf" srcId="{70A9B514-C899-5646-9277-16ED65533838}" destId="{E2278FB4-756A-2648-98BA-7C901902C75B}" srcOrd="0" destOrd="0" presId="urn:microsoft.com/office/officeart/2005/8/layout/vList2"/>
    <dgm:cxn modelId="{67D795C9-6E9B-6340-B722-0AC4FB183C15}" srcId="{CC41405F-F6FA-CA48-B94B-8E13991ED19F}" destId="{70A9B514-C899-5646-9277-16ED65533838}" srcOrd="0" destOrd="0" parTransId="{D9BC35AB-418F-7841-AEC9-94BB3B78E5CE}" sibTransId="{088C86CD-E58B-EB4E-83EB-74C3E17AD30A}"/>
    <dgm:cxn modelId="{8F5FE6DD-08CC-F74B-AF93-1DFD55AA29F4}" type="presOf" srcId="{06F71FF2-F940-9242-A17F-31889FF7CCEB}" destId="{22B7B307-1BD9-6F43-853C-178FAA0C6FF5}" srcOrd="0" destOrd="0" presId="urn:microsoft.com/office/officeart/2005/8/layout/vList2"/>
    <dgm:cxn modelId="{C8D7A8D3-9E58-1F46-A826-24D4BFA0A246}" type="presParOf" srcId="{04EED3D1-C5B7-D444-8F15-C663A0BC6C7A}" destId="{AF084315-CE34-0143-8311-EB9C47E9CD74}" srcOrd="0" destOrd="0" presId="urn:microsoft.com/office/officeart/2005/8/layout/vList2"/>
    <dgm:cxn modelId="{8107BFE2-DA32-7B4D-95A6-CFE31995C9DC}" type="presParOf" srcId="{04EED3D1-C5B7-D444-8F15-C663A0BC6C7A}" destId="{9D661808-0B7E-B449-9CE7-1059EA20CB38}" srcOrd="1" destOrd="0" presId="urn:microsoft.com/office/officeart/2005/8/layout/vList2"/>
    <dgm:cxn modelId="{AA54E204-9BF9-4642-AF37-17325CABB864}" type="presParOf" srcId="{04EED3D1-C5B7-D444-8F15-C663A0BC6C7A}" destId="{08A258F9-C99C-DE40-BBFE-D741C02A6068}" srcOrd="2" destOrd="0" presId="urn:microsoft.com/office/officeart/2005/8/layout/vList2"/>
    <dgm:cxn modelId="{23E06E20-7278-194C-BC0D-ABBDCEBE9DAD}" type="presParOf" srcId="{04EED3D1-C5B7-D444-8F15-C663A0BC6C7A}" destId="{23295BF1-6868-1A4D-82A1-AAC0B51B7F8A}" srcOrd="3" destOrd="0" presId="urn:microsoft.com/office/officeart/2005/8/layout/vList2"/>
    <dgm:cxn modelId="{5C4B6642-8CFA-5D48-BCC5-8B3EAD578221}" type="presParOf" srcId="{04EED3D1-C5B7-D444-8F15-C663A0BC6C7A}" destId="{8690E4C3-DEE3-2148-9127-DE2317B66087}" srcOrd="4" destOrd="0" presId="urn:microsoft.com/office/officeart/2005/8/layout/vList2"/>
    <dgm:cxn modelId="{77C13279-D470-2543-85EB-4B0AB0597EEC}" type="presParOf" srcId="{04EED3D1-C5B7-D444-8F15-C663A0BC6C7A}" destId="{E2278FB4-756A-2648-98BA-7C901902C75B}" srcOrd="5" destOrd="0" presId="urn:microsoft.com/office/officeart/2005/8/layout/vList2"/>
    <dgm:cxn modelId="{E76502CE-6B30-9245-AC85-047D29E8CA4D}" type="presParOf" srcId="{04EED3D1-C5B7-D444-8F15-C663A0BC6C7A}" destId="{22B7B307-1BD9-6F43-853C-178FAA0C6FF5}" srcOrd="6" destOrd="0" presId="urn:microsoft.com/office/officeart/2005/8/layout/vList2"/>
    <dgm:cxn modelId="{AC50E6E8-D305-F44F-A6DB-465441EA3711}" type="presParOf" srcId="{04EED3D1-C5B7-D444-8F15-C663A0BC6C7A}" destId="{781D9FBD-46B6-5249-B74B-653AF4C2595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98BE00-F5DB-024A-B81C-E1A8C06367AF}"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US"/>
        </a:p>
      </dgm:t>
    </dgm:pt>
    <dgm:pt modelId="{6D368EC6-DBC6-2B46-998B-E11ADF441591}">
      <dgm:prSet/>
      <dgm:spPr/>
      <dgm:t>
        <a:bodyPr/>
        <a:lstStyle/>
        <a:p>
          <a:r>
            <a:rPr lang="en-US" dirty="0"/>
            <a:t>“There is no 1 Health Code for all of China. In reality its hundreds of different codes issued by cities. They have their own names, they look different, and may not even use the same types of data. Essentially ‘</a:t>
          </a:r>
          <a:r>
            <a:rPr lang="en-US" dirty="0" err="1"/>
            <a:t>HealthCode</a:t>
          </a:r>
          <a:r>
            <a:rPr lang="en-US" dirty="0"/>
            <a:t>’ is the catch-all name used to refer to them and where you go to, in either Alipay or </a:t>
          </a:r>
          <a:r>
            <a:rPr lang="en-US" dirty="0" err="1"/>
            <a:t>Wechat</a:t>
          </a:r>
          <a:r>
            <a:rPr lang="en-US" dirty="0"/>
            <a:t>, to find the code for your city.” </a:t>
          </a:r>
        </a:p>
        <a:p>
          <a:r>
            <a:rPr lang="en-US" dirty="0"/>
            <a:t>Dev Lewis, “</a:t>
          </a:r>
          <a:r>
            <a:rPr lang="en-US" dirty="0">
              <a:hlinkClick xmlns:r="http://schemas.openxmlformats.org/officeDocument/2006/relationships" r:id="rId1"/>
            </a:rPr>
            <a:t>CIN #14- Going under the hood of Health QR Codes,” </a:t>
          </a:r>
          <a:r>
            <a:rPr lang="en-US" i="1" dirty="0"/>
            <a:t>China India Networked</a:t>
          </a:r>
          <a:r>
            <a:rPr lang="en-US" dirty="0"/>
            <a:t> 1 June 2020 </a:t>
          </a:r>
        </a:p>
      </dgm:t>
    </dgm:pt>
    <dgm:pt modelId="{3B61EFC6-AA28-1D4B-BB6E-BD184E82148E}" type="parTrans" cxnId="{A9A7FFBE-C9D1-234A-950D-B248375115D1}">
      <dgm:prSet/>
      <dgm:spPr/>
      <dgm:t>
        <a:bodyPr/>
        <a:lstStyle/>
        <a:p>
          <a:endParaRPr lang="en-US"/>
        </a:p>
      </dgm:t>
    </dgm:pt>
    <dgm:pt modelId="{E789BBA4-B1AF-5E46-9F02-C15B9EF5C429}" type="sibTrans" cxnId="{A9A7FFBE-C9D1-234A-950D-B248375115D1}">
      <dgm:prSet/>
      <dgm:spPr/>
      <dgm:t>
        <a:bodyPr/>
        <a:lstStyle/>
        <a:p>
          <a:endParaRPr lang="en-US"/>
        </a:p>
      </dgm:t>
    </dgm:pt>
    <dgm:pt modelId="{247C0F21-3B18-EC47-BB20-3204C95F655C}" type="pres">
      <dgm:prSet presAssocID="{3598BE00-F5DB-024A-B81C-E1A8C06367AF}" presName="compositeShape" presStyleCnt="0">
        <dgm:presLayoutVars>
          <dgm:chMax val="7"/>
          <dgm:dir/>
          <dgm:resizeHandles val="exact"/>
        </dgm:presLayoutVars>
      </dgm:prSet>
      <dgm:spPr/>
    </dgm:pt>
    <dgm:pt modelId="{54537DF0-03BA-7541-B5C3-140458F77C51}" type="pres">
      <dgm:prSet presAssocID="{6D368EC6-DBC6-2B46-998B-E11ADF441591}" presName="circ1TxSh" presStyleLbl="vennNode1" presStyleIdx="0" presStyleCnt="1" custScaleX="81610"/>
      <dgm:spPr/>
    </dgm:pt>
  </dgm:ptLst>
  <dgm:cxnLst>
    <dgm:cxn modelId="{4912304D-C72F-324F-8631-23134A2DED94}" type="presOf" srcId="{6D368EC6-DBC6-2B46-998B-E11ADF441591}" destId="{54537DF0-03BA-7541-B5C3-140458F77C51}" srcOrd="0" destOrd="0" presId="urn:microsoft.com/office/officeart/2005/8/layout/venn1"/>
    <dgm:cxn modelId="{BC4270B0-6609-9344-9BE8-076CBED1172F}" type="presOf" srcId="{3598BE00-F5DB-024A-B81C-E1A8C06367AF}" destId="{247C0F21-3B18-EC47-BB20-3204C95F655C}" srcOrd="0" destOrd="0" presId="urn:microsoft.com/office/officeart/2005/8/layout/venn1"/>
    <dgm:cxn modelId="{A9A7FFBE-C9D1-234A-950D-B248375115D1}" srcId="{3598BE00-F5DB-024A-B81C-E1A8C06367AF}" destId="{6D368EC6-DBC6-2B46-998B-E11ADF441591}" srcOrd="0" destOrd="0" parTransId="{3B61EFC6-AA28-1D4B-BB6E-BD184E82148E}" sibTransId="{E789BBA4-B1AF-5E46-9F02-C15B9EF5C429}"/>
    <dgm:cxn modelId="{D4193BCB-868B-7F4F-9E52-70686CF7B39A}" type="presParOf" srcId="{247C0F21-3B18-EC47-BB20-3204C95F655C}" destId="{54537DF0-03BA-7541-B5C3-140458F77C51}"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AD1841-7748-3840-9A0F-BC2162177208}" type="doc">
      <dgm:prSet loTypeId="urn:microsoft.com/office/officeart/2005/8/layout/pyramid3" loCatId="relationship" qsTypeId="urn:microsoft.com/office/officeart/2005/8/quickstyle/simple3" qsCatId="simple" csTypeId="urn:microsoft.com/office/officeart/2005/8/colors/colorful2" csCatId="colorful" phldr="1"/>
      <dgm:spPr/>
      <dgm:t>
        <a:bodyPr/>
        <a:lstStyle/>
        <a:p>
          <a:endParaRPr lang="en-US"/>
        </a:p>
      </dgm:t>
    </dgm:pt>
    <dgm:pt modelId="{38A5A30C-06A2-9140-ABBE-D0D9573F91F6}">
      <dgm:prSet/>
      <dgm:spPr/>
      <dgm:t>
        <a:bodyPr/>
        <a:lstStyle/>
        <a:p>
          <a:r>
            <a:rPr lang="en-US"/>
            <a:t>While an extraordinary range of technology-based COVID-19 proposals and ideas are emerging, as part of COVID-19 response, there are a specific group of biomedical and social control-focused projects requesting large amounts of historically and commercially regulated location data. There are five main categories of problems they strive to address:  </a:t>
          </a:r>
        </a:p>
      </dgm:t>
    </dgm:pt>
    <dgm:pt modelId="{97D60B4C-DA92-F44E-BDC6-0A440346337B}" type="parTrans" cxnId="{BB30E6DD-A1BA-8A45-B265-7C8AE2017FFE}">
      <dgm:prSet/>
      <dgm:spPr/>
      <dgm:t>
        <a:bodyPr/>
        <a:lstStyle/>
        <a:p>
          <a:endParaRPr lang="en-US"/>
        </a:p>
      </dgm:t>
    </dgm:pt>
    <dgm:pt modelId="{7D5A41E0-67F7-F745-A77F-28138B0E585B}" type="sibTrans" cxnId="{BB30E6DD-A1BA-8A45-B265-7C8AE2017FFE}">
      <dgm:prSet/>
      <dgm:spPr/>
      <dgm:t>
        <a:bodyPr/>
        <a:lstStyle/>
        <a:p>
          <a:endParaRPr lang="en-US"/>
        </a:p>
      </dgm:t>
    </dgm:pt>
    <dgm:pt modelId="{F3322A36-2457-AC49-B3D7-C1E859A6AABC}">
      <dgm:prSet/>
      <dgm:spPr/>
      <dgm:t>
        <a:bodyPr/>
        <a:lstStyle/>
        <a:p>
          <a:r>
            <a:rPr lang="en-US" b="1" dirty="0"/>
            <a:t>1</a:t>
          </a:r>
          <a:r>
            <a:rPr lang="en-US" b="1" dirty="0">
              <a:solidFill>
                <a:srgbClr val="FF0000"/>
              </a:solidFill>
            </a:rPr>
            <a:t>, contact tracing</a:t>
          </a:r>
          <a:r>
            <a:rPr lang="en-US" b="1" dirty="0"/>
            <a:t>; </a:t>
          </a:r>
        </a:p>
      </dgm:t>
    </dgm:pt>
    <dgm:pt modelId="{3BBEFA67-86A1-B94C-BFC4-978762A66BD0}" type="parTrans" cxnId="{554BE880-3D2B-0F47-8E38-5DA624942DD6}">
      <dgm:prSet/>
      <dgm:spPr/>
      <dgm:t>
        <a:bodyPr/>
        <a:lstStyle/>
        <a:p>
          <a:endParaRPr lang="en-US"/>
        </a:p>
      </dgm:t>
    </dgm:pt>
    <dgm:pt modelId="{2D4D9E06-7691-EA4F-9933-BF06F1EB63D4}" type="sibTrans" cxnId="{554BE880-3D2B-0F47-8E38-5DA624942DD6}">
      <dgm:prSet/>
      <dgm:spPr/>
      <dgm:t>
        <a:bodyPr/>
        <a:lstStyle/>
        <a:p>
          <a:endParaRPr lang="en-US"/>
        </a:p>
      </dgm:t>
    </dgm:pt>
    <dgm:pt modelId="{52DEE27D-EA9D-5945-A904-45ABAD1C8BD1}">
      <dgm:prSet/>
      <dgm:spPr/>
      <dgm:t>
        <a:bodyPr/>
        <a:lstStyle/>
        <a:p>
          <a:r>
            <a:rPr lang="en-US" b="1" dirty="0"/>
            <a:t>2</a:t>
          </a:r>
          <a:r>
            <a:rPr lang="en-US" b="1" dirty="0">
              <a:solidFill>
                <a:srgbClr val="7030A0"/>
              </a:solidFill>
            </a:rPr>
            <a:t>, testing and responder capacity</a:t>
          </a:r>
          <a:r>
            <a:rPr lang="en-US" b="1" dirty="0"/>
            <a:t>; </a:t>
          </a:r>
        </a:p>
      </dgm:t>
    </dgm:pt>
    <dgm:pt modelId="{7DA023CE-071D-FB43-A321-54A261BED238}" type="parTrans" cxnId="{1411B862-1340-AA48-AC9F-65B22BE4A074}">
      <dgm:prSet/>
      <dgm:spPr/>
      <dgm:t>
        <a:bodyPr/>
        <a:lstStyle/>
        <a:p>
          <a:endParaRPr lang="en-US"/>
        </a:p>
      </dgm:t>
    </dgm:pt>
    <dgm:pt modelId="{0CA7FBFA-AD22-524C-94C7-AE9A01D7306A}" type="sibTrans" cxnId="{1411B862-1340-AA48-AC9F-65B22BE4A074}">
      <dgm:prSet/>
      <dgm:spPr/>
      <dgm:t>
        <a:bodyPr/>
        <a:lstStyle/>
        <a:p>
          <a:endParaRPr lang="en-US"/>
        </a:p>
      </dgm:t>
    </dgm:pt>
    <dgm:pt modelId="{A57A50E0-8B63-284B-AEE9-818B427B08DE}">
      <dgm:prSet/>
      <dgm:spPr/>
      <dgm:t>
        <a:bodyPr/>
        <a:lstStyle/>
        <a:p>
          <a:r>
            <a:rPr lang="en-US" b="1" dirty="0"/>
            <a:t>3, </a:t>
          </a:r>
          <a:r>
            <a:rPr lang="en-US" b="1" dirty="0">
              <a:solidFill>
                <a:schemeClr val="accent6">
                  <a:lumMod val="75000"/>
                </a:schemeClr>
              </a:solidFill>
            </a:rPr>
            <a:t>early warning and surveillance</a:t>
          </a:r>
          <a:r>
            <a:rPr lang="en-US" b="1" dirty="0"/>
            <a:t>; </a:t>
          </a:r>
        </a:p>
      </dgm:t>
    </dgm:pt>
    <dgm:pt modelId="{C5F68A87-CCDA-8742-8EF4-397CA4030E81}" type="parTrans" cxnId="{7DA94E8C-A6BF-364A-BC91-7E6277C7A06A}">
      <dgm:prSet/>
      <dgm:spPr/>
      <dgm:t>
        <a:bodyPr/>
        <a:lstStyle/>
        <a:p>
          <a:endParaRPr lang="en-US"/>
        </a:p>
      </dgm:t>
    </dgm:pt>
    <dgm:pt modelId="{95C7E36F-71D6-6842-A79B-338683E3688C}" type="sibTrans" cxnId="{7DA94E8C-A6BF-364A-BC91-7E6277C7A06A}">
      <dgm:prSet/>
      <dgm:spPr/>
      <dgm:t>
        <a:bodyPr/>
        <a:lstStyle/>
        <a:p>
          <a:endParaRPr lang="en-US"/>
        </a:p>
      </dgm:t>
    </dgm:pt>
    <dgm:pt modelId="{5120D4BD-1896-4644-B631-0FE3A4FA3E1D}">
      <dgm:prSet/>
      <dgm:spPr/>
      <dgm:t>
        <a:bodyPr/>
        <a:lstStyle/>
        <a:p>
          <a:r>
            <a:rPr lang="en-US" b="1" dirty="0"/>
            <a:t>4</a:t>
          </a:r>
          <a:r>
            <a:rPr lang="en-US" b="1" dirty="0">
              <a:solidFill>
                <a:schemeClr val="accent2">
                  <a:lumMod val="50000"/>
                </a:schemeClr>
              </a:solidFill>
            </a:rPr>
            <a:t>, quarantine and social control; and </a:t>
          </a:r>
        </a:p>
      </dgm:t>
    </dgm:pt>
    <dgm:pt modelId="{F06010E2-A152-C84F-8846-D5659EF89B1A}" type="parTrans" cxnId="{6E0A70C2-2422-FE4B-99B1-BCDF8BDFDF7E}">
      <dgm:prSet/>
      <dgm:spPr/>
      <dgm:t>
        <a:bodyPr/>
        <a:lstStyle/>
        <a:p>
          <a:endParaRPr lang="en-US"/>
        </a:p>
      </dgm:t>
    </dgm:pt>
    <dgm:pt modelId="{8AB2AA39-68B7-8B4E-97FF-5C6B609720DF}" type="sibTrans" cxnId="{6E0A70C2-2422-FE4B-99B1-BCDF8BDFDF7E}">
      <dgm:prSet/>
      <dgm:spPr/>
      <dgm:t>
        <a:bodyPr/>
        <a:lstStyle/>
        <a:p>
          <a:endParaRPr lang="en-US"/>
        </a:p>
      </dgm:t>
    </dgm:pt>
    <dgm:pt modelId="{9F57DD44-2374-9043-9FD7-F2A1B2AF883F}">
      <dgm:prSet/>
      <dgm:spPr/>
      <dgm:t>
        <a:bodyPr/>
        <a:lstStyle/>
        <a:p>
          <a:r>
            <a:rPr lang="en-US" b="1" dirty="0"/>
            <a:t>5</a:t>
          </a:r>
          <a:r>
            <a:rPr lang="en-US" b="1" dirty="0">
              <a:solidFill>
                <a:srgbClr val="C00000"/>
              </a:solidFill>
            </a:rPr>
            <a:t>, research and cure</a:t>
          </a:r>
          <a:r>
            <a:rPr lang="en-US" b="1" dirty="0"/>
            <a:t>. </a:t>
          </a:r>
        </a:p>
      </dgm:t>
    </dgm:pt>
    <dgm:pt modelId="{DB29CB2D-49E8-864B-BB3F-3F6E4145F4C2}" type="parTrans" cxnId="{452C5C18-5C92-CD4F-BC4E-4E2D121DE4F3}">
      <dgm:prSet/>
      <dgm:spPr/>
      <dgm:t>
        <a:bodyPr/>
        <a:lstStyle/>
        <a:p>
          <a:endParaRPr lang="en-US"/>
        </a:p>
      </dgm:t>
    </dgm:pt>
    <dgm:pt modelId="{9C00CD66-FB1B-824D-8676-96E90A4B461F}" type="sibTrans" cxnId="{452C5C18-5C92-CD4F-BC4E-4E2D121DE4F3}">
      <dgm:prSet/>
      <dgm:spPr/>
      <dgm:t>
        <a:bodyPr/>
        <a:lstStyle/>
        <a:p>
          <a:endParaRPr lang="en-US"/>
        </a:p>
      </dgm:t>
    </dgm:pt>
    <dgm:pt modelId="{E8CBDDA7-CCF2-B44F-AEFB-100385058D21}">
      <dgm:prSet/>
      <dgm:spPr/>
      <dgm:t>
        <a:bodyPr/>
        <a:lstStyle/>
        <a:p>
          <a:r>
            <a:rPr lang="en-US"/>
            <a:t>(Sean MacDonald, “</a:t>
          </a:r>
          <a:r>
            <a:rPr lang="en-US">
              <a:hlinkClick xmlns:r="http://schemas.openxmlformats.org/officeDocument/2006/relationships" r:id="rId1"/>
            </a:rPr>
            <a:t>The Digital Response to the Outbreak of COVID-19</a:t>
          </a:r>
          <a:r>
            <a:rPr lang="en-US"/>
            <a:t>,” CIGI 30 March 2020</a:t>
          </a:r>
        </a:p>
      </dgm:t>
    </dgm:pt>
    <dgm:pt modelId="{A858272F-D3C6-B94B-AC7F-B835A57FE96B}" type="parTrans" cxnId="{099A5A77-4A42-304E-BE0A-C5AF8A3F2A47}">
      <dgm:prSet/>
      <dgm:spPr/>
      <dgm:t>
        <a:bodyPr/>
        <a:lstStyle/>
        <a:p>
          <a:endParaRPr lang="en-US"/>
        </a:p>
      </dgm:t>
    </dgm:pt>
    <dgm:pt modelId="{471B705D-5A1E-B048-BE48-865012B07F04}" type="sibTrans" cxnId="{099A5A77-4A42-304E-BE0A-C5AF8A3F2A47}">
      <dgm:prSet/>
      <dgm:spPr/>
      <dgm:t>
        <a:bodyPr/>
        <a:lstStyle/>
        <a:p>
          <a:endParaRPr lang="en-US"/>
        </a:p>
      </dgm:t>
    </dgm:pt>
    <dgm:pt modelId="{CD6A7011-7011-9E4C-A184-2C9232770C1B}">
      <dgm:prSet/>
      <dgm:spPr/>
      <dgm:t>
        <a:bodyPr/>
        <a:lstStyle/>
        <a:p>
          <a:r>
            <a:rPr lang="en-US" dirty="0"/>
            <a:t>Chinese efforts: </a:t>
          </a:r>
        </a:p>
      </dgm:t>
    </dgm:pt>
    <dgm:pt modelId="{B0C0D2FA-36E0-E04F-B2D8-DE4847A94515}" type="parTrans" cxnId="{2EFC6031-83A2-AF43-B987-8D55349F7058}">
      <dgm:prSet/>
      <dgm:spPr/>
      <dgm:t>
        <a:bodyPr/>
        <a:lstStyle/>
        <a:p>
          <a:endParaRPr lang="en-US"/>
        </a:p>
      </dgm:t>
    </dgm:pt>
    <dgm:pt modelId="{400F5A8A-4B59-7644-B669-17C6BDB3898B}" type="sibTrans" cxnId="{2EFC6031-83A2-AF43-B987-8D55349F7058}">
      <dgm:prSet/>
      <dgm:spPr/>
      <dgm:t>
        <a:bodyPr/>
        <a:lstStyle/>
        <a:p>
          <a:endParaRPr lang="en-US"/>
        </a:p>
      </dgm:t>
    </dgm:pt>
    <dgm:pt modelId="{1CB9D82F-71F7-B248-A4C1-7126C4EA9BE1}">
      <dgm:prSet/>
      <dgm:spPr/>
      <dgm:t>
        <a:bodyPr/>
        <a:lstStyle/>
        <a:p>
          <a:r>
            <a:rPr lang="en-US" dirty="0"/>
            <a:t>Are meant to try to combine multiple functions. DATA  HARVESTING</a:t>
          </a:r>
        </a:p>
      </dgm:t>
    </dgm:pt>
    <dgm:pt modelId="{CC1A0AA5-C1D4-FF44-B96D-3912DBBE0F8A}" type="parTrans" cxnId="{DF2F6E0C-32DD-A742-A0DE-7014C6A35010}">
      <dgm:prSet/>
      <dgm:spPr/>
      <dgm:t>
        <a:bodyPr/>
        <a:lstStyle/>
        <a:p>
          <a:endParaRPr lang="en-US"/>
        </a:p>
      </dgm:t>
    </dgm:pt>
    <dgm:pt modelId="{489F4CE8-8D85-3D4F-925A-D63DD3C0E6A2}" type="sibTrans" cxnId="{DF2F6E0C-32DD-A742-A0DE-7014C6A35010}">
      <dgm:prSet/>
      <dgm:spPr/>
      <dgm:t>
        <a:bodyPr/>
        <a:lstStyle/>
        <a:p>
          <a:endParaRPr lang="en-US"/>
        </a:p>
      </dgm:t>
    </dgm:pt>
    <dgm:pt modelId="{2FE16F53-EE21-044E-8092-ABD106FD2CA8}">
      <dgm:prSet/>
      <dgm:spPr/>
      <dgm:t>
        <a:bodyPr/>
        <a:lstStyle/>
        <a:p>
          <a:pPr>
            <a:buFont typeface="Arial" panose="020B0604020202020204" pitchFamily="34" charset="0"/>
            <a:buChar char="•"/>
          </a:pPr>
          <a:r>
            <a:rPr lang="en-US" b="1" dirty="0"/>
            <a:t>Personal information</a:t>
          </a:r>
          <a:r>
            <a:rPr lang="en-US" dirty="0"/>
            <a:t>: e.g. name, address etc. </a:t>
          </a:r>
        </a:p>
      </dgm:t>
    </dgm:pt>
    <dgm:pt modelId="{C69F3C86-C74C-094B-9F08-CEF39E89E720}" type="parTrans" cxnId="{56B78843-E88D-CF48-979F-D3C6E3658217}">
      <dgm:prSet/>
      <dgm:spPr/>
      <dgm:t>
        <a:bodyPr/>
        <a:lstStyle/>
        <a:p>
          <a:endParaRPr lang="en-US"/>
        </a:p>
      </dgm:t>
    </dgm:pt>
    <dgm:pt modelId="{C017D15D-A30E-CF4C-9B0F-531C261F329A}" type="sibTrans" cxnId="{56B78843-E88D-CF48-979F-D3C6E3658217}">
      <dgm:prSet/>
      <dgm:spPr/>
      <dgm:t>
        <a:bodyPr/>
        <a:lstStyle/>
        <a:p>
          <a:endParaRPr lang="en-US"/>
        </a:p>
      </dgm:t>
    </dgm:pt>
    <dgm:pt modelId="{7510517C-EDE7-6044-BD9A-9DF70B714A33}">
      <dgm:prSet/>
      <dgm:spPr/>
      <dgm:t>
        <a:bodyPr/>
        <a:lstStyle/>
        <a:p>
          <a:pPr>
            <a:buFont typeface="Arial" panose="020B0604020202020204" pitchFamily="34" charset="0"/>
            <a:buChar char="•"/>
          </a:pPr>
          <a:r>
            <a:rPr lang="en-US" b="1"/>
            <a:t>Health information</a:t>
          </a:r>
          <a:r>
            <a:rPr lang="en-US"/>
            <a:t>: body temperature, present condition, residence or short-term travel to high-risk classified areas, close contact with high-risk individuals. </a:t>
          </a:r>
        </a:p>
      </dgm:t>
    </dgm:pt>
    <dgm:pt modelId="{6C53E4B6-B954-C141-985A-CA5A40D4823B}" type="parTrans" cxnId="{B6AD6C9B-5E78-7C46-B92F-64BE9B7BF66F}">
      <dgm:prSet/>
      <dgm:spPr/>
      <dgm:t>
        <a:bodyPr/>
        <a:lstStyle/>
        <a:p>
          <a:endParaRPr lang="en-US"/>
        </a:p>
      </dgm:t>
    </dgm:pt>
    <dgm:pt modelId="{6A8BD554-ED70-CB41-B4A4-CD1985082351}" type="sibTrans" cxnId="{B6AD6C9B-5E78-7C46-B92F-64BE9B7BF66F}">
      <dgm:prSet/>
      <dgm:spPr/>
      <dgm:t>
        <a:bodyPr/>
        <a:lstStyle/>
        <a:p>
          <a:endParaRPr lang="en-US"/>
        </a:p>
      </dgm:t>
    </dgm:pt>
    <dgm:pt modelId="{CA576384-CFA2-FC45-AC0E-E33FB02B45F3}">
      <dgm:prSet/>
      <dgm:spPr/>
      <dgm:t>
        <a:bodyPr/>
        <a:lstStyle/>
        <a:p>
          <a:pPr>
            <a:buFont typeface="Arial" panose="020B0604020202020204" pitchFamily="34" charset="0"/>
            <a:buChar char="•"/>
          </a:pPr>
          <a:r>
            <a:rPr lang="en-US" b="1"/>
            <a:t>Travel information</a:t>
          </a:r>
          <a:r>
            <a:rPr lang="en-US"/>
            <a:t>: travel/residence for the past 14-30 days</a:t>
          </a:r>
        </a:p>
      </dgm:t>
    </dgm:pt>
    <dgm:pt modelId="{853E7D54-CC34-554C-8C2D-52FA9952105E}" type="parTrans" cxnId="{0F8769E9-AFD9-554F-95C6-383358D36DA4}">
      <dgm:prSet/>
      <dgm:spPr/>
      <dgm:t>
        <a:bodyPr/>
        <a:lstStyle/>
        <a:p>
          <a:endParaRPr lang="en-US"/>
        </a:p>
      </dgm:t>
    </dgm:pt>
    <dgm:pt modelId="{E105B4BE-D001-5A4B-8E69-CE9E3904DB2A}" type="sibTrans" cxnId="{0F8769E9-AFD9-554F-95C6-383358D36DA4}">
      <dgm:prSet/>
      <dgm:spPr/>
      <dgm:t>
        <a:bodyPr/>
        <a:lstStyle/>
        <a:p>
          <a:endParaRPr lang="en-US"/>
        </a:p>
      </dgm:t>
    </dgm:pt>
    <dgm:pt modelId="{5BB5A610-54CB-F748-8884-79E43FEED4E2}">
      <dgm:prSet/>
      <dgm:spPr/>
      <dgm:t>
        <a:bodyPr/>
        <a:lstStyle/>
        <a:p>
          <a:pPr>
            <a:buFont typeface="Arial" panose="020B0604020202020204" pitchFamily="34" charset="0"/>
            <a:buChar char="•"/>
          </a:pPr>
          <a:r>
            <a:rPr lang="en-US" b="1" dirty="0"/>
            <a:t>Health Information management department evaluation of health status</a:t>
          </a:r>
          <a:r>
            <a:rPr lang="en-US" dirty="0"/>
            <a:t> : health risk level, time of evaluation, reason of evaluation, COVID-19 test results, test time, data source.  (Dev Lewis, “</a:t>
          </a:r>
          <a:r>
            <a:rPr lang="en-US" dirty="0">
              <a:hlinkClick xmlns:r="http://schemas.openxmlformats.org/officeDocument/2006/relationships" r:id="rId2"/>
            </a:rPr>
            <a:t>CIN #14</a:t>
          </a:r>
          <a:r>
            <a:rPr lang="en-US" dirty="0"/>
            <a:t>)</a:t>
          </a:r>
        </a:p>
      </dgm:t>
    </dgm:pt>
    <dgm:pt modelId="{5086FC49-1C52-4247-8801-00DF6371C902}" type="parTrans" cxnId="{5F8C9F15-0F45-824D-9211-F68951A9AFD5}">
      <dgm:prSet/>
      <dgm:spPr/>
      <dgm:t>
        <a:bodyPr/>
        <a:lstStyle/>
        <a:p>
          <a:endParaRPr lang="en-US"/>
        </a:p>
      </dgm:t>
    </dgm:pt>
    <dgm:pt modelId="{14A24363-CF40-6849-9F4A-98D0CD4EBF25}" type="sibTrans" cxnId="{5F8C9F15-0F45-824D-9211-F68951A9AFD5}">
      <dgm:prSet/>
      <dgm:spPr/>
      <dgm:t>
        <a:bodyPr/>
        <a:lstStyle/>
        <a:p>
          <a:endParaRPr lang="en-US"/>
        </a:p>
      </dgm:t>
    </dgm:pt>
    <dgm:pt modelId="{6360D6FD-4926-1D4C-9936-CDB2CFE9028E}" type="pres">
      <dgm:prSet presAssocID="{84AD1841-7748-3840-9A0F-BC2162177208}" presName="Name0" presStyleCnt="0">
        <dgm:presLayoutVars>
          <dgm:dir/>
          <dgm:animLvl val="lvl"/>
          <dgm:resizeHandles val="exact"/>
        </dgm:presLayoutVars>
      </dgm:prSet>
      <dgm:spPr/>
    </dgm:pt>
    <dgm:pt modelId="{28CD4FAE-1755-CD47-830C-8B4D866666FA}" type="pres">
      <dgm:prSet presAssocID="{38A5A30C-06A2-9140-ABBE-D0D9573F91F6}" presName="Name8" presStyleCnt="0"/>
      <dgm:spPr/>
    </dgm:pt>
    <dgm:pt modelId="{45C31D38-2DC2-9942-B5DB-2023756F80AD}" type="pres">
      <dgm:prSet presAssocID="{38A5A30C-06A2-9140-ABBE-D0D9573F91F6}" presName="acctBkgd" presStyleLbl="alignAcc1" presStyleIdx="0" presStyleCnt="2"/>
      <dgm:spPr/>
    </dgm:pt>
    <dgm:pt modelId="{DC4D38F9-B053-184C-AA44-976B925AFD0D}" type="pres">
      <dgm:prSet presAssocID="{38A5A30C-06A2-9140-ABBE-D0D9573F91F6}" presName="acctTx" presStyleLbl="alignAcc1" presStyleIdx="0" presStyleCnt="2">
        <dgm:presLayoutVars>
          <dgm:bulletEnabled val="1"/>
        </dgm:presLayoutVars>
      </dgm:prSet>
      <dgm:spPr/>
    </dgm:pt>
    <dgm:pt modelId="{78ADFDD8-F937-5342-95F1-CA16FF1B2D00}" type="pres">
      <dgm:prSet presAssocID="{38A5A30C-06A2-9140-ABBE-D0D9573F91F6}" presName="level" presStyleLbl="node1" presStyleIdx="0" presStyleCnt="2">
        <dgm:presLayoutVars>
          <dgm:chMax val="1"/>
          <dgm:bulletEnabled val="1"/>
        </dgm:presLayoutVars>
      </dgm:prSet>
      <dgm:spPr/>
    </dgm:pt>
    <dgm:pt modelId="{269414CE-2D06-1249-876E-FA163D7EF516}" type="pres">
      <dgm:prSet presAssocID="{38A5A30C-06A2-9140-ABBE-D0D9573F91F6}" presName="levelTx" presStyleLbl="revTx" presStyleIdx="0" presStyleCnt="0">
        <dgm:presLayoutVars>
          <dgm:chMax val="1"/>
          <dgm:bulletEnabled val="1"/>
        </dgm:presLayoutVars>
      </dgm:prSet>
      <dgm:spPr/>
    </dgm:pt>
    <dgm:pt modelId="{866E3022-C6C3-3A41-BB1F-645EEE80D3C6}" type="pres">
      <dgm:prSet presAssocID="{CD6A7011-7011-9E4C-A184-2C9232770C1B}" presName="Name8" presStyleCnt="0"/>
      <dgm:spPr/>
    </dgm:pt>
    <dgm:pt modelId="{C913A36E-1839-1A4D-BE2A-44F1500C657D}" type="pres">
      <dgm:prSet presAssocID="{CD6A7011-7011-9E4C-A184-2C9232770C1B}" presName="acctBkgd" presStyleLbl="alignAcc1" presStyleIdx="1" presStyleCnt="2"/>
      <dgm:spPr/>
    </dgm:pt>
    <dgm:pt modelId="{6E67FE59-AFF9-9348-B366-F49C5E74BC21}" type="pres">
      <dgm:prSet presAssocID="{CD6A7011-7011-9E4C-A184-2C9232770C1B}" presName="acctTx" presStyleLbl="alignAcc1" presStyleIdx="1" presStyleCnt="2">
        <dgm:presLayoutVars>
          <dgm:bulletEnabled val="1"/>
        </dgm:presLayoutVars>
      </dgm:prSet>
      <dgm:spPr/>
    </dgm:pt>
    <dgm:pt modelId="{B36A978A-C804-E64C-81EA-F098EA87D619}" type="pres">
      <dgm:prSet presAssocID="{CD6A7011-7011-9E4C-A184-2C9232770C1B}" presName="level" presStyleLbl="node1" presStyleIdx="1" presStyleCnt="2">
        <dgm:presLayoutVars>
          <dgm:chMax val="1"/>
          <dgm:bulletEnabled val="1"/>
        </dgm:presLayoutVars>
      </dgm:prSet>
      <dgm:spPr/>
    </dgm:pt>
    <dgm:pt modelId="{3680C35D-4047-474B-AD34-315364053B3C}" type="pres">
      <dgm:prSet presAssocID="{CD6A7011-7011-9E4C-A184-2C9232770C1B}" presName="levelTx" presStyleLbl="revTx" presStyleIdx="0" presStyleCnt="0">
        <dgm:presLayoutVars>
          <dgm:chMax val="1"/>
          <dgm:bulletEnabled val="1"/>
        </dgm:presLayoutVars>
      </dgm:prSet>
      <dgm:spPr/>
    </dgm:pt>
  </dgm:ptLst>
  <dgm:cxnLst>
    <dgm:cxn modelId="{68BDC900-80E1-3D43-901A-9166508A1DF0}" type="presOf" srcId="{52DEE27D-EA9D-5945-A904-45ABAD1C8BD1}" destId="{45C31D38-2DC2-9942-B5DB-2023756F80AD}" srcOrd="0" destOrd="1" presId="urn:microsoft.com/office/officeart/2005/8/layout/pyramid3"/>
    <dgm:cxn modelId="{53D54508-BDA9-FB44-A578-09AF9E602C52}" type="presOf" srcId="{A57A50E0-8B63-284B-AEE9-818B427B08DE}" destId="{DC4D38F9-B053-184C-AA44-976B925AFD0D}" srcOrd="1" destOrd="2" presId="urn:microsoft.com/office/officeart/2005/8/layout/pyramid3"/>
    <dgm:cxn modelId="{08C2D308-A7B6-0F44-A4AD-2A98A711A5A4}" type="presOf" srcId="{5120D4BD-1896-4644-B631-0FE3A4FA3E1D}" destId="{45C31D38-2DC2-9942-B5DB-2023756F80AD}" srcOrd="0" destOrd="3" presId="urn:microsoft.com/office/officeart/2005/8/layout/pyramid3"/>
    <dgm:cxn modelId="{3E68D608-9BF1-F246-9E38-82F0EFF27702}" type="presOf" srcId="{1CB9D82F-71F7-B248-A4C1-7126C4EA9BE1}" destId="{C913A36E-1839-1A4D-BE2A-44F1500C657D}" srcOrd="0" destOrd="0" presId="urn:microsoft.com/office/officeart/2005/8/layout/pyramid3"/>
    <dgm:cxn modelId="{DF2F6E0C-32DD-A742-A0DE-7014C6A35010}" srcId="{CD6A7011-7011-9E4C-A184-2C9232770C1B}" destId="{1CB9D82F-71F7-B248-A4C1-7126C4EA9BE1}" srcOrd="0" destOrd="0" parTransId="{CC1A0AA5-C1D4-FF44-B96D-3912DBBE0F8A}" sibTransId="{489F4CE8-8D85-3D4F-925A-D63DD3C0E6A2}"/>
    <dgm:cxn modelId="{5F8C9F15-0F45-824D-9211-F68951A9AFD5}" srcId="{CD6A7011-7011-9E4C-A184-2C9232770C1B}" destId="{5BB5A610-54CB-F748-8884-79E43FEED4E2}" srcOrd="4" destOrd="0" parTransId="{5086FC49-1C52-4247-8801-00DF6371C902}" sibTransId="{14A24363-CF40-6849-9F4A-98D0CD4EBF25}"/>
    <dgm:cxn modelId="{452C5C18-5C92-CD4F-BC4E-4E2D121DE4F3}" srcId="{38A5A30C-06A2-9140-ABBE-D0D9573F91F6}" destId="{9F57DD44-2374-9043-9FD7-F2A1B2AF883F}" srcOrd="4" destOrd="0" parTransId="{DB29CB2D-49E8-864B-BB3F-3F6E4145F4C2}" sibTransId="{9C00CD66-FB1B-824D-8676-96E90A4B461F}"/>
    <dgm:cxn modelId="{62345F23-29CD-8F4F-9444-6DD1570C5B7E}" type="presOf" srcId="{CD6A7011-7011-9E4C-A184-2C9232770C1B}" destId="{3680C35D-4047-474B-AD34-315364053B3C}" srcOrd="1" destOrd="0" presId="urn:microsoft.com/office/officeart/2005/8/layout/pyramid3"/>
    <dgm:cxn modelId="{274DCB25-D189-3B41-B6E8-A774CD57CF70}" type="presOf" srcId="{1CB9D82F-71F7-B248-A4C1-7126C4EA9BE1}" destId="{6E67FE59-AFF9-9348-B366-F49C5E74BC21}" srcOrd="1" destOrd="0" presId="urn:microsoft.com/office/officeart/2005/8/layout/pyramid3"/>
    <dgm:cxn modelId="{9561CE2B-FC09-8B44-AC7A-335E62146167}" type="presOf" srcId="{CA576384-CFA2-FC45-AC0E-E33FB02B45F3}" destId="{6E67FE59-AFF9-9348-B366-F49C5E74BC21}" srcOrd="1" destOrd="3" presId="urn:microsoft.com/office/officeart/2005/8/layout/pyramid3"/>
    <dgm:cxn modelId="{BCC3182D-A575-4347-A0C2-06E961A57BC0}" type="presOf" srcId="{CD6A7011-7011-9E4C-A184-2C9232770C1B}" destId="{B36A978A-C804-E64C-81EA-F098EA87D619}" srcOrd="0" destOrd="0" presId="urn:microsoft.com/office/officeart/2005/8/layout/pyramid3"/>
    <dgm:cxn modelId="{85695631-CD22-5B49-953B-A8539F6AD98B}" type="presOf" srcId="{F3322A36-2457-AC49-B3D7-C1E859A6AABC}" destId="{DC4D38F9-B053-184C-AA44-976B925AFD0D}" srcOrd="1" destOrd="0" presId="urn:microsoft.com/office/officeart/2005/8/layout/pyramid3"/>
    <dgm:cxn modelId="{2EFC6031-83A2-AF43-B987-8D55349F7058}" srcId="{84AD1841-7748-3840-9A0F-BC2162177208}" destId="{CD6A7011-7011-9E4C-A184-2C9232770C1B}" srcOrd="1" destOrd="0" parTransId="{B0C0D2FA-36E0-E04F-B2D8-DE4847A94515}" sibTransId="{400F5A8A-4B59-7644-B669-17C6BDB3898B}"/>
    <dgm:cxn modelId="{56B78843-E88D-CF48-979F-D3C6E3658217}" srcId="{CD6A7011-7011-9E4C-A184-2C9232770C1B}" destId="{2FE16F53-EE21-044E-8092-ABD106FD2CA8}" srcOrd="1" destOrd="0" parTransId="{C69F3C86-C74C-094B-9F08-CEF39E89E720}" sibTransId="{C017D15D-A30E-CF4C-9B0F-531C261F329A}"/>
    <dgm:cxn modelId="{0A29DC56-9795-404F-B998-844EC2AF8A88}" type="presOf" srcId="{7510517C-EDE7-6044-BD9A-9DF70B714A33}" destId="{6E67FE59-AFF9-9348-B366-F49C5E74BC21}" srcOrd="1" destOrd="2" presId="urn:microsoft.com/office/officeart/2005/8/layout/pyramid3"/>
    <dgm:cxn modelId="{846B5257-A788-5644-8FBD-C1FCF9309204}" type="presOf" srcId="{9F57DD44-2374-9043-9FD7-F2A1B2AF883F}" destId="{45C31D38-2DC2-9942-B5DB-2023756F80AD}" srcOrd="0" destOrd="4" presId="urn:microsoft.com/office/officeart/2005/8/layout/pyramid3"/>
    <dgm:cxn modelId="{1411B862-1340-AA48-AC9F-65B22BE4A074}" srcId="{38A5A30C-06A2-9140-ABBE-D0D9573F91F6}" destId="{52DEE27D-EA9D-5945-A904-45ABAD1C8BD1}" srcOrd="1" destOrd="0" parTransId="{7DA023CE-071D-FB43-A321-54A261BED238}" sibTransId="{0CA7FBFA-AD22-524C-94C7-AE9A01D7306A}"/>
    <dgm:cxn modelId="{A969D965-9136-4246-995F-36B85AA26872}" type="presOf" srcId="{E8CBDDA7-CCF2-B44F-AEFB-100385058D21}" destId="{45C31D38-2DC2-9942-B5DB-2023756F80AD}" srcOrd="0" destOrd="5" presId="urn:microsoft.com/office/officeart/2005/8/layout/pyramid3"/>
    <dgm:cxn modelId="{6D03B270-0396-1143-81BA-64B79D5EBDC2}" type="presOf" srcId="{5BB5A610-54CB-F748-8884-79E43FEED4E2}" destId="{C913A36E-1839-1A4D-BE2A-44F1500C657D}" srcOrd="0" destOrd="4" presId="urn:microsoft.com/office/officeart/2005/8/layout/pyramid3"/>
    <dgm:cxn modelId="{099A5A77-4A42-304E-BE0A-C5AF8A3F2A47}" srcId="{38A5A30C-06A2-9140-ABBE-D0D9573F91F6}" destId="{E8CBDDA7-CCF2-B44F-AEFB-100385058D21}" srcOrd="5" destOrd="0" parTransId="{A858272F-D3C6-B94B-AC7F-B835A57FE96B}" sibTransId="{471B705D-5A1E-B048-BE48-865012B07F04}"/>
    <dgm:cxn modelId="{554BE880-3D2B-0F47-8E38-5DA624942DD6}" srcId="{38A5A30C-06A2-9140-ABBE-D0D9573F91F6}" destId="{F3322A36-2457-AC49-B3D7-C1E859A6AABC}" srcOrd="0" destOrd="0" parTransId="{3BBEFA67-86A1-B94C-BFC4-978762A66BD0}" sibTransId="{2D4D9E06-7691-EA4F-9933-BF06F1EB63D4}"/>
    <dgm:cxn modelId="{09A8CE82-8EB9-0E41-9E2B-DD0F7BECF0DB}" type="presOf" srcId="{E8CBDDA7-CCF2-B44F-AEFB-100385058D21}" destId="{DC4D38F9-B053-184C-AA44-976B925AFD0D}" srcOrd="1" destOrd="5" presId="urn:microsoft.com/office/officeart/2005/8/layout/pyramid3"/>
    <dgm:cxn modelId="{F0240483-FD51-0C41-B80E-DCCFB880CE65}" type="presOf" srcId="{38A5A30C-06A2-9140-ABBE-D0D9573F91F6}" destId="{78ADFDD8-F937-5342-95F1-CA16FF1B2D00}" srcOrd="0" destOrd="0" presId="urn:microsoft.com/office/officeart/2005/8/layout/pyramid3"/>
    <dgm:cxn modelId="{898ED98A-1224-C245-A1CA-9F23DC2A2F5C}" type="presOf" srcId="{CA576384-CFA2-FC45-AC0E-E33FB02B45F3}" destId="{C913A36E-1839-1A4D-BE2A-44F1500C657D}" srcOrd="0" destOrd="3" presId="urn:microsoft.com/office/officeart/2005/8/layout/pyramid3"/>
    <dgm:cxn modelId="{7DA94E8C-A6BF-364A-BC91-7E6277C7A06A}" srcId="{38A5A30C-06A2-9140-ABBE-D0D9573F91F6}" destId="{A57A50E0-8B63-284B-AEE9-818B427B08DE}" srcOrd="2" destOrd="0" parTransId="{C5F68A87-CCDA-8742-8EF4-397CA4030E81}" sibTransId="{95C7E36F-71D6-6842-A79B-338683E3688C}"/>
    <dgm:cxn modelId="{61CA5694-81BE-794A-A069-E2B1613B487B}" type="presOf" srcId="{9F57DD44-2374-9043-9FD7-F2A1B2AF883F}" destId="{DC4D38F9-B053-184C-AA44-976B925AFD0D}" srcOrd="1" destOrd="4" presId="urn:microsoft.com/office/officeart/2005/8/layout/pyramid3"/>
    <dgm:cxn modelId="{0389CC99-C95E-B34C-A9A1-C45FA9404F4D}" type="presOf" srcId="{2FE16F53-EE21-044E-8092-ABD106FD2CA8}" destId="{C913A36E-1839-1A4D-BE2A-44F1500C657D}" srcOrd="0" destOrd="1" presId="urn:microsoft.com/office/officeart/2005/8/layout/pyramid3"/>
    <dgm:cxn modelId="{B6AD6C9B-5E78-7C46-B92F-64BE9B7BF66F}" srcId="{CD6A7011-7011-9E4C-A184-2C9232770C1B}" destId="{7510517C-EDE7-6044-BD9A-9DF70B714A33}" srcOrd="2" destOrd="0" parTransId="{6C53E4B6-B954-C141-985A-CA5A40D4823B}" sibTransId="{6A8BD554-ED70-CB41-B4A4-CD1985082351}"/>
    <dgm:cxn modelId="{9A7D829E-25A2-BA4E-A76B-0FEDB9BA62DB}" type="presOf" srcId="{7510517C-EDE7-6044-BD9A-9DF70B714A33}" destId="{C913A36E-1839-1A4D-BE2A-44F1500C657D}" srcOrd="0" destOrd="2" presId="urn:microsoft.com/office/officeart/2005/8/layout/pyramid3"/>
    <dgm:cxn modelId="{10A30CA7-1BF1-AB4B-987F-9081FC1B169B}" type="presOf" srcId="{2FE16F53-EE21-044E-8092-ABD106FD2CA8}" destId="{6E67FE59-AFF9-9348-B366-F49C5E74BC21}" srcOrd="1" destOrd="1" presId="urn:microsoft.com/office/officeart/2005/8/layout/pyramid3"/>
    <dgm:cxn modelId="{13C309A8-2D5A-B44C-8961-C930071E776F}" type="presOf" srcId="{38A5A30C-06A2-9140-ABBE-D0D9573F91F6}" destId="{269414CE-2D06-1249-876E-FA163D7EF516}" srcOrd="1" destOrd="0" presId="urn:microsoft.com/office/officeart/2005/8/layout/pyramid3"/>
    <dgm:cxn modelId="{01F4B0B5-63CC-9448-932C-3667CBE6C8F6}" type="presOf" srcId="{5BB5A610-54CB-F748-8884-79E43FEED4E2}" destId="{6E67FE59-AFF9-9348-B366-F49C5E74BC21}" srcOrd="1" destOrd="4" presId="urn:microsoft.com/office/officeart/2005/8/layout/pyramid3"/>
    <dgm:cxn modelId="{06291DB7-929C-D04C-B9E6-A61D0C172941}" type="presOf" srcId="{84AD1841-7748-3840-9A0F-BC2162177208}" destId="{6360D6FD-4926-1D4C-9936-CDB2CFE9028E}" srcOrd="0" destOrd="0" presId="urn:microsoft.com/office/officeart/2005/8/layout/pyramid3"/>
    <dgm:cxn modelId="{6E0A70C2-2422-FE4B-99B1-BCDF8BDFDF7E}" srcId="{38A5A30C-06A2-9140-ABBE-D0D9573F91F6}" destId="{5120D4BD-1896-4644-B631-0FE3A4FA3E1D}" srcOrd="3" destOrd="0" parTransId="{F06010E2-A152-C84F-8846-D5659EF89B1A}" sibTransId="{8AB2AA39-68B7-8B4E-97FF-5C6B609720DF}"/>
    <dgm:cxn modelId="{FF4BA3D5-2E74-E840-92DB-890C366C1422}" type="presOf" srcId="{5120D4BD-1896-4644-B631-0FE3A4FA3E1D}" destId="{DC4D38F9-B053-184C-AA44-976B925AFD0D}" srcOrd="1" destOrd="3" presId="urn:microsoft.com/office/officeart/2005/8/layout/pyramid3"/>
    <dgm:cxn modelId="{B3DD32DB-0F3E-1747-B017-7ED510F9C16A}" type="presOf" srcId="{A57A50E0-8B63-284B-AEE9-818B427B08DE}" destId="{45C31D38-2DC2-9942-B5DB-2023756F80AD}" srcOrd="0" destOrd="2" presId="urn:microsoft.com/office/officeart/2005/8/layout/pyramid3"/>
    <dgm:cxn modelId="{BB30E6DD-A1BA-8A45-B265-7C8AE2017FFE}" srcId="{84AD1841-7748-3840-9A0F-BC2162177208}" destId="{38A5A30C-06A2-9140-ABBE-D0D9573F91F6}" srcOrd="0" destOrd="0" parTransId="{97D60B4C-DA92-F44E-BDC6-0A440346337B}" sibTransId="{7D5A41E0-67F7-F745-A77F-28138B0E585B}"/>
    <dgm:cxn modelId="{711A73E3-EDBE-7849-8A05-7FB1CF319525}" type="presOf" srcId="{52DEE27D-EA9D-5945-A904-45ABAD1C8BD1}" destId="{DC4D38F9-B053-184C-AA44-976B925AFD0D}" srcOrd="1" destOrd="1" presId="urn:microsoft.com/office/officeart/2005/8/layout/pyramid3"/>
    <dgm:cxn modelId="{0F8769E9-AFD9-554F-95C6-383358D36DA4}" srcId="{CD6A7011-7011-9E4C-A184-2C9232770C1B}" destId="{CA576384-CFA2-FC45-AC0E-E33FB02B45F3}" srcOrd="3" destOrd="0" parTransId="{853E7D54-CC34-554C-8C2D-52FA9952105E}" sibTransId="{E105B4BE-D001-5A4B-8E69-CE9E3904DB2A}"/>
    <dgm:cxn modelId="{35E7E3E9-CCFE-7A49-B829-4ED5AAC847DA}" type="presOf" srcId="{F3322A36-2457-AC49-B3D7-C1E859A6AABC}" destId="{45C31D38-2DC2-9942-B5DB-2023756F80AD}" srcOrd="0" destOrd="0" presId="urn:microsoft.com/office/officeart/2005/8/layout/pyramid3"/>
    <dgm:cxn modelId="{9CC82E50-853E-184E-8500-21B946C73F08}" type="presParOf" srcId="{6360D6FD-4926-1D4C-9936-CDB2CFE9028E}" destId="{28CD4FAE-1755-CD47-830C-8B4D866666FA}" srcOrd="0" destOrd="0" presId="urn:microsoft.com/office/officeart/2005/8/layout/pyramid3"/>
    <dgm:cxn modelId="{D4C803E9-6486-2849-BB9B-1B3A1D7B0AF5}" type="presParOf" srcId="{28CD4FAE-1755-CD47-830C-8B4D866666FA}" destId="{45C31D38-2DC2-9942-B5DB-2023756F80AD}" srcOrd="0" destOrd="0" presId="urn:microsoft.com/office/officeart/2005/8/layout/pyramid3"/>
    <dgm:cxn modelId="{242FB21A-7591-8546-9C95-9C717E8AC457}" type="presParOf" srcId="{28CD4FAE-1755-CD47-830C-8B4D866666FA}" destId="{DC4D38F9-B053-184C-AA44-976B925AFD0D}" srcOrd="1" destOrd="0" presId="urn:microsoft.com/office/officeart/2005/8/layout/pyramid3"/>
    <dgm:cxn modelId="{4217A6C0-5B67-214F-B9B3-F89EAA190F8A}" type="presParOf" srcId="{28CD4FAE-1755-CD47-830C-8B4D866666FA}" destId="{78ADFDD8-F937-5342-95F1-CA16FF1B2D00}" srcOrd="2" destOrd="0" presId="urn:microsoft.com/office/officeart/2005/8/layout/pyramid3"/>
    <dgm:cxn modelId="{D41EBA8A-BE52-E644-9933-B30634A97E55}" type="presParOf" srcId="{28CD4FAE-1755-CD47-830C-8B4D866666FA}" destId="{269414CE-2D06-1249-876E-FA163D7EF516}" srcOrd="3" destOrd="0" presId="urn:microsoft.com/office/officeart/2005/8/layout/pyramid3"/>
    <dgm:cxn modelId="{2B35331E-9DF3-2241-9557-4CA044C27FE9}" type="presParOf" srcId="{6360D6FD-4926-1D4C-9936-CDB2CFE9028E}" destId="{866E3022-C6C3-3A41-BB1F-645EEE80D3C6}" srcOrd="1" destOrd="0" presId="urn:microsoft.com/office/officeart/2005/8/layout/pyramid3"/>
    <dgm:cxn modelId="{80CD3555-10E3-7B45-BFAA-C1D4228DC641}" type="presParOf" srcId="{866E3022-C6C3-3A41-BB1F-645EEE80D3C6}" destId="{C913A36E-1839-1A4D-BE2A-44F1500C657D}" srcOrd="0" destOrd="0" presId="urn:microsoft.com/office/officeart/2005/8/layout/pyramid3"/>
    <dgm:cxn modelId="{C599638A-6524-174E-80BD-7F6B65936C72}" type="presParOf" srcId="{866E3022-C6C3-3A41-BB1F-645EEE80D3C6}" destId="{6E67FE59-AFF9-9348-B366-F49C5E74BC21}" srcOrd="1" destOrd="0" presId="urn:microsoft.com/office/officeart/2005/8/layout/pyramid3"/>
    <dgm:cxn modelId="{35672E94-1466-8846-80FC-F1DFAA0440C0}" type="presParOf" srcId="{866E3022-C6C3-3A41-BB1F-645EEE80D3C6}" destId="{B36A978A-C804-E64C-81EA-F098EA87D619}" srcOrd="2" destOrd="0" presId="urn:microsoft.com/office/officeart/2005/8/layout/pyramid3"/>
    <dgm:cxn modelId="{B01A3013-DC0B-8944-A117-CF4C20F0C3DC}" type="presParOf" srcId="{866E3022-C6C3-3A41-BB1F-645EEE80D3C6}" destId="{3680C35D-4047-474B-AD34-315364053B3C}" srcOrd="3"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3E044D-1073-FF45-A0B7-04D4B1D23AE7}" type="doc">
      <dgm:prSet loTypeId="urn:microsoft.com/office/officeart/2005/8/layout/vProcess5" loCatId="list" qsTypeId="urn:microsoft.com/office/officeart/2005/8/quickstyle/simple3" qsCatId="simple" csTypeId="urn:microsoft.com/office/officeart/2005/8/colors/colorful1" csCatId="colorful" phldr="1"/>
      <dgm:spPr/>
      <dgm:t>
        <a:bodyPr/>
        <a:lstStyle/>
        <a:p>
          <a:endParaRPr lang="en-US"/>
        </a:p>
      </dgm:t>
    </dgm:pt>
    <dgm:pt modelId="{9A8E441C-20AA-F343-B71B-E9BB51210F6E}">
      <dgm:prSet/>
      <dgm:spPr/>
      <dgm:t>
        <a:bodyPr/>
        <a:lstStyle/>
        <a:p>
          <a:r>
            <a:rPr lang="en-US"/>
            <a:t>Inter-institutional coordination of data and analytics. </a:t>
          </a:r>
        </a:p>
      </dgm:t>
    </dgm:pt>
    <dgm:pt modelId="{749E6E1C-3079-3F4B-9991-C9FB2D0C06A9}" type="parTrans" cxnId="{D44F350B-CB35-2F41-A88B-FE494A33E2C4}">
      <dgm:prSet/>
      <dgm:spPr/>
      <dgm:t>
        <a:bodyPr/>
        <a:lstStyle/>
        <a:p>
          <a:endParaRPr lang="en-US"/>
        </a:p>
      </dgm:t>
    </dgm:pt>
    <dgm:pt modelId="{F843A879-D5A1-EB4E-B046-A08E9AF239A4}" type="sibTrans" cxnId="{D44F350B-CB35-2F41-A88B-FE494A33E2C4}">
      <dgm:prSet/>
      <dgm:spPr/>
      <dgm:t>
        <a:bodyPr/>
        <a:lstStyle/>
        <a:p>
          <a:endParaRPr lang="en-US"/>
        </a:p>
      </dgm:t>
    </dgm:pt>
    <dgm:pt modelId="{39DA04A7-16FD-1249-97E7-37A9B05F8063}">
      <dgm:prSet/>
      <dgm:spPr/>
      <dgm:t>
        <a:bodyPr/>
        <a:lstStyle/>
        <a:p>
          <a:r>
            <a:rPr lang="en-US"/>
            <a:t>Lists as mediating agents</a:t>
          </a:r>
        </a:p>
      </dgm:t>
    </dgm:pt>
    <dgm:pt modelId="{DC990C3E-5681-F44C-9636-6D9D68A794C4}" type="parTrans" cxnId="{5FA1B8F1-46D2-B245-BA56-FD38060F079B}">
      <dgm:prSet/>
      <dgm:spPr/>
      <dgm:t>
        <a:bodyPr/>
        <a:lstStyle/>
        <a:p>
          <a:endParaRPr lang="en-US"/>
        </a:p>
      </dgm:t>
    </dgm:pt>
    <dgm:pt modelId="{944BDE05-9EC2-4F46-9F84-11CF2DE02175}" type="sibTrans" cxnId="{5FA1B8F1-46D2-B245-BA56-FD38060F079B}">
      <dgm:prSet/>
      <dgm:spPr/>
      <dgm:t>
        <a:bodyPr/>
        <a:lstStyle/>
        <a:p>
          <a:endParaRPr lang="en-US"/>
        </a:p>
      </dgm:t>
    </dgm:pt>
    <dgm:pt modelId="{1A51A2F4-A5DE-A64C-9379-DB105990C91B}">
      <dgm:prSet/>
      <dgm:spPr/>
      <dgm:t>
        <a:bodyPr/>
        <a:lstStyle/>
        <a:p>
          <a:r>
            <a:rPr lang="en-US"/>
            <a:t>Public-Private partnerships</a:t>
          </a:r>
        </a:p>
      </dgm:t>
    </dgm:pt>
    <dgm:pt modelId="{FB9543ED-EB4C-884C-A1D2-7B3B1BAFAAE2}" type="parTrans" cxnId="{2CC79A12-648A-404C-ABF1-DB88C55C4955}">
      <dgm:prSet/>
      <dgm:spPr/>
      <dgm:t>
        <a:bodyPr/>
        <a:lstStyle/>
        <a:p>
          <a:endParaRPr lang="en-US"/>
        </a:p>
      </dgm:t>
    </dgm:pt>
    <dgm:pt modelId="{331AFA22-676A-2C4D-A954-AC89603DCE3D}" type="sibTrans" cxnId="{2CC79A12-648A-404C-ABF1-DB88C55C4955}">
      <dgm:prSet/>
      <dgm:spPr/>
      <dgm:t>
        <a:bodyPr/>
        <a:lstStyle/>
        <a:p>
          <a:endParaRPr lang="en-US"/>
        </a:p>
      </dgm:t>
    </dgm:pt>
    <dgm:pt modelId="{C66FBCE6-5B3F-9847-BBC1-FBF3977C92FB}">
      <dgm:prSet/>
      <dgm:spPr/>
      <dgm:t>
        <a:bodyPr/>
        <a:lstStyle/>
        <a:p>
          <a:r>
            <a:rPr lang="en-US" dirty="0"/>
            <a:t>Vertical and horizontal coherence; central discipline</a:t>
          </a:r>
        </a:p>
      </dgm:t>
    </dgm:pt>
    <dgm:pt modelId="{55EBB137-9A96-A242-8540-6758F2896DA4}" type="parTrans" cxnId="{F23EC625-26A4-174C-BE00-2800D2F6272D}">
      <dgm:prSet/>
      <dgm:spPr/>
      <dgm:t>
        <a:bodyPr/>
        <a:lstStyle/>
        <a:p>
          <a:endParaRPr lang="en-US"/>
        </a:p>
      </dgm:t>
    </dgm:pt>
    <dgm:pt modelId="{288CDF68-8F9B-DE40-BC99-18F672425BEE}" type="sibTrans" cxnId="{F23EC625-26A4-174C-BE00-2800D2F6272D}">
      <dgm:prSet/>
      <dgm:spPr/>
      <dgm:t>
        <a:bodyPr/>
        <a:lstStyle/>
        <a:p>
          <a:endParaRPr lang="en-US"/>
        </a:p>
      </dgm:t>
    </dgm:pt>
    <dgm:pt modelId="{6A23B4B2-C65D-E54A-B087-74A1E68E3D78}">
      <dgm:prSet/>
      <dgm:spPr/>
      <dgm:t>
        <a:bodyPr/>
        <a:lstStyle/>
        <a:p>
          <a:r>
            <a:rPr lang="en-US" dirty="0"/>
            <a:t>Information gathering, coordination, and sharing</a:t>
          </a:r>
        </a:p>
      </dgm:t>
    </dgm:pt>
    <dgm:pt modelId="{0B3B93F2-541B-6E4A-84DB-7713AFFAD37E}" type="parTrans" cxnId="{9AA4CAB4-99A7-8144-B28E-D008BD52DD8A}">
      <dgm:prSet/>
      <dgm:spPr/>
      <dgm:t>
        <a:bodyPr/>
        <a:lstStyle/>
        <a:p>
          <a:endParaRPr lang="en-US"/>
        </a:p>
      </dgm:t>
    </dgm:pt>
    <dgm:pt modelId="{7396E634-0383-BD4B-A9B3-EBE74033BFB4}" type="sibTrans" cxnId="{9AA4CAB4-99A7-8144-B28E-D008BD52DD8A}">
      <dgm:prSet/>
      <dgm:spPr/>
      <dgm:t>
        <a:bodyPr/>
        <a:lstStyle/>
        <a:p>
          <a:endParaRPr lang="en-US"/>
        </a:p>
      </dgm:t>
    </dgm:pt>
    <dgm:pt modelId="{B4ED113C-974F-594A-8EC3-77C43E266316}">
      <dgm:prSet/>
      <dgm:spPr/>
      <dgm:t>
        <a:bodyPr/>
        <a:lstStyle/>
        <a:p>
          <a:endParaRPr lang="en-US"/>
        </a:p>
      </dgm:t>
    </dgm:pt>
    <dgm:pt modelId="{971FDE90-8E40-8342-BF87-3164718F9980}" type="parTrans" cxnId="{3AB17C91-1271-C741-A17D-1ACE62246846}">
      <dgm:prSet/>
      <dgm:spPr/>
      <dgm:t>
        <a:bodyPr/>
        <a:lstStyle/>
        <a:p>
          <a:endParaRPr lang="en-US"/>
        </a:p>
      </dgm:t>
    </dgm:pt>
    <dgm:pt modelId="{120B0433-5DDB-5B47-BAA5-B1118CED2D85}" type="sibTrans" cxnId="{3AB17C91-1271-C741-A17D-1ACE62246846}">
      <dgm:prSet/>
      <dgm:spPr/>
      <dgm:t>
        <a:bodyPr/>
        <a:lstStyle/>
        <a:p>
          <a:endParaRPr lang="en-US"/>
        </a:p>
      </dgm:t>
    </dgm:pt>
    <dgm:pt modelId="{BCDD1E56-C7E9-F946-9B00-CD46997046B3}">
      <dgm:prSet/>
      <dgm:spPr/>
      <dgm:t>
        <a:bodyPr/>
        <a:lstStyle/>
        <a:p>
          <a:endParaRPr lang="en-US"/>
        </a:p>
      </dgm:t>
    </dgm:pt>
    <dgm:pt modelId="{21A7AAC8-03AB-E04E-AB0F-2BB41C182421}" type="parTrans" cxnId="{B92FDDFC-40EB-EA4A-8943-A19802B6FFC5}">
      <dgm:prSet/>
      <dgm:spPr/>
      <dgm:t>
        <a:bodyPr/>
        <a:lstStyle/>
        <a:p>
          <a:endParaRPr lang="en-US"/>
        </a:p>
      </dgm:t>
    </dgm:pt>
    <dgm:pt modelId="{E5439A98-35FB-D448-9F12-D84F2CAEBC9A}" type="sibTrans" cxnId="{B92FDDFC-40EB-EA4A-8943-A19802B6FFC5}">
      <dgm:prSet/>
      <dgm:spPr/>
      <dgm:t>
        <a:bodyPr/>
        <a:lstStyle/>
        <a:p>
          <a:endParaRPr lang="en-US"/>
        </a:p>
      </dgm:t>
    </dgm:pt>
    <dgm:pt modelId="{7993C0B0-8A6F-E843-8A75-DA177F612DE8}" type="pres">
      <dgm:prSet presAssocID="{F83E044D-1073-FF45-A0B7-04D4B1D23AE7}" presName="outerComposite" presStyleCnt="0">
        <dgm:presLayoutVars>
          <dgm:chMax val="5"/>
          <dgm:dir/>
          <dgm:resizeHandles val="exact"/>
        </dgm:presLayoutVars>
      </dgm:prSet>
      <dgm:spPr/>
    </dgm:pt>
    <dgm:pt modelId="{E8E72E75-DC75-814B-993B-DE276C2FA77B}" type="pres">
      <dgm:prSet presAssocID="{F83E044D-1073-FF45-A0B7-04D4B1D23AE7}" presName="dummyMaxCanvas" presStyleCnt="0">
        <dgm:presLayoutVars/>
      </dgm:prSet>
      <dgm:spPr/>
    </dgm:pt>
    <dgm:pt modelId="{600752A0-7513-834C-8B8C-E98C808174A5}" type="pres">
      <dgm:prSet presAssocID="{F83E044D-1073-FF45-A0B7-04D4B1D23AE7}" presName="FiveNodes_1" presStyleLbl="node1" presStyleIdx="0" presStyleCnt="5">
        <dgm:presLayoutVars>
          <dgm:bulletEnabled val="1"/>
        </dgm:presLayoutVars>
      </dgm:prSet>
      <dgm:spPr/>
    </dgm:pt>
    <dgm:pt modelId="{D87D3ED3-1BBB-C94F-9DA3-9D0D2E86377B}" type="pres">
      <dgm:prSet presAssocID="{F83E044D-1073-FF45-A0B7-04D4B1D23AE7}" presName="FiveNodes_2" presStyleLbl="node1" presStyleIdx="1" presStyleCnt="5">
        <dgm:presLayoutVars>
          <dgm:bulletEnabled val="1"/>
        </dgm:presLayoutVars>
      </dgm:prSet>
      <dgm:spPr/>
    </dgm:pt>
    <dgm:pt modelId="{3C7A3B61-5260-E546-A460-DA6CCF780D62}" type="pres">
      <dgm:prSet presAssocID="{F83E044D-1073-FF45-A0B7-04D4B1D23AE7}" presName="FiveNodes_3" presStyleLbl="node1" presStyleIdx="2" presStyleCnt="5">
        <dgm:presLayoutVars>
          <dgm:bulletEnabled val="1"/>
        </dgm:presLayoutVars>
      </dgm:prSet>
      <dgm:spPr/>
    </dgm:pt>
    <dgm:pt modelId="{9CB80700-DE36-094F-A8C2-EDF29930D671}" type="pres">
      <dgm:prSet presAssocID="{F83E044D-1073-FF45-A0B7-04D4B1D23AE7}" presName="FiveNodes_4" presStyleLbl="node1" presStyleIdx="3" presStyleCnt="5">
        <dgm:presLayoutVars>
          <dgm:bulletEnabled val="1"/>
        </dgm:presLayoutVars>
      </dgm:prSet>
      <dgm:spPr/>
    </dgm:pt>
    <dgm:pt modelId="{56701BD4-4BCD-F04E-A13A-202311169304}" type="pres">
      <dgm:prSet presAssocID="{F83E044D-1073-FF45-A0B7-04D4B1D23AE7}" presName="FiveNodes_5" presStyleLbl="node1" presStyleIdx="4" presStyleCnt="5">
        <dgm:presLayoutVars>
          <dgm:bulletEnabled val="1"/>
        </dgm:presLayoutVars>
      </dgm:prSet>
      <dgm:spPr/>
    </dgm:pt>
    <dgm:pt modelId="{FD439111-B594-374E-B2FF-F8CAEED01FD0}" type="pres">
      <dgm:prSet presAssocID="{F83E044D-1073-FF45-A0B7-04D4B1D23AE7}" presName="FiveConn_1-2" presStyleLbl="fgAccFollowNode1" presStyleIdx="0" presStyleCnt="4">
        <dgm:presLayoutVars>
          <dgm:bulletEnabled val="1"/>
        </dgm:presLayoutVars>
      </dgm:prSet>
      <dgm:spPr/>
    </dgm:pt>
    <dgm:pt modelId="{4E24B92E-9ECA-9945-BAD8-5AD79BEE5915}" type="pres">
      <dgm:prSet presAssocID="{F83E044D-1073-FF45-A0B7-04D4B1D23AE7}" presName="FiveConn_2-3" presStyleLbl="fgAccFollowNode1" presStyleIdx="1" presStyleCnt="4">
        <dgm:presLayoutVars>
          <dgm:bulletEnabled val="1"/>
        </dgm:presLayoutVars>
      </dgm:prSet>
      <dgm:spPr/>
    </dgm:pt>
    <dgm:pt modelId="{A119EFD4-9EC1-6845-8667-3A0BAD674D37}" type="pres">
      <dgm:prSet presAssocID="{F83E044D-1073-FF45-A0B7-04D4B1D23AE7}" presName="FiveConn_3-4" presStyleLbl="fgAccFollowNode1" presStyleIdx="2" presStyleCnt="4">
        <dgm:presLayoutVars>
          <dgm:bulletEnabled val="1"/>
        </dgm:presLayoutVars>
      </dgm:prSet>
      <dgm:spPr/>
    </dgm:pt>
    <dgm:pt modelId="{A37A2AAD-4732-5047-9C4A-490880EF6809}" type="pres">
      <dgm:prSet presAssocID="{F83E044D-1073-FF45-A0B7-04D4B1D23AE7}" presName="FiveConn_4-5" presStyleLbl="fgAccFollowNode1" presStyleIdx="3" presStyleCnt="4">
        <dgm:presLayoutVars>
          <dgm:bulletEnabled val="1"/>
        </dgm:presLayoutVars>
      </dgm:prSet>
      <dgm:spPr/>
    </dgm:pt>
    <dgm:pt modelId="{84D7662F-87EA-D749-A1E2-E8A008692C31}" type="pres">
      <dgm:prSet presAssocID="{F83E044D-1073-FF45-A0B7-04D4B1D23AE7}" presName="FiveNodes_1_text" presStyleLbl="node1" presStyleIdx="4" presStyleCnt="5">
        <dgm:presLayoutVars>
          <dgm:bulletEnabled val="1"/>
        </dgm:presLayoutVars>
      </dgm:prSet>
      <dgm:spPr/>
    </dgm:pt>
    <dgm:pt modelId="{A97A4262-DC78-ED4C-9877-A4F1F3663F10}" type="pres">
      <dgm:prSet presAssocID="{F83E044D-1073-FF45-A0B7-04D4B1D23AE7}" presName="FiveNodes_2_text" presStyleLbl="node1" presStyleIdx="4" presStyleCnt="5">
        <dgm:presLayoutVars>
          <dgm:bulletEnabled val="1"/>
        </dgm:presLayoutVars>
      </dgm:prSet>
      <dgm:spPr/>
    </dgm:pt>
    <dgm:pt modelId="{A468564B-B64B-1E40-A512-29A695A535D6}" type="pres">
      <dgm:prSet presAssocID="{F83E044D-1073-FF45-A0B7-04D4B1D23AE7}" presName="FiveNodes_3_text" presStyleLbl="node1" presStyleIdx="4" presStyleCnt="5">
        <dgm:presLayoutVars>
          <dgm:bulletEnabled val="1"/>
        </dgm:presLayoutVars>
      </dgm:prSet>
      <dgm:spPr/>
    </dgm:pt>
    <dgm:pt modelId="{834D17CA-A3E0-EA4E-9C8D-6ED250A2F745}" type="pres">
      <dgm:prSet presAssocID="{F83E044D-1073-FF45-A0B7-04D4B1D23AE7}" presName="FiveNodes_4_text" presStyleLbl="node1" presStyleIdx="4" presStyleCnt="5">
        <dgm:presLayoutVars>
          <dgm:bulletEnabled val="1"/>
        </dgm:presLayoutVars>
      </dgm:prSet>
      <dgm:spPr/>
    </dgm:pt>
    <dgm:pt modelId="{D7643616-DB19-8341-946E-679FC4E2BE46}" type="pres">
      <dgm:prSet presAssocID="{F83E044D-1073-FF45-A0B7-04D4B1D23AE7}" presName="FiveNodes_5_text" presStyleLbl="node1" presStyleIdx="4" presStyleCnt="5">
        <dgm:presLayoutVars>
          <dgm:bulletEnabled val="1"/>
        </dgm:presLayoutVars>
      </dgm:prSet>
      <dgm:spPr/>
    </dgm:pt>
  </dgm:ptLst>
  <dgm:cxnLst>
    <dgm:cxn modelId="{D44F350B-CB35-2F41-A88B-FE494A33E2C4}" srcId="{F83E044D-1073-FF45-A0B7-04D4B1D23AE7}" destId="{9A8E441C-20AA-F343-B71B-E9BB51210F6E}" srcOrd="0" destOrd="0" parTransId="{749E6E1C-3079-3F4B-9991-C9FB2D0C06A9}" sibTransId="{F843A879-D5A1-EB4E-B046-A08E9AF239A4}"/>
    <dgm:cxn modelId="{7EEED410-BEDE-6A41-87CE-12F81286BD89}" type="presOf" srcId="{F83E044D-1073-FF45-A0B7-04D4B1D23AE7}" destId="{7993C0B0-8A6F-E843-8A75-DA177F612DE8}" srcOrd="0" destOrd="0" presId="urn:microsoft.com/office/officeart/2005/8/layout/vProcess5"/>
    <dgm:cxn modelId="{2CC79A12-648A-404C-ABF1-DB88C55C4955}" srcId="{F83E044D-1073-FF45-A0B7-04D4B1D23AE7}" destId="{1A51A2F4-A5DE-A64C-9379-DB105990C91B}" srcOrd="2" destOrd="0" parTransId="{FB9543ED-EB4C-884C-A1D2-7B3B1BAFAAE2}" sibTransId="{331AFA22-676A-2C4D-A954-AC89603DCE3D}"/>
    <dgm:cxn modelId="{F23EC625-26A4-174C-BE00-2800D2F6272D}" srcId="{F83E044D-1073-FF45-A0B7-04D4B1D23AE7}" destId="{C66FBCE6-5B3F-9847-BBC1-FBF3977C92FB}" srcOrd="3" destOrd="0" parTransId="{55EBB137-9A96-A242-8540-6758F2896DA4}" sibTransId="{288CDF68-8F9B-DE40-BC99-18F672425BEE}"/>
    <dgm:cxn modelId="{3C21ED2B-A038-064F-A1F9-5D14B1BBF83C}" type="presOf" srcId="{6A23B4B2-C65D-E54A-B087-74A1E68E3D78}" destId="{56701BD4-4BCD-F04E-A13A-202311169304}" srcOrd="0" destOrd="0" presId="urn:microsoft.com/office/officeart/2005/8/layout/vProcess5"/>
    <dgm:cxn modelId="{F72D4931-242E-EA4F-894D-90DE572DA7A2}" type="presOf" srcId="{331AFA22-676A-2C4D-A954-AC89603DCE3D}" destId="{A119EFD4-9EC1-6845-8667-3A0BAD674D37}" srcOrd="0" destOrd="0" presId="urn:microsoft.com/office/officeart/2005/8/layout/vProcess5"/>
    <dgm:cxn modelId="{4312C93A-827D-CC4D-9073-2EEF900EB8C7}" type="presOf" srcId="{F843A879-D5A1-EB4E-B046-A08E9AF239A4}" destId="{FD439111-B594-374E-B2FF-F8CAEED01FD0}" srcOrd="0" destOrd="0" presId="urn:microsoft.com/office/officeart/2005/8/layout/vProcess5"/>
    <dgm:cxn modelId="{5BB3773C-51EF-8842-A7EA-CDACB8FDCE36}" type="presOf" srcId="{9A8E441C-20AA-F343-B71B-E9BB51210F6E}" destId="{84D7662F-87EA-D749-A1E2-E8A008692C31}" srcOrd="1" destOrd="0" presId="urn:microsoft.com/office/officeart/2005/8/layout/vProcess5"/>
    <dgm:cxn modelId="{D0E11E5E-C9ED-054C-A6B9-819E54950E8A}" type="presOf" srcId="{1A51A2F4-A5DE-A64C-9379-DB105990C91B}" destId="{3C7A3B61-5260-E546-A460-DA6CCF780D62}" srcOrd="0" destOrd="0" presId="urn:microsoft.com/office/officeart/2005/8/layout/vProcess5"/>
    <dgm:cxn modelId="{17F5B266-0C57-CA4D-9970-86E406729C1D}" type="presOf" srcId="{39DA04A7-16FD-1249-97E7-37A9B05F8063}" destId="{D87D3ED3-1BBB-C94F-9DA3-9D0D2E86377B}" srcOrd="0" destOrd="0" presId="urn:microsoft.com/office/officeart/2005/8/layout/vProcess5"/>
    <dgm:cxn modelId="{BCBD016D-35B8-EB44-842D-566CF836AC20}" type="presOf" srcId="{944BDE05-9EC2-4F46-9F84-11CF2DE02175}" destId="{4E24B92E-9ECA-9945-BAD8-5AD79BEE5915}" srcOrd="0" destOrd="0" presId="urn:microsoft.com/office/officeart/2005/8/layout/vProcess5"/>
    <dgm:cxn modelId="{D08EA976-74C9-F644-9DBB-904B6FE256B5}" type="presOf" srcId="{6A23B4B2-C65D-E54A-B087-74A1E68E3D78}" destId="{D7643616-DB19-8341-946E-679FC4E2BE46}" srcOrd="1" destOrd="0" presId="urn:microsoft.com/office/officeart/2005/8/layout/vProcess5"/>
    <dgm:cxn modelId="{3AB17C91-1271-C741-A17D-1ACE62246846}" srcId="{F83E044D-1073-FF45-A0B7-04D4B1D23AE7}" destId="{B4ED113C-974F-594A-8EC3-77C43E266316}" srcOrd="5" destOrd="0" parTransId="{971FDE90-8E40-8342-BF87-3164718F9980}" sibTransId="{120B0433-5DDB-5B47-BAA5-B1118CED2D85}"/>
    <dgm:cxn modelId="{F4DEB595-B11A-DB45-A0D7-6908D8802FA4}" type="presOf" srcId="{C66FBCE6-5B3F-9847-BBC1-FBF3977C92FB}" destId="{834D17CA-A3E0-EA4E-9C8D-6ED250A2F745}" srcOrd="1" destOrd="0" presId="urn:microsoft.com/office/officeart/2005/8/layout/vProcess5"/>
    <dgm:cxn modelId="{24D403A7-34BD-FA41-B41B-0FCD23C6C1B2}" type="presOf" srcId="{C66FBCE6-5B3F-9847-BBC1-FBF3977C92FB}" destId="{9CB80700-DE36-094F-A8C2-EDF29930D671}" srcOrd="0" destOrd="0" presId="urn:microsoft.com/office/officeart/2005/8/layout/vProcess5"/>
    <dgm:cxn modelId="{9AA4CAB4-99A7-8144-B28E-D008BD52DD8A}" srcId="{F83E044D-1073-FF45-A0B7-04D4B1D23AE7}" destId="{6A23B4B2-C65D-E54A-B087-74A1E68E3D78}" srcOrd="4" destOrd="0" parTransId="{0B3B93F2-541B-6E4A-84DB-7713AFFAD37E}" sibTransId="{7396E634-0383-BD4B-A9B3-EBE74033BFB4}"/>
    <dgm:cxn modelId="{E94AC6B6-E707-FC45-BBEB-315F13983217}" type="presOf" srcId="{1A51A2F4-A5DE-A64C-9379-DB105990C91B}" destId="{A468564B-B64B-1E40-A512-29A695A535D6}" srcOrd="1" destOrd="0" presId="urn:microsoft.com/office/officeart/2005/8/layout/vProcess5"/>
    <dgm:cxn modelId="{F9D29EBE-0DFF-024E-8DC6-B539EE4553CA}" type="presOf" srcId="{288CDF68-8F9B-DE40-BC99-18F672425BEE}" destId="{A37A2AAD-4732-5047-9C4A-490880EF6809}" srcOrd="0" destOrd="0" presId="urn:microsoft.com/office/officeart/2005/8/layout/vProcess5"/>
    <dgm:cxn modelId="{09AF53F1-22D0-8542-AF8D-5DC49096AAD1}" type="presOf" srcId="{9A8E441C-20AA-F343-B71B-E9BB51210F6E}" destId="{600752A0-7513-834C-8B8C-E98C808174A5}" srcOrd="0" destOrd="0" presId="urn:microsoft.com/office/officeart/2005/8/layout/vProcess5"/>
    <dgm:cxn modelId="{5FA1B8F1-46D2-B245-BA56-FD38060F079B}" srcId="{F83E044D-1073-FF45-A0B7-04D4B1D23AE7}" destId="{39DA04A7-16FD-1249-97E7-37A9B05F8063}" srcOrd="1" destOrd="0" parTransId="{DC990C3E-5681-F44C-9636-6D9D68A794C4}" sibTransId="{944BDE05-9EC2-4F46-9F84-11CF2DE02175}"/>
    <dgm:cxn modelId="{B92FDDFC-40EB-EA4A-8943-A19802B6FFC5}" srcId="{F83E044D-1073-FF45-A0B7-04D4B1D23AE7}" destId="{BCDD1E56-C7E9-F946-9B00-CD46997046B3}" srcOrd="6" destOrd="0" parTransId="{21A7AAC8-03AB-E04E-AB0F-2BB41C182421}" sibTransId="{E5439A98-35FB-D448-9F12-D84F2CAEBC9A}"/>
    <dgm:cxn modelId="{FA049BFF-D605-394A-877F-735CE832C8B9}" type="presOf" srcId="{39DA04A7-16FD-1249-97E7-37A9B05F8063}" destId="{A97A4262-DC78-ED4C-9877-A4F1F3663F10}" srcOrd="1" destOrd="0" presId="urn:microsoft.com/office/officeart/2005/8/layout/vProcess5"/>
    <dgm:cxn modelId="{E097E9BD-1A81-3849-BBEF-7D4F67081D00}" type="presParOf" srcId="{7993C0B0-8A6F-E843-8A75-DA177F612DE8}" destId="{E8E72E75-DC75-814B-993B-DE276C2FA77B}" srcOrd="0" destOrd="0" presId="urn:microsoft.com/office/officeart/2005/8/layout/vProcess5"/>
    <dgm:cxn modelId="{CE9F8241-B31B-4442-B0B5-8E4BDA714255}" type="presParOf" srcId="{7993C0B0-8A6F-E843-8A75-DA177F612DE8}" destId="{600752A0-7513-834C-8B8C-E98C808174A5}" srcOrd="1" destOrd="0" presId="urn:microsoft.com/office/officeart/2005/8/layout/vProcess5"/>
    <dgm:cxn modelId="{C65146E3-55FC-AB41-99C0-2D8FD8EF4C6C}" type="presParOf" srcId="{7993C0B0-8A6F-E843-8A75-DA177F612DE8}" destId="{D87D3ED3-1BBB-C94F-9DA3-9D0D2E86377B}" srcOrd="2" destOrd="0" presId="urn:microsoft.com/office/officeart/2005/8/layout/vProcess5"/>
    <dgm:cxn modelId="{BE36B407-C88D-3D4C-877E-2412B4E14CE1}" type="presParOf" srcId="{7993C0B0-8A6F-E843-8A75-DA177F612DE8}" destId="{3C7A3B61-5260-E546-A460-DA6CCF780D62}" srcOrd="3" destOrd="0" presId="urn:microsoft.com/office/officeart/2005/8/layout/vProcess5"/>
    <dgm:cxn modelId="{10015C51-88FA-384D-A8DE-C0718439E1C1}" type="presParOf" srcId="{7993C0B0-8A6F-E843-8A75-DA177F612DE8}" destId="{9CB80700-DE36-094F-A8C2-EDF29930D671}" srcOrd="4" destOrd="0" presId="urn:microsoft.com/office/officeart/2005/8/layout/vProcess5"/>
    <dgm:cxn modelId="{89280BB4-80E4-7649-929B-398CAF66D1DB}" type="presParOf" srcId="{7993C0B0-8A6F-E843-8A75-DA177F612DE8}" destId="{56701BD4-4BCD-F04E-A13A-202311169304}" srcOrd="5" destOrd="0" presId="urn:microsoft.com/office/officeart/2005/8/layout/vProcess5"/>
    <dgm:cxn modelId="{26851C46-2205-5148-8605-19B7A20E788B}" type="presParOf" srcId="{7993C0B0-8A6F-E843-8A75-DA177F612DE8}" destId="{FD439111-B594-374E-B2FF-F8CAEED01FD0}" srcOrd="6" destOrd="0" presId="urn:microsoft.com/office/officeart/2005/8/layout/vProcess5"/>
    <dgm:cxn modelId="{DAC00673-E6C0-3942-B340-BFE5C859041E}" type="presParOf" srcId="{7993C0B0-8A6F-E843-8A75-DA177F612DE8}" destId="{4E24B92E-9ECA-9945-BAD8-5AD79BEE5915}" srcOrd="7" destOrd="0" presId="urn:microsoft.com/office/officeart/2005/8/layout/vProcess5"/>
    <dgm:cxn modelId="{6A6C7FF5-8994-9948-85F7-81AEC6088D4D}" type="presParOf" srcId="{7993C0B0-8A6F-E843-8A75-DA177F612DE8}" destId="{A119EFD4-9EC1-6845-8667-3A0BAD674D37}" srcOrd="8" destOrd="0" presId="urn:microsoft.com/office/officeart/2005/8/layout/vProcess5"/>
    <dgm:cxn modelId="{F18FC559-678E-4F4C-9CC2-C7C8ED447A87}" type="presParOf" srcId="{7993C0B0-8A6F-E843-8A75-DA177F612DE8}" destId="{A37A2AAD-4732-5047-9C4A-490880EF6809}" srcOrd="9" destOrd="0" presId="urn:microsoft.com/office/officeart/2005/8/layout/vProcess5"/>
    <dgm:cxn modelId="{550BF8EC-6670-6E4F-B41A-F163B09D109D}" type="presParOf" srcId="{7993C0B0-8A6F-E843-8A75-DA177F612DE8}" destId="{84D7662F-87EA-D749-A1E2-E8A008692C31}" srcOrd="10" destOrd="0" presId="urn:microsoft.com/office/officeart/2005/8/layout/vProcess5"/>
    <dgm:cxn modelId="{95246821-671D-5A46-A06C-79AB34B8F831}" type="presParOf" srcId="{7993C0B0-8A6F-E843-8A75-DA177F612DE8}" destId="{A97A4262-DC78-ED4C-9877-A4F1F3663F10}" srcOrd="11" destOrd="0" presId="urn:microsoft.com/office/officeart/2005/8/layout/vProcess5"/>
    <dgm:cxn modelId="{8BC2B408-B9CC-204F-B55A-423B7915E55B}" type="presParOf" srcId="{7993C0B0-8A6F-E843-8A75-DA177F612DE8}" destId="{A468564B-B64B-1E40-A512-29A695A535D6}" srcOrd="12" destOrd="0" presId="urn:microsoft.com/office/officeart/2005/8/layout/vProcess5"/>
    <dgm:cxn modelId="{67FCBDBF-B1AA-2146-BCC5-0E1B622FA274}" type="presParOf" srcId="{7993C0B0-8A6F-E843-8A75-DA177F612DE8}" destId="{834D17CA-A3E0-EA4E-9C8D-6ED250A2F745}" srcOrd="13" destOrd="0" presId="urn:microsoft.com/office/officeart/2005/8/layout/vProcess5"/>
    <dgm:cxn modelId="{668B9017-3B69-9C48-B5A8-4A7E7315D521}" type="presParOf" srcId="{7993C0B0-8A6F-E843-8A75-DA177F612DE8}" destId="{D7643616-DB19-8341-946E-679FC4E2BE4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8B8F-D728-1F48-BEEA-EFE04DF5376A}">
      <dsp:nvSpPr>
        <dsp:cNvPr id="0" name=""/>
        <dsp:cNvSpPr/>
      </dsp:nvSpPr>
      <dsp:spPr>
        <a:xfrm>
          <a:off x="0" y="0"/>
          <a:ext cx="5786846" cy="5786846"/>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CA5B69-990C-D348-8B00-BB8BB58E6365}">
      <dsp:nvSpPr>
        <dsp:cNvPr id="0" name=""/>
        <dsp:cNvSpPr/>
      </dsp:nvSpPr>
      <dsp:spPr>
        <a:xfrm>
          <a:off x="2893423" y="0"/>
          <a:ext cx="9298577" cy="5786846"/>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2014 announcement of plans to develop a Chinese Social Credit System; met with criticism in the West; </a:t>
          </a:r>
        </a:p>
        <a:p>
          <a:pPr marL="0" lvl="0" indent="0" algn="ctr" defTabSz="1022350">
            <a:lnSpc>
              <a:spcPct val="90000"/>
            </a:lnSpc>
            <a:spcBef>
              <a:spcPct val="0"/>
            </a:spcBef>
            <a:spcAft>
              <a:spcPct val="35000"/>
            </a:spcAft>
            <a:buNone/>
          </a:pPr>
          <a:r>
            <a:rPr lang="en-US" sz="2300" kern="1200" dirty="0"/>
            <a:t>Appeared to play into Western fears of local data driven governance dystopias operated by private institutions</a:t>
          </a:r>
        </a:p>
      </dsp:txBody>
      <dsp:txXfrm>
        <a:off x="2893423" y="0"/>
        <a:ext cx="9298577" cy="1736057"/>
      </dsp:txXfrm>
    </dsp:sp>
    <dsp:sp modelId="{A6A73334-1BBD-DA41-93AD-89A36E92AC12}">
      <dsp:nvSpPr>
        <dsp:cNvPr id="0" name=""/>
        <dsp:cNvSpPr/>
      </dsp:nvSpPr>
      <dsp:spPr>
        <a:xfrm>
          <a:off x="1012699" y="1736057"/>
          <a:ext cx="3761446" cy="3761446"/>
        </a:xfrm>
        <a:prstGeom prst="pie">
          <a:avLst>
            <a:gd name="adj1" fmla="val 5400000"/>
            <a:gd name="adj2" fmla="val 162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DAA37-8E23-5A4F-B9AF-30A0C3CF55BE}">
      <dsp:nvSpPr>
        <dsp:cNvPr id="0" name=""/>
        <dsp:cNvSpPr/>
      </dsp:nvSpPr>
      <dsp:spPr>
        <a:xfrm>
          <a:off x="2893423" y="1736057"/>
          <a:ext cx="9298577" cy="376144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Social and cultural project around integrity and accountability</a:t>
          </a:r>
        </a:p>
        <a:p>
          <a:pPr marL="0" lvl="0" indent="0" algn="ctr" defTabSz="1022350">
            <a:lnSpc>
              <a:spcPct val="90000"/>
            </a:lnSpc>
            <a:spcBef>
              <a:spcPct val="0"/>
            </a:spcBef>
            <a:spcAft>
              <a:spcPct val="35000"/>
            </a:spcAft>
            <a:buNone/>
          </a:pPr>
          <a:r>
            <a:rPr lang="en-US" sz="2300" kern="1200" dirty="0"/>
            <a:t>	--Understood as a moral project</a:t>
          </a:r>
        </a:p>
        <a:p>
          <a:pPr marL="0" lvl="0" indent="0" algn="ctr" defTabSz="1022350">
            <a:lnSpc>
              <a:spcPct val="90000"/>
            </a:lnSpc>
            <a:spcBef>
              <a:spcPct val="0"/>
            </a:spcBef>
            <a:spcAft>
              <a:spcPct val="35000"/>
            </a:spcAft>
            <a:buNone/>
          </a:pPr>
          <a:r>
            <a:rPr lang="en-US" sz="2300" kern="1200" dirty="0"/>
            <a:t>--As a project to better center the CCP in social and cultural development .</a:t>
          </a:r>
        </a:p>
      </dsp:txBody>
      <dsp:txXfrm>
        <a:off x="2893423" y="1736057"/>
        <a:ext cx="9298577" cy="1736051"/>
      </dsp:txXfrm>
    </dsp:sp>
    <dsp:sp modelId="{5496982F-8D81-314B-915C-EF530F8858C7}">
      <dsp:nvSpPr>
        <dsp:cNvPr id="0" name=""/>
        <dsp:cNvSpPr/>
      </dsp:nvSpPr>
      <dsp:spPr>
        <a:xfrm>
          <a:off x="2025396" y="3472109"/>
          <a:ext cx="1736052" cy="1736052"/>
        </a:xfrm>
        <a:prstGeom prst="pie">
          <a:avLst>
            <a:gd name="adj1" fmla="val 5400000"/>
            <a:gd name="adj2" fmla="val 162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736CB-F31E-AD46-866A-C2572E999EC9}">
      <dsp:nvSpPr>
        <dsp:cNvPr id="0" name=""/>
        <dsp:cNvSpPr/>
      </dsp:nvSpPr>
      <dsp:spPr>
        <a:xfrm>
          <a:off x="2893423" y="3472109"/>
          <a:ext cx="9298577" cy="1736052"/>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Genesis: </a:t>
          </a:r>
          <a:r>
            <a:rPr lang="en-US" sz="2300" b="1" i="1" kern="1200" dirty="0"/>
            <a:t>S</a:t>
          </a:r>
          <a:r>
            <a:rPr lang="en-US" sz="2300" b="1" i="1" kern="1200" dirty="0">
              <a:hlinkClick xmlns:r="http://schemas.openxmlformats.org/officeDocument/2006/relationships" r:id="rId1"/>
            </a:rPr>
            <a:t>tate Council Notice concerning Issuance of the Planning Outline for the Construction of a Social Credit System</a:t>
          </a:r>
          <a:r>
            <a:rPr lang="en-US" sz="2300" b="1" kern="1200" dirty="0"/>
            <a:t> </a:t>
          </a:r>
          <a:r>
            <a:rPr lang="en-US" sz="2300" kern="1200" dirty="0"/>
            <a:t>(2014-2020)</a:t>
          </a:r>
        </a:p>
        <a:p>
          <a:pPr marL="0" lvl="0" indent="0" algn="ctr" defTabSz="1022350">
            <a:lnSpc>
              <a:spcPct val="90000"/>
            </a:lnSpc>
            <a:spcBef>
              <a:spcPct val="0"/>
            </a:spcBef>
            <a:spcAft>
              <a:spcPct val="35000"/>
            </a:spcAft>
            <a:buNone/>
          </a:pPr>
          <a:r>
            <a:rPr lang="en-US" sz="2300" kern="1200" dirty="0"/>
            <a:t> </a:t>
          </a:r>
          <a:r>
            <a:rPr lang="zh-CN" sz="2300" kern="1200" dirty="0"/>
            <a:t>社会信用体系建设规划纲要</a:t>
          </a:r>
          <a:endParaRPr lang="en-US" sz="2300" kern="1200" dirty="0"/>
        </a:p>
      </dsp:txBody>
      <dsp:txXfrm>
        <a:off x="2893423" y="3472109"/>
        <a:ext cx="9298577" cy="17360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97F46-D976-4A45-B82C-0A5F41FB8A94}">
      <dsp:nvSpPr>
        <dsp:cNvPr id="0" name=""/>
        <dsp:cNvSpPr/>
      </dsp:nvSpPr>
      <dsp:spPr>
        <a:xfrm rot="5400000">
          <a:off x="-1631915" y="1631915"/>
          <a:ext cx="5671750" cy="2407920"/>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The Issues:</a:t>
          </a:r>
        </a:p>
      </dsp:txBody>
      <dsp:txXfrm rot="-5400000">
        <a:off x="0" y="1203960"/>
        <a:ext cx="2407920" cy="3263830"/>
      </dsp:txXfrm>
    </dsp:sp>
    <dsp:sp modelId="{EA6947A2-DF8E-4C41-A1A3-9ABA30DED934}">
      <dsp:nvSpPr>
        <dsp:cNvPr id="0" name=""/>
        <dsp:cNvSpPr/>
      </dsp:nvSpPr>
      <dsp:spPr>
        <a:xfrm rot="5400000">
          <a:off x="1979965" y="427955"/>
          <a:ext cx="4467790" cy="3611880"/>
        </a:xfrm>
        <a:prstGeom prst="round2Same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Data Protection (for whom and against whom?)</a:t>
          </a:r>
        </a:p>
        <a:p>
          <a:pPr marL="228600" lvl="1" indent="-228600" algn="l" defTabSz="1200150">
            <a:lnSpc>
              <a:spcPct val="90000"/>
            </a:lnSpc>
            <a:spcBef>
              <a:spcPct val="0"/>
            </a:spcBef>
            <a:spcAft>
              <a:spcPct val="15000"/>
            </a:spcAft>
            <a:buChar char="•"/>
          </a:pPr>
          <a:r>
            <a:rPr lang="en-US" sz="2700" kern="1200" dirty="0"/>
            <a:t>Data Integrity</a:t>
          </a:r>
        </a:p>
        <a:p>
          <a:pPr marL="228600" lvl="1" indent="-228600" algn="l" defTabSz="1200150">
            <a:lnSpc>
              <a:spcPct val="90000"/>
            </a:lnSpc>
            <a:spcBef>
              <a:spcPct val="0"/>
            </a:spcBef>
            <a:spcAft>
              <a:spcPct val="15000"/>
            </a:spcAft>
            <a:buChar char="•"/>
          </a:pPr>
          <a:r>
            <a:rPr lang="en-US" sz="2700" kern="1200" dirty="0"/>
            <a:t>Transparency (analytics; algorithms)</a:t>
          </a:r>
        </a:p>
        <a:p>
          <a:pPr marL="228600" lvl="1" indent="-228600" algn="l" defTabSz="1200150">
            <a:lnSpc>
              <a:spcPct val="90000"/>
            </a:lnSpc>
            <a:spcBef>
              <a:spcPct val="0"/>
            </a:spcBef>
            <a:spcAft>
              <a:spcPct val="15000"/>
            </a:spcAft>
            <a:buChar char="•"/>
          </a:pPr>
          <a:r>
            <a:rPr lang="en-US" sz="2700" kern="1200"/>
            <a:t>Transposability</a:t>
          </a:r>
        </a:p>
        <a:p>
          <a:pPr marL="228600" lvl="1" indent="-228600" algn="l" defTabSz="1200150">
            <a:lnSpc>
              <a:spcPct val="90000"/>
            </a:lnSpc>
            <a:spcBef>
              <a:spcPct val="0"/>
            </a:spcBef>
            <a:spcAft>
              <a:spcPct val="15000"/>
            </a:spcAft>
            <a:buChar char="•"/>
          </a:pPr>
          <a:r>
            <a:rPr lang="en-US" sz="2700" kern="1200" dirty="0"/>
            <a:t>Accountability</a:t>
          </a:r>
        </a:p>
        <a:p>
          <a:pPr marL="228600" lvl="1" indent="-228600" algn="l" defTabSz="1200150">
            <a:lnSpc>
              <a:spcPct val="90000"/>
            </a:lnSpc>
            <a:spcBef>
              <a:spcPct val="0"/>
            </a:spcBef>
            <a:spcAft>
              <a:spcPct val="15000"/>
            </a:spcAft>
            <a:buChar char="•"/>
          </a:pPr>
          <a:r>
            <a:rPr lang="en-US" sz="2700" kern="1200" dirty="0"/>
            <a:t>Privacy </a:t>
          </a:r>
        </a:p>
      </dsp:txBody>
      <dsp:txXfrm rot="-5400000">
        <a:off x="2407920" y="176318"/>
        <a:ext cx="3435563" cy="41151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2AFC0-5E56-7443-B97A-74D316822B60}">
      <dsp:nvSpPr>
        <dsp:cNvPr id="0" name=""/>
        <dsp:cNvSpPr/>
      </dsp:nvSpPr>
      <dsp:spPr>
        <a:xfrm rot="5400000">
          <a:off x="-1631915" y="1631915"/>
          <a:ext cx="5671750" cy="240792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The Problems</a:t>
          </a:r>
        </a:p>
      </dsp:txBody>
      <dsp:txXfrm rot="-5400000">
        <a:off x="0" y="1203960"/>
        <a:ext cx="2407920" cy="3263830"/>
      </dsp:txXfrm>
    </dsp:sp>
    <dsp:sp modelId="{C0433520-4FD9-1C42-ABF7-4F057F661DF5}">
      <dsp:nvSpPr>
        <dsp:cNvPr id="0" name=""/>
        <dsp:cNvSpPr/>
      </dsp:nvSpPr>
      <dsp:spPr>
        <a:xfrm rot="5400000">
          <a:off x="1979965" y="427955"/>
          <a:ext cx="4467790" cy="3611880"/>
        </a:xfrm>
        <a:prstGeom prst="round2Same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t>Issues are heavily contextual</a:t>
          </a:r>
        </a:p>
        <a:p>
          <a:pPr marL="171450" lvl="1" indent="-171450" algn="l" defTabSz="844550">
            <a:lnSpc>
              <a:spcPct val="90000"/>
            </a:lnSpc>
            <a:spcBef>
              <a:spcPct val="0"/>
            </a:spcBef>
            <a:spcAft>
              <a:spcPct val="15000"/>
            </a:spcAft>
            <a:buChar char="•"/>
          </a:pPr>
          <a:r>
            <a:rPr lang="en-US" sz="1900" kern="1200" dirty="0"/>
            <a:t>What concerns Chinese politics and law may be of little relevance in the context of liberal democratic states</a:t>
          </a:r>
        </a:p>
        <a:p>
          <a:pPr marL="171450" lvl="1" indent="-171450" algn="l" defTabSz="844550">
            <a:lnSpc>
              <a:spcPct val="90000"/>
            </a:lnSpc>
            <a:spcBef>
              <a:spcPct val="0"/>
            </a:spcBef>
            <a:spcAft>
              <a:spcPct val="15000"/>
            </a:spcAft>
            <a:buChar char="•"/>
          </a:pPr>
          <a:r>
            <a:rPr lang="en-US" sz="1900" kern="1200" dirty="0"/>
            <a:t>Example—Different  value relationships among political, civil. economic, social, and cultural rights. </a:t>
          </a:r>
        </a:p>
        <a:p>
          <a:pPr marL="171450" lvl="1" indent="-171450" algn="l" defTabSz="844550">
            <a:lnSpc>
              <a:spcPct val="90000"/>
            </a:lnSpc>
            <a:spcBef>
              <a:spcPct val="0"/>
            </a:spcBef>
            <a:spcAft>
              <a:spcPct val="15000"/>
            </a:spcAft>
            <a:buChar char="•"/>
          </a:pPr>
          <a:r>
            <a:rPr lang="en-US" sz="1900" kern="1200"/>
            <a:t>Difference in focus of analysis:</a:t>
          </a:r>
        </a:p>
        <a:p>
          <a:pPr marL="342900" lvl="2" indent="-171450" algn="l" defTabSz="844550">
            <a:lnSpc>
              <a:spcPct val="90000"/>
            </a:lnSpc>
            <a:spcBef>
              <a:spcPct val="0"/>
            </a:spcBef>
            <a:spcAft>
              <a:spcPct val="15000"/>
            </a:spcAft>
            <a:buChar char="•"/>
          </a:pPr>
          <a:r>
            <a:rPr lang="en-US" sz="1900" b="1" kern="1200" dirty="0">
              <a:solidFill>
                <a:srgbClr val="C00000"/>
              </a:solidFill>
            </a:rPr>
            <a:t>China</a:t>
          </a:r>
          <a:r>
            <a:rPr lang="en-US" sz="1900" kern="1200" dirty="0"/>
            <a:t>: Stability, prosperity, </a:t>
          </a:r>
          <a:r>
            <a:rPr lang="en-US" sz="1900" b="1" kern="1200" dirty="0"/>
            <a:t>collective advancement </a:t>
          </a:r>
        </a:p>
        <a:p>
          <a:pPr marL="342900" lvl="2" indent="-171450" algn="l" defTabSz="844550">
            <a:lnSpc>
              <a:spcPct val="90000"/>
            </a:lnSpc>
            <a:spcBef>
              <a:spcPct val="0"/>
            </a:spcBef>
            <a:spcAft>
              <a:spcPct val="15000"/>
            </a:spcAft>
            <a:buChar char="•"/>
          </a:pPr>
          <a:r>
            <a:rPr lang="en-US" sz="1900" b="1" kern="1200" dirty="0">
              <a:solidFill>
                <a:srgbClr val="C00000"/>
              </a:solidFill>
            </a:rPr>
            <a:t>U.S.: </a:t>
          </a:r>
          <a:r>
            <a:rPr lang="en-US" sz="1900" kern="1200" dirty="0"/>
            <a:t>traditional </a:t>
          </a:r>
          <a:r>
            <a:rPr lang="en-US" sz="1900" b="1" kern="1200" dirty="0"/>
            <a:t>individual rights-based</a:t>
          </a:r>
          <a:r>
            <a:rPr lang="en-US" sz="1900" kern="1200" dirty="0"/>
            <a:t> regimes </a:t>
          </a:r>
        </a:p>
      </dsp:txBody>
      <dsp:txXfrm rot="-5400000">
        <a:off x="2407920" y="176318"/>
        <a:ext cx="3435563" cy="41151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6B4B0-5094-0E42-BD2D-4827BDFAC0C0}">
      <dsp:nvSpPr>
        <dsp:cNvPr id="0" name=""/>
        <dsp:cNvSpPr/>
      </dsp:nvSpPr>
      <dsp:spPr>
        <a:xfrm>
          <a:off x="0" y="415729"/>
          <a:ext cx="5181600" cy="67532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Mechanics/technique</a:t>
          </a:r>
        </a:p>
      </dsp:txBody>
      <dsp:txXfrm>
        <a:off x="32967" y="448696"/>
        <a:ext cx="5115666" cy="609393"/>
      </dsp:txXfrm>
    </dsp:sp>
    <dsp:sp modelId="{52F00EFF-0BBF-474A-A6F3-A056C8357A9C}">
      <dsp:nvSpPr>
        <dsp:cNvPr id="0" name=""/>
        <dsp:cNvSpPr/>
      </dsp:nvSpPr>
      <dsp:spPr>
        <a:xfrm>
          <a:off x="0" y="1140016"/>
          <a:ext cx="5181600" cy="675327"/>
        </a:xfrm>
        <a:prstGeom prst="roundRect">
          <a:avLst/>
        </a:prstGeom>
        <a:gradFill rotWithShape="0">
          <a:gsLst>
            <a:gs pos="0">
              <a:schemeClr val="accent4">
                <a:hueOff val="1633482"/>
                <a:satOff val="-6796"/>
                <a:lumOff val="1601"/>
                <a:alphaOff val="0"/>
                <a:lumMod val="110000"/>
                <a:satMod val="105000"/>
                <a:tint val="67000"/>
              </a:schemeClr>
            </a:gs>
            <a:gs pos="50000">
              <a:schemeClr val="accent4">
                <a:hueOff val="1633482"/>
                <a:satOff val="-6796"/>
                <a:lumOff val="1601"/>
                <a:alphaOff val="0"/>
                <a:lumMod val="105000"/>
                <a:satMod val="103000"/>
                <a:tint val="73000"/>
              </a:schemeClr>
            </a:gs>
            <a:gs pos="100000">
              <a:schemeClr val="accent4">
                <a:hueOff val="1633482"/>
                <a:satOff val="-6796"/>
                <a:lumOff val="160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power of data driven governance</a:t>
          </a:r>
        </a:p>
      </dsp:txBody>
      <dsp:txXfrm>
        <a:off x="32967" y="1172983"/>
        <a:ext cx="5115666" cy="609393"/>
      </dsp:txXfrm>
    </dsp:sp>
    <dsp:sp modelId="{4BD4F66A-1974-1E4A-BF56-3B2693A6D41E}">
      <dsp:nvSpPr>
        <dsp:cNvPr id="0" name=""/>
        <dsp:cNvSpPr/>
      </dsp:nvSpPr>
      <dsp:spPr>
        <a:xfrm>
          <a:off x="0" y="1864304"/>
          <a:ext cx="5181600" cy="675327"/>
        </a:xfrm>
        <a:prstGeom prst="round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Language of Coding versus language of rights</a:t>
          </a:r>
        </a:p>
      </dsp:txBody>
      <dsp:txXfrm>
        <a:off x="32967" y="1897271"/>
        <a:ext cx="5115666" cy="609393"/>
      </dsp:txXfrm>
    </dsp:sp>
    <dsp:sp modelId="{89B22B38-02C6-0740-AA1A-FDC70AB5C1CF}">
      <dsp:nvSpPr>
        <dsp:cNvPr id="0" name=""/>
        <dsp:cNvSpPr/>
      </dsp:nvSpPr>
      <dsp:spPr>
        <a:xfrm>
          <a:off x="0" y="2588592"/>
          <a:ext cx="5181600" cy="675327"/>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Creating networks of data streams</a:t>
          </a:r>
        </a:p>
      </dsp:txBody>
      <dsp:txXfrm>
        <a:off x="32967" y="2621559"/>
        <a:ext cx="5115666" cy="609393"/>
      </dsp:txXfrm>
    </dsp:sp>
    <dsp:sp modelId="{A8E14906-0A99-5547-985E-FFC037A6022E}">
      <dsp:nvSpPr>
        <dsp:cNvPr id="0" name=""/>
        <dsp:cNvSpPr/>
      </dsp:nvSpPr>
      <dsp:spPr>
        <a:xfrm>
          <a:off x="0" y="3312879"/>
          <a:ext cx="5181600" cy="675327"/>
        </a:xfrm>
        <a:prstGeom prst="round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Analytics</a:t>
          </a:r>
        </a:p>
      </dsp:txBody>
      <dsp:txXfrm>
        <a:off x="32967" y="3345846"/>
        <a:ext cx="5115666" cy="609393"/>
      </dsp:txXfrm>
    </dsp:sp>
    <dsp:sp modelId="{A65AF0B9-1838-F14F-B1D3-1EFDDFEEE5DE}">
      <dsp:nvSpPr>
        <dsp:cNvPr id="0" name=""/>
        <dsp:cNvSpPr/>
      </dsp:nvSpPr>
      <dsp:spPr>
        <a:xfrm>
          <a:off x="0" y="4037167"/>
          <a:ext cx="5181600" cy="675327"/>
        </a:xfrm>
        <a:prstGeom prst="roundRect">
          <a:avLst/>
        </a:prstGeom>
        <a:gradFill rotWithShape="0">
          <a:gsLst>
            <a:gs pos="0">
              <a:schemeClr val="accent4">
                <a:hueOff val="8167408"/>
                <a:satOff val="-33981"/>
                <a:lumOff val="8007"/>
                <a:alphaOff val="0"/>
                <a:lumMod val="110000"/>
                <a:satMod val="105000"/>
                <a:tint val="67000"/>
              </a:schemeClr>
            </a:gs>
            <a:gs pos="50000">
              <a:schemeClr val="accent4">
                <a:hueOff val="8167408"/>
                <a:satOff val="-33981"/>
                <a:lumOff val="8007"/>
                <a:alphaOff val="0"/>
                <a:lumMod val="105000"/>
                <a:satMod val="103000"/>
                <a:tint val="73000"/>
              </a:schemeClr>
            </a:gs>
            <a:gs pos="100000">
              <a:schemeClr val="accent4">
                <a:hueOff val="8167408"/>
                <a:satOff val="-33981"/>
                <a:lumOff val="80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role of the coder, the administrator, and the analyst relative to the government official and the lawyer</a:t>
          </a:r>
        </a:p>
      </dsp:txBody>
      <dsp:txXfrm>
        <a:off x="32967" y="4070134"/>
        <a:ext cx="5115666" cy="609393"/>
      </dsp:txXfrm>
    </dsp:sp>
    <dsp:sp modelId="{8DEA9D22-7B90-924F-B93D-29901D2099D5}">
      <dsp:nvSpPr>
        <dsp:cNvPr id="0" name=""/>
        <dsp:cNvSpPr/>
      </dsp:nvSpPr>
      <dsp:spPr>
        <a:xfrm>
          <a:off x="0" y="4761455"/>
          <a:ext cx="5181600" cy="675327"/>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Embedding political choices and biases</a:t>
          </a:r>
        </a:p>
      </dsp:txBody>
      <dsp:txXfrm>
        <a:off x="32967" y="4794422"/>
        <a:ext cx="5115666" cy="6093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2C0DD-A83A-4B40-8C73-A0F617F7F530}">
      <dsp:nvSpPr>
        <dsp:cNvPr id="0" name=""/>
        <dsp:cNvSpPr/>
      </dsp:nvSpPr>
      <dsp:spPr>
        <a:xfrm>
          <a:off x="292444" y="341"/>
          <a:ext cx="6553196" cy="1716904"/>
        </a:xfrm>
        <a:prstGeom prst="rect">
          <a:avLst/>
        </a:prstGeom>
        <a:gradFill rotWithShape="0">
          <a:gsLst>
            <a:gs pos="0">
              <a:schemeClr val="accent4">
                <a:shade val="50000"/>
                <a:hueOff val="0"/>
                <a:satOff val="0"/>
                <a:lumOff val="0"/>
                <a:alphaOff val="0"/>
                <a:lumMod val="110000"/>
                <a:satMod val="105000"/>
                <a:tint val="67000"/>
              </a:schemeClr>
            </a:gs>
            <a:gs pos="50000">
              <a:schemeClr val="accent4">
                <a:shade val="50000"/>
                <a:hueOff val="0"/>
                <a:satOff val="0"/>
                <a:lumOff val="0"/>
                <a:alphaOff val="0"/>
                <a:lumMod val="105000"/>
                <a:satMod val="103000"/>
                <a:tint val="73000"/>
              </a:schemeClr>
            </a:gs>
            <a:gs pos="100000">
              <a:schemeClr val="accent4">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Dr. Ian Malcolm:</a:t>
          </a:r>
          <a:br>
            <a:rPr lang="en-US" sz="2700" kern="1200"/>
          </a:br>
          <a:r>
            <a:rPr lang="en-US" sz="2700" kern="1200"/>
            <a:t>Yeah, but your scientists were so preoccupied with whether or not they could, they didn't stop to think if they should.</a:t>
          </a:r>
        </a:p>
      </dsp:txBody>
      <dsp:txXfrm>
        <a:off x="292444" y="341"/>
        <a:ext cx="6553196" cy="1716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CE8EA-7F47-3747-B28C-56772A1B2F88}">
      <dsp:nvSpPr>
        <dsp:cNvPr id="0" name=""/>
        <dsp:cNvSpPr/>
      </dsp:nvSpPr>
      <dsp:spPr>
        <a:xfrm rot="5400000">
          <a:off x="-346577" y="776869"/>
          <a:ext cx="2310517" cy="1617362"/>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New regulatory mechanism</a:t>
          </a:r>
        </a:p>
      </dsp:txBody>
      <dsp:txXfrm rot="-5400000">
        <a:off x="1" y="1238972"/>
        <a:ext cx="1617362" cy="693155"/>
      </dsp:txXfrm>
    </dsp:sp>
    <dsp:sp modelId="{59D317B2-BC4D-194E-97FF-D4671E73446F}">
      <dsp:nvSpPr>
        <dsp:cNvPr id="0" name=""/>
        <dsp:cNvSpPr/>
      </dsp:nvSpPr>
      <dsp:spPr>
        <a:xfrm rot="5400000">
          <a:off x="2923306" y="-1020009"/>
          <a:ext cx="1790549" cy="4402437"/>
        </a:xfrm>
        <a:prstGeom prst="round2Same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rgbClr val="C00000"/>
              </a:solidFill>
            </a:rPr>
            <a:t>SCS relationship with law:</a:t>
          </a:r>
        </a:p>
        <a:p>
          <a:pPr marL="342900" lvl="2" indent="-171450" algn="l" defTabSz="711200">
            <a:lnSpc>
              <a:spcPct val="90000"/>
            </a:lnSpc>
            <a:spcBef>
              <a:spcPct val="0"/>
            </a:spcBef>
            <a:spcAft>
              <a:spcPct val="15000"/>
            </a:spcAft>
            <a:buChar char="•"/>
          </a:pPr>
          <a:r>
            <a:rPr lang="en-US" sz="1600" kern="1200" dirty="0"/>
            <a:t>Is law becoming merely instructions for coding?</a:t>
          </a:r>
        </a:p>
        <a:p>
          <a:pPr marL="342900" lvl="2" indent="-171450" algn="l" defTabSz="711200">
            <a:lnSpc>
              <a:spcPct val="90000"/>
            </a:lnSpc>
            <a:spcBef>
              <a:spcPct val="0"/>
            </a:spcBef>
            <a:spcAft>
              <a:spcPct val="15000"/>
            </a:spcAft>
            <a:buChar char="•"/>
          </a:pPr>
          <a:r>
            <a:rPr lang="en-US" sz="1600" kern="1200" dirty="0"/>
            <a:t>Is coding the new language of administrative regulation?</a:t>
          </a:r>
        </a:p>
        <a:p>
          <a:pPr marL="342900" lvl="2" indent="-171450" algn="l" defTabSz="711200">
            <a:lnSpc>
              <a:spcPct val="90000"/>
            </a:lnSpc>
            <a:spcBef>
              <a:spcPct val="0"/>
            </a:spcBef>
            <a:spcAft>
              <a:spcPct val="15000"/>
            </a:spcAft>
            <a:buChar char="•"/>
          </a:pPr>
          <a:r>
            <a:rPr lang="en-US" sz="1600" kern="1200" dirty="0"/>
            <a:t>Where does that leave traditional law in liberal democratic or Marxist-Leninist States?</a:t>
          </a:r>
        </a:p>
      </dsp:txBody>
      <dsp:txXfrm rot="-5400000">
        <a:off x="1617363" y="373341"/>
        <a:ext cx="4315030" cy="1615735"/>
      </dsp:txXfrm>
    </dsp:sp>
    <dsp:sp modelId="{556D98A4-1F0C-2246-81C7-F3E8ABD73403}">
      <dsp:nvSpPr>
        <dsp:cNvPr id="0" name=""/>
        <dsp:cNvSpPr/>
      </dsp:nvSpPr>
      <dsp:spPr>
        <a:xfrm rot="5400000">
          <a:off x="-346577" y="3576159"/>
          <a:ext cx="2310517" cy="1617362"/>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 complex system of rewards and punishment </a:t>
          </a:r>
        </a:p>
      </dsp:txBody>
      <dsp:txXfrm rot="-5400000">
        <a:off x="1" y="4038262"/>
        <a:ext cx="1617362" cy="693155"/>
      </dsp:txXfrm>
    </dsp:sp>
    <dsp:sp modelId="{E6F86F07-BA24-144A-A98E-6E79FA777D38}">
      <dsp:nvSpPr>
        <dsp:cNvPr id="0" name=""/>
        <dsp:cNvSpPr/>
      </dsp:nvSpPr>
      <dsp:spPr>
        <a:xfrm rot="5400000">
          <a:off x="2366447" y="1985302"/>
          <a:ext cx="2904266" cy="4402437"/>
        </a:xfrm>
        <a:prstGeom prst="round2Same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Founded on </a:t>
          </a:r>
          <a:r>
            <a:rPr lang="en-US" sz="1800" b="1" kern="1200" dirty="0">
              <a:solidFill>
                <a:srgbClr val="C00000"/>
              </a:solidFill>
            </a:rPr>
            <a:t>data driven scoring</a:t>
          </a:r>
        </a:p>
        <a:p>
          <a:pPr marL="171450" lvl="1" indent="-171450" algn="l" defTabSz="800100">
            <a:lnSpc>
              <a:spcPct val="90000"/>
            </a:lnSpc>
            <a:spcBef>
              <a:spcPct val="0"/>
            </a:spcBef>
            <a:spcAft>
              <a:spcPct val="15000"/>
            </a:spcAft>
            <a:buChar char="•"/>
          </a:pPr>
          <a:r>
            <a:rPr lang="en-US" sz="1800" kern="1200" dirty="0"/>
            <a:t>Scoring is based on </a:t>
          </a:r>
          <a:r>
            <a:rPr lang="en-US" sz="1800" b="1" kern="1200" dirty="0">
              <a:solidFill>
                <a:srgbClr val="C00000"/>
              </a:solidFill>
            </a:rPr>
            <a:t>ratings</a:t>
          </a:r>
          <a:r>
            <a:rPr lang="en-US" sz="1800" kern="1200" dirty="0"/>
            <a:t> </a:t>
          </a:r>
        </a:p>
        <a:p>
          <a:pPr marL="171450" lvl="1" indent="-171450" algn="l" defTabSz="800100">
            <a:lnSpc>
              <a:spcPct val="90000"/>
            </a:lnSpc>
            <a:spcBef>
              <a:spcPct val="0"/>
            </a:spcBef>
            <a:spcAft>
              <a:spcPct val="15000"/>
            </a:spcAft>
            <a:buChar char="•"/>
          </a:pPr>
          <a:r>
            <a:rPr lang="en-US" sz="1800" kern="1200" dirty="0"/>
            <a:t>Ratings are based on data driven </a:t>
          </a:r>
          <a:r>
            <a:rPr lang="en-US" sz="1800" b="1" kern="1200" dirty="0">
              <a:solidFill>
                <a:srgbClr val="C00000"/>
              </a:solidFill>
            </a:rPr>
            <a:t>assessments</a:t>
          </a:r>
        </a:p>
        <a:p>
          <a:pPr marL="171450" lvl="1" indent="-171450" algn="l" defTabSz="800100">
            <a:lnSpc>
              <a:spcPct val="90000"/>
            </a:lnSpc>
            <a:spcBef>
              <a:spcPct val="0"/>
            </a:spcBef>
            <a:spcAft>
              <a:spcPct val="15000"/>
            </a:spcAft>
            <a:buChar char="•"/>
          </a:pPr>
          <a:r>
            <a:rPr lang="en-US" sz="1800" kern="1200" dirty="0"/>
            <a:t>Assessments are grounded in </a:t>
          </a:r>
          <a:r>
            <a:rPr lang="en-US" sz="1800" b="1" kern="1200" dirty="0">
              <a:solidFill>
                <a:srgbClr val="C00000"/>
              </a:solidFill>
            </a:rPr>
            <a:t>measurement against a set of norms and objectives</a:t>
          </a:r>
          <a:r>
            <a:rPr lang="en-US" sz="1800" kern="1200" dirty="0"/>
            <a:t> for behavior </a:t>
          </a:r>
        </a:p>
        <a:p>
          <a:pPr marL="171450" lvl="1" indent="-171450" algn="l" defTabSz="800100">
            <a:lnSpc>
              <a:spcPct val="90000"/>
            </a:lnSpc>
            <a:spcBef>
              <a:spcPct val="0"/>
            </a:spcBef>
            <a:spcAft>
              <a:spcPct val="15000"/>
            </a:spcAft>
            <a:buChar char="•"/>
          </a:pPr>
          <a:r>
            <a:rPr lang="en-US" sz="1800" kern="1200" dirty="0"/>
            <a:t>Norms reflect the </a:t>
          </a:r>
          <a:r>
            <a:rPr lang="en-US" sz="1800" b="1" kern="1200" dirty="0">
              <a:solidFill>
                <a:srgbClr val="C00000"/>
              </a:solidFill>
            </a:rPr>
            <a:t>values and objectives to be advanced</a:t>
          </a:r>
        </a:p>
      </dsp:txBody>
      <dsp:txXfrm rot="-5400000">
        <a:off x="1617362" y="2876163"/>
        <a:ext cx="4260662" cy="2620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65F97-3393-2545-B3B2-B604C9DBC38F}">
      <dsp:nvSpPr>
        <dsp:cNvPr id="0" name=""/>
        <dsp:cNvSpPr/>
      </dsp:nvSpPr>
      <dsp:spPr>
        <a:xfrm>
          <a:off x="2361" y="1839"/>
          <a:ext cx="5880093" cy="2915951"/>
        </a:xfrm>
        <a:prstGeom prst="roundRect">
          <a:avLst>
            <a:gd name="adj" fmla="val 10000"/>
          </a:avLst>
        </a:prstGeom>
        <a:gradFill flip="none" rotWithShape="0">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At its heart, SCS is </a:t>
          </a:r>
          <a:r>
            <a:rPr lang="en-US" sz="5500" b="1" kern="1200" dirty="0">
              <a:solidFill>
                <a:srgbClr val="C00000"/>
              </a:solidFill>
            </a:rPr>
            <a:t>a data driven moral system</a:t>
          </a:r>
        </a:p>
      </dsp:txBody>
      <dsp:txXfrm>
        <a:off x="87766" y="87244"/>
        <a:ext cx="5709283" cy="2745141"/>
      </dsp:txXfrm>
    </dsp:sp>
    <dsp:sp modelId="{6B76B322-E44D-744D-A096-A814812ABB9D}">
      <dsp:nvSpPr>
        <dsp:cNvPr id="0" name=""/>
        <dsp:cNvSpPr/>
      </dsp:nvSpPr>
      <dsp:spPr>
        <a:xfrm>
          <a:off x="2361" y="3078060"/>
          <a:ext cx="1101966"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Created to steer culture and practices towards ideal (integrity, etc.)</a:t>
          </a:r>
        </a:p>
      </dsp:txBody>
      <dsp:txXfrm>
        <a:off x="34636" y="3110335"/>
        <a:ext cx="1037416" cy="2851401"/>
      </dsp:txXfrm>
    </dsp:sp>
    <dsp:sp modelId="{AC1BBEAD-26F0-184D-8ED2-4C0147864153}">
      <dsp:nvSpPr>
        <dsp:cNvPr id="0" name=""/>
        <dsp:cNvSpPr/>
      </dsp:nvSpPr>
      <dsp:spPr>
        <a:xfrm>
          <a:off x="1196893" y="3078060"/>
          <a:ext cx="1101966"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Foundation in the 12 core Socialist values</a:t>
          </a:r>
        </a:p>
      </dsp:txBody>
      <dsp:txXfrm>
        <a:off x="1229168" y="3110335"/>
        <a:ext cx="1037416" cy="2851401"/>
      </dsp:txXfrm>
    </dsp:sp>
    <dsp:sp modelId="{F992F4E8-374C-804F-ABAB-06DC8CDC912E}">
      <dsp:nvSpPr>
        <dsp:cNvPr id="0" name=""/>
        <dsp:cNvSpPr/>
      </dsp:nvSpPr>
      <dsp:spPr>
        <a:xfrm>
          <a:off x="2391425" y="3078060"/>
          <a:ext cx="1101966"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Fidelity to the leadership of the Vanguard Party</a:t>
          </a:r>
        </a:p>
      </dsp:txBody>
      <dsp:txXfrm>
        <a:off x="2423700" y="3110335"/>
        <a:ext cx="1037416" cy="2851401"/>
      </dsp:txXfrm>
    </dsp:sp>
    <dsp:sp modelId="{A33F7161-0948-764D-A12B-6E3E654C6A09}">
      <dsp:nvSpPr>
        <dsp:cNvPr id="0" name=""/>
        <dsp:cNvSpPr/>
      </dsp:nvSpPr>
      <dsp:spPr>
        <a:xfrm>
          <a:off x="3585956" y="3078060"/>
          <a:ext cx="1101966"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Social harmony</a:t>
          </a:r>
        </a:p>
      </dsp:txBody>
      <dsp:txXfrm>
        <a:off x="3618231" y="3110335"/>
        <a:ext cx="1037416" cy="2851401"/>
      </dsp:txXfrm>
    </dsp:sp>
    <dsp:sp modelId="{7CEB725C-936D-7B4D-8C02-7A83B34F8DCB}">
      <dsp:nvSpPr>
        <dsp:cNvPr id="0" name=""/>
        <dsp:cNvSpPr/>
      </dsp:nvSpPr>
      <dsp:spPr>
        <a:xfrm>
          <a:off x="4780488" y="3078060"/>
          <a:ext cx="1101966" cy="29159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United Frant against enemies</a:t>
          </a:r>
        </a:p>
      </dsp:txBody>
      <dsp:txXfrm>
        <a:off x="4812763" y="3110335"/>
        <a:ext cx="1037416" cy="2851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09F37-7FBB-A043-ACD4-9D373DBF011B}">
      <dsp:nvSpPr>
        <dsp:cNvPr id="0" name=""/>
        <dsp:cNvSpPr/>
      </dsp:nvSpPr>
      <dsp:spPr>
        <a:xfrm>
          <a:off x="0" y="221403"/>
          <a:ext cx="12034837" cy="50368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Government promotion, joint construction with society. </a:t>
          </a:r>
        </a:p>
      </dsp:txBody>
      <dsp:txXfrm>
        <a:off x="24588" y="245991"/>
        <a:ext cx="11985661" cy="454509"/>
      </dsp:txXfrm>
    </dsp:sp>
    <dsp:sp modelId="{35A1FB01-4AB2-8E49-959B-4C0D1115897D}">
      <dsp:nvSpPr>
        <dsp:cNvPr id="0" name=""/>
        <dsp:cNvSpPr/>
      </dsp:nvSpPr>
      <dsp:spPr>
        <a:xfrm>
          <a:off x="0" y="725088"/>
          <a:ext cx="12034837" cy="93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“Fully give rein to the organizational, guiding, promoting and demonstration roles of government.”</a:t>
          </a:r>
        </a:p>
        <a:p>
          <a:pPr marL="171450" lvl="1" indent="-171450" algn="l" defTabSz="800100">
            <a:lnSpc>
              <a:spcPct val="90000"/>
            </a:lnSpc>
            <a:spcBef>
              <a:spcPct val="0"/>
            </a:spcBef>
            <a:spcAft>
              <a:spcPct val="20000"/>
            </a:spcAft>
            <a:buChar char="•"/>
          </a:pPr>
          <a:r>
            <a:rPr lang="en-US" sz="1800" kern="1200" dirty="0"/>
            <a:t> An example of China’s “top-level design” (</a:t>
          </a:r>
          <a:r>
            <a:rPr lang="en-US" sz="1600" kern="1200" dirty="0" err="1"/>
            <a:t>顶层设计</a:t>
          </a:r>
          <a:r>
            <a:rPr lang="en-US" sz="1600" kern="1200" dirty="0"/>
            <a:t> (</a:t>
          </a:r>
          <a:r>
            <a:rPr lang="en-US" sz="1600" kern="1200" dirty="0" err="1"/>
            <a:t>Dǐngcéng</a:t>
          </a:r>
          <a:r>
            <a:rPr lang="en-US" sz="1600" kern="1200" dirty="0"/>
            <a:t> </a:t>
          </a:r>
          <a:r>
            <a:rPr lang="en-US" sz="1600" kern="1200" dirty="0" err="1"/>
            <a:t>shèjì</a:t>
          </a:r>
          <a:r>
            <a:rPr lang="en-US" sz="1600" kern="1200" dirty="0"/>
            <a:t>)</a:t>
          </a:r>
          <a:r>
            <a:rPr lang="en-US" sz="1800" kern="1200" dirty="0"/>
            <a:t>) approach; coordinated by the Central Leading Small Group for Comprehensively Deepening Reforms</a:t>
          </a:r>
        </a:p>
      </dsp:txBody>
      <dsp:txXfrm>
        <a:off x="0" y="725088"/>
        <a:ext cx="12034837" cy="934605"/>
      </dsp:txXfrm>
    </dsp:sp>
    <dsp:sp modelId="{AB9762F7-31E3-2D4D-9BBC-F9B8E77E56DE}">
      <dsp:nvSpPr>
        <dsp:cNvPr id="0" name=""/>
        <dsp:cNvSpPr/>
      </dsp:nvSpPr>
      <dsp:spPr>
        <a:xfrm>
          <a:off x="0" y="1659693"/>
          <a:ext cx="12034837" cy="503685"/>
        </a:xfrm>
        <a:prstGeom prst="round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Completing the legal system, standardizing development. </a:t>
          </a:r>
        </a:p>
      </dsp:txBody>
      <dsp:txXfrm>
        <a:off x="24588" y="1684281"/>
        <a:ext cx="11985661" cy="454509"/>
      </dsp:txXfrm>
    </dsp:sp>
    <dsp:sp modelId="{3FE57B7F-0A8F-7549-8B53-76EC513B44A0}">
      <dsp:nvSpPr>
        <dsp:cNvPr id="0" name=""/>
        <dsp:cNvSpPr/>
      </dsp:nvSpPr>
      <dsp:spPr>
        <a:xfrm>
          <a:off x="0" y="2163378"/>
          <a:ext cx="12034837"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“Progressively establish and complete credit law and regulation systems and credit standards systems, strengthen credit information management, standardize the development of credit service structures, safeguard the security of credit information, and the rights and interests of information subjects.” </a:t>
          </a:r>
        </a:p>
        <a:p>
          <a:pPr marL="171450" lvl="1" indent="-171450" algn="l" defTabSz="711200">
            <a:lnSpc>
              <a:spcPct val="90000"/>
            </a:lnSpc>
            <a:spcBef>
              <a:spcPct val="0"/>
            </a:spcBef>
            <a:spcAft>
              <a:spcPct val="20000"/>
            </a:spcAft>
            <a:buChar char="•"/>
          </a:pPr>
          <a:r>
            <a:rPr lang="en-US" sz="1600" kern="1200" dirty="0"/>
            <a:t>It is a project for the development of a national reputation system, assigning a social credit number that reflect a qualitative judgment of relevant data gathered about the subject. </a:t>
          </a:r>
        </a:p>
      </dsp:txBody>
      <dsp:txXfrm>
        <a:off x="0" y="2163378"/>
        <a:ext cx="12034837" cy="1238895"/>
      </dsp:txXfrm>
    </dsp:sp>
    <dsp:sp modelId="{5D4015C4-9722-6F4E-84CE-66AA23580BE9}">
      <dsp:nvSpPr>
        <dsp:cNvPr id="0" name=""/>
        <dsp:cNvSpPr/>
      </dsp:nvSpPr>
      <dsp:spPr>
        <a:xfrm>
          <a:off x="0" y="3402273"/>
          <a:ext cx="12034837" cy="503685"/>
        </a:xfrm>
        <a:prstGeom prst="round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Special Campaigns grounded in sincerity</a:t>
          </a:r>
        </a:p>
      </dsp:txBody>
      <dsp:txXfrm>
        <a:off x="24588" y="3426861"/>
        <a:ext cx="11985661" cy="454509"/>
      </dsp:txXfrm>
    </dsp:sp>
    <dsp:sp modelId="{7F062051-7D7C-D64F-9EDC-FAA934743E24}">
      <dsp:nvSpPr>
        <dsp:cNvPr id="0" name=""/>
        <dsp:cNvSpPr/>
      </dsp:nvSpPr>
      <dsp:spPr>
        <a:xfrm>
          <a:off x="0" y="3905958"/>
          <a:ext cx="12034837"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OBJECTIVE: “persist in correcting unhealthy trends and evil practices of abusing power for personal gain, lying and cheating, forgetting integrity when tempted by gains, benefiting oneself at others’ expense, etc., and establish trends of sectoral sincerity and integrity.”</a:t>
          </a:r>
          <a:r>
            <a:rPr lang="en-US" sz="1600" kern="1200" dirty="0">
              <a:effectLst/>
            </a:rPr>
            <a:t> </a:t>
          </a:r>
          <a:r>
            <a:rPr lang="en-US" sz="1600" kern="1200" dirty="0"/>
            <a:t>. </a:t>
          </a:r>
        </a:p>
      </dsp:txBody>
      <dsp:txXfrm>
        <a:off x="0" y="3905958"/>
        <a:ext cx="12034837" cy="499904"/>
      </dsp:txXfrm>
    </dsp:sp>
    <dsp:sp modelId="{168723A1-DF79-3048-B98D-A87B14719194}">
      <dsp:nvSpPr>
        <dsp:cNvPr id="0" name=""/>
        <dsp:cNvSpPr/>
      </dsp:nvSpPr>
      <dsp:spPr>
        <a:xfrm>
          <a:off x="0" y="4405863"/>
          <a:ext cx="12034837" cy="503685"/>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Breakthroughs in focus points, strengthen application.</a:t>
          </a:r>
        </a:p>
      </dsp:txBody>
      <dsp:txXfrm>
        <a:off x="24588" y="4430451"/>
        <a:ext cx="11985661" cy="454509"/>
      </dsp:txXfrm>
    </dsp:sp>
    <dsp:sp modelId="{2C8BD9E3-1068-1241-97F2-DC0CE9B2C2E7}">
      <dsp:nvSpPr>
        <dsp:cNvPr id="0" name=""/>
        <dsp:cNvSpPr/>
      </dsp:nvSpPr>
      <dsp:spPr>
        <a:xfrm>
          <a:off x="0" y="4909547"/>
          <a:ext cx="12034837"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1" kern="1200"/>
            <a:t>Choose focus areas and model regions </a:t>
          </a:r>
          <a:r>
            <a:rPr lang="en-US" sz="1600" kern="1200"/>
            <a:t>to launch credit construction demonstrations. Vigorously spread the socialized application of credit products, stimulate the interaction, exchange, coordination and sharing of credit information, complete combined social credit reward and punishment mechanisms, </a:t>
          </a:r>
          <a:r>
            <a:rPr lang="en-US" sz="1600" b="1" kern="1200"/>
            <a:t>construct a social credit environment </a:t>
          </a:r>
          <a:r>
            <a:rPr lang="en-US" sz="1600" kern="1200"/>
            <a:t>of honesty/integrity, self-discipline, trust-keeping and mutual trust. </a:t>
          </a:r>
        </a:p>
      </dsp:txBody>
      <dsp:txXfrm>
        <a:off x="0" y="4909547"/>
        <a:ext cx="12034837" cy="9563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AD8A2-542F-7040-9236-7CBFCC28CDE4}">
      <dsp:nvSpPr>
        <dsp:cNvPr id="0" name=""/>
        <dsp:cNvSpPr/>
      </dsp:nvSpPr>
      <dsp:spPr>
        <a:xfrm>
          <a:off x="0" y="122979"/>
          <a:ext cx="11249297" cy="100554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Premises:</a:t>
          </a:r>
        </a:p>
      </dsp:txBody>
      <dsp:txXfrm>
        <a:off x="49087" y="172066"/>
        <a:ext cx="11151123" cy="907369"/>
      </dsp:txXfrm>
    </dsp:sp>
    <dsp:sp modelId="{C21F00B0-95BB-1845-B2AF-99E95361ECA1}">
      <dsp:nvSpPr>
        <dsp:cNvPr id="0" name=""/>
        <dsp:cNvSpPr/>
      </dsp:nvSpPr>
      <dsp:spPr>
        <a:xfrm>
          <a:off x="0" y="1128522"/>
          <a:ext cx="11249297" cy="109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individual behavior is subject to a number of core moral principles,</a:t>
          </a:r>
        </a:p>
        <a:p>
          <a:pPr marL="171450" lvl="1" indent="-171450" algn="l" defTabSz="711200">
            <a:lnSpc>
              <a:spcPct val="90000"/>
            </a:lnSpc>
            <a:spcBef>
              <a:spcPct val="0"/>
            </a:spcBef>
            <a:spcAft>
              <a:spcPct val="20000"/>
            </a:spcAft>
            <a:buChar char="•"/>
          </a:pPr>
          <a:r>
            <a:rPr lang="en-US" sz="1600" kern="1200" dirty="0"/>
            <a:t>that those principles can be reduced to everyday behaviors,</a:t>
          </a:r>
        </a:p>
        <a:p>
          <a:pPr marL="171450" lvl="1" indent="-171450" algn="l" defTabSz="711200">
            <a:lnSpc>
              <a:spcPct val="90000"/>
            </a:lnSpc>
            <a:spcBef>
              <a:spcPct val="0"/>
            </a:spcBef>
            <a:spcAft>
              <a:spcPct val="20000"/>
            </a:spcAft>
            <a:buChar char="•"/>
          </a:pPr>
          <a:r>
            <a:rPr lang="en-US" sz="1600" kern="1200" dirty="0"/>
            <a:t>that those everyday behaviors may be measured against behavior ideals, </a:t>
          </a:r>
        </a:p>
        <a:p>
          <a:pPr marL="171450" lvl="1" indent="-171450" algn="l" defTabSz="711200">
            <a:lnSpc>
              <a:spcPct val="90000"/>
            </a:lnSpc>
            <a:spcBef>
              <a:spcPct val="0"/>
            </a:spcBef>
            <a:spcAft>
              <a:spcPct val="20000"/>
            </a:spcAft>
            <a:buChar char="•"/>
          </a:pPr>
          <a:r>
            <a:rPr lang="en-US" sz="1600" kern="1200" dirty="0"/>
            <a:t>these measurements may produce accurate assessments of individual compliance with their societal obligations.  </a:t>
          </a:r>
        </a:p>
      </dsp:txBody>
      <dsp:txXfrm>
        <a:off x="0" y="1128522"/>
        <a:ext cx="11249297" cy="1099170"/>
      </dsp:txXfrm>
    </dsp:sp>
    <dsp:sp modelId="{9882F93A-9B82-4542-A3E5-B29BF106F2FC}">
      <dsp:nvSpPr>
        <dsp:cNvPr id="0" name=""/>
        <dsp:cNvSpPr/>
      </dsp:nvSpPr>
      <dsp:spPr>
        <a:xfrm>
          <a:off x="0" y="2227692"/>
          <a:ext cx="11249297" cy="1005543"/>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once reduced to a score, these summary judgments about a person’s compliance ought to produce effects—privileges and restrictions depending on ranking that they have earned.  </a:t>
          </a:r>
        </a:p>
      </dsp:txBody>
      <dsp:txXfrm>
        <a:off x="49087" y="2276779"/>
        <a:ext cx="11151123" cy="907369"/>
      </dsp:txXfrm>
    </dsp:sp>
    <dsp:sp modelId="{1E383AE9-9885-CC41-942D-0EFCD076D6A4}">
      <dsp:nvSpPr>
        <dsp:cNvPr id="0" name=""/>
        <dsp:cNvSpPr/>
      </dsp:nvSpPr>
      <dsp:spPr>
        <a:xfrm>
          <a:off x="0" y="3233236"/>
          <a:ext cx="11249297"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These privileges and restrictions need have little direct connection to specific behaviors but are developed through an network of agreements among public and private actors to piece together black lists and red lists that produce incentives toward better behavior and higher scores.  </a:t>
          </a:r>
        </a:p>
      </dsp:txBody>
      <dsp:txXfrm>
        <a:off x="0" y="3233236"/>
        <a:ext cx="11249297" cy="726570"/>
      </dsp:txXfrm>
    </dsp:sp>
    <dsp:sp modelId="{CC4C3AB1-B8AB-9445-8D28-0ACD0FC8709B}">
      <dsp:nvSpPr>
        <dsp:cNvPr id="0" name=""/>
        <dsp:cNvSpPr/>
      </dsp:nvSpPr>
      <dsp:spPr>
        <a:xfrm>
          <a:off x="0" y="3959806"/>
          <a:ext cx="11249297" cy="1005543"/>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system is itself cobbled together from a series of national and provincial programs, from public and private data harvesters and a series of MOUs that are meant to nationalize lists and develop a coordinated system of evaluation (based on aggregate data) and consequences based on ranking demining placement on blacklists and redlists.  </a:t>
          </a:r>
        </a:p>
      </dsp:txBody>
      <dsp:txXfrm>
        <a:off x="49087" y="4008893"/>
        <a:ext cx="11151123" cy="907369"/>
      </dsp:txXfrm>
    </dsp:sp>
    <dsp:sp modelId="{CA014AAA-3371-5040-8E80-586FC74B3DF8}">
      <dsp:nvSpPr>
        <dsp:cNvPr id="0" name=""/>
        <dsp:cNvSpPr/>
      </dsp:nvSpPr>
      <dsp:spPr>
        <a:xfrm>
          <a:off x="0" y="4965349"/>
          <a:ext cx="11249297" cy="76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Consequence: widely circulated stories in the West about people denied express train and air travel, college admission for their children, restrictions on access to credit and visas for travel abroad on the basis of credit scores.  </a:t>
          </a:r>
        </a:p>
        <a:p>
          <a:pPr marL="171450" lvl="1" indent="-171450" algn="l" defTabSz="711200">
            <a:lnSpc>
              <a:spcPct val="90000"/>
            </a:lnSpc>
            <a:spcBef>
              <a:spcPct val="0"/>
            </a:spcBef>
            <a:spcAft>
              <a:spcPct val="20000"/>
            </a:spcAft>
            <a:buChar char="•"/>
          </a:pPr>
          <a:r>
            <a:rPr lang="en-US" sz="1600" kern="1200" dirty="0"/>
            <a:t>Analytics appears to incorporate actions that would have been weighed differently in the West. .</a:t>
          </a:r>
        </a:p>
      </dsp:txBody>
      <dsp:txXfrm>
        <a:off x="0" y="4965349"/>
        <a:ext cx="11249297" cy="7638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84315-CE34-0143-8311-EB9C47E9CD74}">
      <dsp:nvSpPr>
        <dsp:cNvPr id="0" name=""/>
        <dsp:cNvSpPr/>
      </dsp:nvSpPr>
      <dsp:spPr>
        <a:xfrm>
          <a:off x="0" y="250923"/>
          <a:ext cx="7010400" cy="91494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Lists (red, black, white) represent the end product of a process of data driven analytics</a:t>
          </a:r>
        </a:p>
      </dsp:txBody>
      <dsp:txXfrm>
        <a:off x="44664" y="295587"/>
        <a:ext cx="6921072" cy="825612"/>
      </dsp:txXfrm>
    </dsp:sp>
    <dsp:sp modelId="{08A258F9-C99C-DE40-BBFE-D741C02A6068}">
      <dsp:nvSpPr>
        <dsp:cNvPr id="0" name=""/>
        <dsp:cNvSpPr/>
      </dsp:nvSpPr>
      <dsp:spPr>
        <a:xfrm>
          <a:off x="0" y="1232103"/>
          <a:ext cx="7010400" cy="914940"/>
        </a:xfrm>
        <a:prstGeom prst="round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producing a conclusion related to each list </a:t>
          </a:r>
        </a:p>
      </dsp:txBody>
      <dsp:txXfrm>
        <a:off x="44664" y="1276767"/>
        <a:ext cx="6921072" cy="825612"/>
      </dsp:txXfrm>
    </dsp:sp>
    <dsp:sp modelId="{23295BF1-6868-1A4D-82A1-AAC0B51B7F8A}">
      <dsp:nvSpPr>
        <dsp:cNvPr id="0" name=""/>
        <dsp:cNvSpPr/>
      </dsp:nvSpPr>
      <dsp:spPr>
        <a:xfrm>
          <a:off x="0" y="2147043"/>
          <a:ext cx="7010400"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(compliance with court order lists; student misbehavior lists; subway misbehavior lists; community service lists; financial responsibility lists; etc.)</a:t>
          </a:r>
        </a:p>
      </dsp:txBody>
      <dsp:txXfrm>
        <a:off x="0" y="2147043"/>
        <a:ext cx="7010400" cy="833175"/>
      </dsp:txXfrm>
    </dsp:sp>
    <dsp:sp modelId="{8690E4C3-DEE3-2148-9127-DE2317B66087}">
      <dsp:nvSpPr>
        <dsp:cNvPr id="0" name=""/>
        <dsp:cNvSpPr/>
      </dsp:nvSpPr>
      <dsp:spPr>
        <a:xfrm>
          <a:off x="0" y="2980218"/>
          <a:ext cx="7010400" cy="914940"/>
        </a:xfrm>
        <a:prstGeom prst="round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based on the factors weighed </a:t>
          </a:r>
        </a:p>
      </dsp:txBody>
      <dsp:txXfrm>
        <a:off x="44664" y="3024882"/>
        <a:ext cx="6921072" cy="825612"/>
      </dsp:txXfrm>
    </dsp:sp>
    <dsp:sp modelId="{E2278FB4-756A-2648-98BA-7C901902C75B}">
      <dsp:nvSpPr>
        <dsp:cNvPr id="0" name=""/>
        <dsp:cNvSpPr/>
      </dsp:nvSpPr>
      <dsp:spPr>
        <a:xfrm>
          <a:off x="0" y="3895158"/>
          <a:ext cx="7010400"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(e.g., spitting, eating, loud music playing etc. on the subway for the subway misbehavior list; timely payment of bills, traffic tickets, utility bills for a financial responsibility list) ) </a:t>
          </a:r>
        </a:p>
      </dsp:txBody>
      <dsp:txXfrm>
        <a:off x="0" y="3895158"/>
        <a:ext cx="7010400" cy="833175"/>
      </dsp:txXfrm>
    </dsp:sp>
    <dsp:sp modelId="{22B7B307-1BD9-6F43-853C-178FAA0C6FF5}">
      <dsp:nvSpPr>
        <dsp:cNvPr id="0" name=""/>
        <dsp:cNvSpPr/>
      </dsp:nvSpPr>
      <dsp:spPr>
        <a:xfrm>
          <a:off x="0" y="4728333"/>
          <a:ext cx="7010400" cy="914940"/>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 order to determine whether a threshold quantum of conduct has occurred that merits inclusion on the list.</a:t>
          </a:r>
        </a:p>
      </dsp:txBody>
      <dsp:txXfrm>
        <a:off x="44664" y="4772997"/>
        <a:ext cx="6921072" cy="825612"/>
      </dsp:txXfrm>
    </dsp:sp>
    <dsp:sp modelId="{781D9FBD-46B6-5249-B74B-653AF4C25950}">
      <dsp:nvSpPr>
        <dsp:cNvPr id="0" name=""/>
        <dsp:cNvSpPr/>
      </dsp:nvSpPr>
      <dsp:spPr>
        <a:xfrm>
          <a:off x="0" y="5643273"/>
          <a:ext cx="7010400"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The end product of that analytics—the list—then serves as the signal necessary to either encourage or compel other social, political, and economic actors to act (reward or punish) on the basis of inclusion.</a:t>
          </a:r>
        </a:p>
      </dsp:txBody>
      <dsp:txXfrm>
        <a:off x="0" y="5643273"/>
        <a:ext cx="7010400" cy="8331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37DF0-03BA-7541-B5C3-140458F77C51}">
      <dsp:nvSpPr>
        <dsp:cNvPr id="0" name=""/>
        <dsp:cNvSpPr/>
      </dsp:nvSpPr>
      <dsp:spPr>
        <a:xfrm>
          <a:off x="527198" y="61783"/>
          <a:ext cx="4679137" cy="573353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“There is no 1 Health Code for all of China. In reality its hundreds of different codes issued by cities. They have their own names, they look different, and may not even use the same types of data. Essentially ‘</a:t>
          </a:r>
          <a:r>
            <a:rPr lang="en-US" sz="1800" kern="1200" dirty="0" err="1"/>
            <a:t>HealthCode</a:t>
          </a:r>
          <a:r>
            <a:rPr lang="en-US" sz="1800" kern="1200" dirty="0"/>
            <a:t>’ is the catch-all name used to refer to them and where you go to, in either Alipay or </a:t>
          </a:r>
          <a:r>
            <a:rPr lang="en-US" sz="1800" kern="1200" dirty="0" err="1"/>
            <a:t>Wechat</a:t>
          </a:r>
          <a:r>
            <a:rPr lang="en-US" sz="1800" kern="1200" dirty="0"/>
            <a:t>, to find the code for your city.” </a:t>
          </a:r>
        </a:p>
        <a:p>
          <a:pPr marL="0" lvl="0" indent="0" algn="ctr" defTabSz="800100">
            <a:lnSpc>
              <a:spcPct val="90000"/>
            </a:lnSpc>
            <a:spcBef>
              <a:spcPct val="0"/>
            </a:spcBef>
            <a:spcAft>
              <a:spcPct val="35000"/>
            </a:spcAft>
            <a:buNone/>
          </a:pPr>
          <a:r>
            <a:rPr lang="en-US" sz="1800" kern="1200" dirty="0"/>
            <a:t>Dev Lewis, “</a:t>
          </a:r>
          <a:r>
            <a:rPr lang="en-US" sz="1800" kern="1200" dirty="0">
              <a:hlinkClick xmlns:r="http://schemas.openxmlformats.org/officeDocument/2006/relationships" r:id="rId1"/>
            </a:rPr>
            <a:t>CIN #14- Going under the hood of Health QR Codes,” </a:t>
          </a:r>
          <a:r>
            <a:rPr lang="en-US" sz="1800" i="1" kern="1200" dirty="0"/>
            <a:t>China India Networked</a:t>
          </a:r>
          <a:r>
            <a:rPr lang="en-US" sz="1800" kern="1200" dirty="0"/>
            <a:t> 1 June 2020 </a:t>
          </a:r>
        </a:p>
      </dsp:txBody>
      <dsp:txXfrm>
        <a:off x="1212442" y="901440"/>
        <a:ext cx="3308649" cy="40542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31D38-2DC2-9942-B5DB-2023756F80AD}">
      <dsp:nvSpPr>
        <dsp:cNvPr id="0" name=""/>
        <dsp:cNvSpPr/>
      </dsp:nvSpPr>
      <dsp:spPr>
        <a:xfrm>
          <a:off x="3375742" y="0"/>
          <a:ext cx="3243360" cy="3163329"/>
        </a:xfrm>
        <a:prstGeom prst="nonIsoscelesTrapezoid">
          <a:avLst>
            <a:gd name="adj1" fmla="val 35572"/>
            <a:gd name="adj2" fmla="val 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1</a:t>
          </a:r>
          <a:r>
            <a:rPr lang="en-US" sz="1300" b="1" kern="1200" dirty="0">
              <a:solidFill>
                <a:srgbClr val="FF0000"/>
              </a:solidFill>
            </a:rPr>
            <a:t>, contact tracing</a:t>
          </a:r>
          <a:r>
            <a:rPr lang="en-US" sz="1300" b="1" kern="1200" dirty="0"/>
            <a:t>; </a:t>
          </a:r>
        </a:p>
        <a:p>
          <a:pPr marL="114300" lvl="1" indent="-114300" algn="l" defTabSz="577850">
            <a:lnSpc>
              <a:spcPct val="90000"/>
            </a:lnSpc>
            <a:spcBef>
              <a:spcPct val="0"/>
            </a:spcBef>
            <a:spcAft>
              <a:spcPct val="15000"/>
            </a:spcAft>
            <a:buChar char="•"/>
          </a:pPr>
          <a:r>
            <a:rPr lang="en-US" sz="1300" b="1" kern="1200" dirty="0"/>
            <a:t>2</a:t>
          </a:r>
          <a:r>
            <a:rPr lang="en-US" sz="1300" b="1" kern="1200" dirty="0">
              <a:solidFill>
                <a:srgbClr val="7030A0"/>
              </a:solidFill>
            </a:rPr>
            <a:t>, testing and responder capacity</a:t>
          </a:r>
          <a:r>
            <a:rPr lang="en-US" sz="1300" b="1" kern="1200" dirty="0"/>
            <a:t>; </a:t>
          </a:r>
        </a:p>
        <a:p>
          <a:pPr marL="114300" lvl="1" indent="-114300" algn="l" defTabSz="577850">
            <a:lnSpc>
              <a:spcPct val="90000"/>
            </a:lnSpc>
            <a:spcBef>
              <a:spcPct val="0"/>
            </a:spcBef>
            <a:spcAft>
              <a:spcPct val="15000"/>
            </a:spcAft>
            <a:buChar char="•"/>
          </a:pPr>
          <a:r>
            <a:rPr lang="en-US" sz="1300" b="1" kern="1200" dirty="0"/>
            <a:t>3, </a:t>
          </a:r>
          <a:r>
            <a:rPr lang="en-US" sz="1300" b="1" kern="1200" dirty="0">
              <a:solidFill>
                <a:schemeClr val="accent6">
                  <a:lumMod val="75000"/>
                </a:schemeClr>
              </a:solidFill>
            </a:rPr>
            <a:t>early warning and surveillance</a:t>
          </a:r>
          <a:r>
            <a:rPr lang="en-US" sz="1300" b="1" kern="1200" dirty="0"/>
            <a:t>; </a:t>
          </a:r>
        </a:p>
        <a:p>
          <a:pPr marL="114300" lvl="1" indent="-114300" algn="l" defTabSz="577850">
            <a:lnSpc>
              <a:spcPct val="90000"/>
            </a:lnSpc>
            <a:spcBef>
              <a:spcPct val="0"/>
            </a:spcBef>
            <a:spcAft>
              <a:spcPct val="15000"/>
            </a:spcAft>
            <a:buChar char="•"/>
          </a:pPr>
          <a:r>
            <a:rPr lang="en-US" sz="1300" b="1" kern="1200" dirty="0"/>
            <a:t>4</a:t>
          </a:r>
          <a:r>
            <a:rPr lang="en-US" sz="1300" b="1" kern="1200" dirty="0">
              <a:solidFill>
                <a:schemeClr val="accent2">
                  <a:lumMod val="50000"/>
                </a:schemeClr>
              </a:solidFill>
            </a:rPr>
            <a:t>, quarantine and social control; and </a:t>
          </a:r>
        </a:p>
        <a:p>
          <a:pPr marL="114300" lvl="1" indent="-114300" algn="l" defTabSz="577850">
            <a:lnSpc>
              <a:spcPct val="90000"/>
            </a:lnSpc>
            <a:spcBef>
              <a:spcPct val="0"/>
            </a:spcBef>
            <a:spcAft>
              <a:spcPct val="15000"/>
            </a:spcAft>
            <a:buChar char="•"/>
          </a:pPr>
          <a:r>
            <a:rPr lang="en-US" sz="1300" b="1" kern="1200" dirty="0"/>
            <a:t>5</a:t>
          </a:r>
          <a:r>
            <a:rPr lang="en-US" sz="1300" b="1" kern="1200" dirty="0">
              <a:solidFill>
                <a:srgbClr val="C00000"/>
              </a:solidFill>
            </a:rPr>
            <a:t>, research and cure</a:t>
          </a:r>
          <a:r>
            <a:rPr lang="en-US" sz="1300" b="1" kern="1200" dirty="0"/>
            <a:t>. </a:t>
          </a:r>
        </a:p>
        <a:p>
          <a:pPr marL="114300" lvl="1" indent="-114300" algn="l" defTabSz="577850">
            <a:lnSpc>
              <a:spcPct val="90000"/>
            </a:lnSpc>
            <a:spcBef>
              <a:spcPct val="0"/>
            </a:spcBef>
            <a:spcAft>
              <a:spcPct val="15000"/>
            </a:spcAft>
            <a:buChar char="•"/>
          </a:pPr>
          <a:r>
            <a:rPr lang="en-US" sz="1300" kern="1200"/>
            <a:t>(Sean MacDonald, “</a:t>
          </a:r>
          <a:r>
            <a:rPr lang="en-US" sz="1300" kern="1200">
              <a:hlinkClick xmlns:r="http://schemas.openxmlformats.org/officeDocument/2006/relationships" r:id="rId1"/>
            </a:rPr>
            <a:t>The Digital Response to the Outbreak of COVID-19</a:t>
          </a:r>
          <a:r>
            <a:rPr lang="en-US" sz="1300" kern="1200"/>
            <a:t>,” CIGI 30 March 2020</a:t>
          </a:r>
        </a:p>
      </dsp:txBody>
      <dsp:txXfrm>
        <a:off x="4500990" y="0"/>
        <a:ext cx="2118112" cy="3163329"/>
      </dsp:txXfrm>
    </dsp:sp>
    <dsp:sp modelId="{78ADFDD8-F937-5342-95F1-CA16FF1B2D00}">
      <dsp:nvSpPr>
        <dsp:cNvPr id="0" name=""/>
        <dsp:cNvSpPr/>
      </dsp:nvSpPr>
      <dsp:spPr>
        <a:xfrm rot="10800000">
          <a:off x="0" y="0"/>
          <a:ext cx="4500990" cy="3163329"/>
        </a:xfrm>
        <a:prstGeom prst="trapezoid">
          <a:avLst>
            <a:gd name="adj" fmla="val 35572"/>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While an extraordinary range of technology-based COVID-19 proposals and ideas are emerging, as part of COVID-19 response, there are a specific group of biomedical and social control-focused projects requesting large amounts of historically and commercially regulated location data. There are five main categories of problems they strive to address:  </a:t>
          </a:r>
        </a:p>
      </dsp:txBody>
      <dsp:txXfrm rot="-10800000">
        <a:off x="787673" y="0"/>
        <a:ext cx="2925643" cy="3163329"/>
      </dsp:txXfrm>
    </dsp:sp>
    <dsp:sp modelId="{C913A36E-1839-1A4D-BE2A-44F1500C657D}">
      <dsp:nvSpPr>
        <dsp:cNvPr id="0" name=""/>
        <dsp:cNvSpPr/>
      </dsp:nvSpPr>
      <dsp:spPr>
        <a:xfrm>
          <a:off x="2250495" y="3163329"/>
          <a:ext cx="4368607" cy="3163329"/>
        </a:xfrm>
        <a:prstGeom prst="nonIsoscelesTrapezoid">
          <a:avLst>
            <a:gd name="adj1" fmla="val 35572"/>
            <a:gd name="adj2" fmla="val 0"/>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Are meant to try to combine multiple functions. DATA  HARVESTING</a:t>
          </a:r>
        </a:p>
        <a:p>
          <a:pPr marL="114300" lvl="1" indent="-114300" algn="l" defTabSz="577850">
            <a:lnSpc>
              <a:spcPct val="90000"/>
            </a:lnSpc>
            <a:spcBef>
              <a:spcPct val="0"/>
            </a:spcBef>
            <a:spcAft>
              <a:spcPct val="15000"/>
            </a:spcAft>
            <a:buFont typeface="Arial" panose="020B0604020202020204" pitchFamily="34" charset="0"/>
            <a:buChar char="•"/>
          </a:pPr>
          <a:r>
            <a:rPr lang="en-US" sz="1300" b="1" kern="1200" dirty="0"/>
            <a:t>Personal information</a:t>
          </a:r>
          <a:r>
            <a:rPr lang="en-US" sz="1300" kern="1200" dirty="0"/>
            <a:t>: e.g. name, address etc. </a:t>
          </a:r>
        </a:p>
        <a:p>
          <a:pPr marL="114300" lvl="1" indent="-114300" algn="l" defTabSz="577850">
            <a:lnSpc>
              <a:spcPct val="90000"/>
            </a:lnSpc>
            <a:spcBef>
              <a:spcPct val="0"/>
            </a:spcBef>
            <a:spcAft>
              <a:spcPct val="15000"/>
            </a:spcAft>
            <a:buFont typeface="Arial" panose="020B0604020202020204" pitchFamily="34" charset="0"/>
            <a:buChar char="•"/>
          </a:pPr>
          <a:r>
            <a:rPr lang="en-US" sz="1300" b="1" kern="1200"/>
            <a:t>Health information</a:t>
          </a:r>
          <a:r>
            <a:rPr lang="en-US" sz="1300" kern="1200"/>
            <a:t>: body temperature, present condition, residence or short-term travel to high-risk classified areas, close contact with high-risk individuals. </a:t>
          </a:r>
        </a:p>
        <a:p>
          <a:pPr marL="114300" lvl="1" indent="-114300" algn="l" defTabSz="577850">
            <a:lnSpc>
              <a:spcPct val="90000"/>
            </a:lnSpc>
            <a:spcBef>
              <a:spcPct val="0"/>
            </a:spcBef>
            <a:spcAft>
              <a:spcPct val="15000"/>
            </a:spcAft>
            <a:buFont typeface="Arial" panose="020B0604020202020204" pitchFamily="34" charset="0"/>
            <a:buChar char="•"/>
          </a:pPr>
          <a:r>
            <a:rPr lang="en-US" sz="1300" b="1" kern="1200"/>
            <a:t>Travel information</a:t>
          </a:r>
          <a:r>
            <a:rPr lang="en-US" sz="1300" kern="1200"/>
            <a:t>: travel/residence for the past 14-30 days</a:t>
          </a:r>
        </a:p>
        <a:p>
          <a:pPr marL="114300" lvl="1" indent="-114300" algn="l" defTabSz="577850">
            <a:lnSpc>
              <a:spcPct val="90000"/>
            </a:lnSpc>
            <a:spcBef>
              <a:spcPct val="0"/>
            </a:spcBef>
            <a:spcAft>
              <a:spcPct val="15000"/>
            </a:spcAft>
            <a:buFont typeface="Arial" panose="020B0604020202020204" pitchFamily="34" charset="0"/>
            <a:buChar char="•"/>
          </a:pPr>
          <a:r>
            <a:rPr lang="en-US" sz="1300" b="1" kern="1200" dirty="0"/>
            <a:t>Health Information management department evaluation of health status</a:t>
          </a:r>
          <a:r>
            <a:rPr lang="en-US" sz="1300" kern="1200" dirty="0"/>
            <a:t> : health risk level, time of evaluation, reason of evaluation, COVID-19 test results, test time, data source.  (Dev Lewis, “</a:t>
          </a:r>
          <a:r>
            <a:rPr lang="en-US" sz="1300" kern="1200" dirty="0">
              <a:hlinkClick xmlns:r="http://schemas.openxmlformats.org/officeDocument/2006/relationships" r:id="rId2"/>
            </a:rPr>
            <a:t>CIN #14</a:t>
          </a:r>
          <a:r>
            <a:rPr lang="en-US" sz="1300" kern="1200" dirty="0"/>
            <a:t>)</a:t>
          </a:r>
        </a:p>
      </dsp:txBody>
      <dsp:txXfrm>
        <a:off x="3375742" y="3163329"/>
        <a:ext cx="3243360" cy="3163329"/>
      </dsp:txXfrm>
    </dsp:sp>
    <dsp:sp modelId="{B36A978A-C804-E64C-81EA-F098EA87D619}">
      <dsp:nvSpPr>
        <dsp:cNvPr id="0" name=""/>
        <dsp:cNvSpPr/>
      </dsp:nvSpPr>
      <dsp:spPr>
        <a:xfrm rot="10800000">
          <a:off x="1125247" y="3163329"/>
          <a:ext cx="2250495" cy="3163329"/>
        </a:xfrm>
        <a:prstGeom prst="trapezoid">
          <a:avLst>
            <a:gd name="adj" fmla="val 5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Chinese efforts: </a:t>
          </a:r>
        </a:p>
      </dsp:txBody>
      <dsp:txXfrm rot="-10800000">
        <a:off x="1125247" y="3163329"/>
        <a:ext cx="2250495" cy="31633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752A0-7513-834C-8B8C-E98C808174A5}">
      <dsp:nvSpPr>
        <dsp:cNvPr id="0" name=""/>
        <dsp:cNvSpPr/>
      </dsp:nvSpPr>
      <dsp:spPr>
        <a:xfrm>
          <a:off x="0" y="0"/>
          <a:ext cx="5064405" cy="101576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Inter-institutional coordination of data and analytics. </a:t>
          </a:r>
        </a:p>
      </dsp:txBody>
      <dsp:txXfrm>
        <a:off x="29751" y="29751"/>
        <a:ext cx="3849467" cy="956265"/>
      </dsp:txXfrm>
    </dsp:sp>
    <dsp:sp modelId="{D87D3ED3-1BBB-C94F-9DA3-9D0D2E86377B}">
      <dsp:nvSpPr>
        <dsp:cNvPr id="0" name=""/>
        <dsp:cNvSpPr/>
      </dsp:nvSpPr>
      <dsp:spPr>
        <a:xfrm>
          <a:off x="378186" y="1156846"/>
          <a:ext cx="5064405" cy="101576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Lists as mediating agents</a:t>
          </a:r>
        </a:p>
      </dsp:txBody>
      <dsp:txXfrm>
        <a:off x="407937" y="1186597"/>
        <a:ext cx="3966468" cy="956265"/>
      </dsp:txXfrm>
    </dsp:sp>
    <dsp:sp modelId="{3C7A3B61-5260-E546-A460-DA6CCF780D62}">
      <dsp:nvSpPr>
        <dsp:cNvPr id="0" name=""/>
        <dsp:cNvSpPr/>
      </dsp:nvSpPr>
      <dsp:spPr>
        <a:xfrm>
          <a:off x="756372" y="2313692"/>
          <a:ext cx="5064405" cy="101576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Public-Private partnerships</a:t>
          </a:r>
        </a:p>
      </dsp:txBody>
      <dsp:txXfrm>
        <a:off x="786123" y="2343443"/>
        <a:ext cx="3966468" cy="956265"/>
      </dsp:txXfrm>
    </dsp:sp>
    <dsp:sp modelId="{9CB80700-DE36-094F-A8C2-EDF29930D671}">
      <dsp:nvSpPr>
        <dsp:cNvPr id="0" name=""/>
        <dsp:cNvSpPr/>
      </dsp:nvSpPr>
      <dsp:spPr>
        <a:xfrm>
          <a:off x="1134558" y="3470539"/>
          <a:ext cx="5064405" cy="101576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Vertical and horizontal coherence; central discipline</a:t>
          </a:r>
        </a:p>
      </dsp:txBody>
      <dsp:txXfrm>
        <a:off x="1164309" y="3500290"/>
        <a:ext cx="3966468" cy="956265"/>
      </dsp:txXfrm>
    </dsp:sp>
    <dsp:sp modelId="{56701BD4-4BCD-F04E-A13A-202311169304}">
      <dsp:nvSpPr>
        <dsp:cNvPr id="0" name=""/>
        <dsp:cNvSpPr/>
      </dsp:nvSpPr>
      <dsp:spPr>
        <a:xfrm>
          <a:off x="1512744" y="4627385"/>
          <a:ext cx="5064405" cy="101576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Information gathering, coordination, and sharing</a:t>
          </a:r>
        </a:p>
      </dsp:txBody>
      <dsp:txXfrm>
        <a:off x="1542495" y="4657136"/>
        <a:ext cx="3966468" cy="956265"/>
      </dsp:txXfrm>
    </dsp:sp>
    <dsp:sp modelId="{FD439111-B594-374E-B2FF-F8CAEED01FD0}">
      <dsp:nvSpPr>
        <dsp:cNvPr id="0" name=""/>
        <dsp:cNvSpPr/>
      </dsp:nvSpPr>
      <dsp:spPr>
        <a:xfrm>
          <a:off x="4404156" y="742074"/>
          <a:ext cx="660248" cy="660248"/>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552712" y="742074"/>
        <a:ext cx="363136" cy="496837"/>
      </dsp:txXfrm>
    </dsp:sp>
    <dsp:sp modelId="{4E24B92E-9ECA-9945-BAD8-5AD79BEE5915}">
      <dsp:nvSpPr>
        <dsp:cNvPr id="0" name=""/>
        <dsp:cNvSpPr/>
      </dsp:nvSpPr>
      <dsp:spPr>
        <a:xfrm>
          <a:off x="4782342" y="1898920"/>
          <a:ext cx="660248" cy="660248"/>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930898" y="1898920"/>
        <a:ext cx="363136" cy="496837"/>
      </dsp:txXfrm>
    </dsp:sp>
    <dsp:sp modelId="{A119EFD4-9EC1-6845-8667-3A0BAD674D37}">
      <dsp:nvSpPr>
        <dsp:cNvPr id="0" name=""/>
        <dsp:cNvSpPr/>
      </dsp:nvSpPr>
      <dsp:spPr>
        <a:xfrm>
          <a:off x="5160528" y="3038837"/>
          <a:ext cx="660248" cy="660248"/>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309084" y="3038837"/>
        <a:ext cx="363136" cy="496837"/>
      </dsp:txXfrm>
    </dsp:sp>
    <dsp:sp modelId="{A37A2AAD-4732-5047-9C4A-490880EF6809}">
      <dsp:nvSpPr>
        <dsp:cNvPr id="0" name=""/>
        <dsp:cNvSpPr/>
      </dsp:nvSpPr>
      <dsp:spPr>
        <a:xfrm>
          <a:off x="5538714" y="4206970"/>
          <a:ext cx="660248" cy="660248"/>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687270" y="4206970"/>
        <a:ext cx="363136" cy="49683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EE04-87E0-8D40-A214-B42B4F1A9F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C798E-CE24-B84B-B115-2A2D48564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E058-4C25-6E48-9228-BAF772D79774}"/>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5" name="Footer Placeholder 4">
            <a:extLst>
              <a:ext uri="{FF2B5EF4-FFF2-40B4-BE49-F238E27FC236}">
                <a16:creationId xmlns:a16="http://schemas.microsoft.com/office/drawing/2014/main" id="{506E673A-7504-7040-A220-E85C2DC3C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EA831-04C8-6343-AE7D-95EEEEF31527}"/>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272393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18F92-053C-F24D-ACFB-1E538AF275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72514-931B-6543-8906-C7784D603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B1D0E-CFE7-FC47-BDA2-AFA20D758E8A}"/>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5" name="Footer Placeholder 4">
            <a:extLst>
              <a:ext uri="{FF2B5EF4-FFF2-40B4-BE49-F238E27FC236}">
                <a16:creationId xmlns:a16="http://schemas.microsoft.com/office/drawing/2014/main" id="{BBDBFB9F-7B10-6747-BE2B-4AAE80808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8394F-602A-BB4D-9DA8-922D8D934EC1}"/>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281471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94CCB7-B691-FB46-8B27-ACF4F92B7F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C50CD6-0A8D-5B46-BCF1-BE4E73FA3F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EB537-FF43-0648-9273-435B11C44C88}"/>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5" name="Footer Placeholder 4">
            <a:extLst>
              <a:ext uri="{FF2B5EF4-FFF2-40B4-BE49-F238E27FC236}">
                <a16:creationId xmlns:a16="http://schemas.microsoft.com/office/drawing/2014/main" id="{6488C80D-9F33-A647-89C4-3B1BCCBB1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B5064-E2F7-3E4C-9F99-F0CF220E09E4}"/>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1823985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9C11F-7572-4F45-92D4-22153989D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978DE9-69BF-B14B-AF4C-13EBFE763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18B55-4E6D-3249-A167-85CF55D933BA}"/>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5" name="Footer Placeholder 4">
            <a:extLst>
              <a:ext uri="{FF2B5EF4-FFF2-40B4-BE49-F238E27FC236}">
                <a16:creationId xmlns:a16="http://schemas.microsoft.com/office/drawing/2014/main" id="{D43179EF-9EC4-F34C-93AD-D0B3451E5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0C6EB-CC48-E74A-B986-E5221CB501F3}"/>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411810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99EC-6193-534D-90EB-9FF5BFFB5F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35A8A4-D722-E04A-8683-02EA2048E8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75B00-3026-784B-A65A-8F3597B154BA}"/>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5" name="Footer Placeholder 4">
            <a:extLst>
              <a:ext uri="{FF2B5EF4-FFF2-40B4-BE49-F238E27FC236}">
                <a16:creationId xmlns:a16="http://schemas.microsoft.com/office/drawing/2014/main" id="{CD482097-B725-4C4D-A3BC-6A293DA61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11DCE-A2C6-B64E-934A-D55AE213A984}"/>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94349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4D4A-ECAD-9D4D-9C0C-D9D38C4F9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D34A5-CA78-3A4F-8AEA-D99623D3B4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34785-1409-D04C-8614-6448F52910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29F1E0-9F27-714F-AA24-8BC5C99D94F8}"/>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6" name="Footer Placeholder 5">
            <a:extLst>
              <a:ext uri="{FF2B5EF4-FFF2-40B4-BE49-F238E27FC236}">
                <a16:creationId xmlns:a16="http://schemas.microsoft.com/office/drawing/2014/main" id="{A6B31881-2448-5A40-82B8-6F2BD396C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FC06B-B056-8D44-829B-F3BADB2AFC6A}"/>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393547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7108-D7EC-5D49-BB04-442267E0C5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BF028D-F994-C349-999C-7B0D16F29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6F3A3B-C88A-3248-BB69-709A9CBC1A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1863C1-1AA5-1A44-9864-514EC0974D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E70CED-8231-3E4E-B832-7BFA0D9A56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EECB35-3DE4-3240-A1E9-FDCE94EEC811}"/>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8" name="Footer Placeholder 7">
            <a:extLst>
              <a:ext uri="{FF2B5EF4-FFF2-40B4-BE49-F238E27FC236}">
                <a16:creationId xmlns:a16="http://schemas.microsoft.com/office/drawing/2014/main" id="{D6BE6954-2B8C-AE41-A575-39C2676A74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93CC46-1B4C-1F47-882C-4E751262E8F8}"/>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380487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894E-F7DF-2D41-A7F1-F22F7B315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78E66D-A27F-BC48-A6D0-C0863AFDFC49}"/>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4" name="Footer Placeholder 3">
            <a:extLst>
              <a:ext uri="{FF2B5EF4-FFF2-40B4-BE49-F238E27FC236}">
                <a16:creationId xmlns:a16="http://schemas.microsoft.com/office/drawing/2014/main" id="{510950FA-51FA-2249-A826-C4AA04BB9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3D520-EC61-104E-A654-EA04CB7C71CE}"/>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647775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66C2F-19BF-8C4E-A2EE-33EC77F05F25}"/>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3" name="Footer Placeholder 2">
            <a:extLst>
              <a:ext uri="{FF2B5EF4-FFF2-40B4-BE49-F238E27FC236}">
                <a16:creationId xmlns:a16="http://schemas.microsoft.com/office/drawing/2014/main" id="{2CB395FA-BDA7-2641-BF7B-96179EC5D6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C6F3C8-97B6-DE41-BCD0-21A5EE0C4A00}"/>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2263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7B3C-9949-A94D-BDA8-756EB68A9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D8A24B-5C63-2342-BFD7-CEA1E85F5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AA4135-19AC-7D4F-BF1E-B813C34FD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EAD55-4E8A-0146-96A7-6A661D14ABD7}"/>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6" name="Footer Placeholder 5">
            <a:extLst>
              <a:ext uri="{FF2B5EF4-FFF2-40B4-BE49-F238E27FC236}">
                <a16:creationId xmlns:a16="http://schemas.microsoft.com/office/drawing/2014/main" id="{DDE76F4B-B354-DF47-8A42-FA19C1F8D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52651-315B-A848-9338-64E73DCFFA3A}"/>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3906633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3FDA-7157-CB4F-AB56-C36056A19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EFB0A2-724D-A242-B730-2F5FA00A8A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40349F-EB06-234C-9A3F-0BDD0FA75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F7936-85C3-A747-899F-493B94EA0D9E}"/>
              </a:ext>
            </a:extLst>
          </p:cNvPr>
          <p:cNvSpPr>
            <a:spLocks noGrp="1"/>
          </p:cNvSpPr>
          <p:nvPr>
            <p:ph type="dt" sz="half" idx="10"/>
          </p:nvPr>
        </p:nvSpPr>
        <p:spPr/>
        <p:txBody>
          <a:bodyPr/>
          <a:lstStyle/>
          <a:p>
            <a:fld id="{7C159F64-F48D-5F47-A6A0-9B1A84380860}" type="datetimeFigureOut">
              <a:rPr lang="en-US" smtClean="0"/>
              <a:t>8/20/20</a:t>
            </a:fld>
            <a:endParaRPr lang="en-US"/>
          </a:p>
        </p:txBody>
      </p:sp>
      <p:sp>
        <p:nvSpPr>
          <p:cNvPr id="6" name="Footer Placeholder 5">
            <a:extLst>
              <a:ext uri="{FF2B5EF4-FFF2-40B4-BE49-F238E27FC236}">
                <a16:creationId xmlns:a16="http://schemas.microsoft.com/office/drawing/2014/main" id="{A4FE40EB-3E6B-CD40-A4F6-59D7655E93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B4726-FF83-A447-A928-1CBF41652274}"/>
              </a:ext>
            </a:extLst>
          </p:cNvPr>
          <p:cNvSpPr>
            <a:spLocks noGrp="1"/>
          </p:cNvSpPr>
          <p:nvPr>
            <p:ph type="sldNum" sz="quarter" idx="12"/>
          </p:nvPr>
        </p:nvSpPr>
        <p:spPr/>
        <p:txBody>
          <a:bodyPr/>
          <a:lstStyle/>
          <a:p>
            <a:fld id="{9BDE50FE-E735-3B47-9F4A-F15D4378ACF7}" type="slidenum">
              <a:rPr lang="en-US" smtClean="0"/>
              <a:t>‹#›</a:t>
            </a:fld>
            <a:endParaRPr lang="en-US"/>
          </a:p>
        </p:txBody>
      </p:sp>
    </p:spTree>
    <p:extLst>
      <p:ext uri="{BB962C8B-B14F-4D97-AF65-F5344CB8AC3E}">
        <p14:creationId xmlns:p14="http://schemas.microsoft.com/office/powerpoint/2010/main" val="301100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58FD2F-07A0-B748-BBE9-A083848627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26481-8853-0648-8443-462A54591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B8A95-2669-5D49-A0AF-D687A0F169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9F64-F48D-5F47-A6A0-9B1A84380860}" type="datetimeFigureOut">
              <a:rPr lang="en-US" smtClean="0"/>
              <a:t>8/20/20</a:t>
            </a:fld>
            <a:endParaRPr lang="en-US"/>
          </a:p>
        </p:txBody>
      </p:sp>
      <p:sp>
        <p:nvSpPr>
          <p:cNvPr id="5" name="Footer Placeholder 4">
            <a:extLst>
              <a:ext uri="{FF2B5EF4-FFF2-40B4-BE49-F238E27FC236}">
                <a16:creationId xmlns:a16="http://schemas.microsoft.com/office/drawing/2014/main" id="{482B8AE5-66DB-1345-B5B8-90AFB5A5B8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0AF7A6-EE23-264E-AD26-31299A8A69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E50FE-E735-3B47-9F4A-F15D4378ACF7}" type="slidenum">
              <a:rPr lang="en-US" smtClean="0"/>
              <a:t>‹#›</a:t>
            </a:fld>
            <a:endParaRPr lang="en-US"/>
          </a:p>
        </p:txBody>
      </p:sp>
    </p:spTree>
    <p:extLst>
      <p:ext uri="{BB962C8B-B14F-4D97-AF65-F5344CB8AC3E}">
        <p14:creationId xmlns:p14="http://schemas.microsoft.com/office/powerpoint/2010/main" val="1187898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n.pingwest.com/a/6756"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9.png"/><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hyperlink" Target="https://technode.com/2020/07/10/we-read-the-technical-standards-for-chinas-health-code-heres-what-we-learned/"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politics.people.com.cn/n1/2020/0508/c1001-31701808.html" TargetMode="Externa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image" Target="../media/image11.png"/><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hyperlink" Target="https://www.youtube.com/watch?v=mRNX6XJOeGU" TargetMode="Externa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jp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3" Type="http://schemas.openxmlformats.org/officeDocument/2006/relationships/hyperlink" Target="https://www.csis.org/blogs/trustee-china-hand/chinas-novel-health-tracker-green-public-health-red-data-surveillanc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46B8-15D3-D141-8295-07BEA79E5CBD}"/>
              </a:ext>
            </a:extLst>
          </p:cNvPr>
          <p:cNvSpPr>
            <a:spLocks noGrp="1"/>
          </p:cNvSpPr>
          <p:nvPr>
            <p:ph type="ctrTitle"/>
          </p:nvPr>
        </p:nvSpPr>
        <p:spPr>
          <a:xfrm>
            <a:off x="1902941" y="1507524"/>
            <a:ext cx="7587049" cy="2311358"/>
          </a:xfrm>
          <a:solidFill>
            <a:schemeClr val="accent6">
              <a:lumMod val="20000"/>
              <a:lumOff val="80000"/>
            </a:schemeClr>
          </a:solidFill>
        </p:spPr>
        <p:txBody>
          <a:bodyPr>
            <a:normAutofit fontScale="90000"/>
          </a:bodyPr>
          <a:lstStyle/>
          <a:p>
            <a:br>
              <a:rPr lang="en-US" dirty="0"/>
            </a:br>
            <a:br>
              <a:rPr lang="en-US" dirty="0"/>
            </a:br>
            <a:br>
              <a:rPr lang="en-US" dirty="0"/>
            </a:br>
            <a:r>
              <a:rPr lang="en-US" dirty="0"/>
              <a:t>Chinese Social Credit and Pandemic </a:t>
            </a:r>
            <a:br>
              <a:rPr lang="en-US" dirty="0"/>
            </a:br>
            <a:r>
              <a:rPr lang="en-US" sz="3100" dirty="0"/>
              <a:t>Larry Catá Backer</a:t>
            </a:r>
            <a:br>
              <a:rPr lang="en-US" sz="3100" dirty="0"/>
            </a:br>
            <a:r>
              <a:rPr lang="en-US" sz="1800" dirty="0"/>
              <a:t>W. Richard and Mary Eshelman Faculty Scholar Professor of Law and International Affairs</a:t>
            </a:r>
            <a:br>
              <a:rPr lang="en-US" sz="1800" dirty="0"/>
            </a:br>
            <a:r>
              <a:rPr lang="en-US" sz="1800" dirty="0"/>
              <a:t>Pennsylvania State University</a:t>
            </a:r>
          </a:p>
        </p:txBody>
      </p:sp>
      <p:sp>
        <p:nvSpPr>
          <p:cNvPr id="3" name="Subtitle 2">
            <a:extLst>
              <a:ext uri="{FF2B5EF4-FFF2-40B4-BE49-F238E27FC236}">
                <a16:creationId xmlns:a16="http://schemas.microsoft.com/office/drawing/2014/main" id="{8AAB1D38-E57A-3D41-8EEF-F0B55B5DFF84}"/>
              </a:ext>
            </a:extLst>
          </p:cNvPr>
          <p:cNvSpPr>
            <a:spLocks noGrp="1"/>
          </p:cNvSpPr>
          <p:nvPr>
            <p:ph type="subTitle" idx="1"/>
          </p:nvPr>
        </p:nvSpPr>
        <p:spPr>
          <a:xfrm>
            <a:off x="-1" y="5498756"/>
            <a:ext cx="12294973" cy="1359243"/>
          </a:xfrm>
          <a:solidFill>
            <a:schemeClr val="accent6">
              <a:lumMod val="20000"/>
              <a:lumOff val="80000"/>
            </a:schemeClr>
          </a:solidFill>
        </p:spPr>
        <p:txBody>
          <a:bodyPr>
            <a:normAutofit fontScale="85000" lnSpcReduction="20000"/>
          </a:bodyPr>
          <a:lstStyle/>
          <a:p>
            <a:r>
              <a:rPr lang="en-US" dirty="0"/>
              <a:t>Case Study on Personal Data—Social credit scoring models from China to Silicon Valley</a:t>
            </a:r>
          </a:p>
          <a:p>
            <a:r>
              <a:rPr lang="en-US" i="1" dirty="0"/>
              <a:t>3</a:t>
            </a:r>
            <a:r>
              <a:rPr lang="en-US" i="1" baseline="30000" dirty="0"/>
              <a:t>rd</a:t>
            </a:r>
            <a:r>
              <a:rPr lang="en-US" i="1" dirty="0"/>
              <a:t> Annual Innovation and Technology Law Conference</a:t>
            </a:r>
            <a:r>
              <a:rPr lang="en-US" dirty="0"/>
              <a:t> (all sessions conducted virtually)</a:t>
            </a:r>
          </a:p>
          <a:p>
            <a:pPr fontAlgn="base"/>
            <a:r>
              <a:rPr lang="en-US" dirty="0"/>
              <a:t>2020 Theme-Data Justice: Legal and Policy Issues in Data Collection, Usage, and Ownership</a:t>
            </a:r>
          </a:p>
          <a:p>
            <a:r>
              <a:rPr lang="en-US" dirty="0"/>
              <a:t>Seattle University School of Law; Friday August 21, 2020 </a:t>
            </a:r>
          </a:p>
        </p:txBody>
      </p:sp>
    </p:spTree>
    <p:extLst>
      <p:ext uri="{BB962C8B-B14F-4D97-AF65-F5344CB8AC3E}">
        <p14:creationId xmlns:p14="http://schemas.microsoft.com/office/powerpoint/2010/main" val="2033918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3EC0-726A-564C-B7E4-B404212C56A6}"/>
              </a:ext>
            </a:extLst>
          </p:cNvPr>
          <p:cNvSpPr>
            <a:spLocks noGrp="1"/>
          </p:cNvSpPr>
          <p:nvPr>
            <p:ph type="title"/>
          </p:nvPr>
        </p:nvSpPr>
        <p:spPr>
          <a:xfrm>
            <a:off x="109150" y="1"/>
            <a:ext cx="12082849" cy="951470"/>
          </a:xfrm>
        </p:spPr>
        <p:txBody>
          <a:bodyPr>
            <a:normAutofit/>
          </a:bodyPr>
          <a:lstStyle/>
          <a:p>
            <a:r>
              <a:rPr lang="en-US" dirty="0"/>
              <a:t>From COVID To Health Management (Hangzhou)</a:t>
            </a:r>
          </a:p>
        </p:txBody>
      </p:sp>
      <p:sp>
        <p:nvSpPr>
          <p:cNvPr id="3" name="Content Placeholder 2">
            <a:extLst>
              <a:ext uri="{FF2B5EF4-FFF2-40B4-BE49-F238E27FC236}">
                <a16:creationId xmlns:a16="http://schemas.microsoft.com/office/drawing/2014/main" id="{8FA469B8-0E92-4545-B62E-DDD1F2CB7795}"/>
              </a:ext>
            </a:extLst>
          </p:cNvPr>
          <p:cNvSpPr>
            <a:spLocks noGrp="1"/>
          </p:cNvSpPr>
          <p:nvPr>
            <p:ph sz="half" idx="1"/>
          </p:nvPr>
        </p:nvSpPr>
        <p:spPr>
          <a:xfrm>
            <a:off x="170934" y="1516706"/>
            <a:ext cx="6724135" cy="5341294"/>
          </a:xfrm>
        </p:spPr>
        <p:txBody>
          <a:bodyPr>
            <a:normAutofit fontScale="70000" lnSpcReduction="20000"/>
          </a:bodyPr>
          <a:lstStyle/>
          <a:p>
            <a:r>
              <a:rPr lang="en-US" dirty="0"/>
              <a:t>As reported by Chen Du for </a:t>
            </a:r>
            <a:r>
              <a:rPr lang="en-US" dirty="0" err="1"/>
              <a:t>PingWest</a:t>
            </a:r>
            <a:r>
              <a:rPr lang="en-US" dirty="0"/>
              <a:t> (“</a:t>
            </a:r>
            <a:r>
              <a:rPr lang="en-US" dirty="0">
                <a:hlinkClick r:id="rId2"/>
              </a:rPr>
              <a:t>Drinking, Smoking Affect Your Health Score, Says China's Hangzhou City</a:t>
            </a:r>
            <a:r>
              <a:rPr lang="en-US" dirty="0"/>
              <a:t>” (15 May 2020)):</a:t>
            </a:r>
          </a:p>
          <a:p>
            <a:r>
              <a:rPr lang="en-US" dirty="0"/>
              <a:t>Screenshots of slides from the meeting demonstrate that in the proposed system, residents' workout, lifestyle and living status in general would affect their scores. </a:t>
            </a:r>
            <a:r>
              <a:rPr lang="en-US" i="1" dirty="0">
                <a:solidFill>
                  <a:srgbClr val="C00000"/>
                </a:solidFill>
              </a:rPr>
              <a:t>Walking at least 15,000 steps a day would increase one's score by 5, while getting a good night sleep for at least 7.5 hours can result in an increase of 1. </a:t>
            </a:r>
          </a:p>
          <a:p>
            <a:r>
              <a:rPr lang="en-US" dirty="0"/>
              <a:t>Meanwhile, lifestyle choices that are considered bad for health but otherwise very common among certain age/gender groups in China, would decrease one's health score. </a:t>
            </a:r>
            <a:r>
              <a:rPr lang="en-US" i="1" dirty="0">
                <a:solidFill>
                  <a:srgbClr val="C00000"/>
                </a:solidFill>
              </a:rPr>
              <a:t>Drinking 200 milliliters of Baijiu, Chinese people's favorite liquor, would cut down one's score by 1.5, while smoking 5 cigarettes a day causes a deduction of 3 points</a:t>
            </a:r>
            <a:r>
              <a:rPr lang="en-US" dirty="0"/>
              <a:t>.</a:t>
            </a:r>
          </a:p>
          <a:p>
            <a:r>
              <a:rPr lang="en-US" dirty="0"/>
              <a:t>But that's not all of it. </a:t>
            </a:r>
            <a:r>
              <a:rPr lang="en-US" b="1" dirty="0">
                <a:solidFill>
                  <a:srgbClr val="C00000"/>
                </a:solidFill>
              </a:rPr>
              <a:t>The system also appears to aggregate scores from employees working for the same company to compile a new score for the company, too</a:t>
            </a:r>
            <a:r>
              <a:rPr lang="en-US" dirty="0"/>
              <a:t>. Local media also suggested that the same could be done for all the people in the same apartment complex, or a municipal district.</a:t>
            </a:r>
          </a:p>
          <a:p>
            <a:endParaRPr lang="en-US" dirty="0"/>
          </a:p>
        </p:txBody>
      </p:sp>
      <p:pic>
        <p:nvPicPr>
          <p:cNvPr id="6" name="Content Placeholder 5" descr="A screenshot of a cell phone&#10;&#10;Description automatically generated">
            <a:extLst>
              <a:ext uri="{FF2B5EF4-FFF2-40B4-BE49-F238E27FC236}">
                <a16:creationId xmlns:a16="http://schemas.microsoft.com/office/drawing/2014/main" id="{794502AD-7604-7D48-805B-0A0C2F4C91C2}"/>
              </a:ext>
            </a:extLst>
          </p:cNvPr>
          <p:cNvPicPr>
            <a:picLocks noGrp="1" noChangeAspect="1"/>
          </p:cNvPicPr>
          <p:nvPr>
            <p:ph sz="half" idx="2"/>
          </p:nvPr>
        </p:nvPicPr>
        <p:blipFill>
          <a:blip r:embed="rId3"/>
          <a:stretch>
            <a:fillRect/>
          </a:stretch>
        </p:blipFill>
        <p:spPr>
          <a:xfrm>
            <a:off x="7010400" y="1637378"/>
            <a:ext cx="5181600" cy="3022600"/>
          </a:xfrm>
        </p:spPr>
      </p:pic>
    </p:spTree>
    <p:extLst>
      <p:ext uri="{BB962C8B-B14F-4D97-AF65-F5344CB8AC3E}">
        <p14:creationId xmlns:p14="http://schemas.microsoft.com/office/powerpoint/2010/main" val="330712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127A-228D-C042-B48E-6EC34C81D4DB}"/>
              </a:ext>
            </a:extLst>
          </p:cNvPr>
          <p:cNvSpPr>
            <a:spLocks noGrp="1"/>
          </p:cNvSpPr>
          <p:nvPr>
            <p:ph type="title"/>
          </p:nvPr>
        </p:nvSpPr>
        <p:spPr>
          <a:xfrm>
            <a:off x="1836420" y="1"/>
            <a:ext cx="8519160" cy="1214845"/>
          </a:xfrm>
        </p:spPr>
        <p:txBody>
          <a:bodyPr>
            <a:normAutofit fontScale="90000"/>
          </a:bodyPr>
          <a:lstStyle/>
          <a:p>
            <a:pPr algn="ctr"/>
            <a:r>
              <a:rPr lang="en-US" b="1" dirty="0">
                <a:solidFill>
                  <a:srgbClr val="C00000"/>
                </a:solidFill>
              </a:rPr>
              <a:t>Making the Scoring System Coherent: Bureaucratization</a:t>
            </a:r>
          </a:p>
        </p:txBody>
      </p:sp>
      <p:graphicFrame>
        <p:nvGraphicFramePr>
          <p:cNvPr id="7" name="Content Placeholder 6">
            <a:extLst>
              <a:ext uri="{FF2B5EF4-FFF2-40B4-BE49-F238E27FC236}">
                <a16:creationId xmlns:a16="http://schemas.microsoft.com/office/drawing/2014/main" id="{C4870B42-135D-A24C-815E-BAE8C52A121E}"/>
              </a:ext>
            </a:extLst>
          </p:cNvPr>
          <p:cNvGraphicFramePr>
            <a:graphicFrameLocks noGrp="1"/>
          </p:cNvGraphicFramePr>
          <p:nvPr>
            <p:ph sz="half" idx="1"/>
            <p:extLst>
              <p:ext uri="{D42A27DB-BD31-4B8C-83A1-F6EECF244321}">
                <p14:modId xmlns:p14="http://schemas.microsoft.com/office/powerpoint/2010/main" val="1456078733"/>
              </p:ext>
            </p:extLst>
          </p:nvPr>
        </p:nvGraphicFramePr>
        <p:xfrm>
          <a:off x="0" y="1214846"/>
          <a:ext cx="6577150" cy="5643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12D571C2-F6F7-BB4C-BD54-ACFEE6CC9D8A}"/>
              </a:ext>
            </a:extLst>
          </p:cNvPr>
          <p:cNvPicPr>
            <a:picLocks noGrp="1" noChangeAspect="1"/>
          </p:cNvPicPr>
          <p:nvPr>
            <p:ph sz="half" idx="2"/>
          </p:nvPr>
        </p:nvPicPr>
        <p:blipFill>
          <a:blip r:embed="rId7"/>
          <a:stretch>
            <a:fillRect/>
          </a:stretch>
        </p:blipFill>
        <p:spPr>
          <a:xfrm>
            <a:off x="6577150" y="1214846"/>
            <a:ext cx="5442358" cy="5643153"/>
          </a:xfrm>
        </p:spPr>
      </p:pic>
    </p:spTree>
    <p:extLst>
      <p:ext uri="{BB962C8B-B14F-4D97-AF65-F5344CB8AC3E}">
        <p14:creationId xmlns:p14="http://schemas.microsoft.com/office/powerpoint/2010/main" val="282711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B4FF1-89A3-7842-927E-0114B6ECF637}"/>
              </a:ext>
            </a:extLst>
          </p:cNvPr>
          <p:cNvSpPr>
            <a:spLocks noGrp="1"/>
          </p:cNvSpPr>
          <p:nvPr>
            <p:ph type="title"/>
          </p:nvPr>
        </p:nvSpPr>
        <p:spPr>
          <a:xfrm>
            <a:off x="0" y="1"/>
            <a:ext cx="12192000" cy="1013253"/>
          </a:xfrm>
        </p:spPr>
        <p:txBody>
          <a:bodyPr/>
          <a:lstStyle/>
          <a:p>
            <a:pPr algn="ctr"/>
            <a:r>
              <a:rPr lang="en-US" dirty="0"/>
              <a:t>Making the Role of Platforms</a:t>
            </a:r>
          </a:p>
        </p:txBody>
      </p:sp>
      <p:pic>
        <p:nvPicPr>
          <p:cNvPr id="5" name="Content Placeholder 4" descr="A picture containing screenshot&#10;&#10;Description automatically generated">
            <a:extLst>
              <a:ext uri="{FF2B5EF4-FFF2-40B4-BE49-F238E27FC236}">
                <a16:creationId xmlns:a16="http://schemas.microsoft.com/office/drawing/2014/main" id="{B39C64E7-2880-A34F-B767-624065BD47D5}"/>
              </a:ext>
            </a:extLst>
          </p:cNvPr>
          <p:cNvPicPr>
            <a:picLocks noGrp="1" noChangeAspect="1"/>
          </p:cNvPicPr>
          <p:nvPr>
            <p:ph idx="1"/>
          </p:nvPr>
        </p:nvPicPr>
        <p:blipFill>
          <a:blip r:embed="rId2"/>
          <a:stretch>
            <a:fillRect/>
          </a:stretch>
        </p:blipFill>
        <p:spPr>
          <a:xfrm>
            <a:off x="0" y="851165"/>
            <a:ext cx="10008972" cy="6019192"/>
          </a:xfrm>
        </p:spPr>
      </p:pic>
      <p:sp>
        <p:nvSpPr>
          <p:cNvPr id="6" name="TextBox 5">
            <a:extLst>
              <a:ext uri="{FF2B5EF4-FFF2-40B4-BE49-F238E27FC236}">
                <a16:creationId xmlns:a16="http://schemas.microsoft.com/office/drawing/2014/main" id="{E3EB2453-D8C4-5242-AE7C-B0C5E6365D6E}"/>
              </a:ext>
            </a:extLst>
          </p:cNvPr>
          <p:cNvSpPr txBox="1"/>
          <p:nvPr/>
        </p:nvSpPr>
        <p:spPr>
          <a:xfrm>
            <a:off x="10565027" y="1359243"/>
            <a:ext cx="1136822" cy="5355312"/>
          </a:xfrm>
          <a:prstGeom prst="rect">
            <a:avLst/>
          </a:prstGeom>
          <a:noFill/>
        </p:spPr>
        <p:txBody>
          <a:bodyPr wrap="square" rtlCol="0">
            <a:spAutoFit/>
          </a:bodyPr>
          <a:lstStyle/>
          <a:p>
            <a:r>
              <a:rPr lang="en-US" dirty="0"/>
              <a:t>Shaun </a:t>
            </a:r>
            <a:r>
              <a:rPr lang="en-US" dirty="0" err="1"/>
              <a:t>Ee</a:t>
            </a:r>
            <a:r>
              <a:rPr lang="en-US" dirty="0"/>
              <a:t>, “</a:t>
            </a:r>
            <a:r>
              <a:rPr lang="en-US" dirty="0">
                <a:hlinkClick r:id="rId3"/>
              </a:rPr>
              <a:t>We read the technical standards for China’s ‘health code.’ Here’s what we learned,</a:t>
            </a:r>
            <a:r>
              <a:rPr lang="en-US" dirty="0"/>
              <a:t>” </a:t>
            </a:r>
            <a:r>
              <a:rPr lang="en-US" dirty="0" err="1"/>
              <a:t>Technode</a:t>
            </a:r>
            <a:r>
              <a:rPr lang="en-US" dirty="0"/>
              <a:t> 10 July 2020: </a:t>
            </a:r>
            <a:r>
              <a:rPr lang="en-US" dirty="0">
                <a:hlinkClick r:id="rId4"/>
              </a:rPr>
              <a:t>State Council May 2020 Circular</a:t>
            </a:r>
            <a:endParaRPr lang="en-US" dirty="0"/>
          </a:p>
        </p:txBody>
      </p:sp>
    </p:spTree>
    <p:extLst>
      <p:ext uri="{BB962C8B-B14F-4D97-AF65-F5344CB8AC3E}">
        <p14:creationId xmlns:p14="http://schemas.microsoft.com/office/powerpoint/2010/main" val="1709550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5D38-DFEB-A543-8B2C-F3942A1D69D4}"/>
              </a:ext>
            </a:extLst>
          </p:cNvPr>
          <p:cNvSpPr>
            <a:spLocks noGrp="1"/>
          </p:cNvSpPr>
          <p:nvPr>
            <p:ph type="title"/>
          </p:nvPr>
        </p:nvSpPr>
        <p:spPr>
          <a:xfrm>
            <a:off x="0" y="1"/>
            <a:ext cx="12192000" cy="1062680"/>
          </a:xfrm>
        </p:spPr>
        <p:txBody>
          <a:bodyPr/>
          <a:lstStyle/>
          <a:p>
            <a:pPr algn="ctr"/>
            <a:r>
              <a:rPr lang="en-US" dirty="0"/>
              <a:t>The (</a:t>
            </a:r>
            <a:r>
              <a:rPr lang="en-US" dirty="0" err="1"/>
              <a:t>Ir</a:t>
            </a:r>
            <a:r>
              <a:rPr lang="en-US" dirty="0"/>
              <a:t>)Relevance of the Chinese System to the West</a:t>
            </a:r>
          </a:p>
        </p:txBody>
      </p:sp>
      <p:graphicFrame>
        <p:nvGraphicFramePr>
          <p:cNvPr id="5" name="Content Placeholder 4">
            <a:extLst>
              <a:ext uri="{FF2B5EF4-FFF2-40B4-BE49-F238E27FC236}">
                <a16:creationId xmlns:a16="http://schemas.microsoft.com/office/drawing/2014/main" id="{4B1F2A38-AC40-114A-94B2-AE03BE91B7CA}"/>
              </a:ext>
            </a:extLst>
          </p:cNvPr>
          <p:cNvGraphicFramePr>
            <a:graphicFrameLocks noGrp="1"/>
          </p:cNvGraphicFramePr>
          <p:nvPr>
            <p:ph sz="half" idx="1"/>
            <p:extLst>
              <p:ext uri="{D42A27DB-BD31-4B8C-83A1-F6EECF244321}">
                <p14:modId xmlns:p14="http://schemas.microsoft.com/office/powerpoint/2010/main" val="1278156033"/>
              </p:ext>
            </p:extLst>
          </p:nvPr>
        </p:nvGraphicFramePr>
        <p:xfrm>
          <a:off x="0" y="1186250"/>
          <a:ext cx="6019800" cy="5671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43ECCB28-128D-C748-B3D2-94790BDE0C79}"/>
              </a:ext>
            </a:extLst>
          </p:cNvPr>
          <p:cNvGraphicFramePr>
            <a:graphicFrameLocks noGrp="1"/>
          </p:cNvGraphicFramePr>
          <p:nvPr>
            <p:ph sz="half" idx="2"/>
            <p:extLst>
              <p:ext uri="{D42A27DB-BD31-4B8C-83A1-F6EECF244321}">
                <p14:modId xmlns:p14="http://schemas.microsoft.com/office/powerpoint/2010/main" val="1873979277"/>
              </p:ext>
            </p:extLst>
          </p:nvPr>
        </p:nvGraphicFramePr>
        <p:xfrm>
          <a:off x="6172200" y="1186250"/>
          <a:ext cx="6019800" cy="56717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03104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833D-7727-4340-BC0D-6824135D2002}"/>
              </a:ext>
            </a:extLst>
          </p:cNvPr>
          <p:cNvSpPr>
            <a:spLocks noGrp="1"/>
          </p:cNvSpPr>
          <p:nvPr>
            <p:ph type="title"/>
          </p:nvPr>
        </p:nvSpPr>
        <p:spPr>
          <a:xfrm>
            <a:off x="0" y="1"/>
            <a:ext cx="10515600" cy="939114"/>
          </a:xfrm>
        </p:spPr>
        <p:txBody>
          <a:bodyPr/>
          <a:lstStyle/>
          <a:p>
            <a:r>
              <a:rPr lang="en-US" dirty="0"/>
              <a:t>Points of Convergence</a:t>
            </a:r>
          </a:p>
        </p:txBody>
      </p:sp>
      <p:graphicFrame>
        <p:nvGraphicFramePr>
          <p:cNvPr id="7" name="Content Placeholder 6">
            <a:extLst>
              <a:ext uri="{FF2B5EF4-FFF2-40B4-BE49-F238E27FC236}">
                <a16:creationId xmlns:a16="http://schemas.microsoft.com/office/drawing/2014/main" id="{1A8C2C1D-4A94-D542-BC10-831C7427235F}"/>
              </a:ext>
            </a:extLst>
          </p:cNvPr>
          <p:cNvGraphicFramePr>
            <a:graphicFrameLocks noGrp="1"/>
          </p:cNvGraphicFramePr>
          <p:nvPr>
            <p:ph sz="half" idx="1"/>
            <p:extLst>
              <p:ext uri="{D42A27DB-BD31-4B8C-83A1-F6EECF244321}">
                <p14:modId xmlns:p14="http://schemas.microsoft.com/office/powerpoint/2010/main" val="1220191498"/>
              </p:ext>
            </p:extLst>
          </p:nvPr>
        </p:nvGraphicFramePr>
        <p:xfrm>
          <a:off x="-14416" y="1005488"/>
          <a:ext cx="5181600" cy="5852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FD81D4D4-ACC2-F944-AE96-08AE919610C2}"/>
              </a:ext>
            </a:extLst>
          </p:cNvPr>
          <p:cNvGraphicFramePr>
            <a:graphicFrameLocks noGrp="1"/>
          </p:cNvGraphicFramePr>
          <p:nvPr>
            <p:ph sz="half" idx="2"/>
            <p:extLst>
              <p:ext uri="{D42A27DB-BD31-4B8C-83A1-F6EECF244321}">
                <p14:modId xmlns:p14="http://schemas.microsoft.com/office/powerpoint/2010/main" val="4047480928"/>
              </p:ext>
            </p:extLst>
          </p:nvPr>
        </p:nvGraphicFramePr>
        <p:xfrm>
          <a:off x="5053914" y="939115"/>
          <a:ext cx="7138086" cy="1717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descr="A person sitting at a table&#10;&#10;Description automatically generated">
            <a:hlinkClick r:id="rId12"/>
            <a:extLst>
              <a:ext uri="{FF2B5EF4-FFF2-40B4-BE49-F238E27FC236}">
                <a16:creationId xmlns:a16="http://schemas.microsoft.com/office/drawing/2014/main" id="{233F5E51-1AE3-9A4E-83EA-AC93587EC17D}"/>
              </a:ext>
            </a:extLst>
          </p:cNvPr>
          <p:cNvPicPr>
            <a:picLocks noChangeAspect="1"/>
          </p:cNvPicPr>
          <p:nvPr/>
        </p:nvPicPr>
        <p:blipFill>
          <a:blip r:embed="rId13"/>
          <a:stretch>
            <a:fillRect/>
          </a:stretch>
        </p:blipFill>
        <p:spPr>
          <a:xfrm>
            <a:off x="5167184" y="2829697"/>
            <a:ext cx="7024816" cy="3915779"/>
          </a:xfrm>
          <a:prstGeom prst="rect">
            <a:avLst/>
          </a:prstGeom>
        </p:spPr>
      </p:pic>
    </p:spTree>
    <p:extLst>
      <p:ext uri="{BB962C8B-B14F-4D97-AF65-F5344CB8AC3E}">
        <p14:creationId xmlns:p14="http://schemas.microsoft.com/office/powerpoint/2010/main" val="3122703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6250DB-0EAF-E04A-8F50-ECAECD9AA982}"/>
              </a:ext>
            </a:extLst>
          </p:cNvPr>
          <p:cNvSpPr>
            <a:spLocks noGrp="1"/>
          </p:cNvSpPr>
          <p:nvPr>
            <p:ph type="title"/>
          </p:nvPr>
        </p:nvSpPr>
        <p:spPr>
          <a:xfrm>
            <a:off x="3675105" y="5532437"/>
            <a:ext cx="2271583" cy="1325563"/>
          </a:xfrm>
          <a:gradFill>
            <a:gsLst>
              <a:gs pos="0">
                <a:schemeClr val="accent4">
                  <a:shade val="50000"/>
                  <a:hueOff val="0"/>
                  <a:satOff val="0"/>
                  <a:lumOff val="0"/>
                  <a:alphaOff val="0"/>
                  <a:lumMod val="110000"/>
                  <a:satMod val="105000"/>
                  <a:tint val="67000"/>
                </a:schemeClr>
              </a:gs>
              <a:gs pos="50000">
                <a:schemeClr val="accent4">
                  <a:shade val="50000"/>
                  <a:hueOff val="0"/>
                  <a:satOff val="0"/>
                  <a:lumOff val="0"/>
                  <a:alphaOff val="0"/>
                  <a:lumMod val="105000"/>
                  <a:satMod val="103000"/>
                  <a:tint val="73000"/>
                </a:schemeClr>
              </a:gs>
              <a:gs pos="100000">
                <a:schemeClr val="accent4">
                  <a:shade val="50000"/>
                  <a:hueOff val="0"/>
                  <a:satOff val="0"/>
                  <a:lumOff val="0"/>
                  <a:alphaOff val="0"/>
                  <a:lumMod val="105000"/>
                  <a:satMod val="109000"/>
                  <a:tint val="81000"/>
                </a:schemeClr>
              </a:gs>
            </a:gsLst>
            <a:lin ang="5400000" scaled="0"/>
          </a:gradFill>
        </p:spPr>
        <p:txBody>
          <a:bodyPr/>
          <a:lstStyle/>
          <a:p>
            <a:pPr algn="ctr"/>
            <a:r>
              <a:rPr lang="en-US" b="1" dirty="0"/>
              <a:t>Thanks</a:t>
            </a:r>
          </a:p>
        </p:txBody>
      </p:sp>
    </p:spTree>
    <p:extLst>
      <p:ext uri="{BB962C8B-B14F-4D97-AF65-F5344CB8AC3E}">
        <p14:creationId xmlns:p14="http://schemas.microsoft.com/office/powerpoint/2010/main" val="1191557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862149"/>
          </a:xfrm>
        </p:spPr>
        <p:txBody>
          <a:bodyPr>
            <a:normAutofit/>
          </a:bodyPr>
          <a:lstStyle/>
          <a:p>
            <a:pPr algn="ctr"/>
            <a:r>
              <a:rPr lang="en-US"/>
              <a:t>“New Era” Governance With </a:t>
            </a:r>
            <a:r>
              <a:rPr lang="en-US" dirty="0"/>
              <a:t>Chinese Characteristics</a:t>
            </a:r>
          </a:p>
        </p:txBody>
      </p:sp>
      <p:graphicFrame>
        <p:nvGraphicFramePr>
          <p:cNvPr id="4" name="Content Placeholder 3">
            <a:extLst>
              <a:ext uri="{FF2B5EF4-FFF2-40B4-BE49-F238E27FC236}">
                <a16:creationId xmlns:a16="http://schemas.microsoft.com/office/drawing/2014/main" id="{CE410DBD-B988-4A42-9BF6-6D9C805DF7DB}"/>
              </a:ext>
            </a:extLst>
          </p:cNvPr>
          <p:cNvGraphicFramePr>
            <a:graphicFrameLocks noGrp="1"/>
          </p:cNvGraphicFramePr>
          <p:nvPr>
            <p:ph idx="1"/>
            <p:extLst>
              <p:ext uri="{D42A27DB-BD31-4B8C-83A1-F6EECF244321}">
                <p14:modId xmlns:p14="http://schemas.microsoft.com/office/powerpoint/2010/main" val="2040586866"/>
              </p:ext>
            </p:extLst>
          </p:nvPr>
        </p:nvGraphicFramePr>
        <p:xfrm>
          <a:off x="0" y="1071154"/>
          <a:ext cx="12192000" cy="5786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345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D12D-42BC-4444-ADCC-A43782E503AE}"/>
              </a:ext>
            </a:extLst>
          </p:cNvPr>
          <p:cNvSpPr>
            <a:spLocks noGrp="1"/>
          </p:cNvSpPr>
          <p:nvPr>
            <p:ph type="title"/>
          </p:nvPr>
        </p:nvSpPr>
        <p:spPr>
          <a:xfrm>
            <a:off x="3088277" y="0"/>
            <a:ext cx="6167846" cy="862148"/>
          </a:xfrm>
        </p:spPr>
        <p:txBody>
          <a:bodyPr/>
          <a:lstStyle/>
          <a:p>
            <a:r>
              <a:rPr lang="en-US" b="1" dirty="0">
                <a:solidFill>
                  <a:srgbClr val="C00000"/>
                </a:solidFill>
              </a:rPr>
              <a:t>CSC in the Shadow of Lists</a:t>
            </a:r>
          </a:p>
        </p:txBody>
      </p:sp>
      <p:graphicFrame>
        <p:nvGraphicFramePr>
          <p:cNvPr id="5" name="Content Placeholder 4">
            <a:extLst>
              <a:ext uri="{FF2B5EF4-FFF2-40B4-BE49-F238E27FC236}">
                <a16:creationId xmlns:a16="http://schemas.microsoft.com/office/drawing/2014/main" id="{AE867390-E981-344A-A7FC-E5FCEB65E794}"/>
              </a:ext>
            </a:extLst>
          </p:cNvPr>
          <p:cNvGraphicFramePr>
            <a:graphicFrameLocks noGrp="1"/>
          </p:cNvGraphicFramePr>
          <p:nvPr>
            <p:ph sz="half" idx="1"/>
            <p:extLst>
              <p:ext uri="{D42A27DB-BD31-4B8C-83A1-F6EECF244321}">
                <p14:modId xmlns:p14="http://schemas.microsoft.com/office/powerpoint/2010/main" val="2951821363"/>
              </p:ext>
            </p:extLst>
          </p:nvPr>
        </p:nvGraphicFramePr>
        <p:xfrm>
          <a:off x="0" y="1031966"/>
          <a:ext cx="6019800" cy="5826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568BA4D9-A274-7F49-A845-AFFF9207F856}"/>
              </a:ext>
            </a:extLst>
          </p:cNvPr>
          <p:cNvGraphicFramePr>
            <a:graphicFrameLocks noGrp="1"/>
          </p:cNvGraphicFramePr>
          <p:nvPr>
            <p:ph sz="half" idx="2"/>
            <p:extLst>
              <p:ext uri="{D42A27DB-BD31-4B8C-83A1-F6EECF244321}">
                <p14:modId xmlns:p14="http://schemas.microsoft.com/office/powerpoint/2010/main" val="3998292824"/>
              </p:ext>
            </p:extLst>
          </p:nvPr>
        </p:nvGraphicFramePr>
        <p:xfrm>
          <a:off x="6172199" y="862148"/>
          <a:ext cx="5884817" cy="59958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60550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
            <a:ext cx="11353799" cy="891541"/>
          </a:xfrm>
        </p:spPr>
        <p:txBody>
          <a:bodyPr>
            <a:normAutofit fontScale="90000"/>
          </a:bodyPr>
          <a:lstStyle/>
          <a:p>
            <a:r>
              <a:rPr lang="en-US" dirty="0"/>
              <a:t>An “All-Around” Focus: Chinese Social Credit Principles</a:t>
            </a:r>
            <a:br>
              <a:rPr lang="en-US" dirty="0"/>
            </a:br>
            <a:endParaRPr lang="en-US" sz="3200" dirty="0"/>
          </a:p>
        </p:txBody>
      </p:sp>
      <p:graphicFrame>
        <p:nvGraphicFramePr>
          <p:cNvPr id="4" name="Content Placeholder 3">
            <a:extLst>
              <a:ext uri="{FF2B5EF4-FFF2-40B4-BE49-F238E27FC236}">
                <a16:creationId xmlns:a16="http://schemas.microsoft.com/office/drawing/2014/main" id="{7E8DF1D4-B179-5A41-AF01-2627D1FCD4FD}"/>
              </a:ext>
            </a:extLst>
          </p:cNvPr>
          <p:cNvGraphicFramePr>
            <a:graphicFrameLocks noGrp="1"/>
          </p:cNvGraphicFramePr>
          <p:nvPr>
            <p:ph idx="1"/>
            <p:extLst>
              <p:ext uri="{D42A27DB-BD31-4B8C-83A1-F6EECF244321}">
                <p14:modId xmlns:p14="http://schemas.microsoft.com/office/powerpoint/2010/main" val="3078427199"/>
              </p:ext>
            </p:extLst>
          </p:nvPr>
        </p:nvGraphicFramePr>
        <p:xfrm>
          <a:off x="157162" y="770709"/>
          <a:ext cx="12034837" cy="6087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9072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25D5B-5987-3241-A4EE-A9AAF2B0E3BA}"/>
              </a:ext>
            </a:extLst>
          </p:cNvPr>
          <p:cNvSpPr>
            <a:spLocks noGrp="1"/>
          </p:cNvSpPr>
          <p:nvPr>
            <p:ph type="title"/>
          </p:nvPr>
        </p:nvSpPr>
        <p:spPr>
          <a:xfrm>
            <a:off x="838200" y="26127"/>
            <a:ext cx="10515600" cy="953587"/>
          </a:xfrm>
        </p:spPr>
        <p:txBody>
          <a:bodyPr/>
          <a:lstStyle/>
          <a:p>
            <a:pPr algn="ctr"/>
            <a:r>
              <a:rPr lang="en-US" dirty="0"/>
              <a:t>Social Credit for Individuals</a:t>
            </a:r>
          </a:p>
        </p:txBody>
      </p:sp>
      <p:graphicFrame>
        <p:nvGraphicFramePr>
          <p:cNvPr id="9" name="Content Placeholder 8">
            <a:extLst>
              <a:ext uri="{FF2B5EF4-FFF2-40B4-BE49-F238E27FC236}">
                <a16:creationId xmlns:a16="http://schemas.microsoft.com/office/drawing/2014/main" id="{3824DCA2-DCD0-4B45-9D27-1BBCF092232B}"/>
              </a:ext>
            </a:extLst>
          </p:cNvPr>
          <p:cNvGraphicFramePr>
            <a:graphicFrameLocks noGrp="1"/>
          </p:cNvGraphicFramePr>
          <p:nvPr>
            <p:ph idx="1"/>
            <p:extLst>
              <p:ext uri="{D42A27DB-BD31-4B8C-83A1-F6EECF244321}">
                <p14:modId xmlns:p14="http://schemas.microsoft.com/office/powerpoint/2010/main" val="243242898"/>
              </p:ext>
            </p:extLst>
          </p:nvPr>
        </p:nvGraphicFramePr>
        <p:xfrm>
          <a:off x="104503" y="979714"/>
          <a:ext cx="11249297" cy="5852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59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E862-6537-8E44-BA63-35067330AD3B}"/>
              </a:ext>
            </a:extLst>
          </p:cNvPr>
          <p:cNvSpPr>
            <a:spLocks noGrp="1"/>
          </p:cNvSpPr>
          <p:nvPr>
            <p:ph type="title"/>
          </p:nvPr>
        </p:nvSpPr>
        <p:spPr>
          <a:xfrm>
            <a:off x="7010400" y="18255"/>
            <a:ext cx="5181600" cy="1325563"/>
          </a:xfrm>
        </p:spPr>
        <p:txBody>
          <a:bodyPr/>
          <a:lstStyle/>
          <a:p>
            <a:pPr algn="ctr"/>
            <a:r>
              <a:rPr lang="en-US" b="1" dirty="0">
                <a:solidFill>
                  <a:srgbClr val="C00000"/>
                </a:solidFill>
              </a:rPr>
              <a:t>The CSC List as Regulatory Power</a:t>
            </a:r>
          </a:p>
        </p:txBody>
      </p:sp>
      <p:graphicFrame>
        <p:nvGraphicFramePr>
          <p:cNvPr id="7" name="Content Placeholder 6">
            <a:extLst>
              <a:ext uri="{FF2B5EF4-FFF2-40B4-BE49-F238E27FC236}">
                <a16:creationId xmlns:a16="http://schemas.microsoft.com/office/drawing/2014/main" id="{3F6B0D47-0805-B049-97F7-31A0C8AE5181}"/>
              </a:ext>
            </a:extLst>
          </p:cNvPr>
          <p:cNvGraphicFramePr>
            <a:graphicFrameLocks noGrp="1"/>
          </p:cNvGraphicFramePr>
          <p:nvPr>
            <p:ph sz="half" idx="1"/>
            <p:extLst>
              <p:ext uri="{D42A27DB-BD31-4B8C-83A1-F6EECF244321}">
                <p14:modId xmlns:p14="http://schemas.microsoft.com/office/powerpoint/2010/main" val="3482098096"/>
              </p:ext>
            </p:extLst>
          </p:nvPr>
        </p:nvGraphicFramePr>
        <p:xfrm>
          <a:off x="0" y="130628"/>
          <a:ext cx="7010400" cy="6727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928C7836-CB13-BB4C-B9D7-F59E98288785}"/>
              </a:ext>
            </a:extLst>
          </p:cNvPr>
          <p:cNvPicPr>
            <a:picLocks noGrp="1" noChangeAspect="1"/>
          </p:cNvPicPr>
          <p:nvPr>
            <p:ph sz="half" idx="2"/>
          </p:nvPr>
        </p:nvPicPr>
        <p:blipFill>
          <a:blip r:embed="rId7"/>
          <a:stretch>
            <a:fillRect/>
          </a:stretch>
        </p:blipFill>
        <p:spPr>
          <a:xfrm>
            <a:off x="7119256" y="1528353"/>
            <a:ext cx="5072743" cy="5130399"/>
          </a:xfrm>
        </p:spPr>
      </p:pic>
    </p:spTree>
    <p:extLst>
      <p:ext uri="{BB962C8B-B14F-4D97-AF65-F5344CB8AC3E}">
        <p14:creationId xmlns:p14="http://schemas.microsoft.com/office/powerpoint/2010/main" val="2790484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AC2E-6D8B-BE48-BD28-CBAE34A8D96B}"/>
              </a:ext>
            </a:extLst>
          </p:cNvPr>
          <p:cNvSpPr>
            <a:spLocks noGrp="1"/>
          </p:cNvSpPr>
          <p:nvPr>
            <p:ph type="title"/>
          </p:nvPr>
        </p:nvSpPr>
        <p:spPr>
          <a:xfrm>
            <a:off x="0" y="1"/>
            <a:ext cx="12192000" cy="1000896"/>
          </a:xfrm>
        </p:spPr>
        <p:txBody>
          <a:bodyPr>
            <a:normAutofit fontScale="90000"/>
          </a:bodyPr>
          <a:lstStyle/>
          <a:p>
            <a:r>
              <a:rPr lang="en-US" dirty="0"/>
              <a:t>The Building of Health Surveillance and Control Systems in China</a:t>
            </a:r>
          </a:p>
        </p:txBody>
      </p:sp>
      <p:graphicFrame>
        <p:nvGraphicFramePr>
          <p:cNvPr id="5" name="Content Placeholder 4">
            <a:extLst>
              <a:ext uri="{FF2B5EF4-FFF2-40B4-BE49-F238E27FC236}">
                <a16:creationId xmlns:a16="http://schemas.microsoft.com/office/drawing/2014/main" id="{4AE2B860-0F40-A34E-A0D2-E39DEB41D000}"/>
              </a:ext>
            </a:extLst>
          </p:cNvPr>
          <p:cNvGraphicFramePr>
            <a:graphicFrameLocks noGrp="1"/>
          </p:cNvGraphicFramePr>
          <p:nvPr>
            <p:ph sz="half" idx="1"/>
            <p:extLst>
              <p:ext uri="{D42A27DB-BD31-4B8C-83A1-F6EECF244321}">
                <p14:modId xmlns:p14="http://schemas.microsoft.com/office/powerpoint/2010/main" val="3276455840"/>
              </p:ext>
            </p:extLst>
          </p:nvPr>
        </p:nvGraphicFramePr>
        <p:xfrm>
          <a:off x="0" y="1000897"/>
          <a:ext cx="5733535" cy="5857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985B8EF1-4002-4B45-B0BF-855FB6FB6EC0}"/>
              </a:ext>
            </a:extLst>
          </p:cNvPr>
          <p:cNvGraphicFramePr>
            <a:graphicFrameLocks noGrp="1"/>
          </p:cNvGraphicFramePr>
          <p:nvPr>
            <p:ph sz="half" idx="2"/>
            <p:extLst>
              <p:ext uri="{D42A27DB-BD31-4B8C-83A1-F6EECF244321}">
                <p14:modId xmlns:p14="http://schemas.microsoft.com/office/powerpoint/2010/main" val="68722671"/>
              </p:ext>
            </p:extLst>
          </p:nvPr>
        </p:nvGraphicFramePr>
        <p:xfrm>
          <a:off x="5572897" y="531340"/>
          <a:ext cx="6619103" cy="63266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7317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59A35C-022D-CD4F-A95A-E982E41D7B8F}"/>
              </a:ext>
            </a:extLst>
          </p:cNvPr>
          <p:cNvSpPr>
            <a:spLocks noGrp="1"/>
          </p:cNvSpPr>
          <p:nvPr>
            <p:ph type="title"/>
          </p:nvPr>
        </p:nvSpPr>
        <p:spPr>
          <a:xfrm>
            <a:off x="0" y="1"/>
            <a:ext cx="12192000" cy="1223318"/>
          </a:xfrm>
        </p:spPr>
        <p:txBody>
          <a:bodyPr/>
          <a:lstStyle/>
          <a:p>
            <a:r>
              <a:rPr lang="en-US" dirty="0"/>
              <a:t>The Face of Social Credit in the Shadow of Pandemic</a:t>
            </a:r>
          </a:p>
        </p:txBody>
      </p:sp>
      <p:pic>
        <p:nvPicPr>
          <p:cNvPr id="12" name="Content Placeholder 11" descr="A screenshot of a cell phone&#10;&#10;Description automatically generated">
            <a:extLst>
              <a:ext uri="{FF2B5EF4-FFF2-40B4-BE49-F238E27FC236}">
                <a16:creationId xmlns:a16="http://schemas.microsoft.com/office/drawing/2014/main" id="{B1B52026-05FC-9B44-80F6-1834D5C4F826}"/>
              </a:ext>
            </a:extLst>
          </p:cNvPr>
          <p:cNvPicPr>
            <a:picLocks noGrp="1" noChangeAspect="1"/>
          </p:cNvPicPr>
          <p:nvPr>
            <p:ph idx="1"/>
          </p:nvPr>
        </p:nvPicPr>
        <p:blipFill>
          <a:blip r:embed="rId2"/>
          <a:stretch>
            <a:fillRect/>
          </a:stretch>
        </p:blipFill>
        <p:spPr>
          <a:xfrm>
            <a:off x="96220" y="1442565"/>
            <a:ext cx="10504185" cy="4834667"/>
          </a:xfrm>
        </p:spPr>
      </p:pic>
      <p:sp>
        <p:nvSpPr>
          <p:cNvPr id="13" name="TextBox 12">
            <a:extLst>
              <a:ext uri="{FF2B5EF4-FFF2-40B4-BE49-F238E27FC236}">
                <a16:creationId xmlns:a16="http://schemas.microsoft.com/office/drawing/2014/main" id="{9BEC01D0-AE7B-BC42-9D58-D47E2D06D6DE}"/>
              </a:ext>
            </a:extLst>
          </p:cNvPr>
          <p:cNvSpPr txBox="1"/>
          <p:nvPr/>
        </p:nvSpPr>
        <p:spPr>
          <a:xfrm>
            <a:off x="10775093" y="1442565"/>
            <a:ext cx="1320687" cy="3323987"/>
          </a:xfrm>
          <a:prstGeom prst="rect">
            <a:avLst/>
          </a:prstGeom>
          <a:noFill/>
        </p:spPr>
        <p:txBody>
          <a:bodyPr wrap="square" rtlCol="0">
            <a:spAutoFit/>
          </a:bodyPr>
          <a:lstStyle/>
          <a:p>
            <a:r>
              <a:rPr lang="en-US" sz="1600" b="1" dirty="0"/>
              <a:t>Pix Credit: Shining Tan,  </a:t>
            </a:r>
            <a:r>
              <a:rPr lang="en-US" sz="1600" b="1" dirty="0">
                <a:hlinkClick r:id="rId3"/>
              </a:rPr>
              <a:t>China’s Novel Health Tracker: Green on Public Health, Red on Data Surveillance</a:t>
            </a:r>
            <a:r>
              <a:rPr lang="en-US" sz="1600" b="1" dirty="0"/>
              <a:t>; CSIS May 2020</a:t>
            </a:r>
          </a:p>
          <a:p>
            <a:endParaRPr lang="en-US" dirty="0"/>
          </a:p>
        </p:txBody>
      </p:sp>
    </p:spTree>
    <p:extLst>
      <p:ext uri="{BB962C8B-B14F-4D97-AF65-F5344CB8AC3E}">
        <p14:creationId xmlns:p14="http://schemas.microsoft.com/office/powerpoint/2010/main" val="79396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4" name="Rectangle 24">
            <a:extLst>
              <a:ext uri="{FF2B5EF4-FFF2-40B4-BE49-F238E27FC236}">
                <a16:creationId xmlns:a16="http://schemas.microsoft.com/office/drawing/2014/main" id="{7C6A4DDC-3049-4FEA-B9FF-CBCF8B277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509" y="548417"/>
            <a:ext cx="7491158" cy="5761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sp>
        <p:nvSpPr>
          <p:cNvPr id="35" name="Rectangle 26">
            <a:extLst>
              <a:ext uri="{FF2B5EF4-FFF2-40B4-BE49-F238E27FC236}">
                <a16:creationId xmlns:a16="http://schemas.microsoft.com/office/drawing/2014/main" id="{87BCB2CF-F2CE-43B5-93CB-386479577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548418"/>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11" name="Picture 10" descr="A picture containing person, car, outdoor, person&#10;&#10;Description automatically generated">
            <a:extLst>
              <a:ext uri="{FF2B5EF4-FFF2-40B4-BE49-F238E27FC236}">
                <a16:creationId xmlns:a16="http://schemas.microsoft.com/office/drawing/2014/main" id="{63D8502F-3C27-324C-8D87-ECDCE600999E}"/>
              </a:ext>
            </a:extLst>
          </p:cNvPr>
          <p:cNvPicPr>
            <a:picLocks noChangeAspect="1"/>
          </p:cNvPicPr>
          <p:nvPr/>
        </p:nvPicPr>
        <p:blipFill rotWithShape="1">
          <a:blip r:embed="rId2"/>
          <a:srcRect t="3972" b="11435"/>
          <a:stretch/>
        </p:blipFill>
        <p:spPr>
          <a:xfrm>
            <a:off x="8503277" y="709284"/>
            <a:ext cx="2770087" cy="1546577"/>
          </a:xfrm>
          <a:prstGeom prst="rect">
            <a:avLst/>
          </a:prstGeom>
        </p:spPr>
      </p:pic>
      <p:pic>
        <p:nvPicPr>
          <p:cNvPr id="9" name="Picture 8" descr="A picture containing person, person, looking, table&#10;&#10;Description automatically generated">
            <a:extLst>
              <a:ext uri="{FF2B5EF4-FFF2-40B4-BE49-F238E27FC236}">
                <a16:creationId xmlns:a16="http://schemas.microsoft.com/office/drawing/2014/main" id="{A162E933-4165-5746-8AE9-AF07E51EA325}"/>
              </a:ext>
            </a:extLst>
          </p:cNvPr>
          <p:cNvPicPr>
            <a:picLocks noChangeAspect="1"/>
          </p:cNvPicPr>
          <p:nvPr/>
        </p:nvPicPr>
        <p:blipFill rotWithShape="1">
          <a:blip r:embed="rId3"/>
          <a:srcRect l="11850" r="16667" b="1"/>
          <a:stretch/>
        </p:blipFill>
        <p:spPr>
          <a:xfrm>
            <a:off x="8498023" y="2700138"/>
            <a:ext cx="2780596" cy="1487860"/>
          </a:xfrm>
          <a:prstGeom prst="rect">
            <a:avLst/>
          </a:prstGeom>
        </p:spPr>
      </p:pic>
      <p:sp>
        <p:nvSpPr>
          <p:cNvPr id="36" name="Rectangle 28">
            <a:extLst>
              <a:ext uri="{FF2B5EF4-FFF2-40B4-BE49-F238E27FC236}">
                <a16:creationId xmlns:a16="http://schemas.microsoft.com/office/drawing/2014/main" id="{2C68A941-4039-4496-9008-274182D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2529926"/>
            <a:ext cx="3704425" cy="182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7" name="Picture 6" descr="A picture containing person, indoor, person, table&#10;&#10;Description automatically generated">
            <a:extLst>
              <a:ext uri="{FF2B5EF4-FFF2-40B4-BE49-F238E27FC236}">
                <a16:creationId xmlns:a16="http://schemas.microsoft.com/office/drawing/2014/main" id="{33FB03F1-1E1D-A344-9C26-38C06F278621}"/>
              </a:ext>
            </a:extLst>
          </p:cNvPr>
          <p:cNvPicPr>
            <a:picLocks noChangeAspect="1"/>
          </p:cNvPicPr>
          <p:nvPr/>
        </p:nvPicPr>
        <p:blipFill rotWithShape="1">
          <a:blip r:embed="rId4"/>
          <a:srcRect r="19017" b="4"/>
          <a:stretch/>
        </p:blipFill>
        <p:spPr>
          <a:xfrm>
            <a:off x="8945426" y="4606119"/>
            <a:ext cx="1885788" cy="1554293"/>
          </a:xfrm>
          <a:prstGeom prst="rect">
            <a:avLst/>
          </a:prstGeom>
        </p:spPr>
      </p:pic>
      <p:sp>
        <p:nvSpPr>
          <p:cNvPr id="37" name="Rectangle 30">
            <a:extLst>
              <a:ext uri="{FF2B5EF4-FFF2-40B4-BE49-F238E27FC236}">
                <a16:creationId xmlns:a16="http://schemas.microsoft.com/office/drawing/2014/main" id="{878B897E-FBB2-4D71-AA1C-3C4DA4A26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214" y="4441273"/>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13" name="Picture 12" descr="A screenshot of a cell phone&#10;&#10;Description automatically generated">
            <a:extLst>
              <a:ext uri="{FF2B5EF4-FFF2-40B4-BE49-F238E27FC236}">
                <a16:creationId xmlns:a16="http://schemas.microsoft.com/office/drawing/2014/main" id="{34F57F0F-9E2F-294A-94D0-AEC682ED8573}"/>
              </a:ext>
            </a:extLst>
          </p:cNvPr>
          <p:cNvPicPr>
            <a:picLocks noChangeAspect="1"/>
          </p:cNvPicPr>
          <p:nvPr/>
        </p:nvPicPr>
        <p:blipFill>
          <a:blip r:embed="rId5"/>
          <a:stretch>
            <a:fillRect/>
          </a:stretch>
        </p:blipFill>
        <p:spPr>
          <a:xfrm>
            <a:off x="455510" y="548418"/>
            <a:ext cx="7482968" cy="5296328"/>
          </a:xfrm>
          <a:prstGeom prst="rect">
            <a:avLst/>
          </a:prstGeom>
        </p:spPr>
      </p:pic>
    </p:spTree>
    <p:extLst>
      <p:ext uri="{BB962C8B-B14F-4D97-AF65-F5344CB8AC3E}">
        <p14:creationId xmlns:p14="http://schemas.microsoft.com/office/powerpoint/2010/main" val="549725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C225E75-BDC1-4746-8D6F-2770D5E4BA78}" vid="{4077FA0D-7F1F-C340-9F3A-F7836CF95FAE}"/>
    </a:ext>
  </a:extLst>
</a:theme>
</file>

<file path=docProps/app.xml><?xml version="1.0" encoding="utf-8"?>
<Properties xmlns="http://schemas.openxmlformats.org/officeDocument/2006/extended-properties" xmlns:vt="http://schemas.openxmlformats.org/officeDocument/2006/docPropsVTypes">
  <TotalTime>1117</TotalTime>
  <Words>1803</Words>
  <Application>Microsoft Macintosh PowerPoint</Application>
  <PresentationFormat>Widescreen</PresentationFormat>
  <Paragraphs>117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Gill Sans MT</vt:lpstr>
      <vt:lpstr>Office Theme</vt:lpstr>
      <vt:lpstr>   Chinese Social Credit and Pandemic  Larry Catá Backer W. Richard and Mary Eshelman Faculty Scholar Professor of Law and International Affairs Pennsylvania State University</vt:lpstr>
      <vt:lpstr>“New Era” Governance With Chinese Characteristics</vt:lpstr>
      <vt:lpstr>CSC in the Shadow of Lists</vt:lpstr>
      <vt:lpstr>An “All-Around” Focus: Chinese Social Credit Principles </vt:lpstr>
      <vt:lpstr>Social Credit for Individuals</vt:lpstr>
      <vt:lpstr>The CSC List as Regulatory Power</vt:lpstr>
      <vt:lpstr>The Building of Health Surveillance and Control Systems in China</vt:lpstr>
      <vt:lpstr>The Face of Social Credit in the Shadow of Pandemic</vt:lpstr>
      <vt:lpstr>PowerPoint Presentation</vt:lpstr>
      <vt:lpstr>From COVID To Health Management (Hangzhou)</vt:lpstr>
      <vt:lpstr>Making the Scoring System Coherent: Bureaucratization</vt:lpstr>
      <vt:lpstr>Making the Role of Platforms</vt:lpstr>
      <vt:lpstr>The (Ir)Relevance of the Chinese System to the West</vt:lpstr>
      <vt:lpstr>Points of Convergence</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Chinese Social Credit and Pandemic Larry Catá Backer W. Richard and Mary Eshelman Faculty Scholar Professor of Law and International Affairs Pennsylvania State University</dc:title>
  <dc:creator>Backer, Larry Cata</dc:creator>
  <cp:lastModifiedBy>Backer, Larry Cata</cp:lastModifiedBy>
  <cp:revision>33</cp:revision>
  <dcterms:created xsi:type="dcterms:W3CDTF">2020-08-20T23:17:04Z</dcterms:created>
  <dcterms:modified xsi:type="dcterms:W3CDTF">2020-08-21T17:54:34Z</dcterms:modified>
</cp:coreProperties>
</file>