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4444"/>
  </p:normalViewPr>
  <p:slideViewPr>
    <p:cSldViewPr snapToGrid="0" snapToObjects="1">
      <p:cViewPr varScale="1">
        <p:scale>
          <a:sx n="82" d="100"/>
          <a:sy n="82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2AB9-3478-AB4E-98E4-AB7D30419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47D18-E3D6-0B45-B079-04E771764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2951-D7A7-B943-BCA7-BA29CA2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647D-31A7-DE46-8AA3-B9E3DFF1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6089-BB08-D746-AE05-6ED21286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12B4-7632-964C-9743-9C3CA342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54C3E-3B42-6148-AD72-98D1E3421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654-3934-7F48-89B7-9C5016EA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73B8-0B78-A14A-AA6F-AFE3726E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99C0-2166-6E45-AC10-945B1CB6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34525-DF6F-D44D-8591-B28BC0A52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E5A45-C29D-3740-A5F2-B4C52A5C8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8BF6-FBE4-0B47-9D5C-C21E2262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E28C-BE1C-9D4F-A690-4D59B3F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7EB0-6FAD-C645-8888-ACD43783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B587-BEEE-6D41-BADA-BA515DC1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FC96-75A1-424E-BD0B-C2C9BF19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9C42-CA33-694E-9184-2446C743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77A0D-6E7D-9644-81E2-9A4D8700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79BA-DF51-524F-A876-86B016ED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9C99-035D-374C-9798-4C024362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29A69-C3E8-B841-92B3-C48078F1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E248-4F84-2D48-B4E4-0DFE5AE0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4856-2ACF-C84C-9F66-9A2B834C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BE9E5-9F2A-8243-9CB6-53029DD5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BC39-EF6C-544F-8CBD-E1D07BFF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7E91-B480-7A4A-8710-423196EE4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BD935-E4B8-8C4E-B58B-C6C9D6461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EF63D-5ADB-BC42-A93F-08BF23DD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1440B-82CE-2649-993F-1A7AE9D4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C8846-CDC7-404A-81FD-D48AA666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5CA3-A036-7442-81AF-9E088417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3D169-CF70-A94E-9F36-C80BE5C16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058FF-F413-4847-BFFB-65B31EE3D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C4A6-924E-0C4F-92DA-3B0909C23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82F80-3C88-464D-850C-37437CE16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96EAF-85B7-BD4E-98CC-06880ACD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F5AE1-D153-3A43-98EC-8F4C2F08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EEE55-D27B-6A4C-85DC-C059237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9FF-023B-B04A-9121-EFA1334F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B43F5-4AD8-624A-8D60-554B8F42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30C24-1FDC-2E42-90E6-7CCEFBBC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72D53-C6F9-2548-A6FF-28432AC3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310B-68F1-B642-BD63-062F0E5C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AB943-023C-304E-8C44-9D63B837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3270-47D9-C54B-BF42-524BDB1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1716-00B0-9241-938E-76F05068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6733-C7D7-2D4E-A122-E6725EC2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3C8D4-1D3E-3940-941F-F74B0023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9E96A-ED53-3D48-9955-B6D18DE7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450F7-20C6-9B44-9244-1357445C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C3BC0-5FBD-B841-8B9F-3BF63110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328D-8C01-B74B-8BBA-681CF86E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A90F2-B82E-294B-9B9F-CDFDE08FF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8D8E0-37A7-2B47-82F2-E454967C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B1EB4-2562-0440-AAD7-2C81C297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E64F0-0467-AF4F-9C9B-08CC1DA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AF11A-F0D2-8346-AD3D-EE042C73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240CF-DEFB-1341-B3FE-02393B2C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36A86-F8D6-6B49-926B-8C721524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4187D-A403-C440-AC27-A7619647B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F0CC-77B2-2944-B9F6-8898629FA37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3CCF-9C98-BC47-820A-505FDB3A8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E8F80-AF38-254B-9EE3-6169DB317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B325-6C1F-8841-8BD6-5E5C78AA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3E5B-2CF0-0449-8E4A-75307062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980" y="1945323"/>
            <a:ext cx="59436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Become a Full Time Law Professor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D1B60-4DB2-AC4A-B9F2-B4F70F814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" y="4869180"/>
            <a:ext cx="11772900" cy="1988820"/>
          </a:xfrm>
          <a:solidFill>
            <a:schemeClr val="accent1"/>
          </a:solidFill>
        </p:spPr>
        <p:txBody>
          <a:bodyPr>
            <a:normAutofit fontScale="40000" lnSpcReduction="20000"/>
          </a:bodyPr>
          <a:lstStyle/>
          <a:p>
            <a:r>
              <a:rPr lang="en-US" sz="7000" dirty="0"/>
              <a:t>Larry Catá Backer</a:t>
            </a:r>
          </a:p>
          <a:p>
            <a:r>
              <a:rPr lang="en-US" sz="6000" dirty="0"/>
              <a:t>W. Richard and Mary Eshelman Faculty Scholar Professor of Law and International Affairs  Pennsylvania State University</a:t>
            </a:r>
          </a:p>
          <a:p>
            <a:endParaRPr lang="en-US" sz="3800" dirty="0"/>
          </a:p>
          <a:p>
            <a:r>
              <a:rPr lang="en-US" sz="4200" dirty="0"/>
              <a:t>Prepared for Panel 4G: How to Become a Full-Time Law Professor;  4th National People of Color Legal Scholarship Conference</a:t>
            </a:r>
          </a:p>
          <a:p>
            <a:r>
              <a:rPr lang="en-US" sz="4200" dirty="0"/>
              <a:t>People of Color and the Future of Democracy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90C9-E99E-554D-BE08-9625C6D0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Description of Traditional Gateway To Full-Time Law Teaching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6BB9-373E-1C42-9A55-154BB7DF5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Follow the herd</a:t>
            </a:r>
          </a:p>
          <a:p>
            <a:pPr lvl="1"/>
            <a:r>
              <a:rPr lang="en-US" i="1" dirty="0"/>
              <a:t>Conventional and safe</a:t>
            </a:r>
          </a:p>
          <a:p>
            <a:pPr lvl="1"/>
            <a:r>
              <a:rPr lang="en-US" i="1" dirty="0"/>
              <a:t>Risk minimization project</a:t>
            </a:r>
          </a:p>
          <a:p>
            <a:pPr lvl="1"/>
            <a:r>
              <a:rPr lang="en-US" i="1" dirty="0"/>
              <a:t>May require some dissonance between the voices in the head and the stuff that you say and write </a:t>
            </a:r>
          </a:p>
          <a:p>
            <a:r>
              <a:rPr lang="en-US" i="1" dirty="0"/>
              <a:t>Heed the voices in your head</a:t>
            </a:r>
          </a:p>
          <a:p>
            <a:pPr lvl="1"/>
            <a:r>
              <a:rPr lang="en-US" i="1" dirty="0"/>
              <a:t>True to yourself</a:t>
            </a:r>
          </a:p>
          <a:p>
            <a:pPr lvl="1"/>
            <a:r>
              <a:rPr lang="en-US" i="1" dirty="0"/>
              <a:t>Does a tree falling in the woods make a sound if there is no one there to hear it?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6B9F7A-5949-5848-B128-AA2263B3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500" y="1371600"/>
            <a:ext cx="4762500" cy="5486400"/>
          </a:xfrm>
        </p:spPr>
      </p:pic>
    </p:spTree>
    <p:extLst>
      <p:ext uri="{BB962C8B-B14F-4D97-AF65-F5344CB8AC3E}">
        <p14:creationId xmlns:p14="http://schemas.microsoft.com/office/powerpoint/2010/main" val="120546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F72F-B994-0B44-9B78-7E949172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699"/>
          </a:xfrm>
        </p:spPr>
        <p:txBody>
          <a:bodyPr/>
          <a:lstStyle/>
          <a:p>
            <a:pPr algn="ctr"/>
            <a:r>
              <a:rPr lang="en-US" dirty="0"/>
              <a:t>From Idea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70D8-3C40-9943-9360-AAD3752F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28700"/>
            <a:ext cx="6019800" cy="5829300"/>
          </a:xfrm>
        </p:spPr>
        <p:txBody>
          <a:bodyPr>
            <a:normAutofit/>
          </a:bodyPr>
          <a:lstStyle/>
          <a:p>
            <a:r>
              <a:rPr lang="en-US" dirty="0"/>
              <a:t>”</a:t>
            </a:r>
            <a:r>
              <a:rPr lang="en-US" i="1" dirty="0"/>
              <a:t>How to most effectively prepare to be a candidate for full-time law teaching - especially as a person of color”</a:t>
            </a:r>
          </a:p>
          <a:p>
            <a:pPr lvl="1"/>
            <a:r>
              <a:rPr lang="en-US" i="1" dirty="0"/>
              <a:t>Mentoring</a:t>
            </a:r>
          </a:p>
          <a:p>
            <a:pPr lvl="1"/>
            <a:r>
              <a:rPr lang="en-US" i="1" dirty="0"/>
              <a:t>Know the community (political choices)</a:t>
            </a:r>
          </a:p>
          <a:p>
            <a:pPr lvl="1"/>
            <a:r>
              <a:rPr lang="en-US" i="1" dirty="0"/>
              <a:t>Writing (you are what your write)</a:t>
            </a:r>
          </a:p>
          <a:p>
            <a:pPr lvl="1"/>
            <a:r>
              <a:rPr lang="en-US" i="1" dirty="0"/>
              <a:t>Choosing a field</a:t>
            </a:r>
          </a:p>
          <a:p>
            <a:pPr lvl="1"/>
            <a:r>
              <a:rPr lang="en-US" i="1" dirty="0"/>
              <a:t>Stereotyping (teaching, scholarship, character, expectations)</a:t>
            </a:r>
          </a:p>
          <a:p>
            <a:pPr lvl="1"/>
            <a:r>
              <a:rPr lang="en-US" i="1" dirty="0"/>
              <a:t>The value of an LLM, PhD</a:t>
            </a:r>
          </a:p>
          <a:p>
            <a:pPr lvl="1"/>
            <a:r>
              <a:rPr lang="en-US" i="1" dirty="0"/>
              <a:t>The Value of practice: functional stratification (from practice to clinical positions??)</a:t>
            </a:r>
          </a:p>
          <a:p>
            <a:pPr lvl="1"/>
            <a:r>
              <a:rPr lang="en-US" i="1" dirty="0"/>
              <a:t>VAPS</a:t>
            </a:r>
          </a:p>
          <a:p>
            <a:pPr lvl="1"/>
            <a:r>
              <a:rPr lang="en-US" i="1" dirty="0"/>
              <a:t>Pipeline programs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E7AAD7-8D67-6648-BE85-9F461EB4D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7999" y="1825625"/>
            <a:ext cx="5159013" cy="4351338"/>
          </a:xfrm>
        </p:spPr>
      </p:pic>
    </p:spTree>
    <p:extLst>
      <p:ext uri="{BB962C8B-B14F-4D97-AF65-F5344CB8AC3E}">
        <p14:creationId xmlns:p14="http://schemas.microsoft.com/office/powerpoint/2010/main" val="31091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3E61-01DB-8242-BF51-963EE8BF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59"/>
          </a:xfrm>
        </p:spPr>
        <p:txBody>
          <a:bodyPr/>
          <a:lstStyle/>
          <a:p>
            <a:pPr algn="ctr"/>
            <a:r>
              <a:rPr lang="en-US" dirty="0"/>
              <a:t>The Gauntlet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CA1D-987A-694B-BA56-1CF14FD33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80160"/>
            <a:ext cx="6019800" cy="5577839"/>
          </a:xfrm>
        </p:spPr>
        <p:txBody>
          <a:bodyPr/>
          <a:lstStyle/>
          <a:p>
            <a:r>
              <a:rPr lang="en-US" dirty="0"/>
              <a:t>"</a:t>
            </a:r>
            <a:r>
              <a:rPr lang="en-US" i="1" dirty="0"/>
              <a:t>How and when to apply to full-time positions”</a:t>
            </a:r>
          </a:p>
          <a:p>
            <a:pPr lvl="1"/>
            <a:r>
              <a:rPr lang="en-US" i="1" dirty="0"/>
              <a:t>Your writing is your portfolio</a:t>
            </a:r>
          </a:p>
          <a:p>
            <a:pPr lvl="1"/>
            <a:r>
              <a:rPr lang="en-US" i="1" dirty="0"/>
              <a:t>A research plan extending through tenure helps a lot</a:t>
            </a:r>
          </a:p>
          <a:p>
            <a:pPr lvl="1"/>
            <a:r>
              <a:rPr lang="en-US" i="1" dirty="0"/>
              <a:t>A little teaching doesn’t hurt</a:t>
            </a:r>
          </a:p>
          <a:p>
            <a:pPr lvl="1"/>
            <a:r>
              <a:rPr lang="en-US" i="1" dirty="0"/>
              <a:t>Real answer: There are trajectories and field expectations</a:t>
            </a:r>
          </a:p>
          <a:p>
            <a:pPr lvl="1"/>
            <a:r>
              <a:rPr lang="en-US" i="1" dirty="0"/>
              <a:t>The issue of staleness (too long in practice)</a:t>
            </a:r>
          </a:p>
          <a:p>
            <a:pPr lvl="1"/>
            <a:r>
              <a:rPr lang="en-US" i="1" dirty="0"/>
              <a:t>The issue </a:t>
            </a:r>
            <a:r>
              <a:rPr lang="en-US" i="1"/>
              <a:t>of mobility</a:t>
            </a: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B32EB-1369-154C-B05E-468C9B3F9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6641" y="1280160"/>
            <a:ext cx="4785360" cy="5237321"/>
          </a:xfrm>
        </p:spPr>
      </p:pic>
    </p:spTree>
    <p:extLst>
      <p:ext uri="{BB962C8B-B14F-4D97-AF65-F5344CB8AC3E}">
        <p14:creationId xmlns:p14="http://schemas.microsoft.com/office/powerpoint/2010/main" val="33235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ED-CBED-8548-8DFA-197BD44B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1539"/>
          </a:xfrm>
        </p:spPr>
        <p:txBody>
          <a:bodyPr/>
          <a:lstStyle/>
          <a:p>
            <a:pPr algn="ctr"/>
            <a:r>
              <a:rPr lang="en-US" dirty="0"/>
              <a:t>There’s No Business Like Show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CBCE7-6E23-F547-BA11-FE658703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6019800" cy="5715000"/>
          </a:xfrm>
        </p:spPr>
        <p:txBody>
          <a:bodyPr/>
          <a:lstStyle/>
          <a:p>
            <a:r>
              <a:rPr lang="en-US" i="1" dirty="0"/>
              <a:t>Success in the AALS "meet/meat market.”</a:t>
            </a:r>
          </a:p>
          <a:p>
            <a:pPr lvl="1"/>
            <a:r>
              <a:rPr lang="en-US" i="1" dirty="0"/>
              <a:t>Appearances</a:t>
            </a:r>
          </a:p>
          <a:p>
            <a:pPr lvl="1"/>
            <a:r>
              <a:rPr lang="en-US" i="1" dirty="0"/>
              <a:t>Selling yourself; enthusiasm matters</a:t>
            </a:r>
          </a:p>
          <a:p>
            <a:pPr lvl="1"/>
            <a:r>
              <a:rPr lang="en-US" i="1" dirty="0"/>
              <a:t>People can tell when you are talking about something you know nothing about</a:t>
            </a:r>
          </a:p>
          <a:p>
            <a:pPr lvl="1"/>
            <a:r>
              <a:rPr lang="en-US" i="1" dirty="0"/>
              <a:t>Be honest but ambiguous</a:t>
            </a:r>
          </a:p>
          <a:p>
            <a:pPr lvl="1"/>
            <a:r>
              <a:rPr lang="en-US" i="1" dirty="0"/>
              <a:t>Be flexible but do not appear clueless</a:t>
            </a:r>
          </a:p>
          <a:p>
            <a:pPr lvl="1"/>
            <a:r>
              <a:rPr lang="en-US" i="1" dirty="0"/>
              <a:t>Making connections</a:t>
            </a:r>
          </a:p>
          <a:p>
            <a:pPr lvl="1"/>
            <a:r>
              <a:rPr lang="en-US" i="1" dirty="0"/>
              <a:t>Serious versus look see</a:t>
            </a:r>
          </a:p>
          <a:p>
            <a:pPr lvl="1"/>
            <a:r>
              <a:rPr lang="en-US" i="1" dirty="0"/>
              <a:t>The problem of padding interview schedules (and the value of minorities for statics)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A6DAE1-FA38-5B4F-A9D4-F51BEF6BE3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8081" y="1143000"/>
            <a:ext cx="4693920" cy="5715000"/>
          </a:xfrm>
        </p:spPr>
      </p:pic>
    </p:spTree>
    <p:extLst>
      <p:ext uri="{BB962C8B-B14F-4D97-AF65-F5344CB8AC3E}">
        <p14:creationId xmlns:p14="http://schemas.microsoft.com/office/powerpoint/2010/main" val="300641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AEF3EDC-B02F-BD41-A1C0-08CBB072861F}" vid="{E843BDC5-1D63-8B48-AA44-357451F772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281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to Become a Full Time Law Professor</vt:lpstr>
      <vt:lpstr>Description of Traditional Gateway To Full-Time Law Teaching </vt:lpstr>
      <vt:lpstr>From Idea to Action</vt:lpstr>
      <vt:lpstr>The Gauntlet</vt:lpstr>
      <vt:lpstr>There’s No Business Like Show Business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Full Time Law Professor</dc:title>
  <dc:creator>Microsoft Office User</dc:creator>
  <cp:lastModifiedBy>Microsoft Office User</cp:lastModifiedBy>
  <cp:revision>9</cp:revision>
  <dcterms:created xsi:type="dcterms:W3CDTF">2019-03-22T18:33:58Z</dcterms:created>
  <dcterms:modified xsi:type="dcterms:W3CDTF">2019-03-25T01:56:24Z</dcterms:modified>
</cp:coreProperties>
</file>