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5"/>
    <p:restoredTop sz="94694"/>
  </p:normalViewPr>
  <p:slideViewPr>
    <p:cSldViewPr snapToGrid="0" snapToObjects="1">
      <p:cViewPr varScale="1">
        <p:scale>
          <a:sx n="91" d="100"/>
          <a:sy n="91" d="100"/>
        </p:scale>
        <p:origin x="192"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56F59-18CB-6E49-9F89-4C34F953F203}" type="doc">
      <dgm:prSet loTypeId="urn:microsoft.com/office/officeart/2005/8/layout/lProcess3" loCatId="process" qsTypeId="urn:microsoft.com/office/officeart/2005/8/quickstyle/simple3" qsCatId="simple" csTypeId="urn:microsoft.com/office/officeart/2005/8/colors/colorful2" csCatId="colorful" phldr="1"/>
      <dgm:spPr/>
      <dgm:t>
        <a:bodyPr/>
        <a:lstStyle/>
        <a:p>
          <a:endParaRPr lang="en-US"/>
        </a:p>
      </dgm:t>
    </dgm:pt>
    <dgm:pt modelId="{1A867A7B-CD8D-BA44-B0DF-66D50E97A618}">
      <dgm:prSet/>
      <dgm:spPr/>
      <dgm:t>
        <a:bodyPr/>
        <a:lstStyle/>
        <a:p>
          <a:r>
            <a:rPr lang="en-US"/>
            <a:t>Long history of use of lists by political authorities</a:t>
          </a:r>
        </a:p>
      </dgm:t>
    </dgm:pt>
    <dgm:pt modelId="{EF74C552-A13C-BF40-90EC-E85A52DE559F}" type="parTrans" cxnId="{B75070F8-E2E8-F84E-AFEB-9FEBD0B6861A}">
      <dgm:prSet/>
      <dgm:spPr/>
      <dgm:t>
        <a:bodyPr/>
        <a:lstStyle/>
        <a:p>
          <a:endParaRPr lang="en-US"/>
        </a:p>
      </dgm:t>
    </dgm:pt>
    <dgm:pt modelId="{F2C7D321-9C3C-0F48-B15E-35AE4EF26BC4}" type="sibTrans" cxnId="{B75070F8-E2E8-F84E-AFEB-9FEBD0B6861A}">
      <dgm:prSet/>
      <dgm:spPr/>
      <dgm:t>
        <a:bodyPr/>
        <a:lstStyle/>
        <a:p>
          <a:endParaRPr lang="en-US"/>
        </a:p>
      </dgm:t>
    </dgm:pt>
    <dgm:pt modelId="{374F0B88-A029-2848-8056-9A1C14CF7DFD}">
      <dgm:prSet/>
      <dgm:spPr/>
      <dgm:t>
        <a:bodyPr/>
        <a:lstStyle/>
        <a:p>
          <a:r>
            <a:rPr lang="en-US"/>
            <a:t>Lists tend to be the manifestation of a judgement (1) to put one on the list and (2) to announce the consequences of judgement</a:t>
          </a:r>
        </a:p>
      </dgm:t>
    </dgm:pt>
    <dgm:pt modelId="{6980C235-2910-A94C-A09F-1943FA722DC6}" type="parTrans" cxnId="{71592EF0-4D55-8440-97F6-FEC0DE591E89}">
      <dgm:prSet/>
      <dgm:spPr/>
      <dgm:t>
        <a:bodyPr/>
        <a:lstStyle/>
        <a:p>
          <a:endParaRPr lang="en-US"/>
        </a:p>
      </dgm:t>
    </dgm:pt>
    <dgm:pt modelId="{44A022A6-7F82-AD43-9166-77EBC3E470F4}" type="sibTrans" cxnId="{71592EF0-4D55-8440-97F6-FEC0DE591E89}">
      <dgm:prSet/>
      <dgm:spPr/>
      <dgm:t>
        <a:bodyPr/>
        <a:lstStyle/>
        <a:p>
          <a:endParaRPr lang="en-US"/>
        </a:p>
      </dgm:t>
    </dgm:pt>
    <dgm:pt modelId="{B455F811-B9DA-0047-AB09-510A00515F2A}">
      <dgm:prSet/>
      <dgm:spPr/>
      <dgm:t>
        <a:bodyPr/>
        <a:lstStyle/>
        <a:p>
          <a:r>
            <a:rPr lang="en-US"/>
            <a:t>Proscription list = death sentence + property confiscation</a:t>
          </a:r>
        </a:p>
      </dgm:t>
    </dgm:pt>
    <dgm:pt modelId="{ECE6C1B9-3C01-A642-9144-1FD281B5CBFE}" type="parTrans" cxnId="{47F3C98D-DF82-664E-A6F1-E9BB03D16131}">
      <dgm:prSet/>
      <dgm:spPr/>
      <dgm:t>
        <a:bodyPr/>
        <a:lstStyle/>
        <a:p>
          <a:endParaRPr lang="en-US"/>
        </a:p>
      </dgm:t>
    </dgm:pt>
    <dgm:pt modelId="{78919A05-0A32-3045-BF8A-67B56A13D610}" type="sibTrans" cxnId="{47F3C98D-DF82-664E-A6F1-E9BB03D16131}">
      <dgm:prSet/>
      <dgm:spPr/>
      <dgm:t>
        <a:bodyPr/>
        <a:lstStyle/>
        <a:p>
          <a:endParaRPr lang="en-US"/>
        </a:p>
      </dgm:t>
    </dgm:pt>
    <dgm:pt modelId="{F22928BD-DF51-B047-A932-1D30610B0E93}">
      <dgm:prSet/>
      <dgm:spPr/>
      <dgm:t>
        <a:bodyPr/>
        <a:lstStyle/>
        <a:p>
          <a:r>
            <a:rPr lang="en-US" dirty="0"/>
            <a:t>Lists also hide the basis on which they are created</a:t>
          </a:r>
        </a:p>
      </dgm:t>
    </dgm:pt>
    <dgm:pt modelId="{488A0939-169D-8148-BCF0-E01922B5BF2D}" type="parTrans" cxnId="{36B30B66-9019-0D46-B69D-1CADC5868C8B}">
      <dgm:prSet/>
      <dgm:spPr/>
      <dgm:t>
        <a:bodyPr/>
        <a:lstStyle/>
        <a:p>
          <a:endParaRPr lang="en-US"/>
        </a:p>
      </dgm:t>
    </dgm:pt>
    <dgm:pt modelId="{2FF3ABD2-0378-3D4F-BA29-7B9EC0B5723B}" type="sibTrans" cxnId="{36B30B66-9019-0D46-B69D-1CADC5868C8B}">
      <dgm:prSet/>
      <dgm:spPr/>
      <dgm:t>
        <a:bodyPr/>
        <a:lstStyle/>
        <a:p>
          <a:endParaRPr lang="en-US"/>
        </a:p>
      </dgm:t>
    </dgm:pt>
    <dgm:pt modelId="{1572A20A-144C-3C42-8713-47F9CC9743EA}">
      <dgm:prSet/>
      <dgm:spPr/>
      <dgm:t>
        <a:bodyPr/>
        <a:lstStyle/>
        <a:p>
          <a:r>
            <a:rPr lang="en-US"/>
            <a:t>Data</a:t>
          </a:r>
        </a:p>
      </dgm:t>
    </dgm:pt>
    <dgm:pt modelId="{64FBC730-5094-6842-8946-EFB6E132E0E4}" type="parTrans" cxnId="{7FE7A88B-27EC-4D4F-9498-218ADE5A4F47}">
      <dgm:prSet/>
      <dgm:spPr/>
      <dgm:t>
        <a:bodyPr/>
        <a:lstStyle/>
        <a:p>
          <a:endParaRPr lang="en-US"/>
        </a:p>
      </dgm:t>
    </dgm:pt>
    <dgm:pt modelId="{8C9E3215-D158-FD4B-9949-4B4FB342CF6F}" type="sibTrans" cxnId="{7FE7A88B-27EC-4D4F-9498-218ADE5A4F47}">
      <dgm:prSet/>
      <dgm:spPr/>
      <dgm:t>
        <a:bodyPr/>
        <a:lstStyle/>
        <a:p>
          <a:endParaRPr lang="en-US"/>
        </a:p>
      </dgm:t>
    </dgm:pt>
    <dgm:pt modelId="{7283D62F-F6C4-5942-81A5-DA10FB7F5932}">
      <dgm:prSet/>
      <dgm:spPr/>
      <dgm:t>
        <a:bodyPr/>
        <a:lstStyle/>
        <a:p>
          <a:r>
            <a:rPr lang="en-US"/>
            <a:t>Analytics</a:t>
          </a:r>
        </a:p>
      </dgm:t>
    </dgm:pt>
    <dgm:pt modelId="{C7D74BD2-3651-E94E-8037-37B44446FCA1}" type="parTrans" cxnId="{6B759C89-51B7-0E4F-915E-342DBA95817A}">
      <dgm:prSet/>
      <dgm:spPr/>
      <dgm:t>
        <a:bodyPr/>
        <a:lstStyle/>
        <a:p>
          <a:endParaRPr lang="en-US"/>
        </a:p>
      </dgm:t>
    </dgm:pt>
    <dgm:pt modelId="{982AA8DF-60E1-F64C-997A-43CD715AD007}" type="sibTrans" cxnId="{6B759C89-51B7-0E4F-915E-342DBA95817A}">
      <dgm:prSet/>
      <dgm:spPr/>
      <dgm:t>
        <a:bodyPr/>
        <a:lstStyle/>
        <a:p>
          <a:endParaRPr lang="en-US"/>
        </a:p>
      </dgm:t>
    </dgm:pt>
    <dgm:pt modelId="{E1D45888-4987-7D40-8252-81B31E4DDB5D}">
      <dgm:prSet/>
      <dgm:spPr/>
      <dgm:t>
        <a:bodyPr/>
        <a:lstStyle/>
        <a:p>
          <a:r>
            <a:rPr lang="en-US"/>
            <a:t>Assessment</a:t>
          </a:r>
        </a:p>
      </dgm:t>
    </dgm:pt>
    <dgm:pt modelId="{3585BB87-EF77-8446-A8B6-65260B2E8452}" type="parTrans" cxnId="{109E845E-0B65-8945-ACF6-0E39E8139EC5}">
      <dgm:prSet/>
      <dgm:spPr/>
      <dgm:t>
        <a:bodyPr/>
        <a:lstStyle/>
        <a:p>
          <a:endParaRPr lang="en-US"/>
        </a:p>
      </dgm:t>
    </dgm:pt>
    <dgm:pt modelId="{6489DE40-86DF-E04E-94CC-91298B4854C4}" type="sibTrans" cxnId="{109E845E-0B65-8945-ACF6-0E39E8139EC5}">
      <dgm:prSet/>
      <dgm:spPr/>
      <dgm:t>
        <a:bodyPr/>
        <a:lstStyle/>
        <a:p>
          <a:endParaRPr lang="en-US"/>
        </a:p>
      </dgm:t>
    </dgm:pt>
    <dgm:pt modelId="{E0DE777C-5778-124D-A256-F455897AAD35}">
      <dgm:prSet/>
      <dgm:spPr/>
      <dgm:t>
        <a:bodyPr/>
        <a:lstStyle/>
        <a:p>
          <a:r>
            <a:rPr lang="en-US"/>
            <a:t>The value of lists lies in their utility for managing effects. </a:t>
          </a:r>
        </a:p>
      </dgm:t>
    </dgm:pt>
    <dgm:pt modelId="{3EA5BA92-0313-6645-B3F2-3B952BAEDF1B}" type="parTrans" cxnId="{C59C665B-A7A8-C84D-80E8-CACC26B81810}">
      <dgm:prSet/>
      <dgm:spPr/>
      <dgm:t>
        <a:bodyPr/>
        <a:lstStyle/>
        <a:p>
          <a:endParaRPr lang="en-US"/>
        </a:p>
      </dgm:t>
    </dgm:pt>
    <dgm:pt modelId="{9044FA72-4014-8B41-961E-0E573D7A7F78}" type="sibTrans" cxnId="{C59C665B-A7A8-C84D-80E8-CACC26B81810}">
      <dgm:prSet/>
      <dgm:spPr/>
      <dgm:t>
        <a:bodyPr/>
        <a:lstStyle/>
        <a:p>
          <a:endParaRPr lang="en-US"/>
        </a:p>
      </dgm:t>
    </dgm:pt>
    <dgm:pt modelId="{6900B63F-7E78-C14D-BEB7-A1EA8B9358F7}">
      <dgm:prSet/>
      <dgm:spPr/>
      <dgm:t>
        <a:bodyPr/>
        <a:lstStyle/>
        <a:p>
          <a:r>
            <a:rPr lang="en-US"/>
            <a:t>Hierarchy, status, and privilege, punishment are the key elements for activation</a:t>
          </a:r>
        </a:p>
      </dgm:t>
    </dgm:pt>
    <dgm:pt modelId="{330A2BEC-A642-DF44-A272-EC955E1989A1}" type="parTrans" cxnId="{701AFC9C-843B-6E40-A1EB-70DADE54AECE}">
      <dgm:prSet/>
      <dgm:spPr/>
      <dgm:t>
        <a:bodyPr/>
        <a:lstStyle/>
        <a:p>
          <a:endParaRPr lang="en-US"/>
        </a:p>
      </dgm:t>
    </dgm:pt>
    <dgm:pt modelId="{AFF2C024-78A2-1E47-AC99-F8E13F8BAB1D}" type="sibTrans" cxnId="{701AFC9C-843B-6E40-A1EB-70DADE54AECE}">
      <dgm:prSet/>
      <dgm:spPr/>
      <dgm:t>
        <a:bodyPr/>
        <a:lstStyle/>
        <a:p>
          <a:endParaRPr lang="en-US"/>
        </a:p>
      </dgm:t>
    </dgm:pt>
    <dgm:pt modelId="{F877156B-5255-C444-89FD-2AB62FFB9EC7}">
      <dgm:prSet/>
      <dgm:spPr/>
      <dgm:t>
        <a:bodyPr/>
        <a:lstStyle/>
        <a:p>
          <a:r>
            <a:rPr lang="en-US" dirty="0"/>
            <a:t>Redolent with </a:t>
          </a:r>
          <a:r>
            <a:rPr lang="en-US" dirty="0" err="1"/>
            <a:t>significs</a:t>
          </a:r>
          <a:r>
            <a:rPr lang="en-US" dirty="0"/>
            <a:t>: Hidden Law</a:t>
          </a:r>
        </a:p>
      </dgm:t>
    </dgm:pt>
    <dgm:pt modelId="{C2DB6B36-66A1-1F46-AFEC-11C7D7A40D49}" type="parTrans" cxnId="{E4C9DDA2-62A8-1A43-B181-242D7F304C03}">
      <dgm:prSet/>
      <dgm:spPr/>
      <dgm:t>
        <a:bodyPr/>
        <a:lstStyle/>
        <a:p>
          <a:endParaRPr lang="en-US"/>
        </a:p>
      </dgm:t>
    </dgm:pt>
    <dgm:pt modelId="{77AB90C6-520A-4249-8C8B-8BC1FBA1F4A0}" type="sibTrans" cxnId="{E4C9DDA2-62A8-1A43-B181-242D7F304C03}">
      <dgm:prSet/>
      <dgm:spPr/>
      <dgm:t>
        <a:bodyPr/>
        <a:lstStyle/>
        <a:p>
          <a:endParaRPr lang="en-US"/>
        </a:p>
      </dgm:t>
    </dgm:pt>
    <dgm:pt modelId="{E8E021C9-109F-1243-9EDF-BA2B4EA13D78}">
      <dgm:prSet/>
      <dgm:spPr/>
      <dgm:t>
        <a:bodyPr/>
        <a:lstStyle/>
        <a:p>
          <a:r>
            <a:rPr lang="en-US"/>
            <a:t>Color coding makes object apparent; black-red-white. </a:t>
          </a:r>
        </a:p>
      </dgm:t>
    </dgm:pt>
    <dgm:pt modelId="{304E0118-6067-754B-BD05-D9B18A8771ED}" type="parTrans" cxnId="{2F233B83-11DF-AC4E-87B2-2033B10A968F}">
      <dgm:prSet/>
      <dgm:spPr/>
      <dgm:t>
        <a:bodyPr/>
        <a:lstStyle/>
        <a:p>
          <a:endParaRPr lang="en-US"/>
        </a:p>
      </dgm:t>
    </dgm:pt>
    <dgm:pt modelId="{748ABF06-9859-0543-950A-68F283CBEE0D}" type="sibTrans" cxnId="{2F233B83-11DF-AC4E-87B2-2033B10A968F}">
      <dgm:prSet/>
      <dgm:spPr/>
      <dgm:t>
        <a:bodyPr/>
        <a:lstStyle/>
        <a:p>
          <a:endParaRPr lang="en-US"/>
        </a:p>
      </dgm:t>
    </dgm:pt>
    <dgm:pt modelId="{578C141B-7B2E-CD4F-BEE5-DBD1709A964A}" type="pres">
      <dgm:prSet presAssocID="{D0F56F59-18CB-6E49-9F89-4C34F953F203}" presName="Name0" presStyleCnt="0">
        <dgm:presLayoutVars>
          <dgm:chPref val="3"/>
          <dgm:dir/>
          <dgm:animLvl val="lvl"/>
          <dgm:resizeHandles/>
        </dgm:presLayoutVars>
      </dgm:prSet>
      <dgm:spPr/>
    </dgm:pt>
    <dgm:pt modelId="{ED2FDE20-24EA-5A43-8320-45FAE2604733}" type="pres">
      <dgm:prSet presAssocID="{1A867A7B-CD8D-BA44-B0DF-66D50E97A618}" presName="horFlow" presStyleCnt="0"/>
      <dgm:spPr/>
    </dgm:pt>
    <dgm:pt modelId="{823A3503-C4DB-ED4C-9698-165B386B42D0}" type="pres">
      <dgm:prSet presAssocID="{1A867A7B-CD8D-BA44-B0DF-66D50E97A618}" presName="bigChev" presStyleLbl="node1" presStyleIdx="0" presStyleCnt="3"/>
      <dgm:spPr/>
    </dgm:pt>
    <dgm:pt modelId="{9077711B-E536-6B4F-AFC1-58641090573A}" type="pres">
      <dgm:prSet presAssocID="{6980C235-2910-A94C-A09F-1943FA722DC6}" presName="parTrans" presStyleCnt="0"/>
      <dgm:spPr/>
    </dgm:pt>
    <dgm:pt modelId="{EC685D90-9009-7A40-AF32-D3F3F8B0C2A7}" type="pres">
      <dgm:prSet presAssocID="{374F0B88-A029-2848-8056-9A1C14CF7DFD}" presName="node" presStyleLbl="alignAccFollowNode1" presStyleIdx="0" presStyleCnt="8">
        <dgm:presLayoutVars>
          <dgm:bulletEnabled val="1"/>
        </dgm:presLayoutVars>
      </dgm:prSet>
      <dgm:spPr/>
    </dgm:pt>
    <dgm:pt modelId="{218CA334-6EF5-4343-8DCD-D66D34FC19BE}" type="pres">
      <dgm:prSet presAssocID="{44A022A6-7F82-AD43-9166-77EBC3E470F4}" presName="sibTrans" presStyleCnt="0"/>
      <dgm:spPr/>
    </dgm:pt>
    <dgm:pt modelId="{354225A2-D42B-1144-835A-8178A310DFC5}" type="pres">
      <dgm:prSet presAssocID="{B455F811-B9DA-0047-AB09-510A00515F2A}" presName="node" presStyleLbl="alignAccFollowNode1" presStyleIdx="1" presStyleCnt="8">
        <dgm:presLayoutVars>
          <dgm:bulletEnabled val="1"/>
        </dgm:presLayoutVars>
      </dgm:prSet>
      <dgm:spPr/>
    </dgm:pt>
    <dgm:pt modelId="{ABE1F6AA-802B-F448-93B3-D447886459D8}" type="pres">
      <dgm:prSet presAssocID="{1A867A7B-CD8D-BA44-B0DF-66D50E97A618}" presName="vSp" presStyleCnt="0"/>
      <dgm:spPr/>
    </dgm:pt>
    <dgm:pt modelId="{248DF1F0-D7FA-444C-A241-41BF9A9B920C}" type="pres">
      <dgm:prSet presAssocID="{F22928BD-DF51-B047-A932-1D30610B0E93}" presName="horFlow" presStyleCnt="0"/>
      <dgm:spPr/>
    </dgm:pt>
    <dgm:pt modelId="{2B3F15EE-2504-6643-8738-DA7D04815F62}" type="pres">
      <dgm:prSet presAssocID="{F22928BD-DF51-B047-A932-1D30610B0E93}" presName="bigChev" presStyleLbl="node1" presStyleIdx="1" presStyleCnt="3"/>
      <dgm:spPr/>
    </dgm:pt>
    <dgm:pt modelId="{3D373AB1-94EE-1948-BE40-54614AC80C53}" type="pres">
      <dgm:prSet presAssocID="{64FBC730-5094-6842-8946-EFB6E132E0E4}" presName="parTrans" presStyleCnt="0"/>
      <dgm:spPr/>
    </dgm:pt>
    <dgm:pt modelId="{86CFB659-356A-1E44-B19B-637D6DF9BADE}" type="pres">
      <dgm:prSet presAssocID="{1572A20A-144C-3C42-8713-47F9CC9743EA}" presName="node" presStyleLbl="alignAccFollowNode1" presStyleIdx="2" presStyleCnt="8">
        <dgm:presLayoutVars>
          <dgm:bulletEnabled val="1"/>
        </dgm:presLayoutVars>
      </dgm:prSet>
      <dgm:spPr/>
    </dgm:pt>
    <dgm:pt modelId="{BD96DCFC-BDA4-C849-9623-C98E0035F354}" type="pres">
      <dgm:prSet presAssocID="{8C9E3215-D158-FD4B-9949-4B4FB342CF6F}" presName="sibTrans" presStyleCnt="0"/>
      <dgm:spPr/>
    </dgm:pt>
    <dgm:pt modelId="{B6F4FEB9-F8F9-034C-B506-D2DDF7D37D15}" type="pres">
      <dgm:prSet presAssocID="{7283D62F-F6C4-5942-81A5-DA10FB7F5932}" presName="node" presStyleLbl="alignAccFollowNode1" presStyleIdx="3" presStyleCnt="8">
        <dgm:presLayoutVars>
          <dgm:bulletEnabled val="1"/>
        </dgm:presLayoutVars>
      </dgm:prSet>
      <dgm:spPr/>
    </dgm:pt>
    <dgm:pt modelId="{B3BA667A-4327-F445-A204-EEDC7D79B6D0}" type="pres">
      <dgm:prSet presAssocID="{982AA8DF-60E1-F64C-997A-43CD715AD007}" presName="sibTrans" presStyleCnt="0"/>
      <dgm:spPr/>
    </dgm:pt>
    <dgm:pt modelId="{950A372A-59F5-C84F-B7A6-B4C34FD9F448}" type="pres">
      <dgm:prSet presAssocID="{E1D45888-4987-7D40-8252-81B31E4DDB5D}" presName="node" presStyleLbl="alignAccFollowNode1" presStyleIdx="4" presStyleCnt="8">
        <dgm:presLayoutVars>
          <dgm:bulletEnabled val="1"/>
        </dgm:presLayoutVars>
      </dgm:prSet>
      <dgm:spPr/>
    </dgm:pt>
    <dgm:pt modelId="{9A5F5BD9-7694-4042-93FC-D8701A0002DE}" type="pres">
      <dgm:prSet presAssocID="{F22928BD-DF51-B047-A932-1D30610B0E93}" presName="vSp" presStyleCnt="0"/>
      <dgm:spPr/>
    </dgm:pt>
    <dgm:pt modelId="{D21C6249-9EB8-7E49-8ECF-9C4C061DA4A7}" type="pres">
      <dgm:prSet presAssocID="{E0DE777C-5778-124D-A256-F455897AAD35}" presName="horFlow" presStyleCnt="0"/>
      <dgm:spPr/>
    </dgm:pt>
    <dgm:pt modelId="{0428D91F-5ECB-544B-936B-D6C220D622F2}" type="pres">
      <dgm:prSet presAssocID="{E0DE777C-5778-124D-A256-F455897AAD35}" presName="bigChev" presStyleLbl="node1" presStyleIdx="2" presStyleCnt="3"/>
      <dgm:spPr/>
    </dgm:pt>
    <dgm:pt modelId="{CDF9861F-D731-AB46-A4CB-5ABD37D70AAD}" type="pres">
      <dgm:prSet presAssocID="{330A2BEC-A642-DF44-A272-EC955E1989A1}" presName="parTrans" presStyleCnt="0"/>
      <dgm:spPr/>
    </dgm:pt>
    <dgm:pt modelId="{C56A1A87-F467-844D-9698-98C4DCCF9510}" type="pres">
      <dgm:prSet presAssocID="{6900B63F-7E78-C14D-BEB7-A1EA8B9358F7}" presName="node" presStyleLbl="alignAccFollowNode1" presStyleIdx="5" presStyleCnt="8">
        <dgm:presLayoutVars>
          <dgm:bulletEnabled val="1"/>
        </dgm:presLayoutVars>
      </dgm:prSet>
      <dgm:spPr/>
    </dgm:pt>
    <dgm:pt modelId="{73FABF80-5E1E-F443-9D28-34DB2074C3C0}" type="pres">
      <dgm:prSet presAssocID="{AFF2C024-78A2-1E47-AC99-F8E13F8BAB1D}" presName="sibTrans" presStyleCnt="0"/>
      <dgm:spPr/>
    </dgm:pt>
    <dgm:pt modelId="{2746BCE5-EBFB-B343-AF5C-8503B75289F3}" type="pres">
      <dgm:prSet presAssocID="{F877156B-5255-C444-89FD-2AB62FFB9EC7}" presName="node" presStyleLbl="alignAccFollowNode1" presStyleIdx="6" presStyleCnt="8">
        <dgm:presLayoutVars>
          <dgm:bulletEnabled val="1"/>
        </dgm:presLayoutVars>
      </dgm:prSet>
      <dgm:spPr/>
    </dgm:pt>
    <dgm:pt modelId="{4FBE6B55-BE6A-6A42-BE47-7EF1EB9FA898}" type="pres">
      <dgm:prSet presAssocID="{77AB90C6-520A-4249-8C8B-8BC1FBA1F4A0}" presName="sibTrans" presStyleCnt="0"/>
      <dgm:spPr/>
    </dgm:pt>
    <dgm:pt modelId="{01050FEB-2779-4F42-8340-759BAB8AE6C1}" type="pres">
      <dgm:prSet presAssocID="{E8E021C9-109F-1243-9EDF-BA2B4EA13D78}" presName="node" presStyleLbl="alignAccFollowNode1" presStyleIdx="7" presStyleCnt="8">
        <dgm:presLayoutVars>
          <dgm:bulletEnabled val="1"/>
        </dgm:presLayoutVars>
      </dgm:prSet>
      <dgm:spPr/>
    </dgm:pt>
  </dgm:ptLst>
  <dgm:cxnLst>
    <dgm:cxn modelId="{33538714-31F6-EB40-B9C2-E357342ACB0A}" type="presOf" srcId="{374F0B88-A029-2848-8056-9A1C14CF7DFD}" destId="{EC685D90-9009-7A40-AF32-D3F3F8B0C2A7}" srcOrd="0" destOrd="0" presId="urn:microsoft.com/office/officeart/2005/8/layout/lProcess3"/>
    <dgm:cxn modelId="{D239EB1C-A230-8341-89AA-9ED03C6E971D}" type="presOf" srcId="{F22928BD-DF51-B047-A932-1D30610B0E93}" destId="{2B3F15EE-2504-6643-8738-DA7D04815F62}" srcOrd="0" destOrd="0" presId="urn:microsoft.com/office/officeart/2005/8/layout/lProcess3"/>
    <dgm:cxn modelId="{D13BA227-8441-BF4A-8110-372A8ABC73BA}" type="presOf" srcId="{E1D45888-4987-7D40-8252-81B31E4DDB5D}" destId="{950A372A-59F5-C84F-B7A6-B4C34FD9F448}" srcOrd="0" destOrd="0" presId="urn:microsoft.com/office/officeart/2005/8/layout/lProcess3"/>
    <dgm:cxn modelId="{211E7030-65A8-D440-9FE4-8AFAD18B7842}" type="presOf" srcId="{B455F811-B9DA-0047-AB09-510A00515F2A}" destId="{354225A2-D42B-1144-835A-8178A310DFC5}" srcOrd="0" destOrd="0" presId="urn:microsoft.com/office/officeart/2005/8/layout/lProcess3"/>
    <dgm:cxn modelId="{7FC4EC42-5BE7-7A47-AC5E-A28E93D335DC}" type="presOf" srcId="{D0F56F59-18CB-6E49-9F89-4C34F953F203}" destId="{578C141B-7B2E-CD4F-BEE5-DBD1709A964A}" srcOrd="0" destOrd="0" presId="urn:microsoft.com/office/officeart/2005/8/layout/lProcess3"/>
    <dgm:cxn modelId="{96C2394E-3874-F74B-BD94-73D5D0B9F86E}" type="presOf" srcId="{F877156B-5255-C444-89FD-2AB62FFB9EC7}" destId="{2746BCE5-EBFB-B343-AF5C-8503B75289F3}" srcOrd="0" destOrd="0" presId="urn:microsoft.com/office/officeart/2005/8/layout/lProcess3"/>
    <dgm:cxn modelId="{C59C665B-A7A8-C84D-80E8-CACC26B81810}" srcId="{D0F56F59-18CB-6E49-9F89-4C34F953F203}" destId="{E0DE777C-5778-124D-A256-F455897AAD35}" srcOrd="2" destOrd="0" parTransId="{3EA5BA92-0313-6645-B3F2-3B952BAEDF1B}" sibTransId="{9044FA72-4014-8B41-961E-0E573D7A7F78}"/>
    <dgm:cxn modelId="{109E845E-0B65-8945-ACF6-0E39E8139EC5}" srcId="{F22928BD-DF51-B047-A932-1D30610B0E93}" destId="{E1D45888-4987-7D40-8252-81B31E4DDB5D}" srcOrd="2" destOrd="0" parTransId="{3585BB87-EF77-8446-A8B6-65260B2E8452}" sibTransId="{6489DE40-86DF-E04E-94CC-91298B4854C4}"/>
    <dgm:cxn modelId="{36B30B66-9019-0D46-B69D-1CADC5868C8B}" srcId="{D0F56F59-18CB-6E49-9F89-4C34F953F203}" destId="{F22928BD-DF51-B047-A932-1D30610B0E93}" srcOrd="1" destOrd="0" parTransId="{488A0939-169D-8148-BCF0-E01922B5BF2D}" sibTransId="{2FF3ABD2-0378-3D4F-BA29-7B9EC0B5723B}"/>
    <dgm:cxn modelId="{26190D6B-9683-DA4D-A690-47E0F2AAF6ED}" type="presOf" srcId="{E0DE777C-5778-124D-A256-F455897AAD35}" destId="{0428D91F-5ECB-544B-936B-D6C220D622F2}" srcOrd="0" destOrd="0" presId="urn:microsoft.com/office/officeart/2005/8/layout/lProcess3"/>
    <dgm:cxn modelId="{2F233B83-11DF-AC4E-87B2-2033B10A968F}" srcId="{E0DE777C-5778-124D-A256-F455897AAD35}" destId="{E8E021C9-109F-1243-9EDF-BA2B4EA13D78}" srcOrd="2" destOrd="0" parTransId="{304E0118-6067-754B-BD05-D9B18A8771ED}" sibTransId="{748ABF06-9859-0543-950A-68F283CBEE0D}"/>
    <dgm:cxn modelId="{6B759C89-51B7-0E4F-915E-342DBA95817A}" srcId="{F22928BD-DF51-B047-A932-1D30610B0E93}" destId="{7283D62F-F6C4-5942-81A5-DA10FB7F5932}" srcOrd="1" destOrd="0" parTransId="{C7D74BD2-3651-E94E-8037-37B44446FCA1}" sibTransId="{982AA8DF-60E1-F64C-997A-43CD715AD007}"/>
    <dgm:cxn modelId="{7FE7A88B-27EC-4D4F-9498-218ADE5A4F47}" srcId="{F22928BD-DF51-B047-A932-1D30610B0E93}" destId="{1572A20A-144C-3C42-8713-47F9CC9743EA}" srcOrd="0" destOrd="0" parTransId="{64FBC730-5094-6842-8946-EFB6E132E0E4}" sibTransId="{8C9E3215-D158-FD4B-9949-4B4FB342CF6F}"/>
    <dgm:cxn modelId="{47F3C98D-DF82-664E-A6F1-E9BB03D16131}" srcId="{1A867A7B-CD8D-BA44-B0DF-66D50E97A618}" destId="{B455F811-B9DA-0047-AB09-510A00515F2A}" srcOrd="1" destOrd="0" parTransId="{ECE6C1B9-3C01-A642-9144-1FD281B5CBFE}" sibTransId="{78919A05-0A32-3045-BF8A-67B56A13D610}"/>
    <dgm:cxn modelId="{701AFC9C-843B-6E40-A1EB-70DADE54AECE}" srcId="{E0DE777C-5778-124D-A256-F455897AAD35}" destId="{6900B63F-7E78-C14D-BEB7-A1EA8B9358F7}" srcOrd="0" destOrd="0" parTransId="{330A2BEC-A642-DF44-A272-EC955E1989A1}" sibTransId="{AFF2C024-78A2-1E47-AC99-F8E13F8BAB1D}"/>
    <dgm:cxn modelId="{E4C9DDA2-62A8-1A43-B181-242D7F304C03}" srcId="{E0DE777C-5778-124D-A256-F455897AAD35}" destId="{F877156B-5255-C444-89FD-2AB62FFB9EC7}" srcOrd="1" destOrd="0" parTransId="{C2DB6B36-66A1-1F46-AFEC-11C7D7A40D49}" sibTransId="{77AB90C6-520A-4249-8C8B-8BC1FBA1F4A0}"/>
    <dgm:cxn modelId="{1533ACAA-223D-2146-AB54-BF7D99AA0E16}" type="presOf" srcId="{1A867A7B-CD8D-BA44-B0DF-66D50E97A618}" destId="{823A3503-C4DB-ED4C-9698-165B386B42D0}" srcOrd="0" destOrd="0" presId="urn:microsoft.com/office/officeart/2005/8/layout/lProcess3"/>
    <dgm:cxn modelId="{684297CA-DBD7-084E-BEAB-1BB489AEC56E}" type="presOf" srcId="{1572A20A-144C-3C42-8713-47F9CC9743EA}" destId="{86CFB659-356A-1E44-B19B-637D6DF9BADE}" srcOrd="0" destOrd="0" presId="urn:microsoft.com/office/officeart/2005/8/layout/lProcess3"/>
    <dgm:cxn modelId="{BB9CD1DA-00B4-1C45-B6EF-BD32565942F0}" type="presOf" srcId="{7283D62F-F6C4-5942-81A5-DA10FB7F5932}" destId="{B6F4FEB9-F8F9-034C-B506-D2DDF7D37D15}" srcOrd="0" destOrd="0" presId="urn:microsoft.com/office/officeart/2005/8/layout/lProcess3"/>
    <dgm:cxn modelId="{5C3708E7-CCE2-0D4A-A69D-45610FCF42E9}" type="presOf" srcId="{E8E021C9-109F-1243-9EDF-BA2B4EA13D78}" destId="{01050FEB-2779-4F42-8340-759BAB8AE6C1}" srcOrd="0" destOrd="0" presId="urn:microsoft.com/office/officeart/2005/8/layout/lProcess3"/>
    <dgm:cxn modelId="{71592EF0-4D55-8440-97F6-FEC0DE591E89}" srcId="{1A867A7B-CD8D-BA44-B0DF-66D50E97A618}" destId="{374F0B88-A029-2848-8056-9A1C14CF7DFD}" srcOrd="0" destOrd="0" parTransId="{6980C235-2910-A94C-A09F-1943FA722DC6}" sibTransId="{44A022A6-7F82-AD43-9166-77EBC3E470F4}"/>
    <dgm:cxn modelId="{E2A780F7-CE6A-B04E-9586-0FB36234C9DB}" type="presOf" srcId="{6900B63F-7E78-C14D-BEB7-A1EA8B9358F7}" destId="{C56A1A87-F467-844D-9698-98C4DCCF9510}" srcOrd="0" destOrd="0" presId="urn:microsoft.com/office/officeart/2005/8/layout/lProcess3"/>
    <dgm:cxn modelId="{B75070F8-E2E8-F84E-AFEB-9FEBD0B6861A}" srcId="{D0F56F59-18CB-6E49-9F89-4C34F953F203}" destId="{1A867A7B-CD8D-BA44-B0DF-66D50E97A618}" srcOrd="0" destOrd="0" parTransId="{EF74C552-A13C-BF40-90EC-E85A52DE559F}" sibTransId="{F2C7D321-9C3C-0F48-B15E-35AE4EF26BC4}"/>
    <dgm:cxn modelId="{14C87AF0-C7B9-C243-8001-7B6CCAFDB30E}" type="presParOf" srcId="{578C141B-7B2E-CD4F-BEE5-DBD1709A964A}" destId="{ED2FDE20-24EA-5A43-8320-45FAE2604733}" srcOrd="0" destOrd="0" presId="urn:microsoft.com/office/officeart/2005/8/layout/lProcess3"/>
    <dgm:cxn modelId="{288D079F-A511-8A4E-ABB6-FF3B7934DE29}" type="presParOf" srcId="{ED2FDE20-24EA-5A43-8320-45FAE2604733}" destId="{823A3503-C4DB-ED4C-9698-165B386B42D0}" srcOrd="0" destOrd="0" presId="urn:microsoft.com/office/officeart/2005/8/layout/lProcess3"/>
    <dgm:cxn modelId="{5F53BF52-8010-A243-9BEC-04A7C5D7297C}" type="presParOf" srcId="{ED2FDE20-24EA-5A43-8320-45FAE2604733}" destId="{9077711B-E536-6B4F-AFC1-58641090573A}" srcOrd="1" destOrd="0" presId="urn:microsoft.com/office/officeart/2005/8/layout/lProcess3"/>
    <dgm:cxn modelId="{1D35F55F-21DD-E848-AB72-75EBC7DDB68E}" type="presParOf" srcId="{ED2FDE20-24EA-5A43-8320-45FAE2604733}" destId="{EC685D90-9009-7A40-AF32-D3F3F8B0C2A7}" srcOrd="2" destOrd="0" presId="urn:microsoft.com/office/officeart/2005/8/layout/lProcess3"/>
    <dgm:cxn modelId="{E67C7D5F-9CB7-8E4E-8DF6-57CFD2EC8709}" type="presParOf" srcId="{ED2FDE20-24EA-5A43-8320-45FAE2604733}" destId="{218CA334-6EF5-4343-8DCD-D66D34FC19BE}" srcOrd="3" destOrd="0" presId="urn:microsoft.com/office/officeart/2005/8/layout/lProcess3"/>
    <dgm:cxn modelId="{89579761-F8E1-6D4A-AB96-D9CAF33F4F16}" type="presParOf" srcId="{ED2FDE20-24EA-5A43-8320-45FAE2604733}" destId="{354225A2-D42B-1144-835A-8178A310DFC5}" srcOrd="4" destOrd="0" presId="urn:microsoft.com/office/officeart/2005/8/layout/lProcess3"/>
    <dgm:cxn modelId="{823B8950-B7FA-DB46-B6A9-65406A095708}" type="presParOf" srcId="{578C141B-7B2E-CD4F-BEE5-DBD1709A964A}" destId="{ABE1F6AA-802B-F448-93B3-D447886459D8}" srcOrd="1" destOrd="0" presId="urn:microsoft.com/office/officeart/2005/8/layout/lProcess3"/>
    <dgm:cxn modelId="{96257B9C-3F53-8445-A61B-BA132C587C36}" type="presParOf" srcId="{578C141B-7B2E-CD4F-BEE5-DBD1709A964A}" destId="{248DF1F0-D7FA-444C-A241-41BF9A9B920C}" srcOrd="2" destOrd="0" presId="urn:microsoft.com/office/officeart/2005/8/layout/lProcess3"/>
    <dgm:cxn modelId="{A7ECB165-00FE-1B47-808E-59CBB779E796}" type="presParOf" srcId="{248DF1F0-D7FA-444C-A241-41BF9A9B920C}" destId="{2B3F15EE-2504-6643-8738-DA7D04815F62}" srcOrd="0" destOrd="0" presId="urn:microsoft.com/office/officeart/2005/8/layout/lProcess3"/>
    <dgm:cxn modelId="{665EAA50-4CC3-1840-981A-7B8913BB4D13}" type="presParOf" srcId="{248DF1F0-D7FA-444C-A241-41BF9A9B920C}" destId="{3D373AB1-94EE-1948-BE40-54614AC80C53}" srcOrd="1" destOrd="0" presId="urn:microsoft.com/office/officeart/2005/8/layout/lProcess3"/>
    <dgm:cxn modelId="{FCE5FA1E-2A19-A748-BD5F-9966A3AA2BA3}" type="presParOf" srcId="{248DF1F0-D7FA-444C-A241-41BF9A9B920C}" destId="{86CFB659-356A-1E44-B19B-637D6DF9BADE}" srcOrd="2" destOrd="0" presId="urn:microsoft.com/office/officeart/2005/8/layout/lProcess3"/>
    <dgm:cxn modelId="{F6EE2DAB-CF89-D94D-A727-05201FAAB47C}" type="presParOf" srcId="{248DF1F0-D7FA-444C-A241-41BF9A9B920C}" destId="{BD96DCFC-BDA4-C849-9623-C98E0035F354}" srcOrd="3" destOrd="0" presId="urn:microsoft.com/office/officeart/2005/8/layout/lProcess3"/>
    <dgm:cxn modelId="{8063EB45-75A3-2B4A-BE9E-BF9F881E1ABB}" type="presParOf" srcId="{248DF1F0-D7FA-444C-A241-41BF9A9B920C}" destId="{B6F4FEB9-F8F9-034C-B506-D2DDF7D37D15}" srcOrd="4" destOrd="0" presId="urn:microsoft.com/office/officeart/2005/8/layout/lProcess3"/>
    <dgm:cxn modelId="{BE171B58-3C46-7F4C-8657-580091429152}" type="presParOf" srcId="{248DF1F0-D7FA-444C-A241-41BF9A9B920C}" destId="{B3BA667A-4327-F445-A204-EEDC7D79B6D0}" srcOrd="5" destOrd="0" presId="urn:microsoft.com/office/officeart/2005/8/layout/lProcess3"/>
    <dgm:cxn modelId="{874160AC-BAD5-6242-AB09-85AFFF78F23B}" type="presParOf" srcId="{248DF1F0-D7FA-444C-A241-41BF9A9B920C}" destId="{950A372A-59F5-C84F-B7A6-B4C34FD9F448}" srcOrd="6" destOrd="0" presId="urn:microsoft.com/office/officeart/2005/8/layout/lProcess3"/>
    <dgm:cxn modelId="{13F742E1-4142-2940-B449-152D2828C1D8}" type="presParOf" srcId="{578C141B-7B2E-CD4F-BEE5-DBD1709A964A}" destId="{9A5F5BD9-7694-4042-93FC-D8701A0002DE}" srcOrd="3" destOrd="0" presId="urn:microsoft.com/office/officeart/2005/8/layout/lProcess3"/>
    <dgm:cxn modelId="{E1F0F90E-B086-BC4D-98BD-6744A6484F0B}" type="presParOf" srcId="{578C141B-7B2E-CD4F-BEE5-DBD1709A964A}" destId="{D21C6249-9EB8-7E49-8ECF-9C4C061DA4A7}" srcOrd="4" destOrd="0" presId="urn:microsoft.com/office/officeart/2005/8/layout/lProcess3"/>
    <dgm:cxn modelId="{CBC2A2E1-6C0E-0143-91E7-B9907F4BA3B3}" type="presParOf" srcId="{D21C6249-9EB8-7E49-8ECF-9C4C061DA4A7}" destId="{0428D91F-5ECB-544B-936B-D6C220D622F2}" srcOrd="0" destOrd="0" presId="urn:microsoft.com/office/officeart/2005/8/layout/lProcess3"/>
    <dgm:cxn modelId="{EC4BD027-8556-7A48-A5CA-FE29B38236B0}" type="presParOf" srcId="{D21C6249-9EB8-7E49-8ECF-9C4C061DA4A7}" destId="{CDF9861F-D731-AB46-A4CB-5ABD37D70AAD}" srcOrd="1" destOrd="0" presId="urn:microsoft.com/office/officeart/2005/8/layout/lProcess3"/>
    <dgm:cxn modelId="{BB069B50-167A-754F-929B-E5C566F510EE}" type="presParOf" srcId="{D21C6249-9EB8-7E49-8ECF-9C4C061DA4A7}" destId="{C56A1A87-F467-844D-9698-98C4DCCF9510}" srcOrd="2" destOrd="0" presId="urn:microsoft.com/office/officeart/2005/8/layout/lProcess3"/>
    <dgm:cxn modelId="{943E1C0D-68CA-4849-905C-416A9F32FA12}" type="presParOf" srcId="{D21C6249-9EB8-7E49-8ECF-9C4C061DA4A7}" destId="{73FABF80-5E1E-F443-9D28-34DB2074C3C0}" srcOrd="3" destOrd="0" presId="urn:microsoft.com/office/officeart/2005/8/layout/lProcess3"/>
    <dgm:cxn modelId="{F8AEB301-CE01-E74F-8B4E-BE4AC29A0FFB}" type="presParOf" srcId="{D21C6249-9EB8-7E49-8ECF-9C4C061DA4A7}" destId="{2746BCE5-EBFB-B343-AF5C-8503B75289F3}" srcOrd="4" destOrd="0" presId="urn:microsoft.com/office/officeart/2005/8/layout/lProcess3"/>
    <dgm:cxn modelId="{F170DBB1-AC92-7047-AED9-8BF64EC04C6D}" type="presParOf" srcId="{D21C6249-9EB8-7E49-8ECF-9C4C061DA4A7}" destId="{4FBE6B55-BE6A-6A42-BE47-7EF1EB9FA898}" srcOrd="5" destOrd="0" presId="urn:microsoft.com/office/officeart/2005/8/layout/lProcess3"/>
    <dgm:cxn modelId="{BAB63015-34AF-8048-B8BF-6CA0C76794C1}" type="presParOf" srcId="{D21C6249-9EB8-7E49-8ECF-9C4C061DA4A7}" destId="{01050FEB-2779-4F42-8340-759BAB8AE6C1}"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EA8BA4-AE1A-7845-850D-1A2D3297508F}"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US"/>
        </a:p>
      </dgm:t>
    </dgm:pt>
    <dgm:pt modelId="{8FE061DD-F0CD-2746-A23D-DF1611E3109B}">
      <dgm:prSet/>
      <dgm:spPr/>
      <dgm:t>
        <a:bodyPr/>
        <a:lstStyle/>
        <a:p>
          <a:r>
            <a:rPr lang="en-US" dirty="0"/>
            <a:t>A.  </a:t>
          </a:r>
          <a:r>
            <a:rPr lang="en-US" b="1" dirty="0">
              <a:solidFill>
                <a:srgbClr val="FF0000"/>
              </a:solidFill>
            </a:rPr>
            <a:t>Entity (Subjects</a:t>
          </a:r>
          <a:r>
            <a:rPr lang="en-US" dirty="0"/>
            <a:t>). Here the problem is one of authority and jurisdiction.  The State Council has moved to organize the list of list-producing entities, but it has done little to organize the jurisdiction of each.  Expect much in the way of overlap, and probably the existence of list “gaps.”</a:t>
          </a:r>
        </a:p>
      </dgm:t>
    </dgm:pt>
    <dgm:pt modelId="{FDD1AE52-B9B6-5B4F-A166-F11E486DC95E}" type="parTrans" cxnId="{711C949F-6B95-D249-A674-3CEBCF3FD0A2}">
      <dgm:prSet/>
      <dgm:spPr/>
      <dgm:t>
        <a:bodyPr/>
        <a:lstStyle/>
        <a:p>
          <a:endParaRPr lang="en-US"/>
        </a:p>
      </dgm:t>
    </dgm:pt>
    <dgm:pt modelId="{63526F13-C9B5-534C-83EC-EB2E434337BF}" type="sibTrans" cxnId="{711C949F-6B95-D249-A674-3CEBCF3FD0A2}">
      <dgm:prSet/>
      <dgm:spPr/>
      <dgm:t>
        <a:bodyPr/>
        <a:lstStyle/>
        <a:p>
          <a:endParaRPr lang="en-US"/>
        </a:p>
      </dgm:t>
    </dgm:pt>
    <dgm:pt modelId="{6182F963-E87D-A046-9C55-2A98831CAFBB}">
      <dgm:prSet/>
      <dgm:spPr/>
      <dgm:t>
        <a:bodyPr/>
        <a:lstStyle/>
        <a:p>
          <a:r>
            <a:rPr lang="en-US" i="1" dirty="0"/>
            <a:t>B.  </a:t>
          </a:r>
          <a:r>
            <a:rPr lang="en-US" b="1" i="1" dirty="0">
              <a:solidFill>
                <a:srgbClr val="FF0000"/>
              </a:solidFill>
            </a:rPr>
            <a:t>Class of persons or institutions that might be included in the (color) list</a:t>
          </a:r>
          <a:r>
            <a:rPr lang="en-US" dirty="0"/>
            <a:t>. That suggests two significant consequences.  The first is that every list necessarily excludes certain actors who exist outside a specific list system.  It also produces a system in which different subjects will be faced with behavior standards from different sets of lists. </a:t>
          </a:r>
        </a:p>
      </dgm:t>
    </dgm:pt>
    <dgm:pt modelId="{055AD121-CCBC-5A43-BE70-6C1D0880E626}" type="parTrans" cxnId="{790FC50B-6C28-8643-A132-CF5703E54F2C}">
      <dgm:prSet/>
      <dgm:spPr/>
      <dgm:t>
        <a:bodyPr/>
        <a:lstStyle/>
        <a:p>
          <a:endParaRPr lang="en-US"/>
        </a:p>
      </dgm:t>
    </dgm:pt>
    <dgm:pt modelId="{A248DE01-2FA4-F440-9501-D6D6533B9677}" type="sibTrans" cxnId="{790FC50B-6C28-8643-A132-CF5703E54F2C}">
      <dgm:prSet/>
      <dgm:spPr/>
      <dgm:t>
        <a:bodyPr/>
        <a:lstStyle/>
        <a:p>
          <a:endParaRPr lang="en-US"/>
        </a:p>
      </dgm:t>
    </dgm:pt>
    <dgm:pt modelId="{D0781A5B-03C3-DA42-9B33-E670AF54912F}" type="pres">
      <dgm:prSet presAssocID="{08EA8BA4-AE1A-7845-850D-1A2D3297508F}" presName="linear" presStyleCnt="0">
        <dgm:presLayoutVars>
          <dgm:animLvl val="lvl"/>
          <dgm:resizeHandles val="exact"/>
        </dgm:presLayoutVars>
      </dgm:prSet>
      <dgm:spPr/>
    </dgm:pt>
    <dgm:pt modelId="{9B665AAA-98A6-EB4A-BA2C-1ECB38EECB54}" type="pres">
      <dgm:prSet presAssocID="{8FE061DD-F0CD-2746-A23D-DF1611E3109B}" presName="parentText" presStyleLbl="node1" presStyleIdx="0" presStyleCnt="2">
        <dgm:presLayoutVars>
          <dgm:chMax val="0"/>
          <dgm:bulletEnabled val="1"/>
        </dgm:presLayoutVars>
      </dgm:prSet>
      <dgm:spPr/>
    </dgm:pt>
    <dgm:pt modelId="{8D40C0E3-F21E-3941-ACD6-D556C0AABA26}" type="pres">
      <dgm:prSet presAssocID="{63526F13-C9B5-534C-83EC-EB2E434337BF}" presName="spacer" presStyleCnt="0"/>
      <dgm:spPr/>
    </dgm:pt>
    <dgm:pt modelId="{93BDEF56-89A1-0342-AF85-C72F677A94CD}" type="pres">
      <dgm:prSet presAssocID="{6182F963-E87D-A046-9C55-2A98831CAFBB}" presName="parentText" presStyleLbl="node1" presStyleIdx="1" presStyleCnt="2">
        <dgm:presLayoutVars>
          <dgm:chMax val="0"/>
          <dgm:bulletEnabled val="1"/>
        </dgm:presLayoutVars>
      </dgm:prSet>
      <dgm:spPr/>
    </dgm:pt>
  </dgm:ptLst>
  <dgm:cxnLst>
    <dgm:cxn modelId="{790FC50B-6C28-8643-A132-CF5703E54F2C}" srcId="{08EA8BA4-AE1A-7845-850D-1A2D3297508F}" destId="{6182F963-E87D-A046-9C55-2A98831CAFBB}" srcOrd="1" destOrd="0" parTransId="{055AD121-CCBC-5A43-BE70-6C1D0880E626}" sibTransId="{A248DE01-2FA4-F440-9501-D6D6533B9677}"/>
    <dgm:cxn modelId="{17C9D468-46C8-C34C-8A90-585A56ACFC20}" type="presOf" srcId="{8FE061DD-F0CD-2746-A23D-DF1611E3109B}" destId="{9B665AAA-98A6-EB4A-BA2C-1ECB38EECB54}" srcOrd="0" destOrd="0" presId="urn:microsoft.com/office/officeart/2005/8/layout/vList2"/>
    <dgm:cxn modelId="{711C949F-6B95-D249-A674-3CEBCF3FD0A2}" srcId="{08EA8BA4-AE1A-7845-850D-1A2D3297508F}" destId="{8FE061DD-F0CD-2746-A23D-DF1611E3109B}" srcOrd="0" destOrd="0" parTransId="{FDD1AE52-B9B6-5B4F-A166-F11E486DC95E}" sibTransId="{63526F13-C9B5-534C-83EC-EB2E434337BF}"/>
    <dgm:cxn modelId="{233FCBB0-49AD-8E42-B679-6B75C701125D}" type="presOf" srcId="{6182F963-E87D-A046-9C55-2A98831CAFBB}" destId="{93BDEF56-89A1-0342-AF85-C72F677A94CD}" srcOrd="0" destOrd="0" presId="urn:microsoft.com/office/officeart/2005/8/layout/vList2"/>
    <dgm:cxn modelId="{9CD1A6DD-1F3C-8F40-93A4-7D7B8E6B706B}" type="presOf" srcId="{08EA8BA4-AE1A-7845-850D-1A2D3297508F}" destId="{D0781A5B-03C3-DA42-9B33-E670AF54912F}" srcOrd="0" destOrd="0" presId="urn:microsoft.com/office/officeart/2005/8/layout/vList2"/>
    <dgm:cxn modelId="{F4EFDD76-4E0B-3447-BD95-F1C58D7A8701}" type="presParOf" srcId="{D0781A5B-03C3-DA42-9B33-E670AF54912F}" destId="{9B665AAA-98A6-EB4A-BA2C-1ECB38EECB54}" srcOrd="0" destOrd="0" presId="urn:microsoft.com/office/officeart/2005/8/layout/vList2"/>
    <dgm:cxn modelId="{836EEC0B-7535-5E4F-8CF1-7A593965DA20}" type="presParOf" srcId="{D0781A5B-03C3-DA42-9B33-E670AF54912F}" destId="{8D40C0E3-F21E-3941-ACD6-D556C0AABA26}" srcOrd="1" destOrd="0" presId="urn:microsoft.com/office/officeart/2005/8/layout/vList2"/>
    <dgm:cxn modelId="{D80F4C52-6AFF-424E-A35C-ED832294C23B}" type="presParOf" srcId="{D0781A5B-03C3-DA42-9B33-E670AF54912F}" destId="{93BDEF56-89A1-0342-AF85-C72F677A94C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9BCF6A-FFCA-D74B-A71F-0278B8244DFF}"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B5FA68D1-EADB-6247-B5E6-337AE3B8800A}">
      <dgm:prSet/>
      <dgm:spPr/>
      <dgm:t>
        <a:bodyPr/>
        <a:lstStyle/>
        <a:p>
          <a:r>
            <a:rPr lang="en-US" i="1" dirty="0"/>
            <a:t>C. </a:t>
          </a:r>
          <a:r>
            <a:rPr lang="en-US" b="1" i="1" dirty="0">
              <a:solidFill>
                <a:srgbClr val="FF0000"/>
              </a:solidFill>
            </a:rPr>
            <a:t>The objective of list production </a:t>
          </a:r>
          <a:r>
            <a:rPr lang="en-US" i="1" dirty="0"/>
            <a:t>(e.g., promote on of the 12 Core Socialist Values)</a:t>
          </a:r>
          <a:r>
            <a:rPr lang="en-US" dirty="0"/>
            <a:t>. At the moment this issue remains largely undefined.</a:t>
          </a:r>
        </a:p>
      </dgm:t>
    </dgm:pt>
    <dgm:pt modelId="{9DA3A467-4EF0-D14D-A98F-F16F916AE93D}" type="parTrans" cxnId="{9F0BEEBD-1E9A-3647-8356-9046DFD4C116}">
      <dgm:prSet/>
      <dgm:spPr/>
      <dgm:t>
        <a:bodyPr/>
        <a:lstStyle/>
        <a:p>
          <a:endParaRPr lang="en-US"/>
        </a:p>
      </dgm:t>
    </dgm:pt>
    <dgm:pt modelId="{180088C1-3F68-C140-8974-E1C308FE375B}" type="sibTrans" cxnId="{9F0BEEBD-1E9A-3647-8356-9046DFD4C116}">
      <dgm:prSet/>
      <dgm:spPr/>
      <dgm:t>
        <a:bodyPr/>
        <a:lstStyle/>
        <a:p>
          <a:endParaRPr lang="en-US"/>
        </a:p>
      </dgm:t>
    </dgm:pt>
    <dgm:pt modelId="{E85BB828-F652-D049-AE49-99DADFCD0DAD}">
      <dgm:prSet/>
      <dgm:spPr/>
      <dgm:t>
        <a:bodyPr/>
        <a:lstStyle/>
        <a:p>
          <a:r>
            <a:rPr lang="en-US" i="1" dirty="0"/>
            <a:t>D. </a:t>
          </a:r>
          <a:r>
            <a:rPr lang="en-US" b="1" i="1" dirty="0">
              <a:solidFill>
                <a:srgbClr val="FF0000"/>
              </a:solidFill>
            </a:rPr>
            <a:t>The sector of class of conduct around which data tied to the objective is limited</a:t>
          </a:r>
          <a:r>
            <a:rPr lang="en-US" b="1" dirty="0">
              <a:solidFill>
                <a:srgbClr val="FF0000"/>
              </a:solidFill>
            </a:rPr>
            <a:t>. </a:t>
          </a:r>
          <a:r>
            <a:rPr lang="en-US" dirty="0"/>
            <a:t>The State Council has already suggested an ecology of data harvesting and list making.  There are </a:t>
          </a:r>
          <a:r>
            <a:rPr lang="en-US" b="1" dirty="0"/>
            <a:t>divisions between individual and commercial sectors</a:t>
          </a:r>
          <a:r>
            <a:rPr lang="en-US" dirty="0"/>
            <a:t>, between </a:t>
          </a:r>
          <a:r>
            <a:rPr lang="en-US" b="1" i="1" dirty="0"/>
            <a:t>different industrial and commercial sector</a:t>
          </a:r>
          <a:r>
            <a:rPr lang="en-US" dirty="0"/>
            <a:t>s, between regions and the like. The result creates potential incompatibilities among lists and their underlying analytics.</a:t>
          </a:r>
        </a:p>
      </dgm:t>
    </dgm:pt>
    <dgm:pt modelId="{967A94F8-20D1-FF4A-AC75-1F16904BA8C6}" type="parTrans" cxnId="{70D6FA00-A86F-7A43-B7C8-A9540DC91840}">
      <dgm:prSet/>
      <dgm:spPr/>
      <dgm:t>
        <a:bodyPr/>
        <a:lstStyle/>
        <a:p>
          <a:endParaRPr lang="en-US"/>
        </a:p>
      </dgm:t>
    </dgm:pt>
    <dgm:pt modelId="{04A9C269-0255-D049-9B4A-A8453A3610D1}" type="sibTrans" cxnId="{70D6FA00-A86F-7A43-B7C8-A9540DC91840}">
      <dgm:prSet/>
      <dgm:spPr/>
      <dgm:t>
        <a:bodyPr/>
        <a:lstStyle/>
        <a:p>
          <a:endParaRPr lang="en-US"/>
        </a:p>
      </dgm:t>
    </dgm:pt>
    <dgm:pt modelId="{918A0C11-B463-1447-A705-61CD98C418A5}" type="pres">
      <dgm:prSet presAssocID="{7F9BCF6A-FFCA-D74B-A71F-0278B8244DFF}" presName="linear" presStyleCnt="0">
        <dgm:presLayoutVars>
          <dgm:animLvl val="lvl"/>
          <dgm:resizeHandles val="exact"/>
        </dgm:presLayoutVars>
      </dgm:prSet>
      <dgm:spPr/>
    </dgm:pt>
    <dgm:pt modelId="{4F13C7FA-87E5-9E48-B17D-CCC120F1A66F}" type="pres">
      <dgm:prSet presAssocID="{B5FA68D1-EADB-6247-B5E6-337AE3B8800A}" presName="parentText" presStyleLbl="node1" presStyleIdx="0" presStyleCnt="2">
        <dgm:presLayoutVars>
          <dgm:chMax val="0"/>
          <dgm:bulletEnabled val="1"/>
        </dgm:presLayoutVars>
      </dgm:prSet>
      <dgm:spPr/>
    </dgm:pt>
    <dgm:pt modelId="{E95F1720-0198-0F42-8754-210916427610}" type="pres">
      <dgm:prSet presAssocID="{180088C1-3F68-C140-8974-E1C308FE375B}" presName="spacer" presStyleCnt="0"/>
      <dgm:spPr/>
    </dgm:pt>
    <dgm:pt modelId="{B1A43A44-7EB7-134D-982D-A5B68C116F52}" type="pres">
      <dgm:prSet presAssocID="{E85BB828-F652-D049-AE49-99DADFCD0DAD}" presName="parentText" presStyleLbl="node1" presStyleIdx="1" presStyleCnt="2">
        <dgm:presLayoutVars>
          <dgm:chMax val="0"/>
          <dgm:bulletEnabled val="1"/>
        </dgm:presLayoutVars>
      </dgm:prSet>
      <dgm:spPr/>
    </dgm:pt>
  </dgm:ptLst>
  <dgm:cxnLst>
    <dgm:cxn modelId="{70D6FA00-A86F-7A43-B7C8-A9540DC91840}" srcId="{7F9BCF6A-FFCA-D74B-A71F-0278B8244DFF}" destId="{E85BB828-F652-D049-AE49-99DADFCD0DAD}" srcOrd="1" destOrd="0" parTransId="{967A94F8-20D1-FF4A-AC75-1F16904BA8C6}" sibTransId="{04A9C269-0255-D049-9B4A-A8453A3610D1}"/>
    <dgm:cxn modelId="{DE4F218D-CFF0-DF4B-A452-DEF3EDC05906}" type="presOf" srcId="{B5FA68D1-EADB-6247-B5E6-337AE3B8800A}" destId="{4F13C7FA-87E5-9E48-B17D-CCC120F1A66F}" srcOrd="0" destOrd="0" presId="urn:microsoft.com/office/officeart/2005/8/layout/vList2"/>
    <dgm:cxn modelId="{49513798-97F8-6B45-A4CB-6EDB88EF4EBB}" type="presOf" srcId="{7F9BCF6A-FFCA-D74B-A71F-0278B8244DFF}" destId="{918A0C11-B463-1447-A705-61CD98C418A5}" srcOrd="0" destOrd="0" presId="urn:microsoft.com/office/officeart/2005/8/layout/vList2"/>
    <dgm:cxn modelId="{9F0BEEBD-1E9A-3647-8356-9046DFD4C116}" srcId="{7F9BCF6A-FFCA-D74B-A71F-0278B8244DFF}" destId="{B5FA68D1-EADB-6247-B5E6-337AE3B8800A}" srcOrd="0" destOrd="0" parTransId="{9DA3A467-4EF0-D14D-A98F-F16F916AE93D}" sibTransId="{180088C1-3F68-C140-8974-E1C308FE375B}"/>
    <dgm:cxn modelId="{D3B44DDC-3363-5244-A1BD-D997BFBD6F5D}" type="presOf" srcId="{E85BB828-F652-D049-AE49-99DADFCD0DAD}" destId="{B1A43A44-7EB7-134D-982D-A5B68C116F52}" srcOrd="0" destOrd="0" presId="urn:microsoft.com/office/officeart/2005/8/layout/vList2"/>
    <dgm:cxn modelId="{E7C41497-E7DB-2740-B3E7-8865E059626C}" type="presParOf" srcId="{918A0C11-B463-1447-A705-61CD98C418A5}" destId="{4F13C7FA-87E5-9E48-B17D-CCC120F1A66F}" srcOrd="0" destOrd="0" presId="urn:microsoft.com/office/officeart/2005/8/layout/vList2"/>
    <dgm:cxn modelId="{48D50885-2A6E-404D-9F78-EC00D6D18F74}" type="presParOf" srcId="{918A0C11-B463-1447-A705-61CD98C418A5}" destId="{E95F1720-0198-0F42-8754-210916427610}" srcOrd="1" destOrd="0" presId="urn:microsoft.com/office/officeart/2005/8/layout/vList2"/>
    <dgm:cxn modelId="{7570B25E-353F-A64F-B6D7-8F575B78B9E8}" type="presParOf" srcId="{918A0C11-B463-1447-A705-61CD98C418A5}" destId="{B1A43A44-7EB7-134D-982D-A5B68C116F52}"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5600A3-BB46-364B-A142-699CCC283D80}"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A893736F-95DA-1546-91A1-CEDE8BB5C7D4}">
      <dgm:prSet/>
      <dgm:spPr/>
      <dgm:t>
        <a:bodyPr/>
        <a:lstStyle/>
        <a:p>
          <a:r>
            <a:rPr lang="en-US" b="1" i="1" dirty="0">
              <a:solidFill>
                <a:schemeClr val="tx1"/>
              </a:solidFill>
            </a:rPr>
            <a:t>E. Data—bits of information that connects behaviors or activities</a:t>
          </a:r>
          <a:r>
            <a:rPr lang="en-US" b="1" dirty="0">
              <a:solidFill>
                <a:srgbClr val="FF0000"/>
              </a:solidFill>
            </a:rPr>
            <a:t>.  </a:t>
          </a:r>
          <a:r>
            <a:rPr lang="en-US" dirty="0"/>
            <a:t>This points to the </a:t>
          </a:r>
          <a:r>
            <a:rPr lang="en-US" b="1" i="1" dirty="0"/>
            <a:t>general problem of the identification of data that is useful</a:t>
          </a:r>
          <a:r>
            <a:rPr lang="en-US" dirty="0"/>
            <a:t>. There are a number of issues; for purposes of this essay two are worth identifying.  The first is the connection between data choices and rulemaking.  That is choosing data identifies conduct with significance. .  The second is the conflation of data and ideological perception.  Individuals are only capable of recognizing data that aligns with their cultural conceptions of meaning.</a:t>
          </a:r>
        </a:p>
      </dgm:t>
    </dgm:pt>
    <dgm:pt modelId="{133D3514-D805-6543-8202-F99399A9F095}" type="parTrans" cxnId="{23389A96-38D0-CF49-9D7A-6BE43ABA1B64}">
      <dgm:prSet/>
      <dgm:spPr/>
      <dgm:t>
        <a:bodyPr/>
        <a:lstStyle/>
        <a:p>
          <a:endParaRPr lang="en-US"/>
        </a:p>
      </dgm:t>
    </dgm:pt>
    <dgm:pt modelId="{FE11DFDB-5FF1-6046-BB1F-D6FB322EE8E3}" type="sibTrans" cxnId="{23389A96-38D0-CF49-9D7A-6BE43ABA1B64}">
      <dgm:prSet/>
      <dgm:spPr/>
      <dgm:t>
        <a:bodyPr/>
        <a:lstStyle/>
        <a:p>
          <a:endParaRPr lang="en-US"/>
        </a:p>
      </dgm:t>
    </dgm:pt>
    <dgm:pt modelId="{3B11D76A-3532-C147-8A37-C26BAE97412B}">
      <dgm:prSet/>
      <dgm:spPr/>
      <dgm:t>
        <a:bodyPr/>
        <a:lstStyle/>
        <a:p>
          <a:r>
            <a:rPr lang="en-US" b="1" i="0" dirty="0">
              <a:solidFill>
                <a:schemeClr val="tx1"/>
              </a:solidFill>
            </a:rPr>
            <a:t>F.  Analytics—the development of the process of producing meaning from data related to the objectives</a:t>
          </a:r>
          <a:r>
            <a:rPr lang="en-US" b="1" dirty="0">
              <a:solidFill>
                <a:schemeClr val="tx1"/>
              </a:solidFill>
            </a:rPr>
            <a:t>. </a:t>
          </a:r>
          <a:r>
            <a:rPr lang="en-US" dirty="0"/>
            <a:t>The coordination of multiple list systems grounded on multiple (and secret) analytics create challenges.  This is especially the case where analytics permits discretionary choices that may vary among list making entity.  The issue of significance looms large.  What data or aggregation of data is significant? </a:t>
          </a:r>
        </a:p>
      </dgm:t>
    </dgm:pt>
    <dgm:pt modelId="{3C6E0E64-7F53-EC40-A6EA-905EDDC49403}" type="parTrans" cxnId="{49758EA0-E0BE-CA48-B594-545797563E02}">
      <dgm:prSet/>
      <dgm:spPr/>
      <dgm:t>
        <a:bodyPr/>
        <a:lstStyle/>
        <a:p>
          <a:endParaRPr lang="en-US"/>
        </a:p>
      </dgm:t>
    </dgm:pt>
    <dgm:pt modelId="{483A1FB2-C661-0040-86C2-768D80BCE3A5}" type="sibTrans" cxnId="{49758EA0-E0BE-CA48-B594-545797563E02}">
      <dgm:prSet/>
      <dgm:spPr/>
      <dgm:t>
        <a:bodyPr/>
        <a:lstStyle/>
        <a:p>
          <a:endParaRPr lang="en-US"/>
        </a:p>
      </dgm:t>
    </dgm:pt>
    <dgm:pt modelId="{E97F0231-54B1-C14F-938D-CF13B06F1A0A}" type="pres">
      <dgm:prSet presAssocID="{BF5600A3-BB46-364B-A142-699CCC283D80}" presName="linear" presStyleCnt="0">
        <dgm:presLayoutVars>
          <dgm:animLvl val="lvl"/>
          <dgm:resizeHandles val="exact"/>
        </dgm:presLayoutVars>
      </dgm:prSet>
      <dgm:spPr/>
    </dgm:pt>
    <dgm:pt modelId="{3B9EFD30-A61F-BC41-8E40-0AA59A8CEA8B}" type="pres">
      <dgm:prSet presAssocID="{A893736F-95DA-1546-91A1-CEDE8BB5C7D4}" presName="parentText" presStyleLbl="node1" presStyleIdx="0" presStyleCnt="2">
        <dgm:presLayoutVars>
          <dgm:chMax val="0"/>
          <dgm:bulletEnabled val="1"/>
        </dgm:presLayoutVars>
      </dgm:prSet>
      <dgm:spPr/>
    </dgm:pt>
    <dgm:pt modelId="{BB4ACF9D-BFE5-B641-BFBE-2416F8E2E3AD}" type="pres">
      <dgm:prSet presAssocID="{FE11DFDB-5FF1-6046-BB1F-D6FB322EE8E3}" presName="spacer" presStyleCnt="0"/>
      <dgm:spPr/>
    </dgm:pt>
    <dgm:pt modelId="{FE820D22-5D81-4F4F-8EBE-E06F2F496770}" type="pres">
      <dgm:prSet presAssocID="{3B11D76A-3532-C147-8A37-C26BAE97412B}" presName="parentText" presStyleLbl="node1" presStyleIdx="1" presStyleCnt="2">
        <dgm:presLayoutVars>
          <dgm:chMax val="0"/>
          <dgm:bulletEnabled val="1"/>
        </dgm:presLayoutVars>
      </dgm:prSet>
      <dgm:spPr/>
    </dgm:pt>
  </dgm:ptLst>
  <dgm:cxnLst>
    <dgm:cxn modelId="{38B2C94C-691C-B24A-AEA8-BD8BEF9B9821}" type="presOf" srcId="{A893736F-95DA-1546-91A1-CEDE8BB5C7D4}" destId="{3B9EFD30-A61F-BC41-8E40-0AA59A8CEA8B}" srcOrd="0" destOrd="0" presId="urn:microsoft.com/office/officeart/2005/8/layout/vList2"/>
    <dgm:cxn modelId="{F1638862-B49F-E149-8689-1476B79F6B32}" type="presOf" srcId="{BF5600A3-BB46-364B-A142-699CCC283D80}" destId="{E97F0231-54B1-C14F-938D-CF13B06F1A0A}" srcOrd="0" destOrd="0" presId="urn:microsoft.com/office/officeart/2005/8/layout/vList2"/>
    <dgm:cxn modelId="{23389A96-38D0-CF49-9D7A-6BE43ABA1B64}" srcId="{BF5600A3-BB46-364B-A142-699CCC283D80}" destId="{A893736F-95DA-1546-91A1-CEDE8BB5C7D4}" srcOrd="0" destOrd="0" parTransId="{133D3514-D805-6543-8202-F99399A9F095}" sibTransId="{FE11DFDB-5FF1-6046-BB1F-D6FB322EE8E3}"/>
    <dgm:cxn modelId="{49758EA0-E0BE-CA48-B594-545797563E02}" srcId="{BF5600A3-BB46-364B-A142-699CCC283D80}" destId="{3B11D76A-3532-C147-8A37-C26BAE97412B}" srcOrd="1" destOrd="0" parTransId="{3C6E0E64-7F53-EC40-A6EA-905EDDC49403}" sibTransId="{483A1FB2-C661-0040-86C2-768D80BCE3A5}"/>
    <dgm:cxn modelId="{A60BDBDC-E37B-0740-9216-5906E9A0F9C6}" type="presOf" srcId="{3B11D76A-3532-C147-8A37-C26BAE97412B}" destId="{FE820D22-5D81-4F4F-8EBE-E06F2F496770}" srcOrd="0" destOrd="0" presId="urn:microsoft.com/office/officeart/2005/8/layout/vList2"/>
    <dgm:cxn modelId="{641B446F-6851-B04C-9F55-64BB0CDF45F8}" type="presParOf" srcId="{E97F0231-54B1-C14F-938D-CF13B06F1A0A}" destId="{3B9EFD30-A61F-BC41-8E40-0AA59A8CEA8B}" srcOrd="0" destOrd="0" presId="urn:microsoft.com/office/officeart/2005/8/layout/vList2"/>
    <dgm:cxn modelId="{868B1205-12C4-4747-BF2F-B0FD59F4CF1C}" type="presParOf" srcId="{E97F0231-54B1-C14F-938D-CF13B06F1A0A}" destId="{BB4ACF9D-BFE5-B641-BFBE-2416F8E2E3AD}" srcOrd="1" destOrd="0" presId="urn:microsoft.com/office/officeart/2005/8/layout/vList2"/>
    <dgm:cxn modelId="{A9D555B9-D488-0D44-973B-20979894E504}" type="presParOf" srcId="{E97F0231-54B1-C14F-938D-CF13B06F1A0A}" destId="{FE820D22-5D81-4F4F-8EBE-E06F2F49677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99119B-583D-C441-B601-BBCBB2652E6D}"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F7D704AC-5222-AF43-A001-8E00E04B31CB}">
      <dgm:prSet/>
      <dgm:spPr/>
      <dgm:t>
        <a:bodyPr/>
        <a:lstStyle/>
        <a:p>
          <a:r>
            <a:rPr lang="en-US" i="1" dirty="0">
              <a:solidFill>
                <a:schemeClr val="tx1"/>
              </a:solidFill>
            </a:rPr>
            <a:t>G. </a:t>
          </a:r>
          <a:r>
            <a:rPr lang="en-US" b="1" i="1" dirty="0">
              <a:solidFill>
                <a:schemeClr val="tx1"/>
              </a:solidFill>
            </a:rPr>
            <a:t>Judgment—line drawing; what combination of data in what manner triggers decision to include ort exclude; can be as simple or complex as the analytics necessary to utilize the data</a:t>
          </a:r>
          <a:r>
            <a:rPr lang="en-US" dirty="0"/>
            <a:t>. Analytics gives data meaning.  It provides significance to data.  But it does not produce judgement or consequence.  That is the function of algorithm or administrative discretion applied to interpret not the meaning derived from the analytics but rather its consequences. </a:t>
          </a:r>
        </a:p>
      </dgm:t>
    </dgm:pt>
    <dgm:pt modelId="{89919BC9-9EBD-A140-BC4D-72B5F904B06F}" type="parTrans" cxnId="{F9CF7575-C8D6-9C48-8B8E-1C1F76185E0F}">
      <dgm:prSet/>
      <dgm:spPr/>
      <dgm:t>
        <a:bodyPr/>
        <a:lstStyle/>
        <a:p>
          <a:endParaRPr lang="en-US"/>
        </a:p>
      </dgm:t>
    </dgm:pt>
    <dgm:pt modelId="{9C953A42-F4E6-4944-AB6C-AB4D3DB7F774}" type="sibTrans" cxnId="{F9CF7575-C8D6-9C48-8B8E-1C1F76185E0F}">
      <dgm:prSet/>
      <dgm:spPr/>
      <dgm:t>
        <a:bodyPr/>
        <a:lstStyle/>
        <a:p>
          <a:endParaRPr lang="en-US"/>
        </a:p>
      </dgm:t>
    </dgm:pt>
    <dgm:pt modelId="{AD394A90-FB32-5E4C-B5ED-66610E6C8BBD}">
      <dgm:prSet/>
      <dgm:spPr/>
      <dgm:t>
        <a:bodyPr/>
        <a:lstStyle/>
        <a:p>
          <a:r>
            <a:rPr lang="en-US" b="1" i="1" dirty="0"/>
            <a:t>H.  Broadcasting</a:t>
          </a:r>
          <a:r>
            <a:rPr lang="en-US" dirty="0"/>
            <a:t>. Lists lose their power when they remain secret.  But lists that are well distributed also likely reduce the power of the list creating entity to control its effects.</a:t>
          </a:r>
        </a:p>
      </dgm:t>
    </dgm:pt>
    <dgm:pt modelId="{CF70245A-86C6-5E4B-9577-32EC3B31304D}" type="parTrans" cxnId="{1A39E7A8-8D5D-4C4A-8E56-8AAB873C544D}">
      <dgm:prSet/>
      <dgm:spPr/>
      <dgm:t>
        <a:bodyPr/>
        <a:lstStyle/>
        <a:p>
          <a:endParaRPr lang="en-US"/>
        </a:p>
      </dgm:t>
    </dgm:pt>
    <dgm:pt modelId="{A39CF03B-9EC7-9741-BEF9-27FBABCB30A9}" type="sibTrans" cxnId="{1A39E7A8-8D5D-4C4A-8E56-8AAB873C544D}">
      <dgm:prSet/>
      <dgm:spPr/>
      <dgm:t>
        <a:bodyPr/>
        <a:lstStyle/>
        <a:p>
          <a:endParaRPr lang="en-US"/>
        </a:p>
      </dgm:t>
    </dgm:pt>
    <dgm:pt modelId="{41704DAB-92CE-5544-9409-F6B3F3F2DA9D}" type="pres">
      <dgm:prSet presAssocID="{3499119B-583D-C441-B601-BBCBB2652E6D}" presName="linear" presStyleCnt="0">
        <dgm:presLayoutVars>
          <dgm:animLvl val="lvl"/>
          <dgm:resizeHandles val="exact"/>
        </dgm:presLayoutVars>
      </dgm:prSet>
      <dgm:spPr/>
    </dgm:pt>
    <dgm:pt modelId="{3BA206F1-DF40-EE4B-AB7A-8FB142FFED8F}" type="pres">
      <dgm:prSet presAssocID="{F7D704AC-5222-AF43-A001-8E00E04B31CB}" presName="parentText" presStyleLbl="node1" presStyleIdx="0" presStyleCnt="2">
        <dgm:presLayoutVars>
          <dgm:chMax val="0"/>
          <dgm:bulletEnabled val="1"/>
        </dgm:presLayoutVars>
      </dgm:prSet>
      <dgm:spPr/>
    </dgm:pt>
    <dgm:pt modelId="{D94194B9-920A-C740-A64B-24C736501781}" type="pres">
      <dgm:prSet presAssocID="{9C953A42-F4E6-4944-AB6C-AB4D3DB7F774}" presName="spacer" presStyleCnt="0"/>
      <dgm:spPr/>
    </dgm:pt>
    <dgm:pt modelId="{9715D90F-B0AC-CE42-BD56-BD299C648CA4}" type="pres">
      <dgm:prSet presAssocID="{AD394A90-FB32-5E4C-B5ED-66610E6C8BBD}" presName="parentText" presStyleLbl="node1" presStyleIdx="1" presStyleCnt="2">
        <dgm:presLayoutVars>
          <dgm:chMax val="0"/>
          <dgm:bulletEnabled val="1"/>
        </dgm:presLayoutVars>
      </dgm:prSet>
      <dgm:spPr/>
    </dgm:pt>
  </dgm:ptLst>
  <dgm:cxnLst>
    <dgm:cxn modelId="{5CDE0E46-B8AC-1944-992D-FF5C8E4C4EF7}" type="presOf" srcId="{F7D704AC-5222-AF43-A001-8E00E04B31CB}" destId="{3BA206F1-DF40-EE4B-AB7A-8FB142FFED8F}" srcOrd="0" destOrd="0" presId="urn:microsoft.com/office/officeart/2005/8/layout/vList2"/>
    <dgm:cxn modelId="{4E86C76E-9FBA-0443-BEA0-EEBA5D3C5BE8}" type="presOf" srcId="{AD394A90-FB32-5E4C-B5ED-66610E6C8BBD}" destId="{9715D90F-B0AC-CE42-BD56-BD299C648CA4}" srcOrd="0" destOrd="0" presId="urn:microsoft.com/office/officeart/2005/8/layout/vList2"/>
    <dgm:cxn modelId="{F9CF7575-C8D6-9C48-8B8E-1C1F76185E0F}" srcId="{3499119B-583D-C441-B601-BBCBB2652E6D}" destId="{F7D704AC-5222-AF43-A001-8E00E04B31CB}" srcOrd="0" destOrd="0" parTransId="{89919BC9-9EBD-A140-BC4D-72B5F904B06F}" sibTransId="{9C953A42-F4E6-4944-AB6C-AB4D3DB7F774}"/>
    <dgm:cxn modelId="{1A39E7A8-8D5D-4C4A-8E56-8AAB873C544D}" srcId="{3499119B-583D-C441-B601-BBCBB2652E6D}" destId="{AD394A90-FB32-5E4C-B5ED-66610E6C8BBD}" srcOrd="1" destOrd="0" parTransId="{CF70245A-86C6-5E4B-9577-32EC3B31304D}" sibTransId="{A39CF03B-9EC7-9741-BEF9-27FBABCB30A9}"/>
    <dgm:cxn modelId="{13642EF5-014D-734F-BF35-DA5CE5E34972}" type="presOf" srcId="{3499119B-583D-C441-B601-BBCBB2652E6D}" destId="{41704DAB-92CE-5544-9409-F6B3F3F2DA9D}" srcOrd="0" destOrd="0" presId="urn:microsoft.com/office/officeart/2005/8/layout/vList2"/>
    <dgm:cxn modelId="{FCB43A88-D33E-2741-8FDF-FFC70D9254B9}" type="presParOf" srcId="{41704DAB-92CE-5544-9409-F6B3F3F2DA9D}" destId="{3BA206F1-DF40-EE4B-AB7A-8FB142FFED8F}" srcOrd="0" destOrd="0" presId="urn:microsoft.com/office/officeart/2005/8/layout/vList2"/>
    <dgm:cxn modelId="{C088FAB2-CA83-EF43-83FB-44CF9C88B7F0}" type="presParOf" srcId="{41704DAB-92CE-5544-9409-F6B3F3F2DA9D}" destId="{D94194B9-920A-C740-A64B-24C736501781}" srcOrd="1" destOrd="0" presId="urn:microsoft.com/office/officeart/2005/8/layout/vList2"/>
    <dgm:cxn modelId="{39FDB5F0-0E6E-BD4D-9B56-B11475EBA27C}" type="presParOf" srcId="{41704DAB-92CE-5544-9409-F6B3F3F2DA9D}" destId="{9715D90F-B0AC-CE42-BD56-BD299C648CA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46EDF4-AE94-DF43-B158-4F0FB58ED1D9}" type="doc">
      <dgm:prSet loTypeId="urn:microsoft.com/office/officeart/2005/8/layout/vList2" loCatId="list" qsTypeId="urn:microsoft.com/office/officeart/2005/8/quickstyle/simple3" qsCatId="simple" csTypeId="urn:microsoft.com/office/officeart/2005/8/colors/accent6_4" csCatId="accent6"/>
      <dgm:spPr/>
      <dgm:t>
        <a:bodyPr/>
        <a:lstStyle/>
        <a:p>
          <a:endParaRPr lang="en-US"/>
        </a:p>
      </dgm:t>
    </dgm:pt>
    <dgm:pt modelId="{7D5B4FD1-FD16-E243-ACB3-909DD81AED84}">
      <dgm:prSet/>
      <dgm:spPr/>
      <dgm:t>
        <a:bodyPr/>
        <a:lstStyle/>
        <a:p>
          <a:r>
            <a:rPr lang="en-US" i="1" dirty="0"/>
            <a:t>I</a:t>
          </a:r>
          <a:r>
            <a:rPr lang="en-US" b="1" i="1" dirty="0"/>
            <a:t>.  Coordination</a:t>
          </a:r>
          <a:r>
            <a:rPr lang="en-US" dirty="0"/>
            <a:t>. A solution to the challenges of broadcasting lies in coordination.  Coordination is also a central objective of a national comprehensive social credit system.  But complexity makes effective coordination difficult. And the realities of contests for power, influence, money etc. among administrative agencies, factions, officials and the like will make effective coordination a more difficult objective to meet. </a:t>
          </a:r>
        </a:p>
      </dgm:t>
    </dgm:pt>
    <dgm:pt modelId="{AFACE02A-CB6D-5D4C-BB06-B3C97EBFF3C4}" type="parTrans" cxnId="{6EE35E8E-54B5-A44A-AB91-335F041E7C71}">
      <dgm:prSet/>
      <dgm:spPr/>
      <dgm:t>
        <a:bodyPr/>
        <a:lstStyle/>
        <a:p>
          <a:endParaRPr lang="en-US"/>
        </a:p>
      </dgm:t>
    </dgm:pt>
    <dgm:pt modelId="{882E79B8-8EAC-E542-A758-075EDEEB21B7}" type="sibTrans" cxnId="{6EE35E8E-54B5-A44A-AB91-335F041E7C71}">
      <dgm:prSet/>
      <dgm:spPr/>
      <dgm:t>
        <a:bodyPr/>
        <a:lstStyle/>
        <a:p>
          <a:endParaRPr lang="en-US"/>
        </a:p>
      </dgm:t>
    </dgm:pt>
    <dgm:pt modelId="{87F5D24A-45E5-914A-933C-FAA212A734A7}">
      <dgm:prSet/>
      <dgm:spPr/>
      <dgm:t>
        <a:bodyPr/>
        <a:lstStyle/>
        <a:p>
          <a:r>
            <a:rPr lang="en-US"/>
            <a:t>And remoteness here also moves the apparatus of constitutional norms meant to protect the polity against governmental excesses or arbitrary conduct more to the margin: in place of rechtsstaat there is administrative discretion constrained by contract. </a:t>
          </a:r>
        </a:p>
      </dgm:t>
    </dgm:pt>
    <dgm:pt modelId="{54D6EC58-FEC4-704B-96D6-460FC1DC90F2}" type="parTrans" cxnId="{F0B1A24D-AD20-FB44-86F9-1DB9D03D490F}">
      <dgm:prSet/>
      <dgm:spPr/>
      <dgm:t>
        <a:bodyPr/>
        <a:lstStyle/>
        <a:p>
          <a:endParaRPr lang="en-US"/>
        </a:p>
      </dgm:t>
    </dgm:pt>
    <dgm:pt modelId="{896C2B4F-92F4-B24F-B8A1-66FDEE526C2C}" type="sibTrans" cxnId="{F0B1A24D-AD20-FB44-86F9-1DB9D03D490F}">
      <dgm:prSet/>
      <dgm:spPr/>
      <dgm:t>
        <a:bodyPr/>
        <a:lstStyle/>
        <a:p>
          <a:endParaRPr lang="en-US"/>
        </a:p>
      </dgm:t>
    </dgm:pt>
    <dgm:pt modelId="{0653C293-0E7D-504F-BFBB-6978E57E952D}" type="pres">
      <dgm:prSet presAssocID="{1A46EDF4-AE94-DF43-B158-4F0FB58ED1D9}" presName="linear" presStyleCnt="0">
        <dgm:presLayoutVars>
          <dgm:animLvl val="lvl"/>
          <dgm:resizeHandles val="exact"/>
        </dgm:presLayoutVars>
      </dgm:prSet>
      <dgm:spPr/>
    </dgm:pt>
    <dgm:pt modelId="{E52424AB-CE85-FC44-AA4E-E5E7F5F7651C}" type="pres">
      <dgm:prSet presAssocID="{7D5B4FD1-FD16-E243-ACB3-909DD81AED84}" presName="parentText" presStyleLbl="node1" presStyleIdx="0" presStyleCnt="1">
        <dgm:presLayoutVars>
          <dgm:chMax val="0"/>
          <dgm:bulletEnabled val="1"/>
        </dgm:presLayoutVars>
      </dgm:prSet>
      <dgm:spPr/>
    </dgm:pt>
    <dgm:pt modelId="{66B80773-3631-1142-80C2-9AC90AC20383}" type="pres">
      <dgm:prSet presAssocID="{7D5B4FD1-FD16-E243-ACB3-909DD81AED84}" presName="childText" presStyleLbl="revTx" presStyleIdx="0" presStyleCnt="1">
        <dgm:presLayoutVars>
          <dgm:bulletEnabled val="1"/>
        </dgm:presLayoutVars>
      </dgm:prSet>
      <dgm:spPr/>
    </dgm:pt>
  </dgm:ptLst>
  <dgm:cxnLst>
    <dgm:cxn modelId="{F0B1A24D-AD20-FB44-86F9-1DB9D03D490F}" srcId="{7D5B4FD1-FD16-E243-ACB3-909DD81AED84}" destId="{87F5D24A-45E5-914A-933C-FAA212A734A7}" srcOrd="0" destOrd="0" parTransId="{54D6EC58-FEC4-704B-96D6-460FC1DC90F2}" sibTransId="{896C2B4F-92F4-B24F-B8A1-66FDEE526C2C}"/>
    <dgm:cxn modelId="{509ABB83-1F3D-C147-AF80-2A9B2C08C7E3}" type="presOf" srcId="{7D5B4FD1-FD16-E243-ACB3-909DD81AED84}" destId="{E52424AB-CE85-FC44-AA4E-E5E7F5F7651C}" srcOrd="0" destOrd="0" presId="urn:microsoft.com/office/officeart/2005/8/layout/vList2"/>
    <dgm:cxn modelId="{6EE35E8E-54B5-A44A-AB91-335F041E7C71}" srcId="{1A46EDF4-AE94-DF43-B158-4F0FB58ED1D9}" destId="{7D5B4FD1-FD16-E243-ACB3-909DD81AED84}" srcOrd="0" destOrd="0" parTransId="{AFACE02A-CB6D-5D4C-BB06-B3C97EBFF3C4}" sibTransId="{882E79B8-8EAC-E542-A758-075EDEEB21B7}"/>
    <dgm:cxn modelId="{EC4CECB8-6DB7-934C-8001-E402C6B994E5}" type="presOf" srcId="{1A46EDF4-AE94-DF43-B158-4F0FB58ED1D9}" destId="{0653C293-0E7D-504F-BFBB-6978E57E952D}" srcOrd="0" destOrd="0" presId="urn:microsoft.com/office/officeart/2005/8/layout/vList2"/>
    <dgm:cxn modelId="{84221DFA-1D7F-0D49-AE99-E14EBA686EC9}" type="presOf" srcId="{87F5D24A-45E5-914A-933C-FAA212A734A7}" destId="{66B80773-3631-1142-80C2-9AC90AC20383}" srcOrd="0" destOrd="0" presId="urn:microsoft.com/office/officeart/2005/8/layout/vList2"/>
    <dgm:cxn modelId="{E039E147-917E-3C45-976B-56FBEAFE1D1B}" type="presParOf" srcId="{0653C293-0E7D-504F-BFBB-6978E57E952D}" destId="{E52424AB-CE85-FC44-AA4E-E5E7F5F7651C}" srcOrd="0" destOrd="0" presId="urn:microsoft.com/office/officeart/2005/8/layout/vList2"/>
    <dgm:cxn modelId="{50446C57-9ACB-F347-AEAA-6424AD054218}" type="presParOf" srcId="{0653C293-0E7D-504F-BFBB-6978E57E952D}" destId="{66B80773-3631-1142-80C2-9AC90AC2038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DFFBA5-D52F-174E-8C13-A38059076258}" type="doc">
      <dgm:prSet loTypeId="urn:microsoft.com/office/officeart/2005/8/layout/vList2" loCatId="list" qsTypeId="urn:microsoft.com/office/officeart/2005/8/quickstyle/simple3" qsCatId="simple" csTypeId="urn:microsoft.com/office/officeart/2005/8/colors/accent4_4" csCatId="accent4" phldr="1"/>
      <dgm:spPr/>
      <dgm:t>
        <a:bodyPr/>
        <a:lstStyle/>
        <a:p>
          <a:endParaRPr lang="en-US"/>
        </a:p>
      </dgm:t>
    </dgm:pt>
    <dgm:pt modelId="{E962EBBB-27DA-4E43-B3E6-E343927BF749}">
      <dgm:prSet/>
      <dgm:spPr/>
      <dgm:t>
        <a:bodyPr/>
        <a:lstStyle/>
        <a:p>
          <a:r>
            <a:rPr lang="en-US" b="1" i="1" dirty="0"/>
            <a:t>J. Consequences—beyond the list</a:t>
          </a:r>
          <a:r>
            <a:rPr lang="en-US" b="1" dirty="0"/>
            <a:t>. </a:t>
          </a:r>
          <a:r>
            <a:rPr lang="en-US" dirty="0"/>
            <a:t>Creating a social credit system, like the creation of a law-regulatory system in its contemporary form over the last several centuries, has proven to produce a broad range of unexpected consequences.  It is </a:t>
          </a:r>
          <a:r>
            <a:rPr lang="en-US" b="1" dirty="0"/>
            <a:t>not clear that large bureaucracies may be nimble enough to respond effectively </a:t>
          </a:r>
          <a:r>
            <a:rPr lang="en-US" dirty="0"/>
            <a:t>when these consequences emerge.  Development of  </a:t>
          </a:r>
          <a:r>
            <a:rPr lang="en-US" b="1" dirty="0"/>
            <a:t>predictive blacklisting </a:t>
          </a:r>
          <a:r>
            <a:rPr lang="en-US" dirty="0"/>
            <a:t>(forecasting trustworthy/untrustworthy conduct). </a:t>
          </a:r>
        </a:p>
      </dgm:t>
    </dgm:pt>
    <dgm:pt modelId="{29832469-7617-2844-B27A-1F7F440BB3F9}" type="parTrans" cxnId="{22C7140F-5EF8-CC46-8E2D-1AB48ADED16E}">
      <dgm:prSet/>
      <dgm:spPr/>
      <dgm:t>
        <a:bodyPr/>
        <a:lstStyle/>
        <a:p>
          <a:endParaRPr lang="en-US"/>
        </a:p>
      </dgm:t>
    </dgm:pt>
    <dgm:pt modelId="{50EC76AD-2115-2343-BB2F-BB53C5A6A8FD}" type="sibTrans" cxnId="{22C7140F-5EF8-CC46-8E2D-1AB48ADED16E}">
      <dgm:prSet/>
      <dgm:spPr/>
      <dgm:t>
        <a:bodyPr/>
        <a:lstStyle/>
        <a:p>
          <a:endParaRPr lang="en-US"/>
        </a:p>
      </dgm:t>
    </dgm:pt>
    <dgm:pt modelId="{9F22F19C-1AFD-9246-86CC-9D4073C783C1}">
      <dgm:prSet/>
      <dgm:spPr/>
      <dgm:t>
        <a:bodyPr/>
        <a:lstStyle/>
        <a:p>
          <a:r>
            <a:rPr lang="en-US"/>
            <a:t>Related to this is the “quality control” issue, and a mechanics for perhaps using super scoring to score the stakeholders in a social credit system. </a:t>
          </a:r>
        </a:p>
      </dgm:t>
    </dgm:pt>
    <dgm:pt modelId="{DA45CA08-5944-694C-89E4-C406577F308E}" type="parTrans" cxnId="{D6C5E71E-21B7-B048-9938-8C21C75B14A2}">
      <dgm:prSet/>
      <dgm:spPr/>
      <dgm:t>
        <a:bodyPr/>
        <a:lstStyle/>
        <a:p>
          <a:endParaRPr lang="en-US"/>
        </a:p>
      </dgm:t>
    </dgm:pt>
    <dgm:pt modelId="{A73166BB-A31C-7D42-A1A9-04BB02EF5892}" type="sibTrans" cxnId="{D6C5E71E-21B7-B048-9938-8C21C75B14A2}">
      <dgm:prSet/>
      <dgm:spPr/>
      <dgm:t>
        <a:bodyPr/>
        <a:lstStyle/>
        <a:p>
          <a:endParaRPr lang="en-US"/>
        </a:p>
      </dgm:t>
    </dgm:pt>
    <dgm:pt modelId="{F4885074-1B39-D940-AB1C-43701F397758}" type="pres">
      <dgm:prSet presAssocID="{6FDFFBA5-D52F-174E-8C13-A38059076258}" presName="linear" presStyleCnt="0">
        <dgm:presLayoutVars>
          <dgm:animLvl val="lvl"/>
          <dgm:resizeHandles val="exact"/>
        </dgm:presLayoutVars>
      </dgm:prSet>
      <dgm:spPr/>
    </dgm:pt>
    <dgm:pt modelId="{6AFD773B-DC4B-694D-899C-91B335C2ABF6}" type="pres">
      <dgm:prSet presAssocID="{E962EBBB-27DA-4E43-B3E6-E343927BF749}" presName="parentText" presStyleLbl="node1" presStyleIdx="0" presStyleCnt="1">
        <dgm:presLayoutVars>
          <dgm:chMax val="0"/>
          <dgm:bulletEnabled val="1"/>
        </dgm:presLayoutVars>
      </dgm:prSet>
      <dgm:spPr/>
    </dgm:pt>
    <dgm:pt modelId="{8DBD1984-2474-E14B-9435-C3E490D86805}" type="pres">
      <dgm:prSet presAssocID="{E962EBBB-27DA-4E43-B3E6-E343927BF749}" presName="childText" presStyleLbl="revTx" presStyleIdx="0" presStyleCnt="1">
        <dgm:presLayoutVars>
          <dgm:bulletEnabled val="1"/>
        </dgm:presLayoutVars>
      </dgm:prSet>
      <dgm:spPr/>
    </dgm:pt>
  </dgm:ptLst>
  <dgm:cxnLst>
    <dgm:cxn modelId="{6DF7410B-BCEF-5042-B0CB-AF590BF40C99}" type="presOf" srcId="{E962EBBB-27DA-4E43-B3E6-E343927BF749}" destId="{6AFD773B-DC4B-694D-899C-91B335C2ABF6}" srcOrd="0" destOrd="0" presId="urn:microsoft.com/office/officeart/2005/8/layout/vList2"/>
    <dgm:cxn modelId="{22C7140F-5EF8-CC46-8E2D-1AB48ADED16E}" srcId="{6FDFFBA5-D52F-174E-8C13-A38059076258}" destId="{E962EBBB-27DA-4E43-B3E6-E343927BF749}" srcOrd="0" destOrd="0" parTransId="{29832469-7617-2844-B27A-1F7F440BB3F9}" sibTransId="{50EC76AD-2115-2343-BB2F-BB53C5A6A8FD}"/>
    <dgm:cxn modelId="{D6C5E71E-21B7-B048-9938-8C21C75B14A2}" srcId="{E962EBBB-27DA-4E43-B3E6-E343927BF749}" destId="{9F22F19C-1AFD-9246-86CC-9D4073C783C1}" srcOrd="0" destOrd="0" parTransId="{DA45CA08-5944-694C-89E4-C406577F308E}" sibTransId="{A73166BB-A31C-7D42-A1A9-04BB02EF5892}"/>
    <dgm:cxn modelId="{18E66341-D49C-2448-B237-3A4664DE4386}" type="presOf" srcId="{9F22F19C-1AFD-9246-86CC-9D4073C783C1}" destId="{8DBD1984-2474-E14B-9435-C3E490D86805}" srcOrd="0" destOrd="0" presId="urn:microsoft.com/office/officeart/2005/8/layout/vList2"/>
    <dgm:cxn modelId="{525B5D6C-F232-C84F-A611-21EF2DB60F81}" type="presOf" srcId="{6FDFFBA5-D52F-174E-8C13-A38059076258}" destId="{F4885074-1B39-D940-AB1C-43701F397758}" srcOrd="0" destOrd="0" presId="urn:microsoft.com/office/officeart/2005/8/layout/vList2"/>
    <dgm:cxn modelId="{EEB1EF6F-0A05-484A-9420-FCE2733D49CC}" type="presParOf" srcId="{F4885074-1B39-D940-AB1C-43701F397758}" destId="{6AFD773B-DC4B-694D-899C-91B335C2ABF6}" srcOrd="0" destOrd="0" presId="urn:microsoft.com/office/officeart/2005/8/layout/vList2"/>
    <dgm:cxn modelId="{5C3B0C2F-21BE-8C42-827A-BE8552906027}" type="presParOf" srcId="{F4885074-1B39-D940-AB1C-43701F397758}" destId="{8DBD1984-2474-E14B-9435-C3E490D8680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B6E4CE-6EDD-EF46-92EF-AC8DC61E08D1}" type="doc">
      <dgm:prSet loTypeId="urn:microsoft.com/office/officeart/2005/8/layout/vProcess5" loCatId="list" qsTypeId="urn:microsoft.com/office/officeart/2005/8/quickstyle/simple3" qsCatId="simple" csTypeId="urn:microsoft.com/office/officeart/2005/8/colors/accent1_4" csCatId="accent1" phldr="1"/>
      <dgm:spPr/>
      <dgm:t>
        <a:bodyPr/>
        <a:lstStyle/>
        <a:p>
          <a:endParaRPr lang="en-US"/>
        </a:p>
      </dgm:t>
    </dgm:pt>
    <dgm:pt modelId="{33B7D9F4-8927-4D45-9380-967F7BE4C574}">
      <dgm:prSet/>
      <dgm:spPr/>
      <dgm:t>
        <a:bodyPr/>
        <a:lstStyle/>
        <a:p>
          <a:r>
            <a:rPr lang="en-US" dirty="0"/>
            <a:t>At its root, Chinese CSC and the more privatized and uncoordinated Western approaches at subject to the same fundamental challenge—to ensure the integrity of data-driven governance systems as measured against its conformity to the core values and principles, that is to the “higher law” values of economic-social-political model.  </a:t>
          </a:r>
        </a:p>
      </dgm:t>
    </dgm:pt>
    <dgm:pt modelId="{87E1E416-BA14-1448-870E-64B463C63672}" type="parTrans" cxnId="{FDE256AC-E529-284A-AADC-0E242D263F91}">
      <dgm:prSet/>
      <dgm:spPr/>
      <dgm:t>
        <a:bodyPr/>
        <a:lstStyle/>
        <a:p>
          <a:endParaRPr lang="en-US"/>
        </a:p>
      </dgm:t>
    </dgm:pt>
    <dgm:pt modelId="{2205FD09-4109-D14B-8B68-64F250C595B8}" type="sibTrans" cxnId="{FDE256AC-E529-284A-AADC-0E242D263F91}">
      <dgm:prSet/>
      <dgm:spPr/>
      <dgm:t>
        <a:bodyPr/>
        <a:lstStyle/>
        <a:p>
          <a:endParaRPr lang="en-US"/>
        </a:p>
      </dgm:t>
    </dgm:pt>
    <dgm:pt modelId="{2D62499A-7ED1-4E4A-B390-747326A2C2D8}">
      <dgm:prSe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en-US" dirty="0"/>
            <a:t>That means, in some respects, that Western and Chinese CSC are incomparable because their baseline integrity principles are founded on quite different ideologies each in its own sphere viewed as legitimate and authoritative. </a:t>
          </a:r>
        </a:p>
      </dgm:t>
    </dgm:pt>
    <dgm:pt modelId="{44A306A9-FE16-D940-95DE-87B99D7F36CC}" type="parTrans" cxnId="{64801B70-CEEC-6146-B1CB-D111A468B376}">
      <dgm:prSet/>
      <dgm:spPr/>
      <dgm:t>
        <a:bodyPr/>
        <a:lstStyle/>
        <a:p>
          <a:endParaRPr lang="en-US"/>
        </a:p>
      </dgm:t>
    </dgm:pt>
    <dgm:pt modelId="{6AD36300-0A29-2A43-9A00-B62E72D0857F}" type="sibTrans" cxnId="{64801B70-CEEC-6146-B1CB-D111A468B376}">
      <dgm:prSet/>
      <dgm:spPr/>
      <dgm:t>
        <a:bodyPr/>
        <a:lstStyle/>
        <a:p>
          <a:endParaRPr lang="en-US"/>
        </a:p>
      </dgm:t>
    </dgm:pt>
    <dgm:pt modelId="{C82B81BD-1DDE-C04E-8ADB-7461AE81558F}">
      <dgm:prSet/>
      <dgm:spPr/>
      <dgm:t>
        <a:bodyPr/>
        <a:lstStyle/>
        <a:p>
          <a:r>
            <a:rPr lang="en-US" dirty="0"/>
            <a:t>But it also means that while systems may share and align the technical or methodological structures of their systems, the objects for which they are deployed are unlikely to converge.  </a:t>
          </a:r>
        </a:p>
      </dgm:t>
    </dgm:pt>
    <dgm:pt modelId="{CFE58B40-2B94-F848-A50A-9FE85BCB2FB7}" type="parTrans" cxnId="{DD65BB76-6D09-E748-9478-1E1559B481A6}">
      <dgm:prSet/>
      <dgm:spPr/>
      <dgm:t>
        <a:bodyPr/>
        <a:lstStyle/>
        <a:p>
          <a:endParaRPr lang="en-US"/>
        </a:p>
      </dgm:t>
    </dgm:pt>
    <dgm:pt modelId="{12C83928-FC83-6B46-8F77-A957ABC4EFFC}" type="sibTrans" cxnId="{DD65BB76-6D09-E748-9478-1E1559B481A6}">
      <dgm:prSet/>
      <dgm:spPr/>
      <dgm:t>
        <a:bodyPr/>
        <a:lstStyle/>
        <a:p>
          <a:endParaRPr lang="en-US"/>
        </a:p>
      </dgm:t>
    </dgm:pt>
    <dgm:pt modelId="{69E3788F-36E9-7C4E-A517-6B56B7FDF879}">
      <dgm:prSet/>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r>
            <a:rPr lang="en-US" dirty="0"/>
            <a:t>Therein lies a danger for both systems—to the extent that methodology is heavily embedded within ideological presumptions, even the borrowing of technique may pose challenges for the integrity of the system into which it is imported.  </a:t>
          </a:r>
        </a:p>
      </dgm:t>
    </dgm:pt>
    <dgm:pt modelId="{7143804A-B790-C345-B3E9-51F77818EDB7}" type="parTrans" cxnId="{E0F18BB6-8DEB-FD4D-B2FD-340E497A33CD}">
      <dgm:prSet/>
      <dgm:spPr/>
      <dgm:t>
        <a:bodyPr/>
        <a:lstStyle/>
        <a:p>
          <a:endParaRPr lang="en-US"/>
        </a:p>
      </dgm:t>
    </dgm:pt>
    <dgm:pt modelId="{46324DEC-66A2-6940-911D-4B79C50CF15A}" type="sibTrans" cxnId="{E0F18BB6-8DEB-FD4D-B2FD-340E497A33CD}">
      <dgm:prSet/>
      <dgm:spPr/>
      <dgm:t>
        <a:bodyPr/>
        <a:lstStyle/>
        <a:p>
          <a:endParaRPr lang="en-US"/>
        </a:p>
      </dgm:t>
    </dgm:pt>
    <dgm:pt modelId="{87DAF941-DBFF-1945-BEEF-29694C5912E6}" type="pres">
      <dgm:prSet presAssocID="{D9B6E4CE-6EDD-EF46-92EF-AC8DC61E08D1}" presName="outerComposite" presStyleCnt="0">
        <dgm:presLayoutVars>
          <dgm:chMax val="5"/>
          <dgm:dir/>
          <dgm:resizeHandles val="exact"/>
        </dgm:presLayoutVars>
      </dgm:prSet>
      <dgm:spPr/>
    </dgm:pt>
    <dgm:pt modelId="{C82DAAFD-0726-0C4B-B195-9C5A60B4337E}" type="pres">
      <dgm:prSet presAssocID="{D9B6E4CE-6EDD-EF46-92EF-AC8DC61E08D1}" presName="dummyMaxCanvas" presStyleCnt="0">
        <dgm:presLayoutVars/>
      </dgm:prSet>
      <dgm:spPr/>
    </dgm:pt>
    <dgm:pt modelId="{3ED3433B-9147-6D49-BE74-C2AE1C2A7074}" type="pres">
      <dgm:prSet presAssocID="{D9B6E4CE-6EDD-EF46-92EF-AC8DC61E08D1}" presName="TwoNodes_1" presStyleLbl="node1" presStyleIdx="0" presStyleCnt="2" custScaleX="112998" custLinFactNeighborX="5741" custLinFactNeighborY="1717">
        <dgm:presLayoutVars>
          <dgm:bulletEnabled val="1"/>
        </dgm:presLayoutVars>
      </dgm:prSet>
      <dgm:spPr/>
    </dgm:pt>
    <dgm:pt modelId="{6F61923D-168F-8148-82B6-6876FFA484C4}" type="pres">
      <dgm:prSet presAssocID="{D9B6E4CE-6EDD-EF46-92EF-AC8DC61E08D1}" presName="TwoNodes_2" presStyleLbl="node1" presStyleIdx="1" presStyleCnt="2" custScaleX="109966" custLinFactNeighborX="-5741" custLinFactNeighborY="0">
        <dgm:presLayoutVars>
          <dgm:bulletEnabled val="1"/>
        </dgm:presLayoutVars>
      </dgm:prSet>
      <dgm:spPr/>
    </dgm:pt>
    <dgm:pt modelId="{4B852ACD-E14B-C24C-9A9B-762EE346CBCC}" type="pres">
      <dgm:prSet presAssocID="{D9B6E4CE-6EDD-EF46-92EF-AC8DC61E08D1}" presName="TwoConn_1-2" presStyleLbl="fgAccFollowNode1" presStyleIdx="0" presStyleCnt="1">
        <dgm:presLayoutVars>
          <dgm:bulletEnabled val="1"/>
        </dgm:presLayoutVars>
      </dgm:prSet>
      <dgm:spPr/>
    </dgm:pt>
    <dgm:pt modelId="{9604FF66-AA0D-2544-B5C9-266B5EDB7065}" type="pres">
      <dgm:prSet presAssocID="{D9B6E4CE-6EDD-EF46-92EF-AC8DC61E08D1}" presName="TwoNodes_1_text" presStyleLbl="node1" presStyleIdx="1" presStyleCnt="2">
        <dgm:presLayoutVars>
          <dgm:bulletEnabled val="1"/>
        </dgm:presLayoutVars>
      </dgm:prSet>
      <dgm:spPr/>
    </dgm:pt>
    <dgm:pt modelId="{6FDAE5CD-E492-BD49-AA7F-E34099DC9888}" type="pres">
      <dgm:prSet presAssocID="{D9B6E4CE-6EDD-EF46-92EF-AC8DC61E08D1}" presName="TwoNodes_2_text" presStyleLbl="node1" presStyleIdx="1" presStyleCnt="2">
        <dgm:presLayoutVars>
          <dgm:bulletEnabled val="1"/>
        </dgm:presLayoutVars>
      </dgm:prSet>
      <dgm:spPr/>
    </dgm:pt>
  </dgm:ptLst>
  <dgm:cxnLst>
    <dgm:cxn modelId="{67F9872B-93B9-9644-9AEA-BD327EA6830B}" type="presOf" srcId="{C82B81BD-1DDE-C04E-8ADB-7461AE81558F}" destId="{6F61923D-168F-8148-82B6-6876FFA484C4}" srcOrd="0" destOrd="0" presId="urn:microsoft.com/office/officeart/2005/8/layout/vProcess5"/>
    <dgm:cxn modelId="{D00D683D-97DE-614E-8F32-25E5A0F72C78}" type="presOf" srcId="{33B7D9F4-8927-4D45-9380-967F7BE4C574}" destId="{3ED3433B-9147-6D49-BE74-C2AE1C2A7074}" srcOrd="0" destOrd="0" presId="urn:microsoft.com/office/officeart/2005/8/layout/vProcess5"/>
    <dgm:cxn modelId="{7DECFB5C-41C3-2D46-ACDC-DFD3AA7C95C6}" type="presOf" srcId="{33B7D9F4-8927-4D45-9380-967F7BE4C574}" destId="{9604FF66-AA0D-2544-B5C9-266B5EDB7065}" srcOrd="1" destOrd="0" presId="urn:microsoft.com/office/officeart/2005/8/layout/vProcess5"/>
    <dgm:cxn modelId="{9FC65A6A-4499-E243-B6E5-4461F7967FCD}" type="presOf" srcId="{69E3788F-36E9-7C4E-A517-6B56B7FDF879}" destId="{6FDAE5CD-E492-BD49-AA7F-E34099DC9888}" srcOrd="1" destOrd="1" presId="urn:microsoft.com/office/officeart/2005/8/layout/vProcess5"/>
    <dgm:cxn modelId="{64801B70-CEEC-6146-B1CB-D111A468B376}" srcId="{33B7D9F4-8927-4D45-9380-967F7BE4C574}" destId="{2D62499A-7ED1-4E4A-B390-747326A2C2D8}" srcOrd="0" destOrd="0" parTransId="{44A306A9-FE16-D940-95DE-87B99D7F36CC}" sibTransId="{6AD36300-0A29-2A43-9A00-B62E72D0857F}"/>
    <dgm:cxn modelId="{85AB4774-DCCE-0141-ACCA-5FDF7635E81F}" type="presOf" srcId="{2D62499A-7ED1-4E4A-B390-747326A2C2D8}" destId="{3ED3433B-9147-6D49-BE74-C2AE1C2A7074}" srcOrd="0" destOrd="1" presId="urn:microsoft.com/office/officeart/2005/8/layout/vProcess5"/>
    <dgm:cxn modelId="{DD65BB76-6D09-E748-9478-1E1559B481A6}" srcId="{D9B6E4CE-6EDD-EF46-92EF-AC8DC61E08D1}" destId="{C82B81BD-1DDE-C04E-8ADB-7461AE81558F}" srcOrd="1" destOrd="0" parTransId="{CFE58B40-2B94-F848-A50A-9FE85BCB2FB7}" sibTransId="{12C83928-FC83-6B46-8F77-A957ABC4EFFC}"/>
    <dgm:cxn modelId="{29F74E8E-390C-774F-A506-922264045CC6}" type="presOf" srcId="{69E3788F-36E9-7C4E-A517-6B56B7FDF879}" destId="{6F61923D-168F-8148-82B6-6876FFA484C4}" srcOrd="0" destOrd="1" presId="urn:microsoft.com/office/officeart/2005/8/layout/vProcess5"/>
    <dgm:cxn modelId="{83926F91-1E80-D947-A3F3-EA0055B44A2C}" type="presOf" srcId="{D9B6E4CE-6EDD-EF46-92EF-AC8DC61E08D1}" destId="{87DAF941-DBFF-1945-BEEF-29694C5912E6}" srcOrd="0" destOrd="0" presId="urn:microsoft.com/office/officeart/2005/8/layout/vProcess5"/>
    <dgm:cxn modelId="{FDE256AC-E529-284A-AADC-0E242D263F91}" srcId="{D9B6E4CE-6EDD-EF46-92EF-AC8DC61E08D1}" destId="{33B7D9F4-8927-4D45-9380-967F7BE4C574}" srcOrd="0" destOrd="0" parTransId="{87E1E416-BA14-1448-870E-64B463C63672}" sibTransId="{2205FD09-4109-D14B-8B68-64F250C595B8}"/>
    <dgm:cxn modelId="{E0F18BB6-8DEB-FD4D-B2FD-340E497A33CD}" srcId="{C82B81BD-1DDE-C04E-8ADB-7461AE81558F}" destId="{69E3788F-36E9-7C4E-A517-6B56B7FDF879}" srcOrd="0" destOrd="0" parTransId="{7143804A-B790-C345-B3E9-51F77818EDB7}" sibTransId="{46324DEC-66A2-6940-911D-4B79C50CF15A}"/>
    <dgm:cxn modelId="{56BE55BB-F240-1242-97ED-FBDDF52D4D1C}" type="presOf" srcId="{C82B81BD-1DDE-C04E-8ADB-7461AE81558F}" destId="{6FDAE5CD-E492-BD49-AA7F-E34099DC9888}" srcOrd="1" destOrd="0" presId="urn:microsoft.com/office/officeart/2005/8/layout/vProcess5"/>
    <dgm:cxn modelId="{47CBB8ED-F88E-1543-B5AA-8F94E0C3B114}" type="presOf" srcId="{2D62499A-7ED1-4E4A-B390-747326A2C2D8}" destId="{9604FF66-AA0D-2544-B5C9-266B5EDB7065}" srcOrd="1" destOrd="1" presId="urn:microsoft.com/office/officeart/2005/8/layout/vProcess5"/>
    <dgm:cxn modelId="{C63CB8FE-4882-654E-8473-7634BF7C689E}" type="presOf" srcId="{2205FD09-4109-D14B-8B68-64F250C595B8}" destId="{4B852ACD-E14B-C24C-9A9B-762EE346CBCC}" srcOrd="0" destOrd="0" presId="urn:microsoft.com/office/officeart/2005/8/layout/vProcess5"/>
    <dgm:cxn modelId="{BCF59BCE-EE27-3040-939F-BEF81198C85A}" type="presParOf" srcId="{87DAF941-DBFF-1945-BEEF-29694C5912E6}" destId="{C82DAAFD-0726-0C4B-B195-9C5A60B4337E}" srcOrd="0" destOrd="0" presId="urn:microsoft.com/office/officeart/2005/8/layout/vProcess5"/>
    <dgm:cxn modelId="{31E0CFCA-784F-E14C-A4BA-58112C05A449}" type="presParOf" srcId="{87DAF941-DBFF-1945-BEEF-29694C5912E6}" destId="{3ED3433B-9147-6D49-BE74-C2AE1C2A7074}" srcOrd="1" destOrd="0" presId="urn:microsoft.com/office/officeart/2005/8/layout/vProcess5"/>
    <dgm:cxn modelId="{0E1517CE-CBDB-4140-83E0-B9D7DCE25F5E}" type="presParOf" srcId="{87DAF941-DBFF-1945-BEEF-29694C5912E6}" destId="{6F61923D-168F-8148-82B6-6876FFA484C4}" srcOrd="2" destOrd="0" presId="urn:microsoft.com/office/officeart/2005/8/layout/vProcess5"/>
    <dgm:cxn modelId="{078102D2-7969-4C48-994F-07A919BC876A}" type="presParOf" srcId="{87DAF941-DBFF-1945-BEEF-29694C5912E6}" destId="{4B852ACD-E14B-C24C-9A9B-762EE346CBCC}" srcOrd="3" destOrd="0" presId="urn:microsoft.com/office/officeart/2005/8/layout/vProcess5"/>
    <dgm:cxn modelId="{58DC3264-A83E-6341-9174-9A306989913A}" type="presParOf" srcId="{87DAF941-DBFF-1945-BEEF-29694C5912E6}" destId="{9604FF66-AA0D-2544-B5C9-266B5EDB7065}" srcOrd="4" destOrd="0" presId="urn:microsoft.com/office/officeart/2005/8/layout/vProcess5"/>
    <dgm:cxn modelId="{BB84A6A6-6297-2044-B7B4-1AF2605FBDE5}" type="presParOf" srcId="{87DAF941-DBFF-1945-BEEF-29694C5912E6}" destId="{6FDAE5CD-E492-BD49-AA7F-E34099DC988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F7EC73-7B91-2B40-8A68-8532881366D7}" type="doc">
      <dgm:prSet loTypeId="urn:microsoft.com/office/officeart/2005/8/layout/target2" loCatId="list" qsTypeId="urn:microsoft.com/office/officeart/2005/8/quickstyle/simple3" qsCatId="simple" csTypeId="urn:microsoft.com/office/officeart/2005/8/colors/colorful4" csCatId="colorful" phldr="1"/>
      <dgm:spPr/>
      <dgm:t>
        <a:bodyPr/>
        <a:lstStyle/>
        <a:p>
          <a:endParaRPr lang="en-US"/>
        </a:p>
      </dgm:t>
    </dgm:pt>
    <dgm:pt modelId="{E6B0FB98-24C8-634F-8797-8B787F40688B}">
      <dgm:prSet/>
      <dgm:spPr/>
      <dgm:t>
        <a:bodyPr/>
        <a:lstStyle/>
        <a:p>
          <a:r>
            <a:rPr lang="en-US" dirty="0"/>
            <a:t>Chinese Social Credit System </a:t>
          </a:r>
          <a:r>
            <a:rPr lang="en-US" noProof="0" dirty="0"/>
            <a:t>construction</a:t>
          </a:r>
          <a:r>
            <a:rPr lang="en-US" dirty="0"/>
            <a:t> is </a:t>
          </a:r>
          <a:r>
            <a:rPr lang="en-US" b="1" dirty="0">
              <a:solidFill>
                <a:schemeClr val="tx1"/>
              </a:solidFill>
            </a:rPr>
            <a:t>deeply embedded within the Leninist political model of China advancing the normative principles of Marxism with Chinese characteristics</a:t>
          </a:r>
          <a:r>
            <a:rPr lang="en-US" dirty="0"/>
            <a:t>, a model with a structure of legitimacy and political objectives substantially incompatible with those of liberal democracy and its  normative constitutional systems. </a:t>
          </a:r>
        </a:p>
      </dgm:t>
    </dgm:pt>
    <dgm:pt modelId="{62CD3EBD-780C-EF40-B405-17DEADE00D3B}" type="parTrans" cxnId="{A248B090-A58D-1148-A4BB-6B45C4F95F9A}">
      <dgm:prSet/>
      <dgm:spPr/>
      <dgm:t>
        <a:bodyPr/>
        <a:lstStyle/>
        <a:p>
          <a:endParaRPr lang="en-US"/>
        </a:p>
      </dgm:t>
    </dgm:pt>
    <dgm:pt modelId="{A5E88849-57B1-3B4B-B25C-CFC042FFCB35}" type="sibTrans" cxnId="{A248B090-A58D-1148-A4BB-6B45C4F95F9A}">
      <dgm:prSet/>
      <dgm:spPr/>
      <dgm:t>
        <a:bodyPr/>
        <a:lstStyle/>
        <a:p>
          <a:endParaRPr lang="en-US"/>
        </a:p>
      </dgm:t>
    </dgm:pt>
    <dgm:pt modelId="{5FF7EB42-EB5A-2047-84BD-141FF33460DE}">
      <dgm:prSet custT="1"/>
      <dgm:spPr/>
      <dgm:t>
        <a:bodyPr/>
        <a:lstStyle/>
        <a:p>
          <a:r>
            <a:rPr lang="en-US" sz="1800" dirty="0"/>
            <a:t>It is to a fundamental understanding of those differences that any educational reaction ought to be focused. </a:t>
          </a:r>
        </a:p>
      </dgm:t>
    </dgm:pt>
    <dgm:pt modelId="{296D24B8-7112-B448-805F-CE8EE83C2EC2}" type="parTrans" cxnId="{BBE8C433-E0C8-2C45-91BB-D0DE82D02532}">
      <dgm:prSet/>
      <dgm:spPr/>
      <dgm:t>
        <a:bodyPr/>
        <a:lstStyle/>
        <a:p>
          <a:endParaRPr lang="en-US"/>
        </a:p>
      </dgm:t>
    </dgm:pt>
    <dgm:pt modelId="{DED15C47-B909-F341-99F8-0C3C9018E977}" type="sibTrans" cxnId="{BBE8C433-E0C8-2C45-91BB-D0DE82D02532}">
      <dgm:prSet/>
      <dgm:spPr/>
      <dgm:t>
        <a:bodyPr/>
        <a:lstStyle/>
        <a:p>
          <a:endParaRPr lang="en-US"/>
        </a:p>
      </dgm:t>
    </dgm:pt>
    <dgm:pt modelId="{A168D006-4E79-7140-A780-3419473F2DF2}">
      <dgm:prSet custT="1"/>
      <dgm:spPr/>
      <dgm:t>
        <a:bodyPr/>
        <a:lstStyle/>
        <a:p>
          <a:r>
            <a:rPr lang="en-US" sz="2000" dirty="0"/>
            <a:t>The opposite has generally been the case. </a:t>
          </a:r>
        </a:p>
      </dgm:t>
    </dgm:pt>
    <dgm:pt modelId="{58CE5931-CA4F-FC40-9A1D-92116BD29095}" type="parTrans" cxnId="{F13017BF-61EC-5644-9E2B-C1FA44128390}">
      <dgm:prSet/>
      <dgm:spPr/>
      <dgm:t>
        <a:bodyPr/>
        <a:lstStyle/>
        <a:p>
          <a:endParaRPr lang="en-US"/>
        </a:p>
      </dgm:t>
    </dgm:pt>
    <dgm:pt modelId="{CF2FCD00-24E9-FD42-9059-202CCFF47E5C}" type="sibTrans" cxnId="{F13017BF-61EC-5644-9E2B-C1FA44128390}">
      <dgm:prSet/>
      <dgm:spPr/>
      <dgm:t>
        <a:bodyPr/>
        <a:lstStyle/>
        <a:p>
          <a:endParaRPr lang="en-US"/>
        </a:p>
      </dgm:t>
    </dgm:pt>
    <dgm:pt modelId="{255F9F33-61A2-9C46-A84B-A6C44F0CB840}">
      <dgm:prSet/>
      <dgm:spPr/>
      <dgm:t>
        <a:bodyPr/>
        <a:lstStyle/>
        <a:p>
          <a:r>
            <a:rPr lang="en-US"/>
            <a:t>Chinese CSC is usually studied through the lens of both Western political ambitions for China (e.g., that its system is flawed and must be nudged (an ironic use of the term here) toward transition toward some sort of liberal democratic model), and Western ideological premises. </a:t>
          </a:r>
        </a:p>
      </dgm:t>
    </dgm:pt>
    <dgm:pt modelId="{BFCB2BF3-D6E6-144F-8FBC-65B7A7CA6F80}" type="parTrans" cxnId="{83651EA7-817F-064B-BA5D-562C07C0B88E}">
      <dgm:prSet/>
      <dgm:spPr/>
      <dgm:t>
        <a:bodyPr/>
        <a:lstStyle/>
        <a:p>
          <a:endParaRPr lang="en-US"/>
        </a:p>
      </dgm:t>
    </dgm:pt>
    <dgm:pt modelId="{C30591F2-8751-B948-8175-243D5FD2A5D6}" type="sibTrans" cxnId="{83651EA7-817F-064B-BA5D-562C07C0B88E}">
      <dgm:prSet/>
      <dgm:spPr/>
      <dgm:t>
        <a:bodyPr/>
        <a:lstStyle/>
        <a:p>
          <a:endParaRPr lang="en-US"/>
        </a:p>
      </dgm:t>
    </dgm:pt>
    <dgm:pt modelId="{0E582383-44D6-1B4C-AFDF-DAC88137CEC2}" type="pres">
      <dgm:prSet presAssocID="{AEF7EC73-7B91-2B40-8A68-8532881366D7}" presName="Name0" presStyleCnt="0">
        <dgm:presLayoutVars>
          <dgm:chMax val="3"/>
          <dgm:chPref val="1"/>
          <dgm:dir/>
          <dgm:animLvl val="lvl"/>
          <dgm:resizeHandles/>
        </dgm:presLayoutVars>
      </dgm:prSet>
      <dgm:spPr/>
    </dgm:pt>
    <dgm:pt modelId="{913874A1-FF7C-944B-965D-90451EF615CE}" type="pres">
      <dgm:prSet presAssocID="{AEF7EC73-7B91-2B40-8A68-8532881366D7}" presName="outerBox" presStyleCnt="0"/>
      <dgm:spPr/>
    </dgm:pt>
    <dgm:pt modelId="{D6601B53-4CA9-B144-B293-4F61698263AF}" type="pres">
      <dgm:prSet presAssocID="{AEF7EC73-7B91-2B40-8A68-8532881366D7}" presName="outerBoxParent" presStyleLbl="node1" presStyleIdx="0" presStyleCnt="1"/>
      <dgm:spPr/>
    </dgm:pt>
    <dgm:pt modelId="{F778C1EB-71BE-F64C-BBC4-82AACE7B2501}" type="pres">
      <dgm:prSet presAssocID="{AEF7EC73-7B91-2B40-8A68-8532881366D7}" presName="outerBoxChildren" presStyleCnt="0"/>
      <dgm:spPr/>
    </dgm:pt>
    <dgm:pt modelId="{BB8A8917-4D36-EC49-A347-4B4F056C8E95}" type="pres">
      <dgm:prSet presAssocID="{5FF7EB42-EB5A-2047-84BD-141FF33460DE}" presName="oChild" presStyleLbl="fgAcc1" presStyleIdx="0" presStyleCnt="3">
        <dgm:presLayoutVars>
          <dgm:bulletEnabled val="1"/>
        </dgm:presLayoutVars>
      </dgm:prSet>
      <dgm:spPr/>
    </dgm:pt>
    <dgm:pt modelId="{6E5CFEC5-44C9-164D-A4C4-CCD4B74632A7}" type="pres">
      <dgm:prSet presAssocID="{DED15C47-B909-F341-99F8-0C3C9018E977}" presName="outerSibTrans" presStyleCnt="0"/>
      <dgm:spPr/>
    </dgm:pt>
    <dgm:pt modelId="{7E5F29B8-4A77-6E40-A1ED-B8329DC9680D}" type="pres">
      <dgm:prSet presAssocID="{A168D006-4E79-7140-A780-3419473F2DF2}" presName="oChild" presStyleLbl="fgAcc1" presStyleIdx="1" presStyleCnt="3" custScaleY="117238">
        <dgm:presLayoutVars>
          <dgm:bulletEnabled val="1"/>
        </dgm:presLayoutVars>
      </dgm:prSet>
      <dgm:spPr/>
    </dgm:pt>
    <dgm:pt modelId="{C06D61BA-5281-7440-8273-121B76A0599D}" type="pres">
      <dgm:prSet presAssocID="{CF2FCD00-24E9-FD42-9059-202CCFF47E5C}" presName="outerSibTrans" presStyleCnt="0"/>
      <dgm:spPr/>
    </dgm:pt>
    <dgm:pt modelId="{7EAA8940-C3DE-8D45-A3F8-3150C41EE6FE}" type="pres">
      <dgm:prSet presAssocID="{255F9F33-61A2-9C46-A84B-A6C44F0CB840}" presName="oChild" presStyleLbl="fgAcc1" presStyleIdx="2" presStyleCnt="3" custScaleY="143198">
        <dgm:presLayoutVars>
          <dgm:bulletEnabled val="1"/>
        </dgm:presLayoutVars>
      </dgm:prSet>
      <dgm:spPr/>
    </dgm:pt>
  </dgm:ptLst>
  <dgm:cxnLst>
    <dgm:cxn modelId="{BBE8C433-E0C8-2C45-91BB-D0DE82D02532}" srcId="{E6B0FB98-24C8-634F-8797-8B787F40688B}" destId="{5FF7EB42-EB5A-2047-84BD-141FF33460DE}" srcOrd="0" destOrd="0" parTransId="{296D24B8-7112-B448-805F-CE8EE83C2EC2}" sibTransId="{DED15C47-B909-F341-99F8-0C3C9018E977}"/>
    <dgm:cxn modelId="{2A0BBC3A-5C7A-2E4A-A3A0-437EA4292F53}" type="presOf" srcId="{5FF7EB42-EB5A-2047-84BD-141FF33460DE}" destId="{BB8A8917-4D36-EC49-A347-4B4F056C8E95}" srcOrd="0" destOrd="0" presId="urn:microsoft.com/office/officeart/2005/8/layout/target2"/>
    <dgm:cxn modelId="{AEA1366E-BDC0-CF48-9D53-4752F95F4B80}" type="presOf" srcId="{AEF7EC73-7B91-2B40-8A68-8532881366D7}" destId="{0E582383-44D6-1B4C-AFDF-DAC88137CEC2}" srcOrd="0" destOrd="0" presId="urn:microsoft.com/office/officeart/2005/8/layout/target2"/>
    <dgm:cxn modelId="{7675317B-3ACE-964E-9B9F-3BEF1ABDD4AD}" type="presOf" srcId="{E6B0FB98-24C8-634F-8797-8B787F40688B}" destId="{D6601B53-4CA9-B144-B293-4F61698263AF}" srcOrd="0" destOrd="0" presId="urn:microsoft.com/office/officeart/2005/8/layout/target2"/>
    <dgm:cxn modelId="{A248B090-A58D-1148-A4BB-6B45C4F95F9A}" srcId="{AEF7EC73-7B91-2B40-8A68-8532881366D7}" destId="{E6B0FB98-24C8-634F-8797-8B787F40688B}" srcOrd="0" destOrd="0" parTransId="{62CD3EBD-780C-EF40-B405-17DEADE00D3B}" sibTransId="{A5E88849-57B1-3B4B-B25C-CFC042FFCB35}"/>
    <dgm:cxn modelId="{83651EA7-817F-064B-BA5D-562C07C0B88E}" srcId="{E6B0FB98-24C8-634F-8797-8B787F40688B}" destId="{255F9F33-61A2-9C46-A84B-A6C44F0CB840}" srcOrd="2" destOrd="0" parTransId="{BFCB2BF3-D6E6-144F-8FBC-65B7A7CA6F80}" sibTransId="{C30591F2-8751-B948-8175-243D5FD2A5D6}"/>
    <dgm:cxn modelId="{A21FE3B7-E61D-A345-9A78-55068172C1C0}" type="presOf" srcId="{A168D006-4E79-7140-A780-3419473F2DF2}" destId="{7E5F29B8-4A77-6E40-A1ED-B8329DC9680D}" srcOrd="0" destOrd="0" presId="urn:microsoft.com/office/officeart/2005/8/layout/target2"/>
    <dgm:cxn modelId="{F13017BF-61EC-5644-9E2B-C1FA44128390}" srcId="{E6B0FB98-24C8-634F-8797-8B787F40688B}" destId="{A168D006-4E79-7140-A780-3419473F2DF2}" srcOrd="1" destOrd="0" parTransId="{58CE5931-CA4F-FC40-9A1D-92116BD29095}" sibTransId="{CF2FCD00-24E9-FD42-9059-202CCFF47E5C}"/>
    <dgm:cxn modelId="{6D4068C5-2188-034C-A8FE-3C2D08B501A3}" type="presOf" srcId="{255F9F33-61A2-9C46-A84B-A6C44F0CB840}" destId="{7EAA8940-C3DE-8D45-A3F8-3150C41EE6FE}" srcOrd="0" destOrd="0" presId="urn:microsoft.com/office/officeart/2005/8/layout/target2"/>
    <dgm:cxn modelId="{4912EBCB-494C-F448-AE72-BAA9E225A957}" type="presParOf" srcId="{0E582383-44D6-1B4C-AFDF-DAC88137CEC2}" destId="{913874A1-FF7C-944B-965D-90451EF615CE}" srcOrd="0" destOrd="0" presId="urn:microsoft.com/office/officeart/2005/8/layout/target2"/>
    <dgm:cxn modelId="{95F1A72A-C579-0242-8994-F8A22AEA7B3D}" type="presParOf" srcId="{913874A1-FF7C-944B-965D-90451EF615CE}" destId="{D6601B53-4CA9-B144-B293-4F61698263AF}" srcOrd="0" destOrd="0" presId="urn:microsoft.com/office/officeart/2005/8/layout/target2"/>
    <dgm:cxn modelId="{A177C544-8E82-C04C-AFA9-5481EC3C6662}" type="presParOf" srcId="{913874A1-FF7C-944B-965D-90451EF615CE}" destId="{F778C1EB-71BE-F64C-BBC4-82AACE7B2501}" srcOrd="1" destOrd="0" presId="urn:microsoft.com/office/officeart/2005/8/layout/target2"/>
    <dgm:cxn modelId="{98D99AB0-AE73-4E48-B433-EFC204E5EA48}" type="presParOf" srcId="{F778C1EB-71BE-F64C-BBC4-82AACE7B2501}" destId="{BB8A8917-4D36-EC49-A347-4B4F056C8E95}" srcOrd="0" destOrd="0" presId="urn:microsoft.com/office/officeart/2005/8/layout/target2"/>
    <dgm:cxn modelId="{8CFC33AA-22D6-3C46-A9C5-CB8C51643AC8}" type="presParOf" srcId="{F778C1EB-71BE-F64C-BBC4-82AACE7B2501}" destId="{6E5CFEC5-44C9-164D-A4C4-CCD4B74632A7}" srcOrd="1" destOrd="0" presId="urn:microsoft.com/office/officeart/2005/8/layout/target2"/>
    <dgm:cxn modelId="{9A3976D3-6157-B74E-BFF5-5BEB999D7468}" type="presParOf" srcId="{F778C1EB-71BE-F64C-BBC4-82AACE7B2501}" destId="{7E5F29B8-4A77-6E40-A1ED-B8329DC9680D}" srcOrd="2" destOrd="0" presId="urn:microsoft.com/office/officeart/2005/8/layout/target2"/>
    <dgm:cxn modelId="{CD69648C-CF9D-AA4B-B445-F39F034E268A}" type="presParOf" srcId="{F778C1EB-71BE-F64C-BBC4-82AACE7B2501}" destId="{C06D61BA-5281-7440-8273-121B76A0599D}" srcOrd="3" destOrd="0" presId="urn:microsoft.com/office/officeart/2005/8/layout/target2"/>
    <dgm:cxn modelId="{FA2C9040-7630-F34B-B605-1E79A96FA255}" type="presParOf" srcId="{F778C1EB-71BE-F64C-BBC4-82AACE7B2501}" destId="{7EAA8940-C3DE-8D45-A3F8-3150C41EE6FE}"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FFF1449-FCF8-C048-89B4-3ACA8621677E}" type="doc">
      <dgm:prSet loTypeId="urn:microsoft.com/office/officeart/2005/8/layout/vList6" loCatId="list" qsTypeId="urn:microsoft.com/office/officeart/2005/8/quickstyle/simple3" qsCatId="simple" csTypeId="urn:microsoft.com/office/officeart/2005/8/colors/colorful2" csCatId="colorful"/>
      <dgm:spPr/>
      <dgm:t>
        <a:bodyPr/>
        <a:lstStyle/>
        <a:p>
          <a:endParaRPr lang="en-US"/>
        </a:p>
      </dgm:t>
    </dgm:pt>
    <dgm:pt modelId="{39B32F4D-E652-8741-AAD4-BCA69E71618E}">
      <dgm:prSet/>
      <dgm:spPr/>
      <dgm:t>
        <a:bodyPr/>
        <a:lstStyle/>
        <a:p>
          <a:r>
            <a:rPr lang="en-US" noProof="0" dirty="0"/>
            <a:t>First, as painful as it may seem, academic culture must change.  </a:t>
          </a:r>
        </a:p>
      </dgm:t>
    </dgm:pt>
    <dgm:pt modelId="{A848EFE2-D55A-6A41-938E-97487F752817}" type="parTrans" cxnId="{7D811899-498E-8F4D-AB1F-4BACD5D0D1C5}">
      <dgm:prSet/>
      <dgm:spPr/>
      <dgm:t>
        <a:bodyPr/>
        <a:lstStyle/>
        <a:p>
          <a:endParaRPr lang="en-US" noProof="0" dirty="0"/>
        </a:p>
      </dgm:t>
    </dgm:pt>
    <dgm:pt modelId="{5A7DD190-31BB-E742-8F45-F0D2BCCC923E}" type="sibTrans" cxnId="{7D811899-498E-8F4D-AB1F-4BACD5D0D1C5}">
      <dgm:prSet/>
      <dgm:spPr/>
      <dgm:t>
        <a:bodyPr/>
        <a:lstStyle/>
        <a:p>
          <a:endParaRPr lang="en-US" noProof="0" dirty="0"/>
        </a:p>
      </dgm:t>
    </dgm:pt>
    <dgm:pt modelId="{D7896DFC-26AF-394E-A69E-441A699AD86B}">
      <dgm:prSet/>
      <dgm:spPr/>
      <dgm:t>
        <a:bodyPr/>
        <a:lstStyle/>
        <a:p>
          <a:r>
            <a:rPr lang="en-US" noProof="0" dirty="0"/>
            <a:t>To insist on partitioning the study of data driven governance along the classical taxonomies of academic scientific organization is to invert the possibilities of knowledge production and reduce its value. </a:t>
          </a:r>
        </a:p>
      </dgm:t>
    </dgm:pt>
    <dgm:pt modelId="{1051819E-E103-1E40-B2E7-36DBB92F5E32}" type="parTrans" cxnId="{7ACD2400-3C84-524C-B6C3-9FFB32EFD79E}">
      <dgm:prSet/>
      <dgm:spPr/>
      <dgm:t>
        <a:bodyPr/>
        <a:lstStyle/>
        <a:p>
          <a:endParaRPr lang="en-US" noProof="0" dirty="0"/>
        </a:p>
      </dgm:t>
    </dgm:pt>
    <dgm:pt modelId="{31FCA846-263D-6341-B7BF-C0575F98C6AF}" type="sibTrans" cxnId="{7ACD2400-3C84-524C-B6C3-9FFB32EFD79E}">
      <dgm:prSet/>
      <dgm:spPr/>
      <dgm:t>
        <a:bodyPr/>
        <a:lstStyle/>
        <a:p>
          <a:endParaRPr lang="en-US" noProof="0" dirty="0"/>
        </a:p>
      </dgm:t>
    </dgm:pt>
    <dgm:pt modelId="{6AA86B20-9B13-8F4E-A4CC-41990E371CA8}">
      <dgm:prSet/>
      <dgm:spPr/>
      <dgm:t>
        <a:bodyPr/>
        <a:lstStyle/>
        <a:p>
          <a:r>
            <a:rPr lang="en-US" noProof="0" dirty="0"/>
            <a:t>Second, ideology must be exposed as a central element of scientific study.  The object is twofold.  </a:t>
          </a:r>
        </a:p>
      </dgm:t>
    </dgm:pt>
    <dgm:pt modelId="{373B1D09-BBD6-604F-A5A2-DBF8615C0A78}" type="parTrans" cxnId="{F3E19F17-4EDC-584C-8DE6-022CF4E7FF88}">
      <dgm:prSet/>
      <dgm:spPr/>
      <dgm:t>
        <a:bodyPr/>
        <a:lstStyle/>
        <a:p>
          <a:endParaRPr lang="en-US" noProof="0" dirty="0"/>
        </a:p>
      </dgm:t>
    </dgm:pt>
    <dgm:pt modelId="{D788B328-8FDB-0B4C-868A-C352244C18ED}" type="sibTrans" cxnId="{F3E19F17-4EDC-584C-8DE6-022CF4E7FF88}">
      <dgm:prSet/>
      <dgm:spPr/>
      <dgm:t>
        <a:bodyPr/>
        <a:lstStyle/>
        <a:p>
          <a:endParaRPr lang="en-US" noProof="0" dirty="0"/>
        </a:p>
      </dgm:t>
    </dgm:pt>
    <dgm:pt modelId="{2716B0E7-3568-9649-BF40-769774EBD574}">
      <dgm:prSet/>
      <dgm:spPr/>
      <dgm:t>
        <a:bodyPr/>
        <a:lstStyle/>
        <a:p>
          <a:r>
            <a:rPr lang="en-US" noProof="0" dirty="0"/>
            <a:t>The first is to ensure that scientific study controls for ideology to the extent necessary to advance knowledge in specific context.  </a:t>
          </a:r>
        </a:p>
      </dgm:t>
    </dgm:pt>
    <dgm:pt modelId="{600AD2A7-4A56-E845-8D84-DF3ABB2646E7}" type="parTrans" cxnId="{506C21A5-5123-E74C-AD61-74553DB437AD}">
      <dgm:prSet/>
      <dgm:spPr/>
      <dgm:t>
        <a:bodyPr/>
        <a:lstStyle/>
        <a:p>
          <a:endParaRPr lang="en-US" noProof="0" dirty="0"/>
        </a:p>
      </dgm:t>
    </dgm:pt>
    <dgm:pt modelId="{A0293708-4128-B340-ACFC-8939BAA0340C}" type="sibTrans" cxnId="{506C21A5-5123-E74C-AD61-74553DB437AD}">
      <dgm:prSet/>
      <dgm:spPr/>
      <dgm:t>
        <a:bodyPr/>
        <a:lstStyle/>
        <a:p>
          <a:endParaRPr lang="en-US" noProof="0" dirty="0"/>
        </a:p>
      </dgm:t>
    </dgm:pt>
    <dgm:pt modelId="{63BC8B43-A533-9645-8758-7523F86F3BCC}">
      <dgm:prSet/>
      <dgm:spPr/>
      <dgm:t>
        <a:bodyPr/>
        <a:lstStyle/>
        <a:p>
          <a:r>
            <a:rPr lang="en-US" noProof="0" dirty="0"/>
            <a:t>The second is to ensure an alignment of judgements about consequences—interpretation—with reference explicitly to such ideologies. </a:t>
          </a:r>
        </a:p>
      </dgm:t>
    </dgm:pt>
    <dgm:pt modelId="{CB4AB9DE-7BF4-1542-8951-3D9C21D68586}" type="parTrans" cxnId="{40745637-F7E1-F04B-B6C5-0567CB542168}">
      <dgm:prSet/>
      <dgm:spPr/>
      <dgm:t>
        <a:bodyPr/>
        <a:lstStyle/>
        <a:p>
          <a:endParaRPr lang="en-US" noProof="0" dirty="0"/>
        </a:p>
      </dgm:t>
    </dgm:pt>
    <dgm:pt modelId="{BCD332E9-CB0F-4341-9730-68051A66422A}" type="sibTrans" cxnId="{40745637-F7E1-F04B-B6C5-0567CB542168}">
      <dgm:prSet/>
      <dgm:spPr/>
      <dgm:t>
        <a:bodyPr/>
        <a:lstStyle/>
        <a:p>
          <a:endParaRPr lang="en-US" noProof="0" dirty="0"/>
        </a:p>
      </dgm:t>
    </dgm:pt>
    <dgm:pt modelId="{E8EA9449-B0FE-6D46-B871-B2CF50D8611A}" type="pres">
      <dgm:prSet presAssocID="{EFFF1449-FCF8-C048-89B4-3ACA8621677E}" presName="Name0" presStyleCnt="0">
        <dgm:presLayoutVars>
          <dgm:dir/>
          <dgm:animLvl val="lvl"/>
          <dgm:resizeHandles/>
        </dgm:presLayoutVars>
      </dgm:prSet>
      <dgm:spPr/>
    </dgm:pt>
    <dgm:pt modelId="{19ADAB0D-4984-3A4C-AA01-188B9A7C9299}" type="pres">
      <dgm:prSet presAssocID="{39B32F4D-E652-8741-AAD4-BCA69E71618E}" presName="linNode" presStyleCnt="0"/>
      <dgm:spPr/>
    </dgm:pt>
    <dgm:pt modelId="{104864F0-EA55-1941-B736-3E267C607DBE}" type="pres">
      <dgm:prSet presAssocID="{39B32F4D-E652-8741-AAD4-BCA69E71618E}" presName="parentShp" presStyleLbl="node1" presStyleIdx="0" presStyleCnt="2">
        <dgm:presLayoutVars>
          <dgm:bulletEnabled val="1"/>
        </dgm:presLayoutVars>
      </dgm:prSet>
      <dgm:spPr/>
    </dgm:pt>
    <dgm:pt modelId="{6A51CB24-7CE0-AF4C-A9F8-559367C57481}" type="pres">
      <dgm:prSet presAssocID="{39B32F4D-E652-8741-AAD4-BCA69E71618E}" presName="childShp" presStyleLbl="bgAccFollowNode1" presStyleIdx="0" presStyleCnt="2">
        <dgm:presLayoutVars>
          <dgm:bulletEnabled val="1"/>
        </dgm:presLayoutVars>
      </dgm:prSet>
      <dgm:spPr/>
    </dgm:pt>
    <dgm:pt modelId="{E1EAB9A4-657D-A549-85FC-E218C797CE23}" type="pres">
      <dgm:prSet presAssocID="{5A7DD190-31BB-E742-8F45-F0D2BCCC923E}" presName="spacing" presStyleCnt="0"/>
      <dgm:spPr/>
    </dgm:pt>
    <dgm:pt modelId="{08DF9213-BD06-D54D-A994-108DE87BFB2C}" type="pres">
      <dgm:prSet presAssocID="{6AA86B20-9B13-8F4E-A4CC-41990E371CA8}" presName="linNode" presStyleCnt="0"/>
      <dgm:spPr/>
    </dgm:pt>
    <dgm:pt modelId="{7C1521CB-63DE-CE4E-827A-E8234A05D78A}" type="pres">
      <dgm:prSet presAssocID="{6AA86B20-9B13-8F4E-A4CC-41990E371CA8}" presName="parentShp" presStyleLbl="node1" presStyleIdx="1" presStyleCnt="2">
        <dgm:presLayoutVars>
          <dgm:bulletEnabled val="1"/>
        </dgm:presLayoutVars>
      </dgm:prSet>
      <dgm:spPr/>
    </dgm:pt>
    <dgm:pt modelId="{717DCE2F-AE8A-1E43-94DF-718C10357B26}" type="pres">
      <dgm:prSet presAssocID="{6AA86B20-9B13-8F4E-A4CC-41990E371CA8}" presName="childShp" presStyleLbl="bgAccFollowNode1" presStyleIdx="1" presStyleCnt="2">
        <dgm:presLayoutVars>
          <dgm:bulletEnabled val="1"/>
        </dgm:presLayoutVars>
      </dgm:prSet>
      <dgm:spPr/>
    </dgm:pt>
  </dgm:ptLst>
  <dgm:cxnLst>
    <dgm:cxn modelId="{7ACD2400-3C84-524C-B6C3-9FFB32EFD79E}" srcId="{39B32F4D-E652-8741-AAD4-BCA69E71618E}" destId="{D7896DFC-26AF-394E-A69E-441A699AD86B}" srcOrd="0" destOrd="0" parTransId="{1051819E-E103-1E40-B2E7-36DBB92F5E32}" sibTransId="{31FCA846-263D-6341-B7BF-C0575F98C6AF}"/>
    <dgm:cxn modelId="{F3E19F17-4EDC-584C-8DE6-022CF4E7FF88}" srcId="{EFFF1449-FCF8-C048-89B4-3ACA8621677E}" destId="{6AA86B20-9B13-8F4E-A4CC-41990E371CA8}" srcOrd="1" destOrd="0" parTransId="{373B1D09-BBD6-604F-A5A2-DBF8615C0A78}" sibTransId="{D788B328-8FDB-0B4C-868A-C352244C18ED}"/>
    <dgm:cxn modelId="{55ECB426-A8AC-1846-9333-04F367678972}" type="presOf" srcId="{63BC8B43-A533-9645-8758-7523F86F3BCC}" destId="{717DCE2F-AE8A-1E43-94DF-718C10357B26}" srcOrd="0" destOrd="1" presId="urn:microsoft.com/office/officeart/2005/8/layout/vList6"/>
    <dgm:cxn modelId="{40745637-F7E1-F04B-B6C5-0567CB542168}" srcId="{6AA86B20-9B13-8F4E-A4CC-41990E371CA8}" destId="{63BC8B43-A533-9645-8758-7523F86F3BCC}" srcOrd="1" destOrd="0" parTransId="{CB4AB9DE-7BF4-1542-8951-3D9C21D68586}" sibTransId="{BCD332E9-CB0F-4341-9730-68051A66422A}"/>
    <dgm:cxn modelId="{191C9238-2FEA-2D4D-8BC3-CED958385CBF}" type="presOf" srcId="{EFFF1449-FCF8-C048-89B4-3ACA8621677E}" destId="{E8EA9449-B0FE-6D46-B871-B2CF50D8611A}" srcOrd="0" destOrd="0" presId="urn:microsoft.com/office/officeart/2005/8/layout/vList6"/>
    <dgm:cxn modelId="{6FC1138C-E776-2942-9E60-62FC82D711A2}" type="presOf" srcId="{39B32F4D-E652-8741-AAD4-BCA69E71618E}" destId="{104864F0-EA55-1941-B736-3E267C607DBE}" srcOrd="0" destOrd="0" presId="urn:microsoft.com/office/officeart/2005/8/layout/vList6"/>
    <dgm:cxn modelId="{7D811899-498E-8F4D-AB1F-4BACD5D0D1C5}" srcId="{EFFF1449-FCF8-C048-89B4-3ACA8621677E}" destId="{39B32F4D-E652-8741-AAD4-BCA69E71618E}" srcOrd="0" destOrd="0" parTransId="{A848EFE2-D55A-6A41-938E-97487F752817}" sibTransId="{5A7DD190-31BB-E742-8F45-F0D2BCCC923E}"/>
    <dgm:cxn modelId="{F598C29F-7DA9-834C-86B2-0E77FBADA435}" type="presOf" srcId="{2716B0E7-3568-9649-BF40-769774EBD574}" destId="{717DCE2F-AE8A-1E43-94DF-718C10357B26}" srcOrd="0" destOrd="0" presId="urn:microsoft.com/office/officeart/2005/8/layout/vList6"/>
    <dgm:cxn modelId="{506C21A5-5123-E74C-AD61-74553DB437AD}" srcId="{6AA86B20-9B13-8F4E-A4CC-41990E371CA8}" destId="{2716B0E7-3568-9649-BF40-769774EBD574}" srcOrd="0" destOrd="0" parTransId="{600AD2A7-4A56-E845-8D84-DF3ABB2646E7}" sibTransId="{A0293708-4128-B340-ACFC-8939BAA0340C}"/>
    <dgm:cxn modelId="{4B296BCC-189B-8245-8EF5-DDD306846051}" type="presOf" srcId="{6AA86B20-9B13-8F4E-A4CC-41990E371CA8}" destId="{7C1521CB-63DE-CE4E-827A-E8234A05D78A}" srcOrd="0" destOrd="0" presId="urn:microsoft.com/office/officeart/2005/8/layout/vList6"/>
    <dgm:cxn modelId="{4EBE61D3-2655-9F41-88EA-241386637F89}" type="presOf" srcId="{D7896DFC-26AF-394E-A69E-441A699AD86B}" destId="{6A51CB24-7CE0-AF4C-A9F8-559367C57481}" srcOrd="0" destOrd="0" presId="urn:microsoft.com/office/officeart/2005/8/layout/vList6"/>
    <dgm:cxn modelId="{B9E6B681-A648-EF43-8B76-FA1EE478D60D}" type="presParOf" srcId="{E8EA9449-B0FE-6D46-B871-B2CF50D8611A}" destId="{19ADAB0D-4984-3A4C-AA01-188B9A7C9299}" srcOrd="0" destOrd="0" presId="urn:microsoft.com/office/officeart/2005/8/layout/vList6"/>
    <dgm:cxn modelId="{B86A93D7-62C0-A94D-AC18-F96487EEC7D7}" type="presParOf" srcId="{19ADAB0D-4984-3A4C-AA01-188B9A7C9299}" destId="{104864F0-EA55-1941-B736-3E267C607DBE}" srcOrd="0" destOrd="0" presId="urn:microsoft.com/office/officeart/2005/8/layout/vList6"/>
    <dgm:cxn modelId="{1FAE32DC-DA98-374A-825B-AA3FA7A12AEC}" type="presParOf" srcId="{19ADAB0D-4984-3A4C-AA01-188B9A7C9299}" destId="{6A51CB24-7CE0-AF4C-A9F8-559367C57481}" srcOrd="1" destOrd="0" presId="urn:microsoft.com/office/officeart/2005/8/layout/vList6"/>
    <dgm:cxn modelId="{AFF91709-A392-F64C-8A95-1A50A03A7569}" type="presParOf" srcId="{E8EA9449-B0FE-6D46-B871-B2CF50D8611A}" destId="{E1EAB9A4-657D-A549-85FC-E218C797CE23}" srcOrd="1" destOrd="0" presId="urn:microsoft.com/office/officeart/2005/8/layout/vList6"/>
    <dgm:cxn modelId="{4DCAEB4A-C5EA-334C-BAFE-38F89396A81D}" type="presParOf" srcId="{E8EA9449-B0FE-6D46-B871-B2CF50D8611A}" destId="{08DF9213-BD06-D54D-A994-108DE87BFB2C}" srcOrd="2" destOrd="0" presId="urn:microsoft.com/office/officeart/2005/8/layout/vList6"/>
    <dgm:cxn modelId="{F1110BC7-2400-664D-B7CE-08919B32A1E1}" type="presParOf" srcId="{08DF9213-BD06-D54D-A994-108DE87BFB2C}" destId="{7C1521CB-63DE-CE4E-827A-E8234A05D78A}" srcOrd="0" destOrd="0" presId="urn:microsoft.com/office/officeart/2005/8/layout/vList6"/>
    <dgm:cxn modelId="{9CB9DAA1-E18B-8646-B47B-DCD39C914554}" type="presParOf" srcId="{08DF9213-BD06-D54D-A994-108DE87BFB2C}" destId="{717DCE2F-AE8A-1E43-94DF-718C10357B2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0B24B1-E9ED-8B4E-A34B-9B9B982DCD77}"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US"/>
        </a:p>
      </dgm:t>
    </dgm:pt>
    <dgm:pt modelId="{19522897-869F-A04B-A1EC-093EFF7B93D8}">
      <dgm:prSet custT="1"/>
      <dgm:spPr/>
      <dgm:t>
        <a:bodyPr/>
        <a:lstStyle/>
        <a:p>
          <a:r>
            <a:rPr lang="en-US" sz="2000" dirty="0"/>
            <a:t>My object in this essay was to encourage fresh thinking among Westerners </a:t>
          </a:r>
        </a:p>
      </dgm:t>
    </dgm:pt>
    <dgm:pt modelId="{F6854595-7DE9-8E4D-BB98-84E3818F2885}" type="parTrans" cxnId="{15DF6A0F-3F13-1F41-A0D6-3C93600D3B86}">
      <dgm:prSet/>
      <dgm:spPr/>
      <dgm:t>
        <a:bodyPr/>
        <a:lstStyle/>
        <a:p>
          <a:endParaRPr lang="en-US"/>
        </a:p>
      </dgm:t>
    </dgm:pt>
    <dgm:pt modelId="{8718CE3E-505B-8A40-85AF-C68402640156}" type="sibTrans" cxnId="{15DF6A0F-3F13-1F41-A0D6-3C93600D3B86}">
      <dgm:prSet/>
      <dgm:spPr/>
      <dgm:t>
        <a:bodyPr/>
        <a:lstStyle/>
        <a:p>
          <a:endParaRPr lang="en-US"/>
        </a:p>
      </dgm:t>
    </dgm:pt>
    <dgm:pt modelId="{D788954B-C017-D042-8E08-9B509BFD293C}">
      <dgm:prSet/>
      <dgm:spPr/>
      <dgm:t>
        <a:bodyPr/>
        <a:lstStyle/>
        <a:p>
          <a:r>
            <a:rPr lang="en-US"/>
            <a:t>by detaching them from their world view conceits as the lens through which analysis is undertaken, </a:t>
          </a:r>
        </a:p>
      </dgm:t>
    </dgm:pt>
    <dgm:pt modelId="{DFE18734-5ED7-1847-9B2B-84F59B67BB4C}" type="parTrans" cxnId="{E6FB5F66-5574-C24F-9BF1-A0D5A622648A}">
      <dgm:prSet/>
      <dgm:spPr/>
      <dgm:t>
        <a:bodyPr/>
        <a:lstStyle/>
        <a:p>
          <a:endParaRPr lang="en-US"/>
        </a:p>
      </dgm:t>
    </dgm:pt>
    <dgm:pt modelId="{01F76A69-998A-1644-922F-E2B0F1368726}" type="sibTrans" cxnId="{E6FB5F66-5574-C24F-9BF1-A0D5A622648A}">
      <dgm:prSet/>
      <dgm:spPr/>
      <dgm:t>
        <a:bodyPr/>
        <a:lstStyle/>
        <a:p>
          <a:endParaRPr lang="en-US"/>
        </a:p>
      </dgm:t>
    </dgm:pt>
    <dgm:pt modelId="{EBFCEEDA-B8EC-FB49-B83A-EC326385308A}">
      <dgm:prSet/>
      <dgm:spPr/>
      <dgm:t>
        <a:bodyPr/>
        <a:lstStyle/>
        <a:p>
          <a:r>
            <a:rPr lang="en-US"/>
            <a:t>to focus others on the challenges for creating a CSC system that itself mirrors the integrity advancing principles which is its principal objective </a:t>
          </a:r>
        </a:p>
      </dgm:t>
    </dgm:pt>
    <dgm:pt modelId="{F3524387-17D0-C645-A065-E1130E77A904}" type="parTrans" cxnId="{9E6D01D5-E9FE-6D47-AB08-C04B7E017F30}">
      <dgm:prSet/>
      <dgm:spPr/>
      <dgm:t>
        <a:bodyPr/>
        <a:lstStyle/>
        <a:p>
          <a:endParaRPr lang="en-US"/>
        </a:p>
      </dgm:t>
    </dgm:pt>
    <dgm:pt modelId="{626742C2-8448-8740-986D-C9075E61648B}" type="sibTrans" cxnId="{9E6D01D5-E9FE-6D47-AB08-C04B7E017F30}">
      <dgm:prSet/>
      <dgm:spPr/>
      <dgm:t>
        <a:bodyPr/>
        <a:lstStyle/>
        <a:p>
          <a:endParaRPr lang="en-US"/>
        </a:p>
      </dgm:t>
    </dgm:pt>
    <dgm:pt modelId="{674EB239-8B6F-3442-B841-0F0EB82850AF}">
      <dgm:prSet custT="1"/>
      <dgm:spPr/>
      <dgm:t>
        <a:bodyPr/>
        <a:lstStyle/>
        <a:p>
          <a:r>
            <a:rPr lang="en-US" sz="2000" dirty="0">
              <a:solidFill>
                <a:schemeClr val="tx1"/>
              </a:solidFill>
            </a:rPr>
            <a:t>It starts from a set of premises</a:t>
          </a:r>
          <a:r>
            <a:rPr lang="en-US" sz="1700" dirty="0"/>
            <a:t>, </a:t>
          </a:r>
        </a:p>
      </dgm:t>
    </dgm:pt>
    <dgm:pt modelId="{69301A0E-4549-884F-98EE-20C1239EFE2D}" type="parTrans" cxnId="{1EDDC3CD-8DDA-804A-A124-83FDBE934BC9}">
      <dgm:prSet/>
      <dgm:spPr/>
      <dgm:t>
        <a:bodyPr/>
        <a:lstStyle/>
        <a:p>
          <a:endParaRPr lang="en-US"/>
        </a:p>
      </dgm:t>
    </dgm:pt>
    <dgm:pt modelId="{39C62005-4872-7C44-A76D-D31EAC010A22}" type="sibTrans" cxnId="{1EDDC3CD-8DDA-804A-A124-83FDBE934BC9}">
      <dgm:prSet/>
      <dgm:spPr/>
      <dgm:t>
        <a:bodyPr/>
        <a:lstStyle/>
        <a:p>
          <a:endParaRPr lang="en-US"/>
        </a:p>
      </dgm:t>
    </dgm:pt>
    <dgm:pt modelId="{9D101032-F4AC-3646-AC21-AE1867593037}">
      <dgm:prSet/>
      <dgm:spPr/>
      <dgm:t>
        <a:bodyPr/>
        <a:lstStyle/>
        <a:p>
          <a:r>
            <a:rPr lang="en-US"/>
            <a:t>first that governance is driven by data; </a:t>
          </a:r>
        </a:p>
      </dgm:t>
    </dgm:pt>
    <dgm:pt modelId="{33736FA6-E0B3-1343-9E31-5A6DDA21DDD1}" type="parTrans" cxnId="{49AE285A-2061-2648-B9C5-F4E6A1DE9BDF}">
      <dgm:prSet/>
      <dgm:spPr/>
      <dgm:t>
        <a:bodyPr/>
        <a:lstStyle/>
        <a:p>
          <a:endParaRPr lang="en-US"/>
        </a:p>
      </dgm:t>
    </dgm:pt>
    <dgm:pt modelId="{47AC8AB3-DDAD-8141-A3B3-84BB4B105BE9}" type="sibTrans" cxnId="{49AE285A-2061-2648-B9C5-F4E6A1DE9BDF}">
      <dgm:prSet/>
      <dgm:spPr/>
      <dgm:t>
        <a:bodyPr/>
        <a:lstStyle/>
        <a:p>
          <a:endParaRPr lang="en-US"/>
        </a:p>
      </dgm:t>
    </dgm:pt>
    <dgm:pt modelId="{85D07477-F7BD-EE43-B43E-199812EED4AF}">
      <dgm:prSet/>
      <dgm:spPr/>
      <dgm:t>
        <a:bodyPr/>
        <a:lstStyle/>
        <a:p>
          <a:r>
            <a:rPr lang="en-US"/>
            <a:t>second that data has displaced the law; </a:t>
          </a:r>
        </a:p>
      </dgm:t>
    </dgm:pt>
    <dgm:pt modelId="{03503B4D-B68E-0840-AC1F-FEC416868F4D}" type="parTrans" cxnId="{24175618-7412-074C-B789-E37F78AFEB24}">
      <dgm:prSet/>
      <dgm:spPr/>
      <dgm:t>
        <a:bodyPr/>
        <a:lstStyle/>
        <a:p>
          <a:endParaRPr lang="en-US"/>
        </a:p>
      </dgm:t>
    </dgm:pt>
    <dgm:pt modelId="{0B15236E-B852-6F42-917B-A64A9EC63192}" type="sibTrans" cxnId="{24175618-7412-074C-B789-E37F78AFEB24}">
      <dgm:prSet/>
      <dgm:spPr/>
      <dgm:t>
        <a:bodyPr/>
        <a:lstStyle/>
        <a:p>
          <a:endParaRPr lang="en-US"/>
        </a:p>
      </dgm:t>
    </dgm:pt>
    <dgm:pt modelId="{6658A69A-55E0-2A4B-84C6-14EAEDF30EE0}">
      <dgm:prSet/>
      <dgm:spPr/>
      <dgm:t>
        <a:bodyPr/>
        <a:lstStyle/>
        <a:p>
          <a:r>
            <a:rPr lang="en-US"/>
            <a:t>third, that the law has been transformed in function from an ends-in-itself to a means-to-an end.  </a:t>
          </a:r>
        </a:p>
      </dgm:t>
    </dgm:pt>
    <dgm:pt modelId="{D286C86F-D34E-CE47-AE74-5AD479233A99}" type="parTrans" cxnId="{EE418121-7CAC-EE4B-AD78-6530C8A8B12B}">
      <dgm:prSet/>
      <dgm:spPr/>
      <dgm:t>
        <a:bodyPr/>
        <a:lstStyle/>
        <a:p>
          <a:endParaRPr lang="en-US"/>
        </a:p>
      </dgm:t>
    </dgm:pt>
    <dgm:pt modelId="{5625035F-D7DD-7846-B4AC-9FD69662AD2C}" type="sibTrans" cxnId="{EE418121-7CAC-EE4B-AD78-6530C8A8B12B}">
      <dgm:prSet/>
      <dgm:spPr/>
      <dgm:t>
        <a:bodyPr/>
        <a:lstStyle/>
        <a:p>
          <a:endParaRPr lang="en-US"/>
        </a:p>
      </dgm:t>
    </dgm:pt>
    <dgm:pt modelId="{120ABBF2-5916-3444-9A31-570E00539FAD}">
      <dgm:prSet/>
      <dgm:spPr/>
      <dgm:t>
        <a:bodyPr/>
        <a:lstStyle/>
        <a:p>
          <a:r>
            <a:rPr lang="en-US"/>
            <a:t>Only from those foundational premises is it possible to understand how data selection is itself a product of definite normative premises or structured to lead to identified objectives. </a:t>
          </a:r>
        </a:p>
      </dgm:t>
    </dgm:pt>
    <dgm:pt modelId="{D7E73FA9-CF07-754E-A29B-29A33C468A10}" type="parTrans" cxnId="{6BF6D0A8-7A5B-C047-8247-84D9D305F1AC}">
      <dgm:prSet/>
      <dgm:spPr/>
      <dgm:t>
        <a:bodyPr/>
        <a:lstStyle/>
        <a:p>
          <a:endParaRPr lang="en-US"/>
        </a:p>
      </dgm:t>
    </dgm:pt>
    <dgm:pt modelId="{D33491DB-E875-2C42-B84A-65C0CA84702A}" type="sibTrans" cxnId="{6BF6D0A8-7A5B-C047-8247-84D9D305F1AC}">
      <dgm:prSet/>
      <dgm:spPr/>
      <dgm:t>
        <a:bodyPr/>
        <a:lstStyle/>
        <a:p>
          <a:endParaRPr lang="en-US"/>
        </a:p>
      </dgm:t>
    </dgm:pt>
    <dgm:pt modelId="{98721EB1-22D8-7844-8F93-F3AED8155951}">
      <dgm:prSet/>
      <dgm:spPr/>
      <dgm:t>
        <a:bodyPr/>
        <a:lstStyle/>
        <a:p>
          <a:r>
            <a:rPr lang="en-US"/>
            <a:t>Bias is what those who reject these founding premises call the result. </a:t>
          </a:r>
        </a:p>
      </dgm:t>
    </dgm:pt>
    <dgm:pt modelId="{0453B900-9D9E-6C45-A502-4B8EC3F869A0}" type="parTrans" cxnId="{26A2A272-F22A-5A4D-A320-F99A71AF5A0C}">
      <dgm:prSet/>
      <dgm:spPr/>
      <dgm:t>
        <a:bodyPr/>
        <a:lstStyle/>
        <a:p>
          <a:endParaRPr lang="en-US"/>
        </a:p>
      </dgm:t>
    </dgm:pt>
    <dgm:pt modelId="{EDBE2F57-A23F-5D4E-9A95-C19C48C18D55}" type="sibTrans" cxnId="{26A2A272-F22A-5A4D-A320-F99A71AF5A0C}">
      <dgm:prSet/>
      <dgm:spPr/>
      <dgm:t>
        <a:bodyPr/>
        <a:lstStyle/>
        <a:p>
          <a:endParaRPr lang="en-US"/>
        </a:p>
      </dgm:t>
    </dgm:pt>
    <dgm:pt modelId="{37FD601D-B90D-174F-87AB-600C5CE707B9}">
      <dgm:prSet custT="1"/>
      <dgm:spPr/>
      <dgm:t>
        <a:bodyPr/>
        <a:lstStyle/>
        <a:p>
          <a:r>
            <a:rPr lang="en-US" sz="1700" dirty="0"/>
            <a:t>The </a:t>
          </a:r>
          <a:r>
            <a:rPr lang="en-US" sz="2000" b="1" dirty="0"/>
            <a:t>list embodies the system and its judgment structures and the implementation of moral premises </a:t>
          </a:r>
        </a:p>
      </dgm:t>
    </dgm:pt>
    <dgm:pt modelId="{C0338239-BA76-5548-AFE9-F07820D0E589}" type="parTrans" cxnId="{BEF538C3-A5EB-7E4A-99AE-D59017D22AB3}">
      <dgm:prSet/>
      <dgm:spPr/>
      <dgm:t>
        <a:bodyPr/>
        <a:lstStyle/>
        <a:p>
          <a:endParaRPr lang="en-US"/>
        </a:p>
      </dgm:t>
    </dgm:pt>
    <dgm:pt modelId="{1ADE83B5-ECD9-F942-BD96-DC820387FBD3}" type="sibTrans" cxnId="{BEF538C3-A5EB-7E4A-99AE-D59017D22AB3}">
      <dgm:prSet/>
      <dgm:spPr/>
      <dgm:t>
        <a:bodyPr/>
        <a:lstStyle/>
        <a:p>
          <a:endParaRPr lang="en-US"/>
        </a:p>
      </dgm:t>
    </dgm:pt>
    <dgm:pt modelId="{DA665D5A-1989-BD45-9BB7-BA7BC4B2B973}">
      <dgm:prSet/>
      <dgm:spPr/>
      <dgm:t>
        <a:bodyPr/>
        <a:lstStyle/>
        <a:p>
          <a:r>
            <a:rPr lang="en-US"/>
            <a:t>It reflects the application of analytics to data that then expresses a judgment in the form of a placement (ranking) along a continuum of compliance expectations.</a:t>
          </a:r>
        </a:p>
      </dgm:t>
    </dgm:pt>
    <dgm:pt modelId="{8E314006-7EF0-9844-ADFF-FC055C00D66C}" type="parTrans" cxnId="{E9BCE860-EDC0-D14B-AA7A-D4AA5DB32489}">
      <dgm:prSet/>
      <dgm:spPr/>
      <dgm:t>
        <a:bodyPr/>
        <a:lstStyle/>
        <a:p>
          <a:endParaRPr lang="en-US"/>
        </a:p>
      </dgm:t>
    </dgm:pt>
    <dgm:pt modelId="{D11F9223-CD98-D24A-BFEF-0072B58E329B}" type="sibTrans" cxnId="{E9BCE860-EDC0-D14B-AA7A-D4AA5DB32489}">
      <dgm:prSet/>
      <dgm:spPr/>
      <dgm:t>
        <a:bodyPr/>
        <a:lstStyle/>
        <a:p>
          <a:endParaRPr lang="en-US"/>
        </a:p>
      </dgm:t>
    </dgm:pt>
    <dgm:pt modelId="{711FAFAA-CCB8-DD45-9171-7DA0C1532EC1}">
      <dgm:prSet/>
      <dgm:spPr/>
      <dgm:t>
        <a:bodyPr/>
        <a:lstStyle/>
        <a:p>
          <a:r>
            <a:rPr lang="en-US"/>
            <a:t>But the development of lists is still in a formative stage, and their integrity remains a subject for study.  </a:t>
          </a:r>
        </a:p>
      </dgm:t>
    </dgm:pt>
    <dgm:pt modelId="{F5B496EC-1ECB-6149-AFB8-FAED4673377E}" type="parTrans" cxnId="{6F9165C2-3F48-BD44-9575-28B96877D95C}">
      <dgm:prSet/>
      <dgm:spPr/>
      <dgm:t>
        <a:bodyPr/>
        <a:lstStyle/>
        <a:p>
          <a:endParaRPr lang="en-US"/>
        </a:p>
      </dgm:t>
    </dgm:pt>
    <dgm:pt modelId="{AC717C1E-191C-BA4B-B9C7-C9093ED98805}" type="sibTrans" cxnId="{6F9165C2-3F48-BD44-9575-28B96877D95C}">
      <dgm:prSet/>
      <dgm:spPr/>
      <dgm:t>
        <a:bodyPr/>
        <a:lstStyle/>
        <a:p>
          <a:endParaRPr lang="en-US"/>
        </a:p>
      </dgm:t>
    </dgm:pt>
    <dgm:pt modelId="{8485B0F1-F0E3-054C-A9C7-45CC09C0D9D4}">
      <dgm:prSet/>
      <dgm:spPr/>
      <dgm:t>
        <a:bodyPr/>
        <a:lstStyle/>
        <a:p>
          <a:r>
            <a:rPr lang="en-US"/>
            <a:t>The coordination of these lists and their integration into the complex compliance system that is Chinese legal structures is still far off. Yet it is in the management of layers of lists that super scoring is possible—though not yet attainable. </a:t>
          </a:r>
        </a:p>
      </dgm:t>
    </dgm:pt>
    <dgm:pt modelId="{6F5C7D50-4CCC-4D46-A2DF-19446A4692E4}" type="parTrans" cxnId="{D07A42AA-D9F0-1443-97F3-23FD87E49E5E}">
      <dgm:prSet/>
      <dgm:spPr/>
      <dgm:t>
        <a:bodyPr/>
        <a:lstStyle/>
        <a:p>
          <a:endParaRPr lang="en-US"/>
        </a:p>
      </dgm:t>
    </dgm:pt>
    <dgm:pt modelId="{FADAD959-074C-FE4A-B01F-85CCF0A15026}" type="sibTrans" cxnId="{D07A42AA-D9F0-1443-97F3-23FD87E49E5E}">
      <dgm:prSet/>
      <dgm:spPr/>
      <dgm:t>
        <a:bodyPr/>
        <a:lstStyle/>
        <a:p>
          <a:endParaRPr lang="en-US"/>
        </a:p>
      </dgm:t>
    </dgm:pt>
    <dgm:pt modelId="{798A8FE7-1955-D94B-9E84-9A6A2AF015C1}">
      <dgm:prSet/>
      <dgm:spPr/>
      <dgm:t>
        <a:bodyPr/>
        <a:lstStyle/>
        <a:p>
          <a:r>
            <a:rPr lang="en-US" dirty="0"/>
            <a:t>In the process </a:t>
          </a:r>
          <a:r>
            <a:rPr lang="en-US" b="1" dirty="0">
              <a:solidFill>
                <a:schemeClr val="tx1"/>
              </a:solidFill>
            </a:rPr>
            <a:t>China may well remake the basis through which societies develop structures for managing the behavior </a:t>
          </a:r>
          <a:r>
            <a:rPr lang="en-US" dirty="0"/>
            <a:t>of its people—and molding their culture and social organization.</a:t>
          </a:r>
        </a:p>
      </dgm:t>
    </dgm:pt>
    <dgm:pt modelId="{FAB29D97-2347-8A40-A5FC-B70EB4F57000}" type="parTrans" cxnId="{61735971-734F-984B-ADDC-43ADCA2BF85D}">
      <dgm:prSet/>
      <dgm:spPr/>
      <dgm:t>
        <a:bodyPr/>
        <a:lstStyle/>
        <a:p>
          <a:endParaRPr lang="en-US"/>
        </a:p>
      </dgm:t>
    </dgm:pt>
    <dgm:pt modelId="{B20D2C0E-29D0-344D-804C-E2306499DF4A}" type="sibTrans" cxnId="{61735971-734F-984B-ADDC-43ADCA2BF85D}">
      <dgm:prSet/>
      <dgm:spPr/>
      <dgm:t>
        <a:bodyPr/>
        <a:lstStyle/>
        <a:p>
          <a:endParaRPr lang="en-US"/>
        </a:p>
      </dgm:t>
    </dgm:pt>
    <dgm:pt modelId="{06FC2CB3-73CF-A44A-BB70-7139E37AA6A1}" type="pres">
      <dgm:prSet presAssocID="{590B24B1-E9ED-8B4E-A34B-9B9B982DCD77}" presName="linear" presStyleCnt="0">
        <dgm:presLayoutVars>
          <dgm:animLvl val="lvl"/>
          <dgm:resizeHandles val="exact"/>
        </dgm:presLayoutVars>
      </dgm:prSet>
      <dgm:spPr/>
    </dgm:pt>
    <dgm:pt modelId="{949A3CE8-FEB3-F742-9936-A6DD51B7CB9C}" type="pres">
      <dgm:prSet presAssocID="{19522897-869F-A04B-A1EC-093EFF7B93D8}" presName="parentText" presStyleLbl="node1" presStyleIdx="0" presStyleCnt="5">
        <dgm:presLayoutVars>
          <dgm:chMax val="0"/>
          <dgm:bulletEnabled val="1"/>
        </dgm:presLayoutVars>
      </dgm:prSet>
      <dgm:spPr/>
    </dgm:pt>
    <dgm:pt modelId="{6BA4899D-C702-324E-A4D7-5B80CDC63ECC}" type="pres">
      <dgm:prSet presAssocID="{19522897-869F-A04B-A1EC-093EFF7B93D8}" presName="childText" presStyleLbl="revTx" presStyleIdx="0" presStyleCnt="4">
        <dgm:presLayoutVars>
          <dgm:bulletEnabled val="1"/>
        </dgm:presLayoutVars>
      </dgm:prSet>
      <dgm:spPr/>
    </dgm:pt>
    <dgm:pt modelId="{AF23727A-EC17-3241-8FE1-20E19B2E927A}" type="pres">
      <dgm:prSet presAssocID="{674EB239-8B6F-3442-B841-0F0EB82850AF}" presName="parentText" presStyleLbl="node1" presStyleIdx="1" presStyleCnt="5">
        <dgm:presLayoutVars>
          <dgm:chMax val="0"/>
          <dgm:bulletEnabled val="1"/>
        </dgm:presLayoutVars>
      </dgm:prSet>
      <dgm:spPr/>
    </dgm:pt>
    <dgm:pt modelId="{A98D7351-69E9-1A41-96B4-F4176B1BB6F3}" type="pres">
      <dgm:prSet presAssocID="{674EB239-8B6F-3442-B841-0F0EB82850AF}" presName="childText" presStyleLbl="revTx" presStyleIdx="1" presStyleCnt="4">
        <dgm:presLayoutVars>
          <dgm:bulletEnabled val="1"/>
        </dgm:presLayoutVars>
      </dgm:prSet>
      <dgm:spPr/>
    </dgm:pt>
    <dgm:pt modelId="{B4EE92FB-B92E-C244-8194-D3082227FD54}" type="pres">
      <dgm:prSet presAssocID="{120ABBF2-5916-3444-9A31-570E00539FAD}" presName="parentText" presStyleLbl="node1" presStyleIdx="2" presStyleCnt="5">
        <dgm:presLayoutVars>
          <dgm:chMax val="0"/>
          <dgm:bulletEnabled val="1"/>
        </dgm:presLayoutVars>
      </dgm:prSet>
      <dgm:spPr/>
    </dgm:pt>
    <dgm:pt modelId="{B0A4CD37-253D-7E4D-BD8A-3AE16BCA3DFE}" type="pres">
      <dgm:prSet presAssocID="{120ABBF2-5916-3444-9A31-570E00539FAD}" presName="childText" presStyleLbl="revTx" presStyleIdx="2" presStyleCnt="4">
        <dgm:presLayoutVars>
          <dgm:bulletEnabled val="1"/>
        </dgm:presLayoutVars>
      </dgm:prSet>
      <dgm:spPr/>
    </dgm:pt>
    <dgm:pt modelId="{103DADBD-A454-1E43-B95F-DE31E158EC35}" type="pres">
      <dgm:prSet presAssocID="{37FD601D-B90D-174F-87AB-600C5CE707B9}" presName="parentText" presStyleLbl="node1" presStyleIdx="3" presStyleCnt="5">
        <dgm:presLayoutVars>
          <dgm:chMax val="0"/>
          <dgm:bulletEnabled val="1"/>
        </dgm:presLayoutVars>
      </dgm:prSet>
      <dgm:spPr/>
    </dgm:pt>
    <dgm:pt modelId="{EC40DD26-FD0E-4B47-AB93-EEE4F7B58323}" type="pres">
      <dgm:prSet presAssocID="{37FD601D-B90D-174F-87AB-600C5CE707B9}" presName="childText" presStyleLbl="revTx" presStyleIdx="3" presStyleCnt="4">
        <dgm:presLayoutVars>
          <dgm:bulletEnabled val="1"/>
        </dgm:presLayoutVars>
      </dgm:prSet>
      <dgm:spPr/>
    </dgm:pt>
    <dgm:pt modelId="{630A6377-AAF3-8243-9841-B0DF2C91A45E}" type="pres">
      <dgm:prSet presAssocID="{798A8FE7-1955-D94B-9E84-9A6A2AF015C1}" presName="parentText" presStyleLbl="node1" presStyleIdx="4" presStyleCnt="5">
        <dgm:presLayoutVars>
          <dgm:chMax val="0"/>
          <dgm:bulletEnabled val="1"/>
        </dgm:presLayoutVars>
      </dgm:prSet>
      <dgm:spPr/>
    </dgm:pt>
  </dgm:ptLst>
  <dgm:cxnLst>
    <dgm:cxn modelId="{85636208-B273-5344-9199-428E8D96AC27}" type="presOf" srcId="{711FAFAA-CCB8-DD45-9171-7DA0C1532EC1}" destId="{EC40DD26-FD0E-4B47-AB93-EEE4F7B58323}" srcOrd="0" destOrd="1" presId="urn:microsoft.com/office/officeart/2005/8/layout/vList2"/>
    <dgm:cxn modelId="{C1E29F0B-E1D2-9C44-92C2-CD510C3E7635}" type="presOf" srcId="{590B24B1-E9ED-8B4E-A34B-9B9B982DCD77}" destId="{06FC2CB3-73CF-A44A-BB70-7139E37AA6A1}" srcOrd="0" destOrd="0" presId="urn:microsoft.com/office/officeart/2005/8/layout/vList2"/>
    <dgm:cxn modelId="{C4AAC00D-D4BB-AC4D-8354-45C1E3C00750}" type="presOf" srcId="{98721EB1-22D8-7844-8F93-F3AED8155951}" destId="{B0A4CD37-253D-7E4D-BD8A-3AE16BCA3DFE}" srcOrd="0" destOrd="0" presId="urn:microsoft.com/office/officeart/2005/8/layout/vList2"/>
    <dgm:cxn modelId="{15DF6A0F-3F13-1F41-A0D6-3C93600D3B86}" srcId="{590B24B1-E9ED-8B4E-A34B-9B9B982DCD77}" destId="{19522897-869F-A04B-A1EC-093EFF7B93D8}" srcOrd="0" destOrd="0" parTransId="{F6854595-7DE9-8E4D-BB98-84E3818F2885}" sibTransId="{8718CE3E-505B-8A40-85AF-C68402640156}"/>
    <dgm:cxn modelId="{24175618-7412-074C-B789-E37F78AFEB24}" srcId="{674EB239-8B6F-3442-B841-0F0EB82850AF}" destId="{85D07477-F7BD-EE43-B43E-199812EED4AF}" srcOrd="1" destOrd="0" parTransId="{03503B4D-B68E-0840-AC1F-FEC416868F4D}" sibTransId="{0B15236E-B852-6F42-917B-A64A9EC63192}"/>
    <dgm:cxn modelId="{EE418121-7CAC-EE4B-AD78-6530C8A8B12B}" srcId="{674EB239-8B6F-3442-B841-0F0EB82850AF}" destId="{6658A69A-55E0-2A4B-84C6-14EAEDF30EE0}" srcOrd="2" destOrd="0" parTransId="{D286C86F-D34E-CE47-AE74-5AD479233A99}" sibTransId="{5625035F-D7DD-7846-B4AC-9FD69662AD2C}"/>
    <dgm:cxn modelId="{797EBA2D-B224-BC42-92DD-46965C95E31B}" type="presOf" srcId="{798A8FE7-1955-D94B-9E84-9A6A2AF015C1}" destId="{630A6377-AAF3-8243-9841-B0DF2C91A45E}" srcOrd="0" destOrd="0" presId="urn:microsoft.com/office/officeart/2005/8/layout/vList2"/>
    <dgm:cxn modelId="{78150E2F-AB4A-124A-8AEE-C4CADC42B88C}" type="presOf" srcId="{EBFCEEDA-B8EC-FB49-B83A-EC326385308A}" destId="{6BA4899D-C702-324E-A4D7-5B80CDC63ECC}" srcOrd="0" destOrd="1" presId="urn:microsoft.com/office/officeart/2005/8/layout/vList2"/>
    <dgm:cxn modelId="{6173EF2F-BB41-9145-8687-0AD549269CA3}" type="presOf" srcId="{85D07477-F7BD-EE43-B43E-199812EED4AF}" destId="{A98D7351-69E9-1A41-96B4-F4176B1BB6F3}" srcOrd="0" destOrd="1" presId="urn:microsoft.com/office/officeart/2005/8/layout/vList2"/>
    <dgm:cxn modelId="{49AE285A-2061-2648-B9C5-F4E6A1DE9BDF}" srcId="{674EB239-8B6F-3442-B841-0F0EB82850AF}" destId="{9D101032-F4AC-3646-AC21-AE1867593037}" srcOrd="0" destOrd="0" parTransId="{33736FA6-E0B3-1343-9E31-5A6DDA21DDD1}" sibTransId="{47AC8AB3-DDAD-8141-A3B3-84BB4B105BE9}"/>
    <dgm:cxn modelId="{E9BCE860-EDC0-D14B-AA7A-D4AA5DB32489}" srcId="{37FD601D-B90D-174F-87AB-600C5CE707B9}" destId="{DA665D5A-1989-BD45-9BB7-BA7BC4B2B973}" srcOrd="0" destOrd="0" parTransId="{8E314006-7EF0-9844-ADFF-FC055C00D66C}" sibTransId="{D11F9223-CD98-D24A-BFEF-0072B58E329B}"/>
    <dgm:cxn modelId="{E6FB5F66-5574-C24F-9BF1-A0D5A622648A}" srcId="{19522897-869F-A04B-A1EC-093EFF7B93D8}" destId="{D788954B-C017-D042-8E08-9B509BFD293C}" srcOrd="0" destOrd="0" parTransId="{DFE18734-5ED7-1847-9B2B-84F59B67BB4C}" sibTransId="{01F76A69-998A-1644-922F-E2B0F1368726}"/>
    <dgm:cxn modelId="{61735971-734F-984B-ADDC-43ADCA2BF85D}" srcId="{590B24B1-E9ED-8B4E-A34B-9B9B982DCD77}" destId="{798A8FE7-1955-D94B-9E84-9A6A2AF015C1}" srcOrd="4" destOrd="0" parTransId="{FAB29D97-2347-8A40-A5FC-B70EB4F57000}" sibTransId="{B20D2C0E-29D0-344D-804C-E2306499DF4A}"/>
    <dgm:cxn modelId="{26A2A272-F22A-5A4D-A320-F99A71AF5A0C}" srcId="{120ABBF2-5916-3444-9A31-570E00539FAD}" destId="{98721EB1-22D8-7844-8F93-F3AED8155951}" srcOrd="0" destOrd="0" parTransId="{0453B900-9D9E-6C45-A502-4B8EC3F869A0}" sibTransId="{EDBE2F57-A23F-5D4E-9A95-C19C48C18D55}"/>
    <dgm:cxn modelId="{BFE86181-53A9-E349-8E91-36BEB49B3E1B}" type="presOf" srcId="{D788954B-C017-D042-8E08-9B509BFD293C}" destId="{6BA4899D-C702-324E-A4D7-5B80CDC63ECC}" srcOrd="0" destOrd="0" presId="urn:microsoft.com/office/officeart/2005/8/layout/vList2"/>
    <dgm:cxn modelId="{C5EDBD91-1ABC-7C4B-8109-306065B95BE4}" type="presOf" srcId="{DA665D5A-1989-BD45-9BB7-BA7BC4B2B973}" destId="{EC40DD26-FD0E-4B47-AB93-EEE4F7B58323}" srcOrd="0" destOrd="0" presId="urn:microsoft.com/office/officeart/2005/8/layout/vList2"/>
    <dgm:cxn modelId="{5B63C2A3-3389-0A45-9E97-E523BDBAF5F0}" type="presOf" srcId="{120ABBF2-5916-3444-9A31-570E00539FAD}" destId="{B4EE92FB-B92E-C244-8194-D3082227FD54}" srcOrd="0" destOrd="0" presId="urn:microsoft.com/office/officeart/2005/8/layout/vList2"/>
    <dgm:cxn modelId="{3F6A35A8-950E-C948-9EFE-BE156548427E}" type="presOf" srcId="{6658A69A-55E0-2A4B-84C6-14EAEDF30EE0}" destId="{A98D7351-69E9-1A41-96B4-F4176B1BB6F3}" srcOrd="0" destOrd="2" presId="urn:microsoft.com/office/officeart/2005/8/layout/vList2"/>
    <dgm:cxn modelId="{6BF6D0A8-7A5B-C047-8247-84D9D305F1AC}" srcId="{590B24B1-E9ED-8B4E-A34B-9B9B982DCD77}" destId="{120ABBF2-5916-3444-9A31-570E00539FAD}" srcOrd="2" destOrd="0" parTransId="{D7E73FA9-CF07-754E-A29B-29A33C468A10}" sibTransId="{D33491DB-E875-2C42-B84A-65C0CA84702A}"/>
    <dgm:cxn modelId="{D07A42AA-D9F0-1443-97F3-23FD87E49E5E}" srcId="{37FD601D-B90D-174F-87AB-600C5CE707B9}" destId="{8485B0F1-F0E3-054C-A9C7-45CC09C0D9D4}" srcOrd="2" destOrd="0" parTransId="{6F5C7D50-4CCC-4D46-A2DF-19446A4692E4}" sibTransId="{FADAD959-074C-FE4A-B01F-85CCF0A15026}"/>
    <dgm:cxn modelId="{52B03FB6-6BD4-324B-AD87-11004369530D}" type="presOf" srcId="{8485B0F1-F0E3-054C-A9C7-45CC09C0D9D4}" destId="{EC40DD26-FD0E-4B47-AB93-EEE4F7B58323}" srcOrd="0" destOrd="2" presId="urn:microsoft.com/office/officeart/2005/8/layout/vList2"/>
    <dgm:cxn modelId="{6F9165C2-3F48-BD44-9575-28B96877D95C}" srcId="{37FD601D-B90D-174F-87AB-600C5CE707B9}" destId="{711FAFAA-CCB8-DD45-9171-7DA0C1532EC1}" srcOrd="1" destOrd="0" parTransId="{F5B496EC-1ECB-6149-AFB8-FAED4673377E}" sibTransId="{AC717C1E-191C-BA4B-B9C7-C9093ED98805}"/>
    <dgm:cxn modelId="{BEF538C3-A5EB-7E4A-99AE-D59017D22AB3}" srcId="{590B24B1-E9ED-8B4E-A34B-9B9B982DCD77}" destId="{37FD601D-B90D-174F-87AB-600C5CE707B9}" srcOrd="3" destOrd="0" parTransId="{C0338239-BA76-5548-AFE9-F07820D0E589}" sibTransId="{1ADE83B5-ECD9-F942-BD96-DC820387FBD3}"/>
    <dgm:cxn modelId="{6EC006C7-2B8B-8949-B7E3-F57F2E0CFDF0}" type="presOf" srcId="{674EB239-8B6F-3442-B841-0F0EB82850AF}" destId="{AF23727A-EC17-3241-8FE1-20E19B2E927A}" srcOrd="0" destOrd="0" presId="urn:microsoft.com/office/officeart/2005/8/layout/vList2"/>
    <dgm:cxn modelId="{B32F4ACA-094B-5146-BD48-C033CA5EDEDC}" type="presOf" srcId="{9D101032-F4AC-3646-AC21-AE1867593037}" destId="{A98D7351-69E9-1A41-96B4-F4176B1BB6F3}" srcOrd="0" destOrd="0" presId="urn:microsoft.com/office/officeart/2005/8/layout/vList2"/>
    <dgm:cxn modelId="{1EDDC3CD-8DDA-804A-A124-83FDBE934BC9}" srcId="{590B24B1-E9ED-8B4E-A34B-9B9B982DCD77}" destId="{674EB239-8B6F-3442-B841-0F0EB82850AF}" srcOrd="1" destOrd="0" parTransId="{69301A0E-4549-884F-98EE-20C1239EFE2D}" sibTransId="{39C62005-4872-7C44-A76D-D31EAC010A22}"/>
    <dgm:cxn modelId="{9E6D01D5-E9FE-6D47-AB08-C04B7E017F30}" srcId="{19522897-869F-A04B-A1EC-093EFF7B93D8}" destId="{EBFCEEDA-B8EC-FB49-B83A-EC326385308A}" srcOrd="1" destOrd="0" parTransId="{F3524387-17D0-C645-A065-E1130E77A904}" sibTransId="{626742C2-8448-8740-986D-C9075E61648B}"/>
    <dgm:cxn modelId="{967685D7-CE67-6C47-963D-7DB925585E38}" type="presOf" srcId="{19522897-869F-A04B-A1EC-093EFF7B93D8}" destId="{949A3CE8-FEB3-F742-9936-A6DD51B7CB9C}" srcOrd="0" destOrd="0" presId="urn:microsoft.com/office/officeart/2005/8/layout/vList2"/>
    <dgm:cxn modelId="{9CB5B0FE-39E6-D145-9FC5-36E29101CA92}" type="presOf" srcId="{37FD601D-B90D-174F-87AB-600C5CE707B9}" destId="{103DADBD-A454-1E43-B95F-DE31E158EC35}" srcOrd="0" destOrd="0" presId="urn:microsoft.com/office/officeart/2005/8/layout/vList2"/>
    <dgm:cxn modelId="{B09EA2D9-8909-2941-BCCF-36DC20EA369A}" type="presParOf" srcId="{06FC2CB3-73CF-A44A-BB70-7139E37AA6A1}" destId="{949A3CE8-FEB3-F742-9936-A6DD51B7CB9C}" srcOrd="0" destOrd="0" presId="urn:microsoft.com/office/officeart/2005/8/layout/vList2"/>
    <dgm:cxn modelId="{B0864CA9-CC34-4843-A502-CD1C13835891}" type="presParOf" srcId="{06FC2CB3-73CF-A44A-BB70-7139E37AA6A1}" destId="{6BA4899D-C702-324E-A4D7-5B80CDC63ECC}" srcOrd="1" destOrd="0" presId="urn:microsoft.com/office/officeart/2005/8/layout/vList2"/>
    <dgm:cxn modelId="{EA1DB16E-8282-2C4A-A600-A039047C3434}" type="presParOf" srcId="{06FC2CB3-73CF-A44A-BB70-7139E37AA6A1}" destId="{AF23727A-EC17-3241-8FE1-20E19B2E927A}" srcOrd="2" destOrd="0" presId="urn:microsoft.com/office/officeart/2005/8/layout/vList2"/>
    <dgm:cxn modelId="{F22E3FF6-0548-F741-8AA8-AD3A5B064AB5}" type="presParOf" srcId="{06FC2CB3-73CF-A44A-BB70-7139E37AA6A1}" destId="{A98D7351-69E9-1A41-96B4-F4176B1BB6F3}" srcOrd="3" destOrd="0" presId="urn:microsoft.com/office/officeart/2005/8/layout/vList2"/>
    <dgm:cxn modelId="{F0AF7C6F-203D-0D44-B65D-70F1FE6FF978}" type="presParOf" srcId="{06FC2CB3-73CF-A44A-BB70-7139E37AA6A1}" destId="{B4EE92FB-B92E-C244-8194-D3082227FD54}" srcOrd="4" destOrd="0" presId="urn:microsoft.com/office/officeart/2005/8/layout/vList2"/>
    <dgm:cxn modelId="{FA3EC166-EC78-9A43-AA7B-1B312AFE3D2B}" type="presParOf" srcId="{06FC2CB3-73CF-A44A-BB70-7139E37AA6A1}" destId="{B0A4CD37-253D-7E4D-BD8A-3AE16BCA3DFE}" srcOrd="5" destOrd="0" presId="urn:microsoft.com/office/officeart/2005/8/layout/vList2"/>
    <dgm:cxn modelId="{4C416F50-9DB8-0249-AC58-85BC92EB3250}" type="presParOf" srcId="{06FC2CB3-73CF-A44A-BB70-7139E37AA6A1}" destId="{103DADBD-A454-1E43-B95F-DE31E158EC35}" srcOrd="6" destOrd="0" presId="urn:microsoft.com/office/officeart/2005/8/layout/vList2"/>
    <dgm:cxn modelId="{5AA81342-D58F-3E48-996C-C0DD8D6474B6}" type="presParOf" srcId="{06FC2CB3-73CF-A44A-BB70-7139E37AA6A1}" destId="{EC40DD26-FD0E-4B47-AB93-EEE4F7B58323}" srcOrd="7" destOrd="0" presId="urn:microsoft.com/office/officeart/2005/8/layout/vList2"/>
    <dgm:cxn modelId="{9BBE3D66-19CB-A042-8427-03E2E66F5895}" type="presParOf" srcId="{06FC2CB3-73CF-A44A-BB70-7139E37AA6A1}" destId="{630A6377-AAF3-8243-9841-B0DF2C91A45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06693-4084-934D-8892-1C3A07C5D4AC}"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US"/>
        </a:p>
      </dgm:t>
    </dgm:pt>
    <dgm:pt modelId="{1CFAFE7C-F2F7-DA4E-A7F4-BCADB7A90B21}">
      <dgm:prSet/>
      <dgm:spPr/>
      <dgm:t>
        <a:bodyPr/>
        <a:lstStyle/>
        <a:p>
          <a:r>
            <a:rPr lang="en-US"/>
            <a:t>It is in that context that it is possible to think about lists, and a developing list universe system, at the center of China’s Social Credit (CSC) system.  </a:t>
          </a:r>
        </a:p>
      </dgm:t>
    </dgm:pt>
    <dgm:pt modelId="{46CF856B-515E-0841-8101-77A755A396F8}" type="parTrans" cxnId="{E5DC035B-736F-434C-9395-48B26550E51E}">
      <dgm:prSet/>
      <dgm:spPr/>
      <dgm:t>
        <a:bodyPr/>
        <a:lstStyle/>
        <a:p>
          <a:endParaRPr lang="en-US"/>
        </a:p>
      </dgm:t>
    </dgm:pt>
    <dgm:pt modelId="{59F690C0-338C-B64C-ACAC-2182141511BB}" type="sibTrans" cxnId="{E5DC035B-736F-434C-9395-48B26550E51E}">
      <dgm:prSet/>
      <dgm:spPr/>
      <dgm:t>
        <a:bodyPr/>
        <a:lstStyle/>
        <a:p>
          <a:endParaRPr lang="en-US"/>
        </a:p>
      </dgm:t>
    </dgm:pt>
    <dgm:pt modelId="{74D7FDE5-5296-F243-A101-364331CD5668}">
      <dgm:prSet/>
      <dgm:spPr/>
      <dgm:t>
        <a:bodyPr/>
        <a:lstStyle/>
        <a:p>
          <a:r>
            <a:rPr lang="en-US"/>
            <a:t>Essay considers the role of lists in the construction of CSC conceived as a vast super-scoring system</a:t>
          </a:r>
        </a:p>
      </dgm:t>
    </dgm:pt>
    <dgm:pt modelId="{BEE4CA9F-D5E8-CA4C-A12C-7CF5D6135910}" type="parTrans" cxnId="{8DDAEF36-8071-0440-8C5B-41F811FDC28A}">
      <dgm:prSet/>
      <dgm:spPr/>
      <dgm:t>
        <a:bodyPr/>
        <a:lstStyle/>
        <a:p>
          <a:endParaRPr lang="en-US"/>
        </a:p>
      </dgm:t>
    </dgm:pt>
    <dgm:pt modelId="{E533FB31-C261-E144-A749-18DB026E82BE}" type="sibTrans" cxnId="{8DDAEF36-8071-0440-8C5B-41F811FDC28A}">
      <dgm:prSet/>
      <dgm:spPr/>
      <dgm:t>
        <a:bodyPr/>
        <a:lstStyle/>
        <a:p>
          <a:endParaRPr lang="en-US"/>
        </a:p>
      </dgm:t>
    </dgm:pt>
    <dgm:pt modelId="{ADA1CA0A-87AB-5148-AC22-D230F55A8016}">
      <dgm:prSet/>
      <dgm:spPr/>
      <dgm:t>
        <a:bodyPr/>
        <a:lstStyle/>
        <a:p>
          <a:r>
            <a:rPr lang="en-US"/>
            <a:t>That superscoring system effectively displaces law and administrative regulation as the engine for ordering society through government. </a:t>
          </a:r>
        </a:p>
      </dgm:t>
    </dgm:pt>
    <dgm:pt modelId="{F3DD8B9E-CFC3-7F41-AAF0-E92694459C16}" type="parTrans" cxnId="{20BE031E-439B-004E-86D7-927F2C2AC710}">
      <dgm:prSet/>
      <dgm:spPr/>
      <dgm:t>
        <a:bodyPr/>
        <a:lstStyle/>
        <a:p>
          <a:endParaRPr lang="en-US"/>
        </a:p>
      </dgm:t>
    </dgm:pt>
    <dgm:pt modelId="{C73B7019-1034-DA41-BA0A-9E1E821958E3}" type="sibTrans" cxnId="{20BE031E-439B-004E-86D7-927F2C2AC710}">
      <dgm:prSet/>
      <dgm:spPr/>
      <dgm:t>
        <a:bodyPr/>
        <a:lstStyle/>
        <a:p>
          <a:endParaRPr lang="en-US"/>
        </a:p>
      </dgm:t>
    </dgm:pt>
    <dgm:pt modelId="{E250F741-1E97-B24F-B02F-C267E1FC13D9}">
      <dgm:prSet/>
      <dgm:spPr/>
      <dgm:t>
        <a:bodyPr/>
        <a:lstStyle/>
        <a:p>
          <a:r>
            <a:rPr lang="en-US"/>
            <a:t>Main Points of this Presentation:</a:t>
          </a:r>
        </a:p>
      </dgm:t>
    </dgm:pt>
    <dgm:pt modelId="{356517DC-D922-0C43-90B4-147A386CCFE2}" type="parTrans" cxnId="{0988D8CA-CFE6-1849-AE8F-59C2D0344401}">
      <dgm:prSet/>
      <dgm:spPr/>
      <dgm:t>
        <a:bodyPr/>
        <a:lstStyle/>
        <a:p>
          <a:endParaRPr lang="en-US"/>
        </a:p>
      </dgm:t>
    </dgm:pt>
    <dgm:pt modelId="{F59A118F-CD49-634D-BD44-26EF599FD849}" type="sibTrans" cxnId="{0988D8CA-CFE6-1849-AE8F-59C2D0344401}">
      <dgm:prSet/>
      <dgm:spPr/>
      <dgm:t>
        <a:bodyPr/>
        <a:lstStyle/>
        <a:p>
          <a:endParaRPr lang="en-US"/>
        </a:p>
      </dgm:t>
    </dgm:pt>
    <dgm:pt modelId="{F7824A85-69D2-724B-9E02-A2830B306821}">
      <dgm:prSet/>
      <dgm:spPr/>
      <dgm:t>
        <a:bodyPr/>
        <a:lstStyle/>
        <a:p>
          <a:r>
            <a:rPr lang="en-US"/>
            <a:t>Biefly describes the CSC system.  </a:t>
          </a:r>
        </a:p>
      </dgm:t>
    </dgm:pt>
    <dgm:pt modelId="{1C5ADEA7-D57E-6247-BD92-232EB6B15229}" type="parTrans" cxnId="{3DCBCC36-4046-7B48-B72F-4CF88B35FC24}">
      <dgm:prSet/>
      <dgm:spPr/>
      <dgm:t>
        <a:bodyPr/>
        <a:lstStyle/>
        <a:p>
          <a:endParaRPr lang="en-US"/>
        </a:p>
      </dgm:t>
    </dgm:pt>
    <dgm:pt modelId="{D72D3DA4-396F-5847-841F-AA5C53007DBB}" type="sibTrans" cxnId="{3DCBCC36-4046-7B48-B72F-4CF88B35FC24}">
      <dgm:prSet/>
      <dgm:spPr/>
      <dgm:t>
        <a:bodyPr/>
        <a:lstStyle/>
        <a:p>
          <a:endParaRPr lang="en-US"/>
        </a:p>
      </dgm:t>
    </dgm:pt>
    <dgm:pt modelId="{3CD2BA36-3F9B-A44B-95B4-E11A4C97742E}">
      <dgm:prSet/>
      <dgm:spPr/>
      <dgm:t>
        <a:bodyPr/>
        <a:lstStyle/>
        <a:p>
          <a:r>
            <a:rPr lang="en-US"/>
            <a:t>Then consider two questions: </a:t>
          </a:r>
        </a:p>
      </dgm:t>
    </dgm:pt>
    <dgm:pt modelId="{A915DFA1-1156-B94E-B50B-A870C592D3A6}" type="parTrans" cxnId="{89241753-7C72-EF4D-950A-B57A009571A2}">
      <dgm:prSet/>
      <dgm:spPr/>
      <dgm:t>
        <a:bodyPr/>
        <a:lstStyle/>
        <a:p>
          <a:endParaRPr lang="en-US"/>
        </a:p>
      </dgm:t>
    </dgm:pt>
    <dgm:pt modelId="{BC6E25CC-B031-A345-BE1E-B98AB8B5A057}" type="sibTrans" cxnId="{89241753-7C72-EF4D-950A-B57A009571A2}">
      <dgm:prSet/>
      <dgm:spPr/>
      <dgm:t>
        <a:bodyPr/>
        <a:lstStyle/>
        <a:p>
          <a:endParaRPr lang="en-US"/>
        </a:p>
      </dgm:t>
    </dgm:pt>
    <dgm:pt modelId="{8FD7D9C6-12AB-BC4A-BB07-79144672469E}">
      <dgm:prSet/>
      <dgm:spPr/>
      <dgm:t>
        <a:bodyPr/>
        <a:lstStyle/>
        <a:p>
          <a:r>
            <a:rPr lang="en-US"/>
            <a:t>(1) how does one build a CSC based super scoring system?; and </a:t>
          </a:r>
        </a:p>
      </dgm:t>
    </dgm:pt>
    <dgm:pt modelId="{959F7ABC-A118-AE43-B091-9D80EB7A8750}" type="parTrans" cxnId="{8B122033-479F-684E-8849-42D38688355D}">
      <dgm:prSet/>
      <dgm:spPr/>
      <dgm:t>
        <a:bodyPr/>
        <a:lstStyle/>
        <a:p>
          <a:endParaRPr lang="en-US"/>
        </a:p>
      </dgm:t>
    </dgm:pt>
    <dgm:pt modelId="{061F832D-1F8F-3447-BCAF-A86EC721D4EA}" type="sibTrans" cxnId="{8B122033-479F-684E-8849-42D38688355D}">
      <dgm:prSet/>
      <dgm:spPr/>
      <dgm:t>
        <a:bodyPr/>
        <a:lstStyle/>
        <a:p>
          <a:endParaRPr lang="en-US"/>
        </a:p>
      </dgm:t>
    </dgm:pt>
    <dgm:pt modelId="{CC1BCEF2-2596-1743-A69F-86D62E825197}">
      <dgm:prSet/>
      <dgm:spPr/>
      <dgm:t>
        <a:bodyPr/>
        <a:lstStyle/>
        <a:p>
          <a:r>
            <a:rPr lang="en-US"/>
            <a:t>(2) what role do lists play within that framework. </a:t>
          </a:r>
        </a:p>
      </dgm:t>
    </dgm:pt>
    <dgm:pt modelId="{6D5A4977-98E8-B042-9A78-AE0799D6CBDA}" type="parTrans" cxnId="{58C70824-5D0D-E249-8372-3EE5C2530CED}">
      <dgm:prSet/>
      <dgm:spPr/>
      <dgm:t>
        <a:bodyPr/>
        <a:lstStyle/>
        <a:p>
          <a:endParaRPr lang="en-US"/>
        </a:p>
      </dgm:t>
    </dgm:pt>
    <dgm:pt modelId="{D0913B26-780C-2243-9CAF-543843EB42FD}" type="sibTrans" cxnId="{58C70824-5D0D-E249-8372-3EE5C2530CED}">
      <dgm:prSet/>
      <dgm:spPr/>
      <dgm:t>
        <a:bodyPr/>
        <a:lstStyle/>
        <a:p>
          <a:endParaRPr lang="en-US"/>
        </a:p>
      </dgm:t>
    </dgm:pt>
    <dgm:pt modelId="{7A1E33D6-FE9F-434C-8366-F3E16A8A35EC}">
      <dgm:prSet/>
      <dgm:spPr/>
      <dgm:t>
        <a:bodyPr/>
        <a:lstStyle/>
        <a:p>
          <a:r>
            <a:rPr lang="en-US"/>
            <a:t>End with consideration of principle challenges for political and general education. </a:t>
          </a:r>
        </a:p>
      </dgm:t>
    </dgm:pt>
    <dgm:pt modelId="{04676411-3D08-C449-9F6A-E5B88A5BE54D}" type="parTrans" cxnId="{45142D50-4ABF-1B4A-8377-74CED655BA31}">
      <dgm:prSet/>
      <dgm:spPr/>
      <dgm:t>
        <a:bodyPr/>
        <a:lstStyle/>
        <a:p>
          <a:endParaRPr lang="en-US"/>
        </a:p>
      </dgm:t>
    </dgm:pt>
    <dgm:pt modelId="{B6C03F73-F17C-AD4F-BF6F-F3B2653B8A10}" type="sibTrans" cxnId="{45142D50-4ABF-1B4A-8377-74CED655BA31}">
      <dgm:prSet/>
      <dgm:spPr/>
      <dgm:t>
        <a:bodyPr/>
        <a:lstStyle/>
        <a:p>
          <a:endParaRPr lang="en-US"/>
        </a:p>
      </dgm:t>
    </dgm:pt>
    <dgm:pt modelId="{B61FD0A2-C085-3741-9395-ED618A2A20D4}" type="pres">
      <dgm:prSet presAssocID="{9F906693-4084-934D-8892-1C3A07C5D4AC}" presName="linear" presStyleCnt="0">
        <dgm:presLayoutVars>
          <dgm:animLvl val="lvl"/>
          <dgm:resizeHandles val="exact"/>
        </dgm:presLayoutVars>
      </dgm:prSet>
      <dgm:spPr/>
    </dgm:pt>
    <dgm:pt modelId="{63CB1097-EEF6-5C4F-AC71-D02713ECE0D7}" type="pres">
      <dgm:prSet presAssocID="{1CFAFE7C-F2F7-DA4E-A7F4-BCADB7A90B21}" presName="parentText" presStyleLbl="node1" presStyleIdx="0" presStyleCnt="3">
        <dgm:presLayoutVars>
          <dgm:chMax val="0"/>
          <dgm:bulletEnabled val="1"/>
        </dgm:presLayoutVars>
      </dgm:prSet>
      <dgm:spPr/>
    </dgm:pt>
    <dgm:pt modelId="{E841A111-148E-7941-8AB3-736E4F66ABCE}" type="pres">
      <dgm:prSet presAssocID="{59F690C0-338C-B64C-ACAC-2182141511BB}" presName="spacer" presStyleCnt="0"/>
      <dgm:spPr/>
    </dgm:pt>
    <dgm:pt modelId="{CEB8FF28-CA4A-CC4E-BF04-77724A5F3593}" type="pres">
      <dgm:prSet presAssocID="{74D7FDE5-5296-F243-A101-364331CD5668}" presName="parentText" presStyleLbl="node1" presStyleIdx="1" presStyleCnt="3">
        <dgm:presLayoutVars>
          <dgm:chMax val="0"/>
          <dgm:bulletEnabled val="1"/>
        </dgm:presLayoutVars>
      </dgm:prSet>
      <dgm:spPr/>
    </dgm:pt>
    <dgm:pt modelId="{A3C72144-AA13-C24B-BC80-FE4B788F76DC}" type="pres">
      <dgm:prSet presAssocID="{74D7FDE5-5296-F243-A101-364331CD5668}" presName="childText" presStyleLbl="revTx" presStyleIdx="0" presStyleCnt="2">
        <dgm:presLayoutVars>
          <dgm:bulletEnabled val="1"/>
        </dgm:presLayoutVars>
      </dgm:prSet>
      <dgm:spPr/>
    </dgm:pt>
    <dgm:pt modelId="{0E662DA3-6C53-D142-934A-AF9C40BD0ACC}" type="pres">
      <dgm:prSet presAssocID="{E250F741-1E97-B24F-B02F-C267E1FC13D9}" presName="parentText" presStyleLbl="node1" presStyleIdx="2" presStyleCnt="3">
        <dgm:presLayoutVars>
          <dgm:chMax val="0"/>
          <dgm:bulletEnabled val="1"/>
        </dgm:presLayoutVars>
      </dgm:prSet>
      <dgm:spPr/>
    </dgm:pt>
    <dgm:pt modelId="{3479A723-331F-5641-A4F1-81E55A21E6F7}" type="pres">
      <dgm:prSet presAssocID="{E250F741-1E97-B24F-B02F-C267E1FC13D9}" presName="childText" presStyleLbl="revTx" presStyleIdx="1" presStyleCnt="2">
        <dgm:presLayoutVars>
          <dgm:bulletEnabled val="1"/>
        </dgm:presLayoutVars>
      </dgm:prSet>
      <dgm:spPr/>
    </dgm:pt>
  </dgm:ptLst>
  <dgm:cxnLst>
    <dgm:cxn modelId="{20BE031E-439B-004E-86D7-927F2C2AC710}" srcId="{74D7FDE5-5296-F243-A101-364331CD5668}" destId="{ADA1CA0A-87AB-5148-AC22-D230F55A8016}" srcOrd="0" destOrd="0" parTransId="{F3DD8B9E-CFC3-7F41-AAF0-E92694459C16}" sibTransId="{C73B7019-1034-DA41-BA0A-9E1E821958E3}"/>
    <dgm:cxn modelId="{58C70824-5D0D-E249-8372-3EE5C2530CED}" srcId="{3CD2BA36-3F9B-A44B-95B4-E11A4C97742E}" destId="{CC1BCEF2-2596-1743-A69F-86D62E825197}" srcOrd="1" destOrd="0" parTransId="{6D5A4977-98E8-B042-9A78-AE0799D6CBDA}" sibTransId="{D0913B26-780C-2243-9CAF-543843EB42FD}"/>
    <dgm:cxn modelId="{8B122033-479F-684E-8849-42D38688355D}" srcId="{3CD2BA36-3F9B-A44B-95B4-E11A4C97742E}" destId="{8FD7D9C6-12AB-BC4A-BB07-79144672469E}" srcOrd="0" destOrd="0" parTransId="{959F7ABC-A118-AE43-B091-9D80EB7A8750}" sibTransId="{061F832D-1F8F-3447-BCAF-A86EC721D4EA}"/>
    <dgm:cxn modelId="{3DCBCC36-4046-7B48-B72F-4CF88B35FC24}" srcId="{E250F741-1E97-B24F-B02F-C267E1FC13D9}" destId="{F7824A85-69D2-724B-9E02-A2830B306821}" srcOrd="0" destOrd="0" parTransId="{1C5ADEA7-D57E-6247-BD92-232EB6B15229}" sibTransId="{D72D3DA4-396F-5847-841F-AA5C53007DBB}"/>
    <dgm:cxn modelId="{8DDAEF36-8071-0440-8C5B-41F811FDC28A}" srcId="{9F906693-4084-934D-8892-1C3A07C5D4AC}" destId="{74D7FDE5-5296-F243-A101-364331CD5668}" srcOrd="1" destOrd="0" parTransId="{BEE4CA9F-D5E8-CA4C-A12C-7CF5D6135910}" sibTransId="{E533FB31-C261-E144-A749-18DB026E82BE}"/>
    <dgm:cxn modelId="{E4B00F37-EE91-E04B-A4DE-8136420A4E04}" type="presOf" srcId="{9F906693-4084-934D-8892-1C3A07C5D4AC}" destId="{B61FD0A2-C085-3741-9395-ED618A2A20D4}" srcOrd="0" destOrd="0" presId="urn:microsoft.com/office/officeart/2005/8/layout/vList2"/>
    <dgm:cxn modelId="{45142D50-4ABF-1B4A-8377-74CED655BA31}" srcId="{E250F741-1E97-B24F-B02F-C267E1FC13D9}" destId="{7A1E33D6-FE9F-434C-8366-F3E16A8A35EC}" srcOrd="2" destOrd="0" parTransId="{04676411-3D08-C449-9F6A-E5B88A5BE54D}" sibTransId="{B6C03F73-F17C-AD4F-BF6F-F3B2653B8A10}"/>
    <dgm:cxn modelId="{89241753-7C72-EF4D-950A-B57A009571A2}" srcId="{E250F741-1E97-B24F-B02F-C267E1FC13D9}" destId="{3CD2BA36-3F9B-A44B-95B4-E11A4C97742E}" srcOrd="1" destOrd="0" parTransId="{A915DFA1-1156-B94E-B50B-A870C592D3A6}" sibTransId="{BC6E25CC-B031-A345-BE1E-B98AB8B5A057}"/>
    <dgm:cxn modelId="{C821A059-F4B1-9249-9821-1A0DB2E692D7}" type="presOf" srcId="{ADA1CA0A-87AB-5148-AC22-D230F55A8016}" destId="{A3C72144-AA13-C24B-BC80-FE4B788F76DC}" srcOrd="0" destOrd="0" presId="urn:microsoft.com/office/officeart/2005/8/layout/vList2"/>
    <dgm:cxn modelId="{E5DC035B-736F-434C-9395-48B26550E51E}" srcId="{9F906693-4084-934D-8892-1C3A07C5D4AC}" destId="{1CFAFE7C-F2F7-DA4E-A7F4-BCADB7A90B21}" srcOrd="0" destOrd="0" parTransId="{46CF856B-515E-0841-8101-77A755A396F8}" sibTransId="{59F690C0-338C-B64C-ACAC-2182141511BB}"/>
    <dgm:cxn modelId="{6142EE78-0900-704C-B17F-B4A25FE604ED}" type="presOf" srcId="{1CFAFE7C-F2F7-DA4E-A7F4-BCADB7A90B21}" destId="{63CB1097-EEF6-5C4F-AC71-D02713ECE0D7}" srcOrd="0" destOrd="0" presId="urn:microsoft.com/office/officeart/2005/8/layout/vList2"/>
    <dgm:cxn modelId="{F9091C8F-5987-EC48-B090-92EDC12C79A4}" type="presOf" srcId="{CC1BCEF2-2596-1743-A69F-86D62E825197}" destId="{3479A723-331F-5641-A4F1-81E55A21E6F7}" srcOrd="0" destOrd="3" presId="urn:microsoft.com/office/officeart/2005/8/layout/vList2"/>
    <dgm:cxn modelId="{F81AEEB5-1EC8-6449-B108-BC54B90AB30E}" type="presOf" srcId="{E250F741-1E97-B24F-B02F-C267E1FC13D9}" destId="{0E662DA3-6C53-D142-934A-AF9C40BD0ACC}" srcOrd="0" destOrd="0" presId="urn:microsoft.com/office/officeart/2005/8/layout/vList2"/>
    <dgm:cxn modelId="{F0057EB9-8DB7-BD45-BF6A-C1A8DB8C7DF0}" type="presOf" srcId="{74D7FDE5-5296-F243-A101-364331CD5668}" destId="{CEB8FF28-CA4A-CC4E-BF04-77724A5F3593}" srcOrd="0" destOrd="0" presId="urn:microsoft.com/office/officeart/2005/8/layout/vList2"/>
    <dgm:cxn modelId="{6A58A8C8-4174-1B40-894B-F6EF4AE87E09}" type="presOf" srcId="{F7824A85-69D2-724B-9E02-A2830B306821}" destId="{3479A723-331F-5641-A4F1-81E55A21E6F7}" srcOrd="0" destOrd="0" presId="urn:microsoft.com/office/officeart/2005/8/layout/vList2"/>
    <dgm:cxn modelId="{0988D8CA-CFE6-1849-AE8F-59C2D0344401}" srcId="{9F906693-4084-934D-8892-1C3A07C5D4AC}" destId="{E250F741-1E97-B24F-B02F-C267E1FC13D9}" srcOrd="2" destOrd="0" parTransId="{356517DC-D922-0C43-90B4-147A386CCFE2}" sibTransId="{F59A118F-CD49-634D-BD44-26EF599FD849}"/>
    <dgm:cxn modelId="{677365D0-4538-EB4A-95C6-BE8F5A33C650}" type="presOf" srcId="{7A1E33D6-FE9F-434C-8366-F3E16A8A35EC}" destId="{3479A723-331F-5641-A4F1-81E55A21E6F7}" srcOrd="0" destOrd="4" presId="urn:microsoft.com/office/officeart/2005/8/layout/vList2"/>
    <dgm:cxn modelId="{E18B18D9-79DB-9F41-BE40-48D30D674E7C}" type="presOf" srcId="{8FD7D9C6-12AB-BC4A-BB07-79144672469E}" destId="{3479A723-331F-5641-A4F1-81E55A21E6F7}" srcOrd="0" destOrd="2" presId="urn:microsoft.com/office/officeart/2005/8/layout/vList2"/>
    <dgm:cxn modelId="{BBD1E4EC-1532-C54C-A57A-37D16996EA3A}" type="presOf" srcId="{3CD2BA36-3F9B-A44B-95B4-E11A4C97742E}" destId="{3479A723-331F-5641-A4F1-81E55A21E6F7}" srcOrd="0" destOrd="1" presId="urn:microsoft.com/office/officeart/2005/8/layout/vList2"/>
    <dgm:cxn modelId="{C38E8CC8-4012-804E-9C14-09C75ED6CDD8}" type="presParOf" srcId="{B61FD0A2-C085-3741-9395-ED618A2A20D4}" destId="{63CB1097-EEF6-5C4F-AC71-D02713ECE0D7}" srcOrd="0" destOrd="0" presId="urn:microsoft.com/office/officeart/2005/8/layout/vList2"/>
    <dgm:cxn modelId="{B40B1921-197D-C145-8037-2CEBCF942889}" type="presParOf" srcId="{B61FD0A2-C085-3741-9395-ED618A2A20D4}" destId="{E841A111-148E-7941-8AB3-736E4F66ABCE}" srcOrd="1" destOrd="0" presId="urn:microsoft.com/office/officeart/2005/8/layout/vList2"/>
    <dgm:cxn modelId="{776E6DE8-055D-4F41-8DDA-41E6669315AD}" type="presParOf" srcId="{B61FD0A2-C085-3741-9395-ED618A2A20D4}" destId="{CEB8FF28-CA4A-CC4E-BF04-77724A5F3593}" srcOrd="2" destOrd="0" presId="urn:microsoft.com/office/officeart/2005/8/layout/vList2"/>
    <dgm:cxn modelId="{CD920F6D-B371-2C43-8FB9-08A444215C91}" type="presParOf" srcId="{B61FD0A2-C085-3741-9395-ED618A2A20D4}" destId="{A3C72144-AA13-C24B-BC80-FE4B788F76DC}" srcOrd="3" destOrd="0" presId="urn:microsoft.com/office/officeart/2005/8/layout/vList2"/>
    <dgm:cxn modelId="{9A309C7D-6A18-904E-A753-FE52F9573A77}" type="presParOf" srcId="{B61FD0A2-C085-3741-9395-ED618A2A20D4}" destId="{0E662DA3-6C53-D142-934A-AF9C40BD0ACC}" srcOrd="4" destOrd="0" presId="urn:microsoft.com/office/officeart/2005/8/layout/vList2"/>
    <dgm:cxn modelId="{A5B39416-F1D5-2546-A726-263231CE886E}" type="presParOf" srcId="{B61FD0A2-C085-3741-9395-ED618A2A20D4}" destId="{3479A723-331F-5641-A4F1-81E55A21E6F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33A724-4FE5-0648-84F8-F637191FDCC5}" type="doc">
      <dgm:prSet loTypeId="urn:microsoft.com/office/officeart/2005/8/layout/chevron2" loCatId="process" qsTypeId="urn:microsoft.com/office/officeart/2005/8/quickstyle/simple3" qsCatId="simple" csTypeId="urn:microsoft.com/office/officeart/2005/8/colors/colorful1" csCatId="colorful" phldr="1"/>
      <dgm:spPr/>
      <dgm:t>
        <a:bodyPr/>
        <a:lstStyle/>
        <a:p>
          <a:endParaRPr lang="en-US"/>
        </a:p>
      </dgm:t>
    </dgm:pt>
    <dgm:pt modelId="{4E3DC6BE-8CD6-3C42-A909-C0826EC71436}">
      <dgm:prSet/>
      <dgm:spPr/>
      <dgm:t>
        <a:bodyPr/>
        <a:lstStyle/>
        <a:p>
          <a:r>
            <a:rPr lang="en-US"/>
            <a:t>New regulatory mechanism</a:t>
          </a:r>
        </a:p>
      </dgm:t>
    </dgm:pt>
    <dgm:pt modelId="{554B677E-829D-BD4B-BAD4-718184E1078F}" type="parTrans" cxnId="{00B160DF-3BB6-3E48-8506-B51295805274}">
      <dgm:prSet/>
      <dgm:spPr/>
      <dgm:t>
        <a:bodyPr/>
        <a:lstStyle/>
        <a:p>
          <a:endParaRPr lang="en-US"/>
        </a:p>
      </dgm:t>
    </dgm:pt>
    <dgm:pt modelId="{DD00FA77-F44E-8A4B-A741-3BC0C17AAD53}" type="sibTrans" cxnId="{00B160DF-3BB6-3E48-8506-B51295805274}">
      <dgm:prSet/>
      <dgm:spPr/>
      <dgm:t>
        <a:bodyPr/>
        <a:lstStyle/>
        <a:p>
          <a:endParaRPr lang="en-US"/>
        </a:p>
      </dgm:t>
    </dgm:pt>
    <dgm:pt modelId="{505BD3A5-2F85-5B43-8FBD-E9F167B8DF25}">
      <dgm:prSet/>
      <dgm:spPr/>
      <dgm:t>
        <a:bodyPr/>
        <a:lstStyle/>
        <a:p>
          <a:r>
            <a:rPr lang="en-US" dirty="0"/>
            <a:t>A complex system of rewards and punishment </a:t>
          </a:r>
        </a:p>
      </dgm:t>
    </dgm:pt>
    <dgm:pt modelId="{966F99E4-9EAC-104B-BFE5-30AC8A331B45}" type="parTrans" cxnId="{B5E19783-1A8F-9542-A72B-EC1D411B78C1}">
      <dgm:prSet/>
      <dgm:spPr/>
      <dgm:t>
        <a:bodyPr/>
        <a:lstStyle/>
        <a:p>
          <a:endParaRPr lang="en-US"/>
        </a:p>
      </dgm:t>
    </dgm:pt>
    <dgm:pt modelId="{22AD4734-48DD-3541-BDF0-CC8FDC889F19}" type="sibTrans" cxnId="{B5E19783-1A8F-9542-A72B-EC1D411B78C1}">
      <dgm:prSet/>
      <dgm:spPr/>
      <dgm:t>
        <a:bodyPr/>
        <a:lstStyle/>
        <a:p>
          <a:endParaRPr lang="en-US"/>
        </a:p>
      </dgm:t>
    </dgm:pt>
    <dgm:pt modelId="{6EF1C001-2E36-6743-BAC2-4C6B18F84BB1}">
      <dgm:prSet/>
      <dgm:spPr/>
      <dgm:t>
        <a:bodyPr/>
        <a:lstStyle/>
        <a:p>
          <a:r>
            <a:rPr lang="en-US"/>
            <a:t>Founded on data driven scoring</a:t>
          </a:r>
        </a:p>
      </dgm:t>
    </dgm:pt>
    <dgm:pt modelId="{A6B921E7-AF96-F142-BC72-D4AB3C8FEBC3}" type="parTrans" cxnId="{8786952C-4623-C74E-923F-BDE739438285}">
      <dgm:prSet/>
      <dgm:spPr/>
      <dgm:t>
        <a:bodyPr/>
        <a:lstStyle/>
        <a:p>
          <a:endParaRPr lang="en-US"/>
        </a:p>
      </dgm:t>
    </dgm:pt>
    <dgm:pt modelId="{A46C5F74-57FF-0643-82F7-D40EDE986971}" type="sibTrans" cxnId="{8786952C-4623-C74E-923F-BDE739438285}">
      <dgm:prSet/>
      <dgm:spPr/>
      <dgm:t>
        <a:bodyPr/>
        <a:lstStyle/>
        <a:p>
          <a:endParaRPr lang="en-US"/>
        </a:p>
      </dgm:t>
    </dgm:pt>
    <dgm:pt modelId="{D0E525EE-FDA3-E242-A513-61D497848A1B}">
      <dgm:prSet/>
      <dgm:spPr/>
      <dgm:t>
        <a:bodyPr/>
        <a:lstStyle/>
        <a:p>
          <a:r>
            <a:rPr lang="en-US"/>
            <a:t>Scoring is based on ratings </a:t>
          </a:r>
        </a:p>
      </dgm:t>
    </dgm:pt>
    <dgm:pt modelId="{9471AFB0-C496-BF48-8C0D-B32B373C565B}" type="parTrans" cxnId="{6FF7DEDD-5A4B-574B-B461-0BC8D55CF9BC}">
      <dgm:prSet/>
      <dgm:spPr/>
      <dgm:t>
        <a:bodyPr/>
        <a:lstStyle/>
        <a:p>
          <a:endParaRPr lang="en-US"/>
        </a:p>
      </dgm:t>
    </dgm:pt>
    <dgm:pt modelId="{17CD679E-DF65-094B-87AA-01AB5F274BDF}" type="sibTrans" cxnId="{6FF7DEDD-5A4B-574B-B461-0BC8D55CF9BC}">
      <dgm:prSet/>
      <dgm:spPr/>
      <dgm:t>
        <a:bodyPr/>
        <a:lstStyle/>
        <a:p>
          <a:endParaRPr lang="en-US"/>
        </a:p>
      </dgm:t>
    </dgm:pt>
    <dgm:pt modelId="{DBEA1804-4BE6-3343-8AF2-196C1C6D41CD}">
      <dgm:prSet/>
      <dgm:spPr/>
      <dgm:t>
        <a:bodyPr/>
        <a:lstStyle/>
        <a:p>
          <a:r>
            <a:rPr lang="en-US"/>
            <a:t>Ratings are based on data driven assessments</a:t>
          </a:r>
        </a:p>
      </dgm:t>
    </dgm:pt>
    <dgm:pt modelId="{7C294880-2F11-134E-88A9-9E009F20BF89}" type="parTrans" cxnId="{AB1ABED5-BB46-064F-B6B4-CDDD181473DC}">
      <dgm:prSet/>
      <dgm:spPr/>
      <dgm:t>
        <a:bodyPr/>
        <a:lstStyle/>
        <a:p>
          <a:endParaRPr lang="en-US"/>
        </a:p>
      </dgm:t>
    </dgm:pt>
    <dgm:pt modelId="{300FE799-35C4-5B44-A45B-65FD7C21E26F}" type="sibTrans" cxnId="{AB1ABED5-BB46-064F-B6B4-CDDD181473DC}">
      <dgm:prSet/>
      <dgm:spPr/>
      <dgm:t>
        <a:bodyPr/>
        <a:lstStyle/>
        <a:p>
          <a:endParaRPr lang="en-US"/>
        </a:p>
      </dgm:t>
    </dgm:pt>
    <dgm:pt modelId="{BAE3EFD9-B874-EA4F-BD5A-01C59113730B}">
      <dgm:prSet/>
      <dgm:spPr/>
      <dgm:t>
        <a:bodyPr/>
        <a:lstStyle/>
        <a:p>
          <a:r>
            <a:rPr lang="en-US"/>
            <a:t>Assessments are grounded in measurement against a set of norms and objectives for behavior </a:t>
          </a:r>
        </a:p>
      </dgm:t>
    </dgm:pt>
    <dgm:pt modelId="{B3881609-211E-5645-85C2-037EBE6F9E07}" type="parTrans" cxnId="{27BF3392-A3D4-4440-BC8D-F6A0A9DBEEB1}">
      <dgm:prSet/>
      <dgm:spPr/>
      <dgm:t>
        <a:bodyPr/>
        <a:lstStyle/>
        <a:p>
          <a:endParaRPr lang="en-US"/>
        </a:p>
      </dgm:t>
    </dgm:pt>
    <dgm:pt modelId="{586DE4E6-CA52-A344-A966-E08B9702B8FC}" type="sibTrans" cxnId="{27BF3392-A3D4-4440-BC8D-F6A0A9DBEEB1}">
      <dgm:prSet/>
      <dgm:spPr/>
      <dgm:t>
        <a:bodyPr/>
        <a:lstStyle/>
        <a:p>
          <a:endParaRPr lang="en-US"/>
        </a:p>
      </dgm:t>
    </dgm:pt>
    <dgm:pt modelId="{DC12E885-8F87-FE46-86DD-1CDCF7EA3B21}">
      <dgm:prSet/>
      <dgm:spPr/>
      <dgm:t>
        <a:bodyPr/>
        <a:lstStyle/>
        <a:p>
          <a:r>
            <a:rPr lang="en-US" dirty="0"/>
            <a:t>Query relationship with law; is law now  just instruction for coding?</a:t>
          </a:r>
        </a:p>
      </dgm:t>
    </dgm:pt>
    <dgm:pt modelId="{CDE512F3-167D-0747-9F89-B2C890F7E1FF}" type="parTrans" cxnId="{CE512509-0289-684E-8015-4A8C6C536FB2}">
      <dgm:prSet/>
      <dgm:spPr/>
    </dgm:pt>
    <dgm:pt modelId="{A87F9377-F793-EF49-82EA-9A3CA7A6AFC8}" type="sibTrans" cxnId="{CE512509-0289-684E-8015-4A8C6C536FB2}">
      <dgm:prSet/>
      <dgm:spPr/>
    </dgm:pt>
    <dgm:pt modelId="{39CB8ECE-F72F-DC4E-BE9E-7A70B25123D3}" type="pres">
      <dgm:prSet presAssocID="{4333A724-4FE5-0648-84F8-F637191FDCC5}" presName="linearFlow" presStyleCnt="0">
        <dgm:presLayoutVars>
          <dgm:dir/>
          <dgm:animLvl val="lvl"/>
          <dgm:resizeHandles val="exact"/>
        </dgm:presLayoutVars>
      </dgm:prSet>
      <dgm:spPr/>
    </dgm:pt>
    <dgm:pt modelId="{4BC168ED-B62B-FF4F-BAA3-1C02F65EC999}" type="pres">
      <dgm:prSet presAssocID="{4E3DC6BE-8CD6-3C42-A909-C0826EC71436}" presName="composite" presStyleCnt="0"/>
      <dgm:spPr/>
    </dgm:pt>
    <dgm:pt modelId="{F6ACE8EA-7F47-3747-B28C-56772A1B2F88}" type="pres">
      <dgm:prSet presAssocID="{4E3DC6BE-8CD6-3C42-A909-C0826EC71436}" presName="parentText" presStyleLbl="alignNode1" presStyleIdx="0" presStyleCnt="2">
        <dgm:presLayoutVars>
          <dgm:chMax val="1"/>
          <dgm:bulletEnabled val="1"/>
        </dgm:presLayoutVars>
      </dgm:prSet>
      <dgm:spPr/>
    </dgm:pt>
    <dgm:pt modelId="{59D317B2-BC4D-194E-97FF-D4671E73446F}" type="pres">
      <dgm:prSet presAssocID="{4E3DC6BE-8CD6-3C42-A909-C0826EC71436}" presName="descendantText" presStyleLbl="alignAcc1" presStyleIdx="0" presStyleCnt="2">
        <dgm:presLayoutVars>
          <dgm:bulletEnabled val="1"/>
        </dgm:presLayoutVars>
      </dgm:prSet>
      <dgm:spPr/>
    </dgm:pt>
    <dgm:pt modelId="{8EDD78B2-A0FC-E140-A479-9DB585A52F34}" type="pres">
      <dgm:prSet presAssocID="{DD00FA77-F44E-8A4B-A741-3BC0C17AAD53}" presName="sp" presStyleCnt="0"/>
      <dgm:spPr/>
    </dgm:pt>
    <dgm:pt modelId="{D2500711-C006-5C42-AA0C-2D65B4D8EA78}" type="pres">
      <dgm:prSet presAssocID="{505BD3A5-2F85-5B43-8FBD-E9F167B8DF25}" presName="composite" presStyleCnt="0"/>
      <dgm:spPr/>
    </dgm:pt>
    <dgm:pt modelId="{556D98A4-1F0C-2246-81C7-F3E8ABD73403}" type="pres">
      <dgm:prSet presAssocID="{505BD3A5-2F85-5B43-8FBD-E9F167B8DF25}" presName="parentText" presStyleLbl="alignNode1" presStyleIdx="1" presStyleCnt="2">
        <dgm:presLayoutVars>
          <dgm:chMax val="1"/>
          <dgm:bulletEnabled val="1"/>
        </dgm:presLayoutVars>
      </dgm:prSet>
      <dgm:spPr/>
    </dgm:pt>
    <dgm:pt modelId="{E6F86F07-BA24-144A-A98E-6E79FA777D38}" type="pres">
      <dgm:prSet presAssocID="{505BD3A5-2F85-5B43-8FBD-E9F167B8DF25}" presName="descendantText" presStyleLbl="alignAcc1" presStyleIdx="1" presStyleCnt="2">
        <dgm:presLayoutVars>
          <dgm:bulletEnabled val="1"/>
        </dgm:presLayoutVars>
      </dgm:prSet>
      <dgm:spPr/>
    </dgm:pt>
  </dgm:ptLst>
  <dgm:cxnLst>
    <dgm:cxn modelId="{CE512509-0289-684E-8015-4A8C6C536FB2}" srcId="{4E3DC6BE-8CD6-3C42-A909-C0826EC71436}" destId="{DC12E885-8F87-FE46-86DD-1CDCF7EA3B21}" srcOrd="0" destOrd="0" parTransId="{CDE512F3-167D-0747-9F89-B2C890F7E1FF}" sibTransId="{A87F9377-F793-EF49-82EA-9A3CA7A6AFC8}"/>
    <dgm:cxn modelId="{F4563D11-B9C6-5B4B-A9BA-FCF470F76DF7}" type="presOf" srcId="{BAE3EFD9-B874-EA4F-BD5A-01C59113730B}" destId="{E6F86F07-BA24-144A-A98E-6E79FA777D38}" srcOrd="0" destOrd="3" presId="urn:microsoft.com/office/officeart/2005/8/layout/chevron2"/>
    <dgm:cxn modelId="{8786952C-4623-C74E-923F-BDE739438285}" srcId="{505BD3A5-2F85-5B43-8FBD-E9F167B8DF25}" destId="{6EF1C001-2E36-6743-BAC2-4C6B18F84BB1}" srcOrd="0" destOrd="0" parTransId="{A6B921E7-AF96-F142-BC72-D4AB3C8FEBC3}" sibTransId="{A46C5F74-57FF-0643-82F7-D40EDE986971}"/>
    <dgm:cxn modelId="{B9048856-0B85-F741-8EC3-8613939BE3BF}" type="presOf" srcId="{DBEA1804-4BE6-3343-8AF2-196C1C6D41CD}" destId="{E6F86F07-BA24-144A-A98E-6E79FA777D38}" srcOrd="0" destOrd="2" presId="urn:microsoft.com/office/officeart/2005/8/layout/chevron2"/>
    <dgm:cxn modelId="{8B26845E-3162-7A41-A4A2-047D1FD013BB}" type="presOf" srcId="{DC12E885-8F87-FE46-86DD-1CDCF7EA3B21}" destId="{59D317B2-BC4D-194E-97FF-D4671E73446F}" srcOrd="0" destOrd="0" presId="urn:microsoft.com/office/officeart/2005/8/layout/chevron2"/>
    <dgm:cxn modelId="{E9D6866B-9BC0-E343-83AF-2CEBE53893F6}" type="presOf" srcId="{4333A724-4FE5-0648-84F8-F637191FDCC5}" destId="{39CB8ECE-F72F-DC4E-BE9E-7A70B25123D3}" srcOrd="0" destOrd="0" presId="urn:microsoft.com/office/officeart/2005/8/layout/chevron2"/>
    <dgm:cxn modelId="{B5E19783-1A8F-9542-A72B-EC1D411B78C1}" srcId="{4333A724-4FE5-0648-84F8-F637191FDCC5}" destId="{505BD3A5-2F85-5B43-8FBD-E9F167B8DF25}" srcOrd="1" destOrd="0" parTransId="{966F99E4-9EAC-104B-BFE5-30AC8A331B45}" sibTransId="{22AD4734-48DD-3541-BDF0-CC8FDC889F19}"/>
    <dgm:cxn modelId="{27BF3392-A3D4-4440-BC8D-F6A0A9DBEEB1}" srcId="{505BD3A5-2F85-5B43-8FBD-E9F167B8DF25}" destId="{BAE3EFD9-B874-EA4F-BD5A-01C59113730B}" srcOrd="3" destOrd="0" parTransId="{B3881609-211E-5645-85C2-037EBE6F9E07}" sibTransId="{586DE4E6-CA52-A344-A966-E08B9702B8FC}"/>
    <dgm:cxn modelId="{2AE8E892-DCE7-6F43-9458-29E06D96FDD6}" type="presOf" srcId="{D0E525EE-FDA3-E242-A513-61D497848A1B}" destId="{E6F86F07-BA24-144A-A98E-6E79FA777D38}" srcOrd="0" destOrd="1" presId="urn:microsoft.com/office/officeart/2005/8/layout/chevron2"/>
    <dgm:cxn modelId="{A90DDEB1-450E-5442-ACB0-8A4CF34E4365}" type="presOf" srcId="{6EF1C001-2E36-6743-BAC2-4C6B18F84BB1}" destId="{E6F86F07-BA24-144A-A98E-6E79FA777D38}" srcOrd="0" destOrd="0" presId="urn:microsoft.com/office/officeart/2005/8/layout/chevron2"/>
    <dgm:cxn modelId="{0B4D11B8-3393-4644-9505-480469163FC0}" type="presOf" srcId="{4E3DC6BE-8CD6-3C42-A909-C0826EC71436}" destId="{F6ACE8EA-7F47-3747-B28C-56772A1B2F88}" srcOrd="0" destOrd="0" presId="urn:microsoft.com/office/officeart/2005/8/layout/chevron2"/>
    <dgm:cxn modelId="{AB1ABED5-BB46-064F-B6B4-CDDD181473DC}" srcId="{505BD3A5-2F85-5B43-8FBD-E9F167B8DF25}" destId="{DBEA1804-4BE6-3343-8AF2-196C1C6D41CD}" srcOrd="2" destOrd="0" parTransId="{7C294880-2F11-134E-88A9-9E009F20BF89}" sibTransId="{300FE799-35C4-5B44-A45B-65FD7C21E26F}"/>
    <dgm:cxn modelId="{014AD9DA-513A-574A-A310-ED7F467E9C81}" type="presOf" srcId="{505BD3A5-2F85-5B43-8FBD-E9F167B8DF25}" destId="{556D98A4-1F0C-2246-81C7-F3E8ABD73403}" srcOrd="0" destOrd="0" presId="urn:microsoft.com/office/officeart/2005/8/layout/chevron2"/>
    <dgm:cxn modelId="{6FF7DEDD-5A4B-574B-B461-0BC8D55CF9BC}" srcId="{505BD3A5-2F85-5B43-8FBD-E9F167B8DF25}" destId="{D0E525EE-FDA3-E242-A513-61D497848A1B}" srcOrd="1" destOrd="0" parTransId="{9471AFB0-C496-BF48-8C0D-B32B373C565B}" sibTransId="{17CD679E-DF65-094B-87AA-01AB5F274BDF}"/>
    <dgm:cxn modelId="{00B160DF-3BB6-3E48-8506-B51295805274}" srcId="{4333A724-4FE5-0648-84F8-F637191FDCC5}" destId="{4E3DC6BE-8CD6-3C42-A909-C0826EC71436}" srcOrd="0" destOrd="0" parTransId="{554B677E-829D-BD4B-BAD4-718184E1078F}" sibTransId="{DD00FA77-F44E-8A4B-A741-3BC0C17AAD53}"/>
    <dgm:cxn modelId="{26A0B0F0-8FF7-324C-95D8-D81368E866D5}" type="presParOf" srcId="{39CB8ECE-F72F-DC4E-BE9E-7A70B25123D3}" destId="{4BC168ED-B62B-FF4F-BAA3-1C02F65EC999}" srcOrd="0" destOrd="0" presId="urn:microsoft.com/office/officeart/2005/8/layout/chevron2"/>
    <dgm:cxn modelId="{A533A8D3-E45F-634A-B590-A4095C48293A}" type="presParOf" srcId="{4BC168ED-B62B-FF4F-BAA3-1C02F65EC999}" destId="{F6ACE8EA-7F47-3747-B28C-56772A1B2F88}" srcOrd="0" destOrd="0" presId="urn:microsoft.com/office/officeart/2005/8/layout/chevron2"/>
    <dgm:cxn modelId="{ECFDF5FB-437F-5F44-9317-776C7DA34DD5}" type="presParOf" srcId="{4BC168ED-B62B-FF4F-BAA3-1C02F65EC999}" destId="{59D317B2-BC4D-194E-97FF-D4671E73446F}" srcOrd="1" destOrd="0" presId="urn:microsoft.com/office/officeart/2005/8/layout/chevron2"/>
    <dgm:cxn modelId="{15CB9EF4-4A67-8D46-936B-54E4B8531C55}" type="presParOf" srcId="{39CB8ECE-F72F-DC4E-BE9E-7A70B25123D3}" destId="{8EDD78B2-A0FC-E140-A479-9DB585A52F34}" srcOrd="1" destOrd="0" presId="urn:microsoft.com/office/officeart/2005/8/layout/chevron2"/>
    <dgm:cxn modelId="{4DF7F5F8-814F-E847-B601-D90DC0F0802C}" type="presParOf" srcId="{39CB8ECE-F72F-DC4E-BE9E-7A70B25123D3}" destId="{D2500711-C006-5C42-AA0C-2D65B4D8EA78}" srcOrd="2" destOrd="0" presId="urn:microsoft.com/office/officeart/2005/8/layout/chevron2"/>
    <dgm:cxn modelId="{6EE35B45-225E-FD48-AA8B-A4FFC736C8BD}" type="presParOf" srcId="{D2500711-C006-5C42-AA0C-2D65B4D8EA78}" destId="{556D98A4-1F0C-2246-81C7-F3E8ABD73403}" srcOrd="0" destOrd="0" presId="urn:microsoft.com/office/officeart/2005/8/layout/chevron2"/>
    <dgm:cxn modelId="{828C17A7-C0D3-944C-86BA-5A346C80D908}" type="presParOf" srcId="{D2500711-C006-5C42-AA0C-2D65B4D8EA78}" destId="{E6F86F07-BA24-144A-A98E-6E79FA777D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4AE22-7552-0F43-9C57-052128F8E762}" type="doc">
      <dgm:prSet loTypeId="urn:microsoft.com/office/officeart/2005/8/layout/hierarchy4" loCatId="list" qsTypeId="urn:microsoft.com/office/officeart/2005/8/quickstyle/simple3" qsCatId="simple" csTypeId="urn:microsoft.com/office/officeart/2005/8/colors/colorful3" csCatId="colorful"/>
      <dgm:spPr/>
      <dgm:t>
        <a:bodyPr/>
        <a:lstStyle/>
        <a:p>
          <a:endParaRPr lang="en-US"/>
        </a:p>
      </dgm:t>
    </dgm:pt>
    <dgm:pt modelId="{326CDD36-42F8-4847-ACEC-A1973E65A2B1}">
      <dgm:prSet/>
      <dgm:spPr/>
      <dgm:t>
        <a:bodyPr/>
        <a:lstStyle/>
        <a:p>
          <a:r>
            <a:rPr lang="en-US"/>
            <a:t>At its heart, SCS is a data driven moral system</a:t>
          </a:r>
        </a:p>
      </dgm:t>
    </dgm:pt>
    <dgm:pt modelId="{E29C1559-71FE-864A-BBDE-8DB514B5C241}" type="parTrans" cxnId="{9AE64D97-F714-384E-9DE3-760A9FCDA3B2}">
      <dgm:prSet/>
      <dgm:spPr/>
      <dgm:t>
        <a:bodyPr/>
        <a:lstStyle/>
        <a:p>
          <a:endParaRPr lang="en-US"/>
        </a:p>
      </dgm:t>
    </dgm:pt>
    <dgm:pt modelId="{801DBEC4-13F6-F74F-BF39-9852945C9282}" type="sibTrans" cxnId="{9AE64D97-F714-384E-9DE3-760A9FCDA3B2}">
      <dgm:prSet/>
      <dgm:spPr/>
      <dgm:t>
        <a:bodyPr/>
        <a:lstStyle/>
        <a:p>
          <a:endParaRPr lang="en-US"/>
        </a:p>
      </dgm:t>
    </dgm:pt>
    <dgm:pt modelId="{57B618A0-1087-EB4E-9655-597D3E954E9D}">
      <dgm:prSet/>
      <dgm:spPr/>
      <dgm:t>
        <a:bodyPr/>
        <a:lstStyle/>
        <a:p>
          <a:r>
            <a:rPr lang="en-US"/>
            <a:t>Created to steer culture and practices towards ideal (integrity, etc.)</a:t>
          </a:r>
        </a:p>
      </dgm:t>
    </dgm:pt>
    <dgm:pt modelId="{08ADE110-B88A-964C-ACD0-75227C02EC78}" type="parTrans" cxnId="{11677B32-509C-414F-A839-F605FE481986}">
      <dgm:prSet/>
      <dgm:spPr/>
      <dgm:t>
        <a:bodyPr/>
        <a:lstStyle/>
        <a:p>
          <a:endParaRPr lang="en-US"/>
        </a:p>
      </dgm:t>
    </dgm:pt>
    <dgm:pt modelId="{EC8BFED5-17A7-474B-AFD7-010A98F32D55}" type="sibTrans" cxnId="{11677B32-509C-414F-A839-F605FE481986}">
      <dgm:prSet/>
      <dgm:spPr/>
      <dgm:t>
        <a:bodyPr/>
        <a:lstStyle/>
        <a:p>
          <a:endParaRPr lang="en-US"/>
        </a:p>
      </dgm:t>
    </dgm:pt>
    <dgm:pt modelId="{278D0D50-088B-D04B-B8FC-13DBE9B947CF}">
      <dgm:prSet/>
      <dgm:spPr/>
      <dgm:t>
        <a:bodyPr/>
        <a:lstStyle/>
        <a:p>
          <a:r>
            <a:rPr lang="en-US"/>
            <a:t>Foundation in the 12 core Socialist values</a:t>
          </a:r>
        </a:p>
      </dgm:t>
    </dgm:pt>
    <dgm:pt modelId="{70A270CB-74A8-1C4C-BF54-502CCF4EEA7C}" type="parTrans" cxnId="{90EC4A80-A45D-4842-89A9-93CB85C13B04}">
      <dgm:prSet/>
      <dgm:spPr/>
      <dgm:t>
        <a:bodyPr/>
        <a:lstStyle/>
        <a:p>
          <a:endParaRPr lang="en-US"/>
        </a:p>
      </dgm:t>
    </dgm:pt>
    <dgm:pt modelId="{7F268FE7-7EC0-CE42-B0AF-694AEF97A9F5}" type="sibTrans" cxnId="{90EC4A80-A45D-4842-89A9-93CB85C13B04}">
      <dgm:prSet/>
      <dgm:spPr/>
      <dgm:t>
        <a:bodyPr/>
        <a:lstStyle/>
        <a:p>
          <a:endParaRPr lang="en-US"/>
        </a:p>
      </dgm:t>
    </dgm:pt>
    <dgm:pt modelId="{A4EA3746-D639-0B48-A3A7-E6443D812674}">
      <dgm:prSet/>
      <dgm:spPr/>
      <dgm:t>
        <a:bodyPr/>
        <a:lstStyle/>
        <a:p>
          <a:r>
            <a:rPr lang="en-US"/>
            <a:t>Fidelity to the leadership of the Vanguard Party</a:t>
          </a:r>
        </a:p>
      </dgm:t>
    </dgm:pt>
    <dgm:pt modelId="{9151762D-CAD8-C849-8511-E3A9DC201160}" type="parTrans" cxnId="{16CB0BF8-EF16-3E4B-83C8-64939084CD99}">
      <dgm:prSet/>
      <dgm:spPr/>
      <dgm:t>
        <a:bodyPr/>
        <a:lstStyle/>
        <a:p>
          <a:endParaRPr lang="en-US"/>
        </a:p>
      </dgm:t>
    </dgm:pt>
    <dgm:pt modelId="{B37C2FE5-846A-594F-B2C2-7D6DFD8B087A}" type="sibTrans" cxnId="{16CB0BF8-EF16-3E4B-83C8-64939084CD99}">
      <dgm:prSet/>
      <dgm:spPr/>
      <dgm:t>
        <a:bodyPr/>
        <a:lstStyle/>
        <a:p>
          <a:endParaRPr lang="en-US"/>
        </a:p>
      </dgm:t>
    </dgm:pt>
    <dgm:pt modelId="{6594AEC1-27F3-3B48-860E-AFBA86FF1717}">
      <dgm:prSet/>
      <dgm:spPr/>
      <dgm:t>
        <a:bodyPr/>
        <a:lstStyle/>
        <a:p>
          <a:r>
            <a:rPr lang="en-US"/>
            <a:t>Social harmony</a:t>
          </a:r>
        </a:p>
      </dgm:t>
    </dgm:pt>
    <dgm:pt modelId="{1C68D944-241F-B648-9743-D30904D87A5E}" type="parTrans" cxnId="{1A778DB9-FE80-A449-BE03-E8C700EA0C57}">
      <dgm:prSet/>
      <dgm:spPr/>
      <dgm:t>
        <a:bodyPr/>
        <a:lstStyle/>
        <a:p>
          <a:endParaRPr lang="en-US"/>
        </a:p>
      </dgm:t>
    </dgm:pt>
    <dgm:pt modelId="{05A163ED-FAD1-9043-AE26-2DF97638AB8D}" type="sibTrans" cxnId="{1A778DB9-FE80-A449-BE03-E8C700EA0C57}">
      <dgm:prSet/>
      <dgm:spPr/>
      <dgm:t>
        <a:bodyPr/>
        <a:lstStyle/>
        <a:p>
          <a:endParaRPr lang="en-US"/>
        </a:p>
      </dgm:t>
    </dgm:pt>
    <dgm:pt modelId="{260B7EB2-E2C2-6649-9FB5-659384878B43}">
      <dgm:prSet/>
      <dgm:spPr/>
      <dgm:t>
        <a:bodyPr/>
        <a:lstStyle/>
        <a:p>
          <a:r>
            <a:rPr lang="en-US"/>
            <a:t>United Frant against enemies</a:t>
          </a:r>
        </a:p>
      </dgm:t>
    </dgm:pt>
    <dgm:pt modelId="{9B7DD2EA-460C-7844-A4BE-04510A9F0943}" type="parTrans" cxnId="{D5495FF1-C7BF-D344-BBD8-863D5E93050B}">
      <dgm:prSet/>
      <dgm:spPr/>
      <dgm:t>
        <a:bodyPr/>
        <a:lstStyle/>
        <a:p>
          <a:endParaRPr lang="en-US"/>
        </a:p>
      </dgm:t>
    </dgm:pt>
    <dgm:pt modelId="{3F245AA1-1376-374B-ACE5-574804BF544E}" type="sibTrans" cxnId="{D5495FF1-C7BF-D344-BBD8-863D5E93050B}">
      <dgm:prSet/>
      <dgm:spPr/>
      <dgm:t>
        <a:bodyPr/>
        <a:lstStyle/>
        <a:p>
          <a:endParaRPr lang="en-US"/>
        </a:p>
      </dgm:t>
    </dgm:pt>
    <dgm:pt modelId="{30D62F23-628A-A64A-8424-15015983E74B}" type="pres">
      <dgm:prSet presAssocID="{4F84AE22-7552-0F43-9C57-052128F8E762}" presName="Name0" presStyleCnt="0">
        <dgm:presLayoutVars>
          <dgm:chPref val="1"/>
          <dgm:dir/>
          <dgm:animOne val="branch"/>
          <dgm:animLvl val="lvl"/>
          <dgm:resizeHandles/>
        </dgm:presLayoutVars>
      </dgm:prSet>
      <dgm:spPr/>
    </dgm:pt>
    <dgm:pt modelId="{CE038331-B792-6C4A-A909-AA3A24B649A6}" type="pres">
      <dgm:prSet presAssocID="{326CDD36-42F8-4847-ACEC-A1973E65A2B1}" presName="vertOne" presStyleCnt="0"/>
      <dgm:spPr/>
    </dgm:pt>
    <dgm:pt modelId="{72465F97-3393-2545-B3B2-B604C9DBC38F}" type="pres">
      <dgm:prSet presAssocID="{326CDD36-42F8-4847-ACEC-A1973E65A2B1}" presName="txOne" presStyleLbl="node0" presStyleIdx="0" presStyleCnt="1">
        <dgm:presLayoutVars>
          <dgm:chPref val="3"/>
        </dgm:presLayoutVars>
      </dgm:prSet>
      <dgm:spPr/>
    </dgm:pt>
    <dgm:pt modelId="{59824368-5BE0-4846-AE90-7B8A6F217611}" type="pres">
      <dgm:prSet presAssocID="{326CDD36-42F8-4847-ACEC-A1973E65A2B1}" presName="parTransOne" presStyleCnt="0"/>
      <dgm:spPr/>
    </dgm:pt>
    <dgm:pt modelId="{C223E528-BA6D-EE49-AEDC-D2735C1B380C}" type="pres">
      <dgm:prSet presAssocID="{326CDD36-42F8-4847-ACEC-A1973E65A2B1}" presName="horzOne" presStyleCnt="0"/>
      <dgm:spPr/>
    </dgm:pt>
    <dgm:pt modelId="{B95C28DF-FE8D-224C-9464-CD1B1BA5B046}" type="pres">
      <dgm:prSet presAssocID="{57B618A0-1087-EB4E-9655-597D3E954E9D}" presName="vertTwo" presStyleCnt="0"/>
      <dgm:spPr/>
    </dgm:pt>
    <dgm:pt modelId="{6B76B322-E44D-744D-A096-A814812ABB9D}" type="pres">
      <dgm:prSet presAssocID="{57B618A0-1087-EB4E-9655-597D3E954E9D}" presName="txTwo" presStyleLbl="node2" presStyleIdx="0" presStyleCnt="5">
        <dgm:presLayoutVars>
          <dgm:chPref val="3"/>
        </dgm:presLayoutVars>
      </dgm:prSet>
      <dgm:spPr/>
    </dgm:pt>
    <dgm:pt modelId="{DCA3CC73-572F-ED4B-87C6-674972472D92}" type="pres">
      <dgm:prSet presAssocID="{57B618A0-1087-EB4E-9655-597D3E954E9D}" presName="horzTwo" presStyleCnt="0"/>
      <dgm:spPr/>
    </dgm:pt>
    <dgm:pt modelId="{0525D393-08D2-214B-97E8-FA06AE87F0B7}" type="pres">
      <dgm:prSet presAssocID="{EC8BFED5-17A7-474B-AFD7-010A98F32D55}" presName="sibSpaceTwo" presStyleCnt="0"/>
      <dgm:spPr/>
    </dgm:pt>
    <dgm:pt modelId="{AE683DB2-04BA-5342-8628-A29AA234DE6E}" type="pres">
      <dgm:prSet presAssocID="{278D0D50-088B-D04B-B8FC-13DBE9B947CF}" presName="vertTwo" presStyleCnt="0"/>
      <dgm:spPr/>
    </dgm:pt>
    <dgm:pt modelId="{AC1BBEAD-26F0-184D-8ED2-4C0147864153}" type="pres">
      <dgm:prSet presAssocID="{278D0D50-088B-D04B-B8FC-13DBE9B947CF}" presName="txTwo" presStyleLbl="node2" presStyleIdx="1" presStyleCnt="5">
        <dgm:presLayoutVars>
          <dgm:chPref val="3"/>
        </dgm:presLayoutVars>
      </dgm:prSet>
      <dgm:spPr/>
    </dgm:pt>
    <dgm:pt modelId="{383A1883-C81A-2D42-8BBE-9C6EAEFDC3E0}" type="pres">
      <dgm:prSet presAssocID="{278D0D50-088B-D04B-B8FC-13DBE9B947CF}" presName="horzTwo" presStyleCnt="0"/>
      <dgm:spPr/>
    </dgm:pt>
    <dgm:pt modelId="{FC3556D7-3AB0-C646-86C4-BB65C863336A}" type="pres">
      <dgm:prSet presAssocID="{7F268FE7-7EC0-CE42-B0AF-694AEF97A9F5}" presName="sibSpaceTwo" presStyleCnt="0"/>
      <dgm:spPr/>
    </dgm:pt>
    <dgm:pt modelId="{C0B15AF6-97F2-8645-AB17-FA8A4310F811}" type="pres">
      <dgm:prSet presAssocID="{A4EA3746-D639-0B48-A3A7-E6443D812674}" presName="vertTwo" presStyleCnt="0"/>
      <dgm:spPr/>
    </dgm:pt>
    <dgm:pt modelId="{F992F4E8-374C-804F-ABAB-06DC8CDC912E}" type="pres">
      <dgm:prSet presAssocID="{A4EA3746-D639-0B48-A3A7-E6443D812674}" presName="txTwo" presStyleLbl="node2" presStyleIdx="2" presStyleCnt="5">
        <dgm:presLayoutVars>
          <dgm:chPref val="3"/>
        </dgm:presLayoutVars>
      </dgm:prSet>
      <dgm:spPr/>
    </dgm:pt>
    <dgm:pt modelId="{027BBE25-37DF-344C-A452-C93CE1BB5775}" type="pres">
      <dgm:prSet presAssocID="{A4EA3746-D639-0B48-A3A7-E6443D812674}" presName="horzTwo" presStyleCnt="0"/>
      <dgm:spPr/>
    </dgm:pt>
    <dgm:pt modelId="{20E95C1D-A1A6-994F-93ED-28615464B63D}" type="pres">
      <dgm:prSet presAssocID="{B37C2FE5-846A-594F-B2C2-7D6DFD8B087A}" presName="sibSpaceTwo" presStyleCnt="0"/>
      <dgm:spPr/>
    </dgm:pt>
    <dgm:pt modelId="{4C73EAF9-7203-EF40-A627-0AF7B04D21A8}" type="pres">
      <dgm:prSet presAssocID="{6594AEC1-27F3-3B48-860E-AFBA86FF1717}" presName="vertTwo" presStyleCnt="0"/>
      <dgm:spPr/>
    </dgm:pt>
    <dgm:pt modelId="{A33F7161-0948-764D-A12B-6E3E654C6A09}" type="pres">
      <dgm:prSet presAssocID="{6594AEC1-27F3-3B48-860E-AFBA86FF1717}" presName="txTwo" presStyleLbl="node2" presStyleIdx="3" presStyleCnt="5">
        <dgm:presLayoutVars>
          <dgm:chPref val="3"/>
        </dgm:presLayoutVars>
      </dgm:prSet>
      <dgm:spPr/>
    </dgm:pt>
    <dgm:pt modelId="{C9FDF88E-1136-7141-8AC5-BEEA5B0FC48B}" type="pres">
      <dgm:prSet presAssocID="{6594AEC1-27F3-3B48-860E-AFBA86FF1717}" presName="horzTwo" presStyleCnt="0"/>
      <dgm:spPr/>
    </dgm:pt>
    <dgm:pt modelId="{8C54F26E-6D7E-824E-88DF-786638BBA014}" type="pres">
      <dgm:prSet presAssocID="{05A163ED-FAD1-9043-AE26-2DF97638AB8D}" presName="sibSpaceTwo" presStyleCnt="0"/>
      <dgm:spPr/>
    </dgm:pt>
    <dgm:pt modelId="{B5BF8B9B-A841-CD4D-A0DA-1FBC7D02AF83}" type="pres">
      <dgm:prSet presAssocID="{260B7EB2-E2C2-6649-9FB5-659384878B43}" presName="vertTwo" presStyleCnt="0"/>
      <dgm:spPr/>
    </dgm:pt>
    <dgm:pt modelId="{7CEB725C-936D-7B4D-8C02-7A83B34F8DCB}" type="pres">
      <dgm:prSet presAssocID="{260B7EB2-E2C2-6649-9FB5-659384878B43}" presName="txTwo" presStyleLbl="node2" presStyleIdx="4" presStyleCnt="5">
        <dgm:presLayoutVars>
          <dgm:chPref val="3"/>
        </dgm:presLayoutVars>
      </dgm:prSet>
      <dgm:spPr/>
    </dgm:pt>
    <dgm:pt modelId="{A25567E7-8F79-5549-A843-C0DE4C3A8B30}" type="pres">
      <dgm:prSet presAssocID="{260B7EB2-E2C2-6649-9FB5-659384878B43}" presName="horzTwo" presStyleCnt="0"/>
      <dgm:spPr/>
    </dgm:pt>
  </dgm:ptLst>
  <dgm:cxnLst>
    <dgm:cxn modelId="{7ED54202-D466-5D41-A396-984F8DFFE843}" type="presOf" srcId="{4F84AE22-7552-0F43-9C57-052128F8E762}" destId="{30D62F23-628A-A64A-8424-15015983E74B}" srcOrd="0" destOrd="0" presId="urn:microsoft.com/office/officeart/2005/8/layout/hierarchy4"/>
    <dgm:cxn modelId="{EDD4271B-94E5-AF40-809D-73E799DC8440}" type="presOf" srcId="{6594AEC1-27F3-3B48-860E-AFBA86FF1717}" destId="{A33F7161-0948-764D-A12B-6E3E654C6A09}" srcOrd="0" destOrd="0" presId="urn:microsoft.com/office/officeart/2005/8/layout/hierarchy4"/>
    <dgm:cxn modelId="{11677B32-509C-414F-A839-F605FE481986}" srcId="{326CDD36-42F8-4847-ACEC-A1973E65A2B1}" destId="{57B618A0-1087-EB4E-9655-597D3E954E9D}" srcOrd="0" destOrd="0" parTransId="{08ADE110-B88A-964C-ACD0-75227C02EC78}" sibTransId="{EC8BFED5-17A7-474B-AFD7-010A98F32D55}"/>
    <dgm:cxn modelId="{E286455B-5A74-4E4A-9957-23534E6479BD}" type="presOf" srcId="{260B7EB2-E2C2-6649-9FB5-659384878B43}" destId="{7CEB725C-936D-7B4D-8C02-7A83B34F8DCB}" srcOrd="0" destOrd="0" presId="urn:microsoft.com/office/officeart/2005/8/layout/hierarchy4"/>
    <dgm:cxn modelId="{9556CE63-F8A9-7144-BEA0-55A59624C8B8}" type="presOf" srcId="{A4EA3746-D639-0B48-A3A7-E6443D812674}" destId="{F992F4E8-374C-804F-ABAB-06DC8CDC912E}" srcOrd="0" destOrd="0" presId="urn:microsoft.com/office/officeart/2005/8/layout/hierarchy4"/>
    <dgm:cxn modelId="{F74FBF6B-859D-AA43-AF3E-626BD203891C}" type="presOf" srcId="{278D0D50-088B-D04B-B8FC-13DBE9B947CF}" destId="{AC1BBEAD-26F0-184D-8ED2-4C0147864153}" srcOrd="0" destOrd="0" presId="urn:microsoft.com/office/officeart/2005/8/layout/hierarchy4"/>
    <dgm:cxn modelId="{9E708C6E-4764-AE49-B3A7-4B9B584423C4}" type="presOf" srcId="{57B618A0-1087-EB4E-9655-597D3E954E9D}" destId="{6B76B322-E44D-744D-A096-A814812ABB9D}" srcOrd="0" destOrd="0" presId="urn:microsoft.com/office/officeart/2005/8/layout/hierarchy4"/>
    <dgm:cxn modelId="{90EC4A80-A45D-4842-89A9-93CB85C13B04}" srcId="{326CDD36-42F8-4847-ACEC-A1973E65A2B1}" destId="{278D0D50-088B-D04B-B8FC-13DBE9B947CF}" srcOrd="1" destOrd="0" parTransId="{70A270CB-74A8-1C4C-BF54-502CCF4EEA7C}" sibTransId="{7F268FE7-7EC0-CE42-B0AF-694AEF97A9F5}"/>
    <dgm:cxn modelId="{9AE64D97-F714-384E-9DE3-760A9FCDA3B2}" srcId="{4F84AE22-7552-0F43-9C57-052128F8E762}" destId="{326CDD36-42F8-4847-ACEC-A1973E65A2B1}" srcOrd="0" destOrd="0" parTransId="{E29C1559-71FE-864A-BBDE-8DB514B5C241}" sibTransId="{801DBEC4-13F6-F74F-BF39-9852945C9282}"/>
    <dgm:cxn modelId="{A88FA2A9-71D6-A244-86ED-6C5CFA57AD8C}" type="presOf" srcId="{326CDD36-42F8-4847-ACEC-A1973E65A2B1}" destId="{72465F97-3393-2545-B3B2-B604C9DBC38F}" srcOrd="0" destOrd="0" presId="urn:microsoft.com/office/officeart/2005/8/layout/hierarchy4"/>
    <dgm:cxn modelId="{1A778DB9-FE80-A449-BE03-E8C700EA0C57}" srcId="{326CDD36-42F8-4847-ACEC-A1973E65A2B1}" destId="{6594AEC1-27F3-3B48-860E-AFBA86FF1717}" srcOrd="3" destOrd="0" parTransId="{1C68D944-241F-B648-9743-D30904D87A5E}" sibTransId="{05A163ED-FAD1-9043-AE26-2DF97638AB8D}"/>
    <dgm:cxn modelId="{D5495FF1-C7BF-D344-BBD8-863D5E93050B}" srcId="{326CDD36-42F8-4847-ACEC-A1973E65A2B1}" destId="{260B7EB2-E2C2-6649-9FB5-659384878B43}" srcOrd="4" destOrd="0" parTransId="{9B7DD2EA-460C-7844-A4BE-04510A9F0943}" sibTransId="{3F245AA1-1376-374B-ACE5-574804BF544E}"/>
    <dgm:cxn modelId="{16CB0BF8-EF16-3E4B-83C8-64939084CD99}" srcId="{326CDD36-42F8-4847-ACEC-A1973E65A2B1}" destId="{A4EA3746-D639-0B48-A3A7-E6443D812674}" srcOrd="2" destOrd="0" parTransId="{9151762D-CAD8-C849-8511-E3A9DC201160}" sibTransId="{B37C2FE5-846A-594F-B2C2-7D6DFD8B087A}"/>
    <dgm:cxn modelId="{DB242A96-34FB-8A42-B832-DF6F101B3A14}" type="presParOf" srcId="{30D62F23-628A-A64A-8424-15015983E74B}" destId="{CE038331-B792-6C4A-A909-AA3A24B649A6}" srcOrd="0" destOrd="0" presId="urn:microsoft.com/office/officeart/2005/8/layout/hierarchy4"/>
    <dgm:cxn modelId="{3A2B298E-79B6-FC46-973F-3CD57B8ABA2A}" type="presParOf" srcId="{CE038331-B792-6C4A-A909-AA3A24B649A6}" destId="{72465F97-3393-2545-B3B2-B604C9DBC38F}" srcOrd="0" destOrd="0" presId="urn:microsoft.com/office/officeart/2005/8/layout/hierarchy4"/>
    <dgm:cxn modelId="{F45D4FD6-5A2A-964C-80D3-A12146D2D1FC}" type="presParOf" srcId="{CE038331-B792-6C4A-A909-AA3A24B649A6}" destId="{59824368-5BE0-4846-AE90-7B8A6F217611}" srcOrd="1" destOrd="0" presId="urn:microsoft.com/office/officeart/2005/8/layout/hierarchy4"/>
    <dgm:cxn modelId="{85FFD2C3-B63E-084C-831E-D4F4A4B8FAA6}" type="presParOf" srcId="{CE038331-B792-6C4A-A909-AA3A24B649A6}" destId="{C223E528-BA6D-EE49-AEDC-D2735C1B380C}" srcOrd="2" destOrd="0" presId="urn:microsoft.com/office/officeart/2005/8/layout/hierarchy4"/>
    <dgm:cxn modelId="{CA907207-1C27-4146-B058-D6F354F37C44}" type="presParOf" srcId="{C223E528-BA6D-EE49-AEDC-D2735C1B380C}" destId="{B95C28DF-FE8D-224C-9464-CD1B1BA5B046}" srcOrd="0" destOrd="0" presId="urn:microsoft.com/office/officeart/2005/8/layout/hierarchy4"/>
    <dgm:cxn modelId="{4870501A-D1EB-FE4E-A0C4-097F82FC337C}" type="presParOf" srcId="{B95C28DF-FE8D-224C-9464-CD1B1BA5B046}" destId="{6B76B322-E44D-744D-A096-A814812ABB9D}" srcOrd="0" destOrd="0" presId="urn:microsoft.com/office/officeart/2005/8/layout/hierarchy4"/>
    <dgm:cxn modelId="{0BD0641C-B416-8045-8F87-386D2CFF99A2}" type="presParOf" srcId="{B95C28DF-FE8D-224C-9464-CD1B1BA5B046}" destId="{DCA3CC73-572F-ED4B-87C6-674972472D92}" srcOrd="1" destOrd="0" presId="urn:microsoft.com/office/officeart/2005/8/layout/hierarchy4"/>
    <dgm:cxn modelId="{5F72E696-0058-DD4B-A115-EBC938532218}" type="presParOf" srcId="{C223E528-BA6D-EE49-AEDC-D2735C1B380C}" destId="{0525D393-08D2-214B-97E8-FA06AE87F0B7}" srcOrd="1" destOrd="0" presId="urn:microsoft.com/office/officeart/2005/8/layout/hierarchy4"/>
    <dgm:cxn modelId="{1FAA2279-5B4C-4C4B-BA02-40B53B3EEB24}" type="presParOf" srcId="{C223E528-BA6D-EE49-AEDC-D2735C1B380C}" destId="{AE683DB2-04BA-5342-8628-A29AA234DE6E}" srcOrd="2" destOrd="0" presId="urn:microsoft.com/office/officeart/2005/8/layout/hierarchy4"/>
    <dgm:cxn modelId="{E3B6147D-5716-244C-A1D6-AC9D4A980E23}" type="presParOf" srcId="{AE683DB2-04BA-5342-8628-A29AA234DE6E}" destId="{AC1BBEAD-26F0-184D-8ED2-4C0147864153}" srcOrd="0" destOrd="0" presId="urn:microsoft.com/office/officeart/2005/8/layout/hierarchy4"/>
    <dgm:cxn modelId="{03786E19-868B-7B40-9FA7-6322DC290EEF}" type="presParOf" srcId="{AE683DB2-04BA-5342-8628-A29AA234DE6E}" destId="{383A1883-C81A-2D42-8BBE-9C6EAEFDC3E0}" srcOrd="1" destOrd="0" presId="urn:microsoft.com/office/officeart/2005/8/layout/hierarchy4"/>
    <dgm:cxn modelId="{46CB3E7A-9340-234D-BDCF-B5731088DCDA}" type="presParOf" srcId="{C223E528-BA6D-EE49-AEDC-D2735C1B380C}" destId="{FC3556D7-3AB0-C646-86C4-BB65C863336A}" srcOrd="3" destOrd="0" presId="urn:microsoft.com/office/officeart/2005/8/layout/hierarchy4"/>
    <dgm:cxn modelId="{6DE05F19-EA18-DA4E-82F5-B56E23A7D356}" type="presParOf" srcId="{C223E528-BA6D-EE49-AEDC-D2735C1B380C}" destId="{C0B15AF6-97F2-8645-AB17-FA8A4310F811}" srcOrd="4" destOrd="0" presId="urn:microsoft.com/office/officeart/2005/8/layout/hierarchy4"/>
    <dgm:cxn modelId="{EECF9348-3A1C-E943-9BD6-A720D299851E}" type="presParOf" srcId="{C0B15AF6-97F2-8645-AB17-FA8A4310F811}" destId="{F992F4E8-374C-804F-ABAB-06DC8CDC912E}" srcOrd="0" destOrd="0" presId="urn:microsoft.com/office/officeart/2005/8/layout/hierarchy4"/>
    <dgm:cxn modelId="{6C958F1F-A0AB-3B43-BD6A-D060475D4ACE}" type="presParOf" srcId="{C0B15AF6-97F2-8645-AB17-FA8A4310F811}" destId="{027BBE25-37DF-344C-A452-C93CE1BB5775}" srcOrd="1" destOrd="0" presId="urn:microsoft.com/office/officeart/2005/8/layout/hierarchy4"/>
    <dgm:cxn modelId="{D79115BB-BAFE-8648-AA16-428E85F635D7}" type="presParOf" srcId="{C223E528-BA6D-EE49-AEDC-D2735C1B380C}" destId="{20E95C1D-A1A6-994F-93ED-28615464B63D}" srcOrd="5" destOrd="0" presId="urn:microsoft.com/office/officeart/2005/8/layout/hierarchy4"/>
    <dgm:cxn modelId="{C70495C4-2B51-244A-AFD1-F977A30D486D}" type="presParOf" srcId="{C223E528-BA6D-EE49-AEDC-D2735C1B380C}" destId="{4C73EAF9-7203-EF40-A627-0AF7B04D21A8}" srcOrd="6" destOrd="0" presId="urn:microsoft.com/office/officeart/2005/8/layout/hierarchy4"/>
    <dgm:cxn modelId="{22FFF9B0-278F-414E-BCEA-966588AA1AA6}" type="presParOf" srcId="{4C73EAF9-7203-EF40-A627-0AF7B04D21A8}" destId="{A33F7161-0948-764D-A12B-6E3E654C6A09}" srcOrd="0" destOrd="0" presId="urn:microsoft.com/office/officeart/2005/8/layout/hierarchy4"/>
    <dgm:cxn modelId="{7F3802CE-86B2-E94E-8F52-FC762806043C}" type="presParOf" srcId="{4C73EAF9-7203-EF40-A627-0AF7B04D21A8}" destId="{C9FDF88E-1136-7141-8AC5-BEEA5B0FC48B}" srcOrd="1" destOrd="0" presId="urn:microsoft.com/office/officeart/2005/8/layout/hierarchy4"/>
    <dgm:cxn modelId="{29F07CF7-B184-9048-A540-083BFE0A0E5B}" type="presParOf" srcId="{C223E528-BA6D-EE49-AEDC-D2735C1B380C}" destId="{8C54F26E-6D7E-824E-88DF-786638BBA014}" srcOrd="7" destOrd="0" presId="urn:microsoft.com/office/officeart/2005/8/layout/hierarchy4"/>
    <dgm:cxn modelId="{12702656-CFFB-854B-905D-28BA37E8AE1B}" type="presParOf" srcId="{C223E528-BA6D-EE49-AEDC-D2735C1B380C}" destId="{B5BF8B9B-A841-CD4D-A0DA-1FBC7D02AF83}" srcOrd="8" destOrd="0" presId="urn:microsoft.com/office/officeart/2005/8/layout/hierarchy4"/>
    <dgm:cxn modelId="{EF917766-BBEF-A34E-9BC5-4882E68C29F2}" type="presParOf" srcId="{B5BF8B9B-A841-CD4D-A0DA-1FBC7D02AF83}" destId="{7CEB725C-936D-7B4D-8C02-7A83B34F8DCB}" srcOrd="0" destOrd="0" presId="urn:microsoft.com/office/officeart/2005/8/layout/hierarchy4"/>
    <dgm:cxn modelId="{164323B9-DC94-C54A-8137-B236BD390D33}" type="presParOf" srcId="{B5BF8B9B-A841-CD4D-A0DA-1FBC7D02AF83}" destId="{A25567E7-8F79-5549-A843-C0DE4C3A8B30}"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26ED57-65CA-4348-BAEB-0274230DCD5D}"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5E3349A4-A82D-8340-B019-0B3EB21361FC}">
      <dgm:prSet/>
      <dgm:spPr/>
      <dgm:t>
        <a:bodyPr/>
        <a:lstStyle/>
        <a:p>
          <a:r>
            <a:rPr lang="en-US"/>
            <a:t>list represents the end product of a process of data driven analytics,</a:t>
          </a:r>
        </a:p>
      </dgm:t>
    </dgm:pt>
    <dgm:pt modelId="{702F93F6-A316-1A4E-8E7A-7517C743E06C}" type="parTrans" cxnId="{D185710F-64AA-F043-854C-0F193DA9F6C4}">
      <dgm:prSet/>
      <dgm:spPr/>
      <dgm:t>
        <a:bodyPr/>
        <a:lstStyle/>
        <a:p>
          <a:endParaRPr lang="en-US"/>
        </a:p>
      </dgm:t>
    </dgm:pt>
    <dgm:pt modelId="{35E37D0F-1E51-3F43-BFCE-5E7DE83C3F5E}" type="sibTrans" cxnId="{D185710F-64AA-F043-854C-0F193DA9F6C4}">
      <dgm:prSet/>
      <dgm:spPr/>
      <dgm:t>
        <a:bodyPr/>
        <a:lstStyle/>
        <a:p>
          <a:endParaRPr lang="en-US"/>
        </a:p>
      </dgm:t>
    </dgm:pt>
    <dgm:pt modelId="{EF512790-EF5C-4147-AB7D-1616835090CD}">
      <dgm:prSet/>
      <dgm:spPr/>
      <dgm:t>
        <a:bodyPr/>
        <a:lstStyle/>
        <a:p>
          <a:r>
            <a:rPr lang="en-US"/>
            <a:t>producing a conclusion related to each list </a:t>
          </a:r>
        </a:p>
      </dgm:t>
    </dgm:pt>
    <dgm:pt modelId="{5E8A54B5-1AA9-2C41-926A-6EFCE1619237}" type="parTrans" cxnId="{E0244448-3AE9-D14D-944D-5A28BEC93FA4}">
      <dgm:prSet/>
      <dgm:spPr/>
      <dgm:t>
        <a:bodyPr/>
        <a:lstStyle/>
        <a:p>
          <a:endParaRPr lang="en-US"/>
        </a:p>
      </dgm:t>
    </dgm:pt>
    <dgm:pt modelId="{D8A3844F-339E-3E4A-8CA3-23C7E6A863FE}" type="sibTrans" cxnId="{E0244448-3AE9-D14D-944D-5A28BEC93FA4}">
      <dgm:prSet/>
      <dgm:spPr/>
      <dgm:t>
        <a:bodyPr/>
        <a:lstStyle/>
        <a:p>
          <a:endParaRPr lang="en-US"/>
        </a:p>
      </dgm:t>
    </dgm:pt>
    <dgm:pt modelId="{7F4F4CC3-9CC7-5148-AA68-9E09CFA44053}">
      <dgm:prSet/>
      <dgm:spPr/>
      <dgm:t>
        <a:bodyPr/>
        <a:lstStyle/>
        <a:p>
          <a:r>
            <a:rPr lang="en-US"/>
            <a:t>(compliance with court order lists; student misbehavior lists; subway misbehavior lists; community service lists; financial responsibility lists; etc.)</a:t>
          </a:r>
        </a:p>
      </dgm:t>
    </dgm:pt>
    <dgm:pt modelId="{000AA09F-93C9-5642-B279-6EE37E54F3C4}" type="parTrans" cxnId="{2ACDA566-6959-6441-9B62-3C25BF54D36E}">
      <dgm:prSet/>
      <dgm:spPr/>
      <dgm:t>
        <a:bodyPr/>
        <a:lstStyle/>
        <a:p>
          <a:endParaRPr lang="en-US"/>
        </a:p>
      </dgm:t>
    </dgm:pt>
    <dgm:pt modelId="{31E6AE39-FC2A-A14F-AD04-D7AD027EE6BB}" type="sibTrans" cxnId="{2ACDA566-6959-6441-9B62-3C25BF54D36E}">
      <dgm:prSet/>
      <dgm:spPr/>
      <dgm:t>
        <a:bodyPr/>
        <a:lstStyle/>
        <a:p>
          <a:endParaRPr lang="en-US"/>
        </a:p>
      </dgm:t>
    </dgm:pt>
    <dgm:pt modelId="{CC41405F-F6FA-CA48-B94B-8E13991ED19F}">
      <dgm:prSet/>
      <dgm:spPr/>
      <dgm:t>
        <a:bodyPr/>
        <a:lstStyle/>
        <a:p>
          <a:r>
            <a:rPr lang="en-US"/>
            <a:t>based on the factors weighed </a:t>
          </a:r>
        </a:p>
      </dgm:t>
    </dgm:pt>
    <dgm:pt modelId="{75C23A0B-B870-0348-B31E-8EFBE809B5CB}" type="parTrans" cxnId="{A8B143A4-8DAA-7245-98D9-D2257BAA7D49}">
      <dgm:prSet/>
      <dgm:spPr/>
      <dgm:t>
        <a:bodyPr/>
        <a:lstStyle/>
        <a:p>
          <a:endParaRPr lang="en-US"/>
        </a:p>
      </dgm:t>
    </dgm:pt>
    <dgm:pt modelId="{5A4242A6-7E0F-EC44-9F22-0F00C5B75F0D}" type="sibTrans" cxnId="{A8B143A4-8DAA-7245-98D9-D2257BAA7D49}">
      <dgm:prSet/>
      <dgm:spPr/>
      <dgm:t>
        <a:bodyPr/>
        <a:lstStyle/>
        <a:p>
          <a:endParaRPr lang="en-US"/>
        </a:p>
      </dgm:t>
    </dgm:pt>
    <dgm:pt modelId="{70A9B514-C899-5646-9277-16ED65533838}">
      <dgm:prSet/>
      <dgm:spPr/>
      <dgm:t>
        <a:bodyPr/>
        <a:lstStyle/>
        <a:p>
          <a:r>
            <a:rPr lang="en-US"/>
            <a:t>(e.g., spitting, eating, loud music playing etc. on the subway for the subway misbehavior list; timely payment of bills, traffic tickets, utility bills for a financial responsibility list) ) </a:t>
          </a:r>
        </a:p>
      </dgm:t>
    </dgm:pt>
    <dgm:pt modelId="{D9BC35AB-418F-7841-AEC9-94BB3B78E5CE}" type="parTrans" cxnId="{67D795C9-6E9B-6340-B722-0AC4FB183C15}">
      <dgm:prSet/>
      <dgm:spPr/>
      <dgm:t>
        <a:bodyPr/>
        <a:lstStyle/>
        <a:p>
          <a:endParaRPr lang="en-US"/>
        </a:p>
      </dgm:t>
    </dgm:pt>
    <dgm:pt modelId="{088C86CD-E58B-EB4E-83EB-74C3E17AD30A}" type="sibTrans" cxnId="{67D795C9-6E9B-6340-B722-0AC4FB183C15}">
      <dgm:prSet/>
      <dgm:spPr/>
      <dgm:t>
        <a:bodyPr/>
        <a:lstStyle/>
        <a:p>
          <a:endParaRPr lang="en-US"/>
        </a:p>
      </dgm:t>
    </dgm:pt>
    <dgm:pt modelId="{06F71FF2-F940-9242-A17F-31889FF7CCEB}">
      <dgm:prSet/>
      <dgm:spPr/>
      <dgm:t>
        <a:bodyPr/>
        <a:lstStyle/>
        <a:p>
          <a:r>
            <a:rPr lang="en-US"/>
            <a:t>in order to determine whether a threshold quantum of conduct has occurred that merits inclusion on the list.</a:t>
          </a:r>
        </a:p>
      </dgm:t>
    </dgm:pt>
    <dgm:pt modelId="{718EF993-BFDC-904D-A491-4C5F855C45DD}" type="parTrans" cxnId="{7428E99A-D56A-654B-8FF9-6CD818E44105}">
      <dgm:prSet/>
      <dgm:spPr/>
      <dgm:t>
        <a:bodyPr/>
        <a:lstStyle/>
        <a:p>
          <a:endParaRPr lang="en-US"/>
        </a:p>
      </dgm:t>
    </dgm:pt>
    <dgm:pt modelId="{B3F86C98-B271-4B4E-BBF6-C645207DB3EC}" type="sibTrans" cxnId="{7428E99A-D56A-654B-8FF9-6CD818E44105}">
      <dgm:prSet/>
      <dgm:spPr/>
      <dgm:t>
        <a:bodyPr/>
        <a:lstStyle/>
        <a:p>
          <a:endParaRPr lang="en-US"/>
        </a:p>
      </dgm:t>
    </dgm:pt>
    <dgm:pt modelId="{E915033F-787C-D54A-8248-926E9603C7CA}">
      <dgm:prSet/>
      <dgm:spPr/>
      <dgm:t>
        <a:bodyPr/>
        <a:lstStyle/>
        <a:p>
          <a:r>
            <a:rPr lang="en-US"/>
            <a:t>The end product of that analytics—the list—then serves as the signal necessary to either encourage or compel other social, political, and economic actors to act (reward or punish) on the basis of inclusion.</a:t>
          </a:r>
        </a:p>
      </dgm:t>
    </dgm:pt>
    <dgm:pt modelId="{4321767D-15B2-104D-AA8A-71567950D841}" type="parTrans" cxnId="{E73BB478-55D2-5A4B-B59E-7F56231994E9}">
      <dgm:prSet/>
      <dgm:spPr/>
      <dgm:t>
        <a:bodyPr/>
        <a:lstStyle/>
        <a:p>
          <a:endParaRPr lang="en-US"/>
        </a:p>
      </dgm:t>
    </dgm:pt>
    <dgm:pt modelId="{60566F8F-3A8C-7E47-8A2D-7FCC341B0B75}" type="sibTrans" cxnId="{E73BB478-55D2-5A4B-B59E-7F56231994E9}">
      <dgm:prSet/>
      <dgm:spPr/>
      <dgm:t>
        <a:bodyPr/>
        <a:lstStyle/>
        <a:p>
          <a:endParaRPr lang="en-US"/>
        </a:p>
      </dgm:t>
    </dgm:pt>
    <dgm:pt modelId="{04EED3D1-C5B7-D444-8F15-C663A0BC6C7A}" type="pres">
      <dgm:prSet presAssocID="{F526ED57-65CA-4348-BAEB-0274230DCD5D}" presName="linear" presStyleCnt="0">
        <dgm:presLayoutVars>
          <dgm:animLvl val="lvl"/>
          <dgm:resizeHandles val="exact"/>
        </dgm:presLayoutVars>
      </dgm:prSet>
      <dgm:spPr/>
    </dgm:pt>
    <dgm:pt modelId="{AF084315-CE34-0143-8311-EB9C47E9CD74}" type="pres">
      <dgm:prSet presAssocID="{5E3349A4-A82D-8340-B019-0B3EB21361FC}" presName="parentText" presStyleLbl="node1" presStyleIdx="0" presStyleCnt="4">
        <dgm:presLayoutVars>
          <dgm:chMax val="0"/>
          <dgm:bulletEnabled val="1"/>
        </dgm:presLayoutVars>
      </dgm:prSet>
      <dgm:spPr/>
    </dgm:pt>
    <dgm:pt modelId="{9D661808-0B7E-B449-9CE7-1059EA20CB38}" type="pres">
      <dgm:prSet presAssocID="{35E37D0F-1E51-3F43-BFCE-5E7DE83C3F5E}" presName="spacer" presStyleCnt="0"/>
      <dgm:spPr/>
    </dgm:pt>
    <dgm:pt modelId="{08A258F9-C99C-DE40-BBFE-D741C02A6068}" type="pres">
      <dgm:prSet presAssocID="{EF512790-EF5C-4147-AB7D-1616835090CD}" presName="parentText" presStyleLbl="node1" presStyleIdx="1" presStyleCnt="4">
        <dgm:presLayoutVars>
          <dgm:chMax val="0"/>
          <dgm:bulletEnabled val="1"/>
        </dgm:presLayoutVars>
      </dgm:prSet>
      <dgm:spPr/>
    </dgm:pt>
    <dgm:pt modelId="{23295BF1-6868-1A4D-82A1-AAC0B51B7F8A}" type="pres">
      <dgm:prSet presAssocID="{EF512790-EF5C-4147-AB7D-1616835090CD}" presName="childText" presStyleLbl="revTx" presStyleIdx="0" presStyleCnt="3">
        <dgm:presLayoutVars>
          <dgm:bulletEnabled val="1"/>
        </dgm:presLayoutVars>
      </dgm:prSet>
      <dgm:spPr/>
    </dgm:pt>
    <dgm:pt modelId="{8690E4C3-DEE3-2148-9127-DE2317B66087}" type="pres">
      <dgm:prSet presAssocID="{CC41405F-F6FA-CA48-B94B-8E13991ED19F}" presName="parentText" presStyleLbl="node1" presStyleIdx="2" presStyleCnt="4">
        <dgm:presLayoutVars>
          <dgm:chMax val="0"/>
          <dgm:bulletEnabled val="1"/>
        </dgm:presLayoutVars>
      </dgm:prSet>
      <dgm:spPr/>
    </dgm:pt>
    <dgm:pt modelId="{E2278FB4-756A-2648-98BA-7C901902C75B}" type="pres">
      <dgm:prSet presAssocID="{CC41405F-F6FA-CA48-B94B-8E13991ED19F}" presName="childText" presStyleLbl="revTx" presStyleIdx="1" presStyleCnt="3">
        <dgm:presLayoutVars>
          <dgm:bulletEnabled val="1"/>
        </dgm:presLayoutVars>
      </dgm:prSet>
      <dgm:spPr/>
    </dgm:pt>
    <dgm:pt modelId="{22B7B307-1BD9-6F43-853C-178FAA0C6FF5}" type="pres">
      <dgm:prSet presAssocID="{06F71FF2-F940-9242-A17F-31889FF7CCEB}" presName="parentText" presStyleLbl="node1" presStyleIdx="3" presStyleCnt="4">
        <dgm:presLayoutVars>
          <dgm:chMax val="0"/>
          <dgm:bulletEnabled val="1"/>
        </dgm:presLayoutVars>
      </dgm:prSet>
      <dgm:spPr/>
    </dgm:pt>
    <dgm:pt modelId="{781D9FBD-46B6-5249-B74B-653AF4C25950}" type="pres">
      <dgm:prSet presAssocID="{06F71FF2-F940-9242-A17F-31889FF7CCEB}" presName="childText" presStyleLbl="revTx" presStyleIdx="2" presStyleCnt="3">
        <dgm:presLayoutVars>
          <dgm:bulletEnabled val="1"/>
        </dgm:presLayoutVars>
      </dgm:prSet>
      <dgm:spPr/>
    </dgm:pt>
  </dgm:ptLst>
  <dgm:cxnLst>
    <dgm:cxn modelId="{D185710F-64AA-F043-854C-0F193DA9F6C4}" srcId="{F526ED57-65CA-4348-BAEB-0274230DCD5D}" destId="{5E3349A4-A82D-8340-B019-0B3EB21361FC}" srcOrd="0" destOrd="0" parTransId="{702F93F6-A316-1A4E-8E7A-7517C743E06C}" sibTransId="{35E37D0F-1E51-3F43-BFCE-5E7DE83C3F5E}"/>
    <dgm:cxn modelId="{43548D18-50E1-7F4D-914D-556C9A7CB1E4}" type="presOf" srcId="{EF512790-EF5C-4147-AB7D-1616835090CD}" destId="{08A258F9-C99C-DE40-BBFE-D741C02A6068}" srcOrd="0" destOrd="0" presId="urn:microsoft.com/office/officeart/2005/8/layout/vList2"/>
    <dgm:cxn modelId="{D9B7742B-2789-F64A-85B5-DCB1C92484D1}" type="presOf" srcId="{7F4F4CC3-9CC7-5148-AA68-9E09CFA44053}" destId="{23295BF1-6868-1A4D-82A1-AAC0B51B7F8A}" srcOrd="0" destOrd="0" presId="urn:microsoft.com/office/officeart/2005/8/layout/vList2"/>
    <dgm:cxn modelId="{E0244448-3AE9-D14D-944D-5A28BEC93FA4}" srcId="{F526ED57-65CA-4348-BAEB-0274230DCD5D}" destId="{EF512790-EF5C-4147-AB7D-1616835090CD}" srcOrd="1" destOrd="0" parTransId="{5E8A54B5-1AA9-2C41-926A-6EFCE1619237}" sibTransId="{D8A3844F-339E-3E4A-8CA3-23C7E6A863FE}"/>
    <dgm:cxn modelId="{3F75B04E-E81A-104C-ACCF-B820EA8DB631}" type="presOf" srcId="{5E3349A4-A82D-8340-B019-0B3EB21361FC}" destId="{AF084315-CE34-0143-8311-EB9C47E9CD74}" srcOrd="0" destOrd="0" presId="urn:microsoft.com/office/officeart/2005/8/layout/vList2"/>
    <dgm:cxn modelId="{2ACDA566-6959-6441-9B62-3C25BF54D36E}" srcId="{EF512790-EF5C-4147-AB7D-1616835090CD}" destId="{7F4F4CC3-9CC7-5148-AA68-9E09CFA44053}" srcOrd="0" destOrd="0" parTransId="{000AA09F-93C9-5642-B279-6EE37E54F3C4}" sibTransId="{31E6AE39-FC2A-A14F-AD04-D7AD027EE6BB}"/>
    <dgm:cxn modelId="{5E0EDE74-C26F-3E48-B1C8-C26B272BA8D1}" type="presOf" srcId="{F526ED57-65CA-4348-BAEB-0274230DCD5D}" destId="{04EED3D1-C5B7-D444-8F15-C663A0BC6C7A}" srcOrd="0" destOrd="0" presId="urn:microsoft.com/office/officeart/2005/8/layout/vList2"/>
    <dgm:cxn modelId="{E73BB478-55D2-5A4B-B59E-7F56231994E9}" srcId="{06F71FF2-F940-9242-A17F-31889FF7CCEB}" destId="{E915033F-787C-D54A-8248-926E9603C7CA}" srcOrd="0" destOrd="0" parTransId="{4321767D-15B2-104D-AA8A-71567950D841}" sibTransId="{60566F8F-3A8C-7E47-8A2D-7FCC341B0B75}"/>
    <dgm:cxn modelId="{7428E99A-D56A-654B-8FF9-6CD818E44105}" srcId="{F526ED57-65CA-4348-BAEB-0274230DCD5D}" destId="{06F71FF2-F940-9242-A17F-31889FF7CCEB}" srcOrd="3" destOrd="0" parTransId="{718EF993-BFDC-904D-A491-4C5F855C45DD}" sibTransId="{B3F86C98-B271-4B4E-BBF6-C645207DB3EC}"/>
    <dgm:cxn modelId="{E351B4A2-BC5B-9F43-B64D-9DCB22186AFE}" type="presOf" srcId="{CC41405F-F6FA-CA48-B94B-8E13991ED19F}" destId="{8690E4C3-DEE3-2148-9127-DE2317B66087}" srcOrd="0" destOrd="0" presId="urn:microsoft.com/office/officeart/2005/8/layout/vList2"/>
    <dgm:cxn modelId="{A8B143A4-8DAA-7245-98D9-D2257BAA7D49}" srcId="{F526ED57-65CA-4348-BAEB-0274230DCD5D}" destId="{CC41405F-F6FA-CA48-B94B-8E13991ED19F}" srcOrd="2" destOrd="0" parTransId="{75C23A0B-B870-0348-B31E-8EFBE809B5CB}" sibTransId="{5A4242A6-7E0F-EC44-9F22-0F00C5B75F0D}"/>
    <dgm:cxn modelId="{2B7B8CBC-1B1F-A44C-8141-B0CF6E6E02C3}" type="presOf" srcId="{E915033F-787C-D54A-8248-926E9603C7CA}" destId="{781D9FBD-46B6-5249-B74B-653AF4C25950}" srcOrd="0" destOrd="0" presId="urn:microsoft.com/office/officeart/2005/8/layout/vList2"/>
    <dgm:cxn modelId="{EB7F83C3-2991-174B-992F-A11066C04295}" type="presOf" srcId="{70A9B514-C899-5646-9277-16ED65533838}" destId="{E2278FB4-756A-2648-98BA-7C901902C75B}" srcOrd="0" destOrd="0" presId="urn:microsoft.com/office/officeart/2005/8/layout/vList2"/>
    <dgm:cxn modelId="{67D795C9-6E9B-6340-B722-0AC4FB183C15}" srcId="{CC41405F-F6FA-CA48-B94B-8E13991ED19F}" destId="{70A9B514-C899-5646-9277-16ED65533838}" srcOrd="0" destOrd="0" parTransId="{D9BC35AB-418F-7841-AEC9-94BB3B78E5CE}" sibTransId="{088C86CD-E58B-EB4E-83EB-74C3E17AD30A}"/>
    <dgm:cxn modelId="{8F5FE6DD-08CC-F74B-AF93-1DFD55AA29F4}" type="presOf" srcId="{06F71FF2-F940-9242-A17F-31889FF7CCEB}" destId="{22B7B307-1BD9-6F43-853C-178FAA0C6FF5}" srcOrd="0" destOrd="0" presId="urn:microsoft.com/office/officeart/2005/8/layout/vList2"/>
    <dgm:cxn modelId="{C8D7A8D3-9E58-1F46-A826-24D4BFA0A246}" type="presParOf" srcId="{04EED3D1-C5B7-D444-8F15-C663A0BC6C7A}" destId="{AF084315-CE34-0143-8311-EB9C47E9CD74}" srcOrd="0" destOrd="0" presId="urn:microsoft.com/office/officeart/2005/8/layout/vList2"/>
    <dgm:cxn modelId="{8107BFE2-DA32-7B4D-95A6-CFE31995C9DC}" type="presParOf" srcId="{04EED3D1-C5B7-D444-8F15-C663A0BC6C7A}" destId="{9D661808-0B7E-B449-9CE7-1059EA20CB38}" srcOrd="1" destOrd="0" presId="urn:microsoft.com/office/officeart/2005/8/layout/vList2"/>
    <dgm:cxn modelId="{AA54E204-9BF9-4642-AF37-17325CABB864}" type="presParOf" srcId="{04EED3D1-C5B7-D444-8F15-C663A0BC6C7A}" destId="{08A258F9-C99C-DE40-BBFE-D741C02A6068}" srcOrd="2" destOrd="0" presId="urn:microsoft.com/office/officeart/2005/8/layout/vList2"/>
    <dgm:cxn modelId="{23E06E20-7278-194C-BC0D-ABBDCEBE9DAD}" type="presParOf" srcId="{04EED3D1-C5B7-D444-8F15-C663A0BC6C7A}" destId="{23295BF1-6868-1A4D-82A1-AAC0B51B7F8A}" srcOrd="3" destOrd="0" presId="urn:microsoft.com/office/officeart/2005/8/layout/vList2"/>
    <dgm:cxn modelId="{5C4B6642-8CFA-5D48-BCC5-8B3EAD578221}" type="presParOf" srcId="{04EED3D1-C5B7-D444-8F15-C663A0BC6C7A}" destId="{8690E4C3-DEE3-2148-9127-DE2317B66087}" srcOrd="4" destOrd="0" presId="urn:microsoft.com/office/officeart/2005/8/layout/vList2"/>
    <dgm:cxn modelId="{77C13279-D470-2543-85EB-4B0AB0597EEC}" type="presParOf" srcId="{04EED3D1-C5B7-D444-8F15-C663A0BC6C7A}" destId="{E2278FB4-756A-2648-98BA-7C901902C75B}" srcOrd="5" destOrd="0" presId="urn:microsoft.com/office/officeart/2005/8/layout/vList2"/>
    <dgm:cxn modelId="{E76502CE-6B30-9245-AC85-047D29E8CA4D}" type="presParOf" srcId="{04EED3D1-C5B7-D444-8F15-C663A0BC6C7A}" destId="{22B7B307-1BD9-6F43-853C-178FAA0C6FF5}" srcOrd="6" destOrd="0" presId="urn:microsoft.com/office/officeart/2005/8/layout/vList2"/>
    <dgm:cxn modelId="{AC50E6E8-D305-F44F-A6DB-465441EA3711}" type="presParOf" srcId="{04EED3D1-C5B7-D444-8F15-C663A0BC6C7A}" destId="{781D9FBD-46B6-5249-B74B-653AF4C2595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22370C-5A19-0540-BA5A-3941A5889DCC}" type="doc">
      <dgm:prSet loTypeId="urn:microsoft.com/office/officeart/2005/8/layout/default" loCatId="list" qsTypeId="urn:microsoft.com/office/officeart/2005/8/quickstyle/simple3" qsCatId="simple" csTypeId="urn:microsoft.com/office/officeart/2005/8/colors/colorful1" csCatId="colorful"/>
      <dgm:spPr/>
      <dgm:t>
        <a:bodyPr/>
        <a:lstStyle/>
        <a:p>
          <a:endParaRPr lang="en-US"/>
        </a:p>
      </dgm:t>
    </dgm:pt>
    <dgm:pt modelId="{7064BD13-1D4C-C245-9867-916989B62E50}">
      <dgm:prSet/>
      <dgm:spPr/>
      <dgm:t>
        <a:bodyPr/>
        <a:lstStyle/>
        <a:p>
          <a:r>
            <a:rPr lang="en-US" dirty="0"/>
            <a:t>CSC was founded on the application of emerging developments in Leninist theory that began to embrace the idea of the need to overcome the governing methodologies of liberal democratic states which were inextricable from liberal democratic principles and culture</a:t>
          </a:r>
        </a:p>
      </dgm:t>
    </dgm:pt>
    <dgm:pt modelId="{449C7807-4AB5-7F4E-A78B-81154EC5480A}" type="parTrans" cxnId="{87589FE4-1DE9-E348-9A86-4005FF26B93B}">
      <dgm:prSet/>
      <dgm:spPr/>
      <dgm:t>
        <a:bodyPr/>
        <a:lstStyle/>
        <a:p>
          <a:endParaRPr lang="en-US"/>
        </a:p>
      </dgm:t>
    </dgm:pt>
    <dgm:pt modelId="{6E26865B-7219-6246-A290-65A7C2753688}" type="sibTrans" cxnId="{87589FE4-1DE9-E348-9A86-4005FF26B93B}">
      <dgm:prSet/>
      <dgm:spPr/>
      <dgm:t>
        <a:bodyPr/>
        <a:lstStyle/>
        <a:p>
          <a:endParaRPr lang="en-US"/>
        </a:p>
      </dgm:t>
    </dgm:pt>
    <dgm:pt modelId="{20C1D0F4-DD92-8A41-B900-8EFBBFFF09E5}">
      <dgm:prSet/>
      <dgm:spPr/>
      <dgm:t>
        <a:bodyPr/>
        <a:lstStyle/>
        <a:p>
          <a:r>
            <a:rPr lang="en-US"/>
            <a:t>It followed that an emerging system of socialist market economy under a socialist political model grounded in socialist culture required a socialist approach to governance suitable for the times. </a:t>
          </a:r>
        </a:p>
      </dgm:t>
    </dgm:pt>
    <dgm:pt modelId="{9DD74F53-E9A8-6945-B0A7-94EE70946F27}" type="parTrans" cxnId="{1E45B7FE-C3E5-DD46-A284-13BD91B69695}">
      <dgm:prSet/>
      <dgm:spPr/>
      <dgm:t>
        <a:bodyPr/>
        <a:lstStyle/>
        <a:p>
          <a:endParaRPr lang="en-US"/>
        </a:p>
      </dgm:t>
    </dgm:pt>
    <dgm:pt modelId="{F0E5301E-85E8-7043-84D9-3BF539AA3724}" type="sibTrans" cxnId="{1E45B7FE-C3E5-DD46-A284-13BD91B69695}">
      <dgm:prSet/>
      <dgm:spPr/>
      <dgm:t>
        <a:bodyPr/>
        <a:lstStyle/>
        <a:p>
          <a:endParaRPr lang="en-US"/>
        </a:p>
      </dgm:t>
    </dgm:pt>
    <dgm:pt modelId="{C2132ADE-0445-5048-B9BD-BA7C2EBC2426}" type="pres">
      <dgm:prSet presAssocID="{BE22370C-5A19-0540-BA5A-3941A5889DCC}" presName="diagram" presStyleCnt="0">
        <dgm:presLayoutVars>
          <dgm:dir/>
          <dgm:resizeHandles val="exact"/>
        </dgm:presLayoutVars>
      </dgm:prSet>
      <dgm:spPr/>
    </dgm:pt>
    <dgm:pt modelId="{AA64E17C-5F50-1449-959B-B22326CFDC6D}" type="pres">
      <dgm:prSet presAssocID="{7064BD13-1D4C-C245-9867-916989B62E50}" presName="node" presStyleLbl="node1" presStyleIdx="0" presStyleCnt="2">
        <dgm:presLayoutVars>
          <dgm:bulletEnabled val="1"/>
        </dgm:presLayoutVars>
      </dgm:prSet>
      <dgm:spPr/>
    </dgm:pt>
    <dgm:pt modelId="{F9E4428A-A735-B142-8EB8-6D2E01A8A700}" type="pres">
      <dgm:prSet presAssocID="{6E26865B-7219-6246-A290-65A7C2753688}" presName="sibTrans" presStyleCnt="0"/>
      <dgm:spPr/>
    </dgm:pt>
    <dgm:pt modelId="{703DC827-36F6-1349-AA61-E8C33F0E3EA8}" type="pres">
      <dgm:prSet presAssocID="{20C1D0F4-DD92-8A41-B900-8EFBBFFF09E5}" presName="node" presStyleLbl="node1" presStyleIdx="1" presStyleCnt="2">
        <dgm:presLayoutVars>
          <dgm:bulletEnabled val="1"/>
        </dgm:presLayoutVars>
      </dgm:prSet>
      <dgm:spPr/>
    </dgm:pt>
  </dgm:ptLst>
  <dgm:cxnLst>
    <dgm:cxn modelId="{1F075D24-D7F3-0A45-BDDA-EBA9E4E00319}" type="presOf" srcId="{20C1D0F4-DD92-8A41-B900-8EFBBFFF09E5}" destId="{703DC827-36F6-1349-AA61-E8C33F0E3EA8}" srcOrd="0" destOrd="0" presId="urn:microsoft.com/office/officeart/2005/8/layout/default"/>
    <dgm:cxn modelId="{2C2971E2-9356-674E-9569-5D1C4666D451}" type="presOf" srcId="{7064BD13-1D4C-C245-9867-916989B62E50}" destId="{AA64E17C-5F50-1449-959B-B22326CFDC6D}" srcOrd="0" destOrd="0" presId="urn:microsoft.com/office/officeart/2005/8/layout/default"/>
    <dgm:cxn modelId="{87589FE4-1DE9-E348-9A86-4005FF26B93B}" srcId="{BE22370C-5A19-0540-BA5A-3941A5889DCC}" destId="{7064BD13-1D4C-C245-9867-916989B62E50}" srcOrd="0" destOrd="0" parTransId="{449C7807-4AB5-7F4E-A78B-81154EC5480A}" sibTransId="{6E26865B-7219-6246-A290-65A7C2753688}"/>
    <dgm:cxn modelId="{653CFAF2-0364-6648-9E75-3F2D9321D4C2}" type="presOf" srcId="{BE22370C-5A19-0540-BA5A-3941A5889DCC}" destId="{C2132ADE-0445-5048-B9BD-BA7C2EBC2426}" srcOrd="0" destOrd="0" presId="urn:microsoft.com/office/officeart/2005/8/layout/default"/>
    <dgm:cxn modelId="{1E45B7FE-C3E5-DD46-A284-13BD91B69695}" srcId="{BE22370C-5A19-0540-BA5A-3941A5889DCC}" destId="{20C1D0F4-DD92-8A41-B900-8EFBBFFF09E5}" srcOrd="1" destOrd="0" parTransId="{9DD74F53-E9A8-6945-B0A7-94EE70946F27}" sibTransId="{F0E5301E-85E8-7043-84D9-3BF539AA3724}"/>
    <dgm:cxn modelId="{92C05B06-F349-8243-9149-076D7D563906}" type="presParOf" srcId="{C2132ADE-0445-5048-B9BD-BA7C2EBC2426}" destId="{AA64E17C-5F50-1449-959B-B22326CFDC6D}" srcOrd="0" destOrd="0" presId="urn:microsoft.com/office/officeart/2005/8/layout/default"/>
    <dgm:cxn modelId="{80D4A066-6EA2-2949-9E3B-1E08ED3BF149}" type="presParOf" srcId="{C2132ADE-0445-5048-B9BD-BA7C2EBC2426}" destId="{F9E4428A-A735-B142-8EB8-6D2E01A8A700}" srcOrd="1" destOrd="0" presId="urn:microsoft.com/office/officeart/2005/8/layout/default"/>
    <dgm:cxn modelId="{37B3299F-5D22-F64C-A02F-4D0A58097E14}" type="presParOf" srcId="{C2132ADE-0445-5048-B9BD-BA7C2EBC2426}" destId="{703DC827-36F6-1349-AA61-E8C33F0E3EA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CBB2D4-AF46-AC45-963F-C0DAFDE60C98}" type="doc">
      <dgm:prSet loTypeId="urn:microsoft.com/office/officeart/2005/8/layout/default" loCatId="list" qsTypeId="urn:microsoft.com/office/officeart/2005/8/quickstyle/simple3" qsCatId="simple" csTypeId="urn:microsoft.com/office/officeart/2005/8/colors/colorful5" csCatId="colorful"/>
      <dgm:spPr/>
      <dgm:t>
        <a:bodyPr/>
        <a:lstStyle/>
        <a:p>
          <a:endParaRPr lang="en-US"/>
        </a:p>
      </dgm:t>
    </dgm:pt>
    <dgm:pt modelId="{3F1D8467-38E9-804A-A02B-807B6ED1DDC8}">
      <dgm:prSet/>
      <dgm:spPr/>
      <dgm:t>
        <a:bodyPr/>
        <a:lstStyle/>
        <a:p>
          <a:r>
            <a:rPr lang="en-US" dirty="0"/>
            <a:t>The 2014 Planning Outline outlines an ambitious agenda—to remake society in line with the new era made possible by the success of the generation long project of Reform and Opening Up.</a:t>
          </a:r>
        </a:p>
      </dgm:t>
    </dgm:pt>
    <dgm:pt modelId="{AE4B9613-92F3-A34A-A9F5-58412B45946A}" type="parTrans" cxnId="{70864EEE-82CE-A64B-955F-0099605FCFE4}">
      <dgm:prSet/>
      <dgm:spPr/>
      <dgm:t>
        <a:bodyPr/>
        <a:lstStyle/>
        <a:p>
          <a:endParaRPr lang="en-US"/>
        </a:p>
      </dgm:t>
    </dgm:pt>
    <dgm:pt modelId="{6ABED661-F4C5-C14A-A468-B8A939AE0272}" type="sibTrans" cxnId="{70864EEE-82CE-A64B-955F-0099605FCFE4}">
      <dgm:prSet/>
      <dgm:spPr/>
      <dgm:t>
        <a:bodyPr/>
        <a:lstStyle/>
        <a:p>
          <a:endParaRPr lang="en-US"/>
        </a:p>
      </dgm:t>
    </dgm:pt>
    <dgm:pt modelId="{311953EE-A32D-9F4C-9DAC-6576664545EB}">
      <dgm:prSet/>
      <dgm:spPr/>
      <dgm:t>
        <a:bodyPr/>
        <a:lstStyle/>
        <a:p>
          <a:r>
            <a:rPr lang="en-US"/>
            <a:t>Rules are important (in the form of law, regulation, social norms, principles and the like), but they remain abstract and remote unless they can be internalized.  </a:t>
          </a:r>
        </a:p>
      </dgm:t>
    </dgm:pt>
    <dgm:pt modelId="{4617ED4C-03C3-DB46-9890-CA4B025BCCE6}" type="parTrans" cxnId="{6BE94606-0E92-2240-BD66-FC5175DDE1BF}">
      <dgm:prSet/>
      <dgm:spPr/>
      <dgm:t>
        <a:bodyPr/>
        <a:lstStyle/>
        <a:p>
          <a:endParaRPr lang="en-US"/>
        </a:p>
      </dgm:t>
    </dgm:pt>
    <dgm:pt modelId="{5AFBC464-246E-3241-88A9-C7C88CC68245}" type="sibTrans" cxnId="{6BE94606-0E92-2240-BD66-FC5175DDE1BF}">
      <dgm:prSet/>
      <dgm:spPr/>
      <dgm:t>
        <a:bodyPr/>
        <a:lstStyle/>
        <a:p>
          <a:endParaRPr lang="en-US"/>
        </a:p>
      </dgm:t>
    </dgm:pt>
    <dgm:pt modelId="{84FFB2E8-0914-3B4A-B09C-EB43CC71CC40}">
      <dgm:prSet/>
      <dgm:spPr/>
      <dgm:t>
        <a:bodyPr/>
        <a:lstStyle/>
        <a:p>
          <a:r>
            <a:rPr lang="en-US"/>
            <a:t>Internalization is possible only by changing cultures of behavior and behavior expectations. </a:t>
          </a:r>
        </a:p>
      </dgm:t>
    </dgm:pt>
    <dgm:pt modelId="{FBDAB99E-775F-714F-9161-CB1A5A79C1B9}" type="parTrans" cxnId="{F166A6BD-FE86-C94C-80C5-A23EB6093AEB}">
      <dgm:prSet/>
      <dgm:spPr/>
      <dgm:t>
        <a:bodyPr/>
        <a:lstStyle/>
        <a:p>
          <a:endParaRPr lang="en-US"/>
        </a:p>
      </dgm:t>
    </dgm:pt>
    <dgm:pt modelId="{417836C2-BB38-4E45-B973-D93A4538C737}" type="sibTrans" cxnId="{F166A6BD-FE86-C94C-80C5-A23EB6093AEB}">
      <dgm:prSet/>
      <dgm:spPr/>
      <dgm:t>
        <a:bodyPr/>
        <a:lstStyle/>
        <a:p>
          <a:endParaRPr lang="en-US"/>
        </a:p>
      </dgm:t>
    </dgm:pt>
    <dgm:pt modelId="{669DB78C-18D6-6643-895B-D6BE5FDE28B6}">
      <dgm:prSet/>
      <dgm:spPr/>
      <dgm:t>
        <a:bodyPr/>
        <a:lstStyle/>
        <a:p>
          <a:r>
            <a:rPr lang="en-US"/>
            <a:t>It is here that super scoring moves from its normative objectives (the new era integrity society framed by the twelve Core Socialist Values) to its methodologies (data driven governance, ratings, punishment and reward). </a:t>
          </a:r>
        </a:p>
      </dgm:t>
    </dgm:pt>
    <dgm:pt modelId="{9C68EA9D-1CBB-C743-BE48-AB8DF489C80E}" type="parTrans" cxnId="{30E640A5-5D92-E345-A588-4B13DC648021}">
      <dgm:prSet/>
      <dgm:spPr/>
      <dgm:t>
        <a:bodyPr/>
        <a:lstStyle/>
        <a:p>
          <a:endParaRPr lang="en-US"/>
        </a:p>
      </dgm:t>
    </dgm:pt>
    <dgm:pt modelId="{6550F4D4-CE85-FB4F-AEA3-BA20975661C2}" type="sibTrans" cxnId="{30E640A5-5D92-E345-A588-4B13DC648021}">
      <dgm:prSet/>
      <dgm:spPr/>
      <dgm:t>
        <a:bodyPr/>
        <a:lstStyle/>
        <a:p>
          <a:endParaRPr lang="en-US"/>
        </a:p>
      </dgm:t>
    </dgm:pt>
    <dgm:pt modelId="{F925E01F-93F4-F74E-95CB-08F14AFEEEA6}">
      <dgm:prSet/>
      <dgm:spPr/>
      <dgm:t>
        <a:bodyPr/>
        <a:lstStyle/>
        <a:p>
          <a:r>
            <a:rPr lang="en-US"/>
            <a:t>Law moves to the sidelines—it is reduced to the means by which the factors necessary for the production of scores, or rankings, can be determined. </a:t>
          </a:r>
        </a:p>
      </dgm:t>
    </dgm:pt>
    <dgm:pt modelId="{EC7D3E9D-0D3F-D94A-BC4F-0B4CC6F4C349}" type="parTrans" cxnId="{31CC0B51-B056-0842-8642-CF9DEC52E2FF}">
      <dgm:prSet/>
      <dgm:spPr/>
      <dgm:t>
        <a:bodyPr/>
        <a:lstStyle/>
        <a:p>
          <a:endParaRPr lang="en-US"/>
        </a:p>
      </dgm:t>
    </dgm:pt>
    <dgm:pt modelId="{4CB79819-A5E8-AC4A-A43E-D1D32609E2B5}" type="sibTrans" cxnId="{31CC0B51-B056-0842-8642-CF9DEC52E2FF}">
      <dgm:prSet/>
      <dgm:spPr/>
      <dgm:t>
        <a:bodyPr/>
        <a:lstStyle/>
        <a:p>
          <a:endParaRPr lang="en-US"/>
        </a:p>
      </dgm:t>
    </dgm:pt>
    <dgm:pt modelId="{CF4FD5F0-406F-BE43-8AD9-BC653EF6ABB6}" type="pres">
      <dgm:prSet presAssocID="{1ACBB2D4-AF46-AC45-963F-C0DAFDE60C98}" presName="diagram" presStyleCnt="0">
        <dgm:presLayoutVars>
          <dgm:dir/>
          <dgm:resizeHandles val="exact"/>
        </dgm:presLayoutVars>
      </dgm:prSet>
      <dgm:spPr/>
    </dgm:pt>
    <dgm:pt modelId="{43DC4EDA-DC0C-6740-BD64-95E5855F1F38}" type="pres">
      <dgm:prSet presAssocID="{3F1D8467-38E9-804A-A02B-807B6ED1DDC8}" presName="node" presStyleLbl="node1" presStyleIdx="0" presStyleCnt="5">
        <dgm:presLayoutVars>
          <dgm:bulletEnabled val="1"/>
        </dgm:presLayoutVars>
      </dgm:prSet>
      <dgm:spPr/>
    </dgm:pt>
    <dgm:pt modelId="{D63D8A76-87EA-154C-9389-F11CA61A579D}" type="pres">
      <dgm:prSet presAssocID="{6ABED661-F4C5-C14A-A468-B8A939AE0272}" presName="sibTrans" presStyleCnt="0"/>
      <dgm:spPr/>
    </dgm:pt>
    <dgm:pt modelId="{8E4779E3-7F8A-D446-A055-06502F9263EB}" type="pres">
      <dgm:prSet presAssocID="{311953EE-A32D-9F4C-9DAC-6576664545EB}" presName="node" presStyleLbl="node1" presStyleIdx="1" presStyleCnt="5">
        <dgm:presLayoutVars>
          <dgm:bulletEnabled val="1"/>
        </dgm:presLayoutVars>
      </dgm:prSet>
      <dgm:spPr/>
    </dgm:pt>
    <dgm:pt modelId="{7885518E-D60A-5C44-A661-5103822C7359}" type="pres">
      <dgm:prSet presAssocID="{5AFBC464-246E-3241-88A9-C7C88CC68245}" presName="sibTrans" presStyleCnt="0"/>
      <dgm:spPr/>
    </dgm:pt>
    <dgm:pt modelId="{25D21F2B-B6AE-274E-99D1-8DE5ABD0EFCA}" type="pres">
      <dgm:prSet presAssocID="{84FFB2E8-0914-3B4A-B09C-EB43CC71CC40}" presName="node" presStyleLbl="node1" presStyleIdx="2" presStyleCnt="5">
        <dgm:presLayoutVars>
          <dgm:bulletEnabled val="1"/>
        </dgm:presLayoutVars>
      </dgm:prSet>
      <dgm:spPr/>
    </dgm:pt>
    <dgm:pt modelId="{C65E73E8-4C2F-3C4B-824E-D5E37001D800}" type="pres">
      <dgm:prSet presAssocID="{417836C2-BB38-4E45-B973-D93A4538C737}" presName="sibTrans" presStyleCnt="0"/>
      <dgm:spPr/>
    </dgm:pt>
    <dgm:pt modelId="{CA2AB461-A86E-2D41-8A5F-E50231F054B1}" type="pres">
      <dgm:prSet presAssocID="{669DB78C-18D6-6643-895B-D6BE5FDE28B6}" presName="node" presStyleLbl="node1" presStyleIdx="3" presStyleCnt="5">
        <dgm:presLayoutVars>
          <dgm:bulletEnabled val="1"/>
        </dgm:presLayoutVars>
      </dgm:prSet>
      <dgm:spPr/>
    </dgm:pt>
    <dgm:pt modelId="{10448F92-4654-F948-A4B1-41132F78C9E6}" type="pres">
      <dgm:prSet presAssocID="{6550F4D4-CE85-FB4F-AEA3-BA20975661C2}" presName="sibTrans" presStyleCnt="0"/>
      <dgm:spPr/>
    </dgm:pt>
    <dgm:pt modelId="{5AA570B8-FDF3-E24E-9DD6-C9903BE94486}" type="pres">
      <dgm:prSet presAssocID="{F925E01F-93F4-F74E-95CB-08F14AFEEEA6}" presName="node" presStyleLbl="node1" presStyleIdx="4" presStyleCnt="5">
        <dgm:presLayoutVars>
          <dgm:bulletEnabled val="1"/>
        </dgm:presLayoutVars>
      </dgm:prSet>
      <dgm:spPr/>
    </dgm:pt>
  </dgm:ptLst>
  <dgm:cxnLst>
    <dgm:cxn modelId="{6BE94606-0E92-2240-BD66-FC5175DDE1BF}" srcId="{1ACBB2D4-AF46-AC45-963F-C0DAFDE60C98}" destId="{311953EE-A32D-9F4C-9DAC-6576664545EB}" srcOrd="1" destOrd="0" parTransId="{4617ED4C-03C3-DB46-9890-CA4B025BCCE6}" sibTransId="{5AFBC464-246E-3241-88A9-C7C88CC68245}"/>
    <dgm:cxn modelId="{7C79360C-AF7E-F341-80D4-1D7B7B1A4828}" type="presOf" srcId="{F925E01F-93F4-F74E-95CB-08F14AFEEEA6}" destId="{5AA570B8-FDF3-E24E-9DD6-C9903BE94486}" srcOrd="0" destOrd="0" presId="urn:microsoft.com/office/officeart/2005/8/layout/default"/>
    <dgm:cxn modelId="{9E5B3B11-8135-6043-A5DE-8363EEF1E9E5}" type="presOf" srcId="{1ACBB2D4-AF46-AC45-963F-C0DAFDE60C98}" destId="{CF4FD5F0-406F-BE43-8AD9-BC653EF6ABB6}" srcOrd="0" destOrd="0" presId="urn:microsoft.com/office/officeart/2005/8/layout/default"/>
    <dgm:cxn modelId="{FDB50018-2D43-0A4C-BE51-D56E8CE76BE7}" type="presOf" srcId="{84FFB2E8-0914-3B4A-B09C-EB43CC71CC40}" destId="{25D21F2B-B6AE-274E-99D1-8DE5ABD0EFCA}" srcOrd="0" destOrd="0" presId="urn:microsoft.com/office/officeart/2005/8/layout/default"/>
    <dgm:cxn modelId="{31CC0B51-B056-0842-8642-CF9DEC52E2FF}" srcId="{1ACBB2D4-AF46-AC45-963F-C0DAFDE60C98}" destId="{F925E01F-93F4-F74E-95CB-08F14AFEEEA6}" srcOrd="4" destOrd="0" parTransId="{EC7D3E9D-0D3F-D94A-BC4F-0B4CC6F4C349}" sibTransId="{4CB79819-A5E8-AC4A-A43E-D1D32609E2B5}"/>
    <dgm:cxn modelId="{7F5B8D64-5F06-614D-A3CA-8BE073DEC1D6}" type="presOf" srcId="{669DB78C-18D6-6643-895B-D6BE5FDE28B6}" destId="{CA2AB461-A86E-2D41-8A5F-E50231F054B1}" srcOrd="0" destOrd="0" presId="urn:microsoft.com/office/officeart/2005/8/layout/default"/>
    <dgm:cxn modelId="{BDA05D97-4CC5-CD41-ADE2-55FB19315233}" type="presOf" srcId="{3F1D8467-38E9-804A-A02B-807B6ED1DDC8}" destId="{43DC4EDA-DC0C-6740-BD64-95E5855F1F38}" srcOrd="0" destOrd="0" presId="urn:microsoft.com/office/officeart/2005/8/layout/default"/>
    <dgm:cxn modelId="{30E640A5-5D92-E345-A588-4B13DC648021}" srcId="{1ACBB2D4-AF46-AC45-963F-C0DAFDE60C98}" destId="{669DB78C-18D6-6643-895B-D6BE5FDE28B6}" srcOrd="3" destOrd="0" parTransId="{9C68EA9D-1CBB-C743-BE48-AB8DF489C80E}" sibTransId="{6550F4D4-CE85-FB4F-AEA3-BA20975661C2}"/>
    <dgm:cxn modelId="{F166A6BD-FE86-C94C-80C5-A23EB6093AEB}" srcId="{1ACBB2D4-AF46-AC45-963F-C0DAFDE60C98}" destId="{84FFB2E8-0914-3B4A-B09C-EB43CC71CC40}" srcOrd="2" destOrd="0" parTransId="{FBDAB99E-775F-714F-9161-CB1A5A79C1B9}" sibTransId="{417836C2-BB38-4E45-B973-D93A4538C737}"/>
    <dgm:cxn modelId="{E8EB86EA-8151-684E-A408-763DFE039FA1}" type="presOf" srcId="{311953EE-A32D-9F4C-9DAC-6576664545EB}" destId="{8E4779E3-7F8A-D446-A055-06502F9263EB}" srcOrd="0" destOrd="0" presId="urn:microsoft.com/office/officeart/2005/8/layout/default"/>
    <dgm:cxn modelId="{70864EEE-82CE-A64B-955F-0099605FCFE4}" srcId="{1ACBB2D4-AF46-AC45-963F-C0DAFDE60C98}" destId="{3F1D8467-38E9-804A-A02B-807B6ED1DDC8}" srcOrd="0" destOrd="0" parTransId="{AE4B9613-92F3-A34A-A9F5-58412B45946A}" sibTransId="{6ABED661-F4C5-C14A-A468-B8A939AE0272}"/>
    <dgm:cxn modelId="{7735EB2B-B847-8143-BDA4-6774DAD51B91}" type="presParOf" srcId="{CF4FD5F0-406F-BE43-8AD9-BC653EF6ABB6}" destId="{43DC4EDA-DC0C-6740-BD64-95E5855F1F38}" srcOrd="0" destOrd="0" presId="urn:microsoft.com/office/officeart/2005/8/layout/default"/>
    <dgm:cxn modelId="{DAFF4315-2FF2-2340-BC6C-FE9C6859584B}" type="presParOf" srcId="{CF4FD5F0-406F-BE43-8AD9-BC653EF6ABB6}" destId="{D63D8A76-87EA-154C-9389-F11CA61A579D}" srcOrd="1" destOrd="0" presId="urn:microsoft.com/office/officeart/2005/8/layout/default"/>
    <dgm:cxn modelId="{5D9711F0-F1CE-D248-8C14-2DBD87663DC6}" type="presParOf" srcId="{CF4FD5F0-406F-BE43-8AD9-BC653EF6ABB6}" destId="{8E4779E3-7F8A-D446-A055-06502F9263EB}" srcOrd="2" destOrd="0" presId="urn:microsoft.com/office/officeart/2005/8/layout/default"/>
    <dgm:cxn modelId="{2143A100-A59A-8147-93E3-4C4B88678BED}" type="presParOf" srcId="{CF4FD5F0-406F-BE43-8AD9-BC653EF6ABB6}" destId="{7885518E-D60A-5C44-A661-5103822C7359}" srcOrd="3" destOrd="0" presId="urn:microsoft.com/office/officeart/2005/8/layout/default"/>
    <dgm:cxn modelId="{98FAC9F6-5459-CB46-8453-83645305BCBB}" type="presParOf" srcId="{CF4FD5F0-406F-BE43-8AD9-BC653EF6ABB6}" destId="{25D21F2B-B6AE-274E-99D1-8DE5ABD0EFCA}" srcOrd="4" destOrd="0" presId="urn:microsoft.com/office/officeart/2005/8/layout/default"/>
    <dgm:cxn modelId="{3C09ABE3-51CF-8645-89B6-D4DF94DDEE34}" type="presParOf" srcId="{CF4FD5F0-406F-BE43-8AD9-BC653EF6ABB6}" destId="{C65E73E8-4C2F-3C4B-824E-D5E37001D800}" srcOrd="5" destOrd="0" presId="urn:microsoft.com/office/officeart/2005/8/layout/default"/>
    <dgm:cxn modelId="{F0B2117B-FC67-184D-A68B-F3669B0AC4E7}" type="presParOf" srcId="{CF4FD5F0-406F-BE43-8AD9-BC653EF6ABB6}" destId="{CA2AB461-A86E-2D41-8A5F-E50231F054B1}" srcOrd="6" destOrd="0" presId="urn:microsoft.com/office/officeart/2005/8/layout/default"/>
    <dgm:cxn modelId="{84E41445-EE8E-104F-A7DF-E90C498B5103}" type="presParOf" srcId="{CF4FD5F0-406F-BE43-8AD9-BC653EF6ABB6}" destId="{10448F92-4654-F948-A4B1-41132F78C9E6}" srcOrd="7" destOrd="0" presId="urn:microsoft.com/office/officeart/2005/8/layout/default"/>
    <dgm:cxn modelId="{2F396CFF-3362-1243-AC46-2751737EFC8D}" type="presParOf" srcId="{CF4FD5F0-406F-BE43-8AD9-BC653EF6ABB6}" destId="{5AA570B8-FDF3-E24E-9DD6-C9903BE94486}"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CDE891-8C40-6B4C-8FAD-8A6B3A2513BA}" type="doc">
      <dgm:prSet loTypeId="urn:microsoft.com/office/officeart/2005/8/layout/vList2" loCatId="list" qsTypeId="urn:microsoft.com/office/officeart/2005/8/quickstyle/simple3" qsCatId="simple" csTypeId="urn:microsoft.com/office/officeart/2005/8/colors/accent6_4" csCatId="accent6" phldr="1"/>
      <dgm:spPr/>
      <dgm:t>
        <a:bodyPr/>
        <a:lstStyle/>
        <a:p>
          <a:endParaRPr lang="en-US"/>
        </a:p>
      </dgm:t>
    </dgm:pt>
    <dgm:pt modelId="{3E5E5676-4381-904D-957F-7F57BAAC75A2}">
      <dgm:prSet custT="1"/>
      <dgm:spPr/>
      <dgm:t>
        <a:bodyPr/>
        <a:lstStyle/>
        <a:p>
          <a:r>
            <a:rPr lang="en-US" sz="1800" b="1" dirty="0"/>
            <a:t>Embraced a “think centrally and experiment locally” approach to new initiatives</a:t>
          </a:r>
          <a:r>
            <a:rPr lang="en-US" sz="1500" dirty="0"/>
            <a:t>.  </a:t>
          </a:r>
        </a:p>
      </dgm:t>
    </dgm:pt>
    <dgm:pt modelId="{1BCD279E-5E95-7E40-83EC-70EA354C37B0}" type="parTrans" cxnId="{EEE919B6-1079-4A44-8A72-22DBC59408C8}">
      <dgm:prSet/>
      <dgm:spPr/>
      <dgm:t>
        <a:bodyPr/>
        <a:lstStyle/>
        <a:p>
          <a:endParaRPr lang="en-US"/>
        </a:p>
      </dgm:t>
    </dgm:pt>
    <dgm:pt modelId="{1D6EFE94-F6EE-4242-ABCF-9139505D1B58}" type="sibTrans" cxnId="{EEE919B6-1079-4A44-8A72-22DBC59408C8}">
      <dgm:prSet/>
      <dgm:spPr/>
      <dgm:t>
        <a:bodyPr/>
        <a:lstStyle/>
        <a:p>
          <a:endParaRPr lang="en-US"/>
        </a:p>
      </dgm:t>
    </dgm:pt>
    <dgm:pt modelId="{DAE1BC3B-7C59-0648-8555-819B33749C86}">
      <dgm:prSet custT="1"/>
      <dgm:spPr/>
      <dgm:t>
        <a:bodyPr/>
        <a:lstStyle/>
        <a:p>
          <a:r>
            <a:rPr lang="en-US" sz="1800" b="1" dirty="0"/>
            <a:t>State authorities have tended to de-link public authorities from direct control of such experiments </a:t>
          </a:r>
        </a:p>
      </dgm:t>
    </dgm:pt>
    <dgm:pt modelId="{E128D3CE-2A8E-EF46-B13D-0805D5BE2940}" type="parTrans" cxnId="{E9A21496-BD85-7344-A744-C669DED8EB82}">
      <dgm:prSet/>
      <dgm:spPr/>
      <dgm:t>
        <a:bodyPr/>
        <a:lstStyle/>
        <a:p>
          <a:endParaRPr lang="en-US"/>
        </a:p>
      </dgm:t>
    </dgm:pt>
    <dgm:pt modelId="{1664572E-FFE9-1F4E-98F6-F850E06BF014}" type="sibTrans" cxnId="{E9A21496-BD85-7344-A744-C669DED8EB82}">
      <dgm:prSet/>
      <dgm:spPr/>
      <dgm:t>
        <a:bodyPr/>
        <a:lstStyle/>
        <a:p>
          <a:endParaRPr lang="en-US"/>
        </a:p>
      </dgm:t>
    </dgm:pt>
    <dgm:pt modelId="{2F8CED74-0603-0E49-8DC6-99821A1EB355}">
      <dgm:prSet/>
      <dgm:spPr/>
      <dgm:t>
        <a:bodyPr/>
        <a:lstStyle/>
        <a:p>
          <a:r>
            <a:rPr lang="en-US" b="1" dirty="0"/>
            <a:t>In effect once the central authorities produced the premises and principles within which a system is to be constructed, code writing and application was fractured and spread out to key experimental centers. </a:t>
          </a:r>
        </a:p>
      </dgm:t>
    </dgm:pt>
    <dgm:pt modelId="{7DF79FEE-F9D9-7B47-BBC9-84AD9A4079D0}" type="parTrans" cxnId="{130F6087-7577-264F-AF53-BA750FCB01BB}">
      <dgm:prSet/>
      <dgm:spPr/>
      <dgm:t>
        <a:bodyPr/>
        <a:lstStyle/>
        <a:p>
          <a:endParaRPr lang="en-US"/>
        </a:p>
      </dgm:t>
    </dgm:pt>
    <dgm:pt modelId="{B331E449-CB97-DA47-B954-FDF443876C2D}" type="sibTrans" cxnId="{130F6087-7577-264F-AF53-BA750FCB01BB}">
      <dgm:prSet/>
      <dgm:spPr/>
      <dgm:t>
        <a:bodyPr/>
        <a:lstStyle/>
        <a:p>
          <a:endParaRPr lang="en-US"/>
        </a:p>
      </dgm:t>
    </dgm:pt>
    <dgm:pt modelId="{A049564D-709D-154F-BB65-EE687A08AB7F}">
      <dgm:prSet/>
      <dgm:spPr/>
      <dgm:t>
        <a:bodyPr/>
        <a:lstStyle/>
        <a:p>
          <a:r>
            <a:rPr lang="en-US" b="1" dirty="0"/>
            <a:t>Once useful code was produced and successfully applied, it could be either expanded or the seeded elsewhere under systems of coordination in which the central government would again assume a leading role.  </a:t>
          </a:r>
        </a:p>
      </dgm:t>
    </dgm:pt>
    <dgm:pt modelId="{E5FDA834-E053-6D45-80A6-C1A3A48153BA}" type="parTrans" cxnId="{CD582819-C282-1E4F-82F4-31732872C6E7}">
      <dgm:prSet/>
      <dgm:spPr/>
      <dgm:t>
        <a:bodyPr/>
        <a:lstStyle/>
        <a:p>
          <a:endParaRPr lang="en-US"/>
        </a:p>
      </dgm:t>
    </dgm:pt>
    <dgm:pt modelId="{92821FCB-5FAA-194D-A7C3-50C6BF7BC32D}" type="sibTrans" cxnId="{CD582819-C282-1E4F-82F4-31732872C6E7}">
      <dgm:prSet/>
      <dgm:spPr/>
      <dgm:t>
        <a:bodyPr/>
        <a:lstStyle/>
        <a:p>
          <a:endParaRPr lang="en-US"/>
        </a:p>
      </dgm:t>
    </dgm:pt>
    <dgm:pt modelId="{2D6F1AA8-146E-1F41-8335-513B5AD12CCB}">
      <dgm:prSet/>
      <dgm:spPr/>
      <dgm:t>
        <a:bodyPr/>
        <a:lstStyle/>
        <a:p>
          <a:r>
            <a:rPr lang="en-US" dirty="0"/>
            <a:t>Thus, </a:t>
          </a:r>
          <a:r>
            <a:rPr lang="en-US" b="1" dirty="0"/>
            <a:t>the super-scoring elements of CSC lies in central control at both the initial stage </a:t>
          </a:r>
          <a:r>
            <a:rPr lang="en-US" dirty="0"/>
            <a:t>(conceptualization and vision-parameters; the normative structures and system objectives) and </a:t>
          </a:r>
          <a:r>
            <a:rPr lang="en-US" b="1" dirty="0"/>
            <a:t>at the final operational stage</a:t>
          </a:r>
          <a:r>
            <a:rPr lang="en-US" dirty="0"/>
            <a:t> (coordination, management, direction through rules based administrative discretion systems guided or controlled by a central administrative apparatus). </a:t>
          </a:r>
        </a:p>
      </dgm:t>
    </dgm:pt>
    <dgm:pt modelId="{B219AE15-E92B-BB40-9F4F-03B3F019479E}" type="parTrans" cxnId="{A2E9C450-F6FC-AB4E-8EAF-DFFA3527BECD}">
      <dgm:prSet/>
      <dgm:spPr/>
      <dgm:t>
        <a:bodyPr/>
        <a:lstStyle/>
        <a:p>
          <a:endParaRPr lang="en-US"/>
        </a:p>
      </dgm:t>
    </dgm:pt>
    <dgm:pt modelId="{810F7C94-6682-7B4A-BA60-406347A6E527}" type="sibTrans" cxnId="{A2E9C450-F6FC-AB4E-8EAF-DFFA3527BECD}">
      <dgm:prSet/>
      <dgm:spPr/>
      <dgm:t>
        <a:bodyPr/>
        <a:lstStyle/>
        <a:p>
          <a:endParaRPr lang="en-US"/>
        </a:p>
      </dgm:t>
    </dgm:pt>
    <dgm:pt modelId="{E2E118A9-57D7-434F-A305-CBDE69098472}" type="pres">
      <dgm:prSet presAssocID="{59CDE891-8C40-6B4C-8FAD-8A6B3A2513BA}" presName="linear" presStyleCnt="0">
        <dgm:presLayoutVars>
          <dgm:animLvl val="lvl"/>
          <dgm:resizeHandles val="exact"/>
        </dgm:presLayoutVars>
      </dgm:prSet>
      <dgm:spPr/>
    </dgm:pt>
    <dgm:pt modelId="{7666082F-ED47-0342-AACA-31EA6D97B2E3}" type="pres">
      <dgm:prSet presAssocID="{3E5E5676-4381-904D-957F-7F57BAAC75A2}" presName="parentText" presStyleLbl="node1" presStyleIdx="0" presStyleCnt="5">
        <dgm:presLayoutVars>
          <dgm:chMax val="0"/>
          <dgm:bulletEnabled val="1"/>
        </dgm:presLayoutVars>
      </dgm:prSet>
      <dgm:spPr/>
    </dgm:pt>
    <dgm:pt modelId="{8822CA0A-3011-F641-9BDF-F862929CC599}" type="pres">
      <dgm:prSet presAssocID="{1D6EFE94-F6EE-4242-ABCF-9139505D1B58}" presName="spacer" presStyleCnt="0"/>
      <dgm:spPr/>
    </dgm:pt>
    <dgm:pt modelId="{7FD215BE-81A0-AE44-A747-47F0953D35F6}" type="pres">
      <dgm:prSet presAssocID="{DAE1BC3B-7C59-0648-8555-819B33749C86}" presName="parentText" presStyleLbl="node1" presStyleIdx="1" presStyleCnt="5">
        <dgm:presLayoutVars>
          <dgm:chMax val="0"/>
          <dgm:bulletEnabled val="1"/>
        </dgm:presLayoutVars>
      </dgm:prSet>
      <dgm:spPr/>
    </dgm:pt>
    <dgm:pt modelId="{F03B7739-C2B5-0142-9E83-B26C3917816F}" type="pres">
      <dgm:prSet presAssocID="{1664572E-FFE9-1F4E-98F6-F850E06BF014}" presName="spacer" presStyleCnt="0"/>
      <dgm:spPr/>
    </dgm:pt>
    <dgm:pt modelId="{FBE35DF7-FCDC-B641-832B-2F5398BFBC4C}" type="pres">
      <dgm:prSet presAssocID="{2F8CED74-0603-0E49-8DC6-99821A1EB355}" presName="parentText" presStyleLbl="node1" presStyleIdx="2" presStyleCnt="5">
        <dgm:presLayoutVars>
          <dgm:chMax val="0"/>
          <dgm:bulletEnabled val="1"/>
        </dgm:presLayoutVars>
      </dgm:prSet>
      <dgm:spPr/>
    </dgm:pt>
    <dgm:pt modelId="{C0578995-DD0E-F54F-ADEB-20EC360F5539}" type="pres">
      <dgm:prSet presAssocID="{B331E449-CB97-DA47-B954-FDF443876C2D}" presName="spacer" presStyleCnt="0"/>
      <dgm:spPr/>
    </dgm:pt>
    <dgm:pt modelId="{37EDBAEA-3CA2-B047-A60A-761D74E590E1}" type="pres">
      <dgm:prSet presAssocID="{A049564D-709D-154F-BB65-EE687A08AB7F}" presName="parentText" presStyleLbl="node1" presStyleIdx="3" presStyleCnt="5">
        <dgm:presLayoutVars>
          <dgm:chMax val="0"/>
          <dgm:bulletEnabled val="1"/>
        </dgm:presLayoutVars>
      </dgm:prSet>
      <dgm:spPr/>
    </dgm:pt>
    <dgm:pt modelId="{B64992BF-4E37-784F-A35A-B70A1D73EEB2}" type="pres">
      <dgm:prSet presAssocID="{92821FCB-5FAA-194D-A7C3-50C6BF7BC32D}" presName="spacer" presStyleCnt="0"/>
      <dgm:spPr/>
    </dgm:pt>
    <dgm:pt modelId="{052A5B86-914A-FD40-B970-B46BE83C37A1}" type="pres">
      <dgm:prSet presAssocID="{2D6F1AA8-146E-1F41-8335-513B5AD12CCB}" presName="parentText" presStyleLbl="node1" presStyleIdx="4" presStyleCnt="5">
        <dgm:presLayoutVars>
          <dgm:chMax val="0"/>
          <dgm:bulletEnabled val="1"/>
        </dgm:presLayoutVars>
      </dgm:prSet>
      <dgm:spPr/>
    </dgm:pt>
  </dgm:ptLst>
  <dgm:cxnLst>
    <dgm:cxn modelId="{CD582819-C282-1E4F-82F4-31732872C6E7}" srcId="{59CDE891-8C40-6B4C-8FAD-8A6B3A2513BA}" destId="{A049564D-709D-154F-BB65-EE687A08AB7F}" srcOrd="3" destOrd="0" parTransId="{E5FDA834-E053-6D45-80A6-C1A3A48153BA}" sibTransId="{92821FCB-5FAA-194D-A7C3-50C6BF7BC32D}"/>
    <dgm:cxn modelId="{7F2DD22C-27FF-0D47-B661-E476305B71A9}" type="presOf" srcId="{3E5E5676-4381-904D-957F-7F57BAAC75A2}" destId="{7666082F-ED47-0342-AACA-31EA6D97B2E3}" srcOrd="0" destOrd="0" presId="urn:microsoft.com/office/officeart/2005/8/layout/vList2"/>
    <dgm:cxn modelId="{F12C8436-9CAB-0E49-889A-B3645C3F611F}" type="presOf" srcId="{2F8CED74-0603-0E49-8DC6-99821A1EB355}" destId="{FBE35DF7-FCDC-B641-832B-2F5398BFBC4C}" srcOrd="0" destOrd="0" presId="urn:microsoft.com/office/officeart/2005/8/layout/vList2"/>
    <dgm:cxn modelId="{5E562B3E-34BE-F148-88ED-48909997EB1E}" type="presOf" srcId="{A049564D-709D-154F-BB65-EE687A08AB7F}" destId="{37EDBAEA-3CA2-B047-A60A-761D74E590E1}" srcOrd="0" destOrd="0" presId="urn:microsoft.com/office/officeart/2005/8/layout/vList2"/>
    <dgm:cxn modelId="{A2E9C450-F6FC-AB4E-8EAF-DFFA3527BECD}" srcId="{59CDE891-8C40-6B4C-8FAD-8A6B3A2513BA}" destId="{2D6F1AA8-146E-1F41-8335-513B5AD12CCB}" srcOrd="4" destOrd="0" parTransId="{B219AE15-E92B-BB40-9F4F-03B3F019479E}" sibTransId="{810F7C94-6682-7B4A-BA60-406347A6E527}"/>
    <dgm:cxn modelId="{36C2A374-CC63-4B44-8C18-D7E8559BCDCF}" type="presOf" srcId="{2D6F1AA8-146E-1F41-8335-513B5AD12CCB}" destId="{052A5B86-914A-FD40-B970-B46BE83C37A1}" srcOrd="0" destOrd="0" presId="urn:microsoft.com/office/officeart/2005/8/layout/vList2"/>
    <dgm:cxn modelId="{130F6087-7577-264F-AF53-BA750FCB01BB}" srcId="{59CDE891-8C40-6B4C-8FAD-8A6B3A2513BA}" destId="{2F8CED74-0603-0E49-8DC6-99821A1EB355}" srcOrd="2" destOrd="0" parTransId="{7DF79FEE-F9D9-7B47-BBC9-84AD9A4079D0}" sibTransId="{B331E449-CB97-DA47-B954-FDF443876C2D}"/>
    <dgm:cxn modelId="{C79A548E-FBB8-9B40-9F7A-EFE0CC5E56E3}" type="presOf" srcId="{59CDE891-8C40-6B4C-8FAD-8A6B3A2513BA}" destId="{E2E118A9-57D7-434F-A305-CBDE69098472}" srcOrd="0" destOrd="0" presId="urn:microsoft.com/office/officeart/2005/8/layout/vList2"/>
    <dgm:cxn modelId="{E9A21496-BD85-7344-A744-C669DED8EB82}" srcId="{59CDE891-8C40-6B4C-8FAD-8A6B3A2513BA}" destId="{DAE1BC3B-7C59-0648-8555-819B33749C86}" srcOrd="1" destOrd="0" parTransId="{E128D3CE-2A8E-EF46-B13D-0805D5BE2940}" sibTransId="{1664572E-FFE9-1F4E-98F6-F850E06BF014}"/>
    <dgm:cxn modelId="{EEE919B6-1079-4A44-8A72-22DBC59408C8}" srcId="{59CDE891-8C40-6B4C-8FAD-8A6B3A2513BA}" destId="{3E5E5676-4381-904D-957F-7F57BAAC75A2}" srcOrd="0" destOrd="0" parTransId="{1BCD279E-5E95-7E40-83EC-70EA354C37B0}" sibTransId="{1D6EFE94-F6EE-4242-ABCF-9139505D1B58}"/>
    <dgm:cxn modelId="{A1CAC2FF-9CCA-884E-9E45-EE8137572C3A}" type="presOf" srcId="{DAE1BC3B-7C59-0648-8555-819B33749C86}" destId="{7FD215BE-81A0-AE44-A747-47F0953D35F6}" srcOrd="0" destOrd="0" presId="urn:microsoft.com/office/officeart/2005/8/layout/vList2"/>
    <dgm:cxn modelId="{615A89C0-C5F4-C540-952A-57E16F82A322}" type="presParOf" srcId="{E2E118A9-57D7-434F-A305-CBDE69098472}" destId="{7666082F-ED47-0342-AACA-31EA6D97B2E3}" srcOrd="0" destOrd="0" presId="urn:microsoft.com/office/officeart/2005/8/layout/vList2"/>
    <dgm:cxn modelId="{29AB0E3B-34FB-534A-8CDE-F9964045351A}" type="presParOf" srcId="{E2E118A9-57D7-434F-A305-CBDE69098472}" destId="{8822CA0A-3011-F641-9BDF-F862929CC599}" srcOrd="1" destOrd="0" presId="urn:microsoft.com/office/officeart/2005/8/layout/vList2"/>
    <dgm:cxn modelId="{556ECEB6-BCC6-4A4F-BD1F-C9D1751E749C}" type="presParOf" srcId="{E2E118A9-57D7-434F-A305-CBDE69098472}" destId="{7FD215BE-81A0-AE44-A747-47F0953D35F6}" srcOrd="2" destOrd="0" presId="urn:microsoft.com/office/officeart/2005/8/layout/vList2"/>
    <dgm:cxn modelId="{44888FF9-7A37-B348-9943-03C40CD0757F}" type="presParOf" srcId="{E2E118A9-57D7-434F-A305-CBDE69098472}" destId="{F03B7739-C2B5-0142-9E83-B26C3917816F}" srcOrd="3" destOrd="0" presId="urn:microsoft.com/office/officeart/2005/8/layout/vList2"/>
    <dgm:cxn modelId="{F5D401FC-1AF8-D141-9694-72FF0F1D4D6F}" type="presParOf" srcId="{E2E118A9-57D7-434F-A305-CBDE69098472}" destId="{FBE35DF7-FCDC-B641-832B-2F5398BFBC4C}" srcOrd="4" destOrd="0" presId="urn:microsoft.com/office/officeart/2005/8/layout/vList2"/>
    <dgm:cxn modelId="{B303ADF0-B774-764F-AC69-5155F4A9B880}" type="presParOf" srcId="{E2E118A9-57D7-434F-A305-CBDE69098472}" destId="{C0578995-DD0E-F54F-ADEB-20EC360F5539}" srcOrd="5" destOrd="0" presId="urn:microsoft.com/office/officeart/2005/8/layout/vList2"/>
    <dgm:cxn modelId="{F4457A58-3EEF-CA40-A20E-EDBF1D77CC77}" type="presParOf" srcId="{E2E118A9-57D7-434F-A305-CBDE69098472}" destId="{37EDBAEA-3CA2-B047-A60A-761D74E590E1}" srcOrd="6" destOrd="0" presId="urn:microsoft.com/office/officeart/2005/8/layout/vList2"/>
    <dgm:cxn modelId="{58FF0900-0EE4-2441-878B-8B355D837992}" type="presParOf" srcId="{E2E118A9-57D7-434F-A305-CBDE69098472}" destId="{B64992BF-4E37-784F-A35A-B70A1D73EEB2}" srcOrd="7" destOrd="0" presId="urn:microsoft.com/office/officeart/2005/8/layout/vList2"/>
    <dgm:cxn modelId="{356A893E-123E-C646-A8DF-618A5B2D3B76}" type="presParOf" srcId="{E2E118A9-57D7-434F-A305-CBDE69098472}" destId="{052A5B86-914A-FD40-B970-B46BE83C37A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3E044D-1073-FF45-A0B7-04D4B1D23AE7}" type="doc">
      <dgm:prSet loTypeId="urn:microsoft.com/office/officeart/2005/8/layout/vProcess5" loCatId="list" qsTypeId="urn:microsoft.com/office/officeart/2005/8/quickstyle/simple3" qsCatId="simple" csTypeId="urn:microsoft.com/office/officeart/2005/8/colors/colorful1" csCatId="colorful" phldr="1"/>
      <dgm:spPr/>
      <dgm:t>
        <a:bodyPr/>
        <a:lstStyle/>
        <a:p>
          <a:endParaRPr lang="en-US"/>
        </a:p>
      </dgm:t>
    </dgm:pt>
    <dgm:pt modelId="{9A8E441C-20AA-F343-B71B-E9BB51210F6E}">
      <dgm:prSet/>
      <dgm:spPr/>
      <dgm:t>
        <a:bodyPr/>
        <a:lstStyle/>
        <a:p>
          <a:r>
            <a:rPr lang="en-US"/>
            <a:t>Inter-institutional coordination of data and analytics. </a:t>
          </a:r>
        </a:p>
      </dgm:t>
    </dgm:pt>
    <dgm:pt modelId="{749E6E1C-3079-3F4B-9991-C9FB2D0C06A9}" type="parTrans" cxnId="{D44F350B-CB35-2F41-A88B-FE494A33E2C4}">
      <dgm:prSet/>
      <dgm:spPr/>
      <dgm:t>
        <a:bodyPr/>
        <a:lstStyle/>
        <a:p>
          <a:endParaRPr lang="en-US"/>
        </a:p>
      </dgm:t>
    </dgm:pt>
    <dgm:pt modelId="{F843A879-D5A1-EB4E-B046-A08E9AF239A4}" type="sibTrans" cxnId="{D44F350B-CB35-2F41-A88B-FE494A33E2C4}">
      <dgm:prSet/>
      <dgm:spPr/>
      <dgm:t>
        <a:bodyPr/>
        <a:lstStyle/>
        <a:p>
          <a:endParaRPr lang="en-US"/>
        </a:p>
      </dgm:t>
    </dgm:pt>
    <dgm:pt modelId="{39DA04A7-16FD-1249-97E7-37A9B05F8063}">
      <dgm:prSet/>
      <dgm:spPr/>
      <dgm:t>
        <a:bodyPr/>
        <a:lstStyle/>
        <a:p>
          <a:r>
            <a:rPr lang="en-US"/>
            <a:t>Lists as mediating agents</a:t>
          </a:r>
        </a:p>
      </dgm:t>
    </dgm:pt>
    <dgm:pt modelId="{DC990C3E-5681-F44C-9636-6D9D68A794C4}" type="parTrans" cxnId="{5FA1B8F1-46D2-B245-BA56-FD38060F079B}">
      <dgm:prSet/>
      <dgm:spPr/>
      <dgm:t>
        <a:bodyPr/>
        <a:lstStyle/>
        <a:p>
          <a:endParaRPr lang="en-US"/>
        </a:p>
      </dgm:t>
    </dgm:pt>
    <dgm:pt modelId="{944BDE05-9EC2-4F46-9F84-11CF2DE02175}" type="sibTrans" cxnId="{5FA1B8F1-46D2-B245-BA56-FD38060F079B}">
      <dgm:prSet/>
      <dgm:spPr/>
      <dgm:t>
        <a:bodyPr/>
        <a:lstStyle/>
        <a:p>
          <a:endParaRPr lang="en-US"/>
        </a:p>
      </dgm:t>
    </dgm:pt>
    <dgm:pt modelId="{1A51A2F4-A5DE-A64C-9379-DB105990C91B}">
      <dgm:prSet/>
      <dgm:spPr/>
      <dgm:t>
        <a:bodyPr/>
        <a:lstStyle/>
        <a:p>
          <a:r>
            <a:rPr lang="en-US"/>
            <a:t>Public-Private partnerships</a:t>
          </a:r>
        </a:p>
      </dgm:t>
    </dgm:pt>
    <dgm:pt modelId="{FB9543ED-EB4C-884C-A1D2-7B3B1BAFAAE2}" type="parTrans" cxnId="{2CC79A12-648A-404C-ABF1-DB88C55C4955}">
      <dgm:prSet/>
      <dgm:spPr/>
      <dgm:t>
        <a:bodyPr/>
        <a:lstStyle/>
        <a:p>
          <a:endParaRPr lang="en-US"/>
        </a:p>
      </dgm:t>
    </dgm:pt>
    <dgm:pt modelId="{331AFA22-676A-2C4D-A954-AC89603DCE3D}" type="sibTrans" cxnId="{2CC79A12-648A-404C-ABF1-DB88C55C4955}">
      <dgm:prSet/>
      <dgm:spPr/>
      <dgm:t>
        <a:bodyPr/>
        <a:lstStyle/>
        <a:p>
          <a:endParaRPr lang="en-US"/>
        </a:p>
      </dgm:t>
    </dgm:pt>
    <dgm:pt modelId="{C66FBCE6-5B3F-9847-BBC1-FBF3977C92FB}">
      <dgm:prSet/>
      <dgm:spPr/>
      <dgm:t>
        <a:bodyPr/>
        <a:lstStyle/>
        <a:p>
          <a:r>
            <a:rPr lang="en-US" dirty="0"/>
            <a:t>Vertical and horizontal coherence; central discipline</a:t>
          </a:r>
        </a:p>
      </dgm:t>
    </dgm:pt>
    <dgm:pt modelId="{55EBB137-9A96-A242-8540-6758F2896DA4}" type="parTrans" cxnId="{F23EC625-26A4-174C-BE00-2800D2F6272D}">
      <dgm:prSet/>
      <dgm:spPr/>
      <dgm:t>
        <a:bodyPr/>
        <a:lstStyle/>
        <a:p>
          <a:endParaRPr lang="en-US"/>
        </a:p>
      </dgm:t>
    </dgm:pt>
    <dgm:pt modelId="{288CDF68-8F9B-DE40-BC99-18F672425BEE}" type="sibTrans" cxnId="{F23EC625-26A4-174C-BE00-2800D2F6272D}">
      <dgm:prSet/>
      <dgm:spPr/>
      <dgm:t>
        <a:bodyPr/>
        <a:lstStyle/>
        <a:p>
          <a:endParaRPr lang="en-US"/>
        </a:p>
      </dgm:t>
    </dgm:pt>
    <dgm:pt modelId="{6A23B4B2-C65D-E54A-B087-74A1E68E3D78}">
      <dgm:prSet/>
      <dgm:spPr/>
      <dgm:t>
        <a:bodyPr/>
        <a:lstStyle/>
        <a:p>
          <a:r>
            <a:rPr lang="en-US"/>
            <a:t>Information sharing</a:t>
          </a:r>
        </a:p>
      </dgm:t>
    </dgm:pt>
    <dgm:pt modelId="{0B3B93F2-541B-6E4A-84DB-7713AFFAD37E}" type="parTrans" cxnId="{9AA4CAB4-99A7-8144-B28E-D008BD52DD8A}">
      <dgm:prSet/>
      <dgm:spPr/>
      <dgm:t>
        <a:bodyPr/>
        <a:lstStyle/>
        <a:p>
          <a:endParaRPr lang="en-US"/>
        </a:p>
      </dgm:t>
    </dgm:pt>
    <dgm:pt modelId="{7396E634-0383-BD4B-A9B3-EBE74033BFB4}" type="sibTrans" cxnId="{9AA4CAB4-99A7-8144-B28E-D008BD52DD8A}">
      <dgm:prSet/>
      <dgm:spPr/>
      <dgm:t>
        <a:bodyPr/>
        <a:lstStyle/>
        <a:p>
          <a:endParaRPr lang="en-US"/>
        </a:p>
      </dgm:t>
    </dgm:pt>
    <dgm:pt modelId="{B4ED113C-974F-594A-8EC3-77C43E266316}">
      <dgm:prSet/>
      <dgm:spPr/>
      <dgm:t>
        <a:bodyPr/>
        <a:lstStyle/>
        <a:p>
          <a:endParaRPr lang="en-US"/>
        </a:p>
      </dgm:t>
    </dgm:pt>
    <dgm:pt modelId="{971FDE90-8E40-8342-BF87-3164718F9980}" type="parTrans" cxnId="{3AB17C91-1271-C741-A17D-1ACE62246846}">
      <dgm:prSet/>
      <dgm:spPr/>
      <dgm:t>
        <a:bodyPr/>
        <a:lstStyle/>
        <a:p>
          <a:endParaRPr lang="en-US"/>
        </a:p>
      </dgm:t>
    </dgm:pt>
    <dgm:pt modelId="{120B0433-5DDB-5B47-BAA5-B1118CED2D85}" type="sibTrans" cxnId="{3AB17C91-1271-C741-A17D-1ACE62246846}">
      <dgm:prSet/>
      <dgm:spPr/>
      <dgm:t>
        <a:bodyPr/>
        <a:lstStyle/>
        <a:p>
          <a:endParaRPr lang="en-US"/>
        </a:p>
      </dgm:t>
    </dgm:pt>
    <dgm:pt modelId="{BCDD1E56-C7E9-F946-9B00-CD46997046B3}">
      <dgm:prSet/>
      <dgm:spPr/>
      <dgm:t>
        <a:bodyPr/>
        <a:lstStyle/>
        <a:p>
          <a:endParaRPr lang="en-US"/>
        </a:p>
      </dgm:t>
    </dgm:pt>
    <dgm:pt modelId="{21A7AAC8-03AB-E04E-AB0F-2BB41C182421}" type="parTrans" cxnId="{B92FDDFC-40EB-EA4A-8943-A19802B6FFC5}">
      <dgm:prSet/>
      <dgm:spPr/>
      <dgm:t>
        <a:bodyPr/>
        <a:lstStyle/>
        <a:p>
          <a:endParaRPr lang="en-US"/>
        </a:p>
      </dgm:t>
    </dgm:pt>
    <dgm:pt modelId="{E5439A98-35FB-D448-9F12-D84F2CAEBC9A}" type="sibTrans" cxnId="{B92FDDFC-40EB-EA4A-8943-A19802B6FFC5}">
      <dgm:prSet/>
      <dgm:spPr/>
      <dgm:t>
        <a:bodyPr/>
        <a:lstStyle/>
        <a:p>
          <a:endParaRPr lang="en-US"/>
        </a:p>
      </dgm:t>
    </dgm:pt>
    <dgm:pt modelId="{7993C0B0-8A6F-E843-8A75-DA177F612DE8}" type="pres">
      <dgm:prSet presAssocID="{F83E044D-1073-FF45-A0B7-04D4B1D23AE7}" presName="outerComposite" presStyleCnt="0">
        <dgm:presLayoutVars>
          <dgm:chMax val="5"/>
          <dgm:dir/>
          <dgm:resizeHandles val="exact"/>
        </dgm:presLayoutVars>
      </dgm:prSet>
      <dgm:spPr/>
    </dgm:pt>
    <dgm:pt modelId="{E8E72E75-DC75-814B-993B-DE276C2FA77B}" type="pres">
      <dgm:prSet presAssocID="{F83E044D-1073-FF45-A0B7-04D4B1D23AE7}" presName="dummyMaxCanvas" presStyleCnt="0">
        <dgm:presLayoutVars/>
      </dgm:prSet>
      <dgm:spPr/>
    </dgm:pt>
    <dgm:pt modelId="{600752A0-7513-834C-8B8C-E98C808174A5}" type="pres">
      <dgm:prSet presAssocID="{F83E044D-1073-FF45-A0B7-04D4B1D23AE7}" presName="FiveNodes_1" presStyleLbl="node1" presStyleIdx="0" presStyleCnt="5">
        <dgm:presLayoutVars>
          <dgm:bulletEnabled val="1"/>
        </dgm:presLayoutVars>
      </dgm:prSet>
      <dgm:spPr/>
    </dgm:pt>
    <dgm:pt modelId="{D87D3ED3-1BBB-C94F-9DA3-9D0D2E86377B}" type="pres">
      <dgm:prSet presAssocID="{F83E044D-1073-FF45-A0B7-04D4B1D23AE7}" presName="FiveNodes_2" presStyleLbl="node1" presStyleIdx="1" presStyleCnt="5">
        <dgm:presLayoutVars>
          <dgm:bulletEnabled val="1"/>
        </dgm:presLayoutVars>
      </dgm:prSet>
      <dgm:spPr/>
    </dgm:pt>
    <dgm:pt modelId="{3C7A3B61-5260-E546-A460-DA6CCF780D62}" type="pres">
      <dgm:prSet presAssocID="{F83E044D-1073-FF45-A0B7-04D4B1D23AE7}" presName="FiveNodes_3" presStyleLbl="node1" presStyleIdx="2" presStyleCnt="5">
        <dgm:presLayoutVars>
          <dgm:bulletEnabled val="1"/>
        </dgm:presLayoutVars>
      </dgm:prSet>
      <dgm:spPr/>
    </dgm:pt>
    <dgm:pt modelId="{9CB80700-DE36-094F-A8C2-EDF29930D671}" type="pres">
      <dgm:prSet presAssocID="{F83E044D-1073-FF45-A0B7-04D4B1D23AE7}" presName="FiveNodes_4" presStyleLbl="node1" presStyleIdx="3" presStyleCnt="5">
        <dgm:presLayoutVars>
          <dgm:bulletEnabled val="1"/>
        </dgm:presLayoutVars>
      </dgm:prSet>
      <dgm:spPr/>
    </dgm:pt>
    <dgm:pt modelId="{56701BD4-4BCD-F04E-A13A-202311169304}" type="pres">
      <dgm:prSet presAssocID="{F83E044D-1073-FF45-A0B7-04D4B1D23AE7}" presName="FiveNodes_5" presStyleLbl="node1" presStyleIdx="4" presStyleCnt="5">
        <dgm:presLayoutVars>
          <dgm:bulletEnabled val="1"/>
        </dgm:presLayoutVars>
      </dgm:prSet>
      <dgm:spPr/>
    </dgm:pt>
    <dgm:pt modelId="{FD439111-B594-374E-B2FF-F8CAEED01FD0}" type="pres">
      <dgm:prSet presAssocID="{F83E044D-1073-FF45-A0B7-04D4B1D23AE7}" presName="FiveConn_1-2" presStyleLbl="fgAccFollowNode1" presStyleIdx="0" presStyleCnt="4">
        <dgm:presLayoutVars>
          <dgm:bulletEnabled val="1"/>
        </dgm:presLayoutVars>
      </dgm:prSet>
      <dgm:spPr/>
    </dgm:pt>
    <dgm:pt modelId="{4E24B92E-9ECA-9945-BAD8-5AD79BEE5915}" type="pres">
      <dgm:prSet presAssocID="{F83E044D-1073-FF45-A0B7-04D4B1D23AE7}" presName="FiveConn_2-3" presStyleLbl="fgAccFollowNode1" presStyleIdx="1" presStyleCnt="4">
        <dgm:presLayoutVars>
          <dgm:bulletEnabled val="1"/>
        </dgm:presLayoutVars>
      </dgm:prSet>
      <dgm:spPr/>
    </dgm:pt>
    <dgm:pt modelId="{A119EFD4-9EC1-6845-8667-3A0BAD674D37}" type="pres">
      <dgm:prSet presAssocID="{F83E044D-1073-FF45-A0B7-04D4B1D23AE7}" presName="FiveConn_3-4" presStyleLbl="fgAccFollowNode1" presStyleIdx="2" presStyleCnt="4">
        <dgm:presLayoutVars>
          <dgm:bulletEnabled val="1"/>
        </dgm:presLayoutVars>
      </dgm:prSet>
      <dgm:spPr/>
    </dgm:pt>
    <dgm:pt modelId="{A37A2AAD-4732-5047-9C4A-490880EF6809}" type="pres">
      <dgm:prSet presAssocID="{F83E044D-1073-FF45-A0B7-04D4B1D23AE7}" presName="FiveConn_4-5" presStyleLbl="fgAccFollowNode1" presStyleIdx="3" presStyleCnt="4">
        <dgm:presLayoutVars>
          <dgm:bulletEnabled val="1"/>
        </dgm:presLayoutVars>
      </dgm:prSet>
      <dgm:spPr/>
    </dgm:pt>
    <dgm:pt modelId="{84D7662F-87EA-D749-A1E2-E8A008692C31}" type="pres">
      <dgm:prSet presAssocID="{F83E044D-1073-FF45-A0B7-04D4B1D23AE7}" presName="FiveNodes_1_text" presStyleLbl="node1" presStyleIdx="4" presStyleCnt="5">
        <dgm:presLayoutVars>
          <dgm:bulletEnabled val="1"/>
        </dgm:presLayoutVars>
      </dgm:prSet>
      <dgm:spPr/>
    </dgm:pt>
    <dgm:pt modelId="{A97A4262-DC78-ED4C-9877-A4F1F3663F10}" type="pres">
      <dgm:prSet presAssocID="{F83E044D-1073-FF45-A0B7-04D4B1D23AE7}" presName="FiveNodes_2_text" presStyleLbl="node1" presStyleIdx="4" presStyleCnt="5">
        <dgm:presLayoutVars>
          <dgm:bulletEnabled val="1"/>
        </dgm:presLayoutVars>
      </dgm:prSet>
      <dgm:spPr/>
    </dgm:pt>
    <dgm:pt modelId="{A468564B-B64B-1E40-A512-29A695A535D6}" type="pres">
      <dgm:prSet presAssocID="{F83E044D-1073-FF45-A0B7-04D4B1D23AE7}" presName="FiveNodes_3_text" presStyleLbl="node1" presStyleIdx="4" presStyleCnt="5">
        <dgm:presLayoutVars>
          <dgm:bulletEnabled val="1"/>
        </dgm:presLayoutVars>
      </dgm:prSet>
      <dgm:spPr/>
    </dgm:pt>
    <dgm:pt modelId="{834D17CA-A3E0-EA4E-9C8D-6ED250A2F745}" type="pres">
      <dgm:prSet presAssocID="{F83E044D-1073-FF45-A0B7-04D4B1D23AE7}" presName="FiveNodes_4_text" presStyleLbl="node1" presStyleIdx="4" presStyleCnt="5">
        <dgm:presLayoutVars>
          <dgm:bulletEnabled val="1"/>
        </dgm:presLayoutVars>
      </dgm:prSet>
      <dgm:spPr/>
    </dgm:pt>
    <dgm:pt modelId="{D7643616-DB19-8341-946E-679FC4E2BE46}" type="pres">
      <dgm:prSet presAssocID="{F83E044D-1073-FF45-A0B7-04D4B1D23AE7}" presName="FiveNodes_5_text" presStyleLbl="node1" presStyleIdx="4" presStyleCnt="5">
        <dgm:presLayoutVars>
          <dgm:bulletEnabled val="1"/>
        </dgm:presLayoutVars>
      </dgm:prSet>
      <dgm:spPr/>
    </dgm:pt>
  </dgm:ptLst>
  <dgm:cxnLst>
    <dgm:cxn modelId="{D44F350B-CB35-2F41-A88B-FE494A33E2C4}" srcId="{F83E044D-1073-FF45-A0B7-04D4B1D23AE7}" destId="{9A8E441C-20AA-F343-B71B-E9BB51210F6E}" srcOrd="0" destOrd="0" parTransId="{749E6E1C-3079-3F4B-9991-C9FB2D0C06A9}" sibTransId="{F843A879-D5A1-EB4E-B046-A08E9AF239A4}"/>
    <dgm:cxn modelId="{7EEED410-BEDE-6A41-87CE-12F81286BD89}" type="presOf" srcId="{F83E044D-1073-FF45-A0B7-04D4B1D23AE7}" destId="{7993C0B0-8A6F-E843-8A75-DA177F612DE8}" srcOrd="0" destOrd="0" presId="urn:microsoft.com/office/officeart/2005/8/layout/vProcess5"/>
    <dgm:cxn modelId="{2CC79A12-648A-404C-ABF1-DB88C55C4955}" srcId="{F83E044D-1073-FF45-A0B7-04D4B1D23AE7}" destId="{1A51A2F4-A5DE-A64C-9379-DB105990C91B}" srcOrd="2" destOrd="0" parTransId="{FB9543ED-EB4C-884C-A1D2-7B3B1BAFAAE2}" sibTransId="{331AFA22-676A-2C4D-A954-AC89603DCE3D}"/>
    <dgm:cxn modelId="{F23EC625-26A4-174C-BE00-2800D2F6272D}" srcId="{F83E044D-1073-FF45-A0B7-04D4B1D23AE7}" destId="{C66FBCE6-5B3F-9847-BBC1-FBF3977C92FB}" srcOrd="3" destOrd="0" parTransId="{55EBB137-9A96-A242-8540-6758F2896DA4}" sibTransId="{288CDF68-8F9B-DE40-BC99-18F672425BEE}"/>
    <dgm:cxn modelId="{3C21ED2B-A038-064F-A1F9-5D14B1BBF83C}" type="presOf" srcId="{6A23B4B2-C65D-E54A-B087-74A1E68E3D78}" destId="{56701BD4-4BCD-F04E-A13A-202311169304}" srcOrd="0" destOrd="0" presId="urn:microsoft.com/office/officeart/2005/8/layout/vProcess5"/>
    <dgm:cxn modelId="{F72D4931-242E-EA4F-894D-90DE572DA7A2}" type="presOf" srcId="{331AFA22-676A-2C4D-A954-AC89603DCE3D}" destId="{A119EFD4-9EC1-6845-8667-3A0BAD674D37}" srcOrd="0" destOrd="0" presId="urn:microsoft.com/office/officeart/2005/8/layout/vProcess5"/>
    <dgm:cxn modelId="{4312C93A-827D-CC4D-9073-2EEF900EB8C7}" type="presOf" srcId="{F843A879-D5A1-EB4E-B046-A08E9AF239A4}" destId="{FD439111-B594-374E-B2FF-F8CAEED01FD0}" srcOrd="0" destOrd="0" presId="urn:microsoft.com/office/officeart/2005/8/layout/vProcess5"/>
    <dgm:cxn modelId="{5BB3773C-51EF-8842-A7EA-CDACB8FDCE36}" type="presOf" srcId="{9A8E441C-20AA-F343-B71B-E9BB51210F6E}" destId="{84D7662F-87EA-D749-A1E2-E8A008692C31}" srcOrd="1" destOrd="0" presId="urn:microsoft.com/office/officeart/2005/8/layout/vProcess5"/>
    <dgm:cxn modelId="{D0E11E5E-C9ED-054C-A6B9-819E54950E8A}" type="presOf" srcId="{1A51A2F4-A5DE-A64C-9379-DB105990C91B}" destId="{3C7A3B61-5260-E546-A460-DA6CCF780D62}" srcOrd="0" destOrd="0" presId="urn:microsoft.com/office/officeart/2005/8/layout/vProcess5"/>
    <dgm:cxn modelId="{17F5B266-0C57-CA4D-9970-86E406729C1D}" type="presOf" srcId="{39DA04A7-16FD-1249-97E7-37A9B05F8063}" destId="{D87D3ED3-1BBB-C94F-9DA3-9D0D2E86377B}" srcOrd="0" destOrd="0" presId="urn:microsoft.com/office/officeart/2005/8/layout/vProcess5"/>
    <dgm:cxn modelId="{BCBD016D-35B8-EB44-842D-566CF836AC20}" type="presOf" srcId="{944BDE05-9EC2-4F46-9F84-11CF2DE02175}" destId="{4E24B92E-9ECA-9945-BAD8-5AD79BEE5915}" srcOrd="0" destOrd="0" presId="urn:microsoft.com/office/officeart/2005/8/layout/vProcess5"/>
    <dgm:cxn modelId="{D08EA976-74C9-F644-9DBB-904B6FE256B5}" type="presOf" srcId="{6A23B4B2-C65D-E54A-B087-74A1E68E3D78}" destId="{D7643616-DB19-8341-946E-679FC4E2BE46}" srcOrd="1" destOrd="0" presId="urn:microsoft.com/office/officeart/2005/8/layout/vProcess5"/>
    <dgm:cxn modelId="{3AB17C91-1271-C741-A17D-1ACE62246846}" srcId="{F83E044D-1073-FF45-A0B7-04D4B1D23AE7}" destId="{B4ED113C-974F-594A-8EC3-77C43E266316}" srcOrd="5" destOrd="0" parTransId="{971FDE90-8E40-8342-BF87-3164718F9980}" sibTransId="{120B0433-5DDB-5B47-BAA5-B1118CED2D85}"/>
    <dgm:cxn modelId="{F4DEB595-B11A-DB45-A0D7-6908D8802FA4}" type="presOf" srcId="{C66FBCE6-5B3F-9847-BBC1-FBF3977C92FB}" destId="{834D17CA-A3E0-EA4E-9C8D-6ED250A2F745}" srcOrd="1" destOrd="0" presId="urn:microsoft.com/office/officeart/2005/8/layout/vProcess5"/>
    <dgm:cxn modelId="{24D403A7-34BD-FA41-B41B-0FCD23C6C1B2}" type="presOf" srcId="{C66FBCE6-5B3F-9847-BBC1-FBF3977C92FB}" destId="{9CB80700-DE36-094F-A8C2-EDF29930D671}" srcOrd="0" destOrd="0" presId="urn:microsoft.com/office/officeart/2005/8/layout/vProcess5"/>
    <dgm:cxn modelId="{9AA4CAB4-99A7-8144-B28E-D008BD52DD8A}" srcId="{F83E044D-1073-FF45-A0B7-04D4B1D23AE7}" destId="{6A23B4B2-C65D-E54A-B087-74A1E68E3D78}" srcOrd="4" destOrd="0" parTransId="{0B3B93F2-541B-6E4A-84DB-7713AFFAD37E}" sibTransId="{7396E634-0383-BD4B-A9B3-EBE74033BFB4}"/>
    <dgm:cxn modelId="{E94AC6B6-E707-FC45-BBEB-315F13983217}" type="presOf" srcId="{1A51A2F4-A5DE-A64C-9379-DB105990C91B}" destId="{A468564B-B64B-1E40-A512-29A695A535D6}" srcOrd="1" destOrd="0" presId="urn:microsoft.com/office/officeart/2005/8/layout/vProcess5"/>
    <dgm:cxn modelId="{F9D29EBE-0DFF-024E-8DC6-B539EE4553CA}" type="presOf" srcId="{288CDF68-8F9B-DE40-BC99-18F672425BEE}" destId="{A37A2AAD-4732-5047-9C4A-490880EF6809}" srcOrd="0" destOrd="0" presId="urn:microsoft.com/office/officeart/2005/8/layout/vProcess5"/>
    <dgm:cxn modelId="{09AF53F1-22D0-8542-AF8D-5DC49096AAD1}" type="presOf" srcId="{9A8E441C-20AA-F343-B71B-E9BB51210F6E}" destId="{600752A0-7513-834C-8B8C-E98C808174A5}" srcOrd="0" destOrd="0" presId="urn:microsoft.com/office/officeart/2005/8/layout/vProcess5"/>
    <dgm:cxn modelId="{5FA1B8F1-46D2-B245-BA56-FD38060F079B}" srcId="{F83E044D-1073-FF45-A0B7-04D4B1D23AE7}" destId="{39DA04A7-16FD-1249-97E7-37A9B05F8063}" srcOrd="1" destOrd="0" parTransId="{DC990C3E-5681-F44C-9636-6D9D68A794C4}" sibTransId="{944BDE05-9EC2-4F46-9F84-11CF2DE02175}"/>
    <dgm:cxn modelId="{B92FDDFC-40EB-EA4A-8943-A19802B6FFC5}" srcId="{F83E044D-1073-FF45-A0B7-04D4B1D23AE7}" destId="{BCDD1E56-C7E9-F946-9B00-CD46997046B3}" srcOrd="6" destOrd="0" parTransId="{21A7AAC8-03AB-E04E-AB0F-2BB41C182421}" sibTransId="{E5439A98-35FB-D448-9F12-D84F2CAEBC9A}"/>
    <dgm:cxn modelId="{FA049BFF-D605-394A-877F-735CE832C8B9}" type="presOf" srcId="{39DA04A7-16FD-1249-97E7-37A9B05F8063}" destId="{A97A4262-DC78-ED4C-9877-A4F1F3663F10}" srcOrd="1" destOrd="0" presId="urn:microsoft.com/office/officeart/2005/8/layout/vProcess5"/>
    <dgm:cxn modelId="{E097E9BD-1A81-3849-BBEF-7D4F67081D00}" type="presParOf" srcId="{7993C0B0-8A6F-E843-8A75-DA177F612DE8}" destId="{E8E72E75-DC75-814B-993B-DE276C2FA77B}" srcOrd="0" destOrd="0" presId="urn:microsoft.com/office/officeart/2005/8/layout/vProcess5"/>
    <dgm:cxn modelId="{CE9F8241-B31B-4442-B0B5-8E4BDA714255}" type="presParOf" srcId="{7993C0B0-8A6F-E843-8A75-DA177F612DE8}" destId="{600752A0-7513-834C-8B8C-E98C808174A5}" srcOrd="1" destOrd="0" presId="urn:microsoft.com/office/officeart/2005/8/layout/vProcess5"/>
    <dgm:cxn modelId="{C65146E3-55FC-AB41-99C0-2D8FD8EF4C6C}" type="presParOf" srcId="{7993C0B0-8A6F-E843-8A75-DA177F612DE8}" destId="{D87D3ED3-1BBB-C94F-9DA3-9D0D2E86377B}" srcOrd="2" destOrd="0" presId="urn:microsoft.com/office/officeart/2005/8/layout/vProcess5"/>
    <dgm:cxn modelId="{BE36B407-C88D-3D4C-877E-2412B4E14CE1}" type="presParOf" srcId="{7993C0B0-8A6F-E843-8A75-DA177F612DE8}" destId="{3C7A3B61-5260-E546-A460-DA6CCF780D62}" srcOrd="3" destOrd="0" presId="urn:microsoft.com/office/officeart/2005/8/layout/vProcess5"/>
    <dgm:cxn modelId="{10015C51-88FA-384D-A8DE-C0718439E1C1}" type="presParOf" srcId="{7993C0B0-8A6F-E843-8A75-DA177F612DE8}" destId="{9CB80700-DE36-094F-A8C2-EDF29930D671}" srcOrd="4" destOrd="0" presId="urn:microsoft.com/office/officeart/2005/8/layout/vProcess5"/>
    <dgm:cxn modelId="{89280BB4-80E4-7649-929B-398CAF66D1DB}" type="presParOf" srcId="{7993C0B0-8A6F-E843-8A75-DA177F612DE8}" destId="{56701BD4-4BCD-F04E-A13A-202311169304}" srcOrd="5" destOrd="0" presId="urn:microsoft.com/office/officeart/2005/8/layout/vProcess5"/>
    <dgm:cxn modelId="{26851C46-2205-5148-8605-19B7A20E788B}" type="presParOf" srcId="{7993C0B0-8A6F-E843-8A75-DA177F612DE8}" destId="{FD439111-B594-374E-B2FF-F8CAEED01FD0}" srcOrd="6" destOrd="0" presId="urn:microsoft.com/office/officeart/2005/8/layout/vProcess5"/>
    <dgm:cxn modelId="{DAC00673-E6C0-3942-B340-BFE5C859041E}" type="presParOf" srcId="{7993C0B0-8A6F-E843-8A75-DA177F612DE8}" destId="{4E24B92E-9ECA-9945-BAD8-5AD79BEE5915}" srcOrd="7" destOrd="0" presId="urn:microsoft.com/office/officeart/2005/8/layout/vProcess5"/>
    <dgm:cxn modelId="{6A6C7FF5-8994-9948-85F7-81AEC6088D4D}" type="presParOf" srcId="{7993C0B0-8A6F-E843-8A75-DA177F612DE8}" destId="{A119EFD4-9EC1-6845-8667-3A0BAD674D37}" srcOrd="8" destOrd="0" presId="urn:microsoft.com/office/officeart/2005/8/layout/vProcess5"/>
    <dgm:cxn modelId="{F18FC559-678E-4F4C-9CC2-C7C8ED447A87}" type="presParOf" srcId="{7993C0B0-8A6F-E843-8A75-DA177F612DE8}" destId="{A37A2AAD-4732-5047-9C4A-490880EF6809}" srcOrd="9" destOrd="0" presId="urn:microsoft.com/office/officeart/2005/8/layout/vProcess5"/>
    <dgm:cxn modelId="{550BF8EC-6670-6E4F-B41A-F163B09D109D}" type="presParOf" srcId="{7993C0B0-8A6F-E843-8A75-DA177F612DE8}" destId="{84D7662F-87EA-D749-A1E2-E8A008692C31}" srcOrd="10" destOrd="0" presId="urn:microsoft.com/office/officeart/2005/8/layout/vProcess5"/>
    <dgm:cxn modelId="{95246821-671D-5A46-A06C-79AB34B8F831}" type="presParOf" srcId="{7993C0B0-8A6F-E843-8A75-DA177F612DE8}" destId="{A97A4262-DC78-ED4C-9877-A4F1F3663F10}" srcOrd="11" destOrd="0" presId="urn:microsoft.com/office/officeart/2005/8/layout/vProcess5"/>
    <dgm:cxn modelId="{8BC2B408-B9CC-204F-B55A-423B7915E55B}" type="presParOf" srcId="{7993C0B0-8A6F-E843-8A75-DA177F612DE8}" destId="{A468564B-B64B-1E40-A512-29A695A535D6}" srcOrd="12" destOrd="0" presId="urn:microsoft.com/office/officeart/2005/8/layout/vProcess5"/>
    <dgm:cxn modelId="{67FCBDBF-B1AA-2146-BCC5-0E1B622FA274}" type="presParOf" srcId="{7993C0B0-8A6F-E843-8A75-DA177F612DE8}" destId="{834D17CA-A3E0-EA4E-9C8D-6ED250A2F745}" srcOrd="13" destOrd="0" presId="urn:microsoft.com/office/officeart/2005/8/layout/vProcess5"/>
    <dgm:cxn modelId="{668B9017-3B69-9C48-B5A8-4A7E7315D521}" type="presParOf" srcId="{7993C0B0-8A6F-E843-8A75-DA177F612DE8}" destId="{D7643616-DB19-8341-946E-679FC4E2BE4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A3503-C4DB-ED4C-9698-165B386B42D0}">
      <dsp:nvSpPr>
        <dsp:cNvPr id="0" name=""/>
        <dsp:cNvSpPr/>
      </dsp:nvSpPr>
      <dsp:spPr>
        <a:xfrm>
          <a:off x="7589" y="443892"/>
          <a:ext cx="3893343" cy="1557337"/>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a:t>Long history of use of lists by political authorities</a:t>
          </a:r>
        </a:p>
      </dsp:txBody>
      <dsp:txXfrm>
        <a:off x="786258" y="443892"/>
        <a:ext cx="2336006" cy="1557337"/>
      </dsp:txXfrm>
    </dsp:sp>
    <dsp:sp modelId="{EC685D90-9009-7A40-AF32-D3F3F8B0C2A7}">
      <dsp:nvSpPr>
        <dsp:cNvPr id="0" name=""/>
        <dsp:cNvSpPr/>
      </dsp:nvSpPr>
      <dsp:spPr>
        <a:xfrm>
          <a:off x="3394798" y="576266"/>
          <a:ext cx="3231475" cy="1292590"/>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Lists tend to be the manifestation of a judgement (1) to put one on the list and (2) to announce the consequences of judgement</a:t>
          </a:r>
        </a:p>
      </dsp:txBody>
      <dsp:txXfrm>
        <a:off x="4041093" y="576266"/>
        <a:ext cx="1938885" cy="1292590"/>
      </dsp:txXfrm>
    </dsp:sp>
    <dsp:sp modelId="{354225A2-D42B-1144-835A-8178A310DFC5}">
      <dsp:nvSpPr>
        <dsp:cNvPr id="0" name=""/>
        <dsp:cNvSpPr/>
      </dsp:nvSpPr>
      <dsp:spPr>
        <a:xfrm>
          <a:off x="6173866" y="576266"/>
          <a:ext cx="3231475" cy="1292590"/>
        </a:xfrm>
        <a:prstGeom prst="chevron">
          <a:avLst/>
        </a:prstGeom>
        <a:solidFill>
          <a:schemeClr val="accent2">
            <a:tint val="40000"/>
            <a:alpha val="90000"/>
            <a:hueOff val="-121318"/>
            <a:satOff val="-10764"/>
            <a:lumOff val="-110"/>
            <a:alphaOff val="0"/>
          </a:schemeClr>
        </a:solidFill>
        <a:ln w="6350" cap="flat" cmpd="sng" algn="ctr">
          <a:solidFill>
            <a:schemeClr val="accent2">
              <a:tint val="40000"/>
              <a:alpha val="90000"/>
              <a:hueOff val="-121318"/>
              <a:satOff val="-10764"/>
              <a:lumOff val="-1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Proscription list = death sentence + property confiscation</a:t>
          </a:r>
        </a:p>
      </dsp:txBody>
      <dsp:txXfrm>
        <a:off x="6820161" y="576266"/>
        <a:ext cx="1938885" cy="1292590"/>
      </dsp:txXfrm>
    </dsp:sp>
    <dsp:sp modelId="{2B3F15EE-2504-6643-8738-DA7D04815F62}">
      <dsp:nvSpPr>
        <dsp:cNvPr id="0" name=""/>
        <dsp:cNvSpPr/>
      </dsp:nvSpPr>
      <dsp:spPr>
        <a:xfrm>
          <a:off x="7589" y="2219257"/>
          <a:ext cx="3893343" cy="1557337"/>
        </a:xfrm>
        <a:prstGeom prst="chevron">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t>Lists also hide the basis on which they are created</a:t>
          </a:r>
        </a:p>
      </dsp:txBody>
      <dsp:txXfrm>
        <a:off x="786258" y="2219257"/>
        <a:ext cx="2336006" cy="1557337"/>
      </dsp:txXfrm>
    </dsp:sp>
    <dsp:sp modelId="{86CFB659-356A-1E44-B19B-637D6DF9BADE}">
      <dsp:nvSpPr>
        <dsp:cNvPr id="0" name=""/>
        <dsp:cNvSpPr/>
      </dsp:nvSpPr>
      <dsp:spPr>
        <a:xfrm>
          <a:off x="3394798" y="2351630"/>
          <a:ext cx="3231475" cy="1292590"/>
        </a:xfrm>
        <a:prstGeom prst="chevron">
          <a:avLst/>
        </a:prstGeom>
        <a:solidFill>
          <a:schemeClr val="accent2">
            <a:tint val="40000"/>
            <a:alpha val="90000"/>
            <a:hueOff val="-242636"/>
            <a:satOff val="-21527"/>
            <a:lumOff val="-220"/>
            <a:alphaOff val="0"/>
          </a:schemeClr>
        </a:solidFill>
        <a:ln w="6350" cap="flat" cmpd="sng" algn="ctr">
          <a:solidFill>
            <a:schemeClr val="accent2">
              <a:tint val="40000"/>
              <a:alpha val="90000"/>
              <a:hueOff val="-242636"/>
              <a:satOff val="-21527"/>
              <a:lumOff val="-22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Data</a:t>
          </a:r>
        </a:p>
      </dsp:txBody>
      <dsp:txXfrm>
        <a:off x="4041093" y="2351630"/>
        <a:ext cx="1938885" cy="1292590"/>
      </dsp:txXfrm>
    </dsp:sp>
    <dsp:sp modelId="{B6F4FEB9-F8F9-034C-B506-D2DDF7D37D15}">
      <dsp:nvSpPr>
        <dsp:cNvPr id="0" name=""/>
        <dsp:cNvSpPr/>
      </dsp:nvSpPr>
      <dsp:spPr>
        <a:xfrm>
          <a:off x="6173866" y="2351630"/>
          <a:ext cx="3231475" cy="1292590"/>
        </a:xfrm>
        <a:prstGeom prst="chevron">
          <a:avLst/>
        </a:prstGeom>
        <a:solidFill>
          <a:schemeClr val="accent2">
            <a:tint val="40000"/>
            <a:alpha val="90000"/>
            <a:hueOff val="-363954"/>
            <a:satOff val="-32291"/>
            <a:lumOff val="-330"/>
            <a:alphaOff val="0"/>
          </a:schemeClr>
        </a:solidFill>
        <a:ln w="6350" cap="flat" cmpd="sng" algn="ctr">
          <a:solidFill>
            <a:schemeClr val="accent2">
              <a:tint val="40000"/>
              <a:alpha val="90000"/>
              <a:hueOff val="-363954"/>
              <a:satOff val="-32291"/>
              <a:lumOff val="-33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Analytics</a:t>
          </a:r>
        </a:p>
      </dsp:txBody>
      <dsp:txXfrm>
        <a:off x="6820161" y="2351630"/>
        <a:ext cx="1938885" cy="1292590"/>
      </dsp:txXfrm>
    </dsp:sp>
    <dsp:sp modelId="{950A372A-59F5-C84F-B7A6-B4C34FD9F448}">
      <dsp:nvSpPr>
        <dsp:cNvPr id="0" name=""/>
        <dsp:cNvSpPr/>
      </dsp:nvSpPr>
      <dsp:spPr>
        <a:xfrm>
          <a:off x="8952935" y="2351630"/>
          <a:ext cx="3231475" cy="1292590"/>
        </a:xfrm>
        <a:prstGeom prst="chevron">
          <a:avLst/>
        </a:prstGeom>
        <a:solidFill>
          <a:schemeClr val="accent2">
            <a:tint val="40000"/>
            <a:alpha val="90000"/>
            <a:hueOff val="-485272"/>
            <a:satOff val="-43055"/>
            <a:lumOff val="-439"/>
            <a:alphaOff val="0"/>
          </a:schemeClr>
        </a:solidFill>
        <a:ln w="6350" cap="flat" cmpd="sng" algn="ctr">
          <a:solidFill>
            <a:schemeClr val="accent2">
              <a:tint val="40000"/>
              <a:alpha val="90000"/>
              <a:hueOff val="-485272"/>
              <a:satOff val="-43055"/>
              <a:lumOff val="-43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Assessment</a:t>
          </a:r>
        </a:p>
      </dsp:txBody>
      <dsp:txXfrm>
        <a:off x="9599230" y="2351630"/>
        <a:ext cx="1938885" cy="1292590"/>
      </dsp:txXfrm>
    </dsp:sp>
    <dsp:sp modelId="{0428D91F-5ECB-544B-936B-D6C220D622F2}">
      <dsp:nvSpPr>
        <dsp:cNvPr id="0" name=""/>
        <dsp:cNvSpPr/>
      </dsp:nvSpPr>
      <dsp:spPr>
        <a:xfrm>
          <a:off x="7589" y="3994622"/>
          <a:ext cx="3893343" cy="1557337"/>
        </a:xfrm>
        <a:prstGeom prst="chevron">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a:t>The value of lists lies in their utility for managing effects. </a:t>
          </a:r>
        </a:p>
      </dsp:txBody>
      <dsp:txXfrm>
        <a:off x="786258" y="3994622"/>
        <a:ext cx="2336006" cy="1557337"/>
      </dsp:txXfrm>
    </dsp:sp>
    <dsp:sp modelId="{C56A1A87-F467-844D-9698-98C4DCCF9510}">
      <dsp:nvSpPr>
        <dsp:cNvPr id="0" name=""/>
        <dsp:cNvSpPr/>
      </dsp:nvSpPr>
      <dsp:spPr>
        <a:xfrm>
          <a:off x="3394798" y="4126995"/>
          <a:ext cx="3231475" cy="1292590"/>
        </a:xfrm>
        <a:prstGeom prst="chevron">
          <a:avLst/>
        </a:prstGeom>
        <a:solidFill>
          <a:schemeClr val="accent2">
            <a:tint val="40000"/>
            <a:alpha val="90000"/>
            <a:hueOff val="-606590"/>
            <a:satOff val="-53819"/>
            <a:lumOff val="-549"/>
            <a:alphaOff val="0"/>
          </a:schemeClr>
        </a:solidFill>
        <a:ln w="6350" cap="flat" cmpd="sng" algn="ctr">
          <a:solidFill>
            <a:schemeClr val="accent2">
              <a:tint val="40000"/>
              <a:alpha val="90000"/>
              <a:hueOff val="-606590"/>
              <a:satOff val="-53819"/>
              <a:lumOff val="-54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Hierarchy, status, and privilege, punishment are the key elements for activation</a:t>
          </a:r>
        </a:p>
      </dsp:txBody>
      <dsp:txXfrm>
        <a:off x="4041093" y="4126995"/>
        <a:ext cx="1938885" cy="1292590"/>
      </dsp:txXfrm>
    </dsp:sp>
    <dsp:sp modelId="{2746BCE5-EBFB-B343-AF5C-8503B75289F3}">
      <dsp:nvSpPr>
        <dsp:cNvPr id="0" name=""/>
        <dsp:cNvSpPr/>
      </dsp:nvSpPr>
      <dsp:spPr>
        <a:xfrm>
          <a:off x="6173866" y="4126995"/>
          <a:ext cx="3231475" cy="1292590"/>
        </a:xfrm>
        <a:prstGeom prst="chevron">
          <a:avLst/>
        </a:prstGeom>
        <a:solidFill>
          <a:schemeClr val="accent2">
            <a:tint val="40000"/>
            <a:alpha val="90000"/>
            <a:hueOff val="-727908"/>
            <a:satOff val="-64582"/>
            <a:lumOff val="-659"/>
            <a:alphaOff val="0"/>
          </a:schemeClr>
        </a:solidFill>
        <a:ln w="6350" cap="flat" cmpd="sng" algn="ctr">
          <a:solidFill>
            <a:schemeClr val="accent2">
              <a:tint val="40000"/>
              <a:alpha val="90000"/>
              <a:hueOff val="-727908"/>
              <a:satOff val="-64582"/>
              <a:lumOff val="-6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Redolent with </a:t>
          </a:r>
          <a:r>
            <a:rPr lang="en-US" sz="1300" kern="1200" dirty="0" err="1"/>
            <a:t>significs</a:t>
          </a:r>
          <a:r>
            <a:rPr lang="en-US" sz="1300" kern="1200" dirty="0"/>
            <a:t>: Hidden Law</a:t>
          </a:r>
        </a:p>
      </dsp:txBody>
      <dsp:txXfrm>
        <a:off x="6820161" y="4126995"/>
        <a:ext cx="1938885" cy="1292590"/>
      </dsp:txXfrm>
    </dsp:sp>
    <dsp:sp modelId="{01050FEB-2779-4F42-8340-759BAB8AE6C1}">
      <dsp:nvSpPr>
        <dsp:cNvPr id="0" name=""/>
        <dsp:cNvSpPr/>
      </dsp:nvSpPr>
      <dsp:spPr>
        <a:xfrm>
          <a:off x="8952935" y="4126995"/>
          <a:ext cx="3231475" cy="1292590"/>
        </a:xfrm>
        <a:prstGeom prst="chevron">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a:t>Color coding makes object apparent; black-red-white. </a:t>
          </a:r>
        </a:p>
      </dsp:txBody>
      <dsp:txXfrm>
        <a:off x="9599230" y="4126995"/>
        <a:ext cx="1938885" cy="12925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65AAA-98A6-EB4A-BA2C-1ECB38EECB54}">
      <dsp:nvSpPr>
        <dsp:cNvPr id="0" name=""/>
        <dsp:cNvSpPr/>
      </dsp:nvSpPr>
      <dsp:spPr>
        <a:xfrm>
          <a:off x="0" y="454625"/>
          <a:ext cx="6019800" cy="249999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  </a:t>
          </a:r>
          <a:r>
            <a:rPr lang="en-US" sz="2100" b="1" kern="1200" dirty="0">
              <a:solidFill>
                <a:srgbClr val="FF0000"/>
              </a:solidFill>
            </a:rPr>
            <a:t>Entity (Subjects</a:t>
          </a:r>
          <a:r>
            <a:rPr lang="en-US" sz="2100" kern="1200" dirty="0"/>
            <a:t>). Here the problem is one of authority and jurisdiction.  The State Council has moved to organize the list of list-producing entities, but it has done little to organize the jurisdiction of each.  Expect much in the way of overlap, and probably the existence of list “gaps.”</a:t>
          </a:r>
        </a:p>
      </dsp:txBody>
      <dsp:txXfrm>
        <a:off x="122040" y="576665"/>
        <a:ext cx="5775720" cy="2255917"/>
      </dsp:txXfrm>
    </dsp:sp>
    <dsp:sp modelId="{93BDEF56-89A1-0342-AF85-C72F677A94CD}">
      <dsp:nvSpPr>
        <dsp:cNvPr id="0" name=""/>
        <dsp:cNvSpPr/>
      </dsp:nvSpPr>
      <dsp:spPr>
        <a:xfrm>
          <a:off x="0" y="3015102"/>
          <a:ext cx="6019800" cy="2499997"/>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1" kern="1200" dirty="0"/>
            <a:t>B.  </a:t>
          </a:r>
          <a:r>
            <a:rPr lang="en-US" sz="2100" b="1" i="1" kern="1200" dirty="0">
              <a:solidFill>
                <a:srgbClr val="FF0000"/>
              </a:solidFill>
            </a:rPr>
            <a:t>Class of persons or institutions that might be included in the (color) list</a:t>
          </a:r>
          <a:r>
            <a:rPr lang="en-US" sz="2100" kern="1200" dirty="0"/>
            <a:t>. That suggests two significant consequences.  The first is that every list necessarily excludes certain actors who exist outside a specific list system.  It also produces a system in which different subjects will be faced with behavior standards from different sets of lists. </a:t>
          </a:r>
        </a:p>
      </dsp:txBody>
      <dsp:txXfrm>
        <a:off x="122040" y="3137142"/>
        <a:ext cx="5775720" cy="22559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3C7FA-87E5-9E48-B17D-CCC120F1A66F}">
      <dsp:nvSpPr>
        <dsp:cNvPr id="0" name=""/>
        <dsp:cNvSpPr/>
      </dsp:nvSpPr>
      <dsp:spPr>
        <a:xfrm>
          <a:off x="0" y="275300"/>
          <a:ext cx="6019800" cy="268076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1" kern="1200" dirty="0"/>
            <a:t>C. </a:t>
          </a:r>
          <a:r>
            <a:rPr lang="en-US" sz="2000" b="1" i="1" kern="1200" dirty="0">
              <a:solidFill>
                <a:srgbClr val="FF0000"/>
              </a:solidFill>
            </a:rPr>
            <a:t>The objective of list production </a:t>
          </a:r>
          <a:r>
            <a:rPr lang="en-US" sz="2000" i="1" kern="1200" dirty="0"/>
            <a:t>(e.g., promote on of the 12 Core Socialist Values)</a:t>
          </a:r>
          <a:r>
            <a:rPr lang="en-US" sz="2000" kern="1200" dirty="0"/>
            <a:t>. At the moment this issue remains largely undefined.</a:t>
          </a:r>
        </a:p>
      </dsp:txBody>
      <dsp:txXfrm>
        <a:off x="130864" y="406164"/>
        <a:ext cx="5758072" cy="2419034"/>
      </dsp:txXfrm>
    </dsp:sp>
    <dsp:sp modelId="{B1A43A44-7EB7-134D-982D-A5B68C116F52}">
      <dsp:nvSpPr>
        <dsp:cNvPr id="0" name=""/>
        <dsp:cNvSpPr/>
      </dsp:nvSpPr>
      <dsp:spPr>
        <a:xfrm>
          <a:off x="0" y="3013662"/>
          <a:ext cx="6019800" cy="2680762"/>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1" kern="1200" dirty="0"/>
            <a:t>D. </a:t>
          </a:r>
          <a:r>
            <a:rPr lang="en-US" sz="2000" b="1" i="1" kern="1200" dirty="0">
              <a:solidFill>
                <a:srgbClr val="FF0000"/>
              </a:solidFill>
            </a:rPr>
            <a:t>The sector of class of conduct around which data tied to the objective is limited</a:t>
          </a:r>
          <a:r>
            <a:rPr lang="en-US" sz="2000" b="1" kern="1200" dirty="0">
              <a:solidFill>
                <a:srgbClr val="FF0000"/>
              </a:solidFill>
            </a:rPr>
            <a:t>. </a:t>
          </a:r>
          <a:r>
            <a:rPr lang="en-US" sz="2000" kern="1200" dirty="0"/>
            <a:t>The State Council has already suggested an ecology of data harvesting and list making.  There are </a:t>
          </a:r>
          <a:r>
            <a:rPr lang="en-US" sz="2000" b="1" kern="1200" dirty="0"/>
            <a:t>divisions between individual and commercial sectors</a:t>
          </a:r>
          <a:r>
            <a:rPr lang="en-US" sz="2000" kern="1200" dirty="0"/>
            <a:t>, between </a:t>
          </a:r>
          <a:r>
            <a:rPr lang="en-US" sz="2000" b="1" i="1" kern="1200" dirty="0"/>
            <a:t>different industrial and commercial sector</a:t>
          </a:r>
          <a:r>
            <a:rPr lang="en-US" sz="2000" kern="1200" dirty="0"/>
            <a:t>s, between regions and the like. The result creates potential incompatibilities among lists and their underlying analytics.</a:t>
          </a:r>
        </a:p>
      </dsp:txBody>
      <dsp:txXfrm>
        <a:off x="130864" y="3144526"/>
        <a:ext cx="5758072" cy="2419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EFD30-A61F-BC41-8E40-0AA59A8CEA8B}">
      <dsp:nvSpPr>
        <dsp:cNvPr id="0" name=""/>
        <dsp:cNvSpPr/>
      </dsp:nvSpPr>
      <dsp:spPr>
        <a:xfrm>
          <a:off x="0" y="159258"/>
          <a:ext cx="6019801" cy="29484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solidFill>
                <a:schemeClr val="tx1"/>
              </a:solidFill>
            </a:rPr>
            <a:t>E. Data—bits of information that connects behaviors or activities</a:t>
          </a:r>
          <a:r>
            <a:rPr lang="en-US" sz="1800" b="1" kern="1200" dirty="0">
              <a:solidFill>
                <a:srgbClr val="FF0000"/>
              </a:solidFill>
            </a:rPr>
            <a:t>.  </a:t>
          </a:r>
          <a:r>
            <a:rPr lang="en-US" sz="1800" kern="1200" dirty="0"/>
            <a:t>This points to the </a:t>
          </a:r>
          <a:r>
            <a:rPr lang="en-US" sz="1800" b="1" i="1" kern="1200" dirty="0"/>
            <a:t>general problem of the identification of data that is useful</a:t>
          </a:r>
          <a:r>
            <a:rPr lang="en-US" sz="1800" kern="1200" dirty="0"/>
            <a:t>. There are a number of issues; for purposes of this essay two are worth identifying.  The first is the connection between data choices and rulemaking.  That is choosing data identifies conduct with significance. .  The second is the conflation of data and ideological perception.  Individuals are only capable of recognizing data that aligns with their cultural conceptions of meaning.</a:t>
          </a:r>
        </a:p>
      </dsp:txBody>
      <dsp:txXfrm>
        <a:off x="143929" y="303187"/>
        <a:ext cx="5731943" cy="2660542"/>
      </dsp:txXfrm>
    </dsp:sp>
    <dsp:sp modelId="{FE820D22-5D81-4F4F-8EBE-E06F2F496770}">
      <dsp:nvSpPr>
        <dsp:cNvPr id="0" name=""/>
        <dsp:cNvSpPr/>
      </dsp:nvSpPr>
      <dsp:spPr>
        <a:xfrm>
          <a:off x="0" y="3159498"/>
          <a:ext cx="6019801" cy="29484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rPr>
            <a:t>F.  Analytics—the development of the process of producing meaning from data related to the objectives</a:t>
          </a:r>
          <a:r>
            <a:rPr lang="en-US" sz="1800" b="1" kern="1200" dirty="0">
              <a:solidFill>
                <a:schemeClr val="tx1"/>
              </a:solidFill>
            </a:rPr>
            <a:t>. </a:t>
          </a:r>
          <a:r>
            <a:rPr lang="en-US" sz="1800" kern="1200" dirty="0"/>
            <a:t>The coordination of multiple list systems grounded on multiple (and secret) analytics create challenges.  This is especially the case where analytics permits discretionary choices that may vary among list making entity.  The issue of significance looms large.  What data or aggregation of data is significant? </a:t>
          </a:r>
        </a:p>
      </dsp:txBody>
      <dsp:txXfrm>
        <a:off x="143929" y="3303427"/>
        <a:ext cx="5731943" cy="26605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206F1-DF40-EE4B-AB7A-8FB142FFED8F}">
      <dsp:nvSpPr>
        <dsp:cNvPr id="0" name=""/>
        <dsp:cNvSpPr/>
      </dsp:nvSpPr>
      <dsp:spPr>
        <a:xfrm>
          <a:off x="0" y="79404"/>
          <a:ext cx="6019800" cy="284544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dirty="0">
              <a:solidFill>
                <a:schemeClr val="tx1"/>
              </a:solidFill>
            </a:rPr>
            <a:t>G. </a:t>
          </a:r>
          <a:r>
            <a:rPr lang="en-US" sz="1900" b="1" i="1" kern="1200" dirty="0">
              <a:solidFill>
                <a:schemeClr val="tx1"/>
              </a:solidFill>
            </a:rPr>
            <a:t>Judgment—line drawing; what combination of data in what manner triggers decision to include ort exclude; can be as simple or complex as the analytics necessary to utilize the data</a:t>
          </a:r>
          <a:r>
            <a:rPr lang="en-US" sz="1900" kern="1200" dirty="0"/>
            <a:t>. Analytics gives data meaning.  It provides significance to data.  But it does not produce judgement or consequence.  That is the function of algorithm or administrative discretion applied to interpret not the meaning derived from the analytics but rather its consequences. </a:t>
          </a:r>
        </a:p>
      </dsp:txBody>
      <dsp:txXfrm>
        <a:off x="138903" y="218307"/>
        <a:ext cx="5741994" cy="2567634"/>
      </dsp:txXfrm>
    </dsp:sp>
    <dsp:sp modelId="{9715D90F-B0AC-CE42-BD56-BD299C648CA4}">
      <dsp:nvSpPr>
        <dsp:cNvPr id="0" name=""/>
        <dsp:cNvSpPr/>
      </dsp:nvSpPr>
      <dsp:spPr>
        <a:xfrm>
          <a:off x="0" y="2979564"/>
          <a:ext cx="6019800" cy="2845440"/>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1" kern="1200" dirty="0"/>
            <a:t>H.  Broadcasting</a:t>
          </a:r>
          <a:r>
            <a:rPr lang="en-US" sz="1900" kern="1200" dirty="0"/>
            <a:t>. Lists lose their power when they remain secret.  But lists that are well distributed also likely reduce the power of the list creating entity to control its effects.</a:t>
          </a:r>
        </a:p>
      </dsp:txBody>
      <dsp:txXfrm>
        <a:off x="138903" y="3118467"/>
        <a:ext cx="5741994" cy="25676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424AB-CE85-FC44-AA4E-E5E7F5F7651C}">
      <dsp:nvSpPr>
        <dsp:cNvPr id="0" name=""/>
        <dsp:cNvSpPr/>
      </dsp:nvSpPr>
      <dsp:spPr>
        <a:xfrm>
          <a:off x="0" y="118696"/>
          <a:ext cx="6019800" cy="4380479"/>
        </a:xfrm>
        <a:prstGeom prst="roundRect">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kern="1200" dirty="0"/>
            <a:t>I</a:t>
          </a:r>
          <a:r>
            <a:rPr lang="en-US" sz="2400" b="1" i="1" kern="1200" dirty="0"/>
            <a:t>.  Coordination</a:t>
          </a:r>
          <a:r>
            <a:rPr lang="en-US" sz="2400" kern="1200" dirty="0"/>
            <a:t>. A solution to the challenges of broadcasting lies in coordination.  Coordination is also a central objective of a national comprehensive social credit system.  But complexity makes effective coordination difficult. And the realities of contests for power, influence, money etc. among administrative agencies, factions, officials and the like will make effective coordination a more difficult objective to meet. </a:t>
          </a:r>
        </a:p>
      </dsp:txBody>
      <dsp:txXfrm>
        <a:off x="213837" y="332533"/>
        <a:ext cx="5592126" cy="3952805"/>
      </dsp:txXfrm>
    </dsp:sp>
    <dsp:sp modelId="{66B80773-3631-1142-80C2-9AC90AC20383}">
      <dsp:nvSpPr>
        <dsp:cNvPr id="0" name=""/>
        <dsp:cNvSpPr/>
      </dsp:nvSpPr>
      <dsp:spPr>
        <a:xfrm>
          <a:off x="0" y="4499176"/>
          <a:ext cx="60198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2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And remoteness here also moves the apparatus of constitutional norms meant to protect the polity against governmental excesses or arbitrary conduct more to the margin: in place of rechtsstaat there is administrative discretion constrained by contract. </a:t>
          </a:r>
        </a:p>
      </dsp:txBody>
      <dsp:txXfrm>
        <a:off x="0" y="4499176"/>
        <a:ext cx="6019800" cy="13910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773B-DC4B-694D-899C-91B335C2ABF6}">
      <dsp:nvSpPr>
        <dsp:cNvPr id="0" name=""/>
        <dsp:cNvSpPr/>
      </dsp:nvSpPr>
      <dsp:spPr>
        <a:xfrm>
          <a:off x="0" y="94644"/>
          <a:ext cx="6019800" cy="4914000"/>
        </a:xfrm>
        <a:prstGeom prst="roundRect">
          <a:avLst/>
        </a:prstGeom>
        <a:gradFill rotWithShape="0">
          <a:gsLst>
            <a:gs pos="0">
              <a:schemeClr val="accent4">
                <a:shade val="50000"/>
                <a:hueOff val="0"/>
                <a:satOff val="0"/>
                <a:lumOff val="0"/>
                <a:alphaOff val="0"/>
                <a:lumMod val="110000"/>
                <a:satMod val="105000"/>
                <a:tint val="67000"/>
              </a:schemeClr>
            </a:gs>
            <a:gs pos="50000">
              <a:schemeClr val="accent4">
                <a:shade val="50000"/>
                <a:hueOff val="0"/>
                <a:satOff val="0"/>
                <a:lumOff val="0"/>
                <a:alphaOff val="0"/>
                <a:lumMod val="105000"/>
                <a:satMod val="103000"/>
                <a:tint val="73000"/>
              </a:schemeClr>
            </a:gs>
            <a:gs pos="100000">
              <a:schemeClr val="accent4">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1" kern="1200" dirty="0"/>
            <a:t>J. Consequences—beyond the list</a:t>
          </a:r>
          <a:r>
            <a:rPr lang="en-US" sz="2500" b="1" kern="1200" dirty="0"/>
            <a:t>. </a:t>
          </a:r>
          <a:r>
            <a:rPr lang="en-US" sz="2500" kern="1200" dirty="0"/>
            <a:t>Creating a social credit system, like the creation of a law-regulatory system in its contemporary form over the last several centuries, has proven to produce a broad range of unexpected consequences.  It is </a:t>
          </a:r>
          <a:r>
            <a:rPr lang="en-US" sz="2500" b="1" kern="1200" dirty="0"/>
            <a:t>not clear that large bureaucracies may be nimble enough to respond effectively </a:t>
          </a:r>
          <a:r>
            <a:rPr lang="en-US" sz="2500" kern="1200" dirty="0"/>
            <a:t>when these consequences emerge.  Development of  </a:t>
          </a:r>
          <a:r>
            <a:rPr lang="en-US" sz="2500" b="1" kern="1200" dirty="0"/>
            <a:t>predictive blacklisting </a:t>
          </a:r>
          <a:r>
            <a:rPr lang="en-US" sz="2500" kern="1200" dirty="0"/>
            <a:t>(forecasting trustworthy/untrustworthy conduct). </a:t>
          </a:r>
        </a:p>
      </dsp:txBody>
      <dsp:txXfrm>
        <a:off x="239882" y="334526"/>
        <a:ext cx="5540036" cy="4434236"/>
      </dsp:txXfrm>
    </dsp:sp>
    <dsp:sp modelId="{8DBD1984-2474-E14B-9435-C3E490D86805}">
      <dsp:nvSpPr>
        <dsp:cNvPr id="0" name=""/>
        <dsp:cNvSpPr/>
      </dsp:nvSpPr>
      <dsp:spPr>
        <a:xfrm>
          <a:off x="0" y="5008644"/>
          <a:ext cx="6019800"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2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Related to this is the “quality control” issue, and a mechanics for perhaps using super scoring to score the stakeholders in a social credit system. </a:t>
          </a:r>
        </a:p>
      </dsp:txBody>
      <dsp:txXfrm>
        <a:off x="0" y="5008644"/>
        <a:ext cx="6019800" cy="9056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3433B-9147-6D49-BE74-C2AE1C2A7074}">
      <dsp:nvSpPr>
        <dsp:cNvPr id="0" name=""/>
        <dsp:cNvSpPr/>
      </dsp:nvSpPr>
      <dsp:spPr>
        <a:xfrm>
          <a:off x="0" y="45216"/>
          <a:ext cx="11687206" cy="2633471"/>
        </a:xfrm>
        <a:prstGeom prst="roundRect">
          <a:avLst>
            <a:gd name="adj" fmla="val 1000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At its root, Chinese CSC and the more privatized and uncoordinated Western approaches at subject to the same fundamental challenge—to ensure the integrity of data-driven governance systems as measured against its conformity to the core values and principles, that is to the “higher law” values of economic-social-political model.  </a:t>
          </a:r>
        </a:p>
        <a:p>
          <a:pPr marL="171450" lvl="1" indent="-171450" algn="l" defTabSz="711200">
            <a:lnSpc>
              <a:spcPct val="90000"/>
            </a:lnSpc>
            <a:spcBef>
              <a:spcPct val="0"/>
            </a:spcBef>
            <a:spcAft>
              <a:spcPct val="15000"/>
            </a:spcAft>
            <a:buChar char="•"/>
          </a:pPr>
          <a:r>
            <a:rPr lang="en-US" sz="1600" kern="1200" dirty="0"/>
            <a:t>That means, in some respects, that Western and Chinese CSC are incomparable because their baseline integrity principles are founded on quite different ideologies each in its own sphere viewed as legitimate and authoritative. </a:t>
          </a:r>
        </a:p>
      </dsp:txBody>
      <dsp:txXfrm>
        <a:off x="77132" y="122348"/>
        <a:ext cx="8631566" cy="2479207"/>
      </dsp:txXfrm>
    </dsp:sp>
    <dsp:sp modelId="{6F61923D-168F-8148-82B6-6876FFA484C4}">
      <dsp:nvSpPr>
        <dsp:cNvPr id="0" name=""/>
        <dsp:cNvSpPr/>
      </dsp:nvSpPr>
      <dsp:spPr>
        <a:xfrm>
          <a:off x="794439" y="3218687"/>
          <a:ext cx="11373611" cy="2633471"/>
        </a:xfrm>
        <a:prstGeom prst="roundRect">
          <a:avLst>
            <a:gd name="adj" fmla="val 10000"/>
          </a:avLst>
        </a:prstGeom>
        <a:gradFill rotWithShape="0">
          <a:gsLst>
            <a:gs pos="0">
              <a:schemeClr val="accent1">
                <a:shade val="50000"/>
                <a:hueOff val="402493"/>
                <a:satOff val="-9802"/>
                <a:lumOff val="42896"/>
                <a:alphaOff val="0"/>
                <a:lumMod val="110000"/>
                <a:satMod val="105000"/>
                <a:tint val="67000"/>
              </a:schemeClr>
            </a:gs>
            <a:gs pos="50000">
              <a:schemeClr val="accent1">
                <a:shade val="50000"/>
                <a:hueOff val="402493"/>
                <a:satOff val="-9802"/>
                <a:lumOff val="42896"/>
                <a:alphaOff val="0"/>
                <a:lumMod val="105000"/>
                <a:satMod val="103000"/>
                <a:tint val="73000"/>
              </a:schemeClr>
            </a:gs>
            <a:gs pos="100000">
              <a:schemeClr val="accent1">
                <a:shade val="50000"/>
                <a:hueOff val="402493"/>
                <a:satOff val="-9802"/>
                <a:lumOff val="428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But it also means that while systems may share and align the technical or methodological structures of their systems, the objects for which they are deployed are unlikely to converge.  </a:t>
          </a:r>
        </a:p>
        <a:p>
          <a:pPr marL="171450" lvl="1" indent="-171450" algn="l" defTabSz="711200">
            <a:lnSpc>
              <a:spcPct val="90000"/>
            </a:lnSpc>
            <a:spcBef>
              <a:spcPct val="0"/>
            </a:spcBef>
            <a:spcAft>
              <a:spcPct val="15000"/>
            </a:spcAft>
            <a:buChar char="•"/>
          </a:pPr>
          <a:r>
            <a:rPr lang="en-US" sz="1600" kern="1200" dirty="0"/>
            <a:t>Therein lies a danger for both systems—to the extent that methodology is heavily embedded within ideological presumptions, even the borrowing of technique may pose challenges for the integrity of the system into which it is imported.  </a:t>
          </a:r>
        </a:p>
      </dsp:txBody>
      <dsp:txXfrm>
        <a:off x="871571" y="3295819"/>
        <a:ext cx="7329889" cy="2479207"/>
      </dsp:txXfrm>
    </dsp:sp>
    <dsp:sp modelId="{4B852ACD-E14B-C24C-9A9B-762EE346CBCC}">
      <dsp:nvSpPr>
        <dsp:cNvPr id="0" name=""/>
        <dsp:cNvSpPr/>
      </dsp:nvSpPr>
      <dsp:spPr>
        <a:xfrm>
          <a:off x="8709485" y="2070201"/>
          <a:ext cx="1711756" cy="1711756"/>
        </a:xfrm>
        <a:prstGeom prst="downArrow">
          <a:avLst>
            <a:gd name="adj1" fmla="val 55000"/>
            <a:gd name="adj2" fmla="val 45000"/>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94630" y="2070201"/>
        <a:ext cx="941466" cy="12880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01B53-4CA9-B144-B293-4F61698263AF}">
      <dsp:nvSpPr>
        <dsp:cNvPr id="0" name=""/>
        <dsp:cNvSpPr/>
      </dsp:nvSpPr>
      <dsp:spPr>
        <a:xfrm>
          <a:off x="0" y="0"/>
          <a:ext cx="7306491" cy="5590902"/>
        </a:xfrm>
        <a:prstGeom prst="roundRect">
          <a:avLst>
            <a:gd name="adj" fmla="val 85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3451605" numCol="1" spcCol="1270" anchor="t" anchorCtr="0">
          <a:noAutofit/>
        </a:bodyPr>
        <a:lstStyle/>
        <a:p>
          <a:pPr marL="0" lvl="0" indent="0" algn="l" defTabSz="933450">
            <a:lnSpc>
              <a:spcPct val="90000"/>
            </a:lnSpc>
            <a:spcBef>
              <a:spcPct val="0"/>
            </a:spcBef>
            <a:spcAft>
              <a:spcPct val="35000"/>
            </a:spcAft>
            <a:buNone/>
          </a:pPr>
          <a:r>
            <a:rPr lang="en-US" sz="2100" kern="1200" dirty="0"/>
            <a:t>Chinese Social Credit System </a:t>
          </a:r>
          <a:r>
            <a:rPr lang="en-US" sz="2100" kern="1200" noProof="0" dirty="0"/>
            <a:t>construction</a:t>
          </a:r>
          <a:r>
            <a:rPr lang="en-US" sz="2100" kern="1200" dirty="0"/>
            <a:t> is </a:t>
          </a:r>
          <a:r>
            <a:rPr lang="en-US" sz="2100" b="1" kern="1200" dirty="0">
              <a:solidFill>
                <a:schemeClr val="tx1"/>
              </a:solidFill>
            </a:rPr>
            <a:t>deeply embedded within the Leninist political model of China advancing the normative principles of Marxism with Chinese characteristics</a:t>
          </a:r>
          <a:r>
            <a:rPr lang="en-US" sz="2100" kern="1200" dirty="0"/>
            <a:t>, a model with a structure of legitimacy and political objectives substantially incompatible with those of liberal democracy and its  normative constitutional systems. </a:t>
          </a:r>
        </a:p>
      </dsp:txBody>
      <dsp:txXfrm>
        <a:off x="139189" y="139189"/>
        <a:ext cx="7028113" cy="5312524"/>
      </dsp:txXfrm>
    </dsp:sp>
    <dsp:sp modelId="{BB8A8917-4D36-EC49-A347-4B4F056C8E95}">
      <dsp:nvSpPr>
        <dsp:cNvPr id="0" name=""/>
        <dsp:cNvSpPr/>
      </dsp:nvSpPr>
      <dsp:spPr>
        <a:xfrm>
          <a:off x="182662" y="2515905"/>
          <a:ext cx="2287737" cy="2515905"/>
        </a:xfrm>
        <a:prstGeom prst="roundRect">
          <a:avLst>
            <a:gd name="adj" fmla="val 105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is to a fundamental understanding of those differences that any educational reaction ought to be focused. </a:t>
          </a:r>
        </a:p>
      </dsp:txBody>
      <dsp:txXfrm>
        <a:off x="253018" y="2586261"/>
        <a:ext cx="2147025" cy="2375193"/>
      </dsp:txXfrm>
    </dsp:sp>
    <dsp:sp modelId="{7E5F29B8-4A77-6E40-A1ED-B8329DC9680D}">
      <dsp:nvSpPr>
        <dsp:cNvPr id="0" name=""/>
        <dsp:cNvSpPr/>
      </dsp:nvSpPr>
      <dsp:spPr>
        <a:xfrm>
          <a:off x="2506522" y="2299059"/>
          <a:ext cx="2287737" cy="2949597"/>
        </a:xfrm>
        <a:prstGeom prst="roundRect">
          <a:avLst>
            <a:gd name="adj" fmla="val 10500"/>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opposite has generally been the case. </a:t>
          </a:r>
        </a:p>
      </dsp:txBody>
      <dsp:txXfrm>
        <a:off x="2576878" y="2369415"/>
        <a:ext cx="2147025" cy="2808885"/>
      </dsp:txXfrm>
    </dsp:sp>
    <dsp:sp modelId="{7EAA8940-C3DE-8D45-A3F8-3150C41EE6FE}">
      <dsp:nvSpPr>
        <dsp:cNvPr id="0" name=""/>
        <dsp:cNvSpPr/>
      </dsp:nvSpPr>
      <dsp:spPr>
        <a:xfrm>
          <a:off x="4830382" y="1972495"/>
          <a:ext cx="2287737" cy="3602726"/>
        </a:xfrm>
        <a:prstGeom prst="roundRect">
          <a:avLst>
            <a:gd name="adj" fmla="val 105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Chinese CSC is usually studied through the lens of both Western political ambitions for China (e.g., that its system is flawed and must be nudged (an ironic use of the term here) toward transition toward some sort of liberal democratic model), and Western ideological premises. </a:t>
          </a:r>
        </a:p>
      </dsp:txBody>
      <dsp:txXfrm>
        <a:off x="4900738" y="2042851"/>
        <a:ext cx="2147025" cy="34620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1CB24-7CE0-AF4C-A9F8-559367C57481}">
      <dsp:nvSpPr>
        <dsp:cNvPr id="0" name=""/>
        <dsp:cNvSpPr/>
      </dsp:nvSpPr>
      <dsp:spPr>
        <a:xfrm>
          <a:off x="3372855" y="711"/>
          <a:ext cx="5059283" cy="2773624"/>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t>To insist on partitioning the study of data driven governance along the classical taxonomies of academic scientific organization is to invert the possibilities of knowledge production and reduce its value. </a:t>
          </a:r>
        </a:p>
      </dsp:txBody>
      <dsp:txXfrm>
        <a:off x="3372855" y="347414"/>
        <a:ext cx="4019174" cy="2080218"/>
      </dsp:txXfrm>
    </dsp:sp>
    <dsp:sp modelId="{104864F0-EA55-1941-B736-3E267C607DBE}">
      <dsp:nvSpPr>
        <dsp:cNvPr id="0" name=""/>
        <dsp:cNvSpPr/>
      </dsp:nvSpPr>
      <dsp:spPr>
        <a:xfrm>
          <a:off x="0" y="711"/>
          <a:ext cx="3372855" cy="277362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noProof="0" dirty="0"/>
            <a:t>First, as painful as it may seem, academic culture must change.  </a:t>
          </a:r>
        </a:p>
      </dsp:txBody>
      <dsp:txXfrm>
        <a:off x="135397" y="136108"/>
        <a:ext cx="3102061" cy="2502830"/>
      </dsp:txXfrm>
    </dsp:sp>
    <dsp:sp modelId="{717DCE2F-AE8A-1E43-94DF-718C10357B26}">
      <dsp:nvSpPr>
        <dsp:cNvPr id="0" name=""/>
        <dsp:cNvSpPr/>
      </dsp:nvSpPr>
      <dsp:spPr>
        <a:xfrm>
          <a:off x="3372855" y="3051698"/>
          <a:ext cx="5059283" cy="2773624"/>
        </a:xfrm>
        <a:prstGeom prst="rightArrow">
          <a:avLst>
            <a:gd name="adj1" fmla="val 75000"/>
            <a:gd name="adj2" fmla="val 50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t>The first is to ensure that scientific study controls for ideology to the extent necessary to advance knowledge in specific context.  </a:t>
          </a:r>
        </a:p>
        <a:p>
          <a:pPr marL="171450" lvl="1" indent="-171450" algn="l" defTabSz="800100">
            <a:lnSpc>
              <a:spcPct val="90000"/>
            </a:lnSpc>
            <a:spcBef>
              <a:spcPct val="0"/>
            </a:spcBef>
            <a:spcAft>
              <a:spcPct val="15000"/>
            </a:spcAft>
            <a:buChar char="•"/>
          </a:pPr>
          <a:r>
            <a:rPr lang="en-US" sz="1800" kern="1200" noProof="0" dirty="0"/>
            <a:t>The second is to ensure an alignment of judgements about consequences—interpretation—with reference explicitly to such ideologies. </a:t>
          </a:r>
        </a:p>
      </dsp:txBody>
      <dsp:txXfrm>
        <a:off x="3372855" y="3398401"/>
        <a:ext cx="4019174" cy="2080218"/>
      </dsp:txXfrm>
    </dsp:sp>
    <dsp:sp modelId="{7C1521CB-63DE-CE4E-827A-E8234A05D78A}">
      <dsp:nvSpPr>
        <dsp:cNvPr id="0" name=""/>
        <dsp:cNvSpPr/>
      </dsp:nvSpPr>
      <dsp:spPr>
        <a:xfrm>
          <a:off x="0" y="3051698"/>
          <a:ext cx="3372855" cy="2773624"/>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noProof="0" dirty="0"/>
            <a:t>Second, ideology must be exposed as a central element of scientific study.  The object is twofold.  </a:t>
          </a:r>
        </a:p>
      </dsp:txBody>
      <dsp:txXfrm>
        <a:off x="135397" y="3187095"/>
        <a:ext cx="3102061" cy="25028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A3CE8-FEB3-F742-9936-A6DD51B7CB9C}">
      <dsp:nvSpPr>
        <dsp:cNvPr id="0" name=""/>
        <dsp:cNvSpPr/>
      </dsp:nvSpPr>
      <dsp:spPr>
        <a:xfrm>
          <a:off x="0" y="277244"/>
          <a:ext cx="12192000" cy="670044"/>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My object in this essay was to encourage fresh thinking among Westerners </a:t>
          </a:r>
        </a:p>
      </dsp:txBody>
      <dsp:txXfrm>
        <a:off x="32709" y="309953"/>
        <a:ext cx="12126582" cy="604626"/>
      </dsp:txXfrm>
    </dsp:sp>
    <dsp:sp modelId="{6BA4899D-C702-324E-A4D7-5B80CDC63ECC}">
      <dsp:nvSpPr>
        <dsp:cNvPr id="0" name=""/>
        <dsp:cNvSpPr/>
      </dsp:nvSpPr>
      <dsp:spPr>
        <a:xfrm>
          <a:off x="0" y="947288"/>
          <a:ext cx="121920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by detaching them from their world view conceits as the lens through which analysis is undertaken, </a:t>
          </a:r>
        </a:p>
        <a:p>
          <a:pPr marL="114300" lvl="1" indent="-114300" algn="l" defTabSz="577850">
            <a:lnSpc>
              <a:spcPct val="90000"/>
            </a:lnSpc>
            <a:spcBef>
              <a:spcPct val="0"/>
            </a:spcBef>
            <a:spcAft>
              <a:spcPct val="20000"/>
            </a:spcAft>
            <a:buChar char="•"/>
          </a:pPr>
          <a:r>
            <a:rPr lang="en-US" sz="1300" kern="1200"/>
            <a:t>to focus others on the challenges for creating a CSC system that itself mirrors the integrity advancing principles which is its principal objective </a:t>
          </a:r>
        </a:p>
      </dsp:txBody>
      <dsp:txXfrm>
        <a:off x="0" y="947288"/>
        <a:ext cx="12192000" cy="448672"/>
      </dsp:txXfrm>
    </dsp:sp>
    <dsp:sp modelId="{AF23727A-EC17-3241-8FE1-20E19B2E927A}">
      <dsp:nvSpPr>
        <dsp:cNvPr id="0" name=""/>
        <dsp:cNvSpPr/>
      </dsp:nvSpPr>
      <dsp:spPr>
        <a:xfrm>
          <a:off x="0" y="1395961"/>
          <a:ext cx="12192000" cy="670044"/>
        </a:xfrm>
        <a:prstGeom prst="round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It starts from a set of premises</a:t>
          </a:r>
          <a:r>
            <a:rPr lang="en-US" sz="1700" kern="1200" dirty="0"/>
            <a:t>, </a:t>
          </a:r>
        </a:p>
      </dsp:txBody>
      <dsp:txXfrm>
        <a:off x="32709" y="1428670"/>
        <a:ext cx="12126582" cy="604626"/>
      </dsp:txXfrm>
    </dsp:sp>
    <dsp:sp modelId="{A98D7351-69E9-1A41-96B4-F4176B1BB6F3}">
      <dsp:nvSpPr>
        <dsp:cNvPr id="0" name=""/>
        <dsp:cNvSpPr/>
      </dsp:nvSpPr>
      <dsp:spPr>
        <a:xfrm>
          <a:off x="0" y="2066005"/>
          <a:ext cx="12192000"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first that governance is driven by data; </a:t>
          </a:r>
        </a:p>
        <a:p>
          <a:pPr marL="114300" lvl="1" indent="-114300" algn="l" defTabSz="577850">
            <a:lnSpc>
              <a:spcPct val="90000"/>
            </a:lnSpc>
            <a:spcBef>
              <a:spcPct val="0"/>
            </a:spcBef>
            <a:spcAft>
              <a:spcPct val="20000"/>
            </a:spcAft>
            <a:buChar char="•"/>
          </a:pPr>
          <a:r>
            <a:rPr lang="en-US" sz="1300" kern="1200"/>
            <a:t>second that data has displaced the law; </a:t>
          </a:r>
        </a:p>
        <a:p>
          <a:pPr marL="114300" lvl="1" indent="-114300" algn="l" defTabSz="577850">
            <a:lnSpc>
              <a:spcPct val="90000"/>
            </a:lnSpc>
            <a:spcBef>
              <a:spcPct val="0"/>
            </a:spcBef>
            <a:spcAft>
              <a:spcPct val="20000"/>
            </a:spcAft>
            <a:buChar char="•"/>
          </a:pPr>
          <a:r>
            <a:rPr lang="en-US" sz="1300" kern="1200"/>
            <a:t>third, that the law has been transformed in function from an ends-in-itself to a means-to-an end.  </a:t>
          </a:r>
        </a:p>
      </dsp:txBody>
      <dsp:txXfrm>
        <a:off x="0" y="2066005"/>
        <a:ext cx="12192000" cy="668609"/>
      </dsp:txXfrm>
    </dsp:sp>
    <dsp:sp modelId="{B4EE92FB-B92E-C244-8194-D3082227FD54}">
      <dsp:nvSpPr>
        <dsp:cNvPr id="0" name=""/>
        <dsp:cNvSpPr/>
      </dsp:nvSpPr>
      <dsp:spPr>
        <a:xfrm>
          <a:off x="0" y="2734615"/>
          <a:ext cx="12192000" cy="670044"/>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Only from those foundational premises is it possible to understand how data selection is itself a product of definite normative premises or structured to lead to identified objectives. </a:t>
          </a:r>
        </a:p>
      </dsp:txBody>
      <dsp:txXfrm>
        <a:off x="32709" y="2767324"/>
        <a:ext cx="12126582" cy="604626"/>
      </dsp:txXfrm>
    </dsp:sp>
    <dsp:sp modelId="{B0A4CD37-253D-7E4D-BD8A-3AE16BCA3DFE}">
      <dsp:nvSpPr>
        <dsp:cNvPr id="0" name=""/>
        <dsp:cNvSpPr/>
      </dsp:nvSpPr>
      <dsp:spPr>
        <a:xfrm>
          <a:off x="0" y="3404659"/>
          <a:ext cx="121920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Bias is what those who reject these founding premises call the result. </a:t>
          </a:r>
        </a:p>
      </dsp:txBody>
      <dsp:txXfrm>
        <a:off x="0" y="3404659"/>
        <a:ext cx="12192000" cy="281520"/>
      </dsp:txXfrm>
    </dsp:sp>
    <dsp:sp modelId="{103DADBD-A454-1E43-B95F-DE31E158EC35}">
      <dsp:nvSpPr>
        <dsp:cNvPr id="0" name=""/>
        <dsp:cNvSpPr/>
      </dsp:nvSpPr>
      <dsp:spPr>
        <a:xfrm>
          <a:off x="0" y="3686179"/>
          <a:ext cx="12192000" cy="670044"/>
        </a:xfrm>
        <a:prstGeom prst="round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a:t>
          </a:r>
          <a:r>
            <a:rPr lang="en-US" sz="2000" b="1" kern="1200" dirty="0"/>
            <a:t>list embodies the system and its judgment structures and the implementation of moral premises </a:t>
          </a:r>
        </a:p>
      </dsp:txBody>
      <dsp:txXfrm>
        <a:off x="32709" y="3718888"/>
        <a:ext cx="12126582" cy="604626"/>
      </dsp:txXfrm>
    </dsp:sp>
    <dsp:sp modelId="{EC40DD26-FD0E-4B47-AB93-EEE4F7B58323}">
      <dsp:nvSpPr>
        <dsp:cNvPr id="0" name=""/>
        <dsp:cNvSpPr/>
      </dsp:nvSpPr>
      <dsp:spPr>
        <a:xfrm>
          <a:off x="0" y="4356224"/>
          <a:ext cx="12192000"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It reflects the application of analytics to data that then expresses a judgment in the form of a placement (ranking) along a continuum of compliance expectations.</a:t>
          </a:r>
        </a:p>
        <a:p>
          <a:pPr marL="114300" lvl="1" indent="-114300" algn="l" defTabSz="577850">
            <a:lnSpc>
              <a:spcPct val="90000"/>
            </a:lnSpc>
            <a:spcBef>
              <a:spcPct val="0"/>
            </a:spcBef>
            <a:spcAft>
              <a:spcPct val="20000"/>
            </a:spcAft>
            <a:buChar char="•"/>
          </a:pPr>
          <a:r>
            <a:rPr lang="en-US" sz="1300" kern="1200"/>
            <a:t>But the development of lists is still in a formative stage, and their integrity remains a subject for study.  </a:t>
          </a:r>
        </a:p>
        <a:p>
          <a:pPr marL="114300" lvl="1" indent="-114300" algn="l" defTabSz="577850">
            <a:lnSpc>
              <a:spcPct val="90000"/>
            </a:lnSpc>
            <a:spcBef>
              <a:spcPct val="0"/>
            </a:spcBef>
            <a:spcAft>
              <a:spcPct val="20000"/>
            </a:spcAft>
            <a:buChar char="•"/>
          </a:pPr>
          <a:r>
            <a:rPr lang="en-US" sz="1300" kern="1200"/>
            <a:t>The coordination of these lists and their integration into the complex compliance system that is Chinese legal structures is still far off. Yet it is in the management of layers of lists that super scoring is possible—though not yet attainable. </a:t>
          </a:r>
        </a:p>
      </dsp:txBody>
      <dsp:txXfrm>
        <a:off x="0" y="4356224"/>
        <a:ext cx="12192000" cy="862155"/>
      </dsp:txXfrm>
    </dsp:sp>
    <dsp:sp modelId="{630A6377-AAF3-8243-9841-B0DF2C91A45E}">
      <dsp:nvSpPr>
        <dsp:cNvPr id="0" name=""/>
        <dsp:cNvSpPr/>
      </dsp:nvSpPr>
      <dsp:spPr>
        <a:xfrm>
          <a:off x="0" y="5218379"/>
          <a:ext cx="12192000" cy="670044"/>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 the process </a:t>
          </a:r>
          <a:r>
            <a:rPr lang="en-US" sz="1700" b="1" kern="1200" dirty="0">
              <a:solidFill>
                <a:schemeClr val="tx1"/>
              </a:solidFill>
            </a:rPr>
            <a:t>China may well remake the basis through which societies develop structures for managing the behavior </a:t>
          </a:r>
          <a:r>
            <a:rPr lang="en-US" sz="1700" kern="1200" dirty="0"/>
            <a:t>of its people—and molding their culture and social organization.</a:t>
          </a:r>
        </a:p>
      </dsp:txBody>
      <dsp:txXfrm>
        <a:off x="32709" y="5251088"/>
        <a:ext cx="12126582" cy="604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B1097-EEF6-5C4F-AC71-D02713ECE0D7}">
      <dsp:nvSpPr>
        <dsp:cNvPr id="0" name=""/>
        <dsp:cNvSpPr/>
      </dsp:nvSpPr>
      <dsp:spPr>
        <a:xfrm>
          <a:off x="0" y="4821"/>
          <a:ext cx="7280251" cy="12097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It is in that context that it is possible to think about lists, and a developing list universe system, at the center of China’s Social Credit (CSC) system.  </a:t>
          </a:r>
        </a:p>
      </dsp:txBody>
      <dsp:txXfrm>
        <a:off x="59057" y="63878"/>
        <a:ext cx="7162137" cy="1091666"/>
      </dsp:txXfrm>
    </dsp:sp>
    <dsp:sp modelId="{CEB8FF28-CA4A-CC4E-BF04-77724A5F3593}">
      <dsp:nvSpPr>
        <dsp:cNvPr id="0" name=""/>
        <dsp:cNvSpPr/>
      </dsp:nvSpPr>
      <dsp:spPr>
        <a:xfrm>
          <a:off x="0" y="1277961"/>
          <a:ext cx="7280251" cy="1209780"/>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Essay considers the role of lists in the construction of CSC conceived as a vast super-scoring system</a:t>
          </a:r>
        </a:p>
      </dsp:txBody>
      <dsp:txXfrm>
        <a:off x="59057" y="1337018"/>
        <a:ext cx="7162137" cy="1091666"/>
      </dsp:txXfrm>
    </dsp:sp>
    <dsp:sp modelId="{A3C72144-AA13-C24B-BC80-FE4B788F76DC}">
      <dsp:nvSpPr>
        <dsp:cNvPr id="0" name=""/>
        <dsp:cNvSpPr/>
      </dsp:nvSpPr>
      <dsp:spPr>
        <a:xfrm>
          <a:off x="0" y="2487741"/>
          <a:ext cx="7280251"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14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That superscoring system effectively displaces law and administrative regulation as the engine for ordering society through government. </a:t>
          </a:r>
        </a:p>
      </dsp:txBody>
      <dsp:txXfrm>
        <a:off x="0" y="2487741"/>
        <a:ext cx="7280251" cy="535095"/>
      </dsp:txXfrm>
    </dsp:sp>
    <dsp:sp modelId="{0E662DA3-6C53-D142-934A-AF9C40BD0ACC}">
      <dsp:nvSpPr>
        <dsp:cNvPr id="0" name=""/>
        <dsp:cNvSpPr/>
      </dsp:nvSpPr>
      <dsp:spPr>
        <a:xfrm>
          <a:off x="0" y="3022836"/>
          <a:ext cx="7280251" cy="120978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Main Points of this Presentation:</a:t>
          </a:r>
        </a:p>
      </dsp:txBody>
      <dsp:txXfrm>
        <a:off x="59057" y="3081893"/>
        <a:ext cx="7162137" cy="1091666"/>
      </dsp:txXfrm>
    </dsp:sp>
    <dsp:sp modelId="{3479A723-331F-5641-A4F1-81E55A21E6F7}">
      <dsp:nvSpPr>
        <dsp:cNvPr id="0" name=""/>
        <dsp:cNvSpPr/>
      </dsp:nvSpPr>
      <dsp:spPr>
        <a:xfrm>
          <a:off x="0" y="4232616"/>
          <a:ext cx="7280251" cy="173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14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Biefly describes the CSC system.  </a:t>
          </a:r>
        </a:p>
        <a:p>
          <a:pPr marL="171450" lvl="1" indent="-171450" algn="l" defTabSz="755650">
            <a:lnSpc>
              <a:spcPct val="90000"/>
            </a:lnSpc>
            <a:spcBef>
              <a:spcPct val="0"/>
            </a:spcBef>
            <a:spcAft>
              <a:spcPct val="20000"/>
            </a:spcAft>
            <a:buChar char="•"/>
          </a:pPr>
          <a:r>
            <a:rPr lang="en-US" sz="1700" kern="1200"/>
            <a:t>Then consider two questions: </a:t>
          </a:r>
        </a:p>
        <a:p>
          <a:pPr marL="342900" lvl="2" indent="-171450" algn="l" defTabSz="755650">
            <a:lnSpc>
              <a:spcPct val="90000"/>
            </a:lnSpc>
            <a:spcBef>
              <a:spcPct val="0"/>
            </a:spcBef>
            <a:spcAft>
              <a:spcPct val="20000"/>
            </a:spcAft>
            <a:buChar char="•"/>
          </a:pPr>
          <a:r>
            <a:rPr lang="en-US" sz="1700" kern="1200"/>
            <a:t>(1) how does one build a CSC based super scoring system?; and </a:t>
          </a:r>
        </a:p>
        <a:p>
          <a:pPr marL="342900" lvl="2" indent="-171450" algn="l" defTabSz="755650">
            <a:lnSpc>
              <a:spcPct val="90000"/>
            </a:lnSpc>
            <a:spcBef>
              <a:spcPct val="0"/>
            </a:spcBef>
            <a:spcAft>
              <a:spcPct val="20000"/>
            </a:spcAft>
            <a:buChar char="•"/>
          </a:pPr>
          <a:r>
            <a:rPr lang="en-US" sz="1700" kern="1200"/>
            <a:t>(2) what role do lists play within that framework. </a:t>
          </a:r>
        </a:p>
        <a:p>
          <a:pPr marL="171450" lvl="1" indent="-171450" algn="l" defTabSz="755650">
            <a:lnSpc>
              <a:spcPct val="90000"/>
            </a:lnSpc>
            <a:spcBef>
              <a:spcPct val="0"/>
            </a:spcBef>
            <a:spcAft>
              <a:spcPct val="20000"/>
            </a:spcAft>
            <a:buChar char="•"/>
          </a:pPr>
          <a:r>
            <a:rPr lang="en-US" sz="1700" kern="1200"/>
            <a:t>End with consideration of principle challenges for political and general education. </a:t>
          </a:r>
        </a:p>
      </dsp:txBody>
      <dsp:txXfrm>
        <a:off x="0" y="4232616"/>
        <a:ext cx="7280251" cy="1730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CE8EA-7F47-3747-B28C-56772A1B2F88}">
      <dsp:nvSpPr>
        <dsp:cNvPr id="0" name=""/>
        <dsp:cNvSpPr/>
      </dsp:nvSpPr>
      <dsp:spPr>
        <a:xfrm rot="5400000">
          <a:off x="-457434" y="461084"/>
          <a:ext cx="3049564" cy="2134695"/>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New regulatory mechanism</a:t>
          </a:r>
        </a:p>
      </dsp:txBody>
      <dsp:txXfrm rot="-5400000">
        <a:off x="1" y="1070998"/>
        <a:ext cx="2134695" cy="914869"/>
      </dsp:txXfrm>
    </dsp:sp>
    <dsp:sp modelId="{59D317B2-BC4D-194E-97FF-D4671E73446F}">
      <dsp:nvSpPr>
        <dsp:cNvPr id="0" name=""/>
        <dsp:cNvSpPr/>
      </dsp:nvSpPr>
      <dsp:spPr>
        <a:xfrm rot="5400000">
          <a:off x="3086139" y="-947794"/>
          <a:ext cx="1982217" cy="3885104"/>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Query relationship with law; is law now  just instruction for coding?</a:t>
          </a:r>
        </a:p>
      </dsp:txBody>
      <dsp:txXfrm rot="-5400000">
        <a:off x="2134696" y="100413"/>
        <a:ext cx="3788340" cy="1788689"/>
      </dsp:txXfrm>
    </dsp:sp>
    <dsp:sp modelId="{556D98A4-1F0C-2246-81C7-F3E8ABD73403}">
      <dsp:nvSpPr>
        <dsp:cNvPr id="0" name=""/>
        <dsp:cNvSpPr/>
      </dsp:nvSpPr>
      <dsp:spPr>
        <a:xfrm rot="5400000">
          <a:off x="-457434" y="3230254"/>
          <a:ext cx="3049564" cy="2134695"/>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A complex system of rewards and punishment </a:t>
          </a:r>
        </a:p>
      </dsp:txBody>
      <dsp:txXfrm rot="-5400000">
        <a:off x="1" y="3840168"/>
        <a:ext cx="2134695" cy="914869"/>
      </dsp:txXfrm>
    </dsp:sp>
    <dsp:sp modelId="{E6F86F07-BA24-144A-A98E-6E79FA777D38}">
      <dsp:nvSpPr>
        <dsp:cNvPr id="0" name=""/>
        <dsp:cNvSpPr/>
      </dsp:nvSpPr>
      <dsp:spPr>
        <a:xfrm rot="5400000">
          <a:off x="3086139" y="1821375"/>
          <a:ext cx="1982217" cy="3885104"/>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Founded on data driven scoring</a:t>
          </a:r>
        </a:p>
        <a:p>
          <a:pPr marL="171450" lvl="1" indent="-171450" algn="l" defTabSz="711200">
            <a:lnSpc>
              <a:spcPct val="90000"/>
            </a:lnSpc>
            <a:spcBef>
              <a:spcPct val="0"/>
            </a:spcBef>
            <a:spcAft>
              <a:spcPct val="15000"/>
            </a:spcAft>
            <a:buChar char="•"/>
          </a:pPr>
          <a:r>
            <a:rPr lang="en-US" sz="1600" kern="1200"/>
            <a:t>Scoring is based on ratings </a:t>
          </a:r>
        </a:p>
        <a:p>
          <a:pPr marL="171450" lvl="1" indent="-171450" algn="l" defTabSz="711200">
            <a:lnSpc>
              <a:spcPct val="90000"/>
            </a:lnSpc>
            <a:spcBef>
              <a:spcPct val="0"/>
            </a:spcBef>
            <a:spcAft>
              <a:spcPct val="15000"/>
            </a:spcAft>
            <a:buChar char="•"/>
          </a:pPr>
          <a:r>
            <a:rPr lang="en-US" sz="1600" kern="1200"/>
            <a:t>Ratings are based on data driven assessments</a:t>
          </a:r>
        </a:p>
        <a:p>
          <a:pPr marL="171450" lvl="1" indent="-171450" algn="l" defTabSz="711200">
            <a:lnSpc>
              <a:spcPct val="90000"/>
            </a:lnSpc>
            <a:spcBef>
              <a:spcPct val="0"/>
            </a:spcBef>
            <a:spcAft>
              <a:spcPct val="15000"/>
            </a:spcAft>
            <a:buChar char="•"/>
          </a:pPr>
          <a:r>
            <a:rPr lang="en-US" sz="1600" kern="1200"/>
            <a:t>Assessments are grounded in measurement against a set of norms and objectives for behavior </a:t>
          </a:r>
        </a:p>
      </dsp:txBody>
      <dsp:txXfrm rot="-5400000">
        <a:off x="2134696" y="2869582"/>
        <a:ext cx="3788340" cy="1788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65F97-3393-2545-B3B2-B604C9DBC38F}">
      <dsp:nvSpPr>
        <dsp:cNvPr id="0" name=""/>
        <dsp:cNvSpPr/>
      </dsp:nvSpPr>
      <dsp:spPr>
        <a:xfrm>
          <a:off x="2361" y="1839"/>
          <a:ext cx="5880093" cy="2915951"/>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At its heart, SCS is a data driven moral system</a:t>
          </a:r>
        </a:p>
      </dsp:txBody>
      <dsp:txXfrm>
        <a:off x="87766" y="87244"/>
        <a:ext cx="5709283" cy="2745141"/>
      </dsp:txXfrm>
    </dsp:sp>
    <dsp:sp modelId="{6B76B322-E44D-744D-A096-A814812ABB9D}">
      <dsp:nvSpPr>
        <dsp:cNvPr id="0" name=""/>
        <dsp:cNvSpPr/>
      </dsp:nvSpPr>
      <dsp:spPr>
        <a:xfrm>
          <a:off x="2361" y="3078060"/>
          <a:ext cx="1101966"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Created to steer culture and practices towards ideal (integrity, etc.)</a:t>
          </a:r>
        </a:p>
      </dsp:txBody>
      <dsp:txXfrm>
        <a:off x="34636" y="3110335"/>
        <a:ext cx="1037416" cy="2851401"/>
      </dsp:txXfrm>
    </dsp:sp>
    <dsp:sp modelId="{AC1BBEAD-26F0-184D-8ED2-4C0147864153}">
      <dsp:nvSpPr>
        <dsp:cNvPr id="0" name=""/>
        <dsp:cNvSpPr/>
      </dsp:nvSpPr>
      <dsp:spPr>
        <a:xfrm>
          <a:off x="1196893" y="3078060"/>
          <a:ext cx="1101966"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Foundation in the 12 core Socialist values</a:t>
          </a:r>
        </a:p>
      </dsp:txBody>
      <dsp:txXfrm>
        <a:off x="1229168" y="3110335"/>
        <a:ext cx="1037416" cy="2851401"/>
      </dsp:txXfrm>
    </dsp:sp>
    <dsp:sp modelId="{F992F4E8-374C-804F-ABAB-06DC8CDC912E}">
      <dsp:nvSpPr>
        <dsp:cNvPr id="0" name=""/>
        <dsp:cNvSpPr/>
      </dsp:nvSpPr>
      <dsp:spPr>
        <a:xfrm>
          <a:off x="2391425" y="3078060"/>
          <a:ext cx="1101966"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Fidelity to the leadership of the Vanguard Party</a:t>
          </a:r>
        </a:p>
      </dsp:txBody>
      <dsp:txXfrm>
        <a:off x="2423700" y="3110335"/>
        <a:ext cx="1037416" cy="2851401"/>
      </dsp:txXfrm>
    </dsp:sp>
    <dsp:sp modelId="{A33F7161-0948-764D-A12B-6E3E654C6A09}">
      <dsp:nvSpPr>
        <dsp:cNvPr id="0" name=""/>
        <dsp:cNvSpPr/>
      </dsp:nvSpPr>
      <dsp:spPr>
        <a:xfrm>
          <a:off x="3585956" y="3078060"/>
          <a:ext cx="1101966"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Social harmony</a:t>
          </a:r>
        </a:p>
      </dsp:txBody>
      <dsp:txXfrm>
        <a:off x="3618231" y="3110335"/>
        <a:ext cx="1037416" cy="2851401"/>
      </dsp:txXfrm>
    </dsp:sp>
    <dsp:sp modelId="{7CEB725C-936D-7B4D-8C02-7A83B34F8DCB}">
      <dsp:nvSpPr>
        <dsp:cNvPr id="0" name=""/>
        <dsp:cNvSpPr/>
      </dsp:nvSpPr>
      <dsp:spPr>
        <a:xfrm>
          <a:off x="4780488" y="3078060"/>
          <a:ext cx="1101966"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United Frant against enemies</a:t>
          </a:r>
        </a:p>
      </dsp:txBody>
      <dsp:txXfrm>
        <a:off x="4812763" y="3110335"/>
        <a:ext cx="1037416" cy="2851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84315-CE34-0143-8311-EB9C47E9CD74}">
      <dsp:nvSpPr>
        <dsp:cNvPr id="0" name=""/>
        <dsp:cNvSpPr/>
      </dsp:nvSpPr>
      <dsp:spPr>
        <a:xfrm>
          <a:off x="0" y="250923"/>
          <a:ext cx="7010400" cy="91494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list represents the end product of a process of data driven analytics,</a:t>
          </a:r>
        </a:p>
      </dsp:txBody>
      <dsp:txXfrm>
        <a:off x="44664" y="295587"/>
        <a:ext cx="6921072" cy="825612"/>
      </dsp:txXfrm>
    </dsp:sp>
    <dsp:sp modelId="{08A258F9-C99C-DE40-BBFE-D741C02A6068}">
      <dsp:nvSpPr>
        <dsp:cNvPr id="0" name=""/>
        <dsp:cNvSpPr/>
      </dsp:nvSpPr>
      <dsp:spPr>
        <a:xfrm>
          <a:off x="0" y="1232103"/>
          <a:ext cx="7010400" cy="914940"/>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producing a conclusion related to each list </a:t>
          </a:r>
        </a:p>
      </dsp:txBody>
      <dsp:txXfrm>
        <a:off x="44664" y="1276767"/>
        <a:ext cx="6921072" cy="825612"/>
      </dsp:txXfrm>
    </dsp:sp>
    <dsp:sp modelId="{23295BF1-6868-1A4D-82A1-AAC0B51B7F8A}">
      <dsp:nvSpPr>
        <dsp:cNvPr id="0" name=""/>
        <dsp:cNvSpPr/>
      </dsp:nvSpPr>
      <dsp:spPr>
        <a:xfrm>
          <a:off x="0" y="2147043"/>
          <a:ext cx="70104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(compliance with court order lists; student misbehavior lists; subway misbehavior lists; community service lists; financial responsibility lists; etc.)</a:t>
          </a:r>
        </a:p>
      </dsp:txBody>
      <dsp:txXfrm>
        <a:off x="0" y="2147043"/>
        <a:ext cx="7010400" cy="833175"/>
      </dsp:txXfrm>
    </dsp:sp>
    <dsp:sp modelId="{8690E4C3-DEE3-2148-9127-DE2317B66087}">
      <dsp:nvSpPr>
        <dsp:cNvPr id="0" name=""/>
        <dsp:cNvSpPr/>
      </dsp:nvSpPr>
      <dsp:spPr>
        <a:xfrm>
          <a:off x="0" y="2980218"/>
          <a:ext cx="7010400" cy="914940"/>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based on the factors weighed </a:t>
          </a:r>
        </a:p>
      </dsp:txBody>
      <dsp:txXfrm>
        <a:off x="44664" y="3024882"/>
        <a:ext cx="6921072" cy="825612"/>
      </dsp:txXfrm>
    </dsp:sp>
    <dsp:sp modelId="{E2278FB4-756A-2648-98BA-7C901902C75B}">
      <dsp:nvSpPr>
        <dsp:cNvPr id="0" name=""/>
        <dsp:cNvSpPr/>
      </dsp:nvSpPr>
      <dsp:spPr>
        <a:xfrm>
          <a:off x="0" y="3895158"/>
          <a:ext cx="70104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(e.g., spitting, eating, loud music playing etc. on the subway for the subway misbehavior list; timely payment of bills, traffic tickets, utility bills for a financial responsibility list) ) </a:t>
          </a:r>
        </a:p>
      </dsp:txBody>
      <dsp:txXfrm>
        <a:off x="0" y="3895158"/>
        <a:ext cx="7010400" cy="833175"/>
      </dsp:txXfrm>
    </dsp:sp>
    <dsp:sp modelId="{22B7B307-1BD9-6F43-853C-178FAA0C6FF5}">
      <dsp:nvSpPr>
        <dsp:cNvPr id="0" name=""/>
        <dsp:cNvSpPr/>
      </dsp:nvSpPr>
      <dsp:spPr>
        <a:xfrm>
          <a:off x="0" y="4728333"/>
          <a:ext cx="7010400" cy="91494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 order to determine whether a threshold quantum of conduct has occurred that merits inclusion on the list.</a:t>
          </a:r>
        </a:p>
      </dsp:txBody>
      <dsp:txXfrm>
        <a:off x="44664" y="4772997"/>
        <a:ext cx="6921072" cy="825612"/>
      </dsp:txXfrm>
    </dsp:sp>
    <dsp:sp modelId="{781D9FBD-46B6-5249-B74B-653AF4C25950}">
      <dsp:nvSpPr>
        <dsp:cNvPr id="0" name=""/>
        <dsp:cNvSpPr/>
      </dsp:nvSpPr>
      <dsp:spPr>
        <a:xfrm>
          <a:off x="0" y="5643273"/>
          <a:ext cx="70104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8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The end product of that analytics—the list—then serves as the signal necessary to either encourage or compel other social, political, and economic actors to act (reward or punish) on the basis of inclusion.</a:t>
          </a:r>
        </a:p>
      </dsp:txBody>
      <dsp:txXfrm>
        <a:off x="0" y="5643273"/>
        <a:ext cx="7010400" cy="833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4E17C-5F50-1449-959B-B22326CFDC6D}">
      <dsp:nvSpPr>
        <dsp:cNvPr id="0" name=""/>
        <dsp:cNvSpPr/>
      </dsp:nvSpPr>
      <dsp:spPr>
        <a:xfrm>
          <a:off x="111263" y="2257"/>
          <a:ext cx="4427849" cy="265670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CSC was founded on the application of emerging developments in Leninist theory that began to embrace the idea of the need to overcome the governing methodologies of liberal democratic states which were inextricable from liberal democratic principles and culture</a:t>
          </a:r>
        </a:p>
      </dsp:txBody>
      <dsp:txXfrm>
        <a:off x="111263" y="2257"/>
        <a:ext cx="4427849" cy="2656709"/>
      </dsp:txXfrm>
    </dsp:sp>
    <dsp:sp modelId="{703DC827-36F6-1349-AA61-E8C33F0E3EA8}">
      <dsp:nvSpPr>
        <dsp:cNvPr id="0" name=""/>
        <dsp:cNvSpPr/>
      </dsp:nvSpPr>
      <dsp:spPr>
        <a:xfrm>
          <a:off x="111263" y="3101751"/>
          <a:ext cx="4427849" cy="2656709"/>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It followed that an emerging system of socialist market economy under a socialist political model grounded in socialist culture required a socialist approach to governance suitable for the times. </a:t>
          </a:r>
        </a:p>
      </dsp:txBody>
      <dsp:txXfrm>
        <a:off x="111263" y="3101751"/>
        <a:ext cx="4427849" cy="26567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C4EDA-DC0C-6740-BD64-95E5855F1F38}">
      <dsp:nvSpPr>
        <dsp:cNvPr id="0" name=""/>
        <dsp:cNvSpPr/>
      </dsp:nvSpPr>
      <dsp:spPr>
        <a:xfrm>
          <a:off x="512052" y="713"/>
          <a:ext cx="2879645" cy="1727787"/>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 2014 Planning Outline outlines an ambitious agenda—to remake society in line with the new era made possible by the success of the generation long project of Reform and Opening Up.</a:t>
          </a:r>
        </a:p>
      </dsp:txBody>
      <dsp:txXfrm>
        <a:off x="512052" y="713"/>
        <a:ext cx="2879645" cy="1727787"/>
      </dsp:txXfrm>
    </dsp:sp>
    <dsp:sp modelId="{8E4779E3-7F8A-D446-A055-06502F9263EB}">
      <dsp:nvSpPr>
        <dsp:cNvPr id="0" name=""/>
        <dsp:cNvSpPr/>
      </dsp:nvSpPr>
      <dsp:spPr>
        <a:xfrm>
          <a:off x="3679662" y="713"/>
          <a:ext cx="2879645" cy="1727787"/>
        </a:xfrm>
        <a:prstGeom prst="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Rules are important (in the form of law, regulation, social norms, principles and the like), but they remain abstract and remote unless they can be internalized.  </a:t>
          </a:r>
        </a:p>
      </dsp:txBody>
      <dsp:txXfrm>
        <a:off x="3679662" y="713"/>
        <a:ext cx="2879645" cy="1727787"/>
      </dsp:txXfrm>
    </dsp:sp>
    <dsp:sp modelId="{25D21F2B-B6AE-274E-99D1-8DE5ABD0EFCA}">
      <dsp:nvSpPr>
        <dsp:cNvPr id="0" name=""/>
        <dsp:cNvSpPr/>
      </dsp:nvSpPr>
      <dsp:spPr>
        <a:xfrm>
          <a:off x="512052" y="2016465"/>
          <a:ext cx="2879645" cy="1727787"/>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Internalization is possible only by changing cultures of behavior and behavior expectations. </a:t>
          </a:r>
        </a:p>
      </dsp:txBody>
      <dsp:txXfrm>
        <a:off x="512052" y="2016465"/>
        <a:ext cx="2879645" cy="1727787"/>
      </dsp:txXfrm>
    </dsp:sp>
    <dsp:sp modelId="{CA2AB461-A86E-2D41-8A5F-E50231F054B1}">
      <dsp:nvSpPr>
        <dsp:cNvPr id="0" name=""/>
        <dsp:cNvSpPr/>
      </dsp:nvSpPr>
      <dsp:spPr>
        <a:xfrm>
          <a:off x="3679662" y="2016465"/>
          <a:ext cx="2879645" cy="1727787"/>
        </a:xfrm>
        <a:prstGeom prst="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It is here that super scoring moves from its normative objectives (the new era integrity society framed by the twelve Core Socialist Values) to its methodologies (data driven governance, ratings, punishment and reward). </a:t>
          </a:r>
        </a:p>
      </dsp:txBody>
      <dsp:txXfrm>
        <a:off x="3679662" y="2016465"/>
        <a:ext cx="2879645" cy="1727787"/>
      </dsp:txXfrm>
    </dsp:sp>
    <dsp:sp modelId="{5AA570B8-FDF3-E24E-9DD6-C9903BE94486}">
      <dsp:nvSpPr>
        <dsp:cNvPr id="0" name=""/>
        <dsp:cNvSpPr/>
      </dsp:nvSpPr>
      <dsp:spPr>
        <a:xfrm>
          <a:off x="2095857" y="4032217"/>
          <a:ext cx="2879645" cy="1727787"/>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Law moves to the sidelines—it is reduced to the means by which the factors necessary for the production of scores, or rankings, can be determined. </a:t>
          </a:r>
        </a:p>
      </dsp:txBody>
      <dsp:txXfrm>
        <a:off x="2095857" y="4032217"/>
        <a:ext cx="2879645" cy="17277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6082F-ED47-0342-AACA-31EA6D97B2E3}">
      <dsp:nvSpPr>
        <dsp:cNvPr id="0" name=""/>
        <dsp:cNvSpPr/>
      </dsp:nvSpPr>
      <dsp:spPr>
        <a:xfrm>
          <a:off x="0" y="61958"/>
          <a:ext cx="8059783" cy="1056224"/>
        </a:xfrm>
        <a:prstGeom prst="roundRect">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Embraced a “think centrally and experiment locally” approach to new initiatives</a:t>
          </a:r>
          <a:r>
            <a:rPr lang="en-US" sz="1500" kern="1200" dirty="0"/>
            <a:t>.  </a:t>
          </a:r>
        </a:p>
      </dsp:txBody>
      <dsp:txXfrm>
        <a:off x="51561" y="113519"/>
        <a:ext cx="7956661" cy="953102"/>
      </dsp:txXfrm>
    </dsp:sp>
    <dsp:sp modelId="{7FD215BE-81A0-AE44-A747-47F0953D35F6}">
      <dsp:nvSpPr>
        <dsp:cNvPr id="0" name=""/>
        <dsp:cNvSpPr/>
      </dsp:nvSpPr>
      <dsp:spPr>
        <a:xfrm>
          <a:off x="0" y="1161383"/>
          <a:ext cx="8059783" cy="1056224"/>
        </a:xfrm>
        <a:prstGeom prst="roundRect">
          <a:avLst/>
        </a:prstGeom>
        <a:gradFill rotWithShape="0">
          <a:gsLst>
            <a:gs pos="0">
              <a:schemeClr val="accent6">
                <a:shade val="50000"/>
                <a:hueOff val="147370"/>
                <a:satOff val="-6442"/>
                <a:lumOff val="17584"/>
                <a:alphaOff val="0"/>
                <a:lumMod val="110000"/>
                <a:satMod val="105000"/>
                <a:tint val="67000"/>
              </a:schemeClr>
            </a:gs>
            <a:gs pos="50000">
              <a:schemeClr val="accent6">
                <a:shade val="50000"/>
                <a:hueOff val="147370"/>
                <a:satOff val="-6442"/>
                <a:lumOff val="17584"/>
                <a:alphaOff val="0"/>
                <a:lumMod val="105000"/>
                <a:satMod val="103000"/>
                <a:tint val="73000"/>
              </a:schemeClr>
            </a:gs>
            <a:gs pos="100000">
              <a:schemeClr val="accent6">
                <a:shade val="50000"/>
                <a:hueOff val="147370"/>
                <a:satOff val="-6442"/>
                <a:lumOff val="175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State authorities have tended to de-link public authorities from direct control of such experiments </a:t>
          </a:r>
        </a:p>
      </dsp:txBody>
      <dsp:txXfrm>
        <a:off x="51561" y="1212944"/>
        <a:ext cx="7956661" cy="953102"/>
      </dsp:txXfrm>
    </dsp:sp>
    <dsp:sp modelId="{FBE35DF7-FCDC-B641-832B-2F5398BFBC4C}">
      <dsp:nvSpPr>
        <dsp:cNvPr id="0" name=""/>
        <dsp:cNvSpPr/>
      </dsp:nvSpPr>
      <dsp:spPr>
        <a:xfrm>
          <a:off x="0" y="2260807"/>
          <a:ext cx="8059783" cy="1056224"/>
        </a:xfrm>
        <a:prstGeom prst="roundRect">
          <a:avLst/>
        </a:prstGeom>
        <a:gradFill rotWithShape="0">
          <a:gsLst>
            <a:gs pos="0">
              <a:schemeClr val="accent6">
                <a:shade val="50000"/>
                <a:hueOff val="294739"/>
                <a:satOff val="-12884"/>
                <a:lumOff val="35169"/>
                <a:alphaOff val="0"/>
                <a:lumMod val="110000"/>
                <a:satMod val="105000"/>
                <a:tint val="67000"/>
              </a:schemeClr>
            </a:gs>
            <a:gs pos="50000">
              <a:schemeClr val="accent6">
                <a:shade val="50000"/>
                <a:hueOff val="294739"/>
                <a:satOff val="-12884"/>
                <a:lumOff val="35169"/>
                <a:alphaOff val="0"/>
                <a:lumMod val="105000"/>
                <a:satMod val="103000"/>
                <a:tint val="73000"/>
              </a:schemeClr>
            </a:gs>
            <a:gs pos="100000">
              <a:schemeClr val="accent6">
                <a:shade val="50000"/>
                <a:hueOff val="294739"/>
                <a:satOff val="-12884"/>
                <a:lumOff val="351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In effect once the central authorities produced the premises and principles within which a system is to be constructed, code writing and application was fractured and spread out to key experimental centers. </a:t>
          </a:r>
        </a:p>
      </dsp:txBody>
      <dsp:txXfrm>
        <a:off x="51561" y="2312368"/>
        <a:ext cx="7956661" cy="953102"/>
      </dsp:txXfrm>
    </dsp:sp>
    <dsp:sp modelId="{37EDBAEA-3CA2-B047-A60A-761D74E590E1}">
      <dsp:nvSpPr>
        <dsp:cNvPr id="0" name=""/>
        <dsp:cNvSpPr/>
      </dsp:nvSpPr>
      <dsp:spPr>
        <a:xfrm>
          <a:off x="0" y="3360231"/>
          <a:ext cx="8059783" cy="1056224"/>
        </a:xfrm>
        <a:prstGeom prst="roundRect">
          <a:avLst/>
        </a:prstGeom>
        <a:gradFill rotWithShape="0">
          <a:gsLst>
            <a:gs pos="0">
              <a:schemeClr val="accent6">
                <a:shade val="50000"/>
                <a:hueOff val="294739"/>
                <a:satOff val="-12884"/>
                <a:lumOff val="35169"/>
                <a:alphaOff val="0"/>
                <a:lumMod val="110000"/>
                <a:satMod val="105000"/>
                <a:tint val="67000"/>
              </a:schemeClr>
            </a:gs>
            <a:gs pos="50000">
              <a:schemeClr val="accent6">
                <a:shade val="50000"/>
                <a:hueOff val="294739"/>
                <a:satOff val="-12884"/>
                <a:lumOff val="35169"/>
                <a:alphaOff val="0"/>
                <a:lumMod val="105000"/>
                <a:satMod val="103000"/>
                <a:tint val="73000"/>
              </a:schemeClr>
            </a:gs>
            <a:gs pos="100000">
              <a:schemeClr val="accent6">
                <a:shade val="50000"/>
                <a:hueOff val="294739"/>
                <a:satOff val="-12884"/>
                <a:lumOff val="351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Once useful code was produced and successfully applied, it could be either expanded or the seeded elsewhere under systems of coordination in which the central government would again assume a leading role.  </a:t>
          </a:r>
        </a:p>
      </dsp:txBody>
      <dsp:txXfrm>
        <a:off x="51561" y="3411792"/>
        <a:ext cx="7956661" cy="953102"/>
      </dsp:txXfrm>
    </dsp:sp>
    <dsp:sp modelId="{052A5B86-914A-FD40-B970-B46BE83C37A1}">
      <dsp:nvSpPr>
        <dsp:cNvPr id="0" name=""/>
        <dsp:cNvSpPr/>
      </dsp:nvSpPr>
      <dsp:spPr>
        <a:xfrm>
          <a:off x="0" y="4459655"/>
          <a:ext cx="8059783" cy="1056224"/>
        </a:xfrm>
        <a:prstGeom prst="roundRect">
          <a:avLst/>
        </a:prstGeom>
        <a:gradFill rotWithShape="0">
          <a:gsLst>
            <a:gs pos="0">
              <a:schemeClr val="accent6">
                <a:shade val="50000"/>
                <a:hueOff val="147370"/>
                <a:satOff val="-6442"/>
                <a:lumOff val="17584"/>
                <a:alphaOff val="0"/>
                <a:lumMod val="110000"/>
                <a:satMod val="105000"/>
                <a:tint val="67000"/>
              </a:schemeClr>
            </a:gs>
            <a:gs pos="50000">
              <a:schemeClr val="accent6">
                <a:shade val="50000"/>
                <a:hueOff val="147370"/>
                <a:satOff val="-6442"/>
                <a:lumOff val="17584"/>
                <a:alphaOff val="0"/>
                <a:lumMod val="105000"/>
                <a:satMod val="103000"/>
                <a:tint val="73000"/>
              </a:schemeClr>
            </a:gs>
            <a:gs pos="100000">
              <a:schemeClr val="accent6">
                <a:shade val="50000"/>
                <a:hueOff val="147370"/>
                <a:satOff val="-6442"/>
                <a:lumOff val="175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Thus, </a:t>
          </a:r>
          <a:r>
            <a:rPr lang="en-US" sz="1500" b="1" kern="1200" dirty="0"/>
            <a:t>the super-scoring elements of CSC lies in central control at both the initial stage </a:t>
          </a:r>
          <a:r>
            <a:rPr lang="en-US" sz="1500" kern="1200" dirty="0"/>
            <a:t>(conceptualization and vision-parameters; the normative structures and system objectives) and </a:t>
          </a:r>
          <a:r>
            <a:rPr lang="en-US" sz="1500" b="1" kern="1200" dirty="0"/>
            <a:t>at the final operational stage</a:t>
          </a:r>
          <a:r>
            <a:rPr lang="en-US" sz="1500" kern="1200" dirty="0"/>
            <a:t> (coordination, management, direction through rules based administrative discretion systems guided or controlled by a central administrative apparatus). </a:t>
          </a:r>
        </a:p>
      </dsp:txBody>
      <dsp:txXfrm>
        <a:off x="51561" y="4511216"/>
        <a:ext cx="7956661" cy="953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752A0-7513-834C-8B8C-E98C808174A5}">
      <dsp:nvSpPr>
        <dsp:cNvPr id="0" name=""/>
        <dsp:cNvSpPr/>
      </dsp:nvSpPr>
      <dsp:spPr>
        <a:xfrm>
          <a:off x="0" y="0"/>
          <a:ext cx="5064405" cy="101576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Inter-institutional coordination of data and analytics. </a:t>
          </a:r>
        </a:p>
      </dsp:txBody>
      <dsp:txXfrm>
        <a:off x="29751" y="29751"/>
        <a:ext cx="3849467" cy="956265"/>
      </dsp:txXfrm>
    </dsp:sp>
    <dsp:sp modelId="{D87D3ED3-1BBB-C94F-9DA3-9D0D2E86377B}">
      <dsp:nvSpPr>
        <dsp:cNvPr id="0" name=""/>
        <dsp:cNvSpPr/>
      </dsp:nvSpPr>
      <dsp:spPr>
        <a:xfrm>
          <a:off x="378186" y="1156846"/>
          <a:ext cx="5064405" cy="101576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Lists as mediating agents</a:t>
          </a:r>
        </a:p>
      </dsp:txBody>
      <dsp:txXfrm>
        <a:off x="407937" y="1186597"/>
        <a:ext cx="3966468" cy="956265"/>
      </dsp:txXfrm>
    </dsp:sp>
    <dsp:sp modelId="{3C7A3B61-5260-E546-A460-DA6CCF780D62}">
      <dsp:nvSpPr>
        <dsp:cNvPr id="0" name=""/>
        <dsp:cNvSpPr/>
      </dsp:nvSpPr>
      <dsp:spPr>
        <a:xfrm>
          <a:off x="756372" y="2313692"/>
          <a:ext cx="5064405" cy="101576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Public-Private partnerships</a:t>
          </a:r>
        </a:p>
      </dsp:txBody>
      <dsp:txXfrm>
        <a:off x="786123" y="2343443"/>
        <a:ext cx="3966468" cy="956265"/>
      </dsp:txXfrm>
    </dsp:sp>
    <dsp:sp modelId="{9CB80700-DE36-094F-A8C2-EDF29930D671}">
      <dsp:nvSpPr>
        <dsp:cNvPr id="0" name=""/>
        <dsp:cNvSpPr/>
      </dsp:nvSpPr>
      <dsp:spPr>
        <a:xfrm>
          <a:off x="1134558" y="3470539"/>
          <a:ext cx="5064405" cy="101576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Vertical and horizontal coherence; central discipline</a:t>
          </a:r>
        </a:p>
      </dsp:txBody>
      <dsp:txXfrm>
        <a:off x="1164309" y="3500290"/>
        <a:ext cx="3966468" cy="956265"/>
      </dsp:txXfrm>
    </dsp:sp>
    <dsp:sp modelId="{56701BD4-4BCD-F04E-A13A-202311169304}">
      <dsp:nvSpPr>
        <dsp:cNvPr id="0" name=""/>
        <dsp:cNvSpPr/>
      </dsp:nvSpPr>
      <dsp:spPr>
        <a:xfrm>
          <a:off x="1512744" y="4627385"/>
          <a:ext cx="5064405" cy="1015767"/>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Information sharing</a:t>
          </a:r>
        </a:p>
      </dsp:txBody>
      <dsp:txXfrm>
        <a:off x="1542495" y="4657136"/>
        <a:ext cx="3966468" cy="956265"/>
      </dsp:txXfrm>
    </dsp:sp>
    <dsp:sp modelId="{FD439111-B594-374E-B2FF-F8CAEED01FD0}">
      <dsp:nvSpPr>
        <dsp:cNvPr id="0" name=""/>
        <dsp:cNvSpPr/>
      </dsp:nvSpPr>
      <dsp:spPr>
        <a:xfrm>
          <a:off x="4404156" y="742074"/>
          <a:ext cx="660248" cy="660248"/>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552712" y="742074"/>
        <a:ext cx="363136" cy="496837"/>
      </dsp:txXfrm>
    </dsp:sp>
    <dsp:sp modelId="{4E24B92E-9ECA-9945-BAD8-5AD79BEE5915}">
      <dsp:nvSpPr>
        <dsp:cNvPr id="0" name=""/>
        <dsp:cNvSpPr/>
      </dsp:nvSpPr>
      <dsp:spPr>
        <a:xfrm>
          <a:off x="4782342" y="1898920"/>
          <a:ext cx="660248" cy="660248"/>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930898" y="1898920"/>
        <a:ext cx="363136" cy="496837"/>
      </dsp:txXfrm>
    </dsp:sp>
    <dsp:sp modelId="{A119EFD4-9EC1-6845-8667-3A0BAD674D37}">
      <dsp:nvSpPr>
        <dsp:cNvPr id="0" name=""/>
        <dsp:cNvSpPr/>
      </dsp:nvSpPr>
      <dsp:spPr>
        <a:xfrm>
          <a:off x="5160528" y="3038837"/>
          <a:ext cx="660248" cy="660248"/>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309084" y="3038837"/>
        <a:ext cx="363136" cy="496837"/>
      </dsp:txXfrm>
    </dsp:sp>
    <dsp:sp modelId="{A37A2AAD-4732-5047-9C4A-490880EF6809}">
      <dsp:nvSpPr>
        <dsp:cNvPr id="0" name=""/>
        <dsp:cNvSpPr/>
      </dsp:nvSpPr>
      <dsp:spPr>
        <a:xfrm>
          <a:off x="5538714" y="4206970"/>
          <a:ext cx="660248" cy="660248"/>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687270" y="4206970"/>
        <a:ext cx="363136" cy="49683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4B13-0ECB-2141-84D1-6F27435E9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7C2DA0-B2D6-2441-9477-F528115F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66C7CE-8BAA-CC41-BB37-BEBDD72D9E7B}"/>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5" name="Footer Placeholder 4">
            <a:extLst>
              <a:ext uri="{FF2B5EF4-FFF2-40B4-BE49-F238E27FC236}">
                <a16:creationId xmlns:a16="http://schemas.microsoft.com/office/drawing/2014/main" id="{00C62A35-02FD-E34D-8407-CC79EE571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1616D-84ED-3D42-8D99-62AF571039CB}"/>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427165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CFE6-BBC3-E74B-A89B-4BA7559B9B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2EE418-92F8-F64F-A29E-D371FF21E5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36881-AB30-7044-BE38-47F9AD4E7846}"/>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5" name="Footer Placeholder 4">
            <a:extLst>
              <a:ext uri="{FF2B5EF4-FFF2-40B4-BE49-F238E27FC236}">
                <a16:creationId xmlns:a16="http://schemas.microsoft.com/office/drawing/2014/main" id="{CB0EBCDF-1E3B-AD4A-BA75-E71CE176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6BFDA-0980-2B43-B067-F5C96EF8EFA1}"/>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41963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871BC-0D53-9D4C-8815-228F1D3D6B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4D57D-5E18-414F-9A75-67D1C9D3A0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10936-3476-8948-A20D-A336FA8092F2}"/>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5" name="Footer Placeholder 4">
            <a:extLst>
              <a:ext uri="{FF2B5EF4-FFF2-40B4-BE49-F238E27FC236}">
                <a16:creationId xmlns:a16="http://schemas.microsoft.com/office/drawing/2014/main" id="{C17A3734-6113-3C4D-8501-1D24B785B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3F517-6979-8946-AB61-9D656176E3BC}"/>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262402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AF5F-05D9-2D46-BB47-D507F9D45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39CC3-F71C-2641-9602-9832A897A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71F5-2F5E-AC4C-8AF7-530255616C3C}"/>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5" name="Footer Placeholder 4">
            <a:extLst>
              <a:ext uri="{FF2B5EF4-FFF2-40B4-BE49-F238E27FC236}">
                <a16:creationId xmlns:a16="http://schemas.microsoft.com/office/drawing/2014/main" id="{33BF7577-4242-4C43-885C-D4A210DCD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22FF1-94AC-5047-A39C-8C783C102A67}"/>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390725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02A9-7E4A-1F4E-B93A-D02DA25CB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354AD-1A77-834C-8281-6C78689F3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CF3949-12FC-2444-A5AE-CE9704EEC0F6}"/>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5" name="Footer Placeholder 4">
            <a:extLst>
              <a:ext uri="{FF2B5EF4-FFF2-40B4-BE49-F238E27FC236}">
                <a16:creationId xmlns:a16="http://schemas.microsoft.com/office/drawing/2014/main" id="{43D509BA-16F0-8549-AC37-BEB049C20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8EA9B-E5B8-D645-9AC8-20D7E6F0D1EC}"/>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234602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0467-B0D0-2948-B11E-5C0843EE4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196E2-ED22-4B44-862A-A5633C220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BD2CB6-457E-1246-A45E-355FE53BCA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FFC2BA-6A21-594C-A634-07BF25E531C5}"/>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6" name="Footer Placeholder 5">
            <a:extLst>
              <a:ext uri="{FF2B5EF4-FFF2-40B4-BE49-F238E27FC236}">
                <a16:creationId xmlns:a16="http://schemas.microsoft.com/office/drawing/2014/main" id="{C84B01E9-CAEE-A74B-85D7-71F1C1F45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9198D-0BCA-6043-95BF-3C076D5CC24F}"/>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14123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6584-2833-EB4E-B407-FC62E34747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743EE1-F141-FF40-9581-C5A095A34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A94457-451B-FE4D-8656-326676E03E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06843F-EA59-534E-BF63-BE06AC1FF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622CC-ECF0-0F4C-AB09-4426E215E5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5D2DBE-31F5-E747-ABA2-D69707969430}"/>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8" name="Footer Placeholder 7">
            <a:extLst>
              <a:ext uri="{FF2B5EF4-FFF2-40B4-BE49-F238E27FC236}">
                <a16:creationId xmlns:a16="http://schemas.microsoft.com/office/drawing/2014/main" id="{0A2FE123-D01A-3B44-BFAC-7CE3A3891C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308793-EDF7-C241-BDAE-FD59B862672C}"/>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110170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189A-65FF-AB43-A763-89658DC68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ED246F-A21D-4C4D-B99F-11D723672EDA}"/>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4" name="Footer Placeholder 3">
            <a:extLst>
              <a:ext uri="{FF2B5EF4-FFF2-40B4-BE49-F238E27FC236}">
                <a16:creationId xmlns:a16="http://schemas.microsoft.com/office/drawing/2014/main" id="{779267F2-E1BC-9147-B4BD-1D3C605E05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E7F102-B4B4-D14D-BB34-6C2B932BFEF0}"/>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60138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15F1A-B1E9-1F4E-AB90-CE78E137845B}"/>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3" name="Footer Placeholder 2">
            <a:extLst>
              <a:ext uri="{FF2B5EF4-FFF2-40B4-BE49-F238E27FC236}">
                <a16:creationId xmlns:a16="http://schemas.microsoft.com/office/drawing/2014/main" id="{35CF9E19-9870-A445-A06F-5181E7E6A0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CC688-E5EB-8049-A67D-654F4418CB4B}"/>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33320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15E3-DC1C-504E-A402-22A0F08A3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D95BAA-16FC-6349-AECA-F38F5487D4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83D110-7812-F04D-BF53-9BE5638B6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83E88F-59DC-034A-A737-DD01EFD38577}"/>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6" name="Footer Placeholder 5">
            <a:extLst>
              <a:ext uri="{FF2B5EF4-FFF2-40B4-BE49-F238E27FC236}">
                <a16:creationId xmlns:a16="http://schemas.microsoft.com/office/drawing/2014/main" id="{E569C002-7294-E84D-9F83-0FED1B23B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C0B68-FD29-C24B-AC86-9E78F0DF7115}"/>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83969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B4BA-A4F6-C242-A8FF-EE7EEB533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4C8F16-A29B-9049-AFD8-6B12E54337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D224B58-9019-244D-8DF5-4695B4F93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00A50-4BA2-DB49-849A-FBE0D8A8B62F}"/>
              </a:ext>
            </a:extLst>
          </p:cNvPr>
          <p:cNvSpPr>
            <a:spLocks noGrp="1"/>
          </p:cNvSpPr>
          <p:nvPr>
            <p:ph type="dt" sz="half" idx="10"/>
          </p:nvPr>
        </p:nvSpPr>
        <p:spPr/>
        <p:txBody>
          <a:bodyPr/>
          <a:lstStyle/>
          <a:p>
            <a:fld id="{7B875D3E-E5CC-254F-BDF2-2EB791D9A70C}" type="datetimeFigureOut">
              <a:rPr lang="en-US" smtClean="0"/>
              <a:t>10/11/19</a:t>
            </a:fld>
            <a:endParaRPr lang="en-US"/>
          </a:p>
        </p:txBody>
      </p:sp>
      <p:sp>
        <p:nvSpPr>
          <p:cNvPr id="6" name="Footer Placeholder 5">
            <a:extLst>
              <a:ext uri="{FF2B5EF4-FFF2-40B4-BE49-F238E27FC236}">
                <a16:creationId xmlns:a16="http://schemas.microsoft.com/office/drawing/2014/main" id="{79D1D1C4-EF2A-3D43-A30D-D79EC6846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262EA-EE87-DE4A-8632-199D87EAF791}"/>
              </a:ext>
            </a:extLst>
          </p:cNvPr>
          <p:cNvSpPr>
            <a:spLocks noGrp="1"/>
          </p:cNvSpPr>
          <p:nvPr>
            <p:ph type="sldNum" sz="quarter" idx="12"/>
          </p:nvPr>
        </p:nvSpPr>
        <p:spPr/>
        <p:txBody>
          <a:bodyPr/>
          <a:lstStyle/>
          <a:p>
            <a:fld id="{B1077DB9-363D-0748-8B14-F6CB09338AA3}" type="slidenum">
              <a:rPr lang="en-US" smtClean="0"/>
              <a:t>‹#›</a:t>
            </a:fld>
            <a:endParaRPr lang="en-US"/>
          </a:p>
        </p:txBody>
      </p:sp>
    </p:spTree>
    <p:extLst>
      <p:ext uri="{BB962C8B-B14F-4D97-AF65-F5344CB8AC3E}">
        <p14:creationId xmlns:p14="http://schemas.microsoft.com/office/powerpoint/2010/main" val="19965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4E511-D0E4-E742-9502-8019686FF0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BFD4B3-CC3B-8644-9E5C-49E4DA1C6C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E5A5C-C120-EA4D-8C5F-461AF888A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75D3E-E5CC-254F-BDF2-2EB791D9A70C}" type="datetimeFigureOut">
              <a:rPr lang="en-US" smtClean="0"/>
              <a:t>10/11/19</a:t>
            </a:fld>
            <a:endParaRPr lang="en-US"/>
          </a:p>
        </p:txBody>
      </p:sp>
      <p:sp>
        <p:nvSpPr>
          <p:cNvPr id="5" name="Footer Placeholder 4">
            <a:extLst>
              <a:ext uri="{FF2B5EF4-FFF2-40B4-BE49-F238E27FC236}">
                <a16:creationId xmlns:a16="http://schemas.microsoft.com/office/drawing/2014/main" id="{387BE880-7047-C547-A494-060A24500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09072-73BF-6944-A541-F47A9231C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77DB9-363D-0748-8B14-F6CB09338AA3}" type="slidenum">
              <a:rPr lang="en-US" smtClean="0"/>
              <a:t>‹#›</a:t>
            </a:fld>
            <a:endParaRPr lang="en-US"/>
          </a:p>
        </p:txBody>
      </p:sp>
    </p:spTree>
    <p:extLst>
      <p:ext uri="{BB962C8B-B14F-4D97-AF65-F5344CB8AC3E}">
        <p14:creationId xmlns:p14="http://schemas.microsoft.com/office/powerpoint/2010/main" val="155285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ytimes.com/2019/09/22/business/china-social-credit-business.html"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8.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1537C-8D9B-7C47-BB11-38C263568D78}"/>
              </a:ext>
            </a:extLst>
          </p:cNvPr>
          <p:cNvSpPr>
            <a:spLocks noGrp="1"/>
          </p:cNvSpPr>
          <p:nvPr>
            <p:ph type="title"/>
          </p:nvPr>
        </p:nvSpPr>
        <p:spPr>
          <a:xfrm>
            <a:off x="431074" y="3892730"/>
            <a:ext cx="11299372" cy="2965269"/>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rect">
              <a:fillToRect l="100000" t="100000"/>
            </a:path>
            <a:tileRect r="-100000" b="-100000"/>
          </a:gradFill>
        </p:spPr>
        <p:txBody>
          <a:bodyPr>
            <a:noAutofit/>
          </a:bodyPr>
          <a:lstStyle/>
          <a:p>
            <a:r>
              <a:rPr lang="en-US" sz="2800" b="1" dirty="0">
                <a:latin typeface="Cambria" panose="02040503050406030204" pitchFamily="18" charset="0"/>
              </a:rPr>
              <a:t>Blacklists and Social Credit Regimes in China </a:t>
            </a:r>
            <a:br>
              <a:rPr lang="en-US" sz="2800" dirty="0">
                <a:latin typeface="Cambria" panose="02040503050406030204" pitchFamily="18" charset="0"/>
              </a:rPr>
            </a:br>
            <a:r>
              <a:rPr lang="en-US" sz="2800" dirty="0">
                <a:latin typeface="Cambria" panose="02040503050406030204" pitchFamily="18" charset="0"/>
              </a:rPr>
              <a:t>Larry </a:t>
            </a:r>
            <a:r>
              <a:rPr lang="en-US" sz="2800" dirty="0" err="1">
                <a:latin typeface="Cambria" panose="02040503050406030204" pitchFamily="18" charset="0"/>
              </a:rPr>
              <a:t>Catá</a:t>
            </a:r>
            <a:r>
              <a:rPr lang="en-US" sz="2800" dirty="0">
                <a:latin typeface="Cambria" panose="02040503050406030204" pitchFamily="18" charset="0"/>
              </a:rPr>
              <a:t> Backer</a:t>
            </a:r>
            <a:br>
              <a:rPr lang="en-US" sz="2400" dirty="0">
                <a:latin typeface="Cambria" panose="02040503050406030204" pitchFamily="18" charset="0"/>
              </a:rPr>
            </a:br>
            <a:r>
              <a:rPr lang="en-US" sz="1400" dirty="0">
                <a:latin typeface="Cambria" panose="02040503050406030204" pitchFamily="18" charset="0"/>
              </a:rPr>
              <a:t>W. Richard and Mary Eshelman Faculty Scholar Professor of Law and International Affairs</a:t>
            </a:r>
            <a:br>
              <a:rPr lang="en-US" sz="2400" dirty="0">
                <a:latin typeface="Cambria" panose="02040503050406030204" pitchFamily="18" charset="0"/>
              </a:rPr>
            </a:br>
            <a:r>
              <a:rPr lang="en-US" sz="1400" dirty="0">
                <a:latin typeface="Cambria" panose="02040503050406030204" pitchFamily="18" charset="0"/>
              </a:rPr>
              <a:t>Pennsylvania State University</a:t>
            </a:r>
            <a:br>
              <a:rPr lang="en-US" sz="1400" dirty="0">
                <a:latin typeface="Cambria" panose="02040503050406030204" pitchFamily="18" charset="0"/>
              </a:rPr>
            </a:br>
            <a:br>
              <a:rPr lang="en-US" sz="2400" dirty="0">
                <a:latin typeface="Cambria" panose="02040503050406030204" pitchFamily="18" charset="0"/>
              </a:rPr>
            </a:br>
            <a:r>
              <a:rPr lang="en-US" sz="2400" dirty="0">
                <a:latin typeface="Cambria" panose="02040503050406030204" pitchFamily="18" charset="0"/>
              </a:rPr>
              <a:t>Prepared for the interdisciplinary symposium </a:t>
            </a:r>
            <a:br>
              <a:rPr lang="en-US" sz="2400" dirty="0">
                <a:latin typeface="Cambria" panose="02040503050406030204" pitchFamily="18" charset="0"/>
              </a:rPr>
            </a:br>
            <a:r>
              <a:rPr lang="en-US" sz="2400" i="1" dirty="0">
                <a:latin typeface="Cambria" panose="02040503050406030204" pitchFamily="18" charset="0"/>
              </a:rPr>
              <a:t>Super-Scoring? Data-driven societal technologies in China and Western-style democracies as a new challenge for education.</a:t>
            </a:r>
            <a:br>
              <a:rPr lang="en-US" sz="2400" i="1" dirty="0">
                <a:latin typeface="Cambria" panose="02040503050406030204" pitchFamily="18" charset="0"/>
              </a:rPr>
            </a:br>
            <a:r>
              <a:rPr lang="en-US" sz="2400" dirty="0">
                <a:latin typeface="Cambria" panose="02040503050406030204" pitchFamily="18" charset="0"/>
                <a:ea typeface="DengXian" panose="02010600030101010101" pitchFamily="2" charset="-122"/>
                <a:cs typeface="Times New Roman (Body CS)"/>
              </a:rPr>
              <a:t>Cologne, Germany; October 11, 2019</a:t>
            </a:r>
            <a:r>
              <a:rPr lang="en-US" sz="2400" dirty="0">
                <a:latin typeface="Cambria" panose="02040503050406030204" pitchFamily="18" charset="0"/>
              </a:rPr>
              <a:t>                                             </a:t>
            </a:r>
            <a:r>
              <a:rPr lang="en-US" sz="1600" dirty="0">
                <a:latin typeface="Cambria" panose="02040503050406030204" pitchFamily="18" charset="0"/>
              </a:rPr>
              <a:t>Pix Credit: </a:t>
            </a:r>
            <a:r>
              <a:rPr lang="en-US" sz="1600" dirty="0" err="1">
                <a:latin typeface="Cambria" panose="02040503050406030204" pitchFamily="18" charset="0"/>
              </a:rPr>
              <a:t>Yifan</a:t>
            </a:r>
            <a:r>
              <a:rPr lang="en-US" sz="1600" dirty="0">
                <a:latin typeface="Cambria" panose="02040503050406030204" pitchFamily="18" charset="0"/>
              </a:rPr>
              <a:t> Yu (NYT </a:t>
            </a:r>
            <a:r>
              <a:rPr lang="en-US" sz="1600" dirty="0">
                <a:latin typeface="Cambria" panose="02040503050406030204" pitchFamily="18" charset="0"/>
                <a:hlinkClick r:id="rId3"/>
              </a:rPr>
              <a:t>here</a:t>
            </a:r>
            <a:r>
              <a:rPr lang="en-US" sz="1600" dirty="0">
                <a:latin typeface="Cambria" panose="02040503050406030204" pitchFamily="18" charset="0"/>
              </a:rPr>
              <a:t>)</a:t>
            </a:r>
          </a:p>
        </p:txBody>
      </p:sp>
    </p:spTree>
    <p:extLst>
      <p:ext uri="{BB962C8B-B14F-4D97-AF65-F5344CB8AC3E}">
        <p14:creationId xmlns:p14="http://schemas.microsoft.com/office/powerpoint/2010/main" val="138314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4CF3-9EC4-074D-A6EA-007DF7F9828B}"/>
              </a:ext>
            </a:extLst>
          </p:cNvPr>
          <p:cNvSpPr>
            <a:spLocks noGrp="1"/>
          </p:cNvSpPr>
          <p:nvPr>
            <p:ph type="title"/>
          </p:nvPr>
        </p:nvSpPr>
        <p:spPr>
          <a:xfrm>
            <a:off x="838200" y="1"/>
            <a:ext cx="10515600" cy="953588"/>
          </a:xfrm>
        </p:spPr>
        <p:txBody>
          <a:bodyPr/>
          <a:lstStyle/>
          <a:p>
            <a:pPr algn="ctr"/>
            <a:r>
              <a:rPr lang="en-US" b="1" dirty="0">
                <a:solidFill>
                  <a:srgbClr val="C00000"/>
                </a:solidFill>
              </a:rPr>
              <a:t>More Analytics of Lists</a:t>
            </a:r>
          </a:p>
        </p:txBody>
      </p:sp>
      <p:graphicFrame>
        <p:nvGraphicFramePr>
          <p:cNvPr id="5" name="Content Placeholder 4">
            <a:extLst>
              <a:ext uri="{FF2B5EF4-FFF2-40B4-BE49-F238E27FC236}">
                <a16:creationId xmlns:a16="http://schemas.microsoft.com/office/drawing/2014/main" id="{47530E9D-9414-4944-8A1C-3698057BD153}"/>
              </a:ext>
            </a:extLst>
          </p:cNvPr>
          <p:cNvGraphicFramePr>
            <a:graphicFrameLocks noGrp="1"/>
          </p:cNvGraphicFramePr>
          <p:nvPr>
            <p:ph sz="half" idx="1"/>
            <p:extLst>
              <p:ext uri="{D42A27DB-BD31-4B8C-83A1-F6EECF244321}">
                <p14:modId xmlns:p14="http://schemas.microsoft.com/office/powerpoint/2010/main" val="2065945901"/>
              </p:ext>
            </p:extLst>
          </p:nvPr>
        </p:nvGraphicFramePr>
        <p:xfrm>
          <a:off x="-1" y="590843"/>
          <a:ext cx="6019801" cy="6267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E1DFF985-1E3A-5F41-9DAC-6CFAEEF208BD}"/>
              </a:ext>
            </a:extLst>
          </p:cNvPr>
          <p:cNvGraphicFramePr>
            <a:graphicFrameLocks noGrp="1"/>
          </p:cNvGraphicFramePr>
          <p:nvPr>
            <p:ph sz="half" idx="2"/>
            <p:extLst>
              <p:ext uri="{D42A27DB-BD31-4B8C-83A1-F6EECF244321}">
                <p14:modId xmlns:p14="http://schemas.microsoft.com/office/powerpoint/2010/main" val="1282534275"/>
              </p:ext>
            </p:extLst>
          </p:nvPr>
        </p:nvGraphicFramePr>
        <p:xfrm>
          <a:off x="6172200" y="953590"/>
          <a:ext cx="6019800" cy="5904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6241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76DA-0591-FB4C-842F-E2C40FF0A4BA}"/>
              </a:ext>
            </a:extLst>
          </p:cNvPr>
          <p:cNvSpPr>
            <a:spLocks noGrp="1"/>
          </p:cNvSpPr>
          <p:nvPr>
            <p:ph type="title"/>
          </p:nvPr>
        </p:nvSpPr>
        <p:spPr>
          <a:xfrm>
            <a:off x="838200" y="1"/>
            <a:ext cx="10515600" cy="849085"/>
          </a:xfrm>
        </p:spPr>
        <p:txBody>
          <a:bodyPr/>
          <a:lstStyle/>
          <a:p>
            <a:pPr algn="ctr"/>
            <a:r>
              <a:rPr lang="en-US" b="1" dirty="0">
                <a:solidFill>
                  <a:srgbClr val="C00000"/>
                </a:solidFill>
              </a:rPr>
              <a:t>And Even More Analytics of Lists</a:t>
            </a:r>
            <a:endParaRPr lang="en-US" dirty="0"/>
          </a:p>
        </p:txBody>
      </p:sp>
      <p:graphicFrame>
        <p:nvGraphicFramePr>
          <p:cNvPr id="6" name="Content Placeholder 5">
            <a:extLst>
              <a:ext uri="{FF2B5EF4-FFF2-40B4-BE49-F238E27FC236}">
                <a16:creationId xmlns:a16="http://schemas.microsoft.com/office/drawing/2014/main" id="{DA2DD9FF-23FC-6E41-9659-EA44C3450C81}"/>
              </a:ext>
            </a:extLst>
          </p:cNvPr>
          <p:cNvGraphicFramePr>
            <a:graphicFrameLocks noGrp="1"/>
          </p:cNvGraphicFramePr>
          <p:nvPr>
            <p:ph sz="half" idx="1"/>
            <p:extLst>
              <p:ext uri="{D42A27DB-BD31-4B8C-83A1-F6EECF244321}">
                <p14:modId xmlns:p14="http://schemas.microsoft.com/office/powerpoint/2010/main" val="2053985136"/>
              </p:ext>
            </p:extLst>
          </p:nvPr>
        </p:nvGraphicFramePr>
        <p:xfrm>
          <a:off x="0" y="849086"/>
          <a:ext cx="6019800" cy="600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365C7EDB-CB8A-9947-9800-DF781C11DF09}"/>
              </a:ext>
            </a:extLst>
          </p:cNvPr>
          <p:cNvGraphicFramePr>
            <a:graphicFrameLocks noGrp="1"/>
          </p:cNvGraphicFramePr>
          <p:nvPr>
            <p:ph sz="half" idx="2"/>
            <p:extLst>
              <p:ext uri="{D42A27DB-BD31-4B8C-83A1-F6EECF244321}">
                <p14:modId xmlns:p14="http://schemas.microsoft.com/office/powerpoint/2010/main" val="709863627"/>
              </p:ext>
            </p:extLst>
          </p:nvPr>
        </p:nvGraphicFramePr>
        <p:xfrm>
          <a:off x="6172200" y="849086"/>
          <a:ext cx="6019800" cy="60089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68949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92A26-3CC9-F84E-AC92-36F05F96586E}"/>
              </a:ext>
            </a:extLst>
          </p:cNvPr>
          <p:cNvSpPr>
            <a:spLocks noGrp="1"/>
          </p:cNvSpPr>
          <p:nvPr>
            <p:ph type="title"/>
          </p:nvPr>
        </p:nvSpPr>
        <p:spPr>
          <a:xfrm>
            <a:off x="0" y="1"/>
            <a:ext cx="12168051" cy="1214845"/>
          </a:xfrm>
        </p:spPr>
        <p:txBody>
          <a:bodyPr>
            <a:normAutofit/>
          </a:bodyPr>
          <a:lstStyle/>
          <a:p>
            <a:pPr algn="ctr"/>
            <a:r>
              <a:rPr lang="en-US" sz="3600" b="1" dirty="0">
                <a:solidFill>
                  <a:srgbClr val="C00000"/>
                </a:solidFill>
              </a:rPr>
              <a:t>The Problem of Transposability Between Moral-Political Systems</a:t>
            </a:r>
          </a:p>
        </p:txBody>
      </p:sp>
      <p:graphicFrame>
        <p:nvGraphicFramePr>
          <p:cNvPr id="7" name="Content Placeholder 6">
            <a:extLst>
              <a:ext uri="{FF2B5EF4-FFF2-40B4-BE49-F238E27FC236}">
                <a16:creationId xmlns:a16="http://schemas.microsoft.com/office/drawing/2014/main" id="{525F5A9D-7565-4D4D-852F-35318904A1BE}"/>
              </a:ext>
            </a:extLst>
          </p:cNvPr>
          <p:cNvGraphicFramePr>
            <a:graphicFrameLocks noGrp="1"/>
          </p:cNvGraphicFramePr>
          <p:nvPr>
            <p:ph idx="1"/>
            <p:extLst>
              <p:ext uri="{D42A27DB-BD31-4B8C-83A1-F6EECF244321}">
                <p14:modId xmlns:p14="http://schemas.microsoft.com/office/powerpoint/2010/main" val="2741493025"/>
              </p:ext>
            </p:extLst>
          </p:nvPr>
        </p:nvGraphicFramePr>
        <p:xfrm>
          <a:off x="-1" y="1005840"/>
          <a:ext cx="12168051" cy="585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485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895A-DAF7-1F41-AA9F-F034BB89410C}"/>
              </a:ext>
            </a:extLst>
          </p:cNvPr>
          <p:cNvSpPr>
            <a:spLocks noGrp="1"/>
          </p:cNvSpPr>
          <p:nvPr>
            <p:ph type="title"/>
          </p:nvPr>
        </p:nvSpPr>
        <p:spPr>
          <a:xfrm>
            <a:off x="838200" y="1"/>
            <a:ext cx="10515600" cy="1045028"/>
          </a:xfrm>
        </p:spPr>
        <p:txBody>
          <a:bodyPr>
            <a:normAutofit fontScale="90000"/>
          </a:bodyPr>
          <a:lstStyle/>
          <a:p>
            <a:pPr algn="ctr"/>
            <a:r>
              <a:rPr lang="en-US" b="1" dirty="0">
                <a:solidFill>
                  <a:srgbClr val="C00000"/>
                </a:solidFill>
              </a:rPr>
              <a:t>The challenge for political and general education in the context of these digital transformations </a:t>
            </a:r>
          </a:p>
        </p:txBody>
      </p:sp>
      <p:pic>
        <p:nvPicPr>
          <p:cNvPr id="7" name="Content Placeholder 6">
            <a:extLst>
              <a:ext uri="{FF2B5EF4-FFF2-40B4-BE49-F238E27FC236}">
                <a16:creationId xmlns:a16="http://schemas.microsoft.com/office/drawing/2014/main" id="{E8570B0C-0CC8-4244-8177-F0AF69C6A447}"/>
              </a:ext>
            </a:extLst>
          </p:cNvPr>
          <p:cNvPicPr>
            <a:picLocks noGrp="1" noChangeAspect="1"/>
          </p:cNvPicPr>
          <p:nvPr>
            <p:ph sz="half" idx="1"/>
          </p:nvPr>
        </p:nvPicPr>
        <p:blipFill>
          <a:blip r:embed="rId2"/>
          <a:stretch>
            <a:fillRect/>
          </a:stretch>
        </p:blipFill>
        <p:spPr>
          <a:xfrm>
            <a:off x="0" y="1142952"/>
            <a:ext cx="4624251" cy="5590902"/>
          </a:xfrm>
        </p:spPr>
      </p:pic>
      <p:graphicFrame>
        <p:nvGraphicFramePr>
          <p:cNvPr id="8" name="Content Placeholder 7">
            <a:extLst>
              <a:ext uri="{FF2B5EF4-FFF2-40B4-BE49-F238E27FC236}">
                <a16:creationId xmlns:a16="http://schemas.microsoft.com/office/drawing/2014/main" id="{BB48D0F6-8B9E-1548-B16F-1C03DCDE6E63}"/>
              </a:ext>
            </a:extLst>
          </p:cNvPr>
          <p:cNvGraphicFramePr>
            <a:graphicFrameLocks noGrp="1"/>
          </p:cNvGraphicFramePr>
          <p:nvPr>
            <p:ph sz="half" idx="2"/>
            <p:extLst>
              <p:ext uri="{D42A27DB-BD31-4B8C-83A1-F6EECF244321}">
                <p14:modId xmlns:p14="http://schemas.microsoft.com/office/powerpoint/2010/main" val="1958346434"/>
              </p:ext>
            </p:extLst>
          </p:nvPr>
        </p:nvGraphicFramePr>
        <p:xfrm>
          <a:off x="4885509" y="1267097"/>
          <a:ext cx="7306491" cy="5590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54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BA57-8B7C-C645-BED9-CC387DB4A479}"/>
              </a:ext>
            </a:extLst>
          </p:cNvPr>
          <p:cNvSpPr>
            <a:spLocks noGrp="1"/>
          </p:cNvSpPr>
          <p:nvPr>
            <p:ph type="title"/>
          </p:nvPr>
        </p:nvSpPr>
        <p:spPr>
          <a:xfrm>
            <a:off x="838200" y="1"/>
            <a:ext cx="10515600" cy="979713"/>
          </a:xfrm>
        </p:spPr>
        <p:txBody>
          <a:bodyPr/>
          <a:lstStyle/>
          <a:p>
            <a:pPr algn="ctr"/>
            <a:r>
              <a:rPr lang="en-US" b="1" dirty="0">
                <a:solidFill>
                  <a:srgbClr val="C00000"/>
                </a:solidFill>
              </a:rPr>
              <a:t>The Problem of Ossified Academic Fields </a:t>
            </a:r>
          </a:p>
        </p:txBody>
      </p:sp>
      <p:sp>
        <p:nvSpPr>
          <p:cNvPr id="3" name="Content Placeholder 2">
            <a:extLst>
              <a:ext uri="{FF2B5EF4-FFF2-40B4-BE49-F238E27FC236}">
                <a16:creationId xmlns:a16="http://schemas.microsoft.com/office/drawing/2014/main" id="{22B9F268-8042-5B41-906D-DCA51D279725}"/>
              </a:ext>
            </a:extLst>
          </p:cNvPr>
          <p:cNvSpPr>
            <a:spLocks noGrp="1"/>
          </p:cNvSpPr>
          <p:nvPr>
            <p:ph sz="half" idx="1"/>
          </p:nvPr>
        </p:nvSpPr>
        <p:spPr>
          <a:xfrm>
            <a:off x="0" y="1084216"/>
            <a:ext cx="5355771" cy="5773783"/>
          </a:xfrm>
        </p:spPr>
        <p:txBody>
          <a:bodyPr>
            <a:normAutofit fontScale="77500" lnSpcReduction="20000"/>
          </a:bodyPr>
          <a:lstStyle/>
          <a:p>
            <a:r>
              <a:rPr lang="en-US" dirty="0"/>
              <a:t>To think of Social Credit as a problem of technology is to miss the most important point of the exercise.  </a:t>
            </a:r>
          </a:p>
          <a:p>
            <a:r>
              <a:rPr lang="en-US" b="1" dirty="0"/>
              <a:t>System building is not to be left to engineers.  Its normative element is essential.  </a:t>
            </a:r>
          </a:p>
          <a:p>
            <a:r>
              <a:rPr lang="en-US" dirty="0"/>
              <a:t>Thus, CSC and more generally data driven governance becomes, at heart, </a:t>
            </a:r>
            <a:r>
              <a:rPr lang="en-US" b="1" dirty="0"/>
              <a:t>a problem for law, for ethics, for values and for the principles to be advanced </a:t>
            </a:r>
            <a:r>
              <a:rPr lang="en-US" dirty="0"/>
              <a:t>in the operation and delegation of authority to states and governmentalized non state actors. </a:t>
            </a:r>
          </a:p>
          <a:p>
            <a:r>
              <a:rPr lang="en-US" dirty="0"/>
              <a:t>Perhaps better stated, they become an </a:t>
            </a:r>
            <a:r>
              <a:rPr lang="en-US" b="1" dirty="0"/>
              <a:t>issue over the language of law and its mechanisms</a:t>
            </a:r>
            <a:r>
              <a:rPr lang="en-US" dirty="0"/>
              <a:t>; </a:t>
            </a:r>
          </a:p>
          <a:p>
            <a:r>
              <a:rPr lang="en-US" dirty="0"/>
              <a:t>where that language and those mechanics migrate to analytics it </a:t>
            </a:r>
            <a:r>
              <a:rPr lang="en-US" b="1" dirty="0"/>
              <a:t>raises the further issue of the transposability of rule of law and constitutional principles to that transformed regulatory enterprise</a:t>
            </a:r>
            <a:r>
              <a:rPr lang="en-US" dirty="0"/>
              <a:t>. </a:t>
            </a:r>
          </a:p>
        </p:txBody>
      </p:sp>
      <p:pic>
        <p:nvPicPr>
          <p:cNvPr id="6" name="Content Placeholder 5">
            <a:extLst>
              <a:ext uri="{FF2B5EF4-FFF2-40B4-BE49-F238E27FC236}">
                <a16:creationId xmlns:a16="http://schemas.microsoft.com/office/drawing/2014/main" id="{00F098D7-8B42-C34E-B6E4-4EEB0A8368F8}"/>
              </a:ext>
            </a:extLst>
          </p:cNvPr>
          <p:cNvPicPr>
            <a:picLocks noGrp="1" noChangeAspect="1"/>
          </p:cNvPicPr>
          <p:nvPr>
            <p:ph sz="half" idx="2"/>
          </p:nvPr>
        </p:nvPicPr>
        <p:blipFill>
          <a:blip r:embed="rId2"/>
          <a:stretch>
            <a:fillRect/>
          </a:stretch>
        </p:blipFill>
        <p:spPr>
          <a:xfrm>
            <a:off x="5603966" y="979714"/>
            <a:ext cx="6588034" cy="5878286"/>
          </a:xfrm>
        </p:spPr>
      </p:pic>
    </p:spTree>
    <p:extLst>
      <p:ext uri="{BB962C8B-B14F-4D97-AF65-F5344CB8AC3E}">
        <p14:creationId xmlns:p14="http://schemas.microsoft.com/office/powerpoint/2010/main" val="384153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AA902-DC68-4745-BC30-03D415CAA8AF}"/>
              </a:ext>
            </a:extLst>
          </p:cNvPr>
          <p:cNvSpPr>
            <a:spLocks noGrp="1"/>
          </p:cNvSpPr>
          <p:nvPr>
            <p:ph type="title"/>
          </p:nvPr>
        </p:nvSpPr>
        <p:spPr>
          <a:xfrm>
            <a:off x="838200" y="1"/>
            <a:ext cx="10515600" cy="1031965"/>
          </a:xfrm>
        </p:spPr>
        <p:txBody>
          <a:bodyPr/>
          <a:lstStyle/>
          <a:p>
            <a:pPr algn="ctr"/>
            <a:r>
              <a:rPr lang="en-US" b="1" dirty="0">
                <a:solidFill>
                  <a:srgbClr val="C00000"/>
                </a:solidFill>
              </a:rPr>
              <a:t>The core challenges for education </a:t>
            </a:r>
          </a:p>
        </p:txBody>
      </p:sp>
      <p:graphicFrame>
        <p:nvGraphicFramePr>
          <p:cNvPr id="8" name="Content Placeholder 7">
            <a:extLst>
              <a:ext uri="{FF2B5EF4-FFF2-40B4-BE49-F238E27FC236}">
                <a16:creationId xmlns:a16="http://schemas.microsoft.com/office/drawing/2014/main" id="{54D224EB-BA2C-6843-B21A-EB27BA39B0FB}"/>
              </a:ext>
            </a:extLst>
          </p:cNvPr>
          <p:cNvGraphicFramePr>
            <a:graphicFrameLocks noGrp="1"/>
          </p:cNvGraphicFramePr>
          <p:nvPr>
            <p:ph idx="1"/>
            <p:extLst>
              <p:ext uri="{D42A27DB-BD31-4B8C-83A1-F6EECF244321}">
                <p14:modId xmlns:p14="http://schemas.microsoft.com/office/powerpoint/2010/main" val="2670104691"/>
              </p:ext>
            </p:extLst>
          </p:nvPr>
        </p:nvGraphicFramePr>
        <p:xfrm>
          <a:off x="-1" y="1031966"/>
          <a:ext cx="8432139" cy="582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29EFD58-B52F-2C47-B3BB-EC62F80190E4}"/>
              </a:ext>
            </a:extLst>
          </p:cNvPr>
          <p:cNvPicPr>
            <a:picLocks noChangeAspect="1"/>
          </p:cNvPicPr>
          <p:nvPr/>
        </p:nvPicPr>
        <p:blipFill>
          <a:blip r:embed="rId7"/>
          <a:stretch>
            <a:fillRect/>
          </a:stretch>
        </p:blipFill>
        <p:spPr>
          <a:xfrm>
            <a:off x="8432139" y="1031966"/>
            <a:ext cx="3759861" cy="4873115"/>
          </a:xfrm>
          <a:prstGeom prst="rect">
            <a:avLst/>
          </a:prstGeom>
        </p:spPr>
      </p:pic>
    </p:spTree>
    <p:extLst>
      <p:ext uri="{BB962C8B-B14F-4D97-AF65-F5344CB8AC3E}">
        <p14:creationId xmlns:p14="http://schemas.microsoft.com/office/powerpoint/2010/main" val="120947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DAD3-B43C-7240-B6EF-FB3148561D47}"/>
              </a:ext>
            </a:extLst>
          </p:cNvPr>
          <p:cNvSpPr>
            <a:spLocks noGrp="1"/>
          </p:cNvSpPr>
          <p:nvPr>
            <p:ph type="title"/>
          </p:nvPr>
        </p:nvSpPr>
        <p:spPr>
          <a:xfrm>
            <a:off x="838200" y="1"/>
            <a:ext cx="10515600" cy="849085"/>
          </a:xfrm>
        </p:spPr>
        <p:txBody>
          <a:bodyPr/>
          <a:lstStyle/>
          <a:p>
            <a:pPr algn="ctr"/>
            <a:r>
              <a:rPr lang="en-US" b="1" dirty="0">
                <a:solidFill>
                  <a:srgbClr val="C00000"/>
                </a:solidFill>
              </a:rPr>
              <a:t>Parting Thoughts</a:t>
            </a:r>
          </a:p>
        </p:txBody>
      </p:sp>
      <p:graphicFrame>
        <p:nvGraphicFramePr>
          <p:cNvPr id="4" name="Content Placeholder 3">
            <a:extLst>
              <a:ext uri="{FF2B5EF4-FFF2-40B4-BE49-F238E27FC236}">
                <a16:creationId xmlns:a16="http://schemas.microsoft.com/office/drawing/2014/main" id="{FA5E0F46-FE61-294B-B458-D97CCE21AE56}"/>
              </a:ext>
            </a:extLst>
          </p:cNvPr>
          <p:cNvGraphicFramePr>
            <a:graphicFrameLocks noGrp="1"/>
          </p:cNvGraphicFramePr>
          <p:nvPr>
            <p:ph idx="1"/>
            <p:extLst>
              <p:ext uri="{D42A27DB-BD31-4B8C-83A1-F6EECF244321}">
                <p14:modId xmlns:p14="http://schemas.microsoft.com/office/powerpoint/2010/main" val="1030696679"/>
              </p:ext>
            </p:extLst>
          </p:nvPr>
        </p:nvGraphicFramePr>
        <p:xfrm>
          <a:off x="0" y="692332"/>
          <a:ext cx="12192000" cy="6165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90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92E64-65A2-134C-AA2F-5D6A67F9D2F4}"/>
              </a:ext>
            </a:extLst>
          </p:cNvPr>
          <p:cNvSpPr>
            <a:spLocks noGrp="1"/>
          </p:cNvSpPr>
          <p:nvPr>
            <p:ph type="title"/>
          </p:nvPr>
        </p:nvSpPr>
        <p:spPr>
          <a:xfrm>
            <a:off x="0" y="4480559"/>
            <a:ext cx="12305212" cy="2377441"/>
          </a:xfr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txBody>
          <a:bodyPr>
            <a:normAutofit fontScale="90000"/>
          </a:bodyPr>
          <a:lstStyle/>
          <a:p>
            <a:pPr algn="ctr"/>
            <a:r>
              <a:rPr lang="en-US" b="1" dirty="0"/>
              <a:t>Thank you!</a:t>
            </a:r>
            <a:br>
              <a:rPr lang="en-US" b="1" dirty="0"/>
            </a:br>
            <a:r>
              <a:rPr lang="en-US" b="1" dirty="0"/>
              <a:t>For further information or copies of the paper or the PowerPoint Please contact the author at LCB911[AT]</a:t>
            </a:r>
            <a:r>
              <a:rPr lang="en-US" b="1" dirty="0" err="1"/>
              <a:t>ME.com</a:t>
            </a:r>
            <a:endParaRPr lang="en-US" b="1" dirty="0"/>
          </a:p>
        </p:txBody>
      </p:sp>
    </p:spTree>
    <p:extLst>
      <p:ext uri="{BB962C8B-B14F-4D97-AF65-F5344CB8AC3E}">
        <p14:creationId xmlns:p14="http://schemas.microsoft.com/office/powerpoint/2010/main" val="3312341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A501-68BD-AC4D-957D-160905F2ADFD}"/>
              </a:ext>
            </a:extLst>
          </p:cNvPr>
          <p:cNvSpPr>
            <a:spLocks noGrp="1"/>
          </p:cNvSpPr>
          <p:nvPr>
            <p:ph type="title"/>
          </p:nvPr>
        </p:nvSpPr>
        <p:spPr>
          <a:xfrm>
            <a:off x="5422174" y="0"/>
            <a:ext cx="1347651" cy="862148"/>
          </a:xfrm>
        </p:spPr>
        <p:txBody>
          <a:bodyPr/>
          <a:lstStyle/>
          <a:p>
            <a:r>
              <a:rPr lang="en-US" b="1" dirty="0">
                <a:solidFill>
                  <a:srgbClr val="C00000"/>
                </a:solidFill>
              </a:rPr>
              <a:t>Lists</a:t>
            </a:r>
          </a:p>
        </p:txBody>
      </p:sp>
      <p:graphicFrame>
        <p:nvGraphicFramePr>
          <p:cNvPr id="5" name="Content Placeholder 4">
            <a:extLst>
              <a:ext uri="{FF2B5EF4-FFF2-40B4-BE49-F238E27FC236}">
                <a16:creationId xmlns:a16="http://schemas.microsoft.com/office/drawing/2014/main" id="{3CD62FC3-398A-6E46-B9D9-E321CE18A7EC}"/>
              </a:ext>
            </a:extLst>
          </p:cNvPr>
          <p:cNvGraphicFramePr>
            <a:graphicFrameLocks noGrp="1"/>
          </p:cNvGraphicFramePr>
          <p:nvPr>
            <p:ph idx="1"/>
            <p:extLst>
              <p:ext uri="{D42A27DB-BD31-4B8C-83A1-F6EECF244321}">
                <p14:modId xmlns:p14="http://schemas.microsoft.com/office/powerpoint/2010/main" val="3500639199"/>
              </p:ext>
            </p:extLst>
          </p:nvPr>
        </p:nvGraphicFramePr>
        <p:xfrm>
          <a:off x="0" y="862148"/>
          <a:ext cx="12192000" cy="5995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21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2BE84-E3C7-D142-B719-82305CB0FD30}"/>
              </a:ext>
            </a:extLst>
          </p:cNvPr>
          <p:cNvSpPr>
            <a:spLocks noGrp="1"/>
          </p:cNvSpPr>
          <p:nvPr>
            <p:ph type="title"/>
          </p:nvPr>
        </p:nvSpPr>
        <p:spPr>
          <a:xfrm>
            <a:off x="34834" y="0"/>
            <a:ext cx="5984966" cy="862148"/>
          </a:xfrm>
        </p:spPr>
        <p:txBody>
          <a:bodyPr/>
          <a:lstStyle/>
          <a:p>
            <a:pPr algn="ctr"/>
            <a:r>
              <a:rPr lang="en-US" b="1" dirty="0">
                <a:solidFill>
                  <a:srgbClr val="C00000"/>
                </a:solidFill>
              </a:rPr>
              <a:t>From Lists to Social Credit</a:t>
            </a:r>
          </a:p>
        </p:txBody>
      </p:sp>
      <p:graphicFrame>
        <p:nvGraphicFramePr>
          <p:cNvPr id="9" name="Content Placeholder 8">
            <a:extLst>
              <a:ext uri="{FF2B5EF4-FFF2-40B4-BE49-F238E27FC236}">
                <a16:creationId xmlns:a16="http://schemas.microsoft.com/office/drawing/2014/main" id="{2080E3DE-8AEB-8C41-AFFD-33A9F6542F61}"/>
              </a:ext>
            </a:extLst>
          </p:cNvPr>
          <p:cNvGraphicFramePr>
            <a:graphicFrameLocks noGrp="1"/>
          </p:cNvGraphicFramePr>
          <p:nvPr>
            <p:ph sz="half" idx="1"/>
            <p:extLst>
              <p:ext uri="{D42A27DB-BD31-4B8C-83A1-F6EECF244321}">
                <p14:modId xmlns:p14="http://schemas.microsoft.com/office/powerpoint/2010/main" val="2303129447"/>
              </p:ext>
            </p:extLst>
          </p:nvPr>
        </p:nvGraphicFramePr>
        <p:xfrm>
          <a:off x="-1" y="862149"/>
          <a:ext cx="7280251" cy="596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14">
            <a:extLst>
              <a:ext uri="{FF2B5EF4-FFF2-40B4-BE49-F238E27FC236}">
                <a16:creationId xmlns:a16="http://schemas.microsoft.com/office/drawing/2014/main" id="{9EB82198-DB40-0943-AF9C-8CBE5A65CA07}"/>
              </a:ext>
            </a:extLst>
          </p:cNvPr>
          <p:cNvPicPr>
            <a:picLocks noGrp="1" noChangeAspect="1"/>
          </p:cNvPicPr>
          <p:nvPr>
            <p:ph sz="half" idx="2"/>
          </p:nvPr>
        </p:nvPicPr>
        <p:blipFill>
          <a:blip r:embed="rId7"/>
          <a:stretch>
            <a:fillRect/>
          </a:stretch>
        </p:blipFill>
        <p:spPr>
          <a:xfrm>
            <a:off x="7280250" y="-7888"/>
            <a:ext cx="4876916" cy="7156000"/>
          </a:xfrm>
        </p:spPr>
      </p:pic>
    </p:spTree>
    <p:extLst>
      <p:ext uri="{BB962C8B-B14F-4D97-AF65-F5344CB8AC3E}">
        <p14:creationId xmlns:p14="http://schemas.microsoft.com/office/powerpoint/2010/main" val="48340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D12D-42BC-4444-ADCC-A43782E503AE}"/>
              </a:ext>
            </a:extLst>
          </p:cNvPr>
          <p:cNvSpPr>
            <a:spLocks noGrp="1"/>
          </p:cNvSpPr>
          <p:nvPr>
            <p:ph type="title"/>
          </p:nvPr>
        </p:nvSpPr>
        <p:spPr>
          <a:xfrm>
            <a:off x="3088277" y="0"/>
            <a:ext cx="6167846" cy="862148"/>
          </a:xfrm>
        </p:spPr>
        <p:txBody>
          <a:bodyPr/>
          <a:lstStyle/>
          <a:p>
            <a:r>
              <a:rPr lang="en-US" b="1" dirty="0">
                <a:solidFill>
                  <a:srgbClr val="C00000"/>
                </a:solidFill>
              </a:rPr>
              <a:t>CSC in the Shadow of Lists</a:t>
            </a:r>
          </a:p>
        </p:txBody>
      </p:sp>
      <p:graphicFrame>
        <p:nvGraphicFramePr>
          <p:cNvPr id="5" name="Content Placeholder 4">
            <a:extLst>
              <a:ext uri="{FF2B5EF4-FFF2-40B4-BE49-F238E27FC236}">
                <a16:creationId xmlns:a16="http://schemas.microsoft.com/office/drawing/2014/main" id="{AE867390-E981-344A-A7FC-E5FCEB65E794}"/>
              </a:ext>
            </a:extLst>
          </p:cNvPr>
          <p:cNvGraphicFramePr>
            <a:graphicFrameLocks noGrp="1"/>
          </p:cNvGraphicFramePr>
          <p:nvPr>
            <p:ph sz="half" idx="1"/>
            <p:extLst>
              <p:ext uri="{D42A27DB-BD31-4B8C-83A1-F6EECF244321}">
                <p14:modId xmlns:p14="http://schemas.microsoft.com/office/powerpoint/2010/main" val="489832962"/>
              </p:ext>
            </p:extLst>
          </p:nvPr>
        </p:nvGraphicFramePr>
        <p:xfrm>
          <a:off x="0" y="1031966"/>
          <a:ext cx="6019800" cy="582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568BA4D9-A274-7F49-A845-AFFF9207F856}"/>
              </a:ext>
            </a:extLst>
          </p:cNvPr>
          <p:cNvGraphicFramePr>
            <a:graphicFrameLocks noGrp="1"/>
          </p:cNvGraphicFramePr>
          <p:nvPr>
            <p:ph sz="half" idx="2"/>
            <p:extLst>
              <p:ext uri="{D42A27DB-BD31-4B8C-83A1-F6EECF244321}">
                <p14:modId xmlns:p14="http://schemas.microsoft.com/office/powerpoint/2010/main" val="3462089032"/>
              </p:ext>
            </p:extLst>
          </p:nvPr>
        </p:nvGraphicFramePr>
        <p:xfrm>
          <a:off x="6172199" y="862148"/>
          <a:ext cx="5884817" cy="59958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2648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E862-6537-8E44-BA63-35067330AD3B}"/>
              </a:ext>
            </a:extLst>
          </p:cNvPr>
          <p:cNvSpPr>
            <a:spLocks noGrp="1"/>
          </p:cNvSpPr>
          <p:nvPr>
            <p:ph type="title"/>
          </p:nvPr>
        </p:nvSpPr>
        <p:spPr>
          <a:xfrm>
            <a:off x="7010400" y="18255"/>
            <a:ext cx="5181600" cy="1325563"/>
          </a:xfrm>
        </p:spPr>
        <p:txBody>
          <a:bodyPr/>
          <a:lstStyle/>
          <a:p>
            <a:pPr algn="ctr"/>
            <a:r>
              <a:rPr lang="en-US" b="1" dirty="0">
                <a:solidFill>
                  <a:srgbClr val="C00000"/>
                </a:solidFill>
              </a:rPr>
              <a:t>The CSC List as Regulatory Power</a:t>
            </a:r>
          </a:p>
        </p:txBody>
      </p:sp>
      <p:graphicFrame>
        <p:nvGraphicFramePr>
          <p:cNvPr id="7" name="Content Placeholder 6">
            <a:extLst>
              <a:ext uri="{FF2B5EF4-FFF2-40B4-BE49-F238E27FC236}">
                <a16:creationId xmlns:a16="http://schemas.microsoft.com/office/drawing/2014/main" id="{3F6B0D47-0805-B049-97F7-31A0C8AE5181}"/>
              </a:ext>
            </a:extLst>
          </p:cNvPr>
          <p:cNvGraphicFramePr>
            <a:graphicFrameLocks noGrp="1"/>
          </p:cNvGraphicFramePr>
          <p:nvPr>
            <p:ph sz="half" idx="1"/>
            <p:extLst>
              <p:ext uri="{D42A27DB-BD31-4B8C-83A1-F6EECF244321}">
                <p14:modId xmlns:p14="http://schemas.microsoft.com/office/powerpoint/2010/main" val="958513168"/>
              </p:ext>
            </p:extLst>
          </p:nvPr>
        </p:nvGraphicFramePr>
        <p:xfrm>
          <a:off x="0" y="130628"/>
          <a:ext cx="7010400" cy="672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id="{928C7836-CB13-BB4C-B9D7-F59E98288785}"/>
              </a:ext>
            </a:extLst>
          </p:cNvPr>
          <p:cNvPicPr>
            <a:picLocks noGrp="1" noChangeAspect="1"/>
          </p:cNvPicPr>
          <p:nvPr>
            <p:ph sz="half" idx="2"/>
          </p:nvPr>
        </p:nvPicPr>
        <p:blipFill>
          <a:blip r:embed="rId7"/>
          <a:stretch>
            <a:fillRect/>
          </a:stretch>
        </p:blipFill>
        <p:spPr>
          <a:xfrm>
            <a:off x="7119256" y="1528353"/>
            <a:ext cx="5072743" cy="5130399"/>
          </a:xfrm>
        </p:spPr>
      </p:pic>
    </p:spTree>
    <p:extLst>
      <p:ext uri="{BB962C8B-B14F-4D97-AF65-F5344CB8AC3E}">
        <p14:creationId xmlns:p14="http://schemas.microsoft.com/office/powerpoint/2010/main" val="390378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127A-228D-C042-B48E-6EC34C81D4DB}"/>
              </a:ext>
            </a:extLst>
          </p:cNvPr>
          <p:cNvSpPr>
            <a:spLocks noGrp="1"/>
          </p:cNvSpPr>
          <p:nvPr>
            <p:ph type="title"/>
          </p:nvPr>
        </p:nvSpPr>
        <p:spPr>
          <a:xfrm>
            <a:off x="0" y="1"/>
            <a:ext cx="12192000" cy="1097279"/>
          </a:xfrm>
        </p:spPr>
        <p:txBody>
          <a:bodyPr>
            <a:normAutofit fontScale="90000"/>
          </a:bodyPr>
          <a:lstStyle/>
          <a:p>
            <a:pPr algn="ctr"/>
            <a:r>
              <a:rPr lang="en-US" b="1" dirty="0">
                <a:solidFill>
                  <a:srgbClr val="C00000"/>
                </a:solidFill>
              </a:rPr>
              <a:t>Building a CSC super-scoring system: Conceptualization</a:t>
            </a:r>
          </a:p>
        </p:txBody>
      </p:sp>
      <p:graphicFrame>
        <p:nvGraphicFramePr>
          <p:cNvPr id="5" name="Content Placeholder 4">
            <a:extLst>
              <a:ext uri="{FF2B5EF4-FFF2-40B4-BE49-F238E27FC236}">
                <a16:creationId xmlns:a16="http://schemas.microsoft.com/office/drawing/2014/main" id="{6482BE5C-1217-E548-9925-5F40EA141A55}"/>
              </a:ext>
            </a:extLst>
          </p:cNvPr>
          <p:cNvGraphicFramePr>
            <a:graphicFrameLocks noGrp="1"/>
          </p:cNvGraphicFramePr>
          <p:nvPr>
            <p:ph sz="half" idx="1"/>
            <p:extLst>
              <p:ext uri="{D42A27DB-BD31-4B8C-83A1-F6EECF244321}">
                <p14:modId xmlns:p14="http://schemas.microsoft.com/office/powerpoint/2010/main" val="2425132658"/>
              </p:ext>
            </p:extLst>
          </p:nvPr>
        </p:nvGraphicFramePr>
        <p:xfrm>
          <a:off x="0" y="1097280"/>
          <a:ext cx="4650377" cy="5760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0207719F-ACB5-AA4E-9290-BA2C18C4D586}"/>
              </a:ext>
            </a:extLst>
          </p:cNvPr>
          <p:cNvGraphicFramePr>
            <a:graphicFrameLocks noGrp="1"/>
          </p:cNvGraphicFramePr>
          <p:nvPr>
            <p:ph sz="half" idx="2"/>
            <p:extLst>
              <p:ext uri="{D42A27DB-BD31-4B8C-83A1-F6EECF244321}">
                <p14:modId xmlns:p14="http://schemas.microsoft.com/office/powerpoint/2010/main" val="2972212237"/>
              </p:ext>
            </p:extLst>
          </p:nvPr>
        </p:nvGraphicFramePr>
        <p:xfrm>
          <a:off x="5120640" y="1097280"/>
          <a:ext cx="7071360" cy="57607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511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127A-228D-C042-B48E-6EC34C81D4DB}"/>
              </a:ext>
            </a:extLst>
          </p:cNvPr>
          <p:cNvSpPr>
            <a:spLocks noGrp="1"/>
          </p:cNvSpPr>
          <p:nvPr>
            <p:ph type="title"/>
          </p:nvPr>
        </p:nvSpPr>
        <p:spPr>
          <a:xfrm>
            <a:off x="1836420" y="1"/>
            <a:ext cx="8519160" cy="1110342"/>
          </a:xfrm>
        </p:spPr>
        <p:txBody>
          <a:bodyPr>
            <a:normAutofit fontScale="90000"/>
          </a:bodyPr>
          <a:lstStyle/>
          <a:p>
            <a:pPr algn="ctr"/>
            <a:r>
              <a:rPr lang="en-US" b="1" dirty="0">
                <a:solidFill>
                  <a:srgbClr val="C00000"/>
                </a:solidFill>
              </a:rPr>
              <a:t>Building a CSC super-scoring system: Fractured Experimentation</a:t>
            </a:r>
          </a:p>
        </p:txBody>
      </p:sp>
      <p:graphicFrame>
        <p:nvGraphicFramePr>
          <p:cNvPr id="7" name="Content Placeholder 6">
            <a:extLst>
              <a:ext uri="{FF2B5EF4-FFF2-40B4-BE49-F238E27FC236}">
                <a16:creationId xmlns:a16="http://schemas.microsoft.com/office/drawing/2014/main" id="{610EC7CD-58F6-234F-AC77-47F82C090B4E}"/>
              </a:ext>
            </a:extLst>
          </p:cNvPr>
          <p:cNvGraphicFramePr>
            <a:graphicFrameLocks noGrp="1"/>
          </p:cNvGraphicFramePr>
          <p:nvPr>
            <p:ph sz="half" idx="1"/>
            <p:extLst>
              <p:ext uri="{D42A27DB-BD31-4B8C-83A1-F6EECF244321}">
                <p14:modId xmlns:p14="http://schemas.microsoft.com/office/powerpoint/2010/main" val="202726715"/>
              </p:ext>
            </p:extLst>
          </p:nvPr>
        </p:nvGraphicFramePr>
        <p:xfrm>
          <a:off x="-1" y="1280160"/>
          <a:ext cx="8059783" cy="5577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id="{5E4F298F-C7D8-B540-922B-42795A7A9CD6}"/>
              </a:ext>
            </a:extLst>
          </p:cNvPr>
          <p:cNvPicPr>
            <a:picLocks noGrp="1" noChangeAspect="1"/>
          </p:cNvPicPr>
          <p:nvPr>
            <p:ph sz="half" idx="2"/>
          </p:nvPr>
        </p:nvPicPr>
        <p:blipFill>
          <a:blip r:embed="rId7"/>
          <a:stretch>
            <a:fillRect/>
          </a:stretch>
        </p:blipFill>
        <p:spPr>
          <a:xfrm>
            <a:off x="8151223" y="1677625"/>
            <a:ext cx="4040777" cy="5180374"/>
          </a:xfrm>
        </p:spPr>
      </p:pic>
    </p:spTree>
    <p:extLst>
      <p:ext uri="{BB962C8B-B14F-4D97-AF65-F5344CB8AC3E}">
        <p14:creationId xmlns:p14="http://schemas.microsoft.com/office/powerpoint/2010/main" val="71381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127A-228D-C042-B48E-6EC34C81D4DB}"/>
              </a:ext>
            </a:extLst>
          </p:cNvPr>
          <p:cNvSpPr>
            <a:spLocks noGrp="1"/>
          </p:cNvSpPr>
          <p:nvPr>
            <p:ph type="title"/>
          </p:nvPr>
        </p:nvSpPr>
        <p:spPr>
          <a:xfrm>
            <a:off x="1836420" y="1"/>
            <a:ext cx="8519160" cy="1214845"/>
          </a:xfrm>
        </p:spPr>
        <p:txBody>
          <a:bodyPr>
            <a:normAutofit fontScale="90000"/>
          </a:bodyPr>
          <a:lstStyle/>
          <a:p>
            <a:pPr algn="ctr"/>
            <a:r>
              <a:rPr lang="en-US" b="1" dirty="0">
                <a:solidFill>
                  <a:srgbClr val="C00000"/>
                </a:solidFill>
              </a:rPr>
              <a:t>Building a CSC super-scoring system: Bureaucratization</a:t>
            </a:r>
          </a:p>
        </p:txBody>
      </p:sp>
      <p:graphicFrame>
        <p:nvGraphicFramePr>
          <p:cNvPr id="7" name="Content Placeholder 6">
            <a:extLst>
              <a:ext uri="{FF2B5EF4-FFF2-40B4-BE49-F238E27FC236}">
                <a16:creationId xmlns:a16="http://schemas.microsoft.com/office/drawing/2014/main" id="{C4870B42-135D-A24C-815E-BAE8C52A121E}"/>
              </a:ext>
            </a:extLst>
          </p:cNvPr>
          <p:cNvGraphicFramePr>
            <a:graphicFrameLocks noGrp="1"/>
          </p:cNvGraphicFramePr>
          <p:nvPr>
            <p:ph sz="half" idx="1"/>
            <p:extLst>
              <p:ext uri="{D42A27DB-BD31-4B8C-83A1-F6EECF244321}">
                <p14:modId xmlns:p14="http://schemas.microsoft.com/office/powerpoint/2010/main" val="1228120566"/>
              </p:ext>
            </p:extLst>
          </p:nvPr>
        </p:nvGraphicFramePr>
        <p:xfrm>
          <a:off x="0" y="1214846"/>
          <a:ext cx="6577150" cy="5643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id="{12D571C2-F6F7-BB4C-BD54-ACFEE6CC9D8A}"/>
              </a:ext>
            </a:extLst>
          </p:cNvPr>
          <p:cNvPicPr>
            <a:picLocks noGrp="1" noChangeAspect="1"/>
          </p:cNvPicPr>
          <p:nvPr>
            <p:ph sz="half" idx="2"/>
          </p:nvPr>
        </p:nvPicPr>
        <p:blipFill>
          <a:blip r:embed="rId7"/>
          <a:stretch>
            <a:fillRect/>
          </a:stretch>
        </p:blipFill>
        <p:spPr>
          <a:xfrm>
            <a:off x="6577150" y="1214846"/>
            <a:ext cx="5442358" cy="5643153"/>
          </a:xfrm>
        </p:spPr>
      </p:pic>
    </p:spTree>
    <p:extLst>
      <p:ext uri="{BB962C8B-B14F-4D97-AF65-F5344CB8AC3E}">
        <p14:creationId xmlns:p14="http://schemas.microsoft.com/office/powerpoint/2010/main" val="106981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A24C-2177-2E4A-9280-5797B1CD28DE}"/>
              </a:ext>
            </a:extLst>
          </p:cNvPr>
          <p:cNvSpPr>
            <a:spLocks noGrp="1"/>
          </p:cNvSpPr>
          <p:nvPr>
            <p:ph type="title"/>
          </p:nvPr>
        </p:nvSpPr>
        <p:spPr>
          <a:xfrm>
            <a:off x="838200" y="1"/>
            <a:ext cx="10515600" cy="888273"/>
          </a:xfrm>
        </p:spPr>
        <p:txBody>
          <a:bodyPr/>
          <a:lstStyle/>
          <a:p>
            <a:pPr algn="ctr"/>
            <a:r>
              <a:rPr lang="en-US" b="1" dirty="0">
                <a:solidFill>
                  <a:srgbClr val="C00000"/>
                </a:solidFill>
              </a:rPr>
              <a:t>The Analytics of Lists</a:t>
            </a:r>
          </a:p>
        </p:txBody>
      </p:sp>
      <p:graphicFrame>
        <p:nvGraphicFramePr>
          <p:cNvPr id="5" name="Content Placeholder 4">
            <a:extLst>
              <a:ext uri="{FF2B5EF4-FFF2-40B4-BE49-F238E27FC236}">
                <a16:creationId xmlns:a16="http://schemas.microsoft.com/office/drawing/2014/main" id="{ED69F842-A844-584F-B171-95FAB4B387E9}"/>
              </a:ext>
            </a:extLst>
          </p:cNvPr>
          <p:cNvGraphicFramePr>
            <a:graphicFrameLocks noGrp="1"/>
          </p:cNvGraphicFramePr>
          <p:nvPr>
            <p:ph sz="half" idx="1"/>
            <p:extLst>
              <p:ext uri="{D42A27DB-BD31-4B8C-83A1-F6EECF244321}">
                <p14:modId xmlns:p14="http://schemas.microsoft.com/office/powerpoint/2010/main" val="1899222341"/>
              </p:ext>
            </p:extLst>
          </p:nvPr>
        </p:nvGraphicFramePr>
        <p:xfrm>
          <a:off x="0" y="888274"/>
          <a:ext cx="6019800" cy="596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1A6EA754-3A24-1F44-8AA3-DF3C96D34CE0}"/>
              </a:ext>
            </a:extLst>
          </p:cNvPr>
          <p:cNvGraphicFramePr>
            <a:graphicFrameLocks noGrp="1"/>
          </p:cNvGraphicFramePr>
          <p:nvPr>
            <p:ph sz="half" idx="2"/>
            <p:extLst>
              <p:ext uri="{D42A27DB-BD31-4B8C-83A1-F6EECF244321}">
                <p14:modId xmlns:p14="http://schemas.microsoft.com/office/powerpoint/2010/main" val="3432740659"/>
              </p:ext>
            </p:extLst>
          </p:nvPr>
        </p:nvGraphicFramePr>
        <p:xfrm>
          <a:off x="6172200" y="888274"/>
          <a:ext cx="6019800" cy="5969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34555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3DFFCC4-BFDC-6D41-B69E-2946DB685D2D}" vid="{395A4AC1-8835-814A-BBF1-6273D9009976}"/>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2466</Words>
  <Application>Microsoft Macintosh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Office Theme</vt:lpstr>
      <vt:lpstr>Blacklists and Social Credit Regimes in China  Larry Catá Backer W. Richard and Mary Eshelman Faculty Scholar Professor of Law and International Affairs Pennsylvania State University  Prepared for the interdisciplinary symposium  Super-Scoring? Data-driven societal technologies in China and Western-style democracies as a new challenge for education. Cologne, Germany; October 11, 2019                                             Pix Credit: Yifan Yu (NYT here)</vt:lpstr>
      <vt:lpstr>Lists</vt:lpstr>
      <vt:lpstr>From Lists to Social Credit</vt:lpstr>
      <vt:lpstr>CSC in the Shadow of Lists</vt:lpstr>
      <vt:lpstr>The CSC List as Regulatory Power</vt:lpstr>
      <vt:lpstr>Building a CSC super-scoring system: Conceptualization</vt:lpstr>
      <vt:lpstr>Building a CSC super-scoring system: Fractured Experimentation</vt:lpstr>
      <vt:lpstr>Building a CSC super-scoring system: Bureaucratization</vt:lpstr>
      <vt:lpstr>The Analytics of Lists</vt:lpstr>
      <vt:lpstr>More Analytics of Lists</vt:lpstr>
      <vt:lpstr>And Even More Analytics of Lists</vt:lpstr>
      <vt:lpstr>The Problem of Transposability Between Moral-Political Systems</vt:lpstr>
      <vt:lpstr>The challenge for political and general education in the context of these digital transformations </vt:lpstr>
      <vt:lpstr>The Problem of Ossified Academic Fields </vt:lpstr>
      <vt:lpstr>The core challenges for education </vt:lpstr>
      <vt:lpstr>Parting Thoughts</vt:lpstr>
      <vt:lpstr>Thank you! For further information or copies of the paper or the PowerPoint Please contact the author at LCB911[AT]ME.com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Backer, Larry Cata</dc:creator>
  <cp:lastModifiedBy>Backer, Larry Cata</cp:lastModifiedBy>
  <cp:revision>29</cp:revision>
  <dcterms:created xsi:type="dcterms:W3CDTF">2019-10-08T17:12:02Z</dcterms:created>
  <dcterms:modified xsi:type="dcterms:W3CDTF">2019-10-11T07:03:52Z</dcterms:modified>
</cp:coreProperties>
</file>